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2.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3.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4.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86.JPG" ContentType="image/pn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443" r:id="rId4"/>
    <p:sldMasterId id="2147484650" r:id="rId5"/>
  </p:sldMasterIdLst>
  <p:notesMasterIdLst>
    <p:notesMasterId r:id="rId126"/>
  </p:notesMasterIdLst>
  <p:handoutMasterIdLst>
    <p:handoutMasterId r:id="rId127"/>
  </p:handoutMasterIdLst>
  <p:sldIdLst>
    <p:sldId id="1369" r:id="rId6"/>
    <p:sldId id="390" r:id="rId7"/>
    <p:sldId id="391" r:id="rId8"/>
    <p:sldId id="392" r:id="rId9"/>
    <p:sldId id="393" r:id="rId10"/>
    <p:sldId id="389" r:id="rId11"/>
    <p:sldId id="516" r:id="rId12"/>
    <p:sldId id="517" r:id="rId13"/>
    <p:sldId id="562" r:id="rId14"/>
    <p:sldId id="436" r:id="rId15"/>
    <p:sldId id="290" r:id="rId16"/>
    <p:sldId id="563" r:id="rId17"/>
    <p:sldId id="564" r:id="rId18"/>
    <p:sldId id="565" r:id="rId19"/>
    <p:sldId id="518" r:id="rId20"/>
    <p:sldId id="519" r:id="rId21"/>
    <p:sldId id="561" r:id="rId22"/>
    <p:sldId id="520" r:id="rId23"/>
    <p:sldId id="521" r:id="rId24"/>
    <p:sldId id="609" r:id="rId25"/>
    <p:sldId id="1547" r:id="rId26"/>
    <p:sldId id="1548" r:id="rId27"/>
    <p:sldId id="1568" r:id="rId28"/>
    <p:sldId id="522" r:id="rId29"/>
    <p:sldId id="1543" r:id="rId30"/>
    <p:sldId id="318" r:id="rId31"/>
    <p:sldId id="319" r:id="rId32"/>
    <p:sldId id="1544" r:id="rId33"/>
    <p:sldId id="1545" r:id="rId34"/>
    <p:sldId id="1546" r:id="rId35"/>
    <p:sldId id="332" r:id="rId36"/>
    <p:sldId id="1535" r:id="rId37"/>
    <p:sldId id="335" r:id="rId38"/>
    <p:sldId id="1536" r:id="rId39"/>
    <p:sldId id="1537" r:id="rId40"/>
    <p:sldId id="339" r:id="rId41"/>
    <p:sldId id="1538" r:id="rId42"/>
    <p:sldId id="1539" r:id="rId43"/>
    <p:sldId id="340" r:id="rId44"/>
    <p:sldId id="341" r:id="rId45"/>
    <p:sldId id="342" r:id="rId46"/>
    <p:sldId id="343" r:id="rId47"/>
    <p:sldId id="369" r:id="rId48"/>
    <p:sldId id="370" r:id="rId49"/>
    <p:sldId id="610" r:id="rId50"/>
    <p:sldId id="615" r:id="rId51"/>
    <p:sldId id="259" r:id="rId52"/>
    <p:sldId id="616" r:id="rId53"/>
    <p:sldId id="617" r:id="rId54"/>
    <p:sldId id="289" r:id="rId55"/>
    <p:sldId id="618" r:id="rId56"/>
    <p:sldId id="619" r:id="rId57"/>
    <p:sldId id="620" r:id="rId58"/>
    <p:sldId id="621" r:id="rId59"/>
    <p:sldId id="331" r:id="rId60"/>
    <p:sldId id="622" r:id="rId61"/>
    <p:sldId id="623" r:id="rId62"/>
    <p:sldId id="336" r:id="rId63"/>
    <p:sldId id="337" r:id="rId64"/>
    <p:sldId id="338" r:id="rId65"/>
    <p:sldId id="325" r:id="rId66"/>
    <p:sldId id="326" r:id="rId67"/>
    <p:sldId id="327" r:id="rId68"/>
    <p:sldId id="328" r:id="rId69"/>
    <p:sldId id="329" r:id="rId70"/>
    <p:sldId id="613" r:id="rId71"/>
    <p:sldId id="614" r:id="rId72"/>
    <p:sldId id="372" r:id="rId73"/>
    <p:sldId id="348" r:id="rId74"/>
    <p:sldId id="420" r:id="rId75"/>
    <p:sldId id="1530" r:id="rId76"/>
    <p:sldId id="286" r:id="rId77"/>
    <p:sldId id="287" r:id="rId78"/>
    <p:sldId id="2213" r:id="rId79"/>
    <p:sldId id="292" r:id="rId80"/>
    <p:sldId id="293" r:id="rId81"/>
    <p:sldId id="294" r:id="rId82"/>
    <p:sldId id="295" r:id="rId83"/>
    <p:sldId id="296" r:id="rId84"/>
    <p:sldId id="291" r:id="rId85"/>
    <p:sldId id="297" r:id="rId86"/>
    <p:sldId id="298" r:id="rId87"/>
    <p:sldId id="300" r:id="rId88"/>
    <p:sldId id="301" r:id="rId89"/>
    <p:sldId id="302" r:id="rId90"/>
    <p:sldId id="303" r:id="rId91"/>
    <p:sldId id="566" r:id="rId92"/>
    <p:sldId id="567" r:id="rId93"/>
    <p:sldId id="569" r:id="rId94"/>
    <p:sldId id="1532" r:id="rId95"/>
    <p:sldId id="1533" r:id="rId96"/>
    <p:sldId id="1534" r:id="rId97"/>
    <p:sldId id="570" r:id="rId98"/>
    <p:sldId id="572" r:id="rId99"/>
    <p:sldId id="573" r:id="rId100"/>
    <p:sldId id="574" r:id="rId101"/>
    <p:sldId id="575" r:id="rId102"/>
    <p:sldId id="373" r:id="rId103"/>
    <p:sldId id="1531" r:id="rId104"/>
    <p:sldId id="1521" r:id="rId105"/>
    <p:sldId id="1518" r:id="rId106"/>
    <p:sldId id="488" r:id="rId107"/>
    <p:sldId id="489" r:id="rId108"/>
    <p:sldId id="571" r:id="rId109"/>
    <p:sldId id="497" r:id="rId110"/>
    <p:sldId id="498" r:id="rId111"/>
    <p:sldId id="499" r:id="rId112"/>
    <p:sldId id="559" r:id="rId113"/>
    <p:sldId id="577" r:id="rId114"/>
    <p:sldId id="582" r:id="rId115"/>
    <p:sldId id="588" r:id="rId116"/>
    <p:sldId id="545" r:id="rId117"/>
    <p:sldId id="530" r:id="rId118"/>
    <p:sldId id="589" r:id="rId119"/>
    <p:sldId id="1527" r:id="rId120"/>
    <p:sldId id="1528" r:id="rId121"/>
    <p:sldId id="1529" r:id="rId122"/>
    <p:sldId id="1606" r:id="rId123"/>
    <p:sldId id="1549" r:id="rId124"/>
    <p:sldId id="2212" r:id="rId125"/>
  </p:sldIdLst>
  <p:sldSz cx="14630400" cy="8229600"/>
  <p:notesSz cx="6858000" cy="9144000"/>
  <p:embeddedFontLst>
    <p:embeddedFont>
      <p:font typeface="Amazon Ember" panose="020B0603020204020204" pitchFamily="34" charset="0"/>
      <p:regular r:id="rId128"/>
      <p:bold r:id="rId129"/>
      <p:italic r:id="rId130"/>
      <p:boldItalic r:id="rId131"/>
    </p:embeddedFont>
    <p:embeddedFont>
      <p:font typeface="Amazon Ember Heavy" panose="020B0603020204020204" pitchFamily="34" charset="0"/>
      <p:bold r:id="rId132"/>
      <p:boldItalic r:id="rId133"/>
    </p:embeddedFont>
    <p:embeddedFont>
      <p:font typeface="Amazon Ember Light" panose="020B0403020204020204" pitchFamily="34" charset="0"/>
      <p:regular r:id="rId134"/>
      <p:italic r:id="rId135"/>
    </p:embeddedFont>
    <p:embeddedFont>
      <p:font typeface="Lucida Console" panose="020B0609040504020204" pitchFamily="49" charset="0"/>
      <p:regular r:id="rId136"/>
    </p:embeddedFont>
  </p:embeddedFontLst>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Alyssa Jones" initials="AJ [2]" lastIdx="17" clrIdx="7">
    <p:extLst>
      <p:ext uri="{19B8F6BF-5375-455C-9EA6-DF929625EA0E}">
        <p15:presenceInfo xmlns:p15="http://schemas.microsoft.com/office/powerpoint/2012/main" userId="S-1-5-21-383413107-1061881802-891584314-12453" providerId="AD"/>
      </p:ext>
    </p:extLst>
  </p:cmAuthor>
  <p:cmAuthor id="1" name="Mary Feil-Jacobs" initials="MFJ" lastIdx="43" clrIdx="1"/>
  <p:cmAuthor id="8" name="Angela Sylcott" initials="AS" lastIdx="9" clrIdx="8">
    <p:extLst>
      <p:ext uri="{19B8F6BF-5375-455C-9EA6-DF929625EA0E}">
        <p15:presenceInfo xmlns:p15="http://schemas.microsoft.com/office/powerpoint/2012/main" userId="a657808d9f8d3c9c" providerId="Windows Live"/>
      </p:ext>
    </p:extLst>
  </p:cmAuthor>
  <p:cmAuthor id="2" name="Monica Lueder" initials="ML" lastIdx="22" clrIdx="2"/>
  <p:cmAuthor id="3" name="Mary Feil-Jacobs" initials="MF" lastIdx="22" clrIdx="3"/>
  <p:cmAuthor id="4" name="Mitchell Derrey" initials="MD" lastIdx="28" clrIdx="4">
    <p:extLst>
      <p:ext uri="{19B8F6BF-5375-455C-9EA6-DF929625EA0E}">
        <p15:presenceInfo xmlns:p15="http://schemas.microsoft.com/office/powerpoint/2012/main" userId="S-1-5-21-383413107-1061881802-891584314-4851" providerId="AD"/>
      </p:ext>
    </p:extLst>
  </p:cmAuthor>
  <p:cmAuthor id="5" name="Mitchell Derrey" initials="MD [2]" lastIdx="8" clrIdx="5">
    <p:extLst>
      <p:ext uri="{19B8F6BF-5375-455C-9EA6-DF929625EA0E}">
        <p15:presenceInfo xmlns:p15="http://schemas.microsoft.com/office/powerpoint/2012/main" userId="S::mitchell@silverfoxprod.com::ba2ee660-27ce-40d7-8b8d-1c0a464223e1" providerId="AD"/>
      </p:ext>
    </p:extLst>
  </p:cmAuthor>
  <p:cmAuthor id="6" name="Alyssa Jones" initials="AJ" lastIdx="14" clrIdx="6">
    <p:extLst>
      <p:ext uri="{19B8F6BF-5375-455C-9EA6-DF929625EA0E}">
        <p15:presenceInfo xmlns:p15="http://schemas.microsoft.com/office/powerpoint/2012/main" userId="S::alyssa@silverfoxprod.com::503817f1-4975-4c1d-8322-aa1c0118f0e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19999"/>
    <a:srgbClr val="B20000"/>
    <a:srgbClr val="B80000"/>
    <a:srgbClr val="B90000"/>
    <a:srgbClr val="BF0000"/>
    <a:srgbClr val="FFDA70"/>
    <a:srgbClr val="FFD456"/>
    <a:srgbClr val="FFDF80"/>
    <a:srgbClr val="FFDF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1" autoAdjust="0"/>
    <p:restoredTop sz="92634" autoAdjust="0"/>
  </p:normalViewPr>
  <p:slideViewPr>
    <p:cSldViewPr snapToGrid="0">
      <p:cViewPr varScale="1">
        <p:scale>
          <a:sx n="76" d="100"/>
          <a:sy n="76" d="100"/>
        </p:scale>
        <p:origin x="880" y="192"/>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77" d="100"/>
          <a:sy n="77" d="100"/>
        </p:scale>
        <p:origin x="398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presProps" Target="pres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font" Target="fonts/font1.fntdata"/><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font" Target="fonts/font7.fntdata"/><Relationship Id="rId139" Type="http://schemas.openxmlformats.org/officeDocument/2006/relationships/viewProps" Target="view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font" Target="fonts/font2.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3.fntdata"/><Relationship Id="rId135" Type="http://schemas.openxmlformats.org/officeDocument/2006/relationships/font" Target="fonts/font8.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4.fntdata"/><Relationship Id="rId136" Type="http://schemas.openxmlformats.org/officeDocument/2006/relationships/font" Target="fonts/font9.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5.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6.fntdata"/><Relationship Id="rId16"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8" dt="2019-11-14T14:15:46.142" idx="2">
    <p:pos x="2079" y="1713"/>
    <p:text>Express customer permission is required before AWS may use a customer logo at re:Invent 2019, regardless of any previous use. I have removed the logo from this slide because it is not currently listed in the AWS Partner Solutions Finder and Reference Finder (links below), which is used to verify that AWS has permission to use it. 
https://aws.amazon.com/partners/find/
https://rv.roinnovation.com/AWS/RUX/</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8" dt="2019-11-14T14:40:34.862" idx="3">
    <p:pos x="6453" y="3685"/>
    <p:text>The correct phrase is "Risk averse" (I can't unlock the text to fix it.)</p:text>
    <p:extLst>
      <p:ext uri="{C676402C-5697-4E1C-873F-D02D1690AC5C}">
        <p15:threadingInfo xmlns:p15="http://schemas.microsoft.com/office/powerpoint/2012/main" timeZoneBias="480"/>
      </p:ext>
    </p:extLst>
  </p:cm>
  <p:cm authorId="8" dt="2019-11-14T15:29:59.271" idx="7">
    <p:pos x="1452" y="1162"/>
    <p:text>Grammatically, should be "Short-term"</p:text>
    <p:extLst>
      <p:ext uri="{C676402C-5697-4E1C-873F-D02D1690AC5C}">
        <p15:threadingInfo xmlns:p15="http://schemas.microsoft.com/office/powerpoint/2012/main" timeZoneBias="480"/>
      </p:ext>
    </p:extLst>
  </p:cm>
  <p:cm authorId="8" dt="2019-11-14T15:30:44.586" idx="8">
    <p:pos x="3832" y="3998"/>
    <p:text>Correct spelling is "Nontechnical"</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8" dt="2019-11-14T15:33:42.386" idx="9">
    <p:pos x="2303" y="1115"/>
    <p:text>"higher-paid" (text is locked as a graphic; I can't unlock to edit it)</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8" dt="2019-11-14T14:54:19.962" idx="4">
    <p:pos x="8218" y="752"/>
    <p:text>Please confirm that AWS has a corporate license/paid to use this photo. If not, please find a new image if possible. Images that AWS has permission to use can be found at http://freeway.amazon.com/.</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8" dt="2019-11-14T15:21:45.105" idx="6">
    <p:pos x="8684" y="2046"/>
    <p:text>Error message: "Cannot open the specified file."</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AWS SKO Event 2019</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61943C0-3328-46BC-B6E8-08BA16C1B832}" type="datetime8">
              <a:rPr lang="en-US" smtClean="0">
                <a:latin typeface="Amazon Ember" panose="020B0603020204020204" pitchFamily="34" charset="0"/>
                <a:ea typeface="Amazon Ember" panose="020B0603020204020204" pitchFamily="34" charset="0"/>
                <a:cs typeface="Amazon Ember" panose="020B0603020204020204" pitchFamily="34" charset="0"/>
              </a:rPr>
              <a:t>3/9/20 9:21 AM</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lvl="0"/>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AWS SKO Event 2019</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0" marR="0" indent="0" algn="l" defTabSz="1097212" rtl="0" eaLnBrk="1" fontAlgn="auto" latinLnBrk="0" hangingPunct="1">
              <a:lnSpc>
                <a:spcPct val="100000"/>
              </a:lnSpc>
              <a:spcBef>
                <a:spcPts val="0"/>
              </a:spcBef>
              <a:spcAft>
                <a:spcPts val="0"/>
              </a:spcAft>
              <a:buClrTx/>
              <a:buSzTx/>
              <a:buFontTx/>
              <a:buNone/>
              <a:tabLst/>
              <a:defRPr sz="1200">
                <a:latin typeface="+mn-lt"/>
                <a:cs typeface="Arial" panose="020B0604020202020204" pitchFamily="34" charset="0"/>
              </a:defRPr>
            </a:lvl1p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mazon Ember" panose="020B0603020204020204" pitchFamily="34" charset="0"/>
                <a:ea typeface="Amazon Ember" panose="020B0603020204020204" pitchFamily="34" charset="0"/>
                <a:cs typeface="Amazon Ember" panose="020B0603020204020204" pitchFamily="34" charset="0"/>
              </a:defRPr>
            </a:lvl1pPr>
          </a:lstStyle>
          <a:p>
            <a:fld id="{E4738081-ED31-43D5-BFC3-EF4925DA9A61}" type="datetime8">
              <a:rPr lang="en-US" smtClean="0"/>
              <a:t>3/9/20 9:21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indent="0" algn="l" defTabSz="1097212" rtl="0" eaLnBrk="1" latinLnBrk="0" hangingPunct="1">
      <a:lnSpc>
        <a:spcPct val="90000"/>
      </a:lnSpc>
      <a:spcAft>
        <a:spcPts val="400"/>
      </a:spcAft>
      <a:buFont typeface="Arial" panose="020B0604020202020204" pitchFamily="34" charset="0"/>
      <a:buNone/>
      <a:defRPr sz="1100" kern="1200">
        <a:solidFill>
          <a:schemeClr val="tx1"/>
        </a:solidFill>
        <a:latin typeface="+mn-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volkswagenag.com/en/news/2019/03/volkswagen-and-amazon-web-services-to-develop-industrial-cloud.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panose="020B0603020204020204" pitchFamily="34" charset="0"/>
                <a:ea typeface="+mn-ea"/>
                <a:cs typeface="+mn-cs"/>
              </a:rPr>
              <a:t>Innovation at Speed: What does it take to innovate quickly? I’ll address how blockers to innovation—including culture, skills, antiquated processes, and board level concerns—can stand in the way of business agility. We’ll map out a pathway to digital transformation including new metrics for success, integrating real-world best practices from enterprises, and the most effective organizational patterns, as we integrate the business with development and operations.</a:t>
            </a:r>
            <a:endParaRPr lang="en-US" dirty="0"/>
          </a:p>
          <a:p>
            <a:endParaRPr lang="en-US" dirty="0"/>
          </a:p>
          <a:p>
            <a:pPr marL="0" lvl="0" indent="0">
              <a:buFontTx/>
              <a:buNone/>
            </a:pPr>
            <a:endParaRPr lang="en-US" baseline="0"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u="none" strike="noStrike" kern="1200" cap="none" spc="0" normalizeH="0" baseline="0" noProof="0" dirty="0">
              <a:ln>
                <a:noFill/>
              </a:ln>
              <a:gradFill>
                <a:gsLst>
                  <a:gs pos="0">
                    <a:prstClr val="black"/>
                  </a:gs>
                  <a:gs pos="100000">
                    <a:prstClr val="black"/>
                  </a:gs>
                </a:gsLst>
                <a:lin ang="5400000" scaled="0"/>
              </a:gradFill>
              <a:effectLst/>
              <a:uLnTx/>
              <a:uFillTx/>
              <a:latin typeface="Arial" panose="020B0604020202020204" pitchFamily="34" charset="0"/>
              <a:ea typeface="Amazon Ember Regular" panose="020B0603020204020204" pitchFamily="34" charset="0"/>
              <a:cs typeface="Arial" panose="020B0604020202020204" pitchFamily="34"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FFA0764-3C38-4ED8-A054-6845B27C339A}"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3/9/20 9:21 AM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221143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2156527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2022465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3498941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730371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262376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603829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545133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641567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663953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536116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599923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63359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754890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772707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564823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196578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801480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0784644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473907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Serena Williams</a:t>
            </a:r>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3/9/20 9:42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35431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215530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4956322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527441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panose="020B0603020204020204" pitchFamily="34" charset="0"/>
                <a:ea typeface="+mn-ea"/>
                <a:cs typeface="+mn-cs"/>
              </a:rPr>
              <a:t>Volkswagen Industrial Cloud will combine data of all machines, plants and systems from all the facilities of the Volkswagen Group</a:t>
            </a:r>
            <a:br>
              <a:rPr lang="en-US" sz="1200" b="0" i="0" kern="1200" dirty="0">
                <a:solidFill>
                  <a:schemeClr val="tx1"/>
                </a:solidFill>
                <a:effectLst/>
                <a:latin typeface="Amazon Ember" panose="020B0603020204020204" pitchFamily="34" charset="0"/>
                <a:ea typeface="+mn-ea"/>
                <a:cs typeface="+mn-cs"/>
              </a:rPr>
            </a:br>
            <a:endParaRPr lang="en-US" sz="1200" b="0" i="0" kern="1200" dirty="0">
              <a:solidFill>
                <a:schemeClr val="tx1"/>
              </a:solidFill>
              <a:effectLst/>
              <a:latin typeface="Amazon Ember" panose="020B0603020204020204" pitchFamily="34" charset="0"/>
              <a:ea typeface="+mn-ea"/>
              <a:cs typeface="+mn-cs"/>
            </a:endParaRPr>
          </a:p>
          <a:p>
            <a:r>
              <a:rPr lang="en-US" sz="1200" b="0" i="0" kern="1200" dirty="0">
                <a:solidFill>
                  <a:schemeClr val="tx1"/>
                </a:solidFill>
                <a:effectLst/>
                <a:latin typeface="Amazon Ember" panose="020B0603020204020204" pitchFamily="34" charset="0"/>
                <a:ea typeface="+mn-ea"/>
                <a:cs typeface="+mn-cs"/>
              </a:rPr>
              <a:t>Significant productivity improvements at the plants are the objective</a:t>
            </a:r>
            <a:br>
              <a:rPr lang="en-US" sz="1200" b="0" i="0" kern="1200" dirty="0">
                <a:solidFill>
                  <a:schemeClr val="tx1"/>
                </a:solidFill>
                <a:effectLst/>
                <a:latin typeface="Amazon Ember" panose="020B0603020204020204" pitchFamily="34" charset="0"/>
                <a:ea typeface="+mn-ea"/>
                <a:cs typeface="+mn-cs"/>
              </a:rPr>
            </a:br>
            <a:endParaRPr lang="en-US" sz="1200" b="0" i="0" kern="1200" dirty="0">
              <a:solidFill>
                <a:schemeClr val="tx1"/>
              </a:solidFill>
              <a:effectLst/>
              <a:latin typeface="Amazon Ember" panose="020B0603020204020204" pitchFamily="34" charset="0"/>
              <a:ea typeface="+mn-ea"/>
              <a:cs typeface="+mn-cs"/>
            </a:endParaRPr>
          </a:p>
          <a:p>
            <a:r>
              <a:rPr lang="en-US" sz="1200" b="0" i="0" kern="1200" dirty="0">
                <a:solidFill>
                  <a:schemeClr val="tx1"/>
                </a:solidFill>
                <a:effectLst/>
                <a:latin typeface="Amazon Ember" panose="020B0603020204020204" pitchFamily="34" charset="0"/>
                <a:ea typeface="+mn-ea"/>
                <a:cs typeface="+mn-cs"/>
              </a:rPr>
              <a:t>Integration of the global Volkswagen supply chain in Industrial Cloud in the long-term—more than 30,000 locations of over 1,500 suppliers and partners throughout the world</a:t>
            </a:r>
            <a:br>
              <a:rPr lang="en-US" sz="1200" b="0" i="0" kern="1200" dirty="0">
                <a:solidFill>
                  <a:schemeClr val="tx1"/>
                </a:solidFill>
                <a:effectLst/>
                <a:latin typeface="Amazon Ember" panose="020B0603020204020204" pitchFamily="34" charset="0"/>
                <a:ea typeface="+mn-ea"/>
                <a:cs typeface="+mn-cs"/>
              </a:rPr>
            </a:br>
            <a:endParaRPr lang="en-US" sz="1200" b="0" i="0" kern="1200" dirty="0">
              <a:solidFill>
                <a:schemeClr val="tx1"/>
              </a:solidFill>
              <a:effectLst/>
              <a:latin typeface="Amazon Ember" panose="020B0603020204020204" pitchFamily="34" charset="0"/>
              <a:ea typeface="+mn-ea"/>
              <a:cs typeface="+mn-cs"/>
            </a:endParaRPr>
          </a:p>
          <a:p>
            <a:r>
              <a:rPr lang="en-US" sz="1200" b="0" i="0" kern="1200" dirty="0">
                <a:solidFill>
                  <a:schemeClr val="tx1"/>
                </a:solidFill>
                <a:effectLst/>
                <a:latin typeface="Amazon Ember" panose="020B0603020204020204" pitchFamily="34" charset="0"/>
                <a:ea typeface="+mn-ea"/>
                <a:cs typeface="+mn-cs"/>
              </a:rPr>
              <a:t>Open industry platform: possibly to be used by other partners in the future</a:t>
            </a:r>
          </a:p>
          <a:p>
            <a:endParaRPr lang="en-US" sz="1200" b="0" i="0" kern="1200" dirty="0">
              <a:solidFill>
                <a:schemeClr val="tx1"/>
              </a:solidFill>
              <a:effectLst/>
              <a:latin typeface="Amazon Ember" panose="020B0603020204020204" pitchFamily="34" charset="0"/>
              <a:ea typeface="+mn-ea"/>
              <a:cs typeface="+mn-cs"/>
            </a:endParaRPr>
          </a:p>
          <a:p>
            <a:r>
              <a:rPr lang="en-US" dirty="0">
                <a:hlinkClick r:id="rId3"/>
              </a:rPr>
              <a:t>https://www.volkswagenag.com/en/news/2019/03/volkswagen-and-amazon-web-services-to-develop-industrial-cloud.html#</a:t>
            </a:r>
            <a:endParaRPr lang="en-US" dirty="0"/>
          </a:p>
          <a:p>
            <a:endParaRPr lang="en-US" sz="1200" b="0" i="0" kern="1200" dirty="0">
              <a:solidFill>
                <a:schemeClr val="tx1"/>
              </a:solidFill>
              <a:effectLst/>
              <a:latin typeface="Amazon Ember" panose="020B0603020204020204"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3198471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591959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947128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3337413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404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606606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Education example</a:t>
            </a:r>
          </a:p>
          <a:p>
            <a:endParaRPr lang="en-US" dirty="0"/>
          </a:p>
          <a:p>
            <a:r>
              <a:rPr lang="en-US" b="1" dirty="0"/>
              <a:t>New World: </a:t>
            </a:r>
            <a:r>
              <a:rPr lang="en-US" dirty="0"/>
              <a:t>Product is interactive online content, customer is end user.  Result is a personal learning plan. Engagement and retention</a:t>
            </a:r>
          </a:p>
          <a:p>
            <a:endParaRPr lang="en-US" dirty="0"/>
          </a:p>
          <a:p>
            <a:r>
              <a:rPr lang="en-US" b="1" dirty="0"/>
              <a:t>New Needs: </a:t>
            </a:r>
            <a:r>
              <a:rPr lang="en-US" dirty="0"/>
              <a:t>Personalization, customer tracking, new channels direct to consumer by passing existing institutions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406376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40373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774821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192057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2436612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4.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4.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4.sv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4.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4.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4.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4.sv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56C06421-7E94-4A14-9F77-C566D7523BF1}"/>
              </a:ext>
            </a:extLst>
          </p:cNvPr>
          <p:cNvPicPr>
            <a:picLocks noChangeAspect="1"/>
          </p:cNvPicPr>
          <p:nvPr userDrawn="1"/>
        </p:nvPicPr>
        <p:blipFill rotWithShape="1">
          <a:blip r:embed="rId2"/>
          <a:srcRect l="367" t="368" r="367" b="368"/>
          <a:stretch/>
        </p:blipFill>
        <p:spPr>
          <a:xfrm>
            <a:off x="-1" y="0"/>
            <a:ext cx="14630402" cy="82296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userDrawn="1"/>
        </p:nvSpPr>
        <p:spPr bwMode="auto">
          <a:xfrm>
            <a:off x="323086"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2" b="0" i="0" dirty="0">
              <a:gradFill>
                <a:gsLst>
                  <a:gs pos="0">
                    <a:srgbClr val="FFFFFF"/>
                  </a:gs>
                  <a:gs pos="100000">
                    <a:srgbClr val="FFFFFF"/>
                  </a:gs>
                </a:gsLst>
                <a:lin ang="5400000" scaled="0"/>
              </a:gradFill>
              <a:ea typeface="Amazon Ember Regular" panose="020B0603020204020204"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0"/>
            <a:ext cx="14630400" cy="8226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pic>
        <p:nvPicPr>
          <p:cNvPr id="4" name="Graphic 3">
            <a:extLst>
              <a:ext uri="{FF2B5EF4-FFF2-40B4-BE49-F238E27FC236}">
                <a16:creationId xmlns:a16="http://schemas.microsoft.com/office/drawing/2014/main" id="{F9D35F07-9C72-45F5-A028-56413488064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3705" y="3307322"/>
            <a:ext cx="5855006" cy="1463752"/>
          </a:xfrm>
          <a:prstGeom prst="rect">
            <a:avLst/>
          </a:prstGeom>
        </p:spPr>
      </p:pic>
    </p:spTree>
    <p:extLst>
      <p:ext uri="{BB962C8B-B14F-4D97-AF65-F5344CB8AC3E}">
        <p14:creationId xmlns:p14="http://schemas.microsoft.com/office/powerpoint/2010/main" val="82317473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and_Full_Image">
    <p:bg bwMode="ltGray">
      <p:bgRef idx="1001">
        <a:schemeClr val="bg2"/>
      </p:bgRef>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323089" y="1427011"/>
            <a:ext cx="14017752" cy="5716067"/>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hasCustomPrompt="1"/>
          </p:nvPr>
        </p:nvSpPr>
        <p:spPr>
          <a:xfrm>
            <a:off x="323089" y="347414"/>
            <a:ext cx="14017752"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323089" y="1427012"/>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175027819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and_Image">
    <p:bg bwMode="ltGray">
      <p:bgRef idx="1001">
        <a:schemeClr val="bg2"/>
      </p:bgRef>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userDrawn="1"/>
        </p:nvSpPr>
        <p:spPr bwMode="white">
          <a:xfrm>
            <a:off x="5381843" y="7539583"/>
            <a:ext cx="5752323" cy="33809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dirty="0">
              <a:gradFill>
                <a:gsLst>
                  <a:gs pos="0">
                    <a:srgbClr val="FFFFFF"/>
                  </a:gs>
                  <a:gs pos="100000">
                    <a:srgbClr val="FFFFFF"/>
                  </a:gs>
                </a:gsLst>
                <a:lin ang="5400000" scaled="0"/>
              </a:gradFill>
              <a:ea typeface="Amazon Ember Regular" panose="020B0603020204020204" pitchFamily="34" charset="0"/>
              <a:cs typeface="Amazon Ember Regular" panose="020B0603020204020204" pitchFamily="34" charset="0"/>
            </a:endParaRPr>
          </a:p>
        </p:txBody>
      </p:sp>
      <p:sp>
        <p:nvSpPr>
          <p:cNvPr id="2" name="Title 1"/>
          <p:cNvSpPr>
            <a:spLocks noGrp="1"/>
          </p:cNvSpPr>
          <p:nvPr>
            <p:ph type="title" hasCustomPrompt="1"/>
          </p:nvPr>
        </p:nvSpPr>
        <p:spPr>
          <a:xfrm>
            <a:off x="323089" y="347413"/>
            <a:ext cx="6260590" cy="1618547"/>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7315200" y="0"/>
            <a:ext cx="7315200" cy="82296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323091" y="2432854"/>
            <a:ext cx="6260590" cy="2675604"/>
          </a:xfrm>
          <a:prstGeom prst="rect">
            <a:avLst/>
          </a:prstGeom>
        </p:spPr>
        <p:txBody>
          <a:bodyPr vert="horz" wrap="square" lIns="182880" tIns="146304" rIns="182880" bIns="146304" rtlCol="0">
            <a:spAutoFit/>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06619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Bleed_Image">
    <p:bg bwMode="ltGray">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14630400" cy="8229600"/>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323089" y="1427012"/>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323089" y="347414"/>
            <a:ext cx="14017752" cy="1079598"/>
          </a:xfrm>
        </p:spPr>
        <p:txBody>
          <a:bodyPr vert="horz" wrap="square" lIns="182880" tIns="146304" rIns="182880" bIns="146304" rtlCol="0" anchor="t">
            <a:noAutofit/>
          </a:bodyPr>
          <a:lstStyle>
            <a:lvl1pPr>
              <a:defRPr lang="en-US"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3663444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6088382" y="2887982"/>
            <a:ext cx="2453640" cy="245364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dirty="0">
              <a:gradFill>
                <a:gsLst>
                  <a:gs pos="0">
                    <a:srgbClr val="FFFFFF"/>
                  </a:gs>
                  <a:gs pos="100000">
                    <a:srgbClr val="FFFFFF"/>
                  </a:gs>
                </a:gsLst>
                <a:lin ang="5400000" scaled="0"/>
              </a:gradFill>
              <a:ea typeface="Amazon Ember Regular" panose="020B0603020204020204" pitchFamily="34" charset="0"/>
              <a:cs typeface="Amazon Ember Regular" panose="020B0603020204020204"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3745470"/>
            <a:ext cx="14630400" cy="7386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18051805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0190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_1">
    <p:bg bwMode="lt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98025-C544-4CFF-82D6-BCE06026925A}"/>
              </a:ext>
            </a:extLst>
          </p:cNvPr>
          <p:cNvPicPr>
            <a:picLocks noChangeAspect="1"/>
          </p:cNvPicPr>
          <p:nvPr userDrawn="1"/>
        </p:nvPicPr>
        <p:blipFill rotWithShape="1">
          <a:blip r:embed="rId2"/>
          <a:srcRect l="458" t="458" r="21388" b="21388"/>
          <a:stretch/>
        </p:blipFill>
        <p:spPr>
          <a:xfrm>
            <a:off x="0" y="0"/>
            <a:ext cx="14630400" cy="8229600"/>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323852"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5334000" y="7596465"/>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8" y="7473859"/>
            <a:ext cx="1075501" cy="245214"/>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9"/>
            <a:ext cx="649178" cy="388110"/>
          </a:xfrm>
          <a:prstGeom prst="rect">
            <a:avLst/>
          </a:prstGeom>
        </p:spPr>
      </p:pic>
    </p:spTree>
    <p:extLst>
      <p:ext uri="{BB962C8B-B14F-4D97-AF65-F5344CB8AC3E}">
        <p14:creationId xmlns:p14="http://schemas.microsoft.com/office/powerpoint/2010/main" val="417796864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4" name="Picture 3" descr="A picture containing object&#10;&#10;Description automatically generated">
            <a:extLst>
              <a:ext uri="{FF2B5EF4-FFF2-40B4-BE49-F238E27FC236}">
                <a16:creationId xmlns:a16="http://schemas.microsoft.com/office/drawing/2014/main" id="{5506A9EF-5A7F-4C45-A661-3EC0CC81BAED}"/>
              </a:ext>
            </a:extLst>
          </p:cNvPr>
          <p:cNvPicPr>
            <a:picLocks noChangeAspect="1"/>
          </p:cNvPicPr>
          <p:nvPr userDrawn="1"/>
        </p:nvPicPr>
        <p:blipFill rotWithShape="1">
          <a:blip r:embed="rId2"/>
          <a:srcRect l="549" t="549" r="549" b="549"/>
          <a:stretch/>
        </p:blipFill>
        <p:spPr>
          <a:xfrm>
            <a:off x="2" y="0"/>
            <a:ext cx="14630400" cy="8229600"/>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322676"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5334000" y="7596465"/>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8" y="7473859"/>
            <a:ext cx="1075501" cy="245214"/>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9"/>
            <a:ext cx="649178" cy="388110"/>
          </a:xfrm>
          <a:prstGeom prst="rect">
            <a:avLst/>
          </a:prstGeom>
        </p:spPr>
      </p:pic>
    </p:spTree>
    <p:extLst>
      <p:ext uri="{BB962C8B-B14F-4D97-AF65-F5344CB8AC3E}">
        <p14:creationId xmlns:p14="http://schemas.microsoft.com/office/powerpoint/2010/main" val="243679709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3" name="Picture 2" descr="A rainbow in the background&#10;&#10;Description automatically generated">
            <a:extLst>
              <a:ext uri="{FF2B5EF4-FFF2-40B4-BE49-F238E27FC236}">
                <a16:creationId xmlns:a16="http://schemas.microsoft.com/office/drawing/2014/main" id="{BBB0ADD0-0C6D-4AFD-B2AD-043C3B39119B}"/>
              </a:ext>
            </a:extLst>
          </p:cNvPr>
          <p:cNvPicPr>
            <a:picLocks noChangeAspect="1"/>
          </p:cNvPicPr>
          <p:nvPr userDrawn="1"/>
        </p:nvPicPr>
        <p:blipFill rotWithShape="1">
          <a:blip r:embed="rId2"/>
          <a:srcRect l="640" t="640" r="640" b="640"/>
          <a:stretch/>
        </p:blipFill>
        <p:spPr>
          <a:xfrm>
            <a:off x="0" y="0"/>
            <a:ext cx="14630400" cy="82296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323852"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Demo</a:t>
            </a:r>
          </a:p>
        </p:txBody>
      </p:sp>
      <p:sp>
        <p:nvSpPr>
          <p:cNvPr id="10" name="TextBox 3">
            <a:extLst>
              <a:ext uri="{FF2B5EF4-FFF2-40B4-BE49-F238E27FC236}">
                <a16:creationId xmlns:a16="http://schemas.microsoft.com/office/drawing/2014/main" id="{84558446-36A0-4819-A665-2B6D8CE80468}"/>
              </a:ext>
            </a:extLst>
          </p:cNvPr>
          <p:cNvSpPr txBox="1">
            <a:spLocks noChangeArrowheads="1"/>
          </p:cNvSpPr>
          <p:nvPr userDrawn="1"/>
        </p:nvSpPr>
        <p:spPr bwMode="white">
          <a:xfrm>
            <a:off x="5334000" y="7596465"/>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3AE7D8DF-9A15-4127-AE8E-F8EF17DD600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8" y="7473859"/>
            <a:ext cx="1075501" cy="245214"/>
          </a:xfrm>
          <a:prstGeom prst="rect">
            <a:avLst/>
          </a:prstGeom>
        </p:spPr>
      </p:pic>
      <p:pic>
        <p:nvPicPr>
          <p:cNvPr id="8" name="Picture 7">
            <a:extLst>
              <a:ext uri="{FF2B5EF4-FFF2-40B4-BE49-F238E27FC236}">
                <a16:creationId xmlns:a16="http://schemas.microsoft.com/office/drawing/2014/main" id="{1E78DB53-8BD1-4B05-96AE-E7204A4DF3D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9"/>
            <a:ext cx="649178" cy="388110"/>
          </a:xfrm>
          <a:prstGeom prst="rect">
            <a:avLst/>
          </a:prstGeom>
        </p:spPr>
      </p:pic>
    </p:spTree>
    <p:extLst>
      <p:ext uri="{BB962C8B-B14F-4D97-AF65-F5344CB8AC3E}">
        <p14:creationId xmlns:p14="http://schemas.microsoft.com/office/powerpoint/2010/main" val="154898095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4156" y="1809751"/>
            <a:ext cx="13982395" cy="4843171"/>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323850" y="347414"/>
            <a:ext cx="13986246" cy="107959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44957483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6858000" cy="4665893"/>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7452096" y="1809750"/>
            <a:ext cx="6858000" cy="4665893"/>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323850" y="347414"/>
            <a:ext cx="13986246" cy="107959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1639669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1E9E02-9E6B-439B-AC7A-F532507D56B0}"/>
              </a:ext>
            </a:extLst>
          </p:cNvPr>
          <p:cNvPicPr>
            <a:picLocks noChangeAspect="1"/>
          </p:cNvPicPr>
          <p:nvPr userDrawn="1"/>
        </p:nvPicPr>
        <p:blipFill rotWithShape="1">
          <a:blip r:embed="rId2"/>
          <a:srcRect l="704" t="19847" r="19848" b="703"/>
          <a:stretch/>
        </p:blipFill>
        <p:spPr>
          <a:xfrm>
            <a:off x="0" y="0"/>
            <a:ext cx="14630400" cy="82296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323089" y="2891655"/>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323850" y="4913752"/>
            <a:ext cx="10458448" cy="464365"/>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323089"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5334000" y="7596465"/>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13" name="Graphic 12">
            <a:extLst>
              <a:ext uri="{FF2B5EF4-FFF2-40B4-BE49-F238E27FC236}">
                <a16:creationId xmlns:a16="http://schemas.microsoft.com/office/drawing/2014/main" id="{5770BF54-E3D8-4402-9F9B-DAEE94A521B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8" y="7473859"/>
            <a:ext cx="1075501" cy="245214"/>
          </a:xfrm>
          <a:prstGeom prst="rect">
            <a:avLst/>
          </a:prstGeom>
        </p:spPr>
      </p:pic>
      <p:pic>
        <p:nvPicPr>
          <p:cNvPr id="9" name="Picture 8">
            <a:extLst>
              <a:ext uri="{FF2B5EF4-FFF2-40B4-BE49-F238E27FC236}">
                <a16:creationId xmlns:a16="http://schemas.microsoft.com/office/drawing/2014/main" id="{80AAA59B-A533-4C18-9453-F5AFB683AEA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9"/>
            <a:ext cx="649178" cy="388110"/>
          </a:xfrm>
          <a:prstGeom prst="rect">
            <a:avLst/>
          </a:prstGeom>
        </p:spPr>
      </p:pic>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323850" y="5367640"/>
            <a:ext cx="10458448"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132578449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urvey_Reminder">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5071A96-7106-4B82-85D5-826F131023E0}"/>
              </a:ext>
            </a:extLst>
          </p:cNvPr>
          <p:cNvPicPr>
            <a:picLocks noChangeAspect="1"/>
          </p:cNvPicPr>
          <p:nvPr userDrawn="1"/>
        </p:nvPicPr>
        <p:blipFill rotWithShape="1">
          <a:blip r:embed="rId2"/>
          <a:srcRect l="18791" t="18791" r="18791" b="18791"/>
          <a:stretch/>
        </p:blipFill>
        <p:spPr>
          <a:xfrm>
            <a:off x="0" y="0"/>
            <a:ext cx="14630400" cy="82296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2814727" y="3928082"/>
            <a:ext cx="9000949" cy="1791260"/>
          </a:xfrm>
          <a:prstGeom prst="rect">
            <a:avLst/>
          </a:prstGeom>
          <a:noFill/>
        </p:spPr>
        <p:txBody>
          <a:bodyPr wrap="square" lIns="182880" tIns="146304" rIns="182880" bIns="146304" rtlCol="0">
            <a:spAutoFit/>
          </a:bodyPr>
          <a:lstStyle/>
          <a:p>
            <a:pPr algn="ctr">
              <a:lnSpc>
                <a:spcPct val="90000"/>
              </a:lnSpc>
              <a:spcAft>
                <a:spcPts val="1800"/>
              </a:spcAft>
            </a:pPr>
            <a:r>
              <a:rPr lang="en-US" sz="5400"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6370320" y="1445838"/>
            <a:ext cx="1889760" cy="1889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1" b="0" i="0" dirty="0">
                <a:gradFill>
                  <a:gsLst>
                    <a:gs pos="0">
                      <a:srgbClr val="FFFFFF"/>
                    </a:gs>
                    <a:gs pos="100000">
                      <a:srgbClr val="FFFFFF"/>
                    </a:gs>
                  </a:gsLst>
                  <a:lin ang="5400000" scaled="0"/>
                </a:gradFill>
                <a:ea typeface="Amazon Ember Regular" panose="020B0603020204020204" pitchFamily="34" charset="0"/>
                <a:cs typeface="Amazon Ember Regular" panose="020B0603020204020204" pitchFamily="34" charset="0"/>
              </a:rPr>
              <a:t>!</a:t>
            </a:r>
          </a:p>
        </p:txBody>
      </p:sp>
      <p:pic>
        <p:nvPicPr>
          <p:cNvPr id="8" name="Graphic 7">
            <a:extLst>
              <a:ext uri="{FF2B5EF4-FFF2-40B4-BE49-F238E27FC236}">
                <a16:creationId xmlns:a16="http://schemas.microsoft.com/office/drawing/2014/main" id="{610FDA27-4322-4C3E-9A09-497144801158}"/>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8" y="7473859"/>
            <a:ext cx="1075501" cy="245214"/>
          </a:xfrm>
          <a:prstGeom prst="rect">
            <a:avLst/>
          </a:prstGeom>
        </p:spPr>
      </p:pic>
      <p:pic>
        <p:nvPicPr>
          <p:cNvPr id="9" name="Picture 8">
            <a:extLst>
              <a:ext uri="{FF2B5EF4-FFF2-40B4-BE49-F238E27FC236}">
                <a16:creationId xmlns:a16="http://schemas.microsoft.com/office/drawing/2014/main" id="{A7A8F7CC-5189-46C6-945E-BC4699DBAA94}"/>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9"/>
            <a:ext cx="649178" cy="388110"/>
          </a:xfrm>
          <a:prstGeom prst="rect">
            <a:avLst/>
          </a:prstGeom>
        </p:spPr>
      </p:pic>
      <p:sp>
        <p:nvSpPr>
          <p:cNvPr id="10" name="TextBox 3">
            <a:extLst>
              <a:ext uri="{FF2B5EF4-FFF2-40B4-BE49-F238E27FC236}">
                <a16:creationId xmlns:a16="http://schemas.microsoft.com/office/drawing/2014/main" id="{C62229FC-3994-4064-8AD0-9F75021275FC}"/>
              </a:ext>
            </a:extLst>
          </p:cNvPr>
          <p:cNvSpPr txBox="1">
            <a:spLocks noChangeArrowheads="1"/>
          </p:cNvSpPr>
          <p:nvPr userDrawn="1"/>
        </p:nvSpPr>
        <p:spPr bwMode="white">
          <a:xfrm>
            <a:off x="5334000" y="7596465"/>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35777480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3" name="Picture 2" descr="A picture containing object&#10;&#10;Description automatically generated">
            <a:extLst>
              <a:ext uri="{FF2B5EF4-FFF2-40B4-BE49-F238E27FC236}">
                <a16:creationId xmlns:a16="http://schemas.microsoft.com/office/drawing/2014/main" id="{F5B14970-C2E8-4A37-BFB0-515DE45B7176}"/>
              </a:ext>
            </a:extLst>
          </p:cNvPr>
          <p:cNvPicPr>
            <a:picLocks noChangeAspect="1"/>
          </p:cNvPicPr>
          <p:nvPr userDrawn="1"/>
        </p:nvPicPr>
        <p:blipFill rotWithShape="1">
          <a:blip r:embed="rId2"/>
          <a:srcRect l="5384" t="17698" r="30013" b="17698"/>
          <a:stretch/>
        </p:blipFill>
        <p:spPr>
          <a:xfrm>
            <a:off x="0" y="-1"/>
            <a:ext cx="14630400" cy="8229602"/>
          </a:xfrm>
          <a:prstGeom prst="rect">
            <a:avLst/>
          </a:prstGeom>
        </p:spPr>
      </p:pic>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323850" y="2225992"/>
            <a:ext cx="10001250" cy="3203258"/>
          </a:xfrm>
        </p:spPr>
        <p:txBody>
          <a:bodyPr lIns="182880" tIns="146304" rIns="182880" bIns="146304"/>
          <a:lstStyle>
            <a:lvl1pPr marL="171450" indent="-171450" algn="l">
              <a:defRPr sz="5400">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4123373" y="5640645"/>
            <a:ext cx="6201728" cy="683264"/>
          </a:xfrm>
        </p:spPr>
        <p:txBody>
          <a:bodyPr lIns="182880" tIns="146304" rIns="182880" bIns="146304"/>
          <a:lstStyle>
            <a:lvl1pPr marL="228600" indent="0" algn="r">
              <a:buNone/>
              <a:defRPr sz="2800" b="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403389" indent="0">
              <a:buNone/>
              <a:defRPr>
                <a:gradFill>
                  <a:gsLst>
                    <a:gs pos="1250">
                      <a:schemeClr val="bg1"/>
                    </a:gs>
                    <a:gs pos="100000">
                      <a:schemeClr val="bg1"/>
                    </a:gs>
                  </a:gsLst>
                  <a:lin ang="5400000" scaled="0"/>
                </a:gradFill>
              </a:defRPr>
            </a:lvl2pPr>
            <a:lvl3pPr marL="672314"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Quotation Author</a:t>
            </a:r>
          </a:p>
        </p:txBody>
      </p:sp>
      <p:sp>
        <p:nvSpPr>
          <p:cNvPr id="9" name="TextBox 3">
            <a:extLst>
              <a:ext uri="{FF2B5EF4-FFF2-40B4-BE49-F238E27FC236}">
                <a16:creationId xmlns:a16="http://schemas.microsoft.com/office/drawing/2014/main" id="{D83199C5-2735-42A4-BE14-F826AB642B3E}"/>
              </a:ext>
            </a:extLst>
          </p:cNvPr>
          <p:cNvSpPr txBox="1">
            <a:spLocks noChangeArrowheads="1"/>
          </p:cNvSpPr>
          <p:nvPr userDrawn="1"/>
        </p:nvSpPr>
        <p:spPr bwMode="white">
          <a:xfrm>
            <a:off x="5334000" y="7596465"/>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E2DB318C-E278-4A7B-94FC-23D45A4EC81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8" y="7473859"/>
            <a:ext cx="1075501" cy="245214"/>
          </a:xfrm>
          <a:prstGeom prst="rect">
            <a:avLst/>
          </a:prstGeom>
        </p:spPr>
      </p:pic>
      <p:pic>
        <p:nvPicPr>
          <p:cNvPr id="8" name="Picture 7">
            <a:extLst>
              <a:ext uri="{FF2B5EF4-FFF2-40B4-BE49-F238E27FC236}">
                <a16:creationId xmlns:a16="http://schemas.microsoft.com/office/drawing/2014/main" id="{FF9451B9-5BE3-4A0F-AA8D-62F8E5F49A27}"/>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9"/>
            <a:ext cx="649178" cy="388110"/>
          </a:xfrm>
          <a:prstGeom prst="rect">
            <a:avLst/>
          </a:prstGeom>
        </p:spPr>
      </p:pic>
      <p:sp>
        <p:nvSpPr>
          <p:cNvPr id="15" name="Text Placeholder 6">
            <a:extLst>
              <a:ext uri="{FF2B5EF4-FFF2-40B4-BE49-F238E27FC236}">
                <a16:creationId xmlns:a16="http://schemas.microsoft.com/office/drawing/2014/main" id="{F78CCF1D-C382-4338-9CBC-EE540D3CAB4F}"/>
              </a:ext>
            </a:extLst>
          </p:cNvPr>
          <p:cNvSpPr>
            <a:spLocks noGrp="1"/>
          </p:cNvSpPr>
          <p:nvPr>
            <p:ph type="body" sz="quarter" idx="11" hasCustomPrompt="1"/>
          </p:nvPr>
        </p:nvSpPr>
        <p:spPr bwMode="white">
          <a:xfrm>
            <a:off x="4123373" y="6202680"/>
            <a:ext cx="6201728" cy="683264"/>
          </a:xfrm>
        </p:spPr>
        <p:txBody>
          <a:bodyPr lIns="182880" tIns="146304" rIns="182880" bIns="146304"/>
          <a:lstStyle>
            <a:lvl1pPr marL="228600" indent="0" algn="r">
              <a:buNone/>
              <a:defRPr sz="2800" b="0">
                <a:solidFill>
                  <a:schemeClr val="tx1"/>
                </a:solidFill>
                <a:latin typeface="+mj-lt"/>
                <a:ea typeface="Amazon Ember Heavy" panose="020B0803020204020204" pitchFamily="34" charset="0"/>
                <a:cs typeface="Amazon Ember Heavy" panose="020B0803020204020204" pitchFamily="34" charset="0"/>
              </a:defRPr>
            </a:lvl1pPr>
            <a:lvl2pPr marL="403389" indent="0">
              <a:buNone/>
              <a:defRPr>
                <a:gradFill>
                  <a:gsLst>
                    <a:gs pos="1250">
                      <a:schemeClr val="bg1"/>
                    </a:gs>
                    <a:gs pos="100000">
                      <a:schemeClr val="bg1"/>
                    </a:gs>
                  </a:gsLst>
                  <a:lin ang="5400000" scaled="0"/>
                </a:gradFill>
              </a:defRPr>
            </a:lvl2pPr>
            <a:lvl3pPr marL="672314"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Title</a:t>
            </a:r>
          </a:p>
        </p:txBody>
      </p:sp>
    </p:spTree>
    <p:extLst>
      <p:ext uri="{BB962C8B-B14F-4D97-AF65-F5344CB8AC3E}">
        <p14:creationId xmlns:p14="http://schemas.microsoft.com/office/powerpoint/2010/main" val="3991631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080608-56C9-4EDC-96A7-AD16C89CE944}"/>
              </a:ext>
            </a:extLst>
          </p:cNvPr>
          <p:cNvPicPr>
            <a:picLocks noChangeAspect="1"/>
          </p:cNvPicPr>
          <p:nvPr userDrawn="1"/>
        </p:nvPicPr>
        <p:blipFill rotWithShape="1">
          <a:blip r:embed="rId2"/>
          <a:srcRect l="11892" t="29328" r="34309" b="16874"/>
          <a:stretch/>
        </p:blipFill>
        <p:spPr>
          <a:xfrm>
            <a:off x="0" y="0"/>
            <a:ext cx="14630400" cy="82296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323851" y="4235192"/>
            <a:ext cx="6130438" cy="534928"/>
          </a:xfrm>
        </p:spPr>
        <p:txBody>
          <a:bodyPr lIns="182880" tIns="146304" rIns="182880" bIns="146304">
            <a:noAutofit/>
          </a:bodyPr>
          <a:lstStyle>
            <a:lvl1pPr marL="0" indent="0">
              <a:spcBef>
                <a:spcPts val="0"/>
              </a:spcBef>
              <a:buNone/>
              <a:defRPr lang="en-US" sz="28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323086" y="2209619"/>
            <a:ext cx="11975594" cy="1905181"/>
          </a:xfrm>
          <a:prstGeom prst="rect">
            <a:avLst/>
          </a:prstGeom>
          <a:noFill/>
        </p:spPr>
        <p:txBody>
          <a:bodyPr vert="horz" wrap="square" lIns="182880" tIns="91440" rIns="146304" bIns="9144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1501" dirty="0">
                <a:solidFill>
                  <a:schemeClr val="tx1"/>
                </a:solidFill>
              </a:rPr>
              <a:t>Thank you!</a:t>
            </a:r>
          </a:p>
        </p:txBody>
      </p:sp>
      <p:sp>
        <p:nvSpPr>
          <p:cNvPr id="7" name="TextBox 3">
            <a:extLst>
              <a:ext uri="{FF2B5EF4-FFF2-40B4-BE49-F238E27FC236}">
                <a16:creationId xmlns:a16="http://schemas.microsoft.com/office/drawing/2014/main" id="{6FD7AE97-D5ED-4255-8514-5D5D8D9AA7C8}"/>
              </a:ext>
            </a:extLst>
          </p:cNvPr>
          <p:cNvSpPr txBox="1">
            <a:spLocks noChangeArrowheads="1"/>
          </p:cNvSpPr>
          <p:nvPr userDrawn="1"/>
        </p:nvSpPr>
        <p:spPr bwMode="white">
          <a:xfrm>
            <a:off x="5334000" y="7596465"/>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8" name="Graphic 7">
            <a:extLst>
              <a:ext uri="{FF2B5EF4-FFF2-40B4-BE49-F238E27FC236}">
                <a16:creationId xmlns:a16="http://schemas.microsoft.com/office/drawing/2014/main" id="{891AA3FF-AB9F-47F3-AFB2-F9CADB0930F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8" y="7473859"/>
            <a:ext cx="1075501" cy="245214"/>
          </a:xfrm>
          <a:prstGeom prst="rect">
            <a:avLst/>
          </a:prstGeom>
        </p:spPr>
      </p:pic>
      <p:pic>
        <p:nvPicPr>
          <p:cNvPr id="12" name="Picture 11">
            <a:extLst>
              <a:ext uri="{FF2B5EF4-FFF2-40B4-BE49-F238E27FC236}">
                <a16:creationId xmlns:a16="http://schemas.microsoft.com/office/drawing/2014/main" id="{97A72327-9D6E-4E5B-9A0B-90FF1C6BE56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9"/>
            <a:ext cx="649178" cy="388110"/>
          </a:xfrm>
          <a:prstGeom prst="rect">
            <a:avLst/>
          </a:prstGeom>
        </p:spPr>
      </p:pic>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323851" y="4783842"/>
            <a:ext cx="6130438" cy="534928"/>
          </a:xfrm>
        </p:spPr>
        <p:txBody>
          <a:bodyPr lIns="182880" tIns="146304" rIns="182880" bIns="146304">
            <a:noAutofit/>
          </a:bodyPr>
          <a:lstStyle>
            <a:lvl1pPr marL="0" indent="0">
              <a:spcBef>
                <a:spcPts val="0"/>
              </a:spcBef>
              <a:buNone/>
              <a:defRPr lang="en-US" sz="28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Tree>
    <p:extLst>
      <p:ext uri="{BB962C8B-B14F-4D97-AF65-F5344CB8AC3E}">
        <p14:creationId xmlns:p14="http://schemas.microsoft.com/office/powerpoint/2010/main" val="135884456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Walkin">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56C06421-7E94-4A14-9F77-C566D7523BF1}"/>
              </a:ext>
            </a:extLst>
          </p:cNvPr>
          <p:cNvPicPr>
            <a:picLocks noChangeAspect="1"/>
          </p:cNvPicPr>
          <p:nvPr/>
        </p:nvPicPr>
        <p:blipFill rotWithShape="1">
          <a:blip r:embed="rId2"/>
          <a:srcRect l="367" t="368" r="367" b="368"/>
          <a:stretch/>
        </p:blipFill>
        <p:spPr>
          <a:xfrm>
            <a:off x="-1" y="0"/>
            <a:ext cx="14630402" cy="82296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p:nvSpPr>
        <p:spPr bwMode="auto">
          <a:xfrm>
            <a:off x="323086"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2"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p:nvSpPr>
        <p:spPr bwMode="auto">
          <a:xfrm>
            <a:off x="0" y="0"/>
            <a:ext cx="14630400" cy="8226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pic>
        <p:nvPicPr>
          <p:cNvPr id="4" name="Graphic 3">
            <a:extLst>
              <a:ext uri="{FF2B5EF4-FFF2-40B4-BE49-F238E27FC236}">
                <a16:creationId xmlns:a16="http://schemas.microsoft.com/office/drawing/2014/main" id="{F9D35F07-9C72-45F5-A028-56413488064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3705" y="3307322"/>
            <a:ext cx="5855006" cy="1463752"/>
          </a:xfrm>
          <a:prstGeom prst="rect">
            <a:avLst/>
          </a:prstGeom>
        </p:spPr>
      </p:pic>
    </p:spTree>
    <p:extLst>
      <p:ext uri="{BB962C8B-B14F-4D97-AF65-F5344CB8AC3E}">
        <p14:creationId xmlns:p14="http://schemas.microsoft.com/office/powerpoint/2010/main" val="1716415738"/>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_OneSpeak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1E9E02-9E6B-439B-AC7A-F532507D56B0}"/>
              </a:ext>
            </a:extLst>
          </p:cNvPr>
          <p:cNvPicPr>
            <a:picLocks noChangeAspect="1"/>
          </p:cNvPicPr>
          <p:nvPr/>
        </p:nvPicPr>
        <p:blipFill rotWithShape="1">
          <a:blip r:embed="rId2"/>
          <a:srcRect l="704" t="19847" r="19848" b="703"/>
          <a:stretch/>
        </p:blipFill>
        <p:spPr>
          <a:xfrm>
            <a:off x="0" y="0"/>
            <a:ext cx="14630400" cy="82296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323089" y="2891655"/>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323850" y="4913752"/>
            <a:ext cx="10458448" cy="464365"/>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323089"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p:nvSpPr>
        <p:spPr bwMode="white">
          <a:xfrm>
            <a:off x="5334000" y="7596465"/>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13" name="Graphic 12">
            <a:extLst>
              <a:ext uri="{FF2B5EF4-FFF2-40B4-BE49-F238E27FC236}">
                <a16:creationId xmlns:a16="http://schemas.microsoft.com/office/drawing/2014/main" id="{5770BF54-E3D8-4402-9F9B-DAEE94A521B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8" y="7473859"/>
            <a:ext cx="1075501" cy="245214"/>
          </a:xfrm>
          <a:prstGeom prst="rect">
            <a:avLst/>
          </a:prstGeom>
        </p:spPr>
      </p:pic>
      <p:pic>
        <p:nvPicPr>
          <p:cNvPr id="9" name="Picture 8">
            <a:extLst>
              <a:ext uri="{FF2B5EF4-FFF2-40B4-BE49-F238E27FC236}">
                <a16:creationId xmlns:a16="http://schemas.microsoft.com/office/drawing/2014/main" id="{80AAA59B-A533-4C18-9453-F5AFB683AEA2}"/>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9"/>
            <a:ext cx="649178" cy="388110"/>
          </a:xfrm>
          <a:prstGeom prst="rect">
            <a:avLst/>
          </a:prstGeom>
        </p:spPr>
      </p:pic>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323850" y="5367640"/>
            <a:ext cx="10458448"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109788458"/>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_TwoSpeaker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DD688C-88E4-4590-BAD4-3ADA849AE5E6}"/>
              </a:ext>
            </a:extLst>
          </p:cNvPr>
          <p:cNvPicPr>
            <a:picLocks noChangeAspect="1"/>
          </p:cNvPicPr>
          <p:nvPr/>
        </p:nvPicPr>
        <p:blipFill rotWithShape="1">
          <a:blip r:embed="rId2"/>
          <a:srcRect l="704" t="19847" r="19848" b="703"/>
          <a:stretch/>
        </p:blipFill>
        <p:spPr>
          <a:xfrm>
            <a:off x="0" y="0"/>
            <a:ext cx="14630400" cy="8229600"/>
          </a:xfrm>
          <a:prstGeom prst="rect">
            <a:avLst/>
          </a:prstGeom>
        </p:spPr>
      </p:pic>
      <p:sp>
        <p:nvSpPr>
          <p:cNvPr id="14" name="Title 1">
            <a:extLst>
              <a:ext uri="{FF2B5EF4-FFF2-40B4-BE49-F238E27FC236}">
                <a16:creationId xmlns:a16="http://schemas.microsoft.com/office/drawing/2014/main" id="{B7F95915-D1D2-4E88-9B8E-D63E3E42A593}"/>
              </a:ext>
            </a:extLst>
          </p:cNvPr>
          <p:cNvSpPr>
            <a:spLocks noGrp="1"/>
          </p:cNvSpPr>
          <p:nvPr>
            <p:ph type="title" hasCustomPrompt="1"/>
          </p:nvPr>
        </p:nvSpPr>
        <p:spPr bwMode="white">
          <a:xfrm>
            <a:off x="323089" y="2891655"/>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9" name="Text Placeholder 3">
            <a:extLst>
              <a:ext uri="{FF2B5EF4-FFF2-40B4-BE49-F238E27FC236}">
                <a16:creationId xmlns:a16="http://schemas.microsoft.com/office/drawing/2014/main" id="{331A1531-8FBF-445F-8866-846D214448AA}"/>
              </a:ext>
            </a:extLst>
          </p:cNvPr>
          <p:cNvSpPr>
            <a:spLocks noGrp="1"/>
          </p:cNvSpPr>
          <p:nvPr>
            <p:ph type="body" sz="quarter" idx="15" hasCustomPrompt="1"/>
          </p:nvPr>
        </p:nvSpPr>
        <p:spPr bwMode="white">
          <a:xfrm>
            <a:off x="323089"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21" name="TextBox 3">
            <a:extLst>
              <a:ext uri="{FF2B5EF4-FFF2-40B4-BE49-F238E27FC236}">
                <a16:creationId xmlns:a16="http://schemas.microsoft.com/office/drawing/2014/main" id="{134845F9-9F61-4A66-AC78-EA6708F9BAF3}"/>
              </a:ext>
            </a:extLst>
          </p:cNvPr>
          <p:cNvSpPr txBox="1">
            <a:spLocks noChangeArrowheads="1"/>
          </p:cNvSpPr>
          <p:nvPr/>
        </p:nvSpPr>
        <p:spPr bwMode="white">
          <a:xfrm>
            <a:off x="5334000" y="7596465"/>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22" name="Graphic 21">
            <a:extLst>
              <a:ext uri="{FF2B5EF4-FFF2-40B4-BE49-F238E27FC236}">
                <a16:creationId xmlns:a16="http://schemas.microsoft.com/office/drawing/2014/main" id="{1825DA3F-11E7-4924-A6AA-8792C1BF7CF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8" y="7473859"/>
            <a:ext cx="1075501" cy="245214"/>
          </a:xfrm>
          <a:prstGeom prst="rect">
            <a:avLst/>
          </a:prstGeom>
        </p:spPr>
      </p:pic>
      <p:pic>
        <p:nvPicPr>
          <p:cNvPr id="10" name="Picture 9">
            <a:extLst>
              <a:ext uri="{FF2B5EF4-FFF2-40B4-BE49-F238E27FC236}">
                <a16:creationId xmlns:a16="http://schemas.microsoft.com/office/drawing/2014/main" id="{9CB4F4AF-B9F9-44DD-8032-C8F97415FD93}"/>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9"/>
            <a:ext cx="649178" cy="388110"/>
          </a:xfrm>
          <a:prstGeom prst="rect">
            <a:avLst/>
          </a:prstGeom>
        </p:spPr>
      </p:pic>
      <p:sp>
        <p:nvSpPr>
          <p:cNvPr id="12" name="Text Placeholder 2">
            <a:extLst>
              <a:ext uri="{FF2B5EF4-FFF2-40B4-BE49-F238E27FC236}">
                <a16:creationId xmlns:a16="http://schemas.microsoft.com/office/drawing/2014/main" id="{99944C5C-0686-423C-AD25-BDC211CB613E}"/>
              </a:ext>
            </a:extLst>
          </p:cNvPr>
          <p:cNvSpPr>
            <a:spLocks noGrp="1"/>
          </p:cNvSpPr>
          <p:nvPr>
            <p:ph type="body" sz="quarter" idx="14" hasCustomPrompt="1"/>
          </p:nvPr>
        </p:nvSpPr>
        <p:spPr bwMode="white">
          <a:xfrm>
            <a:off x="323850" y="4913752"/>
            <a:ext cx="5010150" cy="464365"/>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3" name="Text Placeholder 2">
            <a:extLst>
              <a:ext uri="{FF2B5EF4-FFF2-40B4-BE49-F238E27FC236}">
                <a16:creationId xmlns:a16="http://schemas.microsoft.com/office/drawing/2014/main" id="{F1E431EA-AF81-4444-BF12-AC455A98DDCD}"/>
              </a:ext>
            </a:extLst>
          </p:cNvPr>
          <p:cNvSpPr>
            <a:spLocks noGrp="1"/>
          </p:cNvSpPr>
          <p:nvPr>
            <p:ph type="body" sz="quarter" idx="16" hasCustomPrompt="1"/>
          </p:nvPr>
        </p:nvSpPr>
        <p:spPr bwMode="white">
          <a:xfrm>
            <a:off x="323850" y="5367640"/>
            <a:ext cx="5010150"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15" name="Text Placeholder 2">
            <a:extLst>
              <a:ext uri="{FF2B5EF4-FFF2-40B4-BE49-F238E27FC236}">
                <a16:creationId xmlns:a16="http://schemas.microsoft.com/office/drawing/2014/main" id="{2409E060-A600-4FC6-8319-7550123509B2}"/>
              </a:ext>
            </a:extLst>
          </p:cNvPr>
          <p:cNvSpPr>
            <a:spLocks noGrp="1"/>
          </p:cNvSpPr>
          <p:nvPr>
            <p:ph type="body" sz="quarter" idx="17" hasCustomPrompt="1"/>
          </p:nvPr>
        </p:nvSpPr>
        <p:spPr bwMode="white">
          <a:xfrm>
            <a:off x="5775135" y="4913752"/>
            <a:ext cx="5010150" cy="464365"/>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8" name="Text Placeholder 2">
            <a:extLst>
              <a:ext uri="{FF2B5EF4-FFF2-40B4-BE49-F238E27FC236}">
                <a16:creationId xmlns:a16="http://schemas.microsoft.com/office/drawing/2014/main" id="{E78EC8F1-696E-487F-80BF-317E4A553897}"/>
              </a:ext>
            </a:extLst>
          </p:cNvPr>
          <p:cNvSpPr>
            <a:spLocks noGrp="1"/>
          </p:cNvSpPr>
          <p:nvPr>
            <p:ph type="body" sz="quarter" idx="18" hasCustomPrompt="1"/>
          </p:nvPr>
        </p:nvSpPr>
        <p:spPr bwMode="white">
          <a:xfrm>
            <a:off x="5775135" y="5367640"/>
            <a:ext cx="5010150"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3739475585"/>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le_Three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67775C9-5EB2-4F23-84E6-8B2B579F2AF6}"/>
              </a:ext>
            </a:extLst>
          </p:cNvPr>
          <p:cNvPicPr>
            <a:picLocks noChangeAspect="1"/>
          </p:cNvPicPr>
          <p:nvPr/>
        </p:nvPicPr>
        <p:blipFill rotWithShape="1">
          <a:blip r:embed="rId2"/>
          <a:srcRect l="704" t="19847" r="19848" b="703"/>
          <a:stretch/>
        </p:blipFill>
        <p:spPr>
          <a:xfrm>
            <a:off x="0" y="0"/>
            <a:ext cx="14630400" cy="8229600"/>
          </a:xfrm>
          <a:prstGeom prst="rect">
            <a:avLst/>
          </a:prstGeom>
        </p:spPr>
      </p:pic>
      <p:sp>
        <p:nvSpPr>
          <p:cNvPr id="13" name="Title 1">
            <a:extLst>
              <a:ext uri="{FF2B5EF4-FFF2-40B4-BE49-F238E27FC236}">
                <a16:creationId xmlns:a16="http://schemas.microsoft.com/office/drawing/2014/main" id="{6A83D118-E0F2-497E-B52C-9187339527EE}"/>
              </a:ext>
            </a:extLst>
          </p:cNvPr>
          <p:cNvSpPr>
            <a:spLocks noGrp="1"/>
          </p:cNvSpPr>
          <p:nvPr>
            <p:ph type="title" hasCustomPrompt="1"/>
          </p:nvPr>
        </p:nvSpPr>
        <p:spPr bwMode="white">
          <a:xfrm>
            <a:off x="323089" y="2891655"/>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5" name="Text Placeholder 3">
            <a:extLst>
              <a:ext uri="{FF2B5EF4-FFF2-40B4-BE49-F238E27FC236}">
                <a16:creationId xmlns:a16="http://schemas.microsoft.com/office/drawing/2014/main" id="{C0D86F0A-47BB-48E2-BD11-D7549B2A2ABB}"/>
              </a:ext>
            </a:extLst>
          </p:cNvPr>
          <p:cNvSpPr>
            <a:spLocks noGrp="1"/>
          </p:cNvSpPr>
          <p:nvPr>
            <p:ph type="body" sz="quarter" idx="15" hasCustomPrompt="1"/>
          </p:nvPr>
        </p:nvSpPr>
        <p:spPr bwMode="white">
          <a:xfrm>
            <a:off x="323089"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A532137D-F2FC-4AAE-87B0-5A504846A0E9}"/>
              </a:ext>
            </a:extLst>
          </p:cNvPr>
          <p:cNvSpPr txBox="1">
            <a:spLocks noChangeArrowheads="1"/>
          </p:cNvSpPr>
          <p:nvPr/>
        </p:nvSpPr>
        <p:spPr bwMode="white">
          <a:xfrm>
            <a:off x="5334000" y="7596465"/>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24" name="Graphic 23">
            <a:extLst>
              <a:ext uri="{FF2B5EF4-FFF2-40B4-BE49-F238E27FC236}">
                <a16:creationId xmlns:a16="http://schemas.microsoft.com/office/drawing/2014/main" id="{389C2339-1AD9-4FCC-94EF-1721C1E9838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8" y="7473859"/>
            <a:ext cx="1075501" cy="245214"/>
          </a:xfrm>
          <a:prstGeom prst="rect">
            <a:avLst/>
          </a:prstGeom>
        </p:spPr>
      </p:pic>
      <p:pic>
        <p:nvPicPr>
          <p:cNvPr id="11" name="Picture 10">
            <a:extLst>
              <a:ext uri="{FF2B5EF4-FFF2-40B4-BE49-F238E27FC236}">
                <a16:creationId xmlns:a16="http://schemas.microsoft.com/office/drawing/2014/main" id="{E5488E0C-BB7C-4C21-A837-E415B0ED2D0E}"/>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9"/>
            <a:ext cx="649178" cy="388110"/>
          </a:xfrm>
          <a:prstGeom prst="rect">
            <a:avLst/>
          </a:prstGeom>
        </p:spPr>
      </p:pic>
      <p:sp>
        <p:nvSpPr>
          <p:cNvPr id="17" name="Text Placeholder 2">
            <a:extLst>
              <a:ext uri="{FF2B5EF4-FFF2-40B4-BE49-F238E27FC236}">
                <a16:creationId xmlns:a16="http://schemas.microsoft.com/office/drawing/2014/main" id="{0DC3C4F5-C09E-4675-A9E8-8B1927AEA181}"/>
              </a:ext>
            </a:extLst>
          </p:cNvPr>
          <p:cNvSpPr>
            <a:spLocks noGrp="1"/>
          </p:cNvSpPr>
          <p:nvPr>
            <p:ph type="body" sz="quarter" idx="14" hasCustomPrompt="1"/>
          </p:nvPr>
        </p:nvSpPr>
        <p:spPr bwMode="white">
          <a:xfrm>
            <a:off x="323851" y="4913752"/>
            <a:ext cx="4302125" cy="464365"/>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9" name="Text Placeholder 2">
            <a:extLst>
              <a:ext uri="{FF2B5EF4-FFF2-40B4-BE49-F238E27FC236}">
                <a16:creationId xmlns:a16="http://schemas.microsoft.com/office/drawing/2014/main" id="{D05ED587-3950-498B-8809-350E99ECF2FE}"/>
              </a:ext>
            </a:extLst>
          </p:cNvPr>
          <p:cNvSpPr>
            <a:spLocks noGrp="1"/>
          </p:cNvSpPr>
          <p:nvPr>
            <p:ph type="body" sz="quarter" idx="16" hasCustomPrompt="1"/>
          </p:nvPr>
        </p:nvSpPr>
        <p:spPr bwMode="white">
          <a:xfrm>
            <a:off x="323851"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0" name="Text Placeholder 2">
            <a:extLst>
              <a:ext uri="{FF2B5EF4-FFF2-40B4-BE49-F238E27FC236}">
                <a16:creationId xmlns:a16="http://schemas.microsoft.com/office/drawing/2014/main" id="{9FCC8BDD-C466-4DE7-88BA-E166D630D420}"/>
              </a:ext>
            </a:extLst>
          </p:cNvPr>
          <p:cNvSpPr>
            <a:spLocks noGrp="1"/>
          </p:cNvSpPr>
          <p:nvPr>
            <p:ph type="body" sz="quarter" idx="17" hasCustomPrompt="1"/>
          </p:nvPr>
        </p:nvSpPr>
        <p:spPr bwMode="white">
          <a:xfrm>
            <a:off x="4871787" y="4913752"/>
            <a:ext cx="4302125" cy="464365"/>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1" name="Text Placeholder 2">
            <a:extLst>
              <a:ext uri="{FF2B5EF4-FFF2-40B4-BE49-F238E27FC236}">
                <a16:creationId xmlns:a16="http://schemas.microsoft.com/office/drawing/2014/main" id="{81A5DCF4-0C78-4BC8-A8E1-5E731743E4E1}"/>
              </a:ext>
            </a:extLst>
          </p:cNvPr>
          <p:cNvSpPr>
            <a:spLocks noGrp="1"/>
          </p:cNvSpPr>
          <p:nvPr>
            <p:ph type="body" sz="quarter" idx="18" hasCustomPrompt="1"/>
          </p:nvPr>
        </p:nvSpPr>
        <p:spPr bwMode="white">
          <a:xfrm>
            <a:off x="4871787"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6" name="Text Placeholder 2">
            <a:extLst>
              <a:ext uri="{FF2B5EF4-FFF2-40B4-BE49-F238E27FC236}">
                <a16:creationId xmlns:a16="http://schemas.microsoft.com/office/drawing/2014/main" id="{6F8A7F9C-EC28-40EB-9462-DA12BA09DF62}"/>
              </a:ext>
            </a:extLst>
          </p:cNvPr>
          <p:cNvSpPr>
            <a:spLocks noGrp="1"/>
          </p:cNvSpPr>
          <p:nvPr>
            <p:ph type="body" sz="quarter" idx="19" hasCustomPrompt="1"/>
          </p:nvPr>
        </p:nvSpPr>
        <p:spPr bwMode="white">
          <a:xfrm>
            <a:off x="9419725" y="4913752"/>
            <a:ext cx="4302125" cy="464365"/>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7" name="Text Placeholder 2">
            <a:extLst>
              <a:ext uri="{FF2B5EF4-FFF2-40B4-BE49-F238E27FC236}">
                <a16:creationId xmlns:a16="http://schemas.microsoft.com/office/drawing/2014/main" id="{03DBA0CC-DEF5-4A1B-A37B-E5853591B073}"/>
              </a:ext>
            </a:extLst>
          </p:cNvPr>
          <p:cNvSpPr>
            <a:spLocks noGrp="1"/>
          </p:cNvSpPr>
          <p:nvPr>
            <p:ph type="body" sz="quarter" idx="20" hasCustomPrompt="1"/>
          </p:nvPr>
        </p:nvSpPr>
        <p:spPr bwMode="white">
          <a:xfrm>
            <a:off x="9419725"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602566982"/>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2" y="347414"/>
            <a:ext cx="13982827" cy="1079598"/>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1290109953"/>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323852" y="347414"/>
            <a:ext cx="13982827" cy="1079598"/>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2" y="1427014"/>
            <a:ext cx="13982827" cy="2675604"/>
          </a:xfrm>
          <a:prstGeom prst="rect">
            <a:avLst/>
          </a:prstGeom>
        </p:spPr>
        <p:txBody>
          <a:bodyPr vert="horz" wrap="square" lIns="182880" tIns="146304" rIns="182880" bIns="146304" rtlCol="0">
            <a:spAutoFit/>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5219150"/>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323850" y="347414"/>
            <a:ext cx="13983046" cy="1079598"/>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4"/>
            <a:ext cx="13983046" cy="2675604"/>
          </a:xfrm>
          <a:prstGeom prst="rect">
            <a:avLst/>
          </a:prstGeo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a:lvl1pPr>
            <a:lvl2pPr marL="746288" indent="-342901">
              <a:spcAft>
                <a:spcPts val="800"/>
              </a:spcAft>
              <a:buFont typeface="Arial" panose="020B0604020202020204" pitchFamily="34" charset="0"/>
              <a:buChar char="•"/>
              <a:defRPr/>
            </a:lvl2pPr>
            <a:lvl3pPr marL="1015213" indent="-342901">
              <a:spcAft>
                <a:spcPts val="800"/>
              </a:spcAft>
              <a:buFont typeface="Arial" panose="020B0604020202020204" pitchFamily="34" charset="0"/>
              <a:buChar char="•"/>
              <a:defRPr/>
            </a:lvl3pPr>
            <a:lvl4pPr marL="1284138" indent="-342901">
              <a:spcAft>
                <a:spcPts val="800"/>
              </a:spcAft>
              <a:buFont typeface="Arial" panose="020B0604020202020204" pitchFamily="34" charset="0"/>
              <a:buChar char="•"/>
              <a:defRPr/>
            </a:lvl4pPr>
            <a:lvl5pPr marL="1553062" indent="-342901">
              <a:spcAft>
                <a:spcPts val="8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2341131"/>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DD688C-88E4-4590-BAD4-3ADA849AE5E6}"/>
              </a:ext>
            </a:extLst>
          </p:cNvPr>
          <p:cNvPicPr>
            <a:picLocks noChangeAspect="1"/>
          </p:cNvPicPr>
          <p:nvPr userDrawn="1"/>
        </p:nvPicPr>
        <p:blipFill rotWithShape="1">
          <a:blip r:embed="rId2"/>
          <a:srcRect l="704" t="19847" r="19848" b="703"/>
          <a:stretch/>
        </p:blipFill>
        <p:spPr>
          <a:xfrm>
            <a:off x="0" y="0"/>
            <a:ext cx="14630400" cy="8229600"/>
          </a:xfrm>
          <a:prstGeom prst="rect">
            <a:avLst/>
          </a:prstGeom>
        </p:spPr>
      </p:pic>
      <p:sp>
        <p:nvSpPr>
          <p:cNvPr id="14" name="Title 1">
            <a:extLst>
              <a:ext uri="{FF2B5EF4-FFF2-40B4-BE49-F238E27FC236}">
                <a16:creationId xmlns:a16="http://schemas.microsoft.com/office/drawing/2014/main" id="{B7F95915-D1D2-4E88-9B8E-D63E3E42A593}"/>
              </a:ext>
            </a:extLst>
          </p:cNvPr>
          <p:cNvSpPr>
            <a:spLocks noGrp="1"/>
          </p:cNvSpPr>
          <p:nvPr>
            <p:ph type="title" hasCustomPrompt="1"/>
          </p:nvPr>
        </p:nvSpPr>
        <p:spPr bwMode="white">
          <a:xfrm>
            <a:off x="323089" y="2891655"/>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9" name="Text Placeholder 3">
            <a:extLst>
              <a:ext uri="{FF2B5EF4-FFF2-40B4-BE49-F238E27FC236}">
                <a16:creationId xmlns:a16="http://schemas.microsoft.com/office/drawing/2014/main" id="{331A1531-8FBF-445F-8866-846D214448AA}"/>
              </a:ext>
            </a:extLst>
          </p:cNvPr>
          <p:cNvSpPr>
            <a:spLocks noGrp="1"/>
          </p:cNvSpPr>
          <p:nvPr>
            <p:ph type="body" sz="quarter" idx="15" hasCustomPrompt="1"/>
          </p:nvPr>
        </p:nvSpPr>
        <p:spPr bwMode="white">
          <a:xfrm>
            <a:off x="323089"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21" name="TextBox 3">
            <a:extLst>
              <a:ext uri="{FF2B5EF4-FFF2-40B4-BE49-F238E27FC236}">
                <a16:creationId xmlns:a16="http://schemas.microsoft.com/office/drawing/2014/main" id="{134845F9-9F61-4A66-AC78-EA6708F9BAF3}"/>
              </a:ext>
            </a:extLst>
          </p:cNvPr>
          <p:cNvSpPr txBox="1">
            <a:spLocks noChangeArrowheads="1"/>
          </p:cNvSpPr>
          <p:nvPr userDrawn="1"/>
        </p:nvSpPr>
        <p:spPr bwMode="white">
          <a:xfrm>
            <a:off x="5334000" y="7596465"/>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22" name="Graphic 21">
            <a:extLst>
              <a:ext uri="{FF2B5EF4-FFF2-40B4-BE49-F238E27FC236}">
                <a16:creationId xmlns:a16="http://schemas.microsoft.com/office/drawing/2014/main" id="{1825DA3F-11E7-4924-A6AA-8792C1BF7C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8" y="7473859"/>
            <a:ext cx="1075501" cy="245214"/>
          </a:xfrm>
          <a:prstGeom prst="rect">
            <a:avLst/>
          </a:prstGeom>
        </p:spPr>
      </p:pic>
      <p:pic>
        <p:nvPicPr>
          <p:cNvPr id="10" name="Picture 9">
            <a:extLst>
              <a:ext uri="{FF2B5EF4-FFF2-40B4-BE49-F238E27FC236}">
                <a16:creationId xmlns:a16="http://schemas.microsoft.com/office/drawing/2014/main" id="{9CB4F4AF-B9F9-44DD-8032-C8F97415FD9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9"/>
            <a:ext cx="649178" cy="388110"/>
          </a:xfrm>
          <a:prstGeom prst="rect">
            <a:avLst/>
          </a:prstGeom>
        </p:spPr>
      </p:pic>
      <p:sp>
        <p:nvSpPr>
          <p:cNvPr id="12" name="Text Placeholder 2">
            <a:extLst>
              <a:ext uri="{FF2B5EF4-FFF2-40B4-BE49-F238E27FC236}">
                <a16:creationId xmlns:a16="http://schemas.microsoft.com/office/drawing/2014/main" id="{99944C5C-0686-423C-AD25-BDC211CB613E}"/>
              </a:ext>
            </a:extLst>
          </p:cNvPr>
          <p:cNvSpPr>
            <a:spLocks noGrp="1"/>
          </p:cNvSpPr>
          <p:nvPr>
            <p:ph type="body" sz="quarter" idx="14" hasCustomPrompt="1"/>
          </p:nvPr>
        </p:nvSpPr>
        <p:spPr bwMode="white">
          <a:xfrm>
            <a:off x="323850" y="4913752"/>
            <a:ext cx="5010150" cy="464365"/>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3" name="Text Placeholder 2">
            <a:extLst>
              <a:ext uri="{FF2B5EF4-FFF2-40B4-BE49-F238E27FC236}">
                <a16:creationId xmlns:a16="http://schemas.microsoft.com/office/drawing/2014/main" id="{F1E431EA-AF81-4444-BF12-AC455A98DDCD}"/>
              </a:ext>
            </a:extLst>
          </p:cNvPr>
          <p:cNvSpPr>
            <a:spLocks noGrp="1"/>
          </p:cNvSpPr>
          <p:nvPr>
            <p:ph type="body" sz="quarter" idx="16" hasCustomPrompt="1"/>
          </p:nvPr>
        </p:nvSpPr>
        <p:spPr bwMode="white">
          <a:xfrm>
            <a:off x="323850" y="5367640"/>
            <a:ext cx="5010150"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15" name="Text Placeholder 2">
            <a:extLst>
              <a:ext uri="{FF2B5EF4-FFF2-40B4-BE49-F238E27FC236}">
                <a16:creationId xmlns:a16="http://schemas.microsoft.com/office/drawing/2014/main" id="{2409E060-A600-4FC6-8319-7550123509B2}"/>
              </a:ext>
            </a:extLst>
          </p:cNvPr>
          <p:cNvSpPr>
            <a:spLocks noGrp="1"/>
          </p:cNvSpPr>
          <p:nvPr>
            <p:ph type="body" sz="quarter" idx="17" hasCustomPrompt="1"/>
          </p:nvPr>
        </p:nvSpPr>
        <p:spPr bwMode="white">
          <a:xfrm>
            <a:off x="5775135" y="4913752"/>
            <a:ext cx="5010150" cy="464365"/>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8" name="Text Placeholder 2">
            <a:extLst>
              <a:ext uri="{FF2B5EF4-FFF2-40B4-BE49-F238E27FC236}">
                <a16:creationId xmlns:a16="http://schemas.microsoft.com/office/drawing/2014/main" id="{E78EC8F1-696E-487F-80BF-317E4A553897}"/>
              </a:ext>
            </a:extLst>
          </p:cNvPr>
          <p:cNvSpPr>
            <a:spLocks noGrp="1"/>
          </p:cNvSpPr>
          <p:nvPr>
            <p:ph type="body" sz="quarter" idx="18" hasCustomPrompt="1"/>
          </p:nvPr>
        </p:nvSpPr>
        <p:spPr bwMode="white">
          <a:xfrm>
            <a:off x="5775135" y="5367640"/>
            <a:ext cx="5010150"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288351418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2" y="347414"/>
            <a:ext cx="13986245"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323850" y="1427011"/>
            <a:ext cx="6858000" cy="2675604"/>
          </a:xfrm>
        </p:spPr>
        <p:txBody>
          <a:bodyPr vert="horz" wrap="square" lIns="182880" tIns="146304" rIns="182880" bIns="146304" rtlCol="0">
            <a:spAutoFit/>
          </a:bodyPr>
          <a:lstStyle>
            <a:lvl1pPr>
              <a:spcAft>
                <a:spcPts val="800"/>
              </a:spcAft>
              <a:defRPr lang="en-US" dirty="0"/>
            </a:lvl1pPr>
            <a:lvl2pPr>
              <a:spcAft>
                <a:spcPts val="800"/>
              </a:spcAft>
              <a:defRPr lang="en-US" dirty="0"/>
            </a:lvl2pPr>
            <a:lvl3pPr>
              <a:spcAft>
                <a:spcPts val="800"/>
              </a:spcAft>
              <a:defRPr lang="en-US" dirty="0"/>
            </a:lvl3pPr>
            <a:lvl4pPr>
              <a:spcAft>
                <a:spcPts val="800"/>
              </a:spcAft>
              <a:defRPr lang="en-US" dirty="0"/>
            </a:lvl4pPr>
            <a:lvl5pPr>
              <a:spcAft>
                <a:spcPts val="8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4" y="1427011"/>
            <a:ext cx="6858000" cy="2675604"/>
          </a:xfrm>
        </p:spPr>
        <p:txBody>
          <a:bodyPr vert="horz" wrap="square" lIns="182880" tIns="146304" rIns="182880" bIns="146304" rtlCol="0">
            <a:spAutoFit/>
          </a:bodyPr>
          <a:lstStyle>
            <a:lvl1pPr>
              <a:spcAft>
                <a:spcPts val="800"/>
              </a:spcAft>
              <a:defRPr lang="en-US" dirty="0"/>
            </a:lvl1pPr>
            <a:lvl2pPr>
              <a:spcAft>
                <a:spcPts val="800"/>
              </a:spcAft>
              <a:defRPr lang="en-US" dirty="0"/>
            </a:lvl2pPr>
            <a:lvl3pPr>
              <a:spcAft>
                <a:spcPts val="800"/>
              </a:spcAft>
              <a:defRPr lang="en-US" dirty="0"/>
            </a:lvl3pPr>
            <a:lvl4pPr>
              <a:spcAft>
                <a:spcPts val="800"/>
              </a:spcAft>
              <a:defRPr lang="en-US" dirty="0"/>
            </a:lvl4pPr>
            <a:lvl5pPr>
              <a:spcAft>
                <a:spcPts val="8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6825684"/>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_Column_Bulleted">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4"/>
            <a:ext cx="13986246"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323850" y="1427011"/>
            <a:ext cx="6858000" cy="2675604"/>
          </a:xfr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lang="en-US" dirty="0"/>
            </a:lvl1pPr>
            <a:lvl2pPr marL="746288" indent="-342901">
              <a:spcAft>
                <a:spcPts val="800"/>
              </a:spcAft>
              <a:buFont typeface="Arial" panose="020B0604020202020204" pitchFamily="34" charset="0"/>
              <a:buChar char="•"/>
              <a:defRPr lang="en-US" dirty="0"/>
            </a:lvl2pPr>
            <a:lvl3pPr marL="1015213" indent="-342901">
              <a:spcAft>
                <a:spcPts val="800"/>
              </a:spcAft>
              <a:buFont typeface="Arial" panose="020B0604020202020204" pitchFamily="34" charset="0"/>
              <a:buChar char="•"/>
              <a:defRPr lang="en-US" dirty="0"/>
            </a:lvl3pPr>
            <a:lvl4pPr marL="1284138" indent="-342901">
              <a:spcAft>
                <a:spcPts val="800"/>
              </a:spcAft>
              <a:buFont typeface="Arial" panose="020B0604020202020204" pitchFamily="34" charset="0"/>
              <a:buChar char="•"/>
              <a:defRPr lang="en-US" dirty="0"/>
            </a:lvl4pPr>
            <a:lvl5pPr marL="1553062" indent="-342901">
              <a:spcAft>
                <a:spcPts val="8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6" y="1427011"/>
            <a:ext cx="6858000" cy="2675604"/>
          </a:xfr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lang="en-US" dirty="0"/>
            </a:lvl1pPr>
            <a:lvl2pPr marL="746288" indent="-342901">
              <a:spcAft>
                <a:spcPts val="800"/>
              </a:spcAft>
              <a:buFont typeface="Arial" panose="020B0604020202020204" pitchFamily="34" charset="0"/>
              <a:buChar char="•"/>
              <a:defRPr lang="en-US" dirty="0"/>
            </a:lvl2pPr>
            <a:lvl3pPr marL="1015213" indent="-342901">
              <a:spcAft>
                <a:spcPts val="800"/>
              </a:spcAft>
              <a:buFont typeface="Arial" panose="020B0604020202020204" pitchFamily="34" charset="0"/>
              <a:buChar char="•"/>
              <a:defRPr lang="en-US" dirty="0"/>
            </a:lvl3pPr>
            <a:lvl4pPr marL="1284138" indent="-342901">
              <a:spcAft>
                <a:spcPts val="800"/>
              </a:spcAft>
              <a:buFont typeface="Arial" panose="020B0604020202020204" pitchFamily="34" charset="0"/>
              <a:buChar char="•"/>
              <a:defRPr lang="en-US" dirty="0"/>
            </a:lvl4pPr>
            <a:lvl5pPr marL="1553062" indent="-342901">
              <a:spcAft>
                <a:spcPts val="8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6425726"/>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_and_Full_Image">
    <p:bg bwMode="ltGray">
      <p:bgRef idx="1001">
        <a:schemeClr val="bg2"/>
      </p:bgRef>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323089" y="1427011"/>
            <a:ext cx="14017752" cy="5716067"/>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hasCustomPrompt="1"/>
          </p:nvPr>
        </p:nvSpPr>
        <p:spPr>
          <a:xfrm>
            <a:off x="323089" y="347414"/>
            <a:ext cx="14017752"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323089"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160878044"/>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_and_Image">
    <p:bg bwMode="ltGray">
      <p:bgRef idx="1001">
        <a:schemeClr val="bg2"/>
      </p:bgRef>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p:nvSpPr>
        <p:spPr bwMode="white">
          <a:xfrm>
            <a:off x="5381843" y="7539583"/>
            <a:ext cx="5752323" cy="33809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23089" y="347413"/>
            <a:ext cx="6260590" cy="1618547"/>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7315200" y="0"/>
            <a:ext cx="7315200" cy="82296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323091" y="2432854"/>
            <a:ext cx="6260590" cy="2675604"/>
          </a:xfrm>
          <a:prstGeom prst="rect">
            <a:avLst/>
          </a:prstGeom>
        </p:spPr>
        <p:txBody>
          <a:bodyPr vert="horz" wrap="square" lIns="182880" tIns="146304" rIns="182880" bIns="146304" rtlCol="0">
            <a:spAutoFit/>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8219086"/>
      </p:ext>
    </p:extLst>
  </p:cSld>
  <p:clrMapOvr>
    <a:masterClrMapping/>
  </p:clrMapOvr>
  <p:transition>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ull_Bleed_Image">
    <p:bg bwMode="ltGray">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14630400" cy="8229600"/>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323089"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323089" y="347414"/>
            <a:ext cx="14017752" cy="1079598"/>
          </a:xfrm>
        </p:spPr>
        <p:txBody>
          <a:bodyPr vert="horz" wrap="square" lIns="182880" tIns="146304" rIns="182880" bIns="146304" rtlCol="0" anchor="t">
            <a:noAutofit/>
          </a:bodyPr>
          <a:lstStyle>
            <a:lvl1pPr>
              <a:defRPr lang="en-US"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433738558"/>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p:nvSpPr>
        <p:spPr bwMode="auto">
          <a:xfrm rot="5400000">
            <a:off x="6088382" y="2887982"/>
            <a:ext cx="2453640" cy="245364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p:ph type="media" sz="quarter" idx="10" hasCustomPrompt="1"/>
          </p:nvPr>
        </p:nvSpPr>
        <p:spPr>
          <a:xfrm>
            <a:off x="0" y="3745470"/>
            <a:ext cx="14630400" cy="7386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3034626814"/>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Section_1">
    <p:bg bwMode="lt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98025-C544-4CFF-82D6-BCE06026925A}"/>
              </a:ext>
            </a:extLst>
          </p:cNvPr>
          <p:cNvPicPr>
            <a:picLocks noChangeAspect="1"/>
          </p:cNvPicPr>
          <p:nvPr/>
        </p:nvPicPr>
        <p:blipFill rotWithShape="1">
          <a:blip r:embed="rId2"/>
          <a:srcRect l="458" t="458" r="21388" b="21388"/>
          <a:stretch/>
        </p:blipFill>
        <p:spPr>
          <a:xfrm>
            <a:off x="0" y="0"/>
            <a:ext cx="14630400" cy="8229600"/>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323852"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p:nvSpPr>
        <p:spPr bwMode="white">
          <a:xfrm>
            <a:off x="5334000" y="7596465"/>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8" y="7473859"/>
            <a:ext cx="1075501" cy="245214"/>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9"/>
            <a:ext cx="649178" cy="388110"/>
          </a:xfrm>
          <a:prstGeom prst="rect">
            <a:avLst/>
          </a:prstGeom>
        </p:spPr>
      </p:pic>
    </p:spTree>
    <p:extLst>
      <p:ext uri="{BB962C8B-B14F-4D97-AF65-F5344CB8AC3E}">
        <p14:creationId xmlns:p14="http://schemas.microsoft.com/office/powerpoint/2010/main" val="4090382797"/>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Video_1">
    <p:spTree>
      <p:nvGrpSpPr>
        <p:cNvPr id="1" name=""/>
        <p:cNvGrpSpPr/>
        <p:nvPr/>
      </p:nvGrpSpPr>
      <p:grpSpPr>
        <a:xfrm>
          <a:off x="0" y="0"/>
          <a:ext cx="0" cy="0"/>
          <a:chOff x="0" y="0"/>
          <a:chExt cx="0" cy="0"/>
        </a:xfrm>
      </p:grpSpPr>
      <p:pic>
        <p:nvPicPr>
          <p:cNvPr id="4" name="Picture 3" descr="A picture containing object&#10;&#10;Description automatically generated">
            <a:extLst>
              <a:ext uri="{FF2B5EF4-FFF2-40B4-BE49-F238E27FC236}">
                <a16:creationId xmlns:a16="http://schemas.microsoft.com/office/drawing/2014/main" id="{5506A9EF-5A7F-4C45-A661-3EC0CC81BAED}"/>
              </a:ext>
            </a:extLst>
          </p:cNvPr>
          <p:cNvPicPr>
            <a:picLocks noChangeAspect="1"/>
          </p:cNvPicPr>
          <p:nvPr/>
        </p:nvPicPr>
        <p:blipFill rotWithShape="1">
          <a:blip r:embed="rId2"/>
          <a:srcRect l="549" t="549" r="549" b="549"/>
          <a:stretch/>
        </p:blipFill>
        <p:spPr>
          <a:xfrm>
            <a:off x="2" y="0"/>
            <a:ext cx="14630400" cy="8229600"/>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322676"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p:nvSpPr>
        <p:spPr bwMode="white">
          <a:xfrm>
            <a:off x="5334000" y="7596465"/>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8" y="7473859"/>
            <a:ext cx="1075501" cy="245214"/>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9"/>
            <a:ext cx="649178" cy="388110"/>
          </a:xfrm>
          <a:prstGeom prst="rect">
            <a:avLst/>
          </a:prstGeom>
        </p:spPr>
      </p:pic>
    </p:spTree>
    <p:extLst>
      <p:ext uri="{BB962C8B-B14F-4D97-AF65-F5344CB8AC3E}">
        <p14:creationId xmlns:p14="http://schemas.microsoft.com/office/powerpoint/2010/main" val="2103750833"/>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Demo_1">
    <p:spTree>
      <p:nvGrpSpPr>
        <p:cNvPr id="1" name=""/>
        <p:cNvGrpSpPr/>
        <p:nvPr/>
      </p:nvGrpSpPr>
      <p:grpSpPr>
        <a:xfrm>
          <a:off x="0" y="0"/>
          <a:ext cx="0" cy="0"/>
          <a:chOff x="0" y="0"/>
          <a:chExt cx="0" cy="0"/>
        </a:xfrm>
      </p:grpSpPr>
      <p:pic>
        <p:nvPicPr>
          <p:cNvPr id="3" name="Picture 2" descr="A rainbow in the background&#10;&#10;Description automatically generated">
            <a:extLst>
              <a:ext uri="{FF2B5EF4-FFF2-40B4-BE49-F238E27FC236}">
                <a16:creationId xmlns:a16="http://schemas.microsoft.com/office/drawing/2014/main" id="{BBB0ADD0-0C6D-4AFD-B2AD-043C3B39119B}"/>
              </a:ext>
            </a:extLst>
          </p:cNvPr>
          <p:cNvPicPr>
            <a:picLocks noChangeAspect="1"/>
          </p:cNvPicPr>
          <p:nvPr/>
        </p:nvPicPr>
        <p:blipFill rotWithShape="1">
          <a:blip r:embed="rId2"/>
          <a:srcRect l="640" t="640" r="640" b="640"/>
          <a:stretch/>
        </p:blipFill>
        <p:spPr>
          <a:xfrm>
            <a:off x="0" y="0"/>
            <a:ext cx="14630400" cy="82296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323852"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Demo</a:t>
            </a:r>
          </a:p>
        </p:txBody>
      </p:sp>
      <p:sp>
        <p:nvSpPr>
          <p:cNvPr id="10" name="TextBox 3">
            <a:extLst>
              <a:ext uri="{FF2B5EF4-FFF2-40B4-BE49-F238E27FC236}">
                <a16:creationId xmlns:a16="http://schemas.microsoft.com/office/drawing/2014/main" id="{84558446-36A0-4819-A665-2B6D8CE80468}"/>
              </a:ext>
            </a:extLst>
          </p:cNvPr>
          <p:cNvSpPr txBox="1">
            <a:spLocks noChangeArrowheads="1"/>
          </p:cNvSpPr>
          <p:nvPr/>
        </p:nvSpPr>
        <p:spPr bwMode="white">
          <a:xfrm>
            <a:off x="5334000" y="7596465"/>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3AE7D8DF-9A15-4127-AE8E-F8EF17DD600F}"/>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8" y="7473859"/>
            <a:ext cx="1075501" cy="245214"/>
          </a:xfrm>
          <a:prstGeom prst="rect">
            <a:avLst/>
          </a:prstGeom>
        </p:spPr>
      </p:pic>
      <p:pic>
        <p:nvPicPr>
          <p:cNvPr id="8" name="Picture 7">
            <a:extLst>
              <a:ext uri="{FF2B5EF4-FFF2-40B4-BE49-F238E27FC236}">
                <a16:creationId xmlns:a16="http://schemas.microsoft.com/office/drawing/2014/main" id="{1E78DB53-8BD1-4B05-96AE-E7204A4DF3D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9"/>
            <a:ext cx="649178" cy="388110"/>
          </a:xfrm>
          <a:prstGeom prst="rect">
            <a:avLst/>
          </a:prstGeom>
        </p:spPr>
      </p:pic>
    </p:spTree>
    <p:extLst>
      <p:ext uri="{BB962C8B-B14F-4D97-AF65-F5344CB8AC3E}">
        <p14:creationId xmlns:p14="http://schemas.microsoft.com/office/powerpoint/2010/main" val="928248342"/>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4156" y="1809751"/>
            <a:ext cx="13982395" cy="4843171"/>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323850" y="347414"/>
            <a:ext cx="13986246" cy="107959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738054463"/>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67775C9-5EB2-4F23-84E6-8B2B579F2AF6}"/>
              </a:ext>
            </a:extLst>
          </p:cNvPr>
          <p:cNvPicPr>
            <a:picLocks noChangeAspect="1"/>
          </p:cNvPicPr>
          <p:nvPr userDrawn="1"/>
        </p:nvPicPr>
        <p:blipFill rotWithShape="1">
          <a:blip r:embed="rId2"/>
          <a:srcRect l="704" t="19847" r="19848" b="703"/>
          <a:stretch/>
        </p:blipFill>
        <p:spPr>
          <a:xfrm>
            <a:off x="0" y="0"/>
            <a:ext cx="14630400" cy="8229600"/>
          </a:xfrm>
          <a:prstGeom prst="rect">
            <a:avLst/>
          </a:prstGeom>
        </p:spPr>
      </p:pic>
      <p:sp>
        <p:nvSpPr>
          <p:cNvPr id="13" name="Title 1">
            <a:extLst>
              <a:ext uri="{FF2B5EF4-FFF2-40B4-BE49-F238E27FC236}">
                <a16:creationId xmlns:a16="http://schemas.microsoft.com/office/drawing/2014/main" id="{6A83D118-E0F2-497E-B52C-9187339527EE}"/>
              </a:ext>
            </a:extLst>
          </p:cNvPr>
          <p:cNvSpPr>
            <a:spLocks noGrp="1"/>
          </p:cNvSpPr>
          <p:nvPr>
            <p:ph type="title" hasCustomPrompt="1"/>
          </p:nvPr>
        </p:nvSpPr>
        <p:spPr bwMode="white">
          <a:xfrm>
            <a:off x="323089" y="2891655"/>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5" name="Text Placeholder 3">
            <a:extLst>
              <a:ext uri="{FF2B5EF4-FFF2-40B4-BE49-F238E27FC236}">
                <a16:creationId xmlns:a16="http://schemas.microsoft.com/office/drawing/2014/main" id="{C0D86F0A-47BB-48E2-BD11-D7549B2A2ABB}"/>
              </a:ext>
            </a:extLst>
          </p:cNvPr>
          <p:cNvSpPr>
            <a:spLocks noGrp="1"/>
          </p:cNvSpPr>
          <p:nvPr>
            <p:ph type="body" sz="quarter" idx="15" hasCustomPrompt="1"/>
          </p:nvPr>
        </p:nvSpPr>
        <p:spPr bwMode="white">
          <a:xfrm>
            <a:off x="323089"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A532137D-F2FC-4AAE-87B0-5A504846A0E9}"/>
              </a:ext>
            </a:extLst>
          </p:cNvPr>
          <p:cNvSpPr txBox="1">
            <a:spLocks noChangeArrowheads="1"/>
          </p:cNvSpPr>
          <p:nvPr userDrawn="1"/>
        </p:nvSpPr>
        <p:spPr bwMode="white">
          <a:xfrm>
            <a:off x="5334000" y="7596465"/>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24" name="Graphic 23">
            <a:extLst>
              <a:ext uri="{FF2B5EF4-FFF2-40B4-BE49-F238E27FC236}">
                <a16:creationId xmlns:a16="http://schemas.microsoft.com/office/drawing/2014/main" id="{389C2339-1AD9-4FCC-94EF-1721C1E9838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8" y="7473859"/>
            <a:ext cx="1075501" cy="245214"/>
          </a:xfrm>
          <a:prstGeom prst="rect">
            <a:avLst/>
          </a:prstGeom>
        </p:spPr>
      </p:pic>
      <p:pic>
        <p:nvPicPr>
          <p:cNvPr id="11" name="Picture 10">
            <a:extLst>
              <a:ext uri="{FF2B5EF4-FFF2-40B4-BE49-F238E27FC236}">
                <a16:creationId xmlns:a16="http://schemas.microsoft.com/office/drawing/2014/main" id="{E5488E0C-BB7C-4C21-A837-E415B0ED2D0E}"/>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9"/>
            <a:ext cx="649178" cy="388110"/>
          </a:xfrm>
          <a:prstGeom prst="rect">
            <a:avLst/>
          </a:prstGeom>
        </p:spPr>
      </p:pic>
      <p:sp>
        <p:nvSpPr>
          <p:cNvPr id="17" name="Text Placeholder 2">
            <a:extLst>
              <a:ext uri="{FF2B5EF4-FFF2-40B4-BE49-F238E27FC236}">
                <a16:creationId xmlns:a16="http://schemas.microsoft.com/office/drawing/2014/main" id="{0DC3C4F5-C09E-4675-A9E8-8B1927AEA181}"/>
              </a:ext>
            </a:extLst>
          </p:cNvPr>
          <p:cNvSpPr>
            <a:spLocks noGrp="1"/>
          </p:cNvSpPr>
          <p:nvPr>
            <p:ph type="body" sz="quarter" idx="14" hasCustomPrompt="1"/>
          </p:nvPr>
        </p:nvSpPr>
        <p:spPr bwMode="white">
          <a:xfrm>
            <a:off x="323851" y="4913752"/>
            <a:ext cx="4302125" cy="464365"/>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9" name="Text Placeholder 2">
            <a:extLst>
              <a:ext uri="{FF2B5EF4-FFF2-40B4-BE49-F238E27FC236}">
                <a16:creationId xmlns:a16="http://schemas.microsoft.com/office/drawing/2014/main" id="{D05ED587-3950-498B-8809-350E99ECF2FE}"/>
              </a:ext>
            </a:extLst>
          </p:cNvPr>
          <p:cNvSpPr>
            <a:spLocks noGrp="1"/>
          </p:cNvSpPr>
          <p:nvPr>
            <p:ph type="body" sz="quarter" idx="16" hasCustomPrompt="1"/>
          </p:nvPr>
        </p:nvSpPr>
        <p:spPr bwMode="white">
          <a:xfrm>
            <a:off x="323851"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0" name="Text Placeholder 2">
            <a:extLst>
              <a:ext uri="{FF2B5EF4-FFF2-40B4-BE49-F238E27FC236}">
                <a16:creationId xmlns:a16="http://schemas.microsoft.com/office/drawing/2014/main" id="{9FCC8BDD-C466-4DE7-88BA-E166D630D420}"/>
              </a:ext>
            </a:extLst>
          </p:cNvPr>
          <p:cNvSpPr>
            <a:spLocks noGrp="1"/>
          </p:cNvSpPr>
          <p:nvPr>
            <p:ph type="body" sz="quarter" idx="17" hasCustomPrompt="1"/>
          </p:nvPr>
        </p:nvSpPr>
        <p:spPr bwMode="white">
          <a:xfrm>
            <a:off x="4871787" y="4913752"/>
            <a:ext cx="4302125" cy="464365"/>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1" name="Text Placeholder 2">
            <a:extLst>
              <a:ext uri="{FF2B5EF4-FFF2-40B4-BE49-F238E27FC236}">
                <a16:creationId xmlns:a16="http://schemas.microsoft.com/office/drawing/2014/main" id="{81A5DCF4-0C78-4BC8-A8E1-5E731743E4E1}"/>
              </a:ext>
            </a:extLst>
          </p:cNvPr>
          <p:cNvSpPr>
            <a:spLocks noGrp="1"/>
          </p:cNvSpPr>
          <p:nvPr>
            <p:ph type="body" sz="quarter" idx="18" hasCustomPrompt="1"/>
          </p:nvPr>
        </p:nvSpPr>
        <p:spPr bwMode="white">
          <a:xfrm>
            <a:off x="4871787"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6" name="Text Placeholder 2">
            <a:extLst>
              <a:ext uri="{FF2B5EF4-FFF2-40B4-BE49-F238E27FC236}">
                <a16:creationId xmlns:a16="http://schemas.microsoft.com/office/drawing/2014/main" id="{6F8A7F9C-EC28-40EB-9462-DA12BA09DF62}"/>
              </a:ext>
            </a:extLst>
          </p:cNvPr>
          <p:cNvSpPr>
            <a:spLocks noGrp="1"/>
          </p:cNvSpPr>
          <p:nvPr>
            <p:ph type="body" sz="quarter" idx="19" hasCustomPrompt="1"/>
          </p:nvPr>
        </p:nvSpPr>
        <p:spPr bwMode="white">
          <a:xfrm>
            <a:off x="9419725" y="4913752"/>
            <a:ext cx="4302125" cy="464365"/>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7" name="Text Placeholder 2">
            <a:extLst>
              <a:ext uri="{FF2B5EF4-FFF2-40B4-BE49-F238E27FC236}">
                <a16:creationId xmlns:a16="http://schemas.microsoft.com/office/drawing/2014/main" id="{03DBA0CC-DEF5-4A1B-A37B-E5853591B073}"/>
              </a:ext>
            </a:extLst>
          </p:cNvPr>
          <p:cNvSpPr>
            <a:spLocks noGrp="1"/>
          </p:cNvSpPr>
          <p:nvPr>
            <p:ph type="body" sz="quarter" idx="20" hasCustomPrompt="1"/>
          </p:nvPr>
        </p:nvSpPr>
        <p:spPr bwMode="white">
          <a:xfrm>
            <a:off x="9419725"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350540188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6858000" cy="4665893"/>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7452096" y="1809750"/>
            <a:ext cx="6858000" cy="4665893"/>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323850" y="347414"/>
            <a:ext cx="13986246" cy="107959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143595248"/>
      </p:ext>
    </p:extLst>
  </p:cSld>
  <p:clrMapOvr>
    <a:masterClrMapping/>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Survey_Reminder">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5071A96-7106-4B82-85D5-826F131023E0}"/>
              </a:ext>
            </a:extLst>
          </p:cNvPr>
          <p:cNvPicPr>
            <a:picLocks noChangeAspect="1"/>
          </p:cNvPicPr>
          <p:nvPr/>
        </p:nvPicPr>
        <p:blipFill rotWithShape="1">
          <a:blip r:embed="rId2"/>
          <a:srcRect l="18791" t="18791" r="18791" b="18791"/>
          <a:stretch/>
        </p:blipFill>
        <p:spPr>
          <a:xfrm>
            <a:off x="0" y="0"/>
            <a:ext cx="14630400" cy="82296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p:nvSpPr>
        <p:spPr bwMode="white">
          <a:xfrm>
            <a:off x="2814727" y="3928082"/>
            <a:ext cx="9000949" cy="1791260"/>
          </a:xfrm>
          <a:prstGeom prst="rect">
            <a:avLst/>
          </a:prstGeom>
          <a:noFill/>
        </p:spPr>
        <p:txBody>
          <a:bodyPr wrap="square" lIns="182880" tIns="146304" rIns="182880" bIns="146304" rtlCol="0">
            <a:spAutoFit/>
          </a:bodyPr>
          <a:lstStyle/>
          <a:p>
            <a:pPr algn="ctr">
              <a:lnSpc>
                <a:spcPct val="90000"/>
              </a:lnSpc>
              <a:spcAft>
                <a:spcPts val="1800"/>
              </a:spcAft>
            </a:pPr>
            <a:r>
              <a:rPr lang="en-US" sz="5400"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p:nvSpPr>
        <p:spPr bwMode="auto">
          <a:xfrm>
            <a:off x="6370320" y="1445838"/>
            <a:ext cx="1889760" cy="1889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1" b="1" dirty="0">
                <a:gradFill>
                  <a:gsLst>
                    <a:gs pos="0">
                      <a:srgbClr val="FFFFFF"/>
                    </a:gs>
                    <a:gs pos="100000">
                      <a:srgbClr val="FFFFFF"/>
                    </a:gs>
                  </a:gsLst>
                  <a:lin ang="5400000" scaled="0"/>
                </a:gradFill>
                <a:ea typeface="Segoe UI" pitchFamily="34" charset="0"/>
                <a:cs typeface="Segoe UI" pitchFamily="34" charset="0"/>
              </a:rPr>
              <a:t>!</a:t>
            </a:r>
          </a:p>
        </p:txBody>
      </p:sp>
      <p:pic>
        <p:nvPicPr>
          <p:cNvPr id="8" name="Graphic 7">
            <a:extLst>
              <a:ext uri="{FF2B5EF4-FFF2-40B4-BE49-F238E27FC236}">
                <a16:creationId xmlns:a16="http://schemas.microsoft.com/office/drawing/2014/main" id="{610FDA27-4322-4C3E-9A09-49714480115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8" y="7473859"/>
            <a:ext cx="1075501" cy="245214"/>
          </a:xfrm>
          <a:prstGeom prst="rect">
            <a:avLst/>
          </a:prstGeom>
        </p:spPr>
      </p:pic>
      <p:pic>
        <p:nvPicPr>
          <p:cNvPr id="9" name="Picture 8">
            <a:extLst>
              <a:ext uri="{FF2B5EF4-FFF2-40B4-BE49-F238E27FC236}">
                <a16:creationId xmlns:a16="http://schemas.microsoft.com/office/drawing/2014/main" id="{A7A8F7CC-5189-46C6-945E-BC4699DBAA94}"/>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9"/>
            <a:ext cx="649178" cy="388110"/>
          </a:xfrm>
          <a:prstGeom prst="rect">
            <a:avLst/>
          </a:prstGeom>
        </p:spPr>
      </p:pic>
      <p:sp>
        <p:nvSpPr>
          <p:cNvPr id="10" name="TextBox 3">
            <a:extLst>
              <a:ext uri="{FF2B5EF4-FFF2-40B4-BE49-F238E27FC236}">
                <a16:creationId xmlns:a16="http://schemas.microsoft.com/office/drawing/2014/main" id="{C62229FC-3994-4064-8AD0-9F75021275FC}"/>
              </a:ext>
            </a:extLst>
          </p:cNvPr>
          <p:cNvSpPr txBox="1">
            <a:spLocks noChangeArrowheads="1"/>
          </p:cNvSpPr>
          <p:nvPr/>
        </p:nvSpPr>
        <p:spPr bwMode="white">
          <a:xfrm>
            <a:off x="5334000" y="7596465"/>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1278389231"/>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Quote_1">
    <p:spTree>
      <p:nvGrpSpPr>
        <p:cNvPr id="1" name=""/>
        <p:cNvGrpSpPr/>
        <p:nvPr/>
      </p:nvGrpSpPr>
      <p:grpSpPr>
        <a:xfrm>
          <a:off x="0" y="0"/>
          <a:ext cx="0" cy="0"/>
          <a:chOff x="0" y="0"/>
          <a:chExt cx="0" cy="0"/>
        </a:xfrm>
      </p:grpSpPr>
      <p:pic>
        <p:nvPicPr>
          <p:cNvPr id="3" name="Picture 2" descr="A picture containing object&#10;&#10;Description automatically generated">
            <a:extLst>
              <a:ext uri="{FF2B5EF4-FFF2-40B4-BE49-F238E27FC236}">
                <a16:creationId xmlns:a16="http://schemas.microsoft.com/office/drawing/2014/main" id="{F5B14970-C2E8-4A37-BFB0-515DE45B7176}"/>
              </a:ext>
            </a:extLst>
          </p:cNvPr>
          <p:cNvPicPr>
            <a:picLocks noChangeAspect="1"/>
          </p:cNvPicPr>
          <p:nvPr/>
        </p:nvPicPr>
        <p:blipFill rotWithShape="1">
          <a:blip r:embed="rId2"/>
          <a:srcRect l="5384" t="17698" r="30013" b="17698"/>
          <a:stretch/>
        </p:blipFill>
        <p:spPr>
          <a:xfrm>
            <a:off x="0" y="-1"/>
            <a:ext cx="14630400" cy="8229602"/>
          </a:xfrm>
          <a:prstGeom prst="rect">
            <a:avLst/>
          </a:prstGeom>
        </p:spPr>
      </p:pic>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323850" y="2225992"/>
            <a:ext cx="10001250" cy="3203258"/>
          </a:xfrm>
        </p:spPr>
        <p:txBody>
          <a:bodyPr lIns="182880" tIns="146304" rIns="182880" bIns="146304"/>
          <a:lstStyle>
            <a:lvl1pPr marL="171450" indent="-171450" algn="l">
              <a:defRPr sz="5400">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4123373" y="5640645"/>
            <a:ext cx="6201728" cy="683264"/>
          </a:xfrm>
        </p:spPr>
        <p:txBody>
          <a:bodyPr lIns="182880" tIns="146304" rIns="182880" bIns="146304"/>
          <a:lstStyle>
            <a:lvl1pPr marL="228600" indent="0" algn="r">
              <a:buNone/>
              <a:defRPr sz="2800" b="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403389" indent="0">
              <a:buNone/>
              <a:defRPr>
                <a:gradFill>
                  <a:gsLst>
                    <a:gs pos="1250">
                      <a:schemeClr val="bg1"/>
                    </a:gs>
                    <a:gs pos="100000">
                      <a:schemeClr val="bg1"/>
                    </a:gs>
                  </a:gsLst>
                  <a:lin ang="5400000" scaled="0"/>
                </a:gradFill>
              </a:defRPr>
            </a:lvl2pPr>
            <a:lvl3pPr marL="672314"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Quotation Author</a:t>
            </a:r>
          </a:p>
        </p:txBody>
      </p:sp>
      <p:sp>
        <p:nvSpPr>
          <p:cNvPr id="9" name="TextBox 3">
            <a:extLst>
              <a:ext uri="{FF2B5EF4-FFF2-40B4-BE49-F238E27FC236}">
                <a16:creationId xmlns:a16="http://schemas.microsoft.com/office/drawing/2014/main" id="{D83199C5-2735-42A4-BE14-F826AB642B3E}"/>
              </a:ext>
            </a:extLst>
          </p:cNvPr>
          <p:cNvSpPr txBox="1">
            <a:spLocks noChangeArrowheads="1"/>
          </p:cNvSpPr>
          <p:nvPr/>
        </p:nvSpPr>
        <p:spPr bwMode="white">
          <a:xfrm>
            <a:off x="5334000" y="7596465"/>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E2DB318C-E278-4A7B-94FC-23D45A4EC81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8" y="7473859"/>
            <a:ext cx="1075501" cy="245214"/>
          </a:xfrm>
          <a:prstGeom prst="rect">
            <a:avLst/>
          </a:prstGeom>
        </p:spPr>
      </p:pic>
      <p:pic>
        <p:nvPicPr>
          <p:cNvPr id="8" name="Picture 7">
            <a:extLst>
              <a:ext uri="{FF2B5EF4-FFF2-40B4-BE49-F238E27FC236}">
                <a16:creationId xmlns:a16="http://schemas.microsoft.com/office/drawing/2014/main" id="{FF9451B9-5BE3-4A0F-AA8D-62F8E5F49A27}"/>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9"/>
            <a:ext cx="649178" cy="388110"/>
          </a:xfrm>
          <a:prstGeom prst="rect">
            <a:avLst/>
          </a:prstGeom>
        </p:spPr>
      </p:pic>
      <p:sp>
        <p:nvSpPr>
          <p:cNvPr id="15" name="Text Placeholder 6">
            <a:extLst>
              <a:ext uri="{FF2B5EF4-FFF2-40B4-BE49-F238E27FC236}">
                <a16:creationId xmlns:a16="http://schemas.microsoft.com/office/drawing/2014/main" id="{F78CCF1D-C382-4338-9CBC-EE540D3CAB4F}"/>
              </a:ext>
            </a:extLst>
          </p:cNvPr>
          <p:cNvSpPr>
            <a:spLocks noGrp="1"/>
          </p:cNvSpPr>
          <p:nvPr>
            <p:ph type="body" sz="quarter" idx="11" hasCustomPrompt="1"/>
          </p:nvPr>
        </p:nvSpPr>
        <p:spPr bwMode="white">
          <a:xfrm>
            <a:off x="4123373" y="6202680"/>
            <a:ext cx="6201728" cy="683264"/>
          </a:xfrm>
        </p:spPr>
        <p:txBody>
          <a:bodyPr lIns="182880" tIns="146304" rIns="182880" bIns="146304"/>
          <a:lstStyle>
            <a:lvl1pPr marL="228600" indent="0" algn="r">
              <a:buNone/>
              <a:defRPr sz="2800" b="0">
                <a:solidFill>
                  <a:schemeClr val="tx1"/>
                </a:solidFill>
                <a:latin typeface="+mj-lt"/>
                <a:ea typeface="Amazon Ember Heavy" panose="020B0803020204020204" pitchFamily="34" charset="0"/>
                <a:cs typeface="Amazon Ember Heavy" panose="020B0803020204020204" pitchFamily="34" charset="0"/>
              </a:defRPr>
            </a:lvl1pPr>
            <a:lvl2pPr marL="403389" indent="0">
              <a:buNone/>
              <a:defRPr>
                <a:gradFill>
                  <a:gsLst>
                    <a:gs pos="1250">
                      <a:schemeClr val="bg1"/>
                    </a:gs>
                    <a:gs pos="100000">
                      <a:schemeClr val="bg1"/>
                    </a:gs>
                  </a:gsLst>
                  <a:lin ang="5400000" scaled="0"/>
                </a:gradFill>
              </a:defRPr>
            </a:lvl2pPr>
            <a:lvl3pPr marL="672314"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Title</a:t>
            </a:r>
          </a:p>
        </p:txBody>
      </p:sp>
    </p:spTree>
    <p:extLst>
      <p:ext uri="{BB962C8B-B14F-4D97-AF65-F5344CB8AC3E}">
        <p14:creationId xmlns:p14="http://schemas.microsoft.com/office/powerpoint/2010/main" val="3012682513"/>
      </p:ext>
    </p:extLst>
  </p:cSld>
  <p:clrMapOvr>
    <a:masterClrMapping/>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hank_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080608-56C9-4EDC-96A7-AD16C89CE944}"/>
              </a:ext>
            </a:extLst>
          </p:cNvPr>
          <p:cNvPicPr>
            <a:picLocks noChangeAspect="1"/>
          </p:cNvPicPr>
          <p:nvPr/>
        </p:nvPicPr>
        <p:blipFill rotWithShape="1">
          <a:blip r:embed="rId2"/>
          <a:srcRect l="11892" t="29328" r="34309" b="16874"/>
          <a:stretch/>
        </p:blipFill>
        <p:spPr>
          <a:xfrm>
            <a:off x="0" y="0"/>
            <a:ext cx="14630400" cy="82296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323851" y="4235192"/>
            <a:ext cx="6130438" cy="534928"/>
          </a:xfrm>
        </p:spPr>
        <p:txBody>
          <a:bodyPr lIns="182880" tIns="146304" rIns="182880" bIns="146304">
            <a:noAutofit/>
          </a:bodyPr>
          <a:lstStyle>
            <a:lvl1pPr marL="0" indent="0">
              <a:spcBef>
                <a:spcPts val="0"/>
              </a:spcBef>
              <a:buNone/>
              <a:defRPr lang="en-US" sz="28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p:nvSpPr>
        <p:spPr bwMode="white">
          <a:xfrm>
            <a:off x="323086" y="2209619"/>
            <a:ext cx="11975594" cy="1905181"/>
          </a:xfrm>
          <a:prstGeom prst="rect">
            <a:avLst/>
          </a:prstGeom>
          <a:noFill/>
        </p:spPr>
        <p:txBody>
          <a:bodyPr vert="horz" wrap="square" lIns="182880" tIns="91440" rIns="146304" bIns="9144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1501" dirty="0">
                <a:solidFill>
                  <a:schemeClr val="tx1"/>
                </a:solidFill>
              </a:rPr>
              <a:t>Thank you!</a:t>
            </a:r>
          </a:p>
        </p:txBody>
      </p:sp>
      <p:sp>
        <p:nvSpPr>
          <p:cNvPr id="7" name="TextBox 3">
            <a:extLst>
              <a:ext uri="{FF2B5EF4-FFF2-40B4-BE49-F238E27FC236}">
                <a16:creationId xmlns:a16="http://schemas.microsoft.com/office/drawing/2014/main" id="{6FD7AE97-D5ED-4255-8514-5D5D8D9AA7C8}"/>
              </a:ext>
            </a:extLst>
          </p:cNvPr>
          <p:cNvSpPr txBox="1">
            <a:spLocks noChangeArrowheads="1"/>
          </p:cNvSpPr>
          <p:nvPr/>
        </p:nvSpPr>
        <p:spPr bwMode="white">
          <a:xfrm>
            <a:off x="5334000" y="7596465"/>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8" name="Graphic 7">
            <a:extLst>
              <a:ext uri="{FF2B5EF4-FFF2-40B4-BE49-F238E27FC236}">
                <a16:creationId xmlns:a16="http://schemas.microsoft.com/office/drawing/2014/main" id="{891AA3FF-AB9F-47F3-AFB2-F9CADB0930F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8" y="7473859"/>
            <a:ext cx="1075501" cy="245214"/>
          </a:xfrm>
          <a:prstGeom prst="rect">
            <a:avLst/>
          </a:prstGeom>
        </p:spPr>
      </p:pic>
      <p:pic>
        <p:nvPicPr>
          <p:cNvPr id="12" name="Picture 11">
            <a:extLst>
              <a:ext uri="{FF2B5EF4-FFF2-40B4-BE49-F238E27FC236}">
                <a16:creationId xmlns:a16="http://schemas.microsoft.com/office/drawing/2014/main" id="{97A72327-9D6E-4E5B-9A0B-90FF1C6BE563}"/>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9"/>
            <a:ext cx="649178" cy="388110"/>
          </a:xfrm>
          <a:prstGeom prst="rect">
            <a:avLst/>
          </a:prstGeom>
        </p:spPr>
      </p:pic>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323851" y="4783842"/>
            <a:ext cx="6130438" cy="534928"/>
          </a:xfrm>
        </p:spPr>
        <p:txBody>
          <a:bodyPr lIns="182880" tIns="146304" rIns="182880" bIns="146304">
            <a:noAutofit/>
          </a:bodyPr>
          <a:lstStyle>
            <a:lvl1pPr marL="0" indent="0">
              <a:spcBef>
                <a:spcPts val="0"/>
              </a:spcBef>
              <a:buNone/>
              <a:defRPr lang="en-US" sz="28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Tree>
    <p:extLst>
      <p:ext uri="{BB962C8B-B14F-4D97-AF65-F5344CB8AC3E}">
        <p14:creationId xmlns:p14="http://schemas.microsoft.com/office/powerpoint/2010/main" val="665050773"/>
      </p:ext>
    </p:extLst>
  </p:cSld>
  <p:clrMapOvr>
    <a:masterClrMapping/>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ubtitle &amp; Content">
    <p:spTree>
      <p:nvGrpSpPr>
        <p:cNvPr id="1" name=""/>
        <p:cNvGrpSpPr/>
        <p:nvPr/>
      </p:nvGrpSpPr>
      <p:grpSpPr>
        <a:xfrm>
          <a:off x="0" y="0"/>
          <a:ext cx="0" cy="0"/>
          <a:chOff x="0" y="0"/>
          <a:chExt cx="0" cy="0"/>
        </a:xfrm>
      </p:grpSpPr>
      <p:sp>
        <p:nvSpPr>
          <p:cNvPr id="6" name="TextBox 5"/>
          <p:cNvSpPr txBox="1"/>
          <p:nvPr userDrawn="1"/>
        </p:nvSpPr>
        <p:spPr>
          <a:xfrm>
            <a:off x="538863" y="7562014"/>
            <a:ext cx="345512" cy="393954"/>
          </a:xfrm>
          <a:prstGeom prst="rect">
            <a:avLst/>
          </a:prstGeom>
          <a:noFill/>
        </p:spPr>
        <p:txBody>
          <a:bodyPr wrap="square" lIns="0" tIns="73152" rIns="0" bIns="73152" rtlCol="0">
            <a:spAutoFit/>
          </a:bodyPr>
          <a:lstStyle/>
          <a:p>
            <a:fld id="{DA559F40-59B8-49CC-BADB-14531CEC6FE1}" type="slidenum">
              <a:rPr lang="en-US" sz="1600" b="0" i="0" smtClean="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6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Title 1">
            <a:extLst>
              <a:ext uri="{FF2B5EF4-FFF2-40B4-BE49-F238E27FC236}">
                <a16:creationId xmlns:a16="http://schemas.microsoft.com/office/drawing/2014/main" id="{36DBD99C-CDA3-EB4E-BD09-962B5E148DFC}"/>
              </a:ext>
            </a:extLst>
          </p:cNvPr>
          <p:cNvSpPr>
            <a:spLocks noGrp="1"/>
          </p:cNvSpPr>
          <p:nvPr>
            <p:ph type="title"/>
          </p:nvPr>
        </p:nvSpPr>
        <p:spPr>
          <a:xfrm>
            <a:off x="731700" y="294929"/>
            <a:ext cx="12935650" cy="873186"/>
          </a:xfrm>
          <a:prstGeom prst="rect">
            <a:avLst/>
          </a:prstGeom>
        </p:spPr>
        <p:txBody>
          <a:bodyPr/>
          <a:lstStyle>
            <a:lvl1pPr>
              <a:defRPr sz="512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A68FFEEC-4163-6A4A-9364-59C4FDD16F76}"/>
              </a:ext>
            </a:extLst>
          </p:cNvPr>
          <p:cNvSpPr>
            <a:spLocks noGrp="1"/>
          </p:cNvSpPr>
          <p:nvPr>
            <p:ph idx="1" hasCustomPrompt="1"/>
          </p:nvPr>
        </p:nvSpPr>
        <p:spPr>
          <a:xfrm>
            <a:off x="731522" y="1343682"/>
            <a:ext cx="12941907" cy="738664"/>
          </a:xfrm>
          <a:prstGeom prst="rect">
            <a:avLst/>
          </a:prstGeom>
        </p:spPr>
        <p:txBody>
          <a:bodyPr/>
          <a:lstStyle>
            <a:lvl1pPr marL="0" indent="0">
              <a:buClr>
                <a:schemeClr val="tx2"/>
              </a:buClr>
              <a:buNone/>
              <a:defRPr sz="32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1188720" indent="-457200">
              <a:buClr>
                <a:schemeClr val="tx2"/>
              </a:buClr>
              <a:buFont typeface="Arial"/>
              <a:buChar char="•"/>
              <a:defRPr sz="2560" b="1" i="0">
                <a:solidFill>
                  <a:schemeClr val="accent2"/>
                </a:solidFill>
                <a:latin typeface="Amazon Ember" panose="020B0603020204020204" pitchFamily="34" charset="0"/>
                <a:ea typeface="Amazon Ember" panose="020B0603020204020204" pitchFamily="34" charset="0"/>
                <a:cs typeface="Amazon Ember" panose="020B0603020204020204" pitchFamily="34" charset="0"/>
              </a:defRPr>
            </a:lvl2pPr>
            <a:lvl3pPr marL="1828800" indent="-365760">
              <a:buClr>
                <a:schemeClr val="tx2"/>
              </a:buClr>
              <a:buFont typeface="Arial"/>
              <a:buChar char="•"/>
              <a:defRPr sz="256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a:buClr>
                <a:schemeClr val="tx2"/>
              </a:buClr>
              <a:defRPr sz="256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sz="256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Click to edit </a:t>
            </a:r>
            <a:r>
              <a:rPr lang="en-US" dirty="0" err="1"/>
              <a:t>Subheader</a:t>
            </a:r>
            <a:r>
              <a:rPr lang="en-US" dirty="0"/>
              <a:t> Content</a:t>
            </a:r>
          </a:p>
        </p:txBody>
      </p:sp>
      <p:sp>
        <p:nvSpPr>
          <p:cNvPr id="18" name="Rectangle 17">
            <a:extLst>
              <a:ext uri="{FF2B5EF4-FFF2-40B4-BE49-F238E27FC236}">
                <a16:creationId xmlns:a16="http://schemas.microsoft.com/office/drawing/2014/main" id="{B5E86449-4952-8F42-BC88-1EB458F55A8F}"/>
              </a:ext>
            </a:extLst>
          </p:cNvPr>
          <p:cNvSpPr/>
          <p:nvPr userDrawn="1"/>
        </p:nvSpPr>
        <p:spPr>
          <a:xfrm>
            <a:off x="1" y="294929"/>
            <a:ext cx="447646" cy="87318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b="0" i="0" dirty="0">
              <a:latin typeface="Amazon Ember Light" panose="020B0403020204020204" pitchFamily="34" charset="0"/>
            </a:endParaRPr>
          </a:p>
        </p:txBody>
      </p:sp>
      <p:pic>
        <p:nvPicPr>
          <p:cNvPr id="11" name="Picture 10">
            <a:extLst>
              <a:ext uri="{FF2B5EF4-FFF2-40B4-BE49-F238E27FC236}">
                <a16:creationId xmlns:a16="http://schemas.microsoft.com/office/drawing/2014/main" id="{D9EDDAF0-6209-7D47-91A8-17B32802474A}"/>
              </a:ext>
            </a:extLst>
          </p:cNvPr>
          <p:cNvPicPr>
            <a:picLocks noChangeAspect="1"/>
          </p:cNvPicPr>
          <p:nvPr userDrawn="1"/>
        </p:nvPicPr>
        <p:blipFill>
          <a:blip r:embed="rId2"/>
          <a:srcRect/>
          <a:stretch/>
        </p:blipFill>
        <p:spPr>
          <a:xfrm>
            <a:off x="12122259" y="7479240"/>
            <a:ext cx="1906906" cy="476726"/>
          </a:xfrm>
          <a:prstGeom prst="rect">
            <a:avLst/>
          </a:prstGeom>
        </p:spPr>
      </p:pic>
    </p:spTree>
    <p:extLst>
      <p:ext uri="{BB962C8B-B14F-4D97-AF65-F5344CB8AC3E}">
        <p14:creationId xmlns:p14="http://schemas.microsoft.com/office/powerpoint/2010/main" val="2336934038"/>
      </p:ext>
    </p:extLst>
  </p:cSld>
  <p:clrMapOvr>
    <a:masterClrMapping/>
  </p:clrMapOvr>
  <p:extLst>
    <p:ext uri="{DCECCB84-F9BA-43D5-87BE-67443E8EF086}">
      <p15:sldGuideLst xmlns:p15="http://schemas.microsoft.com/office/powerpoint/2012/main">
        <p15:guide id="1" pos="288">
          <p15:clr>
            <a:srgbClr val="FBAE40"/>
          </p15:clr>
        </p15:guide>
        <p15:guide id="2" pos="5568">
          <p15:clr>
            <a:srgbClr val="FBAE40"/>
          </p15:clr>
        </p15:guide>
        <p15:guide id="3" orient="horz" pos="16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lank w Sidebar Highlight - Logo Left">
    <p:spTree>
      <p:nvGrpSpPr>
        <p:cNvPr id="1" name=""/>
        <p:cNvGrpSpPr/>
        <p:nvPr/>
      </p:nvGrpSpPr>
      <p:grpSpPr>
        <a:xfrm>
          <a:off x="0" y="0"/>
          <a:ext cx="0" cy="0"/>
          <a:chOff x="0" y="0"/>
          <a:chExt cx="0" cy="0"/>
        </a:xfrm>
      </p:grpSpPr>
      <p:pic>
        <p:nvPicPr>
          <p:cNvPr id="5" name="Picture 4" descr="A picture containing object&#10;&#10;Description automatically generated">
            <a:extLst>
              <a:ext uri="{FF2B5EF4-FFF2-40B4-BE49-F238E27FC236}">
                <a16:creationId xmlns:a16="http://schemas.microsoft.com/office/drawing/2014/main" id="{5608761C-88B2-8C4C-8EB9-68310EC5FAB3}"/>
              </a:ext>
            </a:extLst>
          </p:cNvPr>
          <p:cNvPicPr>
            <a:picLocks noChangeAspect="1"/>
          </p:cNvPicPr>
          <p:nvPr userDrawn="1"/>
        </p:nvPicPr>
        <p:blipFill rotWithShape="1">
          <a:blip r:embed="rId2"/>
          <a:srcRect l="549" t="549" r="549" b="549"/>
          <a:stretch/>
        </p:blipFill>
        <p:spPr>
          <a:xfrm>
            <a:off x="2" y="0"/>
            <a:ext cx="14630400" cy="8229600"/>
          </a:xfrm>
          <a:prstGeom prst="rect">
            <a:avLst/>
          </a:prstGeom>
        </p:spPr>
      </p:pic>
      <p:sp>
        <p:nvSpPr>
          <p:cNvPr id="2" name="Rectangle 1">
            <a:extLst>
              <a:ext uri="{FF2B5EF4-FFF2-40B4-BE49-F238E27FC236}">
                <a16:creationId xmlns:a16="http://schemas.microsoft.com/office/drawing/2014/main" id="{232D201B-DF6B-564A-A4E3-73437FFD0553}"/>
              </a:ext>
            </a:extLst>
          </p:cNvPr>
          <p:cNvSpPr/>
          <p:nvPr userDrawn="1"/>
        </p:nvSpPr>
        <p:spPr bwMode="auto">
          <a:xfrm>
            <a:off x="197709" y="0"/>
            <a:ext cx="14432690" cy="8229600"/>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34086" rIns="292608" bIns="234086" numCol="1" spcCol="0" rtlCol="0" fromWordArt="0" anchor="t" anchorCtr="0" forceAA="0" compatLnSpc="1">
            <a:prstTxWarp prst="textNoShape">
              <a:avLst/>
            </a:prstTxWarp>
            <a:noAutofit/>
          </a:bodyPr>
          <a:lstStyle/>
          <a:p>
            <a:pPr algn="ctr" defTabSz="1491955" fontAlgn="base">
              <a:lnSpc>
                <a:spcPct val="90000"/>
              </a:lnSpc>
              <a:spcBef>
                <a:spcPct val="0"/>
              </a:spcBef>
              <a:spcAft>
                <a:spcPct val="0"/>
              </a:spcAft>
            </a:pPr>
            <a:endParaRPr lang="en-US" sz="384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3">
            <a:extLst>
              <a:ext uri="{FF2B5EF4-FFF2-40B4-BE49-F238E27FC236}">
                <a16:creationId xmlns:a16="http://schemas.microsoft.com/office/drawing/2014/main" id="{38EE41C5-353D-1844-9720-BB87DC8F544D}"/>
              </a:ext>
            </a:extLst>
          </p:cNvPr>
          <p:cNvSpPr txBox="1">
            <a:spLocks noChangeArrowheads="1"/>
          </p:cNvSpPr>
          <p:nvPr userDrawn="1"/>
        </p:nvSpPr>
        <p:spPr bwMode="white">
          <a:xfrm>
            <a:off x="5334000" y="7659194"/>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13" name="Picture 12">
            <a:extLst>
              <a:ext uri="{FF2B5EF4-FFF2-40B4-BE49-F238E27FC236}">
                <a16:creationId xmlns:a16="http://schemas.microsoft.com/office/drawing/2014/main" id="{333946B4-B008-C841-A26F-9E2BD63BD2D7}"/>
              </a:ext>
            </a:extLst>
          </p:cNvPr>
          <p:cNvPicPr>
            <a:picLocks noChangeAspect="1"/>
          </p:cNvPicPr>
          <p:nvPr userDrawn="1"/>
        </p:nvPicPr>
        <p:blipFill>
          <a:blip r:embed="rId3"/>
          <a:srcRect/>
          <a:stretch/>
        </p:blipFill>
        <p:spPr>
          <a:xfrm>
            <a:off x="1234662" y="7411679"/>
            <a:ext cx="1544474" cy="386118"/>
          </a:xfrm>
          <a:prstGeom prst="rect">
            <a:avLst/>
          </a:prstGeom>
        </p:spPr>
      </p:pic>
    </p:spTree>
    <p:extLst>
      <p:ext uri="{BB962C8B-B14F-4D97-AF65-F5344CB8AC3E}">
        <p14:creationId xmlns:p14="http://schemas.microsoft.com/office/powerpoint/2010/main" val="1686116898"/>
      </p:ext>
    </p:extLst>
  </p:cSld>
  <p:clrMapOvr>
    <a:masterClrMapping/>
  </p:clrMapOvr>
  <p:extLst>
    <p:ext uri="{DCECCB84-F9BA-43D5-87BE-67443E8EF086}">
      <p15:sldGuideLst xmlns:p15="http://schemas.microsoft.com/office/powerpoint/2012/main">
        <p15:guide id="1" pos="288">
          <p15:clr>
            <a:srgbClr val="FBAE40"/>
          </p15:clr>
        </p15:guide>
        <p15:guide id="2" pos="5568">
          <p15:clr>
            <a:srgbClr val="FBAE40"/>
          </p15:clr>
        </p15:guide>
        <p15:guide id="3" orient="horz" pos="16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lank w Sidebar Highlight - Logo Right">
    <p:spTree>
      <p:nvGrpSpPr>
        <p:cNvPr id="1" name=""/>
        <p:cNvGrpSpPr/>
        <p:nvPr/>
      </p:nvGrpSpPr>
      <p:grpSpPr>
        <a:xfrm>
          <a:off x="0" y="0"/>
          <a:ext cx="0" cy="0"/>
          <a:chOff x="0" y="0"/>
          <a:chExt cx="0" cy="0"/>
        </a:xfrm>
      </p:grpSpPr>
      <p:pic>
        <p:nvPicPr>
          <p:cNvPr id="5" name="Picture 4" descr="A picture containing object&#10;&#10;Description automatically generated">
            <a:extLst>
              <a:ext uri="{FF2B5EF4-FFF2-40B4-BE49-F238E27FC236}">
                <a16:creationId xmlns:a16="http://schemas.microsoft.com/office/drawing/2014/main" id="{5608761C-88B2-8C4C-8EB9-68310EC5FAB3}"/>
              </a:ext>
            </a:extLst>
          </p:cNvPr>
          <p:cNvPicPr>
            <a:picLocks noChangeAspect="1"/>
          </p:cNvPicPr>
          <p:nvPr userDrawn="1"/>
        </p:nvPicPr>
        <p:blipFill rotWithShape="1">
          <a:blip r:embed="rId2"/>
          <a:srcRect l="549" t="549" r="549" b="549"/>
          <a:stretch/>
        </p:blipFill>
        <p:spPr>
          <a:xfrm>
            <a:off x="2" y="0"/>
            <a:ext cx="14630400" cy="8229600"/>
          </a:xfrm>
          <a:prstGeom prst="rect">
            <a:avLst/>
          </a:prstGeom>
        </p:spPr>
      </p:pic>
      <p:sp>
        <p:nvSpPr>
          <p:cNvPr id="2" name="Rectangle 1">
            <a:extLst>
              <a:ext uri="{FF2B5EF4-FFF2-40B4-BE49-F238E27FC236}">
                <a16:creationId xmlns:a16="http://schemas.microsoft.com/office/drawing/2014/main" id="{232D201B-DF6B-564A-A4E3-73437FFD0553}"/>
              </a:ext>
            </a:extLst>
          </p:cNvPr>
          <p:cNvSpPr/>
          <p:nvPr userDrawn="1"/>
        </p:nvSpPr>
        <p:spPr bwMode="auto">
          <a:xfrm>
            <a:off x="197709" y="0"/>
            <a:ext cx="14432690" cy="8229600"/>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34086" rIns="292608" bIns="234086" numCol="1" spcCol="0" rtlCol="0" fromWordArt="0" anchor="t" anchorCtr="0" forceAA="0" compatLnSpc="1">
            <a:prstTxWarp prst="textNoShape">
              <a:avLst/>
            </a:prstTxWarp>
            <a:noAutofit/>
          </a:bodyPr>
          <a:lstStyle/>
          <a:p>
            <a:pPr algn="ctr" defTabSz="1491955" fontAlgn="base">
              <a:lnSpc>
                <a:spcPct val="90000"/>
              </a:lnSpc>
              <a:spcBef>
                <a:spcPct val="0"/>
              </a:spcBef>
              <a:spcAft>
                <a:spcPct val="0"/>
              </a:spcAft>
            </a:pPr>
            <a:endParaRPr lang="en-US" sz="384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3">
            <a:extLst>
              <a:ext uri="{FF2B5EF4-FFF2-40B4-BE49-F238E27FC236}">
                <a16:creationId xmlns:a16="http://schemas.microsoft.com/office/drawing/2014/main" id="{38EE41C5-353D-1844-9720-BB87DC8F544D}"/>
              </a:ext>
            </a:extLst>
          </p:cNvPr>
          <p:cNvSpPr txBox="1">
            <a:spLocks noChangeArrowheads="1"/>
          </p:cNvSpPr>
          <p:nvPr userDrawn="1"/>
        </p:nvSpPr>
        <p:spPr bwMode="white">
          <a:xfrm>
            <a:off x="5334000" y="7659194"/>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6" name="Picture 5">
            <a:extLst>
              <a:ext uri="{FF2B5EF4-FFF2-40B4-BE49-F238E27FC236}">
                <a16:creationId xmlns:a16="http://schemas.microsoft.com/office/drawing/2014/main" id="{4DF71228-61A7-2045-92CE-BFE518A180BE}"/>
              </a:ext>
            </a:extLst>
          </p:cNvPr>
          <p:cNvPicPr>
            <a:picLocks noChangeAspect="1"/>
          </p:cNvPicPr>
          <p:nvPr userDrawn="1"/>
        </p:nvPicPr>
        <p:blipFill>
          <a:blip r:embed="rId3"/>
          <a:srcRect/>
          <a:stretch/>
        </p:blipFill>
        <p:spPr>
          <a:xfrm>
            <a:off x="12058448" y="7466135"/>
            <a:ext cx="1544474" cy="386118"/>
          </a:xfrm>
          <a:prstGeom prst="rect">
            <a:avLst/>
          </a:prstGeom>
        </p:spPr>
      </p:pic>
    </p:spTree>
    <p:extLst>
      <p:ext uri="{BB962C8B-B14F-4D97-AF65-F5344CB8AC3E}">
        <p14:creationId xmlns:p14="http://schemas.microsoft.com/office/powerpoint/2010/main" val="2346745307"/>
      </p:ext>
    </p:extLst>
  </p:cSld>
  <p:clrMapOvr>
    <a:masterClrMapping/>
  </p:clrMapOvr>
  <p:extLst>
    <p:ext uri="{DCECCB84-F9BA-43D5-87BE-67443E8EF086}">
      <p15:sldGuideLst xmlns:p15="http://schemas.microsoft.com/office/powerpoint/2012/main">
        <p15:guide id="1" pos="288">
          <p15:clr>
            <a:srgbClr val="FBAE40"/>
          </p15:clr>
        </p15:guide>
        <p15:guide id="2" pos="5568">
          <p15:clr>
            <a:srgbClr val="FBAE40"/>
          </p15:clr>
        </p15:guide>
        <p15:guide id="3" orient="horz" pos="16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2" y="347414"/>
            <a:ext cx="13982827" cy="1079598"/>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2301097113"/>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323852" y="347414"/>
            <a:ext cx="13982827" cy="1079598"/>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2" y="1427014"/>
            <a:ext cx="13982827" cy="2675604"/>
          </a:xfrm>
          <a:prstGeom prst="rect">
            <a:avLst/>
          </a:prstGeom>
        </p:spPr>
        <p:txBody>
          <a:bodyPr vert="horz" wrap="square" lIns="182880" tIns="146304" rIns="182880" bIns="146304" rtlCol="0">
            <a:spAutoFit/>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196939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323850" y="347414"/>
            <a:ext cx="13983046" cy="1079598"/>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4"/>
            <a:ext cx="13983046" cy="2675604"/>
          </a:xfrm>
          <a:prstGeom prst="rect">
            <a:avLst/>
          </a:prstGeo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a:lvl1pPr>
            <a:lvl2pPr marL="746288" indent="-342901">
              <a:spcAft>
                <a:spcPts val="800"/>
              </a:spcAft>
              <a:buFont typeface="Arial" panose="020B0604020202020204" pitchFamily="34" charset="0"/>
              <a:buChar char="•"/>
              <a:defRPr/>
            </a:lvl2pPr>
            <a:lvl3pPr marL="1015213" indent="-342901">
              <a:spcAft>
                <a:spcPts val="800"/>
              </a:spcAft>
              <a:buFont typeface="Arial" panose="020B0604020202020204" pitchFamily="34" charset="0"/>
              <a:buChar char="•"/>
              <a:defRPr/>
            </a:lvl3pPr>
            <a:lvl4pPr marL="1284138" indent="-342901">
              <a:spcAft>
                <a:spcPts val="800"/>
              </a:spcAft>
              <a:buFont typeface="Arial" panose="020B0604020202020204" pitchFamily="34" charset="0"/>
              <a:buChar char="•"/>
              <a:defRPr/>
            </a:lvl4pPr>
            <a:lvl5pPr marL="1553062" indent="-342901">
              <a:spcAft>
                <a:spcPts val="8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766280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2" y="347414"/>
            <a:ext cx="13986245"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323850" y="1427011"/>
            <a:ext cx="6858000" cy="2675604"/>
          </a:xfrm>
        </p:spPr>
        <p:txBody>
          <a:bodyPr vert="horz" wrap="square" lIns="182880" tIns="146304" rIns="182880" bIns="146304" rtlCol="0">
            <a:spAutoFit/>
          </a:bodyPr>
          <a:lstStyle>
            <a:lvl1pPr>
              <a:spcAft>
                <a:spcPts val="800"/>
              </a:spcAft>
              <a:defRPr lang="en-US" dirty="0"/>
            </a:lvl1pPr>
            <a:lvl2pPr>
              <a:spcAft>
                <a:spcPts val="800"/>
              </a:spcAft>
              <a:defRPr lang="en-US" dirty="0"/>
            </a:lvl2pPr>
            <a:lvl3pPr>
              <a:spcAft>
                <a:spcPts val="800"/>
              </a:spcAft>
              <a:defRPr lang="en-US" dirty="0"/>
            </a:lvl3pPr>
            <a:lvl4pPr>
              <a:spcAft>
                <a:spcPts val="800"/>
              </a:spcAft>
              <a:defRPr lang="en-US" dirty="0"/>
            </a:lvl4pPr>
            <a:lvl5pPr>
              <a:spcAft>
                <a:spcPts val="8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4" y="1427011"/>
            <a:ext cx="6858000" cy="2675604"/>
          </a:xfrm>
        </p:spPr>
        <p:txBody>
          <a:bodyPr vert="horz" wrap="square" lIns="182880" tIns="146304" rIns="182880" bIns="146304" rtlCol="0">
            <a:spAutoFit/>
          </a:bodyPr>
          <a:lstStyle>
            <a:lvl1pPr>
              <a:spcAft>
                <a:spcPts val="800"/>
              </a:spcAft>
              <a:defRPr lang="en-US" dirty="0"/>
            </a:lvl1pPr>
            <a:lvl2pPr>
              <a:spcAft>
                <a:spcPts val="800"/>
              </a:spcAft>
              <a:defRPr lang="en-US" dirty="0"/>
            </a:lvl2pPr>
            <a:lvl3pPr>
              <a:spcAft>
                <a:spcPts val="800"/>
              </a:spcAft>
              <a:defRPr lang="en-US" dirty="0"/>
            </a:lvl3pPr>
            <a:lvl4pPr>
              <a:spcAft>
                <a:spcPts val="800"/>
              </a:spcAft>
              <a:defRPr lang="en-US" dirty="0"/>
            </a:lvl4pPr>
            <a:lvl5pPr>
              <a:spcAft>
                <a:spcPts val="8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231359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_Column_Bulleted">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4"/>
            <a:ext cx="13986246"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323850" y="1427011"/>
            <a:ext cx="6858000" cy="2675604"/>
          </a:xfr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lang="en-US" dirty="0"/>
            </a:lvl1pPr>
            <a:lvl2pPr marL="746288" indent="-342901">
              <a:spcAft>
                <a:spcPts val="800"/>
              </a:spcAft>
              <a:buFont typeface="Arial" panose="020B0604020202020204" pitchFamily="34" charset="0"/>
              <a:buChar char="•"/>
              <a:defRPr lang="en-US" dirty="0"/>
            </a:lvl2pPr>
            <a:lvl3pPr marL="1015213" indent="-342901">
              <a:spcAft>
                <a:spcPts val="800"/>
              </a:spcAft>
              <a:buFont typeface="Arial" panose="020B0604020202020204" pitchFamily="34" charset="0"/>
              <a:buChar char="•"/>
              <a:defRPr lang="en-US" dirty="0"/>
            </a:lvl3pPr>
            <a:lvl4pPr marL="1284138" indent="-342901">
              <a:spcAft>
                <a:spcPts val="800"/>
              </a:spcAft>
              <a:buFont typeface="Arial" panose="020B0604020202020204" pitchFamily="34" charset="0"/>
              <a:buChar char="•"/>
              <a:defRPr lang="en-US" dirty="0"/>
            </a:lvl4pPr>
            <a:lvl5pPr marL="1553062" indent="-342901">
              <a:spcAft>
                <a:spcPts val="8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6" y="1427011"/>
            <a:ext cx="6858000" cy="2675604"/>
          </a:xfr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lang="en-US" dirty="0"/>
            </a:lvl1pPr>
            <a:lvl2pPr marL="746288" indent="-342901">
              <a:spcAft>
                <a:spcPts val="800"/>
              </a:spcAft>
              <a:buFont typeface="Arial" panose="020B0604020202020204" pitchFamily="34" charset="0"/>
              <a:buChar char="•"/>
              <a:defRPr lang="en-US" dirty="0"/>
            </a:lvl2pPr>
            <a:lvl3pPr marL="1015213" indent="-342901">
              <a:spcAft>
                <a:spcPts val="800"/>
              </a:spcAft>
              <a:buFont typeface="Arial" panose="020B0604020202020204" pitchFamily="34" charset="0"/>
              <a:buChar char="•"/>
              <a:defRPr lang="en-US" dirty="0"/>
            </a:lvl3pPr>
            <a:lvl4pPr marL="1284138" indent="-342901">
              <a:spcAft>
                <a:spcPts val="800"/>
              </a:spcAft>
              <a:buFont typeface="Arial" panose="020B0604020202020204" pitchFamily="34" charset="0"/>
              <a:buChar char="•"/>
              <a:defRPr lang="en-US" dirty="0"/>
            </a:lvl4pPr>
            <a:lvl5pPr marL="1553062" indent="-342901">
              <a:spcAft>
                <a:spcPts val="8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254666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4"/>
            <a:ext cx="13987008" cy="1079598"/>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323090" y="1427014"/>
            <a:ext cx="13984226" cy="2265236"/>
          </a:xfrm>
          <a:prstGeom prst="rect">
            <a:avLst/>
          </a:prstGeom>
        </p:spPr>
        <p:txBody>
          <a:bodyPr vert="horz" wrap="square"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2518902"/>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447" r:id="rId4"/>
    <p:sldLayoutId id="2147484448" r:id="rId5"/>
    <p:sldLayoutId id="2147484449" r:id="rId6"/>
    <p:sldLayoutId id="2147484450" r:id="rId7"/>
    <p:sldLayoutId id="2147484451" r:id="rId8"/>
    <p:sldLayoutId id="2147484452" r:id="rId9"/>
    <p:sldLayoutId id="2147484453" r:id="rId10"/>
    <p:sldLayoutId id="2147484454" r:id="rId11"/>
    <p:sldLayoutId id="2147484455" r:id="rId12"/>
    <p:sldLayoutId id="2147484456" r:id="rId13"/>
    <p:sldLayoutId id="2147484649" r:id="rId14"/>
    <p:sldLayoutId id="2147484457" r:id="rId15"/>
    <p:sldLayoutId id="2147484458" r:id="rId16"/>
    <p:sldLayoutId id="2147484459" r:id="rId17"/>
    <p:sldLayoutId id="2147484460" r:id="rId18"/>
    <p:sldLayoutId id="2147484461" r:id="rId19"/>
    <p:sldLayoutId id="2147484462" r:id="rId20"/>
    <p:sldLayoutId id="2147484463" r:id="rId21"/>
    <p:sldLayoutId id="2147484464" r:id="rId22"/>
  </p:sldLayoutIdLst>
  <p:transition>
    <p:fade/>
  </p:transition>
  <p:hf hdr="0" dt="0"/>
  <p:txStyles>
    <p:title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9"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4"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4" indent="-274320" algn="l" defTabSz="1097278" rtl="0" eaLnBrk="1" latinLnBrk="0" hangingPunct="1">
        <a:spcBef>
          <a:spcPct val="20000"/>
        </a:spcBef>
        <a:buFont typeface="Arial" pitchFamily="34" charset="0"/>
        <a:buChar char="•"/>
        <a:defRPr sz="2354" kern="1200">
          <a:solidFill>
            <a:schemeClr val="tx1"/>
          </a:solidFill>
          <a:latin typeface="+mn-lt"/>
          <a:ea typeface="+mn-ea"/>
          <a:cs typeface="+mn-cs"/>
        </a:defRPr>
      </a:lvl6pPr>
      <a:lvl7pPr marL="3566154" indent="-274320" algn="l" defTabSz="1097278" rtl="0" eaLnBrk="1" latinLnBrk="0" hangingPunct="1">
        <a:spcBef>
          <a:spcPct val="20000"/>
        </a:spcBef>
        <a:buFont typeface="Arial" pitchFamily="34" charset="0"/>
        <a:buChar char="•"/>
        <a:defRPr sz="2354"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4"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4"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8"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4"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4"/>
            <a:ext cx="13987008" cy="1079598"/>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323090" y="1427014"/>
            <a:ext cx="13984226" cy="2265236"/>
          </a:xfrm>
          <a:prstGeom prst="rect">
            <a:avLst/>
          </a:prstGeom>
        </p:spPr>
        <p:txBody>
          <a:bodyPr vert="horz" wrap="square" lIns="182880" tIns="146304" rIns="182880" bIns="146304"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961840"/>
      </p:ext>
    </p:extLst>
  </p:cSld>
  <p:clrMap bg1="dk1" tx1="lt1" bg2="dk2" tx2="lt2" accent1="accent1" accent2="accent2" accent3="accent3" accent4="accent4" accent5="accent5" accent6="accent6" hlink="hlink" folHlink="folHlink"/>
  <p:sldLayoutIdLst>
    <p:sldLayoutId id="2147484651" r:id="rId1"/>
    <p:sldLayoutId id="2147484652" r:id="rId2"/>
    <p:sldLayoutId id="2147484653" r:id="rId3"/>
    <p:sldLayoutId id="2147484654" r:id="rId4"/>
    <p:sldLayoutId id="2147484655" r:id="rId5"/>
    <p:sldLayoutId id="2147484656" r:id="rId6"/>
    <p:sldLayoutId id="2147484657" r:id="rId7"/>
    <p:sldLayoutId id="2147484658" r:id="rId8"/>
    <p:sldLayoutId id="2147484659" r:id="rId9"/>
    <p:sldLayoutId id="2147484660" r:id="rId10"/>
    <p:sldLayoutId id="2147484661" r:id="rId11"/>
    <p:sldLayoutId id="2147484662" r:id="rId12"/>
    <p:sldLayoutId id="2147484663" r:id="rId13"/>
    <p:sldLayoutId id="2147484664" r:id="rId14"/>
    <p:sldLayoutId id="2147484665" r:id="rId15"/>
    <p:sldLayoutId id="2147484666" r:id="rId16"/>
    <p:sldLayoutId id="2147484667" r:id="rId17"/>
    <p:sldLayoutId id="2147484668" r:id="rId18"/>
    <p:sldLayoutId id="2147484669" r:id="rId19"/>
    <p:sldLayoutId id="2147484670" r:id="rId20"/>
    <p:sldLayoutId id="2147484671" r:id="rId21"/>
    <p:sldLayoutId id="2147484672" r:id="rId22"/>
    <p:sldLayoutId id="2147484673" r:id="rId23"/>
    <p:sldLayoutId id="2147484674" r:id="rId24"/>
  </p:sldLayoutIdLst>
  <p:transition>
    <p:fade/>
  </p:transition>
  <p:hf hdr="0" ftr="0" dt="0"/>
  <p:txStyles>
    <p:title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9"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4"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4" indent="-274320" algn="l" defTabSz="1097278" rtl="0" eaLnBrk="1" latinLnBrk="0" hangingPunct="1">
        <a:spcBef>
          <a:spcPct val="20000"/>
        </a:spcBef>
        <a:buFont typeface="Arial" pitchFamily="34" charset="0"/>
        <a:buChar char="•"/>
        <a:defRPr sz="2354" kern="1200">
          <a:solidFill>
            <a:schemeClr val="tx1"/>
          </a:solidFill>
          <a:latin typeface="+mn-lt"/>
          <a:ea typeface="+mn-ea"/>
          <a:cs typeface="+mn-cs"/>
        </a:defRPr>
      </a:lvl6pPr>
      <a:lvl7pPr marL="3566154" indent="-274320" algn="l" defTabSz="1097278" rtl="0" eaLnBrk="1" latinLnBrk="0" hangingPunct="1">
        <a:spcBef>
          <a:spcPct val="20000"/>
        </a:spcBef>
        <a:buFont typeface="Arial" pitchFamily="34" charset="0"/>
        <a:buChar char="•"/>
        <a:defRPr sz="2354"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4"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4"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8"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4"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comments" Target="../comments/comment1.xml"/></Relationships>
</file>

<file path=ppt/slides/_rels/slide110.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hyperlink" Target="aws.amazon.com/enterprise/executive-insights/content/cloud-for-ceos" TargetMode="External"/><Relationship Id="rId2" Type="http://schemas.openxmlformats.org/officeDocument/2006/relationships/image" Target="../media/image95.png"/><Relationship Id="rId1" Type="http://schemas.openxmlformats.org/officeDocument/2006/relationships/slideLayout" Target="../slideLayouts/slideLayout14.xml"/><Relationship Id="rId4" Type="http://schemas.openxmlformats.org/officeDocument/2006/relationships/comments" Target="../comments/comment5.xml"/></Relationships>
</file>

<file path=ppt/slides/_rels/slide119.xml.rels><?xml version="1.0" encoding="UTF-8" standalone="yes"?>
<Relationships xmlns="http://schemas.openxmlformats.org/package/2006/relationships"><Relationship Id="rId3" Type="http://schemas.openxmlformats.org/officeDocument/2006/relationships/hyperlink" Target="https://github.com/adrianco/slides" TargetMode="External"/><Relationship Id="rId2" Type="http://schemas.openxmlformats.org/officeDocument/2006/relationships/hyperlink" Target="https://a.co/79CGMfB"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tags" Target="../tags/tag1.xml"/><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tif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hyperlink" Target="https://aws.amazon.com/blogs/opensource/the-wheel/" TargetMode="Externa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34.sv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34.sv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34.sv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5.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microsoft.com/office/2007/relationships/hdphoto" Target="../media/hdphoto6.wdp"/><Relationship Id="rId5" Type="http://schemas.openxmlformats.org/officeDocument/2006/relationships/image" Target="../media/image36.png"/><Relationship Id="rId4" Type="http://schemas.microsoft.com/office/2007/relationships/hdphoto" Target="../media/hdphoto5.wdp"/><Relationship Id="rId9"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34.sv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3.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5.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comments" Target="../comments/comment2.xml"/><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4.sv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6.tiff"/></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microsoft.com/office/2007/relationships/hdphoto" Target="../media/hdphoto3.wdp"/><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0.png"/><Relationship Id="rId5" Type="http://schemas.microsoft.com/office/2007/relationships/hdphoto" Target="../media/hdphoto2.wdp"/><Relationship Id="rId4" Type="http://schemas.openxmlformats.org/officeDocument/2006/relationships/image" Target="../media/image19.png"/><Relationship Id="rId9" Type="http://schemas.microsoft.com/office/2007/relationships/hdphoto" Target="../media/hdphoto4.wdp"/></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3" Type="http://schemas.openxmlformats.org/officeDocument/2006/relationships/image" Target="../media/image57.png"/><Relationship Id="rId21" Type="http://schemas.openxmlformats.org/officeDocument/2006/relationships/image" Target="../media/image33.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notesSlide" Target="../notesSlides/notesSlide26.xml"/><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slideLayout" Target="../slideLayouts/slideLayout14.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23" Type="http://schemas.openxmlformats.org/officeDocument/2006/relationships/comments" Target="../comments/comment3.xml"/><Relationship Id="rId10" Type="http://schemas.openxmlformats.org/officeDocument/2006/relationships/image" Target="../media/image64.png"/><Relationship Id="rId19" Type="http://schemas.openxmlformats.org/officeDocument/2006/relationships/image" Target="../media/image73.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34.sv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4.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comments" Target="../comments/comment4.xml"/><Relationship Id="rId4" Type="http://schemas.openxmlformats.org/officeDocument/2006/relationships/image" Target="../media/image77.jpeg"/></Relationships>
</file>

<file path=ppt/slides/_rels/slide6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14.xml"/><Relationship Id="rId5" Type="http://schemas.openxmlformats.org/officeDocument/2006/relationships/image" Target="../media/image84.svg"/><Relationship Id="rId4" Type="http://schemas.openxmlformats.org/officeDocument/2006/relationships/image" Target="../media/image83.png"/></Relationships>
</file>

<file path=ppt/slides/_rels/slide88.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14.xml"/><Relationship Id="rId5" Type="http://schemas.openxmlformats.org/officeDocument/2006/relationships/image" Target="../media/image84.svg"/><Relationship Id="rId4" Type="http://schemas.openxmlformats.org/officeDocument/2006/relationships/image" Target="../media/image83.png"/></Relationships>
</file>

<file path=ppt/slides/_rels/slide89.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14.xml"/><Relationship Id="rId4" Type="http://schemas.openxmlformats.org/officeDocument/2006/relationships/image" Target="../media/image24.tiff"/></Relationships>
</file>

<file path=ppt/slides/_rels/slide90.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1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6.JPG"/></Relationships>
</file>

<file path=ppt/slides/_rels/slide92.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1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6.JPG"/></Relationships>
</file>

<file path=ppt/slides/_rels/slide93.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Innovation at speed</a:t>
            </a:r>
          </a:p>
        </p:txBody>
      </p:sp>
      <p:sp>
        <p:nvSpPr>
          <p:cNvPr id="5" name="Text Placeholder 4"/>
          <p:cNvSpPr>
            <a:spLocks noGrp="1"/>
          </p:cNvSpPr>
          <p:nvPr>
            <p:ph type="body" sz="quarter" idx="14"/>
          </p:nvPr>
        </p:nvSpPr>
        <p:spPr/>
        <p:txBody>
          <a:bodyPr/>
          <a:lstStyle/>
          <a:p>
            <a:r>
              <a:rPr lang="en-US" dirty="0"/>
              <a:t>Adrian Cockcroft</a:t>
            </a:r>
          </a:p>
        </p:txBody>
      </p:sp>
      <p:sp>
        <p:nvSpPr>
          <p:cNvPr id="7" name="Text Placeholder 6"/>
          <p:cNvSpPr>
            <a:spLocks noGrp="1"/>
          </p:cNvSpPr>
          <p:nvPr>
            <p:ph type="body" sz="quarter" idx="15"/>
          </p:nvPr>
        </p:nvSpPr>
        <p:spPr/>
        <p:txBody>
          <a:bodyPr/>
          <a:lstStyle/>
          <a:p>
            <a:r>
              <a:rPr lang="en-US" dirty="0"/>
              <a:t>ARC203</a:t>
            </a:r>
          </a:p>
        </p:txBody>
      </p:sp>
      <p:sp>
        <p:nvSpPr>
          <p:cNvPr id="8" name="Text Placeholder 7">
            <a:extLst>
              <a:ext uri="{FF2B5EF4-FFF2-40B4-BE49-F238E27FC236}">
                <a16:creationId xmlns:a16="http://schemas.microsoft.com/office/drawing/2014/main" id="{BAD75266-CB02-4BD5-AB23-10C58F311A35}"/>
              </a:ext>
            </a:extLst>
          </p:cNvPr>
          <p:cNvSpPr>
            <a:spLocks noGrp="1"/>
          </p:cNvSpPr>
          <p:nvPr>
            <p:ph type="body" sz="quarter" idx="16"/>
          </p:nvPr>
        </p:nvSpPr>
        <p:spPr/>
        <p:txBody>
          <a:bodyPr/>
          <a:lstStyle/>
          <a:p>
            <a:r>
              <a:rPr lang="en-US" dirty="0"/>
              <a:t>VP, Cloud Architecture Strategy</a:t>
            </a:r>
          </a:p>
          <a:p>
            <a:r>
              <a:rPr lang="en-US" dirty="0"/>
              <a:t>Amazon Web Services</a:t>
            </a:r>
          </a:p>
        </p:txBody>
      </p:sp>
    </p:spTree>
    <p:extLst>
      <p:ext uri="{BB962C8B-B14F-4D97-AF65-F5344CB8AC3E}">
        <p14:creationId xmlns:p14="http://schemas.microsoft.com/office/powerpoint/2010/main" val="275551755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206241" y="-1"/>
            <a:ext cx="10424162" cy="8229602"/>
            <a:chOff x="2628900" y="-1"/>
            <a:chExt cx="6515101" cy="5143501"/>
          </a:xfrm>
        </p:grpSpPr>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628901" y="-1"/>
              <a:ext cx="6515100" cy="5143501"/>
            </a:xfrm>
            <a:prstGeom prst="rect">
              <a:avLst/>
            </a:prstGeom>
          </p:spPr>
        </p:pic>
        <p:sp>
          <p:nvSpPr>
            <p:cNvPr id="4" name="Rectangle 3"/>
            <p:cNvSpPr/>
            <p:nvPr/>
          </p:nvSpPr>
          <p:spPr>
            <a:xfrm flipH="1">
              <a:off x="2628900" y="0"/>
              <a:ext cx="6515100" cy="5143500"/>
            </a:xfrm>
            <a:prstGeom prst="rect">
              <a:avLst/>
            </a:prstGeom>
            <a:gradFill>
              <a:gsLst>
                <a:gs pos="0">
                  <a:schemeClr val="accent3">
                    <a:alpha val="50000"/>
                  </a:schemeClr>
                </a:gs>
                <a:gs pos="100000">
                  <a:schemeClr val="accent3">
                    <a:alpha val="20000"/>
                  </a:schemeClr>
                </a:gs>
              </a:gsLst>
              <a:lin ang="36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3" name="Content Placeholder 2"/>
          <p:cNvSpPr>
            <a:spLocks noGrp="1"/>
          </p:cNvSpPr>
          <p:nvPr>
            <p:ph idx="4294967295"/>
          </p:nvPr>
        </p:nvSpPr>
        <p:spPr>
          <a:xfrm>
            <a:off x="5504657" y="2222039"/>
            <a:ext cx="8587582" cy="3530710"/>
          </a:xfrm>
        </p:spPr>
        <p:txBody>
          <a:bodyPr/>
          <a:lstStyle/>
          <a:p>
            <a:r>
              <a:rPr lang="en-US"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If you want to build a ship, don’t</a:t>
            </a:r>
            <a:br>
              <a:rPr lang="en-US"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drum up the people to gather wood,</a:t>
            </a:r>
            <a:br>
              <a:rPr lang="en-US"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divide the work, and give orders.</a:t>
            </a:r>
            <a:br>
              <a:rPr lang="en-US"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br>
            <a:r>
              <a:rPr lang="en-US"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Instead, teach them to yearn</a:t>
            </a:r>
            <a:br>
              <a:rPr lang="en-US"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br>
            <a:r>
              <a:rPr lang="en-US"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for</a:t>
            </a:r>
            <a:r>
              <a:rPr lang="en-US" b="1" dirty="0">
                <a:solidFill>
                  <a:schemeClr val="bg2"/>
                </a:solidFill>
              </a:rPr>
              <a:t> </a:t>
            </a:r>
            <a:r>
              <a:rPr lang="en-US"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the vast and endless sea.</a:t>
            </a:r>
            <a:endParaRPr lang="en-US" i="1" dirty="0">
              <a:solidFill>
                <a:schemeClr val="bg2"/>
              </a:solidFill>
              <a:latin typeface="Amazon Ember" panose="020B0603020204020204" pitchFamily="34" charset="0"/>
              <a:ea typeface="Amazon Ember" panose="020B0603020204020204" pitchFamily="34" charset="0"/>
              <a:cs typeface="Amazon Ember" panose="020B0603020204020204" pitchFamily="34" charset="0"/>
            </a:endParaRPr>
          </a:p>
          <a:p>
            <a:pPr algn="r">
              <a:spcBef>
                <a:spcPts val="1920"/>
              </a:spcBef>
            </a:pPr>
            <a:r>
              <a:rPr lang="en-US" dirty="0">
                <a:solidFill>
                  <a:schemeClr val="bg2"/>
                </a:solidFill>
              </a:rPr>
              <a:t>—Antoine </a:t>
            </a:r>
            <a:r>
              <a:rPr lang="en-US"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de Saint-Exupéry, </a:t>
            </a:r>
            <a:br>
              <a:rPr lang="en-US"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br>
            <a:r>
              <a:rPr lang="en-US" sz="2400" dirty="0">
                <a:solidFill>
                  <a:schemeClr val="bg2"/>
                </a:solidFill>
              </a:rPr>
              <a:t>A</a:t>
            </a:r>
            <a:r>
              <a:rPr lang="en-US" sz="24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uthor of “Le Petit Prince” (“The Little Prince”)</a:t>
            </a:r>
          </a:p>
        </p:txBody>
      </p:sp>
      <p:sp>
        <p:nvSpPr>
          <p:cNvPr id="8" name="Title 6">
            <a:extLst>
              <a:ext uri="{FF2B5EF4-FFF2-40B4-BE49-F238E27FC236}">
                <a16:creationId xmlns:a16="http://schemas.microsoft.com/office/drawing/2014/main" id="{6FC6AE6D-9D6F-4EFA-8FB3-7A723235E0E8}"/>
              </a:ext>
            </a:extLst>
          </p:cNvPr>
          <p:cNvSpPr txBox="1">
            <a:spLocks/>
          </p:cNvSpPr>
          <p:nvPr/>
        </p:nvSpPr>
        <p:spPr>
          <a:xfrm>
            <a:off x="333375" y="3386138"/>
            <a:ext cx="2755900" cy="871537"/>
          </a:xfrm>
          <a:prstGeom prst="rect">
            <a:avLst/>
          </a:prstGeom>
        </p:spPr>
        <p:txBody>
          <a:bodyPr vert="horz" wrap="square" lIns="182880" tIns="146304" rIns="182880" bIns="146304" rtlCol="0" anchor="t">
            <a:noAutofit/>
          </a:bodyPr>
          <a:lst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1097278"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20" normalizeH="0" baseline="0" noProof="0" dirty="0">
                <a:ln w="3175">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Culture</a:t>
            </a:r>
          </a:p>
        </p:txBody>
      </p:sp>
    </p:spTree>
    <p:extLst>
      <p:ext uri="{BB962C8B-B14F-4D97-AF65-F5344CB8AC3E}">
        <p14:creationId xmlns:p14="http://schemas.microsoft.com/office/powerpoint/2010/main" val="410196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42" presetClass="path" presetSubtype="0" decel="100000" fill="hold" grpId="1" nodeType="withEffect">
                                  <p:stCondLst>
                                    <p:cond delay="200"/>
                                  </p:stCondLst>
                                  <p:childTnLst>
                                    <p:animMotion origin="layout" path="M -4.86111E-6 2.09877E-6 L 0.03679 2.09877E-6 " pathEditMode="relative" rAng="0" ptsTypes="AA">
                                      <p:cBhvr>
                                        <p:cTn id="9" dur="750" spd="-100000" fill="hold"/>
                                        <p:tgtEl>
                                          <p:spTgt spid="3"/>
                                        </p:tgtEl>
                                        <p:attrNameLst>
                                          <p:attrName>ppt_x</p:attrName>
                                          <p:attrName>ppt_y</p:attrName>
                                        </p:attrNameLst>
                                      </p:cBhvr>
                                      <p:rCtr x="1834" y="0"/>
                                    </p:animMotion>
                                  </p:childTnLst>
                                </p:cTn>
                              </p:par>
                              <p:par>
                                <p:cTn id="10" presetID="2" presetClass="entr" presetSubtype="2" decel="10000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1+#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gradFill>
          <a:gsLst>
            <a:gs pos="0">
              <a:srgbClr val="7BC233"/>
            </a:gs>
            <a:gs pos="100000">
              <a:srgbClr val="5C9126"/>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5F648B-BF5D-624E-9C70-452A00DF9F49}"/>
              </a:ext>
            </a:extLst>
          </p:cNvPr>
          <p:cNvSpPr txBox="1"/>
          <p:nvPr/>
        </p:nvSpPr>
        <p:spPr>
          <a:xfrm>
            <a:off x="2346984" y="3530992"/>
            <a:ext cx="9885658" cy="2123658"/>
          </a:xfrm>
          <a:prstGeom prst="rect">
            <a:avLst/>
          </a:prstGeom>
          <a:noFill/>
        </p:spPr>
        <p:txBody>
          <a:bodyPr wrap="square" rtlCol="0">
            <a:spAutoFit/>
          </a:bodyPr>
          <a:lstStyle/>
          <a:p>
            <a:pPr algn="ctr" defTabSz="731520">
              <a:defRPr/>
            </a:pPr>
            <a:r>
              <a:rPr lang="en-US" sz="4400" dirty="0">
                <a:latin typeface="+mj-lt"/>
              </a:rPr>
              <a:t>Data center–to–cloud migrations are underway for the most business- </a:t>
            </a:r>
            <a:br>
              <a:rPr lang="en-US" sz="4400" dirty="0">
                <a:latin typeface="+mj-lt"/>
              </a:rPr>
            </a:br>
            <a:r>
              <a:rPr lang="en-US" sz="4400" dirty="0">
                <a:latin typeface="+mj-lt"/>
              </a:rPr>
              <a:t>and safety-critical workloads</a:t>
            </a:r>
          </a:p>
        </p:txBody>
      </p:sp>
      <p:sp>
        <p:nvSpPr>
          <p:cNvPr id="5" name="Freeform: Shape 4">
            <a:extLst>
              <a:ext uri="{FF2B5EF4-FFF2-40B4-BE49-F238E27FC236}">
                <a16:creationId xmlns:a16="http://schemas.microsoft.com/office/drawing/2014/main" id="{4517C930-B100-432E-8578-59CFF55D1E6D}"/>
              </a:ext>
            </a:extLst>
          </p:cNvPr>
          <p:cNvSpPr/>
          <p:nvPr/>
        </p:nvSpPr>
        <p:spPr>
          <a:xfrm>
            <a:off x="8579639" y="1085904"/>
            <a:ext cx="2430779" cy="1539293"/>
          </a:xfrm>
          <a:custGeom>
            <a:avLst/>
            <a:gdLst>
              <a:gd name="connsiteX0" fmla="*/ 1096099 w 2887309"/>
              <a:gd name="connsiteY0" fmla="*/ 0 h 1828390"/>
              <a:gd name="connsiteX1" fmla="*/ 1751675 w 2887309"/>
              <a:gd name="connsiteY1" fmla="*/ 434545 h 1828390"/>
              <a:gd name="connsiteX2" fmla="*/ 1784181 w 2887309"/>
              <a:gd name="connsiteY2" fmla="*/ 539262 h 1828390"/>
              <a:gd name="connsiteX3" fmla="*/ 1802580 w 2887309"/>
              <a:gd name="connsiteY3" fmla="*/ 516961 h 1828390"/>
              <a:gd name="connsiteX4" fmla="*/ 2020687 w 2887309"/>
              <a:gd name="connsiteY4" fmla="*/ 426619 h 1828390"/>
              <a:gd name="connsiteX5" fmla="*/ 2329136 w 2887309"/>
              <a:gd name="connsiteY5" fmla="*/ 735068 h 1828390"/>
              <a:gd name="connsiteX6" fmla="*/ 2323119 w 2887309"/>
              <a:gd name="connsiteY6" fmla="*/ 794762 h 1828390"/>
              <a:gd name="connsiteX7" fmla="*/ 2368768 w 2887309"/>
              <a:gd name="connsiteY7" fmla="*/ 791308 h 1828390"/>
              <a:gd name="connsiteX8" fmla="*/ 2887309 w 2887309"/>
              <a:gd name="connsiteY8" fmla="*/ 1309849 h 1828390"/>
              <a:gd name="connsiteX9" fmla="*/ 2473272 w 2887309"/>
              <a:gd name="connsiteY9" fmla="*/ 1817855 h 1828390"/>
              <a:gd name="connsiteX10" fmla="*/ 2379704 w 2887309"/>
              <a:gd name="connsiteY10" fmla="*/ 1827288 h 1828390"/>
              <a:gd name="connsiteX11" fmla="*/ 2379704 w 2887309"/>
              <a:gd name="connsiteY11" fmla="*/ 1828390 h 1828390"/>
              <a:gd name="connsiteX12" fmla="*/ 2368768 w 2887309"/>
              <a:gd name="connsiteY12" fmla="*/ 1828390 h 1828390"/>
              <a:gd name="connsiteX13" fmla="*/ 517301 w 2887309"/>
              <a:gd name="connsiteY13" fmla="*/ 1828390 h 1828390"/>
              <a:gd name="connsiteX14" fmla="*/ 517299 w 2887309"/>
              <a:gd name="connsiteY14" fmla="*/ 1828390 h 1828390"/>
              <a:gd name="connsiteX15" fmla="*/ 413047 w 2887309"/>
              <a:gd name="connsiteY15" fmla="*/ 1817881 h 1828390"/>
              <a:gd name="connsiteX16" fmla="*/ 0 w 2887309"/>
              <a:gd name="connsiteY16" fmla="*/ 1311089 h 1828390"/>
              <a:gd name="connsiteX17" fmla="*/ 315944 w 2887309"/>
              <a:gd name="connsiteY17" fmla="*/ 834440 h 1828390"/>
              <a:gd name="connsiteX18" fmla="*/ 394546 w 2887309"/>
              <a:gd name="connsiteY18" fmla="*/ 810041 h 1828390"/>
              <a:gd name="connsiteX19" fmla="*/ 384611 w 2887309"/>
              <a:gd name="connsiteY19" fmla="*/ 711488 h 1828390"/>
              <a:gd name="connsiteX20" fmla="*/ 1096099 w 2887309"/>
              <a:gd name="connsiteY20" fmla="*/ 0 h 18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87309" h="1828390">
                <a:moveTo>
                  <a:pt x="1096099" y="0"/>
                </a:moveTo>
                <a:cubicBezTo>
                  <a:pt x="1390807" y="0"/>
                  <a:pt x="1643665" y="179181"/>
                  <a:pt x="1751675" y="434545"/>
                </a:cubicBezTo>
                <a:lnTo>
                  <a:pt x="1784181" y="539262"/>
                </a:lnTo>
                <a:lnTo>
                  <a:pt x="1802580" y="516961"/>
                </a:lnTo>
                <a:cubicBezTo>
                  <a:pt x="1858399" y="461143"/>
                  <a:pt x="1935511" y="426619"/>
                  <a:pt x="2020687" y="426619"/>
                </a:cubicBezTo>
                <a:cubicBezTo>
                  <a:pt x="2191039" y="426619"/>
                  <a:pt x="2329136" y="564716"/>
                  <a:pt x="2329136" y="735068"/>
                </a:cubicBezTo>
                <a:lnTo>
                  <a:pt x="2323119" y="794762"/>
                </a:lnTo>
                <a:lnTo>
                  <a:pt x="2368768" y="791308"/>
                </a:lnTo>
                <a:cubicBezTo>
                  <a:pt x="2655150" y="791308"/>
                  <a:pt x="2887309" y="1023467"/>
                  <a:pt x="2887309" y="1309849"/>
                </a:cubicBezTo>
                <a:cubicBezTo>
                  <a:pt x="2887309" y="1560433"/>
                  <a:pt x="2709562" y="1769503"/>
                  <a:pt x="2473272" y="1817855"/>
                </a:cubicBezTo>
                <a:lnTo>
                  <a:pt x="2379704" y="1827288"/>
                </a:lnTo>
                <a:lnTo>
                  <a:pt x="2379704" y="1828390"/>
                </a:lnTo>
                <a:lnTo>
                  <a:pt x="2368768" y="1828390"/>
                </a:lnTo>
                <a:lnTo>
                  <a:pt x="517301" y="1828390"/>
                </a:lnTo>
                <a:lnTo>
                  <a:pt x="517299" y="1828390"/>
                </a:lnTo>
                <a:lnTo>
                  <a:pt x="413047" y="1817881"/>
                </a:lnTo>
                <a:cubicBezTo>
                  <a:pt x="177322" y="1769644"/>
                  <a:pt x="0" y="1561074"/>
                  <a:pt x="0" y="1311089"/>
                </a:cubicBezTo>
                <a:cubicBezTo>
                  <a:pt x="0" y="1096816"/>
                  <a:pt x="130277" y="912971"/>
                  <a:pt x="315944" y="834440"/>
                </a:cubicBezTo>
                <a:lnTo>
                  <a:pt x="394546" y="810041"/>
                </a:lnTo>
                <a:lnTo>
                  <a:pt x="384611" y="711488"/>
                </a:lnTo>
                <a:cubicBezTo>
                  <a:pt x="384611" y="318544"/>
                  <a:pt x="703155" y="0"/>
                  <a:pt x="1096099" y="0"/>
                </a:cubicBezTo>
                <a:close/>
              </a:path>
            </a:pathLst>
          </a:custGeom>
          <a:gradFill rotWithShape="1">
            <a:gsLst>
              <a:gs pos="0">
                <a:srgbClr val="7BC233"/>
              </a:gs>
              <a:gs pos="100000">
                <a:srgbClr val="7BC233">
                  <a:lumMod val="75000"/>
                </a:srgbClr>
              </a:gs>
            </a:gsLst>
            <a:lin ang="5400000" scaled="0"/>
          </a:gradFill>
          <a:ln w="19050"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kern="0" dirty="0">
              <a:solidFill>
                <a:prstClr val="white"/>
              </a:solidFill>
              <a:latin typeface="Amazon Ember"/>
            </a:endParaRPr>
          </a:p>
        </p:txBody>
      </p:sp>
      <p:grpSp>
        <p:nvGrpSpPr>
          <p:cNvPr id="6" name="Group 4">
            <a:extLst>
              <a:ext uri="{FF2B5EF4-FFF2-40B4-BE49-F238E27FC236}">
                <a16:creationId xmlns:a16="http://schemas.microsoft.com/office/drawing/2014/main" id="{1929534C-A7ED-4D0A-A22C-6DDA7B5DC389}"/>
              </a:ext>
            </a:extLst>
          </p:cNvPr>
          <p:cNvGrpSpPr>
            <a:grpSpLocks noChangeAspect="1"/>
          </p:cNvGrpSpPr>
          <p:nvPr/>
        </p:nvGrpSpPr>
        <p:grpSpPr bwMode="auto">
          <a:xfrm>
            <a:off x="3619984" y="1065683"/>
            <a:ext cx="2222342" cy="1901038"/>
            <a:chOff x="2632" y="1408"/>
            <a:chExt cx="498" cy="426"/>
          </a:xfrm>
        </p:grpSpPr>
        <p:sp>
          <p:nvSpPr>
            <p:cNvPr id="7" name="Line 5">
              <a:extLst>
                <a:ext uri="{FF2B5EF4-FFF2-40B4-BE49-F238E27FC236}">
                  <a16:creationId xmlns:a16="http://schemas.microsoft.com/office/drawing/2014/main" id="{0293F3F5-9425-4932-BC16-9DFC1B106745}"/>
                </a:ext>
              </a:extLst>
            </p:cNvPr>
            <p:cNvSpPr>
              <a:spLocks noChangeShapeType="1"/>
            </p:cNvSpPr>
            <p:nvPr/>
          </p:nvSpPr>
          <p:spPr bwMode="auto">
            <a:xfrm flipH="1">
              <a:off x="2632" y="1834"/>
              <a:ext cx="498"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8" name="Rectangle 6">
              <a:extLst>
                <a:ext uri="{FF2B5EF4-FFF2-40B4-BE49-F238E27FC236}">
                  <a16:creationId xmlns:a16="http://schemas.microsoft.com/office/drawing/2014/main" id="{E90101DF-76EA-4A5E-8244-7F88704C3EB3}"/>
                </a:ext>
              </a:extLst>
            </p:cNvPr>
            <p:cNvSpPr>
              <a:spLocks noChangeArrowheads="1"/>
            </p:cNvSpPr>
            <p:nvPr/>
          </p:nvSpPr>
          <p:spPr bwMode="auto">
            <a:xfrm>
              <a:off x="2797" y="1408"/>
              <a:ext cx="271" cy="426"/>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9" name="Rectangle 7">
              <a:extLst>
                <a:ext uri="{FF2B5EF4-FFF2-40B4-BE49-F238E27FC236}">
                  <a16:creationId xmlns:a16="http://schemas.microsoft.com/office/drawing/2014/main" id="{D8C327C1-2FB9-48F5-A7D7-8E4B01F73B03}"/>
                </a:ext>
              </a:extLst>
            </p:cNvPr>
            <p:cNvSpPr>
              <a:spLocks noChangeArrowheads="1"/>
            </p:cNvSpPr>
            <p:nvPr/>
          </p:nvSpPr>
          <p:spPr bwMode="auto">
            <a:xfrm>
              <a:off x="2854" y="1465"/>
              <a:ext cx="54" cy="71"/>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10" name="Rectangle 8">
              <a:extLst>
                <a:ext uri="{FF2B5EF4-FFF2-40B4-BE49-F238E27FC236}">
                  <a16:creationId xmlns:a16="http://schemas.microsoft.com/office/drawing/2014/main" id="{77ACE1ED-A67E-48FD-A549-D6847E0D4FD9}"/>
                </a:ext>
              </a:extLst>
            </p:cNvPr>
            <p:cNvSpPr>
              <a:spLocks noChangeArrowheads="1"/>
            </p:cNvSpPr>
            <p:nvPr/>
          </p:nvSpPr>
          <p:spPr bwMode="auto">
            <a:xfrm>
              <a:off x="2957" y="1465"/>
              <a:ext cx="56" cy="71"/>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11" name="Rectangle 9">
              <a:extLst>
                <a:ext uri="{FF2B5EF4-FFF2-40B4-BE49-F238E27FC236}">
                  <a16:creationId xmlns:a16="http://schemas.microsoft.com/office/drawing/2014/main" id="{24D6D370-6E75-45C2-B1B4-6A43EC4C13F5}"/>
                </a:ext>
              </a:extLst>
            </p:cNvPr>
            <p:cNvSpPr>
              <a:spLocks noChangeArrowheads="1"/>
            </p:cNvSpPr>
            <p:nvPr/>
          </p:nvSpPr>
          <p:spPr bwMode="auto">
            <a:xfrm>
              <a:off x="2854" y="1585"/>
              <a:ext cx="54" cy="72"/>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12" name="Rectangle 10">
              <a:extLst>
                <a:ext uri="{FF2B5EF4-FFF2-40B4-BE49-F238E27FC236}">
                  <a16:creationId xmlns:a16="http://schemas.microsoft.com/office/drawing/2014/main" id="{3136C799-BA66-401A-A746-02B9E109D8D5}"/>
                </a:ext>
              </a:extLst>
            </p:cNvPr>
            <p:cNvSpPr>
              <a:spLocks noChangeArrowheads="1"/>
            </p:cNvSpPr>
            <p:nvPr/>
          </p:nvSpPr>
          <p:spPr bwMode="auto">
            <a:xfrm>
              <a:off x="2957" y="1585"/>
              <a:ext cx="56" cy="72"/>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13" name="Rectangle 11">
              <a:extLst>
                <a:ext uri="{FF2B5EF4-FFF2-40B4-BE49-F238E27FC236}">
                  <a16:creationId xmlns:a16="http://schemas.microsoft.com/office/drawing/2014/main" id="{12616E57-1469-4634-8C8E-95ED269BC13D}"/>
                </a:ext>
              </a:extLst>
            </p:cNvPr>
            <p:cNvSpPr>
              <a:spLocks noChangeArrowheads="1"/>
            </p:cNvSpPr>
            <p:nvPr/>
          </p:nvSpPr>
          <p:spPr bwMode="auto">
            <a:xfrm>
              <a:off x="2854" y="1705"/>
              <a:ext cx="54" cy="72"/>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14" name="Rectangle 12">
              <a:extLst>
                <a:ext uri="{FF2B5EF4-FFF2-40B4-BE49-F238E27FC236}">
                  <a16:creationId xmlns:a16="http://schemas.microsoft.com/office/drawing/2014/main" id="{3176571A-DA02-47DA-B7F1-79F4A061535D}"/>
                </a:ext>
              </a:extLst>
            </p:cNvPr>
            <p:cNvSpPr>
              <a:spLocks noChangeArrowheads="1"/>
            </p:cNvSpPr>
            <p:nvPr/>
          </p:nvSpPr>
          <p:spPr bwMode="auto">
            <a:xfrm>
              <a:off x="2957" y="1705"/>
              <a:ext cx="56" cy="72"/>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15" name="Rectangle 13">
              <a:extLst>
                <a:ext uri="{FF2B5EF4-FFF2-40B4-BE49-F238E27FC236}">
                  <a16:creationId xmlns:a16="http://schemas.microsoft.com/office/drawing/2014/main" id="{B8B4BADC-3AF7-4C24-85E3-E55D3DE7E242}"/>
                </a:ext>
              </a:extLst>
            </p:cNvPr>
            <p:cNvSpPr>
              <a:spLocks noChangeArrowheads="1"/>
            </p:cNvSpPr>
            <p:nvPr/>
          </p:nvSpPr>
          <p:spPr bwMode="auto">
            <a:xfrm>
              <a:off x="2693" y="1525"/>
              <a:ext cx="103" cy="308"/>
            </a:xfrm>
            <a:prstGeom prst="rect">
              <a:avLst/>
            </a:prstGeom>
            <a:gradFill rotWithShape="1">
              <a:gsLst>
                <a:gs pos="0">
                  <a:srgbClr val="7BC233">
                    <a:lumMod val="96000"/>
                  </a:srgbClr>
                </a:gs>
                <a:gs pos="100000">
                  <a:srgbClr val="7BC233">
                    <a:lumMod val="75000"/>
                  </a:srgbClr>
                </a:gs>
              </a:gsLst>
              <a:lin ang="5400000" scaled="0"/>
            </a:gradFill>
            <a:ln w="19050"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kern="0" dirty="0">
                <a:solidFill>
                  <a:prstClr val="white"/>
                </a:solidFill>
                <a:latin typeface="Amazon Ember"/>
              </a:endParaRPr>
            </a:p>
          </p:txBody>
        </p:sp>
      </p:grpSp>
      <p:cxnSp>
        <p:nvCxnSpPr>
          <p:cNvPr id="17" name="Straight Arrow Connector 16">
            <a:extLst>
              <a:ext uri="{FF2B5EF4-FFF2-40B4-BE49-F238E27FC236}">
                <a16:creationId xmlns:a16="http://schemas.microsoft.com/office/drawing/2014/main" id="{C9AAD579-ECAE-484C-B8DA-61A26BAA9298}"/>
              </a:ext>
            </a:extLst>
          </p:cNvPr>
          <p:cNvCxnSpPr/>
          <p:nvPr/>
        </p:nvCxnSpPr>
        <p:spPr>
          <a:xfrm>
            <a:off x="6101182" y="2016200"/>
            <a:ext cx="1942926" cy="0"/>
          </a:xfrm>
          <a:prstGeom prst="straightConnector1">
            <a:avLst/>
          </a:prstGeom>
          <a:gradFill>
            <a:gsLst>
              <a:gs pos="1961">
                <a:schemeClr val="tx1">
                  <a:alpha val="35000"/>
                </a:schemeClr>
              </a:gs>
              <a:gs pos="100000">
                <a:schemeClr val="tx1">
                  <a:alpha val="16000"/>
                </a:schemeClr>
              </a:gs>
            </a:gsLst>
            <a:lin ang="5400000" scaled="0"/>
          </a:gradFill>
          <a:ln w="31750">
            <a:solidFill>
              <a:schemeClr val="tx1"/>
            </a:solidFill>
            <a:tailEnd type="arrow" w="med" len="sm"/>
          </a:ln>
          <a:effectLst/>
        </p:spPr>
        <p:style>
          <a:lnRef idx="1">
            <a:schemeClr val="accent1"/>
          </a:lnRef>
          <a:fillRef idx="3">
            <a:schemeClr val="accent1"/>
          </a:fillRef>
          <a:effectRef idx="2">
            <a:schemeClr val="accent1"/>
          </a:effectRef>
          <a:fontRef idx="minor">
            <a:schemeClr val="lt1"/>
          </a:fontRef>
        </p:style>
      </p:cxnSp>
      <p:sp>
        <p:nvSpPr>
          <p:cNvPr id="19" name="TextBox 18">
            <a:extLst>
              <a:ext uri="{FF2B5EF4-FFF2-40B4-BE49-F238E27FC236}">
                <a16:creationId xmlns:a16="http://schemas.microsoft.com/office/drawing/2014/main" id="{22917EFA-E7EE-4F72-B149-8E75187EF127}"/>
              </a:ext>
            </a:extLst>
          </p:cNvPr>
          <p:cNvSpPr txBox="1"/>
          <p:nvPr/>
        </p:nvSpPr>
        <p:spPr>
          <a:xfrm>
            <a:off x="2672086" y="5944840"/>
            <a:ext cx="9286229" cy="1384995"/>
          </a:xfrm>
          <a:prstGeom prst="rect">
            <a:avLst/>
          </a:prstGeom>
          <a:noFill/>
        </p:spPr>
        <p:txBody>
          <a:bodyPr wrap="square" rtlCol="0">
            <a:spAutoFit/>
          </a:bodyPr>
          <a:lstStyle/>
          <a:p>
            <a:pPr algn="ctr" defTabSz="731520">
              <a:defRPr/>
            </a:pPr>
            <a:r>
              <a:rPr lang="en-US" sz="2800" dirty="0"/>
              <a:t>AWS and our partners are developing patterns, solutions, and services for customers in all industries, including Travel, Finance, Healthcare, Manufacturing …</a:t>
            </a:r>
          </a:p>
        </p:txBody>
      </p:sp>
    </p:spTree>
    <p:extLst>
      <p:ext uri="{BB962C8B-B14F-4D97-AF65-F5344CB8AC3E}">
        <p14:creationId xmlns:p14="http://schemas.microsoft.com/office/powerpoint/2010/main" val="397361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50"/>
                                        <p:tgtEl>
                                          <p:spTgt spid="6"/>
                                        </p:tgtEl>
                                      </p:cBhvr>
                                    </p:animEffect>
                                  </p:childTnLst>
                                </p:cTn>
                              </p:par>
                              <p:par>
                                <p:cTn id="8" presetID="42" presetClass="path" presetSubtype="0" decel="100000" fill="hold" nodeType="withEffect">
                                  <p:stCondLst>
                                    <p:cond delay="0"/>
                                  </p:stCondLst>
                                  <p:childTnLst>
                                    <p:animMotion origin="layout" path="M 2.5E-6 4.93827E-6 L 2.5E-6 0.07314 " pathEditMode="relative" rAng="0" ptsTypes="AA">
                                      <p:cBhvr>
                                        <p:cTn id="9" dur="500" spd="-100000" fill="hold"/>
                                        <p:tgtEl>
                                          <p:spTgt spid="6"/>
                                        </p:tgtEl>
                                        <p:attrNameLst>
                                          <p:attrName>ppt_x</p:attrName>
                                          <p:attrName>ppt_y</p:attrName>
                                        </p:attrNameLst>
                                      </p:cBhvr>
                                      <p:rCtr x="0" y="3642"/>
                                    </p:animMotion>
                                  </p:childTnLst>
                                </p:cTn>
                              </p:par>
                              <p:par>
                                <p:cTn id="10" presetID="10" presetClass="entr" presetSubtype="0" fill="hold" grpId="0" nodeType="withEffect">
                                  <p:stCondLst>
                                    <p:cond delay="3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42" presetClass="path" presetSubtype="0" decel="100000" fill="hold" grpId="1" nodeType="withEffect">
                                  <p:stCondLst>
                                    <p:cond delay="300"/>
                                  </p:stCondLst>
                                  <p:childTnLst>
                                    <p:animMotion origin="layout" path="M -4.44444E-6 2.71605E-6 L 0.09167 -0.04043 " pathEditMode="relative" rAng="0" ptsTypes="AA">
                                      <p:cBhvr>
                                        <p:cTn id="14" dur="500" spd="-100000" fill="hold"/>
                                        <p:tgtEl>
                                          <p:spTgt spid="5"/>
                                        </p:tgtEl>
                                        <p:attrNameLst>
                                          <p:attrName>ppt_x</p:attrName>
                                          <p:attrName>ppt_y</p:attrName>
                                        </p:attrNameLst>
                                      </p:cBhvr>
                                      <p:rCtr x="4583" y="-2037"/>
                                    </p:animMotion>
                                  </p:childTnLst>
                                </p:cTn>
                              </p:par>
                              <p:par>
                                <p:cTn id="15" presetID="22" presetClass="entr" presetSubtype="8" fill="hold" nodeType="withEffect">
                                  <p:stCondLst>
                                    <p:cond delay="15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par>
                                <p:cTn id="18" presetID="10" presetClass="entr" presetSubtype="0" fill="hold" grpId="0" nodeType="withEffect">
                                  <p:stCondLst>
                                    <p:cond delay="40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400"/>
                                        <p:tgtEl>
                                          <p:spTgt spid="2"/>
                                        </p:tgtEl>
                                      </p:cBhvr>
                                    </p:animEffect>
                                  </p:childTnLst>
                                </p:cTn>
                              </p:par>
                              <p:par>
                                <p:cTn id="21" presetID="42" presetClass="path" presetSubtype="0" decel="100000" fill="hold" grpId="1" nodeType="withEffect">
                                  <p:stCondLst>
                                    <p:cond delay="400"/>
                                  </p:stCondLst>
                                  <p:childTnLst>
                                    <p:animMotion origin="layout" path="M -3.88889E-6 -3.2716E-6 L -3.88889E-6 -0.05459 " pathEditMode="relative" rAng="0" ptsTypes="AA">
                                      <p:cBhvr>
                                        <p:cTn id="22" dur="400" spd="-100000" fill="hold"/>
                                        <p:tgtEl>
                                          <p:spTgt spid="2"/>
                                        </p:tgtEl>
                                        <p:attrNameLst>
                                          <p:attrName>ppt_x</p:attrName>
                                          <p:attrName>ppt_y</p:attrName>
                                        </p:attrNameLst>
                                      </p:cBhvr>
                                      <p:rCtr x="0" y="-2739"/>
                                    </p:animMotion>
                                  </p:childTnLst>
                                </p:cTn>
                              </p:par>
                              <p:par>
                                <p:cTn id="23" presetID="10" presetClass="entr" presetSubtype="0" fill="hold" grpId="0" nodeType="withEffect">
                                  <p:stCondLst>
                                    <p:cond delay="5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400"/>
                                        <p:tgtEl>
                                          <p:spTgt spid="19"/>
                                        </p:tgtEl>
                                      </p:cBhvr>
                                    </p:animEffect>
                                  </p:childTnLst>
                                </p:cTn>
                              </p:par>
                              <p:par>
                                <p:cTn id="26" presetID="42" presetClass="path" presetSubtype="0" decel="100000" fill="hold" grpId="1" nodeType="withEffect">
                                  <p:stCondLst>
                                    <p:cond delay="500"/>
                                  </p:stCondLst>
                                  <p:childTnLst>
                                    <p:animMotion origin="layout" path="M 0 -6.17284E-8 L 0 -0.05459 " pathEditMode="relative" rAng="0" ptsTypes="AA">
                                      <p:cBhvr>
                                        <p:cTn id="27" dur="400" spd="-100000" fill="hold"/>
                                        <p:tgtEl>
                                          <p:spTgt spid="19"/>
                                        </p:tgtEl>
                                        <p:attrNameLst>
                                          <p:attrName>ppt_x</p:attrName>
                                          <p:attrName>ppt_y</p:attrName>
                                        </p:attrNameLst>
                                      </p:cBhvr>
                                      <p:rCtr x="0" y="-27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5" grpId="1" animBg="1"/>
      <p:bldP spid="19" grpId="0"/>
      <p:bldP spid="19" grpId="1"/>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gradFill>
          <a:gsLst>
            <a:gs pos="0">
              <a:srgbClr val="7BC233"/>
            </a:gs>
            <a:gs pos="100000">
              <a:srgbClr val="5C9126"/>
            </a:gs>
          </a:gsLst>
          <a:lin ang="5400000" scaled="0"/>
        </a:gradFill>
        <a:effectLst/>
      </p:bgPr>
    </p:bg>
    <p:spTree>
      <p:nvGrpSpPr>
        <p:cNvPr id="1" name=""/>
        <p:cNvGrpSpPr/>
        <p:nvPr/>
      </p:nvGrpSpPr>
      <p:grpSpPr>
        <a:xfrm>
          <a:off x="0" y="0"/>
          <a:ext cx="0" cy="0"/>
          <a:chOff x="0" y="0"/>
          <a:chExt cx="0" cy="0"/>
        </a:xfrm>
      </p:grpSpPr>
      <p:sp useBgFill="1">
        <p:nvSpPr>
          <p:cNvPr id="43" name="Freeform: Shape 42">
            <a:extLst>
              <a:ext uri="{FF2B5EF4-FFF2-40B4-BE49-F238E27FC236}">
                <a16:creationId xmlns:a16="http://schemas.microsoft.com/office/drawing/2014/main" id="{039C10CB-22A8-498B-915F-66DC4EA83A34}"/>
              </a:ext>
            </a:extLst>
          </p:cNvPr>
          <p:cNvSpPr/>
          <p:nvPr/>
        </p:nvSpPr>
        <p:spPr>
          <a:xfrm flipV="1">
            <a:off x="2776923" y="806548"/>
            <a:ext cx="4207334" cy="5203323"/>
          </a:xfrm>
          <a:custGeom>
            <a:avLst/>
            <a:gdLst>
              <a:gd name="connsiteX0" fmla="*/ 1301695 w 2603390"/>
              <a:gd name="connsiteY0" fmla="*/ 3219679 h 3219679"/>
              <a:gd name="connsiteX1" fmla="*/ 2603390 w 2603390"/>
              <a:gd name="connsiteY1" fmla="*/ 1917984 h 3219679"/>
              <a:gd name="connsiteX2" fmla="*/ 2222132 w 2603390"/>
              <a:gd name="connsiteY2" fmla="*/ 997547 h 3219679"/>
              <a:gd name="connsiteX3" fmla="*/ 2205400 w 2603390"/>
              <a:gd name="connsiteY3" fmla="*/ 982340 h 3219679"/>
              <a:gd name="connsiteX4" fmla="*/ 1263964 w 2603390"/>
              <a:gd name="connsiteY4" fmla="*/ 0 h 3219679"/>
              <a:gd name="connsiteX5" fmla="*/ 1263964 w 2603390"/>
              <a:gd name="connsiteY5" fmla="*/ 618195 h 3219679"/>
              <a:gd name="connsiteX6" fmla="*/ 1168604 w 2603390"/>
              <a:gd name="connsiteY6" fmla="*/ 623010 h 3219679"/>
              <a:gd name="connsiteX7" fmla="*/ 0 w 2603390"/>
              <a:gd name="connsiteY7" fmla="*/ 1917984 h 3219679"/>
              <a:gd name="connsiteX8" fmla="*/ 1301695 w 2603390"/>
              <a:gd name="connsiteY8" fmla="*/ 3219679 h 32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3390" h="3219679">
                <a:moveTo>
                  <a:pt x="1301695" y="3219679"/>
                </a:moveTo>
                <a:cubicBezTo>
                  <a:pt x="2020601" y="3219679"/>
                  <a:pt x="2603390" y="2636890"/>
                  <a:pt x="2603390" y="1917984"/>
                </a:cubicBezTo>
                <a:cubicBezTo>
                  <a:pt x="2603390" y="1558531"/>
                  <a:pt x="2457693" y="1233107"/>
                  <a:pt x="2222132" y="997547"/>
                </a:cubicBezTo>
                <a:lnTo>
                  <a:pt x="2205400" y="982340"/>
                </a:lnTo>
                <a:lnTo>
                  <a:pt x="1263964" y="0"/>
                </a:lnTo>
                <a:lnTo>
                  <a:pt x="1263964" y="618195"/>
                </a:lnTo>
                <a:lnTo>
                  <a:pt x="1168604" y="623010"/>
                </a:lnTo>
                <a:cubicBezTo>
                  <a:pt x="512217" y="689670"/>
                  <a:pt x="0" y="1244010"/>
                  <a:pt x="0" y="1917984"/>
                </a:cubicBezTo>
                <a:cubicBezTo>
                  <a:pt x="0" y="2636890"/>
                  <a:pt x="582789" y="3219679"/>
                  <a:pt x="1301695" y="3219679"/>
                </a:cubicBezTo>
                <a:close/>
              </a:path>
            </a:pathLst>
          </a:cu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39" name="TextBox 38">
            <a:extLst>
              <a:ext uri="{FF2B5EF4-FFF2-40B4-BE49-F238E27FC236}">
                <a16:creationId xmlns:a16="http://schemas.microsoft.com/office/drawing/2014/main" id="{A27BFF98-BCA2-4A70-B57B-48019820397E}"/>
              </a:ext>
            </a:extLst>
          </p:cNvPr>
          <p:cNvSpPr txBox="1"/>
          <p:nvPr/>
        </p:nvSpPr>
        <p:spPr bwMode="white">
          <a:xfrm>
            <a:off x="3122274" y="1774981"/>
            <a:ext cx="3697271" cy="2470464"/>
          </a:xfrm>
          <a:custGeom>
            <a:avLst/>
            <a:gdLst>
              <a:gd name="connsiteX0" fmla="*/ 0 w 1984659"/>
              <a:gd name="connsiteY0" fmla="*/ 0 h 1528637"/>
              <a:gd name="connsiteX1" fmla="*/ 1984659 w 1984659"/>
              <a:gd name="connsiteY1" fmla="*/ 0 h 1528637"/>
              <a:gd name="connsiteX2" fmla="*/ 1984659 w 1984659"/>
              <a:gd name="connsiteY2" fmla="*/ 1528637 h 1528637"/>
              <a:gd name="connsiteX3" fmla="*/ 0 w 1984659"/>
              <a:gd name="connsiteY3" fmla="*/ 1528637 h 1528637"/>
              <a:gd name="connsiteX4" fmla="*/ 0 w 1984659"/>
              <a:gd name="connsiteY4" fmla="*/ 0 h 1528637"/>
              <a:gd name="connsiteX0" fmla="*/ 0 w 1984659"/>
              <a:gd name="connsiteY0" fmla="*/ 0 h 1528637"/>
              <a:gd name="connsiteX1" fmla="*/ 1984659 w 1984659"/>
              <a:gd name="connsiteY1" fmla="*/ 0 h 1528637"/>
              <a:gd name="connsiteX2" fmla="*/ 1984659 w 1984659"/>
              <a:gd name="connsiteY2" fmla="*/ 1528637 h 1528637"/>
              <a:gd name="connsiteX3" fmla="*/ 36760 w 1984659"/>
              <a:gd name="connsiteY3" fmla="*/ 1335648 h 1528637"/>
              <a:gd name="connsiteX4" fmla="*/ 0 w 1984659"/>
              <a:gd name="connsiteY4" fmla="*/ 0 h 1528637"/>
              <a:gd name="connsiteX0" fmla="*/ 0 w 1984659"/>
              <a:gd name="connsiteY0" fmla="*/ 0 h 1528637"/>
              <a:gd name="connsiteX1" fmla="*/ 1984659 w 1984659"/>
              <a:gd name="connsiteY1" fmla="*/ 0 h 1528637"/>
              <a:gd name="connsiteX2" fmla="*/ 1984659 w 1984659"/>
              <a:gd name="connsiteY2" fmla="*/ 1528637 h 1528637"/>
              <a:gd name="connsiteX3" fmla="*/ 36760 w 1984659"/>
              <a:gd name="connsiteY3" fmla="*/ 1418358 h 1528637"/>
              <a:gd name="connsiteX4" fmla="*/ 0 w 1984659"/>
              <a:gd name="connsiteY4" fmla="*/ 0 h 1528637"/>
              <a:gd name="connsiteX0" fmla="*/ 0 w 1984659"/>
              <a:gd name="connsiteY0" fmla="*/ 0 h 1528637"/>
              <a:gd name="connsiteX1" fmla="*/ 1984659 w 1984659"/>
              <a:gd name="connsiteY1" fmla="*/ 0 h 1528637"/>
              <a:gd name="connsiteX2" fmla="*/ 1984659 w 1984659"/>
              <a:gd name="connsiteY2" fmla="*/ 1528637 h 1528637"/>
              <a:gd name="connsiteX3" fmla="*/ 96495 w 1984659"/>
              <a:gd name="connsiteY3" fmla="*/ 1459713 h 1528637"/>
              <a:gd name="connsiteX4" fmla="*/ 0 w 1984659"/>
              <a:gd name="connsiteY4" fmla="*/ 0 h 1528637"/>
              <a:gd name="connsiteX0" fmla="*/ 0 w 1984659"/>
              <a:gd name="connsiteY0" fmla="*/ 0 h 1528637"/>
              <a:gd name="connsiteX1" fmla="*/ 1984659 w 1984659"/>
              <a:gd name="connsiteY1" fmla="*/ 0 h 1528637"/>
              <a:gd name="connsiteX2" fmla="*/ 1978531 w 1984659"/>
              <a:gd name="connsiteY2" fmla="*/ 900209 h 1528637"/>
              <a:gd name="connsiteX3" fmla="*/ 1984659 w 1984659"/>
              <a:gd name="connsiteY3" fmla="*/ 1528637 h 1528637"/>
              <a:gd name="connsiteX4" fmla="*/ 96495 w 1984659"/>
              <a:gd name="connsiteY4" fmla="*/ 1459713 h 1528637"/>
              <a:gd name="connsiteX5" fmla="*/ 0 w 1984659"/>
              <a:gd name="connsiteY5" fmla="*/ 0 h 1528637"/>
              <a:gd name="connsiteX0" fmla="*/ 0 w 2079652"/>
              <a:gd name="connsiteY0" fmla="*/ 0 h 1528637"/>
              <a:gd name="connsiteX1" fmla="*/ 1984659 w 2079652"/>
              <a:gd name="connsiteY1" fmla="*/ 0 h 1528637"/>
              <a:gd name="connsiteX2" fmla="*/ 2079621 w 2079652"/>
              <a:gd name="connsiteY2" fmla="*/ 849664 h 1528637"/>
              <a:gd name="connsiteX3" fmla="*/ 1984659 w 2079652"/>
              <a:gd name="connsiteY3" fmla="*/ 1528637 h 1528637"/>
              <a:gd name="connsiteX4" fmla="*/ 96495 w 2079652"/>
              <a:gd name="connsiteY4" fmla="*/ 1459713 h 1528637"/>
              <a:gd name="connsiteX5" fmla="*/ 0 w 2079652"/>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96495 w 2117914"/>
              <a:gd name="connsiteY4" fmla="*/ 1459713 h 1528637"/>
              <a:gd name="connsiteX5" fmla="*/ 0 w 2117914"/>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96495 w 2117914"/>
              <a:gd name="connsiteY4" fmla="*/ 1459713 h 1528637"/>
              <a:gd name="connsiteX5" fmla="*/ 0 w 2117914"/>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13993 w 2117914"/>
              <a:gd name="connsiteY4" fmla="*/ 1322210 h 1528637"/>
              <a:gd name="connsiteX5" fmla="*/ 0 w 2117914"/>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428573 w 2117914"/>
              <a:gd name="connsiteY4" fmla="*/ 1364785 h 1528637"/>
              <a:gd name="connsiteX5" fmla="*/ 13993 w 2117914"/>
              <a:gd name="connsiteY5" fmla="*/ 1322210 h 1528637"/>
              <a:gd name="connsiteX6" fmla="*/ 0 w 2117914"/>
              <a:gd name="connsiteY6" fmla="*/ 0 h 1528637"/>
              <a:gd name="connsiteX0" fmla="*/ 0 w 2117914"/>
              <a:gd name="connsiteY0" fmla="*/ 0 h 1536665"/>
              <a:gd name="connsiteX1" fmla="*/ 2117914 w 2117914"/>
              <a:gd name="connsiteY1" fmla="*/ 18380 h 1536665"/>
              <a:gd name="connsiteX2" fmla="*/ 2079621 w 2117914"/>
              <a:gd name="connsiteY2" fmla="*/ 849664 h 1536665"/>
              <a:gd name="connsiteX3" fmla="*/ 1984659 w 2117914"/>
              <a:gd name="connsiteY3" fmla="*/ 1528637 h 1536665"/>
              <a:gd name="connsiteX4" fmla="*/ 428573 w 2117914"/>
              <a:gd name="connsiteY4" fmla="*/ 1536665 h 1536665"/>
              <a:gd name="connsiteX5" fmla="*/ 13993 w 2117914"/>
              <a:gd name="connsiteY5" fmla="*/ 1322210 h 1536665"/>
              <a:gd name="connsiteX6" fmla="*/ 0 w 2117914"/>
              <a:gd name="connsiteY6" fmla="*/ 0 h 1536665"/>
              <a:gd name="connsiteX0" fmla="*/ 0 w 2117914"/>
              <a:gd name="connsiteY0" fmla="*/ 0 h 1544040"/>
              <a:gd name="connsiteX1" fmla="*/ 2117914 w 2117914"/>
              <a:gd name="connsiteY1" fmla="*/ 18380 h 1544040"/>
              <a:gd name="connsiteX2" fmla="*/ 2079621 w 2117914"/>
              <a:gd name="connsiteY2" fmla="*/ 849664 h 1544040"/>
              <a:gd name="connsiteX3" fmla="*/ 1984659 w 2117914"/>
              <a:gd name="connsiteY3" fmla="*/ 1528637 h 1544040"/>
              <a:gd name="connsiteX4" fmla="*/ 170476 w 2117914"/>
              <a:gd name="connsiteY4" fmla="*/ 1544040 h 1544040"/>
              <a:gd name="connsiteX5" fmla="*/ 13993 w 2117914"/>
              <a:gd name="connsiteY5" fmla="*/ 1322210 h 1544040"/>
              <a:gd name="connsiteX6" fmla="*/ 0 w 2117914"/>
              <a:gd name="connsiteY6" fmla="*/ 0 h 1544040"/>
              <a:gd name="connsiteX0" fmla="*/ 0 w 2117914"/>
              <a:gd name="connsiteY0" fmla="*/ 0 h 1544040"/>
              <a:gd name="connsiteX1" fmla="*/ 2117914 w 2117914"/>
              <a:gd name="connsiteY1" fmla="*/ 18380 h 1544040"/>
              <a:gd name="connsiteX2" fmla="*/ 2079621 w 2117914"/>
              <a:gd name="connsiteY2" fmla="*/ 849664 h 1544040"/>
              <a:gd name="connsiteX3" fmla="*/ 1874046 w 2117914"/>
              <a:gd name="connsiteY3" fmla="*/ 1484392 h 1544040"/>
              <a:gd name="connsiteX4" fmla="*/ 170476 w 2117914"/>
              <a:gd name="connsiteY4" fmla="*/ 1544040 h 1544040"/>
              <a:gd name="connsiteX5" fmla="*/ 13993 w 2117914"/>
              <a:gd name="connsiteY5" fmla="*/ 1322210 h 1544040"/>
              <a:gd name="connsiteX6" fmla="*/ 0 w 2117914"/>
              <a:gd name="connsiteY6" fmla="*/ 0 h 1544040"/>
              <a:gd name="connsiteX0" fmla="*/ 0 w 2079661"/>
              <a:gd name="connsiteY0" fmla="*/ 0 h 1544040"/>
              <a:gd name="connsiteX1" fmla="*/ 2007301 w 2079661"/>
              <a:gd name="connsiteY1" fmla="*/ 3632 h 1544040"/>
              <a:gd name="connsiteX2" fmla="*/ 2079621 w 2079661"/>
              <a:gd name="connsiteY2" fmla="*/ 849664 h 1544040"/>
              <a:gd name="connsiteX3" fmla="*/ 1874046 w 2079661"/>
              <a:gd name="connsiteY3" fmla="*/ 1484392 h 1544040"/>
              <a:gd name="connsiteX4" fmla="*/ 170476 w 2079661"/>
              <a:gd name="connsiteY4" fmla="*/ 1544040 h 1544040"/>
              <a:gd name="connsiteX5" fmla="*/ 13993 w 2079661"/>
              <a:gd name="connsiteY5" fmla="*/ 1322210 h 1544040"/>
              <a:gd name="connsiteX6" fmla="*/ 0 w 2079661"/>
              <a:gd name="connsiteY6" fmla="*/ 0 h 154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9661" h="1544040">
                <a:moveTo>
                  <a:pt x="0" y="0"/>
                </a:moveTo>
                <a:lnTo>
                  <a:pt x="2007301" y="3632"/>
                </a:lnTo>
                <a:cubicBezTo>
                  <a:pt x="2005258" y="303702"/>
                  <a:pt x="2081664" y="549594"/>
                  <a:pt x="2079621" y="849664"/>
                </a:cubicBezTo>
                <a:cubicBezTo>
                  <a:pt x="2081664" y="1059140"/>
                  <a:pt x="1872003" y="1274916"/>
                  <a:pt x="1874046" y="1484392"/>
                </a:cubicBezTo>
                <a:lnTo>
                  <a:pt x="170476" y="1544040"/>
                </a:lnTo>
                <a:lnTo>
                  <a:pt x="13993" y="1322210"/>
                </a:lnTo>
                <a:lnTo>
                  <a:pt x="0" y="0"/>
                </a:lnTo>
                <a:close/>
              </a:path>
            </a:pathLst>
          </a:custGeom>
          <a:noFill/>
        </p:spPr>
        <p:txBody>
          <a:bodyPr wrap="square" lIns="292608" tIns="146304" rIns="0" bIns="0" rtlCol="0">
            <a:noAutofit/>
          </a:bodyPr>
          <a:lstStyle/>
          <a:p>
            <a:pPr defTabSz="731520">
              <a:defRPr/>
            </a:pPr>
            <a:r>
              <a:rPr lang="en-US" sz="4400" dirty="0">
                <a:solidFill>
                  <a:prstClr val="white"/>
                </a:solidFill>
                <a:latin typeface="+mj-lt"/>
              </a:rPr>
              <a:t>Do you have </a:t>
            </a:r>
            <a:br>
              <a:rPr lang="en-US" sz="4400" dirty="0">
                <a:solidFill>
                  <a:prstClr val="white"/>
                </a:solidFill>
                <a:latin typeface="+mj-lt"/>
              </a:rPr>
            </a:br>
            <a:r>
              <a:rPr lang="en-US" sz="4400" dirty="0">
                <a:solidFill>
                  <a:prstClr val="white"/>
                </a:solidFill>
                <a:latin typeface="+mj-lt"/>
              </a:rPr>
              <a:t>a backup data center?</a:t>
            </a:r>
          </a:p>
        </p:txBody>
      </p:sp>
      <p:grpSp>
        <p:nvGrpSpPr>
          <p:cNvPr id="7" name="Group 6">
            <a:extLst>
              <a:ext uri="{FF2B5EF4-FFF2-40B4-BE49-F238E27FC236}">
                <a16:creationId xmlns:a16="http://schemas.microsoft.com/office/drawing/2014/main" id="{4C2E2157-154E-4766-9BB0-58A174523DF1}"/>
              </a:ext>
            </a:extLst>
          </p:cNvPr>
          <p:cNvGrpSpPr/>
          <p:nvPr/>
        </p:nvGrpSpPr>
        <p:grpSpPr>
          <a:xfrm>
            <a:off x="1498430" y="4490317"/>
            <a:ext cx="1910330" cy="3785702"/>
            <a:chOff x="1025085" y="2046402"/>
            <a:chExt cx="965164" cy="1912667"/>
          </a:xfrm>
        </p:grpSpPr>
        <p:sp>
          <p:nvSpPr>
            <p:cNvPr id="8" name="Freeform 216">
              <a:extLst>
                <a:ext uri="{FF2B5EF4-FFF2-40B4-BE49-F238E27FC236}">
                  <a16:creationId xmlns:a16="http://schemas.microsoft.com/office/drawing/2014/main" id="{14322E7F-55A8-4ECB-AD26-71A1E93B796C}"/>
                </a:ext>
              </a:extLst>
            </p:cNvPr>
            <p:cNvSpPr>
              <a:spLocks/>
            </p:cNvSpPr>
            <p:nvPr/>
          </p:nvSpPr>
          <p:spPr bwMode="auto">
            <a:xfrm>
              <a:off x="1025085" y="3059360"/>
              <a:ext cx="965164" cy="899709"/>
            </a:xfrm>
            <a:custGeom>
              <a:avLst/>
              <a:gdLst>
                <a:gd name="T0" fmla="*/ 346 w 350"/>
                <a:gd name="T1" fmla="*/ 496 h 500"/>
                <a:gd name="T2" fmla="*/ 346 w 350"/>
                <a:gd name="T3" fmla="*/ 492 h 500"/>
                <a:gd name="T4" fmla="*/ 8 w 350"/>
                <a:gd name="T5" fmla="*/ 492 h 500"/>
                <a:gd name="T6" fmla="*/ 8 w 350"/>
                <a:gd name="T7" fmla="*/ 104 h 500"/>
                <a:gd name="T8" fmla="*/ 36 w 350"/>
                <a:gd name="T9" fmla="*/ 36 h 500"/>
                <a:gd name="T10" fmla="*/ 104 w 350"/>
                <a:gd name="T11" fmla="*/ 8 h 500"/>
                <a:gd name="T12" fmla="*/ 245 w 350"/>
                <a:gd name="T13" fmla="*/ 8 h 500"/>
                <a:gd name="T14" fmla="*/ 314 w 350"/>
                <a:gd name="T15" fmla="*/ 36 h 500"/>
                <a:gd name="T16" fmla="*/ 342 w 350"/>
                <a:gd name="T17" fmla="*/ 104 h 500"/>
                <a:gd name="T18" fmla="*/ 342 w 350"/>
                <a:gd name="T19" fmla="*/ 496 h 500"/>
                <a:gd name="T20" fmla="*/ 346 w 350"/>
                <a:gd name="T21" fmla="*/ 496 h 500"/>
                <a:gd name="T22" fmla="*/ 346 w 350"/>
                <a:gd name="T23" fmla="*/ 492 h 500"/>
                <a:gd name="T24" fmla="*/ 346 w 350"/>
                <a:gd name="T25" fmla="*/ 496 h 500"/>
                <a:gd name="T26" fmla="*/ 350 w 350"/>
                <a:gd name="T27" fmla="*/ 496 h 500"/>
                <a:gd name="T28" fmla="*/ 350 w 350"/>
                <a:gd name="T29" fmla="*/ 104 h 500"/>
                <a:gd name="T30" fmla="*/ 245 w 350"/>
                <a:gd name="T31" fmla="*/ 0 h 500"/>
                <a:gd name="T32" fmla="*/ 104 w 350"/>
                <a:gd name="T33" fmla="*/ 0 h 500"/>
                <a:gd name="T34" fmla="*/ 0 w 350"/>
                <a:gd name="T35" fmla="*/ 104 h 500"/>
                <a:gd name="T36" fmla="*/ 0 w 350"/>
                <a:gd name="T37" fmla="*/ 500 h 500"/>
                <a:gd name="T38" fmla="*/ 350 w 350"/>
                <a:gd name="T39" fmla="*/ 500 h 500"/>
                <a:gd name="T40" fmla="*/ 350 w 350"/>
                <a:gd name="T41" fmla="*/ 496 h 500"/>
                <a:gd name="T42" fmla="*/ 346 w 350"/>
                <a:gd name="T43" fmla="*/ 496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0" h="500">
                  <a:moveTo>
                    <a:pt x="346" y="496"/>
                  </a:moveTo>
                  <a:cubicBezTo>
                    <a:pt x="346" y="492"/>
                    <a:pt x="346" y="492"/>
                    <a:pt x="346" y="492"/>
                  </a:cubicBezTo>
                  <a:cubicBezTo>
                    <a:pt x="8" y="492"/>
                    <a:pt x="8" y="492"/>
                    <a:pt x="8" y="492"/>
                  </a:cubicBezTo>
                  <a:cubicBezTo>
                    <a:pt x="8" y="104"/>
                    <a:pt x="8" y="104"/>
                    <a:pt x="8" y="104"/>
                  </a:cubicBezTo>
                  <a:cubicBezTo>
                    <a:pt x="8" y="78"/>
                    <a:pt x="18" y="54"/>
                    <a:pt x="36" y="36"/>
                  </a:cubicBezTo>
                  <a:cubicBezTo>
                    <a:pt x="53" y="19"/>
                    <a:pt x="78" y="8"/>
                    <a:pt x="104" y="8"/>
                  </a:cubicBezTo>
                  <a:cubicBezTo>
                    <a:pt x="245" y="8"/>
                    <a:pt x="245" y="8"/>
                    <a:pt x="245" y="8"/>
                  </a:cubicBezTo>
                  <a:cubicBezTo>
                    <a:pt x="272" y="8"/>
                    <a:pt x="296" y="19"/>
                    <a:pt x="314" y="36"/>
                  </a:cubicBezTo>
                  <a:cubicBezTo>
                    <a:pt x="331" y="54"/>
                    <a:pt x="342" y="78"/>
                    <a:pt x="342" y="104"/>
                  </a:cubicBezTo>
                  <a:cubicBezTo>
                    <a:pt x="342" y="496"/>
                    <a:pt x="342" y="496"/>
                    <a:pt x="342" y="496"/>
                  </a:cubicBezTo>
                  <a:cubicBezTo>
                    <a:pt x="346" y="496"/>
                    <a:pt x="346" y="496"/>
                    <a:pt x="346" y="496"/>
                  </a:cubicBezTo>
                  <a:cubicBezTo>
                    <a:pt x="346" y="492"/>
                    <a:pt x="346" y="492"/>
                    <a:pt x="346" y="492"/>
                  </a:cubicBezTo>
                  <a:cubicBezTo>
                    <a:pt x="346" y="496"/>
                    <a:pt x="346" y="496"/>
                    <a:pt x="346" y="496"/>
                  </a:cubicBezTo>
                  <a:cubicBezTo>
                    <a:pt x="350" y="496"/>
                    <a:pt x="350" y="496"/>
                    <a:pt x="350" y="496"/>
                  </a:cubicBezTo>
                  <a:cubicBezTo>
                    <a:pt x="350" y="104"/>
                    <a:pt x="350" y="104"/>
                    <a:pt x="350" y="104"/>
                  </a:cubicBezTo>
                  <a:cubicBezTo>
                    <a:pt x="350" y="47"/>
                    <a:pt x="303" y="0"/>
                    <a:pt x="245" y="0"/>
                  </a:cubicBezTo>
                  <a:cubicBezTo>
                    <a:pt x="104" y="0"/>
                    <a:pt x="104" y="0"/>
                    <a:pt x="104" y="0"/>
                  </a:cubicBezTo>
                  <a:cubicBezTo>
                    <a:pt x="46" y="0"/>
                    <a:pt x="0" y="47"/>
                    <a:pt x="0" y="104"/>
                  </a:cubicBezTo>
                  <a:cubicBezTo>
                    <a:pt x="0" y="500"/>
                    <a:pt x="0" y="500"/>
                    <a:pt x="0" y="500"/>
                  </a:cubicBezTo>
                  <a:cubicBezTo>
                    <a:pt x="350" y="500"/>
                    <a:pt x="350" y="500"/>
                    <a:pt x="350" y="500"/>
                  </a:cubicBezTo>
                  <a:cubicBezTo>
                    <a:pt x="350" y="496"/>
                    <a:pt x="350" y="496"/>
                    <a:pt x="350" y="496"/>
                  </a:cubicBezTo>
                  <a:cubicBezTo>
                    <a:pt x="346" y="496"/>
                    <a:pt x="346" y="496"/>
                    <a:pt x="346" y="496"/>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10" name="Freeform 217">
              <a:extLst>
                <a:ext uri="{FF2B5EF4-FFF2-40B4-BE49-F238E27FC236}">
                  <a16:creationId xmlns:a16="http://schemas.microsoft.com/office/drawing/2014/main" id="{A5791C92-B221-4166-9A5F-070F9FD43E6F}"/>
                </a:ext>
              </a:extLst>
            </p:cNvPr>
            <p:cNvSpPr>
              <a:spLocks/>
            </p:cNvSpPr>
            <p:nvPr/>
          </p:nvSpPr>
          <p:spPr bwMode="auto">
            <a:xfrm>
              <a:off x="1720747" y="2619924"/>
              <a:ext cx="146036" cy="146036"/>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useBgFill="1">
          <p:nvSpPr>
            <p:cNvPr id="11" name="Freeform 218">
              <a:extLst>
                <a:ext uri="{FF2B5EF4-FFF2-40B4-BE49-F238E27FC236}">
                  <a16:creationId xmlns:a16="http://schemas.microsoft.com/office/drawing/2014/main" id="{C369A2DB-4F37-4D52-ADC0-2FB9129A68C3}"/>
                </a:ext>
              </a:extLst>
            </p:cNvPr>
            <p:cNvSpPr>
              <a:spLocks/>
            </p:cNvSpPr>
            <p:nvPr/>
          </p:nvSpPr>
          <p:spPr bwMode="auto">
            <a:xfrm>
              <a:off x="1720747" y="2619924"/>
              <a:ext cx="146036" cy="146036"/>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12" name="Freeform 221">
              <a:extLst>
                <a:ext uri="{FF2B5EF4-FFF2-40B4-BE49-F238E27FC236}">
                  <a16:creationId xmlns:a16="http://schemas.microsoft.com/office/drawing/2014/main" id="{227C2FBF-C742-4D0F-97F5-A73F24786CB3}"/>
                </a:ext>
              </a:extLst>
            </p:cNvPr>
            <p:cNvSpPr>
              <a:spLocks/>
            </p:cNvSpPr>
            <p:nvPr/>
          </p:nvSpPr>
          <p:spPr bwMode="auto">
            <a:xfrm>
              <a:off x="1139258" y="2619924"/>
              <a:ext cx="146036" cy="146036"/>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solidFill>
              <a:srgbClr val="6AA72C"/>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useBgFill="1">
          <p:nvSpPr>
            <p:cNvPr id="13" name="Freeform 222">
              <a:extLst>
                <a:ext uri="{FF2B5EF4-FFF2-40B4-BE49-F238E27FC236}">
                  <a16:creationId xmlns:a16="http://schemas.microsoft.com/office/drawing/2014/main" id="{5DE05F22-48B8-4283-8B78-8EC59D78FA12}"/>
                </a:ext>
              </a:extLst>
            </p:cNvPr>
            <p:cNvSpPr>
              <a:spLocks/>
            </p:cNvSpPr>
            <p:nvPr/>
          </p:nvSpPr>
          <p:spPr bwMode="auto">
            <a:xfrm>
              <a:off x="1139258" y="2619924"/>
              <a:ext cx="146036" cy="146036"/>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14" name="Freeform 226">
              <a:extLst>
                <a:ext uri="{FF2B5EF4-FFF2-40B4-BE49-F238E27FC236}">
                  <a16:creationId xmlns:a16="http://schemas.microsoft.com/office/drawing/2014/main" id="{35F9B5BE-B094-4FFB-9ADE-DF6DDF500148}"/>
                </a:ext>
              </a:extLst>
            </p:cNvPr>
            <p:cNvSpPr>
              <a:spLocks/>
            </p:cNvSpPr>
            <p:nvPr/>
          </p:nvSpPr>
          <p:spPr bwMode="auto">
            <a:xfrm>
              <a:off x="1364950" y="2982359"/>
              <a:ext cx="274813" cy="107535"/>
            </a:xfrm>
            <a:custGeom>
              <a:avLst/>
              <a:gdLst>
                <a:gd name="T0" fmla="*/ 100 w 100"/>
                <a:gd name="T1" fmla="*/ 0 h 39"/>
                <a:gd name="T2" fmla="*/ 100 w 100"/>
                <a:gd name="T3" fmla="*/ 30 h 39"/>
                <a:gd name="T4" fmla="*/ 59 w 100"/>
                <a:gd name="T5" fmla="*/ 39 h 39"/>
                <a:gd name="T6" fmla="*/ 42 w 100"/>
                <a:gd name="T7" fmla="*/ 39 h 39"/>
                <a:gd name="T8" fmla="*/ 0 w 100"/>
                <a:gd name="T9" fmla="*/ 30 h 39"/>
                <a:gd name="T10" fmla="*/ 0 w 100"/>
                <a:gd name="T11" fmla="*/ 0 h 39"/>
                <a:gd name="T12" fmla="*/ 100 w 10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0" h="39">
                  <a:moveTo>
                    <a:pt x="100" y="0"/>
                  </a:moveTo>
                  <a:cubicBezTo>
                    <a:pt x="100" y="30"/>
                    <a:pt x="100" y="30"/>
                    <a:pt x="100" y="30"/>
                  </a:cubicBezTo>
                  <a:cubicBezTo>
                    <a:pt x="88" y="35"/>
                    <a:pt x="74" y="39"/>
                    <a:pt x="59" y="39"/>
                  </a:cubicBezTo>
                  <a:cubicBezTo>
                    <a:pt x="42" y="39"/>
                    <a:pt x="42" y="39"/>
                    <a:pt x="42" y="39"/>
                  </a:cubicBezTo>
                  <a:cubicBezTo>
                    <a:pt x="27" y="39"/>
                    <a:pt x="13" y="35"/>
                    <a:pt x="0" y="30"/>
                  </a:cubicBezTo>
                  <a:cubicBezTo>
                    <a:pt x="0" y="0"/>
                    <a:pt x="0" y="0"/>
                    <a:pt x="0" y="0"/>
                  </a:cubicBezTo>
                  <a:lnTo>
                    <a:pt x="100" y="0"/>
                  </a:lnTo>
                  <a:close/>
                </a:path>
              </a:pathLst>
            </a:custGeom>
            <a:solidFill>
              <a:srgbClr val="E84B45"/>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15" name="Freeform 227">
              <a:extLst>
                <a:ext uri="{FF2B5EF4-FFF2-40B4-BE49-F238E27FC236}">
                  <a16:creationId xmlns:a16="http://schemas.microsoft.com/office/drawing/2014/main" id="{D5672F4D-E296-4DEB-8D3F-1469BFC97D48}"/>
                </a:ext>
              </a:extLst>
            </p:cNvPr>
            <p:cNvSpPr>
              <a:spLocks/>
            </p:cNvSpPr>
            <p:nvPr/>
          </p:nvSpPr>
          <p:spPr bwMode="auto">
            <a:xfrm>
              <a:off x="1364950" y="2972403"/>
              <a:ext cx="274813" cy="22702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solidFill>
              <a:srgbClr val="6AA72C"/>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useBgFill="1">
          <p:nvSpPr>
            <p:cNvPr id="16" name="Freeform 228">
              <a:extLst>
                <a:ext uri="{FF2B5EF4-FFF2-40B4-BE49-F238E27FC236}">
                  <a16:creationId xmlns:a16="http://schemas.microsoft.com/office/drawing/2014/main" id="{0AC64F53-F504-4051-86C1-A02A2A366CE8}"/>
                </a:ext>
              </a:extLst>
            </p:cNvPr>
            <p:cNvSpPr>
              <a:spLocks/>
            </p:cNvSpPr>
            <p:nvPr/>
          </p:nvSpPr>
          <p:spPr bwMode="auto">
            <a:xfrm>
              <a:off x="1213603" y="2380957"/>
              <a:ext cx="581489" cy="64786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ln w="1905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17" name="Freeform 229">
              <a:extLst>
                <a:ext uri="{FF2B5EF4-FFF2-40B4-BE49-F238E27FC236}">
                  <a16:creationId xmlns:a16="http://schemas.microsoft.com/office/drawing/2014/main" id="{78200A6C-3E81-4B4F-BA0E-F17F7303EDC6}"/>
                </a:ext>
              </a:extLst>
            </p:cNvPr>
            <p:cNvSpPr>
              <a:spLocks/>
            </p:cNvSpPr>
            <p:nvPr/>
          </p:nvSpPr>
          <p:spPr bwMode="auto">
            <a:xfrm>
              <a:off x="1213603" y="2380957"/>
              <a:ext cx="581489" cy="64786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18" name="Freeform 231">
              <a:extLst>
                <a:ext uri="{FF2B5EF4-FFF2-40B4-BE49-F238E27FC236}">
                  <a16:creationId xmlns:a16="http://schemas.microsoft.com/office/drawing/2014/main" id="{D59D0FBC-DF60-49AF-A105-C496CA5AA5BB}"/>
                </a:ext>
              </a:extLst>
            </p:cNvPr>
            <p:cNvSpPr>
              <a:spLocks/>
            </p:cNvSpPr>
            <p:nvPr/>
          </p:nvSpPr>
          <p:spPr bwMode="auto">
            <a:xfrm flipH="1">
              <a:off x="1463018" y="2631687"/>
              <a:ext cx="45139" cy="144708"/>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8"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19" name="Freeform 232">
              <a:extLst>
                <a:ext uri="{FF2B5EF4-FFF2-40B4-BE49-F238E27FC236}">
                  <a16:creationId xmlns:a16="http://schemas.microsoft.com/office/drawing/2014/main" id="{9C82D4D9-CB70-492C-BEF5-37F4F31B7425}"/>
                </a:ext>
              </a:extLst>
            </p:cNvPr>
            <p:cNvSpPr>
              <a:spLocks/>
            </p:cNvSpPr>
            <p:nvPr/>
          </p:nvSpPr>
          <p:spPr bwMode="auto">
            <a:xfrm>
              <a:off x="1572055" y="2549563"/>
              <a:ext cx="151346" cy="19915"/>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20" name="Freeform 233">
              <a:extLst>
                <a:ext uri="{FF2B5EF4-FFF2-40B4-BE49-F238E27FC236}">
                  <a16:creationId xmlns:a16="http://schemas.microsoft.com/office/drawing/2014/main" id="{07B84B8B-ECDD-4CC1-8A5B-DAAC72DC2F8A}"/>
                </a:ext>
              </a:extLst>
            </p:cNvPr>
            <p:cNvSpPr>
              <a:spLocks/>
            </p:cNvSpPr>
            <p:nvPr/>
          </p:nvSpPr>
          <p:spPr bwMode="auto">
            <a:xfrm>
              <a:off x="1572055" y="2549563"/>
              <a:ext cx="151346" cy="19915"/>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chemeClr val="tx1"/>
            </a:solidFill>
            <a:ln w="63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21" name="Freeform 235">
              <a:extLst>
                <a:ext uri="{FF2B5EF4-FFF2-40B4-BE49-F238E27FC236}">
                  <a16:creationId xmlns:a16="http://schemas.microsoft.com/office/drawing/2014/main" id="{FDA9C481-FB7B-4888-A09D-332DCF072E47}"/>
                </a:ext>
              </a:extLst>
            </p:cNvPr>
            <p:cNvSpPr>
              <a:spLocks/>
            </p:cNvSpPr>
            <p:nvPr/>
          </p:nvSpPr>
          <p:spPr bwMode="auto">
            <a:xfrm>
              <a:off x="1290603" y="2549563"/>
              <a:ext cx="151346" cy="19915"/>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22" name="Freeform 236">
              <a:extLst>
                <a:ext uri="{FF2B5EF4-FFF2-40B4-BE49-F238E27FC236}">
                  <a16:creationId xmlns:a16="http://schemas.microsoft.com/office/drawing/2014/main" id="{AB3C71FC-4CFB-4A92-B943-8E47FE7FBD0D}"/>
                </a:ext>
              </a:extLst>
            </p:cNvPr>
            <p:cNvSpPr>
              <a:spLocks/>
            </p:cNvSpPr>
            <p:nvPr/>
          </p:nvSpPr>
          <p:spPr bwMode="auto">
            <a:xfrm>
              <a:off x="1290603" y="2549563"/>
              <a:ext cx="151346" cy="19915"/>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chemeClr val="tx1"/>
            </a:solidFill>
            <a:ln w="63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23" name="Freeform 237">
              <a:extLst>
                <a:ext uri="{FF2B5EF4-FFF2-40B4-BE49-F238E27FC236}">
                  <a16:creationId xmlns:a16="http://schemas.microsoft.com/office/drawing/2014/main" id="{C9AA4B21-B017-47DF-B945-028AB3393C4D}"/>
                </a:ext>
              </a:extLst>
            </p:cNvPr>
            <p:cNvSpPr>
              <a:spLocks/>
            </p:cNvSpPr>
            <p:nvPr/>
          </p:nvSpPr>
          <p:spPr bwMode="auto">
            <a:xfrm>
              <a:off x="1436640" y="2840306"/>
              <a:ext cx="135415" cy="80984"/>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24" name="Oval 240">
              <a:extLst>
                <a:ext uri="{FF2B5EF4-FFF2-40B4-BE49-F238E27FC236}">
                  <a16:creationId xmlns:a16="http://schemas.microsoft.com/office/drawing/2014/main" id="{FA73B230-7940-41B3-852E-745C382DF43A}"/>
                </a:ext>
              </a:extLst>
            </p:cNvPr>
            <p:cNvSpPr>
              <a:spLocks noChangeArrowheads="1"/>
            </p:cNvSpPr>
            <p:nvPr/>
          </p:nvSpPr>
          <p:spPr bwMode="auto">
            <a:xfrm>
              <a:off x="1331761" y="2602666"/>
              <a:ext cx="74346" cy="71691"/>
            </a:xfrm>
            <a:prstGeom prst="ellipse">
              <a:avLst/>
            </a:prstGeom>
            <a:no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25" name="Oval 241">
              <a:extLst>
                <a:ext uri="{FF2B5EF4-FFF2-40B4-BE49-F238E27FC236}">
                  <a16:creationId xmlns:a16="http://schemas.microsoft.com/office/drawing/2014/main" id="{3C7A76CB-0804-437B-AEB7-2FB9660BBDF1}"/>
                </a:ext>
              </a:extLst>
            </p:cNvPr>
            <p:cNvSpPr>
              <a:spLocks noChangeArrowheads="1"/>
            </p:cNvSpPr>
            <p:nvPr/>
          </p:nvSpPr>
          <p:spPr bwMode="auto">
            <a:xfrm>
              <a:off x="1610556" y="2602666"/>
              <a:ext cx="74346" cy="71691"/>
            </a:xfrm>
            <a:prstGeom prst="ellipse">
              <a:avLst/>
            </a:prstGeom>
            <a:no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26" name="Oval 242">
              <a:extLst>
                <a:ext uri="{FF2B5EF4-FFF2-40B4-BE49-F238E27FC236}">
                  <a16:creationId xmlns:a16="http://schemas.microsoft.com/office/drawing/2014/main" id="{94209F0F-89E4-4375-8E5F-798CC90AD7EC}"/>
                </a:ext>
              </a:extLst>
            </p:cNvPr>
            <p:cNvSpPr>
              <a:spLocks noChangeArrowheads="1"/>
            </p:cNvSpPr>
            <p:nvPr/>
          </p:nvSpPr>
          <p:spPr bwMode="auto">
            <a:xfrm>
              <a:off x="1610556" y="2602666"/>
              <a:ext cx="74346" cy="71691"/>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27" name="Oval 243">
              <a:extLst>
                <a:ext uri="{FF2B5EF4-FFF2-40B4-BE49-F238E27FC236}">
                  <a16:creationId xmlns:a16="http://schemas.microsoft.com/office/drawing/2014/main" id="{D46948B1-AE02-4834-B716-89E2FACB386F}"/>
                </a:ext>
              </a:extLst>
            </p:cNvPr>
            <p:cNvSpPr>
              <a:spLocks noChangeArrowheads="1"/>
            </p:cNvSpPr>
            <p:nvPr/>
          </p:nvSpPr>
          <p:spPr bwMode="auto">
            <a:xfrm>
              <a:off x="1356985" y="2638511"/>
              <a:ext cx="26553" cy="30535"/>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28" name="Oval 244">
              <a:extLst>
                <a:ext uri="{FF2B5EF4-FFF2-40B4-BE49-F238E27FC236}">
                  <a16:creationId xmlns:a16="http://schemas.microsoft.com/office/drawing/2014/main" id="{20221246-0C36-4241-A0DA-75F98EB76333}"/>
                </a:ext>
              </a:extLst>
            </p:cNvPr>
            <p:cNvSpPr>
              <a:spLocks noChangeArrowheads="1"/>
            </p:cNvSpPr>
            <p:nvPr/>
          </p:nvSpPr>
          <p:spPr bwMode="auto">
            <a:xfrm>
              <a:off x="1631797" y="2638511"/>
              <a:ext cx="30535" cy="30535"/>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29" name="Freeform 262">
              <a:extLst>
                <a:ext uri="{FF2B5EF4-FFF2-40B4-BE49-F238E27FC236}">
                  <a16:creationId xmlns:a16="http://schemas.microsoft.com/office/drawing/2014/main" id="{7BF02321-E7DD-48B5-AEB2-FC6DE89F2934}"/>
                </a:ext>
              </a:extLst>
            </p:cNvPr>
            <p:cNvSpPr>
              <a:spLocks/>
            </p:cNvSpPr>
            <p:nvPr/>
          </p:nvSpPr>
          <p:spPr bwMode="auto">
            <a:xfrm>
              <a:off x="1147220" y="2046402"/>
              <a:ext cx="710808" cy="584144"/>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30" name="Freeform 263">
              <a:extLst>
                <a:ext uri="{FF2B5EF4-FFF2-40B4-BE49-F238E27FC236}">
                  <a16:creationId xmlns:a16="http://schemas.microsoft.com/office/drawing/2014/main" id="{D669E30C-EEE2-45E1-BDC7-CA4B4FF045CC}"/>
                </a:ext>
              </a:extLst>
            </p:cNvPr>
            <p:cNvSpPr>
              <a:spLocks/>
            </p:cNvSpPr>
            <p:nvPr/>
          </p:nvSpPr>
          <p:spPr bwMode="auto">
            <a:xfrm>
              <a:off x="1147221" y="2048795"/>
              <a:ext cx="710808" cy="584144"/>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w="127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31" name="Freeform 224">
              <a:extLst>
                <a:ext uri="{FF2B5EF4-FFF2-40B4-BE49-F238E27FC236}">
                  <a16:creationId xmlns:a16="http://schemas.microsoft.com/office/drawing/2014/main" id="{5568333F-64B8-4AE6-8B93-9F24C7E54E32}"/>
                </a:ext>
              </a:extLst>
            </p:cNvPr>
            <p:cNvSpPr>
              <a:spLocks/>
            </p:cNvSpPr>
            <p:nvPr/>
          </p:nvSpPr>
          <p:spPr bwMode="auto">
            <a:xfrm>
              <a:off x="1183068" y="2661080"/>
              <a:ext cx="30535" cy="30535"/>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no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32" name="Freeform 220">
              <a:extLst>
                <a:ext uri="{FF2B5EF4-FFF2-40B4-BE49-F238E27FC236}">
                  <a16:creationId xmlns:a16="http://schemas.microsoft.com/office/drawing/2014/main" id="{F450691C-805C-42D2-A430-CEAE074D7E66}"/>
                </a:ext>
              </a:extLst>
            </p:cNvPr>
            <p:cNvSpPr>
              <a:spLocks/>
            </p:cNvSpPr>
            <p:nvPr/>
          </p:nvSpPr>
          <p:spPr bwMode="auto">
            <a:xfrm>
              <a:off x="1795092" y="2661080"/>
              <a:ext cx="30535" cy="30535"/>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33" name="Oval 32">
              <a:extLst>
                <a:ext uri="{FF2B5EF4-FFF2-40B4-BE49-F238E27FC236}">
                  <a16:creationId xmlns:a16="http://schemas.microsoft.com/office/drawing/2014/main" id="{CC5A266E-50A8-4811-A56A-EE3D6A27F751}"/>
                </a:ext>
              </a:extLst>
            </p:cNvPr>
            <p:cNvSpPr/>
            <p:nvPr/>
          </p:nvSpPr>
          <p:spPr>
            <a:xfrm>
              <a:off x="1450391" y="2868130"/>
              <a:ext cx="102546" cy="45719"/>
            </a:xfrm>
            <a:prstGeom prst="ellipse">
              <a:avLst/>
            </a:prstGeom>
            <a:solidFill>
              <a:srgbClr val="6AA72C"/>
            </a:solidFill>
            <a:ln w="1905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grpSp>
      <p:sp useBgFill="1">
        <p:nvSpPr>
          <p:cNvPr id="35" name="Rectangle 34">
            <a:extLst>
              <a:ext uri="{FF2B5EF4-FFF2-40B4-BE49-F238E27FC236}">
                <a16:creationId xmlns:a16="http://schemas.microsoft.com/office/drawing/2014/main" id="{D5DA67F1-A96E-441E-B00F-B39A9B40E8E1}"/>
              </a:ext>
            </a:extLst>
          </p:cNvPr>
          <p:cNvSpPr/>
          <p:nvPr/>
        </p:nvSpPr>
        <p:spPr>
          <a:xfrm>
            <a:off x="255354" y="8266810"/>
            <a:ext cx="3252450" cy="2469704"/>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cxnSp>
        <p:nvCxnSpPr>
          <p:cNvPr id="34" name="Straight Connector 33">
            <a:extLst>
              <a:ext uri="{FF2B5EF4-FFF2-40B4-BE49-F238E27FC236}">
                <a16:creationId xmlns:a16="http://schemas.microsoft.com/office/drawing/2014/main" id="{ED5BC20B-B3A2-49B0-B690-91BE6D1AAE20}"/>
              </a:ext>
            </a:extLst>
          </p:cNvPr>
          <p:cNvCxnSpPr>
            <a:cxnSpLocks/>
          </p:cNvCxnSpPr>
          <p:nvPr/>
        </p:nvCxnSpPr>
        <p:spPr>
          <a:xfrm>
            <a:off x="827370" y="8276019"/>
            <a:ext cx="3252450" cy="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7" name="Straight Connector 36">
            <a:extLst>
              <a:ext uri="{FF2B5EF4-FFF2-40B4-BE49-F238E27FC236}">
                <a16:creationId xmlns:a16="http://schemas.microsoft.com/office/drawing/2014/main" id="{7F54CC39-3921-4C03-86B4-B0AEC8284E33}"/>
              </a:ext>
            </a:extLst>
          </p:cNvPr>
          <p:cNvCxnSpPr>
            <a:cxnSpLocks/>
          </p:cNvCxnSpPr>
          <p:nvPr/>
        </p:nvCxnSpPr>
        <p:spPr>
          <a:xfrm>
            <a:off x="5595904" y="4071272"/>
            <a:ext cx="0"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2958B11F-C7E3-4E2D-A291-27134408A902}"/>
              </a:ext>
            </a:extLst>
          </p:cNvPr>
          <p:cNvSpPr/>
          <p:nvPr/>
        </p:nvSpPr>
        <p:spPr>
          <a:xfrm flipH="1">
            <a:off x="4548750" y="2955408"/>
            <a:ext cx="73152" cy="73152"/>
          </a:xfrm>
          <a:prstGeom prst="ellipse">
            <a:avLst/>
          </a:prstGeom>
          <a:noFill/>
          <a:ln w="19050">
            <a:solidFill>
              <a:schemeClr val="tx1">
                <a:alpha val="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mazon Ember"/>
            </a:endParaRPr>
          </a:p>
        </p:txBody>
      </p:sp>
      <p:sp>
        <p:nvSpPr>
          <p:cNvPr id="46" name="Oval 45">
            <a:extLst>
              <a:ext uri="{FF2B5EF4-FFF2-40B4-BE49-F238E27FC236}">
                <a16:creationId xmlns:a16="http://schemas.microsoft.com/office/drawing/2014/main" id="{F1EFDC6F-FE01-4EC4-A7E4-254892415D14}"/>
              </a:ext>
            </a:extLst>
          </p:cNvPr>
          <p:cNvSpPr/>
          <p:nvPr/>
        </p:nvSpPr>
        <p:spPr>
          <a:xfrm flipH="1">
            <a:off x="4260971" y="2955408"/>
            <a:ext cx="73152" cy="73152"/>
          </a:xfrm>
          <a:prstGeom prst="ellipse">
            <a:avLst/>
          </a:prstGeom>
          <a:noFill/>
          <a:ln w="19050">
            <a:solidFill>
              <a:schemeClr val="tx1">
                <a:alpha val="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mazon Ember"/>
            </a:endParaRPr>
          </a:p>
        </p:txBody>
      </p:sp>
      <p:sp>
        <p:nvSpPr>
          <p:cNvPr id="47" name="Oval 46">
            <a:extLst>
              <a:ext uri="{FF2B5EF4-FFF2-40B4-BE49-F238E27FC236}">
                <a16:creationId xmlns:a16="http://schemas.microsoft.com/office/drawing/2014/main" id="{0F70B5D6-7D8C-43A5-BA74-93F998BC545C}"/>
              </a:ext>
            </a:extLst>
          </p:cNvPr>
          <p:cNvSpPr/>
          <p:nvPr/>
        </p:nvSpPr>
        <p:spPr>
          <a:xfrm flipH="1">
            <a:off x="3973194" y="2955408"/>
            <a:ext cx="73152" cy="73152"/>
          </a:xfrm>
          <a:prstGeom prst="ellipse">
            <a:avLst/>
          </a:prstGeom>
          <a:noFill/>
          <a:ln w="19050">
            <a:solidFill>
              <a:schemeClr val="tx1">
                <a:alpha val="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mazon Ember"/>
            </a:endParaRPr>
          </a:p>
        </p:txBody>
      </p:sp>
      <p:sp>
        <p:nvSpPr>
          <p:cNvPr id="50" name="TextBox 49">
            <a:extLst>
              <a:ext uri="{FF2B5EF4-FFF2-40B4-BE49-F238E27FC236}">
                <a16:creationId xmlns:a16="http://schemas.microsoft.com/office/drawing/2014/main" id="{E2AE5C6B-C1BA-4DD9-AF96-1B7F0E8735B4}"/>
              </a:ext>
            </a:extLst>
          </p:cNvPr>
          <p:cNvSpPr txBox="1"/>
          <p:nvPr/>
        </p:nvSpPr>
        <p:spPr>
          <a:xfrm>
            <a:off x="7787233" y="1759613"/>
            <a:ext cx="6169909" cy="1077218"/>
          </a:xfrm>
          <a:prstGeom prst="rect">
            <a:avLst/>
          </a:prstGeom>
          <a:noFill/>
        </p:spPr>
        <p:txBody>
          <a:bodyPr wrap="square" rtlCol="0">
            <a:spAutoFit/>
          </a:bodyPr>
          <a:lstStyle/>
          <a:p>
            <a:pPr defTabSz="731520">
              <a:defRPr/>
            </a:pPr>
            <a:r>
              <a:rPr lang="en-US" sz="3200" dirty="0">
                <a:solidFill>
                  <a:prstClr val="white"/>
                </a:solidFill>
              </a:rPr>
              <a:t>How often do you </a:t>
            </a:r>
            <a:br>
              <a:rPr lang="en-US" sz="3200" dirty="0">
                <a:solidFill>
                  <a:prstClr val="white"/>
                </a:solidFill>
              </a:rPr>
            </a:br>
            <a:r>
              <a:rPr lang="en-US" sz="3200" dirty="0">
                <a:solidFill>
                  <a:prstClr val="white"/>
                </a:solidFill>
              </a:rPr>
              <a:t>failover apps to it?</a:t>
            </a:r>
          </a:p>
        </p:txBody>
      </p:sp>
      <p:sp>
        <p:nvSpPr>
          <p:cNvPr id="53" name="TextBox 52">
            <a:extLst>
              <a:ext uri="{FF2B5EF4-FFF2-40B4-BE49-F238E27FC236}">
                <a16:creationId xmlns:a16="http://schemas.microsoft.com/office/drawing/2014/main" id="{A807F453-03DA-4472-BF1F-0384A77EB0CF}"/>
              </a:ext>
            </a:extLst>
          </p:cNvPr>
          <p:cNvSpPr txBox="1"/>
          <p:nvPr/>
        </p:nvSpPr>
        <p:spPr>
          <a:xfrm>
            <a:off x="7787233" y="3173352"/>
            <a:ext cx="6294526" cy="2154436"/>
          </a:xfrm>
          <a:prstGeom prst="rect">
            <a:avLst/>
          </a:prstGeom>
          <a:noFill/>
        </p:spPr>
        <p:txBody>
          <a:bodyPr wrap="square" rtlCol="0">
            <a:spAutoFit/>
          </a:bodyPr>
          <a:lstStyle/>
          <a:p>
            <a:pPr defTabSz="731520">
              <a:defRPr/>
            </a:pPr>
            <a:r>
              <a:rPr lang="en-US" sz="3200" dirty="0">
                <a:solidFill>
                  <a:prstClr val="white"/>
                </a:solidFill>
              </a:rPr>
              <a:t>How often do</a:t>
            </a:r>
            <a:br>
              <a:rPr lang="en-US" sz="3200" dirty="0">
                <a:solidFill>
                  <a:prstClr val="white"/>
                </a:solidFill>
              </a:rPr>
            </a:br>
            <a:r>
              <a:rPr lang="en-US" sz="3200" dirty="0">
                <a:solidFill>
                  <a:prstClr val="white"/>
                </a:solidFill>
              </a:rPr>
              <a:t>you failover the</a:t>
            </a:r>
            <a:br>
              <a:rPr lang="en-US" sz="3200" dirty="0">
                <a:solidFill>
                  <a:prstClr val="white"/>
                </a:solidFill>
              </a:rPr>
            </a:br>
            <a:r>
              <a:rPr lang="en-US" sz="3800" dirty="0">
                <a:solidFill>
                  <a:prstClr val="white"/>
                </a:solidFill>
              </a:rPr>
              <a:t>whole data center</a:t>
            </a:r>
            <a:br>
              <a:rPr lang="en-US" sz="3800" b="1" dirty="0">
                <a:solidFill>
                  <a:prstClr val="white"/>
                </a:solidFill>
              </a:rPr>
            </a:br>
            <a:r>
              <a:rPr lang="en-US" sz="3200" dirty="0">
                <a:solidFill>
                  <a:prstClr val="white"/>
                </a:solidFill>
              </a:rPr>
              <a:t>at once?</a:t>
            </a:r>
          </a:p>
        </p:txBody>
      </p:sp>
      <p:sp>
        <p:nvSpPr>
          <p:cNvPr id="40" name="TextBox 39">
            <a:extLst>
              <a:ext uri="{FF2B5EF4-FFF2-40B4-BE49-F238E27FC236}">
                <a16:creationId xmlns:a16="http://schemas.microsoft.com/office/drawing/2014/main" id="{46BD87E8-2974-4F47-8816-664AE1DD9C0F}"/>
              </a:ext>
            </a:extLst>
          </p:cNvPr>
          <p:cNvSpPr txBox="1"/>
          <p:nvPr/>
        </p:nvSpPr>
        <p:spPr>
          <a:xfrm>
            <a:off x="7591156" y="5633532"/>
            <a:ext cx="6294526" cy="584775"/>
          </a:xfrm>
          <a:prstGeom prst="rect">
            <a:avLst/>
          </a:prstGeom>
          <a:noFill/>
        </p:spPr>
        <p:txBody>
          <a:bodyPr wrap="square" rtlCol="0">
            <a:spAutoFit/>
          </a:bodyPr>
          <a:lstStyle/>
          <a:p>
            <a:pPr defTabSz="731520">
              <a:defRPr/>
            </a:pPr>
            <a:r>
              <a:rPr lang="en-US" sz="3200" dirty="0">
                <a:solidFill>
                  <a:prstClr val="white"/>
                </a:solidFill>
              </a:rPr>
              <a:t>“Availability theater” </a:t>
            </a:r>
          </a:p>
        </p:txBody>
      </p:sp>
    </p:spTree>
    <p:extLst>
      <p:ext uri="{BB962C8B-B14F-4D97-AF65-F5344CB8AC3E}">
        <p14:creationId xmlns:p14="http://schemas.microsoft.com/office/powerpoint/2010/main" val="390844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349"/>
                                          </p:stCondLst>
                                        </p:cTn>
                                        <p:tgtEl>
                                          <p:spTgt spid="3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350" fill="hold"/>
                                        <p:tgtEl>
                                          <p:spTgt spid="39"/>
                                        </p:tgtEl>
                                      </p:cBhvr>
                                      <p:by x="0" y="100000"/>
                                    </p:animScale>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42" presetClass="path" presetSubtype="0" decel="100000" fill="hold" grpId="1" nodeType="withEffect">
                                  <p:stCondLst>
                                    <p:cond delay="0"/>
                                  </p:stCondLst>
                                  <p:childTnLst>
                                    <p:animMotion origin="layout" path="M 4.44444E-6 1.91358E-6 L 0.03678 1.91358E-6 " pathEditMode="relative" rAng="0" ptsTypes="AA">
                                      <p:cBhvr>
                                        <p:cTn id="15" dur="500" spd="-100000" fill="hold"/>
                                        <p:tgtEl>
                                          <p:spTgt spid="50"/>
                                        </p:tgtEl>
                                        <p:attrNameLst>
                                          <p:attrName>ppt_x</p:attrName>
                                          <p:attrName>ppt_y</p:attrName>
                                        </p:attrNameLst>
                                      </p:cBhvr>
                                      <p:rCtr x="1834" y="0"/>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par>
                                <p:cTn id="21" presetID="42" presetClass="path" presetSubtype="0" decel="100000" fill="hold" grpId="1" nodeType="withEffect">
                                  <p:stCondLst>
                                    <p:cond delay="0"/>
                                  </p:stCondLst>
                                  <p:childTnLst>
                                    <p:animMotion origin="layout" path="M 2.67361E-6 3.39506E-6 L 0.03678 3.39506E-6 " pathEditMode="relative" rAng="0" ptsTypes="AA">
                                      <p:cBhvr>
                                        <p:cTn id="22" dur="500" spd="-100000" fill="hold"/>
                                        <p:tgtEl>
                                          <p:spTgt spid="53"/>
                                        </p:tgtEl>
                                        <p:attrNameLst>
                                          <p:attrName>ppt_x</p:attrName>
                                          <p:attrName>ppt_y</p:attrName>
                                        </p:attrNameLst>
                                      </p:cBhvr>
                                      <p:rCtr x="1834" y="0"/>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42" presetClass="path" presetSubtype="0" decel="100000" fill="hold" grpId="1" nodeType="withEffect">
                                  <p:stCondLst>
                                    <p:cond delay="0"/>
                                  </p:stCondLst>
                                  <p:childTnLst>
                                    <p:animMotion origin="layout" path="M -9.72222E-7 -3.08642E-7 L 0.03678 -3.08642E-7 " pathEditMode="relative" rAng="0" ptsTypes="AA">
                                      <p:cBhvr>
                                        <p:cTn id="29" dur="500" spd="-100000" fill="hold"/>
                                        <p:tgtEl>
                                          <p:spTgt spid="40"/>
                                        </p:tgtEl>
                                        <p:attrNameLst>
                                          <p:attrName>ppt_x</p:attrName>
                                          <p:attrName>ppt_y</p:attrName>
                                        </p:attrNameLst>
                                      </p:cBhvr>
                                      <p:rCtr x="18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50" grpId="0"/>
      <p:bldP spid="50" grpId="1"/>
      <p:bldP spid="53" grpId="0"/>
      <p:bldP spid="53" grpId="1"/>
      <p:bldP spid="40" grpId="0"/>
      <p:bldP spid="40" grpId="1"/>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gradFill>
          <a:gsLst>
            <a:gs pos="0">
              <a:srgbClr val="7BC233"/>
            </a:gs>
            <a:gs pos="100000">
              <a:srgbClr val="5C9126"/>
            </a:gs>
          </a:gsLst>
          <a:lin ang="5400000" scaled="0"/>
        </a:gra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FFD4C8BC-CD2E-4600-836D-01592A4031A6}"/>
              </a:ext>
            </a:extLst>
          </p:cNvPr>
          <p:cNvSpPr txBox="1"/>
          <p:nvPr/>
        </p:nvSpPr>
        <p:spPr>
          <a:xfrm>
            <a:off x="4796556" y="2944095"/>
            <a:ext cx="6988008" cy="769441"/>
          </a:xfrm>
          <a:prstGeom prst="rect">
            <a:avLst/>
          </a:prstGeom>
          <a:noFill/>
        </p:spPr>
        <p:txBody>
          <a:bodyPr wrap="square" rtlCol="0">
            <a:spAutoFit/>
          </a:bodyPr>
          <a:lstStyle/>
          <a:p>
            <a:pPr defTabSz="731520">
              <a:defRPr/>
            </a:pPr>
            <a:r>
              <a:rPr lang="en-US" sz="4400" b="1" dirty="0">
                <a:latin typeface="+mj-lt"/>
                <a:ea typeface="+mj-ea"/>
                <a:cs typeface="Arial"/>
              </a:rPr>
              <a:t>A fairy tale …</a:t>
            </a:r>
          </a:p>
        </p:txBody>
      </p:sp>
      <p:cxnSp>
        <p:nvCxnSpPr>
          <p:cNvPr id="42" name="Straight Connector 41">
            <a:extLst>
              <a:ext uri="{FF2B5EF4-FFF2-40B4-BE49-F238E27FC236}">
                <a16:creationId xmlns:a16="http://schemas.microsoft.com/office/drawing/2014/main" id="{64FCAB43-AF04-4142-8901-F012B769969A}"/>
              </a:ext>
            </a:extLst>
          </p:cNvPr>
          <p:cNvCxnSpPr>
            <a:cxnSpLocks/>
          </p:cNvCxnSpPr>
          <p:nvPr/>
        </p:nvCxnSpPr>
        <p:spPr>
          <a:xfrm>
            <a:off x="4371891" y="1883730"/>
            <a:ext cx="0" cy="446214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79C0AB58-B8FD-453F-A53E-0F8D5BCB6268}"/>
              </a:ext>
            </a:extLst>
          </p:cNvPr>
          <p:cNvSpPr txBox="1"/>
          <p:nvPr/>
        </p:nvSpPr>
        <p:spPr>
          <a:xfrm>
            <a:off x="4796554" y="3830491"/>
            <a:ext cx="8922653" cy="1569660"/>
          </a:xfrm>
          <a:prstGeom prst="rect">
            <a:avLst/>
          </a:prstGeom>
          <a:noFill/>
        </p:spPr>
        <p:txBody>
          <a:bodyPr wrap="square" rtlCol="0">
            <a:spAutoFit/>
          </a:bodyPr>
          <a:lstStyle/>
          <a:p>
            <a:pPr defTabSz="731520">
              <a:defRPr/>
            </a:pPr>
            <a:r>
              <a:rPr lang="en-US" sz="3200" dirty="0"/>
              <a:t>Once upon a time, in theory, if everything works perfectly, we have a plan to survive</a:t>
            </a:r>
            <a:br>
              <a:rPr lang="en-US" sz="3200" dirty="0"/>
            </a:br>
            <a:r>
              <a:rPr lang="en-US" sz="3200" dirty="0"/>
              <a:t>the disasters we thought of in advance</a:t>
            </a:r>
          </a:p>
        </p:txBody>
      </p:sp>
      <p:sp>
        <p:nvSpPr>
          <p:cNvPr id="49" name="TextBox 48">
            <a:extLst>
              <a:ext uri="{FF2B5EF4-FFF2-40B4-BE49-F238E27FC236}">
                <a16:creationId xmlns:a16="http://schemas.microsoft.com/office/drawing/2014/main" id="{3DFAF3A6-C383-41CF-85C5-CB91CFB21172}"/>
              </a:ext>
            </a:extLst>
          </p:cNvPr>
          <p:cNvSpPr txBox="1"/>
          <p:nvPr/>
        </p:nvSpPr>
        <p:spPr>
          <a:xfrm>
            <a:off x="4766886" y="4549720"/>
            <a:ext cx="7425115" cy="1920526"/>
          </a:xfrm>
          <a:prstGeom prst="rect">
            <a:avLst/>
          </a:prstGeom>
          <a:noFill/>
        </p:spPr>
        <p:txBody>
          <a:bodyPr wrap="square" rtlCol="0">
            <a:spAutoFit/>
          </a:bodyPr>
          <a:lstStyle/>
          <a:p>
            <a:pPr defTabSz="731520">
              <a:lnSpc>
                <a:spcPct val="90000"/>
              </a:lnSpc>
              <a:defRPr/>
            </a:pPr>
            <a:r>
              <a:rPr lang="en-US" sz="6600" b="1" dirty="0">
                <a:latin typeface="+mj-lt"/>
                <a:ea typeface="+mj-ea"/>
                <a:cs typeface="Arial"/>
              </a:rPr>
              <a:t>How did that</a:t>
            </a:r>
            <a:br>
              <a:rPr lang="en-US" sz="6600" b="1" dirty="0">
                <a:latin typeface="+mj-lt"/>
                <a:ea typeface="+mj-ea"/>
                <a:cs typeface="Arial"/>
              </a:rPr>
            </a:br>
            <a:r>
              <a:rPr lang="en-US" sz="6600" b="1" dirty="0">
                <a:latin typeface="+mj-lt"/>
                <a:ea typeface="+mj-ea"/>
                <a:cs typeface="Arial"/>
              </a:rPr>
              <a:t>work out?</a:t>
            </a:r>
          </a:p>
        </p:txBody>
      </p:sp>
      <p:grpSp>
        <p:nvGrpSpPr>
          <p:cNvPr id="6" name="Group 5">
            <a:extLst>
              <a:ext uri="{FF2B5EF4-FFF2-40B4-BE49-F238E27FC236}">
                <a16:creationId xmlns:a16="http://schemas.microsoft.com/office/drawing/2014/main" id="{44BD8F80-9EBC-4428-B1A1-8DE0ADBBABB2}"/>
              </a:ext>
            </a:extLst>
          </p:cNvPr>
          <p:cNvGrpSpPr/>
          <p:nvPr/>
        </p:nvGrpSpPr>
        <p:grpSpPr>
          <a:xfrm rot="1679193">
            <a:off x="1170092" y="3604532"/>
            <a:ext cx="1139358" cy="2288762"/>
            <a:chOff x="1602223" y="1780248"/>
            <a:chExt cx="712099" cy="1430476"/>
          </a:xfrm>
        </p:grpSpPr>
        <p:sp useBgFill="1">
          <p:nvSpPr>
            <p:cNvPr id="2" name="Star: 5 Points 1">
              <a:extLst>
                <a:ext uri="{FF2B5EF4-FFF2-40B4-BE49-F238E27FC236}">
                  <a16:creationId xmlns:a16="http://schemas.microsoft.com/office/drawing/2014/main" id="{A8AC70DC-964E-4866-83BD-6BDA0EBC77E5}"/>
                </a:ext>
              </a:extLst>
            </p:cNvPr>
            <p:cNvSpPr/>
            <p:nvPr/>
          </p:nvSpPr>
          <p:spPr>
            <a:xfrm>
              <a:off x="1602223" y="1780248"/>
              <a:ext cx="712099" cy="712099"/>
            </a:xfrm>
            <a:prstGeom prst="star5">
              <a:avLst>
                <a:gd name="adj" fmla="val 27321"/>
                <a:gd name="hf" fmla="val 105146"/>
                <a:gd name="vf" fmla="val 110557"/>
              </a:avLst>
            </a:prstGeom>
            <a:gradFill rotWithShape="1">
              <a:gsLst>
                <a:gs pos="0">
                  <a:srgbClr val="7BC233"/>
                </a:gs>
                <a:gs pos="100000">
                  <a:srgbClr val="7BC233">
                    <a:lumMod val="75000"/>
                  </a:srgbClr>
                </a:gs>
              </a:gsLst>
              <a:lin ang="5400000" scaled="0"/>
            </a:gradFill>
            <a:ln w="19050"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kern="0" dirty="0">
                <a:solidFill>
                  <a:prstClr val="white"/>
                </a:solidFill>
                <a:latin typeface="Amazon Ember"/>
              </a:endParaRPr>
            </a:p>
          </p:txBody>
        </p:sp>
        <p:sp>
          <p:nvSpPr>
            <p:cNvPr id="5" name="Rectangle: Rounded Corners 4">
              <a:extLst>
                <a:ext uri="{FF2B5EF4-FFF2-40B4-BE49-F238E27FC236}">
                  <a16:creationId xmlns:a16="http://schemas.microsoft.com/office/drawing/2014/main" id="{1032DA62-FD9A-4938-8256-CA0839203B0B}"/>
                </a:ext>
              </a:extLst>
            </p:cNvPr>
            <p:cNvSpPr/>
            <p:nvPr/>
          </p:nvSpPr>
          <p:spPr>
            <a:xfrm>
              <a:off x="1943077" y="2394826"/>
              <a:ext cx="27432" cy="815898"/>
            </a:xfrm>
            <a:prstGeom prst="roundRect">
              <a:avLst>
                <a:gd name="adj" fmla="val 50000"/>
              </a:avLst>
            </a:prstGeom>
            <a:gradFill rotWithShape="1">
              <a:gsLst>
                <a:gs pos="0">
                  <a:srgbClr val="7BC233"/>
                </a:gs>
                <a:gs pos="100000">
                  <a:srgbClr val="7BC233">
                    <a:lumMod val="75000"/>
                  </a:srgbClr>
                </a:gs>
              </a:gsLst>
              <a:lin ang="5400000" scaled="0"/>
            </a:gradFill>
            <a:ln w="19050"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kern="0" dirty="0">
                <a:solidFill>
                  <a:prstClr val="white"/>
                </a:solidFill>
                <a:latin typeface="Amazon Ember"/>
              </a:endParaRPr>
            </a:p>
          </p:txBody>
        </p:sp>
      </p:grpSp>
      <p:sp>
        <p:nvSpPr>
          <p:cNvPr id="51" name="Star: 5 Points 50">
            <a:extLst>
              <a:ext uri="{FF2B5EF4-FFF2-40B4-BE49-F238E27FC236}">
                <a16:creationId xmlns:a16="http://schemas.microsoft.com/office/drawing/2014/main" id="{2D3D207E-5D41-46F5-B015-08A118D45B3C}"/>
              </a:ext>
            </a:extLst>
          </p:cNvPr>
          <p:cNvSpPr/>
          <p:nvPr/>
        </p:nvSpPr>
        <p:spPr>
          <a:xfrm rot="1679193">
            <a:off x="1416397" y="3058709"/>
            <a:ext cx="229651" cy="229651"/>
          </a:xfrm>
          <a:prstGeom prst="star5">
            <a:avLst>
              <a:gd name="adj" fmla="val 19370"/>
              <a:gd name="hf" fmla="val 105146"/>
              <a:gd name="vf" fmla="val 110557"/>
            </a:avLst>
          </a:pr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52" name="Star: 5 Points 51">
            <a:extLst>
              <a:ext uri="{FF2B5EF4-FFF2-40B4-BE49-F238E27FC236}">
                <a16:creationId xmlns:a16="http://schemas.microsoft.com/office/drawing/2014/main" id="{948138F3-2ECD-4CC1-845B-9608979D345D}"/>
              </a:ext>
            </a:extLst>
          </p:cNvPr>
          <p:cNvSpPr/>
          <p:nvPr/>
        </p:nvSpPr>
        <p:spPr>
          <a:xfrm rot="1679193">
            <a:off x="1965434" y="2762282"/>
            <a:ext cx="219186" cy="219186"/>
          </a:xfrm>
          <a:prstGeom prst="star5">
            <a:avLst>
              <a:gd name="adj" fmla="val 19370"/>
              <a:gd name="hf" fmla="val 105146"/>
              <a:gd name="vf" fmla="val 110557"/>
            </a:avLst>
          </a:prstGeom>
          <a:solidFill>
            <a:schemeClr val="tx1">
              <a:alpha val="59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54" name="Star: 5 Points 53">
            <a:extLst>
              <a:ext uri="{FF2B5EF4-FFF2-40B4-BE49-F238E27FC236}">
                <a16:creationId xmlns:a16="http://schemas.microsoft.com/office/drawing/2014/main" id="{DF9FBD5B-4562-486F-9536-CE5C047F2BFD}"/>
              </a:ext>
            </a:extLst>
          </p:cNvPr>
          <p:cNvSpPr/>
          <p:nvPr/>
        </p:nvSpPr>
        <p:spPr>
          <a:xfrm rot="551140">
            <a:off x="2986429" y="2819138"/>
            <a:ext cx="219186" cy="219186"/>
          </a:xfrm>
          <a:prstGeom prst="star5">
            <a:avLst>
              <a:gd name="adj" fmla="val 19370"/>
              <a:gd name="hf" fmla="val 105146"/>
              <a:gd name="vf" fmla="val 110557"/>
            </a:avLst>
          </a:prstGeom>
          <a:solidFill>
            <a:schemeClr val="tx1">
              <a:alpha val="59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55" name="Star: 5 Points 54">
            <a:extLst>
              <a:ext uri="{FF2B5EF4-FFF2-40B4-BE49-F238E27FC236}">
                <a16:creationId xmlns:a16="http://schemas.microsoft.com/office/drawing/2014/main" id="{17CB86D5-D752-44E3-84ED-8B75A9A150F4}"/>
              </a:ext>
            </a:extLst>
          </p:cNvPr>
          <p:cNvSpPr/>
          <p:nvPr/>
        </p:nvSpPr>
        <p:spPr>
          <a:xfrm rot="2851242">
            <a:off x="2790798" y="3951570"/>
            <a:ext cx="179392" cy="179392"/>
          </a:xfrm>
          <a:prstGeom prst="star5">
            <a:avLst>
              <a:gd name="adj" fmla="val 19370"/>
              <a:gd name="hf" fmla="val 105146"/>
              <a:gd name="vf" fmla="val 110557"/>
            </a:avLst>
          </a:prstGeom>
          <a:solidFill>
            <a:schemeClr val="tx1">
              <a:alpha val="59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56" name="Star: 5 Points 55">
            <a:extLst>
              <a:ext uri="{FF2B5EF4-FFF2-40B4-BE49-F238E27FC236}">
                <a16:creationId xmlns:a16="http://schemas.microsoft.com/office/drawing/2014/main" id="{B02BA05C-6F34-4BA4-9F0D-BD92203F92DF}"/>
              </a:ext>
            </a:extLst>
          </p:cNvPr>
          <p:cNvSpPr/>
          <p:nvPr/>
        </p:nvSpPr>
        <p:spPr>
          <a:xfrm rot="1679193">
            <a:off x="2645620" y="2505636"/>
            <a:ext cx="114126" cy="114126"/>
          </a:xfrm>
          <a:prstGeom prst="star5">
            <a:avLst>
              <a:gd name="adj" fmla="val 19370"/>
              <a:gd name="hf" fmla="val 105146"/>
              <a:gd name="vf" fmla="val 110557"/>
            </a:avLst>
          </a:pr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57" name="Star: 5 Points 56">
            <a:extLst>
              <a:ext uri="{FF2B5EF4-FFF2-40B4-BE49-F238E27FC236}">
                <a16:creationId xmlns:a16="http://schemas.microsoft.com/office/drawing/2014/main" id="{4DC5CBE9-F8E0-482A-9985-114BFCD23AD2}"/>
              </a:ext>
            </a:extLst>
          </p:cNvPr>
          <p:cNvSpPr/>
          <p:nvPr/>
        </p:nvSpPr>
        <p:spPr>
          <a:xfrm rot="452234">
            <a:off x="2539000" y="3219869"/>
            <a:ext cx="229651" cy="229651"/>
          </a:xfrm>
          <a:prstGeom prst="star5">
            <a:avLst>
              <a:gd name="adj" fmla="val 19370"/>
              <a:gd name="hf" fmla="val 105146"/>
              <a:gd name="vf" fmla="val 110557"/>
            </a:avLst>
          </a:pr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58" name="Star: 5 Points 57">
            <a:extLst>
              <a:ext uri="{FF2B5EF4-FFF2-40B4-BE49-F238E27FC236}">
                <a16:creationId xmlns:a16="http://schemas.microsoft.com/office/drawing/2014/main" id="{D0F0CCEB-6BF6-4782-804F-938A771B247B}"/>
              </a:ext>
            </a:extLst>
          </p:cNvPr>
          <p:cNvSpPr/>
          <p:nvPr/>
        </p:nvSpPr>
        <p:spPr>
          <a:xfrm rot="20064500">
            <a:off x="3270463" y="3610128"/>
            <a:ext cx="196963" cy="196963"/>
          </a:xfrm>
          <a:prstGeom prst="star5">
            <a:avLst>
              <a:gd name="adj" fmla="val 19370"/>
              <a:gd name="hf" fmla="val 105146"/>
              <a:gd name="vf" fmla="val 110557"/>
            </a:avLst>
          </a:pr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59" name="Star: 5 Points 58">
            <a:extLst>
              <a:ext uri="{FF2B5EF4-FFF2-40B4-BE49-F238E27FC236}">
                <a16:creationId xmlns:a16="http://schemas.microsoft.com/office/drawing/2014/main" id="{AC2D38B6-5AC0-4991-9411-D70AA575D9F1}"/>
              </a:ext>
            </a:extLst>
          </p:cNvPr>
          <p:cNvSpPr/>
          <p:nvPr/>
        </p:nvSpPr>
        <p:spPr>
          <a:xfrm rot="1679193">
            <a:off x="3230199" y="4430088"/>
            <a:ext cx="229651" cy="229651"/>
          </a:xfrm>
          <a:prstGeom prst="star5">
            <a:avLst>
              <a:gd name="adj" fmla="val 19370"/>
              <a:gd name="hf" fmla="val 105146"/>
              <a:gd name="vf" fmla="val 110557"/>
            </a:avLst>
          </a:pr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60" name="Star: 5 Points 59">
            <a:extLst>
              <a:ext uri="{FF2B5EF4-FFF2-40B4-BE49-F238E27FC236}">
                <a16:creationId xmlns:a16="http://schemas.microsoft.com/office/drawing/2014/main" id="{47D2F146-BE98-42D7-A58F-98E2F4F67372}"/>
              </a:ext>
            </a:extLst>
          </p:cNvPr>
          <p:cNvSpPr/>
          <p:nvPr/>
        </p:nvSpPr>
        <p:spPr>
          <a:xfrm rot="551140">
            <a:off x="2566764" y="4768609"/>
            <a:ext cx="219186" cy="219186"/>
          </a:xfrm>
          <a:prstGeom prst="star5">
            <a:avLst>
              <a:gd name="adj" fmla="val 19370"/>
              <a:gd name="hf" fmla="val 105146"/>
              <a:gd name="vf" fmla="val 110557"/>
            </a:avLst>
          </a:prstGeom>
          <a:solidFill>
            <a:schemeClr val="tx1">
              <a:alpha val="59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61" name="Star: 5 Points 60">
            <a:extLst>
              <a:ext uri="{FF2B5EF4-FFF2-40B4-BE49-F238E27FC236}">
                <a16:creationId xmlns:a16="http://schemas.microsoft.com/office/drawing/2014/main" id="{A5670927-A056-47BD-BE0B-18C54E3122F4}"/>
              </a:ext>
            </a:extLst>
          </p:cNvPr>
          <p:cNvSpPr/>
          <p:nvPr/>
        </p:nvSpPr>
        <p:spPr>
          <a:xfrm rot="551140">
            <a:off x="863276" y="3730377"/>
            <a:ext cx="219186" cy="219186"/>
          </a:xfrm>
          <a:prstGeom prst="star5">
            <a:avLst>
              <a:gd name="adj" fmla="val 19370"/>
              <a:gd name="hf" fmla="val 105146"/>
              <a:gd name="vf" fmla="val 110557"/>
            </a:avLst>
          </a:prstGeom>
          <a:solidFill>
            <a:schemeClr val="tx1">
              <a:alpha val="59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Tree>
    <p:extLst>
      <p:ext uri="{BB962C8B-B14F-4D97-AF65-F5344CB8AC3E}">
        <p14:creationId xmlns:p14="http://schemas.microsoft.com/office/powerpoint/2010/main" val="8389050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arn(outHorizontal)">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400"/>
                                        <p:tgtEl>
                                          <p:spTgt spid="6"/>
                                        </p:tgtEl>
                                      </p:cBhvr>
                                    </p:animEffect>
                                  </p:childTnLst>
                                </p:cTn>
                              </p:par>
                              <p:par>
                                <p:cTn id="11" presetID="53" presetClass="entr" presetSubtype="16" fill="hold" grpId="0" nodeType="withEffect">
                                  <p:stCondLst>
                                    <p:cond delay="400"/>
                                  </p:stCondLst>
                                  <p:childTnLst>
                                    <p:set>
                                      <p:cBhvr>
                                        <p:cTn id="12" dur="1" fill="hold">
                                          <p:stCondLst>
                                            <p:cond delay="0"/>
                                          </p:stCondLst>
                                        </p:cTn>
                                        <p:tgtEl>
                                          <p:spTgt spid="51"/>
                                        </p:tgtEl>
                                        <p:attrNameLst>
                                          <p:attrName>style.visibility</p:attrName>
                                        </p:attrNameLst>
                                      </p:cBhvr>
                                      <p:to>
                                        <p:strVal val="visible"/>
                                      </p:to>
                                    </p:set>
                                    <p:anim calcmode="lin" valueType="num">
                                      <p:cBhvr>
                                        <p:cTn id="13" dur="300" fill="hold"/>
                                        <p:tgtEl>
                                          <p:spTgt spid="51"/>
                                        </p:tgtEl>
                                        <p:attrNameLst>
                                          <p:attrName>ppt_w</p:attrName>
                                        </p:attrNameLst>
                                      </p:cBhvr>
                                      <p:tavLst>
                                        <p:tav tm="0">
                                          <p:val>
                                            <p:fltVal val="0"/>
                                          </p:val>
                                        </p:tav>
                                        <p:tav tm="100000">
                                          <p:val>
                                            <p:strVal val="#ppt_w"/>
                                          </p:val>
                                        </p:tav>
                                      </p:tavLst>
                                    </p:anim>
                                    <p:anim calcmode="lin" valueType="num">
                                      <p:cBhvr>
                                        <p:cTn id="14" dur="300" fill="hold"/>
                                        <p:tgtEl>
                                          <p:spTgt spid="51"/>
                                        </p:tgtEl>
                                        <p:attrNameLst>
                                          <p:attrName>ppt_h</p:attrName>
                                        </p:attrNameLst>
                                      </p:cBhvr>
                                      <p:tavLst>
                                        <p:tav tm="0">
                                          <p:val>
                                            <p:fltVal val="0"/>
                                          </p:val>
                                        </p:tav>
                                        <p:tav tm="100000">
                                          <p:val>
                                            <p:strVal val="#ppt_h"/>
                                          </p:val>
                                        </p:tav>
                                      </p:tavLst>
                                    </p:anim>
                                    <p:animEffect transition="in" filter="fade">
                                      <p:cBhvr>
                                        <p:cTn id="15" dur="300"/>
                                        <p:tgtEl>
                                          <p:spTgt spid="51"/>
                                        </p:tgtEl>
                                      </p:cBhvr>
                                    </p:animEffect>
                                  </p:childTnLst>
                                </p:cTn>
                              </p:par>
                              <p:par>
                                <p:cTn id="16" presetID="53" presetClass="entr" presetSubtype="16" fill="hold" grpId="0" nodeType="withEffect">
                                  <p:stCondLst>
                                    <p:cond delay="450"/>
                                  </p:stCondLst>
                                  <p:childTnLst>
                                    <p:set>
                                      <p:cBhvr>
                                        <p:cTn id="17" dur="1" fill="hold">
                                          <p:stCondLst>
                                            <p:cond delay="0"/>
                                          </p:stCondLst>
                                        </p:cTn>
                                        <p:tgtEl>
                                          <p:spTgt spid="52"/>
                                        </p:tgtEl>
                                        <p:attrNameLst>
                                          <p:attrName>style.visibility</p:attrName>
                                        </p:attrNameLst>
                                      </p:cBhvr>
                                      <p:to>
                                        <p:strVal val="visible"/>
                                      </p:to>
                                    </p:set>
                                    <p:anim calcmode="lin" valueType="num">
                                      <p:cBhvr>
                                        <p:cTn id="18" dur="300" fill="hold"/>
                                        <p:tgtEl>
                                          <p:spTgt spid="52"/>
                                        </p:tgtEl>
                                        <p:attrNameLst>
                                          <p:attrName>ppt_w</p:attrName>
                                        </p:attrNameLst>
                                      </p:cBhvr>
                                      <p:tavLst>
                                        <p:tav tm="0">
                                          <p:val>
                                            <p:fltVal val="0"/>
                                          </p:val>
                                        </p:tav>
                                        <p:tav tm="100000">
                                          <p:val>
                                            <p:strVal val="#ppt_w"/>
                                          </p:val>
                                        </p:tav>
                                      </p:tavLst>
                                    </p:anim>
                                    <p:anim calcmode="lin" valueType="num">
                                      <p:cBhvr>
                                        <p:cTn id="19" dur="300" fill="hold"/>
                                        <p:tgtEl>
                                          <p:spTgt spid="52"/>
                                        </p:tgtEl>
                                        <p:attrNameLst>
                                          <p:attrName>ppt_h</p:attrName>
                                        </p:attrNameLst>
                                      </p:cBhvr>
                                      <p:tavLst>
                                        <p:tav tm="0">
                                          <p:val>
                                            <p:fltVal val="0"/>
                                          </p:val>
                                        </p:tav>
                                        <p:tav tm="100000">
                                          <p:val>
                                            <p:strVal val="#ppt_h"/>
                                          </p:val>
                                        </p:tav>
                                      </p:tavLst>
                                    </p:anim>
                                    <p:animEffect transition="in" filter="fade">
                                      <p:cBhvr>
                                        <p:cTn id="20" dur="300"/>
                                        <p:tgtEl>
                                          <p:spTgt spid="52"/>
                                        </p:tgtEl>
                                      </p:cBhvr>
                                    </p:animEffect>
                                  </p:childTnLst>
                                </p:cTn>
                              </p:par>
                              <p:par>
                                <p:cTn id="21" presetID="53" presetClass="entr" presetSubtype="16" fill="hold" grpId="0" nodeType="withEffect">
                                  <p:stCondLst>
                                    <p:cond delay="480"/>
                                  </p:stCondLst>
                                  <p:childTnLst>
                                    <p:set>
                                      <p:cBhvr>
                                        <p:cTn id="22" dur="1" fill="hold">
                                          <p:stCondLst>
                                            <p:cond delay="0"/>
                                          </p:stCondLst>
                                        </p:cTn>
                                        <p:tgtEl>
                                          <p:spTgt spid="54"/>
                                        </p:tgtEl>
                                        <p:attrNameLst>
                                          <p:attrName>style.visibility</p:attrName>
                                        </p:attrNameLst>
                                      </p:cBhvr>
                                      <p:to>
                                        <p:strVal val="visible"/>
                                      </p:to>
                                    </p:set>
                                    <p:anim calcmode="lin" valueType="num">
                                      <p:cBhvr>
                                        <p:cTn id="23" dur="300" fill="hold"/>
                                        <p:tgtEl>
                                          <p:spTgt spid="54"/>
                                        </p:tgtEl>
                                        <p:attrNameLst>
                                          <p:attrName>ppt_w</p:attrName>
                                        </p:attrNameLst>
                                      </p:cBhvr>
                                      <p:tavLst>
                                        <p:tav tm="0">
                                          <p:val>
                                            <p:fltVal val="0"/>
                                          </p:val>
                                        </p:tav>
                                        <p:tav tm="100000">
                                          <p:val>
                                            <p:strVal val="#ppt_w"/>
                                          </p:val>
                                        </p:tav>
                                      </p:tavLst>
                                    </p:anim>
                                    <p:anim calcmode="lin" valueType="num">
                                      <p:cBhvr>
                                        <p:cTn id="24" dur="300" fill="hold"/>
                                        <p:tgtEl>
                                          <p:spTgt spid="54"/>
                                        </p:tgtEl>
                                        <p:attrNameLst>
                                          <p:attrName>ppt_h</p:attrName>
                                        </p:attrNameLst>
                                      </p:cBhvr>
                                      <p:tavLst>
                                        <p:tav tm="0">
                                          <p:val>
                                            <p:fltVal val="0"/>
                                          </p:val>
                                        </p:tav>
                                        <p:tav tm="100000">
                                          <p:val>
                                            <p:strVal val="#ppt_h"/>
                                          </p:val>
                                        </p:tav>
                                      </p:tavLst>
                                    </p:anim>
                                    <p:animEffect transition="in" filter="fade">
                                      <p:cBhvr>
                                        <p:cTn id="25" dur="300"/>
                                        <p:tgtEl>
                                          <p:spTgt spid="54"/>
                                        </p:tgtEl>
                                      </p:cBhvr>
                                    </p:animEffect>
                                  </p:childTnLst>
                                </p:cTn>
                              </p:par>
                              <p:par>
                                <p:cTn id="26" presetID="53" presetClass="entr" presetSubtype="16" fill="hold" grpId="0" nodeType="withEffect">
                                  <p:stCondLst>
                                    <p:cond delay="460"/>
                                  </p:stCondLst>
                                  <p:childTnLst>
                                    <p:set>
                                      <p:cBhvr>
                                        <p:cTn id="27" dur="1" fill="hold">
                                          <p:stCondLst>
                                            <p:cond delay="0"/>
                                          </p:stCondLst>
                                        </p:cTn>
                                        <p:tgtEl>
                                          <p:spTgt spid="55"/>
                                        </p:tgtEl>
                                        <p:attrNameLst>
                                          <p:attrName>style.visibility</p:attrName>
                                        </p:attrNameLst>
                                      </p:cBhvr>
                                      <p:to>
                                        <p:strVal val="visible"/>
                                      </p:to>
                                    </p:set>
                                    <p:anim calcmode="lin" valueType="num">
                                      <p:cBhvr>
                                        <p:cTn id="28" dur="300" fill="hold"/>
                                        <p:tgtEl>
                                          <p:spTgt spid="55"/>
                                        </p:tgtEl>
                                        <p:attrNameLst>
                                          <p:attrName>ppt_w</p:attrName>
                                        </p:attrNameLst>
                                      </p:cBhvr>
                                      <p:tavLst>
                                        <p:tav tm="0">
                                          <p:val>
                                            <p:fltVal val="0"/>
                                          </p:val>
                                        </p:tav>
                                        <p:tav tm="100000">
                                          <p:val>
                                            <p:strVal val="#ppt_w"/>
                                          </p:val>
                                        </p:tav>
                                      </p:tavLst>
                                    </p:anim>
                                    <p:anim calcmode="lin" valueType="num">
                                      <p:cBhvr>
                                        <p:cTn id="29" dur="300" fill="hold"/>
                                        <p:tgtEl>
                                          <p:spTgt spid="55"/>
                                        </p:tgtEl>
                                        <p:attrNameLst>
                                          <p:attrName>ppt_h</p:attrName>
                                        </p:attrNameLst>
                                      </p:cBhvr>
                                      <p:tavLst>
                                        <p:tav tm="0">
                                          <p:val>
                                            <p:fltVal val="0"/>
                                          </p:val>
                                        </p:tav>
                                        <p:tav tm="100000">
                                          <p:val>
                                            <p:strVal val="#ppt_h"/>
                                          </p:val>
                                        </p:tav>
                                      </p:tavLst>
                                    </p:anim>
                                    <p:animEffect transition="in" filter="fade">
                                      <p:cBhvr>
                                        <p:cTn id="30" dur="300"/>
                                        <p:tgtEl>
                                          <p:spTgt spid="55"/>
                                        </p:tgtEl>
                                      </p:cBhvr>
                                    </p:animEffect>
                                  </p:childTnLst>
                                </p:cTn>
                              </p:par>
                              <p:par>
                                <p:cTn id="31" presetID="53" presetClass="entr" presetSubtype="16" fill="hold" grpId="0" nodeType="withEffect">
                                  <p:stCondLst>
                                    <p:cond delay="490"/>
                                  </p:stCondLst>
                                  <p:childTnLst>
                                    <p:set>
                                      <p:cBhvr>
                                        <p:cTn id="32" dur="1" fill="hold">
                                          <p:stCondLst>
                                            <p:cond delay="0"/>
                                          </p:stCondLst>
                                        </p:cTn>
                                        <p:tgtEl>
                                          <p:spTgt spid="56"/>
                                        </p:tgtEl>
                                        <p:attrNameLst>
                                          <p:attrName>style.visibility</p:attrName>
                                        </p:attrNameLst>
                                      </p:cBhvr>
                                      <p:to>
                                        <p:strVal val="visible"/>
                                      </p:to>
                                    </p:set>
                                    <p:anim calcmode="lin" valueType="num">
                                      <p:cBhvr>
                                        <p:cTn id="33" dur="300" fill="hold"/>
                                        <p:tgtEl>
                                          <p:spTgt spid="56"/>
                                        </p:tgtEl>
                                        <p:attrNameLst>
                                          <p:attrName>ppt_w</p:attrName>
                                        </p:attrNameLst>
                                      </p:cBhvr>
                                      <p:tavLst>
                                        <p:tav tm="0">
                                          <p:val>
                                            <p:fltVal val="0"/>
                                          </p:val>
                                        </p:tav>
                                        <p:tav tm="100000">
                                          <p:val>
                                            <p:strVal val="#ppt_w"/>
                                          </p:val>
                                        </p:tav>
                                      </p:tavLst>
                                    </p:anim>
                                    <p:anim calcmode="lin" valueType="num">
                                      <p:cBhvr>
                                        <p:cTn id="34" dur="300" fill="hold"/>
                                        <p:tgtEl>
                                          <p:spTgt spid="56"/>
                                        </p:tgtEl>
                                        <p:attrNameLst>
                                          <p:attrName>ppt_h</p:attrName>
                                        </p:attrNameLst>
                                      </p:cBhvr>
                                      <p:tavLst>
                                        <p:tav tm="0">
                                          <p:val>
                                            <p:fltVal val="0"/>
                                          </p:val>
                                        </p:tav>
                                        <p:tav tm="100000">
                                          <p:val>
                                            <p:strVal val="#ppt_h"/>
                                          </p:val>
                                        </p:tav>
                                      </p:tavLst>
                                    </p:anim>
                                    <p:animEffect transition="in" filter="fade">
                                      <p:cBhvr>
                                        <p:cTn id="35" dur="300"/>
                                        <p:tgtEl>
                                          <p:spTgt spid="56"/>
                                        </p:tgtEl>
                                      </p:cBhvr>
                                    </p:animEffect>
                                  </p:childTnLst>
                                </p:cTn>
                              </p:par>
                              <p:par>
                                <p:cTn id="36" presetID="53" presetClass="entr" presetSubtype="16" fill="hold" grpId="0" nodeType="withEffect">
                                  <p:stCondLst>
                                    <p:cond delay="520"/>
                                  </p:stCondLst>
                                  <p:childTnLst>
                                    <p:set>
                                      <p:cBhvr>
                                        <p:cTn id="37" dur="1" fill="hold">
                                          <p:stCondLst>
                                            <p:cond delay="0"/>
                                          </p:stCondLst>
                                        </p:cTn>
                                        <p:tgtEl>
                                          <p:spTgt spid="58"/>
                                        </p:tgtEl>
                                        <p:attrNameLst>
                                          <p:attrName>style.visibility</p:attrName>
                                        </p:attrNameLst>
                                      </p:cBhvr>
                                      <p:to>
                                        <p:strVal val="visible"/>
                                      </p:to>
                                    </p:set>
                                    <p:anim calcmode="lin" valueType="num">
                                      <p:cBhvr>
                                        <p:cTn id="38" dur="300" fill="hold"/>
                                        <p:tgtEl>
                                          <p:spTgt spid="58"/>
                                        </p:tgtEl>
                                        <p:attrNameLst>
                                          <p:attrName>ppt_w</p:attrName>
                                        </p:attrNameLst>
                                      </p:cBhvr>
                                      <p:tavLst>
                                        <p:tav tm="0">
                                          <p:val>
                                            <p:fltVal val="0"/>
                                          </p:val>
                                        </p:tav>
                                        <p:tav tm="100000">
                                          <p:val>
                                            <p:strVal val="#ppt_w"/>
                                          </p:val>
                                        </p:tav>
                                      </p:tavLst>
                                    </p:anim>
                                    <p:anim calcmode="lin" valueType="num">
                                      <p:cBhvr>
                                        <p:cTn id="39" dur="300" fill="hold"/>
                                        <p:tgtEl>
                                          <p:spTgt spid="58"/>
                                        </p:tgtEl>
                                        <p:attrNameLst>
                                          <p:attrName>ppt_h</p:attrName>
                                        </p:attrNameLst>
                                      </p:cBhvr>
                                      <p:tavLst>
                                        <p:tav tm="0">
                                          <p:val>
                                            <p:fltVal val="0"/>
                                          </p:val>
                                        </p:tav>
                                        <p:tav tm="100000">
                                          <p:val>
                                            <p:strVal val="#ppt_h"/>
                                          </p:val>
                                        </p:tav>
                                      </p:tavLst>
                                    </p:anim>
                                    <p:animEffect transition="in" filter="fade">
                                      <p:cBhvr>
                                        <p:cTn id="40" dur="300"/>
                                        <p:tgtEl>
                                          <p:spTgt spid="58"/>
                                        </p:tgtEl>
                                      </p:cBhvr>
                                    </p:animEffect>
                                  </p:childTnLst>
                                </p:cTn>
                              </p:par>
                              <p:par>
                                <p:cTn id="41" presetID="53" presetClass="entr" presetSubtype="16" fill="hold" grpId="0" nodeType="withEffect">
                                  <p:stCondLst>
                                    <p:cond delay="560"/>
                                  </p:stCondLst>
                                  <p:childTnLst>
                                    <p:set>
                                      <p:cBhvr>
                                        <p:cTn id="42" dur="1" fill="hold">
                                          <p:stCondLst>
                                            <p:cond delay="0"/>
                                          </p:stCondLst>
                                        </p:cTn>
                                        <p:tgtEl>
                                          <p:spTgt spid="59"/>
                                        </p:tgtEl>
                                        <p:attrNameLst>
                                          <p:attrName>style.visibility</p:attrName>
                                        </p:attrNameLst>
                                      </p:cBhvr>
                                      <p:to>
                                        <p:strVal val="visible"/>
                                      </p:to>
                                    </p:set>
                                    <p:anim calcmode="lin" valueType="num">
                                      <p:cBhvr>
                                        <p:cTn id="43" dur="300" fill="hold"/>
                                        <p:tgtEl>
                                          <p:spTgt spid="59"/>
                                        </p:tgtEl>
                                        <p:attrNameLst>
                                          <p:attrName>ppt_w</p:attrName>
                                        </p:attrNameLst>
                                      </p:cBhvr>
                                      <p:tavLst>
                                        <p:tav tm="0">
                                          <p:val>
                                            <p:fltVal val="0"/>
                                          </p:val>
                                        </p:tav>
                                        <p:tav tm="100000">
                                          <p:val>
                                            <p:strVal val="#ppt_w"/>
                                          </p:val>
                                        </p:tav>
                                      </p:tavLst>
                                    </p:anim>
                                    <p:anim calcmode="lin" valueType="num">
                                      <p:cBhvr>
                                        <p:cTn id="44" dur="300" fill="hold"/>
                                        <p:tgtEl>
                                          <p:spTgt spid="59"/>
                                        </p:tgtEl>
                                        <p:attrNameLst>
                                          <p:attrName>ppt_h</p:attrName>
                                        </p:attrNameLst>
                                      </p:cBhvr>
                                      <p:tavLst>
                                        <p:tav tm="0">
                                          <p:val>
                                            <p:fltVal val="0"/>
                                          </p:val>
                                        </p:tav>
                                        <p:tav tm="100000">
                                          <p:val>
                                            <p:strVal val="#ppt_h"/>
                                          </p:val>
                                        </p:tav>
                                      </p:tavLst>
                                    </p:anim>
                                    <p:animEffect transition="in" filter="fade">
                                      <p:cBhvr>
                                        <p:cTn id="45" dur="300"/>
                                        <p:tgtEl>
                                          <p:spTgt spid="59"/>
                                        </p:tgtEl>
                                      </p:cBhvr>
                                    </p:animEffect>
                                  </p:childTnLst>
                                </p:cTn>
                              </p:par>
                              <p:par>
                                <p:cTn id="46" presetID="53" presetClass="entr" presetSubtype="16" fill="hold" grpId="0" nodeType="withEffect">
                                  <p:stCondLst>
                                    <p:cond delay="570"/>
                                  </p:stCondLst>
                                  <p:childTnLst>
                                    <p:set>
                                      <p:cBhvr>
                                        <p:cTn id="47" dur="1" fill="hold">
                                          <p:stCondLst>
                                            <p:cond delay="0"/>
                                          </p:stCondLst>
                                        </p:cTn>
                                        <p:tgtEl>
                                          <p:spTgt spid="57"/>
                                        </p:tgtEl>
                                        <p:attrNameLst>
                                          <p:attrName>style.visibility</p:attrName>
                                        </p:attrNameLst>
                                      </p:cBhvr>
                                      <p:to>
                                        <p:strVal val="visible"/>
                                      </p:to>
                                    </p:set>
                                    <p:anim calcmode="lin" valueType="num">
                                      <p:cBhvr>
                                        <p:cTn id="48" dur="300" fill="hold"/>
                                        <p:tgtEl>
                                          <p:spTgt spid="57"/>
                                        </p:tgtEl>
                                        <p:attrNameLst>
                                          <p:attrName>ppt_w</p:attrName>
                                        </p:attrNameLst>
                                      </p:cBhvr>
                                      <p:tavLst>
                                        <p:tav tm="0">
                                          <p:val>
                                            <p:fltVal val="0"/>
                                          </p:val>
                                        </p:tav>
                                        <p:tav tm="100000">
                                          <p:val>
                                            <p:strVal val="#ppt_w"/>
                                          </p:val>
                                        </p:tav>
                                      </p:tavLst>
                                    </p:anim>
                                    <p:anim calcmode="lin" valueType="num">
                                      <p:cBhvr>
                                        <p:cTn id="49" dur="300" fill="hold"/>
                                        <p:tgtEl>
                                          <p:spTgt spid="57"/>
                                        </p:tgtEl>
                                        <p:attrNameLst>
                                          <p:attrName>ppt_h</p:attrName>
                                        </p:attrNameLst>
                                      </p:cBhvr>
                                      <p:tavLst>
                                        <p:tav tm="0">
                                          <p:val>
                                            <p:fltVal val="0"/>
                                          </p:val>
                                        </p:tav>
                                        <p:tav tm="100000">
                                          <p:val>
                                            <p:strVal val="#ppt_h"/>
                                          </p:val>
                                        </p:tav>
                                      </p:tavLst>
                                    </p:anim>
                                    <p:animEffect transition="in" filter="fade">
                                      <p:cBhvr>
                                        <p:cTn id="50" dur="300"/>
                                        <p:tgtEl>
                                          <p:spTgt spid="5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400"/>
                                        <p:tgtEl>
                                          <p:spTgt spid="41"/>
                                        </p:tgtEl>
                                      </p:cBhvr>
                                    </p:animEffect>
                                  </p:childTnLst>
                                </p:cTn>
                              </p:par>
                              <p:par>
                                <p:cTn id="54" presetID="42" presetClass="path" presetSubtype="0" decel="100000" fill="hold" grpId="1" nodeType="withEffect">
                                  <p:stCondLst>
                                    <p:cond delay="0"/>
                                  </p:stCondLst>
                                  <p:childTnLst>
                                    <p:animMotion origin="layout" path="M -3.26389E-6 -3.88889E-6 L -3.26389E-6 0.02971 " pathEditMode="relative" rAng="0" ptsTypes="AA">
                                      <p:cBhvr>
                                        <p:cTn id="55" dur="400" spd="-100000" fill="hold"/>
                                        <p:tgtEl>
                                          <p:spTgt spid="41"/>
                                        </p:tgtEl>
                                        <p:attrNameLst>
                                          <p:attrName>ppt_x</p:attrName>
                                          <p:attrName>ppt_y</p:attrName>
                                        </p:attrNameLst>
                                      </p:cBhvr>
                                      <p:rCtr x="0" y="1485"/>
                                    </p:animMotion>
                                  </p:childTnLst>
                                </p:cTn>
                              </p:par>
                              <p:par>
                                <p:cTn id="56" presetID="10" presetClass="entr" presetSubtype="0"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400"/>
                                        <p:tgtEl>
                                          <p:spTgt spid="48"/>
                                        </p:tgtEl>
                                      </p:cBhvr>
                                    </p:animEffect>
                                  </p:childTnLst>
                                </p:cTn>
                              </p:par>
                              <p:par>
                                <p:cTn id="59" presetID="42" presetClass="path" presetSubtype="0" decel="100000" fill="hold" grpId="1" nodeType="withEffect">
                                  <p:stCondLst>
                                    <p:cond delay="0"/>
                                  </p:stCondLst>
                                  <p:childTnLst>
                                    <p:animMotion origin="layout" path="M -3.99306E-6 -3.88889E-6 L -3.99306E-6 0.02971 " pathEditMode="relative" rAng="0" ptsTypes="AA">
                                      <p:cBhvr>
                                        <p:cTn id="60" dur="400" spd="-100000" fill="hold"/>
                                        <p:tgtEl>
                                          <p:spTgt spid="48"/>
                                        </p:tgtEl>
                                        <p:attrNameLst>
                                          <p:attrName>ppt_x</p:attrName>
                                          <p:attrName>ppt_y</p:attrName>
                                        </p:attrNameLst>
                                      </p:cBhvr>
                                      <p:rCtr x="0" y="1485"/>
                                    </p:animMotion>
                                  </p:childTnLst>
                                </p:cTn>
                              </p:par>
                            </p:childTnLst>
                          </p:cTn>
                        </p:par>
                      </p:childTnLst>
                    </p:cTn>
                  </p:par>
                  <p:par>
                    <p:cTn id="61" fill="hold">
                      <p:stCondLst>
                        <p:cond delay="indefinite"/>
                      </p:stCondLst>
                      <p:childTnLst>
                        <p:par>
                          <p:cTn id="62" fill="hold">
                            <p:stCondLst>
                              <p:cond delay="0"/>
                            </p:stCondLst>
                            <p:childTnLst>
                              <p:par>
                                <p:cTn id="63" presetID="64" presetClass="path" presetSubtype="0" decel="100000" fill="hold" grpId="2" nodeType="clickEffect">
                                  <p:stCondLst>
                                    <p:cond delay="0"/>
                                  </p:stCondLst>
                                  <p:childTnLst>
                                    <p:animMotion origin="layout" path="M -3.26389E-6 -3.88889E-6 L -3.26389E-6 -0.12037 " pathEditMode="relative" rAng="0" ptsTypes="AA">
                                      <p:cBhvr>
                                        <p:cTn id="64" dur="400" fill="hold"/>
                                        <p:tgtEl>
                                          <p:spTgt spid="41"/>
                                        </p:tgtEl>
                                        <p:attrNameLst>
                                          <p:attrName>ppt_x</p:attrName>
                                          <p:attrName>ppt_y</p:attrName>
                                        </p:attrNameLst>
                                      </p:cBhvr>
                                      <p:rCtr x="0" y="-6019"/>
                                    </p:animMotion>
                                  </p:childTnLst>
                                </p:cTn>
                              </p:par>
                              <p:par>
                                <p:cTn id="65" presetID="64" presetClass="path" presetSubtype="0" decel="100000" fill="hold" grpId="2" nodeType="withEffect">
                                  <p:stCondLst>
                                    <p:cond delay="0"/>
                                  </p:stCondLst>
                                  <p:childTnLst>
                                    <p:animMotion origin="layout" path="M -3.99306E-6 -3.88889E-6 L -3.99306E-6 -0.12808 " pathEditMode="relative" rAng="0" ptsTypes="AA">
                                      <p:cBhvr>
                                        <p:cTn id="66" dur="400" fill="hold"/>
                                        <p:tgtEl>
                                          <p:spTgt spid="48"/>
                                        </p:tgtEl>
                                        <p:attrNameLst>
                                          <p:attrName>ppt_x</p:attrName>
                                          <p:attrName>ppt_y</p:attrName>
                                        </p:attrNameLst>
                                      </p:cBhvr>
                                      <p:rCtr x="0" y="-6404"/>
                                    </p:animMotion>
                                  </p:childTnLst>
                                </p:cTn>
                              </p:par>
                              <p:par>
                                <p:cTn id="67" presetID="10" presetClass="entr" presetSubtype="0" fill="hold" grpId="0" nodeType="with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fade">
                                      <p:cBhvr>
                                        <p:cTn id="69" dur="500"/>
                                        <p:tgtEl>
                                          <p:spTgt spid="49"/>
                                        </p:tgtEl>
                                      </p:cBhvr>
                                    </p:animEffect>
                                  </p:childTnLst>
                                </p:cTn>
                              </p:par>
                              <p:par>
                                <p:cTn id="70" presetID="42" presetClass="path" presetSubtype="0" decel="100000" fill="hold" grpId="1" nodeType="withEffect">
                                  <p:stCondLst>
                                    <p:cond delay="0"/>
                                  </p:stCondLst>
                                  <p:childTnLst>
                                    <p:animMotion origin="layout" path="M 4.40972E-6 -1.85185E-7 L 4.40972E-6 0.02971 " pathEditMode="relative" rAng="0" ptsTypes="AA">
                                      <p:cBhvr>
                                        <p:cTn id="71" dur="500" spd="-100000" fill="hold"/>
                                        <p:tgtEl>
                                          <p:spTgt spid="49"/>
                                        </p:tgtEl>
                                        <p:attrNameLst>
                                          <p:attrName>ppt_x</p:attrName>
                                          <p:attrName>ppt_y</p:attrName>
                                        </p:attrNameLst>
                                      </p:cBhvr>
                                      <p:rCtr x="0" y="1485"/>
                                    </p:animMotion>
                                  </p:childTnLst>
                                </p:cTn>
                              </p:par>
                              <p:par>
                                <p:cTn id="72" presetID="53" presetClass="entr" presetSubtype="16" fill="hold" grpId="0" nodeType="withEffect">
                                  <p:stCondLst>
                                    <p:cond delay="550"/>
                                  </p:stCondLst>
                                  <p:childTnLst>
                                    <p:set>
                                      <p:cBhvr>
                                        <p:cTn id="73" dur="1" fill="hold">
                                          <p:stCondLst>
                                            <p:cond delay="0"/>
                                          </p:stCondLst>
                                        </p:cTn>
                                        <p:tgtEl>
                                          <p:spTgt spid="60"/>
                                        </p:tgtEl>
                                        <p:attrNameLst>
                                          <p:attrName>style.visibility</p:attrName>
                                        </p:attrNameLst>
                                      </p:cBhvr>
                                      <p:to>
                                        <p:strVal val="visible"/>
                                      </p:to>
                                    </p:set>
                                    <p:anim calcmode="lin" valueType="num">
                                      <p:cBhvr>
                                        <p:cTn id="74" dur="300" fill="hold"/>
                                        <p:tgtEl>
                                          <p:spTgt spid="60"/>
                                        </p:tgtEl>
                                        <p:attrNameLst>
                                          <p:attrName>ppt_w</p:attrName>
                                        </p:attrNameLst>
                                      </p:cBhvr>
                                      <p:tavLst>
                                        <p:tav tm="0">
                                          <p:val>
                                            <p:fltVal val="0"/>
                                          </p:val>
                                        </p:tav>
                                        <p:tav tm="100000">
                                          <p:val>
                                            <p:strVal val="#ppt_w"/>
                                          </p:val>
                                        </p:tav>
                                      </p:tavLst>
                                    </p:anim>
                                    <p:anim calcmode="lin" valueType="num">
                                      <p:cBhvr>
                                        <p:cTn id="75" dur="300" fill="hold"/>
                                        <p:tgtEl>
                                          <p:spTgt spid="60"/>
                                        </p:tgtEl>
                                        <p:attrNameLst>
                                          <p:attrName>ppt_h</p:attrName>
                                        </p:attrNameLst>
                                      </p:cBhvr>
                                      <p:tavLst>
                                        <p:tav tm="0">
                                          <p:val>
                                            <p:fltVal val="0"/>
                                          </p:val>
                                        </p:tav>
                                        <p:tav tm="100000">
                                          <p:val>
                                            <p:strVal val="#ppt_h"/>
                                          </p:val>
                                        </p:tav>
                                      </p:tavLst>
                                    </p:anim>
                                    <p:animEffect transition="in" filter="fade">
                                      <p:cBhvr>
                                        <p:cTn id="76" dur="300"/>
                                        <p:tgtEl>
                                          <p:spTgt spid="60"/>
                                        </p:tgtEl>
                                      </p:cBhvr>
                                    </p:animEffect>
                                  </p:childTnLst>
                                </p:cTn>
                              </p:par>
                              <p:par>
                                <p:cTn id="77" presetID="53" presetClass="entr" presetSubtype="16" fill="hold" grpId="0" nodeType="withEffect">
                                  <p:stCondLst>
                                    <p:cond delay="580"/>
                                  </p:stCondLst>
                                  <p:childTnLst>
                                    <p:set>
                                      <p:cBhvr>
                                        <p:cTn id="78" dur="1" fill="hold">
                                          <p:stCondLst>
                                            <p:cond delay="0"/>
                                          </p:stCondLst>
                                        </p:cTn>
                                        <p:tgtEl>
                                          <p:spTgt spid="61"/>
                                        </p:tgtEl>
                                        <p:attrNameLst>
                                          <p:attrName>style.visibility</p:attrName>
                                        </p:attrNameLst>
                                      </p:cBhvr>
                                      <p:to>
                                        <p:strVal val="visible"/>
                                      </p:to>
                                    </p:set>
                                    <p:anim calcmode="lin" valueType="num">
                                      <p:cBhvr>
                                        <p:cTn id="79" dur="300" fill="hold"/>
                                        <p:tgtEl>
                                          <p:spTgt spid="61"/>
                                        </p:tgtEl>
                                        <p:attrNameLst>
                                          <p:attrName>ppt_w</p:attrName>
                                        </p:attrNameLst>
                                      </p:cBhvr>
                                      <p:tavLst>
                                        <p:tav tm="0">
                                          <p:val>
                                            <p:fltVal val="0"/>
                                          </p:val>
                                        </p:tav>
                                        <p:tav tm="100000">
                                          <p:val>
                                            <p:strVal val="#ppt_w"/>
                                          </p:val>
                                        </p:tav>
                                      </p:tavLst>
                                    </p:anim>
                                    <p:anim calcmode="lin" valueType="num">
                                      <p:cBhvr>
                                        <p:cTn id="80" dur="300" fill="hold"/>
                                        <p:tgtEl>
                                          <p:spTgt spid="61"/>
                                        </p:tgtEl>
                                        <p:attrNameLst>
                                          <p:attrName>ppt_h</p:attrName>
                                        </p:attrNameLst>
                                      </p:cBhvr>
                                      <p:tavLst>
                                        <p:tav tm="0">
                                          <p:val>
                                            <p:fltVal val="0"/>
                                          </p:val>
                                        </p:tav>
                                        <p:tav tm="100000">
                                          <p:val>
                                            <p:strVal val="#ppt_h"/>
                                          </p:val>
                                        </p:tav>
                                      </p:tavLst>
                                    </p:anim>
                                    <p:animEffect transition="in" filter="fade">
                                      <p:cBhvr>
                                        <p:cTn id="81" dur="3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1" grpId="2"/>
      <p:bldP spid="48" grpId="0"/>
      <p:bldP spid="48" grpId="1"/>
      <p:bldP spid="48" grpId="2"/>
      <p:bldP spid="49" grpId="0"/>
      <p:bldP spid="49" grpId="1"/>
      <p:bldP spid="51" grpId="0" animBg="1"/>
      <p:bldP spid="52" grpId="0" animBg="1"/>
      <p:bldP spid="54" grpId="0" animBg="1"/>
      <p:bldP spid="55" grpId="0" animBg="1"/>
      <p:bldP spid="56" grpId="0" animBg="1"/>
      <p:bldP spid="57" grpId="0" animBg="1"/>
      <p:bldP spid="58" grpId="0" animBg="1"/>
      <p:bldP spid="59" grpId="0" animBg="1"/>
      <p:bldP spid="60" grpId="0" animBg="1"/>
      <p:bldP spid="6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gradFill>
          <a:gsLst>
            <a:gs pos="0">
              <a:srgbClr val="7BC233"/>
            </a:gs>
            <a:gs pos="100000">
              <a:srgbClr val="5C9126"/>
            </a:gs>
          </a:gsLst>
          <a:lin ang="540000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E1FD996-72E1-4A17-8590-224E1BCC90E9}"/>
              </a:ext>
            </a:extLst>
          </p:cNvPr>
          <p:cNvGrpSpPr/>
          <p:nvPr/>
        </p:nvGrpSpPr>
        <p:grpSpPr>
          <a:xfrm>
            <a:off x="415884" y="4188546"/>
            <a:ext cx="13761131" cy="1350852"/>
            <a:chOff x="259927" y="2617842"/>
            <a:chExt cx="8600707" cy="844283"/>
          </a:xfrm>
        </p:grpSpPr>
        <p:sp>
          <p:nvSpPr>
            <p:cNvPr id="30" name="TextBox 29">
              <a:extLst>
                <a:ext uri="{FF2B5EF4-FFF2-40B4-BE49-F238E27FC236}">
                  <a16:creationId xmlns:a16="http://schemas.microsoft.com/office/drawing/2014/main" id="{7E77D13E-2B61-4B17-9F9C-A0BA54FF3621}"/>
                </a:ext>
              </a:extLst>
            </p:cNvPr>
            <p:cNvSpPr txBox="1"/>
            <p:nvPr/>
          </p:nvSpPr>
          <p:spPr>
            <a:xfrm>
              <a:off x="259927" y="2621355"/>
              <a:ext cx="5952457" cy="837258"/>
            </a:xfrm>
            <a:prstGeom prst="rect">
              <a:avLst/>
            </a:prstGeom>
            <a:noFill/>
          </p:spPr>
          <p:txBody>
            <a:bodyPr wrap="square" rtlCol="0" anchor="ctr" anchorCtr="0">
              <a:noAutofit/>
            </a:bodyPr>
            <a:lstStyle/>
            <a:p>
              <a:pPr defTabSz="731520">
                <a:defRPr/>
              </a:pPr>
              <a:r>
                <a:rPr lang="en-US" sz="3200" dirty="0"/>
                <a:t>Data center flooded in Hurricane Sandy …</a:t>
              </a:r>
            </a:p>
          </p:txBody>
        </p:sp>
        <p:sp>
          <p:nvSpPr>
            <p:cNvPr id="31" name="TextBox 30">
              <a:extLst>
                <a:ext uri="{FF2B5EF4-FFF2-40B4-BE49-F238E27FC236}">
                  <a16:creationId xmlns:a16="http://schemas.microsoft.com/office/drawing/2014/main" id="{7733CDF9-4032-45B3-94BC-1DA0E98CA0A2}"/>
                </a:ext>
              </a:extLst>
            </p:cNvPr>
            <p:cNvSpPr txBox="1"/>
            <p:nvPr/>
          </p:nvSpPr>
          <p:spPr>
            <a:xfrm>
              <a:off x="4017166" y="2617842"/>
              <a:ext cx="4843468" cy="844283"/>
            </a:xfrm>
            <a:prstGeom prst="rect">
              <a:avLst/>
            </a:prstGeom>
            <a:noFill/>
          </p:spPr>
          <p:txBody>
            <a:bodyPr wrap="square" rtlCol="0" anchor="ctr" anchorCtr="0">
              <a:noAutofit/>
            </a:bodyPr>
            <a:lstStyle/>
            <a:p>
              <a:pPr algn="r" defTabSz="731520">
                <a:defRPr/>
              </a:pPr>
              <a:r>
                <a:rPr lang="en-US" sz="2000" b="1" dirty="0"/>
                <a:t>Finance company, Jersey City</a:t>
              </a:r>
            </a:p>
          </p:txBody>
        </p:sp>
      </p:grpSp>
      <p:grpSp>
        <p:nvGrpSpPr>
          <p:cNvPr id="9" name="Group 8">
            <a:extLst>
              <a:ext uri="{FF2B5EF4-FFF2-40B4-BE49-F238E27FC236}">
                <a16:creationId xmlns:a16="http://schemas.microsoft.com/office/drawing/2014/main" id="{135F7355-9322-4ED6-AC0A-A77D0F2D83C8}"/>
              </a:ext>
            </a:extLst>
          </p:cNvPr>
          <p:cNvGrpSpPr/>
          <p:nvPr/>
        </p:nvGrpSpPr>
        <p:grpSpPr>
          <a:xfrm>
            <a:off x="415884" y="2922729"/>
            <a:ext cx="13761131" cy="1281762"/>
            <a:chOff x="259927" y="1826705"/>
            <a:chExt cx="8600707" cy="801101"/>
          </a:xfrm>
        </p:grpSpPr>
        <p:sp>
          <p:nvSpPr>
            <p:cNvPr id="28" name="TextBox 27">
              <a:extLst>
                <a:ext uri="{FF2B5EF4-FFF2-40B4-BE49-F238E27FC236}">
                  <a16:creationId xmlns:a16="http://schemas.microsoft.com/office/drawing/2014/main" id="{98112DE9-2D74-437E-ACD4-664548EE2022}"/>
                </a:ext>
              </a:extLst>
            </p:cNvPr>
            <p:cNvSpPr txBox="1"/>
            <p:nvPr/>
          </p:nvSpPr>
          <p:spPr>
            <a:xfrm>
              <a:off x="259927" y="1828224"/>
              <a:ext cx="7319224" cy="798065"/>
            </a:xfrm>
            <a:prstGeom prst="rect">
              <a:avLst/>
            </a:prstGeom>
            <a:noFill/>
          </p:spPr>
          <p:txBody>
            <a:bodyPr wrap="square" rtlCol="0" anchor="ctr" anchorCtr="0">
              <a:noAutofit/>
            </a:bodyPr>
            <a:lstStyle/>
            <a:p>
              <a:pPr defTabSz="731520">
                <a:defRPr/>
              </a:pPr>
              <a:r>
                <a:rPr lang="en-US" sz="3200" dirty="0"/>
                <a:t>Didn’t update security certificate and it expired …</a:t>
              </a:r>
            </a:p>
          </p:txBody>
        </p:sp>
        <p:sp>
          <p:nvSpPr>
            <p:cNvPr id="29" name="TextBox 28">
              <a:extLst>
                <a:ext uri="{FF2B5EF4-FFF2-40B4-BE49-F238E27FC236}">
                  <a16:creationId xmlns:a16="http://schemas.microsoft.com/office/drawing/2014/main" id="{52D8D72B-3D71-4402-A05C-E425E91C383E}"/>
                </a:ext>
              </a:extLst>
            </p:cNvPr>
            <p:cNvSpPr txBox="1"/>
            <p:nvPr/>
          </p:nvSpPr>
          <p:spPr>
            <a:xfrm>
              <a:off x="4017166" y="1826705"/>
              <a:ext cx="4843468" cy="801101"/>
            </a:xfrm>
            <a:prstGeom prst="rect">
              <a:avLst/>
            </a:prstGeom>
            <a:noFill/>
          </p:spPr>
          <p:txBody>
            <a:bodyPr wrap="square" rtlCol="0" anchor="ctr" anchorCtr="0">
              <a:noAutofit/>
            </a:bodyPr>
            <a:lstStyle/>
            <a:p>
              <a:pPr algn="r" defTabSz="731520">
                <a:defRPr/>
              </a:pPr>
              <a:r>
                <a:rPr lang="en-US" sz="2000" b="1" dirty="0"/>
                <a:t>Entertainment site</a:t>
              </a:r>
            </a:p>
          </p:txBody>
        </p:sp>
      </p:grpSp>
      <p:grpSp>
        <p:nvGrpSpPr>
          <p:cNvPr id="8" name="Group 7">
            <a:extLst>
              <a:ext uri="{FF2B5EF4-FFF2-40B4-BE49-F238E27FC236}">
                <a16:creationId xmlns:a16="http://schemas.microsoft.com/office/drawing/2014/main" id="{6738475D-4178-4A90-A848-A85164D404B0}"/>
              </a:ext>
            </a:extLst>
          </p:cNvPr>
          <p:cNvGrpSpPr/>
          <p:nvPr/>
        </p:nvGrpSpPr>
        <p:grpSpPr>
          <a:xfrm>
            <a:off x="415885" y="1572864"/>
            <a:ext cx="13761130" cy="1365259"/>
            <a:chOff x="259928" y="983039"/>
            <a:chExt cx="8600706" cy="853287"/>
          </a:xfrm>
        </p:grpSpPr>
        <p:sp>
          <p:nvSpPr>
            <p:cNvPr id="19" name="TextBox 18">
              <a:extLst>
                <a:ext uri="{FF2B5EF4-FFF2-40B4-BE49-F238E27FC236}">
                  <a16:creationId xmlns:a16="http://schemas.microsoft.com/office/drawing/2014/main" id="{D76D0806-1C1A-4F91-964C-876A2F5ED355}"/>
                </a:ext>
              </a:extLst>
            </p:cNvPr>
            <p:cNvSpPr txBox="1"/>
            <p:nvPr/>
          </p:nvSpPr>
          <p:spPr>
            <a:xfrm>
              <a:off x="259928" y="983039"/>
              <a:ext cx="4843468" cy="853287"/>
            </a:xfrm>
            <a:prstGeom prst="rect">
              <a:avLst/>
            </a:prstGeom>
            <a:noFill/>
          </p:spPr>
          <p:txBody>
            <a:bodyPr wrap="square" rtlCol="0" anchor="ctr" anchorCtr="0">
              <a:noAutofit/>
            </a:bodyPr>
            <a:lstStyle/>
            <a:p>
              <a:pPr defTabSz="731520">
                <a:defRPr/>
              </a:pPr>
              <a:r>
                <a:rPr lang="en-US" sz="3200" dirty="0"/>
                <a:t>Forgot to renew domain name …</a:t>
              </a:r>
            </a:p>
          </p:txBody>
        </p:sp>
        <p:sp>
          <p:nvSpPr>
            <p:cNvPr id="27" name="TextBox 26">
              <a:extLst>
                <a:ext uri="{FF2B5EF4-FFF2-40B4-BE49-F238E27FC236}">
                  <a16:creationId xmlns:a16="http://schemas.microsoft.com/office/drawing/2014/main" id="{52075254-7ACF-4AD0-9CDE-62DB2AF1DDDD}"/>
                </a:ext>
              </a:extLst>
            </p:cNvPr>
            <p:cNvSpPr txBox="1"/>
            <p:nvPr/>
          </p:nvSpPr>
          <p:spPr>
            <a:xfrm>
              <a:off x="4017166" y="1002108"/>
              <a:ext cx="4843468" cy="815152"/>
            </a:xfrm>
            <a:prstGeom prst="rect">
              <a:avLst/>
            </a:prstGeom>
            <a:noFill/>
          </p:spPr>
          <p:txBody>
            <a:bodyPr wrap="square" rtlCol="0" anchor="ctr" anchorCtr="0">
              <a:noAutofit/>
            </a:bodyPr>
            <a:lstStyle/>
            <a:p>
              <a:pPr algn="r" defTabSz="731520">
                <a:defRPr/>
              </a:pPr>
              <a:r>
                <a:rPr lang="en-US" sz="2000" b="1" dirty="0"/>
                <a:t>SaaS vendor</a:t>
              </a:r>
            </a:p>
          </p:txBody>
        </p:sp>
        <p:cxnSp>
          <p:nvCxnSpPr>
            <p:cNvPr id="4" name="Straight Connector 3">
              <a:extLst>
                <a:ext uri="{FF2B5EF4-FFF2-40B4-BE49-F238E27FC236}">
                  <a16:creationId xmlns:a16="http://schemas.microsoft.com/office/drawing/2014/main" id="{5DC938C9-F04D-4364-B3CB-FB388BB9DB94}"/>
                </a:ext>
              </a:extLst>
            </p:cNvPr>
            <p:cNvCxnSpPr/>
            <p:nvPr/>
          </p:nvCxnSpPr>
          <p:spPr>
            <a:xfrm>
              <a:off x="346075" y="1003634"/>
              <a:ext cx="845185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22" name="Straight Connector 21">
            <a:extLst>
              <a:ext uri="{FF2B5EF4-FFF2-40B4-BE49-F238E27FC236}">
                <a16:creationId xmlns:a16="http://schemas.microsoft.com/office/drawing/2014/main" id="{A08D2B24-7247-4217-8963-A163D53C3B6B}"/>
              </a:ext>
            </a:extLst>
          </p:cNvPr>
          <p:cNvCxnSpPr/>
          <p:nvPr/>
        </p:nvCxnSpPr>
        <p:spPr>
          <a:xfrm>
            <a:off x="553720" y="2911642"/>
            <a:ext cx="1352296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04B00CFD-7806-474A-BD18-62FB998A30AB}"/>
              </a:ext>
            </a:extLst>
          </p:cNvPr>
          <p:cNvCxnSpPr/>
          <p:nvPr/>
        </p:nvCxnSpPr>
        <p:spPr>
          <a:xfrm>
            <a:off x="553720" y="4217469"/>
            <a:ext cx="1352296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08F82EB-E96B-4D37-B6F1-11AA2738AB34}"/>
              </a:ext>
            </a:extLst>
          </p:cNvPr>
          <p:cNvCxnSpPr/>
          <p:nvPr/>
        </p:nvCxnSpPr>
        <p:spPr>
          <a:xfrm>
            <a:off x="553720" y="5523296"/>
            <a:ext cx="1352296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id="{DB62A467-771B-4AA7-B21F-44F55153CAFA}"/>
              </a:ext>
            </a:extLst>
          </p:cNvPr>
          <p:cNvGrpSpPr/>
          <p:nvPr/>
        </p:nvGrpSpPr>
        <p:grpSpPr>
          <a:xfrm>
            <a:off x="492886" y="5509136"/>
            <a:ext cx="13684128" cy="1339613"/>
            <a:chOff x="308054" y="3443210"/>
            <a:chExt cx="8552580" cy="837258"/>
          </a:xfrm>
        </p:grpSpPr>
        <p:sp>
          <p:nvSpPr>
            <p:cNvPr id="32" name="TextBox 31">
              <a:extLst>
                <a:ext uri="{FF2B5EF4-FFF2-40B4-BE49-F238E27FC236}">
                  <a16:creationId xmlns:a16="http://schemas.microsoft.com/office/drawing/2014/main" id="{BE09C74F-2F9B-4103-89FD-822DC7A09CBA}"/>
                </a:ext>
              </a:extLst>
            </p:cNvPr>
            <p:cNvSpPr txBox="1"/>
            <p:nvPr/>
          </p:nvSpPr>
          <p:spPr>
            <a:xfrm>
              <a:off x="308054" y="3443210"/>
              <a:ext cx="4843468" cy="837258"/>
            </a:xfrm>
            <a:prstGeom prst="rect">
              <a:avLst/>
            </a:prstGeom>
            <a:noFill/>
          </p:spPr>
          <p:txBody>
            <a:bodyPr wrap="square" rtlCol="0" anchor="ctr" anchorCtr="0">
              <a:noAutofit/>
            </a:bodyPr>
            <a:lstStyle/>
            <a:p>
              <a:pPr defTabSz="731520">
                <a:defRPr/>
              </a:pPr>
              <a:r>
                <a:rPr lang="en-US" sz="3200" dirty="0"/>
                <a:t>Whoops!</a:t>
              </a:r>
            </a:p>
          </p:txBody>
        </p:sp>
        <p:sp>
          <p:nvSpPr>
            <p:cNvPr id="33" name="TextBox 32">
              <a:extLst>
                <a:ext uri="{FF2B5EF4-FFF2-40B4-BE49-F238E27FC236}">
                  <a16:creationId xmlns:a16="http://schemas.microsoft.com/office/drawing/2014/main" id="{76B36F6D-7F63-4662-8198-A691FDA6B12A}"/>
                </a:ext>
              </a:extLst>
            </p:cNvPr>
            <p:cNvSpPr txBox="1"/>
            <p:nvPr/>
          </p:nvSpPr>
          <p:spPr>
            <a:xfrm>
              <a:off x="4017166" y="3448735"/>
              <a:ext cx="4843468" cy="826206"/>
            </a:xfrm>
            <a:prstGeom prst="rect">
              <a:avLst/>
            </a:prstGeom>
            <a:noFill/>
          </p:spPr>
          <p:txBody>
            <a:bodyPr wrap="square" rtlCol="0" anchor="ctr" anchorCtr="0">
              <a:noAutofit/>
            </a:bodyPr>
            <a:lstStyle/>
            <a:p>
              <a:pPr algn="r" defTabSz="731520">
                <a:defRPr/>
              </a:pPr>
              <a:r>
                <a:rPr lang="en-US" sz="3200" b="1" dirty="0"/>
                <a:t>You, tomorrow</a:t>
              </a:r>
            </a:p>
          </p:txBody>
        </p:sp>
        <p:cxnSp>
          <p:nvCxnSpPr>
            <p:cNvPr id="25" name="Straight Connector 24">
              <a:extLst>
                <a:ext uri="{FF2B5EF4-FFF2-40B4-BE49-F238E27FC236}">
                  <a16:creationId xmlns:a16="http://schemas.microsoft.com/office/drawing/2014/main" id="{D13543FC-EDD9-401B-B9AC-6F40D298DD16}"/>
                </a:ext>
              </a:extLst>
            </p:cNvPr>
            <p:cNvCxnSpPr/>
            <p:nvPr/>
          </p:nvCxnSpPr>
          <p:spPr>
            <a:xfrm>
              <a:off x="346075" y="4268203"/>
              <a:ext cx="845185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9" name="Rectangle 38">
            <a:extLst>
              <a:ext uri="{FF2B5EF4-FFF2-40B4-BE49-F238E27FC236}">
                <a16:creationId xmlns:a16="http://schemas.microsoft.com/office/drawing/2014/main" id="{B417764D-F6B1-4449-B14C-28A73E605F4B}"/>
              </a:ext>
            </a:extLst>
          </p:cNvPr>
          <p:cNvSpPr/>
          <p:nvPr/>
        </p:nvSpPr>
        <p:spPr>
          <a:xfrm>
            <a:off x="1" y="1"/>
            <a:ext cx="14630399" cy="5504688"/>
          </a:xfrm>
          <a:prstGeom prst="rect">
            <a:avLst/>
          </a:prstGeom>
          <a:gradFill rotWithShape="0">
            <a:gsLst>
              <a:gs pos="0">
                <a:srgbClr val="7BC233">
                  <a:alpha val="81000"/>
                </a:srgbClr>
              </a:gs>
              <a:gs pos="100000">
                <a:srgbClr val="5C9126">
                  <a:alpha val="81000"/>
                </a:srgbClr>
              </a:gs>
            </a:gsLst>
            <a:lin ang="5400000" scaled="0"/>
            <a:tileRect l="-2100" t="-26935" r="-2009" b="-72443"/>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mazon Ember"/>
            </a:endParaRPr>
          </a:p>
        </p:txBody>
      </p:sp>
    </p:spTree>
    <p:extLst>
      <p:ext uri="{BB962C8B-B14F-4D97-AF65-F5344CB8AC3E}">
        <p14:creationId xmlns:p14="http://schemas.microsoft.com/office/powerpoint/2010/main" val="26733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08333E-6 -2.65432E-6 L 2.08333E-6 0.0436 " pathEditMode="relative" rAng="0" ptsTypes="AA">
                                      <p:cBhvr>
                                        <p:cTn id="9" dur="500" spd="-100000" fill="hold"/>
                                        <p:tgtEl>
                                          <p:spTgt spid="8"/>
                                        </p:tgtEl>
                                        <p:attrNameLst>
                                          <p:attrName>ppt_x</p:attrName>
                                          <p:attrName>ppt_y</p:attrName>
                                        </p:attrNameLst>
                                      </p:cBhvr>
                                      <p:rCtr x="0" y="2180"/>
                                    </p:animMotion>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barn(inVertical)">
                                      <p:cBhvr>
                                        <p:cTn id="14" dur="500"/>
                                        <p:tgtEl>
                                          <p:spTgt spid="22"/>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arn(inVertical)">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42" presetClass="path" presetSubtype="0" decel="100000" fill="hold" nodeType="withEffect">
                                  <p:stCondLst>
                                    <p:cond delay="0"/>
                                  </p:stCondLst>
                                  <p:childTnLst>
                                    <p:animMotion origin="layout" path="M 2.08333E-6 3.51852E-6 L 2.08333E-6 0.04359 " pathEditMode="relative" rAng="0" ptsTypes="AA">
                                      <p:cBhvr>
                                        <p:cTn id="27" dur="500" spd="-100000" fill="hold"/>
                                        <p:tgtEl>
                                          <p:spTgt spid="10"/>
                                        </p:tgtEl>
                                        <p:attrNameLst>
                                          <p:attrName>ppt_x</p:attrName>
                                          <p:attrName>ppt_y</p:attrName>
                                        </p:attrNameLst>
                                      </p:cBhvr>
                                      <p:rCtr x="0" y="2180"/>
                                    </p:animMotion>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barn(inVertical)">
                                      <p:cBhvr>
                                        <p:cTn id="32" dur="500"/>
                                        <p:tgtEl>
                                          <p:spTgt spid="24"/>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42" presetClass="path" presetSubtype="0" decel="100000" fill="hold" nodeType="withEffect">
                                  <p:stCondLst>
                                    <p:cond delay="0"/>
                                  </p:stCondLst>
                                  <p:childTnLst>
                                    <p:animMotion origin="layout" path="M -2.08333E-6 -1.60494E-6 L -2.08333E-6 0.0436 " pathEditMode="relative" rAng="0" ptsTypes="AA">
                                      <p:cBhvr>
                                        <p:cTn id="37" dur="500" spd="-100000" fill="hold"/>
                                        <p:tgtEl>
                                          <p:spTgt spid="11"/>
                                        </p:tgtEl>
                                        <p:attrNameLst>
                                          <p:attrName>ppt_x</p:attrName>
                                          <p:attrName>ppt_y</p:attrName>
                                        </p:attrNameLst>
                                      </p:cBhvr>
                                      <p:rCtr x="0" y="2180"/>
                                    </p:animMotion>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bg>
      <p:bgPr>
        <a:gradFill>
          <a:gsLst>
            <a:gs pos="0">
              <a:srgbClr val="7BC233"/>
            </a:gs>
            <a:gs pos="100000">
              <a:srgbClr val="5C9126"/>
            </a:gs>
          </a:gsLst>
          <a:lin ang="5400000" scaled="0"/>
        </a:gra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50BD2149-EAD3-4837-99C9-7F85655EE1EC}"/>
              </a:ext>
            </a:extLst>
          </p:cNvPr>
          <p:cNvSpPr txBox="1"/>
          <p:nvPr/>
        </p:nvSpPr>
        <p:spPr>
          <a:xfrm>
            <a:off x="1283371" y="2299057"/>
            <a:ext cx="11909659" cy="2834622"/>
          </a:xfrm>
          <a:prstGeom prst="rect">
            <a:avLst/>
          </a:prstGeom>
          <a:noFill/>
        </p:spPr>
        <p:txBody>
          <a:bodyPr wrap="square" rtlCol="0">
            <a:spAutoFit/>
          </a:bodyPr>
          <a:lstStyle/>
          <a:p>
            <a:pPr algn="ctr" defTabSz="731520">
              <a:lnSpc>
                <a:spcPct val="90000"/>
              </a:lnSpc>
              <a:defRPr/>
            </a:pPr>
            <a:r>
              <a:rPr lang="en-US" sz="6600" dirty="0">
                <a:latin typeface="+mj-lt"/>
              </a:rPr>
              <a:t>“You can’t legislate against failure; focus on fast detection and response.”</a:t>
            </a:r>
          </a:p>
        </p:txBody>
      </p:sp>
      <p:sp>
        <p:nvSpPr>
          <p:cNvPr id="21" name="TextBox 20">
            <a:extLst>
              <a:ext uri="{FF2B5EF4-FFF2-40B4-BE49-F238E27FC236}">
                <a16:creationId xmlns:a16="http://schemas.microsoft.com/office/drawing/2014/main" id="{F415BA03-B6B3-43D4-A527-DAC1E176B2D0}"/>
              </a:ext>
            </a:extLst>
          </p:cNvPr>
          <p:cNvSpPr txBox="1"/>
          <p:nvPr/>
        </p:nvSpPr>
        <p:spPr>
          <a:xfrm>
            <a:off x="4978733" y="5388318"/>
            <a:ext cx="4518931" cy="584775"/>
          </a:xfrm>
          <a:prstGeom prst="rect">
            <a:avLst/>
          </a:prstGeom>
          <a:noFill/>
        </p:spPr>
        <p:txBody>
          <a:bodyPr wrap="square" rtlCol="0">
            <a:spAutoFit/>
          </a:bodyPr>
          <a:lstStyle/>
          <a:p>
            <a:pPr algn="ctr" defTabSz="731520">
              <a:defRPr/>
            </a:pPr>
            <a:r>
              <a:rPr lang="en-US" sz="3200" dirty="0">
                <a:solidFill>
                  <a:prstClr val="white"/>
                </a:solidFill>
                <a:cs typeface="Arial"/>
              </a:rPr>
              <a:t>—Chris Pinkham</a:t>
            </a:r>
          </a:p>
        </p:txBody>
      </p:sp>
    </p:spTree>
    <p:extLst>
      <p:ext uri="{BB962C8B-B14F-4D97-AF65-F5344CB8AC3E}">
        <p14:creationId xmlns:p14="http://schemas.microsoft.com/office/powerpoint/2010/main" val="1778737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3.15972E-6 -1.79012E-6 L -3.15972E-6 0.0436 " pathEditMode="relative" rAng="0" ptsTypes="AA">
                                      <p:cBhvr>
                                        <p:cTn id="9" dur="500" spd="-100000" fill="hold"/>
                                        <p:tgtEl>
                                          <p:spTgt spid="20"/>
                                        </p:tgtEl>
                                        <p:attrNameLst>
                                          <p:attrName>ppt_x</p:attrName>
                                          <p:attrName>ppt_y</p:attrName>
                                        </p:attrNameLst>
                                      </p:cBhvr>
                                      <p:rCtr x="0" y="2180"/>
                                    </p:animMotion>
                                  </p:childTnLst>
                                </p:cTn>
                              </p:par>
                              <p:par>
                                <p:cTn id="10" presetID="10" presetClass="entr" presetSubtype="0" fill="hold" grpId="0" nodeType="withEffect">
                                  <p:stCondLst>
                                    <p:cond delay="1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100000" fill="hold" grpId="1" nodeType="withEffect">
                                  <p:stCondLst>
                                    <p:cond delay="100"/>
                                  </p:stCondLst>
                                  <p:childTnLst>
                                    <p:animMotion origin="layout" path="M -3.15972E-6 -6.17284E-7 L -3.15972E-6 0.0436 " pathEditMode="relative" rAng="0" ptsTypes="AA">
                                      <p:cBhvr>
                                        <p:cTn id="14" dur="500" spd="-100000" fill="hold"/>
                                        <p:tgtEl>
                                          <p:spTgt spid="21"/>
                                        </p:tgtEl>
                                        <p:attrNameLst>
                                          <p:attrName>ppt_x</p:attrName>
                                          <p:attrName>ppt_y</p:attrName>
                                        </p:attrNameLst>
                                      </p:cBhvr>
                                      <p:rCtr x="0" y="21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Lst>
  </p:timing>
</p:sld>
</file>

<file path=ppt/slides/slide105.xml><?xml version="1.0" encoding="utf-8"?>
<p:sld xmlns:a="http://schemas.openxmlformats.org/drawingml/2006/main" xmlns:r="http://schemas.openxmlformats.org/officeDocument/2006/relationships" xmlns:p="http://schemas.openxmlformats.org/presentationml/2006/main" show="0">
  <p:cSld>
    <p:bg>
      <p:bgPr>
        <a:gradFill>
          <a:gsLst>
            <a:gs pos="0">
              <a:srgbClr val="7BC233"/>
            </a:gs>
            <a:gs pos="100000">
              <a:srgbClr val="5C9126"/>
            </a:gs>
          </a:gsLst>
          <a:lin ang="5400000" scaled="0"/>
        </a:gra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FFD4C8BC-CD2E-4600-836D-01592A4031A6}"/>
              </a:ext>
            </a:extLst>
          </p:cNvPr>
          <p:cNvSpPr txBox="1"/>
          <p:nvPr/>
        </p:nvSpPr>
        <p:spPr>
          <a:xfrm>
            <a:off x="4784716" y="2519770"/>
            <a:ext cx="8111722" cy="1200329"/>
          </a:xfrm>
          <a:prstGeom prst="rect">
            <a:avLst/>
          </a:prstGeom>
          <a:noFill/>
        </p:spPr>
        <p:txBody>
          <a:bodyPr wrap="square" rtlCol="0">
            <a:spAutoFit/>
          </a:bodyPr>
          <a:lstStyle/>
          <a:p>
            <a:pPr defTabSz="731520">
              <a:defRPr/>
            </a:pPr>
            <a:r>
              <a:rPr lang="en-US" sz="4400" b="1" dirty="0">
                <a:solidFill>
                  <a:prstClr val="white"/>
                </a:solidFill>
                <a:latin typeface="+mj-lt"/>
                <a:ea typeface="+mj-ea"/>
                <a:cs typeface="Arial"/>
              </a:rPr>
              <a:t>“The Network Is Reliable”</a:t>
            </a:r>
            <a:br>
              <a:rPr lang="en-US" sz="4400" b="1" dirty="0">
                <a:solidFill>
                  <a:prstClr val="white"/>
                </a:solidFill>
                <a:latin typeface="+mj-lt"/>
                <a:ea typeface="+mj-ea"/>
                <a:cs typeface="Arial"/>
              </a:rPr>
            </a:br>
            <a:r>
              <a:rPr lang="en-US" sz="2800" i="1" dirty="0">
                <a:solidFill>
                  <a:prstClr val="white"/>
                </a:solidFill>
                <a:cs typeface="Arial"/>
              </a:rPr>
              <a:t>ACM Queue</a:t>
            </a:r>
            <a:r>
              <a:rPr lang="en-US" sz="2800" dirty="0">
                <a:solidFill>
                  <a:prstClr val="white"/>
                </a:solidFill>
                <a:cs typeface="Arial"/>
              </a:rPr>
              <a:t>, 2014</a:t>
            </a:r>
          </a:p>
        </p:txBody>
      </p:sp>
      <p:cxnSp>
        <p:nvCxnSpPr>
          <p:cNvPr id="42" name="Straight Connector 41">
            <a:extLst>
              <a:ext uri="{FF2B5EF4-FFF2-40B4-BE49-F238E27FC236}">
                <a16:creationId xmlns:a16="http://schemas.microsoft.com/office/drawing/2014/main" id="{64FCAB43-AF04-4142-8901-F012B769969A}"/>
              </a:ext>
            </a:extLst>
          </p:cNvPr>
          <p:cNvCxnSpPr>
            <a:cxnSpLocks/>
          </p:cNvCxnSpPr>
          <p:nvPr/>
        </p:nvCxnSpPr>
        <p:spPr>
          <a:xfrm>
            <a:off x="4463067" y="1883730"/>
            <a:ext cx="0" cy="446214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79C0AB58-B8FD-453F-A53E-0F8D5BCB6268}"/>
              </a:ext>
            </a:extLst>
          </p:cNvPr>
          <p:cNvSpPr txBox="1"/>
          <p:nvPr/>
        </p:nvSpPr>
        <p:spPr>
          <a:xfrm>
            <a:off x="4784715" y="3985287"/>
            <a:ext cx="8922653" cy="1754326"/>
          </a:xfrm>
          <a:prstGeom prst="rect">
            <a:avLst/>
          </a:prstGeom>
          <a:noFill/>
        </p:spPr>
        <p:txBody>
          <a:bodyPr wrap="square" rtlCol="0">
            <a:spAutoFit/>
          </a:bodyPr>
          <a:lstStyle/>
          <a:p>
            <a:pPr defTabSz="731520">
              <a:defRPr/>
            </a:pPr>
            <a:r>
              <a:rPr lang="en-US" sz="3200" b="1" dirty="0">
                <a:solidFill>
                  <a:prstClr val="white"/>
                </a:solidFill>
                <a:cs typeface="Arial"/>
              </a:rPr>
              <a:t>Bailis &amp; Kingsbury</a:t>
            </a:r>
          </a:p>
          <a:p>
            <a:pPr defTabSz="731520">
              <a:defRPr/>
            </a:pPr>
            <a:r>
              <a:rPr lang="en-US" sz="2400" dirty="0">
                <a:solidFill>
                  <a:prstClr val="white"/>
                </a:solidFill>
                <a:cs typeface="Arial"/>
              </a:rPr>
              <a:t>@pbailis       @aphyr</a:t>
            </a:r>
          </a:p>
          <a:p>
            <a:pPr defTabSz="731520">
              <a:defRPr/>
            </a:pPr>
            <a:endParaRPr lang="en-US" sz="2400" dirty="0">
              <a:solidFill>
                <a:prstClr val="white"/>
              </a:solidFill>
              <a:latin typeface="Amazon Ember"/>
            </a:endParaRPr>
          </a:p>
          <a:p>
            <a:pPr defTabSz="731520">
              <a:defRPr/>
            </a:pPr>
            <a:r>
              <a:rPr lang="en-US" sz="2400" dirty="0">
                <a:solidFill>
                  <a:prstClr val="white"/>
                </a:solidFill>
                <a:cs typeface="Arial"/>
              </a:rPr>
              <a:t>(Spoiler—it isn’t …)</a:t>
            </a:r>
          </a:p>
        </p:txBody>
      </p:sp>
      <p:grpSp>
        <p:nvGrpSpPr>
          <p:cNvPr id="12" name="Group 11">
            <a:extLst>
              <a:ext uri="{FF2B5EF4-FFF2-40B4-BE49-F238E27FC236}">
                <a16:creationId xmlns:a16="http://schemas.microsoft.com/office/drawing/2014/main" id="{9F386754-FA15-4206-9CA3-9E0B65C6060E}"/>
              </a:ext>
            </a:extLst>
          </p:cNvPr>
          <p:cNvGrpSpPr/>
          <p:nvPr/>
        </p:nvGrpSpPr>
        <p:grpSpPr>
          <a:xfrm>
            <a:off x="967342" y="2138189"/>
            <a:ext cx="2570540" cy="2775722"/>
            <a:chOff x="1182065" y="1233791"/>
            <a:chExt cx="614065" cy="663080"/>
          </a:xfrm>
        </p:grpSpPr>
        <p:sp>
          <p:nvSpPr>
            <p:cNvPr id="103" name="Freeform 59">
              <a:extLst>
                <a:ext uri="{FF2B5EF4-FFF2-40B4-BE49-F238E27FC236}">
                  <a16:creationId xmlns:a16="http://schemas.microsoft.com/office/drawing/2014/main" id="{EF0C94C7-1FD5-4386-A726-79FFB08DD3CC}"/>
                </a:ext>
              </a:extLst>
            </p:cNvPr>
            <p:cNvSpPr>
              <a:spLocks/>
            </p:cNvSpPr>
            <p:nvPr/>
          </p:nvSpPr>
          <p:spPr bwMode="auto">
            <a:xfrm>
              <a:off x="1439904" y="1240691"/>
              <a:ext cx="135411" cy="125923"/>
            </a:xfrm>
            <a:custGeom>
              <a:avLst/>
              <a:gdLst>
                <a:gd name="T0" fmla="*/ 0 w 157"/>
                <a:gd name="T1" fmla="*/ 0 h 146"/>
                <a:gd name="T2" fmla="*/ 0 w 157"/>
                <a:gd name="T3" fmla="*/ 146 h 146"/>
                <a:gd name="T4" fmla="*/ 157 w 157"/>
                <a:gd name="T5" fmla="*/ 146 h 146"/>
              </a:gdLst>
              <a:ahLst/>
              <a:cxnLst>
                <a:cxn ang="0">
                  <a:pos x="T0" y="T1"/>
                </a:cxn>
                <a:cxn ang="0">
                  <a:pos x="T2" y="T3"/>
                </a:cxn>
                <a:cxn ang="0">
                  <a:pos x="T4" y="T5"/>
                </a:cxn>
              </a:cxnLst>
              <a:rect l="0" t="0" r="r" b="b"/>
              <a:pathLst>
                <a:path w="157" h="146">
                  <a:moveTo>
                    <a:pt x="0" y="0"/>
                  </a:moveTo>
                  <a:lnTo>
                    <a:pt x="0" y="146"/>
                  </a:lnTo>
                  <a:lnTo>
                    <a:pt x="157" y="146"/>
                  </a:lnTo>
                </a:path>
              </a:pathLst>
            </a:custGeom>
            <a:no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1463040">
                <a:defRPr/>
              </a:pPr>
              <a:endParaRPr lang="en-US" sz="2880" kern="0" dirty="0">
                <a:solidFill>
                  <a:srgbClr val="474746"/>
                </a:solidFill>
                <a:latin typeface="Amazon Ember"/>
              </a:endParaRPr>
            </a:p>
          </p:txBody>
        </p:sp>
        <p:cxnSp>
          <p:nvCxnSpPr>
            <p:cNvPr id="104" name="Straight Connector 103">
              <a:extLst>
                <a:ext uri="{FF2B5EF4-FFF2-40B4-BE49-F238E27FC236}">
                  <a16:creationId xmlns:a16="http://schemas.microsoft.com/office/drawing/2014/main" id="{31421FAC-3CD1-4377-A03D-870C5BA8C7CC}"/>
                </a:ext>
              </a:extLst>
            </p:cNvPr>
            <p:cNvCxnSpPr>
              <a:cxnSpLocks/>
            </p:cNvCxnSpPr>
            <p:nvPr/>
          </p:nvCxnSpPr>
          <p:spPr>
            <a:xfrm>
              <a:off x="1226214" y="1302147"/>
              <a:ext cx="154017" cy="0"/>
            </a:xfrm>
            <a:prstGeom prst="line">
              <a:avLst/>
            </a:prstGeom>
            <a:noFill/>
            <a:ln w="19050" cap="rnd">
              <a:solidFill>
                <a:schemeClr val="tx1"/>
              </a:solidFill>
              <a:prstDash val="solid"/>
              <a:round/>
              <a:headEnd/>
              <a:tailEnd/>
            </a:ln>
          </p:spPr>
        </p:cxnSp>
        <p:sp>
          <p:nvSpPr>
            <p:cNvPr id="105" name="Freeform 58">
              <a:extLst>
                <a:ext uri="{FF2B5EF4-FFF2-40B4-BE49-F238E27FC236}">
                  <a16:creationId xmlns:a16="http://schemas.microsoft.com/office/drawing/2014/main" id="{B9B6B539-DD29-461D-BD66-F5C151F1D67A}"/>
                </a:ext>
              </a:extLst>
            </p:cNvPr>
            <p:cNvSpPr>
              <a:spLocks/>
            </p:cNvSpPr>
            <p:nvPr/>
          </p:nvSpPr>
          <p:spPr bwMode="auto">
            <a:xfrm>
              <a:off x="1182065" y="1233791"/>
              <a:ext cx="393296" cy="511456"/>
            </a:xfrm>
            <a:custGeom>
              <a:avLst/>
              <a:gdLst>
                <a:gd name="T0" fmla="*/ 456 w 456"/>
                <a:gd name="T1" fmla="*/ 151 h 593"/>
                <a:gd name="T2" fmla="*/ 306 w 456"/>
                <a:gd name="T3" fmla="*/ 0 h 593"/>
                <a:gd name="T4" fmla="*/ 0 w 456"/>
                <a:gd name="T5" fmla="*/ 0 h 593"/>
                <a:gd name="T6" fmla="*/ 0 w 456"/>
                <a:gd name="T7" fmla="*/ 593 h 593"/>
                <a:gd name="T8" fmla="*/ 456 w 456"/>
                <a:gd name="T9" fmla="*/ 593 h 593"/>
                <a:gd name="T10" fmla="*/ 456 w 456"/>
                <a:gd name="T11" fmla="*/ 151 h 593"/>
              </a:gdLst>
              <a:ahLst/>
              <a:cxnLst>
                <a:cxn ang="0">
                  <a:pos x="T0" y="T1"/>
                </a:cxn>
                <a:cxn ang="0">
                  <a:pos x="T2" y="T3"/>
                </a:cxn>
                <a:cxn ang="0">
                  <a:pos x="T4" y="T5"/>
                </a:cxn>
                <a:cxn ang="0">
                  <a:pos x="T6" y="T7"/>
                </a:cxn>
                <a:cxn ang="0">
                  <a:pos x="T8" y="T9"/>
                </a:cxn>
                <a:cxn ang="0">
                  <a:pos x="T10" y="T11"/>
                </a:cxn>
              </a:cxnLst>
              <a:rect l="0" t="0" r="r" b="b"/>
              <a:pathLst>
                <a:path w="456" h="593">
                  <a:moveTo>
                    <a:pt x="456" y="151"/>
                  </a:moveTo>
                  <a:lnTo>
                    <a:pt x="306" y="0"/>
                  </a:lnTo>
                  <a:lnTo>
                    <a:pt x="0" y="0"/>
                  </a:lnTo>
                  <a:lnTo>
                    <a:pt x="0" y="593"/>
                  </a:lnTo>
                  <a:lnTo>
                    <a:pt x="456" y="593"/>
                  </a:lnTo>
                  <a:lnTo>
                    <a:pt x="456" y="151"/>
                  </a:lnTo>
                  <a:close/>
                </a:path>
              </a:pathLst>
            </a:custGeom>
            <a:no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1463040">
                <a:defRPr/>
              </a:pPr>
              <a:endParaRPr lang="en-US" sz="2880" kern="0" dirty="0">
                <a:solidFill>
                  <a:srgbClr val="474746"/>
                </a:solidFill>
                <a:latin typeface="Amazon Ember"/>
              </a:endParaRPr>
            </a:p>
          </p:txBody>
        </p:sp>
        <p:grpSp>
          <p:nvGrpSpPr>
            <p:cNvPr id="106" name="Group 105">
              <a:extLst>
                <a:ext uri="{FF2B5EF4-FFF2-40B4-BE49-F238E27FC236}">
                  <a16:creationId xmlns:a16="http://schemas.microsoft.com/office/drawing/2014/main" id="{0B3227A2-0A41-4688-9872-0288E88F791F}"/>
                </a:ext>
              </a:extLst>
            </p:cNvPr>
            <p:cNvGrpSpPr/>
            <p:nvPr/>
          </p:nvGrpSpPr>
          <p:grpSpPr>
            <a:xfrm>
              <a:off x="1226214" y="1412458"/>
              <a:ext cx="297475" cy="254663"/>
              <a:chOff x="6250921" y="1352297"/>
              <a:chExt cx="229201" cy="288512"/>
            </a:xfrm>
          </p:grpSpPr>
          <p:cxnSp>
            <p:nvCxnSpPr>
              <p:cNvPr id="132" name="Straight Connector 131">
                <a:extLst>
                  <a:ext uri="{FF2B5EF4-FFF2-40B4-BE49-F238E27FC236}">
                    <a16:creationId xmlns:a16="http://schemas.microsoft.com/office/drawing/2014/main" id="{00EB1BD1-F8A8-49AF-AA06-A2F66D6099C7}"/>
                  </a:ext>
                </a:extLst>
              </p:cNvPr>
              <p:cNvCxnSpPr/>
              <p:nvPr/>
            </p:nvCxnSpPr>
            <p:spPr>
              <a:xfrm>
                <a:off x="6250921" y="1352297"/>
                <a:ext cx="229201" cy="0"/>
              </a:xfrm>
              <a:prstGeom prst="line">
                <a:avLst/>
              </a:prstGeom>
              <a:noFill/>
              <a:ln w="19050" cap="rnd">
                <a:solidFill>
                  <a:schemeClr val="tx1"/>
                </a:solidFill>
                <a:prstDash val="solid"/>
                <a:round/>
                <a:headEnd/>
                <a:tailEnd/>
              </a:ln>
            </p:spPr>
          </p:cxnSp>
          <p:cxnSp>
            <p:nvCxnSpPr>
              <p:cNvPr id="133" name="Straight Connector 132">
                <a:extLst>
                  <a:ext uri="{FF2B5EF4-FFF2-40B4-BE49-F238E27FC236}">
                    <a16:creationId xmlns:a16="http://schemas.microsoft.com/office/drawing/2014/main" id="{E45134C4-1619-4D25-B511-C1B242A5B495}"/>
                  </a:ext>
                </a:extLst>
              </p:cNvPr>
              <p:cNvCxnSpPr/>
              <p:nvPr/>
            </p:nvCxnSpPr>
            <p:spPr>
              <a:xfrm>
                <a:off x="6250921" y="1448468"/>
                <a:ext cx="229201" cy="0"/>
              </a:xfrm>
              <a:prstGeom prst="line">
                <a:avLst/>
              </a:prstGeom>
              <a:noFill/>
              <a:ln w="19050" cap="rnd">
                <a:solidFill>
                  <a:schemeClr val="tx1"/>
                </a:solidFill>
                <a:prstDash val="solid"/>
                <a:round/>
                <a:headEnd/>
                <a:tailEnd/>
              </a:ln>
            </p:spPr>
          </p:cxnSp>
          <p:cxnSp>
            <p:nvCxnSpPr>
              <p:cNvPr id="134" name="Straight Connector 133">
                <a:extLst>
                  <a:ext uri="{FF2B5EF4-FFF2-40B4-BE49-F238E27FC236}">
                    <a16:creationId xmlns:a16="http://schemas.microsoft.com/office/drawing/2014/main" id="{47FA4F49-881E-47B8-B208-4397E9B84E42}"/>
                  </a:ext>
                </a:extLst>
              </p:cNvPr>
              <p:cNvCxnSpPr/>
              <p:nvPr/>
            </p:nvCxnSpPr>
            <p:spPr>
              <a:xfrm>
                <a:off x="6250921" y="1640809"/>
                <a:ext cx="229201" cy="0"/>
              </a:xfrm>
              <a:prstGeom prst="line">
                <a:avLst/>
              </a:prstGeom>
              <a:noFill/>
              <a:ln w="19050" cap="rnd">
                <a:solidFill>
                  <a:schemeClr val="tx1"/>
                </a:solidFill>
                <a:prstDash val="solid"/>
                <a:round/>
                <a:headEnd/>
                <a:tailEnd/>
              </a:ln>
            </p:spPr>
          </p:cxnSp>
          <p:cxnSp>
            <p:nvCxnSpPr>
              <p:cNvPr id="135" name="Straight Connector 134">
                <a:extLst>
                  <a:ext uri="{FF2B5EF4-FFF2-40B4-BE49-F238E27FC236}">
                    <a16:creationId xmlns:a16="http://schemas.microsoft.com/office/drawing/2014/main" id="{18ADFC61-87D0-4E72-9C84-8145CE42B424}"/>
                  </a:ext>
                </a:extLst>
              </p:cNvPr>
              <p:cNvCxnSpPr/>
              <p:nvPr/>
            </p:nvCxnSpPr>
            <p:spPr>
              <a:xfrm>
                <a:off x="6250921" y="1544638"/>
                <a:ext cx="229201" cy="0"/>
              </a:xfrm>
              <a:prstGeom prst="line">
                <a:avLst/>
              </a:prstGeom>
              <a:noFill/>
              <a:ln w="19050" cap="rnd">
                <a:solidFill>
                  <a:schemeClr val="tx1"/>
                </a:solidFill>
                <a:prstDash val="solid"/>
                <a:round/>
                <a:headEnd/>
                <a:tailEnd/>
              </a:ln>
            </p:spPr>
          </p:cxnSp>
        </p:grpSp>
        <p:sp>
          <p:nvSpPr>
            <p:cNvPr id="129" name="Oval 44">
              <a:extLst>
                <a:ext uri="{FF2B5EF4-FFF2-40B4-BE49-F238E27FC236}">
                  <a16:creationId xmlns:a16="http://schemas.microsoft.com/office/drawing/2014/main" id="{E8DFB59C-8BF9-4D09-A88E-60C84E7CBDC6}"/>
                </a:ext>
              </a:extLst>
            </p:cNvPr>
            <p:cNvSpPr>
              <a:spLocks noChangeArrowheads="1"/>
            </p:cNvSpPr>
            <p:nvPr/>
          </p:nvSpPr>
          <p:spPr bwMode="auto">
            <a:xfrm>
              <a:off x="1296280" y="1397024"/>
              <a:ext cx="401707" cy="401704"/>
            </a:xfrm>
            <a:prstGeom prst="ellipse">
              <a:avLst/>
            </a:prstGeom>
            <a:gradFill rotWithShape="1">
              <a:gsLst>
                <a:gs pos="0">
                  <a:srgbClr val="7BC233"/>
                </a:gs>
                <a:gs pos="100000">
                  <a:srgbClr val="7BC233">
                    <a:lumMod val="75000"/>
                  </a:srgbClr>
                </a:gs>
              </a:gsLst>
              <a:lin ang="5400000" scaled="0"/>
            </a:gradFill>
            <a:ln w="31750"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kern="0" dirty="0">
                <a:solidFill>
                  <a:prstClr val="white"/>
                </a:solidFill>
                <a:latin typeface="Amazon Ember"/>
              </a:endParaRPr>
            </a:p>
          </p:txBody>
        </p:sp>
        <p:sp>
          <p:nvSpPr>
            <p:cNvPr id="130" name="Oval 129">
              <a:extLst>
                <a:ext uri="{FF2B5EF4-FFF2-40B4-BE49-F238E27FC236}">
                  <a16:creationId xmlns:a16="http://schemas.microsoft.com/office/drawing/2014/main" id="{6C43C505-1DA7-4FB3-8E75-0A67BD1A2BE9}"/>
                </a:ext>
              </a:extLst>
            </p:cNvPr>
            <p:cNvSpPr/>
            <p:nvPr/>
          </p:nvSpPr>
          <p:spPr>
            <a:xfrm>
              <a:off x="1294494" y="1406101"/>
              <a:ext cx="400665" cy="400663"/>
            </a:xfrm>
            <a:prstGeom prst="ellipse">
              <a:avLst/>
            </a:prstGeom>
            <a:noFill/>
            <a:ln w="15875" cap="flat" cmpd="sng" algn="ctr">
              <a:noFill/>
              <a:prstDash val="solid"/>
            </a:ln>
            <a:effectLst/>
          </p:spPr>
          <p:txBody>
            <a:bodyPr rtlCol="0" anchor="ctr"/>
            <a:lstStyle/>
            <a:p>
              <a:pPr algn="ctr" defTabSz="1463040">
                <a:defRPr/>
              </a:pPr>
              <a:endParaRPr lang="en-US" sz="2880" kern="0" dirty="0">
                <a:solidFill>
                  <a:srgbClr val="FFFFFF"/>
                </a:solidFill>
                <a:latin typeface="Arial"/>
              </a:endParaRPr>
            </a:p>
          </p:txBody>
        </p:sp>
        <p:sp>
          <p:nvSpPr>
            <p:cNvPr id="131" name="Freeform 46">
              <a:extLst>
                <a:ext uri="{FF2B5EF4-FFF2-40B4-BE49-F238E27FC236}">
                  <a16:creationId xmlns:a16="http://schemas.microsoft.com/office/drawing/2014/main" id="{046D7F10-4073-4BAF-8B36-E817FEE9962D}"/>
                </a:ext>
              </a:extLst>
            </p:cNvPr>
            <p:cNvSpPr>
              <a:spLocks/>
            </p:cNvSpPr>
            <p:nvPr/>
          </p:nvSpPr>
          <p:spPr bwMode="auto">
            <a:xfrm>
              <a:off x="1613536" y="1714277"/>
              <a:ext cx="182594" cy="182594"/>
            </a:xfrm>
            <a:custGeom>
              <a:avLst/>
              <a:gdLst>
                <a:gd name="T0" fmla="*/ 0 w 47"/>
                <a:gd name="T1" fmla="*/ 12 h 47"/>
                <a:gd name="T2" fmla="*/ 32 w 47"/>
                <a:gd name="T3" fmla="*/ 44 h 47"/>
                <a:gd name="T4" fmla="*/ 44 w 47"/>
                <a:gd name="T5" fmla="*/ 44 h 47"/>
                <a:gd name="T6" fmla="*/ 44 w 47"/>
                <a:gd name="T7" fmla="*/ 32 h 47"/>
                <a:gd name="T8" fmla="*/ 12 w 47"/>
                <a:gd name="T9" fmla="*/ 0 h 47"/>
              </a:gdLst>
              <a:ahLst/>
              <a:cxnLst>
                <a:cxn ang="0">
                  <a:pos x="T0" y="T1"/>
                </a:cxn>
                <a:cxn ang="0">
                  <a:pos x="T2" y="T3"/>
                </a:cxn>
                <a:cxn ang="0">
                  <a:pos x="T4" y="T5"/>
                </a:cxn>
                <a:cxn ang="0">
                  <a:pos x="T6" y="T7"/>
                </a:cxn>
                <a:cxn ang="0">
                  <a:pos x="T8" y="T9"/>
                </a:cxn>
              </a:cxnLst>
              <a:rect l="0" t="0" r="r" b="b"/>
              <a:pathLst>
                <a:path w="47" h="47">
                  <a:moveTo>
                    <a:pt x="0" y="12"/>
                  </a:moveTo>
                  <a:cubicBezTo>
                    <a:pt x="32" y="44"/>
                    <a:pt x="32" y="44"/>
                    <a:pt x="32" y="44"/>
                  </a:cubicBezTo>
                  <a:cubicBezTo>
                    <a:pt x="35" y="47"/>
                    <a:pt x="40" y="47"/>
                    <a:pt x="44" y="44"/>
                  </a:cubicBezTo>
                  <a:cubicBezTo>
                    <a:pt x="47" y="40"/>
                    <a:pt x="47" y="35"/>
                    <a:pt x="44" y="32"/>
                  </a:cubicBezTo>
                  <a:cubicBezTo>
                    <a:pt x="12" y="0"/>
                    <a:pt x="12" y="0"/>
                    <a:pt x="12" y="0"/>
                  </a:cubicBezTo>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1463040">
                <a:defRPr/>
              </a:pPr>
              <a:endParaRPr lang="en-US" sz="2880" kern="0" dirty="0">
                <a:solidFill>
                  <a:srgbClr val="474746"/>
                </a:solidFill>
                <a:latin typeface="Amazon Ember"/>
              </a:endParaRPr>
            </a:p>
          </p:txBody>
        </p:sp>
      </p:grpSp>
      <p:grpSp>
        <p:nvGrpSpPr>
          <p:cNvPr id="136" name="Group 135">
            <a:extLst>
              <a:ext uri="{FF2B5EF4-FFF2-40B4-BE49-F238E27FC236}">
                <a16:creationId xmlns:a16="http://schemas.microsoft.com/office/drawing/2014/main" id="{78655FB9-7E72-44A8-B68D-0FAC1EB67F22}"/>
              </a:ext>
            </a:extLst>
          </p:cNvPr>
          <p:cNvGrpSpPr/>
          <p:nvPr/>
        </p:nvGrpSpPr>
        <p:grpSpPr>
          <a:xfrm>
            <a:off x="1897363" y="3269565"/>
            <a:ext cx="822692" cy="703932"/>
            <a:chOff x="2952751" y="1268413"/>
            <a:chExt cx="1363663" cy="1166812"/>
          </a:xfrm>
          <a:solidFill>
            <a:schemeClr val="tx1"/>
          </a:solidFill>
        </p:grpSpPr>
        <p:sp>
          <p:nvSpPr>
            <p:cNvPr id="137" name="Freeform 19">
              <a:extLst>
                <a:ext uri="{FF2B5EF4-FFF2-40B4-BE49-F238E27FC236}">
                  <a16:creationId xmlns:a16="http://schemas.microsoft.com/office/drawing/2014/main" id="{61358E59-9FA9-4362-9DE2-AF3E4C859331}"/>
                </a:ext>
              </a:extLst>
            </p:cNvPr>
            <p:cNvSpPr>
              <a:spLocks noEditPoints="1"/>
            </p:cNvSpPr>
            <p:nvPr/>
          </p:nvSpPr>
          <p:spPr bwMode="auto">
            <a:xfrm>
              <a:off x="2952751" y="1268413"/>
              <a:ext cx="1363663" cy="1166812"/>
            </a:xfrm>
            <a:custGeom>
              <a:avLst/>
              <a:gdLst>
                <a:gd name="T0" fmla="*/ 2 w 411"/>
                <a:gd name="T1" fmla="*/ 114 h 350"/>
                <a:gd name="T2" fmla="*/ 410 w 411"/>
                <a:gd name="T3" fmla="*/ 114 h 350"/>
                <a:gd name="T4" fmla="*/ 411 w 411"/>
                <a:gd name="T5" fmla="*/ 115 h 350"/>
                <a:gd name="T6" fmla="*/ 378 w 411"/>
                <a:gd name="T7" fmla="*/ 150 h 350"/>
                <a:gd name="T8" fmla="*/ 375 w 411"/>
                <a:gd name="T9" fmla="*/ 147 h 350"/>
                <a:gd name="T10" fmla="*/ 35 w 411"/>
                <a:gd name="T11" fmla="*/ 147 h 350"/>
                <a:gd name="T12" fmla="*/ 32 w 411"/>
                <a:gd name="T13" fmla="*/ 149 h 350"/>
                <a:gd name="T14" fmla="*/ 0 w 411"/>
                <a:gd name="T15" fmla="*/ 117 h 350"/>
                <a:gd name="T16" fmla="*/ 2 w 411"/>
                <a:gd name="T17" fmla="*/ 114 h 350"/>
                <a:gd name="T18" fmla="*/ 66 w 411"/>
                <a:gd name="T19" fmla="*/ 181 h 350"/>
                <a:gd name="T20" fmla="*/ 93 w 411"/>
                <a:gd name="T21" fmla="*/ 209 h 350"/>
                <a:gd name="T22" fmla="*/ 95 w 411"/>
                <a:gd name="T23" fmla="*/ 207 h 350"/>
                <a:gd name="T24" fmla="*/ 316 w 411"/>
                <a:gd name="T25" fmla="*/ 207 h 350"/>
                <a:gd name="T26" fmla="*/ 318 w 411"/>
                <a:gd name="T27" fmla="*/ 209 h 350"/>
                <a:gd name="T28" fmla="*/ 346 w 411"/>
                <a:gd name="T29" fmla="*/ 181 h 350"/>
                <a:gd name="T30" fmla="*/ 345 w 411"/>
                <a:gd name="T31" fmla="*/ 181 h 350"/>
                <a:gd name="T32" fmla="*/ 66 w 411"/>
                <a:gd name="T33" fmla="*/ 181 h 350"/>
                <a:gd name="T34" fmla="*/ 124 w 411"/>
                <a:gd name="T35" fmla="*/ 238 h 350"/>
                <a:gd name="T36" fmla="*/ 122 w 411"/>
                <a:gd name="T37" fmla="*/ 240 h 350"/>
                <a:gd name="T38" fmla="*/ 153 w 411"/>
                <a:gd name="T39" fmla="*/ 272 h 350"/>
                <a:gd name="T40" fmla="*/ 155 w 411"/>
                <a:gd name="T41" fmla="*/ 269 h 350"/>
                <a:gd name="T42" fmla="*/ 256 w 411"/>
                <a:gd name="T43" fmla="*/ 269 h 350"/>
                <a:gd name="T44" fmla="*/ 257 w 411"/>
                <a:gd name="T45" fmla="*/ 270 h 350"/>
                <a:gd name="T46" fmla="*/ 287 w 411"/>
                <a:gd name="T47" fmla="*/ 240 h 350"/>
                <a:gd name="T48" fmla="*/ 285 w 411"/>
                <a:gd name="T49" fmla="*/ 238 h 350"/>
                <a:gd name="T50" fmla="*/ 124 w 411"/>
                <a:gd name="T51" fmla="*/ 238 h 350"/>
                <a:gd name="T52" fmla="*/ 178 w 411"/>
                <a:gd name="T53" fmla="*/ 322 h 350"/>
                <a:gd name="T54" fmla="*/ 206 w 411"/>
                <a:gd name="T55" fmla="*/ 350 h 350"/>
                <a:gd name="T56" fmla="*/ 234 w 411"/>
                <a:gd name="T57" fmla="*/ 322 h 350"/>
                <a:gd name="T58" fmla="*/ 206 w 411"/>
                <a:gd name="T59" fmla="*/ 294 h 350"/>
                <a:gd name="T60" fmla="*/ 178 w 411"/>
                <a:gd name="T61" fmla="*/ 322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1" h="350">
                  <a:moveTo>
                    <a:pt x="2" y="114"/>
                  </a:moveTo>
                  <a:cubicBezTo>
                    <a:pt x="115" y="0"/>
                    <a:pt x="297" y="0"/>
                    <a:pt x="410" y="114"/>
                  </a:cubicBezTo>
                  <a:cubicBezTo>
                    <a:pt x="410" y="115"/>
                    <a:pt x="411" y="115"/>
                    <a:pt x="411" y="115"/>
                  </a:cubicBezTo>
                  <a:cubicBezTo>
                    <a:pt x="411" y="115"/>
                    <a:pt x="411" y="115"/>
                    <a:pt x="378" y="150"/>
                  </a:cubicBezTo>
                  <a:cubicBezTo>
                    <a:pt x="377" y="149"/>
                    <a:pt x="376" y="148"/>
                    <a:pt x="375" y="147"/>
                  </a:cubicBezTo>
                  <a:cubicBezTo>
                    <a:pt x="281" y="53"/>
                    <a:pt x="128" y="53"/>
                    <a:pt x="35" y="147"/>
                  </a:cubicBezTo>
                  <a:cubicBezTo>
                    <a:pt x="34" y="148"/>
                    <a:pt x="33" y="149"/>
                    <a:pt x="32" y="149"/>
                  </a:cubicBezTo>
                  <a:cubicBezTo>
                    <a:pt x="32" y="149"/>
                    <a:pt x="32" y="149"/>
                    <a:pt x="0" y="117"/>
                  </a:cubicBezTo>
                  <a:cubicBezTo>
                    <a:pt x="1" y="116"/>
                    <a:pt x="1" y="115"/>
                    <a:pt x="2" y="114"/>
                  </a:cubicBezTo>
                  <a:close/>
                  <a:moveTo>
                    <a:pt x="66" y="181"/>
                  </a:moveTo>
                  <a:cubicBezTo>
                    <a:pt x="93" y="209"/>
                    <a:pt x="93" y="209"/>
                    <a:pt x="93" y="209"/>
                  </a:cubicBezTo>
                  <a:cubicBezTo>
                    <a:pt x="94" y="208"/>
                    <a:pt x="94" y="207"/>
                    <a:pt x="95" y="207"/>
                  </a:cubicBezTo>
                  <a:cubicBezTo>
                    <a:pt x="156" y="145"/>
                    <a:pt x="255" y="145"/>
                    <a:pt x="316" y="207"/>
                  </a:cubicBezTo>
                  <a:cubicBezTo>
                    <a:pt x="317" y="207"/>
                    <a:pt x="317" y="208"/>
                    <a:pt x="318" y="209"/>
                  </a:cubicBezTo>
                  <a:cubicBezTo>
                    <a:pt x="346" y="181"/>
                    <a:pt x="346" y="181"/>
                    <a:pt x="346" y="181"/>
                  </a:cubicBezTo>
                  <a:cubicBezTo>
                    <a:pt x="345" y="181"/>
                    <a:pt x="345" y="181"/>
                    <a:pt x="345" y="181"/>
                  </a:cubicBezTo>
                  <a:cubicBezTo>
                    <a:pt x="268" y="103"/>
                    <a:pt x="143" y="103"/>
                    <a:pt x="66" y="181"/>
                  </a:cubicBezTo>
                  <a:close/>
                  <a:moveTo>
                    <a:pt x="124" y="238"/>
                  </a:moveTo>
                  <a:cubicBezTo>
                    <a:pt x="123" y="238"/>
                    <a:pt x="122" y="239"/>
                    <a:pt x="122" y="240"/>
                  </a:cubicBezTo>
                  <a:cubicBezTo>
                    <a:pt x="153" y="272"/>
                    <a:pt x="153" y="272"/>
                    <a:pt x="153" y="272"/>
                  </a:cubicBezTo>
                  <a:cubicBezTo>
                    <a:pt x="154" y="271"/>
                    <a:pt x="154" y="270"/>
                    <a:pt x="155" y="269"/>
                  </a:cubicBezTo>
                  <a:cubicBezTo>
                    <a:pt x="183" y="241"/>
                    <a:pt x="228" y="241"/>
                    <a:pt x="256" y="269"/>
                  </a:cubicBezTo>
                  <a:cubicBezTo>
                    <a:pt x="256" y="270"/>
                    <a:pt x="257" y="270"/>
                    <a:pt x="257" y="270"/>
                  </a:cubicBezTo>
                  <a:cubicBezTo>
                    <a:pt x="287" y="240"/>
                    <a:pt x="287" y="240"/>
                    <a:pt x="287" y="240"/>
                  </a:cubicBezTo>
                  <a:cubicBezTo>
                    <a:pt x="287" y="239"/>
                    <a:pt x="286" y="238"/>
                    <a:pt x="285" y="238"/>
                  </a:cubicBezTo>
                  <a:cubicBezTo>
                    <a:pt x="241" y="194"/>
                    <a:pt x="168" y="194"/>
                    <a:pt x="124" y="238"/>
                  </a:cubicBezTo>
                  <a:close/>
                  <a:moveTo>
                    <a:pt x="178" y="322"/>
                  </a:moveTo>
                  <a:cubicBezTo>
                    <a:pt x="178" y="337"/>
                    <a:pt x="190" y="350"/>
                    <a:pt x="206" y="350"/>
                  </a:cubicBezTo>
                  <a:cubicBezTo>
                    <a:pt x="221" y="350"/>
                    <a:pt x="234" y="337"/>
                    <a:pt x="234" y="322"/>
                  </a:cubicBezTo>
                  <a:cubicBezTo>
                    <a:pt x="234" y="306"/>
                    <a:pt x="221" y="294"/>
                    <a:pt x="206" y="294"/>
                  </a:cubicBezTo>
                  <a:cubicBezTo>
                    <a:pt x="190" y="294"/>
                    <a:pt x="178" y="306"/>
                    <a:pt x="178" y="322"/>
                  </a:cubicBezTo>
                  <a:close/>
                </a:path>
              </a:pathLst>
            </a:custGeom>
            <a:grpFill/>
            <a:ln w="2222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1463040">
                <a:defRPr/>
              </a:pPr>
              <a:endParaRPr lang="en-US" sz="2880" kern="0" dirty="0">
                <a:solidFill>
                  <a:srgbClr val="474746"/>
                </a:solidFill>
                <a:latin typeface="Arial"/>
              </a:endParaRPr>
            </a:p>
          </p:txBody>
        </p:sp>
        <p:sp>
          <p:nvSpPr>
            <p:cNvPr id="141" name="Freeform 19">
              <a:extLst>
                <a:ext uri="{FF2B5EF4-FFF2-40B4-BE49-F238E27FC236}">
                  <a16:creationId xmlns:a16="http://schemas.microsoft.com/office/drawing/2014/main" id="{5777BA8C-6581-41DA-955F-803496DC20F0}"/>
                </a:ext>
              </a:extLst>
            </p:cNvPr>
            <p:cNvSpPr>
              <a:spLocks noEditPoints="1"/>
            </p:cNvSpPr>
            <p:nvPr/>
          </p:nvSpPr>
          <p:spPr bwMode="auto">
            <a:xfrm>
              <a:off x="2952751" y="1268413"/>
              <a:ext cx="1363663" cy="1166812"/>
            </a:xfrm>
            <a:custGeom>
              <a:avLst/>
              <a:gdLst>
                <a:gd name="T0" fmla="*/ 2 w 411"/>
                <a:gd name="T1" fmla="*/ 114 h 350"/>
                <a:gd name="T2" fmla="*/ 410 w 411"/>
                <a:gd name="T3" fmla="*/ 114 h 350"/>
                <a:gd name="T4" fmla="*/ 411 w 411"/>
                <a:gd name="T5" fmla="*/ 115 h 350"/>
                <a:gd name="T6" fmla="*/ 378 w 411"/>
                <a:gd name="T7" fmla="*/ 150 h 350"/>
                <a:gd name="T8" fmla="*/ 375 w 411"/>
                <a:gd name="T9" fmla="*/ 147 h 350"/>
                <a:gd name="T10" fmla="*/ 35 w 411"/>
                <a:gd name="T11" fmla="*/ 147 h 350"/>
                <a:gd name="T12" fmla="*/ 32 w 411"/>
                <a:gd name="T13" fmla="*/ 149 h 350"/>
                <a:gd name="T14" fmla="*/ 0 w 411"/>
                <a:gd name="T15" fmla="*/ 117 h 350"/>
                <a:gd name="T16" fmla="*/ 2 w 411"/>
                <a:gd name="T17" fmla="*/ 114 h 350"/>
                <a:gd name="T18" fmla="*/ 66 w 411"/>
                <a:gd name="T19" fmla="*/ 181 h 350"/>
                <a:gd name="T20" fmla="*/ 93 w 411"/>
                <a:gd name="T21" fmla="*/ 209 h 350"/>
                <a:gd name="T22" fmla="*/ 95 w 411"/>
                <a:gd name="T23" fmla="*/ 207 h 350"/>
                <a:gd name="T24" fmla="*/ 316 w 411"/>
                <a:gd name="T25" fmla="*/ 207 h 350"/>
                <a:gd name="T26" fmla="*/ 318 w 411"/>
                <a:gd name="T27" fmla="*/ 209 h 350"/>
                <a:gd name="T28" fmla="*/ 346 w 411"/>
                <a:gd name="T29" fmla="*/ 181 h 350"/>
                <a:gd name="T30" fmla="*/ 345 w 411"/>
                <a:gd name="T31" fmla="*/ 181 h 350"/>
                <a:gd name="T32" fmla="*/ 66 w 411"/>
                <a:gd name="T33" fmla="*/ 181 h 350"/>
                <a:gd name="T34" fmla="*/ 124 w 411"/>
                <a:gd name="T35" fmla="*/ 238 h 350"/>
                <a:gd name="T36" fmla="*/ 122 w 411"/>
                <a:gd name="T37" fmla="*/ 240 h 350"/>
                <a:gd name="T38" fmla="*/ 153 w 411"/>
                <a:gd name="T39" fmla="*/ 272 h 350"/>
                <a:gd name="T40" fmla="*/ 155 w 411"/>
                <a:gd name="T41" fmla="*/ 269 h 350"/>
                <a:gd name="T42" fmla="*/ 256 w 411"/>
                <a:gd name="T43" fmla="*/ 269 h 350"/>
                <a:gd name="T44" fmla="*/ 257 w 411"/>
                <a:gd name="T45" fmla="*/ 270 h 350"/>
                <a:gd name="T46" fmla="*/ 287 w 411"/>
                <a:gd name="T47" fmla="*/ 240 h 350"/>
                <a:gd name="T48" fmla="*/ 285 w 411"/>
                <a:gd name="T49" fmla="*/ 238 h 350"/>
                <a:gd name="T50" fmla="*/ 124 w 411"/>
                <a:gd name="T51" fmla="*/ 238 h 350"/>
                <a:gd name="T52" fmla="*/ 178 w 411"/>
                <a:gd name="T53" fmla="*/ 322 h 350"/>
                <a:gd name="T54" fmla="*/ 206 w 411"/>
                <a:gd name="T55" fmla="*/ 350 h 350"/>
                <a:gd name="T56" fmla="*/ 234 w 411"/>
                <a:gd name="T57" fmla="*/ 322 h 350"/>
                <a:gd name="T58" fmla="*/ 206 w 411"/>
                <a:gd name="T59" fmla="*/ 294 h 350"/>
                <a:gd name="T60" fmla="*/ 178 w 411"/>
                <a:gd name="T61" fmla="*/ 322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1" h="350">
                  <a:moveTo>
                    <a:pt x="2" y="114"/>
                  </a:moveTo>
                  <a:cubicBezTo>
                    <a:pt x="115" y="0"/>
                    <a:pt x="297" y="0"/>
                    <a:pt x="410" y="114"/>
                  </a:cubicBezTo>
                  <a:cubicBezTo>
                    <a:pt x="410" y="115"/>
                    <a:pt x="411" y="115"/>
                    <a:pt x="411" y="115"/>
                  </a:cubicBezTo>
                  <a:cubicBezTo>
                    <a:pt x="411" y="115"/>
                    <a:pt x="411" y="115"/>
                    <a:pt x="378" y="150"/>
                  </a:cubicBezTo>
                  <a:cubicBezTo>
                    <a:pt x="377" y="149"/>
                    <a:pt x="376" y="148"/>
                    <a:pt x="375" y="147"/>
                  </a:cubicBezTo>
                  <a:cubicBezTo>
                    <a:pt x="281" y="53"/>
                    <a:pt x="128" y="53"/>
                    <a:pt x="35" y="147"/>
                  </a:cubicBezTo>
                  <a:cubicBezTo>
                    <a:pt x="34" y="148"/>
                    <a:pt x="33" y="149"/>
                    <a:pt x="32" y="149"/>
                  </a:cubicBezTo>
                  <a:cubicBezTo>
                    <a:pt x="32" y="149"/>
                    <a:pt x="32" y="149"/>
                    <a:pt x="0" y="117"/>
                  </a:cubicBezTo>
                  <a:cubicBezTo>
                    <a:pt x="1" y="116"/>
                    <a:pt x="1" y="115"/>
                    <a:pt x="2" y="114"/>
                  </a:cubicBezTo>
                  <a:close/>
                  <a:moveTo>
                    <a:pt x="66" y="181"/>
                  </a:moveTo>
                  <a:cubicBezTo>
                    <a:pt x="93" y="209"/>
                    <a:pt x="93" y="209"/>
                    <a:pt x="93" y="209"/>
                  </a:cubicBezTo>
                  <a:cubicBezTo>
                    <a:pt x="94" y="208"/>
                    <a:pt x="94" y="207"/>
                    <a:pt x="95" y="207"/>
                  </a:cubicBezTo>
                  <a:cubicBezTo>
                    <a:pt x="156" y="145"/>
                    <a:pt x="255" y="145"/>
                    <a:pt x="316" y="207"/>
                  </a:cubicBezTo>
                  <a:cubicBezTo>
                    <a:pt x="317" y="207"/>
                    <a:pt x="317" y="208"/>
                    <a:pt x="318" y="209"/>
                  </a:cubicBezTo>
                  <a:cubicBezTo>
                    <a:pt x="346" y="181"/>
                    <a:pt x="346" y="181"/>
                    <a:pt x="346" y="181"/>
                  </a:cubicBezTo>
                  <a:cubicBezTo>
                    <a:pt x="345" y="181"/>
                    <a:pt x="345" y="181"/>
                    <a:pt x="345" y="181"/>
                  </a:cubicBezTo>
                  <a:cubicBezTo>
                    <a:pt x="268" y="103"/>
                    <a:pt x="143" y="103"/>
                    <a:pt x="66" y="181"/>
                  </a:cubicBezTo>
                  <a:close/>
                  <a:moveTo>
                    <a:pt x="124" y="238"/>
                  </a:moveTo>
                  <a:cubicBezTo>
                    <a:pt x="123" y="238"/>
                    <a:pt x="122" y="239"/>
                    <a:pt x="122" y="240"/>
                  </a:cubicBezTo>
                  <a:cubicBezTo>
                    <a:pt x="153" y="272"/>
                    <a:pt x="153" y="272"/>
                    <a:pt x="153" y="272"/>
                  </a:cubicBezTo>
                  <a:cubicBezTo>
                    <a:pt x="154" y="271"/>
                    <a:pt x="154" y="270"/>
                    <a:pt x="155" y="269"/>
                  </a:cubicBezTo>
                  <a:cubicBezTo>
                    <a:pt x="183" y="241"/>
                    <a:pt x="228" y="241"/>
                    <a:pt x="256" y="269"/>
                  </a:cubicBezTo>
                  <a:cubicBezTo>
                    <a:pt x="256" y="270"/>
                    <a:pt x="257" y="270"/>
                    <a:pt x="257" y="270"/>
                  </a:cubicBezTo>
                  <a:cubicBezTo>
                    <a:pt x="287" y="240"/>
                    <a:pt x="287" y="240"/>
                    <a:pt x="287" y="240"/>
                  </a:cubicBezTo>
                  <a:cubicBezTo>
                    <a:pt x="287" y="239"/>
                    <a:pt x="286" y="238"/>
                    <a:pt x="285" y="238"/>
                  </a:cubicBezTo>
                  <a:cubicBezTo>
                    <a:pt x="241" y="194"/>
                    <a:pt x="168" y="194"/>
                    <a:pt x="124" y="238"/>
                  </a:cubicBezTo>
                  <a:close/>
                  <a:moveTo>
                    <a:pt x="178" y="322"/>
                  </a:moveTo>
                  <a:cubicBezTo>
                    <a:pt x="178" y="337"/>
                    <a:pt x="190" y="350"/>
                    <a:pt x="206" y="350"/>
                  </a:cubicBezTo>
                  <a:cubicBezTo>
                    <a:pt x="221" y="350"/>
                    <a:pt x="234" y="337"/>
                    <a:pt x="234" y="322"/>
                  </a:cubicBezTo>
                  <a:cubicBezTo>
                    <a:pt x="234" y="306"/>
                    <a:pt x="221" y="294"/>
                    <a:pt x="206" y="294"/>
                  </a:cubicBezTo>
                  <a:cubicBezTo>
                    <a:pt x="190" y="294"/>
                    <a:pt x="178" y="306"/>
                    <a:pt x="178" y="322"/>
                  </a:cubicBezTo>
                  <a:close/>
                </a:path>
              </a:pathLst>
            </a:custGeom>
            <a:grpFill/>
            <a:ln w="2222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1463040">
                <a:defRPr/>
              </a:pPr>
              <a:endParaRPr lang="en-US" sz="2880" kern="0" dirty="0">
                <a:solidFill>
                  <a:srgbClr val="474746"/>
                </a:solidFill>
                <a:latin typeface="Arial"/>
              </a:endParaRPr>
            </a:p>
          </p:txBody>
        </p:sp>
      </p:grpSp>
    </p:spTree>
    <p:extLst>
      <p:ext uri="{BB962C8B-B14F-4D97-AF65-F5344CB8AC3E}">
        <p14:creationId xmlns:p14="http://schemas.microsoft.com/office/powerpoint/2010/main" val="37738501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arn(outHorizontal)">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400"/>
                                        <p:tgtEl>
                                          <p:spTgt spid="41"/>
                                        </p:tgtEl>
                                      </p:cBhvr>
                                    </p:animEffect>
                                  </p:childTnLst>
                                </p:cTn>
                              </p:par>
                              <p:par>
                                <p:cTn id="11" presetID="42" presetClass="path" presetSubtype="0" decel="100000" fill="hold" grpId="1" nodeType="withEffect">
                                  <p:stCondLst>
                                    <p:cond delay="0"/>
                                  </p:stCondLst>
                                  <p:childTnLst>
                                    <p:animMotion origin="layout" path="M 4.82639E-6 -9.25926E-7 L 4.82639E-6 0.02971 " pathEditMode="relative" rAng="0" ptsTypes="AA">
                                      <p:cBhvr>
                                        <p:cTn id="12" dur="400" spd="-100000" fill="hold"/>
                                        <p:tgtEl>
                                          <p:spTgt spid="41"/>
                                        </p:tgtEl>
                                        <p:attrNameLst>
                                          <p:attrName>ppt_x</p:attrName>
                                          <p:attrName>ppt_y</p:attrName>
                                        </p:attrNameLst>
                                      </p:cBhvr>
                                      <p:rCtr x="0" y="1485"/>
                                    </p:animMotion>
                                  </p:childTnLst>
                                </p:cTn>
                              </p:par>
                              <p:par>
                                <p:cTn id="13" presetID="10"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400"/>
                                        <p:tgtEl>
                                          <p:spTgt spid="48"/>
                                        </p:tgtEl>
                                      </p:cBhvr>
                                    </p:animEffect>
                                  </p:childTnLst>
                                </p:cTn>
                              </p:par>
                              <p:par>
                                <p:cTn id="16" presetID="42" presetClass="path" presetSubtype="0" decel="100000" fill="hold" grpId="1" nodeType="withEffect">
                                  <p:stCondLst>
                                    <p:cond delay="0"/>
                                  </p:stCondLst>
                                  <p:childTnLst>
                                    <p:animMotion origin="layout" path="M -4.44444E-6 3.51852E-6 L -4.44444E-6 0.0297 " pathEditMode="relative" rAng="0" ptsTypes="AA">
                                      <p:cBhvr>
                                        <p:cTn id="17" dur="400" spd="-100000" fill="hold"/>
                                        <p:tgtEl>
                                          <p:spTgt spid="48"/>
                                        </p:tgtEl>
                                        <p:attrNameLst>
                                          <p:attrName>ppt_x</p:attrName>
                                          <p:attrName>ppt_y</p:attrName>
                                        </p:attrNameLst>
                                      </p:cBhvr>
                                      <p:rCtr x="0" y="1485"/>
                                    </p:animMotion>
                                  </p:childTnLst>
                                </p:cTn>
                              </p:par>
                              <p:par>
                                <p:cTn id="18" presetID="10" presetClass="entr" presetSubtype="0" fill="hold" nodeType="withEffect">
                                  <p:stCondLst>
                                    <p:cond delay="0"/>
                                  </p:stCondLst>
                                  <p:childTnLst>
                                    <p:set>
                                      <p:cBhvr>
                                        <p:cTn id="19" dur="1" fill="hold">
                                          <p:stCondLst>
                                            <p:cond delay="0"/>
                                          </p:stCondLst>
                                        </p:cTn>
                                        <p:tgtEl>
                                          <p:spTgt spid="136"/>
                                        </p:tgtEl>
                                        <p:attrNameLst>
                                          <p:attrName>style.visibility</p:attrName>
                                        </p:attrNameLst>
                                      </p:cBhvr>
                                      <p:to>
                                        <p:strVal val="visible"/>
                                      </p:to>
                                    </p:set>
                                    <p:animEffect transition="in" filter="fade">
                                      <p:cBhvr>
                                        <p:cTn id="20" dur="500"/>
                                        <p:tgtEl>
                                          <p:spTgt spid="136"/>
                                        </p:tgtEl>
                                      </p:cBhvr>
                                    </p:animEffect>
                                  </p:childTnLst>
                                </p:cTn>
                              </p:par>
                              <p:par>
                                <p:cTn id="21" presetID="42" presetClass="path" presetSubtype="0" decel="100000" fill="hold" nodeType="withEffect">
                                  <p:stCondLst>
                                    <p:cond delay="0"/>
                                  </p:stCondLst>
                                  <p:childTnLst>
                                    <p:animMotion origin="layout" path="M 9.02778E-7 2.28395E-6 L 9.02778E-7 0.04359 " pathEditMode="relative" rAng="0" ptsTypes="AA">
                                      <p:cBhvr>
                                        <p:cTn id="22" dur="500" spd="-100000" fill="hold"/>
                                        <p:tgtEl>
                                          <p:spTgt spid="136"/>
                                        </p:tgtEl>
                                        <p:attrNameLst>
                                          <p:attrName>ppt_x</p:attrName>
                                          <p:attrName>ppt_y</p:attrName>
                                        </p:attrNameLst>
                                      </p:cBhvr>
                                      <p:rCtr x="0" y="2180"/>
                                    </p:animMotion>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42" presetClass="path" presetSubtype="0" decel="100000" fill="hold" nodeType="withEffect">
                                  <p:stCondLst>
                                    <p:cond delay="0"/>
                                  </p:stCondLst>
                                  <p:childTnLst>
                                    <p:animMotion origin="layout" path="M -1.35417E-6 -3.64198E-6 L -1.35417E-6 0.0436 " pathEditMode="relative" rAng="0" ptsTypes="AA">
                                      <p:cBhvr>
                                        <p:cTn id="27" dur="500" spd="-100000" fill="hold"/>
                                        <p:tgtEl>
                                          <p:spTgt spid="12"/>
                                        </p:tgtEl>
                                        <p:attrNameLst>
                                          <p:attrName>ppt_x</p:attrName>
                                          <p:attrName>ppt_y</p:attrName>
                                        </p:attrNameLst>
                                      </p:cBhvr>
                                      <p:rCtr x="0" y="21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8" grpId="0"/>
      <p:bldP spid="48" grpId="1"/>
    </p:bldLst>
  </p:timing>
</p:sld>
</file>

<file path=ppt/slides/slide106.xml><?xml version="1.0" encoding="utf-8"?>
<p:sld xmlns:a="http://schemas.openxmlformats.org/drawingml/2006/main" xmlns:r="http://schemas.openxmlformats.org/officeDocument/2006/relationships" xmlns:p="http://schemas.openxmlformats.org/presentationml/2006/main" show="0">
  <p:cSld>
    <p:bg>
      <p:bgPr>
        <a:gradFill>
          <a:gsLst>
            <a:gs pos="0">
              <a:srgbClr val="7BC233"/>
            </a:gs>
            <a:gs pos="100000">
              <a:srgbClr val="5C9126"/>
            </a:gs>
          </a:gsLst>
          <a:lin ang="5400000" scaled="0"/>
        </a:gra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FFD4C8BC-CD2E-4600-836D-01592A4031A6}"/>
              </a:ext>
            </a:extLst>
          </p:cNvPr>
          <p:cNvSpPr txBox="1"/>
          <p:nvPr/>
        </p:nvSpPr>
        <p:spPr>
          <a:xfrm>
            <a:off x="4796039" y="2901648"/>
            <a:ext cx="8111722" cy="2426305"/>
          </a:xfrm>
          <a:prstGeom prst="rect">
            <a:avLst/>
          </a:prstGeom>
          <a:noFill/>
        </p:spPr>
        <p:txBody>
          <a:bodyPr wrap="square" rtlCol="0">
            <a:spAutoFit/>
          </a:bodyPr>
          <a:lstStyle/>
          <a:p>
            <a:pPr defTabSz="731520">
              <a:defRPr/>
            </a:pPr>
            <a:r>
              <a:rPr lang="en-US" sz="4400" b="1" i="1" dirty="0">
                <a:solidFill>
                  <a:prstClr val="white"/>
                </a:solidFill>
                <a:latin typeface="+mj-lt"/>
                <a:ea typeface="+mj-ea"/>
                <a:cs typeface="Arial"/>
              </a:rPr>
              <a:t>Drift into Failure</a:t>
            </a:r>
          </a:p>
          <a:p>
            <a:pPr defTabSz="731520">
              <a:spcBef>
                <a:spcPts val="1920"/>
              </a:spcBef>
              <a:defRPr/>
            </a:pPr>
            <a:r>
              <a:rPr lang="en-US" sz="2800" b="1" dirty="0">
                <a:solidFill>
                  <a:prstClr val="white"/>
                </a:solidFill>
                <a:cs typeface="Arial"/>
              </a:rPr>
              <a:t>Sydney Dekker</a:t>
            </a:r>
          </a:p>
          <a:p>
            <a:pPr defTabSz="731520">
              <a:spcBef>
                <a:spcPts val="1920"/>
              </a:spcBef>
              <a:defRPr/>
            </a:pPr>
            <a:r>
              <a:rPr lang="en-US" sz="2400" dirty="0">
                <a:solidFill>
                  <a:prstClr val="white"/>
                </a:solidFill>
                <a:cs typeface="Arial"/>
              </a:rPr>
              <a:t>Everyone can do everything right at every step, and you may still get a catastrophic failure as a result …</a:t>
            </a:r>
          </a:p>
        </p:txBody>
      </p:sp>
      <p:cxnSp>
        <p:nvCxnSpPr>
          <p:cNvPr id="42" name="Straight Connector 41">
            <a:extLst>
              <a:ext uri="{FF2B5EF4-FFF2-40B4-BE49-F238E27FC236}">
                <a16:creationId xmlns:a16="http://schemas.microsoft.com/office/drawing/2014/main" id="{64FCAB43-AF04-4142-8901-F012B769969A}"/>
              </a:ext>
            </a:extLst>
          </p:cNvPr>
          <p:cNvCxnSpPr>
            <a:cxnSpLocks/>
          </p:cNvCxnSpPr>
          <p:nvPr/>
        </p:nvCxnSpPr>
        <p:spPr>
          <a:xfrm>
            <a:off x="4462815" y="1883730"/>
            <a:ext cx="0" cy="446214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F5AF8651-3AEF-4C8F-959C-1CCCB6DE2A1E}"/>
              </a:ext>
            </a:extLst>
          </p:cNvPr>
          <p:cNvPicPr>
            <a:picLocks noChangeAspect="1"/>
          </p:cNvPicPr>
          <p:nvPr/>
        </p:nvPicPr>
        <p:blipFill>
          <a:blip r:embed="rId3"/>
          <a:stretch>
            <a:fillRect/>
          </a:stretch>
        </p:blipFill>
        <p:spPr>
          <a:xfrm>
            <a:off x="840779" y="2085181"/>
            <a:ext cx="2708871" cy="4059239"/>
          </a:xfrm>
          <a:prstGeom prst="rect">
            <a:avLst/>
          </a:prstGeom>
          <a:ln w="19050">
            <a:solidFill>
              <a:schemeClr val="tx1"/>
            </a:solidFill>
          </a:ln>
        </p:spPr>
      </p:pic>
    </p:spTree>
    <p:extLst>
      <p:ext uri="{BB962C8B-B14F-4D97-AF65-F5344CB8AC3E}">
        <p14:creationId xmlns:p14="http://schemas.microsoft.com/office/powerpoint/2010/main" val="25464058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400"/>
                                        <p:tgtEl>
                                          <p:spTgt spid="41"/>
                                        </p:tgtEl>
                                      </p:cBhvr>
                                    </p:animEffect>
                                  </p:childTnLst>
                                </p:cTn>
                              </p:par>
                              <p:par>
                                <p:cTn id="8" presetID="42" presetClass="path" presetSubtype="0" decel="100000" fill="hold" grpId="1" nodeType="withEffect">
                                  <p:stCondLst>
                                    <p:cond delay="0"/>
                                  </p:stCondLst>
                                  <p:childTnLst>
                                    <p:animMotion origin="layout" path="M -4.72222E-6 0 L -4.72222E-6 0.02971 " pathEditMode="relative" rAng="0" ptsTypes="AA">
                                      <p:cBhvr>
                                        <p:cTn id="9" dur="400" spd="-100000" fill="hold"/>
                                        <p:tgtEl>
                                          <p:spTgt spid="41"/>
                                        </p:tgtEl>
                                        <p:attrNameLst>
                                          <p:attrName>ppt_x</p:attrName>
                                          <p:attrName>ppt_y</p:attrName>
                                        </p:attrNameLst>
                                      </p:cBhvr>
                                      <p:rCtr x="0" y="1485"/>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Lst>
  </p:timing>
</p:sld>
</file>

<file path=ppt/slides/slide107.xml><?xml version="1.0" encoding="utf-8"?>
<p:sld xmlns:a="http://schemas.openxmlformats.org/drawingml/2006/main" xmlns:r="http://schemas.openxmlformats.org/officeDocument/2006/relationships" xmlns:p="http://schemas.openxmlformats.org/presentationml/2006/main" show="0">
  <p:cSld>
    <p:bg>
      <p:bgPr>
        <a:gradFill>
          <a:gsLst>
            <a:gs pos="0">
              <a:srgbClr val="7BC233"/>
            </a:gs>
            <a:gs pos="100000">
              <a:srgbClr val="5C9126"/>
            </a:gs>
          </a:gsLst>
          <a:lin ang="5400000" scaled="0"/>
        </a:gra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FFD4C8BC-CD2E-4600-836D-01592A4031A6}"/>
              </a:ext>
            </a:extLst>
          </p:cNvPr>
          <p:cNvSpPr txBox="1"/>
          <p:nvPr/>
        </p:nvSpPr>
        <p:spPr>
          <a:xfrm>
            <a:off x="4796555" y="2808032"/>
            <a:ext cx="8111722" cy="2613536"/>
          </a:xfrm>
          <a:prstGeom prst="rect">
            <a:avLst/>
          </a:prstGeom>
          <a:noFill/>
        </p:spPr>
        <p:txBody>
          <a:bodyPr wrap="square" rtlCol="0">
            <a:spAutoFit/>
          </a:bodyPr>
          <a:lstStyle/>
          <a:p>
            <a:pPr defTabSz="731520">
              <a:defRPr/>
            </a:pPr>
            <a:r>
              <a:rPr lang="en-US" sz="4400" b="1" i="1" dirty="0">
                <a:solidFill>
                  <a:prstClr val="white"/>
                </a:solidFill>
                <a:latin typeface="+mj-lt"/>
                <a:ea typeface="+mj-ea"/>
                <a:cs typeface="Arial"/>
              </a:rPr>
              <a:t>Release It!</a:t>
            </a:r>
            <a:br>
              <a:rPr lang="en-US" sz="4800" b="1" i="1" dirty="0">
                <a:solidFill>
                  <a:prstClr val="white"/>
                </a:solidFill>
                <a:latin typeface="Amazon Ember"/>
              </a:rPr>
            </a:br>
            <a:r>
              <a:rPr lang="en-US" sz="2800" dirty="0">
                <a:solidFill>
                  <a:prstClr val="white"/>
                </a:solidFill>
                <a:cs typeface="Arial"/>
              </a:rPr>
              <a:t>Second Edition, 2017</a:t>
            </a:r>
          </a:p>
          <a:p>
            <a:pPr defTabSz="731520">
              <a:spcBef>
                <a:spcPts val="1920"/>
              </a:spcBef>
              <a:defRPr/>
            </a:pPr>
            <a:r>
              <a:rPr lang="en-US" sz="2800" b="1" dirty="0">
                <a:solidFill>
                  <a:prstClr val="white"/>
                </a:solidFill>
                <a:cs typeface="Arial"/>
              </a:rPr>
              <a:t>Michael T. Nygard</a:t>
            </a:r>
          </a:p>
          <a:p>
            <a:pPr defTabSz="731520">
              <a:defRPr/>
            </a:pPr>
            <a:endParaRPr lang="en-US" sz="2400" b="1" dirty="0">
              <a:solidFill>
                <a:prstClr val="white"/>
              </a:solidFill>
              <a:latin typeface="Amazon Ember"/>
            </a:endParaRPr>
          </a:p>
          <a:p>
            <a:pPr defTabSz="731520">
              <a:defRPr/>
            </a:pPr>
            <a:r>
              <a:rPr lang="en-US" sz="2400" dirty="0">
                <a:solidFill>
                  <a:prstClr val="white"/>
                </a:solidFill>
                <a:cs typeface="Arial"/>
              </a:rPr>
              <a:t>Bulkheads, circuit breakers, and some new ideas …</a:t>
            </a:r>
          </a:p>
        </p:txBody>
      </p:sp>
      <p:cxnSp>
        <p:nvCxnSpPr>
          <p:cNvPr id="42" name="Straight Connector 41">
            <a:extLst>
              <a:ext uri="{FF2B5EF4-FFF2-40B4-BE49-F238E27FC236}">
                <a16:creationId xmlns:a16="http://schemas.microsoft.com/office/drawing/2014/main" id="{64FCAB43-AF04-4142-8901-F012B769969A}"/>
              </a:ext>
            </a:extLst>
          </p:cNvPr>
          <p:cNvCxnSpPr>
            <a:cxnSpLocks/>
          </p:cNvCxnSpPr>
          <p:nvPr/>
        </p:nvCxnSpPr>
        <p:spPr>
          <a:xfrm>
            <a:off x="4463331" y="1883730"/>
            <a:ext cx="0" cy="446214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67FD731A-3089-4F07-AEA6-DA78C9233456}"/>
              </a:ext>
            </a:extLst>
          </p:cNvPr>
          <p:cNvPicPr>
            <a:picLocks noChangeAspect="1"/>
          </p:cNvPicPr>
          <p:nvPr/>
        </p:nvPicPr>
        <p:blipFill>
          <a:blip r:embed="rId3"/>
          <a:stretch>
            <a:fillRect/>
          </a:stretch>
        </p:blipFill>
        <p:spPr>
          <a:xfrm>
            <a:off x="569383" y="2139950"/>
            <a:ext cx="3291419" cy="3949700"/>
          </a:xfrm>
          <a:prstGeom prst="rect">
            <a:avLst/>
          </a:prstGeom>
          <a:ln w="19050">
            <a:solidFill>
              <a:schemeClr val="tx1"/>
            </a:solidFill>
          </a:ln>
        </p:spPr>
      </p:pic>
    </p:spTree>
    <p:extLst>
      <p:ext uri="{BB962C8B-B14F-4D97-AF65-F5344CB8AC3E}">
        <p14:creationId xmlns:p14="http://schemas.microsoft.com/office/powerpoint/2010/main" val="712599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400"/>
                                        <p:tgtEl>
                                          <p:spTgt spid="41"/>
                                        </p:tgtEl>
                                      </p:cBhvr>
                                    </p:animEffect>
                                  </p:childTnLst>
                                </p:cTn>
                              </p:par>
                              <p:par>
                                <p:cTn id="8" presetID="42" presetClass="path" presetSubtype="0" decel="100000" fill="hold" grpId="1" nodeType="withEffect">
                                  <p:stCondLst>
                                    <p:cond delay="0"/>
                                  </p:stCondLst>
                                  <p:childTnLst>
                                    <p:animMotion origin="layout" path="M -4.72222E-6 0 L -4.72222E-6 0.02971 " pathEditMode="relative" rAng="0" ptsTypes="AA">
                                      <p:cBhvr>
                                        <p:cTn id="9" dur="400" spd="-100000" fill="hold"/>
                                        <p:tgtEl>
                                          <p:spTgt spid="41"/>
                                        </p:tgtEl>
                                        <p:attrNameLst>
                                          <p:attrName>ppt_x</p:attrName>
                                          <p:attrName>ppt_y</p:attrName>
                                        </p:attrNameLst>
                                      </p:cBhvr>
                                      <p:rCtr x="0" y="1485"/>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Lst>
  </p:timing>
</p:sld>
</file>

<file path=ppt/slides/slide108.xml><?xml version="1.0" encoding="utf-8"?>
<p:sld xmlns:a="http://schemas.openxmlformats.org/drawingml/2006/main" xmlns:r="http://schemas.openxmlformats.org/officeDocument/2006/relationships" xmlns:p="http://schemas.openxmlformats.org/presentationml/2006/main" show="0">
  <p:cSld>
    <p:bg>
      <p:bgPr>
        <a:gradFill>
          <a:gsLst>
            <a:gs pos="0">
              <a:srgbClr val="7BC233"/>
            </a:gs>
            <a:gs pos="100000">
              <a:srgbClr val="5C9126"/>
            </a:gs>
          </a:gsLst>
          <a:lin ang="5400000" scaled="0"/>
        </a:gradFill>
        <a:effectLst/>
      </p:bgPr>
    </p:bg>
    <p:spTree>
      <p:nvGrpSpPr>
        <p:cNvPr id="1" name=""/>
        <p:cNvGrpSpPr/>
        <p:nvPr/>
      </p:nvGrpSpPr>
      <p:grpSpPr>
        <a:xfrm>
          <a:off x="0" y="0"/>
          <a:ext cx="0" cy="0"/>
          <a:chOff x="0" y="0"/>
          <a:chExt cx="0" cy="0"/>
        </a:xfrm>
      </p:grpSpPr>
      <p:sp>
        <p:nvSpPr>
          <p:cNvPr id="11" name="Title 8">
            <a:extLst>
              <a:ext uri="{FF2B5EF4-FFF2-40B4-BE49-F238E27FC236}">
                <a16:creationId xmlns:a16="http://schemas.microsoft.com/office/drawing/2014/main" id="{B953C2B5-E481-4A1C-83F1-70E168A13515}"/>
              </a:ext>
            </a:extLst>
          </p:cNvPr>
          <p:cNvSpPr txBox="1">
            <a:spLocks/>
          </p:cNvSpPr>
          <p:nvPr/>
        </p:nvSpPr>
        <p:spPr>
          <a:xfrm>
            <a:off x="5160930" y="379589"/>
            <a:ext cx="4277462" cy="750340"/>
          </a:xfrm>
          <a:prstGeom prst="rect">
            <a:avLst/>
          </a:prstGeom>
          <a:noFill/>
        </p:spPr>
        <p:txBody>
          <a:bodyPr tIns="0" bIns="0" anchor="ctr" anchorCtr="0"/>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defTabSz="731520">
              <a:defRPr/>
            </a:pPr>
            <a:r>
              <a:rPr lang="en-US" sz="4800" b="0" dirty="0">
                <a:solidFill>
                  <a:prstClr val="white"/>
                </a:solidFill>
                <a:latin typeface="+mj-lt"/>
              </a:rPr>
              <a:t>Resilience</a:t>
            </a:r>
          </a:p>
        </p:txBody>
      </p:sp>
      <p:cxnSp>
        <p:nvCxnSpPr>
          <p:cNvPr id="12" name="Straight Connector 11">
            <a:extLst>
              <a:ext uri="{FF2B5EF4-FFF2-40B4-BE49-F238E27FC236}">
                <a16:creationId xmlns:a16="http://schemas.microsoft.com/office/drawing/2014/main" id="{DD6A4F3A-FFE4-4D3D-A8A6-0488BFCF4D7C}"/>
              </a:ext>
            </a:extLst>
          </p:cNvPr>
          <p:cNvCxnSpPr>
            <a:cxnSpLocks/>
          </p:cNvCxnSpPr>
          <p:nvPr/>
        </p:nvCxnSpPr>
        <p:spPr>
          <a:xfrm>
            <a:off x="906211" y="2408873"/>
            <a:ext cx="12817978"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Rectangle 3">
            <a:extLst>
              <a:ext uri="{FF2B5EF4-FFF2-40B4-BE49-F238E27FC236}">
                <a16:creationId xmlns:a16="http://schemas.microsoft.com/office/drawing/2014/main" id="{4DF03A5C-7144-42BD-8D1F-C5C4F5D4DA3A}"/>
              </a:ext>
            </a:extLst>
          </p:cNvPr>
          <p:cNvSpPr/>
          <p:nvPr/>
        </p:nvSpPr>
        <p:spPr bwMode="auto">
          <a:xfrm rot="2700000">
            <a:off x="13327094" y="2236882"/>
            <a:ext cx="343981" cy="343981"/>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ln w="31750">
            <a:solidFill>
              <a:schemeClr val="tx1"/>
            </a:solidFill>
          </a:ln>
          <a:effectLst/>
        </p:spPr>
        <p:style>
          <a:lnRef idx="2">
            <a:schemeClr val="accent1"/>
          </a:lnRef>
          <a:fillRef idx="0">
            <a:schemeClr val="accent1"/>
          </a:fillRef>
          <a:effectRef idx="1">
            <a:schemeClr val="accent1"/>
          </a:effectRef>
          <a:fontRef idx="minor">
            <a:schemeClr val="tx1"/>
          </a:fontRef>
        </p:style>
        <p:txBody>
          <a:bodyPr vert="horz" wrap="square" lIns="140571" tIns="70285" rIns="140571" bIns="70285" numCol="1" anchor="t" anchorCtr="0" compatLnSpc="1">
            <a:prstTxWarp prst="textNoShape">
              <a:avLst/>
            </a:prstTxWarp>
          </a:bodyPr>
          <a:lstStyle/>
          <a:p>
            <a:pPr defTabSz="1405677">
              <a:defRPr/>
            </a:pPr>
            <a:endParaRPr lang="en-US" sz="2822" kern="0" dirty="0">
              <a:solidFill>
                <a:srgbClr val="505050"/>
              </a:solidFill>
              <a:latin typeface="Amazon Ember Light" panose="020B0403020204020204" pitchFamily="34" charset="0"/>
            </a:endParaRPr>
          </a:p>
        </p:txBody>
      </p:sp>
      <p:sp>
        <p:nvSpPr>
          <p:cNvPr id="14" name="Rectangle 3">
            <a:extLst>
              <a:ext uri="{FF2B5EF4-FFF2-40B4-BE49-F238E27FC236}">
                <a16:creationId xmlns:a16="http://schemas.microsoft.com/office/drawing/2014/main" id="{53589742-8897-4D90-ABDA-4761068184CD}"/>
              </a:ext>
            </a:extLst>
          </p:cNvPr>
          <p:cNvSpPr/>
          <p:nvPr/>
        </p:nvSpPr>
        <p:spPr bwMode="auto">
          <a:xfrm rot="18900000" flipH="1">
            <a:off x="987584" y="2236882"/>
            <a:ext cx="343981" cy="343981"/>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ln w="31750">
            <a:solidFill>
              <a:schemeClr val="tx1"/>
            </a:solidFill>
          </a:ln>
          <a:effectLst/>
        </p:spPr>
        <p:style>
          <a:lnRef idx="2">
            <a:schemeClr val="accent1"/>
          </a:lnRef>
          <a:fillRef idx="0">
            <a:schemeClr val="accent1"/>
          </a:fillRef>
          <a:effectRef idx="1">
            <a:schemeClr val="accent1"/>
          </a:effectRef>
          <a:fontRef idx="minor">
            <a:schemeClr val="tx1"/>
          </a:fontRef>
        </p:style>
        <p:txBody>
          <a:bodyPr vert="horz" wrap="square" lIns="140571" tIns="70285" rIns="140571" bIns="70285" numCol="1" anchor="t" anchorCtr="0" compatLnSpc="1">
            <a:prstTxWarp prst="textNoShape">
              <a:avLst/>
            </a:prstTxWarp>
          </a:bodyPr>
          <a:lstStyle/>
          <a:p>
            <a:pPr defTabSz="1405677">
              <a:defRPr/>
            </a:pPr>
            <a:endParaRPr lang="en-US" sz="2822" kern="0" dirty="0">
              <a:solidFill>
                <a:srgbClr val="505050"/>
              </a:solidFill>
              <a:latin typeface="Amazon Ember Light" panose="020B0403020204020204" pitchFamily="34" charset="0"/>
            </a:endParaRPr>
          </a:p>
        </p:txBody>
      </p:sp>
      <p:sp useBgFill="1">
        <p:nvSpPr>
          <p:cNvPr id="15" name="TextBox 14">
            <a:extLst>
              <a:ext uri="{FF2B5EF4-FFF2-40B4-BE49-F238E27FC236}">
                <a16:creationId xmlns:a16="http://schemas.microsoft.com/office/drawing/2014/main" id="{AE07043F-2CA0-415E-9C8B-13297A83C9D7}"/>
              </a:ext>
            </a:extLst>
          </p:cNvPr>
          <p:cNvSpPr txBox="1"/>
          <p:nvPr/>
        </p:nvSpPr>
        <p:spPr>
          <a:xfrm>
            <a:off x="2170372" y="2178670"/>
            <a:ext cx="801823" cy="461665"/>
          </a:xfrm>
          <a:prstGeom prst="rect">
            <a:avLst/>
          </a:prstGeom>
        </p:spPr>
        <p:txBody>
          <a:bodyPr wrap="none" rtlCol="0">
            <a:spAutoFit/>
          </a:bodyPr>
          <a:lstStyle/>
          <a:p>
            <a:pPr defTabSz="731520">
              <a:defRPr/>
            </a:pPr>
            <a:r>
              <a:rPr lang="en-US" sz="2400" b="1" dirty="0">
                <a:solidFill>
                  <a:prstClr val="white"/>
                </a:solidFill>
              </a:rPr>
              <a:t>Past</a:t>
            </a:r>
          </a:p>
        </p:txBody>
      </p:sp>
      <p:sp useBgFill="1">
        <p:nvSpPr>
          <p:cNvPr id="16" name="TextBox 15">
            <a:extLst>
              <a:ext uri="{FF2B5EF4-FFF2-40B4-BE49-F238E27FC236}">
                <a16:creationId xmlns:a16="http://schemas.microsoft.com/office/drawing/2014/main" id="{5785619D-8CB9-420C-8F90-AC3B5E7F65B7}"/>
              </a:ext>
            </a:extLst>
          </p:cNvPr>
          <p:cNvSpPr txBox="1"/>
          <p:nvPr/>
        </p:nvSpPr>
        <p:spPr>
          <a:xfrm>
            <a:off x="6693075" y="2145485"/>
            <a:ext cx="1281120" cy="461665"/>
          </a:xfrm>
          <a:prstGeom prst="rect">
            <a:avLst/>
          </a:prstGeom>
        </p:spPr>
        <p:txBody>
          <a:bodyPr wrap="none" rtlCol="0">
            <a:spAutoFit/>
          </a:bodyPr>
          <a:lstStyle/>
          <a:p>
            <a:pPr defTabSz="731520">
              <a:defRPr/>
            </a:pPr>
            <a:r>
              <a:rPr lang="en-US" sz="2400" b="1" dirty="0">
                <a:solidFill>
                  <a:prstClr val="white"/>
                </a:solidFill>
              </a:rPr>
              <a:t>Present</a:t>
            </a:r>
          </a:p>
        </p:txBody>
      </p:sp>
      <p:sp useBgFill="1">
        <p:nvSpPr>
          <p:cNvPr id="17" name="TextBox 16">
            <a:extLst>
              <a:ext uri="{FF2B5EF4-FFF2-40B4-BE49-F238E27FC236}">
                <a16:creationId xmlns:a16="http://schemas.microsoft.com/office/drawing/2014/main" id="{0E609166-A170-409E-913F-51C212D502B1}"/>
              </a:ext>
            </a:extLst>
          </p:cNvPr>
          <p:cNvSpPr txBox="1"/>
          <p:nvPr/>
        </p:nvSpPr>
        <p:spPr>
          <a:xfrm>
            <a:off x="11354416" y="2197718"/>
            <a:ext cx="1133644" cy="461665"/>
          </a:xfrm>
          <a:prstGeom prst="rect">
            <a:avLst/>
          </a:prstGeom>
        </p:spPr>
        <p:txBody>
          <a:bodyPr wrap="none" rtlCol="0">
            <a:spAutoFit/>
          </a:bodyPr>
          <a:lstStyle/>
          <a:p>
            <a:pPr defTabSz="731520">
              <a:defRPr/>
            </a:pPr>
            <a:r>
              <a:rPr lang="en-US" sz="2400" b="1" dirty="0">
                <a:solidFill>
                  <a:prstClr val="white"/>
                </a:solidFill>
              </a:rPr>
              <a:t>Future</a:t>
            </a:r>
          </a:p>
        </p:txBody>
      </p:sp>
      <p:grpSp>
        <p:nvGrpSpPr>
          <p:cNvPr id="55" name="Group 54">
            <a:extLst>
              <a:ext uri="{FF2B5EF4-FFF2-40B4-BE49-F238E27FC236}">
                <a16:creationId xmlns:a16="http://schemas.microsoft.com/office/drawing/2014/main" id="{143F5B5A-FF3B-4BB4-8DA1-0D8EEC29DDC1}"/>
              </a:ext>
            </a:extLst>
          </p:cNvPr>
          <p:cNvGrpSpPr/>
          <p:nvPr/>
        </p:nvGrpSpPr>
        <p:grpSpPr>
          <a:xfrm>
            <a:off x="874519" y="3769100"/>
            <a:ext cx="2955541" cy="2123203"/>
            <a:chOff x="348682" y="2146353"/>
            <a:chExt cx="1847213" cy="1327002"/>
          </a:xfrm>
        </p:grpSpPr>
        <p:grpSp>
          <p:nvGrpSpPr>
            <p:cNvPr id="5" name="Graphic 3">
              <a:extLst>
                <a:ext uri="{FF2B5EF4-FFF2-40B4-BE49-F238E27FC236}">
                  <a16:creationId xmlns:a16="http://schemas.microsoft.com/office/drawing/2014/main" id="{D8097875-5774-47A8-8D05-7DCFAC0CB133}"/>
                </a:ext>
              </a:extLst>
            </p:cNvPr>
            <p:cNvGrpSpPr/>
            <p:nvPr/>
          </p:nvGrpSpPr>
          <p:grpSpPr>
            <a:xfrm>
              <a:off x="522218" y="2856022"/>
              <a:ext cx="576132" cy="452692"/>
              <a:chOff x="3876947" y="2028825"/>
              <a:chExt cx="1381941" cy="1085850"/>
            </a:xfrm>
          </p:grpSpPr>
          <p:sp>
            <p:nvSpPr>
              <p:cNvPr id="6" name="Freeform: Shape 5">
                <a:extLst>
                  <a:ext uri="{FF2B5EF4-FFF2-40B4-BE49-F238E27FC236}">
                    <a16:creationId xmlns:a16="http://schemas.microsoft.com/office/drawing/2014/main" id="{B2816871-0ACF-4105-98EA-5CF99DCCB754}"/>
                  </a:ext>
                </a:extLst>
              </p:cNvPr>
              <p:cNvSpPr/>
              <p:nvPr/>
            </p:nvSpPr>
            <p:spPr>
              <a:xfrm>
                <a:off x="4136707" y="2046922"/>
                <a:ext cx="866775" cy="304800"/>
              </a:xfrm>
              <a:custGeom>
                <a:avLst/>
                <a:gdLst>
                  <a:gd name="connsiteX0" fmla="*/ 14287 w 866775"/>
                  <a:gd name="connsiteY0" fmla="*/ 14288 h 304800"/>
                  <a:gd name="connsiteX1" fmla="*/ 857250 w 866775"/>
                  <a:gd name="connsiteY1" fmla="*/ 14288 h 304800"/>
                  <a:gd name="connsiteX2" fmla="*/ 857250 w 866775"/>
                  <a:gd name="connsiteY2" fmla="*/ 297180 h 304800"/>
                  <a:gd name="connsiteX3" fmla="*/ 14288 w 866775"/>
                  <a:gd name="connsiteY3" fmla="*/ 297180 h 304800"/>
                </a:gdLst>
                <a:ahLst/>
                <a:cxnLst>
                  <a:cxn ang="0">
                    <a:pos x="connsiteX0" y="connsiteY0"/>
                  </a:cxn>
                  <a:cxn ang="0">
                    <a:pos x="connsiteX1" y="connsiteY1"/>
                  </a:cxn>
                  <a:cxn ang="0">
                    <a:pos x="connsiteX2" y="connsiteY2"/>
                  </a:cxn>
                  <a:cxn ang="0">
                    <a:pos x="connsiteX3" y="connsiteY3"/>
                  </a:cxn>
                </a:cxnLst>
                <a:rect l="l" t="t" r="r" b="b"/>
                <a:pathLst>
                  <a:path w="866775" h="304800">
                    <a:moveTo>
                      <a:pt x="14287" y="14288"/>
                    </a:moveTo>
                    <a:lnTo>
                      <a:pt x="857250" y="14288"/>
                    </a:lnTo>
                    <a:lnTo>
                      <a:pt x="857250" y="297180"/>
                    </a:lnTo>
                    <a:lnTo>
                      <a:pt x="14288" y="297180"/>
                    </a:lnTo>
                    <a:close/>
                  </a:path>
                </a:pathLst>
              </a:custGeom>
              <a:noFill/>
              <a:ln w="19050" cap="flat">
                <a:solidFill>
                  <a:schemeClr val="tx1">
                    <a:alpha val="60000"/>
                  </a:schemeClr>
                </a:solidFill>
                <a:prstDash val="solid"/>
                <a:miter/>
              </a:ln>
            </p:spPr>
            <p:txBody>
              <a:bodyPr rtlCol="0" anchor="ctr"/>
              <a:lstStyle/>
              <a:p>
                <a:pPr defTabSz="731520">
                  <a:defRPr/>
                </a:pPr>
                <a:endParaRPr lang="en-US" sz="2880" dirty="0">
                  <a:solidFill>
                    <a:prstClr val="white"/>
                  </a:solidFill>
                  <a:latin typeface="Amazon Ember"/>
                </a:endParaRPr>
              </a:p>
            </p:txBody>
          </p:sp>
          <p:sp>
            <p:nvSpPr>
              <p:cNvPr id="7" name="Freeform: Shape 6">
                <a:extLst>
                  <a:ext uri="{FF2B5EF4-FFF2-40B4-BE49-F238E27FC236}">
                    <a16:creationId xmlns:a16="http://schemas.microsoft.com/office/drawing/2014/main" id="{690DE51F-04E3-44C1-8D79-3767AA50FDF1}"/>
                  </a:ext>
                </a:extLst>
              </p:cNvPr>
              <p:cNvSpPr/>
              <p:nvPr/>
            </p:nvSpPr>
            <p:spPr>
              <a:xfrm>
                <a:off x="4623435" y="2045969"/>
                <a:ext cx="266700" cy="304800"/>
              </a:xfrm>
              <a:custGeom>
                <a:avLst/>
                <a:gdLst>
                  <a:gd name="connsiteX0" fmla="*/ 14288 w 266700"/>
                  <a:gd name="connsiteY0" fmla="*/ 14288 h 304800"/>
                  <a:gd name="connsiteX1" fmla="*/ 258127 w 266700"/>
                  <a:gd name="connsiteY1" fmla="*/ 298133 h 304800"/>
                </a:gdLst>
                <a:ahLst/>
                <a:cxnLst>
                  <a:cxn ang="0">
                    <a:pos x="connsiteX0" y="connsiteY0"/>
                  </a:cxn>
                  <a:cxn ang="0">
                    <a:pos x="connsiteX1" y="connsiteY1"/>
                  </a:cxn>
                </a:cxnLst>
                <a:rect l="l" t="t" r="r" b="b"/>
                <a:pathLst>
                  <a:path w="266700" h="304800">
                    <a:moveTo>
                      <a:pt x="14288" y="14288"/>
                    </a:moveTo>
                    <a:cubicBezTo>
                      <a:pt x="14288" y="171450"/>
                      <a:pt x="123825" y="298133"/>
                      <a:pt x="258127" y="298133"/>
                    </a:cubicBezTo>
                  </a:path>
                </a:pathLst>
              </a:custGeom>
              <a:noFill/>
              <a:ln w="19050" cap="flat">
                <a:solidFill>
                  <a:schemeClr val="tx1">
                    <a:alpha val="60000"/>
                  </a:schemeClr>
                </a:solidFill>
                <a:prstDash val="solid"/>
                <a:miter/>
              </a:ln>
            </p:spPr>
            <p:txBody>
              <a:bodyPr rtlCol="0" anchor="ctr"/>
              <a:lstStyle/>
              <a:p>
                <a:pPr defTabSz="731520">
                  <a:defRPr/>
                </a:pPr>
                <a:endParaRPr lang="en-US" sz="2880" dirty="0">
                  <a:solidFill>
                    <a:prstClr val="white"/>
                  </a:solidFill>
                  <a:latin typeface="Amazon Ember"/>
                </a:endParaRPr>
              </a:p>
            </p:txBody>
          </p:sp>
          <p:sp>
            <p:nvSpPr>
              <p:cNvPr id="8" name="Freeform: Shape 7">
                <a:extLst>
                  <a:ext uri="{FF2B5EF4-FFF2-40B4-BE49-F238E27FC236}">
                    <a16:creationId xmlns:a16="http://schemas.microsoft.com/office/drawing/2014/main" id="{CA15F766-FB2C-482F-B41D-D734C7C2D7C7}"/>
                  </a:ext>
                </a:extLst>
              </p:cNvPr>
              <p:cNvSpPr/>
              <p:nvPr/>
            </p:nvSpPr>
            <p:spPr>
              <a:xfrm>
                <a:off x="4289108" y="2187892"/>
                <a:ext cx="247649" cy="28575"/>
              </a:xfrm>
              <a:custGeom>
                <a:avLst/>
                <a:gdLst>
                  <a:gd name="connsiteX0" fmla="*/ 14287 w 247650"/>
                  <a:gd name="connsiteY0" fmla="*/ 14288 h 28575"/>
                  <a:gd name="connsiteX1" fmla="*/ 241935 w 247650"/>
                  <a:gd name="connsiteY1" fmla="*/ 14288 h 28575"/>
                </a:gdLst>
                <a:ahLst/>
                <a:cxnLst>
                  <a:cxn ang="0">
                    <a:pos x="connsiteX0" y="connsiteY0"/>
                  </a:cxn>
                  <a:cxn ang="0">
                    <a:pos x="connsiteX1" y="connsiteY1"/>
                  </a:cxn>
                </a:cxnLst>
                <a:rect l="l" t="t" r="r" b="b"/>
                <a:pathLst>
                  <a:path w="247650" h="28575">
                    <a:moveTo>
                      <a:pt x="14287" y="14288"/>
                    </a:moveTo>
                    <a:lnTo>
                      <a:pt x="241935" y="14288"/>
                    </a:lnTo>
                  </a:path>
                </a:pathLst>
              </a:custGeom>
              <a:ln w="19050" cap="flat">
                <a:solidFill>
                  <a:schemeClr val="tx1">
                    <a:alpha val="60000"/>
                  </a:schemeClr>
                </a:solidFill>
                <a:prstDash val="solid"/>
                <a:miter/>
              </a:ln>
            </p:spPr>
            <p:txBody>
              <a:bodyPr rtlCol="0" anchor="ctr"/>
              <a:lstStyle/>
              <a:p>
                <a:pPr defTabSz="731520">
                  <a:defRPr/>
                </a:pPr>
                <a:endParaRPr lang="en-US" sz="2880" dirty="0">
                  <a:solidFill>
                    <a:prstClr val="white"/>
                  </a:solidFill>
                  <a:latin typeface="Amazon Ember"/>
                </a:endParaRPr>
              </a:p>
            </p:txBody>
          </p:sp>
          <p:sp>
            <p:nvSpPr>
              <p:cNvPr id="9" name="Freeform: Shape 8">
                <a:extLst>
                  <a:ext uri="{FF2B5EF4-FFF2-40B4-BE49-F238E27FC236}">
                    <a16:creationId xmlns:a16="http://schemas.microsoft.com/office/drawing/2014/main" id="{2C1F078D-8389-4083-9B95-E0BD0B4C18F1}"/>
                  </a:ext>
                </a:extLst>
              </p:cNvPr>
              <p:cNvSpPr/>
              <p:nvPr/>
            </p:nvSpPr>
            <p:spPr>
              <a:xfrm>
                <a:off x="4805362" y="2187892"/>
                <a:ext cx="142875" cy="28575"/>
              </a:xfrm>
              <a:custGeom>
                <a:avLst/>
                <a:gdLst>
                  <a:gd name="connsiteX0" fmla="*/ 14288 w 142875"/>
                  <a:gd name="connsiteY0" fmla="*/ 14288 h 28575"/>
                  <a:gd name="connsiteX1" fmla="*/ 136208 w 142875"/>
                  <a:gd name="connsiteY1" fmla="*/ 14288 h 28575"/>
                </a:gdLst>
                <a:ahLst/>
                <a:cxnLst>
                  <a:cxn ang="0">
                    <a:pos x="connsiteX0" y="connsiteY0"/>
                  </a:cxn>
                  <a:cxn ang="0">
                    <a:pos x="connsiteX1" y="connsiteY1"/>
                  </a:cxn>
                </a:cxnLst>
                <a:rect l="l" t="t" r="r" b="b"/>
                <a:pathLst>
                  <a:path w="142875" h="28575">
                    <a:moveTo>
                      <a:pt x="14288" y="14288"/>
                    </a:moveTo>
                    <a:lnTo>
                      <a:pt x="136208" y="14288"/>
                    </a:lnTo>
                  </a:path>
                </a:pathLst>
              </a:custGeom>
              <a:ln w="19050" cap="flat">
                <a:solidFill>
                  <a:schemeClr val="tx1">
                    <a:alpha val="60000"/>
                  </a:schemeClr>
                </a:solidFill>
                <a:prstDash val="solid"/>
                <a:miter/>
              </a:ln>
            </p:spPr>
            <p:txBody>
              <a:bodyPr rtlCol="0" anchor="ctr"/>
              <a:lstStyle/>
              <a:p>
                <a:pPr defTabSz="731520">
                  <a:defRPr/>
                </a:pPr>
                <a:endParaRPr lang="en-US" sz="2880" dirty="0">
                  <a:solidFill>
                    <a:prstClr val="white"/>
                  </a:solidFill>
                  <a:latin typeface="Amazon Ember"/>
                </a:endParaRPr>
              </a:p>
            </p:txBody>
          </p:sp>
          <p:sp>
            <p:nvSpPr>
              <p:cNvPr id="25" name="Freeform: Shape 24">
                <a:extLst>
                  <a:ext uri="{FF2B5EF4-FFF2-40B4-BE49-F238E27FC236}">
                    <a16:creationId xmlns:a16="http://schemas.microsoft.com/office/drawing/2014/main" id="{11FCAC04-1CF1-4D1D-A8E6-1A202849D0A6}"/>
                  </a:ext>
                </a:extLst>
              </p:cNvPr>
              <p:cNvSpPr/>
              <p:nvPr/>
            </p:nvSpPr>
            <p:spPr>
              <a:xfrm>
                <a:off x="4030027" y="2187892"/>
                <a:ext cx="133350" cy="28575"/>
              </a:xfrm>
              <a:custGeom>
                <a:avLst/>
                <a:gdLst>
                  <a:gd name="connsiteX0" fmla="*/ 14288 w 133350"/>
                  <a:gd name="connsiteY0" fmla="*/ 14288 h 28575"/>
                  <a:gd name="connsiteX1" fmla="*/ 120967 w 133350"/>
                  <a:gd name="connsiteY1" fmla="*/ 14288 h 28575"/>
                </a:gdLst>
                <a:ahLst/>
                <a:cxnLst>
                  <a:cxn ang="0">
                    <a:pos x="connsiteX0" y="connsiteY0"/>
                  </a:cxn>
                  <a:cxn ang="0">
                    <a:pos x="connsiteX1" y="connsiteY1"/>
                  </a:cxn>
                </a:cxnLst>
                <a:rect l="l" t="t" r="r" b="b"/>
                <a:pathLst>
                  <a:path w="133350" h="28575">
                    <a:moveTo>
                      <a:pt x="14288" y="14288"/>
                    </a:moveTo>
                    <a:lnTo>
                      <a:pt x="120967" y="14288"/>
                    </a:lnTo>
                  </a:path>
                </a:pathLst>
              </a:custGeom>
              <a:ln w="19050" cap="flat">
                <a:solidFill>
                  <a:schemeClr val="tx1">
                    <a:alpha val="60000"/>
                  </a:schemeClr>
                </a:solidFill>
                <a:prstDash val="solid"/>
                <a:miter/>
              </a:ln>
            </p:spPr>
            <p:txBody>
              <a:bodyPr rtlCol="0" anchor="ctr"/>
              <a:lstStyle/>
              <a:p>
                <a:pPr defTabSz="731520">
                  <a:defRPr/>
                </a:pPr>
                <a:endParaRPr lang="en-US" sz="2880" dirty="0">
                  <a:solidFill>
                    <a:prstClr val="white"/>
                  </a:solidFill>
                  <a:latin typeface="Amazon Ember"/>
                </a:endParaRPr>
              </a:p>
            </p:txBody>
          </p:sp>
          <p:sp>
            <p:nvSpPr>
              <p:cNvPr id="26" name="Freeform: Shape 25">
                <a:extLst>
                  <a:ext uri="{FF2B5EF4-FFF2-40B4-BE49-F238E27FC236}">
                    <a16:creationId xmlns:a16="http://schemas.microsoft.com/office/drawing/2014/main" id="{12C71E52-E0E7-46E7-9386-BA8777A6275E}"/>
                  </a:ext>
                </a:extLst>
              </p:cNvPr>
              <p:cNvSpPr/>
              <p:nvPr/>
            </p:nvSpPr>
            <p:spPr>
              <a:xfrm>
                <a:off x="4973002" y="2187892"/>
                <a:ext cx="133350" cy="28575"/>
              </a:xfrm>
              <a:custGeom>
                <a:avLst/>
                <a:gdLst>
                  <a:gd name="connsiteX0" fmla="*/ 14287 w 133350"/>
                  <a:gd name="connsiteY0" fmla="*/ 14288 h 28575"/>
                  <a:gd name="connsiteX1" fmla="*/ 120968 w 133350"/>
                  <a:gd name="connsiteY1" fmla="*/ 14288 h 28575"/>
                </a:gdLst>
                <a:ahLst/>
                <a:cxnLst>
                  <a:cxn ang="0">
                    <a:pos x="connsiteX0" y="connsiteY0"/>
                  </a:cxn>
                  <a:cxn ang="0">
                    <a:pos x="connsiteX1" y="connsiteY1"/>
                  </a:cxn>
                </a:cxnLst>
                <a:rect l="l" t="t" r="r" b="b"/>
                <a:pathLst>
                  <a:path w="133350" h="28575">
                    <a:moveTo>
                      <a:pt x="14287" y="14288"/>
                    </a:moveTo>
                    <a:lnTo>
                      <a:pt x="120968" y="14288"/>
                    </a:lnTo>
                  </a:path>
                </a:pathLst>
              </a:custGeom>
              <a:ln w="19050" cap="flat">
                <a:solidFill>
                  <a:schemeClr val="tx1">
                    <a:alpha val="60000"/>
                  </a:schemeClr>
                </a:solidFill>
                <a:prstDash val="solid"/>
                <a:miter/>
              </a:ln>
            </p:spPr>
            <p:txBody>
              <a:bodyPr rtlCol="0" anchor="ctr"/>
              <a:lstStyle/>
              <a:p>
                <a:pPr defTabSz="731520">
                  <a:defRPr/>
                </a:pPr>
                <a:endParaRPr lang="en-US" sz="2880" dirty="0">
                  <a:solidFill>
                    <a:prstClr val="white"/>
                  </a:solidFill>
                  <a:latin typeface="Amazon Ember"/>
                </a:endParaRPr>
              </a:p>
            </p:txBody>
          </p:sp>
          <p:sp>
            <p:nvSpPr>
              <p:cNvPr id="27" name="Freeform: Shape 26">
                <a:extLst>
                  <a:ext uri="{FF2B5EF4-FFF2-40B4-BE49-F238E27FC236}">
                    <a16:creationId xmlns:a16="http://schemas.microsoft.com/office/drawing/2014/main" id="{5E781D8E-ECBC-420F-9EA3-F510A3187015}"/>
                  </a:ext>
                </a:extLst>
              </p:cNvPr>
              <p:cNvSpPr/>
              <p:nvPr/>
            </p:nvSpPr>
            <p:spPr>
              <a:xfrm>
                <a:off x="4136707" y="2420302"/>
                <a:ext cx="866775" cy="304800"/>
              </a:xfrm>
              <a:custGeom>
                <a:avLst/>
                <a:gdLst>
                  <a:gd name="connsiteX0" fmla="*/ 14287 w 866775"/>
                  <a:gd name="connsiteY0" fmla="*/ 14287 h 304800"/>
                  <a:gd name="connsiteX1" fmla="*/ 857250 w 866775"/>
                  <a:gd name="connsiteY1" fmla="*/ 14287 h 304800"/>
                  <a:gd name="connsiteX2" fmla="*/ 857250 w 866775"/>
                  <a:gd name="connsiteY2" fmla="*/ 297180 h 304800"/>
                  <a:gd name="connsiteX3" fmla="*/ 14288 w 866775"/>
                  <a:gd name="connsiteY3" fmla="*/ 297180 h 304800"/>
                </a:gdLst>
                <a:ahLst/>
                <a:cxnLst>
                  <a:cxn ang="0">
                    <a:pos x="connsiteX0" y="connsiteY0"/>
                  </a:cxn>
                  <a:cxn ang="0">
                    <a:pos x="connsiteX1" y="connsiteY1"/>
                  </a:cxn>
                  <a:cxn ang="0">
                    <a:pos x="connsiteX2" y="connsiteY2"/>
                  </a:cxn>
                  <a:cxn ang="0">
                    <a:pos x="connsiteX3" y="connsiteY3"/>
                  </a:cxn>
                </a:cxnLst>
                <a:rect l="l" t="t" r="r" b="b"/>
                <a:pathLst>
                  <a:path w="866775" h="304800">
                    <a:moveTo>
                      <a:pt x="14287" y="14287"/>
                    </a:moveTo>
                    <a:lnTo>
                      <a:pt x="857250" y="14287"/>
                    </a:lnTo>
                    <a:lnTo>
                      <a:pt x="857250" y="297180"/>
                    </a:lnTo>
                    <a:lnTo>
                      <a:pt x="14288" y="297180"/>
                    </a:lnTo>
                    <a:close/>
                  </a:path>
                </a:pathLst>
              </a:custGeom>
              <a:noFill/>
              <a:ln w="19050" cap="flat">
                <a:solidFill>
                  <a:schemeClr val="tx1">
                    <a:alpha val="60000"/>
                  </a:schemeClr>
                </a:solidFill>
                <a:prstDash val="solid"/>
                <a:miter/>
              </a:ln>
            </p:spPr>
            <p:txBody>
              <a:bodyPr rtlCol="0" anchor="ctr"/>
              <a:lstStyle/>
              <a:p>
                <a:pPr defTabSz="731520">
                  <a:defRPr/>
                </a:pPr>
                <a:endParaRPr lang="en-US" sz="2880" dirty="0">
                  <a:solidFill>
                    <a:prstClr val="white"/>
                  </a:solidFill>
                  <a:latin typeface="Amazon Ember"/>
                </a:endParaRPr>
              </a:p>
            </p:txBody>
          </p:sp>
          <p:sp>
            <p:nvSpPr>
              <p:cNvPr id="28" name="Freeform: Shape 27">
                <a:extLst>
                  <a:ext uri="{FF2B5EF4-FFF2-40B4-BE49-F238E27FC236}">
                    <a16:creationId xmlns:a16="http://schemas.microsoft.com/office/drawing/2014/main" id="{4E4706E1-51C5-430B-AC8B-016EE84B1EB3}"/>
                  </a:ext>
                </a:extLst>
              </p:cNvPr>
              <p:cNvSpPr/>
              <p:nvPr/>
            </p:nvSpPr>
            <p:spPr>
              <a:xfrm>
                <a:off x="4623435" y="2419350"/>
                <a:ext cx="266700" cy="304800"/>
              </a:xfrm>
              <a:custGeom>
                <a:avLst/>
                <a:gdLst>
                  <a:gd name="connsiteX0" fmla="*/ 14288 w 266700"/>
                  <a:gd name="connsiteY0" fmla="*/ 14288 h 304800"/>
                  <a:gd name="connsiteX1" fmla="*/ 258127 w 266700"/>
                  <a:gd name="connsiteY1" fmla="*/ 298133 h 304800"/>
                </a:gdLst>
                <a:ahLst/>
                <a:cxnLst>
                  <a:cxn ang="0">
                    <a:pos x="connsiteX0" y="connsiteY0"/>
                  </a:cxn>
                  <a:cxn ang="0">
                    <a:pos x="connsiteX1" y="connsiteY1"/>
                  </a:cxn>
                </a:cxnLst>
                <a:rect l="l" t="t" r="r" b="b"/>
                <a:pathLst>
                  <a:path w="266700" h="304800">
                    <a:moveTo>
                      <a:pt x="14288" y="14288"/>
                    </a:moveTo>
                    <a:cubicBezTo>
                      <a:pt x="14288" y="171450"/>
                      <a:pt x="123825" y="298133"/>
                      <a:pt x="258127" y="298133"/>
                    </a:cubicBezTo>
                  </a:path>
                </a:pathLst>
              </a:custGeom>
              <a:noFill/>
              <a:ln w="19050" cap="flat">
                <a:solidFill>
                  <a:schemeClr val="tx1">
                    <a:alpha val="60000"/>
                  </a:schemeClr>
                </a:solidFill>
                <a:prstDash val="solid"/>
                <a:miter/>
              </a:ln>
            </p:spPr>
            <p:txBody>
              <a:bodyPr rtlCol="0" anchor="ctr"/>
              <a:lstStyle/>
              <a:p>
                <a:pPr defTabSz="731520">
                  <a:defRPr/>
                </a:pPr>
                <a:endParaRPr lang="en-US" sz="2880" dirty="0">
                  <a:solidFill>
                    <a:prstClr val="white"/>
                  </a:solidFill>
                  <a:latin typeface="Amazon Ember"/>
                </a:endParaRPr>
              </a:p>
            </p:txBody>
          </p:sp>
          <p:sp>
            <p:nvSpPr>
              <p:cNvPr id="29" name="Freeform: Shape 28">
                <a:extLst>
                  <a:ext uri="{FF2B5EF4-FFF2-40B4-BE49-F238E27FC236}">
                    <a16:creationId xmlns:a16="http://schemas.microsoft.com/office/drawing/2014/main" id="{136C14D5-CB13-47F9-BEF5-E5DA966A1226}"/>
                  </a:ext>
                </a:extLst>
              </p:cNvPr>
              <p:cNvSpPr/>
              <p:nvPr/>
            </p:nvSpPr>
            <p:spPr>
              <a:xfrm>
                <a:off x="4289107" y="2561272"/>
                <a:ext cx="247650" cy="28575"/>
              </a:xfrm>
              <a:custGeom>
                <a:avLst/>
                <a:gdLst>
                  <a:gd name="connsiteX0" fmla="*/ 14287 w 247650"/>
                  <a:gd name="connsiteY0" fmla="*/ 14288 h 28575"/>
                  <a:gd name="connsiteX1" fmla="*/ 241935 w 247650"/>
                  <a:gd name="connsiteY1" fmla="*/ 14288 h 28575"/>
                </a:gdLst>
                <a:ahLst/>
                <a:cxnLst>
                  <a:cxn ang="0">
                    <a:pos x="connsiteX0" y="connsiteY0"/>
                  </a:cxn>
                  <a:cxn ang="0">
                    <a:pos x="connsiteX1" y="connsiteY1"/>
                  </a:cxn>
                </a:cxnLst>
                <a:rect l="l" t="t" r="r" b="b"/>
                <a:pathLst>
                  <a:path w="247650" h="28575">
                    <a:moveTo>
                      <a:pt x="14287" y="14288"/>
                    </a:moveTo>
                    <a:lnTo>
                      <a:pt x="241935" y="14288"/>
                    </a:lnTo>
                  </a:path>
                </a:pathLst>
              </a:custGeom>
              <a:ln w="19050" cap="flat">
                <a:solidFill>
                  <a:schemeClr val="tx1">
                    <a:alpha val="60000"/>
                  </a:schemeClr>
                </a:solidFill>
                <a:prstDash val="solid"/>
                <a:miter/>
              </a:ln>
            </p:spPr>
            <p:txBody>
              <a:bodyPr rtlCol="0" anchor="ctr"/>
              <a:lstStyle/>
              <a:p>
                <a:pPr defTabSz="731520">
                  <a:defRPr/>
                </a:pPr>
                <a:endParaRPr lang="en-US" sz="2880" dirty="0">
                  <a:solidFill>
                    <a:prstClr val="white"/>
                  </a:solidFill>
                  <a:latin typeface="Amazon Ember"/>
                </a:endParaRPr>
              </a:p>
            </p:txBody>
          </p:sp>
          <p:sp>
            <p:nvSpPr>
              <p:cNvPr id="30" name="Freeform: Shape 29">
                <a:extLst>
                  <a:ext uri="{FF2B5EF4-FFF2-40B4-BE49-F238E27FC236}">
                    <a16:creationId xmlns:a16="http://schemas.microsoft.com/office/drawing/2014/main" id="{3F65F664-ECAE-446B-9D88-15C2731C6407}"/>
                  </a:ext>
                </a:extLst>
              </p:cNvPr>
              <p:cNvSpPr/>
              <p:nvPr/>
            </p:nvSpPr>
            <p:spPr>
              <a:xfrm>
                <a:off x="4805362" y="2561272"/>
                <a:ext cx="142875" cy="28575"/>
              </a:xfrm>
              <a:custGeom>
                <a:avLst/>
                <a:gdLst>
                  <a:gd name="connsiteX0" fmla="*/ 14288 w 142875"/>
                  <a:gd name="connsiteY0" fmla="*/ 14288 h 28575"/>
                  <a:gd name="connsiteX1" fmla="*/ 136208 w 142875"/>
                  <a:gd name="connsiteY1" fmla="*/ 14288 h 28575"/>
                </a:gdLst>
                <a:ahLst/>
                <a:cxnLst>
                  <a:cxn ang="0">
                    <a:pos x="connsiteX0" y="connsiteY0"/>
                  </a:cxn>
                  <a:cxn ang="0">
                    <a:pos x="connsiteX1" y="connsiteY1"/>
                  </a:cxn>
                </a:cxnLst>
                <a:rect l="l" t="t" r="r" b="b"/>
                <a:pathLst>
                  <a:path w="142875" h="28575">
                    <a:moveTo>
                      <a:pt x="14288" y="14288"/>
                    </a:moveTo>
                    <a:lnTo>
                      <a:pt x="136208" y="14288"/>
                    </a:lnTo>
                  </a:path>
                </a:pathLst>
              </a:custGeom>
              <a:ln w="19050" cap="flat">
                <a:solidFill>
                  <a:schemeClr val="tx1">
                    <a:alpha val="60000"/>
                  </a:schemeClr>
                </a:solidFill>
                <a:prstDash val="solid"/>
                <a:miter/>
              </a:ln>
            </p:spPr>
            <p:txBody>
              <a:bodyPr rtlCol="0" anchor="ctr"/>
              <a:lstStyle/>
              <a:p>
                <a:pPr defTabSz="731520">
                  <a:defRPr/>
                </a:pPr>
                <a:endParaRPr lang="en-US" sz="2880" dirty="0">
                  <a:solidFill>
                    <a:prstClr val="white"/>
                  </a:solidFill>
                  <a:latin typeface="Amazon Ember"/>
                </a:endParaRPr>
              </a:p>
            </p:txBody>
          </p:sp>
          <p:sp>
            <p:nvSpPr>
              <p:cNvPr id="31" name="Freeform: Shape 30">
                <a:extLst>
                  <a:ext uri="{FF2B5EF4-FFF2-40B4-BE49-F238E27FC236}">
                    <a16:creationId xmlns:a16="http://schemas.microsoft.com/office/drawing/2014/main" id="{D4971659-55A5-4E20-8FEE-CBAB7FC0FD24}"/>
                  </a:ext>
                </a:extLst>
              </p:cNvPr>
              <p:cNvSpPr/>
              <p:nvPr/>
            </p:nvSpPr>
            <p:spPr>
              <a:xfrm>
                <a:off x="4030027" y="2561272"/>
                <a:ext cx="133350" cy="28575"/>
              </a:xfrm>
              <a:custGeom>
                <a:avLst/>
                <a:gdLst>
                  <a:gd name="connsiteX0" fmla="*/ 14288 w 133350"/>
                  <a:gd name="connsiteY0" fmla="*/ 14288 h 28575"/>
                  <a:gd name="connsiteX1" fmla="*/ 120967 w 133350"/>
                  <a:gd name="connsiteY1" fmla="*/ 14288 h 28575"/>
                </a:gdLst>
                <a:ahLst/>
                <a:cxnLst>
                  <a:cxn ang="0">
                    <a:pos x="connsiteX0" y="connsiteY0"/>
                  </a:cxn>
                  <a:cxn ang="0">
                    <a:pos x="connsiteX1" y="connsiteY1"/>
                  </a:cxn>
                </a:cxnLst>
                <a:rect l="l" t="t" r="r" b="b"/>
                <a:pathLst>
                  <a:path w="133350" h="28575">
                    <a:moveTo>
                      <a:pt x="14288" y="14288"/>
                    </a:moveTo>
                    <a:lnTo>
                      <a:pt x="120967" y="14288"/>
                    </a:lnTo>
                  </a:path>
                </a:pathLst>
              </a:custGeom>
              <a:ln w="19050" cap="flat">
                <a:solidFill>
                  <a:schemeClr val="tx1">
                    <a:alpha val="60000"/>
                  </a:schemeClr>
                </a:solidFill>
                <a:prstDash val="solid"/>
                <a:miter/>
              </a:ln>
            </p:spPr>
            <p:txBody>
              <a:bodyPr rtlCol="0" anchor="ctr"/>
              <a:lstStyle/>
              <a:p>
                <a:pPr defTabSz="731520">
                  <a:defRPr/>
                </a:pPr>
                <a:endParaRPr lang="en-US" sz="2880" dirty="0">
                  <a:solidFill>
                    <a:prstClr val="white"/>
                  </a:solidFill>
                  <a:latin typeface="Amazon Ember"/>
                </a:endParaRPr>
              </a:p>
            </p:txBody>
          </p:sp>
          <p:sp>
            <p:nvSpPr>
              <p:cNvPr id="32" name="Freeform: Shape 31">
                <a:extLst>
                  <a:ext uri="{FF2B5EF4-FFF2-40B4-BE49-F238E27FC236}">
                    <a16:creationId xmlns:a16="http://schemas.microsoft.com/office/drawing/2014/main" id="{3177E6CA-9DF9-4296-BA56-480B4FBFC660}"/>
                  </a:ext>
                </a:extLst>
              </p:cNvPr>
              <p:cNvSpPr/>
              <p:nvPr/>
            </p:nvSpPr>
            <p:spPr>
              <a:xfrm>
                <a:off x="4973002" y="2561272"/>
                <a:ext cx="133350" cy="28575"/>
              </a:xfrm>
              <a:custGeom>
                <a:avLst/>
                <a:gdLst>
                  <a:gd name="connsiteX0" fmla="*/ 14287 w 133350"/>
                  <a:gd name="connsiteY0" fmla="*/ 14288 h 28575"/>
                  <a:gd name="connsiteX1" fmla="*/ 120968 w 133350"/>
                  <a:gd name="connsiteY1" fmla="*/ 14288 h 28575"/>
                </a:gdLst>
                <a:ahLst/>
                <a:cxnLst>
                  <a:cxn ang="0">
                    <a:pos x="connsiteX0" y="connsiteY0"/>
                  </a:cxn>
                  <a:cxn ang="0">
                    <a:pos x="connsiteX1" y="connsiteY1"/>
                  </a:cxn>
                </a:cxnLst>
                <a:rect l="l" t="t" r="r" b="b"/>
                <a:pathLst>
                  <a:path w="133350" h="28575">
                    <a:moveTo>
                      <a:pt x="14287" y="14288"/>
                    </a:moveTo>
                    <a:lnTo>
                      <a:pt x="120968" y="14288"/>
                    </a:lnTo>
                  </a:path>
                </a:pathLst>
              </a:custGeom>
              <a:ln w="19050" cap="flat">
                <a:solidFill>
                  <a:schemeClr val="tx1">
                    <a:alpha val="60000"/>
                  </a:schemeClr>
                </a:solidFill>
                <a:prstDash val="solid"/>
                <a:miter/>
              </a:ln>
            </p:spPr>
            <p:txBody>
              <a:bodyPr rtlCol="0" anchor="ctr"/>
              <a:lstStyle/>
              <a:p>
                <a:pPr defTabSz="731520">
                  <a:defRPr/>
                </a:pPr>
                <a:endParaRPr lang="en-US" sz="2880" dirty="0">
                  <a:solidFill>
                    <a:prstClr val="white"/>
                  </a:solidFill>
                  <a:latin typeface="Amazon Ember"/>
                </a:endParaRPr>
              </a:p>
            </p:txBody>
          </p:sp>
          <p:sp>
            <p:nvSpPr>
              <p:cNvPr id="33" name="Freeform: Shape 32">
                <a:extLst>
                  <a:ext uri="{FF2B5EF4-FFF2-40B4-BE49-F238E27FC236}">
                    <a16:creationId xmlns:a16="http://schemas.microsoft.com/office/drawing/2014/main" id="{8F9CD41F-50E5-4CB9-8485-610C346A14A0}"/>
                  </a:ext>
                </a:extLst>
              </p:cNvPr>
              <p:cNvSpPr/>
              <p:nvPr/>
            </p:nvSpPr>
            <p:spPr>
              <a:xfrm>
                <a:off x="4136707" y="2793682"/>
                <a:ext cx="866775" cy="304800"/>
              </a:xfrm>
              <a:custGeom>
                <a:avLst/>
                <a:gdLst>
                  <a:gd name="connsiteX0" fmla="*/ 14287 w 866775"/>
                  <a:gd name="connsiteY0" fmla="*/ 14288 h 304800"/>
                  <a:gd name="connsiteX1" fmla="*/ 857250 w 866775"/>
                  <a:gd name="connsiteY1" fmla="*/ 14288 h 304800"/>
                  <a:gd name="connsiteX2" fmla="*/ 857250 w 866775"/>
                  <a:gd name="connsiteY2" fmla="*/ 297180 h 304800"/>
                  <a:gd name="connsiteX3" fmla="*/ 14288 w 866775"/>
                  <a:gd name="connsiteY3" fmla="*/ 297180 h 304800"/>
                </a:gdLst>
                <a:ahLst/>
                <a:cxnLst>
                  <a:cxn ang="0">
                    <a:pos x="connsiteX0" y="connsiteY0"/>
                  </a:cxn>
                  <a:cxn ang="0">
                    <a:pos x="connsiteX1" y="connsiteY1"/>
                  </a:cxn>
                  <a:cxn ang="0">
                    <a:pos x="connsiteX2" y="connsiteY2"/>
                  </a:cxn>
                  <a:cxn ang="0">
                    <a:pos x="connsiteX3" y="connsiteY3"/>
                  </a:cxn>
                </a:cxnLst>
                <a:rect l="l" t="t" r="r" b="b"/>
                <a:pathLst>
                  <a:path w="866775" h="304800">
                    <a:moveTo>
                      <a:pt x="14287" y="14288"/>
                    </a:moveTo>
                    <a:lnTo>
                      <a:pt x="857250" y="14288"/>
                    </a:lnTo>
                    <a:lnTo>
                      <a:pt x="857250" y="297180"/>
                    </a:lnTo>
                    <a:lnTo>
                      <a:pt x="14288" y="297180"/>
                    </a:lnTo>
                    <a:close/>
                  </a:path>
                </a:pathLst>
              </a:custGeom>
              <a:noFill/>
              <a:ln w="19050" cap="flat">
                <a:solidFill>
                  <a:schemeClr val="tx1">
                    <a:alpha val="60000"/>
                  </a:schemeClr>
                </a:solidFill>
                <a:prstDash val="solid"/>
                <a:miter/>
              </a:ln>
            </p:spPr>
            <p:txBody>
              <a:bodyPr rtlCol="0" anchor="ctr"/>
              <a:lstStyle/>
              <a:p>
                <a:pPr defTabSz="731520">
                  <a:defRPr/>
                </a:pPr>
                <a:endParaRPr lang="en-US" sz="2880" dirty="0">
                  <a:solidFill>
                    <a:prstClr val="white"/>
                  </a:solidFill>
                  <a:latin typeface="Amazon Ember"/>
                </a:endParaRPr>
              </a:p>
            </p:txBody>
          </p:sp>
          <p:sp>
            <p:nvSpPr>
              <p:cNvPr id="34" name="Freeform: Shape 33">
                <a:extLst>
                  <a:ext uri="{FF2B5EF4-FFF2-40B4-BE49-F238E27FC236}">
                    <a16:creationId xmlns:a16="http://schemas.microsoft.com/office/drawing/2014/main" id="{20C81D0D-7AD3-4C15-AF2B-01945450E407}"/>
                  </a:ext>
                </a:extLst>
              </p:cNvPr>
              <p:cNvSpPr/>
              <p:nvPr/>
            </p:nvSpPr>
            <p:spPr>
              <a:xfrm>
                <a:off x="4623435" y="2792729"/>
                <a:ext cx="266700" cy="304800"/>
              </a:xfrm>
              <a:custGeom>
                <a:avLst/>
                <a:gdLst>
                  <a:gd name="connsiteX0" fmla="*/ 14288 w 266700"/>
                  <a:gd name="connsiteY0" fmla="*/ 14288 h 304800"/>
                  <a:gd name="connsiteX1" fmla="*/ 258127 w 266700"/>
                  <a:gd name="connsiteY1" fmla="*/ 298133 h 304800"/>
                </a:gdLst>
                <a:ahLst/>
                <a:cxnLst>
                  <a:cxn ang="0">
                    <a:pos x="connsiteX0" y="connsiteY0"/>
                  </a:cxn>
                  <a:cxn ang="0">
                    <a:pos x="connsiteX1" y="connsiteY1"/>
                  </a:cxn>
                </a:cxnLst>
                <a:rect l="l" t="t" r="r" b="b"/>
                <a:pathLst>
                  <a:path w="266700" h="304800">
                    <a:moveTo>
                      <a:pt x="14288" y="14288"/>
                    </a:moveTo>
                    <a:cubicBezTo>
                      <a:pt x="14288" y="171450"/>
                      <a:pt x="123825" y="298133"/>
                      <a:pt x="258127" y="298133"/>
                    </a:cubicBezTo>
                  </a:path>
                </a:pathLst>
              </a:custGeom>
              <a:noFill/>
              <a:ln w="19050" cap="flat">
                <a:solidFill>
                  <a:schemeClr val="tx1">
                    <a:alpha val="60000"/>
                  </a:schemeClr>
                </a:solidFill>
                <a:prstDash val="solid"/>
                <a:miter/>
              </a:ln>
            </p:spPr>
            <p:txBody>
              <a:bodyPr rtlCol="0" anchor="ctr"/>
              <a:lstStyle/>
              <a:p>
                <a:pPr defTabSz="731520">
                  <a:defRPr/>
                </a:pPr>
                <a:endParaRPr lang="en-US" sz="2880" dirty="0">
                  <a:solidFill>
                    <a:prstClr val="white"/>
                  </a:solidFill>
                  <a:latin typeface="Amazon Ember"/>
                </a:endParaRPr>
              </a:p>
            </p:txBody>
          </p:sp>
          <p:sp>
            <p:nvSpPr>
              <p:cNvPr id="35" name="Freeform: Shape 34">
                <a:extLst>
                  <a:ext uri="{FF2B5EF4-FFF2-40B4-BE49-F238E27FC236}">
                    <a16:creationId xmlns:a16="http://schemas.microsoft.com/office/drawing/2014/main" id="{81A9C9D4-F698-4AF1-9648-149DE6436640}"/>
                  </a:ext>
                </a:extLst>
              </p:cNvPr>
              <p:cNvSpPr/>
              <p:nvPr/>
            </p:nvSpPr>
            <p:spPr>
              <a:xfrm>
                <a:off x="4289107" y="2934652"/>
                <a:ext cx="247650" cy="28575"/>
              </a:xfrm>
              <a:custGeom>
                <a:avLst/>
                <a:gdLst>
                  <a:gd name="connsiteX0" fmla="*/ 14287 w 247650"/>
                  <a:gd name="connsiteY0" fmla="*/ 14287 h 28575"/>
                  <a:gd name="connsiteX1" fmla="*/ 241935 w 247650"/>
                  <a:gd name="connsiteY1" fmla="*/ 14287 h 28575"/>
                </a:gdLst>
                <a:ahLst/>
                <a:cxnLst>
                  <a:cxn ang="0">
                    <a:pos x="connsiteX0" y="connsiteY0"/>
                  </a:cxn>
                  <a:cxn ang="0">
                    <a:pos x="connsiteX1" y="connsiteY1"/>
                  </a:cxn>
                </a:cxnLst>
                <a:rect l="l" t="t" r="r" b="b"/>
                <a:pathLst>
                  <a:path w="247650" h="28575">
                    <a:moveTo>
                      <a:pt x="14287" y="14287"/>
                    </a:moveTo>
                    <a:lnTo>
                      <a:pt x="241935" y="14287"/>
                    </a:lnTo>
                  </a:path>
                </a:pathLst>
              </a:custGeom>
              <a:ln w="19050" cap="flat">
                <a:solidFill>
                  <a:schemeClr val="tx1">
                    <a:alpha val="60000"/>
                  </a:schemeClr>
                </a:solidFill>
                <a:prstDash val="solid"/>
                <a:miter/>
              </a:ln>
            </p:spPr>
            <p:txBody>
              <a:bodyPr rtlCol="0" anchor="ctr"/>
              <a:lstStyle/>
              <a:p>
                <a:pPr defTabSz="731520">
                  <a:defRPr/>
                </a:pPr>
                <a:endParaRPr lang="en-US" sz="2880" dirty="0">
                  <a:solidFill>
                    <a:prstClr val="white"/>
                  </a:solidFill>
                  <a:latin typeface="Amazon Ember"/>
                </a:endParaRPr>
              </a:p>
            </p:txBody>
          </p:sp>
          <p:sp>
            <p:nvSpPr>
              <p:cNvPr id="36" name="Freeform: Shape 35">
                <a:extLst>
                  <a:ext uri="{FF2B5EF4-FFF2-40B4-BE49-F238E27FC236}">
                    <a16:creationId xmlns:a16="http://schemas.microsoft.com/office/drawing/2014/main" id="{1347CCE3-73DF-481A-87B6-04C0A8732D90}"/>
                  </a:ext>
                </a:extLst>
              </p:cNvPr>
              <p:cNvSpPr/>
              <p:nvPr/>
            </p:nvSpPr>
            <p:spPr>
              <a:xfrm>
                <a:off x="4805362" y="2934652"/>
                <a:ext cx="142875" cy="28575"/>
              </a:xfrm>
              <a:custGeom>
                <a:avLst/>
                <a:gdLst>
                  <a:gd name="connsiteX0" fmla="*/ 14288 w 142875"/>
                  <a:gd name="connsiteY0" fmla="*/ 14287 h 28575"/>
                  <a:gd name="connsiteX1" fmla="*/ 136208 w 142875"/>
                  <a:gd name="connsiteY1" fmla="*/ 14287 h 28575"/>
                </a:gdLst>
                <a:ahLst/>
                <a:cxnLst>
                  <a:cxn ang="0">
                    <a:pos x="connsiteX0" y="connsiteY0"/>
                  </a:cxn>
                  <a:cxn ang="0">
                    <a:pos x="connsiteX1" y="connsiteY1"/>
                  </a:cxn>
                </a:cxnLst>
                <a:rect l="l" t="t" r="r" b="b"/>
                <a:pathLst>
                  <a:path w="142875" h="28575">
                    <a:moveTo>
                      <a:pt x="14288" y="14287"/>
                    </a:moveTo>
                    <a:lnTo>
                      <a:pt x="136208" y="14287"/>
                    </a:lnTo>
                  </a:path>
                </a:pathLst>
              </a:custGeom>
              <a:ln w="19050" cap="flat">
                <a:solidFill>
                  <a:schemeClr val="tx1">
                    <a:alpha val="60000"/>
                  </a:schemeClr>
                </a:solidFill>
                <a:prstDash val="solid"/>
                <a:miter/>
              </a:ln>
            </p:spPr>
            <p:txBody>
              <a:bodyPr rtlCol="0" anchor="ctr"/>
              <a:lstStyle/>
              <a:p>
                <a:pPr defTabSz="731520">
                  <a:defRPr/>
                </a:pPr>
                <a:endParaRPr lang="en-US" sz="2880" dirty="0">
                  <a:solidFill>
                    <a:prstClr val="white"/>
                  </a:solidFill>
                  <a:latin typeface="Amazon Ember"/>
                </a:endParaRPr>
              </a:p>
            </p:txBody>
          </p:sp>
          <p:sp>
            <p:nvSpPr>
              <p:cNvPr id="37" name="Freeform: Shape 36">
                <a:extLst>
                  <a:ext uri="{FF2B5EF4-FFF2-40B4-BE49-F238E27FC236}">
                    <a16:creationId xmlns:a16="http://schemas.microsoft.com/office/drawing/2014/main" id="{F2C8D99E-B0F6-46B3-9C0B-86AE8810CD6C}"/>
                  </a:ext>
                </a:extLst>
              </p:cNvPr>
              <p:cNvSpPr/>
              <p:nvPr/>
            </p:nvSpPr>
            <p:spPr>
              <a:xfrm>
                <a:off x="4030027" y="2934652"/>
                <a:ext cx="133350" cy="28575"/>
              </a:xfrm>
              <a:custGeom>
                <a:avLst/>
                <a:gdLst>
                  <a:gd name="connsiteX0" fmla="*/ 14288 w 133350"/>
                  <a:gd name="connsiteY0" fmla="*/ 14287 h 28575"/>
                  <a:gd name="connsiteX1" fmla="*/ 120967 w 133350"/>
                  <a:gd name="connsiteY1" fmla="*/ 14287 h 28575"/>
                </a:gdLst>
                <a:ahLst/>
                <a:cxnLst>
                  <a:cxn ang="0">
                    <a:pos x="connsiteX0" y="connsiteY0"/>
                  </a:cxn>
                  <a:cxn ang="0">
                    <a:pos x="connsiteX1" y="connsiteY1"/>
                  </a:cxn>
                </a:cxnLst>
                <a:rect l="l" t="t" r="r" b="b"/>
                <a:pathLst>
                  <a:path w="133350" h="28575">
                    <a:moveTo>
                      <a:pt x="14288" y="14287"/>
                    </a:moveTo>
                    <a:lnTo>
                      <a:pt x="120967" y="14287"/>
                    </a:lnTo>
                  </a:path>
                </a:pathLst>
              </a:custGeom>
              <a:ln w="19050" cap="flat">
                <a:solidFill>
                  <a:schemeClr val="tx1">
                    <a:alpha val="60000"/>
                  </a:schemeClr>
                </a:solidFill>
                <a:prstDash val="solid"/>
                <a:miter/>
              </a:ln>
            </p:spPr>
            <p:txBody>
              <a:bodyPr rtlCol="0" anchor="ctr"/>
              <a:lstStyle/>
              <a:p>
                <a:pPr defTabSz="731520">
                  <a:defRPr/>
                </a:pPr>
                <a:endParaRPr lang="en-US" sz="2880" dirty="0">
                  <a:solidFill>
                    <a:prstClr val="white"/>
                  </a:solidFill>
                  <a:latin typeface="Amazon Ember"/>
                </a:endParaRPr>
              </a:p>
            </p:txBody>
          </p:sp>
          <p:sp>
            <p:nvSpPr>
              <p:cNvPr id="38" name="Freeform: Shape 37">
                <a:extLst>
                  <a:ext uri="{FF2B5EF4-FFF2-40B4-BE49-F238E27FC236}">
                    <a16:creationId xmlns:a16="http://schemas.microsoft.com/office/drawing/2014/main" id="{4EF44B24-7E1A-49DC-BB6C-8A253D9C7398}"/>
                  </a:ext>
                </a:extLst>
              </p:cNvPr>
              <p:cNvSpPr/>
              <p:nvPr/>
            </p:nvSpPr>
            <p:spPr>
              <a:xfrm>
                <a:off x="4973002" y="2934652"/>
                <a:ext cx="133350" cy="28575"/>
              </a:xfrm>
              <a:custGeom>
                <a:avLst/>
                <a:gdLst>
                  <a:gd name="connsiteX0" fmla="*/ 14287 w 133350"/>
                  <a:gd name="connsiteY0" fmla="*/ 14287 h 28575"/>
                  <a:gd name="connsiteX1" fmla="*/ 120968 w 133350"/>
                  <a:gd name="connsiteY1" fmla="*/ 14287 h 28575"/>
                </a:gdLst>
                <a:ahLst/>
                <a:cxnLst>
                  <a:cxn ang="0">
                    <a:pos x="connsiteX0" y="connsiteY0"/>
                  </a:cxn>
                  <a:cxn ang="0">
                    <a:pos x="connsiteX1" y="connsiteY1"/>
                  </a:cxn>
                </a:cxnLst>
                <a:rect l="l" t="t" r="r" b="b"/>
                <a:pathLst>
                  <a:path w="133350" h="28575">
                    <a:moveTo>
                      <a:pt x="14287" y="14287"/>
                    </a:moveTo>
                    <a:lnTo>
                      <a:pt x="120968" y="14287"/>
                    </a:lnTo>
                  </a:path>
                </a:pathLst>
              </a:custGeom>
              <a:ln w="19050" cap="flat">
                <a:solidFill>
                  <a:schemeClr val="tx1">
                    <a:alpha val="60000"/>
                  </a:schemeClr>
                </a:solidFill>
                <a:prstDash val="solid"/>
                <a:miter/>
              </a:ln>
            </p:spPr>
            <p:txBody>
              <a:bodyPr rtlCol="0" anchor="ctr"/>
              <a:lstStyle/>
              <a:p>
                <a:pPr defTabSz="731520">
                  <a:defRPr/>
                </a:pPr>
                <a:endParaRPr lang="en-US" sz="2880" dirty="0">
                  <a:solidFill>
                    <a:prstClr val="white"/>
                  </a:solidFill>
                  <a:latin typeface="Amazon Ember"/>
                </a:endParaRPr>
              </a:p>
            </p:txBody>
          </p:sp>
          <p:sp>
            <p:nvSpPr>
              <p:cNvPr id="39" name="Freeform: Shape 38">
                <a:extLst>
                  <a:ext uri="{FF2B5EF4-FFF2-40B4-BE49-F238E27FC236}">
                    <a16:creationId xmlns:a16="http://schemas.microsoft.com/office/drawing/2014/main" id="{31669209-C39E-4CE4-AAFF-5D7EBCD30643}"/>
                  </a:ext>
                </a:extLst>
              </p:cNvPr>
              <p:cNvSpPr/>
              <p:nvPr/>
            </p:nvSpPr>
            <p:spPr>
              <a:xfrm>
                <a:off x="4028122" y="2028825"/>
                <a:ext cx="28575" cy="1085850"/>
              </a:xfrm>
              <a:custGeom>
                <a:avLst/>
                <a:gdLst>
                  <a:gd name="connsiteX0" fmla="*/ 16193 w 28575"/>
                  <a:gd name="connsiteY0" fmla="*/ 14288 h 1085850"/>
                  <a:gd name="connsiteX1" fmla="*/ 14287 w 28575"/>
                  <a:gd name="connsiteY1" fmla="*/ 1075373 h 1085850"/>
                </a:gdLst>
                <a:ahLst/>
                <a:cxnLst>
                  <a:cxn ang="0">
                    <a:pos x="connsiteX0" y="connsiteY0"/>
                  </a:cxn>
                  <a:cxn ang="0">
                    <a:pos x="connsiteX1" y="connsiteY1"/>
                  </a:cxn>
                </a:cxnLst>
                <a:rect l="l" t="t" r="r" b="b"/>
                <a:pathLst>
                  <a:path w="28575" h="1085850">
                    <a:moveTo>
                      <a:pt x="16193" y="14288"/>
                    </a:moveTo>
                    <a:lnTo>
                      <a:pt x="14287" y="1075373"/>
                    </a:lnTo>
                  </a:path>
                </a:pathLst>
              </a:custGeom>
              <a:ln w="19050" cap="flat">
                <a:solidFill>
                  <a:schemeClr val="tx1">
                    <a:alpha val="60000"/>
                  </a:schemeClr>
                </a:solidFill>
                <a:prstDash val="solid"/>
                <a:miter/>
              </a:ln>
            </p:spPr>
            <p:txBody>
              <a:bodyPr rtlCol="0" anchor="ctr"/>
              <a:lstStyle/>
              <a:p>
                <a:pPr defTabSz="731520">
                  <a:defRPr/>
                </a:pPr>
                <a:endParaRPr lang="en-US" sz="2880" dirty="0">
                  <a:solidFill>
                    <a:prstClr val="white"/>
                  </a:solidFill>
                  <a:latin typeface="Amazon Ember"/>
                </a:endParaRPr>
              </a:p>
            </p:txBody>
          </p:sp>
          <p:sp>
            <p:nvSpPr>
              <p:cNvPr id="40" name="Freeform: Shape 39">
                <a:extLst>
                  <a:ext uri="{FF2B5EF4-FFF2-40B4-BE49-F238E27FC236}">
                    <a16:creationId xmlns:a16="http://schemas.microsoft.com/office/drawing/2014/main" id="{9D660807-9825-430E-A051-1DDF708D649D}"/>
                  </a:ext>
                </a:extLst>
              </p:cNvPr>
              <p:cNvSpPr/>
              <p:nvPr/>
            </p:nvSpPr>
            <p:spPr>
              <a:xfrm>
                <a:off x="5076825" y="2028825"/>
                <a:ext cx="28575" cy="1085850"/>
              </a:xfrm>
              <a:custGeom>
                <a:avLst/>
                <a:gdLst>
                  <a:gd name="connsiteX0" fmla="*/ 17145 w 28575"/>
                  <a:gd name="connsiteY0" fmla="*/ 14288 h 1085850"/>
                  <a:gd name="connsiteX1" fmla="*/ 14288 w 28575"/>
                  <a:gd name="connsiteY1" fmla="*/ 1071563 h 1085850"/>
                </a:gdLst>
                <a:ahLst/>
                <a:cxnLst>
                  <a:cxn ang="0">
                    <a:pos x="connsiteX0" y="connsiteY0"/>
                  </a:cxn>
                  <a:cxn ang="0">
                    <a:pos x="connsiteX1" y="connsiteY1"/>
                  </a:cxn>
                </a:cxnLst>
                <a:rect l="l" t="t" r="r" b="b"/>
                <a:pathLst>
                  <a:path w="28575" h="1085850">
                    <a:moveTo>
                      <a:pt x="17145" y="14288"/>
                    </a:moveTo>
                    <a:lnTo>
                      <a:pt x="14288" y="1071563"/>
                    </a:lnTo>
                  </a:path>
                </a:pathLst>
              </a:custGeom>
              <a:ln w="19050" cap="flat">
                <a:solidFill>
                  <a:schemeClr val="tx1">
                    <a:alpha val="60000"/>
                  </a:schemeClr>
                </a:solidFill>
                <a:prstDash val="solid"/>
                <a:miter/>
              </a:ln>
            </p:spPr>
            <p:txBody>
              <a:bodyPr rtlCol="0" anchor="ctr"/>
              <a:lstStyle/>
              <a:p>
                <a:pPr defTabSz="731520">
                  <a:defRPr/>
                </a:pPr>
                <a:endParaRPr lang="en-US" sz="2880" dirty="0">
                  <a:solidFill>
                    <a:prstClr val="white"/>
                  </a:solidFill>
                  <a:latin typeface="Amazon Ember"/>
                </a:endParaRPr>
              </a:p>
            </p:txBody>
          </p:sp>
          <p:sp>
            <p:nvSpPr>
              <p:cNvPr id="41" name="Freeform: Shape 40">
                <a:extLst>
                  <a:ext uri="{FF2B5EF4-FFF2-40B4-BE49-F238E27FC236}">
                    <a16:creationId xmlns:a16="http://schemas.microsoft.com/office/drawing/2014/main" id="{C420E782-40A1-48C3-8D6B-4E01DF4AC5E9}"/>
                  </a:ext>
                </a:extLst>
              </p:cNvPr>
              <p:cNvSpPr/>
              <p:nvPr/>
            </p:nvSpPr>
            <p:spPr>
              <a:xfrm>
                <a:off x="5125538" y="2502353"/>
                <a:ext cx="133350" cy="133350"/>
              </a:xfrm>
              <a:custGeom>
                <a:avLst/>
                <a:gdLst>
                  <a:gd name="connsiteX0" fmla="*/ 12246 w 133350"/>
                  <a:gd name="connsiteY0" fmla="*/ 12247 h 133350"/>
                  <a:gd name="connsiteX1" fmla="*/ 126546 w 133350"/>
                  <a:gd name="connsiteY1" fmla="*/ 12247 h 133350"/>
                  <a:gd name="connsiteX2" fmla="*/ 126546 w 133350"/>
                  <a:gd name="connsiteY2" fmla="*/ 126547 h 133350"/>
                  <a:gd name="connsiteX3" fmla="*/ 12246 w 133350"/>
                  <a:gd name="connsiteY3" fmla="*/ 126547 h 133350"/>
                </a:gdLst>
                <a:ahLst/>
                <a:cxnLst>
                  <a:cxn ang="0">
                    <a:pos x="connsiteX0" y="connsiteY0"/>
                  </a:cxn>
                  <a:cxn ang="0">
                    <a:pos x="connsiteX1" y="connsiteY1"/>
                  </a:cxn>
                  <a:cxn ang="0">
                    <a:pos x="connsiteX2" y="connsiteY2"/>
                  </a:cxn>
                  <a:cxn ang="0">
                    <a:pos x="connsiteX3" y="connsiteY3"/>
                  </a:cxn>
                </a:cxnLst>
                <a:rect l="l" t="t" r="r" b="b"/>
                <a:pathLst>
                  <a:path w="133350" h="133350">
                    <a:moveTo>
                      <a:pt x="12246" y="12247"/>
                    </a:moveTo>
                    <a:lnTo>
                      <a:pt x="126546" y="12247"/>
                    </a:lnTo>
                    <a:lnTo>
                      <a:pt x="126546" y="126547"/>
                    </a:lnTo>
                    <a:lnTo>
                      <a:pt x="12246" y="126547"/>
                    </a:lnTo>
                    <a:close/>
                  </a:path>
                </a:pathLst>
              </a:custGeom>
              <a:noFill/>
              <a:ln w="16329" cap="flat">
                <a:solidFill>
                  <a:schemeClr val="tx1">
                    <a:alpha val="60000"/>
                  </a:schemeClr>
                </a:solidFill>
                <a:prstDash val="solid"/>
                <a:miter/>
              </a:ln>
            </p:spPr>
            <p:txBody>
              <a:bodyPr rtlCol="0" anchor="ctr"/>
              <a:lstStyle/>
              <a:p>
                <a:pPr defTabSz="731520">
                  <a:defRPr/>
                </a:pPr>
                <a:endParaRPr lang="en-US" sz="2880" dirty="0">
                  <a:solidFill>
                    <a:prstClr val="white"/>
                  </a:solidFill>
                  <a:latin typeface="Amazon Ember"/>
                </a:endParaRPr>
              </a:p>
            </p:txBody>
          </p:sp>
          <p:sp>
            <p:nvSpPr>
              <p:cNvPr id="42" name="Freeform: Shape 41">
                <a:extLst>
                  <a:ext uri="{FF2B5EF4-FFF2-40B4-BE49-F238E27FC236}">
                    <a16:creationId xmlns:a16="http://schemas.microsoft.com/office/drawing/2014/main" id="{42A86CC7-68E3-44EE-8F6F-5206C5F8F24B}"/>
                  </a:ext>
                </a:extLst>
              </p:cNvPr>
              <p:cNvSpPr/>
              <p:nvPr/>
            </p:nvSpPr>
            <p:spPr>
              <a:xfrm>
                <a:off x="5077913" y="2559503"/>
                <a:ext cx="66675" cy="19050"/>
              </a:xfrm>
              <a:custGeom>
                <a:avLst/>
                <a:gdLst>
                  <a:gd name="connsiteX0" fmla="*/ 12247 w 66675"/>
                  <a:gd name="connsiteY0" fmla="*/ 12247 h 19050"/>
                  <a:gd name="connsiteX1" fmla="*/ 59871 w 66675"/>
                  <a:gd name="connsiteY1" fmla="*/ 12247 h 19050"/>
                </a:gdLst>
                <a:ahLst/>
                <a:cxnLst>
                  <a:cxn ang="0">
                    <a:pos x="connsiteX0" y="connsiteY0"/>
                  </a:cxn>
                  <a:cxn ang="0">
                    <a:pos x="connsiteX1" y="connsiteY1"/>
                  </a:cxn>
                </a:cxnLst>
                <a:rect l="l" t="t" r="r" b="b"/>
                <a:pathLst>
                  <a:path w="66675" h="19050">
                    <a:moveTo>
                      <a:pt x="12247" y="12247"/>
                    </a:moveTo>
                    <a:lnTo>
                      <a:pt x="59871" y="12247"/>
                    </a:lnTo>
                  </a:path>
                </a:pathLst>
              </a:custGeom>
              <a:ln w="16329" cap="flat">
                <a:solidFill>
                  <a:srgbClr val="A0D26D"/>
                </a:solidFill>
                <a:prstDash val="solid"/>
                <a:miter/>
              </a:ln>
            </p:spPr>
            <p:txBody>
              <a:bodyPr rtlCol="0" anchor="ctr"/>
              <a:lstStyle/>
              <a:p>
                <a:pPr defTabSz="731520">
                  <a:defRPr/>
                </a:pPr>
                <a:endParaRPr lang="en-US" sz="2880" dirty="0">
                  <a:solidFill>
                    <a:prstClr val="white"/>
                  </a:solidFill>
                  <a:latin typeface="Amazon Ember"/>
                </a:endParaRPr>
              </a:p>
            </p:txBody>
          </p:sp>
          <p:sp>
            <p:nvSpPr>
              <p:cNvPr id="43" name="Freeform: Shape 42">
                <a:extLst>
                  <a:ext uri="{FF2B5EF4-FFF2-40B4-BE49-F238E27FC236}">
                    <a16:creationId xmlns:a16="http://schemas.microsoft.com/office/drawing/2014/main" id="{23CD3D4D-D59A-463D-871F-916A3563ED87}"/>
                  </a:ext>
                </a:extLst>
              </p:cNvPr>
              <p:cNvSpPr/>
              <p:nvPr/>
            </p:nvSpPr>
            <p:spPr>
              <a:xfrm>
                <a:off x="3876947" y="2507153"/>
                <a:ext cx="133350" cy="133350"/>
              </a:xfrm>
              <a:custGeom>
                <a:avLst/>
                <a:gdLst>
                  <a:gd name="connsiteX0" fmla="*/ 126547 w 133350"/>
                  <a:gd name="connsiteY0" fmla="*/ 126547 h 133350"/>
                  <a:gd name="connsiteX1" fmla="*/ 12247 w 133350"/>
                  <a:gd name="connsiteY1" fmla="*/ 126547 h 133350"/>
                  <a:gd name="connsiteX2" fmla="*/ 12247 w 133350"/>
                  <a:gd name="connsiteY2" fmla="*/ 12247 h 133350"/>
                  <a:gd name="connsiteX3" fmla="*/ 126547 w 133350"/>
                  <a:gd name="connsiteY3" fmla="*/ 12247 h 133350"/>
                </a:gdLst>
                <a:ahLst/>
                <a:cxnLst>
                  <a:cxn ang="0">
                    <a:pos x="connsiteX0" y="connsiteY0"/>
                  </a:cxn>
                  <a:cxn ang="0">
                    <a:pos x="connsiteX1" y="connsiteY1"/>
                  </a:cxn>
                  <a:cxn ang="0">
                    <a:pos x="connsiteX2" y="connsiteY2"/>
                  </a:cxn>
                  <a:cxn ang="0">
                    <a:pos x="connsiteX3" y="connsiteY3"/>
                  </a:cxn>
                </a:cxnLst>
                <a:rect l="l" t="t" r="r" b="b"/>
                <a:pathLst>
                  <a:path w="133350" h="133350">
                    <a:moveTo>
                      <a:pt x="126547" y="126547"/>
                    </a:moveTo>
                    <a:lnTo>
                      <a:pt x="12247" y="126547"/>
                    </a:lnTo>
                    <a:lnTo>
                      <a:pt x="12247" y="12247"/>
                    </a:lnTo>
                    <a:lnTo>
                      <a:pt x="126547" y="12247"/>
                    </a:lnTo>
                    <a:close/>
                  </a:path>
                </a:pathLst>
              </a:custGeom>
              <a:noFill/>
              <a:ln w="16329" cap="flat">
                <a:solidFill>
                  <a:schemeClr val="tx1">
                    <a:alpha val="60000"/>
                  </a:schemeClr>
                </a:solidFill>
                <a:prstDash val="solid"/>
                <a:miter/>
              </a:ln>
            </p:spPr>
            <p:txBody>
              <a:bodyPr rtlCol="0" anchor="ctr"/>
              <a:lstStyle/>
              <a:p>
                <a:pPr defTabSz="731520">
                  <a:defRPr/>
                </a:pPr>
                <a:endParaRPr lang="en-US" sz="2880" dirty="0">
                  <a:solidFill>
                    <a:prstClr val="white"/>
                  </a:solidFill>
                  <a:latin typeface="Amazon Ember"/>
                </a:endParaRPr>
              </a:p>
            </p:txBody>
          </p:sp>
          <p:sp>
            <p:nvSpPr>
              <p:cNvPr id="44" name="Freeform: Shape 43">
                <a:extLst>
                  <a:ext uri="{FF2B5EF4-FFF2-40B4-BE49-F238E27FC236}">
                    <a16:creationId xmlns:a16="http://schemas.microsoft.com/office/drawing/2014/main" id="{BF172BA8-43CE-48C3-A4B4-60A3432814A6}"/>
                  </a:ext>
                </a:extLst>
              </p:cNvPr>
              <p:cNvSpPr/>
              <p:nvPr/>
            </p:nvSpPr>
            <p:spPr>
              <a:xfrm>
                <a:off x="3992063" y="2564265"/>
                <a:ext cx="66675" cy="19050"/>
              </a:xfrm>
              <a:custGeom>
                <a:avLst/>
                <a:gdLst>
                  <a:gd name="connsiteX0" fmla="*/ 59872 w 66675"/>
                  <a:gd name="connsiteY0" fmla="*/ 12247 h 19050"/>
                  <a:gd name="connsiteX1" fmla="*/ 12247 w 66675"/>
                  <a:gd name="connsiteY1" fmla="*/ 12247 h 19050"/>
                </a:gdLst>
                <a:ahLst/>
                <a:cxnLst>
                  <a:cxn ang="0">
                    <a:pos x="connsiteX0" y="connsiteY0"/>
                  </a:cxn>
                  <a:cxn ang="0">
                    <a:pos x="connsiteX1" y="connsiteY1"/>
                  </a:cxn>
                </a:cxnLst>
                <a:rect l="l" t="t" r="r" b="b"/>
                <a:pathLst>
                  <a:path w="66675" h="19050">
                    <a:moveTo>
                      <a:pt x="59872" y="12247"/>
                    </a:moveTo>
                    <a:lnTo>
                      <a:pt x="12247" y="12247"/>
                    </a:lnTo>
                  </a:path>
                </a:pathLst>
              </a:custGeom>
              <a:ln w="16329" cap="flat">
                <a:solidFill>
                  <a:schemeClr val="tx1">
                    <a:alpha val="60000"/>
                  </a:schemeClr>
                </a:solidFill>
                <a:prstDash val="solid"/>
                <a:miter/>
              </a:ln>
            </p:spPr>
            <p:txBody>
              <a:bodyPr rtlCol="0" anchor="ctr"/>
              <a:lstStyle/>
              <a:p>
                <a:pPr defTabSz="731520">
                  <a:defRPr/>
                </a:pPr>
                <a:endParaRPr lang="en-US" sz="2880" dirty="0">
                  <a:solidFill>
                    <a:prstClr val="white"/>
                  </a:solidFill>
                  <a:latin typeface="Amazon Ember"/>
                </a:endParaRPr>
              </a:p>
            </p:txBody>
          </p:sp>
        </p:grpSp>
        <p:grpSp>
          <p:nvGrpSpPr>
            <p:cNvPr id="45" name="Group 4">
              <a:extLst>
                <a:ext uri="{FF2B5EF4-FFF2-40B4-BE49-F238E27FC236}">
                  <a16:creationId xmlns:a16="http://schemas.microsoft.com/office/drawing/2014/main" id="{6AF3D3B5-EB1F-4A95-A20D-C99F162234C1}"/>
                </a:ext>
              </a:extLst>
            </p:cNvPr>
            <p:cNvGrpSpPr>
              <a:grpSpLocks noChangeAspect="1"/>
            </p:cNvGrpSpPr>
            <p:nvPr/>
          </p:nvGrpSpPr>
          <p:grpSpPr bwMode="auto">
            <a:xfrm>
              <a:off x="348682" y="2146353"/>
              <a:ext cx="1847213" cy="1327002"/>
              <a:chOff x="2537" y="1408"/>
              <a:chExt cx="593" cy="426"/>
            </a:xfrm>
          </p:grpSpPr>
          <p:sp>
            <p:nvSpPr>
              <p:cNvPr id="46" name="Line 5">
                <a:extLst>
                  <a:ext uri="{FF2B5EF4-FFF2-40B4-BE49-F238E27FC236}">
                    <a16:creationId xmlns:a16="http://schemas.microsoft.com/office/drawing/2014/main" id="{6BB371D0-AE26-4498-9096-9C07D4318B09}"/>
                  </a:ext>
                </a:extLst>
              </p:cNvPr>
              <p:cNvSpPr>
                <a:spLocks noChangeShapeType="1"/>
              </p:cNvSpPr>
              <p:nvPr/>
            </p:nvSpPr>
            <p:spPr bwMode="auto">
              <a:xfrm flipH="1">
                <a:off x="2537" y="1834"/>
                <a:ext cx="593"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47" name="Rectangle 6">
                <a:extLst>
                  <a:ext uri="{FF2B5EF4-FFF2-40B4-BE49-F238E27FC236}">
                    <a16:creationId xmlns:a16="http://schemas.microsoft.com/office/drawing/2014/main" id="{137B1897-32B4-4945-B162-1176A5C63783}"/>
                  </a:ext>
                </a:extLst>
              </p:cNvPr>
              <p:cNvSpPr>
                <a:spLocks noChangeArrowheads="1"/>
              </p:cNvSpPr>
              <p:nvPr/>
            </p:nvSpPr>
            <p:spPr bwMode="auto">
              <a:xfrm>
                <a:off x="2797" y="1408"/>
                <a:ext cx="271" cy="426"/>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48" name="Rectangle 7">
                <a:extLst>
                  <a:ext uri="{FF2B5EF4-FFF2-40B4-BE49-F238E27FC236}">
                    <a16:creationId xmlns:a16="http://schemas.microsoft.com/office/drawing/2014/main" id="{1A24DF67-46EC-4745-A0EE-D0797A55CB5D}"/>
                  </a:ext>
                </a:extLst>
              </p:cNvPr>
              <p:cNvSpPr>
                <a:spLocks noChangeArrowheads="1"/>
              </p:cNvSpPr>
              <p:nvPr/>
            </p:nvSpPr>
            <p:spPr bwMode="auto">
              <a:xfrm>
                <a:off x="2854" y="1465"/>
                <a:ext cx="54" cy="71"/>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49" name="Rectangle 8">
                <a:extLst>
                  <a:ext uri="{FF2B5EF4-FFF2-40B4-BE49-F238E27FC236}">
                    <a16:creationId xmlns:a16="http://schemas.microsoft.com/office/drawing/2014/main" id="{6EBC6E0B-8DDF-483C-9FEB-F81A1B4C3399}"/>
                  </a:ext>
                </a:extLst>
              </p:cNvPr>
              <p:cNvSpPr>
                <a:spLocks noChangeArrowheads="1"/>
              </p:cNvSpPr>
              <p:nvPr/>
            </p:nvSpPr>
            <p:spPr bwMode="auto">
              <a:xfrm>
                <a:off x="2957" y="1465"/>
                <a:ext cx="56" cy="71"/>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50" name="Rectangle 9">
                <a:extLst>
                  <a:ext uri="{FF2B5EF4-FFF2-40B4-BE49-F238E27FC236}">
                    <a16:creationId xmlns:a16="http://schemas.microsoft.com/office/drawing/2014/main" id="{EE30BDB0-EBF7-4823-88CC-28455C8B7F12}"/>
                  </a:ext>
                </a:extLst>
              </p:cNvPr>
              <p:cNvSpPr>
                <a:spLocks noChangeArrowheads="1"/>
              </p:cNvSpPr>
              <p:nvPr/>
            </p:nvSpPr>
            <p:spPr bwMode="auto">
              <a:xfrm>
                <a:off x="2854" y="1585"/>
                <a:ext cx="54" cy="72"/>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51" name="Rectangle 10">
                <a:extLst>
                  <a:ext uri="{FF2B5EF4-FFF2-40B4-BE49-F238E27FC236}">
                    <a16:creationId xmlns:a16="http://schemas.microsoft.com/office/drawing/2014/main" id="{BFFE0079-B7CB-4CD8-AFA7-59CD4CB6C2F0}"/>
                  </a:ext>
                </a:extLst>
              </p:cNvPr>
              <p:cNvSpPr>
                <a:spLocks noChangeArrowheads="1"/>
              </p:cNvSpPr>
              <p:nvPr/>
            </p:nvSpPr>
            <p:spPr bwMode="auto">
              <a:xfrm>
                <a:off x="2957" y="1585"/>
                <a:ext cx="56" cy="72"/>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52" name="Rectangle 11">
                <a:extLst>
                  <a:ext uri="{FF2B5EF4-FFF2-40B4-BE49-F238E27FC236}">
                    <a16:creationId xmlns:a16="http://schemas.microsoft.com/office/drawing/2014/main" id="{4E5AD2DB-0A5B-42ED-9099-ECC82194326E}"/>
                  </a:ext>
                </a:extLst>
              </p:cNvPr>
              <p:cNvSpPr>
                <a:spLocks noChangeArrowheads="1"/>
              </p:cNvSpPr>
              <p:nvPr/>
            </p:nvSpPr>
            <p:spPr bwMode="auto">
              <a:xfrm>
                <a:off x="2854" y="1705"/>
                <a:ext cx="54" cy="72"/>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53" name="Rectangle 12">
                <a:extLst>
                  <a:ext uri="{FF2B5EF4-FFF2-40B4-BE49-F238E27FC236}">
                    <a16:creationId xmlns:a16="http://schemas.microsoft.com/office/drawing/2014/main" id="{45CED76A-DED2-4FE1-AD00-A614C8D8AE4C}"/>
                  </a:ext>
                </a:extLst>
              </p:cNvPr>
              <p:cNvSpPr>
                <a:spLocks noChangeArrowheads="1"/>
              </p:cNvSpPr>
              <p:nvPr/>
            </p:nvSpPr>
            <p:spPr bwMode="auto">
              <a:xfrm>
                <a:off x="2957" y="1705"/>
                <a:ext cx="56" cy="72"/>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54" name="Rectangle 13">
                <a:extLst>
                  <a:ext uri="{FF2B5EF4-FFF2-40B4-BE49-F238E27FC236}">
                    <a16:creationId xmlns:a16="http://schemas.microsoft.com/office/drawing/2014/main" id="{F62F105F-76C2-453C-8DF4-7827BE131F6C}"/>
                  </a:ext>
                </a:extLst>
              </p:cNvPr>
              <p:cNvSpPr>
                <a:spLocks noChangeArrowheads="1"/>
              </p:cNvSpPr>
              <p:nvPr/>
            </p:nvSpPr>
            <p:spPr bwMode="auto">
              <a:xfrm>
                <a:off x="2581" y="1526"/>
                <a:ext cx="216" cy="308"/>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grpSp>
      </p:grpSp>
      <p:grpSp>
        <p:nvGrpSpPr>
          <p:cNvPr id="114" name="Group 113">
            <a:extLst>
              <a:ext uri="{FF2B5EF4-FFF2-40B4-BE49-F238E27FC236}">
                <a16:creationId xmlns:a16="http://schemas.microsoft.com/office/drawing/2014/main" id="{6B8D34B5-1AD8-4952-9214-7AAC5491F773}"/>
              </a:ext>
            </a:extLst>
          </p:cNvPr>
          <p:cNvGrpSpPr/>
          <p:nvPr/>
        </p:nvGrpSpPr>
        <p:grpSpPr>
          <a:xfrm>
            <a:off x="5518757" y="3947669"/>
            <a:ext cx="3633187" cy="1702027"/>
            <a:chOff x="3449223" y="2196543"/>
            <a:chExt cx="2270742" cy="1063767"/>
          </a:xfrm>
        </p:grpSpPr>
        <p:grpSp>
          <p:nvGrpSpPr>
            <p:cNvPr id="19" name="Group 18">
              <a:extLst>
                <a:ext uri="{FF2B5EF4-FFF2-40B4-BE49-F238E27FC236}">
                  <a16:creationId xmlns:a16="http://schemas.microsoft.com/office/drawing/2014/main" id="{97531557-A86A-4EFF-85B5-067E9B67D115}"/>
                </a:ext>
              </a:extLst>
            </p:cNvPr>
            <p:cNvGrpSpPr/>
            <p:nvPr/>
          </p:nvGrpSpPr>
          <p:grpSpPr>
            <a:xfrm>
              <a:off x="4217305" y="2662503"/>
              <a:ext cx="376050" cy="374141"/>
              <a:chOff x="4150538" y="3152811"/>
              <a:chExt cx="214217" cy="213130"/>
            </a:xfrm>
            <a:noFill/>
          </p:grpSpPr>
          <p:sp>
            <p:nvSpPr>
              <p:cNvPr id="23" name="Freeform 7">
                <a:extLst>
                  <a:ext uri="{FF2B5EF4-FFF2-40B4-BE49-F238E27FC236}">
                    <a16:creationId xmlns:a16="http://schemas.microsoft.com/office/drawing/2014/main" id="{F5E90380-5653-41C5-8137-0BADC00BE7ED}"/>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19050" cap="rnd">
                <a:solidFill>
                  <a:schemeClr val="tx1">
                    <a:alpha val="60000"/>
                  </a:schemeClr>
                </a:solid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sz="2880" kern="0" dirty="0">
                  <a:solidFill>
                    <a:prstClr val="white">
                      <a:alpha val="65000"/>
                    </a:prstClr>
                  </a:solidFill>
                  <a:latin typeface="Amazon Ember"/>
                </a:endParaRPr>
              </a:p>
            </p:txBody>
          </p:sp>
          <p:sp>
            <p:nvSpPr>
              <p:cNvPr id="24" name="Oval 6">
                <a:extLst>
                  <a:ext uri="{FF2B5EF4-FFF2-40B4-BE49-F238E27FC236}">
                    <a16:creationId xmlns:a16="http://schemas.microsoft.com/office/drawing/2014/main" id="{39BFBABD-234C-4E06-9600-6A06C0ABE71B}"/>
                  </a:ext>
                </a:extLst>
              </p:cNvPr>
              <p:cNvSpPr>
                <a:spLocks noChangeArrowheads="1"/>
              </p:cNvSpPr>
              <p:nvPr/>
            </p:nvSpPr>
            <p:spPr bwMode="auto">
              <a:xfrm>
                <a:off x="4217956" y="3219689"/>
                <a:ext cx="79380" cy="79380"/>
              </a:xfrm>
              <a:prstGeom prst="ellipse">
                <a:avLst/>
              </a:prstGeom>
              <a:grpFill/>
              <a:ln w="19050" cap="rnd">
                <a:solidFill>
                  <a:schemeClr val="tx1">
                    <a:alpha val="60000"/>
                  </a:schemeClr>
                </a:solid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sz="2880" kern="0" dirty="0">
                  <a:solidFill>
                    <a:prstClr val="white">
                      <a:alpha val="65000"/>
                    </a:prstClr>
                  </a:solidFill>
                  <a:latin typeface="Amazon Ember"/>
                </a:endParaRPr>
              </a:p>
            </p:txBody>
          </p:sp>
        </p:grpSp>
        <p:grpSp>
          <p:nvGrpSpPr>
            <p:cNvPr id="20" name="Group 19">
              <a:extLst>
                <a:ext uri="{FF2B5EF4-FFF2-40B4-BE49-F238E27FC236}">
                  <a16:creationId xmlns:a16="http://schemas.microsoft.com/office/drawing/2014/main" id="{880A7852-5924-4F73-92D3-41B246166EF6}"/>
                </a:ext>
              </a:extLst>
            </p:cNvPr>
            <p:cNvGrpSpPr/>
            <p:nvPr/>
          </p:nvGrpSpPr>
          <p:grpSpPr>
            <a:xfrm>
              <a:off x="4661187" y="2873168"/>
              <a:ext cx="253341" cy="252056"/>
              <a:chOff x="4150538" y="3152809"/>
              <a:chExt cx="214217" cy="213130"/>
            </a:xfrm>
            <a:noFill/>
          </p:grpSpPr>
          <p:sp>
            <p:nvSpPr>
              <p:cNvPr id="21" name="Freeform 7">
                <a:extLst>
                  <a:ext uri="{FF2B5EF4-FFF2-40B4-BE49-F238E27FC236}">
                    <a16:creationId xmlns:a16="http://schemas.microsoft.com/office/drawing/2014/main" id="{58F7C1BE-15C8-43BE-B7E9-2DBC912FA868}"/>
                  </a:ext>
                </a:extLst>
              </p:cNvPr>
              <p:cNvSpPr>
                <a:spLocks/>
              </p:cNvSpPr>
              <p:nvPr/>
            </p:nvSpPr>
            <p:spPr bwMode="auto">
              <a:xfrm>
                <a:off x="4150538" y="3152809"/>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19050" cap="rnd">
                <a:solidFill>
                  <a:schemeClr val="tx1">
                    <a:alpha val="60000"/>
                  </a:schemeClr>
                </a:solid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sz="2880" kern="0" dirty="0">
                  <a:solidFill>
                    <a:srgbClr val="474746"/>
                  </a:solidFill>
                  <a:latin typeface="Amazon Ember"/>
                </a:endParaRPr>
              </a:p>
            </p:txBody>
          </p:sp>
          <p:sp>
            <p:nvSpPr>
              <p:cNvPr id="22" name="Oval 6">
                <a:extLst>
                  <a:ext uri="{FF2B5EF4-FFF2-40B4-BE49-F238E27FC236}">
                    <a16:creationId xmlns:a16="http://schemas.microsoft.com/office/drawing/2014/main" id="{4063A651-CFBA-4879-BF60-D0584234E69D}"/>
                  </a:ext>
                </a:extLst>
              </p:cNvPr>
              <p:cNvSpPr>
                <a:spLocks noChangeArrowheads="1"/>
              </p:cNvSpPr>
              <p:nvPr/>
            </p:nvSpPr>
            <p:spPr bwMode="auto">
              <a:xfrm>
                <a:off x="4217957" y="3219686"/>
                <a:ext cx="79380" cy="79380"/>
              </a:xfrm>
              <a:prstGeom prst="ellipse">
                <a:avLst/>
              </a:prstGeom>
              <a:grpFill/>
              <a:ln w="19050" cap="rnd">
                <a:solidFill>
                  <a:schemeClr val="tx1">
                    <a:alpha val="60000"/>
                  </a:schemeClr>
                </a:solid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sz="2880" kern="0" dirty="0">
                  <a:solidFill>
                    <a:srgbClr val="474746"/>
                  </a:solidFill>
                  <a:latin typeface="Amazon Ember"/>
                </a:endParaRPr>
              </a:p>
            </p:txBody>
          </p:sp>
        </p:grpSp>
        <p:grpSp>
          <p:nvGrpSpPr>
            <p:cNvPr id="57" name="Graphic 1">
              <a:extLst>
                <a:ext uri="{FF2B5EF4-FFF2-40B4-BE49-F238E27FC236}">
                  <a16:creationId xmlns:a16="http://schemas.microsoft.com/office/drawing/2014/main" id="{E5AF5147-C3F6-4BC5-A1FB-F7D1B5B4501A}"/>
                </a:ext>
              </a:extLst>
            </p:cNvPr>
            <p:cNvGrpSpPr/>
            <p:nvPr/>
          </p:nvGrpSpPr>
          <p:grpSpPr>
            <a:xfrm>
              <a:off x="3449223" y="2196543"/>
              <a:ext cx="2270742" cy="1063767"/>
              <a:chOff x="3503814" y="2196543"/>
              <a:chExt cx="2270742" cy="1063767"/>
            </a:xfrm>
          </p:grpSpPr>
          <p:sp>
            <p:nvSpPr>
              <p:cNvPr id="58" name="Freeform: Shape 57">
                <a:extLst>
                  <a:ext uri="{FF2B5EF4-FFF2-40B4-BE49-F238E27FC236}">
                    <a16:creationId xmlns:a16="http://schemas.microsoft.com/office/drawing/2014/main" id="{E97EA3A8-3EE8-4036-B3DE-88F1FC24A5E8}"/>
                  </a:ext>
                </a:extLst>
              </p:cNvPr>
              <p:cNvSpPr/>
              <p:nvPr/>
            </p:nvSpPr>
            <p:spPr>
              <a:xfrm>
                <a:off x="3503814" y="2692258"/>
                <a:ext cx="746703" cy="563796"/>
              </a:xfrm>
              <a:custGeom>
                <a:avLst/>
                <a:gdLst>
                  <a:gd name="connsiteX0" fmla="*/ 435577 w 746702"/>
                  <a:gd name="connsiteY0" fmla="*/ 162756 h 563796"/>
                  <a:gd name="connsiteX1" fmla="*/ 303468 w 746702"/>
                  <a:gd name="connsiteY1" fmla="*/ 15957 h 563796"/>
                  <a:gd name="connsiteX2" fmla="*/ 171359 w 746702"/>
                  <a:gd name="connsiteY2" fmla="*/ 162756 h 563796"/>
                  <a:gd name="connsiteX3" fmla="*/ 171359 w 746702"/>
                  <a:gd name="connsiteY3" fmla="*/ 163820 h 563796"/>
                  <a:gd name="connsiteX4" fmla="*/ 14360 w 746702"/>
                  <a:gd name="connsiteY4" fmla="*/ 357426 h 563796"/>
                  <a:gd name="connsiteX5" fmla="*/ 189548 w 746702"/>
                  <a:gd name="connsiteY5" fmla="*/ 552095 h 563796"/>
                  <a:gd name="connsiteX6" fmla="*/ 734258 w 746702"/>
                  <a:gd name="connsiteY6" fmla="*/ 552095 h 56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702" h="563796">
                    <a:moveTo>
                      <a:pt x="435577" y="162756"/>
                    </a:moveTo>
                    <a:cubicBezTo>
                      <a:pt x="435577" y="81910"/>
                      <a:pt x="376223" y="15957"/>
                      <a:pt x="303468" y="15957"/>
                    </a:cubicBezTo>
                    <a:cubicBezTo>
                      <a:pt x="230712" y="15957"/>
                      <a:pt x="171359" y="81910"/>
                      <a:pt x="171359" y="162756"/>
                    </a:cubicBezTo>
                    <a:cubicBezTo>
                      <a:pt x="171359" y="162756"/>
                      <a:pt x="171359" y="163820"/>
                      <a:pt x="171359" y="163820"/>
                    </a:cubicBezTo>
                    <a:cubicBezTo>
                      <a:pt x="83286" y="173394"/>
                      <a:pt x="14360" y="256368"/>
                      <a:pt x="14360" y="357426"/>
                    </a:cubicBezTo>
                    <a:cubicBezTo>
                      <a:pt x="14360" y="464866"/>
                      <a:pt x="92859" y="552095"/>
                      <a:pt x="189548" y="552095"/>
                    </a:cubicBezTo>
                    <a:lnTo>
                      <a:pt x="734258" y="552095"/>
                    </a:ln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59" name="Freeform: Shape 58">
                <a:extLst>
                  <a:ext uri="{FF2B5EF4-FFF2-40B4-BE49-F238E27FC236}">
                    <a16:creationId xmlns:a16="http://schemas.microsoft.com/office/drawing/2014/main" id="{C07D3579-CBAF-4D2B-8046-7BFB64BC51E9}"/>
                  </a:ext>
                </a:extLst>
              </p:cNvPr>
              <p:cNvSpPr/>
              <p:nvPr/>
            </p:nvSpPr>
            <p:spPr>
              <a:xfrm>
                <a:off x="3826428" y="2355044"/>
                <a:ext cx="488229" cy="372318"/>
              </a:xfrm>
              <a:custGeom>
                <a:avLst/>
                <a:gdLst>
                  <a:gd name="connsiteX0" fmla="*/ 474826 w 488228"/>
                  <a:gd name="connsiteY0" fmla="*/ 15957 h 372318"/>
                  <a:gd name="connsiteX1" fmla="*/ 423131 w 488228"/>
                  <a:gd name="connsiteY1" fmla="*/ 123397 h 372318"/>
                  <a:gd name="connsiteX2" fmla="*/ 288151 w 488228"/>
                  <a:gd name="connsiteY2" fmla="*/ 84038 h 372318"/>
                  <a:gd name="connsiteX3" fmla="*/ 14360 w 488228"/>
                  <a:gd name="connsiteY3" fmla="*/ 357426 h 372318"/>
                </a:gdLst>
                <a:ahLst/>
                <a:cxnLst>
                  <a:cxn ang="0">
                    <a:pos x="connsiteX0" y="connsiteY0"/>
                  </a:cxn>
                  <a:cxn ang="0">
                    <a:pos x="connsiteX1" y="connsiteY1"/>
                  </a:cxn>
                  <a:cxn ang="0">
                    <a:pos x="connsiteX2" y="connsiteY2"/>
                  </a:cxn>
                  <a:cxn ang="0">
                    <a:pos x="connsiteX3" y="connsiteY3"/>
                  </a:cxn>
                </a:cxnLst>
                <a:rect l="l" t="t" r="r" b="b"/>
                <a:pathLst>
                  <a:path w="488228" h="372318">
                    <a:moveTo>
                      <a:pt x="474826" y="15957"/>
                    </a:moveTo>
                    <a:cubicBezTo>
                      <a:pt x="452808" y="47870"/>
                      <a:pt x="435576" y="84038"/>
                      <a:pt x="423131" y="123397"/>
                    </a:cubicBezTo>
                    <a:cubicBezTo>
                      <a:pt x="382924" y="97867"/>
                      <a:pt x="336973" y="84038"/>
                      <a:pt x="288151" y="84038"/>
                    </a:cubicBezTo>
                    <a:cubicBezTo>
                      <a:pt x="145511" y="84038"/>
                      <a:pt x="28719" y="204243"/>
                      <a:pt x="14360" y="357426"/>
                    </a:cubicBez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60" name="Freeform: Shape 59">
                <a:extLst>
                  <a:ext uri="{FF2B5EF4-FFF2-40B4-BE49-F238E27FC236}">
                    <a16:creationId xmlns:a16="http://schemas.microsoft.com/office/drawing/2014/main" id="{2CAD54ED-2F2B-4EFC-B3CA-6C95B868AA25}"/>
                  </a:ext>
                </a:extLst>
              </p:cNvPr>
              <p:cNvSpPr/>
              <p:nvPr/>
            </p:nvSpPr>
            <p:spPr>
              <a:xfrm>
                <a:off x="4306998" y="2242285"/>
                <a:ext cx="124450" cy="117014"/>
              </a:xfrm>
              <a:custGeom>
                <a:avLst/>
                <a:gdLst>
                  <a:gd name="connsiteX0" fmla="*/ 113920 w 124450"/>
                  <a:gd name="connsiteY0" fmla="*/ 15957 h 117014"/>
                  <a:gd name="connsiteX1" fmla="*/ 14360 w 124450"/>
                  <a:gd name="connsiteY1" fmla="*/ 101058 h 117014"/>
                </a:gdLst>
                <a:ahLst/>
                <a:cxnLst>
                  <a:cxn ang="0">
                    <a:pos x="connsiteX0" y="connsiteY0"/>
                  </a:cxn>
                  <a:cxn ang="0">
                    <a:pos x="connsiteX1" y="connsiteY1"/>
                  </a:cxn>
                </a:cxnLst>
                <a:rect l="l" t="t" r="r" b="b"/>
                <a:pathLst>
                  <a:path w="124450" h="117014">
                    <a:moveTo>
                      <a:pt x="113920" y="15957"/>
                    </a:moveTo>
                    <a:cubicBezTo>
                      <a:pt x="76585" y="37232"/>
                      <a:pt x="43079" y="67017"/>
                      <a:pt x="14360" y="101058"/>
                    </a:cubicBez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61" name="Freeform: Shape 60">
                <a:extLst>
                  <a:ext uri="{FF2B5EF4-FFF2-40B4-BE49-F238E27FC236}">
                    <a16:creationId xmlns:a16="http://schemas.microsoft.com/office/drawing/2014/main" id="{BC849197-177C-449F-87AB-6F26A1934728}"/>
                  </a:ext>
                </a:extLst>
              </p:cNvPr>
              <p:cNvSpPr/>
              <p:nvPr/>
            </p:nvSpPr>
            <p:spPr>
              <a:xfrm>
                <a:off x="4431449" y="2196543"/>
                <a:ext cx="497802" cy="276579"/>
              </a:xfrm>
              <a:custGeom>
                <a:avLst/>
                <a:gdLst>
                  <a:gd name="connsiteX0" fmla="*/ 492058 w 497801"/>
                  <a:gd name="connsiteY0" fmla="*/ 267005 h 276579"/>
                  <a:gd name="connsiteX1" fmla="*/ 156999 w 497801"/>
                  <a:gd name="connsiteY1" fmla="*/ 15957 h 276579"/>
                  <a:gd name="connsiteX2" fmla="*/ 14360 w 497801"/>
                  <a:gd name="connsiteY2" fmla="*/ 48933 h 276579"/>
                </a:gdLst>
                <a:ahLst/>
                <a:cxnLst>
                  <a:cxn ang="0">
                    <a:pos x="connsiteX0" y="connsiteY0"/>
                  </a:cxn>
                  <a:cxn ang="0">
                    <a:pos x="connsiteX1" y="connsiteY1"/>
                  </a:cxn>
                  <a:cxn ang="0">
                    <a:pos x="connsiteX2" y="connsiteY2"/>
                  </a:cxn>
                </a:cxnLst>
                <a:rect l="l" t="t" r="r" b="b"/>
                <a:pathLst>
                  <a:path w="497801" h="276579">
                    <a:moveTo>
                      <a:pt x="492058" y="267005"/>
                    </a:moveTo>
                    <a:cubicBezTo>
                      <a:pt x="438448" y="120206"/>
                      <a:pt x="309211" y="15957"/>
                      <a:pt x="156999" y="15957"/>
                    </a:cubicBezTo>
                    <a:cubicBezTo>
                      <a:pt x="106262" y="15957"/>
                      <a:pt x="58396" y="27658"/>
                      <a:pt x="14360" y="48933"/>
                    </a:cubicBez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62" name="Freeform: Shape 61">
                <a:extLst>
                  <a:ext uri="{FF2B5EF4-FFF2-40B4-BE49-F238E27FC236}">
                    <a16:creationId xmlns:a16="http://schemas.microsoft.com/office/drawing/2014/main" id="{8DE8734C-C70C-4D3A-B8ED-7748C9543DDB}"/>
                  </a:ext>
                </a:extLst>
              </p:cNvPr>
              <p:cNvSpPr/>
              <p:nvPr/>
            </p:nvSpPr>
            <p:spPr>
              <a:xfrm>
                <a:off x="4742575" y="2422062"/>
                <a:ext cx="622252" cy="329768"/>
              </a:xfrm>
              <a:custGeom>
                <a:avLst/>
                <a:gdLst>
                  <a:gd name="connsiteX0" fmla="*/ 613636 w 622252"/>
                  <a:gd name="connsiteY0" fmla="*/ 235092 h 329767"/>
                  <a:gd name="connsiteX1" fmla="*/ 557155 w 622252"/>
                  <a:gd name="connsiteY1" fmla="*/ 247858 h 329767"/>
                  <a:gd name="connsiteX2" fmla="*/ 290065 w 622252"/>
                  <a:gd name="connsiteY2" fmla="*/ 15957 h 329767"/>
                  <a:gd name="connsiteX3" fmla="*/ 14360 w 622252"/>
                  <a:gd name="connsiteY3" fmla="*/ 322321 h 329767"/>
                </a:gdLst>
                <a:ahLst/>
                <a:cxnLst>
                  <a:cxn ang="0">
                    <a:pos x="connsiteX0" y="connsiteY0"/>
                  </a:cxn>
                  <a:cxn ang="0">
                    <a:pos x="connsiteX1" y="connsiteY1"/>
                  </a:cxn>
                  <a:cxn ang="0">
                    <a:pos x="connsiteX2" y="connsiteY2"/>
                  </a:cxn>
                  <a:cxn ang="0">
                    <a:pos x="connsiteX3" y="connsiteY3"/>
                  </a:cxn>
                </a:cxnLst>
                <a:rect l="l" t="t" r="r" b="b"/>
                <a:pathLst>
                  <a:path w="622252" h="329767">
                    <a:moveTo>
                      <a:pt x="613636" y="235092"/>
                    </a:moveTo>
                    <a:cubicBezTo>
                      <a:pt x="593533" y="235092"/>
                      <a:pt x="574387" y="239348"/>
                      <a:pt x="557155" y="247858"/>
                    </a:cubicBezTo>
                    <a:cubicBezTo>
                      <a:pt x="527478" y="114887"/>
                      <a:pt x="418345" y="15957"/>
                      <a:pt x="290065" y="15957"/>
                    </a:cubicBezTo>
                    <a:cubicBezTo>
                      <a:pt x="137853" y="15957"/>
                      <a:pt x="14360" y="153182"/>
                      <a:pt x="14360" y="322321"/>
                    </a:cubicBez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63" name="Freeform: Shape 62">
                <a:extLst>
                  <a:ext uri="{FF2B5EF4-FFF2-40B4-BE49-F238E27FC236}">
                    <a16:creationId xmlns:a16="http://schemas.microsoft.com/office/drawing/2014/main" id="{B09DBCC2-C524-45F8-A72D-FDCCDA8297BC}"/>
                  </a:ext>
                </a:extLst>
              </p:cNvPr>
              <p:cNvSpPr/>
              <p:nvPr/>
            </p:nvSpPr>
            <p:spPr>
              <a:xfrm>
                <a:off x="5365784" y="2644389"/>
                <a:ext cx="105304" cy="74464"/>
              </a:xfrm>
              <a:custGeom>
                <a:avLst/>
                <a:gdLst>
                  <a:gd name="connsiteX0" fmla="*/ 96688 w 105304"/>
                  <a:gd name="connsiteY0" fmla="*/ 64890 h 74463"/>
                  <a:gd name="connsiteX1" fmla="*/ 14360 w 105304"/>
                  <a:gd name="connsiteY1" fmla="*/ 15957 h 74463"/>
                </a:gdLst>
                <a:ahLst/>
                <a:cxnLst>
                  <a:cxn ang="0">
                    <a:pos x="connsiteX0" y="connsiteY0"/>
                  </a:cxn>
                  <a:cxn ang="0">
                    <a:pos x="connsiteX1" y="connsiteY1"/>
                  </a:cxn>
                </a:cxnLst>
                <a:rect l="l" t="t" r="r" b="b"/>
                <a:pathLst>
                  <a:path w="105304" h="74463">
                    <a:moveTo>
                      <a:pt x="96688" y="64890"/>
                    </a:moveTo>
                    <a:cubicBezTo>
                      <a:pt x="75628" y="39359"/>
                      <a:pt x="46908" y="21275"/>
                      <a:pt x="14360" y="15957"/>
                    </a:cubicBez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64" name="Freeform: Shape 63">
                <a:extLst>
                  <a:ext uri="{FF2B5EF4-FFF2-40B4-BE49-F238E27FC236}">
                    <a16:creationId xmlns:a16="http://schemas.microsoft.com/office/drawing/2014/main" id="{1D363EF4-E02A-4D5E-B87A-D4F46AFDB388}"/>
                  </a:ext>
                </a:extLst>
              </p:cNvPr>
              <p:cNvSpPr/>
              <p:nvPr/>
            </p:nvSpPr>
            <p:spPr>
              <a:xfrm>
                <a:off x="4941695" y="2713534"/>
                <a:ext cx="832861" cy="542521"/>
              </a:xfrm>
              <a:custGeom>
                <a:avLst/>
                <a:gdLst>
                  <a:gd name="connsiteX0" fmla="*/ 535137 w 832860"/>
                  <a:gd name="connsiteY0" fmla="*/ 15957 h 542521"/>
                  <a:gd name="connsiteX1" fmla="*/ 557155 w 832860"/>
                  <a:gd name="connsiteY1" fmla="*/ 81910 h 542521"/>
                  <a:gd name="connsiteX2" fmla="*/ 616508 w 832860"/>
                  <a:gd name="connsiteY2" fmla="*/ 72336 h 542521"/>
                  <a:gd name="connsiteX3" fmla="*/ 823287 w 832860"/>
                  <a:gd name="connsiteY3" fmla="*/ 302110 h 542521"/>
                  <a:gd name="connsiteX4" fmla="*/ 616508 w 832860"/>
                  <a:gd name="connsiteY4" fmla="*/ 531883 h 542521"/>
                  <a:gd name="connsiteX5" fmla="*/ 14360 w 832860"/>
                  <a:gd name="connsiteY5" fmla="*/ 531883 h 54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860" h="542521">
                    <a:moveTo>
                      <a:pt x="535137" y="15957"/>
                    </a:moveTo>
                    <a:cubicBezTo>
                      <a:pt x="546625" y="35104"/>
                      <a:pt x="554283" y="57443"/>
                      <a:pt x="557155" y="81910"/>
                    </a:cubicBezTo>
                    <a:cubicBezTo>
                      <a:pt x="576301" y="75527"/>
                      <a:pt x="596405" y="72336"/>
                      <a:pt x="616508" y="72336"/>
                    </a:cubicBezTo>
                    <a:cubicBezTo>
                      <a:pt x="730428" y="72336"/>
                      <a:pt x="823287" y="175522"/>
                      <a:pt x="823287" y="302110"/>
                    </a:cubicBezTo>
                    <a:cubicBezTo>
                      <a:pt x="823287" y="428698"/>
                      <a:pt x="730428" y="531883"/>
                      <a:pt x="616508" y="531883"/>
                    </a:cubicBezTo>
                    <a:lnTo>
                      <a:pt x="14360" y="531883"/>
                    </a:ln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65" name="Freeform: Shape 64">
                <a:extLst>
                  <a:ext uri="{FF2B5EF4-FFF2-40B4-BE49-F238E27FC236}">
                    <a16:creationId xmlns:a16="http://schemas.microsoft.com/office/drawing/2014/main" id="{0D73502C-4673-4DA0-B410-0F4E7977D9FE}"/>
                  </a:ext>
                </a:extLst>
              </p:cNvPr>
              <p:cNvSpPr/>
              <p:nvPr/>
            </p:nvSpPr>
            <p:spPr>
              <a:xfrm>
                <a:off x="4269663" y="3228397"/>
                <a:ext cx="162743" cy="31913"/>
              </a:xfrm>
              <a:custGeom>
                <a:avLst/>
                <a:gdLst>
                  <a:gd name="connsiteX0" fmla="*/ 14360 w 162742"/>
                  <a:gd name="connsiteY0" fmla="*/ 15957 h 31913"/>
                  <a:gd name="connsiteX1" fmla="*/ 151255 w 162742"/>
                  <a:gd name="connsiteY1" fmla="*/ 15957 h 31913"/>
                </a:gdLst>
                <a:ahLst/>
                <a:cxnLst>
                  <a:cxn ang="0">
                    <a:pos x="connsiteX0" y="connsiteY0"/>
                  </a:cxn>
                  <a:cxn ang="0">
                    <a:pos x="connsiteX1" y="connsiteY1"/>
                  </a:cxn>
                </a:cxnLst>
                <a:rect l="l" t="t" r="r" b="b"/>
                <a:pathLst>
                  <a:path w="162742" h="31913">
                    <a:moveTo>
                      <a:pt x="14360" y="15957"/>
                    </a:moveTo>
                    <a:lnTo>
                      <a:pt x="151255" y="15957"/>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66" name="Freeform: Shape 65">
                <a:extLst>
                  <a:ext uri="{FF2B5EF4-FFF2-40B4-BE49-F238E27FC236}">
                    <a16:creationId xmlns:a16="http://schemas.microsoft.com/office/drawing/2014/main" id="{34C6537E-6A00-4779-9EA6-AF79CE940D8F}"/>
                  </a:ext>
                </a:extLst>
              </p:cNvPr>
              <p:cNvSpPr/>
              <p:nvPr/>
            </p:nvSpPr>
            <p:spPr>
              <a:xfrm>
                <a:off x="4446766" y="3228397"/>
                <a:ext cx="57439" cy="31913"/>
              </a:xfrm>
              <a:custGeom>
                <a:avLst/>
                <a:gdLst>
                  <a:gd name="connsiteX0" fmla="*/ 14360 w 57438"/>
                  <a:gd name="connsiteY0" fmla="*/ 15957 h 31913"/>
                  <a:gd name="connsiteX1" fmla="*/ 48823 w 57438"/>
                  <a:gd name="connsiteY1" fmla="*/ 15957 h 31913"/>
                </a:gdLst>
                <a:ahLst/>
                <a:cxnLst>
                  <a:cxn ang="0">
                    <a:pos x="connsiteX0" y="connsiteY0"/>
                  </a:cxn>
                  <a:cxn ang="0">
                    <a:pos x="connsiteX1" y="connsiteY1"/>
                  </a:cxn>
                </a:cxnLst>
                <a:rect l="l" t="t" r="r" b="b"/>
                <a:pathLst>
                  <a:path w="57438" h="31913">
                    <a:moveTo>
                      <a:pt x="14360" y="15957"/>
                    </a:moveTo>
                    <a:lnTo>
                      <a:pt x="48823" y="15957"/>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grpSp>
      </p:grpSp>
      <p:grpSp>
        <p:nvGrpSpPr>
          <p:cNvPr id="110" name="Group 109">
            <a:extLst>
              <a:ext uri="{FF2B5EF4-FFF2-40B4-BE49-F238E27FC236}">
                <a16:creationId xmlns:a16="http://schemas.microsoft.com/office/drawing/2014/main" id="{6E103CFA-D331-4E6D-B73F-88942C415C6B}"/>
              </a:ext>
            </a:extLst>
          </p:cNvPr>
          <p:cNvGrpSpPr/>
          <p:nvPr/>
        </p:nvGrpSpPr>
        <p:grpSpPr>
          <a:xfrm>
            <a:off x="11077093" y="3796578"/>
            <a:ext cx="1842515" cy="2022347"/>
            <a:chOff x="7230257" y="2102111"/>
            <a:chExt cx="1151572" cy="1263967"/>
          </a:xfrm>
        </p:grpSpPr>
        <p:grpSp>
          <p:nvGrpSpPr>
            <p:cNvPr id="68" name="Graphic 66">
              <a:extLst>
                <a:ext uri="{FF2B5EF4-FFF2-40B4-BE49-F238E27FC236}">
                  <a16:creationId xmlns:a16="http://schemas.microsoft.com/office/drawing/2014/main" id="{B17167BA-403F-4977-A7BC-DB71CE5D3A37}"/>
                </a:ext>
              </a:extLst>
            </p:cNvPr>
            <p:cNvGrpSpPr/>
            <p:nvPr/>
          </p:nvGrpSpPr>
          <p:grpSpPr>
            <a:xfrm>
              <a:off x="7230257" y="2102111"/>
              <a:ext cx="1151572" cy="1263967"/>
              <a:chOff x="7230257" y="2102111"/>
              <a:chExt cx="1151572" cy="1263967"/>
            </a:xfrm>
          </p:grpSpPr>
          <p:sp>
            <p:nvSpPr>
              <p:cNvPr id="69" name="Freeform: Shape 68">
                <a:extLst>
                  <a:ext uri="{FF2B5EF4-FFF2-40B4-BE49-F238E27FC236}">
                    <a16:creationId xmlns:a16="http://schemas.microsoft.com/office/drawing/2014/main" id="{A0DC0D03-8520-40BB-9782-BA907C18469A}"/>
                  </a:ext>
                </a:extLst>
              </p:cNvPr>
              <p:cNvSpPr/>
              <p:nvPr/>
            </p:nvSpPr>
            <p:spPr>
              <a:xfrm>
                <a:off x="7242639" y="2610746"/>
                <a:ext cx="714375" cy="752475"/>
              </a:xfrm>
              <a:custGeom>
                <a:avLst/>
                <a:gdLst>
                  <a:gd name="connsiteX0" fmla="*/ 67628 w 714375"/>
                  <a:gd name="connsiteY0" fmla="*/ 14288 h 752475"/>
                  <a:gd name="connsiteX1" fmla="*/ 14288 w 714375"/>
                  <a:gd name="connsiteY1" fmla="*/ 14288 h 752475"/>
                  <a:gd name="connsiteX2" fmla="*/ 14288 w 714375"/>
                  <a:gd name="connsiteY2" fmla="*/ 745807 h 752475"/>
                  <a:gd name="connsiteX3" fmla="*/ 701040 w 714375"/>
                  <a:gd name="connsiteY3" fmla="*/ 745807 h 752475"/>
                </a:gdLst>
                <a:ahLst/>
                <a:cxnLst>
                  <a:cxn ang="0">
                    <a:pos x="connsiteX0" y="connsiteY0"/>
                  </a:cxn>
                  <a:cxn ang="0">
                    <a:pos x="connsiteX1" y="connsiteY1"/>
                  </a:cxn>
                  <a:cxn ang="0">
                    <a:pos x="connsiteX2" y="connsiteY2"/>
                  </a:cxn>
                  <a:cxn ang="0">
                    <a:pos x="connsiteX3" y="connsiteY3"/>
                  </a:cxn>
                </a:cxnLst>
                <a:rect l="l" t="t" r="r" b="b"/>
                <a:pathLst>
                  <a:path w="714375" h="752475">
                    <a:moveTo>
                      <a:pt x="67628" y="14288"/>
                    </a:moveTo>
                    <a:lnTo>
                      <a:pt x="14288" y="14288"/>
                    </a:lnTo>
                    <a:lnTo>
                      <a:pt x="14288" y="745807"/>
                    </a:lnTo>
                    <a:lnTo>
                      <a:pt x="701040" y="745807"/>
                    </a:ln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73" name="Freeform: Shape 72">
                <a:extLst>
                  <a:ext uri="{FF2B5EF4-FFF2-40B4-BE49-F238E27FC236}">
                    <a16:creationId xmlns:a16="http://schemas.microsoft.com/office/drawing/2014/main" id="{5E077A57-3ADD-4A73-9776-94C0B320F4D0}"/>
                  </a:ext>
                </a:extLst>
              </p:cNvPr>
              <p:cNvSpPr/>
              <p:nvPr/>
            </p:nvSpPr>
            <p:spPr>
              <a:xfrm>
                <a:off x="7834142" y="2186883"/>
                <a:ext cx="304800" cy="28575"/>
              </a:xfrm>
              <a:custGeom>
                <a:avLst/>
                <a:gdLst>
                  <a:gd name="connsiteX0" fmla="*/ 297180 w 304800"/>
                  <a:gd name="connsiteY0" fmla="*/ 14287 h 28575"/>
                  <a:gd name="connsiteX1" fmla="*/ 14288 w 304800"/>
                  <a:gd name="connsiteY1" fmla="*/ 14287 h 28575"/>
                </a:gdLst>
                <a:ahLst/>
                <a:cxnLst>
                  <a:cxn ang="0">
                    <a:pos x="connsiteX0" y="connsiteY0"/>
                  </a:cxn>
                  <a:cxn ang="0">
                    <a:pos x="connsiteX1" y="connsiteY1"/>
                  </a:cxn>
                </a:cxnLst>
                <a:rect l="l" t="t" r="r" b="b"/>
                <a:pathLst>
                  <a:path w="304800" h="28575">
                    <a:moveTo>
                      <a:pt x="297180" y="14287"/>
                    </a:moveTo>
                    <a:lnTo>
                      <a:pt x="14288" y="14287"/>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74" name="Freeform: Shape 73">
                <a:extLst>
                  <a:ext uri="{FF2B5EF4-FFF2-40B4-BE49-F238E27FC236}">
                    <a16:creationId xmlns:a16="http://schemas.microsoft.com/office/drawing/2014/main" id="{AC3363FD-45CB-4999-A1B3-B5B5E7C06BEF}"/>
                  </a:ext>
                </a:extLst>
              </p:cNvPr>
              <p:cNvSpPr/>
              <p:nvPr/>
            </p:nvSpPr>
            <p:spPr>
              <a:xfrm>
                <a:off x="8228477" y="2186883"/>
                <a:ext cx="152400" cy="276225"/>
              </a:xfrm>
              <a:custGeom>
                <a:avLst/>
                <a:gdLst>
                  <a:gd name="connsiteX0" fmla="*/ 14288 w 152400"/>
                  <a:gd name="connsiteY0" fmla="*/ 14288 h 276225"/>
                  <a:gd name="connsiteX1" fmla="*/ 140970 w 152400"/>
                  <a:gd name="connsiteY1" fmla="*/ 14288 h 276225"/>
                  <a:gd name="connsiteX2" fmla="*/ 140970 w 152400"/>
                  <a:gd name="connsiteY2" fmla="*/ 265748 h 276225"/>
                </a:gdLst>
                <a:ahLst/>
                <a:cxnLst>
                  <a:cxn ang="0">
                    <a:pos x="connsiteX0" y="connsiteY0"/>
                  </a:cxn>
                  <a:cxn ang="0">
                    <a:pos x="connsiteX1" y="connsiteY1"/>
                  </a:cxn>
                  <a:cxn ang="0">
                    <a:pos x="connsiteX2" y="connsiteY2"/>
                  </a:cxn>
                </a:cxnLst>
                <a:rect l="l" t="t" r="r" b="b"/>
                <a:pathLst>
                  <a:path w="152400" h="276225">
                    <a:moveTo>
                      <a:pt x="14288" y="14288"/>
                    </a:moveTo>
                    <a:lnTo>
                      <a:pt x="140970" y="14288"/>
                    </a:lnTo>
                    <a:lnTo>
                      <a:pt x="140970" y="265748"/>
                    </a:ln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75" name="Freeform: Shape 74">
                <a:extLst>
                  <a:ext uri="{FF2B5EF4-FFF2-40B4-BE49-F238E27FC236}">
                    <a16:creationId xmlns:a16="http://schemas.microsoft.com/office/drawing/2014/main" id="{3E900615-B437-4552-A19F-E89BE062CAE8}"/>
                  </a:ext>
                </a:extLst>
              </p:cNvPr>
              <p:cNvSpPr/>
              <p:nvPr/>
            </p:nvSpPr>
            <p:spPr>
              <a:xfrm>
                <a:off x="7448379" y="2186883"/>
                <a:ext cx="295275" cy="28575"/>
              </a:xfrm>
              <a:custGeom>
                <a:avLst/>
                <a:gdLst>
                  <a:gd name="connsiteX0" fmla="*/ 288608 w 295275"/>
                  <a:gd name="connsiteY0" fmla="*/ 14287 h 28575"/>
                  <a:gd name="connsiteX1" fmla="*/ 14287 w 295275"/>
                  <a:gd name="connsiteY1" fmla="*/ 14287 h 28575"/>
                </a:gdLst>
                <a:ahLst/>
                <a:cxnLst>
                  <a:cxn ang="0">
                    <a:pos x="connsiteX0" y="connsiteY0"/>
                  </a:cxn>
                  <a:cxn ang="0">
                    <a:pos x="connsiteX1" y="connsiteY1"/>
                  </a:cxn>
                </a:cxnLst>
                <a:rect l="l" t="t" r="r" b="b"/>
                <a:pathLst>
                  <a:path w="295275" h="28575">
                    <a:moveTo>
                      <a:pt x="288608" y="14287"/>
                    </a:moveTo>
                    <a:lnTo>
                      <a:pt x="14287" y="14287"/>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76" name="Freeform: Shape 75">
                <a:extLst>
                  <a:ext uri="{FF2B5EF4-FFF2-40B4-BE49-F238E27FC236}">
                    <a16:creationId xmlns:a16="http://schemas.microsoft.com/office/drawing/2014/main" id="{60BA3276-8C6F-411B-8431-26E4BB63A9CE}"/>
                  </a:ext>
                </a:extLst>
              </p:cNvPr>
              <p:cNvSpPr/>
              <p:nvPr/>
            </p:nvSpPr>
            <p:spPr>
              <a:xfrm>
                <a:off x="7230257" y="2186883"/>
                <a:ext cx="133350" cy="190500"/>
              </a:xfrm>
              <a:custGeom>
                <a:avLst/>
                <a:gdLst>
                  <a:gd name="connsiteX0" fmla="*/ 120968 w 133350"/>
                  <a:gd name="connsiteY0" fmla="*/ 14288 h 190500"/>
                  <a:gd name="connsiteX1" fmla="*/ 14288 w 133350"/>
                  <a:gd name="connsiteY1" fmla="*/ 14288 h 190500"/>
                  <a:gd name="connsiteX2" fmla="*/ 14288 w 133350"/>
                  <a:gd name="connsiteY2" fmla="*/ 177165 h 190500"/>
                </a:gdLst>
                <a:ahLst/>
                <a:cxnLst>
                  <a:cxn ang="0">
                    <a:pos x="connsiteX0" y="connsiteY0"/>
                  </a:cxn>
                  <a:cxn ang="0">
                    <a:pos x="connsiteX1" y="connsiteY1"/>
                  </a:cxn>
                  <a:cxn ang="0">
                    <a:pos x="connsiteX2" y="connsiteY2"/>
                  </a:cxn>
                </a:cxnLst>
                <a:rect l="l" t="t" r="r" b="b"/>
                <a:pathLst>
                  <a:path w="133350" h="190500">
                    <a:moveTo>
                      <a:pt x="120968" y="14288"/>
                    </a:moveTo>
                    <a:lnTo>
                      <a:pt x="14288" y="14288"/>
                    </a:lnTo>
                    <a:lnTo>
                      <a:pt x="14288" y="177165"/>
                    </a:ln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77" name="Freeform: Shape 76">
                <a:extLst>
                  <a:ext uri="{FF2B5EF4-FFF2-40B4-BE49-F238E27FC236}">
                    <a16:creationId xmlns:a16="http://schemas.microsoft.com/office/drawing/2014/main" id="{5289F411-F8D4-4695-987A-5D9BF05C6D2E}"/>
                  </a:ext>
                </a:extLst>
              </p:cNvPr>
              <p:cNvSpPr/>
              <p:nvPr/>
            </p:nvSpPr>
            <p:spPr>
              <a:xfrm>
                <a:off x="8229429" y="3175578"/>
                <a:ext cx="152400" cy="190500"/>
              </a:xfrm>
              <a:custGeom>
                <a:avLst/>
                <a:gdLst>
                  <a:gd name="connsiteX0" fmla="*/ 14288 w 152400"/>
                  <a:gd name="connsiteY0" fmla="*/ 177165 h 190500"/>
                  <a:gd name="connsiteX1" fmla="*/ 138113 w 152400"/>
                  <a:gd name="connsiteY1" fmla="*/ 177165 h 190500"/>
                  <a:gd name="connsiteX2" fmla="*/ 138113 w 152400"/>
                  <a:gd name="connsiteY2" fmla="*/ 14288 h 190500"/>
                </a:gdLst>
                <a:ahLst/>
                <a:cxnLst>
                  <a:cxn ang="0">
                    <a:pos x="connsiteX0" y="connsiteY0"/>
                  </a:cxn>
                  <a:cxn ang="0">
                    <a:pos x="connsiteX1" y="connsiteY1"/>
                  </a:cxn>
                  <a:cxn ang="0">
                    <a:pos x="connsiteX2" y="connsiteY2"/>
                  </a:cxn>
                </a:cxnLst>
                <a:rect l="l" t="t" r="r" b="b"/>
                <a:pathLst>
                  <a:path w="152400" h="190500">
                    <a:moveTo>
                      <a:pt x="14288" y="177165"/>
                    </a:moveTo>
                    <a:lnTo>
                      <a:pt x="138113" y="177165"/>
                    </a:lnTo>
                    <a:lnTo>
                      <a:pt x="138113" y="14288"/>
                    </a:ln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78" name="Freeform: Shape 77">
                <a:extLst>
                  <a:ext uri="{FF2B5EF4-FFF2-40B4-BE49-F238E27FC236}">
                    <a16:creationId xmlns:a16="http://schemas.microsoft.com/office/drawing/2014/main" id="{E9F04CB9-4439-47DB-8EB0-FD23935ACDD7}"/>
                  </a:ext>
                </a:extLst>
              </p:cNvPr>
              <p:cNvSpPr/>
              <p:nvPr/>
            </p:nvSpPr>
            <p:spPr>
              <a:xfrm>
                <a:off x="7371227" y="2110683"/>
                <a:ext cx="66675" cy="171450"/>
              </a:xfrm>
              <a:custGeom>
                <a:avLst/>
                <a:gdLst>
                  <a:gd name="connsiteX0" fmla="*/ 14288 w 66675"/>
                  <a:gd name="connsiteY0" fmla="*/ 121920 h 171450"/>
                  <a:gd name="connsiteX1" fmla="*/ 14288 w 66675"/>
                  <a:gd name="connsiteY1" fmla="*/ 140970 h 171450"/>
                  <a:gd name="connsiteX2" fmla="*/ 35243 w 66675"/>
                  <a:gd name="connsiteY2" fmla="*/ 161925 h 171450"/>
                  <a:gd name="connsiteX3" fmla="*/ 56198 w 66675"/>
                  <a:gd name="connsiteY3" fmla="*/ 140970 h 171450"/>
                  <a:gd name="connsiteX4" fmla="*/ 56198 w 66675"/>
                  <a:gd name="connsiteY4" fmla="*/ 121920 h 171450"/>
                  <a:gd name="connsiteX5" fmla="*/ 56198 w 66675"/>
                  <a:gd name="connsiteY5" fmla="*/ 35243 h 171450"/>
                  <a:gd name="connsiteX6" fmla="*/ 35243 w 66675"/>
                  <a:gd name="connsiteY6" fmla="*/ 14288 h 171450"/>
                  <a:gd name="connsiteX7" fmla="*/ 14288 w 66675"/>
                  <a:gd name="connsiteY7" fmla="*/ 35243 h 171450"/>
                  <a:gd name="connsiteX8" fmla="*/ 14288 w 66675"/>
                  <a:gd name="connsiteY8" fmla="*/ 12192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171450">
                    <a:moveTo>
                      <a:pt x="14288" y="121920"/>
                    </a:moveTo>
                    <a:lnTo>
                      <a:pt x="14288" y="140970"/>
                    </a:lnTo>
                    <a:cubicBezTo>
                      <a:pt x="14288" y="152400"/>
                      <a:pt x="23812" y="161925"/>
                      <a:pt x="35243" y="161925"/>
                    </a:cubicBezTo>
                    <a:cubicBezTo>
                      <a:pt x="46673" y="161925"/>
                      <a:pt x="56198" y="152400"/>
                      <a:pt x="56198" y="140970"/>
                    </a:cubicBezTo>
                    <a:lnTo>
                      <a:pt x="56198" y="121920"/>
                    </a:lnTo>
                    <a:lnTo>
                      <a:pt x="56198" y="35243"/>
                    </a:lnTo>
                    <a:cubicBezTo>
                      <a:pt x="56198" y="23813"/>
                      <a:pt x="46673" y="14288"/>
                      <a:pt x="35243" y="14288"/>
                    </a:cubicBezTo>
                    <a:cubicBezTo>
                      <a:pt x="23812" y="14288"/>
                      <a:pt x="14288" y="23813"/>
                      <a:pt x="14288" y="35243"/>
                    </a:cubicBezTo>
                    <a:lnTo>
                      <a:pt x="14288" y="121920"/>
                    </a:lnTo>
                    <a:close/>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79" name="Freeform: Shape 78">
                <a:extLst>
                  <a:ext uri="{FF2B5EF4-FFF2-40B4-BE49-F238E27FC236}">
                    <a16:creationId xmlns:a16="http://schemas.microsoft.com/office/drawing/2014/main" id="{6B6904A6-E095-49A9-8816-BB13998172C5}"/>
                  </a:ext>
                </a:extLst>
              </p:cNvPr>
              <p:cNvSpPr/>
              <p:nvPr/>
            </p:nvSpPr>
            <p:spPr>
              <a:xfrm>
                <a:off x="7765562" y="2102111"/>
                <a:ext cx="66675" cy="171450"/>
              </a:xfrm>
              <a:custGeom>
                <a:avLst/>
                <a:gdLst>
                  <a:gd name="connsiteX0" fmla="*/ 14288 w 66675"/>
                  <a:gd name="connsiteY0" fmla="*/ 121920 h 171450"/>
                  <a:gd name="connsiteX1" fmla="*/ 14288 w 66675"/>
                  <a:gd name="connsiteY1" fmla="*/ 140970 h 171450"/>
                  <a:gd name="connsiteX2" fmla="*/ 35243 w 66675"/>
                  <a:gd name="connsiteY2" fmla="*/ 161925 h 171450"/>
                  <a:gd name="connsiteX3" fmla="*/ 56197 w 66675"/>
                  <a:gd name="connsiteY3" fmla="*/ 140970 h 171450"/>
                  <a:gd name="connsiteX4" fmla="*/ 56197 w 66675"/>
                  <a:gd name="connsiteY4" fmla="*/ 121920 h 171450"/>
                  <a:gd name="connsiteX5" fmla="*/ 56197 w 66675"/>
                  <a:gd name="connsiteY5" fmla="*/ 35243 h 171450"/>
                  <a:gd name="connsiteX6" fmla="*/ 35243 w 66675"/>
                  <a:gd name="connsiteY6" fmla="*/ 14288 h 171450"/>
                  <a:gd name="connsiteX7" fmla="*/ 14288 w 66675"/>
                  <a:gd name="connsiteY7" fmla="*/ 35243 h 171450"/>
                  <a:gd name="connsiteX8" fmla="*/ 14288 w 66675"/>
                  <a:gd name="connsiteY8" fmla="*/ 12192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171450">
                    <a:moveTo>
                      <a:pt x="14288" y="121920"/>
                    </a:moveTo>
                    <a:lnTo>
                      <a:pt x="14288" y="140970"/>
                    </a:lnTo>
                    <a:cubicBezTo>
                      <a:pt x="14288" y="152400"/>
                      <a:pt x="23813" y="161925"/>
                      <a:pt x="35243" y="161925"/>
                    </a:cubicBezTo>
                    <a:cubicBezTo>
                      <a:pt x="46672" y="161925"/>
                      <a:pt x="56197" y="152400"/>
                      <a:pt x="56197" y="140970"/>
                    </a:cubicBezTo>
                    <a:lnTo>
                      <a:pt x="56197" y="121920"/>
                    </a:lnTo>
                    <a:lnTo>
                      <a:pt x="56197" y="35243"/>
                    </a:lnTo>
                    <a:cubicBezTo>
                      <a:pt x="56197" y="23813"/>
                      <a:pt x="46672" y="14288"/>
                      <a:pt x="35243" y="14288"/>
                    </a:cubicBezTo>
                    <a:cubicBezTo>
                      <a:pt x="23813" y="14288"/>
                      <a:pt x="14288" y="23813"/>
                      <a:pt x="14288" y="35243"/>
                    </a:cubicBezTo>
                    <a:lnTo>
                      <a:pt x="14288" y="121920"/>
                    </a:lnTo>
                    <a:close/>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80" name="Freeform: Shape 79">
                <a:extLst>
                  <a:ext uri="{FF2B5EF4-FFF2-40B4-BE49-F238E27FC236}">
                    <a16:creationId xmlns:a16="http://schemas.microsoft.com/office/drawing/2014/main" id="{56FF2CAD-40DE-45AD-B30A-466FE8295137}"/>
                  </a:ext>
                </a:extLst>
              </p:cNvPr>
              <p:cNvSpPr/>
              <p:nvPr/>
            </p:nvSpPr>
            <p:spPr>
              <a:xfrm>
                <a:off x="8151324" y="2110683"/>
                <a:ext cx="66675" cy="171450"/>
              </a:xfrm>
              <a:custGeom>
                <a:avLst/>
                <a:gdLst>
                  <a:gd name="connsiteX0" fmla="*/ 14288 w 66675"/>
                  <a:gd name="connsiteY0" fmla="*/ 121920 h 171450"/>
                  <a:gd name="connsiteX1" fmla="*/ 14288 w 66675"/>
                  <a:gd name="connsiteY1" fmla="*/ 140970 h 171450"/>
                  <a:gd name="connsiteX2" fmla="*/ 35243 w 66675"/>
                  <a:gd name="connsiteY2" fmla="*/ 161925 h 171450"/>
                  <a:gd name="connsiteX3" fmla="*/ 56198 w 66675"/>
                  <a:gd name="connsiteY3" fmla="*/ 140970 h 171450"/>
                  <a:gd name="connsiteX4" fmla="*/ 56198 w 66675"/>
                  <a:gd name="connsiteY4" fmla="*/ 121920 h 171450"/>
                  <a:gd name="connsiteX5" fmla="*/ 56198 w 66675"/>
                  <a:gd name="connsiteY5" fmla="*/ 35243 h 171450"/>
                  <a:gd name="connsiteX6" fmla="*/ 35243 w 66675"/>
                  <a:gd name="connsiteY6" fmla="*/ 14288 h 171450"/>
                  <a:gd name="connsiteX7" fmla="*/ 14288 w 66675"/>
                  <a:gd name="connsiteY7" fmla="*/ 35243 h 171450"/>
                  <a:gd name="connsiteX8" fmla="*/ 14288 w 66675"/>
                  <a:gd name="connsiteY8" fmla="*/ 12192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171450">
                    <a:moveTo>
                      <a:pt x="14288" y="121920"/>
                    </a:moveTo>
                    <a:lnTo>
                      <a:pt x="14288" y="140970"/>
                    </a:lnTo>
                    <a:cubicBezTo>
                      <a:pt x="14288" y="152400"/>
                      <a:pt x="23813" y="161925"/>
                      <a:pt x="35243" y="161925"/>
                    </a:cubicBezTo>
                    <a:cubicBezTo>
                      <a:pt x="46673" y="161925"/>
                      <a:pt x="56198" y="152400"/>
                      <a:pt x="56198" y="140970"/>
                    </a:cubicBezTo>
                    <a:lnTo>
                      <a:pt x="56198" y="121920"/>
                    </a:lnTo>
                    <a:lnTo>
                      <a:pt x="56198" y="35243"/>
                    </a:lnTo>
                    <a:cubicBezTo>
                      <a:pt x="56198" y="23813"/>
                      <a:pt x="46673" y="14288"/>
                      <a:pt x="35243" y="14288"/>
                    </a:cubicBezTo>
                    <a:cubicBezTo>
                      <a:pt x="23813" y="14288"/>
                      <a:pt x="14288" y="23813"/>
                      <a:pt x="14288" y="35243"/>
                    </a:cubicBezTo>
                    <a:lnTo>
                      <a:pt x="14288" y="121920"/>
                    </a:lnTo>
                    <a:close/>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81" name="Freeform: Shape 80">
                <a:extLst>
                  <a:ext uri="{FF2B5EF4-FFF2-40B4-BE49-F238E27FC236}">
                    <a16:creationId xmlns:a16="http://schemas.microsoft.com/office/drawing/2014/main" id="{86F7903F-8C46-4E69-B828-AE4BB5B9BE1A}"/>
                  </a:ext>
                </a:extLst>
              </p:cNvPr>
              <p:cNvSpPr/>
              <p:nvPr/>
            </p:nvSpPr>
            <p:spPr>
              <a:xfrm>
                <a:off x="7352177" y="2772671"/>
                <a:ext cx="114300" cy="28575"/>
              </a:xfrm>
              <a:custGeom>
                <a:avLst/>
                <a:gdLst>
                  <a:gd name="connsiteX0" fmla="*/ 14288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8" y="14288"/>
                    </a:moveTo>
                    <a:lnTo>
                      <a:pt x="103823"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82" name="Freeform: Shape 81">
                <a:extLst>
                  <a:ext uri="{FF2B5EF4-FFF2-40B4-BE49-F238E27FC236}">
                    <a16:creationId xmlns:a16="http://schemas.microsoft.com/office/drawing/2014/main" id="{E4CC19C5-6D9A-417B-863D-3C3BAA969185}"/>
                  </a:ext>
                </a:extLst>
              </p:cNvPr>
              <p:cNvSpPr/>
              <p:nvPr/>
            </p:nvSpPr>
            <p:spPr>
              <a:xfrm>
                <a:off x="7352177" y="2887923"/>
                <a:ext cx="114300" cy="28575"/>
              </a:xfrm>
              <a:custGeom>
                <a:avLst/>
                <a:gdLst>
                  <a:gd name="connsiteX0" fmla="*/ 14288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8" y="14288"/>
                    </a:moveTo>
                    <a:lnTo>
                      <a:pt x="103823"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83" name="Freeform: Shape 82">
                <a:extLst>
                  <a:ext uri="{FF2B5EF4-FFF2-40B4-BE49-F238E27FC236}">
                    <a16:creationId xmlns:a16="http://schemas.microsoft.com/office/drawing/2014/main" id="{F85C1757-B4D4-4921-A5E8-1790164DF507}"/>
                  </a:ext>
                </a:extLst>
              </p:cNvPr>
              <p:cNvSpPr/>
              <p:nvPr/>
            </p:nvSpPr>
            <p:spPr>
              <a:xfrm>
                <a:off x="7352177" y="3002223"/>
                <a:ext cx="114300" cy="28575"/>
              </a:xfrm>
              <a:custGeom>
                <a:avLst/>
                <a:gdLst>
                  <a:gd name="connsiteX0" fmla="*/ 14288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8" y="14288"/>
                    </a:moveTo>
                    <a:lnTo>
                      <a:pt x="103823"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84" name="Freeform: Shape 83">
                <a:extLst>
                  <a:ext uri="{FF2B5EF4-FFF2-40B4-BE49-F238E27FC236}">
                    <a16:creationId xmlns:a16="http://schemas.microsoft.com/office/drawing/2014/main" id="{AAB7DBAC-641A-48E6-8830-EAF388E7AA49}"/>
                  </a:ext>
                </a:extLst>
              </p:cNvPr>
              <p:cNvSpPr/>
              <p:nvPr/>
            </p:nvSpPr>
            <p:spPr>
              <a:xfrm>
                <a:off x="7352177" y="3116523"/>
                <a:ext cx="114300" cy="28575"/>
              </a:xfrm>
              <a:custGeom>
                <a:avLst/>
                <a:gdLst>
                  <a:gd name="connsiteX0" fmla="*/ 14288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8" y="14288"/>
                    </a:moveTo>
                    <a:lnTo>
                      <a:pt x="103823"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85" name="Freeform: Shape 84">
                <a:extLst>
                  <a:ext uri="{FF2B5EF4-FFF2-40B4-BE49-F238E27FC236}">
                    <a16:creationId xmlns:a16="http://schemas.microsoft.com/office/drawing/2014/main" id="{283DB1BB-B737-49A6-8972-891AD07B4ED5}"/>
                  </a:ext>
                </a:extLst>
              </p:cNvPr>
              <p:cNvSpPr/>
              <p:nvPr/>
            </p:nvSpPr>
            <p:spPr>
              <a:xfrm>
                <a:off x="7484574" y="2772671"/>
                <a:ext cx="114300" cy="28575"/>
              </a:xfrm>
              <a:custGeom>
                <a:avLst/>
                <a:gdLst>
                  <a:gd name="connsiteX0" fmla="*/ 14288 w 114300"/>
                  <a:gd name="connsiteY0" fmla="*/ 14288 h 28575"/>
                  <a:gd name="connsiteX1" fmla="*/ 103822 w 114300"/>
                  <a:gd name="connsiteY1" fmla="*/ 14288 h 28575"/>
                </a:gdLst>
                <a:ahLst/>
                <a:cxnLst>
                  <a:cxn ang="0">
                    <a:pos x="connsiteX0" y="connsiteY0"/>
                  </a:cxn>
                  <a:cxn ang="0">
                    <a:pos x="connsiteX1" y="connsiteY1"/>
                  </a:cxn>
                </a:cxnLst>
                <a:rect l="l" t="t" r="r" b="b"/>
                <a:pathLst>
                  <a:path w="114300" h="28575">
                    <a:moveTo>
                      <a:pt x="14288" y="14288"/>
                    </a:moveTo>
                    <a:lnTo>
                      <a:pt x="103822"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86" name="Freeform: Shape 85">
                <a:extLst>
                  <a:ext uri="{FF2B5EF4-FFF2-40B4-BE49-F238E27FC236}">
                    <a16:creationId xmlns:a16="http://schemas.microsoft.com/office/drawing/2014/main" id="{4A0A7962-4720-4CE3-9B1D-7C63E28AB6F9}"/>
                  </a:ext>
                </a:extLst>
              </p:cNvPr>
              <p:cNvSpPr/>
              <p:nvPr/>
            </p:nvSpPr>
            <p:spPr>
              <a:xfrm>
                <a:off x="7484574" y="2887923"/>
                <a:ext cx="114300" cy="28575"/>
              </a:xfrm>
              <a:custGeom>
                <a:avLst/>
                <a:gdLst>
                  <a:gd name="connsiteX0" fmla="*/ 14288 w 114300"/>
                  <a:gd name="connsiteY0" fmla="*/ 14288 h 28575"/>
                  <a:gd name="connsiteX1" fmla="*/ 103822 w 114300"/>
                  <a:gd name="connsiteY1" fmla="*/ 14288 h 28575"/>
                </a:gdLst>
                <a:ahLst/>
                <a:cxnLst>
                  <a:cxn ang="0">
                    <a:pos x="connsiteX0" y="connsiteY0"/>
                  </a:cxn>
                  <a:cxn ang="0">
                    <a:pos x="connsiteX1" y="connsiteY1"/>
                  </a:cxn>
                </a:cxnLst>
                <a:rect l="l" t="t" r="r" b="b"/>
                <a:pathLst>
                  <a:path w="114300" h="28575">
                    <a:moveTo>
                      <a:pt x="14288" y="14288"/>
                    </a:moveTo>
                    <a:lnTo>
                      <a:pt x="103822"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87" name="Freeform: Shape 86">
                <a:extLst>
                  <a:ext uri="{FF2B5EF4-FFF2-40B4-BE49-F238E27FC236}">
                    <a16:creationId xmlns:a16="http://schemas.microsoft.com/office/drawing/2014/main" id="{1B928C91-43EB-48ED-BD98-51076951C4E5}"/>
                  </a:ext>
                </a:extLst>
              </p:cNvPr>
              <p:cNvSpPr/>
              <p:nvPr/>
            </p:nvSpPr>
            <p:spPr>
              <a:xfrm>
                <a:off x="7484574" y="3002223"/>
                <a:ext cx="114300" cy="28575"/>
              </a:xfrm>
              <a:custGeom>
                <a:avLst/>
                <a:gdLst>
                  <a:gd name="connsiteX0" fmla="*/ 14288 w 114300"/>
                  <a:gd name="connsiteY0" fmla="*/ 14288 h 28575"/>
                  <a:gd name="connsiteX1" fmla="*/ 103822 w 114300"/>
                  <a:gd name="connsiteY1" fmla="*/ 14288 h 28575"/>
                </a:gdLst>
                <a:ahLst/>
                <a:cxnLst>
                  <a:cxn ang="0">
                    <a:pos x="connsiteX0" y="connsiteY0"/>
                  </a:cxn>
                  <a:cxn ang="0">
                    <a:pos x="connsiteX1" y="connsiteY1"/>
                  </a:cxn>
                </a:cxnLst>
                <a:rect l="l" t="t" r="r" b="b"/>
                <a:pathLst>
                  <a:path w="114300" h="28575">
                    <a:moveTo>
                      <a:pt x="14288" y="14288"/>
                    </a:moveTo>
                    <a:lnTo>
                      <a:pt x="103822"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88" name="Freeform: Shape 87">
                <a:extLst>
                  <a:ext uri="{FF2B5EF4-FFF2-40B4-BE49-F238E27FC236}">
                    <a16:creationId xmlns:a16="http://schemas.microsoft.com/office/drawing/2014/main" id="{F67FA5BA-26D9-4B8D-A73E-2140B6ADCBEB}"/>
                  </a:ext>
                </a:extLst>
              </p:cNvPr>
              <p:cNvSpPr/>
              <p:nvPr/>
            </p:nvSpPr>
            <p:spPr>
              <a:xfrm>
                <a:off x="7484574" y="3116523"/>
                <a:ext cx="114300" cy="28575"/>
              </a:xfrm>
              <a:custGeom>
                <a:avLst/>
                <a:gdLst>
                  <a:gd name="connsiteX0" fmla="*/ 14288 w 114300"/>
                  <a:gd name="connsiteY0" fmla="*/ 14288 h 28575"/>
                  <a:gd name="connsiteX1" fmla="*/ 104775 w 114300"/>
                  <a:gd name="connsiteY1" fmla="*/ 14288 h 28575"/>
                </a:gdLst>
                <a:ahLst/>
                <a:cxnLst>
                  <a:cxn ang="0">
                    <a:pos x="connsiteX0" y="connsiteY0"/>
                  </a:cxn>
                  <a:cxn ang="0">
                    <a:pos x="connsiteX1" y="connsiteY1"/>
                  </a:cxn>
                </a:cxnLst>
                <a:rect l="l" t="t" r="r" b="b"/>
                <a:pathLst>
                  <a:path w="114300" h="28575">
                    <a:moveTo>
                      <a:pt x="14288" y="14288"/>
                    </a:moveTo>
                    <a:lnTo>
                      <a:pt x="104775"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89" name="Freeform: Shape 88">
                <a:extLst>
                  <a:ext uri="{FF2B5EF4-FFF2-40B4-BE49-F238E27FC236}">
                    <a16:creationId xmlns:a16="http://schemas.microsoft.com/office/drawing/2014/main" id="{DC615BF9-5089-4315-83E2-6C44C9767A1E}"/>
                  </a:ext>
                </a:extLst>
              </p:cNvPr>
              <p:cNvSpPr/>
              <p:nvPr/>
            </p:nvSpPr>
            <p:spPr>
              <a:xfrm>
                <a:off x="7617924" y="2772671"/>
                <a:ext cx="114300" cy="28575"/>
              </a:xfrm>
              <a:custGeom>
                <a:avLst/>
                <a:gdLst>
                  <a:gd name="connsiteX0" fmla="*/ 14288 w 114300"/>
                  <a:gd name="connsiteY0" fmla="*/ 14288 h 28575"/>
                  <a:gd name="connsiteX1" fmla="*/ 103822 w 114300"/>
                  <a:gd name="connsiteY1" fmla="*/ 14288 h 28575"/>
                </a:gdLst>
                <a:ahLst/>
                <a:cxnLst>
                  <a:cxn ang="0">
                    <a:pos x="connsiteX0" y="connsiteY0"/>
                  </a:cxn>
                  <a:cxn ang="0">
                    <a:pos x="connsiteX1" y="connsiteY1"/>
                  </a:cxn>
                </a:cxnLst>
                <a:rect l="l" t="t" r="r" b="b"/>
                <a:pathLst>
                  <a:path w="114300" h="28575">
                    <a:moveTo>
                      <a:pt x="14288" y="14288"/>
                    </a:moveTo>
                    <a:lnTo>
                      <a:pt x="103822"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90" name="Freeform: Shape 89">
                <a:extLst>
                  <a:ext uri="{FF2B5EF4-FFF2-40B4-BE49-F238E27FC236}">
                    <a16:creationId xmlns:a16="http://schemas.microsoft.com/office/drawing/2014/main" id="{39E0D1D3-06D4-45D4-B57C-92D1130D1ADE}"/>
                  </a:ext>
                </a:extLst>
              </p:cNvPr>
              <p:cNvSpPr/>
              <p:nvPr/>
            </p:nvSpPr>
            <p:spPr>
              <a:xfrm>
                <a:off x="7617924" y="2887923"/>
                <a:ext cx="114300" cy="28575"/>
              </a:xfrm>
              <a:custGeom>
                <a:avLst/>
                <a:gdLst>
                  <a:gd name="connsiteX0" fmla="*/ 14288 w 114300"/>
                  <a:gd name="connsiteY0" fmla="*/ 14288 h 28575"/>
                  <a:gd name="connsiteX1" fmla="*/ 103822 w 114300"/>
                  <a:gd name="connsiteY1" fmla="*/ 14288 h 28575"/>
                </a:gdLst>
                <a:ahLst/>
                <a:cxnLst>
                  <a:cxn ang="0">
                    <a:pos x="connsiteX0" y="connsiteY0"/>
                  </a:cxn>
                  <a:cxn ang="0">
                    <a:pos x="connsiteX1" y="connsiteY1"/>
                  </a:cxn>
                </a:cxnLst>
                <a:rect l="l" t="t" r="r" b="b"/>
                <a:pathLst>
                  <a:path w="114300" h="28575">
                    <a:moveTo>
                      <a:pt x="14288" y="14288"/>
                    </a:moveTo>
                    <a:lnTo>
                      <a:pt x="103822"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91" name="Freeform: Shape 90">
                <a:extLst>
                  <a:ext uri="{FF2B5EF4-FFF2-40B4-BE49-F238E27FC236}">
                    <a16:creationId xmlns:a16="http://schemas.microsoft.com/office/drawing/2014/main" id="{1545518E-6C08-4BCA-AEBE-B3B3A0DBB7CA}"/>
                  </a:ext>
                </a:extLst>
              </p:cNvPr>
              <p:cNvSpPr/>
              <p:nvPr/>
            </p:nvSpPr>
            <p:spPr>
              <a:xfrm>
                <a:off x="7617924" y="3002223"/>
                <a:ext cx="114300" cy="28575"/>
              </a:xfrm>
              <a:custGeom>
                <a:avLst/>
                <a:gdLst>
                  <a:gd name="connsiteX0" fmla="*/ 14288 w 114300"/>
                  <a:gd name="connsiteY0" fmla="*/ 14288 h 28575"/>
                  <a:gd name="connsiteX1" fmla="*/ 103822 w 114300"/>
                  <a:gd name="connsiteY1" fmla="*/ 14288 h 28575"/>
                </a:gdLst>
                <a:ahLst/>
                <a:cxnLst>
                  <a:cxn ang="0">
                    <a:pos x="connsiteX0" y="connsiteY0"/>
                  </a:cxn>
                  <a:cxn ang="0">
                    <a:pos x="connsiteX1" y="connsiteY1"/>
                  </a:cxn>
                </a:cxnLst>
                <a:rect l="l" t="t" r="r" b="b"/>
                <a:pathLst>
                  <a:path w="114300" h="28575">
                    <a:moveTo>
                      <a:pt x="14288" y="14288"/>
                    </a:moveTo>
                    <a:lnTo>
                      <a:pt x="103822"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92" name="Freeform: Shape 91">
                <a:extLst>
                  <a:ext uri="{FF2B5EF4-FFF2-40B4-BE49-F238E27FC236}">
                    <a16:creationId xmlns:a16="http://schemas.microsoft.com/office/drawing/2014/main" id="{E94E4D88-B3FF-439A-8D85-D332A57DB0F0}"/>
                  </a:ext>
                </a:extLst>
              </p:cNvPr>
              <p:cNvSpPr/>
              <p:nvPr/>
            </p:nvSpPr>
            <p:spPr>
              <a:xfrm>
                <a:off x="7617924" y="3116523"/>
                <a:ext cx="114300" cy="28575"/>
              </a:xfrm>
              <a:custGeom>
                <a:avLst/>
                <a:gdLst>
                  <a:gd name="connsiteX0" fmla="*/ 14288 w 114300"/>
                  <a:gd name="connsiteY0" fmla="*/ 14288 h 28575"/>
                  <a:gd name="connsiteX1" fmla="*/ 103822 w 114300"/>
                  <a:gd name="connsiteY1" fmla="*/ 14288 h 28575"/>
                </a:gdLst>
                <a:ahLst/>
                <a:cxnLst>
                  <a:cxn ang="0">
                    <a:pos x="connsiteX0" y="connsiteY0"/>
                  </a:cxn>
                  <a:cxn ang="0">
                    <a:pos x="connsiteX1" y="connsiteY1"/>
                  </a:cxn>
                </a:cxnLst>
                <a:rect l="l" t="t" r="r" b="b"/>
                <a:pathLst>
                  <a:path w="114300" h="28575">
                    <a:moveTo>
                      <a:pt x="14288" y="14288"/>
                    </a:moveTo>
                    <a:lnTo>
                      <a:pt x="103822"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93" name="Freeform: Shape 92">
                <a:extLst>
                  <a:ext uri="{FF2B5EF4-FFF2-40B4-BE49-F238E27FC236}">
                    <a16:creationId xmlns:a16="http://schemas.microsoft.com/office/drawing/2014/main" id="{7421D473-9A72-43AE-AE17-87CEB908D91D}"/>
                  </a:ext>
                </a:extLst>
              </p:cNvPr>
              <p:cNvSpPr/>
              <p:nvPr/>
            </p:nvSpPr>
            <p:spPr>
              <a:xfrm>
                <a:off x="7750322" y="2772671"/>
                <a:ext cx="114300" cy="28575"/>
              </a:xfrm>
              <a:custGeom>
                <a:avLst/>
                <a:gdLst>
                  <a:gd name="connsiteX0" fmla="*/ 14287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7" y="14288"/>
                    </a:moveTo>
                    <a:lnTo>
                      <a:pt x="103823"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94" name="Freeform: Shape 93">
                <a:extLst>
                  <a:ext uri="{FF2B5EF4-FFF2-40B4-BE49-F238E27FC236}">
                    <a16:creationId xmlns:a16="http://schemas.microsoft.com/office/drawing/2014/main" id="{19445EF9-5FD2-4B19-BD63-EE19D9066A73}"/>
                  </a:ext>
                </a:extLst>
              </p:cNvPr>
              <p:cNvSpPr/>
              <p:nvPr/>
            </p:nvSpPr>
            <p:spPr>
              <a:xfrm>
                <a:off x="7750322" y="2887923"/>
                <a:ext cx="114300" cy="28575"/>
              </a:xfrm>
              <a:custGeom>
                <a:avLst/>
                <a:gdLst>
                  <a:gd name="connsiteX0" fmla="*/ 14287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7" y="14288"/>
                    </a:moveTo>
                    <a:lnTo>
                      <a:pt x="103823"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95" name="Freeform: Shape 94">
                <a:extLst>
                  <a:ext uri="{FF2B5EF4-FFF2-40B4-BE49-F238E27FC236}">
                    <a16:creationId xmlns:a16="http://schemas.microsoft.com/office/drawing/2014/main" id="{6A8589DF-04BA-4F90-AD8D-DE647A8E8A35}"/>
                  </a:ext>
                </a:extLst>
              </p:cNvPr>
              <p:cNvSpPr/>
              <p:nvPr/>
            </p:nvSpPr>
            <p:spPr>
              <a:xfrm>
                <a:off x="7750322" y="3002223"/>
                <a:ext cx="114300" cy="28575"/>
              </a:xfrm>
              <a:custGeom>
                <a:avLst/>
                <a:gdLst>
                  <a:gd name="connsiteX0" fmla="*/ 14287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7" y="14288"/>
                    </a:moveTo>
                    <a:lnTo>
                      <a:pt x="103823"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96" name="Freeform: Shape 95">
                <a:extLst>
                  <a:ext uri="{FF2B5EF4-FFF2-40B4-BE49-F238E27FC236}">
                    <a16:creationId xmlns:a16="http://schemas.microsoft.com/office/drawing/2014/main" id="{1B55F542-121C-46B1-852B-910A4DC56305}"/>
                  </a:ext>
                </a:extLst>
              </p:cNvPr>
              <p:cNvSpPr/>
              <p:nvPr/>
            </p:nvSpPr>
            <p:spPr>
              <a:xfrm>
                <a:off x="7750322" y="3116523"/>
                <a:ext cx="114300" cy="28575"/>
              </a:xfrm>
              <a:custGeom>
                <a:avLst/>
                <a:gdLst>
                  <a:gd name="connsiteX0" fmla="*/ 14287 w 114300"/>
                  <a:gd name="connsiteY0" fmla="*/ 14288 h 28575"/>
                  <a:gd name="connsiteX1" fmla="*/ 104775 w 114300"/>
                  <a:gd name="connsiteY1" fmla="*/ 14288 h 28575"/>
                </a:gdLst>
                <a:ahLst/>
                <a:cxnLst>
                  <a:cxn ang="0">
                    <a:pos x="connsiteX0" y="connsiteY0"/>
                  </a:cxn>
                  <a:cxn ang="0">
                    <a:pos x="connsiteX1" y="connsiteY1"/>
                  </a:cxn>
                </a:cxnLst>
                <a:rect l="l" t="t" r="r" b="b"/>
                <a:pathLst>
                  <a:path w="114300" h="28575">
                    <a:moveTo>
                      <a:pt x="14287" y="14288"/>
                    </a:moveTo>
                    <a:lnTo>
                      <a:pt x="104775"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97" name="Freeform: Shape 96">
                <a:extLst>
                  <a:ext uri="{FF2B5EF4-FFF2-40B4-BE49-F238E27FC236}">
                    <a16:creationId xmlns:a16="http://schemas.microsoft.com/office/drawing/2014/main" id="{8A03D5D2-C61C-467B-BE11-131FE9158C71}"/>
                  </a:ext>
                </a:extLst>
              </p:cNvPr>
              <p:cNvSpPr/>
              <p:nvPr/>
            </p:nvSpPr>
            <p:spPr>
              <a:xfrm>
                <a:off x="7883672" y="2772671"/>
                <a:ext cx="114300" cy="28575"/>
              </a:xfrm>
              <a:custGeom>
                <a:avLst/>
                <a:gdLst>
                  <a:gd name="connsiteX0" fmla="*/ 14287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7" y="14288"/>
                    </a:moveTo>
                    <a:lnTo>
                      <a:pt x="103823"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98" name="Freeform: Shape 97">
                <a:extLst>
                  <a:ext uri="{FF2B5EF4-FFF2-40B4-BE49-F238E27FC236}">
                    <a16:creationId xmlns:a16="http://schemas.microsoft.com/office/drawing/2014/main" id="{F8BC7B5A-FC4F-4282-97F9-F7F218917FD5}"/>
                  </a:ext>
                </a:extLst>
              </p:cNvPr>
              <p:cNvSpPr/>
              <p:nvPr/>
            </p:nvSpPr>
            <p:spPr>
              <a:xfrm>
                <a:off x="7883672" y="2887923"/>
                <a:ext cx="114300" cy="28575"/>
              </a:xfrm>
              <a:custGeom>
                <a:avLst/>
                <a:gdLst>
                  <a:gd name="connsiteX0" fmla="*/ 14287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7" y="14288"/>
                    </a:moveTo>
                    <a:lnTo>
                      <a:pt x="103823"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99" name="Freeform: Shape 98">
                <a:extLst>
                  <a:ext uri="{FF2B5EF4-FFF2-40B4-BE49-F238E27FC236}">
                    <a16:creationId xmlns:a16="http://schemas.microsoft.com/office/drawing/2014/main" id="{F8EBE5CD-EDE5-4681-88A9-AF4E0DB7BC05}"/>
                  </a:ext>
                </a:extLst>
              </p:cNvPr>
              <p:cNvSpPr/>
              <p:nvPr/>
            </p:nvSpPr>
            <p:spPr>
              <a:xfrm>
                <a:off x="7883672" y="3002223"/>
                <a:ext cx="114300" cy="28575"/>
              </a:xfrm>
              <a:custGeom>
                <a:avLst/>
                <a:gdLst>
                  <a:gd name="connsiteX0" fmla="*/ 14287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7" y="14288"/>
                    </a:moveTo>
                    <a:lnTo>
                      <a:pt x="103823"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00" name="Freeform: Shape 99">
                <a:extLst>
                  <a:ext uri="{FF2B5EF4-FFF2-40B4-BE49-F238E27FC236}">
                    <a16:creationId xmlns:a16="http://schemas.microsoft.com/office/drawing/2014/main" id="{E98FC932-3DFF-499F-B65A-A90E6FF655C6}"/>
                  </a:ext>
                </a:extLst>
              </p:cNvPr>
              <p:cNvSpPr/>
              <p:nvPr/>
            </p:nvSpPr>
            <p:spPr>
              <a:xfrm>
                <a:off x="7883672" y="3116523"/>
                <a:ext cx="114300" cy="28575"/>
              </a:xfrm>
              <a:custGeom>
                <a:avLst/>
                <a:gdLst>
                  <a:gd name="connsiteX0" fmla="*/ 14287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7" y="14288"/>
                    </a:moveTo>
                    <a:lnTo>
                      <a:pt x="103823"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01" name="Freeform: Shape 100">
                <a:extLst>
                  <a:ext uri="{FF2B5EF4-FFF2-40B4-BE49-F238E27FC236}">
                    <a16:creationId xmlns:a16="http://schemas.microsoft.com/office/drawing/2014/main" id="{55247676-2641-4ADD-B840-FA8F6A9B4954}"/>
                  </a:ext>
                </a:extLst>
              </p:cNvPr>
              <p:cNvSpPr/>
              <p:nvPr/>
            </p:nvSpPr>
            <p:spPr>
              <a:xfrm>
                <a:off x="8016069" y="2772671"/>
                <a:ext cx="114300" cy="28575"/>
              </a:xfrm>
              <a:custGeom>
                <a:avLst/>
                <a:gdLst>
                  <a:gd name="connsiteX0" fmla="*/ 14288 w 114300"/>
                  <a:gd name="connsiteY0" fmla="*/ 14288 h 28575"/>
                  <a:gd name="connsiteX1" fmla="*/ 104775 w 114300"/>
                  <a:gd name="connsiteY1" fmla="*/ 14288 h 28575"/>
                </a:gdLst>
                <a:ahLst/>
                <a:cxnLst>
                  <a:cxn ang="0">
                    <a:pos x="connsiteX0" y="connsiteY0"/>
                  </a:cxn>
                  <a:cxn ang="0">
                    <a:pos x="connsiteX1" y="connsiteY1"/>
                  </a:cxn>
                </a:cxnLst>
                <a:rect l="l" t="t" r="r" b="b"/>
                <a:pathLst>
                  <a:path w="114300" h="28575">
                    <a:moveTo>
                      <a:pt x="14288" y="14288"/>
                    </a:moveTo>
                    <a:lnTo>
                      <a:pt x="104775"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02" name="Freeform: Shape 101">
                <a:extLst>
                  <a:ext uri="{FF2B5EF4-FFF2-40B4-BE49-F238E27FC236}">
                    <a16:creationId xmlns:a16="http://schemas.microsoft.com/office/drawing/2014/main" id="{3E36F6D0-C65F-4E75-9ABB-0C6F60912ADC}"/>
                  </a:ext>
                </a:extLst>
              </p:cNvPr>
              <p:cNvSpPr/>
              <p:nvPr/>
            </p:nvSpPr>
            <p:spPr>
              <a:xfrm>
                <a:off x="8016069" y="2887923"/>
                <a:ext cx="114300" cy="28575"/>
              </a:xfrm>
              <a:custGeom>
                <a:avLst/>
                <a:gdLst>
                  <a:gd name="connsiteX0" fmla="*/ 14288 w 114300"/>
                  <a:gd name="connsiteY0" fmla="*/ 14288 h 28575"/>
                  <a:gd name="connsiteX1" fmla="*/ 104775 w 114300"/>
                  <a:gd name="connsiteY1" fmla="*/ 14288 h 28575"/>
                </a:gdLst>
                <a:ahLst/>
                <a:cxnLst>
                  <a:cxn ang="0">
                    <a:pos x="connsiteX0" y="connsiteY0"/>
                  </a:cxn>
                  <a:cxn ang="0">
                    <a:pos x="connsiteX1" y="connsiteY1"/>
                  </a:cxn>
                </a:cxnLst>
                <a:rect l="l" t="t" r="r" b="b"/>
                <a:pathLst>
                  <a:path w="114300" h="28575">
                    <a:moveTo>
                      <a:pt x="14288" y="14288"/>
                    </a:moveTo>
                    <a:lnTo>
                      <a:pt x="104775"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03" name="Freeform: Shape 102">
                <a:extLst>
                  <a:ext uri="{FF2B5EF4-FFF2-40B4-BE49-F238E27FC236}">
                    <a16:creationId xmlns:a16="http://schemas.microsoft.com/office/drawing/2014/main" id="{367A8544-85DE-4CE7-A157-E2DD55C0E24F}"/>
                  </a:ext>
                </a:extLst>
              </p:cNvPr>
              <p:cNvSpPr/>
              <p:nvPr/>
            </p:nvSpPr>
            <p:spPr>
              <a:xfrm>
                <a:off x="8016069" y="3002223"/>
                <a:ext cx="114300" cy="28575"/>
              </a:xfrm>
              <a:custGeom>
                <a:avLst/>
                <a:gdLst>
                  <a:gd name="connsiteX0" fmla="*/ 14288 w 114300"/>
                  <a:gd name="connsiteY0" fmla="*/ 14288 h 28575"/>
                  <a:gd name="connsiteX1" fmla="*/ 104775 w 114300"/>
                  <a:gd name="connsiteY1" fmla="*/ 14288 h 28575"/>
                </a:gdLst>
                <a:ahLst/>
                <a:cxnLst>
                  <a:cxn ang="0">
                    <a:pos x="connsiteX0" y="connsiteY0"/>
                  </a:cxn>
                  <a:cxn ang="0">
                    <a:pos x="connsiteX1" y="connsiteY1"/>
                  </a:cxn>
                </a:cxnLst>
                <a:rect l="l" t="t" r="r" b="b"/>
                <a:pathLst>
                  <a:path w="114300" h="28575">
                    <a:moveTo>
                      <a:pt x="14288" y="14288"/>
                    </a:moveTo>
                    <a:lnTo>
                      <a:pt x="104775"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04" name="Freeform: Shape 103">
                <a:extLst>
                  <a:ext uri="{FF2B5EF4-FFF2-40B4-BE49-F238E27FC236}">
                    <a16:creationId xmlns:a16="http://schemas.microsoft.com/office/drawing/2014/main" id="{90F847DD-3BDA-4D73-8E8B-50590D116A9D}"/>
                  </a:ext>
                </a:extLst>
              </p:cNvPr>
              <p:cNvSpPr/>
              <p:nvPr/>
            </p:nvSpPr>
            <p:spPr>
              <a:xfrm>
                <a:off x="8016069" y="3116523"/>
                <a:ext cx="114300" cy="28575"/>
              </a:xfrm>
              <a:custGeom>
                <a:avLst/>
                <a:gdLst>
                  <a:gd name="connsiteX0" fmla="*/ 14288 w 114300"/>
                  <a:gd name="connsiteY0" fmla="*/ 14288 h 28575"/>
                  <a:gd name="connsiteX1" fmla="*/ 104775 w 114300"/>
                  <a:gd name="connsiteY1" fmla="*/ 14288 h 28575"/>
                </a:gdLst>
                <a:ahLst/>
                <a:cxnLst>
                  <a:cxn ang="0">
                    <a:pos x="connsiteX0" y="connsiteY0"/>
                  </a:cxn>
                  <a:cxn ang="0">
                    <a:pos x="connsiteX1" y="connsiteY1"/>
                  </a:cxn>
                </a:cxnLst>
                <a:rect l="l" t="t" r="r" b="b"/>
                <a:pathLst>
                  <a:path w="114300" h="28575">
                    <a:moveTo>
                      <a:pt x="14288" y="14288"/>
                    </a:moveTo>
                    <a:lnTo>
                      <a:pt x="104775"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05" name="Freeform: Shape 104">
                <a:extLst>
                  <a:ext uri="{FF2B5EF4-FFF2-40B4-BE49-F238E27FC236}">
                    <a16:creationId xmlns:a16="http://schemas.microsoft.com/office/drawing/2014/main" id="{5CAAC0A5-8614-47BD-B25D-EC925D14808B}"/>
                  </a:ext>
                </a:extLst>
              </p:cNvPr>
              <p:cNvSpPr/>
              <p:nvPr/>
            </p:nvSpPr>
            <p:spPr>
              <a:xfrm>
                <a:off x="8149419" y="2772671"/>
                <a:ext cx="114300" cy="28575"/>
              </a:xfrm>
              <a:custGeom>
                <a:avLst/>
                <a:gdLst>
                  <a:gd name="connsiteX0" fmla="*/ 14288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8" y="14288"/>
                    </a:moveTo>
                    <a:lnTo>
                      <a:pt x="103823"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06" name="Freeform: Shape 105">
                <a:extLst>
                  <a:ext uri="{FF2B5EF4-FFF2-40B4-BE49-F238E27FC236}">
                    <a16:creationId xmlns:a16="http://schemas.microsoft.com/office/drawing/2014/main" id="{07DA532A-6C2A-4D1B-9C4D-BACDFB414AB1}"/>
                  </a:ext>
                </a:extLst>
              </p:cNvPr>
              <p:cNvSpPr/>
              <p:nvPr/>
            </p:nvSpPr>
            <p:spPr>
              <a:xfrm>
                <a:off x="8149419" y="2887923"/>
                <a:ext cx="114300" cy="28575"/>
              </a:xfrm>
              <a:custGeom>
                <a:avLst/>
                <a:gdLst>
                  <a:gd name="connsiteX0" fmla="*/ 14288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8" y="14288"/>
                    </a:moveTo>
                    <a:lnTo>
                      <a:pt x="103823"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07" name="Freeform: Shape 106">
                <a:extLst>
                  <a:ext uri="{FF2B5EF4-FFF2-40B4-BE49-F238E27FC236}">
                    <a16:creationId xmlns:a16="http://schemas.microsoft.com/office/drawing/2014/main" id="{4F98E023-F4DC-4E94-9EBA-AFAF7C6F5904}"/>
                  </a:ext>
                </a:extLst>
              </p:cNvPr>
              <p:cNvSpPr/>
              <p:nvPr/>
            </p:nvSpPr>
            <p:spPr>
              <a:xfrm>
                <a:off x="8149419" y="3002223"/>
                <a:ext cx="114300" cy="28575"/>
              </a:xfrm>
              <a:custGeom>
                <a:avLst/>
                <a:gdLst>
                  <a:gd name="connsiteX0" fmla="*/ 14288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8" y="14288"/>
                    </a:moveTo>
                    <a:lnTo>
                      <a:pt x="103823"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08" name="Freeform: Shape 107">
                <a:extLst>
                  <a:ext uri="{FF2B5EF4-FFF2-40B4-BE49-F238E27FC236}">
                    <a16:creationId xmlns:a16="http://schemas.microsoft.com/office/drawing/2014/main" id="{28874EAF-0911-4B18-8517-9EA2B1CF915F}"/>
                  </a:ext>
                </a:extLst>
              </p:cNvPr>
              <p:cNvSpPr/>
              <p:nvPr/>
            </p:nvSpPr>
            <p:spPr>
              <a:xfrm>
                <a:off x="8149419" y="3116523"/>
                <a:ext cx="114300" cy="28575"/>
              </a:xfrm>
              <a:custGeom>
                <a:avLst/>
                <a:gdLst>
                  <a:gd name="connsiteX0" fmla="*/ 14288 w 114300"/>
                  <a:gd name="connsiteY0" fmla="*/ 14288 h 28575"/>
                  <a:gd name="connsiteX1" fmla="*/ 104775 w 114300"/>
                  <a:gd name="connsiteY1" fmla="*/ 14288 h 28575"/>
                </a:gdLst>
                <a:ahLst/>
                <a:cxnLst>
                  <a:cxn ang="0">
                    <a:pos x="connsiteX0" y="connsiteY0"/>
                  </a:cxn>
                  <a:cxn ang="0">
                    <a:pos x="connsiteX1" y="connsiteY1"/>
                  </a:cxn>
                </a:cxnLst>
                <a:rect l="l" t="t" r="r" b="b"/>
                <a:pathLst>
                  <a:path w="114300" h="28575">
                    <a:moveTo>
                      <a:pt x="14288" y="14288"/>
                    </a:moveTo>
                    <a:lnTo>
                      <a:pt x="104775"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grpSp>
        <p:sp>
          <p:nvSpPr>
            <p:cNvPr id="109" name="TextBox 108">
              <a:extLst>
                <a:ext uri="{FF2B5EF4-FFF2-40B4-BE49-F238E27FC236}">
                  <a16:creationId xmlns:a16="http://schemas.microsoft.com/office/drawing/2014/main" id="{C7838420-843D-4AB9-9917-CE2DE9DA6381}"/>
                </a:ext>
              </a:extLst>
            </p:cNvPr>
            <p:cNvSpPr txBox="1"/>
            <p:nvPr/>
          </p:nvSpPr>
          <p:spPr>
            <a:xfrm>
              <a:off x="7654204" y="2267695"/>
              <a:ext cx="264696" cy="488595"/>
            </a:xfrm>
            <a:prstGeom prst="rect">
              <a:avLst/>
            </a:prstGeom>
            <a:noFill/>
            <a:ln>
              <a:noFill/>
            </a:ln>
          </p:spPr>
          <p:txBody>
            <a:bodyPr wrap="none" rtlCol="0">
              <a:spAutoFit/>
            </a:bodyPr>
            <a:lstStyle/>
            <a:p>
              <a:pPr defTabSz="731520">
                <a:defRPr/>
              </a:pPr>
              <a:r>
                <a:rPr lang="en-US" sz="4480" dirty="0">
                  <a:solidFill>
                    <a:prstClr val="white">
                      <a:alpha val="60000"/>
                    </a:prstClr>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sp>
        <p:nvSpPr>
          <p:cNvPr id="111" name="TextBox 110">
            <a:extLst>
              <a:ext uri="{FF2B5EF4-FFF2-40B4-BE49-F238E27FC236}">
                <a16:creationId xmlns:a16="http://schemas.microsoft.com/office/drawing/2014/main" id="{4C26468E-DB9C-4732-BF06-7891C72A1E72}"/>
              </a:ext>
            </a:extLst>
          </p:cNvPr>
          <p:cNvSpPr txBox="1"/>
          <p:nvPr/>
        </p:nvSpPr>
        <p:spPr>
          <a:xfrm>
            <a:off x="1432728" y="6181515"/>
            <a:ext cx="1571264" cy="954107"/>
          </a:xfrm>
          <a:prstGeom prst="rect">
            <a:avLst/>
          </a:prstGeom>
          <a:noFill/>
        </p:spPr>
        <p:txBody>
          <a:bodyPr wrap="none" rtlCol="0">
            <a:spAutoFit/>
          </a:bodyPr>
          <a:lstStyle>
            <a:defPPr>
              <a:defRPr lang="en-US"/>
            </a:defPPr>
            <a:lvl1pPr algn="ctr" defTabSz="731520">
              <a:defRPr sz="2800">
                <a:solidFill>
                  <a:prstClr val="white"/>
                </a:solidFill>
              </a:defRPr>
            </a:lvl1pPr>
          </a:lstStyle>
          <a:p>
            <a:r>
              <a:rPr lang="en-US" dirty="0"/>
              <a:t>Disaster</a:t>
            </a:r>
            <a:br>
              <a:rPr lang="en-US" dirty="0"/>
            </a:br>
            <a:r>
              <a:rPr lang="en-US" dirty="0"/>
              <a:t>recovery</a:t>
            </a:r>
          </a:p>
        </p:txBody>
      </p:sp>
      <p:sp>
        <p:nvSpPr>
          <p:cNvPr id="112" name="TextBox 111">
            <a:extLst>
              <a:ext uri="{FF2B5EF4-FFF2-40B4-BE49-F238E27FC236}">
                <a16:creationId xmlns:a16="http://schemas.microsoft.com/office/drawing/2014/main" id="{4C814112-0D75-4CE0-B16F-1795CFA5B849}"/>
              </a:ext>
            </a:extLst>
          </p:cNvPr>
          <p:cNvSpPr txBox="1"/>
          <p:nvPr/>
        </p:nvSpPr>
        <p:spPr>
          <a:xfrm>
            <a:off x="6246768" y="6181515"/>
            <a:ext cx="2121094" cy="954107"/>
          </a:xfrm>
          <a:prstGeom prst="rect">
            <a:avLst/>
          </a:prstGeom>
          <a:noFill/>
        </p:spPr>
        <p:txBody>
          <a:bodyPr wrap="none" rtlCol="0">
            <a:spAutoFit/>
          </a:bodyPr>
          <a:lstStyle>
            <a:defPPr>
              <a:defRPr lang="en-US"/>
            </a:defPPr>
            <a:lvl1pPr algn="ctr" defTabSz="731520">
              <a:defRPr sz="2800">
                <a:solidFill>
                  <a:prstClr val="white"/>
                </a:solidFill>
              </a:defRPr>
            </a:lvl1pPr>
          </a:lstStyle>
          <a:p>
            <a:r>
              <a:rPr lang="en-US" dirty="0"/>
              <a:t>Chaos</a:t>
            </a:r>
            <a:br>
              <a:rPr lang="en-US" dirty="0"/>
            </a:br>
            <a:r>
              <a:rPr lang="en-US" dirty="0"/>
              <a:t>engineering</a:t>
            </a:r>
          </a:p>
        </p:txBody>
      </p:sp>
      <p:sp>
        <p:nvSpPr>
          <p:cNvPr id="113" name="TextBox 112">
            <a:extLst>
              <a:ext uri="{FF2B5EF4-FFF2-40B4-BE49-F238E27FC236}">
                <a16:creationId xmlns:a16="http://schemas.microsoft.com/office/drawing/2014/main" id="{832F8C9F-5880-4518-95F3-FC45E4610467}"/>
              </a:ext>
            </a:extLst>
          </p:cNvPr>
          <p:cNvSpPr txBox="1"/>
          <p:nvPr/>
        </p:nvSpPr>
        <p:spPr>
          <a:xfrm>
            <a:off x="10704363" y="6181515"/>
            <a:ext cx="2653291" cy="954107"/>
          </a:xfrm>
          <a:prstGeom prst="rect">
            <a:avLst/>
          </a:prstGeom>
          <a:noFill/>
        </p:spPr>
        <p:txBody>
          <a:bodyPr wrap="none" rtlCol="0">
            <a:spAutoFit/>
          </a:bodyPr>
          <a:lstStyle>
            <a:defPPr>
              <a:defRPr lang="en-US"/>
            </a:defPPr>
            <a:lvl1pPr algn="ctr" defTabSz="731520">
              <a:defRPr sz="2800">
                <a:solidFill>
                  <a:prstClr val="white"/>
                </a:solidFill>
              </a:defRPr>
            </a:lvl1pPr>
          </a:lstStyle>
          <a:p>
            <a:r>
              <a:rPr lang="en-US" dirty="0"/>
              <a:t>Resilient</a:t>
            </a:r>
          </a:p>
          <a:p>
            <a:r>
              <a:rPr lang="en-US" dirty="0"/>
              <a:t>critical systems</a:t>
            </a:r>
          </a:p>
        </p:txBody>
      </p:sp>
    </p:spTree>
    <p:extLst>
      <p:ext uri="{BB962C8B-B14F-4D97-AF65-F5344CB8AC3E}">
        <p14:creationId xmlns:p14="http://schemas.microsoft.com/office/powerpoint/2010/main" val="379359834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399"/>
                                          </p:stCondLst>
                                        </p:cTn>
                                        <p:tgtEl>
                                          <p:spTgt spid="5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400" fill="hold"/>
                                        <p:tgtEl>
                                          <p:spTgt spid="55"/>
                                        </p:tgtEl>
                                      </p:cBhvr>
                                      <p:by x="0" y="0"/>
                                    </p:animScale>
                                  </p:childTnLst>
                                </p:cTn>
                              </p:par>
                              <p:par>
                                <p:cTn id="9" presetID="10" presetClass="entr" presetSubtype="0" fill="hold" grpId="0" nodeType="withEffect">
                                  <p:stCondLst>
                                    <p:cond delay="40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400"/>
                                        <p:tgtEl>
                                          <p:spTgt spid="111"/>
                                        </p:tgtEl>
                                      </p:cBhvr>
                                    </p:animEffect>
                                  </p:childTnLst>
                                </p:cTn>
                              </p:par>
                              <p:par>
                                <p:cTn id="12" presetID="42" presetClass="path" presetSubtype="0" decel="100000" fill="hold" grpId="1" nodeType="withEffect">
                                  <p:stCondLst>
                                    <p:cond delay="400"/>
                                  </p:stCondLst>
                                  <p:childTnLst>
                                    <p:animMotion origin="layout" path="M -4.20139E-6 2.22222E-6 L -4.20139E-6 -0.05459 " pathEditMode="relative" rAng="0" ptsTypes="AA">
                                      <p:cBhvr>
                                        <p:cTn id="13" dur="400" spd="-100000" fill="hold"/>
                                        <p:tgtEl>
                                          <p:spTgt spid="111"/>
                                        </p:tgtEl>
                                        <p:attrNameLst>
                                          <p:attrName>ppt_x</p:attrName>
                                          <p:attrName>ppt_y</p:attrName>
                                        </p:attrNameLst>
                                      </p:cBhvr>
                                      <p:rCtr x="0" y="-2739"/>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399"/>
                                          </p:stCondLst>
                                        </p:cTn>
                                        <p:tgtEl>
                                          <p:spTgt spid="114"/>
                                        </p:tgtEl>
                                        <p:attrNameLst>
                                          <p:attrName>style.visibility</p:attrName>
                                        </p:attrNameLst>
                                      </p:cBhvr>
                                      <p:to>
                                        <p:strVal val="visible"/>
                                      </p:to>
                                    </p:set>
                                  </p:childTnLst>
                                </p:cTn>
                              </p:par>
                              <p:par>
                                <p:cTn id="18" presetID="6" presetClass="emph" presetSubtype="0" accel="100000" autoRev="1" fill="hold" nodeType="withEffect">
                                  <p:stCondLst>
                                    <p:cond delay="0"/>
                                  </p:stCondLst>
                                  <p:childTnLst>
                                    <p:animScale>
                                      <p:cBhvr>
                                        <p:cTn id="19" dur="400" fill="hold"/>
                                        <p:tgtEl>
                                          <p:spTgt spid="114"/>
                                        </p:tgtEl>
                                      </p:cBhvr>
                                      <p:by x="0" y="0"/>
                                    </p:animScale>
                                  </p:childTnLst>
                                </p:cTn>
                              </p:par>
                              <p:par>
                                <p:cTn id="20" presetID="10" presetClass="entr" presetSubtype="0" fill="hold" grpId="0" nodeType="withEffect">
                                  <p:stCondLst>
                                    <p:cond delay="40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400"/>
                                        <p:tgtEl>
                                          <p:spTgt spid="112"/>
                                        </p:tgtEl>
                                      </p:cBhvr>
                                    </p:animEffect>
                                  </p:childTnLst>
                                </p:cTn>
                              </p:par>
                              <p:par>
                                <p:cTn id="23" presetID="42" presetClass="path" presetSubtype="0" decel="100000" fill="hold" grpId="1" nodeType="withEffect">
                                  <p:stCondLst>
                                    <p:cond delay="400"/>
                                  </p:stCondLst>
                                  <p:childTnLst>
                                    <p:animMotion origin="layout" path="M 2.53472E-6 2.22222E-6 L 2.53472E-6 -0.05459 " pathEditMode="relative" rAng="0" ptsTypes="AA">
                                      <p:cBhvr>
                                        <p:cTn id="24" dur="400" spd="-100000" fill="hold"/>
                                        <p:tgtEl>
                                          <p:spTgt spid="112"/>
                                        </p:tgtEl>
                                        <p:attrNameLst>
                                          <p:attrName>ppt_x</p:attrName>
                                          <p:attrName>ppt_y</p:attrName>
                                        </p:attrNameLst>
                                      </p:cBhvr>
                                      <p:rCtr x="0" y="-2739"/>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399"/>
                                          </p:stCondLst>
                                        </p:cTn>
                                        <p:tgtEl>
                                          <p:spTgt spid="110"/>
                                        </p:tgtEl>
                                        <p:attrNameLst>
                                          <p:attrName>style.visibility</p:attrName>
                                        </p:attrNameLst>
                                      </p:cBhvr>
                                      <p:to>
                                        <p:strVal val="visible"/>
                                      </p:to>
                                    </p:set>
                                  </p:childTnLst>
                                </p:cTn>
                              </p:par>
                              <p:par>
                                <p:cTn id="29" presetID="6" presetClass="emph" presetSubtype="0" accel="100000" autoRev="1" fill="hold" nodeType="withEffect">
                                  <p:stCondLst>
                                    <p:cond delay="0"/>
                                  </p:stCondLst>
                                  <p:childTnLst>
                                    <p:animScale>
                                      <p:cBhvr>
                                        <p:cTn id="30" dur="400" fill="hold"/>
                                        <p:tgtEl>
                                          <p:spTgt spid="110"/>
                                        </p:tgtEl>
                                      </p:cBhvr>
                                      <p:by x="0" y="0"/>
                                    </p:animScale>
                                  </p:childTnLst>
                                </p:cTn>
                              </p:par>
                              <p:par>
                                <p:cTn id="31" presetID="10" presetClass="entr" presetSubtype="0" fill="hold" grpId="0" nodeType="withEffect">
                                  <p:stCondLst>
                                    <p:cond delay="400"/>
                                  </p:stCondLst>
                                  <p:childTnLst>
                                    <p:set>
                                      <p:cBhvr>
                                        <p:cTn id="32" dur="1" fill="hold">
                                          <p:stCondLst>
                                            <p:cond delay="0"/>
                                          </p:stCondLst>
                                        </p:cTn>
                                        <p:tgtEl>
                                          <p:spTgt spid="113"/>
                                        </p:tgtEl>
                                        <p:attrNameLst>
                                          <p:attrName>style.visibility</p:attrName>
                                        </p:attrNameLst>
                                      </p:cBhvr>
                                      <p:to>
                                        <p:strVal val="visible"/>
                                      </p:to>
                                    </p:set>
                                    <p:animEffect transition="in" filter="fade">
                                      <p:cBhvr>
                                        <p:cTn id="33" dur="400"/>
                                        <p:tgtEl>
                                          <p:spTgt spid="113"/>
                                        </p:tgtEl>
                                      </p:cBhvr>
                                    </p:animEffect>
                                  </p:childTnLst>
                                </p:cTn>
                              </p:par>
                              <p:par>
                                <p:cTn id="34" presetID="42" presetClass="path" presetSubtype="0" decel="100000" fill="hold" grpId="1" nodeType="withEffect">
                                  <p:stCondLst>
                                    <p:cond delay="400"/>
                                  </p:stCondLst>
                                  <p:childTnLst>
                                    <p:animMotion origin="layout" path="M 4.375E-6 2.22222E-6 L 4.375E-6 -0.05459 " pathEditMode="relative" rAng="0" ptsTypes="AA">
                                      <p:cBhvr>
                                        <p:cTn id="35" dur="400" spd="-100000" fill="hold"/>
                                        <p:tgtEl>
                                          <p:spTgt spid="113"/>
                                        </p:tgtEl>
                                        <p:attrNameLst>
                                          <p:attrName>ppt_x</p:attrName>
                                          <p:attrName>ppt_y</p:attrName>
                                        </p:attrNameLst>
                                      </p:cBhvr>
                                      <p:rCtr x="0" y="-27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1" grpId="1"/>
      <p:bldP spid="112" grpId="0"/>
      <p:bldP spid="112" grpId="1"/>
      <p:bldP spid="113" grpId="0"/>
      <p:bldP spid="113" grpId="1"/>
    </p:bldLst>
  </p:timing>
</p:sld>
</file>

<file path=ppt/slides/slide109.xml><?xml version="1.0" encoding="utf-8"?>
<p:sld xmlns:a="http://schemas.openxmlformats.org/drawingml/2006/main" xmlns:r="http://schemas.openxmlformats.org/officeDocument/2006/relationships" xmlns:p="http://schemas.openxmlformats.org/presentationml/2006/main" show="0">
  <p:cSld>
    <p:bg>
      <p:bgPr>
        <a:gradFill>
          <a:gsLst>
            <a:gs pos="0">
              <a:srgbClr val="7BC233"/>
            </a:gs>
            <a:gs pos="100000">
              <a:srgbClr val="5C9126"/>
            </a:gs>
          </a:gsLst>
          <a:lin ang="5400000" scaled="0"/>
        </a:gradFill>
        <a:effectLst/>
      </p:bgPr>
    </p:bg>
    <p:spTree>
      <p:nvGrpSpPr>
        <p:cNvPr id="1" name=""/>
        <p:cNvGrpSpPr/>
        <p:nvPr/>
      </p:nvGrpSpPr>
      <p:grpSpPr>
        <a:xfrm>
          <a:off x="0" y="0"/>
          <a:ext cx="0" cy="0"/>
          <a:chOff x="0" y="0"/>
          <a:chExt cx="0" cy="0"/>
        </a:xfrm>
      </p:grpSpPr>
      <p:sp>
        <p:nvSpPr>
          <p:cNvPr id="11" name="Title 8">
            <a:extLst>
              <a:ext uri="{FF2B5EF4-FFF2-40B4-BE49-F238E27FC236}">
                <a16:creationId xmlns:a16="http://schemas.microsoft.com/office/drawing/2014/main" id="{B953C2B5-E481-4A1C-83F1-70E168A13515}"/>
              </a:ext>
            </a:extLst>
          </p:cNvPr>
          <p:cNvSpPr txBox="1">
            <a:spLocks/>
          </p:cNvSpPr>
          <p:nvPr/>
        </p:nvSpPr>
        <p:spPr>
          <a:xfrm>
            <a:off x="5160930" y="-2744091"/>
            <a:ext cx="4277462" cy="1181870"/>
          </a:xfrm>
          <a:prstGeom prst="rect">
            <a:avLst/>
          </a:prstGeom>
          <a:noFill/>
        </p:spPr>
        <p:txBody>
          <a:bodyPr tIns="0" bIns="0" anchor="ctr" anchorCtr="0"/>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defTabSz="731520">
              <a:defRPr/>
            </a:pPr>
            <a:r>
              <a:rPr lang="en-US" sz="4480" dirty="0">
                <a:solidFill>
                  <a:prstClr val="white"/>
                </a:solidFill>
                <a:latin typeface="Amazon Ember"/>
              </a:rPr>
              <a:t>Resilience</a:t>
            </a:r>
          </a:p>
        </p:txBody>
      </p:sp>
      <p:cxnSp>
        <p:nvCxnSpPr>
          <p:cNvPr id="12" name="Straight Connector 11">
            <a:extLst>
              <a:ext uri="{FF2B5EF4-FFF2-40B4-BE49-F238E27FC236}">
                <a16:creationId xmlns:a16="http://schemas.microsoft.com/office/drawing/2014/main" id="{DD6A4F3A-FFE4-4D3D-A8A6-0488BFCF4D7C}"/>
              </a:ext>
            </a:extLst>
          </p:cNvPr>
          <p:cNvCxnSpPr>
            <a:cxnSpLocks/>
          </p:cNvCxnSpPr>
          <p:nvPr/>
        </p:nvCxnSpPr>
        <p:spPr>
          <a:xfrm>
            <a:off x="906211" y="1404631"/>
            <a:ext cx="12817978"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Rectangle 3">
            <a:extLst>
              <a:ext uri="{FF2B5EF4-FFF2-40B4-BE49-F238E27FC236}">
                <a16:creationId xmlns:a16="http://schemas.microsoft.com/office/drawing/2014/main" id="{4DF03A5C-7144-42BD-8D1F-C5C4F5D4DA3A}"/>
              </a:ext>
            </a:extLst>
          </p:cNvPr>
          <p:cNvSpPr/>
          <p:nvPr/>
        </p:nvSpPr>
        <p:spPr bwMode="auto">
          <a:xfrm rot="2700000">
            <a:off x="13327094" y="1232640"/>
            <a:ext cx="343981" cy="343981"/>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ln w="31750">
            <a:solidFill>
              <a:schemeClr val="tx1"/>
            </a:solidFill>
          </a:ln>
          <a:effectLst/>
          <a:extLst>
            <a:ext uri="{909E8E84-426E-40DD-AFC4-6F175D3DCCD1}">
              <a14:hiddenFill xmlns:a14="http://schemas.microsoft.com/office/drawing/2010/main">
                <a:solidFill>
                  <a:srgbClr val="FFFFFF"/>
                </a:solidFill>
              </a14:hiddenFill>
            </a:ext>
          </a:extLst>
        </p:spPr>
        <p:txBody>
          <a:bodyPr vert="horz" wrap="square" lIns="140571" tIns="70285" rIns="140571" bIns="70285" numCol="1" anchor="t" anchorCtr="0" compatLnSpc="1">
            <a:prstTxWarp prst="textNoShape">
              <a:avLst/>
            </a:prstTxWarp>
          </a:bodyPr>
          <a:lstStyle/>
          <a:p>
            <a:pPr defTabSz="1405677">
              <a:defRPr/>
            </a:pPr>
            <a:endParaRPr lang="en-US" sz="2822" kern="0" dirty="0">
              <a:solidFill>
                <a:srgbClr val="505050"/>
              </a:solidFill>
              <a:latin typeface="Amazon Ember Light" panose="020B0403020204020204" pitchFamily="34" charset="0"/>
            </a:endParaRPr>
          </a:p>
        </p:txBody>
      </p:sp>
      <p:sp>
        <p:nvSpPr>
          <p:cNvPr id="14" name="Rectangle 3">
            <a:extLst>
              <a:ext uri="{FF2B5EF4-FFF2-40B4-BE49-F238E27FC236}">
                <a16:creationId xmlns:a16="http://schemas.microsoft.com/office/drawing/2014/main" id="{53589742-8897-4D90-ABDA-4761068184CD}"/>
              </a:ext>
            </a:extLst>
          </p:cNvPr>
          <p:cNvSpPr/>
          <p:nvPr/>
        </p:nvSpPr>
        <p:spPr bwMode="auto">
          <a:xfrm rot="18900000" flipH="1">
            <a:off x="987584" y="1232640"/>
            <a:ext cx="343981" cy="343981"/>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ln w="31750">
            <a:solidFill>
              <a:schemeClr val="tx1"/>
            </a:solidFill>
          </a:ln>
          <a:effectLst/>
          <a:extLst>
            <a:ext uri="{909E8E84-426E-40DD-AFC4-6F175D3DCCD1}">
              <a14:hiddenFill xmlns:a14="http://schemas.microsoft.com/office/drawing/2010/main">
                <a:solidFill>
                  <a:srgbClr val="FFFFFF"/>
                </a:solidFill>
              </a14:hiddenFill>
            </a:ext>
          </a:extLst>
        </p:spPr>
        <p:txBody>
          <a:bodyPr vert="horz" wrap="square" lIns="140571" tIns="70285" rIns="140571" bIns="70285" numCol="1" anchor="t" anchorCtr="0" compatLnSpc="1">
            <a:prstTxWarp prst="textNoShape">
              <a:avLst/>
            </a:prstTxWarp>
          </a:bodyPr>
          <a:lstStyle/>
          <a:p>
            <a:pPr defTabSz="1405677">
              <a:defRPr/>
            </a:pPr>
            <a:endParaRPr lang="en-US" sz="2822" kern="0" dirty="0">
              <a:solidFill>
                <a:srgbClr val="505050"/>
              </a:solidFill>
              <a:latin typeface="Amazon Ember Light" panose="020B0403020204020204" pitchFamily="34" charset="0"/>
            </a:endParaRPr>
          </a:p>
        </p:txBody>
      </p:sp>
      <p:cxnSp>
        <p:nvCxnSpPr>
          <p:cNvPr id="56" name="Straight Connector 55">
            <a:extLst>
              <a:ext uri="{FF2B5EF4-FFF2-40B4-BE49-F238E27FC236}">
                <a16:creationId xmlns:a16="http://schemas.microsoft.com/office/drawing/2014/main" id="{1881A26F-328E-4E1F-960E-9681CDBC7E3C}"/>
              </a:ext>
            </a:extLst>
          </p:cNvPr>
          <p:cNvCxnSpPr>
            <a:cxnSpLocks/>
          </p:cNvCxnSpPr>
          <p:nvPr/>
        </p:nvCxnSpPr>
        <p:spPr>
          <a:xfrm>
            <a:off x="-621792" y="14994010"/>
            <a:ext cx="16294608" cy="0"/>
          </a:xfrm>
          <a:prstGeom prst="line">
            <a:avLst/>
          </a:prstGeom>
          <a:ln w="0">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15" name="TextBox 114">
            <a:extLst>
              <a:ext uri="{FF2B5EF4-FFF2-40B4-BE49-F238E27FC236}">
                <a16:creationId xmlns:a16="http://schemas.microsoft.com/office/drawing/2014/main" id="{9AC0BE61-ED43-41DE-9D5E-13FEDC835852}"/>
              </a:ext>
            </a:extLst>
          </p:cNvPr>
          <p:cNvSpPr txBox="1"/>
          <p:nvPr/>
        </p:nvSpPr>
        <p:spPr>
          <a:xfrm>
            <a:off x="6922594" y="804855"/>
            <a:ext cx="1086534" cy="369332"/>
          </a:xfrm>
          <a:prstGeom prst="rect">
            <a:avLst/>
          </a:prstGeom>
          <a:noFill/>
        </p:spPr>
        <p:txBody>
          <a:bodyPr wrap="square" rtlCol="0">
            <a:spAutoFit/>
          </a:bodyPr>
          <a:lstStyle/>
          <a:p>
            <a:pPr defTabSz="731520">
              <a:defRPr/>
            </a:pPr>
            <a:r>
              <a:rPr lang="en-US" sz="1800" b="1" dirty="0">
                <a:solidFill>
                  <a:srgbClr val="F8F8F8"/>
                </a:solidFill>
              </a:rPr>
              <a:t>2004</a:t>
            </a:r>
          </a:p>
        </p:txBody>
      </p:sp>
      <p:sp>
        <p:nvSpPr>
          <p:cNvPr id="70" name="1">
            <a:extLst>
              <a:ext uri="{FF2B5EF4-FFF2-40B4-BE49-F238E27FC236}">
                <a16:creationId xmlns:a16="http://schemas.microsoft.com/office/drawing/2014/main" id="{3C1DB59E-9C80-4832-90A9-42A083AD09FE}"/>
              </a:ext>
            </a:extLst>
          </p:cNvPr>
          <p:cNvSpPr/>
          <p:nvPr/>
        </p:nvSpPr>
        <p:spPr>
          <a:xfrm>
            <a:off x="7171128" y="1294333"/>
            <a:ext cx="237744" cy="23774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1760" dirty="0">
              <a:solidFill>
                <a:prstClr val="white"/>
              </a:solidFill>
              <a:latin typeface="Amazon Ember"/>
            </a:endParaRPr>
          </a:p>
        </p:txBody>
      </p:sp>
      <p:grpSp>
        <p:nvGrpSpPr>
          <p:cNvPr id="114" name="Group 113">
            <a:extLst>
              <a:ext uri="{FF2B5EF4-FFF2-40B4-BE49-F238E27FC236}">
                <a16:creationId xmlns:a16="http://schemas.microsoft.com/office/drawing/2014/main" id="{6B8D34B5-1AD8-4952-9214-7AAC5491F773}"/>
              </a:ext>
            </a:extLst>
          </p:cNvPr>
          <p:cNvGrpSpPr/>
          <p:nvPr/>
        </p:nvGrpSpPr>
        <p:grpSpPr>
          <a:xfrm>
            <a:off x="533215" y="3268852"/>
            <a:ext cx="3633187" cy="1702027"/>
            <a:chOff x="3449223" y="2196543"/>
            <a:chExt cx="2270742" cy="1063767"/>
          </a:xfrm>
        </p:grpSpPr>
        <p:grpSp>
          <p:nvGrpSpPr>
            <p:cNvPr id="19" name="Group 18">
              <a:extLst>
                <a:ext uri="{FF2B5EF4-FFF2-40B4-BE49-F238E27FC236}">
                  <a16:creationId xmlns:a16="http://schemas.microsoft.com/office/drawing/2014/main" id="{97531557-A86A-4EFF-85B5-067E9B67D115}"/>
                </a:ext>
              </a:extLst>
            </p:cNvPr>
            <p:cNvGrpSpPr/>
            <p:nvPr/>
          </p:nvGrpSpPr>
          <p:grpSpPr>
            <a:xfrm>
              <a:off x="4217305" y="2662503"/>
              <a:ext cx="376050" cy="374141"/>
              <a:chOff x="4150538" y="3152811"/>
              <a:chExt cx="214217" cy="213130"/>
            </a:xfrm>
            <a:noFill/>
          </p:grpSpPr>
          <p:sp>
            <p:nvSpPr>
              <p:cNvPr id="23" name="Freeform 7">
                <a:extLst>
                  <a:ext uri="{FF2B5EF4-FFF2-40B4-BE49-F238E27FC236}">
                    <a16:creationId xmlns:a16="http://schemas.microsoft.com/office/drawing/2014/main" id="{F5E90380-5653-41C5-8137-0BADC00BE7ED}"/>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19050" cap="rnd">
                <a:solidFill>
                  <a:schemeClr val="tx1">
                    <a:alpha val="60000"/>
                  </a:schemeClr>
                </a:solid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sz="2880" kern="0" dirty="0">
                  <a:solidFill>
                    <a:srgbClr val="474746"/>
                  </a:solidFill>
                  <a:latin typeface="Amazon Ember"/>
                </a:endParaRPr>
              </a:p>
            </p:txBody>
          </p:sp>
          <p:sp>
            <p:nvSpPr>
              <p:cNvPr id="24" name="Oval 6">
                <a:extLst>
                  <a:ext uri="{FF2B5EF4-FFF2-40B4-BE49-F238E27FC236}">
                    <a16:creationId xmlns:a16="http://schemas.microsoft.com/office/drawing/2014/main" id="{39BFBABD-234C-4E06-9600-6A06C0ABE71B}"/>
                  </a:ext>
                </a:extLst>
              </p:cNvPr>
              <p:cNvSpPr>
                <a:spLocks noChangeArrowheads="1"/>
              </p:cNvSpPr>
              <p:nvPr/>
            </p:nvSpPr>
            <p:spPr bwMode="auto">
              <a:xfrm>
                <a:off x="4217956" y="3219689"/>
                <a:ext cx="79380" cy="79380"/>
              </a:xfrm>
              <a:prstGeom prst="ellipse">
                <a:avLst/>
              </a:prstGeom>
              <a:grpFill/>
              <a:ln w="19050" cap="rnd">
                <a:solidFill>
                  <a:schemeClr val="tx1">
                    <a:alpha val="60000"/>
                  </a:schemeClr>
                </a:solid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sz="2880" kern="0" dirty="0">
                  <a:solidFill>
                    <a:srgbClr val="474746"/>
                  </a:solidFill>
                  <a:latin typeface="Amazon Ember"/>
                </a:endParaRPr>
              </a:p>
            </p:txBody>
          </p:sp>
        </p:grpSp>
        <p:grpSp>
          <p:nvGrpSpPr>
            <p:cNvPr id="20" name="Group 19">
              <a:extLst>
                <a:ext uri="{FF2B5EF4-FFF2-40B4-BE49-F238E27FC236}">
                  <a16:creationId xmlns:a16="http://schemas.microsoft.com/office/drawing/2014/main" id="{880A7852-5924-4F73-92D3-41B246166EF6}"/>
                </a:ext>
              </a:extLst>
            </p:cNvPr>
            <p:cNvGrpSpPr/>
            <p:nvPr/>
          </p:nvGrpSpPr>
          <p:grpSpPr>
            <a:xfrm>
              <a:off x="4661187" y="2873168"/>
              <a:ext cx="253341" cy="252056"/>
              <a:chOff x="4150538" y="3152809"/>
              <a:chExt cx="214217" cy="213130"/>
            </a:xfrm>
            <a:noFill/>
          </p:grpSpPr>
          <p:sp>
            <p:nvSpPr>
              <p:cNvPr id="21" name="Freeform 7">
                <a:extLst>
                  <a:ext uri="{FF2B5EF4-FFF2-40B4-BE49-F238E27FC236}">
                    <a16:creationId xmlns:a16="http://schemas.microsoft.com/office/drawing/2014/main" id="{58F7C1BE-15C8-43BE-B7E9-2DBC912FA868}"/>
                  </a:ext>
                </a:extLst>
              </p:cNvPr>
              <p:cNvSpPr>
                <a:spLocks/>
              </p:cNvSpPr>
              <p:nvPr/>
            </p:nvSpPr>
            <p:spPr bwMode="auto">
              <a:xfrm>
                <a:off x="4150538" y="3152809"/>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19050" cap="rnd">
                <a:solidFill>
                  <a:schemeClr val="tx1">
                    <a:alpha val="60000"/>
                  </a:schemeClr>
                </a:solid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sz="2880" kern="0" dirty="0">
                  <a:solidFill>
                    <a:srgbClr val="474746"/>
                  </a:solidFill>
                  <a:latin typeface="Amazon Ember"/>
                </a:endParaRPr>
              </a:p>
            </p:txBody>
          </p:sp>
          <p:sp>
            <p:nvSpPr>
              <p:cNvPr id="22" name="Oval 6">
                <a:extLst>
                  <a:ext uri="{FF2B5EF4-FFF2-40B4-BE49-F238E27FC236}">
                    <a16:creationId xmlns:a16="http://schemas.microsoft.com/office/drawing/2014/main" id="{4063A651-CFBA-4879-BF60-D0584234E69D}"/>
                  </a:ext>
                </a:extLst>
              </p:cNvPr>
              <p:cNvSpPr>
                <a:spLocks noChangeArrowheads="1"/>
              </p:cNvSpPr>
              <p:nvPr/>
            </p:nvSpPr>
            <p:spPr bwMode="auto">
              <a:xfrm>
                <a:off x="4217957" y="3219686"/>
                <a:ext cx="79380" cy="79380"/>
              </a:xfrm>
              <a:prstGeom prst="ellipse">
                <a:avLst/>
              </a:prstGeom>
              <a:grpFill/>
              <a:ln w="19050" cap="rnd">
                <a:solidFill>
                  <a:schemeClr val="tx1">
                    <a:alpha val="60000"/>
                  </a:schemeClr>
                </a:solid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sz="2880" kern="0" dirty="0">
                  <a:solidFill>
                    <a:srgbClr val="474746"/>
                  </a:solidFill>
                  <a:latin typeface="Amazon Ember"/>
                </a:endParaRPr>
              </a:p>
            </p:txBody>
          </p:sp>
        </p:grpSp>
        <p:grpSp>
          <p:nvGrpSpPr>
            <p:cNvPr id="57" name="Graphic 1">
              <a:extLst>
                <a:ext uri="{FF2B5EF4-FFF2-40B4-BE49-F238E27FC236}">
                  <a16:creationId xmlns:a16="http://schemas.microsoft.com/office/drawing/2014/main" id="{E5AF5147-C3F6-4BC5-A1FB-F7D1B5B4501A}"/>
                </a:ext>
              </a:extLst>
            </p:cNvPr>
            <p:cNvGrpSpPr/>
            <p:nvPr/>
          </p:nvGrpSpPr>
          <p:grpSpPr>
            <a:xfrm>
              <a:off x="3449223" y="2196543"/>
              <a:ext cx="2270742" cy="1063767"/>
              <a:chOff x="3503814" y="2196543"/>
              <a:chExt cx="2270742" cy="1063767"/>
            </a:xfrm>
          </p:grpSpPr>
          <p:sp>
            <p:nvSpPr>
              <p:cNvPr id="58" name="Freeform: Shape 57">
                <a:extLst>
                  <a:ext uri="{FF2B5EF4-FFF2-40B4-BE49-F238E27FC236}">
                    <a16:creationId xmlns:a16="http://schemas.microsoft.com/office/drawing/2014/main" id="{E97EA3A8-3EE8-4036-B3DE-88F1FC24A5E8}"/>
                  </a:ext>
                </a:extLst>
              </p:cNvPr>
              <p:cNvSpPr/>
              <p:nvPr/>
            </p:nvSpPr>
            <p:spPr>
              <a:xfrm>
                <a:off x="3503814" y="2692258"/>
                <a:ext cx="746703" cy="563796"/>
              </a:xfrm>
              <a:custGeom>
                <a:avLst/>
                <a:gdLst>
                  <a:gd name="connsiteX0" fmla="*/ 435577 w 746702"/>
                  <a:gd name="connsiteY0" fmla="*/ 162756 h 563796"/>
                  <a:gd name="connsiteX1" fmla="*/ 303468 w 746702"/>
                  <a:gd name="connsiteY1" fmla="*/ 15957 h 563796"/>
                  <a:gd name="connsiteX2" fmla="*/ 171359 w 746702"/>
                  <a:gd name="connsiteY2" fmla="*/ 162756 h 563796"/>
                  <a:gd name="connsiteX3" fmla="*/ 171359 w 746702"/>
                  <a:gd name="connsiteY3" fmla="*/ 163820 h 563796"/>
                  <a:gd name="connsiteX4" fmla="*/ 14360 w 746702"/>
                  <a:gd name="connsiteY4" fmla="*/ 357426 h 563796"/>
                  <a:gd name="connsiteX5" fmla="*/ 189548 w 746702"/>
                  <a:gd name="connsiteY5" fmla="*/ 552095 h 563796"/>
                  <a:gd name="connsiteX6" fmla="*/ 734258 w 746702"/>
                  <a:gd name="connsiteY6" fmla="*/ 552095 h 56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702" h="563796">
                    <a:moveTo>
                      <a:pt x="435577" y="162756"/>
                    </a:moveTo>
                    <a:cubicBezTo>
                      <a:pt x="435577" y="81910"/>
                      <a:pt x="376223" y="15957"/>
                      <a:pt x="303468" y="15957"/>
                    </a:cubicBezTo>
                    <a:cubicBezTo>
                      <a:pt x="230712" y="15957"/>
                      <a:pt x="171359" y="81910"/>
                      <a:pt x="171359" y="162756"/>
                    </a:cubicBezTo>
                    <a:cubicBezTo>
                      <a:pt x="171359" y="162756"/>
                      <a:pt x="171359" y="163820"/>
                      <a:pt x="171359" y="163820"/>
                    </a:cubicBezTo>
                    <a:cubicBezTo>
                      <a:pt x="83286" y="173394"/>
                      <a:pt x="14360" y="256368"/>
                      <a:pt x="14360" y="357426"/>
                    </a:cubicBezTo>
                    <a:cubicBezTo>
                      <a:pt x="14360" y="464866"/>
                      <a:pt x="92859" y="552095"/>
                      <a:pt x="189548" y="552095"/>
                    </a:cubicBezTo>
                    <a:lnTo>
                      <a:pt x="734258" y="552095"/>
                    </a:ln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59" name="Freeform: Shape 58">
                <a:extLst>
                  <a:ext uri="{FF2B5EF4-FFF2-40B4-BE49-F238E27FC236}">
                    <a16:creationId xmlns:a16="http://schemas.microsoft.com/office/drawing/2014/main" id="{C07D3579-CBAF-4D2B-8046-7BFB64BC51E9}"/>
                  </a:ext>
                </a:extLst>
              </p:cNvPr>
              <p:cNvSpPr/>
              <p:nvPr/>
            </p:nvSpPr>
            <p:spPr>
              <a:xfrm>
                <a:off x="3826428" y="2355044"/>
                <a:ext cx="488229" cy="372318"/>
              </a:xfrm>
              <a:custGeom>
                <a:avLst/>
                <a:gdLst>
                  <a:gd name="connsiteX0" fmla="*/ 474826 w 488228"/>
                  <a:gd name="connsiteY0" fmla="*/ 15957 h 372318"/>
                  <a:gd name="connsiteX1" fmla="*/ 423131 w 488228"/>
                  <a:gd name="connsiteY1" fmla="*/ 123397 h 372318"/>
                  <a:gd name="connsiteX2" fmla="*/ 288151 w 488228"/>
                  <a:gd name="connsiteY2" fmla="*/ 84038 h 372318"/>
                  <a:gd name="connsiteX3" fmla="*/ 14360 w 488228"/>
                  <a:gd name="connsiteY3" fmla="*/ 357426 h 372318"/>
                </a:gdLst>
                <a:ahLst/>
                <a:cxnLst>
                  <a:cxn ang="0">
                    <a:pos x="connsiteX0" y="connsiteY0"/>
                  </a:cxn>
                  <a:cxn ang="0">
                    <a:pos x="connsiteX1" y="connsiteY1"/>
                  </a:cxn>
                  <a:cxn ang="0">
                    <a:pos x="connsiteX2" y="connsiteY2"/>
                  </a:cxn>
                  <a:cxn ang="0">
                    <a:pos x="connsiteX3" y="connsiteY3"/>
                  </a:cxn>
                </a:cxnLst>
                <a:rect l="l" t="t" r="r" b="b"/>
                <a:pathLst>
                  <a:path w="488228" h="372318">
                    <a:moveTo>
                      <a:pt x="474826" y="15957"/>
                    </a:moveTo>
                    <a:cubicBezTo>
                      <a:pt x="452808" y="47870"/>
                      <a:pt x="435576" y="84038"/>
                      <a:pt x="423131" y="123397"/>
                    </a:cubicBezTo>
                    <a:cubicBezTo>
                      <a:pt x="382924" y="97867"/>
                      <a:pt x="336973" y="84038"/>
                      <a:pt x="288151" y="84038"/>
                    </a:cubicBezTo>
                    <a:cubicBezTo>
                      <a:pt x="145511" y="84038"/>
                      <a:pt x="28719" y="204243"/>
                      <a:pt x="14360" y="357426"/>
                    </a:cubicBez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60" name="Freeform: Shape 59">
                <a:extLst>
                  <a:ext uri="{FF2B5EF4-FFF2-40B4-BE49-F238E27FC236}">
                    <a16:creationId xmlns:a16="http://schemas.microsoft.com/office/drawing/2014/main" id="{2CAD54ED-2F2B-4EFC-B3CA-6C95B868AA25}"/>
                  </a:ext>
                </a:extLst>
              </p:cNvPr>
              <p:cNvSpPr/>
              <p:nvPr/>
            </p:nvSpPr>
            <p:spPr>
              <a:xfrm>
                <a:off x="4306998" y="2242285"/>
                <a:ext cx="124450" cy="117014"/>
              </a:xfrm>
              <a:custGeom>
                <a:avLst/>
                <a:gdLst>
                  <a:gd name="connsiteX0" fmla="*/ 113920 w 124450"/>
                  <a:gd name="connsiteY0" fmla="*/ 15957 h 117014"/>
                  <a:gd name="connsiteX1" fmla="*/ 14360 w 124450"/>
                  <a:gd name="connsiteY1" fmla="*/ 101058 h 117014"/>
                </a:gdLst>
                <a:ahLst/>
                <a:cxnLst>
                  <a:cxn ang="0">
                    <a:pos x="connsiteX0" y="connsiteY0"/>
                  </a:cxn>
                  <a:cxn ang="0">
                    <a:pos x="connsiteX1" y="connsiteY1"/>
                  </a:cxn>
                </a:cxnLst>
                <a:rect l="l" t="t" r="r" b="b"/>
                <a:pathLst>
                  <a:path w="124450" h="117014">
                    <a:moveTo>
                      <a:pt x="113920" y="15957"/>
                    </a:moveTo>
                    <a:cubicBezTo>
                      <a:pt x="76585" y="37232"/>
                      <a:pt x="43079" y="67017"/>
                      <a:pt x="14360" y="101058"/>
                    </a:cubicBez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61" name="Freeform: Shape 60">
                <a:extLst>
                  <a:ext uri="{FF2B5EF4-FFF2-40B4-BE49-F238E27FC236}">
                    <a16:creationId xmlns:a16="http://schemas.microsoft.com/office/drawing/2014/main" id="{BC849197-177C-449F-87AB-6F26A1934728}"/>
                  </a:ext>
                </a:extLst>
              </p:cNvPr>
              <p:cNvSpPr/>
              <p:nvPr/>
            </p:nvSpPr>
            <p:spPr>
              <a:xfrm>
                <a:off x="4431449" y="2196543"/>
                <a:ext cx="497802" cy="276579"/>
              </a:xfrm>
              <a:custGeom>
                <a:avLst/>
                <a:gdLst>
                  <a:gd name="connsiteX0" fmla="*/ 492058 w 497801"/>
                  <a:gd name="connsiteY0" fmla="*/ 267005 h 276579"/>
                  <a:gd name="connsiteX1" fmla="*/ 156999 w 497801"/>
                  <a:gd name="connsiteY1" fmla="*/ 15957 h 276579"/>
                  <a:gd name="connsiteX2" fmla="*/ 14360 w 497801"/>
                  <a:gd name="connsiteY2" fmla="*/ 48933 h 276579"/>
                </a:gdLst>
                <a:ahLst/>
                <a:cxnLst>
                  <a:cxn ang="0">
                    <a:pos x="connsiteX0" y="connsiteY0"/>
                  </a:cxn>
                  <a:cxn ang="0">
                    <a:pos x="connsiteX1" y="connsiteY1"/>
                  </a:cxn>
                  <a:cxn ang="0">
                    <a:pos x="connsiteX2" y="connsiteY2"/>
                  </a:cxn>
                </a:cxnLst>
                <a:rect l="l" t="t" r="r" b="b"/>
                <a:pathLst>
                  <a:path w="497801" h="276579">
                    <a:moveTo>
                      <a:pt x="492058" y="267005"/>
                    </a:moveTo>
                    <a:cubicBezTo>
                      <a:pt x="438448" y="120206"/>
                      <a:pt x="309211" y="15957"/>
                      <a:pt x="156999" y="15957"/>
                    </a:cubicBezTo>
                    <a:cubicBezTo>
                      <a:pt x="106262" y="15957"/>
                      <a:pt x="58396" y="27658"/>
                      <a:pt x="14360" y="48933"/>
                    </a:cubicBez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62" name="Freeform: Shape 61">
                <a:extLst>
                  <a:ext uri="{FF2B5EF4-FFF2-40B4-BE49-F238E27FC236}">
                    <a16:creationId xmlns:a16="http://schemas.microsoft.com/office/drawing/2014/main" id="{8DE8734C-C70C-4D3A-B8ED-7748C9543DDB}"/>
                  </a:ext>
                </a:extLst>
              </p:cNvPr>
              <p:cNvSpPr/>
              <p:nvPr/>
            </p:nvSpPr>
            <p:spPr>
              <a:xfrm>
                <a:off x="4742575" y="2422062"/>
                <a:ext cx="622252" cy="329768"/>
              </a:xfrm>
              <a:custGeom>
                <a:avLst/>
                <a:gdLst>
                  <a:gd name="connsiteX0" fmla="*/ 613636 w 622252"/>
                  <a:gd name="connsiteY0" fmla="*/ 235092 h 329767"/>
                  <a:gd name="connsiteX1" fmla="*/ 557155 w 622252"/>
                  <a:gd name="connsiteY1" fmla="*/ 247858 h 329767"/>
                  <a:gd name="connsiteX2" fmla="*/ 290065 w 622252"/>
                  <a:gd name="connsiteY2" fmla="*/ 15957 h 329767"/>
                  <a:gd name="connsiteX3" fmla="*/ 14360 w 622252"/>
                  <a:gd name="connsiteY3" fmla="*/ 322321 h 329767"/>
                </a:gdLst>
                <a:ahLst/>
                <a:cxnLst>
                  <a:cxn ang="0">
                    <a:pos x="connsiteX0" y="connsiteY0"/>
                  </a:cxn>
                  <a:cxn ang="0">
                    <a:pos x="connsiteX1" y="connsiteY1"/>
                  </a:cxn>
                  <a:cxn ang="0">
                    <a:pos x="connsiteX2" y="connsiteY2"/>
                  </a:cxn>
                  <a:cxn ang="0">
                    <a:pos x="connsiteX3" y="connsiteY3"/>
                  </a:cxn>
                </a:cxnLst>
                <a:rect l="l" t="t" r="r" b="b"/>
                <a:pathLst>
                  <a:path w="622252" h="329767">
                    <a:moveTo>
                      <a:pt x="613636" y="235092"/>
                    </a:moveTo>
                    <a:cubicBezTo>
                      <a:pt x="593533" y="235092"/>
                      <a:pt x="574387" y="239348"/>
                      <a:pt x="557155" y="247858"/>
                    </a:cubicBezTo>
                    <a:cubicBezTo>
                      <a:pt x="527478" y="114887"/>
                      <a:pt x="418345" y="15957"/>
                      <a:pt x="290065" y="15957"/>
                    </a:cubicBezTo>
                    <a:cubicBezTo>
                      <a:pt x="137853" y="15957"/>
                      <a:pt x="14360" y="153182"/>
                      <a:pt x="14360" y="322321"/>
                    </a:cubicBez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63" name="Freeform: Shape 62">
                <a:extLst>
                  <a:ext uri="{FF2B5EF4-FFF2-40B4-BE49-F238E27FC236}">
                    <a16:creationId xmlns:a16="http://schemas.microsoft.com/office/drawing/2014/main" id="{B09DBCC2-C524-45F8-A72D-FDCCDA8297BC}"/>
                  </a:ext>
                </a:extLst>
              </p:cNvPr>
              <p:cNvSpPr/>
              <p:nvPr/>
            </p:nvSpPr>
            <p:spPr>
              <a:xfrm>
                <a:off x="5365784" y="2644389"/>
                <a:ext cx="105304" cy="74464"/>
              </a:xfrm>
              <a:custGeom>
                <a:avLst/>
                <a:gdLst>
                  <a:gd name="connsiteX0" fmla="*/ 96688 w 105304"/>
                  <a:gd name="connsiteY0" fmla="*/ 64890 h 74463"/>
                  <a:gd name="connsiteX1" fmla="*/ 14360 w 105304"/>
                  <a:gd name="connsiteY1" fmla="*/ 15957 h 74463"/>
                </a:gdLst>
                <a:ahLst/>
                <a:cxnLst>
                  <a:cxn ang="0">
                    <a:pos x="connsiteX0" y="connsiteY0"/>
                  </a:cxn>
                  <a:cxn ang="0">
                    <a:pos x="connsiteX1" y="connsiteY1"/>
                  </a:cxn>
                </a:cxnLst>
                <a:rect l="l" t="t" r="r" b="b"/>
                <a:pathLst>
                  <a:path w="105304" h="74463">
                    <a:moveTo>
                      <a:pt x="96688" y="64890"/>
                    </a:moveTo>
                    <a:cubicBezTo>
                      <a:pt x="75628" y="39359"/>
                      <a:pt x="46908" y="21275"/>
                      <a:pt x="14360" y="15957"/>
                    </a:cubicBez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64" name="Freeform: Shape 63">
                <a:extLst>
                  <a:ext uri="{FF2B5EF4-FFF2-40B4-BE49-F238E27FC236}">
                    <a16:creationId xmlns:a16="http://schemas.microsoft.com/office/drawing/2014/main" id="{1D363EF4-E02A-4D5E-B87A-D4F46AFDB388}"/>
                  </a:ext>
                </a:extLst>
              </p:cNvPr>
              <p:cNvSpPr/>
              <p:nvPr/>
            </p:nvSpPr>
            <p:spPr>
              <a:xfrm>
                <a:off x="4941695" y="2713534"/>
                <a:ext cx="832861" cy="542521"/>
              </a:xfrm>
              <a:custGeom>
                <a:avLst/>
                <a:gdLst>
                  <a:gd name="connsiteX0" fmla="*/ 535137 w 832860"/>
                  <a:gd name="connsiteY0" fmla="*/ 15957 h 542521"/>
                  <a:gd name="connsiteX1" fmla="*/ 557155 w 832860"/>
                  <a:gd name="connsiteY1" fmla="*/ 81910 h 542521"/>
                  <a:gd name="connsiteX2" fmla="*/ 616508 w 832860"/>
                  <a:gd name="connsiteY2" fmla="*/ 72336 h 542521"/>
                  <a:gd name="connsiteX3" fmla="*/ 823287 w 832860"/>
                  <a:gd name="connsiteY3" fmla="*/ 302110 h 542521"/>
                  <a:gd name="connsiteX4" fmla="*/ 616508 w 832860"/>
                  <a:gd name="connsiteY4" fmla="*/ 531883 h 542521"/>
                  <a:gd name="connsiteX5" fmla="*/ 14360 w 832860"/>
                  <a:gd name="connsiteY5" fmla="*/ 531883 h 54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860" h="542521">
                    <a:moveTo>
                      <a:pt x="535137" y="15957"/>
                    </a:moveTo>
                    <a:cubicBezTo>
                      <a:pt x="546625" y="35104"/>
                      <a:pt x="554283" y="57443"/>
                      <a:pt x="557155" y="81910"/>
                    </a:cubicBezTo>
                    <a:cubicBezTo>
                      <a:pt x="576301" y="75527"/>
                      <a:pt x="596405" y="72336"/>
                      <a:pt x="616508" y="72336"/>
                    </a:cubicBezTo>
                    <a:cubicBezTo>
                      <a:pt x="730428" y="72336"/>
                      <a:pt x="823287" y="175522"/>
                      <a:pt x="823287" y="302110"/>
                    </a:cubicBezTo>
                    <a:cubicBezTo>
                      <a:pt x="823287" y="428698"/>
                      <a:pt x="730428" y="531883"/>
                      <a:pt x="616508" y="531883"/>
                    </a:cubicBezTo>
                    <a:lnTo>
                      <a:pt x="14360" y="531883"/>
                    </a:ln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65" name="Freeform: Shape 64">
                <a:extLst>
                  <a:ext uri="{FF2B5EF4-FFF2-40B4-BE49-F238E27FC236}">
                    <a16:creationId xmlns:a16="http://schemas.microsoft.com/office/drawing/2014/main" id="{0D73502C-4673-4DA0-B410-0F4E7977D9FE}"/>
                  </a:ext>
                </a:extLst>
              </p:cNvPr>
              <p:cNvSpPr/>
              <p:nvPr/>
            </p:nvSpPr>
            <p:spPr>
              <a:xfrm>
                <a:off x="4269663" y="3228397"/>
                <a:ext cx="162743" cy="31913"/>
              </a:xfrm>
              <a:custGeom>
                <a:avLst/>
                <a:gdLst>
                  <a:gd name="connsiteX0" fmla="*/ 14360 w 162742"/>
                  <a:gd name="connsiteY0" fmla="*/ 15957 h 31913"/>
                  <a:gd name="connsiteX1" fmla="*/ 151255 w 162742"/>
                  <a:gd name="connsiteY1" fmla="*/ 15957 h 31913"/>
                </a:gdLst>
                <a:ahLst/>
                <a:cxnLst>
                  <a:cxn ang="0">
                    <a:pos x="connsiteX0" y="connsiteY0"/>
                  </a:cxn>
                  <a:cxn ang="0">
                    <a:pos x="connsiteX1" y="connsiteY1"/>
                  </a:cxn>
                </a:cxnLst>
                <a:rect l="l" t="t" r="r" b="b"/>
                <a:pathLst>
                  <a:path w="162742" h="31913">
                    <a:moveTo>
                      <a:pt x="14360" y="15957"/>
                    </a:moveTo>
                    <a:lnTo>
                      <a:pt x="151255" y="15957"/>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66" name="Freeform: Shape 65">
                <a:extLst>
                  <a:ext uri="{FF2B5EF4-FFF2-40B4-BE49-F238E27FC236}">
                    <a16:creationId xmlns:a16="http://schemas.microsoft.com/office/drawing/2014/main" id="{34C6537E-6A00-4779-9EA6-AF79CE940D8F}"/>
                  </a:ext>
                </a:extLst>
              </p:cNvPr>
              <p:cNvSpPr/>
              <p:nvPr/>
            </p:nvSpPr>
            <p:spPr>
              <a:xfrm>
                <a:off x="4446766" y="3228397"/>
                <a:ext cx="57439" cy="31913"/>
              </a:xfrm>
              <a:custGeom>
                <a:avLst/>
                <a:gdLst>
                  <a:gd name="connsiteX0" fmla="*/ 14360 w 57438"/>
                  <a:gd name="connsiteY0" fmla="*/ 15957 h 31913"/>
                  <a:gd name="connsiteX1" fmla="*/ 48823 w 57438"/>
                  <a:gd name="connsiteY1" fmla="*/ 15957 h 31913"/>
                </a:gdLst>
                <a:ahLst/>
                <a:cxnLst>
                  <a:cxn ang="0">
                    <a:pos x="connsiteX0" y="connsiteY0"/>
                  </a:cxn>
                  <a:cxn ang="0">
                    <a:pos x="connsiteX1" y="connsiteY1"/>
                  </a:cxn>
                </a:cxnLst>
                <a:rect l="l" t="t" r="r" b="b"/>
                <a:pathLst>
                  <a:path w="57438" h="31913">
                    <a:moveTo>
                      <a:pt x="14360" y="15957"/>
                    </a:moveTo>
                    <a:lnTo>
                      <a:pt x="48823" y="15957"/>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grpSp>
      </p:grpSp>
      <p:cxnSp>
        <p:nvCxnSpPr>
          <p:cNvPr id="3" name="Straight Connector 2">
            <a:extLst>
              <a:ext uri="{FF2B5EF4-FFF2-40B4-BE49-F238E27FC236}">
                <a16:creationId xmlns:a16="http://schemas.microsoft.com/office/drawing/2014/main" id="{8E18D145-AE1C-49B0-B52E-F1527062B993}"/>
              </a:ext>
            </a:extLst>
          </p:cNvPr>
          <p:cNvCxnSpPr>
            <a:cxnSpLocks/>
          </p:cNvCxnSpPr>
          <p:nvPr/>
        </p:nvCxnSpPr>
        <p:spPr>
          <a:xfrm>
            <a:off x="4533211" y="2444901"/>
            <a:ext cx="0" cy="468262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4C814112-0D75-4CE0-B16F-1795CFA5B849}"/>
              </a:ext>
            </a:extLst>
          </p:cNvPr>
          <p:cNvSpPr txBox="1"/>
          <p:nvPr/>
        </p:nvSpPr>
        <p:spPr>
          <a:xfrm>
            <a:off x="682296" y="5293693"/>
            <a:ext cx="3111749" cy="1311128"/>
          </a:xfrm>
          <a:prstGeom prst="rect">
            <a:avLst/>
          </a:prstGeom>
          <a:noFill/>
        </p:spPr>
        <p:txBody>
          <a:bodyPr wrap="none" rtlCol="0">
            <a:spAutoFit/>
          </a:bodyPr>
          <a:lstStyle/>
          <a:p>
            <a:pPr algn="ctr" defTabSz="731520">
              <a:lnSpc>
                <a:spcPct val="90000"/>
              </a:lnSpc>
              <a:defRPr/>
            </a:pPr>
            <a:r>
              <a:rPr lang="en-US" sz="4400" b="1" dirty="0">
                <a:solidFill>
                  <a:prstClr val="white"/>
                </a:solidFill>
                <a:latin typeface="+mj-lt"/>
                <a:ea typeface="+mj-ea"/>
                <a:cs typeface="Arial"/>
              </a:rPr>
              <a:t>Chaos</a:t>
            </a:r>
            <a:br>
              <a:rPr lang="en-US" sz="4400" b="1" dirty="0">
                <a:solidFill>
                  <a:prstClr val="white"/>
                </a:solidFill>
                <a:latin typeface="+mj-lt"/>
                <a:ea typeface="+mj-ea"/>
                <a:cs typeface="Arial"/>
              </a:rPr>
            </a:br>
            <a:r>
              <a:rPr lang="en-US" sz="4400" b="1" dirty="0">
                <a:solidFill>
                  <a:prstClr val="white"/>
                </a:solidFill>
                <a:latin typeface="+mj-lt"/>
                <a:ea typeface="+mj-ea"/>
                <a:cs typeface="Arial"/>
              </a:rPr>
              <a:t>engineering</a:t>
            </a:r>
          </a:p>
        </p:txBody>
      </p:sp>
      <p:sp>
        <p:nvSpPr>
          <p:cNvPr id="312" name="TextBox 311">
            <a:extLst>
              <a:ext uri="{FF2B5EF4-FFF2-40B4-BE49-F238E27FC236}">
                <a16:creationId xmlns:a16="http://schemas.microsoft.com/office/drawing/2014/main" id="{DC3FDB56-BBBC-4703-A43E-7C5E4462789D}"/>
              </a:ext>
            </a:extLst>
          </p:cNvPr>
          <p:cNvSpPr txBox="1"/>
          <p:nvPr/>
        </p:nvSpPr>
        <p:spPr>
          <a:xfrm>
            <a:off x="8975688" y="804855"/>
            <a:ext cx="1086534" cy="369332"/>
          </a:xfrm>
          <a:prstGeom prst="rect">
            <a:avLst/>
          </a:prstGeom>
          <a:noFill/>
        </p:spPr>
        <p:txBody>
          <a:bodyPr wrap="square" rtlCol="0">
            <a:spAutoFit/>
          </a:bodyPr>
          <a:lstStyle/>
          <a:p>
            <a:pPr defTabSz="731520">
              <a:defRPr/>
            </a:pPr>
            <a:r>
              <a:rPr lang="en-US" sz="1800" b="1" dirty="0">
                <a:solidFill>
                  <a:srgbClr val="F8F8F8"/>
                </a:solidFill>
              </a:rPr>
              <a:t>2010</a:t>
            </a:r>
          </a:p>
        </p:txBody>
      </p:sp>
      <p:sp>
        <p:nvSpPr>
          <p:cNvPr id="313" name="2">
            <a:extLst>
              <a:ext uri="{FF2B5EF4-FFF2-40B4-BE49-F238E27FC236}">
                <a16:creationId xmlns:a16="http://schemas.microsoft.com/office/drawing/2014/main" id="{79ADC1C6-2213-451D-A960-5A8AF0E40050}"/>
              </a:ext>
            </a:extLst>
          </p:cNvPr>
          <p:cNvSpPr/>
          <p:nvPr/>
        </p:nvSpPr>
        <p:spPr>
          <a:xfrm>
            <a:off x="9224222" y="1294333"/>
            <a:ext cx="237744" cy="23774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1760" dirty="0">
              <a:solidFill>
                <a:prstClr val="white"/>
              </a:solidFill>
              <a:latin typeface="Amazon Ember"/>
            </a:endParaRPr>
          </a:p>
        </p:txBody>
      </p:sp>
      <p:sp>
        <p:nvSpPr>
          <p:cNvPr id="315" name="TextBox 314">
            <a:extLst>
              <a:ext uri="{FF2B5EF4-FFF2-40B4-BE49-F238E27FC236}">
                <a16:creationId xmlns:a16="http://schemas.microsoft.com/office/drawing/2014/main" id="{BB7B191B-6E7E-4B59-8A1E-599BB4E0780D}"/>
              </a:ext>
            </a:extLst>
          </p:cNvPr>
          <p:cNvSpPr txBox="1"/>
          <p:nvPr/>
        </p:nvSpPr>
        <p:spPr>
          <a:xfrm>
            <a:off x="9967802" y="804855"/>
            <a:ext cx="1086534" cy="369332"/>
          </a:xfrm>
          <a:prstGeom prst="rect">
            <a:avLst/>
          </a:prstGeom>
          <a:noFill/>
        </p:spPr>
        <p:txBody>
          <a:bodyPr wrap="square" rtlCol="0">
            <a:spAutoFit/>
          </a:bodyPr>
          <a:lstStyle/>
          <a:p>
            <a:pPr defTabSz="731520">
              <a:defRPr/>
            </a:pPr>
            <a:r>
              <a:rPr lang="en-US" sz="1800" b="1" dirty="0">
                <a:solidFill>
                  <a:srgbClr val="F8F8F8"/>
                </a:solidFill>
              </a:rPr>
              <a:t>2012</a:t>
            </a:r>
          </a:p>
        </p:txBody>
      </p:sp>
      <p:sp>
        <p:nvSpPr>
          <p:cNvPr id="316" name="3">
            <a:extLst>
              <a:ext uri="{FF2B5EF4-FFF2-40B4-BE49-F238E27FC236}">
                <a16:creationId xmlns:a16="http://schemas.microsoft.com/office/drawing/2014/main" id="{0D3E13ED-36F3-4392-9EE5-42F58202D105}"/>
              </a:ext>
            </a:extLst>
          </p:cNvPr>
          <p:cNvSpPr/>
          <p:nvPr/>
        </p:nvSpPr>
        <p:spPr>
          <a:xfrm>
            <a:off x="10216336" y="1294333"/>
            <a:ext cx="237744" cy="23774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1760" dirty="0">
              <a:solidFill>
                <a:prstClr val="white"/>
              </a:solidFill>
              <a:latin typeface="Amazon Ember"/>
            </a:endParaRPr>
          </a:p>
        </p:txBody>
      </p:sp>
      <p:sp>
        <p:nvSpPr>
          <p:cNvPr id="318" name="TextBox 317">
            <a:extLst>
              <a:ext uri="{FF2B5EF4-FFF2-40B4-BE49-F238E27FC236}">
                <a16:creationId xmlns:a16="http://schemas.microsoft.com/office/drawing/2014/main" id="{7339E98D-4991-4982-8137-EB46DA1E7707}"/>
              </a:ext>
            </a:extLst>
          </p:cNvPr>
          <p:cNvSpPr txBox="1"/>
          <p:nvPr/>
        </p:nvSpPr>
        <p:spPr>
          <a:xfrm>
            <a:off x="10967027" y="804855"/>
            <a:ext cx="1086534" cy="369332"/>
          </a:xfrm>
          <a:prstGeom prst="rect">
            <a:avLst/>
          </a:prstGeom>
          <a:noFill/>
        </p:spPr>
        <p:txBody>
          <a:bodyPr wrap="square" rtlCol="0">
            <a:spAutoFit/>
          </a:bodyPr>
          <a:lstStyle/>
          <a:p>
            <a:pPr defTabSz="731520">
              <a:defRPr/>
            </a:pPr>
            <a:r>
              <a:rPr lang="en-US" sz="1800" b="1" dirty="0">
                <a:solidFill>
                  <a:srgbClr val="F8F8F8"/>
                </a:solidFill>
              </a:rPr>
              <a:t>2016</a:t>
            </a:r>
          </a:p>
        </p:txBody>
      </p:sp>
      <p:sp>
        <p:nvSpPr>
          <p:cNvPr id="319" name="4">
            <a:extLst>
              <a:ext uri="{FF2B5EF4-FFF2-40B4-BE49-F238E27FC236}">
                <a16:creationId xmlns:a16="http://schemas.microsoft.com/office/drawing/2014/main" id="{FF1A9D2F-BFFF-4044-9BB9-E0D462F961DE}"/>
              </a:ext>
            </a:extLst>
          </p:cNvPr>
          <p:cNvSpPr/>
          <p:nvPr/>
        </p:nvSpPr>
        <p:spPr>
          <a:xfrm>
            <a:off x="11215562" y="1294333"/>
            <a:ext cx="237744" cy="23774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1760" dirty="0">
              <a:solidFill>
                <a:prstClr val="white"/>
              </a:solidFill>
              <a:latin typeface="Amazon Ember"/>
            </a:endParaRPr>
          </a:p>
        </p:txBody>
      </p:sp>
      <p:sp>
        <p:nvSpPr>
          <p:cNvPr id="321" name="TextBox 320">
            <a:extLst>
              <a:ext uri="{FF2B5EF4-FFF2-40B4-BE49-F238E27FC236}">
                <a16:creationId xmlns:a16="http://schemas.microsoft.com/office/drawing/2014/main" id="{FB8DFEC5-1D7D-480A-B433-037EBFA6E299}"/>
              </a:ext>
            </a:extLst>
          </p:cNvPr>
          <p:cNvSpPr txBox="1"/>
          <p:nvPr/>
        </p:nvSpPr>
        <p:spPr>
          <a:xfrm>
            <a:off x="11657597" y="804855"/>
            <a:ext cx="1086534" cy="369332"/>
          </a:xfrm>
          <a:prstGeom prst="rect">
            <a:avLst/>
          </a:prstGeom>
          <a:noFill/>
        </p:spPr>
        <p:txBody>
          <a:bodyPr wrap="square" rtlCol="0">
            <a:spAutoFit/>
          </a:bodyPr>
          <a:lstStyle/>
          <a:p>
            <a:pPr defTabSz="731520">
              <a:defRPr/>
            </a:pPr>
            <a:r>
              <a:rPr lang="en-US" sz="1800" b="1" dirty="0">
                <a:solidFill>
                  <a:srgbClr val="F8F8F8"/>
                </a:solidFill>
              </a:rPr>
              <a:t>2017</a:t>
            </a:r>
          </a:p>
        </p:txBody>
      </p:sp>
      <p:sp>
        <p:nvSpPr>
          <p:cNvPr id="322" name="5">
            <a:extLst>
              <a:ext uri="{FF2B5EF4-FFF2-40B4-BE49-F238E27FC236}">
                <a16:creationId xmlns:a16="http://schemas.microsoft.com/office/drawing/2014/main" id="{2F349D3C-29A4-41BF-99D1-C062DACC4A67}"/>
              </a:ext>
            </a:extLst>
          </p:cNvPr>
          <p:cNvSpPr/>
          <p:nvPr/>
        </p:nvSpPr>
        <p:spPr>
          <a:xfrm>
            <a:off x="11906131" y="1294333"/>
            <a:ext cx="237744" cy="23774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1760" dirty="0">
              <a:solidFill>
                <a:prstClr val="white"/>
              </a:solidFill>
              <a:latin typeface="Amazon Ember"/>
            </a:endParaRPr>
          </a:p>
        </p:txBody>
      </p:sp>
      <p:sp>
        <p:nvSpPr>
          <p:cNvPr id="324" name="TextBox 323">
            <a:extLst>
              <a:ext uri="{FF2B5EF4-FFF2-40B4-BE49-F238E27FC236}">
                <a16:creationId xmlns:a16="http://schemas.microsoft.com/office/drawing/2014/main" id="{6DC80BC2-7932-4B16-87FC-B480826C4014}"/>
              </a:ext>
            </a:extLst>
          </p:cNvPr>
          <p:cNvSpPr txBox="1"/>
          <p:nvPr/>
        </p:nvSpPr>
        <p:spPr>
          <a:xfrm>
            <a:off x="12328466" y="804855"/>
            <a:ext cx="1086534" cy="369332"/>
          </a:xfrm>
          <a:prstGeom prst="rect">
            <a:avLst/>
          </a:prstGeom>
          <a:noFill/>
        </p:spPr>
        <p:txBody>
          <a:bodyPr wrap="square" rtlCol="0">
            <a:spAutoFit/>
          </a:bodyPr>
          <a:lstStyle/>
          <a:p>
            <a:pPr defTabSz="731520">
              <a:defRPr/>
            </a:pPr>
            <a:r>
              <a:rPr lang="en-US" sz="1800" b="1" dirty="0">
                <a:solidFill>
                  <a:srgbClr val="F8F8F8"/>
                </a:solidFill>
              </a:rPr>
              <a:t>2018</a:t>
            </a:r>
          </a:p>
        </p:txBody>
      </p:sp>
      <p:sp>
        <p:nvSpPr>
          <p:cNvPr id="325" name="6">
            <a:extLst>
              <a:ext uri="{FF2B5EF4-FFF2-40B4-BE49-F238E27FC236}">
                <a16:creationId xmlns:a16="http://schemas.microsoft.com/office/drawing/2014/main" id="{64236F71-82F6-4F17-8A16-E785420C0A92}"/>
              </a:ext>
            </a:extLst>
          </p:cNvPr>
          <p:cNvSpPr/>
          <p:nvPr/>
        </p:nvSpPr>
        <p:spPr>
          <a:xfrm>
            <a:off x="12577000" y="1294333"/>
            <a:ext cx="237744" cy="23774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1760" dirty="0">
              <a:solidFill>
                <a:prstClr val="white"/>
              </a:solidFill>
              <a:latin typeface="Amazon Ember"/>
            </a:endParaRPr>
          </a:p>
        </p:txBody>
      </p:sp>
      <p:sp>
        <p:nvSpPr>
          <p:cNvPr id="326" name="Rectangle 325">
            <a:extLst>
              <a:ext uri="{FF2B5EF4-FFF2-40B4-BE49-F238E27FC236}">
                <a16:creationId xmlns:a16="http://schemas.microsoft.com/office/drawing/2014/main" id="{F1DCD254-1570-4D69-ACDE-AE0327F0DB35}"/>
              </a:ext>
            </a:extLst>
          </p:cNvPr>
          <p:cNvSpPr/>
          <p:nvPr/>
        </p:nvSpPr>
        <p:spPr>
          <a:xfrm>
            <a:off x="4716340" y="2522930"/>
            <a:ext cx="1024639" cy="523220"/>
          </a:xfrm>
          <a:prstGeom prst="rect">
            <a:avLst/>
          </a:prstGeom>
        </p:spPr>
        <p:txBody>
          <a:bodyPr wrap="none">
            <a:spAutoFit/>
          </a:bodyPr>
          <a:lstStyle/>
          <a:p>
            <a:pPr defTabSz="731520">
              <a:defRPr/>
            </a:pPr>
            <a:r>
              <a:rPr lang="en-US" sz="2800" b="1" dirty="0">
                <a:solidFill>
                  <a:prstClr val="white">
                    <a:alpha val="60000"/>
                  </a:prstClr>
                </a:solidFill>
              </a:rPr>
              <a:t>2004</a:t>
            </a:r>
          </a:p>
        </p:txBody>
      </p:sp>
      <p:sp>
        <p:nvSpPr>
          <p:cNvPr id="327" name="Rectangle 326">
            <a:extLst>
              <a:ext uri="{FF2B5EF4-FFF2-40B4-BE49-F238E27FC236}">
                <a16:creationId xmlns:a16="http://schemas.microsoft.com/office/drawing/2014/main" id="{03F9FBF8-D614-4D83-A724-693EC01E3B27}"/>
              </a:ext>
            </a:extLst>
          </p:cNvPr>
          <p:cNvSpPr/>
          <p:nvPr/>
        </p:nvSpPr>
        <p:spPr>
          <a:xfrm>
            <a:off x="4716340" y="3330198"/>
            <a:ext cx="1024639" cy="523220"/>
          </a:xfrm>
          <a:prstGeom prst="rect">
            <a:avLst/>
          </a:prstGeom>
        </p:spPr>
        <p:txBody>
          <a:bodyPr wrap="none">
            <a:spAutoFit/>
          </a:bodyPr>
          <a:lstStyle/>
          <a:p>
            <a:pPr defTabSz="731520">
              <a:defRPr/>
            </a:pPr>
            <a:r>
              <a:rPr lang="en-US" sz="2800" b="1" dirty="0">
                <a:solidFill>
                  <a:prstClr val="white">
                    <a:alpha val="60000"/>
                  </a:prstClr>
                </a:solidFill>
              </a:rPr>
              <a:t>2010</a:t>
            </a:r>
          </a:p>
        </p:txBody>
      </p:sp>
      <p:sp>
        <p:nvSpPr>
          <p:cNvPr id="329" name="Rectangle 328">
            <a:extLst>
              <a:ext uri="{FF2B5EF4-FFF2-40B4-BE49-F238E27FC236}">
                <a16:creationId xmlns:a16="http://schemas.microsoft.com/office/drawing/2014/main" id="{FEC5C8BD-667D-4655-9ADD-FCA7A36DB323}"/>
              </a:ext>
            </a:extLst>
          </p:cNvPr>
          <p:cNvSpPr/>
          <p:nvPr/>
        </p:nvSpPr>
        <p:spPr>
          <a:xfrm>
            <a:off x="4716340" y="4137466"/>
            <a:ext cx="1024639" cy="523220"/>
          </a:xfrm>
          <a:prstGeom prst="rect">
            <a:avLst/>
          </a:prstGeom>
        </p:spPr>
        <p:txBody>
          <a:bodyPr wrap="none">
            <a:spAutoFit/>
          </a:bodyPr>
          <a:lstStyle/>
          <a:p>
            <a:pPr defTabSz="731520">
              <a:defRPr/>
            </a:pPr>
            <a:r>
              <a:rPr lang="en-US" sz="2800" b="1" dirty="0">
                <a:solidFill>
                  <a:prstClr val="white">
                    <a:alpha val="60000"/>
                  </a:prstClr>
                </a:solidFill>
              </a:rPr>
              <a:t>2012</a:t>
            </a:r>
          </a:p>
        </p:txBody>
      </p:sp>
      <p:sp>
        <p:nvSpPr>
          <p:cNvPr id="330" name="Rectangle 329">
            <a:extLst>
              <a:ext uri="{FF2B5EF4-FFF2-40B4-BE49-F238E27FC236}">
                <a16:creationId xmlns:a16="http://schemas.microsoft.com/office/drawing/2014/main" id="{30A0F3A4-1D0A-47BF-B6FE-D199A16BC310}"/>
              </a:ext>
            </a:extLst>
          </p:cNvPr>
          <p:cNvSpPr/>
          <p:nvPr/>
        </p:nvSpPr>
        <p:spPr>
          <a:xfrm>
            <a:off x="4716340" y="4950173"/>
            <a:ext cx="1024639" cy="523220"/>
          </a:xfrm>
          <a:prstGeom prst="rect">
            <a:avLst/>
          </a:prstGeom>
        </p:spPr>
        <p:txBody>
          <a:bodyPr wrap="none">
            <a:spAutoFit/>
          </a:bodyPr>
          <a:lstStyle/>
          <a:p>
            <a:pPr defTabSz="731520">
              <a:defRPr/>
            </a:pPr>
            <a:r>
              <a:rPr lang="en-US" sz="2800" b="1" dirty="0">
                <a:solidFill>
                  <a:prstClr val="white">
                    <a:alpha val="60000"/>
                  </a:prstClr>
                </a:solidFill>
              </a:rPr>
              <a:t>2016</a:t>
            </a:r>
          </a:p>
        </p:txBody>
      </p:sp>
      <p:sp>
        <p:nvSpPr>
          <p:cNvPr id="331" name="Rectangle 330">
            <a:extLst>
              <a:ext uri="{FF2B5EF4-FFF2-40B4-BE49-F238E27FC236}">
                <a16:creationId xmlns:a16="http://schemas.microsoft.com/office/drawing/2014/main" id="{791488A6-4BB9-4CA7-9E04-F6D3003392DE}"/>
              </a:ext>
            </a:extLst>
          </p:cNvPr>
          <p:cNvSpPr/>
          <p:nvPr/>
        </p:nvSpPr>
        <p:spPr>
          <a:xfrm>
            <a:off x="4716340" y="5752002"/>
            <a:ext cx="1024639" cy="523220"/>
          </a:xfrm>
          <a:prstGeom prst="rect">
            <a:avLst/>
          </a:prstGeom>
        </p:spPr>
        <p:txBody>
          <a:bodyPr wrap="none">
            <a:spAutoFit/>
          </a:bodyPr>
          <a:lstStyle/>
          <a:p>
            <a:pPr defTabSz="731520">
              <a:defRPr/>
            </a:pPr>
            <a:r>
              <a:rPr lang="en-US" sz="2800" b="1" dirty="0">
                <a:solidFill>
                  <a:prstClr val="white">
                    <a:alpha val="60000"/>
                  </a:prstClr>
                </a:solidFill>
              </a:rPr>
              <a:t>2017</a:t>
            </a:r>
          </a:p>
        </p:txBody>
      </p:sp>
      <p:sp>
        <p:nvSpPr>
          <p:cNvPr id="332" name="Rectangle 331">
            <a:extLst>
              <a:ext uri="{FF2B5EF4-FFF2-40B4-BE49-F238E27FC236}">
                <a16:creationId xmlns:a16="http://schemas.microsoft.com/office/drawing/2014/main" id="{20351CCF-8BB6-4C63-A848-AB45F17004C3}"/>
              </a:ext>
            </a:extLst>
          </p:cNvPr>
          <p:cNvSpPr/>
          <p:nvPr/>
        </p:nvSpPr>
        <p:spPr>
          <a:xfrm>
            <a:off x="4716340" y="6559269"/>
            <a:ext cx="1024639" cy="523220"/>
          </a:xfrm>
          <a:prstGeom prst="rect">
            <a:avLst/>
          </a:prstGeom>
        </p:spPr>
        <p:txBody>
          <a:bodyPr wrap="none">
            <a:spAutoFit/>
          </a:bodyPr>
          <a:lstStyle/>
          <a:p>
            <a:pPr defTabSz="731520">
              <a:defRPr/>
            </a:pPr>
            <a:r>
              <a:rPr lang="en-US" sz="2800" b="1" dirty="0">
                <a:solidFill>
                  <a:prstClr val="white">
                    <a:alpha val="60000"/>
                  </a:prstClr>
                </a:solidFill>
              </a:rPr>
              <a:t>2018</a:t>
            </a:r>
          </a:p>
        </p:txBody>
      </p:sp>
      <p:cxnSp>
        <p:nvCxnSpPr>
          <p:cNvPr id="333" name="Straight Connector 332">
            <a:extLst>
              <a:ext uri="{FF2B5EF4-FFF2-40B4-BE49-F238E27FC236}">
                <a16:creationId xmlns:a16="http://schemas.microsoft.com/office/drawing/2014/main" id="{7FBC1B61-12B9-4B6E-91BE-2C220AA70328}"/>
              </a:ext>
            </a:extLst>
          </p:cNvPr>
          <p:cNvCxnSpPr>
            <a:cxnSpLocks/>
          </p:cNvCxnSpPr>
          <p:nvPr/>
        </p:nvCxnSpPr>
        <p:spPr>
          <a:xfrm>
            <a:off x="-621792" y="8229600"/>
            <a:ext cx="16294608" cy="0"/>
          </a:xfrm>
          <a:prstGeom prst="line">
            <a:avLst/>
          </a:prstGeom>
          <a:ln w="0">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34" name="TextBox 333">
            <a:extLst>
              <a:ext uri="{FF2B5EF4-FFF2-40B4-BE49-F238E27FC236}">
                <a16:creationId xmlns:a16="http://schemas.microsoft.com/office/drawing/2014/main" id="{A0F1BF66-527F-46F5-A752-6BC1074EE7FD}"/>
              </a:ext>
            </a:extLst>
          </p:cNvPr>
          <p:cNvSpPr txBox="1"/>
          <p:nvPr/>
        </p:nvSpPr>
        <p:spPr>
          <a:xfrm>
            <a:off x="5791071" y="2555845"/>
            <a:ext cx="8043091" cy="461665"/>
          </a:xfrm>
          <a:prstGeom prst="rect">
            <a:avLst/>
          </a:prstGeom>
          <a:noFill/>
        </p:spPr>
        <p:txBody>
          <a:bodyPr wrap="square" rtlCol="0">
            <a:spAutoFit/>
          </a:bodyPr>
          <a:lstStyle/>
          <a:p>
            <a:pPr defTabSz="731520">
              <a:defRPr/>
            </a:pPr>
            <a:r>
              <a:rPr lang="en-US" sz="2300" dirty="0">
                <a:solidFill>
                  <a:prstClr val="white"/>
                </a:solidFill>
              </a:rPr>
              <a:t>Amazon – Jesse Robbins. Master of disaster.</a:t>
            </a:r>
          </a:p>
        </p:txBody>
      </p:sp>
      <p:sp>
        <p:nvSpPr>
          <p:cNvPr id="335" name="TextBox 334">
            <a:extLst>
              <a:ext uri="{FF2B5EF4-FFF2-40B4-BE49-F238E27FC236}">
                <a16:creationId xmlns:a16="http://schemas.microsoft.com/office/drawing/2014/main" id="{73A04DA0-D009-47C7-A20C-246B3CEEAAA3}"/>
              </a:ext>
            </a:extLst>
          </p:cNvPr>
          <p:cNvSpPr txBox="1"/>
          <p:nvPr/>
        </p:nvSpPr>
        <p:spPr>
          <a:xfrm>
            <a:off x="5805099" y="3180157"/>
            <a:ext cx="8556023" cy="830997"/>
          </a:xfrm>
          <a:prstGeom prst="rect">
            <a:avLst/>
          </a:prstGeom>
          <a:noFill/>
        </p:spPr>
        <p:txBody>
          <a:bodyPr wrap="square" rtlCol="0">
            <a:spAutoFit/>
          </a:bodyPr>
          <a:lstStyle/>
          <a:p>
            <a:pPr defTabSz="731520">
              <a:defRPr/>
            </a:pPr>
            <a:r>
              <a:rPr lang="en-US" sz="2300" dirty="0">
                <a:solidFill>
                  <a:prstClr val="white"/>
                </a:solidFill>
              </a:rPr>
              <a:t>Netflix – Greg Orzell @chaosimia. First implementation of Chaos Monkey to enforce use of auto-scaled stateless services.</a:t>
            </a:r>
          </a:p>
        </p:txBody>
      </p:sp>
      <p:sp>
        <p:nvSpPr>
          <p:cNvPr id="337" name="TextBox 336">
            <a:extLst>
              <a:ext uri="{FF2B5EF4-FFF2-40B4-BE49-F238E27FC236}">
                <a16:creationId xmlns:a16="http://schemas.microsoft.com/office/drawing/2014/main" id="{5AE68CAA-A181-4551-ACE3-D31869AAE271}"/>
              </a:ext>
            </a:extLst>
          </p:cNvPr>
          <p:cNvSpPr txBox="1"/>
          <p:nvPr/>
        </p:nvSpPr>
        <p:spPr>
          <a:xfrm>
            <a:off x="5798202" y="4170381"/>
            <a:ext cx="8303822" cy="461665"/>
          </a:xfrm>
          <a:prstGeom prst="rect">
            <a:avLst/>
          </a:prstGeom>
          <a:noFill/>
        </p:spPr>
        <p:txBody>
          <a:bodyPr wrap="square" rtlCol="0">
            <a:spAutoFit/>
          </a:bodyPr>
          <a:lstStyle/>
          <a:p>
            <a:pPr defTabSz="731520">
              <a:defRPr/>
            </a:pPr>
            <a:r>
              <a:rPr lang="en-US" sz="2300" dirty="0">
                <a:solidFill>
                  <a:prstClr val="white"/>
                </a:solidFill>
              </a:rPr>
              <a:t>NetflixOSS open sources Simian Army.</a:t>
            </a:r>
          </a:p>
        </p:txBody>
      </p:sp>
      <p:sp>
        <p:nvSpPr>
          <p:cNvPr id="338" name="TextBox 337">
            <a:extLst>
              <a:ext uri="{FF2B5EF4-FFF2-40B4-BE49-F238E27FC236}">
                <a16:creationId xmlns:a16="http://schemas.microsoft.com/office/drawing/2014/main" id="{BF090FE9-8B5E-4F87-864A-2FEB75B32997}"/>
              </a:ext>
            </a:extLst>
          </p:cNvPr>
          <p:cNvSpPr txBox="1"/>
          <p:nvPr/>
        </p:nvSpPr>
        <p:spPr>
          <a:xfrm>
            <a:off x="5798202" y="4983088"/>
            <a:ext cx="8303822" cy="461665"/>
          </a:xfrm>
          <a:prstGeom prst="rect">
            <a:avLst/>
          </a:prstGeom>
          <a:noFill/>
        </p:spPr>
        <p:txBody>
          <a:bodyPr wrap="square" rtlCol="0">
            <a:spAutoFit/>
          </a:bodyPr>
          <a:lstStyle/>
          <a:p>
            <a:pPr defTabSz="731520">
              <a:defRPr/>
            </a:pPr>
            <a:r>
              <a:rPr lang="en-US" sz="2300" dirty="0">
                <a:solidFill>
                  <a:prstClr val="white"/>
                </a:solidFill>
              </a:rPr>
              <a:t>Gremlin Inc. founded.</a:t>
            </a:r>
          </a:p>
        </p:txBody>
      </p:sp>
      <p:sp>
        <p:nvSpPr>
          <p:cNvPr id="339" name="TextBox 338">
            <a:extLst>
              <a:ext uri="{FF2B5EF4-FFF2-40B4-BE49-F238E27FC236}">
                <a16:creationId xmlns:a16="http://schemas.microsoft.com/office/drawing/2014/main" id="{920F33B8-7DD4-4FE1-BFD4-D2D7D31863B9}"/>
              </a:ext>
            </a:extLst>
          </p:cNvPr>
          <p:cNvSpPr txBox="1"/>
          <p:nvPr/>
        </p:nvSpPr>
        <p:spPr>
          <a:xfrm>
            <a:off x="5798202" y="5784917"/>
            <a:ext cx="8303822" cy="800219"/>
          </a:xfrm>
          <a:prstGeom prst="rect">
            <a:avLst/>
          </a:prstGeom>
          <a:noFill/>
        </p:spPr>
        <p:txBody>
          <a:bodyPr wrap="square" rtlCol="0">
            <a:spAutoFit/>
          </a:bodyPr>
          <a:lstStyle/>
          <a:p>
            <a:pPr defTabSz="731520">
              <a:defRPr/>
            </a:pPr>
            <a:r>
              <a:rPr lang="en-US" sz="2300" dirty="0">
                <a:solidFill>
                  <a:prstClr val="white"/>
                </a:solidFill>
              </a:rPr>
              <a:t>Netflix chaos engineering book. Chaos toolkit open-source project. </a:t>
            </a:r>
          </a:p>
        </p:txBody>
      </p:sp>
      <p:sp>
        <p:nvSpPr>
          <p:cNvPr id="340" name="TextBox 339">
            <a:extLst>
              <a:ext uri="{FF2B5EF4-FFF2-40B4-BE49-F238E27FC236}">
                <a16:creationId xmlns:a16="http://schemas.microsoft.com/office/drawing/2014/main" id="{8AD2C539-FAF4-427A-8D23-3F80164B2C55}"/>
              </a:ext>
            </a:extLst>
          </p:cNvPr>
          <p:cNvSpPr txBox="1"/>
          <p:nvPr/>
        </p:nvSpPr>
        <p:spPr>
          <a:xfrm>
            <a:off x="5798202" y="6592184"/>
            <a:ext cx="8303822" cy="461665"/>
          </a:xfrm>
          <a:prstGeom prst="rect">
            <a:avLst/>
          </a:prstGeom>
          <a:noFill/>
        </p:spPr>
        <p:txBody>
          <a:bodyPr wrap="square" rtlCol="0">
            <a:spAutoFit/>
          </a:bodyPr>
          <a:lstStyle/>
          <a:p>
            <a:pPr defTabSz="731520">
              <a:defRPr/>
            </a:pPr>
            <a:r>
              <a:rPr lang="en-US" sz="2300" dirty="0">
                <a:solidFill>
                  <a:prstClr val="white"/>
                </a:solidFill>
              </a:rPr>
              <a:t>Chaos concepts getting adoption, more startups.</a:t>
            </a:r>
          </a:p>
        </p:txBody>
      </p:sp>
    </p:spTree>
    <p:extLst>
      <p:ext uri="{BB962C8B-B14F-4D97-AF65-F5344CB8AC3E}">
        <p14:creationId xmlns:p14="http://schemas.microsoft.com/office/powerpoint/2010/main" val="350844248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11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114"/>
                                        </p:tgtEl>
                                      </p:cBhvr>
                                      <p:by x="0" y="0"/>
                                    </p:animScale>
                                  </p:childTnLst>
                                </p:cTn>
                              </p:par>
                              <p:par>
                                <p:cTn id="9" presetID="10" presetClass="entr" presetSubtype="0" fill="hold" grpId="0" nodeType="withEffect">
                                  <p:stCondLst>
                                    <p:cond delay="500"/>
                                  </p:stCondLst>
                                  <p:childTnLst>
                                    <p:set>
                                      <p:cBhvr>
                                        <p:cTn id="10" dur="1" fill="hold">
                                          <p:stCondLst>
                                            <p:cond delay="0"/>
                                          </p:stCondLst>
                                        </p:cTn>
                                        <p:tgtEl>
                                          <p:spTgt spid="112"/>
                                        </p:tgtEl>
                                        <p:attrNameLst>
                                          <p:attrName>style.visibility</p:attrName>
                                        </p:attrNameLst>
                                      </p:cBhvr>
                                      <p:to>
                                        <p:strVal val="visible"/>
                                      </p:to>
                                    </p:set>
                                    <p:animEffect transition="in" filter="fade">
                                      <p:cBhvr>
                                        <p:cTn id="11" dur="500"/>
                                        <p:tgtEl>
                                          <p:spTgt spid="112"/>
                                        </p:tgtEl>
                                      </p:cBhvr>
                                    </p:animEffect>
                                  </p:childTnLst>
                                </p:cTn>
                              </p:par>
                              <p:par>
                                <p:cTn id="12" presetID="42" presetClass="path" presetSubtype="0" decel="100000" fill="hold" grpId="1" nodeType="withEffect">
                                  <p:stCondLst>
                                    <p:cond delay="500"/>
                                  </p:stCondLst>
                                  <p:childTnLst>
                                    <p:animMotion origin="layout" path="M -4.79167E-6 -3.82716E-6 L -4.79167E-6 -0.05439 " pathEditMode="relative" rAng="0" ptsTypes="AA">
                                      <p:cBhvr>
                                        <p:cTn id="13" dur="500" spd="-100000" fill="hold"/>
                                        <p:tgtEl>
                                          <p:spTgt spid="112"/>
                                        </p:tgtEl>
                                        <p:attrNameLst>
                                          <p:attrName>ppt_x</p:attrName>
                                          <p:attrName>ppt_y</p:attrName>
                                        </p:attrNameLst>
                                      </p:cBhvr>
                                      <p:rCtr x="0" y="-2720"/>
                                    </p:animMotion>
                                  </p:childTnLst>
                                </p:cTn>
                              </p:par>
                              <p:par>
                                <p:cTn id="14" presetID="16" presetClass="entr" presetSubtype="42" fill="hold" nodeType="withEffect">
                                  <p:stCondLst>
                                    <p:cond delay="500"/>
                                  </p:stCondLst>
                                  <p:childTnLst>
                                    <p:set>
                                      <p:cBhvr>
                                        <p:cTn id="15" dur="1" fill="hold">
                                          <p:stCondLst>
                                            <p:cond delay="0"/>
                                          </p:stCondLst>
                                        </p:cTn>
                                        <p:tgtEl>
                                          <p:spTgt spid="3"/>
                                        </p:tgtEl>
                                        <p:attrNameLst>
                                          <p:attrName>style.visibility</p:attrName>
                                        </p:attrNameLst>
                                      </p:cBhvr>
                                      <p:to>
                                        <p:strVal val="visible"/>
                                      </p:to>
                                    </p:set>
                                    <p:animEffect transition="in" filter="barn(outHorizontal)">
                                      <p:cBhvr>
                                        <p:cTn id="16" dur="500"/>
                                        <p:tgtEl>
                                          <p:spTgt spid="3"/>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70"/>
                                        </p:tgtEl>
                                        <p:attrNameLst>
                                          <p:attrName>style.visibility</p:attrName>
                                        </p:attrNameLst>
                                      </p:cBhvr>
                                      <p:to>
                                        <p:strVal val="visible"/>
                                      </p:to>
                                    </p:set>
                                    <p:anim calcmode="lin" valueType="num">
                                      <p:cBhvr>
                                        <p:cTn id="20" dur="300" fill="hold"/>
                                        <p:tgtEl>
                                          <p:spTgt spid="70"/>
                                        </p:tgtEl>
                                        <p:attrNameLst>
                                          <p:attrName>ppt_w</p:attrName>
                                        </p:attrNameLst>
                                      </p:cBhvr>
                                      <p:tavLst>
                                        <p:tav tm="0">
                                          <p:val>
                                            <p:fltVal val="0"/>
                                          </p:val>
                                        </p:tav>
                                        <p:tav tm="100000">
                                          <p:val>
                                            <p:strVal val="#ppt_w"/>
                                          </p:val>
                                        </p:tav>
                                      </p:tavLst>
                                    </p:anim>
                                    <p:anim calcmode="lin" valueType="num">
                                      <p:cBhvr>
                                        <p:cTn id="21" dur="300" fill="hold"/>
                                        <p:tgtEl>
                                          <p:spTgt spid="70"/>
                                        </p:tgtEl>
                                        <p:attrNameLst>
                                          <p:attrName>ppt_h</p:attrName>
                                        </p:attrNameLst>
                                      </p:cBhvr>
                                      <p:tavLst>
                                        <p:tav tm="0">
                                          <p:val>
                                            <p:fltVal val="0"/>
                                          </p:val>
                                        </p:tav>
                                        <p:tav tm="100000">
                                          <p:val>
                                            <p:strVal val="#ppt_h"/>
                                          </p:val>
                                        </p:tav>
                                      </p:tavLst>
                                    </p:anim>
                                    <p:animEffect transition="in" filter="fade">
                                      <p:cBhvr>
                                        <p:cTn id="22" dur="300"/>
                                        <p:tgtEl>
                                          <p:spTgt spid="7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animEffect transition="in" filter="fade">
                                      <p:cBhvr>
                                        <p:cTn id="25" dur="500"/>
                                        <p:tgtEl>
                                          <p:spTgt spid="115"/>
                                        </p:tgtEl>
                                      </p:cBhvr>
                                    </p:animEffect>
                                  </p:childTnLst>
                                </p:cTn>
                              </p:par>
                              <p:par>
                                <p:cTn id="26" presetID="42" presetClass="path" presetSubtype="0" decel="100000" fill="hold" grpId="1" nodeType="withEffect">
                                  <p:stCondLst>
                                    <p:cond delay="0"/>
                                  </p:stCondLst>
                                  <p:childTnLst>
                                    <p:animMotion origin="layout" path="M 1.84028E-6 2.53086E-6 L 0.03678 2.53086E-6 " pathEditMode="relative" rAng="0" ptsTypes="AA">
                                      <p:cBhvr>
                                        <p:cTn id="27" dur="500" spd="-100000" fill="hold"/>
                                        <p:tgtEl>
                                          <p:spTgt spid="115"/>
                                        </p:tgtEl>
                                        <p:attrNameLst>
                                          <p:attrName>ppt_x</p:attrName>
                                          <p:attrName>ppt_y</p:attrName>
                                        </p:attrNameLst>
                                      </p:cBhvr>
                                      <p:rCtr x="1834" y="0"/>
                                    </p:animMotion>
                                  </p:childTnLst>
                                </p:cTn>
                              </p:par>
                              <p:par>
                                <p:cTn id="28" presetID="10" presetClass="entr" presetSubtype="0" fill="hold" grpId="0" nodeType="withEffect">
                                  <p:stCondLst>
                                    <p:cond delay="0"/>
                                  </p:stCondLst>
                                  <p:childTnLst>
                                    <p:set>
                                      <p:cBhvr>
                                        <p:cTn id="29" dur="1" fill="hold">
                                          <p:stCondLst>
                                            <p:cond delay="0"/>
                                          </p:stCondLst>
                                        </p:cTn>
                                        <p:tgtEl>
                                          <p:spTgt spid="326"/>
                                        </p:tgtEl>
                                        <p:attrNameLst>
                                          <p:attrName>style.visibility</p:attrName>
                                        </p:attrNameLst>
                                      </p:cBhvr>
                                      <p:to>
                                        <p:strVal val="visible"/>
                                      </p:to>
                                    </p:set>
                                    <p:animEffect transition="in" filter="fade">
                                      <p:cBhvr>
                                        <p:cTn id="30" dur="500"/>
                                        <p:tgtEl>
                                          <p:spTgt spid="326"/>
                                        </p:tgtEl>
                                      </p:cBhvr>
                                    </p:animEffect>
                                  </p:childTnLst>
                                </p:cTn>
                              </p:par>
                              <p:par>
                                <p:cTn id="31" presetID="42" presetClass="path" presetSubtype="0" decel="100000" fill="hold" grpId="1" nodeType="withEffect">
                                  <p:stCondLst>
                                    <p:cond delay="0"/>
                                  </p:stCondLst>
                                  <p:childTnLst>
                                    <p:animMotion origin="layout" path="M -3.36806E-6 1.23457E-6 L -3.36806E-6 0.04359 " pathEditMode="relative" rAng="0" ptsTypes="AA">
                                      <p:cBhvr>
                                        <p:cTn id="32" dur="500" spd="-100000" fill="hold"/>
                                        <p:tgtEl>
                                          <p:spTgt spid="326"/>
                                        </p:tgtEl>
                                        <p:attrNameLst>
                                          <p:attrName>ppt_x</p:attrName>
                                          <p:attrName>ppt_y</p:attrName>
                                        </p:attrNameLst>
                                      </p:cBhvr>
                                      <p:rCtr x="0" y="2180"/>
                                    </p:animMotion>
                                  </p:childTnLst>
                                </p:cTn>
                              </p:par>
                              <p:par>
                                <p:cTn id="33" presetID="10" presetClass="entr" presetSubtype="0" fill="hold" grpId="0" nodeType="withEffect">
                                  <p:stCondLst>
                                    <p:cond delay="0"/>
                                  </p:stCondLst>
                                  <p:childTnLst>
                                    <p:set>
                                      <p:cBhvr>
                                        <p:cTn id="34" dur="1" fill="hold">
                                          <p:stCondLst>
                                            <p:cond delay="0"/>
                                          </p:stCondLst>
                                        </p:cTn>
                                        <p:tgtEl>
                                          <p:spTgt spid="334"/>
                                        </p:tgtEl>
                                        <p:attrNameLst>
                                          <p:attrName>style.visibility</p:attrName>
                                        </p:attrNameLst>
                                      </p:cBhvr>
                                      <p:to>
                                        <p:strVal val="visible"/>
                                      </p:to>
                                    </p:set>
                                    <p:animEffect transition="in" filter="fade">
                                      <p:cBhvr>
                                        <p:cTn id="35" dur="500"/>
                                        <p:tgtEl>
                                          <p:spTgt spid="334"/>
                                        </p:tgtEl>
                                      </p:cBhvr>
                                    </p:animEffect>
                                  </p:childTnLst>
                                </p:cTn>
                              </p:par>
                              <p:par>
                                <p:cTn id="36" presetID="42" presetClass="path" presetSubtype="0" decel="100000" fill="hold" grpId="1" nodeType="withEffect">
                                  <p:stCondLst>
                                    <p:cond delay="0"/>
                                  </p:stCondLst>
                                  <p:childTnLst>
                                    <p:animMotion origin="layout" path="M -1.42361E-6 -1.66667E-6 L -1.42361E-6 0.0436 " pathEditMode="relative" rAng="0" ptsTypes="AA">
                                      <p:cBhvr>
                                        <p:cTn id="37" dur="500" spd="-100000" fill="hold"/>
                                        <p:tgtEl>
                                          <p:spTgt spid="334"/>
                                        </p:tgtEl>
                                        <p:attrNameLst>
                                          <p:attrName>ppt_x</p:attrName>
                                          <p:attrName>ppt_y</p:attrName>
                                        </p:attrNameLst>
                                      </p:cBhvr>
                                      <p:rCtr x="0" y="2180"/>
                                    </p:animMotion>
                                  </p:childTnLst>
                                </p:cTn>
                              </p:par>
                            </p:childTnLst>
                          </p:cTn>
                        </p:par>
                        <p:par>
                          <p:cTn id="38" fill="hold">
                            <p:stCondLst>
                              <p:cond delay="1500"/>
                            </p:stCondLst>
                            <p:childTnLst>
                              <p:par>
                                <p:cTn id="39" presetID="53" presetClass="entr" presetSubtype="16" fill="hold" grpId="0" nodeType="afterEffect">
                                  <p:stCondLst>
                                    <p:cond delay="0"/>
                                  </p:stCondLst>
                                  <p:childTnLst>
                                    <p:set>
                                      <p:cBhvr>
                                        <p:cTn id="40" dur="1" fill="hold">
                                          <p:stCondLst>
                                            <p:cond delay="0"/>
                                          </p:stCondLst>
                                        </p:cTn>
                                        <p:tgtEl>
                                          <p:spTgt spid="313"/>
                                        </p:tgtEl>
                                        <p:attrNameLst>
                                          <p:attrName>style.visibility</p:attrName>
                                        </p:attrNameLst>
                                      </p:cBhvr>
                                      <p:to>
                                        <p:strVal val="visible"/>
                                      </p:to>
                                    </p:set>
                                    <p:anim calcmode="lin" valueType="num">
                                      <p:cBhvr>
                                        <p:cTn id="41" dur="300" fill="hold"/>
                                        <p:tgtEl>
                                          <p:spTgt spid="313"/>
                                        </p:tgtEl>
                                        <p:attrNameLst>
                                          <p:attrName>ppt_w</p:attrName>
                                        </p:attrNameLst>
                                      </p:cBhvr>
                                      <p:tavLst>
                                        <p:tav tm="0">
                                          <p:val>
                                            <p:fltVal val="0"/>
                                          </p:val>
                                        </p:tav>
                                        <p:tav tm="100000">
                                          <p:val>
                                            <p:strVal val="#ppt_w"/>
                                          </p:val>
                                        </p:tav>
                                      </p:tavLst>
                                    </p:anim>
                                    <p:anim calcmode="lin" valueType="num">
                                      <p:cBhvr>
                                        <p:cTn id="42" dur="300" fill="hold"/>
                                        <p:tgtEl>
                                          <p:spTgt spid="313"/>
                                        </p:tgtEl>
                                        <p:attrNameLst>
                                          <p:attrName>ppt_h</p:attrName>
                                        </p:attrNameLst>
                                      </p:cBhvr>
                                      <p:tavLst>
                                        <p:tav tm="0">
                                          <p:val>
                                            <p:fltVal val="0"/>
                                          </p:val>
                                        </p:tav>
                                        <p:tav tm="100000">
                                          <p:val>
                                            <p:strVal val="#ppt_h"/>
                                          </p:val>
                                        </p:tav>
                                      </p:tavLst>
                                    </p:anim>
                                    <p:animEffect transition="in" filter="fade">
                                      <p:cBhvr>
                                        <p:cTn id="43" dur="300"/>
                                        <p:tgtEl>
                                          <p:spTgt spid="3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7"/>
                                        </p:tgtEl>
                                        <p:attrNameLst>
                                          <p:attrName>style.visibility</p:attrName>
                                        </p:attrNameLst>
                                      </p:cBhvr>
                                      <p:to>
                                        <p:strVal val="visible"/>
                                      </p:to>
                                    </p:set>
                                    <p:animEffect transition="in" filter="fade">
                                      <p:cBhvr>
                                        <p:cTn id="46" dur="500"/>
                                        <p:tgtEl>
                                          <p:spTgt spid="327"/>
                                        </p:tgtEl>
                                      </p:cBhvr>
                                    </p:animEffect>
                                  </p:childTnLst>
                                </p:cTn>
                              </p:par>
                              <p:par>
                                <p:cTn id="47" presetID="42" presetClass="path" presetSubtype="0" decel="100000" fill="hold" grpId="1" nodeType="withEffect">
                                  <p:stCondLst>
                                    <p:cond delay="0"/>
                                  </p:stCondLst>
                                  <p:childTnLst>
                                    <p:animMotion origin="layout" path="M -3.36806E-6 -2.59259E-6 L -3.36806E-6 0.0436 " pathEditMode="relative" rAng="0" ptsTypes="AA">
                                      <p:cBhvr>
                                        <p:cTn id="48" dur="500" spd="-100000" fill="hold"/>
                                        <p:tgtEl>
                                          <p:spTgt spid="327"/>
                                        </p:tgtEl>
                                        <p:attrNameLst>
                                          <p:attrName>ppt_x</p:attrName>
                                          <p:attrName>ppt_y</p:attrName>
                                        </p:attrNameLst>
                                      </p:cBhvr>
                                      <p:rCtr x="0" y="2180"/>
                                    </p:animMotion>
                                  </p:childTnLst>
                                </p:cTn>
                              </p:par>
                              <p:par>
                                <p:cTn id="49" presetID="10" presetClass="entr" presetSubtype="0" fill="hold" grpId="0" nodeType="withEffect">
                                  <p:stCondLst>
                                    <p:cond delay="0"/>
                                  </p:stCondLst>
                                  <p:childTnLst>
                                    <p:set>
                                      <p:cBhvr>
                                        <p:cTn id="50" dur="1" fill="hold">
                                          <p:stCondLst>
                                            <p:cond delay="0"/>
                                          </p:stCondLst>
                                        </p:cTn>
                                        <p:tgtEl>
                                          <p:spTgt spid="335"/>
                                        </p:tgtEl>
                                        <p:attrNameLst>
                                          <p:attrName>style.visibility</p:attrName>
                                        </p:attrNameLst>
                                      </p:cBhvr>
                                      <p:to>
                                        <p:strVal val="visible"/>
                                      </p:to>
                                    </p:set>
                                    <p:animEffect transition="in" filter="fade">
                                      <p:cBhvr>
                                        <p:cTn id="51" dur="500"/>
                                        <p:tgtEl>
                                          <p:spTgt spid="335"/>
                                        </p:tgtEl>
                                      </p:cBhvr>
                                    </p:animEffect>
                                  </p:childTnLst>
                                </p:cTn>
                              </p:par>
                              <p:par>
                                <p:cTn id="52" presetID="42" presetClass="path" presetSubtype="0" decel="100000" fill="hold" grpId="1" nodeType="withEffect">
                                  <p:stCondLst>
                                    <p:cond delay="0"/>
                                  </p:stCondLst>
                                  <p:childTnLst>
                                    <p:animMotion origin="layout" path="M 2.39583E-6 -1.2963E-6 L 2.39583E-6 0.0436 " pathEditMode="relative" rAng="0" ptsTypes="AA">
                                      <p:cBhvr>
                                        <p:cTn id="53" dur="500" spd="-100000" fill="hold"/>
                                        <p:tgtEl>
                                          <p:spTgt spid="335"/>
                                        </p:tgtEl>
                                        <p:attrNameLst>
                                          <p:attrName>ppt_x</p:attrName>
                                          <p:attrName>ppt_y</p:attrName>
                                        </p:attrNameLst>
                                      </p:cBhvr>
                                      <p:rCtr x="0" y="2180"/>
                                    </p:animMotion>
                                  </p:childTnLst>
                                </p:cTn>
                              </p:par>
                              <p:par>
                                <p:cTn id="54" presetID="10" presetClass="entr" presetSubtype="0" fill="hold" grpId="0" nodeType="withEffect">
                                  <p:stCondLst>
                                    <p:cond delay="0"/>
                                  </p:stCondLst>
                                  <p:childTnLst>
                                    <p:set>
                                      <p:cBhvr>
                                        <p:cTn id="55" dur="1" fill="hold">
                                          <p:stCondLst>
                                            <p:cond delay="0"/>
                                          </p:stCondLst>
                                        </p:cTn>
                                        <p:tgtEl>
                                          <p:spTgt spid="312"/>
                                        </p:tgtEl>
                                        <p:attrNameLst>
                                          <p:attrName>style.visibility</p:attrName>
                                        </p:attrNameLst>
                                      </p:cBhvr>
                                      <p:to>
                                        <p:strVal val="visible"/>
                                      </p:to>
                                    </p:set>
                                    <p:animEffect transition="in" filter="fade">
                                      <p:cBhvr>
                                        <p:cTn id="56" dur="500"/>
                                        <p:tgtEl>
                                          <p:spTgt spid="312"/>
                                        </p:tgtEl>
                                      </p:cBhvr>
                                    </p:animEffect>
                                  </p:childTnLst>
                                </p:cTn>
                              </p:par>
                              <p:par>
                                <p:cTn id="57" presetID="42" presetClass="path" presetSubtype="0" decel="100000" fill="hold" grpId="1" nodeType="withEffect">
                                  <p:stCondLst>
                                    <p:cond delay="0"/>
                                  </p:stCondLst>
                                  <p:childTnLst>
                                    <p:animMotion origin="layout" path="M 2.36111E-6 2.53086E-6 L 0.03678 2.53086E-6 " pathEditMode="relative" rAng="0" ptsTypes="AA">
                                      <p:cBhvr>
                                        <p:cTn id="58" dur="500" spd="-100000" fill="hold"/>
                                        <p:tgtEl>
                                          <p:spTgt spid="312"/>
                                        </p:tgtEl>
                                        <p:attrNameLst>
                                          <p:attrName>ppt_x</p:attrName>
                                          <p:attrName>ppt_y</p:attrName>
                                        </p:attrNameLst>
                                      </p:cBhvr>
                                      <p:rCtr x="1834" y="0"/>
                                    </p:animMotion>
                                  </p:childTnLst>
                                </p:cTn>
                              </p:par>
                            </p:childTnLst>
                          </p:cTn>
                        </p:par>
                        <p:par>
                          <p:cTn id="59" fill="hold">
                            <p:stCondLst>
                              <p:cond delay="2000"/>
                            </p:stCondLst>
                            <p:childTnLst>
                              <p:par>
                                <p:cTn id="60" presetID="53" presetClass="entr" presetSubtype="16" fill="hold" grpId="0" nodeType="afterEffect">
                                  <p:stCondLst>
                                    <p:cond delay="0"/>
                                  </p:stCondLst>
                                  <p:childTnLst>
                                    <p:set>
                                      <p:cBhvr>
                                        <p:cTn id="61" dur="1" fill="hold">
                                          <p:stCondLst>
                                            <p:cond delay="0"/>
                                          </p:stCondLst>
                                        </p:cTn>
                                        <p:tgtEl>
                                          <p:spTgt spid="316"/>
                                        </p:tgtEl>
                                        <p:attrNameLst>
                                          <p:attrName>style.visibility</p:attrName>
                                        </p:attrNameLst>
                                      </p:cBhvr>
                                      <p:to>
                                        <p:strVal val="visible"/>
                                      </p:to>
                                    </p:set>
                                    <p:anim calcmode="lin" valueType="num">
                                      <p:cBhvr>
                                        <p:cTn id="62" dur="300" fill="hold"/>
                                        <p:tgtEl>
                                          <p:spTgt spid="316"/>
                                        </p:tgtEl>
                                        <p:attrNameLst>
                                          <p:attrName>ppt_w</p:attrName>
                                        </p:attrNameLst>
                                      </p:cBhvr>
                                      <p:tavLst>
                                        <p:tav tm="0">
                                          <p:val>
                                            <p:fltVal val="0"/>
                                          </p:val>
                                        </p:tav>
                                        <p:tav tm="100000">
                                          <p:val>
                                            <p:strVal val="#ppt_w"/>
                                          </p:val>
                                        </p:tav>
                                      </p:tavLst>
                                    </p:anim>
                                    <p:anim calcmode="lin" valueType="num">
                                      <p:cBhvr>
                                        <p:cTn id="63" dur="300" fill="hold"/>
                                        <p:tgtEl>
                                          <p:spTgt spid="316"/>
                                        </p:tgtEl>
                                        <p:attrNameLst>
                                          <p:attrName>ppt_h</p:attrName>
                                        </p:attrNameLst>
                                      </p:cBhvr>
                                      <p:tavLst>
                                        <p:tav tm="0">
                                          <p:val>
                                            <p:fltVal val="0"/>
                                          </p:val>
                                        </p:tav>
                                        <p:tav tm="100000">
                                          <p:val>
                                            <p:strVal val="#ppt_h"/>
                                          </p:val>
                                        </p:tav>
                                      </p:tavLst>
                                    </p:anim>
                                    <p:animEffect transition="in" filter="fade">
                                      <p:cBhvr>
                                        <p:cTn id="64" dur="300"/>
                                        <p:tgtEl>
                                          <p:spTgt spid="31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9"/>
                                        </p:tgtEl>
                                        <p:attrNameLst>
                                          <p:attrName>style.visibility</p:attrName>
                                        </p:attrNameLst>
                                      </p:cBhvr>
                                      <p:to>
                                        <p:strVal val="visible"/>
                                      </p:to>
                                    </p:set>
                                    <p:animEffect transition="in" filter="fade">
                                      <p:cBhvr>
                                        <p:cTn id="67" dur="500"/>
                                        <p:tgtEl>
                                          <p:spTgt spid="329"/>
                                        </p:tgtEl>
                                      </p:cBhvr>
                                    </p:animEffect>
                                  </p:childTnLst>
                                </p:cTn>
                              </p:par>
                              <p:par>
                                <p:cTn id="68" presetID="42" presetClass="path" presetSubtype="0" decel="100000" fill="hold" grpId="1" nodeType="withEffect">
                                  <p:stCondLst>
                                    <p:cond delay="0"/>
                                  </p:stCondLst>
                                  <p:childTnLst>
                                    <p:animMotion origin="layout" path="M -3.36806E-6 6.79012E-7 L -3.36806E-6 0.0436 " pathEditMode="relative" rAng="0" ptsTypes="AA">
                                      <p:cBhvr>
                                        <p:cTn id="69" dur="500" spd="-100000" fill="hold"/>
                                        <p:tgtEl>
                                          <p:spTgt spid="329"/>
                                        </p:tgtEl>
                                        <p:attrNameLst>
                                          <p:attrName>ppt_x</p:attrName>
                                          <p:attrName>ppt_y</p:attrName>
                                        </p:attrNameLst>
                                      </p:cBhvr>
                                      <p:rCtr x="0" y="2180"/>
                                    </p:animMotion>
                                  </p:childTnLst>
                                </p:cTn>
                              </p:par>
                              <p:par>
                                <p:cTn id="70" presetID="10" presetClass="entr" presetSubtype="0" fill="hold" grpId="0" nodeType="withEffect">
                                  <p:stCondLst>
                                    <p:cond delay="0"/>
                                  </p:stCondLst>
                                  <p:childTnLst>
                                    <p:set>
                                      <p:cBhvr>
                                        <p:cTn id="71" dur="1" fill="hold">
                                          <p:stCondLst>
                                            <p:cond delay="0"/>
                                          </p:stCondLst>
                                        </p:cTn>
                                        <p:tgtEl>
                                          <p:spTgt spid="337"/>
                                        </p:tgtEl>
                                        <p:attrNameLst>
                                          <p:attrName>style.visibility</p:attrName>
                                        </p:attrNameLst>
                                      </p:cBhvr>
                                      <p:to>
                                        <p:strVal val="visible"/>
                                      </p:to>
                                    </p:set>
                                    <p:animEffect transition="in" filter="fade">
                                      <p:cBhvr>
                                        <p:cTn id="72" dur="500"/>
                                        <p:tgtEl>
                                          <p:spTgt spid="337"/>
                                        </p:tgtEl>
                                      </p:cBhvr>
                                    </p:animEffect>
                                  </p:childTnLst>
                                </p:cTn>
                              </p:par>
                              <p:par>
                                <p:cTn id="73" presetID="42" presetClass="path" presetSubtype="0" decel="100000" fill="hold" grpId="1" nodeType="withEffect">
                                  <p:stCondLst>
                                    <p:cond delay="0"/>
                                  </p:stCondLst>
                                  <p:childTnLst>
                                    <p:animMotion origin="layout" path="M -3.02083E-6 -2.22222E-6 L -3.02083E-6 0.0436 " pathEditMode="relative" rAng="0" ptsTypes="AA">
                                      <p:cBhvr>
                                        <p:cTn id="74" dur="500" spd="-100000" fill="hold"/>
                                        <p:tgtEl>
                                          <p:spTgt spid="337"/>
                                        </p:tgtEl>
                                        <p:attrNameLst>
                                          <p:attrName>ppt_x</p:attrName>
                                          <p:attrName>ppt_y</p:attrName>
                                        </p:attrNameLst>
                                      </p:cBhvr>
                                      <p:rCtr x="0" y="2180"/>
                                    </p:animMotion>
                                  </p:childTnLst>
                                </p:cTn>
                              </p:par>
                              <p:par>
                                <p:cTn id="75" presetID="10" presetClass="entr" presetSubtype="0" fill="hold" grpId="0" nodeType="withEffect">
                                  <p:stCondLst>
                                    <p:cond delay="0"/>
                                  </p:stCondLst>
                                  <p:childTnLst>
                                    <p:set>
                                      <p:cBhvr>
                                        <p:cTn id="76" dur="1" fill="hold">
                                          <p:stCondLst>
                                            <p:cond delay="0"/>
                                          </p:stCondLst>
                                        </p:cTn>
                                        <p:tgtEl>
                                          <p:spTgt spid="315"/>
                                        </p:tgtEl>
                                        <p:attrNameLst>
                                          <p:attrName>style.visibility</p:attrName>
                                        </p:attrNameLst>
                                      </p:cBhvr>
                                      <p:to>
                                        <p:strVal val="visible"/>
                                      </p:to>
                                    </p:set>
                                    <p:animEffect transition="in" filter="fade">
                                      <p:cBhvr>
                                        <p:cTn id="77" dur="500"/>
                                        <p:tgtEl>
                                          <p:spTgt spid="315"/>
                                        </p:tgtEl>
                                      </p:cBhvr>
                                    </p:animEffect>
                                  </p:childTnLst>
                                </p:cTn>
                              </p:par>
                              <p:par>
                                <p:cTn id="78" presetID="42" presetClass="path" presetSubtype="0" decel="100000" fill="hold" grpId="1" nodeType="withEffect">
                                  <p:stCondLst>
                                    <p:cond delay="0"/>
                                  </p:stCondLst>
                                  <p:childTnLst>
                                    <p:animMotion origin="layout" path="M -4.47917E-6 2.53086E-6 L 0.03679 2.53086E-6 " pathEditMode="relative" rAng="0" ptsTypes="AA">
                                      <p:cBhvr>
                                        <p:cTn id="79" dur="500" spd="-100000" fill="hold"/>
                                        <p:tgtEl>
                                          <p:spTgt spid="315"/>
                                        </p:tgtEl>
                                        <p:attrNameLst>
                                          <p:attrName>ppt_x</p:attrName>
                                          <p:attrName>ppt_y</p:attrName>
                                        </p:attrNameLst>
                                      </p:cBhvr>
                                      <p:rCtr x="1834" y="0"/>
                                    </p:animMotion>
                                  </p:childTnLst>
                                </p:cTn>
                              </p:par>
                            </p:childTnLst>
                          </p:cTn>
                        </p:par>
                        <p:par>
                          <p:cTn id="80" fill="hold">
                            <p:stCondLst>
                              <p:cond delay="2500"/>
                            </p:stCondLst>
                            <p:childTnLst>
                              <p:par>
                                <p:cTn id="81" presetID="53" presetClass="entr" presetSubtype="16" fill="hold" grpId="0" nodeType="afterEffect">
                                  <p:stCondLst>
                                    <p:cond delay="0"/>
                                  </p:stCondLst>
                                  <p:childTnLst>
                                    <p:set>
                                      <p:cBhvr>
                                        <p:cTn id="82" dur="1" fill="hold">
                                          <p:stCondLst>
                                            <p:cond delay="0"/>
                                          </p:stCondLst>
                                        </p:cTn>
                                        <p:tgtEl>
                                          <p:spTgt spid="319"/>
                                        </p:tgtEl>
                                        <p:attrNameLst>
                                          <p:attrName>style.visibility</p:attrName>
                                        </p:attrNameLst>
                                      </p:cBhvr>
                                      <p:to>
                                        <p:strVal val="visible"/>
                                      </p:to>
                                    </p:set>
                                    <p:anim calcmode="lin" valueType="num">
                                      <p:cBhvr>
                                        <p:cTn id="83" dur="300" fill="hold"/>
                                        <p:tgtEl>
                                          <p:spTgt spid="319"/>
                                        </p:tgtEl>
                                        <p:attrNameLst>
                                          <p:attrName>ppt_w</p:attrName>
                                        </p:attrNameLst>
                                      </p:cBhvr>
                                      <p:tavLst>
                                        <p:tav tm="0">
                                          <p:val>
                                            <p:fltVal val="0"/>
                                          </p:val>
                                        </p:tav>
                                        <p:tav tm="100000">
                                          <p:val>
                                            <p:strVal val="#ppt_w"/>
                                          </p:val>
                                        </p:tav>
                                      </p:tavLst>
                                    </p:anim>
                                    <p:anim calcmode="lin" valueType="num">
                                      <p:cBhvr>
                                        <p:cTn id="84" dur="300" fill="hold"/>
                                        <p:tgtEl>
                                          <p:spTgt spid="319"/>
                                        </p:tgtEl>
                                        <p:attrNameLst>
                                          <p:attrName>ppt_h</p:attrName>
                                        </p:attrNameLst>
                                      </p:cBhvr>
                                      <p:tavLst>
                                        <p:tav tm="0">
                                          <p:val>
                                            <p:fltVal val="0"/>
                                          </p:val>
                                        </p:tav>
                                        <p:tav tm="100000">
                                          <p:val>
                                            <p:strVal val="#ppt_h"/>
                                          </p:val>
                                        </p:tav>
                                      </p:tavLst>
                                    </p:anim>
                                    <p:animEffect transition="in" filter="fade">
                                      <p:cBhvr>
                                        <p:cTn id="85" dur="300"/>
                                        <p:tgtEl>
                                          <p:spTgt spid="31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30"/>
                                        </p:tgtEl>
                                        <p:attrNameLst>
                                          <p:attrName>style.visibility</p:attrName>
                                        </p:attrNameLst>
                                      </p:cBhvr>
                                      <p:to>
                                        <p:strVal val="visible"/>
                                      </p:to>
                                    </p:set>
                                    <p:animEffect transition="in" filter="fade">
                                      <p:cBhvr>
                                        <p:cTn id="88" dur="500"/>
                                        <p:tgtEl>
                                          <p:spTgt spid="330"/>
                                        </p:tgtEl>
                                      </p:cBhvr>
                                    </p:animEffect>
                                  </p:childTnLst>
                                </p:cTn>
                              </p:par>
                              <p:par>
                                <p:cTn id="89" presetID="42" presetClass="path" presetSubtype="0" decel="100000" fill="hold" grpId="1" nodeType="withEffect">
                                  <p:stCondLst>
                                    <p:cond delay="0"/>
                                  </p:stCondLst>
                                  <p:childTnLst>
                                    <p:animMotion origin="layout" path="M -3.36806E-6 -4.75309E-6 L -3.36806E-6 0.0436 " pathEditMode="relative" rAng="0" ptsTypes="AA">
                                      <p:cBhvr>
                                        <p:cTn id="90" dur="500" spd="-100000" fill="hold"/>
                                        <p:tgtEl>
                                          <p:spTgt spid="330"/>
                                        </p:tgtEl>
                                        <p:attrNameLst>
                                          <p:attrName>ppt_x</p:attrName>
                                          <p:attrName>ppt_y</p:attrName>
                                        </p:attrNameLst>
                                      </p:cBhvr>
                                      <p:rCtr x="0" y="2180"/>
                                    </p:animMotion>
                                  </p:childTnLst>
                                </p:cTn>
                              </p:par>
                              <p:par>
                                <p:cTn id="91" presetID="10" presetClass="entr" presetSubtype="0" fill="hold" grpId="0" nodeType="withEffect">
                                  <p:stCondLst>
                                    <p:cond delay="0"/>
                                  </p:stCondLst>
                                  <p:childTnLst>
                                    <p:set>
                                      <p:cBhvr>
                                        <p:cTn id="92" dur="1" fill="hold">
                                          <p:stCondLst>
                                            <p:cond delay="0"/>
                                          </p:stCondLst>
                                        </p:cTn>
                                        <p:tgtEl>
                                          <p:spTgt spid="338"/>
                                        </p:tgtEl>
                                        <p:attrNameLst>
                                          <p:attrName>style.visibility</p:attrName>
                                        </p:attrNameLst>
                                      </p:cBhvr>
                                      <p:to>
                                        <p:strVal val="visible"/>
                                      </p:to>
                                    </p:set>
                                    <p:animEffect transition="in" filter="fade">
                                      <p:cBhvr>
                                        <p:cTn id="93" dur="500"/>
                                        <p:tgtEl>
                                          <p:spTgt spid="338"/>
                                        </p:tgtEl>
                                      </p:cBhvr>
                                    </p:animEffect>
                                  </p:childTnLst>
                                </p:cTn>
                              </p:par>
                              <p:par>
                                <p:cTn id="94" presetID="42" presetClass="path" presetSubtype="0" decel="100000" fill="hold" grpId="1" nodeType="withEffect">
                                  <p:stCondLst>
                                    <p:cond delay="0"/>
                                  </p:stCondLst>
                                  <p:childTnLst>
                                    <p:animMotion origin="layout" path="M -3.02083E-6 2.34568E-6 L -3.02083E-6 0.04359 " pathEditMode="relative" rAng="0" ptsTypes="AA">
                                      <p:cBhvr>
                                        <p:cTn id="95" dur="500" spd="-100000" fill="hold"/>
                                        <p:tgtEl>
                                          <p:spTgt spid="338"/>
                                        </p:tgtEl>
                                        <p:attrNameLst>
                                          <p:attrName>ppt_x</p:attrName>
                                          <p:attrName>ppt_y</p:attrName>
                                        </p:attrNameLst>
                                      </p:cBhvr>
                                      <p:rCtr x="0" y="2180"/>
                                    </p:animMotion>
                                  </p:childTnLst>
                                </p:cTn>
                              </p:par>
                              <p:par>
                                <p:cTn id="96" presetID="10" presetClass="entr" presetSubtype="0" fill="hold" grpId="0" nodeType="withEffect">
                                  <p:stCondLst>
                                    <p:cond delay="0"/>
                                  </p:stCondLst>
                                  <p:childTnLst>
                                    <p:set>
                                      <p:cBhvr>
                                        <p:cTn id="97" dur="1" fill="hold">
                                          <p:stCondLst>
                                            <p:cond delay="0"/>
                                          </p:stCondLst>
                                        </p:cTn>
                                        <p:tgtEl>
                                          <p:spTgt spid="318"/>
                                        </p:tgtEl>
                                        <p:attrNameLst>
                                          <p:attrName>style.visibility</p:attrName>
                                        </p:attrNameLst>
                                      </p:cBhvr>
                                      <p:to>
                                        <p:strVal val="visible"/>
                                      </p:to>
                                    </p:set>
                                    <p:animEffect transition="in" filter="fade">
                                      <p:cBhvr>
                                        <p:cTn id="98" dur="500"/>
                                        <p:tgtEl>
                                          <p:spTgt spid="318"/>
                                        </p:tgtEl>
                                      </p:cBhvr>
                                    </p:animEffect>
                                  </p:childTnLst>
                                </p:cTn>
                              </p:par>
                              <p:par>
                                <p:cTn id="99" presetID="42" presetClass="path" presetSubtype="0" decel="100000" fill="hold" grpId="1" nodeType="withEffect">
                                  <p:stCondLst>
                                    <p:cond delay="0"/>
                                  </p:stCondLst>
                                  <p:childTnLst>
                                    <p:animMotion origin="layout" path="M 4.65278E-6 2.53086E-6 L 0.03678 2.53086E-6 " pathEditMode="relative" rAng="0" ptsTypes="AA">
                                      <p:cBhvr>
                                        <p:cTn id="100" dur="500" spd="-100000" fill="hold"/>
                                        <p:tgtEl>
                                          <p:spTgt spid="318"/>
                                        </p:tgtEl>
                                        <p:attrNameLst>
                                          <p:attrName>ppt_x</p:attrName>
                                          <p:attrName>ppt_y</p:attrName>
                                        </p:attrNameLst>
                                      </p:cBhvr>
                                      <p:rCtr x="1834" y="0"/>
                                    </p:animMotion>
                                  </p:childTnLst>
                                </p:cTn>
                              </p:par>
                            </p:childTnLst>
                          </p:cTn>
                        </p:par>
                        <p:par>
                          <p:cTn id="101" fill="hold">
                            <p:stCondLst>
                              <p:cond delay="3000"/>
                            </p:stCondLst>
                            <p:childTnLst>
                              <p:par>
                                <p:cTn id="102" presetID="53" presetClass="entr" presetSubtype="16" fill="hold" grpId="0" nodeType="afterEffect">
                                  <p:stCondLst>
                                    <p:cond delay="0"/>
                                  </p:stCondLst>
                                  <p:childTnLst>
                                    <p:set>
                                      <p:cBhvr>
                                        <p:cTn id="103" dur="1" fill="hold">
                                          <p:stCondLst>
                                            <p:cond delay="0"/>
                                          </p:stCondLst>
                                        </p:cTn>
                                        <p:tgtEl>
                                          <p:spTgt spid="322"/>
                                        </p:tgtEl>
                                        <p:attrNameLst>
                                          <p:attrName>style.visibility</p:attrName>
                                        </p:attrNameLst>
                                      </p:cBhvr>
                                      <p:to>
                                        <p:strVal val="visible"/>
                                      </p:to>
                                    </p:set>
                                    <p:anim calcmode="lin" valueType="num">
                                      <p:cBhvr>
                                        <p:cTn id="104" dur="300" fill="hold"/>
                                        <p:tgtEl>
                                          <p:spTgt spid="322"/>
                                        </p:tgtEl>
                                        <p:attrNameLst>
                                          <p:attrName>ppt_w</p:attrName>
                                        </p:attrNameLst>
                                      </p:cBhvr>
                                      <p:tavLst>
                                        <p:tav tm="0">
                                          <p:val>
                                            <p:fltVal val="0"/>
                                          </p:val>
                                        </p:tav>
                                        <p:tav tm="100000">
                                          <p:val>
                                            <p:strVal val="#ppt_w"/>
                                          </p:val>
                                        </p:tav>
                                      </p:tavLst>
                                    </p:anim>
                                    <p:anim calcmode="lin" valueType="num">
                                      <p:cBhvr>
                                        <p:cTn id="105" dur="300" fill="hold"/>
                                        <p:tgtEl>
                                          <p:spTgt spid="322"/>
                                        </p:tgtEl>
                                        <p:attrNameLst>
                                          <p:attrName>ppt_h</p:attrName>
                                        </p:attrNameLst>
                                      </p:cBhvr>
                                      <p:tavLst>
                                        <p:tav tm="0">
                                          <p:val>
                                            <p:fltVal val="0"/>
                                          </p:val>
                                        </p:tav>
                                        <p:tav tm="100000">
                                          <p:val>
                                            <p:strVal val="#ppt_h"/>
                                          </p:val>
                                        </p:tav>
                                      </p:tavLst>
                                    </p:anim>
                                    <p:animEffect transition="in" filter="fade">
                                      <p:cBhvr>
                                        <p:cTn id="106" dur="300"/>
                                        <p:tgtEl>
                                          <p:spTgt spid="322"/>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31"/>
                                        </p:tgtEl>
                                        <p:attrNameLst>
                                          <p:attrName>style.visibility</p:attrName>
                                        </p:attrNameLst>
                                      </p:cBhvr>
                                      <p:to>
                                        <p:strVal val="visible"/>
                                      </p:to>
                                    </p:set>
                                    <p:animEffect transition="in" filter="fade">
                                      <p:cBhvr>
                                        <p:cTn id="109" dur="500"/>
                                        <p:tgtEl>
                                          <p:spTgt spid="331"/>
                                        </p:tgtEl>
                                      </p:cBhvr>
                                    </p:animEffect>
                                  </p:childTnLst>
                                </p:cTn>
                              </p:par>
                              <p:par>
                                <p:cTn id="110" presetID="42" presetClass="path" presetSubtype="0" decel="100000" fill="hold" grpId="1" nodeType="withEffect">
                                  <p:stCondLst>
                                    <p:cond delay="0"/>
                                  </p:stCondLst>
                                  <p:childTnLst>
                                    <p:animMotion origin="layout" path="M -3.36806E-6 1.23457E-7 L -3.36806E-6 0.0436 " pathEditMode="relative" rAng="0" ptsTypes="AA">
                                      <p:cBhvr>
                                        <p:cTn id="111" dur="500" spd="-100000" fill="hold"/>
                                        <p:tgtEl>
                                          <p:spTgt spid="331"/>
                                        </p:tgtEl>
                                        <p:attrNameLst>
                                          <p:attrName>ppt_x</p:attrName>
                                          <p:attrName>ppt_y</p:attrName>
                                        </p:attrNameLst>
                                      </p:cBhvr>
                                      <p:rCtr x="0" y="2180"/>
                                    </p:animMotion>
                                  </p:childTnLst>
                                </p:cTn>
                              </p:par>
                              <p:par>
                                <p:cTn id="112" presetID="10" presetClass="entr" presetSubtype="0" fill="hold" grpId="0" nodeType="withEffect">
                                  <p:stCondLst>
                                    <p:cond delay="0"/>
                                  </p:stCondLst>
                                  <p:childTnLst>
                                    <p:set>
                                      <p:cBhvr>
                                        <p:cTn id="113" dur="1" fill="hold">
                                          <p:stCondLst>
                                            <p:cond delay="0"/>
                                          </p:stCondLst>
                                        </p:cTn>
                                        <p:tgtEl>
                                          <p:spTgt spid="339"/>
                                        </p:tgtEl>
                                        <p:attrNameLst>
                                          <p:attrName>style.visibility</p:attrName>
                                        </p:attrNameLst>
                                      </p:cBhvr>
                                      <p:to>
                                        <p:strVal val="visible"/>
                                      </p:to>
                                    </p:set>
                                    <p:animEffect transition="in" filter="fade">
                                      <p:cBhvr>
                                        <p:cTn id="114" dur="500"/>
                                        <p:tgtEl>
                                          <p:spTgt spid="339"/>
                                        </p:tgtEl>
                                      </p:cBhvr>
                                    </p:animEffect>
                                  </p:childTnLst>
                                </p:cTn>
                              </p:par>
                              <p:par>
                                <p:cTn id="115" presetID="42" presetClass="path" presetSubtype="0" decel="100000" fill="hold" grpId="1" nodeType="withEffect">
                                  <p:stCondLst>
                                    <p:cond delay="0"/>
                                  </p:stCondLst>
                                  <p:childTnLst>
                                    <p:animMotion origin="layout" path="M -3.02083E-6 -2.77778E-6 L -3.02083E-6 0.0436 " pathEditMode="relative" rAng="0" ptsTypes="AA">
                                      <p:cBhvr>
                                        <p:cTn id="116" dur="500" spd="-100000" fill="hold"/>
                                        <p:tgtEl>
                                          <p:spTgt spid="339"/>
                                        </p:tgtEl>
                                        <p:attrNameLst>
                                          <p:attrName>ppt_x</p:attrName>
                                          <p:attrName>ppt_y</p:attrName>
                                        </p:attrNameLst>
                                      </p:cBhvr>
                                      <p:rCtr x="0" y="2180"/>
                                    </p:animMotion>
                                  </p:childTnLst>
                                </p:cTn>
                              </p:par>
                              <p:par>
                                <p:cTn id="117" presetID="10" presetClass="entr" presetSubtype="0" fill="hold" grpId="0" nodeType="withEffect">
                                  <p:stCondLst>
                                    <p:cond delay="0"/>
                                  </p:stCondLst>
                                  <p:childTnLst>
                                    <p:set>
                                      <p:cBhvr>
                                        <p:cTn id="118" dur="1" fill="hold">
                                          <p:stCondLst>
                                            <p:cond delay="0"/>
                                          </p:stCondLst>
                                        </p:cTn>
                                        <p:tgtEl>
                                          <p:spTgt spid="321"/>
                                        </p:tgtEl>
                                        <p:attrNameLst>
                                          <p:attrName>style.visibility</p:attrName>
                                        </p:attrNameLst>
                                      </p:cBhvr>
                                      <p:to>
                                        <p:strVal val="visible"/>
                                      </p:to>
                                    </p:set>
                                    <p:animEffect transition="in" filter="fade">
                                      <p:cBhvr>
                                        <p:cTn id="119" dur="500"/>
                                        <p:tgtEl>
                                          <p:spTgt spid="321"/>
                                        </p:tgtEl>
                                      </p:cBhvr>
                                    </p:animEffect>
                                  </p:childTnLst>
                                </p:cTn>
                              </p:par>
                              <p:par>
                                <p:cTn id="120" presetID="42" presetClass="path" presetSubtype="0" decel="100000" fill="hold" grpId="1" nodeType="withEffect">
                                  <p:stCondLst>
                                    <p:cond delay="0"/>
                                  </p:stCondLst>
                                  <p:childTnLst>
                                    <p:animMotion origin="layout" path="M 4.13194E-6 2.53086E-6 L 0.03678 2.53086E-6 " pathEditMode="relative" rAng="0" ptsTypes="AA">
                                      <p:cBhvr>
                                        <p:cTn id="121" dur="500" spd="-100000" fill="hold"/>
                                        <p:tgtEl>
                                          <p:spTgt spid="321"/>
                                        </p:tgtEl>
                                        <p:attrNameLst>
                                          <p:attrName>ppt_x</p:attrName>
                                          <p:attrName>ppt_y</p:attrName>
                                        </p:attrNameLst>
                                      </p:cBhvr>
                                      <p:rCtr x="1834" y="0"/>
                                    </p:animMotion>
                                  </p:childTnLst>
                                </p:cTn>
                              </p:par>
                            </p:childTnLst>
                          </p:cTn>
                        </p:par>
                        <p:par>
                          <p:cTn id="122" fill="hold">
                            <p:stCondLst>
                              <p:cond delay="3500"/>
                            </p:stCondLst>
                            <p:childTnLst>
                              <p:par>
                                <p:cTn id="123" presetID="53" presetClass="entr" presetSubtype="16" fill="hold" grpId="0" nodeType="afterEffect">
                                  <p:stCondLst>
                                    <p:cond delay="0"/>
                                  </p:stCondLst>
                                  <p:childTnLst>
                                    <p:set>
                                      <p:cBhvr>
                                        <p:cTn id="124" dur="1" fill="hold">
                                          <p:stCondLst>
                                            <p:cond delay="0"/>
                                          </p:stCondLst>
                                        </p:cTn>
                                        <p:tgtEl>
                                          <p:spTgt spid="325"/>
                                        </p:tgtEl>
                                        <p:attrNameLst>
                                          <p:attrName>style.visibility</p:attrName>
                                        </p:attrNameLst>
                                      </p:cBhvr>
                                      <p:to>
                                        <p:strVal val="visible"/>
                                      </p:to>
                                    </p:set>
                                    <p:anim calcmode="lin" valueType="num">
                                      <p:cBhvr>
                                        <p:cTn id="125" dur="300" fill="hold"/>
                                        <p:tgtEl>
                                          <p:spTgt spid="325"/>
                                        </p:tgtEl>
                                        <p:attrNameLst>
                                          <p:attrName>ppt_w</p:attrName>
                                        </p:attrNameLst>
                                      </p:cBhvr>
                                      <p:tavLst>
                                        <p:tav tm="0">
                                          <p:val>
                                            <p:fltVal val="0"/>
                                          </p:val>
                                        </p:tav>
                                        <p:tav tm="100000">
                                          <p:val>
                                            <p:strVal val="#ppt_w"/>
                                          </p:val>
                                        </p:tav>
                                      </p:tavLst>
                                    </p:anim>
                                    <p:anim calcmode="lin" valueType="num">
                                      <p:cBhvr>
                                        <p:cTn id="126" dur="300" fill="hold"/>
                                        <p:tgtEl>
                                          <p:spTgt spid="325"/>
                                        </p:tgtEl>
                                        <p:attrNameLst>
                                          <p:attrName>ppt_h</p:attrName>
                                        </p:attrNameLst>
                                      </p:cBhvr>
                                      <p:tavLst>
                                        <p:tav tm="0">
                                          <p:val>
                                            <p:fltVal val="0"/>
                                          </p:val>
                                        </p:tav>
                                        <p:tav tm="100000">
                                          <p:val>
                                            <p:strVal val="#ppt_h"/>
                                          </p:val>
                                        </p:tav>
                                      </p:tavLst>
                                    </p:anim>
                                    <p:animEffect transition="in" filter="fade">
                                      <p:cBhvr>
                                        <p:cTn id="127" dur="300"/>
                                        <p:tgtEl>
                                          <p:spTgt spid="325"/>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32"/>
                                        </p:tgtEl>
                                        <p:attrNameLst>
                                          <p:attrName>style.visibility</p:attrName>
                                        </p:attrNameLst>
                                      </p:cBhvr>
                                      <p:to>
                                        <p:strVal val="visible"/>
                                      </p:to>
                                    </p:set>
                                    <p:animEffect transition="in" filter="fade">
                                      <p:cBhvr>
                                        <p:cTn id="130" dur="500"/>
                                        <p:tgtEl>
                                          <p:spTgt spid="332"/>
                                        </p:tgtEl>
                                      </p:cBhvr>
                                    </p:animEffect>
                                  </p:childTnLst>
                                </p:cTn>
                              </p:par>
                              <p:par>
                                <p:cTn id="131" presetID="42" presetClass="path" presetSubtype="0" decel="100000" fill="hold" grpId="1" nodeType="withEffect">
                                  <p:stCondLst>
                                    <p:cond delay="0"/>
                                  </p:stCondLst>
                                  <p:childTnLst>
                                    <p:animMotion origin="layout" path="M -3.36806E-6 -3.7037E-6 L -3.36806E-6 0.0436 " pathEditMode="relative" rAng="0" ptsTypes="AA">
                                      <p:cBhvr>
                                        <p:cTn id="132" dur="500" spd="-100000" fill="hold"/>
                                        <p:tgtEl>
                                          <p:spTgt spid="332"/>
                                        </p:tgtEl>
                                        <p:attrNameLst>
                                          <p:attrName>ppt_x</p:attrName>
                                          <p:attrName>ppt_y</p:attrName>
                                        </p:attrNameLst>
                                      </p:cBhvr>
                                      <p:rCtr x="0" y="2180"/>
                                    </p:animMotion>
                                  </p:childTnLst>
                                </p:cTn>
                              </p:par>
                              <p:par>
                                <p:cTn id="133" presetID="10" presetClass="entr" presetSubtype="0" fill="hold" grpId="0" nodeType="withEffect">
                                  <p:stCondLst>
                                    <p:cond delay="0"/>
                                  </p:stCondLst>
                                  <p:childTnLst>
                                    <p:set>
                                      <p:cBhvr>
                                        <p:cTn id="134" dur="1" fill="hold">
                                          <p:stCondLst>
                                            <p:cond delay="0"/>
                                          </p:stCondLst>
                                        </p:cTn>
                                        <p:tgtEl>
                                          <p:spTgt spid="340"/>
                                        </p:tgtEl>
                                        <p:attrNameLst>
                                          <p:attrName>style.visibility</p:attrName>
                                        </p:attrNameLst>
                                      </p:cBhvr>
                                      <p:to>
                                        <p:strVal val="visible"/>
                                      </p:to>
                                    </p:set>
                                    <p:animEffect transition="in" filter="fade">
                                      <p:cBhvr>
                                        <p:cTn id="135" dur="500"/>
                                        <p:tgtEl>
                                          <p:spTgt spid="340"/>
                                        </p:tgtEl>
                                      </p:cBhvr>
                                    </p:animEffect>
                                  </p:childTnLst>
                                </p:cTn>
                              </p:par>
                              <p:par>
                                <p:cTn id="136" presetID="42" presetClass="path" presetSubtype="0" decel="100000" fill="hold" grpId="1" nodeType="withEffect">
                                  <p:stCondLst>
                                    <p:cond delay="0"/>
                                  </p:stCondLst>
                                  <p:childTnLst>
                                    <p:animMotion origin="layout" path="M -3.02083E-6 4.93827E-7 L -3.02083E-6 0.0436 " pathEditMode="relative" rAng="0" ptsTypes="AA">
                                      <p:cBhvr>
                                        <p:cTn id="137" dur="500" spd="-100000" fill="hold"/>
                                        <p:tgtEl>
                                          <p:spTgt spid="340"/>
                                        </p:tgtEl>
                                        <p:attrNameLst>
                                          <p:attrName>ppt_x</p:attrName>
                                          <p:attrName>ppt_y</p:attrName>
                                        </p:attrNameLst>
                                      </p:cBhvr>
                                      <p:rCtr x="0" y="2180"/>
                                    </p:animMotion>
                                  </p:childTnLst>
                                </p:cTn>
                              </p:par>
                              <p:par>
                                <p:cTn id="138" presetID="10" presetClass="entr" presetSubtype="0" fill="hold" grpId="0" nodeType="withEffect">
                                  <p:stCondLst>
                                    <p:cond delay="0"/>
                                  </p:stCondLst>
                                  <p:childTnLst>
                                    <p:set>
                                      <p:cBhvr>
                                        <p:cTn id="139" dur="1" fill="hold">
                                          <p:stCondLst>
                                            <p:cond delay="0"/>
                                          </p:stCondLst>
                                        </p:cTn>
                                        <p:tgtEl>
                                          <p:spTgt spid="324"/>
                                        </p:tgtEl>
                                        <p:attrNameLst>
                                          <p:attrName>style.visibility</p:attrName>
                                        </p:attrNameLst>
                                      </p:cBhvr>
                                      <p:to>
                                        <p:strVal val="visible"/>
                                      </p:to>
                                    </p:set>
                                    <p:animEffect transition="in" filter="fade">
                                      <p:cBhvr>
                                        <p:cTn id="140" dur="500"/>
                                        <p:tgtEl>
                                          <p:spTgt spid="324"/>
                                        </p:tgtEl>
                                      </p:cBhvr>
                                    </p:animEffect>
                                  </p:childTnLst>
                                </p:cTn>
                              </p:par>
                              <p:par>
                                <p:cTn id="141" presetID="42" presetClass="path" presetSubtype="0" decel="100000" fill="hold" grpId="1" nodeType="withEffect">
                                  <p:stCondLst>
                                    <p:cond delay="0"/>
                                  </p:stCondLst>
                                  <p:childTnLst>
                                    <p:animMotion origin="layout" path="M -4.30556E-6 2.53086E-6 L 0.03679 2.53086E-6 " pathEditMode="relative" rAng="0" ptsTypes="AA">
                                      <p:cBhvr>
                                        <p:cTn id="142" dur="500" spd="-100000" fill="hold"/>
                                        <p:tgtEl>
                                          <p:spTgt spid="324"/>
                                        </p:tgtEl>
                                        <p:attrNameLst>
                                          <p:attrName>ppt_x</p:attrName>
                                          <p:attrName>ppt_y</p:attrName>
                                        </p:attrNameLst>
                                      </p:cBhvr>
                                      <p:rCtr x="18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5" grpId="1"/>
      <p:bldP spid="70" grpId="0" animBg="1"/>
      <p:bldP spid="112" grpId="0"/>
      <p:bldP spid="112" grpId="1"/>
      <p:bldP spid="312" grpId="0"/>
      <p:bldP spid="312" grpId="1"/>
      <p:bldP spid="313" grpId="0" animBg="1"/>
      <p:bldP spid="315" grpId="0"/>
      <p:bldP spid="315" grpId="1"/>
      <p:bldP spid="316" grpId="0" animBg="1"/>
      <p:bldP spid="318" grpId="0"/>
      <p:bldP spid="318" grpId="1"/>
      <p:bldP spid="319" grpId="0" animBg="1"/>
      <p:bldP spid="321" grpId="0"/>
      <p:bldP spid="321" grpId="1"/>
      <p:bldP spid="322" grpId="0" animBg="1"/>
      <p:bldP spid="324" grpId="0"/>
      <p:bldP spid="324" grpId="1"/>
      <p:bldP spid="325" grpId="0" animBg="1"/>
      <p:bldP spid="326" grpId="0"/>
      <p:bldP spid="326" grpId="1"/>
      <p:bldP spid="327" grpId="0"/>
      <p:bldP spid="327" grpId="1"/>
      <p:bldP spid="329" grpId="0"/>
      <p:bldP spid="329" grpId="1"/>
      <p:bldP spid="330" grpId="0"/>
      <p:bldP spid="330" grpId="1"/>
      <p:bldP spid="331" grpId="0"/>
      <p:bldP spid="331" grpId="1"/>
      <p:bldP spid="332" grpId="0"/>
      <p:bldP spid="332" grpId="1"/>
      <p:bldP spid="334" grpId="0"/>
      <p:bldP spid="334" grpId="1"/>
      <p:bldP spid="335" grpId="0"/>
      <p:bldP spid="335" grpId="1"/>
      <p:bldP spid="337" grpId="0"/>
      <p:bldP spid="337" grpId="1"/>
      <p:bldP spid="338" grpId="0"/>
      <p:bldP spid="338" grpId="1"/>
      <p:bldP spid="339" grpId="0"/>
      <p:bldP spid="339" grpId="1"/>
      <p:bldP spid="340" grpId="0"/>
      <p:bldP spid="34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206240" y="0"/>
            <a:ext cx="10424160" cy="8229600"/>
          </a:xfrm>
          <a:prstGeom prst="rect">
            <a:avLst/>
          </a:prstGeom>
          <a:gradFill>
            <a:gsLst>
              <a:gs pos="1961">
                <a:schemeClr val="tx2">
                  <a:lumMod val="50000"/>
                </a:schemeClr>
              </a:gs>
              <a:gs pos="100000">
                <a:schemeClr val="bg1">
                  <a:lumMod val="65000"/>
                  <a:lumOff val="35000"/>
                </a:schemeClr>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tretch/>
        </p:blipFill>
        <p:spPr>
          <a:xfrm>
            <a:off x="5702300" y="842824"/>
            <a:ext cx="7467600" cy="6543952"/>
          </a:xfrm>
          <a:prstGeom prst="rect">
            <a:avLst/>
          </a:prstGeom>
        </p:spPr>
      </p:pic>
      <p:sp>
        <p:nvSpPr>
          <p:cNvPr id="9" name="TextBox 8"/>
          <p:cNvSpPr txBox="1"/>
          <p:nvPr/>
        </p:nvSpPr>
        <p:spPr>
          <a:xfrm>
            <a:off x="538163" y="7112040"/>
            <a:ext cx="3668077" cy="553998"/>
          </a:xfrm>
          <a:prstGeom prst="rect">
            <a:avLst/>
          </a:prstGeom>
          <a:noFill/>
        </p:spPr>
        <p:txBody>
          <a:bodyPr wrap="square" lIns="0" tIns="0" rIns="0" bIns="0" rtlCol="0">
            <a:spAutoFit/>
          </a:bodyPr>
          <a:lstStyle/>
          <a:p>
            <a:pPr defTabSz="731520">
              <a:defRPr/>
            </a:pPr>
            <a:r>
              <a:rPr lang="en-US" sz="1800" dirty="0">
                <a:solidFill>
                  <a:schemeClr val="tx2"/>
                </a:solidFill>
              </a:rPr>
              <a:t>Nordstrom Technology</a:t>
            </a:r>
            <a:br>
              <a:rPr lang="en-US" sz="1800" dirty="0">
                <a:solidFill>
                  <a:schemeClr val="tx2"/>
                </a:solidFill>
              </a:rPr>
            </a:br>
            <a:r>
              <a:rPr lang="en-US" sz="1800" dirty="0">
                <a:solidFill>
                  <a:schemeClr val="tx2"/>
                </a:solidFill>
              </a:rPr>
              <a:t>NorDNA Culture Deck</a:t>
            </a:r>
          </a:p>
        </p:txBody>
      </p:sp>
      <p:sp>
        <p:nvSpPr>
          <p:cNvPr id="12" name="Title 6">
            <a:extLst>
              <a:ext uri="{FF2B5EF4-FFF2-40B4-BE49-F238E27FC236}">
                <a16:creationId xmlns:a16="http://schemas.microsoft.com/office/drawing/2014/main" id="{AED6469D-C1C6-4A66-A47C-68E8F1C17A5C}"/>
              </a:ext>
            </a:extLst>
          </p:cNvPr>
          <p:cNvSpPr txBox="1">
            <a:spLocks/>
          </p:cNvSpPr>
          <p:nvPr/>
        </p:nvSpPr>
        <p:spPr>
          <a:xfrm>
            <a:off x="333375" y="3386138"/>
            <a:ext cx="2755900" cy="871537"/>
          </a:xfrm>
          <a:prstGeom prst="rect">
            <a:avLst/>
          </a:prstGeom>
        </p:spPr>
        <p:txBody>
          <a:bodyPr vert="horz" wrap="square" lIns="182880" tIns="146304" rIns="182880" bIns="146304" rtlCol="0" anchor="t">
            <a:noAutofit/>
          </a:bodyPr>
          <a:lst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400" dirty="0">
                <a:solidFill>
                  <a:schemeClr val="tx1"/>
                </a:solidFill>
              </a:rPr>
              <a:t>Culture</a:t>
            </a:r>
          </a:p>
        </p:txBody>
      </p:sp>
      <p:sp>
        <p:nvSpPr>
          <p:cNvPr id="2" name="TextBox 1">
            <a:extLst>
              <a:ext uri="{FF2B5EF4-FFF2-40B4-BE49-F238E27FC236}">
                <a16:creationId xmlns:a16="http://schemas.microsoft.com/office/drawing/2014/main" id="{D394D5E0-6412-4086-A286-859620D21392}"/>
              </a:ext>
            </a:extLst>
          </p:cNvPr>
          <p:cNvSpPr txBox="1"/>
          <p:nvPr/>
        </p:nvSpPr>
        <p:spPr>
          <a:xfrm>
            <a:off x="374040" y="2719754"/>
            <a:ext cx="2926080" cy="1181862"/>
          </a:xfrm>
          <a:prstGeom prst="rect">
            <a:avLst/>
          </a:prstGeom>
          <a:noFill/>
        </p:spPr>
        <p:txBody>
          <a:bodyPr wrap="square" lIns="182880" tIns="146304" rIns="182880" bIns="146304" rtlCol="0" anchor="ctr">
            <a:noAutofit/>
          </a:bodyPr>
          <a:lstStyle/>
          <a:p>
            <a:pPr>
              <a:lnSpc>
                <a:spcPct val="90000"/>
              </a:lnSpc>
              <a:spcAft>
                <a:spcPts val="1800"/>
              </a:spcAft>
            </a:pPr>
            <a:r>
              <a:rPr lang="en-US" sz="3200" dirty="0">
                <a:gradFill>
                  <a:gsLst>
                    <a:gs pos="2917">
                      <a:schemeClr val="tx1"/>
                    </a:gs>
                    <a:gs pos="30000">
                      <a:schemeClr val="tx1"/>
                    </a:gs>
                  </a:gsLst>
                  <a:lin ang="5400000" scaled="0"/>
                </a:gradFill>
              </a:rPr>
              <a:t>NORDSTROM</a:t>
            </a:r>
          </a:p>
        </p:txBody>
      </p:sp>
    </p:spTree>
    <p:extLst>
      <p:ext uri="{BB962C8B-B14F-4D97-AF65-F5344CB8AC3E}">
        <p14:creationId xmlns:p14="http://schemas.microsoft.com/office/powerpoint/2010/main" val="73973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42" presetClass="path" presetSubtype="0" decel="100000" fill="hold" nodeType="withEffect">
                                  <p:stCondLst>
                                    <p:cond delay="400"/>
                                  </p:stCondLst>
                                  <p:childTnLst>
                                    <p:animMotion origin="layout" path="M 4.72222E-6 0 L 0.03678 0 " pathEditMode="relative" rAng="0" ptsTypes="AA">
                                      <p:cBhvr>
                                        <p:cTn id="9" dur="750" spd="-100000" fill="hold"/>
                                        <p:tgtEl>
                                          <p:spTgt spid="5"/>
                                        </p:tgtEl>
                                        <p:attrNameLst>
                                          <p:attrName>ppt_x</p:attrName>
                                          <p:attrName>ppt_y</p:attrName>
                                        </p:attrNameLst>
                                      </p:cBhvr>
                                      <p:rCtr x="18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bg>
      <p:bgPr>
        <a:gradFill>
          <a:gsLst>
            <a:gs pos="0">
              <a:srgbClr val="7BC233"/>
            </a:gs>
            <a:gs pos="100000">
              <a:srgbClr val="5C9126"/>
            </a:gs>
          </a:gsLst>
          <a:lin ang="5400000" scaled="0"/>
        </a:gra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3E8C58F-F8BB-4E8D-A267-F16A02288D2F}"/>
              </a:ext>
            </a:extLst>
          </p:cNvPr>
          <p:cNvSpPr/>
          <p:nvPr/>
        </p:nvSpPr>
        <p:spPr>
          <a:xfrm>
            <a:off x="8915845" y="3336015"/>
            <a:ext cx="4315968" cy="815678"/>
          </a:xfrm>
          <a:prstGeom prst="rect">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nvGrpSpPr>
          <p:cNvPr id="38" name="Group 37">
            <a:extLst>
              <a:ext uri="{FF2B5EF4-FFF2-40B4-BE49-F238E27FC236}">
                <a16:creationId xmlns:a16="http://schemas.microsoft.com/office/drawing/2014/main" id="{B30A1CFB-2AEB-42FB-B819-35A6A92CA877}"/>
              </a:ext>
            </a:extLst>
          </p:cNvPr>
          <p:cNvGrpSpPr/>
          <p:nvPr/>
        </p:nvGrpSpPr>
        <p:grpSpPr>
          <a:xfrm>
            <a:off x="8915845" y="5277779"/>
            <a:ext cx="4315968" cy="815678"/>
            <a:chOff x="3223260" y="3338299"/>
            <a:chExt cx="2697480" cy="509799"/>
          </a:xfrm>
        </p:grpSpPr>
        <p:sp>
          <p:nvSpPr>
            <p:cNvPr id="39" name="Rectangle 38">
              <a:extLst>
                <a:ext uri="{FF2B5EF4-FFF2-40B4-BE49-F238E27FC236}">
                  <a16:creationId xmlns:a16="http://schemas.microsoft.com/office/drawing/2014/main" id="{7BC319C0-2E37-4CB2-BB3D-31EA758298DA}"/>
                </a:ext>
              </a:extLst>
            </p:cNvPr>
            <p:cNvSpPr/>
            <p:nvPr/>
          </p:nvSpPr>
          <p:spPr>
            <a:xfrm>
              <a:off x="3223260" y="3338299"/>
              <a:ext cx="2697480" cy="509799"/>
            </a:xfrm>
            <a:prstGeom prst="rect">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00" dirty="0">
                <a:solidFill>
                  <a:prstClr val="white"/>
                </a:solidFill>
              </a:endParaRPr>
            </a:p>
          </p:txBody>
        </p:sp>
        <p:sp>
          <p:nvSpPr>
            <p:cNvPr id="40" name="TextBox 39">
              <a:extLst>
                <a:ext uri="{FF2B5EF4-FFF2-40B4-BE49-F238E27FC236}">
                  <a16:creationId xmlns:a16="http://schemas.microsoft.com/office/drawing/2014/main" id="{C0E39796-54ED-4A46-8479-62EB37E65C11}"/>
                </a:ext>
              </a:extLst>
            </p:cNvPr>
            <p:cNvSpPr txBox="1"/>
            <p:nvPr/>
          </p:nvSpPr>
          <p:spPr>
            <a:xfrm>
              <a:off x="3796948" y="3425845"/>
              <a:ext cx="1550104" cy="334707"/>
            </a:xfrm>
            <a:prstGeom prst="rect">
              <a:avLst/>
            </a:prstGeom>
            <a:noFill/>
          </p:spPr>
          <p:txBody>
            <a:bodyPr wrap="none" rtlCol="0">
              <a:spAutoFit/>
            </a:bodyPr>
            <a:lstStyle/>
            <a:p>
              <a:pPr algn="ctr" defTabSz="731520">
                <a:defRPr/>
              </a:pPr>
              <a:r>
                <a:rPr lang="en-US" sz="2800" dirty="0">
                  <a:solidFill>
                    <a:prstClr val="white"/>
                  </a:solidFill>
                </a:rPr>
                <a:t>Infrastructure</a:t>
              </a:r>
            </a:p>
          </p:txBody>
        </p:sp>
      </p:grpSp>
      <p:sp>
        <p:nvSpPr>
          <p:cNvPr id="41" name="Rectangle 40">
            <a:extLst>
              <a:ext uri="{FF2B5EF4-FFF2-40B4-BE49-F238E27FC236}">
                <a16:creationId xmlns:a16="http://schemas.microsoft.com/office/drawing/2014/main" id="{FAF63E10-CB8B-4F55-A550-254877C8DF71}"/>
              </a:ext>
            </a:extLst>
          </p:cNvPr>
          <p:cNvSpPr/>
          <p:nvPr/>
        </p:nvSpPr>
        <p:spPr>
          <a:xfrm>
            <a:off x="8915845" y="2374901"/>
            <a:ext cx="4315968" cy="815678"/>
          </a:xfrm>
          <a:prstGeom prst="rect">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nvGrpSpPr>
          <p:cNvPr id="42" name="Group 41">
            <a:extLst>
              <a:ext uri="{FF2B5EF4-FFF2-40B4-BE49-F238E27FC236}">
                <a16:creationId xmlns:a16="http://schemas.microsoft.com/office/drawing/2014/main" id="{D68C1F8F-9C8F-4290-A8CB-55E30E8E43BC}"/>
              </a:ext>
            </a:extLst>
          </p:cNvPr>
          <p:cNvGrpSpPr/>
          <p:nvPr/>
        </p:nvGrpSpPr>
        <p:grpSpPr>
          <a:xfrm>
            <a:off x="8915845" y="4306897"/>
            <a:ext cx="4315968" cy="815678"/>
            <a:chOff x="3223260" y="2731498"/>
            <a:chExt cx="2697480" cy="509799"/>
          </a:xfrm>
        </p:grpSpPr>
        <p:sp>
          <p:nvSpPr>
            <p:cNvPr id="43" name="Rectangle 42">
              <a:extLst>
                <a:ext uri="{FF2B5EF4-FFF2-40B4-BE49-F238E27FC236}">
                  <a16:creationId xmlns:a16="http://schemas.microsoft.com/office/drawing/2014/main" id="{A9FDBB8E-EBBD-4163-ABA9-961EFDC0F0CD}"/>
                </a:ext>
              </a:extLst>
            </p:cNvPr>
            <p:cNvSpPr/>
            <p:nvPr/>
          </p:nvSpPr>
          <p:spPr>
            <a:xfrm>
              <a:off x="3223260" y="2731498"/>
              <a:ext cx="2697480" cy="509799"/>
            </a:xfrm>
            <a:prstGeom prst="rect">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00" dirty="0">
                <a:solidFill>
                  <a:prstClr val="white"/>
                </a:solidFill>
              </a:endParaRPr>
            </a:p>
          </p:txBody>
        </p:sp>
        <p:sp>
          <p:nvSpPr>
            <p:cNvPr id="44" name="TextBox 43">
              <a:extLst>
                <a:ext uri="{FF2B5EF4-FFF2-40B4-BE49-F238E27FC236}">
                  <a16:creationId xmlns:a16="http://schemas.microsoft.com/office/drawing/2014/main" id="{7A242C95-3E71-4A01-A286-4ECADA7C86B2}"/>
                </a:ext>
              </a:extLst>
            </p:cNvPr>
            <p:cNvSpPr txBox="1"/>
            <p:nvPr/>
          </p:nvSpPr>
          <p:spPr>
            <a:xfrm>
              <a:off x="4001331" y="2819044"/>
              <a:ext cx="1141338" cy="334707"/>
            </a:xfrm>
            <a:prstGeom prst="rect">
              <a:avLst/>
            </a:prstGeom>
            <a:noFill/>
          </p:spPr>
          <p:txBody>
            <a:bodyPr wrap="none" rtlCol="0">
              <a:spAutoFit/>
            </a:bodyPr>
            <a:lstStyle/>
            <a:p>
              <a:pPr algn="ctr" defTabSz="731520">
                <a:defRPr/>
              </a:pPr>
              <a:r>
                <a:rPr lang="en-US" sz="2800" dirty="0">
                  <a:solidFill>
                    <a:prstClr val="white"/>
                  </a:solidFill>
                </a:rPr>
                <a:t>Switching</a:t>
              </a:r>
            </a:p>
          </p:txBody>
        </p:sp>
      </p:grpSp>
      <p:sp>
        <p:nvSpPr>
          <p:cNvPr id="45" name="TextBox 44">
            <a:extLst>
              <a:ext uri="{FF2B5EF4-FFF2-40B4-BE49-F238E27FC236}">
                <a16:creationId xmlns:a16="http://schemas.microsoft.com/office/drawing/2014/main" id="{5E4F4047-F775-4778-BB36-E8646472B5D4}"/>
              </a:ext>
            </a:extLst>
          </p:cNvPr>
          <p:cNvSpPr txBox="1"/>
          <p:nvPr/>
        </p:nvSpPr>
        <p:spPr>
          <a:xfrm>
            <a:off x="10029314" y="3476089"/>
            <a:ext cx="2089033" cy="535531"/>
          </a:xfrm>
          <a:prstGeom prst="rect">
            <a:avLst/>
          </a:prstGeom>
          <a:noFill/>
        </p:spPr>
        <p:txBody>
          <a:bodyPr wrap="none" rtlCol="0">
            <a:spAutoFit/>
          </a:bodyPr>
          <a:lstStyle/>
          <a:p>
            <a:pPr algn="ctr" defTabSz="731520">
              <a:defRPr/>
            </a:pPr>
            <a:r>
              <a:rPr lang="en-US" sz="2800" dirty="0">
                <a:solidFill>
                  <a:prstClr val="white"/>
                </a:solidFill>
              </a:rPr>
              <a:t>Application</a:t>
            </a:r>
          </a:p>
        </p:txBody>
      </p:sp>
      <p:sp>
        <p:nvSpPr>
          <p:cNvPr id="46" name="TextBox 45">
            <a:extLst>
              <a:ext uri="{FF2B5EF4-FFF2-40B4-BE49-F238E27FC236}">
                <a16:creationId xmlns:a16="http://schemas.microsoft.com/office/drawing/2014/main" id="{E5FB0A9E-3998-4074-B07A-44473C691D80}"/>
              </a:ext>
            </a:extLst>
          </p:cNvPr>
          <p:cNvSpPr txBox="1"/>
          <p:nvPr/>
        </p:nvSpPr>
        <p:spPr>
          <a:xfrm>
            <a:off x="10406019" y="2514975"/>
            <a:ext cx="1335622" cy="535531"/>
          </a:xfrm>
          <a:prstGeom prst="rect">
            <a:avLst/>
          </a:prstGeom>
          <a:noFill/>
        </p:spPr>
        <p:txBody>
          <a:bodyPr wrap="none" rtlCol="0">
            <a:spAutoFit/>
          </a:bodyPr>
          <a:lstStyle/>
          <a:p>
            <a:pPr algn="ctr" defTabSz="731520">
              <a:defRPr/>
            </a:pPr>
            <a:r>
              <a:rPr lang="en-US" sz="2800" dirty="0">
                <a:solidFill>
                  <a:prstClr val="white"/>
                </a:solidFill>
              </a:rPr>
              <a:t>People</a:t>
            </a:r>
          </a:p>
        </p:txBody>
      </p:sp>
      <p:grpSp>
        <p:nvGrpSpPr>
          <p:cNvPr id="2" name="Group 1">
            <a:extLst>
              <a:ext uri="{FF2B5EF4-FFF2-40B4-BE49-F238E27FC236}">
                <a16:creationId xmlns:a16="http://schemas.microsoft.com/office/drawing/2014/main" id="{9F770E64-4974-44C3-99D2-A37604383E4F}"/>
              </a:ext>
            </a:extLst>
          </p:cNvPr>
          <p:cNvGrpSpPr/>
          <p:nvPr/>
        </p:nvGrpSpPr>
        <p:grpSpPr>
          <a:xfrm>
            <a:off x="5536620" y="3022204"/>
            <a:ext cx="1751165" cy="970368"/>
            <a:chOff x="992297" y="2181136"/>
            <a:chExt cx="1469639" cy="922987"/>
          </a:xfrm>
        </p:grpSpPr>
        <p:sp>
          <p:nvSpPr>
            <p:cNvPr id="13" name="Freeform: Shape 12">
              <a:extLst>
                <a:ext uri="{FF2B5EF4-FFF2-40B4-BE49-F238E27FC236}">
                  <a16:creationId xmlns:a16="http://schemas.microsoft.com/office/drawing/2014/main" id="{F6ACE4DC-51E8-4AE8-88B4-D40DD6DD1CE4}"/>
                </a:ext>
              </a:extLst>
            </p:cNvPr>
            <p:cNvSpPr/>
            <p:nvPr/>
          </p:nvSpPr>
          <p:spPr>
            <a:xfrm>
              <a:off x="992297" y="2181136"/>
              <a:ext cx="729954" cy="794839"/>
            </a:xfrm>
            <a:custGeom>
              <a:avLst/>
              <a:gdLst/>
              <a:ahLst/>
              <a:cxnLst/>
              <a:rect l="0" t="0" r="0" b="0"/>
              <a:pathLst>
                <a:path w="428625" h="466725">
                  <a:moveTo>
                    <a:pt x="327660" y="292418"/>
                  </a:moveTo>
                  <a:lnTo>
                    <a:pt x="286703" y="292418"/>
                  </a:lnTo>
                  <a:cubicBezTo>
                    <a:pt x="284798" y="268605"/>
                    <a:pt x="286703" y="244793"/>
                    <a:pt x="287655" y="220980"/>
                  </a:cubicBezTo>
                  <a:cubicBezTo>
                    <a:pt x="311468" y="183833"/>
                    <a:pt x="311468" y="126683"/>
                    <a:pt x="311468" y="94298"/>
                  </a:cubicBezTo>
                  <a:cubicBezTo>
                    <a:pt x="311468" y="41910"/>
                    <a:pt x="269558" y="0"/>
                    <a:pt x="217170" y="0"/>
                  </a:cubicBez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434340" y="469583"/>
                  </a:lnTo>
                  <a:lnTo>
                    <a:pt x="434340" y="399098"/>
                  </a:lnTo>
                  <a:cubicBezTo>
                    <a:pt x="434340" y="340043"/>
                    <a:pt x="386715" y="292418"/>
                    <a:pt x="327660" y="292418"/>
                  </a:cubicBezTo>
                  <a:close/>
                </a:path>
              </a:pathLst>
            </a:custGeom>
            <a:gradFill>
              <a:gsLst>
                <a:gs pos="0">
                  <a:srgbClr val="7BC233"/>
                </a:gs>
                <a:gs pos="100000">
                  <a:srgbClr val="5C9126"/>
                </a:gs>
              </a:gsLst>
              <a:lin ang="5400000" scaled="0"/>
            </a:gra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mazon Ember Regular" panose="020B0603020204020204" pitchFamily="34" charset="0"/>
              </a:endParaRPr>
            </a:p>
          </p:txBody>
        </p:sp>
        <p:sp>
          <p:nvSpPr>
            <p:cNvPr id="14" name="Freeform: Shape 13">
              <a:extLst>
                <a:ext uri="{FF2B5EF4-FFF2-40B4-BE49-F238E27FC236}">
                  <a16:creationId xmlns:a16="http://schemas.microsoft.com/office/drawing/2014/main" id="{A18C81D4-992A-4420-ABD0-8BAF629591AE}"/>
                </a:ext>
              </a:extLst>
            </p:cNvPr>
            <p:cNvSpPr/>
            <p:nvPr/>
          </p:nvSpPr>
          <p:spPr>
            <a:xfrm>
              <a:off x="1731982" y="2181136"/>
              <a:ext cx="729954" cy="794839"/>
            </a:xfrm>
            <a:custGeom>
              <a:avLst/>
              <a:gdLst/>
              <a:ahLst/>
              <a:cxnLst/>
              <a:rect l="0" t="0" r="0" b="0"/>
              <a:pathLst>
                <a:path w="428625" h="466725">
                  <a:moveTo>
                    <a:pt x="327660" y="292418"/>
                  </a:moveTo>
                  <a:lnTo>
                    <a:pt x="286703" y="292418"/>
                  </a:lnTo>
                  <a:cubicBezTo>
                    <a:pt x="284798" y="268605"/>
                    <a:pt x="286703" y="244793"/>
                    <a:pt x="287655" y="220980"/>
                  </a:cubicBezTo>
                  <a:cubicBezTo>
                    <a:pt x="311468" y="183833"/>
                    <a:pt x="311468" y="126683"/>
                    <a:pt x="311468" y="94298"/>
                  </a:cubicBezTo>
                  <a:cubicBezTo>
                    <a:pt x="311468" y="41910"/>
                    <a:pt x="269558" y="0"/>
                    <a:pt x="217170" y="0"/>
                  </a:cubicBez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434340" y="469583"/>
                  </a:lnTo>
                  <a:lnTo>
                    <a:pt x="434340" y="399098"/>
                  </a:lnTo>
                  <a:cubicBezTo>
                    <a:pt x="434340" y="340043"/>
                    <a:pt x="386715" y="292418"/>
                    <a:pt x="327660" y="292418"/>
                  </a:cubicBezTo>
                  <a:close/>
                </a:path>
              </a:pathLst>
            </a:custGeom>
            <a:gradFill>
              <a:gsLst>
                <a:gs pos="0">
                  <a:srgbClr val="7BC233"/>
                </a:gs>
                <a:gs pos="100000">
                  <a:srgbClr val="5C9126"/>
                </a:gs>
              </a:gsLst>
              <a:lin ang="5400000" scaled="0"/>
            </a:gra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mazon Ember Regular" panose="020B0603020204020204" pitchFamily="34" charset="0"/>
              </a:endParaRPr>
            </a:p>
          </p:txBody>
        </p:sp>
        <p:sp>
          <p:nvSpPr>
            <p:cNvPr id="15" name="Freeform: Shape 14">
              <a:extLst>
                <a:ext uri="{FF2B5EF4-FFF2-40B4-BE49-F238E27FC236}">
                  <a16:creationId xmlns:a16="http://schemas.microsoft.com/office/drawing/2014/main" id="{6AE42396-9999-40B5-9AF2-D988446E610E}"/>
                </a:ext>
              </a:extLst>
            </p:cNvPr>
            <p:cNvSpPr/>
            <p:nvPr/>
          </p:nvSpPr>
          <p:spPr>
            <a:xfrm>
              <a:off x="1362139" y="2309284"/>
              <a:ext cx="729954" cy="794839"/>
            </a:xfrm>
            <a:custGeom>
              <a:avLst/>
              <a:gdLst/>
              <a:ahLst/>
              <a:cxnLst/>
              <a:rect l="0" t="0" r="0" b="0"/>
              <a:pathLst>
                <a:path w="428625" h="466725">
                  <a:moveTo>
                    <a:pt x="327660" y="293370"/>
                  </a:moveTo>
                  <a:lnTo>
                    <a:pt x="286703" y="293370"/>
                  </a:lnTo>
                  <a:cubicBezTo>
                    <a:pt x="284798" y="269558"/>
                    <a:pt x="286703" y="245745"/>
                    <a:pt x="287655" y="221933"/>
                  </a:cubicBezTo>
                  <a:cubicBezTo>
                    <a:pt x="311468" y="183833"/>
                    <a:pt x="311468" y="127635"/>
                    <a:pt x="311468" y="94298"/>
                  </a:cubicBezTo>
                  <a:cubicBezTo>
                    <a:pt x="311468" y="41910"/>
                    <a:pt x="269558" y="0"/>
                    <a:pt x="217170" y="0"/>
                  </a:cubicBez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434340" y="469583"/>
                  </a:lnTo>
                  <a:lnTo>
                    <a:pt x="434340" y="399098"/>
                  </a:lnTo>
                  <a:cubicBezTo>
                    <a:pt x="434340" y="340995"/>
                    <a:pt x="386715" y="293370"/>
                    <a:pt x="327660" y="293370"/>
                  </a:cubicBezTo>
                  <a:close/>
                </a:path>
              </a:pathLst>
            </a:custGeom>
            <a:gradFill>
              <a:gsLst>
                <a:gs pos="0">
                  <a:srgbClr val="7BC233"/>
                </a:gs>
                <a:gs pos="100000">
                  <a:srgbClr val="5C9126"/>
                </a:gs>
              </a:gsLst>
              <a:lin ang="5400000" scaled="0"/>
            </a:gra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mazon Ember Regular" panose="020B0603020204020204" pitchFamily="34" charset="0"/>
              </a:endParaRPr>
            </a:p>
          </p:txBody>
        </p:sp>
      </p:grpSp>
      <p:sp>
        <p:nvSpPr>
          <p:cNvPr id="7" name="TextBox 6">
            <a:extLst>
              <a:ext uri="{FF2B5EF4-FFF2-40B4-BE49-F238E27FC236}">
                <a16:creationId xmlns:a16="http://schemas.microsoft.com/office/drawing/2014/main" id="{F0803CE5-51D3-4BA1-801F-73399A6C55FE}"/>
              </a:ext>
            </a:extLst>
          </p:cNvPr>
          <p:cNvSpPr txBox="1"/>
          <p:nvPr/>
        </p:nvSpPr>
        <p:spPr>
          <a:xfrm>
            <a:off x="5351656" y="4257520"/>
            <a:ext cx="2121093" cy="1384995"/>
          </a:xfrm>
          <a:prstGeom prst="rect">
            <a:avLst/>
          </a:prstGeom>
          <a:noFill/>
        </p:spPr>
        <p:txBody>
          <a:bodyPr wrap="none" rtlCol="0">
            <a:spAutoFit/>
          </a:bodyPr>
          <a:lstStyle/>
          <a:p>
            <a:pPr algn="ctr" defTabSz="731520">
              <a:defRPr/>
            </a:pPr>
            <a:r>
              <a:rPr lang="en-US" sz="2800" dirty="0">
                <a:solidFill>
                  <a:prstClr val="white"/>
                </a:solidFill>
              </a:rPr>
              <a:t>Chaos</a:t>
            </a:r>
            <a:br>
              <a:rPr lang="en-US" sz="2800" dirty="0">
                <a:solidFill>
                  <a:prstClr val="white"/>
                </a:solidFill>
              </a:rPr>
            </a:br>
            <a:r>
              <a:rPr lang="en-US" sz="2800" dirty="0">
                <a:solidFill>
                  <a:prstClr val="white"/>
                </a:solidFill>
              </a:rPr>
              <a:t>engineering</a:t>
            </a:r>
            <a:br>
              <a:rPr lang="en-US" sz="2800" dirty="0">
                <a:solidFill>
                  <a:prstClr val="white"/>
                </a:solidFill>
              </a:rPr>
            </a:br>
            <a:r>
              <a:rPr lang="en-US" sz="2800" dirty="0">
                <a:solidFill>
                  <a:prstClr val="white"/>
                </a:solidFill>
              </a:rPr>
              <a:t>team</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520" y="2374900"/>
            <a:ext cx="2479040" cy="3718557"/>
          </a:xfrm>
          <a:prstGeom prst="rect">
            <a:avLst/>
          </a:prstGeom>
          <a:ln w="19050">
            <a:solidFill>
              <a:schemeClr val="tx1"/>
            </a:solidFill>
          </a:ln>
        </p:spPr>
      </p:pic>
    </p:spTree>
    <p:extLst>
      <p:ext uri="{BB962C8B-B14F-4D97-AF65-F5344CB8AC3E}">
        <p14:creationId xmlns:p14="http://schemas.microsoft.com/office/powerpoint/2010/main" val="416820919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bg>
      <p:bgPr>
        <a:gradFill>
          <a:gsLst>
            <a:gs pos="0">
              <a:srgbClr val="7BC233"/>
            </a:gs>
            <a:gs pos="100000">
              <a:srgbClr val="5C9126"/>
            </a:gs>
          </a:gsLst>
          <a:lin ang="5400000" scaled="0"/>
        </a:gra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3E8C58F-F8BB-4E8D-A267-F16A02288D2F}"/>
              </a:ext>
            </a:extLst>
          </p:cNvPr>
          <p:cNvSpPr/>
          <p:nvPr/>
        </p:nvSpPr>
        <p:spPr>
          <a:xfrm>
            <a:off x="8098984" y="3516141"/>
            <a:ext cx="3481075" cy="657891"/>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mazon Ember"/>
            </a:endParaRPr>
          </a:p>
        </p:txBody>
      </p:sp>
      <p:grpSp>
        <p:nvGrpSpPr>
          <p:cNvPr id="38" name="Group 37">
            <a:extLst>
              <a:ext uri="{FF2B5EF4-FFF2-40B4-BE49-F238E27FC236}">
                <a16:creationId xmlns:a16="http://schemas.microsoft.com/office/drawing/2014/main" id="{B30A1CFB-2AEB-42FB-B819-35A6A92CA877}"/>
              </a:ext>
            </a:extLst>
          </p:cNvPr>
          <p:cNvGrpSpPr/>
          <p:nvPr/>
        </p:nvGrpSpPr>
        <p:grpSpPr>
          <a:xfrm>
            <a:off x="8098984" y="5082289"/>
            <a:ext cx="3481075" cy="657892"/>
            <a:chOff x="3223260" y="3338299"/>
            <a:chExt cx="2697480" cy="509799"/>
          </a:xfrm>
        </p:grpSpPr>
        <p:sp>
          <p:nvSpPr>
            <p:cNvPr id="39" name="Rectangle 38">
              <a:extLst>
                <a:ext uri="{FF2B5EF4-FFF2-40B4-BE49-F238E27FC236}">
                  <a16:creationId xmlns:a16="http://schemas.microsoft.com/office/drawing/2014/main" id="{7BC319C0-2E37-4CB2-BB3D-31EA758298DA}"/>
                </a:ext>
              </a:extLst>
            </p:cNvPr>
            <p:cNvSpPr/>
            <p:nvPr/>
          </p:nvSpPr>
          <p:spPr>
            <a:xfrm>
              <a:off x="3223260" y="3338299"/>
              <a:ext cx="2697480" cy="509799"/>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prstClr val="white"/>
                </a:solidFill>
                <a:latin typeface="Amazon Ember"/>
              </a:endParaRPr>
            </a:p>
          </p:txBody>
        </p:sp>
        <p:sp>
          <p:nvSpPr>
            <p:cNvPr id="40" name="TextBox 39">
              <a:extLst>
                <a:ext uri="{FF2B5EF4-FFF2-40B4-BE49-F238E27FC236}">
                  <a16:creationId xmlns:a16="http://schemas.microsoft.com/office/drawing/2014/main" id="{C0E39796-54ED-4A46-8479-62EB37E65C11}"/>
                </a:ext>
              </a:extLst>
            </p:cNvPr>
            <p:cNvSpPr txBox="1"/>
            <p:nvPr/>
          </p:nvSpPr>
          <p:spPr>
            <a:xfrm>
              <a:off x="3807324" y="3408532"/>
              <a:ext cx="1529353" cy="338664"/>
            </a:xfrm>
            <a:prstGeom prst="rect">
              <a:avLst/>
            </a:prstGeom>
            <a:noFill/>
          </p:spPr>
          <p:txBody>
            <a:bodyPr wrap="none" rtlCol="0">
              <a:spAutoFit/>
            </a:bodyPr>
            <a:lstStyle>
              <a:defPPr>
                <a:defRPr lang="en-US"/>
              </a:defPPr>
              <a:lvl1pPr algn="ctr" defTabSz="731520">
                <a:defRPr sz="2400">
                  <a:solidFill>
                    <a:prstClr val="white"/>
                  </a:solidFill>
                </a:defRPr>
              </a:lvl1pPr>
            </a:lstStyle>
            <a:p>
              <a:r>
                <a:rPr lang="en-US" dirty="0"/>
                <a:t>Infrastructure</a:t>
              </a:r>
            </a:p>
          </p:txBody>
        </p:sp>
      </p:grpSp>
      <p:sp>
        <p:nvSpPr>
          <p:cNvPr id="41" name="Rectangle 40">
            <a:extLst>
              <a:ext uri="{FF2B5EF4-FFF2-40B4-BE49-F238E27FC236}">
                <a16:creationId xmlns:a16="http://schemas.microsoft.com/office/drawing/2014/main" id="{FAF63E10-CB8B-4F55-A550-254877C8DF71}"/>
              </a:ext>
            </a:extLst>
          </p:cNvPr>
          <p:cNvSpPr/>
          <p:nvPr/>
        </p:nvSpPr>
        <p:spPr>
          <a:xfrm>
            <a:off x="8098984" y="2740947"/>
            <a:ext cx="3481075" cy="657891"/>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mazon Ember"/>
            </a:endParaRPr>
          </a:p>
        </p:txBody>
      </p:sp>
      <p:grpSp>
        <p:nvGrpSpPr>
          <p:cNvPr id="42" name="Group 41">
            <a:extLst>
              <a:ext uri="{FF2B5EF4-FFF2-40B4-BE49-F238E27FC236}">
                <a16:creationId xmlns:a16="http://schemas.microsoft.com/office/drawing/2014/main" id="{D68C1F8F-9C8F-4290-A8CB-55E30E8E43BC}"/>
              </a:ext>
            </a:extLst>
          </p:cNvPr>
          <p:cNvGrpSpPr/>
          <p:nvPr/>
        </p:nvGrpSpPr>
        <p:grpSpPr>
          <a:xfrm>
            <a:off x="8098984" y="4299217"/>
            <a:ext cx="3481075" cy="657892"/>
            <a:chOff x="3223259" y="2731498"/>
            <a:chExt cx="2697479" cy="509799"/>
          </a:xfrm>
        </p:grpSpPr>
        <p:sp>
          <p:nvSpPr>
            <p:cNvPr id="43" name="Rectangle 42">
              <a:extLst>
                <a:ext uri="{FF2B5EF4-FFF2-40B4-BE49-F238E27FC236}">
                  <a16:creationId xmlns:a16="http://schemas.microsoft.com/office/drawing/2014/main" id="{A9FDBB8E-EBBD-4163-ABA9-961EFDC0F0CD}"/>
                </a:ext>
              </a:extLst>
            </p:cNvPr>
            <p:cNvSpPr/>
            <p:nvPr/>
          </p:nvSpPr>
          <p:spPr>
            <a:xfrm>
              <a:off x="3223259" y="2731498"/>
              <a:ext cx="2697479" cy="509799"/>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mazon Ember"/>
              </a:endParaRPr>
            </a:p>
          </p:txBody>
        </p:sp>
        <p:sp>
          <p:nvSpPr>
            <p:cNvPr id="44" name="TextBox 43">
              <a:extLst>
                <a:ext uri="{FF2B5EF4-FFF2-40B4-BE49-F238E27FC236}">
                  <a16:creationId xmlns:a16="http://schemas.microsoft.com/office/drawing/2014/main" id="{7A242C95-3E71-4A01-A286-4ECADA7C86B2}"/>
                </a:ext>
              </a:extLst>
            </p:cNvPr>
            <p:cNvSpPr txBox="1"/>
            <p:nvPr/>
          </p:nvSpPr>
          <p:spPr>
            <a:xfrm>
              <a:off x="3969425" y="2801731"/>
              <a:ext cx="1205148" cy="357743"/>
            </a:xfrm>
            <a:prstGeom prst="rect">
              <a:avLst/>
            </a:prstGeom>
            <a:noFill/>
          </p:spPr>
          <p:txBody>
            <a:bodyPr wrap="none" rtlCol="0">
              <a:spAutoFit/>
            </a:bodyPr>
            <a:lstStyle>
              <a:defPPr>
                <a:defRPr lang="en-US"/>
              </a:defPPr>
              <a:lvl1pPr algn="ctr" defTabSz="731520">
                <a:defRPr sz="2800">
                  <a:solidFill>
                    <a:prstClr val="white"/>
                  </a:solidFill>
                </a:defRPr>
              </a:lvl1pPr>
            </a:lstStyle>
            <a:p>
              <a:r>
                <a:rPr lang="en-US" sz="2400" dirty="0"/>
                <a:t>Switching</a:t>
              </a:r>
            </a:p>
          </p:txBody>
        </p:sp>
      </p:grpSp>
      <p:sp>
        <p:nvSpPr>
          <p:cNvPr id="45" name="TextBox 44">
            <a:extLst>
              <a:ext uri="{FF2B5EF4-FFF2-40B4-BE49-F238E27FC236}">
                <a16:creationId xmlns:a16="http://schemas.microsoft.com/office/drawing/2014/main" id="{5E4F4047-F775-4778-BB36-E8646472B5D4}"/>
              </a:ext>
            </a:extLst>
          </p:cNvPr>
          <p:cNvSpPr txBox="1"/>
          <p:nvPr/>
        </p:nvSpPr>
        <p:spPr>
          <a:xfrm>
            <a:off x="8952100" y="3606776"/>
            <a:ext cx="1774845" cy="461665"/>
          </a:xfrm>
          <a:prstGeom prst="rect">
            <a:avLst/>
          </a:prstGeom>
          <a:noFill/>
        </p:spPr>
        <p:txBody>
          <a:bodyPr wrap="none" rtlCol="0">
            <a:spAutoFit/>
          </a:bodyPr>
          <a:lstStyle>
            <a:defPPr>
              <a:defRPr lang="en-US"/>
            </a:defPPr>
            <a:lvl1pPr algn="ctr" defTabSz="731520">
              <a:defRPr sz="2800">
                <a:solidFill>
                  <a:prstClr val="white"/>
                </a:solidFill>
              </a:defRPr>
            </a:lvl1pPr>
          </a:lstStyle>
          <a:p>
            <a:r>
              <a:rPr lang="en-US" sz="2400" dirty="0"/>
              <a:t>Application</a:t>
            </a:r>
          </a:p>
        </p:txBody>
      </p:sp>
      <p:sp>
        <p:nvSpPr>
          <p:cNvPr id="46" name="TextBox 45">
            <a:extLst>
              <a:ext uri="{FF2B5EF4-FFF2-40B4-BE49-F238E27FC236}">
                <a16:creationId xmlns:a16="http://schemas.microsoft.com/office/drawing/2014/main" id="{E5FB0A9E-3998-4074-B07A-44473C691D80}"/>
              </a:ext>
            </a:extLst>
          </p:cNvPr>
          <p:cNvSpPr txBox="1"/>
          <p:nvPr/>
        </p:nvSpPr>
        <p:spPr>
          <a:xfrm>
            <a:off x="9267091" y="2831583"/>
            <a:ext cx="1144865" cy="461665"/>
          </a:xfrm>
          <a:prstGeom prst="rect">
            <a:avLst/>
          </a:prstGeom>
          <a:noFill/>
        </p:spPr>
        <p:txBody>
          <a:bodyPr wrap="none" rtlCol="0">
            <a:spAutoFit/>
          </a:bodyPr>
          <a:lstStyle>
            <a:defPPr>
              <a:defRPr lang="en-US"/>
            </a:defPPr>
            <a:lvl1pPr algn="ctr" defTabSz="731520">
              <a:defRPr sz="2800">
                <a:solidFill>
                  <a:prstClr val="white"/>
                </a:solidFill>
              </a:defRPr>
            </a:lvl1pPr>
          </a:lstStyle>
          <a:p>
            <a:r>
              <a:rPr lang="en-US" sz="2400" dirty="0"/>
              <a:t>People</a:t>
            </a:r>
          </a:p>
        </p:txBody>
      </p:sp>
      <p:grpSp>
        <p:nvGrpSpPr>
          <p:cNvPr id="2" name="Group 1">
            <a:extLst>
              <a:ext uri="{FF2B5EF4-FFF2-40B4-BE49-F238E27FC236}">
                <a16:creationId xmlns:a16="http://schemas.microsoft.com/office/drawing/2014/main" id="{9F770E64-4974-44C3-99D2-A37604383E4F}"/>
              </a:ext>
            </a:extLst>
          </p:cNvPr>
          <p:cNvGrpSpPr/>
          <p:nvPr/>
        </p:nvGrpSpPr>
        <p:grpSpPr>
          <a:xfrm>
            <a:off x="5598859" y="3456024"/>
            <a:ext cx="1138730" cy="631002"/>
            <a:chOff x="992297" y="2181136"/>
            <a:chExt cx="1469639" cy="922987"/>
          </a:xfrm>
        </p:grpSpPr>
        <p:sp>
          <p:nvSpPr>
            <p:cNvPr id="13" name="Freeform: Shape 12">
              <a:extLst>
                <a:ext uri="{FF2B5EF4-FFF2-40B4-BE49-F238E27FC236}">
                  <a16:creationId xmlns:a16="http://schemas.microsoft.com/office/drawing/2014/main" id="{F6ACE4DC-51E8-4AE8-88B4-D40DD6DD1CE4}"/>
                </a:ext>
              </a:extLst>
            </p:cNvPr>
            <p:cNvSpPr/>
            <p:nvPr/>
          </p:nvSpPr>
          <p:spPr>
            <a:xfrm>
              <a:off x="992297" y="2181136"/>
              <a:ext cx="729954" cy="794839"/>
            </a:xfrm>
            <a:custGeom>
              <a:avLst/>
              <a:gdLst/>
              <a:ahLst/>
              <a:cxnLst/>
              <a:rect l="0" t="0" r="0" b="0"/>
              <a:pathLst>
                <a:path w="428625" h="466725">
                  <a:moveTo>
                    <a:pt x="327660" y="292418"/>
                  </a:moveTo>
                  <a:lnTo>
                    <a:pt x="286703" y="292418"/>
                  </a:lnTo>
                  <a:cubicBezTo>
                    <a:pt x="284798" y="268605"/>
                    <a:pt x="286703" y="244793"/>
                    <a:pt x="287655" y="220980"/>
                  </a:cubicBezTo>
                  <a:cubicBezTo>
                    <a:pt x="311468" y="183833"/>
                    <a:pt x="311468" y="126683"/>
                    <a:pt x="311468" y="94298"/>
                  </a:cubicBezTo>
                  <a:cubicBezTo>
                    <a:pt x="311468" y="41910"/>
                    <a:pt x="269558" y="0"/>
                    <a:pt x="217170" y="0"/>
                  </a:cubicBez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434340" y="469583"/>
                  </a:lnTo>
                  <a:lnTo>
                    <a:pt x="434340" y="399098"/>
                  </a:lnTo>
                  <a:cubicBezTo>
                    <a:pt x="434340" y="340043"/>
                    <a:pt x="386715" y="292418"/>
                    <a:pt x="327660" y="292418"/>
                  </a:cubicBezTo>
                  <a:close/>
                </a:path>
              </a:pathLst>
            </a:custGeom>
            <a:gradFill>
              <a:gsLst>
                <a:gs pos="0">
                  <a:srgbClr val="7BC233"/>
                </a:gs>
                <a:gs pos="100000">
                  <a:srgbClr val="5C9126"/>
                </a:gs>
              </a:gsLst>
              <a:lin ang="5400000" scaled="0"/>
            </a:gra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mazon Ember Regular" panose="020B0603020204020204" pitchFamily="34" charset="0"/>
              </a:endParaRPr>
            </a:p>
          </p:txBody>
        </p:sp>
        <p:sp>
          <p:nvSpPr>
            <p:cNvPr id="14" name="Freeform: Shape 13">
              <a:extLst>
                <a:ext uri="{FF2B5EF4-FFF2-40B4-BE49-F238E27FC236}">
                  <a16:creationId xmlns:a16="http://schemas.microsoft.com/office/drawing/2014/main" id="{A18C81D4-992A-4420-ABD0-8BAF629591AE}"/>
                </a:ext>
              </a:extLst>
            </p:cNvPr>
            <p:cNvSpPr/>
            <p:nvPr/>
          </p:nvSpPr>
          <p:spPr>
            <a:xfrm>
              <a:off x="1731982" y="2181136"/>
              <a:ext cx="729954" cy="794839"/>
            </a:xfrm>
            <a:custGeom>
              <a:avLst/>
              <a:gdLst/>
              <a:ahLst/>
              <a:cxnLst/>
              <a:rect l="0" t="0" r="0" b="0"/>
              <a:pathLst>
                <a:path w="428625" h="466725">
                  <a:moveTo>
                    <a:pt x="327660" y="292418"/>
                  </a:moveTo>
                  <a:lnTo>
                    <a:pt x="286703" y="292418"/>
                  </a:lnTo>
                  <a:cubicBezTo>
                    <a:pt x="284798" y="268605"/>
                    <a:pt x="286703" y="244793"/>
                    <a:pt x="287655" y="220980"/>
                  </a:cubicBezTo>
                  <a:cubicBezTo>
                    <a:pt x="311468" y="183833"/>
                    <a:pt x="311468" y="126683"/>
                    <a:pt x="311468" y="94298"/>
                  </a:cubicBezTo>
                  <a:cubicBezTo>
                    <a:pt x="311468" y="41910"/>
                    <a:pt x="269558" y="0"/>
                    <a:pt x="217170" y="0"/>
                  </a:cubicBez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434340" y="469583"/>
                  </a:lnTo>
                  <a:lnTo>
                    <a:pt x="434340" y="399098"/>
                  </a:lnTo>
                  <a:cubicBezTo>
                    <a:pt x="434340" y="340043"/>
                    <a:pt x="386715" y="292418"/>
                    <a:pt x="327660" y="292418"/>
                  </a:cubicBezTo>
                  <a:close/>
                </a:path>
              </a:pathLst>
            </a:custGeom>
            <a:gradFill>
              <a:gsLst>
                <a:gs pos="0">
                  <a:srgbClr val="7BC233"/>
                </a:gs>
                <a:gs pos="100000">
                  <a:srgbClr val="5C9126"/>
                </a:gs>
              </a:gsLst>
              <a:lin ang="5400000" scaled="0"/>
            </a:gra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mazon Ember Regular" panose="020B0603020204020204" pitchFamily="34" charset="0"/>
              </a:endParaRPr>
            </a:p>
          </p:txBody>
        </p:sp>
        <p:sp>
          <p:nvSpPr>
            <p:cNvPr id="15" name="Freeform: Shape 14">
              <a:extLst>
                <a:ext uri="{FF2B5EF4-FFF2-40B4-BE49-F238E27FC236}">
                  <a16:creationId xmlns:a16="http://schemas.microsoft.com/office/drawing/2014/main" id="{6AE42396-9999-40B5-9AF2-D988446E610E}"/>
                </a:ext>
              </a:extLst>
            </p:cNvPr>
            <p:cNvSpPr/>
            <p:nvPr/>
          </p:nvSpPr>
          <p:spPr>
            <a:xfrm>
              <a:off x="1362139" y="2309284"/>
              <a:ext cx="729954" cy="794839"/>
            </a:xfrm>
            <a:custGeom>
              <a:avLst/>
              <a:gdLst/>
              <a:ahLst/>
              <a:cxnLst/>
              <a:rect l="0" t="0" r="0" b="0"/>
              <a:pathLst>
                <a:path w="428625" h="466725">
                  <a:moveTo>
                    <a:pt x="327660" y="293370"/>
                  </a:moveTo>
                  <a:lnTo>
                    <a:pt x="286703" y="293370"/>
                  </a:lnTo>
                  <a:cubicBezTo>
                    <a:pt x="284798" y="269558"/>
                    <a:pt x="286703" y="245745"/>
                    <a:pt x="287655" y="221933"/>
                  </a:cubicBezTo>
                  <a:cubicBezTo>
                    <a:pt x="311468" y="183833"/>
                    <a:pt x="311468" y="127635"/>
                    <a:pt x="311468" y="94298"/>
                  </a:cubicBezTo>
                  <a:cubicBezTo>
                    <a:pt x="311468" y="41910"/>
                    <a:pt x="269558" y="0"/>
                    <a:pt x="217170" y="0"/>
                  </a:cubicBez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434340" y="469583"/>
                  </a:lnTo>
                  <a:lnTo>
                    <a:pt x="434340" y="399098"/>
                  </a:lnTo>
                  <a:cubicBezTo>
                    <a:pt x="434340" y="340995"/>
                    <a:pt x="386715" y="293370"/>
                    <a:pt x="327660" y="293370"/>
                  </a:cubicBezTo>
                  <a:close/>
                </a:path>
              </a:pathLst>
            </a:custGeom>
            <a:gradFill>
              <a:gsLst>
                <a:gs pos="0">
                  <a:srgbClr val="7BC233"/>
                </a:gs>
                <a:gs pos="100000">
                  <a:srgbClr val="5C9126"/>
                </a:gs>
              </a:gsLst>
              <a:lin ang="5400000" scaled="0"/>
            </a:gra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mazon Ember Regular" panose="020B0603020204020204" pitchFamily="34" charset="0"/>
              </a:endParaRPr>
            </a:p>
          </p:txBody>
        </p:sp>
      </p:grpSp>
      <p:sp>
        <p:nvSpPr>
          <p:cNvPr id="22" name="Rectangle 21">
            <a:extLst>
              <a:ext uri="{FF2B5EF4-FFF2-40B4-BE49-F238E27FC236}">
                <a16:creationId xmlns:a16="http://schemas.microsoft.com/office/drawing/2014/main" id="{05A24A1E-BC5D-4904-8108-99D8CEF8DD5F}"/>
              </a:ext>
            </a:extLst>
          </p:cNvPr>
          <p:cNvSpPr/>
          <p:nvPr/>
        </p:nvSpPr>
        <p:spPr>
          <a:xfrm>
            <a:off x="7263261" y="2740947"/>
            <a:ext cx="431954" cy="2999229"/>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mazon Ember"/>
            </a:endParaRPr>
          </a:p>
        </p:txBody>
      </p:sp>
      <p:cxnSp>
        <p:nvCxnSpPr>
          <p:cNvPr id="32" name="Straight Arrow Connector 31">
            <a:extLst>
              <a:ext uri="{FF2B5EF4-FFF2-40B4-BE49-F238E27FC236}">
                <a16:creationId xmlns:a16="http://schemas.microsoft.com/office/drawing/2014/main" id="{6721C7D5-4D1C-4761-9811-287687DBE435}"/>
              </a:ext>
            </a:extLst>
          </p:cNvPr>
          <p:cNvCxnSpPr>
            <a:cxnSpLocks/>
          </p:cNvCxnSpPr>
          <p:nvPr/>
        </p:nvCxnSpPr>
        <p:spPr>
          <a:xfrm>
            <a:off x="7695215" y="3069892"/>
            <a:ext cx="340245"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31FFDDF-9C5B-426E-BDEC-9E1264EC1CC6}"/>
              </a:ext>
            </a:extLst>
          </p:cNvPr>
          <p:cNvCxnSpPr>
            <a:cxnSpLocks/>
          </p:cNvCxnSpPr>
          <p:nvPr/>
        </p:nvCxnSpPr>
        <p:spPr>
          <a:xfrm>
            <a:off x="7695215" y="3852964"/>
            <a:ext cx="340245"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E674B44E-5C5B-4726-A472-1D52DCFB5B60}"/>
              </a:ext>
            </a:extLst>
          </p:cNvPr>
          <p:cNvCxnSpPr>
            <a:cxnSpLocks/>
          </p:cNvCxnSpPr>
          <p:nvPr/>
        </p:nvCxnSpPr>
        <p:spPr>
          <a:xfrm>
            <a:off x="7695215" y="4621609"/>
            <a:ext cx="340245"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CFDAF0EB-6450-48D6-8F21-18A77533535C}"/>
              </a:ext>
            </a:extLst>
          </p:cNvPr>
          <p:cNvCxnSpPr>
            <a:cxnSpLocks/>
          </p:cNvCxnSpPr>
          <p:nvPr/>
        </p:nvCxnSpPr>
        <p:spPr>
          <a:xfrm>
            <a:off x="7695215" y="5404683"/>
            <a:ext cx="340245"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F0803CE5-51D3-4BA1-801F-73399A6C55FE}"/>
              </a:ext>
            </a:extLst>
          </p:cNvPr>
          <p:cNvSpPr txBox="1"/>
          <p:nvPr/>
        </p:nvSpPr>
        <p:spPr>
          <a:xfrm>
            <a:off x="5239925" y="4197567"/>
            <a:ext cx="1856597" cy="1200329"/>
          </a:xfrm>
          <a:prstGeom prst="rect">
            <a:avLst/>
          </a:prstGeom>
          <a:noFill/>
        </p:spPr>
        <p:txBody>
          <a:bodyPr wrap="none" rtlCol="0">
            <a:spAutoFit/>
          </a:bodyPr>
          <a:lstStyle>
            <a:defPPr>
              <a:defRPr lang="en-US"/>
            </a:defPPr>
            <a:lvl1pPr algn="ctr" defTabSz="731520">
              <a:defRPr sz="2800">
                <a:solidFill>
                  <a:prstClr val="white"/>
                </a:solidFill>
              </a:defRPr>
            </a:lvl1pPr>
          </a:lstStyle>
          <a:p>
            <a:r>
              <a:rPr lang="en-US" sz="2400" dirty="0"/>
              <a:t>Chaos</a:t>
            </a:r>
            <a:br>
              <a:rPr lang="en-US" sz="2400" dirty="0"/>
            </a:br>
            <a:r>
              <a:rPr lang="en-US" sz="2400" dirty="0"/>
              <a:t>engineering</a:t>
            </a:r>
            <a:br>
              <a:rPr lang="en-US" sz="2400" dirty="0"/>
            </a:br>
            <a:r>
              <a:rPr lang="en-US" sz="2400" dirty="0"/>
              <a:t>team</a:t>
            </a:r>
          </a:p>
        </p:txBody>
      </p:sp>
      <p:sp>
        <p:nvSpPr>
          <p:cNvPr id="29" name="TextBox 28">
            <a:extLst>
              <a:ext uri="{FF2B5EF4-FFF2-40B4-BE49-F238E27FC236}">
                <a16:creationId xmlns:a16="http://schemas.microsoft.com/office/drawing/2014/main" id="{01258DE6-5954-431C-B869-75EE894E5264}"/>
              </a:ext>
            </a:extLst>
          </p:cNvPr>
          <p:cNvSpPr txBox="1"/>
          <p:nvPr/>
        </p:nvSpPr>
        <p:spPr>
          <a:xfrm rot="16200000">
            <a:off x="7000238" y="4009732"/>
            <a:ext cx="938077" cy="461665"/>
          </a:xfrm>
          <a:prstGeom prst="rect">
            <a:avLst/>
          </a:prstGeom>
          <a:noFill/>
        </p:spPr>
        <p:txBody>
          <a:bodyPr wrap="none" rtlCol="0">
            <a:spAutoFit/>
          </a:bodyPr>
          <a:lstStyle>
            <a:defPPr>
              <a:defRPr lang="en-US"/>
            </a:defPPr>
            <a:lvl1pPr algn="ctr" defTabSz="731520">
              <a:defRPr sz="2400">
                <a:solidFill>
                  <a:prstClr val="white"/>
                </a:solidFill>
              </a:defRPr>
            </a:lvl1pPr>
          </a:lstStyle>
          <a:p>
            <a:r>
              <a:rPr lang="en-US" dirty="0"/>
              <a:t>Tools</a:t>
            </a:r>
          </a:p>
        </p:txBody>
      </p:sp>
      <p:grpSp>
        <p:nvGrpSpPr>
          <p:cNvPr id="30" name="Group 29">
            <a:extLst>
              <a:ext uri="{FF2B5EF4-FFF2-40B4-BE49-F238E27FC236}">
                <a16:creationId xmlns:a16="http://schemas.microsoft.com/office/drawing/2014/main" id="{B84EC7A6-6907-4C93-8AC7-474D06C28C42}"/>
              </a:ext>
            </a:extLst>
          </p:cNvPr>
          <p:cNvGrpSpPr/>
          <p:nvPr/>
        </p:nvGrpSpPr>
        <p:grpSpPr>
          <a:xfrm>
            <a:off x="12943030" y="3456024"/>
            <a:ext cx="1138730" cy="631002"/>
            <a:chOff x="992297" y="2181136"/>
            <a:chExt cx="1469639" cy="922987"/>
          </a:xfrm>
        </p:grpSpPr>
        <p:sp>
          <p:nvSpPr>
            <p:cNvPr id="31" name="Freeform: Shape 30">
              <a:extLst>
                <a:ext uri="{FF2B5EF4-FFF2-40B4-BE49-F238E27FC236}">
                  <a16:creationId xmlns:a16="http://schemas.microsoft.com/office/drawing/2014/main" id="{CF0AB657-BC70-4081-972A-B6D94033BA8A}"/>
                </a:ext>
              </a:extLst>
            </p:cNvPr>
            <p:cNvSpPr/>
            <p:nvPr/>
          </p:nvSpPr>
          <p:spPr>
            <a:xfrm>
              <a:off x="992297" y="2181136"/>
              <a:ext cx="729954" cy="794839"/>
            </a:xfrm>
            <a:custGeom>
              <a:avLst/>
              <a:gdLst/>
              <a:ahLst/>
              <a:cxnLst/>
              <a:rect l="0" t="0" r="0" b="0"/>
              <a:pathLst>
                <a:path w="428625" h="466725">
                  <a:moveTo>
                    <a:pt x="327660" y="292418"/>
                  </a:moveTo>
                  <a:lnTo>
                    <a:pt x="286703" y="292418"/>
                  </a:lnTo>
                  <a:cubicBezTo>
                    <a:pt x="284798" y="268605"/>
                    <a:pt x="286703" y="244793"/>
                    <a:pt x="287655" y="220980"/>
                  </a:cubicBezTo>
                  <a:cubicBezTo>
                    <a:pt x="311468" y="183833"/>
                    <a:pt x="311468" y="126683"/>
                    <a:pt x="311468" y="94298"/>
                  </a:cubicBezTo>
                  <a:cubicBezTo>
                    <a:pt x="311468" y="41910"/>
                    <a:pt x="269558" y="0"/>
                    <a:pt x="217170" y="0"/>
                  </a:cubicBez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434340" y="469583"/>
                  </a:lnTo>
                  <a:lnTo>
                    <a:pt x="434340" y="399098"/>
                  </a:lnTo>
                  <a:cubicBezTo>
                    <a:pt x="434340" y="340043"/>
                    <a:pt x="386715" y="292418"/>
                    <a:pt x="327660" y="292418"/>
                  </a:cubicBezTo>
                  <a:close/>
                </a:path>
              </a:pathLst>
            </a:custGeom>
            <a:gradFill>
              <a:gsLst>
                <a:gs pos="0">
                  <a:srgbClr val="7BC233"/>
                </a:gs>
                <a:gs pos="100000">
                  <a:srgbClr val="5C9126"/>
                </a:gs>
              </a:gsLst>
              <a:lin ang="5400000" scaled="0"/>
            </a:gra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mazon Ember Regular" panose="020B0603020204020204" pitchFamily="34" charset="0"/>
              </a:endParaRPr>
            </a:p>
          </p:txBody>
        </p:sp>
        <p:sp>
          <p:nvSpPr>
            <p:cNvPr id="47" name="Freeform: Shape 46">
              <a:extLst>
                <a:ext uri="{FF2B5EF4-FFF2-40B4-BE49-F238E27FC236}">
                  <a16:creationId xmlns:a16="http://schemas.microsoft.com/office/drawing/2014/main" id="{81A6AACA-961C-4381-86AE-292041D7FA87}"/>
                </a:ext>
              </a:extLst>
            </p:cNvPr>
            <p:cNvSpPr/>
            <p:nvPr/>
          </p:nvSpPr>
          <p:spPr>
            <a:xfrm>
              <a:off x="1731982" y="2181136"/>
              <a:ext cx="729954" cy="794839"/>
            </a:xfrm>
            <a:custGeom>
              <a:avLst/>
              <a:gdLst/>
              <a:ahLst/>
              <a:cxnLst/>
              <a:rect l="0" t="0" r="0" b="0"/>
              <a:pathLst>
                <a:path w="428625" h="466725">
                  <a:moveTo>
                    <a:pt x="327660" y="292418"/>
                  </a:moveTo>
                  <a:lnTo>
                    <a:pt x="286703" y="292418"/>
                  </a:lnTo>
                  <a:cubicBezTo>
                    <a:pt x="284798" y="268605"/>
                    <a:pt x="286703" y="244793"/>
                    <a:pt x="287655" y="220980"/>
                  </a:cubicBezTo>
                  <a:cubicBezTo>
                    <a:pt x="311468" y="183833"/>
                    <a:pt x="311468" y="126683"/>
                    <a:pt x="311468" y="94298"/>
                  </a:cubicBezTo>
                  <a:cubicBezTo>
                    <a:pt x="311468" y="41910"/>
                    <a:pt x="269558" y="0"/>
                    <a:pt x="217170" y="0"/>
                  </a:cubicBez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434340" y="469583"/>
                  </a:lnTo>
                  <a:lnTo>
                    <a:pt x="434340" y="399098"/>
                  </a:lnTo>
                  <a:cubicBezTo>
                    <a:pt x="434340" y="340043"/>
                    <a:pt x="386715" y="292418"/>
                    <a:pt x="327660" y="292418"/>
                  </a:cubicBezTo>
                  <a:close/>
                </a:path>
              </a:pathLst>
            </a:custGeom>
            <a:gradFill>
              <a:gsLst>
                <a:gs pos="0">
                  <a:srgbClr val="7BC233"/>
                </a:gs>
                <a:gs pos="100000">
                  <a:srgbClr val="5C9126"/>
                </a:gs>
              </a:gsLst>
              <a:lin ang="5400000" scaled="0"/>
            </a:gra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mazon Ember Regular" panose="020B0603020204020204" pitchFamily="34" charset="0"/>
              </a:endParaRPr>
            </a:p>
          </p:txBody>
        </p:sp>
        <p:sp>
          <p:nvSpPr>
            <p:cNvPr id="52" name="Freeform: Shape 51">
              <a:extLst>
                <a:ext uri="{FF2B5EF4-FFF2-40B4-BE49-F238E27FC236}">
                  <a16:creationId xmlns:a16="http://schemas.microsoft.com/office/drawing/2014/main" id="{ED55AFC9-B7CD-4BCF-83D5-4CAEAC6D0972}"/>
                </a:ext>
              </a:extLst>
            </p:cNvPr>
            <p:cNvSpPr/>
            <p:nvPr/>
          </p:nvSpPr>
          <p:spPr>
            <a:xfrm>
              <a:off x="1362139" y="2309284"/>
              <a:ext cx="729954" cy="794839"/>
            </a:xfrm>
            <a:custGeom>
              <a:avLst/>
              <a:gdLst/>
              <a:ahLst/>
              <a:cxnLst/>
              <a:rect l="0" t="0" r="0" b="0"/>
              <a:pathLst>
                <a:path w="428625" h="466725">
                  <a:moveTo>
                    <a:pt x="327660" y="293370"/>
                  </a:moveTo>
                  <a:lnTo>
                    <a:pt x="286703" y="293370"/>
                  </a:lnTo>
                  <a:cubicBezTo>
                    <a:pt x="284798" y="269558"/>
                    <a:pt x="286703" y="245745"/>
                    <a:pt x="287655" y="221933"/>
                  </a:cubicBezTo>
                  <a:cubicBezTo>
                    <a:pt x="311468" y="183833"/>
                    <a:pt x="311468" y="127635"/>
                    <a:pt x="311468" y="94298"/>
                  </a:cubicBezTo>
                  <a:cubicBezTo>
                    <a:pt x="311468" y="41910"/>
                    <a:pt x="269558" y="0"/>
                    <a:pt x="217170" y="0"/>
                  </a:cubicBez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434340" y="469583"/>
                  </a:lnTo>
                  <a:lnTo>
                    <a:pt x="434340" y="399098"/>
                  </a:lnTo>
                  <a:cubicBezTo>
                    <a:pt x="434340" y="340995"/>
                    <a:pt x="386715" y="293370"/>
                    <a:pt x="327660" y="293370"/>
                  </a:cubicBezTo>
                  <a:close/>
                </a:path>
              </a:pathLst>
            </a:custGeom>
            <a:gradFill>
              <a:gsLst>
                <a:gs pos="0">
                  <a:srgbClr val="7BC233"/>
                </a:gs>
                <a:gs pos="100000">
                  <a:srgbClr val="5C9126"/>
                </a:gs>
              </a:gsLst>
              <a:lin ang="5400000" scaled="0"/>
            </a:gra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mazon Ember Regular" panose="020B0603020204020204" pitchFamily="34" charset="0"/>
              </a:endParaRPr>
            </a:p>
          </p:txBody>
        </p:sp>
      </p:grpSp>
      <p:grpSp>
        <p:nvGrpSpPr>
          <p:cNvPr id="54" name="Group 53">
            <a:extLst>
              <a:ext uri="{FF2B5EF4-FFF2-40B4-BE49-F238E27FC236}">
                <a16:creationId xmlns:a16="http://schemas.microsoft.com/office/drawing/2014/main" id="{58DDAEF1-045A-4C34-9017-0F60BFC00858}"/>
              </a:ext>
            </a:extLst>
          </p:cNvPr>
          <p:cNvGrpSpPr/>
          <p:nvPr/>
        </p:nvGrpSpPr>
        <p:grpSpPr>
          <a:xfrm>
            <a:off x="11655066" y="2740947"/>
            <a:ext cx="767981" cy="2999229"/>
            <a:chOff x="5978863" y="1524000"/>
            <a:chExt cx="595107" cy="2324098"/>
          </a:xfrm>
        </p:grpSpPr>
        <p:sp>
          <p:nvSpPr>
            <p:cNvPr id="55" name="Rectangle 54">
              <a:extLst>
                <a:ext uri="{FF2B5EF4-FFF2-40B4-BE49-F238E27FC236}">
                  <a16:creationId xmlns:a16="http://schemas.microsoft.com/office/drawing/2014/main" id="{735ACEDF-68C4-4CB9-BAE0-6A062FB1780B}"/>
                </a:ext>
              </a:extLst>
            </p:cNvPr>
            <p:cNvSpPr/>
            <p:nvPr/>
          </p:nvSpPr>
          <p:spPr>
            <a:xfrm>
              <a:off x="6241339" y="1524000"/>
              <a:ext cx="332631" cy="2324098"/>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mazon Ember"/>
              </a:endParaRPr>
            </a:p>
          </p:txBody>
        </p:sp>
        <p:grpSp>
          <p:nvGrpSpPr>
            <p:cNvPr id="56" name="Group 55">
              <a:extLst>
                <a:ext uri="{FF2B5EF4-FFF2-40B4-BE49-F238E27FC236}">
                  <a16:creationId xmlns:a16="http://schemas.microsoft.com/office/drawing/2014/main" id="{8D6CA707-E707-44B3-B1A1-2F89CB28709C}"/>
                </a:ext>
              </a:extLst>
            </p:cNvPr>
            <p:cNvGrpSpPr/>
            <p:nvPr/>
          </p:nvGrpSpPr>
          <p:grpSpPr>
            <a:xfrm>
              <a:off x="5978863" y="1778899"/>
              <a:ext cx="263655" cy="1809226"/>
              <a:chOff x="6072923" y="1778899"/>
              <a:chExt cx="263655" cy="1809226"/>
            </a:xfrm>
          </p:grpSpPr>
          <p:cxnSp>
            <p:nvCxnSpPr>
              <p:cNvPr id="57" name="Straight Arrow Connector 56">
                <a:extLst>
                  <a:ext uri="{FF2B5EF4-FFF2-40B4-BE49-F238E27FC236}">
                    <a16:creationId xmlns:a16="http://schemas.microsoft.com/office/drawing/2014/main" id="{D86DA8C4-ED5E-437B-AF77-D8BC4FB2812C}"/>
                  </a:ext>
                </a:extLst>
              </p:cNvPr>
              <p:cNvCxnSpPr>
                <a:cxnSpLocks/>
              </p:cNvCxnSpPr>
              <p:nvPr/>
            </p:nvCxnSpPr>
            <p:spPr>
              <a:xfrm flipH="1">
                <a:off x="6072923" y="1778899"/>
                <a:ext cx="263655"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F09B1AD9-68EA-4CD1-9B66-419D92128FF7}"/>
                  </a:ext>
                </a:extLst>
              </p:cNvPr>
              <p:cNvCxnSpPr>
                <a:cxnSpLocks/>
              </p:cNvCxnSpPr>
              <p:nvPr/>
            </p:nvCxnSpPr>
            <p:spPr>
              <a:xfrm flipH="1">
                <a:off x="6072923" y="2385701"/>
                <a:ext cx="263655"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3E9BEE83-5A08-478B-B30A-FAB2D3963831}"/>
                  </a:ext>
                </a:extLst>
              </p:cNvPr>
              <p:cNvCxnSpPr>
                <a:cxnSpLocks/>
              </p:cNvCxnSpPr>
              <p:nvPr/>
            </p:nvCxnSpPr>
            <p:spPr>
              <a:xfrm flipH="1">
                <a:off x="6072923" y="2981323"/>
                <a:ext cx="263655"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FEA91FBD-B2EE-4ED0-B5F8-9D5D9FEAE8FC}"/>
                  </a:ext>
                </a:extLst>
              </p:cNvPr>
              <p:cNvCxnSpPr>
                <a:cxnSpLocks/>
              </p:cNvCxnSpPr>
              <p:nvPr/>
            </p:nvCxnSpPr>
            <p:spPr>
              <a:xfrm flipH="1">
                <a:off x="6072923" y="3588125"/>
                <a:ext cx="263655"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grpSp>
      </p:grpSp>
      <p:sp>
        <p:nvSpPr>
          <p:cNvPr id="61" name="TextBox 60">
            <a:extLst>
              <a:ext uri="{FF2B5EF4-FFF2-40B4-BE49-F238E27FC236}">
                <a16:creationId xmlns:a16="http://schemas.microsoft.com/office/drawing/2014/main" id="{C0915F9D-BBAF-436F-AB00-DDC8EAC062FA}"/>
              </a:ext>
            </a:extLst>
          </p:cNvPr>
          <p:cNvSpPr txBox="1"/>
          <p:nvPr/>
        </p:nvSpPr>
        <p:spPr>
          <a:xfrm>
            <a:off x="12861990" y="4197567"/>
            <a:ext cx="1311578" cy="1200329"/>
          </a:xfrm>
          <a:prstGeom prst="rect">
            <a:avLst/>
          </a:prstGeom>
          <a:noFill/>
        </p:spPr>
        <p:txBody>
          <a:bodyPr wrap="none" rtlCol="0">
            <a:spAutoFit/>
          </a:bodyPr>
          <a:lstStyle>
            <a:defPPr>
              <a:defRPr lang="en-US"/>
            </a:defPPr>
            <a:lvl1pPr algn="ctr" defTabSz="731520">
              <a:defRPr sz="2400">
                <a:solidFill>
                  <a:prstClr val="white"/>
                </a:solidFill>
              </a:defRPr>
            </a:lvl1pPr>
          </a:lstStyle>
          <a:p>
            <a:r>
              <a:rPr lang="en-US" dirty="0"/>
              <a:t>Security</a:t>
            </a:r>
            <a:br>
              <a:rPr lang="en-US" dirty="0"/>
            </a:br>
            <a:r>
              <a:rPr lang="en-US" dirty="0"/>
              <a:t>red</a:t>
            </a:r>
            <a:br>
              <a:rPr lang="en-US" dirty="0"/>
            </a:br>
            <a:r>
              <a:rPr lang="en-US" dirty="0"/>
              <a:t>team</a:t>
            </a:r>
          </a:p>
        </p:txBody>
      </p:sp>
      <p:sp>
        <p:nvSpPr>
          <p:cNvPr id="49" name="TextBox 48">
            <a:extLst>
              <a:ext uri="{FF2B5EF4-FFF2-40B4-BE49-F238E27FC236}">
                <a16:creationId xmlns:a16="http://schemas.microsoft.com/office/drawing/2014/main" id="{6D06F7AC-04BC-4589-8BA8-6BF26E001285}"/>
              </a:ext>
            </a:extLst>
          </p:cNvPr>
          <p:cNvSpPr txBox="1"/>
          <p:nvPr/>
        </p:nvSpPr>
        <p:spPr>
          <a:xfrm rot="5400000">
            <a:off x="11760519" y="4009732"/>
            <a:ext cx="938077" cy="461665"/>
          </a:xfrm>
          <a:prstGeom prst="rect">
            <a:avLst/>
          </a:prstGeom>
          <a:noFill/>
        </p:spPr>
        <p:txBody>
          <a:bodyPr wrap="none" rtlCol="0">
            <a:spAutoFit/>
          </a:bodyPr>
          <a:lstStyle>
            <a:defPPr>
              <a:defRPr lang="en-US"/>
            </a:defPPr>
            <a:lvl1pPr algn="ctr" defTabSz="731520">
              <a:defRPr sz="2400">
                <a:solidFill>
                  <a:prstClr val="white"/>
                </a:solidFill>
              </a:defRPr>
            </a:lvl1pPr>
          </a:lstStyle>
          <a:p>
            <a:r>
              <a:rPr lang="en-US" dirty="0"/>
              <a:t>Tools</a:t>
            </a:r>
          </a:p>
        </p:txBody>
      </p:sp>
      <p:sp>
        <p:nvSpPr>
          <p:cNvPr id="53" name="Title 8">
            <a:extLst>
              <a:ext uri="{FF2B5EF4-FFF2-40B4-BE49-F238E27FC236}">
                <a16:creationId xmlns:a16="http://schemas.microsoft.com/office/drawing/2014/main" id="{A71D723D-30C6-4E18-8D2B-36A1E8C5E08A}"/>
              </a:ext>
            </a:extLst>
          </p:cNvPr>
          <p:cNvSpPr txBox="1">
            <a:spLocks/>
          </p:cNvSpPr>
          <p:nvPr/>
        </p:nvSpPr>
        <p:spPr>
          <a:xfrm>
            <a:off x="563120" y="3872258"/>
            <a:ext cx="4455757" cy="2253027"/>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defTabSz="731520">
              <a:spcBef>
                <a:spcPts val="960"/>
              </a:spcBef>
              <a:defRPr/>
            </a:pPr>
            <a:r>
              <a:rPr lang="en-US" sz="2400" b="0" dirty="0">
                <a:solidFill>
                  <a:prstClr val="white"/>
                </a:solidFill>
                <a:latin typeface="+mn-lt"/>
              </a:rPr>
              <a:t>Four layers</a:t>
            </a:r>
          </a:p>
          <a:p>
            <a:pPr defTabSz="731520">
              <a:spcBef>
                <a:spcPts val="960"/>
              </a:spcBef>
              <a:defRPr/>
            </a:pPr>
            <a:r>
              <a:rPr lang="en-US" sz="2400" b="0" dirty="0">
                <a:solidFill>
                  <a:prstClr val="white"/>
                </a:solidFill>
                <a:latin typeface="+mn-lt"/>
              </a:rPr>
              <a:t>Two teams</a:t>
            </a:r>
          </a:p>
          <a:p>
            <a:pPr defTabSz="731520">
              <a:spcBef>
                <a:spcPts val="960"/>
              </a:spcBef>
              <a:defRPr/>
            </a:pPr>
            <a:r>
              <a:rPr lang="en-US" sz="2400" b="0" dirty="0">
                <a:solidFill>
                  <a:prstClr val="white"/>
                </a:solidFill>
                <a:latin typeface="+mn-lt"/>
              </a:rPr>
              <a:t>An attitude—</a:t>
            </a:r>
          </a:p>
          <a:p>
            <a:pPr defTabSz="731520">
              <a:spcBef>
                <a:spcPts val="960"/>
              </a:spcBef>
              <a:defRPr/>
            </a:pPr>
            <a:r>
              <a:rPr lang="en-US" b="0" dirty="0">
                <a:solidFill>
                  <a:prstClr val="white"/>
                </a:solidFill>
                <a:latin typeface="+mn-lt"/>
              </a:rPr>
              <a:t>Find the weakest link</a:t>
            </a:r>
            <a:endParaRPr lang="en-US" sz="2400" b="0" dirty="0">
              <a:solidFill>
                <a:prstClr val="white"/>
              </a:solidFill>
              <a:latin typeface="+mn-lt"/>
            </a:endParaRPr>
          </a:p>
        </p:txBody>
      </p:sp>
      <p:sp>
        <p:nvSpPr>
          <p:cNvPr id="62" name="Title 8">
            <a:extLst>
              <a:ext uri="{FF2B5EF4-FFF2-40B4-BE49-F238E27FC236}">
                <a16:creationId xmlns:a16="http://schemas.microsoft.com/office/drawing/2014/main" id="{EB5E5223-9719-4795-A1CA-E214E2CAC44F}"/>
              </a:ext>
            </a:extLst>
          </p:cNvPr>
          <p:cNvSpPr txBox="1">
            <a:spLocks/>
          </p:cNvSpPr>
          <p:nvPr/>
        </p:nvSpPr>
        <p:spPr>
          <a:xfrm>
            <a:off x="538863" y="1634815"/>
            <a:ext cx="5273214" cy="2253027"/>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defTabSz="731520">
              <a:defRPr/>
            </a:pPr>
            <a:endParaRPr lang="en-US" sz="4400" b="0" dirty="0">
              <a:solidFill>
                <a:prstClr val="white"/>
              </a:solidFill>
              <a:latin typeface="+mj-lt"/>
            </a:endParaRPr>
          </a:p>
          <a:p>
            <a:pPr defTabSz="731520">
              <a:defRPr/>
            </a:pPr>
            <a:r>
              <a:rPr lang="en-US" sz="4400" b="0" dirty="0">
                <a:solidFill>
                  <a:prstClr val="white"/>
                </a:solidFill>
                <a:latin typeface="+mj-lt"/>
              </a:rPr>
              <a:t>Chaos</a:t>
            </a:r>
          </a:p>
          <a:p>
            <a:pPr defTabSz="731520">
              <a:defRPr/>
            </a:pPr>
            <a:r>
              <a:rPr lang="en-US" sz="4400" b="0" dirty="0">
                <a:solidFill>
                  <a:prstClr val="white"/>
                </a:solidFill>
                <a:latin typeface="+mj-lt"/>
              </a:rPr>
              <a:t>architecture</a:t>
            </a:r>
          </a:p>
        </p:txBody>
      </p:sp>
    </p:spTree>
    <p:extLst>
      <p:ext uri="{BB962C8B-B14F-4D97-AF65-F5344CB8AC3E}">
        <p14:creationId xmlns:p14="http://schemas.microsoft.com/office/powerpoint/2010/main" val="19689553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bg>
      <p:bgPr>
        <a:gradFill>
          <a:gsLst>
            <a:gs pos="84513">
              <a:srgbClr val="C00000"/>
            </a:gs>
            <a:gs pos="0">
              <a:srgbClr val="760000"/>
            </a:gs>
          </a:gsLst>
          <a:lin ang="5400000" scaled="0"/>
        </a:gradFill>
        <a:effectLst/>
      </p:bgPr>
    </p:bg>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13B4288E-46A6-4476-B2A7-BE83272558C5}"/>
              </a:ext>
            </a:extLst>
          </p:cNvPr>
          <p:cNvSpPr/>
          <p:nvPr/>
        </p:nvSpPr>
        <p:spPr>
          <a:xfrm>
            <a:off x="5679891" y="2196120"/>
            <a:ext cx="3359130" cy="920230"/>
          </a:xfrm>
          <a:prstGeom prst="ellipse">
            <a:avLst/>
          </a:prstGeom>
          <a:noFill/>
          <a:ln w="19050" cap="rnd">
            <a:solidFill>
              <a:schemeClr val="tx1">
                <a:alpha val="20000"/>
              </a:schemeClr>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34" name="Oval 33">
            <a:extLst>
              <a:ext uri="{FF2B5EF4-FFF2-40B4-BE49-F238E27FC236}">
                <a16:creationId xmlns:a16="http://schemas.microsoft.com/office/drawing/2014/main" id="{7C3DDD12-EF0A-4E35-B949-8518C4369084}"/>
              </a:ext>
            </a:extLst>
          </p:cNvPr>
          <p:cNvSpPr/>
          <p:nvPr/>
        </p:nvSpPr>
        <p:spPr>
          <a:xfrm>
            <a:off x="6157514" y="2294255"/>
            <a:ext cx="2403885" cy="658542"/>
          </a:xfrm>
          <a:prstGeom prst="ellipse">
            <a:avLst/>
          </a:prstGeom>
          <a:noFill/>
          <a:ln w="19050" cap="rnd">
            <a:solidFill>
              <a:schemeClr val="tx1">
                <a:alpha val="50000"/>
              </a:schemeClr>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33" name="Oval 32">
            <a:extLst>
              <a:ext uri="{FF2B5EF4-FFF2-40B4-BE49-F238E27FC236}">
                <a16:creationId xmlns:a16="http://schemas.microsoft.com/office/drawing/2014/main" id="{8A63C233-BBA7-4416-BA45-E64E618B2973}"/>
              </a:ext>
            </a:extLst>
          </p:cNvPr>
          <p:cNvSpPr/>
          <p:nvPr/>
        </p:nvSpPr>
        <p:spPr>
          <a:xfrm>
            <a:off x="6560399" y="2402018"/>
            <a:ext cx="1598115" cy="399398"/>
          </a:xfrm>
          <a:prstGeom prst="ellipse">
            <a:avLst/>
          </a:prstGeom>
          <a:noFill/>
          <a:ln w="19050" cap="rnd">
            <a:solidFill>
              <a:schemeClr val="tx1">
                <a:alpha val="70000"/>
              </a:schemeClr>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12" name="Oval 11">
            <a:extLst>
              <a:ext uri="{FF2B5EF4-FFF2-40B4-BE49-F238E27FC236}">
                <a16:creationId xmlns:a16="http://schemas.microsoft.com/office/drawing/2014/main" id="{7EB860BE-2F19-4F90-B189-577F55E29849}"/>
              </a:ext>
            </a:extLst>
          </p:cNvPr>
          <p:cNvSpPr/>
          <p:nvPr/>
        </p:nvSpPr>
        <p:spPr>
          <a:xfrm>
            <a:off x="6778765" y="2476358"/>
            <a:ext cx="1161382" cy="207101"/>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36" name="TextBox 35">
            <a:extLst>
              <a:ext uri="{FF2B5EF4-FFF2-40B4-BE49-F238E27FC236}">
                <a16:creationId xmlns:a16="http://schemas.microsoft.com/office/drawing/2014/main" id="{A90E4326-7CD8-4B6A-87B1-11D64B235F40}"/>
              </a:ext>
            </a:extLst>
          </p:cNvPr>
          <p:cNvSpPr txBox="1"/>
          <p:nvPr/>
        </p:nvSpPr>
        <p:spPr>
          <a:xfrm>
            <a:off x="932627" y="5299809"/>
            <a:ext cx="12765146" cy="1538883"/>
          </a:xfrm>
          <a:prstGeom prst="rect">
            <a:avLst/>
          </a:prstGeom>
          <a:noFill/>
        </p:spPr>
        <p:txBody>
          <a:bodyPr wrap="square" rtlCol="0">
            <a:spAutoFit/>
          </a:bodyPr>
          <a:lstStyle/>
          <a:p>
            <a:pPr algn="ctr" defTabSz="731520">
              <a:defRPr/>
            </a:pPr>
            <a:r>
              <a:rPr lang="en-US" sz="4400" dirty="0">
                <a:latin typeface="+mj-lt"/>
              </a:rPr>
              <a:t>You can only be as strong as your</a:t>
            </a:r>
            <a:br>
              <a:rPr lang="en-US" sz="4400" dirty="0">
                <a:latin typeface="+mj-lt"/>
              </a:rPr>
            </a:br>
            <a:r>
              <a:rPr lang="en-US" sz="5000" b="1" dirty="0">
                <a:solidFill>
                  <a:prstClr val="white"/>
                </a:solidFill>
              </a:rPr>
              <a:t>weakest link</a:t>
            </a:r>
          </a:p>
        </p:txBody>
      </p:sp>
      <p:grpSp>
        <p:nvGrpSpPr>
          <p:cNvPr id="40" name="Group 39">
            <a:extLst>
              <a:ext uri="{FF2B5EF4-FFF2-40B4-BE49-F238E27FC236}">
                <a16:creationId xmlns:a16="http://schemas.microsoft.com/office/drawing/2014/main" id="{0BA71388-0877-4274-B583-2E13F3B5DEDA}"/>
              </a:ext>
            </a:extLst>
          </p:cNvPr>
          <p:cNvGrpSpPr/>
          <p:nvPr/>
        </p:nvGrpSpPr>
        <p:grpSpPr>
          <a:xfrm>
            <a:off x="6888251" y="1145244"/>
            <a:ext cx="942410" cy="1403765"/>
            <a:chOff x="4291915" y="715777"/>
            <a:chExt cx="589006" cy="877353"/>
          </a:xfrm>
        </p:grpSpPr>
        <p:sp useBgFill="1">
          <p:nvSpPr>
            <p:cNvPr id="41" name="Oval 1">
              <a:extLst>
                <a:ext uri="{FF2B5EF4-FFF2-40B4-BE49-F238E27FC236}">
                  <a16:creationId xmlns:a16="http://schemas.microsoft.com/office/drawing/2014/main" id="{EFBBA147-1D88-4203-9C24-6BCD7449D66F}"/>
                </a:ext>
              </a:extLst>
            </p:cNvPr>
            <p:cNvSpPr/>
            <p:nvPr/>
          </p:nvSpPr>
          <p:spPr>
            <a:xfrm>
              <a:off x="4291915" y="715777"/>
              <a:ext cx="589006" cy="877353"/>
            </a:xfrm>
            <a:custGeom>
              <a:avLst/>
              <a:gdLst>
                <a:gd name="connsiteX0" fmla="*/ 0 w 589005"/>
                <a:gd name="connsiteY0" fmla="*/ 294503 h 589005"/>
                <a:gd name="connsiteX1" fmla="*/ 294503 w 589005"/>
                <a:gd name="connsiteY1" fmla="*/ 0 h 589005"/>
                <a:gd name="connsiteX2" fmla="*/ 589006 w 589005"/>
                <a:gd name="connsiteY2" fmla="*/ 294503 h 589005"/>
                <a:gd name="connsiteX3" fmla="*/ 294503 w 589005"/>
                <a:gd name="connsiteY3" fmla="*/ 589006 h 589005"/>
                <a:gd name="connsiteX4" fmla="*/ 0 w 589005"/>
                <a:gd name="connsiteY4" fmla="*/ 294503 h 589005"/>
                <a:gd name="connsiteX0" fmla="*/ 0 w 589006"/>
                <a:gd name="connsiteY0" fmla="*/ 702276 h 996779"/>
                <a:gd name="connsiteX1" fmla="*/ 294503 w 589006"/>
                <a:gd name="connsiteY1" fmla="*/ 0 h 996779"/>
                <a:gd name="connsiteX2" fmla="*/ 589006 w 589006"/>
                <a:gd name="connsiteY2" fmla="*/ 702276 h 996779"/>
                <a:gd name="connsiteX3" fmla="*/ 294503 w 589006"/>
                <a:gd name="connsiteY3" fmla="*/ 996779 h 996779"/>
                <a:gd name="connsiteX4" fmla="*/ 0 w 589006"/>
                <a:gd name="connsiteY4" fmla="*/ 702276 h 996779"/>
                <a:gd name="connsiteX0" fmla="*/ 0 w 589006"/>
                <a:gd name="connsiteY0" fmla="*/ 702299 h 996802"/>
                <a:gd name="connsiteX1" fmla="*/ 294503 w 589006"/>
                <a:gd name="connsiteY1" fmla="*/ 23 h 996802"/>
                <a:gd name="connsiteX2" fmla="*/ 589006 w 589006"/>
                <a:gd name="connsiteY2" fmla="*/ 702299 h 996802"/>
                <a:gd name="connsiteX3" fmla="*/ 294503 w 589006"/>
                <a:gd name="connsiteY3" fmla="*/ 996802 h 996802"/>
                <a:gd name="connsiteX4" fmla="*/ 0 w 589006"/>
                <a:gd name="connsiteY4" fmla="*/ 702299 h 996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006" h="996802">
                  <a:moveTo>
                    <a:pt x="0" y="702299"/>
                  </a:moveTo>
                  <a:cubicBezTo>
                    <a:pt x="0" y="536169"/>
                    <a:pt x="304847" y="4142"/>
                    <a:pt x="294503" y="23"/>
                  </a:cubicBezTo>
                  <a:cubicBezTo>
                    <a:pt x="284159" y="-4096"/>
                    <a:pt x="589006" y="539649"/>
                    <a:pt x="589006" y="702299"/>
                  </a:cubicBezTo>
                  <a:cubicBezTo>
                    <a:pt x="589006" y="864949"/>
                    <a:pt x="457153" y="996802"/>
                    <a:pt x="294503" y="996802"/>
                  </a:cubicBezTo>
                  <a:cubicBezTo>
                    <a:pt x="131853" y="996802"/>
                    <a:pt x="0" y="868429"/>
                    <a:pt x="0" y="702299"/>
                  </a:cubicBezTo>
                  <a:close/>
                </a:path>
              </a:pathLst>
            </a:custGeom>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grpSp>
          <p:nvGrpSpPr>
            <p:cNvPr id="42" name="Group 41">
              <a:extLst>
                <a:ext uri="{FF2B5EF4-FFF2-40B4-BE49-F238E27FC236}">
                  <a16:creationId xmlns:a16="http://schemas.microsoft.com/office/drawing/2014/main" id="{F0367701-23D1-4BA5-8CFF-794064AC89FF}"/>
                </a:ext>
              </a:extLst>
            </p:cNvPr>
            <p:cNvGrpSpPr/>
            <p:nvPr/>
          </p:nvGrpSpPr>
          <p:grpSpPr>
            <a:xfrm>
              <a:off x="4558936" y="954428"/>
              <a:ext cx="54964" cy="528283"/>
              <a:chOff x="4549654" y="1142964"/>
              <a:chExt cx="54964" cy="528283"/>
            </a:xfrm>
          </p:grpSpPr>
          <p:sp>
            <p:nvSpPr>
              <p:cNvPr id="43" name="Oval 42">
                <a:extLst>
                  <a:ext uri="{FF2B5EF4-FFF2-40B4-BE49-F238E27FC236}">
                    <a16:creationId xmlns:a16="http://schemas.microsoft.com/office/drawing/2014/main" id="{916AFDFC-925A-4068-9883-D8C979B64077}"/>
                  </a:ext>
                </a:extLst>
              </p:cNvPr>
              <p:cNvSpPr/>
              <p:nvPr/>
            </p:nvSpPr>
            <p:spPr>
              <a:xfrm>
                <a:off x="4549654" y="1616283"/>
                <a:ext cx="54964" cy="54964"/>
              </a:xfrm>
              <a:prstGeom prst="ellipse">
                <a:avLst/>
              </a:prstGeom>
              <a:solidFill>
                <a:schemeClr val="tx1"/>
              </a:solidFill>
              <a:ln w="19050" cap="rnd">
                <a:no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44" name="Rectangle: Rounded Corners 43">
                <a:extLst>
                  <a:ext uri="{FF2B5EF4-FFF2-40B4-BE49-F238E27FC236}">
                    <a16:creationId xmlns:a16="http://schemas.microsoft.com/office/drawing/2014/main" id="{48870289-071A-4D4C-942C-B94ABD3831D5}"/>
                  </a:ext>
                </a:extLst>
              </p:cNvPr>
              <p:cNvSpPr/>
              <p:nvPr/>
            </p:nvSpPr>
            <p:spPr>
              <a:xfrm>
                <a:off x="4554277" y="1142964"/>
                <a:ext cx="45719" cy="418331"/>
              </a:xfrm>
              <a:prstGeom prst="roundRect">
                <a:avLst>
                  <a:gd name="adj" fmla="val 50000"/>
                </a:avLst>
              </a:prstGeom>
              <a:solidFill>
                <a:schemeClr val="tx1"/>
              </a:solidFill>
              <a:ln w="19050" cap="rnd">
                <a:no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grpSp>
      </p:grpSp>
      <p:grpSp>
        <p:nvGrpSpPr>
          <p:cNvPr id="53" name="Group 52">
            <a:extLst>
              <a:ext uri="{FF2B5EF4-FFF2-40B4-BE49-F238E27FC236}">
                <a16:creationId xmlns:a16="http://schemas.microsoft.com/office/drawing/2014/main" id="{79A33964-6718-424B-BC19-0F77E824F58E}"/>
              </a:ext>
            </a:extLst>
          </p:cNvPr>
          <p:cNvGrpSpPr/>
          <p:nvPr/>
        </p:nvGrpSpPr>
        <p:grpSpPr>
          <a:xfrm>
            <a:off x="12633291" y="3948891"/>
            <a:ext cx="2511530" cy="723562"/>
            <a:chOff x="1633415" y="1884012"/>
            <a:chExt cx="1569706" cy="452226"/>
          </a:xfrm>
        </p:grpSpPr>
        <p:sp>
          <p:nvSpPr>
            <p:cNvPr id="54" name="Freeform: Shape 53">
              <a:extLst>
                <a:ext uri="{FF2B5EF4-FFF2-40B4-BE49-F238E27FC236}">
                  <a16:creationId xmlns:a16="http://schemas.microsoft.com/office/drawing/2014/main" id="{16384AD4-BC64-4608-8A4A-33AC538131D2}"/>
                </a:ext>
              </a:extLst>
            </p:cNvPr>
            <p:cNvSpPr/>
            <p:nvPr/>
          </p:nvSpPr>
          <p:spPr>
            <a:xfrm>
              <a:off x="1633415" y="1884012"/>
              <a:ext cx="914401" cy="452226"/>
            </a:xfrm>
            <a:custGeom>
              <a:avLst/>
              <a:gdLst>
                <a:gd name="connsiteX0" fmla="*/ 226113 w 914401"/>
                <a:gd name="connsiteY0" fmla="*/ 0 h 452226"/>
                <a:gd name="connsiteX1" fmla="*/ 688288 w 914401"/>
                <a:gd name="connsiteY1" fmla="*/ 0 h 452226"/>
                <a:gd name="connsiteX2" fmla="*/ 914401 w 914401"/>
                <a:gd name="connsiteY2" fmla="*/ 226113 h 452226"/>
                <a:gd name="connsiteX3" fmla="*/ 914400 w 914401"/>
                <a:gd name="connsiteY3" fmla="*/ 226113 h 452226"/>
                <a:gd name="connsiteX4" fmla="*/ 688287 w 914401"/>
                <a:gd name="connsiteY4" fmla="*/ 452226 h 452226"/>
                <a:gd name="connsiteX5" fmla="*/ 226113 w 914401"/>
                <a:gd name="connsiteY5" fmla="*/ 452225 h 452226"/>
                <a:gd name="connsiteX6" fmla="*/ 4594 w 914401"/>
                <a:gd name="connsiteY6" fmla="*/ 271682 h 452226"/>
                <a:gd name="connsiteX7" fmla="*/ 0 w 914401"/>
                <a:gd name="connsiteY7" fmla="*/ 226113 h 452226"/>
                <a:gd name="connsiteX8" fmla="*/ 4594 w 914401"/>
                <a:gd name="connsiteY8" fmla="*/ 180543 h 452226"/>
                <a:gd name="connsiteX9" fmla="*/ 226113 w 914401"/>
                <a:gd name="connsiteY9" fmla="*/ 0 h 452226"/>
                <a:gd name="connsiteX10" fmla="*/ 241660 w 914401"/>
                <a:gd name="connsiteY10" fmla="*/ 62954 h 452226"/>
                <a:gd name="connsiteX11" fmla="*/ 91323 w 914401"/>
                <a:gd name="connsiteY11" fmla="*/ 162604 h 452226"/>
                <a:gd name="connsiteX12" fmla="*/ 78501 w 914401"/>
                <a:gd name="connsiteY12" fmla="*/ 226113 h 452226"/>
                <a:gd name="connsiteX13" fmla="*/ 78501 w 914401"/>
                <a:gd name="connsiteY13" fmla="*/ 226112 h 452226"/>
                <a:gd name="connsiteX14" fmla="*/ 78501 w 914401"/>
                <a:gd name="connsiteY14" fmla="*/ 226113 h 452226"/>
                <a:gd name="connsiteX15" fmla="*/ 78501 w 914401"/>
                <a:gd name="connsiteY15" fmla="*/ 226113 h 452226"/>
                <a:gd name="connsiteX16" fmla="*/ 91323 w 914401"/>
                <a:gd name="connsiteY16" fmla="*/ 289621 h 452226"/>
                <a:gd name="connsiteX17" fmla="*/ 241660 w 914401"/>
                <a:gd name="connsiteY17" fmla="*/ 389271 h 452226"/>
                <a:gd name="connsiteX18" fmla="*/ 672741 w 914401"/>
                <a:gd name="connsiteY18" fmla="*/ 389272 h 452226"/>
                <a:gd name="connsiteX19" fmla="*/ 835900 w 914401"/>
                <a:gd name="connsiteY19" fmla="*/ 226113 h 452226"/>
                <a:gd name="connsiteX20" fmla="*/ 835901 w 914401"/>
                <a:gd name="connsiteY20" fmla="*/ 226113 h 452226"/>
                <a:gd name="connsiteX21" fmla="*/ 672742 w 914401"/>
                <a:gd name="connsiteY21" fmla="*/ 62954 h 452226"/>
                <a:gd name="connsiteX22" fmla="*/ 241660 w 914401"/>
                <a:gd name="connsiteY22" fmla="*/ 62954 h 45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4401" h="452226">
                  <a:moveTo>
                    <a:pt x="226113" y="0"/>
                  </a:moveTo>
                  <a:lnTo>
                    <a:pt x="688288" y="0"/>
                  </a:lnTo>
                  <a:cubicBezTo>
                    <a:pt x="813167" y="0"/>
                    <a:pt x="914401" y="101234"/>
                    <a:pt x="914401" y="226113"/>
                  </a:cubicBezTo>
                  <a:lnTo>
                    <a:pt x="914400" y="226113"/>
                  </a:lnTo>
                  <a:cubicBezTo>
                    <a:pt x="914400" y="350992"/>
                    <a:pt x="813166" y="452226"/>
                    <a:pt x="688287" y="452226"/>
                  </a:cubicBezTo>
                  <a:lnTo>
                    <a:pt x="226113" y="452225"/>
                  </a:lnTo>
                  <a:cubicBezTo>
                    <a:pt x="116844" y="452225"/>
                    <a:pt x="25678" y="374718"/>
                    <a:pt x="4594" y="271682"/>
                  </a:cubicBezTo>
                  <a:lnTo>
                    <a:pt x="0" y="226113"/>
                  </a:lnTo>
                  <a:lnTo>
                    <a:pt x="4594" y="180543"/>
                  </a:lnTo>
                  <a:cubicBezTo>
                    <a:pt x="25678" y="77507"/>
                    <a:pt x="116844" y="0"/>
                    <a:pt x="226113" y="0"/>
                  </a:cubicBezTo>
                  <a:close/>
                  <a:moveTo>
                    <a:pt x="241660" y="62954"/>
                  </a:moveTo>
                  <a:cubicBezTo>
                    <a:pt x="174078" y="62954"/>
                    <a:pt x="116092" y="104044"/>
                    <a:pt x="91323" y="162604"/>
                  </a:cubicBezTo>
                  <a:lnTo>
                    <a:pt x="78501" y="226113"/>
                  </a:lnTo>
                  <a:lnTo>
                    <a:pt x="78501" y="226112"/>
                  </a:lnTo>
                  <a:lnTo>
                    <a:pt x="78501" y="226113"/>
                  </a:lnTo>
                  <a:lnTo>
                    <a:pt x="78501" y="226113"/>
                  </a:lnTo>
                  <a:lnTo>
                    <a:pt x="91323" y="289621"/>
                  </a:lnTo>
                  <a:cubicBezTo>
                    <a:pt x="116092" y="348181"/>
                    <a:pt x="174078" y="389271"/>
                    <a:pt x="241660" y="389271"/>
                  </a:cubicBezTo>
                  <a:lnTo>
                    <a:pt x="672741" y="389272"/>
                  </a:lnTo>
                  <a:cubicBezTo>
                    <a:pt x="762851" y="389272"/>
                    <a:pt x="835900" y="316223"/>
                    <a:pt x="835900" y="226113"/>
                  </a:cubicBezTo>
                  <a:lnTo>
                    <a:pt x="835901" y="226113"/>
                  </a:lnTo>
                  <a:cubicBezTo>
                    <a:pt x="835901" y="136003"/>
                    <a:pt x="762852" y="62954"/>
                    <a:pt x="672742" y="62954"/>
                  </a:cubicBezTo>
                  <a:lnTo>
                    <a:pt x="241660" y="62954"/>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useBgFill="1">
          <p:nvSpPr>
            <p:cNvPr id="55" name="Rectangle 54">
              <a:extLst>
                <a:ext uri="{FF2B5EF4-FFF2-40B4-BE49-F238E27FC236}">
                  <a16:creationId xmlns:a16="http://schemas.microsoft.com/office/drawing/2014/main" id="{84A45193-D75C-4378-8E74-156F5DBD9824}"/>
                </a:ext>
              </a:extLst>
            </p:cNvPr>
            <p:cNvSpPr/>
            <p:nvPr/>
          </p:nvSpPr>
          <p:spPr>
            <a:xfrm>
              <a:off x="2355047" y="2014953"/>
              <a:ext cx="848074" cy="190344"/>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useBgFill="1">
          <p:nvSpPr>
            <p:cNvPr id="56" name="Rectangle: Rounded Corners 55">
              <a:extLst>
                <a:ext uri="{FF2B5EF4-FFF2-40B4-BE49-F238E27FC236}">
                  <a16:creationId xmlns:a16="http://schemas.microsoft.com/office/drawing/2014/main" id="{2EBE35A9-3E41-4347-BB37-89DEA615361B}"/>
                </a:ext>
              </a:extLst>
            </p:cNvPr>
            <p:cNvSpPr/>
            <p:nvPr/>
          </p:nvSpPr>
          <p:spPr>
            <a:xfrm>
              <a:off x="2377440" y="2061606"/>
              <a:ext cx="735252" cy="97038"/>
            </a:xfrm>
            <a:prstGeom prst="roundRect">
              <a:avLst>
                <a:gd name="adj" fmla="val 50000"/>
              </a:avLst>
            </a:prstGeom>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grpSp>
      <p:grpSp>
        <p:nvGrpSpPr>
          <p:cNvPr id="46" name="Group 45">
            <a:extLst>
              <a:ext uri="{FF2B5EF4-FFF2-40B4-BE49-F238E27FC236}">
                <a16:creationId xmlns:a16="http://schemas.microsoft.com/office/drawing/2014/main" id="{1C12CD65-6B5E-458E-BA93-2C4AD838182D}"/>
              </a:ext>
            </a:extLst>
          </p:cNvPr>
          <p:cNvGrpSpPr/>
          <p:nvPr/>
        </p:nvGrpSpPr>
        <p:grpSpPr>
          <a:xfrm>
            <a:off x="10617859" y="3948891"/>
            <a:ext cx="2511530" cy="723562"/>
            <a:chOff x="1633415" y="1884012"/>
            <a:chExt cx="1569706" cy="452226"/>
          </a:xfrm>
        </p:grpSpPr>
        <p:sp>
          <p:nvSpPr>
            <p:cNvPr id="48" name="Freeform: Shape 47">
              <a:extLst>
                <a:ext uri="{FF2B5EF4-FFF2-40B4-BE49-F238E27FC236}">
                  <a16:creationId xmlns:a16="http://schemas.microsoft.com/office/drawing/2014/main" id="{95A42F9F-2B04-4824-AD5B-B92FAB619619}"/>
                </a:ext>
              </a:extLst>
            </p:cNvPr>
            <p:cNvSpPr/>
            <p:nvPr/>
          </p:nvSpPr>
          <p:spPr>
            <a:xfrm>
              <a:off x="1633415" y="1884012"/>
              <a:ext cx="914401" cy="452226"/>
            </a:xfrm>
            <a:custGeom>
              <a:avLst/>
              <a:gdLst>
                <a:gd name="connsiteX0" fmla="*/ 226113 w 914401"/>
                <a:gd name="connsiteY0" fmla="*/ 0 h 452226"/>
                <a:gd name="connsiteX1" fmla="*/ 688288 w 914401"/>
                <a:gd name="connsiteY1" fmla="*/ 0 h 452226"/>
                <a:gd name="connsiteX2" fmla="*/ 914401 w 914401"/>
                <a:gd name="connsiteY2" fmla="*/ 226113 h 452226"/>
                <a:gd name="connsiteX3" fmla="*/ 914400 w 914401"/>
                <a:gd name="connsiteY3" fmla="*/ 226113 h 452226"/>
                <a:gd name="connsiteX4" fmla="*/ 688287 w 914401"/>
                <a:gd name="connsiteY4" fmla="*/ 452226 h 452226"/>
                <a:gd name="connsiteX5" fmla="*/ 226113 w 914401"/>
                <a:gd name="connsiteY5" fmla="*/ 452225 h 452226"/>
                <a:gd name="connsiteX6" fmla="*/ 4594 w 914401"/>
                <a:gd name="connsiteY6" fmla="*/ 271682 h 452226"/>
                <a:gd name="connsiteX7" fmla="*/ 0 w 914401"/>
                <a:gd name="connsiteY7" fmla="*/ 226113 h 452226"/>
                <a:gd name="connsiteX8" fmla="*/ 4594 w 914401"/>
                <a:gd name="connsiteY8" fmla="*/ 180543 h 452226"/>
                <a:gd name="connsiteX9" fmla="*/ 226113 w 914401"/>
                <a:gd name="connsiteY9" fmla="*/ 0 h 452226"/>
                <a:gd name="connsiteX10" fmla="*/ 241660 w 914401"/>
                <a:gd name="connsiteY10" fmla="*/ 62954 h 452226"/>
                <a:gd name="connsiteX11" fmla="*/ 91323 w 914401"/>
                <a:gd name="connsiteY11" fmla="*/ 162604 h 452226"/>
                <a:gd name="connsiteX12" fmla="*/ 78501 w 914401"/>
                <a:gd name="connsiteY12" fmla="*/ 226113 h 452226"/>
                <a:gd name="connsiteX13" fmla="*/ 78501 w 914401"/>
                <a:gd name="connsiteY13" fmla="*/ 226112 h 452226"/>
                <a:gd name="connsiteX14" fmla="*/ 78501 w 914401"/>
                <a:gd name="connsiteY14" fmla="*/ 226113 h 452226"/>
                <a:gd name="connsiteX15" fmla="*/ 78501 w 914401"/>
                <a:gd name="connsiteY15" fmla="*/ 226113 h 452226"/>
                <a:gd name="connsiteX16" fmla="*/ 91323 w 914401"/>
                <a:gd name="connsiteY16" fmla="*/ 289621 h 452226"/>
                <a:gd name="connsiteX17" fmla="*/ 241660 w 914401"/>
                <a:gd name="connsiteY17" fmla="*/ 389271 h 452226"/>
                <a:gd name="connsiteX18" fmla="*/ 672741 w 914401"/>
                <a:gd name="connsiteY18" fmla="*/ 389272 h 452226"/>
                <a:gd name="connsiteX19" fmla="*/ 835900 w 914401"/>
                <a:gd name="connsiteY19" fmla="*/ 226113 h 452226"/>
                <a:gd name="connsiteX20" fmla="*/ 835901 w 914401"/>
                <a:gd name="connsiteY20" fmla="*/ 226113 h 452226"/>
                <a:gd name="connsiteX21" fmla="*/ 672742 w 914401"/>
                <a:gd name="connsiteY21" fmla="*/ 62954 h 452226"/>
                <a:gd name="connsiteX22" fmla="*/ 241660 w 914401"/>
                <a:gd name="connsiteY22" fmla="*/ 62954 h 45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4401" h="452226">
                  <a:moveTo>
                    <a:pt x="226113" y="0"/>
                  </a:moveTo>
                  <a:lnTo>
                    <a:pt x="688288" y="0"/>
                  </a:lnTo>
                  <a:cubicBezTo>
                    <a:pt x="813167" y="0"/>
                    <a:pt x="914401" y="101234"/>
                    <a:pt x="914401" y="226113"/>
                  </a:cubicBezTo>
                  <a:lnTo>
                    <a:pt x="914400" y="226113"/>
                  </a:lnTo>
                  <a:cubicBezTo>
                    <a:pt x="914400" y="350992"/>
                    <a:pt x="813166" y="452226"/>
                    <a:pt x="688287" y="452226"/>
                  </a:cubicBezTo>
                  <a:lnTo>
                    <a:pt x="226113" y="452225"/>
                  </a:lnTo>
                  <a:cubicBezTo>
                    <a:pt x="116844" y="452225"/>
                    <a:pt x="25678" y="374718"/>
                    <a:pt x="4594" y="271682"/>
                  </a:cubicBezTo>
                  <a:lnTo>
                    <a:pt x="0" y="226113"/>
                  </a:lnTo>
                  <a:lnTo>
                    <a:pt x="4594" y="180543"/>
                  </a:lnTo>
                  <a:cubicBezTo>
                    <a:pt x="25678" y="77507"/>
                    <a:pt x="116844" y="0"/>
                    <a:pt x="226113" y="0"/>
                  </a:cubicBezTo>
                  <a:close/>
                  <a:moveTo>
                    <a:pt x="241660" y="62954"/>
                  </a:moveTo>
                  <a:cubicBezTo>
                    <a:pt x="174078" y="62954"/>
                    <a:pt x="116092" y="104044"/>
                    <a:pt x="91323" y="162604"/>
                  </a:cubicBezTo>
                  <a:lnTo>
                    <a:pt x="78501" y="226113"/>
                  </a:lnTo>
                  <a:lnTo>
                    <a:pt x="78501" y="226112"/>
                  </a:lnTo>
                  <a:lnTo>
                    <a:pt x="78501" y="226113"/>
                  </a:lnTo>
                  <a:lnTo>
                    <a:pt x="78501" y="226113"/>
                  </a:lnTo>
                  <a:lnTo>
                    <a:pt x="91323" y="289621"/>
                  </a:lnTo>
                  <a:cubicBezTo>
                    <a:pt x="116092" y="348181"/>
                    <a:pt x="174078" y="389271"/>
                    <a:pt x="241660" y="389271"/>
                  </a:cubicBezTo>
                  <a:lnTo>
                    <a:pt x="672741" y="389272"/>
                  </a:lnTo>
                  <a:cubicBezTo>
                    <a:pt x="762851" y="389272"/>
                    <a:pt x="835900" y="316223"/>
                    <a:pt x="835900" y="226113"/>
                  </a:cubicBezTo>
                  <a:lnTo>
                    <a:pt x="835901" y="226113"/>
                  </a:lnTo>
                  <a:cubicBezTo>
                    <a:pt x="835901" y="136003"/>
                    <a:pt x="762852" y="62954"/>
                    <a:pt x="672742" y="62954"/>
                  </a:cubicBezTo>
                  <a:lnTo>
                    <a:pt x="241660" y="62954"/>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useBgFill="1">
          <p:nvSpPr>
            <p:cNvPr id="49" name="Rectangle 48">
              <a:extLst>
                <a:ext uri="{FF2B5EF4-FFF2-40B4-BE49-F238E27FC236}">
                  <a16:creationId xmlns:a16="http://schemas.microsoft.com/office/drawing/2014/main" id="{4A16D26F-5C51-4A2C-9F18-46CF6B5F5CC8}"/>
                </a:ext>
              </a:extLst>
            </p:cNvPr>
            <p:cNvSpPr/>
            <p:nvPr/>
          </p:nvSpPr>
          <p:spPr>
            <a:xfrm>
              <a:off x="2355047" y="2014953"/>
              <a:ext cx="848074" cy="190344"/>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useBgFill="1">
          <p:nvSpPr>
            <p:cNvPr id="50" name="Rectangle: Rounded Corners 49">
              <a:extLst>
                <a:ext uri="{FF2B5EF4-FFF2-40B4-BE49-F238E27FC236}">
                  <a16:creationId xmlns:a16="http://schemas.microsoft.com/office/drawing/2014/main" id="{77A2C5C1-A6F1-4D47-84D2-66C96193829C}"/>
                </a:ext>
              </a:extLst>
            </p:cNvPr>
            <p:cNvSpPr/>
            <p:nvPr/>
          </p:nvSpPr>
          <p:spPr>
            <a:xfrm>
              <a:off x="2377440" y="2061606"/>
              <a:ext cx="735252" cy="97038"/>
            </a:xfrm>
            <a:prstGeom prst="roundRect">
              <a:avLst>
                <a:gd name="adj" fmla="val 50000"/>
              </a:avLst>
            </a:prstGeom>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grpSp>
      <p:grpSp>
        <p:nvGrpSpPr>
          <p:cNvPr id="31" name="Group 30">
            <a:extLst>
              <a:ext uri="{FF2B5EF4-FFF2-40B4-BE49-F238E27FC236}">
                <a16:creationId xmlns:a16="http://schemas.microsoft.com/office/drawing/2014/main" id="{ACF80EC3-F53B-4033-B041-9249D6833DF5}"/>
              </a:ext>
            </a:extLst>
          </p:cNvPr>
          <p:cNvGrpSpPr/>
          <p:nvPr/>
        </p:nvGrpSpPr>
        <p:grpSpPr>
          <a:xfrm>
            <a:off x="8602432" y="3948891"/>
            <a:ext cx="2511530" cy="723562"/>
            <a:chOff x="1633415" y="1884012"/>
            <a:chExt cx="1569706" cy="452226"/>
          </a:xfrm>
        </p:grpSpPr>
        <p:sp>
          <p:nvSpPr>
            <p:cNvPr id="32" name="Freeform: Shape 31">
              <a:extLst>
                <a:ext uri="{FF2B5EF4-FFF2-40B4-BE49-F238E27FC236}">
                  <a16:creationId xmlns:a16="http://schemas.microsoft.com/office/drawing/2014/main" id="{EA6B2369-0D46-4CA1-A68D-FDFB6F20F165}"/>
                </a:ext>
              </a:extLst>
            </p:cNvPr>
            <p:cNvSpPr/>
            <p:nvPr/>
          </p:nvSpPr>
          <p:spPr>
            <a:xfrm>
              <a:off x="1633415" y="1884012"/>
              <a:ext cx="914401" cy="452226"/>
            </a:xfrm>
            <a:custGeom>
              <a:avLst/>
              <a:gdLst>
                <a:gd name="connsiteX0" fmla="*/ 226113 w 914401"/>
                <a:gd name="connsiteY0" fmla="*/ 0 h 452226"/>
                <a:gd name="connsiteX1" fmla="*/ 688288 w 914401"/>
                <a:gd name="connsiteY1" fmla="*/ 0 h 452226"/>
                <a:gd name="connsiteX2" fmla="*/ 914401 w 914401"/>
                <a:gd name="connsiteY2" fmla="*/ 226113 h 452226"/>
                <a:gd name="connsiteX3" fmla="*/ 914400 w 914401"/>
                <a:gd name="connsiteY3" fmla="*/ 226113 h 452226"/>
                <a:gd name="connsiteX4" fmla="*/ 688287 w 914401"/>
                <a:gd name="connsiteY4" fmla="*/ 452226 h 452226"/>
                <a:gd name="connsiteX5" fmla="*/ 226113 w 914401"/>
                <a:gd name="connsiteY5" fmla="*/ 452225 h 452226"/>
                <a:gd name="connsiteX6" fmla="*/ 4594 w 914401"/>
                <a:gd name="connsiteY6" fmla="*/ 271682 h 452226"/>
                <a:gd name="connsiteX7" fmla="*/ 0 w 914401"/>
                <a:gd name="connsiteY7" fmla="*/ 226113 h 452226"/>
                <a:gd name="connsiteX8" fmla="*/ 4594 w 914401"/>
                <a:gd name="connsiteY8" fmla="*/ 180543 h 452226"/>
                <a:gd name="connsiteX9" fmla="*/ 226113 w 914401"/>
                <a:gd name="connsiteY9" fmla="*/ 0 h 452226"/>
                <a:gd name="connsiteX10" fmla="*/ 241660 w 914401"/>
                <a:gd name="connsiteY10" fmla="*/ 62954 h 452226"/>
                <a:gd name="connsiteX11" fmla="*/ 91323 w 914401"/>
                <a:gd name="connsiteY11" fmla="*/ 162604 h 452226"/>
                <a:gd name="connsiteX12" fmla="*/ 78501 w 914401"/>
                <a:gd name="connsiteY12" fmla="*/ 226113 h 452226"/>
                <a:gd name="connsiteX13" fmla="*/ 78501 w 914401"/>
                <a:gd name="connsiteY13" fmla="*/ 226112 h 452226"/>
                <a:gd name="connsiteX14" fmla="*/ 78501 w 914401"/>
                <a:gd name="connsiteY14" fmla="*/ 226113 h 452226"/>
                <a:gd name="connsiteX15" fmla="*/ 78501 w 914401"/>
                <a:gd name="connsiteY15" fmla="*/ 226113 h 452226"/>
                <a:gd name="connsiteX16" fmla="*/ 91323 w 914401"/>
                <a:gd name="connsiteY16" fmla="*/ 289621 h 452226"/>
                <a:gd name="connsiteX17" fmla="*/ 241660 w 914401"/>
                <a:gd name="connsiteY17" fmla="*/ 389271 h 452226"/>
                <a:gd name="connsiteX18" fmla="*/ 672741 w 914401"/>
                <a:gd name="connsiteY18" fmla="*/ 389272 h 452226"/>
                <a:gd name="connsiteX19" fmla="*/ 835900 w 914401"/>
                <a:gd name="connsiteY19" fmla="*/ 226113 h 452226"/>
                <a:gd name="connsiteX20" fmla="*/ 835901 w 914401"/>
                <a:gd name="connsiteY20" fmla="*/ 226113 h 452226"/>
                <a:gd name="connsiteX21" fmla="*/ 672742 w 914401"/>
                <a:gd name="connsiteY21" fmla="*/ 62954 h 452226"/>
                <a:gd name="connsiteX22" fmla="*/ 241660 w 914401"/>
                <a:gd name="connsiteY22" fmla="*/ 62954 h 45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4401" h="452226">
                  <a:moveTo>
                    <a:pt x="226113" y="0"/>
                  </a:moveTo>
                  <a:lnTo>
                    <a:pt x="688288" y="0"/>
                  </a:lnTo>
                  <a:cubicBezTo>
                    <a:pt x="813167" y="0"/>
                    <a:pt x="914401" y="101234"/>
                    <a:pt x="914401" y="226113"/>
                  </a:cubicBezTo>
                  <a:lnTo>
                    <a:pt x="914400" y="226113"/>
                  </a:lnTo>
                  <a:cubicBezTo>
                    <a:pt x="914400" y="350992"/>
                    <a:pt x="813166" y="452226"/>
                    <a:pt x="688287" y="452226"/>
                  </a:cubicBezTo>
                  <a:lnTo>
                    <a:pt x="226113" y="452225"/>
                  </a:lnTo>
                  <a:cubicBezTo>
                    <a:pt x="116844" y="452225"/>
                    <a:pt x="25678" y="374718"/>
                    <a:pt x="4594" y="271682"/>
                  </a:cubicBezTo>
                  <a:lnTo>
                    <a:pt x="0" y="226113"/>
                  </a:lnTo>
                  <a:lnTo>
                    <a:pt x="4594" y="180543"/>
                  </a:lnTo>
                  <a:cubicBezTo>
                    <a:pt x="25678" y="77507"/>
                    <a:pt x="116844" y="0"/>
                    <a:pt x="226113" y="0"/>
                  </a:cubicBezTo>
                  <a:close/>
                  <a:moveTo>
                    <a:pt x="241660" y="62954"/>
                  </a:moveTo>
                  <a:cubicBezTo>
                    <a:pt x="174078" y="62954"/>
                    <a:pt x="116092" y="104044"/>
                    <a:pt x="91323" y="162604"/>
                  </a:cubicBezTo>
                  <a:lnTo>
                    <a:pt x="78501" y="226113"/>
                  </a:lnTo>
                  <a:lnTo>
                    <a:pt x="78501" y="226112"/>
                  </a:lnTo>
                  <a:lnTo>
                    <a:pt x="78501" y="226113"/>
                  </a:lnTo>
                  <a:lnTo>
                    <a:pt x="78501" y="226113"/>
                  </a:lnTo>
                  <a:lnTo>
                    <a:pt x="91323" y="289621"/>
                  </a:lnTo>
                  <a:cubicBezTo>
                    <a:pt x="116092" y="348181"/>
                    <a:pt x="174078" y="389271"/>
                    <a:pt x="241660" y="389271"/>
                  </a:cubicBezTo>
                  <a:lnTo>
                    <a:pt x="672741" y="389272"/>
                  </a:lnTo>
                  <a:cubicBezTo>
                    <a:pt x="762851" y="389272"/>
                    <a:pt x="835900" y="316223"/>
                    <a:pt x="835900" y="226113"/>
                  </a:cubicBezTo>
                  <a:lnTo>
                    <a:pt x="835901" y="226113"/>
                  </a:lnTo>
                  <a:cubicBezTo>
                    <a:pt x="835901" y="136003"/>
                    <a:pt x="762852" y="62954"/>
                    <a:pt x="672742" y="62954"/>
                  </a:cubicBezTo>
                  <a:lnTo>
                    <a:pt x="241660" y="62954"/>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useBgFill="1">
          <p:nvSpPr>
            <p:cNvPr id="38" name="Rectangle 37">
              <a:extLst>
                <a:ext uri="{FF2B5EF4-FFF2-40B4-BE49-F238E27FC236}">
                  <a16:creationId xmlns:a16="http://schemas.microsoft.com/office/drawing/2014/main" id="{24960D85-8F88-470F-B653-A7C35587BD42}"/>
                </a:ext>
              </a:extLst>
            </p:cNvPr>
            <p:cNvSpPr/>
            <p:nvPr/>
          </p:nvSpPr>
          <p:spPr>
            <a:xfrm>
              <a:off x="2355047" y="2014953"/>
              <a:ext cx="848074" cy="190344"/>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useBgFill="1">
          <p:nvSpPr>
            <p:cNvPr id="45" name="Rectangle: Rounded Corners 44">
              <a:extLst>
                <a:ext uri="{FF2B5EF4-FFF2-40B4-BE49-F238E27FC236}">
                  <a16:creationId xmlns:a16="http://schemas.microsoft.com/office/drawing/2014/main" id="{F9207A2D-C30F-416B-B704-D09F9ACC707A}"/>
                </a:ext>
              </a:extLst>
            </p:cNvPr>
            <p:cNvSpPr/>
            <p:nvPr/>
          </p:nvSpPr>
          <p:spPr>
            <a:xfrm>
              <a:off x="2377440" y="2061606"/>
              <a:ext cx="735252" cy="97038"/>
            </a:xfrm>
            <a:prstGeom prst="roundRect">
              <a:avLst>
                <a:gd name="adj" fmla="val 50000"/>
              </a:avLst>
            </a:prstGeom>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grpSp>
      <p:sp>
        <p:nvSpPr>
          <p:cNvPr id="28" name="Freeform: Shape 27">
            <a:extLst>
              <a:ext uri="{FF2B5EF4-FFF2-40B4-BE49-F238E27FC236}">
                <a16:creationId xmlns:a16="http://schemas.microsoft.com/office/drawing/2014/main" id="{EF6DB647-2E43-4C36-A078-C46F25EDBB30}"/>
              </a:ext>
            </a:extLst>
          </p:cNvPr>
          <p:cNvSpPr/>
          <p:nvPr/>
        </p:nvSpPr>
        <p:spPr>
          <a:xfrm>
            <a:off x="6587005" y="3948891"/>
            <a:ext cx="1463042" cy="723562"/>
          </a:xfrm>
          <a:custGeom>
            <a:avLst/>
            <a:gdLst>
              <a:gd name="connsiteX0" fmla="*/ 226113 w 914401"/>
              <a:gd name="connsiteY0" fmla="*/ 0 h 452226"/>
              <a:gd name="connsiteX1" fmla="*/ 688288 w 914401"/>
              <a:gd name="connsiteY1" fmla="*/ 0 h 452226"/>
              <a:gd name="connsiteX2" fmla="*/ 914401 w 914401"/>
              <a:gd name="connsiteY2" fmla="*/ 226113 h 452226"/>
              <a:gd name="connsiteX3" fmla="*/ 914400 w 914401"/>
              <a:gd name="connsiteY3" fmla="*/ 226113 h 452226"/>
              <a:gd name="connsiteX4" fmla="*/ 688287 w 914401"/>
              <a:gd name="connsiteY4" fmla="*/ 452226 h 452226"/>
              <a:gd name="connsiteX5" fmla="*/ 226113 w 914401"/>
              <a:gd name="connsiteY5" fmla="*/ 452225 h 452226"/>
              <a:gd name="connsiteX6" fmla="*/ 4594 w 914401"/>
              <a:gd name="connsiteY6" fmla="*/ 271682 h 452226"/>
              <a:gd name="connsiteX7" fmla="*/ 0 w 914401"/>
              <a:gd name="connsiteY7" fmla="*/ 226113 h 452226"/>
              <a:gd name="connsiteX8" fmla="*/ 4594 w 914401"/>
              <a:gd name="connsiteY8" fmla="*/ 180543 h 452226"/>
              <a:gd name="connsiteX9" fmla="*/ 226113 w 914401"/>
              <a:gd name="connsiteY9" fmla="*/ 0 h 452226"/>
              <a:gd name="connsiteX10" fmla="*/ 241660 w 914401"/>
              <a:gd name="connsiteY10" fmla="*/ 62954 h 452226"/>
              <a:gd name="connsiteX11" fmla="*/ 91323 w 914401"/>
              <a:gd name="connsiteY11" fmla="*/ 162604 h 452226"/>
              <a:gd name="connsiteX12" fmla="*/ 78501 w 914401"/>
              <a:gd name="connsiteY12" fmla="*/ 226113 h 452226"/>
              <a:gd name="connsiteX13" fmla="*/ 78501 w 914401"/>
              <a:gd name="connsiteY13" fmla="*/ 226112 h 452226"/>
              <a:gd name="connsiteX14" fmla="*/ 78501 w 914401"/>
              <a:gd name="connsiteY14" fmla="*/ 226113 h 452226"/>
              <a:gd name="connsiteX15" fmla="*/ 78501 w 914401"/>
              <a:gd name="connsiteY15" fmla="*/ 226113 h 452226"/>
              <a:gd name="connsiteX16" fmla="*/ 91323 w 914401"/>
              <a:gd name="connsiteY16" fmla="*/ 289621 h 452226"/>
              <a:gd name="connsiteX17" fmla="*/ 241660 w 914401"/>
              <a:gd name="connsiteY17" fmla="*/ 389271 h 452226"/>
              <a:gd name="connsiteX18" fmla="*/ 672741 w 914401"/>
              <a:gd name="connsiteY18" fmla="*/ 389272 h 452226"/>
              <a:gd name="connsiteX19" fmla="*/ 835900 w 914401"/>
              <a:gd name="connsiteY19" fmla="*/ 226113 h 452226"/>
              <a:gd name="connsiteX20" fmla="*/ 835901 w 914401"/>
              <a:gd name="connsiteY20" fmla="*/ 226113 h 452226"/>
              <a:gd name="connsiteX21" fmla="*/ 672742 w 914401"/>
              <a:gd name="connsiteY21" fmla="*/ 62954 h 452226"/>
              <a:gd name="connsiteX22" fmla="*/ 241660 w 914401"/>
              <a:gd name="connsiteY22" fmla="*/ 62954 h 45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4401" h="452226">
                <a:moveTo>
                  <a:pt x="226113" y="0"/>
                </a:moveTo>
                <a:lnTo>
                  <a:pt x="688288" y="0"/>
                </a:lnTo>
                <a:cubicBezTo>
                  <a:pt x="813167" y="0"/>
                  <a:pt x="914401" y="101234"/>
                  <a:pt x="914401" y="226113"/>
                </a:cubicBezTo>
                <a:lnTo>
                  <a:pt x="914400" y="226113"/>
                </a:lnTo>
                <a:cubicBezTo>
                  <a:pt x="914400" y="350992"/>
                  <a:pt x="813166" y="452226"/>
                  <a:pt x="688287" y="452226"/>
                </a:cubicBezTo>
                <a:lnTo>
                  <a:pt x="226113" y="452225"/>
                </a:lnTo>
                <a:cubicBezTo>
                  <a:pt x="116844" y="452225"/>
                  <a:pt x="25678" y="374718"/>
                  <a:pt x="4594" y="271682"/>
                </a:cubicBezTo>
                <a:lnTo>
                  <a:pt x="0" y="226113"/>
                </a:lnTo>
                <a:lnTo>
                  <a:pt x="4594" y="180543"/>
                </a:lnTo>
                <a:cubicBezTo>
                  <a:pt x="25678" y="77507"/>
                  <a:pt x="116844" y="0"/>
                  <a:pt x="226113" y="0"/>
                </a:cubicBezTo>
                <a:close/>
                <a:moveTo>
                  <a:pt x="241660" y="62954"/>
                </a:moveTo>
                <a:cubicBezTo>
                  <a:pt x="174078" y="62954"/>
                  <a:pt x="116092" y="104044"/>
                  <a:pt x="91323" y="162604"/>
                </a:cubicBezTo>
                <a:lnTo>
                  <a:pt x="78501" y="226113"/>
                </a:lnTo>
                <a:lnTo>
                  <a:pt x="78501" y="226112"/>
                </a:lnTo>
                <a:lnTo>
                  <a:pt x="78501" y="226113"/>
                </a:lnTo>
                <a:lnTo>
                  <a:pt x="78501" y="226113"/>
                </a:lnTo>
                <a:lnTo>
                  <a:pt x="91323" y="289621"/>
                </a:lnTo>
                <a:cubicBezTo>
                  <a:pt x="116092" y="348181"/>
                  <a:pt x="174078" y="389271"/>
                  <a:pt x="241660" y="389271"/>
                </a:cubicBezTo>
                <a:lnTo>
                  <a:pt x="672741" y="389272"/>
                </a:lnTo>
                <a:cubicBezTo>
                  <a:pt x="762851" y="389272"/>
                  <a:pt x="835900" y="316223"/>
                  <a:pt x="835900" y="226113"/>
                </a:cubicBezTo>
                <a:lnTo>
                  <a:pt x="835901" y="226113"/>
                </a:lnTo>
                <a:cubicBezTo>
                  <a:pt x="835901" y="136003"/>
                  <a:pt x="762852" y="62954"/>
                  <a:pt x="672742" y="62954"/>
                </a:cubicBezTo>
                <a:lnTo>
                  <a:pt x="241660" y="62954"/>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22" name="Freeform: Shape 21">
            <a:extLst>
              <a:ext uri="{FF2B5EF4-FFF2-40B4-BE49-F238E27FC236}">
                <a16:creationId xmlns:a16="http://schemas.microsoft.com/office/drawing/2014/main" id="{662DEB04-C1D7-4DCB-A8EA-C00FFDCCF038}"/>
              </a:ext>
            </a:extLst>
          </p:cNvPr>
          <p:cNvSpPr/>
          <p:nvPr/>
        </p:nvSpPr>
        <p:spPr>
          <a:xfrm>
            <a:off x="4571578" y="3948891"/>
            <a:ext cx="1463042" cy="723562"/>
          </a:xfrm>
          <a:custGeom>
            <a:avLst/>
            <a:gdLst>
              <a:gd name="connsiteX0" fmla="*/ 226113 w 914401"/>
              <a:gd name="connsiteY0" fmla="*/ 0 h 452226"/>
              <a:gd name="connsiteX1" fmla="*/ 688288 w 914401"/>
              <a:gd name="connsiteY1" fmla="*/ 0 h 452226"/>
              <a:gd name="connsiteX2" fmla="*/ 914401 w 914401"/>
              <a:gd name="connsiteY2" fmla="*/ 226113 h 452226"/>
              <a:gd name="connsiteX3" fmla="*/ 914400 w 914401"/>
              <a:gd name="connsiteY3" fmla="*/ 226113 h 452226"/>
              <a:gd name="connsiteX4" fmla="*/ 688287 w 914401"/>
              <a:gd name="connsiteY4" fmla="*/ 452226 h 452226"/>
              <a:gd name="connsiteX5" fmla="*/ 226113 w 914401"/>
              <a:gd name="connsiteY5" fmla="*/ 452225 h 452226"/>
              <a:gd name="connsiteX6" fmla="*/ 4594 w 914401"/>
              <a:gd name="connsiteY6" fmla="*/ 271682 h 452226"/>
              <a:gd name="connsiteX7" fmla="*/ 0 w 914401"/>
              <a:gd name="connsiteY7" fmla="*/ 226113 h 452226"/>
              <a:gd name="connsiteX8" fmla="*/ 4594 w 914401"/>
              <a:gd name="connsiteY8" fmla="*/ 180543 h 452226"/>
              <a:gd name="connsiteX9" fmla="*/ 226113 w 914401"/>
              <a:gd name="connsiteY9" fmla="*/ 0 h 452226"/>
              <a:gd name="connsiteX10" fmla="*/ 241660 w 914401"/>
              <a:gd name="connsiteY10" fmla="*/ 62954 h 452226"/>
              <a:gd name="connsiteX11" fmla="*/ 91323 w 914401"/>
              <a:gd name="connsiteY11" fmla="*/ 162604 h 452226"/>
              <a:gd name="connsiteX12" fmla="*/ 78501 w 914401"/>
              <a:gd name="connsiteY12" fmla="*/ 226113 h 452226"/>
              <a:gd name="connsiteX13" fmla="*/ 78501 w 914401"/>
              <a:gd name="connsiteY13" fmla="*/ 226112 h 452226"/>
              <a:gd name="connsiteX14" fmla="*/ 78501 w 914401"/>
              <a:gd name="connsiteY14" fmla="*/ 226113 h 452226"/>
              <a:gd name="connsiteX15" fmla="*/ 78501 w 914401"/>
              <a:gd name="connsiteY15" fmla="*/ 226113 h 452226"/>
              <a:gd name="connsiteX16" fmla="*/ 91323 w 914401"/>
              <a:gd name="connsiteY16" fmla="*/ 289621 h 452226"/>
              <a:gd name="connsiteX17" fmla="*/ 241660 w 914401"/>
              <a:gd name="connsiteY17" fmla="*/ 389271 h 452226"/>
              <a:gd name="connsiteX18" fmla="*/ 672741 w 914401"/>
              <a:gd name="connsiteY18" fmla="*/ 389272 h 452226"/>
              <a:gd name="connsiteX19" fmla="*/ 835900 w 914401"/>
              <a:gd name="connsiteY19" fmla="*/ 226113 h 452226"/>
              <a:gd name="connsiteX20" fmla="*/ 835901 w 914401"/>
              <a:gd name="connsiteY20" fmla="*/ 226113 h 452226"/>
              <a:gd name="connsiteX21" fmla="*/ 672742 w 914401"/>
              <a:gd name="connsiteY21" fmla="*/ 62954 h 452226"/>
              <a:gd name="connsiteX22" fmla="*/ 241660 w 914401"/>
              <a:gd name="connsiteY22" fmla="*/ 62954 h 45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4401" h="452226">
                <a:moveTo>
                  <a:pt x="226113" y="0"/>
                </a:moveTo>
                <a:lnTo>
                  <a:pt x="688288" y="0"/>
                </a:lnTo>
                <a:cubicBezTo>
                  <a:pt x="813167" y="0"/>
                  <a:pt x="914401" y="101234"/>
                  <a:pt x="914401" y="226113"/>
                </a:cubicBezTo>
                <a:lnTo>
                  <a:pt x="914400" y="226113"/>
                </a:lnTo>
                <a:cubicBezTo>
                  <a:pt x="914400" y="350992"/>
                  <a:pt x="813166" y="452226"/>
                  <a:pt x="688287" y="452226"/>
                </a:cubicBezTo>
                <a:lnTo>
                  <a:pt x="226113" y="452225"/>
                </a:lnTo>
                <a:cubicBezTo>
                  <a:pt x="116844" y="452225"/>
                  <a:pt x="25678" y="374718"/>
                  <a:pt x="4594" y="271682"/>
                </a:cubicBezTo>
                <a:lnTo>
                  <a:pt x="0" y="226113"/>
                </a:lnTo>
                <a:lnTo>
                  <a:pt x="4594" y="180543"/>
                </a:lnTo>
                <a:cubicBezTo>
                  <a:pt x="25678" y="77507"/>
                  <a:pt x="116844" y="0"/>
                  <a:pt x="226113" y="0"/>
                </a:cubicBezTo>
                <a:close/>
                <a:moveTo>
                  <a:pt x="241660" y="62954"/>
                </a:moveTo>
                <a:cubicBezTo>
                  <a:pt x="174078" y="62954"/>
                  <a:pt x="116092" y="104044"/>
                  <a:pt x="91323" y="162604"/>
                </a:cubicBezTo>
                <a:lnTo>
                  <a:pt x="78501" y="226113"/>
                </a:lnTo>
                <a:lnTo>
                  <a:pt x="78501" y="226112"/>
                </a:lnTo>
                <a:lnTo>
                  <a:pt x="78501" y="226113"/>
                </a:lnTo>
                <a:lnTo>
                  <a:pt x="78501" y="226113"/>
                </a:lnTo>
                <a:lnTo>
                  <a:pt x="91323" y="289621"/>
                </a:lnTo>
                <a:cubicBezTo>
                  <a:pt x="116092" y="348181"/>
                  <a:pt x="174078" y="389271"/>
                  <a:pt x="241660" y="389271"/>
                </a:cubicBezTo>
                <a:lnTo>
                  <a:pt x="672741" y="389272"/>
                </a:lnTo>
                <a:cubicBezTo>
                  <a:pt x="762851" y="389272"/>
                  <a:pt x="835900" y="316223"/>
                  <a:pt x="835900" y="226113"/>
                </a:cubicBezTo>
                <a:lnTo>
                  <a:pt x="835901" y="226113"/>
                </a:lnTo>
                <a:cubicBezTo>
                  <a:pt x="835901" y="136003"/>
                  <a:pt x="762852" y="62954"/>
                  <a:pt x="672742" y="62954"/>
                </a:cubicBezTo>
                <a:lnTo>
                  <a:pt x="241660" y="62954"/>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grpSp>
        <p:nvGrpSpPr>
          <p:cNvPr id="27" name="Group 26">
            <a:extLst>
              <a:ext uri="{FF2B5EF4-FFF2-40B4-BE49-F238E27FC236}">
                <a16:creationId xmlns:a16="http://schemas.microsoft.com/office/drawing/2014/main" id="{2E20EB0F-DA75-4E66-8C5F-B05D7E34769B}"/>
              </a:ext>
            </a:extLst>
          </p:cNvPr>
          <p:cNvGrpSpPr/>
          <p:nvPr/>
        </p:nvGrpSpPr>
        <p:grpSpPr>
          <a:xfrm>
            <a:off x="2556150" y="3948891"/>
            <a:ext cx="2511530" cy="723562"/>
            <a:chOff x="1633415" y="1884012"/>
            <a:chExt cx="1569706" cy="452226"/>
          </a:xfrm>
        </p:grpSpPr>
        <p:sp>
          <p:nvSpPr>
            <p:cNvPr id="47" name="Freeform: Shape 46">
              <a:extLst>
                <a:ext uri="{FF2B5EF4-FFF2-40B4-BE49-F238E27FC236}">
                  <a16:creationId xmlns:a16="http://schemas.microsoft.com/office/drawing/2014/main" id="{3BFB606B-31EB-4E60-8BFB-E587AADBDA26}"/>
                </a:ext>
              </a:extLst>
            </p:cNvPr>
            <p:cNvSpPr/>
            <p:nvPr/>
          </p:nvSpPr>
          <p:spPr>
            <a:xfrm>
              <a:off x="1633415" y="1884012"/>
              <a:ext cx="914401" cy="452226"/>
            </a:xfrm>
            <a:custGeom>
              <a:avLst/>
              <a:gdLst>
                <a:gd name="connsiteX0" fmla="*/ 226113 w 914401"/>
                <a:gd name="connsiteY0" fmla="*/ 0 h 452226"/>
                <a:gd name="connsiteX1" fmla="*/ 688288 w 914401"/>
                <a:gd name="connsiteY1" fmla="*/ 0 h 452226"/>
                <a:gd name="connsiteX2" fmla="*/ 914401 w 914401"/>
                <a:gd name="connsiteY2" fmla="*/ 226113 h 452226"/>
                <a:gd name="connsiteX3" fmla="*/ 914400 w 914401"/>
                <a:gd name="connsiteY3" fmla="*/ 226113 h 452226"/>
                <a:gd name="connsiteX4" fmla="*/ 688287 w 914401"/>
                <a:gd name="connsiteY4" fmla="*/ 452226 h 452226"/>
                <a:gd name="connsiteX5" fmla="*/ 226113 w 914401"/>
                <a:gd name="connsiteY5" fmla="*/ 452225 h 452226"/>
                <a:gd name="connsiteX6" fmla="*/ 4594 w 914401"/>
                <a:gd name="connsiteY6" fmla="*/ 271682 h 452226"/>
                <a:gd name="connsiteX7" fmla="*/ 0 w 914401"/>
                <a:gd name="connsiteY7" fmla="*/ 226113 h 452226"/>
                <a:gd name="connsiteX8" fmla="*/ 4594 w 914401"/>
                <a:gd name="connsiteY8" fmla="*/ 180543 h 452226"/>
                <a:gd name="connsiteX9" fmla="*/ 226113 w 914401"/>
                <a:gd name="connsiteY9" fmla="*/ 0 h 452226"/>
                <a:gd name="connsiteX10" fmla="*/ 241660 w 914401"/>
                <a:gd name="connsiteY10" fmla="*/ 62954 h 452226"/>
                <a:gd name="connsiteX11" fmla="*/ 91323 w 914401"/>
                <a:gd name="connsiteY11" fmla="*/ 162604 h 452226"/>
                <a:gd name="connsiteX12" fmla="*/ 78501 w 914401"/>
                <a:gd name="connsiteY12" fmla="*/ 226113 h 452226"/>
                <a:gd name="connsiteX13" fmla="*/ 78501 w 914401"/>
                <a:gd name="connsiteY13" fmla="*/ 226112 h 452226"/>
                <a:gd name="connsiteX14" fmla="*/ 78501 w 914401"/>
                <a:gd name="connsiteY14" fmla="*/ 226113 h 452226"/>
                <a:gd name="connsiteX15" fmla="*/ 78501 w 914401"/>
                <a:gd name="connsiteY15" fmla="*/ 226113 h 452226"/>
                <a:gd name="connsiteX16" fmla="*/ 91323 w 914401"/>
                <a:gd name="connsiteY16" fmla="*/ 289621 h 452226"/>
                <a:gd name="connsiteX17" fmla="*/ 241660 w 914401"/>
                <a:gd name="connsiteY17" fmla="*/ 389271 h 452226"/>
                <a:gd name="connsiteX18" fmla="*/ 672741 w 914401"/>
                <a:gd name="connsiteY18" fmla="*/ 389272 h 452226"/>
                <a:gd name="connsiteX19" fmla="*/ 835900 w 914401"/>
                <a:gd name="connsiteY19" fmla="*/ 226113 h 452226"/>
                <a:gd name="connsiteX20" fmla="*/ 835901 w 914401"/>
                <a:gd name="connsiteY20" fmla="*/ 226113 h 452226"/>
                <a:gd name="connsiteX21" fmla="*/ 672742 w 914401"/>
                <a:gd name="connsiteY21" fmla="*/ 62954 h 452226"/>
                <a:gd name="connsiteX22" fmla="*/ 241660 w 914401"/>
                <a:gd name="connsiteY22" fmla="*/ 62954 h 45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4401" h="452226">
                  <a:moveTo>
                    <a:pt x="226113" y="0"/>
                  </a:moveTo>
                  <a:lnTo>
                    <a:pt x="688288" y="0"/>
                  </a:lnTo>
                  <a:cubicBezTo>
                    <a:pt x="813167" y="0"/>
                    <a:pt x="914401" y="101234"/>
                    <a:pt x="914401" y="226113"/>
                  </a:cubicBezTo>
                  <a:lnTo>
                    <a:pt x="914400" y="226113"/>
                  </a:lnTo>
                  <a:cubicBezTo>
                    <a:pt x="914400" y="350992"/>
                    <a:pt x="813166" y="452226"/>
                    <a:pt x="688287" y="452226"/>
                  </a:cubicBezTo>
                  <a:lnTo>
                    <a:pt x="226113" y="452225"/>
                  </a:lnTo>
                  <a:cubicBezTo>
                    <a:pt x="116844" y="452225"/>
                    <a:pt x="25678" y="374718"/>
                    <a:pt x="4594" y="271682"/>
                  </a:cubicBezTo>
                  <a:lnTo>
                    <a:pt x="0" y="226113"/>
                  </a:lnTo>
                  <a:lnTo>
                    <a:pt x="4594" y="180543"/>
                  </a:lnTo>
                  <a:cubicBezTo>
                    <a:pt x="25678" y="77507"/>
                    <a:pt x="116844" y="0"/>
                    <a:pt x="226113" y="0"/>
                  </a:cubicBezTo>
                  <a:close/>
                  <a:moveTo>
                    <a:pt x="241660" y="62954"/>
                  </a:moveTo>
                  <a:cubicBezTo>
                    <a:pt x="174078" y="62954"/>
                    <a:pt x="116092" y="104044"/>
                    <a:pt x="91323" y="162604"/>
                  </a:cubicBezTo>
                  <a:lnTo>
                    <a:pt x="78501" y="226113"/>
                  </a:lnTo>
                  <a:lnTo>
                    <a:pt x="78501" y="226112"/>
                  </a:lnTo>
                  <a:lnTo>
                    <a:pt x="78501" y="226113"/>
                  </a:lnTo>
                  <a:lnTo>
                    <a:pt x="78501" y="226113"/>
                  </a:lnTo>
                  <a:lnTo>
                    <a:pt x="91323" y="289621"/>
                  </a:lnTo>
                  <a:cubicBezTo>
                    <a:pt x="116092" y="348181"/>
                    <a:pt x="174078" y="389271"/>
                    <a:pt x="241660" y="389271"/>
                  </a:cubicBezTo>
                  <a:lnTo>
                    <a:pt x="672741" y="389272"/>
                  </a:lnTo>
                  <a:cubicBezTo>
                    <a:pt x="762851" y="389272"/>
                    <a:pt x="835900" y="316223"/>
                    <a:pt x="835900" y="226113"/>
                  </a:cubicBezTo>
                  <a:lnTo>
                    <a:pt x="835901" y="226113"/>
                  </a:lnTo>
                  <a:cubicBezTo>
                    <a:pt x="835901" y="136003"/>
                    <a:pt x="762852" y="62954"/>
                    <a:pt x="672742" y="62954"/>
                  </a:cubicBezTo>
                  <a:lnTo>
                    <a:pt x="241660" y="62954"/>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useBgFill="1">
          <p:nvSpPr>
            <p:cNvPr id="26" name="Rectangle 25">
              <a:extLst>
                <a:ext uri="{FF2B5EF4-FFF2-40B4-BE49-F238E27FC236}">
                  <a16:creationId xmlns:a16="http://schemas.microsoft.com/office/drawing/2014/main" id="{7E85F044-D160-4457-B514-B176F3E8B65E}"/>
                </a:ext>
              </a:extLst>
            </p:cNvPr>
            <p:cNvSpPr/>
            <p:nvPr/>
          </p:nvSpPr>
          <p:spPr>
            <a:xfrm>
              <a:off x="2355047" y="2014953"/>
              <a:ext cx="848074" cy="190344"/>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useBgFill="1">
          <p:nvSpPr>
            <p:cNvPr id="16" name="Rectangle: Rounded Corners 15">
              <a:extLst>
                <a:ext uri="{FF2B5EF4-FFF2-40B4-BE49-F238E27FC236}">
                  <a16:creationId xmlns:a16="http://schemas.microsoft.com/office/drawing/2014/main" id="{63B4CA0E-6D56-4A13-B6DD-7A04DBA14F5A}"/>
                </a:ext>
              </a:extLst>
            </p:cNvPr>
            <p:cNvSpPr/>
            <p:nvPr/>
          </p:nvSpPr>
          <p:spPr>
            <a:xfrm>
              <a:off x="2377440" y="2061606"/>
              <a:ext cx="735252" cy="97038"/>
            </a:xfrm>
            <a:prstGeom prst="roundRect">
              <a:avLst>
                <a:gd name="adj" fmla="val 50000"/>
              </a:avLst>
            </a:prstGeom>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grpSp>
      <p:grpSp>
        <p:nvGrpSpPr>
          <p:cNvPr id="57" name="Group 56">
            <a:extLst>
              <a:ext uri="{FF2B5EF4-FFF2-40B4-BE49-F238E27FC236}">
                <a16:creationId xmlns:a16="http://schemas.microsoft.com/office/drawing/2014/main" id="{92C8C9CB-5BA1-440F-9D0B-614546797FE8}"/>
              </a:ext>
            </a:extLst>
          </p:cNvPr>
          <p:cNvGrpSpPr/>
          <p:nvPr/>
        </p:nvGrpSpPr>
        <p:grpSpPr>
          <a:xfrm>
            <a:off x="540723" y="3948891"/>
            <a:ext cx="2511530" cy="723562"/>
            <a:chOff x="1633415" y="1884012"/>
            <a:chExt cx="1569706" cy="452226"/>
          </a:xfrm>
        </p:grpSpPr>
        <p:sp>
          <p:nvSpPr>
            <p:cNvPr id="58" name="Freeform: Shape 57">
              <a:extLst>
                <a:ext uri="{FF2B5EF4-FFF2-40B4-BE49-F238E27FC236}">
                  <a16:creationId xmlns:a16="http://schemas.microsoft.com/office/drawing/2014/main" id="{93938D86-80CF-4DAE-A19A-305C697E18D5}"/>
                </a:ext>
              </a:extLst>
            </p:cNvPr>
            <p:cNvSpPr/>
            <p:nvPr/>
          </p:nvSpPr>
          <p:spPr>
            <a:xfrm>
              <a:off x="1633415" y="1884012"/>
              <a:ext cx="914401" cy="452226"/>
            </a:xfrm>
            <a:custGeom>
              <a:avLst/>
              <a:gdLst>
                <a:gd name="connsiteX0" fmla="*/ 226113 w 914401"/>
                <a:gd name="connsiteY0" fmla="*/ 0 h 452226"/>
                <a:gd name="connsiteX1" fmla="*/ 688288 w 914401"/>
                <a:gd name="connsiteY1" fmla="*/ 0 h 452226"/>
                <a:gd name="connsiteX2" fmla="*/ 914401 w 914401"/>
                <a:gd name="connsiteY2" fmla="*/ 226113 h 452226"/>
                <a:gd name="connsiteX3" fmla="*/ 914400 w 914401"/>
                <a:gd name="connsiteY3" fmla="*/ 226113 h 452226"/>
                <a:gd name="connsiteX4" fmla="*/ 688287 w 914401"/>
                <a:gd name="connsiteY4" fmla="*/ 452226 h 452226"/>
                <a:gd name="connsiteX5" fmla="*/ 226113 w 914401"/>
                <a:gd name="connsiteY5" fmla="*/ 452225 h 452226"/>
                <a:gd name="connsiteX6" fmla="*/ 4594 w 914401"/>
                <a:gd name="connsiteY6" fmla="*/ 271682 h 452226"/>
                <a:gd name="connsiteX7" fmla="*/ 0 w 914401"/>
                <a:gd name="connsiteY7" fmla="*/ 226113 h 452226"/>
                <a:gd name="connsiteX8" fmla="*/ 4594 w 914401"/>
                <a:gd name="connsiteY8" fmla="*/ 180543 h 452226"/>
                <a:gd name="connsiteX9" fmla="*/ 226113 w 914401"/>
                <a:gd name="connsiteY9" fmla="*/ 0 h 452226"/>
                <a:gd name="connsiteX10" fmla="*/ 241660 w 914401"/>
                <a:gd name="connsiteY10" fmla="*/ 62954 h 452226"/>
                <a:gd name="connsiteX11" fmla="*/ 91323 w 914401"/>
                <a:gd name="connsiteY11" fmla="*/ 162604 h 452226"/>
                <a:gd name="connsiteX12" fmla="*/ 78501 w 914401"/>
                <a:gd name="connsiteY12" fmla="*/ 226113 h 452226"/>
                <a:gd name="connsiteX13" fmla="*/ 78501 w 914401"/>
                <a:gd name="connsiteY13" fmla="*/ 226112 h 452226"/>
                <a:gd name="connsiteX14" fmla="*/ 78501 w 914401"/>
                <a:gd name="connsiteY14" fmla="*/ 226113 h 452226"/>
                <a:gd name="connsiteX15" fmla="*/ 78501 w 914401"/>
                <a:gd name="connsiteY15" fmla="*/ 226113 h 452226"/>
                <a:gd name="connsiteX16" fmla="*/ 91323 w 914401"/>
                <a:gd name="connsiteY16" fmla="*/ 289621 h 452226"/>
                <a:gd name="connsiteX17" fmla="*/ 241660 w 914401"/>
                <a:gd name="connsiteY17" fmla="*/ 389271 h 452226"/>
                <a:gd name="connsiteX18" fmla="*/ 672741 w 914401"/>
                <a:gd name="connsiteY18" fmla="*/ 389272 h 452226"/>
                <a:gd name="connsiteX19" fmla="*/ 835900 w 914401"/>
                <a:gd name="connsiteY19" fmla="*/ 226113 h 452226"/>
                <a:gd name="connsiteX20" fmla="*/ 835901 w 914401"/>
                <a:gd name="connsiteY20" fmla="*/ 226113 h 452226"/>
                <a:gd name="connsiteX21" fmla="*/ 672742 w 914401"/>
                <a:gd name="connsiteY21" fmla="*/ 62954 h 452226"/>
                <a:gd name="connsiteX22" fmla="*/ 241660 w 914401"/>
                <a:gd name="connsiteY22" fmla="*/ 62954 h 45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4401" h="452226">
                  <a:moveTo>
                    <a:pt x="226113" y="0"/>
                  </a:moveTo>
                  <a:lnTo>
                    <a:pt x="688288" y="0"/>
                  </a:lnTo>
                  <a:cubicBezTo>
                    <a:pt x="813167" y="0"/>
                    <a:pt x="914401" y="101234"/>
                    <a:pt x="914401" y="226113"/>
                  </a:cubicBezTo>
                  <a:lnTo>
                    <a:pt x="914400" y="226113"/>
                  </a:lnTo>
                  <a:cubicBezTo>
                    <a:pt x="914400" y="350992"/>
                    <a:pt x="813166" y="452226"/>
                    <a:pt x="688287" y="452226"/>
                  </a:cubicBezTo>
                  <a:lnTo>
                    <a:pt x="226113" y="452225"/>
                  </a:lnTo>
                  <a:cubicBezTo>
                    <a:pt x="116844" y="452225"/>
                    <a:pt x="25678" y="374718"/>
                    <a:pt x="4594" y="271682"/>
                  </a:cubicBezTo>
                  <a:lnTo>
                    <a:pt x="0" y="226113"/>
                  </a:lnTo>
                  <a:lnTo>
                    <a:pt x="4594" y="180543"/>
                  </a:lnTo>
                  <a:cubicBezTo>
                    <a:pt x="25678" y="77507"/>
                    <a:pt x="116844" y="0"/>
                    <a:pt x="226113" y="0"/>
                  </a:cubicBezTo>
                  <a:close/>
                  <a:moveTo>
                    <a:pt x="241660" y="62954"/>
                  </a:moveTo>
                  <a:cubicBezTo>
                    <a:pt x="174078" y="62954"/>
                    <a:pt x="116092" y="104044"/>
                    <a:pt x="91323" y="162604"/>
                  </a:cubicBezTo>
                  <a:lnTo>
                    <a:pt x="78501" y="226113"/>
                  </a:lnTo>
                  <a:lnTo>
                    <a:pt x="78501" y="226112"/>
                  </a:lnTo>
                  <a:lnTo>
                    <a:pt x="78501" y="226113"/>
                  </a:lnTo>
                  <a:lnTo>
                    <a:pt x="78501" y="226113"/>
                  </a:lnTo>
                  <a:lnTo>
                    <a:pt x="91323" y="289621"/>
                  </a:lnTo>
                  <a:cubicBezTo>
                    <a:pt x="116092" y="348181"/>
                    <a:pt x="174078" y="389271"/>
                    <a:pt x="241660" y="389271"/>
                  </a:cubicBezTo>
                  <a:lnTo>
                    <a:pt x="672741" y="389272"/>
                  </a:lnTo>
                  <a:cubicBezTo>
                    <a:pt x="762851" y="389272"/>
                    <a:pt x="835900" y="316223"/>
                    <a:pt x="835900" y="226113"/>
                  </a:cubicBezTo>
                  <a:lnTo>
                    <a:pt x="835901" y="226113"/>
                  </a:lnTo>
                  <a:cubicBezTo>
                    <a:pt x="835901" y="136003"/>
                    <a:pt x="762852" y="62954"/>
                    <a:pt x="672742" y="62954"/>
                  </a:cubicBezTo>
                  <a:lnTo>
                    <a:pt x="241660" y="62954"/>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b="1" dirty="0">
                <a:solidFill>
                  <a:prstClr val="white"/>
                </a:solidFill>
                <a:latin typeface="Amazon Ember"/>
              </a:endParaRPr>
            </a:p>
          </p:txBody>
        </p:sp>
        <p:sp useBgFill="1">
          <p:nvSpPr>
            <p:cNvPr id="59" name="Rectangle 58">
              <a:extLst>
                <a:ext uri="{FF2B5EF4-FFF2-40B4-BE49-F238E27FC236}">
                  <a16:creationId xmlns:a16="http://schemas.microsoft.com/office/drawing/2014/main" id="{350C5A3C-0099-443B-9318-007E3A7159DD}"/>
                </a:ext>
              </a:extLst>
            </p:cNvPr>
            <p:cNvSpPr/>
            <p:nvPr/>
          </p:nvSpPr>
          <p:spPr>
            <a:xfrm>
              <a:off x="2355047" y="2014953"/>
              <a:ext cx="848074" cy="190344"/>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b="1" dirty="0">
                <a:solidFill>
                  <a:prstClr val="white"/>
                </a:solidFill>
                <a:latin typeface="Amazon Ember"/>
              </a:endParaRPr>
            </a:p>
          </p:txBody>
        </p:sp>
        <p:sp useBgFill="1">
          <p:nvSpPr>
            <p:cNvPr id="60" name="Rectangle: Rounded Corners 59">
              <a:extLst>
                <a:ext uri="{FF2B5EF4-FFF2-40B4-BE49-F238E27FC236}">
                  <a16:creationId xmlns:a16="http://schemas.microsoft.com/office/drawing/2014/main" id="{0E130A4E-C137-43FE-82BE-DB2F6B2E491A}"/>
                </a:ext>
              </a:extLst>
            </p:cNvPr>
            <p:cNvSpPr/>
            <p:nvPr/>
          </p:nvSpPr>
          <p:spPr>
            <a:xfrm>
              <a:off x="2377440" y="2061606"/>
              <a:ext cx="735252" cy="97038"/>
            </a:xfrm>
            <a:prstGeom prst="roundRect">
              <a:avLst>
                <a:gd name="adj" fmla="val 50000"/>
              </a:avLst>
            </a:prstGeom>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b="1" dirty="0">
                <a:solidFill>
                  <a:prstClr val="white"/>
                </a:solidFill>
                <a:latin typeface="Amazon Ember"/>
              </a:endParaRPr>
            </a:p>
          </p:txBody>
        </p:sp>
      </p:grpSp>
      <p:grpSp>
        <p:nvGrpSpPr>
          <p:cNvPr id="61" name="Group 60">
            <a:extLst>
              <a:ext uri="{FF2B5EF4-FFF2-40B4-BE49-F238E27FC236}">
                <a16:creationId xmlns:a16="http://schemas.microsoft.com/office/drawing/2014/main" id="{93596A33-55E9-4025-A446-8EBA95546A79}"/>
              </a:ext>
            </a:extLst>
          </p:cNvPr>
          <p:cNvGrpSpPr/>
          <p:nvPr/>
        </p:nvGrpSpPr>
        <p:grpSpPr>
          <a:xfrm>
            <a:off x="-320093" y="4158397"/>
            <a:ext cx="1356918" cy="304550"/>
            <a:chOff x="2355047" y="2014953"/>
            <a:chExt cx="848074" cy="190344"/>
          </a:xfrm>
        </p:grpSpPr>
        <p:sp useBgFill="1">
          <p:nvSpPr>
            <p:cNvPr id="63" name="Rectangle 62">
              <a:extLst>
                <a:ext uri="{FF2B5EF4-FFF2-40B4-BE49-F238E27FC236}">
                  <a16:creationId xmlns:a16="http://schemas.microsoft.com/office/drawing/2014/main" id="{54148BCA-4C8F-4279-B331-2FB3EE28E2D4}"/>
                </a:ext>
              </a:extLst>
            </p:cNvPr>
            <p:cNvSpPr/>
            <p:nvPr/>
          </p:nvSpPr>
          <p:spPr>
            <a:xfrm>
              <a:off x="2355047" y="2014953"/>
              <a:ext cx="848074" cy="190344"/>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b="1" dirty="0">
                <a:solidFill>
                  <a:prstClr val="white"/>
                </a:solidFill>
                <a:latin typeface="Amazon Ember"/>
              </a:endParaRPr>
            </a:p>
          </p:txBody>
        </p:sp>
        <p:sp useBgFill="1">
          <p:nvSpPr>
            <p:cNvPr id="64" name="Rectangle: Rounded Corners 63">
              <a:extLst>
                <a:ext uri="{FF2B5EF4-FFF2-40B4-BE49-F238E27FC236}">
                  <a16:creationId xmlns:a16="http://schemas.microsoft.com/office/drawing/2014/main" id="{B9646EF8-7E73-4C1A-BC20-12647B4590FA}"/>
                </a:ext>
              </a:extLst>
            </p:cNvPr>
            <p:cNvSpPr/>
            <p:nvPr/>
          </p:nvSpPr>
          <p:spPr>
            <a:xfrm>
              <a:off x="2377440" y="2061606"/>
              <a:ext cx="735252" cy="97038"/>
            </a:xfrm>
            <a:prstGeom prst="roundRect">
              <a:avLst>
                <a:gd name="adj" fmla="val 50000"/>
              </a:avLst>
            </a:prstGeom>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b="1" dirty="0">
                <a:solidFill>
                  <a:prstClr val="white"/>
                </a:solidFill>
                <a:latin typeface="Amazon Ember"/>
              </a:endParaRPr>
            </a:p>
          </p:txBody>
        </p:sp>
      </p:grpSp>
      <p:sp>
        <p:nvSpPr>
          <p:cNvPr id="65" name="Freeform: Shape 64">
            <a:extLst>
              <a:ext uri="{FF2B5EF4-FFF2-40B4-BE49-F238E27FC236}">
                <a16:creationId xmlns:a16="http://schemas.microsoft.com/office/drawing/2014/main" id="{FC806463-D73F-41FB-A344-8ABACBA85CB1}"/>
              </a:ext>
            </a:extLst>
          </p:cNvPr>
          <p:cNvSpPr/>
          <p:nvPr/>
        </p:nvSpPr>
        <p:spPr>
          <a:xfrm>
            <a:off x="6587005" y="3948891"/>
            <a:ext cx="1463042" cy="723562"/>
          </a:xfrm>
          <a:custGeom>
            <a:avLst/>
            <a:gdLst>
              <a:gd name="connsiteX0" fmla="*/ 226113 w 914401"/>
              <a:gd name="connsiteY0" fmla="*/ 0 h 452226"/>
              <a:gd name="connsiteX1" fmla="*/ 688288 w 914401"/>
              <a:gd name="connsiteY1" fmla="*/ 0 h 452226"/>
              <a:gd name="connsiteX2" fmla="*/ 914401 w 914401"/>
              <a:gd name="connsiteY2" fmla="*/ 226113 h 452226"/>
              <a:gd name="connsiteX3" fmla="*/ 914400 w 914401"/>
              <a:gd name="connsiteY3" fmla="*/ 226113 h 452226"/>
              <a:gd name="connsiteX4" fmla="*/ 688287 w 914401"/>
              <a:gd name="connsiteY4" fmla="*/ 452226 h 452226"/>
              <a:gd name="connsiteX5" fmla="*/ 226113 w 914401"/>
              <a:gd name="connsiteY5" fmla="*/ 452225 h 452226"/>
              <a:gd name="connsiteX6" fmla="*/ 4594 w 914401"/>
              <a:gd name="connsiteY6" fmla="*/ 271682 h 452226"/>
              <a:gd name="connsiteX7" fmla="*/ 0 w 914401"/>
              <a:gd name="connsiteY7" fmla="*/ 226113 h 452226"/>
              <a:gd name="connsiteX8" fmla="*/ 4594 w 914401"/>
              <a:gd name="connsiteY8" fmla="*/ 180543 h 452226"/>
              <a:gd name="connsiteX9" fmla="*/ 226113 w 914401"/>
              <a:gd name="connsiteY9" fmla="*/ 0 h 452226"/>
              <a:gd name="connsiteX10" fmla="*/ 241660 w 914401"/>
              <a:gd name="connsiteY10" fmla="*/ 62954 h 452226"/>
              <a:gd name="connsiteX11" fmla="*/ 91323 w 914401"/>
              <a:gd name="connsiteY11" fmla="*/ 162604 h 452226"/>
              <a:gd name="connsiteX12" fmla="*/ 78501 w 914401"/>
              <a:gd name="connsiteY12" fmla="*/ 226113 h 452226"/>
              <a:gd name="connsiteX13" fmla="*/ 78501 w 914401"/>
              <a:gd name="connsiteY13" fmla="*/ 226112 h 452226"/>
              <a:gd name="connsiteX14" fmla="*/ 78501 w 914401"/>
              <a:gd name="connsiteY14" fmla="*/ 226113 h 452226"/>
              <a:gd name="connsiteX15" fmla="*/ 78501 w 914401"/>
              <a:gd name="connsiteY15" fmla="*/ 226113 h 452226"/>
              <a:gd name="connsiteX16" fmla="*/ 91323 w 914401"/>
              <a:gd name="connsiteY16" fmla="*/ 289621 h 452226"/>
              <a:gd name="connsiteX17" fmla="*/ 241660 w 914401"/>
              <a:gd name="connsiteY17" fmla="*/ 389271 h 452226"/>
              <a:gd name="connsiteX18" fmla="*/ 672741 w 914401"/>
              <a:gd name="connsiteY18" fmla="*/ 389272 h 452226"/>
              <a:gd name="connsiteX19" fmla="*/ 835900 w 914401"/>
              <a:gd name="connsiteY19" fmla="*/ 226113 h 452226"/>
              <a:gd name="connsiteX20" fmla="*/ 835901 w 914401"/>
              <a:gd name="connsiteY20" fmla="*/ 226113 h 452226"/>
              <a:gd name="connsiteX21" fmla="*/ 672742 w 914401"/>
              <a:gd name="connsiteY21" fmla="*/ 62954 h 452226"/>
              <a:gd name="connsiteX22" fmla="*/ 241660 w 914401"/>
              <a:gd name="connsiteY22" fmla="*/ 62954 h 45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4401" h="452226">
                <a:moveTo>
                  <a:pt x="226113" y="0"/>
                </a:moveTo>
                <a:lnTo>
                  <a:pt x="688288" y="0"/>
                </a:lnTo>
                <a:cubicBezTo>
                  <a:pt x="813167" y="0"/>
                  <a:pt x="914401" y="101234"/>
                  <a:pt x="914401" y="226113"/>
                </a:cubicBezTo>
                <a:lnTo>
                  <a:pt x="914400" y="226113"/>
                </a:lnTo>
                <a:cubicBezTo>
                  <a:pt x="914400" y="350992"/>
                  <a:pt x="813166" y="452226"/>
                  <a:pt x="688287" y="452226"/>
                </a:cubicBezTo>
                <a:lnTo>
                  <a:pt x="226113" y="452225"/>
                </a:lnTo>
                <a:cubicBezTo>
                  <a:pt x="116844" y="452225"/>
                  <a:pt x="25678" y="374718"/>
                  <a:pt x="4594" y="271682"/>
                </a:cubicBezTo>
                <a:lnTo>
                  <a:pt x="0" y="226113"/>
                </a:lnTo>
                <a:lnTo>
                  <a:pt x="4594" y="180543"/>
                </a:lnTo>
                <a:cubicBezTo>
                  <a:pt x="25678" y="77507"/>
                  <a:pt x="116844" y="0"/>
                  <a:pt x="226113" y="0"/>
                </a:cubicBezTo>
                <a:close/>
                <a:moveTo>
                  <a:pt x="241660" y="62954"/>
                </a:moveTo>
                <a:cubicBezTo>
                  <a:pt x="174078" y="62954"/>
                  <a:pt x="116092" y="104044"/>
                  <a:pt x="91323" y="162604"/>
                </a:cubicBezTo>
                <a:lnTo>
                  <a:pt x="78501" y="226113"/>
                </a:lnTo>
                <a:lnTo>
                  <a:pt x="78501" y="226112"/>
                </a:lnTo>
                <a:lnTo>
                  <a:pt x="78501" y="226113"/>
                </a:lnTo>
                <a:lnTo>
                  <a:pt x="78501" y="226113"/>
                </a:lnTo>
                <a:lnTo>
                  <a:pt x="91323" y="289621"/>
                </a:lnTo>
                <a:cubicBezTo>
                  <a:pt x="116092" y="348181"/>
                  <a:pt x="174078" y="389271"/>
                  <a:pt x="241660" y="389271"/>
                </a:cubicBezTo>
                <a:lnTo>
                  <a:pt x="672741" y="389272"/>
                </a:lnTo>
                <a:cubicBezTo>
                  <a:pt x="762851" y="389272"/>
                  <a:pt x="835900" y="316223"/>
                  <a:pt x="835900" y="226113"/>
                </a:cubicBezTo>
                <a:lnTo>
                  <a:pt x="835901" y="226113"/>
                </a:lnTo>
                <a:cubicBezTo>
                  <a:pt x="835901" y="136003"/>
                  <a:pt x="762852" y="62954"/>
                  <a:pt x="672742" y="62954"/>
                </a:cubicBezTo>
                <a:lnTo>
                  <a:pt x="241660" y="62954"/>
                </a:lnTo>
                <a:close/>
              </a:path>
            </a:pathLst>
          </a:custGeom>
          <a:noFill/>
          <a:ln w="19050" cap="rnd">
            <a:solidFill>
              <a:schemeClr val="tx1"/>
            </a:solidFill>
            <a:prstDash val="dash"/>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useBgFill="1">
        <p:nvSpPr>
          <p:cNvPr id="29" name="Rectangle 28">
            <a:extLst>
              <a:ext uri="{FF2B5EF4-FFF2-40B4-BE49-F238E27FC236}">
                <a16:creationId xmlns:a16="http://schemas.microsoft.com/office/drawing/2014/main" id="{5702CD9E-2A55-4C7B-98C3-648D6CCB65B0}"/>
              </a:ext>
            </a:extLst>
          </p:cNvPr>
          <p:cNvSpPr/>
          <p:nvPr/>
        </p:nvSpPr>
        <p:spPr>
          <a:xfrm>
            <a:off x="7741616" y="4158397"/>
            <a:ext cx="1356918" cy="30455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useBgFill="1">
        <p:nvSpPr>
          <p:cNvPr id="30" name="Rectangle: Rounded Corners 29">
            <a:extLst>
              <a:ext uri="{FF2B5EF4-FFF2-40B4-BE49-F238E27FC236}">
                <a16:creationId xmlns:a16="http://schemas.microsoft.com/office/drawing/2014/main" id="{78211735-1051-48DF-AD32-2D3BC8CF14DF}"/>
              </a:ext>
            </a:extLst>
          </p:cNvPr>
          <p:cNvSpPr/>
          <p:nvPr/>
        </p:nvSpPr>
        <p:spPr>
          <a:xfrm>
            <a:off x="7777445" y="4233042"/>
            <a:ext cx="1176403" cy="155261"/>
          </a:xfrm>
          <a:prstGeom prst="roundRect">
            <a:avLst>
              <a:gd name="adj" fmla="val 50000"/>
            </a:avLst>
          </a:prstGeom>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useBgFill="1">
        <p:nvSpPr>
          <p:cNvPr id="23" name="Rectangle 22">
            <a:extLst>
              <a:ext uri="{FF2B5EF4-FFF2-40B4-BE49-F238E27FC236}">
                <a16:creationId xmlns:a16="http://schemas.microsoft.com/office/drawing/2014/main" id="{F47A5201-CB6C-4FC6-AF0A-B979CD87B485}"/>
              </a:ext>
            </a:extLst>
          </p:cNvPr>
          <p:cNvSpPr/>
          <p:nvPr/>
        </p:nvSpPr>
        <p:spPr>
          <a:xfrm>
            <a:off x="5726189" y="4158397"/>
            <a:ext cx="1356918" cy="30455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useBgFill="1">
        <p:nvSpPr>
          <p:cNvPr id="24" name="Rectangle: Rounded Corners 23">
            <a:extLst>
              <a:ext uri="{FF2B5EF4-FFF2-40B4-BE49-F238E27FC236}">
                <a16:creationId xmlns:a16="http://schemas.microsoft.com/office/drawing/2014/main" id="{04BAACF0-9632-45CB-97D4-DF4337768BEB}"/>
              </a:ext>
            </a:extLst>
          </p:cNvPr>
          <p:cNvSpPr/>
          <p:nvPr/>
        </p:nvSpPr>
        <p:spPr>
          <a:xfrm>
            <a:off x="5762018" y="4233042"/>
            <a:ext cx="1176403" cy="155261"/>
          </a:xfrm>
          <a:prstGeom prst="roundRect">
            <a:avLst>
              <a:gd name="adj" fmla="val 50000"/>
            </a:avLst>
          </a:prstGeom>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66" name="TextBox 65">
            <a:extLst>
              <a:ext uri="{FF2B5EF4-FFF2-40B4-BE49-F238E27FC236}">
                <a16:creationId xmlns:a16="http://schemas.microsoft.com/office/drawing/2014/main" id="{D126A5AA-7E1C-4463-8529-E5BADD924043}"/>
              </a:ext>
            </a:extLst>
          </p:cNvPr>
          <p:cNvSpPr txBox="1"/>
          <p:nvPr/>
        </p:nvSpPr>
        <p:spPr>
          <a:xfrm>
            <a:off x="932627" y="6854690"/>
            <a:ext cx="12765146" cy="535531"/>
          </a:xfrm>
          <a:prstGeom prst="rect">
            <a:avLst/>
          </a:prstGeom>
          <a:noFill/>
        </p:spPr>
        <p:txBody>
          <a:bodyPr wrap="square" rtlCol="0">
            <a:spAutoFit/>
          </a:bodyPr>
          <a:lstStyle/>
          <a:p>
            <a:pPr algn="ctr" defTabSz="731520">
              <a:defRPr/>
            </a:pPr>
            <a:r>
              <a:rPr lang="en-US" sz="2800" dirty="0"/>
              <a:t>Dedicated teams are needed to find weaknesses before they take you out!</a:t>
            </a:r>
          </a:p>
        </p:txBody>
      </p:sp>
    </p:spTree>
    <p:extLst>
      <p:ext uri="{BB962C8B-B14F-4D97-AF65-F5344CB8AC3E}">
        <p14:creationId xmlns:p14="http://schemas.microsoft.com/office/powerpoint/2010/main" val="236810467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grpId="1" nodeType="withEffect">
                                  <p:stCondLst>
                                    <p:cond delay="0"/>
                                  </p:stCondLst>
                                  <p:childTnLst>
                                    <p:animMotion origin="layout" path="M 0 -1.41975E-6 L 0 0.0436 " pathEditMode="relative" rAng="0" ptsTypes="AA">
                                      <p:cBhvr>
                                        <p:cTn id="9" dur="500" spd="-100000" fill="hold"/>
                                        <p:tgtEl>
                                          <p:spTgt spid="36"/>
                                        </p:tgtEl>
                                        <p:attrNameLst>
                                          <p:attrName>ppt_x</p:attrName>
                                          <p:attrName>ppt_y</p:attrName>
                                        </p:attrNameLst>
                                      </p:cBhvr>
                                      <p:rCtr x="0" y="2180"/>
                                    </p:animMotion>
                                  </p:childTnLst>
                                </p:cTn>
                              </p:par>
                              <p:par>
                                <p:cTn id="10" presetID="21" presetClass="exit" presetSubtype="1" fill="hold" grpId="0" nodeType="withEffect">
                                  <p:stCondLst>
                                    <p:cond delay="0"/>
                                  </p:stCondLst>
                                  <p:childTnLst>
                                    <p:animEffect transition="out" filter="wheel(1)">
                                      <p:cBhvr>
                                        <p:cTn id="11" dur="1250"/>
                                        <p:tgtEl>
                                          <p:spTgt spid="28"/>
                                        </p:tgtEl>
                                      </p:cBhvr>
                                    </p:animEffect>
                                    <p:set>
                                      <p:cBhvr>
                                        <p:cTn id="12" dur="1" fill="hold">
                                          <p:stCondLst>
                                            <p:cond delay="1249"/>
                                          </p:stCondLst>
                                        </p:cTn>
                                        <p:tgtEl>
                                          <p:spTgt spid="28"/>
                                        </p:tgtEl>
                                        <p:attrNameLst>
                                          <p:attrName>style.visibility</p:attrName>
                                        </p:attrNameLst>
                                      </p:cBhvr>
                                      <p:to>
                                        <p:strVal val="hidden"/>
                                      </p:to>
                                    </p:set>
                                  </p:childTnLst>
                                </p:cTn>
                              </p:par>
                              <p:par>
                                <p:cTn id="13" presetID="21" presetClass="entr" presetSubtype="1"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heel(1)">
                                      <p:cBhvr>
                                        <p:cTn id="15" dur="1250"/>
                                        <p:tgtEl>
                                          <p:spTgt spid="65"/>
                                        </p:tgtEl>
                                      </p:cBhvr>
                                    </p:animEffect>
                                  </p:childTnLst>
                                </p:cTn>
                              </p:par>
                              <p:par>
                                <p:cTn id="16" presetID="10" presetClass="entr" presetSubtype="0" fill="hold" grpId="0" nodeType="withEffect">
                                  <p:stCondLst>
                                    <p:cond delay="15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par>
                                <p:cTn id="19" presetID="42" presetClass="path" presetSubtype="0" decel="100000" fill="hold" grpId="1" nodeType="withEffect">
                                  <p:stCondLst>
                                    <p:cond delay="150"/>
                                  </p:stCondLst>
                                  <p:childTnLst>
                                    <p:animMotion origin="layout" path="M 0 -4.93827E-6 L 0 0.0436 " pathEditMode="relative" rAng="0" ptsTypes="AA">
                                      <p:cBhvr>
                                        <p:cTn id="20" dur="500" spd="-100000" fill="hold"/>
                                        <p:tgtEl>
                                          <p:spTgt spid="66"/>
                                        </p:tgtEl>
                                        <p:attrNameLst>
                                          <p:attrName>ppt_x</p:attrName>
                                          <p:attrName>ppt_y</p:attrName>
                                        </p:attrNameLst>
                                      </p:cBhvr>
                                      <p:rCtr x="0" y="21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28" grpId="0" animBg="1"/>
      <p:bldP spid="65" grpId="0" animBg="1"/>
      <p:bldP spid="66" grpId="0"/>
      <p:bldP spid="66" grpId="1"/>
    </p:bldLst>
  </p:timing>
</p:sld>
</file>

<file path=ppt/slides/slide113.xml><?xml version="1.0" encoding="utf-8"?>
<p:sld xmlns:a="http://schemas.openxmlformats.org/drawingml/2006/main" xmlns:r="http://schemas.openxmlformats.org/officeDocument/2006/relationships" xmlns:p="http://schemas.openxmlformats.org/presentationml/2006/main" show="0">
  <p:cSld>
    <p:bg>
      <p:bgPr>
        <a:gradFill>
          <a:gsLst>
            <a:gs pos="0">
              <a:srgbClr val="7BC233"/>
            </a:gs>
            <a:gs pos="100000">
              <a:srgbClr val="5C9126"/>
            </a:gs>
          </a:gsLst>
          <a:lin ang="5400000" scaled="0"/>
        </a:gradFill>
        <a:effectLst/>
      </p:bgPr>
    </p:bg>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B02F28AC-0986-47EE-A1F6-9D23339DFC6F}"/>
              </a:ext>
            </a:extLst>
          </p:cNvPr>
          <p:cNvSpPr txBox="1">
            <a:spLocks/>
          </p:cNvSpPr>
          <p:nvPr/>
        </p:nvSpPr>
        <p:spPr>
          <a:xfrm>
            <a:off x="1398588" y="2619934"/>
            <a:ext cx="7133630" cy="2033029"/>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defTabSz="731520">
              <a:lnSpc>
                <a:spcPct val="90000"/>
              </a:lnSpc>
              <a:defRPr/>
            </a:pPr>
            <a:r>
              <a:rPr lang="en-US" sz="4400" dirty="0">
                <a:solidFill>
                  <a:prstClr val="white"/>
                </a:solidFill>
                <a:latin typeface="+mj-lt"/>
              </a:rPr>
              <a:t>Failures are a</a:t>
            </a:r>
            <a:br>
              <a:rPr lang="en-US" sz="4400" dirty="0">
                <a:solidFill>
                  <a:prstClr val="white"/>
                </a:solidFill>
                <a:latin typeface="+mj-lt"/>
              </a:rPr>
            </a:br>
            <a:r>
              <a:rPr lang="en-US" sz="4400" dirty="0">
                <a:solidFill>
                  <a:prstClr val="white"/>
                </a:solidFill>
                <a:latin typeface="+mj-lt"/>
              </a:rPr>
              <a:t>system problem—</a:t>
            </a:r>
            <a:br>
              <a:rPr lang="en-US" sz="4400" dirty="0">
                <a:solidFill>
                  <a:prstClr val="white"/>
                </a:solidFill>
                <a:latin typeface="+mj-lt"/>
              </a:rPr>
            </a:br>
            <a:r>
              <a:rPr lang="en-US" sz="4400" dirty="0">
                <a:solidFill>
                  <a:prstClr val="white"/>
                </a:solidFill>
                <a:latin typeface="+mj-lt"/>
              </a:rPr>
              <a:t>lack of safety margin</a:t>
            </a:r>
          </a:p>
        </p:txBody>
      </p:sp>
      <p:sp>
        <p:nvSpPr>
          <p:cNvPr id="5" name="TextBox 4">
            <a:extLst>
              <a:ext uri="{FF2B5EF4-FFF2-40B4-BE49-F238E27FC236}">
                <a16:creationId xmlns:a16="http://schemas.microsoft.com/office/drawing/2014/main" id="{E50670F4-21C6-4D8E-ABAC-D20FFBD0DE82}"/>
              </a:ext>
            </a:extLst>
          </p:cNvPr>
          <p:cNvSpPr txBox="1"/>
          <p:nvPr/>
        </p:nvSpPr>
        <p:spPr>
          <a:xfrm>
            <a:off x="1467383" y="4652961"/>
            <a:ext cx="7064835" cy="1077218"/>
          </a:xfrm>
          <a:prstGeom prst="rect">
            <a:avLst/>
          </a:prstGeom>
          <a:noFill/>
        </p:spPr>
        <p:txBody>
          <a:bodyPr wrap="square" rtlCol="0">
            <a:spAutoFit/>
          </a:bodyPr>
          <a:lstStyle/>
          <a:p>
            <a:pPr defTabSz="731520">
              <a:spcBef>
                <a:spcPct val="0"/>
              </a:spcBef>
              <a:defRPr/>
            </a:pPr>
            <a:r>
              <a:rPr lang="en-US" sz="3200" dirty="0">
                <a:solidFill>
                  <a:prstClr val="white"/>
                </a:solidFill>
                <a:cs typeface="Arial"/>
              </a:rPr>
              <a:t>Not something with a root cause</a:t>
            </a:r>
            <a:br>
              <a:rPr lang="en-US" sz="3200" dirty="0">
                <a:solidFill>
                  <a:prstClr val="white"/>
                </a:solidFill>
                <a:cs typeface="Arial"/>
              </a:rPr>
            </a:br>
            <a:r>
              <a:rPr lang="en-US" sz="3200" dirty="0">
                <a:solidFill>
                  <a:prstClr val="white"/>
                </a:solidFill>
                <a:cs typeface="Arial"/>
              </a:rPr>
              <a:t>of component or human error</a:t>
            </a:r>
          </a:p>
        </p:txBody>
      </p:sp>
      <p:grpSp>
        <p:nvGrpSpPr>
          <p:cNvPr id="14" name="Group 13">
            <a:extLst>
              <a:ext uri="{FF2B5EF4-FFF2-40B4-BE49-F238E27FC236}">
                <a16:creationId xmlns:a16="http://schemas.microsoft.com/office/drawing/2014/main" id="{7BF0FB1B-8FC8-4CDC-B088-1A95C14A820C}"/>
              </a:ext>
            </a:extLst>
          </p:cNvPr>
          <p:cNvGrpSpPr/>
          <p:nvPr/>
        </p:nvGrpSpPr>
        <p:grpSpPr>
          <a:xfrm>
            <a:off x="9607749" y="2798425"/>
            <a:ext cx="3090806" cy="2693411"/>
            <a:chOff x="2352293" y="-1233513"/>
            <a:chExt cx="475760" cy="414590"/>
          </a:xfrm>
        </p:grpSpPr>
        <p:sp>
          <p:nvSpPr>
            <p:cNvPr id="18" name="Freeform: Shape 17">
              <a:extLst>
                <a:ext uri="{FF2B5EF4-FFF2-40B4-BE49-F238E27FC236}">
                  <a16:creationId xmlns:a16="http://schemas.microsoft.com/office/drawing/2014/main" id="{B6EC8C90-D556-477A-9201-AF8BA4C58DB0}"/>
                </a:ext>
              </a:extLst>
            </p:cNvPr>
            <p:cNvSpPr/>
            <p:nvPr/>
          </p:nvSpPr>
          <p:spPr>
            <a:xfrm>
              <a:off x="2352293" y="-1233513"/>
              <a:ext cx="475760" cy="414590"/>
            </a:xfrm>
            <a:custGeom>
              <a:avLst/>
              <a:gdLst>
                <a:gd name="connsiteX0" fmla="*/ 100978 w 225291"/>
                <a:gd name="connsiteY0" fmla="*/ 11586 h 196325"/>
                <a:gd name="connsiteX1" fmla="*/ 6678 w 225291"/>
                <a:gd name="connsiteY1" fmla="*/ 171221 h 196325"/>
                <a:gd name="connsiteX2" fmla="*/ 19229 w 225291"/>
                <a:gd name="connsiteY2" fmla="*/ 193107 h 196325"/>
                <a:gd name="connsiteX3" fmla="*/ 208152 w 225291"/>
                <a:gd name="connsiteY3" fmla="*/ 193107 h 196325"/>
                <a:gd name="connsiteX4" fmla="*/ 220704 w 225291"/>
                <a:gd name="connsiteY4" fmla="*/ 171221 h 196325"/>
                <a:gd name="connsiteX5" fmla="*/ 126404 w 225291"/>
                <a:gd name="connsiteY5" fmla="*/ 11586 h 196325"/>
                <a:gd name="connsiteX6" fmla="*/ 100978 w 225291"/>
                <a:gd name="connsiteY6" fmla="*/ 11586 h 196325"/>
                <a:gd name="connsiteX7" fmla="*/ 100978 w 225291"/>
                <a:gd name="connsiteY7" fmla="*/ 11586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91" h="196325">
                  <a:moveTo>
                    <a:pt x="100978" y="11586"/>
                  </a:moveTo>
                  <a:cubicBezTo>
                    <a:pt x="6678" y="171221"/>
                    <a:pt x="100978" y="11586"/>
                    <a:pt x="6678" y="171221"/>
                  </a:cubicBezTo>
                  <a:cubicBezTo>
                    <a:pt x="1206" y="180233"/>
                    <a:pt x="8609" y="193107"/>
                    <a:pt x="19229" y="193107"/>
                  </a:cubicBezTo>
                  <a:cubicBezTo>
                    <a:pt x="208152" y="193107"/>
                    <a:pt x="19229" y="193107"/>
                    <a:pt x="208152" y="193107"/>
                  </a:cubicBezTo>
                  <a:cubicBezTo>
                    <a:pt x="219095" y="193107"/>
                    <a:pt x="226176" y="180555"/>
                    <a:pt x="220704" y="171221"/>
                  </a:cubicBezTo>
                  <a:cubicBezTo>
                    <a:pt x="126404" y="11586"/>
                    <a:pt x="220704" y="171221"/>
                    <a:pt x="126404" y="11586"/>
                  </a:cubicBezTo>
                  <a:cubicBezTo>
                    <a:pt x="120932" y="2575"/>
                    <a:pt x="106449" y="2575"/>
                    <a:pt x="100978" y="11586"/>
                  </a:cubicBezTo>
                  <a:lnTo>
                    <a:pt x="100978" y="11586"/>
                  </a:lnTo>
                  <a:close/>
                </a:path>
              </a:pathLst>
            </a:custGeom>
            <a:gradFill rotWithShape="1">
              <a:gsLst>
                <a:gs pos="0">
                  <a:srgbClr val="7BC233"/>
                </a:gs>
                <a:gs pos="100000">
                  <a:srgbClr val="7BC233">
                    <a:lumMod val="75000"/>
                  </a:srgbClr>
                </a:gs>
              </a:gsLst>
              <a:lin ang="5400000" scaled="0"/>
            </a:gradFill>
            <a:ln w="31750"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kern="0" dirty="0">
                <a:solidFill>
                  <a:prstClr val="white"/>
                </a:solidFill>
                <a:latin typeface="Amazon Ember"/>
              </a:endParaRPr>
            </a:p>
          </p:txBody>
        </p:sp>
        <p:sp>
          <p:nvSpPr>
            <p:cNvPr id="19" name="Freeform: Shape 18">
              <a:extLst>
                <a:ext uri="{FF2B5EF4-FFF2-40B4-BE49-F238E27FC236}">
                  <a16:creationId xmlns:a16="http://schemas.microsoft.com/office/drawing/2014/main" id="{7A8F239E-AF6D-494D-B693-B55184EFA959}"/>
                </a:ext>
              </a:extLst>
            </p:cNvPr>
            <p:cNvSpPr/>
            <p:nvPr/>
          </p:nvSpPr>
          <p:spPr>
            <a:xfrm>
              <a:off x="2567912" y="-1097922"/>
              <a:ext cx="47576" cy="217490"/>
            </a:xfrm>
            <a:custGeom>
              <a:avLst/>
              <a:gdLst>
                <a:gd name="connsiteX0" fmla="*/ 11425 w 22529"/>
                <a:gd name="connsiteY0" fmla="*/ 101864 h 102990"/>
                <a:gd name="connsiteX1" fmla="*/ 4989 w 22529"/>
                <a:gd name="connsiteY1" fmla="*/ 99289 h 102990"/>
                <a:gd name="connsiteX2" fmla="*/ 2414 w 22529"/>
                <a:gd name="connsiteY2" fmla="*/ 92852 h 102990"/>
                <a:gd name="connsiteX3" fmla="*/ 4989 w 22529"/>
                <a:gd name="connsiteY3" fmla="*/ 86415 h 102990"/>
                <a:gd name="connsiteX4" fmla="*/ 11425 w 22529"/>
                <a:gd name="connsiteY4" fmla="*/ 83840 h 102990"/>
                <a:gd name="connsiteX5" fmla="*/ 17862 w 22529"/>
                <a:gd name="connsiteY5" fmla="*/ 86415 h 102990"/>
                <a:gd name="connsiteX6" fmla="*/ 20437 w 22529"/>
                <a:gd name="connsiteY6" fmla="*/ 92852 h 102990"/>
                <a:gd name="connsiteX7" fmla="*/ 17862 w 22529"/>
                <a:gd name="connsiteY7" fmla="*/ 99289 h 102990"/>
                <a:gd name="connsiteX8" fmla="*/ 11425 w 22529"/>
                <a:gd name="connsiteY8" fmla="*/ 101864 h 102990"/>
                <a:gd name="connsiteX9" fmla="*/ 5632 w 22529"/>
                <a:gd name="connsiteY9" fmla="*/ 71289 h 102990"/>
                <a:gd name="connsiteX10" fmla="*/ 3701 w 22529"/>
                <a:gd name="connsiteY10" fmla="*/ 4345 h 102990"/>
                <a:gd name="connsiteX11" fmla="*/ 11425 w 22529"/>
                <a:gd name="connsiteY11" fmla="*/ 2414 h 102990"/>
                <a:gd name="connsiteX12" fmla="*/ 19150 w 22529"/>
                <a:gd name="connsiteY12" fmla="*/ 4345 h 102990"/>
                <a:gd name="connsiteX13" fmla="*/ 17219 w 22529"/>
                <a:gd name="connsiteY13" fmla="*/ 71289 h 102990"/>
                <a:gd name="connsiteX14" fmla="*/ 5632 w 22529"/>
                <a:gd name="connsiteY14" fmla="*/ 71289 h 10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29" h="102990">
                  <a:moveTo>
                    <a:pt x="11425" y="101864"/>
                  </a:moveTo>
                  <a:cubicBezTo>
                    <a:pt x="8851" y="101864"/>
                    <a:pt x="6598" y="100898"/>
                    <a:pt x="4989" y="99289"/>
                  </a:cubicBezTo>
                  <a:cubicBezTo>
                    <a:pt x="3379" y="97680"/>
                    <a:pt x="2414" y="95427"/>
                    <a:pt x="2414" y="92852"/>
                  </a:cubicBezTo>
                  <a:cubicBezTo>
                    <a:pt x="2414" y="90277"/>
                    <a:pt x="3379" y="88024"/>
                    <a:pt x="4989" y="86415"/>
                  </a:cubicBezTo>
                  <a:cubicBezTo>
                    <a:pt x="6598" y="84806"/>
                    <a:pt x="8851" y="83840"/>
                    <a:pt x="11425" y="83840"/>
                  </a:cubicBezTo>
                  <a:cubicBezTo>
                    <a:pt x="14000" y="83840"/>
                    <a:pt x="16253" y="84806"/>
                    <a:pt x="17862" y="86415"/>
                  </a:cubicBezTo>
                  <a:cubicBezTo>
                    <a:pt x="19472" y="88024"/>
                    <a:pt x="20437" y="90277"/>
                    <a:pt x="20437" y="92852"/>
                  </a:cubicBezTo>
                  <a:cubicBezTo>
                    <a:pt x="20437" y="95427"/>
                    <a:pt x="19472" y="97680"/>
                    <a:pt x="17862" y="99289"/>
                  </a:cubicBezTo>
                  <a:cubicBezTo>
                    <a:pt x="16253" y="100898"/>
                    <a:pt x="14000" y="101864"/>
                    <a:pt x="11425" y="101864"/>
                  </a:cubicBezTo>
                  <a:close/>
                  <a:moveTo>
                    <a:pt x="5632" y="71289"/>
                  </a:moveTo>
                  <a:lnTo>
                    <a:pt x="3701" y="4345"/>
                  </a:lnTo>
                  <a:cubicBezTo>
                    <a:pt x="5954" y="3058"/>
                    <a:pt x="8529" y="2414"/>
                    <a:pt x="11425" y="2414"/>
                  </a:cubicBezTo>
                  <a:cubicBezTo>
                    <a:pt x="14000" y="2414"/>
                    <a:pt x="16575" y="3058"/>
                    <a:pt x="19150" y="4345"/>
                  </a:cubicBezTo>
                  <a:lnTo>
                    <a:pt x="17219" y="71289"/>
                  </a:lnTo>
                  <a:lnTo>
                    <a:pt x="5632" y="71289"/>
                  </a:lnTo>
                  <a:close/>
                </a:path>
              </a:pathLst>
            </a:custGeom>
            <a:solidFill>
              <a:schemeClr val="tx1"/>
            </a:solidFill>
            <a:ln w="1905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648607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accel="50000" decel="50000" fill="hold" nodeType="withEffect">
                                  <p:stCondLst>
                                    <p:cond delay="0"/>
                                  </p:stCondLst>
                                  <p:childTnLst>
                                    <p:animMotion origin="layout" path="M -1.28472E-6 4.87654E-6 L -1.28472E-6 0.06983 " pathEditMode="relative" rAng="0" ptsTypes="AA">
                                      <p:cBhvr>
                                        <p:cTn id="9" dur="500" spd="-100000" fill="hold"/>
                                        <p:tgtEl>
                                          <p:spTgt spid="14"/>
                                        </p:tgtEl>
                                        <p:attrNameLst>
                                          <p:attrName>ppt_x</p:attrName>
                                          <p:attrName>ppt_y</p:attrName>
                                        </p:attrNameLst>
                                      </p:cBhvr>
                                      <p:rCtr x="0" y="3492"/>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2.77778E-7 -3.82716E-6 L 0.03678 -3.82716E-6 " pathEditMode="relative" rAng="0" ptsTypes="AA">
                                      <p:cBhvr>
                                        <p:cTn id="15" dur="500" spd="-100000" fill="hold"/>
                                        <p:tgtEl>
                                          <p:spTgt spid="4"/>
                                        </p:tgtEl>
                                        <p:attrNameLst>
                                          <p:attrName>ppt_x</p:attrName>
                                          <p:attrName>ppt_y</p:attrName>
                                        </p:attrNameLst>
                                      </p:cBhvr>
                                      <p:rCtr x="1834" y="0"/>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par>
                                <p:cTn id="20" presetID="42" presetClass="path" presetSubtype="0" decel="100000" fill="hold" grpId="1" nodeType="withEffect">
                                  <p:stCondLst>
                                    <p:cond delay="0"/>
                                  </p:stCondLst>
                                  <p:childTnLst>
                                    <p:animMotion origin="layout" path="M -1.18056E-6 1.66667E-6 L -1.18056E-6 0.04359 " pathEditMode="relative" rAng="0" ptsTypes="AA">
                                      <p:cBhvr>
                                        <p:cTn id="21" dur="500" spd="-100000" fill="hold"/>
                                        <p:tgtEl>
                                          <p:spTgt spid="5">
                                            <p:txEl>
                                              <p:pRg st="0" end="0"/>
                                            </p:txEl>
                                          </p:spTgt>
                                        </p:tgtEl>
                                        <p:attrNameLst>
                                          <p:attrName>ppt_x</p:attrName>
                                          <p:attrName>ppt_y</p:attrName>
                                        </p:attrNameLst>
                                      </p:cBhvr>
                                      <p:rCtr x="0" y="21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build="p"/>
      <p:bldP spid="5" grpId="1" build="p"/>
    </p:bldLst>
  </p:timing>
</p:sld>
</file>

<file path=ppt/slides/slide114.xml><?xml version="1.0" encoding="utf-8"?>
<p:sld xmlns:a="http://schemas.openxmlformats.org/drawingml/2006/main" xmlns:r="http://schemas.openxmlformats.org/officeDocument/2006/relationships" xmlns:p="http://schemas.openxmlformats.org/presentationml/2006/main" show="0">
  <p:cSld>
    <p:bg>
      <p:bgPr>
        <a:gradFill>
          <a:gsLst>
            <a:gs pos="0">
              <a:srgbClr val="7BC233"/>
            </a:gs>
            <a:gs pos="100000">
              <a:srgbClr val="5C9126"/>
            </a:gs>
          </a:gsLst>
          <a:lin ang="5400000" scaled="0"/>
        </a:gradFill>
        <a:effectLst/>
      </p:bgPr>
    </p:bg>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CD95CDE1-F336-47B2-BCE4-A639F0A0AC29}"/>
              </a:ext>
            </a:extLst>
          </p:cNvPr>
          <p:cNvSpPr txBox="1">
            <a:spLocks/>
          </p:cNvSpPr>
          <p:nvPr/>
        </p:nvSpPr>
        <p:spPr>
          <a:xfrm>
            <a:off x="2162079" y="2132228"/>
            <a:ext cx="10306243" cy="3965144"/>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defTabSz="731520">
              <a:spcAft>
                <a:spcPts val="2880"/>
              </a:spcAft>
              <a:defRPr/>
            </a:pPr>
            <a:r>
              <a:rPr lang="en-US" sz="4400" b="0" dirty="0">
                <a:solidFill>
                  <a:prstClr val="white"/>
                </a:solidFill>
                <a:latin typeface="+mj-lt"/>
              </a:rPr>
              <a:t>Experienced staff</a:t>
            </a:r>
          </a:p>
          <a:p>
            <a:pPr algn="ctr" defTabSz="731520">
              <a:spcAft>
                <a:spcPts val="2880"/>
              </a:spcAft>
              <a:defRPr/>
            </a:pPr>
            <a:r>
              <a:rPr lang="en-US" sz="4400" b="0" dirty="0">
                <a:solidFill>
                  <a:prstClr val="white"/>
                </a:solidFill>
                <a:latin typeface="+mj-lt"/>
              </a:rPr>
              <a:t>Robust applications</a:t>
            </a:r>
          </a:p>
          <a:p>
            <a:pPr algn="ctr" defTabSz="731520">
              <a:spcAft>
                <a:spcPts val="2880"/>
              </a:spcAft>
              <a:defRPr/>
            </a:pPr>
            <a:r>
              <a:rPr lang="en-US" sz="4400" b="0" dirty="0">
                <a:solidFill>
                  <a:prstClr val="white"/>
                </a:solidFill>
                <a:latin typeface="+mj-lt"/>
              </a:rPr>
              <a:t>Dependable switching fabric</a:t>
            </a:r>
          </a:p>
          <a:p>
            <a:pPr algn="ctr" defTabSz="731520">
              <a:spcAft>
                <a:spcPts val="2880"/>
              </a:spcAft>
              <a:defRPr/>
            </a:pPr>
            <a:r>
              <a:rPr lang="en-US" sz="4400" b="0" dirty="0">
                <a:solidFill>
                  <a:prstClr val="white"/>
                </a:solidFill>
                <a:latin typeface="+mj-lt"/>
              </a:rPr>
              <a:t>Redundant service foundation</a:t>
            </a:r>
          </a:p>
        </p:txBody>
      </p:sp>
    </p:spTree>
    <p:extLst>
      <p:ext uri="{BB962C8B-B14F-4D97-AF65-F5344CB8AC3E}">
        <p14:creationId xmlns:p14="http://schemas.microsoft.com/office/powerpoint/2010/main" val="1249209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 L 0.03681 0 " pathEditMode="relative" rAng="0" ptsTypes="AA">
                                      <p:cBhvr>
                                        <p:cTn id="9" dur="500" spd="-100000" fill="hold"/>
                                        <p:tgtEl>
                                          <p:spTgt spid="13"/>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115.xml><?xml version="1.0" encoding="utf-8"?>
<p:sld xmlns:a="http://schemas.openxmlformats.org/drawingml/2006/main" xmlns:r="http://schemas.openxmlformats.org/officeDocument/2006/relationships" xmlns:p="http://schemas.openxmlformats.org/presentationml/2006/main" show="0">
  <p:cSld>
    <p:bg>
      <p:bgPr>
        <a:gradFill>
          <a:gsLst>
            <a:gs pos="0">
              <a:srgbClr val="7BC233"/>
            </a:gs>
            <a:gs pos="100000">
              <a:srgbClr val="5C9126"/>
            </a:gs>
          </a:gsLst>
          <a:lin ang="5400000" scaled="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83D862-14F6-477D-B051-AA2994DFDA6D}"/>
              </a:ext>
            </a:extLst>
          </p:cNvPr>
          <p:cNvSpPr txBox="1"/>
          <p:nvPr/>
        </p:nvSpPr>
        <p:spPr>
          <a:xfrm>
            <a:off x="1833005" y="4879771"/>
            <a:ext cx="10964390" cy="1311128"/>
          </a:xfrm>
          <a:prstGeom prst="rect">
            <a:avLst/>
          </a:prstGeom>
          <a:noFill/>
        </p:spPr>
        <p:txBody>
          <a:bodyPr wrap="square" rtlCol="0">
            <a:spAutoFit/>
          </a:bodyPr>
          <a:lstStyle/>
          <a:p>
            <a:pPr algn="ctr" defTabSz="731520">
              <a:lnSpc>
                <a:spcPct val="90000"/>
              </a:lnSpc>
              <a:defRPr/>
            </a:pPr>
            <a:r>
              <a:rPr lang="en-US" sz="4400" b="1" dirty="0">
                <a:solidFill>
                  <a:prstClr val="white"/>
                </a:solidFill>
              </a:rPr>
              <a:t>Cloud</a:t>
            </a:r>
            <a:r>
              <a:rPr lang="en-US" sz="4400" dirty="0">
                <a:solidFill>
                  <a:schemeClr val="bg2"/>
                </a:solidFill>
                <a:latin typeface="+mj-lt"/>
              </a:rPr>
              <a:t> </a:t>
            </a:r>
            <a:r>
              <a:rPr lang="en-US" sz="4400" dirty="0">
                <a:solidFill>
                  <a:prstClr val="white"/>
                </a:solidFill>
                <a:latin typeface="+mj-lt"/>
              </a:rPr>
              <a:t>provides the automation </a:t>
            </a:r>
            <a:br>
              <a:rPr lang="en-US" sz="4400" dirty="0">
                <a:solidFill>
                  <a:prstClr val="white"/>
                </a:solidFill>
                <a:latin typeface="+mj-lt"/>
              </a:rPr>
            </a:br>
            <a:r>
              <a:rPr lang="en-US" sz="4400" dirty="0">
                <a:solidFill>
                  <a:prstClr val="white"/>
                </a:solidFill>
                <a:latin typeface="+mj-lt"/>
              </a:rPr>
              <a:t>that leads to chaos engineering</a:t>
            </a:r>
          </a:p>
        </p:txBody>
      </p:sp>
      <p:grpSp>
        <p:nvGrpSpPr>
          <p:cNvPr id="4" name="Group 3">
            <a:extLst>
              <a:ext uri="{FF2B5EF4-FFF2-40B4-BE49-F238E27FC236}">
                <a16:creationId xmlns:a16="http://schemas.microsoft.com/office/drawing/2014/main" id="{4F896735-0883-428B-8F4C-4D1FAD9896E3}"/>
              </a:ext>
            </a:extLst>
          </p:cNvPr>
          <p:cNvGrpSpPr/>
          <p:nvPr/>
        </p:nvGrpSpPr>
        <p:grpSpPr>
          <a:xfrm>
            <a:off x="4397534" y="1389732"/>
            <a:ext cx="5622480" cy="2848322"/>
            <a:chOff x="2748459" y="868582"/>
            <a:chExt cx="3514050" cy="1780201"/>
          </a:xfrm>
        </p:grpSpPr>
        <p:grpSp>
          <p:nvGrpSpPr>
            <p:cNvPr id="5" name="Group 4">
              <a:extLst>
                <a:ext uri="{FF2B5EF4-FFF2-40B4-BE49-F238E27FC236}">
                  <a16:creationId xmlns:a16="http://schemas.microsoft.com/office/drawing/2014/main" id="{C56431F5-FDF8-44DD-AD27-F3231418643A}"/>
                </a:ext>
              </a:extLst>
            </p:cNvPr>
            <p:cNvGrpSpPr/>
            <p:nvPr/>
          </p:nvGrpSpPr>
          <p:grpSpPr>
            <a:xfrm>
              <a:off x="2748459" y="868582"/>
              <a:ext cx="1692883" cy="1506854"/>
              <a:chOff x="3410611" y="1814513"/>
              <a:chExt cx="1692883" cy="1506854"/>
            </a:xfrm>
          </p:grpSpPr>
          <p:sp>
            <p:nvSpPr>
              <p:cNvPr id="17" name="Freeform: Shape 16">
                <a:extLst>
                  <a:ext uri="{FF2B5EF4-FFF2-40B4-BE49-F238E27FC236}">
                    <a16:creationId xmlns:a16="http://schemas.microsoft.com/office/drawing/2014/main" id="{39E17121-B75D-42F5-9AB1-13FF1C22116C}"/>
                  </a:ext>
                </a:extLst>
              </p:cNvPr>
              <p:cNvSpPr/>
              <p:nvPr/>
            </p:nvSpPr>
            <p:spPr>
              <a:xfrm>
                <a:off x="4044314" y="2114549"/>
                <a:ext cx="1059180" cy="305752"/>
              </a:xfrm>
              <a:custGeom>
                <a:avLst/>
                <a:gdLst>
                  <a:gd name="connsiteX0" fmla="*/ 14288 w 1638300"/>
                  <a:gd name="connsiteY0" fmla="*/ 295275 h 1219200"/>
                  <a:gd name="connsiteX1" fmla="*/ 60008 w 1638300"/>
                  <a:gd name="connsiteY1" fmla="*/ 292418 h 1219200"/>
                  <a:gd name="connsiteX2" fmla="*/ 161925 w 1638300"/>
                  <a:gd name="connsiteY2" fmla="*/ 305753 h 1219200"/>
                  <a:gd name="connsiteX3" fmla="*/ 542925 w 1638300"/>
                  <a:gd name="connsiteY3" fmla="*/ 14288 h 1219200"/>
                  <a:gd name="connsiteX4" fmla="*/ 927735 w 1638300"/>
                  <a:gd name="connsiteY4" fmla="*/ 320040 h 1219200"/>
                  <a:gd name="connsiteX5" fmla="*/ 1073468 w 1638300"/>
                  <a:gd name="connsiteY5" fmla="*/ 292418 h 1219200"/>
                  <a:gd name="connsiteX6" fmla="*/ 1468755 w 1638300"/>
                  <a:gd name="connsiteY6" fmla="*/ 687705 h 1219200"/>
                  <a:gd name="connsiteX7" fmla="*/ 1466850 w 1638300"/>
                  <a:gd name="connsiteY7" fmla="*/ 726758 h 1219200"/>
                  <a:gd name="connsiteX8" fmla="*/ 1630680 w 1638300"/>
                  <a:gd name="connsiteY8" fmla="*/ 962025 h 1219200"/>
                  <a:gd name="connsiteX9" fmla="*/ 1380173 w 1638300"/>
                  <a:gd name="connsiteY9" fmla="*/ 1212533 h 1219200"/>
                  <a:gd name="connsiteX10" fmla="*/ 974407 w 1638300"/>
                  <a:gd name="connsiteY10" fmla="*/ 1212533 h 1219200"/>
                  <a:gd name="connsiteX0" fmla="*/ 0 w 1616392"/>
                  <a:gd name="connsiteY0" fmla="*/ 280987 h 1198245"/>
                  <a:gd name="connsiteX1" fmla="*/ 45720 w 1616392"/>
                  <a:gd name="connsiteY1" fmla="*/ 278130 h 1198245"/>
                  <a:gd name="connsiteX2" fmla="*/ 147637 w 1616392"/>
                  <a:gd name="connsiteY2" fmla="*/ 291465 h 1198245"/>
                  <a:gd name="connsiteX3" fmla="*/ 528637 w 1616392"/>
                  <a:gd name="connsiteY3" fmla="*/ 0 h 1198245"/>
                  <a:gd name="connsiteX4" fmla="*/ 913447 w 1616392"/>
                  <a:gd name="connsiteY4" fmla="*/ 305752 h 1198245"/>
                  <a:gd name="connsiteX5" fmla="*/ 1059180 w 1616392"/>
                  <a:gd name="connsiteY5" fmla="*/ 278130 h 1198245"/>
                  <a:gd name="connsiteX6" fmla="*/ 1454467 w 1616392"/>
                  <a:gd name="connsiteY6" fmla="*/ 673417 h 1198245"/>
                  <a:gd name="connsiteX7" fmla="*/ 1452562 w 1616392"/>
                  <a:gd name="connsiteY7" fmla="*/ 712470 h 1198245"/>
                  <a:gd name="connsiteX8" fmla="*/ 1616392 w 1616392"/>
                  <a:gd name="connsiteY8" fmla="*/ 947737 h 1198245"/>
                  <a:gd name="connsiteX9" fmla="*/ 1365885 w 1616392"/>
                  <a:gd name="connsiteY9" fmla="*/ 1198245 h 1198245"/>
                  <a:gd name="connsiteX0" fmla="*/ 0 w 1616392"/>
                  <a:gd name="connsiteY0" fmla="*/ 280987 h 947737"/>
                  <a:gd name="connsiteX1" fmla="*/ 45720 w 1616392"/>
                  <a:gd name="connsiteY1" fmla="*/ 278130 h 947737"/>
                  <a:gd name="connsiteX2" fmla="*/ 147637 w 1616392"/>
                  <a:gd name="connsiteY2" fmla="*/ 291465 h 947737"/>
                  <a:gd name="connsiteX3" fmla="*/ 528637 w 1616392"/>
                  <a:gd name="connsiteY3" fmla="*/ 0 h 947737"/>
                  <a:gd name="connsiteX4" fmla="*/ 913447 w 1616392"/>
                  <a:gd name="connsiteY4" fmla="*/ 305752 h 947737"/>
                  <a:gd name="connsiteX5" fmla="*/ 1059180 w 1616392"/>
                  <a:gd name="connsiteY5" fmla="*/ 278130 h 947737"/>
                  <a:gd name="connsiteX6" fmla="*/ 1454467 w 1616392"/>
                  <a:gd name="connsiteY6" fmla="*/ 673417 h 947737"/>
                  <a:gd name="connsiteX7" fmla="*/ 1452562 w 1616392"/>
                  <a:gd name="connsiteY7" fmla="*/ 712470 h 947737"/>
                  <a:gd name="connsiteX8" fmla="*/ 1616392 w 1616392"/>
                  <a:gd name="connsiteY8" fmla="*/ 947737 h 947737"/>
                  <a:gd name="connsiteX0" fmla="*/ 0 w 1454467"/>
                  <a:gd name="connsiteY0" fmla="*/ 280987 h 712470"/>
                  <a:gd name="connsiteX1" fmla="*/ 45720 w 1454467"/>
                  <a:gd name="connsiteY1" fmla="*/ 278130 h 712470"/>
                  <a:gd name="connsiteX2" fmla="*/ 147637 w 1454467"/>
                  <a:gd name="connsiteY2" fmla="*/ 291465 h 712470"/>
                  <a:gd name="connsiteX3" fmla="*/ 528637 w 1454467"/>
                  <a:gd name="connsiteY3" fmla="*/ 0 h 712470"/>
                  <a:gd name="connsiteX4" fmla="*/ 913447 w 1454467"/>
                  <a:gd name="connsiteY4" fmla="*/ 305752 h 712470"/>
                  <a:gd name="connsiteX5" fmla="*/ 1059180 w 1454467"/>
                  <a:gd name="connsiteY5" fmla="*/ 278130 h 712470"/>
                  <a:gd name="connsiteX6" fmla="*/ 1454467 w 1454467"/>
                  <a:gd name="connsiteY6" fmla="*/ 673417 h 712470"/>
                  <a:gd name="connsiteX7" fmla="*/ 1452562 w 1454467"/>
                  <a:gd name="connsiteY7" fmla="*/ 712470 h 712470"/>
                  <a:gd name="connsiteX0" fmla="*/ 0 w 1454467"/>
                  <a:gd name="connsiteY0" fmla="*/ 280987 h 673417"/>
                  <a:gd name="connsiteX1" fmla="*/ 45720 w 1454467"/>
                  <a:gd name="connsiteY1" fmla="*/ 278130 h 673417"/>
                  <a:gd name="connsiteX2" fmla="*/ 147637 w 1454467"/>
                  <a:gd name="connsiteY2" fmla="*/ 291465 h 673417"/>
                  <a:gd name="connsiteX3" fmla="*/ 528637 w 1454467"/>
                  <a:gd name="connsiteY3" fmla="*/ 0 h 673417"/>
                  <a:gd name="connsiteX4" fmla="*/ 913447 w 1454467"/>
                  <a:gd name="connsiteY4" fmla="*/ 305752 h 673417"/>
                  <a:gd name="connsiteX5" fmla="*/ 1059180 w 1454467"/>
                  <a:gd name="connsiteY5" fmla="*/ 278130 h 673417"/>
                  <a:gd name="connsiteX6" fmla="*/ 1454467 w 1454467"/>
                  <a:gd name="connsiteY6" fmla="*/ 673417 h 673417"/>
                  <a:gd name="connsiteX0" fmla="*/ 0 w 1059180"/>
                  <a:gd name="connsiteY0" fmla="*/ 280987 h 305752"/>
                  <a:gd name="connsiteX1" fmla="*/ 45720 w 1059180"/>
                  <a:gd name="connsiteY1" fmla="*/ 278130 h 305752"/>
                  <a:gd name="connsiteX2" fmla="*/ 147637 w 1059180"/>
                  <a:gd name="connsiteY2" fmla="*/ 291465 h 305752"/>
                  <a:gd name="connsiteX3" fmla="*/ 528637 w 1059180"/>
                  <a:gd name="connsiteY3" fmla="*/ 0 h 305752"/>
                  <a:gd name="connsiteX4" fmla="*/ 913447 w 1059180"/>
                  <a:gd name="connsiteY4" fmla="*/ 305752 h 305752"/>
                  <a:gd name="connsiteX5" fmla="*/ 1059180 w 1059180"/>
                  <a:gd name="connsiteY5" fmla="*/ 278130 h 30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180" h="305752">
                    <a:moveTo>
                      <a:pt x="0" y="280987"/>
                    </a:moveTo>
                    <a:cubicBezTo>
                      <a:pt x="15240" y="279082"/>
                      <a:pt x="30480" y="278130"/>
                      <a:pt x="45720" y="278130"/>
                    </a:cubicBezTo>
                    <a:cubicBezTo>
                      <a:pt x="80962" y="278130"/>
                      <a:pt x="115252" y="282892"/>
                      <a:pt x="147637" y="291465"/>
                    </a:cubicBezTo>
                    <a:cubicBezTo>
                      <a:pt x="193357" y="123825"/>
                      <a:pt x="346710" y="0"/>
                      <a:pt x="528637" y="0"/>
                    </a:cubicBezTo>
                    <a:cubicBezTo>
                      <a:pt x="716280" y="0"/>
                      <a:pt x="873442" y="130492"/>
                      <a:pt x="913447" y="305752"/>
                    </a:cubicBezTo>
                    <a:cubicBezTo>
                      <a:pt x="958215" y="287655"/>
                      <a:pt x="1007744" y="278130"/>
                      <a:pt x="1059180" y="278130"/>
                    </a:cubicBezTo>
                  </a:path>
                </a:pathLst>
              </a:custGeom>
              <a:noFill/>
              <a:ln w="19050" cap="flat">
                <a:solidFill>
                  <a:schemeClr val="tx1"/>
                </a:solidFill>
                <a:prstDash val="solid"/>
                <a:miter/>
              </a:ln>
            </p:spPr>
            <p:txBody>
              <a:bodyPr rtlCol="0" anchor="ctr"/>
              <a:lstStyle/>
              <a:p>
                <a:pPr defTabSz="731520">
                  <a:defRPr/>
                </a:pPr>
                <a:endParaRPr lang="en-US" sz="2880" dirty="0">
                  <a:solidFill>
                    <a:prstClr val="white"/>
                  </a:solidFill>
                  <a:latin typeface="Amazon Ember"/>
                </a:endParaRPr>
              </a:p>
            </p:txBody>
          </p:sp>
          <p:sp>
            <p:nvSpPr>
              <p:cNvPr id="18" name="Freeform: Shape 17">
                <a:extLst>
                  <a:ext uri="{FF2B5EF4-FFF2-40B4-BE49-F238E27FC236}">
                    <a16:creationId xmlns:a16="http://schemas.microsoft.com/office/drawing/2014/main" id="{A4B95998-C751-48AF-A71A-5BA5742801DF}"/>
                  </a:ext>
                </a:extLst>
              </p:cNvPr>
              <p:cNvSpPr/>
              <p:nvPr/>
            </p:nvSpPr>
            <p:spPr>
              <a:xfrm>
                <a:off x="3410611" y="2568892"/>
                <a:ext cx="647700" cy="752475"/>
              </a:xfrm>
              <a:custGeom>
                <a:avLst/>
                <a:gdLst>
                  <a:gd name="connsiteX0" fmla="*/ 280035 w 647700"/>
                  <a:gd name="connsiteY0" fmla="*/ 14288 h 752475"/>
                  <a:gd name="connsiteX1" fmla="*/ 222885 w 647700"/>
                  <a:gd name="connsiteY1" fmla="*/ 220028 h 752475"/>
                  <a:gd name="connsiteX2" fmla="*/ 223838 w 647700"/>
                  <a:gd name="connsiteY2" fmla="*/ 246698 h 752475"/>
                  <a:gd name="connsiteX3" fmla="*/ 14288 w 647700"/>
                  <a:gd name="connsiteY3" fmla="*/ 494348 h 752475"/>
                  <a:gd name="connsiteX4" fmla="*/ 264795 w 647700"/>
                  <a:gd name="connsiteY4" fmla="*/ 744855 h 752475"/>
                  <a:gd name="connsiteX5" fmla="*/ 635318 w 647700"/>
                  <a:gd name="connsiteY5" fmla="*/ 744855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752475">
                    <a:moveTo>
                      <a:pt x="280035" y="14288"/>
                    </a:moveTo>
                    <a:cubicBezTo>
                      <a:pt x="243840" y="74295"/>
                      <a:pt x="222885" y="144780"/>
                      <a:pt x="222885" y="220028"/>
                    </a:cubicBezTo>
                    <a:cubicBezTo>
                      <a:pt x="222885" y="228600"/>
                      <a:pt x="222885" y="238125"/>
                      <a:pt x="223838" y="246698"/>
                    </a:cubicBezTo>
                    <a:cubicBezTo>
                      <a:pt x="104775" y="265748"/>
                      <a:pt x="14288" y="369570"/>
                      <a:pt x="14288" y="494348"/>
                    </a:cubicBezTo>
                    <a:cubicBezTo>
                      <a:pt x="14288" y="632460"/>
                      <a:pt x="126683" y="744855"/>
                      <a:pt x="264795" y="744855"/>
                    </a:cubicBezTo>
                    <a:lnTo>
                      <a:pt x="635318" y="744855"/>
                    </a:lnTo>
                  </a:path>
                </a:pathLst>
              </a:custGeom>
              <a:noFill/>
              <a:ln w="19050" cap="flat">
                <a:solidFill>
                  <a:schemeClr val="tx1"/>
                </a:solidFill>
                <a:prstDash val="solid"/>
                <a:miter/>
              </a:ln>
            </p:spPr>
            <p:txBody>
              <a:bodyPr rtlCol="0" anchor="ctr"/>
              <a:lstStyle/>
              <a:p>
                <a:pPr defTabSz="731520">
                  <a:defRPr/>
                </a:pPr>
                <a:endParaRPr lang="en-US" sz="2880" dirty="0">
                  <a:solidFill>
                    <a:prstClr val="white"/>
                  </a:solidFill>
                  <a:latin typeface="Amazon Ember"/>
                </a:endParaRPr>
              </a:p>
            </p:txBody>
          </p:sp>
          <p:sp>
            <p:nvSpPr>
              <p:cNvPr id="19" name="Freeform: Shape 18">
                <a:extLst>
                  <a:ext uri="{FF2B5EF4-FFF2-40B4-BE49-F238E27FC236}">
                    <a16:creationId xmlns:a16="http://schemas.microsoft.com/office/drawing/2014/main" id="{BAEDC7DC-7E85-4995-8CAA-C78C00C46EE2}"/>
                  </a:ext>
                </a:extLst>
              </p:cNvPr>
              <p:cNvSpPr/>
              <p:nvPr/>
            </p:nvSpPr>
            <p:spPr>
              <a:xfrm>
                <a:off x="3945255" y="1814513"/>
                <a:ext cx="190500" cy="190500"/>
              </a:xfrm>
              <a:custGeom>
                <a:avLst/>
                <a:gdLst>
                  <a:gd name="connsiteX0" fmla="*/ 14288 w 190500"/>
                  <a:gd name="connsiteY0" fmla="*/ 14288 h 190500"/>
                  <a:gd name="connsiteX1" fmla="*/ 184785 w 190500"/>
                  <a:gd name="connsiteY1" fmla="*/ 14288 h 190500"/>
                  <a:gd name="connsiteX2" fmla="*/ 184785 w 190500"/>
                  <a:gd name="connsiteY2" fmla="*/ 184785 h 190500"/>
                  <a:gd name="connsiteX3" fmla="*/ 14287 w 190500"/>
                  <a:gd name="connsiteY3" fmla="*/ 184785 h 190500"/>
                </a:gdLst>
                <a:ahLst/>
                <a:cxnLst>
                  <a:cxn ang="0">
                    <a:pos x="connsiteX0" y="connsiteY0"/>
                  </a:cxn>
                  <a:cxn ang="0">
                    <a:pos x="connsiteX1" y="connsiteY1"/>
                  </a:cxn>
                  <a:cxn ang="0">
                    <a:pos x="connsiteX2" y="connsiteY2"/>
                  </a:cxn>
                  <a:cxn ang="0">
                    <a:pos x="connsiteX3" y="connsiteY3"/>
                  </a:cxn>
                </a:cxnLst>
                <a:rect l="l" t="t" r="r" b="b"/>
                <a:pathLst>
                  <a:path w="190500" h="190500">
                    <a:moveTo>
                      <a:pt x="14288" y="14288"/>
                    </a:moveTo>
                    <a:lnTo>
                      <a:pt x="184785" y="14288"/>
                    </a:lnTo>
                    <a:lnTo>
                      <a:pt x="184785" y="184785"/>
                    </a:lnTo>
                    <a:lnTo>
                      <a:pt x="14287" y="184785"/>
                    </a:lnTo>
                    <a:close/>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20" name="Freeform: Shape 19">
                <a:extLst>
                  <a:ext uri="{FF2B5EF4-FFF2-40B4-BE49-F238E27FC236}">
                    <a16:creationId xmlns:a16="http://schemas.microsoft.com/office/drawing/2014/main" id="{9BE8F4D4-6A25-4573-A7E8-B80C27FEA253}"/>
                  </a:ext>
                </a:extLst>
              </p:cNvPr>
              <p:cNvSpPr/>
              <p:nvPr/>
            </p:nvSpPr>
            <p:spPr>
              <a:xfrm>
                <a:off x="4114800" y="1814513"/>
                <a:ext cx="28575" cy="190500"/>
              </a:xfrm>
              <a:custGeom>
                <a:avLst/>
                <a:gdLst>
                  <a:gd name="connsiteX0" fmla="*/ 14288 w 28575"/>
                  <a:gd name="connsiteY0" fmla="*/ 184785 h 190500"/>
                  <a:gd name="connsiteX1" fmla="*/ 14288 w 28575"/>
                  <a:gd name="connsiteY1" fmla="*/ 14288 h 190500"/>
                </a:gdLst>
                <a:ahLst/>
                <a:cxnLst>
                  <a:cxn ang="0">
                    <a:pos x="connsiteX0" y="connsiteY0"/>
                  </a:cxn>
                  <a:cxn ang="0">
                    <a:pos x="connsiteX1" y="connsiteY1"/>
                  </a:cxn>
                </a:cxnLst>
                <a:rect l="l" t="t" r="r" b="b"/>
                <a:pathLst>
                  <a:path w="28575" h="190500">
                    <a:moveTo>
                      <a:pt x="14288" y="184785"/>
                    </a:moveTo>
                    <a:lnTo>
                      <a:pt x="14288" y="14288"/>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21" name="Freeform: Shape 20">
                <a:extLst>
                  <a:ext uri="{FF2B5EF4-FFF2-40B4-BE49-F238E27FC236}">
                    <a16:creationId xmlns:a16="http://schemas.microsoft.com/office/drawing/2014/main" id="{488409B9-FD96-4CED-85DC-E3CFDE179DF1}"/>
                  </a:ext>
                </a:extLst>
              </p:cNvPr>
              <p:cNvSpPr/>
              <p:nvPr/>
            </p:nvSpPr>
            <p:spPr>
              <a:xfrm>
                <a:off x="3924300" y="2126933"/>
                <a:ext cx="190500" cy="190500"/>
              </a:xfrm>
              <a:custGeom>
                <a:avLst/>
                <a:gdLst>
                  <a:gd name="connsiteX0" fmla="*/ 14288 w 190500"/>
                  <a:gd name="connsiteY0" fmla="*/ 14287 h 190500"/>
                  <a:gd name="connsiteX1" fmla="*/ 184785 w 190500"/>
                  <a:gd name="connsiteY1" fmla="*/ 14287 h 190500"/>
                  <a:gd name="connsiteX2" fmla="*/ 184785 w 190500"/>
                  <a:gd name="connsiteY2" fmla="*/ 184785 h 190500"/>
                  <a:gd name="connsiteX3" fmla="*/ 14288 w 190500"/>
                  <a:gd name="connsiteY3" fmla="*/ 184785 h 190500"/>
                </a:gdLst>
                <a:ahLst/>
                <a:cxnLst>
                  <a:cxn ang="0">
                    <a:pos x="connsiteX0" y="connsiteY0"/>
                  </a:cxn>
                  <a:cxn ang="0">
                    <a:pos x="connsiteX1" y="connsiteY1"/>
                  </a:cxn>
                  <a:cxn ang="0">
                    <a:pos x="connsiteX2" y="connsiteY2"/>
                  </a:cxn>
                  <a:cxn ang="0">
                    <a:pos x="connsiteX3" y="connsiteY3"/>
                  </a:cxn>
                </a:cxnLst>
                <a:rect l="l" t="t" r="r" b="b"/>
                <a:pathLst>
                  <a:path w="190500" h="190500">
                    <a:moveTo>
                      <a:pt x="14288" y="14287"/>
                    </a:moveTo>
                    <a:lnTo>
                      <a:pt x="184785" y="14287"/>
                    </a:lnTo>
                    <a:lnTo>
                      <a:pt x="184785" y="184785"/>
                    </a:lnTo>
                    <a:lnTo>
                      <a:pt x="14288" y="184785"/>
                    </a:lnTo>
                    <a:close/>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22" name="Freeform: Shape 21">
                <a:extLst>
                  <a:ext uri="{FF2B5EF4-FFF2-40B4-BE49-F238E27FC236}">
                    <a16:creationId xmlns:a16="http://schemas.microsoft.com/office/drawing/2014/main" id="{5D57E7C0-FD16-4B93-A167-3FCD2A1513CF}"/>
                  </a:ext>
                </a:extLst>
              </p:cNvPr>
              <p:cNvSpPr/>
              <p:nvPr/>
            </p:nvSpPr>
            <p:spPr>
              <a:xfrm>
                <a:off x="3745230" y="2313623"/>
                <a:ext cx="190500" cy="190500"/>
              </a:xfrm>
              <a:custGeom>
                <a:avLst/>
                <a:gdLst>
                  <a:gd name="connsiteX0" fmla="*/ 14288 w 190500"/>
                  <a:gd name="connsiteY0" fmla="*/ 14288 h 190500"/>
                  <a:gd name="connsiteX1" fmla="*/ 184785 w 190500"/>
                  <a:gd name="connsiteY1" fmla="*/ 14288 h 190500"/>
                  <a:gd name="connsiteX2" fmla="*/ 184785 w 190500"/>
                  <a:gd name="connsiteY2" fmla="*/ 184785 h 190500"/>
                  <a:gd name="connsiteX3" fmla="*/ 14288 w 190500"/>
                  <a:gd name="connsiteY3" fmla="*/ 184785 h 190500"/>
                </a:gdLst>
                <a:ahLst/>
                <a:cxnLst>
                  <a:cxn ang="0">
                    <a:pos x="connsiteX0" y="connsiteY0"/>
                  </a:cxn>
                  <a:cxn ang="0">
                    <a:pos x="connsiteX1" y="connsiteY1"/>
                  </a:cxn>
                  <a:cxn ang="0">
                    <a:pos x="connsiteX2" y="connsiteY2"/>
                  </a:cxn>
                  <a:cxn ang="0">
                    <a:pos x="connsiteX3" y="connsiteY3"/>
                  </a:cxn>
                </a:cxnLst>
                <a:rect l="l" t="t" r="r" b="b"/>
                <a:pathLst>
                  <a:path w="190500" h="190500">
                    <a:moveTo>
                      <a:pt x="14288" y="14288"/>
                    </a:moveTo>
                    <a:lnTo>
                      <a:pt x="184785" y="14288"/>
                    </a:lnTo>
                    <a:lnTo>
                      <a:pt x="184785" y="184785"/>
                    </a:lnTo>
                    <a:lnTo>
                      <a:pt x="14288" y="184785"/>
                    </a:lnTo>
                    <a:close/>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23" name="Freeform: Shape 22">
                <a:extLst>
                  <a:ext uri="{FF2B5EF4-FFF2-40B4-BE49-F238E27FC236}">
                    <a16:creationId xmlns:a16="http://schemas.microsoft.com/office/drawing/2014/main" id="{AE9472A1-1641-4AE3-8CA9-01D2ED5CC529}"/>
                  </a:ext>
                </a:extLst>
              </p:cNvPr>
              <p:cNvSpPr/>
              <p:nvPr/>
            </p:nvSpPr>
            <p:spPr>
              <a:xfrm>
                <a:off x="3546158" y="2113598"/>
                <a:ext cx="190500" cy="190500"/>
              </a:xfrm>
              <a:custGeom>
                <a:avLst/>
                <a:gdLst>
                  <a:gd name="connsiteX0" fmla="*/ 14288 w 190500"/>
                  <a:gd name="connsiteY0" fmla="*/ 14288 h 190500"/>
                  <a:gd name="connsiteX1" fmla="*/ 184785 w 190500"/>
                  <a:gd name="connsiteY1" fmla="*/ 14288 h 190500"/>
                  <a:gd name="connsiteX2" fmla="*/ 184785 w 190500"/>
                  <a:gd name="connsiteY2" fmla="*/ 184785 h 190500"/>
                  <a:gd name="connsiteX3" fmla="*/ 14288 w 190500"/>
                  <a:gd name="connsiteY3" fmla="*/ 184785 h 190500"/>
                </a:gdLst>
                <a:ahLst/>
                <a:cxnLst>
                  <a:cxn ang="0">
                    <a:pos x="connsiteX0" y="connsiteY0"/>
                  </a:cxn>
                  <a:cxn ang="0">
                    <a:pos x="connsiteX1" y="connsiteY1"/>
                  </a:cxn>
                  <a:cxn ang="0">
                    <a:pos x="connsiteX2" y="connsiteY2"/>
                  </a:cxn>
                  <a:cxn ang="0">
                    <a:pos x="connsiteX3" y="connsiteY3"/>
                  </a:cxn>
                </a:cxnLst>
                <a:rect l="l" t="t" r="r" b="b"/>
                <a:pathLst>
                  <a:path w="190500" h="190500">
                    <a:moveTo>
                      <a:pt x="14288" y="14288"/>
                    </a:moveTo>
                    <a:lnTo>
                      <a:pt x="184785" y="14288"/>
                    </a:lnTo>
                    <a:lnTo>
                      <a:pt x="184785" y="184785"/>
                    </a:lnTo>
                    <a:lnTo>
                      <a:pt x="14288" y="184785"/>
                    </a:lnTo>
                    <a:close/>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grpSp>
        <p:grpSp>
          <p:nvGrpSpPr>
            <p:cNvPr id="6" name="Graphic 5">
              <a:extLst>
                <a:ext uri="{FF2B5EF4-FFF2-40B4-BE49-F238E27FC236}">
                  <a16:creationId xmlns:a16="http://schemas.microsoft.com/office/drawing/2014/main" id="{A3913EDA-BA1E-495E-8EFE-E0CC53FFD215}"/>
                </a:ext>
              </a:extLst>
            </p:cNvPr>
            <p:cNvGrpSpPr/>
            <p:nvPr/>
          </p:nvGrpSpPr>
          <p:grpSpPr>
            <a:xfrm>
              <a:off x="3448058" y="1372381"/>
              <a:ext cx="2814451" cy="1276402"/>
              <a:chOff x="4067143" y="2408225"/>
              <a:chExt cx="2814451" cy="1335314"/>
            </a:xfrm>
          </p:grpSpPr>
          <p:sp>
            <p:nvSpPr>
              <p:cNvPr id="7" name="Freeform: Shape 6">
                <a:extLst>
                  <a:ext uri="{FF2B5EF4-FFF2-40B4-BE49-F238E27FC236}">
                    <a16:creationId xmlns:a16="http://schemas.microsoft.com/office/drawing/2014/main" id="{8D2B3DF5-2E75-4438-8CC6-6B63528454FD}"/>
                  </a:ext>
                </a:extLst>
              </p:cNvPr>
              <p:cNvSpPr/>
              <p:nvPr/>
            </p:nvSpPr>
            <p:spPr>
              <a:xfrm>
                <a:off x="4061205" y="3030023"/>
                <a:ext cx="926275" cy="714865"/>
              </a:xfrm>
              <a:custGeom>
                <a:avLst/>
                <a:gdLst>
                  <a:gd name="connsiteX0" fmla="*/ 540327 w 926275"/>
                  <a:gd name="connsiteY0" fmla="*/ 206367 h 714865"/>
                  <a:gd name="connsiteX1" fmla="*/ 376448 w 926275"/>
                  <a:gd name="connsiteY1" fmla="*/ 20232 h 714865"/>
                  <a:gd name="connsiteX2" fmla="*/ 212568 w 926275"/>
                  <a:gd name="connsiteY2" fmla="*/ 206367 h 714865"/>
                  <a:gd name="connsiteX3" fmla="*/ 212568 w 926275"/>
                  <a:gd name="connsiteY3" fmla="*/ 207716 h 714865"/>
                  <a:gd name="connsiteX4" fmla="*/ 17813 w 926275"/>
                  <a:gd name="connsiteY4" fmla="*/ 453197 h 714865"/>
                  <a:gd name="connsiteX5" fmla="*/ 235131 w 926275"/>
                  <a:gd name="connsiteY5" fmla="*/ 700028 h 714865"/>
                  <a:gd name="connsiteX6" fmla="*/ 910837 w 926275"/>
                  <a:gd name="connsiteY6" fmla="*/ 700028 h 71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275" h="714865">
                    <a:moveTo>
                      <a:pt x="540327" y="206367"/>
                    </a:moveTo>
                    <a:cubicBezTo>
                      <a:pt x="540327" y="103858"/>
                      <a:pt x="466700" y="20232"/>
                      <a:pt x="376448" y="20232"/>
                    </a:cubicBezTo>
                    <a:cubicBezTo>
                      <a:pt x="286195" y="20232"/>
                      <a:pt x="212568" y="103858"/>
                      <a:pt x="212568" y="206367"/>
                    </a:cubicBezTo>
                    <a:cubicBezTo>
                      <a:pt x="212568" y="206367"/>
                      <a:pt x="212568" y="207716"/>
                      <a:pt x="212568" y="207716"/>
                    </a:cubicBezTo>
                    <a:cubicBezTo>
                      <a:pt x="103315" y="219855"/>
                      <a:pt x="17813" y="325061"/>
                      <a:pt x="17813" y="453197"/>
                    </a:cubicBezTo>
                    <a:cubicBezTo>
                      <a:pt x="17813" y="589427"/>
                      <a:pt x="115191" y="700028"/>
                      <a:pt x="235131" y="700028"/>
                    </a:cubicBezTo>
                    <a:lnTo>
                      <a:pt x="910837" y="700028"/>
                    </a:ln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8" name="Freeform: Shape 7">
                <a:extLst>
                  <a:ext uri="{FF2B5EF4-FFF2-40B4-BE49-F238E27FC236}">
                    <a16:creationId xmlns:a16="http://schemas.microsoft.com/office/drawing/2014/main" id="{E773E529-5F75-4E43-BD21-6BD032301E07}"/>
                  </a:ext>
                </a:extLst>
              </p:cNvPr>
              <p:cNvSpPr/>
              <p:nvPr/>
            </p:nvSpPr>
            <p:spPr>
              <a:xfrm>
                <a:off x="4461404" y="2602452"/>
                <a:ext cx="605641" cy="472081"/>
              </a:xfrm>
              <a:custGeom>
                <a:avLst/>
                <a:gdLst>
                  <a:gd name="connsiteX0" fmla="*/ 589016 w 605641"/>
                  <a:gd name="connsiteY0" fmla="*/ 20232 h 472080"/>
                  <a:gd name="connsiteX1" fmla="*/ 524889 w 605641"/>
                  <a:gd name="connsiteY1" fmla="*/ 156461 h 472080"/>
                  <a:gd name="connsiteX2" fmla="*/ 357447 w 605641"/>
                  <a:gd name="connsiteY2" fmla="*/ 106555 h 472080"/>
                  <a:gd name="connsiteX3" fmla="*/ 17813 w 605641"/>
                  <a:gd name="connsiteY3" fmla="*/ 453197 h 472080"/>
                </a:gdLst>
                <a:ahLst/>
                <a:cxnLst>
                  <a:cxn ang="0">
                    <a:pos x="connsiteX0" y="connsiteY0"/>
                  </a:cxn>
                  <a:cxn ang="0">
                    <a:pos x="connsiteX1" y="connsiteY1"/>
                  </a:cxn>
                  <a:cxn ang="0">
                    <a:pos x="connsiteX2" y="connsiteY2"/>
                  </a:cxn>
                  <a:cxn ang="0">
                    <a:pos x="connsiteX3" y="connsiteY3"/>
                  </a:cxn>
                </a:cxnLst>
                <a:rect l="l" t="t" r="r" b="b"/>
                <a:pathLst>
                  <a:path w="605641" h="472080">
                    <a:moveTo>
                      <a:pt x="589016" y="20232"/>
                    </a:moveTo>
                    <a:cubicBezTo>
                      <a:pt x="561703" y="60696"/>
                      <a:pt x="540327" y="106555"/>
                      <a:pt x="524889" y="156461"/>
                    </a:cubicBezTo>
                    <a:cubicBezTo>
                      <a:pt x="475013" y="124090"/>
                      <a:pt x="418011" y="106555"/>
                      <a:pt x="357447" y="106555"/>
                    </a:cubicBezTo>
                    <a:cubicBezTo>
                      <a:pt x="180505" y="106555"/>
                      <a:pt x="35626" y="258970"/>
                      <a:pt x="17813" y="453197"/>
                    </a:cubicBez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9" name="Freeform: Shape 8">
                <a:extLst>
                  <a:ext uri="{FF2B5EF4-FFF2-40B4-BE49-F238E27FC236}">
                    <a16:creationId xmlns:a16="http://schemas.microsoft.com/office/drawing/2014/main" id="{157D67D3-271B-4CD2-A3B0-287B554ED1D8}"/>
                  </a:ext>
                </a:extLst>
              </p:cNvPr>
              <p:cNvSpPr/>
              <p:nvPr/>
            </p:nvSpPr>
            <p:spPr>
              <a:xfrm>
                <a:off x="5057545" y="2459479"/>
                <a:ext cx="154379" cy="148368"/>
              </a:xfrm>
              <a:custGeom>
                <a:avLst/>
                <a:gdLst>
                  <a:gd name="connsiteX0" fmla="*/ 141316 w 154379"/>
                  <a:gd name="connsiteY0" fmla="*/ 20232 h 148368"/>
                  <a:gd name="connsiteX1" fmla="*/ 17813 w 154379"/>
                  <a:gd name="connsiteY1" fmla="*/ 128136 h 148368"/>
                </a:gdLst>
                <a:ahLst/>
                <a:cxnLst>
                  <a:cxn ang="0">
                    <a:pos x="connsiteX0" y="connsiteY0"/>
                  </a:cxn>
                  <a:cxn ang="0">
                    <a:pos x="connsiteX1" y="connsiteY1"/>
                  </a:cxn>
                </a:cxnLst>
                <a:rect l="l" t="t" r="r" b="b"/>
                <a:pathLst>
                  <a:path w="154379" h="148368">
                    <a:moveTo>
                      <a:pt x="141316" y="20232"/>
                    </a:moveTo>
                    <a:cubicBezTo>
                      <a:pt x="95003" y="47208"/>
                      <a:pt x="53439" y="84975"/>
                      <a:pt x="17813" y="128136"/>
                    </a:cubicBez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0" name="Freeform: Shape 9">
                <a:extLst>
                  <a:ext uri="{FF2B5EF4-FFF2-40B4-BE49-F238E27FC236}">
                    <a16:creationId xmlns:a16="http://schemas.microsoft.com/office/drawing/2014/main" id="{78FE1D5A-2E89-47BB-A4B7-0E56203990F6}"/>
                  </a:ext>
                </a:extLst>
              </p:cNvPr>
              <p:cNvSpPr/>
              <p:nvPr/>
            </p:nvSpPr>
            <p:spPr>
              <a:xfrm>
                <a:off x="5211924" y="2401481"/>
                <a:ext cx="617517" cy="350689"/>
              </a:xfrm>
              <a:custGeom>
                <a:avLst/>
                <a:gdLst>
                  <a:gd name="connsiteX0" fmla="*/ 610392 w 617516"/>
                  <a:gd name="connsiteY0" fmla="*/ 338549 h 350688"/>
                  <a:gd name="connsiteX1" fmla="*/ 194755 w 617516"/>
                  <a:gd name="connsiteY1" fmla="*/ 20232 h 350688"/>
                  <a:gd name="connsiteX2" fmla="*/ 17813 w 617516"/>
                  <a:gd name="connsiteY2" fmla="*/ 62045 h 350688"/>
                </a:gdLst>
                <a:ahLst/>
                <a:cxnLst>
                  <a:cxn ang="0">
                    <a:pos x="connsiteX0" y="connsiteY0"/>
                  </a:cxn>
                  <a:cxn ang="0">
                    <a:pos x="connsiteX1" y="connsiteY1"/>
                  </a:cxn>
                  <a:cxn ang="0">
                    <a:pos x="connsiteX2" y="connsiteY2"/>
                  </a:cxn>
                </a:cxnLst>
                <a:rect l="l" t="t" r="r" b="b"/>
                <a:pathLst>
                  <a:path w="617516" h="350688">
                    <a:moveTo>
                      <a:pt x="610392" y="338549"/>
                    </a:moveTo>
                    <a:cubicBezTo>
                      <a:pt x="543890" y="152415"/>
                      <a:pt x="383573" y="20232"/>
                      <a:pt x="194755" y="20232"/>
                    </a:cubicBezTo>
                    <a:cubicBezTo>
                      <a:pt x="131816" y="20232"/>
                      <a:pt x="72439" y="35069"/>
                      <a:pt x="17813" y="62045"/>
                    </a:cubicBez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1" name="Freeform: Shape 10">
                <a:extLst>
                  <a:ext uri="{FF2B5EF4-FFF2-40B4-BE49-F238E27FC236}">
                    <a16:creationId xmlns:a16="http://schemas.microsoft.com/office/drawing/2014/main" id="{1C315032-606E-45E1-93D3-650DA12AFDBB}"/>
                  </a:ext>
                </a:extLst>
              </p:cNvPr>
              <p:cNvSpPr/>
              <p:nvPr/>
            </p:nvSpPr>
            <p:spPr>
              <a:xfrm>
                <a:off x="5597872" y="2687427"/>
                <a:ext cx="771896" cy="418129"/>
              </a:xfrm>
              <a:custGeom>
                <a:avLst/>
                <a:gdLst>
                  <a:gd name="connsiteX0" fmla="*/ 761208 w 771895"/>
                  <a:gd name="connsiteY0" fmla="*/ 298085 h 418128"/>
                  <a:gd name="connsiteX1" fmla="*/ 691144 w 771895"/>
                  <a:gd name="connsiteY1" fmla="*/ 314271 h 418128"/>
                  <a:gd name="connsiteX2" fmla="*/ 359822 w 771895"/>
                  <a:gd name="connsiteY2" fmla="*/ 20232 h 418128"/>
                  <a:gd name="connsiteX3" fmla="*/ 17813 w 771895"/>
                  <a:gd name="connsiteY3" fmla="*/ 408687 h 418128"/>
                </a:gdLst>
                <a:ahLst/>
                <a:cxnLst>
                  <a:cxn ang="0">
                    <a:pos x="connsiteX0" y="connsiteY0"/>
                  </a:cxn>
                  <a:cxn ang="0">
                    <a:pos x="connsiteX1" y="connsiteY1"/>
                  </a:cxn>
                  <a:cxn ang="0">
                    <a:pos x="connsiteX2" y="connsiteY2"/>
                  </a:cxn>
                  <a:cxn ang="0">
                    <a:pos x="connsiteX3" y="connsiteY3"/>
                  </a:cxn>
                </a:cxnLst>
                <a:rect l="l" t="t" r="r" b="b"/>
                <a:pathLst>
                  <a:path w="771895" h="418128">
                    <a:moveTo>
                      <a:pt x="761208" y="298085"/>
                    </a:moveTo>
                    <a:cubicBezTo>
                      <a:pt x="736270" y="298085"/>
                      <a:pt x="712519" y="303480"/>
                      <a:pt x="691144" y="314271"/>
                    </a:cubicBezTo>
                    <a:cubicBezTo>
                      <a:pt x="654330" y="145671"/>
                      <a:pt x="518952" y="20232"/>
                      <a:pt x="359822" y="20232"/>
                    </a:cubicBezTo>
                    <a:cubicBezTo>
                      <a:pt x="171005" y="20232"/>
                      <a:pt x="17813" y="194227"/>
                      <a:pt x="17813" y="408687"/>
                    </a:cubicBez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2" name="Freeform: Shape 11">
                <a:extLst>
                  <a:ext uri="{FF2B5EF4-FFF2-40B4-BE49-F238E27FC236}">
                    <a16:creationId xmlns:a16="http://schemas.microsoft.com/office/drawing/2014/main" id="{635B941E-C10A-44A3-BC4B-FEB8C15B1009}"/>
                  </a:ext>
                </a:extLst>
              </p:cNvPr>
              <p:cNvSpPr/>
              <p:nvPr/>
            </p:nvSpPr>
            <p:spPr>
              <a:xfrm>
                <a:off x="6370955" y="2969327"/>
                <a:ext cx="130629" cy="94416"/>
              </a:xfrm>
              <a:custGeom>
                <a:avLst/>
                <a:gdLst>
                  <a:gd name="connsiteX0" fmla="*/ 119941 w 130628"/>
                  <a:gd name="connsiteY0" fmla="*/ 82277 h 94416"/>
                  <a:gd name="connsiteX1" fmla="*/ 17813 w 130628"/>
                  <a:gd name="connsiteY1" fmla="*/ 20232 h 94416"/>
                </a:gdLst>
                <a:ahLst/>
                <a:cxnLst>
                  <a:cxn ang="0">
                    <a:pos x="connsiteX0" y="connsiteY0"/>
                  </a:cxn>
                  <a:cxn ang="0">
                    <a:pos x="connsiteX1" y="connsiteY1"/>
                  </a:cxn>
                </a:cxnLst>
                <a:rect l="l" t="t" r="r" b="b"/>
                <a:pathLst>
                  <a:path w="130628" h="94416">
                    <a:moveTo>
                      <a:pt x="119941" y="82277"/>
                    </a:moveTo>
                    <a:cubicBezTo>
                      <a:pt x="93815" y="49906"/>
                      <a:pt x="58189" y="26976"/>
                      <a:pt x="17813" y="20232"/>
                    </a:cubicBez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4" name="Freeform: Shape 13">
                <a:extLst>
                  <a:ext uri="{FF2B5EF4-FFF2-40B4-BE49-F238E27FC236}">
                    <a16:creationId xmlns:a16="http://schemas.microsoft.com/office/drawing/2014/main" id="{FA1933E3-2DC2-4435-8084-0F89CC4945D0}"/>
                  </a:ext>
                </a:extLst>
              </p:cNvPr>
              <p:cNvSpPr/>
              <p:nvPr/>
            </p:nvSpPr>
            <p:spPr>
              <a:xfrm>
                <a:off x="5844878" y="3056999"/>
                <a:ext cx="1033153" cy="687889"/>
              </a:xfrm>
              <a:custGeom>
                <a:avLst/>
                <a:gdLst>
                  <a:gd name="connsiteX0" fmla="*/ 663831 w 1033152"/>
                  <a:gd name="connsiteY0" fmla="*/ 20232 h 687889"/>
                  <a:gd name="connsiteX1" fmla="*/ 691144 w 1033152"/>
                  <a:gd name="connsiteY1" fmla="*/ 103858 h 687889"/>
                  <a:gd name="connsiteX2" fmla="*/ 764771 w 1033152"/>
                  <a:gd name="connsiteY2" fmla="*/ 91719 h 687889"/>
                  <a:gd name="connsiteX3" fmla="*/ 1021278 w 1033152"/>
                  <a:gd name="connsiteY3" fmla="*/ 383060 h 687889"/>
                  <a:gd name="connsiteX4" fmla="*/ 764771 w 1033152"/>
                  <a:gd name="connsiteY4" fmla="*/ 674401 h 687889"/>
                  <a:gd name="connsiteX5" fmla="*/ 17813 w 1033152"/>
                  <a:gd name="connsiteY5" fmla="*/ 674401 h 6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3152" h="687889">
                    <a:moveTo>
                      <a:pt x="663831" y="20232"/>
                    </a:moveTo>
                    <a:cubicBezTo>
                      <a:pt x="678081" y="44511"/>
                      <a:pt x="687581" y="72835"/>
                      <a:pt x="691144" y="103858"/>
                    </a:cubicBezTo>
                    <a:cubicBezTo>
                      <a:pt x="714894" y="95765"/>
                      <a:pt x="739833" y="91719"/>
                      <a:pt x="764771" y="91719"/>
                    </a:cubicBezTo>
                    <a:cubicBezTo>
                      <a:pt x="906087" y="91719"/>
                      <a:pt x="1021278" y="222552"/>
                      <a:pt x="1021278" y="383060"/>
                    </a:cubicBezTo>
                    <a:cubicBezTo>
                      <a:pt x="1021278" y="543567"/>
                      <a:pt x="906087" y="674401"/>
                      <a:pt x="764771" y="674401"/>
                    </a:cubicBezTo>
                    <a:lnTo>
                      <a:pt x="17813" y="674401"/>
                    </a:ln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5" name="Freeform: Shape 14">
                <a:extLst>
                  <a:ext uri="{FF2B5EF4-FFF2-40B4-BE49-F238E27FC236}">
                    <a16:creationId xmlns:a16="http://schemas.microsoft.com/office/drawing/2014/main" id="{B139B339-4005-4C88-A5F9-267B7D6DE14B}"/>
                  </a:ext>
                </a:extLst>
              </p:cNvPr>
              <p:cNvSpPr/>
              <p:nvPr/>
            </p:nvSpPr>
            <p:spPr>
              <a:xfrm>
                <a:off x="5011231" y="3709819"/>
                <a:ext cx="201880" cy="40464"/>
              </a:xfrm>
              <a:custGeom>
                <a:avLst/>
                <a:gdLst>
                  <a:gd name="connsiteX0" fmla="*/ 17813 w 201880"/>
                  <a:gd name="connsiteY0" fmla="*/ 20232 h 40464"/>
                  <a:gd name="connsiteX1" fmla="*/ 187630 w 201880"/>
                  <a:gd name="connsiteY1" fmla="*/ 20232 h 40464"/>
                </a:gdLst>
                <a:ahLst/>
                <a:cxnLst>
                  <a:cxn ang="0">
                    <a:pos x="connsiteX0" y="connsiteY0"/>
                  </a:cxn>
                  <a:cxn ang="0">
                    <a:pos x="connsiteX1" y="connsiteY1"/>
                  </a:cxn>
                </a:cxnLst>
                <a:rect l="l" t="t" r="r" b="b"/>
                <a:pathLst>
                  <a:path w="201880" h="40464">
                    <a:moveTo>
                      <a:pt x="17813" y="20232"/>
                    </a:moveTo>
                    <a:lnTo>
                      <a:pt x="187630" y="20232"/>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6" name="Freeform: Shape 15">
                <a:extLst>
                  <a:ext uri="{FF2B5EF4-FFF2-40B4-BE49-F238E27FC236}">
                    <a16:creationId xmlns:a16="http://schemas.microsoft.com/office/drawing/2014/main" id="{742E4AAC-B10A-4077-A3BF-5267C568DB56}"/>
                  </a:ext>
                </a:extLst>
              </p:cNvPr>
              <p:cNvSpPr/>
              <p:nvPr/>
            </p:nvSpPr>
            <p:spPr>
              <a:xfrm>
                <a:off x="5230924" y="3709819"/>
                <a:ext cx="71252" cy="40464"/>
              </a:xfrm>
              <a:custGeom>
                <a:avLst/>
                <a:gdLst>
                  <a:gd name="connsiteX0" fmla="*/ 17813 w 71251"/>
                  <a:gd name="connsiteY0" fmla="*/ 20232 h 40464"/>
                  <a:gd name="connsiteX1" fmla="*/ 60564 w 71251"/>
                  <a:gd name="connsiteY1" fmla="*/ 20232 h 40464"/>
                </a:gdLst>
                <a:ahLst/>
                <a:cxnLst>
                  <a:cxn ang="0">
                    <a:pos x="connsiteX0" y="connsiteY0"/>
                  </a:cxn>
                  <a:cxn ang="0">
                    <a:pos x="connsiteX1" y="connsiteY1"/>
                  </a:cxn>
                </a:cxnLst>
                <a:rect l="l" t="t" r="r" b="b"/>
                <a:pathLst>
                  <a:path w="71251" h="40464">
                    <a:moveTo>
                      <a:pt x="17813" y="20232"/>
                    </a:moveTo>
                    <a:lnTo>
                      <a:pt x="60564" y="20232"/>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grpSp>
      </p:grpSp>
    </p:spTree>
    <p:extLst>
      <p:ext uri="{BB962C8B-B14F-4D97-AF65-F5344CB8AC3E}">
        <p14:creationId xmlns:p14="http://schemas.microsoft.com/office/powerpoint/2010/main" val="12044795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par>
                                <p:cTn id="8" presetID="42" presetClass="path" presetSubtype="0" decel="100000" fill="hold" grpId="1" nodeType="withEffect">
                                  <p:stCondLst>
                                    <p:cond delay="400"/>
                                  </p:stCondLst>
                                  <p:childTnLst>
                                    <p:animMotion origin="layout" path="M 0 3.39506E-6 L 0 -0.05459 " pathEditMode="relative" rAng="0" ptsTypes="AA">
                                      <p:cBhvr>
                                        <p:cTn id="9" dur="400" spd="-100000" fill="hold"/>
                                        <p:tgtEl>
                                          <p:spTgt spid="3"/>
                                        </p:tgtEl>
                                        <p:attrNameLst>
                                          <p:attrName>ppt_x</p:attrName>
                                          <p:attrName>ppt_y</p:attrName>
                                        </p:attrNameLst>
                                      </p:cBhvr>
                                      <p:rCtr x="0" y="-2739"/>
                                    </p:animMotion>
                                  </p:childTnLst>
                                </p:cTn>
                              </p:par>
                              <p:par>
                                <p:cTn id="10" presetID="1" presetClass="entr" presetSubtype="0" fill="hold" nodeType="withEffect">
                                  <p:stCondLst>
                                    <p:cond delay="0"/>
                                  </p:stCondLst>
                                  <p:childTnLst>
                                    <p:set>
                                      <p:cBhvr>
                                        <p:cTn id="11" dur="1" fill="hold">
                                          <p:stCondLst>
                                            <p:cond delay="399"/>
                                          </p:stCondLst>
                                        </p:cTn>
                                        <p:tgtEl>
                                          <p:spTgt spid="4"/>
                                        </p:tgtEl>
                                        <p:attrNameLst>
                                          <p:attrName>style.visibility</p:attrName>
                                        </p:attrNameLst>
                                      </p:cBhvr>
                                      <p:to>
                                        <p:strVal val="visible"/>
                                      </p:to>
                                    </p:set>
                                  </p:childTnLst>
                                </p:cTn>
                              </p:par>
                              <p:par>
                                <p:cTn id="12" presetID="6" presetClass="emph" presetSubtype="0" accel="100000" autoRev="1" fill="hold" nodeType="withEffect">
                                  <p:stCondLst>
                                    <p:cond delay="0"/>
                                  </p:stCondLst>
                                  <p:childTnLst>
                                    <p:animScale>
                                      <p:cBhvr>
                                        <p:cTn id="13" dur="400" fill="hold"/>
                                        <p:tgtEl>
                                          <p:spTgt spid="4"/>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gradFill>
          <a:gsLst>
            <a:gs pos="0">
              <a:srgbClr val="7BC233"/>
            </a:gs>
            <a:gs pos="100000">
              <a:srgbClr val="5C9126"/>
            </a:gs>
          </a:gsLst>
          <a:lin ang="5400000" scaled="0"/>
        </a:gra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06143968-BC19-4170-8E03-7AFC12744BA0}"/>
              </a:ext>
            </a:extLst>
          </p:cNvPr>
          <p:cNvSpPr txBox="1"/>
          <p:nvPr/>
        </p:nvSpPr>
        <p:spPr>
          <a:xfrm>
            <a:off x="1833005" y="4879772"/>
            <a:ext cx="10964390" cy="1953805"/>
          </a:xfrm>
          <a:prstGeom prst="rect">
            <a:avLst/>
          </a:prstGeom>
          <a:noFill/>
        </p:spPr>
        <p:txBody>
          <a:bodyPr wrap="square" rtlCol="0">
            <a:spAutoFit/>
          </a:bodyPr>
          <a:lstStyle/>
          <a:p>
            <a:pPr algn="ctr" defTabSz="731520">
              <a:lnSpc>
                <a:spcPct val="90000"/>
              </a:lnSpc>
              <a:defRPr/>
            </a:pPr>
            <a:r>
              <a:rPr lang="en-US" sz="4400" dirty="0">
                <a:solidFill>
                  <a:prstClr val="white"/>
                </a:solidFill>
                <a:latin typeface="+mj-lt"/>
              </a:rPr>
              <a:t>As data centers migrate to cloud, fragile</a:t>
            </a:r>
            <a:br>
              <a:rPr lang="en-US" sz="4400" dirty="0">
                <a:solidFill>
                  <a:prstClr val="white"/>
                </a:solidFill>
                <a:latin typeface="+mj-lt"/>
              </a:rPr>
            </a:br>
            <a:r>
              <a:rPr lang="en-US" sz="4400" dirty="0">
                <a:solidFill>
                  <a:prstClr val="white"/>
                </a:solidFill>
                <a:latin typeface="+mj-lt"/>
              </a:rPr>
              <a:t>and manual disaster recovery processes</a:t>
            </a:r>
            <a:br>
              <a:rPr lang="en-US" sz="4400" dirty="0">
                <a:solidFill>
                  <a:prstClr val="white"/>
                </a:solidFill>
                <a:latin typeface="+mj-lt"/>
              </a:rPr>
            </a:br>
            <a:r>
              <a:rPr lang="en-US" sz="4400" dirty="0">
                <a:solidFill>
                  <a:prstClr val="white"/>
                </a:solidFill>
                <a:latin typeface="+mj-lt"/>
              </a:rPr>
              <a:t>can be standardized and automated</a:t>
            </a:r>
          </a:p>
        </p:txBody>
      </p:sp>
      <p:grpSp>
        <p:nvGrpSpPr>
          <p:cNvPr id="25" name="Group 24">
            <a:extLst>
              <a:ext uri="{FF2B5EF4-FFF2-40B4-BE49-F238E27FC236}">
                <a16:creationId xmlns:a16="http://schemas.microsoft.com/office/drawing/2014/main" id="{98E9D7C3-7B10-4D88-ACE8-B996092FBA5A}"/>
              </a:ext>
            </a:extLst>
          </p:cNvPr>
          <p:cNvGrpSpPr/>
          <p:nvPr/>
        </p:nvGrpSpPr>
        <p:grpSpPr>
          <a:xfrm>
            <a:off x="4397535" y="1389731"/>
            <a:ext cx="5597782" cy="2829757"/>
            <a:chOff x="2748459" y="868582"/>
            <a:chExt cx="3498614" cy="1768598"/>
          </a:xfrm>
        </p:grpSpPr>
        <p:grpSp>
          <p:nvGrpSpPr>
            <p:cNvPr id="26" name="Group 25">
              <a:extLst>
                <a:ext uri="{FF2B5EF4-FFF2-40B4-BE49-F238E27FC236}">
                  <a16:creationId xmlns:a16="http://schemas.microsoft.com/office/drawing/2014/main" id="{123BAA49-57C2-4777-81FF-9B17C4FAB420}"/>
                </a:ext>
              </a:extLst>
            </p:cNvPr>
            <p:cNvGrpSpPr/>
            <p:nvPr/>
          </p:nvGrpSpPr>
          <p:grpSpPr>
            <a:xfrm>
              <a:off x="2748459" y="868582"/>
              <a:ext cx="1692883" cy="1506854"/>
              <a:chOff x="3410611" y="1814513"/>
              <a:chExt cx="1692883" cy="1506854"/>
            </a:xfrm>
          </p:grpSpPr>
          <p:sp>
            <p:nvSpPr>
              <p:cNvPr id="35" name="Freeform: Shape 34">
                <a:extLst>
                  <a:ext uri="{FF2B5EF4-FFF2-40B4-BE49-F238E27FC236}">
                    <a16:creationId xmlns:a16="http://schemas.microsoft.com/office/drawing/2014/main" id="{1AA71CD3-0410-42D9-A1A2-2A2246A641AC}"/>
                  </a:ext>
                </a:extLst>
              </p:cNvPr>
              <p:cNvSpPr/>
              <p:nvPr/>
            </p:nvSpPr>
            <p:spPr>
              <a:xfrm>
                <a:off x="4044314" y="2114549"/>
                <a:ext cx="1059180" cy="305752"/>
              </a:xfrm>
              <a:custGeom>
                <a:avLst/>
                <a:gdLst>
                  <a:gd name="connsiteX0" fmla="*/ 14288 w 1638300"/>
                  <a:gd name="connsiteY0" fmla="*/ 295275 h 1219200"/>
                  <a:gd name="connsiteX1" fmla="*/ 60008 w 1638300"/>
                  <a:gd name="connsiteY1" fmla="*/ 292418 h 1219200"/>
                  <a:gd name="connsiteX2" fmla="*/ 161925 w 1638300"/>
                  <a:gd name="connsiteY2" fmla="*/ 305753 h 1219200"/>
                  <a:gd name="connsiteX3" fmla="*/ 542925 w 1638300"/>
                  <a:gd name="connsiteY3" fmla="*/ 14288 h 1219200"/>
                  <a:gd name="connsiteX4" fmla="*/ 927735 w 1638300"/>
                  <a:gd name="connsiteY4" fmla="*/ 320040 h 1219200"/>
                  <a:gd name="connsiteX5" fmla="*/ 1073468 w 1638300"/>
                  <a:gd name="connsiteY5" fmla="*/ 292418 h 1219200"/>
                  <a:gd name="connsiteX6" fmla="*/ 1468755 w 1638300"/>
                  <a:gd name="connsiteY6" fmla="*/ 687705 h 1219200"/>
                  <a:gd name="connsiteX7" fmla="*/ 1466850 w 1638300"/>
                  <a:gd name="connsiteY7" fmla="*/ 726758 h 1219200"/>
                  <a:gd name="connsiteX8" fmla="*/ 1630680 w 1638300"/>
                  <a:gd name="connsiteY8" fmla="*/ 962025 h 1219200"/>
                  <a:gd name="connsiteX9" fmla="*/ 1380173 w 1638300"/>
                  <a:gd name="connsiteY9" fmla="*/ 1212533 h 1219200"/>
                  <a:gd name="connsiteX10" fmla="*/ 974407 w 1638300"/>
                  <a:gd name="connsiteY10" fmla="*/ 1212533 h 1219200"/>
                  <a:gd name="connsiteX0" fmla="*/ 0 w 1616392"/>
                  <a:gd name="connsiteY0" fmla="*/ 280987 h 1198245"/>
                  <a:gd name="connsiteX1" fmla="*/ 45720 w 1616392"/>
                  <a:gd name="connsiteY1" fmla="*/ 278130 h 1198245"/>
                  <a:gd name="connsiteX2" fmla="*/ 147637 w 1616392"/>
                  <a:gd name="connsiteY2" fmla="*/ 291465 h 1198245"/>
                  <a:gd name="connsiteX3" fmla="*/ 528637 w 1616392"/>
                  <a:gd name="connsiteY3" fmla="*/ 0 h 1198245"/>
                  <a:gd name="connsiteX4" fmla="*/ 913447 w 1616392"/>
                  <a:gd name="connsiteY4" fmla="*/ 305752 h 1198245"/>
                  <a:gd name="connsiteX5" fmla="*/ 1059180 w 1616392"/>
                  <a:gd name="connsiteY5" fmla="*/ 278130 h 1198245"/>
                  <a:gd name="connsiteX6" fmla="*/ 1454467 w 1616392"/>
                  <a:gd name="connsiteY6" fmla="*/ 673417 h 1198245"/>
                  <a:gd name="connsiteX7" fmla="*/ 1452562 w 1616392"/>
                  <a:gd name="connsiteY7" fmla="*/ 712470 h 1198245"/>
                  <a:gd name="connsiteX8" fmla="*/ 1616392 w 1616392"/>
                  <a:gd name="connsiteY8" fmla="*/ 947737 h 1198245"/>
                  <a:gd name="connsiteX9" fmla="*/ 1365885 w 1616392"/>
                  <a:gd name="connsiteY9" fmla="*/ 1198245 h 1198245"/>
                  <a:gd name="connsiteX0" fmla="*/ 0 w 1616392"/>
                  <a:gd name="connsiteY0" fmla="*/ 280987 h 947737"/>
                  <a:gd name="connsiteX1" fmla="*/ 45720 w 1616392"/>
                  <a:gd name="connsiteY1" fmla="*/ 278130 h 947737"/>
                  <a:gd name="connsiteX2" fmla="*/ 147637 w 1616392"/>
                  <a:gd name="connsiteY2" fmla="*/ 291465 h 947737"/>
                  <a:gd name="connsiteX3" fmla="*/ 528637 w 1616392"/>
                  <a:gd name="connsiteY3" fmla="*/ 0 h 947737"/>
                  <a:gd name="connsiteX4" fmla="*/ 913447 w 1616392"/>
                  <a:gd name="connsiteY4" fmla="*/ 305752 h 947737"/>
                  <a:gd name="connsiteX5" fmla="*/ 1059180 w 1616392"/>
                  <a:gd name="connsiteY5" fmla="*/ 278130 h 947737"/>
                  <a:gd name="connsiteX6" fmla="*/ 1454467 w 1616392"/>
                  <a:gd name="connsiteY6" fmla="*/ 673417 h 947737"/>
                  <a:gd name="connsiteX7" fmla="*/ 1452562 w 1616392"/>
                  <a:gd name="connsiteY7" fmla="*/ 712470 h 947737"/>
                  <a:gd name="connsiteX8" fmla="*/ 1616392 w 1616392"/>
                  <a:gd name="connsiteY8" fmla="*/ 947737 h 947737"/>
                  <a:gd name="connsiteX0" fmla="*/ 0 w 1454467"/>
                  <a:gd name="connsiteY0" fmla="*/ 280987 h 712470"/>
                  <a:gd name="connsiteX1" fmla="*/ 45720 w 1454467"/>
                  <a:gd name="connsiteY1" fmla="*/ 278130 h 712470"/>
                  <a:gd name="connsiteX2" fmla="*/ 147637 w 1454467"/>
                  <a:gd name="connsiteY2" fmla="*/ 291465 h 712470"/>
                  <a:gd name="connsiteX3" fmla="*/ 528637 w 1454467"/>
                  <a:gd name="connsiteY3" fmla="*/ 0 h 712470"/>
                  <a:gd name="connsiteX4" fmla="*/ 913447 w 1454467"/>
                  <a:gd name="connsiteY4" fmla="*/ 305752 h 712470"/>
                  <a:gd name="connsiteX5" fmla="*/ 1059180 w 1454467"/>
                  <a:gd name="connsiteY5" fmla="*/ 278130 h 712470"/>
                  <a:gd name="connsiteX6" fmla="*/ 1454467 w 1454467"/>
                  <a:gd name="connsiteY6" fmla="*/ 673417 h 712470"/>
                  <a:gd name="connsiteX7" fmla="*/ 1452562 w 1454467"/>
                  <a:gd name="connsiteY7" fmla="*/ 712470 h 712470"/>
                  <a:gd name="connsiteX0" fmla="*/ 0 w 1454467"/>
                  <a:gd name="connsiteY0" fmla="*/ 280987 h 673417"/>
                  <a:gd name="connsiteX1" fmla="*/ 45720 w 1454467"/>
                  <a:gd name="connsiteY1" fmla="*/ 278130 h 673417"/>
                  <a:gd name="connsiteX2" fmla="*/ 147637 w 1454467"/>
                  <a:gd name="connsiteY2" fmla="*/ 291465 h 673417"/>
                  <a:gd name="connsiteX3" fmla="*/ 528637 w 1454467"/>
                  <a:gd name="connsiteY3" fmla="*/ 0 h 673417"/>
                  <a:gd name="connsiteX4" fmla="*/ 913447 w 1454467"/>
                  <a:gd name="connsiteY4" fmla="*/ 305752 h 673417"/>
                  <a:gd name="connsiteX5" fmla="*/ 1059180 w 1454467"/>
                  <a:gd name="connsiteY5" fmla="*/ 278130 h 673417"/>
                  <a:gd name="connsiteX6" fmla="*/ 1454467 w 1454467"/>
                  <a:gd name="connsiteY6" fmla="*/ 673417 h 673417"/>
                  <a:gd name="connsiteX0" fmla="*/ 0 w 1059180"/>
                  <a:gd name="connsiteY0" fmla="*/ 280987 h 305752"/>
                  <a:gd name="connsiteX1" fmla="*/ 45720 w 1059180"/>
                  <a:gd name="connsiteY1" fmla="*/ 278130 h 305752"/>
                  <a:gd name="connsiteX2" fmla="*/ 147637 w 1059180"/>
                  <a:gd name="connsiteY2" fmla="*/ 291465 h 305752"/>
                  <a:gd name="connsiteX3" fmla="*/ 528637 w 1059180"/>
                  <a:gd name="connsiteY3" fmla="*/ 0 h 305752"/>
                  <a:gd name="connsiteX4" fmla="*/ 913447 w 1059180"/>
                  <a:gd name="connsiteY4" fmla="*/ 305752 h 305752"/>
                  <a:gd name="connsiteX5" fmla="*/ 1059180 w 1059180"/>
                  <a:gd name="connsiteY5" fmla="*/ 278130 h 30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180" h="305752">
                    <a:moveTo>
                      <a:pt x="0" y="280987"/>
                    </a:moveTo>
                    <a:cubicBezTo>
                      <a:pt x="15240" y="279082"/>
                      <a:pt x="30480" y="278130"/>
                      <a:pt x="45720" y="278130"/>
                    </a:cubicBezTo>
                    <a:cubicBezTo>
                      <a:pt x="80962" y="278130"/>
                      <a:pt x="115252" y="282892"/>
                      <a:pt x="147637" y="291465"/>
                    </a:cubicBezTo>
                    <a:cubicBezTo>
                      <a:pt x="193357" y="123825"/>
                      <a:pt x="346710" y="0"/>
                      <a:pt x="528637" y="0"/>
                    </a:cubicBezTo>
                    <a:cubicBezTo>
                      <a:pt x="716280" y="0"/>
                      <a:pt x="873442" y="130492"/>
                      <a:pt x="913447" y="305752"/>
                    </a:cubicBezTo>
                    <a:cubicBezTo>
                      <a:pt x="958215" y="287655"/>
                      <a:pt x="1007744" y="278130"/>
                      <a:pt x="1059180" y="278130"/>
                    </a:cubicBezTo>
                  </a:path>
                </a:pathLst>
              </a:custGeom>
              <a:noFill/>
              <a:ln w="19050" cap="flat">
                <a:solidFill>
                  <a:schemeClr val="tx1"/>
                </a:solidFill>
                <a:prstDash val="solid"/>
                <a:miter/>
              </a:ln>
            </p:spPr>
            <p:txBody>
              <a:bodyPr rtlCol="0" anchor="ctr"/>
              <a:lstStyle/>
              <a:p>
                <a:pPr defTabSz="731520"/>
                <a:endParaRPr lang="en-US" sz="2880" dirty="0">
                  <a:solidFill>
                    <a:prstClr val="white"/>
                  </a:solidFill>
                  <a:latin typeface="Amazon Ember"/>
                </a:endParaRPr>
              </a:p>
            </p:txBody>
          </p:sp>
          <p:sp>
            <p:nvSpPr>
              <p:cNvPr id="36" name="Freeform: Shape 35">
                <a:extLst>
                  <a:ext uri="{FF2B5EF4-FFF2-40B4-BE49-F238E27FC236}">
                    <a16:creationId xmlns:a16="http://schemas.microsoft.com/office/drawing/2014/main" id="{5093169A-491E-4DDA-9524-2427597E59A5}"/>
                  </a:ext>
                </a:extLst>
              </p:cNvPr>
              <p:cNvSpPr/>
              <p:nvPr/>
            </p:nvSpPr>
            <p:spPr>
              <a:xfrm>
                <a:off x="3410611" y="2568892"/>
                <a:ext cx="647700" cy="752475"/>
              </a:xfrm>
              <a:custGeom>
                <a:avLst/>
                <a:gdLst>
                  <a:gd name="connsiteX0" fmla="*/ 280035 w 647700"/>
                  <a:gd name="connsiteY0" fmla="*/ 14288 h 752475"/>
                  <a:gd name="connsiteX1" fmla="*/ 222885 w 647700"/>
                  <a:gd name="connsiteY1" fmla="*/ 220028 h 752475"/>
                  <a:gd name="connsiteX2" fmla="*/ 223838 w 647700"/>
                  <a:gd name="connsiteY2" fmla="*/ 246698 h 752475"/>
                  <a:gd name="connsiteX3" fmla="*/ 14288 w 647700"/>
                  <a:gd name="connsiteY3" fmla="*/ 494348 h 752475"/>
                  <a:gd name="connsiteX4" fmla="*/ 264795 w 647700"/>
                  <a:gd name="connsiteY4" fmla="*/ 744855 h 752475"/>
                  <a:gd name="connsiteX5" fmla="*/ 635318 w 647700"/>
                  <a:gd name="connsiteY5" fmla="*/ 744855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752475">
                    <a:moveTo>
                      <a:pt x="280035" y="14288"/>
                    </a:moveTo>
                    <a:cubicBezTo>
                      <a:pt x="243840" y="74295"/>
                      <a:pt x="222885" y="144780"/>
                      <a:pt x="222885" y="220028"/>
                    </a:cubicBezTo>
                    <a:cubicBezTo>
                      <a:pt x="222885" y="228600"/>
                      <a:pt x="222885" y="238125"/>
                      <a:pt x="223838" y="246698"/>
                    </a:cubicBezTo>
                    <a:cubicBezTo>
                      <a:pt x="104775" y="265748"/>
                      <a:pt x="14288" y="369570"/>
                      <a:pt x="14288" y="494348"/>
                    </a:cubicBezTo>
                    <a:cubicBezTo>
                      <a:pt x="14288" y="632460"/>
                      <a:pt x="126683" y="744855"/>
                      <a:pt x="264795" y="744855"/>
                    </a:cubicBezTo>
                    <a:lnTo>
                      <a:pt x="635318" y="744855"/>
                    </a:lnTo>
                  </a:path>
                </a:pathLst>
              </a:custGeom>
              <a:noFill/>
              <a:ln w="19050" cap="flat">
                <a:solidFill>
                  <a:schemeClr val="tx1"/>
                </a:solidFill>
                <a:prstDash val="solid"/>
                <a:miter/>
              </a:ln>
            </p:spPr>
            <p:txBody>
              <a:bodyPr rtlCol="0" anchor="ctr"/>
              <a:lstStyle/>
              <a:p>
                <a:pPr defTabSz="731520"/>
                <a:endParaRPr lang="en-US" sz="2880" dirty="0">
                  <a:solidFill>
                    <a:prstClr val="white"/>
                  </a:solidFill>
                  <a:latin typeface="Amazon Ember"/>
                </a:endParaRPr>
              </a:p>
            </p:txBody>
          </p:sp>
          <p:sp>
            <p:nvSpPr>
              <p:cNvPr id="37" name="Freeform: Shape 36">
                <a:extLst>
                  <a:ext uri="{FF2B5EF4-FFF2-40B4-BE49-F238E27FC236}">
                    <a16:creationId xmlns:a16="http://schemas.microsoft.com/office/drawing/2014/main" id="{0F8C57C7-8BC7-4BC7-89AC-2C0BB79C054B}"/>
                  </a:ext>
                </a:extLst>
              </p:cNvPr>
              <p:cNvSpPr/>
              <p:nvPr/>
            </p:nvSpPr>
            <p:spPr>
              <a:xfrm>
                <a:off x="3945255" y="1814513"/>
                <a:ext cx="190500" cy="190500"/>
              </a:xfrm>
              <a:custGeom>
                <a:avLst/>
                <a:gdLst>
                  <a:gd name="connsiteX0" fmla="*/ 14288 w 190500"/>
                  <a:gd name="connsiteY0" fmla="*/ 14288 h 190500"/>
                  <a:gd name="connsiteX1" fmla="*/ 184785 w 190500"/>
                  <a:gd name="connsiteY1" fmla="*/ 14288 h 190500"/>
                  <a:gd name="connsiteX2" fmla="*/ 184785 w 190500"/>
                  <a:gd name="connsiteY2" fmla="*/ 184785 h 190500"/>
                  <a:gd name="connsiteX3" fmla="*/ 14287 w 190500"/>
                  <a:gd name="connsiteY3" fmla="*/ 184785 h 190500"/>
                </a:gdLst>
                <a:ahLst/>
                <a:cxnLst>
                  <a:cxn ang="0">
                    <a:pos x="connsiteX0" y="connsiteY0"/>
                  </a:cxn>
                  <a:cxn ang="0">
                    <a:pos x="connsiteX1" y="connsiteY1"/>
                  </a:cxn>
                  <a:cxn ang="0">
                    <a:pos x="connsiteX2" y="connsiteY2"/>
                  </a:cxn>
                  <a:cxn ang="0">
                    <a:pos x="connsiteX3" y="connsiteY3"/>
                  </a:cxn>
                </a:cxnLst>
                <a:rect l="l" t="t" r="r" b="b"/>
                <a:pathLst>
                  <a:path w="190500" h="190500">
                    <a:moveTo>
                      <a:pt x="14288" y="14288"/>
                    </a:moveTo>
                    <a:lnTo>
                      <a:pt x="184785" y="14288"/>
                    </a:lnTo>
                    <a:lnTo>
                      <a:pt x="184785" y="184785"/>
                    </a:lnTo>
                    <a:lnTo>
                      <a:pt x="14287" y="184785"/>
                    </a:lnTo>
                    <a:close/>
                  </a:path>
                </a:pathLst>
              </a:custGeom>
              <a:noFill/>
              <a:ln w="19050" cap="flat">
                <a:solidFill>
                  <a:schemeClr val="tx1"/>
                </a:solidFill>
                <a:prstDash val="solid"/>
                <a:miter/>
              </a:ln>
            </p:spPr>
            <p:txBody>
              <a:bodyPr rtlCol="0" anchor="ctr"/>
              <a:lstStyle/>
              <a:p>
                <a:pPr defTabSz="731520"/>
                <a:endParaRPr lang="en-US" sz="2880" dirty="0">
                  <a:solidFill>
                    <a:prstClr val="white"/>
                  </a:solidFill>
                  <a:latin typeface="Amazon Ember"/>
                </a:endParaRPr>
              </a:p>
            </p:txBody>
          </p:sp>
          <p:sp>
            <p:nvSpPr>
              <p:cNvPr id="38" name="Freeform: Shape 37">
                <a:extLst>
                  <a:ext uri="{FF2B5EF4-FFF2-40B4-BE49-F238E27FC236}">
                    <a16:creationId xmlns:a16="http://schemas.microsoft.com/office/drawing/2014/main" id="{8ADC8F8F-9E06-41CE-B5B8-428BDC2FCDDB}"/>
                  </a:ext>
                </a:extLst>
              </p:cNvPr>
              <p:cNvSpPr/>
              <p:nvPr/>
            </p:nvSpPr>
            <p:spPr>
              <a:xfrm>
                <a:off x="4114800" y="1814513"/>
                <a:ext cx="28575" cy="190500"/>
              </a:xfrm>
              <a:custGeom>
                <a:avLst/>
                <a:gdLst>
                  <a:gd name="connsiteX0" fmla="*/ 14288 w 28575"/>
                  <a:gd name="connsiteY0" fmla="*/ 184785 h 190500"/>
                  <a:gd name="connsiteX1" fmla="*/ 14288 w 28575"/>
                  <a:gd name="connsiteY1" fmla="*/ 14288 h 190500"/>
                </a:gdLst>
                <a:ahLst/>
                <a:cxnLst>
                  <a:cxn ang="0">
                    <a:pos x="connsiteX0" y="connsiteY0"/>
                  </a:cxn>
                  <a:cxn ang="0">
                    <a:pos x="connsiteX1" y="connsiteY1"/>
                  </a:cxn>
                </a:cxnLst>
                <a:rect l="l" t="t" r="r" b="b"/>
                <a:pathLst>
                  <a:path w="28575" h="190500">
                    <a:moveTo>
                      <a:pt x="14288" y="184785"/>
                    </a:moveTo>
                    <a:lnTo>
                      <a:pt x="14288" y="14288"/>
                    </a:lnTo>
                  </a:path>
                </a:pathLst>
              </a:custGeom>
              <a:noFill/>
              <a:ln w="19050" cap="flat">
                <a:solidFill>
                  <a:schemeClr val="tx1"/>
                </a:solidFill>
                <a:prstDash val="solid"/>
                <a:miter/>
              </a:ln>
            </p:spPr>
            <p:txBody>
              <a:bodyPr rtlCol="0" anchor="ctr"/>
              <a:lstStyle/>
              <a:p>
                <a:pPr defTabSz="731520"/>
                <a:endParaRPr lang="en-US" sz="2880" dirty="0">
                  <a:solidFill>
                    <a:prstClr val="white"/>
                  </a:solidFill>
                  <a:latin typeface="Amazon Ember"/>
                </a:endParaRPr>
              </a:p>
            </p:txBody>
          </p:sp>
          <p:sp>
            <p:nvSpPr>
              <p:cNvPr id="39" name="Freeform: Shape 38">
                <a:extLst>
                  <a:ext uri="{FF2B5EF4-FFF2-40B4-BE49-F238E27FC236}">
                    <a16:creationId xmlns:a16="http://schemas.microsoft.com/office/drawing/2014/main" id="{6BF14277-98F0-452F-A626-B5103E144191}"/>
                  </a:ext>
                </a:extLst>
              </p:cNvPr>
              <p:cNvSpPr/>
              <p:nvPr/>
            </p:nvSpPr>
            <p:spPr>
              <a:xfrm>
                <a:off x="3924300" y="2126933"/>
                <a:ext cx="190500" cy="190500"/>
              </a:xfrm>
              <a:custGeom>
                <a:avLst/>
                <a:gdLst>
                  <a:gd name="connsiteX0" fmla="*/ 14288 w 190500"/>
                  <a:gd name="connsiteY0" fmla="*/ 14287 h 190500"/>
                  <a:gd name="connsiteX1" fmla="*/ 184785 w 190500"/>
                  <a:gd name="connsiteY1" fmla="*/ 14287 h 190500"/>
                  <a:gd name="connsiteX2" fmla="*/ 184785 w 190500"/>
                  <a:gd name="connsiteY2" fmla="*/ 184785 h 190500"/>
                  <a:gd name="connsiteX3" fmla="*/ 14288 w 190500"/>
                  <a:gd name="connsiteY3" fmla="*/ 184785 h 190500"/>
                </a:gdLst>
                <a:ahLst/>
                <a:cxnLst>
                  <a:cxn ang="0">
                    <a:pos x="connsiteX0" y="connsiteY0"/>
                  </a:cxn>
                  <a:cxn ang="0">
                    <a:pos x="connsiteX1" y="connsiteY1"/>
                  </a:cxn>
                  <a:cxn ang="0">
                    <a:pos x="connsiteX2" y="connsiteY2"/>
                  </a:cxn>
                  <a:cxn ang="0">
                    <a:pos x="connsiteX3" y="connsiteY3"/>
                  </a:cxn>
                </a:cxnLst>
                <a:rect l="l" t="t" r="r" b="b"/>
                <a:pathLst>
                  <a:path w="190500" h="190500">
                    <a:moveTo>
                      <a:pt x="14288" y="14287"/>
                    </a:moveTo>
                    <a:lnTo>
                      <a:pt x="184785" y="14287"/>
                    </a:lnTo>
                    <a:lnTo>
                      <a:pt x="184785" y="184785"/>
                    </a:lnTo>
                    <a:lnTo>
                      <a:pt x="14288" y="184785"/>
                    </a:lnTo>
                    <a:close/>
                  </a:path>
                </a:pathLst>
              </a:custGeom>
              <a:noFill/>
              <a:ln w="19050" cap="flat">
                <a:solidFill>
                  <a:schemeClr val="tx1"/>
                </a:solidFill>
                <a:prstDash val="solid"/>
                <a:miter/>
              </a:ln>
            </p:spPr>
            <p:txBody>
              <a:bodyPr rtlCol="0" anchor="ctr"/>
              <a:lstStyle/>
              <a:p>
                <a:pPr defTabSz="731520"/>
                <a:endParaRPr lang="en-US" sz="2880" dirty="0">
                  <a:solidFill>
                    <a:prstClr val="white"/>
                  </a:solidFill>
                  <a:latin typeface="Amazon Ember"/>
                </a:endParaRPr>
              </a:p>
            </p:txBody>
          </p:sp>
          <p:sp>
            <p:nvSpPr>
              <p:cNvPr id="40" name="Freeform: Shape 39">
                <a:extLst>
                  <a:ext uri="{FF2B5EF4-FFF2-40B4-BE49-F238E27FC236}">
                    <a16:creationId xmlns:a16="http://schemas.microsoft.com/office/drawing/2014/main" id="{5EAF6C5A-A9CF-4627-97F0-9422FB744FBB}"/>
                  </a:ext>
                </a:extLst>
              </p:cNvPr>
              <p:cNvSpPr/>
              <p:nvPr/>
            </p:nvSpPr>
            <p:spPr>
              <a:xfrm>
                <a:off x="3745230" y="2313623"/>
                <a:ext cx="190500" cy="190500"/>
              </a:xfrm>
              <a:custGeom>
                <a:avLst/>
                <a:gdLst>
                  <a:gd name="connsiteX0" fmla="*/ 14288 w 190500"/>
                  <a:gd name="connsiteY0" fmla="*/ 14288 h 190500"/>
                  <a:gd name="connsiteX1" fmla="*/ 184785 w 190500"/>
                  <a:gd name="connsiteY1" fmla="*/ 14288 h 190500"/>
                  <a:gd name="connsiteX2" fmla="*/ 184785 w 190500"/>
                  <a:gd name="connsiteY2" fmla="*/ 184785 h 190500"/>
                  <a:gd name="connsiteX3" fmla="*/ 14288 w 190500"/>
                  <a:gd name="connsiteY3" fmla="*/ 184785 h 190500"/>
                </a:gdLst>
                <a:ahLst/>
                <a:cxnLst>
                  <a:cxn ang="0">
                    <a:pos x="connsiteX0" y="connsiteY0"/>
                  </a:cxn>
                  <a:cxn ang="0">
                    <a:pos x="connsiteX1" y="connsiteY1"/>
                  </a:cxn>
                  <a:cxn ang="0">
                    <a:pos x="connsiteX2" y="connsiteY2"/>
                  </a:cxn>
                  <a:cxn ang="0">
                    <a:pos x="connsiteX3" y="connsiteY3"/>
                  </a:cxn>
                </a:cxnLst>
                <a:rect l="l" t="t" r="r" b="b"/>
                <a:pathLst>
                  <a:path w="190500" h="190500">
                    <a:moveTo>
                      <a:pt x="14288" y="14288"/>
                    </a:moveTo>
                    <a:lnTo>
                      <a:pt x="184785" y="14288"/>
                    </a:lnTo>
                    <a:lnTo>
                      <a:pt x="184785" y="184785"/>
                    </a:lnTo>
                    <a:lnTo>
                      <a:pt x="14288" y="184785"/>
                    </a:lnTo>
                    <a:close/>
                  </a:path>
                </a:pathLst>
              </a:custGeom>
              <a:noFill/>
              <a:ln w="19050" cap="flat">
                <a:solidFill>
                  <a:schemeClr val="tx1"/>
                </a:solidFill>
                <a:prstDash val="solid"/>
                <a:miter/>
              </a:ln>
            </p:spPr>
            <p:txBody>
              <a:bodyPr rtlCol="0" anchor="ctr"/>
              <a:lstStyle/>
              <a:p>
                <a:pPr defTabSz="731520"/>
                <a:endParaRPr lang="en-US" sz="2880" dirty="0">
                  <a:solidFill>
                    <a:prstClr val="white"/>
                  </a:solidFill>
                  <a:latin typeface="Amazon Ember"/>
                </a:endParaRPr>
              </a:p>
            </p:txBody>
          </p:sp>
          <p:sp>
            <p:nvSpPr>
              <p:cNvPr id="41" name="Freeform: Shape 40">
                <a:extLst>
                  <a:ext uri="{FF2B5EF4-FFF2-40B4-BE49-F238E27FC236}">
                    <a16:creationId xmlns:a16="http://schemas.microsoft.com/office/drawing/2014/main" id="{E49A432E-32E6-4647-92FB-C96C647D13E2}"/>
                  </a:ext>
                </a:extLst>
              </p:cNvPr>
              <p:cNvSpPr/>
              <p:nvPr/>
            </p:nvSpPr>
            <p:spPr>
              <a:xfrm>
                <a:off x="3546158" y="2113598"/>
                <a:ext cx="190500" cy="190500"/>
              </a:xfrm>
              <a:custGeom>
                <a:avLst/>
                <a:gdLst>
                  <a:gd name="connsiteX0" fmla="*/ 14288 w 190500"/>
                  <a:gd name="connsiteY0" fmla="*/ 14288 h 190500"/>
                  <a:gd name="connsiteX1" fmla="*/ 184785 w 190500"/>
                  <a:gd name="connsiteY1" fmla="*/ 14288 h 190500"/>
                  <a:gd name="connsiteX2" fmla="*/ 184785 w 190500"/>
                  <a:gd name="connsiteY2" fmla="*/ 184785 h 190500"/>
                  <a:gd name="connsiteX3" fmla="*/ 14288 w 190500"/>
                  <a:gd name="connsiteY3" fmla="*/ 184785 h 190500"/>
                </a:gdLst>
                <a:ahLst/>
                <a:cxnLst>
                  <a:cxn ang="0">
                    <a:pos x="connsiteX0" y="connsiteY0"/>
                  </a:cxn>
                  <a:cxn ang="0">
                    <a:pos x="connsiteX1" y="connsiteY1"/>
                  </a:cxn>
                  <a:cxn ang="0">
                    <a:pos x="connsiteX2" y="connsiteY2"/>
                  </a:cxn>
                  <a:cxn ang="0">
                    <a:pos x="connsiteX3" y="connsiteY3"/>
                  </a:cxn>
                </a:cxnLst>
                <a:rect l="l" t="t" r="r" b="b"/>
                <a:pathLst>
                  <a:path w="190500" h="190500">
                    <a:moveTo>
                      <a:pt x="14288" y="14288"/>
                    </a:moveTo>
                    <a:lnTo>
                      <a:pt x="184785" y="14288"/>
                    </a:lnTo>
                    <a:lnTo>
                      <a:pt x="184785" y="184785"/>
                    </a:lnTo>
                    <a:lnTo>
                      <a:pt x="14288" y="184785"/>
                    </a:lnTo>
                    <a:close/>
                  </a:path>
                </a:pathLst>
              </a:custGeom>
              <a:noFill/>
              <a:ln w="19050" cap="flat">
                <a:solidFill>
                  <a:schemeClr val="tx1"/>
                </a:solidFill>
                <a:prstDash val="solid"/>
                <a:miter/>
              </a:ln>
            </p:spPr>
            <p:txBody>
              <a:bodyPr rtlCol="0" anchor="ctr"/>
              <a:lstStyle/>
              <a:p>
                <a:pPr defTabSz="731520"/>
                <a:endParaRPr lang="en-US" sz="2880" dirty="0">
                  <a:solidFill>
                    <a:prstClr val="white"/>
                  </a:solidFill>
                  <a:latin typeface="Amazon Ember"/>
                </a:endParaRPr>
              </a:p>
            </p:txBody>
          </p:sp>
        </p:grpSp>
        <p:grpSp>
          <p:nvGrpSpPr>
            <p:cNvPr id="27" name="Graphic 5">
              <a:extLst>
                <a:ext uri="{FF2B5EF4-FFF2-40B4-BE49-F238E27FC236}">
                  <a16:creationId xmlns:a16="http://schemas.microsoft.com/office/drawing/2014/main" id="{2CD4BEBC-DB67-4DE1-A58F-BCBD2CC49550}"/>
                </a:ext>
              </a:extLst>
            </p:cNvPr>
            <p:cNvGrpSpPr/>
            <p:nvPr/>
          </p:nvGrpSpPr>
          <p:grpSpPr>
            <a:xfrm>
              <a:off x="3459934" y="1365935"/>
              <a:ext cx="2787139" cy="1271245"/>
              <a:chOff x="4079019" y="2401481"/>
              <a:chExt cx="2787139" cy="1329919"/>
            </a:xfrm>
          </p:grpSpPr>
          <p:sp>
            <p:nvSpPr>
              <p:cNvPr id="28" name="Freeform: Shape 27">
                <a:extLst>
                  <a:ext uri="{FF2B5EF4-FFF2-40B4-BE49-F238E27FC236}">
                    <a16:creationId xmlns:a16="http://schemas.microsoft.com/office/drawing/2014/main" id="{F8D2B914-EE57-4CC2-A0A4-7B5F0E078B2D}"/>
                  </a:ext>
                </a:extLst>
              </p:cNvPr>
              <p:cNvSpPr/>
              <p:nvPr/>
            </p:nvSpPr>
            <p:spPr>
              <a:xfrm>
                <a:off x="4079019" y="3050255"/>
                <a:ext cx="710144" cy="679797"/>
              </a:xfrm>
              <a:custGeom>
                <a:avLst/>
                <a:gdLst>
                  <a:gd name="connsiteX0" fmla="*/ 540327 w 926275"/>
                  <a:gd name="connsiteY0" fmla="*/ 206367 h 714865"/>
                  <a:gd name="connsiteX1" fmla="*/ 376448 w 926275"/>
                  <a:gd name="connsiteY1" fmla="*/ 20232 h 714865"/>
                  <a:gd name="connsiteX2" fmla="*/ 212568 w 926275"/>
                  <a:gd name="connsiteY2" fmla="*/ 206367 h 714865"/>
                  <a:gd name="connsiteX3" fmla="*/ 212568 w 926275"/>
                  <a:gd name="connsiteY3" fmla="*/ 207716 h 714865"/>
                  <a:gd name="connsiteX4" fmla="*/ 17813 w 926275"/>
                  <a:gd name="connsiteY4" fmla="*/ 453197 h 714865"/>
                  <a:gd name="connsiteX5" fmla="*/ 235131 w 926275"/>
                  <a:gd name="connsiteY5" fmla="*/ 700028 h 714865"/>
                  <a:gd name="connsiteX6" fmla="*/ 910837 w 926275"/>
                  <a:gd name="connsiteY6" fmla="*/ 700028 h 714865"/>
                  <a:gd name="connsiteX0" fmla="*/ 522514 w 710144"/>
                  <a:gd name="connsiteY0" fmla="*/ 186135 h 679797"/>
                  <a:gd name="connsiteX1" fmla="*/ 358635 w 710144"/>
                  <a:gd name="connsiteY1" fmla="*/ 0 h 679797"/>
                  <a:gd name="connsiteX2" fmla="*/ 194755 w 710144"/>
                  <a:gd name="connsiteY2" fmla="*/ 186135 h 679797"/>
                  <a:gd name="connsiteX3" fmla="*/ 194755 w 710144"/>
                  <a:gd name="connsiteY3" fmla="*/ 187484 h 679797"/>
                  <a:gd name="connsiteX4" fmla="*/ 0 w 710144"/>
                  <a:gd name="connsiteY4" fmla="*/ 432965 h 679797"/>
                  <a:gd name="connsiteX5" fmla="*/ 217318 w 710144"/>
                  <a:gd name="connsiteY5" fmla="*/ 679796 h 679797"/>
                  <a:gd name="connsiteX6" fmla="*/ 710144 w 710144"/>
                  <a:gd name="connsiteY6" fmla="*/ 672964 h 67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144" h="679797">
                    <a:moveTo>
                      <a:pt x="522514" y="186135"/>
                    </a:moveTo>
                    <a:cubicBezTo>
                      <a:pt x="522514" y="83626"/>
                      <a:pt x="448887" y="0"/>
                      <a:pt x="358635" y="0"/>
                    </a:cubicBezTo>
                    <a:cubicBezTo>
                      <a:pt x="268382" y="0"/>
                      <a:pt x="194755" y="83626"/>
                      <a:pt x="194755" y="186135"/>
                    </a:cubicBezTo>
                    <a:lnTo>
                      <a:pt x="194755" y="187484"/>
                    </a:lnTo>
                    <a:cubicBezTo>
                      <a:pt x="85502" y="199623"/>
                      <a:pt x="0" y="304829"/>
                      <a:pt x="0" y="432965"/>
                    </a:cubicBezTo>
                    <a:cubicBezTo>
                      <a:pt x="0" y="569195"/>
                      <a:pt x="97378" y="679796"/>
                      <a:pt x="217318" y="679796"/>
                    </a:cubicBezTo>
                    <a:cubicBezTo>
                      <a:pt x="442553" y="679796"/>
                      <a:pt x="484909" y="672964"/>
                      <a:pt x="710144" y="672964"/>
                    </a:cubicBezTo>
                  </a:path>
                </a:pathLst>
              </a:custGeom>
              <a:noFill/>
              <a:ln w="19050" cap="flat">
                <a:solidFill>
                  <a:schemeClr val="tx1"/>
                </a:solidFill>
                <a:prstDash val="solid"/>
                <a:miter/>
              </a:ln>
            </p:spPr>
            <p:txBody>
              <a:bodyPr rtlCol="0" anchor="ctr"/>
              <a:lstStyle/>
              <a:p>
                <a:pPr defTabSz="731520"/>
                <a:endParaRPr lang="en-US" sz="2880" dirty="0">
                  <a:solidFill>
                    <a:prstClr val="white"/>
                  </a:solidFill>
                  <a:latin typeface="Amazon Ember"/>
                </a:endParaRPr>
              </a:p>
            </p:txBody>
          </p:sp>
          <p:sp>
            <p:nvSpPr>
              <p:cNvPr id="29" name="Freeform: Shape 28">
                <a:extLst>
                  <a:ext uri="{FF2B5EF4-FFF2-40B4-BE49-F238E27FC236}">
                    <a16:creationId xmlns:a16="http://schemas.microsoft.com/office/drawing/2014/main" id="{59B5591C-F649-455E-B77E-5400C5A9B359}"/>
                  </a:ext>
                </a:extLst>
              </p:cNvPr>
              <p:cNvSpPr/>
              <p:nvPr/>
            </p:nvSpPr>
            <p:spPr>
              <a:xfrm>
                <a:off x="4461404" y="2602452"/>
                <a:ext cx="605641" cy="472081"/>
              </a:xfrm>
              <a:custGeom>
                <a:avLst/>
                <a:gdLst>
                  <a:gd name="connsiteX0" fmla="*/ 589016 w 605641"/>
                  <a:gd name="connsiteY0" fmla="*/ 20232 h 472080"/>
                  <a:gd name="connsiteX1" fmla="*/ 524889 w 605641"/>
                  <a:gd name="connsiteY1" fmla="*/ 156461 h 472080"/>
                  <a:gd name="connsiteX2" fmla="*/ 357447 w 605641"/>
                  <a:gd name="connsiteY2" fmla="*/ 106555 h 472080"/>
                  <a:gd name="connsiteX3" fmla="*/ 17813 w 605641"/>
                  <a:gd name="connsiteY3" fmla="*/ 453197 h 472080"/>
                </a:gdLst>
                <a:ahLst/>
                <a:cxnLst>
                  <a:cxn ang="0">
                    <a:pos x="connsiteX0" y="connsiteY0"/>
                  </a:cxn>
                  <a:cxn ang="0">
                    <a:pos x="connsiteX1" y="connsiteY1"/>
                  </a:cxn>
                  <a:cxn ang="0">
                    <a:pos x="connsiteX2" y="connsiteY2"/>
                  </a:cxn>
                  <a:cxn ang="0">
                    <a:pos x="connsiteX3" y="connsiteY3"/>
                  </a:cxn>
                </a:cxnLst>
                <a:rect l="l" t="t" r="r" b="b"/>
                <a:pathLst>
                  <a:path w="605641" h="472080">
                    <a:moveTo>
                      <a:pt x="589016" y="20232"/>
                    </a:moveTo>
                    <a:cubicBezTo>
                      <a:pt x="561703" y="60696"/>
                      <a:pt x="540327" y="106555"/>
                      <a:pt x="524889" y="156461"/>
                    </a:cubicBezTo>
                    <a:cubicBezTo>
                      <a:pt x="475013" y="124090"/>
                      <a:pt x="418011" y="106555"/>
                      <a:pt x="357447" y="106555"/>
                    </a:cubicBezTo>
                    <a:cubicBezTo>
                      <a:pt x="180505" y="106555"/>
                      <a:pt x="35626" y="258970"/>
                      <a:pt x="17813" y="453197"/>
                    </a:cubicBezTo>
                  </a:path>
                </a:pathLst>
              </a:custGeom>
              <a:noFill/>
              <a:ln w="19050" cap="flat">
                <a:solidFill>
                  <a:schemeClr val="tx1"/>
                </a:solidFill>
                <a:prstDash val="solid"/>
                <a:miter/>
              </a:ln>
            </p:spPr>
            <p:txBody>
              <a:bodyPr rtlCol="0" anchor="ctr"/>
              <a:lstStyle/>
              <a:p>
                <a:pPr defTabSz="731520"/>
                <a:endParaRPr lang="en-US" sz="2880" dirty="0">
                  <a:solidFill>
                    <a:prstClr val="white"/>
                  </a:solidFill>
                  <a:latin typeface="Amazon Ember"/>
                </a:endParaRPr>
              </a:p>
            </p:txBody>
          </p:sp>
          <p:sp>
            <p:nvSpPr>
              <p:cNvPr id="30" name="Freeform: Shape 29">
                <a:extLst>
                  <a:ext uri="{FF2B5EF4-FFF2-40B4-BE49-F238E27FC236}">
                    <a16:creationId xmlns:a16="http://schemas.microsoft.com/office/drawing/2014/main" id="{4DA3787B-DCA5-48A8-BDD6-2EDE48F72CA0}"/>
                  </a:ext>
                </a:extLst>
              </p:cNvPr>
              <p:cNvSpPr/>
              <p:nvPr/>
            </p:nvSpPr>
            <p:spPr>
              <a:xfrm>
                <a:off x="5057545" y="2459479"/>
                <a:ext cx="154379" cy="148368"/>
              </a:xfrm>
              <a:custGeom>
                <a:avLst/>
                <a:gdLst>
                  <a:gd name="connsiteX0" fmla="*/ 141316 w 154379"/>
                  <a:gd name="connsiteY0" fmla="*/ 20232 h 148368"/>
                  <a:gd name="connsiteX1" fmla="*/ 17813 w 154379"/>
                  <a:gd name="connsiteY1" fmla="*/ 128136 h 148368"/>
                </a:gdLst>
                <a:ahLst/>
                <a:cxnLst>
                  <a:cxn ang="0">
                    <a:pos x="connsiteX0" y="connsiteY0"/>
                  </a:cxn>
                  <a:cxn ang="0">
                    <a:pos x="connsiteX1" y="connsiteY1"/>
                  </a:cxn>
                </a:cxnLst>
                <a:rect l="l" t="t" r="r" b="b"/>
                <a:pathLst>
                  <a:path w="154379" h="148368">
                    <a:moveTo>
                      <a:pt x="141316" y="20232"/>
                    </a:moveTo>
                    <a:cubicBezTo>
                      <a:pt x="95003" y="47208"/>
                      <a:pt x="53439" y="84975"/>
                      <a:pt x="17813" y="128136"/>
                    </a:cubicBezTo>
                  </a:path>
                </a:pathLst>
              </a:custGeom>
              <a:noFill/>
              <a:ln w="19050" cap="flat">
                <a:solidFill>
                  <a:schemeClr val="tx1"/>
                </a:solidFill>
                <a:prstDash val="solid"/>
                <a:miter/>
              </a:ln>
            </p:spPr>
            <p:txBody>
              <a:bodyPr rtlCol="0" anchor="ctr"/>
              <a:lstStyle/>
              <a:p>
                <a:pPr defTabSz="731520"/>
                <a:endParaRPr lang="en-US" sz="2880" dirty="0">
                  <a:solidFill>
                    <a:prstClr val="white"/>
                  </a:solidFill>
                  <a:latin typeface="Amazon Ember"/>
                </a:endParaRPr>
              </a:p>
            </p:txBody>
          </p:sp>
          <p:sp>
            <p:nvSpPr>
              <p:cNvPr id="31" name="Freeform: Shape 30">
                <a:extLst>
                  <a:ext uri="{FF2B5EF4-FFF2-40B4-BE49-F238E27FC236}">
                    <a16:creationId xmlns:a16="http://schemas.microsoft.com/office/drawing/2014/main" id="{0C1DF87D-53C3-4D42-812B-362271F9199C}"/>
                  </a:ext>
                </a:extLst>
              </p:cNvPr>
              <p:cNvSpPr/>
              <p:nvPr/>
            </p:nvSpPr>
            <p:spPr>
              <a:xfrm>
                <a:off x="5211924" y="2401481"/>
                <a:ext cx="617517" cy="350689"/>
              </a:xfrm>
              <a:custGeom>
                <a:avLst/>
                <a:gdLst>
                  <a:gd name="connsiteX0" fmla="*/ 610392 w 617516"/>
                  <a:gd name="connsiteY0" fmla="*/ 338549 h 350688"/>
                  <a:gd name="connsiteX1" fmla="*/ 194755 w 617516"/>
                  <a:gd name="connsiteY1" fmla="*/ 20232 h 350688"/>
                  <a:gd name="connsiteX2" fmla="*/ 17813 w 617516"/>
                  <a:gd name="connsiteY2" fmla="*/ 62045 h 350688"/>
                </a:gdLst>
                <a:ahLst/>
                <a:cxnLst>
                  <a:cxn ang="0">
                    <a:pos x="connsiteX0" y="connsiteY0"/>
                  </a:cxn>
                  <a:cxn ang="0">
                    <a:pos x="connsiteX1" y="connsiteY1"/>
                  </a:cxn>
                  <a:cxn ang="0">
                    <a:pos x="connsiteX2" y="connsiteY2"/>
                  </a:cxn>
                </a:cxnLst>
                <a:rect l="l" t="t" r="r" b="b"/>
                <a:pathLst>
                  <a:path w="617516" h="350688">
                    <a:moveTo>
                      <a:pt x="610392" y="338549"/>
                    </a:moveTo>
                    <a:cubicBezTo>
                      <a:pt x="543890" y="152415"/>
                      <a:pt x="383573" y="20232"/>
                      <a:pt x="194755" y="20232"/>
                    </a:cubicBezTo>
                    <a:cubicBezTo>
                      <a:pt x="131816" y="20232"/>
                      <a:pt x="72439" y="35069"/>
                      <a:pt x="17813" y="62045"/>
                    </a:cubicBezTo>
                  </a:path>
                </a:pathLst>
              </a:custGeom>
              <a:noFill/>
              <a:ln w="19050" cap="flat">
                <a:solidFill>
                  <a:schemeClr val="tx1"/>
                </a:solidFill>
                <a:prstDash val="solid"/>
                <a:miter/>
              </a:ln>
            </p:spPr>
            <p:txBody>
              <a:bodyPr rtlCol="0" anchor="ctr"/>
              <a:lstStyle/>
              <a:p>
                <a:pPr defTabSz="731520"/>
                <a:endParaRPr lang="en-US" sz="2880" dirty="0">
                  <a:solidFill>
                    <a:prstClr val="white"/>
                  </a:solidFill>
                  <a:latin typeface="Amazon Ember"/>
                </a:endParaRPr>
              </a:p>
            </p:txBody>
          </p:sp>
          <p:sp>
            <p:nvSpPr>
              <p:cNvPr id="32" name="Freeform: Shape 31">
                <a:extLst>
                  <a:ext uri="{FF2B5EF4-FFF2-40B4-BE49-F238E27FC236}">
                    <a16:creationId xmlns:a16="http://schemas.microsoft.com/office/drawing/2014/main" id="{F339FC15-4AD7-4ADA-8041-322EA4D6FA42}"/>
                  </a:ext>
                </a:extLst>
              </p:cNvPr>
              <p:cNvSpPr/>
              <p:nvPr/>
            </p:nvSpPr>
            <p:spPr>
              <a:xfrm>
                <a:off x="5814836" y="2707658"/>
                <a:ext cx="544245" cy="294040"/>
              </a:xfrm>
              <a:custGeom>
                <a:avLst/>
                <a:gdLst>
                  <a:gd name="connsiteX0" fmla="*/ 761208 w 771895"/>
                  <a:gd name="connsiteY0" fmla="*/ 298085 h 418128"/>
                  <a:gd name="connsiteX1" fmla="*/ 691144 w 771895"/>
                  <a:gd name="connsiteY1" fmla="*/ 314271 h 418128"/>
                  <a:gd name="connsiteX2" fmla="*/ 359822 w 771895"/>
                  <a:gd name="connsiteY2" fmla="*/ 20232 h 418128"/>
                  <a:gd name="connsiteX3" fmla="*/ 17813 w 771895"/>
                  <a:gd name="connsiteY3" fmla="*/ 408687 h 418128"/>
                  <a:gd name="connsiteX0" fmla="*/ 743395 w 743395"/>
                  <a:gd name="connsiteY0" fmla="*/ 304468 h 415069"/>
                  <a:gd name="connsiteX1" fmla="*/ 673331 w 743395"/>
                  <a:gd name="connsiteY1" fmla="*/ 320654 h 415069"/>
                  <a:gd name="connsiteX2" fmla="*/ 342009 w 743395"/>
                  <a:gd name="connsiteY2" fmla="*/ 26615 h 415069"/>
                  <a:gd name="connsiteX3" fmla="*/ 199151 w 743395"/>
                  <a:gd name="connsiteY3" fmla="*/ 57758 h 415069"/>
                  <a:gd name="connsiteX4" fmla="*/ 0 w 743395"/>
                  <a:gd name="connsiteY4" fmla="*/ 415070 h 415069"/>
                  <a:gd name="connsiteX0" fmla="*/ 544244 w 544244"/>
                  <a:gd name="connsiteY0" fmla="*/ 304468 h 320654"/>
                  <a:gd name="connsiteX1" fmla="*/ 474180 w 544244"/>
                  <a:gd name="connsiteY1" fmla="*/ 320654 h 320654"/>
                  <a:gd name="connsiteX2" fmla="*/ 142858 w 544244"/>
                  <a:gd name="connsiteY2" fmla="*/ 26615 h 320654"/>
                  <a:gd name="connsiteX3" fmla="*/ 0 w 544244"/>
                  <a:gd name="connsiteY3" fmla="*/ 57758 h 320654"/>
                  <a:gd name="connsiteX0" fmla="*/ 544244 w 544244"/>
                  <a:gd name="connsiteY0" fmla="*/ 296894 h 313080"/>
                  <a:gd name="connsiteX1" fmla="*/ 474180 w 544244"/>
                  <a:gd name="connsiteY1" fmla="*/ 313080 h 313080"/>
                  <a:gd name="connsiteX2" fmla="*/ 142858 w 544244"/>
                  <a:gd name="connsiteY2" fmla="*/ 19041 h 313080"/>
                  <a:gd name="connsiteX3" fmla="*/ 0 w 544244"/>
                  <a:gd name="connsiteY3" fmla="*/ 50184 h 313080"/>
                  <a:gd name="connsiteX0" fmla="*/ 544244 w 544244"/>
                  <a:gd name="connsiteY0" fmla="*/ 283343 h 299529"/>
                  <a:gd name="connsiteX1" fmla="*/ 474180 w 544244"/>
                  <a:gd name="connsiteY1" fmla="*/ 299529 h 299529"/>
                  <a:gd name="connsiteX2" fmla="*/ 142858 w 544244"/>
                  <a:gd name="connsiteY2" fmla="*/ 5490 h 299529"/>
                  <a:gd name="connsiteX3" fmla="*/ 0 w 544244"/>
                  <a:gd name="connsiteY3" fmla="*/ 36633 h 299529"/>
                  <a:gd name="connsiteX0" fmla="*/ 544244 w 544244"/>
                  <a:gd name="connsiteY0" fmla="*/ 277853 h 294039"/>
                  <a:gd name="connsiteX1" fmla="*/ 474180 w 544244"/>
                  <a:gd name="connsiteY1" fmla="*/ 294039 h 294039"/>
                  <a:gd name="connsiteX2" fmla="*/ 142858 w 544244"/>
                  <a:gd name="connsiteY2" fmla="*/ 0 h 294039"/>
                  <a:gd name="connsiteX3" fmla="*/ 0 w 544244"/>
                  <a:gd name="connsiteY3" fmla="*/ 31143 h 294039"/>
                </a:gdLst>
                <a:ahLst/>
                <a:cxnLst>
                  <a:cxn ang="0">
                    <a:pos x="connsiteX0" y="connsiteY0"/>
                  </a:cxn>
                  <a:cxn ang="0">
                    <a:pos x="connsiteX1" y="connsiteY1"/>
                  </a:cxn>
                  <a:cxn ang="0">
                    <a:pos x="connsiteX2" y="connsiteY2"/>
                  </a:cxn>
                  <a:cxn ang="0">
                    <a:pos x="connsiteX3" y="connsiteY3"/>
                  </a:cxn>
                </a:cxnLst>
                <a:rect l="l" t="t" r="r" b="b"/>
                <a:pathLst>
                  <a:path w="544244" h="294039">
                    <a:moveTo>
                      <a:pt x="544244" y="277853"/>
                    </a:moveTo>
                    <a:cubicBezTo>
                      <a:pt x="519306" y="277853"/>
                      <a:pt x="495555" y="283248"/>
                      <a:pt x="474180" y="294039"/>
                    </a:cubicBezTo>
                    <a:cubicBezTo>
                      <a:pt x="437366" y="125439"/>
                      <a:pt x="301988" y="0"/>
                      <a:pt x="142858" y="0"/>
                    </a:cubicBezTo>
                    <a:cubicBezTo>
                      <a:pt x="63828" y="4014"/>
                      <a:pt x="76596" y="-2852"/>
                      <a:pt x="0" y="31143"/>
                    </a:cubicBezTo>
                  </a:path>
                </a:pathLst>
              </a:custGeom>
              <a:noFill/>
              <a:ln w="19050" cap="flat">
                <a:solidFill>
                  <a:schemeClr val="tx1"/>
                </a:solidFill>
                <a:prstDash val="solid"/>
                <a:miter/>
              </a:ln>
            </p:spPr>
            <p:txBody>
              <a:bodyPr rtlCol="0" anchor="ctr"/>
              <a:lstStyle/>
              <a:p>
                <a:pPr defTabSz="731520"/>
                <a:endParaRPr lang="en-US" sz="2880" dirty="0">
                  <a:solidFill>
                    <a:prstClr val="white"/>
                  </a:solidFill>
                  <a:latin typeface="Amazon Ember"/>
                </a:endParaRPr>
              </a:p>
            </p:txBody>
          </p:sp>
          <p:sp>
            <p:nvSpPr>
              <p:cNvPr id="33" name="Freeform: Shape 32">
                <a:extLst>
                  <a:ext uri="{FF2B5EF4-FFF2-40B4-BE49-F238E27FC236}">
                    <a16:creationId xmlns:a16="http://schemas.microsoft.com/office/drawing/2014/main" id="{384F3824-4E70-46F6-82CE-BABD498CFFCD}"/>
                  </a:ext>
                </a:extLst>
              </p:cNvPr>
              <p:cNvSpPr/>
              <p:nvPr/>
            </p:nvSpPr>
            <p:spPr>
              <a:xfrm>
                <a:off x="6370955" y="2969327"/>
                <a:ext cx="130629" cy="94416"/>
              </a:xfrm>
              <a:custGeom>
                <a:avLst/>
                <a:gdLst>
                  <a:gd name="connsiteX0" fmla="*/ 119941 w 130628"/>
                  <a:gd name="connsiteY0" fmla="*/ 82277 h 94416"/>
                  <a:gd name="connsiteX1" fmla="*/ 17813 w 130628"/>
                  <a:gd name="connsiteY1" fmla="*/ 20232 h 94416"/>
                </a:gdLst>
                <a:ahLst/>
                <a:cxnLst>
                  <a:cxn ang="0">
                    <a:pos x="connsiteX0" y="connsiteY0"/>
                  </a:cxn>
                  <a:cxn ang="0">
                    <a:pos x="connsiteX1" y="connsiteY1"/>
                  </a:cxn>
                </a:cxnLst>
                <a:rect l="l" t="t" r="r" b="b"/>
                <a:pathLst>
                  <a:path w="130628" h="94416">
                    <a:moveTo>
                      <a:pt x="119941" y="82277"/>
                    </a:moveTo>
                    <a:cubicBezTo>
                      <a:pt x="93815" y="49906"/>
                      <a:pt x="58189" y="26976"/>
                      <a:pt x="17813" y="20232"/>
                    </a:cubicBezTo>
                  </a:path>
                </a:pathLst>
              </a:custGeom>
              <a:noFill/>
              <a:ln w="19050" cap="flat">
                <a:solidFill>
                  <a:schemeClr val="tx1"/>
                </a:solidFill>
                <a:prstDash val="solid"/>
                <a:miter/>
              </a:ln>
            </p:spPr>
            <p:txBody>
              <a:bodyPr rtlCol="0" anchor="ctr"/>
              <a:lstStyle/>
              <a:p>
                <a:pPr defTabSz="731520"/>
                <a:endParaRPr lang="en-US" sz="2880" dirty="0">
                  <a:solidFill>
                    <a:prstClr val="white"/>
                  </a:solidFill>
                  <a:latin typeface="Amazon Ember"/>
                </a:endParaRPr>
              </a:p>
            </p:txBody>
          </p:sp>
          <p:sp>
            <p:nvSpPr>
              <p:cNvPr id="34" name="Freeform: Shape 33">
                <a:extLst>
                  <a:ext uri="{FF2B5EF4-FFF2-40B4-BE49-F238E27FC236}">
                    <a16:creationId xmlns:a16="http://schemas.microsoft.com/office/drawing/2014/main" id="{897E2A05-B981-4FCB-80B6-387DF81FA4DB}"/>
                  </a:ext>
                </a:extLst>
              </p:cNvPr>
              <p:cNvSpPr/>
              <p:nvPr/>
            </p:nvSpPr>
            <p:spPr>
              <a:xfrm>
                <a:off x="6006384" y="3077231"/>
                <a:ext cx="859774" cy="654169"/>
              </a:xfrm>
              <a:custGeom>
                <a:avLst/>
                <a:gdLst>
                  <a:gd name="connsiteX0" fmla="*/ 663831 w 1033152"/>
                  <a:gd name="connsiteY0" fmla="*/ 20232 h 687889"/>
                  <a:gd name="connsiteX1" fmla="*/ 691144 w 1033152"/>
                  <a:gd name="connsiteY1" fmla="*/ 103858 h 687889"/>
                  <a:gd name="connsiteX2" fmla="*/ 764771 w 1033152"/>
                  <a:gd name="connsiteY2" fmla="*/ 91719 h 687889"/>
                  <a:gd name="connsiteX3" fmla="*/ 1021278 w 1033152"/>
                  <a:gd name="connsiteY3" fmla="*/ 383060 h 687889"/>
                  <a:gd name="connsiteX4" fmla="*/ 764771 w 1033152"/>
                  <a:gd name="connsiteY4" fmla="*/ 674401 h 687889"/>
                  <a:gd name="connsiteX5" fmla="*/ 17813 w 1033152"/>
                  <a:gd name="connsiteY5" fmla="*/ 674401 h 687889"/>
                  <a:gd name="connsiteX0" fmla="*/ 502326 w 859773"/>
                  <a:gd name="connsiteY0" fmla="*/ 0 h 654169"/>
                  <a:gd name="connsiteX1" fmla="*/ 529639 w 859773"/>
                  <a:gd name="connsiteY1" fmla="*/ 83626 h 654169"/>
                  <a:gd name="connsiteX2" fmla="*/ 603266 w 859773"/>
                  <a:gd name="connsiteY2" fmla="*/ 71487 h 654169"/>
                  <a:gd name="connsiteX3" fmla="*/ 859773 w 859773"/>
                  <a:gd name="connsiteY3" fmla="*/ 362828 h 654169"/>
                  <a:gd name="connsiteX4" fmla="*/ 603266 w 859773"/>
                  <a:gd name="connsiteY4" fmla="*/ 654169 h 654169"/>
                  <a:gd name="connsiteX5" fmla="*/ 0 w 859773"/>
                  <a:gd name="connsiteY5" fmla="*/ 654169 h 654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773" h="654169">
                    <a:moveTo>
                      <a:pt x="502326" y="0"/>
                    </a:moveTo>
                    <a:cubicBezTo>
                      <a:pt x="516576" y="24279"/>
                      <a:pt x="526076" y="52603"/>
                      <a:pt x="529639" y="83626"/>
                    </a:cubicBezTo>
                    <a:cubicBezTo>
                      <a:pt x="553389" y="75533"/>
                      <a:pt x="578328" y="71487"/>
                      <a:pt x="603266" y="71487"/>
                    </a:cubicBezTo>
                    <a:cubicBezTo>
                      <a:pt x="744582" y="71487"/>
                      <a:pt x="859773" y="202320"/>
                      <a:pt x="859773" y="362828"/>
                    </a:cubicBezTo>
                    <a:cubicBezTo>
                      <a:pt x="859773" y="523335"/>
                      <a:pt x="744582" y="654169"/>
                      <a:pt x="603266" y="654169"/>
                    </a:cubicBezTo>
                    <a:lnTo>
                      <a:pt x="0" y="654169"/>
                    </a:lnTo>
                  </a:path>
                </a:pathLst>
              </a:custGeom>
              <a:noFill/>
              <a:ln w="19050" cap="flat">
                <a:solidFill>
                  <a:schemeClr val="tx1"/>
                </a:solidFill>
                <a:prstDash val="solid"/>
                <a:miter/>
              </a:ln>
            </p:spPr>
            <p:txBody>
              <a:bodyPr rtlCol="0" anchor="ctr"/>
              <a:lstStyle/>
              <a:p>
                <a:pPr defTabSz="731520"/>
                <a:endParaRPr lang="en-US" sz="2880" dirty="0">
                  <a:solidFill>
                    <a:prstClr val="white"/>
                  </a:solidFill>
                  <a:latin typeface="Amazon Ember"/>
                </a:endParaRPr>
              </a:p>
            </p:txBody>
          </p:sp>
        </p:grpSp>
      </p:grpSp>
      <p:grpSp>
        <p:nvGrpSpPr>
          <p:cNvPr id="42" name="Group 41">
            <a:extLst>
              <a:ext uri="{FF2B5EF4-FFF2-40B4-BE49-F238E27FC236}">
                <a16:creationId xmlns:a16="http://schemas.microsoft.com/office/drawing/2014/main" id="{B1D518E3-9D0D-47D6-8F6A-7F5F0ABEF2F4}"/>
              </a:ext>
            </a:extLst>
          </p:cNvPr>
          <p:cNvGrpSpPr/>
          <p:nvPr/>
        </p:nvGrpSpPr>
        <p:grpSpPr>
          <a:xfrm>
            <a:off x="6845838" y="3176345"/>
            <a:ext cx="1630336" cy="1465013"/>
            <a:chOff x="3316593" y="2682497"/>
            <a:chExt cx="1337923" cy="1202252"/>
          </a:xfrm>
          <a:noFill/>
          <a:effectLst/>
        </p:grpSpPr>
        <p:grpSp>
          <p:nvGrpSpPr>
            <p:cNvPr id="43" name="Group 42">
              <a:extLst>
                <a:ext uri="{FF2B5EF4-FFF2-40B4-BE49-F238E27FC236}">
                  <a16:creationId xmlns:a16="http://schemas.microsoft.com/office/drawing/2014/main" id="{B7197962-86E1-418A-A2E5-5A89D13457EA}"/>
                </a:ext>
              </a:extLst>
            </p:cNvPr>
            <p:cNvGrpSpPr/>
            <p:nvPr/>
          </p:nvGrpSpPr>
          <p:grpSpPr>
            <a:xfrm>
              <a:off x="3316593" y="2707618"/>
              <a:ext cx="1332899" cy="1177131"/>
              <a:chOff x="2120567" y="1972022"/>
              <a:chExt cx="2160561" cy="1908071"/>
            </a:xfrm>
            <a:grpFill/>
          </p:grpSpPr>
          <p:sp>
            <p:nvSpPr>
              <p:cNvPr id="93" name="Rectangle 9">
                <a:extLst>
                  <a:ext uri="{FF2B5EF4-FFF2-40B4-BE49-F238E27FC236}">
                    <a16:creationId xmlns:a16="http://schemas.microsoft.com/office/drawing/2014/main" id="{EEB92D39-DEE9-427C-9E65-6694E8BE443B}"/>
                  </a:ext>
                </a:extLst>
              </p:cNvPr>
              <p:cNvSpPr/>
              <p:nvPr/>
            </p:nvSpPr>
            <p:spPr>
              <a:xfrm>
                <a:off x="3325090" y="1972022"/>
                <a:ext cx="956038" cy="1600541"/>
              </a:xfrm>
              <a:custGeom>
                <a:avLst/>
                <a:gdLst>
                  <a:gd name="connsiteX0" fmla="*/ 0 w 632859"/>
                  <a:gd name="connsiteY0" fmla="*/ 0 h 1352467"/>
                  <a:gd name="connsiteX1" fmla="*/ 632859 w 632859"/>
                  <a:gd name="connsiteY1" fmla="*/ 0 h 1352467"/>
                  <a:gd name="connsiteX2" fmla="*/ 632859 w 632859"/>
                  <a:gd name="connsiteY2" fmla="*/ 1352467 h 1352467"/>
                  <a:gd name="connsiteX3" fmla="*/ 0 w 632859"/>
                  <a:gd name="connsiteY3" fmla="*/ 1352467 h 1352467"/>
                  <a:gd name="connsiteX4" fmla="*/ 0 w 632859"/>
                  <a:gd name="connsiteY4" fmla="*/ 0 h 1352467"/>
                  <a:gd name="connsiteX0" fmla="*/ 632859 w 724299"/>
                  <a:gd name="connsiteY0" fmla="*/ 0 h 1352467"/>
                  <a:gd name="connsiteX1" fmla="*/ 632859 w 724299"/>
                  <a:gd name="connsiteY1" fmla="*/ 1352467 h 1352467"/>
                  <a:gd name="connsiteX2" fmla="*/ 0 w 724299"/>
                  <a:gd name="connsiteY2" fmla="*/ 1352467 h 1352467"/>
                  <a:gd name="connsiteX3" fmla="*/ 0 w 724299"/>
                  <a:gd name="connsiteY3" fmla="*/ 0 h 1352467"/>
                  <a:gd name="connsiteX4" fmla="*/ 724299 w 724299"/>
                  <a:gd name="connsiteY4" fmla="*/ 91440 h 1352467"/>
                  <a:gd name="connsiteX0" fmla="*/ 632859 w 777569"/>
                  <a:gd name="connsiteY0" fmla="*/ 0 h 1352467"/>
                  <a:gd name="connsiteX1" fmla="*/ 632859 w 777569"/>
                  <a:gd name="connsiteY1" fmla="*/ 1352467 h 1352467"/>
                  <a:gd name="connsiteX2" fmla="*/ 0 w 777569"/>
                  <a:gd name="connsiteY2" fmla="*/ 1352467 h 1352467"/>
                  <a:gd name="connsiteX3" fmla="*/ 0 w 777569"/>
                  <a:gd name="connsiteY3" fmla="*/ 0 h 1352467"/>
                  <a:gd name="connsiteX4" fmla="*/ 724299 w 777569"/>
                  <a:gd name="connsiteY4" fmla="*/ 91440 h 1352467"/>
                  <a:gd name="connsiteX5" fmla="*/ 722964 w 777569"/>
                  <a:gd name="connsiteY5" fmla="*/ 86768 h 1352467"/>
                  <a:gd name="connsiteX0" fmla="*/ 632859 w 724299"/>
                  <a:gd name="connsiteY0" fmla="*/ 0 h 1352467"/>
                  <a:gd name="connsiteX1" fmla="*/ 632859 w 724299"/>
                  <a:gd name="connsiteY1" fmla="*/ 1352467 h 1352467"/>
                  <a:gd name="connsiteX2" fmla="*/ 0 w 724299"/>
                  <a:gd name="connsiteY2" fmla="*/ 1352467 h 1352467"/>
                  <a:gd name="connsiteX3" fmla="*/ 0 w 724299"/>
                  <a:gd name="connsiteY3" fmla="*/ 0 h 1352467"/>
                  <a:gd name="connsiteX4" fmla="*/ 724299 w 724299"/>
                  <a:gd name="connsiteY4" fmla="*/ 91440 h 1352467"/>
                  <a:gd name="connsiteX0" fmla="*/ 632859 w 724299"/>
                  <a:gd name="connsiteY0" fmla="*/ 1352467 h 1352467"/>
                  <a:gd name="connsiteX1" fmla="*/ 0 w 724299"/>
                  <a:gd name="connsiteY1" fmla="*/ 1352467 h 1352467"/>
                  <a:gd name="connsiteX2" fmla="*/ 0 w 724299"/>
                  <a:gd name="connsiteY2" fmla="*/ 0 h 1352467"/>
                  <a:gd name="connsiteX3" fmla="*/ 724299 w 724299"/>
                  <a:gd name="connsiteY3" fmla="*/ 91440 h 1352467"/>
                  <a:gd name="connsiteX0" fmla="*/ 632859 w 632859"/>
                  <a:gd name="connsiteY0" fmla="*/ 1352467 h 1352467"/>
                  <a:gd name="connsiteX1" fmla="*/ 0 w 632859"/>
                  <a:gd name="connsiteY1" fmla="*/ 1352467 h 1352467"/>
                  <a:gd name="connsiteX2" fmla="*/ 0 w 632859"/>
                  <a:gd name="connsiteY2" fmla="*/ 0 h 1352467"/>
                </a:gdLst>
                <a:ahLst/>
                <a:cxnLst>
                  <a:cxn ang="0">
                    <a:pos x="connsiteX0" y="connsiteY0"/>
                  </a:cxn>
                  <a:cxn ang="0">
                    <a:pos x="connsiteX1" y="connsiteY1"/>
                  </a:cxn>
                  <a:cxn ang="0">
                    <a:pos x="connsiteX2" y="connsiteY2"/>
                  </a:cxn>
                </a:cxnLst>
                <a:rect l="l" t="t" r="r" b="b"/>
                <a:pathLst>
                  <a:path w="632859" h="1352467">
                    <a:moveTo>
                      <a:pt x="632859" y="1352467"/>
                    </a:moveTo>
                    <a:lnTo>
                      <a:pt x="0" y="1352467"/>
                    </a:lnTo>
                    <a:lnTo>
                      <a:pt x="0" y="0"/>
                    </a:lnTo>
                  </a:path>
                </a:pathLst>
              </a:custGeom>
              <a:noFill/>
              <a:ln w="19050" cap="flat">
                <a:solidFill>
                  <a:schemeClr val="tx1"/>
                </a:solidFill>
                <a:prstDash val="solid"/>
                <a:miter/>
              </a:ln>
            </p:spPr>
            <p:txBody>
              <a:bodyPr rtlCol="0" anchor="ctr"/>
              <a:lstStyle/>
              <a:p>
                <a:pPr defTabSz="731520"/>
                <a:endParaRPr lang="en-US" sz="2880" dirty="0">
                  <a:solidFill>
                    <a:prstClr val="white"/>
                  </a:solidFill>
                  <a:latin typeface="Amazon Ember"/>
                </a:endParaRPr>
              </a:p>
            </p:txBody>
          </p:sp>
          <p:cxnSp>
            <p:nvCxnSpPr>
              <p:cNvPr id="94" name="Straight Connector 93">
                <a:extLst>
                  <a:ext uri="{FF2B5EF4-FFF2-40B4-BE49-F238E27FC236}">
                    <a16:creationId xmlns:a16="http://schemas.microsoft.com/office/drawing/2014/main" id="{E4217C1C-72FE-4BA7-9F5D-5246A0DAB3DA}"/>
                  </a:ext>
                </a:extLst>
              </p:cNvPr>
              <p:cNvCxnSpPr/>
              <p:nvPr/>
            </p:nvCxnSpPr>
            <p:spPr>
              <a:xfrm flipV="1">
                <a:off x="2589688" y="2963457"/>
                <a:ext cx="146842" cy="152019"/>
              </a:xfrm>
              <a:prstGeom prst="line">
                <a:avLst/>
              </a:prstGeom>
              <a:noFill/>
              <a:ln w="19050" cap="flat">
                <a:solidFill>
                  <a:schemeClr val="tx1"/>
                </a:solidFill>
                <a:prstDash val="solid"/>
                <a:miter/>
              </a:ln>
            </p:spPr>
          </p:cxnSp>
          <p:cxnSp>
            <p:nvCxnSpPr>
              <p:cNvPr id="95" name="Straight Connector 94">
                <a:extLst>
                  <a:ext uri="{FF2B5EF4-FFF2-40B4-BE49-F238E27FC236}">
                    <a16:creationId xmlns:a16="http://schemas.microsoft.com/office/drawing/2014/main" id="{669B4C33-CF4E-4957-AB33-E2CAD909BF97}"/>
                  </a:ext>
                </a:extLst>
              </p:cNvPr>
              <p:cNvCxnSpPr>
                <a:cxnSpLocks/>
              </p:cNvCxnSpPr>
              <p:nvPr/>
            </p:nvCxnSpPr>
            <p:spPr>
              <a:xfrm>
                <a:off x="2665615" y="3042325"/>
                <a:ext cx="180669" cy="178228"/>
              </a:xfrm>
              <a:prstGeom prst="line">
                <a:avLst/>
              </a:prstGeom>
              <a:noFill/>
              <a:ln w="19050" cap="flat">
                <a:solidFill>
                  <a:schemeClr val="tx1"/>
                </a:solidFill>
                <a:prstDash val="solid"/>
                <a:miter/>
              </a:ln>
            </p:spPr>
          </p:cxnSp>
          <p:sp>
            <p:nvSpPr>
              <p:cNvPr id="96" name="Freeform: Shape 95">
                <a:extLst>
                  <a:ext uri="{FF2B5EF4-FFF2-40B4-BE49-F238E27FC236}">
                    <a16:creationId xmlns:a16="http://schemas.microsoft.com/office/drawing/2014/main" id="{70773555-4D2A-43D6-8BEB-68605B77C30E}"/>
                  </a:ext>
                </a:extLst>
              </p:cNvPr>
              <p:cNvSpPr/>
              <p:nvPr/>
            </p:nvSpPr>
            <p:spPr>
              <a:xfrm>
                <a:off x="2120567" y="2512393"/>
                <a:ext cx="1204524" cy="1206167"/>
              </a:xfrm>
              <a:custGeom>
                <a:avLst/>
                <a:gdLst>
                  <a:gd name="connsiteX0" fmla="*/ 78836 w 1204524"/>
                  <a:gd name="connsiteY0" fmla="*/ 0 h 1206167"/>
                  <a:gd name="connsiteX1" fmla="*/ 721046 w 1204524"/>
                  <a:gd name="connsiteY1" fmla="*/ 0 h 1206167"/>
                  <a:gd name="connsiteX2" fmla="*/ 921891 w 1204524"/>
                  <a:gd name="connsiteY2" fmla="*/ 685236 h 1206167"/>
                  <a:gd name="connsiteX3" fmla="*/ 1204524 w 1204524"/>
                  <a:gd name="connsiteY3" fmla="*/ 685236 h 1206167"/>
                  <a:gd name="connsiteX4" fmla="*/ 1204524 w 1204524"/>
                  <a:gd name="connsiteY4" fmla="*/ 1127331 h 1206167"/>
                  <a:gd name="connsiteX5" fmla="*/ 1125688 w 1204524"/>
                  <a:gd name="connsiteY5" fmla="*/ 1206167 h 1206167"/>
                  <a:gd name="connsiteX6" fmla="*/ 78836 w 1204524"/>
                  <a:gd name="connsiteY6" fmla="*/ 1206167 h 1206167"/>
                  <a:gd name="connsiteX7" fmla="*/ 0 w 1204524"/>
                  <a:gd name="connsiteY7" fmla="*/ 1127331 h 1206167"/>
                  <a:gd name="connsiteX8" fmla="*/ 0 w 1204524"/>
                  <a:gd name="connsiteY8" fmla="*/ 78836 h 1206167"/>
                  <a:gd name="connsiteX9" fmla="*/ 78836 w 1204524"/>
                  <a:gd name="connsiteY9" fmla="*/ 0 h 1206167"/>
                  <a:gd name="connsiteX10" fmla="*/ 162661 w 1204524"/>
                  <a:gd name="connsiteY10" fmla="*/ 158763 h 1206167"/>
                  <a:gd name="connsiteX11" fmla="*/ 162661 w 1204524"/>
                  <a:gd name="connsiteY11" fmla="*/ 713421 h 1206167"/>
                  <a:gd name="connsiteX12" fmla="*/ 819529 w 1204524"/>
                  <a:gd name="connsiteY12" fmla="*/ 713421 h 1206167"/>
                  <a:gd name="connsiteX13" fmla="*/ 622016 w 1204524"/>
                  <a:gd name="connsiteY13" fmla="*/ 158763 h 1206167"/>
                  <a:gd name="connsiteX14" fmla="*/ 162661 w 1204524"/>
                  <a:gd name="connsiteY14" fmla="*/ 158763 h 12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04524" h="1206167">
                    <a:moveTo>
                      <a:pt x="78836" y="0"/>
                    </a:moveTo>
                    <a:lnTo>
                      <a:pt x="721046" y="0"/>
                    </a:lnTo>
                    <a:lnTo>
                      <a:pt x="921891" y="685236"/>
                    </a:lnTo>
                    <a:lnTo>
                      <a:pt x="1204524" y="685236"/>
                    </a:lnTo>
                    <a:lnTo>
                      <a:pt x="1204524" y="1127331"/>
                    </a:lnTo>
                    <a:cubicBezTo>
                      <a:pt x="1204524" y="1170871"/>
                      <a:pt x="1169228" y="1206167"/>
                      <a:pt x="1125688" y="1206167"/>
                    </a:cubicBezTo>
                    <a:lnTo>
                      <a:pt x="78836" y="1206167"/>
                    </a:lnTo>
                    <a:cubicBezTo>
                      <a:pt x="35296" y="1206167"/>
                      <a:pt x="0" y="1170871"/>
                      <a:pt x="0" y="1127331"/>
                    </a:cubicBezTo>
                    <a:lnTo>
                      <a:pt x="0" y="78836"/>
                    </a:lnTo>
                    <a:cubicBezTo>
                      <a:pt x="0" y="35296"/>
                      <a:pt x="35296" y="0"/>
                      <a:pt x="78836" y="0"/>
                    </a:cubicBezTo>
                    <a:close/>
                    <a:moveTo>
                      <a:pt x="162661" y="158763"/>
                    </a:moveTo>
                    <a:lnTo>
                      <a:pt x="162661" y="713421"/>
                    </a:lnTo>
                    <a:lnTo>
                      <a:pt x="819529" y="713421"/>
                    </a:lnTo>
                    <a:lnTo>
                      <a:pt x="622016" y="158763"/>
                    </a:lnTo>
                    <a:lnTo>
                      <a:pt x="162661" y="158763"/>
                    </a:lnTo>
                    <a:close/>
                  </a:path>
                </a:pathLst>
              </a:custGeom>
              <a:noFill/>
              <a:ln w="19050" cap="flat">
                <a:solidFill>
                  <a:schemeClr val="tx1"/>
                </a:solidFill>
                <a:prstDash val="solid"/>
                <a:miter/>
              </a:ln>
            </p:spPr>
            <p:txBody>
              <a:bodyPr rtlCol="0" anchor="ctr"/>
              <a:lstStyle/>
              <a:p>
                <a:pPr defTabSz="731520"/>
                <a:endParaRPr lang="en-US" sz="2880" dirty="0">
                  <a:solidFill>
                    <a:prstClr val="white"/>
                  </a:solidFill>
                  <a:latin typeface="Amazon Ember"/>
                </a:endParaRPr>
              </a:p>
            </p:txBody>
          </p:sp>
          <p:sp>
            <p:nvSpPr>
              <p:cNvPr id="97" name="Oval 96">
                <a:extLst>
                  <a:ext uri="{FF2B5EF4-FFF2-40B4-BE49-F238E27FC236}">
                    <a16:creationId xmlns:a16="http://schemas.microsoft.com/office/drawing/2014/main" id="{8F716CEA-6DDF-4FD9-9F38-988C1E3FEFB7}"/>
                  </a:ext>
                </a:extLst>
              </p:cNvPr>
              <p:cNvSpPr/>
              <p:nvPr/>
            </p:nvSpPr>
            <p:spPr>
              <a:xfrm>
                <a:off x="2227475" y="3455017"/>
                <a:ext cx="425078" cy="425076"/>
              </a:xfrm>
              <a:prstGeom prst="ellipse">
                <a:avLst/>
              </a:prstGeom>
              <a:gradFill rotWithShape="1">
                <a:gsLst>
                  <a:gs pos="0">
                    <a:srgbClr val="7BC233"/>
                  </a:gs>
                  <a:gs pos="100000">
                    <a:srgbClr val="7BC233">
                      <a:lumMod val="75000"/>
                    </a:srgbClr>
                  </a:gs>
                </a:gsLst>
                <a:lin ang="5400000" scaled="0"/>
              </a:gradFill>
              <a:ln w="19050"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kern="0" dirty="0">
                  <a:solidFill>
                    <a:prstClr val="white"/>
                  </a:solidFill>
                  <a:latin typeface="Amazon Ember"/>
                </a:endParaRPr>
              </a:p>
            </p:txBody>
          </p:sp>
          <p:sp>
            <p:nvSpPr>
              <p:cNvPr id="98" name="Oval 97">
                <a:extLst>
                  <a:ext uri="{FF2B5EF4-FFF2-40B4-BE49-F238E27FC236}">
                    <a16:creationId xmlns:a16="http://schemas.microsoft.com/office/drawing/2014/main" id="{F399BC47-4218-4CDD-80DC-7B93F8529734}"/>
                  </a:ext>
                </a:extLst>
              </p:cNvPr>
              <p:cNvSpPr/>
              <p:nvPr/>
            </p:nvSpPr>
            <p:spPr>
              <a:xfrm>
                <a:off x="2736531" y="3455016"/>
                <a:ext cx="425078" cy="425076"/>
              </a:xfrm>
              <a:prstGeom prst="ellipse">
                <a:avLst/>
              </a:prstGeom>
              <a:gradFill rotWithShape="1">
                <a:gsLst>
                  <a:gs pos="0">
                    <a:srgbClr val="7BC233"/>
                  </a:gs>
                  <a:gs pos="100000">
                    <a:srgbClr val="7BC233">
                      <a:lumMod val="75000"/>
                    </a:srgbClr>
                  </a:gs>
                </a:gsLst>
                <a:lin ang="5400000" scaled="0"/>
              </a:gradFill>
              <a:ln w="19050"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kern="0" dirty="0">
                  <a:solidFill>
                    <a:prstClr val="white"/>
                  </a:solidFill>
                  <a:latin typeface="Amazon Ember"/>
                </a:endParaRPr>
              </a:p>
            </p:txBody>
          </p:sp>
        </p:grpSp>
        <p:grpSp>
          <p:nvGrpSpPr>
            <p:cNvPr id="44" name="Group 43">
              <a:extLst>
                <a:ext uri="{FF2B5EF4-FFF2-40B4-BE49-F238E27FC236}">
                  <a16:creationId xmlns:a16="http://schemas.microsoft.com/office/drawing/2014/main" id="{FC1FBFDB-5E7B-4154-A1E5-8B9C2C671414}"/>
                </a:ext>
              </a:extLst>
            </p:cNvPr>
            <p:cNvGrpSpPr/>
            <p:nvPr/>
          </p:nvGrpSpPr>
          <p:grpSpPr>
            <a:xfrm>
              <a:off x="4130669" y="2682497"/>
              <a:ext cx="523847" cy="948973"/>
              <a:chOff x="4125645" y="2912487"/>
              <a:chExt cx="523847" cy="744104"/>
            </a:xfrm>
            <a:grpFill/>
          </p:grpSpPr>
          <p:grpSp>
            <p:nvGrpSpPr>
              <p:cNvPr id="45" name="Group 44">
                <a:extLst>
                  <a:ext uri="{FF2B5EF4-FFF2-40B4-BE49-F238E27FC236}">
                    <a16:creationId xmlns:a16="http://schemas.microsoft.com/office/drawing/2014/main" id="{F12385C3-F29F-458F-A37C-D4D2035D240D}"/>
                  </a:ext>
                </a:extLst>
              </p:cNvPr>
              <p:cNvGrpSpPr/>
              <p:nvPr/>
            </p:nvGrpSpPr>
            <p:grpSpPr>
              <a:xfrm>
                <a:off x="4125645" y="3536306"/>
                <a:ext cx="523847" cy="120285"/>
                <a:chOff x="4420354" y="3275821"/>
                <a:chExt cx="744771" cy="171013"/>
              </a:xfrm>
              <a:grpFill/>
            </p:grpSpPr>
            <p:sp>
              <p:nvSpPr>
                <p:cNvPr id="86" name="Rectangle 85">
                  <a:extLst>
                    <a:ext uri="{FF2B5EF4-FFF2-40B4-BE49-F238E27FC236}">
                      <a16:creationId xmlns:a16="http://schemas.microsoft.com/office/drawing/2014/main" id="{26096363-CA01-44E8-BA82-145889A8E2C3}"/>
                    </a:ext>
                  </a:extLst>
                </p:cNvPr>
                <p:cNvSpPr/>
                <p:nvPr/>
              </p:nvSpPr>
              <p:spPr>
                <a:xfrm>
                  <a:off x="4420354" y="3275821"/>
                  <a:ext cx="744771" cy="171013"/>
                </a:xfrm>
                <a:prstGeom prst="rect">
                  <a:avLst/>
                </a:prstGeom>
                <a:noFill/>
                <a:ln w="19050" cap="flat">
                  <a:solidFill>
                    <a:schemeClr val="tx1"/>
                  </a:solidFill>
                  <a:prstDash val="solid"/>
                  <a:miter/>
                </a:ln>
              </p:spPr>
              <p:txBody>
                <a:bodyPr rtlCol="0" anchor="ctr"/>
                <a:lstStyle/>
                <a:p>
                  <a:pPr defTabSz="731520"/>
                  <a:endParaRPr lang="en-US" sz="2880" dirty="0">
                    <a:solidFill>
                      <a:prstClr val="white"/>
                    </a:solidFill>
                    <a:latin typeface="Amazon Ember"/>
                  </a:endParaRPr>
                </a:p>
              </p:txBody>
            </p:sp>
            <p:grpSp>
              <p:nvGrpSpPr>
                <p:cNvPr id="87" name="Group 86">
                  <a:extLst>
                    <a:ext uri="{FF2B5EF4-FFF2-40B4-BE49-F238E27FC236}">
                      <a16:creationId xmlns:a16="http://schemas.microsoft.com/office/drawing/2014/main" id="{555302F7-4EAC-400C-A654-246606C90C5B}"/>
                    </a:ext>
                  </a:extLst>
                </p:cNvPr>
                <p:cNvGrpSpPr/>
                <p:nvPr/>
              </p:nvGrpSpPr>
              <p:grpSpPr>
                <a:xfrm>
                  <a:off x="4477946" y="3347611"/>
                  <a:ext cx="629587" cy="27432"/>
                  <a:chOff x="4469567" y="3347611"/>
                  <a:chExt cx="629587" cy="27432"/>
                </a:xfrm>
                <a:grpFill/>
              </p:grpSpPr>
              <p:cxnSp>
                <p:nvCxnSpPr>
                  <p:cNvPr id="88" name="Straight Connector 87">
                    <a:extLst>
                      <a:ext uri="{FF2B5EF4-FFF2-40B4-BE49-F238E27FC236}">
                        <a16:creationId xmlns:a16="http://schemas.microsoft.com/office/drawing/2014/main" id="{019FD4FD-3AFA-421B-8FA7-15AD64F41CDF}"/>
                      </a:ext>
                    </a:extLst>
                  </p:cNvPr>
                  <p:cNvCxnSpPr>
                    <a:cxnSpLocks/>
                  </p:cNvCxnSpPr>
                  <p:nvPr/>
                </p:nvCxnSpPr>
                <p:spPr>
                  <a:xfrm>
                    <a:off x="4641954" y="3362793"/>
                    <a:ext cx="457200" cy="0"/>
                  </a:xfrm>
                  <a:prstGeom prst="line">
                    <a:avLst/>
                  </a:prstGeom>
                  <a:noFill/>
                  <a:ln w="19050" cap="flat">
                    <a:solidFill>
                      <a:schemeClr val="tx1"/>
                    </a:solidFill>
                    <a:prstDash val="solid"/>
                    <a:miter/>
                  </a:ln>
                </p:spPr>
              </p:cxnSp>
              <p:grpSp>
                <p:nvGrpSpPr>
                  <p:cNvPr id="89" name="Group 88">
                    <a:extLst>
                      <a:ext uri="{FF2B5EF4-FFF2-40B4-BE49-F238E27FC236}">
                        <a16:creationId xmlns:a16="http://schemas.microsoft.com/office/drawing/2014/main" id="{B21D6D63-566F-416B-B304-FA288E60C07A}"/>
                      </a:ext>
                    </a:extLst>
                  </p:cNvPr>
                  <p:cNvGrpSpPr/>
                  <p:nvPr/>
                </p:nvGrpSpPr>
                <p:grpSpPr>
                  <a:xfrm>
                    <a:off x="4469567" y="3347611"/>
                    <a:ext cx="130678" cy="27432"/>
                    <a:chOff x="4469567" y="3339387"/>
                    <a:chExt cx="130678" cy="27432"/>
                  </a:xfrm>
                  <a:grpFill/>
                </p:grpSpPr>
                <p:sp>
                  <p:nvSpPr>
                    <p:cNvPr id="90" name="Oval 89">
                      <a:extLst>
                        <a:ext uri="{FF2B5EF4-FFF2-40B4-BE49-F238E27FC236}">
                          <a16:creationId xmlns:a16="http://schemas.microsoft.com/office/drawing/2014/main" id="{CD8A786C-B076-457E-BFA1-1D8DF0FC4687}"/>
                        </a:ext>
                      </a:extLst>
                    </p:cNvPr>
                    <p:cNvSpPr/>
                    <p:nvPr/>
                  </p:nvSpPr>
                  <p:spPr>
                    <a:xfrm>
                      <a:off x="4469567" y="3339387"/>
                      <a:ext cx="27432" cy="27432"/>
                    </a:xfrm>
                    <a:prstGeom prst="ellipse">
                      <a:avLst/>
                    </a:prstGeom>
                    <a:solidFill>
                      <a:schemeClr val="tx1"/>
                    </a:solidFill>
                    <a:ln w="19050" cap="flat">
                      <a:noFill/>
                      <a:prstDash val="solid"/>
                      <a:miter/>
                    </a:ln>
                  </p:spPr>
                  <p:txBody>
                    <a:bodyPr rtlCol="0" anchor="ctr"/>
                    <a:lstStyle/>
                    <a:p>
                      <a:pPr defTabSz="731520"/>
                      <a:endParaRPr lang="en-US" sz="2880" dirty="0">
                        <a:solidFill>
                          <a:prstClr val="white"/>
                        </a:solidFill>
                        <a:latin typeface="Amazon Ember"/>
                      </a:endParaRPr>
                    </a:p>
                  </p:txBody>
                </p:sp>
                <p:sp>
                  <p:nvSpPr>
                    <p:cNvPr id="91" name="Oval 90">
                      <a:extLst>
                        <a:ext uri="{FF2B5EF4-FFF2-40B4-BE49-F238E27FC236}">
                          <a16:creationId xmlns:a16="http://schemas.microsoft.com/office/drawing/2014/main" id="{111281F7-016D-4A90-8A2A-D9DDA5FA1446}"/>
                        </a:ext>
                      </a:extLst>
                    </p:cNvPr>
                    <p:cNvSpPr/>
                    <p:nvPr/>
                  </p:nvSpPr>
                  <p:spPr>
                    <a:xfrm>
                      <a:off x="4521190" y="3339387"/>
                      <a:ext cx="27432" cy="27432"/>
                    </a:xfrm>
                    <a:prstGeom prst="ellipse">
                      <a:avLst/>
                    </a:prstGeom>
                    <a:solidFill>
                      <a:schemeClr val="tx1"/>
                    </a:solidFill>
                    <a:ln w="19050" cap="flat">
                      <a:noFill/>
                      <a:prstDash val="solid"/>
                      <a:miter/>
                    </a:ln>
                  </p:spPr>
                  <p:txBody>
                    <a:bodyPr rtlCol="0" anchor="ctr"/>
                    <a:lstStyle/>
                    <a:p>
                      <a:pPr defTabSz="731520"/>
                      <a:endParaRPr lang="en-US" sz="2880" dirty="0">
                        <a:solidFill>
                          <a:prstClr val="white"/>
                        </a:solidFill>
                        <a:latin typeface="Amazon Ember"/>
                      </a:endParaRPr>
                    </a:p>
                  </p:txBody>
                </p:sp>
                <p:sp>
                  <p:nvSpPr>
                    <p:cNvPr id="92" name="Oval 91">
                      <a:extLst>
                        <a:ext uri="{FF2B5EF4-FFF2-40B4-BE49-F238E27FC236}">
                          <a16:creationId xmlns:a16="http://schemas.microsoft.com/office/drawing/2014/main" id="{2CDDBBBC-5CC4-42B9-A876-772542F4E98F}"/>
                        </a:ext>
                      </a:extLst>
                    </p:cNvPr>
                    <p:cNvSpPr/>
                    <p:nvPr/>
                  </p:nvSpPr>
                  <p:spPr>
                    <a:xfrm>
                      <a:off x="4572813" y="3339387"/>
                      <a:ext cx="27432" cy="27432"/>
                    </a:xfrm>
                    <a:prstGeom prst="ellipse">
                      <a:avLst/>
                    </a:prstGeom>
                    <a:solidFill>
                      <a:schemeClr val="tx1"/>
                    </a:solidFill>
                    <a:ln w="19050" cap="flat">
                      <a:noFill/>
                      <a:prstDash val="solid"/>
                      <a:miter/>
                    </a:ln>
                  </p:spPr>
                  <p:txBody>
                    <a:bodyPr rtlCol="0" anchor="ctr"/>
                    <a:lstStyle/>
                    <a:p>
                      <a:pPr defTabSz="731520"/>
                      <a:endParaRPr lang="en-US" sz="2880" dirty="0">
                        <a:solidFill>
                          <a:prstClr val="white"/>
                        </a:solidFill>
                        <a:latin typeface="Amazon Ember"/>
                      </a:endParaRPr>
                    </a:p>
                  </p:txBody>
                </p:sp>
              </p:grpSp>
            </p:grpSp>
          </p:grpSp>
          <p:grpSp>
            <p:nvGrpSpPr>
              <p:cNvPr id="46" name="Group 45">
                <a:extLst>
                  <a:ext uri="{FF2B5EF4-FFF2-40B4-BE49-F238E27FC236}">
                    <a16:creationId xmlns:a16="http://schemas.microsoft.com/office/drawing/2014/main" id="{606029B3-D2B0-4AE5-811F-D4B1E22F4016}"/>
                  </a:ext>
                </a:extLst>
              </p:cNvPr>
              <p:cNvGrpSpPr/>
              <p:nvPr/>
            </p:nvGrpSpPr>
            <p:grpSpPr>
              <a:xfrm>
                <a:off x="4125645" y="3411542"/>
                <a:ext cx="523847" cy="120285"/>
                <a:chOff x="4420354" y="3275821"/>
                <a:chExt cx="744771" cy="171013"/>
              </a:xfrm>
              <a:grpFill/>
            </p:grpSpPr>
            <p:sp>
              <p:nvSpPr>
                <p:cNvPr id="79" name="Rectangle 78">
                  <a:extLst>
                    <a:ext uri="{FF2B5EF4-FFF2-40B4-BE49-F238E27FC236}">
                      <a16:creationId xmlns:a16="http://schemas.microsoft.com/office/drawing/2014/main" id="{328499E7-3135-4717-8D4E-45E1A19D0B9E}"/>
                    </a:ext>
                  </a:extLst>
                </p:cNvPr>
                <p:cNvSpPr/>
                <p:nvPr/>
              </p:nvSpPr>
              <p:spPr>
                <a:xfrm>
                  <a:off x="4420354" y="3275821"/>
                  <a:ext cx="744771" cy="171013"/>
                </a:xfrm>
                <a:prstGeom prst="rect">
                  <a:avLst/>
                </a:prstGeom>
                <a:noFill/>
                <a:ln w="19050" cap="flat">
                  <a:solidFill>
                    <a:schemeClr val="tx1"/>
                  </a:solidFill>
                  <a:prstDash val="solid"/>
                  <a:miter/>
                </a:ln>
              </p:spPr>
              <p:txBody>
                <a:bodyPr rtlCol="0" anchor="ctr"/>
                <a:lstStyle/>
                <a:p>
                  <a:pPr defTabSz="731520"/>
                  <a:endParaRPr lang="en-US" sz="2880" dirty="0">
                    <a:solidFill>
                      <a:prstClr val="white"/>
                    </a:solidFill>
                    <a:latin typeface="Amazon Ember"/>
                  </a:endParaRPr>
                </a:p>
              </p:txBody>
            </p:sp>
            <p:grpSp>
              <p:nvGrpSpPr>
                <p:cNvPr id="80" name="Group 79">
                  <a:extLst>
                    <a:ext uri="{FF2B5EF4-FFF2-40B4-BE49-F238E27FC236}">
                      <a16:creationId xmlns:a16="http://schemas.microsoft.com/office/drawing/2014/main" id="{F38953F3-D573-4638-9993-98D92660D23F}"/>
                    </a:ext>
                  </a:extLst>
                </p:cNvPr>
                <p:cNvGrpSpPr/>
                <p:nvPr/>
              </p:nvGrpSpPr>
              <p:grpSpPr>
                <a:xfrm>
                  <a:off x="4477946" y="3347611"/>
                  <a:ext cx="629587" cy="27432"/>
                  <a:chOff x="4469567" y="3347611"/>
                  <a:chExt cx="629587" cy="27432"/>
                </a:xfrm>
                <a:grpFill/>
              </p:grpSpPr>
              <p:cxnSp>
                <p:nvCxnSpPr>
                  <p:cNvPr id="81" name="Straight Connector 80">
                    <a:extLst>
                      <a:ext uri="{FF2B5EF4-FFF2-40B4-BE49-F238E27FC236}">
                        <a16:creationId xmlns:a16="http://schemas.microsoft.com/office/drawing/2014/main" id="{385251FA-9AB6-4D1B-B6BA-FB1C1D54CD10}"/>
                      </a:ext>
                    </a:extLst>
                  </p:cNvPr>
                  <p:cNvCxnSpPr>
                    <a:cxnSpLocks/>
                  </p:cNvCxnSpPr>
                  <p:nvPr/>
                </p:nvCxnSpPr>
                <p:spPr>
                  <a:xfrm>
                    <a:off x="4641954" y="3362793"/>
                    <a:ext cx="457200" cy="0"/>
                  </a:xfrm>
                  <a:prstGeom prst="line">
                    <a:avLst/>
                  </a:prstGeom>
                  <a:noFill/>
                  <a:ln w="19050" cap="flat">
                    <a:solidFill>
                      <a:schemeClr val="tx1"/>
                    </a:solidFill>
                    <a:prstDash val="solid"/>
                    <a:miter/>
                  </a:ln>
                </p:spPr>
              </p:cxnSp>
              <p:grpSp>
                <p:nvGrpSpPr>
                  <p:cNvPr id="82" name="Group 81">
                    <a:extLst>
                      <a:ext uri="{FF2B5EF4-FFF2-40B4-BE49-F238E27FC236}">
                        <a16:creationId xmlns:a16="http://schemas.microsoft.com/office/drawing/2014/main" id="{7C396977-F4C1-4910-983A-4DF43E6AD4B4}"/>
                      </a:ext>
                    </a:extLst>
                  </p:cNvPr>
                  <p:cNvGrpSpPr/>
                  <p:nvPr/>
                </p:nvGrpSpPr>
                <p:grpSpPr>
                  <a:xfrm>
                    <a:off x="4469567" y="3347611"/>
                    <a:ext cx="130678" cy="27432"/>
                    <a:chOff x="4469567" y="3339387"/>
                    <a:chExt cx="130678" cy="27432"/>
                  </a:xfrm>
                  <a:grpFill/>
                </p:grpSpPr>
                <p:sp>
                  <p:nvSpPr>
                    <p:cNvPr id="83" name="Oval 82">
                      <a:extLst>
                        <a:ext uri="{FF2B5EF4-FFF2-40B4-BE49-F238E27FC236}">
                          <a16:creationId xmlns:a16="http://schemas.microsoft.com/office/drawing/2014/main" id="{6CD058EA-D40C-4C85-B9D3-77A3D830C69C}"/>
                        </a:ext>
                      </a:extLst>
                    </p:cNvPr>
                    <p:cNvSpPr/>
                    <p:nvPr/>
                  </p:nvSpPr>
                  <p:spPr>
                    <a:xfrm>
                      <a:off x="4469567" y="3339387"/>
                      <a:ext cx="27432" cy="27432"/>
                    </a:xfrm>
                    <a:prstGeom prst="ellipse">
                      <a:avLst/>
                    </a:prstGeom>
                    <a:solidFill>
                      <a:schemeClr val="tx1"/>
                    </a:solidFill>
                    <a:ln w="19050" cap="flat">
                      <a:noFill/>
                      <a:prstDash val="solid"/>
                      <a:miter/>
                    </a:ln>
                  </p:spPr>
                  <p:txBody>
                    <a:bodyPr rtlCol="0" anchor="ctr"/>
                    <a:lstStyle/>
                    <a:p>
                      <a:pPr defTabSz="731520"/>
                      <a:endParaRPr lang="en-US" sz="2880" dirty="0">
                        <a:solidFill>
                          <a:prstClr val="white"/>
                        </a:solidFill>
                        <a:latin typeface="Amazon Ember"/>
                      </a:endParaRPr>
                    </a:p>
                  </p:txBody>
                </p:sp>
                <p:sp>
                  <p:nvSpPr>
                    <p:cNvPr id="84" name="Oval 83">
                      <a:extLst>
                        <a:ext uri="{FF2B5EF4-FFF2-40B4-BE49-F238E27FC236}">
                          <a16:creationId xmlns:a16="http://schemas.microsoft.com/office/drawing/2014/main" id="{E98B9CF0-DF67-4CC2-980B-F4ED6E14736D}"/>
                        </a:ext>
                      </a:extLst>
                    </p:cNvPr>
                    <p:cNvSpPr/>
                    <p:nvPr/>
                  </p:nvSpPr>
                  <p:spPr>
                    <a:xfrm>
                      <a:off x="4521190" y="3339387"/>
                      <a:ext cx="27432" cy="27432"/>
                    </a:xfrm>
                    <a:prstGeom prst="ellipse">
                      <a:avLst/>
                    </a:prstGeom>
                    <a:solidFill>
                      <a:schemeClr val="tx1"/>
                    </a:solidFill>
                    <a:ln w="19050" cap="flat">
                      <a:noFill/>
                      <a:prstDash val="solid"/>
                      <a:miter/>
                    </a:ln>
                  </p:spPr>
                  <p:txBody>
                    <a:bodyPr rtlCol="0" anchor="ctr"/>
                    <a:lstStyle/>
                    <a:p>
                      <a:pPr defTabSz="731520"/>
                      <a:endParaRPr lang="en-US" sz="2880" dirty="0">
                        <a:solidFill>
                          <a:prstClr val="white"/>
                        </a:solidFill>
                        <a:latin typeface="Amazon Ember"/>
                      </a:endParaRPr>
                    </a:p>
                  </p:txBody>
                </p:sp>
                <p:sp>
                  <p:nvSpPr>
                    <p:cNvPr id="85" name="Oval 84">
                      <a:extLst>
                        <a:ext uri="{FF2B5EF4-FFF2-40B4-BE49-F238E27FC236}">
                          <a16:creationId xmlns:a16="http://schemas.microsoft.com/office/drawing/2014/main" id="{CC4E4A9E-FC26-4AB2-B4E7-4F8B728D08DC}"/>
                        </a:ext>
                      </a:extLst>
                    </p:cNvPr>
                    <p:cNvSpPr/>
                    <p:nvPr/>
                  </p:nvSpPr>
                  <p:spPr>
                    <a:xfrm>
                      <a:off x="4572813" y="3339387"/>
                      <a:ext cx="27432" cy="27432"/>
                    </a:xfrm>
                    <a:prstGeom prst="ellipse">
                      <a:avLst/>
                    </a:prstGeom>
                    <a:solidFill>
                      <a:schemeClr val="tx1"/>
                    </a:solidFill>
                    <a:ln w="19050" cap="flat">
                      <a:noFill/>
                      <a:prstDash val="solid"/>
                      <a:miter/>
                    </a:ln>
                  </p:spPr>
                  <p:txBody>
                    <a:bodyPr rtlCol="0" anchor="ctr"/>
                    <a:lstStyle/>
                    <a:p>
                      <a:pPr defTabSz="731520"/>
                      <a:endParaRPr lang="en-US" sz="2880" dirty="0">
                        <a:solidFill>
                          <a:prstClr val="white"/>
                        </a:solidFill>
                        <a:latin typeface="Amazon Ember"/>
                      </a:endParaRPr>
                    </a:p>
                  </p:txBody>
                </p:sp>
              </p:grpSp>
            </p:grpSp>
          </p:grpSp>
          <p:grpSp>
            <p:nvGrpSpPr>
              <p:cNvPr id="47" name="Group 46">
                <a:extLst>
                  <a:ext uri="{FF2B5EF4-FFF2-40B4-BE49-F238E27FC236}">
                    <a16:creationId xmlns:a16="http://schemas.microsoft.com/office/drawing/2014/main" id="{351BF31D-37F7-45B8-8F00-F29D54ACC393}"/>
                  </a:ext>
                </a:extLst>
              </p:cNvPr>
              <p:cNvGrpSpPr/>
              <p:nvPr/>
            </p:nvGrpSpPr>
            <p:grpSpPr>
              <a:xfrm>
                <a:off x="4125645" y="3286778"/>
                <a:ext cx="523847" cy="120285"/>
                <a:chOff x="4420354" y="3275821"/>
                <a:chExt cx="744771" cy="171013"/>
              </a:xfrm>
              <a:grpFill/>
            </p:grpSpPr>
            <p:sp>
              <p:nvSpPr>
                <p:cNvPr id="72" name="Rectangle 71">
                  <a:extLst>
                    <a:ext uri="{FF2B5EF4-FFF2-40B4-BE49-F238E27FC236}">
                      <a16:creationId xmlns:a16="http://schemas.microsoft.com/office/drawing/2014/main" id="{98B9D2CD-3ACF-42D3-9297-64550C947FC1}"/>
                    </a:ext>
                  </a:extLst>
                </p:cNvPr>
                <p:cNvSpPr/>
                <p:nvPr/>
              </p:nvSpPr>
              <p:spPr>
                <a:xfrm>
                  <a:off x="4420354" y="3275821"/>
                  <a:ext cx="744771" cy="171013"/>
                </a:xfrm>
                <a:prstGeom prst="rect">
                  <a:avLst/>
                </a:prstGeom>
                <a:noFill/>
                <a:ln w="19050" cap="flat">
                  <a:solidFill>
                    <a:schemeClr val="tx1"/>
                  </a:solidFill>
                  <a:prstDash val="solid"/>
                  <a:miter/>
                </a:ln>
              </p:spPr>
              <p:txBody>
                <a:bodyPr rtlCol="0" anchor="ctr"/>
                <a:lstStyle/>
                <a:p>
                  <a:pPr defTabSz="731520"/>
                  <a:endParaRPr lang="en-US" sz="2880" dirty="0">
                    <a:solidFill>
                      <a:prstClr val="white"/>
                    </a:solidFill>
                    <a:latin typeface="Amazon Ember"/>
                  </a:endParaRPr>
                </a:p>
              </p:txBody>
            </p:sp>
            <p:grpSp>
              <p:nvGrpSpPr>
                <p:cNvPr id="73" name="Group 72">
                  <a:extLst>
                    <a:ext uri="{FF2B5EF4-FFF2-40B4-BE49-F238E27FC236}">
                      <a16:creationId xmlns:a16="http://schemas.microsoft.com/office/drawing/2014/main" id="{0FF65DBA-6FD5-4B39-A8A9-96BA82DC7A04}"/>
                    </a:ext>
                  </a:extLst>
                </p:cNvPr>
                <p:cNvGrpSpPr/>
                <p:nvPr/>
              </p:nvGrpSpPr>
              <p:grpSpPr>
                <a:xfrm>
                  <a:off x="4477946" y="3347611"/>
                  <a:ext cx="629587" cy="27432"/>
                  <a:chOff x="4469567" y="3347611"/>
                  <a:chExt cx="629587" cy="27432"/>
                </a:xfrm>
                <a:grpFill/>
              </p:grpSpPr>
              <p:cxnSp>
                <p:nvCxnSpPr>
                  <p:cNvPr id="74" name="Straight Connector 73">
                    <a:extLst>
                      <a:ext uri="{FF2B5EF4-FFF2-40B4-BE49-F238E27FC236}">
                        <a16:creationId xmlns:a16="http://schemas.microsoft.com/office/drawing/2014/main" id="{3997E686-A711-41D9-B37A-264C65846D65}"/>
                      </a:ext>
                    </a:extLst>
                  </p:cNvPr>
                  <p:cNvCxnSpPr>
                    <a:cxnSpLocks/>
                  </p:cNvCxnSpPr>
                  <p:nvPr/>
                </p:nvCxnSpPr>
                <p:spPr>
                  <a:xfrm>
                    <a:off x="4641954" y="3362793"/>
                    <a:ext cx="457200" cy="0"/>
                  </a:xfrm>
                  <a:prstGeom prst="line">
                    <a:avLst/>
                  </a:prstGeom>
                  <a:noFill/>
                  <a:ln w="19050" cap="flat">
                    <a:solidFill>
                      <a:schemeClr val="tx1"/>
                    </a:solidFill>
                    <a:prstDash val="solid"/>
                    <a:miter/>
                  </a:ln>
                </p:spPr>
              </p:cxnSp>
              <p:grpSp>
                <p:nvGrpSpPr>
                  <p:cNvPr id="75" name="Group 74">
                    <a:extLst>
                      <a:ext uri="{FF2B5EF4-FFF2-40B4-BE49-F238E27FC236}">
                        <a16:creationId xmlns:a16="http://schemas.microsoft.com/office/drawing/2014/main" id="{81EE4A91-ECD5-4686-93B0-009B76BFC3B4}"/>
                      </a:ext>
                    </a:extLst>
                  </p:cNvPr>
                  <p:cNvGrpSpPr/>
                  <p:nvPr/>
                </p:nvGrpSpPr>
                <p:grpSpPr>
                  <a:xfrm>
                    <a:off x="4469567" y="3347611"/>
                    <a:ext cx="130678" cy="27432"/>
                    <a:chOff x="4469567" y="3339387"/>
                    <a:chExt cx="130678" cy="27432"/>
                  </a:xfrm>
                  <a:grpFill/>
                </p:grpSpPr>
                <p:sp>
                  <p:nvSpPr>
                    <p:cNvPr id="76" name="Oval 75">
                      <a:extLst>
                        <a:ext uri="{FF2B5EF4-FFF2-40B4-BE49-F238E27FC236}">
                          <a16:creationId xmlns:a16="http://schemas.microsoft.com/office/drawing/2014/main" id="{4209C5BF-8E41-4841-A3B3-C66D9E905D82}"/>
                        </a:ext>
                      </a:extLst>
                    </p:cNvPr>
                    <p:cNvSpPr/>
                    <p:nvPr/>
                  </p:nvSpPr>
                  <p:spPr>
                    <a:xfrm>
                      <a:off x="4469567" y="3339387"/>
                      <a:ext cx="27432" cy="27432"/>
                    </a:xfrm>
                    <a:prstGeom prst="ellipse">
                      <a:avLst/>
                    </a:prstGeom>
                    <a:solidFill>
                      <a:schemeClr val="tx1"/>
                    </a:solidFill>
                    <a:ln w="19050" cap="flat">
                      <a:noFill/>
                      <a:prstDash val="solid"/>
                      <a:miter/>
                    </a:ln>
                  </p:spPr>
                  <p:txBody>
                    <a:bodyPr rtlCol="0" anchor="ctr"/>
                    <a:lstStyle/>
                    <a:p>
                      <a:pPr defTabSz="731520"/>
                      <a:endParaRPr lang="en-US" sz="2880" dirty="0">
                        <a:solidFill>
                          <a:prstClr val="white"/>
                        </a:solidFill>
                        <a:latin typeface="Amazon Ember"/>
                      </a:endParaRPr>
                    </a:p>
                  </p:txBody>
                </p:sp>
                <p:sp>
                  <p:nvSpPr>
                    <p:cNvPr id="77" name="Oval 76">
                      <a:extLst>
                        <a:ext uri="{FF2B5EF4-FFF2-40B4-BE49-F238E27FC236}">
                          <a16:creationId xmlns:a16="http://schemas.microsoft.com/office/drawing/2014/main" id="{B124506C-6178-43AA-9E92-D54A96076E4D}"/>
                        </a:ext>
                      </a:extLst>
                    </p:cNvPr>
                    <p:cNvSpPr/>
                    <p:nvPr/>
                  </p:nvSpPr>
                  <p:spPr>
                    <a:xfrm>
                      <a:off x="4521190" y="3339387"/>
                      <a:ext cx="27432" cy="27432"/>
                    </a:xfrm>
                    <a:prstGeom prst="ellipse">
                      <a:avLst/>
                    </a:prstGeom>
                    <a:solidFill>
                      <a:schemeClr val="tx1"/>
                    </a:solidFill>
                    <a:ln w="19050" cap="flat">
                      <a:noFill/>
                      <a:prstDash val="solid"/>
                      <a:miter/>
                    </a:ln>
                  </p:spPr>
                  <p:txBody>
                    <a:bodyPr rtlCol="0" anchor="ctr"/>
                    <a:lstStyle/>
                    <a:p>
                      <a:pPr defTabSz="731520"/>
                      <a:endParaRPr lang="en-US" sz="2880" dirty="0">
                        <a:solidFill>
                          <a:prstClr val="white"/>
                        </a:solidFill>
                        <a:latin typeface="Amazon Ember"/>
                      </a:endParaRPr>
                    </a:p>
                  </p:txBody>
                </p:sp>
                <p:sp>
                  <p:nvSpPr>
                    <p:cNvPr id="78" name="Oval 77">
                      <a:extLst>
                        <a:ext uri="{FF2B5EF4-FFF2-40B4-BE49-F238E27FC236}">
                          <a16:creationId xmlns:a16="http://schemas.microsoft.com/office/drawing/2014/main" id="{C6EDCA06-F398-47F4-8FFB-4A374D19F788}"/>
                        </a:ext>
                      </a:extLst>
                    </p:cNvPr>
                    <p:cNvSpPr/>
                    <p:nvPr/>
                  </p:nvSpPr>
                  <p:spPr>
                    <a:xfrm>
                      <a:off x="4572813" y="3339387"/>
                      <a:ext cx="27432" cy="27432"/>
                    </a:xfrm>
                    <a:prstGeom prst="ellipse">
                      <a:avLst/>
                    </a:prstGeom>
                    <a:solidFill>
                      <a:schemeClr val="tx1"/>
                    </a:solidFill>
                    <a:ln w="19050" cap="flat">
                      <a:noFill/>
                      <a:prstDash val="solid"/>
                      <a:miter/>
                    </a:ln>
                  </p:spPr>
                  <p:txBody>
                    <a:bodyPr rtlCol="0" anchor="ctr"/>
                    <a:lstStyle/>
                    <a:p>
                      <a:pPr defTabSz="731520"/>
                      <a:endParaRPr lang="en-US" sz="2880" dirty="0">
                        <a:solidFill>
                          <a:prstClr val="white"/>
                        </a:solidFill>
                        <a:latin typeface="Amazon Ember"/>
                      </a:endParaRPr>
                    </a:p>
                  </p:txBody>
                </p:sp>
              </p:grpSp>
            </p:grpSp>
          </p:grpSp>
          <p:grpSp>
            <p:nvGrpSpPr>
              <p:cNvPr id="48" name="Group 47">
                <a:extLst>
                  <a:ext uri="{FF2B5EF4-FFF2-40B4-BE49-F238E27FC236}">
                    <a16:creationId xmlns:a16="http://schemas.microsoft.com/office/drawing/2014/main" id="{02FA13CE-1927-493B-9462-D25ED93F529D}"/>
                  </a:ext>
                </a:extLst>
              </p:cNvPr>
              <p:cNvGrpSpPr/>
              <p:nvPr/>
            </p:nvGrpSpPr>
            <p:grpSpPr>
              <a:xfrm>
                <a:off x="4125645" y="3162014"/>
                <a:ext cx="523847" cy="120285"/>
                <a:chOff x="4420354" y="3275821"/>
                <a:chExt cx="744771" cy="171013"/>
              </a:xfrm>
              <a:grpFill/>
            </p:grpSpPr>
            <p:sp>
              <p:nvSpPr>
                <p:cNvPr id="65" name="Rectangle 64">
                  <a:extLst>
                    <a:ext uri="{FF2B5EF4-FFF2-40B4-BE49-F238E27FC236}">
                      <a16:creationId xmlns:a16="http://schemas.microsoft.com/office/drawing/2014/main" id="{BA20E54D-6840-4592-9653-63FB404886A8}"/>
                    </a:ext>
                  </a:extLst>
                </p:cNvPr>
                <p:cNvSpPr/>
                <p:nvPr/>
              </p:nvSpPr>
              <p:spPr>
                <a:xfrm>
                  <a:off x="4420354" y="3275821"/>
                  <a:ext cx="744771" cy="171013"/>
                </a:xfrm>
                <a:prstGeom prst="rect">
                  <a:avLst/>
                </a:prstGeom>
                <a:noFill/>
                <a:ln w="19050" cap="flat">
                  <a:solidFill>
                    <a:schemeClr val="tx1"/>
                  </a:solidFill>
                  <a:prstDash val="solid"/>
                  <a:miter/>
                </a:ln>
              </p:spPr>
              <p:txBody>
                <a:bodyPr rtlCol="0" anchor="ctr"/>
                <a:lstStyle/>
                <a:p>
                  <a:pPr defTabSz="731520"/>
                  <a:endParaRPr lang="en-US" sz="2880" dirty="0">
                    <a:solidFill>
                      <a:prstClr val="white"/>
                    </a:solidFill>
                    <a:latin typeface="Amazon Ember"/>
                  </a:endParaRPr>
                </a:p>
              </p:txBody>
            </p:sp>
            <p:grpSp>
              <p:nvGrpSpPr>
                <p:cNvPr id="66" name="Group 65">
                  <a:extLst>
                    <a:ext uri="{FF2B5EF4-FFF2-40B4-BE49-F238E27FC236}">
                      <a16:creationId xmlns:a16="http://schemas.microsoft.com/office/drawing/2014/main" id="{4247B9B7-C43C-4080-A90A-EAAE4CED7FBD}"/>
                    </a:ext>
                  </a:extLst>
                </p:cNvPr>
                <p:cNvGrpSpPr/>
                <p:nvPr/>
              </p:nvGrpSpPr>
              <p:grpSpPr>
                <a:xfrm>
                  <a:off x="4477946" y="3347611"/>
                  <a:ext cx="629587" cy="27432"/>
                  <a:chOff x="4469567" y="3347611"/>
                  <a:chExt cx="629587" cy="27432"/>
                </a:xfrm>
                <a:grpFill/>
              </p:grpSpPr>
              <p:cxnSp>
                <p:nvCxnSpPr>
                  <p:cNvPr id="67" name="Straight Connector 66">
                    <a:extLst>
                      <a:ext uri="{FF2B5EF4-FFF2-40B4-BE49-F238E27FC236}">
                        <a16:creationId xmlns:a16="http://schemas.microsoft.com/office/drawing/2014/main" id="{24F96CBF-8D67-4E97-BE2A-C422AAA4665C}"/>
                      </a:ext>
                    </a:extLst>
                  </p:cNvPr>
                  <p:cNvCxnSpPr>
                    <a:cxnSpLocks/>
                  </p:cNvCxnSpPr>
                  <p:nvPr/>
                </p:nvCxnSpPr>
                <p:spPr>
                  <a:xfrm>
                    <a:off x="4641954" y="3362793"/>
                    <a:ext cx="457200" cy="0"/>
                  </a:xfrm>
                  <a:prstGeom prst="line">
                    <a:avLst/>
                  </a:prstGeom>
                  <a:noFill/>
                  <a:ln w="19050" cap="flat">
                    <a:solidFill>
                      <a:schemeClr val="tx1"/>
                    </a:solidFill>
                    <a:prstDash val="solid"/>
                    <a:miter/>
                  </a:ln>
                </p:spPr>
              </p:cxnSp>
              <p:grpSp>
                <p:nvGrpSpPr>
                  <p:cNvPr id="68" name="Group 67">
                    <a:extLst>
                      <a:ext uri="{FF2B5EF4-FFF2-40B4-BE49-F238E27FC236}">
                        <a16:creationId xmlns:a16="http://schemas.microsoft.com/office/drawing/2014/main" id="{6308C2D8-706C-4E8A-90A9-E578FCF8A20A}"/>
                      </a:ext>
                    </a:extLst>
                  </p:cNvPr>
                  <p:cNvGrpSpPr/>
                  <p:nvPr/>
                </p:nvGrpSpPr>
                <p:grpSpPr>
                  <a:xfrm>
                    <a:off x="4469567" y="3347611"/>
                    <a:ext cx="130678" cy="27432"/>
                    <a:chOff x="4469567" y="3339387"/>
                    <a:chExt cx="130678" cy="27432"/>
                  </a:xfrm>
                  <a:grpFill/>
                </p:grpSpPr>
                <p:sp>
                  <p:nvSpPr>
                    <p:cNvPr id="69" name="Oval 68">
                      <a:extLst>
                        <a:ext uri="{FF2B5EF4-FFF2-40B4-BE49-F238E27FC236}">
                          <a16:creationId xmlns:a16="http://schemas.microsoft.com/office/drawing/2014/main" id="{4AD66842-FBCB-403E-A585-7AB92114B63D}"/>
                        </a:ext>
                      </a:extLst>
                    </p:cNvPr>
                    <p:cNvSpPr/>
                    <p:nvPr/>
                  </p:nvSpPr>
                  <p:spPr>
                    <a:xfrm>
                      <a:off x="4469567" y="3339387"/>
                      <a:ext cx="27432" cy="27432"/>
                    </a:xfrm>
                    <a:prstGeom prst="ellipse">
                      <a:avLst/>
                    </a:prstGeom>
                    <a:solidFill>
                      <a:schemeClr val="tx1"/>
                    </a:solidFill>
                    <a:ln w="19050" cap="flat">
                      <a:noFill/>
                      <a:prstDash val="solid"/>
                      <a:miter/>
                    </a:ln>
                  </p:spPr>
                  <p:txBody>
                    <a:bodyPr rtlCol="0" anchor="ctr"/>
                    <a:lstStyle/>
                    <a:p>
                      <a:pPr defTabSz="731520"/>
                      <a:endParaRPr lang="en-US" sz="2880" dirty="0">
                        <a:solidFill>
                          <a:prstClr val="white"/>
                        </a:solidFill>
                        <a:latin typeface="Amazon Ember"/>
                      </a:endParaRPr>
                    </a:p>
                  </p:txBody>
                </p:sp>
                <p:sp>
                  <p:nvSpPr>
                    <p:cNvPr id="70" name="Oval 69">
                      <a:extLst>
                        <a:ext uri="{FF2B5EF4-FFF2-40B4-BE49-F238E27FC236}">
                          <a16:creationId xmlns:a16="http://schemas.microsoft.com/office/drawing/2014/main" id="{56BA6C13-9059-4C6A-A860-FF576F6F3A01}"/>
                        </a:ext>
                      </a:extLst>
                    </p:cNvPr>
                    <p:cNvSpPr/>
                    <p:nvPr/>
                  </p:nvSpPr>
                  <p:spPr>
                    <a:xfrm>
                      <a:off x="4521190" y="3339387"/>
                      <a:ext cx="27432" cy="27432"/>
                    </a:xfrm>
                    <a:prstGeom prst="ellipse">
                      <a:avLst/>
                    </a:prstGeom>
                    <a:solidFill>
                      <a:schemeClr val="tx1"/>
                    </a:solidFill>
                    <a:ln w="19050" cap="flat">
                      <a:noFill/>
                      <a:prstDash val="solid"/>
                      <a:miter/>
                    </a:ln>
                  </p:spPr>
                  <p:txBody>
                    <a:bodyPr rtlCol="0" anchor="ctr"/>
                    <a:lstStyle/>
                    <a:p>
                      <a:pPr defTabSz="731520"/>
                      <a:endParaRPr lang="en-US" sz="2880" dirty="0">
                        <a:solidFill>
                          <a:prstClr val="white"/>
                        </a:solidFill>
                        <a:latin typeface="Amazon Ember"/>
                      </a:endParaRPr>
                    </a:p>
                  </p:txBody>
                </p:sp>
                <p:sp>
                  <p:nvSpPr>
                    <p:cNvPr id="71" name="Oval 70">
                      <a:extLst>
                        <a:ext uri="{FF2B5EF4-FFF2-40B4-BE49-F238E27FC236}">
                          <a16:creationId xmlns:a16="http://schemas.microsoft.com/office/drawing/2014/main" id="{97D32F47-1741-4442-B807-317760CB2F93}"/>
                        </a:ext>
                      </a:extLst>
                    </p:cNvPr>
                    <p:cNvSpPr/>
                    <p:nvPr/>
                  </p:nvSpPr>
                  <p:spPr>
                    <a:xfrm>
                      <a:off x="4572813" y="3339387"/>
                      <a:ext cx="27432" cy="27432"/>
                    </a:xfrm>
                    <a:prstGeom prst="ellipse">
                      <a:avLst/>
                    </a:prstGeom>
                    <a:solidFill>
                      <a:schemeClr val="tx1"/>
                    </a:solidFill>
                    <a:ln w="19050" cap="flat">
                      <a:noFill/>
                      <a:prstDash val="solid"/>
                      <a:miter/>
                    </a:ln>
                  </p:spPr>
                  <p:txBody>
                    <a:bodyPr rtlCol="0" anchor="ctr"/>
                    <a:lstStyle/>
                    <a:p>
                      <a:pPr defTabSz="731520"/>
                      <a:endParaRPr lang="en-US" sz="2880" dirty="0">
                        <a:solidFill>
                          <a:prstClr val="white"/>
                        </a:solidFill>
                        <a:latin typeface="Amazon Ember"/>
                      </a:endParaRPr>
                    </a:p>
                  </p:txBody>
                </p:sp>
              </p:grpSp>
            </p:grpSp>
          </p:grpSp>
          <p:grpSp>
            <p:nvGrpSpPr>
              <p:cNvPr id="49" name="Group 48">
                <a:extLst>
                  <a:ext uri="{FF2B5EF4-FFF2-40B4-BE49-F238E27FC236}">
                    <a16:creationId xmlns:a16="http://schemas.microsoft.com/office/drawing/2014/main" id="{1787D98A-3E94-4CF3-8553-918989C157A8}"/>
                  </a:ext>
                </a:extLst>
              </p:cNvPr>
              <p:cNvGrpSpPr/>
              <p:nvPr/>
            </p:nvGrpSpPr>
            <p:grpSpPr>
              <a:xfrm>
                <a:off x="4125645" y="3037250"/>
                <a:ext cx="523847" cy="120285"/>
                <a:chOff x="4420354" y="3275821"/>
                <a:chExt cx="744771" cy="171013"/>
              </a:xfrm>
              <a:grpFill/>
            </p:grpSpPr>
            <p:sp>
              <p:nvSpPr>
                <p:cNvPr id="58" name="Rectangle 57">
                  <a:extLst>
                    <a:ext uri="{FF2B5EF4-FFF2-40B4-BE49-F238E27FC236}">
                      <a16:creationId xmlns:a16="http://schemas.microsoft.com/office/drawing/2014/main" id="{DDD35097-0664-4560-BC42-AE07F99F6841}"/>
                    </a:ext>
                  </a:extLst>
                </p:cNvPr>
                <p:cNvSpPr/>
                <p:nvPr/>
              </p:nvSpPr>
              <p:spPr>
                <a:xfrm>
                  <a:off x="4420354" y="3275821"/>
                  <a:ext cx="744771" cy="171013"/>
                </a:xfrm>
                <a:prstGeom prst="rect">
                  <a:avLst/>
                </a:prstGeom>
                <a:noFill/>
                <a:ln w="19050" cap="flat">
                  <a:solidFill>
                    <a:schemeClr val="tx1"/>
                  </a:solidFill>
                  <a:prstDash val="solid"/>
                  <a:miter/>
                </a:ln>
              </p:spPr>
              <p:txBody>
                <a:bodyPr rtlCol="0" anchor="ctr"/>
                <a:lstStyle/>
                <a:p>
                  <a:pPr defTabSz="731520"/>
                  <a:endParaRPr lang="en-US" sz="2880" dirty="0">
                    <a:solidFill>
                      <a:prstClr val="white"/>
                    </a:solidFill>
                    <a:latin typeface="Amazon Ember"/>
                  </a:endParaRPr>
                </a:p>
              </p:txBody>
            </p:sp>
            <p:grpSp>
              <p:nvGrpSpPr>
                <p:cNvPr id="59" name="Group 58">
                  <a:extLst>
                    <a:ext uri="{FF2B5EF4-FFF2-40B4-BE49-F238E27FC236}">
                      <a16:creationId xmlns:a16="http://schemas.microsoft.com/office/drawing/2014/main" id="{06E07649-03D6-465E-8336-5675653C0C57}"/>
                    </a:ext>
                  </a:extLst>
                </p:cNvPr>
                <p:cNvGrpSpPr/>
                <p:nvPr/>
              </p:nvGrpSpPr>
              <p:grpSpPr>
                <a:xfrm>
                  <a:off x="4477946" y="3347611"/>
                  <a:ext cx="629587" cy="27432"/>
                  <a:chOff x="4469567" y="3347611"/>
                  <a:chExt cx="629587" cy="27432"/>
                </a:xfrm>
                <a:grpFill/>
              </p:grpSpPr>
              <p:cxnSp>
                <p:nvCxnSpPr>
                  <p:cNvPr id="60" name="Straight Connector 59">
                    <a:extLst>
                      <a:ext uri="{FF2B5EF4-FFF2-40B4-BE49-F238E27FC236}">
                        <a16:creationId xmlns:a16="http://schemas.microsoft.com/office/drawing/2014/main" id="{FCE43FED-D658-4C62-B308-4751F22B56D9}"/>
                      </a:ext>
                    </a:extLst>
                  </p:cNvPr>
                  <p:cNvCxnSpPr>
                    <a:cxnSpLocks/>
                  </p:cNvCxnSpPr>
                  <p:nvPr/>
                </p:nvCxnSpPr>
                <p:spPr>
                  <a:xfrm>
                    <a:off x="4641954" y="3362793"/>
                    <a:ext cx="457200" cy="0"/>
                  </a:xfrm>
                  <a:prstGeom prst="line">
                    <a:avLst/>
                  </a:prstGeom>
                  <a:noFill/>
                  <a:ln w="19050" cap="flat">
                    <a:solidFill>
                      <a:schemeClr val="tx1"/>
                    </a:solidFill>
                    <a:prstDash val="solid"/>
                    <a:miter/>
                  </a:ln>
                </p:spPr>
              </p:cxnSp>
              <p:grpSp>
                <p:nvGrpSpPr>
                  <p:cNvPr id="61" name="Group 60">
                    <a:extLst>
                      <a:ext uri="{FF2B5EF4-FFF2-40B4-BE49-F238E27FC236}">
                        <a16:creationId xmlns:a16="http://schemas.microsoft.com/office/drawing/2014/main" id="{6B8B2A77-BFFB-4919-950A-B3EFFBA13A8B}"/>
                      </a:ext>
                    </a:extLst>
                  </p:cNvPr>
                  <p:cNvGrpSpPr/>
                  <p:nvPr/>
                </p:nvGrpSpPr>
                <p:grpSpPr>
                  <a:xfrm>
                    <a:off x="4469567" y="3347611"/>
                    <a:ext cx="130678" cy="27432"/>
                    <a:chOff x="4469567" y="3339387"/>
                    <a:chExt cx="130678" cy="27432"/>
                  </a:xfrm>
                  <a:grpFill/>
                </p:grpSpPr>
                <p:sp>
                  <p:nvSpPr>
                    <p:cNvPr id="62" name="Oval 61">
                      <a:extLst>
                        <a:ext uri="{FF2B5EF4-FFF2-40B4-BE49-F238E27FC236}">
                          <a16:creationId xmlns:a16="http://schemas.microsoft.com/office/drawing/2014/main" id="{3DA44B68-9CA4-473C-AE82-B9D10DCE73C8}"/>
                        </a:ext>
                      </a:extLst>
                    </p:cNvPr>
                    <p:cNvSpPr/>
                    <p:nvPr/>
                  </p:nvSpPr>
                  <p:spPr>
                    <a:xfrm>
                      <a:off x="4469567" y="3339387"/>
                      <a:ext cx="27432" cy="27432"/>
                    </a:xfrm>
                    <a:prstGeom prst="ellipse">
                      <a:avLst/>
                    </a:prstGeom>
                    <a:solidFill>
                      <a:schemeClr val="tx1"/>
                    </a:solidFill>
                    <a:ln w="19050" cap="flat">
                      <a:noFill/>
                      <a:prstDash val="solid"/>
                      <a:miter/>
                    </a:ln>
                  </p:spPr>
                  <p:txBody>
                    <a:bodyPr rtlCol="0" anchor="ctr"/>
                    <a:lstStyle/>
                    <a:p>
                      <a:pPr defTabSz="731520"/>
                      <a:endParaRPr lang="en-US" sz="2880" dirty="0">
                        <a:solidFill>
                          <a:prstClr val="white"/>
                        </a:solidFill>
                        <a:latin typeface="Amazon Ember"/>
                      </a:endParaRPr>
                    </a:p>
                  </p:txBody>
                </p:sp>
                <p:sp>
                  <p:nvSpPr>
                    <p:cNvPr id="63" name="Oval 62">
                      <a:extLst>
                        <a:ext uri="{FF2B5EF4-FFF2-40B4-BE49-F238E27FC236}">
                          <a16:creationId xmlns:a16="http://schemas.microsoft.com/office/drawing/2014/main" id="{A5B23BB2-2D67-4AD6-80C4-1BB2219B5F73}"/>
                        </a:ext>
                      </a:extLst>
                    </p:cNvPr>
                    <p:cNvSpPr/>
                    <p:nvPr/>
                  </p:nvSpPr>
                  <p:spPr>
                    <a:xfrm>
                      <a:off x="4521190" y="3339387"/>
                      <a:ext cx="27432" cy="27432"/>
                    </a:xfrm>
                    <a:prstGeom prst="ellipse">
                      <a:avLst/>
                    </a:prstGeom>
                    <a:solidFill>
                      <a:schemeClr val="tx1"/>
                    </a:solidFill>
                    <a:ln w="19050" cap="flat">
                      <a:noFill/>
                      <a:prstDash val="solid"/>
                      <a:miter/>
                    </a:ln>
                  </p:spPr>
                  <p:txBody>
                    <a:bodyPr rtlCol="0" anchor="ctr"/>
                    <a:lstStyle/>
                    <a:p>
                      <a:pPr defTabSz="731520"/>
                      <a:endParaRPr lang="en-US" sz="2880" dirty="0">
                        <a:solidFill>
                          <a:prstClr val="white"/>
                        </a:solidFill>
                        <a:latin typeface="Amazon Ember"/>
                      </a:endParaRPr>
                    </a:p>
                  </p:txBody>
                </p:sp>
                <p:sp>
                  <p:nvSpPr>
                    <p:cNvPr id="64" name="Oval 63">
                      <a:extLst>
                        <a:ext uri="{FF2B5EF4-FFF2-40B4-BE49-F238E27FC236}">
                          <a16:creationId xmlns:a16="http://schemas.microsoft.com/office/drawing/2014/main" id="{4DAFDF60-40E5-49AC-9358-D66BDBA12AEE}"/>
                        </a:ext>
                      </a:extLst>
                    </p:cNvPr>
                    <p:cNvSpPr/>
                    <p:nvPr/>
                  </p:nvSpPr>
                  <p:spPr>
                    <a:xfrm>
                      <a:off x="4572813" y="3339387"/>
                      <a:ext cx="27432" cy="27432"/>
                    </a:xfrm>
                    <a:prstGeom prst="ellipse">
                      <a:avLst/>
                    </a:prstGeom>
                    <a:solidFill>
                      <a:schemeClr val="tx1"/>
                    </a:solidFill>
                    <a:ln w="19050" cap="flat">
                      <a:noFill/>
                      <a:prstDash val="solid"/>
                      <a:miter/>
                    </a:ln>
                  </p:spPr>
                  <p:txBody>
                    <a:bodyPr rtlCol="0" anchor="ctr"/>
                    <a:lstStyle/>
                    <a:p>
                      <a:pPr defTabSz="731520"/>
                      <a:endParaRPr lang="en-US" sz="2880" dirty="0">
                        <a:solidFill>
                          <a:prstClr val="white"/>
                        </a:solidFill>
                        <a:latin typeface="Amazon Ember"/>
                      </a:endParaRPr>
                    </a:p>
                  </p:txBody>
                </p:sp>
              </p:grpSp>
            </p:grpSp>
          </p:grpSp>
          <p:grpSp>
            <p:nvGrpSpPr>
              <p:cNvPr id="50" name="Group 49">
                <a:extLst>
                  <a:ext uri="{FF2B5EF4-FFF2-40B4-BE49-F238E27FC236}">
                    <a16:creationId xmlns:a16="http://schemas.microsoft.com/office/drawing/2014/main" id="{04F021B0-67AA-4778-9104-7FB535D02301}"/>
                  </a:ext>
                </a:extLst>
              </p:cNvPr>
              <p:cNvGrpSpPr/>
              <p:nvPr/>
            </p:nvGrpSpPr>
            <p:grpSpPr>
              <a:xfrm>
                <a:off x="4125645" y="2912487"/>
                <a:ext cx="523847" cy="120285"/>
                <a:chOff x="4420354" y="3275821"/>
                <a:chExt cx="744771" cy="171013"/>
              </a:xfrm>
              <a:grpFill/>
            </p:grpSpPr>
            <p:sp>
              <p:nvSpPr>
                <p:cNvPr id="51" name="Rectangle 50">
                  <a:extLst>
                    <a:ext uri="{FF2B5EF4-FFF2-40B4-BE49-F238E27FC236}">
                      <a16:creationId xmlns:a16="http://schemas.microsoft.com/office/drawing/2014/main" id="{B47A8E7F-B883-41EB-A3D8-5E00C95273DB}"/>
                    </a:ext>
                  </a:extLst>
                </p:cNvPr>
                <p:cNvSpPr/>
                <p:nvPr/>
              </p:nvSpPr>
              <p:spPr>
                <a:xfrm>
                  <a:off x="4420354" y="3275821"/>
                  <a:ext cx="744771" cy="171013"/>
                </a:xfrm>
                <a:prstGeom prst="rect">
                  <a:avLst/>
                </a:prstGeom>
                <a:noFill/>
                <a:ln w="19050" cap="flat">
                  <a:solidFill>
                    <a:schemeClr val="tx1"/>
                  </a:solidFill>
                  <a:prstDash val="solid"/>
                  <a:miter/>
                </a:ln>
              </p:spPr>
              <p:txBody>
                <a:bodyPr rtlCol="0" anchor="ctr"/>
                <a:lstStyle/>
                <a:p>
                  <a:pPr defTabSz="731520"/>
                  <a:endParaRPr lang="en-US" sz="2880" dirty="0">
                    <a:solidFill>
                      <a:prstClr val="white"/>
                    </a:solidFill>
                    <a:latin typeface="Amazon Ember"/>
                  </a:endParaRPr>
                </a:p>
              </p:txBody>
            </p:sp>
            <p:grpSp>
              <p:nvGrpSpPr>
                <p:cNvPr id="52" name="Group 51">
                  <a:extLst>
                    <a:ext uri="{FF2B5EF4-FFF2-40B4-BE49-F238E27FC236}">
                      <a16:creationId xmlns:a16="http://schemas.microsoft.com/office/drawing/2014/main" id="{7B6A5B09-82A6-48AB-BAD4-41064372F85E}"/>
                    </a:ext>
                  </a:extLst>
                </p:cNvPr>
                <p:cNvGrpSpPr/>
                <p:nvPr/>
              </p:nvGrpSpPr>
              <p:grpSpPr>
                <a:xfrm>
                  <a:off x="4477946" y="3347611"/>
                  <a:ext cx="629587" cy="27432"/>
                  <a:chOff x="4469567" y="3347611"/>
                  <a:chExt cx="629587" cy="27432"/>
                </a:xfrm>
                <a:grpFill/>
              </p:grpSpPr>
              <p:cxnSp>
                <p:nvCxnSpPr>
                  <p:cNvPr id="53" name="Straight Connector 52">
                    <a:extLst>
                      <a:ext uri="{FF2B5EF4-FFF2-40B4-BE49-F238E27FC236}">
                        <a16:creationId xmlns:a16="http://schemas.microsoft.com/office/drawing/2014/main" id="{8AA34EA5-72B0-4574-B73B-D2FB614C2105}"/>
                      </a:ext>
                    </a:extLst>
                  </p:cNvPr>
                  <p:cNvCxnSpPr>
                    <a:cxnSpLocks/>
                  </p:cNvCxnSpPr>
                  <p:nvPr/>
                </p:nvCxnSpPr>
                <p:spPr>
                  <a:xfrm>
                    <a:off x="4641954" y="3362793"/>
                    <a:ext cx="457200" cy="0"/>
                  </a:xfrm>
                  <a:prstGeom prst="line">
                    <a:avLst/>
                  </a:prstGeom>
                  <a:noFill/>
                  <a:ln w="19050" cap="flat">
                    <a:solidFill>
                      <a:schemeClr val="tx1"/>
                    </a:solidFill>
                    <a:prstDash val="solid"/>
                    <a:miter/>
                  </a:ln>
                </p:spPr>
              </p:cxnSp>
              <p:grpSp>
                <p:nvGrpSpPr>
                  <p:cNvPr id="54" name="Group 53">
                    <a:extLst>
                      <a:ext uri="{FF2B5EF4-FFF2-40B4-BE49-F238E27FC236}">
                        <a16:creationId xmlns:a16="http://schemas.microsoft.com/office/drawing/2014/main" id="{77455A19-5937-4125-9756-0F9FFACE75B2}"/>
                      </a:ext>
                    </a:extLst>
                  </p:cNvPr>
                  <p:cNvGrpSpPr/>
                  <p:nvPr/>
                </p:nvGrpSpPr>
                <p:grpSpPr>
                  <a:xfrm>
                    <a:off x="4469567" y="3347611"/>
                    <a:ext cx="130678" cy="27432"/>
                    <a:chOff x="4469567" y="3339387"/>
                    <a:chExt cx="130678" cy="27432"/>
                  </a:xfrm>
                  <a:grpFill/>
                </p:grpSpPr>
                <p:sp>
                  <p:nvSpPr>
                    <p:cNvPr id="55" name="Oval 54">
                      <a:extLst>
                        <a:ext uri="{FF2B5EF4-FFF2-40B4-BE49-F238E27FC236}">
                          <a16:creationId xmlns:a16="http://schemas.microsoft.com/office/drawing/2014/main" id="{A204349C-5268-4278-A9B5-3F0C70E52B89}"/>
                        </a:ext>
                      </a:extLst>
                    </p:cNvPr>
                    <p:cNvSpPr/>
                    <p:nvPr/>
                  </p:nvSpPr>
                  <p:spPr>
                    <a:xfrm>
                      <a:off x="4469567" y="3339387"/>
                      <a:ext cx="27432" cy="27432"/>
                    </a:xfrm>
                    <a:prstGeom prst="ellipse">
                      <a:avLst/>
                    </a:prstGeom>
                    <a:solidFill>
                      <a:schemeClr val="tx1"/>
                    </a:solidFill>
                    <a:ln w="19050" cap="flat">
                      <a:noFill/>
                      <a:prstDash val="solid"/>
                      <a:miter/>
                    </a:ln>
                  </p:spPr>
                  <p:txBody>
                    <a:bodyPr rtlCol="0" anchor="ctr"/>
                    <a:lstStyle/>
                    <a:p>
                      <a:pPr defTabSz="731520"/>
                      <a:endParaRPr lang="en-US" sz="2880" dirty="0">
                        <a:solidFill>
                          <a:prstClr val="white"/>
                        </a:solidFill>
                        <a:latin typeface="Amazon Ember"/>
                      </a:endParaRPr>
                    </a:p>
                  </p:txBody>
                </p:sp>
                <p:sp>
                  <p:nvSpPr>
                    <p:cNvPr id="56" name="Oval 55">
                      <a:extLst>
                        <a:ext uri="{FF2B5EF4-FFF2-40B4-BE49-F238E27FC236}">
                          <a16:creationId xmlns:a16="http://schemas.microsoft.com/office/drawing/2014/main" id="{FA279F2C-7D8C-4AAA-B7A8-BD65751298DD}"/>
                        </a:ext>
                      </a:extLst>
                    </p:cNvPr>
                    <p:cNvSpPr/>
                    <p:nvPr/>
                  </p:nvSpPr>
                  <p:spPr>
                    <a:xfrm>
                      <a:off x="4521190" y="3339387"/>
                      <a:ext cx="27432" cy="27432"/>
                    </a:xfrm>
                    <a:prstGeom prst="ellipse">
                      <a:avLst/>
                    </a:prstGeom>
                    <a:solidFill>
                      <a:schemeClr val="tx1"/>
                    </a:solidFill>
                    <a:ln w="19050" cap="flat">
                      <a:noFill/>
                      <a:prstDash val="solid"/>
                      <a:miter/>
                    </a:ln>
                  </p:spPr>
                  <p:txBody>
                    <a:bodyPr rtlCol="0" anchor="ctr"/>
                    <a:lstStyle/>
                    <a:p>
                      <a:pPr defTabSz="731520"/>
                      <a:endParaRPr lang="en-US" sz="2880" dirty="0">
                        <a:solidFill>
                          <a:prstClr val="white"/>
                        </a:solidFill>
                        <a:latin typeface="Amazon Ember"/>
                      </a:endParaRPr>
                    </a:p>
                  </p:txBody>
                </p:sp>
                <p:sp>
                  <p:nvSpPr>
                    <p:cNvPr id="57" name="Oval 56">
                      <a:extLst>
                        <a:ext uri="{FF2B5EF4-FFF2-40B4-BE49-F238E27FC236}">
                          <a16:creationId xmlns:a16="http://schemas.microsoft.com/office/drawing/2014/main" id="{4E52E366-E1CE-4AE5-93C6-1A6805CB5A04}"/>
                        </a:ext>
                      </a:extLst>
                    </p:cNvPr>
                    <p:cNvSpPr/>
                    <p:nvPr/>
                  </p:nvSpPr>
                  <p:spPr>
                    <a:xfrm>
                      <a:off x="4572813" y="3339387"/>
                      <a:ext cx="27432" cy="27432"/>
                    </a:xfrm>
                    <a:prstGeom prst="ellipse">
                      <a:avLst/>
                    </a:prstGeom>
                    <a:solidFill>
                      <a:schemeClr val="tx1"/>
                    </a:solidFill>
                    <a:ln w="19050" cap="flat">
                      <a:noFill/>
                      <a:prstDash val="solid"/>
                      <a:miter/>
                    </a:ln>
                  </p:spPr>
                  <p:txBody>
                    <a:bodyPr rtlCol="0" anchor="ctr"/>
                    <a:lstStyle/>
                    <a:p>
                      <a:pPr defTabSz="731520"/>
                      <a:endParaRPr lang="en-US" sz="2880" dirty="0">
                        <a:solidFill>
                          <a:prstClr val="white"/>
                        </a:solidFill>
                        <a:latin typeface="Amazon Ember"/>
                      </a:endParaRPr>
                    </a:p>
                  </p:txBody>
                </p:sp>
              </p:grpSp>
            </p:grpSp>
          </p:grpSp>
        </p:grpSp>
      </p:grpSp>
    </p:spTree>
    <p:extLst>
      <p:ext uri="{BB962C8B-B14F-4D97-AF65-F5344CB8AC3E}">
        <p14:creationId xmlns:p14="http://schemas.microsoft.com/office/powerpoint/2010/main" val="223340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400"/>
                                        <p:tgtEl>
                                          <p:spTgt spid="24"/>
                                        </p:tgtEl>
                                      </p:cBhvr>
                                    </p:animEffect>
                                  </p:childTnLst>
                                </p:cTn>
                              </p:par>
                              <p:par>
                                <p:cTn id="8" presetID="42" presetClass="path" presetSubtype="0" decel="100000" fill="hold" grpId="1" nodeType="withEffect">
                                  <p:stCondLst>
                                    <p:cond delay="400"/>
                                  </p:stCondLst>
                                  <p:childTnLst>
                                    <p:animMotion origin="layout" path="M 0 -4.81481E-6 L 0 -0.05462 " pathEditMode="relative" rAng="0" ptsTypes="AA">
                                      <p:cBhvr>
                                        <p:cTn id="9" dur="400" spd="-100000" fill="hold"/>
                                        <p:tgtEl>
                                          <p:spTgt spid="24"/>
                                        </p:tgtEl>
                                        <p:attrNameLst>
                                          <p:attrName>ppt_x</p:attrName>
                                          <p:attrName>ppt_y</p:attrName>
                                        </p:attrNameLst>
                                      </p:cBhvr>
                                      <p:rCtr x="0" y="-2747"/>
                                    </p:animMotion>
                                  </p:childTnLst>
                                </p:cTn>
                              </p:par>
                              <p:par>
                                <p:cTn id="10" presetID="53" presetClass="entr" presetSubtype="16" fill="hold" nodeType="withEffect">
                                  <p:stCondLst>
                                    <p:cond delay="40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Effect transition="in" filter="fade">
                                      <p:cBhvr>
                                        <p:cTn id="1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gradFill>
          <a:gsLst>
            <a:gs pos="0">
              <a:srgbClr val="7BC233"/>
            </a:gs>
            <a:gs pos="100000">
              <a:srgbClr val="5C9126"/>
            </a:gs>
          </a:gsLst>
          <a:lin ang="5400000" scaled="0"/>
        </a:gradFill>
        <a:effectLst/>
      </p:bgPr>
    </p:bg>
    <p:spTree>
      <p:nvGrpSpPr>
        <p:cNvPr id="1" name=""/>
        <p:cNvGrpSpPr/>
        <p:nvPr/>
      </p:nvGrpSpPr>
      <p:grpSpPr>
        <a:xfrm>
          <a:off x="0" y="0"/>
          <a:ext cx="0" cy="0"/>
          <a:chOff x="0" y="0"/>
          <a:chExt cx="0" cy="0"/>
        </a:xfrm>
      </p:grpSpPr>
      <p:sp>
        <p:nvSpPr>
          <p:cNvPr id="140" name="Mask_right">
            <a:extLst>
              <a:ext uri="{FF2B5EF4-FFF2-40B4-BE49-F238E27FC236}">
                <a16:creationId xmlns:a16="http://schemas.microsoft.com/office/drawing/2014/main" id="{997221C2-E102-4135-BBCF-E799C5CFDE43}"/>
              </a:ext>
            </a:extLst>
          </p:cNvPr>
          <p:cNvSpPr/>
          <p:nvPr/>
        </p:nvSpPr>
        <p:spPr>
          <a:xfrm>
            <a:off x="1" y="1"/>
            <a:ext cx="14652619" cy="8229598"/>
          </a:xfrm>
          <a:prstGeom prst="rect">
            <a:avLst/>
          </a:prstGeom>
          <a:gradFill rotWithShape="1">
            <a:gsLst>
              <a:gs pos="0">
                <a:srgbClr val="7BC233"/>
              </a:gs>
              <a:gs pos="100000">
                <a:srgbClr val="7BC233">
                  <a:lumMod val="75000"/>
                </a:srgbClr>
              </a:gs>
            </a:gsLst>
            <a:lin ang="5400000" scaled="0"/>
          </a:gra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kern="0" dirty="0">
              <a:solidFill>
                <a:prstClr val="white"/>
              </a:solidFill>
              <a:latin typeface="Amazon Ember"/>
            </a:endParaRPr>
          </a:p>
        </p:txBody>
      </p:sp>
      <p:sp>
        <p:nvSpPr>
          <p:cNvPr id="99" name="TextBox 98">
            <a:extLst>
              <a:ext uri="{FF2B5EF4-FFF2-40B4-BE49-F238E27FC236}">
                <a16:creationId xmlns:a16="http://schemas.microsoft.com/office/drawing/2014/main" id="{0327DB5E-CF4A-4463-B03B-7D9F7E93EF4C}"/>
              </a:ext>
            </a:extLst>
          </p:cNvPr>
          <p:cNvSpPr txBox="1"/>
          <p:nvPr/>
        </p:nvSpPr>
        <p:spPr>
          <a:xfrm>
            <a:off x="1833005" y="4879772"/>
            <a:ext cx="10964390" cy="1920526"/>
          </a:xfrm>
          <a:prstGeom prst="rect">
            <a:avLst/>
          </a:prstGeom>
          <a:noFill/>
        </p:spPr>
        <p:txBody>
          <a:bodyPr wrap="square" rtlCol="0">
            <a:spAutoFit/>
          </a:bodyPr>
          <a:lstStyle/>
          <a:p>
            <a:pPr algn="ctr" defTabSz="731520">
              <a:lnSpc>
                <a:spcPct val="90000"/>
              </a:lnSpc>
              <a:defRPr/>
            </a:pPr>
            <a:r>
              <a:rPr lang="en-US" sz="4400" dirty="0">
                <a:solidFill>
                  <a:prstClr val="white"/>
                </a:solidFill>
                <a:latin typeface="+mj-lt"/>
              </a:rPr>
              <a:t>Testing failure mitigation will move from a scary annual experience to automated</a:t>
            </a:r>
            <a:br>
              <a:rPr lang="en-US" sz="4400" dirty="0">
                <a:solidFill>
                  <a:prstClr val="white"/>
                </a:solidFill>
                <a:latin typeface="+mj-lt"/>
              </a:rPr>
            </a:br>
            <a:r>
              <a:rPr lang="en-US" sz="4400" b="1" dirty="0">
                <a:solidFill>
                  <a:prstClr val="white"/>
                </a:solidFill>
              </a:rPr>
              <a:t>continuously tested resilience</a:t>
            </a:r>
          </a:p>
        </p:txBody>
      </p:sp>
      <p:grpSp>
        <p:nvGrpSpPr>
          <p:cNvPr id="100" name="Group 99">
            <a:extLst>
              <a:ext uri="{FF2B5EF4-FFF2-40B4-BE49-F238E27FC236}">
                <a16:creationId xmlns:a16="http://schemas.microsoft.com/office/drawing/2014/main" id="{45E2604B-D1DB-441B-8C09-3288B90B46A1}"/>
              </a:ext>
            </a:extLst>
          </p:cNvPr>
          <p:cNvGrpSpPr/>
          <p:nvPr/>
        </p:nvGrpSpPr>
        <p:grpSpPr>
          <a:xfrm>
            <a:off x="8004685" y="1440179"/>
            <a:ext cx="4735762" cy="2393994"/>
            <a:chOff x="2748459" y="868582"/>
            <a:chExt cx="3498614" cy="1768598"/>
          </a:xfrm>
        </p:grpSpPr>
        <p:grpSp>
          <p:nvGrpSpPr>
            <p:cNvPr id="101" name="Group 100">
              <a:extLst>
                <a:ext uri="{FF2B5EF4-FFF2-40B4-BE49-F238E27FC236}">
                  <a16:creationId xmlns:a16="http://schemas.microsoft.com/office/drawing/2014/main" id="{923EA63E-8B3E-4E31-99BB-57C813A7F45B}"/>
                </a:ext>
              </a:extLst>
            </p:cNvPr>
            <p:cNvGrpSpPr/>
            <p:nvPr/>
          </p:nvGrpSpPr>
          <p:grpSpPr>
            <a:xfrm>
              <a:off x="2748459" y="868582"/>
              <a:ext cx="1692883" cy="1506854"/>
              <a:chOff x="3410611" y="1814513"/>
              <a:chExt cx="1692883" cy="1506854"/>
            </a:xfrm>
          </p:grpSpPr>
          <p:sp>
            <p:nvSpPr>
              <p:cNvPr id="110" name="Freeform: Shape 109">
                <a:extLst>
                  <a:ext uri="{FF2B5EF4-FFF2-40B4-BE49-F238E27FC236}">
                    <a16:creationId xmlns:a16="http://schemas.microsoft.com/office/drawing/2014/main" id="{C8C1D66C-E027-4037-99E3-8CF768B2889E}"/>
                  </a:ext>
                </a:extLst>
              </p:cNvPr>
              <p:cNvSpPr/>
              <p:nvPr/>
            </p:nvSpPr>
            <p:spPr>
              <a:xfrm>
                <a:off x="4044314" y="2114549"/>
                <a:ext cx="1059180" cy="305752"/>
              </a:xfrm>
              <a:custGeom>
                <a:avLst/>
                <a:gdLst>
                  <a:gd name="connsiteX0" fmla="*/ 14288 w 1638300"/>
                  <a:gd name="connsiteY0" fmla="*/ 295275 h 1219200"/>
                  <a:gd name="connsiteX1" fmla="*/ 60008 w 1638300"/>
                  <a:gd name="connsiteY1" fmla="*/ 292418 h 1219200"/>
                  <a:gd name="connsiteX2" fmla="*/ 161925 w 1638300"/>
                  <a:gd name="connsiteY2" fmla="*/ 305753 h 1219200"/>
                  <a:gd name="connsiteX3" fmla="*/ 542925 w 1638300"/>
                  <a:gd name="connsiteY3" fmla="*/ 14288 h 1219200"/>
                  <a:gd name="connsiteX4" fmla="*/ 927735 w 1638300"/>
                  <a:gd name="connsiteY4" fmla="*/ 320040 h 1219200"/>
                  <a:gd name="connsiteX5" fmla="*/ 1073468 w 1638300"/>
                  <a:gd name="connsiteY5" fmla="*/ 292418 h 1219200"/>
                  <a:gd name="connsiteX6" fmla="*/ 1468755 w 1638300"/>
                  <a:gd name="connsiteY6" fmla="*/ 687705 h 1219200"/>
                  <a:gd name="connsiteX7" fmla="*/ 1466850 w 1638300"/>
                  <a:gd name="connsiteY7" fmla="*/ 726758 h 1219200"/>
                  <a:gd name="connsiteX8" fmla="*/ 1630680 w 1638300"/>
                  <a:gd name="connsiteY8" fmla="*/ 962025 h 1219200"/>
                  <a:gd name="connsiteX9" fmla="*/ 1380173 w 1638300"/>
                  <a:gd name="connsiteY9" fmla="*/ 1212533 h 1219200"/>
                  <a:gd name="connsiteX10" fmla="*/ 974407 w 1638300"/>
                  <a:gd name="connsiteY10" fmla="*/ 1212533 h 1219200"/>
                  <a:gd name="connsiteX0" fmla="*/ 0 w 1616392"/>
                  <a:gd name="connsiteY0" fmla="*/ 280987 h 1198245"/>
                  <a:gd name="connsiteX1" fmla="*/ 45720 w 1616392"/>
                  <a:gd name="connsiteY1" fmla="*/ 278130 h 1198245"/>
                  <a:gd name="connsiteX2" fmla="*/ 147637 w 1616392"/>
                  <a:gd name="connsiteY2" fmla="*/ 291465 h 1198245"/>
                  <a:gd name="connsiteX3" fmla="*/ 528637 w 1616392"/>
                  <a:gd name="connsiteY3" fmla="*/ 0 h 1198245"/>
                  <a:gd name="connsiteX4" fmla="*/ 913447 w 1616392"/>
                  <a:gd name="connsiteY4" fmla="*/ 305752 h 1198245"/>
                  <a:gd name="connsiteX5" fmla="*/ 1059180 w 1616392"/>
                  <a:gd name="connsiteY5" fmla="*/ 278130 h 1198245"/>
                  <a:gd name="connsiteX6" fmla="*/ 1454467 w 1616392"/>
                  <a:gd name="connsiteY6" fmla="*/ 673417 h 1198245"/>
                  <a:gd name="connsiteX7" fmla="*/ 1452562 w 1616392"/>
                  <a:gd name="connsiteY7" fmla="*/ 712470 h 1198245"/>
                  <a:gd name="connsiteX8" fmla="*/ 1616392 w 1616392"/>
                  <a:gd name="connsiteY8" fmla="*/ 947737 h 1198245"/>
                  <a:gd name="connsiteX9" fmla="*/ 1365885 w 1616392"/>
                  <a:gd name="connsiteY9" fmla="*/ 1198245 h 1198245"/>
                  <a:gd name="connsiteX0" fmla="*/ 0 w 1616392"/>
                  <a:gd name="connsiteY0" fmla="*/ 280987 h 947737"/>
                  <a:gd name="connsiteX1" fmla="*/ 45720 w 1616392"/>
                  <a:gd name="connsiteY1" fmla="*/ 278130 h 947737"/>
                  <a:gd name="connsiteX2" fmla="*/ 147637 w 1616392"/>
                  <a:gd name="connsiteY2" fmla="*/ 291465 h 947737"/>
                  <a:gd name="connsiteX3" fmla="*/ 528637 w 1616392"/>
                  <a:gd name="connsiteY3" fmla="*/ 0 h 947737"/>
                  <a:gd name="connsiteX4" fmla="*/ 913447 w 1616392"/>
                  <a:gd name="connsiteY4" fmla="*/ 305752 h 947737"/>
                  <a:gd name="connsiteX5" fmla="*/ 1059180 w 1616392"/>
                  <a:gd name="connsiteY5" fmla="*/ 278130 h 947737"/>
                  <a:gd name="connsiteX6" fmla="*/ 1454467 w 1616392"/>
                  <a:gd name="connsiteY6" fmla="*/ 673417 h 947737"/>
                  <a:gd name="connsiteX7" fmla="*/ 1452562 w 1616392"/>
                  <a:gd name="connsiteY7" fmla="*/ 712470 h 947737"/>
                  <a:gd name="connsiteX8" fmla="*/ 1616392 w 1616392"/>
                  <a:gd name="connsiteY8" fmla="*/ 947737 h 947737"/>
                  <a:gd name="connsiteX0" fmla="*/ 0 w 1454467"/>
                  <a:gd name="connsiteY0" fmla="*/ 280987 h 712470"/>
                  <a:gd name="connsiteX1" fmla="*/ 45720 w 1454467"/>
                  <a:gd name="connsiteY1" fmla="*/ 278130 h 712470"/>
                  <a:gd name="connsiteX2" fmla="*/ 147637 w 1454467"/>
                  <a:gd name="connsiteY2" fmla="*/ 291465 h 712470"/>
                  <a:gd name="connsiteX3" fmla="*/ 528637 w 1454467"/>
                  <a:gd name="connsiteY3" fmla="*/ 0 h 712470"/>
                  <a:gd name="connsiteX4" fmla="*/ 913447 w 1454467"/>
                  <a:gd name="connsiteY4" fmla="*/ 305752 h 712470"/>
                  <a:gd name="connsiteX5" fmla="*/ 1059180 w 1454467"/>
                  <a:gd name="connsiteY5" fmla="*/ 278130 h 712470"/>
                  <a:gd name="connsiteX6" fmla="*/ 1454467 w 1454467"/>
                  <a:gd name="connsiteY6" fmla="*/ 673417 h 712470"/>
                  <a:gd name="connsiteX7" fmla="*/ 1452562 w 1454467"/>
                  <a:gd name="connsiteY7" fmla="*/ 712470 h 712470"/>
                  <a:gd name="connsiteX0" fmla="*/ 0 w 1454467"/>
                  <a:gd name="connsiteY0" fmla="*/ 280987 h 673417"/>
                  <a:gd name="connsiteX1" fmla="*/ 45720 w 1454467"/>
                  <a:gd name="connsiteY1" fmla="*/ 278130 h 673417"/>
                  <a:gd name="connsiteX2" fmla="*/ 147637 w 1454467"/>
                  <a:gd name="connsiteY2" fmla="*/ 291465 h 673417"/>
                  <a:gd name="connsiteX3" fmla="*/ 528637 w 1454467"/>
                  <a:gd name="connsiteY3" fmla="*/ 0 h 673417"/>
                  <a:gd name="connsiteX4" fmla="*/ 913447 w 1454467"/>
                  <a:gd name="connsiteY4" fmla="*/ 305752 h 673417"/>
                  <a:gd name="connsiteX5" fmla="*/ 1059180 w 1454467"/>
                  <a:gd name="connsiteY5" fmla="*/ 278130 h 673417"/>
                  <a:gd name="connsiteX6" fmla="*/ 1454467 w 1454467"/>
                  <a:gd name="connsiteY6" fmla="*/ 673417 h 673417"/>
                  <a:gd name="connsiteX0" fmla="*/ 0 w 1059180"/>
                  <a:gd name="connsiteY0" fmla="*/ 280987 h 305752"/>
                  <a:gd name="connsiteX1" fmla="*/ 45720 w 1059180"/>
                  <a:gd name="connsiteY1" fmla="*/ 278130 h 305752"/>
                  <a:gd name="connsiteX2" fmla="*/ 147637 w 1059180"/>
                  <a:gd name="connsiteY2" fmla="*/ 291465 h 305752"/>
                  <a:gd name="connsiteX3" fmla="*/ 528637 w 1059180"/>
                  <a:gd name="connsiteY3" fmla="*/ 0 h 305752"/>
                  <a:gd name="connsiteX4" fmla="*/ 913447 w 1059180"/>
                  <a:gd name="connsiteY4" fmla="*/ 305752 h 305752"/>
                  <a:gd name="connsiteX5" fmla="*/ 1059180 w 1059180"/>
                  <a:gd name="connsiteY5" fmla="*/ 278130 h 30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180" h="305752">
                    <a:moveTo>
                      <a:pt x="0" y="280987"/>
                    </a:moveTo>
                    <a:cubicBezTo>
                      <a:pt x="15240" y="279082"/>
                      <a:pt x="30480" y="278130"/>
                      <a:pt x="45720" y="278130"/>
                    </a:cubicBezTo>
                    <a:cubicBezTo>
                      <a:pt x="80962" y="278130"/>
                      <a:pt x="115252" y="282892"/>
                      <a:pt x="147637" y="291465"/>
                    </a:cubicBezTo>
                    <a:cubicBezTo>
                      <a:pt x="193357" y="123825"/>
                      <a:pt x="346710" y="0"/>
                      <a:pt x="528637" y="0"/>
                    </a:cubicBezTo>
                    <a:cubicBezTo>
                      <a:pt x="716280" y="0"/>
                      <a:pt x="873442" y="130492"/>
                      <a:pt x="913447" y="305752"/>
                    </a:cubicBezTo>
                    <a:cubicBezTo>
                      <a:pt x="958215" y="287655"/>
                      <a:pt x="1007744" y="278130"/>
                      <a:pt x="1059180" y="278130"/>
                    </a:cubicBezTo>
                  </a:path>
                </a:pathLst>
              </a:custGeom>
              <a:noFill/>
              <a:ln w="19050" cap="flat">
                <a:solidFill>
                  <a:schemeClr val="tx1">
                    <a:alpha val="70000"/>
                  </a:schemeClr>
                </a:solidFill>
                <a:prstDash val="solid"/>
                <a:miter/>
              </a:ln>
            </p:spPr>
            <p:txBody>
              <a:bodyPr rtlCol="0" anchor="ctr"/>
              <a:lstStyle/>
              <a:p>
                <a:pPr defTabSz="731520">
                  <a:defRPr/>
                </a:pPr>
                <a:endParaRPr lang="en-US" sz="2880" dirty="0">
                  <a:solidFill>
                    <a:prstClr val="white"/>
                  </a:solidFill>
                  <a:latin typeface="Amazon Ember"/>
                </a:endParaRPr>
              </a:p>
            </p:txBody>
          </p:sp>
          <p:sp>
            <p:nvSpPr>
              <p:cNvPr id="111" name="Freeform: Shape 110">
                <a:extLst>
                  <a:ext uri="{FF2B5EF4-FFF2-40B4-BE49-F238E27FC236}">
                    <a16:creationId xmlns:a16="http://schemas.microsoft.com/office/drawing/2014/main" id="{7E8CE094-485A-4ABB-829F-383685C89E79}"/>
                  </a:ext>
                </a:extLst>
              </p:cNvPr>
              <p:cNvSpPr/>
              <p:nvPr/>
            </p:nvSpPr>
            <p:spPr>
              <a:xfrm>
                <a:off x="3410611" y="2568892"/>
                <a:ext cx="647700" cy="752475"/>
              </a:xfrm>
              <a:custGeom>
                <a:avLst/>
                <a:gdLst>
                  <a:gd name="connsiteX0" fmla="*/ 280035 w 647700"/>
                  <a:gd name="connsiteY0" fmla="*/ 14288 h 752475"/>
                  <a:gd name="connsiteX1" fmla="*/ 222885 w 647700"/>
                  <a:gd name="connsiteY1" fmla="*/ 220028 h 752475"/>
                  <a:gd name="connsiteX2" fmla="*/ 223838 w 647700"/>
                  <a:gd name="connsiteY2" fmla="*/ 246698 h 752475"/>
                  <a:gd name="connsiteX3" fmla="*/ 14288 w 647700"/>
                  <a:gd name="connsiteY3" fmla="*/ 494348 h 752475"/>
                  <a:gd name="connsiteX4" fmla="*/ 264795 w 647700"/>
                  <a:gd name="connsiteY4" fmla="*/ 744855 h 752475"/>
                  <a:gd name="connsiteX5" fmla="*/ 635318 w 647700"/>
                  <a:gd name="connsiteY5" fmla="*/ 744855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752475">
                    <a:moveTo>
                      <a:pt x="280035" y="14288"/>
                    </a:moveTo>
                    <a:cubicBezTo>
                      <a:pt x="243840" y="74295"/>
                      <a:pt x="222885" y="144780"/>
                      <a:pt x="222885" y="220028"/>
                    </a:cubicBezTo>
                    <a:cubicBezTo>
                      <a:pt x="222885" y="228600"/>
                      <a:pt x="222885" y="238125"/>
                      <a:pt x="223838" y="246698"/>
                    </a:cubicBezTo>
                    <a:cubicBezTo>
                      <a:pt x="104775" y="265748"/>
                      <a:pt x="14288" y="369570"/>
                      <a:pt x="14288" y="494348"/>
                    </a:cubicBezTo>
                    <a:cubicBezTo>
                      <a:pt x="14288" y="632460"/>
                      <a:pt x="126683" y="744855"/>
                      <a:pt x="264795" y="744855"/>
                    </a:cubicBezTo>
                    <a:lnTo>
                      <a:pt x="635318" y="744855"/>
                    </a:lnTo>
                  </a:path>
                </a:pathLst>
              </a:custGeom>
              <a:noFill/>
              <a:ln w="19050" cap="flat">
                <a:solidFill>
                  <a:schemeClr val="tx1">
                    <a:alpha val="70000"/>
                  </a:schemeClr>
                </a:solidFill>
                <a:prstDash val="solid"/>
                <a:miter/>
              </a:ln>
            </p:spPr>
            <p:txBody>
              <a:bodyPr rtlCol="0" anchor="ctr"/>
              <a:lstStyle/>
              <a:p>
                <a:pPr defTabSz="731520">
                  <a:defRPr/>
                </a:pPr>
                <a:endParaRPr lang="en-US" sz="2880" dirty="0">
                  <a:solidFill>
                    <a:prstClr val="white"/>
                  </a:solidFill>
                  <a:latin typeface="Amazon Ember"/>
                </a:endParaRPr>
              </a:p>
            </p:txBody>
          </p:sp>
          <p:sp>
            <p:nvSpPr>
              <p:cNvPr id="112" name="Freeform: Shape 111">
                <a:extLst>
                  <a:ext uri="{FF2B5EF4-FFF2-40B4-BE49-F238E27FC236}">
                    <a16:creationId xmlns:a16="http://schemas.microsoft.com/office/drawing/2014/main" id="{E7831289-DD2B-41B5-A70E-BBC9AD98EC1D}"/>
                  </a:ext>
                </a:extLst>
              </p:cNvPr>
              <p:cNvSpPr/>
              <p:nvPr/>
            </p:nvSpPr>
            <p:spPr>
              <a:xfrm>
                <a:off x="3945255" y="1814513"/>
                <a:ext cx="190500" cy="190500"/>
              </a:xfrm>
              <a:custGeom>
                <a:avLst/>
                <a:gdLst>
                  <a:gd name="connsiteX0" fmla="*/ 14288 w 190500"/>
                  <a:gd name="connsiteY0" fmla="*/ 14288 h 190500"/>
                  <a:gd name="connsiteX1" fmla="*/ 184785 w 190500"/>
                  <a:gd name="connsiteY1" fmla="*/ 14288 h 190500"/>
                  <a:gd name="connsiteX2" fmla="*/ 184785 w 190500"/>
                  <a:gd name="connsiteY2" fmla="*/ 184785 h 190500"/>
                  <a:gd name="connsiteX3" fmla="*/ 14287 w 190500"/>
                  <a:gd name="connsiteY3" fmla="*/ 184785 h 190500"/>
                </a:gdLst>
                <a:ahLst/>
                <a:cxnLst>
                  <a:cxn ang="0">
                    <a:pos x="connsiteX0" y="connsiteY0"/>
                  </a:cxn>
                  <a:cxn ang="0">
                    <a:pos x="connsiteX1" y="connsiteY1"/>
                  </a:cxn>
                  <a:cxn ang="0">
                    <a:pos x="connsiteX2" y="connsiteY2"/>
                  </a:cxn>
                  <a:cxn ang="0">
                    <a:pos x="connsiteX3" y="connsiteY3"/>
                  </a:cxn>
                </a:cxnLst>
                <a:rect l="l" t="t" r="r" b="b"/>
                <a:pathLst>
                  <a:path w="190500" h="190500">
                    <a:moveTo>
                      <a:pt x="14288" y="14288"/>
                    </a:moveTo>
                    <a:lnTo>
                      <a:pt x="184785" y="14288"/>
                    </a:lnTo>
                    <a:lnTo>
                      <a:pt x="184785" y="184785"/>
                    </a:lnTo>
                    <a:lnTo>
                      <a:pt x="14287" y="184785"/>
                    </a:lnTo>
                    <a:close/>
                  </a:path>
                </a:pathLst>
              </a:custGeom>
              <a:noFill/>
              <a:ln w="19050" cap="flat">
                <a:solidFill>
                  <a:schemeClr val="tx1">
                    <a:alpha val="70000"/>
                  </a:schemeClr>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13" name="Freeform: Shape 112">
                <a:extLst>
                  <a:ext uri="{FF2B5EF4-FFF2-40B4-BE49-F238E27FC236}">
                    <a16:creationId xmlns:a16="http://schemas.microsoft.com/office/drawing/2014/main" id="{CA913109-D732-4FE1-80AD-9690BB548FA2}"/>
                  </a:ext>
                </a:extLst>
              </p:cNvPr>
              <p:cNvSpPr/>
              <p:nvPr/>
            </p:nvSpPr>
            <p:spPr>
              <a:xfrm>
                <a:off x="4114800" y="1814513"/>
                <a:ext cx="28575" cy="190500"/>
              </a:xfrm>
              <a:custGeom>
                <a:avLst/>
                <a:gdLst>
                  <a:gd name="connsiteX0" fmla="*/ 14288 w 28575"/>
                  <a:gd name="connsiteY0" fmla="*/ 184785 h 190500"/>
                  <a:gd name="connsiteX1" fmla="*/ 14288 w 28575"/>
                  <a:gd name="connsiteY1" fmla="*/ 14288 h 190500"/>
                </a:gdLst>
                <a:ahLst/>
                <a:cxnLst>
                  <a:cxn ang="0">
                    <a:pos x="connsiteX0" y="connsiteY0"/>
                  </a:cxn>
                  <a:cxn ang="0">
                    <a:pos x="connsiteX1" y="connsiteY1"/>
                  </a:cxn>
                </a:cxnLst>
                <a:rect l="l" t="t" r="r" b="b"/>
                <a:pathLst>
                  <a:path w="28575" h="190500">
                    <a:moveTo>
                      <a:pt x="14288" y="184785"/>
                    </a:moveTo>
                    <a:lnTo>
                      <a:pt x="14288" y="14288"/>
                    </a:lnTo>
                  </a:path>
                </a:pathLst>
              </a:custGeom>
              <a:ln w="19050" cap="flat">
                <a:solidFill>
                  <a:schemeClr val="tx1">
                    <a:alpha val="70000"/>
                  </a:schemeClr>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14" name="Freeform: Shape 113">
                <a:extLst>
                  <a:ext uri="{FF2B5EF4-FFF2-40B4-BE49-F238E27FC236}">
                    <a16:creationId xmlns:a16="http://schemas.microsoft.com/office/drawing/2014/main" id="{0C318147-A2FE-414D-9B66-EFD8A9FC839D}"/>
                  </a:ext>
                </a:extLst>
              </p:cNvPr>
              <p:cNvSpPr/>
              <p:nvPr/>
            </p:nvSpPr>
            <p:spPr>
              <a:xfrm>
                <a:off x="3924300" y="2126933"/>
                <a:ext cx="190500" cy="190500"/>
              </a:xfrm>
              <a:custGeom>
                <a:avLst/>
                <a:gdLst>
                  <a:gd name="connsiteX0" fmla="*/ 14288 w 190500"/>
                  <a:gd name="connsiteY0" fmla="*/ 14287 h 190500"/>
                  <a:gd name="connsiteX1" fmla="*/ 184785 w 190500"/>
                  <a:gd name="connsiteY1" fmla="*/ 14287 h 190500"/>
                  <a:gd name="connsiteX2" fmla="*/ 184785 w 190500"/>
                  <a:gd name="connsiteY2" fmla="*/ 184785 h 190500"/>
                  <a:gd name="connsiteX3" fmla="*/ 14288 w 190500"/>
                  <a:gd name="connsiteY3" fmla="*/ 184785 h 190500"/>
                </a:gdLst>
                <a:ahLst/>
                <a:cxnLst>
                  <a:cxn ang="0">
                    <a:pos x="connsiteX0" y="connsiteY0"/>
                  </a:cxn>
                  <a:cxn ang="0">
                    <a:pos x="connsiteX1" y="connsiteY1"/>
                  </a:cxn>
                  <a:cxn ang="0">
                    <a:pos x="connsiteX2" y="connsiteY2"/>
                  </a:cxn>
                  <a:cxn ang="0">
                    <a:pos x="connsiteX3" y="connsiteY3"/>
                  </a:cxn>
                </a:cxnLst>
                <a:rect l="l" t="t" r="r" b="b"/>
                <a:pathLst>
                  <a:path w="190500" h="190500">
                    <a:moveTo>
                      <a:pt x="14288" y="14287"/>
                    </a:moveTo>
                    <a:lnTo>
                      <a:pt x="184785" y="14287"/>
                    </a:lnTo>
                    <a:lnTo>
                      <a:pt x="184785" y="184785"/>
                    </a:lnTo>
                    <a:lnTo>
                      <a:pt x="14288" y="184785"/>
                    </a:lnTo>
                    <a:close/>
                  </a:path>
                </a:pathLst>
              </a:custGeom>
              <a:noFill/>
              <a:ln w="19050" cap="flat">
                <a:solidFill>
                  <a:schemeClr val="tx1">
                    <a:alpha val="70000"/>
                  </a:schemeClr>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15" name="Freeform: Shape 114">
                <a:extLst>
                  <a:ext uri="{FF2B5EF4-FFF2-40B4-BE49-F238E27FC236}">
                    <a16:creationId xmlns:a16="http://schemas.microsoft.com/office/drawing/2014/main" id="{1EC7AE7B-6A55-4165-90E5-1D7677F0B9A8}"/>
                  </a:ext>
                </a:extLst>
              </p:cNvPr>
              <p:cNvSpPr/>
              <p:nvPr/>
            </p:nvSpPr>
            <p:spPr>
              <a:xfrm>
                <a:off x="3745230" y="2313623"/>
                <a:ext cx="190500" cy="190500"/>
              </a:xfrm>
              <a:custGeom>
                <a:avLst/>
                <a:gdLst>
                  <a:gd name="connsiteX0" fmla="*/ 14288 w 190500"/>
                  <a:gd name="connsiteY0" fmla="*/ 14288 h 190500"/>
                  <a:gd name="connsiteX1" fmla="*/ 184785 w 190500"/>
                  <a:gd name="connsiteY1" fmla="*/ 14288 h 190500"/>
                  <a:gd name="connsiteX2" fmla="*/ 184785 w 190500"/>
                  <a:gd name="connsiteY2" fmla="*/ 184785 h 190500"/>
                  <a:gd name="connsiteX3" fmla="*/ 14288 w 190500"/>
                  <a:gd name="connsiteY3" fmla="*/ 184785 h 190500"/>
                </a:gdLst>
                <a:ahLst/>
                <a:cxnLst>
                  <a:cxn ang="0">
                    <a:pos x="connsiteX0" y="connsiteY0"/>
                  </a:cxn>
                  <a:cxn ang="0">
                    <a:pos x="connsiteX1" y="connsiteY1"/>
                  </a:cxn>
                  <a:cxn ang="0">
                    <a:pos x="connsiteX2" y="connsiteY2"/>
                  </a:cxn>
                  <a:cxn ang="0">
                    <a:pos x="connsiteX3" y="connsiteY3"/>
                  </a:cxn>
                </a:cxnLst>
                <a:rect l="l" t="t" r="r" b="b"/>
                <a:pathLst>
                  <a:path w="190500" h="190500">
                    <a:moveTo>
                      <a:pt x="14288" y="14288"/>
                    </a:moveTo>
                    <a:lnTo>
                      <a:pt x="184785" y="14288"/>
                    </a:lnTo>
                    <a:lnTo>
                      <a:pt x="184785" y="184785"/>
                    </a:lnTo>
                    <a:lnTo>
                      <a:pt x="14288" y="184785"/>
                    </a:lnTo>
                    <a:close/>
                  </a:path>
                </a:pathLst>
              </a:custGeom>
              <a:noFill/>
              <a:ln w="19050" cap="flat">
                <a:solidFill>
                  <a:schemeClr val="tx1">
                    <a:alpha val="70000"/>
                  </a:schemeClr>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16" name="Freeform: Shape 115">
                <a:extLst>
                  <a:ext uri="{FF2B5EF4-FFF2-40B4-BE49-F238E27FC236}">
                    <a16:creationId xmlns:a16="http://schemas.microsoft.com/office/drawing/2014/main" id="{0AEF638A-DC51-4B44-A1DF-EEABF6E8C014}"/>
                  </a:ext>
                </a:extLst>
              </p:cNvPr>
              <p:cNvSpPr/>
              <p:nvPr/>
            </p:nvSpPr>
            <p:spPr>
              <a:xfrm>
                <a:off x="3546158" y="2113598"/>
                <a:ext cx="190500" cy="190500"/>
              </a:xfrm>
              <a:custGeom>
                <a:avLst/>
                <a:gdLst>
                  <a:gd name="connsiteX0" fmla="*/ 14288 w 190500"/>
                  <a:gd name="connsiteY0" fmla="*/ 14288 h 190500"/>
                  <a:gd name="connsiteX1" fmla="*/ 184785 w 190500"/>
                  <a:gd name="connsiteY1" fmla="*/ 14288 h 190500"/>
                  <a:gd name="connsiteX2" fmla="*/ 184785 w 190500"/>
                  <a:gd name="connsiteY2" fmla="*/ 184785 h 190500"/>
                  <a:gd name="connsiteX3" fmla="*/ 14288 w 190500"/>
                  <a:gd name="connsiteY3" fmla="*/ 184785 h 190500"/>
                </a:gdLst>
                <a:ahLst/>
                <a:cxnLst>
                  <a:cxn ang="0">
                    <a:pos x="connsiteX0" y="connsiteY0"/>
                  </a:cxn>
                  <a:cxn ang="0">
                    <a:pos x="connsiteX1" y="connsiteY1"/>
                  </a:cxn>
                  <a:cxn ang="0">
                    <a:pos x="connsiteX2" y="connsiteY2"/>
                  </a:cxn>
                  <a:cxn ang="0">
                    <a:pos x="connsiteX3" y="connsiteY3"/>
                  </a:cxn>
                </a:cxnLst>
                <a:rect l="l" t="t" r="r" b="b"/>
                <a:pathLst>
                  <a:path w="190500" h="190500">
                    <a:moveTo>
                      <a:pt x="14288" y="14288"/>
                    </a:moveTo>
                    <a:lnTo>
                      <a:pt x="184785" y="14288"/>
                    </a:lnTo>
                    <a:lnTo>
                      <a:pt x="184785" y="184785"/>
                    </a:lnTo>
                    <a:lnTo>
                      <a:pt x="14288" y="184785"/>
                    </a:lnTo>
                    <a:close/>
                  </a:path>
                </a:pathLst>
              </a:custGeom>
              <a:noFill/>
              <a:ln w="19050" cap="flat">
                <a:solidFill>
                  <a:schemeClr val="tx1">
                    <a:alpha val="70000"/>
                  </a:schemeClr>
                </a:solidFill>
                <a:prstDash val="solid"/>
                <a:round/>
              </a:ln>
            </p:spPr>
            <p:txBody>
              <a:bodyPr rtlCol="0" anchor="ctr"/>
              <a:lstStyle/>
              <a:p>
                <a:pPr defTabSz="731520">
                  <a:defRPr/>
                </a:pPr>
                <a:endParaRPr lang="en-US" sz="2880" dirty="0">
                  <a:solidFill>
                    <a:prstClr val="white"/>
                  </a:solidFill>
                  <a:latin typeface="Amazon Ember"/>
                </a:endParaRPr>
              </a:p>
            </p:txBody>
          </p:sp>
        </p:grpSp>
        <p:grpSp>
          <p:nvGrpSpPr>
            <p:cNvPr id="102" name="Graphic 5">
              <a:extLst>
                <a:ext uri="{FF2B5EF4-FFF2-40B4-BE49-F238E27FC236}">
                  <a16:creationId xmlns:a16="http://schemas.microsoft.com/office/drawing/2014/main" id="{42520404-F8E5-46E6-869C-1D7E20B163B1}"/>
                </a:ext>
              </a:extLst>
            </p:cNvPr>
            <p:cNvGrpSpPr/>
            <p:nvPr/>
          </p:nvGrpSpPr>
          <p:grpSpPr>
            <a:xfrm>
              <a:off x="3459934" y="1365935"/>
              <a:ext cx="2787139" cy="1271245"/>
              <a:chOff x="4079019" y="2401481"/>
              <a:chExt cx="2787139" cy="1329919"/>
            </a:xfrm>
          </p:grpSpPr>
          <p:sp>
            <p:nvSpPr>
              <p:cNvPr id="103" name="Freeform: Shape 102">
                <a:extLst>
                  <a:ext uri="{FF2B5EF4-FFF2-40B4-BE49-F238E27FC236}">
                    <a16:creationId xmlns:a16="http://schemas.microsoft.com/office/drawing/2014/main" id="{A2194088-D9F7-4A23-9C89-D71636BFDAB6}"/>
                  </a:ext>
                </a:extLst>
              </p:cNvPr>
              <p:cNvSpPr/>
              <p:nvPr/>
            </p:nvSpPr>
            <p:spPr>
              <a:xfrm>
                <a:off x="4079019" y="3050255"/>
                <a:ext cx="710144" cy="679797"/>
              </a:xfrm>
              <a:custGeom>
                <a:avLst/>
                <a:gdLst>
                  <a:gd name="connsiteX0" fmla="*/ 540327 w 926275"/>
                  <a:gd name="connsiteY0" fmla="*/ 206367 h 714865"/>
                  <a:gd name="connsiteX1" fmla="*/ 376448 w 926275"/>
                  <a:gd name="connsiteY1" fmla="*/ 20232 h 714865"/>
                  <a:gd name="connsiteX2" fmla="*/ 212568 w 926275"/>
                  <a:gd name="connsiteY2" fmla="*/ 206367 h 714865"/>
                  <a:gd name="connsiteX3" fmla="*/ 212568 w 926275"/>
                  <a:gd name="connsiteY3" fmla="*/ 207716 h 714865"/>
                  <a:gd name="connsiteX4" fmla="*/ 17813 w 926275"/>
                  <a:gd name="connsiteY4" fmla="*/ 453197 h 714865"/>
                  <a:gd name="connsiteX5" fmla="*/ 235131 w 926275"/>
                  <a:gd name="connsiteY5" fmla="*/ 700028 h 714865"/>
                  <a:gd name="connsiteX6" fmla="*/ 910837 w 926275"/>
                  <a:gd name="connsiteY6" fmla="*/ 700028 h 714865"/>
                  <a:gd name="connsiteX0" fmla="*/ 522514 w 710144"/>
                  <a:gd name="connsiteY0" fmla="*/ 186135 h 679797"/>
                  <a:gd name="connsiteX1" fmla="*/ 358635 w 710144"/>
                  <a:gd name="connsiteY1" fmla="*/ 0 h 679797"/>
                  <a:gd name="connsiteX2" fmla="*/ 194755 w 710144"/>
                  <a:gd name="connsiteY2" fmla="*/ 186135 h 679797"/>
                  <a:gd name="connsiteX3" fmla="*/ 194755 w 710144"/>
                  <a:gd name="connsiteY3" fmla="*/ 187484 h 679797"/>
                  <a:gd name="connsiteX4" fmla="*/ 0 w 710144"/>
                  <a:gd name="connsiteY4" fmla="*/ 432965 h 679797"/>
                  <a:gd name="connsiteX5" fmla="*/ 217318 w 710144"/>
                  <a:gd name="connsiteY5" fmla="*/ 679796 h 679797"/>
                  <a:gd name="connsiteX6" fmla="*/ 710144 w 710144"/>
                  <a:gd name="connsiteY6" fmla="*/ 672964 h 67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144" h="679797">
                    <a:moveTo>
                      <a:pt x="522514" y="186135"/>
                    </a:moveTo>
                    <a:cubicBezTo>
                      <a:pt x="522514" y="83626"/>
                      <a:pt x="448887" y="0"/>
                      <a:pt x="358635" y="0"/>
                    </a:cubicBezTo>
                    <a:cubicBezTo>
                      <a:pt x="268382" y="0"/>
                      <a:pt x="194755" y="83626"/>
                      <a:pt x="194755" y="186135"/>
                    </a:cubicBezTo>
                    <a:lnTo>
                      <a:pt x="194755" y="187484"/>
                    </a:lnTo>
                    <a:cubicBezTo>
                      <a:pt x="85502" y="199623"/>
                      <a:pt x="0" y="304829"/>
                      <a:pt x="0" y="432965"/>
                    </a:cubicBezTo>
                    <a:cubicBezTo>
                      <a:pt x="0" y="569195"/>
                      <a:pt x="97378" y="679796"/>
                      <a:pt x="217318" y="679796"/>
                    </a:cubicBezTo>
                    <a:cubicBezTo>
                      <a:pt x="442553" y="679796"/>
                      <a:pt x="484909" y="672964"/>
                      <a:pt x="710144" y="672964"/>
                    </a:cubicBezTo>
                  </a:path>
                </a:pathLst>
              </a:custGeom>
              <a:noFill/>
              <a:ln w="19050" cap="flat">
                <a:solidFill>
                  <a:schemeClr val="tx1">
                    <a:alpha val="70000"/>
                  </a:schemeClr>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04" name="Freeform: Shape 103">
                <a:extLst>
                  <a:ext uri="{FF2B5EF4-FFF2-40B4-BE49-F238E27FC236}">
                    <a16:creationId xmlns:a16="http://schemas.microsoft.com/office/drawing/2014/main" id="{75DE91B7-CFA1-4A12-B702-F35C10658C45}"/>
                  </a:ext>
                </a:extLst>
              </p:cNvPr>
              <p:cNvSpPr/>
              <p:nvPr/>
            </p:nvSpPr>
            <p:spPr>
              <a:xfrm>
                <a:off x="4461404" y="2602452"/>
                <a:ext cx="605641" cy="472081"/>
              </a:xfrm>
              <a:custGeom>
                <a:avLst/>
                <a:gdLst>
                  <a:gd name="connsiteX0" fmla="*/ 589016 w 605641"/>
                  <a:gd name="connsiteY0" fmla="*/ 20232 h 472080"/>
                  <a:gd name="connsiteX1" fmla="*/ 524889 w 605641"/>
                  <a:gd name="connsiteY1" fmla="*/ 156461 h 472080"/>
                  <a:gd name="connsiteX2" fmla="*/ 357447 w 605641"/>
                  <a:gd name="connsiteY2" fmla="*/ 106555 h 472080"/>
                  <a:gd name="connsiteX3" fmla="*/ 17813 w 605641"/>
                  <a:gd name="connsiteY3" fmla="*/ 453197 h 472080"/>
                </a:gdLst>
                <a:ahLst/>
                <a:cxnLst>
                  <a:cxn ang="0">
                    <a:pos x="connsiteX0" y="connsiteY0"/>
                  </a:cxn>
                  <a:cxn ang="0">
                    <a:pos x="connsiteX1" y="connsiteY1"/>
                  </a:cxn>
                  <a:cxn ang="0">
                    <a:pos x="connsiteX2" y="connsiteY2"/>
                  </a:cxn>
                  <a:cxn ang="0">
                    <a:pos x="connsiteX3" y="connsiteY3"/>
                  </a:cxn>
                </a:cxnLst>
                <a:rect l="l" t="t" r="r" b="b"/>
                <a:pathLst>
                  <a:path w="605641" h="472080">
                    <a:moveTo>
                      <a:pt x="589016" y="20232"/>
                    </a:moveTo>
                    <a:cubicBezTo>
                      <a:pt x="561703" y="60696"/>
                      <a:pt x="540327" y="106555"/>
                      <a:pt x="524889" y="156461"/>
                    </a:cubicBezTo>
                    <a:cubicBezTo>
                      <a:pt x="475013" y="124090"/>
                      <a:pt x="418011" y="106555"/>
                      <a:pt x="357447" y="106555"/>
                    </a:cubicBezTo>
                    <a:cubicBezTo>
                      <a:pt x="180505" y="106555"/>
                      <a:pt x="35626" y="258970"/>
                      <a:pt x="17813" y="453197"/>
                    </a:cubicBezTo>
                  </a:path>
                </a:pathLst>
              </a:custGeom>
              <a:noFill/>
              <a:ln w="19050" cap="flat">
                <a:solidFill>
                  <a:schemeClr val="tx1">
                    <a:alpha val="70000"/>
                  </a:schemeClr>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05" name="Freeform: Shape 104">
                <a:extLst>
                  <a:ext uri="{FF2B5EF4-FFF2-40B4-BE49-F238E27FC236}">
                    <a16:creationId xmlns:a16="http://schemas.microsoft.com/office/drawing/2014/main" id="{7B263514-8AFF-48BF-97EE-6D15B3378815}"/>
                  </a:ext>
                </a:extLst>
              </p:cNvPr>
              <p:cNvSpPr/>
              <p:nvPr/>
            </p:nvSpPr>
            <p:spPr>
              <a:xfrm>
                <a:off x="5057545" y="2459479"/>
                <a:ext cx="154379" cy="148368"/>
              </a:xfrm>
              <a:custGeom>
                <a:avLst/>
                <a:gdLst>
                  <a:gd name="connsiteX0" fmla="*/ 141316 w 154379"/>
                  <a:gd name="connsiteY0" fmla="*/ 20232 h 148368"/>
                  <a:gd name="connsiteX1" fmla="*/ 17813 w 154379"/>
                  <a:gd name="connsiteY1" fmla="*/ 128136 h 148368"/>
                </a:gdLst>
                <a:ahLst/>
                <a:cxnLst>
                  <a:cxn ang="0">
                    <a:pos x="connsiteX0" y="connsiteY0"/>
                  </a:cxn>
                  <a:cxn ang="0">
                    <a:pos x="connsiteX1" y="connsiteY1"/>
                  </a:cxn>
                </a:cxnLst>
                <a:rect l="l" t="t" r="r" b="b"/>
                <a:pathLst>
                  <a:path w="154379" h="148368">
                    <a:moveTo>
                      <a:pt x="141316" y="20232"/>
                    </a:moveTo>
                    <a:cubicBezTo>
                      <a:pt x="95003" y="47208"/>
                      <a:pt x="53439" y="84975"/>
                      <a:pt x="17813" y="128136"/>
                    </a:cubicBezTo>
                  </a:path>
                </a:pathLst>
              </a:custGeom>
              <a:noFill/>
              <a:ln w="19050" cap="flat">
                <a:solidFill>
                  <a:schemeClr val="tx1">
                    <a:alpha val="70000"/>
                  </a:schemeClr>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06" name="Freeform: Shape 105">
                <a:extLst>
                  <a:ext uri="{FF2B5EF4-FFF2-40B4-BE49-F238E27FC236}">
                    <a16:creationId xmlns:a16="http://schemas.microsoft.com/office/drawing/2014/main" id="{56C418C3-089F-4E4F-BE13-22B989471870}"/>
                  </a:ext>
                </a:extLst>
              </p:cNvPr>
              <p:cNvSpPr/>
              <p:nvPr/>
            </p:nvSpPr>
            <p:spPr>
              <a:xfrm>
                <a:off x="5211924" y="2401481"/>
                <a:ext cx="617517" cy="350689"/>
              </a:xfrm>
              <a:custGeom>
                <a:avLst/>
                <a:gdLst>
                  <a:gd name="connsiteX0" fmla="*/ 610392 w 617516"/>
                  <a:gd name="connsiteY0" fmla="*/ 338549 h 350688"/>
                  <a:gd name="connsiteX1" fmla="*/ 194755 w 617516"/>
                  <a:gd name="connsiteY1" fmla="*/ 20232 h 350688"/>
                  <a:gd name="connsiteX2" fmla="*/ 17813 w 617516"/>
                  <a:gd name="connsiteY2" fmla="*/ 62045 h 350688"/>
                </a:gdLst>
                <a:ahLst/>
                <a:cxnLst>
                  <a:cxn ang="0">
                    <a:pos x="connsiteX0" y="connsiteY0"/>
                  </a:cxn>
                  <a:cxn ang="0">
                    <a:pos x="connsiteX1" y="connsiteY1"/>
                  </a:cxn>
                  <a:cxn ang="0">
                    <a:pos x="connsiteX2" y="connsiteY2"/>
                  </a:cxn>
                </a:cxnLst>
                <a:rect l="l" t="t" r="r" b="b"/>
                <a:pathLst>
                  <a:path w="617516" h="350688">
                    <a:moveTo>
                      <a:pt x="610392" y="338549"/>
                    </a:moveTo>
                    <a:cubicBezTo>
                      <a:pt x="543890" y="152415"/>
                      <a:pt x="383573" y="20232"/>
                      <a:pt x="194755" y="20232"/>
                    </a:cubicBezTo>
                    <a:cubicBezTo>
                      <a:pt x="131816" y="20232"/>
                      <a:pt x="72439" y="35069"/>
                      <a:pt x="17813" y="62045"/>
                    </a:cubicBezTo>
                  </a:path>
                </a:pathLst>
              </a:custGeom>
              <a:noFill/>
              <a:ln w="19050" cap="flat">
                <a:solidFill>
                  <a:schemeClr val="tx1">
                    <a:alpha val="70000"/>
                  </a:schemeClr>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07" name="Freeform: Shape 106">
                <a:extLst>
                  <a:ext uri="{FF2B5EF4-FFF2-40B4-BE49-F238E27FC236}">
                    <a16:creationId xmlns:a16="http://schemas.microsoft.com/office/drawing/2014/main" id="{C9B93452-A16A-42B0-B1EC-B8EC5841EC1B}"/>
                  </a:ext>
                </a:extLst>
              </p:cNvPr>
              <p:cNvSpPr/>
              <p:nvPr/>
            </p:nvSpPr>
            <p:spPr>
              <a:xfrm>
                <a:off x="5814836" y="2707658"/>
                <a:ext cx="544245" cy="294040"/>
              </a:xfrm>
              <a:custGeom>
                <a:avLst/>
                <a:gdLst>
                  <a:gd name="connsiteX0" fmla="*/ 761208 w 771895"/>
                  <a:gd name="connsiteY0" fmla="*/ 298085 h 418128"/>
                  <a:gd name="connsiteX1" fmla="*/ 691144 w 771895"/>
                  <a:gd name="connsiteY1" fmla="*/ 314271 h 418128"/>
                  <a:gd name="connsiteX2" fmla="*/ 359822 w 771895"/>
                  <a:gd name="connsiteY2" fmla="*/ 20232 h 418128"/>
                  <a:gd name="connsiteX3" fmla="*/ 17813 w 771895"/>
                  <a:gd name="connsiteY3" fmla="*/ 408687 h 418128"/>
                  <a:gd name="connsiteX0" fmla="*/ 743395 w 743395"/>
                  <a:gd name="connsiteY0" fmla="*/ 304468 h 415069"/>
                  <a:gd name="connsiteX1" fmla="*/ 673331 w 743395"/>
                  <a:gd name="connsiteY1" fmla="*/ 320654 h 415069"/>
                  <a:gd name="connsiteX2" fmla="*/ 342009 w 743395"/>
                  <a:gd name="connsiteY2" fmla="*/ 26615 h 415069"/>
                  <a:gd name="connsiteX3" fmla="*/ 199151 w 743395"/>
                  <a:gd name="connsiteY3" fmla="*/ 57758 h 415069"/>
                  <a:gd name="connsiteX4" fmla="*/ 0 w 743395"/>
                  <a:gd name="connsiteY4" fmla="*/ 415070 h 415069"/>
                  <a:gd name="connsiteX0" fmla="*/ 544244 w 544244"/>
                  <a:gd name="connsiteY0" fmla="*/ 304468 h 320654"/>
                  <a:gd name="connsiteX1" fmla="*/ 474180 w 544244"/>
                  <a:gd name="connsiteY1" fmla="*/ 320654 h 320654"/>
                  <a:gd name="connsiteX2" fmla="*/ 142858 w 544244"/>
                  <a:gd name="connsiteY2" fmla="*/ 26615 h 320654"/>
                  <a:gd name="connsiteX3" fmla="*/ 0 w 544244"/>
                  <a:gd name="connsiteY3" fmla="*/ 57758 h 320654"/>
                  <a:gd name="connsiteX0" fmla="*/ 544244 w 544244"/>
                  <a:gd name="connsiteY0" fmla="*/ 296894 h 313080"/>
                  <a:gd name="connsiteX1" fmla="*/ 474180 w 544244"/>
                  <a:gd name="connsiteY1" fmla="*/ 313080 h 313080"/>
                  <a:gd name="connsiteX2" fmla="*/ 142858 w 544244"/>
                  <a:gd name="connsiteY2" fmla="*/ 19041 h 313080"/>
                  <a:gd name="connsiteX3" fmla="*/ 0 w 544244"/>
                  <a:gd name="connsiteY3" fmla="*/ 50184 h 313080"/>
                  <a:gd name="connsiteX0" fmla="*/ 544244 w 544244"/>
                  <a:gd name="connsiteY0" fmla="*/ 283343 h 299529"/>
                  <a:gd name="connsiteX1" fmla="*/ 474180 w 544244"/>
                  <a:gd name="connsiteY1" fmla="*/ 299529 h 299529"/>
                  <a:gd name="connsiteX2" fmla="*/ 142858 w 544244"/>
                  <a:gd name="connsiteY2" fmla="*/ 5490 h 299529"/>
                  <a:gd name="connsiteX3" fmla="*/ 0 w 544244"/>
                  <a:gd name="connsiteY3" fmla="*/ 36633 h 299529"/>
                  <a:gd name="connsiteX0" fmla="*/ 544244 w 544244"/>
                  <a:gd name="connsiteY0" fmla="*/ 277853 h 294039"/>
                  <a:gd name="connsiteX1" fmla="*/ 474180 w 544244"/>
                  <a:gd name="connsiteY1" fmla="*/ 294039 h 294039"/>
                  <a:gd name="connsiteX2" fmla="*/ 142858 w 544244"/>
                  <a:gd name="connsiteY2" fmla="*/ 0 h 294039"/>
                  <a:gd name="connsiteX3" fmla="*/ 0 w 544244"/>
                  <a:gd name="connsiteY3" fmla="*/ 31143 h 294039"/>
                </a:gdLst>
                <a:ahLst/>
                <a:cxnLst>
                  <a:cxn ang="0">
                    <a:pos x="connsiteX0" y="connsiteY0"/>
                  </a:cxn>
                  <a:cxn ang="0">
                    <a:pos x="connsiteX1" y="connsiteY1"/>
                  </a:cxn>
                  <a:cxn ang="0">
                    <a:pos x="connsiteX2" y="connsiteY2"/>
                  </a:cxn>
                  <a:cxn ang="0">
                    <a:pos x="connsiteX3" y="connsiteY3"/>
                  </a:cxn>
                </a:cxnLst>
                <a:rect l="l" t="t" r="r" b="b"/>
                <a:pathLst>
                  <a:path w="544244" h="294039">
                    <a:moveTo>
                      <a:pt x="544244" y="277853"/>
                    </a:moveTo>
                    <a:cubicBezTo>
                      <a:pt x="519306" y="277853"/>
                      <a:pt x="495555" y="283248"/>
                      <a:pt x="474180" y="294039"/>
                    </a:cubicBezTo>
                    <a:cubicBezTo>
                      <a:pt x="437366" y="125439"/>
                      <a:pt x="301988" y="0"/>
                      <a:pt x="142858" y="0"/>
                    </a:cubicBezTo>
                    <a:cubicBezTo>
                      <a:pt x="63828" y="4014"/>
                      <a:pt x="76596" y="-2852"/>
                      <a:pt x="0" y="31143"/>
                    </a:cubicBezTo>
                  </a:path>
                </a:pathLst>
              </a:custGeom>
              <a:noFill/>
              <a:ln w="19050" cap="flat">
                <a:solidFill>
                  <a:schemeClr val="tx1">
                    <a:alpha val="70000"/>
                  </a:schemeClr>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08" name="Freeform: Shape 107">
                <a:extLst>
                  <a:ext uri="{FF2B5EF4-FFF2-40B4-BE49-F238E27FC236}">
                    <a16:creationId xmlns:a16="http://schemas.microsoft.com/office/drawing/2014/main" id="{A4248773-FE8D-4880-90D9-1538F04EBA6B}"/>
                  </a:ext>
                </a:extLst>
              </p:cNvPr>
              <p:cNvSpPr/>
              <p:nvPr/>
            </p:nvSpPr>
            <p:spPr>
              <a:xfrm>
                <a:off x="6370955" y="2969327"/>
                <a:ext cx="130629" cy="94416"/>
              </a:xfrm>
              <a:custGeom>
                <a:avLst/>
                <a:gdLst>
                  <a:gd name="connsiteX0" fmla="*/ 119941 w 130628"/>
                  <a:gd name="connsiteY0" fmla="*/ 82277 h 94416"/>
                  <a:gd name="connsiteX1" fmla="*/ 17813 w 130628"/>
                  <a:gd name="connsiteY1" fmla="*/ 20232 h 94416"/>
                </a:gdLst>
                <a:ahLst/>
                <a:cxnLst>
                  <a:cxn ang="0">
                    <a:pos x="connsiteX0" y="connsiteY0"/>
                  </a:cxn>
                  <a:cxn ang="0">
                    <a:pos x="connsiteX1" y="connsiteY1"/>
                  </a:cxn>
                </a:cxnLst>
                <a:rect l="l" t="t" r="r" b="b"/>
                <a:pathLst>
                  <a:path w="130628" h="94416">
                    <a:moveTo>
                      <a:pt x="119941" y="82277"/>
                    </a:moveTo>
                    <a:cubicBezTo>
                      <a:pt x="93815" y="49906"/>
                      <a:pt x="58189" y="26976"/>
                      <a:pt x="17813" y="20232"/>
                    </a:cubicBezTo>
                  </a:path>
                </a:pathLst>
              </a:custGeom>
              <a:noFill/>
              <a:ln w="19050" cap="flat">
                <a:solidFill>
                  <a:schemeClr val="tx1">
                    <a:alpha val="70000"/>
                  </a:schemeClr>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09" name="Freeform: Shape 108">
                <a:extLst>
                  <a:ext uri="{FF2B5EF4-FFF2-40B4-BE49-F238E27FC236}">
                    <a16:creationId xmlns:a16="http://schemas.microsoft.com/office/drawing/2014/main" id="{CBD09C32-0143-45F4-88C5-2DFC63F13800}"/>
                  </a:ext>
                </a:extLst>
              </p:cNvPr>
              <p:cNvSpPr/>
              <p:nvPr/>
            </p:nvSpPr>
            <p:spPr>
              <a:xfrm>
                <a:off x="6006384" y="3077231"/>
                <a:ext cx="859774" cy="654169"/>
              </a:xfrm>
              <a:custGeom>
                <a:avLst/>
                <a:gdLst>
                  <a:gd name="connsiteX0" fmla="*/ 663831 w 1033152"/>
                  <a:gd name="connsiteY0" fmla="*/ 20232 h 687889"/>
                  <a:gd name="connsiteX1" fmla="*/ 691144 w 1033152"/>
                  <a:gd name="connsiteY1" fmla="*/ 103858 h 687889"/>
                  <a:gd name="connsiteX2" fmla="*/ 764771 w 1033152"/>
                  <a:gd name="connsiteY2" fmla="*/ 91719 h 687889"/>
                  <a:gd name="connsiteX3" fmla="*/ 1021278 w 1033152"/>
                  <a:gd name="connsiteY3" fmla="*/ 383060 h 687889"/>
                  <a:gd name="connsiteX4" fmla="*/ 764771 w 1033152"/>
                  <a:gd name="connsiteY4" fmla="*/ 674401 h 687889"/>
                  <a:gd name="connsiteX5" fmla="*/ 17813 w 1033152"/>
                  <a:gd name="connsiteY5" fmla="*/ 674401 h 687889"/>
                  <a:gd name="connsiteX0" fmla="*/ 502326 w 859773"/>
                  <a:gd name="connsiteY0" fmla="*/ 0 h 654169"/>
                  <a:gd name="connsiteX1" fmla="*/ 529639 w 859773"/>
                  <a:gd name="connsiteY1" fmla="*/ 83626 h 654169"/>
                  <a:gd name="connsiteX2" fmla="*/ 603266 w 859773"/>
                  <a:gd name="connsiteY2" fmla="*/ 71487 h 654169"/>
                  <a:gd name="connsiteX3" fmla="*/ 859773 w 859773"/>
                  <a:gd name="connsiteY3" fmla="*/ 362828 h 654169"/>
                  <a:gd name="connsiteX4" fmla="*/ 603266 w 859773"/>
                  <a:gd name="connsiteY4" fmla="*/ 654169 h 654169"/>
                  <a:gd name="connsiteX5" fmla="*/ 0 w 859773"/>
                  <a:gd name="connsiteY5" fmla="*/ 654169 h 654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773" h="654169">
                    <a:moveTo>
                      <a:pt x="502326" y="0"/>
                    </a:moveTo>
                    <a:cubicBezTo>
                      <a:pt x="516576" y="24279"/>
                      <a:pt x="526076" y="52603"/>
                      <a:pt x="529639" y="83626"/>
                    </a:cubicBezTo>
                    <a:cubicBezTo>
                      <a:pt x="553389" y="75533"/>
                      <a:pt x="578328" y="71487"/>
                      <a:pt x="603266" y="71487"/>
                    </a:cubicBezTo>
                    <a:cubicBezTo>
                      <a:pt x="744582" y="71487"/>
                      <a:pt x="859773" y="202320"/>
                      <a:pt x="859773" y="362828"/>
                    </a:cubicBezTo>
                    <a:cubicBezTo>
                      <a:pt x="859773" y="523335"/>
                      <a:pt x="744582" y="654169"/>
                      <a:pt x="603266" y="654169"/>
                    </a:cubicBezTo>
                    <a:lnTo>
                      <a:pt x="0" y="654169"/>
                    </a:lnTo>
                  </a:path>
                </a:pathLst>
              </a:custGeom>
              <a:noFill/>
              <a:ln w="19050" cap="flat">
                <a:solidFill>
                  <a:schemeClr val="tx1">
                    <a:alpha val="70000"/>
                  </a:schemeClr>
                </a:solidFill>
                <a:prstDash val="solid"/>
                <a:round/>
              </a:ln>
            </p:spPr>
            <p:txBody>
              <a:bodyPr rtlCol="0" anchor="ctr"/>
              <a:lstStyle/>
              <a:p>
                <a:pPr defTabSz="731520">
                  <a:defRPr/>
                </a:pPr>
                <a:endParaRPr lang="en-US" sz="2880" dirty="0">
                  <a:solidFill>
                    <a:prstClr val="white"/>
                  </a:solidFill>
                  <a:latin typeface="Amazon Ember"/>
                </a:endParaRPr>
              </a:p>
            </p:txBody>
          </p:sp>
        </p:grpSp>
      </p:grpSp>
      <p:cxnSp>
        <p:nvCxnSpPr>
          <p:cNvPr id="117" name="Straight Connector 116">
            <a:extLst>
              <a:ext uri="{FF2B5EF4-FFF2-40B4-BE49-F238E27FC236}">
                <a16:creationId xmlns:a16="http://schemas.microsoft.com/office/drawing/2014/main" id="{BD48BDA5-FF88-4264-A588-636408FB4A19}"/>
              </a:ext>
            </a:extLst>
          </p:cNvPr>
          <p:cNvCxnSpPr>
            <a:cxnSpLocks/>
          </p:cNvCxnSpPr>
          <p:nvPr/>
        </p:nvCxnSpPr>
        <p:spPr>
          <a:xfrm>
            <a:off x="4942264" y="2864045"/>
            <a:ext cx="237972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8" name="Rectangle 3">
            <a:extLst>
              <a:ext uri="{FF2B5EF4-FFF2-40B4-BE49-F238E27FC236}">
                <a16:creationId xmlns:a16="http://schemas.microsoft.com/office/drawing/2014/main" id="{247112CA-29AB-4FA3-B86B-17D4C25F184B}"/>
              </a:ext>
            </a:extLst>
          </p:cNvPr>
          <p:cNvSpPr/>
          <p:nvPr/>
        </p:nvSpPr>
        <p:spPr bwMode="auto">
          <a:xfrm rot="2700000">
            <a:off x="6924891" y="2692054"/>
            <a:ext cx="343981" cy="343981"/>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ln w="19050">
            <a:solidFill>
              <a:schemeClr val="tx1"/>
            </a:solidFill>
          </a:ln>
          <a:effectLst/>
          <a:extLst>
            <a:ext uri="{909E8E84-426E-40DD-AFC4-6F175D3DCCD1}">
              <a14:hiddenFill xmlns:a14="http://schemas.microsoft.com/office/drawing/2010/main">
                <a:solidFill>
                  <a:srgbClr val="FFFFFF"/>
                </a:solidFill>
              </a14:hiddenFill>
            </a:ext>
          </a:extLst>
        </p:spPr>
        <p:txBody>
          <a:bodyPr vert="horz" wrap="square" lIns="140571" tIns="70285" rIns="140571" bIns="70285" numCol="1" anchor="t" anchorCtr="0" compatLnSpc="1">
            <a:prstTxWarp prst="textNoShape">
              <a:avLst/>
            </a:prstTxWarp>
          </a:bodyPr>
          <a:lstStyle/>
          <a:p>
            <a:pPr defTabSz="1405677">
              <a:defRPr/>
            </a:pPr>
            <a:endParaRPr lang="en-US" sz="2822" kern="0" dirty="0">
              <a:solidFill>
                <a:srgbClr val="505050"/>
              </a:solidFill>
              <a:latin typeface="Amazon Ember Light" panose="020B0403020204020204" pitchFamily="34" charset="0"/>
            </a:endParaRPr>
          </a:p>
        </p:txBody>
      </p:sp>
      <p:grpSp>
        <p:nvGrpSpPr>
          <p:cNvPr id="119" name="Group 118">
            <a:extLst>
              <a:ext uri="{FF2B5EF4-FFF2-40B4-BE49-F238E27FC236}">
                <a16:creationId xmlns:a16="http://schemas.microsoft.com/office/drawing/2014/main" id="{21E9776D-818B-45DD-BD25-C2B1B7983705}"/>
              </a:ext>
            </a:extLst>
          </p:cNvPr>
          <p:cNvGrpSpPr/>
          <p:nvPr/>
        </p:nvGrpSpPr>
        <p:grpSpPr>
          <a:xfrm rot="10800000" flipV="1">
            <a:off x="10086805" y="2942291"/>
            <a:ext cx="1310640" cy="1469136"/>
            <a:chOff x="4160143" y="1980822"/>
            <a:chExt cx="819150" cy="918210"/>
          </a:xfrm>
        </p:grpSpPr>
        <p:sp>
          <p:nvSpPr>
            <p:cNvPr id="120" name="Freeform: Shape 119">
              <a:extLst>
                <a:ext uri="{FF2B5EF4-FFF2-40B4-BE49-F238E27FC236}">
                  <a16:creationId xmlns:a16="http://schemas.microsoft.com/office/drawing/2014/main" id="{DEA68C34-1211-4202-B011-574B9313904C}"/>
                </a:ext>
              </a:extLst>
            </p:cNvPr>
            <p:cNvSpPr/>
            <p:nvPr/>
          </p:nvSpPr>
          <p:spPr>
            <a:xfrm>
              <a:off x="4323973" y="1980822"/>
              <a:ext cx="495300" cy="676275"/>
            </a:xfrm>
            <a:custGeom>
              <a:avLst/>
              <a:gdLst>
                <a:gd name="connsiteX0" fmla="*/ 485200 w 495300"/>
                <a:gd name="connsiteY0" fmla="*/ 250885 h 676275"/>
                <a:gd name="connsiteX1" fmla="*/ 331847 w 495300"/>
                <a:gd name="connsiteY1" fmla="*/ 618550 h 676275"/>
                <a:gd name="connsiteX2" fmla="*/ 168970 w 495300"/>
                <a:gd name="connsiteY2" fmla="*/ 618550 h 676275"/>
                <a:gd name="connsiteX3" fmla="*/ 16570 w 495300"/>
                <a:gd name="connsiteY3" fmla="*/ 250885 h 676275"/>
                <a:gd name="connsiteX4" fmla="*/ 250885 w 495300"/>
                <a:gd name="connsiteY4" fmla="*/ 16570 h 676275"/>
                <a:gd name="connsiteX5" fmla="*/ 485200 w 495300"/>
                <a:gd name="connsiteY5" fmla="*/ 25088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676275">
                  <a:moveTo>
                    <a:pt x="485200" y="250885"/>
                  </a:moveTo>
                  <a:cubicBezTo>
                    <a:pt x="485200" y="328990"/>
                    <a:pt x="399475" y="497582"/>
                    <a:pt x="331847" y="618550"/>
                  </a:cubicBezTo>
                  <a:cubicBezTo>
                    <a:pt x="296605" y="682367"/>
                    <a:pt x="204212" y="682367"/>
                    <a:pt x="168970" y="618550"/>
                  </a:cubicBezTo>
                  <a:cubicBezTo>
                    <a:pt x="101342" y="497582"/>
                    <a:pt x="16570" y="328990"/>
                    <a:pt x="16570" y="250885"/>
                  </a:cubicBezTo>
                  <a:cubicBezTo>
                    <a:pt x="16570" y="121345"/>
                    <a:pt x="121345" y="16570"/>
                    <a:pt x="250885" y="16570"/>
                  </a:cubicBezTo>
                  <a:cubicBezTo>
                    <a:pt x="380425" y="16570"/>
                    <a:pt x="485200" y="121345"/>
                    <a:pt x="485200" y="250885"/>
                  </a:cubicBezTo>
                  <a:close/>
                </a:path>
              </a:pathLst>
            </a:custGeom>
            <a:noFill/>
            <a:ln w="19050" cap="flat">
              <a:solidFill>
                <a:schemeClr val="tx1"/>
              </a:solidFill>
              <a:prstDash val="solid"/>
              <a:miter/>
            </a:ln>
          </p:spPr>
          <p:txBody>
            <a:bodyPr rtlCol="0" anchor="ctr"/>
            <a:lstStyle/>
            <a:p>
              <a:pPr defTabSz="731520">
                <a:defRPr/>
              </a:pPr>
              <a:endParaRPr lang="en-US" sz="2880" dirty="0">
                <a:solidFill>
                  <a:prstClr val="white"/>
                </a:solidFill>
                <a:latin typeface="Amazon Ember"/>
              </a:endParaRPr>
            </a:p>
          </p:txBody>
        </p:sp>
        <p:sp>
          <p:nvSpPr>
            <p:cNvPr id="121" name="Freeform: Shape 120">
              <a:extLst>
                <a:ext uri="{FF2B5EF4-FFF2-40B4-BE49-F238E27FC236}">
                  <a16:creationId xmlns:a16="http://schemas.microsoft.com/office/drawing/2014/main" id="{1D85C19D-7DA5-417B-A1F7-CB9F3EBB3E15}"/>
                </a:ext>
              </a:extLst>
            </p:cNvPr>
            <p:cNvSpPr/>
            <p:nvPr/>
          </p:nvSpPr>
          <p:spPr>
            <a:xfrm>
              <a:off x="4518283" y="2433260"/>
              <a:ext cx="219075" cy="342900"/>
            </a:xfrm>
            <a:custGeom>
              <a:avLst/>
              <a:gdLst>
                <a:gd name="connsiteX0" fmla="*/ 16570 w 219075"/>
                <a:gd name="connsiteY0" fmla="*/ 16570 h 342900"/>
                <a:gd name="connsiteX1" fmla="*/ 16570 w 219075"/>
                <a:gd name="connsiteY1" fmla="*/ 228977 h 342900"/>
                <a:gd name="connsiteX2" fmla="*/ 122297 w 219075"/>
                <a:gd name="connsiteY2" fmla="*/ 334705 h 342900"/>
                <a:gd name="connsiteX3" fmla="*/ 122297 w 219075"/>
                <a:gd name="connsiteY3" fmla="*/ 334705 h 342900"/>
                <a:gd name="connsiteX4" fmla="*/ 206117 w 219075"/>
                <a:gd name="connsiteY4" fmla="*/ 33470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42900">
                  <a:moveTo>
                    <a:pt x="16570" y="16570"/>
                  </a:moveTo>
                  <a:lnTo>
                    <a:pt x="16570" y="228977"/>
                  </a:lnTo>
                  <a:cubicBezTo>
                    <a:pt x="16570" y="287080"/>
                    <a:pt x="64195" y="334705"/>
                    <a:pt x="122297" y="334705"/>
                  </a:cubicBezTo>
                  <a:lnTo>
                    <a:pt x="122297" y="334705"/>
                  </a:lnTo>
                  <a:lnTo>
                    <a:pt x="206117" y="334705"/>
                  </a:lnTo>
                </a:path>
              </a:pathLst>
            </a:custGeom>
            <a:noFill/>
            <a:ln w="19050" cap="rnd">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22" name="Freeform: Shape 121">
              <a:extLst>
                <a:ext uri="{FF2B5EF4-FFF2-40B4-BE49-F238E27FC236}">
                  <a16:creationId xmlns:a16="http://schemas.microsoft.com/office/drawing/2014/main" id="{7925C646-383F-4D57-AC5B-419D3E790D43}"/>
                </a:ext>
              </a:extLst>
            </p:cNvPr>
            <p:cNvSpPr/>
            <p:nvPr/>
          </p:nvSpPr>
          <p:spPr>
            <a:xfrm>
              <a:off x="4410650" y="2433260"/>
              <a:ext cx="219075" cy="342900"/>
            </a:xfrm>
            <a:custGeom>
              <a:avLst/>
              <a:gdLst>
                <a:gd name="connsiteX0" fmla="*/ 204212 w 219075"/>
                <a:gd name="connsiteY0" fmla="*/ 16570 h 342900"/>
                <a:gd name="connsiteX1" fmla="*/ 204212 w 219075"/>
                <a:gd name="connsiteY1" fmla="*/ 228977 h 342900"/>
                <a:gd name="connsiteX2" fmla="*/ 98485 w 219075"/>
                <a:gd name="connsiteY2" fmla="*/ 334705 h 342900"/>
                <a:gd name="connsiteX3" fmla="*/ 98485 w 219075"/>
                <a:gd name="connsiteY3" fmla="*/ 334705 h 342900"/>
                <a:gd name="connsiteX4" fmla="*/ 16570 w 219075"/>
                <a:gd name="connsiteY4" fmla="*/ 33470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42900">
                  <a:moveTo>
                    <a:pt x="204212" y="16570"/>
                  </a:moveTo>
                  <a:lnTo>
                    <a:pt x="204212" y="228977"/>
                  </a:lnTo>
                  <a:cubicBezTo>
                    <a:pt x="204212" y="287080"/>
                    <a:pt x="156587" y="334705"/>
                    <a:pt x="98485" y="334705"/>
                  </a:cubicBezTo>
                  <a:lnTo>
                    <a:pt x="98485" y="334705"/>
                  </a:lnTo>
                  <a:lnTo>
                    <a:pt x="16570" y="334705"/>
                  </a:lnTo>
                </a:path>
              </a:pathLst>
            </a:custGeom>
            <a:noFill/>
            <a:ln w="19050" cap="rnd">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23" name="Freeform: Shape 122">
              <a:extLst>
                <a:ext uri="{FF2B5EF4-FFF2-40B4-BE49-F238E27FC236}">
                  <a16:creationId xmlns:a16="http://schemas.microsoft.com/office/drawing/2014/main" id="{A6A5D698-7202-4E5C-8C02-9033C24C1F49}"/>
                </a:ext>
              </a:extLst>
            </p:cNvPr>
            <p:cNvSpPr/>
            <p:nvPr/>
          </p:nvSpPr>
          <p:spPr>
            <a:xfrm>
              <a:off x="4472589" y="2139298"/>
              <a:ext cx="200025" cy="200025"/>
            </a:xfrm>
            <a:custGeom>
              <a:avLst/>
              <a:gdLst>
                <a:gd name="connsiteX0" fmla="*/ 140349 w 200025"/>
                <a:gd name="connsiteY0" fmla="*/ 63667 h 200025"/>
                <a:gd name="connsiteX1" fmla="*/ 136506 w 200025"/>
                <a:gd name="connsiteY1" fmla="*/ 140349 h 200025"/>
                <a:gd name="connsiteX2" fmla="*/ 59823 w 200025"/>
                <a:gd name="connsiteY2" fmla="*/ 136505 h 200025"/>
                <a:gd name="connsiteX3" fmla="*/ 63667 w 200025"/>
                <a:gd name="connsiteY3" fmla="*/ 59823 h 200025"/>
                <a:gd name="connsiteX4" fmla="*/ 140349 w 200025"/>
                <a:gd name="connsiteY4" fmla="*/ 63667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40349" y="63667"/>
                  </a:moveTo>
                  <a:cubicBezTo>
                    <a:pt x="160463" y="85903"/>
                    <a:pt x="158742" y="120236"/>
                    <a:pt x="136506" y="140349"/>
                  </a:cubicBezTo>
                  <a:cubicBezTo>
                    <a:pt x="114269" y="160463"/>
                    <a:pt x="79937" y="158742"/>
                    <a:pt x="59823" y="136505"/>
                  </a:cubicBezTo>
                  <a:cubicBezTo>
                    <a:pt x="39709" y="114269"/>
                    <a:pt x="41430" y="79937"/>
                    <a:pt x="63667" y="59823"/>
                  </a:cubicBezTo>
                  <a:cubicBezTo>
                    <a:pt x="85904" y="39709"/>
                    <a:pt x="120236" y="41430"/>
                    <a:pt x="140349" y="63667"/>
                  </a:cubicBezTo>
                  <a:close/>
                </a:path>
              </a:pathLst>
            </a:custGeom>
            <a:noFill/>
            <a:ln w="19050" cap="rnd">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24" name="Freeform: Shape 123">
              <a:extLst>
                <a:ext uri="{FF2B5EF4-FFF2-40B4-BE49-F238E27FC236}">
                  <a16:creationId xmlns:a16="http://schemas.microsoft.com/office/drawing/2014/main" id="{DD780EBB-0A59-4954-BF54-8D1986376667}"/>
                </a:ext>
              </a:extLst>
            </p:cNvPr>
            <p:cNvSpPr/>
            <p:nvPr/>
          </p:nvSpPr>
          <p:spPr>
            <a:xfrm>
              <a:off x="4405888" y="2073215"/>
              <a:ext cx="323850" cy="323850"/>
            </a:xfrm>
            <a:custGeom>
              <a:avLst/>
              <a:gdLst>
                <a:gd name="connsiteX0" fmla="*/ 192782 w 323850"/>
                <a:gd name="connsiteY0" fmla="*/ 56575 h 323850"/>
                <a:gd name="connsiteX1" fmla="*/ 188020 w 323850"/>
                <a:gd name="connsiteY1" fmla="*/ 16570 h 323850"/>
                <a:gd name="connsiteX2" fmla="*/ 148015 w 323850"/>
                <a:gd name="connsiteY2" fmla="*/ 16570 h 323850"/>
                <a:gd name="connsiteX3" fmla="*/ 142300 w 323850"/>
                <a:gd name="connsiteY3" fmla="*/ 55622 h 323850"/>
                <a:gd name="connsiteX4" fmla="*/ 107057 w 323850"/>
                <a:gd name="connsiteY4" fmla="*/ 69910 h 323850"/>
                <a:gd name="connsiteX5" fmla="*/ 74672 w 323850"/>
                <a:gd name="connsiteY5" fmla="*/ 46097 h 323850"/>
                <a:gd name="connsiteX6" fmla="*/ 47050 w 323850"/>
                <a:gd name="connsiteY6" fmla="*/ 73720 h 323850"/>
                <a:gd name="connsiteX7" fmla="*/ 71815 w 323850"/>
                <a:gd name="connsiteY7" fmla="*/ 106105 h 323850"/>
                <a:gd name="connsiteX8" fmla="*/ 57527 w 323850"/>
                <a:gd name="connsiteY8" fmla="*/ 140395 h 323850"/>
                <a:gd name="connsiteX9" fmla="*/ 16570 w 323850"/>
                <a:gd name="connsiteY9" fmla="*/ 145157 h 323850"/>
                <a:gd name="connsiteX10" fmla="*/ 16570 w 323850"/>
                <a:gd name="connsiteY10" fmla="*/ 185162 h 323850"/>
                <a:gd name="connsiteX11" fmla="*/ 57527 w 323850"/>
                <a:gd name="connsiteY11" fmla="*/ 190877 h 323850"/>
                <a:gd name="connsiteX12" fmla="*/ 71815 w 323850"/>
                <a:gd name="connsiteY12" fmla="*/ 226120 h 323850"/>
                <a:gd name="connsiteX13" fmla="*/ 47050 w 323850"/>
                <a:gd name="connsiteY13" fmla="*/ 258505 h 323850"/>
                <a:gd name="connsiteX14" fmla="*/ 74672 w 323850"/>
                <a:gd name="connsiteY14" fmla="*/ 286127 h 323850"/>
                <a:gd name="connsiteX15" fmla="*/ 107057 w 323850"/>
                <a:gd name="connsiteY15" fmla="*/ 261362 h 323850"/>
                <a:gd name="connsiteX16" fmla="*/ 142300 w 323850"/>
                <a:gd name="connsiteY16" fmla="*/ 276602 h 323850"/>
                <a:gd name="connsiteX17" fmla="*/ 147062 w 323850"/>
                <a:gd name="connsiteY17" fmla="*/ 316607 h 323850"/>
                <a:gd name="connsiteX18" fmla="*/ 187067 w 323850"/>
                <a:gd name="connsiteY18" fmla="*/ 316607 h 323850"/>
                <a:gd name="connsiteX19" fmla="*/ 191830 w 323850"/>
                <a:gd name="connsiteY19" fmla="*/ 276602 h 323850"/>
                <a:gd name="connsiteX20" fmla="*/ 227072 w 323850"/>
                <a:gd name="connsiteY20" fmla="*/ 262315 h 323850"/>
                <a:gd name="connsiteX21" fmla="*/ 259457 w 323850"/>
                <a:gd name="connsiteY21" fmla="*/ 286127 h 323850"/>
                <a:gd name="connsiteX22" fmla="*/ 287080 w 323850"/>
                <a:gd name="connsiteY22" fmla="*/ 258505 h 323850"/>
                <a:gd name="connsiteX23" fmla="*/ 262315 w 323850"/>
                <a:gd name="connsiteY23" fmla="*/ 227072 h 323850"/>
                <a:gd name="connsiteX24" fmla="*/ 276602 w 323850"/>
                <a:gd name="connsiteY24" fmla="*/ 192782 h 323850"/>
                <a:gd name="connsiteX25" fmla="*/ 316607 w 323850"/>
                <a:gd name="connsiteY25" fmla="*/ 188020 h 323850"/>
                <a:gd name="connsiteX26" fmla="*/ 316607 w 323850"/>
                <a:gd name="connsiteY26" fmla="*/ 148015 h 323850"/>
                <a:gd name="connsiteX27" fmla="*/ 277555 w 323850"/>
                <a:gd name="connsiteY27" fmla="*/ 141347 h 323850"/>
                <a:gd name="connsiteX28" fmla="*/ 263267 w 323850"/>
                <a:gd name="connsiteY28" fmla="*/ 106105 h 323850"/>
                <a:gd name="connsiteX29" fmla="*/ 287080 w 323850"/>
                <a:gd name="connsiteY29" fmla="*/ 73720 h 323850"/>
                <a:gd name="connsiteX30" fmla="*/ 259457 w 323850"/>
                <a:gd name="connsiteY30" fmla="*/ 46097 h 323850"/>
                <a:gd name="connsiteX31" fmla="*/ 227072 w 323850"/>
                <a:gd name="connsiteY31" fmla="*/ 70862 h 323850"/>
                <a:gd name="connsiteX32" fmla="*/ 192782 w 323850"/>
                <a:gd name="connsiteY32" fmla="*/ 5657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3850" h="323850">
                  <a:moveTo>
                    <a:pt x="192782" y="56575"/>
                  </a:moveTo>
                  <a:lnTo>
                    <a:pt x="188020" y="16570"/>
                  </a:lnTo>
                  <a:lnTo>
                    <a:pt x="148015" y="16570"/>
                  </a:lnTo>
                  <a:lnTo>
                    <a:pt x="142300" y="55622"/>
                  </a:lnTo>
                  <a:cubicBezTo>
                    <a:pt x="129917" y="58480"/>
                    <a:pt x="117535" y="63242"/>
                    <a:pt x="107057" y="69910"/>
                  </a:cubicBezTo>
                  <a:lnTo>
                    <a:pt x="74672" y="46097"/>
                  </a:lnTo>
                  <a:lnTo>
                    <a:pt x="47050" y="73720"/>
                  </a:lnTo>
                  <a:lnTo>
                    <a:pt x="71815" y="106105"/>
                  </a:lnTo>
                  <a:cubicBezTo>
                    <a:pt x="65147" y="116582"/>
                    <a:pt x="60385" y="128012"/>
                    <a:pt x="57527" y="140395"/>
                  </a:cubicBezTo>
                  <a:lnTo>
                    <a:pt x="16570" y="145157"/>
                  </a:lnTo>
                  <a:lnTo>
                    <a:pt x="16570" y="185162"/>
                  </a:lnTo>
                  <a:lnTo>
                    <a:pt x="57527" y="190877"/>
                  </a:lnTo>
                  <a:cubicBezTo>
                    <a:pt x="60385" y="203260"/>
                    <a:pt x="65147" y="215642"/>
                    <a:pt x="71815" y="226120"/>
                  </a:cubicBezTo>
                  <a:lnTo>
                    <a:pt x="47050" y="258505"/>
                  </a:lnTo>
                  <a:lnTo>
                    <a:pt x="74672" y="286127"/>
                  </a:lnTo>
                  <a:lnTo>
                    <a:pt x="107057" y="261362"/>
                  </a:lnTo>
                  <a:cubicBezTo>
                    <a:pt x="117535" y="268030"/>
                    <a:pt x="129917" y="273745"/>
                    <a:pt x="142300" y="276602"/>
                  </a:cubicBezTo>
                  <a:lnTo>
                    <a:pt x="147062" y="316607"/>
                  </a:lnTo>
                  <a:lnTo>
                    <a:pt x="187067" y="316607"/>
                  </a:lnTo>
                  <a:lnTo>
                    <a:pt x="191830" y="276602"/>
                  </a:lnTo>
                  <a:cubicBezTo>
                    <a:pt x="204212" y="273745"/>
                    <a:pt x="216595" y="268982"/>
                    <a:pt x="227072" y="262315"/>
                  </a:cubicBezTo>
                  <a:lnTo>
                    <a:pt x="259457" y="286127"/>
                  </a:lnTo>
                  <a:lnTo>
                    <a:pt x="287080" y="258505"/>
                  </a:lnTo>
                  <a:lnTo>
                    <a:pt x="262315" y="227072"/>
                  </a:lnTo>
                  <a:cubicBezTo>
                    <a:pt x="268982" y="216595"/>
                    <a:pt x="273745" y="205165"/>
                    <a:pt x="276602" y="192782"/>
                  </a:cubicBezTo>
                  <a:lnTo>
                    <a:pt x="316607" y="188020"/>
                  </a:lnTo>
                  <a:lnTo>
                    <a:pt x="316607" y="148015"/>
                  </a:lnTo>
                  <a:lnTo>
                    <a:pt x="277555" y="141347"/>
                  </a:lnTo>
                  <a:cubicBezTo>
                    <a:pt x="274697" y="128965"/>
                    <a:pt x="269935" y="116582"/>
                    <a:pt x="263267" y="106105"/>
                  </a:cubicBezTo>
                  <a:lnTo>
                    <a:pt x="287080" y="73720"/>
                  </a:lnTo>
                  <a:lnTo>
                    <a:pt x="259457" y="46097"/>
                  </a:lnTo>
                  <a:lnTo>
                    <a:pt x="227072" y="70862"/>
                  </a:lnTo>
                  <a:cubicBezTo>
                    <a:pt x="216595" y="64195"/>
                    <a:pt x="205165" y="59432"/>
                    <a:pt x="192782" y="56575"/>
                  </a:cubicBezTo>
                  <a:close/>
                </a:path>
              </a:pathLst>
            </a:custGeom>
            <a:noFill/>
            <a:ln w="19050" cap="rnd">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25" name="Freeform: Shape 124">
              <a:extLst>
                <a:ext uri="{FF2B5EF4-FFF2-40B4-BE49-F238E27FC236}">
                  <a16:creationId xmlns:a16="http://schemas.microsoft.com/office/drawing/2014/main" id="{F2C09914-9B0A-4365-B2C7-099A06055ED9}"/>
                </a:ext>
              </a:extLst>
            </p:cNvPr>
            <p:cNvSpPr/>
            <p:nvPr/>
          </p:nvSpPr>
          <p:spPr>
            <a:xfrm>
              <a:off x="4763778" y="2684476"/>
              <a:ext cx="161925" cy="161925"/>
            </a:xfrm>
            <a:custGeom>
              <a:avLst/>
              <a:gdLst>
                <a:gd name="connsiteX0" fmla="*/ 117781 w 161925"/>
                <a:gd name="connsiteY0" fmla="*/ 55897 h 161925"/>
                <a:gd name="connsiteX1" fmla="*/ 114679 w 161925"/>
                <a:gd name="connsiteY1" fmla="*/ 117781 h 161925"/>
                <a:gd name="connsiteX2" fmla="*/ 52794 w 161925"/>
                <a:gd name="connsiteY2" fmla="*/ 114679 h 161925"/>
                <a:gd name="connsiteX3" fmla="*/ 55897 w 161925"/>
                <a:gd name="connsiteY3" fmla="*/ 52795 h 161925"/>
                <a:gd name="connsiteX4" fmla="*/ 117781 w 161925"/>
                <a:gd name="connsiteY4" fmla="*/ 55897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17781" y="55897"/>
                  </a:moveTo>
                  <a:cubicBezTo>
                    <a:pt x="134013" y="73842"/>
                    <a:pt x="132624" y="101549"/>
                    <a:pt x="114679" y="117781"/>
                  </a:cubicBezTo>
                  <a:cubicBezTo>
                    <a:pt x="96733" y="134013"/>
                    <a:pt x="69027" y="132624"/>
                    <a:pt x="52794" y="114679"/>
                  </a:cubicBezTo>
                  <a:cubicBezTo>
                    <a:pt x="36562" y="96733"/>
                    <a:pt x="37951" y="69027"/>
                    <a:pt x="55897" y="52795"/>
                  </a:cubicBezTo>
                  <a:cubicBezTo>
                    <a:pt x="73842" y="36562"/>
                    <a:pt x="101549" y="37951"/>
                    <a:pt x="117781" y="55897"/>
                  </a:cubicBezTo>
                  <a:close/>
                </a:path>
              </a:pathLst>
            </a:custGeom>
            <a:noFill/>
            <a:ln w="19050" cap="rnd">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26" name="Freeform: Shape 125">
              <a:extLst>
                <a:ext uri="{FF2B5EF4-FFF2-40B4-BE49-F238E27FC236}">
                  <a16:creationId xmlns:a16="http://schemas.microsoft.com/office/drawing/2014/main" id="{B22643CA-F2B0-42D9-89AD-7649A6E71F3F}"/>
                </a:ext>
              </a:extLst>
            </p:cNvPr>
            <p:cNvSpPr/>
            <p:nvPr/>
          </p:nvSpPr>
          <p:spPr>
            <a:xfrm>
              <a:off x="4712593" y="2632332"/>
              <a:ext cx="266700" cy="266700"/>
            </a:xfrm>
            <a:custGeom>
              <a:avLst/>
              <a:gdLst>
                <a:gd name="connsiteX0" fmla="*/ 157540 w 266700"/>
                <a:gd name="connsiteY0" fmla="*/ 48955 h 266700"/>
                <a:gd name="connsiteX1" fmla="*/ 153730 w 266700"/>
                <a:gd name="connsiteY1" fmla="*/ 16570 h 266700"/>
                <a:gd name="connsiteX2" fmla="*/ 121345 w 266700"/>
                <a:gd name="connsiteY2" fmla="*/ 16570 h 266700"/>
                <a:gd name="connsiteX3" fmla="*/ 116582 w 266700"/>
                <a:gd name="connsiteY3" fmla="*/ 48955 h 266700"/>
                <a:gd name="connsiteX4" fmla="*/ 88007 w 266700"/>
                <a:gd name="connsiteY4" fmla="*/ 60385 h 266700"/>
                <a:gd name="connsiteX5" fmla="*/ 62290 w 266700"/>
                <a:gd name="connsiteY5" fmla="*/ 40382 h 266700"/>
                <a:gd name="connsiteX6" fmla="*/ 40382 w 266700"/>
                <a:gd name="connsiteY6" fmla="*/ 63242 h 266700"/>
                <a:gd name="connsiteX7" fmla="*/ 60385 w 266700"/>
                <a:gd name="connsiteY7" fmla="*/ 89912 h 266700"/>
                <a:gd name="connsiteX8" fmla="*/ 48955 w 266700"/>
                <a:gd name="connsiteY8" fmla="*/ 117535 h 266700"/>
                <a:gd name="connsiteX9" fmla="*/ 16570 w 266700"/>
                <a:gd name="connsiteY9" fmla="*/ 121345 h 266700"/>
                <a:gd name="connsiteX10" fmla="*/ 16570 w 266700"/>
                <a:gd name="connsiteY10" fmla="*/ 153730 h 266700"/>
                <a:gd name="connsiteX11" fmla="*/ 48955 w 266700"/>
                <a:gd name="connsiteY11" fmla="*/ 158492 h 266700"/>
                <a:gd name="connsiteX12" fmla="*/ 60385 w 266700"/>
                <a:gd name="connsiteY12" fmla="*/ 187067 h 266700"/>
                <a:gd name="connsiteX13" fmla="*/ 39430 w 266700"/>
                <a:gd name="connsiteY13" fmla="*/ 210880 h 266700"/>
                <a:gd name="connsiteX14" fmla="*/ 61337 w 266700"/>
                <a:gd name="connsiteY14" fmla="*/ 232787 h 266700"/>
                <a:gd name="connsiteX15" fmla="*/ 87055 w 266700"/>
                <a:gd name="connsiteY15" fmla="*/ 212785 h 266700"/>
                <a:gd name="connsiteX16" fmla="*/ 114677 w 266700"/>
                <a:gd name="connsiteY16" fmla="*/ 225167 h 266700"/>
                <a:gd name="connsiteX17" fmla="*/ 118487 w 266700"/>
                <a:gd name="connsiteY17" fmla="*/ 257552 h 266700"/>
                <a:gd name="connsiteX18" fmla="*/ 150872 w 266700"/>
                <a:gd name="connsiteY18" fmla="*/ 257552 h 266700"/>
                <a:gd name="connsiteX19" fmla="*/ 154682 w 266700"/>
                <a:gd name="connsiteY19" fmla="*/ 226120 h 266700"/>
                <a:gd name="connsiteX20" fmla="*/ 183257 w 266700"/>
                <a:gd name="connsiteY20" fmla="*/ 214690 h 266700"/>
                <a:gd name="connsiteX21" fmla="*/ 208975 w 266700"/>
                <a:gd name="connsiteY21" fmla="*/ 233740 h 266700"/>
                <a:gd name="connsiteX22" fmla="*/ 230882 w 266700"/>
                <a:gd name="connsiteY22" fmla="*/ 211832 h 266700"/>
                <a:gd name="connsiteX23" fmla="*/ 211832 w 266700"/>
                <a:gd name="connsiteY23" fmla="*/ 186115 h 266700"/>
                <a:gd name="connsiteX24" fmla="*/ 223262 w 266700"/>
                <a:gd name="connsiteY24" fmla="*/ 158492 h 266700"/>
                <a:gd name="connsiteX25" fmla="*/ 255647 w 266700"/>
                <a:gd name="connsiteY25" fmla="*/ 154682 h 266700"/>
                <a:gd name="connsiteX26" fmla="*/ 255647 w 266700"/>
                <a:gd name="connsiteY26" fmla="*/ 122297 h 266700"/>
                <a:gd name="connsiteX27" fmla="*/ 223262 w 266700"/>
                <a:gd name="connsiteY27" fmla="*/ 117535 h 266700"/>
                <a:gd name="connsiteX28" fmla="*/ 211832 w 266700"/>
                <a:gd name="connsiteY28" fmla="*/ 89912 h 266700"/>
                <a:gd name="connsiteX29" fmla="*/ 230882 w 266700"/>
                <a:gd name="connsiteY29" fmla="*/ 64195 h 266700"/>
                <a:gd name="connsiteX30" fmla="*/ 208975 w 266700"/>
                <a:gd name="connsiteY30" fmla="*/ 42287 h 266700"/>
                <a:gd name="connsiteX31" fmla="*/ 183257 w 266700"/>
                <a:gd name="connsiteY31" fmla="*/ 61337 h 266700"/>
                <a:gd name="connsiteX32" fmla="*/ 157540 w 266700"/>
                <a:gd name="connsiteY32" fmla="*/ 4895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700" h="266700">
                  <a:moveTo>
                    <a:pt x="157540" y="48955"/>
                  </a:moveTo>
                  <a:lnTo>
                    <a:pt x="153730" y="16570"/>
                  </a:lnTo>
                  <a:lnTo>
                    <a:pt x="121345" y="16570"/>
                  </a:lnTo>
                  <a:lnTo>
                    <a:pt x="116582" y="48955"/>
                  </a:lnTo>
                  <a:cubicBezTo>
                    <a:pt x="106105" y="50860"/>
                    <a:pt x="96580" y="55622"/>
                    <a:pt x="88007" y="60385"/>
                  </a:cubicBezTo>
                  <a:lnTo>
                    <a:pt x="62290" y="40382"/>
                  </a:lnTo>
                  <a:lnTo>
                    <a:pt x="40382" y="63242"/>
                  </a:lnTo>
                  <a:lnTo>
                    <a:pt x="60385" y="89912"/>
                  </a:lnTo>
                  <a:cubicBezTo>
                    <a:pt x="54670" y="98485"/>
                    <a:pt x="50860" y="108010"/>
                    <a:pt x="48955" y="117535"/>
                  </a:cubicBezTo>
                  <a:lnTo>
                    <a:pt x="16570" y="121345"/>
                  </a:lnTo>
                  <a:lnTo>
                    <a:pt x="16570" y="153730"/>
                  </a:lnTo>
                  <a:lnTo>
                    <a:pt x="48955" y="158492"/>
                  </a:lnTo>
                  <a:cubicBezTo>
                    <a:pt x="50860" y="168970"/>
                    <a:pt x="54670" y="178495"/>
                    <a:pt x="60385" y="187067"/>
                  </a:cubicBezTo>
                  <a:lnTo>
                    <a:pt x="39430" y="210880"/>
                  </a:lnTo>
                  <a:lnTo>
                    <a:pt x="61337" y="232787"/>
                  </a:lnTo>
                  <a:lnTo>
                    <a:pt x="87055" y="212785"/>
                  </a:lnTo>
                  <a:cubicBezTo>
                    <a:pt x="95627" y="218500"/>
                    <a:pt x="105152" y="222310"/>
                    <a:pt x="114677" y="225167"/>
                  </a:cubicBezTo>
                  <a:lnTo>
                    <a:pt x="118487" y="257552"/>
                  </a:lnTo>
                  <a:lnTo>
                    <a:pt x="150872" y="257552"/>
                  </a:lnTo>
                  <a:lnTo>
                    <a:pt x="154682" y="226120"/>
                  </a:lnTo>
                  <a:cubicBezTo>
                    <a:pt x="165160" y="224215"/>
                    <a:pt x="174685" y="220405"/>
                    <a:pt x="183257" y="214690"/>
                  </a:cubicBezTo>
                  <a:lnTo>
                    <a:pt x="208975" y="233740"/>
                  </a:lnTo>
                  <a:lnTo>
                    <a:pt x="230882" y="211832"/>
                  </a:lnTo>
                  <a:lnTo>
                    <a:pt x="211832" y="186115"/>
                  </a:lnTo>
                  <a:cubicBezTo>
                    <a:pt x="217547" y="177542"/>
                    <a:pt x="221357" y="168017"/>
                    <a:pt x="223262" y="158492"/>
                  </a:cubicBezTo>
                  <a:lnTo>
                    <a:pt x="255647" y="154682"/>
                  </a:lnTo>
                  <a:lnTo>
                    <a:pt x="255647" y="122297"/>
                  </a:lnTo>
                  <a:lnTo>
                    <a:pt x="223262" y="117535"/>
                  </a:lnTo>
                  <a:cubicBezTo>
                    <a:pt x="221357" y="107057"/>
                    <a:pt x="217547" y="98485"/>
                    <a:pt x="211832" y="89912"/>
                  </a:cubicBezTo>
                  <a:lnTo>
                    <a:pt x="230882" y="64195"/>
                  </a:lnTo>
                  <a:lnTo>
                    <a:pt x="208975" y="42287"/>
                  </a:lnTo>
                  <a:lnTo>
                    <a:pt x="183257" y="61337"/>
                  </a:lnTo>
                  <a:cubicBezTo>
                    <a:pt x="176590" y="55622"/>
                    <a:pt x="167065" y="51812"/>
                    <a:pt x="157540" y="48955"/>
                  </a:cubicBezTo>
                  <a:close/>
                </a:path>
              </a:pathLst>
            </a:custGeom>
            <a:noFill/>
            <a:ln w="19050" cap="rnd">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27" name="Freeform: Shape 126">
              <a:extLst>
                <a:ext uri="{FF2B5EF4-FFF2-40B4-BE49-F238E27FC236}">
                  <a16:creationId xmlns:a16="http://schemas.microsoft.com/office/drawing/2014/main" id="{7E6C240B-5980-40C8-83AD-2F339A26440D}"/>
                </a:ext>
              </a:extLst>
            </p:cNvPr>
            <p:cNvSpPr/>
            <p:nvPr/>
          </p:nvSpPr>
          <p:spPr>
            <a:xfrm>
              <a:off x="4211381" y="2684552"/>
              <a:ext cx="161925" cy="161925"/>
            </a:xfrm>
            <a:custGeom>
              <a:avLst/>
              <a:gdLst>
                <a:gd name="connsiteX0" fmla="*/ 117781 w 161925"/>
                <a:gd name="connsiteY0" fmla="*/ 55897 h 161925"/>
                <a:gd name="connsiteX1" fmla="*/ 114679 w 161925"/>
                <a:gd name="connsiteY1" fmla="*/ 117781 h 161925"/>
                <a:gd name="connsiteX2" fmla="*/ 52795 w 161925"/>
                <a:gd name="connsiteY2" fmla="*/ 114679 h 161925"/>
                <a:gd name="connsiteX3" fmla="*/ 55897 w 161925"/>
                <a:gd name="connsiteY3" fmla="*/ 52794 h 161925"/>
                <a:gd name="connsiteX4" fmla="*/ 117781 w 161925"/>
                <a:gd name="connsiteY4" fmla="*/ 55897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17781" y="55897"/>
                  </a:moveTo>
                  <a:cubicBezTo>
                    <a:pt x="134013" y="73842"/>
                    <a:pt x="132624" y="101549"/>
                    <a:pt x="114679" y="117781"/>
                  </a:cubicBezTo>
                  <a:cubicBezTo>
                    <a:pt x="96733" y="134013"/>
                    <a:pt x="69027" y="132624"/>
                    <a:pt x="52795" y="114679"/>
                  </a:cubicBezTo>
                  <a:cubicBezTo>
                    <a:pt x="36562" y="96733"/>
                    <a:pt x="37951" y="69027"/>
                    <a:pt x="55897" y="52794"/>
                  </a:cubicBezTo>
                  <a:cubicBezTo>
                    <a:pt x="73842" y="36562"/>
                    <a:pt x="101549" y="37951"/>
                    <a:pt x="117781" y="55897"/>
                  </a:cubicBezTo>
                  <a:close/>
                </a:path>
              </a:pathLst>
            </a:custGeom>
            <a:noFill/>
            <a:ln w="19050" cap="rnd">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28" name="Freeform: Shape 127">
              <a:extLst>
                <a:ext uri="{FF2B5EF4-FFF2-40B4-BE49-F238E27FC236}">
                  <a16:creationId xmlns:a16="http://schemas.microsoft.com/office/drawing/2014/main" id="{FF3C6224-9C64-4628-B8AF-A873B597D227}"/>
                </a:ext>
              </a:extLst>
            </p:cNvPr>
            <p:cNvSpPr/>
            <p:nvPr/>
          </p:nvSpPr>
          <p:spPr>
            <a:xfrm>
              <a:off x="4160143" y="2632332"/>
              <a:ext cx="266700" cy="266700"/>
            </a:xfrm>
            <a:custGeom>
              <a:avLst/>
              <a:gdLst>
                <a:gd name="connsiteX0" fmla="*/ 157540 w 266700"/>
                <a:gd name="connsiteY0" fmla="*/ 48955 h 266700"/>
                <a:gd name="connsiteX1" fmla="*/ 153730 w 266700"/>
                <a:gd name="connsiteY1" fmla="*/ 16570 h 266700"/>
                <a:gd name="connsiteX2" fmla="*/ 121345 w 266700"/>
                <a:gd name="connsiteY2" fmla="*/ 16570 h 266700"/>
                <a:gd name="connsiteX3" fmla="*/ 116582 w 266700"/>
                <a:gd name="connsiteY3" fmla="*/ 48955 h 266700"/>
                <a:gd name="connsiteX4" fmla="*/ 88007 w 266700"/>
                <a:gd name="connsiteY4" fmla="*/ 60385 h 266700"/>
                <a:gd name="connsiteX5" fmla="*/ 62290 w 266700"/>
                <a:gd name="connsiteY5" fmla="*/ 40382 h 266700"/>
                <a:gd name="connsiteX6" fmla="*/ 40382 w 266700"/>
                <a:gd name="connsiteY6" fmla="*/ 63242 h 266700"/>
                <a:gd name="connsiteX7" fmla="*/ 60385 w 266700"/>
                <a:gd name="connsiteY7" fmla="*/ 89912 h 266700"/>
                <a:gd name="connsiteX8" fmla="*/ 48955 w 266700"/>
                <a:gd name="connsiteY8" fmla="*/ 117535 h 266700"/>
                <a:gd name="connsiteX9" fmla="*/ 16570 w 266700"/>
                <a:gd name="connsiteY9" fmla="*/ 121345 h 266700"/>
                <a:gd name="connsiteX10" fmla="*/ 16570 w 266700"/>
                <a:gd name="connsiteY10" fmla="*/ 153730 h 266700"/>
                <a:gd name="connsiteX11" fmla="*/ 48955 w 266700"/>
                <a:gd name="connsiteY11" fmla="*/ 158492 h 266700"/>
                <a:gd name="connsiteX12" fmla="*/ 60385 w 266700"/>
                <a:gd name="connsiteY12" fmla="*/ 187067 h 266700"/>
                <a:gd name="connsiteX13" fmla="*/ 39430 w 266700"/>
                <a:gd name="connsiteY13" fmla="*/ 210880 h 266700"/>
                <a:gd name="connsiteX14" fmla="*/ 61337 w 266700"/>
                <a:gd name="connsiteY14" fmla="*/ 232787 h 266700"/>
                <a:gd name="connsiteX15" fmla="*/ 87055 w 266700"/>
                <a:gd name="connsiteY15" fmla="*/ 212785 h 266700"/>
                <a:gd name="connsiteX16" fmla="*/ 114677 w 266700"/>
                <a:gd name="connsiteY16" fmla="*/ 225167 h 266700"/>
                <a:gd name="connsiteX17" fmla="*/ 118487 w 266700"/>
                <a:gd name="connsiteY17" fmla="*/ 257552 h 266700"/>
                <a:gd name="connsiteX18" fmla="*/ 150872 w 266700"/>
                <a:gd name="connsiteY18" fmla="*/ 257552 h 266700"/>
                <a:gd name="connsiteX19" fmla="*/ 154682 w 266700"/>
                <a:gd name="connsiteY19" fmla="*/ 226120 h 266700"/>
                <a:gd name="connsiteX20" fmla="*/ 183257 w 266700"/>
                <a:gd name="connsiteY20" fmla="*/ 214690 h 266700"/>
                <a:gd name="connsiteX21" fmla="*/ 208975 w 266700"/>
                <a:gd name="connsiteY21" fmla="*/ 233740 h 266700"/>
                <a:gd name="connsiteX22" fmla="*/ 230882 w 266700"/>
                <a:gd name="connsiteY22" fmla="*/ 211832 h 266700"/>
                <a:gd name="connsiteX23" fmla="*/ 211832 w 266700"/>
                <a:gd name="connsiteY23" fmla="*/ 186115 h 266700"/>
                <a:gd name="connsiteX24" fmla="*/ 223262 w 266700"/>
                <a:gd name="connsiteY24" fmla="*/ 158492 h 266700"/>
                <a:gd name="connsiteX25" fmla="*/ 255647 w 266700"/>
                <a:gd name="connsiteY25" fmla="*/ 154682 h 266700"/>
                <a:gd name="connsiteX26" fmla="*/ 255647 w 266700"/>
                <a:gd name="connsiteY26" fmla="*/ 122297 h 266700"/>
                <a:gd name="connsiteX27" fmla="*/ 223262 w 266700"/>
                <a:gd name="connsiteY27" fmla="*/ 117535 h 266700"/>
                <a:gd name="connsiteX28" fmla="*/ 211832 w 266700"/>
                <a:gd name="connsiteY28" fmla="*/ 89912 h 266700"/>
                <a:gd name="connsiteX29" fmla="*/ 230882 w 266700"/>
                <a:gd name="connsiteY29" fmla="*/ 64195 h 266700"/>
                <a:gd name="connsiteX30" fmla="*/ 208975 w 266700"/>
                <a:gd name="connsiteY30" fmla="*/ 42287 h 266700"/>
                <a:gd name="connsiteX31" fmla="*/ 183257 w 266700"/>
                <a:gd name="connsiteY31" fmla="*/ 61337 h 266700"/>
                <a:gd name="connsiteX32" fmla="*/ 157540 w 266700"/>
                <a:gd name="connsiteY32" fmla="*/ 4895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700" h="266700">
                  <a:moveTo>
                    <a:pt x="157540" y="48955"/>
                  </a:moveTo>
                  <a:lnTo>
                    <a:pt x="153730" y="16570"/>
                  </a:lnTo>
                  <a:lnTo>
                    <a:pt x="121345" y="16570"/>
                  </a:lnTo>
                  <a:lnTo>
                    <a:pt x="116582" y="48955"/>
                  </a:lnTo>
                  <a:cubicBezTo>
                    <a:pt x="106105" y="50860"/>
                    <a:pt x="96580" y="55622"/>
                    <a:pt x="88007" y="60385"/>
                  </a:cubicBezTo>
                  <a:lnTo>
                    <a:pt x="62290" y="40382"/>
                  </a:lnTo>
                  <a:lnTo>
                    <a:pt x="40382" y="63242"/>
                  </a:lnTo>
                  <a:lnTo>
                    <a:pt x="60385" y="89912"/>
                  </a:lnTo>
                  <a:cubicBezTo>
                    <a:pt x="54670" y="98485"/>
                    <a:pt x="50860" y="108010"/>
                    <a:pt x="48955" y="117535"/>
                  </a:cubicBezTo>
                  <a:lnTo>
                    <a:pt x="16570" y="121345"/>
                  </a:lnTo>
                  <a:lnTo>
                    <a:pt x="16570" y="153730"/>
                  </a:lnTo>
                  <a:lnTo>
                    <a:pt x="48955" y="158492"/>
                  </a:lnTo>
                  <a:cubicBezTo>
                    <a:pt x="50860" y="168970"/>
                    <a:pt x="54670" y="178495"/>
                    <a:pt x="60385" y="187067"/>
                  </a:cubicBezTo>
                  <a:lnTo>
                    <a:pt x="39430" y="210880"/>
                  </a:lnTo>
                  <a:lnTo>
                    <a:pt x="61337" y="232787"/>
                  </a:lnTo>
                  <a:lnTo>
                    <a:pt x="87055" y="212785"/>
                  </a:lnTo>
                  <a:cubicBezTo>
                    <a:pt x="95627" y="218500"/>
                    <a:pt x="105152" y="222310"/>
                    <a:pt x="114677" y="225167"/>
                  </a:cubicBezTo>
                  <a:lnTo>
                    <a:pt x="118487" y="257552"/>
                  </a:lnTo>
                  <a:lnTo>
                    <a:pt x="150872" y="257552"/>
                  </a:lnTo>
                  <a:lnTo>
                    <a:pt x="154682" y="226120"/>
                  </a:lnTo>
                  <a:cubicBezTo>
                    <a:pt x="165160" y="224215"/>
                    <a:pt x="174685" y="220405"/>
                    <a:pt x="183257" y="214690"/>
                  </a:cubicBezTo>
                  <a:lnTo>
                    <a:pt x="208975" y="233740"/>
                  </a:lnTo>
                  <a:lnTo>
                    <a:pt x="230882" y="211832"/>
                  </a:lnTo>
                  <a:lnTo>
                    <a:pt x="211832" y="186115"/>
                  </a:lnTo>
                  <a:cubicBezTo>
                    <a:pt x="217547" y="177542"/>
                    <a:pt x="221357" y="168017"/>
                    <a:pt x="223262" y="158492"/>
                  </a:cubicBezTo>
                  <a:lnTo>
                    <a:pt x="255647" y="154682"/>
                  </a:lnTo>
                  <a:lnTo>
                    <a:pt x="255647" y="122297"/>
                  </a:lnTo>
                  <a:lnTo>
                    <a:pt x="223262" y="117535"/>
                  </a:lnTo>
                  <a:cubicBezTo>
                    <a:pt x="221357" y="107057"/>
                    <a:pt x="217547" y="98485"/>
                    <a:pt x="211832" y="89912"/>
                  </a:cubicBezTo>
                  <a:lnTo>
                    <a:pt x="230882" y="64195"/>
                  </a:lnTo>
                  <a:lnTo>
                    <a:pt x="208975" y="42287"/>
                  </a:lnTo>
                  <a:lnTo>
                    <a:pt x="183257" y="61337"/>
                  </a:lnTo>
                  <a:cubicBezTo>
                    <a:pt x="176590" y="55622"/>
                    <a:pt x="167065" y="51812"/>
                    <a:pt x="157540" y="48955"/>
                  </a:cubicBezTo>
                  <a:close/>
                </a:path>
              </a:pathLst>
            </a:custGeom>
            <a:noFill/>
            <a:ln w="19050" cap="rnd">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grpSp>
      <p:grpSp>
        <p:nvGrpSpPr>
          <p:cNvPr id="129" name="Group 128">
            <a:extLst>
              <a:ext uri="{FF2B5EF4-FFF2-40B4-BE49-F238E27FC236}">
                <a16:creationId xmlns:a16="http://schemas.microsoft.com/office/drawing/2014/main" id="{DB3EA429-797E-40C7-B53B-8AA896C00FF7}"/>
              </a:ext>
            </a:extLst>
          </p:cNvPr>
          <p:cNvGrpSpPr/>
          <p:nvPr/>
        </p:nvGrpSpPr>
        <p:grpSpPr>
          <a:xfrm>
            <a:off x="2540642" y="1866075"/>
            <a:ext cx="1842515" cy="2022347"/>
            <a:chOff x="1855915" y="1237241"/>
            <a:chExt cx="1151572" cy="1263967"/>
          </a:xfrm>
        </p:grpSpPr>
        <p:sp>
          <p:nvSpPr>
            <p:cNvPr id="130" name="Freeform: Shape 129">
              <a:extLst>
                <a:ext uri="{FF2B5EF4-FFF2-40B4-BE49-F238E27FC236}">
                  <a16:creationId xmlns:a16="http://schemas.microsoft.com/office/drawing/2014/main" id="{EDF82D17-F0F0-4B38-9DAF-75142A5F1791}"/>
                </a:ext>
              </a:extLst>
            </p:cNvPr>
            <p:cNvSpPr/>
            <p:nvPr/>
          </p:nvSpPr>
          <p:spPr>
            <a:xfrm>
              <a:off x="1868297" y="1745876"/>
              <a:ext cx="714375" cy="752475"/>
            </a:xfrm>
            <a:custGeom>
              <a:avLst/>
              <a:gdLst>
                <a:gd name="connsiteX0" fmla="*/ 67628 w 714375"/>
                <a:gd name="connsiteY0" fmla="*/ 14288 h 752475"/>
                <a:gd name="connsiteX1" fmla="*/ 14288 w 714375"/>
                <a:gd name="connsiteY1" fmla="*/ 14288 h 752475"/>
                <a:gd name="connsiteX2" fmla="*/ 14288 w 714375"/>
                <a:gd name="connsiteY2" fmla="*/ 745807 h 752475"/>
                <a:gd name="connsiteX3" fmla="*/ 701040 w 714375"/>
                <a:gd name="connsiteY3" fmla="*/ 745807 h 752475"/>
              </a:gdLst>
              <a:ahLst/>
              <a:cxnLst>
                <a:cxn ang="0">
                  <a:pos x="connsiteX0" y="connsiteY0"/>
                </a:cxn>
                <a:cxn ang="0">
                  <a:pos x="connsiteX1" y="connsiteY1"/>
                </a:cxn>
                <a:cxn ang="0">
                  <a:pos x="connsiteX2" y="connsiteY2"/>
                </a:cxn>
                <a:cxn ang="0">
                  <a:pos x="connsiteX3" y="connsiteY3"/>
                </a:cxn>
              </a:cxnLst>
              <a:rect l="l" t="t" r="r" b="b"/>
              <a:pathLst>
                <a:path w="714375" h="752475">
                  <a:moveTo>
                    <a:pt x="67628" y="14288"/>
                  </a:moveTo>
                  <a:lnTo>
                    <a:pt x="14288" y="14288"/>
                  </a:lnTo>
                  <a:lnTo>
                    <a:pt x="14288" y="745807"/>
                  </a:lnTo>
                  <a:lnTo>
                    <a:pt x="701040" y="745807"/>
                  </a:ln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31" name="Freeform: Shape 130">
              <a:extLst>
                <a:ext uri="{FF2B5EF4-FFF2-40B4-BE49-F238E27FC236}">
                  <a16:creationId xmlns:a16="http://schemas.microsoft.com/office/drawing/2014/main" id="{54459415-93B6-441D-BBC3-92A401C4A780}"/>
                </a:ext>
              </a:extLst>
            </p:cNvPr>
            <p:cNvSpPr/>
            <p:nvPr/>
          </p:nvSpPr>
          <p:spPr>
            <a:xfrm>
              <a:off x="2459800" y="1322013"/>
              <a:ext cx="304800" cy="28575"/>
            </a:xfrm>
            <a:custGeom>
              <a:avLst/>
              <a:gdLst>
                <a:gd name="connsiteX0" fmla="*/ 297180 w 304800"/>
                <a:gd name="connsiteY0" fmla="*/ 14287 h 28575"/>
                <a:gd name="connsiteX1" fmla="*/ 14288 w 304800"/>
                <a:gd name="connsiteY1" fmla="*/ 14287 h 28575"/>
              </a:gdLst>
              <a:ahLst/>
              <a:cxnLst>
                <a:cxn ang="0">
                  <a:pos x="connsiteX0" y="connsiteY0"/>
                </a:cxn>
                <a:cxn ang="0">
                  <a:pos x="connsiteX1" y="connsiteY1"/>
                </a:cxn>
              </a:cxnLst>
              <a:rect l="l" t="t" r="r" b="b"/>
              <a:pathLst>
                <a:path w="304800" h="28575">
                  <a:moveTo>
                    <a:pt x="297180" y="14287"/>
                  </a:moveTo>
                  <a:lnTo>
                    <a:pt x="14288" y="14287"/>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32" name="Freeform: Shape 131">
              <a:extLst>
                <a:ext uri="{FF2B5EF4-FFF2-40B4-BE49-F238E27FC236}">
                  <a16:creationId xmlns:a16="http://schemas.microsoft.com/office/drawing/2014/main" id="{DAC91C98-F0CC-4276-813F-CE1742F1CAD0}"/>
                </a:ext>
              </a:extLst>
            </p:cNvPr>
            <p:cNvSpPr/>
            <p:nvPr/>
          </p:nvSpPr>
          <p:spPr>
            <a:xfrm>
              <a:off x="2854135" y="1322013"/>
              <a:ext cx="152400" cy="276225"/>
            </a:xfrm>
            <a:custGeom>
              <a:avLst/>
              <a:gdLst>
                <a:gd name="connsiteX0" fmla="*/ 14288 w 152400"/>
                <a:gd name="connsiteY0" fmla="*/ 14288 h 276225"/>
                <a:gd name="connsiteX1" fmla="*/ 140970 w 152400"/>
                <a:gd name="connsiteY1" fmla="*/ 14288 h 276225"/>
                <a:gd name="connsiteX2" fmla="*/ 140970 w 152400"/>
                <a:gd name="connsiteY2" fmla="*/ 265748 h 276225"/>
              </a:gdLst>
              <a:ahLst/>
              <a:cxnLst>
                <a:cxn ang="0">
                  <a:pos x="connsiteX0" y="connsiteY0"/>
                </a:cxn>
                <a:cxn ang="0">
                  <a:pos x="connsiteX1" y="connsiteY1"/>
                </a:cxn>
                <a:cxn ang="0">
                  <a:pos x="connsiteX2" y="connsiteY2"/>
                </a:cxn>
              </a:cxnLst>
              <a:rect l="l" t="t" r="r" b="b"/>
              <a:pathLst>
                <a:path w="152400" h="276225">
                  <a:moveTo>
                    <a:pt x="14288" y="14288"/>
                  </a:moveTo>
                  <a:lnTo>
                    <a:pt x="140970" y="14288"/>
                  </a:lnTo>
                  <a:lnTo>
                    <a:pt x="140970" y="265748"/>
                  </a:ln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33" name="Freeform: Shape 132">
              <a:extLst>
                <a:ext uri="{FF2B5EF4-FFF2-40B4-BE49-F238E27FC236}">
                  <a16:creationId xmlns:a16="http://schemas.microsoft.com/office/drawing/2014/main" id="{176ECAF4-D8B4-44A6-9314-5112E1483B84}"/>
                </a:ext>
              </a:extLst>
            </p:cNvPr>
            <p:cNvSpPr/>
            <p:nvPr/>
          </p:nvSpPr>
          <p:spPr>
            <a:xfrm>
              <a:off x="2074037" y="1322013"/>
              <a:ext cx="295275" cy="28575"/>
            </a:xfrm>
            <a:custGeom>
              <a:avLst/>
              <a:gdLst>
                <a:gd name="connsiteX0" fmla="*/ 288608 w 295275"/>
                <a:gd name="connsiteY0" fmla="*/ 14287 h 28575"/>
                <a:gd name="connsiteX1" fmla="*/ 14287 w 295275"/>
                <a:gd name="connsiteY1" fmla="*/ 14287 h 28575"/>
              </a:gdLst>
              <a:ahLst/>
              <a:cxnLst>
                <a:cxn ang="0">
                  <a:pos x="connsiteX0" y="connsiteY0"/>
                </a:cxn>
                <a:cxn ang="0">
                  <a:pos x="connsiteX1" y="connsiteY1"/>
                </a:cxn>
              </a:cxnLst>
              <a:rect l="l" t="t" r="r" b="b"/>
              <a:pathLst>
                <a:path w="295275" h="28575">
                  <a:moveTo>
                    <a:pt x="288608" y="14287"/>
                  </a:moveTo>
                  <a:lnTo>
                    <a:pt x="14287" y="14287"/>
                  </a:lnTo>
                </a:path>
              </a:pathLst>
            </a:custGeom>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34" name="Freeform: Shape 133">
              <a:extLst>
                <a:ext uri="{FF2B5EF4-FFF2-40B4-BE49-F238E27FC236}">
                  <a16:creationId xmlns:a16="http://schemas.microsoft.com/office/drawing/2014/main" id="{370D0FF0-F74A-4CC1-980B-3B1EAE04D2B4}"/>
                </a:ext>
              </a:extLst>
            </p:cNvPr>
            <p:cNvSpPr/>
            <p:nvPr/>
          </p:nvSpPr>
          <p:spPr>
            <a:xfrm>
              <a:off x="1855915" y="1322013"/>
              <a:ext cx="133350" cy="190500"/>
            </a:xfrm>
            <a:custGeom>
              <a:avLst/>
              <a:gdLst>
                <a:gd name="connsiteX0" fmla="*/ 120968 w 133350"/>
                <a:gd name="connsiteY0" fmla="*/ 14288 h 190500"/>
                <a:gd name="connsiteX1" fmla="*/ 14288 w 133350"/>
                <a:gd name="connsiteY1" fmla="*/ 14288 h 190500"/>
                <a:gd name="connsiteX2" fmla="*/ 14288 w 133350"/>
                <a:gd name="connsiteY2" fmla="*/ 177165 h 190500"/>
              </a:gdLst>
              <a:ahLst/>
              <a:cxnLst>
                <a:cxn ang="0">
                  <a:pos x="connsiteX0" y="connsiteY0"/>
                </a:cxn>
                <a:cxn ang="0">
                  <a:pos x="connsiteX1" y="connsiteY1"/>
                </a:cxn>
                <a:cxn ang="0">
                  <a:pos x="connsiteX2" y="connsiteY2"/>
                </a:cxn>
              </a:cxnLst>
              <a:rect l="l" t="t" r="r" b="b"/>
              <a:pathLst>
                <a:path w="133350" h="190500">
                  <a:moveTo>
                    <a:pt x="120968" y="14288"/>
                  </a:moveTo>
                  <a:lnTo>
                    <a:pt x="14288" y="14288"/>
                  </a:lnTo>
                  <a:lnTo>
                    <a:pt x="14288" y="177165"/>
                  </a:ln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35" name="Freeform: Shape 134">
              <a:extLst>
                <a:ext uri="{FF2B5EF4-FFF2-40B4-BE49-F238E27FC236}">
                  <a16:creationId xmlns:a16="http://schemas.microsoft.com/office/drawing/2014/main" id="{6D9E73AC-DC5F-4B40-8309-5A64E83DC5F7}"/>
                </a:ext>
              </a:extLst>
            </p:cNvPr>
            <p:cNvSpPr/>
            <p:nvPr/>
          </p:nvSpPr>
          <p:spPr>
            <a:xfrm>
              <a:off x="2855087" y="2310708"/>
              <a:ext cx="152400" cy="190500"/>
            </a:xfrm>
            <a:custGeom>
              <a:avLst/>
              <a:gdLst>
                <a:gd name="connsiteX0" fmla="*/ 14288 w 152400"/>
                <a:gd name="connsiteY0" fmla="*/ 177165 h 190500"/>
                <a:gd name="connsiteX1" fmla="*/ 138113 w 152400"/>
                <a:gd name="connsiteY1" fmla="*/ 177165 h 190500"/>
                <a:gd name="connsiteX2" fmla="*/ 138113 w 152400"/>
                <a:gd name="connsiteY2" fmla="*/ 14288 h 190500"/>
              </a:gdLst>
              <a:ahLst/>
              <a:cxnLst>
                <a:cxn ang="0">
                  <a:pos x="connsiteX0" y="connsiteY0"/>
                </a:cxn>
                <a:cxn ang="0">
                  <a:pos x="connsiteX1" y="connsiteY1"/>
                </a:cxn>
                <a:cxn ang="0">
                  <a:pos x="connsiteX2" y="connsiteY2"/>
                </a:cxn>
              </a:cxnLst>
              <a:rect l="l" t="t" r="r" b="b"/>
              <a:pathLst>
                <a:path w="152400" h="190500">
                  <a:moveTo>
                    <a:pt x="14288" y="177165"/>
                  </a:moveTo>
                  <a:lnTo>
                    <a:pt x="138113" y="177165"/>
                  </a:lnTo>
                  <a:lnTo>
                    <a:pt x="138113" y="14288"/>
                  </a:lnTo>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36" name="Freeform: Shape 135">
              <a:extLst>
                <a:ext uri="{FF2B5EF4-FFF2-40B4-BE49-F238E27FC236}">
                  <a16:creationId xmlns:a16="http://schemas.microsoft.com/office/drawing/2014/main" id="{1E3B786D-4188-43C4-BFC7-B4BB320AA8A5}"/>
                </a:ext>
              </a:extLst>
            </p:cNvPr>
            <p:cNvSpPr/>
            <p:nvPr/>
          </p:nvSpPr>
          <p:spPr>
            <a:xfrm>
              <a:off x="1996885" y="1245813"/>
              <a:ext cx="66675" cy="171450"/>
            </a:xfrm>
            <a:custGeom>
              <a:avLst/>
              <a:gdLst>
                <a:gd name="connsiteX0" fmla="*/ 14288 w 66675"/>
                <a:gd name="connsiteY0" fmla="*/ 121920 h 171450"/>
                <a:gd name="connsiteX1" fmla="*/ 14288 w 66675"/>
                <a:gd name="connsiteY1" fmla="*/ 140970 h 171450"/>
                <a:gd name="connsiteX2" fmla="*/ 35243 w 66675"/>
                <a:gd name="connsiteY2" fmla="*/ 161925 h 171450"/>
                <a:gd name="connsiteX3" fmla="*/ 56198 w 66675"/>
                <a:gd name="connsiteY3" fmla="*/ 140970 h 171450"/>
                <a:gd name="connsiteX4" fmla="*/ 56198 w 66675"/>
                <a:gd name="connsiteY4" fmla="*/ 121920 h 171450"/>
                <a:gd name="connsiteX5" fmla="*/ 56198 w 66675"/>
                <a:gd name="connsiteY5" fmla="*/ 35243 h 171450"/>
                <a:gd name="connsiteX6" fmla="*/ 35243 w 66675"/>
                <a:gd name="connsiteY6" fmla="*/ 14288 h 171450"/>
                <a:gd name="connsiteX7" fmla="*/ 14288 w 66675"/>
                <a:gd name="connsiteY7" fmla="*/ 35243 h 171450"/>
                <a:gd name="connsiteX8" fmla="*/ 14288 w 66675"/>
                <a:gd name="connsiteY8" fmla="*/ 12192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171450">
                  <a:moveTo>
                    <a:pt x="14288" y="121920"/>
                  </a:moveTo>
                  <a:lnTo>
                    <a:pt x="14288" y="140970"/>
                  </a:lnTo>
                  <a:cubicBezTo>
                    <a:pt x="14288" y="152400"/>
                    <a:pt x="23812" y="161925"/>
                    <a:pt x="35243" y="161925"/>
                  </a:cubicBezTo>
                  <a:cubicBezTo>
                    <a:pt x="46673" y="161925"/>
                    <a:pt x="56198" y="152400"/>
                    <a:pt x="56198" y="140970"/>
                  </a:cubicBezTo>
                  <a:lnTo>
                    <a:pt x="56198" y="121920"/>
                  </a:lnTo>
                  <a:lnTo>
                    <a:pt x="56198" y="35243"/>
                  </a:lnTo>
                  <a:cubicBezTo>
                    <a:pt x="56198" y="23813"/>
                    <a:pt x="46673" y="14288"/>
                    <a:pt x="35243" y="14288"/>
                  </a:cubicBezTo>
                  <a:cubicBezTo>
                    <a:pt x="23812" y="14288"/>
                    <a:pt x="14288" y="23813"/>
                    <a:pt x="14288" y="35243"/>
                  </a:cubicBezTo>
                  <a:lnTo>
                    <a:pt x="14288" y="121920"/>
                  </a:lnTo>
                  <a:close/>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37" name="Freeform: Shape 136">
              <a:extLst>
                <a:ext uri="{FF2B5EF4-FFF2-40B4-BE49-F238E27FC236}">
                  <a16:creationId xmlns:a16="http://schemas.microsoft.com/office/drawing/2014/main" id="{F70CA115-3949-4993-8B33-E03477232D24}"/>
                </a:ext>
              </a:extLst>
            </p:cNvPr>
            <p:cNvSpPr/>
            <p:nvPr/>
          </p:nvSpPr>
          <p:spPr>
            <a:xfrm>
              <a:off x="2391220" y="1237241"/>
              <a:ext cx="66675" cy="171450"/>
            </a:xfrm>
            <a:custGeom>
              <a:avLst/>
              <a:gdLst>
                <a:gd name="connsiteX0" fmla="*/ 14288 w 66675"/>
                <a:gd name="connsiteY0" fmla="*/ 121920 h 171450"/>
                <a:gd name="connsiteX1" fmla="*/ 14288 w 66675"/>
                <a:gd name="connsiteY1" fmla="*/ 140970 h 171450"/>
                <a:gd name="connsiteX2" fmla="*/ 35243 w 66675"/>
                <a:gd name="connsiteY2" fmla="*/ 161925 h 171450"/>
                <a:gd name="connsiteX3" fmla="*/ 56197 w 66675"/>
                <a:gd name="connsiteY3" fmla="*/ 140970 h 171450"/>
                <a:gd name="connsiteX4" fmla="*/ 56197 w 66675"/>
                <a:gd name="connsiteY4" fmla="*/ 121920 h 171450"/>
                <a:gd name="connsiteX5" fmla="*/ 56197 w 66675"/>
                <a:gd name="connsiteY5" fmla="*/ 35243 h 171450"/>
                <a:gd name="connsiteX6" fmla="*/ 35243 w 66675"/>
                <a:gd name="connsiteY6" fmla="*/ 14288 h 171450"/>
                <a:gd name="connsiteX7" fmla="*/ 14288 w 66675"/>
                <a:gd name="connsiteY7" fmla="*/ 35243 h 171450"/>
                <a:gd name="connsiteX8" fmla="*/ 14288 w 66675"/>
                <a:gd name="connsiteY8" fmla="*/ 12192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171450">
                  <a:moveTo>
                    <a:pt x="14288" y="121920"/>
                  </a:moveTo>
                  <a:lnTo>
                    <a:pt x="14288" y="140970"/>
                  </a:lnTo>
                  <a:cubicBezTo>
                    <a:pt x="14288" y="152400"/>
                    <a:pt x="23813" y="161925"/>
                    <a:pt x="35243" y="161925"/>
                  </a:cubicBezTo>
                  <a:cubicBezTo>
                    <a:pt x="46672" y="161925"/>
                    <a:pt x="56197" y="152400"/>
                    <a:pt x="56197" y="140970"/>
                  </a:cubicBezTo>
                  <a:lnTo>
                    <a:pt x="56197" y="121920"/>
                  </a:lnTo>
                  <a:lnTo>
                    <a:pt x="56197" y="35243"/>
                  </a:lnTo>
                  <a:cubicBezTo>
                    <a:pt x="56197" y="23813"/>
                    <a:pt x="46672" y="14288"/>
                    <a:pt x="35243" y="14288"/>
                  </a:cubicBezTo>
                  <a:cubicBezTo>
                    <a:pt x="23813" y="14288"/>
                    <a:pt x="14288" y="23813"/>
                    <a:pt x="14288" y="35243"/>
                  </a:cubicBezTo>
                  <a:lnTo>
                    <a:pt x="14288" y="121920"/>
                  </a:lnTo>
                  <a:close/>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38" name="Freeform: Shape 137">
              <a:extLst>
                <a:ext uri="{FF2B5EF4-FFF2-40B4-BE49-F238E27FC236}">
                  <a16:creationId xmlns:a16="http://schemas.microsoft.com/office/drawing/2014/main" id="{8BEA7633-8A3A-4E1C-A5D2-F645D45916E9}"/>
                </a:ext>
              </a:extLst>
            </p:cNvPr>
            <p:cNvSpPr/>
            <p:nvPr/>
          </p:nvSpPr>
          <p:spPr>
            <a:xfrm>
              <a:off x="2776982" y="1245813"/>
              <a:ext cx="66675" cy="171450"/>
            </a:xfrm>
            <a:custGeom>
              <a:avLst/>
              <a:gdLst>
                <a:gd name="connsiteX0" fmla="*/ 14288 w 66675"/>
                <a:gd name="connsiteY0" fmla="*/ 121920 h 171450"/>
                <a:gd name="connsiteX1" fmla="*/ 14288 w 66675"/>
                <a:gd name="connsiteY1" fmla="*/ 140970 h 171450"/>
                <a:gd name="connsiteX2" fmla="*/ 35243 w 66675"/>
                <a:gd name="connsiteY2" fmla="*/ 161925 h 171450"/>
                <a:gd name="connsiteX3" fmla="*/ 56198 w 66675"/>
                <a:gd name="connsiteY3" fmla="*/ 140970 h 171450"/>
                <a:gd name="connsiteX4" fmla="*/ 56198 w 66675"/>
                <a:gd name="connsiteY4" fmla="*/ 121920 h 171450"/>
                <a:gd name="connsiteX5" fmla="*/ 56198 w 66675"/>
                <a:gd name="connsiteY5" fmla="*/ 35243 h 171450"/>
                <a:gd name="connsiteX6" fmla="*/ 35243 w 66675"/>
                <a:gd name="connsiteY6" fmla="*/ 14288 h 171450"/>
                <a:gd name="connsiteX7" fmla="*/ 14288 w 66675"/>
                <a:gd name="connsiteY7" fmla="*/ 35243 h 171450"/>
                <a:gd name="connsiteX8" fmla="*/ 14288 w 66675"/>
                <a:gd name="connsiteY8" fmla="*/ 12192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171450">
                  <a:moveTo>
                    <a:pt x="14288" y="121920"/>
                  </a:moveTo>
                  <a:lnTo>
                    <a:pt x="14288" y="140970"/>
                  </a:lnTo>
                  <a:cubicBezTo>
                    <a:pt x="14288" y="152400"/>
                    <a:pt x="23813" y="161925"/>
                    <a:pt x="35243" y="161925"/>
                  </a:cubicBezTo>
                  <a:cubicBezTo>
                    <a:pt x="46673" y="161925"/>
                    <a:pt x="56198" y="152400"/>
                    <a:pt x="56198" y="140970"/>
                  </a:cubicBezTo>
                  <a:lnTo>
                    <a:pt x="56198" y="121920"/>
                  </a:lnTo>
                  <a:lnTo>
                    <a:pt x="56198" y="35243"/>
                  </a:lnTo>
                  <a:cubicBezTo>
                    <a:pt x="56198" y="23813"/>
                    <a:pt x="46673" y="14288"/>
                    <a:pt x="35243" y="14288"/>
                  </a:cubicBezTo>
                  <a:cubicBezTo>
                    <a:pt x="23813" y="14288"/>
                    <a:pt x="14288" y="23813"/>
                    <a:pt x="14288" y="35243"/>
                  </a:cubicBezTo>
                  <a:lnTo>
                    <a:pt x="14288" y="121920"/>
                  </a:lnTo>
                  <a:close/>
                </a:path>
              </a:pathLst>
            </a:custGeom>
            <a:noFill/>
            <a:ln w="19050" cap="flat">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pic>
          <p:nvPicPr>
            <p:cNvPr id="139" name="Graphic 138">
              <a:extLst>
                <a:ext uri="{FF2B5EF4-FFF2-40B4-BE49-F238E27FC236}">
                  <a16:creationId xmlns:a16="http://schemas.microsoft.com/office/drawing/2014/main" id="{2A971F22-3098-4E78-A96F-F99BFF8781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3882" y="1578168"/>
              <a:ext cx="679415" cy="726452"/>
            </a:xfrm>
            <a:prstGeom prst="rect">
              <a:avLst/>
            </a:prstGeom>
          </p:spPr>
        </p:pic>
      </p:grpSp>
      <p:sp>
        <p:nvSpPr>
          <p:cNvPr id="141" name="Arrow: Pentagon 140">
            <a:extLst>
              <a:ext uri="{FF2B5EF4-FFF2-40B4-BE49-F238E27FC236}">
                <a16:creationId xmlns:a16="http://schemas.microsoft.com/office/drawing/2014/main" id="{2F9F16DB-E372-428C-8636-0BBC87D86306}"/>
              </a:ext>
            </a:extLst>
          </p:cNvPr>
          <p:cNvSpPr/>
          <p:nvPr/>
        </p:nvSpPr>
        <p:spPr>
          <a:xfrm>
            <a:off x="-5916661" y="3901440"/>
            <a:ext cx="5834883" cy="4328160"/>
          </a:xfrm>
          <a:prstGeom prst="homePlate">
            <a:avLst>
              <a:gd name="adj" fmla="val 11560"/>
            </a:avLst>
          </a:prstGeom>
          <a:gradFill>
            <a:gsLst>
              <a:gs pos="51000">
                <a:schemeClr val="accent2"/>
              </a:gs>
              <a:gs pos="100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142" name="Arrow: Pentagon 141">
            <a:extLst>
              <a:ext uri="{FF2B5EF4-FFF2-40B4-BE49-F238E27FC236}">
                <a16:creationId xmlns:a16="http://schemas.microsoft.com/office/drawing/2014/main" id="{9D53C659-24CE-4BCB-A436-549D0081BD2F}"/>
              </a:ext>
            </a:extLst>
          </p:cNvPr>
          <p:cNvSpPr/>
          <p:nvPr/>
        </p:nvSpPr>
        <p:spPr>
          <a:xfrm>
            <a:off x="-10282574" y="3901440"/>
            <a:ext cx="5208259" cy="4328160"/>
          </a:xfrm>
          <a:prstGeom prst="homePlate">
            <a:avLst>
              <a:gd name="adj" fmla="val 11560"/>
            </a:avLst>
          </a:prstGeom>
          <a:gradFill>
            <a:gsLst>
              <a:gs pos="1961">
                <a:schemeClr val="accent1"/>
              </a:gs>
              <a:gs pos="10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3" name="Group 22">
            <a:extLst>
              <a:ext uri="{FF2B5EF4-FFF2-40B4-BE49-F238E27FC236}">
                <a16:creationId xmlns:a16="http://schemas.microsoft.com/office/drawing/2014/main" id="{95E9142B-E387-4E53-8BAA-C4CDA23A2DAC}"/>
              </a:ext>
            </a:extLst>
          </p:cNvPr>
          <p:cNvGrpSpPr>
            <a:grpSpLocks noChangeAspect="1"/>
          </p:cNvGrpSpPr>
          <p:nvPr/>
        </p:nvGrpSpPr>
        <p:grpSpPr bwMode="auto">
          <a:xfrm>
            <a:off x="-8260054" y="4787250"/>
            <a:ext cx="1163219" cy="1092717"/>
            <a:chOff x="2715" y="1465"/>
            <a:chExt cx="330" cy="310"/>
          </a:xfrm>
        </p:grpSpPr>
        <p:sp>
          <p:nvSpPr>
            <p:cNvPr id="144" name="Freeform 23">
              <a:extLst>
                <a:ext uri="{FF2B5EF4-FFF2-40B4-BE49-F238E27FC236}">
                  <a16:creationId xmlns:a16="http://schemas.microsoft.com/office/drawing/2014/main" id="{ECC04845-4C36-49F9-B475-A53C3EA76A3A}"/>
                </a:ext>
              </a:extLst>
            </p:cNvPr>
            <p:cNvSpPr>
              <a:spLocks/>
            </p:cNvSpPr>
            <p:nvPr/>
          </p:nvSpPr>
          <p:spPr bwMode="auto">
            <a:xfrm>
              <a:off x="2735" y="1465"/>
              <a:ext cx="310" cy="310"/>
            </a:xfrm>
            <a:custGeom>
              <a:avLst/>
              <a:gdLst>
                <a:gd name="T0" fmla="*/ 30 w 152"/>
                <a:gd name="T1" fmla="*/ 136 h 152"/>
                <a:gd name="T2" fmla="*/ 76 w 152"/>
                <a:gd name="T3" fmla="*/ 152 h 152"/>
                <a:gd name="T4" fmla="*/ 152 w 152"/>
                <a:gd name="T5" fmla="*/ 76 h 152"/>
                <a:gd name="T6" fmla="*/ 76 w 152"/>
                <a:gd name="T7" fmla="*/ 0 h 152"/>
                <a:gd name="T8" fmla="*/ 0 w 152"/>
                <a:gd name="T9" fmla="*/ 76 h 152"/>
                <a:gd name="T10" fmla="*/ 7 w 152"/>
                <a:gd name="T11" fmla="*/ 107 h 152"/>
              </a:gdLst>
              <a:ahLst/>
              <a:cxnLst>
                <a:cxn ang="0">
                  <a:pos x="T0" y="T1"/>
                </a:cxn>
                <a:cxn ang="0">
                  <a:pos x="T2" y="T3"/>
                </a:cxn>
                <a:cxn ang="0">
                  <a:pos x="T4" y="T5"/>
                </a:cxn>
                <a:cxn ang="0">
                  <a:pos x="T6" y="T7"/>
                </a:cxn>
                <a:cxn ang="0">
                  <a:pos x="T8" y="T9"/>
                </a:cxn>
                <a:cxn ang="0">
                  <a:pos x="T10" y="T11"/>
                </a:cxn>
              </a:cxnLst>
              <a:rect l="0" t="0" r="r" b="b"/>
              <a:pathLst>
                <a:path w="152" h="152">
                  <a:moveTo>
                    <a:pt x="30" y="136"/>
                  </a:moveTo>
                  <a:cubicBezTo>
                    <a:pt x="43" y="146"/>
                    <a:pt x="59" y="152"/>
                    <a:pt x="76" y="152"/>
                  </a:cubicBezTo>
                  <a:cubicBezTo>
                    <a:pt x="118" y="152"/>
                    <a:pt x="152" y="118"/>
                    <a:pt x="152" y="76"/>
                  </a:cubicBezTo>
                  <a:cubicBezTo>
                    <a:pt x="152" y="34"/>
                    <a:pt x="118" y="0"/>
                    <a:pt x="76" y="0"/>
                  </a:cubicBezTo>
                  <a:cubicBezTo>
                    <a:pt x="34" y="0"/>
                    <a:pt x="0" y="34"/>
                    <a:pt x="0" y="76"/>
                  </a:cubicBezTo>
                  <a:cubicBezTo>
                    <a:pt x="0" y="87"/>
                    <a:pt x="3" y="98"/>
                    <a:pt x="7" y="107"/>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5" name="Freeform 24">
              <a:extLst>
                <a:ext uri="{FF2B5EF4-FFF2-40B4-BE49-F238E27FC236}">
                  <a16:creationId xmlns:a16="http://schemas.microsoft.com/office/drawing/2014/main" id="{8292C109-F0B5-47A4-B72A-B21990875294}"/>
                </a:ext>
              </a:extLst>
            </p:cNvPr>
            <p:cNvSpPr>
              <a:spLocks/>
            </p:cNvSpPr>
            <p:nvPr/>
          </p:nvSpPr>
          <p:spPr bwMode="auto">
            <a:xfrm>
              <a:off x="2890" y="1500"/>
              <a:ext cx="73" cy="191"/>
            </a:xfrm>
            <a:custGeom>
              <a:avLst/>
              <a:gdLst>
                <a:gd name="T0" fmla="*/ 0 w 73"/>
                <a:gd name="T1" fmla="*/ 0 h 191"/>
                <a:gd name="T2" fmla="*/ 0 w 73"/>
                <a:gd name="T3" fmla="*/ 120 h 191"/>
                <a:gd name="T4" fmla="*/ 73 w 73"/>
                <a:gd name="T5" fmla="*/ 191 h 191"/>
              </a:gdLst>
              <a:ahLst/>
              <a:cxnLst>
                <a:cxn ang="0">
                  <a:pos x="T0" y="T1"/>
                </a:cxn>
                <a:cxn ang="0">
                  <a:pos x="T2" y="T3"/>
                </a:cxn>
                <a:cxn ang="0">
                  <a:pos x="T4" y="T5"/>
                </a:cxn>
              </a:cxnLst>
              <a:rect l="0" t="0" r="r" b="b"/>
              <a:pathLst>
                <a:path w="73" h="191">
                  <a:moveTo>
                    <a:pt x="0" y="0"/>
                  </a:moveTo>
                  <a:lnTo>
                    <a:pt x="0" y="120"/>
                  </a:lnTo>
                  <a:lnTo>
                    <a:pt x="73" y="19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6" name="Freeform 25">
              <a:extLst>
                <a:ext uri="{FF2B5EF4-FFF2-40B4-BE49-F238E27FC236}">
                  <a16:creationId xmlns:a16="http://schemas.microsoft.com/office/drawing/2014/main" id="{76CA16B9-B3C0-4B1B-B5C6-DF251683CB61}"/>
                </a:ext>
              </a:extLst>
            </p:cNvPr>
            <p:cNvSpPr>
              <a:spLocks/>
            </p:cNvSpPr>
            <p:nvPr/>
          </p:nvSpPr>
          <p:spPr bwMode="auto">
            <a:xfrm>
              <a:off x="2715" y="1651"/>
              <a:ext cx="53" cy="34"/>
            </a:xfrm>
            <a:custGeom>
              <a:avLst/>
              <a:gdLst>
                <a:gd name="T0" fmla="*/ 53 w 53"/>
                <a:gd name="T1" fmla="*/ 0 h 34"/>
                <a:gd name="T2" fmla="*/ 35 w 53"/>
                <a:gd name="T3" fmla="*/ 34 h 34"/>
                <a:gd name="T4" fmla="*/ 0 w 53"/>
                <a:gd name="T5" fmla="*/ 16 h 34"/>
              </a:gdLst>
              <a:ahLst/>
              <a:cxnLst>
                <a:cxn ang="0">
                  <a:pos x="T0" y="T1"/>
                </a:cxn>
                <a:cxn ang="0">
                  <a:pos x="T2" y="T3"/>
                </a:cxn>
                <a:cxn ang="0">
                  <a:pos x="T4" y="T5"/>
                </a:cxn>
              </a:cxnLst>
              <a:rect l="0" t="0" r="r" b="b"/>
              <a:pathLst>
                <a:path w="53" h="34">
                  <a:moveTo>
                    <a:pt x="53" y="0"/>
                  </a:moveTo>
                  <a:lnTo>
                    <a:pt x="35" y="34"/>
                  </a:lnTo>
                  <a:lnTo>
                    <a:pt x="0" y="16"/>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47" name="Group 30">
            <a:extLst>
              <a:ext uri="{FF2B5EF4-FFF2-40B4-BE49-F238E27FC236}">
                <a16:creationId xmlns:a16="http://schemas.microsoft.com/office/drawing/2014/main" id="{5B5735F3-BD23-4478-A5A1-88D5CCA6C342}"/>
              </a:ext>
            </a:extLst>
          </p:cNvPr>
          <p:cNvGrpSpPr>
            <a:grpSpLocks noChangeAspect="1"/>
          </p:cNvGrpSpPr>
          <p:nvPr/>
        </p:nvGrpSpPr>
        <p:grpSpPr bwMode="auto">
          <a:xfrm>
            <a:off x="-3557927" y="4620266"/>
            <a:ext cx="1322429" cy="1299128"/>
            <a:chOff x="5449" y="2282"/>
            <a:chExt cx="454" cy="446"/>
          </a:xfrm>
        </p:grpSpPr>
        <p:sp>
          <p:nvSpPr>
            <p:cNvPr id="148" name="Freeform 33">
              <a:extLst>
                <a:ext uri="{FF2B5EF4-FFF2-40B4-BE49-F238E27FC236}">
                  <a16:creationId xmlns:a16="http://schemas.microsoft.com/office/drawing/2014/main" id="{6D4C81F7-F893-4E4F-8736-F473E034354D}"/>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bg2"/>
            </a:solidFill>
            <a:ln w="19050">
              <a:noFill/>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149" name="Freeform 36">
              <a:extLst>
                <a:ext uri="{FF2B5EF4-FFF2-40B4-BE49-F238E27FC236}">
                  <a16:creationId xmlns:a16="http://schemas.microsoft.com/office/drawing/2014/main" id="{1CEC930D-C6D7-4BAA-ACE7-698A9FA40E7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bg2"/>
            </a:solidFill>
            <a:ln w="19050">
              <a:noFill/>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150" name="Freeform 39">
              <a:extLst>
                <a:ext uri="{FF2B5EF4-FFF2-40B4-BE49-F238E27FC236}">
                  <a16:creationId xmlns:a16="http://schemas.microsoft.com/office/drawing/2014/main" id="{11BF922C-B0E0-4628-86A4-CDF563BCCEAC}"/>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bg2"/>
            </a:solidFill>
            <a:ln w="19050">
              <a:noFill/>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151" name="Freeform 40">
              <a:extLst>
                <a:ext uri="{FF2B5EF4-FFF2-40B4-BE49-F238E27FC236}">
                  <a16:creationId xmlns:a16="http://schemas.microsoft.com/office/drawing/2014/main" id="{A691A22D-EEF5-4575-B258-51A44611E87C}"/>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152" name="Freeform 41">
              <a:extLst>
                <a:ext uri="{FF2B5EF4-FFF2-40B4-BE49-F238E27FC236}">
                  <a16:creationId xmlns:a16="http://schemas.microsoft.com/office/drawing/2014/main" id="{7D1BD8A4-6FEF-49C4-BE2F-8203F52CA05B}"/>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153" name="Freeform 42">
              <a:extLst>
                <a:ext uri="{FF2B5EF4-FFF2-40B4-BE49-F238E27FC236}">
                  <a16:creationId xmlns:a16="http://schemas.microsoft.com/office/drawing/2014/main" id="{21C1AD45-CBFE-4BCC-BBDB-EE2F4F18E7B0}"/>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grpSp>
      <p:sp>
        <p:nvSpPr>
          <p:cNvPr id="154" name="Title 8">
            <a:extLst>
              <a:ext uri="{FF2B5EF4-FFF2-40B4-BE49-F238E27FC236}">
                <a16:creationId xmlns:a16="http://schemas.microsoft.com/office/drawing/2014/main" id="{09A98A53-365C-422A-A8EA-F0D0E06903D4}"/>
              </a:ext>
            </a:extLst>
          </p:cNvPr>
          <p:cNvSpPr txBox="1">
            <a:spLocks/>
          </p:cNvSpPr>
          <p:nvPr/>
        </p:nvSpPr>
        <p:spPr>
          <a:xfrm>
            <a:off x="-8927272" y="6343409"/>
            <a:ext cx="2470821" cy="134974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defRPr sz="2800">
                <a:solidFill>
                  <a:schemeClr val="lt1"/>
                </a:solidFill>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Time to value</a:t>
            </a:r>
          </a:p>
        </p:txBody>
      </p:sp>
      <p:sp>
        <p:nvSpPr>
          <p:cNvPr id="155" name="Title 8">
            <a:extLst>
              <a:ext uri="{FF2B5EF4-FFF2-40B4-BE49-F238E27FC236}">
                <a16:creationId xmlns:a16="http://schemas.microsoft.com/office/drawing/2014/main" id="{4E3306D8-0A3B-49B0-B0D3-41F8D2145EF5}"/>
              </a:ext>
            </a:extLst>
          </p:cNvPr>
          <p:cNvSpPr txBox="1">
            <a:spLocks/>
          </p:cNvSpPr>
          <p:nvPr/>
        </p:nvSpPr>
        <p:spPr>
          <a:xfrm>
            <a:off x="-4693574" y="6343407"/>
            <a:ext cx="3593592" cy="1638291"/>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defRPr sz="2800">
                <a:solidFill>
                  <a:schemeClr val="bg2"/>
                </a:solidFill>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Distributed optimized </a:t>
            </a:r>
            <a:br>
              <a:rPr lang="en-US" dirty="0"/>
            </a:br>
            <a:r>
              <a:rPr lang="en-US" dirty="0"/>
              <a:t>capacity</a:t>
            </a:r>
          </a:p>
        </p:txBody>
      </p:sp>
    </p:spTree>
    <p:extLst>
      <p:ext uri="{BB962C8B-B14F-4D97-AF65-F5344CB8AC3E}">
        <p14:creationId xmlns:p14="http://schemas.microsoft.com/office/powerpoint/2010/main" val="3917613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400"/>
                                        <p:tgtEl>
                                          <p:spTgt spid="99"/>
                                        </p:tgtEl>
                                      </p:cBhvr>
                                    </p:animEffect>
                                  </p:childTnLst>
                                </p:cTn>
                              </p:par>
                              <p:par>
                                <p:cTn id="8" presetID="42" presetClass="path" presetSubtype="0" decel="100000" fill="hold" grpId="1" nodeType="withEffect">
                                  <p:stCondLst>
                                    <p:cond delay="0"/>
                                  </p:stCondLst>
                                  <p:childTnLst>
                                    <p:animMotion origin="layout" path="M 0 -3.64198E-6 L 0 -0.05459 " pathEditMode="relative" rAng="0" ptsTypes="AA">
                                      <p:cBhvr>
                                        <p:cTn id="9" dur="400" spd="-100000" fill="hold"/>
                                        <p:tgtEl>
                                          <p:spTgt spid="99"/>
                                        </p:tgtEl>
                                        <p:attrNameLst>
                                          <p:attrName>ppt_x</p:attrName>
                                          <p:attrName>ppt_y</p:attrName>
                                        </p:attrNameLst>
                                      </p:cBhvr>
                                      <p:rCtr x="0" y="-2739"/>
                                    </p:animMotion>
                                  </p:childTnLst>
                                </p:cTn>
                              </p:par>
                              <p:par>
                                <p:cTn id="10" presetID="22" presetClass="entr" presetSubtype="8"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wipe(left)">
                                      <p:cBhvr>
                                        <p:cTn id="12" dur="500"/>
                                        <p:tgtEl>
                                          <p:spTgt spid="117"/>
                                        </p:tgtEl>
                                      </p:cBhvr>
                                    </p:animEffect>
                                  </p:childTnLst>
                                </p:cTn>
                              </p:par>
                              <p:par>
                                <p:cTn id="13" presetID="16" presetClass="entr" presetSubtype="42" fill="hold" grpId="0" nodeType="withEffect">
                                  <p:stCondLst>
                                    <p:cond delay="500"/>
                                  </p:stCondLst>
                                  <p:childTnLst>
                                    <p:set>
                                      <p:cBhvr>
                                        <p:cTn id="14" dur="1" fill="hold">
                                          <p:stCondLst>
                                            <p:cond delay="0"/>
                                          </p:stCondLst>
                                        </p:cTn>
                                        <p:tgtEl>
                                          <p:spTgt spid="118"/>
                                        </p:tgtEl>
                                        <p:attrNameLst>
                                          <p:attrName>style.visibility</p:attrName>
                                        </p:attrNameLst>
                                      </p:cBhvr>
                                      <p:to>
                                        <p:strVal val="visible"/>
                                      </p:to>
                                    </p:set>
                                    <p:animEffect transition="in" filter="barn(outHorizontal)">
                                      <p:cBhvr>
                                        <p:cTn id="15" dur="200"/>
                                        <p:tgtEl>
                                          <p:spTgt spid="118"/>
                                        </p:tgtEl>
                                      </p:cBhvr>
                                    </p:animEffect>
                                  </p:childTnLst>
                                </p:cTn>
                              </p:par>
                              <p:par>
                                <p:cTn id="16" presetID="10" presetClass="entr" presetSubtype="0" fill="hold" nodeType="withEffect">
                                  <p:stCondLst>
                                    <p:cond delay="0"/>
                                  </p:stCondLst>
                                  <p:childTnLst>
                                    <p:set>
                                      <p:cBhvr>
                                        <p:cTn id="17" dur="1" fill="hold">
                                          <p:stCondLst>
                                            <p:cond delay="0"/>
                                          </p:stCondLst>
                                        </p:cTn>
                                        <p:tgtEl>
                                          <p:spTgt spid="129"/>
                                        </p:tgtEl>
                                        <p:attrNameLst>
                                          <p:attrName>style.visibility</p:attrName>
                                        </p:attrNameLst>
                                      </p:cBhvr>
                                      <p:to>
                                        <p:strVal val="visible"/>
                                      </p:to>
                                    </p:set>
                                    <p:animEffect transition="in" filter="fade">
                                      <p:cBhvr>
                                        <p:cTn id="18" dur="300"/>
                                        <p:tgtEl>
                                          <p:spTgt spid="129"/>
                                        </p:tgtEl>
                                      </p:cBhvr>
                                    </p:animEffect>
                                  </p:childTnLst>
                                </p:cTn>
                              </p:par>
                            </p:childTnLst>
                          </p:cTn>
                        </p:par>
                        <p:par>
                          <p:cTn id="19" fill="hold">
                            <p:stCondLst>
                              <p:cond delay="700"/>
                            </p:stCondLst>
                            <p:childTnLst>
                              <p:par>
                                <p:cTn id="20" presetID="53" presetClass="entr" presetSubtype="16" fill="hold" nodeType="afterEffect">
                                  <p:stCondLst>
                                    <p:cond delay="0"/>
                                  </p:stCondLst>
                                  <p:childTnLst>
                                    <p:set>
                                      <p:cBhvr>
                                        <p:cTn id="21" dur="1" fill="hold">
                                          <p:stCondLst>
                                            <p:cond delay="0"/>
                                          </p:stCondLst>
                                        </p:cTn>
                                        <p:tgtEl>
                                          <p:spTgt spid="119"/>
                                        </p:tgtEl>
                                        <p:attrNameLst>
                                          <p:attrName>style.visibility</p:attrName>
                                        </p:attrNameLst>
                                      </p:cBhvr>
                                      <p:to>
                                        <p:strVal val="visible"/>
                                      </p:to>
                                    </p:set>
                                    <p:anim calcmode="lin" valueType="num">
                                      <p:cBhvr>
                                        <p:cTn id="22" dur="500" fill="hold"/>
                                        <p:tgtEl>
                                          <p:spTgt spid="119"/>
                                        </p:tgtEl>
                                        <p:attrNameLst>
                                          <p:attrName>ppt_w</p:attrName>
                                        </p:attrNameLst>
                                      </p:cBhvr>
                                      <p:tavLst>
                                        <p:tav tm="0">
                                          <p:val>
                                            <p:fltVal val="0"/>
                                          </p:val>
                                        </p:tav>
                                        <p:tav tm="100000">
                                          <p:val>
                                            <p:strVal val="#ppt_w"/>
                                          </p:val>
                                        </p:tav>
                                      </p:tavLst>
                                    </p:anim>
                                    <p:anim calcmode="lin" valueType="num">
                                      <p:cBhvr>
                                        <p:cTn id="23" dur="500" fill="hold"/>
                                        <p:tgtEl>
                                          <p:spTgt spid="119"/>
                                        </p:tgtEl>
                                        <p:attrNameLst>
                                          <p:attrName>ppt_h</p:attrName>
                                        </p:attrNameLst>
                                      </p:cBhvr>
                                      <p:tavLst>
                                        <p:tav tm="0">
                                          <p:val>
                                            <p:fltVal val="0"/>
                                          </p:val>
                                        </p:tav>
                                        <p:tav tm="100000">
                                          <p:val>
                                            <p:strVal val="#ppt_h"/>
                                          </p:val>
                                        </p:tav>
                                      </p:tavLst>
                                    </p:anim>
                                    <p:animEffect transition="in" filter="fade">
                                      <p:cBhvr>
                                        <p:cTn id="24"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99" grpId="1"/>
      <p:bldP spid="11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A53002-52D3-4975-BD66-588887DE7CF4}"/>
              </a:ext>
            </a:extLst>
          </p:cNvPr>
          <p:cNvSpPr/>
          <p:nvPr/>
        </p:nvSpPr>
        <p:spPr bwMode="auto">
          <a:xfrm>
            <a:off x="0" y="-117231"/>
            <a:ext cx="14630400" cy="8346831"/>
          </a:xfrm>
          <a:prstGeom prst="rect">
            <a:avLst/>
          </a:prstGeom>
          <a:gradFill rotWithShape="1">
            <a:gsLst>
              <a:gs pos="0">
                <a:srgbClr val="7BC233"/>
              </a:gs>
              <a:gs pos="100000">
                <a:srgbClr val="7BC233">
                  <a:lumMod val="75000"/>
                </a:srgbClr>
              </a:gs>
            </a:gsLst>
            <a:lin ang="5400000" scaled="0"/>
          </a:gradFill>
          <a:ln w="317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kern="0" dirty="0">
              <a:solidFill>
                <a:prstClr val="white"/>
              </a:solidFill>
              <a:latin typeface="Amazon Ember"/>
            </a:endParaRPr>
          </a:p>
        </p:txBody>
      </p:sp>
      <p:grpSp>
        <p:nvGrpSpPr>
          <p:cNvPr id="45" name="Group 44">
            <a:extLst>
              <a:ext uri="{FF2B5EF4-FFF2-40B4-BE49-F238E27FC236}">
                <a16:creationId xmlns:a16="http://schemas.microsoft.com/office/drawing/2014/main" id="{6020973E-7189-4F80-8057-EA4B36EACD22}"/>
              </a:ext>
            </a:extLst>
          </p:cNvPr>
          <p:cNvGrpSpPr/>
          <p:nvPr/>
        </p:nvGrpSpPr>
        <p:grpSpPr>
          <a:xfrm>
            <a:off x="0" y="4806462"/>
            <a:ext cx="14630400" cy="3423138"/>
            <a:chOff x="0" y="4806462"/>
            <a:chExt cx="14630400" cy="3423138"/>
          </a:xfrm>
        </p:grpSpPr>
        <p:sp>
          <p:nvSpPr>
            <p:cNvPr id="4" name="Rectangle 3">
              <a:extLst>
                <a:ext uri="{FF2B5EF4-FFF2-40B4-BE49-F238E27FC236}">
                  <a16:creationId xmlns:a16="http://schemas.microsoft.com/office/drawing/2014/main" id="{2B0A5EA5-FEC4-4F3D-BA81-F4FC08078A91}"/>
                </a:ext>
              </a:extLst>
            </p:cNvPr>
            <p:cNvSpPr/>
            <p:nvPr/>
          </p:nvSpPr>
          <p:spPr bwMode="auto">
            <a:xfrm>
              <a:off x="0" y="4806462"/>
              <a:ext cx="14630400" cy="3423138"/>
            </a:xfrm>
            <a:prstGeom prst="rect">
              <a:avLst/>
            </a:prstGeom>
            <a:solidFill>
              <a:schemeClr val="tx1"/>
            </a:solidFill>
            <a:ln w="317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kern="0" dirty="0">
                <a:solidFill>
                  <a:prstClr val="white"/>
                </a:solidFill>
                <a:latin typeface="Amazon Ember"/>
              </a:endParaRPr>
            </a:p>
          </p:txBody>
        </p:sp>
        <p:pic>
          <p:nvPicPr>
            <p:cNvPr id="3" name="Picture 2">
              <a:extLst>
                <a:ext uri="{FF2B5EF4-FFF2-40B4-BE49-F238E27FC236}">
                  <a16:creationId xmlns:a16="http://schemas.microsoft.com/office/drawing/2014/main" id="{39C19221-EC3D-FB42-A7FE-A95D4178DAB1}"/>
                </a:ext>
              </a:extLst>
            </p:cNvPr>
            <p:cNvPicPr>
              <a:picLocks noChangeAspect="1"/>
            </p:cNvPicPr>
            <p:nvPr/>
          </p:nvPicPr>
          <p:blipFill rotWithShape="1">
            <a:blip r:embed="rId2"/>
            <a:srcRect t="12839" b="69839"/>
            <a:stretch/>
          </p:blipFill>
          <p:spPr>
            <a:xfrm>
              <a:off x="226728" y="5377924"/>
              <a:ext cx="14176945" cy="2280214"/>
            </a:xfrm>
            <a:prstGeom prst="rect">
              <a:avLst/>
            </a:prstGeom>
            <a:solidFill>
              <a:schemeClr val="tx1"/>
            </a:solidFill>
          </p:spPr>
        </p:pic>
      </p:grpSp>
      <p:pic>
        <p:nvPicPr>
          <p:cNvPr id="29" name="Picture 28">
            <a:extLst>
              <a:ext uri="{FF2B5EF4-FFF2-40B4-BE49-F238E27FC236}">
                <a16:creationId xmlns:a16="http://schemas.microsoft.com/office/drawing/2014/main" id="{8220FD6A-15C2-42F5-B474-0E68A34D23CC}"/>
              </a:ext>
            </a:extLst>
          </p:cNvPr>
          <p:cNvPicPr>
            <a:picLocks noChangeAspect="1"/>
          </p:cNvPicPr>
          <p:nvPr/>
        </p:nvPicPr>
        <p:blipFill rotWithShape="1">
          <a:blip r:embed="rId2"/>
          <a:srcRect l="3767" t="41852" r="37761" b="11520"/>
          <a:stretch/>
        </p:blipFill>
        <p:spPr>
          <a:xfrm>
            <a:off x="937847" y="729828"/>
            <a:ext cx="4494392" cy="3328311"/>
          </a:xfrm>
          <a:prstGeom prst="rect">
            <a:avLst/>
          </a:prstGeom>
          <a:ln w="19050">
            <a:solidFill>
              <a:schemeClr val="tx1"/>
            </a:solidFill>
          </a:ln>
        </p:spPr>
      </p:pic>
      <p:grpSp>
        <p:nvGrpSpPr>
          <p:cNvPr id="37" name="Group 36">
            <a:extLst>
              <a:ext uri="{FF2B5EF4-FFF2-40B4-BE49-F238E27FC236}">
                <a16:creationId xmlns:a16="http://schemas.microsoft.com/office/drawing/2014/main" id="{629DB52D-7E29-4720-A8EF-97C7BAEBCC8B}"/>
              </a:ext>
            </a:extLst>
          </p:cNvPr>
          <p:cNvGrpSpPr/>
          <p:nvPr/>
        </p:nvGrpSpPr>
        <p:grpSpPr>
          <a:xfrm>
            <a:off x="6394179" y="1087816"/>
            <a:ext cx="7698054" cy="2612335"/>
            <a:chOff x="5343410" y="4820954"/>
            <a:chExt cx="8748828" cy="2612335"/>
          </a:xfrm>
        </p:grpSpPr>
        <p:sp>
          <p:nvSpPr>
            <p:cNvPr id="31" name="Title 8">
              <a:extLst>
                <a:ext uri="{FF2B5EF4-FFF2-40B4-BE49-F238E27FC236}">
                  <a16:creationId xmlns:a16="http://schemas.microsoft.com/office/drawing/2014/main" id="{94B116F7-C449-41C8-9410-84BC596E27E4}"/>
                </a:ext>
              </a:extLst>
            </p:cNvPr>
            <p:cNvSpPr txBox="1">
              <a:spLocks/>
            </p:cNvSpPr>
            <p:nvPr/>
          </p:nvSpPr>
          <p:spPr>
            <a:xfrm>
              <a:off x="5343411" y="6941542"/>
              <a:ext cx="8748827" cy="491747"/>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defTabSz="731520">
                <a:lnSpc>
                  <a:spcPct val="90000"/>
                </a:lnSpc>
                <a:defRPr/>
              </a:pPr>
              <a:r>
                <a:rPr lang="en-US" sz="2000" b="0" spc="-120" dirty="0">
                  <a:ln w="3175">
                    <a:noFill/>
                  </a:ln>
                  <a:solidFill>
                    <a:schemeClr val="tx1"/>
                  </a:solidFill>
                  <a:latin typeface="+mn-lt"/>
                  <a:ea typeface="Amazon Ember Light" panose="020B0403020204020204" pitchFamily="34" charset="0"/>
                  <a:cs typeface="Amazon Ember Light" panose="020B0403020204020204" pitchFamily="34" charset="0"/>
                  <a:hlinkClick r:id="rId3" action="ppaction://hlinkfile">
                    <a:extLst>
                      <a:ext uri="{A12FA001-AC4F-418D-AE19-62706E023703}">
                        <ahyp:hlinkClr xmlns:ahyp="http://schemas.microsoft.com/office/drawing/2018/hyperlinkcolor" val="tx"/>
                      </a:ext>
                    </a:extLst>
                  </a:hlinkClick>
                </a:rPr>
                <a:t>aws.amazon.com/enterprise/executive-insights/content/cloud-for-ceos</a:t>
              </a:r>
              <a:endParaRPr lang="en-US" sz="2000" dirty="0">
                <a:solidFill>
                  <a:schemeClr val="tx1"/>
                </a:solidFill>
                <a:latin typeface="+mn-lt"/>
                <a:ea typeface="Amazon Ember" panose="020B0603020204020204" pitchFamily="34" charset="0"/>
                <a:cs typeface="Amazon Ember" panose="020B0603020204020204" pitchFamily="34" charset="0"/>
              </a:endParaRPr>
            </a:p>
          </p:txBody>
        </p:sp>
        <p:sp>
          <p:nvSpPr>
            <p:cNvPr id="32" name="TextBox 31">
              <a:extLst>
                <a:ext uri="{FF2B5EF4-FFF2-40B4-BE49-F238E27FC236}">
                  <a16:creationId xmlns:a16="http://schemas.microsoft.com/office/drawing/2014/main" id="{885F21EC-6113-41B9-A2F8-12973B94CA1B}"/>
                </a:ext>
              </a:extLst>
            </p:cNvPr>
            <p:cNvSpPr txBox="1"/>
            <p:nvPr/>
          </p:nvSpPr>
          <p:spPr>
            <a:xfrm>
              <a:off x="5343410" y="4820954"/>
              <a:ext cx="8748827" cy="2031325"/>
            </a:xfrm>
            <a:prstGeom prst="rect">
              <a:avLst/>
            </a:prstGeom>
            <a:noFill/>
          </p:spPr>
          <p:txBody>
            <a:bodyPr wrap="square" rtlCol="0">
              <a:spAutoFit/>
            </a:bodyPr>
            <a:lstStyle/>
            <a:p>
              <a:pPr defTabSz="731520">
                <a:defRPr/>
              </a:pPr>
              <a:r>
                <a:rPr lang="en-US" sz="4400" b="1" dirty="0">
                  <a:solidFill>
                    <a:prstClr val="white"/>
                  </a:solidFill>
                  <a:latin typeface="+mj-lt"/>
                  <a:ea typeface="+mj-ea"/>
                  <a:cs typeface="Arial"/>
                </a:rPr>
                <a:t>“Cloud for CEOs: Measure innovation with one metric”</a:t>
              </a:r>
            </a:p>
            <a:p>
              <a:pPr defTabSz="731520">
                <a:spcBef>
                  <a:spcPts val="1200"/>
                </a:spcBef>
                <a:defRPr/>
              </a:pPr>
              <a:r>
                <a:rPr lang="en-US" sz="2800" b="1" dirty="0">
                  <a:solidFill>
                    <a:prstClr val="white"/>
                  </a:solidFill>
                  <a:cs typeface="Arial"/>
                </a:rPr>
                <a:t>Adrian Cockcroft</a:t>
              </a:r>
              <a:endParaRPr lang="en-US" sz="2800" dirty="0">
                <a:solidFill>
                  <a:prstClr val="white"/>
                </a:solidFill>
                <a:cs typeface="Arial"/>
              </a:endParaRPr>
            </a:p>
          </p:txBody>
        </p:sp>
      </p:grpSp>
      <p:cxnSp>
        <p:nvCxnSpPr>
          <p:cNvPr id="33" name="Straight Connector 32">
            <a:extLst>
              <a:ext uri="{FF2B5EF4-FFF2-40B4-BE49-F238E27FC236}">
                <a16:creationId xmlns:a16="http://schemas.microsoft.com/office/drawing/2014/main" id="{89DF0585-1A7B-4CA8-A54D-055E5FFE5164}"/>
              </a:ext>
            </a:extLst>
          </p:cNvPr>
          <p:cNvCxnSpPr>
            <a:cxnSpLocks/>
          </p:cNvCxnSpPr>
          <p:nvPr/>
        </p:nvCxnSpPr>
        <p:spPr>
          <a:xfrm>
            <a:off x="5989409" y="561697"/>
            <a:ext cx="0" cy="3664572"/>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162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4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400"/>
                                        <p:tgtEl>
                                          <p:spTgt spid="37"/>
                                        </p:tgtEl>
                                      </p:cBhvr>
                                    </p:animEffect>
                                  </p:childTnLst>
                                </p:cTn>
                              </p:par>
                              <p:par>
                                <p:cTn id="11" presetID="42" presetClass="path" presetSubtype="0" decel="100000" fill="hold" nodeType="withEffect">
                                  <p:stCondLst>
                                    <p:cond delay="0"/>
                                  </p:stCondLst>
                                  <p:childTnLst>
                                    <p:animMotion origin="layout" path="M 3.78472E-6 4.50617E-6 L 3.78472E-6 0.0297 " pathEditMode="relative" rAng="0" ptsTypes="AA">
                                      <p:cBhvr>
                                        <p:cTn id="12" dur="400" spd="-100000" fill="hold"/>
                                        <p:tgtEl>
                                          <p:spTgt spid="37"/>
                                        </p:tgtEl>
                                        <p:attrNameLst>
                                          <p:attrName>ppt_x</p:attrName>
                                          <p:attrName>ppt_y</p:attrName>
                                        </p:attrNameLst>
                                      </p:cBhvr>
                                      <p:rCtr x="0" y="1485"/>
                                    </p:animMotion>
                                  </p:childTnLst>
                                </p:cTn>
                              </p:par>
                              <p:par>
                                <p:cTn id="13" presetID="16" presetClass="entr" presetSubtype="42"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arn(outHorizontal)">
                                      <p:cBhvr>
                                        <p:cTn id="1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90CD32E-90AE-46B1-9D1F-9B95BEE848FB}"/>
              </a:ext>
            </a:extLst>
          </p:cNvPr>
          <p:cNvSpPr/>
          <p:nvPr/>
        </p:nvSpPr>
        <p:spPr bwMode="auto">
          <a:xfrm>
            <a:off x="-4253" y="0"/>
            <a:ext cx="14630400" cy="8346831"/>
          </a:xfrm>
          <a:prstGeom prst="rect">
            <a:avLst/>
          </a:prstGeom>
          <a:gradFill rotWithShape="1">
            <a:gsLst>
              <a:gs pos="0">
                <a:srgbClr val="7BC233"/>
              </a:gs>
              <a:gs pos="100000">
                <a:srgbClr val="7BC233">
                  <a:lumMod val="75000"/>
                </a:srgbClr>
              </a:gs>
            </a:gsLst>
            <a:lin ang="5400000" scaled="0"/>
          </a:gradFill>
          <a:ln w="317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kern="0" dirty="0">
              <a:solidFill>
                <a:prstClr val="white"/>
              </a:solidFill>
              <a:latin typeface="Amazon Ember"/>
            </a:endParaRPr>
          </a:p>
        </p:txBody>
      </p:sp>
      <p:sp>
        <p:nvSpPr>
          <p:cNvPr id="46" name="Arrow: Pentagon 45">
            <a:extLst>
              <a:ext uri="{FF2B5EF4-FFF2-40B4-BE49-F238E27FC236}">
                <a16:creationId xmlns:a16="http://schemas.microsoft.com/office/drawing/2014/main" id="{72A4CB22-3E22-4949-B7F7-652DA8CC2ABC}"/>
              </a:ext>
            </a:extLst>
          </p:cNvPr>
          <p:cNvSpPr/>
          <p:nvPr/>
        </p:nvSpPr>
        <p:spPr>
          <a:xfrm>
            <a:off x="-6202300" y="3901440"/>
            <a:ext cx="5834883" cy="4328160"/>
          </a:xfrm>
          <a:prstGeom prst="homePlate">
            <a:avLst>
              <a:gd name="adj" fmla="val 11560"/>
            </a:avLst>
          </a:prstGeom>
          <a:gradFill>
            <a:gsLst>
              <a:gs pos="51000">
                <a:schemeClr val="accent2"/>
              </a:gs>
              <a:gs pos="100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47" name="Arrow: Pentagon 46">
            <a:extLst>
              <a:ext uri="{FF2B5EF4-FFF2-40B4-BE49-F238E27FC236}">
                <a16:creationId xmlns:a16="http://schemas.microsoft.com/office/drawing/2014/main" id="{79A54811-DEB9-4332-9BFC-9B84222DF866}"/>
              </a:ext>
            </a:extLst>
          </p:cNvPr>
          <p:cNvSpPr/>
          <p:nvPr/>
        </p:nvSpPr>
        <p:spPr>
          <a:xfrm>
            <a:off x="-10568214" y="3901440"/>
            <a:ext cx="5208259" cy="4328160"/>
          </a:xfrm>
          <a:prstGeom prst="homePlate">
            <a:avLst>
              <a:gd name="adj" fmla="val 11560"/>
            </a:avLst>
          </a:prstGeom>
          <a:gradFill>
            <a:gsLst>
              <a:gs pos="1961">
                <a:schemeClr val="accent1"/>
              </a:gs>
              <a:gs pos="10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22">
            <a:extLst>
              <a:ext uri="{FF2B5EF4-FFF2-40B4-BE49-F238E27FC236}">
                <a16:creationId xmlns:a16="http://schemas.microsoft.com/office/drawing/2014/main" id="{445CF470-0BCF-4E0F-ABCF-0FA70D1D022D}"/>
              </a:ext>
            </a:extLst>
          </p:cNvPr>
          <p:cNvGrpSpPr>
            <a:grpSpLocks noChangeAspect="1"/>
          </p:cNvGrpSpPr>
          <p:nvPr/>
        </p:nvGrpSpPr>
        <p:grpSpPr bwMode="auto">
          <a:xfrm>
            <a:off x="-8545694" y="4787250"/>
            <a:ext cx="1163219" cy="1092717"/>
            <a:chOff x="2715" y="1465"/>
            <a:chExt cx="330" cy="310"/>
          </a:xfrm>
        </p:grpSpPr>
        <p:sp>
          <p:nvSpPr>
            <p:cNvPr id="49" name="Freeform 23">
              <a:extLst>
                <a:ext uri="{FF2B5EF4-FFF2-40B4-BE49-F238E27FC236}">
                  <a16:creationId xmlns:a16="http://schemas.microsoft.com/office/drawing/2014/main" id="{6078BFEC-763D-42C8-A8F1-AF25D4B9D912}"/>
                </a:ext>
              </a:extLst>
            </p:cNvPr>
            <p:cNvSpPr>
              <a:spLocks/>
            </p:cNvSpPr>
            <p:nvPr/>
          </p:nvSpPr>
          <p:spPr bwMode="auto">
            <a:xfrm>
              <a:off x="2735" y="1465"/>
              <a:ext cx="310" cy="310"/>
            </a:xfrm>
            <a:custGeom>
              <a:avLst/>
              <a:gdLst>
                <a:gd name="T0" fmla="*/ 30 w 152"/>
                <a:gd name="T1" fmla="*/ 136 h 152"/>
                <a:gd name="T2" fmla="*/ 76 w 152"/>
                <a:gd name="T3" fmla="*/ 152 h 152"/>
                <a:gd name="T4" fmla="*/ 152 w 152"/>
                <a:gd name="T5" fmla="*/ 76 h 152"/>
                <a:gd name="T6" fmla="*/ 76 w 152"/>
                <a:gd name="T7" fmla="*/ 0 h 152"/>
                <a:gd name="T8" fmla="*/ 0 w 152"/>
                <a:gd name="T9" fmla="*/ 76 h 152"/>
                <a:gd name="T10" fmla="*/ 7 w 152"/>
                <a:gd name="T11" fmla="*/ 107 h 152"/>
              </a:gdLst>
              <a:ahLst/>
              <a:cxnLst>
                <a:cxn ang="0">
                  <a:pos x="T0" y="T1"/>
                </a:cxn>
                <a:cxn ang="0">
                  <a:pos x="T2" y="T3"/>
                </a:cxn>
                <a:cxn ang="0">
                  <a:pos x="T4" y="T5"/>
                </a:cxn>
                <a:cxn ang="0">
                  <a:pos x="T6" y="T7"/>
                </a:cxn>
                <a:cxn ang="0">
                  <a:pos x="T8" y="T9"/>
                </a:cxn>
                <a:cxn ang="0">
                  <a:pos x="T10" y="T11"/>
                </a:cxn>
              </a:cxnLst>
              <a:rect l="0" t="0" r="r" b="b"/>
              <a:pathLst>
                <a:path w="152" h="152">
                  <a:moveTo>
                    <a:pt x="30" y="136"/>
                  </a:moveTo>
                  <a:cubicBezTo>
                    <a:pt x="43" y="146"/>
                    <a:pt x="59" y="152"/>
                    <a:pt x="76" y="152"/>
                  </a:cubicBezTo>
                  <a:cubicBezTo>
                    <a:pt x="118" y="152"/>
                    <a:pt x="152" y="118"/>
                    <a:pt x="152" y="76"/>
                  </a:cubicBezTo>
                  <a:cubicBezTo>
                    <a:pt x="152" y="34"/>
                    <a:pt x="118" y="0"/>
                    <a:pt x="76" y="0"/>
                  </a:cubicBezTo>
                  <a:cubicBezTo>
                    <a:pt x="34" y="0"/>
                    <a:pt x="0" y="34"/>
                    <a:pt x="0" y="76"/>
                  </a:cubicBezTo>
                  <a:cubicBezTo>
                    <a:pt x="0" y="87"/>
                    <a:pt x="3" y="98"/>
                    <a:pt x="7" y="107"/>
                  </a:cubicBez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0" name="Freeform 24">
              <a:extLst>
                <a:ext uri="{FF2B5EF4-FFF2-40B4-BE49-F238E27FC236}">
                  <a16:creationId xmlns:a16="http://schemas.microsoft.com/office/drawing/2014/main" id="{C1CF545E-D6BF-463B-9ED4-A5D58EB74555}"/>
                </a:ext>
              </a:extLst>
            </p:cNvPr>
            <p:cNvSpPr>
              <a:spLocks/>
            </p:cNvSpPr>
            <p:nvPr/>
          </p:nvSpPr>
          <p:spPr bwMode="auto">
            <a:xfrm>
              <a:off x="2890" y="1500"/>
              <a:ext cx="73" cy="191"/>
            </a:xfrm>
            <a:custGeom>
              <a:avLst/>
              <a:gdLst>
                <a:gd name="T0" fmla="*/ 0 w 73"/>
                <a:gd name="T1" fmla="*/ 0 h 191"/>
                <a:gd name="T2" fmla="*/ 0 w 73"/>
                <a:gd name="T3" fmla="*/ 120 h 191"/>
                <a:gd name="T4" fmla="*/ 73 w 73"/>
                <a:gd name="T5" fmla="*/ 191 h 191"/>
              </a:gdLst>
              <a:ahLst/>
              <a:cxnLst>
                <a:cxn ang="0">
                  <a:pos x="T0" y="T1"/>
                </a:cxn>
                <a:cxn ang="0">
                  <a:pos x="T2" y="T3"/>
                </a:cxn>
                <a:cxn ang="0">
                  <a:pos x="T4" y="T5"/>
                </a:cxn>
              </a:cxnLst>
              <a:rect l="0" t="0" r="r" b="b"/>
              <a:pathLst>
                <a:path w="73" h="191">
                  <a:moveTo>
                    <a:pt x="0" y="0"/>
                  </a:moveTo>
                  <a:lnTo>
                    <a:pt x="0" y="120"/>
                  </a:lnTo>
                  <a:lnTo>
                    <a:pt x="73" y="191"/>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1" name="Freeform 25">
              <a:extLst>
                <a:ext uri="{FF2B5EF4-FFF2-40B4-BE49-F238E27FC236}">
                  <a16:creationId xmlns:a16="http://schemas.microsoft.com/office/drawing/2014/main" id="{C7BE5459-98B0-4F5A-BAEE-69F9C24A33BB}"/>
                </a:ext>
              </a:extLst>
            </p:cNvPr>
            <p:cNvSpPr>
              <a:spLocks/>
            </p:cNvSpPr>
            <p:nvPr/>
          </p:nvSpPr>
          <p:spPr bwMode="auto">
            <a:xfrm>
              <a:off x="2715" y="1651"/>
              <a:ext cx="53" cy="34"/>
            </a:xfrm>
            <a:custGeom>
              <a:avLst/>
              <a:gdLst>
                <a:gd name="T0" fmla="*/ 53 w 53"/>
                <a:gd name="T1" fmla="*/ 0 h 34"/>
                <a:gd name="T2" fmla="*/ 35 w 53"/>
                <a:gd name="T3" fmla="*/ 34 h 34"/>
                <a:gd name="T4" fmla="*/ 0 w 53"/>
                <a:gd name="T5" fmla="*/ 16 h 34"/>
              </a:gdLst>
              <a:ahLst/>
              <a:cxnLst>
                <a:cxn ang="0">
                  <a:pos x="T0" y="T1"/>
                </a:cxn>
                <a:cxn ang="0">
                  <a:pos x="T2" y="T3"/>
                </a:cxn>
                <a:cxn ang="0">
                  <a:pos x="T4" y="T5"/>
                </a:cxn>
              </a:cxnLst>
              <a:rect l="0" t="0" r="r" b="b"/>
              <a:pathLst>
                <a:path w="53" h="34">
                  <a:moveTo>
                    <a:pt x="53" y="0"/>
                  </a:moveTo>
                  <a:lnTo>
                    <a:pt x="35" y="34"/>
                  </a:lnTo>
                  <a:lnTo>
                    <a:pt x="0" y="16"/>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grpSp>
        <p:nvGrpSpPr>
          <p:cNvPr id="52" name="Group 30">
            <a:extLst>
              <a:ext uri="{FF2B5EF4-FFF2-40B4-BE49-F238E27FC236}">
                <a16:creationId xmlns:a16="http://schemas.microsoft.com/office/drawing/2014/main" id="{D4F0219C-ACE2-41AC-B768-4C5504F565E9}"/>
              </a:ext>
            </a:extLst>
          </p:cNvPr>
          <p:cNvGrpSpPr>
            <a:grpSpLocks noChangeAspect="1"/>
          </p:cNvGrpSpPr>
          <p:nvPr/>
        </p:nvGrpSpPr>
        <p:grpSpPr bwMode="auto">
          <a:xfrm>
            <a:off x="-3843566" y="4620266"/>
            <a:ext cx="1322429" cy="1299128"/>
            <a:chOff x="5449" y="2282"/>
            <a:chExt cx="454" cy="446"/>
          </a:xfrm>
        </p:grpSpPr>
        <p:sp>
          <p:nvSpPr>
            <p:cNvPr id="53" name="Freeform 33">
              <a:extLst>
                <a:ext uri="{FF2B5EF4-FFF2-40B4-BE49-F238E27FC236}">
                  <a16:creationId xmlns:a16="http://schemas.microsoft.com/office/drawing/2014/main" id="{C1C22AAE-7978-411B-B9F1-56D8F3158CF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bg2"/>
            </a:solidFill>
            <a:ln w="19050">
              <a:noFill/>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54" name="Freeform 36">
              <a:extLst>
                <a:ext uri="{FF2B5EF4-FFF2-40B4-BE49-F238E27FC236}">
                  <a16:creationId xmlns:a16="http://schemas.microsoft.com/office/drawing/2014/main" id="{5C4B4064-03D2-42F9-8A42-E8976F12CD8A}"/>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bg2"/>
            </a:solidFill>
            <a:ln w="19050">
              <a:noFill/>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55" name="Freeform 39">
              <a:extLst>
                <a:ext uri="{FF2B5EF4-FFF2-40B4-BE49-F238E27FC236}">
                  <a16:creationId xmlns:a16="http://schemas.microsoft.com/office/drawing/2014/main" id="{5A908A31-FCC4-4502-BDD8-7E8FE10D1E8A}"/>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bg2"/>
            </a:solidFill>
            <a:ln w="19050">
              <a:noFill/>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56" name="Freeform 40">
              <a:extLst>
                <a:ext uri="{FF2B5EF4-FFF2-40B4-BE49-F238E27FC236}">
                  <a16:creationId xmlns:a16="http://schemas.microsoft.com/office/drawing/2014/main" id="{AAC33F02-6F83-428A-BEB5-385AE467A0FE}"/>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57" name="Freeform 41">
              <a:extLst>
                <a:ext uri="{FF2B5EF4-FFF2-40B4-BE49-F238E27FC236}">
                  <a16:creationId xmlns:a16="http://schemas.microsoft.com/office/drawing/2014/main" id="{99E95F75-99CB-4B1B-8B1F-04036ED7286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58" name="Freeform 42">
              <a:extLst>
                <a:ext uri="{FF2B5EF4-FFF2-40B4-BE49-F238E27FC236}">
                  <a16:creationId xmlns:a16="http://schemas.microsoft.com/office/drawing/2014/main" id="{89551539-EF08-4471-B75A-9CD2BA14498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grpSp>
      <p:sp>
        <p:nvSpPr>
          <p:cNvPr id="59" name="Title 8">
            <a:extLst>
              <a:ext uri="{FF2B5EF4-FFF2-40B4-BE49-F238E27FC236}">
                <a16:creationId xmlns:a16="http://schemas.microsoft.com/office/drawing/2014/main" id="{4D1E56EE-B039-4317-8560-23662DCA112C}"/>
              </a:ext>
            </a:extLst>
          </p:cNvPr>
          <p:cNvSpPr txBox="1">
            <a:spLocks/>
          </p:cNvSpPr>
          <p:nvPr/>
        </p:nvSpPr>
        <p:spPr>
          <a:xfrm>
            <a:off x="-9212911" y="6343409"/>
            <a:ext cx="2470821" cy="134974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defRPr sz="2800">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Time to value</a:t>
            </a:r>
          </a:p>
        </p:txBody>
      </p:sp>
      <p:sp>
        <p:nvSpPr>
          <p:cNvPr id="60" name="Title 8">
            <a:extLst>
              <a:ext uri="{FF2B5EF4-FFF2-40B4-BE49-F238E27FC236}">
                <a16:creationId xmlns:a16="http://schemas.microsoft.com/office/drawing/2014/main" id="{FFBEF6EB-504A-4B05-BA2A-54B255496309}"/>
              </a:ext>
            </a:extLst>
          </p:cNvPr>
          <p:cNvSpPr txBox="1">
            <a:spLocks/>
          </p:cNvSpPr>
          <p:nvPr/>
        </p:nvSpPr>
        <p:spPr>
          <a:xfrm>
            <a:off x="-4979213" y="6343407"/>
            <a:ext cx="3593592" cy="1638291"/>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defRPr sz="2800">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bg2"/>
                </a:solidFill>
              </a:rPr>
              <a:t>Distributed optimized </a:t>
            </a:r>
            <a:br>
              <a:rPr lang="en-US" dirty="0">
                <a:solidFill>
                  <a:schemeClr val="bg2"/>
                </a:solidFill>
              </a:rPr>
            </a:br>
            <a:r>
              <a:rPr lang="en-US" dirty="0">
                <a:solidFill>
                  <a:schemeClr val="bg2"/>
                </a:solidFill>
              </a:rPr>
              <a:t>capacity</a:t>
            </a:r>
          </a:p>
        </p:txBody>
      </p:sp>
      <p:sp>
        <p:nvSpPr>
          <p:cNvPr id="61" name="Title 8">
            <a:extLst>
              <a:ext uri="{FF2B5EF4-FFF2-40B4-BE49-F238E27FC236}">
                <a16:creationId xmlns:a16="http://schemas.microsoft.com/office/drawing/2014/main" id="{C686A3A6-41BE-4759-9EFA-7E1840C5BBE2}"/>
              </a:ext>
            </a:extLst>
          </p:cNvPr>
          <p:cNvSpPr txBox="1">
            <a:spLocks/>
          </p:cNvSpPr>
          <p:nvPr/>
        </p:nvSpPr>
        <p:spPr>
          <a:xfrm>
            <a:off x="60960" y="-1488662"/>
            <a:ext cx="452323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Speed</a:t>
            </a:r>
          </a:p>
        </p:txBody>
      </p:sp>
      <p:sp>
        <p:nvSpPr>
          <p:cNvPr id="62" name="Title 8">
            <a:extLst>
              <a:ext uri="{FF2B5EF4-FFF2-40B4-BE49-F238E27FC236}">
                <a16:creationId xmlns:a16="http://schemas.microsoft.com/office/drawing/2014/main" id="{FA18F0C7-82CF-45FE-A005-6A467C63D5D9}"/>
              </a:ext>
            </a:extLst>
          </p:cNvPr>
          <p:cNvSpPr txBox="1">
            <a:spLocks/>
          </p:cNvSpPr>
          <p:nvPr/>
        </p:nvSpPr>
        <p:spPr>
          <a:xfrm>
            <a:off x="4779263" y="-1488662"/>
            <a:ext cx="481800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Scale</a:t>
            </a:r>
          </a:p>
        </p:txBody>
      </p:sp>
      <p:sp>
        <p:nvSpPr>
          <p:cNvPr id="63" name="Title 8">
            <a:extLst>
              <a:ext uri="{FF2B5EF4-FFF2-40B4-BE49-F238E27FC236}">
                <a16:creationId xmlns:a16="http://schemas.microsoft.com/office/drawing/2014/main" id="{FC3D9B8D-2C65-425E-8502-6FE55E427EEB}"/>
              </a:ext>
            </a:extLst>
          </p:cNvPr>
          <p:cNvSpPr txBox="1">
            <a:spLocks/>
          </p:cNvSpPr>
          <p:nvPr/>
        </p:nvSpPr>
        <p:spPr>
          <a:xfrm>
            <a:off x="9619488" y="-1488662"/>
            <a:ext cx="501091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Strategic</a:t>
            </a:r>
          </a:p>
        </p:txBody>
      </p:sp>
      <p:cxnSp>
        <p:nvCxnSpPr>
          <p:cNvPr id="64" name="Straight Arrow Connector 63">
            <a:extLst>
              <a:ext uri="{FF2B5EF4-FFF2-40B4-BE49-F238E27FC236}">
                <a16:creationId xmlns:a16="http://schemas.microsoft.com/office/drawing/2014/main" id="{AF337351-F1D2-4F04-8345-DCA1B24AA008}"/>
              </a:ext>
            </a:extLst>
          </p:cNvPr>
          <p:cNvCxnSpPr>
            <a:cxnSpLocks/>
          </p:cNvCxnSpPr>
          <p:nvPr/>
        </p:nvCxnSpPr>
        <p:spPr>
          <a:xfrm>
            <a:off x="3673856" y="-1223543"/>
            <a:ext cx="2470912" cy="0"/>
          </a:xfrm>
          <a:prstGeom prst="straightConnector1">
            <a:avLst/>
          </a:prstGeom>
          <a:ln w="31750">
            <a:solidFill>
              <a:schemeClr val="accent4"/>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75BB94E0-6037-465A-8403-8EBC61BA9074}"/>
              </a:ext>
            </a:extLst>
          </p:cNvPr>
          <p:cNvCxnSpPr>
            <a:cxnSpLocks/>
          </p:cNvCxnSpPr>
          <p:nvPr/>
        </p:nvCxnSpPr>
        <p:spPr>
          <a:xfrm>
            <a:off x="8361808" y="-1223543"/>
            <a:ext cx="2470912" cy="0"/>
          </a:xfrm>
          <a:prstGeom prst="straightConnector1">
            <a:avLst/>
          </a:prstGeom>
          <a:ln w="31750">
            <a:solidFill>
              <a:schemeClr val="accent4"/>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67" name="Title 1">
            <a:extLst>
              <a:ext uri="{FF2B5EF4-FFF2-40B4-BE49-F238E27FC236}">
                <a16:creationId xmlns:a16="http://schemas.microsoft.com/office/drawing/2014/main" id="{3B6D945D-9DC6-4214-B28E-255D5FCC8E45}"/>
              </a:ext>
            </a:extLst>
          </p:cNvPr>
          <p:cNvSpPr>
            <a:spLocks noGrp="1"/>
          </p:cNvSpPr>
          <p:nvPr>
            <p:ph type="title"/>
          </p:nvPr>
        </p:nvSpPr>
        <p:spPr>
          <a:xfrm>
            <a:off x="323852" y="-5902715"/>
            <a:ext cx="13982827" cy="1079598"/>
          </a:xfrm>
        </p:spPr>
        <p:txBody>
          <a:bodyPr/>
          <a:lstStyle/>
          <a:p>
            <a:r>
              <a:rPr lang="en-US" dirty="0"/>
              <a:t>Pathway for innovation</a:t>
            </a:r>
          </a:p>
        </p:txBody>
      </p:sp>
      <p:grpSp>
        <p:nvGrpSpPr>
          <p:cNvPr id="3" name="Group 2">
            <a:extLst>
              <a:ext uri="{FF2B5EF4-FFF2-40B4-BE49-F238E27FC236}">
                <a16:creationId xmlns:a16="http://schemas.microsoft.com/office/drawing/2014/main" id="{B60076C7-1CAE-4E64-9646-6AA09D66BC8D}"/>
              </a:ext>
            </a:extLst>
          </p:cNvPr>
          <p:cNvGrpSpPr/>
          <p:nvPr/>
        </p:nvGrpSpPr>
        <p:grpSpPr>
          <a:xfrm>
            <a:off x="5190564" y="1575446"/>
            <a:ext cx="8890577" cy="1503821"/>
            <a:chOff x="5190564" y="918659"/>
            <a:chExt cx="8890577" cy="1503821"/>
          </a:xfrm>
        </p:grpSpPr>
        <p:sp>
          <p:nvSpPr>
            <p:cNvPr id="4" name="Title 8">
              <a:extLst>
                <a:ext uri="{FF2B5EF4-FFF2-40B4-BE49-F238E27FC236}">
                  <a16:creationId xmlns:a16="http://schemas.microsoft.com/office/drawing/2014/main" id="{6AF9C1D2-BFC0-4E38-8C9F-9977F6731767}"/>
                </a:ext>
              </a:extLst>
            </p:cNvPr>
            <p:cNvSpPr txBox="1">
              <a:spLocks/>
            </p:cNvSpPr>
            <p:nvPr/>
          </p:nvSpPr>
          <p:spPr>
            <a:xfrm>
              <a:off x="5190564" y="918659"/>
              <a:ext cx="8890577" cy="707724"/>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defTabSz="1097278">
                <a:lnSpc>
                  <a:spcPct val="90000"/>
                </a:lnSpc>
                <a:defRPr/>
              </a:pPr>
              <a:r>
                <a:rPr lang="en-US" sz="4800" b="0" spc="-120" dirty="0">
                  <a:ln w="3175">
                    <a:noFill/>
                  </a:ln>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Booklist</a:t>
              </a:r>
            </a:p>
          </p:txBody>
        </p:sp>
        <p:sp>
          <p:nvSpPr>
            <p:cNvPr id="68" name="Title 8">
              <a:extLst>
                <a:ext uri="{FF2B5EF4-FFF2-40B4-BE49-F238E27FC236}">
                  <a16:creationId xmlns:a16="http://schemas.microsoft.com/office/drawing/2014/main" id="{EA661F7A-76C2-4908-89E4-E1AA906D7471}"/>
                </a:ext>
              </a:extLst>
            </p:cNvPr>
            <p:cNvSpPr txBox="1">
              <a:spLocks/>
            </p:cNvSpPr>
            <p:nvPr/>
          </p:nvSpPr>
          <p:spPr>
            <a:xfrm>
              <a:off x="5190564" y="1714756"/>
              <a:ext cx="8890577" cy="707724"/>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defTabSz="731520">
                <a:lnSpc>
                  <a:spcPct val="90000"/>
                </a:lnSpc>
                <a:defRPr/>
              </a:pPr>
              <a:r>
                <a:rPr lang="en-US" sz="4000" dirty="0">
                  <a:solidFill>
                    <a:schemeClr val="tx1"/>
                  </a:solidFill>
                  <a:latin typeface="+mn-lt"/>
                  <a:ea typeface="Amazon Ember" panose="020B0603020204020204" pitchFamily="34" charset="0"/>
                  <a:cs typeface="Amazon Ember" panose="020B0603020204020204" pitchFamily="34" charset="0"/>
                  <a:hlinkClick r:id="rId2">
                    <a:extLst>
                      <a:ext uri="{A12FA001-AC4F-418D-AE19-62706E023703}">
                        <ahyp:hlinkClr xmlns:ahyp="http://schemas.microsoft.com/office/drawing/2018/hyperlinkcolor" val="tx"/>
                      </a:ext>
                    </a:extLst>
                  </a:hlinkClick>
                </a:rPr>
                <a:t>https://a.co/79CGMfB</a:t>
              </a:r>
              <a:endParaRPr lang="en-US" sz="4000" dirty="0">
                <a:solidFill>
                  <a:schemeClr val="tx1"/>
                </a:solidFill>
                <a:latin typeface="+mn-lt"/>
                <a:ea typeface="Amazon Ember" panose="020B0603020204020204" pitchFamily="34" charset="0"/>
                <a:cs typeface="Amazon Ember" panose="020B0603020204020204" pitchFamily="34" charset="0"/>
              </a:endParaRPr>
            </a:p>
          </p:txBody>
        </p:sp>
      </p:grpSp>
      <p:grpSp>
        <p:nvGrpSpPr>
          <p:cNvPr id="2" name="Group 1">
            <a:extLst>
              <a:ext uri="{FF2B5EF4-FFF2-40B4-BE49-F238E27FC236}">
                <a16:creationId xmlns:a16="http://schemas.microsoft.com/office/drawing/2014/main" id="{FD3DDF2A-CEF5-471D-94B2-849D3D8B18EE}"/>
              </a:ext>
            </a:extLst>
          </p:cNvPr>
          <p:cNvGrpSpPr/>
          <p:nvPr/>
        </p:nvGrpSpPr>
        <p:grpSpPr>
          <a:xfrm>
            <a:off x="5190564" y="5023997"/>
            <a:ext cx="8890577" cy="1503821"/>
            <a:chOff x="5190564" y="4698165"/>
            <a:chExt cx="8890577" cy="1503821"/>
          </a:xfrm>
        </p:grpSpPr>
        <p:sp>
          <p:nvSpPr>
            <p:cNvPr id="69" name="Title 8">
              <a:extLst>
                <a:ext uri="{FF2B5EF4-FFF2-40B4-BE49-F238E27FC236}">
                  <a16:creationId xmlns:a16="http://schemas.microsoft.com/office/drawing/2014/main" id="{F941D40F-D7EB-4383-B098-225C1E238488}"/>
                </a:ext>
              </a:extLst>
            </p:cNvPr>
            <p:cNvSpPr txBox="1">
              <a:spLocks/>
            </p:cNvSpPr>
            <p:nvPr/>
          </p:nvSpPr>
          <p:spPr>
            <a:xfrm>
              <a:off x="5190564" y="4698165"/>
              <a:ext cx="8890577" cy="707724"/>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defTabSz="1097278">
                <a:lnSpc>
                  <a:spcPct val="90000"/>
                </a:lnSpc>
                <a:defRPr/>
              </a:pPr>
              <a:r>
                <a:rPr lang="en-US" sz="4800" b="0" spc="-120" dirty="0">
                  <a:ln w="3175">
                    <a:noFill/>
                  </a:ln>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Slides and video links</a:t>
              </a:r>
            </a:p>
          </p:txBody>
        </p:sp>
        <p:sp>
          <p:nvSpPr>
            <p:cNvPr id="70" name="Title 8">
              <a:extLst>
                <a:ext uri="{FF2B5EF4-FFF2-40B4-BE49-F238E27FC236}">
                  <a16:creationId xmlns:a16="http://schemas.microsoft.com/office/drawing/2014/main" id="{22D5AE18-7393-44B0-B3F3-085E06C2447A}"/>
                </a:ext>
              </a:extLst>
            </p:cNvPr>
            <p:cNvSpPr txBox="1">
              <a:spLocks/>
            </p:cNvSpPr>
            <p:nvPr/>
          </p:nvSpPr>
          <p:spPr>
            <a:xfrm>
              <a:off x="5190564" y="5494262"/>
              <a:ext cx="8890577" cy="707724"/>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defTabSz="731520">
                <a:lnSpc>
                  <a:spcPct val="90000"/>
                </a:lnSpc>
                <a:defRPr/>
              </a:pPr>
              <a:r>
                <a:rPr lang="en-US" sz="4000" dirty="0">
                  <a:solidFill>
                    <a:schemeClr val="tx1"/>
                  </a:solidFill>
                  <a:latin typeface="+mn-lt"/>
                  <a:ea typeface="Amazon Ember" panose="020B0603020204020204" pitchFamily="34" charset="0"/>
                  <a:cs typeface="Amazon Ember" panose="020B0603020204020204" pitchFamily="34" charset="0"/>
                  <a:hlinkClick r:id="rId3">
                    <a:extLst>
                      <a:ext uri="{A12FA001-AC4F-418D-AE19-62706E023703}">
                        <ahyp:hlinkClr xmlns:ahyp="http://schemas.microsoft.com/office/drawing/2018/hyperlinkcolor" val="tx"/>
                      </a:ext>
                    </a:extLst>
                  </a:hlinkClick>
                </a:rPr>
                <a:t>https://github.com/adrianco/slides</a:t>
              </a:r>
              <a:endParaRPr lang="en-US" sz="4000" dirty="0">
                <a:solidFill>
                  <a:schemeClr val="tx1"/>
                </a:solidFill>
                <a:latin typeface="+mn-lt"/>
                <a:ea typeface="Amazon Ember" panose="020B0603020204020204" pitchFamily="34" charset="0"/>
                <a:cs typeface="Amazon Ember" panose="020B0603020204020204" pitchFamily="34" charset="0"/>
              </a:endParaRPr>
            </a:p>
          </p:txBody>
        </p:sp>
      </p:grpSp>
      <p:grpSp>
        <p:nvGrpSpPr>
          <p:cNvPr id="14" name="Group 13">
            <a:extLst>
              <a:ext uri="{FF2B5EF4-FFF2-40B4-BE49-F238E27FC236}">
                <a16:creationId xmlns:a16="http://schemas.microsoft.com/office/drawing/2014/main" id="{02439DF9-C845-4BF8-9C31-53EE466C1F84}"/>
              </a:ext>
            </a:extLst>
          </p:cNvPr>
          <p:cNvGrpSpPr/>
          <p:nvPr/>
        </p:nvGrpSpPr>
        <p:grpSpPr>
          <a:xfrm>
            <a:off x="1288329" y="1370428"/>
            <a:ext cx="2953091" cy="1913857"/>
            <a:chOff x="2749209" y="2362514"/>
            <a:chExt cx="1714467" cy="1111122"/>
          </a:xfrm>
        </p:grpSpPr>
        <p:sp>
          <p:nvSpPr>
            <p:cNvPr id="73" name="Freeform: Shape 72">
              <a:extLst>
                <a:ext uri="{FF2B5EF4-FFF2-40B4-BE49-F238E27FC236}">
                  <a16:creationId xmlns:a16="http://schemas.microsoft.com/office/drawing/2014/main" id="{E5842E79-3988-4FB6-994A-A7D055954352}"/>
                </a:ext>
              </a:extLst>
            </p:cNvPr>
            <p:cNvSpPr/>
            <p:nvPr/>
          </p:nvSpPr>
          <p:spPr>
            <a:xfrm>
              <a:off x="3803899" y="3048453"/>
              <a:ext cx="126485" cy="126485"/>
            </a:xfrm>
            <a:custGeom>
              <a:avLst/>
              <a:gdLst>
                <a:gd name="connsiteX0" fmla="*/ 4828 w 41839"/>
                <a:gd name="connsiteY0" fmla="*/ 38943 h 41839"/>
                <a:gd name="connsiteX1" fmla="*/ 38621 w 41839"/>
                <a:gd name="connsiteY1" fmla="*/ 28000 h 41839"/>
                <a:gd name="connsiteX2" fmla="*/ 14805 w 41839"/>
                <a:gd name="connsiteY2" fmla="*/ 4828 h 41839"/>
                <a:gd name="connsiteX3" fmla="*/ 4828 w 41839"/>
                <a:gd name="connsiteY3" fmla="*/ 38943 h 41839"/>
              </a:gdLst>
              <a:ahLst/>
              <a:cxnLst>
                <a:cxn ang="0">
                  <a:pos x="connsiteX0" y="connsiteY0"/>
                </a:cxn>
                <a:cxn ang="0">
                  <a:pos x="connsiteX1" y="connsiteY1"/>
                </a:cxn>
                <a:cxn ang="0">
                  <a:pos x="connsiteX2" y="connsiteY2"/>
                </a:cxn>
                <a:cxn ang="0">
                  <a:pos x="connsiteX3" y="connsiteY3"/>
                </a:cxn>
              </a:cxnLst>
              <a:rect l="l" t="t" r="r" b="b"/>
              <a:pathLst>
                <a:path w="41839" h="41839">
                  <a:moveTo>
                    <a:pt x="4828" y="38943"/>
                  </a:moveTo>
                  <a:cubicBezTo>
                    <a:pt x="4828" y="38943"/>
                    <a:pt x="31863" y="30253"/>
                    <a:pt x="38621" y="28000"/>
                  </a:cubicBezTo>
                  <a:lnTo>
                    <a:pt x="14805" y="4828"/>
                  </a:lnTo>
                  <a:lnTo>
                    <a:pt x="4828" y="38943"/>
                  </a:lnTo>
                  <a:close/>
                </a:path>
              </a:pathLst>
            </a:custGeom>
            <a:noFill/>
            <a:ln w="19050" cap="flat">
              <a:solidFill>
                <a:schemeClr val="tx1"/>
              </a:solidFill>
              <a:prstDash val="solid"/>
              <a:round/>
            </a:ln>
          </p:spPr>
          <p:txBody>
            <a:bodyPr rtlCol="0" anchor="ctr"/>
            <a:lstStyle/>
            <a:p>
              <a:endParaRPr lang="en-US" dirty="0"/>
            </a:p>
          </p:txBody>
        </p:sp>
        <p:sp>
          <p:nvSpPr>
            <p:cNvPr id="74" name="Freeform: Shape 73">
              <a:extLst>
                <a:ext uri="{FF2B5EF4-FFF2-40B4-BE49-F238E27FC236}">
                  <a16:creationId xmlns:a16="http://schemas.microsoft.com/office/drawing/2014/main" id="{0D9712A8-D184-40DA-B623-49CA3E4480E5}"/>
                </a:ext>
              </a:extLst>
            </p:cNvPr>
            <p:cNvSpPr/>
            <p:nvPr/>
          </p:nvSpPr>
          <p:spPr>
            <a:xfrm>
              <a:off x="3835034" y="2550295"/>
              <a:ext cx="583777" cy="593505"/>
            </a:xfrm>
            <a:custGeom>
              <a:avLst/>
              <a:gdLst>
                <a:gd name="connsiteX0" fmla="*/ 5150 w 193106"/>
                <a:gd name="connsiteY0" fmla="*/ 168003 h 196325"/>
                <a:gd name="connsiteX1" fmla="*/ 4828 w 193106"/>
                <a:gd name="connsiteY1" fmla="*/ 169612 h 196325"/>
                <a:gd name="connsiteX2" fmla="*/ 28644 w 193106"/>
                <a:gd name="connsiteY2" fmla="*/ 192785 h 196325"/>
                <a:gd name="connsiteX3" fmla="*/ 30253 w 193106"/>
                <a:gd name="connsiteY3" fmla="*/ 192141 h 196325"/>
                <a:gd name="connsiteX4" fmla="*/ 188279 w 193106"/>
                <a:gd name="connsiteY4" fmla="*/ 28966 h 196325"/>
                <a:gd name="connsiteX5" fmla="*/ 163175 w 193106"/>
                <a:gd name="connsiteY5" fmla="*/ 4828 h 196325"/>
                <a:gd name="connsiteX6" fmla="*/ 5150 w 193106"/>
                <a:gd name="connsiteY6" fmla="*/ 168003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106" h="196325">
                  <a:moveTo>
                    <a:pt x="5150" y="168003"/>
                  </a:moveTo>
                  <a:lnTo>
                    <a:pt x="4828" y="169612"/>
                  </a:lnTo>
                  <a:lnTo>
                    <a:pt x="28644" y="192785"/>
                  </a:lnTo>
                  <a:cubicBezTo>
                    <a:pt x="29610" y="192463"/>
                    <a:pt x="30253" y="192141"/>
                    <a:pt x="30253" y="192141"/>
                  </a:cubicBezTo>
                  <a:lnTo>
                    <a:pt x="188279" y="28966"/>
                  </a:lnTo>
                  <a:lnTo>
                    <a:pt x="163175" y="4828"/>
                  </a:lnTo>
                  <a:lnTo>
                    <a:pt x="5150" y="168003"/>
                  </a:lnTo>
                  <a:close/>
                </a:path>
              </a:pathLst>
            </a:custGeom>
            <a:noFill/>
            <a:ln w="19050" cap="flat">
              <a:solidFill>
                <a:schemeClr val="tx1"/>
              </a:solidFill>
              <a:prstDash val="solid"/>
              <a:round/>
            </a:ln>
          </p:spPr>
          <p:txBody>
            <a:bodyPr rtlCol="0" anchor="ctr"/>
            <a:lstStyle/>
            <a:p>
              <a:endParaRPr lang="en-US" dirty="0"/>
            </a:p>
          </p:txBody>
        </p:sp>
        <p:sp>
          <p:nvSpPr>
            <p:cNvPr id="75" name="Freeform: Shape 74">
              <a:extLst>
                <a:ext uri="{FF2B5EF4-FFF2-40B4-BE49-F238E27FC236}">
                  <a16:creationId xmlns:a16="http://schemas.microsoft.com/office/drawing/2014/main" id="{9C9C02AD-9DF1-49E7-8C77-4D95CA2C3B63}"/>
                </a:ext>
              </a:extLst>
            </p:cNvPr>
            <p:cNvSpPr/>
            <p:nvPr/>
          </p:nvSpPr>
          <p:spPr>
            <a:xfrm>
              <a:off x="4308003" y="2499396"/>
              <a:ext cx="155673" cy="155673"/>
            </a:xfrm>
            <a:custGeom>
              <a:avLst/>
              <a:gdLst>
                <a:gd name="connsiteX0" fmla="*/ 6827 w 51495"/>
                <a:gd name="connsiteY0" fmla="*/ 21843 h 51495"/>
                <a:gd name="connsiteX1" fmla="*/ 21393 w 51495"/>
                <a:gd name="connsiteY1" fmla="*/ 6827 h 51495"/>
                <a:gd name="connsiteX2" fmla="*/ 46343 w 51495"/>
                <a:gd name="connsiteY2" fmla="*/ 31030 h 51495"/>
                <a:gd name="connsiteX3" fmla="*/ 31777 w 51495"/>
                <a:gd name="connsiteY3" fmla="*/ 46046 h 51495"/>
              </a:gdLst>
              <a:ahLst/>
              <a:cxnLst>
                <a:cxn ang="0">
                  <a:pos x="connsiteX0" y="connsiteY0"/>
                </a:cxn>
                <a:cxn ang="0">
                  <a:pos x="connsiteX1" y="connsiteY1"/>
                </a:cxn>
                <a:cxn ang="0">
                  <a:pos x="connsiteX2" y="connsiteY2"/>
                </a:cxn>
                <a:cxn ang="0">
                  <a:pos x="connsiteX3" y="connsiteY3"/>
                </a:cxn>
              </a:cxnLst>
              <a:rect l="l" t="t" r="r" b="b"/>
              <a:pathLst>
                <a:path w="51495" h="51495">
                  <a:moveTo>
                    <a:pt x="6827" y="21843"/>
                  </a:moveTo>
                  <a:lnTo>
                    <a:pt x="21393" y="6827"/>
                  </a:lnTo>
                  <a:lnTo>
                    <a:pt x="46343" y="31030"/>
                  </a:lnTo>
                  <a:lnTo>
                    <a:pt x="31777" y="46046"/>
                  </a:lnTo>
                  <a:close/>
                </a:path>
              </a:pathLst>
            </a:custGeom>
            <a:noFill/>
            <a:ln w="19050" cap="flat">
              <a:solidFill>
                <a:schemeClr val="tx1"/>
              </a:solidFill>
              <a:prstDash val="solid"/>
              <a:round/>
            </a:ln>
          </p:spPr>
          <p:txBody>
            <a:bodyPr rtlCol="0" anchor="ctr"/>
            <a:lstStyle/>
            <a:p>
              <a:endParaRPr lang="en-US" dirty="0"/>
            </a:p>
          </p:txBody>
        </p:sp>
        <p:sp>
          <p:nvSpPr>
            <p:cNvPr id="76" name="Freeform: Shape 75">
              <a:extLst>
                <a:ext uri="{FF2B5EF4-FFF2-40B4-BE49-F238E27FC236}">
                  <a16:creationId xmlns:a16="http://schemas.microsoft.com/office/drawing/2014/main" id="{FE0F5E15-1037-4E59-8362-98477BCEB236}"/>
                </a:ext>
              </a:extLst>
            </p:cNvPr>
            <p:cNvSpPr/>
            <p:nvPr/>
          </p:nvSpPr>
          <p:spPr>
            <a:xfrm>
              <a:off x="4210596" y="2624240"/>
              <a:ext cx="243240" cy="301618"/>
            </a:xfrm>
            <a:custGeom>
              <a:avLst/>
              <a:gdLst>
                <a:gd name="connsiteX0" fmla="*/ 63725 w 80461"/>
                <a:gd name="connsiteY0" fmla="*/ 4828 h 99771"/>
                <a:gd name="connsiteX1" fmla="*/ 76277 w 80461"/>
                <a:gd name="connsiteY1" fmla="*/ 17701 h 99771"/>
                <a:gd name="connsiteX2" fmla="*/ 4828 w 80461"/>
                <a:gd name="connsiteY2" fmla="*/ 95588 h 99771"/>
              </a:gdLst>
              <a:ahLst/>
              <a:cxnLst>
                <a:cxn ang="0">
                  <a:pos x="connsiteX0" y="connsiteY0"/>
                </a:cxn>
                <a:cxn ang="0">
                  <a:pos x="connsiteX1" y="connsiteY1"/>
                </a:cxn>
                <a:cxn ang="0">
                  <a:pos x="connsiteX2" y="connsiteY2"/>
                </a:cxn>
              </a:cxnLst>
              <a:rect l="l" t="t" r="r" b="b"/>
              <a:pathLst>
                <a:path w="80461" h="99771">
                  <a:moveTo>
                    <a:pt x="63725" y="4828"/>
                  </a:moveTo>
                  <a:lnTo>
                    <a:pt x="76277" y="17701"/>
                  </a:lnTo>
                  <a:lnTo>
                    <a:pt x="4828" y="95588"/>
                  </a:lnTo>
                </a:path>
              </a:pathLst>
            </a:custGeom>
            <a:noFill/>
            <a:ln w="19050" cap="flat">
              <a:solidFill>
                <a:schemeClr val="tx1"/>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5BA8B81D-98DD-4102-BAEE-C93A7191762B}"/>
                </a:ext>
              </a:extLst>
            </p:cNvPr>
            <p:cNvSpPr/>
            <p:nvPr/>
          </p:nvSpPr>
          <p:spPr>
            <a:xfrm>
              <a:off x="2749209" y="2834401"/>
              <a:ext cx="58379" cy="603236"/>
            </a:xfrm>
            <a:custGeom>
              <a:avLst/>
              <a:gdLst>
                <a:gd name="connsiteX0" fmla="*/ 4828 w 19310"/>
                <a:gd name="connsiteY0" fmla="*/ 4828 h 199543"/>
                <a:gd name="connsiteX1" fmla="*/ 4828 w 19310"/>
                <a:gd name="connsiteY1" fmla="*/ 197291 h 199543"/>
                <a:gd name="connsiteX2" fmla="*/ 16092 w 19310"/>
                <a:gd name="connsiteY2" fmla="*/ 195681 h 199543"/>
              </a:gdLst>
              <a:ahLst/>
              <a:cxnLst>
                <a:cxn ang="0">
                  <a:pos x="connsiteX0" y="connsiteY0"/>
                </a:cxn>
                <a:cxn ang="0">
                  <a:pos x="connsiteX1" y="connsiteY1"/>
                </a:cxn>
                <a:cxn ang="0">
                  <a:pos x="connsiteX2" y="connsiteY2"/>
                </a:cxn>
              </a:cxnLst>
              <a:rect l="l" t="t" r="r" b="b"/>
              <a:pathLst>
                <a:path w="19310" h="199543">
                  <a:moveTo>
                    <a:pt x="4828" y="4828"/>
                  </a:moveTo>
                  <a:lnTo>
                    <a:pt x="4828" y="197291"/>
                  </a:lnTo>
                  <a:lnTo>
                    <a:pt x="16092" y="195681"/>
                  </a:lnTo>
                </a:path>
              </a:pathLst>
            </a:custGeom>
            <a:noFill/>
            <a:ln w="19050" cap="flat">
              <a:solidFill>
                <a:schemeClr val="tx1"/>
              </a:solidFill>
              <a:prstDash val="solid"/>
              <a:round/>
            </a:ln>
          </p:spPr>
          <p:txBody>
            <a:bodyPr rtlCol="0" anchor="ctr"/>
            <a:lstStyle/>
            <a:p>
              <a:endParaRPr lang="en-US" dirty="0"/>
            </a:p>
          </p:txBody>
        </p:sp>
        <p:sp>
          <p:nvSpPr>
            <p:cNvPr id="78" name="Freeform: Shape 77">
              <a:extLst>
                <a:ext uri="{FF2B5EF4-FFF2-40B4-BE49-F238E27FC236}">
                  <a16:creationId xmlns:a16="http://schemas.microsoft.com/office/drawing/2014/main" id="{5E5576E3-0E10-463D-A65F-A75FA4769292}"/>
                </a:ext>
              </a:extLst>
            </p:cNvPr>
            <p:cNvSpPr/>
            <p:nvPr/>
          </p:nvSpPr>
          <p:spPr>
            <a:xfrm>
              <a:off x="2749209" y="2647593"/>
              <a:ext cx="29188" cy="155673"/>
            </a:xfrm>
            <a:custGeom>
              <a:avLst/>
              <a:gdLst>
                <a:gd name="connsiteX0" fmla="*/ 4828 w 9655"/>
                <a:gd name="connsiteY0" fmla="*/ 4828 h 51495"/>
                <a:gd name="connsiteX1" fmla="*/ 4828 w 9655"/>
                <a:gd name="connsiteY1" fmla="*/ 46667 h 51495"/>
              </a:gdLst>
              <a:ahLst/>
              <a:cxnLst>
                <a:cxn ang="0">
                  <a:pos x="connsiteX0" y="connsiteY0"/>
                </a:cxn>
                <a:cxn ang="0">
                  <a:pos x="connsiteX1" y="connsiteY1"/>
                </a:cxn>
              </a:cxnLst>
              <a:rect l="l" t="t" r="r" b="b"/>
              <a:pathLst>
                <a:path w="9655" h="51495">
                  <a:moveTo>
                    <a:pt x="4828" y="4828"/>
                  </a:moveTo>
                  <a:lnTo>
                    <a:pt x="4828" y="46667"/>
                  </a:lnTo>
                </a:path>
              </a:pathLst>
            </a:custGeom>
            <a:ln w="19050" cap="flat">
              <a:solidFill>
                <a:schemeClr val="tx1"/>
              </a:solidFill>
              <a:prstDash val="solid"/>
              <a:round/>
            </a:ln>
          </p:spPr>
          <p:txBody>
            <a:bodyPr rtlCol="0" anchor="ctr"/>
            <a:lstStyle/>
            <a:p>
              <a:endParaRPr lang="en-US" dirty="0"/>
            </a:p>
          </p:txBody>
        </p:sp>
        <p:sp>
          <p:nvSpPr>
            <p:cNvPr id="79" name="Freeform: Shape 78">
              <a:extLst>
                <a:ext uri="{FF2B5EF4-FFF2-40B4-BE49-F238E27FC236}">
                  <a16:creationId xmlns:a16="http://schemas.microsoft.com/office/drawing/2014/main" id="{4B716EA3-397D-41E4-9532-E8BDBB3A5F08}"/>
                </a:ext>
              </a:extLst>
            </p:cNvPr>
            <p:cNvSpPr/>
            <p:nvPr/>
          </p:nvSpPr>
          <p:spPr>
            <a:xfrm>
              <a:off x="2749209" y="2362514"/>
              <a:ext cx="651884" cy="262699"/>
            </a:xfrm>
            <a:custGeom>
              <a:avLst/>
              <a:gdLst>
                <a:gd name="connsiteX0" fmla="*/ 210808 w 215635"/>
                <a:gd name="connsiteY0" fmla="*/ 4828 h 86898"/>
                <a:gd name="connsiteX1" fmla="*/ 4828 w 215635"/>
                <a:gd name="connsiteY1" fmla="*/ 36047 h 86898"/>
                <a:gd name="connsiteX2" fmla="*/ 4828 w 215635"/>
                <a:gd name="connsiteY2" fmla="*/ 82070 h 86898"/>
              </a:gdLst>
              <a:ahLst/>
              <a:cxnLst>
                <a:cxn ang="0">
                  <a:pos x="connsiteX0" y="connsiteY0"/>
                </a:cxn>
                <a:cxn ang="0">
                  <a:pos x="connsiteX1" y="connsiteY1"/>
                </a:cxn>
                <a:cxn ang="0">
                  <a:pos x="connsiteX2" y="connsiteY2"/>
                </a:cxn>
              </a:cxnLst>
              <a:rect l="l" t="t" r="r" b="b"/>
              <a:pathLst>
                <a:path w="215635" h="86898">
                  <a:moveTo>
                    <a:pt x="210808" y="4828"/>
                  </a:moveTo>
                  <a:lnTo>
                    <a:pt x="4828" y="36047"/>
                  </a:lnTo>
                  <a:lnTo>
                    <a:pt x="4828" y="82070"/>
                  </a:lnTo>
                </a:path>
              </a:pathLst>
            </a:custGeom>
            <a:noFill/>
            <a:ln w="19050" cap="flat">
              <a:solidFill>
                <a:schemeClr val="tx1"/>
              </a:solidFill>
              <a:prstDash val="solid"/>
              <a:round/>
            </a:ln>
          </p:spPr>
          <p:txBody>
            <a:bodyPr rtlCol="0" anchor="ctr"/>
            <a:lstStyle/>
            <a:p>
              <a:endParaRPr lang="en-US" dirty="0"/>
            </a:p>
          </p:txBody>
        </p:sp>
        <p:sp>
          <p:nvSpPr>
            <p:cNvPr id="80" name="Freeform: Shape 79">
              <a:extLst>
                <a:ext uri="{FF2B5EF4-FFF2-40B4-BE49-F238E27FC236}">
                  <a16:creationId xmlns:a16="http://schemas.microsoft.com/office/drawing/2014/main" id="{4723FA61-6B58-4C43-9089-F75EBF40662B}"/>
                </a:ext>
              </a:extLst>
            </p:cNvPr>
            <p:cNvSpPr/>
            <p:nvPr/>
          </p:nvSpPr>
          <p:spPr>
            <a:xfrm>
              <a:off x="3488659" y="2362514"/>
              <a:ext cx="642152" cy="350266"/>
            </a:xfrm>
            <a:custGeom>
              <a:avLst/>
              <a:gdLst>
                <a:gd name="connsiteX0" fmla="*/ 210808 w 212417"/>
                <a:gd name="connsiteY0" fmla="*/ 111358 h 115864"/>
                <a:gd name="connsiteX1" fmla="*/ 210808 w 212417"/>
                <a:gd name="connsiteY1" fmla="*/ 36047 h 115864"/>
                <a:gd name="connsiteX2" fmla="*/ 4828 w 212417"/>
                <a:gd name="connsiteY2" fmla="*/ 4828 h 115864"/>
              </a:gdLst>
              <a:ahLst/>
              <a:cxnLst>
                <a:cxn ang="0">
                  <a:pos x="connsiteX0" y="connsiteY0"/>
                </a:cxn>
                <a:cxn ang="0">
                  <a:pos x="connsiteX1" y="connsiteY1"/>
                </a:cxn>
                <a:cxn ang="0">
                  <a:pos x="connsiteX2" y="connsiteY2"/>
                </a:cxn>
              </a:cxnLst>
              <a:rect l="l" t="t" r="r" b="b"/>
              <a:pathLst>
                <a:path w="212417" h="115864">
                  <a:moveTo>
                    <a:pt x="210808" y="111358"/>
                  </a:moveTo>
                  <a:lnTo>
                    <a:pt x="210808" y="36047"/>
                  </a:lnTo>
                  <a:lnTo>
                    <a:pt x="4828" y="4828"/>
                  </a:lnTo>
                </a:path>
              </a:pathLst>
            </a:custGeom>
            <a:noFill/>
            <a:ln w="19050" cap="flat">
              <a:solidFill>
                <a:schemeClr val="tx1"/>
              </a:solidFill>
              <a:prstDash val="solid"/>
              <a:round/>
            </a:ln>
          </p:spPr>
          <p:txBody>
            <a:bodyPr rtlCol="0" anchor="ctr"/>
            <a:lstStyle/>
            <a:p>
              <a:endParaRPr lang="en-US" dirty="0"/>
            </a:p>
          </p:txBody>
        </p:sp>
        <p:sp>
          <p:nvSpPr>
            <p:cNvPr id="81" name="Freeform: Shape 80">
              <a:extLst>
                <a:ext uri="{FF2B5EF4-FFF2-40B4-BE49-F238E27FC236}">
                  <a16:creationId xmlns:a16="http://schemas.microsoft.com/office/drawing/2014/main" id="{E7309554-9E8B-44E2-90EA-9A7C8097E367}"/>
                </a:ext>
              </a:extLst>
            </p:cNvPr>
            <p:cNvSpPr/>
            <p:nvPr/>
          </p:nvSpPr>
          <p:spPr>
            <a:xfrm>
              <a:off x="4067569" y="2983263"/>
              <a:ext cx="68107" cy="457291"/>
            </a:xfrm>
            <a:custGeom>
              <a:avLst/>
              <a:gdLst>
                <a:gd name="connsiteX0" fmla="*/ 4828 w 22529"/>
                <a:gd name="connsiteY0" fmla="*/ 145796 h 151266"/>
                <a:gd name="connsiteX1" fmla="*/ 19311 w 22529"/>
                <a:gd name="connsiteY1" fmla="*/ 148048 h 151266"/>
                <a:gd name="connsiteX2" fmla="*/ 19311 w 22529"/>
                <a:gd name="connsiteY2" fmla="*/ 4828 h 151266"/>
              </a:gdLst>
              <a:ahLst/>
              <a:cxnLst>
                <a:cxn ang="0">
                  <a:pos x="connsiteX0" y="connsiteY0"/>
                </a:cxn>
                <a:cxn ang="0">
                  <a:pos x="connsiteX1" y="connsiteY1"/>
                </a:cxn>
                <a:cxn ang="0">
                  <a:pos x="connsiteX2" y="connsiteY2"/>
                </a:cxn>
              </a:cxnLst>
              <a:rect l="l" t="t" r="r" b="b"/>
              <a:pathLst>
                <a:path w="22529" h="151266">
                  <a:moveTo>
                    <a:pt x="4828" y="145796"/>
                  </a:moveTo>
                  <a:lnTo>
                    <a:pt x="19311" y="148048"/>
                  </a:lnTo>
                  <a:lnTo>
                    <a:pt x="19311" y="4828"/>
                  </a:lnTo>
                </a:path>
              </a:pathLst>
            </a:custGeom>
            <a:noFill/>
            <a:ln w="19050" cap="flat">
              <a:solidFill>
                <a:schemeClr val="tx1"/>
              </a:solidFill>
              <a:prstDash val="solid"/>
              <a:round/>
            </a:ln>
          </p:spPr>
          <p:txBody>
            <a:bodyPr rtlCol="0" anchor="ctr"/>
            <a:lstStyle/>
            <a:p>
              <a:endParaRPr lang="en-US" dirty="0"/>
            </a:p>
          </p:txBody>
        </p:sp>
        <p:sp>
          <p:nvSpPr>
            <p:cNvPr id="82" name="Freeform: Shape 81">
              <a:extLst>
                <a:ext uri="{FF2B5EF4-FFF2-40B4-BE49-F238E27FC236}">
                  <a16:creationId xmlns:a16="http://schemas.microsoft.com/office/drawing/2014/main" id="{8E35764B-79B4-483D-885C-A7080BEC2691}"/>
                </a:ext>
              </a:extLst>
            </p:cNvPr>
            <p:cNvSpPr/>
            <p:nvPr/>
          </p:nvSpPr>
          <p:spPr>
            <a:xfrm>
              <a:off x="3371905" y="2362514"/>
              <a:ext cx="145945" cy="77838"/>
            </a:xfrm>
            <a:custGeom>
              <a:avLst/>
              <a:gdLst>
                <a:gd name="connsiteX0" fmla="*/ 43449 w 48276"/>
                <a:gd name="connsiteY0" fmla="*/ 21885 h 25747"/>
                <a:gd name="connsiteX1" fmla="*/ 43449 w 48276"/>
                <a:gd name="connsiteY1" fmla="*/ 4828 h 25747"/>
                <a:gd name="connsiteX2" fmla="*/ 4828 w 48276"/>
                <a:gd name="connsiteY2" fmla="*/ 4828 h 25747"/>
                <a:gd name="connsiteX3" fmla="*/ 4828 w 48276"/>
                <a:gd name="connsiteY3" fmla="*/ 20920 h 25747"/>
              </a:gdLst>
              <a:ahLst/>
              <a:cxnLst>
                <a:cxn ang="0">
                  <a:pos x="connsiteX0" y="connsiteY0"/>
                </a:cxn>
                <a:cxn ang="0">
                  <a:pos x="connsiteX1" y="connsiteY1"/>
                </a:cxn>
                <a:cxn ang="0">
                  <a:pos x="connsiteX2" y="connsiteY2"/>
                </a:cxn>
                <a:cxn ang="0">
                  <a:pos x="connsiteX3" y="connsiteY3"/>
                </a:cxn>
              </a:cxnLst>
              <a:rect l="l" t="t" r="r" b="b"/>
              <a:pathLst>
                <a:path w="48276" h="25747">
                  <a:moveTo>
                    <a:pt x="43449" y="21885"/>
                  </a:moveTo>
                  <a:lnTo>
                    <a:pt x="43449" y="4828"/>
                  </a:lnTo>
                  <a:lnTo>
                    <a:pt x="4828" y="4828"/>
                  </a:lnTo>
                  <a:lnTo>
                    <a:pt x="4828" y="20920"/>
                  </a:lnTo>
                </a:path>
              </a:pathLst>
            </a:custGeom>
            <a:noFill/>
            <a:ln w="19050" cap="flat">
              <a:solidFill>
                <a:schemeClr val="tx1"/>
              </a:solidFill>
              <a:prstDash val="solid"/>
              <a:round/>
            </a:ln>
          </p:spPr>
          <p:txBody>
            <a:bodyPr rtlCol="0" anchor="ctr"/>
            <a:lstStyle/>
            <a:p>
              <a:endParaRPr lang="en-US" dirty="0"/>
            </a:p>
          </p:txBody>
        </p:sp>
        <p:sp>
          <p:nvSpPr>
            <p:cNvPr id="83" name="Freeform: Shape 82">
              <a:extLst>
                <a:ext uri="{FF2B5EF4-FFF2-40B4-BE49-F238E27FC236}">
                  <a16:creationId xmlns:a16="http://schemas.microsoft.com/office/drawing/2014/main" id="{EF5B7F7B-BC5D-44DC-912E-A51B1561B37F}"/>
                </a:ext>
              </a:extLst>
            </p:cNvPr>
            <p:cNvSpPr/>
            <p:nvPr/>
          </p:nvSpPr>
          <p:spPr>
            <a:xfrm>
              <a:off x="3855464" y="3422068"/>
              <a:ext cx="145945" cy="48647"/>
            </a:xfrm>
            <a:custGeom>
              <a:avLst/>
              <a:gdLst>
                <a:gd name="connsiteX0" fmla="*/ 4828 w 48276"/>
                <a:gd name="connsiteY0" fmla="*/ 4828 h 16092"/>
                <a:gd name="connsiteX1" fmla="*/ 44415 w 48276"/>
                <a:gd name="connsiteY1" fmla="*/ 12230 h 16092"/>
              </a:gdLst>
              <a:ahLst/>
              <a:cxnLst>
                <a:cxn ang="0">
                  <a:pos x="connsiteX0" y="connsiteY0"/>
                </a:cxn>
                <a:cxn ang="0">
                  <a:pos x="connsiteX1" y="connsiteY1"/>
                </a:cxn>
              </a:cxnLst>
              <a:rect l="l" t="t" r="r" b="b"/>
              <a:pathLst>
                <a:path w="48276" h="16092">
                  <a:moveTo>
                    <a:pt x="4828" y="4828"/>
                  </a:moveTo>
                  <a:lnTo>
                    <a:pt x="44415" y="12230"/>
                  </a:lnTo>
                </a:path>
              </a:pathLst>
            </a:custGeom>
            <a:ln w="19050" cap="flat">
              <a:solidFill>
                <a:schemeClr val="tx1"/>
              </a:solidFill>
              <a:prstDash val="solid"/>
              <a:round/>
            </a:ln>
          </p:spPr>
          <p:txBody>
            <a:bodyPr rtlCol="0" anchor="ctr"/>
            <a:lstStyle/>
            <a:p>
              <a:endParaRPr lang="en-US" dirty="0"/>
            </a:p>
          </p:txBody>
        </p:sp>
        <p:sp>
          <p:nvSpPr>
            <p:cNvPr id="84" name="Freeform: Shape 83">
              <a:extLst>
                <a:ext uri="{FF2B5EF4-FFF2-40B4-BE49-F238E27FC236}">
                  <a16:creationId xmlns:a16="http://schemas.microsoft.com/office/drawing/2014/main" id="{14A4B76B-14D2-421A-94B9-D98E5794640F}"/>
                </a:ext>
              </a:extLst>
            </p:cNvPr>
            <p:cNvSpPr/>
            <p:nvPr/>
          </p:nvSpPr>
          <p:spPr>
            <a:xfrm>
              <a:off x="3747467" y="3400662"/>
              <a:ext cx="87566" cy="38919"/>
            </a:xfrm>
            <a:custGeom>
              <a:avLst/>
              <a:gdLst>
                <a:gd name="connsiteX0" fmla="*/ 4828 w 28966"/>
                <a:gd name="connsiteY0" fmla="*/ 4828 h 12873"/>
                <a:gd name="connsiteX1" fmla="*/ 26391 w 28966"/>
                <a:gd name="connsiteY1" fmla="*/ 9012 h 12873"/>
              </a:gdLst>
              <a:ahLst/>
              <a:cxnLst>
                <a:cxn ang="0">
                  <a:pos x="connsiteX0" y="connsiteY0"/>
                </a:cxn>
                <a:cxn ang="0">
                  <a:pos x="connsiteX1" y="connsiteY1"/>
                </a:cxn>
              </a:cxnLst>
              <a:rect l="l" t="t" r="r" b="b"/>
              <a:pathLst>
                <a:path w="28966" h="12873">
                  <a:moveTo>
                    <a:pt x="4828" y="4828"/>
                  </a:moveTo>
                  <a:lnTo>
                    <a:pt x="26391" y="9012"/>
                  </a:lnTo>
                </a:path>
              </a:pathLst>
            </a:custGeom>
            <a:ln w="19050" cap="flat">
              <a:solidFill>
                <a:schemeClr val="tx1"/>
              </a:solidFill>
              <a:prstDash val="solid"/>
              <a:round/>
            </a:ln>
          </p:spPr>
          <p:txBody>
            <a:bodyPr rtlCol="0" anchor="ctr"/>
            <a:lstStyle/>
            <a:p>
              <a:endParaRPr lang="en-US" dirty="0"/>
            </a:p>
          </p:txBody>
        </p:sp>
        <p:sp>
          <p:nvSpPr>
            <p:cNvPr id="85" name="Freeform: Shape 84">
              <a:extLst>
                <a:ext uri="{FF2B5EF4-FFF2-40B4-BE49-F238E27FC236}">
                  <a16:creationId xmlns:a16="http://schemas.microsoft.com/office/drawing/2014/main" id="{8838BC7E-66C2-4A30-BCB5-12ED542247FA}"/>
                </a:ext>
              </a:extLst>
            </p:cNvPr>
            <p:cNvSpPr/>
            <p:nvPr/>
          </p:nvSpPr>
          <p:spPr>
            <a:xfrm>
              <a:off x="2877641" y="3339366"/>
              <a:ext cx="846476" cy="126485"/>
            </a:xfrm>
            <a:custGeom>
              <a:avLst/>
              <a:gdLst>
                <a:gd name="connsiteX0" fmla="*/ 4828 w 280004"/>
                <a:gd name="connsiteY0" fmla="*/ 38943 h 41839"/>
                <a:gd name="connsiteX1" fmla="*/ 187314 w 280004"/>
                <a:gd name="connsiteY1" fmla="*/ 4828 h 41839"/>
                <a:gd name="connsiteX2" fmla="*/ 278074 w 280004"/>
                <a:gd name="connsiteY2" fmla="*/ 22529 h 41839"/>
              </a:gdLst>
              <a:ahLst/>
              <a:cxnLst>
                <a:cxn ang="0">
                  <a:pos x="connsiteX0" y="connsiteY0"/>
                </a:cxn>
                <a:cxn ang="0">
                  <a:pos x="connsiteX1" y="connsiteY1"/>
                </a:cxn>
                <a:cxn ang="0">
                  <a:pos x="connsiteX2" y="connsiteY2"/>
                </a:cxn>
              </a:cxnLst>
              <a:rect l="l" t="t" r="r" b="b"/>
              <a:pathLst>
                <a:path w="280004" h="41839">
                  <a:moveTo>
                    <a:pt x="4828" y="38943"/>
                  </a:moveTo>
                  <a:lnTo>
                    <a:pt x="187314" y="4828"/>
                  </a:lnTo>
                  <a:lnTo>
                    <a:pt x="278074" y="22529"/>
                  </a:lnTo>
                </a:path>
              </a:pathLst>
            </a:custGeom>
            <a:noFill/>
            <a:ln w="19050" cap="flat">
              <a:solidFill>
                <a:schemeClr val="tx1"/>
              </a:solidFill>
              <a:prstDash val="solid"/>
              <a:round/>
            </a:ln>
          </p:spPr>
          <p:txBody>
            <a:bodyPr rtlCol="0" anchor="ctr"/>
            <a:lstStyle/>
            <a:p>
              <a:endParaRPr lang="en-US" dirty="0"/>
            </a:p>
          </p:txBody>
        </p:sp>
        <p:sp>
          <p:nvSpPr>
            <p:cNvPr id="86" name="Freeform: Shape 85">
              <a:extLst>
                <a:ext uri="{FF2B5EF4-FFF2-40B4-BE49-F238E27FC236}">
                  <a16:creationId xmlns:a16="http://schemas.microsoft.com/office/drawing/2014/main" id="{C13A66A9-27FC-4744-85C4-ECD561A41A35}"/>
                </a:ext>
              </a:extLst>
            </p:cNvPr>
            <p:cNvSpPr/>
            <p:nvPr/>
          </p:nvSpPr>
          <p:spPr>
            <a:xfrm>
              <a:off x="3429307" y="2429650"/>
              <a:ext cx="574046" cy="155673"/>
            </a:xfrm>
            <a:custGeom>
              <a:avLst/>
              <a:gdLst>
                <a:gd name="connsiteX0" fmla="*/ 186670 w 189888"/>
                <a:gd name="connsiteY0" fmla="*/ 46989 h 51495"/>
                <a:gd name="connsiteX1" fmla="*/ 4828 w 189888"/>
                <a:gd name="connsiteY1" fmla="*/ 4828 h 51495"/>
              </a:gdLst>
              <a:ahLst/>
              <a:cxnLst>
                <a:cxn ang="0">
                  <a:pos x="connsiteX0" y="connsiteY0"/>
                </a:cxn>
                <a:cxn ang="0">
                  <a:pos x="connsiteX1" y="connsiteY1"/>
                </a:cxn>
              </a:cxnLst>
              <a:rect l="l" t="t" r="r" b="b"/>
              <a:pathLst>
                <a:path w="189888" h="51495">
                  <a:moveTo>
                    <a:pt x="186670" y="46989"/>
                  </a:moveTo>
                  <a:lnTo>
                    <a:pt x="4828" y="4828"/>
                  </a:lnTo>
                </a:path>
              </a:pathLst>
            </a:custGeom>
            <a:ln w="19050" cap="flat">
              <a:solidFill>
                <a:schemeClr val="tx1"/>
              </a:solidFill>
              <a:prstDash val="solid"/>
              <a:round/>
            </a:ln>
          </p:spPr>
          <p:txBody>
            <a:bodyPr rtlCol="0" anchor="ctr"/>
            <a:lstStyle/>
            <a:p>
              <a:endParaRPr lang="en-US" dirty="0"/>
            </a:p>
          </p:txBody>
        </p:sp>
        <p:sp>
          <p:nvSpPr>
            <p:cNvPr id="87" name="Freeform: Shape 86">
              <a:extLst>
                <a:ext uri="{FF2B5EF4-FFF2-40B4-BE49-F238E27FC236}">
                  <a16:creationId xmlns:a16="http://schemas.microsoft.com/office/drawing/2014/main" id="{DE4F12BE-A67D-4B18-8BBB-2C06855E92B7}"/>
                </a:ext>
              </a:extLst>
            </p:cNvPr>
            <p:cNvSpPr/>
            <p:nvPr/>
          </p:nvSpPr>
          <p:spPr>
            <a:xfrm>
              <a:off x="2812451" y="2428677"/>
              <a:ext cx="642152" cy="1041068"/>
            </a:xfrm>
            <a:custGeom>
              <a:avLst/>
              <a:gdLst>
                <a:gd name="connsiteX0" fmla="*/ 209199 w 212417"/>
                <a:gd name="connsiteY0" fmla="*/ 4828 h 344373"/>
                <a:gd name="connsiteX1" fmla="*/ 6759 w 212417"/>
                <a:gd name="connsiteY1" fmla="*/ 35725 h 344373"/>
                <a:gd name="connsiteX2" fmla="*/ 26391 w 212417"/>
                <a:gd name="connsiteY2" fmla="*/ 47311 h 344373"/>
                <a:gd name="connsiteX3" fmla="*/ 26391 w 212417"/>
                <a:gd name="connsiteY3" fmla="*/ 340190 h 344373"/>
                <a:gd name="connsiteX4" fmla="*/ 4828 w 212417"/>
                <a:gd name="connsiteY4" fmla="*/ 329891 h 344373"/>
                <a:gd name="connsiteX5" fmla="*/ 6759 w 212417"/>
                <a:gd name="connsiteY5" fmla="*/ 35725 h 34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417" h="344373">
                  <a:moveTo>
                    <a:pt x="209199" y="4828"/>
                  </a:moveTo>
                  <a:lnTo>
                    <a:pt x="6759" y="35725"/>
                  </a:lnTo>
                  <a:lnTo>
                    <a:pt x="26391" y="47311"/>
                  </a:lnTo>
                  <a:cubicBezTo>
                    <a:pt x="26391" y="47311"/>
                    <a:pt x="26391" y="341155"/>
                    <a:pt x="26391" y="340190"/>
                  </a:cubicBezTo>
                  <a:lnTo>
                    <a:pt x="4828" y="329891"/>
                  </a:lnTo>
                  <a:lnTo>
                    <a:pt x="6759" y="35725"/>
                  </a:lnTo>
                </a:path>
              </a:pathLst>
            </a:custGeom>
            <a:noFill/>
            <a:ln w="19050" cap="flat">
              <a:solidFill>
                <a:schemeClr val="tx1"/>
              </a:solidFill>
              <a:prstDash val="solid"/>
              <a:round/>
            </a:ln>
          </p:spPr>
          <p:txBody>
            <a:bodyPr rtlCol="0" anchor="ctr"/>
            <a:lstStyle/>
            <a:p>
              <a:endParaRPr lang="en-US" dirty="0"/>
            </a:p>
          </p:txBody>
        </p:sp>
        <p:sp>
          <p:nvSpPr>
            <p:cNvPr id="88" name="Freeform: Shape 87">
              <a:extLst>
                <a:ext uri="{FF2B5EF4-FFF2-40B4-BE49-F238E27FC236}">
                  <a16:creationId xmlns:a16="http://schemas.microsoft.com/office/drawing/2014/main" id="{232606C2-54BE-497C-A118-DF0EE24F9E91}"/>
                </a:ext>
              </a:extLst>
            </p:cNvPr>
            <p:cNvSpPr/>
            <p:nvPr/>
          </p:nvSpPr>
          <p:spPr>
            <a:xfrm>
              <a:off x="2877641" y="2429650"/>
              <a:ext cx="574046" cy="155673"/>
            </a:xfrm>
            <a:custGeom>
              <a:avLst/>
              <a:gdLst>
                <a:gd name="connsiteX0" fmla="*/ 187314 w 189888"/>
                <a:gd name="connsiteY0" fmla="*/ 4828 h 51495"/>
                <a:gd name="connsiteX1" fmla="*/ 4828 w 189888"/>
                <a:gd name="connsiteY1" fmla="*/ 47311 h 51495"/>
              </a:gdLst>
              <a:ahLst/>
              <a:cxnLst>
                <a:cxn ang="0">
                  <a:pos x="connsiteX0" y="connsiteY0"/>
                </a:cxn>
                <a:cxn ang="0">
                  <a:pos x="connsiteX1" y="connsiteY1"/>
                </a:cxn>
              </a:cxnLst>
              <a:rect l="l" t="t" r="r" b="b"/>
              <a:pathLst>
                <a:path w="189888" h="51495">
                  <a:moveTo>
                    <a:pt x="187314" y="4828"/>
                  </a:moveTo>
                  <a:lnTo>
                    <a:pt x="4828" y="47311"/>
                  </a:lnTo>
                </a:path>
              </a:pathLst>
            </a:custGeom>
            <a:ln w="19050" cap="flat">
              <a:solidFill>
                <a:schemeClr val="tx1"/>
              </a:solidFill>
              <a:prstDash val="solid"/>
              <a:round/>
            </a:ln>
          </p:spPr>
          <p:txBody>
            <a:bodyPr rtlCol="0" anchor="ctr"/>
            <a:lstStyle/>
            <a:p>
              <a:endParaRPr lang="en-US" dirty="0"/>
            </a:p>
          </p:txBody>
        </p:sp>
        <p:sp>
          <p:nvSpPr>
            <p:cNvPr id="89" name="Freeform: Shape 88">
              <a:extLst>
                <a:ext uri="{FF2B5EF4-FFF2-40B4-BE49-F238E27FC236}">
                  <a16:creationId xmlns:a16="http://schemas.microsoft.com/office/drawing/2014/main" id="{FB9EFC2A-B178-4964-859A-A07594454A88}"/>
                </a:ext>
              </a:extLst>
            </p:cNvPr>
            <p:cNvSpPr/>
            <p:nvPr/>
          </p:nvSpPr>
          <p:spPr>
            <a:xfrm>
              <a:off x="3424443" y="2428677"/>
              <a:ext cx="651884" cy="116754"/>
            </a:xfrm>
            <a:custGeom>
              <a:avLst/>
              <a:gdLst>
                <a:gd name="connsiteX0" fmla="*/ 211130 w 215635"/>
                <a:gd name="connsiteY0" fmla="*/ 36368 h 38621"/>
                <a:gd name="connsiteX1" fmla="*/ 4828 w 215635"/>
                <a:gd name="connsiteY1" fmla="*/ 4828 h 38621"/>
              </a:gdLst>
              <a:ahLst/>
              <a:cxnLst>
                <a:cxn ang="0">
                  <a:pos x="connsiteX0" y="connsiteY0"/>
                </a:cxn>
                <a:cxn ang="0">
                  <a:pos x="connsiteX1" y="connsiteY1"/>
                </a:cxn>
              </a:cxnLst>
              <a:rect l="l" t="t" r="r" b="b"/>
              <a:pathLst>
                <a:path w="215635" h="38621">
                  <a:moveTo>
                    <a:pt x="211130" y="36368"/>
                  </a:moveTo>
                  <a:lnTo>
                    <a:pt x="4828" y="4828"/>
                  </a:lnTo>
                </a:path>
              </a:pathLst>
            </a:custGeom>
            <a:ln w="19050" cap="flat">
              <a:solidFill>
                <a:schemeClr val="tx1"/>
              </a:solidFill>
              <a:prstDash val="solid"/>
              <a:round/>
            </a:ln>
          </p:spPr>
          <p:txBody>
            <a:bodyPr rtlCol="0" anchor="ctr"/>
            <a:lstStyle/>
            <a:p>
              <a:endParaRPr lang="en-US" dirty="0"/>
            </a:p>
          </p:txBody>
        </p:sp>
        <p:sp>
          <p:nvSpPr>
            <p:cNvPr id="90" name="Freeform: Shape 89">
              <a:extLst>
                <a:ext uri="{FF2B5EF4-FFF2-40B4-BE49-F238E27FC236}">
                  <a16:creationId xmlns:a16="http://schemas.microsoft.com/office/drawing/2014/main" id="{2EB7F290-831B-460A-8635-E183F6138D00}"/>
                </a:ext>
              </a:extLst>
            </p:cNvPr>
            <p:cNvSpPr/>
            <p:nvPr/>
          </p:nvSpPr>
          <p:spPr>
            <a:xfrm>
              <a:off x="3976111" y="2524025"/>
              <a:ext cx="97295" cy="291887"/>
            </a:xfrm>
            <a:custGeom>
              <a:avLst/>
              <a:gdLst>
                <a:gd name="connsiteX0" fmla="*/ 4828 w 32184"/>
                <a:gd name="connsiteY0" fmla="*/ 94622 h 96553"/>
                <a:gd name="connsiteX1" fmla="*/ 4828 w 32184"/>
                <a:gd name="connsiteY1" fmla="*/ 15449 h 96553"/>
                <a:gd name="connsiteX2" fmla="*/ 28322 w 32184"/>
                <a:gd name="connsiteY2" fmla="*/ 4828 h 96553"/>
                <a:gd name="connsiteX3" fmla="*/ 28000 w 32184"/>
                <a:gd name="connsiteY3" fmla="*/ 74990 h 96553"/>
              </a:gdLst>
              <a:ahLst/>
              <a:cxnLst>
                <a:cxn ang="0">
                  <a:pos x="connsiteX0" y="connsiteY0"/>
                </a:cxn>
                <a:cxn ang="0">
                  <a:pos x="connsiteX1" y="connsiteY1"/>
                </a:cxn>
                <a:cxn ang="0">
                  <a:pos x="connsiteX2" y="connsiteY2"/>
                </a:cxn>
                <a:cxn ang="0">
                  <a:pos x="connsiteX3" y="connsiteY3"/>
                </a:cxn>
              </a:cxnLst>
              <a:rect l="l" t="t" r="r" b="b"/>
              <a:pathLst>
                <a:path w="32184" h="96553">
                  <a:moveTo>
                    <a:pt x="4828" y="94622"/>
                  </a:moveTo>
                  <a:cubicBezTo>
                    <a:pt x="4828" y="49564"/>
                    <a:pt x="4828" y="15449"/>
                    <a:pt x="4828" y="15449"/>
                  </a:cubicBezTo>
                  <a:lnTo>
                    <a:pt x="28322" y="4828"/>
                  </a:lnTo>
                  <a:lnTo>
                    <a:pt x="28000" y="74990"/>
                  </a:lnTo>
                </a:path>
              </a:pathLst>
            </a:custGeom>
            <a:noFill/>
            <a:ln w="19050" cap="flat">
              <a:solidFill>
                <a:schemeClr val="tx1"/>
              </a:solidFill>
              <a:prstDash val="solid"/>
              <a:round/>
            </a:ln>
          </p:spPr>
          <p:txBody>
            <a:bodyPr rtlCol="0" anchor="ctr"/>
            <a:lstStyle/>
            <a:p>
              <a:endParaRPr lang="en-US" dirty="0"/>
            </a:p>
          </p:txBody>
        </p:sp>
        <p:sp>
          <p:nvSpPr>
            <p:cNvPr id="91" name="Freeform: Shape 90">
              <a:extLst>
                <a:ext uri="{FF2B5EF4-FFF2-40B4-BE49-F238E27FC236}">
                  <a16:creationId xmlns:a16="http://schemas.microsoft.com/office/drawing/2014/main" id="{3B143FCD-7D12-482B-BD57-9242769A640C}"/>
                </a:ext>
              </a:extLst>
            </p:cNvPr>
            <p:cNvSpPr/>
            <p:nvPr/>
          </p:nvSpPr>
          <p:spPr>
            <a:xfrm>
              <a:off x="3975138" y="3055264"/>
              <a:ext cx="97295" cy="418372"/>
            </a:xfrm>
            <a:custGeom>
              <a:avLst/>
              <a:gdLst>
                <a:gd name="connsiteX0" fmla="*/ 28001 w 32184"/>
                <a:gd name="connsiteY0" fmla="*/ 4828 h 138393"/>
                <a:gd name="connsiteX1" fmla="*/ 27679 w 32184"/>
                <a:gd name="connsiteY1" fmla="*/ 121979 h 138393"/>
                <a:gd name="connsiteX2" fmla="*/ 4828 w 32184"/>
                <a:gd name="connsiteY2" fmla="*/ 133565 h 138393"/>
                <a:gd name="connsiteX3" fmla="*/ 5150 w 32184"/>
                <a:gd name="connsiteY3" fmla="*/ 23816 h 138393"/>
              </a:gdLst>
              <a:ahLst/>
              <a:cxnLst>
                <a:cxn ang="0">
                  <a:pos x="connsiteX0" y="connsiteY0"/>
                </a:cxn>
                <a:cxn ang="0">
                  <a:pos x="connsiteX1" y="connsiteY1"/>
                </a:cxn>
                <a:cxn ang="0">
                  <a:pos x="connsiteX2" y="connsiteY2"/>
                </a:cxn>
                <a:cxn ang="0">
                  <a:pos x="connsiteX3" y="connsiteY3"/>
                </a:cxn>
              </a:cxnLst>
              <a:rect l="l" t="t" r="r" b="b"/>
              <a:pathLst>
                <a:path w="32184" h="138393">
                  <a:moveTo>
                    <a:pt x="28001" y="4828"/>
                  </a:moveTo>
                  <a:lnTo>
                    <a:pt x="27679" y="121979"/>
                  </a:lnTo>
                  <a:lnTo>
                    <a:pt x="4828" y="133565"/>
                  </a:lnTo>
                  <a:cubicBezTo>
                    <a:pt x="4828" y="133887"/>
                    <a:pt x="4828" y="83036"/>
                    <a:pt x="5150" y="23816"/>
                  </a:cubicBezTo>
                </a:path>
              </a:pathLst>
            </a:custGeom>
            <a:noFill/>
            <a:ln w="19050" cap="flat">
              <a:solidFill>
                <a:schemeClr val="tx1"/>
              </a:solidFill>
              <a:prstDash val="solid"/>
              <a:round/>
            </a:ln>
          </p:spPr>
          <p:txBody>
            <a:bodyPr rtlCol="0" anchor="ctr"/>
            <a:lstStyle/>
            <a:p>
              <a:endParaRPr lang="en-US" dirty="0"/>
            </a:p>
          </p:txBody>
        </p:sp>
        <p:sp>
          <p:nvSpPr>
            <p:cNvPr id="92" name="Freeform: Shape 91">
              <a:extLst>
                <a:ext uri="{FF2B5EF4-FFF2-40B4-BE49-F238E27FC236}">
                  <a16:creationId xmlns:a16="http://schemas.microsoft.com/office/drawing/2014/main" id="{4740C14F-72A7-4137-A76A-47A01C132756}"/>
                </a:ext>
              </a:extLst>
            </p:cNvPr>
            <p:cNvSpPr/>
            <p:nvPr/>
          </p:nvSpPr>
          <p:spPr>
            <a:xfrm>
              <a:off x="2979800" y="2870400"/>
              <a:ext cx="350266" cy="87566"/>
            </a:xfrm>
            <a:custGeom>
              <a:avLst/>
              <a:gdLst>
                <a:gd name="connsiteX0" fmla="*/ 111358 w 115864"/>
                <a:gd name="connsiteY0" fmla="*/ 4828 h 28966"/>
                <a:gd name="connsiteX1" fmla="*/ 4828 w 115864"/>
                <a:gd name="connsiteY1" fmla="*/ 24782 h 28966"/>
              </a:gdLst>
              <a:ahLst/>
              <a:cxnLst>
                <a:cxn ang="0">
                  <a:pos x="connsiteX0" y="connsiteY0"/>
                </a:cxn>
                <a:cxn ang="0">
                  <a:pos x="connsiteX1" y="connsiteY1"/>
                </a:cxn>
              </a:cxnLst>
              <a:rect l="l" t="t" r="r" b="b"/>
              <a:pathLst>
                <a:path w="115864" h="28966">
                  <a:moveTo>
                    <a:pt x="111358" y="4828"/>
                  </a:moveTo>
                  <a:lnTo>
                    <a:pt x="4828" y="24782"/>
                  </a:lnTo>
                </a:path>
              </a:pathLst>
            </a:custGeom>
            <a:ln w="19050" cap="flat">
              <a:solidFill>
                <a:schemeClr val="tx1"/>
              </a:solidFill>
              <a:prstDash val="solid"/>
              <a:round/>
            </a:ln>
          </p:spPr>
          <p:txBody>
            <a:bodyPr rtlCol="0" anchor="ctr"/>
            <a:lstStyle/>
            <a:p>
              <a:endParaRPr lang="en-US" dirty="0"/>
            </a:p>
          </p:txBody>
        </p:sp>
        <p:sp>
          <p:nvSpPr>
            <p:cNvPr id="93" name="Freeform: Shape 92">
              <a:extLst>
                <a:ext uri="{FF2B5EF4-FFF2-40B4-BE49-F238E27FC236}">
                  <a16:creationId xmlns:a16="http://schemas.microsoft.com/office/drawing/2014/main" id="{7A4451AA-1F1F-482A-8199-8E0FBDB73F0C}"/>
                </a:ext>
              </a:extLst>
            </p:cNvPr>
            <p:cNvSpPr/>
            <p:nvPr/>
          </p:nvSpPr>
          <p:spPr>
            <a:xfrm>
              <a:off x="2979800" y="2953102"/>
              <a:ext cx="350266" cy="87566"/>
            </a:xfrm>
            <a:custGeom>
              <a:avLst/>
              <a:gdLst>
                <a:gd name="connsiteX0" fmla="*/ 111358 w 115864"/>
                <a:gd name="connsiteY0" fmla="*/ 4828 h 28966"/>
                <a:gd name="connsiteX1" fmla="*/ 4828 w 115864"/>
                <a:gd name="connsiteY1" fmla="*/ 24782 h 28966"/>
              </a:gdLst>
              <a:ahLst/>
              <a:cxnLst>
                <a:cxn ang="0">
                  <a:pos x="connsiteX0" y="connsiteY0"/>
                </a:cxn>
                <a:cxn ang="0">
                  <a:pos x="connsiteX1" y="connsiteY1"/>
                </a:cxn>
              </a:cxnLst>
              <a:rect l="l" t="t" r="r" b="b"/>
              <a:pathLst>
                <a:path w="115864" h="28966">
                  <a:moveTo>
                    <a:pt x="111358" y="4828"/>
                  </a:moveTo>
                  <a:lnTo>
                    <a:pt x="4828" y="24782"/>
                  </a:lnTo>
                </a:path>
              </a:pathLst>
            </a:custGeom>
            <a:ln w="19050" cap="flat">
              <a:solidFill>
                <a:schemeClr val="tx1"/>
              </a:solidFill>
              <a:prstDash val="solid"/>
              <a:round/>
            </a:ln>
          </p:spPr>
          <p:txBody>
            <a:bodyPr rtlCol="0" anchor="ctr"/>
            <a:lstStyle/>
            <a:p>
              <a:endParaRPr lang="en-US" dirty="0"/>
            </a:p>
          </p:txBody>
        </p:sp>
        <p:sp>
          <p:nvSpPr>
            <p:cNvPr id="94" name="Freeform: Shape 93">
              <a:extLst>
                <a:ext uri="{FF2B5EF4-FFF2-40B4-BE49-F238E27FC236}">
                  <a16:creationId xmlns:a16="http://schemas.microsoft.com/office/drawing/2014/main" id="{205B769F-26BA-4113-B3CF-DEDD6A6D536D}"/>
                </a:ext>
              </a:extLst>
            </p:cNvPr>
            <p:cNvSpPr/>
            <p:nvPr/>
          </p:nvSpPr>
          <p:spPr>
            <a:xfrm>
              <a:off x="2979800" y="3045532"/>
              <a:ext cx="350266" cy="87566"/>
            </a:xfrm>
            <a:custGeom>
              <a:avLst/>
              <a:gdLst>
                <a:gd name="connsiteX0" fmla="*/ 111358 w 115864"/>
                <a:gd name="connsiteY0" fmla="*/ 4828 h 28966"/>
                <a:gd name="connsiteX1" fmla="*/ 4828 w 115864"/>
                <a:gd name="connsiteY1" fmla="*/ 24460 h 28966"/>
              </a:gdLst>
              <a:ahLst/>
              <a:cxnLst>
                <a:cxn ang="0">
                  <a:pos x="connsiteX0" y="connsiteY0"/>
                </a:cxn>
                <a:cxn ang="0">
                  <a:pos x="connsiteX1" y="connsiteY1"/>
                </a:cxn>
              </a:cxnLst>
              <a:rect l="l" t="t" r="r" b="b"/>
              <a:pathLst>
                <a:path w="115864" h="28966">
                  <a:moveTo>
                    <a:pt x="111358" y="4828"/>
                  </a:moveTo>
                  <a:lnTo>
                    <a:pt x="4828" y="24460"/>
                  </a:lnTo>
                </a:path>
              </a:pathLst>
            </a:custGeom>
            <a:ln w="19050" cap="flat">
              <a:solidFill>
                <a:schemeClr val="tx1"/>
              </a:solidFill>
              <a:prstDash val="solid"/>
              <a:round/>
            </a:ln>
          </p:spPr>
          <p:txBody>
            <a:bodyPr rtlCol="0" anchor="ctr"/>
            <a:lstStyle/>
            <a:p>
              <a:endParaRPr lang="en-US" dirty="0"/>
            </a:p>
          </p:txBody>
        </p:sp>
        <p:sp>
          <p:nvSpPr>
            <p:cNvPr id="95" name="Freeform: Shape 94">
              <a:extLst>
                <a:ext uri="{FF2B5EF4-FFF2-40B4-BE49-F238E27FC236}">
                  <a16:creationId xmlns:a16="http://schemas.microsoft.com/office/drawing/2014/main" id="{A3538474-F809-4135-9BCD-F66D8534F797}"/>
                </a:ext>
              </a:extLst>
            </p:cNvPr>
            <p:cNvSpPr/>
            <p:nvPr/>
          </p:nvSpPr>
          <p:spPr>
            <a:xfrm>
              <a:off x="2979800" y="3132125"/>
              <a:ext cx="350266" cy="87566"/>
            </a:xfrm>
            <a:custGeom>
              <a:avLst/>
              <a:gdLst>
                <a:gd name="connsiteX0" fmla="*/ 111358 w 115864"/>
                <a:gd name="connsiteY0" fmla="*/ 4828 h 28966"/>
                <a:gd name="connsiteX1" fmla="*/ 4828 w 115864"/>
                <a:gd name="connsiteY1" fmla="*/ 24782 h 28966"/>
              </a:gdLst>
              <a:ahLst/>
              <a:cxnLst>
                <a:cxn ang="0">
                  <a:pos x="connsiteX0" y="connsiteY0"/>
                </a:cxn>
                <a:cxn ang="0">
                  <a:pos x="connsiteX1" y="connsiteY1"/>
                </a:cxn>
              </a:cxnLst>
              <a:rect l="l" t="t" r="r" b="b"/>
              <a:pathLst>
                <a:path w="115864" h="28966">
                  <a:moveTo>
                    <a:pt x="111358" y="4828"/>
                  </a:moveTo>
                  <a:lnTo>
                    <a:pt x="4828" y="24782"/>
                  </a:lnTo>
                </a:path>
              </a:pathLst>
            </a:custGeom>
            <a:ln w="19050" cap="flat">
              <a:solidFill>
                <a:schemeClr val="tx1"/>
              </a:solidFill>
              <a:prstDash val="solid"/>
              <a:round/>
            </a:ln>
          </p:spPr>
          <p:txBody>
            <a:bodyPr rtlCol="0" anchor="ctr"/>
            <a:lstStyle/>
            <a:p>
              <a:endParaRPr lang="en-US" dirty="0"/>
            </a:p>
          </p:txBody>
        </p:sp>
        <p:sp>
          <p:nvSpPr>
            <p:cNvPr id="96" name="Freeform: Shape 95">
              <a:extLst>
                <a:ext uri="{FF2B5EF4-FFF2-40B4-BE49-F238E27FC236}">
                  <a16:creationId xmlns:a16="http://schemas.microsoft.com/office/drawing/2014/main" id="{19289B41-9F41-466C-B3C1-DBA09223793A}"/>
                </a:ext>
              </a:extLst>
            </p:cNvPr>
            <p:cNvSpPr/>
            <p:nvPr/>
          </p:nvSpPr>
          <p:spPr>
            <a:xfrm>
              <a:off x="3538280" y="2850940"/>
              <a:ext cx="350266" cy="87566"/>
            </a:xfrm>
            <a:custGeom>
              <a:avLst/>
              <a:gdLst>
                <a:gd name="connsiteX0" fmla="*/ 4828 w 115864"/>
                <a:gd name="connsiteY0" fmla="*/ 4828 h 28966"/>
                <a:gd name="connsiteX1" fmla="*/ 111358 w 115864"/>
                <a:gd name="connsiteY1" fmla="*/ 24782 h 28966"/>
              </a:gdLst>
              <a:ahLst/>
              <a:cxnLst>
                <a:cxn ang="0">
                  <a:pos x="connsiteX0" y="connsiteY0"/>
                </a:cxn>
                <a:cxn ang="0">
                  <a:pos x="connsiteX1" y="connsiteY1"/>
                </a:cxn>
              </a:cxnLst>
              <a:rect l="l" t="t" r="r" b="b"/>
              <a:pathLst>
                <a:path w="115864" h="28966">
                  <a:moveTo>
                    <a:pt x="4828" y="4828"/>
                  </a:moveTo>
                  <a:lnTo>
                    <a:pt x="111358" y="24782"/>
                  </a:lnTo>
                </a:path>
              </a:pathLst>
            </a:custGeom>
            <a:ln w="19050" cap="flat">
              <a:solidFill>
                <a:schemeClr val="tx1"/>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67641FA6-2A47-48E7-BBC7-DFE8F1FE1CEC}"/>
                </a:ext>
              </a:extLst>
            </p:cNvPr>
            <p:cNvSpPr/>
            <p:nvPr/>
          </p:nvSpPr>
          <p:spPr>
            <a:xfrm>
              <a:off x="3538280" y="2933642"/>
              <a:ext cx="262699" cy="68107"/>
            </a:xfrm>
            <a:custGeom>
              <a:avLst/>
              <a:gdLst>
                <a:gd name="connsiteX0" fmla="*/ 4828 w 86898"/>
                <a:gd name="connsiteY0" fmla="*/ 4828 h 22529"/>
                <a:gd name="connsiteX1" fmla="*/ 83680 w 86898"/>
                <a:gd name="connsiteY1" fmla="*/ 19633 h 22529"/>
              </a:gdLst>
              <a:ahLst/>
              <a:cxnLst>
                <a:cxn ang="0">
                  <a:pos x="connsiteX0" y="connsiteY0"/>
                </a:cxn>
                <a:cxn ang="0">
                  <a:pos x="connsiteX1" y="connsiteY1"/>
                </a:cxn>
              </a:cxnLst>
              <a:rect l="l" t="t" r="r" b="b"/>
              <a:pathLst>
                <a:path w="86898" h="22529">
                  <a:moveTo>
                    <a:pt x="4828" y="4828"/>
                  </a:moveTo>
                  <a:lnTo>
                    <a:pt x="83680" y="19633"/>
                  </a:lnTo>
                </a:path>
              </a:pathLst>
            </a:custGeom>
            <a:ln w="19050" cap="flat">
              <a:solidFill>
                <a:schemeClr val="tx1"/>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B5885951-5E7D-401F-AAE2-88ADD81DA520}"/>
                </a:ext>
              </a:extLst>
            </p:cNvPr>
            <p:cNvSpPr/>
            <p:nvPr/>
          </p:nvSpPr>
          <p:spPr>
            <a:xfrm>
              <a:off x="3538280" y="2768238"/>
              <a:ext cx="214052" cy="58379"/>
            </a:xfrm>
            <a:custGeom>
              <a:avLst/>
              <a:gdLst>
                <a:gd name="connsiteX0" fmla="*/ 4828 w 70805"/>
                <a:gd name="connsiteY0" fmla="*/ 4828 h 19310"/>
                <a:gd name="connsiteX1" fmla="*/ 67266 w 70805"/>
                <a:gd name="connsiteY1" fmla="*/ 16414 h 19310"/>
              </a:gdLst>
              <a:ahLst/>
              <a:cxnLst>
                <a:cxn ang="0">
                  <a:pos x="connsiteX0" y="connsiteY0"/>
                </a:cxn>
                <a:cxn ang="0">
                  <a:pos x="connsiteX1" y="connsiteY1"/>
                </a:cxn>
              </a:cxnLst>
              <a:rect l="l" t="t" r="r" b="b"/>
              <a:pathLst>
                <a:path w="70805" h="19310">
                  <a:moveTo>
                    <a:pt x="4828" y="4828"/>
                  </a:moveTo>
                  <a:lnTo>
                    <a:pt x="67266" y="16414"/>
                  </a:lnTo>
                </a:path>
              </a:pathLst>
            </a:custGeom>
            <a:ln w="19050" cap="flat">
              <a:solidFill>
                <a:schemeClr val="tx1"/>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98F62A87-8522-4E8C-BC83-0E19B018B4BD}"/>
                </a:ext>
              </a:extLst>
            </p:cNvPr>
            <p:cNvSpPr/>
            <p:nvPr/>
          </p:nvSpPr>
          <p:spPr>
            <a:xfrm>
              <a:off x="3538280" y="3025099"/>
              <a:ext cx="233511" cy="68107"/>
            </a:xfrm>
            <a:custGeom>
              <a:avLst/>
              <a:gdLst>
                <a:gd name="connsiteX0" fmla="*/ 4828 w 77242"/>
                <a:gd name="connsiteY0" fmla="*/ 4828 h 22529"/>
                <a:gd name="connsiteX1" fmla="*/ 74668 w 77242"/>
                <a:gd name="connsiteY1" fmla="*/ 18023 h 22529"/>
              </a:gdLst>
              <a:ahLst/>
              <a:cxnLst>
                <a:cxn ang="0">
                  <a:pos x="connsiteX0" y="connsiteY0"/>
                </a:cxn>
                <a:cxn ang="0">
                  <a:pos x="connsiteX1" y="connsiteY1"/>
                </a:cxn>
              </a:cxnLst>
              <a:rect l="l" t="t" r="r" b="b"/>
              <a:pathLst>
                <a:path w="77242" h="22529">
                  <a:moveTo>
                    <a:pt x="4828" y="4828"/>
                  </a:moveTo>
                  <a:lnTo>
                    <a:pt x="74668" y="18023"/>
                  </a:lnTo>
                </a:path>
              </a:pathLst>
            </a:custGeom>
            <a:ln w="19050" cap="flat">
              <a:solidFill>
                <a:schemeClr val="tx1"/>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BF8FD38F-13C4-422E-A7D9-FBB6F568AE8D}"/>
                </a:ext>
              </a:extLst>
            </p:cNvPr>
            <p:cNvSpPr/>
            <p:nvPr/>
          </p:nvSpPr>
          <p:spPr>
            <a:xfrm>
              <a:off x="3538280" y="3112666"/>
              <a:ext cx="223780" cy="58379"/>
            </a:xfrm>
            <a:custGeom>
              <a:avLst/>
              <a:gdLst>
                <a:gd name="connsiteX0" fmla="*/ 4828 w 74024"/>
                <a:gd name="connsiteY0" fmla="*/ 4828 h 19310"/>
                <a:gd name="connsiteX1" fmla="*/ 69197 w 74024"/>
                <a:gd name="connsiteY1" fmla="*/ 17058 h 19310"/>
              </a:gdLst>
              <a:ahLst/>
              <a:cxnLst>
                <a:cxn ang="0">
                  <a:pos x="connsiteX0" y="connsiteY0"/>
                </a:cxn>
                <a:cxn ang="0">
                  <a:pos x="connsiteX1" y="connsiteY1"/>
                </a:cxn>
              </a:cxnLst>
              <a:rect l="l" t="t" r="r" b="b"/>
              <a:pathLst>
                <a:path w="74024" h="19310">
                  <a:moveTo>
                    <a:pt x="4828" y="4828"/>
                  </a:moveTo>
                  <a:lnTo>
                    <a:pt x="69197" y="17058"/>
                  </a:lnTo>
                </a:path>
              </a:pathLst>
            </a:custGeom>
            <a:ln w="19050" cap="flat">
              <a:solidFill>
                <a:schemeClr val="tx1"/>
              </a:solidFill>
              <a:prstDash val="solid"/>
              <a:round/>
            </a:ln>
          </p:spPr>
          <p:txBody>
            <a:bodyPr rtlCol="0" anchor="ctr"/>
            <a:lstStyle/>
            <a:p>
              <a:endParaRPr lang="en-US" dirty="0"/>
            </a:p>
          </p:txBody>
        </p:sp>
        <p:sp>
          <p:nvSpPr>
            <p:cNvPr id="101" name="Freeform: Shape 100">
              <a:extLst>
                <a:ext uri="{FF2B5EF4-FFF2-40B4-BE49-F238E27FC236}">
                  <a16:creationId xmlns:a16="http://schemas.microsoft.com/office/drawing/2014/main" id="{85DDFE18-6D11-4E17-B9D6-6DEE96A9C089}"/>
                </a:ext>
              </a:extLst>
            </p:cNvPr>
            <p:cNvSpPr/>
            <p:nvPr/>
          </p:nvSpPr>
          <p:spPr>
            <a:xfrm>
              <a:off x="3428336" y="2476351"/>
              <a:ext cx="29188" cy="836745"/>
            </a:xfrm>
            <a:custGeom>
              <a:avLst/>
              <a:gdLst>
                <a:gd name="connsiteX0" fmla="*/ 4828 w 9655"/>
                <a:gd name="connsiteY0" fmla="*/ 4828 h 276786"/>
                <a:gd name="connsiteX1" fmla="*/ 4828 w 9655"/>
                <a:gd name="connsiteY1" fmla="*/ 274212 h 276786"/>
              </a:gdLst>
              <a:ahLst/>
              <a:cxnLst>
                <a:cxn ang="0">
                  <a:pos x="connsiteX0" y="connsiteY0"/>
                </a:cxn>
                <a:cxn ang="0">
                  <a:pos x="connsiteX1" y="connsiteY1"/>
                </a:cxn>
              </a:cxnLst>
              <a:rect l="l" t="t" r="r" b="b"/>
              <a:pathLst>
                <a:path w="9655" h="276786">
                  <a:moveTo>
                    <a:pt x="4828" y="4828"/>
                  </a:moveTo>
                  <a:lnTo>
                    <a:pt x="4828" y="274212"/>
                  </a:lnTo>
                </a:path>
              </a:pathLst>
            </a:custGeom>
            <a:ln w="19050" cap="flat">
              <a:solidFill>
                <a:schemeClr val="tx1"/>
              </a:solidFill>
              <a:prstDash val="solid"/>
              <a:round/>
            </a:ln>
          </p:spPr>
          <p:txBody>
            <a:bodyPr rtlCol="0" anchor="ctr"/>
            <a:lstStyle/>
            <a:p>
              <a:endParaRPr lang="en-US" dirty="0"/>
            </a:p>
          </p:txBody>
        </p:sp>
        <p:sp>
          <p:nvSpPr>
            <p:cNvPr id="102" name="Freeform: Shape 101">
              <a:extLst>
                <a:ext uri="{FF2B5EF4-FFF2-40B4-BE49-F238E27FC236}">
                  <a16:creationId xmlns:a16="http://schemas.microsoft.com/office/drawing/2014/main" id="{95196673-5277-4E59-83C0-495CC0354752}"/>
                </a:ext>
              </a:extLst>
            </p:cNvPr>
            <p:cNvSpPr/>
            <p:nvPr/>
          </p:nvSpPr>
          <p:spPr>
            <a:xfrm>
              <a:off x="2991475" y="2612565"/>
              <a:ext cx="340537" cy="233511"/>
            </a:xfrm>
            <a:custGeom>
              <a:avLst/>
              <a:gdLst>
                <a:gd name="connsiteX0" fmla="*/ 5793 w 112645"/>
                <a:gd name="connsiteY0" fmla="*/ 72737 h 77242"/>
                <a:gd name="connsiteX1" fmla="*/ 107818 w 112645"/>
                <a:gd name="connsiteY1" fmla="*/ 52461 h 77242"/>
                <a:gd name="connsiteX2" fmla="*/ 106852 w 112645"/>
                <a:gd name="connsiteY2" fmla="*/ 4828 h 77242"/>
                <a:gd name="connsiteX3" fmla="*/ 4828 w 112645"/>
                <a:gd name="connsiteY3" fmla="*/ 25426 h 77242"/>
              </a:gdLst>
              <a:ahLst/>
              <a:cxnLst>
                <a:cxn ang="0">
                  <a:pos x="connsiteX0" y="connsiteY0"/>
                </a:cxn>
                <a:cxn ang="0">
                  <a:pos x="connsiteX1" y="connsiteY1"/>
                </a:cxn>
                <a:cxn ang="0">
                  <a:pos x="connsiteX2" y="connsiteY2"/>
                </a:cxn>
                <a:cxn ang="0">
                  <a:pos x="connsiteX3" y="connsiteY3"/>
                </a:cxn>
              </a:cxnLst>
              <a:rect l="l" t="t" r="r" b="b"/>
              <a:pathLst>
                <a:path w="112645" h="77242">
                  <a:moveTo>
                    <a:pt x="5793" y="72737"/>
                  </a:moveTo>
                  <a:lnTo>
                    <a:pt x="107818" y="52461"/>
                  </a:lnTo>
                  <a:lnTo>
                    <a:pt x="106852" y="4828"/>
                  </a:lnTo>
                  <a:lnTo>
                    <a:pt x="4828" y="25426"/>
                  </a:lnTo>
                  <a:close/>
                </a:path>
              </a:pathLst>
            </a:custGeom>
            <a:noFill/>
            <a:ln w="19050" cap="flat">
              <a:solidFill>
                <a:schemeClr val="tx1"/>
              </a:solidFill>
              <a:prstDash val="solid"/>
              <a:round/>
            </a:ln>
          </p:spPr>
          <p:txBody>
            <a:bodyPr rtlCol="0" anchor="ctr"/>
            <a:lstStyle/>
            <a:p>
              <a:endParaRPr lang="en-US" dirty="0"/>
            </a:p>
          </p:txBody>
        </p:sp>
      </p:grpSp>
      <p:grpSp>
        <p:nvGrpSpPr>
          <p:cNvPr id="13" name="Group 12">
            <a:extLst>
              <a:ext uri="{FF2B5EF4-FFF2-40B4-BE49-F238E27FC236}">
                <a16:creationId xmlns:a16="http://schemas.microsoft.com/office/drawing/2014/main" id="{0BF31C17-6BC6-403B-BB4A-58814E48A399}"/>
              </a:ext>
            </a:extLst>
          </p:cNvPr>
          <p:cNvGrpSpPr/>
          <p:nvPr/>
        </p:nvGrpSpPr>
        <p:grpSpPr>
          <a:xfrm>
            <a:off x="1432868" y="4692643"/>
            <a:ext cx="2664013" cy="2166529"/>
            <a:chOff x="2568379" y="4652963"/>
            <a:chExt cx="1806247" cy="1468944"/>
          </a:xfrm>
        </p:grpSpPr>
        <p:grpSp>
          <p:nvGrpSpPr>
            <p:cNvPr id="11" name="Group 10">
              <a:extLst>
                <a:ext uri="{FF2B5EF4-FFF2-40B4-BE49-F238E27FC236}">
                  <a16:creationId xmlns:a16="http://schemas.microsoft.com/office/drawing/2014/main" id="{AADF2507-6013-4500-A065-2B2B026B24FD}"/>
                </a:ext>
              </a:extLst>
            </p:cNvPr>
            <p:cNvGrpSpPr/>
            <p:nvPr/>
          </p:nvGrpSpPr>
          <p:grpSpPr>
            <a:xfrm>
              <a:off x="2568379" y="4652963"/>
              <a:ext cx="750149" cy="1075124"/>
              <a:chOff x="1471996" y="5619629"/>
              <a:chExt cx="750149" cy="1075124"/>
            </a:xfrm>
          </p:grpSpPr>
          <p:sp>
            <p:nvSpPr>
              <p:cNvPr id="104" name="Freeform: Shape 103">
                <a:extLst>
                  <a:ext uri="{FF2B5EF4-FFF2-40B4-BE49-F238E27FC236}">
                    <a16:creationId xmlns:a16="http://schemas.microsoft.com/office/drawing/2014/main" id="{C92B42C1-CA27-47A1-AFBA-426D37056CE1}"/>
                  </a:ext>
                </a:extLst>
              </p:cNvPr>
              <p:cNvSpPr/>
              <p:nvPr/>
            </p:nvSpPr>
            <p:spPr>
              <a:xfrm>
                <a:off x="1471996" y="5634224"/>
                <a:ext cx="492320" cy="1060529"/>
              </a:xfrm>
              <a:custGeom>
                <a:avLst/>
                <a:gdLst>
                  <a:gd name="connsiteX0" fmla="*/ 167681 w 170577"/>
                  <a:gd name="connsiteY0" fmla="*/ 4828 h 360465"/>
                  <a:gd name="connsiteX1" fmla="*/ 14483 w 170577"/>
                  <a:gd name="connsiteY1" fmla="*/ 4828 h 360465"/>
                  <a:gd name="connsiteX2" fmla="*/ 4828 w 170577"/>
                  <a:gd name="connsiteY2" fmla="*/ 14483 h 360465"/>
                  <a:gd name="connsiteX3" fmla="*/ 4828 w 170577"/>
                  <a:gd name="connsiteY3" fmla="*/ 345983 h 360465"/>
                  <a:gd name="connsiteX4" fmla="*/ 14483 w 170577"/>
                  <a:gd name="connsiteY4" fmla="*/ 355638 h 360465"/>
                  <a:gd name="connsiteX5" fmla="*/ 165750 w 170577"/>
                  <a:gd name="connsiteY5" fmla="*/ 355638 h 360465"/>
                  <a:gd name="connsiteX0" fmla="*/ 162853 w 162853"/>
                  <a:gd name="connsiteY0" fmla="*/ 0 h 350810"/>
                  <a:gd name="connsiteX1" fmla="*/ 9655 w 162853"/>
                  <a:gd name="connsiteY1" fmla="*/ 0 h 350810"/>
                  <a:gd name="connsiteX2" fmla="*/ 0 w 162853"/>
                  <a:gd name="connsiteY2" fmla="*/ 9655 h 350810"/>
                  <a:gd name="connsiteX3" fmla="*/ 0 w 162853"/>
                  <a:gd name="connsiteY3" fmla="*/ 341155 h 350810"/>
                  <a:gd name="connsiteX4" fmla="*/ 9655 w 162853"/>
                  <a:gd name="connsiteY4" fmla="*/ 350810 h 350810"/>
                  <a:gd name="connsiteX5" fmla="*/ 117232 w 162853"/>
                  <a:gd name="connsiteY5" fmla="*/ 349970 h 35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53" h="350810">
                    <a:moveTo>
                      <a:pt x="162853" y="0"/>
                    </a:moveTo>
                    <a:lnTo>
                      <a:pt x="9655" y="0"/>
                    </a:lnTo>
                    <a:cubicBezTo>
                      <a:pt x="4505" y="0"/>
                      <a:pt x="0" y="4184"/>
                      <a:pt x="0" y="9655"/>
                    </a:cubicBezTo>
                    <a:lnTo>
                      <a:pt x="0" y="341155"/>
                    </a:lnTo>
                    <a:cubicBezTo>
                      <a:pt x="0" y="346304"/>
                      <a:pt x="4184" y="350810"/>
                      <a:pt x="9655" y="350810"/>
                    </a:cubicBezTo>
                    <a:lnTo>
                      <a:pt x="117232" y="349970"/>
                    </a:lnTo>
                  </a:path>
                </a:pathLst>
              </a:custGeom>
              <a:noFill/>
              <a:ln w="19050" cap="flat">
                <a:solidFill>
                  <a:schemeClr val="tx1"/>
                </a:solidFill>
                <a:prstDash val="solid"/>
                <a:round/>
              </a:ln>
            </p:spPr>
            <p:txBody>
              <a:bodyPr rtlCol="0" anchor="ctr"/>
              <a:lstStyle/>
              <a:p>
                <a:endParaRPr lang="en-US" dirty="0"/>
              </a:p>
            </p:txBody>
          </p:sp>
          <p:sp>
            <p:nvSpPr>
              <p:cNvPr id="105" name="Freeform: Shape 104">
                <a:extLst>
                  <a:ext uri="{FF2B5EF4-FFF2-40B4-BE49-F238E27FC236}">
                    <a16:creationId xmlns:a16="http://schemas.microsoft.com/office/drawing/2014/main" id="{FFD1C028-6C48-44A2-B120-4C85B6095681}"/>
                  </a:ext>
                </a:extLst>
              </p:cNvPr>
              <p:cNvSpPr/>
              <p:nvPr/>
            </p:nvSpPr>
            <p:spPr>
              <a:xfrm>
                <a:off x="1949718" y="5619629"/>
                <a:ext cx="272427" cy="272427"/>
              </a:xfrm>
              <a:custGeom>
                <a:avLst/>
                <a:gdLst>
                  <a:gd name="connsiteX0" fmla="*/ 4828 w 90116"/>
                  <a:gd name="connsiteY0" fmla="*/ 86254 h 90116"/>
                  <a:gd name="connsiteX1" fmla="*/ 86576 w 90116"/>
                  <a:gd name="connsiteY1" fmla="*/ 86254 h 90116"/>
                  <a:gd name="connsiteX2" fmla="*/ 4828 w 90116"/>
                  <a:gd name="connsiteY2" fmla="*/ 4828 h 90116"/>
                </a:gdLst>
                <a:ahLst/>
                <a:cxnLst>
                  <a:cxn ang="0">
                    <a:pos x="connsiteX0" y="connsiteY0"/>
                  </a:cxn>
                  <a:cxn ang="0">
                    <a:pos x="connsiteX1" y="connsiteY1"/>
                  </a:cxn>
                  <a:cxn ang="0">
                    <a:pos x="connsiteX2" y="connsiteY2"/>
                  </a:cxn>
                </a:cxnLst>
                <a:rect l="l" t="t" r="r" b="b"/>
                <a:pathLst>
                  <a:path w="90116" h="90116">
                    <a:moveTo>
                      <a:pt x="4828" y="86254"/>
                    </a:moveTo>
                    <a:lnTo>
                      <a:pt x="86576" y="86254"/>
                    </a:lnTo>
                    <a:lnTo>
                      <a:pt x="4828" y="4828"/>
                    </a:lnTo>
                    <a:close/>
                  </a:path>
                </a:pathLst>
              </a:custGeom>
              <a:noFill/>
              <a:ln w="19050" cap="flat">
                <a:solidFill>
                  <a:schemeClr val="tx1"/>
                </a:solidFill>
                <a:prstDash val="solid"/>
                <a:round/>
              </a:ln>
            </p:spPr>
            <p:txBody>
              <a:bodyPr rtlCol="0" anchor="ctr"/>
              <a:lstStyle/>
              <a:p>
                <a:endParaRPr lang="en-US" dirty="0"/>
              </a:p>
            </p:txBody>
          </p:sp>
          <p:sp>
            <p:nvSpPr>
              <p:cNvPr id="106" name="Freeform: Shape 105">
                <a:extLst>
                  <a:ext uri="{FF2B5EF4-FFF2-40B4-BE49-F238E27FC236}">
                    <a16:creationId xmlns:a16="http://schemas.microsoft.com/office/drawing/2014/main" id="{E6118FAE-9BC3-4ED7-8A7B-50E3FD6F10DA}"/>
                  </a:ext>
                </a:extLst>
              </p:cNvPr>
              <p:cNvSpPr/>
              <p:nvPr/>
            </p:nvSpPr>
            <p:spPr>
              <a:xfrm>
                <a:off x="1565398" y="6050650"/>
                <a:ext cx="544858" cy="29188"/>
              </a:xfrm>
              <a:custGeom>
                <a:avLst/>
                <a:gdLst>
                  <a:gd name="connsiteX0" fmla="*/ 4828 w 180232"/>
                  <a:gd name="connsiteY0" fmla="*/ 4828 h 9655"/>
                  <a:gd name="connsiteX1" fmla="*/ 177336 w 180232"/>
                  <a:gd name="connsiteY1" fmla="*/ 4828 h 9655"/>
                </a:gdLst>
                <a:ahLst/>
                <a:cxnLst>
                  <a:cxn ang="0">
                    <a:pos x="connsiteX0" y="connsiteY0"/>
                  </a:cxn>
                  <a:cxn ang="0">
                    <a:pos x="connsiteX1" y="connsiteY1"/>
                  </a:cxn>
                </a:cxnLst>
                <a:rect l="l" t="t" r="r" b="b"/>
                <a:pathLst>
                  <a:path w="180232" h="9655">
                    <a:moveTo>
                      <a:pt x="4828" y="4828"/>
                    </a:moveTo>
                    <a:lnTo>
                      <a:pt x="177336" y="4828"/>
                    </a:lnTo>
                  </a:path>
                </a:pathLst>
              </a:custGeom>
              <a:ln w="19050" cap="flat">
                <a:solidFill>
                  <a:schemeClr val="tx1"/>
                </a:solidFill>
                <a:prstDash val="solid"/>
                <a:round/>
              </a:ln>
            </p:spPr>
            <p:txBody>
              <a:bodyPr rtlCol="0" anchor="ctr"/>
              <a:lstStyle/>
              <a:p>
                <a:endParaRPr lang="en-US" dirty="0"/>
              </a:p>
            </p:txBody>
          </p:sp>
          <p:sp>
            <p:nvSpPr>
              <p:cNvPr id="107" name="Freeform: Shape 106">
                <a:extLst>
                  <a:ext uri="{FF2B5EF4-FFF2-40B4-BE49-F238E27FC236}">
                    <a16:creationId xmlns:a16="http://schemas.microsoft.com/office/drawing/2014/main" id="{94884CEF-D548-409D-8EDB-0FF9D79B2AB3}"/>
                  </a:ext>
                </a:extLst>
              </p:cNvPr>
              <p:cNvSpPr/>
              <p:nvPr/>
            </p:nvSpPr>
            <p:spPr>
              <a:xfrm>
                <a:off x="1565398" y="6195622"/>
                <a:ext cx="274320" cy="29188"/>
              </a:xfrm>
              <a:custGeom>
                <a:avLst/>
                <a:gdLst>
                  <a:gd name="connsiteX0" fmla="*/ 4828 w 177014"/>
                  <a:gd name="connsiteY0" fmla="*/ 4828 h 9655"/>
                  <a:gd name="connsiteX1" fmla="*/ 173796 w 177014"/>
                  <a:gd name="connsiteY1" fmla="*/ 4828 h 9655"/>
                </a:gdLst>
                <a:ahLst/>
                <a:cxnLst>
                  <a:cxn ang="0">
                    <a:pos x="connsiteX0" y="connsiteY0"/>
                  </a:cxn>
                  <a:cxn ang="0">
                    <a:pos x="connsiteX1" y="connsiteY1"/>
                  </a:cxn>
                </a:cxnLst>
                <a:rect l="l" t="t" r="r" b="b"/>
                <a:pathLst>
                  <a:path w="177014" h="9655">
                    <a:moveTo>
                      <a:pt x="4828" y="4828"/>
                    </a:moveTo>
                    <a:lnTo>
                      <a:pt x="173796" y="4828"/>
                    </a:lnTo>
                  </a:path>
                </a:pathLst>
              </a:custGeom>
              <a:ln w="19050" cap="flat">
                <a:solidFill>
                  <a:schemeClr val="tx1"/>
                </a:solidFill>
                <a:prstDash val="solid"/>
                <a:round/>
              </a:ln>
            </p:spPr>
            <p:txBody>
              <a:bodyPr rtlCol="0" anchor="ctr"/>
              <a:lstStyle/>
              <a:p>
                <a:endParaRPr lang="en-US" dirty="0"/>
              </a:p>
            </p:txBody>
          </p:sp>
          <p:sp>
            <p:nvSpPr>
              <p:cNvPr id="108" name="Freeform: Shape 107">
                <a:extLst>
                  <a:ext uri="{FF2B5EF4-FFF2-40B4-BE49-F238E27FC236}">
                    <a16:creationId xmlns:a16="http://schemas.microsoft.com/office/drawing/2014/main" id="{776D35FA-3A3F-4C0C-94B5-EFC394D401BA}"/>
                  </a:ext>
                </a:extLst>
              </p:cNvPr>
              <p:cNvSpPr/>
              <p:nvPr/>
            </p:nvSpPr>
            <p:spPr>
              <a:xfrm>
                <a:off x="1565398" y="6339620"/>
                <a:ext cx="274320" cy="29188"/>
              </a:xfrm>
              <a:custGeom>
                <a:avLst/>
                <a:gdLst>
                  <a:gd name="connsiteX0" fmla="*/ 4828 w 177014"/>
                  <a:gd name="connsiteY0" fmla="*/ 4828 h 9655"/>
                  <a:gd name="connsiteX1" fmla="*/ 173474 w 177014"/>
                  <a:gd name="connsiteY1" fmla="*/ 4828 h 9655"/>
                </a:gdLst>
                <a:ahLst/>
                <a:cxnLst>
                  <a:cxn ang="0">
                    <a:pos x="connsiteX0" y="connsiteY0"/>
                  </a:cxn>
                  <a:cxn ang="0">
                    <a:pos x="connsiteX1" y="connsiteY1"/>
                  </a:cxn>
                </a:cxnLst>
                <a:rect l="l" t="t" r="r" b="b"/>
                <a:pathLst>
                  <a:path w="177014" h="9655">
                    <a:moveTo>
                      <a:pt x="4828" y="4828"/>
                    </a:moveTo>
                    <a:lnTo>
                      <a:pt x="173474" y="4828"/>
                    </a:lnTo>
                  </a:path>
                </a:pathLst>
              </a:custGeom>
              <a:ln w="19050" cap="flat">
                <a:solidFill>
                  <a:schemeClr val="tx1"/>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7B7DE4E3-3272-43CC-BE19-0F722A3D0CBA}"/>
                  </a:ext>
                </a:extLst>
              </p:cNvPr>
              <p:cNvSpPr/>
              <p:nvPr/>
            </p:nvSpPr>
            <p:spPr>
              <a:xfrm>
                <a:off x="1565398" y="6484591"/>
                <a:ext cx="274320" cy="29188"/>
              </a:xfrm>
              <a:custGeom>
                <a:avLst/>
                <a:gdLst>
                  <a:gd name="connsiteX0" fmla="*/ 4828 w 154485"/>
                  <a:gd name="connsiteY0" fmla="*/ 4828 h 9655"/>
                  <a:gd name="connsiteX1" fmla="*/ 151911 w 154485"/>
                  <a:gd name="connsiteY1" fmla="*/ 4828 h 9655"/>
                </a:gdLst>
                <a:ahLst/>
                <a:cxnLst>
                  <a:cxn ang="0">
                    <a:pos x="connsiteX0" y="connsiteY0"/>
                  </a:cxn>
                  <a:cxn ang="0">
                    <a:pos x="connsiteX1" y="connsiteY1"/>
                  </a:cxn>
                </a:cxnLst>
                <a:rect l="l" t="t" r="r" b="b"/>
                <a:pathLst>
                  <a:path w="154485" h="9655">
                    <a:moveTo>
                      <a:pt x="4828" y="4828"/>
                    </a:moveTo>
                    <a:lnTo>
                      <a:pt x="151911" y="4828"/>
                    </a:lnTo>
                  </a:path>
                </a:pathLst>
              </a:custGeom>
              <a:ln w="19050" cap="flat">
                <a:solidFill>
                  <a:schemeClr val="tx1"/>
                </a:solidFill>
                <a:prstDash val="solid"/>
                <a:round/>
              </a:ln>
            </p:spPr>
            <p:txBody>
              <a:bodyPr rtlCol="0" anchor="ctr"/>
              <a:lstStyle/>
              <a:p>
                <a:endParaRPr lang="en-US" dirty="0"/>
              </a:p>
            </p:txBody>
          </p:sp>
          <p:sp>
            <p:nvSpPr>
              <p:cNvPr id="110" name="Freeform: Shape 109">
                <a:extLst>
                  <a:ext uri="{FF2B5EF4-FFF2-40B4-BE49-F238E27FC236}">
                    <a16:creationId xmlns:a16="http://schemas.microsoft.com/office/drawing/2014/main" id="{1B276162-3F60-48E7-984B-D4C792923BC0}"/>
                  </a:ext>
                </a:extLst>
              </p:cNvPr>
              <p:cNvSpPr/>
              <p:nvPr/>
            </p:nvSpPr>
            <p:spPr>
              <a:xfrm>
                <a:off x="1565398" y="5906652"/>
                <a:ext cx="321078" cy="29188"/>
              </a:xfrm>
              <a:custGeom>
                <a:avLst/>
                <a:gdLst>
                  <a:gd name="connsiteX0" fmla="*/ 4828 w 106208"/>
                  <a:gd name="connsiteY0" fmla="*/ 4828 h 9655"/>
                  <a:gd name="connsiteX1" fmla="*/ 102668 w 106208"/>
                  <a:gd name="connsiteY1" fmla="*/ 4828 h 9655"/>
                </a:gdLst>
                <a:ahLst/>
                <a:cxnLst>
                  <a:cxn ang="0">
                    <a:pos x="connsiteX0" y="connsiteY0"/>
                  </a:cxn>
                  <a:cxn ang="0">
                    <a:pos x="connsiteX1" y="connsiteY1"/>
                  </a:cxn>
                </a:cxnLst>
                <a:rect l="l" t="t" r="r" b="b"/>
                <a:pathLst>
                  <a:path w="106208" h="9655">
                    <a:moveTo>
                      <a:pt x="4828" y="4828"/>
                    </a:moveTo>
                    <a:lnTo>
                      <a:pt x="102668" y="4828"/>
                    </a:lnTo>
                  </a:path>
                </a:pathLst>
              </a:custGeom>
              <a:ln w="19050" cap="flat">
                <a:solidFill>
                  <a:schemeClr val="tx1"/>
                </a:solidFill>
                <a:prstDash val="solid"/>
                <a:round/>
              </a:ln>
            </p:spPr>
            <p:txBody>
              <a:bodyPr rtlCol="0" anchor="ctr"/>
              <a:lstStyle/>
              <a:p>
                <a:endParaRPr lang="en-US" dirty="0"/>
              </a:p>
            </p:txBody>
          </p:sp>
          <p:sp>
            <p:nvSpPr>
              <p:cNvPr id="111" name="Freeform: Shape 110">
                <a:extLst>
                  <a:ext uri="{FF2B5EF4-FFF2-40B4-BE49-F238E27FC236}">
                    <a16:creationId xmlns:a16="http://schemas.microsoft.com/office/drawing/2014/main" id="{B9A1287A-3240-4C98-A05E-FA3F16771B35}"/>
                  </a:ext>
                </a:extLst>
              </p:cNvPr>
              <p:cNvSpPr/>
              <p:nvPr/>
            </p:nvSpPr>
            <p:spPr>
              <a:xfrm>
                <a:off x="2211448" y="5880369"/>
                <a:ext cx="0" cy="235076"/>
              </a:xfrm>
              <a:custGeom>
                <a:avLst/>
                <a:gdLst>
                  <a:gd name="connsiteX0" fmla="*/ 4828 w 9655"/>
                  <a:gd name="connsiteY0" fmla="*/ 116186 h 119082"/>
                  <a:gd name="connsiteX1" fmla="*/ 4828 w 9655"/>
                  <a:gd name="connsiteY1" fmla="*/ 4828 h 119082"/>
                  <a:gd name="connsiteX0" fmla="*/ 0 w 0"/>
                  <a:gd name="connsiteY0" fmla="*/ 6530 h 6530"/>
                  <a:gd name="connsiteX1" fmla="*/ 0 w 0"/>
                  <a:gd name="connsiteY1" fmla="*/ 0 h 6530"/>
                </a:gdLst>
                <a:ahLst/>
                <a:cxnLst>
                  <a:cxn ang="0">
                    <a:pos x="connsiteX0" y="connsiteY0"/>
                  </a:cxn>
                  <a:cxn ang="0">
                    <a:pos x="connsiteX1" y="connsiteY1"/>
                  </a:cxn>
                </a:cxnLst>
                <a:rect l="l" t="t" r="r" b="b"/>
                <a:pathLst>
                  <a:path h="6530">
                    <a:moveTo>
                      <a:pt x="0" y="6530"/>
                    </a:moveTo>
                    <a:lnTo>
                      <a:pt x="0" y="0"/>
                    </a:lnTo>
                  </a:path>
                </a:pathLst>
              </a:custGeom>
              <a:ln w="19050" cap="flat">
                <a:solidFill>
                  <a:schemeClr val="tx1"/>
                </a:solidFill>
                <a:prstDash val="solid"/>
                <a:round/>
              </a:ln>
            </p:spPr>
            <p:txBody>
              <a:bodyPr rtlCol="0" anchor="ctr"/>
              <a:lstStyle/>
              <a:p>
                <a:endParaRPr lang="en-US" dirty="0"/>
              </a:p>
            </p:txBody>
          </p:sp>
        </p:grpSp>
        <p:grpSp>
          <p:nvGrpSpPr>
            <p:cNvPr id="10" name="Group 9">
              <a:extLst>
                <a:ext uri="{FF2B5EF4-FFF2-40B4-BE49-F238E27FC236}">
                  <a16:creationId xmlns:a16="http://schemas.microsoft.com/office/drawing/2014/main" id="{60D71E94-8A23-4E75-B19F-5DF4559F6A73}"/>
                </a:ext>
              </a:extLst>
            </p:cNvPr>
            <p:cNvGrpSpPr/>
            <p:nvPr/>
          </p:nvGrpSpPr>
          <p:grpSpPr>
            <a:xfrm>
              <a:off x="3022211" y="5207324"/>
              <a:ext cx="1352415" cy="914583"/>
              <a:chOff x="3022211" y="5207324"/>
              <a:chExt cx="1352415" cy="914583"/>
            </a:xfrm>
          </p:grpSpPr>
          <p:sp>
            <p:nvSpPr>
              <p:cNvPr id="114" name="Freeform: Shape 113">
                <a:extLst>
                  <a:ext uri="{FF2B5EF4-FFF2-40B4-BE49-F238E27FC236}">
                    <a16:creationId xmlns:a16="http://schemas.microsoft.com/office/drawing/2014/main" id="{ECD26A5D-A940-481B-8C02-5CF8F05AE6B1}"/>
                  </a:ext>
                </a:extLst>
              </p:cNvPr>
              <p:cNvSpPr/>
              <p:nvPr/>
            </p:nvSpPr>
            <p:spPr>
              <a:xfrm>
                <a:off x="3022211" y="5207324"/>
                <a:ext cx="1352415" cy="914583"/>
              </a:xfrm>
              <a:custGeom>
                <a:avLst/>
                <a:gdLst>
                  <a:gd name="connsiteX0" fmla="*/ 438030 w 447363"/>
                  <a:gd name="connsiteY0" fmla="*/ 298028 h 302533"/>
                  <a:gd name="connsiteX1" fmla="*/ 11265 w 447363"/>
                  <a:gd name="connsiteY1" fmla="*/ 298028 h 302533"/>
                  <a:gd name="connsiteX2" fmla="*/ 4828 w 447363"/>
                  <a:gd name="connsiteY2" fmla="*/ 291591 h 302533"/>
                  <a:gd name="connsiteX3" fmla="*/ 4828 w 447363"/>
                  <a:gd name="connsiteY3" fmla="*/ 11265 h 302533"/>
                  <a:gd name="connsiteX4" fmla="*/ 11265 w 447363"/>
                  <a:gd name="connsiteY4" fmla="*/ 4828 h 302533"/>
                  <a:gd name="connsiteX5" fmla="*/ 438030 w 447363"/>
                  <a:gd name="connsiteY5" fmla="*/ 4828 h 302533"/>
                  <a:gd name="connsiteX6" fmla="*/ 444467 w 447363"/>
                  <a:gd name="connsiteY6" fmla="*/ 11265 h 302533"/>
                  <a:gd name="connsiteX7" fmla="*/ 444467 w 447363"/>
                  <a:gd name="connsiteY7" fmla="*/ 291591 h 302533"/>
                  <a:gd name="connsiteX8" fmla="*/ 438030 w 447363"/>
                  <a:gd name="connsiteY8" fmla="*/ 298028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363" h="302533">
                    <a:moveTo>
                      <a:pt x="438030" y="298028"/>
                    </a:moveTo>
                    <a:lnTo>
                      <a:pt x="11265" y="298028"/>
                    </a:lnTo>
                    <a:cubicBezTo>
                      <a:pt x="7724" y="298028"/>
                      <a:pt x="4828" y="295131"/>
                      <a:pt x="4828" y="291591"/>
                    </a:cubicBezTo>
                    <a:lnTo>
                      <a:pt x="4828" y="11265"/>
                    </a:lnTo>
                    <a:cubicBezTo>
                      <a:pt x="4828" y="7724"/>
                      <a:pt x="7724" y="4828"/>
                      <a:pt x="11265" y="4828"/>
                    </a:cubicBezTo>
                    <a:lnTo>
                      <a:pt x="438030" y="4828"/>
                    </a:lnTo>
                    <a:cubicBezTo>
                      <a:pt x="441571" y="4828"/>
                      <a:pt x="444467" y="7724"/>
                      <a:pt x="444467" y="11265"/>
                    </a:cubicBezTo>
                    <a:lnTo>
                      <a:pt x="444467" y="291591"/>
                    </a:lnTo>
                    <a:cubicBezTo>
                      <a:pt x="444467" y="295131"/>
                      <a:pt x="441571" y="298028"/>
                      <a:pt x="438030" y="298028"/>
                    </a:cubicBezTo>
                    <a:close/>
                  </a:path>
                </a:pathLst>
              </a:custGeom>
              <a:noFill/>
              <a:ln w="19050" cap="flat">
                <a:solidFill>
                  <a:schemeClr val="tx1"/>
                </a:solidFill>
                <a:prstDash val="solid"/>
                <a:round/>
              </a:ln>
            </p:spPr>
            <p:txBody>
              <a:bodyPr rtlCol="0" anchor="ctr"/>
              <a:lstStyle/>
              <a:p>
                <a:endParaRPr lang="en-US" dirty="0"/>
              </a:p>
            </p:txBody>
          </p:sp>
          <p:sp>
            <p:nvSpPr>
              <p:cNvPr id="115" name="Freeform: Shape 114">
                <a:extLst>
                  <a:ext uri="{FF2B5EF4-FFF2-40B4-BE49-F238E27FC236}">
                    <a16:creationId xmlns:a16="http://schemas.microsoft.com/office/drawing/2014/main" id="{4609E934-21D1-4F59-B942-27DF73435FEF}"/>
                  </a:ext>
                </a:extLst>
              </p:cNvPr>
              <p:cNvSpPr/>
              <p:nvPr/>
            </p:nvSpPr>
            <p:spPr>
              <a:xfrm>
                <a:off x="3464907" y="5429160"/>
                <a:ext cx="467020" cy="467020"/>
              </a:xfrm>
              <a:custGeom>
                <a:avLst/>
                <a:gdLst>
                  <a:gd name="connsiteX0" fmla="*/ 151589 w 154485"/>
                  <a:gd name="connsiteY0" fmla="*/ 78208 h 154485"/>
                  <a:gd name="connsiteX1" fmla="*/ 78208 w 154485"/>
                  <a:gd name="connsiteY1" fmla="*/ 151589 h 154485"/>
                  <a:gd name="connsiteX2" fmla="*/ 4828 w 154485"/>
                  <a:gd name="connsiteY2" fmla="*/ 78208 h 154485"/>
                  <a:gd name="connsiteX3" fmla="*/ 78208 w 154485"/>
                  <a:gd name="connsiteY3" fmla="*/ 4828 h 154485"/>
                  <a:gd name="connsiteX4" fmla="*/ 151589 w 154485"/>
                  <a:gd name="connsiteY4" fmla="*/ 78208 h 15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85" h="154485">
                    <a:moveTo>
                      <a:pt x="151589" y="78208"/>
                    </a:moveTo>
                    <a:cubicBezTo>
                      <a:pt x="151589" y="118735"/>
                      <a:pt x="118735" y="151589"/>
                      <a:pt x="78208" y="151589"/>
                    </a:cubicBezTo>
                    <a:cubicBezTo>
                      <a:pt x="37681" y="151589"/>
                      <a:pt x="4828" y="118735"/>
                      <a:pt x="4828" y="78208"/>
                    </a:cubicBezTo>
                    <a:cubicBezTo>
                      <a:pt x="4828" y="37681"/>
                      <a:pt x="37681" y="4828"/>
                      <a:pt x="78208" y="4828"/>
                    </a:cubicBezTo>
                    <a:cubicBezTo>
                      <a:pt x="118735" y="4828"/>
                      <a:pt x="151589" y="37681"/>
                      <a:pt x="151589" y="78208"/>
                    </a:cubicBezTo>
                    <a:close/>
                  </a:path>
                </a:pathLst>
              </a:custGeom>
              <a:noFill/>
              <a:ln w="19050" cap="flat">
                <a:solidFill>
                  <a:schemeClr val="tx1"/>
                </a:solid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D0DE081E-54E4-49A7-8D25-59322D23AD2B}"/>
                  </a:ext>
                </a:extLst>
              </p:cNvPr>
              <p:cNvSpPr/>
              <p:nvPr/>
            </p:nvSpPr>
            <p:spPr>
              <a:xfrm>
                <a:off x="3605988" y="5515753"/>
                <a:ext cx="252971" cy="291887"/>
              </a:xfrm>
              <a:custGeom>
                <a:avLst/>
                <a:gdLst>
                  <a:gd name="connsiteX0" fmla="*/ 4828 w 83679"/>
                  <a:gd name="connsiteY0" fmla="*/ 93979 h 96553"/>
                  <a:gd name="connsiteX1" fmla="*/ 4828 w 83679"/>
                  <a:gd name="connsiteY1" fmla="*/ 4828 h 96553"/>
                  <a:gd name="connsiteX2" fmla="*/ 81749 w 83679"/>
                  <a:gd name="connsiteY2" fmla="*/ 49242 h 96553"/>
                  <a:gd name="connsiteX3" fmla="*/ 4828 w 83679"/>
                  <a:gd name="connsiteY3" fmla="*/ 93979 h 96553"/>
                </a:gdLst>
                <a:ahLst/>
                <a:cxnLst>
                  <a:cxn ang="0">
                    <a:pos x="connsiteX0" y="connsiteY0"/>
                  </a:cxn>
                  <a:cxn ang="0">
                    <a:pos x="connsiteX1" y="connsiteY1"/>
                  </a:cxn>
                  <a:cxn ang="0">
                    <a:pos x="connsiteX2" y="connsiteY2"/>
                  </a:cxn>
                  <a:cxn ang="0">
                    <a:pos x="connsiteX3" y="connsiteY3"/>
                  </a:cxn>
                </a:cxnLst>
                <a:rect l="l" t="t" r="r" b="b"/>
                <a:pathLst>
                  <a:path w="83679" h="96553">
                    <a:moveTo>
                      <a:pt x="4828" y="93979"/>
                    </a:moveTo>
                    <a:lnTo>
                      <a:pt x="4828" y="4828"/>
                    </a:lnTo>
                    <a:lnTo>
                      <a:pt x="81749" y="49242"/>
                    </a:lnTo>
                    <a:lnTo>
                      <a:pt x="4828" y="93979"/>
                    </a:lnTo>
                    <a:close/>
                  </a:path>
                </a:pathLst>
              </a:custGeom>
              <a:noFill/>
              <a:ln w="19050" cap="flat">
                <a:solidFill>
                  <a:schemeClr val="tx1"/>
                </a:solidFill>
                <a:prstDash val="solid"/>
                <a:round/>
              </a:ln>
            </p:spPr>
            <p:txBody>
              <a:bodyPr rtlCol="0" anchor="ctr"/>
              <a:lstStyle/>
              <a:p>
                <a:endParaRPr lang="en-US" dirty="0"/>
              </a:p>
            </p:txBody>
          </p:sp>
          <p:sp>
            <p:nvSpPr>
              <p:cNvPr id="117" name="Freeform: Shape 116">
                <a:extLst>
                  <a:ext uri="{FF2B5EF4-FFF2-40B4-BE49-F238E27FC236}">
                    <a16:creationId xmlns:a16="http://schemas.microsoft.com/office/drawing/2014/main" id="{EB90D042-86C7-45EF-AEEA-2F0B10CD4843}"/>
                  </a:ext>
                </a:extLst>
              </p:cNvPr>
              <p:cNvSpPr/>
              <p:nvPr/>
            </p:nvSpPr>
            <p:spPr>
              <a:xfrm>
                <a:off x="3112697" y="5962343"/>
                <a:ext cx="87566" cy="875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chemeClr val="tx1"/>
                </a:solidFill>
                <a:prstDash val="solid"/>
                <a:round/>
              </a:ln>
            </p:spPr>
            <p:txBody>
              <a:bodyPr rtlCol="0" anchor="ctr"/>
              <a:lstStyle/>
              <a:p>
                <a:endParaRPr lang="en-US" dirty="0"/>
              </a:p>
            </p:txBody>
          </p:sp>
          <p:sp>
            <p:nvSpPr>
              <p:cNvPr id="118" name="Freeform: Shape 117">
                <a:extLst>
                  <a:ext uri="{FF2B5EF4-FFF2-40B4-BE49-F238E27FC236}">
                    <a16:creationId xmlns:a16="http://schemas.microsoft.com/office/drawing/2014/main" id="{F4F9E558-FECB-405A-8E7E-6AE3E59A8613}"/>
                  </a:ext>
                </a:extLst>
              </p:cNvPr>
              <p:cNvSpPr/>
              <p:nvPr/>
            </p:nvSpPr>
            <p:spPr>
              <a:xfrm>
                <a:off x="3247938" y="5962343"/>
                <a:ext cx="87566" cy="875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chemeClr val="tx1"/>
                </a:solidFill>
                <a:prstDash val="solid"/>
                <a:round/>
              </a:ln>
            </p:spPr>
            <p:txBody>
              <a:bodyPr rtlCol="0" anchor="ctr"/>
              <a:lstStyle/>
              <a:p>
                <a:endParaRPr lang="en-US" dirty="0"/>
              </a:p>
            </p:txBody>
          </p:sp>
          <p:sp>
            <p:nvSpPr>
              <p:cNvPr id="119" name="Freeform: Shape 118">
                <a:extLst>
                  <a:ext uri="{FF2B5EF4-FFF2-40B4-BE49-F238E27FC236}">
                    <a16:creationId xmlns:a16="http://schemas.microsoft.com/office/drawing/2014/main" id="{27450473-A686-467B-B1F9-92FB143B91EF}"/>
                  </a:ext>
                </a:extLst>
              </p:cNvPr>
              <p:cNvSpPr/>
              <p:nvPr/>
            </p:nvSpPr>
            <p:spPr>
              <a:xfrm>
                <a:off x="3385125" y="5962343"/>
                <a:ext cx="87566" cy="875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chemeClr val="tx1"/>
                </a:solidFill>
                <a:prstDash val="solid"/>
                <a:round/>
              </a:ln>
            </p:spPr>
            <p:txBody>
              <a:bodyPr rtlCol="0" anchor="ctr"/>
              <a:lstStyle/>
              <a:p>
                <a:endParaRPr lang="en-US" dirty="0"/>
              </a:p>
            </p:txBody>
          </p:sp>
          <p:sp>
            <p:nvSpPr>
              <p:cNvPr id="120" name="Freeform: Shape 119">
                <a:extLst>
                  <a:ext uri="{FF2B5EF4-FFF2-40B4-BE49-F238E27FC236}">
                    <a16:creationId xmlns:a16="http://schemas.microsoft.com/office/drawing/2014/main" id="{FD0E6F88-CBE9-44BA-8FA4-645606D16626}"/>
                  </a:ext>
                </a:extLst>
              </p:cNvPr>
              <p:cNvSpPr/>
              <p:nvPr/>
            </p:nvSpPr>
            <p:spPr>
              <a:xfrm>
                <a:off x="3519395" y="5962343"/>
                <a:ext cx="87566" cy="875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chemeClr val="tx1"/>
                </a:solidFill>
                <a:prstDash val="solid"/>
                <a:round/>
              </a:ln>
            </p:spPr>
            <p:txBody>
              <a:bodyPr rtlCol="0" anchor="ctr"/>
              <a:lstStyle/>
              <a:p>
                <a:endParaRPr lang="en-US" dirty="0"/>
              </a:p>
            </p:txBody>
          </p:sp>
          <p:sp>
            <p:nvSpPr>
              <p:cNvPr id="121" name="Freeform: Shape 120">
                <a:extLst>
                  <a:ext uri="{FF2B5EF4-FFF2-40B4-BE49-F238E27FC236}">
                    <a16:creationId xmlns:a16="http://schemas.microsoft.com/office/drawing/2014/main" id="{BAD7D248-DAC8-4A10-BE1F-BAFD4F6734F4}"/>
                  </a:ext>
                </a:extLst>
              </p:cNvPr>
              <p:cNvSpPr/>
              <p:nvPr/>
            </p:nvSpPr>
            <p:spPr>
              <a:xfrm>
                <a:off x="3655608" y="5962343"/>
                <a:ext cx="87566" cy="875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chemeClr val="tx1"/>
                </a:solidFill>
                <a:prstDash val="solid"/>
                <a:round/>
              </a:ln>
            </p:spPr>
            <p:txBody>
              <a:bodyPr rtlCol="0" anchor="ctr"/>
              <a:lstStyle/>
              <a:p>
                <a:endParaRPr lang="en-US" dirty="0"/>
              </a:p>
            </p:txBody>
          </p:sp>
          <p:sp>
            <p:nvSpPr>
              <p:cNvPr id="122" name="Freeform: Shape 121">
                <a:extLst>
                  <a:ext uri="{FF2B5EF4-FFF2-40B4-BE49-F238E27FC236}">
                    <a16:creationId xmlns:a16="http://schemas.microsoft.com/office/drawing/2014/main" id="{BAB48D87-0547-4B42-998F-C64E6E1E06CC}"/>
                  </a:ext>
                </a:extLst>
              </p:cNvPr>
              <p:cNvSpPr/>
              <p:nvPr/>
            </p:nvSpPr>
            <p:spPr>
              <a:xfrm>
                <a:off x="3791822" y="5962343"/>
                <a:ext cx="87566" cy="875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chemeClr val="tx1"/>
                </a:solidFill>
                <a:prstDash val="solid"/>
                <a:round/>
              </a:ln>
            </p:spPr>
            <p:txBody>
              <a:bodyPr rtlCol="0" anchor="ctr"/>
              <a:lstStyle/>
              <a:p>
                <a:endParaRPr lang="en-US" dirty="0"/>
              </a:p>
            </p:txBody>
          </p:sp>
          <p:sp>
            <p:nvSpPr>
              <p:cNvPr id="123" name="Freeform: Shape 122">
                <a:extLst>
                  <a:ext uri="{FF2B5EF4-FFF2-40B4-BE49-F238E27FC236}">
                    <a16:creationId xmlns:a16="http://schemas.microsoft.com/office/drawing/2014/main" id="{D95868E3-BF78-4EA9-A394-D819317A80F6}"/>
                  </a:ext>
                </a:extLst>
              </p:cNvPr>
              <p:cNvSpPr/>
              <p:nvPr/>
            </p:nvSpPr>
            <p:spPr>
              <a:xfrm>
                <a:off x="3927065" y="5962343"/>
                <a:ext cx="87566" cy="875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chemeClr val="tx1"/>
                </a:solidFill>
                <a:prstDash val="solid"/>
                <a:round/>
              </a:ln>
            </p:spPr>
            <p:txBody>
              <a:bodyPr rtlCol="0" anchor="ctr"/>
              <a:lstStyle/>
              <a:p>
                <a:endParaRPr lang="en-US" dirty="0"/>
              </a:p>
            </p:txBody>
          </p:sp>
          <p:sp>
            <p:nvSpPr>
              <p:cNvPr id="124" name="Freeform: Shape 123">
                <a:extLst>
                  <a:ext uri="{FF2B5EF4-FFF2-40B4-BE49-F238E27FC236}">
                    <a16:creationId xmlns:a16="http://schemas.microsoft.com/office/drawing/2014/main" id="{ADAADC4A-CD6C-4D52-86A2-58F64A82D126}"/>
                  </a:ext>
                </a:extLst>
              </p:cNvPr>
              <p:cNvSpPr/>
              <p:nvPr/>
            </p:nvSpPr>
            <p:spPr>
              <a:xfrm>
                <a:off x="4062306" y="5962343"/>
                <a:ext cx="87566" cy="875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chemeClr val="tx1"/>
                </a:solidFill>
                <a:prstDash val="solid"/>
                <a:round/>
              </a:ln>
            </p:spPr>
            <p:txBody>
              <a:bodyPr rtlCol="0" anchor="ctr"/>
              <a:lstStyle/>
              <a:p>
                <a:endParaRPr lang="en-US" dirty="0"/>
              </a:p>
            </p:txBody>
          </p:sp>
          <p:sp>
            <p:nvSpPr>
              <p:cNvPr id="125" name="Freeform: Shape 124">
                <a:extLst>
                  <a:ext uri="{FF2B5EF4-FFF2-40B4-BE49-F238E27FC236}">
                    <a16:creationId xmlns:a16="http://schemas.microsoft.com/office/drawing/2014/main" id="{8D752DF4-CA5C-4511-8800-1DF1D0F8AFE4}"/>
                  </a:ext>
                </a:extLst>
              </p:cNvPr>
              <p:cNvSpPr/>
              <p:nvPr/>
            </p:nvSpPr>
            <p:spPr>
              <a:xfrm>
                <a:off x="4199493" y="5962343"/>
                <a:ext cx="87566" cy="875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chemeClr val="tx1"/>
                </a:solidFill>
                <a:prstDash val="solid"/>
                <a:round/>
              </a:ln>
            </p:spPr>
            <p:txBody>
              <a:bodyPr rtlCol="0" anchor="ctr"/>
              <a:lstStyle/>
              <a:p>
                <a:endParaRPr lang="en-US" dirty="0"/>
              </a:p>
            </p:txBody>
          </p:sp>
          <p:sp>
            <p:nvSpPr>
              <p:cNvPr id="126" name="Freeform: Shape 125">
                <a:extLst>
                  <a:ext uri="{FF2B5EF4-FFF2-40B4-BE49-F238E27FC236}">
                    <a16:creationId xmlns:a16="http://schemas.microsoft.com/office/drawing/2014/main" id="{205FDE83-8FA5-40B6-820A-F6800D4A8003}"/>
                  </a:ext>
                </a:extLst>
              </p:cNvPr>
              <p:cNvSpPr/>
              <p:nvPr/>
            </p:nvSpPr>
            <p:spPr>
              <a:xfrm>
                <a:off x="3112697" y="5279324"/>
                <a:ext cx="87566" cy="875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chemeClr val="tx1"/>
                </a:solidFill>
                <a:prstDash val="solid"/>
                <a:round/>
              </a:ln>
            </p:spPr>
            <p:txBody>
              <a:bodyPr rtlCol="0" anchor="ctr"/>
              <a:lstStyle/>
              <a:p>
                <a:endParaRPr lang="en-US" dirty="0"/>
              </a:p>
            </p:txBody>
          </p:sp>
          <p:sp>
            <p:nvSpPr>
              <p:cNvPr id="127" name="Freeform: Shape 126">
                <a:extLst>
                  <a:ext uri="{FF2B5EF4-FFF2-40B4-BE49-F238E27FC236}">
                    <a16:creationId xmlns:a16="http://schemas.microsoft.com/office/drawing/2014/main" id="{7786272A-8B63-4D0B-AE3C-F850B4AAFF59}"/>
                  </a:ext>
                </a:extLst>
              </p:cNvPr>
              <p:cNvSpPr/>
              <p:nvPr/>
            </p:nvSpPr>
            <p:spPr>
              <a:xfrm>
                <a:off x="3247938" y="5279324"/>
                <a:ext cx="87566" cy="875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chemeClr val="tx1"/>
                </a:solidFill>
                <a:prstDash val="solid"/>
                <a:round/>
              </a:ln>
            </p:spPr>
            <p:txBody>
              <a:bodyPr rtlCol="0" anchor="ctr"/>
              <a:lstStyle/>
              <a:p>
                <a:endParaRPr lang="en-US" dirty="0"/>
              </a:p>
            </p:txBody>
          </p:sp>
          <p:sp>
            <p:nvSpPr>
              <p:cNvPr id="128" name="Freeform: Shape 127">
                <a:extLst>
                  <a:ext uri="{FF2B5EF4-FFF2-40B4-BE49-F238E27FC236}">
                    <a16:creationId xmlns:a16="http://schemas.microsoft.com/office/drawing/2014/main" id="{F289352E-2A65-4906-A141-4E25A227D4A3}"/>
                  </a:ext>
                </a:extLst>
              </p:cNvPr>
              <p:cNvSpPr/>
              <p:nvPr/>
            </p:nvSpPr>
            <p:spPr>
              <a:xfrm>
                <a:off x="3385125" y="5279324"/>
                <a:ext cx="87566" cy="875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chemeClr val="tx1"/>
                </a:solidFill>
                <a:prstDash val="solid"/>
                <a:round/>
              </a:ln>
            </p:spPr>
            <p:txBody>
              <a:bodyPr rtlCol="0" anchor="ctr"/>
              <a:lstStyle/>
              <a:p>
                <a:endParaRPr lang="en-US" dirty="0"/>
              </a:p>
            </p:txBody>
          </p:sp>
          <p:sp>
            <p:nvSpPr>
              <p:cNvPr id="129" name="Freeform: Shape 128">
                <a:extLst>
                  <a:ext uri="{FF2B5EF4-FFF2-40B4-BE49-F238E27FC236}">
                    <a16:creationId xmlns:a16="http://schemas.microsoft.com/office/drawing/2014/main" id="{4E2B8511-994F-4B5A-BA5E-95DDEB74B9B1}"/>
                  </a:ext>
                </a:extLst>
              </p:cNvPr>
              <p:cNvSpPr/>
              <p:nvPr/>
            </p:nvSpPr>
            <p:spPr>
              <a:xfrm>
                <a:off x="3519395" y="5279324"/>
                <a:ext cx="87566" cy="875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chemeClr val="tx1"/>
                </a:solidFill>
                <a:prstDash val="solid"/>
                <a:round/>
              </a:ln>
            </p:spPr>
            <p:txBody>
              <a:bodyPr rtlCol="0" anchor="ctr"/>
              <a:lstStyle/>
              <a:p>
                <a:endParaRPr lang="en-US" dirty="0"/>
              </a:p>
            </p:txBody>
          </p:sp>
          <p:sp>
            <p:nvSpPr>
              <p:cNvPr id="130" name="Freeform: Shape 129">
                <a:extLst>
                  <a:ext uri="{FF2B5EF4-FFF2-40B4-BE49-F238E27FC236}">
                    <a16:creationId xmlns:a16="http://schemas.microsoft.com/office/drawing/2014/main" id="{3FBB467F-742D-4CB0-A5E9-2281CA46CDD5}"/>
                  </a:ext>
                </a:extLst>
              </p:cNvPr>
              <p:cNvSpPr/>
              <p:nvPr/>
            </p:nvSpPr>
            <p:spPr>
              <a:xfrm>
                <a:off x="3655608" y="5279324"/>
                <a:ext cx="87566" cy="875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chemeClr val="tx1"/>
                </a:solidFill>
                <a:prstDash val="solid"/>
                <a:round/>
              </a:ln>
            </p:spPr>
            <p:txBody>
              <a:bodyPr rtlCol="0" anchor="ctr"/>
              <a:lstStyle/>
              <a:p>
                <a:endParaRPr lang="en-US" dirty="0"/>
              </a:p>
            </p:txBody>
          </p:sp>
          <p:sp>
            <p:nvSpPr>
              <p:cNvPr id="131" name="Freeform: Shape 130">
                <a:extLst>
                  <a:ext uri="{FF2B5EF4-FFF2-40B4-BE49-F238E27FC236}">
                    <a16:creationId xmlns:a16="http://schemas.microsoft.com/office/drawing/2014/main" id="{12A04D3D-2919-4A85-81D8-A12687106785}"/>
                  </a:ext>
                </a:extLst>
              </p:cNvPr>
              <p:cNvSpPr/>
              <p:nvPr/>
            </p:nvSpPr>
            <p:spPr>
              <a:xfrm>
                <a:off x="3791822" y="5279324"/>
                <a:ext cx="87566" cy="875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chemeClr val="tx1"/>
                </a:solidFill>
                <a:prstDash val="solid"/>
                <a:round/>
              </a:ln>
            </p:spPr>
            <p:txBody>
              <a:bodyPr rtlCol="0" anchor="ctr"/>
              <a:lstStyle/>
              <a:p>
                <a:endParaRPr lang="en-US" dirty="0"/>
              </a:p>
            </p:txBody>
          </p:sp>
          <p:sp>
            <p:nvSpPr>
              <p:cNvPr id="132" name="Freeform: Shape 131">
                <a:extLst>
                  <a:ext uri="{FF2B5EF4-FFF2-40B4-BE49-F238E27FC236}">
                    <a16:creationId xmlns:a16="http://schemas.microsoft.com/office/drawing/2014/main" id="{1999B13B-6262-4376-B06F-E0FA277E87AB}"/>
                  </a:ext>
                </a:extLst>
              </p:cNvPr>
              <p:cNvSpPr/>
              <p:nvPr/>
            </p:nvSpPr>
            <p:spPr>
              <a:xfrm>
                <a:off x="3927065" y="5279324"/>
                <a:ext cx="87566" cy="875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chemeClr val="tx1"/>
                </a:solidFill>
                <a:prstDash val="solid"/>
                <a:round/>
              </a:ln>
            </p:spPr>
            <p:txBody>
              <a:bodyPr rtlCol="0" anchor="ctr"/>
              <a:lstStyle/>
              <a:p>
                <a:endParaRPr lang="en-US" dirty="0"/>
              </a:p>
            </p:txBody>
          </p:sp>
          <p:sp>
            <p:nvSpPr>
              <p:cNvPr id="133" name="Freeform: Shape 132">
                <a:extLst>
                  <a:ext uri="{FF2B5EF4-FFF2-40B4-BE49-F238E27FC236}">
                    <a16:creationId xmlns:a16="http://schemas.microsoft.com/office/drawing/2014/main" id="{38C3538F-4445-4A01-B6D6-4B05394744C4}"/>
                  </a:ext>
                </a:extLst>
              </p:cNvPr>
              <p:cNvSpPr/>
              <p:nvPr/>
            </p:nvSpPr>
            <p:spPr>
              <a:xfrm>
                <a:off x="4062306" y="5279324"/>
                <a:ext cx="87566" cy="875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chemeClr val="tx1"/>
                </a:solidFill>
                <a:prstDash val="solid"/>
                <a:round/>
              </a:ln>
            </p:spPr>
            <p:txBody>
              <a:bodyPr rtlCol="0" anchor="ctr"/>
              <a:lstStyle/>
              <a:p>
                <a:endParaRPr lang="en-US" dirty="0"/>
              </a:p>
            </p:txBody>
          </p:sp>
          <p:sp>
            <p:nvSpPr>
              <p:cNvPr id="134" name="Freeform: Shape 133">
                <a:extLst>
                  <a:ext uri="{FF2B5EF4-FFF2-40B4-BE49-F238E27FC236}">
                    <a16:creationId xmlns:a16="http://schemas.microsoft.com/office/drawing/2014/main" id="{C42CA9F0-8F98-4367-8730-8C3967E9FA04}"/>
                  </a:ext>
                </a:extLst>
              </p:cNvPr>
              <p:cNvSpPr/>
              <p:nvPr/>
            </p:nvSpPr>
            <p:spPr>
              <a:xfrm>
                <a:off x="4199493" y="5279324"/>
                <a:ext cx="87566" cy="875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chemeClr val="tx1"/>
                </a:solidFill>
                <a:prstDash val="solid"/>
                <a:round/>
              </a:ln>
            </p:spPr>
            <p:txBody>
              <a:bodyPr rtlCol="0" anchor="ctr"/>
              <a:lstStyle/>
              <a:p>
                <a:endParaRPr lang="en-US" dirty="0"/>
              </a:p>
            </p:txBody>
          </p:sp>
        </p:grpSp>
      </p:grpSp>
    </p:spTree>
    <p:extLst>
      <p:ext uri="{BB962C8B-B14F-4D97-AF65-F5344CB8AC3E}">
        <p14:creationId xmlns:p14="http://schemas.microsoft.com/office/powerpoint/2010/main" val="21480575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accel="50000" decel="50000" fill="hold" nodeType="withEffect">
                                  <p:stCondLst>
                                    <p:cond delay="0"/>
                                  </p:stCondLst>
                                  <p:childTnLst>
                                    <p:animMotion origin="layout" path="M 3.81944E-7 -9.25926E-7 L 3.81944E-7 0.06983 " pathEditMode="relative" rAng="0" ptsTypes="AA">
                                      <p:cBhvr>
                                        <p:cTn id="9" dur="500" spd="-100000" fill="hold"/>
                                        <p:tgtEl>
                                          <p:spTgt spid="14"/>
                                        </p:tgtEl>
                                        <p:attrNameLst>
                                          <p:attrName>ppt_x</p:attrName>
                                          <p:attrName>ppt_y</p:attrName>
                                        </p:attrNameLst>
                                      </p:cBhvr>
                                      <p:rCtr x="0" y="3492"/>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0"/>
                                  </p:stCondLst>
                                  <p:childTnLst>
                                    <p:animMotion origin="layout" path="M 4.51389E-7 3.7037E-7 L 0.03678 3.7037E-7 " pathEditMode="relative" rAng="0" ptsTypes="AA">
                                      <p:cBhvr>
                                        <p:cTn id="14" dur="500" spd="-100000" fill="hold"/>
                                        <p:tgtEl>
                                          <p:spTgt spid="3"/>
                                        </p:tgtEl>
                                        <p:attrNameLst>
                                          <p:attrName>ppt_x</p:attrName>
                                          <p:attrName>ppt_y</p:attrName>
                                        </p:attrNameLst>
                                      </p:cBhvr>
                                      <p:rCtr x="1834" y="0"/>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42" presetClass="path" presetSubtype="0" accel="50000" decel="50000" fill="hold" nodeType="withEffect">
                                  <p:stCondLst>
                                    <p:cond delay="0"/>
                                  </p:stCondLst>
                                  <p:childTnLst>
                                    <p:animMotion origin="layout" path="M 3.81944E-7 -9.25926E-7 L 3.81944E-7 0.06983 " pathEditMode="relative" rAng="0" ptsTypes="AA">
                                      <p:cBhvr>
                                        <p:cTn id="20" dur="500" spd="-100000" fill="hold"/>
                                        <p:tgtEl>
                                          <p:spTgt spid="13"/>
                                        </p:tgtEl>
                                        <p:attrNameLst>
                                          <p:attrName>ppt_x</p:attrName>
                                          <p:attrName>ppt_y</p:attrName>
                                        </p:attrNameLst>
                                      </p:cBhvr>
                                      <p:rCtr x="0" y="3492"/>
                                    </p:animMotion>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42" presetClass="path" presetSubtype="0" decel="100000" fill="hold" nodeType="withEffect">
                                  <p:stCondLst>
                                    <p:cond delay="0"/>
                                  </p:stCondLst>
                                  <p:childTnLst>
                                    <p:animMotion origin="layout" path="M 4.51389E-7 3.7037E-7 L 0.03678 3.7037E-7 " pathEditMode="relative" rAng="0" ptsTypes="AA">
                                      <p:cBhvr>
                                        <p:cTn id="25" dur="500" spd="-100000" fill="hold"/>
                                        <p:tgtEl>
                                          <p:spTgt spid="2"/>
                                        </p:tgtEl>
                                        <p:attrNameLst>
                                          <p:attrName>ppt_x</p:attrName>
                                          <p:attrName>ppt_y</p:attrName>
                                        </p:attrNameLst>
                                      </p:cBhvr>
                                      <p:rCtr x="18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206240" y="0"/>
            <a:ext cx="10424160" cy="8229600"/>
          </a:xfrm>
          <a:prstGeom prst="rect">
            <a:avLst/>
          </a:prstGeom>
          <a:gradFill>
            <a:gsLst>
              <a:gs pos="1961">
                <a:schemeClr val="tx2">
                  <a:lumMod val="50000"/>
                </a:schemeClr>
              </a:gs>
              <a:gs pos="100000">
                <a:schemeClr val="bg1">
                  <a:lumMod val="65000"/>
                  <a:lumOff val="35000"/>
                </a:schemeClr>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3" name="Content Placeholder 2"/>
          <p:cNvSpPr>
            <a:spLocks noGrp="1"/>
          </p:cNvSpPr>
          <p:nvPr>
            <p:ph idx="4294967295"/>
          </p:nvPr>
        </p:nvSpPr>
        <p:spPr>
          <a:xfrm>
            <a:off x="5518150" y="1492544"/>
            <a:ext cx="8574088" cy="5244513"/>
          </a:xfrm>
        </p:spPr>
        <p:txBody>
          <a:bodyPr wrap="square">
            <a:spAutoFit/>
          </a:bodyPr>
          <a:lstStyle/>
          <a:p>
            <a:pPr marL="514350" indent="-514350" defTabSz="731520">
              <a:spcBef>
                <a:spcPts val="2400"/>
              </a:spcBef>
              <a:buFont typeface="+mj-lt"/>
              <a:buAutoNum type="arabicPeriod"/>
            </a:pPr>
            <a:r>
              <a:rPr lang="en-US" dirty="0">
                <a:solidFill>
                  <a:schemeClr val="tx1"/>
                </a:solidFill>
                <a:latin typeface="+mn-lt"/>
              </a:rPr>
              <a:t>Values are what we value</a:t>
            </a:r>
          </a:p>
          <a:p>
            <a:pPr marL="514350" indent="-514350" defTabSz="731520">
              <a:spcBef>
                <a:spcPts val="2400"/>
              </a:spcBef>
              <a:buFont typeface="+mj-lt"/>
              <a:buAutoNum type="arabicPeriod"/>
            </a:pPr>
            <a:r>
              <a:rPr lang="en-US" dirty="0">
                <a:solidFill>
                  <a:schemeClr val="tx1"/>
                </a:solidFill>
                <a:latin typeface="+mn-lt"/>
              </a:rPr>
              <a:t>High performance</a:t>
            </a:r>
          </a:p>
          <a:p>
            <a:pPr marL="514350" indent="-514350" defTabSz="731520">
              <a:spcBef>
                <a:spcPts val="2400"/>
              </a:spcBef>
              <a:buFont typeface="+mj-lt"/>
              <a:buAutoNum type="arabicPeriod"/>
            </a:pPr>
            <a:r>
              <a:rPr lang="en-US" dirty="0">
                <a:solidFill>
                  <a:schemeClr val="tx1"/>
                </a:solidFill>
                <a:latin typeface="+mn-lt"/>
              </a:rPr>
              <a:t>Freedom and responsibility</a:t>
            </a:r>
          </a:p>
          <a:p>
            <a:pPr marL="514350" indent="-514350" defTabSz="731520">
              <a:spcBef>
                <a:spcPts val="2400"/>
              </a:spcBef>
              <a:buFont typeface="+mj-lt"/>
              <a:buAutoNum type="arabicPeriod"/>
            </a:pPr>
            <a:r>
              <a:rPr lang="en-US" dirty="0">
                <a:solidFill>
                  <a:schemeClr val="tx1"/>
                </a:solidFill>
                <a:latin typeface="+mn-lt"/>
              </a:rPr>
              <a:t>Context, not control</a:t>
            </a:r>
          </a:p>
          <a:p>
            <a:pPr marL="514350" indent="-514350" defTabSz="731520">
              <a:spcBef>
                <a:spcPts val="2400"/>
              </a:spcBef>
              <a:buFont typeface="+mj-lt"/>
              <a:buAutoNum type="arabicPeriod"/>
            </a:pPr>
            <a:r>
              <a:rPr lang="en-US" dirty="0">
                <a:solidFill>
                  <a:schemeClr val="tx1"/>
                </a:solidFill>
                <a:latin typeface="+mn-lt"/>
              </a:rPr>
              <a:t>Highly aligned, loosely coupled</a:t>
            </a:r>
          </a:p>
          <a:p>
            <a:pPr marL="514350" indent="-514350" defTabSz="731520">
              <a:spcBef>
                <a:spcPts val="2400"/>
              </a:spcBef>
              <a:buFont typeface="+mj-lt"/>
              <a:buAutoNum type="arabicPeriod"/>
            </a:pPr>
            <a:r>
              <a:rPr lang="en-US" dirty="0">
                <a:solidFill>
                  <a:schemeClr val="tx1"/>
                </a:solidFill>
                <a:latin typeface="+mn-lt"/>
              </a:rPr>
              <a:t>Pay top of market</a:t>
            </a:r>
          </a:p>
          <a:p>
            <a:pPr marL="514350" indent="-514350" defTabSz="731520">
              <a:spcBef>
                <a:spcPts val="2400"/>
              </a:spcBef>
              <a:buFont typeface="+mj-lt"/>
              <a:buAutoNum type="arabicPeriod"/>
            </a:pPr>
            <a:r>
              <a:rPr lang="en-US" dirty="0">
                <a:solidFill>
                  <a:schemeClr val="tx1"/>
                </a:solidFill>
                <a:latin typeface="+mn-lt"/>
              </a:rPr>
              <a:t>Promotions and development</a:t>
            </a:r>
            <a:endParaRPr lang="en-AU" dirty="0">
              <a:solidFill>
                <a:schemeClr val="tx1"/>
              </a:solidFill>
              <a:latin typeface="+mn-lt"/>
            </a:endParaRPr>
          </a:p>
        </p:txBody>
      </p:sp>
      <p:pic>
        <p:nvPicPr>
          <p:cNvPr id="1030" name="Picture 6" descr="Image result for netflix logo transparent"/>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422276" y="2597512"/>
            <a:ext cx="2286963" cy="82330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445465" y="4270174"/>
            <a:ext cx="3389069" cy="1077218"/>
          </a:xfrm>
          <a:prstGeom prst="rect">
            <a:avLst/>
          </a:prstGeom>
        </p:spPr>
        <p:txBody>
          <a:bodyPr wrap="square">
            <a:spAutoFit/>
          </a:bodyPr>
          <a:lstStyle/>
          <a:p>
            <a:pPr defTabSz="731520"/>
            <a:r>
              <a:rPr lang="en-US" sz="3200" dirty="0">
                <a:ea typeface="Amazon Ember" panose="020B0603020204020204" pitchFamily="34" charset="0"/>
                <a:cs typeface="Amazon Ember" panose="020B0603020204020204" pitchFamily="34" charset="0"/>
              </a:rPr>
              <a:t>Seven aspects </a:t>
            </a:r>
            <a:br>
              <a:rPr lang="en-US" sz="3200" dirty="0">
                <a:ea typeface="Amazon Ember" panose="020B0603020204020204" pitchFamily="34" charset="0"/>
                <a:cs typeface="Amazon Ember" panose="020B0603020204020204" pitchFamily="34" charset="0"/>
              </a:rPr>
            </a:br>
            <a:r>
              <a:rPr lang="en-US" sz="3200" dirty="0">
                <a:ea typeface="Amazon Ember" panose="020B0603020204020204" pitchFamily="34" charset="0"/>
                <a:cs typeface="Amazon Ember" panose="020B0603020204020204" pitchFamily="34" charset="0"/>
              </a:rPr>
              <a:t>of Netflix culture</a:t>
            </a:r>
          </a:p>
        </p:txBody>
      </p:sp>
      <p:sp>
        <p:nvSpPr>
          <p:cNvPr id="8" name="Title 6">
            <a:extLst>
              <a:ext uri="{FF2B5EF4-FFF2-40B4-BE49-F238E27FC236}">
                <a16:creationId xmlns:a16="http://schemas.microsoft.com/office/drawing/2014/main" id="{BC20A36F-3FC4-41C6-9416-DCA761D403C0}"/>
              </a:ext>
            </a:extLst>
          </p:cNvPr>
          <p:cNvSpPr txBox="1">
            <a:spLocks/>
          </p:cNvSpPr>
          <p:nvPr/>
        </p:nvSpPr>
        <p:spPr>
          <a:xfrm>
            <a:off x="333375" y="3386138"/>
            <a:ext cx="2755900" cy="871537"/>
          </a:xfrm>
          <a:prstGeom prst="rect">
            <a:avLst/>
          </a:prstGeom>
        </p:spPr>
        <p:txBody>
          <a:bodyPr vert="horz" wrap="square" lIns="182880" tIns="146304" rIns="182880" bIns="146304" rtlCol="0" anchor="t">
            <a:noAutofit/>
          </a:bodyPr>
          <a:lst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400" dirty="0">
                <a:solidFill>
                  <a:schemeClr val="tx1"/>
                </a:solidFill>
              </a:rPr>
              <a:t>Culture</a:t>
            </a:r>
          </a:p>
        </p:txBody>
      </p:sp>
    </p:spTree>
    <p:extLst>
      <p:ext uri="{BB962C8B-B14F-4D97-AF65-F5344CB8AC3E}">
        <p14:creationId xmlns:p14="http://schemas.microsoft.com/office/powerpoint/2010/main" val="20886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par>
                                <p:cTn id="8" presetID="42" presetClass="path" presetSubtype="0" decel="100000" fill="hold" nodeType="withEffect">
                                  <p:stCondLst>
                                    <p:cond delay="0"/>
                                  </p:stCondLst>
                                  <p:childTnLst>
                                    <p:animMotion origin="layout" path="M 2.15278E-6 2.16049E-6 L 2.15278E-6 -0.0544 " pathEditMode="relative" rAng="0" ptsTypes="AA">
                                      <p:cBhvr>
                                        <p:cTn id="9" dur="500" spd="-100000" fill="hold"/>
                                        <p:tgtEl>
                                          <p:spTgt spid="1030"/>
                                        </p:tgtEl>
                                        <p:attrNameLst>
                                          <p:attrName>ppt_x</p:attrName>
                                          <p:attrName>ppt_y</p:attrName>
                                        </p:attrNameLst>
                                      </p:cBhvr>
                                      <p:rCtr x="0" y="-2720"/>
                                    </p:animMotion>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0"/>
                                  </p:stCondLst>
                                  <p:childTnLst>
                                    <p:animMotion origin="layout" path="M 2.63889E-6 2.16049E-6 L 2.63889E-6 0.04359 " pathEditMode="relative" rAng="0" ptsTypes="AA">
                                      <p:cBhvr>
                                        <p:cTn id="14" dur="500" spd="-100000" fill="hold"/>
                                        <p:tgtEl>
                                          <p:spTgt spid="15"/>
                                        </p:tgtEl>
                                        <p:attrNameLst>
                                          <p:attrName>ppt_x</p:attrName>
                                          <p:attrName>ppt_y</p:attrName>
                                        </p:attrNameLst>
                                      </p:cBhvr>
                                      <p:rCtr x="0" y="2180"/>
                                    </p:animMotion>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par>
                                <p:cTn id="19" presetID="42" presetClass="path" presetSubtype="0" decel="100000" fill="hold" grpId="1" nodeType="withEffect">
                                  <p:stCondLst>
                                    <p:cond delay="0"/>
                                  </p:stCondLst>
                                  <p:childTnLst>
                                    <p:animMotion origin="layout" path="M 3.40278E-6 -4.44444E-6 L 3.40278E-6 0.0436 " pathEditMode="relative" rAng="0" ptsTypes="AA">
                                      <p:cBhvr>
                                        <p:cTn id="20" dur="500" spd="-100000" fill="hold"/>
                                        <p:tgtEl>
                                          <p:spTgt spid="3">
                                            <p:txEl>
                                              <p:pRg st="0" end="0"/>
                                            </p:txEl>
                                          </p:spTgt>
                                        </p:tgtEl>
                                        <p:attrNameLst>
                                          <p:attrName>ppt_x</p:attrName>
                                          <p:attrName>ppt_y</p:attrName>
                                        </p:attrNameLst>
                                      </p:cBhvr>
                                      <p:rCtr x="0" y="2180"/>
                                    </p:animMotion>
                                  </p:childTnLst>
                                </p:cTn>
                              </p:par>
                              <p:par>
                                <p:cTn id="21" presetID="10" presetClass="entr" presetSubtype="0" fill="hold" grpId="0" nodeType="withEffect">
                                  <p:stCondLst>
                                    <p:cond delay="1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42" presetClass="path" presetSubtype="0" decel="100000" fill="hold" grpId="1" nodeType="withEffect">
                                  <p:stCondLst>
                                    <p:cond delay="100"/>
                                  </p:stCondLst>
                                  <p:childTnLst>
                                    <p:animMotion origin="layout" path="M -4.72222E-6 3.39506E-6 L -4.72222E-6 0.04359 " pathEditMode="relative" rAng="0" ptsTypes="AA">
                                      <p:cBhvr>
                                        <p:cTn id="25" dur="500" spd="-100000" fill="hold"/>
                                        <p:tgtEl>
                                          <p:spTgt spid="3">
                                            <p:txEl>
                                              <p:pRg st="1" end="1"/>
                                            </p:txEl>
                                          </p:spTgt>
                                        </p:tgtEl>
                                        <p:attrNameLst>
                                          <p:attrName>ppt_x</p:attrName>
                                          <p:attrName>ppt_y</p:attrName>
                                        </p:attrNameLst>
                                      </p:cBhvr>
                                      <p:rCtr x="0" y="2180"/>
                                    </p:animMotion>
                                  </p:childTnLst>
                                </p:cTn>
                              </p:par>
                              <p:par>
                                <p:cTn id="26" presetID="10" presetClass="entr" presetSubtype="0" fill="hold" grpId="0" nodeType="withEffect">
                                  <p:stCondLst>
                                    <p:cond delay="20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par>
                                <p:cTn id="29" presetID="42" presetClass="path" presetSubtype="0" decel="100000" fill="hold" grpId="1" nodeType="withEffect">
                                  <p:stCondLst>
                                    <p:cond delay="200"/>
                                  </p:stCondLst>
                                  <p:childTnLst>
                                    <p:animMotion origin="layout" path="M -3.85417E-6 -4.38272E-6 L -3.85417E-6 0.0436 " pathEditMode="relative" rAng="0" ptsTypes="AA">
                                      <p:cBhvr>
                                        <p:cTn id="30" dur="500" spd="-100000" fill="hold"/>
                                        <p:tgtEl>
                                          <p:spTgt spid="3">
                                            <p:txEl>
                                              <p:pRg st="2" end="2"/>
                                            </p:txEl>
                                          </p:spTgt>
                                        </p:tgtEl>
                                        <p:attrNameLst>
                                          <p:attrName>ppt_x</p:attrName>
                                          <p:attrName>ppt_y</p:attrName>
                                        </p:attrNameLst>
                                      </p:cBhvr>
                                      <p:rCtr x="0" y="2180"/>
                                    </p:animMotion>
                                  </p:childTnLst>
                                </p:cTn>
                              </p:par>
                              <p:par>
                                <p:cTn id="31" presetID="10" presetClass="entr" presetSubtype="0" fill="hold" grpId="0" nodeType="withEffect">
                                  <p:stCondLst>
                                    <p:cond delay="30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par>
                                <p:cTn id="34" presetID="42" presetClass="path" presetSubtype="0" decel="100000" fill="hold" grpId="1" nodeType="withEffect">
                                  <p:stCondLst>
                                    <p:cond delay="300"/>
                                  </p:stCondLst>
                                  <p:childTnLst>
                                    <p:animMotion origin="layout" path="M -3.02083E-6 4.93827E-6 L -3.02083E-6 0.04359 " pathEditMode="relative" rAng="0" ptsTypes="AA">
                                      <p:cBhvr>
                                        <p:cTn id="35" dur="500" spd="-100000" fill="hold"/>
                                        <p:tgtEl>
                                          <p:spTgt spid="3">
                                            <p:txEl>
                                              <p:pRg st="3" end="3"/>
                                            </p:txEl>
                                          </p:spTgt>
                                        </p:tgtEl>
                                        <p:attrNameLst>
                                          <p:attrName>ppt_x</p:attrName>
                                          <p:attrName>ppt_y</p:attrName>
                                        </p:attrNameLst>
                                      </p:cBhvr>
                                      <p:rCtr x="0" y="2180"/>
                                    </p:animMotion>
                                  </p:childTnLst>
                                </p:cTn>
                              </p:par>
                              <p:par>
                                <p:cTn id="36" presetID="10" presetClass="entr" presetSubtype="0" fill="hold" grpId="0" nodeType="withEffect">
                                  <p:stCondLst>
                                    <p:cond delay="40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500"/>
                                        <p:tgtEl>
                                          <p:spTgt spid="3">
                                            <p:txEl>
                                              <p:pRg st="4" end="4"/>
                                            </p:txEl>
                                          </p:spTgt>
                                        </p:tgtEl>
                                      </p:cBhvr>
                                    </p:animEffect>
                                  </p:childTnLst>
                                </p:cTn>
                              </p:par>
                              <p:par>
                                <p:cTn id="39" presetID="42" presetClass="path" presetSubtype="0" decel="100000" fill="hold" grpId="1" nodeType="withEffect">
                                  <p:stCondLst>
                                    <p:cond delay="400"/>
                                  </p:stCondLst>
                                  <p:childTnLst>
                                    <p:animMotion origin="layout" path="M 4.02778E-6 -2.83951E-6 L 4.02778E-6 0.0436 " pathEditMode="relative" rAng="0" ptsTypes="AA">
                                      <p:cBhvr>
                                        <p:cTn id="40" dur="500" spd="-100000" fill="hold"/>
                                        <p:tgtEl>
                                          <p:spTgt spid="3">
                                            <p:txEl>
                                              <p:pRg st="4" end="4"/>
                                            </p:txEl>
                                          </p:spTgt>
                                        </p:tgtEl>
                                        <p:attrNameLst>
                                          <p:attrName>ppt_x</p:attrName>
                                          <p:attrName>ppt_y</p:attrName>
                                        </p:attrNameLst>
                                      </p:cBhvr>
                                      <p:rCtr x="0" y="2180"/>
                                    </p:animMotion>
                                  </p:childTnLst>
                                </p:cTn>
                              </p:par>
                              <p:par>
                                <p:cTn id="41" presetID="10" presetClass="entr" presetSubtype="0" fill="hold" grpId="0" nodeType="withEffect">
                                  <p:stCondLst>
                                    <p:cond delay="50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500"/>
                                        <p:tgtEl>
                                          <p:spTgt spid="3">
                                            <p:txEl>
                                              <p:pRg st="5" end="5"/>
                                            </p:txEl>
                                          </p:spTgt>
                                        </p:tgtEl>
                                      </p:cBhvr>
                                    </p:animEffect>
                                  </p:childTnLst>
                                </p:cTn>
                              </p:par>
                              <p:par>
                                <p:cTn id="44" presetID="42" presetClass="path" presetSubtype="0" decel="100000" fill="hold" grpId="1" nodeType="withEffect">
                                  <p:stCondLst>
                                    <p:cond delay="500"/>
                                  </p:stCondLst>
                                  <p:childTnLst>
                                    <p:animMotion origin="layout" path="M 3.33333E-6 -3.51852E-6 L 3.33333E-6 0.0436 " pathEditMode="relative" rAng="0" ptsTypes="AA">
                                      <p:cBhvr>
                                        <p:cTn id="45" dur="500" spd="-100000" fill="hold"/>
                                        <p:tgtEl>
                                          <p:spTgt spid="3">
                                            <p:txEl>
                                              <p:pRg st="5" end="5"/>
                                            </p:txEl>
                                          </p:spTgt>
                                        </p:tgtEl>
                                        <p:attrNameLst>
                                          <p:attrName>ppt_x</p:attrName>
                                          <p:attrName>ppt_y</p:attrName>
                                        </p:attrNameLst>
                                      </p:cBhvr>
                                      <p:rCtr x="0" y="2180"/>
                                    </p:animMotion>
                                  </p:childTnLst>
                                </p:cTn>
                              </p:par>
                              <p:par>
                                <p:cTn id="46" presetID="10" presetClass="entr" presetSubtype="0" fill="hold" grpId="0" nodeType="withEffect">
                                  <p:stCondLst>
                                    <p:cond delay="60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fade">
                                      <p:cBhvr>
                                        <p:cTn id="48" dur="500"/>
                                        <p:tgtEl>
                                          <p:spTgt spid="3">
                                            <p:txEl>
                                              <p:pRg st="6" end="6"/>
                                            </p:txEl>
                                          </p:spTgt>
                                        </p:tgtEl>
                                      </p:cBhvr>
                                    </p:animEffect>
                                  </p:childTnLst>
                                </p:cTn>
                              </p:par>
                              <p:par>
                                <p:cTn id="49" presetID="42" presetClass="path" presetSubtype="0" decel="100000" fill="hold" grpId="1" nodeType="withEffect">
                                  <p:stCondLst>
                                    <p:cond delay="600"/>
                                  </p:stCondLst>
                                  <p:childTnLst>
                                    <p:animMotion origin="layout" path="M 4.58333E-6 -1.2963E-6 L 4.58333E-6 0.0436 " pathEditMode="relative" rAng="0" ptsTypes="AA">
                                      <p:cBhvr>
                                        <p:cTn id="50" dur="500" spd="-100000" fill="hold"/>
                                        <p:tgtEl>
                                          <p:spTgt spid="3">
                                            <p:txEl>
                                              <p:pRg st="6" end="6"/>
                                            </p:txEl>
                                          </p:spTgt>
                                        </p:tgtEl>
                                        <p:attrNameLst>
                                          <p:attrName>ppt_x</p:attrName>
                                          <p:attrName>ppt_y</p:attrName>
                                        </p:attrNameLst>
                                      </p:cBhvr>
                                      <p:rCtr x="0" y="21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15" grpId="0"/>
      <p:bldP spid="15" grpId="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8">
            <a:extLst>
              <a:ext uri="{FF2B5EF4-FFF2-40B4-BE49-F238E27FC236}">
                <a16:creationId xmlns:a16="http://schemas.microsoft.com/office/drawing/2014/main" id="{C9549E02-DB4E-4D29-B6EB-D669A85EE16E}"/>
              </a:ext>
            </a:extLst>
          </p:cNvPr>
          <p:cNvSpPr txBox="1">
            <a:spLocks/>
          </p:cNvSpPr>
          <p:nvPr/>
        </p:nvSpPr>
        <p:spPr>
          <a:xfrm>
            <a:off x="60960" y="3063176"/>
            <a:ext cx="452323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Speed</a:t>
            </a:r>
          </a:p>
        </p:txBody>
      </p:sp>
      <p:sp>
        <p:nvSpPr>
          <p:cNvPr id="8" name="Title 8">
            <a:extLst>
              <a:ext uri="{FF2B5EF4-FFF2-40B4-BE49-F238E27FC236}">
                <a16:creationId xmlns:a16="http://schemas.microsoft.com/office/drawing/2014/main" id="{EB90601B-5838-4CF2-A198-6D8F635E1CE3}"/>
              </a:ext>
            </a:extLst>
          </p:cNvPr>
          <p:cNvSpPr txBox="1">
            <a:spLocks/>
          </p:cNvSpPr>
          <p:nvPr/>
        </p:nvSpPr>
        <p:spPr>
          <a:xfrm>
            <a:off x="4779263" y="3063176"/>
            <a:ext cx="481800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Scale</a:t>
            </a:r>
          </a:p>
        </p:txBody>
      </p:sp>
      <p:sp>
        <p:nvSpPr>
          <p:cNvPr id="9" name="Title 8">
            <a:extLst>
              <a:ext uri="{FF2B5EF4-FFF2-40B4-BE49-F238E27FC236}">
                <a16:creationId xmlns:a16="http://schemas.microsoft.com/office/drawing/2014/main" id="{B4C7E970-1504-44BA-95F3-CC6994CDB81D}"/>
              </a:ext>
            </a:extLst>
          </p:cNvPr>
          <p:cNvSpPr txBox="1">
            <a:spLocks/>
          </p:cNvSpPr>
          <p:nvPr/>
        </p:nvSpPr>
        <p:spPr>
          <a:xfrm>
            <a:off x="9619488" y="3063176"/>
            <a:ext cx="501091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Strategic</a:t>
            </a:r>
          </a:p>
        </p:txBody>
      </p:sp>
      <p:cxnSp>
        <p:nvCxnSpPr>
          <p:cNvPr id="12" name="Straight Arrow Connector 11">
            <a:extLst>
              <a:ext uri="{FF2B5EF4-FFF2-40B4-BE49-F238E27FC236}">
                <a16:creationId xmlns:a16="http://schemas.microsoft.com/office/drawing/2014/main" id="{6D2EE7D3-69CB-4DC8-B94A-24298DFB8BAE}"/>
              </a:ext>
            </a:extLst>
          </p:cNvPr>
          <p:cNvCxnSpPr>
            <a:cxnSpLocks/>
          </p:cNvCxnSpPr>
          <p:nvPr/>
        </p:nvCxnSpPr>
        <p:spPr>
          <a:xfrm>
            <a:off x="3673856" y="3328295"/>
            <a:ext cx="2470912" cy="0"/>
          </a:xfrm>
          <a:prstGeom prst="straightConnector1">
            <a:avLst/>
          </a:prstGeom>
          <a:ln w="31750">
            <a:solidFill>
              <a:schemeClr val="accent4"/>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5" name="Mask_right">
            <a:extLst>
              <a:ext uri="{FF2B5EF4-FFF2-40B4-BE49-F238E27FC236}">
                <a16:creationId xmlns:a16="http://schemas.microsoft.com/office/drawing/2014/main" id="{CE8F6661-3012-4480-A582-2616C5B2130B}"/>
              </a:ext>
            </a:extLst>
          </p:cNvPr>
          <p:cNvSpPr/>
          <p:nvPr/>
        </p:nvSpPr>
        <p:spPr>
          <a:xfrm>
            <a:off x="9596392" y="3901440"/>
            <a:ext cx="5056227" cy="4328160"/>
          </a:xfrm>
          <a:prstGeom prst="rect">
            <a:avLst/>
          </a:prstGeom>
          <a:gradFill rotWithShape="1">
            <a:gsLst>
              <a:gs pos="0">
                <a:srgbClr val="7BC233"/>
              </a:gs>
              <a:gs pos="100000">
                <a:srgbClr val="7BC233">
                  <a:lumMod val="75000"/>
                </a:srgbClr>
              </a:gs>
            </a:gsLst>
            <a:lin ang="5400000" scaled="0"/>
          </a:gra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kern="0" dirty="0">
              <a:solidFill>
                <a:prstClr val="white"/>
              </a:solidFill>
              <a:latin typeface="Amazon Ember"/>
            </a:endParaRPr>
          </a:p>
        </p:txBody>
      </p:sp>
      <p:sp>
        <p:nvSpPr>
          <p:cNvPr id="16" name="Arrow: Pentagon 15">
            <a:extLst>
              <a:ext uri="{FF2B5EF4-FFF2-40B4-BE49-F238E27FC236}">
                <a16:creationId xmlns:a16="http://schemas.microsoft.com/office/drawing/2014/main" id="{BC4F52A8-5ADD-41BA-A1F2-E6EC1A83E652}"/>
              </a:ext>
            </a:extLst>
          </p:cNvPr>
          <p:cNvSpPr/>
          <p:nvPr/>
        </p:nvSpPr>
        <p:spPr>
          <a:xfrm>
            <a:off x="4365914" y="3901440"/>
            <a:ext cx="5834883" cy="4328160"/>
          </a:xfrm>
          <a:prstGeom prst="homePlate">
            <a:avLst>
              <a:gd name="adj" fmla="val 11560"/>
            </a:avLst>
          </a:prstGeom>
          <a:gradFill>
            <a:gsLst>
              <a:gs pos="51000">
                <a:schemeClr val="accent2"/>
              </a:gs>
              <a:gs pos="100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17" name="Arrow: Pentagon 16">
            <a:extLst>
              <a:ext uri="{FF2B5EF4-FFF2-40B4-BE49-F238E27FC236}">
                <a16:creationId xmlns:a16="http://schemas.microsoft.com/office/drawing/2014/main" id="{66F22987-34C5-46D8-9012-1171D51A66F4}"/>
              </a:ext>
            </a:extLst>
          </p:cNvPr>
          <p:cNvSpPr/>
          <p:nvPr/>
        </p:nvSpPr>
        <p:spPr>
          <a:xfrm>
            <a:off x="0" y="3901440"/>
            <a:ext cx="5208259" cy="4328160"/>
          </a:xfrm>
          <a:prstGeom prst="homePlate">
            <a:avLst>
              <a:gd name="adj" fmla="val 11560"/>
            </a:avLst>
          </a:prstGeom>
          <a:gradFill>
            <a:gsLst>
              <a:gs pos="1961">
                <a:schemeClr val="accent1"/>
              </a:gs>
              <a:gs pos="10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50" name="Straight Arrow Connector 149">
            <a:extLst>
              <a:ext uri="{FF2B5EF4-FFF2-40B4-BE49-F238E27FC236}">
                <a16:creationId xmlns:a16="http://schemas.microsoft.com/office/drawing/2014/main" id="{A0A899F2-BDE4-42A4-9A6E-64F76AC370F6}"/>
              </a:ext>
            </a:extLst>
          </p:cNvPr>
          <p:cNvCxnSpPr>
            <a:cxnSpLocks/>
          </p:cNvCxnSpPr>
          <p:nvPr/>
        </p:nvCxnSpPr>
        <p:spPr>
          <a:xfrm>
            <a:off x="8361808" y="3328295"/>
            <a:ext cx="2470912" cy="0"/>
          </a:xfrm>
          <a:prstGeom prst="straightConnector1">
            <a:avLst/>
          </a:prstGeom>
          <a:ln w="31750">
            <a:solidFill>
              <a:schemeClr val="accent4"/>
            </a:solidFill>
            <a:tailEnd type="arrow" w="med" len="sm"/>
          </a:ln>
          <a:effectLst/>
        </p:spPr>
        <p:style>
          <a:lnRef idx="2">
            <a:schemeClr val="accent1"/>
          </a:lnRef>
          <a:fillRef idx="0">
            <a:schemeClr val="accent1"/>
          </a:fillRef>
          <a:effectRef idx="1">
            <a:schemeClr val="accent1"/>
          </a:effectRef>
          <a:fontRef idx="minor">
            <a:schemeClr val="tx1"/>
          </a:fontRef>
        </p:style>
      </p:cxnSp>
      <p:grpSp>
        <p:nvGrpSpPr>
          <p:cNvPr id="151" name="Group 22">
            <a:extLst>
              <a:ext uri="{FF2B5EF4-FFF2-40B4-BE49-F238E27FC236}">
                <a16:creationId xmlns:a16="http://schemas.microsoft.com/office/drawing/2014/main" id="{4BA58F40-52A3-42D4-9DD2-8DDB3CFD14DF}"/>
              </a:ext>
            </a:extLst>
          </p:cNvPr>
          <p:cNvGrpSpPr>
            <a:grpSpLocks noChangeAspect="1"/>
          </p:cNvGrpSpPr>
          <p:nvPr/>
        </p:nvGrpSpPr>
        <p:grpSpPr bwMode="auto">
          <a:xfrm>
            <a:off x="2022520" y="4787250"/>
            <a:ext cx="1163219" cy="1092717"/>
            <a:chOff x="2715" y="1465"/>
            <a:chExt cx="330" cy="310"/>
          </a:xfrm>
        </p:grpSpPr>
        <p:sp>
          <p:nvSpPr>
            <p:cNvPr id="152" name="Freeform 23">
              <a:extLst>
                <a:ext uri="{FF2B5EF4-FFF2-40B4-BE49-F238E27FC236}">
                  <a16:creationId xmlns:a16="http://schemas.microsoft.com/office/drawing/2014/main" id="{1CFEB73B-B0A4-42FF-987E-66061683A2FD}"/>
                </a:ext>
              </a:extLst>
            </p:cNvPr>
            <p:cNvSpPr>
              <a:spLocks/>
            </p:cNvSpPr>
            <p:nvPr/>
          </p:nvSpPr>
          <p:spPr bwMode="auto">
            <a:xfrm>
              <a:off x="2735" y="1465"/>
              <a:ext cx="310" cy="310"/>
            </a:xfrm>
            <a:custGeom>
              <a:avLst/>
              <a:gdLst>
                <a:gd name="T0" fmla="*/ 30 w 152"/>
                <a:gd name="T1" fmla="*/ 136 h 152"/>
                <a:gd name="T2" fmla="*/ 76 w 152"/>
                <a:gd name="T3" fmla="*/ 152 h 152"/>
                <a:gd name="T4" fmla="*/ 152 w 152"/>
                <a:gd name="T5" fmla="*/ 76 h 152"/>
                <a:gd name="T6" fmla="*/ 76 w 152"/>
                <a:gd name="T7" fmla="*/ 0 h 152"/>
                <a:gd name="T8" fmla="*/ 0 w 152"/>
                <a:gd name="T9" fmla="*/ 76 h 152"/>
                <a:gd name="T10" fmla="*/ 7 w 152"/>
                <a:gd name="T11" fmla="*/ 107 h 152"/>
              </a:gdLst>
              <a:ahLst/>
              <a:cxnLst>
                <a:cxn ang="0">
                  <a:pos x="T0" y="T1"/>
                </a:cxn>
                <a:cxn ang="0">
                  <a:pos x="T2" y="T3"/>
                </a:cxn>
                <a:cxn ang="0">
                  <a:pos x="T4" y="T5"/>
                </a:cxn>
                <a:cxn ang="0">
                  <a:pos x="T6" y="T7"/>
                </a:cxn>
                <a:cxn ang="0">
                  <a:pos x="T8" y="T9"/>
                </a:cxn>
                <a:cxn ang="0">
                  <a:pos x="T10" y="T11"/>
                </a:cxn>
              </a:cxnLst>
              <a:rect l="0" t="0" r="r" b="b"/>
              <a:pathLst>
                <a:path w="152" h="152">
                  <a:moveTo>
                    <a:pt x="30" y="136"/>
                  </a:moveTo>
                  <a:cubicBezTo>
                    <a:pt x="43" y="146"/>
                    <a:pt x="59" y="152"/>
                    <a:pt x="76" y="152"/>
                  </a:cubicBezTo>
                  <a:cubicBezTo>
                    <a:pt x="118" y="152"/>
                    <a:pt x="152" y="118"/>
                    <a:pt x="152" y="76"/>
                  </a:cubicBezTo>
                  <a:cubicBezTo>
                    <a:pt x="152" y="34"/>
                    <a:pt x="118" y="0"/>
                    <a:pt x="76" y="0"/>
                  </a:cubicBezTo>
                  <a:cubicBezTo>
                    <a:pt x="34" y="0"/>
                    <a:pt x="0" y="34"/>
                    <a:pt x="0" y="76"/>
                  </a:cubicBezTo>
                  <a:cubicBezTo>
                    <a:pt x="0" y="87"/>
                    <a:pt x="3" y="98"/>
                    <a:pt x="7" y="107"/>
                  </a:cubicBez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153" name="Freeform 24">
              <a:extLst>
                <a:ext uri="{FF2B5EF4-FFF2-40B4-BE49-F238E27FC236}">
                  <a16:creationId xmlns:a16="http://schemas.microsoft.com/office/drawing/2014/main" id="{3026B475-3A59-4BCF-AAAC-70A793FF729B}"/>
                </a:ext>
              </a:extLst>
            </p:cNvPr>
            <p:cNvSpPr>
              <a:spLocks/>
            </p:cNvSpPr>
            <p:nvPr/>
          </p:nvSpPr>
          <p:spPr bwMode="auto">
            <a:xfrm>
              <a:off x="2890" y="1500"/>
              <a:ext cx="73" cy="191"/>
            </a:xfrm>
            <a:custGeom>
              <a:avLst/>
              <a:gdLst>
                <a:gd name="T0" fmla="*/ 0 w 73"/>
                <a:gd name="T1" fmla="*/ 0 h 191"/>
                <a:gd name="T2" fmla="*/ 0 w 73"/>
                <a:gd name="T3" fmla="*/ 120 h 191"/>
                <a:gd name="T4" fmla="*/ 73 w 73"/>
                <a:gd name="T5" fmla="*/ 191 h 191"/>
              </a:gdLst>
              <a:ahLst/>
              <a:cxnLst>
                <a:cxn ang="0">
                  <a:pos x="T0" y="T1"/>
                </a:cxn>
                <a:cxn ang="0">
                  <a:pos x="T2" y="T3"/>
                </a:cxn>
                <a:cxn ang="0">
                  <a:pos x="T4" y="T5"/>
                </a:cxn>
              </a:cxnLst>
              <a:rect l="0" t="0" r="r" b="b"/>
              <a:pathLst>
                <a:path w="73" h="191">
                  <a:moveTo>
                    <a:pt x="0" y="0"/>
                  </a:moveTo>
                  <a:lnTo>
                    <a:pt x="0" y="120"/>
                  </a:lnTo>
                  <a:lnTo>
                    <a:pt x="73" y="191"/>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154" name="Freeform 25">
              <a:extLst>
                <a:ext uri="{FF2B5EF4-FFF2-40B4-BE49-F238E27FC236}">
                  <a16:creationId xmlns:a16="http://schemas.microsoft.com/office/drawing/2014/main" id="{6EBB8363-BAF1-4A6F-AF51-F873BE17AC0D}"/>
                </a:ext>
              </a:extLst>
            </p:cNvPr>
            <p:cNvSpPr>
              <a:spLocks/>
            </p:cNvSpPr>
            <p:nvPr/>
          </p:nvSpPr>
          <p:spPr bwMode="auto">
            <a:xfrm>
              <a:off x="2715" y="1651"/>
              <a:ext cx="53" cy="34"/>
            </a:xfrm>
            <a:custGeom>
              <a:avLst/>
              <a:gdLst>
                <a:gd name="T0" fmla="*/ 53 w 53"/>
                <a:gd name="T1" fmla="*/ 0 h 34"/>
                <a:gd name="T2" fmla="*/ 35 w 53"/>
                <a:gd name="T3" fmla="*/ 34 h 34"/>
                <a:gd name="T4" fmla="*/ 0 w 53"/>
                <a:gd name="T5" fmla="*/ 16 h 34"/>
              </a:gdLst>
              <a:ahLst/>
              <a:cxnLst>
                <a:cxn ang="0">
                  <a:pos x="T0" y="T1"/>
                </a:cxn>
                <a:cxn ang="0">
                  <a:pos x="T2" y="T3"/>
                </a:cxn>
                <a:cxn ang="0">
                  <a:pos x="T4" y="T5"/>
                </a:cxn>
              </a:cxnLst>
              <a:rect l="0" t="0" r="r" b="b"/>
              <a:pathLst>
                <a:path w="53" h="34">
                  <a:moveTo>
                    <a:pt x="53" y="0"/>
                  </a:moveTo>
                  <a:lnTo>
                    <a:pt x="35" y="34"/>
                  </a:lnTo>
                  <a:lnTo>
                    <a:pt x="0" y="16"/>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grpSp>
        <p:nvGrpSpPr>
          <p:cNvPr id="184" name="Group 30">
            <a:extLst>
              <a:ext uri="{FF2B5EF4-FFF2-40B4-BE49-F238E27FC236}">
                <a16:creationId xmlns:a16="http://schemas.microsoft.com/office/drawing/2014/main" id="{54A0ACD0-8C80-4988-8527-B7074BE4C0A6}"/>
              </a:ext>
            </a:extLst>
          </p:cNvPr>
          <p:cNvGrpSpPr>
            <a:grpSpLocks noChangeAspect="1"/>
          </p:cNvGrpSpPr>
          <p:nvPr/>
        </p:nvGrpSpPr>
        <p:grpSpPr bwMode="auto">
          <a:xfrm>
            <a:off x="6724648" y="4620266"/>
            <a:ext cx="1322429" cy="1299128"/>
            <a:chOff x="5449" y="2282"/>
            <a:chExt cx="454" cy="446"/>
          </a:xfrm>
        </p:grpSpPr>
        <p:sp>
          <p:nvSpPr>
            <p:cNvPr id="187" name="Freeform 33">
              <a:extLst>
                <a:ext uri="{FF2B5EF4-FFF2-40B4-BE49-F238E27FC236}">
                  <a16:creationId xmlns:a16="http://schemas.microsoft.com/office/drawing/2014/main" id="{0D9226E0-DFC0-4207-9092-70A5A750F1E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bg2"/>
            </a:solidFill>
            <a:ln w="19050">
              <a:noFill/>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190" name="Freeform 36">
              <a:extLst>
                <a:ext uri="{FF2B5EF4-FFF2-40B4-BE49-F238E27FC236}">
                  <a16:creationId xmlns:a16="http://schemas.microsoft.com/office/drawing/2014/main" id="{58FD88D1-4AA8-40F4-9EB9-8216E0D181AC}"/>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bg2"/>
            </a:solidFill>
            <a:ln w="19050">
              <a:noFill/>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193" name="Freeform 39">
              <a:extLst>
                <a:ext uri="{FF2B5EF4-FFF2-40B4-BE49-F238E27FC236}">
                  <a16:creationId xmlns:a16="http://schemas.microsoft.com/office/drawing/2014/main" id="{D6E66156-1C86-4976-A6B2-002BCC965B1A}"/>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bg2"/>
            </a:solidFill>
            <a:ln w="19050">
              <a:noFill/>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194" name="Freeform 40">
              <a:extLst>
                <a:ext uri="{FF2B5EF4-FFF2-40B4-BE49-F238E27FC236}">
                  <a16:creationId xmlns:a16="http://schemas.microsoft.com/office/drawing/2014/main" id="{63B92EBF-1BEE-44DF-B392-B8982BFF75A3}"/>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195" name="Freeform 41">
              <a:extLst>
                <a:ext uri="{FF2B5EF4-FFF2-40B4-BE49-F238E27FC236}">
                  <a16:creationId xmlns:a16="http://schemas.microsoft.com/office/drawing/2014/main" id="{54D1F732-1E6B-4F1E-888C-C3CB2434A2F8}"/>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196" name="Freeform 42">
              <a:extLst>
                <a:ext uri="{FF2B5EF4-FFF2-40B4-BE49-F238E27FC236}">
                  <a16:creationId xmlns:a16="http://schemas.microsoft.com/office/drawing/2014/main" id="{7CF44FB4-E5E6-402B-A415-8F64DF4C4819}"/>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grpSp>
      <p:grpSp>
        <p:nvGrpSpPr>
          <p:cNvPr id="206" name="Group 205">
            <a:extLst>
              <a:ext uri="{FF2B5EF4-FFF2-40B4-BE49-F238E27FC236}">
                <a16:creationId xmlns:a16="http://schemas.microsoft.com/office/drawing/2014/main" id="{6FE70705-A7B0-4975-8DC1-D1B8DFB4FD7D}"/>
              </a:ext>
            </a:extLst>
          </p:cNvPr>
          <p:cNvGrpSpPr/>
          <p:nvPr/>
        </p:nvGrpSpPr>
        <p:grpSpPr>
          <a:xfrm>
            <a:off x="11600211" y="4664486"/>
            <a:ext cx="1547526" cy="1443354"/>
            <a:chOff x="7323589" y="2780685"/>
            <a:chExt cx="967204" cy="902096"/>
          </a:xfrm>
        </p:grpSpPr>
        <p:grpSp>
          <p:nvGrpSpPr>
            <p:cNvPr id="157" name="Group 156">
              <a:extLst>
                <a:ext uri="{FF2B5EF4-FFF2-40B4-BE49-F238E27FC236}">
                  <a16:creationId xmlns:a16="http://schemas.microsoft.com/office/drawing/2014/main" id="{B430973B-187F-4DE2-8E0E-9CB10E6AB545}"/>
                </a:ext>
              </a:extLst>
            </p:cNvPr>
            <p:cNvGrpSpPr/>
            <p:nvPr/>
          </p:nvGrpSpPr>
          <p:grpSpPr>
            <a:xfrm>
              <a:off x="7568605" y="3047862"/>
              <a:ext cx="368489" cy="324166"/>
              <a:chOff x="1095229" y="2870614"/>
              <a:chExt cx="860074" cy="902907"/>
            </a:xfrm>
            <a:noFill/>
          </p:grpSpPr>
          <p:grpSp>
            <p:nvGrpSpPr>
              <p:cNvPr id="164" name="Group 163">
                <a:extLst>
                  <a:ext uri="{FF2B5EF4-FFF2-40B4-BE49-F238E27FC236}">
                    <a16:creationId xmlns:a16="http://schemas.microsoft.com/office/drawing/2014/main" id="{A6B2FC75-3929-472F-87D1-CC9D7C619D81}"/>
                  </a:ext>
                </a:extLst>
              </p:cNvPr>
              <p:cNvGrpSpPr/>
              <p:nvPr/>
            </p:nvGrpSpPr>
            <p:grpSpPr>
              <a:xfrm>
                <a:off x="1095229" y="2870614"/>
                <a:ext cx="860074" cy="902907"/>
                <a:chOff x="6805913" y="2469309"/>
                <a:chExt cx="764549" cy="725440"/>
              </a:xfrm>
              <a:grpFill/>
            </p:grpSpPr>
            <p:sp>
              <p:nvSpPr>
                <p:cNvPr id="167" name="Oval 166">
                  <a:extLst>
                    <a:ext uri="{FF2B5EF4-FFF2-40B4-BE49-F238E27FC236}">
                      <a16:creationId xmlns:a16="http://schemas.microsoft.com/office/drawing/2014/main" id="{A31D984D-BD2B-4E2C-8E43-3304C1F947D9}"/>
                    </a:ext>
                  </a:extLst>
                </p:cNvPr>
                <p:cNvSpPr/>
                <p:nvPr/>
              </p:nvSpPr>
              <p:spPr>
                <a:xfrm>
                  <a:off x="6810220" y="2469309"/>
                  <a:ext cx="760242" cy="99502"/>
                </a:xfrm>
                <a:prstGeom prst="ellips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168" name="Freeform: Shape 167">
                  <a:extLst>
                    <a:ext uri="{FF2B5EF4-FFF2-40B4-BE49-F238E27FC236}">
                      <a16:creationId xmlns:a16="http://schemas.microsoft.com/office/drawing/2014/main" id="{60500B23-C955-4DB8-808A-B258C30EB213}"/>
                    </a:ext>
                  </a:extLst>
                </p:cNvPr>
                <p:cNvSpPr/>
                <p:nvPr/>
              </p:nvSpPr>
              <p:spPr>
                <a:xfrm>
                  <a:off x="6805913" y="2516087"/>
                  <a:ext cx="764544" cy="678662"/>
                </a:xfrm>
                <a:custGeom>
                  <a:avLst/>
                  <a:gdLst>
                    <a:gd name="connsiteX0" fmla="*/ 0 w 402994"/>
                    <a:gd name="connsiteY0" fmla="*/ 0 h 529426"/>
                    <a:gd name="connsiteX1" fmla="*/ 9644 w 402994"/>
                    <a:gd name="connsiteY1" fmla="*/ 8062 h 529426"/>
                    <a:gd name="connsiteX2" fmla="*/ 208344 w 402994"/>
                    <a:gd name="connsiteY2" fmla="*/ 42239 h 529426"/>
                    <a:gd name="connsiteX3" fmla="*/ 360829 w 402994"/>
                    <a:gd name="connsiteY3" fmla="*/ 25849 h 529426"/>
                    <a:gd name="connsiteX4" fmla="*/ 402431 w 402994"/>
                    <a:gd name="connsiteY4" fmla="*/ 9838 h 529426"/>
                    <a:gd name="connsiteX5" fmla="*/ 402431 w 402994"/>
                    <a:gd name="connsiteY5" fmla="*/ 482206 h 529426"/>
                    <a:gd name="connsiteX6" fmla="*/ 402994 w 402994"/>
                    <a:gd name="connsiteY6" fmla="*/ 483486 h 529426"/>
                    <a:gd name="connsiteX7" fmla="*/ 202631 w 402994"/>
                    <a:gd name="connsiteY7" fmla="*/ 529426 h 529426"/>
                    <a:gd name="connsiteX8" fmla="*/ 2268 w 402994"/>
                    <a:gd name="connsiteY8" fmla="*/ 483486 h 529426"/>
                    <a:gd name="connsiteX9" fmla="*/ 2506 w 402994"/>
                    <a:gd name="connsiteY9" fmla="*/ 482946 h 529426"/>
                    <a:gd name="connsiteX10" fmla="*/ 0 w 402994"/>
                    <a:gd name="connsiteY10" fmla="*/ 482946 h 52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94" h="529426">
                      <a:moveTo>
                        <a:pt x="0" y="0"/>
                      </a:moveTo>
                      <a:lnTo>
                        <a:pt x="9644" y="8062"/>
                      </a:lnTo>
                      <a:cubicBezTo>
                        <a:pt x="42382" y="28146"/>
                        <a:pt x="119021" y="42239"/>
                        <a:pt x="208344" y="42239"/>
                      </a:cubicBezTo>
                      <a:cubicBezTo>
                        <a:pt x="267894" y="42239"/>
                        <a:pt x="321805" y="35976"/>
                        <a:pt x="360829" y="25849"/>
                      </a:cubicBezTo>
                      <a:lnTo>
                        <a:pt x="402431" y="9838"/>
                      </a:lnTo>
                      <a:lnTo>
                        <a:pt x="402431" y="482206"/>
                      </a:lnTo>
                      <a:lnTo>
                        <a:pt x="402994" y="483486"/>
                      </a:lnTo>
                      <a:cubicBezTo>
                        <a:pt x="402994" y="508858"/>
                        <a:pt x="313288" y="529426"/>
                        <a:pt x="202631" y="529426"/>
                      </a:cubicBezTo>
                      <a:cubicBezTo>
                        <a:pt x="91974" y="529426"/>
                        <a:pt x="2268" y="508858"/>
                        <a:pt x="2268" y="483486"/>
                      </a:cubicBezTo>
                      <a:lnTo>
                        <a:pt x="2506" y="482946"/>
                      </a:lnTo>
                      <a:lnTo>
                        <a:pt x="0" y="482946"/>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165" name="Oval 183">
                <a:extLst>
                  <a:ext uri="{FF2B5EF4-FFF2-40B4-BE49-F238E27FC236}">
                    <a16:creationId xmlns:a16="http://schemas.microsoft.com/office/drawing/2014/main" id="{70935363-5296-4FAF-8D34-C2CA26F7FDD6}"/>
                  </a:ext>
                </a:extLst>
              </p:cNvPr>
              <p:cNvSpPr/>
              <p:nvPr/>
            </p:nvSpPr>
            <p:spPr>
              <a:xfrm>
                <a:off x="1097653" y="3194942"/>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166" name="Oval 183">
                <a:extLst>
                  <a:ext uri="{FF2B5EF4-FFF2-40B4-BE49-F238E27FC236}">
                    <a16:creationId xmlns:a16="http://schemas.microsoft.com/office/drawing/2014/main" id="{BE9603DE-E234-47EC-8F92-86EE47268514}"/>
                  </a:ext>
                </a:extLst>
              </p:cNvPr>
              <p:cNvSpPr/>
              <p:nvPr/>
            </p:nvSpPr>
            <p:spPr>
              <a:xfrm>
                <a:off x="1097653" y="3449929"/>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204" name="Oval 203">
              <a:extLst>
                <a:ext uri="{FF2B5EF4-FFF2-40B4-BE49-F238E27FC236}">
                  <a16:creationId xmlns:a16="http://schemas.microsoft.com/office/drawing/2014/main" id="{9DDEE71C-77A2-47F4-AA75-EFAC312C2B9E}"/>
                </a:ext>
              </a:extLst>
            </p:cNvPr>
            <p:cNvSpPr/>
            <p:nvPr/>
          </p:nvSpPr>
          <p:spPr>
            <a:xfrm>
              <a:off x="7323589" y="2780685"/>
              <a:ext cx="858520" cy="858520"/>
            </a:xfrm>
            <a:prstGeom prst="ellips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205" name="Oval 204">
              <a:extLst>
                <a:ext uri="{FF2B5EF4-FFF2-40B4-BE49-F238E27FC236}">
                  <a16:creationId xmlns:a16="http://schemas.microsoft.com/office/drawing/2014/main" id="{C547B5CA-8449-4BAD-A9F1-6C3832A34D9D}"/>
                </a:ext>
              </a:extLst>
            </p:cNvPr>
            <p:cNvSpPr/>
            <p:nvPr/>
          </p:nvSpPr>
          <p:spPr>
            <a:xfrm>
              <a:off x="7828408" y="3220396"/>
              <a:ext cx="462385" cy="462385"/>
            </a:xfrm>
            <a:prstGeom prst="ellipse">
              <a:avLst/>
            </a:prstGeom>
            <a:solidFill>
              <a:srgbClr val="74B730"/>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algn="ctr" defTabSz="731520"/>
              <a:r>
                <a:rPr lang="en-US" sz="2880" dirty="0">
                  <a:latin typeface="Arial"/>
                </a:rPr>
                <a:t>!</a:t>
              </a:r>
            </a:p>
          </p:txBody>
        </p:sp>
      </p:grpSp>
      <p:sp>
        <p:nvSpPr>
          <p:cNvPr id="37" name="Title 8">
            <a:extLst>
              <a:ext uri="{FF2B5EF4-FFF2-40B4-BE49-F238E27FC236}">
                <a16:creationId xmlns:a16="http://schemas.microsoft.com/office/drawing/2014/main" id="{1946AC21-550B-4487-91BD-1DE392510106}"/>
              </a:ext>
            </a:extLst>
          </p:cNvPr>
          <p:cNvSpPr txBox="1">
            <a:spLocks/>
          </p:cNvSpPr>
          <p:nvPr/>
        </p:nvSpPr>
        <p:spPr>
          <a:xfrm>
            <a:off x="1355303" y="6343409"/>
            <a:ext cx="2470821" cy="134974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defRPr sz="2800">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Time to value</a:t>
            </a:r>
          </a:p>
        </p:txBody>
      </p:sp>
      <p:sp>
        <p:nvSpPr>
          <p:cNvPr id="38" name="Title 8">
            <a:extLst>
              <a:ext uri="{FF2B5EF4-FFF2-40B4-BE49-F238E27FC236}">
                <a16:creationId xmlns:a16="http://schemas.microsoft.com/office/drawing/2014/main" id="{E640DAE7-0313-493F-BBBB-C3DE0C0DF1B7}"/>
              </a:ext>
            </a:extLst>
          </p:cNvPr>
          <p:cNvSpPr txBox="1">
            <a:spLocks/>
          </p:cNvSpPr>
          <p:nvPr/>
        </p:nvSpPr>
        <p:spPr>
          <a:xfrm>
            <a:off x="5589001" y="6343407"/>
            <a:ext cx="3593592" cy="1638291"/>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defRPr sz="2800">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bg2"/>
                </a:solidFill>
              </a:rPr>
              <a:t>Distributed optimized </a:t>
            </a:r>
            <a:br>
              <a:rPr lang="en-US" dirty="0">
                <a:solidFill>
                  <a:schemeClr val="bg2"/>
                </a:solidFill>
              </a:rPr>
            </a:br>
            <a:r>
              <a:rPr lang="en-US" dirty="0">
                <a:solidFill>
                  <a:schemeClr val="bg2"/>
                </a:solidFill>
              </a:rPr>
              <a:t>capacity</a:t>
            </a:r>
          </a:p>
        </p:txBody>
      </p:sp>
      <p:sp>
        <p:nvSpPr>
          <p:cNvPr id="39" name="Title 8">
            <a:extLst>
              <a:ext uri="{FF2B5EF4-FFF2-40B4-BE49-F238E27FC236}">
                <a16:creationId xmlns:a16="http://schemas.microsoft.com/office/drawing/2014/main" id="{A62CC510-C221-4D6B-979C-F08EF5C7A2FB}"/>
              </a:ext>
            </a:extLst>
          </p:cNvPr>
          <p:cNvSpPr txBox="1">
            <a:spLocks/>
          </p:cNvSpPr>
          <p:nvPr/>
        </p:nvSpPr>
        <p:spPr>
          <a:xfrm>
            <a:off x="10223019" y="6343407"/>
            <a:ext cx="4287664" cy="1638291"/>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defRPr sz="2800">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Critical workloads </a:t>
            </a:r>
            <a:br>
              <a:rPr lang="en-US" dirty="0"/>
            </a:br>
            <a:r>
              <a:rPr lang="en-US" dirty="0"/>
              <a:t>data center </a:t>
            </a:r>
            <a:br>
              <a:rPr lang="en-US" dirty="0"/>
            </a:br>
            <a:r>
              <a:rPr lang="en-US" dirty="0"/>
              <a:t>replacement</a:t>
            </a:r>
          </a:p>
        </p:txBody>
      </p:sp>
      <p:sp>
        <p:nvSpPr>
          <p:cNvPr id="49" name="Title 1">
            <a:extLst>
              <a:ext uri="{FF2B5EF4-FFF2-40B4-BE49-F238E27FC236}">
                <a16:creationId xmlns:a16="http://schemas.microsoft.com/office/drawing/2014/main" id="{ABE239EE-AD4E-4BF0-8208-C93169041A70}"/>
              </a:ext>
            </a:extLst>
          </p:cNvPr>
          <p:cNvSpPr>
            <a:spLocks noGrp="1"/>
          </p:cNvSpPr>
          <p:nvPr>
            <p:ph type="title"/>
          </p:nvPr>
        </p:nvSpPr>
        <p:spPr>
          <a:xfrm>
            <a:off x="323852" y="347414"/>
            <a:ext cx="13982827" cy="1079598"/>
          </a:xfrm>
        </p:spPr>
        <p:txBody>
          <a:bodyPr/>
          <a:lstStyle/>
          <a:p>
            <a:r>
              <a:rPr lang="en-US" dirty="0"/>
              <a:t>Best wishes for your transformation!</a:t>
            </a:r>
          </a:p>
        </p:txBody>
      </p:sp>
    </p:spTree>
    <p:extLst>
      <p:ext uri="{BB962C8B-B14F-4D97-AF65-F5344CB8AC3E}">
        <p14:creationId xmlns:p14="http://schemas.microsoft.com/office/powerpoint/2010/main" val="1122359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206240" y="0"/>
            <a:ext cx="10424160" cy="8229600"/>
          </a:xfrm>
          <a:prstGeom prst="rect">
            <a:avLst/>
          </a:prstGeom>
          <a:gradFill>
            <a:gsLst>
              <a:gs pos="51000">
                <a:schemeClr val="accent2"/>
              </a:gs>
              <a:gs pos="100000">
                <a:srgbClr val="FFBE0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5" name="Shape 420"/>
          <p:cNvSpPr/>
          <p:nvPr/>
        </p:nvSpPr>
        <p:spPr>
          <a:xfrm>
            <a:off x="4939632" y="666787"/>
            <a:ext cx="9152606" cy="6896027"/>
          </a:xfrm>
          <a:prstGeom prst="rect">
            <a:avLst/>
          </a:prstGeom>
          <a:ln w="25400">
            <a:miter lim="400000"/>
          </a:ln>
          <a:extLst>
            <a:ext uri="{C572A759-6A51-4108-AA02-DFA0A04FC94B}">
              <ma14:wrappingTextBoxFlag xmlns:ma14="http://schemas.microsoft.com/office/mac/drawingml/2011/main" xmlns="" val="1"/>
            </a:ext>
          </a:extLst>
        </p:spPr>
        <p:txBody>
          <a:bodyPr lIns="0" tIns="0" rIns="0" bIns="0" numCol="2" spcCol="640080">
            <a:noAutofit/>
          </a:bodyPr>
          <a:lstStyle/>
          <a:p>
            <a:pPr marL="365760" indent="-365760" defTabSz="460390">
              <a:lnSpc>
                <a:spcPct val="90000"/>
              </a:lnSpc>
              <a:spcAft>
                <a:spcPts val="1920"/>
              </a:spcAft>
              <a:buFont typeface="Arial" panose="020B0604020202020204" pitchFamily="34" charset="0"/>
              <a:buChar char="•"/>
              <a:defRPr sz="1800"/>
            </a:pPr>
            <a:r>
              <a:rPr lang="en-US" sz="3600" kern="0" dirty="0">
                <a:solidFill>
                  <a:schemeClr val="bg2"/>
                </a:solidFill>
                <a:ea typeface="Amazon Ember" panose="020B0603020204020204" pitchFamily="34" charset="0"/>
                <a:cs typeface="Amazon Ember" panose="020B0603020204020204" pitchFamily="34" charset="0"/>
                <a:sym typeface="Arial"/>
              </a:rPr>
              <a:t>Customer obsession</a:t>
            </a:r>
          </a:p>
          <a:p>
            <a:pPr marL="365760" indent="-365760" defTabSz="460390">
              <a:lnSpc>
                <a:spcPct val="90000"/>
              </a:lnSpc>
              <a:spcAft>
                <a:spcPts val="1920"/>
              </a:spcAft>
              <a:buFont typeface="Arial" panose="020B0604020202020204" pitchFamily="34" charset="0"/>
              <a:buChar char="•"/>
              <a:defRPr sz="1800"/>
            </a:pPr>
            <a:r>
              <a:rPr lang="en-US" sz="3600" kern="0" dirty="0">
                <a:solidFill>
                  <a:schemeClr val="bg2"/>
                </a:solidFill>
                <a:ea typeface="Amazon Ember" panose="020B0603020204020204" pitchFamily="34" charset="0"/>
                <a:cs typeface="Amazon Ember" panose="020B0603020204020204" pitchFamily="34" charset="0"/>
                <a:sym typeface="Arial"/>
              </a:rPr>
              <a:t>Ownership</a:t>
            </a:r>
          </a:p>
          <a:p>
            <a:pPr marL="365760" indent="-365760" defTabSz="460390">
              <a:lnSpc>
                <a:spcPct val="90000"/>
              </a:lnSpc>
              <a:spcAft>
                <a:spcPts val="1920"/>
              </a:spcAft>
              <a:buFont typeface="Arial" panose="020B0604020202020204" pitchFamily="34" charset="0"/>
              <a:buChar char="•"/>
              <a:defRPr sz="1800"/>
            </a:pPr>
            <a:r>
              <a:rPr lang="en-US" sz="3600" kern="0" dirty="0">
                <a:solidFill>
                  <a:schemeClr val="bg2"/>
                </a:solidFill>
                <a:ea typeface="Amazon Ember" panose="020B0603020204020204" pitchFamily="34" charset="0"/>
                <a:cs typeface="Amazon Ember" panose="020B0603020204020204" pitchFamily="34" charset="0"/>
                <a:sym typeface="Arial"/>
              </a:rPr>
              <a:t>Invent and simplify</a:t>
            </a:r>
          </a:p>
          <a:p>
            <a:pPr marL="365760" indent="-365760" defTabSz="460390">
              <a:lnSpc>
                <a:spcPct val="90000"/>
              </a:lnSpc>
              <a:spcAft>
                <a:spcPts val="1920"/>
              </a:spcAft>
              <a:buFont typeface="Arial" panose="020B0604020202020204" pitchFamily="34" charset="0"/>
              <a:buChar char="•"/>
              <a:defRPr sz="1800"/>
            </a:pPr>
            <a:r>
              <a:rPr lang="en-US" sz="3600" kern="0" dirty="0">
                <a:solidFill>
                  <a:schemeClr val="bg2"/>
                </a:solidFill>
                <a:ea typeface="Amazon Ember" panose="020B0603020204020204" pitchFamily="34" charset="0"/>
                <a:cs typeface="Amazon Ember" panose="020B0603020204020204" pitchFamily="34" charset="0"/>
                <a:sym typeface="Arial"/>
              </a:rPr>
              <a:t>Are right, a lot</a:t>
            </a:r>
          </a:p>
          <a:p>
            <a:pPr marL="365760" indent="-365760" defTabSz="460390">
              <a:lnSpc>
                <a:spcPct val="90000"/>
              </a:lnSpc>
              <a:spcAft>
                <a:spcPts val="1920"/>
              </a:spcAft>
              <a:buFont typeface="Arial" panose="020B0604020202020204" pitchFamily="34" charset="0"/>
              <a:buChar char="•"/>
              <a:defRPr sz="1800"/>
            </a:pPr>
            <a:r>
              <a:rPr lang="en-US" sz="3600" kern="0" dirty="0">
                <a:solidFill>
                  <a:schemeClr val="bg2"/>
                </a:solidFill>
                <a:ea typeface="Amazon Ember" panose="020B0603020204020204" pitchFamily="34" charset="0"/>
                <a:cs typeface="Amazon Ember" panose="020B0603020204020204" pitchFamily="34" charset="0"/>
                <a:sym typeface="Arial"/>
              </a:rPr>
              <a:t>Hire and develop the best</a:t>
            </a:r>
          </a:p>
          <a:p>
            <a:pPr marL="365760" indent="-365760" defTabSz="460390">
              <a:lnSpc>
                <a:spcPct val="90000"/>
              </a:lnSpc>
              <a:spcAft>
                <a:spcPts val="1920"/>
              </a:spcAft>
              <a:buFont typeface="Arial" panose="020B0604020202020204" pitchFamily="34" charset="0"/>
              <a:buChar char="•"/>
              <a:defRPr sz="1800"/>
            </a:pPr>
            <a:r>
              <a:rPr lang="en-US" sz="3600" kern="0" dirty="0">
                <a:solidFill>
                  <a:schemeClr val="bg2"/>
                </a:solidFill>
                <a:ea typeface="Amazon Ember" panose="020B0603020204020204" pitchFamily="34" charset="0"/>
                <a:cs typeface="Amazon Ember" panose="020B0603020204020204" pitchFamily="34" charset="0"/>
                <a:sym typeface="Arial"/>
              </a:rPr>
              <a:t>Insist on the highest standards</a:t>
            </a:r>
          </a:p>
          <a:p>
            <a:pPr marL="365760" indent="-365760" defTabSz="460390">
              <a:lnSpc>
                <a:spcPct val="90000"/>
              </a:lnSpc>
              <a:spcAft>
                <a:spcPts val="1920"/>
              </a:spcAft>
              <a:buFont typeface="Arial" panose="020B0604020202020204" pitchFamily="34" charset="0"/>
              <a:buChar char="•"/>
              <a:defRPr sz="1800"/>
            </a:pPr>
            <a:r>
              <a:rPr lang="en-US" sz="3600" kern="0" dirty="0">
                <a:solidFill>
                  <a:schemeClr val="bg2"/>
                </a:solidFill>
                <a:ea typeface="Amazon Ember" panose="020B0603020204020204" pitchFamily="34" charset="0"/>
                <a:cs typeface="Amazon Ember" panose="020B0603020204020204" pitchFamily="34" charset="0"/>
                <a:sym typeface="Arial"/>
              </a:rPr>
              <a:t>Think big</a:t>
            </a:r>
          </a:p>
          <a:p>
            <a:pPr marL="365760" indent="-365760" defTabSz="460390">
              <a:lnSpc>
                <a:spcPct val="90000"/>
              </a:lnSpc>
              <a:spcAft>
                <a:spcPts val="1920"/>
              </a:spcAft>
              <a:buFont typeface="Arial" panose="020B0604020202020204" pitchFamily="34" charset="0"/>
              <a:buChar char="•"/>
              <a:defRPr sz="1800"/>
            </a:pPr>
            <a:r>
              <a:rPr sz="3600" kern="0" dirty="0">
                <a:solidFill>
                  <a:schemeClr val="bg2"/>
                </a:solidFill>
                <a:ea typeface="Amazon Ember" panose="020B0603020204020204" pitchFamily="34" charset="0"/>
                <a:cs typeface="Amazon Ember" panose="020B0603020204020204" pitchFamily="34" charset="0"/>
                <a:sym typeface="Arial"/>
              </a:rPr>
              <a:t>Bias for </a:t>
            </a:r>
            <a:r>
              <a:rPr lang="en-US" sz="3600" kern="0" dirty="0">
                <a:solidFill>
                  <a:schemeClr val="bg2"/>
                </a:solidFill>
                <a:ea typeface="Amazon Ember" panose="020B0603020204020204" pitchFamily="34" charset="0"/>
                <a:cs typeface="Amazon Ember" panose="020B0603020204020204" pitchFamily="34" charset="0"/>
                <a:sym typeface="Arial"/>
              </a:rPr>
              <a:t>action</a:t>
            </a:r>
            <a:endParaRPr sz="3600" kern="0" dirty="0">
              <a:solidFill>
                <a:schemeClr val="bg2"/>
              </a:solidFill>
              <a:ea typeface="Amazon Ember" panose="020B0603020204020204" pitchFamily="34" charset="0"/>
              <a:cs typeface="Amazon Ember" panose="020B0603020204020204" pitchFamily="34" charset="0"/>
              <a:sym typeface="Arial"/>
            </a:endParaRPr>
          </a:p>
          <a:p>
            <a:pPr marL="365760" indent="-365760" defTabSz="460390">
              <a:lnSpc>
                <a:spcPct val="90000"/>
              </a:lnSpc>
              <a:spcAft>
                <a:spcPts val="1920"/>
              </a:spcAft>
              <a:buFont typeface="Arial" panose="020B0604020202020204" pitchFamily="34" charset="0"/>
              <a:buChar char="•"/>
              <a:defRPr sz="1800"/>
            </a:pPr>
            <a:r>
              <a:rPr sz="3600" kern="0" dirty="0">
                <a:solidFill>
                  <a:schemeClr val="bg2"/>
                </a:solidFill>
                <a:ea typeface="Amazon Ember" panose="020B0603020204020204" pitchFamily="34" charset="0"/>
                <a:cs typeface="Amazon Ember" panose="020B0603020204020204" pitchFamily="34" charset="0"/>
                <a:sym typeface="Arial"/>
              </a:rPr>
              <a:t>Frugality</a:t>
            </a:r>
          </a:p>
          <a:p>
            <a:pPr marL="365760" indent="-365760" defTabSz="460390">
              <a:lnSpc>
                <a:spcPct val="90000"/>
              </a:lnSpc>
              <a:spcAft>
                <a:spcPts val="1920"/>
              </a:spcAft>
              <a:buFont typeface="Arial" panose="020B0604020202020204" pitchFamily="34" charset="0"/>
              <a:buChar char="•"/>
              <a:defRPr sz="1800"/>
            </a:pPr>
            <a:r>
              <a:rPr lang="en-US" sz="3600" kern="0" dirty="0">
                <a:solidFill>
                  <a:schemeClr val="bg2"/>
                </a:solidFill>
                <a:ea typeface="Amazon Ember" panose="020B0603020204020204" pitchFamily="34" charset="0"/>
                <a:cs typeface="Amazon Ember" panose="020B0603020204020204" pitchFamily="34" charset="0"/>
                <a:sym typeface="Arial"/>
              </a:rPr>
              <a:t>Learn and </a:t>
            </a:r>
            <a:br>
              <a:rPr lang="en-US" sz="3600" kern="0" dirty="0">
                <a:solidFill>
                  <a:schemeClr val="bg2"/>
                </a:solidFill>
                <a:ea typeface="Amazon Ember" panose="020B0603020204020204" pitchFamily="34" charset="0"/>
                <a:cs typeface="Amazon Ember" panose="020B0603020204020204" pitchFamily="34" charset="0"/>
                <a:sym typeface="Arial"/>
              </a:rPr>
            </a:br>
            <a:r>
              <a:rPr lang="en-US" sz="3600" kern="0" dirty="0">
                <a:solidFill>
                  <a:schemeClr val="bg2"/>
                </a:solidFill>
                <a:ea typeface="Amazon Ember" panose="020B0603020204020204" pitchFamily="34" charset="0"/>
                <a:cs typeface="Amazon Ember" panose="020B0603020204020204" pitchFamily="34" charset="0"/>
                <a:sym typeface="Arial"/>
              </a:rPr>
              <a:t>be curious</a:t>
            </a:r>
            <a:endParaRPr sz="3600" kern="0" dirty="0">
              <a:solidFill>
                <a:schemeClr val="bg2"/>
              </a:solidFill>
              <a:ea typeface="Amazon Ember" panose="020B0603020204020204" pitchFamily="34" charset="0"/>
              <a:cs typeface="Amazon Ember" panose="020B0603020204020204" pitchFamily="34" charset="0"/>
              <a:sym typeface="Arial"/>
            </a:endParaRPr>
          </a:p>
          <a:p>
            <a:pPr marL="365760" indent="-365760" defTabSz="460390">
              <a:lnSpc>
                <a:spcPct val="90000"/>
              </a:lnSpc>
              <a:spcAft>
                <a:spcPts val="1920"/>
              </a:spcAft>
              <a:buFont typeface="Arial" panose="020B0604020202020204" pitchFamily="34" charset="0"/>
              <a:buChar char="•"/>
              <a:defRPr sz="1800"/>
            </a:pPr>
            <a:r>
              <a:rPr sz="3600" kern="0" dirty="0">
                <a:solidFill>
                  <a:schemeClr val="bg2"/>
                </a:solidFill>
                <a:ea typeface="Amazon Ember" panose="020B0603020204020204" pitchFamily="34" charset="0"/>
                <a:cs typeface="Amazon Ember" panose="020B0603020204020204" pitchFamily="34" charset="0"/>
                <a:sym typeface="Arial"/>
              </a:rPr>
              <a:t>Earn </a:t>
            </a:r>
            <a:r>
              <a:rPr lang="en-US" sz="3600" kern="0" dirty="0">
                <a:solidFill>
                  <a:schemeClr val="bg2"/>
                </a:solidFill>
                <a:ea typeface="Amazon Ember" panose="020B0603020204020204" pitchFamily="34" charset="0"/>
                <a:cs typeface="Amazon Ember" panose="020B0603020204020204" pitchFamily="34" charset="0"/>
                <a:sym typeface="Arial"/>
              </a:rPr>
              <a:t>trust </a:t>
            </a:r>
            <a:br>
              <a:rPr lang="en-US" sz="3600" kern="0" dirty="0">
                <a:solidFill>
                  <a:schemeClr val="bg2"/>
                </a:solidFill>
                <a:ea typeface="Amazon Ember" panose="020B0603020204020204" pitchFamily="34" charset="0"/>
                <a:cs typeface="Amazon Ember" panose="020B0603020204020204" pitchFamily="34" charset="0"/>
                <a:sym typeface="Arial"/>
              </a:rPr>
            </a:br>
            <a:r>
              <a:rPr lang="en-US" sz="3600" kern="0" dirty="0">
                <a:solidFill>
                  <a:schemeClr val="bg2"/>
                </a:solidFill>
                <a:ea typeface="Amazon Ember" panose="020B0603020204020204" pitchFamily="34" charset="0"/>
                <a:cs typeface="Amazon Ember" panose="020B0603020204020204" pitchFamily="34" charset="0"/>
                <a:sym typeface="Arial"/>
              </a:rPr>
              <a:t>of others</a:t>
            </a:r>
            <a:endParaRPr sz="3600" kern="0" dirty="0">
              <a:solidFill>
                <a:schemeClr val="bg2"/>
              </a:solidFill>
              <a:ea typeface="Amazon Ember" panose="020B0603020204020204" pitchFamily="34" charset="0"/>
              <a:cs typeface="Amazon Ember" panose="020B0603020204020204" pitchFamily="34" charset="0"/>
              <a:sym typeface="Arial"/>
            </a:endParaRPr>
          </a:p>
          <a:p>
            <a:pPr marL="365760" indent="-365760" defTabSz="460390">
              <a:lnSpc>
                <a:spcPct val="90000"/>
              </a:lnSpc>
              <a:spcAft>
                <a:spcPts val="1920"/>
              </a:spcAft>
              <a:buFont typeface="Arial" panose="020B0604020202020204" pitchFamily="34" charset="0"/>
              <a:buChar char="•"/>
              <a:defRPr sz="1800"/>
            </a:pPr>
            <a:r>
              <a:rPr sz="3600" kern="0" dirty="0">
                <a:solidFill>
                  <a:schemeClr val="bg2"/>
                </a:solidFill>
                <a:ea typeface="Amazon Ember" panose="020B0603020204020204" pitchFamily="34" charset="0"/>
                <a:cs typeface="Amazon Ember" panose="020B0603020204020204" pitchFamily="34" charset="0"/>
                <a:sym typeface="Arial"/>
              </a:rPr>
              <a:t>Dive </a:t>
            </a:r>
            <a:r>
              <a:rPr lang="en-US" sz="3600" kern="0" dirty="0">
                <a:solidFill>
                  <a:schemeClr val="bg2"/>
                </a:solidFill>
                <a:ea typeface="Amazon Ember" panose="020B0603020204020204" pitchFamily="34" charset="0"/>
                <a:cs typeface="Amazon Ember" panose="020B0603020204020204" pitchFamily="34" charset="0"/>
                <a:sym typeface="Arial"/>
              </a:rPr>
              <a:t>deep</a:t>
            </a:r>
            <a:endParaRPr sz="3600" kern="0" dirty="0">
              <a:solidFill>
                <a:schemeClr val="bg2"/>
              </a:solidFill>
              <a:ea typeface="Amazon Ember" panose="020B0603020204020204" pitchFamily="34" charset="0"/>
              <a:cs typeface="Amazon Ember" panose="020B0603020204020204" pitchFamily="34" charset="0"/>
              <a:sym typeface="Arial"/>
            </a:endParaRPr>
          </a:p>
          <a:p>
            <a:pPr marL="365760" indent="-365760" defTabSz="460390">
              <a:lnSpc>
                <a:spcPct val="90000"/>
              </a:lnSpc>
              <a:spcAft>
                <a:spcPts val="1920"/>
              </a:spcAft>
              <a:buFont typeface="Arial" panose="020B0604020202020204" pitchFamily="34" charset="0"/>
              <a:buChar char="•"/>
              <a:defRPr sz="1800"/>
            </a:pPr>
            <a:r>
              <a:rPr sz="3600" kern="0" dirty="0">
                <a:solidFill>
                  <a:schemeClr val="bg2"/>
                </a:solidFill>
                <a:ea typeface="Amazon Ember" panose="020B0603020204020204" pitchFamily="34" charset="0"/>
                <a:cs typeface="Amazon Ember" panose="020B0603020204020204" pitchFamily="34" charset="0"/>
                <a:sym typeface="Arial"/>
              </a:rPr>
              <a:t>Have </a:t>
            </a:r>
            <a:r>
              <a:rPr lang="en-US" sz="3600" kern="0" dirty="0">
                <a:solidFill>
                  <a:schemeClr val="bg2"/>
                </a:solidFill>
                <a:ea typeface="Amazon Ember" panose="020B0603020204020204" pitchFamily="34" charset="0"/>
                <a:cs typeface="Amazon Ember" panose="020B0603020204020204" pitchFamily="34" charset="0"/>
                <a:sym typeface="Arial"/>
              </a:rPr>
              <a:t>backbone; disagree and commit</a:t>
            </a:r>
          </a:p>
          <a:p>
            <a:pPr marL="365760" indent="-365760" defTabSz="460390">
              <a:lnSpc>
                <a:spcPct val="90000"/>
              </a:lnSpc>
              <a:spcAft>
                <a:spcPts val="1920"/>
              </a:spcAft>
              <a:buFont typeface="Arial" panose="020B0604020202020204" pitchFamily="34" charset="0"/>
              <a:buChar char="•"/>
              <a:defRPr sz="1800"/>
            </a:pPr>
            <a:r>
              <a:rPr sz="3600" kern="0" dirty="0">
                <a:solidFill>
                  <a:schemeClr val="bg2"/>
                </a:solidFill>
                <a:ea typeface="Amazon Ember" panose="020B0603020204020204" pitchFamily="34" charset="0"/>
                <a:cs typeface="Amazon Ember" panose="020B0603020204020204" pitchFamily="34" charset="0"/>
                <a:sym typeface="Arial"/>
              </a:rPr>
              <a:t>Deliver </a:t>
            </a:r>
            <a:r>
              <a:rPr lang="en-US" sz="3600" kern="0" dirty="0">
                <a:solidFill>
                  <a:schemeClr val="bg2"/>
                </a:solidFill>
                <a:ea typeface="Amazon Ember" panose="020B0603020204020204" pitchFamily="34" charset="0"/>
                <a:cs typeface="Amazon Ember" panose="020B0603020204020204" pitchFamily="34" charset="0"/>
                <a:sym typeface="Arial"/>
              </a:rPr>
              <a:t>results</a:t>
            </a:r>
            <a:endParaRPr sz="3600" kern="0" dirty="0">
              <a:solidFill>
                <a:schemeClr val="bg2"/>
              </a:solidFill>
              <a:ea typeface="Amazon Ember" panose="020B0603020204020204" pitchFamily="34" charset="0"/>
              <a:cs typeface="Amazon Ember" panose="020B0603020204020204" pitchFamily="34" charset="0"/>
              <a:sym typeface="Arial"/>
            </a:endParaRPr>
          </a:p>
        </p:txBody>
      </p:sp>
      <p:sp>
        <p:nvSpPr>
          <p:cNvPr id="15" name="Rectangle 14"/>
          <p:cNvSpPr/>
          <p:nvPr/>
        </p:nvSpPr>
        <p:spPr>
          <a:xfrm>
            <a:off x="476160" y="4267962"/>
            <a:ext cx="3353859" cy="1569660"/>
          </a:xfrm>
          <a:prstGeom prst="rect">
            <a:avLst/>
          </a:prstGeom>
        </p:spPr>
        <p:txBody>
          <a:bodyPr wrap="square">
            <a:spAutoFit/>
          </a:bodyPr>
          <a:lstStyle/>
          <a:p>
            <a:pPr defTabSz="731520">
              <a:defRPr/>
            </a:pPr>
            <a:r>
              <a:rPr lang="en-US" sz="3200" dirty="0">
                <a:ea typeface="Amazon Ember" panose="020B0603020204020204" pitchFamily="34" charset="0"/>
                <a:cs typeface="Amazon Ember" panose="020B0603020204020204" pitchFamily="34" charset="0"/>
              </a:rPr>
              <a:t>Amazon leadership principles</a:t>
            </a:r>
          </a:p>
        </p:txBody>
      </p:sp>
      <p:sp>
        <p:nvSpPr>
          <p:cNvPr id="8" name="Title 6">
            <a:extLst>
              <a:ext uri="{FF2B5EF4-FFF2-40B4-BE49-F238E27FC236}">
                <a16:creationId xmlns:a16="http://schemas.microsoft.com/office/drawing/2014/main" id="{2FF734A2-BFA3-403D-BFCA-2CCDE5CC7991}"/>
              </a:ext>
            </a:extLst>
          </p:cNvPr>
          <p:cNvSpPr txBox="1">
            <a:spLocks/>
          </p:cNvSpPr>
          <p:nvPr/>
        </p:nvSpPr>
        <p:spPr>
          <a:xfrm>
            <a:off x="333375" y="3386138"/>
            <a:ext cx="2755900" cy="871537"/>
          </a:xfrm>
          <a:prstGeom prst="rect">
            <a:avLst/>
          </a:prstGeom>
        </p:spPr>
        <p:txBody>
          <a:bodyPr vert="horz" wrap="square" lIns="182880" tIns="146304" rIns="182880" bIns="146304" rtlCol="0" anchor="t">
            <a:noAutofit/>
          </a:bodyPr>
          <a:lst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400" dirty="0">
                <a:solidFill>
                  <a:schemeClr val="tx1"/>
                </a:solidFill>
              </a:rPr>
              <a:t>Culture</a:t>
            </a:r>
          </a:p>
        </p:txBody>
      </p:sp>
      <p:pic>
        <p:nvPicPr>
          <p:cNvPr id="1026" name="Picture 2" descr="Image result for amazon logo white png">
            <a:extLst>
              <a:ext uri="{FF2B5EF4-FFF2-40B4-BE49-F238E27FC236}">
                <a16:creationId xmlns:a16="http://schemas.microsoft.com/office/drawing/2014/main" id="{DE86AFA9-4A14-450D-8F3E-25A7313C95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192" y="2580091"/>
            <a:ext cx="2212848" cy="806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67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grpId="1" nodeType="withEffect">
                                  <p:stCondLst>
                                    <p:cond delay="0"/>
                                  </p:stCondLst>
                                  <p:childTnLst>
                                    <p:animMotion origin="layout" path="M 4.58333E-6 -1.7284E-6 L 4.58333E-6 0.0436 " pathEditMode="relative" rAng="0" ptsTypes="AA">
                                      <p:cBhvr>
                                        <p:cTn id="9" dur="500" spd="-100000" fill="hold"/>
                                        <p:tgtEl>
                                          <p:spTgt spid="15"/>
                                        </p:tgtEl>
                                        <p:attrNameLst>
                                          <p:attrName>ppt_x</p:attrName>
                                          <p:attrName>ppt_y</p:attrName>
                                        </p:attrNameLst>
                                      </p:cBhvr>
                                      <p:rCtr x="0" y="2180"/>
                                    </p:animMotion>
                                  </p:childTnLst>
                                </p:cTn>
                              </p:par>
                              <p:par>
                                <p:cTn id="10" presetID="10"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42" presetClass="path" presetSubtype="0" decel="100000" fill="hold" nodeType="withEffect">
                                  <p:stCondLst>
                                    <p:cond delay="0"/>
                                  </p:stCondLst>
                                  <p:childTnLst>
                                    <p:animMotion origin="layout" path="M 1.73611E-6 -1.41975E-6 L 1.73611E-6 -0.0544 " pathEditMode="relative" rAng="0" ptsTypes="AA">
                                      <p:cBhvr>
                                        <p:cTn id="14" dur="500" spd="-100000" fill="hold"/>
                                        <p:tgtEl>
                                          <p:spTgt spid="1026"/>
                                        </p:tgtEl>
                                        <p:attrNameLst>
                                          <p:attrName>ppt_x</p:attrName>
                                          <p:attrName>ppt_y</p:attrName>
                                        </p:attrNameLst>
                                      </p:cBhvr>
                                      <p:rCtr x="0" y="-2720"/>
                                    </p:animMotion>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5">
                                            <p:bg/>
                                          </p:spTgt>
                                        </p:tgtEl>
                                        <p:attrNameLst>
                                          <p:attrName>style.visibility</p:attrName>
                                        </p:attrNameLst>
                                      </p:cBhvr>
                                      <p:to>
                                        <p:strVal val="visible"/>
                                      </p:to>
                                    </p:set>
                                    <p:animEffect transition="in" filter="fade">
                                      <p:cBhvr>
                                        <p:cTn id="18" dur="500"/>
                                        <p:tgtEl>
                                          <p:spTgt spid="5">
                                            <p:bg/>
                                          </p:spTgt>
                                        </p:tgtEl>
                                      </p:cBhvr>
                                    </p:animEffect>
                                  </p:childTnLst>
                                </p:cTn>
                              </p:par>
                              <p:par>
                                <p:cTn id="19" presetID="42" presetClass="path" presetSubtype="0" decel="100000" fill="hold" grpId="1" nodeType="withEffect">
                                  <p:stCondLst>
                                    <p:cond delay="0"/>
                                  </p:stCondLst>
                                  <p:childTnLst>
                                    <p:animMotion origin="layout" path="M -6.25E-7 0 L -6.25E-7 0.0436 " pathEditMode="relative" rAng="0" ptsTypes="AA">
                                      <p:cBhvr>
                                        <p:cTn id="20" dur="500" spd="-100000" fill="hold"/>
                                        <p:tgtEl>
                                          <p:spTgt spid="5">
                                            <p:bg/>
                                          </p:spTgt>
                                        </p:tgtEl>
                                        <p:attrNameLst>
                                          <p:attrName>ppt_x</p:attrName>
                                          <p:attrName>ppt_y</p:attrName>
                                        </p:attrNameLst>
                                      </p:cBhvr>
                                      <p:rCtr x="0" y="2180"/>
                                    </p:animMotion>
                                  </p:childTnLst>
                                </p:cTn>
                              </p:par>
                              <p:par>
                                <p:cTn id="21" presetID="10" presetClass="entr" presetSubtype="0" fill="hold" grpId="0" nodeType="withEffect">
                                  <p:stCondLst>
                                    <p:cond delay="10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par>
                                <p:cTn id="24" presetID="42" presetClass="path" presetSubtype="0" decel="100000" fill="hold" grpId="1" nodeType="withEffect">
                                  <p:stCondLst>
                                    <p:cond delay="100"/>
                                  </p:stCondLst>
                                  <p:childTnLst>
                                    <p:animMotion origin="layout" path="M -4.86111E-7 6.17284E-7 L -4.86111E-7 0.0436 " pathEditMode="relative" rAng="0" ptsTypes="AA">
                                      <p:cBhvr>
                                        <p:cTn id="25" dur="500" spd="-100000" fill="hold"/>
                                        <p:tgtEl>
                                          <p:spTgt spid="5">
                                            <p:txEl>
                                              <p:pRg st="0" end="0"/>
                                            </p:txEl>
                                          </p:spTgt>
                                        </p:tgtEl>
                                        <p:attrNameLst>
                                          <p:attrName>ppt_x</p:attrName>
                                          <p:attrName>ppt_y</p:attrName>
                                        </p:attrNameLst>
                                      </p:cBhvr>
                                      <p:rCtr x="0" y="2180"/>
                                    </p:animMotion>
                                  </p:childTnLst>
                                </p:cTn>
                              </p:par>
                              <p:par>
                                <p:cTn id="26" presetID="10" presetClass="entr" presetSubtype="0" fill="hold" grpId="0" nodeType="withEffect">
                                  <p:stCondLst>
                                    <p:cond delay="200"/>
                                  </p:stCondLst>
                                  <p:childTnLst>
                                    <p:set>
                                      <p:cBhvr>
                                        <p:cTn id="27" dur="1" fill="hold">
                                          <p:stCondLst>
                                            <p:cond delay="0"/>
                                          </p:stCondLst>
                                        </p:cTn>
                                        <p:tgtEl>
                                          <p:spTgt spid="5">
                                            <p:txEl>
                                              <p:pRg st="1" end="1"/>
                                            </p:txEl>
                                          </p:spTgt>
                                        </p:tgtEl>
                                        <p:attrNameLst>
                                          <p:attrName>style.visibility</p:attrName>
                                        </p:attrNameLst>
                                      </p:cBhvr>
                                      <p:to>
                                        <p:strVal val="visible"/>
                                      </p:to>
                                    </p:set>
                                    <p:animEffect transition="in" filter="fade">
                                      <p:cBhvr>
                                        <p:cTn id="28" dur="500"/>
                                        <p:tgtEl>
                                          <p:spTgt spid="5">
                                            <p:txEl>
                                              <p:pRg st="1" end="1"/>
                                            </p:txEl>
                                          </p:spTgt>
                                        </p:tgtEl>
                                      </p:cBhvr>
                                    </p:animEffect>
                                  </p:childTnLst>
                                </p:cTn>
                              </p:par>
                              <p:par>
                                <p:cTn id="29" presetID="42" presetClass="path" presetSubtype="0" decel="100000" fill="hold" grpId="1" nodeType="withEffect">
                                  <p:stCondLst>
                                    <p:cond delay="200"/>
                                  </p:stCondLst>
                                  <p:childTnLst>
                                    <p:animMotion origin="layout" path="M -3.29861E-6 -1.11111E-6 L -3.29861E-6 0.0436 " pathEditMode="relative" rAng="0" ptsTypes="AA">
                                      <p:cBhvr>
                                        <p:cTn id="30" dur="500" spd="-100000" fill="hold"/>
                                        <p:tgtEl>
                                          <p:spTgt spid="5">
                                            <p:txEl>
                                              <p:pRg st="1" end="1"/>
                                            </p:txEl>
                                          </p:spTgt>
                                        </p:tgtEl>
                                        <p:attrNameLst>
                                          <p:attrName>ppt_x</p:attrName>
                                          <p:attrName>ppt_y</p:attrName>
                                        </p:attrNameLst>
                                      </p:cBhvr>
                                      <p:rCtr x="0" y="2180"/>
                                    </p:animMotion>
                                  </p:childTnLst>
                                </p:cTn>
                              </p:par>
                              <p:par>
                                <p:cTn id="31" presetID="10" presetClass="entr" presetSubtype="0" fill="hold" grpId="0" nodeType="withEffect">
                                  <p:stCondLst>
                                    <p:cond delay="30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par>
                                <p:cTn id="34" presetID="42" presetClass="path" presetSubtype="0" decel="100000" fill="hold" grpId="1" nodeType="withEffect">
                                  <p:stCondLst>
                                    <p:cond delay="300"/>
                                  </p:stCondLst>
                                  <p:childTnLst>
                                    <p:animMotion origin="layout" path="M 2.32639E-6 4.25926E-6 L 2.32639E-6 0.04359 " pathEditMode="relative" rAng="0" ptsTypes="AA">
                                      <p:cBhvr>
                                        <p:cTn id="35" dur="500" spd="-100000" fill="hold"/>
                                        <p:tgtEl>
                                          <p:spTgt spid="5">
                                            <p:txEl>
                                              <p:pRg st="2" end="2"/>
                                            </p:txEl>
                                          </p:spTgt>
                                        </p:tgtEl>
                                        <p:attrNameLst>
                                          <p:attrName>ppt_x</p:attrName>
                                          <p:attrName>ppt_y</p:attrName>
                                        </p:attrNameLst>
                                      </p:cBhvr>
                                      <p:rCtr x="0" y="2180"/>
                                    </p:animMotion>
                                  </p:childTnLst>
                                </p:cTn>
                              </p:par>
                              <p:par>
                                <p:cTn id="36" presetID="10" presetClass="entr" presetSubtype="0" fill="hold" grpId="0" nodeType="withEffect">
                                  <p:stCondLst>
                                    <p:cond delay="400"/>
                                  </p:stCondLst>
                                  <p:childTnLst>
                                    <p:set>
                                      <p:cBhvr>
                                        <p:cTn id="37" dur="1" fill="hold">
                                          <p:stCondLst>
                                            <p:cond delay="0"/>
                                          </p:stCondLst>
                                        </p:cTn>
                                        <p:tgtEl>
                                          <p:spTgt spid="5">
                                            <p:txEl>
                                              <p:pRg st="3" end="3"/>
                                            </p:txEl>
                                          </p:spTgt>
                                        </p:tgtEl>
                                        <p:attrNameLst>
                                          <p:attrName>style.visibility</p:attrName>
                                        </p:attrNameLst>
                                      </p:cBhvr>
                                      <p:to>
                                        <p:strVal val="visible"/>
                                      </p:to>
                                    </p:set>
                                    <p:animEffect transition="in" filter="fade">
                                      <p:cBhvr>
                                        <p:cTn id="38" dur="500"/>
                                        <p:tgtEl>
                                          <p:spTgt spid="5">
                                            <p:txEl>
                                              <p:pRg st="3" end="3"/>
                                            </p:txEl>
                                          </p:spTgt>
                                        </p:tgtEl>
                                      </p:cBhvr>
                                    </p:animEffect>
                                  </p:childTnLst>
                                </p:cTn>
                              </p:par>
                              <p:par>
                                <p:cTn id="39" presetID="42" presetClass="path" presetSubtype="0" decel="100000" fill="hold" grpId="1" nodeType="withEffect">
                                  <p:stCondLst>
                                    <p:cond delay="400"/>
                                  </p:stCondLst>
                                  <p:childTnLst>
                                    <p:animMotion origin="layout" path="M -4.23611E-6 2.53086E-6 L -4.23611E-6 0.04359 " pathEditMode="relative" rAng="0" ptsTypes="AA">
                                      <p:cBhvr>
                                        <p:cTn id="40" dur="500" spd="-100000" fill="hold"/>
                                        <p:tgtEl>
                                          <p:spTgt spid="5">
                                            <p:txEl>
                                              <p:pRg st="3" end="3"/>
                                            </p:txEl>
                                          </p:spTgt>
                                        </p:tgtEl>
                                        <p:attrNameLst>
                                          <p:attrName>ppt_x</p:attrName>
                                          <p:attrName>ppt_y</p:attrName>
                                        </p:attrNameLst>
                                      </p:cBhvr>
                                      <p:rCtr x="0" y="2180"/>
                                    </p:animMotion>
                                  </p:childTnLst>
                                </p:cTn>
                              </p:par>
                              <p:par>
                                <p:cTn id="41" presetID="10" presetClass="entr" presetSubtype="0" fill="hold" grpId="0" nodeType="withEffect">
                                  <p:stCondLst>
                                    <p:cond delay="500"/>
                                  </p:stCondLst>
                                  <p:childTnLst>
                                    <p:set>
                                      <p:cBhvr>
                                        <p:cTn id="42" dur="1" fill="hold">
                                          <p:stCondLst>
                                            <p:cond delay="0"/>
                                          </p:stCondLst>
                                        </p:cTn>
                                        <p:tgtEl>
                                          <p:spTgt spid="5">
                                            <p:txEl>
                                              <p:pRg st="4" end="4"/>
                                            </p:txEl>
                                          </p:spTgt>
                                        </p:tgtEl>
                                        <p:attrNameLst>
                                          <p:attrName>style.visibility</p:attrName>
                                        </p:attrNameLst>
                                      </p:cBhvr>
                                      <p:to>
                                        <p:strVal val="visible"/>
                                      </p:to>
                                    </p:set>
                                    <p:animEffect transition="in" filter="fade">
                                      <p:cBhvr>
                                        <p:cTn id="43" dur="500"/>
                                        <p:tgtEl>
                                          <p:spTgt spid="5">
                                            <p:txEl>
                                              <p:pRg st="4" end="4"/>
                                            </p:txEl>
                                          </p:spTgt>
                                        </p:tgtEl>
                                      </p:cBhvr>
                                    </p:animEffect>
                                  </p:childTnLst>
                                </p:cTn>
                              </p:par>
                              <p:par>
                                <p:cTn id="44" presetID="42" presetClass="path" presetSubtype="0" decel="100000" fill="hold" grpId="1" nodeType="withEffect">
                                  <p:stCondLst>
                                    <p:cond delay="500"/>
                                  </p:stCondLst>
                                  <p:childTnLst>
                                    <p:animMotion origin="layout" path="M -1.21528E-6 -2.46914E-6 L -1.21528E-6 0.0436 " pathEditMode="relative" rAng="0" ptsTypes="AA">
                                      <p:cBhvr>
                                        <p:cTn id="45" dur="500" spd="-100000" fill="hold"/>
                                        <p:tgtEl>
                                          <p:spTgt spid="5">
                                            <p:txEl>
                                              <p:pRg st="4" end="4"/>
                                            </p:txEl>
                                          </p:spTgt>
                                        </p:tgtEl>
                                        <p:attrNameLst>
                                          <p:attrName>ppt_x</p:attrName>
                                          <p:attrName>ppt_y</p:attrName>
                                        </p:attrNameLst>
                                      </p:cBhvr>
                                      <p:rCtr x="0" y="2180"/>
                                    </p:animMotion>
                                  </p:childTnLst>
                                </p:cTn>
                              </p:par>
                              <p:par>
                                <p:cTn id="46" presetID="10" presetClass="entr" presetSubtype="0" fill="hold" grpId="0" nodeType="withEffect">
                                  <p:stCondLst>
                                    <p:cond delay="600"/>
                                  </p:stCondLst>
                                  <p:childTnLst>
                                    <p:set>
                                      <p:cBhvr>
                                        <p:cTn id="47" dur="1" fill="hold">
                                          <p:stCondLst>
                                            <p:cond delay="0"/>
                                          </p:stCondLst>
                                        </p:cTn>
                                        <p:tgtEl>
                                          <p:spTgt spid="5">
                                            <p:txEl>
                                              <p:pRg st="5" end="5"/>
                                            </p:txEl>
                                          </p:spTgt>
                                        </p:tgtEl>
                                        <p:attrNameLst>
                                          <p:attrName>style.visibility</p:attrName>
                                        </p:attrNameLst>
                                      </p:cBhvr>
                                      <p:to>
                                        <p:strVal val="visible"/>
                                      </p:to>
                                    </p:set>
                                    <p:animEffect transition="in" filter="fade">
                                      <p:cBhvr>
                                        <p:cTn id="48" dur="500"/>
                                        <p:tgtEl>
                                          <p:spTgt spid="5">
                                            <p:txEl>
                                              <p:pRg st="5" end="5"/>
                                            </p:txEl>
                                          </p:spTgt>
                                        </p:tgtEl>
                                      </p:cBhvr>
                                    </p:animEffect>
                                  </p:childTnLst>
                                </p:cTn>
                              </p:par>
                              <p:par>
                                <p:cTn id="49" presetID="42" presetClass="path" presetSubtype="0" decel="100000" fill="hold" grpId="1" nodeType="withEffect">
                                  <p:stCondLst>
                                    <p:cond delay="600"/>
                                  </p:stCondLst>
                                  <p:childTnLst>
                                    <p:animMotion origin="layout" path="M 3.40278E-6 2.16049E-6 L 3.40278E-6 0.04359 " pathEditMode="relative" rAng="0" ptsTypes="AA">
                                      <p:cBhvr>
                                        <p:cTn id="50" dur="500" spd="-100000" fill="hold"/>
                                        <p:tgtEl>
                                          <p:spTgt spid="5">
                                            <p:txEl>
                                              <p:pRg st="5" end="5"/>
                                            </p:txEl>
                                          </p:spTgt>
                                        </p:tgtEl>
                                        <p:attrNameLst>
                                          <p:attrName>ppt_x</p:attrName>
                                          <p:attrName>ppt_y</p:attrName>
                                        </p:attrNameLst>
                                      </p:cBhvr>
                                      <p:rCtr x="0" y="2180"/>
                                    </p:animMotion>
                                  </p:childTnLst>
                                </p:cTn>
                              </p:par>
                              <p:par>
                                <p:cTn id="51" presetID="10" presetClass="entr" presetSubtype="0" fill="hold" grpId="0" nodeType="withEffect">
                                  <p:stCondLst>
                                    <p:cond delay="700"/>
                                  </p:stCondLst>
                                  <p:childTnLst>
                                    <p:set>
                                      <p:cBhvr>
                                        <p:cTn id="52" dur="1" fill="hold">
                                          <p:stCondLst>
                                            <p:cond delay="0"/>
                                          </p:stCondLst>
                                        </p:cTn>
                                        <p:tgtEl>
                                          <p:spTgt spid="5">
                                            <p:txEl>
                                              <p:pRg st="6" end="6"/>
                                            </p:txEl>
                                          </p:spTgt>
                                        </p:tgtEl>
                                        <p:attrNameLst>
                                          <p:attrName>style.visibility</p:attrName>
                                        </p:attrNameLst>
                                      </p:cBhvr>
                                      <p:to>
                                        <p:strVal val="visible"/>
                                      </p:to>
                                    </p:set>
                                    <p:animEffect transition="in" filter="fade">
                                      <p:cBhvr>
                                        <p:cTn id="53" dur="500"/>
                                        <p:tgtEl>
                                          <p:spTgt spid="5">
                                            <p:txEl>
                                              <p:pRg st="6" end="6"/>
                                            </p:txEl>
                                          </p:spTgt>
                                        </p:tgtEl>
                                      </p:cBhvr>
                                    </p:animEffect>
                                  </p:childTnLst>
                                </p:cTn>
                              </p:par>
                              <p:par>
                                <p:cTn id="54" presetID="42" presetClass="path" presetSubtype="0" decel="100000" fill="hold" grpId="1" nodeType="withEffect">
                                  <p:stCondLst>
                                    <p:cond delay="700"/>
                                  </p:stCondLst>
                                  <p:childTnLst>
                                    <p:animMotion origin="layout" path="M -3.19444E-6 -2.83951E-6 L -3.19444E-6 0.0436 " pathEditMode="relative" rAng="0" ptsTypes="AA">
                                      <p:cBhvr>
                                        <p:cTn id="55" dur="500" spd="-100000" fill="hold"/>
                                        <p:tgtEl>
                                          <p:spTgt spid="5">
                                            <p:txEl>
                                              <p:pRg st="6" end="6"/>
                                            </p:txEl>
                                          </p:spTgt>
                                        </p:tgtEl>
                                        <p:attrNameLst>
                                          <p:attrName>ppt_x</p:attrName>
                                          <p:attrName>ppt_y</p:attrName>
                                        </p:attrNameLst>
                                      </p:cBhvr>
                                      <p:rCtr x="0" y="2180"/>
                                    </p:animMotion>
                                  </p:childTnLst>
                                </p:cTn>
                              </p:par>
                              <p:par>
                                <p:cTn id="56" presetID="10" presetClass="entr" presetSubtype="0" fill="hold" grpId="0" nodeType="withEffect">
                                  <p:stCondLst>
                                    <p:cond delay="800"/>
                                  </p:stCondLst>
                                  <p:childTnLst>
                                    <p:set>
                                      <p:cBhvr>
                                        <p:cTn id="57" dur="1" fill="hold">
                                          <p:stCondLst>
                                            <p:cond delay="0"/>
                                          </p:stCondLst>
                                        </p:cTn>
                                        <p:tgtEl>
                                          <p:spTgt spid="5">
                                            <p:txEl>
                                              <p:pRg st="7" end="7"/>
                                            </p:txEl>
                                          </p:spTgt>
                                        </p:tgtEl>
                                        <p:attrNameLst>
                                          <p:attrName>style.visibility</p:attrName>
                                        </p:attrNameLst>
                                      </p:cBhvr>
                                      <p:to>
                                        <p:strVal val="visible"/>
                                      </p:to>
                                    </p:set>
                                    <p:animEffect transition="in" filter="fade">
                                      <p:cBhvr>
                                        <p:cTn id="58" dur="500"/>
                                        <p:tgtEl>
                                          <p:spTgt spid="5">
                                            <p:txEl>
                                              <p:pRg st="7" end="7"/>
                                            </p:txEl>
                                          </p:spTgt>
                                        </p:tgtEl>
                                      </p:cBhvr>
                                    </p:animEffect>
                                  </p:childTnLst>
                                </p:cTn>
                              </p:par>
                              <p:par>
                                <p:cTn id="59" presetID="42" presetClass="path" presetSubtype="0" decel="100000" fill="hold" grpId="1" nodeType="withEffect">
                                  <p:stCondLst>
                                    <p:cond delay="800"/>
                                  </p:stCondLst>
                                  <p:childTnLst>
                                    <p:animMotion origin="layout" path="M -4.6875E-6 -4.5679E-6 L -4.6875E-6 0.0436 " pathEditMode="relative" rAng="0" ptsTypes="AA">
                                      <p:cBhvr>
                                        <p:cTn id="60" dur="500" spd="-100000" fill="hold"/>
                                        <p:tgtEl>
                                          <p:spTgt spid="5">
                                            <p:txEl>
                                              <p:pRg st="7" end="7"/>
                                            </p:txEl>
                                          </p:spTgt>
                                        </p:tgtEl>
                                        <p:attrNameLst>
                                          <p:attrName>ppt_x</p:attrName>
                                          <p:attrName>ppt_y</p:attrName>
                                        </p:attrNameLst>
                                      </p:cBhvr>
                                      <p:rCtr x="0" y="2180"/>
                                    </p:animMotion>
                                  </p:childTnLst>
                                </p:cTn>
                              </p:par>
                              <p:par>
                                <p:cTn id="61" presetID="10" presetClass="entr" presetSubtype="0" fill="hold" grpId="0" nodeType="withEffect">
                                  <p:stCondLst>
                                    <p:cond delay="900"/>
                                  </p:stCondLst>
                                  <p:childTnLst>
                                    <p:set>
                                      <p:cBhvr>
                                        <p:cTn id="62" dur="1" fill="hold">
                                          <p:stCondLst>
                                            <p:cond delay="0"/>
                                          </p:stCondLst>
                                        </p:cTn>
                                        <p:tgtEl>
                                          <p:spTgt spid="5">
                                            <p:txEl>
                                              <p:pRg st="8" end="8"/>
                                            </p:txEl>
                                          </p:spTgt>
                                        </p:tgtEl>
                                        <p:attrNameLst>
                                          <p:attrName>style.visibility</p:attrName>
                                        </p:attrNameLst>
                                      </p:cBhvr>
                                      <p:to>
                                        <p:strVal val="visible"/>
                                      </p:to>
                                    </p:set>
                                    <p:animEffect transition="in" filter="fade">
                                      <p:cBhvr>
                                        <p:cTn id="63" dur="500"/>
                                        <p:tgtEl>
                                          <p:spTgt spid="5">
                                            <p:txEl>
                                              <p:pRg st="8" end="8"/>
                                            </p:txEl>
                                          </p:spTgt>
                                        </p:tgtEl>
                                      </p:cBhvr>
                                    </p:animEffect>
                                  </p:childTnLst>
                                </p:cTn>
                              </p:par>
                              <p:par>
                                <p:cTn id="64" presetID="42" presetClass="path" presetSubtype="0" decel="100000" fill="hold" grpId="1" nodeType="withEffect">
                                  <p:stCondLst>
                                    <p:cond delay="900"/>
                                  </p:stCondLst>
                                  <p:childTnLst>
                                    <p:animMotion origin="layout" path="M 5E-6 -3.45679E-6 L 5E-6 0.0436 " pathEditMode="relative" rAng="0" ptsTypes="AA">
                                      <p:cBhvr>
                                        <p:cTn id="65" dur="500" spd="-100000" fill="hold"/>
                                        <p:tgtEl>
                                          <p:spTgt spid="5">
                                            <p:txEl>
                                              <p:pRg st="8" end="8"/>
                                            </p:txEl>
                                          </p:spTgt>
                                        </p:tgtEl>
                                        <p:attrNameLst>
                                          <p:attrName>ppt_x</p:attrName>
                                          <p:attrName>ppt_y</p:attrName>
                                        </p:attrNameLst>
                                      </p:cBhvr>
                                      <p:rCtr x="0" y="2180"/>
                                    </p:animMotion>
                                  </p:childTnLst>
                                </p:cTn>
                              </p:par>
                              <p:par>
                                <p:cTn id="66" presetID="10" presetClass="entr" presetSubtype="0" fill="hold" grpId="0" nodeType="withEffect">
                                  <p:stCondLst>
                                    <p:cond delay="1000"/>
                                  </p:stCondLst>
                                  <p:childTnLst>
                                    <p:set>
                                      <p:cBhvr>
                                        <p:cTn id="67" dur="1" fill="hold">
                                          <p:stCondLst>
                                            <p:cond delay="0"/>
                                          </p:stCondLst>
                                        </p:cTn>
                                        <p:tgtEl>
                                          <p:spTgt spid="5">
                                            <p:txEl>
                                              <p:pRg st="9" end="9"/>
                                            </p:txEl>
                                          </p:spTgt>
                                        </p:tgtEl>
                                        <p:attrNameLst>
                                          <p:attrName>style.visibility</p:attrName>
                                        </p:attrNameLst>
                                      </p:cBhvr>
                                      <p:to>
                                        <p:strVal val="visible"/>
                                      </p:to>
                                    </p:set>
                                    <p:animEffect transition="in" filter="fade">
                                      <p:cBhvr>
                                        <p:cTn id="68" dur="500"/>
                                        <p:tgtEl>
                                          <p:spTgt spid="5">
                                            <p:txEl>
                                              <p:pRg st="9" end="9"/>
                                            </p:txEl>
                                          </p:spTgt>
                                        </p:tgtEl>
                                      </p:cBhvr>
                                    </p:animEffect>
                                  </p:childTnLst>
                                </p:cTn>
                              </p:par>
                              <p:par>
                                <p:cTn id="69" presetID="42" presetClass="path" presetSubtype="0" decel="100000" fill="hold" grpId="1" nodeType="withEffect">
                                  <p:stCondLst>
                                    <p:cond delay="1000"/>
                                  </p:stCondLst>
                                  <p:childTnLst>
                                    <p:animMotion origin="layout" path="M -2.60417E-6 2.46914E-7 L -2.60417E-6 0.0436 " pathEditMode="relative" rAng="0" ptsTypes="AA">
                                      <p:cBhvr>
                                        <p:cTn id="70" dur="500" spd="-100000" fill="hold"/>
                                        <p:tgtEl>
                                          <p:spTgt spid="5">
                                            <p:txEl>
                                              <p:pRg st="9" end="9"/>
                                            </p:txEl>
                                          </p:spTgt>
                                        </p:tgtEl>
                                        <p:attrNameLst>
                                          <p:attrName>ppt_x</p:attrName>
                                          <p:attrName>ppt_y</p:attrName>
                                        </p:attrNameLst>
                                      </p:cBhvr>
                                      <p:rCtr x="0" y="2180"/>
                                    </p:animMotion>
                                  </p:childTnLst>
                                </p:cTn>
                              </p:par>
                              <p:par>
                                <p:cTn id="71" presetID="10" presetClass="entr" presetSubtype="0" fill="hold" grpId="0" nodeType="withEffect">
                                  <p:stCondLst>
                                    <p:cond delay="1100"/>
                                  </p:stCondLst>
                                  <p:childTnLst>
                                    <p:set>
                                      <p:cBhvr>
                                        <p:cTn id="72" dur="1" fill="hold">
                                          <p:stCondLst>
                                            <p:cond delay="0"/>
                                          </p:stCondLst>
                                        </p:cTn>
                                        <p:tgtEl>
                                          <p:spTgt spid="5">
                                            <p:txEl>
                                              <p:pRg st="10" end="10"/>
                                            </p:txEl>
                                          </p:spTgt>
                                        </p:tgtEl>
                                        <p:attrNameLst>
                                          <p:attrName>style.visibility</p:attrName>
                                        </p:attrNameLst>
                                      </p:cBhvr>
                                      <p:to>
                                        <p:strVal val="visible"/>
                                      </p:to>
                                    </p:set>
                                    <p:animEffect transition="in" filter="fade">
                                      <p:cBhvr>
                                        <p:cTn id="73" dur="500"/>
                                        <p:tgtEl>
                                          <p:spTgt spid="5">
                                            <p:txEl>
                                              <p:pRg st="10" end="10"/>
                                            </p:txEl>
                                          </p:spTgt>
                                        </p:tgtEl>
                                      </p:cBhvr>
                                    </p:animEffect>
                                  </p:childTnLst>
                                </p:cTn>
                              </p:par>
                              <p:par>
                                <p:cTn id="74" presetID="42" presetClass="path" presetSubtype="0" decel="100000" fill="hold" grpId="1" nodeType="withEffect">
                                  <p:stCondLst>
                                    <p:cond delay="1100"/>
                                  </p:stCondLst>
                                  <p:childTnLst>
                                    <p:animMotion origin="layout" path="M -3.05556E-6 4.87654E-6 L -3.05556E-6 0.04359 " pathEditMode="relative" rAng="0" ptsTypes="AA">
                                      <p:cBhvr>
                                        <p:cTn id="75" dur="500" spd="-100000" fill="hold"/>
                                        <p:tgtEl>
                                          <p:spTgt spid="5">
                                            <p:txEl>
                                              <p:pRg st="10" end="10"/>
                                            </p:txEl>
                                          </p:spTgt>
                                        </p:tgtEl>
                                        <p:attrNameLst>
                                          <p:attrName>ppt_x</p:attrName>
                                          <p:attrName>ppt_y</p:attrName>
                                        </p:attrNameLst>
                                      </p:cBhvr>
                                      <p:rCtr x="0" y="2180"/>
                                    </p:animMotion>
                                  </p:childTnLst>
                                </p:cTn>
                              </p:par>
                              <p:par>
                                <p:cTn id="76" presetID="10" presetClass="entr" presetSubtype="0" fill="hold" grpId="0" nodeType="withEffect">
                                  <p:stCondLst>
                                    <p:cond delay="1200"/>
                                  </p:stCondLst>
                                  <p:childTnLst>
                                    <p:set>
                                      <p:cBhvr>
                                        <p:cTn id="77" dur="1" fill="hold">
                                          <p:stCondLst>
                                            <p:cond delay="0"/>
                                          </p:stCondLst>
                                        </p:cTn>
                                        <p:tgtEl>
                                          <p:spTgt spid="5">
                                            <p:txEl>
                                              <p:pRg st="11" end="11"/>
                                            </p:txEl>
                                          </p:spTgt>
                                        </p:tgtEl>
                                        <p:attrNameLst>
                                          <p:attrName>style.visibility</p:attrName>
                                        </p:attrNameLst>
                                      </p:cBhvr>
                                      <p:to>
                                        <p:strVal val="visible"/>
                                      </p:to>
                                    </p:set>
                                    <p:animEffect transition="in" filter="fade">
                                      <p:cBhvr>
                                        <p:cTn id="78" dur="500"/>
                                        <p:tgtEl>
                                          <p:spTgt spid="5">
                                            <p:txEl>
                                              <p:pRg st="11" end="11"/>
                                            </p:txEl>
                                          </p:spTgt>
                                        </p:tgtEl>
                                      </p:cBhvr>
                                    </p:animEffect>
                                  </p:childTnLst>
                                </p:cTn>
                              </p:par>
                              <p:par>
                                <p:cTn id="79" presetID="42" presetClass="path" presetSubtype="0" decel="100000" fill="hold" grpId="1" nodeType="withEffect">
                                  <p:stCondLst>
                                    <p:cond delay="1200"/>
                                  </p:stCondLst>
                                  <p:childTnLst>
                                    <p:animMotion origin="layout" path="M 2.15278E-6 -1.23457E-7 L 2.15278E-6 0.0436 " pathEditMode="relative" rAng="0" ptsTypes="AA">
                                      <p:cBhvr>
                                        <p:cTn id="80" dur="500" spd="-100000" fill="hold"/>
                                        <p:tgtEl>
                                          <p:spTgt spid="5">
                                            <p:txEl>
                                              <p:pRg st="11" end="11"/>
                                            </p:txEl>
                                          </p:spTgt>
                                        </p:tgtEl>
                                        <p:attrNameLst>
                                          <p:attrName>ppt_x</p:attrName>
                                          <p:attrName>ppt_y</p:attrName>
                                        </p:attrNameLst>
                                      </p:cBhvr>
                                      <p:rCtr x="0" y="2180"/>
                                    </p:animMotion>
                                  </p:childTnLst>
                                </p:cTn>
                              </p:par>
                              <p:par>
                                <p:cTn id="81" presetID="10" presetClass="entr" presetSubtype="0" fill="hold" grpId="0" nodeType="withEffect">
                                  <p:stCondLst>
                                    <p:cond delay="1300"/>
                                  </p:stCondLst>
                                  <p:childTnLst>
                                    <p:set>
                                      <p:cBhvr>
                                        <p:cTn id="82" dur="1" fill="hold">
                                          <p:stCondLst>
                                            <p:cond delay="0"/>
                                          </p:stCondLst>
                                        </p:cTn>
                                        <p:tgtEl>
                                          <p:spTgt spid="5">
                                            <p:txEl>
                                              <p:pRg st="12" end="12"/>
                                            </p:txEl>
                                          </p:spTgt>
                                        </p:tgtEl>
                                        <p:attrNameLst>
                                          <p:attrName>style.visibility</p:attrName>
                                        </p:attrNameLst>
                                      </p:cBhvr>
                                      <p:to>
                                        <p:strVal val="visible"/>
                                      </p:to>
                                    </p:set>
                                    <p:animEffect transition="in" filter="fade">
                                      <p:cBhvr>
                                        <p:cTn id="83" dur="500"/>
                                        <p:tgtEl>
                                          <p:spTgt spid="5">
                                            <p:txEl>
                                              <p:pRg st="12" end="12"/>
                                            </p:txEl>
                                          </p:spTgt>
                                        </p:tgtEl>
                                      </p:cBhvr>
                                    </p:animEffect>
                                  </p:childTnLst>
                                </p:cTn>
                              </p:par>
                              <p:par>
                                <p:cTn id="84" presetID="42" presetClass="path" presetSubtype="0" decel="100000" fill="hold" grpId="1" nodeType="withEffect">
                                  <p:stCondLst>
                                    <p:cond delay="1300"/>
                                  </p:stCondLst>
                                  <p:childTnLst>
                                    <p:animMotion origin="layout" path="M 2.1875E-6 -2.22222E-6 L 2.1875E-6 0.0436 " pathEditMode="relative" rAng="0" ptsTypes="AA">
                                      <p:cBhvr>
                                        <p:cTn id="85" dur="500" spd="-100000" fill="hold"/>
                                        <p:tgtEl>
                                          <p:spTgt spid="5">
                                            <p:txEl>
                                              <p:pRg st="12" end="12"/>
                                            </p:txEl>
                                          </p:spTgt>
                                        </p:tgtEl>
                                        <p:attrNameLst>
                                          <p:attrName>ppt_x</p:attrName>
                                          <p:attrName>ppt_y</p:attrName>
                                        </p:attrNameLst>
                                      </p:cBhvr>
                                      <p:rCtr x="0" y="2180"/>
                                    </p:animMotion>
                                  </p:childTnLst>
                                </p:cTn>
                              </p:par>
                              <p:par>
                                <p:cTn id="86" presetID="10" presetClass="entr" presetSubtype="0" fill="hold" grpId="0" nodeType="withEffect">
                                  <p:stCondLst>
                                    <p:cond delay="1400"/>
                                  </p:stCondLst>
                                  <p:childTnLst>
                                    <p:set>
                                      <p:cBhvr>
                                        <p:cTn id="87" dur="1" fill="hold">
                                          <p:stCondLst>
                                            <p:cond delay="0"/>
                                          </p:stCondLst>
                                        </p:cTn>
                                        <p:tgtEl>
                                          <p:spTgt spid="5">
                                            <p:txEl>
                                              <p:pRg st="13" end="13"/>
                                            </p:txEl>
                                          </p:spTgt>
                                        </p:tgtEl>
                                        <p:attrNameLst>
                                          <p:attrName>style.visibility</p:attrName>
                                        </p:attrNameLst>
                                      </p:cBhvr>
                                      <p:to>
                                        <p:strVal val="visible"/>
                                      </p:to>
                                    </p:set>
                                    <p:animEffect transition="in" filter="fade">
                                      <p:cBhvr>
                                        <p:cTn id="88" dur="500"/>
                                        <p:tgtEl>
                                          <p:spTgt spid="5">
                                            <p:txEl>
                                              <p:pRg st="13" end="13"/>
                                            </p:txEl>
                                          </p:spTgt>
                                        </p:tgtEl>
                                      </p:cBhvr>
                                    </p:animEffect>
                                  </p:childTnLst>
                                </p:cTn>
                              </p:par>
                              <p:par>
                                <p:cTn id="89" presetID="42" presetClass="path" presetSubtype="0" decel="100000" fill="hold" grpId="1" nodeType="withEffect">
                                  <p:stCondLst>
                                    <p:cond delay="1400"/>
                                  </p:stCondLst>
                                  <p:childTnLst>
                                    <p:animMotion origin="layout" path="M -4.58333E-6 2.77778E-6 L -4.58333E-6 0.04359 " pathEditMode="relative" rAng="0" ptsTypes="AA">
                                      <p:cBhvr>
                                        <p:cTn id="90" dur="500" spd="-100000" fill="hold"/>
                                        <p:tgtEl>
                                          <p:spTgt spid="5">
                                            <p:txEl>
                                              <p:pRg st="13" end="13"/>
                                            </p:txEl>
                                          </p:spTgt>
                                        </p:tgtEl>
                                        <p:attrNameLst>
                                          <p:attrName>ppt_x</p:attrName>
                                          <p:attrName>ppt_y</p:attrName>
                                        </p:attrNameLst>
                                      </p:cBhvr>
                                      <p:rCtr x="0" y="21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5" grpId="1" uiExpand="1" build="p" animBg="1"/>
      <p:bldP spid="15" grpId="0"/>
      <p:bldP spid="1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206240" y="0"/>
            <a:ext cx="10424160" cy="8229600"/>
          </a:xfrm>
          <a:prstGeom prst="rect">
            <a:avLst/>
          </a:prstGeom>
          <a:gradFill>
            <a:gsLst>
              <a:gs pos="51000">
                <a:schemeClr val="accent2"/>
              </a:gs>
              <a:gs pos="100000">
                <a:srgbClr val="FFBE0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3" name="Content Placeholder 2"/>
          <p:cNvSpPr>
            <a:spLocks noGrp="1"/>
          </p:cNvSpPr>
          <p:nvPr>
            <p:ph idx="4294967295"/>
          </p:nvPr>
        </p:nvSpPr>
        <p:spPr>
          <a:xfrm>
            <a:off x="5999639" y="1762361"/>
            <a:ext cx="6837362" cy="4704878"/>
          </a:xfrm>
        </p:spPr>
        <p:txBody>
          <a:bodyPr/>
          <a:lstStyle/>
          <a:p>
            <a:pPr algn="ctr">
              <a:spcAft>
                <a:spcPts val="3840"/>
              </a:spcAft>
            </a:pPr>
            <a:r>
              <a:rPr lang="en-US" sz="7200" dirty="0">
                <a:solidFill>
                  <a:schemeClr val="bg2"/>
                </a:solidFill>
                <a:latin typeface="+mn-lt"/>
                <a:ea typeface="Amazon Ember" panose="020B0603020204020204" pitchFamily="34" charset="0"/>
                <a:cs typeface="Amazon Ember" panose="020B0603020204020204" pitchFamily="34" charset="0"/>
              </a:rPr>
              <a:t>Intentional</a:t>
            </a:r>
          </a:p>
          <a:p>
            <a:pPr algn="ctr">
              <a:spcAft>
                <a:spcPts val="3840"/>
              </a:spcAft>
            </a:pPr>
            <a:r>
              <a:rPr lang="en-US" sz="7200" dirty="0">
                <a:solidFill>
                  <a:schemeClr val="bg2"/>
                </a:solidFill>
                <a:latin typeface="+mn-lt"/>
                <a:ea typeface="Amazon Ember" panose="020B0603020204020204" pitchFamily="34" charset="0"/>
                <a:cs typeface="Amazon Ember" panose="020B0603020204020204" pitchFamily="34" charset="0"/>
              </a:rPr>
              <a:t>Appropriate</a:t>
            </a:r>
          </a:p>
          <a:p>
            <a:pPr algn="ctr">
              <a:spcAft>
                <a:spcPts val="3840"/>
              </a:spcAft>
            </a:pPr>
            <a:r>
              <a:rPr lang="en-US" sz="7200" dirty="0">
                <a:solidFill>
                  <a:schemeClr val="bg2"/>
                </a:solidFill>
                <a:latin typeface="+mn-lt"/>
                <a:ea typeface="Amazon Ember" panose="020B0603020204020204" pitchFamily="34" charset="0"/>
                <a:cs typeface="Amazon Ember" panose="020B0603020204020204" pitchFamily="34" charset="0"/>
              </a:rPr>
              <a:t>Judgment </a:t>
            </a:r>
            <a:endParaRPr lang="en-AU" sz="7200" dirty="0">
              <a:solidFill>
                <a:schemeClr val="bg2"/>
              </a:solidFill>
              <a:latin typeface="+mn-lt"/>
              <a:ea typeface="Amazon Ember" panose="020B0603020204020204" pitchFamily="34" charset="0"/>
              <a:cs typeface="Amazon Ember" panose="020B0603020204020204" pitchFamily="34" charset="0"/>
            </a:endParaRPr>
          </a:p>
        </p:txBody>
      </p:sp>
      <p:sp>
        <p:nvSpPr>
          <p:cNvPr id="5" name="Title 6">
            <a:extLst>
              <a:ext uri="{FF2B5EF4-FFF2-40B4-BE49-F238E27FC236}">
                <a16:creationId xmlns:a16="http://schemas.microsoft.com/office/drawing/2014/main" id="{8301133A-8534-44D5-9A4A-6C25F0F28FA3}"/>
              </a:ext>
            </a:extLst>
          </p:cNvPr>
          <p:cNvSpPr txBox="1">
            <a:spLocks/>
          </p:cNvSpPr>
          <p:nvPr/>
        </p:nvSpPr>
        <p:spPr>
          <a:xfrm>
            <a:off x="333375" y="3386138"/>
            <a:ext cx="2755900" cy="871537"/>
          </a:xfrm>
          <a:prstGeom prst="rect">
            <a:avLst/>
          </a:prstGeom>
        </p:spPr>
        <p:txBody>
          <a:bodyPr vert="horz" wrap="square" lIns="182880" tIns="146304" rIns="182880" bIns="146304" rtlCol="0" anchor="t">
            <a:noAutofit/>
          </a:bodyPr>
          <a:lst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400" dirty="0">
                <a:solidFill>
                  <a:schemeClr val="tx1"/>
                </a:solidFill>
              </a:rPr>
              <a:t>Culture</a:t>
            </a:r>
          </a:p>
        </p:txBody>
      </p:sp>
    </p:spTree>
    <p:extLst>
      <p:ext uri="{BB962C8B-B14F-4D97-AF65-F5344CB8AC3E}">
        <p14:creationId xmlns:p14="http://schemas.microsoft.com/office/powerpoint/2010/main" val="137763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42" presetClass="path" presetSubtype="0" decel="100000" fill="hold" grpId="1" nodeType="withEffect">
                                  <p:stCondLst>
                                    <p:cond delay="0"/>
                                  </p:stCondLst>
                                  <p:childTnLst>
                                    <p:animMotion origin="layout" path="M 2.77778E-7 -5.55556E-7 L 2.77778E-7 0.0436 " pathEditMode="relative" rAng="0" ptsTypes="AA">
                                      <p:cBhvr>
                                        <p:cTn id="9" dur="500" spd="-100000" fill="hold"/>
                                        <p:tgtEl>
                                          <p:spTgt spid="3">
                                            <p:txEl>
                                              <p:pRg st="0" end="0"/>
                                            </p:txEl>
                                          </p:spTgt>
                                        </p:tgtEl>
                                        <p:attrNameLst>
                                          <p:attrName>ppt_x</p:attrName>
                                          <p:attrName>ppt_y</p:attrName>
                                        </p:attrNameLst>
                                      </p:cBhvr>
                                      <p:rCtr x="0" y="2180"/>
                                    </p:animMotion>
                                  </p:childTnLst>
                                </p:cTn>
                              </p:par>
                              <p:par>
                                <p:cTn id="10" presetID="10" presetClass="entr" presetSubtype="0" fill="hold" grpId="0" nodeType="withEffect">
                                  <p:stCondLst>
                                    <p:cond delay="15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42" presetClass="path" presetSubtype="0" decel="100000" fill="hold" grpId="1" nodeType="withEffect">
                                  <p:stCondLst>
                                    <p:cond delay="150"/>
                                  </p:stCondLst>
                                  <p:childTnLst>
                                    <p:animMotion origin="layout" path="M -1.21528E-6 2.71605E-6 L -1.21528E-6 0.04359 " pathEditMode="relative" rAng="0" ptsTypes="AA">
                                      <p:cBhvr>
                                        <p:cTn id="14" dur="500" spd="-100000" fill="hold"/>
                                        <p:tgtEl>
                                          <p:spTgt spid="3">
                                            <p:txEl>
                                              <p:pRg st="1" end="1"/>
                                            </p:txEl>
                                          </p:spTgt>
                                        </p:tgtEl>
                                        <p:attrNameLst>
                                          <p:attrName>ppt_x</p:attrName>
                                          <p:attrName>ppt_y</p:attrName>
                                        </p:attrNameLst>
                                      </p:cBhvr>
                                      <p:rCtr x="0" y="2180"/>
                                    </p:animMotion>
                                  </p:childTnLst>
                                </p:cTn>
                              </p:par>
                              <p:par>
                                <p:cTn id="15" presetID="10" presetClass="entr" presetSubtype="0" fill="hold" grpId="0" nodeType="withEffect">
                                  <p:stCondLst>
                                    <p:cond delay="30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42" presetClass="path" presetSubtype="0" decel="100000" fill="hold" grpId="1" nodeType="withEffect">
                                  <p:stCondLst>
                                    <p:cond delay="300"/>
                                  </p:stCondLst>
                                  <p:childTnLst>
                                    <p:animMotion origin="layout" path="M 2.25694E-6 3.88889E-6 L 2.25694E-6 0.04359 " pathEditMode="relative" rAng="0" ptsTypes="AA">
                                      <p:cBhvr>
                                        <p:cTn id="19" dur="500" spd="-100000" fill="hold"/>
                                        <p:tgtEl>
                                          <p:spTgt spid="3">
                                            <p:txEl>
                                              <p:pRg st="2" end="2"/>
                                            </p:txEl>
                                          </p:spTgt>
                                        </p:tgtEl>
                                        <p:attrNameLst>
                                          <p:attrName>ppt_x</p:attrName>
                                          <p:attrName>ppt_y</p:attrName>
                                        </p:attrNameLst>
                                      </p:cBhvr>
                                      <p:rCtr x="0" y="21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6AF9C1D2-BFC0-4E38-8C9F-9977F6731767}"/>
              </a:ext>
            </a:extLst>
          </p:cNvPr>
          <p:cNvSpPr txBox="1">
            <a:spLocks/>
          </p:cNvSpPr>
          <p:nvPr/>
        </p:nvSpPr>
        <p:spPr>
          <a:xfrm>
            <a:off x="502278" y="488381"/>
            <a:ext cx="13750170" cy="959419"/>
          </a:xfrm>
          <a:prstGeom prst="rect">
            <a:avLst/>
          </a:prstGeom>
        </p:spPr>
        <p:txBody>
          <a:bodyPr vert="horz" wrap="square" lIns="182880" tIns="146304" rIns="182880" bIns="146304" rtlCol="0" anchor="t">
            <a:noAutofit/>
          </a:bodyPr>
          <a:lstStyle>
            <a:lvl1pPr defTabSz="1097278">
              <a:lnSpc>
                <a:spcPct val="90000"/>
              </a:lnSpc>
              <a:spcBef>
                <a:spcPct val="0"/>
              </a:spcBef>
              <a:buNone/>
              <a:defRPr lang="en-US" sz="4800" b="0" cap="none" spc="-120" baseline="0">
                <a:ln w="3175">
                  <a:noFill/>
                </a:ln>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Blockers for innovation</a:t>
            </a:r>
          </a:p>
        </p:txBody>
      </p:sp>
      <p:sp>
        <p:nvSpPr>
          <p:cNvPr id="7" name="Title 8">
            <a:extLst>
              <a:ext uri="{FF2B5EF4-FFF2-40B4-BE49-F238E27FC236}">
                <a16:creationId xmlns:a16="http://schemas.microsoft.com/office/drawing/2014/main" id="{C9549E02-DB4E-4D29-B6EB-D669A85EE16E}"/>
              </a:ext>
            </a:extLst>
          </p:cNvPr>
          <p:cNvSpPr txBox="1">
            <a:spLocks/>
          </p:cNvSpPr>
          <p:nvPr/>
        </p:nvSpPr>
        <p:spPr>
          <a:xfrm>
            <a:off x="0" y="3047541"/>
            <a:ext cx="3584448"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Culture</a:t>
            </a:r>
          </a:p>
        </p:txBody>
      </p:sp>
      <p:sp>
        <p:nvSpPr>
          <p:cNvPr id="8" name="Title 8">
            <a:extLst>
              <a:ext uri="{FF2B5EF4-FFF2-40B4-BE49-F238E27FC236}">
                <a16:creationId xmlns:a16="http://schemas.microsoft.com/office/drawing/2014/main" id="{EB90601B-5838-4CF2-A198-6D8F635E1CE3}"/>
              </a:ext>
            </a:extLst>
          </p:cNvPr>
          <p:cNvSpPr txBox="1">
            <a:spLocks/>
          </p:cNvSpPr>
          <p:nvPr/>
        </p:nvSpPr>
        <p:spPr>
          <a:xfrm>
            <a:off x="3584448" y="3047541"/>
            <a:ext cx="373075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Skills</a:t>
            </a:r>
          </a:p>
        </p:txBody>
      </p:sp>
      <p:sp>
        <p:nvSpPr>
          <p:cNvPr id="9" name="Title 8">
            <a:extLst>
              <a:ext uri="{FF2B5EF4-FFF2-40B4-BE49-F238E27FC236}">
                <a16:creationId xmlns:a16="http://schemas.microsoft.com/office/drawing/2014/main" id="{B4C7E970-1504-44BA-95F3-CC6994CDB81D}"/>
              </a:ext>
            </a:extLst>
          </p:cNvPr>
          <p:cNvSpPr txBox="1">
            <a:spLocks/>
          </p:cNvSpPr>
          <p:nvPr/>
        </p:nvSpPr>
        <p:spPr>
          <a:xfrm>
            <a:off x="7168895" y="3047541"/>
            <a:ext cx="3730750"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Organization</a:t>
            </a:r>
          </a:p>
        </p:txBody>
      </p:sp>
      <p:sp>
        <p:nvSpPr>
          <p:cNvPr id="14" name="Title 8">
            <a:extLst>
              <a:ext uri="{FF2B5EF4-FFF2-40B4-BE49-F238E27FC236}">
                <a16:creationId xmlns:a16="http://schemas.microsoft.com/office/drawing/2014/main" id="{B6F9911F-FAFB-44B7-878F-CC9572456EEE}"/>
              </a:ext>
            </a:extLst>
          </p:cNvPr>
          <p:cNvSpPr txBox="1">
            <a:spLocks/>
          </p:cNvSpPr>
          <p:nvPr/>
        </p:nvSpPr>
        <p:spPr>
          <a:xfrm>
            <a:off x="10899644" y="3047541"/>
            <a:ext cx="3626098"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Risk</a:t>
            </a:r>
          </a:p>
        </p:txBody>
      </p:sp>
      <p:sp>
        <p:nvSpPr>
          <p:cNvPr id="18" name="Mask_right">
            <a:extLst>
              <a:ext uri="{FF2B5EF4-FFF2-40B4-BE49-F238E27FC236}">
                <a16:creationId xmlns:a16="http://schemas.microsoft.com/office/drawing/2014/main" id="{C6191362-68E0-492A-B565-1D4A8462260F}"/>
              </a:ext>
            </a:extLst>
          </p:cNvPr>
          <p:cNvSpPr/>
          <p:nvPr/>
        </p:nvSpPr>
        <p:spPr>
          <a:xfrm>
            <a:off x="10858363" y="3901440"/>
            <a:ext cx="3772038" cy="4328160"/>
          </a:xfrm>
          <a:prstGeom prst="rect">
            <a:avLst/>
          </a:prstGeom>
          <a:gradFill>
            <a:gsLst>
              <a:gs pos="0">
                <a:schemeClr val="tx2">
                  <a:lumMod val="10000"/>
                </a:schemeClr>
              </a:gs>
              <a:gs pos="100000">
                <a:schemeClr val="bg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19" name="Arrow: Pentagon 18">
            <a:extLst>
              <a:ext uri="{FF2B5EF4-FFF2-40B4-BE49-F238E27FC236}">
                <a16:creationId xmlns:a16="http://schemas.microsoft.com/office/drawing/2014/main" id="{FEE64F2F-3C6E-4DF9-A254-4CD405464FEA}"/>
              </a:ext>
            </a:extLst>
          </p:cNvPr>
          <p:cNvSpPr/>
          <p:nvPr/>
        </p:nvSpPr>
        <p:spPr>
          <a:xfrm>
            <a:off x="5633922" y="3901440"/>
            <a:ext cx="5826022" cy="4328160"/>
          </a:xfrm>
          <a:prstGeom prst="homePlate">
            <a:avLst>
              <a:gd name="adj" fmla="val 11560"/>
            </a:avLst>
          </a:prstGeom>
          <a:gradFill>
            <a:gsLst>
              <a:gs pos="1961">
                <a:schemeClr val="tx2">
                  <a:lumMod val="50000"/>
                </a:schemeClr>
              </a:gs>
              <a:gs pos="100000">
                <a:schemeClr val="bg1">
                  <a:lumMod val="65000"/>
                  <a:lumOff val="3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24" name="Arrow: Pentagon 23">
            <a:extLst>
              <a:ext uri="{FF2B5EF4-FFF2-40B4-BE49-F238E27FC236}">
                <a16:creationId xmlns:a16="http://schemas.microsoft.com/office/drawing/2014/main" id="{06E81830-67B7-4277-B501-AD735918A605}"/>
              </a:ext>
            </a:extLst>
          </p:cNvPr>
          <p:cNvSpPr/>
          <p:nvPr/>
        </p:nvSpPr>
        <p:spPr>
          <a:xfrm>
            <a:off x="1993365" y="3901440"/>
            <a:ext cx="5826022" cy="4328160"/>
          </a:xfrm>
          <a:prstGeom prst="homePlate">
            <a:avLst>
              <a:gd name="adj" fmla="val 11560"/>
            </a:avLst>
          </a:prstGeom>
          <a:gradFill>
            <a:gsLst>
              <a:gs pos="0">
                <a:schemeClr val="accent6"/>
              </a:gs>
              <a:gs pos="100000">
                <a:schemeClr val="accent6">
                  <a:lumMod val="75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20" name="Arrow: Pentagon 19">
            <a:extLst>
              <a:ext uri="{FF2B5EF4-FFF2-40B4-BE49-F238E27FC236}">
                <a16:creationId xmlns:a16="http://schemas.microsoft.com/office/drawing/2014/main" id="{75EA9A5D-8CEC-4794-BDF9-226CA98FFC83}"/>
              </a:ext>
            </a:extLst>
          </p:cNvPr>
          <p:cNvSpPr/>
          <p:nvPr/>
        </p:nvSpPr>
        <p:spPr>
          <a:xfrm>
            <a:off x="0" y="3901440"/>
            <a:ext cx="4161549" cy="4328160"/>
          </a:xfrm>
          <a:prstGeom prst="homePlate">
            <a:avLst>
              <a:gd name="adj" fmla="val 11560"/>
            </a:avLst>
          </a:prstGeom>
          <a:gradFill>
            <a:gsLst>
              <a:gs pos="1961">
                <a:schemeClr val="accent5"/>
              </a:gs>
              <a:gs pos="100000">
                <a:srgbClr val="FD4D4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grpSp>
        <p:nvGrpSpPr>
          <p:cNvPr id="26" name="Group 25">
            <a:extLst>
              <a:ext uri="{FF2B5EF4-FFF2-40B4-BE49-F238E27FC236}">
                <a16:creationId xmlns:a16="http://schemas.microsoft.com/office/drawing/2014/main" id="{6BE4D8F5-57CF-4BC7-92E5-F902EE8FB3DF}"/>
              </a:ext>
            </a:extLst>
          </p:cNvPr>
          <p:cNvGrpSpPr/>
          <p:nvPr/>
        </p:nvGrpSpPr>
        <p:grpSpPr>
          <a:xfrm>
            <a:off x="1380112" y="4585929"/>
            <a:ext cx="1140333" cy="1359112"/>
            <a:chOff x="2897012" y="2317750"/>
            <a:chExt cx="581499" cy="693063"/>
          </a:xfrm>
        </p:grpSpPr>
        <p:sp>
          <p:nvSpPr>
            <p:cNvPr id="28" name="Freeform 11">
              <a:extLst>
                <a:ext uri="{FF2B5EF4-FFF2-40B4-BE49-F238E27FC236}">
                  <a16:creationId xmlns:a16="http://schemas.microsoft.com/office/drawing/2014/main" id="{4BBB6115-0690-4FC1-8454-8A2728F5F817}"/>
                </a:ext>
              </a:extLst>
            </p:cNvPr>
            <p:cNvSpPr>
              <a:spLocks/>
            </p:cNvSpPr>
            <p:nvPr/>
          </p:nvSpPr>
          <p:spPr bwMode="auto">
            <a:xfrm>
              <a:off x="2941462" y="2317750"/>
              <a:ext cx="537049" cy="661314"/>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9" name="Oval 28">
              <a:extLst>
                <a:ext uri="{FF2B5EF4-FFF2-40B4-BE49-F238E27FC236}">
                  <a16:creationId xmlns:a16="http://schemas.microsoft.com/office/drawing/2014/main" id="{421CC304-ED9B-48CE-B1C2-B11543F2E420}"/>
                </a:ext>
              </a:extLst>
            </p:cNvPr>
            <p:cNvSpPr/>
            <p:nvPr/>
          </p:nvSpPr>
          <p:spPr>
            <a:xfrm>
              <a:off x="3036094" y="2533076"/>
              <a:ext cx="88106" cy="88106"/>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30" name="Rectangle 29">
              <a:extLst>
                <a:ext uri="{FF2B5EF4-FFF2-40B4-BE49-F238E27FC236}">
                  <a16:creationId xmlns:a16="http://schemas.microsoft.com/office/drawing/2014/main" id="{2D63B225-75CD-40B8-9F35-715EF0857B57}"/>
                </a:ext>
              </a:extLst>
            </p:cNvPr>
            <p:cNvSpPr/>
            <p:nvPr/>
          </p:nvSpPr>
          <p:spPr>
            <a:xfrm>
              <a:off x="3161109" y="2533076"/>
              <a:ext cx="88106" cy="88106"/>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31" name="Isosceles Triangle 30">
              <a:extLst>
                <a:ext uri="{FF2B5EF4-FFF2-40B4-BE49-F238E27FC236}">
                  <a16:creationId xmlns:a16="http://schemas.microsoft.com/office/drawing/2014/main" id="{F3655DB7-C7E8-46C9-A21B-E6F2332A837A}"/>
                </a:ext>
              </a:extLst>
            </p:cNvPr>
            <p:cNvSpPr/>
            <p:nvPr/>
          </p:nvSpPr>
          <p:spPr>
            <a:xfrm>
              <a:off x="3286125" y="2533076"/>
              <a:ext cx="88106" cy="88106"/>
            </a:xfrm>
            <a:prstGeom prst="triangl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34" name="Freeform 11">
              <a:extLst>
                <a:ext uri="{FF2B5EF4-FFF2-40B4-BE49-F238E27FC236}">
                  <a16:creationId xmlns:a16="http://schemas.microsoft.com/office/drawing/2014/main" id="{A6BE21FE-0B19-43A0-9EE1-A44581366054}"/>
                </a:ext>
              </a:extLst>
            </p:cNvPr>
            <p:cNvSpPr>
              <a:spLocks/>
            </p:cNvSpPr>
            <p:nvPr/>
          </p:nvSpPr>
          <p:spPr bwMode="auto">
            <a:xfrm flipH="1">
              <a:off x="2897012" y="2699780"/>
              <a:ext cx="252588" cy="311033"/>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solidFill>
              <a:srgbClr val="FD616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grpSp>
      <p:sp>
        <p:nvSpPr>
          <p:cNvPr id="41" name="Freeform 11">
            <a:extLst>
              <a:ext uri="{FF2B5EF4-FFF2-40B4-BE49-F238E27FC236}">
                <a16:creationId xmlns:a16="http://schemas.microsoft.com/office/drawing/2014/main" id="{30FB4A3F-113E-41EE-B94B-5E99C4BF8956}"/>
              </a:ext>
            </a:extLst>
          </p:cNvPr>
          <p:cNvSpPr>
            <a:spLocks noEditPoints="1"/>
          </p:cNvSpPr>
          <p:nvPr/>
        </p:nvSpPr>
        <p:spPr bwMode="auto">
          <a:xfrm>
            <a:off x="5309206" y="4636038"/>
            <a:ext cx="975664" cy="1552928"/>
          </a:xfrm>
          <a:custGeom>
            <a:avLst/>
            <a:gdLst>
              <a:gd name="T0" fmla="*/ 603 w 1286"/>
              <a:gd name="T1" fmla="*/ 1237 h 2050"/>
              <a:gd name="T2" fmla="*/ 367 w 1286"/>
              <a:gd name="T3" fmla="*/ 1555 h 2050"/>
              <a:gd name="T4" fmla="*/ 45 w 1286"/>
              <a:gd name="T5" fmla="*/ 1530 h 2050"/>
              <a:gd name="T6" fmla="*/ 266 w 1286"/>
              <a:gd name="T7" fmla="*/ 1111 h 2050"/>
              <a:gd name="T8" fmla="*/ 306 w 1286"/>
              <a:gd name="T9" fmla="*/ 1227 h 2050"/>
              <a:gd name="T10" fmla="*/ 432 w 1286"/>
              <a:gd name="T11" fmla="*/ 1197 h 2050"/>
              <a:gd name="T12" fmla="*/ 507 w 1286"/>
              <a:gd name="T13" fmla="*/ 1298 h 2050"/>
              <a:gd name="T14" fmla="*/ 985 w 1286"/>
              <a:gd name="T15" fmla="*/ 1116 h 2050"/>
              <a:gd name="T16" fmla="*/ 934 w 1286"/>
              <a:gd name="T17" fmla="*/ 1202 h 2050"/>
              <a:gd name="T18" fmla="*/ 814 w 1286"/>
              <a:gd name="T19" fmla="*/ 1202 h 2050"/>
              <a:gd name="T20" fmla="*/ 744 w 1286"/>
              <a:gd name="T21" fmla="*/ 1272 h 2050"/>
              <a:gd name="T22" fmla="*/ 643 w 1286"/>
              <a:gd name="T23" fmla="*/ 1247 h 2050"/>
              <a:gd name="T24" fmla="*/ 955 w 1286"/>
              <a:gd name="T25" fmla="*/ 1727 h 2050"/>
              <a:gd name="T26" fmla="*/ 1171 w 1286"/>
              <a:gd name="T27" fmla="*/ 626 h 2050"/>
              <a:gd name="T28" fmla="*/ 1236 w 1286"/>
              <a:gd name="T29" fmla="*/ 727 h 2050"/>
              <a:gd name="T30" fmla="*/ 1156 w 1286"/>
              <a:gd name="T31" fmla="*/ 838 h 2050"/>
              <a:gd name="T32" fmla="*/ 1065 w 1286"/>
              <a:gd name="T33" fmla="*/ 954 h 2050"/>
              <a:gd name="T34" fmla="*/ 980 w 1286"/>
              <a:gd name="T35" fmla="*/ 1076 h 2050"/>
              <a:gd name="T36" fmla="*/ 899 w 1286"/>
              <a:gd name="T37" fmla="*/ 1187 h 2050"/>
              <a:gd name="T38" fmla="*/ 764 w 1286"/>
              <a:gd name="T39" fmla="*/ 1187 h 2050"/>
              <a:gd name="T40" fmla="*/ 618 w 1286"/>
              <a:gd name="T41" fmla="*/ 1182 h 2050"/>
              <a:gd name="T42" fmla="*/ 467 w 1286"/>
              <a:gd name="T43" fmla="*/ 1182 h 2050"/>
              <a:gd name="T44" fmla="*/ 331 w 1286"/>
              <a:gd name="T45" fmla="*/ 1182 h 2050"/>
              <a:gd name="T46" fmla="*/ 251 w 1286"/>
              <a:gd name="T47" fmla="*/ 1070 h 2050"/>
              <a:gd name="T48" fmla="*/ 171 w 1286"/>
              <a:gd name="T49" fmla="*/ 949 h 2050"/>
              <a:gd name="T50" fmla="*/ 80 w 1286"/>
              <a:gd name="T51" fmla="*/ 828 h 2050"/>
              <a:gd name="T52" fmla="*/ 0 w 1286"/>
              <a:gd name="T53" fmla="*/ 717 h 2050"/>
              <a:gd name="T54" fmla="*/ 45 w 1286"/>
              <a:gd name="T55" fmla="*/ 586 h 2050"/>
              <a:gd name="T56" fmla="*/ 95 w 1286"/>
              <a:gd name="T57" fmla="*/ 444 h 2050"/>
              <a:gd name="T58" fmla="*/ 135 w 1286"/>
              <a:gd name="T59" fmla="*/ 308 h 2050"/>
              <a:gd name="T60" fmla="*/ 181 w 1286"/>
              <a:gd name="T61" fmla="*/ 177 h 2050"/>
              <a:gd name="T62" fmla="*/ 311 w 1286"/>
              <a:gd name="T63" fmla="*/ 131 h 2050"/>
              <a:gd name="T64" fmla="*/ 452 w 1286"/>
              <a:gd name="T65" fmla="*/ 91 h 2050"/>
              <a:gd name="T66" fmla="*/ 588 w 1286"/>
              <a:gd name="T67" fmla="*/ 45 h 2050"/>
              <a:gd name="T68" fmla="*/ 718 w 1286"/>
              <a:gd name="T69" fmla="*/ 0 h 2050"/>
              <a:gd name="T70" fmla="*/ 834 w 1286"/>
              <a:gd name="T71" fmla="*/ 81 h 2050"/>
              <a:gd name="T72" fmla="*/ 945 w 1286"/>
              <a:gd name="T73" fmla="*/ 172 h 2050"/>
              <a:gd name="T74" fmla="*/ 1065 w 1286"/>
              <a:gd name="T75" fmla="*/ 258 h 2050"/>
              <a:gd name="T76" fmla="*/ 1176 w 1286"/>
              <a:gd name="T77" fmla="*/ 338 h 2050"/>
              <a:gd name="T78" fmla="*/ 1176 w 1286"/>
              <a:gd name="T79" fmla="*/ 480 h 2050"/>
              <a:gd name="T80" fmla="*/ 1171 w 1286"/>
              <a:gd name="T81" fmla="*/ 626 h 2050"/>
              <a:gd name="T82" fmla="*/ 613 w 1286"/>
              <a:gd name="T83" fmla="*/ 182 h 2050"/>
              <a:gd name="T84" fmla="*/ 241 w 1286"/>
              <a:gd name="T85" fmla="*/ 621 h 2050"/>
              <a:gd name="T86" fmla="*/ 613 w 1286"/>
              <a:gd name="T87" fmla="*/ 247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6" h="2050">
                <a:moveTo>
                  <a:pt x="537" y="1277"/>
                </a:moveTo>
                <a:cubicBezTo>
                  <a:pt x="537" y="1277"/>
                  <a:pt x="537" y="1277"/>
                  <a:pt x="537" y="1277"/>
                </a:cubicBezTo>
                <a:cubicBezTo>
                  <a:pt x="603" y="1237"/>
                  <a:pt x="603" y="1237"/>
                  <a:pt x="603" y="1237"/>
                </a:cubicBezTo>
                <a:cubicBezTo>
                  <a:pt x="603" y="1237"/>
                  <a:pt x="603" y="1237"/>
                  <a:pt x="603" y="1237"/>
                </a:cubicBezTo>
                <a:cubicBezTo>
                  <a:pt x="558" y="1530"/>
                  <a:pt x="512" y="1687"/>
                  <a:pt x="487" y="1762"/>
                </a:cubicBezTo>
                <a:cubicBezTo>
                  <a:pt x="487" y="1762"/>
                  <a:pt x="487" y="1762"/>
                  <a:pt x="367" y="1555"/>
                </a:cubicBezTo>
                <a:cubicBezTo>
                  <a:pt x="367" y="1555"/>
                  <a:pt x="367" y="1555"/>
                  <a:pt x="357" y="1540"/>
                </a:cubicBezTo>
                <a:cubicBezTo>
                  <a:pt x="357" y="1540"/>
                  <a:pt x="357" y="1540"/>
                  <a:pt x="331" y="1540"/>
                </a:cubicBezTo>
                <a:cubicBezTo>
                  <a:pt x="331" y="1540"/>
                  <a:pt x="331" y="1540"/>
                  <a:pt x="45" y="1530"/>
                </a:cubicBezTo>
                <a:cubicBezTo>
                  <a:pt x="125" y="1409"/>
                  <a:pt x="186" y="1257"/>
                  <a:pt x="231" y="1111"/>
                </a:cubicBezTo>
                <a:cubicBezTo>
                  <a:pt x="231" y="1111"/>
                  <a:pt x="231" y="1111"/>
                  <a:pt x="251" y="1111"/>
                </a:cubicBezTo>
                <a:cubicBezTo>
                  <a:pt x="251" y="1111"/>
                  <a:pt x="251" y="1111"/>
                  <a:pt x="266" y="1111"/>
                </a:cubicBezTo>
                <a:cubicBezTo>
                  <a:pt x="266" y="1111"/>
                  <a:pt x="266" y="1111"/>
                  <a:pt x="271" y="1126"/>
                </a:cubicBezTo>
                <a:cubicBezTo>
                  <a:pt x="271" y="1126"/>
                  <a:pt x="271" y="1126"/>
                  <a:pt x="296" y="1197"/>
                </a:cubicBezTo>
                <a:cubicBezTo>
                  <a:pt x="296" y="1197"/>
                  <a:pt x="296" y="1197"/>
                  <a:pt x="306" y="1227"/>
                </a:cubicBezTo>
                <a:cubicBezTo>
                  <a:pt x="306" y="1227"/>
                  <a:pt x="306" y="1227"/>
                  <a:pt x="341" y="1222"/>
                </a:cubicBezTo>
                <a:cubicBezTo>
                  <a:pt x="341" y="1222"/>
                  <a:pt x="341" y="1222"/>
                  <a:pt x="417" y="1202"/>
                </a:cubicBezTo>
                <a:cubicBezTo>
                  <a:pt x="417" y="1202"/>
                  <a:pt x="417" y="1202"/>
                  <a:pt x="432" y="1197"/>
                </a:cubicBezTo>
                <a:cubicBezTo>
                  <a:pt x="432" y="1197"/>
                  <a:pt x="432" y="1197"/>
                  <a:pt x="442" y="1212"/>
                </a:cubicBezTo>
                <a:cubicBezTo>
                  <a:pt x="442" y="1212"/>
                  <a:pt x="442" y="1212"/>
                  <a:pt x="487" y="1267"/>
                </a:cubicBezTo>
                <a:cubicBezTo>
                  <a:pt x="487" y="1267"/>
                  <a:pt x="487" y="1267"/>
                  <a:pt x="507" y="1298"/>
                </a:cubicBezTo>
                <a:cubicBezTo>
                  <a:pt x="507" y="1298"/>
                  <a:pt x="507" y="1298"/>
                  <a:pt x="537" y="1277"/>
                </a:cubicBezTo>
                <a:close/>
                <a:moveTo>
                  <a:pt x="1005" y="1116"/>
                </a:moveTo>
                <a:cubicBezTo>
                  <a:pt x="985" y="1116"/>
                  <a:pt x="985" y="1116"/>
                  <a:pt x="985" y="1116"/>
                </a:cubicBezTo>
                <a:cubicBezTo>
                  <a:pt x="970" y="1116"/>
                  <a:pt x="970" y="1116"/>
                  <a:pt x="970" y="1116"/>
                </a:cubicBezTo>
                <a:cubicBezTo>
                  <a:pt x="965" y="1131"/>
                  <a:pt x="965" y="1131"/>
                  <a:pt x="965" y="1131"/>
                </a:cubicBezTo>
                <a:cubicBezTo>
                  <a:pt x="934" y="1202"/>
                  <a:pt x="934" y="1202"/>
                  <a:pt x="934" y="1202"/>
                </a:cubicBezTo>
                <a:cubicBezTo>
                  <a:pt x="924" y="1232"/>
                  <a:pt x="924" y="1232"/>
                  <a:pt x="924" y="1232"/>
                </a:cubicBezTo>
                <a:cubicBezTo>
                  <a:pt x="889" y="1222"/>
                  <a:pt x="889" y="1222"/>
                  <a:pt x="889" y="1222"/>
                </a:cubicBezTo>
                <a:cubicBezTo>
                  <a:pt x="814" y="1202"/>
                  <a:pt x="814" y="1202"/>
                  <a:pt x="814" y="1202"/>
                </a:cubicBezTo>
                <a:cubicBezTo>
                  <a:pt x="799" y="1202"/>
                  <a:pt x="799" y="1202"/>
                  <a:pt x="799" y="1202"/>
                </a:cubicBezTo>
                <a:cubicBezTo>
                  <a:pt x="789" y="1212"/>
                  <a:pt x="789" y="1212"/>
                  <a:pt x="789" y="1212"/>
                </a:cubicBezTo>
                <a:cubicBezTo>
                  <a:pt x="744" y="1272"/>
                  <a:pt x="744" y="1272"/>
                  <a:pt x="744" y="1272"/>
                </a:cubicBezTo>
                <a:cubicBezTo>
                  <a:pt x="718" y="1298"/>
                  <a:pt x="718" y="1298"/>
                  <a:pt x="718" y="1298"/>
                </a:cubicBezTo>
                <a:cubicBezTo>
                  <a:pt x="693" y="1277"/>
                  <a:pt x="693" y="1277"/>
                  <a:pt x="693" y="1277"/>
                </a:cubicBezTo>
                <a:cubicBezTo>
                  <a:pt x="643" y="1247"/>
                  <a:pt x="643" y="1247"/>
                  <a:pt x="643" y="1247"/>
                </a:cubicBezTo>
                <a:cubicBezTo>
                  <a:pt x="633" y="1288"/>
                  <a:pt x="628" y="1323"/>
                  <a:pt x="623" y="1358"/>
                </a:cubicBezTo>
                <a:cubicBezTo>
                  <a:pt x="759" y="1929"/>
                  <a:pt x="844" y="2050"/>
                  <a:pt x="844" y="2050"/>
                </a:cubicBezTo>
                <a:cubicBezTo>
                  <a:pt x="955" y="1727"/>
                  <a:pt x="955" y="1727"/>
                  <a:pt x="955" y="1727"/>
                </a:cubicBezTo>
                <a:cubicBezTo>
                  <a:pt x="1286" y="1676"/>
                  <a:pt x="1286" y="1676"/>
                  <a:pt x="1286" y="1676"/>
                </a:cubicBezTo>
                <a:cubicBezTo>
                  <a:pt x="1171" y="1530"/>
                  <a:pt x="1075" y="1318"/>
                  <a:pt x="1005" y="1116"/>
                </a:cubicBezTo>
                <a:close/>
                <a:moveTo>
                  <a:pt x="1171" y="626"/>
                </a:moveTo>
                <a:cubicBezTo>
                  <a:pt x="1171" y="626"/>
                  <a:pt x="1171" y="626"/>
                  <a:pt x="1171" y="626"/>
                </a:cubicBezTo>
                <a:cubicBezTo>
                  <a:pt x="1196" y="662"/>
                  <a:pt x="1196" y="662"/>
                  <a:pt x="1196" y="662"/>
                </a:cubicBezTo>
                <a:cubicBezTo>
                  <a:pt x="1196" y="662"/>
                  <a:pt x="1196" y="662"/>
                  <a:pt x="1236" y="727"/>
                </a:cubicBezTo>
                <a:cubicBezTo>
                  <a:pt x="1236" y="727"/>
                  <a:pt x="1236" y="727"/>
                  <a:pt x="1176" y="773"/>
                </a:cubicBezTo>
                <a:cubicBezTo>
                  <a:pt x="1176" y="773"/>
                  <a:pt x="1176" y="773"/>
                  <a:pt x="1146" y="798"/>
                </a:cubicBezTo>
                <a:cubicBezTo>
                  <a:pt x="1146" y="798"/>
                  <a:pt x="1146" y="798"/>
                  <a:pt x="1156" y="838"/>
                </a:cubicBezTo>
                <a:cubicBezTo>
                  <a:pt x="1156" y="838"/>
                  <a:pt x="1156" y="838"/>
                  <a:pt x="1176" y="914"/>
                </a:cubicBezTo>
                <a:cubicBezTo>
                  <a:pt x="1176" y="914"/>
                  <a:pt x="1176" y="914"/>
                  <a:pt x="1100" y="939"/>
                </a:cubicBezTo>
                <a:cubicBezTo>
                  <a:pt x="1100" y="939"/>
                  <a:pt x="1100" y="939"/>
                  <a:pt x="1065" y="954"/>
                </a:cubicBezTo>
                <a:cubicBezTo>
                  <a:pt x="1065" y="954"/>
                  <a:pt x="1065" y="954"/>
                  <a:pt x="1065" y="995"/>
                </a:cubicBezTo>
                <a:cubicBezTo>
                  <a:pt x="1065" y="995"/>
                  <a:pt x="1065" y="995"/>
                  <a:pt x="1060" y="1070"/>
                </a:cubicBezTo>
                <a:cubicBezTo>
                  <a:pt x="1060" y="1070"/>
                  <a:pt x="1060" y="1070"/>
                  <a:pt x="980" y="1076"/>
                </a:cubicBezTo>
                <a:cubicBezTo>
                  <a:pt x="980" y="1076"/>
                  <a:pt x="980" y="1076"/>
                  <a:pt x="940" y="1076"/>
                </a:cubicBezTo>
                <a:cubicBezTo>
                  <a:pt x="940" y="1076"/>
                  <a:pt x="940" y="1076"/>
                  <a:pt x="929" y="1116"/>
                </a:cubicBezTo>
                <a:cubicBezTo>
                  <a:pt x="929" y="1116"/>
                  <a:pt x="929" y="1116"/>
                  <a:pt x="899" y="1187"/>
                </a:cubicBezTo>
                <a:cubicBezTo>
                  <a:pt x="899" y="1187"/>
                  <a:pt x="899" y="1187"/>
                  <a:pt x="824" y="1166"/>
                </a:cubicBezTo>
                <a:cubicBezTo>
                  <a:pt x="824" y="1166"/>
                  <a:pt x="824" y="1166"/>
                  <a:pt x="789" y="1156"/>
                </a:cubicBezTo>
                <a:cubicBezTo>
                  <a:pt x="789" y="1156"/>
                  <a:pt x="789" y="1156"/>
                  <a:pt x="764" y="1187"/>
                </a:cubicBezTo>
                <a:cubicBezTo>
                  <a:pt x="764" y="1187"/>
                  <a:pt x="764" y="1187"/>
                  <a:pt x="713" y="1242"/>
                </a:cubicBezTo>
                <a:cubicBezTo>
                  <a:pt x="713" y="1242"/>
                  <a:pt x="713" y="1242"/>
                  <a:pt x="648" y="1202"/>
                </a:cubicBezTo>
                <a:cubicBezTo>
                  <a:pt x="648" y="1202"/>
                  <a:pt x="648" y="1202"/>
                  <a:pt x="618" y="1182"/>
                </a:cubicBezTo>
                <a:cubicBezTo>
                  <a:pt x="618" y="1182"/>
                  <a:pt x="618" y="1182"/>
                  <a:pt x="583" y="1202"/>
                </a:cubicBezTo>
                <a:cubicBezTo>
                  <a:pt x="583" y="1202"/>
                  <a:pt x="583" y="1202"/>
                  <a:pt x="517" y="1242"/>
                </a:cubicBezTo>
                <a:cubicBezTo>
                  <a:pt x="517" y="1242"/>
                  <a:pt x="517" y="1242"/>
                  <a:pt x="467" y="1182"/>
                </a:cubicBezTo>
                <a:cubicBezTo>
                  <a:pt x="467" y="1182"/>
                  <a:pt x="467" y="1182"/>
                  <a:pt x="447" y="1151"/>
                </a:cubicBezTo>
                <a:cubicBezTo>
                  <a:pt x="447" y="1151"/>
                  <a:pt x="447" y="1151"/>
                  <a:pt x="407" y="1161"/>
                </a:cubicBezTo>
                <a:cubicBezTo>
                  <a:pt x="407" y="1161"/>
                  <a:pt x="407" y="1161"/>
                  <a:pt x="331" y="1182"/>
                </a:cubicBezTo>
                <a:cubicBezTo>
                  <a:pt x="331" y="1182"/>
                  <a:pt x="331" y="1182"/>
                  <a:pt x="306" y="1111"/>
                </a:cubicBezTo>
                <a:cubicBezTo>
                  <a:pt x="306" y="1111"/>
                  <a:pt x="306" y="1111"/>
                  <a:pt x="291" y="1070"/>
                </a:cubicBezTo>
                <a:cubicBezTo>
                  <a:pt x="291" y="1070"/>
                  <a:pt x="291" y="1070"/>
                  <a:pt x="251" y="1070"/>
                </a:cubicBezTo>
                <a:cubicBezTo>
                  <a:pt x="251" y="1070"/>
                  <a:pt x="251" y="1070"/>
                  <a:pt x="176" y="1065"/>
                </a:cubicBezTo>
                <a:cubicBezTo>
                  <a:pt x="176" y="1065"/>
                  <a:pt x="176" y="1065"/>
                  <a:pt x="171" y="990"/>
                </a:cubicBezTo>
                <a:cubicBezTo>
                  <a:pt x="171" y="990"/>
                  <a:pt x="171" y="990"/>
                  <a:pt x="171" y="949"/>
                </a:cubicBezTo>
                <a:cubicBezTo>
                  <a:pt x="171" y="949"/>
                  <a:pt x="171" y="949"/>
                  <a:pt x="130" y="934"/>
                </a:cubicBezTo>
                <a:cubicBezTo>
                  <a:pt x="130" y="934"/>
                  <a:pt x="130" y="934"/>
                  <a:pt x="60" y="904"/>
                </a:cubicBezTo>
                <a:cubicBezTo>
                  <a:pt x="60" y="904"/>
                  <a:pt x="60" y="904"/>
                  <a:pt x="80" y="828"/>
                </a:cubicBezTo>
                <a:cubicBezTo>
                  <a:pt x="80" y="828"/>
                  <a:pt x="80" y="828"/>
                  <a:pt x="90" y="793"/>
                </a:cubicBezTo>
                <a:cubicBezTo>
                  <a:pt x="90" y="793"/>
                  <a:pt x="90" y="793"/>
                  <a:pt x="60" y="767"/>
                </a:cubicBezTo>
                <a:cubicBezTo>
                  <a:pt x="60" y="767"/>
                  <a:pt x="60" y="767"/>
                  <a:pt x="0" y="717"/>
                </a:cubicBezTo>
                <a:cubicBezTo>
                  <a:pt x="0" y="717"/>
                  <a:pt x="0" y="717"/>
                  <a:pt x="45" y="651"/>
                </a:cubicBezTo>
                <a:cubicBezTo>
                  <a:pt x="45" y="651"/>
                  <a:pt x="45" y="651"/>
                  <a:pt x="65" y="621"/>
                </a:cubicBezTo>
                <a:cubicBezTo>
                  <a:pt x="65" y="621"/>
                  <a:pt x="65" y="621"/>
                  <a:pt x="45" y="586"/>
                </a:cubicBezTo>
                <a:cubicBezTo>
                  <a:pt x="45" y="586"/>
                  <a:pt x="45" y="586"/>
                  <a:pt x="5" y="520"/>
                </a:cubicBezTo>
                <a:cubicBezTo>
                  <a:pt x="5" y="520"/>
                  <a:pt x="5" y="520"/>
                  <a:pt x="65" y="475"/>
                </a:cubicBezTo>
                <a:cubicBezTo>
                  <a:pt x="65" y="475"/>
                  <a:pt x="65" y="475"/>
                  <a:pt x="95" y="444"/>
                </a:cubicBezTo>
                <a:cubicBezTo>
                  <a:pt x="95" y="444"/>
                  <a:pt x="95" y="444"/>
                  <a:pt x="85" y="409"/>
                </a:cubicBezTo>
                <a:cubicBezTo>
                  <a:pt x="85" y="409"/>
                  <a:pt x="85" y="409"/>
                  <a:pt x="65" y="333"/>
                </a:cubicBezTo>
                <a:cubicBezTo>
                  <a:pt x="65" y="333"/>
                  <a:pt x="65" y="333"/>
                  <a:pt x="135" y="308"/>
                </a:cubicBezTo>
                <a:cubicBezTo>
                  <a:pt x="135" y="308"/>
                  <a:pt x="135" y="308"/>
                  <a:pt x="176" y="293"/>
                </a:cubicBezTo>
                <a:cubicBezTo>
                  <a:pt x="176" y="293"/>
                  <a:pt x="176" y="293"/>
                  <a:pt x="176" y="252"/>
                </a:cubicBezTo>
                <a:cubicBezTo>
                  <a:pt x="176" y="252"/>
                  <a:pt x="176" y="252"/>
                  <a:pt x="181" y="177"/>
                </a:cubicBezTo>
                <a:cubicBezTo>
                  <a:pt x="181" y="177"/>
                  <a:pt x="181" y="177"/>
                  <a:pt x="256" y="172"/>
                </a:cubicBezTo>
                <a:cubicBezTo>
                  <a:pt x="256" y="172"/>
                  <a:pt x="256" y="172"/>
                  <a:pt x="296" y="172"/>
                </a:cubicBezTo>
                <a:cubicBezTo>
                  <a:pt x="296" y="172"/>
                  <a:pt x="296" y="172"/>
                  <a:pt x="311" y="131"/>
                </a:cubicBezTo>
                <a:cubicBezTo>
                  <a:pt x="311" y="131"/>
                  <a:pt x="311" y="131"/>
                  <a:pt x="341" y="61"/>
                </a:cubicBezTo>
                <a:cubicBezTo>
                  <a:pt x="341" y="61"/>
                  <a:pt x="341" y="61"/>
                  <a:pt x="412" y="81"/>
                </a:cubicBezTo>
                <a:cubicBezTo>
                  <a:pt x="412" y="81"/>
                  <a:pt x="412" y="81"/>
                  <a:pt x="452" y="91"/>
                </a:cubicBezTo>
                <a:cubicBezTo>
                  <a:pt x="452" y="91"/>
                  <a:pt x="452" y="91"/>
                  <a:pt x="477" y="61"/>
                </a:cubicBezTo>
                <a:cubicBezTo>
                  <a:pt x="477" y="61"/>
                  <a:pt x="477" y="61"/>
                  <a:pt x="527" y="0"/>
                </a:cubicBezTo>
                <a:cubicBezTo>
                  <a:pt x="527" y="0"/>
                  <a:pt x="527" y="0"/>
                  <a:pt x="588" y="45"/>
                </a:cubicBezTo>
                <a:cubicBezTo>
                  <a:pt x="588" y="45"/>
                  <a:pt x="588" y="45"/>
                  <a:pt x="623" y="66"/>
                </a:cubicBezTo>
                <a:cubicBezTo>
                  <a:pt x="623" y="66"/>
                  <a:pt x="623" y="66"/>
                  <a:pt x="658" y="45"/>
                </a:cubicBezTo>
                <a:cubicBezTo>
                  <a:pt x="658" y="45"/>
                  <a:pt x="658" y="45"/>
                  <a:pt x="718" y="0"/>
                </a:cubicBezTo>
                <a:cubicBezTo>
                  <a:pt x="718" y="0"/>
                  <a:pt x="718" y="0"/>
                  <a:pt x="769" y="61"/>
                </a:cubicBezTo>
                <a:cubicBezTo>
                  <a:pt x="769" y="61"/>
                  <a:pt x="769" y="61"/>
                  <a:pt x="794" y="91"/>
                </a:cubicBezTo>
                <a:cubicBezTo>
                  <a:pt x="794" y="91"/>
                  <a:pt x="794" y="91"/>
                  <a:pt x="834" y="81"/>
                </a:cubicBezTo>
                <a:cubicBezTo>
                  <a:pt x="834" y="81"/>
                  <a:pt x="834" y="81"/>
                  <a:pt x="904" y="66"/>
                </a:cubicBezTo>
                <a:cubicBezTo>
                  <a:pt x="904" y="66"/>
                  <a:pt x="904" y="66"/>
                  <a:pt x="934" y="136"/>
                </a:cubicBezTo>
                <a:cubicBezTo>
                  <a:pt x="934" y="136"/>
                  <a:pt x="934" y="136"/>
                  <a:pt x="945" y="172"/>
                </a:cubicBezTo>
                <a:cubicBezTo>
                  <a:pt x="945" y="172"/>
                  <a:pt x="945" y="172"/>
                  <a:pt x="990" y="177"/>
                </a:cubicBezTo>
                <a:cubicBezTo>
                  <a:pt x="990" y="177"/>
                  <a:pt x="990" y="177"/>
                  <a:pt x="1065" y="182"/>
                </a:cubicBezTo>
                <a:cubicBezTo>
                  <a:pt x="1065" y="182"/>
                  <a:pt x="1065" y="182"/>
                  <a:pt x="1065" y="258"/>
                </a:cubicBezTo>
                <a:cubicBezTo>
                  <a:pt x="1065" y="258"/>
                  <a:pt x="1065" y="258"/>
                  <a:pt x="1070" y="298"/>
                </a:cubicBezTo>
                <a:cubicBezTo>
                  <a:pt x="1070" y="298"/>
                  <a:pt x="1070" y="298"/>
                  <a:pt x="1105" y="313"/>
                </a:cubicBezTo>
                <a:cubicBezTo>
                  <a:pt x="1105" y="313"/>
                  <a:pt x="1105" y="313"/>
                  <a:pt x="1176" y="338"/>
                </a:cubicBezTo>
                <a:cubicBezTo>
                  <a:pt x="1176" y="338"/>
                  <a:pt x="1176" y="338"/>
                  <a:pt x="1156" y="414"/>
                </a:cubicBezTo>
                <a:cubicBezTo>
                  <a:pt x="1156" y="414"/>
                  <a:pt x="1156" y="414"/>
                  <a:pt x="1146" y="454"/>
                </a:cubicBezTo>
                <a:cubicBezTo>
                  <a:pt x="1146" y="454"/>
                  <a:pt x="1146" y="454"/>
                  <a:pt x="1176" y="480"/>
                </a:cubicBezTo>
                <a:cubicBezTo>
                  <a:pt x="1176" y="480"/>
                  <a:pt x="1176" y="480"/>
                  <a:pt x="1236" y="530"/>
                </a:cubicBezTo>
                <a:cubicBezTo>
                  <a:pt x="1236" y="530"/>
                  <a:pt x="1236" y="530"/>
                  <a:pt x="1196" y="591"/>
                </a:cubicBezTo>
                <a:cubicBezTo>
                  <a:pt x="1196" y="591"/>
                  <a:pt x="1196" y="591"/>
                  <a:pt x="1171" y="626"/>
                </a:cubicBezTo>
                <a:close/>
                <a:moveTo>
                  <a:pt x="613" y="1055"/>
                </a:moveTo>
                <a:cubicBezTo>
                  <a:pt x="849" y="1055"/>
                  <a:pt x="1040" y="858"/>
                  <a:pt x="1040" y="621"/>
                </a:cubicBezTo>
                <a:cubicBezTo>
                  <a:pt x="1040" y="379"/>
                  <a:pt x="849" y="182"/>
                  <a:pt x="613" y="182"/>
                </a:cubicBezTo>
                <a:cubicBezTo>
                  <a:pt x="372" y="182"/>
                  <a:pt x="181" y="379"/>
                  <a:pt x="181" y="621"/>
                </a:cubicBezTo>
                <a:cubicBezTo>
                  <a:pt x="181" y="858"/>
                  <a:pt x="372" y="1055"/>
                  <a:pt x="613" y="1055"/>
                </a:cubicBezTo>
                <a:close/>
                <a:moveTo>
                  <a:pt x="241" y="621"/>
                </a:moveTo>
                <a:cubicBezTo>
                  <a:pt x="241" y="823"/>
                  <a:pt x="407" y="990"/>
                  <a:pt x="613" y="990"/>
                </a:cubicBezTo>
                <a:cubicBezTo>
                  <a:pt x="814" y="990"/>
                  <a:pt x="980" y="823"/>
                  <a:pt x="980" y="621"/>
                </a:cubicBezTo>
                <a:cubicBezTo>
                  <a:pt x="980" y="414"/>
                  <a:pt x="814" y="247"/>
                  <a:pt x="613" y="247"/>
                </a:cubicBezTo>
                <a:cubicBezTo>
                  <a:pt x="407" y="247"/>
                  <a:pt x="241" y="414"/>
                  <a:pt x="241" y="621"/>
                </a:cubicBezTo>
                <a:close/>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grpSp>
        <p:nvGrpSpPr>
          <p:cNvPr id="42" name="Group 41">
            <a:extLst>
              <a:ext uri="{FF2B5EF4-FFF2-40B4-BE49-F238E27FC236}">
                <a16:creationId xmlns:a16="http://schemas.microsoft.com/office/drawing/2014/main" id="{9537EFF4-C88B-46B9-A394-209000667F2B}"/>
              </a:ext>
            </a:extLst>
          </p:cNvPr>
          <p:cNvGrpSpPr/>
          <p:nvPr/>
        </p:nvGrpSpPr>
        <p:grpSpPr>
          <a:xfrm>
            <a:off x="8729586" y="4789789"/>
            <a:ext cx="1350061" cy="1245426"/>
            <a:chOff x="4221704" y="1791782"/>
            <a:chExt cx="700593" cy="646294"/>
          </a:xfrm>
        </p:grpSpPr>
        <p:sp>
          <p:nvSpPr>
            <p:cNvPr id="44" name="Freeform 25">
              <a:extLst>
                <a:ext uri="{FF2B5EF4-FFF2-40B4-BE49-F238E27FC236}">
                  <a16:creationId xmlns:a16="http://schemas.microsoft.com/office/drawing/2014/main" id="{A2CE95D1-8CF5-46D7-94EF-C46E98F04A69}"/>
                </a:ext>
              </a:extLst>
            </p:cNvPr>
            <p:cNvSpPr>
              <a:spLocks/>
            </p:cNvSpPr>
            <p:nvPr/>
          </p:nvSpPr>
          <p:spPr bwMode="auto">
            <a:xfrm>
              <a:off x="4346088" y="2191249"/>
              <a:ext cx="450441" cy="246827"/>
            </a:xfrm>
            <a:custGeom>
              <a:avLst/>
              <a:gdLst>
                <a:gd name="T0" fmla="*/ 0 w 1626"/>
                <a:gd name="T1" fmla="*/ 38 h 891"/>
                <a:gd name="T2" fmla="*/ 0 w 1626"/>
                <a:gd name="T3" fmla="*/ 351 h 891"/>
                <a:gd name="T4" fmla="*/ 810 w 1626"/>
                <a:gd name="T5" fmla="*/ 891 h 891"/>
                <a:gd name="T6" fmla="*/ 1626 w 1626"/>
                <a:gd name="T7" fmla="*/ 351 h 891"/>
                <a:gd name="T8" fmla="*/ 1626 w 1626"/>
                <a:gd name="T9" fmla="*/ 0 h 891"/>
              </a:gdLst>
              <a:ahLst/>
              <a:cxnLst>
                <a:cxn ang="0">
                  <a:pos x="T0" y="T1"/>
                </a:cxn>
                <a:cxn ang="0">
                  <a:pos x="T2" y="T3"/>
                </a:cxn>
                <a:cxn ang="0">
                  <a:pos x="T4" y="T5"/>
                </a:cxn>
                <a:cxn ang="0">
                  <a:pos x="T6" y="T7"/>
                </a:cxn>
                <a:cxn ang="0">
                  <a:pos x="T8" y="T9"/>
                </a:cxn>
              </a:cxnLst>
              <a:rect l="0" t="0" r="r" b="b"/>
              <a:pathLst>
                <a:path w="1626" h="891">
                  <a:moveTo>
                    <a:pt x="0" y="38"/>
                  </a:moveTo>
                  <a:lnTo>
                    <a:pt x="0" y="351"/>
                  </a:lnTo>
                  <a:lnTo>
                    <a:pt x="810" y="891"/>
                  </a:lnTo>
                  <a:lnTo>
                    <a:pt x="1626" y="351"/>
                  </a:lnTo>
                  <a:lnTo>
                    <a:pt x="1626" y="0"/>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5" name="Line 26">
              <a:extLst>
                <a:ext uri="{FF2B5EF4-FFF2-40B4-BE49-F238E27FC236}">
                  <a16:creationId xmlns:a16="http://schemas.microsoft.com/office/drawing/2014/main" id="{5F117182-4A50-4669-B377-AF33847107D7}"/>
                </a:ext>
              </a:extLst>
            </p:cNvPr>
            <p:cNvSpPr>
              <a:spLocks noChangeShapeType="1"/>
            </p:cNvSpPr>
            <p:nvPr/>
          </p:nvSpPr>
          <p:spPr bwMode="auto">
            <a:xfrm flipH="1" flipV="1">
              <a:off x="4568815" y="2176289"/>
              <a:ext cx="1662" cy="261787"/>
            </a:xfrm>
            <a:prstGeom prst="lin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6" name="Freeform 34">
              <a:extLst>
                <a:ext uri="{FF2B5EF4-FFF2-40B4-BE49-F238E27FC236}">
                  <a16:creationId xmlns:a16="http://schemas.microsoft.com/office/drawing/2014/main" id="{A7243AD5-3668-4945-BB28-1442C58CA875}"/>
                </a:ext>
              </a:extLst>
            </p:cNvPr>
            <p:cNvSpPr>
              <a:spLocks/>
            </p:cNvSpPr>
            <p:nvPr/>
          </p:nvSpPr>
          <p:spPr bwMode="auto">
            <a:xfrm>
              <a:off x="4221704" y="1791782"/>
              <a:ext cx="700593" cy="466784"/>
            </a:xfrm>
            <a:custGeom>
              <a:avLst/>
              <a:gdLst>
                <a:gd name="T0" fmla="*/ 1708 w 2529"/>
                <a:gd name="T1" fmla="*/ 0 h 1685"/>
                <a:gd name="T2" fmla="*/ 0 w 2529"/>
                <a:gd name="T3" fmla="*/ 1134 h 1685"/>
                <a:gd name="T4" fmla="*/ 805 w 2529"/>
                <a:gd name="T5" fmla="*/ 1685 h 1685"/>
                <a:gd name="T6" fmla="*/ 1253 w 2529"/>
                <a:gd name="T7" fmla="*/ 1388 h 1685"/>
                <a:gd name="T8" fmla="*/ 2529 w 2529"/>
                <a:gd name="T9" fmla="*/ 540 h 1685"/>
                <a:gd name="T10" fmla="*/ 1708 w 2529"/>
                <a:gd name="T11" fmla="*/ 0 h 1685"/>
              </a:gdLst>
              <a:ahLst/>
              <a:cxnLst>
                <a:cxn ang="0">
                  <a:pos x="T0" y="T1"/>
                </a:cxn>
                <a:cxn ang="0">
                  <a:pos x="T2" y="T3"/>
                </a:cxn>
                <a:cxn ang="0">
                  <a:pos x="T4" y="T5"/>
                </a:cxn>
                <a:cxn ang="0">
                  <a:pos x="T6" y="T7"/>
                </a:cxn>
                <a:cxn ang="0">
                  <a:pos x="T8" y="T9"/>
                </a:cxn>
                <a:cxn ang="0">
                  <a:pos x="T10" y="T11"/>
                </a:cxn>
              </a:cxnLst>
              <a:rect l="0" t="0" r="r" b="b"/>
              <a:pathLst>
                <a:path w="2529" h="1685">
                  <a:moveTo>
                    <a:pt x="1708" y="0"/>
                  </a:moveTo>
                  <a:lnTo>
                    <a:pt x="0" y="1134"/>
                  </a:lnTo>
                  <a:lnTo>
                    <a:pt x="805" y="1685"/>
                  </a:lnTo>
                  <a:lnTo>
                    <a:pt x="1253" y="1388"/>
                  </a:lnTo>
                  <a:lnTo>
                    <a:pt x="2529" y="540"/>
                  </a:lnTo>
                  <a:lnTo>
                    <a:pt x="1708" y="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7" name="Freeform 35">
              <a:extLst>
                <a:ext uri="{FF2B5EF4-FFF2-40B4-BE49-F238E27FC236}">
                  <a16:creationId xmlns:a16="http://schemas.microsoft.com/office/drawing/2014/main" id="{29B9283E-17AC-4955-8507-F1D77AE71DDB}"/>
                </a:ext>
              </a:extLst>
            </p:cNvPr>
            <p:cNvSpPr>
              <a:spLocks/>
            </p:cNvSpPr>
            <p:nvPr/>
          </p:nvSpPr>
          <p:spPr bwMode="auto">
            <a:xfrm>
              <a:off x="4221704" y="1791782"/>
              <a:ext cx="700593" cy="466784"/>
            </a:xfrm>
            <a:custGeom>
              <a:avLst/>
              <a:gdLst>
                <a:gd name="T0" fmla="*/ 0 w 2529"/>
                <a:gd name="T1" fmla="*/ 551 h 1685"/>
                <a:gd name="T2" fmla="*/ 1692 w 2529"/>
                <a:gd name="T3" fmla="*/ 1685 h 1685"/>
                <a:gd name="T4" fmla="*/ 2529 w 2529"/>
                <a:gd name="T5" fmla="*/ 1151 h 1685"/>
                <a:gd name="T6" fmla="*/ 811 w 2529"/>
                <a:gd name="T7" fmla="*/ 0 h 1685"/>
                <a:gd name="T8" fmla="*/ 0 w 2529"/>
                <a:gd name="T9" fmla="*/ 551 h 1685"/>
              </a:gdLst>
              <a:ahLst/>
              <a:cxnLst>
                <a:cxn ang="0">
                  <a:pos x="T0" y="T1"/>
                </a:cxn>
                <a:cxn ang="0">
                  <a:pos x="T2" y="T3"/>
                </a:cxn>
                <a:cxn ang="0">
                  <a:pos x="T4" y="T5"/>
                </a:cxn>
                <a:cxn ang="0">
                  <a:pos x="T6" y="T7"/>
                </a:cxn>
                <a:cxn ang="0">
                  <a:pos x="T8" y="T9"/>
                </a:cxn>
              </a:cxnLst>
              <a:rect l="0" t="0" r="r" b="b"/>
              <a:pathLst>
                <a:path w="2529" h="1685">
                  <a:moveTo>
                    <a:pt x="0" y="551"/>
                  </a:moveTo>
                  <a:lnTo>
                    <a:pt x="1692" y="1685"/>
                  </a:lnTo>
                  <a:lnTo>
                    <a:pt x="2529" y="1151"/>
                  </a:lnTo>
                  <a:lnTo>
                    <a:pt x="811" y="0"/>
                  </a:lnTo>
                  <a:lnTo>
                    <a:pt x="0" y="55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grpSp>
        <p:nvGrpSpPr>
          <p:cNvPr id="48" name="Group 42">
            <a:extLst>
              <a:ext uri="{FF2B5EF4-FFF2-40B4-BE49-F238E27FC236}">
                <a16:creationId xmlns:a16="http://schemas.microsoft.com/office/drawing/2014/main" id="{B4E4DF73-E410-4FA7-86DC-3DC4AAB4ED80}"/>
              </a:ext>
            </a:extLst>
          </p:cNvPr>
          <p:cNvGrpSpPr>
            <a:grpSpLocks noChangeAspect="1"/>
          </p:cNvGrpSpPr>
          <p:nvPr/>
        </p:nvGrpSpPr>
        <p:grpSpPr bwMode="auto">
          <a:xfrm>
            <a:off x="12174473" y="4843895"/>
            <a:ext cx="1688187" cy="1161938"/>
            <a:chOff x="4740" y="1768"/>
            <a:chExt cx="725" cy="499"/>
          </a:xfrm>
          <a:noFill/>
        </p:grpSpPr>
        <p:sp>
          <p:nvSpPr>
            <p:cNvPr id="49" name="Freeform 45">
              <a:extLst>
                <a:ext uri="{FF2B5EF4-FFF2-40B4-BE49-F238E27FC236}">
                  <a16:creationId xmlns:a16="http://schemas.microsoft.com/office/drawing/2014/main" id="{0B90A0AC-428D-4009-8E12-D57819DA84BB}"/>
                </a:ext>
              </a:extLst>
            </p:cNvPr>
            <p:cNvSpPr>
              <a:spLocks/>
            </p:cNvSpPr>
            <p:nvPr/>
          </p:nvSpPr>
          <p:spPr bwMode="auto">
            <a:xfrm>
              <a:off x="4966" y="1768"/>
              <a:ext cx="499" cy="459"/>
            </a:xfrm>
            <a:custGeom>
              <a:avLst/>
              <a:gdLst>
                <a:gd name="T0" fmla="*/ 339 w 499"/>
                <a:gd name="T1" fmla="*/ 24 h 459"/>
                <a:gd name="T2" fmla="*/ 0 w 499"/>
                <a:gd name="T3" fmla="*/ 459 h 459"/>
                <a:gd name="T4" fmla="*/ 499 w 499"/>
                <a:gd name="T5" fmla="*/ 249 h 459"/>
                <a:gd name="T6" fmla="*/ 394 w 499"/>
                <a:gd name="T7" fmla="*/ 0 h 459"/>
                <a:gd name="T8" fmla="*/ 339 w 499"/>
                <a:gd name="T9" fmla="*/ 24 h 459"/>
              </a:gdLst>
              <a:ahLst/>
              <a:cxnLst>
                <a:cxn ang="0">
                  <a:pos x="T0" y="T1"/>
                </a:cxn>
                <a:cxn ang="0">
                  <a:pos x="T2" y="T3"/>
                </a:cxn>
                <a:cxn ang="0">
                  <a:pos x="T4" y="T5"/>
                </a:cxn>
                <a:cxn ang="0">
                  <a:pos x="T6" y="T7"/>
                </a:cxn>
                <a:cxn ang="0">
                  <a:pos x="T8" y="T9"/>
                </a:cxn>
              </a:cxnLst>
              <a:rect l="0" t="0" r="r" b="b"/>
              <a:pathLst>
                <a:path w="499" h="459">
                  <a:moveTo>
                    <a:pt x="339" y="24"/>
                  </a:moveTo>
                  <a:lnTo>
                    <a:pt x="0" y="459"/>
                  </a:lnTo>
                  <a:lnTo>
                    <a:pt x="499" y="249"/>
                  </a:lnTo>
                  <a:lnTo>
                    <a:pt x="394" y="0"/>
                  </a:lnTo>
                  <a:lnTo>
                    <a:pt x="339" y="24"/>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0" name="Freeform 46">
              <a:extLst>
                <a:ext uri="{FF2B5EF4-FFF2-40B4-BE49-F238E27FC236}">
                  <a16:creationId xmlns:a16="http://schemas.microsoft.com/office/drawing/2014/main" id="{3F44E852-8D32-4B3C-80BF-3320301A6A9E}"/>
                </a:ext>
              </a:extLst>
            </p:cNvPr>
            <p:cNvSpPr>
              <a:spLocks/>
            </p:cNvSpPr>
            <p:nvPr/>
          </p:nvSpPr>
          <p:spPr bwMode="auto">
            <a:xfrm>
              <a:off x="5305" y="1768"/>
              <a:ext cx="78" cy="68"/>
            </a:xfrm>
            <a:custGeom>
              <a:avLst/>
              <a:gdLst>
                <a:gd name="T0" fmla="*/ 0 w 37"/>
                <a:gd name="T1" fmla="*/ 11 h 32"/>
                <a:gd name="T2" fmla="*/ 15 w 37"/>
                <a:gd name="T3" fmla="*/ 29 h 32"/>
                <a:gd name="T4" fmla="*/ 37 w 37"/>
                <a:gd name="T5" fmla="*/ 26 h 32"/>
                <a:gd name="T6" fmla="*/ 26 w 37"/>
                <a:gd name="T7" fmla="*/ 0 h 32"/>
                <a:gd name="T8" fmla="*/ 0 w 37"/>
                <a:gd name="T9" fmla="*/ 11 h 32"/>
              </a:gdLst>
              <a:ahLst/>
              <a:cxnLst>
                <a:cxn ang="0">
                  <a:pos x="T0" y="T1"/>
                </a:cxn>
                <a:cxn ang="0">
                  <a:pos x="T2" y="T3"/>
                </a:cxn>
                <a:cxn ang="0">
                  <a:pos x="T4" y="T5"/>
                </a:cxn>
                <a:cxn ang="0">
                  <a:pos x="T6" y="T7"/>
                </a:cxn>
                <a:cxn ang="0">
                  <a:pos x="T8" y="T9"/>
                </a:cxn>
              </a:cxnLst>
              <a:rect l="0" t="0" r="r" b="b"/>
              <a:pathLst>
                <a:path w="37" h="32">
                  <a:moveTo>
                    <a:pt x="0" y="11"/>
                  </a:moveTo>
                  <a:cubicBezTo>
                    <a:pt x="2" y="18"/>
                    <a:pt x="7" y="26"/>
                    <a:pt x="15" y="29"/>
                  </a:cubicBezTo>
                  <a:cubicBezTo>
                    <a:pt x="22" y="32"/>
                    <a:pt x="31" y="31"/>
                    <a:pt x="37" y="26"/>
                  </a:cubicBezTo>
                  <a:cubicBezTo>
                    <a:pt x="26" y="0"/>
                    <a:pt x="26" y="0"/>
                    <a:pt x="26" y="0"/>
                  </a:cubicBezTo>
                  <a:lnTo>
                    <a:pt x="0" y="1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1" name="Freeform 47">
              <a:extLst>
                <a:ext uri="{FF2B5EF4-FFF2-40B4-BE49-F238E27FC236}">
                  <a16:creationId xmlns:a16="http://schemas.microsoft.com/office/drawing/2014/main" id="{124DC039-57FA-444A-AD47-7E157B8DF6AE}"/>
                </a:ext>
              </a:extLst>
            </p:cNvPr>
            <p:cNvSpPr>
              <a:spLocks/>
            </p:cNvSpPr>
            <p:nvPr/>
          </p:nvSpPr>
          <p:spPr bwMode="auto">
            <a:xfrm>
              <a:off x="5398" y="1962"/>
              <a:ext cx="67" cy="78"/>
            </a:xfrm>
            <a:custGeom>
              <a:avLst/>
              <a:gdLst>
                <a:gd name="T0" fmla="*/ 6 w 32"/>
                <a:gd name="T1" fmla="*/ 37 h 37"/>
                <a:gd name="T2" fmla="*/ 3 w 32"/>
                <a:gd name="T3" fmla="*/ 14 h 37"/>
                <a:gd name="T4" fmla="*/ 21 w 32"/>
                <a:gd name="T5" fmla="*/ 0 h 37"/>
                <a:gd name="T6" fmla="*/ 32 w 32"/>
                <a:gd name="T7" fmla="*/ 26 h 37"/>
                <a:gd name="T8" fmla="*/ 6 w 32"/>
                <a:gd name="T9" fmla="*/ 37 h 37"/>
              </a:gdLst>
              <a:ahLst/>
              <a:cxnLst>
                <a:cxn ang="0">
                  <a:pos x="T0" y="T1"/>
                </a:cxn>
                <a:cxn ang="0">
                  <a:pos x="T2" y="T3"/>
                </a:cxn>
                <a:cxn ang="0">
                  <a:pos x="T4" y="T5"/>
                </a:cxn>
                <a:cxn ang="0">
                  <a:pos x="T6" y="T7"/>
                </a:cxn>
                <a:cxn ang="0">
                  <a:pos x="T8" y="T9"/>
                </a:cxn>
              </a:cxnLst>
              <a:rect l="0" t="0" r="r" b="b"/>
              <a:pathLst>
                <a:path w="32" h="37">
                  <a:moveTo>
                    <a:pt x="6" y="37"/>
                  </a:moveTo>
                  <a:cubicBezTo>
                    <a:pt x="2" y="31"/>
                    <a:pt x="0" y="21"/>
                    <a:pt x="3" y="14"/>
                  </a:cubicBezTo>
                  <a:cubicBezTo>
                    <a:pt x="6" y="6"/>
                    <a:pt x="13" y="1"/>
                    <a:pt x="21" y="0"/>
                  </a:cubicBezTo>
                  <a:cubicBezTo>
                    <a:pt x="32" y="26"/>
                    <a:pt x="32" y="26"/>
                    <a:pt x="32" y="26"/>
                  </a:cubicBezTo>
                  <a:lnTo>
                    <a:pt x="6" y="3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2" name="Freeform 48">
              <a:extLst>
                <a:ext uri="{FF2B5EF4-FFF2-40B4-BE49-F238E27FC236}">
                  <a16:creationId xmlns:a16="http://schemas.microsoft.com/office/drawing/2014/main" id="{A7B26C77-1FEF-4169-AEA5-7C0F6A4075B8}"/>
                </a:ext>
              </a:extLst>
            </p:cNvPr>
            <p:cNvSpPr>
              <a:spLocks/>
            </p:cNvSpPr>
            <p:nvPr/>
          </p:nvSpPr>
          <p:spPr bwMode="auto">
            <a:xfrm>
              <a:off x="5083" y="1941"/>
              <a:ext cx="151" cy="162"/>
            </a:xfrm>
            <a:custGeom>
              <a:avLst/>
              <a:gdLst>
                <a:gd name="T0" fmla="*/ 0 w 72"/>
                <a:gd name="T1" fmla="*/ 65 h 77"/>
                <a:gd name="T2" fmla="*/ 41 w 72"/>
                <a:gd name="T3" fmla="*/ 71 h 77"/>
                <a:gd name="T4" fmla="*/ 63 w 72"/>
                <a:gd name="T5" fmla="*/ 17 h 77"/>
                <a:gd name="T6" fmla="*/ 50 w 72"/>
                <a:gd name="T7" fmla="*/ 0 h 77"/>
                <a:gd name="T8" fmla="*/ 0 w 72"/>
                <a:gd name="T9" fmla="*/ 65 h 77"/>
              </a:gdLst>
              <a:ahLst/>
              <a:cxnLst>
                <a:cxn ang="0">
                  <a:pos x="T0" y="T1"/>
                </a:cxn>
                <a:cxn ang="0">
                  <a:pos x="T2" y="T3"/>
                </a:cxn>
                <a:cxn ang="0">
                  <a:pos x="T4" y="T5"/>
                </a:cxn>
                <a:cxn ang="0">
                  <a:pos x="T6" y="T7"/>
                </a:cxn>
                <a:cxn ang="0">
                  <a:pos x="T8" y="T9"/>
                </a:cxn>
              </a:cxnLst>
              <a:rect l="0" t="0" r="r" b="b"/>
              <a:pathLst>
                <a:path w="72" h="77">
                  <a:moveTo>
                    <a:pt x="0" y="65"/>
                  </a:moveTo>
                  <a:cubicBezTo>
                    <a:pt x="11" y="74"/>
                    <a:pt x="27" y="77"/>
                    <a:pt x="41" y="71"/>
                  </a:cubicBezTo>
                  <a:cubicBezTo>
                    <a:pt x="62" y="62"/>
                    <a:pt x="72" y="38"/>
                    <a:pt x="63" y="17"/>
                  </a:cubicBezTo>
                  <a:cubicBezTo>
                    <a:pt x="60" y="10"/>
                    <a:pt x="56" y="4"/>
                    <a:pt x="50" y="0"/>
                  </a:cubicBezTo>
                  <a:lnTo>
                    <a:pt x="0" y="65"/>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3" name="Freeform 49">
              <a:extLst>
                <a:ext uri="{FF2B5EF4-FFF2-40B4-BE49-F238E27FC236}">
                  <a16:creationId xmlns:a16="http://schemas.microsoft.com/office/drawing/2014/main" id="{DC5415DD-E70F-4BAA-A0B7-591778D1498A}"/>
                </a:ext>
              </a:extLst>
            </p:cNvPr>
            <p:cNvSpPr>
              <a:spLocks/>
            </p:cNvSpPr>
            <p:nvPr/>
          </p:nvSpPr>
          <p:spPr bwMode="auto">
            <a:xfrm>
              <a:off x="4740" y="1785"/>
              <a:ext cx="484" cy="482"/>
            </a:xfrm>
            <a:custGeom>
              <a:avLst/>
              <a:gdLst>
                <a:gd name="T0" fmla="*/ 174 w 484"/>
                <a:gd name="T1" fmla="*/ 457 h 482"/>
                <a:gd name="T2" fmla="*/ 484 w 484"/>
                <a:gd name="T3" fmla="*/ 0 h 482"/>
                <a:gd name="T4" fmla="*/ 0 w 484"/>
                <a:gd name="T5" fmla="*/ 242 h 482"/>
                <a:gd name="T6" fmla="*/ 119 w 484"/>
                <a:gd name="T7" fmla="*/ 482 h 482"/>
                <a:gd name="T8" fmla="*/ 174 w 484"/>
                <a:gd name="T9" fmla="*/ 457 h 482"/>
              </a:gdLst>
              <a:ahLst/>
              <a:cxnLst>
                <a:cxn ang="0">
                  <a:pos x="T0" y="T1"/>
                </a:cxn>
                <a:cxn ang="0">
                  <a:pos x="T2" y="T3"/>
                </a:cxn>
                <a:cxn ang="0">
                  <a:pos x="T4" y="T5"/>
                </a:cxn>
                <a:cxn ang="0">
                  <a:pos x="T6" y="T7"/>
                </a:cxn>
                <a:cxn ang="0">
                  <a:pos x="T8" y="T9"/>
                </a:cxn>
              </a:cxnLst>
              <a:rect l="0" t="0" r="r" b="b"/>
              <a:pathLst>
                <a:path w="484" h="482">
                  <a:moveTo>
                    <a:pt x="174" y="457"/>
                  </a:moveTo>
                  <a:lnTo>
                    <a:pt x="484" y="0"/>
                  </a:lnTo>
                  <a:lnTo>
                    <a:pt x="0" y="242"/>
                  </a:lnTo>
                  <a:lnTo>
                    <a:pt x="119" y="482"/>
                  </a:lnTo>
                  <a:lnTo>
                    <a:pt x="174" y="45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4" name="Freeform 50">
              <a:extLst>
                <a:ext uri="{FF2B5EF4-FFF2-40B4-BE49-F238E27FC236}">
                  <a16:creationId xmlns:a16="http://schemas.microsoft.com/office/drawing/2014/main" id="{27642D4F-E595-4195-A8C1-78791F7338BE}"/>
                </a:ext>
              </a:extLst>
            </p:cNvPr>
            <p:cNvSpPr>
              <a:spLocks/>
            </p:cNvSpPr>
            <p:nvPr/>
          </p:nvSpPr>
          <p:spPr bwMode="auto">
            <a:xfrm>
              <a:off x="4834" y="2200"/>
              <a:ext cx="78" cy="67"/>
            </a:xfrm>
            <a:custGeom>
              <a:avLst/>
              <a:gdLst>
                <a:gd name="T0" fmla="*/ 37 w 37"/>
                <a:gd name="T1" fmla="*/ 20 h 32"/>
                <a:gd name="T2" fmla="*/ 22 w 37"/>
                <a:gd name="T3" fmla="*/ 3 h 32"/>
                <a:gd name="T4" fmla="*/ 0 w 37"/>
                <a:gd name="T5" fmla="*/ 7 h 32"/>
                <a:gd name="T6" fmla="*/ 12 w 37"/>
                <a:gd name="T7" fmla="*/ 32 h 32"/>
                <a:gd name="T8" fmla="*/ 37 w 37"/>
                <a:gd name="T9" fmla="*/ 20 h 32"/>
              </a:gdLst>
              <a:ahLst/>
              <a:cxnLst>
                <a:cxn ang="0">
                  <a:pos x="T0" y="T1"/>
                </a:cxn>
                <a:cxn ang="0">
                  <a:pos x="T2" y="T3"/>
                </a:cxn>
                <a:cxn ang="0">
                  <a:pos x="T4" y="T5"/>
                </a:cxn>
                <a:cxn ang="0">
                  <a:pos x="T6" y="T7"/>
                </a:cxn>
                <a:cxn ang="0">
                  <a:pos x="T8" y="T9"/>
                </a:cxn>
              </a:cxnLst>
              <a:rect l="0" t="0" r="r" b="b"/>
              <a:pathLst>
                <a:path w="37" h="32">
                  <a:moveTo>
                    <a:pt x="37" y="20"/>
                  </a:moveTo>
                  <a:cubicBezTo>
                    <a:pt x="36" y="13"/>
                    <a:pt x="29" y="5"/>
                    <a:pt x="22" y="3"/>
                  </a:cubicBezTo>
                  <a:cubicBezTo>
                    <a:pt x="14" y="0"/>
                    <a:pt x="6" y="2"/>
                    <a:pt x="0" y="7"/>
                  </a:cubicBezTo>
                  <a:cubicBezTo>
                    <a:pt x="12" y="32"/>
                    <a:pt x="12" y="32"/>
                    <a:pt x="12" y="32"/>
                  </a:cubicBezTo>
                  <a:lnTo>
                    <a:pt x="37" y="2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5" name="Freeform 51">
              <a:extLst>
                <a:ext uri="{FF2B5EF4-FFF2-40B4-BE49-F238E27FC236}">
                  <a16:creationId xmlns:a16="http://schemas.microsoft.com/office/drawing/2014/main" id="{D602B68E-6317-40E0-8A00-A20462B11110}"/>
                </a:ext>
              </a:extLst>
            </p:cNvPr>
            <p:cNvSpPr>
              <a:spLocks/>
            </p:cNvSpPr>
            <p:nvPr/>
          </p:nvSpPr>
          <p:spPr bwMode="auto">
            <a:xfrm>
              <a:off x="4740" y="2000"/>
              <a:ext cx="67" cy="80"/>
            </a:xfrm>
            <a:custGeom>
              <a:avLst/>
              <a:gdLst>
                <a:gd name="T0" fmla="*/ 25 w 32"/>
                <a:gd name="T1" fmla="*/ 0 h 38"/>
                <a:gd name="T2" fmla="*/ 30 w 32"/>
                <a:gd name="T3" fmla="*/ 23 h 38"/>
                <a:gd name="T4" fmla="*/ 13 w 32"/>
                <a:gd name="T5" fmla="*/ 38 h 38"/>
                <a:gd name="T6" fmla="*/ 0 w 32"/>
                <a:gd name="T7" fmla="*/ 13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30" y="6"/>
                    <a:pt x="32" y="15"/>
                    <a:pt x="30" y="23"/>
                  </a:cubicBezTo>
                  <a:cubicBezTo>
                    <a:pt x="27" y="31"/>
                    <a:pt x="20" y="36"/>
                    <a:pt x="13" y="38"/>
                  </a:cubicBezTo>
                  <a:cubicBezTo>
                    <a:pt x="0" y="13"/>
                    <a:pt x="0" y="13"/>
                    <a:pt x="0" y="13"/>
                  </a:cubicBezTo>
                  <a:lnTo>
                    <a:pt x="25" y="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6" name="Freeform 52">
              <a:extLst>
                <a:ext uri="{FF2B5EF4-FFF2-40B4-BE49-F238E27FC236}">
                  <a16:creationId xmlns:a16="http://schemas.microsoft.com/office/drawing/2014/main" id="{FD37592B-03DF-4A31-9160-EA2EE583697B}"/>
                </a:ext>
              </a:extLst>
            </p:cNvPr>
            <p:cNvSpPr>
              <a:spLocks/>
            </p:cNvSpPr>
            <p:nvPr/>
          </p:nvSpPr>
          <p:spPr bwMode="auto">
            <a:xfrm>
              <a:off x="4970" y="1920"/>
              <a:ext cx="147" cy="164"/>
            </a:xfrm>
            <a:custGeom>
              <a:avLst/>
              <a:gdLst>
                <a:gd name="T0" fmla="*/ 70 w 70"/>
                <a:gd name="T1" fmla="*/ 10 h 78"/>
                <a:gd name="T2" fmla="*/ 28 w 70"/>
                <a:gd name="T3" fmla="*/ 7 h 78"/>
                <a:gd name="T4" fmla="*/ 10 w 70"/>
                <a:gd name="T5" fmla="*/ 62 h 78"/>
                <a:gd name="T6" fmla="*/ 24 w 70"/>
                <a:gd name="T7" fmla="*/ 78 h 78"/>
                <a:gd name="T8" fmla="*/ 70 w 70"/>
                <a:gd name="T9" fmla="*/ 10 h 78"/>
              </a:gdLst>
              <a:ahLst/>
              <a:cxnLst>
                <a:cxn ang="0">
                  <a:pos x="T0" y="T1"/>
                </a:cxn>
                <a:cxn ang="0">
                  <a:pos x="T2" y="T3"/>
                </a:cxn>
                <a:cxn ang="0">
                  <a:pos x="T4" y="T5"/>
                </a:cxn>
                <a:cxn ang="0">
                  <a:pos x="T6" y="T7"/>
                </a:cxn>
                <a:cxn ang="0">
                  <a:pos x="T8" y="T9"/>
                </a:cxn>
              </a:cxnLst>
              <a:rect l="0" t="0" r="r" b="b"/>
              <a:pathLst>
                <a:path w="70" h="78">
                  <a:moveTo>
                    <a:pt x="70" y="10"/>
                  </a:moveTo>
                  <a:cubicBezTo>
                    <a:pt x="58" y="2"/>
                    <a:pt x="42" y="0"/>
                    <a:pt x="28" y="7"/>
                  </a:cubicBezTo>
                  <a:cubicBezTo>
                    <a:pt x="8" y="17"/>
                    <a:pt x="0" y="42"/>
                    <a:pt x="10" y="62"/>
                  </a:cubicBezTo>
                  <a:cubicBezTo>
                    <a:pt x="13" y="69"/>
                    <a:pt x="18" y="74"/>
                    <a:pt x="24" y="78"/>
                  </a:cubicBezTo>
                  <a:lnTo>
                    <a:pt x="70" y="1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39" name="Title 8">
            <a:extLst>
              <a:ext uri="{FF2B5EF4-FFF2-40B4-BE49-F238E27FC236}">
                <a16:creationId xmlns:a16="http://schemas.microsoft.com/office/drawing/2014/main" id="{9D7C47C2-1634-4C57-95FD-A16871C794F5}"/>
              </a:ext>
            </a:extLst>
          </p:cNvPr>
          <p:cNvSpPr txBox="1">
            <a:spLocks/>
          </p:cNvSpPr>
          <p:nvPr/>
        </p:nvSpPr>
        <p:spPr>
          <a:xfrm>
            <a:off x="2357454" y="9496352"/>
            <a:ext cx="9607637" cy="4869029"/>
          </a:xfrm>
          <a:prstGeom prst="rect">
            <a:avLst/>
          </a:prstGeom>
        </p:spPr>
        <p:txBody>
          <a:bodyPr/>
          <a:lstStyle>
            <a:defPPr>
              <a:defRPr lang="en-US"/>
            </a:defPPr>
            <a:lvl1pPr defTabSz="731520">
              <a:lnSpc>
                <a:spcPct val="90000"/>
              </a:lnSpc>
              <a:spcBef>
                <a:spcPct val="0"/>
              </a:spcBef>
              <a:buNone/>
              <a:defRPr sz="4400" b="0" i="0">
                <a:ea typeface="Amazon Ember" panose="020B0603020204020204" pitchFamily="34" charset="0"/>
                <a:cs typeface="Amazon Ember" panose="020B0603020204020204" pitchFamily="34" charset="0"/>
              </a:defRPr>
            </a:lvl1pPr>
          </a:lstStyle>
          <a:p>
            <a:r>
              <a:rPr lang="en-US" dirty="0"/>
              <a:t>Centralized decision making</a:t>
            </a:r>
          </a:p>
          <a:p>
            <a:endParaRPr lang="en-US" dirty="0"/>
          </a:p>
          <a:p>
            <a:r>
              <a:rPr lang="en-US" dirty="0"/>
              <a:t>Lack of trust</a:t>
            </a:r>
          </a:p>
          <a:p>
            <a:endParaRPr lang="en-US" dirty="0"/>
          </a:p>
          <a:p>
            <a:r>
              <a:rPr lang="en-US" dirty="0"/>
              <a:t>Inflexible policies and processes</a:t>
            </a:r>
          </a:p>
          <a:p>
            <a:endParaRPr lang="en-US" dirty="0"/>
          </a:p>
        </p:txBody>
      </p:sp>
      <p:sp>
        <p:nvSpPr>
          <p:cNvPr id="40" name="Rectangle 39">
            <a:extLst>
              <a:ext uri="{FF2B5EF4-FFF2-40B4-BE49-F238E27FC236}">
                <a16:creationId xmlns:a16="http://schemas.microsoft.com/office/drawing/2014/main" id="{2EEE9BD5-BC34-4E22-89B5-3A3E05192D84}"/>
              </a:ext>
            </a:extLst>
          </p:cNvPr>
          <p:cNvSpPr/>
          <p:nvPr/>
        </p:nvSpPr>
        <p:spPr>
          <a:xfrm>
            <a:off x="491273"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Leadership systems and feedback</a:t>
            </a:r>
          </a:p>
        </p:txBody>
      </p:sp>
      <p:sp>
        <p:nvSpPr>
          <p:cNvPr id="43" name="Rectangle 42">
            <a:extLst>
              <a:ext uri="{FF2B5EF4-FFF2-40B4-BE49-F238E27FC236}">
                <a16:creationId xmlns:a16="http://schemas.microsoft.com/office/drawing/2014/main" id="{D8462DA3-C175-467B-BC8F-E40BCA6198E3}"/>
              </a:ext>
            </a:extLst>
          </p:cNvPr>
          <p:cNvSpPr/>
          <p:nvPr/>
        </p:nvSpPr>
        <p:spPr>
          <a:xfrm>
            <a:off x="4292633"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bg2"/>
                </a:solidFill>
                <a:ea typeface="Amazon Ember" panose="020B0603020204020204" pitchFamily="34" charset="0"/>
                <a:cs typeface="Amazon Ember" panose="020B0603020204020204" pitchFamily="34" charset="0"/>
              </a:rPr>
              <a:t>Training</a:t>
            </a:r>
            <a:br>
              <a:rPr lang="en-US" sz="2800" dirty="0">
                <a:solidFill>
                  <a:schemeClr val="bg2"/>
                </a:solidFill>
                <a:ea typeface="Amazon Ember" panose="020B0603020204020204" pitchFamily="34" charset="0"/>
                <a:cs typeface="Amazon Ember" panose="020B0603020204020204" pitchFamily="34" charset="0"/>
              </a:rPr>
            </a:br>
            <a:r>
              <a:rPr lang="en-US" sz="2800" dirty="0">
                <a:solidFill>
                  <a:schemeClr val="bg2"/>
                </a:solidFill>
                <a:ea typeface="Amazon Ember" panose="020B0603020204020204" pitchFamily="34" charset="0"/>
                <a:cs typeface="Amazon Ember" panose="020B0603020204020204" pitchFamily="34" charset="0"/>
              </a:rPr>
              <a:t>and compensation</a:t>
            </a:r>
          </a:p>
        </p:txBody>
      </p:sp>
      <p:sp>
        <p:nvSpPr>
          <p:cNvPr id="57" name="Rectangle 56">
            <a:extLst>
              <a:ext uri="{FF2B5EF4-FFF2-40B4-BE49-F238E27FC236}">
                <a16:creationId xmlns:a16="http://schemas.microsoft.com/office/drawing/2014/main" id="{6BDC167E-106A-4B2A-893E-73823D2F31CE}"/>
              </a:ext>
            </a:extLst>
          </p:cNvPr>
          <p:cNvSpPr/>
          <p:nvPr/>
        </p:nvSpPr>
        <p:spPr>
          <a:xfrm>
            <a:off x="7948202"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Silos </a:t>
            </a:r>
            <a:br>
              <a:rPr lang="en-US" sz="2800" dirty="0">
                <a:solidFill>
                  <a:schemeClr val="tx1"/>
                </a:solidFill>
                <a:ea typeface="Amazon Ember" panose="020B0603020204020204" pitchFamily="34" charset="0"/>
                <a:cs typeface="Amazon Ember" panose="020B0603020204020204" pitchFamily="34" charset="0"/>
              </a:rPr>
            </a:br>
            <a:r>
              <a:rPr lang="en-US" sz="2800" dirty="0">
                <a:solidFill>
                  <a:schemeClr val="tx1"/>
                </a:solidFill>
                <a:ea typeface="Amazon Ember" panose="020B0603020204020204" pitchFamily="34" charset="0"/>
                <a:cs typeface="Amazon Ember" panose="020B0603020204020204" pitchFamily="34" charset="0"/>
              </a:rPr>
              <a:t>project to product</a:t>
            </a:r>
          </a:p>
        </p:txBody>
      </p:sp>
      <p:sp>
        <p:nvSpPr>
          <p:cNvPr id="58" name="Rectangle 57">
            <a:extLst>
              <a:ext uri="{FF2B5EF4-FFF2-40B4-BE49-F238E27FC236}">
                <a16:creationId xmlns:a16="http://schemas.microsoft.com/office/drawing/2014/main" id="{2561BD3D-7B12-411C-B3AE-4422C1E3DE68}"/>
              </a:ext>
            </a:extLst>
          </p:cNvPr>
          <p:cNvSpPr/>
          <p:nvPr/>
        </p:nvSpPr>
        <p:spPr>
          <a:xfrm>
            <a:off x="11420774"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Finance and board level concerns</a:t>
            </a:r>
          </a:p>
        </p:txBody>
      </p:sp>
    </p:spTree>
    <p:extLst>
      <p:ext uri="{BB962C8B-B14F-4D97-AF65-F5344CB8AC3E}">
        <p14:creationId xmlns:p14="http://schemas.microsoft.com/office/powerpoint/2010/main" val="168742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Mask_right">
            <a:extLst>
              <a:ext uri="{FF2B5EF4-FFF2-40B4-BE49-F238E27FC236}">
                <a16:creationId xmlns:a16="http://schemas.microsoft.com/office/drawing/2014/main" id="{51030EB7-4CB3-49DC-9B6D-A867F0AE2E37}"/>
              </a:ext>
            </a:extLst>
          </p:cNvPr>
          <p:cNvSpPr/>
          <p:nvPr/>
        </p:nvSpPr>
        <p:spPr>
          <a:xfrm>
            <a:off x="18478363" y="3901440"/>
            <a:ext cx="3772038" cy="4328160"/>
          </a:xfrm>
          <a:prstGeom prst="rect">
            <a:avLst/>
          </a:prstGeom>
          <a:gradFill>
            <a:gsLst>
              <a:gs pos="0">
                <a:schemeClr val="tx2">
                  <a:lumMod val="10000"/>
                </a:schemeClr>
              </a:gs>
              <a:gs pos="100000">
                <a:schemeClr val="bg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31" name="Arrow: Pentagon 30">
            <a:extLst>
              <a:ext uri="{FF2B5EF4-FFF2-40B4-BE49-F238E27FC236}">
                <a16:creationId xmlns:a16="http://schemas.microsoft.com/office/drawing/2014/main" id="{AD4C9084-29B1-47FA-A95A-91E832570F87}"/>
              </a:ext>
            </a:extLst>
          </p:cNvPr>
          <p:cNvSpPr/>
          <p:nvPr/>
        </p:nvSpPr>
        <p:spPr>
          <a:xfrm>
            <a:off x="13253922" y="3901440"/>
            <a:ext cx="5826022" cy="4328160"/>
          </a:xfrm>
          <a:prstGeom prst="homePlate">
            <a:avLst>
              <a:gd name="adj" fmla="val 11560"/>
            </a:avLst>
          </a:prstGeom>
          <a:gradFill>
            <a:gsLst>
              <a:gs pos="1961">
                <a:schemeClr val="tx2">
                  <a:lumMod val="50000"/>
                </a:schemeClr>
              </a:gs>
              <a:gs pos="100000">
                <a:schemeClr val="bg1">
                  <a:lumMod val="65000"/>
                  <a:lumOff val="3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32" name="Arrow: Pentagon 31">
            <a:extLst>
              <a:ext uri="{FF2B5EF4-FFF2-40B4-BE49-F238E27FC236}">
                <a16:creationId xmlns:a16="http://schemas.microsoft.com/office/drawing/2014/main" id="{8424680D-1042-425F-A718-7BCE50603C33}"/>
              </a:ext>
            </a:extLst>
          </p:cNvPr>
          <p:cNvSpPr/>
          <p:nvPr/>
        </p:nvSpPr>
        <p:spPr>
          <a:xfrm>
            <a:off x="0" y="0"/>
            <a:ext cx="15636240" cy="8229600"/>
          </a:xfrm>
          <a:prstGeom prst="homePlate">
            <a:avLst>
              <a:gd name="adj" fmla="val 11560"/>
            </a:avLst>
          </a:prstGeom>
          <a:gradFill>
            <a:gsLst>
              <a:gs pos="0">
                <a:schemeClr val="accent6"/>
              </a:gs>
              <a:gs pos="100000">
                <a:schemeClr val="accent6">
                  <a:lumMod val="75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35" name="Rectangle 34">
            <a:extLst>
              <a:ext uri="{FF2B5EF4-FFF2-40B4-BE49-F238E27FC236}">
                <a16:creationId xmlns:a16="http://schemas.microsoft.com/office/drawing/2014/main" id="{DB4B71C5-BBE8-4A48-B856-242E5547FC9D}"/>
              </a:ext>
            </a:extLst>
          </p:cNvPr>
          <p:cNvSpPr/>
          <p:nvPr/>
        </p:nvSpPr>
        <p:spPr>
          <a:xfrm>
            <a:off x="15568202"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Silos </a:t>
            </a:r>
            <a:br>
              <a:rPr lang="en-US" sz="2800" dirty="0">
                <a:solidFill>
                  <a:schemeClr val="tx1"/>
                </a:solidFill>
                <a:ea typeface="Amazon Ember" panose="020B0603020204020204" pitchFamily="34" charset="0"/>
                <a:cs typeface="Amazon Ember" panose="020B0603020204020204" pitchFamily="34" charset="0"/>
              </a:rPr>
            </a:br>
            <a:r>
              <a:rPr lang="en-US" sz="2800" dirty="0">
                <a:solidFill>
                  <a:schemeClr val="tx1"/>
                </a:solidFill>
                <a:ea typeface="Amazon Ember" panose="020B0603020204020204" pitchFamily="34" charset="0"/>
                <a:cs typeface="Amazon Ember" panose="020B0603020204020204" pitchFamily="34" charset="0"/>
              </a:rPr>
              <a:t>project to product</a:t>
            </a:r>
          </a:p>
        </p:txBody>
      </p:sp>
      <p:grpSp>
        <p:nvGrpSpPr>
          <p:cNvPr id="36" name="Group 35">
            <a:extLst>
              <a:ext uri="{FF2B5EF4-FFF2-40B4-BE49-F238E27FC236}">
                <a16:creationId xmlns:a16="http://schemas.microsoft.com/office/drawing/2014/main" id="{7D05D84E-E496-4638-9174-6A1BD79529A3}"/>
              </a:ext>
            </a:extLst>
          </p:cNvPr>
          <p:cNvGrpSpPr/>
          <p:nvPr/>
        </p:nvGrpSpPr>
        <p:grpSpPr>
          <a:xfrm>
            <a:off x="16349586" y="4789789"/>
            <a:ext cx="1350061" cy="1245426"/>
            <a:chOff x="4221704" y="1791782"/>
            <a:chExt cx="700593" cy="646294"/>
          </a:xfrm>
        </p:grpSpPr>
        <p:sp>
          <p:nvSpPr>
            <p:cNvPr id="37" name="Freeform 25">
              <a:extLst>
                <a:ext uri="{FF2B5EF4-FFF2-40B4-BE49-F238E27FC236}">
                  <a16:creationId xmlns:a16="http://schemas.microsoft.com/office/drawing/2014/main" id="{D446E1D5-43B6-4EFA-8F16-BD22477D17C3}"/>
                </a:ext>
              </a:extLst>
            </p:cNvPr>
            <p:cNvSpPr>
              <a:spLocks/>
            </p:cNvSpPr>
            <p:nvPr/>
          </p:nvSpPr>
          <p:spPr bwMode="auto">
            <a:xfrm>
              <a:off x="4346088" y="2191249"/>
              <a:ext cx="450441" cy="246827"/>
            </a:xfrm>
            <a:custGeom>
              <a:avLst/>
              <a:gdLst>
                <a:gd name="T0" fmla="*/ 0 w 1626"/>
                <a:gd name="T1" fmla="*/ 38 h 891"/>
                <a:gd name="T2" fmla="*/ 0 w 1626"/>
                <a:gd name="T3" fmla="*/ 351 h 891"/>
                <a:gd name="T4" fmla="*/ 810 w 1626"/>
                <a:gd name="T5" fmla="*/ 891 h 891"/>
                <a:gd name="T6" fmla="*/ 1626 w 1626"/>
                <a:gd name="T7" fmla="*/ 351 h 891"/>
                <a:gd name="T8" fmla="*/ 1626 w 1626"/>
                <a:gd name="T9" fmla="*/ 0 h 891"/>
              </a:gdLst>
              <a:ahLst/>
              <a:cxnLst>
                <a:cxn ang="0">
                  <a:pos x="T0" y="T1"/>
                </a:cxn>
                <a:cxn ang="0">
                  <a:pos x="T2" y="T3"/>
                </a:cxn>
                <a:cxn ang="0">
                  <a:pos x="T4" y="T5"/>
                </a:cxn>
                <a:cxn ang="0">
                  <a:pos x="T6" y="T7"/>
                </a:cxn>
                <a:cxn ang="0">
                  <a:pos x="T8" y="T9"/>
                </a:cxn>
              </a:cxnLst>
              <a:rect l="0" t="0" r="r" b="b"/>
              <a:pathLst>
                <a:path w="1626" h="891">
                  <a:moveTo>
                    <a:pt x="0" y="38"/>
                  </a:moveTo>
                  <a:lnTo>
                    <a:pt x="0" y="351"/>
                  </a:lnTo>
                  <a:lnTo>
                    <a:pt x="810" y="891"/>
                  </a:lnTo>
                  <a:lnTo>
                    <a:pt x="1626" y="351"/>
                  </a:lnTo>
                  <a:lnTo>
                    <a:pt x="1626" y="0"/>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38" name="Line 26">
              <a:extLst>
                <a:ext uri="{FF2B5EF4-FFF2-40B4-BE49-F238E27FC236}">
                  <a16:creationId xmlns:a16="http://schemas.microsoft.com/office/drawing/2014/main" id="{4A63F1EF-9763-41EE-9136-71AE83963A33}"/>
                </a:ext>
              </a:extLst>
            </p:cNvPr>
            <p:cNvSpPr>
              <a:spLocks noChangeShapeType="1"/>
            </p:cNvSpPr>
            <p:nvPr/>
          </p:nvSpPr>
          <p:spPr bwMode="auto">
            <a:xfrm flipH="1" flipV="1">
              <a:off x="4568815" y="2176289"/>
              <a:ext cx="1662" cy="261787"/>
            </a:xfrm>
            <a:prstGeom prst="lin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39" name="Freeform 34">
              <a:extLst>
                <a:ext uri="{FF2B5EF4-FFF2-40B4-BE49-F238E27FC236}">
                  <a16:creationId xmlns:a16="http://schemas.microsoft.com/office/drawing/2014/main" id="{CD673306-432C-4628-831D-6BC0FE1A6359}"/>
                </a:ext>
              </a:extLst>
            </p:cNvPr>
            <p:cNvSpPr>
              <a:spLocks/>
            </p:cNvSpPr>
            <p:nvPr/>
          </p:nvSpPr>
          <p:spPr bwMode="auto">
            <a:xfrm>
              <a:off x="4221704" y="1791782"/>
              <a:ext cx="700593" cy="466784"/>
            </a:xfrm>
            <a:custGeom>
              <a:avLst/>
              <a:gdLst>
                <a:gd name="T0" fmla="*/ 1708 w 2529"/>
                <a:gd name="T1" fmla="*/ 0 h 1685"/>
                <a:gd name="T2" fmla="*/ 0 w 2529"/>
                <a:gd name="T3" fmla="*/ 1134 h 1685"/>
                <a:gd name="T4" fmla="*/ 805 w 2529"/>
                <a:gd name="T5" fmla="*/ 1685 h 1685"/>
                <a:gd name="T6" fmla="*/ 1253 w 2529"/>
                <a:gd name="T7" fmla="*/ 1388 h 1685"/>
                <a:gd name="T8" fmla="*/ 2529 w 2529"/>
                <a:gd name="T9" fmla="*/ 540 h 1685"/>
                <a:gd name="T10" fmla="*/ 1708 w 2529"/>
                <a:gd name="T11" fmla="*/ 0 h 1685"/>
              </a:gdLst>
              <a:ahLst/>
              <a:cxnLst>
                <a:cxn ang="0">
                  <a:pos x="T0" y="T1"/>
                </a:cxn>
                <a:cxn ang="0">
                  <a:pos x="T2" y="T3"/>
                </a:cxn>
                <a:cxn ang="0">
                  <a:pos x="T4" y="T5"/>
                </a:cxn>
                <a:cxn ang="0">
                  <a:pos x="T6" y="T7"/>
                </a:cxn>
                <a:cxn ang="0">
                  <a:pos x="T8" y="T9"/>
                </a:cxn>
                <a:cxn ang="0">
                  <a:pos x="T10" y="T11"/>
                </a:cxn>
              </a:cxnLst>
              <a:rect l="0" t="0" r="r" b="b"/>
              <a:pathLst>
                <a:path w="2529" h="1685">
                  <a:moveTo>
                    <a:pt x="1708" y="0"/>
                  </a:moveTo>
                  <a:lnTo>
                    <a:pt x="0" y="1134"/>
                  </a:lnTo>
                  <a:lnTo>
                    <a:pt x="805" y="1685"/>
                  </a:lnTo>
                  <a:lnTo>
                    <a:pt x="1253" y="1388"/>
                  </a:lnTo>
                  <a:lnTo>
                    <a:pt x="2529" y="540"/>
                  </a:lnTo>
                  <a:lnTo>
                    <a:pt x="1708" y="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0" name="Freeform 35">
              <a:extLst>
                <a:ext uri="{FF2B5EF4-FFF2-40B4-BE49-F238E27FC236}">
                  <a16:creationId xmlns:a16="http://schemas.microsoft.com/office/drawing/2014/main" id="{C393ECCF-36A8-44B8-8088-362E33B01018}"/>
                </a:ext>
              </a:extLst>
            </p:cNvPr>
            <p:cNvSpPr>
              <a:spLocks/>
            </p:cNvSpPr>
            <p:nvPr/>
          </p:nvSpPr>
          <p:spPr bwMode="auto">
            <a:xfrm>
              <a:off x="4221704" y="1791782"/>
              <a:ext cx="700593" cy="466784"/>
            </a:xfrm>
            <a:custGeom>
              <a:avLst/>
              <a:gdLst>
                <a:gd name="T0" fmla="*/ 0 w 2529"/>
                <a:gd name="T1" fmla="*/ 551 h 1685"/>
                <a:gd name="T2" fmla="*/ 1692 w 2529"/>
                <a:gd name="T3" fmla="*/ 1685 h 1685"/>
                <a:gd name="T4" fmla="*/ 2529 w 2529"/>
                <a:gd name="T5" fmla="*/ 1151 h 1685"/>
                <a:gd name="T6" fmla="*/ 811 w 2529"/>
                <a:gd name="T7" fmla="*/ 0 h 1685"/>
                <a:gd name="T8" fmla="*/ 0 w 2529"/>
                <a:gd name="T9" fmla="*/ 551 h 1685"/>
              </a:gdLst>
              <a:ahLst/>
              <a:cxnLst>
                <a:cxn ang="0">
                  <a:pos x="T0" y="T1"/>
                </a:cxn>
                <a:cxn ang="0">
                  <a:pos x="T2" y="T3"/>
                </a:cxn>
                <a:cxn ang="0">
                  <a:pos x="T4" y="T5"/>
                </a:cxn>
                <a:cxn ang="0">
                  <a:pos x="T6" y="T7"/>
                </a:cxn>
                <a:cxn ang="0">
                  <a:pos x="T8" y="T9"/>
                </a:cxn>
              </a:cxnLst>
              <a:rect l="0" t="0" r="r" b="b"/>
              <a:pathLst>
                <a:path w="2529" h="1685">
                  <a:moveTo>
                    <a:pt x="0" y="551"/>
                  </a:moveTo>
                  <a:lnTo>
                    <a:pt x="1692" y="1685"/>
                  </a:lnTo>
                  <a:lnTo>
                    <a:pt x="2529" y="1151"/>
                  </a:lnTo>
                  <a:lnTo>
                    <a:pt x="811" y="0"/>
                  </a:lnTo>
                  <a:lnTo>
                    <a:pt x="0" y="55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41" name="Rectangle 40">
            <a:extLst>
              <a:ext uri="{FF2B5EF4-FFF2-40B4-BE49-F238E27FC236}">
                <a16:creationId xmlns:a16="http://schemas.microsoft.com/office/drawing/2014/main" id="{3E56CBE1-D962-49E1-BC14-2C615CFB2EAC}"/>
              </a:ext>
            </a:extLst>
          </p:cNvPr>
          <p:cNvSpPr/>
          <p:nvPr/>
        </p:nvSpPr>
        <p:spPr>
          <a:xfrm>
            <a:off x="19040773"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Capex </a:t>
            </a:r>
          </a:p>
          <a:p>
            <a:pPr algn="ctr" defTabSz="731520"/>
            <a:r>
              <a:rPr lang="en-US" sz="2800" dirty="0">
                <a:solidFill>
                  <a:schemeClr val="tx1"/>
                </a:solidFill>
                <a:ea typeface="Amazon Ember" panose="020B0603020204020204" pitchFamily="34" charset="0"/>
                <a:cs typeface="Amazon Ember" panose="020B0603020204020204" pitchFamily="34" charset="0"/>
              </a:rPr>
              <a:t>vs. </a:t>
            </a:r>
            <a:br>
              <a:rPr lang="en-US" sz="2800" dirty="0">
                <a:solidFill>
                  <a:schemeClr val="tx1"/>
                </a:solidFill>
                <a:ea typeface="Amazon Ember" panose="020B0603020204020204" pitchFamily="34" charset="0"/>
                <a:cs typeface="Amazon Ember" panose="020B0603020204020204" pitchFamily="34" charset="0"/>
              </a:rPr>
            </a:br>
            <a:r>
              <a:rPr lang="en-US" sz="2800" dirty="0">
                <a:solidFill>
                  <a:schemeClr val="tx1"/>
                </a:solidFill>
                <a:ea typeface="Amazon Ember" panose="020B0603020204020204" pitchFamily="34" charset="0"/>
                <a:cs typeface="Amazon Ember" panose="020B0603020204020204" pitchFamily="34" charset="0"/>
              </a:rPr>
              <a:t>Opex</a:t>
            </a:r>
          </a:p>
        </p:txBody>
      </p:sp>
      <p:grpSp>
        <p:nvGrpSpPr>
          <p:cNvPr id="42" name="Group 42">
            <a:extLst>
              <a:ext uri="{FF2B5EF4-FFF2-40B4-BE49-F238E27FC236}">
                <a16:creationId xmlns:a16="http://schemas.microsoft.com/office/drawing/2014/main" id="{9DE459CF-7C58-4C8C-8E9B-509AD09FEE20}"/>
              </a:ext>
            </a:extLst>
          </p:cNvPr>
          <p:cNvGrpSpPr>
            <a:grpSpLocks noChangeAspect="1"/>
          </p:cNvGrpSpPr>
          <p:nvPr/>
        </p:nvGrpSpPr>
        <p:grpSpPr bwMode="auto">
          <a:xfrm>
            <a:off x="19794472" y="4843895"/>
            <a:ext cx="1688187" cy="1161938"/>
            <a:chOff x="4740" y="1768"/>
            <a:chExt cx="725" cy="499"/>
          </a:xfrm>
          <a:noFill/>
        </p:grpSpPr>
        <p:sp>
          <p:nvSpPr>
            <p:cNvPr id="43" name="Freeform 45">
              <a:extLst>
                <a:ext uri="{FF2B5EF4-FFF2-40B4-BE49-F238E27FC236}">
                  <a16:creationId xmlns:a16="http://schemas.microsoft.com/office/drawing/2014/main" id="{EA61055A-153B-4B4C-B54B-070774D6B70C}"/>
                </a:ext>
              </a:extLst>
            </p:cNvPr>
            <p:cNvSpPr>
              <a:spLocks/>
            </p:cNvSpPr>
            <p:nvPr/>
          </p:nvSpPr>
          <p:spPr bwMode="auto">
            <a:xfrm>
              <a:off x="4966" y="1768"/>
              <a:ext cx="499" cy="459"/>
            </a:xfrm>
            <a:custGeom>
              <a:avLst/>
              <a:gdLst>
                <a:gd name="T0" fmla="*/ 339 w 499"/>
                <a:gd name="T1" fmla="*/ 24 h 459"/>
                <a:gd name="T2" fmla="*/ 0 w 499"/>
                <a:gd name="T3" fmla="*/ 459 h 459"/>
                <a:gd name="T4" fmla="*/ 499 w 499"/>
                <a:gd name="T5" fmla="*/ 249 h 459"/>
                <a:gd name="T6" fmla="*/ 394 w 499"/>
                <a:gd name="T7" fmla="*/ 0 h 459"/>
                <a:gd name="T8" fmla="*/ 339 w 499"/>
                <a:gd name="T9" fmla="*/ 24 h 459"/>
              </a:gdLst>
              <a:ahLst/>
              <a:cxnLst>
                <a:cxn ang="0">
                  <a:pos x="T0" y="T1"/>
                </a:cxn>
                <a:cxn ang="0">
                  <a:pos x="T2" y="T3"/>
                </a:cxn>
                <a:cxn ang="0">
                  <a:pos x="T4" y="T5"/>
                </a:cxn>
                <a:cxn ang="0">
                  <a:pos x="T6" y="T7"/>
                </a:cxn>
                <a:cxn ang="0">
                  <a:pos x="T8" y="T9"/>
                </a:cxn>
              </a:cxnLst>
              <a:rect l="0" t="0" r="r" b="b"/>
              <a:pathLst>
                <a:path w="499" h="459">
                  <a:moveTo>
                    <a:pt x="339" y="24"/>
                  </a:moveTo>
                  <a:lnTo>
                    <a:pt x="0" y="459"/>
                  </a:lnTo>
                  <a:lnTo>
                    <a:pt x="499" y="249"/>
                  </a:lnTo>
                  <a:lnTo>
                    <a:pt x="394" y="0"/>
                  </a:lnTo>
                  <a:lnTo>
                    <a:pt x="339" y="24"/>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4" name="Freeform 46">
              <a:extLst>
                <a:ext uri="{FF2B5EF4-FFF2-40B4-BE49-F238E27FC236}">
                  <a16:creationId xmlns:a16="http://schemas.microsoft.com/office/drawing/2014/main" id="{988A9A49-8E41-47A1-B669-9F230BB4081F}"/>
                </a:ext>
              </a:extLst>
            </p:cNvPr>
            <p:cNvSpPr>
              <a:spLocks/>
            </p:cNvSpPr>
            <p:nvPr/>
          </p:nvSpPr>
          <p:spPr bwMode="auto">
            <a:xfrm>
              <a:off x="5305" y="1768"/>
              <a:ext cx="78" cy="68"/>
            </a:xfrm>
            <a:custGeom>
              <a:avLst/>
              <a:gdLst>
                <a:gd name="T0" fmla="*/ 0 w 37"/>
                <a:gd name="T1" fmla="*/ 11 h 32"/>
                <a:gd name="T2" fmla="*/ 15 w 37"/>
                <a:gd name="T3" fmla="*/ 29 h 32"/>
                <a:gd name="T4" fmla="*/ 37 w 37"/>
                <a:gd name="T5" fmla="*/ 26 h 32"/>
                <a:gd name="T6" fmla="*/ 26 w 37"/>
                <a:gd name="T7" fmla="*/ 0 h 32"/>
                <a:gd name="T8" fmla="*/ 0 w 37"/>
                <a:gd name="T9" fmla="*/ 11 h 32"/>
              </a:gdLst>
              <a:ahLst/>
              <a:cxnLst>
                <a:cxn ang="0">
                  <a:pos x="T0" y="T1"/>
                </a:cxn>
                <a:cxn ang="0">
                  <a:pos x="T2" y="T3"/>
                </a:cxn>
                <a:cxn ang="0">
                  <a:pos x="T4" y="T5"/>
                </a:cxn>
                <a:cxn ang="0">
                  <a:pos x="T6" y="T7"/>
                </a:cxn>
                <a:cxn ang="0">
                  <a:pos x="T8" y="T9"/>
                </a:cxn>
              </a:cxnLst>
              <a:rect l="0" t="0" r="r" b="b"/>
              <a:pathLst>
                <a:path w="37" h="32">
                  <a:moveTo>
                    <a:pt x="0" y="11"/>
                  </a:moveTo>
                  <a:cubicBezTo>
                    <a:pt x="2" y="18"/>
                    <a:pt x="7" y="26"/>
                    <a:pt x="15" y="29"/>
                  </a:cubicBezTo>
                  <a:cubicBezTo>
                    <a:pt x="22" y="32"/>
                    <a:pt x="31" y="31"/>
                    <a:pt x="37" y="26"/>
                  </a:cubicBezTo>
                  <a:cubicBezTo>
                    <a:pt x="26" y="0"/>
                    <a:pt x="26" y="0"/>
                    <a:pt x="26" y="0"/>
                  </a:cubicBezTo>
                  <a:lnTo>
                    <a:pt x="0" y="1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5" name="Freeform 47">
              <a:extLst>
                <a:ext uri="{FF2B5EF4-FFF2-40B4-BE49-F238E27FC236}">
                  <a16:creationId xmlns:a16="http://schemas.microsoft.com/office/drawing/2014/main" id="{3009B6E4-F851-47AE-977A-F8394383ECA6}"/>
                </a:ext>
              </a:extLst>
            </p:cNvPr>
            <p:cNvSpPr>
              <a:spLocks/>
            </p:cNvSpPr>
            <p:nvPr/>
          </p:nvSpPr>
          <p:spPr bwMode="auto">
            <a:xfrm>
              <a:off x="5398" y="1962"/>
              <a:ext cx="67" cy="78"/>
            </a:xfrm>
            <a:custGeom>
              <a:avLst/>
              <a:gdLst>
                <a:gd name="T0" fmla="*/ 6 w 32"/>
                <a:gd name="T1" fmla="*/ 37 h 37"/>
                <a:gd name="T2" fmla="*/ 3 w 32"/>
                <a:gd name="T3" fmla="*/ 14 h 37"/>
                <a:gd name="T4" fmla="*/ 21 w 32"/>
                <a:gd name="T5" fmla="*/ 0 h 37"/>
                <a:gd name="T6" fmla="*/ 32 w 32"/>
                <a:gd name="T7" fmla="*/ 26 h 37"/>
                <a:gd name="T8" fmla="*/ 6 w 32"/>
                <a:gd name="T9" fmla="*/ 37 h 37"/>
              </a:gdLst>
              <a:ahLst/>
              <a:cxnLst>
                <a:cxn ang="0">
                  <a:pos x="T0" y="T1"/>
                </a:cxn>
                <a:cxn ang="0">
                  <a:pos x="T2" y="T3"/>
                </a:cxn>
                <a:cxn ang="0">
                  <a:pos x="T4" y="T5"/>
                </a:cxn>
                <a:cxn ang="0">
                  <a:pos x="T6" y="T7"/>
                </a:cxn>
                <a:cxn ang="0">
                  <a:pos x="T8" y="T9"/>
                </a:cxn>
              </a:cxnLst>
              <a:rect l="0" t="0" r="r" b="b"/>
              <a:pathLst>
                <a:path w="32" h="37">
                  <a:moveTo>
                    <a:pt x="6" y="37"/>
                  </a:moveTo>
                  <a:cubicBezTo>
                    <a:pt x="2" y="31"/>
                    <a:pt x="0" y="21"/>
                    <a:pt x="3" y="14"/>
                  </a:cubicBezTo>
                  <a:cubicBezTo>
                    <a:pt x="6" y="6"/>
                    <a:pt x="13" y="1"/>
                    <a:pt x="21" y="0"/>
                  </a:cubicBezTo>
                  <a:cubicBezTo>
                    <a:pt x="32" y="26"/>
                    <a:pt x="32" y="26"/>
                    <a:pt x="32" y="26"/>
                  </a:cubicBezTo>
                  <a:lnTo>
                    <a:pt x="6" y="3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6" name="Freeform 48">
              <a:extLst>
                <a:ext uri="{FF2B5EF4-FFF2-40B4-BE49-F238E27FC236}">
                  <a16:creationId xmlns:a16="http://schemas.microsoft.com/office/drawing/2014/main" id="{4F3EB2E7-0544-4460-9A93-0AB28EFE6094}"/>
                </a:ext>
              </a:extLst>
            </p:cNvPr>
            <p:cNvSpPr>
              <a:spLocks/>
            </p:cNvSpPr>
            <p:nvPr/>
          </p:nvSpPr>
          <p:spPr bwMode="auto">
            <a:xfrm>
              <a:off x="5083" y="1941"/>
              <a:ext cx="151" cy="162"/>
            </a:xfrm>
            <a:custGeom>
              <a:avLst/>
              <a:gdLst>
                <a:gd name="T0" fmla="*/ 0 w 72"/>
                <a:gd name="T1" fmla="*/ 65 h 77"/>
                <a:gd name="T2" fmla="*/ 41 w 72"/>
                <a:gd name="T3" fmla="*/ 71 h 77"/>
                <a:gd name="T4" fmla="*/ 63 w 72"/>
                <a:gd name="T5" fmla="*/ 17 h 77"/>
                <a:gd name="T6" fmla="*/ 50 w 72"/>
                <a:gd name="T7" fmla="*/ 0 h 77"/>
                <a:gd name="T8" fmla="*/ 0 w 72"/>
                <a:gd name="T9" fmla="*/ 65 h 77"/>
              </a:gdLst>
              <a:ahLst/>
              <a:cxnLst>
                <a:cxn ang="0">
                  <a:pos x="T0" y="T1"/>
                </a:cxn>
                <a:cxn ang="0">
                  <a:pos x="T2" y="T3"/>
                </a:cxn>
                <a:cxn ang="0">
                  <a:pos x="T4" y="T5"/>
                </a:cxn>
                <a:cxn ang="0">
                  <a:pos x="T6" y="T7"/>
                </a:cxn>
                <a:cxn ang="0">
                  <a:pos x="T8" y="T9"/>
                </a:cxn>
              </a:cxnLst>
              <a:rect l="0" t="0" r="r" b="b"/>
              <a:pathLst>
                <a:path w="72" h="77">
                  <a:moveTo>
                    <a:pt x="0" y="65"/>
                  </a:moveTo>
                  <a:cubicBezTo>
                    <a:pt x="11" y="74"/>
                    <a:pt x="27" y="77"/>
                    <a:pt x="41" y="71"/>
                  </a:cubicBezTo>
                  <a:cubicBezTo>
                    <a:pt x="62" y="62"/>
                    <a:pt x="72" y="38"/>
                    <a:pt x="63" y="17"/>
                  </a:cubicBezTo>
                  <a:cubicBezTo>
                    <a:pt x="60" y="10"/>
                    <a:pt x="56" y="4"/>
                    <a:pt x="50" y="0"/>
                  </a:cubicBezTo>
                  <a:lnTo>
                    <a:pt x="0" y="65"/>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7" name="Freeform 49">
              <a:extLst>
                <a:ext uri="{FF2B5EF4-FFF2-40B4-BE49-F238E27FC236}">
                  <a16:creationId xmlns:a16="http://schemas.microsoft.com/office/drawing/2014/main" id="{26374BD6-1DFB-4831-981D-D3084B7CA854}"/>
                </a:ext>
              </a:extLst>
            </p:cNvPr>
            <p:cNvSpPr>
              <a:spLocks/>
            </p:cNvSpPr>
            <p:nvPr/>
          </p:nvSpPr>
          <p:spPr bwMode="auto">
            <a:xfrm>
              <a:off x="4740" y="1785"/>
              <a:ext cx="484" cy="482"/>
            </a:xfrm>
            <a:custGeom>
              <a:avLst/>
              <a:gdLst>
                <a:gd name="T0" fmla="*/ 174 w 484"/>
                <a:gd name="T1" fmla="*/ 457 h 482"/>
                <a:gd name="T2" fmla="*/ 484 w 484"/>
                <a:gd name="T3" fmla="*/ 0 h 482"/>
                <a:gd name="T4" fmla="*/ 0 w 484"/>
                <a:gd name="T5" fmla="*/ 242 h 482"/>
                <a:gd name="T6" fmla="*/ 119 w 484"/>
                <a:gd name="T7" fmla="*/ 482 h 482"/>
                <a:gd name="T8" fmla="*/ 174 w 484"/>
                <a:gd name="T9" fmla="*/ 457 h 482"/>
              </a:gdLst>
              <a:ahLst/>
              <a:cxnLst>
                <a:cxn ang="0">
                  <a:pos x="T0" y="T1"/>
                </a:cxn>
                <a:cxn ang="0">
                  <a:pos x="T2" y="T3"/>
                </a:cxn>
                <a:cxn ang="0">
                  <a:pos x="T4" y="T5"/>
                </a:cxn>
                <a:cxn ang="0">
                  <a:pos x="T6" y="T7"/>
                </a:cxn>
                <a:cxn ang="0">
                  <a:pos x="T8" y="T9"/>
                </a:cxn>
              </a:cxnLst>
              <a:rect l="0" t="0" r="r" b="b"/>
              <a:pathLst>
                <a:path w="484" h="482">
                  <a:moveTo>
                    <a:pt x="174" y="457"/>
                  </a:moveTo>
                  <a:lnTo>
                    <a:pt x="484" y="0"/>
                  </a:lnTo>
                  <a:lnTo>
                    <a:pt x="0" y="242"/>
                  </a:lnTo>
                  <a:lnTo>
                    <a:pt x="119" y="482"/>
                  </a:lnTo>
                  <a:lnTo>
                    <a:pt x="174" y="45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8" name="Freeform 50">
              <a:extLst>
                <a:ext uri="{FF2B5EF4-FFF2-40B4-BE49-F238E27FC236}">
                  <a16:creationId xmlns:a16="http://schemas.microsoft.com/office/drawing/2014/main" id="{3117C157-8C92-4075-8560-BF4011EBF11B}"/>
                </a:ext>
              </a:extLst>
            </p:cNvPr>
            <p:cNvSpPr>
              <a:spLocks/>
            </p:cNvSpPr>
            <p:nvPr/>
          </p:nvSpPr>
          <p:spPr bwMode="auto">
            <a:xfrm>
              <a:off x="4834" y="2200"/>
              <a:ext cx="78" cy="67"/>
            </a:xfrm>
            <a:custGeom>
              <a:avLst/>
              <a:gdLst>
                <a:gd name="T0" fmla="*/ 37 w 37"/>
                <a:gd name="T1" fmla="*/ 20 h 32"/>
                <a:gd name="T2" fmla="*/ 22 w 37"/>
                <a:gd name="T3" fmla="*/ 3 h 32"/>
                <a:gd name="T4" fmla="*/ 0 w 37"/>
                <a:gd name="T5" fmla="*/ 7 h 32"/>
                <a:gd name="T6" fmla="*/ 12 w 37"/>
                <a:gd name="T7" fmla="*/ 32 h 32"/>
                <a:gd name="T8" fmla="*/ 37 w 37"/>
                <a:gd name="T9" fmla="*/ 20 h 32"/>
              </a:gdLst>
              <a:ahLst/>
              <a:cxnLst>
                <a:cxn ang="0">
                  <a:pos x="T0" y="T1"/>
                </a:cxn>
                <a:cxn ang="0">
                  <a:pos x="T2" y="T3"/>
                </a:cxn>
                <a:cxn ang="0">
                  <a:pos x="T4" y="T5"/>
                </a:cxn>
                <a:cxn ang="0">
                  <a:pos x="T6" y="T7"/>
                </a:cxn>
                <a:cxn ang="0">
                  <a:pos x="T8" y="T9"/>
                </a:cxn>
              </a:cxnLst>
              <a:rect l="0" t="0" r="r" b="b"/>
              <a:pathLst>
                <a:path w="37" h="32">
                  <a:moveTo>
                    <a:pt x="37" y="20"/>
                  </a:moveTo>
                  <a:cubicBezTo>
                    <a:pt x="36" y="13"/>
                    <a:pt x="29" y="5"/>
                    <a:pt x="22" y="3"/>
                  </a:cubicBezTo>
                  <a:cubicBezTo>
                    <a:pt x="14" y="0"/>
                    <a:pt x="6" y="2"/>
                    <a:pt x="0" y="7"/>
                  </a:cubicBezTo>
                  <a:cubicBezTo>
                    <a:pt x="12" y="32"/>
                    <a:pt x="12" y="32"/>
                    <a:pt x="12" y="32"/>
                  </a:cubicBezTo>
                  <a:lnTo>
                    <a:pt x="37" y="2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9" name="Freeform 51">
              <a:extLst>
                <a:ext uri="{FF2B5EF4-FFF2-40B4-BE49-F238E27FC236}">
                  <a16:creationId xmlns:a16="http://schemas.microsoft.com/office/drawing/2014/main" id="{802BB65C-8C45-499C-B23F-1FBF33537B9A}"/>
                </a:ext>
              </a:extLst>
            </p:cNvPr>
            <p:cNvSpPr>
              <a:spLocks/>
            </p:cNvSpPr>
            <p:nvPr/>
          </p:nvSpPr>
          <p:spPr bwMode="auto">
            <a:xfrm>
              <a:off x="4740" y="2000"/>
              <a:ext cx="67" cy="80"/>
            </a:xfrm>
            <a:custGeom>
              <a:avLst/>
              <a:gdLst>
                <a:gd name="T0" fmla="*/ 25 w 32"/>
                <a:gd name="T1" fmla="*/ 0 h 38"/>
                <a:gd name="T2" fmla="*/ 30 w 32"/>
                <a:gd name="T3" fmla="*/ 23 h 38"/>
                <a:gd name="T4" fmla="*/ 13 w 32"/>
                <a:gd name="T5" fmla="*/ 38 h 38"/>
                <a:gd name="T6" fmla="*/ 0 w 32"/>
                <a:gd name="T7" fmla="*/ 13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30" y="6"/>
                    <a:pt x="32" y="15"/>
                    <a:pt x="30" y="23"/>
                  </a:cubicBezTo>
                  <a:cubicBezTo>
                    <a:pt x="27" y="31"/>
                    <a:pt x="20" y="36"/>
                    <a:pt x="13" y="38"/>
                  </a:cubicBezTo>
                  <a:cubicBezTo>
                    <a:pt x="0" y="13"/>
                    <a:pt x="0" y="13"/>
                    <a:pt x="0" y="13"/>
                  </a:cubicBezTo>
                  <a:lnTo>
                    <a:pt x="25" y="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0" name="Freeform 52">
              <a:extLst>
                <a:ext uri="{FF2B5EF4-FFF2-40B4-BE49-F238E27FC236}">
                  <a16:creationId xmlns:a16="http://schemas.microsoft.com/office/drawing/2014/main" id="{75871524-3467-4293-858D-676B9707133A}"/>
                </a:ext>
              </a:extLst>
            </p:cNvPr>
            <p:cNvSpPr>
              <a:spLocks/>
            </p:cNvSpPr>
            <p:nvPr/>
          </p:nvSpPr>
          <p:spPr bwMode="auto">
            <a:xfrm>
              <a:off x="4970" y="1920"/>
              <a:ext cx="147" cy="164"/>
            </a:xfrm>
            <a:custGeom>
              <a:avLst/>
              <a:gdLst>
                <a:gd name="T0" fmla="*/ 70 w 70"/>
                <a:gd name="T1" fmla="*/ 10 h 78"/>
                <a:gd name="T2" fmla="*/ 28 w 70"/>
                <a:gd name="T3" fmla="*/ 7 h 78"/>
                <a:gd name="T4" fmla="*/ 10 w 70"/>
                <a:gd name="T5" fmla="*/ 62 h 78"/>
                <a:gd name="T6" fmla="*/ 24 w 70"/>
                <a:gd name="T7" fmla="*/ 78 h 78"/>
                <a:gd name="T8" fmla="*/ 70 w 70"/>
                <a:gd name="T9" fmla="*/ 10 h 78"/>
              </a:gdLst>
              <a:ahLst/>
              <a:cxnLst>
                <a:cxn ang="0">
                  <a:pos x="T0" y="T1"/>
                </a:cxn>
                <a:cxn ang="0">
                  <a:pos x="T2" y="T3"/>
                </a:cxn>
                <a:cxn ang="0">
                  <a:pos x="T4" y="T5"/>
                </a:cxn>
                <a:cxn ang="0">
                  <a:pos x="T6" y="T7"/>
                </a:cxn>
                <a:cxn ang="0">
                  <a:pos x="T8" y="T9"/>
                </a:cxn>
              </a:cxnLst>
              <a:rect l="0" t="0" r="r" b="b"/>
              <a:pathLst>
                <a:path w="70" h="78">
                  <a:moveTo>
                    <a:pt x="70" y="10"/>
                  </a:moveTo>
                  <a:cubicBezTo>
                    <a:pt x="58" y="2"/>
                    <a:pt x="42" y="0"/>
                    <a:pt x="28" y="7"/>
                  </a:cubicBezTo>
                  <a:cubicBezTo>
                    <a:pt x="8" y="17"/>
                    <a:pt x="0" y="42"/>
                    <a:pt x="10" y="62"/>
                  </a:cubicBezTo>
                  <a:cubicBezTo>
                    <a:pt x="13" y="69"/>
                    <a:pt x="18" y="74"/>
                    <a:pt x="24" y="78"/>
                  </a:cubicBezTo>
                  <a:lnTo>
                    <a:pt x="70" y="1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5" name="Title 8">
            <a:extLst>
              <a:ext uri="{FF2B5EF4-FFF2-40B4-BE49-F238E27FC236}">
                <a16:creationId xmlns:a16="http://schemas.microsoft.com/office/drawing/2014/main" id="{0C9EA85C-47D6-2B41-B158-5B5DD826158B}"/>
              </a:ext>
            </a:extLst>
          </p:cNvPr>
          <p:cNvSpPr txBox="1">
            <a:spLocks/>
          </p:cNvSpPr>
          <p:nvPr/>
        </p:nvSpPr>
        <p:spPr>
          <a:xfrm>
            <a:off x="2383206" y="2639654"/>
            <a:ext cx="9763440" cy="5589947"/>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defTabSz="731520">
              <a:lnSpc>
                <a:spcPct val="90000"/>
              </a:lnSpc>
              <a:defRPr/>
            </a:pPr>
            <a:r>
              <a:rPr lang="en-US" sz="4400" b="0" dirty="0">
                <a:solidFill>
                  <a:schemeClr val="bg2"/>
                </a:solidFill>
                <a:latin typeface="+mn-lt"/>
                <a:ea typeface="Amazon Ember" panose="020B0603020204020204" pitchFamily="34" charset="0"/>
                <a:cs typeface="Amazon Ember" panose="020B0603020204020204" pitchFamily="34" charset="0"/>
              </a:rPr>
              <a:t>Train existing staff on cloud tech</a:t>
            </a:r>
          </a:p>
          <a:p>
            <a:pPr defTabSz="731520">
              <a:lnSpc>
                <a:spcPct val="90000"/>
              </a:lnSpc>
              <a:defRPr/>
            </a:pPr>
            <a:endParaRPr lang="en-US" sz="4400" b="0" dirty="0">
              <a:solidFill>
                <a:schemeClr val="bg2"/>
              </a:solidFill>
              <a:latin typeface="+mn-lt"/>
              <a:ea typeface="Amazon Ember" panose="020B0603020204020204" pitchFamily="34" charset="0"/>
              <a:cs typeface="Amazon Ember" panose="020B0603020204020204" pitchFamily="34" charset="0"/>
            </a:endParaRPr>
          </a:p>
          <a:p>
            <a:pPr defTabSz="731520">
              <a:lnSpc>
                <a:spcPct val="90000"/>
              </a:lnSpc>
              <a:defRPr/>
            </a:pPr>
            <a:r>
              <a:rPr lang="en-US" sz="4400" b="0" dirty="0">
                <a:solidFill>
                  <a:schemeClr val="bg2"/>
                </a:solidFill>
                <a:latin typeface="+mn-lt"/>
                <a:ea typeface="Amazon Ember" panose="020B0603020204020204" pitchFamily="34" charset="0"/>
                <a:cs typeface="Amazon Ember" panose="020B0603020204020204" pitchFamily="34" charset="0"/>
              </a:rPr>
              <a:t>Fund pathfinder teams</a:t>
            </a:r>
          </a:p>
          <a:p>
            <a:pPr defTabSz="731520">
              <a:lnSpc>
                <a:spcPct val="90000"/>
              </a:lnSpc>
              <a:defRPr/>
            </a:pPr>
            <a:endParaRPr lang="en-US" sz="4400" b="0" dirty="0">
              <a:solidFill>
                <a:schemeClr val="bg2"/>
              </a:solidFill>
              <a:latin typeface="+mn-lt"/>
              <a:ea typeface="Amazon Ember" panose="020B0603020204020204" pitchFamily="34" charset="0"/>
              <a:cs typeface="Amazon Ember" panose="020B0603020204020204" pitchFamily="34" charset="0"/>
            </a:endParaRPr>
          </a:p>
          <a:p>
            <a:pPr defTabSz="731520">
              <a:lnSpc>
                <a:spcPct val="90000"/>
              </a:lnSpc>
              <a:defRPr/>
            </a:pPr>
            <a:r>
              <a:rPr lang="en-US" sz="4400" b="0" dirty="0">
                <a:solidFill>
                  <a:schemeClr val="bg2"/>
                </a:solidFill>
                <a:latin typeface="+mn-lt"/>
                <a:ea typeface="Amazon Ember" panose="020B0603020204020204" pitchFamily="34" charset="0"/>
                <a:cs typeface="Amazon Ember" panose="020B0603020204020204" pitchFamily="34" charset="0"/>
              </a:rPr>
              <a:t>Be prepared to create incentives to keep the best people after training!</a:t>
            </a:r>
          </a:p>
        </p:txBody>
      </p:sp>
      <p:sp>
        <p:nvSpPr>
          <p:cNvPr id="51" name="Freeform 11">
            <a:extLst>
              <a:ext uri="{FF2B5EF4-FFF2-40B4-BE49-F238E27FC236}">
                <a16:creationId xmlns:a16="http://schemas.microsoft.com/office/drawing/2014/main" id="{0988C705-7F15-4253-90DC-7E313022DECA}"/>
              </a:ext>
            </a:extLst>
          </p:cNvPr>
          <p:cNvSpPr>
            <a:spLocks noEditPoints="1"/>
          </p:cNvSpPr>
          <p:nvPr/>
        </p:nvSpPr>
        <p:spPr bwMode="auto">
          <a:xfrm>
            <a:off x="1018706" y="563563"/>
            <a:ext cx="975664" cy="1552928"/>
          </a:xfrm>
          <a:custGeom>
            <a:avLst/>
            <a:gdLst>
              <a:gd name="T0" fmla="*/ 603 w 1286"/>
              <a:gd name="T1" fmla="*/ 1237 h 2050"/>
              <a:gd name="T2" fmla="*/ 367 w 1286"/>
              <a:gd name="T3" fmla="*/ 1555 h 2050"/>
              <a:gd name="T4" fmla="*/ 45 w 1286"/>
              <a:gd name="T5" fmla="*/ 1530 h 2050"/>
              <a:gd name="T6" fmla="*/ 266 w 1286"/>
              <a:gd name="T7" fmla="*/ 1111 h 2050"/>
              <a:gd name="T8" fmla="*/ 306 w 1286"/>
              <a:gd name="T9" fmla="*/ 1227 h 2050"/>
              <a:gd name="T10" fmla="*/ 432 w 1286"/>
              <a:gd name="T11" fmla="*/ 1197 h 2050"/>
              <a:gd name="T12" fmla="*/ 507 w 1286"/>
              <a:gd name="T13" fmla="*/ 1298 h 2050"/>
              <a:gd name="T14" fmla="*/ 985 w 1286"/>
              <a:gd name="T15" fmla="*/ 1116 h 2050"/>
              <a:gd name="T16" fmla="*/ 934 w 1286"/>
              <a:gd name="T17" fmla="*/ 1202 h 2050"/>
              <a:gd name="T18" fmla="*/ 814 w 1286"/>
              <a:gd name="T19" fmla="*/ 1202 h 2050"/>
              <a:gd name="T20" fmla="*/ 744 w 1286"/>
              <a:gd name="T21" fmla="*/ 1272 h 2050"/>
              <a:gd name="T22" fmla="*/ 643 w 1286"/>
              <a:gd name="T23" fmla="*/ 1247 h 2050"/>
              <a:gd name="T24" fmla="*/ 955 w 1286"/>
              <a:gd name="T25" fmla="*/ 1727 h 2050"/>
              <a:gd name="T26" fmla="*/ 1171 w 1286"/>
              <a:gd name="T27" fmla="*/ 626 h 2050"/>
              <a:gd name="T28" fmla="*/ 1236 w 1286"/>
              <a:gd name="T29" fmla="*/ 727 h 2050"/>
              <a:gd name="T30" fmla="*/ 1156 w 1286"/>
              <a:gd name="T31" fmla="*/ 838 h 2050"/>
              <a:gd name="T32" fmla="*/ 1065 w 1286"/>
              <a:gd name="T33" fmla="*/ 954 h 2050"/>
              <a:gd name="T34" fmla="*/ 980 w 1286"/>
              <a:gd name="T35" fmla="*/ 1076 h 2050"/>
              <a:gd name="T36" fmla="*/ 899 w 1286"/>
              <a:gd name="T37" fmla="*/ 1187 h 2050"/>
              <a:gd name="T38" fmla="*/ 764 w 1286"/>
              <a:gd name="T39" fmla="*/ 1187 h 2050"/>
              <a:gd name="T40" fmla="*/ 618 w 1286"/>
              <a:gd name="T41" fmla="*/ 1182 h 2050"/>
              <a:gd name="T42" fmla="*/ 467 w 1286"/>
              <a:gd name="T43" fmla="*/ 1182 h 2050"/>
              <a:gd name="T44" fmla="*/ 331 w 1286"/>
              <a:gd name="T45" fmla="*/ 1182 h 2050"/>
              <a:gd name="T46" fmla="*/ 251 w 1286"/>
              <a:gd name="T47" fmla="*/ 1070 h 2050"/>
              <a:gd name="T48" fmla="*/ 171 w 1286"/>
              <a:gd name="T49" fmla="*/ 949 h 2050"/>
              <a:gd name="T50" fmla="*/ 80 w 1286"/>
              <a:gd name="T51" fmla="*/ 828 h 2050"/>
              <a:gd name="T52" fmla="*/ 0 w 1286"/>
              <a:gd name="T53" fmla="*/ 717 h 2050"/>
              <a:gd name="T54" fmla="*/ 45 w 1286"/>
              <a:gd name="T55" fmla="*/ 586 h 2050"/>
              <a:gd name="T56" fmla="*/ 95 w 1286"/>
              <a:gd name="T57" fmla="*/ 444 h 2050"/>
              <a:gd name="T58" fmla="*/ 135 w 1286"/>
              <a:gd name="T59" fmla="*/ 308 h 2050"/>
              <a:gd name="T60" fmla="*/ 181 w 1286"/>
              <a:gd name="T61" fmla="*/ 177 h 2050"/>
              <a:gd name="T62" fmla="*/ 311 w 1286"/>
              <a:gd name="T63" fmla="*/ 131 h 2050"/>
              <a:gd name="T64" fmla="*/ 452 w 1286"/>
              <a:gd name="T65" fmla="*/ 91 h 2050"/>
              <a:gd name="T66" fmla="*/ 588 w 1286"/>
              <a:gd name="T67" fmla="*/ 45 h 2050"/>
              <a:gd name="T68" fmla="*/ 718 w 1286"/>
              <a:gd name="T69" fmla="*/ 0 h 2050"/>
              <a:gd name="T70" fmla="*/ 834 w 1286"/>
              <a:gd name="T71" fmla="*/ 81 h 2050"/>
              <a:gd name="T72" fmla="*/ 945 w 1286"/>
              <a:gd name="T73" fmla="*/ 172 h 2050"/>
              <a:gd name="T74" fmla="*/ 1065 w 1286"/>
              <a:gd name="T75" fmla="*/ 258 h 2050"/>
              <a:gd name="T76" fmla="*/ 1176 w 1286"/>
              <a:gd name="T77" fmla="*/ 338 h 2050"/>
              <a:gd name="T78" fmla="*/ 1176 w 1286"/>
              <a:gd name="T79" fmla="*/ 480 h 2050"/>
              <a:gd name="T80" fmla="*/ 1171 w 1286"/>
              <a:gd name="T81" fmla="*/ 626 h 2050"/>
              <a:gd name="T82" fmla="*/ 613 w 1286"/>
              <a:gd name="T83" fmla="*/ 182 h 2050"/>
              <a:gd name="T84" fmla="*/ 241 w 1286"/>
              <a:gd name="T85" fmla="*/ 621 h 2050"/>
              <a:gd name="T86" fmla="*/ 613 w 1286"/>
              <a:gd name="T87" fmla="*/ 247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6" h="2050">
                <a:moveTo>
                  <a:pt x="537" y="1277"/>
                </a:moveTo>
                <a:cubicBezTo>
                  <a:pt x="537" y="1277"/>
                  <a:pt x="537" y="1277"/>
                  <a:pt x="537" y="1277"/>
                </a:cubicBezTo>
                <a:cubicBezTo>
                  <a:pt x="603" y="1237"/>
                  <a:pt x="603" y="1237"/>
                  <a:pt x="603" y="1237"/>
                </a:cubicBezTo>
                <a:cubicBezTo>
                  <a:pt x="603" y="1237"/>
                  <a:pt x="603" y="1237"/>
                  <a:pt x="603" y="1237"/>
                </a:cubicBezTo>
                <a:cubicBezTo>
                  <a:pt x="558" y="1530"/>
                  <a:pt x="512" y="1687"/>
                  <a:pt x="487" y="1762"/>
                </a:cubicBezTo>
                <a:cubicBezTo>
                  <a:pt x="487" y="1762"/>
                  <a:pt x="487" y="1762"/>
                  <a:pt x="367" y="1555"/>
                </a:cubicBezTo>
                <a:cubicBezTo>
                  <a:pt x="367" y="1555"/>
                  <a:pt x="367" y="1555"/>
                  <a:pt x="357" y="1540"/>
                </a:cubicBezTo>
                <a:cubicBezTo>
                  <a:pt x="357" y="1540"/>
                  <a:pt x="357" y="1540"/>
                  <a:pt x="331" y="1540"/>
                </a:cubicBezTo>
                <a:cubicBezTo>
                  <a:pt x="331" y="1540"/>
                  <a:pt x="331" y="1540"/>
                  <a:pt x="45" y="1530"/>
                </a:cubicBezTo>
                <a:cubicBezTo>
                  <a:pt x="125" y="1409"/>
                  <a:pt x="186" y="1257"/>
                  <a:pt x="231" y="1111"/>
                </a:cubicBezTo>
                <a:cubicBezTo>
                  <a:pt x="231" y="1111"/>
                  <a:pt x="231" y="1111"/>
                  <a:pt x="251" y="1111"/>
                </a:cubicBezTo>
                <a:cubicBezTo>
                  <a:pt x="251" y="1111"/>
                  <a:pt x="251" y="1111"/>
                  <a:pt x="266" y="1111"/>
                </a:cubicBezTo>
                <a:cubicBezTo>
                  <a:pt x="266" y="1111"/>
                  <a:pt x="266" y="1111"/>
                  <a:pt x="271" y="1126"/>
                </a:cubicBezTo>
                <a:cubicBezTo>
                  <a:pt x="271" y="1126"/>
                  <a:pt x="271" y="1126"/>
                  <a:pt x="296" y="1197"/>
                </a:cubicBezTo>
                <a:cubicBezTo>
                  <a:pt x="296" y="1197"/>
                  <a:pt x="296" y="1197"/>
                  <a:pt x="306" y="1227"/>
                </a:cubicBezTo>
                <a:cubicBezTo>
                  <a:pt x="306" y="1227"/>
                  <a:pt x="306" y="1227"/>
                  <a:pt x="341" y="1222"/>
                </a:cubicBezTo>
                <a:cubicBezTo>
                  <a:pt x="341" y="1222"/>
                  <a:pt x="341" y="1222"/>
                  <a:pt x="417" y="1202"/>
                </a:cubicBezTo>
                <a:cubicBezTo>
                  <a:pt x="417" y="1202"/>
                  <a:pt x="417" y="1202"/>
                  <a:pt x="432" y="1197"/>
                </a:cubicBezTo>
                <a:cubicBezTo>
                  <a:pt x="432" y="1197"/>
                  <a:pt x="432" y="1197"/>
                  <a:pt x="442" y="1212"/>
                </a:cubicBezTo>
                <a:cubicBezTo>
                  <a:pt x="442" y="1212"/>
                  <a:pt x="442" y="1212"/>
                  <a:pt x="487" y="1267"/>
                </a:cubicBezTo>
                <a:cubicBezTo>
                  <a:pt x="487" y="1267"/>
                  <a:pt x="487" y="1267"/>
                  <a:pt x="507" y="1298"/>
                </a:cubicBezTo>
                <a:cubicBezTo>
                  <a:pt x="507" y="1298"/>
                  <a:pt x="507" y="1298"/>
                  <a:pt x="537" y="1277"/>
                </a:cubicBezTo>
                <a:close/>
                <a:moveTo>
                  <a:pt x="1005" y="1116"/>
                </a:moveTo>
                <a:cubicBezTo>
                  <a:pt x="985" y="1116"/>
                  <a:pt x="985" y="1116"/>
                  <a:pt x="985" y="1116"/>
                </a:cubicBezTo>
                <a:cubicBezTo>
                  <a:pt x="970" y="1116"/>
                  <a:pt x="970" y="1116"/>
                  <a:pt x="970" y="1116"/>
                </a:cubicBezTo>
                <a:cubicBezTo>
                  <a:pt x="965" y="1131"/>
                  <a:pt x="965" y="1131"/>
                  <a:pt x="965" y="1131"/>
                </a:cubicBezTo>
                <a:cubicBezTo>
                  <a:pt x="934" y="1202"/>
                  <a:pt x="934" y="1202"/>
                  <a:pt x="934" y="1202"/>
                </a:cubicBezTo>
                <a:cubicBezTo>
                  <a:pt x="924" y="1232"/>
                  <a:pt x="924" y="1232"/>
                  <a:pt x="924" y="1232"/>
                </a:cubicBezTo>
                <a:cubicBezTo>
                  <a:pt x="889" y="1222"/>
                  <a:pt x="889" y="1222"/>
                  <a:pt x="889" y="1222"/>
                </a:cubicBezTo>
                <a:cubicBezTo>
                  <a:pt x="814" y="1202"/>
                  <a:pt x="814" y="1202"/>
                  <a:pt x="814" y="1202"/>
                </a:cubicBezTo>
                <a:cubicBezTo>
                  <a:pt x="799" y="1202"/>
                  <a:pt x="799" y="1202"/>
                  <a:pt x="799" y="1202"/>
                </a:cubicBezTo>
                <a:cubicBezTo>
                  <a:pt x="789" y="1212"/>
                  <a:pt x="789" y="1212"/>
                  <a:pt x="789" y="1212"/>
                </a:cubicBezTo>
                <a:cubicBezTo>
                  <a:pt x="744" y="1272"/>
                  <a:pt x="744" y="1272"/>
                  <a:pt x="744" y="1272"/>
                </a:cubicBezTo>
                <a:cubicBezTo>
                  <a:pt x="718" y="1298"/>
                  <a:pt x="718" y="1298"/>
                  <a:pt x="718" y="1298"/>
                </a:cubicBezTo>
                <a:cubicBezTo>
                  <a:pt x="693" y="1277"/>
                  <a:pt x="693" y="1277"/>
                  <a:pt x="693" y="1277"/>
                </a:cubicBezTo>
                <a:cubicBezTo>
                  <a:pt x="643" y="1247"/>
                  <a:pt x="643" y="1247"/>
                  <a:pt x="643" y="1247"/>
                </a:cubicBezTo>
                <a:cubicBezTo>
                  <a:pt x="633" y="1288"/>
                  <a:pt x="628" y="1323"/>
                  <a:pt x="623" y="1358"/>
                </a:cubicBezTo>
                <a:cubicBezTo>
                  <a:pt x="759" y="1929"/>
                  <a:pt x="844" y="2050"/>
                  <a:pt x="844" y="2050"/>
                </a:cubicBezTo>
                <a:cubicBezTo>
                  <a:pt x="955" y="1727"/>
                  <a:pt x="955" y="1727"/>
                  <a:pt x="955" y="1727"/>
                </a:cubicBezTo>
                <a:cubicBezTo>
                  <a:pt x="1286" y="1676"/>
                  <a:pt x="1286" y="1676"/>
                  <a:pt x="1286" y="1676"/>
                </a:cubicBezTo>
                <a:cubicBezTo>
                  <a:pt x="1171" y="1530"/>
                  <a:pt x="1075" y="1318"/>
                  <a:pt x="1005" y="1116"/>
                </a:cubicBezTo>
                <a:close/>
                <a:moveTo>
                  <a:pt x="1171" y="626"/>
                </a:moveTo>
                <a:cubicBezTo>
                  <a:pt x="1171" y="626"/>
                  <a:pt x="1171" y="626"/>
                  <a:pt x="1171" y="626"/>
                </a:cubicBezTo>
                <a:cubicBezTo>
                  <a:pt x="1196" y="662"/>
                  <a:pt x="1196" y="662"/>
                  <a:pt x="1196" y="662"/>
                </a:cubicBezTo>
                <a:cubicBezTo>
                  <a:pt x="1196" y="662"/>
                  <a:pt x="1196" y="662"/>
                  <a:pt x="1236" y="727"/>
                </a:cubicBezTo>
                <a:cubicBezTo>
                  <a:pt x="1236" y="727"/>
                  <a:pt x="1236" y="727"/>
                  <a:pt x="1176" y="773"/>
                </a:cubicBezTo>
                <a:cubicBezTo>
                  <a:pt x="1176" y="773"/>
                  <a:pt x="1176" y="773"/>
                  <a:pt x="1146" y="798"/>
                </a:cubicBezTo>
                <a:cubicBezTo>
                  <a:pt x="1146" y="798"/>
                  <a:pt x="1146" y="798"/>
                  <a:pt x="1156" y="838"/>
                </a:cubicBezTo>
                <a:cubicBezTo>
                  <a:pt x="1156" y="838"/>
                  <a:pt x="1156" y="838"/>
                  <a:pt x="1176" y="914"/>
                </a:cubicBezTo>
                <a:cubicBezTo>
                  <a:pt x="1176" y="914"/>
                  <a:pt x="1176" y="914"/>
                  <a:pt x="1100" y="939"/>
                </a:cubicBezTo>
                <a:cubicBezTo>
                  <a:pt x="1100" y="939"/>
                  <a:pt x="1100" y="939"/>
                  <a:pt x="1065" y="954"/>
                </a:cubicBezTo>
                <a:cubicBezTo>
                  <a:pt x="1065" y="954"/>
                  <a:pt x="1065" y="954"/>
                  <a:pt x="1065" y="995"/>
                </a:cubicBezTo>
                <a:cubicBezTo>
                  <a:pt x="1065" y="995"/>
                  <a:pt x="1065" y="995"/>
                  <a:pt x="1060" y="1070"/>
                </a:cubicBezTo>
                <a:cubicBezTo>
                  <a:pt x="1060" y="1070"/>
                  <a:pt x="1060" y="1070"/>
                  <a:pt x="980" y="1076"/>
                </a:cubicBezTo>
                <a:cubicBezTo>
                  <a:pt x="980" y="1076"/>
                  <a:pt x="980" y="1076"/>
                  <a:pt x="940" y="1076"/>
                </a:cubicBezTo>
                <a:cubicBezTo>
                  <a:pt x="940" y="1076"/>
                  <a:pt x="940" y="1076"/>
                  <a:pt x="929" y="1116"/>
                </a:cubicBezTo>
                <a:cubicBezTo>
                  <a:pt x="929" y="1116"/>
                  <a:pt x="929" y="1116"/>
                  <a:pt x="899" y="1187"/>
                </a:cubicBezTo>
                <a:cubicBezTo>
                  <a:pt x="899" y="1187"/>
                  <a:pt x="899" y="1187"/>
                  <a:pt x="824" y="1166"/>
                </a:cubicBezTo>
                <a:cubicBezTo>
                  <a:pt x="824" y="1166"/>
                  <a:pt x="824" y="1166"/>
                  <a:pt x="789" y="1156"/>
                </a:cubicBezTo>
                <a:cubicBezTo>
                  <a:pt x="789" y="1156"/>
                  <a:pt x="789" y="1156"/>
                  <a:pt x="764" y="1187"/>
                </a:cubicBezTo>
                <a:cubicBezTo>
                  <a:pt x="764" y="1187"/>
                  <a:pt x="764" y="1187"/>
                  <a:pt x="713" y="1242"/>
                </a:cubicBezTo>
                <a:cubicBezTo>
                  <a:pt x="713" y="1242"/>
                  <a:pt x="713" y="1242"/>
                  <a:pt x="648" y="1202"/>
                </a:cubicBezTo>
                <a:cubicBezTo>
                  <a:pt x="648" y="1202"/>
                  <a:pt x="648" y="1202"/>
                  <a:pt x="618" y="1182"/>
                </a:cubicBezTo>
                <a:cubicBezTo>
                  <a:pt x="618" y="1182"/>
                  <a:pt x="618" y="1182"/>
                  <a:pt x="583" y="1202"/>
                </a:cubicBezTo>
                <a:cubicBezTo>
                  <a:pt x="583" y="1202"/>
                  <a:pt x="583" y="1202"/>
                  <a:pt x="517" y="1242"/>
                </a:cubicBezTo>
                <a:cubicBezTo>
                  <a:pt x="517" y="1242"/>
                  <a:pt x="517" y="1242"/>
                  <a:pt x="467" y="1182"/>
                </a:cubicBezTo>
                <a:cubicBezTo>
                  <a:pt x="467" y="1182"/>
                  <a:pt x="467" y="1182"/>
                  <a:pt x="447" y="1151"/>
                </a:cubicBezTo>
                <a:cubicBezTo>
                  <a:pt x="447" y="1151"/>
                  <a:pt x="447" y="1151"/>
                  <a:pt x="407" y="1161"/>
                </a:cubicBezTo>
                <a:cubicBezTo>
                  <a:pt x="407" y="1161"/>
                  <a:pt x="407" y="1161"/>
                  <a:pt x="331" y="1182"/>
                </a:cubicBezTo>
                <a:cubicBezTo>
                  <a:pt x="331" y="1182"/>
                  <a:pt x="331" y="1182"/>
                  <a:pt x="306" y="1111"/>
                </a:cubicBezTo>
                <a:cubicBezTo>
                  <a:pt x="306" y="1111"/>
                  <a:pt x="306" y="1111"/>
                  <a:pt x="291" y="1070"/>
                </a:cubicBezTo>
                <a:cubicBezTo>
                  <a:pt x="291" y="1070"/>
                  <a:pt x="291" y="1070"/>
                  <a:pt x="251" y="1070"/>
                </a:cubicBezTo>
                <a:cubicBezTo>
                  <a:pt x="251" y="1070"/>
                  <a:pt x="251" y="1070"/>
                  <a:pt x="176" y="1065"/>
                </a:cubicBezTo>
                <a:cubicBezTo>
                  <a:pt x="176" y="1065"/>
                  <a:pt x="176" y="1065"/>
                  <a:pt x="171" y="990"/>
                </a:cubicBezTo>
                <a:cubicBezTo>
                  <a:pt x="171" y="990"/>
                  <a:pt x="171" y="990"/>
                  <a:pt x="171" y="949"/>
                </a:cubicBezTo>
                <a:cubicBezTo>
                  <a:pt x="171" y="949"/>
                  <a:pt x="171" y="949"/>
                  <a:pt x="130" y="934"/>
                </a:cubicBezTo>
                <a:cubicBezTo>
                  <a:pt x="130" y="934"/>
                  <a:pt x="130" y="934"/>
                  <a:pt x="60" y="904"/>
                </a:cubicBezTo>
                <a:cubicBezTo>
                  <a:pt x="60" y="904"/>
                  <a:pt x="60" y="904"/>
                  <a:pt x="80" y="828"/>
                </a:cubicBezTo>
                <a:cubicBezTo>
                  <a:pt x="80" y="828"/>
                  <a:pt x="80" y="828"/>
                  <a:pt x="90" y="793"/>
                </a:cubicBezTo>
                <a:cubicBezTo>
                  <a:pt x="90" y="793"/>
                  <a:pt x="90" y="793"/>
                  <a:pt x="60" y="767"/>
                </a:cubicBezTo>
                <a:cubicBezTo>
                  <a:pt x="60" y="767"/>
                  <a:pt x="60" y="767"/>
                  <a:pt x="0" y="717"/>
                </a:cubicBezTo>
                <a:cubicBezTo>
                  <a:pt x="0" y="717"/>
                  <a:pt x="0" y="717"/>
                  <a:pt x="45" y="651"/>
                </a:cubicBezTo>
                <a:cubicBezTo>
                  <a:pt x="45" y="651"/>
                  <a:pt x="45" y="651"/>
                  <a:pt x="65" y="621"/>
                </a:cubicBezTo>
                <a:cubicBezTo>
                  <a:pt x="65" y="621"/>
                  <a:pt x="65" y="621"/>
                  <a:pt x="45" y="586"/>
                </a:cubicBezTo>
                <a:cubicBezTo>
                  <a:pt x="45" y="586"/>
                  <a:pt x="45" y="586"/>
                  <a:pt x="5" y="520"/>
                </a:cubicBezTo>
                <a:cubicBezTo>
                  <a:pt x="5" y="520"/>
                  <a:pt x="5" y="520"/>
                  <a:pt x="65" y="475"/>
                </a:cubicBezTo>
                <a:cubicBezTo>
                  <a:pt x="65" y="475"/>
                  <a:pt x="65" y="475"/>
                  <a:pt x="95" y="444"/>
                </a:cubicBezTo>
                <a:cubicBezTo>
                  <a:pt x="95" y="444"/>
                  <a:pt x="95" y="444"/>
                  <a:pt x="85" y="409"/>
                </a:cubicBezTo>
                <a:cubicBezTo>
                  <a:pt x="85" y="409"/>
                  <a:pt x="85" y="409"/>
                  <a:pt x="65" y="333"/>
                </a:cubicBezTo>
                <a:cubicBezTo>
                  <a:pt x="65" y="333"/>
                  <a:pt x="65" y="333"/>
                  <a:pt x="135" y="308"/>
                </a:cubicBezTo>
                <a:cubicBezTo>
                  <a:pt x="135" y="308"/>
                  <a:pt x="135" y="308"/>
                  <a:pt x="176" y="293"/>
                </a:cubicBezTo>
                <a:cubicBezTo>
                  <a:pt x="176" y="293"/>
                  <a:pt x="176" y="293"/>
                  <a:pt x="176" y="252"/>
                </a:cubicBezTo>
                <a:cubicBezTo>
                  <a:pt x="176" y="252"/>
                  <a:pt x="176" y="252"/>
                  <a:pt x="181" y="177"/>
                </a:cubicBezTo>
                <a:cubicBezTo>
                  <a:pt x="181" y="177"/>
                  <a:pt x="181" y="177"/>
                  <a:pt x="256" y="172"/>
                </a:cubicBezTo>
                <a:cubicBezTo>
                  <a:pt x="256" y="172"/>
                  <a:pt x="256" y="172"/>
                  <a:pt x="296" y="172"/>
                </a:cubicBezTo>
                <a:cubicBezTo>
                  <a:pt x="296" y="172"/>
                  <a:pt x="296" y="172"/>
                  <a:pt x="311" y="131"/>
                </a:cubicBezTo>
                <a:cubicBezTo>
                  <a:pt x="311" y="131"/>
                  <a:pt x="311" y="131"/>
                  <a:pt x="341" y="61"/>
                </a:cubicBezTo>
                <a:cubicBezTo>
                  <a:pt x="341" y="61"/>
                  <a:pt x="341" y="61"/>
                  <a:pt x="412" y="81"/>
                </a:cubicBezTo>
                <a:cubicBezTo>
                  <a:pt x="412" y="81"/>
                  <a:pt x="412" y="81"/>
                  <a:pt x="452" y="91"/>
                </a:cubicBezTo>
                <a:cubicBezTo>
                  <a:pt x="452" y="91"/>
                  <a:pt x="452" y="91"/>
                  <a:pt x="477" y="61"/>
                </a:cubicBezTo>
                <a:cubicBezTo>
                  <a:pt x="477" y="61"/>
                  <a:pt x="477" y="61"/>
                  <a:pt x="527" y="0"/>
                </a:cubicBezTo>
                <a:cubicBezTo>
                  <a:pt x="527" y="0"/>
                  <a:pt x="527" y="0"/>
                  <a:pt x="588" y="45"/>
                </a:cubicBezTo>
                <a:cubicBezTo>
                  <a:pt x="588" y="45"/>
                  <a:pt x="588" y="45"/>
                  <a:pt x="623" y="66"/>
                </a:cubicBezTo>
                <a:cubicBezTo>
                  <a:pt x="623" y="66"/>
                  <a:pt x="623" y="66"/>
                  <a:pt x="658" y="45"/>
                </a:cubicBezTo>
                <a:cubicBezTo>
                  <a:pt x="658" y="45"/>
                  <a:pt x="658" y="45"/>
                  <a:pt x="718" y="0"/>
                </a:cubicBezTo>
                <a:cubicBezTo>
                  <a:pt x="718" y="0"/>
                  <a:pt x="718" y="0"/>
                  <a:pt x="769" y="61"/>
                </a:cubicBezTo>
                <a:cubicBezTo>
                  <a:pt x="769" y="61"/>
                  <a:pt x="769" y="61"/>
                  <a:pt x="794" y="91"/>
                </a:cubicBezTo>
                <a:cubicBezTo>
                  <a:pt x="794" y="91"/>
                  <a:pt x="794" y="91"/>
                  <a:pt x="834" y="81"/>
                </a:cubicBezTo>
                <a:cubicBezTo>
                  <a:pt x="834" y="81"/>
                  <a:pt x="834" y="81"/>
                  <a:pt x="904" y="66"/>
                </a:cubicBezTo>
                <a:cubicBezTo>
                  <a:pt x="904" y="66"/>
                  <a:pt x="904" y="66"/>
                  <a:pt x="934" y="136"/>
                </a:cubicBezTo>
                <a:cubicBezTo>
                  <a:pt x="934" y="136"/>
                  <a:pt x="934" y="136"/>
                  <a:pt x="945" y="172"/>
                </a:cubicBezTo>
                <a:cubicBezTo>
                  <a:pt x="945" y="172"/>
                  <a:pt x="945" y="172"/>
                  <a:pt x="990" y="177"/>
                </a:cubicBezTo>
                <a:cubicBezTo>
                  <a:pt x="990" y="177"/>
                  <a:pt x="990" y="177"/>
                  <a:pt x="1065" y="182"/>
                </a:cubicBezTo>
                <a:cubicBezTo>
                  <a:pt x="1065" y="182"/>
                  <a:pt x="1065" y="182"/>
                  <a:pt x="1065" y="258"/>
                </a:cubicBezTo>
                <a:cubicBezTo>
                  <a:pt x="1065" y="258"/>
                  <a:pt x="1065" y="258"/>
                  <a:pt x="1070" y="298"/>
                </a:cubicBezTo>
                <a:cubicBezTo>
                  <a:pt x="1070" y="298"/>
                  <a:pt x="1070" y="298"/>
                  <a:pt x="1105" y="313"/>
                </a:cubicBezTo>
                <a:cubicBezTo>
                  <a:pt x="1105" y="313"/>
                  <a:pt x="1105" y="313"/>
                  <a:pt x="1176" y="338"/>
                </a:cubicBezTo>
                <a:cubicBezTo>
                  <a:pt x="1176" y="338"/>
                  <a:pt x="1176" y="338"/>
                  <a:pt x="1156" y="414"/>
                </a:cubicBezTo>
                <a:cubicBezTo>
                  <a:pt x="1156" y="414"/>
                  <a:pt x="1156" y="414"/>
                  <a:pt x="1146" y="454"/>
                </a:cubicBezTo>
                <a:cubicBezTo>
                  <a:pt x="1146" y="454"/>
                  <a:pt x="1146" y="454"/>
                  <a:pt x="1176" y="480"/>
                </a:cubicBezTo>
                <a:cubicBezTo>
                  <a:pt x="1176" y="480"/>
                  <a:pt x="1176" y="480"/>
                  <a:pt x="1236" y="530"/>
                </a:cubicBezTo>
                <a:cubicBezTo>
                  <a:pt x="1236" y="530"/>
                  <a:pt x="1236" y="530"/>
                  <a:pt x="1196" y="591"/>
                </a:cubicBezTo>
                <a:cubicBezTo>
                  <a:pt x="1196" y="591"/>
                  <a:pt x="1196" y="591"/>
                  <a:pt x="1171" y="626"/>
                </a:cubicBezTo>
                <a:close/>
                <a:moveTo>
                  <a:pt x="613" y="1055"/>
                </a:moveTo>
                <a:cubicBezTo>
                  <a:pt x="849" y="1055"/>
                  <a:pt x="1040" y="858"/>
                  <a:pt x="1040" y="621"/>
                </a:cubicBezTo>
                <a:cubicBezTo>
                  <a:pt x="1040" y="379"/>
                  <a:pt x="849" y="182"/>
                  <a:pt x="613" y="182"/>
                </a:cubicBezTo>
                <a:cubicBezTo>
                  <a:pt x="372" y="182"/>
                  <a:pt x="181" y="379"/>
                  <a:pt x="181" y="621"/>
                </a:cubicBezTo>
                <a:cubicBezTo>
                  <a:pt x="181" y="858"/>
                  <a:pt x="372" y="1055"/>
                  <a:pt x="613" y="1055"/>
                </a:cubicBezTo>
                <a:close/>
                <a:moveTo>
                  <a:pt x="241" y="621"/>
                </a:moveTo>
                <a:cubicBezTo>
                  <a:pt x="241" y="823"/>
                  <a:pt x="407" y="990"/>
                  <a:pt x="613" y="990"/>
                </a:cubicBezTo>
                <a:cubicBezTo>
                  <a:pt x="814" y="990"/>
                  <a:pt x="980" y="823"/>
                  <a:pt x="980" y="621"/>
                </a:cubicBezTo>
                <a:cubicBezTo>
                  <a:pt x="980" y="414"/>
                  <a:pt x="814" y="247"/>
                  <a:pt x="613" y="247"/>
                </a:cubicBezTo>
                <a:cubicBezTo>
                  <a:pt x="407" y="247"/>
                  <a:pt x="241" y="414"/>
                  <a:pt x="241" y="621"/>
                </a:cubicBezTo>
                <a:close/>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52" name="Rectangle 51">
            <a:extLst>
              <a:ext uri="{FF2B5EF4-FFF2-40B4-BE49-F238E27FC236}">
                <a16:creationId xmlns:a16="http://schemas.microsoft.com/office/drawing/2014/main" id="{A53587CE-3ACE-4CA2-B237-705A1DC1AE60}"/>
              </a:ext>
            </a:extLst>
          </p:cNvPr>
          <p:cNvSpPr/>
          <p:nvPr/>
        </p:nvSpPr>
        <p:spPr>
          <a:xfrm>
            <a:off x="2372392" y="-122215"/>
            <a:ext cx="5544656"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731520">
              <a:lnSpc>
                <a:spcPct val="90000"/>
              </a:lnSpc>
              <a:spcBef>
                <a:spcPct val="0"/>
              </a:spcBef>
              <a:defRPr/>
            </a:pPr>
            <a:r>
              <a:rPr lang="en-US" sz="5600" dirty="0">
                <a:solidFill>
                  <a:schemeClr val="bg2"/>
                </a:solidFill>
                <a:latin typeface="+mj-lt"/>
                <a:ea typeface="Amazon Ember" panose="020B0603020204020204" pitchFamily="34" charset="0"/>
                <a:cs typeface="Amazon Ember" panose="020B0603020204020204" pitchFamily="34" charset="0"/>
              </a:rPr>
              <a:t>Training and compensation</a:t>
            </a:r>
          </a:p>
        </p:txBody>
      </p:sp>
      <p:sp>
        <p:nvSpPr>
          <p:cNvPr id="53" name="Title 8">
            <a:extLst>
              <a:ext uri="{FF2B5EF4-FFF2-40B4-BE49-F238E27FC236}">
                <a16:creationId xmlns:a16="http://schemas.microsoft.com/office/drawing/2014/main" id="{460EC902-ACF7-439F-A831-A93291A48542}"/>
              </a:ext>
            </a:extLst>
          </p:cNvPr>
          <p:cNvSpPr txBox="1">
            <a:spLocks/>
          </p:cNvSpPr>
          <p:nvPr/>
        </p:nvSpPr>
        <p:spPr>
          <a:xfrm>
            <a:off x="502278" y="-3108259"/>
            <a:ext cx="13750170" cy="1043485"/>
          </a:xfrm>
          <a:prstGeom prst="rect">
            <a:avLst/>
          </a:prstGeom>
        </p:spPr>
        <p:txBody>
          <a:bodyPr vert="horz" wrap="square" lIns="182880" tIns="146304" rIns="182880" bIns="146304" rtlCol="0" anchor="t">
            <a:noAutofit/>
          </a:bodyPr>
          <a:lstStyle>
            <a:lvl1pPr defTabSz="1097278">
              <a:lnSpc>
                <a:spcPct val="90000"/>
              </a:lnSpc>
              <a:spcBef>
                <a:spcPct val="0"/>
              </a:spcBef>
              <a:buNone/>
              <a:defRPr lang="en-US" sz="4800" b="0" cap="none" spc="-120" baseline="0">
                <a:ln w="3175">
                  <a:noFill/>
                </a:ln>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Blockers for innovation</a:t>
            </a:r>
          </a:p>
        </p:txBody>
      </p:sp>
      <p:sp>
        <p:nvSpPr>
          <p:cNvPr id="54" name="Title 8">
            <a:extLst>
              <a:ext uri="{FF2B5EF4-FFF2-40B4-BE49-F238E27FC236}">
                <a16:creationId xmlns:a16="http://schemas.microsoft.com/office/drawing/2014/main" id="{F725E5AB-B972-488F-A53E-CD3A41CC1F25}"/>
              </a:ext>
            </a:extLst>
          </p:cNvPr>
          <p:cNvSpPr txBox="1">
            <a:spLocks/>
          </p:cNvSpPr>
          <p:nvPr/>
        </p:nvSpPr>
        <p:spPr>
          <a:xfrm>
            <a:off x="-4358640" y="3042255"/>
            <a:ext cx="3584448"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Culture</a:t>
            </a:r>
          </a:p>
        </p:txBody>
      </p:sp>
      <p:sp>
        <p:nvSpPr>
          <p:cNvPr id="55" name="Arrow: Pentagon 54">
            <a:extLst>
              <a:ext uri="{FF2B5EF4-FFF2-40B4-BE49-F238E27FC236}">
                <a16:creationId xmlns:a16="http://schemas.microsoft.com/office/drawing/2014/main" id="{8AD6405B-D1F2-40F6-9F5B-54ED5F0DCEAC}"/>
              </a:ext>
            </a:extLst>
          </p:cNvPr>
          <p:cNvSpPr/>
          <p:nvPr/>
        </p:nvSpPr>
        <p:spPr>
          <a:xfrm>
            <a:off x="-4358640" y="3901440"/>
            <a:ext cx="4161549" cy="4328160"/>
          </a:xfrm>
          <a:prstGeom prst="homePlate">
            <a:avLst>
              <a:gd name="adj" fmla="val 11560"/>
            </a:avLst>
          </a:prstGeom>
          <a:gradFill>
            <a:gsLst>
              <a:gs pos="1961">
                <a:schemeClr val="accent5"/>
              </a:gs>
              <a:gs pos="100000">
                <a:srgbClr val="FD4D4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56" name="Rectangle 55">
            <a:extLst>
              <a:ext uri="{FF2B5EF4-FFF2-40B4-BE49-F238E27FC236}">
                <a16:creationId xmlns:a16="http://schemas.microsoft.com/office/drawing/2014/main" id="{47111867-4E04-470D-B2F0-ACDE36D85C94}"/>
              </a:ext>
            </a:extLst>
          </p:cNvPr>
          <p:cNvSpPr/>
          <p:nvPr/>
        </p:nvSpPr>
        <p:spPr>
          <a:xfrm>
            <a:off x="-3867368"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Leadership systems and feedback</a:t>
            </a:r>
          </a:p>
        </p:txBody>
      </p:sp>
      <p:grpSp>
        <p:nvGrpSpPr>
          <p:cNvPr id="57" name="Group 56">
            <a:extLst>
              <a:ext uri="{FF2B5EF4-FFF2-40B4-BE49-F238E27FC236}">
                <a16:creationId xmlns:a16="http://schemas.microsoft.com/office/drawing/2014/main" id="{601ED2ED-B20D-4FD7-9D96-0B85C7A38258}"/>
              </a:ext>
            </a:extLst>
          </p:cNvPr>
          <p:cNvGrpSpPr/>
          <p:nvPr/>
        </p:nvGrpSpPr>
        <p:grpSpPr>
          <a:xfrm>
            <a:off x="-2978528" y="4585929"/>
            <a:ext cx="1140333" cy="1359112"/>
            <a:chOff x="2897012" y="2317750"/>
            <a:chExt cx="581499" cy="693063"/>
          </a:xfrm>
        </p:grpSpPr>
        <p:sp>
          <p:nvSpPr>
            <p:cNvPr id="58" name="Freeform 11">
              <a:extLst>
                <a:ext uri="{FF2B5EF4-FFF2-40B4-BE49-F238E27FC236}">
                  <a16:creationId xmlns:a16="http://schemas.microsoft.com/office/drawing/2014/main" id="{EE94F9F6-42C0-46E7-A450-5B398645EA27}"/>
                </a:ext>
              </a:extLst>
            </p:cNvPr>
            <p:cNvSpPr>
              <a:spLocks/>
            </p:cNvSpPr>
            <p:nvPr/>
          </p:nvSpPr>
          <p:spPr bwMode="auto">
            <a:xfrm>
              <a:off x="2941462" y="2317750"/>
              <a:ext cx="537049" cy="661314"/>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59" name="Oval 58">
              <a:extLst>
                <a:ext uri="{FF2B5EF4-FFF2-40B4-BE49-F238E27FC236}">
                  <a16:creationId xmlns:a16="http://schemas.microsoft.com/office/drawing/2014/main" id="{00449131-62DD-412C-8787-0C188AC2F219}"/>
                </a:ext>
              </a:extLst>
            </p:cNvPr>
            <p:cNvSpPr/>
            <p:nvPr/>
          </p:nvSpPr>
          <p:spPr>
            <a:xfrm>
              <a:off x="3036094" y="2533076"/>
              <a:ext cx="88106" cy="88106"/>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60" name="Rectangle 59">
              <a:extLst>
                <a:ext uri="{FF2B5EF4-FFF2-40B4-BE49-F238E27FC236}">
                  <a16:creationId xmlns:a16="http://schemas.microsoft.com/office/drawing/2014/main" id="{A826BD64-3DD6-4477-ABD6-DB5F7B722F55}"/>
                </a:ext>
              </a:extLst>
            </p:cNvPr>
            <p:cNvSpPr/>
            <p:nvPr/>
          </p:nvSpPr>
          <p:spPr>
            <a:xfrm>
              <a:off x="3161109" y="2533076"/>
              <a:ext cx="88106" cy="88106"/>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61" name="Isosceles Triangle 60">
              <a:extLst>
                <a:ext uri="{FF2B5EF4-FFF2-40B4-BE49-F238E27FC236}">
                  <a16:creationId xmlns:a16="http://schemas.microsoft.com/office/drawing/2014/main" id="{F5A6D185-8ADA-4A9F-95B7-AB95C8649E1B}"/>
                </a:ext>
              </a:extLst>
            </p:cNvPr>
            <p:cNvSpPr/>
            <p:nvPr/>
          </p:nvSpPr>
          <p:spPr>
            <a:xfrm>
              <a:off x="3286125" y="2533076"/>
              <a:ext cx="88106" cy="88106"/>
            </a:xfrm>
            <a:prstGeom prst="triangl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62" name="Freeform 11">
              <a:extLst>
                <a:ext uri="{FF2B5EF4-FFF2-40B4-BE49-F238E27FC236}">
                  <a16:creationId xmlns:a16="http://schemas.microsoft.com/office/drawing/2014/main" id="{5CCC3C37-E8FA-4ACB-9450-6B0419A2F6A3}"/>
                </a:ext>
              </a:extLst>
            </p:cNvPr>
            <p:cNvSpPr>
              <a:spLocks/>
            </p:cNvSpPr>
            <p:nvPr/>
          </p:nvSpPr>
          <p:spPr bwMode="auto">
            <a:xfrm flipH="1">
              <a:off x="2897012" y="2699780"/>
              <a:ext cx="252588" cy="311033"/>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solidFill>
              <a:srgbClr val="FD616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grpSp>
      <p:sp>
        <p:nvSpPr>
          <p:cNvPr id="63" name="Title 8">
            <a:extLst>
              <a:ext uri="{FF2B5EF4-FFF2-40B4-BE49-F238E27FC236}">
                <a16:creationId xmlns:a16="http://schemas.microsoft.com/office/drawing/2014/main" id="{AF032ECD-DB6B-4E7B-973A-DFBDBAFE07C8}"/>
              </a:ext>
            </a:extLst>
          </p:cNvPr>
          <p:cNvSpPr txBox="1">
            <a:spLocks/>
          </p:cNvSpPr>
          <p:nvPr/>
        </p:nvSpPr>
        <p:spPr>
          <a:xfrm>
            <a:off x="3584448" y="-1071401"/>
            <a:ext cx="373075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Skills</a:t>
            </a:r>
          </a:p>
        </p:txBody>
      </p:sp>
      <p:sp>
        <p:nvSpPr>
          <p:cNvPr id="64" name="Title 8">
            <a:extLst>
              <a:ext uri="{FF2B5EF4-FFF2-40B4-BE49-F238E27FC236}">
                <a16:creationId xmlns:a16="http://schemas.microsoft.com/office/drawing/2014/main" id="{5E5C5C90-DCCA-4A38-B8C1-A959C2B1169D}"/>
              </a:ext>
            </a:extLst>
          </p:cNvPr>
          <p:cNvSpPr txBox="1">
            <a:spLocks/>
          </p:cNvSpPr>
          <p:nvPr/>
        </p:nvSpPr>
        <p:spPr>
          <a:xfrm>
            <a:off x="15276574" y="3195799"/>
            <a:ext cx="3730750"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Organization</a:t>
            </a:r>
          </a:p>
        </p:txBody>
      </p:sp>
      <p:sp>
        <p:nvSpPr>
          <p:cNvPr id="65" name="Title 8">
            <a:extLst>
              <a:ext uri="{FF2B5EF4-FFF2-40B4-BE49-F238E27FC236}">
                <a16:creationId xmlns:a16="http://schemas.microsoft.com/office/drawing/2014/main" id="{66C04BBB-EA42-482A-B3AE-0C2EBA493962}"/>
              </a:ext>
            </a:extLst>
          </p:cNvPr>
          <p:cNvSpPr txBox="1">
            <a:spLocks/>
          </p:cNvSpPr>
          <p:nvPr/>
        </p:nvSpPr>
        <p:spPr>
          <a:xfrm>
            <a:off x="19007323" y="3195799"/>
            <a:ext cx="3626098"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Finance</a:t>
            </a:r>
          </a:p>
        </p:txBody>
      </p:sp>
    </p:spTree>
    <p:extLst>
      <p:ext uri="{BB962C8B-B14F-4D97-AF65-F5344CB8AC3E}">
        <p14:creationId xmlns:p14="http://schemas.microsoft.com/office/powerpoint/2010/main" val="2271241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Mask_right">
            <a:extLst>
              <a:ext uri="{FF2B5EF4-FFF2-40B4-BE49-F238E27FC236}">
                <a16:creationId xmlns:a16="http://schemas.microsoft.com/office/drawing/2014/main" id="{51030EB7-4CB3-49DC-9B6D-A867F0AE2E37}"/>
              </a:ext>
            </a:extLst>
          </p:cNvPr>
          <p:cNvSpPr/>
          <p:nvPr/>
        </p:nvSpPr>
        <p:spPr>
          <a:xfrm>
            <a:off x="18478363" y="3901440"/>
            <a:ext cx="3772038" cy="4328160"/>
          </a:xfrm>
          <a:prstGeom prst="rect">
            <a:avLst/>
          </a:prstGeom>
          <a:gradFill>
            <a:gsLst>
              <a:gs pos="0">
                <a:schemeClr val="tx2">
                  <a:lumMod val="10000"/>
                </a:schemeClr>
              </a:gs>
              <a:gs pos="100000">
                <a:schemeClr val="bg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31" name="Arrow: Pentagon 30">
            <a:extLst>
              <a:ext uri="{FF2B5EF4-FFF2-40B4-BE49-F238E27FC236}">
                <a16:creationId xmlns:a16="http://schemas.microsoft.com/office/drawing/2014/main" id="{AD4C9084-29B1-47FA-A95A-91E832570F87}"/>
              </a:ext>
            </a:extLst>
          </p:cNvPr>
          <p:cNvSpPr/>
          <p:nvPr/>
        </p:nvSpPr>
        <p:spPr>
          <a:xfrm>
            <a:off x="13253922" y="3901440"/>
            <a:ext cx="5826022" cy="4328160"/>
          </a:xfrm>
          <a:prstGeom prst="homePlate">
            <a:avLst>
              <a:gd name="adj" fmla="val 11560"/>
            </a:avLst>
          </a:prstGeom>
          <a:gradFill>
            <a:gsLst>
              <a:gs pos="1961">
                <a:schemeClr val="tx2">
                  <a:lumMod val="50000"/>
                </a:schemeClr>
              </a:gs>
              <a:gs pos="100000">
                <a:schemeClr val="bg1">
                  <a:lumMod val="65000"/>
                  <a:lumOff val="3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32" name="Arrow: Pentagon 31">
            <a:extLst>
              <a:ext uri="{FF2B5EF4-FFF2-40B4-BE49-F238E27FC236}">
                <a16:creationId xmlns:a16="http://schemas.microsoft.com/office/drawing/2014/main" id="{8424680D-1042-425F-A718-7BCE50603C33}"/>
              </a:ext>
            </a:extLst>
          </p:cNvPr>
          <p:cNvSpPr/>
          <p:nvPr/>
        </p:nvSpPr>
        <p:spPr>
          <a:xfrm>
            <a:off x="0" y="0"/>
            <a:ext cx="15636240" cy="8229600"/>
          </a:xfrm>
          <a:prstGeom prst="homePlate">
            <a:avLst>
              <a:gd name="adj" fmla="val 11560"/>
            </a:avLst>
          </a:prstGeom>
          <a:gradFill>
            <a:gsLst>
              <a:gs pos="0">
                <a:schemeClr val="accent6"/>
              </a:gs>
              <a:gs pos="100000">
                <a:schemeClr val="accent6">
                  <a:lumMod val="75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35" name="Rectangle 34">
            <a:extLst>
              <a:ext uri="{FF2B5EF4-FFF2-40B4-BE49-F238E27FC236}">
                <a16:creationId xmlns:a16="http://schemas.microsoft.com/office/drawing/2014/main" id="{DB4B71C5-BBE8-4A48-B856-242E5547FC9D}"/>
              </a:ext>
            </a:extLst>
          </p:cNvPr>
          <p:cNvSpPr/>
          <p:nvPr/>
        </p:nvSpPr>
        <p:spPr>
          <a:xfrm>
            <a:off x="15568202"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Silos </a:t>
            </a:r>
            <a:br>
              <a:rPr lang="en-US" sz="2800" dirty="0">
                <a:solidFill>
                  <a:schemeClr val="tx1"/>
                </a:solidFill>
                <a:ea typeface="Amazon Ember" panose="020B0603020204020204" pitchFamily="34" charset="0"/>
                <a:cs typeface="Amazon Ember" panose="020B0603020204020204" pitchFamily="34" charset="0"/>
              </a:rPr>
            </a:br>
            <a:r>
              <a:rPr lang="en-US" sz="2800" dirty="0">
                <a:solidFill>
                  <a:schemeClr val="tx1"/>
                </a:solidFill>
                <a:ea typeface="Amazon Ember" panose="020B0603020204020204" pitchFamily="34" charset="0"/>
                <a:cs typeface="Amazon Ember" panose="020B0603020204020204" pitchFamily="34" charset="0"/>
              </a:rPr>
              <a:t>project to product</a:t>
            </a:r>
          </a:p>
        </p:txBody>
      </p:sp>
      <p:grpSp>
        <p:nvGrpSpPr>
          <p:cNvPr id="36" name="Group 35">
            <a:extLst>
              <a:ext uri="{FF2B5EF4-FFF2-40B4-BE49-F238E27FC236}">
                <a16:creationId xmlns:a16="http://schemas.microsoft.com/office/drawing/2014/main" id="{7D05D84E-E496-4638-9174-6A1BD79529A3}"/>
              </a:ext>
            </a:extLst>
          </p:cNvPr>
          <p:cNvGrpSpPr/>
          <p:nvPr/>
        </p:nvGrpSpPr>
        <p:grpSpPr>
          <a:xfrm>
            <a:off x="16349586" y="4789789"/>
            <a:ext cx="1350061" cy="1245426"/>
            <a:chOff x="4221704" y="1791782"/>
            <a:chExt cx="700593" cy="646294"/>
          </a:xfrm>
        </p:grpSpPr>
        <p:sp>
          <p:nvSpPr>
            <p:cNvPr id="37" name="Freeform 25">
              <a:extLst>
                <a:ext uri="{FF2B5EF4-FFF2-40B4-BE49-F238E27FC236}">
                  <a16:creationId xmlns:a16="http://schemas.microsoft.com/office/drawing/2014/main" id="{D446E1D5-43B6-4EFA-8F16-BD22477D17C3}"/>
                </a:ext>
              </a:extLst>
            </p:cNvPr>
            <p:cNvSpPr>
              <a:spLocks/>
            </p:cNvSpPr>
            <p:nvPr/>
          </p:nvSpPr>
          <p:spPr bwMode="auto">
            <a:xfrm>
              <a:off x="4346088" y="2191249"/>
              <a:ext cx="450441" cy="246827"/>
            </a:xfrm>
            <a:custGeom>
              <a:avLst/>
              <a:gdLst>
                <a:gd name="T0" fmla="*/ 0 w 1626"/>
                <a:gd name="T1" fmla="*/ 38 h 891"/>
                <a:gd name="T2" fmla="*/ 0 w 1626"/>
                <a:gd name="T3" fmla="*/ 351 h 891"/>
                <a:gd name="T4" fmla="*/ 810 w 1626"/>
                <a:gd name="T5" fmla="*/ 891 h 891"/>
                <a:gd name="T6" fmla="*/ 1626 w 1626"/>
                <a:gd name="T7" fmla="*/ 351 h 891"/>
                <a:gd name="T8" fmla="*/ 1626 w 1626"/>
                <a:gd name="T9" fmla="*/ 0 h 891"/>
              </a:gdLst>
              <a:ahLst/>
              <a:cxnLst>
                <a:cxn ang="0">
                  <a:pos x="T0" y="T1"/>
                </a:cxn>
                <a:cxn ang="0">
                  <a:pos x="T2" y="T3"/>
                </a:cxn>
                <a:cxn ang="0">
                  <a:pos x="T4" y="T5"/>
                </a:cxn>
                <a:cxn ang="0">
                  <a:pos x="T6" y="T7"/>
                </a:cxn>
                <a:cxn ang="0">
                  <a:pos x="T8" y="T9"/>
                </a:cxn>
              </a:cxnLst>
              <a:rect l="0" t="0" r="r" b="b"/>
              <a:pathLst>
                <a:path w="1626" h="891">
                  <a:moveTo>
                    <a:pt x="0" y="38"/>
                  </a:moveTo>
                  <a:lnTo>
                    <a:pt x="0" y="351"/>
                  </a:lnTo>
                  <a:lnTo>
                    <a:pt x="810" y="891"/>
                  </a:lnTo>
                  <a:lnTo>
                    <a:pt x="1626" y="351"/>
                  </a:lnTo>
                  <a:lnTo>
                    <a:pt x="1626" y="0"/>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38" name="Line 26">
              <a:extLst>
                <a:ext uri="{FF2B5EF4-FFF2-40B4-BE49-F238E27FC236}">
                  <a16:creationId xmlns:a16="http://schemas.microsoft.com/office/drawing/2014/main" id="{4A63F1EF-9763-41EE-9136-71AE83963A33}"/>
                </a:ext>
              </a:extLst>
            </p:cNvPr>
            <p:cNvSpPr>
              <a:spLocks noChangeShapeType="1"/>
            </p:cNvSpPr>
            <p:nvPr/>
          </p:nvSpPr>
          <p:spPr bwMode="auto">
            <a:xfrm flipH="1" flipV="1">
              <a:off x="4568815" y="2176289"/>
              <a:ext cx="1662" cy="261787"/>
            </a:xfrm>
            <a:prstGeom prst="lin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39" name="Freeform 34">
              <a:extLst>
                <a:ext uri="{FF2B5EF4-FFF2-40B4-BE49-F238E27FC236}">
                  <a16:creationId xmlns:a16="http://schemas.microsoft.com/office/drawing/2014/main" id="{CD673306-432C-4628-831D-6BC0FE1A6359}"/>
                </a:ext>
              </a:extLst>
            </p:cNvPr>
            <p:cNvSpPr>
              <a:spLocks/>
            </p:cNvSpPr>
            <p:nvPr/>
          </p:nvSpPr>
          <p:spPr bwMode="auto">
            <a:xfrm>
              <a:off x="4221704" y="1791782"/>
              <a:ext cx="700593" cy="466784"/>
            </a:xfrm>
            <a:custGeom>
              <a:avLst/>
              <a:gdLst>
                <a:gd name="T0" fmla="*/ 1708 w 2529"/>
                <a:gd name="T1" fmla="*/ 0 h 1685"/>
                <a:gd name="T2" fmla="*/ 0 w 2529"/>
                <a:gd name="T3" fmla="*/ 1134 h 1685"/>
                <a:gd name="T4" fmla="*/ 805 w 2529"/>
                <a:gd name="T5" fmla="*/ 1685 h 1685"/>
                <a:gd name="T6" fmla="*/ 1253 w 2529"/>
                <a:gd name="T7" fmla="*/ 1388 h 1685"/>
                <a:gd name="T8" fmla="*/ 2529 w 2529"/>
                <a:gd name="T9" fmla="*/ 540 h 1685"/>
                <a:gd name="T10" fmla="*/ 1708 w 2529"/>
                <a:gd name="T11" fmla="*/ 0 h 1685"/>
              </a:gdLst>
              <a:ahLst/>
              <a:cxnLst>
                <a:cxn ang="0">
                  <a:pos x="T0" y="T1"/>
                </a:cxn>
                <a:cxn ang="0">
                  <a:pos x="T2" y="T3"/>
                </a:cxn>
                <a:cxn ang="0">
                  <a:pos x="T4" y="T5"/>
                </a:cxn>
                <a:cxn ang="0">
                  <a:pos x="T6" y="T7"/>
                </a:cxn>
                <a:cxn ang="0">
                  <a:pos x="T8" y="T9"/>
                </a:cxn>
                <a:cxn ang="0">
                  <a:pos x="T10" y="T11"/>
                </a:cxn>
              </a:cxnLst>
              <a:rect l="0" t="0" r="r" b="b"/>
              <a:pathLst>
                <a:path w="2529" h="1685">
                  <a:moveTo>
                    <a:pt x="1708" y="0"/>
                  </a:moveTo>
                  <a:lnTo>
                    <a:pt x="0" y="1134"/>
                  </a:lnTo>
                  <a:lnTo>
                    <a:pt x="805" y="1685"/>
                  </a:lnTo>
                  <a:lnTo>
                    <a:pt x="1253" y="1388"/>
                  </a:lnTo>
                  <a:lnTo>
                    <a:pt x="2529" y="540"/>
                  </a:lnTo>
                  <a:lnTo>
                    <a:pt x="1708" y="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0" name="Freeform 35">
              <a:extLst>
                <a:ext uri="{FF2B5EF4-FFF2-40B4-BE49-F238E27FC236}">
                  <a16:creationId xmlns:a16="http://schemas.microsoft.com/office/drawing/2014/main" id="{C393ECCF-36A8-44B8-8088-362E33B01018}"/>
                </a:ext>
              </a:extLst>
            </p:cNvPr>
            <p:cNvSpPr>
              <a:spLocks/>
            </p:cNvSpPr>
            <p:nvPr/>
          </p:nvSpPr>
          <p:spPr bwMode="auto">
            <a:xfrm>
              <a:off x="4221704" y="1791782"/>
              <a:ext cx="700593" cy="466784"/>
            </a:xfrm>
            <a:custGeom>
              <a:avLst/>
              <a:gdLst>
                <a:gd name="T0" fmla="*/ 0 w 2529"/>
                <a:gd name="T1" fmla="*/ 551 h 1685"/>
                <a:gd name="T2" fmla="*/ 1692 w 2529"/>
                <a:gd name="T3" fmla="*/ 1685 h 1685"/>
                <a:gd name="T4" fmla="*/ 2529 w 2529"/>
                <a:gd name="T5" fmla="*/ 1151 h 1685"/>
                <a:gd name="T6" fmla="*/ 811 w 2529"/>
                <a:gd name="T7" fmla="*/ 0 h 1685"/>
                <a:gd name="T8" fmla="*/ 0 w 2529"/>
                <a:gd name="T9" fmla="*/ 551 h 1685"/>
              </a:gdLst>
              <a:ahLst/>
              <a:cxnLst>
                <a:cxn ang="0">
                  <a:pos x="T0" y="T1"/>
                </a:cxn>
                <a:cxn ang="0">
                  <a:pos x="T2" y="T3"/>
                </a:cxn>
                <a:cxn ang="0">
                  <a:pos x="T4" y="T5"/>
                </a:cxn>
                <a:cxn ang="0">
                  <a:pos x="T6" y="T7"/>
                </a:cxn>
                <a:cxn ang="0">
                  <a:pos x="T8" y="T9"/>
                </a:cxn>
              </a:cxnLst>
              <a:rect l="0" t="0" r="r" b="b"/>
              <a:pathLst>
                <a:path w="2529" h="1685">
                  <a:moveTo>
                    <a:pt x="0" y="551"/>
                  </a:moveTo>
                  <a:lnTo>
                    <a:pt x="1692" y="1685"/>
                  </a:lnTo>
                  <a:lnTo>
                    <a:pt x="2529" y="1151"/>
                  </a:lnTo>
                  <a:lnTo>
                    <a:pt x="811" y="0"/>
                  </a:lnTo>
                  <a:lnTo>
                    <a:pt x="0" y="55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41" name="Rectangle 40">
            <a:extLst>
              <a:ext uri="{FF2B5EF4-FFF2-40B4-BE49-F238E27FC236}">
                <a16:creationId xmlns:a16="http://schemas.microsoft.com/office/drawing/2014/main" id="{3E56CBE1-D962-49E1-BC14-2C615CFB2EAC}"/>
              </a:ext>
            </a:extLst>
          </p:cNvPr>
          <p:cNvSpPr/>
          <p:nvPr/>
        </p:nvSpPr>
        <p:spPr>
          <a:xfrm>
            <a:off x="19040773"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Capex </a:t>
            </a:r>
          </a:p>
          <a:p>
            <a:pPr algn="ctr" defTabSz="731520"/>
            <a:r>
              <a:rPr lang="en-US" sz="2800" dirty="0">
                <a:solidFill>
                  <a:schemeClr val="tx1"/>
                </a:solidFill>
                <a:ea typeface="Amazon Ember" panose="020B0603020204020204" pitchFamily="34" charset="0"/>
                <a:cs typeface="Amazon Ember" panose="020B0603020204020204" pitchFamily="34" charset="0"/>
              </a:rPr>
              <a:t>vs. </a:t>
            </a:r>
            <a:br>
              <a:rPr lang="en-US" sz="2800" dirty="0">
                <a:solidFill>
                  <a:schemeClr val="tx1"/>
                </a:solidFill>
                <a:ea typeface="Amazon Ember" panose="020B0603020204020204" pitchFamily="34" charset="0"/>
                <a:cs typeface="Amazon Ember" panose="020B0603020204020204" pitchFamily="34" charset="0"/>
              </a:rPr>
            </a:br>
            <a:r>
              <a:rPr lang="en-US" sz="2800" dirty="0">
                <a:solidFill>
                  <a:schemeClr val="tx1"/>
                </a:solidFill>
                <a:ea typeface="Amazon Ember" panose="020B0603020204020204" pitchFamily="34" charset="0"/>
                <a:cs typeface="Amazon Ember" panose="020B0603020204020204" pitchFamily="34" charset="0"/>
              </a:rPr>
              <a:t>Opex</a:t>
            </a:r>
          </a:p>
        </p:txBody>
      </p:sp>
      <p:grpSp>
        <p:nvGrpSpPr>
          <p:cNvPr id="42" name="Group 42">
            <a:extLst>
              <a:ext uri="{FF2B5EF4-FFF2-40B4-BE49-F238E27FC236}">
                <a16:creationId xmlns:a16="http://schemas.microsoft.com/office/drawing/2014/main" id="{9DE459CF-7C58-4C8C-8E9B-509AD09FEE20}"/>
              </a:ext>
            </a:extLst>
          </p:cNvPr>
          <p:cNvGrpSpPr>
            <a:grpSpLocks noChangeAspect="1"/>
          </p:cNvGrpSpPr>
          <p:nvPr/>
        </p:nvGrpSpPr>
        <p:grpSpPr bwMode="auto">
          <a:xfrm>
            <a:off x="19794472" y="4843895"/>
            <a:ext cx="1688187" cy="1161938"/>
            <a:chOff x="4740" y="1768"/>
            <a:chExt cx="725" cy="499"/>
          </a:xfrm>
          <a:noFill/>
        </p:grpSpPr>
        <p:sp>
          <p:nvSpPr>
            <p:cNvPr id="43" name="Freeform 45">
              <a:extLst>
                <a:ext uri="{FF2B5EF4-FFF2-40B4-BE49-F238E27FC236}">
                  <a16:creationId xmlns:a16="http://schemas.microsoft.com/office/drawing/2014/main" id="{EA61055A-153B-4B4C-B54B-070774D6B70C}"/>
                </a:ext>
              </a:extLst>
            </p:cNvPr>
            <p:cNvSpPr>
              <a:spLocks/>
            </p:cNvSpPr>
            <p:nvPr/>
          </p:nvSpPr>
          <p:spPr bwMode="auto">
            <a:xfrm>
              <a:off x="4966" y="1768"/>
              <a:ext cx="499" cy="459"/>
            </a:xfrm>
            <a:custGeom>
              <a:avLst/>
              <a:gdLst>
                <a:gd name="T0" fmla="*/ 339 w 499"/>
                <a:gd name="T1" fmla="*/ 24 h 459"/>
                <a:gd name="T2" fmla="*/ 0 w 499"/>
                <a:gd name="T3" fmla="*/ 459 h 459"/>
                <a:gd name="T4" fmla="*/ 499 w 499"/>
                <a:gd name="T5" fmla="*/ 249 h 459"/>
                <a:gd name="T6" fmla="*/ 394 w 499"/>
                <a:gd name="T7" fmla="*/ 0 h 459"/>
                <a:gd name="T8" fmla="*/ 339 w 499"/>
                <a:gd name="T9" fmla="*/ 24 h 459"/>
              </a:gdLst>
              <a:ahLst/>
              <a:cxnLst>
                <a:cxn ang="0">
                  <a:pos x="T0" y="T1"/>
                </a:cxn>
                <a:cxn ang="0">
                  <a:pos x="T2" y="T3"/>
                </a:cxn>
                <a:cxn ang="0">
                  <a:pos x="T4" y="T5"/>
                </a:cxn>
                <a:cxn ang="0">
                  <a:pos x="T6" y="T7"/>
                </a:cxn>
                <a:cxn ang="0">
                  <a:pos x="T8" y="T9"/>
                </a:cxn>
              </a:cxnLst>
              <a:rect l="0" t="0" r="r" b="b"/>
              <a:pathLst>
                <a:path w="499" h="459">
                  <a:moveTo>
                    <a:pt x="339" y="24"/>
                  </a:moveTo>
                  <a:lnTo>
                    <a:pt x="0" y="459"/>
                  </a:lnTo>
                  <a:lnTo>
                    <a:pt x="499" y="249"/>
                  </a:lnTo>
                  <a:lnTo>
                    <a:pt x="394" y="0"/>
                  </a:lnTo>
                  <a:lnTo>
                    <a:pt x="339" y="24"/>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4" name="Freeform 46">
              <a:extLst>
                <a:ext uri="{FF2B5EF4-FFF2-40B4-BE49-F238E27FC236}">
                  <a16:creationId xmlns:a16="http://schemas.microsoft.com/office/drawing/2014/main" id="{988A9A49-8E41-47A1-B669-9F230BB4081F}"/>
                </a:ext>
              </a:extLst>
            </p:cNvPr>
            <p:cNvSpPr>
              <a:spLocks/>
            </p:cNvSpPr>
            <p:nvPr/>
          </p:nvSpPr>
          <p:spPr bwMode="auto">
            <a:xfrm>
              <a:off x="5305" y="1768"/>
              <a:ext cx="78" cy="68"/>
            </a:xfrm>
            <a:custGeom>
              <a:avLst/>
              <a:gdLst>
                <a:gd name="T0" fmla="*/ 0 w 37"/>
                <a:gd name="T1" fmla="*/ 11 h 32"/>
                <a:gd name="T2" fmla="*/ 15 w 37"/>
                <a:gd name="T3" fmla="*/ 29 h 32"/>
                <a:gd name="T4" fmla="*/ 37 w 37"/>
                <a:gd name="T5" fmla="*/ 26 h 32"/>
                <a:gd name="T6" fmla="*/ 26 w 37"/>
                <a:gd name="T7" fmla="*/ 0 h 32"/>
                <a:gd name="T8" fmla="*/ 0 w 37"/>
                <a:gd name="T9" fmla="*/ 11 h 32"/>
              </a:gdLst>
              <a:ahLst/>
              <a:cxnLst>
                <a:cxn ang="0">
                  <a:pos x="T0" y="T1"/>
                </a:cxn>
                <a:cxn ang="0">
                  <a:pos x="T2" y="T3"/>
                </a:cxn>
                <a:cxn ang="0">
                  <a:pos x="T4" y="T5"/>
                </a:cxn>
                <a:cxn ang="0">
                  <a:pos x="T6" y="T7"/>
                </a:cxn>
                <a:cxn ang="0">
                  <a:pos x="T8" y="T9"/>
                </a:cxn>
              </a:cxnLst>
              <a:rect l="0" t="0" r="r" b="b"/>
              <a:pathLst>
                <a:path w="37" h="32">
                  <a:moveTo>
                    <a:pt x="0" y="11"/>
                  </a:moveTo>
                  <a:cubicBezTo>
                    <a:pt x="2" y="18"/>
                    <a:pt x="7" y="26"/>
                    <a:pt x="15" y="29"/>
                  </a:cubicBezTo>
                  <a:cubicBezTo>
                    <a:pt x="22" y="32"/>
                    <a:pt x="31" y="31"/>
                    <a:pt x="37" y="26"/>
                  </a:cubicBezTo>
                  <a:cubicBezTo>
                    <a:pt x="26" y="0"/>
                    <a:pt x="26" y="0"/>
                    <a:pt x="26" y="0"/>
                  </a:cubicBezTo>
                  <a:lnTo>
                    <a:pt x="0" y="1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5" name="Freeform 47">
              <a:extLst>
                <a:ext uri="{FF2B5EF4-FFF2-40B4-BE49-F238E27FC236}">
                  <a16:creationId xmlns:a16="http://schemas.microsoft.com/office/drawing/2014/main" id="{3009B6E4-F851-47AE-977A-F8394383ECA6}"/>
                </a:ext>
              </a:extLst>
            </p:cNvPr>
            <p:cNvSpPr>
              <a:spLocks/>
            </p:cNvSpPr>
            <p:nvPr/>
          </p:nvSpPr>
          <p:spPr bwMode="auto">
            <a:xfrm>
              <a:off x="5398" y="1962"/>
              <a:ext cx="67" cy="78"/>
            </a:xfrm>
            <a:custGeom>
              <a:avLst/>
              <a:gdLst>
                <a:gd name="T0" fmla="*/ 6 w 32"/>
                <a:gd name="T1" fmla="*/ 37 h 37"/>
                <a:gd name="T2" fmla="*/ 3 w 32"/>
                <a:gd name="T3" fmla="*/ 14 h 37"/>
                <a:gd name="T4" fmla="*/ 21 w 32"/>
                <a:gd name="T5" fmla="*/ 0 h 37"/>
                <a:gd name="T6" fmla="*/ 32 w 32"/>
                <a:gd name="T7" fmla="*/ 26 h 37"/>
                <a:gd name="T8" fmla="*/ 6 w 32"/>
                <a:gd name="T9" fmla="*/ 37 h 37"/>
              </a:gdLst>
              <a:ahLst/>
              <a:cxnLst>
                <a:cxn ang="0">
                  <a:pos x="T0" y="T1"/>
                </a:cxn>
                <a:cxn ang="0">
                  <a:pos x="T2" y="T3"/>
                </a:cxn>
                <a:cxn ang="0">
                  <a:pos x="T4" y="T5"/>
                </a:cxn>
                <a:cxn ang="0">
                  <a:pos x="T6" y="T7"/>
                </a:cxn>
                <a:cxn ang="0">
                  <a:pos x="T8" y="T9"/>
                </a:cxn>
              </a:cxnLst>
              <a:rect l="0" t="0" r="r" b="b"/>
              <a:pathLst>
                <a:path w="32" h="37">
                  <a:moveTo>
                    <a:pt x="6" y="37"/>
                  </a:moveTo>
                  <a:cubicBezTo>
                    <a:pt x="2" y="31"/>
                    <a:pt x="0" y="21"/>
                    <a:pt x="3" y="14"/>
                  </a:cubicBezTo>
                  <a:cubicBezTo>
                    <a:pt x="6" y="6"/>
                    <a:pt x="13" y="1"/>
                    <a:pt x="21" y="0"/>
                  </a:cubicBezTo>
                  <a:cubicBezTo>
                    <a:pt x="32" y="26"/>
                    <a:pt x="32" y="26"/>
                    <a:pt x="32" y="26"/>
                  </a:cubicBezTo>
                  <a:lnTo>
                    <a:pt x="6" y="3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6" name="Freeform 48">
              <a:extLst>
                <a:ext uri="{FF2B5EF4-FFF2-40B4-BE49-F238E27FC236}">
                  <a16:creationId xmlns:a16="http://schemas.microsoft.com/office/drawing/2014/main" id="{4F3EB2E7-0544-4460-9A93-0AB28EFE6094}"/>
                </a:ext>
              </a:extLst>
            </p:cNvPr>
            <p:cNvSpPr>
              <a:spLocks/>
            </p:cNvSpPr>
            <p:nvPr/>
          </p:nvSpPr>
          <p:spPr bwMode="auto">
            <a:xfrm>
              <a:off x="5083" y="1941"/>
              <a:ext cx="151" cy="162"/>
            </a:xfrm>
            <a:custGeom>
              <a:avLst/>
              <a:gdLst>
                <a:gd name="T0" fmla="*/ 0 w 72"/>
                <a:gd name="T1" fmla="*/ 65 h 77"/>
                <a:gd name="T2" fmla="*/ 41 w 72"/>
                <a:gd name="T3" fmla="*/ 71 h 77"/>
                <a:gd name="T4" fmla="*/ 63 w 72"/>
                <a:gd name="T5" fmla="*/ 17 h 77"/>
                <a:gd name="T6" fmla="*/ 50 w 72"/>
                <a:gd name="T7" fmla="*/ 0 h 77"/>
                <a:gd name="T8" fmla="*/ 0 w 72"/>
                <a:gd name="T9" fmla="*/ 65 h 77"/>
              </a:gdLst>
              <a:ahLst/>
              <a:cxnLst>
                <a:cxn ang="0">
                  <a:pos x="T0" y="T1"/>
                </a:cxn>
                <a:cxn ang="0">
                  <a:pos x="T2" y="T3"/>
                </a:cxn>
                <a:cxn ang="0">
                  <a:pos x="T4" y="T5"/>
                </a:cxn>
                <a:cxn ang="0">
                  <a:pos x="T6" y="T7"/>
                </a:cxn>
                <a:cxn ang="0">
                  <a:pos x="T8" y="T9"/>
                </a:cxn>
              </a:cxnLst>
              <a:rect l="0" t="0" r="r" b="b"/>
              <a:pathLst>
                <a:path w="72" h="77">
                  <a:moveTo>
                    <a:pt x="0" y="65"/>
                  </a:moveTo>
                  <a:cubicBezTo>
                    <a:pt x="11" y="74"/>
                    <a:pt x="27" y="77"/>
                    <a:pt x="41" y="71"/>
                  </a:cubicBezTo>
                  <a:cubicBezTo>
                    <a:pt x="62" y="62"/>
                    <a:pt x="72" y="38"/>
                    <a:pt x="63" y="17"/>
                  </a:cubicBezTo>
                  <a:cubicBezTo>
                    <a:pt x="60" y="10"/>
                    <a:pt x="56" y="4"/>
                    <a:pt x="50" y="0"/>
                  </a:cubicBezTo>
                  <a:lnTo>
                    <a:pt x="0" y="65"/>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7" name="Freeform 49">
              <a:extLst>
                <a:ext uri="{FF2B5EF4-FFF2-40B4-BE49-F238E27FC236}">
                  <a16:creationId xmlns:a16="http://schemas.microsoft.com/office/drawing/2014/main" id="{26374BD6-1DFB-4831-981D-D3084B7CA854}"/>
                </a:ext>
              </a:extLst>
            </p:cNvPr>
            <p:cNvSpPr>
              <a:spLocks/>
            </p:cNvSpPr>
            <p:nvPr/>
          </p:nvSpPr>
          <p:spPr bwMode="auto">
            <a:xfrm>
              <a:off x="4740" y="1785"/>
              <a:ext cx="484" cy="482"/>
            </a:xfrm>
            <a:custGeom>
              <a:avLst/>
              <a:gdLst>
                <a:gd name="T0" fmla="*/ 174 w 484"/>
                <a:gd name="T1" fmla="*/ 457 h 482"/>
                <a:gd name="T2" fmla="*/ 484 w 484"/>
                <a:gd name="T3" fmla="*/ 0 h 482"/>
                <a:gd name="T4" fmla="*/ 0 w 484"/>
                <a:gd name="T5" fmla="*/ 242 h 482"/>
                <a:gd name="T6" fmla="*/ 119 w 484"/>
                <a:gd name="T7" fmla="*/ 482 h 482"/>
                <a:gd name="T8" fmla="*/ 174 w 484"/>
                <a:gd name="T9" fmla="*/ 457 h 482"/>
              </a:gdLst>
              <a:ahLst/>
              <a:cxnLst>
                <a:cxn ang="0">
                  <a:pos x="T0" y="T1"/>
                </a:cxn>
                <a:cxn ang="0">
                  <a:pos x="T2" y="T3"/>
                </a:cxn>
                <a:cxn ang="0">
                  <a:pos x="T4" y="T5"/>
                </a:cxn>
                <a:cxn ang="0">
                  <a:pos x="T6" y="T7"/>
                </a:cxn>
                <a:cxn ang="0">
                  <a:pos x="T8" y="T9"/>
                </a:cxn>
              </a:cxnLst>
              <a:rect l="0" t="0" r="r" b="b"/>
              <a:pathLst>
                <a:path w="484" h="482">
                  <a:moveTo>
                    <a:pt x="174" y="457"/>
                  </a:moveTo>
                  <a:lnTo>
                    <a:pt x="484" y="0"/>
                  </a:lnTo>
                  <a:lnTo>
                    <a:pt x="0" y="242"/>
                  </a:lnTo>
                  <a:lnTo>
                    <a:pt x="119" y="482"/>
                  </a:lnTo>
                  <a:lnTo>
                    <a:pt x="174" y="45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8" name="Freeform 50">
              <a:extLst>
                <a:ext uri="{FF2B5EF4-FFF2-40B4-BE49-F238E27FC236}">
                  <a16:creationId xmlns:a16="http://schemas.microsoft.com/office/drawing/2014/main" id="{3117C157-8C92-4075-8560-BF4011EBF11B}"/>
                </a:ext>
              </a:extLst>
            </p:cNvPr>
            <p:cNvSpPr>
              <a:spLocks/>
            </p:cNvSpPr>
            <p:nvPr/>
          </p:nvSpPr>
          <p:spPr bwMode="auto">
            <a:xfrm>
              <a:off x="4834" y="2200"/>
              <a:ext cx="78" cy="67"/>
            </a:xfrm>
            <a:custGeom>
              <a:avLst/>
              <a:gdLst>
                <a:gd name="T0" fmla="*/ 37 w 37"/>
                <a:gd name="T1" fmla="*/ 20 h 32"/>
                <a:gd name="T2" fmla="*/ 22 w 37"/>
                <a:gd name="T3" fmla="*/ 3 h 32"/>
                <a:gd name="T4" fmla="*/ 0 w 37"/>
                <a:gd name="T5" fmla="*/ 7 h 32"/>
                <a:gd name="T6" fmla="*/ 12 w 37"/>
                <a:gd name="T7" fmla="*/ 32 h 32"/>
                <a:gd name="T8" fmla="*/ 37 w 37"/>
                <a:gd name="T9" fmla="*/ 20 h 32"/>
              </a:gdLst>
              <a:ahLst/>
              <a:cxnLst>
                <a:cxn ang="0">
                  <a:pos x="T0" y="T1"/>
                </a:cxn>
                <a:cxn ang="0">
                  <a:pos x="T2" y="T3"/>
                </a:cxn>
                <a:cxn ang="0">
                  <a:pos x="T4" y="T5"/>
                </a:cxn>
                <a:cxn ang="0">
                  <a:pos x="T6" y="T7"/>
                </a:cxn>
                <a:cxn ang="0">
                  <a:pos x="T8" y="T9"/>
                </a:cxn>
              </a:cxnLst>
              <a:rect l="0" t="0" r="r" b="b"/>
              <a:pathLst>
                <a:path w="37" h="32">
                  <a:moveTo>
                    <a:pt x="37" y="20"/>
                  </a:moveTo>
                  <a:cubicBezTo>
                    <a:pt x="36" y="13"/>
                    <a:pt x="29" y="5"/>
                    <a:pt x="22" y="3"/>
                  </a:cubicBezTo>
                  <a:cubicBezTo>
                    <a:pt x="14" y="0"/>
                    <a:pt x="6" y="2"/>
                    <a:pt x="0" y="7"/>
                  </a:cubicBezTo>
                  <a:cubicBezTo>
                    <a:pt x="12" y="32"/>
                    <a:pt x="12" y="32"/>
                    <a:pt x="12" y="32"/>
                  </a:cubicBezTo>
                  <a:lnTo>
                    <a:pt x="37" y="2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9" name="Freeform 51">
              <a:extLst>
                <a:ext uri="{FF2B5EF4-FFF2-40B4-BE49-F238E27FC236}">
                  <a16:creationId xmlns:a16="http://schemas.microsoft.com/office/drawing/2014/main" id="{802BB65C-8C45-499C-B23F-1FBF33537B9A}"/>
                </a:ext>
              </a:extLst>
            </p:cNvPr>
            <p:cNvSpPr>
              <a:spLocks/>
            </p:cNvSpPr>
            <p:nvPr/>
          </p:nvSpPr>
          <p:spPr bwMode="auto">
            <a:xfrm>
              <a:off x="4740" y="2000"/>
              <a:ext cx="67" cy="80"/>
            </a:xfrm>
            <a:custGeom>
              <a:avLst/>
              <a:gdLst>
                <a:gd name="T0" fmla="*/ 25 w 32"/>
                <a:gd name="T1" fmla="*/ 0 h 38"/>
                <a:gd name="T2" fmla="*/ 30 w 32"/>
                <a:gd name="T3" fmla="*/ 23 h 38"/>
                <a:gd name="T4" fmla="*/ 13 w 32"/>
                <a:gd name="T5" fmla="*/ 38 h 38"/>
                <a:gd name="T6" fmla="*/ 0 w 32"/>
                <a:gd name="T7" fmla="*/ 13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30" y="6"/>
                    <a:pt x="32" y="15"/>
                    <a:pt x="30" y="23"/>
                  </a:cubicBezTo>
                  <a:cubicBezTo>
                    <a:pt x="27" y="31"/>
                    <a:pt x="20" y="36"/>
                    <a:pt x="13" y="38"/>
                  </a:cubicBezTo>
                  <a:cubicBezTo>
                    <a:pt x="0" y="13"/>
                    <a:pt x="0" y="13"/>
                    <a:pt x="0" y="13"/>
                  </a:cubicBezTo>
                  <a:lnTo>
                    <a:pt x="25" y="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0" name="Freeform 52">
              <a:extLst>
                <a:ext uri="{FF2B5EF4-FFF2-40B4-BE49-F238E27FC236}">
                  <a16:creationId xmlns:a16="http://schemas.microsoft.com/office/drawing/2014/main" id="{75871524-3467-4293-858D-676B9707133A}"/>
                </a:ext>
              </a:extLst>
            </p:cNvPr>
            <p:cNvSpPr>
              <a:spLocks/>
            </p:cNvSpPr>
            <p:nvPr/>
          </p:nvSpPr>
          <p:spPr bwMode="auto">
            <a:xfrm>
              <a:off x="4970" y="1920"/>
              <a:ext cx="147" cy="164"/>
            </a:xfrm>
            <a:custGeom>
              <a:avLst/>
              <a:gdLst>
                <a:gd name="T0" fmla="*/ 70 w 70"/>
                <a:gd name="T1" fmla="*/ 10 h 78"/>
                <a:gd name="T2" fmla="*/ 28 w 70"/>
                <a:gd name="T3" fmla="*/ 7 h 78"/>
                <a:gd name="T4" fmla="*/ 10 w 70"/>
                <a:gd name="T5" fmla="*/ 62 h 78"/>
                <a:gd name="T6" fmla="*/ 24 w 70"/>
                <a:gd name="T7" fmla="*/ 78 h 78"/>
                <a:gd name="T8" fmla="*/ 70 w 70"/>
                <a:gd name="T9" fmla="*/ 10 h 78"/>
              </a:gdLst>
              <a:ahLst/>
              <a:cxnLst>
                <a:cxn ang="0">
                  <a:pos x="T0" y="T1"/>
                </a:cxn>
                <a:cxn ang="0">
                  <a:pos x="T2" y="T3"/>
                </a:cxn>
                <a:cxn ang="0">
                  <a:pos x="T4" y="T5"/>
                </a:cxn>
                <a:cxn ang="0">
                  <a:pos x="T6" y="T7"/>
                </a:cxn>
                <a:cxn ang="0">
                  <a:pos x="T8" y="T9"/>
                </a:cxn>
              </a:cxnLst>
              <a:rect l="0" t="0" r="r" b="b"/>
              <a:pathLst>
                <a:path w="70" h="78">
                  <a:moveTo>
                    <a:pt x="70" y="10"/>
                  </a:moveTo>
                  <a:cubicBezTo>
                    <a:pt x="58" y="2"/>
                    <a:pt x="42" y="0"/>
                    <a:pt x="28" y="7"/>
                  </a:cubicBezTo>
                  <a:cubicBezTo>
                    <a:pt x="8" y="17"/>
                    <a:pt x="0" y="42"/>
                    <a:pt x="10" y="62"/>
                  </a:cubicBezTo>
                  <a:cubicBezTo>
                    <a:pt x="13" y="69"/>
                    <a:pt x="18" y="74"/>
                    <a:pt x="24" y="78"/>
                  </a:cubicBezTo>
                  <a:lnTo>
                    <a:pt x="70" y="1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5" name="Title 8">
            <a:extLst>
              <a:ext uri="{FF2B5EF4-FFF2-40B4-BE49-F238E27FC236}">
                <a16:creationId xmlns:a16="http://schemas.microsoft.com/office/drawing/2014/main" id="{0C9EA85C-47D6-2B41-B158-5B5DD826158B}"/>
              </a:ext>
            </a:extLst>
          </p:cNvPr>
          <p:cNvSpPr txBox="1">
            <a:spLocks/>
          </p:cNvSpPr>
          <p:nvPr/>
        </p:nvSpPr>
        <p:spPr>
          <a:xfrm>
            <a:off x="2383206" y="2639654"/>
            <a:ext cx="9763440" cy="5589947"/>
          </a:xfrm>
          <a:prstGeom prst="rect">
            <a:avLst/>
          </a:prstGeom>
        </p:spPr>
        <p:txBody>
          <a:bodyPr/>
          <a:lstStyle>
            <a:defPPr>
              <a:defRPr lang="en-US"/>
            </a:defPPr>
            <a:lvl1pPr defTabSz="731520">
              <a:lnSpc>
                <a:spcPct val="90000"/>
              </a:lnSpc>
              <a:spcBef>
                <a:spcPct val="0"/>
              </a:spcBef>
              <a:buNone/>
              <a:defRPr sz="4400" b="0" i="0">
                <a:solidFill>
                  <a:schemeClr val="bg2"/>
                </a:solidFill>
                <a:ea typeface="Amazon Ember" panose="020B0603020204020204" pitchFamily="34" charset="0"/>
                <a:cs typeface="Amazon Ember" panose="020B0603020204020204" pitchFamily="34" charset="0"/>
              </a:defRPr>
            </a:lvl1pPr>
          </a:lstStyle>
          <a:p>
            <a:r>
              <a:rPr lang="en-US" dirty="0"/>
              <a:t>Get out of the way of innovation</a:t>
            </a:r>
          </a:p>
          <a:p>
            <a:endParaRPr lang="en-US" dirty="0"/>
          </a:p>
          <a:p>
            <a:r>
              <a:rPr lang="en-US" dirty="0"/>
              <a:t>Read the recent book </a:t>
            </a:r>
            <a:r>
              <a:rPr lang="en-US" i="1" dirty="0"/>
              <a:t>Powerful</a:t>
            </a:r>
          </a:p>
          <a:p>
            <a:r>
              <a:rPr lang="en-US" sz="3200" b="1" dirty="0"/>
              <a:t>by Patty McCord</a:t>
            </a:r>
          </a:p>
          <a:p>
            <a:r>
              <a:rPr lang="en-US" sz="3200" dirty="0"/>
              <a:t>Ex-Netflix Chief Talent Officer</a:t>
            </a:r>
          </a:p>
        </p:txBody>
      </p:sp>
      <p:sp>
        <p:nvSpPr>
          <p:cNvPr id="51" name="Freeform 11">
            <a:extLst>
              <a:ext uri="{FF2B5EF4-FFF2-40B4-BE49-F238E27FC236}">
                <a16:creationId xmlns:a16="http://schemas.microsoft.com/office/drawing/2014/main" id="{0988C705-7F15-4253-90DC-7E313022DECA}"/>
              </a:ext>
            </a:extLst>
          </p:cNvPr>
          <p:cNvSpPr>
            <a:spLocks noEditPoints="1"/>
          </p:cNvSpPr>
          <p:nvPr/>
        </p:nvSpPr>
        <p:spPr bwMode="auto">
          <a:xfrm>
            <a:off x="1018706" y="563563"/>
            <a:ext cx="975664" cy="1552928"/>
          </a:xfrm>
          <a:custGeom>
            <a:avLst/>
            <a:gdLst>
              <a:gd name="T0" fmla="*/ 603 w 1286"/>
              <a:gd name="T1" fmla="*/ 1237 h 2050"/>
              <a:gd name="T2" fmla="*/ 367 w 1286"/>
              <a:gd name="T3" fmla="*/ 1555 h 2050"/>
              <a:gd name="T4" fmla="*/ 45 w 1286"/>
              <a:gd name="T5" fmla="*/ 1530 h 2050"/>
              <a:gd name="T6" fmla="*/ 266 w 1286"/>
              <a:gd name="T7" fmla="*/ 1111 h 2050"/>
              <a:gd name="T8" fmla="*/ 306 w 1286"/>
              <a:gd name="T9" fmla="*/ 1227 h 2050"/>
              <a:gd name="T10" fmla="*/ 432 w 1286"/>
              <a:gd name="T11" fmla="*/ 1197 h 2050"/>
              <a:gd name="T12" fmla="*/ 507 w 1286"/>
              <a:gd name="T13" fmla="*/ 1298 h 2050"/>
              <a:gd name="T14" fmla="*/ 985 w 1286"/>
              <a:gd name="T15" fmla="*/ 1116 h 2050"/>
              <a:gd name="T16" fmla="*/ 934 w 1286"/>
              <a:gd name="T17" fmla="*/ 1202 h 2050"/>
              <a:gd name="T18" fmla="*/ 814 w 1286"/>
              <a:gd name="T19" fmla="*/ 1202 h 2050"/>
              <a:gd name="T20" fmla="*/ 744 w 1286"/>
              <a:gd name="T21" fmla="*/ 1272 h 2050"/>
              <a:gd name="T22" fmla="*/ 643 w 1286"/>
              <a:gd name="T23" fmla="*/ 1247 h 2050"/>
              <a:gd name="T24" fmla="*/ 955 w 1286"/>
              <a:gd name="T25" fmla="*/ 1727 h 2050"/>
              <a:gd name="T26" fmla="*/ 1171 w 1286"/>
              <a:gd name="T27" fmla="*/ 626 h 2050"/>
              <a:gd name="T28" fmla="*/ 1236 w 1286"/>
              <a:gd name="T29" fmla="*/ 727 h 2050"/>
              <a:gd name="T30" fmla="*/ 1156 w 1286"/>
              <a:gd name="T31" fmla="*/ 838 h 2050"/>
              <a:gd name="T32" fmla="*/ 1065 w 1286"/>
              <a:gd name="T33" fmla="*/ 954 h 2050"/>
              <a:gd name="T34" fmla="*/ 980 w 1286"/>
              <a:gd name="T35" fmla="*/ 1076 h 2050"/>
              <a:gd name="T36" fmla="*/ 899 w 1286"/>
              <a:gd name="T37" fmla="*/ 1187 h 2050"/>
              <a:gd name="T38" fmla="*/ 764 w 1286"/>
              <a:gd name="T39" fmla="*/ 1187 h 2050"/>
              <a:gd name="T40" fmla="*/ 618 w 1286"/>
              <a:gd name="T41" fmla="*/ 1182 h 2050"/>
              <a:gd name="T42" fmla="*/ 467 w 1286"/>
              <a:gd name="T43" fmla="*/ 1182 h 2050"/>
              <a:gd name="T44" fmla="*/ 331 w 1286"/>
              <a:gd name="T45" fmla="*/ 1182 h 2050"/>
              <a:gd name="T46" fmla="*/ 251 w 1286"/>
              <a:gd name="T47" fmla="*/ 1070 h 2050"/>
              <a:gd name="T48" fmla="*/ 171 w 1286"/>
              <a:gd name="T49" fmla="*/ 949 h 2050"/>
              <a:gd name="T50" fmla="*/ 80 w 1286"/>
              <a:gd name="T51" fmla="*/ 828 h 2050"/>
              <a:gd name="T52" fmla="*/ 0 w 1286"/>
              <a:gd name="T53" fmla="*/ 717 h 2050"/>
              <a:gd name="T54" fmla="*/ 45 w 1286"/>
              <a:gd name="T55" fmla="*/ 586 h 2050"/>
              <a:gd name="T56" fmla="*/ 95 w 1286"/>
              <a:gd name="T57" fmla="*/ 444 h 2050"/>
              <a:gd name="T58" fmla="*/ 135 w 1286"/>
              <a:gd name="T59" fmla="*/ 308 h 2050"/>
              <a:gd name="T60" fmla="*/ 181 w 1286"/>
              <a:gd name="T61" fmla="*/ 177 h 2050"/>
              <a:gd name="T62" fmla="*/ 311 w 1286"/>
              <a:gd name="T63" fmla="*/ 131 h 2050"/>
              <a:gd name="T64" fmla="*/ 452 w 1286"/>
              <a:gd name="T65" fmla="*/ 91 h 2050"/>
              <a:gd name="T66" fmla="*/ 588 w 1286"/>
              <a:gd name="T67" fmla="*/ 45 h 2050"/>
              <a:gd name="T68" fmla="*/ 718 w 1286"/>
              <a:gd name="T69" fmla="*/ 0 h 2050"/>
              <a:gd name="T70" fmla="*/ 834 w 1286"/>
              <a:gd name="T71" fmla="*/ 81 h 2050"/>
              <a:gd name="T72" fmla="*/ 945 w 1286"/>
              <a:gd name="T73" fmla="*/ 172 h 2050"/>
              <a:gd name="T74" fmla="*/ 1065 w 1286"/>
              <a:gd name="T75" fmla="*/ 258 h 2050"/>
              <a:gd name="T76" fmla="*/ 1176 w 1286"/>
              <a:gd name="T77" fmla="*/ 338 h 2050"/>
              <a:gd name="T78" fmla="*/ 1176 w 1286"/>
              <a:gd name="T79" fmla="*/ 480 h 2050"/>
              <a:gd name="T80" fmla="*/ 1171 w 1286"/>
              <a:gd name="T81" fmla="*/ 626 h 2050"/>
              <a:gd name="T82" fmla="*/ 613 w 1286"/>
              <a:gd name="T83" fmla="*/ 182 h 2050"/>
              <a:gd name="T84" fmla="*/ 241 w 1286"/>
              <a:gd name="T85" fmla="*/ 621 h 2050"/>
              <a:gd name="T86" fmla="*/ 613 w 1286"/>
              <a:gd name="T87" fmla="*/ 247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6" h="2050">
                <a:moveTo>
                  <a:pt x="537" y="1277"/>
                </a:moveTo>
                <a:cubicBezTo>
                  <a:pt x="537" y="1277"/>
                  <a:pt x="537" y="1277"/>
                  <a:pt x="537" y="1277"/>
                </a:cubicBezTo>
                <a:cubicBezTo>
                  <a:pt x="603" y="1237"/>
                  <a:pt x="603" y="1237"/>
                  <a:pt x="603" y="1237"/>
                </a:cubicBezTo>
                <a:cubicBezTo>
                  <a:pt x="603" y="1237"/>
                  <a:pt x="603" y="1237"/>
                  <a:pt x="603" y="1237"/>
                </a:cubicBezTo>
                <a:cubicBezTo>
                  <a:pt x="558" y="1530"/>
                  <a:pt x="512" y="1687"/>
                  <a:pt x="487" y="1762"/>
                </a:cubicBezTo>
                <a:cubicBezTo>
                  <a:pt x="487" y="1762"/>
                  <a:pt x="487" y="1762"/>
                  <a:pt x="367" y="1555"/>
                </a:cubicBezTo>
                <a:cubicBezTo>
                  <a:pt x="367" y="1555"/>
                  <a:pt x="367" y="1555"/>
                  <a:pt x="357" y="1540"/>
                </a:cubicBezTo>
                <a:cubicBezTo>
                  <a:pt x="357" y="1540"/>
                  <a:pt x="357" y="1540"/>
                  <a:pt x="331" y="1540"/>
                </a:cubicBezTo>
                <a:cubicBezTo>
                  <a:pt x="331" y="1540"/>
                  <a:pt x="331" y="1540"/>
                  <a:pt x="45" y="1530"/>
                </a:cubicBezTo>
                <a:cubicBezTo>
                  <a:pt x="125" y="1409"/>
                  <a:pt x="186" y="1257"/>
                  <a:pt x="231" y="1111"/>
                </a:cubicBezTo>
                <a:cubicBezTo>
                  <a:pt x="231" y="1111"/>
                  <a:pt x="231" y="1111"/>
                  <a:pt x="251" y="1111"/>
                </a:cubicBezTo>
                <a:cubicBezTo>
                  <a:pt x="251" y="1111"/>
                  <a:pt x="251" y="1111"/>
                  <a:pt x="266" y="1111"/>
                </a:cubicBezTo>
                <a:cubicBezTo>
                  <a:pt x="266" y="1111"/>
                  <a:pt x="266" y="1111"/>
                  <a:pt x="271" y="1126"/>
                </a:cubicBezTo>
                <a:cubicBezTo>
                  <a:pt x="271" y="1126"/>
                  <a:pt x="271" y="1126"/>
                  <a:pt x="296" y="1197"/>
                </a:cubicBezTo>
                <a:cubicBezTo>
                  <a:pt x="296" y="1197"/>
                  <a:pt x="296" y="1197"/>
                  <a:pt x="306" y="1227"/>
                </a:cubicBezTo>
                <a:cubicBezTo>
                  <a:pt x="306" y="1227"/>
                  <a:pt x="306" y="1227"/>
                  <a:pt x="341" y="1222"/>
                </a:cubicBezTo>
                <a:cubicBezTo>
                  <a:pt x="341" y="1222"/>
                  <a:pt x="341" y="1222"/>
                  <a:pt x="417" y="1202"/>
                </a:cubicBezTo>
                <a:cubicBezTo>
                  <a:pt x="417" y="1202"/>
                  <a:pt x="417" y="1202"/>
                  <a:pt x="432" y="1197"/>
                </a:cubicBezTo>
                <a:cubicBezTo>
                  <a:pt x="432" y="1197"/>
                  <a:pt x="432" y="1197"/>
                  <a:pt x="442" y="1212"/>
                </a:cubicBezTo>
                <a:cubicBezTo>
                  <a:pt x="442" y="1212"/>
                  <a:pt x="442" y="1212"/>
                  <a:pt x="487" y="1267"/>
                </a:cubicBezTo>
                <a:cubicBezTo>
                  <a:pt x="487" y="1267"/>
                  <a:pt x="487" y="1267"/>
                  <a:pt x="507" y="1298"/>
                </a:cubicBezTo>
                <a:cubicBezTo>
                  <a:pt x="507" y="1298"/>
                  <a:pt x="507" y="1298"/>
                  <a:pt x="537" y="1277"/>
                </a:cubicBezTo>
                <a:close/>
                <a:moveTo>
                  <a:pt x="1005" y="1116"/>
                </a:moveTo>
                <a:cubicBezTo>
                  <a:pt x="985" y="1116"/>
                  <a:pt x="985" y="1116"/>
                  <a:pt x="985" y="1116"/>
                </a:cubicBezTo>
                <a:cubicBezTo>
                  <a:pt x="970" y="1116"/>
                  <a:pt x="970" y="1116"/>
                  <a:pt x="970" y="1116"/>
                </a:cubicBezTo>
                <a:cubicBezTo>
                  <a:pt x="965" y="1131"/>
                  <a:pt x="965" y="1131"/>
                  <a:pt x="965" y="1131"/>
                </a:cubicBezTo>
                <a:cubicBezTo>
                  <a:pt x="934" y="1202"/>
                  <a:pt x="934" y="1202"/>
                  <a:pt x="934" y="1202"/>
                </a:cubicBezTo>
                <a:cubicBezTo>
                  <a:pt x="924" y="1232"/>
                  <a:pt x="924" y="1232"/>
                  <a:pt x="924" y="1232"/>
                </a:cubicBezTo>
                <a:cubicBezTo>
                  <a:pt x="889" y="1222"/>
                  <a:pt x="889" y="1222"/>
                  <a:pt x="889" y="1222"/>
                </a:cubicBezTo>
                <a:cubicBezTo>
                  <a:pt x="814" y="1202"/>
                  <a:pt x="814" y="1202"/>
                  <a:pt x="814" y="1202"/>
                </a:cubicBezTo>
                <a:cubicBezTo>
                  <a:pt x="799" y="1202"/>
                  <a:pt x="799" y="1202"/>
                  <a:pt x="799" y="1202"/>
                </a:cubicBezTo>
                <a:cubicBezTo>
                  <a:pt x="789" y="1212"/>
                  <a:pt x="789" y="1212"/>
                  <a:pt x="789" y="1212"/>
                </a:cubicBezTo>
                <a:cubicBezTo>
                  <a:pt x="744" y="1272"/>
                  <a:pt x="744" y="1272"/>
                  <a:pt x="744" y="1272"/>
                </a:cubicBezTo>
                <a:cubicBezTo>
                  <a:pt x="718" y="1298"/>
                  <a:pt x="718" y="1298"/>
                  <a:pt x="718" y="1298"/>
                </a:cubicBezTo>
                <a:cubicBezTo>
                  <a:pt x="693" y="1277"/>
                  <a:pt x="693" y="1277"/>
                  <a:pt x="693" y="1277"/>
                </a:cubicBezTo>
                <a:cubicBezTo>
                  <a:pt x="643" y="1247"/>
                  <a:pt x="643" y="1247"/>
                  <a:pt x="643" y="1247"/>
                </a:cubicBezTo>
                <a:cubicBezTo>
                  <a:pt x="633" y="1288"/>
                  <a:pt x="628" y="1323"/>
                  <a:pt x="623" y="1358"/>
                </a:cubicBezTo>
                <a:cubicBezTo>
                  <a:pt x="759" y="1929"/>
                  <a:pt x="844" y="2050"/>
                  <a:pt x="844" y="2050"/>
                </a:cubicBezTo>
                <a:cubicBezTo>
                  <a:pt x="955" y="1727"/>
                  <a:pt x="955" y="1727"/>
                  <a:pt x="955" y="1727"/>
                </a:cubicBezTo>
                <a:cubicBezTo>
                  <a:pt x="1286" y="1676"/>
                  <a:pt x="1286" y="1676"/>
                  <a:pt x="1286" y="1676"/>
                </a:cubicBezTo>
                <a:cubicBezTo>
                  <a:pt x="1171" y="1530"/>
                  <a:pt x="1075" y="1318"/>
                  <a:pt x="1005" y="1116"/>
                </a:cubicBezTo>
                <a:close/>
                <a:moveTo>
                  <a:pt x="1171" y="626"/>
                </a:moveTo>
                <a:cubicBezTo>
                  <a:pt x="1171" y="626"/>
                  <a:pt x="1171" y="626"/>
                  <a:pt x="1171" y="626"/>
                </a:cubicBezTo>
                <a:cubicBezTo>
                  <a:pt x="1196" y="662"/>
                  <a:pt x="1196" y="662"/>
                  <a:pt x="1196" y="662"/>
                </a:cubicBezTo>
                <a:cubicBezTo>
                  <a:pt x="1196" y="662"/>
                  <a:pt x="1196" y="662"/>
                  <a:pt x="1236" y="727"/>
                </a:cubicBezTo>
                <a:cubicBezTo>
                  <a:pt x="1236" y="727"/>
                  <a:pt x="1236" y="727"/>
                  <a:pt x="1176" y="773"/>
                </a:cubicBezTo>
                <a:cubicBezTo>
                  <a:pt x="1176" y="773"/>
                  <a:pt x="1176" y="773"/>
                  <a:pt x="1146" y="798"/>
                </a:cubicBezTo>
                <a:cubicBezTo>
                  <a:pt x="1146" y="798"/>
                  <a:pt x="1146" y="798"/>
                  <a:pt x="1156" y="838"/>
                </a:cubicBezTo>
                <a:cubicBezTo>
                  <a:pt x="1156" y="838"/>
                  <a:pt x="1156" y="838"/>
                  <a:pt x="1176" y="914"/>
                </a:cubicBezTo>
                <a:cubicBezTo>
                  <a:pt x="1176" y="914"/>
                  <a:pt x="1176" y="914"/>
                  <a:pt x="1100" y="939"/>
                </a:cubicBezTo>
                <a:cubicBezTo>
                  <a:pt x="1100" y="939"/>
                  <a:pt x="1100" y="939"/>
                  <a:pt x="1065" y="954"/>
                </a:cubicBezTo>
                <a:cubicBezTo>
                  <a:pt x="1065" y="954"/>
                  <a:pt x="1065" y="954"/>
                  <a:pt x="1065" y="995"/>
                </a:cubicBezTo>
                <a:cubicBezTo>
                  <a:pt x="1065" y="995"/>
                  <a:pt x="1065" y="995"/>
                  <a:pt x="1060" y="1070"/>
                </a:cubicBezTo>
                <a:cubicBezTo>
                  <a:pt x="1060" y="1070"/>
                  <a:pt x="1060" y="1070"/>
                  <a:pt x="980" y="1076"/>
                </a:cubicBezTo>
                <a:cubicBezTo>
                  <a:pt x="980" y="1076"/>
                  <a:pt x="980" y="1076"/>
                  <a:pt x="940" y="1076"/>
                </a:cubicBezTo>
                <a:cubicBezTo>
                  <a:pt x="940" y="1076"/>
                  <a:pt x="940" y="1076"/>
                  <a:pt x="929" y="1116"/>
                </a:cubicBezTo>
                <a:cubicBezTo>
                  <a:pt x="929" y="1116"/>
                  <a:pt x="929" y="1116"/>
                  <a:pt x="899" y="1187"/>
                </a:cubicBezTo>
                <a:cubicBezTo>
                  <a:pt x="899" y="1187"/>
                  <a:pt x="899" y="1187"/>
                  <a:pt x="824" y="1166"/>
                </a:cubicBezTo>
                <a:cubicBezTo>
                  <a:pt x="824" y="1166"/>
                  <a:pt x="824" y="1166"/>
                  <a:pt x="789" y="1156"/>
                </a:cubicBezTo>
                <a:cubicBezTo>
                  <a:pt x="789" y="1156"/>
                  <a:pt x="789" y="1156"/>
                  <a:pt x="764" y="1187"/>
                </a:cubicBezTo>
                <a:cubicBezTo>
                  <a:pt x="764" y="1187"/>
                  <a:pt x="764" y="1187"/>
                  <a:pt x="713" y="1242"/>
                </a:cubicBezTo>
                <a:cubicBezTo>
                  <a:pt x="713" y="1242"/>
                  <a:pt x="713" y="1242"/>
                  <a:pt x="648" y="1202"/>
                </a:cubicBezTo>
                <a:cubicBezTo>
                  <a:pt x="648" y="1202"/>
                  <a:pt x="648" y="1202"/>
                  <a:pt x="618" y="1182"/>
                </a:cubicBezTo>
                <a:cubicBezTo>
                  <a:pt x="618" y="1182"/>
                  <a:pt x="618" y="1182"/>
                  <a:pt x="583" y="1202"/>
                </a:cubicBezTo>
                <a:cubicBezTo>
                  <a:pt x="583" y="1202"/>
                  <a:pt x="583" y="1202"/>
                  <a:pt x="517" y="1242"/>
                </a:cubicBezTo>
                <a:cubicBezTo>
                  <a:pt x="517" y="1242"/>
                  <a:pt x="517" y="1242"/>
                  <a:pt x="467" y="1182"/>
                </a:cubicBezTo>
                <a:cubicBezTo>
                  <a:pt x="467" y="1182"/>
                  <a:pt x="467" y="1182"/>
                  <a:pt x="447" y="1151"/>
                </a:cubicBezTo>
                <a:cubicBezTo>
                  <a:pt x="447" y="1151"/>
                  <a:pt x="447" y="1151"/>
                  <a:pt x="407" y="1161"/>
                </a:cubicBezTo>
                <a:cubicBezTo>
                  <a:pt x="407" y="1161"/>
                  <a:pt x="407" y="1161"/>
                  <a:pt x="331" y="1182"/>
                </a:cubicBezTo>
                <a:cubicBezTo>
                  <a:pt x="331" y="1182"/>
                  <a:pt x="331" y="1182"/>
                  <a:pt x="306" y="1111"/>
                </a:cubicBezTo>
                <a:cubicBezTo>
                  <a:pt x="306" y="1111"/>
                  <a:pt x="306" y="1111"/>
                  <a:pt x="291" y="1070"/>
                </a:cubicBezTo>
                <a:cubicBezTo>
                  <a:pt x="291" y="1070"/>
                  <a:pt x="291" y="1070"/>
                  <a:pt x="251" y="1070"/>
                </a:cubicBezTo>
                <a:cubicBezTo>
                  <a:pt x="251" y="1070"/>
                  <a:pt x="251" y="1070"/>
                  <a:pt x="176" y="1065"/>
                </a:cubicBezTo>
                <a:cubicBezTo>
                  <a:pt x="176" y="1065"/>
                  <a:pt x="176" y="1065"/>
                  <a:pt x="171" y="990"/>
                </a:cubicBezTo>
                <a:cubicBezTo>
                  <a:pt x="171" y="990"/>
                  <a:pt x="171" y="990"/>
                  <a:pt x="171" y="949"/>
                </a:cubicBezTo>
                <a:cubicBezTo>
                  <a:pt x="171" y="949"/>
                  <a:pt x="171" y="949"/>
                  <a:pt x="130" y="934"/>
                </a:cubicBezTo>
                <a:cubicBezTo>
                  <a:pt x="130" y="934"/>
                  <a:pt x="130" y="934"/>
                  <a:pt x="60" y="904"/>
                </a:cubicBezTo>
                <a:cubicBezTo>
                  <a:pt x="60" y="904"/>
                  <a:pt x="60" y="904"/>
                  <a:pt x="80" y="828"/>
                </a:cubicBezTo>
                <a:cubicBezTo>
                  <a:pt x="80" y="828"/>
                  <a:pt x="80" y="828"/>
                  <a:pt x="90" y="793"/>
                </a:cubicBezTo>
                <a:cubicBezTo>
                  <a:pt x="90" y="793"/>
                  <a:pt x="90" y="793"/>
                  <a:pt x="60" y="767"/>
                </a:cubicBezTo>
                <a:cubicBezTo>
                  <a:pt x="60" y="767"/>
                  <a:pt x="60" y="767"/>
                  <a:pt x="0" y="717"/>
                </a:cubicBezTo>
                <a:cubicBezTo>
                  <a:pt x="0" y="717"/>
                  <a:pt x="0" y="717"/>
                  <a:pt x="45" y="651"/>
                </a:cubicBezTo>
                <a:cubicBezTo>
                  <a:pt x="45" y="651"/>
                  <a:pt x="45" y="651"/>
                  <a:pt x="65" y="621"/>
                </a:cubicBezTo>
                <a:cubicBezTo>
                  <a:pt x="65" y="621"/>
                  <a:pt x="65" y="621"/>
                  <a:pt x="45" y="586"/>
                </a:cubicBezTo>
                <a:cubicBezTo>
                  <a:pt x="45" y="586"/>
                  <a:pt x="45" y="586"/>
                  <a:pt x="5" y="520"/>
                </a:cubicBezTo>
                <a:cubicBezTo>
                  <a:pt x="5" y="520"/>
                  <a:pt x="5" y="520"/>
                  <a:pt x="65" y="475"/>
                </a:cubicBezTo>
                <a:cubicBezTo>
                  <a:pt x="65" y="475"/>
                  <a:pt x="65" y="475"/>
                  <a:pt x="95" y="444"/>
                </a:cubicBezTo>
                <a:cubicBezTo>
                  <a:pt x="95" y="444"/>
                  <a:pt x="95" y="444"/>
                  <a:pt x="85" y="409"/>
                </a:cubicBezTo>
                <a:cubicBezTo>
                  <a:pt x="85" y="409"/>
                  <a:pt x="85" y="409"/>
                  <a:pt x="65" y="333"/>
                </a:cubicBezTo>
                <a:cubicBezTo>
                  <a:pt x="65" y="333"/>
                  <a:pt x="65" y="333"/>
                  <a:pt x="135" y="308"/>
                </a:cubicBezTo>
                <a:cubicBezTo>
                  <a:pt x="135" y="308"/>
                  <a:pt x="135" y="308"/>
                  <a:pt x="176" y="293"/>
                </a:cubicBezTo>
                <a:cubicBezTo>
                  <a:pt x="176" y="293"/>
                  <a:pt x="176" y="293"/>
                  <a:pt x="176" y="252"/>
                </a:cubicBezTo>
                <a:cubicBezTo>
                  <a:pt x="176" y="252"/>
                  <a:pt x="176" y="252"/>
                  <a:pt x="181" y="177"/>
                </a:cubicBezTo>
                <a:cubicBezTo>
                  <a:pt x="181" y="177"/>
                  <a:pt x="181" y="177"/>
                  <a:pt x="256" y="172"/>
                </a:cubicBezTo>
                <a:cubicBezTo>
                  <a:pt x="256" y="172"/>
                  <a:pt x="256" y="172"/>
                  <a:pt x="296" y="172"/>
                </a:cubicBezTo>
                <a:cubicBezTo>
                  <a:pt x="296" y="172"/>
                  <a:pt x="296" y="172"/>
                  <a:pt x="311" y="131"/>
                </a:cubicBezTo>
                <a:cubicBezTo>
                  <a:pt x="311" y="131"/>
                  <a:pt x="311" y="131"/>
                  <a:pt x="341" y="61"/>
                </a:cubicBezTo>
                <a:cubicBezTo>
                  <a:pt x="341" y="61"/>
                  <a:pt x="341" y="61"/>
                  <a:pt x="412" y="81"/>
                </a:cubicBezTo>
                <a:cubicBezTo>
                  <a:pt x="412" y="81"/>
                  <a:pt x="412" y="81"/>
                  <a:pt x="452" y="91"/>
                </a:cubicBezTo>
                <a:cubicBezTo>
                  <a:pt x="452" y="91"/>
                  <a:pt x="452" y="91"/>
                  <a:pt x="477" y="61"/>
                </a:cubicBezTo>
                <a:cubicBezTo>
                  <a:pt x="477" y="61"/>
                  <a:pt x="477" y="61"/>
                  <a:pt x="527" y="0"/>
                </a:cubicBezTo>
                <a:cubicBezTo>
                  <a:pt x="527" y="0"/>
                  <a:pt x="527" y="0"/>
                  <a:pt x="588" y="45"/>
                </a:cubicBezTo>
                <a:cubicBezTo>
                  <a:pt x="588" y="45"/>
                  <a:pt x="588" y="45"/>
                  <a:pt x="623" y="66"/>
                </a:cubicBezTo>
                <a:cubicBezTo>
                  <a:pt x="623" y="66"/>
                  <a:pt x="623" y="66"/>
                  <a:pt x="658" y="45"/>
                </a:cubicBezTo>
                <a:cubicBezTo>
                  <a:pt x="658" y="45"/>
                  <a:pt x="658" y="45"/>
                  <a:pt x="718" y="0"/>
                </a:cubicBezTo>
                <a:cubicBezTo>
                  <a:pt x="718" y="0"/>
                  <a:pt x="718" y="0"/>
                  <a:pt x="769" y="61"/>
                </a:cubicBezTo>
                <a:cubicBezTo>
                  <a:pt x="769" y="61"/>
                  <a:pt x="769" y="61"/>
                  <a:pt x="794" y="91"/>
                </a:cubicBezTo>
                <a:cubicBezTo>
                  <a:pt x="794" y="91"/>
                  <a:pt x="794" y="91"/>
                  <a:pt x="834" y="81"/>
                </a:cubicBezTo>
                <a:cubicBezTo>
                  <a:pt x="834" y="81"/>
                  <a:pt x="834" y="81"/>
                  <a:pt x="904" y="66"/>
                </a:cubicBezTo>
                <a:cubicBezTo>
                  <a:pt x="904" y="66"/>
                  <a:pt x="904" y="66"/>
                  <a:pt x="934" y="136"/>
                </a:cubicBezTo>
                <a:cubicBezTo>
                  <a:pt x="934" y="136"/>
                  <a:pt x="934" y="136"/>
                  <a:pt x="945" y="172"/>
                </a:cubicBezTo>
                <a:cubicBezTo>
                  <a:pt x="945" y="172"/>
                  <a:pt x="945" y="172"/>
                  <a:pt x="990" y="177"/>
                </a:cubicBezTo>
                <a:cubicBezTo>
                  <a:pt x="990" y="177"/>
                  <a:pt x="990" y="177"/>
                  <a:pt x="1065" y="182"/>
                </a:cubicBezTo>
                <a:cubicBezTo>
                  <a:pt x="1065" y="182"/>
                  <a:pt x="1065" y="182"/>
                  <a:pt x="1065" y="258"/>
                </a:cubicBezTo>
                <a:cubicBezTo>
                  <a:pt x="1065" y="258"/>
                  <a:pt x="1065" y="258"/>
                  <a:pt x="1070" y="298"/>
                </a:cubicBezTo>
                <a:cubicBezTo>
                  <a:pt x="1070" y="298"/>
                  <a:pt x="1070" y="298"/>
                  <a:pt x="1105" y="313"/>
                </a:cubicBezTo>
                <a:cubicBezTo>
                  <a:pt x="1105" y="313"/>
                  <a:pt x="1105" y="313"/>
                  <a:pt x="1176" y="338"/>
                </a:cubicBezTo>
                <a:cubicBezTo>
                  <a:pt x="1176" y="338"/>
                  <a:pt x="1176" y="338"/>
                  <a:pt x="1156" y="414"/>
                </a:cubicBezTo>
                <a:cubicBezTo>
                  <a:pt x="1156" y="414"/>
                  <a:pt x="1156" y="414"/>
                  <a:pt x="1146" y="454"/>
                </a:cubicBezTo>
                <a:cubicBezTo>
                  <a:pt x="1146" y="454"/>
                  <a:pt x="1146" y="454"/>
                  <a:pt x="1176" y="480"/>
                </a:cubicBezTo>
                <a:cubicBezTo>
                  <a:pt x="1176" y="480"/>
                  <a:pt x="1176" y="480"/>
                  <a:pt x="1236" y="530"/>
                </a:cubicBezTo>
                <a:cubicBezTo>
                  <a:pt x="1236" y="530"/>
                  <a:pt x="1236" y="530"/>
                  <a:pt x="1196" y="591"/>
                </a:cubicBezTo>
                <a:cubicBezTo>
                  <a:pt x="1196" y="591"/>
                  <a:pt x="1196" y="591"/>
                  <a:pt x="1171" y="626"/>
                </a:cubicBezTo>
                <a:close/>
                <a:moveTo>
                  <a:pt x="613" y="1055"/>
                </a:moveTo>
                <a:cubicBezTo>
                  <a:pt x="849" y="1055"/>
                  <a:pt x="1040" y="858"/>
                  <a:pt x="1040" y="621"/>
                </a:cubicBezTo>
                <a:cubicBezTo>
                  <a:pt x="1040" y="379"/>
                  <a:pt x="849" y="182"/>
                  <a:pt x="613" y="182"/>
                </a:cubicBezTo>
                <a:cubicBezTo>
                  <a:pt x="372" y="182"/>
                  <a:pt x="181" y="379"/>
                  <a:pt x="181" y="621"/>
                </a:cubicBezTo>
                <a:cubicBezTo>
                  <a:pt x="181" y="858"/>
                  <a:pt x="372" y="1055"/>
                  <a:pt x="613" y="1055"/>
                </a:cubicBezTo>
                <a:close/>
                <a:moveTo>
                  <a:pt x="241" y="621"/>
                </a:moveTo>
                <a:cubicBezTo>
                  <a:pt x="241" y="823"/>
                  <a:pt x="407" y="990"/>
                  <a:pt x="613" y="990"/>
                </a:cubicBezTo>
                <a:cubicBezTo>
                  <a:pt x="814" y="990"/>
                  <a:pt x="980" y="823"/>
                  <a:pt x="980" y="621"/>
                </a:cubicBezTo>
                <a:cubicBezTo>
                  <a:pt x="980" y="414"/>
                  <a:pt x="814" y="247"/>
                  <a:pt x="613" y="247"/>
                </a:cubicBezTo>
                <a:cubicBezTo>
                  <a:pt x="407" y="247"/>
                  <a:pt x="241" y="414"/>
                  <a:pt x="241" y="621"/>
                </a:cubicBezTo>
                <a:close/>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52" name="Rectangle 51">
            <a:extLst>
              <a:ext uri="{FF2B5EF4-FFF2-40B4-BE49-F238E27FC236}">
                <a16:creationId xmlns:a16="http://schemas.microsoft.com/office/drawing/2014/main" id="{A53587CE-3ACE-4CA2-B237-705A1DC1AE60}"/>
              </a:ext>
            </a:extLst>
          </p:cNvPr>
          <p:cNvSpPr/>
          <p:nvPr/>
        </p:nvSpPr>
        <p:spPr>
          <a:xfrm>
            <a:off x="2372392" y="-122215"/>
            <a:ext cx="5544656"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731520">
              <a:lnSpc>
                <a:spcPct val="90000"/>
              </a:lnSpc>
              <a:spcBef>
                <a:spcPct val="0"/>
              </a:spcBef>
              <a:defRPr/>
            </a:pPr>
            <a:r>
              <a:rPr lang="en-US" sz="5600" dirty="0">
                <a:solidFill>
                  <a:schemeClr val="bg2"/>
                </a:solidFill>
                <a:latin typeface="+mj-lt"/>
                <a:ea typeface="Amazon Ember" panose="020B0603020204020204" pitchFamily="34" charset="0"/>
                <a:cs typeface="Amazon Ember" panose="020B0603020204020204" pitchFamily="34" charset="0"/>
              </a:rPr>
              <a:t>Training and compensation</a:t>
            </a:r>
          </a:p>
        </p:txBody>
      </p:sp>
      <p:sp>
        <p:nvSpPr>
          <p:cNvPr id="53" name="Title 8">
            <a:extLst>
              <a:ext uri="{FF2B5EF4-FFF2-40B4-BE49-F238E27FC236}">
                <a16:creationId xmlns:a16="http://schemas.microsoft.com/office/drawing/2014/main" id="{460EC902-ACF7-439F-A831-A93291A48542}"/>
              </a:ext>
            </a:extLst>
          </p:cNvPr>
          <p:cNvSpPr txBox="1">
            <a:spLocks/>
          </p:cNvSpPr>
          <p:nvPr/>
        </p:nvSpPr>
        <p:spPr>
          <a:xfrm>
            <a:off x="502278" y="-3108258"/>
            <a:ext cx="13750170" cy="954994"/>
          </a:xfrm>
          <a:prstGeom prst="rect">
            <a:avLst/>
          </a:prstGeom>
        </p:spPr>
        <p:txBody>
          <a:bodyPr vert="horz" wrap="square" lIns="182880" tIns="146304" rIns="182880" bIns="146304" rtlCol="0" anchor="t">
            <a:noAutofit/>
          </a:bodyPr>
          <a:lstStyle>
            <a:lvl1pPr defTabSz="1097278">
              <a:lnSpc>
                <a:spcPct val="90000"/>
              </a:lnSpc>
              <a:spcBef>
                <a:spcPct val="0"/>
              </a:spcBef>
              <a:buNone/>
              <a:defRPr lang="en-US" sz="4800" b="0" cap="none" spc="-120" baseline="0">
                <a:ln w="3175">
                  <a:noFill/>
                </a:ln>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Blockers for innovation</a:t>
            </a:r>
          </a:p>
        </p:txBody>
      </p:sp>
      <p:sp>
        <p:nvSpPr>
          <p:cNvPr id="54" name="Title 8">
            <a:extLst>
              <a:ext uri="{FF2B5EF4-FFF2-40B4-BE49-F238E27FC236}">
                <a16:creationId xmlns:a16="http://schemas.microsoft.com/office/drawing/2014/main" id="{F725E5AB-B972-488F-A53E-CD3A41CC1F25}"/>
              </a:ext>
            </a:extLst>
          </p:cNvPr>
          <p:cNvSpPr txBox="1">
            <a:spLocks/>
          </p:cNvSpPr>
          <p:nvPr/>
        </p:nvSpPr>
        <p:spPr>
          <a:xfrm>
            <a:off x="-4358640" y="3042255"/>
            <a:ext cx="3584448"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Culture</a:t>
            </a:r>
          </a:p>
        </p:txBody>
      </p:sp>
      <p:sp>
        <p:nvSpPr>
          <p:cNvPr id="55" name="Arrow: Pentagon 54">
            <a:extLst>
              <a:ext uri="{FF2B5EF4-FFF2-40B4-BE49-F238E27FC236}">
                <a16:creationId xmlns:a16="http://schemas.microsoft.com/office/drawing/2014/main" id="{8AD6405B-D1F2-40F6-9F5B-54ED5F0DCEAC}"/>
              </a:ext>
            </a:extLst>
          </p:cNvPr>
          <p:cNvSpPr/>
          <p:nvPr/>
        </p:nvSpPr>
        <p:spPr>
          <a:xfrm>
            <a:off x="-4358640" y="3901440"/>
            <a:ext cx="4161549" cy="4328160"/>
          </a:xfrm>
          <a:prstGeom prst="homePlate">
            <a:avLst>
              <a:gd name="adj" fmla="val 11560"/>
            </a:avLst>
          </a:prstGeom>
          <a:gradFill>
            <a:gsLst>
              <a:gs pos="1961">
                <a:schemeClr val="accent5"/>
              </a:gs>
              <a:gs pos="100000">
                <a:srgbClr val="FD4D4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56" name="Rectangle 55">
            <a:extLst>
              <a:ext uri="{FF2B5EF4-FFF2-40B4-BE49-F238E27FC236}">
                <a16:creationId xmlns:a16="http://schemas.microsoft.com/office/drawing/2014/main" id="{47111867-4E04-470D-B2F0-ACDE36D85C94}"/>
              </a:ext>
            </a:extLst>
          </p:cNvPr>
          <p:cNvSpPr/>
          <p:nvPr/>
        </p:nvSpPr>
        <p:spPr>
          <a:xfrm>
            <a:off x="-3867368"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Leadership systems and feedback</a:t>
            </a:r>
          </a:p>
        </p:txBody>
      </p:sp>
      <p:grpSp>
        <p:nvGrpSpPr>
          <p:cNvPr id="57" name="Group 56">
            <a:extLst>
              <a:ext uri="{FF2B5EF4-FFF2-40B4-BE49-F238E27FC236}">
                <a16:creationId xmlns:a16="http://schemas.microsoft.com/office/drawing/2014/main" id="{601ED2ED-B20D-4FD7-9D96-0B85C7A38258}"/>
              </a:ext>
            </a:extLst>
          </p:cNvPr>
          <p:cNvGrpSpPr/>
          <p:nvPr/>
        </p:nvGrpSpPr>
        <p:grpSpPr>
          <a:xfrm>
            <a:off x="-2978528" y="4585929"/>
            <a:ext cx="1140333" cy="1359112"/>
            <a:chOff x="2897012" y="2317750"/>
            <a:chExt cx="581499" cy="693063"/>
          </a:xfrm>
        </p:grpSpPr>
        <p:sp>
          <p:nvSpPr>
            <p:cNvPr id="58" name="Freeform 11">
              <a:extLst>
                <a:ext uri="{FF2B5EF4-FFF2-40B4-BE49-F238E27FC236}">
                  <a16:creationId xmlns:a16="http://schemas.microsoft.com/office/drawing/2014/main" id="{EE94F9F6-42C0-46E7-A450-5B398645EA27}"/>
                </a:ext>
              </a:extLst>
            </p:cNvPr>
            <p:cNvSpPr>
              <a:spLocks/>
            </p:cNvSpPr>
            <p:nvPr/>
          </p:nvSpPr>
          <p:spPr bwMode="auto">
            <a:xfrm>
              <a:off x="2941462" y="2317750"/>
              <a:ext cx="537049" cy="661314"/>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59" name="Oval 58">
              <a:extLst>
                <a:ext uri="{FF2B5EF4-FFF2-40B4-BE49-F238E27FC236}">
                  <a16:creationId xmlns:a16="http://schemas.microsoft.com/office/drawing/2014/main" id="{00449131-62DD-412C-8787-0C188AC2F219}"/>
                </a:ext>
              </a:extLst>
            </p:cNvPr>
            <p:cNvSpPr/>
            <p:nvPr/>
          </p:nvSpPr>
          <p:spPr>
            <a:xfrm>
              <a:off x="3036094" y="2533076"/>
              <a:ext cx="88106" cy="88106"/>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60" name="Rectangle 59">
              <a:extLst>
                <a:ext uri="{FF2B5EF4-FFF2-40B4-BE49-F238E27FC236}">
                  <a16:creationId xmlns:a16="http://schemas.microsoft.com/office/drawing/2014/main" id="{A826BD64-3DD6-4477-ABD6-DB5F7B722F55}"/>
                </a:ext>
              </a:extLst>
            </p:cNvPr>
            <p:cNvSpPr/>
            <p:nvPr/>
          </p:nvSpPr>
          <p:spPr>
            <a:xfrm>
              <a:off x="3161109" y="2533076"/>
              <a:ext cx="88106" cy="88106"/>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61" name="Isosceles Triangle 60">
              <a:extLst>
                <a:ext uri="{FF2B5EF4-FFF2-40B4-BE49-F238E27FC236}">
                  <a16:creationId xmlns:a16="http://schemas.microsoft.com/office/drawing/2014/main" id="{F5A6D185-8ADA-4A9F-95B7-AB95C8649E1B}"/>
                </a:ext>
              </a:extLst>
            </p:cNvPr>
            <p:cNvSpPr/>
            <p:nvPr/>
          </p:nvSpPr>
          <p:spPr>
            <a:xfrm>
              <a:off x="3286125" y="2533076"/>
              <a:ext cx="88106" cy="88106"/>
            </a:xfrm>
            <a:prstGeom prst="triangl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62" name="Freeform 11">
              <a:extLst>
                <a:ext uri="{FF2B5EF4-FFF2-40B4-BE49-F238E27FC236}">
                  <a16:creationId xmlns:a16="http://schemas.microsoft.com/office/drawing/2014/main" id="{5CCC3C37-E8FA-4ACB-9450-6B0419A2F6A3}"/>
                </a:ext>
              </a:extLst>
            </p:cNvPr>
            <p:cNvSpPr>
              <a:spLocks/>
            </p:cNvSpPr>
            <p:nvPr/>
          </p:nvSpPr>
          <p:spPr bwMode="auto">
            <a:xfrm flipH="1">
              <a:off x="2897012" y="2699780"/>
              <a:ext cx="252588" cy="311033"/>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solidFill>
              <a:srgbClr val="FD616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grpSp>
      <p:sp>
        <p:nvSpPr>
          <p:cNvPr id="63" name="Title 8">
            <a:extLst>
              <a:ext uri="{FF2B5EF4-FFF2-40B4-BE49-F238E27FC236}">
                <a16:creationId xmlns:a16="http://schemas.microsoft.com/office/drawing/2014/main" id="{AF032ECD-DB6B-4E7B-973A-DFBDBAFE07C8}"/>
              </a:ext>
            </a:extLst>
          </p:cNvPr>
          <p:cNvSpPr txBox="1">
            <a:spLocks/>
          </p:cNvSpPr>
          <p:nvPr/>
        </p:nvSpPr>
        <p:spPr>
          <a:xfrm>
            <a:off x="3584448" y="-1071401"/>
            <a:ext cx="373075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Skills</a:t>
            </a:r>
          </a:p>
        </p:txBody>
      </p:sp>
      <p:sp>
        <p:nvSpPr>
          <p:cNvPr id="64" name="Title 8">
            <a:extLst>
              <a:ext uri="{FF2B5EF4-FFF2-40B4-BE49-F238E27FC236}">
                <a16:creationId xmlns:a16="http://schemas.microsoft.com/office/drawing/2014/main" id="{5E5C5C90-DCCA-4A38-B8C1-A959C2B1169D}"/>
              </a:ext>
            </a:extLst>
          </p:cNvPr>
          <p:cNvSpPr txBox="1">
            <a:spLocks/>
          </p:cNvSpPr>
          <p:nvPr/>
        </p:nvSpPr>
        <p:spPr>
          <a:xfrm>
            <a:off x="15276574" y="3195799"/>
            <a:ext cx="3730750"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Organization</a:t>
            </a:r>
          </a:p>
        </p:txBody>
      </p:sp>
      <p:sp>
        <p:nvSpPr>
          <p:cNvPr id="65" name="Title 8">
            <a:extLst>
              <a:ext uri="{FF2B5EF4-FFF2-40B4-BE49-F238E27FC236}">
                <a16:creationId xmlns:a16="http://schemas.microsoft.com/office/drawing/2014/main" id="{66C04BBB-EA42-482A-B3AE-0C2EBA493962}"/>
              </a:ext>
            </a:extLst>
          </p:cNvPr>
          <p:cNvSpPr txBox="1">
            <a:spLocks/>
          </p:cNvSpPr>
          <p:nvPr/>
        </p:nvSpPr>
        <p:spPr>
          <a:xfrm>
            <a:off x="19007323" y="3195799"/>
            <a:ext cx="3626098"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Finance</a:t>
            </a:r>
          </a:p>
        </p:txBody>
      </p:sp>
      <p:pic>
        <p:nvPicPr>
          <p:cNvPr id="2" name="Picture 1">
            <a:extLst>
              <a:ext uri="{FF2B5EF4-FFF2-40B4-BE49-F238E27FC236}">
                <a16:creationId xmlns:a16="http://schemas.microsoft.com/office/drawing/2014/main" id="{A04AF176-5C78-C04F-9B42-035EDFA67A5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334107" y="2188321"/>
            <a:ext cx="2763848" cy="4224123"/>
          </a:xfrm>
          <a:prstGeom prst="rect">
            <a:avLst/>
          </a:prstGeom>
        </p:spPr>
      </p:pic>
    </p:spTree>
    <p:extLst>
      <p:ext uri="{BB962C8B-B14F-4D97-AF65-F5344CB8AC3E}">
        <p14:creationId xmlns:p14="http://schemas.microsoft.com/office/powerpoint/2010/main" val="138976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6AF9C1D2-BFC0-4E38-8C9F-9977F6731767}"/>
              </a:ext>
            </a:extLst>
          </p:cNvPr>
          <p:cNvSpPr txBox="1">
            <a:spLocks/>
          </p:cNvSpPr>
          <p:nvPr/>
        </p:nvSpPr>
        <p:spPr>
          <a:xfrm>
            <a:off x="502278" y="488381"/>
            <a:ext cx="13750170" cy="959419"/>
          </a:xfrm>
          <a:prstGeom prst="rect">
            <a:avLst/>
          </a:prstGeom>
        </p:spPr>
        <p:txBody>
          <a:bodyPr vert="horz" wrap="square" lIns="182880" tIns="146304" rIns="182880" bIns="146304" rtlCol="0" anchor="t">
            <a:noAutofit/>
          </a:bodyPr>
          <a:lstStyle>
            <a:lvl1pPr defTabSz="1097278">
              <a:lnSpc>
                <a:spcPct val="90000"/>
              </a:lnSpc>
              <a:spcBef>
                <a:spcPct val="0"/>
              </a:spcBef>
              <a:buNone/>
              <a:defRPr lang="en-US" sz="4800" b="0" cap="none" spc="-120" baseline="0">
                <a:ln w="3175">
                  <a:noFill/>
                </a:ln>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Blockers for innovation</a:t>
            </a:r>
          </a:p>
        </p:txBody>
      </p:sp>
      <p:sp>
        <p:nvSpPr>
          <p:cNvPr id="7" name="Title 8">
            <a:extLst>
              <a:ext uri="{FF2B5EF4-FFF2-40B4-BE49-F238E27FC236}">
                <a16:creationId xmlns:a16="http://schemas.microsoft.com/office/drawing/2014/main" id="{C9549E02-DB4E-4D29-B6EB-D669A85EE16E}"/>
              </a:ext>
            </a:extLst>
          </p:cNvPr>
          <p:cNvSpPr txBox="1">
            <a:spLocks/>
          </p:cNvSpPr>
          <p:nvPr/>
        </p:nvSpPr>
        <p:spPr>
          <a:xfrm>
            <a:off x="0" y="3042255"/>
            <a:ext cx="3584448"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Culture</a:t>
            </a:r>
          </a:p>
        </p:txBody>
      </p:sp>
      <p:sp>
        <p:nvSpPr>
          <p:cNvPr id="8" name="Title 8">
            <a:extLst>
              <a:ext uri="{FF2B5EF4-FFF2-40B4-BE49-F238E27FC236}">
                <a16:creationId xmlns:a16="http://schemas.microsoft.com/office/drawing/2014/main" id="{EB90601B-5838-4CF2-A198-6D8F635E1CE3}"/>
              </a:ext>
            </a:extLst>
          </p:cNvPr>
          <p:cNvSpPr txBox="1">
            <a:spLocks/>
          </p:cNvSpPr>
          <p:nvPr/>
        </p:nvSpPr>
        <p:spPr>
          <a:xfrm>
            <a:off x="3584448" y="3042255"/>
            <a:ext cx="373075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Skills</a:t>
            </a:r>
          </a:p>
        </p:txBody>
      </p:sp>
      <p:sp>
        <p:nvSpPr>
          <p:cNvPr id="9" name="Title 8">
            <a:extLst>
              <a:ext uri="{FF2B5EF4-FFF2-40B4-BE49-F238E27FC236}">
                <a16:creationId xmlns:a16="http://schemas.microsoft.com/office/drawing/2014/main" id="{B4C7E970-1504-44BA-95F3-CC6994CDB81D}"/>
              </a:ext>
            </a:extLst>
          </p:cNvPr>
          <p:cNvSpPr txBox="1">
            <a:spLocks/>
          </p:cNvSpPr>
          <p:nvPr/>
        </p:nvSpPr>
        <p:spPr>
          <a:xfrm>
            <a:off x="7168895" y="3042255"/>
            <a:ext cx="3730750"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Organization</a:t>
            </a:r>
          </a:p>
        </p:txBody>
      </p:sp>
      <p:sp>
        <p:nvSpPr>
          <p:cNvPr id="14" name="Title 8">
            <a:extLst>
              <a:ext uri="{FF2B5EF4-FFF2-40B4-BE49-F238E27FC236}">
                <a16:creationId xmlns:a16="http://schemas.microsoft.com/office/drawing/2014/main" id="{B6F9911F-FAFB-44B7-878F-CC9572456EEE}"/>
              </a:ext>
            </a:extLst>
          </p:cNvPr>
          <p:cNvSpPr txBox="1">
            <a:spLocks/>
          </p:cNvSpPr>
          <p:nvPr/>
        </p:nvSpPr>
        <p:spPr>
          <a:xfrm>
            <a:off x="10899644" y="3042255"/>
            <a:ext cx="3626098"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Risk</a:t>
            </a:r>
          </a:p>
        </p:txBody>
      </p:sp>
      <p:sp>
        <p:nvSpPr>
          <p:cNvPr id="18" name="Mask_right">
            <a:extLst>
              <a:ext uri="{FF2B5EF4-FFF2-40B4-BE49-F238E27FC236}">
                <a16:creationId xmlns:a16="http://schemas.microsoft.com/office/drawing/2014/main" id="{C6191362-68E0-492A-B565-1D4A8462260F}"/>
              </a:ext>
            </a:extLst>
          </p:cNvPr>
          <p:cNvSpPr/>
          <p:nvPr/>
        </p:nvSpPr>
        <p:spPr>
          <a:xfrm>
            <a:off x="10858363" y="3901440"/>
            <a:ext cx="3772038" cy="4328160"/>
          </a:xfrm>
          <a:prstGeom prst="rect">
            <a:avLst/>
          </a:prstGeom>
          <a:gradFill>
            <a:gsLst>
              <a:gs pos="0">
                <a:schemeClr val="tx2">
                  <a:lumMod val="10000"/>
                </a:schemeClr>
              </a:gs>
              <a:gs pos="100000">
                <a:schemeClr val="bg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19" name="Arrow: Pentagon 18">
            <a:extLst>
              <a:ext uri="{FF2B5EF4-FFF2-40B4-BE49-F238E27FC236}">
                <a16:creationId xmlns:a16="http://schemas.microsoft.com/office/drawing/2014/main" id="{FEE64F2F-3C6E-4DF9-A254-4CD405464FEA}"/>
              </a:ext>
            </a:extLst>
          </p:cNvPr>
          <p:cNvSpPr/>
          <p:nvPr/>
        </p:nvSpPr>
        <p:spPr>
          <a:xfrm>
            <a:off x="5633922" y="3901440"/>
            <a:ext cx="5826022" cy="4328160"/>
          </a:xfrm>
          <a:prstGeom prst="homePlate">
            <a:avLst>
              <a:gd name="adj" fmla="val 11560"/>
            </a:avLst>
          </a:prstGeom>
          <a:gradFill>
            <a:gsLst>
              <a:gs pos="1961">
                <a:schemeClr val="tx2">
                  <a:lumMod val="50000"/>
                </a:schemeClr>
              </a:gs>
              <a:gs pos="100000">
                <a:schemeClr val="bg1">
                  <a:lumMod val="65000"/>
                  <a:lumOff val="3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24" name="Arrow: Pentagon 23">
            <a:extLst>
              <a:ext uri="{FF2B5EF4-FFF2-40B4-BE49-F238E27FC236}">
                <a16:creationId xmlns:a16="http://schemas.microsoft.com/office/drawing/2014/main" id="{06E81830-67B7-4277-B501-AD735918A605}"/>
              </a:ext>
            </a:extLst>
          </p:cNvPr>
          <p:cNvSpPr/>
          <p:nvPr/>
        </p:nvSpPr>
        <p:spPr>
          <a:xfrm>
            <a:off x="1993365" y="3901440"/>
            <a:ext cx="5826022" cy="4328160"/>
          </a:xfrm>
          <a:prstGeom prst="homePlate">
            <a:avLst>
              <a:gd name="adj" fmla="val 11560"/>
            </a:avLst>
          </a:prstGeom>
          <a:gradFill>
            <a:gsLst>
              <a:gs pos="0">
                <a:schemeClr val="accent6"/>
              </a:gs>
              <a:gs pos="100000">
                <a:schemeClr val="accent6">
                  <a:lumMod val="75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20" name="Arrow: Pentagon 19">
            <a:extLst>
              <a:ext uri="{FF2B5EF4-FFF2-40B4-BE49-F238E27FC236}">
                <a16:creationId xmlns:a16="http://schemas.microsoft.com/office/drawing/2014/main" id="{75EA9A5D-8CEC-4794-BDF9-226CA98FFC83}"/>
              </a:ext>
            </a:extLst>
          </p:cNvPr>
          <p:cNvSpPr/>
          <p:nvPr/>
        </p:nvSpPr>
        <p:spPr>
          <a:xfrm>
            <a:off x="0" y="3901440"/>
            <a:ext cx="4161549" cy="4328160"/>
          </a:xfrm>
          <a:prstGeom prst="homePlate">
            <a:avLst>
              <a:gd name="adj" fmla="val 11560"/>
            </a:avLst>
          </a:prstGeom>
          <a:gradFill>
            <a:gsLst>
              <a:gs pos="1961">
                <a:schemeClr val="accent5"/>
              </a:gs>
              <a:gs pos="100000">
                <a:srgbClr val="FD4D4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grpSp>
        <p:nvGrpSpPr>
          <p:cNvPr id="26" name="Group 25">
            <a:extLst>
              <a:ext uri="{FF2B5EF4-FFF2-40B4-BE49-F238E27FC236}">
                <a16:creationId xmlns:a16="http://schemas.microsoft.com/office/drawing/2014/main" id="{6BE4D8F5-57CF-4BC7-92E5-F902EE8FB3DF}"/>
              </a:ext>
            </a:extLst>
          </p:cNvPr>
          <p:cNvGrpSpPr/>
          <p:nvPr/>
        </p:nvGrpSpPr>
        <p:grpSpPr>
          <a:xfrm>
            <a:off x="1380112" y="4585929"/>
            <a:ext cx="1140333" cy="1359112"/>
            <a:chOff x="2897012" y="2317750"/>
            <a:chExt cx="581499" cy="693063"/>
          </a:xfrm>
        </p:grpSpPr>
        <p:sp>
          <p:nvSpPr>
            <p:cNvPr id="28" name="Freeform 11">
              <a:extLst>
                <a:ext uri="{FF2B5EF4-FFF2-40B4-BE49-F238E27FC236}">
                  <a16:creationId xmlns:a16="http://schemas.microsoft.com/office/drawing/2014/main" id="{4BBB6115-0690-4FC1-8454-8A2728F5F817}"/>
                </a:ext>
              </a:extLst>
            </p:cNvPr>
            <p:cNvSpPr>
              <a:spLocks/>
            </p:cNvSpPr>
            <p:nvPr/>
          </p:nvSpPr>
          <p:spPr bwMode="auto">
            <a:xfrm>
              <a:off x="2941462" y="2317750"/>
              <a:ext cx="537049" cy="661314"/>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9" name="Oval 28">
              <a:extLst>
                <a:ext uri="{FF2B5EF4-FFF2-40B4-BE49-F238E27FC236}">
                  <a16:creationId xmlns:a16="http://schemas.microsoft.com/office/drawing/2014/main" id="{421CC304-ED9B-48CE-B1C2-B11543F2E420}"/>
                </a:ext>
              </a:extLst>
            </p:cNvPr>
            <p:cNvSpPr/>
            <p:nvPr/>
          </p:nvSpPr>
          <p:spPr>
            <a:xfrm>
              <a:off x="3036094" y="2533076"/>
              <a:ext cx="88106" cy="88106"/>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30" name="Rectangle 29">
              <a:extLst>
                <a:ext uri="{FF2B5EF4-FFF2-40B4-BE49-F238E27FC236}">
                  <a16:creationId xmlns:a16="http://schemas.microsoft.com/office/drawing/2014/main" id="{2D63B225-75CD-40B8-9F35-715EF0857B57}"/>
                </a:ext>
              </a:extLst>
            </p:cNvPr>
            <p:cNvSpPr/>
            <p:nvPr/>
          </p:nvSpPr>
          <p:spPr>
            <a:xfrm>
              <a:off x="3161109" y="2533076"/>
              <a:ext cx="88106" cy="88106"/>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31" name="Isosceles Triangle 30">
              <a:extLst>
                <a:ext uri="{FF2B5EF4-FFF2-40B4-BE49-F238E27FC236}">
                  <a16:creationId xmlns:a16="http://schemas.microsoft.com/office/drawing/2014/main" id="{F3655DB7-C7E8-46C9-A21B-E6F2332A837A}"/>
                </a:ext>
              </a:extLst>
            </p:cNvPr>
            <p:cNvSpPr/>
            <p:nvPr/>
          </p:nvSpPr>
          <p:spPr>
            <a:xfrm>
              <a:off x="3286125" y="2533076"/>
              <a:ext cx="88106" cy="88106"/>
            </a:xfrm>
            <a:prstGeom prst="triangl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34" name="Freeform 11">
              <a:extLst>
                <a:ext uri="{FF2B5EF4-FFF2-40B4-BE49-F238E27FC236}">
                  <a16:creationId xmlns:a16="http://schemas.microsoft.com/office/drawing/2014/main" id="{A6BE21FE-0B19-43A0-9EE1-A44581366054}"/>
                </a:ext>
              </a:extLst>
            </p:cNvPr>
            <p:cNvSpPr>
              <a:spLocks/>
            </p:cNvSpPr>
            <p:nvPr/>
          </p:nvSpPr>
          <p:spPr bwMode="auto">
            <a:xfrm flipH="1">
              <a:off x="2897012" y="2699780"/>
              <a:ext cx="252588" cy="311033"/>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solidFill>
              <a:srgbClr val="FD616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grpSp>
      <p:sp>
        <p:nvSpPr>
          <p:cNvPr id="41" name="Freeform 11">
            <a:extLst>
              <a:ext uri="{FF2B5EF4-FFF2-40B4-BE49-F238E27FC236}">
                <a16:creationId xmlns:a16="http://schemas.microsoft.com/office/drawing/2014/main" id="{30FB4A3F-113E-41EE-B94B-5E99C4BF8956}"/>
              </a:ext>
            </a:extLst>
          </p:cNvPr>
          <p:cNvSpPr>
            <a:spLocks noEditPoints="1"/>
          </p:cNvSpPr>
          <p:nvPr/>
        </p:nvSpPr>
        <p:spPr bwMode="auto">
          <a:xfrm>
            <a:off x="5309206" y="4636038"/>
            <a:ext cx="975664" cy="1552928"/>
          </a:xfrm>
          <a:custGeom>
            <a:avLst/>
            <a:gdLst>
              <a:gd name="T0" fmla="*/ 603 w 1286"/>
              <a:gd name="T1" fmla="*/ 1237 h 2050"/>
              <a:gd name="T2" fmla="*/ 367 w 1286"/>
              <a:gd name="T3" fmla="*/ 1555 h 2050"/>
              <a:gd name="T4" fmla="*/ 45 w 1286"/>
              <a:gd name="T5" fmla="*/ 1530 h 2050"/>
              <a:gd name="T6" fmla="*/ 266 w 1286"/>
              <a:gd name="T7" fmla="*/ 1111 h 2050"/>
              <a:gd name="T8" fmla="*/ 306 w 1286"/>
              <a:gd name="T9" fmla="*/ 1227 h 2050"/>
              <a:gd name="T10" fmla="*/ 432 w 1286"/>
              <a:gd name="T11" fmla="*/ 1197 h 2050"/>
              <a:gd name="T12" fmla="*/ 507 w 1286"/>
              <a:gd name="T13" fmla="*/ 1298 h 2050"/>
              <a:gd name="T14" fmla="*/ 985 w 1286"/>
              <a:gd name="T15" fmla="*/ 1116 h 2050"/>
              <a:gd name="T16" fmla="*/ 934 w 1286"/>
              <a:gd name="T17" fmla="*/ 1202 h 2050"/>
              <a:gd name="T18" fmla="*/ 814 w 1286"/>
              <a:gd name="T19" fmla="*/ 1202 h 2050"/>
              <a:gd name="T20" fmla="*/ 744 w 1286"/>
              <a:gd name="T21" fmla="*/ 1272 h 2050"/>
              <a:gd name="T22" fmla="*/ 643 w 1286"/>
              <a:gd name="T23" fmla="*/ 1247 h 2050"/>
              <a:gd name="T24" fmla="*/ 955 w 1286"/>
              <a:gd name="T25" fmla="*/ 1727 h 2050"/>
              <a:gd name="T26" fmla="*/ 1171 w 1286"/>
              <a:gd name="T27" fmla="*/ 626 h 2050"/>
              <a:gd name="T28" fmla="*/ 1236 w 1286"/>
              <a:gd name="T29" fmla="*/ 727 h 2050"/>
              <a:gd name="T30" fmla="*/ 1156 w 1286"/>
              <a:gd name="T31" fmla="*/ 838 h 2050"/>
              <a:gd name="T32" fmla="*/ 1065 w 1286"/>
              <a:gd name="T33" fmla="*/ 954 h 2050"/>
              <a:gd name="T34" fmla="*/ 980 w 1286"/>
              <a:gd name="T35" fmla="*/ 1076 h 2050"/>
              <a:gd name="T36" fmla="*/ 899 w 1286"/>
              <a:gd name="T37" fmla="*/ 1187 h 2050"/>
              <a:gd name="T38" fmla="*/ 764 w 1286"/>
              <a:gd name="T39" fmla="*/ 1187 h 2050"/>
              <a:gd name="T40" fmla="*/ 618 w 1286"/>
              <a:gd name="T41" fmla="*/ 1182 h 2050"/>
              <a:gd name="T42" fmla="*/ 467 w 1286"/>
              <a:gd name="T43" fmla="*/ 1182 h 2050"/>
              <a:gd name="T44" fmla="*/ 331 w 1286"/>
              <a:gd name="T45" fmla="*/ 1182 h 2050"/>
              <a:gd name="T46" fmla="*/ 251 w 1286"/>
              <a:gd name="T47" fmla="*/ 1070 h 2050"/>
              <a:gd name="T48" fmla="*/ 171 w 1286"/>
              <a:gd name="T49" fmla="*/ 949 h 2050"/>
              <a:gd name="T50" fmla="*/ 80 w 1286"/>
              <a:gd name="T51" fmla="*/ 828 h 2050"/>
              <a:gd name="T52" fmla="*/ 0 w 1286"/>
              <a:gd name="T53" fmla="*/ 717 h 2050"/>
              <a:gd name="T54" fmla="*/ 45 w 1286"/>
              <a:gd name="T55" fmla="*/ 586 h 2050"/>
              <a:gd name="T56" fmla="*/ 95 w 1286"/>
              <a:gd name="T57" fmla="*/ 444 h 2050"/>
              <a:gd name="T58" fmla="*/ 135 w 1286"/>
              <a:gd name="T59" fmla="*/ 308 h 2050"/>
              <a:gd name="T60" fmla="*/ 181 w 1286"/>
              <a:gd name="T61" fmla="*/ 177 h 2050"/>
              <a:gd name="T62" fmla="*/ 311 w 1286"/>
              <a:gd name="T63" fmla="*/ 131 h 2050"/>
              <a:gd name="T64" fmla="*/ 452 w 1286"/>
              <a:gd name="T65" fmla="*/ 91 h 2050"/>
              <a:gd name="T66" fmla="*/ 588 w 1286"/>
              <a:gd name="T67" fmla="*/ 45 h 2050"/>
              <a:gd name="T68" fmla="*/ 718 w 1286"/>
              <a:gd name="T69" fmla="*/ 0 h 2050"/>
              <a:gd name="T70" fmla="*/ 834 w 1286"/>
              <a:gd name="T71" fmla="*/ 81 h 2050"/>
              <a:gd name="T72" fmla="*/ 945 w 1286"/>
              <a:gd name="T73" fmla="*/ 172 h 2050"/>
              <a:gd name="T74" fmla="*/ 1065 w 1286"/>
              <a:gd name="T75" fmla="*/ 258 h 2050"/>
              <a:gd name="T76" fmla="*/ 1176 w 1286"/>
              <a:gd name="T77" fmla="*/ 338 h 2050"/>
              <a:gd name="T78" fmla="*/ 1176 w 1286"/>
              <a:gd name="T79" fmla="*/ 480 h 2050"/>
              <a:gd name="T80" fmla="*/ 1171 w 1286"/>
              <a:gd name="T81" fmla="*/ 626 h 2050"/>
              <a:gd name="T82" fmla="*/ 613 w 1286"/>
              <a:gd name="T83" fmla="*/ 182 h 2050"/>
              <a:gd name="T84" fmla="*/ 241 w 1286"/>
              <a:gd name="T85" fmla="*/ 621 h 2050"/>
              <a:gd name="T86" fmla="*/ 613 w 1286"/>
              <a:gd name="T87" fmla="*/ 247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6" h="2050">
                <a:moveTo>
                  <a:pt x="537" y="1277"/>
                </a:moveTo>
                <a:cubicBezTo>
                  <a:pt x="537" y="1277"/>
                  <a:pt x="537" y="1277"/>
                  <a:pt x="537" y="1277"/>
                </a:cubicBezTo>
                <a:cubicBezTo>
                  <a:pt x="603" y="1237"/>
                  <a:pt x="603" y="1237"/>
                  <a:pt x="603" y="1237"/>
                </a:cubicBezTo>
                <a:cubicBezTo>
                  <a:pt x="603" y="1237"/>
                  <a:pt x="603" y="1237"/>
                  <a:pt x="603" y="1237"/>
                </a:cubicBezTo>
                <a:cubicBezTo>
                  <a:pt x="558" y="1530"/>
                  <a:pt x="512" y="1687"/>
                  <a:pt x="487" y="1762"/>
                </a:cubicBezTo>
                <a:cubicBezTo>
                  <a:pt x="487" y="1762"/>
                  <a:pt x="487" y="1762"/>
                  <a:pt x="367" y="1555"/>
                </a:cubicBezTo>
                <a:cubicBezTo>
                  <a:pt x="367" y="1555"/>
                  <a:pt x="367" y="1555"/>
                  <a:pt x="357" y="1540"/>
                </a:cubicBezTo>
                <a:cubicBezTo>
                  <a:pt x="357" y="1540"/>
                  <a:pt x="357" y="1540"/>
                  <a:pt x="331" y="1540"/>
                </a:cubicBezTo>
                <a:cubicBezTo>
                  <a:pt x="331" y="1540"/>
                  <a:pt x="331" y="1540"/>
                  <a:pt x="45" y="1530"/>
                </a:cubicBezTo>
                <a:cubicBezTo>
                  <a:pt x="125" y="1409"/>
                  <a:pt x="186" y="1257"/>
                  <a:pt x="231" y="1111"/>
                </a:cubicBezTo>
                <a:cubicBezTo>
                  <a:pt x="231" y="1111"/>
                  <a:pt x="231" y="1111"/>
                  <a:pt x="251" y="1111"/>
                </a:cubicBezTo>
                <a:cubicBezTo>
                  <a:pt x="251" y="1111"/>
                  <a:pt x="251" y="1111"/>
                  <a:pt x="266" y="1111"/>
                </a:cubicBezTo>
                <a:cubicBezTo>
                  <a:pt x="266" y="1111"/>
                  <a:pt x="266" y="1111"/>
                  <a:pt x="271" y="1126"/>
                </a:cubicBezTo>
                <a:cubicBezTo>
                  <a:pt x="271" y="1126"/>
                  <a:pt x="271" y="1126"/>
                  <a:pt x="296" y="1197"/>
                </a:cubicBezTo>
                <a:cubicBezTo>
                  <a:pt x="296" y="1197"/>
                  <a:pt x="296" y="1197"/>
                  <a:pt x="306" y="1227"/>
                </a:cubicBezTo>
                <a:cubicBezTo>
                  <a:pt x="306" y="1227"/>
                  <a:pt x="306" y="1227"/>
                  <a:pt x="341" y="1222"/>
                </a:cubicBezTo>
                <a:cubicBezTo>
                  <a:pt x="341" y="1222"/>
                  <a:pt x="341" y="1222"/>
                  <a:pt x="417" y="1202"/>
                </a:cubicBezTo>
                <a:cubicBezTo>
                  <a:pt x="417" y="1202"/>
                  <a:pt x="417" y="1202"/>
                  <a:pt x="432" y="1197"/>
                </a:cubicBezTo>
                <a:cubicBezTo>
                  <a:pt x="432" y="1197"/>
                  <a:pt x="432" y="1197"/>
                  <a:pt x="442" y="1212"/>
                </a:cubicBezTo>
                <a:cubicBezTo>
                  <a:pt x="442" y="1212"/>
                  <a:pt x="442" y="1212"/>
                  <a:pt x="487" y="1267"/>
                </a:cubicBezTo>
                <a:cubicBezTo>
                  <a:pt x="487" y="1267"/>
                  <a:pt x="487" y="1267"/>
                  <a:pt x="507" y="1298"/>
                </a:cubicBezTo>
                <a:cubicBezTo>
                  <a:pt x="507" y="1298"/>
                  <a:pt x="507" y="1298"/>
                  <a:pt x="537" y="1277"/>
                </a:cubicBezTo>
                <a:close/>
                <a:moveTo>
                  <a:pt x="1005" y="1116"/>
                </a:moveTo>
                <a:cubicBezTo>
                  <a:pt x="985" y="1116"/>
                  <a:pt x="985" y="1116"/>
                  <a:pt x="985" y="1116"/>
                </a:cubicBezTo>
                <a:cubicBezTo>
                  <a:pt x="970" y="1116"/>
                  <a:pt x="970" y="1116"/>
                  <a:pt x="970" y="1116"/>
                </a:cubicBezTo>
                <a:cubicBezTo>
                  <a:pt x="965" y="1131"/>
                  <a:pt x="965" y="1131"/>
                  <a:pt x="965" y="1131"/>
                </a:cubicBezTo>
                <a:cubicBezTo>
                  <a:pt x="934" y="1202"/>
                  <a:pt x="934" y="1202"/>
                  <a:pt x="934" y="1202"/>
                </a:cubicBezTo>
                <a:cubicBezTo>
                  <a:pt x="924" y="1232"/>
                  <a:pt x="924" y="1232"/>
                  <a:pt x="924" y="1232"/>
                </a:cubicBezTo>
                <a:cubicBezTo>
                  <a:pt x="889" y="1222"/>
                  <a:pt x="889" y="1222"/>
                  <a:pt x="889" y="1222"/>
                </a:cubicBezTo>
                <a:cubicBezTo>
                  <a:pt x="814" y="1202"/>
                  <a:pt x="814" y="1202"/>
                  <a:pt x="814" y="1202"/>
                </a:cubicBezTo>
                <a:cubicBezTo>
                  <a:pt x="799" y="1202"/>
                  <a:pt x="799" y="1202"/>
                  <a:pt x="799" y="1202"/>
                </a:cubicBezTo>
                <a:cubicBezTo>
                  <a:pt x="789" y="1212"/>
                  <a:pt x="789" y="1212"/>
                  <a:pt x="789" y="1212"/>
                </a:cubicBezTo>
                <a:cubicBezTo>
                  <a:pt x="744" y="1272"/>
                  <a:pt x="744" y="1272"/>
                  <a:pt x="744" y="1272"/>
                </a:cubicBezTo>
                <a:cubicBezTo>
                  <a:pt x="718" y="1298"/>
                  <a:pt x="718" y="1298"/>
                  <a:pt x="718" y="1298"/>
                </a:cubicBezTo>
                <a:cubicBezTo>
                  <a:pt x="693" y="1277"/>
                  <a:pt x="693" y="1277"/>
                  <a:pt x="693" y="1277"/>
                </a:cubicBezTo>
                <a:cubicBezTo>
                  <a:pt x="643" y="1247"/>
                  <a:pt x="643" y="1247"/>
                  <a:pt x="643" y="1247"/>
                </a:cubicBezTo>
                <a:cubicBezTo>
                  <a:pt x="633" y="1288"/>
                  <a:pt x="628" y="1323"/>
                  <a:pt x="623" y="1358"/>
                </a:cubicBezTo>
                <a:cubicBezTo>
                  <a:pt x="759" y="1929"/>
                  <a:pt x="844" y="2050"/>
                  <a:pt x="844" y="2050"/>
                </a:cubicBezTo>
                <a:cubicBezTo>
                  <a:pt x="955" y="1727"/>
                  <a:pt x="955" y="1727"/>
                  <a:pt x="955" y="1727"/>
                </a:cubicBezTo>
                <a:cubicBezTo>
                  <a:pt x="1286" y="1676"/>
                  <a:pt x="1286" y="1676"/>
                  <a:pt x="1286" y="1676"/>
                </a:cubicBezTo>
                <a:cubicBezTo>
                  <a:pt x="1171" y="1530"/>
                  <a:pt x="1075" y="1318"/>
                  <a:pt x="1005" y="1116"/>
                </a:cubicBezTo>
                <a:close/>
                <a:moveTo>
                  <a:pt x="1171" y="626"/>
                </a:moveTo>
                <a:cubicBezTo>
                  <a:pt x="1171" y="626"/>
                  <a:pt x="1171" y="626"/>
                  <a:pt x="1171" y="626"/>
                </a:cubicBezTo>
                <a:cubicBezTo>
                  <a:pt x="1196" y="662"/>
                  <a:pt x="1196" y="662"/>
                  <a:pt x="1196" y="662"/>
                </a:cubicBezTo>
                <a:cubicBezTo>
                  <a:pt x="1196" y="662"/>
                  <a:pt x="1196" y="662"/>
                  <a:pt x="1236" y="727"/>
                </a:cubicBezTo>
                <a:cubicBezTo>
                  <a:pt x="1236" y="727"/>
                  <a:pt x="1236" y="727"/>
                  <a:pt x="1176" y="773"/>
                </a:cubicBezTo>
                <a:cubicBezTo>
                  <a:pt x="1176" y="773"/>
                  <a:pt x="1176" y="773"/>
                  <a:pt x="1146" y="798"/>
                </a:cubicBezTo>
                <a:cubicBezTo>
                  <a:pt x="1146" y="798"/>
                  <a:pt x="1146" y="798"/>
                  <a:pt x="1156" y="838"/>
                </a:cubicBezTo>
                <a:cubicBezTo>
                  <a:pt x="1156" y="838"/>
                  <a:pt x="1156" y="838"/>
                  <a:pt x="1176" y="914"/>
                </a:cubicBezTo>
                <a:cubicBezTo>
                  <a:pt x="1176" y="914"/>
                  <a:pt x="1176" y="914"/>
                  <a:pt x="1100" y="939"/>
                </a:cubicBezTo>
                <a:cubicBezTo>
                  <a:pt x="1100" y="939"/>
                  <a:pt x="1100" y="939"/>
                  <a:pt x="1065" y="954"/>
                </a:cubicBezTo>
                <a:cubicBezTo>
                  <a:pt x="1065" y="954"/>
                  <a:pt x="1065" y="954"/>
                  <a:pt x="1065" y="995"/>
                </a:cubicBezTo>
                <a:cubicBezTo>
                  <a:pt x="1065" y="995"/>
                  <a:pt x="1065" y="995"/>
                  <a:pt x="1060" y="1070"/>
                </a:cubicBezTo>
                <a:cubicBezTo>
                  <a:pt x="1060" y="1070"/>
                  <a:pt x="1060" y="1070"/>
                  <a:pt x="980" y="1076"/>
                </a:cubicBezTo>
                <a:cubicBezTo>
                  <a:pt x="980" y="1076"/>
                  <a:pt x="980" y="1076"/>
                  <a:pt x="940" y="1076"/>
                </a:cubicBezTo>
                <a:cubicBezTo>
                  <a:pt x="940" y="1076"/>
                  <a:pt x="940" y="1076"/>
                  <a:pt x="929" y="1116"/>
                </a:cubicBezTo>
                <a:cubicBezTo>
                  <a:pt x="929" y="1116"/>
                  <a:pt x="929" y="1116"/>
                  <a:pt x="899" y="1187"/>
                </a:cubicBezTo>
                <a:cubicBezTo>
                  <a:pt x="899" y="1187"/>
                  <a:pt x="899" y="1187"/>
                  <a:pt x="824" y="1166"/>
                </a:cubicBezTo>
                <a:cubicBezTo>
                  <a:pt x="824" y="1166"/>
                  <a:pt x="824" y="1166"/>
                  <a:pt x="789" y="1156"/>
                </a:cubicBezTo>
                <a:cubicBezTo>
                  <a:pt x="789" y="1156"/>
                  <a:pt x="789" y="1156"/>
                  <a:pt x="764" y="1187"/>
                </a:cubicBezTo>
                <a:cubicBezTo>
                  <a:pt x="764" y="1187"/>
                  <a:pt x="764" y="1187"/>
                  <a:pt x="713" y="1242"/>
                </a:cubicBezTo>
                <a:cubicBezTo>
                  <a:pt x="713" y="1242"/>
                  <a:pt x="713" y="1242"/>
                  <a:pt x="648" y="1202"/>
                </a:cubicBezTo>
                <a:cubicBezTo>
                  <a:pt x="648" y="1202"/>
                  <a:pt x="648" y="1202"/>
                  <a:pt x="618" y="1182"/>
                </a:cubicBezTo>
                <a:cubicBezTo>
                  <a:pt x="618" y="1182"/>
                  <a:pt x="618" y="1182"/>
                  <a:pt x="583" y="1202"/>
                </a:cubicBezTo>
                <a:cubicBezTo>
                  <a:pt x="583" y="1202"/>
                  <a:pt x="583" y="1202"/>
                  <a:pt x="517" y="1242"/>
                </a:cubicBezTo>
                <a:cubicBezTo>
                  <a:pt x="517" y="1242"/>
                  <a:pt x="517" y="1242"/>
                  <a:pt x="467" y="1182"/>
                </a:cubicBezTo>
                <a:cubicBezTo>
                  <a:pt x="467" y="1182"/>
                  <a:pt x="467" y="1182"/>
                  <a:pt x="447" y="1151"/>
                </a:cubicBezTo>
                <a:cubicBezTo>
                  <a:pt x="447" y="1151"/>
                  <a:pt x="447" y="1151"/>
                  <a:pt x="407" y="1161"/>
                </a:cubicBezTo>
                <a:cubicBezTo>
                  <a:pt x="407" y="1161"/>
                  <a:pt x="407" y="1161"/>
                  <a:pt x="331" y="1182"/>
                </a:cubicBezTo>
                <a:cubicBezTo>
                  <a:pt x="331" y="1182"/>
                  <a:pt x="331" y="1182"/>
                  <a:pt x="306" y="1111"/>
                </a:cubicBezTo>
                <a:cubicBezTo>
                  <a:pt x="306" y="1111"/>
                  <a:pt x="306" y="1111"/>
                  <a:pt x="291" y="1070"/>
                </a:cubicBezTo>
                <a:cubicBezTo>
                  <a:pt x="291" y="1070"/>
                  <a:pt x="291" y="1070"/>
                  <a:pt x="251" y="1070"/>
                </a:cubicBezTo>
                <a:cubicBezTo>
                  <a:pt x="251" y="1070"/>
                  <a:pt x="251" y="1070"/>
                  <a:pt x="176" y="1065"/>
                </a:cubicBezTo>
                <a:cubicBezTo>
                  <a:pt x="176" y="1065"/>
                  <a:pt x="176" y="1065"/>
                  <a:pt x="171" y="990"/>
                </a:cubicBezTo>
                <a:cubicBezTo>
                  <a:pt x="171" y="990"/>
                  <a:pt x="171" y="990"/>
                  <a:pt x="171" y="949"/>
                </a:cubicBezTo>
                <a:cubicBezTo>
                  <a:pt x="171" y="949"/>
                  <a:pt x="171" y="949"/>
                  <a:pt x="130" y="934"/>
                </a:cubicBezTo>
                <a:cubicBezTo>
                  <a:pt x="130" y="934"/>
                  <a:pt x="130" y="934"/>
                  <a:pt x="60" y="904"/>
                </a:cubicBezTo>
                <a:cubicBezTo>
                  <a:pt x="60" y="904"/>
                  <a:pt x="60" y="904"/>
                  <a:pt x="80" y="828"/>
                </a:cubicBezTo>
                <a:cubicBezTo>
                  <a:pt x="80" y="828"/>
                  <a:pt x="80" y="828"/>
                  <a:pt x="90" y="793"/>
                </a:cubicBezTo>
                <a:cubicBezTo>
                  <a:pt x="90" y="793"/>
                  <a:pt x="90" y="793"/>
                  <a:pt x="60" y="767"/>
                </a:cubicBezTo>
                <a:cubicBezTo>
                  <a:pt x="60" y="767"/>
                  <a:pt x="60" y="767"/>
                  <a:pt x="0" y="717"/>
                </a:cubicBezTo>
                <a:cubicBezTo>
                  <a:pt x="0" y="717"/>
                  <a:pt x="0" y="717"/>
                  <a:pt x="45" y="651"/>
                </a:cubicBezTo>
                <a:cubicBezTo>
                  <a:pt x="45" y="651"/>
                  <a:pt x="45" y="651"/>
                  <a:pt x="65" y="621"/>
                </a:cubicBezTo>
                <a:cubicBezTo>
                  <a:pt x="65" y="621"/>
                  <a:pt x="65" y="621"/>
                  <a:pt x="45" y="586"/>
                </a:cubicBezTo>
                <a:cubicBezTo>
                  <a:pt x="45" y="586"/>
                  <a:pt x="45" y="586"/>
                  <a:pt x="5" y="520"/>
                </a:cubicBezTo>
                <a:cubicBezTo>
                  <a:pt x="5" y="520"/>
                  <a:pt x="5" y="520"/>
                  <a:pt x="65" y="475"/>
                </a:cubicBezTo>
                <a:cubicBezTo>
                  <a:pt x="65" y="475"/>
                  <a:pt x="65" y="475"/>
                  <a:pt x="95" y="444"/>
                </a:cubicBezTo>
                <a:cubicBezTo>
                  <a:pt x="95" y="444"/>
                  <a:pt x="95" y="444"/>
                  <a:pt x="85" y="409"/>
                </a:cubicBezTo>
                <a:cubicBezTo>
                  <a:pt x="85" y="409"/>
                  <a:pt x="85" y="409"/>
                  <a:pt x="65" y="333"/>
                </a:cubicBezTo>
                <a:cubicBezTo>
                  <a:pt x="65" y="333"/>
                  <a:pt x="65" y="333"/>
                  <a:pt x="135" y="308"/>
                </a:cubicBezTo>
                <a:cubicBezTo>
                  <a:pt x="135" y="308"/>
                  <a:pt x="135" y="308"/>
                  <a:pt x="176" y="293"/>
                </a:cubicBezTo>
                <a:cubicBezTo>
                  <a:pt x="176" y="293"/>
                  <a:pt x="176" y="293"/>
                  <a:pt x="176" y="252"/>
                </a:cubicBezTo>
                <a:cubicBezTo>
                  <a:pt x="176" y="252"/>
                  <a:pt x="176" y="252"/>
                  <a:pt x="181" y="177"/>
                </a:cubicBezTo>
                <a:cubicBezTo>
                  <a:pt x="181" y="177"/>
                  <a:pt x="181" y="177"/>
                  <a:pt x="256" y="172"/>
                </a:cubicBezTo>
                <a:cubicBezTo>
                  <a:pt x="256" y="172"/>
                  <a:pt x="256" y="172"/>
                  <a:pt x="296" y="172"/>
                </a:cubicBezTo>
                <a:cubicBezTo>
                  <a:pt x="296" y="172"/>
                  <a:pt x="296" y="172"/>
                  <a:pt x="311" y="131"/>
                </a:cubicBezTo>
                <a:cubicBezTo>
                  <a:pt x="311" y="131"/>
                  <a:pt x="311" y="131"/>
                  <a:pt x="341" y="61"/>
                </a:cubicBezTo>
                <a:cubicBezTo>
                  <a:pt x="341" y="61"/>
                  <a:pt x="341" y="61"/>
                  <a:pt x="412" y="81"/>
                </a:cubicBezTo>
                <a:cubicBezTo>
                  <a:pt x="412" y="81"/>
                  <a:pt x="412" y="81"/>
                  <a:pt x="452" y="91"/>
                </a:cubicBezTo>
                <a:cubicBezTo>
                  <a:pt x="452" y="91"/>
                  <a:pt x="452" y="91"/>
                  <a:pt x="477" y="61"/>
                </a:cubicBezTo>
                <a:cubicBezTo>
                  <a:pt x="477" y="61"/>
                  <a:pt x="477" y="61"/>
                  <a:pt x="527" y="0"/>
                </a:cubicBezTo>
                <a:cubicBezTo>
                  <a:pt x="527" y="0"/>
                  <a:pt x="527" y="0"/>
                  <a:pt x="588" y="45"/>
                </a:cubicBezTo>
                <a:cubicBezTo>
                  <a:pt x="588" y="45"/>
                  <a:pt x="588" y="45"/>
                  <a:pt x="623" y="66"/>
                </a:cubicBezTo>
                <a:cubicBezTo>
                  <a:pt x="623" y="66"/>
                  <a:pt x="623" y="66"/>
                  <a:pt x="658" y="45"/>
                </a:cubicBezTo>
                <a:cubicBezTo>
                  <a:pt x="658" y="45"/>
                  <a:pt x="658" y="45"/>
                  <a:pt x="718" y="0"/>
                </a:cubicBezTo>
                <a:cubicBezTo>
                  <a:pt x="718" y="0"/>
                  <a:pt x="718" y="0"/>
                  <a:pt x="769" y="61"/>
                </a:cubicBezTo>
                <a:cubicBezTo>
                  <a:pt x="769" y="61"/>
                  <a:pt x="769" y="61"/>
                  <a:pt x="794" y="91"/>
                </a:cubicBezTo>
                <a:cubicBezTo>
                  <a:pt x="794" y="91"/>
                  <a:pt x="794" y="91"/>
                  <a:pt x="834" y="81"/>
                </a:cubicBezTo>
                <a:cubicBezTo>
                  <a:pt x="834" y="81"/>
                  <a:pt x="834" y="81"/>
                  <a:pt x="904" y="66"/>
                </a:cubicBezTo>
                <a:cubicBezTo>
                  <a:pt x="904" y="66"/>
                  <a:pt x="904" y="66"/>
                  <a:pt x="934" y="136"/>
                </a:cubicBezTo>
                <a:cubicBezTo>
                  <a:pt x="934" y="136"/>
                  <a:pt x="934" y="136"/>
                  <a:pt x="945" y="172"/>
                </a:cubicBezTo>
                <a:cubicBezTo>
                  <a:pt x="945" y="172"/>
                  <a:pt x="945" y="172"/>
                  <a:pt x="990" y="177"/>
                </a:cubicBezTo>
                <a:cubicBezTo>
                  <a:pt x="990" y="177"/>
                  <a:pt x="990" y="177"/>
                  <a:pt x="1065" y="182"/>
                </a:cubicBezTo>
                <a:cubicBezTo>
                  <a:pt x="1065" y="182"/>
                  <a:pt x="1065" y="182"/>
                  <a:pt x="1065" y="258"/>
                </a:cubicBezTo>
                <a:cubicBezTo>
                  <a:pt x="1065" y="258"/>
                  <a:pt x="1065" y="258"/>
                  <a:pt x="1070" y="298"/>
                </a:cubicBezTo>
                <a:cubicBezTo>
                  <a:pt x="1070" y="298"/>
                  <a:pt x="1070" y="298"/>
                  <a:pt x="1105" y="313"/>
                </a:cubicBezTo>
                <a:cubicBezTo>
                  <a:pt x="1105" y="313"/>
                  <a:pt x="1105" y="313"/>
                  <a:pt x="1176" y="338"/>
                </a:cubicBezTo>
                <a:cubicBezTo>
                  <a:pt x="1176" y="338"/>
                  <a:pt x="1176" y="338"/>
                  <a:pt x="1156" y="414"/>
                </a:cubicBezTo>
                <a:cubicBezTo>
                  <a:pt x="1156" y="414"/>
                  <a:pt x="1156" y="414"/>
                  <a:pt x="1146" y="454"/>
                </a:cubicBezTo>
                <a:cubicBezTo>
                  <a:pt x="1146" y="454"/>
                  <a:pt x="1146" y="454"/>
                  <a:pt x="1176" y="480"/>
                </a:cubicBezTo>
                <a:cubicBezTo>
                  <a:pt x="1176" y="480"/>
                  <a:pt x="1176" y="480"/>
                  <a:pt x="1236" y="530"/>
                </a:cubicBezTo>
                <a:cubicBezTo>
                  <a:pt x="1236" y="530"/>
                  <a:pt x="1236" y="530"/>
                  <a:pt x="1196" y="591"/>
                </a:cubicBezTo>
                <a:cubicBezTo>
                  <a:pt x="1196" y="591"/>
                  <a:pt x="1196" y="591"/>
                  <a:pt x="1171" y="626"/>
                </a:cubicBezTo>
                <a:close/>
                <a:moveTo>
                  <a:pt x="613" y="1055"/>
                </a:moveTo>
                <a:cubicBezTo>
                  <a:pt x="849" y="1055"/>
                  <a:pt x="1040" y="858"/>
                  <a:pt x="1040" y="621"/>
                </a:cubicBezTo>
                <a:cubicBezTo>
                  <a:pt x="1040" y="379"/>
                  <a:pt x="849" y="182"/>
                  <a:pt x="613" y="182"/>
                </a:cubicBezTo>
                <a:cubicBezTo>
                  <a:pt x="372" y="182"/>
                  <a:pt x="181" y="379"/>
                  <a:pt x="181" y="621"/>
                </a:cubicBezTo>
                <a:cubicBezTo>
                  <a:pt x="181" y="858"/>
                  <a:pt x="372" y="1055"/>
                  <a:pt x="613" y="1055"/>
                </a:cubicBezTo>
                <a:close/>
                <a:moveTo>
                  <a:pt x="241" y="621"/>
                </a:moveTo>
                <a:cubicBezTo>
                  <a:pt x="241" y="823"/>
                  <a:pt x="407" y="990"/>
                  <a:pt x="613" y="990"/>
                </a:cubicBezTo>
                <a:cubicBezTo>
                  <a:pt x="814" y="990"/>
                  <a:pt x="980" y="823"/>
                  <a:pt x="980" y="621"/>
                </a:cubicBezTo>
                <a:cubicBezTo>
                  <a:pt x="980" y="414"/>
                  <a:pt x="814" y="247"/>
                  <a:pt x="613" y="247"/>
                </a:cubicBezTo>
                <a:cubicBezTo>
                  <a:pt x="407" y="247"/>
                  <a:pt x="241" y="414"/>
                  <a:pt x="241" y="621"/>
                </a:cubicBezTo>
                <a:close/>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grpSp>
        <p:nvGrpSpPr>
          <p:cNvPr id="42" name="Group 41">
            <a:extLst>
              <a:ext uri="{FF2B5EF4-FFF2-40B4-BE49-F238E27FC236}">
                <a16:creationId xmlns:a16="http://schemas.microsoft.com/office/drawing/2014/main" id="{9537EFF4-C88B-46B9-A394-209000667F2B}"/>
              </a:ext>
            </a:extLst>
          </p:cNvPr>
          <p:cNvGrpSpPr/>
          <p:nvPr/>
        </p:nvGrpSpPr>
        <p:grpSpPr>
          <a:xfrm>
            <a:off x="8729586" y="4789789"/>
            <a:ext cx="1350061" cy="1245426"/>
            <a:chOff x="4221704" y="1791782"/>
            <a:chExt cx="700593" cy="646294"/>
          </a:xfrm>
        </p:grpSpPr>
        <p:sp>
          <p:nvSpPr>
            <p:cNvPr id="44" name="Freeform 25">
              <a:extLst>
                <a:ext uri="{FF2B5EF4-FFF2-40B4-BE49-F238E27FC236}">
                  <a16:creationId xmlns:a16="http://schemas.microsoft.com/office/drawing/2014/main" id="{A2CE95D1-8CF5-46D7-94EF-C46E98F04A69}"/>
                </a:ext>
              </a:extLst>
            </p:cNvPr>
            <p:cNvSpPr>
              <a:spLocks/>
            </p:cNvSpPr>
            <p:nvPr/>
          </p:nvSpPr>
          <p:spPr bwMode="auto">
            <a:xfrm>
              <a:off x="4346088" y="2191249"/>
              <a:ext cx="450441" cy="246827"/>
            </a:xfrm>
            <a:custGeom>
              <a:avLst/>
              <a:gdLst>
                <a:gd name="T0" fmla="*/ 0 w 1626"/>
                <a:gd name="T1" fmla="*/ 38 h 891"/>
                <a:gd name="T2" fmla="*/ 0 w 1626"/>
                <a:gd name="T3" fmla="*/ 351 h 891"/>
                <a:gd name="T4" fmla="*/ 810 w 1626"/>
                <a:gd name="T5" fmla="*/ 891 h 891"/>
                <a:gd name="T6" fmla="*/ 1626 w 1626"/>
                <a:gd name="T7" fmla="*/ 351 h 891"/>
                <a:gd name="T8" fmla="*/ 1626 w 1626"/>
                <a:gd name="T9" fmla="*/ 0 h 891"/>
              </a:gdLst>
              <a:ahLst/>
              <a:cxnLst>
                <a:cxn ang="0">
                  <a:pos x="T0" y="T1"/>
                </a:cxn>
                <a:cxn ang="0">
                  <a:pos x="T2" y="T3"/>
                </a:cxn>
                <a:cxn ang="0">
                  <a:pos x="T4" y="T5"/>
                </a:cxn>
                <a:cxn ang="0">
                  <a:pos x="T6" y="T7"/>
                </a:cxn>
                <a:cxn ang="0">
                  <a:pos x="T8" y="T9"/>
                </a:cxn>
              </a:cxnLst>
              <a:rect l="0" t="0" r="r" b="b"/>
              <a:pathLst>
                <a:path w="1626" h="891">
                  <a:moveTo>
                    <a:pt x="0" y="38"/>
                  </a:moveTo>
                  <a:lnTo>
                    <a:pt x="0" y="351"/>
                  </a:lnTo>
                  <a:lnTo>
                    <a:pt x="810" y="891"/>
                  </a:lnTo>
                  <a:lnTo>
                    <a:pt x="1626" y="351"/>
                  </a:lnTo>
                  <a:lnTo>
                    <a:pt x="1626" y="0"/>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5" name="Line 26">
              <a:extLst>
                <a:ext uri="{FF2B5EF4-FFF2-40B4-BE49-F238E27FC236}">
                  <a16:creationId xmlns:a16="http://schemas.microsoft.com/office/drawing/2014/main" id="{5F117182-4A50-4669-B377-AF33847107D7}"/>
                </a:ext>
              </a:extLst>
            </p:cNvPr>
            <p:cNvSpPr>
              <a:spLocks noChangeShapeType="1"/>
            </p:cNvSpPr>
            <p:nvPr/>
          </p:nvSpPr>
          <p:spPr bwMode="auto">
            <a:xfrm flipH="1" flipV="1">
              <a:off x="4568815" y="2176289"/>
              <a:ext cx="1662" cy="261787"/>
            </a:xfrm>
            <a:prstGeom prst="lin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6" name="Freeform 34">
              <a:extLst>
                <a:ext uri="{FF2B5EF4-FFF2-40B4-BE49-F238E27FC236}">
                  <a16:creationId xmlns:a16="http://schemas.microsoft.com/office/drawing/2014/main" id="{A7243AD5-3668-4945-BB28-1442C58CA875}"/>
                </a:ext>
              </a:extLst>
            </p:cNvPr>
            <p:cNvSpPr>
              <a:spLocks/>
            </p:cNvSpPr>
            <p:nvPr/>
          </p:nvSpPr>
          <p:spPr bwMode="auto">
            <a:xfrm>
              <a:off x="4221704" y="1791782"/>
              <a:ext cx="700593" cy="466784"/>
            </a:xfrm>
            <a:custGeom>
              <a:avLst/>
              <a:gdLst>
                <a:gd name="T0" fmla="*/ 1708 w 2529"/>
                <a:gd name="T1" fmla="*/ 0 h 1685"/>
                <a:gd name="T2" fmla="*/ 0 w 2529"/>
                <a:gd name="T3" fmla="*/ 1134 h 1685"/>
                <a:gd name="T4" fmla="*/ 805 w 2529"/>
                <a:gd name="T5" fmla="*/ 1685 h 1685"/>
                <a:gd name="T6" fmla="*/ 1253 w 2529"/>
                <a:gd name="T7" fmla="*/ 1388 h 1685"/>
                <a:gd name="T8" fmla="*/ 2529 w 2529"/>
                <a:gd name="T9" fmla="*/ 540 h 1685"/>
                <a:gd name="T10" fmla="*/ 1708 w 2529"/>
                <a:gd name="T11" fmla="*/ 0 h 1685"/>
              </a:gdLst>
              <a:ahLst/>
              <a:cxnLst>
                <a:cxn ang="0">
                  <a:pos x="T0" y="T1"/>
                </a:cxn>
                <a:cxn ang="0">
                  <a:pos x="T2" y="T3"/>
                </a:cxn>
                <a:cxn ang="0">
                  <a:pos x="T4" y="T5"/>
                </a:cxn>
                <a:cxn ang="0">
                  <a:pos x="T6" y="T7"/>
                </a:cxn>
                <a:cxn ang="0">
                  <a:pos x="T8" y="T9"/>
                </a:cxn>
                <a:cxn ang="0">
                  <a:pos x="T10" y="T11"/>
                </a:cxn>
              </a:cxnLst>
              <a:rect l="0" t="0" r="r" b="b"/>
              <a:pathLst>
                <a:path w="2529" h="1685">
                  <a:moveTo>
                    <a:pt x="1708" y="0"/>
                  </a:moveTo>
                  <a:lnTo>
                    <a:pt x="0" y="1134"/>
                  </a:lnTo>
                  <a:lnTo>
                    <a:pt x="805" y="1685"/>
                  </a:lnTo>
                  <a:lnTo>
                    <a:pt x="1253" y="1388"/>
                  </a:lnTo>
                  <a:lnTo>
                    <a:pt x="2529" y="540"/>
                  </a:lnTo>
                  <a:lnTo>
                    <a:pt x="1708" y="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7" name="Freeform 35">
              <a:extLst>
                <a:ext uri="{FF2B5EF4-FFF2-40B4-BE49-F238E27FC236}">
                  <a16:creationId xmlns:a16="http://schemas.microsoft.com/office/drawing/2014/main" id="{29B9283E-17AC-4955-8507-F1D77AE71DDB}"/>
                </a:ext>
              </a:extLst>
            </p:cNvPr>
            <p:cNvSpPr>
              <a:spLocks/>
            </p:cNvSpPr>
            <p:nvPr/>
          </p:nvSpPr>
          <p:spPr bwMode="auto">
            <a:xfrm>
              <a:off x="4221704" y="1791782"/>
              <a:ext cx="700593" cy="466784"/>
            </a:xfrm>
            <a:custGeom>
              <a:avLst/>
              <a:gdLst>
                <a:gd name="T0" fmla="*/ 0 w 2529"/>
                <a:gd name="T1" fmla="*/ 551 h 1685"/>
                <a:gd name="T2" fmla="*/ 1692 w 2529"/>
                <a:gd name="T3" fmla="*/ 1685 h 1685"/>
                <a:gd name="T4" fmla="*/ 2529 w 2529"/>
                <a:gd name="T5" fmla="*/ 1151 h 1685"/>
                <a:gd name="T6" fmla="*/ 811 w 2529"/>
                <a:gd name="T7" fmla="*/ 0 h 1685"/>
                <a:gd name="T8" fmla="*/ 0 w 2529"/>
                <a:gd name="T9" fmla="*/ 551 h 1685"/>
              </a:gdLst>
              <a:ahLst/>
              <a:cxnLst>
                <a:cxn ang="0">
                  <a:pos x="T0" y="T1"/>
                </a:cxn>
                <a:cxn ang="0">
                  <a:pos x="T2" y="T3"/>
                </a:cxn>
                <a:cxn ang="0">
                  <a:pos x="T4" y="T5"/>
                </a:cxn>
                <a:cxn ang="0">
                  <a:pos x="T6" y="T7"/>
                </a:cxn>
                <a:cxn ang="0">
                  <a:pos x="T8" y="T9"/>
                </a:cxn>
              </a:cxnLst>
              <a:rect l="0" t="0" r="r" b="b"/>
              <a:pathLst>
                <a:path w="2529" h="1685">
                  <a:moveTo>
                    <a:pt x="0" y="551"/>
                  </a:moveTo>
                  <a:lnTo>
                    <a:pt x="1692" y="1685"/>
                  </a:lnTo>
                  <a:lnTo>
                    <a:pt x="2529" y="1151"/>
                  </a:lnTo>
                  <a:lnTo>
                    <a:pt x="811" y="0"/>
                  </a:lnTo>
                  <a:lnTo>
                    <a:pt x="0" y="55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grpSp>
        <p:nvGrpSpPr>
          <p:cNvPr id="48" name="Group 42">
            <a:extLst>
              <a:ext uri="{FF2B5EF4-FFF2-40B4-BE49-F238E27FC236}">
                <a16:creationId xmlns:a16="http://schemas.microsoft.com/office/drawing/2014/main" id="{B4E4DF73-E410-4FA7-86DC-3DC4AAB4ED80}"/>
              </a:ext>
            </a:extLst>
          </p:cNvPr>
          <p:cNvGrpSpPr>
            <a:grpSpLocks noChangeAspect="1"/>
          </p:cNvGrpSpPr>
          <p:nvPr/>
        </p:nvGrpSpPr>
        <p:grpSpPr bwMode="auto">
          <a:xfrm>
            <a:off x="12174473" y="4843895"/>
            <a:ext cx="1688187" cy="1161938"/>
            <a:chOff x="4740" y="1768"/>
            <a:chExt cx="725" cy="499"/>
          </a:xfrm>
          <a:noFill/>
        </p:grpSpPr>
        <p:sp>
          <p:nvSpPr>
            <p:cNvPr id="49" name="Freeform 45">
              <a:extLst>
                <a:ext uri="{FF2B5EF4-FFF2-40B4-BE49-F238E27FC236}">
                  <a16:creationId xmlns:a16="http://schemas.microsoft.com/office/drawing/2014/main" id="{0B90A0AC-428D-4009-8E12-D57819DA84BB}"/>
                </a:ext>
              </a:extLst>
            </p:cNvPr>
            <p:cNvSpPr>
              <a:spLocks/>
            </p:cNvSpPr>
            <p:nvPr/>
          </p:nvSpPr>
          <p:spPr bwMode="auto">
            <a:xfrm>
              <a:off x="4966" y="1768"/>
              <a:ext cx="499" cy="459"/>
            </a:xfrm>
            <a:custGeom>
              <a:avLst/>
              <a:gdLst>
                <a:gd name="T0" fmla="*/ 339 w 499"/>
                <a:gd name="T1" fmla="*/ 24 h 459"/>
                <a:gd name="T2" fmla="*/ 0 w 499"/>
                <a:gd name="T3" fmla="*/ 459 h 459"/>
                <a:gd name="T4" fmla="*/ 499 w 499"/>
                <a:gd name="T5" fmla="*/ 249 h 459"/>
                <a:gd name="T6" fmla="*/ 394 w 499"/>
                <a:gd name="T7" fmla="*/ 0 h 459"/>
                <a:gd name="T8" fmla="*/ 339 w 499"/>
                <a:gd name="T9" fmla="*/ 24 h 459"/>
              </a:gdLst>
              <a:ahLst/>
              <a:cxnLst>
                <a:cxn ang="0">
                  <a:pos x="T0" y="T1"/>
                </a:cxn>
                <a:cxn ang="0">
                  <a:pos x="T2" y="T3"/>
                </a:cxn>
                <a:cxn ang="0">
                  <a:pos x="T4" y="T5"/>
                </a:cxn>
                <a:cxn ang="0">
                  <a:pos x="T6" y="T7"/>
                </a:cxn>
                <a:cxn ang="0">
                  <a:pos x="T8" y="T9"/>
                </a:cxn>
              </a:cxnLst>
              <a:rect l="0" t="0" r="r" b="b"/>
              <a:pathLst>
                <a:path w="499" h="459">
                  <a:moveTo>
                    <a:pt x="339" y="24"/>
                  </a:moveTo>
                  <a:lnTo>
                    <a:pt x="0" y="459"/>
                  </a:lnTo>
                  <a:lnTo>
                    <a:pt x="499" y="249"/>
                  </a:lnTo>
                  <a:lnTo>
                    <a:pt x="394" y="0"/>
                  </a:lnTo>
                  <a:lnTo>
                    <a:pt x="339" y="24"/>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0" name="Freeform 46">
              <a:extLst>
                <a:ext uri="{FF2B5EF4-FFF2-40B4-BE49-F238E27FC236}">
                  <a16:creationId xmlns:a16="http://schemas.microsoft.com/office/drawing/2014/main" id="{3F44E852-8D32-4B3C-80BF-3320301A6A9E}"/>
                </a:ext>
              </a:extLst>
            </p:cNvPr>
            <p:cNvSpPr>
              <a:spLocks/>
            </p:cNvSpPr>
            <p:nvPr/>
          </p:nvSpPr>
          <p:spPr bwMode="auto">
            <a:xfrm>
              <a:off x="5305" y="1768"/>
              <a:ext cx="78" cy="68"/>
            </a:xfrm>
            <a:custGeom>
              <a:avLst/>
              <a:gdLst>
                <a:gd name="T0" fmla="*/ 0 w 37"/>
                <a:gd name="T1" fmla="*/ 11 h 32"/>
                <a:gd name="T2" fmla="*/ 15 w 37"/>
                <a:gd name="T3" fmla="*/ 29 h 32"/>
                <a:gd name="T4" fmla="*/ 37 w 37"/>
                <a:gd name="T5" fmla="*/ 26 h 32"/>
                <a:gd name="T6" fmla="*/ 26 w 37"/>
                <a:gd name="T7" fmla="*/ 0 h 32"/>
                <a:gd name="T8" fmla="*/ 0 w 37"/>
                <a:gd name="T9" fmla="*/ 11 h 32"/>
              </a:gdLst>
              <a:ahLst/>
              <a:cxnLst>
                <a:cxn ang="0">
                  <a:pos x="T0" y="T1"/>
                </a:cxn>
                <a:cxn ang="0">
                  <a:pos x="T2" y="T3"/>
                </a:cxn>
                <a:cxn ang="0">
                  <a:pos x="T4" y="T5"/>
                </a:cxn>
                <a:cxn ang="0">
                  <a:pos x="T6" y="T7"/>
                </a:cxn>
                <a:cxn ang="0">
                  <a:pos x="T8" y="T9"/>
                </a:cxn>
              </a:cxnLst>
              <a:rect l="0" t="0" r="r" b="b"/>
              <a:pathLst>
                <a:path w="37" h="32">
                  <a:moveTo>
                    <a:pt x="0" y="11"/>
                  </a:moveTo>
                  <a:cubicBezTo>
                    <a:pt x="2" y="18"/>
                    <a:pt x="7" y="26"/>
                    <a:pt x="15" y="29"/>
                  </a:cubicBezTo>
                  <a:cubicBezTo>
                    <a:pt x="22" y="32"/>
                    <a:pt x="31" y="31"/>
                    <a:pt x="37" y="26"/>
                  </a:cubicBezTo>
                  <a:cubicBezTo>
                    <a:pt x="26" y="0"/>
                    <a:pt x="26" y="0"/>
                    <a:pt x="26" y="0"/>
                  </a:cubicBezTo>
                  <a:lnTo>
                    <a:pt x="0" y="1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1" name="Freeform 47">
              <a:extLst>
                <a:ext uri="{FF2B5EF4-FFF2-40B4-BE49-F238E27FC236}">
                  <a16:creationId xmlns:a16="http://schemas.microsoft.com/office/drawing/2014/main" id="{124DC039-57FA-444A-AD47-7E157B8DF6AE}"/>
                </a:ext>
              </a:extLst>
            </p:cNvPr>
            <p:cNvSpPr>
              <a:spLocks/>
            </p:cNvSpPr>
            <p:nvPr/>
          </p:nvSpPr>
          <p:spPr bwMode="auto">
            <a:xfrm>
              <a:off x="5398" y="1962"/>
              <a:ext cx="67" cy="78"/>
            </a:xfrm>
            <a:custGeom>
              <a:avLst/>
              <a:gdLst>
                <a:gd name="T0" fmla="*/ 6 w 32"/>
                <a:gd name="T1" fmla="*/ 37 h 37"/>
                <a:gd name="T2" fmla="*/ 3 w 32"/>
                <a:gd name="T3" fmla="*/ 14 h 37"/>
                <a:gd name="T4" fmla="*/ 21 w 32"/>
                <a:gd name="T5" fmla="*/ 0 h 37"/>
                <a:gd name="T6" fmla="*/ 32 w 32"/>
                <a:gd name="T7" fmla="*/ 26 h 37"/>
                <a:gd name="T8" fmla="*/ 6 w 32"/>
                <a:gd name="T9" fmla="*/ 37 h 37"/>
              </a:gdLst>
              <a:ahLst/>
              <a:cxnLst>
                <a:cxn ang="0">
                  <a:pos x="T0" y="T1"/>
                </a:cxn>
                <a:cxn ang="0">
                  <a:pos x="T2" y="T3"/>
                </a:cxn>
                <a:cxn ang="0">
                  <a:pos x="T4" y="T5"/>
                </a:cxn>
                <a:cxn ang="0">
                  <a:pos x="T6" y="T7"/>
                </a:cxn>
                <a:cxn ang="0">
                  <a:pos x="T8" y="T9"/>
                </a:cxn>
              </a:cxnLst>
              <a:rect l="0" t="0" r="r" b="b"/>
              <a:pathLst>
                <a:path w="32" h="37">
                  <a:moveTo>
                    <a:pt x="6" y="37"/>
                  </a:moveTo>
                  <a:cubicBezTo>
                    <a:pt x="2" y="31"/>
                    <a:pt x="0" y="21"/>
                    <a:pt x="3" y="14"/>
                  </a:cubicBezTo>
                  <a:cubicBezTo>
                    <a:pt x="6" y="6"/>
                    <a:pt x="13" y="1"/>
                    <a:pt x="21" y="0"/>
                  </a:cubicBezTo>
                  <a:cubicBezTo>
                    <a:pt x="32" y="26"/>
                    <a:pt x="32" y="26"/>
                    <a:pt x="32" y="26"/>
                  </a:cubicBezTo>
                  <a:lnTo>
                    <a:pt x="6" y="3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2" name="Freeform 48">
              <a:extLst>
                <a:ext uri="{FF2B5EF4-FFF2-40B4-BE49-F238E27FC236}">
                  <a16:creationId xmlns:a16="http://schemas.microsoft.com/office/drawing/2014/main" id="{A7B26C77-1FEF-4169-AEA5-7C0F6A4075B8}"/>
                </a:ext>
              </a:extLst>
            </p:cNvPr>
            <p:cNvSpPr>
              <a:spLocks/>
            </p:cNvSpPr>
            <p:nvPr/>
          </p:nvSpPr>
          <p:spPr bwMode="auto">
            <a:xfrm>
              <a:off x="5083" y="1941"/>
              <a:ext cx="151" cy="162"/>
            </a:xfrm>
            <a:custGeom>
              <a:avLst/>
              <a:gdLst>
                <a:gd name="T0" fmla="*/ 0 w 72"/>
                <a:gd name="T1" fmla="*/ 65 h 77"/>
                <a:gd name="T2" fmla="*/ 41 w 72"/>
                <a:gd name="T3" fmla="*/ 71 h 77"/>
                <a:gd name="T4" fmla="*/ 63 w 72"/>
                <a:gd name="T5" fmla="*/ 17 h 77"/>
                <a:gd name="T6" fmla="*/ 50 w 72"/>
                <a:gd name="T7" fmla="*/ 0 h 77"/>
                <a:gd name="T8" fmla="*/ 0 w 72"/>
                <a:gd name="T9" fmla="*/ 65 h 77"/>
              </a:gdLst>
              <a:ahLst/>
              <a:cxnLst>
                <a:cxn ang="0">
                  <a:pos x="T0" y="T1"/>
                </a:cxn>
                <a:cxn ang="0">
                  <a:pos x="T2" y="T3"/>
                </a:cxn>
                <a:cxn ang="0">
                  <a:pos x="T4" y="T5"/>
                </a:cxn>
                <a:cxn ang="0">
                  <a:pos x="T6" y="T7"/>
                </a:cxn>
                <a:cxn ang="0">
                  <a:pos x="T8" y="T9"/>
                </a:cxn>
              </a:cxnLst>
              <a:rect l="0" t="0" r="r" b="b"/>
              <a:pathLst>
                <a:path w="72" h="77">
                  <a:moveTo>
                    <a:pt x="0" y="65"/>
                  </a:moveTo>
                  <a:cubicBezTo>
                    <a:pt x="11" y="74"/>
                    <a:pt x="27" y="77"/>
                    <a:pt x="41" y="71"/>
                  </a:cubicBezTo>
                  <a:cubicBezTo>
                    <a:pt x="62" y="62"/>
                    <a:pt x="72" y="38"/>
                    <a:pt x="63" y="17"/>
                  </a:cubicBezTo>
                  <a:cubicBezTo>
                    <a:pt x="60" y="10"/>
                    <a:pt x="56" y="4"/>
                    <a:pt x="50" y="0"/>
                  </a:cubicBezTo>
                  <a:lnTo>
                    <a:pt x="0" y="65"/>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3" name="Freeform 49">
              <a:extLst>
                <a:ext uri="{FF2B5EF4-FFF2-40B4-BE49-F238E27FC236}">
                  <a16:creationId xmlns:a16="http://schemas.microsoft.com/office/drawing/2014/main" id="{DC5415DD-E70F-4BAA-A0B7-591778D1498A}"/>
                </a:ext>
              </a:extLst>
            </p:cNvPr>
            <p:cNvSpPr>
              <a:spLocks/>
            </p:cNvSpPr>
            <p:nvPr/>
          </p:nvSpPr>
          <p:spPr bwMode="auto">
            <a:xfrm>
              <a:off x="4740" y="1785"/>
              <a:ext cx="484" cy="482"/>
            </a:xfrm>
            <a:custGeom>
              <a:avLst/>
              <a:gdLst>
                <a:gd name="T0" fmla="*/ 174 w 484"/>
                <a:gd name="T1" fmla="*/ 457 h 482"/>
                <a:gd name="T2" fmla="*/ 484 w 484"/>
                <a:gd name="T3" fmla="*/ 0 h 482"/>
                <a:gd name="T4" fmla="*/ 0 w 484"/>
                <a:gd name="T5" fmla="*/ 242 h 482"/>
                <a:gd name="T6" fmla="*/ 119 w 484"/>
                <a:gd name="T7" fmla="*/ 482 h 482"/>
                <a:gd name="T8" fmla="*/ 174 w 484"/>
                <a:gd name="T9" fmla="*/ 457 h 482"/>
              </a:gdLst>
              <a:ahLst/>
              <a:cxnLst>
                <a:cxn ang="0">
                  <a:pos x="T0" y="T1"/>
                </a:cxn>
                <a:cxn ang="0">
                  <a:pos x="T2" y="T3"/>
                </a:cxn>
                <a:cxn ang="0">
                  <a:pos x="T4" y="T5"/>
                </a:cxn>
                <a:cxn ang="0">
                  <a:pos x="T6" y="T7"/>
                </a:cxn>
                <a:cxn ang="0">
                  <a:pos x="T8" y="T9"/>
                </a:cxn>
              </a:cxnLst>
              <a:rect l="0" t="0" r="r" b="b"/>
              <a:pathLst>
                <a:path w="484" h="482">
                  <a:moveTo>
                    <a:pt x="174" y="457"/>
                  </a:moveTo>
                  <a:lnTo>
                    <a:pt x="484" y="0"/>
                  </a:lnTo>
                  <a:lnTo>
                    <a:pt x="0" y="242"/>
                  </a:lnTo>
                  <a:lnTo>
                    <a:pt x="119" y="482"/>
                  </a:lnTo>
                  <a:lnTo>
                    <a:pt x="174" y="45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4" name="Freeform 50">
              <a:extLst>
                <a:ext uri="{FF2B5EF4-FFF2-40B4-BE49-F238E27FC236}">
                  <a16:creationId xmlns:a16="http://schemas.microsoft.com/office/drawing/2014/main" id="{27642D4F-E595-4195-A8C1-78791F7338BE}"/>
                </a:ext>
              </a:extLst>
            </p:cNvPr>
            <p:cNvSpPr>
              <a:spLocks/>
            </p:cNvSpPr>
            <p:nvPr/>
          </p:nvSpPr>
          <p:spPr bwMode="auto">
            <a:xfrm>
              <a:off x="4834" y="2200"/>
              <a:ext cx="78" cy="67"/>
            </a:xfrm>
            <a:custGeom>
              <a:avLst/>
              <a:gdLst>
                <a:gd name="T0" fmla="*/ 37 w 37"/>
                <a:gd name="T1" fmla="*/ 20 h 32"/>
                <a:gd name="T2" fmla="*/ 22 w 37"/>
                <a:gd name="T3" fmla="*/ 3 h 32"/>
                <a:gd name="T4" fmla="*/ 0 w 37"/>
                <a:gd name="T5" fmla="*/ 7 h 32"/>
                <a:gd name="T6" fmla="*/ 12 w 37"/>
                <a:gd name="T7" fmla="*/ 32 h 32"/>
                <a:gd name="T8" fmla="*/ 37 w 37"/>
                <a:gd name="T9" fmla="*/ 20 h 32"/>
              </a:gdLst>
              <a:ahLst/>
              <a:cxnLst>
                <a:cxn ang="0">
                  <a:pos x="T0" y="T1"/>
                </a:cxn>
                <a:cxn ang="0">
                  <a:pos x="T2" y="T3"/>
                </a:cxn>
                <a:cxn ang="0">
                  <a:pos x="T4" y="T5"/>
                </a:cxn>
                <a:cxn ang="0">
                  <a:pos x="T6" y="T7"/>
                </a:cxn>
                <a:cxn ang="0">
                  <a:pos x="T8" y="T9"/>
                </a:cxn>
              </a:cxnLst>
              <a:rect l="0" t="0" r="r" b="b"/>
              <a:pathLst>
                <a:path w="37" h="32">
                  <a:moveTo>
                    <a:pt x="37" y="20"/>
                  </a:moveTo>
                  <a:cubicBezTo>
                    <a:pt x="36" y="13"/>
                    <a:pt x="29" y="5"/>
                    <a:pt x="22" y="3"/>
                  </a:cubicBezTo>
                  <a:cubicBezTo>
                    <a:pt x="14" y="0"/>
                    <a:pt x="6" y="2"/>
                    <a:pt x="0" y="7"/>
                  </a:cubicBezTo>
                  <a:cubicBezTo>
                    <a:pt x="12" y="32"/>
                    <a:pt x="12" y="32"/>
                    <a:pt x="12" y="32"/>
                  </a:cubicBezTo>
                  <a:lnTo>
                    <a:pt x="37" y="2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5" name="Freeform 51">
              <a:extLst>
                <a:ext uri="{FF2B5EF4-FFF2-40B4-BE49-F238E27FC236}">
                  <a16:creationId xmlns:a16="http://schemas.microsoft.com/office/drawing/2014/main" id="{D602B68E-6317-40E0-8A00-A20462B11110}"/>
                </a:ext>
              </a:extLst>
            </p:cNvPr>
            <p:cNvSpPr>
              <a:spLocks/>
            </p:cNvSpPr>
            <p:nvPr/>
          </p:nvSpPr>
          <p:spPr bwMode="auto">
            <a:xfrm>
              <a:off x="4740" y="2000"/>
              <a:ext cx="67" cy="80"/>
            </a:xfrm>
            <a:custGeom>
              <a:avLst/>
              <a:gdLst>
                <a:gd name="T0" fmla="*/ 25 w 32"/>
                <a:gd name="T1" fmla="*/ 0 h 38"/>
                <a:gd name="T2" fmla="*/ 30 w 32"/>
                <a:gd name="T3" fmla="*/ 23 h 38"/>
                <a:gd name="T4" fmla="*/ 13 w 32"/>
                <a:gd name="T5" fmla="*/ 38 h 38"/>
                <a:gd name="T6" fmla="*/ 0 w 32"/>
                <a:gd name="T7" fmla="*/ 13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30" y="6"/>
                    <a:pt x="32" y="15"/>
                    <a:pt x="30" y="23"/>
                  </a:cubicBezTo>
                  <a:cubicBezTo>
                    <a:pt x="27" y="31"/>
                    <a:pt x="20" y="36"/>
                    <a:pt x="13" y="38"/>
                  </a:cubicBezTo>
                  <a:cubicBezTo>
                    <a:pt x="0" y="13"/>
                    <a:pt x="0" y="13"/>
                    <a:pt x="0" y="13"/>
                  </a:cubicBezTo>
                  <a:lnTo>
                    <a:pt x="25" y="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6" name="Freeform 52">
              <a:extLst>
                <a:ext uri="{FF2B5EF4-FFF2-40B4-BE49-F238E27FC236}">
                  <a16:creationId xmlns:a16="http://schemas.microsoft.com/office/drawing/2014/main" id="{FD37592B-03DF-4A31-9160-EA2EE583697B}"/>
                </a:ext>
              </a:extLst>
            </p:cNvPr>
            <p:cNvSpPr>
              <a:spLocks/>
            </p:cNvSpPr>
            <p:nvPr/>
          </p:nvSpPr>
          <p:spPr bwMode="auto">
            <a:xfrm>
              <a:off x="4970" y="1920"/>
              <a:ext cx="147" cy="164"/>
            </a:xfrm>
            <a:custGeom>
              <a:avLst/>
              <a:gdLst>
                <a:gd name="T0" fmla="*/ 70 w 70"/>
                <a:gd name="T1" fmla="*/ 10 h 78"/>
                <a:gd name="T2" fmla="*/ 28 w 70"/>
                <a:gd name="T3" fmla="*/ 7 h 78"/>
                <a:gd name="T4" fmla="*/ 10 w 70"/>
                <a:gd name="T5" fmla="*/ 62 h 78"/>
                <a:gd name="T6" fmla="*/ 24 w 70"/>
                <a:gd name="T7" fmla="*/ 78 h 78"/>
                <a:gd name="T8" fmla="*/ 70 w 70"/>
                <a:gd name="T9" fmla="*/ 10 h 78"/>
              </a:gdLst>
              <a:ahLst/>
              <a:cxnLst>
                <a:cxn ang="0">
                  <a:pos x="T0" y="T1"/>
                </a:cxn>
                <a:cxn ang="0">
                  <a:pos x="T2" y="T3"/>
                </a:cxn>
                <a:cxn ang="0">
                  <a:pos x="T4" y="T5"/>
                </a:cxn>
                <a:cxn ang="0">
                  <a:pos x="T6" y="T7"/>
                </a:cxn>
                <a:cxn ang="0">
                  <a:pos x="T8" y="T9"/>
                </a:cxn>
              </a:cxnLst>
              <a:rect l="0" t="0" r="r" b="b"/>
              <a:pathLst>
                <a:path w="70" h="78">
                  <a:moveTo>
                    <a:pt x="70" y="10"/>
                  </a:moveTo>
                  <a:cubicBezTo>
                    <a:pt x="58" y="2"/>
                    <a:pt x="42" y="0"/>
                    <a:pt x="28" y="7"/>
                  </a:cubicBezTo>
                  <a:cubicBezTo>
                    <a:pt x="8" y="17"/>
                    <a:pt x="0" y="42"/>
                    <a:pt x="10" y="62"/>
                  </a:cubicBezTo>
                  <a:cubicBezTo>
                    <a:pt x="13" y="69"/>
                    <a:pt x="18" y="74"/>
                    <a:pt x="24" y="78"/>
                  </a:cubicBezTo>
                  <a:lnTo>
                    <a:pt x="70" y="1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39" name="Title 8">
            <a:extLst>
              <a:ext uri="{FF2B5EF4-FFF2-40B4-BE49-F238E27FC236}">
                <a16:creationId xmlns:a16="http://schemas.microsoft.com/office/drawing/2014/main" id="{E86E55A1-B46B-4F67-B6D9-20E9F701F69D}"/>
              </a:ext>
            </a:extLst>
          </p:cNvPr>
          <p:cNvSpPr txBox="1">
            <a:spLocks/>
          </p:cNvSpPr>
          <p:nvPr/>
        </p:nvSpPr>
        <p:spPr>
          <a:xfrm>
            <a:off x="2383206" y="9221512"/>
            <a:ext cx="9763440" cy="5589947"/>
          </a:xfrm>
          <a:prstGeom prst="rect">
            <a:avLst/>
          </a:prstGeom>
        </p:spPr>
        <p:txBody>
          <a:bodyPr/>
          <a:lstStyle>
            <a:defPPr>
              <a:defRPr lang="en-US"/>
            </a:defPPr>
            <a:lvl1pPr defTabSz="731520">
              <a:lnSpc>
                <a:spcPct val="90000"/>
              </a:lnSpc>
              <a:spcBef>
                <a:spcPct val="0"/>
              </a:spcBef>
              <a:buNone/>
              <a:defRPr sz="4400" b="0" i="0">
                <a:solidFill>
                  <a:schemeClr val="bg2"/>
                </a:solidFill>
                <a:ea typeface="Amazon Ember" panose="020B0603020204020204" pitchFamily="34" charset="0"/>
                <a:cs typeface="Amazon Ember" panose="020B0603020204020204" pitchFamily="34" charset="0"/>
              </a:defRPr>
            </a:lvl1pPr>
          </a:lstStyle>
          <a:p>
            <a:r>
              <a:rPr lang="en-US" dirty="0"/>
              <a:t>Train existing staff on cloud tech</a:t>
            </a:r>
          </a:p>
          <a:p>
            <a:endParaRPr lang="en-US" dirty="0"/>
          </a:p>
          <a:p>
            <a:r>
              <a:rPr lang="en-US" dirty="0"/>
              <a:t>Fund pathfinder teams</a:t>
            </a:r>
          </a:p>
          <a:p>
            <a:endParaRPr lang="en-US" dirty="0"/>
          </a:p>
          <a:p>
            <a:r>
              <a:rPr lang="en-US" dirty="0"/>
              <a:t>Be prepared to pay more to keep the best people after training!</a:t>
            </a:r>
          </a:p>
        </p:txBody>
      </p:sp>
      <p:sp>
        <p:nvSpPr>
          <p:cNvPr id="43" name="Rectangle 42">
            <a:extLst>
              <a:ext uri="{FF2B5EF4-FFF2-40B4-BE49-F238E27FC236}">
                <a16:creationId xmlns:a16="http://schemas.microsoft.com/office/drawing/2014/main" id="{9D23731D-211A-4629-958F-2949847FA9A2}"/>
              </a:ext>
            </a:extLst>
          </p:cNvPr>
          <p:cNvSpPr/>
          <p:nvPr/>
        </p:nvSpPr>
        <p:spPr>
          <a:xfrm>
            <a:off x="491273"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Leadership systems and feedback</a:t>
            </a:r>
          </a:p>
        </p:txBody>
      </p:sp>
      <p:sp>
        <p:nvSpPr>
          <p:cNvPr id="57" name="Rectangle 56">
            <a:extLst>
              <a:ext uri="{FF2B5EF4-FFF2-40B4-BE49-F238E27FC236}">
                <a16:creationId xmlns:a16="http://schemas.microsoft.com/office/drawing/2014/main" id="{8FE2D6D9-947A-4E59-AB71-C5C51C8E59A3}"/>
              </a:ext>
            </a:extLst>
          </p:cNvPr>
          <p:cNvSpPr/>
          <p:nvPr/>
        </p:nvSpPr>
        <p:spPr>
          <a:xfrm>
            <a:off x="4292633"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bg2"/>
                </a:solidFill>
                <a:ea typeface="Amazon Ember" panose="020B0603020204020204" pitchFamily="34" charset="0"/>
                <a:cs typeface="Amazon Ember" panose="020B0603020204020204" pitchFamily="34" charset="0"/>
              </a:rPr>
              <a:t>Training</a:t>
            </a:r>
            <a:br>
              <a:rPr lang="en-US" sz="2800" dirty="0">
                <a:solidFill>
                  <a:schemeClr val="bg2"/>
                </a:solidFill>
                <a:ea typeface="Amazon Ember" panose="020B0603020204020204" pitchFamily="34" charset="0"/>
                <a:cs typeface="Amazon Ember" panose="020B0603020204020204" pitchFamily="34" charset="0"/>
              </a:rPr>
            </a:br>
            <a:r>
              <a:rPr lang="en-US" sz="2800" dirty="0">
                <a:solidFill>
                  <a:schemeClr val="bg2"/>
                </a:solidFill>
                <a:ea typeface="Amazon Ember" panose="020B0603020204020204" pitchFamily="34" charset="0"/>
                <a:cs typeface="Amazon Ember" panose="020B0603020204020204" pitchFamily="34" charset="0"/>
              </a:rPr>
              <a:t>and compensation</a:t>
            </a:r>
          </a:p>
        </p:txBody>
      </p:sp>
      <p:sp>
        <p:nvSpPr>
          <p:cNvPr id="58" name="Rectangle 57">
            <a:extLst>
              <a:ext uri="{FF2B5EF4-FFF2-40B4-BE49-F238E27FC236}">
                <a16:creationId xmlns:a16="http://schemas.microsoft.com/office/drawing/2014/main" id="{6AFD00CD-11D8-4680-8E6F-A4C66DF97764}"/>
              </a:ext>
            </a:extLst>
          </p:cNvPr>
          <p:cNvSpPr/>
          <p:nvPr/>
        </p:nvSpPr>
        <p:spPr>
          <a:xfrm>
            <a:off x="7948202"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Silos </a:t>
            </a:r>
            <a:br>
              <a:rPr lang="en-US" sz="2800" dirty="0">
                <a:solidFill>
                  <a:schemeClr val="tx1"/>
                </a:solidFill>
                <a:ea typeface="Amazon Ember" panose="020B0603020204020204" pitchFamily="34" charset="0"/>
                <a:cs typeface="Amazon Ember" panose="020B0603020204020204" pitchFamily="34" charset="0"/>
              </a:rPr>
            </a:br>
            <a:r>
              <a:rPr lang="en-US" sz="2800" dirty="0">
                <a:solidFill>
                  <a:schemeClr val="tx1"/>
                </a:solidFill>
                <a:ea typeface="Amazon Ember" panose="020B0603020204020204" pitchFamily="34" charset="0"/>
                <a:cs typeface="Amazon Ember" panose="020B0603020204020204" pitchFamily="34" charset="0"/>
              </a:rPr>
              <a:t>project to product</a:t>
            </a:r>
          </a:p>
        </p:txBody>
      </p:sp>
      <p:sp>
        <p:nvSpPr>
          <p:cNvPr id="59" name="Rectangle 58">
            <a:extLst>
              <a:ext uri="{FF2B5EF4-FFF2-40B4-BE49-F238E27FC236}">
                <a16:creationId xmlns:a16="http://schemas.microsoft.com/office/drawing/2014/main" id="{98BE5F63-3FB0-4A31-B5C5-736E1EAC8458}"/>
              </a:ext>
            </a:extLst>
          </p:cNvPr>
          <p:cNvSpPr/>
          <p:nvPr/>
        </p:nvSpPr>
        <p:spPr>
          <a:xfrm>
            <a:off x="11420774"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Finance and board-level concerns</a:t>
            </a:r>
          </a:p>
        </p:txBody>
      </p:sp>
    </p:spTree>
    <p:extLst>
      <p:ext uri="{BB962C8B-B14F-4D97-AF65-F5344CB8AC3E}">
        <p14:creationId xmlns:p14="http://schemas.microsoft.com/office/powerpoint/2010/main" val="3920987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Title 8">
            <a:extLst>
              <a:ext uri="{FF2B5EF4-FFF2-40B4-BE49-F238E27FC236}">
                <a16:creationId xmlns:a16="http://schemas.microsoft.com/office/drawing/2014/main" id="{4A4FD621-D14D-43B7-972E-550399C055B5}"/>
              </a:ext>
            </a:extLst>
          </p:cNvPr>
          <p:cNvSpPr txBox="1">
            <a:spLocks/>
          </p:cNvSpPr>
          <p:nvPr/>
        </p:nvSpPr>
        <p:spPr>
          <a:xfrm>
            <a:off x="14648683" y="3042255"/>
            <a:ext cx="3626098"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Finance</a:t>
            </a:r>
          </a:p>
        </p:txBody>
      </p:sp>
      <p:sp>
        <p:nvSpPr>
          <p:cNvPr id="18" name="Mask_right">
            <a:extLst>
              <a:ext uri="{FF2B5EF4-FFF2-40B4-BE49-F238E27FC236}">
                <a16:creationId xmlns:a16="http://schemas.microsoft.com/office/drawing/2014/main" id="{D9798139-A87E-4869-8EAA-FCE3C8544A7A}"/>
              </a:ext>
            </a:extLst>
          </p:cNvPr>
          <p:cNvSpPr/>
          <p:nvPr/>
        </p:nvSpPr>
        <p:spPr>
          <a:xfrm>
            <a:off x="14607403" y="3901440"/>
            <a:ext cx="3772038" cy="4328160"/>
          </a:xfrm>
          <a:prstGeom prst="rect">
            <a:avLst/>
          </a:prstGeom>
          <a:gradFill>
            <a:gsLst>
              <a:gs pos="0">
                <a:schemeClr val="tx2">
                  <a:lumMod val="10000"/>
                </a:schemeClr>
              </a:gs>
              <a:gs pos="100000">
                <a:schemeClr val="bg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37" name="Rectangle 36">
            <a:extLst>
              <a:ext uri="{FF2B5EF4-FFF2-40B4-BE49-F238E27FC236}">
                <a16:creationId xmlns:a16="http://schemas.microsoft.com/office/drawing/2014/main" id="{8BA0B885-67BF-4DED-9A99-FFC2EFD26879}"/>
              </a:ext>
            </a:extLst>
          </p:cNvPr>
          <p:cNvSpPr/>
          <p:nvPr/>
        </p:nvSpPr>
        <p:spPr>
          <a:xfrm>
            <a:off x="15169813"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Capex </a:t>
            </a:r>
          </a:p>
          <a:p>
            <a:pPr algn="ctr" defTabSz="731520"/>
            <a:r>
              <a:rPr lang="en-US" sz="2800" dirty="0">
                <a:solidFill>
                  <a:schemeClr val="tx1"/>
                </a:solidFill>
                <a:ea typeface="Amazon Ember" panose="020B0603020204020204" pitchFamily="34" charset="0"/>
                <a:cs typeface="Amazon Ember" panose="020B0603020204020204" pitchFamily="34" charset="0"/>
              </a:rPr>
              <a:t>vs. </a:t>
            </a:r>
            <a:br>
              <a:rPr lang="en-US" sz="2800" dirty="0">
                <a:solidFill>
                  <a:schemeClr val="tx1"/>
                </a:solidFill>
                <a:ea typeface="Amazon Ember" panose="020B0603020204020204" pitchFamily="34" charset="0"/>
                <a:cs typeface="Amazon Ember" panose="020B0603020204020204" pitchFamily="34" charset="0"/>
              </a:rPr>
            </a:br>
            <a:r>
              <a:rPr lang="en-US" sz="2800" dirty="0">
                <a:solidFill>
                  <a:schemeClr val="tx1"/>
                </a:solidFill>
                <a:ea typeface="Amazon Ember" panose="020B0603020204020204" pitchFamily="34" charset="0"/>
                <a:cs typeface="Amazon Ember" panose="020B0603020204020204" pitchFamily="34" charset="0"/>
              </a:rPr>
              <a:t>opex</a:t>
            </a:r>
          </a:p>
        </p:txBody>
      </p:sp>
      <p:grpSp>
        <p:nvGrpSpPr>
          <p:cNvPr id="38" name="Group 42">
            <a:extLst>
              <a:ext uri="{FF2B5EF4-FFF2-40B4-BE49-F238E27FC236}">
                <a16:creationId xmlns:a16="http://schemas.microsoft.com/office/drawing/2014/main" id="{51D9B6B0-180C-49D3-976E-7C8FE59D3C10}"/>
              </a:ext>
            </a:extLst>
          </p:cNvPr>
          <p:cNvGrpSpPr>
            <a:grpSpLocks noChangeAspect="1"/>
          </p:cNvGrpSpPr>
          <p:nvPr/>
        </p:nvGrpSpPr>
        <p:grpSpPr bwMode="auto">
          <a:xfrm>
            <a:off x="15923512" y="4843895"/>
            <a:ext cx="1688187" cy="1161938"/>
            <a:chOff x="4740" y="1768"/>
            <a:chExt cx="725" cy="499"/>
          </a:xfrm>
          <a:noFill/>
        </p:grpSpPr>
        <p:sp>
          <p:nvSpPr>
            <p:cNvPr id="39" name="Freeform 45">
              <a:extLst>
                <a:ext uri="{FF2B5EF4-FFF2-40B4-BE49-F238E27FC236}">
                  <a16:creationId xmlns:a16="http://schemas.microsoft.com/office/drawing/2014/main" id="{53FC8166-57FF-44C9-9CB7-2BFD4B21ED8B}"/>
                </a:ext>
              </a:extLst>
            </p:cNvPr>
            <p:cNvSpPr>
              <a:spLocks/>
            </p:cNvSpPr>
            <p:nvPr/>
          </p:nvSpPr>
          <p:spPr bwMode="auto">
            <a:xfrm>
              <a:off x="4966" y="1768"/>
              <a:ext cx="499" cy="459"/>
            </a:xfrm>
            <a:custGeom>
              <a:avLst/>
              <a:gdLst>
                <a:gd name="T0" fmla="*/ 339 w 499"/>
                <a:gd name="T1" fmla="*/ 24 h 459"/>
                <a:gd name="T2" fmla="*/ 0 w 499"/>
                <a:gd name="T3" fmla="*/ 459 h 459"/>
                <a:gd name="T4" fmla="*/ 499 w 499"/>
                <a:gd name="T5" fmla="*/ 249 h 459"/>
                <a:gd name="T6" fmla="*/ 394 w 499"/>
                <a:gd name="T7" fmla="*/ 0 h 459"/>
                <a:gd name="T8" fmla="*/ 339 w 499"/>
                <a:gd name="T9" fmla="*/ 24 h 459"/>
              </a:gdLst>
              <a:ahLst/>
              <a:cxnLst>
                <a:cxn ang="0">
                  <a:pos x="T0" y="T1"/>
                </a:cxn>
                <a:cxn ang="0">
                  <a:pos x="T2" y="T3"/>
                </a:cxn>
                <a:cxn ang="0">
                  <a:pos x="T4" y="T5"/>
                </a:cxn>
                <a:cxn ang="0">
                  <a:pos x="T6" y="T7"/>
                </a:cxn>
                <a:cxn ang="0">
                  <a:pos x="T8" y="T9"/>
                </a:cxn>
              </a:cxnLst>
              <a:rect l="0" t="0" r="r" b="b"/>
              <a:pathLst>
                <a:path w="499" h="459">
                  <a:moveTo>
                    <a:pt x="339" y="24"/>
                  </a:moveTo>
                  <a:lnTo>
                    <a:pt x="0" y="459"/>
                  </a:lnTo>
                  <a:lnTo>
                    <a:pt x="499" y="249"/>
                  </a:lnTo>
                  <a:lnTo>
                    <a:pt x="394" y="0"/>
                  </a:lnTo>
                  <a:lnTo>
                    <a:pt x="339" y="24"/>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0" name="Freeform 46">
              <a:extLst>
                <a:ext uri="{FF2B5EF4-FFF2-40B4-BE49-F238E27FC236}">
                  <a16:creationId xmlns:a16="http://schemas.microsoft.com/office/drawing/2014/main" id="{F612D351-9259-4E6A-86E6-625CAC300F73}"/>
                </a:ext>
              </a:extLst>
            </p:cNvPr>
            <p:cNvSpPr>
              <a:spLocks/>
            </p:cNvSpPr>
            <p:nvPr/>
          </p:nvSpPr>
          <p:spPr bwMode="auto">
            <a:xfrm>
              <a:off x="5305" y="1768"/>
              <a:ext cx="78" cy="68"/>
            </a:xfrm>
            <a:custGeom>
              <a:avLst/>
              <a:gdLst>
                <a:gd name="T0" fmla="*/ 0 w 37"/>
                <a:gd name="T1" fmla="*/ 11 h 32"/>
                <a:gd name="T2" fmla="*/ 15 w 37"/>
                <a:gd name="T3" fmla="*/ 29 h 32"/>
                <a:gd name="T4" fmla="*/ 37 w 37"/>
                <a:gd name="T5" fmla="*/ 26 h 32"/>
                <a:gd name="T6" fmla="*/ 26 w 37"/>
                <a:gd name="T7" fmla="*/ 0 h 32"/>
                <a:gd name="T8" fmla="*/ 0 w 37"/>
                <a:gd name="T9" fmla="*/ 11 h 32"/>
              </a:gdLst>
              <a:ahLst/>
              <a:cxnLst>
                <a:cxn ang="0">
                  <a:pos x="T0" y="T1"/>
                </a:cxn>
                <a:cxn ang="0">
                  <a:pos x="T2" y="T3"/>
                </a:cxn>
                <a:cxn ang="0">
                  <a:pos x="T4" y="T5"/>
                </a:cxn>
                <a:cxn ang="0">
                  <a:pos x="T6" y="T7"/>
                </a:cxn>
                <a:cxn ang="0">
                  <a:pos x="T8" y="T9"/>
                </a:cxn>
              </a:cxnLst>
              <a:rect l="0" t="0" r="r" b="b"/>
              <a:pathLst>
                <a:path w="37" h="32">
                  <a:moveTo>
                    <a:pt x="0" y="11"/>
                  </a:moveTo>
                  <a:cubicBezTo>
                    <a:pt x="2" y="18"/>
                    <a:pt x="7" y="26"/>
                    <a:pt x="15" y="29"/>
                  </a:cubicBezTo>
                  <a:cubicBezTo>
                    <a:pt x="22" y="32"/>
                    <a:pt x="31" y="31"/>
                    <a:pt x="37" y="26"/>
                  </a:cubicBezTo>
                  <a:cubicBezTo>
                    <a:pt x="26" y="0"/>
                    <a:pt x="26" y="0"/>
                    <a:pt x="26" y="0"/>
                  </a:cubicBezTo>
                  <a:lnTo>
                    <a:pt x="0" y="1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1" name="Freeform 47">
              <a:extLst>
                <a:ext uri="{FF2B5EF4-FFF2-40B4-BE49-F238E27FC236}">
                  <a16:creationId xmlns:a16="http://schemas.microsoft.com/office/drawing/2014/main" id="{F2604B5D-035C-49F1-9B78-B04ADDB731DC}"/>
                </a:ext>
              </a:extLst>
            </p:cNvPr>
            <p:cNvSpPr>
              <a:spLocks/>
            </p:cNvSpPr>
            <p:nvPr/>
          </p:nvSpPr>
          <p:spPr bwMode="auto">
            <a:xfrm>
              <a:off x="5398" y="1962"/>
              <a:ext cx="67" cy="78"/>
            </a:xfrm>
            <a:custGeom>
              <a:avLst/>
              <a:gdLst>
                <a:gd name="T0" fmla="*/ 6 w 32"/>
                <a:gd name="T1" fmla="*/ 37 h 37"/>
                <a:gd name="T2" fmla="*/ 3 w 32"/>
                <a:gd name="T3" fmla="*/ 14 h 37"/>
                <a:gd name="T4" fmla="*/ 21 w 32"/>
                <a:gd name="T5" fmla="*/ 0 h 37"/>
                <a:gd name="T6" fmla="*/ 32 w 32"/>
                <a:gd name="T7" fmla="*/ 26 h 37"/>
                <a:gd name="T8" fmla="*/ 6 w 32"/>
                <a:gd name="T9" fmla="*/ 37 h 37"/>
              </a:gdLst>
              <a:ahLst/>
              <a:cxnLst>
                <a:cxn ang="0">
                  <a:pos x="T0" y="T1"/>
                </a:cxn>
                <a:cxn ang="0">
                  <a:pos x="T2" y="T3"/>
                </a:cxn>
                <a:cxn ang="0">
                  <a:pos x="T4" y="T5"/>
                </a:cxn>
                <a:cxn ang="0">
                  <a:pos x="T6" y="T7"/>
                </a:cxn>
                <a:cxn ang="0">
                  <a:pos x="T8" y="T9"/>
                </a:cxn>
              </a:cxnLst>
              <a:rect l="0" t="0" r="r" b="b"/>
              <a:pathLst>
                <a:path w="32" h="37">
                  <a:moveTo>
                    <a:pt x="6" y="37"/>
                  </a:moveTo>
                  <a:cubicBezTo>
                    <a:pt x="2" y="31"/>
                    <a:pt x="0" y="21"/>
                    <a:pt x="3" y="14"/>
                  </a:cubicBezTo>
                  <a:cubicBezTo>
                    <a:pt x="6" y="6"/>
                    <a:pt x="13" y="1"/>
                    <a:pt x="21" y="0"/>
                  </a:cubicBezTo>
                  <a:cubicBezTo>
                    <a:pt x="32" y="26"/>
                    <a:pt x="32" y="26"/>
                    <a:pt x="32" y="26"/>
                  </a:cubicBezTo>
                  <a:lnTo>
                    <a:pt x="6" y="3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2" name="Freeform 48">
              <a:extLst>
                <a:ext uri="{FF2B5EF4-FFF2-40B4-BE49-F238E27FC236}">
                  <a16:creationId xmlns:a16="http://schemas.microsoft.com/office/drawing/2014/main" id="{DAFAE4B9-A1AC-4AFF-BDE5-E6D95067D5DB}"/>
                </a:ext>
              </a:extLst>
            </p:cNvPr>
            <p:cNvSpPr>
              <a:spLocks/>
            </p:cNvSpPr>
            <p:nvPr/>
          </p:nvSpPr>
          <p:spPr bwMode="auto">
            <a:xfrm>
              <a:off x="5083" y="1941"/>
              <a:ext cx="151" cy="162"/>
            </a:xfrm>
            <a:custGeom>
              <a:avLst/>
              <a:gdLst>
                <a:gd name="T0" fmla="*/ 0 w 72"/>
                <a:gd name="T1" fmla="*/ 65 h 77"/>
                <a:gd name="T2" fmla="*/ 41 w 72"/>
                <a:gd name="T3" fmla="*/ 71 h 77"/>
                <a:gd name="T4" fmla="*/ 63 w 72"/>
                <a:gd name="T5" fmla="*/ 17 h 77"/>
                <a:gd name="T6" fmla="*/ 50 w 72"/>
                <a:gd name="T7" fmla="*/ 0 h 77"/>
                <a:gd name="T8" fmla="*/ 0 w 72"/>
                <a:gd name="T9" fmla="*/ 65 h 77"/>
              </a:gdLst>
              <a:ahLst/>
              <a:cxnLst>
                <a:cxn ang="0">
                  <a:pos x="T0" y="T1"/>
                </a:cxn>
                <a:cxn ang="0">
                  <a:pos x="T2" y="T3"/>
                </a:cxn>
                <a:cxn ang="0">
                  <a:pos x="T4" y="T5"/>
                </a:cxn>
                <a:cxn ang="0">
                  <a:pos x="T6" y="T7"/>
                </a:cxn>
                <a:cxn ang="0">
                  <a:pos x="T8" y="T9"/>
                </a:cxn>
              </a:cxnLst>
              <a:rect l="0" t="0" r="r" b="b"/>
              <a:pathLst>
                <a:path w="72" h="77">
                  <a:moveTo>
                    <a:pt x="0" y="65"/>
                  </a:moveTo>
                  <a:cubicBezTo>
                    <a:pt x="11" y="74"/>
                    <a:pt x="27" y="77"/>
                    <a:pt x="41" y="71"/>
                  </a:cubicBezTo>
                  <a:cubicBezTo>
                    <a:pt x="62" y="62"/>
                    <a:pt x="72" y="38"/>
                    <a:pt x="63" y="17"/>
                  </a:cubicBezTo>
                  <a:cubicBezTo>
                    <a:pt x="60" y="10"/>
                    <a:pt x="56" y="4"/>
                    <a:pt x="50" y="0"/>
                  </a:cubicBezTo>
                  <a:lnTo>
                    <a:pt x="0" y="65"/>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3" name="Freeform 49">
              <a:extLst>
                <a:ext uri="{FF2B5EF4-FFF2-40B4-BE49-F238E27FC236}">
                  <a16:creationId xmlns:a16="http://schemas.microsoft.com/office/drawing/2014/main" id="{12404FE6-0F34-493C-979F-D7C813614D5E}"/>
                </a:ext>
              </a:extLst>
            </p:cNvPr>
            <p:cNvSpPr>
              <a:spLocks/>
            </p:cNvSpPr>
            <p:nvPr/>
          </p:nvSpPr>
          <p:spPr bwMode="auto">
            <a:xfrm>
              <a:off x="4740" y="1785"/>
              <a:ext cx="484" cy="482"/>
            </a:xfrm>
            <a:custGeom>
              <a:avLst/>
              <a:gdLst>
                <a:gd name="T0" fmla="*/ 174 w 484"/>
                <a:gd name="T1" fmla="*/ 457 h 482"/>
                <a:gd name="T2" fmla="*/ 484 w 484"/>
                <a:gd name="T3" fmla="*/ 0 h 482"/>
                <a:gd name="T4" fmla="*/ 0 w 484"/>
                <a:gd name="T5" fmla="*/ 242 h 482"/>
                <a:gd name="T6" fmla="*/ 119 w 484"/>
                <a:gd name="T7" fmla="*/ 482 h 482"/>
                <a:gd name="T8" fmla="*/ 174 w 484"/>
                <a:gd name="T9" fmla="*/ 457 h 482"/>
              </a:gdLst>
              <a:ahLst/>
              <a:cxnLst>
                <a:cxn ang="0">
                  <a:pos x="T0" y="T1"/>
                </a:cxn>
                <a:cxn ang="0">
                  <a:pos x="T2" y="T3"/>
                </a:cxn>
                <a:cxn ang="0">
                  <a:pos x="T4" y="T5"/>
                </a:cxn>
                <a:cxn ang="0">
                  <a:pos x="T6" y="T7"/>
                </a:cxn>
                <a:cxn ang="0">
                  <a:pos x="T8" y="T9"/>
                </a:cxn>
              </a:cxnLst>
              <a:rect l="0" t="0" r="r" b="b"/>
              <a:pathLst>
                <a:path w="484" h="482">
                  <a:moveTo>
                    <a:pt x="174" y="457"/>
                  </a:moveTo>
                  <a:lnTo>
                    <a:pt x="484" y="0"/>
                  </a:lnTo>
                  <a:lnTo>
                    <a:pt x="0" y="242"/>
                  </a:lnTo>
                  <a:lnTo>
                    <a:pt x="119" y="482"/>
                  </a:lnTo>
                  <a:lnTo>
                    <a:pt x="174" y="45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4" name="Freeform 50">
              <a:extLst>
                <a:ext uri="{FF2B5EF4-FFF2-40B4-BE49-F238E27FC236}">
                  <a16:creationId xmlns:a16="http://schemas.microsoft.com/office/drawing/2014/main" id="{3EBA2946-18E5-4C97-BD34-42585B9DF2FC}"/>
                </a:ext>
              </a:extLst>
            </p:cNvPr>
            <p:cNvSpPr>
              <a:spLocks/>
            </p:cNvSpPr>
            <p:nvPr/>
          </p:nvSpPr>
          <p:spPr bwMode="auto">
            <a:xfrm>
              <a:off x="4834" y="2200"/>
              <a:ext cx="78" cy="67"/>
            </a:xfrm>
            <a:custGeom>
              <a:avLst/>
              <a:gdLst>
                <a:gd name="T0" fmla="*/ 37 w 37"/>
                <a:gd name="T1" fmla="*/ 20 h 32"/>
                <a:gd name="T2" fmla="*/ 22 w 37"/>
                <a:gd name="T3" fmla="*/ 3 h 32"/>
                <a:gd name="T4" fmla="*/ 0 w 37"/>
                <a:gd name="T5" fmla="*/ 7 h 32"/>
                <a:gd name="T6" fmla="*/ 12 w 37"/>
                <a:gd name="T7" fmla="*/ 32 h 32"/>
                <a:gd name="T8" fmla="*/ 37 w 37"/>
                <a:gd name="T9" fmla="*/ 20 h 32"/>
              </a:gdLst>
              <a:ahLst/>
              <a:cxnLst>
                <a:cxn ang="0">
                  <a:pos x="T0" y="T1"/>
                </a:cxn>
                <a:cxn ang="0">
                  <a:pos x="T2" y="T3"/>
                </a:cxn>
                <a:cxn ang="0">
                  <a:pos x="T4" y="T5"/>
                </a:cxn>
                <a:cxn ang="0">
                  <a:pos x="T6" y="T7"/>
                </a:cxn>
                <a:cxn ang="0">
                  <a:pos x="T8" y="T9"/>
                </a:cxn>
              </a:cxnLst>
              <a:rect l="0" t="0" r="r" b="b"/>
              <a:pathLst>
                <a:path w="37" h="32">
                  <a:moveTo>
                    <a:pt x="37" y="20"/>
                  </a:moveTo>
                  <a:cubicBezTo>
                    <a:pt x="36" y="13"/>
                    <a:pt x="29" y="5"/>
                    <a:pt x="22" y="3"/>
                  </a:cubicBezTo>
                  <a:cubicBezTo>
                    <a:pt x="14" y="0"/>
                    <a:pt x="6" y="2"/>
                    <a:pt x="0" y="7"/>
                  </a:cubicBezTo>
                  <a:cubicBezTo>
                    <a:pt x="12" y="32"/>
                    <a:pt x="12" y="32"/>
                    <a:pt x="12" y="32"/>
                  </a:cubicBezTo>
                  <a:lnTo>
                    <a:pt x="37" y="2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5" name="Freeform 51">
              <a:extLst>
                <a:ext uri="{FF2B5EF4-FFF2-40B4-BE49-F238E27FC236}">
                  <a16:creationId xmlns:a16="http://schemas.microsoft.com/office/drawing/2014/main" id="{EA8D3119-ABE6-42E3-8145-878294B467D9}"/>
                </a:ext>
              </a:extLst>
            </p:cNvPr>
            <p:cNvSpPr>
              <a:spLocks/>
            </p:cNvSpPr>
            <p:nvPr/>
          </p:nvSpPr>
          <p:spPr bwMode="auto">
            <a:xfrm>
              <a:off x="4740" y="2000"/>
              <a:ext cx="67" cy="80"/>
            </a:xfrm>
            <a:custGeom>
              <a:avLst/>
              <a:gdLst>
                <a:gd name="T0" fmla="*/ 25 w 32"/>
                <a:gd name="T1" fmla="*/ 0 h 38"/>
                <a:gd name="T2" fmla="*/ 30 w 32"/>
                <a:gd name="T3" fmla="*/ 23 h 38"/>
                <a:gd name="T4" fmla="*/ 13 w 32"/>
                <a:gd name="T5" fmla="*/ 38 h 38"/>
                <a:gd name="T6" fmla="*/ 0 w 32"/>
                <a:gd name="T7" fmla="*/ 13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30" y="6"/>
                    <a:pt x="32" y="15"/>
                    <a:pt x="30" y="23"/>
                  </a:cubicBezTo>
                  <a:cubicBezTo>
                    <a:pt x="27" y="31"/>
                    <a:pt x="20" y="36"/>
                    <a:pt x="13" y="38"/>
                  </a:cubicBezTo>
                  <a:cubicBezTo>
                    <a:pt x="0" y="13"/>
                    <a:pt x="0" y="13"/>
                    <a:pt x="0" y="13"/>
                  </a:cubicBezTo>
                  <a:lnTo>
                    <a:pt x="25" y="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6" name="Freeform 52">
              <a:extLst>
                <a:ext uri="{FF2B5EF4-FFF2-40B4-BE49-F238E27FC236}">
                  <a16:creationId xmlns:a16="http://schemas.microsoft.com/office/drawing/2014/main" id="{90023AE7-C40C-48A6-8077-68FE0007DCEA}"/>
                </a:ext>
              </a:extLst>
            </p:cNvPr>
            <p:cNvSpPr>
              <a:spLocks/>
            </p:cNvSpPr>
            <p:nvPr/>
          </p:nvSpPr>
          <p:spPr bwMode="auto">
            <a:xfrm>
              <a:off x="4970" y="1920"/>
              <a:ext cx="147" cy="164"/>
            </a:xfrm>
            <a:custGeom>
              <a:avLst/>
              <a:gdLst>
                <a:gd name="T0" fmla="*/ 70 w 70"/>
                <a:gd name="T1" fmla="*/ 10 h 78"/>
                <a:gd name="T2" fmla="*/ 28 w 70"/>
                <a:gd name="T3" fmla="*/ 7 h 78"/>
                <a:gd name="T4" fmla="*/ 10 w 70"/>
                <a:gd name="T5" fmla="*/ 62 h 78"/>
                <a:gd name="T6" fmla="*/ 24 w 70"/>
                <a:gd name="T7" fmla="*/ 78 h 78"/>
                <a:gd name="T8" fmla="*/ 70 w 70"/>
                <a:gd name="T9" fmla="*/ 10 h 78"/>
              </a:gdLst>
              <a:ahLst/>
              <a:cxnLst>
                <a:cxn ang="0">
                  <a:pos x="T0" y="T1"/>
                </a:cxn>
                <a:cxn ang="0">
                  <a:pos x="T2" y="T3"/>
                </a:cxn>
                <a:cxn ang="0">
                  <a:pos x="T4" y="T5"/>
                </a:cxn>
                <a:cxn ang="0">
                  <a:pos x="T6" y="T7"/>
                </a:cxn>
                <a:cxn ang="0">
                  <a:pos x="T8" y="T9"/>
                </a:cxn>
              </a:cxnLst>
              <a:rect l="0" t="0" r="r" b="b"/>
              <a:pathLst>
                <a:path w="70" h="78">
                  <a:moveTo>
                    <a:pt x="70" y="10"/>
                  </a:moveTo>
                  <a:cubicBezTo>
                    <a:pt x="58" y="2"/>
                    <a:pt x="42" y="0"/>
                    <a:pt x="28" y="7"/>
                  </a:cubicBezTo>
                  <a:cubicBezTo>
                    <a:pt x="8" y="17"/>
                    <a:pt x="0" y="42"/>
                    <a:pt x="10" y="62"/>
                  </a:cubicBezTo>
                  <a:cubicBezTo>
                    <a:pt x="13" y="69"/>
                    <a:pt x="18" y="74"/>
                    <a:pt x="24" y="78"/>
                  </a:cubicBezTo>
                  <a:lnTo>
                    <a:pt x="70" y="1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19" name="Arrow: Pentagon 18">
            <a:extLst>
              <a:ext uri="{FF2B5EF4-FFF2-40B4-BE49-F238E27FC236}">
                <a16:creationId xmlns:a16="http://schemas.microsoft.com/office/drawing/2014/main" id="{5B3BE967-DE30-4DEF-B33D-AE53612E300B}"/>
              </a:ext>
            </a:extLst>
          </p:cNvPr>
          <p:cNvSpPr/>
          <p:nvPr/>
        </p:nvSpPr>
        <p:spPr>
          <a:xfrm>
            <a:off x="-835287" y="-57382"/>
            <a:ext cx="16509645" cy="8286982"/>
          </a:xfrm>
          <a:prstGeom prst="homePlate">
            <a:avLst>
              <a:gd name="adj" fmla="val 11560"/>
            </a:avLst>
          </a:prstGeom>
          <a:gradFill>
            <a:gsLst>
              <a:gs pos="1961">
                <a:schemeClr val="tx2">
                  <a:lumMod val="50000"/>
                </a:schemeClr>
              </a:gs>
              <a:gs pos="100000">
                <a:schemeClr val="bg1">
                  <a:lumMod val="65000"/>
                  <a:lumOff val="3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3" name="Title 8">
            <a:extLst>
              <a:ext uri="{FF2B5EF4-FFF2-40B4-BE49-F238E27FC236}">
                <a16:creationId xmlns:a16="http://schemas.microsoft.com/office/drawing/2014/main" id="{C7CFEA33-6875-44ED-B170-5A166E277247}"/>
              </a:ext>
            </a:extLst>
          </p:cNvPr>
          <p:cNvSpPr txBox="1">
            <a:spLocks/>
          </p:cNvSpPr>
          <p:nvPr/>
        </p:nvSpPr>
        <p:spPr>
          <a:xfrm>
            <a:off x="2378189" y="488381"/>
            <a:ext cx="11874259" cy="2388931"/>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defTabSz="731520">
              <a:lnSpc>
                <a:spcPct val="90000"/>
              </a:lnSpc>
              <a:spcBef>
                <a:spcPct val="0"/>
              </a:spcBef>
              <a:defRPr sz="5600" b="1">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0" dirty="0"/>
              <a:t>Move from projects </a:t>
            </a:r>
            <a:br>
              <a:rPr lang="en-US" b="0" dirty="0"/>
            </a:br>
            <a:r>
              <a:rPr lang="en-US" b="0" dirty="0"/>
              <a:t>to product teams</a:t>
            </a:r>
          </a:p>
        </p:txBody>
      </p:sp>
      <p:grpSp>
        <p:nvGrpSpPr>
          <p:cNvPr id="6" name="Group 5">
            <a:extLst>
              <a:ext uri="{FF2B5EF4-FFF2-40B4-BE49-F238E27FC236}">
                <a16:creationId xmlns:a16="http://schemas.microsoft.com/office/drawing/2014/main" id="{0A81BEEE-2F45-409F-BEFC-03363E031FF9}"/>
              </a:ext>
            </a:extLst>
          </p:cNvPr>
          <p:cNvGrpSpPr/>
          <p:nvPr/>
        </p:nvGrpSpPr>
        <p:grpSpPr>
          <a:xfrm>
            <a:off x="831508" y="668718"/>
            <a:ext cx="1350061" cy="1245426"/>
            <a:chOff x="4221704" y="1791782"/>
            <a:chExt cx="700593" cy="646294"/>
          </a:xfrm>
        </p:grpSpPr>
        <p:sp>
          <p:nvSpPr>
            <p:cNvPr id="7" name="Freeform 25">
              <a:extLst>
                <a:ext uri="{FF2B5EF4-FFF2-40B4-BE49-F238E27FC236}">
                  <a16:creationId xmlns:a16="http://schemas.microsoft.com/office/drawing/2014/main" id="{F32B87DC-D495-4406-A305-6E7B3B02EA10}"/>
                </a:ext>
              </a:extLst>
            </p:cNvPr>
            <p:cNvSpPr>
              <a:spLocks/>
            </p:cNvSpPr>
            <p:nvPr/>
          </p:nvSpPr>
          <p:spPr bwMode="auto">
            <a:xfrm>
              <a:off x="4346088" y="2191249"/>
              <a:ext cx="450441" cy="246827"/>
            </a:xfrm>
            <a:custGeom>
              <a:avLst/>
              <a:gdLst>
                <a:gd name="T0" fmla="*/ 0 w 1626"/>
                <a:gd name="T1" fmla="*/ 38 h 891"/>
                <a:gd name="T2" fmla="*/ 0 w 1626"/>
                <a:gd name="T3" fmla="*/ 351 h 891"/>
                <a:gd name="T4" fmla="*/ 810 w 1626"/>
                <a:gd name="T5" fmla="*/ 891 h 891"/>
                <a:gd name="T6" fmla="*/ 1626 w 1626"/>
                <a:gd name="T7" fmla="*/ 351 h 891"/>
                <a:gd name="T8" fmla="*/ 1626 w 1626"/>
                <a:gd name="T9" fmla="*/ 0 h 891"/>
              </a:gdLst>
              <a:ahLst/>
              <a:cxnLst>
                <a:cxn ang="0">
                  <a:pos x="T0" y="T1"/>
                </a:cxn>
                <a:cxn ang="0">
                  <a:pos x="T2" y="T3"/>
                </a:cxn>
                <a:cxn ang="0">
                  <a:pos x="T4" y="T5"/>
                </a:cxn>
                <a:cxn ang="0">
                  <a:pos x="T6" y="T7"/>
                </a:cxn>
                <a:cxn ang="0">
                  <a:pos x="T8" y="T9"/>
                </a:cxn>
              </a:cxnLst>
              <a:rect l="0" t="0" r="r" b="b"/>
              <a:pathLst>
                <a:path w="1626" h="891">
                  <a:moveTo>
                    <a:pt x="0" y="38"/>
                  </a:moveTo>
                  <a:lnTo>
                    <a:pt x="0" y="351"/>
                  </a:lnTo>
                  <a:lnTo>
                    <a:pt x="810" y="891"/>
                  </a:lnTo>
                  <a:lnTo>
                    <a:pt x="1626" y="351"/>
                  </a:lnTo>
                  <a:lnTo>
                    <a:pt x="1626" y="0"/>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8" name="Line 26">
              <a:extLst>
                <a:ext uri="{FF2B5EF4-FFF2-40B4-BE49-F238E27FC236}">
                  <a16:creationId xmlns:a16="http://schemas.microsoft.com/office/drawing/2014/main" id="{625F0F12-5B74-408A-94C5-42988C20B80C}"/>
                </a:ext>
              </a:extLst>
            </p:cNvPr>
            <p:cNvSpPr>
              <a:spLocks noChangeShapeType="1"/>
            </p:cNvSpPr>
            <p:nvPr/>
          </p:nvSpPr>
          <p:spPr bwMode="auto">
            <a:xfrm flipH="1" flipV="1">
              <a:off x="4568815" y="2176289"/>
              <a:ext cx="1662" cy="261787"/>
            </a:xfrm>
            <a:prstGeom prst="lin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9" name="Freeform 34">
              <a:extLst>
                <a:ext uri="{FF2B5EF4-FFF2-40B4-BE49-F238E27FC236}">
                  <a16:creationId xmlns:a16="http://schemas.microsoft.com/office/drawing/2014/main" id="{E7A92350-D1CB-43B6-A749-580EE406D09E}"/>
                </a:ext>
              </a:extLst>
            </p:cNvPr>
            <p:cNvSpPr>
              <a:spLocks/>
            </p:cNvSpPr>
            <p:nvPr/>
          </p:nvSpPr>
          <p:spPr bwMode="auto">
            <a:xfrm>
              <a:off x="4221704" y="1791782"/>
              <a:ext cx="700593" cy="466784"/>
            </a:xfrm>
            <a:custGeom>
              <a:avLst/>
              <a:gdLst>
                <a:gd name="T0" fmla="*/ 1708 w 2529"/>
                <a:gd name="T1" fmla="*/ 0 h 1685"/>
                <a:gd name="T2" fmla="*/ 0 w 2529"/>
                <a:gd name="T3" fmla="*/ 1134 h 1685"/>
                <a:gd name="T4" fmla="*/ 805 w 2529"/>
                <a:gd name="T5" fmla="*/ 1685 h 1685"/>
                <a:gd name="T6" fmla="*/ 1253 w 2529"/>
                <a:gd name="T7" fmla="*/ 1388 h 1685"/>
                <a:gd name="T8" fmla="*/ 2529 w 2529"/>
                <a:gd name="T9" fmla="*/ 540 h 1685"/>
                <a:gd name="T10" fmla="*/ 1708 w 2529"/>
                <a:gd name="T11" fmla="*/ 0 h 1685"/>
              </a:gdLst>
              <a:ahLst/>
              <a:cxnLst>
                <a:cxn ang="0">
                  <a:pos x="T0" y="T1"/>
                </a:cxn>
                <a:cxn ang="0">
                  <a:pos x="T2" y="T3"/>
                </a:cxn>
                <a:cxn ang="0">
                  <a:pos x="T4" y="T5"/>
                </a:cxn>
                <a:cxn ang="0">
                  <a:pos x="T6" y="T7"/>
                </a:cxn>
                <a:cxn ang="0">
                  <a:pos x="T8" y="T9"/>
                </a:cxn>
                <a:cxn ang="0">
                  <a:pos x="T10" y="T11"/>
                </a:cxn>
              </a:cxnLst>
              <a:rect l="0" t="0" r="r" b="b"/>
              <a:pathLst>
                <a:path w="2529" h="1685">
                  <a:moveTo>
                    <a:pt x="1708" y="0"/>
                  </a:moveTo>
                  <a:lnTo>
                    <a:pt x="0" y="1134"/>
                  </a:lnTo>
                  <a:lnTo>
                    <a:pt x="805" y="1685"/>
                  </a:lnTo>
                  <a:lnTo>
                    <a:pt x="1253" y="1388"/>
                  </a:lnTo>
                  <a:lnTo>
                    <a:pt x="2529" y="540"/>
                  </a:lnTo>
                  <a:lnTo>
                    <a:pt x="1708" y="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12" name="Freeform 35">
              <a:extLst>
                <a:ext uri="{FF2B5EF4-FFF2-40B4-BE49-F238E27FC236}">
                  <a16:creationId xmlns:a16="http://schemas.microsoft.com/office/drawing/2014/main" id="{B7177BD4-88A6-49DB-8D3C-DBA4BFA51B8B}"/>
                </a:ext>
              </a:extLst>
            </p:cNvPr>
            <p:cNvSpPr>
              <a:spLocks/>
            </p:cNvSpPr>
            <p:nvPr/>
          </p:nvSpPr>
          <p:spPr bwMode="auto">
            <a:xfrm>
              <a:off x="4221704" y="1791782"/>
              <a:ext cx="700593" cy="466784"/>
            </a:xfrm>
            <a:custGeom>
              <a:avLst/>
              <a:gdLst>
                <a:gd name="T0" fmla="*/ 0 w 2529"/>
                <a:gd name="T1" fmla="*/ 551 h 1685"/>
                <a:gd name="T2" fmla="*/ 1692 w 2529"/>
                <a:gd name="T3" fmla="*/ 1685 h 1685"/>
                <a:gd name="T4" fmla="*/ 2529 w 2529"/>
                <a:gd name="T5" fmla="*/ 1151 h 1685"/>
                <a:gd name="T6" fmla="*/ 811 w 2529"/>
                <a:gd name="T7" fmla="*/ 0 h 1685"/>
                <a:gd name="T8" fmla="*/ 0 w 2529"/>
                <a:gd name="T9" fmla="*/ 551 h 1685"/>
              </a:gdLst>
              <a:ahLst/>
              <a:cxnLst>
                <a:cxn ang="0">
                  <a:pos x="T0" y="T1"/>
                </a:cxn>
                <a:cxn ang="0">
                  <a:pos x="T2" y="T3"/>
                </a:cxn>
                <a:cxn ang="0">
                  <a:pos x="T4" y="T5"/>
                </a:cxn>
                <a:cxn ang="0">
                  <a:pos x="T6" y="T7"/>
                </a:cxn>
                <a:cxn ang="0">
                  <a:pos x="T8" y="T9"/>
                </a:cxn>
              </a:cxnLst>
              <a:rect l="0" t="0" r="r" b="b"/>
              <a:pathLst>
                <a:path w="2529" h="1685">
                  <a:moveTo>
                    <a:pt x="0" y="551"/>
                  </a:moveTo>
                  <a:lnTo>
                    <a:pt x="1692" y="1685"/>
                  </a:lnTo>
                  <a:lnTo>
                    <a:pt x="2529" y="1151"/>
                  </a:lnTo>
                  <a:lnTo>
                    <a:pt x="811" y="0"/>
                  </a:lnTo>
                  <a:lnTo>
                    <a:pt x="0" y="55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10" name="Title 8">
            <a:extLst>
              <a:ext uri="{FF2B5EF4-FFF2-40B4-BE49-F238E27FC236}">
                <a16:creationId xmlns:a16="http://schemas.microsoft.com/office/drawing/2014/main" id="{91B818DB-47B5-924B-95C9-49549C60924A}"/>
              </a:ext>
            </a:extLst>
          </p:cNvPr>
          <p:cNvSpPr txBox="1">
            <a:spLocks/>
          </p:cNvSpPr>
          <p:nvPr/>
        </p:nvSpPr>
        <p:spPr>
          <a:xfrm>
            <a:off x="2817602" y="2877313"/>
            <a:ext cx="9607637" cy="4869029"/>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defTabSz="731520">
              <a:lnSpc>
                <a:spcPct val="90000"/>
              </a:lnSpc>
              <a:defRPr/>
            </a:pPr>
            <a:endParaRPr lang="en-US" sz="4480" dirty="0">
              <a:solidFill>
                <a:prstClr val="white"/>
              </a:solidFill>
            </a:endParaRPr>
          </a:p>
        </p:txBody>
      </p:sp>
      <p:sp>
        <p:nvSpPr>
          <p:cNvPr id="11" name="Title 8">
            <a:extLst>
              <a:ext uri="{FF2B5EF4-FFF2-40B4-BE49-F238E27FC236}">
                <a16:creationId xmlns:a16="http://schemas.microsoft.com/office/drawing/2014/main" id="{883F6AE2-A7AA-5B45-8662-208532B33723}"/>
              </a:ext>
            </a:extLst>
          </p:cNvPr>
          <p:cNvSpPr txBox="1">
            <a:spLocks/>
          </p:cNvSpPr>
          <p:nvPr/>
        </p:nvSpPr>
        <p:spPr>
          <a:xfrm>
            <a:off x="2451842" y="2572513"/>
            <a:ext cx="9607637" cy="4869029"/>
          </a:xfrm>
          <a:prstGeom prst="rect">
            <a:avLst/>
          </a:prstGeom>
        </p:spPr>
        <p:txBody>
          <a:bodyPr/>
          <a:lstStyle>
            <a:defPPr>
              <a:defRPr lang="en-US"/>
            </a:defPPr>
            <a:lvl1pPr defTabSz="731520">
              <a:lnSpc>
                <a:spcPct val="90000"/>
              </a:lnSpc>
              <a:spcBef>
                <a:spcPct val="0"/>
              </a:spcBef>
              <a:buNone/>
              <a:defRPr sz="4400" b="0" i="0">
                <a:ea typeface="Amazon Ember" panose="020B0603020204020204" pitchFamily="34" charset="0"/>
                <a:cs typeface="Amazon Ember" panose="020B0603020204020204" pitchFamily="34" charset="0"/>
              </a:defRPr>
            </a:lvl1pPr>
          </a:lstStyle>
          <a:p>
            <a:r>
              <a:rPr lang="en-US" dirty="0"/>
              <a:t>Long-term product ownership</a:t>
            </a:r>
          </a:p>
          <a:p>
            <a:endParaRPr lang="en-US" dirty="0"/>
          </a:p>
          <a:p>
            <a:r>
              <a:rPr lang="en-US" dirty="0"/>
              <a:t>Continuous delivery</a:t>
            </a:r>
          </a:p>
          <a:p>
            <a:endParaRPr lang="en-US" dirty="0"/>
          </a:p>
          <a:p>
            <a:r>
              <a:rPr lang="en-US" dirty="0"/>
              <a:t>DevOps and “run what you wrote”</a:t>
            </a:r>
          </a:p>
          <a:p>
            <a:endParaRPr lang="en-US" dirty="0"/>
          </a:p>
          <a:p>
            <a:r>
              <a:rPr lang="en-US" dirty="0"/>
              <a:t>Reduce tech debt and lock-in </a:t>
            </a:r>
          </a:p>
        </p:txBody>
      </p:sp>
      <p:sp>
        <p:nvSpPr>
          <p:cNvPr id="13" name="Title 8">
            <a:extLst>
              <a:ext uri="{FF2B5EF4-FFF2-40B4-BE49-F238E27FC236}">
                <a16:creationId xmlns:a16="http://schemas.microsoft.com/office/drawing/2014/main" id="{A0CE4A32-39BC-4092-B8CF-9F4F1D7EE15F}"/>
              </a:ext>
            </a:extLst>
          </p:cNvPr>
          <p:cNvSpPr txBox="1">
            <a:spLocks/>
          </p:cNvSpPr>
          <p:nvPr/>
        </p:nvSpPr>
        <p:spPr>
          <a:xfrm>
            <a:off x="502278" y="-2712018"/>
            <a:ext cx="13750170" cy="1003816"/>
          </a:xfrm>
          <a:prstGeom prst="rect">
            <a:avLst/>
          </a:prstGeom>
        </p:spPr>
        <p:txBody>
          <a:bodyPr vert="horz" wrap="square" lIns="182880" tIns="146304" rIns="182880" bIns="146304" rtlCol="0" anchor="t">
            <a:noAutofit/>
          </a:bodyPr>
          <a:lstStyle>
            <a:lvl1pPr defTabSz="1097278">
              <a:lnSpc>
                <a:spcPct val="90000"/>
              </a:lnSpc>
              <a:spcBef>
                <a:spcPct val="0"/>
              </a:spcBef>
              <a:buNone/>
              <a:defRPr lang="en-US" sz="4800" b="0" cap="none" spc="-120" baseline="0">
                <a:ln w="3175">
                  <a:noFill/>
                </a:ln>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Blockers for innovation</a:t>
            </a:r>
          </a:p>
        </p:txBody>
      </p:sp>
      <p:sp>
        <p:nvSpPr>
          <p:cNvPr id="14" name="Title 8">
            <a:extLst>
              <a:ext uri="{FF2B5EF4-FFF2-40B4-BE49-F238E27FC236}">
                <a16:creationId xmlns:a16="http://schemas.microsoft.com/office/drawing/2014/main" id="{498F0056-2A6F-4D4C-B0CE-3646014B5299}"/>
              </a:ext>
            </a:extLst>
          </p:cNvPr>
          <p:cNvSpPr txBox="1">
            <a:spLocks/>
          </p:cNvSpPr>
          <p:nvPr/>
        </p:nvSpPr>
        <p:spPr>
          <a:xfrm>
            <a:off x="-7985760" y="3042255"/>
            <a:ext cx="3584448"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Culture</a:t>
            </a:r>
          </a:p>
        </p:txBody>
      </p:sp>
      <p:sp>
        <p:nvSpPr>
          <p:cNvPr id="15" name="Title 8">
            <a:extLst>
              <a:ext uri="{FF2B5EF4-FFF2-40B4-BE49-F238E27FC236}">
                <a16:creationId xmlns:a16="http://schemas.microsoft.com/office/drawing/2014/main" id="{578A8D63-DE4F-4EA7-A041-FCC33C68BC21}"/>
              </a:ext>
            </a:extLst>
          </p:cNvPr>
          <p:cNvSpPr txBox="1">
            <a:spLocks/>
          </p:cNvSpPr>
          <p:nvPr/>
        </p:nvSpPr>
        <p:spPr>
          <a:xfrm>
            <a:off x="-4401312" y="3042255"/>
            <a:ext cx="373075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Skills</a:t>
            </a:r>
          </a:p>
        </p:txBody>
      </p:sp>
      <p:sp>
        <p:nvSpPr>
          <p:cNvPr id="16" name="Title 8">
            <a:extLst>
              <a:ext uri="{FF2B5EF4-FFF2-40B4-BE49-F238E27FC236}">
                <a16:creationId xmlns:a16="http://schemas.microsoft.com/office/drawing/2014/main" id="{911159F5-FF48-44C2-B0AD-50311BBE1D2D}"/>
              </a:ext>
            </a:extLst>
          </p:cNvPr>
          <p:cNvSpPr txBox="1">
            <a:spLocks/>
          </p:cNvSpPr>
          <p:nvPr/>
        </p:nvSpPr>
        <p:spPr>
          <a:xfrm>
            <a:off x="7168895" y="-920145"/>
            <a:ext cx="3730750"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Organization</a:t>
            </a:r>
          </a:p>
        </p:txBody>
      </p:sp>
      <p:sp>
        <p:nvSpPr>
          <p:cNvPr id="20" name="Arrow: Pentagon 19">
            <a:extLst>
              <a:ext uri="{FF2B5EF4-FFF2-40B4-BE49-F238E27FC236}">
                <a16:creationId xmlns:a16="http://schemas.microsoft.com/office/drawing/2014/main" id="{966065C7-43CF-4A0C-B40C-A1EB52B63FA8}"/>
              </a:ext>
            </a:extLst>
          </p:cNvPr>
          <p:cNvSpPr/>
          <p:nvPr/>
        </p:nvSpPr>
        <p:spPr>
          <a:xfrm>
            <a:off x="-5992395" y="3901440"/>
            <a:ext cx="5826022" cy="4328160"/>
          </a:xfrm>
          <a:prstGeom prst="homePlate">
            <a:avLst>
              <a:gd name="adj" fmla="val 11560"/>
            </a:avLst>
          </a:prstGeom>
          <a:gradFill>
            <a:gsLst>
              <a:gs pos="0">
                <a:schemeClr val="accent6"/>
              </a:gs>
              <a:gs pos="100000">
                <a:schemeClr val="accent6">
                  <a:lumMod val="75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21" name="Arrow: Pentagon 20">
            <a:extLst>
              <a:ext uri="{FF2B5EF4-FFF2-40B4-BE49-F238E27FC236}">
                <a16:creationId xmlns:a16="http://schemas.microsoft.com/office/drawing/2014/main" id="{531B44FB-21BC-40D9-B37F-6E938BE5AF5A}"/>
              </a:ext>
            </a:extLst>
          </p:cNvPr>
          <p:cNvSpPr/>
          <p:nvPr/>
        </p:nvSpPr>
        <p:spPr>
          <a:xfrm>
            <a:off x="-7985760" y="3901440"/>
            <a:ext cx="4161549" cy="4328160"/>
          </a:xfrm>
          <a:prstGeom prst="homePlate">
            <a:avLst>
              <a:gd name="adj" fmla="val 11560"/>
            </a:avLst>
          </a:prstGeom>
          <a:gradFill>
            <a:gsLst>
              <a:gs pos="1961">
                <a:schemeClr val="accent5"/>
              </a:gs>
              <a:gs pos="100000">
                <a:srgbClr val="FD4D4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22" name="Rectangle 21">
            <a:extLst>
              <a:ext uri="{FF2B5EF4-FFF2-40B4-BE49-F238E27FC236}">
                <a16:creationId xmlns:a16="http://schemas.microsoft.com/office/drawing/2014/main" id="{0787219F-A8D3-4151-A6A8-C88D4C6D68DC}"/>
              </a:ext>
            </a:extLst>
          </p:cNvPr>
          <p:cNvSpPr/>
          <p:nvPr/>
        </p:nvSpPr>
        <p:spPr>
          <a:xfrm>
            <a:off x="-7494488"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Leadership systems and feedback</a:t>
            </a:r>
          </a:p>
        </p:txBody>
      </p:sp>
      <p:grpSp>
        <p:nvGrpSpPr>
          <p:cNvPr id="23" name="Group 22">
            <a:extLst>
              <a:ext uri="{FF2B5EF4-FFF2-40B4-BE49-F238E27FC236}">
                <a16:creationId xmlns:a16="http://schemas.microsoft.com/office/drawing/2014/main" id="{18A33EAE-CC2D-4C8A-966B-81A1A6E02459}"/>
              </a:ext>
            </a:extLst>
          </p:cNvPr>
          <p:cNvGrpSpPr/>
          <p:nvPr/>
        </p:nvGrpSpPr>
        <p:grpSpPr>
          <a:xfrm>
            <a:off x="-6605648" y="4585929"/>
            <a:ext cx="1140333" cy="1359112"/>
            <a:chOff x="2897012" y="2317750"/>
            <a:chExt cx="581499" cy="693063"/>
          </a:xfrm>
        </p:grpSpPr>
        <p:sp>
          <p:nvSpPr>
            <p:cNvPr id="24" name="Freeform 11">
              <a:extLst>
                <a:ext uri="{FF2B5EF4-FFF2-40B4-BE49-F238E27FC236}">
                  <a16:creationId xmlns:a16="http://schemas.microsoft.com/office/drawing/2014/main" id="{CA35C456-1CCD-4FB3-B03B-C3444A65AFD3}"/>
                </a:ext>
              </a:extLst>
            </p:cNvPr>
            <p:cNvSpPr>
              <a:spLocks/>
            </p:cNvSpPr>
            <p:nvPr/>
          </p:nvSpPr>
          <p:spPr bwMode="auto">
            <a:xfrm>
              <a:off x="2941462" y="2317750"/>
              <a:ext cx="537049" cy="661314"/>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5" name="Oval 24">
              <a:extLst>
                <a:ext uri="{FF2B5EF4-FFF2-40B4-BE49-F238E27FC236}">
                  <a16:creationId xmlns:a16="http://schemas.microsoft.com/office/drawing/2014/main" id="{885793DD-46B7-4154-9F1A-CD2DCF020624}"/>
                </a:ext>
              </a:extLst>
            </p:cNvPr>
            <p:cNvSpPr/>
            <p:nvPr/>
          </p:nvSpPr>
          <p:spPr>
            <a:xfrm>
              <a:off x="3036094" y="2533076"/>
              <a:ext cx="88106" cy="88106"/>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6" name="Rectangle 25">
              <a:extLst>
                <a:ext uri="{FF2B5EF4-FFF2-40B4-BE49-F238E27FC236}">
                  <a16:creationId xmlns:a16="http://schemas.microsoft.com/office/drawing/2014/main" id="{833CBE93-3CE9-4DFC-8462-BDAA82299E84}"/>
                </a:ext>
              </a:extLst>
            </p:cNvPr>
            <p:cNvSpPr/>
            <p:nvPr/>
          </p:nvSpPr>
          <p:spPr>
            <a:xfrm>
              <a:off x="3161109" y="2533076"/>
              <a:ext cx="88106" cy="88106"/>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7" name="Isosceles Triangle 26">
              <a:extLst>
                <a:ext uri="{FF2B5EF4-FFF2-40B4-BE49-F238E27FC236}">
                  <a16:creationId xmlns:a16="http://schemas.microsoft.com/office/drawing/2014/main" id="{8D793FDC-B61E-40D3-80E1-EA222604A587}"/>
                </a:ext>
              </a:extLst>
            </p:cNvPr>
            <p:cNvSpPr/>
            <p:nvPr/>
          </p:nvSpPr>
          <p:spPr>
            <a:xfrm>
              <a:off x="3286125" y="2533076"/>
              <a:ext cx="88106" cy="88106"/>
            </a:xfrm>
            <a:prstGeom prst="triangl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8" name="Freeform 11">
              <a:extLst>
                <a:ext uri="{FF2B5EF4-FFF2-40B4-BE49-F238E27FC236}">
                  <a16:creationId xmlns:a16="http://schemas.microsoft.com/office/drawing/2014/main" id="{5E9C32A1-17C4-49AC-A682-E8FEFD7E87FD}"/>
                </a:ext>
              </a:extLst>
            </p:cNvPr>
            <p:cNvSpPr>
              <a:spLocks/>
            </p:cNvSpPr>
            <p:nvPr/>
          </p:nvSpPr>
          <p:spPr bwMode="auto">
            <a:xfrm flipH="1">
              <a:off x="2897012" y="2699780"/>
              <a:ext cx="252588" cy="311033"/>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solidFill>
              <a:srgbClr val="FD616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grpSp>
      <p:sp>
        <p:nvSpPr>
          <p:cNvPr id="29" name="Rectangle 28">
            <a:extLst>
              <a:ext uri="{FF2B5EF4-FFF2-40B4-BE49-F238E27FC236}">
                <a16:creationId xmlns:a16="http://schemas.microsoft.com/office/drawing/2014/main" id="{87249890-C0CF-4CD3-BECA-525F0998CE0B}"/>
              </a:ext>
            </a:extLst>
          </p:cNvPr>
          <p:cNvSpPr/>
          <p:nvPr/>
        </p:nvSpPr>
        <p:spPr>
          <a:xfrm>
            <a:off x="-3693128"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bg2"/>
                </a:solidFill>
                <a:ea typeface="Amazon Ember" panose="020B0603020204020204" pitchFamily="34" charset="0"/>
                <a:cs typeface="Amazon Ember" panose="020B0603020204020204" pitchFamily="34" charset="0"/>
              </a:rPr>
              <a:t>Training</a:t>
            </a:r>
            <a:br>
              <a:rPr lang="en-US" sz="2800" dirty="0">
                <a:solidFill>
                  <a:schemeClr val="bg2"/>
                </a:solidFill>
                <a:ea typeface="Amazon Ember" panose="020B0603020204020204" pitchFamily="34" charset="0"/>
                <a:cs typeface="Amazon Ember" panose="020B0603020204020204" pitchFamily="34" charset="0"/>
              </a:rPr>
            </a:br>
            <a:r>
              <a:rPr lang="en-US" sz="2800" dirty="0">
                <a:solidFill>
                  <a:schemeClr val="bg2"/>
                </a:solidFill>
                <a:ea typeface="Amazon Ember" panose="020B0603020204020204" pitchFamily="34" charset="0"/>
                <a:cs typeface="Amazon Ember" panose="020B0603020204020204" pitchFamily="34" charset="0"/>
              </a:rPr>
              <a:t>and compensation</a:t>
            </a:r>
          </a:p>
        </p:txBody>
      </p:sp>
      <p:sp>
        <p:nvSpPr>
          <p:cNvPr id="30" name="Freeform 11">
            <a:extLst>
              <a:ext uri="{FF2B5EF4-FFF2-40B4-BE49-F238E27FC236}">
                <a16:creationId xmlns:a16="http://schemas.microsoft.com/office/drawing/2014/main" id="{AE603068-9245-4979-A350-78393E3A7DC9}"/>
              </a:ext>
            </a:extLst>
          </p:cNvPr>
          <p:cNvSpPr>
            <a:spLocks noEditPoints="1"/>
          </p:cNvSpPr>
          <p:nvPr/>
        </p:nvSpPr>
        <p:spPr bwMode="auto">
          <a:xfrm>
            <a:off x="-2676554" y="4636038"/>
            <a:ext cx="975664" cy="1552928"/>
          </a:xfrm>
          <a:custGeom>
            <a:avLst/>
            <a:gdLst>
              <a:gd name="T0" fmla="*/ 603 w 1286"/>
              <a:gd name="T1" fmla="*/ 1237 h 2050"/>
              <a:gd name="T2" fmla="*/ 367 w 1286"/>
              <a:gd name="T3" fmla="*/ 1555 h 2050"/>
              <a:gd name="T4" fmla="*/ 45 w 1286"/>
              <a:gd name="T5" fmla="*/ 1530 h 2050"/>
              <a:gd name="T6" fmla="*/ 266 w 1286"/>
              <a:gd name="T7" fmla="*/ 1111 h 2050"/>
              <a:gd name="T8" fmla="*/ 306 w 1286"/>
              <a:gd name="T9" fmla="*/ 1227 h 2050"/>
              <a:gd name="T10" fmla="*/ 432 w 1286"/>
              <a:gd name="T11" fmla="*/ 1197 h 2050"/>
              <a:gd name="T12" fmla="*/ 507 w 1286"/>
              <a:gd name="T13" fmla="*/ 1298 h 2050"/>
              <a:gd name="T14" fmla="*/ 985 w 1286"/>
              <a:gd name="T15" fmla="*/ 1116 h 2050"/>
              <a:gd name="T16" fmla="*/ 934 w 1286"/>
              <a:gd name="T17" fmla="*/ 1202 h 2050"/>
              <a:gd name="T18" fmla="*/ 814 w 1286"/>
              <a:gd name="T19" fmla="*/ 1202 h 2050"/>
              <a:gd name="T20" fmla="*/ 744 w 1286"/>
              <a:gd name="T21" fmla="*/ 1272 h 2050"/>
              <a:gd name="T22" fmla="*/ 643 w 1286"/>
              <a:gd name="T23" fmla="*/ 1247 h 2050"/>
              <a:gd name="T24" fmla="*/ 955 w 1286"/>
              <a:gd name="T25" fmla="*/ 1727 h 2050"/>
              <a:gd name="T26" fmla="*/ 1171 w 1286"/>
              <a:gd name="T27" fmla="*/ 626 h 2050"/>
              <a:gd name="T28" fmla="*/ 1236 w 1286"/>
              <a:gd name="T29" fmla="*/ 727 h 2050"/>
              <a:gd name="T30" fmla="*/ 1156 w 1286"/>
              <a:gd name="T31" fmla="*/ 838 h 2050"/>
              <a:gd name="T32" fmla="*/ 1065 w 1286"/>
              <a:gd name="T33" fmla="*/ 954 h 2050"/>
              <a:gd name="T34" fmla="*/ 980 w 1286"/>
              <a:gd name="T35" fmla="*/ 1076 h 2050"/>
              <a:gd name="T36" fmla="*/ 899 w 1286"/>
              <a:gd name="T37" fmla="*/ 1187 h 2050"/>
              <a:gd name="T38" fmla="*/ 764 w 1286"/>
              <a:gd name="T39" fmla="*/ 1187 h 2050"/>
              <a:gd name="T40" fmla="*/ 618 w 1286"/>
              <a:gd name="T41" fmla="*/ 1182 h 2050"/>
              <a:gd name="T42" fmla="*/ 467 w 1286"/>
              <a:gd name="T43" fmla="*/ 1182 h 2050"/>
              <a:gd name="T44" fmla="*/ 331 w 1286"/>
              <a:gd name="T45" fmla="*/ 1182 h 2050"/>
              <a:gd name="T46" fmla="*/ 251 w 1286"/>
              <a:gd name="T47" fmla="*/ 1070 h 2050"/>
              <a:gd name="T48" fmla="*/ 171 w 1286"/>
              <a:gd name="T49" fmla="*/ 949 h 2050"/>
              <a:gd name="T50" fmla="*/ 80 w 1286"/>
              <a:gd name="T51" fmla="*/ 828 h 2050"/>
              <a:gd name="T52" fmla="*/ 0 w 1286"/>
              <a:gd name="T53" fmla="*/ 717 h 2050"/>
              <a:gd name="T54" fmla="*/ 45 w 1286"/>
              <a:gd name="T55" fmla="*/ 586 h 2050"/>
              <a:gd name="T56" fmla="*/ 95 w 1286"/>
              <a:gd name="T57" fmla="*/ 444 h 2050"/>
              <a:gd name="T58" fmla="*/ 135 w 1286"/>
              <a:gd name="T59" fmla="*/ 308 h 2050"/>
              <a:gd name="T60" fmla="*/ 181 w 1286"/>
              <a:gd name="T61" fmla="*/ 177 h 2050"/>
              <a:gd name="T62" fmla="*/ 311 w 1286"/>
              <a:gd name="T63" fmla="*/ 131 h 2050"/>
              <a:gd name="T64" fmla="*/ 452 w 1286"/>
              <a:gd name="T65" fmla="*/ 91 h 2050"/>
              <a:gd name="T66" fmla="*/ 588 w 1286"/>
              <a:gd name="T67" fmla="*/ 45 h 2050"/>
              <a:gd name="T68" fmla="*/ 718 w 1286"/>
              <a:gd name="T69" fmla="*/ 0 h 2050"/>
              <a:gd name="T70" fmla="*/ 834 w 1286"/>
              <a:gd name="T71" fmla="*/ 81 h 2050"/>
              <a:gd name="T72" fmla="*/ 945 w 1286"/>
              <a:gd name="T73" fmla="*/ 172 h 2050"/>
              <a:gd name="T74" fmla="*/ 1065 w 1286"/>
              <a:gd name="T75" fmla="*/ 258 h 2050"/>
              <a:gd name="T76" fmla="*/ 1176 w 1286"/>
              <a:gd name="T77" fmla="*/ 338 h 2050"/>
              <a:gd name="T78" fmla="*/ 1176 w 1286"/>
              <a:gd name="T79" fmla="*/ 480 h 2050"/>
              <a:gd name="T80" fmla="*/ 1171 w 1286"/>
              <a:gd name="T81" fmla="*/ 626 h 2050"/>
              <a:gd name="T82" fmla="*/ 613 w 1286"/>
              <a:gd name="T83" fmla="*/ 182 h 2050"/>
              <a:gd name="T84" fmla="*/ 241 w 1286"/>
              <a:gd name="T85" fmla="*/ 621 h 2050"/>
              <a:gd name="T86" fmla="*/ 613 w 1286"/>
              <a:gd name="T87" fmla="*/ 247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6" h="2050">
                <a:moveTo>
                  <a:pt x="537" y="1277"/>
                </a:moveTo>
                <a:cubicBezTo>
                  <a:pt x="537" y="1277"/>
                  <a:pt x="537" y="1277"/>
                  <a:pt x="537" y="1277"/>
                </a:cubicBezTo>
                <a:cubicBezTo>
                  <a:pt x="603" y="1237"/>
                  <a:pt x="603" y="1237"/>
                  <a:pt x="603" y="1237"/>
                </a:cubicBezTo>
                <a:cubicBezTo>
                  <a:pt x="603" y="1237"/>
                  <a:pt x="603" y="1237"/>
                  <a:pt x="603" y="1237"/>
                </a:cubicBezTo>
                <a:cubicBezTo>
                  <a:pt x="558" y="1530"/>
                  <a:pt x="512" y="1687"/>
                  <a:pt x="487" y="1762"/>
                </a:cubicBezTo>
                <a:cubicBezTo>
                  <a:pt x="487" y="1762"/>
                  <a:pt x="487" y="1762"/>
                  <a:pt x="367" y="1555"/>
                </a:cubicBezTo>
                <a:cubicBezTo>
                  <a:pt x="367" y="1555"/>
                  <a:pt x="367" y="1555"/>
                  <a:pt x="357" y="1540"/>
                </a:cubicBezTo>
                <a:cubicBezTo>
                  <a:pt x="357" y="1540"/>
                  <a:pt x="357" y="1540"/>
                  <a:pt x="331" y="1540"/>
                </a:cubicBezTo>
                <a:cubicBezTo>
                  <a:pt x="331" y="1540"/>
                  <a:pt x="331" y="1540"/>
                  <a:pt x="45" y="1530"/>
                </a:cubicBezTo>
                <a:cubicBezTo>
                  <a:pt x="125" y="1409"/>
                  <a:pt x="186" y="1257"/>
                  <a:pt x="231" y="1111"/>
                </a:cubicBezTo>
                <a:cubicBezTo>
                  <a:pt x="231" y="1111"/>
                  <a:pt x="231" y="1111"/>
                  <a:pt x="251" y="1111"/>
                </a:cubicBezTo>
                <a:cubicBezTo>
                  <a:pt x="251" y="1111"/>
                  <a:pt x="251" y="1111"/>
                  <a:pt x="266" y="1111"/>
                </a:cubicBezTo>
                <a:cubicBezTo>
                  <a:pt x="266" y="1111"/>
                  <a:pt x="266" y="1111"/>
                  <a:pt x="271" y="1126"/>
                </a:cubicBezTo>
                <a:cubicBezTo>
                  <a:pt x="271" y="1126"/>
                  <a:pt x="271" y="1126"/>
                  <a:pt x="296" y="1197"/>
                </a:cubicBezTo>
                <a:cubicBezTo>
                  <a:pt x="296" y="1197"/>
                  <a:pt x="296" y="1197"/>
                  <a:pt x="306" y="1227"/>
                </a:cubicBezTo>
                <a:cubicBezTo>
                  <a:pt x="306" y="1227"/>
                  <a:pt x="306" y="1227"/>
                  <a:pt x="341" y="1222"/>
                </a:cubicBezTo>
                <a:cubicBezTo>
                  <a:pt x="341" y="1222"/>
                  <a:pt x="341" y="1222"/>
                  <a:pt x="417" y="1202"/>
                </a:cubicBezTo>
                <a:cubicBezTo>
                  <a:pt x="417" y="1202"/>
                  <a:pt x="417" y="1202"/>
                  <a:pt x="432" y="1197"/>
                </a:cubicBezTo>
                <a:cubicBezTo>
                  <a:pt x="432" y="1197"/>
                  <a:pt x="432" y="1197"/>
                  <a:pt x="442" y="1212"/>
                </a:cubicBezTo>
                <a:cubicBezTo>
                  <a:pt x="442" y="1212"/>
                  <a:pt x="442" y="1212"/>
                  <a:pt x="487" y="1267"/>
                </a:cubicBezTo>
                <a:cubicBezTo>
                  <a:pt x="487" y="1267"/>
                  <a:pt x="487" y="1267"/>
                  <a:pt x="507" y="1298"/>
                </a:cubicBezTo>
                <a:cubicBezTo>
                  <a:pt x="507" y="1298"/>
                  <a:pt x="507" y="1298"/>
                  <a:pt x="537" y="1277"/>
                </a:cubicBezTo>
                <a:close/>
                <a:moveTo>
                  <a:pt x="1005" y="1116"/>
                </a:moveTo>
                <a:cubicBezTo>
                  <a:pt x="985" y="1116"/>
                  <a:pt x="985" y="1116"/>
                  <a:pt x="985" y="1116"/>
                </a:cubicBezTo>
                <a:cubicBezTo>
                  <a:pt x="970" y="1116"/>
                  <a:pt x="970" y="1116"/>
                  <a:pt x="970" y="1116"/>
                </a:cubicBezTo>
                <a:cubicBezTo>
                  <a:pt x="965" y="1131"/>
                  <a:pt x="965" y="1131"/>
                  <a:pt x="965" y="1131"/>
                </a:cubicBezTo>
                <a:cubicBezTo>
                  <a:pt x="934" y="1202"/>
                  <a:pt x="934" y="1202"/>
                  <a:pt x="934" y="1202"/>
                </a:cubicBezTo>
                <a:cubicBezTo>
                  <a:pt x="924" y="1232"/>
                  <a:pt x="924" y="1232"/>
                  <a:pt x="924" y="1232"/>
                </a:cubicBezTo>
                <a:cubicBezTo>
                  <a:pt x="889" y="1222"/>
                  <a:pt x="889" y="1222"/>
                  <a:pt x="889" y="1222"/>
                </a:cubicBezTo>
                <a:cubicBezTo>
                  <a:pt x="814" y="1202"/>
                  <a:pt x="814" y="1202"/>
                  <a:pt x="814" y="1202"/>
                </a:cubicBezTo>
                <a:cubicBezTo>
                  <a:pt x="799" y="1202"/>
                  <a:pt x="799" y="1202"/>
                  <a:pt x="799" y="1202"/>
                </a:cubicBezTo>
                <a:cubicBezTo>
                  <a:pt x="789" y="1212"/>
                  <a:pt x="789" y="1212"/>
                  <a:pt x="789" y="1212"/>
                </a:cubicBezTo>
                <a:cubicBezTo>
                  <a:pt x="744" y="1272"/>
                  <a:pt x="744" y="1272"/>
                  <a:pt x="744" y="1272"/>
                </a:cubicBezTo>
                <a:cubicBezTo>
                  <a:pt x="718" y="1298"/>
                  <a:pt x="718" y="1298"/>
                  <a:pt x="718" y="1298"/>
                </a:cubicBezTo>
                <a:cubicBezTo>
                  <a:pt x="693" y="1277"/>
                  <a:pt x="693" y="1277"/>
                  <a:pt x="693" y="1277"/>
                </a:cubicBezTo>
                <a:cubicBezTo>
                  <a:pt x="643" y="1247"/>
                  <a:pt x="643" y="1247"/>
                  <a:pt x="643" y="1247"/>
                </a:cubicBezTo>
                <a:cubicBezTo>
                  <a:pt x="633" y="1288"/>
                  <a:pt x="628" y="1323"/>
                  <a:pt x="623" y="1358"/>
                </a:cubicBezTo>
                <a:cubicBezTo>
                  <a:pt x="759" y="1929"/>
                  <a:pt x="844" y="2050"/>
                  <a:pt x="844" y="2050"/>
                </a:cubicBezTo>
                <a:cubicBezTo>
                  <a:pt x="955" y="1727"/>
                  <a:pt x="955" y="1727"/>
                  <a:pt x="955" y="1727"/>
                </a:cubicBezTo>
                <a:cubicBezTo>
                  <a:pt x="1286" y="1676"/>
                  <a:pt x="1286" y="1676"/>
                  <a:pt x="1286" y="1676"/>
                </a:cubicBezTo>
                <a:cubicBezTo>
                  <a:pt x="1171" y="1530"/>
                  <a:pt x="1075" y="1318"/>
                  <a:pt x="1005" y="1116"/>
                </a:cubicBezTo>
                <a:close/>
                <a:moveTo>
                  <a:pt x="1171" y="626"/>
                </a:moveTo>
                <a:cubicBezTo>
                  <a:pt x="1171" y="626"/>
                  <a:pt x="1171" y="626"/>
                  <a:pt x="1171" y="626"/>
                </a:cubicBezTo>
                <a:cubicBezTo>
                  <a:pt x="1196" y="662"/>
                  <a:pt x="1196" y="662"/>
                  <a:pt x="1196" y="662"/>
                </a:cubicBezTo>
                <a:cubicBezTo>
                  <a:pt x="1196" y="662"/>
                  <a:pt x="1196" y="662"/>
                  <a:pt x="1236" y="727"/>
                </a:cubicBezTo>
                <a:cubicBezTo>
                  <a:pt x="1236" y="727"/>
                  <a:pt x="1236" y="727"/>
                  <a:pt x="1176" y="773"/>
                </a:cubicBezTo>
                <a:cubicBezTo>
                  <a:pt x="1176" y="773"/>
                  <a:pt x="1176" y="773"/>
                  <a:pt x="1146" y="798"/>
                </a:cubicBezTo>
                <a:cubicBezTo>
                  <a:pt x="1146" y="798"/>
                  <a:pt x="1146" y="798"/>
                  <a:pt x="1156" y="838"/>
                </a:cubicBezTo>
                <a:cubicBezTo>
                  <a:pt x="1156" y="838"/>
                  <a:pt x="1156" y="838"/>
                  <a:pt x="1176" y="914"/>
                </a:cubicBezTo>
                <a:cubicBezTo>
                  <a:pt x="1176" y="914"/>
                  <a:pt x="1176" y="914"/>
                  <a:pt x="1100" y="939"/>
                </a:cubicBezTo>
                <a:cubicBezTo>
                  <a:pt x="1100" y="939"/>
                  <a:pt x="1100" y="939"/>
                  <a:pt x="1065" y="954"/>
                </a:cubicBezTo>
                <a:cubicBezTo>
                  <a:pt x="1065" y="954"/>
                  <a:pt x="1065" y="954"/>
                  <a:pt x="1065" y="995"/>
                </a:cubicBezTo>
                <a:cubicBezTo>
                  <a:pt x="1065" y="995"/>
                  <a:pt x="1065" y="995"/>
                  <a:pt x="1060" y="1070"/>
                </a:cubicBezTo>
                <a:cubicBezTo>
                  <a:pt x="1060" y="1070"/>
                  <a:pt x="1060" y="1070"/>
                  <a:pt x="980" y="1076"/>
                </a:cubicBezTo>
                <a:cubicBezTo>
                  <a:pt x="980" y="1076"/>
                  <a:pt x="980" y="1076"/>
                  <a:pt x="940" y="1076"/>
                </a:cubicBezTo>
                <a:cubicBezTo>
                  <a:pt x="940" y="1076"/>
                  <a:pt x="940" y="1076"/>
                  <a:pt x="929" y="1116"/>
                </a:cubicBezTo>
                <a:cubicBezTo>
                  <a:pt x="929" y="1116"/>
                  <a:pt x="929" y="1116"/>
                  <a:pt x="899" y="1187"/>
                </a:cubicBezTo>
                <a:cubicBezTo>
                  <a:pt x="899" y="1187"/>
                  <a:pt x="899" y="1187"/>
                  <a:pt x="824" y="1166"/>
                </a:cubicBezTo>
                <a:cubicBezTo>
                  <a:pt x="824" y="1166"/>
                  <a:pt x="824" y="1166"/>
                  <a:pt x="789" y="1156"/>
                </a:cubicBezTo>
                <a:cubicBezTo>
                  <a:pt x="789" y="1156"/>
                  <a:pt x="789" y="1156"/>
                  <a:pt x="764" y="1187"/>
                </a:cubicBezTo>
                <a:cubicBezTo>
                  <a:pt x="764" y="1187"/>
                  <a:pt x="764" y="1187"/>
                  <a:pt x="713" y="1242"/>
                </a:cubicBezTo>
                <a:cubicBezTo>
                  <a:pt x="713" y="1242"/>
                  <a:pt x="713" y="1242"/>
                  <a:pt x="648" y="1202"/>
                </a:cubicBezTo>
                <a:cubicBezTo>
                  <a:pt x="648" y="1202"/>
                  <a:pt x="648" y="1202"/>
                  <a:pt x="618" y="1182"/>
                </a:cubicBezTo>
                <a:cubicBezTo>
                  <a:pt x="618" y="1182"/>
                  <a:pt x="618" y="1182"/>
                  <a:pt x="583" y="1202"/>
                </a:cubicBezTo>
                <a:cubicBezTo>
                  <a:pt x="583" y="1202"/>
                  <a:pt x="583" y="1202"/>
                  <a:pt x="517" y="1242"/>
                </a:cubicBezTo>
                <a:cubicBezTo>
                  <a:pt x="517" y="1242"/>
                  <a:pt x="517" y="1242"/>
                  <a:pt x="467" y="1182"/>
                </a:cubicBezTo>
                <a:cubicBezTo>
                  <a:pt x="467" y="1182"/>
                  <a:pt x="467" y="1182"/>
                  <a:pt x="447" y="1151"/>
                </a:cubicBezTo>
                <a:cubicBezTo>
                  <a:pt x="447" y="1151"/>
                  <a:pt x="447" y="1151"/>
                  <a:pt x="407" y="1161"/>
                </a:cubicBezTo>
                <a:cubicBezTo>
                  <a:pt x="407" y="1161"/>
                  <a:pt x="407" y="1161"/>
                  <a:pt x="331" y="1182"/>
                </a:cubicBezTo>
                <a:cubicBezTo>
                  <a:pt x="331" y="1182"/>
                  <a:pt x="331" y="1182"/>
                  <a:pt x="306" y="1111"/>
                </a:cubicBezTo>
                <a:cubicBezTo>
                  <a:pt x="306" y="1111"/>
                  <a:pt x="306" y="1111"/>
                  <a:pt x="291" y="1070"/>
                </a:cubicBezTo>
                <a:cubicBezTo>
                  <a:pt x="291" y="1070"/>
                  <a:pt x="291" y="1070"/>
                  <a:pt x="251" y="1070"/>
                </a:cubicBezTo>
                <a:cubicBezTo>
                  <a:pt x="251" y="1070"/>
                  <a:pt x="251" y="1070"/>
                  <a:pt x="176" y="1065"/>
                </a:cubicBezTo>
                <a:cubicBezTo>
                  <a:pt x="176" y="1065"/>
                  <a:pt x="176" y="1065"/>
                  <a:pt x="171" y="990"/>
                </a:cubicBezTo>
                <a:cubicBezTo>
                  <a:pt x="171" y="990"/>
                  <a:pt x="171" y="990"/>
                  <a:pt x="171" y="949"/>
                </a:cubicBezTo>
                <a:cubicBezTo>
                  <a:pt x="171" y="949"/>
                  <a:pt x="171" y="949"/>
                  <a:pt x="130" y="934"/>
                </a:cubicBezTo>
                <a:cubicBezTo>
                  <a:pt x="130" y="934"/>
                  <a:pt x="130" y="934"/>
                  <a:pt x="60" y="904"/>
                </a:cubicBezTo>
                <a:cubicBezTo>
                  <a:pt x="60" y="904"/>
                  <a:pt x="60" y="904"/>
                  <a:pt x="80" y="828"/>
                </a:cubicBezTo>
                <a:cubicBezTo>
                  <a:pt x="80" y="828"/>
                  <a:pt x="80" y="828"/>
                  <a:pt x="90" y="793"/>
                </a:cubicBezTo>
                <a:cubicBezTo>
                  <a:pt x="90" y="793"/>
                  <a:pt x="90" y="793"/>
                  <a:pt x="60" y="767"/>
                </a:cubicBezTo>
                <a:cubicBezTo>
                  <a:pt x="60" y="767"/>
                  <a:pt x="60" y="767"/>
                  <a:pt x="0" y="717"/>
                </a:cubicBezTo>
                <a:cubicBezTo>
                  <a:pt x="0" y="717"/>
                  <a:pt x="0" y="717"/>
                  <a:pt x="45" y="651"/>
                </a:cubicBezTo>
                <a:cubicBezTo>
                  <a:pt x="45" y="651"/>
                  <a:pt x="45" y="651"/>
                  <a:pt x="65" y="621"/>
                </a:cubicBezTo>
                <a:cubicBezTo>
                  <a:pt x="65" y="621"/>
                  <a:pt x="65" y="621"/>
                  <a:pt x="45" y="586"/>
                </a:cubicBezTo>
                <a:cubicBezTo>
                  <a:pt x="45" y="586"/>
                  <a:pt x="45" y="586"/>
                  <a:pt x="5" y="520"/>
                </a:cubicBezTo>
                <a:cubicBezTo>
                  <a:pt x="5" y="520"/>
                  <a:pt x="5" y="520"/>
                  <a:pt x="65" y="475"/>
                </a:cubicBezTo>
                <a:cubicBezTo>
                  <a:pt x="65" y="475"/>
                  <a:pt x="65" y="475"/>
                  <a:pt x="95" y="444"/>
                </a:cubicBezTo>
                <a:cubicBezTo>
                  <a:pt x="95" y="444"/>
                  <a:pt x="95" y="444"/>
                  <a:pt x="85" y="409"/>
                </a:cubicBezTo>
                <a:cubicBezTo>
                  <a:pt x="85" y="409"/>
                  <a:pt x="85" y="409"/>
                  <a:pt x="65" y="333"/>
                </a:cubicBezTo>
                <a:cubicBezTo>
                  <a:pt x="65" y="333"/>
                  <a:pt x="65" y="333"/>
                  <a:pt x="135" y="308"/>
                </a:cubicBezTo>
                <a:cubicBezTo>
                  <a:pt x="135" y="308"/>
                  <a:pt x="135" y="308"/>
                  <a:pt x="176" y="293"/>
                </a:cubicBezTo>
                <a:cubicBezTo>
                  <a:pt x="176" y="293"/>
                  <a:pt x="176" y="293"/>
                  <a:pt x="176" y="252"/>
                </a:cubicBezTo>
                <a:cubicBezTo>
                  <a:pt x="176" y="252"/>
                  <a:pt x="176" y="252"/>
                  <a:pt x="181" y="177"/>
                </a:cubicBezTo>
                <a:cubicBezTo>
                  <a:pt x="181" y="177"/>
                  <a:pt x="181" y="177"/>
                  <a:pt x="256" y="172"/>
                </a:cubicBezTo>
                <a:cubicBezTo>
                  <a:pt x="256" y="172"/>
                  <a:pt x="256" y="172"/>
                  <a:pt x="296" y="172"/>
                </a:cubicBezTo>
                <a:cubicBezTo>
                  <a:pt x="296" y="172"/>
                  <a:pt x="296" y="172"/>
                  <a:pt x="311" y="131"/>
                </a:cubicBezTo>
                <a:cubicBezTo>
                  <a:pt x="311" y="131"/>
                  <a:pt x="311" y="131"/>
                  <a:pt x="341" y="61"/>
                </a:cubicBezTo>
                <a:cubicBezTo>
                  <a:pt x="341" y="61"/>
                  <a:pt x="341" y="61"/>
                  <a:pt x="412" y="81"/>
                </a:cubicBezTo>
                <a:cubicBezTo>
                  <a:pt x="412" y="81"/>
                  <a:pt x="412" y="81"/>
                  <a:pt x="452" y="91"/>
                </a:cubicBezTo>
                <a:cubicBezTo>
                  <a:pt x="452" y="91"/>
                  <a:pt x="452" y="91"/>
                  <a:pt x="477" y="61"/>
                </a:cubicBezTo>
                <a:cubicBezTo>
                  <a:pt x="477" y="61"/>
                  <a:pt x="477" y="61"/>
                  <a:pt x="527" y="0"/>
                </a:cubicBezTo>
                <a:cubicBezTo>
                  <a:pt x="527" y="0"/>
                  <a:pt x="527" y="0"/>
                  <a:pt x="588" y="45"/>
                </a:cubicBezTo>
                <a:cubicBezTo>
                  <a:pt x="588" y="45"/>
                  <a:pt x="588" y="45"/>
                  <a:pt x="623" y="66"/>
                </a:cubicBezTo>
                <a:cubicBezTo>
                  <a:pt x="623" y="66"/>
                  <a:pt x="623" y="66"/>
                  <a:pt x="658" y="45"/>
                </a:cubicBezTo>
                <a:cubicBezTo>
                  <a:pt x="658" y="45"/>
                  <a:pt x="658" y="45"/>
                  <a:pt x="718" y="0"/>
                </a:cubicBezTo>
                <a:cubicBezTo>
                  <a:pt x="718" y="0"/>
                  <a:pt x="718" y="0"/>
                  <a:pt x="769" y="61"/>
                </a:cubicBezTo>
                <a:cubicBezTo>
                  <a:pt x="769" y="61"/>
                  <a:pt x="769" y="61"/>
                  <a:pt x="794" y="91"/>
                </a:cubicBezTo>
                <a:cubicBezTo>
                  <a:pt x="794" y="91"/>
                  <a:pt x="794" y="91"/>
                  <a:pt x="834" y="81"/>
                </a:cubicBezTo>
                <a:cubicBezTo>
                  <a:pt x="834" y="81"/>
                  <a:pt x="834" y="81"/>
                  <a:pt x="904" y="66"/>
                </a:cubicBezTo>
                <a:cubicBezTo>
                  <a:pt x="904" y="66"/>
                  <a:pt x="904" y="66"/>
                  <a:pt x="934" y="136"/>
                </a:cubicBezTo>
                <a:cubicBezTo>
                  <a:pt x="934" y="136"/>
                  <a:pt x="934" y="136"/>
                  <a:pt x="945" y="172"/>
                </a:cubicBezTo>
                <a:cubicBezTo>
                  <a:pt x="945" y="172"/>
                  <a:pt x="945" y="172"/>
                  <a:pt x="990" y="177"/>
                </a:cubicBezTo>
                <a:cubicBezTo>
                  <a:pt x="990" y="177"/>
                  <a:pt x="990" y="177"/>
                  <a:pt x="1065" y="182"/>
                </a:cubicBezTo>
                <a:cubicBezTo>
                  <a:pt x="1065" y="182"/>
                  <a:pt x="1065" y="182"/>
                  <a:pt x="1065" y="258"/>
                </a:cubicBezTo>
                <a:cubicBezTo>
                  <a:pt x="1065" y="258"/>
                  <a:pt x="1065" y="258"/>
                  <a:pt x="1070" y="298"/>
                </a:cubicBezTo>
                <a:cubicBezTo>
                  <a:pt x="1070" y="298"/>
                  <a:pt x="1070" y="298"/>
                  <a:pt x="1105" y="313"/>
                </a:cubicBezTo>
                <a:cubicBezTo>
                  <a:pt x="1105" y="313"/>
                  <a:pt x="1105" y="313"/>
                  <a:pt x="1176" y="338"/>
                </a:cubicBezTo>
                <a:cubicBezTo>
                  <a:pt x="1176" y="338"/>
                  <a:pt x="1176" y="338"/>
                  <a:pt x="1156" y="414"/>
                </a:cubicBezTo>
                <a:cubicBezTo>
                  <a:pt x="1156" y="414"/>
                  <a:pt x="1156" y="414"/>
                  <a:pt x="1146" y="454"/>
                </a:cubicBezTo>
                <a:cubicBezTo>
                  <a:pt x="1146" y="454"/>
                  <a:pt x="1146" y="454"/>
                  <a:pt x="1176" y="480"/>
                </a:cubicBezTo>
                <a:cubicBezTo>
                  <a:pt x="1176" y="480"/>
                  <a:pt x="1176" y="480"/>
                  <a:pt x="1236" y="530"/>
                </a:cubicBezTo>
                <a:cubicBezTo>
                  <a:pt x="1236" y="530"/>
                  <a:pt x="1236" y="530"/>
                  <a:pt x="1196" y="591"/>
                </a:cubicBezTo>
                <a:cubicBezTo>
                  <a:pt x="1196" y="591"/>
                  <a:pt x="1196" y="591"/>
                  <a:pt x="1171" y="626"/>
                </a:cubicBezTo>
                <a:close/>
                <a:moveTo>
                  <a:pt x="613" y="1055"/>
                </a:moveTo>
                <a:cubicBezTo>
                  <a:pt x="849" y="1055"/>
                  <a:pt x="1040" y="858"/>
                  <a:pt x="1040" y="621"/>
                </a:cubicBezTo>
                <a:cubicBezTo>
                  <a:pt x="1040" y="379"/>
                  <a:pt x="849" y="182"/>
                  <a:pt x="613" y="182"/>
                </a:cubicBezTo>
                <a:cubicBezTo>
                  <a:pt x="372" y="182"/>
                  <a:pt x="181" y="379"/>
                  <a:pt x="181" y="621"/>
                </a:cubicBezTo>
                <a:cubicBezTo>
                  <a:pt x="181" y="858"/>
                  <a:pt x="372" y="1055"/>
                  <a:pt x="613" y="1055"/>
                </a:cubicBezTo>
                <a:close/>
                <a:moveTo>
                  <a:pt x="241" y="621"/>
                </a:moveTo>
                <a:cubicBezTo>
                  <a:pt x="241" y="823"/>
                  <a:pt x="407" y="990"/>
                  <a:pt x="613" y="990"/>
                </a:cubicBezTo>
                <a:cubicBezTo>
                  <a:pt x="814" y="990"/>
                  <a:pt x="980" y="823"/>
                  <a:pt x="980" y="621"/>
                </a:cubicBezTo>
                <a:cubicBezTo>
                  <a:pt x="980" y="414"/>
                  <a:pt x="814" y="247"/>
                  <a:pt x="613" y="247"/>
                </a:cubicBezTo>
                <a:cubicBezTo>
                  <a:pt x="407" y="247"/>
                  <a:pt x="241" y="414"/>
                  <a:pt x="241" y="621"/>
                </a:cubicBezTo>
                <a:close/>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31" name="Rectangle 30">
            <a:extLst>
              <a:ext uri="{FF2B5EF4-FFF2-40B4-BE49-F238E27FC236}">
                <a16:creationId xmlns:a16="http://schemas.microsoft.com/office/drawing/2014/main" id="{A36C0F27-F1EB-424D-A194-B1B727A1398A}"/>
              </a:ext>
            </a:extLst>
          </p:cNvPr>
          <p:cNvSpPr/>
          <p:nvPr/>
        </p:nvSpPr>
        <p:spPr>
          <a:xfrm>
            <a:off x="7948202" y="9783784"/>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Silos </a:t>
            </a:r>
            <a:br>
              <a:rPr lang="en-US" sz="2800" dirty="0">
                <a:solidFill>
                  <a:schemeClr val="tx1"/>
                </a:solidFill>
                <a:ea typeface="Amazon Ember" panose="020B0603020204020204" pitchFamily="34" charset="0"/>
                <a:cs typeface="Amazon Ember" panose="020B0603020204020204" pitchFamily="34" charset="0"/>
              </a:rPr>
            </a:br>
            <a:r>
              <a:rPr lang="en-US" sz="2800" dirty="0">
                <a:solidFill>
                  <a:schemeClr val="tx1"/>
                </a:solidFill>
                <a:ea typeface="Amazon Ember" panose="020B0603020204020204" pitchFamily="34" charset="0"/>
                <a:cs typeface="Amazon Ember" panose="020B0603020204020204" pitchFamily="34" charset="0"/>
              </a:rPr>
              <a:t>project to product</a:t>
            </a:r>
          </a:p>
        </p:txBody>
      </p:sp>
    </p:spTree>
    <p:extLst>
      <p:ext uri="{BB962C8B-B14F-4D97-AF65-F5344CB8AC3E}">
        <p14:creationId xmlns:p14="http://schemas.microsoft.com/office/powerpoint/2010/main" val="4234968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250"/>
                                  </p:stCondLst>
                                  <p:childTnLst>
                                    <p:animMotion origin="layout" path="M 8.33333E-7 -9.87654E-7 L 0.0368 -9.87654E-7 " pathEditMode="relative" rAng="0" ptsTypes="AA">
                                      <p:cBhvr>
                                        <p:cTn id="9" dur="500" spd="-100000" fill="hold"/>
                                        <p:tgtEl>
                                          <p:spTgt spid="3"/>
                                        </p:tgtEl>
                                        <p:attrNameLst>
                                          <p:attrName>ppt_x</p:attrName>
                                          <p:attrName>ppt_y</p:attrName>
                                        </p:attrNameLst>
                                      </p:cBhvr>
                                      <p:rCtr x="1840"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nodePh="1">
                                  <p:stCondLst>
                                    <p:cond delay="0"/>
                                  </p:stCondLst>
                                  <p:endCondLst>
                                    <p:cond evt="begin" delay="0">
                                      <p:tn val="12"/>
                                    </p:cond>
                                  </p:end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chemeClr val="tx2">
                <a:lumMod val="50000"/>
              </a:schemeClr>
            </a:gs>
            <a:gs pos="21000">
              <a:schemeClr val="bg1">
                <a:lumMod val="65000"/>
                <a:lumOff val="35000"/>
              </a:schemeClr>
            </a:gs>
          </a:gsLst>
          <a:path path="circle">
            <a:fillToRect l="100000" t="100000"/>
          </a:path>
        </a:gradFill>
        <a:effectLst/>
      </p:bgPr>
    </p:bg>
    <p:spTree>
      <p:nvGrpSpPr>
        <p:cNvPr id="1" name=""/>
        <p:cNvGrpSpPr/>
        <p:nvPr/>
      </p:nvGrpSpPr>
      <p:grpSpPr>
        <a:xfrm>
          <a:off x="0" y="0"/>
          <a:ext cx="0" cy="0"/>
          <a:chOff x="0" y="0"/>
          <a:chExt cx="0" cy="0"/>
        </a:xfrm>
      </p:grpSpPr>
      <p:sp>
        <p:nvSpPr>
          <p:cNvPr id="115" name="wave1">
            <a:extLst>
              <a:ext uri="{FF2B5EF4-FFF2-40B4-BE49-F238E27FC236}">
                <a16:creationId xmlns:a16="http://schemas.microsoft.com/office/drawing/2014/main" id="{2E91DE99-9848-4B9C-848C-56F34A988B67}"/>
              </a:ext>
            </a:extLst>
          </p:cNvPr>
          <p:cNvSpPr>
            <a:spLocks/>
          </p:cNvSpPr>
          <p:nvPr/>
        </p:nvSpPr>
        <p:spPr bwMode="auto">
          <a:xfrm rot="10800000">
            <a:off x="1047068" y="2488506"/>
            <a:ext cx="17188690" cy="214566"/>
          </a:xfrm>
          <a:custGeom>
            <a:avLst/>
            <a:gdLst>
              <a:gd name="T0" fmla="*/ 0 w 3872"/>
              <a:gd name="T1" fmla="*/ 0 h 97"/>
              <a:gd name="T2" fmla="*/ 387 w 3872"/>
              <a:gd name="T3" fmla="*/ 97 h 97"/>
              <a:gd name="T4" fmla="*/ 774 w 3872"/>
              <a:gd name="T5" fmla="*/ 0 h 97"/>
              <a:gd name="T6" fmla="*/ 1161 w 3872"/>
              <a:gd name="T7" fmla="*/ 97 h 97"/>
              <a:gd name="T8" fmla="*/ 1549 w 3872"/>
              <a:gd name="T9" fmla="*/ 0 h 97"/>
              <a:gd name="T10" fmla="*/ 1936 w 3872"/>
              <a:gd name="T11" fmla="*/ 97 h 97"/>
              <a:gd name="T12" fmla="*/ 2323 w 3872"/>
              <a:gd name="T13" fmla="*/ 0 h 97"/>
              <a:gd name="T14" fmla="*/ 2710 w 3872"/>
              <a:gd name="T15" fmla="*/ 97 h 97"/>
              <a:gd name="T16" fmla="*/ 3097 w 3872"/>
              <a:gd name="T17" fmla="*/ 0 h 97"/>
              <a:gd name="T18" fmla="*/ 3485 w 3872"/>
              <a:gd name="T19" fmla="*/ 97 h 97"/>
              <a:gd name="T20" fmla="*/ 3872 w 3872"/>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72" h="97">
                <a:moveTo>
                  <a:pt x="0" y="0"/>
                </a:moveTo>
                <a:cubicBezTo>
                  <a:pt x="193" y="0"/>
                  <a:pt x="193" y="97"/>
                  <a:pt x="387" y="97"/>
                </a:cubicBezTo>
                <a:cubicBezTo>
                  <a:pt x="581" y="97"/>
                  <a:pt x="581" y="0"/>
                  <a:pt x="774" y="0"/>
                </a:cubicBezTo>
                <a:cubicBezTo>
                  <a:pt x="968" y="0"/>
                  <a:pt x="968" y="97"/>
                  <a:pt x="1161" y="97"/>
                </a:cubicBezTo>
                <a:cubicBezTo>
                  <a:pt x="1355" y="97"/>
                  <a:pt x="1355" y="0"/>
                  <a:pt x="1549" y="0"/>
                </a:cubicBezTo>
                <a:cubicBezTo>
                  <a:pt x="1742" y="0"/>
                  <a:pt x="1742" y="97"/>
                  <a:pt x="1936" y="97"/>
                </a:cubicBezTo>
                <a:cubicBezTo>
                  <a:pt x="2129" y="97"/>
                  <a:pt x="2129" y="0"/>
                  <a:pt x="2323" y="0"/>
                </a:cubicBezTo>
                <a:cubicBezTo>
                  <a:pt x="2517" y="0"/>
                  <a:pt x="2517" y="97"/>
                  <a:pt x="2710" y="97"/>
                </a:cubicBezTo>
                <a:cubicBezTo>
                  <a:pt x="2904" y="97"/>
                  <a:pt x="2904" y="0"/>
                  <a:pt x="3097" y="0"/>
                </a:cubicBezTo>
                <a:cubicBezTo>
                  <a:pt x="3291" y="0"/>
                  <a:pt x="3291" y="97"/>
                  <a:pt x="3485" y="97"/>
                </a:cubicBezTo>
                <a:cubicBezTo>
                  <a:pt x="3678" y="97"/>
                  <a:pt x="3678" y="0"/>
                  <a:pt x="3872" y="0"/>
                </a:cubicBezTo>
              </a:path>
            </a:pathLst>
          </a:custGeom>
          <a:noFill/>
          <a:ln w="19050">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3630" tIns="458906" rIns="573630" bIns="458906" numCol="1" spcCol="0" rtlCol="0" fromWordArt="0" anchor="t" anchorCtr="0" forceAA="0" compatLnSpc="1">
            <a:prstTxWarp prst="textNoShape">
              <a:avLst/>
            </a:prstTxWarp>
            <a:noAutofit/>
          </a:bodyPr>
          <a:lstStyle/>
          <a:p>
            <a:pPr algn="ctr" defTabSz="2924566" fontAlgn="base">
              <a:lnSpc>
                <a:spcPct val="90000"/>
              </a:lnSpc>
              <a:spcBef>
                <a:spcPct val="0"/>
              </a:spcBef>
              <a:spcAft>
                <a:spcPct val="0"/>
              </a:spcAft>
              <a:defRPr/>
            </a:pPr>
            <a:endParaRPr lang="en-US" sz="6272" dirty="0">
              <a:gradFill>
                <a:gsLst>
                  <a:gs pos="0">
                    <a:srgbClr val="FFFFFF"/>
                  </a:gs>
                  <a:gs pos="100000">
                    <a:srgbClr val="FFFFFF"/>
                  </a:gs>
                </a:gsLst>
                <a:lin ang="5400000" scaled="0"/>
              </a:gradFill>
              <a:latin typeface="Amazon Ember Light" panose="020B0403020204020204" pitchFamily="34" charset="0"/>
              <a:cs typeface="Amazon Ember Regular" panose="020B0603020204020204" pitchFamily="34" charset="0"/>
            </a:endParaRPr>
          </a:p>
        </p:txBody>
      </p:sp>
      <p:sp>
        <p:nvSpPr>
          <p:cNvPr id="116" name="wave2">
            <a:extLst>
              <a:ext uri="{FF2B5EF4-FFF2-40B4-BE49-F238E27FC236}">
                <a16:creationId xmlns:a16="http://schemas.microsoft.com/office/drawing/2014/main" id="{9554C803-C45F-4AC7-9E24-F0B085EEB971}"/>
              </a:ext>
            </a:extLst>
          </p:cNvPr>
          <p:cNvSpPr>
            <a:spLocks/>
          </p:cNvSpPr>
          <p:nvPr/>
        </p:nvSpPr>
        <p:spPr bwMode="auto">
          <a:xfrm rot="10800000">
            <a:off x="124888" y="2471475"/>
            <a:ext cx="19610912" cy="214566"/>
          </a:xfrm>
          <a:custGeom>
            <a:avLst/>
            <a:gdLst>
              <a:gd name="T0" fmla="*/ 0 w 3872"/>
              <a:gd name="T1" fmla="*/ 0 h 97"/>
              <a:gd name="T2" fmla="*/ 387 w 3872"/>
              <a:gd name="T3" fmla="*/ 97 h 97"/>
              <a:gd name="T4" fmla="*/ 774 w 3872"/>
              <a:gd name="T5" fmla="*/ 0 h 97"/>
              <a:gd name="T6" fmla="*/ 1161 w 3872"/>
              <a:gd name="T7" fmla="*/ 97 h 97"/>
              <a:gd name="T8" fmla="*/ 1549 w 3872"/>
              <a:gd name="T9" fmla="*/ 0 h 97"/>
              <a:gd name="T10" fmla="*/ 1936 w 3872"/>
              <a:gd name="T11" fmla="*/ 97 h 97"/>
              <a:gd name="T12" fmla="*/ 2323 w 3872"/>
              <a:gd name="T13" fmla="*/ 0 h 97"/>
              <a:gd name="T14" fmla="*/ 2710 w 3872"/>
              <a:gd name="T15" fmla="*/ 97 h 97"/>
              <a:gd name="T16" fmla="*/ 3097 w 3872"/>
              <a:gd name="T17" fmla="*/ 0 h 97"/>
              <a:gd name="T18" fmla="*/ 3485 w 3872"/>
              <a:gd name="T19" fmla="*/ 97 h 97"/>
              <a:gd name="T20" fmla="*/ 3872 w 3872"/>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72" h="97">
                <a:moveTo>
                  <a:pt x="0" y="0"/>
                </a:moveTo>
                <a:cubicBezTo>
                  <a:pt x="193" y="0"/>
                  <a:pt x="193" y="97"/>
                  <a:pt x="387" y="97"/>
                </a:cubicBezTo>
                <a:cubicBezTo>
                  <a:pt x="581" y="97"/>
                  <a:pt x="581" y="0"/>
                  <a:pt x="774" y="0"/>
                </a:cubicBezTo>
                <a:cubicBezTo>
                  <a:pt x="968" y="0"/>
                  <a:pt x="968" y="97"/>
                  <a:pt x="1161" y="97"/>
                </a:cubicBezTo>
                <a:cubicBezTo>
                  <a:pt x="1355" y="97"/>
                  <a:pt x="1355" y="0"/>
                  <a:pt x="1549" y="0"/>
                </a:cubicBezTo>
                <a:cubicBezTo>
                  <a:pt x="1742" y="0"/>
                  <a:pt x="1742" y="97"/>
                  <a:pt x="1936" y="97"/>
                </a:cubicBezTo>
                <a:cubicBezTo>
                  <a:pt x="2129" y="97"/>
                  <a:pt x="2129" y="0"/>
                  <a:pt x="2323" y="0"/>
                </a:cubicBezTo>
                <a:cubicBezTo>
                  <a:pt x="2517" y="0"/>
                  <a:pt x="2517" y="97"/>
                  <a:pt x="2710" y="97"/>
                </a:cubicBezTo>
                <a:cubicBezTo>
                  <a:pt x="2904" y="97"/>
                  <a:pt x="2904" y="0"/>
                  <a:pt x="3097" y="0"/>
                </a:cubicBezTo>
                <a:cubicBezTo>
                  <a:pt x="3291" y="0"/>
                  <a:pt x="3291" y="97"/>
                  <a:pt x="3485" y="97"/>
                </a:cubicBezTo>
                <a:cubicBezTo>
                  <a:pt x="3678" y="97"/>
                  <a:pt x="3678" y="0"/>
                  <a:pt x="3872" y="0"/>
                </a:cubicBezTo>
              </a:path>
            </a:pathLst>
          </a:custGeom>
          <a:noFill/>
          <a:ln w="19050">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3630" tIns="458906" rIns="573630" bIns="458906" numCol="1" spcCol="0" rtlCol="0" fromWordArt="0" anchor="t" anchorCtr="0" forceAA="0" compatLnSpc="1">
            <a:prstTxWarp prst="textNoShape">
              <a:avLst/>
            </a:prstTxWarp>
            <a:noAutofit/>
          </a:bodyPr>
          <a:lstStyle/>
          <a:p>
            <a:pPr algn="ctr" defTabSz="2924566" fontAlgn="base">
              <a:lnSpc>
                <a:spcPct val="90000"/>
              </a:lnSpc>
              <a:spcBef>
                <a:spcPct val="0"/>
              </a:spcBef>
              <a:spcAft>
                <a:spcPct val="0"/>
              </a:spcAft>
              <a:defRPr/>
            </a:pPr>
            <a:endParaRPr lang="en-US" sz="6272" dirty="0">
              <a:gradFill>
                <a:gsLst>
                  <a:gs pos="0">
                    <a:srgbClr val="FFFFFF"/>
                  </a:gs>
                  <a:gs pos="100000">
                    <a:srgbClr val="FFFFFF"/>
                  </a:gs>
                </a:gsLst>
                <a:lin ang="5400000" scaled="0"/>
              </a:gradFill>
              <a:latin typeface="Amazon Ember Light" panose="020B0403020204020204" pitchFamily="34" charset="0"/>
              <a:cs typeface="Amazon Ember Regular" panose="020B0603020204020204" pitchFamily="34" charset="0"/>
            </a:endParaRPr>
          </a:p>
        </p:txBody>
      </p:sp>
      <p:sp useBgFill="1">
        <p:nvSpPr>
          <p:cNvPr id="8" name="Rectangle 7">
            <a:extLst>
              <a:ext uri="{FF2B5EF4-FFF2-40B4-BE49-F238E27FC236}">
                <a16:creationId xmlns:a16="http://schemas.microsoft.com/office/drawing/2014/main" id="{FAC8B963-E084-452B-BA9A-9D9942A49711}"/>
              </a:ext>
            </a:extLst>
          </p:cNvPr>
          <p:cNvSpPr/>
          <p:nvPr/>
        </p:nvSpPr>
        <p:spPr>
          <a:xfrm>
            <a:off x="3810335" y="1020969"/>
            <a:ext cx="10820066" cy="2669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useBgFill="1">
        <p:nvSpPr>
          <p:cNvPr id="5" name="Rectangle 4">
            <a:extLst>
              <a:ext uri="{FF2B5EF4-FFF2-40B4-BE49-F238E27FC236}">
                <a16:creationId xmlns:a16="http://schemas.microsoft.com/office/drawing/2014/main" id="{856D81F5-9B58-4801-BB03-AD176CCC19AA}"/>
              </a:ext>
            </a:extLst>
          </p:cNvPr>
          <p:cNvSpPr/>
          <p:nvPr/>
        </p:nvSpPr>
        <p:spPr>
          <a:xfrm>
            <a:off x="3232846" y="2200516"/>
            <a:ext cx="643277" cy="835685"/>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1199" name="Freeform 14">
            <a:extLst>
              <a:ext uri="{FF2B5EF4-FFF2-40B4-BE49-F238E27FC236}">
                <a16:creationId xmlns:a16="http://schemas.microsoft.com/office/drawing/2014/main" id="{0AD73908-3E74-4D39-8BE6-4598F4328E8C}"/>
              </a:ext>
            </a:extLst>
          </p:cNvPr>
          <p:cNvSpPr>
            <a:spLocks/>
          </p:cNvSpPr>
          <p:nvPr/>
        </p:nvSpPr>
        <p:spPr bwMode="auto">
          <a:xfrm>
            <a:off x="11593529" y="2264335"/>
            <a:ext cx="1317531" cy="572838"/>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noFill/>
          <a:ln w="15875">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useBgFill="1">
        <p:nvSpPr>
          <p:cNvPr id="1206" name="Freeform: Shape 1205">
            <a:extLst>
              <a:ext uri="{FF2B5EF4-FFF2-40B4-BE49-F238E27FC236}">
                <a16:creationId xmlns:a16="http://schemas.microsoft.com/office/drawing/2014/main" id="{F6DD88D9-A391-46D7-80E8-181738C6935F}"/>
              </a:ext>
            </a:extLst>
          </p:cNvPr>
          <p:cNvSpPr/>
          <p:nvPr/>
        </p:nvSpPr>
        <p:spPr>
          <a:xfrm>
            <a:off x="11033734" y="1249496"/>
            <a:ext cx="2466880" cy="2466880"/>
          </a:xfrm>
          <a:custGeom>
            <a:avLst/>
            <a:gdLst>
              <a:gd name="connsiteX0" fmla="*/ 770900 w 1541800"/>
              <a:gd name="connsiteY0" fmla="*/ 0 h 1541800"/>
              <a:gd name="connsiteX1" fmla="*/ 1541800 w 1541800"/>
              <a:gd name="connsiteY1" fmla="*/ 770900 h 1541800"/>
              <a:gd name="connsiteX2" fmla="*/ 770900 w 1541800"/>
              <a:gd name="connsiteY2" fmla="*/ 1541800 h 1541800"/>
              <a:gd name="connsiteX3" fmla="*/ 0 w 1541800"/>
              <a:gd name="connsiteY3" fmla="*/ 770900 h 1541800"/>
              <a:gd name="connsiteX4" fmla="*/ 770900 w 1541800"/>
              <a:gd name="connsiteY4" fmla="*/ 0 h 1541800"/>
              <a:gd name="connsiteX5" fmla="*/ 386409 w 1541800"/>
              <a:gd name="connsiteY5" fmla="*/ 446825 h 1541800"/>
              <a:gd name="connsiteX6" fmla="*/ 300352 w 1541800"/>
              <a:gd name="connsiteY6" fmla="*/ 532882 h 1541800"/>
              <a:gd name="connsiteX7" fmla="*/ 300352 w 1541800"/>
              <a:gd name="connsiteY7" fmla="*/ 1093230 h 1541800"/>
              <a:gd name="connsiteX8" fmla="*/ 386409 w 1541800"/>
              <a:gd name="connsiteY8" fmla="*/ 1179287 h 1541800"/>
              <a:gd name="connsiteX9" fmla="*/ 1157607 w 1541800"/>
              <a:gd name="connsiteY9" fmla="*/ 1179287 h 1541800"/>
              <a:gd name="connsiteX10" fmla="*/ 1243664 w 1541800"/>
              <a:gd name="connsiteY10" fmla="*/ 1093230 h 1541800"/>
              <a:gd name="connsiteX11" fmla="*/ 1243664 w 1541800"/>
              <a:gd name="connsiteY11" fmla="*/ 532882 h 1541800"/>
              <a:gd name="connsiteX12" fmla="*/ 1157607 w 1541800"/>
              <a:gd name="connsiteY12" fmla="*/ 446825 h 1541800"/>
              <a:gd name="connsiteX13" fmla="*/ 386409 w 1541800"/>
              <a:gd name="connsiteY13" fmla="*/ 446825 h 154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800" h="1541800">
                <a:moveTo>
                  <a:pt x="770900" y="0"/>
                </a:moveTo>
                <a:cubicBezTo>
                  <a:pt x="1196656" y="0"/>
                  <a:pt x="1541800" y="345144"/>
                  <a:pt x="1541800" y="770900"/>
                </a:cubicBezTo>
                <a:cubicBezTo>
                  <a:pt x="1541800" y="1196656"/>
                  <a:pt x="1196656" y="1541800"/>
                  <a:pt x="770900" y="1541800"/>
                </a:cubicBezTo>
                <a:cubicBezTo>
                  <a:pt x="345144" y="1541800"/>
                  <a:pt x="0" y="1196656"/>
                  <a:pt x="0" y="770900"/>
                </a:cubicBezTo>
                <a:cubicBezTo>
                  <a:pt x="0" y="345144"/>
                  <a:pt x="345144" y="0"/>
                  <a:pt x="770900" y="0"/>
                </a:cubicBezTo>
                <a:close/>
                <a:moveTo>
                  <a:pt x="386409" y="446825"/>
                </a:moveTo>
                <a:cubicBezTo>
                  <a:pt x="338881" y="446825"/>
                  <a:pt x="300352" y="485354"/>
                  <a:pt x="300352" y="532882"/>
                </a:cubicBezTo>
                <a:lnTo>
                  <a:pt x="300352" y="1093230"/>
                </a:lnTo>
                <a:cubicBezTo>
                  <a:pt x="300352" y="1140758"/>
                  <a:pt x="338881" y="1179287"/>
                  <a:pt x="386409" y="1179287"/>
                </a:cubicBezTo>
                <a:lnTo>
                  <a:pt x="1157607" y="1179287"/>
                </a:lnTo>
                <a:cubicBezTo>
                  <a:pt x="1205135" y="1179287"/>
                  <a:pt x="1243664" y="1140758"/>
                  <a:pt x="1243664" y="1093230"/>
                </a:cubicBezTo>
                <a:lnTo>
                  <a:pt x="1243664" y="532882"/>
                </a:lnTo>
                <a:cubicBezTo>
                  <a:pt x="1243664" y="485354"/>
                  <a:pt x="1205135" y="446825"/>
                  <a:pt x="1157607" y="446825"/>
                </a:cubicBezTo>
                <a:lnTo>
                  <a:pt x="386409" y="446825"/>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202" name="Group 1201">
            <a:extLst>
              <a:ext uri="{FF2B5EF4-FFF2-40B4-BE49-F238E27FC236}">
                <a16:creationId xmlns:a16="http://schemas.microsoft.com/office/drawing/2014/main" id="{6CDA22AB-E3CD-4FF4-B985-56EBE940C28B}"/>
              </a:ext>
            </a:extLst>
          </p:cNvPr>
          <p:cNvGrpSpPr/>
          <p:nvPr/>
        </p:nvGrpSpPr>
        <p:grpSpPr>
          <a:xfrm>
            <a:off x="11274019" y="1959078"/>
            <a:ext cx="1979406" cy="1266330"/>
            <a:chOff x="7046261" y="1206393"/>
            <a:chExt cx="1237129" cy="791456"/>
          </a:xfrm>
        </p:grpSpPr>
        <p:sp>
          <p:nvSpPr>
            <p:cNvPr id="1200" name="Freeform: Shape 1199">
              <a:extLst>
                <a:ext uri="{FF2B5EF4-FFF2-40B4-BE49-F238E27FC236}">
                  <a16:creationId xmlns:a16="http://schemas.microsoft.com/office/drawing/2014/main" id="{B3667D96-B111-460F-9DB9-58FA0D8E83D4}"/>
                </a:ext>
              </a:extLst>
            </p:cNvPr>
            <p:cNvSpPr/>
            <p:nvPr/>
          </p:nvSpPr>
          <p:spPr>
            <a:xfrm>
              <a:off x="7190693" y="1206393"/>
              <a:ext cx="943312" cy="732462"/>
            </a:xfrm>
            <a:custGeom>
              <a:avLst/>
              <a:gdLst>
                <a:gd name="connsiteX0" fmla="*/ 86057 w 943312"/>
                <a:gd name="connsiteY0" fmla="*/ 0 h 732462"/>
                <a:gd name="connsiteX1" fmla="*/ 857255 w 943312"/>
                <a:gd name="connsiteY1" fmla="*/ 0 h 732462"/>
                <a:gd name="connsiteX2" fmla="*/ 943312 w 943312"/>
                <a:gd name="connsiteY2" fmla="*/ 86057 h 732462"/>
                <a:gd name="connsiteX3" fmla="*/ 943312 w 943312"/>
                <a:gd name="connsiteY3" fmla="*/ 646405 h 732462"/>
                <a:gd name="connsiteX4" fmla="*/ 857255 w 943312"/>
                <a:gd name="connsiteY4" fmla="*/ 732462 h 732462"/>
                <a:gd name="connsiteX5" fmla="*/ 86057 w 943312"/>
                <a:gd name="connsiteY5" fmla="*/ 732462 h 732462"/>
                <a:gd name="connsiteX6" fmla="*/ 0 w 943312"/>
                <a:gd name="connsiteY6" fmla="*/ 646405 h 732462"/>
                <a:gd name="connsiteX7" fmla="*/ 0 w 943312"/>
                <a:gd name="connsiteY7" fmla="*/ 86057 h 732462"/>
                <a:gd name="connsiteX8" fmla="*/ 86057 w 943312"/>
                <a:gd name="connsiteY8" fmla="*/ 0 h 732462"/>
                <a:gd name="connsiteX9" fmla="*/ 117482 w 943312"/>
                <a:gd name="connsiteY9" fmla="*/ 59431 h 732462"/>
                <a:gd name="connsiteX10" fmla="*/ 63037 w 943312"/>
                <a:gd name="connsiteY10" fmla="*/ 113876 h 732462"/>
                <a:gd name="connsiteX11" fmla="*/ 63037 w 943312"/>
                <a:gd name="connsiteY11" fmla="*/ 618584 h 732462"/>
                <a:gd name="connsiteX12" fmla="*/ 117482 w 943312"/>
                <a:gd name="connsiteY12" fmla="*/ 673029 h 732462"/>
                <a:gd name="connsiteX13" fmla="*/ 825831 w 943312"/>
                <a:gd name="connsiteY13" fmla="*/ 673029 h 732462"/>
                <a:gd name="connsiteX14" fmla="*/ 880276 w 943312"/>
                <a:gd name="connsiteY14" fmla="*/ 618584 h 732462"/>
                <a:gd name="connsiteX15" fmla="*/ 880276 w 943312"/>
                <a:gd name="connsiteY15" fmla="*/ 113876 h 732462"/>
                <a:gd name="connsiteX16" fmla="*/ 825831 w 943312"/>
                <a:gd name="connsiteY16" fmla="*/ 59431 h 732462"/>
                <a:gd name="connsiteX17" fmla="*/ 117482 w 943312"/>
                <a:gd name="connsiteY17" fmla="*/ 59431 h 73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3312" h="732462">
                  <a:moveTo>
                    <a:pt x="86057" y="0"/>
                  </a:moveTo>
                  <a:lnTo>
                    <a:pt x="857255" y="0"/>
                  </a:lnTo>
                  <a:cubicBezTo>
                    <a:pt x="904783" y="0"/>
                    <a:pt x="943312" y="38529"/>
                    <a:pt x="943312" y="86057"/>
                  </a:cubicBezTo>
                  <a:lnTo>
                    <a:pt x="943312" y="646405"/>
                  </a:lnTo>
                  <a:cubicBezTo>
                    <a:pt x="943312" y="693933"/>
                    <a:pt x="904783" y="732462"/>
                    <a:pt x="857255" y="732462"/>
                  </a:cubicBezTo>
                  <a:lnTo>
                    <a:pt x="86057" y="732462"/>
                  </a:lnTo>
                  <a:cubicBezTo>
                    <a:pt x="38529" y="732462"/>
                    <a:pt x="0" y="693933"/>
                    <a:pt x="0" y="646405"/>
                  </a:cubicBezTo>
                  <a:lnTo>
                    <a:pt x="0" y="86057"/>
                  </a:lnTo>
                  <a:cubicBezTo>
                    <a:pt x="0" y="38529"/>
                    <a:pt x="38529" y="0"/>
                    <a:pt x="86057" y="0"/>
                  </a:cubicBezTo>
                  <a:close/>
                  <a:moveTo>
                    <a:pt x="117482" y="59431"/>
                  </a:moveTo>
                  <a:cubicBezTo>
                    <a:pt x="87413" y="59431"/>
                    <a:pt x="63037" y="83807"/>
                    <a:pt x="63037" y="113876"/>
                  </a:cubicBezTo>
                  <a:lnTo>
                    <a:pt x="63037" y="618584"/>
                  </a:lnTo>
                  <a:cubicBezTo>
                    <a:pt x="63037" y="648653"/>
                    <a:pt x="87413" y="673029"/>
                    <a:pt x="117482" y="673029"/>
                  </a:cubicBezTo>
                  <a:lnTo>
                    <a:pt x="825831" y="673029"/>
                  </a:lnTo>
                  <a:cubicBezTo>
                    <a:pt x="855900" y="673029"/>
                    <a:pt x="880276" y="648653"/>
                    <a:pt x="880276" y="618584"/>
                  </a:cubicBezTo>
                  <a:lnTo>
                    <a:pt x="880276" y="113876"/>
                  </a:lnTo>
                  <a:cubicBezTo>
                    <a:pt x="880276" y="83807"/>
                    <a:pt x="855900" y="59431"/>
                    <a:pt x="825831" y="59431"/>
                  </a:cubicBezTo>
                  <a:lnTo>
                    <a:pt x="117482" y="59431"/>
                  </a:lnTo>
                  <a:close/>
                </a:path>
              </a:pathLst>
            </a:custGeom>
            <a:solidFill>
              <a:schemeClr val="bg1">
                <a:lumMod val="50000"/>
                <a:lumOff val="50000"/>
              </a:schemeClr>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cxnSp>
          <p:nvCxnSpPr>
            <p:cNvPr id="1182" name="Straight Connector 1181">
              <a:extLst>
                <a:ext uri="{FF2B5EF4-FFF2-40B4-BE49-F238E27FC236}">
                  <a16:creationId xmlns:a16="http://schemas.microsoft.com/office/drawing/2014/main" id="{068F6553-2D5F-4C94-8504-FEA931FB67F9}"/>
                </a:ext>
              </a:extLst>
            </p:cNvPr>
            <p:cNvCxnSpPr>
              <a:cxnSpLocks/>
            </p:cNvCxnSpPr>
            <p:nvPr/>
          </p:nvCxnSpPr>
          <p:spPr>
            <a:xfrm flipV="1">
              <a:off x="7046261" y="1890944"/>
              <a:ext cx="162407" cy="106905"/>
            </a:xfrm>
            <a:prstGeom prst="line">
              <a:avLst/>
            </a:prstGeom>
            <a:solidFill>
              <a:schemeClr val="accent6">
                <a:lumMod val="50000"/>
              </a:schemeClr>
            </a:solidFill>
            <a:ln w="1905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83" name="Straight Connector 1182">
              <a:extLst>
                <a:ext uri="{FF2B5EF4-FFF2-40B4-BE49-F238E27FC236}">
                  <a16:creationId xmlns:a16="http://schemas.microsoft.com/office/drawing/2014/main" id="{AD850383-0EBA-40A5-96C7-478AEB345FCE}"/>
                </a:ext>
              </a:extLst>
            </p:cNvPr>
            <p:cNvCxnSpPr>
              <a:cxnSpLocks/>
            </p:cNvCxnSpPr>
            <p:nvPr/>
          </p:nvCxnSpPr>
          <p:spPr>
            <a:xfrm flipH="1" flipV="1">
              <a:off x="8120109" y="1893903"/>
              <a:ext cx="163281" cy="88578"/>
            </a:xfrm>
            <a:prstGeom prst="line">
              <a:avLst/>
            </a:prstGeom>
            <a:solidFill>
              <a:schemeClr val="accent6">
                <a:lumMod val="50000"/>
              </a:schemeClr>
            </a:solidFill>
            <a:ln w="19050">
              <a:solidFill>
                <a:schemeClr val="tx2"/>
              </a:solidFill>
            </a:ln>
            <a:effectLst/>
          </p:spPr>
          <p:style>
            <a:lnRef idx="1">
              <a:schemeClr val="accent1"/>
            </a:lnRef>
            <a:fillRef idx="3">
              <a:schemeClr val="accent1"/>
            </a:fillRef>
            <a:effectRef idx="2">
              <a:schemeClr val="accent1"/>
            </a:effectRef>
            <a:fontRef idx="minor">
              <a:schemeClr val="lt1"/>
            </a:fontRef>
          </p:style>
        </p:cxnSp>
      </p:grpSp>
      <p:grpSp>
        <p:nvGrpSpPr>
          <p:cNvPr id="1160" name="Group 1159">
            <a:extLst>
              <a:ext uri="{FF2B5EF4-FFF2-40B4-BE49-F238E27FC236}">
                <a16:creationId xmlns:a16="http://schemas.microsoft.com/office/drawing/2014/main" id="{9B2C4C3F-E253-47B0-8F74-253C0FF6E905}"/>
              </a:ext>
            </a:extLst>
          </p:cNvPr>
          <p:cNvGrpSpPr/>
          <p:nvPr/>
        </p:nvGrpSpPr>
        <p:grpSpPr>
          <a:xfrm>
            <a:off x="2015694" y="1785928"/>
            <a:ext cx="1217152" cy="1250272"/>
            <a:chOff x="1186067" y="1095374"/>
            <a:chExt cx="880856" cy="904825"/>
          </a:xfrm>
        </p:grpSpPr>
        <p:grpSp>
          <p:nvGrpSpPr>
            <p:cNvPr id="1145" name="Group 1144">
              <a:extLst>
                <a:ext uri="{FF2B5EF4-FFF2-40B4-BE49-F238E27FC236}">
                  <a16:creationId xmlns:a16="http://schemas.microsoft.com/office/drawing/2014/main" id="{A725D7C5-740A-4AEE-B9CC-87709DCA5D41}"/>
                </a:ext>
              </a:extLst>
            </p:cNvPr>
            <p:cNvGrpSpPr/>
            <p:nvPr/>
          </p:nvGrpSpPr>
          <p:grpSpPr>
            <a:xfrm>
              <a:off x="1186067" y="1095374"/>
              <a:ext cx="880856" cy="904825"/>
              <a:chOff x="1028905" y="945356"/>
              <a:chExt cx="880856" cy="904825"/>
            </a:xfrm>
          </p:grpSpPr>
          <p:grpSp>
            <p:nvGrpSpPr>
              <p:cNvPr id="1141" name="Group 1140">
                <a:extLst>
                  <a:ext uri="{FF2B5EF4-FFF2-40B4-BE49-F238E27FC236}">
                    <a16:creationId xmlns:a16="http://schemas.microsoft.com/office/drawing/2014/main" id="{168378D3-AC77-4EB6-AC18-6C3A87178211}"/>
                  </a:ext>
                </a:extLst>
              </p:cNvPr>
              <p:cNvGrpSpPr/>
              <p:nvPr/>
            </p:nvGrpSpPr>
            <p:grpSpPr>
              <a:xfrm>
                <a:off x="1028905" y="945356"/>
                <a:ext cx="880856" cy="831057"/>
                <a:chOff x="983662" y="1824038"/>
                <a:chExt cx="880856" cy="831057"/>
              </a:xfrm>
            </p:grpSpPr>
            <p:cxnSp>
              <p:nvCxnSpPr>
                <p:cNvPr id="1132" name="Straight Connector 1131">
                  <a:extLst>
                    <a:ext uri="{FF2B5EF4-FFF2-40B4-BE49-F238E27FC236}">
                      <a16:creationId xmlns:a16="http://schemas.microsoft.com/office/drawing/2014/main" id="{5BC3A17A-9458-4A25-BEA6-54D0BA465E25}"/>
                    </a:ext>
                  </a:extLst>
                </p:cNvPr>
                <p:cNvCxnSpPr>
                  <a:cxnSpLocks/>
                </p:cNvCxnSpPr>
                <p:nvPr/>
              </p:nvCxnSpPr>
              <p:spPr>
                <a:xfrm flipV="1">
                  <a:off x="1309688" y="1945481"/>
                  <a:ext cx="100012" cy="123827"/>
                </a:xfrm>
                <a:prstGeom prst="line">
                  <a:avLst/>
                </a:prstGeom>
                <a:solidFill>
                  <a:srgbClr val="666666"/>
                </a:solidFill>
                <a:ln w="19050" cap="flat">
                  <a:solidFill>
                    <a:schemeClr val="tx1"/>
                  </a:solidFill>
                  <a:prstDash val="solid"/>
                  <a:miter lim="800000"/>
                  <a:headEnd/>
                  <a:tailEnd/>
                </a:ln>
              </p:spPr>
            </p:cxnSp>
            <p:grpSp>
              <p:nvGrpSpPr>
                <p:cNvPr id="1140" name="Group 1139">
                  <a:extLst>
                    <a:ext uri="{FF2B5EF4-FFF2-40B4-BE49-F238E27FC236}">
                      <a16:creationId xmlns:a16="http://schemas.microsoft.com/office/drawing/2014/main" id="{E75A1A34-C54A-49CF-A57C-5CC003608BD9}"/>
                    </a:ext>
                  </a:extLst>
                </p:cNvPr>
                <p:cNvGrpSpPr/>
                <p:nvPr/>
              </p:nvGrpSpPr>
              <p:grpSpPr>
                <a:xfrm>
                  <a:off x="983662" y="1824038"/>
                  <a:ext cx="880856" cy="831057"/>
                  <a:chOff x="983662" y="1824038"/>
                  <a:chExt cx="880856" cy="831057"/>
                </a:xfrm>
              </p:grpSpPr>
              <p:sp>
                <p:nvSpPr>
                  <p:cNvPr id="1121" name="Rectangle: Rounded Corners 1120">
                    <a:extLst>
                      <a:ext uri="{FF2B5EF4-FFF2-40B4-BE49-F238E27FC236}">
                        <a16:creationId xmlns:a16="http://schemas.microsoft.com/office/drawing/2014/main" id="{C255AF4D-AE9E-49A0-854C-4DF44DBF802C}"/>
                      </a:ext>
                    </a:extLst>
                  </p:cNvPr>
                  <p:cNvSpPr/>
                  <p:nvPr/>
                </p:nvSpPr>
                <p:spPr>
                  <a:xfrm>
                    <a:off x="983662" y="2069307"/>
                    <a:ext cx="880856" cy="585788"/>
                  </a:xfrm>
                  <a:prstGeom prst="roundRect">
                    <a:avLst/>
                  </a:prstGeom>
                  <a:gradFill>
                    <a:gsLst>
                      <a:gs pos="100000">
                        <a:srgbClr val="6E6E6E"/>
                      </a:gs>
                      <a:gs pos="21000">
                        <a:srgbClr val="727272"/>
                      </a:gs>
                    </a:gsLst>
                    <a:path path="circle">
                      <a:fillToRect l="2310796" t="757438" r="-2210796" b="-657438"/>
                    </a:path>
                  </a:gra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p:nvSpPr>
                  <p:cNvPr id="1122" name="Rectangle: Rounded Corners 1121">
                    <a:extLst>
                      <a:ext uri="{FF2B5EF4-FFF2-40B4-BE49-F238E27FC236}">
                        <a16:creationId xmlns:a16="http://schemas.microsoft.com/office/drawing/2014/main" id="{BE66C79C-4E47-4D95-B6F1-AE0CB3B344AB}"/>
                      </a:ext>
                    </a:extLst>
                  </p:cNvPr>
                  <p:cNvSpPr/>
                  <p:nvPr/>
                </p:nvSpPr>
                <p:spPr>
                  <a:xfrm>
                    <a:off x="1040812" y="2124076"/>
                    <a:ext cx="633207" cy="478630"/>
                  </a:xfrm>
                  <a:prstGeom prst="roundRect">
                    <a:avLst>
                      <a:gd name="adj" fmla="val 10697"/>
                    </a:avLst>
                  </a:prstGeom>
                  <a:no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grpSp>
                <p:nvGrpSpPr>
                  <p:cNvPr id="1130" name="Group 1129">
                    <a:extLst>
                      <a:ext uri="{FF2B5EF4-FFF2-40B4-BE49-F238E27FC236}">
                        <a16:creationId xmlns:a16="http://schemas.microsoft.com/office/drawing/2014/main" id="{C45B5187-AB4C-4006-B8B9-C320CFAD553E}"/>
                      </a:ext>
                    </a:extLst>
                  </p:cNvPr>
                  <p:cNvGrpSpPr/>
                  <p:nvPr/>
                </p:nvGrpSpPr>
                <p:grpSpPr>
                  <a:xfrm>
                    <a:off x="1720262" y="2183606"/>
                    <a:ext cx="103775" cy="385763"/>
                    <a:chOff x="1710737" y="2183606"/>
                    <a:chExt cx="103775" cy="385763"/>
                  </a:xfrm>
                </p:grpSpPr>
                <p:sp>
                  <p:nvSpPr>
                    <p:cNvPr id="1123" name="Oval 1122">
                      <a:extLst>
                        <a:ext uri="{FF2B5EF4-FFF2-40B4-BE49-F238E27FC236}">
                          <a16:creationId xmlns:a16="http://schemas.microsoft.com/office/drawing/2014/main" id="{B9BCCA70-C595-4BF4-8F7E-1FDA016A38BC}"/>
                        </a:ext>
                      </a:extLst>
                    </p:cNvPr>
                    <p:cNvSpPr/>
                    <p:nvPr/>
                  </p:nvSpPr>
                  <p:spPr>
                    <a:xfrm>
                      <a:off x="1713809" y="2471738"/>
                      <a:ext cx="97631" cy="97631"/>
                    </a:xfrm>
                    <a:prstGeom prst="ellipse">
                      <a:avLst/>
                    </a:prstGeom>
                    <a:solidFill>
                      <a:schemeClr val="tx1">
                        <a:alpha val="47000"/>
                      </a:schemeClr>
                    </a:soli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cxnSp>
                  <p:nvCxnSpPr>
                    <p:cNvPr id="1125" name="Straight Connector 1124">
                      <a:extLst>
                        <a:ext uri="{FF2B5EF4-FFF2-40B4-BE49-F238E27FC236}">
                          <a16:creationId xmlns:a16="http://schemas.microsoft.com/office/drawing/2014/main" id="{09760222-6791-477F-9590-A05AE0F8894D}"/>
                        </a:ext>
                      </a:extLst>
                    </p:cNvPr>
                    <p:cNvCxnSpPr/>
                    <p:nvPr/>
                  </p:nvCxnSpPr>
                  <p:spPr>
                    <a:xfrm>
                      <a:off x="1710737" y="2183606"/>
                      <a:ext cx="103775" cy="0"/>
                    </a:xfrm>
                    <a:prstGeom prst="line">
                      <a:avLst/>
                    </a:prstGeom>
                    <a:solidFill>
                      <a:srgbClr val="666666"/>
                    </a:solidFill>
                    <a:ln w="19050" cap="flat">
                      <a:solidFill>
                        <a:schemeClr val="tx1"/>
                      </a:solidFill>
                      <a:prstDash val="solid"/>
                      <a:miter lim="800000"/>
                      <a:headEnd/>
                      <a:tailEnd/>
                    </a:ln>
                  </p:spPr>
                </p:cxnSp>
                <p:cxnSp>
                  <p:nvCxnSpPr>
                    <p:cNvPr id="1126" name="Straight Connector 1125">
                      <a:extLst>
                        <a:ext uri="{FF2B5EF4-FFF2-40B4-BE49-F238E27FC236}">
                          <a16:creationId xmlns:a16="http://schemas.microsoft.com/office/drawing/2014/main" id="{ABB519AB-36F2-4883-9B40-7D57814837ED}"/>
                        </a:ext>
                      </a:extLst>
                    </p:cNvPr>
                    <p:cNvCxnSpPr/>
                    <p:nvPr/>
                  </p:nvCxnSpPr>
                  <p:spPr>
                    <a:xfrm>
                      <a:off x="1710737" y="2233612"/>
                      <a:ext cx="103775" cy="0"/>
                    </a:xfrm>
                    <a:prstGeom prst="line">
                      <a:avLst/>
                    </a:prstGeom>
                    <a:solidFill>
                      <a:srgbClr val="666666"/>
                    </a:solidFill>
                    <a:ln w="19050" cap="flat">
                      <a:solidFill>
                        <a:schemeClr val="tx1"/>
                      </a:solidFill>
                      <a:prstDash val="solid"/>
                      <a:miter lim="800000"/>
                      <a:headEnd/>
                      <a:tailEnd/>
                    </a:ln>
                  </p:spPr>
                </p:cxnSp>
                <p:cxnSp>
                  <p:nvCxnSpPr>
                    <p:cNvPr id="1127" name="Straight Connector 1126">
                      <a:extLst>
                        <a:ext uri="{FF2B5EF4-FFF2-40B4-BE49-F238E27FC236}">
                          <a16:creationId xmlns:a16="http://schemas.microsoft.com/office/drawing/2014/main" id="{8D1D71A9-E22A-4EA9-9886-F118CA10DDA7}"/>
                        </a:ext>
                      </a:extLst>
                    </p:cNvPr>
                    <p:cNvCxnSpPr/>
                    <p:nvPr/>
                  </p:nvCxnSpPr>
                  <p:spPr>
                    <a:xfrm>
                      <a:off x="1710737" y="2283619"/>
                      <a:ext cx="103775" cy="0"/>
                    </a:xfrm>
                    <a:prstGeom prst="line">
                      <a:avLst/>
                    </a:prstGeom>
                    <a:solidFill>
                      <a:srgbClr val="666666"/>
                    </a:solidFill>
                    <a:ln w="19050" cap="flat">
                      <a:solidFill>
                        <a:schemeClr val="tx1"/>
                      </a:solidFill>
                      <a:prstDash val="solid"/>
                      <a:miter lim="800000"/>
                      <a:headEnd/>
                      <a:tailEnd/>
                    </a:ln>
                  </p:spPr>
                </p:cxnSp>
                <p:cxnSp>
                  <p:nvCxnSpPr>
                    <p:cNvPr id="1128" name="Straight Connector 1127">
                      <a:extLst>
                        <a:ext uri="{FF2B5EF4-FFF2-40B4-BE49-F238E27FC236}">
                          <a16:creationId xmlns:a16="http://schemas.microsoft.com/office/drawing/2014/main" id="{E07854A3-9AC4-47BC-9F02-453DA4C5D0E6}"/>
                        </a:ext>
                      </a:extLst>
                    </p:cNvPr>
                    <p:cNvCxnSpPr/>
                    <p:nvPr/>
                  </p:nvCxnSpPr>
                  <p:spPr>
                    <a:xfrm>
                      <a:off x="1710737" y="2338387"/>
                      <a:ext cx="103775" cy="0"/>
                    </a:xfrm>
                    <a:prstGeom prst="line">
                      <a:avLst/>
                    </a:prstGeom>
                    <a:solidFill>
                      <a:srgbClr val="666666"/>
                    </a:solidFill>
                    <a:ln w="19050" cap="flat">
                      <a:solidFill>
                        <a:schemeClr val="tx1"/>
                      </a:solidFill>
                      <a:prstDash val="solid"/>
                      <a:miter lim="800000"/>
                      <a:headEnd/>
                      <a:tailEnd/>
                    </a:ln>
                  </p:spPr>
                </p:cxnSp>
                <p:sp>
                  <p:nvSpPr>
                    <p:cNvPr id="1129" name="Oval 1128">
                      <a:extLst>
                        <a:ext uri="{FF2B5EF4-FFF2-40B4-BE49-F238E27FC236}">
                          <a16:creationId xmlns:a16="http://schemas.microsoft.com/office/drawing/2014/main" id="{C812F37D-5DFE-491E-A15F-DBC06B3447C1}"/>
                        </a:ext>
                      </a:extLst>
                    </p:cNvPr>
                    <p:cNvSpPr/>
                    <p:nvPr/>
                  </p:nvSpPr>
                  <p:spPr>
                    <a:xfrm>
                      <a:off x="1738812" y="2390775"/>
                      <a:ext cx="47625" cy="47625"/>
                    </a:xfrm>
                    <a:prstGeom prst="ellipse">
                      <a:avLst/>
                    </a:prstGeom>
                    <a:solidFill>
                      <a:srgbClr val="666666"/>
                    </a:soli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grpSp>
              <p:cxnSp>
                <p:nvCxnSpPr>
                  <p:cNvPr id="1136" name="Straight Connector 1135">
                    <a:extLst>
                      <a:ext uri="{FF2B5EF4-FFF2-40B4-BE49-F238E27FC236}">
                        <a16:creationId xmlns:a16="http://schemas.microsoft.com/office/drawing/2014/main" id="{79D950A8-F347-4A6D-89A4-25511590C290}"/>
                      </a:ext>
                    </a:extLst>
                  </p:cNvPr>
                  <p:cNvCxnSpPr>
                    <a:cxnSpLocks/>
                  </p:cNvCxnSpPr>
                  <p:nvPr/>
                </p:nvCxnSpPr>
                <p:spPr>
                  <a:xfrm flipH="1" flipV="1">
                    <a:off x="1233488" y="1874044"/>
                    <a:ext cx="80963" cy="195265"/>
                  </a:xfrm>
                  <a:prstGeom prst="line">
                    <a:avLst/>
                  </a:prstGeom>
                  <a:solidFill>
                    <a:srgbClr val="666666"/>
                  </a:solidFill>
                  <a:ln w="19050" cap="flat">
                    <a:solidFill>
                      <a:schemeClr val="tx1"/>
                    </a:solidFill>
                    <a:prstDash val="solid"/>
                    <a:miter lim="800000"/>
                    <a:headEnd/>
                    <a:tailEnd/>
                  </a:ln>
                </p:spPr>
              </p:cxnSp>
              <p:sp useBgFill="1">
                <p:nvSpPr>
                  <p:cNvPr id="1138" name="Oval 1137">
                    <a:extLst>
                      <a:ext uri="{FF2B5EF4-FFF2-40B4-BE49-F238E27FC236}">
                        <a16:creationId xmlns:a16="http://schemas.microsoft.com/office/drawing/2014/main" id="{8A0163CB-108B-4EBF-98B0-E65D5D1354E0}"/>
                      </a:ext>
                    </a:extLst>
                  </p:cNvPr>
                  <p:cNvSpPr/>
                  <p:nvPr/>
                </p:nvSpPr>
                <p:spPr>
                  <a:xfrm>
                    <a:off x="1393531" y="1905000"/>
                    <a:ext cx="47625" cy="47625"/>
                  </a:xfrm>
                  <a:prstGeom prst="ellipse">
                    <a:avLst/>
                  </a:prstGeom>
                  <a:solidFill>
                    <a:srgbClr val="666666"/>
                  </a:soli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useBgFill="1">
                <p:nvSpPr>
                  <p:cNvPr id="1139" name="Oval 1138">
                    <a:extLst>
                      <a:ext uri="{FF2B5EF4-FFF2-40B4-BE49-F238E27FC236}">
                        <a16:creationId xmlns:a16="http://schemas.microsoft.com/office/drawing/2014/main" id="{086F7833-0560-40D9-A5AD-09AE44162770}"/>
                      </a:ext>
                    </a:extLst>
                  </p:cNvPr>
                  <p:cNvSpPr/>
                  <p:nvPr/>
                </p:nvSpPr>
                <p:spPr>
                  <a:xfrm>
                    <a:off x="1203031" y="1824038"/>
                    <a:ext cx="47625" cy="47625"/>
                  </a:xfrm>
                  <a:prstGeom prst="ellipse">
                    <a:avLst/>
                  </a:prstGeom>
                  <a:solidFill>
                    <a:srgbClr val="666666"/>
                  </a:soli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grpSp>
          </p:grpSp>
          <p:cxnSp>
            <p:nvCxnSpPr>
              <p:cNvPr id="1143" name="Straight Connector 1142">
                <a:extLst>
                  <a:ext uri="{FF2B5EF4-FFF2-40B4-BE49-F238E27FC236}">
                    <a16:creationId xmlns:a16="http://schemas.microsoft.com/office/drawing/2014/main" id="{70E7BC72-1F6E-412D-AA97-9821E28B61FC}"/>
                  </a:ext>
                </a:extLst>
              </p:cNvPr>
              <p:cNvCxnSpPr>
                <a:cxnSpLocks/>
              </p:cNvCxnSpPr>
              <p:nvPr/>
            </p:nvCxnSpPr>
            <p:spPr>
              <a:xfrm>
                <a:off x="1201789" y="1777898"/>
                <a:ext cx="0" cy="72283"/>
              </a:xfrm>
              <a:prstGeom prst="line">
                <a:avLst/>
              </a:prstGeom>
              <a:solidFill>
                <a:srgbClr val="666666"/>
              </a:solidFill>
              <a:ln w="19050" cap="flat">
                <a:solidFill>
                  <a:schemeClr val="tx1"/>
                </a:solidFill>
                <a:prstDash val="solid"/>
                <a:miter lim="800000"/>
                <a:headEnd/>
                <a:tailEnd/>
              </a:ln>
            </p:spPr>
          </p:cxnSp>
          <p:cxnSp>
            <p:nvCxnSpPr>
              <p:cNvPr id="1144" name="Straight Connector 1143">
                <a:extLst>
                  <a:ext uri="{FF2B5EF4-FFF2-40B4-BE49-F238E27FC236}">
                    <a16:creationId xmlns:a16="http://schemas.microsoft.com/office/drawing/2014/main" id="{231587A8-5FDD-4F07-8E9F-4A70A81B8BCC}"/>
                  </a:ext>
                </a:extLst>
              </p:cNvPr>
              <p:cNvCxnSpPr>
                <a:cxnSpLocks/>
              </p:cNvCxnSpPr>
              <p:nvPr/>
            </p:nvCxnSpPr>
            <p:spPr>
              <a:xfrm>
                <a:off x="1749477" y="1777898"/>
                <a:ext cx="0" cy="72283"/>
              </a:xfrm>
              <a:prstGeom prst="line">
                <a:avLst/>
              </a:prstGeom>
              <a:solidFill>
                <a:srgbClr val="666666"/>
              </a:solidFill>
              <a:ln w="19050" cap="flat">
                <a:solidFill>
                  <a:schemeClr val="tx1"/>
                </a:solidFill>
                <a:prstDash val="solid"/>
                <a:miter lim="800000"/>
                <a:headEnd/>
                <a:tailEnd/>
              </a:ln>
            </p:spPr>
          </p:cxnSp>
        </p:grpSp>
        <p:cxnSp>
          <p:nvCxnSpPr>
            <p:cNvPr id="1149" name="Straight Connector 1148">
              <a:extLst>
                <a:ext uri="{FF2B5EF4-FFF2-40B4-BE49-F238E27FC236}">
                  <a16:creationId xmlns:a16="http://schemas.microsoft.com/office/drawing/2014/main" id="{C84CC2F8-ADEF-4318-8D01-FC1AA49E0D85}"/>
                </a:ext>
              </a:extLst>
            </p:cNvPr>
            <p:cNvCxnSpPr>
              <a:cxnSpLocks/>
            </p:cNvCxnSpPr>
            <p:nvPr/>
          </p:nvCxnSpPr>
          <p:spPr>
            <a:xfrm flipH="1">
              <a:off x="1327801" y="1400859"/>
              <a:ext cx="121968" cy="125522"/>
            </a:xfrm>
            <a:prstGeom prst="line">
              <a:avLst/>
            </a:prstGeom>
            <a:solidFill>
              <a:srgbClr val="666666"/>
            </a:solidFill>
            <a:ln w="19050" cap="flat">
              <a:solidFill>
                <a:schemeClr val="tx1"/>
              </a:solidFill>
              <a:prstDash val="solid"/>
              <a:miter lim="800000"/>
              <a:headEnd/>
              <a:tailEnd/>
            </a:ln>
          </p:spPr>
        </p:cxnSp>
        <p:cxnSp>
          <p:nvCxnSpPr>
            <p:cNvPr id="1151" name="Straight Connector 1150">
              <a:extLst>
                <a:ext uri="{FF2B5EF4-FFF2-40B4-BE49-F238E27FC236}">
                  <a16:creationId xmlns:a16="http://schemas.microsoft.com/office/drawing/2014/main" id="{7F3DC8CE-DF27-4CFC-9284-701DEAA11631}"/>
                </a:ext>
              </a:extLst>
            </p:cNvPr>
            <p:cNvCxnSpPr>
              <a:cxnSpLocks/>
            </p:cNvCxnSpPr>
            <p:nvPr/>
          </p:nvCxnSpPr>
          <p:spPr>
            <a:xfrm flipH="1">
              <a:off x="1462088" y="1403239"/>
              <a:ext cx="78170" cy="80448"/>
            </a:xfrm>
            <a:prstGeom prst="line">
              <a:avLst/>
            </a:prstGeom>
            <a:solidFill>
              <a:srgbClr val="666666"/>
            </a:solidFill>
            <a:ln w="19050" cap="flat">
              <a:solidFill>
                <a:schemeClr val="tx1"/>
              </a:solidFill>
              <a:prstDash val="solid"/>
              <a:miter lim="800000"/>
              <a:headEnd/>
              <a:tailEnd/>
            </a:ln>
          </p:spPr>
        </p:cxnSp>
        <p:cxnSp>
          <p:nvCxnSpPr>
            <p:cNvPr id="1153" name="Straight Connector 1152">
              <a:extLst>
                <a:ext uri="{FF2B5EF4-FFF2-40B4-BE49-F238E27FC236}">
                  <a16:creationId xmlns:a16="http://schemas.microsoft.com/office/drawing/2014/main" id="{9D898187-7A13-4142-B9FF-1947A7AA584D}"/>
                </a:ext>
              </a:extLst>
            </p:cNvPr>
            <p:cNvCxnSpPr>
              <a:cxnSpLocks/>
            </p:cNvCxnSpPr>
            <p:nvPr/>
          </p:nvCxnSpPr>
          <p:spPr>
            <a:xfrm flipH="1">
              <a:off x="1397795" y="1509713"/>
              <a:ext cx="41813" cy="43031"/>
            </a:xfrm>
            <a:prstGeom prst="line">
              <a:avLst/>
            </a:prstGeom>
            <a:solidFill>
              <a:srgbClr val="666666"/>
            </a:solidFill>
            <a:ln w="19050" cap="flat">
              <a:solidFill>
                <a:schemeClr val="tx1"/>
              </a:solidFill>
              <a:prstDash val="solid"/>
              <a:miter lim="800000"/>
              <a:headEnd/>
              <a:tailEnd/>
            </a:ln>
          </p:spPr>
        </p:cxnSp>
        <p:cxnSp>
          <p:nvCxnSpPr>
            <p:cNvPr id="1155" name="Straight Connector 1154">
              <a:extLst>
                <a:ext uri="{FF2B5EF4-FFF2-40B4-BE49-F238E27FC236}">
                  <a16:creationId xmlns:a16="http://schemas.microsoft.com/office/drawing/2014/main" id="{A3300C8F-F900-4BA3-B8D1-76183592A31A}"/>
                </a:ext>
              </a:extLst>
            </p:cNvPr>
            <p:cNvCxnSpPr>
              <a:cxnSpLocks/>
            </p:cNvCxnSpPr>
            <p:nvPr/>
          </p:nvCxnSpPr>
          <p:spPr>
            <a:xfrm flipH="1">
              <a:off x="1350169" y="1581149"/>
              <a:ext cx="16360" cy="16838"/>
            </a:xfrm>
            <a:prstGeom prst="line">
              <a:avLst/>
            </a:prstGeom>
            <a:solidFill>
              <a:srgbClr val="666666"/>
            </a:solidFill>
            <a:ln w="19050" cap="flat">
              <a:solidFill>
                <a:schemeClr val="tx1"/>
              </a:solidFill>
              <a:prstDash val="solid"/>
              <a:miter lim="800000"/>
              <a:headEnd/>
              <a:tailEnd/>
            </a:ln>
          </p:spPr>
        </p:cxnSp>
      </p:grpSp>
      <p:sp>
        <p:nvSpPr>
          <p:cNvPr id="1165" name="Rectangle 1164">
            <a:extLst>
              <a:ext uri="{FF2B5EF4-FFF2-40B4-BE49-F238E27FC236}">
                <a16:creationId xmlns:a16="http://schemas.microsoft.com/office/drawing/2014/main" id="{82A6F0EF-6A54-4A74-92E1-A459BE3257EA}"/>
              </a:ext>
            </a:extLst>
          </p:cNvPr>
          <p:cNvSpPr/>
          <p:nvPr/>
        </p:nvSpPr>
        <p:spPr>
          <a:xfrm>
            <a:off x="1061106" y="3022544"/>
            <a:ext cx="2749229" cy="747597"/>
          </a:xfrm>
          <a:prstGeom prst="rect">
            <a:avLst/>
          </a:prstGeom>
          <a:gradFill>
            <a:gsLst>
              <a:gs pos="100000">
                <a:srgbClr val="737373"/>
              </a:gs>
              <a:gs pos="21000">
                <a:srgbClr val="6C6C6C"/>
              </a:gs>
            </a:gsLst>
            <a:path path="circle">
              <a:fillToRect l="100000" t="100000"/>
            </a:path>
          </a:gra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useBgFill="1">
        <p:nvSpPr>
          <p:cNvPr id="1167" name="Oval 1166">
            <a:extLst>
              <a:ext uri="{FF2B5EF4-FFF2-40B4-BE49-F238E27FC236}">
                <a16:creationId xmlns:a16="http://schemas.microsoft.com/office/drawing/2014/main" id="{79F3E530-0FFE-45B5-91D9-83885E840584}"/>
              </a:ext>
            </a:extLst>
          </p:cNvPr>
          <p:cNvSpPr/>
          <p:nvPr/>
        </p:nvSpPr>
        <p:spPr>
          <a:xfrm>
            <a:off x="3144787" y="4742269"/>
            <a:ext cx="2757914" cy="2757914"/>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pic>
        <p:nvPicPr>
          <p:cNvPr id="2" name="Picture 1">
            <a:extLst>
              <a:ext uri="{FF2B5EF4-FFF2-40B4-BE49-F238E27FC236}">
                <a16:creationId xmlns:a16="http://schemas.microsoft.com/office/drawing/2014/main" id="{02E87729-6F5F-4C58-82FA-09D8B31826A2}"/>
              </a:ext>
            </a:extLst>
          </p:cNvPr>
          <p:cNvPicPr>
            <a:picLocks/>
          </p:cNvPicPr>
          <p:nvPr/>
        </p:nvPicPr>
        <p:blipFill rotWithShape="1">
          <a:blip r:embed="rId4">
            <a:extLst>
              <a:ext uri="{28A0092B-C50C-407E-A947-70E740481C1C}">
                <a14:useLocalDpi xmlns:a14="http://schemas.microsoft.com/office/drawing/2010/main"/>
              </a:ext>
            </a:extLst>
          </a:blip>
          <a:srcRect l="15821" t="23576" r="16273" b="25459"/>
          <a:stretch/>
        </p:blipFill>
        <p:spPr>
          <a:xfrm>
            <a:off x="5802682" y="6291749"/>
            <a:ext cx="700381" cy="525650"/>
          </a:xfrm>
          <a:prstGeom prst="rect">
            <a:avLst/>
          </a:prstGeom>
        </p:spPr>
      </p:pic>
      <p:sp>
        <p:nvSpPr>
          <p:cNvPr id="1170" name="Freeform 128">
            <a:extLst>
              <a:ext uri="{FF2B5EF4-FFF2-40B4-BE49-F238E27FC236}">
                <a16:creationId xmlns:a16="http://schemas.microsoft.com/office/drawing/2014/main" id="{E2C9FF6E-8110-4004-81B5-2B31723130C2}"/>
              </a:ext>
            </a:extLst>
          </p:cNvPr>
          <p:cNvSpPr>
            <a:spLocks noChangeAspect="1"/>
          </p:cNvSpPr>
          <p:nvPr/>
        </p:nvSpPr>
        <p:spPr bwMode="white">
          <a:xfrm>
            <a:off x="5026419" y="5203752"/>
            <a:ext cx="704416" cy="38913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alpha val="36000"/>
            </a:schemeClr>
          </a:solidFill>
          <a:ln w="22225">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1171" name="Freeform 128">
            <a:extLst>
              <a:ext uri="{FF2B5EF4-FFF2-40B4-BE49-F238E27FC236}">
                <a16:creationId xmlns:a16="http://schemas.microsoft.com/office/drawing/2014/main" id="{B25C8CBC-C295-4C2F-9513-230A35136042}"/>
              </a:ext>
            </a:extLst>
          </p:cNvPr>
          <p:cNvSpPr>
            <a:spLocks noChangeAspect="1"/>
          </p:cNvSpPr>
          <p:nvPr/>
        </p:nvSpPr>
        <p:spPr bwMode="white">
          <a:xfrm>
            <a:off x="3370510" y="4990625"/>
            <a:ext cx="1197848" cy="6617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alpha val="36000"/>
            </a:schemeClr>
          </a:solidFill>
          <a:ln w="22225">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grpSp>
        <p:nvGrpSpPr>
          <p:cNvPr id="1175" name="Group 1174">
            <a:extLst>
              <a:ext uri="{FF2B5EF4-FFF2-40B4-BE49-F238E27FC236}">
                <a16:creationId xmlns:a16="http://schemas.microsoft.com/office/drawing/2014/main" id="{0E13C9F5-E0EC-4070-A18D-6AE1C98AF8D1}"/>
              </a:ext>
            </a:extLst>
          </p:cNvPr>
          <p:cNvGrpSpPr/>
          <p:nvPr/>
        </p:nvGrpSpPr>
        <p:grpSpPr>
          <a:xfrm>
            <a:off x="4296441" y="5193370"/>
            <a:ext cx="941957" cy="520352"/>
            <a:chOff x="1097879" y="4182384"/>
            <a:chExt cx="729348" cy="402903"/>
          </a:xfrm>
        </p:grpSpPr>
        <p:sp>
          <p:nvSpPr>
            <p:cNvPr id="1174" name="Freeform 128">
              <a:extLst>
                <a:ext uri="{FF2B5EF4-FFF2-40B4-BE49-F238E27FC236}">
                  <a16:creationId xmlns:a16="http://schemas.microsoft.com/office/drawing/2014/main" id="{30D3AB72-9D10-4AB7-8647-23ED320A22FF}"/>
                </a:ext>
              </a:extLst>
            </p:cNvPr>
            <p:cNvSpPr>
              <a:spLocks noChangeAspect="1"/>
            </p:cNvSpPr>
            <p:nvPr/>
          </p:nvSpPr>
          <p:spPr bwMode="white">
            <a:xfrm>
              <a:off x="1097879" y="4182384"/>
              <a:ext cx="729348" cy="40290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65000"/>
                <a:lumOff val="35000"/>
              </a:schemeClr>
            </a:soli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p:nvSpPr>
            <p:cNvPr id="1173" name="Freeform: Shape 1172">
              <a:extLst>
                <a:ext uri="{FF2B5EF4-FFF2-40B4-BE49-F238E27FC236}">
                  <a16:creationId xmlns:a16="http://schemas.microsoft.com/office/drawing/2014/main" id="{6B10B594-FB5E-4788-8D0E-B98DD9472FA2}"/>
                </a:ext>
              </a:extLst>
            </p:cNvPr>
            <p:cNvSpPr>
              <a:spLocks noChangeAspect="1"/>
            </p:cNvSpPr>
            <p:nvPr/>
          </p:nvSpPr>
          <p:spPr bwMode="white">
            <a:xfrm>
              <a:off x="1097879" y="4182384"/>
              <a:ext cx="483702" cy="402903"/>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tx1">
                <a:alpha val="36000"/>
              </a:schemeClr>
            </a:solidFill>
            <a:ln w="25400">
              <a:noFill/>
            </a:ln>
            <a:effectLst/>
          </p:spPr>
          <p:txBody>
            <a:bodyPr vert="horz" wrap="square" lIns="195072" tIns="97536" rIns="195072" bIns="97536" numCol="1" anchor="t" anchorCtr="0" compatLnSpc="1">
              <a:prstTxWarp prst="textNoShape">
                <a:avLst/>
              </a:prstTxWarp>
              <a:noAutofit/>
            </a:bodyPr>
            <a:lstStyle/>
            <a:p>
              <a:pPr defTabSz="1950592">
                <a:defRPr/>
              </a:pPr>
              <a:endParaRPr lang="en-US" sz="3840" dirty="0">
                <a:solidFill>
                  <a:srgbClr val="FFFFFF"/>
                </a:solidFill>
                <a:latin typeface="Arial"/>
              </a:endParaRPr>
            </a:p>
          </p:txBody>
        </p:sp>
      </p:grpSp>
      <p:grpSp>
        <p:nvGrpSpPr>
          <p:cNvPr id="976" name="Group 975">
            <a:extLst>
              <a:ext uri="{FF2B5EF4-FFF2-40B4-BE49-F238E27FC236}">
                <a16:creationId xmlns:a16="http://schemas.microsoft.com/office/drawing/2014/main" id="{FEE4DAEF-474F-4DFE-BC07-C5F52596F1D9}"/>
              </a:ext>
            </a:extLst>
          </p:cNvPr>
          <p:cNvGrpSpPr/>
          <p:nvPr/>
        </p:nvGrpSpPr>
        <p:grpSpPr>
          <a:xfrm>
            <a:off x="3363402" y="6049230"/>
            <a:ext cx="1415021" cy="805819"/>
            <a:chOff x="2252004" y="3693813"/>
            <a:chExt cx="895585" cy="510013"/>
          </a:xfrm>
        </p:grpSpPr>
        <p:sp useBgFill="1">
          <p:nvSpPr>
            <p:cNvPr id="954" name="Rectangle 953">
              <a:extLst>
                <a:ext uri="{FF2B5EF4-FFF2-40B4-BE49-F238E27FC236}">
                  <a16:creationId xmlns:a16="http://schemas.microsoft.com/office/drawing/2014/main" id="{ADE285D7-1DED-432D-9CF9-2A151F27DFA4}"/>
                </a:ext>
              </a:extLst>
            </p:cNvPr>
            <p:cNvSpPr/>
            <p:nvPr/>
          </p:nvSpPr>
          <p:spPr>
            <a:xfrm>
              <a:off x="2315168" y="3820936"/>
              <a:ext cx="769256" cy="382890"/>
            </a:xfrm>
            <a:prstGeom prst="rect">
              <a:avLst/>
            </a:prstGeom>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useBgFill="1">
          <p:nvSpPr>
            <p:cNvPr id="967" name="Freeform: Shape 966">
              <a:extLst>
                <a:ext uri="{FF2B5EF4-FFF2-40B4-BE49-F238E27FC236}">
                  <a16:creationId xmlns:a16="http://schemas.microsoft.com/office/drawing/2014/main" id="{39FE930D-0AF6-45A9-A703-5DA4F86E287D}"/>
                </a:ext>
              </a:extLst>
            </p:cNvPr>
            <p:cNvSpPr/>
            <p:nvPr/>
          </p:nvSpPr>
          <p:spPr>
            <a:xfrm>
              <a:off x="2252004" y="3693813"/>
              <a:ext cx="895585" cy="192387"/>
            </a:xfrm>
            <a:custGeom>
              <a:avLst/>
              <a:gdLst>
                <a:gd name="connsiteX0" fmla="*/ 792869 w 895585"/>
                <a:gd name="connsiteY0" fmla="*/ 132784 h 192387"/>
                <a:gd name="connsiteX1" fmla="*/ 794713 w 895585"/>
                <a:gd name="connsiteY1" fmla="*/ 137234 h 192387"/>
                <a:gd name="connsiteX2" fmla="*/ 796556 w 895585"/>
                <a:gd name="connsiteY2" fmla="*/ 132784 h 192387"/>
                <a:gd name="connsiteX3" fmla="*/ 693749 w 895585"/>
                <a:gd name="connsiteY3" fmla="*/ 132784 h 192387"/>
                <a:gd name="connsiteX4" fmla="*/ 695594 w 895585"/>
                <a:gd name="connsiteY4" fmla="*/ 137238 h 192387"/>
                <a:gd name="connsiteX5" fmla="*/ 697439 w 895585"/>
                <a:gd name="connsiteY5" fmla="*/ 132784 h 192387"/>
                <a:gd name="connsiteX6" fmla="*/ 594629 w 895585"/>
                <a:gd name="connsiteY6" fmla="*/ 132784 h 192387"/>
                <a:gd name="connsiteX7" fmla="*/ 596474 w 895585"/>
                <a:gd name="connsiteY7" fmla="*/ 137238 h 192387"/>
                <a:gd name="connsiteX8" fmla="*/ 598319 w 895585"/>
                <a:gd name="connsiteY8" fmla="*/ 132784 h 192387"/>
                <a:gd name="connsiteX9" fmla="*/ 495509 w 895585"/>
                <a:gd name="connsiteY9" fmla="*/ 132784 h 192387"/>
                <a:gd name="connsiteX10" fmla="*/ 497354 w 895585"/>
                <a:gd name="connsiteY10" fmla="*/ 137238 h 192387"/>
                <a:gd name="connsiteX11" fmla="*/ 499199 w 895585"/>
                <a:gd name="connsiteY11" fmla="*/ 132784 h 192387"/>
                <a:gd name="connsiteX12" fmla="*/ 396389 w 895585"/>
                <a:gd name="connsiteY12" fmla="*/ 132784 h 192387"/>
                <a:gd name="connsiteX13" fmla="*/ 398234 w 895585"/>
                <a:gd name="connsiteY13" fmla="*/ 137238 h 192387"/>
                <a:gd name="connsiteX14" fmla="*/ 400079 w 895585"/>
                <a:gd name="connsiteY14" fmla="*/ 132784 h 192387"/>
                <a:gd name="connsiteX15" fmla="*/ 297269 w 895585"/>
                <a:gd name="connsiteY15" fmla="*/ 132784 h 192387"/>
                <a:gd name="connsiteX16" fmla="*/ 299114 w 895585"/>
                <a:gd name="connsiteY16" fmla="*/ 137238 h 192387"/>
                <a:gd name="connsiteX17" fmla="*/ 300959 w 895585"/>
                <a:gd name="connsiteY17" fmla="*/ 132784 h 192387"/>
                <a:gd name="connsiteX18" fmla="*/ 198149 w 895585"/>
                <a:gd name="connsiteY18" fmla="*/ 132784 h 192387"/>
                <a:gd name="connsiteX19" fmla="*/ 199994 w 895585"/>
                <a:gd name="connsiteY19" fmla="*/ 137238 h 192387"/>
                <a:gd name="connsiteX20" fmla="*/ 201839 w 895585"/>
                <a:gd name="connsiteY20" fmla="*/ 132784 h 192387"/>
                <a:gd name="connsiteX21" fmla="*/ 99029 w 895585"/>
                <a:gd name="connsiteY21" fmla="*/ 132784 h 192387"/>
                <a:gd name="connsiteX22" fmla="*/ 100874 w 895585"/>
                <a:gd name="connsiteY22" fmla="*/ 137238 h 192387"/>
                <a:gd name="connsiteX23" fmla="*/ 102719 w 895585"/>
                <a:gd name="connsiteY23" fmla="*/ 132784 h 192387"/>
                <a:gd name="connsiteX24" fmla="*/ 33196 w 895585"/>
                <a:gd name="connsiteY24" fmla="*/ 0 h 192387"/>
                <a:gd name="connsiteX25" fmla="*/ 862389 w 895585"/>
                <a:gd name="connsiteY25" fmla="*/ 0 h 192387"/>
                <a:gd name="connsiteX26" fmla="*/ 895585 w 895585"/>
                <a:gd name="connsiteY26" fmla="*/ 132784 h 192387"/>
                <a:gd name="connsiteX27" fmla="*/ 891986 w 895585"/>
                <a:gd name="connsiteY27" fmla="*/ 132784 h 192387"/>
                <a:gd name="connsiteX28" fmla="*/ 895468 w 895585"/>
                <a:gd name="connsiteY28" fmla="*/ 141190 h 192387"/>
                <a:gd name="connsiteX29" fmla="*/ 844271 w 895585"/>
                <a:gd name="connsiteY29" fmla="*/ 192387 h 192387"/>
                <a:gd name="connsiteX30" fmla="*/ 808070 w 895585"/>
                <a:gd name="connsiteY30" fmla="*/ 177392 h 192387"/>
                <a:gd name="connsiteX31" fmla="*/ 794713 w 895585"/>
                <a:gd name="connsiteY31" fmla="*/ 145146 h 192387"/>
                <a:gd name="connsiteX32" fmla="*/ 781356 w 895585"/>
                <a:gd name="connsiteY32" fmla="*/ 177392 h 192387"/>
                <a:gd name="connsiteX33" fmla="*/ 745154 w 895585"/>
                <a:gd name="connsiteY33" fmla="*/ 192387 h 192387"/>
                <a:gd name="connsiteX34" fmla="*/ 708952 w 895585"/>
                <a:gd name="connsiteY34" fmla="*/ 177392 h 192387"/>
                <a:gd name="connsiteX35" fmla="*/ 695594 w 895585"/>
                <a:gd name="connsiteY35" fmla="*/ 145142 h 192387"/>
                <a:gd name="connsiteX36" fmla="*/ 682236 w 895585"/>
                <a:gd name="connsiteY36" fmla="*/ 177392 h 192387"/>
                <a:gd name="connsiteX37" fmla="*/ 646034 w 895585"/>
                <a:gd name="connsiteY37" fmla="*/ 192387 h 192387"/>
                <a:gd name="connsiteX38" fmla="*/ 609832 w 895585"/>
                <a:gd name="connsiteY38" fmla="*/ 177392 h 192387"/>
                <a:gd name="connsiteX39" fmla="*/ 596474 w 895585"/>
                <a:gd name="connsiteY39" fmla="*/ 145142 h 192387"/>
                <a:gd name="connsiteX40" fmla="*/ 583116 w 895585"/>
                <a:gd name="connsiteY40" fmla="*/ 177392 h 192387"/>
                <a:gd name="connsiteX41" fmla="*/ 546914 w 895585"/>
                <a:gd name="connsiteY41" fmla="*/ 192387 h 192387"/>
                <a:gd name="connsiteX42" fmla="*/ 510712 w 895585"/>
                <a:gd name="connsiteY42" fmla="*/ 177392 h 192387"/>
                <a:gd name="connsiteX43" fmla="*/ 497354 w 895585"/>
                <a:gd name="connsiteY43" fmla="*/ 145142 h 192387"/>
                <a:gd name="connsiteX44" fmla="*/ 483996 w 895585"/>
                <a:gd name="connsiteY44" fmla="*/ 177392 h 192387"/>
                <a:gd name="connsiteX45" fmla="*/ 447794 w 895585"/>
                <a:gd name="connsiteY45" fmla="*/ 192387 h 192387"/>
                <a:gd name="connsiteX46" fmla="*/ 411592 w 895585"/>
                <a:gd name="connsiteY46" fmla="*/ 177392 h 192387"/>
                <a:gd name="connsiteX47" fmla="*/ 398234 w 895585"/>
                <a:gd name="connsiteY47" fmla="*/ 145142 h 192387"/>
                <a:gd name="connsiteX48" fmla="*/ 384876 w 895585"/>
                <a:gd name="connsiteY48" fmla="*/ 177392 h 192387"/>
                <a:gd name="connsiteX49" fmla="*/ 348674 w 895585"/>
                <a:gd name="connsiteY49" fmla="*/ 192387 h 192387"/>
                <a:gd name="connsiteX50" fmla="*/ 312472 w 895585"/>
                <a:gd name="connsiteY50" fmla="*/ 177392 h 192387"/>
                <a:gd name="connsiteX51" fmla="*/ 299114 w 895585"/>
                <a:gd name="connsiteY51" fmla="*/ 145142 h 192387"/>
                <a:gd name="connsiteX52" fmla="*/ 285756 w 895585"/>
                <a:gd name="connsiteY52" fmla="*/ 177392 h 192387"/>
                <a:gd name="connsiteX53" fmla="*/ 249554 w 895585"/>
                <a:gd name="connsiteY53" fmla="*/ 192387 h 192387"/>
                <a:gd name="connsiteX54" fmla="*/ 213352 w 895585"/>
                <a:gd name="connsiteY54" fmla="*/ 177392 h 192387"/>
                <a:gd name="connsiteX55" fmla="*/ 199994 w 895585"/>
                <a:gd name="connsiteY55" fmla="*/ 145142 h 192387"/>
                <a:gd name="connsiteX56" fmla="*/ 186636 w 895585"/>
                <a:gd name="connsiteY56" fmla="*/ 177392 h 192387"/>
                <a:gd name="connsiteX57" fmla="*/ 150434 w 895585"/>
                <a:gd name="connsiteY57" fmla="*/ 192387 h 192387"/>
                <a:gd name="connsiteX58" fmla="*/ 114232 w 895585"/>
                <a:gd name="connsiteY58" fmla="*/ 177392 h 192387"/>
                <a:gd name="connsiteX59" fmla="*/ 100874 w 895585"/>
                <a:gd name="connsiteY59" fmla="*/ 145142 h 192387"/>
                <a:gd name="connsiteX60" fmla="*/ 87516 w 895585"/>
                <a:gd name="connsiteY60" fmla="*/ 177392 h 192387"/>
                <a:gd name="connsiteX61" fmla="*/ 51314 w 895585"/>
                <a:gd name="connsiteY61" fmla="*/ 192387 h 192387"/>
                <a:gd name="connsiteX62" fmla="*/ 117 w 895585"/>
                <a:gd name="connsiteY62" fmla="*/ 141190 h 192387"/>
                <a:gd name="connsiteX63" fmla="*/ 3599 w 895585"/>
                <a:gd name="connsiteY63" fmla="*/ 132784 h 192387"/>
                <a:gd name="connsiteX64" fmla="*/ 0 w 895585"/>
                <a:gd name="connsiteY64" fmla="*/ 132784 h 19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95585" h="192387">
                  <a:moveTo>
                    <a:pt x="792869" y="132784"/>
                  </a:moveTo>
                  <a:lnTo>
                    <a:pt x="794713" y="137234"/>
                  </a:lnTo>
                  <a:lnTo>
                    <a:pt x="796556" y="132784"/>
                  </a:lnTo>
                  <a:close/>
                  <a:moveTo>
                    <a:pt x="693749" y="132784"/>
                  </a:moveTo>
                  <a:lnTo>
                    <a:pt x="695594" y="137238"/>
                  </a:lnTo>
                  <a:lnTo>
                    <a:pt x="697439" y="132784"/>
                  </a:lnTo>
                  <a:close/>
                  <a:moveTo>
                    <a:pt x="594629" y="132784"/>
                  </a:moveTo>
                  <a:lnTo>
                    <a:pt x="596474" y="137238"/>
                  </a:lnTo>
                  <a:lnTo>
                    <a:pt x="598319" y="132784"/>
                  </a:lnTo>
                  <a:close/>
                  <a:moveTo>
                    <a:pt x="495509" y="132784"/>
                  </a:moveTo>
                  <a:lnTo>
                    <a:pt x="497354" y="137238"/>
                  </a:lnTo>
                  <a:lnTo>
                    <a:pt x="499199" y="132784"/>
                  </a:lnTo>
                  <a:close/>
                  <a:moveTo>
                    <a:pt x="396389" y="132784"/>
                  </a:moveTo>
                  <a:lnTo>
                    <a:pt x="398234" y="137238"/>
                  </a:lnTo>
                  <a:lnTo>
                    <a:pt x="400079" y="132784"/>
                  </a:lnTo>
                  <a:close/>
                  <a:moveTo>
                    <a:pt x="297269" y="132784"/>
                  </a:moveTo>
                  <a:lnTo>
                    <a:pt x="299114" y="137238"/>
                  </a:lnTo>
                  <a:lnTo>
                    <a:pt x="300959" y="132784"/>
                  </a:lnTo>
                  <a:close/>
                  <a:moveTo>
                    <a:pt x="198149" y="132784"/>
                  </a:moveTo>
                  <a:lnTo>
                    <a:pt x="199994" y="137238"/>
                  </a:lnTo>
                  <a:lnTo>
                    <a:pt x="201839" y="132784"/>
                  </a:lnTo>
                  <a:close/>
                  <a:moveTo>
                    <a:pt x="99029" y="132784"/>
                  </a:moveTo>
                  <a:lnTo>
                    <a:pt x="100874" y="137238"/>
                  </a:lnTo>
                  <a:lnTo>
                    <a:pt x="102719" y="132784"/>
                  </a:lnTo>
                  <a:close/>
                  <a:moveTo>
                    <a:pt x="33196" y="0"/>
                  </a:moveTo>
                  <a:lnTo>
                    <a:pt x="862389" y="0"/>
                  </a:lnTo>
                  <a:lnTo>
                    <a:pt x="895585" y="132784"/>
                  </a:lnTo>
                  <a:lnTo>
                    <a:pt x="891986" y="132784"/>
                  </a:lnTo>
                  <a:lnTo>
                    <a:pt x="895468" y="141190"/>
                  </a:lnTo>
                  <a:cubicBezTo>
                    <a:pt x="895468" y="169465"/>
                    <a:pt x="872546" y="192387"/>
                    <a:pt x="844271" y="192387"/>
                  </a:cubicBezTo>
                  <a:cubicBezTo>
                    <a:pt x="830134" y="192387"/>
                    <a:pt x="817334" y="186657"/>
                    <a:pt x="808070" y="177392"/>
                  </a:cubicBezTo>
                  <a:lnTo>
                    <a:pt x="794713" y="145146"/>
                  </a:lnTo>
                  <a:lnTo>
                    <a:pt x="781356" y="177392"/>
                  </a:lnTo>
                  <a:cubicBezTo>
                    <a:pt x="772091" y="186657"/>
                    <a:pt x="759291" y="192387"/>
                    <a:pt x="745154" y="192387"/>
                  </a:cubicBezTo>
                  <a:cubicBezTo>
                    <a:pt x="731016" y="192387"/>
                    <a:pt x="718217" y="186657"/>
                    <a:pt x="708952" y="177392"/>
                  </a:cubicBezTo>
                  <a:lnTo>
                    <a:pt x="695594" y="145142"/>
                  </a:lnTo>
                  <a:lnTo>
                    <a:pt x="682236" y="177392"/>
                  </a:lnTo>
                  <a:cubicBezTo>
                    <a:pt x="672971" y="186657"/>
                    <a:pt x="660171" y="192387"/>
                    <a:pt x="646034" y="192387"/>
                  </a:cubicBezTo>
                  <a:cubicBezTo>
                    <a:pt x="631896" y="192387"/>
                    <a:pt x="619097" y="186657"/>
                    <a:pt x="609832" y="177392"/>
                  </a:cubicBezTo>
                  <a:lnTo>
                    <a:pt x="596474" y="145142"/>
                  </a:lnTo>
                  <a:lnTo>
                    <a:pt x="583116" y="177392"/>
                  </a:lnTo>
                  <a:cubicBezTo>
                    <a:pt x="573851" y="186657"/>
                    <a:pt x="561051" y="192387"/>
                    <a:pt x="546914" y="192387"/>
                  </a:cubicBezTo>
                  <a:cubicBezTo>
                    <a:pt x="532776" y="192387"/>
                    <a:pt x="519977" y="186657"/>
                    <a:pt x="510712" y="177392"/>
                  </a:cubicBezTo>
                  <a:lnTo>
                    <a:pt x="497354" y="145142"/>
                  </a:lnTo>
                  <a:lnTo>
                    <a:pt x="483996" y="177392"/>
                  </a:lnTo>
                  <a:cubicBezTo>
                    <a:pt x="474731" y="186657"/>
                    <a:pt x="461931" y="192387"/>
                    <a:pt x="447794" y="192387"/>
                  </a:cubicBezTo>
                  <a:cubicBezTo>
                    <a:pt x="433656" y="192387"/>
                    <a:pt x="420857" y="186657"/>
                    <a:pt x="411592" y="177392"/>
                  </a:cubicBezTo>
                  <a:lnTo>
                    <a:pt x="398234" y="145142"/>
                  </a:lnTo>
                  <a:lnTo>
                    <a:pt x="384876" y="177392"/>
                  </a:lnTo>
                  <a:cubicBezTo>
                    <a:pt x="375611" y="186657"/>
                    <a:pt x="362811" y="192387"/>
                    <a:pt x="348674" y="192387"/>
                  </a:cubicBezTo>
                  <a:cubicBezTo>
                    <a:pt x="334536" y="192387"/>
                    <a:pt x="321737" y="186657"/>
                    <a:pt x="312472" y="177392"/>
                  </a:cubicBezTo>
                  <a:lnTo>
                    <a:pt x="299114" y="145142"/>
                  </a:lnTo>
                  <a:lnTo>
                    <a:pt x="285756" y="177392"/>
                  </a:lnTo>
                  <a:cubicBezTo>
                    <a:pt x="276491" y="186657"/>
                    <a:pt x="263691" y="192387"/>
                    <a:pt x="249554" y="192387"/>
                  </a:cubicBezTo>
                  <a:cubicBezTo>
                    <a:pt x="235416" y="192387"/>
                    <a:pt x="222617" y="186657"/>
                    <a:pt x="213352" y="177392"/>
                  </a:cubicBezTo>
                  <a:lnTo>
                    <a:pt x="199994" y="145142"/>
                  </a:lnTo>
                  <a:lnTo>
                    <a:pt x="186636" y="177392"/>
                  </a:lnTo>
                  <a:cubicBezTo>
                    <a:pt x="177371" y="186657"/>
                    <a:pt x="164571" y="192387"/>
                    <a:pt x="150434" y="192387"/>
                  </a:cubicBezTo>
                  <a:cubicBezTo>
                    <a:pt x="136296" y="192387"/>
                    <a:pt x="123497" y="186657"/>
                    <a:pt x="114232" y="177392"/>
                  </a:cubicBezTo>
                  <a:lnTo>
                    <a:pt x="100874" y="145142"/>
                  </a:lnTo>
                  <a:lnTo>
                    <a:pt x="87516" y="177392"/>
                  </a:lnTo>
                  <a:cubicBezTo>
                    <a:pt x="78251" y="186657"/>
                    <a:pt x="65451" y="192387"/>
                    <a:pt x="51314" y="192387"/>
                  </a:cubicBezTo>
                  <a:cubicBezTo>
                    <a:pt x="23039" y="192387"/>
                    <a:pt x="117" y="169465"/>
                    <a:pt x="117" y="141190"/>
                  </a:cubicBezTo>
                  <a:lnTo>
                    <a:pt x="3599" y="132784"/>
                  </a:lnTo>
                  <a:lnTo>
                    <a:pt x="0" y="132784"/>
                  </a:lnTo>
                  <a:close/>
                </a:path>
              </a:pathLst>
            </a:custGeom>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useBgFill="1">
          <p:nvSpPr>
            <p:cNvPr id="968" name="Rectangle 967">
              <a:extLst>
                <a:ext uri="{FF2B5EF4-FFF2-40B4-BE49-F238E27FC236}">
                  <a16:creationId xmlns:a16="http://schemas.microsoft.com/office/drawing/2014/main" id="{9FBBBF16-9B9D-46E9-94BD-5C445EA439E2}"/>
                </a:ext>
              </a:extLst>
            </p:cNvPr>
            <p:cNvSpPr/>
            <p:nvPr/>
          </p:nvSpPr>
          <p:spPr>
            <a:xfrm>
              <a:off x="2426493" y="3936206"/>
              <a:ext cx="150020" cy="266701"/>
            </a:xfrm>
            <a:prstGeom prst="rect">
              <a:avLst/>
            </a:prstGeom>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cxnSp>
          <p:nvCxnSpPr>
            <p:cNvPr id="972" name="Straight Connector 971">
              <a:extLst>
                <a:ext uri="{FF2B5EF4-FFF2-40B4-BE49-F238E27FC236}">
                  <a16:creationId xmlns:a16="http://schemas.microsoft.com/office/drawing/2014/main" id="{548D2DFB-8A8E-4BF4-A139-D02420736BBF}"/>
                </a:ext>
              </a:extLst>
            </p:cNvPr>
            <p:cNvCxnSpPr>
              <a:cxnSpLocks/>
            </p:cNvCxnSpPr>
            <p:nvPr/>
          </p:nvCxnSpPr>
          <p:spPr>
            <a:xfrm>
              <a:off x="2460537" y="3976688"/>
              <a:ext cx="0" cy="195262"/>
            </a:xfrm>
            <a:prstGeom prst="line">
              <a:avLst/>
            </a:prstGeom>
            <a:ln w="19050" cap="rnd">
              <a:solidFill>
                <a:schemeClr val="tx1">
                  <a:alpha val="38000"/>
                </a:schemeClr>
              </a:solidFill>
            </a:ln>
            <a:effectLst/>
          </p:spPr>
          <p:style>
            <a:lnRef idx="2">
              <a:schemeClr val="accent1"/>
            </a:lnRef>
            <a:fillRef idx="0">
              <a:schemeClr val="accent1"/>
            </a:fillRef>
            <a:effectRef idx="1">
              <a:schemeClr val="accent1"/>
            </a:effectRef>
            <a:fontRef idx="minor">
              <a:schemeClr val="tx1"/>
            </a:fontRef>
          </p:style>
        </p:cxnSp>
        <p:sp useBgFill="1">
          <p:nvSpPr>
            <p:cNvPr id="974" name="Rectangle 973">
              <a:extLst>
                <a:ext uri="{FF2B5EF4-FFF2-40B4-BE49-F238E27FC236}">
                  <a16:creationId xmlns:a16="http://schemas.microsoft.com/office/drawing/2014/main" id="{D45F3116-77B4-441C-83D4-C395D27946A3}"/>
                </a:ext>
              </a:extLst>
            </p:cNvPr>
            <p:cNvSpPr/>
            <p:nvPr/>
          </p:nvSpPr>
          <p:spPr>
            <a:xfrm>
              <a:off x="2664617" y="3936206"/>
              <a:ext cx="283371" cy="164307"/>
            </a:xfrm>
            <a:prstGeom prst="rect">
              <a:avLst/>
            </a:prstGeom>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166" name="Rectangle 1165">
            <a:extLst>
              <a:ext uri="{FF2B5EF4-FFF2-40B4-BE49-F238E27FC236}">
                <a16:creationId xmlns:a16="http://schemas.microsoft.com/office/drawing/2014/main" id="{4AEDC529-8572-44C5-83DA-CD8B40795BCA}"/>
              </a:ext>
            </a:extLst>
          </p:cNvPr>
          <p:cNvSpPr/>
          <p:nvPr/>
        </p:nvSpPr>
        <p:spPr>
          <a:xfrm>
            <a:off x="2818435" y="6831491"/>
            <a:ext cx="3319606" cy="747597"/>
          </a:xfrm>
          <a:prstGeom prst="rect">
            <a:avLst/>
          </a:prstGeom>
          <a:solidFill>
            <a:srgbClr val="666666"/>
          </a:soli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grpSp>
        <p:nvGrpSpPr>
          <p:cNvPr id="1108" name="Group 1107">
            <a:extLst>
              <a:ext uri="{FF2B5EF4-FFF2-40B4-BE49-F238E27FC236}">
                <a16:creationId xmlns:a16="http://schemas.microsoft.com/office/drawing/2014/main" id="{E8E4F675-45A3-4640-B7F7-64A81153C5B3}"/>
              </a:ext>
            </a:extLst>
          </p:cNvPr>
          <p:cNvGrpSpPr/>
          <p:nvPr/>
        </p:nvGrpSpPr>
        <p:grpSpPr>
          <a:xfrm>
            <a:off x="8148008" y="6274344"/>
            <a:ext cx="3764259" cy="1130266"/>
            <a:chOff x="5092505" y="3995206"/>
            <a:chExt cx="2352662" cy="706416"/>
          </a:xfrm>
        </p:grpSpPr>
        <p:sp>
          <p:nvSpPr>
            <p:cNvPr id="1066" name="Rectangle 14">
              <a:extLst>
                <a:ext uri="{FF2B5EF4-FFF2-40B4-BE49-F238E27FC236}">
                  <a16:creationId xmlns:a16="http://schemas.microsoft.com/office/drawing/2014/main" id="{33420202-15ED-4CCB-B2F6-B22496C7B651}"/>
                </a:ext>
              </a:extLst>
            </p:cNvPr>
            <p:cNvSpPr>
              <a:spLocks noChangeArrowheads="1"/>
            </p:cNvSpPr>
            <p:nvPr/>
          </p:nvSpPr>
          <p:spPr bwMode="auto">
            <a:xfrm>
              <a:off x="5889825" y="4192169"/>
              <a:ext cx="66286" cy="509453"/>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067" name="Rectangle 15">
              <a:extLst>
                <a:ext uri="{FF2B5EF4-FFF2-40B4-BE49-F238E27FC236}">
                  <a16:creationId xmlns:a16="http://schemas.microsoft.com/office/drawing/2014/main" id="{346B6473-58D2-4EDB-A415-BBA910491795}"/>
                </a:ext>
              </a:extLst>
            </p:cNvPr>
            <p:cNvSpPr>
              <a:spLocks noChangeArrowheads="1"/>
            </p:cNvSpPr>
            <p:nvPr/>
          </p:nvSpPr>
          <p:spPr bwMode="auto">
            <a:xfrm>
              <a:off x="6546998" y="4192169"/>
              <a:ext cx="66286" cy="509453"/>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069" name="Freeform 5">
              <a:extLst>
                <a:ext uri="{FF2B5EF4-FFF2-40B4-BE49-F238E27FC236}">
                  <a16:creationId xmlns:a16="http://schemas.microsoft.com/office/drawing/2014/main" id="{DE6556A7-1C2E-4B14-82C2-2300F7171156}"/>
                </a:ext>
              </a:extLst>
            </p:cNvPr>
            <p:cNvSpPr>
              <a:spLocks/>
            </p:cNvSpPr>
            <p:nvPr/>
          </p:nvSpPr>
          <p:spPr bwMode="auto">
            <a:xfrm>
              <a:off x="5092505" y="3995206"/>
              <a:ext cx="2352662" cy="366939"/>
            </a:xfrm>
            <a:custGeom>
              <a:avLst/>
              <a:gdLst>
                <a:gd name="T0" fmla="*/ 3526 w 3824"/>
                <a:gd name="T1" fmla="*/ 596 h 596"/>
                <a:gd name="T2" fmla="*/ 298 w 3824"/>
                <a:gd name="T3" fmla="*/ 596 h 596"/>
                <a:gd name="T4" fmla="*/ 0 w 3824"/>
                <a:gd name="T5" fmla="*/ 298 h 596"/>
                <a:gd name="T6" fmla="*/ 0 w 3824"/>
                <a:gd name="T7" fmla="*/ 298 h 596"/>
                <a:gd name="T8" fmla="*/ 298 w 3824"/>
                <a:gd name="T9" fmla="*/ 0 h 596"/>
                <a:gd name="T10" fmla="*/ 3526 w 3824"/>
                <a:gd name="T11" fmla="*/ 0 h 596"/>
                <a:gd name="T12" fmla="*/ 3824 w 3824"/>
                <a:gd name="T13" fmla="*/ 298 h 596"/>
                <a:gd name="T14" fmla="*/ 3824 w 3824"/>
                <a:gd name="T15" fmla="*/ 298 h 596"/>
                <a:gd name="T16" fmla="*/ 3526 w 3824"/>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24" h="596">
                  <a:moveTo>
                    <a:pt x="3526" y="596"/>
                  </a:moveTo>
                  <a:cubicBezTo>
                    <a:pt x="298" y="596"/>
                    <a:pt x="298" y="596"/>
                    <a:pt x="298" y="596"/>
                  </a:cubicBezTo>
                  <a:cubicBezTo>
                    <a:pt x="134" y="596"/>
                    <a:pt x="0" y="462"/>
                    <a:pt x="0" y="298"/>
                  </a:cubicBezTo>
                  <a:cubicBezTo>
                    <a:pt x="0" y="298"/>
                    <a:pt x="0" y="298"/>
                    <a:pt x="0" y="298"/>
                  </a:cubicBezTo>
                  <a:cubicBezTo>
                    <a:pt x="0" y="134"/>
                    <a:pt x="134" y="0"/>
                    <a:pt x="298" y="0"/>
                  </a:cubicBezTo>
                  <a:cubicBezTo>
                    <a:pt x="3526" y="0"/>
                    <a:pt x="3526" y="0"/>
                    <a:pt x="3526" y="0"/>
                  </a:cubicBezTo>
                  <a:cubicBezTo>
                    <a:pt x="3690" y="0"/>
                    <a:pt x="3824" y="134"/>
                    <a:pt x="3824" y="298"/>
                  </a:cubicBezTo>
                  <a:cubicBezTo>
                    <a:pt x="3824" y="298"/>
                    <a:pt x="3824" y="298"/>
                    <a:pt x="3824" y="298"/>
                  </a:cubicBezTo>
                  <a:cubicBezTo>
                    <a:pt x="3824" y="462"/>
                    <a:pt x="3690" y="596"/>
                    <a:pt x="3526" y="596"/>
                  </a:cubicBezTo>
                  <a:close/>
                </a:path>
              </a:pathLst>
            </a:custGeom>
            <a:solidFill>
              <a:schemeClr val="bg1">
                <a:lumMod val="65000"/>
                <a:lumOff val="35000"/>
              </a:schemeClr>
            </a:soli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1071" name="Group 1070">
            <a:extLst>
              <a:ext uri="{FF2B5EF4-FFF2-40B4-BE49-F238E27FC236}">
                <a16:creationId xmlns:a16="http://schemas.microsoft.com/office/drawing/2014/main" id="{922D5738-28D3-4AAC-8C52-2BC48C8FB50E}"/>
              </a:ext>
            </a:extLst>
          </p:cNvPr>
          <p:cNvGrpSpPr/>
          <p:nvPr/>
        </p:nvGrpSpPr>
        <p:grpSpPr>
          <a:xfrm>
            <a:off x="8773742" y="6372826"/>
            <a:ext cx="386352" cy="386352"/>
            <a:chOff x="2341661" y="3556349"/>
            <a:chExt cx="251607" cy="251607"/>
          </a:xfrm>
        </p:grpSpPr>
        <p:sp>
          <p:nvSpPr>
            <p:cNvPr id="1104" name="Freeform 16">
              <a:extLst>
                <a:ext uri="{FF2B5EF4-FFF2-40B4-BE49-F238E27FC236}">
                  <a16:creationId xmlns:a16="http://schemas.microsoft.com/office/drawing/2014/main" id="{0F35245D-A576-41A7-BB95-9E684671C9B6}"/>
                </a:ext>
              </a:extLst>
            </p:cNvPr>
            <p:cNvSpPr>
              <a:spLocks/>
            </p:cNvSpPr>
            <p:nvPr/>
          </p:nvSpPr>
          <p:spPr bwMode="auto">
            <a:xfrm>
              <a:off x="2352567"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105" name="Oval 1104">
              <a:extLst>
                <a:ext uri="{FF2B5EF4-FFF2-40B4-BE49-F238E27FC236}">
                  <a16:creationId xmlns:a16="http://schemas.microsoft.com/office/drawing/2014/main" id="{E1E5E831-3158-4E8D-AF6F-5506529B771A}"/>
                </a:ext>
              </a:extLst>
            </p:cNvPr>
            <p:cNvSpPr>
              <a:spLocks noChangeArrowheads="1"/>
            </p:cNvSpPr>
            <p:nvPr/>
          </p:nvSpPr>
          <p:spPr bwMode="auto">
            <a:xfrm>
              <a:off x="2341661" y="3556349"/>
              <a:ext cx="251607" cy="251607"/>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1072" name="Group 1071">
            <a:extLst>
              <a:ext uri="{FF2B5EF4-FFF2-40B4-BE49-F238E27FC236}">
                <a16:creationId xmlns:a16="http://schemas.microsoft.com/office/drawing/2014/main" id="{9E17CDFC-067D-4864-B2F2-464206D43689}"/>
              </a:ext>
            </a:extLst>
          </p:cNvPr>
          <p:cNvGrpSpPr/>
          <p:nvPr/>
        </p:nvGrpSpPr>
        <p:grpSpPr>
          <a:xfrm>
            <a:off x="9301752" y="6372826"/>
            <a:ext cx="385594" cy="386352"/>
            <a:chOff x="2685521" y="3556349"/>
            <a:chExt cx="251113" cy="251607"/>
          </a:xfrm>
        </p:grpSpPr>
        <p:sp>
          <p:nvSpPr>
            <p:cNvPr id="1102" name="Freeform 16">
              <a:extLst>
                <a:ext uri="{FF2B5EF4-FFF2-40B4-BE49-F238E27FC236}">
                  <a16:creationId xmlns:a16="http://schemas.microsoft.com/office/drawing/2014/main" id="{E7FD1B09-8245-4AF4-9399-8A9D910DBF56}"/>
                </a:ext>
              </a:extLst>
            </p:cNvPr>
            <p:cNvSpPr>
              <a:spLocks/>
            </p:cNvSpPr>
            <p:nvPr/>
          </p:nvSpPr>
          <p:spPr bwMode="auto">
            <a:xfrm>
              <a:off x="2694107"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103" name="Oval 8">
              <a:extLst>
                <a:ext uri="{FF2B5EF4-FFF2-40B4-BE49-F238E27FC236}">
                  <a16:creationId xmlns:a16="http://schemas.microsoft.com/office/drawing/2014/main" id="{441DB105-DED8-4317-A35C-FEDFA982A621}"/>
                </a:ext>
              </a:extLst>
            </p:cNvPr>
            <p:cNvSpPr>
              <a:spLocks noChangeArrowheads="1"/>
            </p:cNvSpPr>
            <p:nvPr/>
          </p:nvSpPr>
          <p:spPr bwMode="auto">
            <a:xfrm>
              <a:off x="2685521" y="3556349"/>
              <a:ext cx="251113" cy="251607"/>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1073" name="Group 1072">
            <a:extLst>
              <a:ext uri="{FF2B5EF4-FFF2-40B4-BE49-F238E27FC236}">
                <a16:creationId xmlns:a16="http://schemas.microsoft.com/office/drawing/2014/main" id="{0E544965-7AF9-4C53-BE07-B6A1D4BACE9F}"/>
              </a:ext>
            </a:extLst>
          </p:cNvPr>
          <p:cNvGrpSpPr/>
          <p:nvPr/>
        </p:nvGrpSpPr>
        <p:grpSpPr>
          <a:xfrm>
            <a:off x="9825221" y="6372826"/>
            <a:ext cx="386352" cy="386352"/>
            <a:chOff x="3026424" y="3556349"/>
            <a:chExt cx="251607" cy="251607"/>
          </a:xfrm>
        </p:grpSpPr>
        <p:sp>
          <p:nvSpPr>
            <p:cNvPr id="1100" name="Freeform 16">
              <a:extLst>
                <a:ext uri="{FF2B5EF4-FFF2-40B4-BE49-F238E27FC236}">
                  <a16:creationId xmlns:a16="http://schemas.microsoft.com/office/drawing/2014/main" id="{E002413E-988B-4BFB-A61D-BA499C3C8530}"/>
                </a:ext>
              </a:extLst>
            </p:cNvPr>
            <p:cNvSpPr>
              <a:spLocks/>
            </p:cNvSpPr>
            <p:nvPr/>
          </p:nvSpPr>
          <p:spPr bwMode="auto">
            <a:xfrm>
              <a:off x="3032011"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101" name="Oval 9">
              <a:extLst>
                <a:ext uri="{FF2B5EF4-FFF2-40B4-BE49-F238E27FC236}">
                  <a16:creationId xmlns:a16="http://schemas.microsoft.com/office/drawing/2014/main" id="{5A524BE6-5070-4CAB-880D-C8FD8DD6BF49}"/>
                </a:ext>
              </a:extLst>
            </p:cNvPr>
            <p:cNvSpPr>
              <a:spLocks noChangeArrowheads="1"/>
            </p:cNvSpPr>
            <p:nvPr/>
          </p:nvSpPr>
          <p:spPr bwMode="auto">
            <a:xfrm>
              <a:off x="3026424" y="3556349"/>
              <a:ext cx="251607" cy="251607"/>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1074" name="Group 1073">
            <a:extLst>
              <a:ext uri="{FF2B5EF4-FFF2-40B4-BE49-F238E27FC236}">
                <a16:creationId xmlns:a16="http://schemas.microsoft.com/office/drawing/2014/main" id="{3B5E8692-6E33-400C-B722-EF64880FBDC9}"/>
              </a:ext>
            </a:extLst>
          </p:cNvPr>
          <p:cNvGrpSpPr/>
          <p:nvPr/>
        </p:nvGrpSpPr>
        <p:grpSpPr>
          <a:xfrm>
            <a:off x="10341109" y="6372826"/>
            <a:ext cx="386352" cy="386352"/>
            <a:chOff x="3362390" y="3556349"/>
            <a:chExt cx="251607" cy="251607"/>
          </a:xfrm>
        </p:grpSpPr>
        <p:sp>
          <p:nvSpPr>
            <p:cNvPr id="1098" name="Freeform 16">
              <a:extLst>
                <a:ext uri="{FF2B5EF4-FFF2-40B4-BE49-F238E27FC236}">
                  <a16:creationId xmlns:a16="http://schemas.microsoft.com/office/drawing/2014/main" id="{9B84AED2-4BC4-4A11-9D91-79317E40FEF7}"/>
                </a:ext>
              </a:extLst>
            </p:cNvPr>
            <p:cNvSpPr>
              <a:spLocks/>
            </p:cNvSpPr>
            <p:nvPr/>
          </p:nvSpPr>
          <p:spPr bwMode="auto">
            <a:xfrm>
              <a:off x="3363196"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099" name="Oval 10">
              <a:extLst>
                <a:ext uri="{FF2B5EF4-FFF2-40B4-BE49-F238E27FC236}">
                  <a16:creationId xmlns:a16="http://schemas.microsoft.com/office/drawing/2014/main" id="{532F8C73-053E-4567-955A-8B238496CD62}"/>
                </a:ext>
              </a:extLst>
            </p:cNvPr>
            <p:cNvSpPr>
              <a:spLocks noChangeArrowheads="1"/>
            </p:cNvSpPr>
            <p:nvPr/>
          </p:nvSpPr>
          <p:spPr bwMode="auto">
            <a:xfrm>
              <a:off x="3362390" y="3556349"/>
              <a:ext cx="251607" cy="251607"/>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1075" name="Group 1074">
            <a:extLst>
              <a:ext uri="{FF2B5EF4-FFF2-40B4-BE49-F238E27FC236}">
                <a16:creationId xmlns:a16="http://schemas.microsoft.com/office/drawing/2014/main" id="{76BA354F-C1A6-40D5-8CB9-986D53C2476B}"/>
              </a:ext>
            </a:extLst>
          </p:cNvPr>
          <p:cNvGrpSpPr/>
          <p:nvPr/>
        </p:nvGrpSpPr>
        <p:grpSpPr>
          <a:xfrm>
            <a:off x="10864578" y="6372826"/>
            <a:ext cx="386352" cy="386352"/>
            <a:chOff x="3703292" y="3556349"/>
            <a:chExt cx="251607" cy="251607"/>
          </a:xfrm>
        </p:grpSpPr>
        <p:sp>
          <p:nvSpPr>
            <p:cNvPr id="1096" name="Freeform 16">
              <a:extLst>
                <a:ext uri="{FF2B5EF4-FFF2-40B4-BE49-F238E27FC236}">
                  <a16:creationId xmlns:a16="http://schemas.microsoft.com/office/drawing/2014/main" id="{2D5E4B06-2310-4FD4-8697-EEDEC4555AED}"/>
                </a:ext>
              </a:extLst>
            </p:cNvPr>
            <p:cNvSpPr>
              <a:spLocks/>
            </p:cNvSpPr>
            <p:nvPr/>
          </p:nvSpPr>
          <p:spPr bwMode="auto">
            <a:xfrm>
              <a:off x="3709158"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097" name="Oval 11">
              <a:extLst>
                <a:ext uri="{FF2B5EF4-FFF2-40B4-BE49-F238E27FC236}">
                  <a16:creationId xmlns:a16="http://schemas.microsoft.com/office/drawing/2014/main" id="{8BEBB2AE-1090-41ED-BD76-E4F459F6A886}"/>
                </a:ext>
              </a:extLst>
            </p:cNvPr>
            <p:cNvSpPr>
              <a:spLocks noChangeArrowheads="1"/>
            </p:cNvSpPr>
            <p:nvPr/>
          </p:nvSpPr>
          <p:spPr bwMode="auto">
            <a:xfrm>
              <a:off x="3703292" y="3556349"/>
              <a:ext cx="251607" cy="251607"/>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1077" name="Group 1076">
            <a:extLst>
              <a:ext uri="{FF2B5EF4-FFF2-40B4-BE49-F238E27FC236}">
                <a16:creationId xmlns:a16="http://schemas.microsoft.com/office/drawing/2014/main" id="{54B20743-5986-4E35-AF7A-5CE88AF52537}"/>
              </a:ext>
            </a:extLst>
          </p:cNvPr>
          <p:cNvGrpSpPr/>
          <p:nvPr/>
        </p:nvGrpSpPr>
        <p:grpSpPr>
          <a:xfrm>
            <a:off x="8431332" y="5648605"/>
            <a:ext cx="7323234" cy="625739"/>
            <a:chOff x="2118670" y="3084712"/>
            <a:chExt cx="4769168" cy="407505"/>
          </a:xfrm>
          <a:solidFill>
            <a:schemeClr val="bg1">
              <a:lumMod val="50000"/>
              <a:lumOff val="50000"/>
            </a:schemeClr>
          </a:solidFill>
        </p:grpSpPr>
        <p:grpSp>
          <p:nvGrpSpPr>
            <p:cNvPr id="1078" name="Group 1077">
              <a:extLst>
                <a:ext uri="{FF2B5EF4-FFF2-40B4-BE49-F238E27FC236}">
                  <a16:creationId xmlns:a16="http://schemas.microsoft.com/office/drawing/2014/main" id="{01BD24F3-EBA7-4378-8196-CE0C4CCFD613}"/>
                </a:ext>
              </a:extLst>
            </p:cNvPr>
            <p:cNvGrpSpPr/>
            <p:nvPr/>
          </p:nvGrpSpPr>
          <p:grpSpPr>
            <a:xfrm>
              <a:off x="2118670" y="3084712"/>
              <a:ext cx="4122818" cy="407505"/>
              <a:chOff x="2118670" y="3084712"/>
              <a:chExt cx="4122818" cy="407505"/>
            </a:xfrm>
            <a:grpFill/>
          </p:grpSpPr>
          <p:sp>
            <p:nvSpPr>
              <p:cNvPr id="1087" name="Rectangle 17">
                <a:extLst>
                  <a:ext uri="{FF2B5EF4-FFF2-40B4-BE49-F238E27FC236}">
                    <a16:creationId xmlns:a16="http://schemas.microsoft.com/office/drawing/2014/main" id="{579EEA72-2D12-4D3A-B7DD-A8C6BEA348BA}"/>
                  </a:ext>
                </a:extLst>
              </p:cNvPr>
              <p:cNvSpPr>
                <a:spLocks noChangeArrowheads="1"/>
              </p:cNvSpPr>
              <p:nvPr/>
            </p:nvSpPr>
            <p:spPr bwMode="auto">
              <a:xfrm>
                <a:off x="3368126" y="3084712"/>
                <a:ext cx="374449" cy="407504"/>
              </a:xfrm>
              <a:prstGeom prst="rect">
                <a:avLst/>
              </a:prstGeom>
              <a:solidFill>
                <a:schemeClr val="bg1">
                  <a:lumMod val="50000"/>
                  <a:lumOff val="50000"/>
                </a:schemeClr>
              </a:soli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p:nvSpPr>
              <p:cNvPr id="1088" name="Rectangle 18">
                <a:extLst>
                  <a:ext uri="{FF2B5EF4-FFF2-40B4-BE49-F238E27FC236}">
                    <a16:creationId xmlns:a16="http://schemas.microsoft.com/office/drawing/2014/main" id="{28395192-DB02-4190-81DB-31B0CB2402C0}"/>
                  </a:ext>
                </a:extLst>
              </p:cNvPr>
              <p:cNvSpPr>
                <a:spLocks noChangeArrowheads="1"/>
              </p:cNvSpPr>
              <p:nvPr/>
            </p:nvSpPr>
            <p:spPr bwMode="auto">
              <a:xfrm>
                <a:off x="2743398" y="3084713"/>
                <a:ext cx="374449" cy="407504"/>
              </a:xfrm>
              <a:prstGeom prst="rect">
                <a:avLst/>
              </a:prstGeom>
              <a:solidFill>
                <a:schemeClr val="bg1">
                  <a:lumMod val="50000"/>
                  <a:lumOff val="50000"/>
                </a:schemeClr>
              </a:soli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p:nvSpPr>
              <p:cNvPr id="1089" name="Rectangle 19">
                <a:extLst>
                  <a:ext uri="{FF2B5EF4-FFF2-40B4-BE49-F238E27FC236}">
                    <a16:creationId xmlns:a16="http://schemas.microsoft.com/office/drawing/2014/main" id="{3F216251-DF24-4FBB-BFEC-F7710F660FC8}"/>
                  </a:ext>
                </a:extLst>
              </p:cNvPr>
              <p:cNvSpPr>
                <a:spLocks noChangeArrowheads="1"/>
              </p:cNvSpPr>
              <p:nvPr/>
            </p:nvSpPr>
            <p:spPr bwMode="auto">
              <a:xfrm>
                <a:off x="2118670" y="3084712"/>
                <a:ext cx="374449" cy="407504"/>
              </a:xfrm>
              <a:prstGeom prst="rect">
                <a:avLst/>
              </a:prstGeom>
              <a:solidFill>
                <a:schemeClr val="bg1">
                  <a:lumMod val="50000"/>
                  <a:lumOff val="50000"/>
                </a:schemeClr>
              </a:soli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p:nvSpPr>
              <p:cNvPr id="1090" name="Rectangle 17">
                <a:extLst>
                  <a:ext uri="{FF2B5EF4-FFF2-40B4-BE49-F238E27FC236}">
                    <a16:creationId xmlns:a16="http://schemas.microsoft.com/office/drawing/2014/main" id="{05CA69CC-4AE1-467C-A04F-8256B4B627F6}"/>
                  </a:ext>
                </a:extLst>
              </p:cNvPr>
              <p:cNvSpPr>
                <a:spLocks noChangeArrowheads="1"/>
              </p:cNvSpPr>
              <p:nvPr/>
            </p:nvSpPr>
            <p:spPr bwMode="auto">
              <a:xfrm>
                <a:off x="3992854" y="3084712"/>
                <a:ext cx="374449" cy="407504"/>
              </a:xfrm>
              <a:prstGeom prst="rect">
                <a:avLst/>
              </a:prstGeom>
              <a:solidFill>
                <a:schemeClr val="bg1">
                  <a:lumMod val="50000"/>
                  <a:lumOff val="50000"/>
                </a:schemeClr>
              </a:soli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p:nvSpPr>
              <p:cNvPr id="1091" name="Rectangle 17">
                <a:extLst>
                  <a:ext uri="{FF2B5EF4-FFF2-40B4-BE49-F238E27FC236}">
                    <a16:creationId xmlns:a16="http://schemas.microsoft.com/office/drawing/2014/main" id="{C6E8FF53-FACB-459F-A1E7-328F364A632D}"/>
                  </a:ext>
                </a:extLst>
              </p:cNvPr>
              <p:cNvSpPr>
                <a:spLocks noChangeArrowheads="1"/>
              </p:cNvSpPr>
              <p:nvPr/>
            </p:nvSpPr>
            <p:spPr bwMode="auto">
              <a:xfrm>
                <a:off x="4617582" y="3084712"/>
                <a:ext cx="374449" cy="407504"/>
              </a:xfrm>
              <a:prstGeom prst="rect">
                <a:avLst/>
              </a:prstGeom>
              <a:solidFill>
                <a:schemeClr val="bg1">
                  <a:lumMod val="50000"/>
                  <a:lumOff val="50000"/>
                </a:schemeClr>
              </a:soli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p:nvSpPr>
              <p:cNvPr id="1092" name="Rectangle 17">
                <a:extLst>
                  <a:ext uri="{FF2B5EF4-FFF2-40B4-BE49-F238E27FC236}">
                    <a16:creationId xmlns:a16="http://schemas.microsoft.com/office/drawing/2014/main" id="{84107024-8F29-4A58-8772-2223EE820A25}"/>
                  </a:ext>
                </a:extLst>
              </p:cNvPr>
              <p:cNvSpPr>
                <a:spLocks noChangeArrowheads="1"/>
              </p:cNvSpPr>
              <p:nvPr/>
            </p:nvSpPr>
            <p:spPr bwMode="auto">
              <a:xfrm>
                <a:off x="5242310" y="3084712"/>
                <a:ext cx="374449" cy="407504"/>
              </a:xfrm>
              <a:prstGeom prst="rect">
                <a:avLst/>
              </a:prstGeom>
              <a:solidFill>
                <a:schemeClr val="bg1">
                  <a:lumMod val="50000"/>
                  <a:lumOff val="50000"/>
                </a:schemeClr>
              </a:soli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p:nvSpPr>
              <p:cNvPr id="1093" name="Rectangle 17">
                <a:extLst>
                  <a:ext uri="{FF2B5EF4-FFF2-40B4-BE49-F238E27FC236}">
                    <a16:creationId xmlns:a16="http://schemas.microsoft.com/office/drawing/2014/main" id="{1F95C2B6-6979-4E45-B4A3-F3CE7881BC5F}"/>
                  </a:ext>
                </a:extLst>
              </p:cNvPr>
              <p:cNvSpPr>
                <a:spLocks noChangeArrowheads="1"/>
              </p:cNvSpPr>
              <p:nvPr/>
            </p:nvSpPr>
            <p:spPr bwMode="auto">
              <a:xfrm>
                <a:off x="5867039" y="3084712"/>
                <a:ext cx="374449" cy="407504"/>
              </a:xfrm>
              <a:prstGeom prst="rect">
                <a:avLst/>
              </a:prstGeom>
              <a:solidFill>
                <a:schemeClr val="bg1">
                  <a:lumMod val="50000"/>
                  <a:lumOff val="50000"/>
                </a:schemeClr>
              </a:soli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grpSp>
        <p:sp>
          <p:nvSpPr>
            <p:cNvPr id="1082" name="Rectangle 19">
              <a:extLst>
                <a:ext uri="{FF2B5EF4-FFF2-40B4-BE49-F238E27FC236}">
                  <a16:creationId xmlns:a16="http://schemas.microsoft.com/office/drawing/2014/main" id="{E7603A11-E1B3-47EA-92E9-7BBBB4BA92AD}"/>
                </a:ext>
              </a:extLst>
            </p:cNvPr>
            <p:cNvSpPr>
              <a:spLocks noChangeArrowheads="1"/>
            </p:cNvSpPr>
            <p:nvPr/>
          </p:nvSpPr>
          <p:spPr bwMode="auto">
            <a:xfrm>
              <a:off x="6513389" y="3084712"/>
              <a:ext cx="374449" cy="407504"/>
            </a:xfrm>
            <a:prstGeom prst="rect">
              <a:avLst/>
            </a:prstGeom>
            <a:grp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grpSp>
      <p:sp useBgFill="1">
        <p:nvSpPr>
          <p:cNvPr id="469" name="Freeform: Shape 468">
            <a:extLst>
              <a:ext uri="{FF2B5EF4-FFF2-40B4-BE49-F238E27FC236}">
                <a16:creationId xmlns:a16="http://schemas.microsoft.com/office/drawing/2014/main" id="{62BCA3EC-3778-4FC5-8617-3E94A4D98A9E}"/>
              </a:ext>
            </a:extLst>
          </p:cNvPr>
          <p:cNvSpPr/>
          <p:nvPr/>
        </p:nvSpPr>
        <p:spPr>
          <a:xfrm>
            <a:off x="0" y="0"/>
            <a:ext cx="14630400" cy="82296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5" fmla="*/ 4572000 w 9144000"/>
              <a:gd name="connsiteY5" fmla="*/ 294166 h 5143500"/>
              <a:gd name="connsiteX6" fmla="*/ 3406956 w 9144000"/>
              <a:gd name="connsiteY6" fmla="*/ 1459210 h 5143500"/>
              <a:gd name="connsiteX7" fmla="*/ 4572000 w 9144000"/>
              <a:gd name="connsiteY7" fmla="*/ 2624254 h 5143500"/>
              <a:gd name="connsiteX8" fmla="*/ 5737044 w 9144000"/>
              <a:gd name="connsiteY8" fmla="*/ 1459210 h 5143500"/>
              <a:gd name="connsiteX9" fmla="*/ 4572000 w 9144000"/>
              <a:gd name="connsiteY9" fmla="*/ 294166 h 5143500"/>
              <a:gd name="connsiteX10" fmla="*/ 7660973 w 9144000"/>
              <a:gd name="connsiteY10" fmla="*/ 789685 h 5143500"/>
              <a:gd name="connsiteX11" fmla="*/ 6893897 w 9144000"/>
              <a:gd name="connsiteY11" fmla="*/ 1556761 h 5143500"/>
              <a:gd name="connsiteX12" fmla="*/ 7660973 w 9144000"/>
              <a:gd name="connsiteY12" fmla="*/ 2323837 h 5143500"/>
              <a:gd name="connsiteX13" fmla="*/ 8428049 w 9144000"/>
              <a:gd name="connsiteY13" fmla="*/ 1556761 h 5143500"/>
              <a:gd name="connsiteX14" fmla="*/ 7660973 w 9144000"/>
              <a:gd name="connsiteY14" fmla="*/ 789685 h 5143500"/>
              <a:gd name="connsiteX15" fmla="*/ 1494347 w 9144000"/>
              <a:gd name="connsiteY15" fmla="*/ 789685 h 5143500"/>
              <a:gd name="connsiteX16" fmla="*/ 727271 w 9144000"/>
              <a:gd name="connsiteY16" fmla="*/ 1556761 h 5143500"/>
              <a:gd name="connsiteX17" fmla="*/ 1494347 w 9144000"/>
              <a:gd name="connsiteY17" fmla="*/ 2323837 h 5143500"/>
              <a:gd name="connsiteX18" fmla="*/ 2261423 w 9144000"/>
              <a:gd name="connsiteY18" fmla="*/ 1556761 h 5143500"/>
              <a:gd name="connsiteX19" fmla="*/ 1494347 w 9144000"/>
              <a:gd name="connsiteY19" fmla="*/ 789685 h 5143500"/>
              <a:gd name="connsiteX20" fmla="*/ 2873644 w 9144000"/>
              <a:gd name="connsiteY20" fmla="*/ 3053860 h 5143500"/>
              <a:gd name="connsiteX21" fmla="*/ 2106568 w 9144000"/>
              <a:gd name="connsiteY21" fmla="*/ 3820936 h 5143500"/>
              <a:gd name="connsiteX22" fmla="*/ 2873644 w 9144000"/>
              <a:gd name="connsiteY22" fmla="*/ 4588012 h 5143500"/>
              <a:gd name="connsiteX23" fmla="*/ 3640720 w 9144000"/>
              <a:gd name="connsiteY23" fmla="*/ 3820936 h 5143500"/>
              <a:gd name="connsiteX24" fmla="*/ 2873644 w 9144000"/>
              <a:gd name="connsiteY24" fmla="*/ 3053860 h 5143500"/>
              <a:gd name="connsiteX25" fmla="*/ 6270355 w 9144000"/>
              <a:gd name="connsiteY25" fmla="*/ 3053860 h 5143500"/>
              <a:gd name="connsiteX26" fmla="*/ 5503279 w 9144000"/>
              <a:gd name="connsiteY26" fmla="*/ 3820936 h 5143500"/>
              <a:gd name="connsiteX27" fmla="*/ 6270355 w 9144000"/>
              <a:gd name="connsiteY27" fmla="*/ 4588012 h 5143500"/>
              <a:gd name="connsiteX28" fmla="*/ 7037431 w 9144000"/>
              <a:gd name="connsiteY28" fmla="*/ 3820936 h 5143500"/>
              <a:gd name="connsiteX29" fmla="*/ 6270355 w 9144000"/>
              <a:gd name="connsiteY29" fmla="*/ 305386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44000" h="5143500">
                <a:moveTo>
                  <a:pt x="0" y="0"/>
                </a:moveTo>
                <a:lnTo>
                  <a:pt x="9144000" y="0"/>
                </a:lnTo>
                <a:lnTo>
                  <a:pt x="9144000" y="5143500"/>
                </a:lnTo>
                <a:lnTo>
                  <a:pt x="0" y="5143500"/>
                </a:lnTo>
                <a:lnTo>
                  <a:pt x="0" y="0"/>
                </a:lnTo>
                <a:close/>
                <a:moveTo>
                  <a:pt x="4572000" y="294166"/>
                </a:moveTo>
                <a:cubicBezTo>
                  <a:pt x="3928564" y="294166"/>
                  <a:pt x="3406956" y="815774"/>
                  <a:pt x="3406956" y="1459210"/>
                </a:cubicBezTo>
                <a:cubicBezTo>
                  <a:pt x="3406956" y="2102646"/>
                  <a:pt x="3928564" y="2624254"/>
                  <a:pt x="4572000" y="2624254"/>
                </a:cubicBezTo>
                <a:cubicBezTo>
                  <a:pt x="5215436" y="2624254"/>
                  <a:pt x="5737044" y="2102646"/>
                  <a:pt x="5737044" y="1459210"/>
                </a:cubicBezTo>
                <a:cubicBezTo>
                  <a:pt x="5737044" y="815774"/>
                  <a:pt x="5215436" y="294166"/>
                  <a:pt x="4572000" y="294166"/>
                </a:cubicBezTo>
                <a:close/>
                <a:moveTo>
                  <a:pt x="7660973" y="789685"/>
                </a:moveTo>
                <a:cubicBezTo>
                  <a:pt x="7237329" y="789685"/>
                  <a:pt x="6893897" y="1133117"/>
                  <a:pt x="6893897" y="1556761"/>
                </a:cubicBezTo>
                <a:cubicBezTo>
                  <a:pt x="6893897" y="1980405"/>
                  <a:pt x="7237329" y="2323837"/>
                  <a:pt x="7660973" y="2323837"/>
                </a:cubicBezTo>
                <a:cubicBezTo>
                  <a:pt x="8084617" y="2323837"/>
                  <a:pt x="8428049" y="1980405"/>
                  <a:pt x="8428049" y="1556761"/>
                </a:cubicBezTo>
                <a:cubicBezTo>
                  <a:pt x="8428049" y="1133117"/>
                  <a:pt x="8084617" y="789685"/>
                  <a:pt x="7660973" y="789685"/>
                </a:cubicBezTo>
                <a:close/>
                <a:moveTo>
                  <a:pt x="1494347" y="789685"/>
                </a:moveTo>
                <a:cubicBezTo>
                  <a:pt x="1070703" y="789685"/>
                  <a:pt x="727271" y="1133117"/>
                  <a:pt x="727271" y="1556761"/>
                </a:cubicBezTo>
                <a:cubicBezTo>
                  <a:pt x="727271" y="1980405"/>
                  <a:pt x="1070703" y="2323837"/>
                  <a:pt x="1494347" y="2323837"/>
                </a:cubicBezTo>
                <a:cubicBezTo>
                  <a:pt x="1917991" y="2323837"/>
                  <a:pt x="2261423" y="1980405"/>
                  <a:pt x="2261423" y="1556761"/>
                </a:cubicBezTo>
                <a:cubicBezTo>
                  <a:pt x="2261423" y="1133117"/>
                  <a:pt x="1917991" y="789685"/>
                  <a:pt x="1494347" y="789685"/>
                </a:cubicBezTo>
                <a:close/>
                <a:moveTo>
                  <a:pt x="2873644" y="3053860"/>
                </a:moveTo>
                <a:cubicBezTo>
                  <a:pt x="2450000" y="3053860"/>
                  <a:pt x="2106568" y="3397292"/>
                  <a:pt x="2106568" y="3820936"/>
                </a:cubicBezTo>
                <a:cubicBezTo>
                  <a:pt x="2106568" y="4244580"/>
                  <a:pt x="2450000" y="4588012"/>
                  <a:pt x="2873644" y="4588012"/>
                </a:cubicBezTo>
                <a:cubicBezTo>
                  <a:pt x="3297288" y="4588012"/>
                  <a:pt x="3640720" y="4244580"/>
                  <a:pt x="3640720" y="3820936"/>
                </a:cubicBezTo>
                <a:cubicBezTo>
                  <a:pt x="3640720" y="3397292"/>
                  <a:pt x="3297288" y="3053860"/>
                  <a:pt x="2873644" y="3053860"/>
                </a:cubicBezTo>
                <a:close/>
                <a:moveTo>
                  <a:pt x="6270355" y="3053860"/>
                </a:moveTo>
                <a:cubicBezTo>
                  <a:pt x="5846711" y="3053860"/>
                  <a:pt x="5503279" y="3397292"/>
                  <a:pt x="5503279" y="3820936"/>
                </a:cubicBezTo>
                <a:cubicBezTo>
                  <a:pt x="5503279" y="4244580"/>
                  <a:pt x="5846711" y="4588012"/>
                  <a:pt x="6270355" y="4588012"/>
                </a:cubicBezTo>
                <a:cubicBezTo>
                  <a:pt x="6693999" y="4588012"/>
                  <a:pt x="7037431" y="4244580"/>
                  <a:pt x="7037431" y="3820936"/>
                </a:cubicBezTo>
                <a:cubicBezTo>
                  <a:pt x="7037431" y="3397292"/>
                  <a:pt x="6693999" y="3053860"/>
                  <a:pt x="6270355" y="3053860"/>
                </a:cubicBezTo>
                <a:close/>
              </a:path>
            </a:pathLst>
          </a:custGeom>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useBgFill="1">
        <p:nvSpPr>
          <p:cNvPr id="474" name="Freeform: Shape 473">
            <a:extLst>
              <a:ext uri="{FF2B5EF4-FFF2-40B4-BE49-F238E27FC236}">
                <a16:creationId xmlns:a16="http://schemas.microsoft.com/office/drawing/2014/main" id="{953F2165-8882-454E-85EE-DED2A70AE42C}"/>
              </a:ext>
            </a:extLst>
          </p:cNvPr>
          <p:cNvSpPr/>
          <p:nvPr/>
        </p:nvSpPr>
        <p:spPr>
          <a:xfrm>
            <a:off x="5451130" y="470666"/>
            <a:ext cx="3728141" cy="3728141"/>
          </a:xfrm>
          <a:custGeom>
            <a:avLst/>
            <a:gdLst>
              <a:gd name="connsiteX0" fmla="*/ 1165044 w 2330088"/>
              <a:gd name="connsiteY0" fmla="*/ 0 h 2330088"/>
              <a:gd name="connsiteX1" fmla="*/ 2330088 w 2330088"/>
              <a:gd name="connsiteY1" fmla="*/ 1165044 h 2330088"/>
              <a:gd name="connsiteX2" fmla="*/ 1165044 w 2330088"/>
              <a:gd name="connsiteY2" fmla="*/ 2330088 h 2330088"/>
              <a:gd name="connsiteX3" fmla="*/ 0 w 2330088"/>
              <a:gd name="connsiteY3" fmla="*/ 1165044 h 2330088"/>
              <a:gd name="connsiteX4" fmla="*/ 1165044 w 2330088"/>
              <a:gd name="connsiteY4" fmla="*/ 0 h 233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088" h="2330088">
                <a:moveTo>
                  <a:pt x="1165044" y="0"/>
                </a:moveTo>
                <a:cubicBezTo>
                  <a:pt x="1808480" y="0"/>
                  <a:pt x="2330088" y="521608"/>
                  <a:pt x="2330088" y="1165044"/>
                </a:cubicBezTo>
                <a:cubicBezTo>
                  <a:pt x="2330088" y="1808480"/>
                  <a:pt x="1808480" y="2330088"/>
                  <a:pt x="1165044" y="2330088"/>
                </a:cubicBezTo>
                <a:cubicBezTo>
                  <a:pt x="521608" y="2330088"/>
                  <a:pt x="0" y="1808480"/>
                  <a:pt x="0" y="1165044"/>
                </a:cubicBezTo>
                <a:cubicBezTo>
                  <a:pt x="0" y="521608"/>
                  <a:pt x="521608" y="0"/>
                  <a:pt x="1165044" y="0"/>
                </a:cubicBezTo>
                <a:close/>
              </a:path>
            </a:pathLst>
          </a:custGeom>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6" name="Straight Connector 5">
            <a:extLst>
              <a:ext uri="{FF2B5EF4-FFF2-40B4-BE49-F238E27FC236}">
                <a16:creationId xmlns:a16="http://schemas.microsoft.com/office/drawing/2014/main" id="{75B983D7-0A6B-42EF-867D-35DBE1D3A7E0}"/>
              </a:ext>
            </a:extLst>
          </p:cNvPr>
          <p:cNvCxnSpPr>
            <a:cxnSpLocks/>
          </p:cNvCxnSpPr>
          <p:nvPr/>
        </p:nvCxnSpPr>
        <p:spPr>
          <a:xfrm flipH="1" flipV="1">
            <a:off x="9179273" y="2334738"/>
            <a:ext cx="1842581" cy="156909"/>
          </a:xfrm>
          <a:prstGeom prst="line">
            <a:avLst/>
          </a:prstGeom>
          <a:gradFill rotWithShape="0">
            <a:gsLst>
              <a:gs pos="100000">
                <a:srgbClr val="6B6C6B"/>
              </a:gs>
              <a:gs pos="21000">
                <a:srgbClr val="545554"/>
              </a:gs>
            </a:gsLst>
            <a:path path="circle">
              <a:fillToRect l="147405" t="283793" r="-47405" b="-183793"/>
            </a:path>
            <a:tileRect l="-448624" t="-51474" r="-47405" b="-183793"/>
          </a:gradFill>
          <a:ln w="317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84" name="Straight Connector 83">
            <a:extLst>
              <a:ext uri="{FF2B5EF4-FFF2-40B4-BE49-F238E27FC236}">
                <a16:creationId xmlns:a16="http://schemas.microsoft.com/office/drawing/2014/main" id="{1D6281BA-4136-4A36-9F0A-3B12B5C03E9E}"/>
              </a:ext>
            </a:extLst>
          </p:cNvPr>
          <p:cNvCxnSpPr>
            <a:cxnSpLocks/>
          </p:cNvCxnSpPr>
          <p:nvPr/>
        </p:nvCxnSpPr>
        <p:spPr>
          <a:xfrm flipH="1" flipV="1">
            <a:off x="8373827" y="3853862"/>
            <a:ext cx="924794" cy="1274416"/>
          </a:xfrm>
          <a:prstGeom prst="line">
            <a:avLst/>
          </a:prstGeom>
          <a:gradFill rotWithShape="0">
            <a:gsLst>
              <a:gs pos="100000">
                <a:srgbClr val="6B6C6B"/>
              </a:gs>
              <a:gs pos="21000">
                <a:srgbClr val="545554"/>
              </a:gs>
            </a:gsLst>
            <a:path path="circle">
              <a:fillToRect l="147405" t="283793" r="-47405" b="-183793"/>
            </a:path>
            <a:tileRect l="-448624" t="-51474" r="-47405" b="-183793"/>
          </a:gradFill>
          <a:ln w="317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85" name="Straight Connector 84">
            <a:extLst>
              <a:ext uri="{FF2B5EF4-FFF2-40B4-BE49-F238E27FC236}">
                <a16:creationId xmlns:a16="http://schemas.microsoft.com/office/drawing/2014/main" id="{F513C451-8DD8-4484-83B1-51FAF9599D22}"/>
              </a:ext>
            </a:extLst>
          </p:cNvPr>
          <p:cNvCxnSpPr>
            <a:cxnSpLocks/>
          </p:cNvCxnSpPr>
          <p:nvPr/>
        </p:nvCxnSpPr>
        <p:spPr>
          <a:xfrm flipV="1">
            <a:off x="5403810" y="3907389"/>
            <a:ext cx="918189" cy="1265312"/>
          </a:xfrm>
          <a:prstGeom prst="line">
            <a:avLst/>
          </a:prstGeom>
          <a:gradFill rotWithShape="0">
            <a:gsLst>
              <a:gs pos="100000">
                <a:srgbClr val="6B6C6B"/>
              </a:gs>
              <a:gs pos="21000">
                <a:srgbClr val="545554"/>
              </a:gs>
            </a:gsLst>
            <a:path path="circle">
              <a:fillToRect l="147405" t="283793" r="-47405" b="-183793"/>
            </a:path>
            <a:tileRect l="-448624" t="-51474" r="-47405" b="-183793"/>
          </a:gradFill>
          <a:ln w="317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86" name="Straight Connector 85">
            <a:extLst>
              <a:ext uri="{FF2B5EF4-FFF2-40B4-BE49-F238E27FC236}">
                <a16:creationId xmlns:a16="http://schemas.microsoft.com/office/drawing/2014/main" id="{F99E46A1-1267-475C-98DB-3C668BF017DF}"/>
              </a:ext>
            </a:extLst>
          </p:cNvPr>
          <p:cNvCxnSpPr>
            <a:cxnSpLocks/>
          </p:cNvCxnSpPr>
          <p:nvPr/>
        </p:nvCxnSpPr>
        <p:spPr>
          <a:xfrm flipV="1">
            <a:off x="3618530" y="2334737"/>
            <a:ext cx="1832853" cy="156082"/>
          </a:xfrm>
          <a:prstGeom prst="line">
            <a:avLst/>
          </a:prstGeom>
          <a:gradFill rotWithShape="0">
            <a:gsLst>
              <a:gs pos="100000">
                <a:srgbClr val="6B6C6B"/>
              </a:gs>
              <a:gs pos="21000">
                <a:srgbClr val="545554"/>
              </a:gs>
            </a:gsLst>
            <a:path path="circle">
              <a:fillToRect l="147405" t="283793" r="-47405" b="-183793"/>
            </a:path>
            <a:tileRect l="-448624" t="-51474" r="-47405" b="-183793"/>
          </a:gradFill>
          <a:ln w="31750">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450" name="TextBox 449">
            <a:extLst>
              <a:ext uri="{FF2B5EF4-FFF2-40B4-BE49-F238E27FC236}">
                <a16:creationId xmlns:a16="http://schemas.microsoft.com/office/drawing/2014/main" id="{4B0D0EFD-32E8-4D04-B9D2-D9872A588DBF}"/>
              </a:ext>
            </a:extLst>
          </p:cNvPr>
          <p:cNvSpPr txBox="1"/>
          <p:nvPr/>
        </p:nvSpPr>
        <p:spPr>
          <a:xfrm>
            <a:off x="6194851" y="3198342"/>
            <a:ext cx="2201244" cy="492443"/>
          </a:xfrm>
          <a:prstGeom prst="rect">
            <a:avLst/>
          </a:prstGeom>
          <a:noFill/>
        </p:spPr>
        <p:txBody>
          <a:bodyPr wrap="none" rtlCol="0">
            <a:spAutoFit/>
          </a:bodyPr>
          <a:lstStyle/>
          <a:p>
            <a:pPr algn="ctr" defTabSz="731520">
              <a:defRPr/>
            </a:pPr>
            <a:r>
              <a:rPr lang="en-US" sz="2600" b="1" dirty="0">
                <a:ea typeface="Amazon Ember" panose="020B0603020204020204" pitchFamily="34" charset="0"/>
                <a:cs typeface="Amazon Ember" panose="020B0603020204020204" pitchFamily="34" charset="0"/>
              </a:rPr>
              <a:t>Old-world IT</a:t>
            </a:r>
          </a:p>
        </p:txBody>
      </p:sp>
      <p:sp>
        <p:nvSpPr>
          <p:cNvPr id="451" name="TextBox 450">
            <a:extLst>
              <a:ext uri="{FF2B5EF4-FFF2-40B4-BE49-F238E27FC236}">
                <a16:creationId xmlns:a16="http://schemas.microsoft.com/office/drawing/2014/main" id="{F9007F2A-AD66-4DE9-9E38-560A3A4F83EF}"/>
              </a:ext>
            </a:extLst>
          </p:cNvPr>
          <p:cNvSpPr txBox="1"/>
          <p:nvPr/>
        </p:nvSpPr>
        <p:spPr>
          <a:xfrm>
            <a:off x="11062359" y="3741221"/>
            <a:ext cx="2390398" cy="400110"/>
          </a:xfrm>
          <a:prstGeom prst="rect">
            <a:avLst/>
          </a:prstGeom>
          <a:noFill/>
        </p:spPr>
        <p:txBody>
          <a:bodyPr wrap="none" rtlCol="0">
            <a:spAutoFit/>
          </a:bodyPr>
          <a:lstStyle/>
          <a:p>
            <a:pPr algn="ctr" defTabSz="731520">
              <a:defRPr/>
            </a:pPr>
            <a:r>
              <a:rPr lang="en-US" sz="2000" dirty="0">
                <a:ea typeface="Amazon Ember" panose="020B0603020204020204" pitchFamily="34" charset="0"/>
                <a:cs typeface="Amazon Ember" panose="020B0603020204020204" pitchFamily="34" charset="0"/>
              </a:rPr>
              <a:t>Employees at work</a:t>
            </a:r>
          </a:p>
        </p:txBody>
      </p:sp>
      <p:sp>
        <p:nvSpPr>
          <p:cNvPr id="452" name="TextBox 451">
            <a:extLst>
              <a:ext uri="{FF2B5EF4-FFF2-40B4-BE49-F238E27FC236}">
                <a16:creationId xmlns:a16="http://schemas.microsoft.com/office/drawing/2014/main" id="{0E4ED2A3-4E8A-40E2-B251-FC075D34B9AF}"/>
              </a:ext>
            </a:extLst>
          </p:cNvPr>
          <p:cNvSpPr txBox="1"/>
          <p:nvPr/>
        </p:nvSpPr>
        <p:spPr>
          <a:xfrm>
            <a:off x="8562969" y="7364418"/>
            <a:ext cx="2967479" cy="400110"/>
          </a:xfrm>
          <a:prstGeom prst="rect">
            <a:avLst/>
          </a:prstGeom>
          <a:noFill/>
        </p:spPr>
        <p:txBody>
          <a:bodyPr wrap="none" rtlCol="0">
            <a:spAutoFit/>
          </a:bodyPr>
          <a:lstStyle/>
          <a:p>
            <a:pPr algn="ctr" defTabSz="731520">
              <a:defRPr/>
            </a:pPr>
            <a:r>
              <a:rPr lang="en-US" sz="2000" dirty="0">
                <a:ea typeface="Amazon Ember" panose="020B0603020204020204" pitchFamily="34" charset="0"/>
                <a:cs typeface="Amazon Ember" panose="020B0603020204020204" pitchFamily="34" charset="0"/>
              </a:rPr>
              <a:t>Factories + supply chain</a:t>
            </a:r>
          </a:p>
        </p:txBody>
      </p:sp>
      <p:sp>
        <p:nvSpPr>
          <p:cNvPr id="453" name="TextBox 452">
            <a:extLst>
              <a:ext uri="{FF2B5EF4-FFF2-40B4-BE49-F238E27FC236}">
                <a16:creationId xmlns:a16="http://schemas.microsoft.com/office/drawing/2014/main" id="{08E9C856-E281-4FA8-B0E9-D121B58793A4}"/>
              </a:ext>
            </a:extLst>
          </p:cNvPr>
          <p:cNvSpPr txBox="1"/>
          <p:nvPr/>
        </p:nvSpPr>
        <p:spPr>
          <a:xfrm>
            <a:off x="3658238" y="7364418"/>
            <a:ext cx="1879041" cy="400110"/>
          </a:xfrm>
          <a:prstGeom prst="rect">
            <a:avLst/>
          </a:prstGeom>
          <a:noFill/>
        </p:spPr>
        <p:txBody>
          <a:bodyPr wrap="none" rtlCol="0">
            <a:spAutoFit/>
          </a:bodyPr>
          <a:lstStyle/>
          <a:p>
            <a:pPr algn="ctr" defTabSz="731520">
              <a:defRPr/>
            </a:pPr>
            <a:r>
              <a:rPr lang="en-US" sz="2000" dirty="0">
                <a:ea typeface="Amazon Ember" panose="020B0603020204020204" pitchFamily="34" charset="0"/>
                <a:cs typeface="Amazon Ember" panose="020B0603020204020204" pitchFamily="34" charset="0"/>
              </a:rPr>
              <a:t>Sales channels</a:t>
            </a:r>
          </a:p>
        </p:txBody>
      </p:sp>
      <p:sp>
        <p:nvSpPr>
          <p:cNvPr id="454" name="TextBox 453">
            <a:extLst>
              <a:ext uri="{FF2B5EF4-FFF2-40B4-BE49-F238E27FC236}">
                <a16:creationId xmlns:a16="http://schemas.microsoft.com/office/drawing/2014/main" id="{2D1EDD6A-1A3A-4922-BD4B-2A1D586D3BB5}"/>
              </a:ext>
            </a:extLst>
          </p:cNvPr>
          <p:cNvSpPr txBox="1"/>
          <p:nvPr/>
        </p:nvSpPr>
        <p:spPr>
          <a:xfrm>
            <a:off x="1128018" y="3741221"/>
            <a:ext cx="2448107" cy="400110"/>
          </a:xfrm>
          <a:prstGeom prst="rect">
            <a:avLst/>
          </a:prstGeom>
          <a:noFill/>
        </p:spPr>
        <p:txBody>
          <a:bodyPr wrap="none" rtlCol="0">
            <a:spAutoFit/>
          </a:bodyPr>
          <a:lstStyle/>
          <a:p>
            <a:pPr algn="ctr" defTabSz="731520">
              <a:defRPr/>
            </a:pPr>
            <a:r>
              <a:rPr lang="en-US" sz="2000" dirty="0">
                <a:ea typeface="Amazon Ember" panose="020B0603020204020204" pitchFamily="34" charset="0"/>
                <a:cs typeface="Amazon Ember" panose="020B0603020204020204" pitchFamily="34" charset="0"/>
              </a:rPr>
              <a:t>Marketing analytics</a:t>
            </a:r>
          </a:p>
        </p:txBody>
      </p:sp>
      <p:sp>
        <p:nvSpPr>
          <p:cNvPr id="465" name="Oval 464">
            <a:extLst>
              <a:ext uri="{FF2B5EF4-FFF2-40B4-BE49-F238E27FC236}">
                <a16:creationId xmlns:a16="http://schemas.microsoft.com/office/drawing/2014/main" id="{686D20A7-7090-4298-B6FD-CD5BB71DBC71}"/>
              </a:ext>
            </a:extLst>
          </p:cNvPr>
          <p:cNvSpPr/>
          <p:nvPr/>
        </p:nvSpPr>
        <p:spPr>
          <a:xfrm>
            <a:off x="1163634" y="1263496"/>
            <a:ext cx="2454643" cy="2454643"/>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66" name="Oval 465">
            <a:extLst>
              <a:ext uri="{FF2B5EF4-FFF2-40B4-BE49-F238E27FC236}">
                <a16:creationId xmlns:a16="http://schemas.microsoft.com/office/drawing/2014/main" id="{8292025D-1A8D-4EF6-832B-27F963C0AFAD}"/>
              </a:ext>
            </a:extLst>
          </p:cNvPr>
          <p:cNvSpPr/>
          <p:nvPr/>
        </p:nvSpPr>
        <p:spPr>
          <a:xfrm>
            <a:off x="3370509" y="4886176"/>
            <a:ext cx="2454643" cy="2454643"/>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67" name="Oval 466">
            <a:extLst>
              <a:ext uri="{FF2B5EF4-FFF2-40B4-BE49-F238E27FC236}">
                <a16:creationId xmlns:a16="http://schemas.microsoft.com/office/drawing/2014/main" id="{7DDB4BCD-F4B0-462A-8AE4-64ED74789DD0}"/>
              </a:ext>
            </a:extLst>
          </p:cNvPr>
          <p:cNvSpPr/>
          <p:nvPr/>
        </p:nvSpPr>
        <p:spPr>
          <a:xfrm>
            <a:off x="8805247" y="4886176"/>
            <a:ext cx="2454643" cy="2454643"/>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68" name="Oval 467">
            <a:extLst>
              <a:ext uri="{FF2B5EF4-FFF2-40B4-BE49-F238E27FC236}">
                <a16:creationId xmlns:a16="http://schemas.microsoft.com/office/drawing/2014/main" id="{5438008E-E3AF-4728-A518-D14CC5C3B382}"/>
              </a:ext>
            </a:extLst>
          </p:cNvPr>
          <p:cNvSpPr/>
          <p:nvPr/>
        </p:nvSpPr>
        <p:spPr>
          <a:xfrm>
            <a:off x="11030235" y="1263496"/>
            <a:ext cx="2454643" cy="2454643"/>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990" name="Group 989">
            <a:extLst>
              <a:ext uri="{FF2B5EF4-FFF2-40B4-BE49-F238E27FC236}">
                <a16:creationId xmlns:a16="http://schemas.microsoft.com/office/drawing/2014/main" id="{800BD878-D070-41EE-BF33-34A9A280F7B6}"/>
              </a:ext>
            </a:extLst>
          </p:cNvPr>
          <p:cNvGrpSpPr/>
          <p:nvPr/>
        </p:nvGrpSpPr>
        <p:grpSpPr>
          <a:xfrm>
            <a:off x="6339437" y="1535471"/>
            <a:ext cx="1951526" cy="1493883"/>
            <a:chOff x="3782602" y="596598"/>
            <a:chExt cx="1651964" cy="1264570"/>
          </a:xfrm>
        </p:grpSpPr>
        <p:sp useBgFill="1">
          <p:nvSpPr>
            <p:cNvPr id="978" name="Rectangle: Rounded Corners 977">
              <a:extLst>
                <a:ext uri="{FF2B5EF4-FFF2-40B4-BE49-F238E27FC236}">
                  <a16:creationId xmlns:a16="http://schemas.microsoft.com/office/drawing/2014/main" id="{EC91CDC0-F1F2-4FE2-B663-C64D20682A81}"/>
                </a:ext>
              </a:extLst>
            </p:cNvPr>
            <p:cNvSpPr/>
            <p:nvPr/>
          </p:nvSpPr>
          <p:spPr>
            <a:xfrm>
              <a:off x="4056006" y="596598"/>
              <a:ext cx="1105156" cy="858129"/>
            </a:xfrm>
            <a:prstGeom prst="roundRect">
              <a:avLst>
                <a:gd name="adj" fmla="val 11749"/>
              </a:avLst>
            </a:prstGeom>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useBgFill="1">
          <p:nvSpPr>
            <p:cNvPr id="979" name="Rectangle: Rounded Corners 978">
              <a:extLst>
                <a:ext uri="{FF2B5EF4-FFF2-40B4-BE49-F238E27FC236}">
                  <a16:creationId xmlns:a16="http://schemas.microsoft.com/office/drawing/2014/main" id="{2D054960-204B-4EBB-9157-C4471A107BBB}"/>
                </a:ext>
              </a:extLst>
            </p:cNvPr>
            <p:cNvSpPr/>
            <p:nvPr/>
          </p:nvSpPr>
          <p:spPr>
            <a:xfrm>
              <a:off x="4197521" y="706481"/>
              <a:ext cx="822126" cy="638363"/>
            </a:xfrm>
            <a:prstGeom prst="roundRect">
              <a:avLst>
                <a:gd name="adj" fmla="val 15143"/>
              </a:avLst>
            </a:prstGeom>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980" name="Rectangle: Rounded Corners 979">
              <a:extLst>
                <a:ext uri="{FF2B5EF4-FFF2-40B4-BE49-F238E27FC236}">
                  <a16:creationId xmlns:a16="http://schemas.microsoft.com/office/drawing/2014/main" id="{365BEF52-6E67-4846-9607-10C5BA8E6A88}"/>
                </a:ext>
              </a:extLst>
            </p:cNvPr>
            <p:cNvSpPr/>
            <p:nvPr/>
          </p:nvSpPr>
          <p:spPr>
            <a:xfrm>
              <a:off x="3782602" y="1548446"/>
              <a:ext cx="1651964" cy="312722"/>
            </a:xfrm>
            <a:prstGeom prst="roundRect">
              <a:avLst/>
            </a:prstGeom>
            <a:solidFill>
              <a:schemeClr val="bg1">
                <a:lumMod val="65000"/>
                <a:lumOff val="35000"/>
              </a:schemeClr>
            </a:solidFill>
            <a:ln w="1270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cxnSp>
          <p:nvCxnSpPr>
            <p:cNvPr id="982" name="Straight Connector 981">
              <a:extLst>
                <a:ext uri="{FF2B5EF4-FFF2-40B4-BE49-F238E27FC236}">
                  <a16:creationId xmlns:a16="http://schemas.microsoft.com/office/drawing/2014/main" id="{DE856951-7679-4EF6-99B2-010CB1933455}"/>
                </a:ext>
              </a:extLst>
            </p:cNvPr>
            <p:cNvCxnSpPr/>
            <p:nvPr/>
          </p:nvCxnSpPr>
          <p:spPr>
            <a:xfrm>
              <a:off x="4608584" y="1704807"/>
              <a:ext cx="625057" cy="0"/>
            </a:xfrm>
            <a:prstGeom prst="line">
              <a:avLst/>
            </a:prstGeom>
            <a:ln w="19050" cap="rnd">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83" name="Oval 982">
              <a:extLst>
                <a:ext uri="{FF2B5EF4-FFF2-40B4-BE49-F238E27FC236}">
                  <a16:creationId xmlns:a16="http://schemas.microsoft.com/office/drawing/2014/main" id="{09360518-C1C6-4BFA-9EC9-C9DF795210AE}"/>
                </a:ext>
              </a:extLst>
            </p:cNvPr>
            <p:cNvSpPr/>
            <p:nvPr/>
          </p:nvSpPr>
          <p:spPr>
            <a:xfrm>
              <a:off x="3871405" y="1681947"/>
              <a:ext cx="45720" cy="457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985" name="Straight Connector 984">
              <a:extLst>
                <a:ext uri="{FF2B5EF4-FFF2-40B4-BE49-F238E27FC236}">
                  <a16:creationId xmlns:a16="http://schemas.microsoft.com/office/drawing/2014/main" id="{81C1CA45-19B8-4B83-97C4-C1649821FC4F}"/>
                </a:ext>
              </a:extLst>
            </p:cNvPr>
            <p:cNvCxnSpPr>
              <a:cxnSpLocks/>
            </p:cNvCxnSpPr>
            <p:nvPr/>
          </p:nvCxnSpPr>
          <p:spPr>
            <a:xfrm flipV="1">
              <a:off x="3798277" y="1259698"/>
              <a:ext cx="258973" cy="303735"/>
            </a:xfrm>
            <a:prstGeom prst="line">
              <a:avLst/>
            </a:prstGeom>
            <a:solidFill>
              <a:schemeClr val="accent6">
                <a:lumMod val="50000"/>
              </a:schemeClr>
            </a:solidFill>
            <a:ln w="1905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988" name="Straight Connector 987">
              <a:extLst>
                <a:ext uri="{FF2B5EF4-FFF2-40B4-BE49-F238E27FC236}">
                  <a16:creationId xmlns:a16="http://schemas.microsoft.com/office/drawing/2014/main" id="{90804F44-E6A2-44E8-9F74-7864C0ABC595}"/>
                </a:ext>
              </a:extLst>
            </p:cNvPr>
            <p:cNvCxnSpPr>
              <a:cxnSpLocks/>
            </p:cNvCxnSpPr>
            <p:nvPr/>
          </p:nvCxnSpPr>
          <p:spPr>
            <a:xfrm flipH="1" flipV="1">
              <a:off x="5159219" y="1258632"/>
              <a:ext cx="258973" cy="303735"/>
            </a:xfrm>
            <a:prstGeom prst="line">
              <a:avLst/>
            </a:prstGeom>
            <a:solidFill>
              <a:schemeClr val="accent6">
                <a:lumMod val="50000"/>
              </a:schemeClr>
            </a:solidFill>
            <a:ln w="19050">
              <a:solidFill>
                <a:schemeClr val="tx2"/>
              </a:solidFill>
            </a:ln>
            <a:effectLst/>
          </p:spPr>
          <p:style>
            <a:lnRef idx="1">
              <a:schemeClr val="accent1"/>
            </a:lnRef>
            <a:fillRef idx="3">
              <a:schemeClr val="accent1"/>
            </a:fillRef>
            <a:effectRef idx="2">
              <a:schemeClr val="accent1"/>
            </a:effectRef>
            <a:fontRef idx="minor">
              <a:schemeClr val="lt1"/>
            </a:fontRef>
          </p:style>
        </p:cxnSp>
        <p:sp>
          <p:nvSpPr>
            <p:cNvPr id="989" name="Oval 988">
              <a:extLst>
                <a:ext uri="{FF2B5EF4-FFF2-40B4-BE49-F238E27FC236}">
                  <a16:creationId xmlns:a16="http://schemas.microsoft.com/office/drawing/2014/main" id="{62E35757-0BFF-4F51-BC2A-CD18260FAD4C}"/>
                </a:ext>
              </a:extLst>
            </p:cNvPr>
            <p:cNvSpPr/>
            <p:nvPr/>
          </p:nvSpPr>
          <p:spPr>
            <a:xfrm>
              <a:off x="3953466" y="1681947"/>
              <a:ext cx="45720" cy="457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grpSp>
        <p:nvGrpSpPr>
          <p:cNvPr id="997" name="Group 4">
            <a:extLst>
              <a:ext uri="{FF2B5EF4-FFF2-40B4-BE49-F238E27FC236}">
                <a16:creationId xmlns:a16="http://schemas.microsoft.com/office/drawing/2014/main" id="{E67F5031-223E-485D-B8DC-7B970F9D13E7}"/>
              </a:ext>
            </a:extLst>
          </p:cNvPr>
          <p:cNvGrpSpPr>
            <a:grpSpLocks noChangeAspect="1"/>
          </p:cNvGrpSpPr>
          <p:nvPr/>
        </p:nvGrpSpPr>
        <p:grpSpPr bwMode="auto">
          <a:xfrm rot="3600000">
            <a:off x="6935511" y="1835795"/>
            <a:ext cx="411747" cy="409658"/>
            <a:chOff x="3288" y="1765"/>
            <a:chExt cx="394" cy="392"/>
          </a:xfrm>
        </p:grpSpPr>
        <p:sp>
          <p:nvSpPr>
            <p:cNvPr id="1006" name="Freeform 5">
              <a:extLst>
                <a:ext uri="{FF2B5EF4-FFF2-40B4-BE49-F238E27FC236}">
                  <a16:creationId xmlns:a16="http://schemas.microsoft.com/office/drawing/2014/main" id="{C0B7281F-FCA3-4BC2-9DF8-52CC6147CA01}"/>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useBgFill="1">
          <p:nvSpPr>
            <p:cNvPr id="1007" name="Oval 6">
              <a:extLst>
                <a:ext uri="{FF2B5EF4-FFF2-40B4-BE49-F238E27FC236}">
                  <a16:creationId xmlns:a16="http://schemas.microsoft.com/office/drawing/2014/main" id="{932B66A6-A622-4427-A140-AABFCFD8FAA7}"/>
                </a:ext>
              </a:extLst>
            </p:cNvPr>
            <p:cNvSpPr>
              <a:spLocks noChangeArrowheads="1"/>
            </p:cNvSpPr>
            <p:nvPr/>
          </p:nvSpPr>
          <p:spPr bwMode="auto">
            <a:xfrm>
              <a:off x="3412" y="1888"/>
              <a:ext cx="146" cy="146"/>
            </a:xfrm>
            <a:prstGeom prst="ellipse">
              <a:avLst/>
            </a:prstGeom>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1008" name="Freeform 7">
              <a:extLst>
                <a:ext uri="{FF2B5EF4-FFF2-40B4-BE49-F238E27FC236}">
                  <a16:creationId xmlns:a16="http://schemas.microsoft.com/office/drawing/2014/main" id="{59EA998F-EC7E-46A5-B68F-9110755B90A8}"/>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grpSp>
      <p:grpSp>
        <p:nvGrpSpPr>
          <p:cNvPr id="998" name="Group 4">
            <a:extLst>
              <a:ext uri="{FF2B5EF4-FFF2-40B4-BE49-F238E27FC236}">
                <a16:creationId xmlns:a16="http://schemas.microsoft.com/office/drawing/2014/main" id="{68BBFA10-AA0B-44E3-A625-661C188D390E}"/>
              </a:ext>
            </a:extLst>
          </p:cNvPr>
          <p:cNvGrpSpPr>
            <a:grpSpLocks noChangeAspect="1"/>
          </p:cNvGrpSpPr>
          <p:nvPr/>
        </p:nvGrpSpPr>
        <p:grpSpPr bwMode="auto">
          <a:xfrm>
            <a:off x="7408771" y="1799635"/>
            <a:ext cx="206918" cy="205867"/>
            <a:chOff x="3288" y="1765"/>
            <a:chExt cx="394" cy="392"/>
          </a:xfrm>
        </p:grpSpPr>
        <p:sp>
          <p:nvSpPr>
            <p:cNvPr id="1003" name="Freeform 5">
              <a:extLst>
                <a:ext uri="{FF2B5EF4-FFF2-40B4-BE49-F238E27FC236}">
                  <a16:creationId xmlns:a16="http://schemas.microsoft.com/office/drawing/2014/main" id="{909CEBB8-8E77-4FFE-8193-57EE16242282}"/>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useBgFill="1">
          <p:nvSpPr>
            <p:cNvPr id="1004" name="Oval 6">
              <a:extLst>
                <a:ext uri="{FF2B5EF4-FFF2-40B4-BE49-F238E27FC236}">
                  <a16:creationId xmlns:a16="http://schemas.microsoft.com/office/drawing/2014/main" id="{B77950BC-AAE3-4FD0-A403-67CAF71C8AB9}"/>
                </a:ext>
              </a:extLst>
            </p:cNvPr>
            <p:cNvSpPr>
              <a:spLocks noChangeArrowheads="1"/>
            </p:cNvSpPr>
            <p:nvPr/>
          </p:nvSpPr>
          <p:spPr bwMode="auto">
            <a:xfrm>
              <a:off x="3412" y="1888"/>
              <a:ext cx="146" cy="146"/>
            </a:xfrm>
            <a:prstGeom prst="ellipse">
              <a:avLst/>
            </a:prstGeom>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1005" name="Freeform 7">
              <a:extLst>
                <a:ext uri="{FF2B5EF4-FFF2-40B4-BE49-F238E27FC236}">
                  <a16:creationId xmlns:a16="http://schemas.microsoft.com/office/drawing/2014/main" id="{201629BF-B91F-49B7-9579-5922E1AED173}"/>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grpSp>
      <p:grpSp>
        <p:nvGrpSpPr>
          <p:cNvPr id="999" name="Group 4">
            <a:extLst>
              <a:ext uri="{FF2B5EF4-FFF2-40B4-BE49-F238E27FC236}">
                <a16:creationId xmlns:a16="http://schemas.microsoft.com/office/drawing/2014/main" id="{B7543005-2808-405F-B287-3BCEC929A074}"/>
              </a:ext>
            </a:extLst>
          </p:cNvPr>
          <p:cNvGrpSpPr>
            <a:grpSpLocks noChangeAspect="1"/>
          </p:cNvGrpSpPr>
          <p:nvPr/>
        </p:nvGrpSpPr>
        <p:grpSpPr bwMode="auto">
          <a:xfrm>
            <a:off x="7408771" y="2073855"/>
            <a:ext cx="206918" cy="205867"/>
            <a:chOff x="3288" y="1765"/>
            <a:chExt cx="394" cy="392"/>
          </a:xfrm>
        </p:grpSpPr>
        <p:sp>
          <p:nvSpPr>
            <p:cNvPr id="1000" name="Freeform 5">
              <a:extLst>
                <a:ext uri="{FF2B5EF4-FFF2-40B4-BE49-F238E27FC236}">
                  <a16:creationId xmlns:a16="http://schemas.microsoft.com/office/drawing/2014/main" id="{33CF622F-9F91-486F-B65D-8C50791FB67B}"/>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useBgFill="1">
          <p:nvSpPr>
            <p:cNvPr id="1001" name="Oval 6">
              <a:extLst>
                <a:ext uri="{FF2B5EF4-FFF2-40B4-BE49-F238E27FC236}">
                  <a16:creationId xmlns:a16="http://schemas.microsoft.com/office/drawing/2014/main" id="{44D9BD90-AFAE-4AD9-9A2B-1C06AAEFEFA1}"/>
                </a:ext>
              </a:extLst>
            </p:cNvPr>
            <p:cNvSpPr>
              <a:spLocks noChangeArrowheads="1"/>
            </p:cNvSpPr>
            <p:nvPr/>
          </p:nvSpPr>
          <p:spPr bwMode="auto">
            <a:xfrm>
              <a:off x="3412" y="1888"/>
              <a:ext cx="146" cy="146"/>
            </a:xfrm>
            <a:prstGeom prst="ellipse">
              <a:avLst/>
            </a:prstGeom>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1002" name="Freeform 7">
              <a:extLst>
                <a:ext uri="{FF2B5EF4-FFF2-40B4-BE49-F238E27FC236}">
                  <a16:creationId xmlns:a16="http://schemas.microsoft.com/office/drawing/2014/main" id="{22A240B8-D92A-4160-8175-8D04BA1C010F}"/>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grpSp>
      <p:grpSp>
        <p:nvGrpSpPr>
          <p:cNvPr id="10" name="Group 9">
            <a:extLst>
              <a:ext uri="{FF2B5EF4-FFF2-40B4-BE49-F238E27FC236}">
                <a16:creationId xmlns:a16="http://schemas.microsoft.com/office/drawing/2014/main" id="{2391FCDE-FF6D-4AB6-8564-A5CE8E0227A2}"/>
              </a:ext>
            </a:extLst>
          </p:cNvPr>
          <p:cNvGrpSpPr/>
          <p:nvPr/>
        </p:nvGrpSpPr>
        <p:grpSpPr>
          <a:xfrm>
            <a:off x="1764900" y="1633131"/>
            <a:ext cx="351422" cy="252219"/>
            <a:chOff x="57931" y="3512929"/>
            <a:chExt cx="707252" cy="507601"/>
          </a:xfrm>
        </p:grpSpPr>
        <p:sp>
          <p:nvSpPr>
            <p:cNvPr id="121" name="Freeform 23">
              <a:extLst>
                <a:ext uri="{FF2B5EF4-FFF2-40B4-BE49-F238E27FC236}">
                  <a16:creationId xmlns:a16="http://schemas.microsoft.com/office/drawing/2014/main" id="{58275852-F262-48FD-8A0C-477263A3BFF1}"/>
                </a:ext>
              </a:extLst>
            </p:cNvPr>
            <p:cNvSpPr>
              <a:spLocks/>
            </p:cNvSpPr>
            <p:nvPr/>
          </p:nvSpPr>
          <p:spPr bwMode="auto">
            <a:xfrm>
              <a:off x="57931" y="3763433"/>
              <a:ext cx="185524" cy="249563"/>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122" name="Freeform 14">
              <a:extLst>
                <a:ext uri="{FF2B5EF4-FFF2-40B4-BE49-F238E27FC236}">
                  <a16:creationId xmlns:a16="http://schemas.microsoft.com/office/drawing/2014/main" id="{9E547A8F-E131-42A0-8A17-B810A429A33B}"/>
                </a:ext>
              </a:extLst>
            </p:cNvPr>
            <p:cNvSpPr>
              <a:spLocks/>
            </p:cNvSpPr>
            <p:nvPr/>
          </p:nvSpPr>
          <p:spPr bwMode="auto">
            <a:xfrm>
              <a:off x="57931" y="3763433"/>
              <a:ext cx="187408" cy="257097"/>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905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126" name="Freeform 24">
              <a:extLst>
                <a:ext uri="{FF2B5EF4-FFF2-40B4-BE49-F238E27FC236}">
                  <a16:creationId xmlns:a16="http://schemas.microsoft.com/office/drawing/2014/main" id="{61FB2F85-83D9-4CD3-9053-958ACEEC61E2}"/>
                </a:ext>
              </a:extLst>
            </p:cNvPr>
            <p:cNvSpPr>
              <a:spLocks/>
            </p:cNvSpPr>
            <p:nvPr/>
          </p:nvSpPr>
          <p:spPr bwMode="auto">
            <a:xfrm>
              <a:off x="567327" y="3512929"/>
              <a:ext cx="183641" cy="507601"/>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127" name="Freeform 13">
              <a:extLst>
                <a:ext uri="{FF2B5EF4-FFF2-40B4-BE49-F238E27FC236}">
                  <a16:creationId xmlns:a16="http://schemas.microsoft.com/office/drawing/2014/main" id="{8E70920B-9223-4F52-A13A-242547A7D251}"/>
                </a:ext>
              </a:extLst>
            </p:cNvPr>
            <p:cNvSpPr>
              <a:spLocks/>
            </p:cNvSpPr>
            <p:nvPr/>
          </p:nvSpPr>
          <p:spPr bwMode="auto">
            <a:xfrm>
              <a:off x="577775" y="3512929"/>
              <a:ext cx="187408" cy="507601"/>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905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128" name="Freeform 25">
              <a:extLst>
                <a:ext uri="{FF2B5EF4-FFF2-40B4-BE49-F238E27FC236}">
                  <a16:creationId xmlns:a16="http://schemas.microsoft.com/office/drawing/2014/main" id="{B59C97B7-7D39-455D-8F2E-F4F8B8E865D3}"/>
                </a:ext>
              </a:extLst>
            </p:cNvPr>
            <p:cNvSpPr>
              <a:spLocks/>
            </p:cNvSpPr>
            <p:nvPr/>
          </p:nvSpPr>
          <p:spPr bwMode="auto">
            <a:xfrm>
              <a:off x="317853" y="3645715"/>
              <a:ext cx="185524" cy="374815"/>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129" name="Freeform 13">
              <a:extLst>
                <a:ext uri="{FF2B5EF4-FFF2-40B4-BE49-F238E27FC236}">
                  <a16:creationId xmlns:a16="http://schemas.microsoft.com/office/drawing/2014/main" id="{B1FA73DC-3AF3-4355-9275-9FB717A7B02B}"/>
                </a:ext>
              </a:extLst>
            </p:cNvPr>
            <p:cNvSpPr>
              <a:spLocks/>
            </p:cNvSpPr>
            <p:nvPr/>
          </p:nvSpPr>
          <p:spPr bwMode="auto">
            <a:xfrm>
              <a:off x="317853" y="3645715"/>
              <a:ext cx="187408" cy="374815"/>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905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grpSp>
      <p:grpSp>
        <p:nvGrpSpPr>
          <p:cNvPr id="9" name="Group 8">
            <a:extLst>
              <a:ext uri="{FF2B5EF4-FFF2-40B4-BE49-F238E27FC236}">
                <a16:creationId xmlns:a16="http://schemas.microsoft.com/office/drawing/2014/main" id="{C642FFA0-8AF0-47A7-AAF7-D284B257B362}"/>
              </a:ext>
            </a:extLst>
          </p:cNvPr>
          <p:cNvGrpSpPr/>
          <p:nvPr/>
        </p:nvGrpSpPr>
        <p:grpSpPr>
          <a:xfrm rot="4250459">
            <a:off x="1503932" y="1863503"/>
            <a:ext cx="393816" cy="270338"/>
            <a:chOff x="94980" y="3003444"/>
            <a:chExt cx="632445" cy="434145"/>
          </a:xfrm>
        </p:grpSpPr>
        <p:sp>
          <p:nvSpPr>
            <p:cNvPr id="123" name="Freeform 20">
              <a:extLst>
                <a:ext uri="{FF2B5EF4-FFF2-40B4-BE49-F238E27FC236}">
                  <a16:creationId xmlns:a16="http://schemas.microsoft.com/office/drawing/2014/main" id="{306A320C-395E-412E-837D-87A5E65C4E7A}"/>
                </a:ext>
              </a:extLst>
            </p:cNvPr>
            <p:cNvSpPr>
              <a:spLocks/>
            </p:cNvSpPr>
            <p:nvPr/>
          </p:nvSpPr>
          <p:spPr bwMode="auto">
            <a:xfrm>
              <a:off x="94980" y="3327405"/>
              <a:ext cx="97942" cy="108301"/>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124" name="Freeform 21">
              <a:extLst>
                <a:ext uri="{FF2B5EF4-FFF2-40B4-BE49-F238E27FC236}">
                  <a16:creationId xmlns:a16="http://schemas.microsoft.com/office/drawing/2014/main" id="{027C85EB-B80A-46C4-85EF-B09AAF364655}"/>
                </a:ext>
              </a:extLst>
            </p:cNvPr>
            <p:cNvSpPr>
              <a:spLocks/>
            </p:cNvSpPr>
            <p:nvPr/>
          </p:nvSpPr>
          <p:spPr bwMode="auto">
            <a:xfrm>
              <a:off x="353019" y="3194618"/>
              <a:ext cx="97942" cy="108301"/>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125" name="Freeform 22">
              <a:extLst>
                <a:ext uri="{FF2B5EF4-FFF2-40B4-BE49-F238E27FC236}">
                  <a16:creationId xmlns:a16="http://schemas.microsoft.com/office/drawing/2014/main" id="{7636E925-942A-4563-9994-7C9B5DFE5A0A}"/>
                </a:ext>
              </a:extLst>
            </p:cNvPr>
            <p:cNvSpPr>
              <a:spLocks/>
            </p:cNvSpPr>
            <p:nvPr/>
          </p:nvSpPr>
          <p:spPr bwMode="auto">
            <a:xfrm>
              <a:off x="614824" y="3003444"/>
              <a:ext cx="97942" cy="108301"/>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130" name="Oval 15">
              <a:extLst>
                <a:ext uri="{FF2B5EF4-FFF2-40B4-BE49-F238E27FC236}">
                  <a16:creationId xmlns:a16="http://schemas.microsoft.com/office/drawing/2014/main" id="{ED1874B4-B8F4-4FE2-BA45-B3B8E3008970}"/>
                </a:ext>
              </a:extLst>
            </p:cNvPr>
            <p:cNvSpPr>
              <a:spLocks noChangeArrowheads="1"/>
            </p:cNvSpPr>
            <p:nvPr/>
          </p:nvSpPr>
          <p:spPr bwMode="auto">
            <a:xfrm>
              <a:off x="94980" y="3327405"/>
              <a:ext cx="112068" cy="110184"/>
            </a:xfrm>
            <a:prstGeom prst="ellipse">
              <a:avLst/>
            </a:prstGeom>
            <a:noFill/>
            <a:ln w="19050">
              <a:solidFill>
                <a:schemeClr val="tx1"/>
              </a:solidFill>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131" name="Oval 16">
              <a:extLst>
                <a:ext uri="{FF2B5EF4-FFF2-40B4-BE49-F238E27FC236}">
                  <a16:creationId xmlns:a16="http://schemas.microsoft.com/office/drawing/2014/main" id="{E76BD4FC-D52E-44F3-B984-89CB6E8409DD}"/>
                </a:ext>
              </a:extLst>
            </p:cNvPr>
            <p:cNvSpPr>
              <a:spLocks noChangeArrowheads="1"/>
            </p:cNvSpPr>
            <p:nvPr/>
          </p:nvSpPr>
          <p:spPr bwMode="auto">
            <a:xfrm>
              <a:off x="357319" y="3199394"/>
              <a:ext cx="110184" cy="111126"/>
            </a:xfrm>
            <a:prstGeom prst="ellipse">
              <a:avLst/>
            </a:prstGeom>
            <a:noFill/>
            <a:ln w="19050">
              <a:solidFill>
                <a:schemeClr val="tx1"/>
              </a:solidFill>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132" name="Oval 17">
              <a:extLst>
                <a:ext uri="{FF2B5EF4-FFF2-40B4-BE49-F238E27FC236}">
                  <a16:creationId xmlns:a16="http://schemas.microsoft.com/office/drawing/2014/main" id="{4ADF5EB2-27A3-4772-BBC8-8D8901EF495E}"/>
                </a:ext>
              </a:extLst>
            </p:cNvPr>
            <p:cNvSpPr>
              <a:spLocks noChangeArrowheads="1"/>
            </p:cNvSpPr>
            <p:nvPr/>
          </p:nvSpPr>
          <p:spPr bwMode="auto">
            <a:xfrm>
              <a:off x="617241" y="3008220"/>
              <a:ext cx="110184" cy="110184"/>
            </a:xfrm>
            <a:prstGeom prst="ellipse">
              <a:avLst/>
            </a:prstGeom>
            <a:noFill/>
            <a:ln w="19050">
              <a:solidFill>
                <a:schemeClr val="tx1"/>
              </a:solidFill>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133" name="Line 18">
              <a:extLst>
                <a:ext uri="{FF2B5EF4-FFF2-40B4-BE49-F238E27FC236}">
                  <a16:creationId xmlns:a16="http://schemas.microsoft.com/office/drawing/2014/main" id="{CF5C4481-EF6A-40CF-9DC8-D215AE16572A}"/>
                </a:ext>
              </a:extLst>
            </p:cNvPr>
            <p:cNvSpPr>
              <a:spLocks noChangeShapeType="1"/>
            </p:cNvSpPr>
            <p:nvPr/>
          </p:nvSpPr>
          <p:spPr bwMode="auto">
            <a:xfrm flipH="1">
              <a:off x="454727" y="3091968"/>
              <a:ext cx="169514" cy="128077"/>
            </a:xfrm>
            <a:prstGeom prst="line">
              <a:avLst/>
            </a:prstGeom>
            <a:noFill/>
            <a:ln w="19050">
              <a:solidFill>
                <a:schemeClr val="tx1"/>
              </a:solidFill>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134" name="Line 19">
              <a:extLst>
                <a:ext uri="{FF2B5EF4-FFF2-40B4-BE49-F238E27FC236}">
                  <a16:creationId xmlns:a16="http://schemas.microsoft.com/office/drawing/2014/main" id="{52FF841B-0933-419E-97FE-A55B7FA86EB1}"/>
                </a:ext>
              </a:extLst>
            </p:cNvPr>
            <p:cNvSpPr>
              <a:spLocks noChangeShapeType="1"/>
            </p:cNvSpPr>
            <p:nvPr/>
          </p:nvSpPr>
          <p:spPr bwMode="auto">
            <a:xfrm flipH="1">
              <a:off x="203281" y="3277492"/>
              <a:ext cx="157272" cy="84757"/>
            </a:xfrm>
            <a:prstGeom prst="line">
              <a:avLst/>
            </a:prstGeom>
            <a:noFill/>
            <a:ln w="19050">
              <a:solidFill>
                <a:schemeClr val="tx1"/>
              </a:solidFill>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grpSp>
      <p:grpSp>
        <p:nvGrpSpPr>
          <p:cNvPr id="13" name="Group 12">
            <a:extLst>
              <a:ext uri="{FF2B5EF4-FFF2-40B4-BE49-F238E27FC236}">
                <a16:creationId xmlns:a16="http://schemas.microsoft.com/office/drawing/2014/main" id="{32DEEE9E-F3F2-4A89-9709-5C3058F09DDE}"/>
              </a:ext>
            </a:extLst>
          </p:cNvPr>
          <p:cNvGrpSpPr/>
          <p:nvPr/>
        </p:nvGrpSpPr>
        <p:grpSpPr>
          <a:xfrm rot="9900000">
            <a:off x="1335327" y="2105979"/>
            <a:ext cx="302725" cy="292323"/>
            <a:chOff x="1140194" y="3065109"/>
            <a:chExt cx="341350" cy="329621"/>
          </a:xfrm>
        </p:grpSpPr>
        <p:sp>
          <p:nvSpPr>
            <p:cNvPr id="141" name="Freeform: Shape 140">
              <a:extLst>
                <a:ext uri="{FF2B5EF4-FFF2-40B4-BE49-F238E27FC236}">
                  <a16:creationId xmlns:a16="http://schemas.microsoft.com/office/drawing/2014/main" id="{4ABD1AB1-BF26-45B6-A298-F5614F781DC9}"/>
                </a:ext>
              </a:extLst>
            </p:cNvPr>
            <p:cNvSpPr/>
            <p:nvPr/>
          </p:nvSpPr>
          <p:spPr>
            <a:xfrm rot="19706579">
              <a:off x="1303209" y="3211798"/>
              <a:ext cx="116620" cy="178687"/>
            </a:xfrm>
            <a:custGeom>
              <a:avLst/>
              <a:gdLst>
                <a:gd name="connsiteX0" fmla="*/ 59039 w 116620"/>
                <a:gd name="connsiteY0" fmla="*/ 0 h 178687"/>
                <a:gd name="connsiteX1" fmla="*/ 116620 w 116620"/>
                <a:gd name="connsiteY1" fmla="*/ 162835 h 178687"/>
                <a:gd name="connsiteX2" fmla="*/ 92097 w 116620"/>
                <a:gd name="connsiteY2" fmla="*/ 173988 h 178687"/>
                <a:gd name="connsiteX3" fmla="*/ 26735 w 116620"/>
                <a:gd name="connsiteY3" fmla="*/ 176763 h 178687"/>
                <a:gd name="connsiteX4" fmla="*/ 0 w 116620"/>
                <a:gd name="connsiteY4" fmla="*/ 166957 h 178687"/>
                <a:gd name="connsiteX5" fmla="*/ 59039 w 116620"/>
                <a:gd name="connsiteY5" fmla="*/ 0 h 17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20" h="178687">
                  <a:moveTo>
                    <a:pt x="59039" y="0"/>
                  </a:moveTo>
                  <a:lnTo>
                    <a:pt x="116620" y="162835"/>
                  </a:lnTo>
                  <a:lnTo>
                    <a:pt x="92097" y="173988"/>
                  </a:lnTo>
                  <a:cubicBezTo>
                    <a:pt x="70858" y="179064"/>
                    <a:pt x="48651" y="180090"/>
                    <a:pt x="26735" y="176763"/>
                  </a:cubicBezTo>
                  <a:lnTo>
                    <a:pt x="0" y="166957"/>
                  </a:lnTo>
                  <a:lnTo>
                    <a:pt x="59039" y="0"/>
                  </a:lnTo>
                  <a:close/>
                </a:path>
              </a:pathLst>
            </a:custGeom>
            <a:solidFill>
              <a:schemeClr val="tx1">
                <a:alpha val="4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useBgFill="1">
          <p:nvSpPr>
            <p:cNvPr id="140" name="Freeform: Shape 139">
              <a:extLst>
                <a:ext uri="{FF2B5EF4-FFF2-40B4-BE49-F238E27FC236}">
                  <a16:creationId xmlns:a16="http://schemas.microsoft.com/office/drawing/2014/main" id="{385B7CDD-A24F-4BF5-9918-610FE875959F}"/>
                </a:ext>
              </a:extLst>
            </p:cNvPr>
            <p:cNvSpPr/>
            <p:nvPr/>
          </p:nvSpPr>
          <p:spPr>
            <a:xfrm rot="19706579">
              <a:off x="1140194" y="3065109"/>
              <a:ext cx="341350" cy="329621"/>
            </a:xfrm>
            <a:custGeom>
              <a:avLst/>
              <a:gdLst>
                <a:gd name="connsiteX0" fmla="*/ 259985 w 341350"/>
                <a:gd name="connsiteY0" fmla="*/ 25259 h 329621"/>
                <a:gd name="connsiteX1" fmla="*/ 316091 w 341350"/>
                <a:gd name="connsiteY1" fmla="*/ 259986 h 329621"/>
                <a:gd name="connsiteX2" fmla="*/ 269900 w 341350"/>
                <a:gd name="connsiteY2" fmla="*/ 309569 h 329621"/>
                <a:gd name="connsiteX3" fmla="*/ 234871 w 341350"/>
                <a:gd name="connsiteY3" fmla="*/ 325499 h 329621"/>
                <a:gd name="connsiteX4" fmla="*/ 177290 w 341350"/>
                <a:gd name="connsiteY4" fmla="*/ 162664 h 329621"/>
                <a:gd name="connsiteX5" fmla="*/ 118251 w 341350"/>
                <a:gd name="connsiteY5" fmla="*/ 329621 h 329621"/>
                <a:gd name="connsiteX6" fmla="*/ 81365 w 341350"/>
                <a:gd name="connsiteY6" fmla="*/ 316091 h 329621"/>
                <a:gd name="connsiteX7" fmla="*/ 25259 w 341350"/>
                <a:gd name="connsiteY7" fmla="*/ 81365 h 329621"/>
                <a:gd name="connsiteX8" fmla="*/ 259985 w 341350"/>
                <a:gd name="connsiteY8" fmla="*/ 25259 h 32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350" h="329621">
                  <a:moveTo>
                    <a:pt x="259985" y="25259"/>
                  </a:moveTo>
                  <a:cubicBezTo>
                    <a:pt x="340296" y="74584"/>
                    <a:pt x="365415" y="179675"/>
                    <a:pt x="316091" y="259986"/>
                  </a:cubicBezTo>
                  <a:cubicBezTo>
                    <a:pt x="303760" y="280063"/>
                    <a:pt x="287943" y="296691"/>
                    <a:pt x="269900" y="309569"/>
                  </a:cubicBezTo>
                  <a:lnTo>
                    <a:pt x="234871" y="325499"/>
                  </a:lnTo>
                  <a:lnTo>
                    <a:pt x="177290" y="162664"/>
                  </a:lnTo>
                  <a:lnTo>
                    <a:pt x="118251" y="329621"/>
                  </a:lnTo>
                  <a:lnTo>
                    <a:pt x="81365" y="316091"/>
                  </a:lnTo>
                  <a:cubicBezTo>
                    <a:pt x="1054" y="266767"/>
                    <a:pt x="-24065" y="161676"/>
                    <a:pt x="25259" y="81365"/>
                  </a:cubicBezTo>
                  <a:cubicBezTo>
                    <a:pt x="74584" y="1055"/>
                    <a:pt x="179675" y="-24065"/>
                    <a:pt x="259985" y="25259"/>
                  </a:cubicBezTo>
                  <a:close/>
                </a:path>
              </a:pathLst>
            </a:cu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sp>
        <p:nvSpPr>
          <p:cNvPr id="135" name="Oval 134">
            <a:extLst>
              <a:ext uri="{FF2B5EF4-FFF2-40B4-BE49-F238E27FC236}">
                <a16:creationId xmlns:a16="http://schemas.microsoft.com/office/drawing/2014/main" id="{D0C8E8AB-C988-47C1-B445-E951E9D70243}"/>
              </a:ext>
            </a:extLst>
          </p:cNvPr>
          <p:cNvSpPr/>
          <p:nvPr/>
        </p:nvSpPr>
        <p:spPr>
          <a:xfrm>
            <a:off x="14344628" y="7959959"/>
            <a:ext cx="141938" cy="141938"/>
          </a:xfrm>
          <a:prstGeom prst="ellipse">
            <a:avLst/>
          </a:prstGeom>
          <a:solidFill>
            <a:schemeClr val="tx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Tree>
    <p:custDataLst>
      <p:tags r:id="rId1"/>
    </p:custDataLst>
    <p:extLst>
      <p:ext uri="{BB962C8B-B14F-4D97-AF65-F5344CB8AC3E}">
        <p14:creationId xmlns:p14="http://schemas.microsoft.com/office/powerpoint/2010/main" val="11813259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74"/>
                                        </p:tgtEl>
                                        <p:attrNameLst>
                                          <p:attrName>style.visibility</p:attrName>
                                        </p:attrNameLst>
                                      </p:cBhvr>
                                      <p:to>
                                        <p:strVal val="visible"/>
                                      </p:to>
                                    </p:set>
                                    <p:anim calcmode="lin" valueType="num">
                                      <p:cBhvr>
                                        <p:cTn id="7" dur="400" fill="hold"/>
                                        <p:tgtEl>
                                          <p:spTgt spid="474"/>
                                        </p:tgtEl>
                                        <p:attrNameLst>
                                          <p:attrName>ppt_w</p:attrName>
                                        </p:attrNameLst>
                                      </p:cBhvr>
                                      <p:tavLst>
                                        <p:tav tm="0">
                                          <p:val>
                                            <p:fltVal val="0"/>
                                          </p:val>
                                        </p:tav>
                                        <p:tav tm="100000">
                                          <p:val>
                                            <p:strVal val="#ppt_w"/>
                                          </p:val>
                                        </p:tav>
                                      </p:tavLst>
                                    </p:anim>
                                    <p:anim calcmode="lin" valueType="num">
                                      <p:cBhvr>
                                        <p:cTn id="8" dur="400" fill="hold"/>
                                        <p:tgtEl>
                                          <p:spTgt spid="474"/>
                                        </p:tgtEl>
                                        <p:attrNameLst>
                                          <p:attrName>ppt_h</p:attrName>
                                        </p:attrNameLst>
                                      </p:cBhvr>
                                      <p:tavLst>
                                        <p:tav tm="0">
                                          <p:val>
                                            <p:fltVal val="0"/>
                                          </p:val>
                                        </p:tav>
                                        <p:tav tm="100000">
                                          <p:val>
                                            <p:strVal val="#ppt_h"/>
                                          </p:val>
                                        </p:tav>
                                      </p:tavLst>
                                    </p:anim>
                                    <p:animEffect transition="in" filter="fade">
                                      <p:cBhvr>
                                        <p:cTn id="9" dur="400"/>
                                        <p:tgtEl>
                                          <p:spTgt spid="474"/>
                                        </p:tgtEl>
                                      </p:cBhvr>
                                    </p:animEffect>
                                  </p:childTnLst>
                                </p:cTn>
                              </p:par>
                              <p:par>
                                <p:cTn id="10" presetID="53" presetClass="entr" presetSubtype="16" fill="hold" nodeType="withEffect">
                                  <p:stCondLst>
                                    <p:cond delay="0"/>
                                  </p:stCondLst>
                                  <p:childTnLst>
                                    <p:set>
                                      <p:cBhvr>
                                        <p:cTn id="11" dur="1" fill="hold">
                                          <p:stCondLst>
                                            <p:cond delay="0"/>
                                          </p:stCondLst>
                                        </p:cTn>
                                        <p:tgtEl>
                                          <p:spTgt spid="990"/>
                                        </p:tgtEl>
                                        <p:attrNameLst>
                                          <p:attrName>style.visibility</p:attrName>
                                        </p:attrNameLst>
                                      </p:cBhvr>
                                      <p:to>
                                        <p:strVal val="visible"/>
                                      </p:to>
                                    </p:set>
                                    <p:anim calcmode="lin" valueType="num">
                                      <p:cBhvr>
                                        <p:cTn id="12" dur="400" fill="hold"/>
                                        <p:tgtEl>
                                          <p:spTgt spid="990"/>
                                        </p:tgtEl>
                                        <p:attrNameLst>
                                          <p:attrName>ppt_w</p:attrName>
                                        </p:attrNameLst>
                                      </p:cBhvr>
                                      <p:tavLst>
                                        <p:tav tm="0">
                                          <p:val>
                                            <p:fltVal val="0"/>
                                          </p:val>
                                        </p:tav>
                                        <p:tav tm="100000">
                                          <p:val>
                                            <p:strVal val="#ppt_w"/>
                                          </p:val>
                                        </p:tav>
                                      </p:tavLst>
                                    </p:anim>
                                    <p:anim calcmode="lin" valueType="num">
                                      <p:cBhvr>
                                        <p:cTn id="13" dur="400" fill="hold"/>
                                        <p:tgtEl>
                                          <p:spTgt spid="990"/>
                                        </p:tgtEl>
                                        <p:attrNameLst>
                                          <p:attrName>ppt_h</p:attrName>
                                        </p:attrNameLst>
                                      </p:cBhvr>
                                      <p:tavLst>
                                        <p:tav tm="0">
                                          <p:val>
                                            <p:fltVal val="0"/>
                                          </p:val>
                                        </p:tav>
                                        <p:tav tm="100000">
                                          <p:val>
                                            <p:strVal val="#ppt_h"/>
                                          </p:val>
                                        </p:tav>
                                      </p:tavLst>
                                    </p:anim>
                                    <p:animEffect transition="in" filter="fade">
                                      <p:cBhvr>
                                        <p:cTn id="14" dur="400"/>
                                        <p:tgtEl>
                                          <p:spTgt spid="990"/>
                                        </p:tgtEl>
                                      </p:cBhvr>
                                    </p:animEffect>
                                  </p:childTnLst>
                                </p:cTn>
                              </p:par>
                              <p:par>
                                <p:cTn id="15" presetID="10" presetClass="entr" presetSubtype="0" fill="hold" grpId="0" nodeType="withEffect">
                                  <p:stCondLst>
                                    <p:cond delay="400"/>
                                  </p:stCondLst>
                                  <p:childTnLst>
                                    <p:set>
                                      <p:cBhvr>
                                        <p:cTn id="16" dur="1" fill="hold">
                                          <p:stCondLst>
                                            <p:cond delay="0"/>
                                          </p:stCondLst>
                                        </p:cTn>
                                        <p:tgtEl>
                                          <p:spTgt spid="450"/>
                                        </p:tgtEl>
                                        <p:attrNameLst>
                                          <p:attrName>style.visibility</p:attrName>
                                        </p:attrNameLst>
                                      </p:cBhvr>
                                      <p:to>
                                        <p:strVal val="visible"/>
                                      </p:to>
                                    </p:set>
                                    <p:animEffect transition="in" filter="fade">
                                      <p:cBhvr>
                                        <p:cTn id="17" dur="350"/>
                                        <p:tgtEl>
                                          <p:spTgt spid="450"/>
                                        </p:tgtEl>
                                      </p:cBhvr>
                                    </p:animEffect>
                                  </p:childTnLst>
                                </p:cTn>
                              </p:par>
                              <p:par>
                                <p:cTn id="18" presetID="42" presetClass="path" presetSubtype="0" decel="100000" fill="hold" grpId="1" nodeType="withEffect">
                                  <p:stCondLst>
                                    <p:cond delay="250"/>
                                  </p:stCondLst>
                                  <p:childTnLst>
                                    <p:animMotion origin="layout" path="M 5.90278E-7 4.32099E-6 L 5.90278E-7 -0.0355 " pathEditMode="relative" rAng="0" ptsTypes="AA">
                                      <p:cBhvr>
                                        <p:cTn id="19" dur="500" spd="-100000" fill="hold"/>
                                        <p:tgtEl>
                                          <p:spTgt spid="450"/>
                                        </p:tgtEl>
                                        <p:attrNameLst>
                                          <p:attrName>ppt_x</p:attrName>
                                          <p:attrName>ppt_y</p:attrName>
                                        </p:attrNameLst>
                                      </p:cBhvr>
                                      <p:rCtr x="0" y="-1775"/>
                                    </p:animMotion>
                                  </p:childTnLst>
                                </p:cTn>
                              </p:par>
                            </p:childTnLst>
                          </p:cTn>
                        </p:par>
                        <p:par>
                          <p:cTn id="20" fill="hold">
                            <p:stCondLst>
                              <p:cond delay="750"/>
                            </p:stCondLst>
                            <p:childTnLst>
                              <p:par>
                                <p:cTn id="21" presetID="10" presetClass="entr" presetSubtype="0" fill="hold" nodeType="afterEffect">
                                  <p:stCondLst>
                                    <p:cond delay="0"/>
                                  </p:stCondLst>
                                  <p:childTnLst>
                                    <p:set>
                                      <p:cBhvr>
                                        <p:cTn id="22" dur="1" fill="hold">
                                          <p:stCondLst>
                                            <p:cond delay="0"/>
                                          </p:stCondLst>
                                        </p:cTn>
                                        <p:tgtEl>
                                          <p:spTgt spid="997"/>
                                        </p:tgtEl>
                                        <p:attrNameLst>
                                          <p:attrName>style.visibility</p:attrName>
                                        </p:attrNameLst>
                                      </p:cBhvr>
                                      <p:to>
                                        <p:strVal val="visible"/>
                                      </p:to>
                                    </p:set>
                                    <p:animEffect transition="in" filter="fade">
                                      <p:cBhvr>
                                        <p:cTn id="23" dur="500"/>
                                        <p:tgtEl>
                                          <p:spTgt spid="997"/>
                                        </p:tgtEl>
                                      </p:cBhvr>
                                    </p:animEffect>
                                  </p:childTnLst>
                                </p:cTn>
                              </p:par>
                              <p:par>
                                <p:cTn id="24" presetID="10" presetClass="entr" presetSubtype="0" fill="hold" nodeType="withEffect">
                                  <p:stCondLst>
                                    <p:cond delay="0"/>
                                  </p:stCondLst>
                                  <p:childTnLst>
                                    <p:set>
                                      <p:cBhvr>
                                        <p:cTn id="25" dur="1" fill="hold">
                                          <p:stCondLst>
                                            <p:cond delay="0"/>
                                          </p:stCondLst>
                                        </p:cTn>
                                        <p:tgtEl>
                                          <p:spTgt spid="998"/>
                                        </p:tgtEl>
                                        <p:attrNameLst>
                                          <p:attrName>style.visibility</p:attrName>
                                        </p:attrNameLst>
                                      </p:cBhvr>
                                      <p:to>
                                        <p:strVal val="visible"/>
                                      </p:to>
                                    </p:set>
                                    <p:animEffect transition="in" filter="fade">
                                      <p:cBhvr>
                                        <p:cTn id="26" dur="500"/>
                                        <p:tgtEl>
                                          <p:spTgt spid="998"/>
                                        </p:tgtEl>
                                      </p:cBhvr>
                                    </p:animEffect>
                                  </p:childTnLst>
                                </p:cTn>
                              </p:par>
                              <p:par>
                                <p:cTn id="27" presetID="10" presetClass="entr" presetSubtype="0" fill="hold" nodeType="withEffect">
                                  <p:stCondLst>
                                    <p:cond delay="0"/>
                                  </p:stCondLst>
                                  <p:childTnLst>
                                    <p:set>
                                      <p:cBhvr>
                                        <p:cTn id="28" dur="1" fill="hold">
                                          <p:stCondLst>
                                            <p:cond delay="0"/>
                                          </p:stCondLst>
                                        </p:cTn>
                                        <p:tgtEl>
                                          <p:spTgt spid="999"/>
                                        </p:tgtEl>
                                        <p:attrNameLst>
                                          <p:attrName>style.visibility</p:attrName>
                                        </p:attrNameLst>
                                      </p:cBhvr>
                                      <p:to>
                                        <p:strVal val="visible"/>
                                      </p:to>
                                    </p:set>
                                    <p:animEffect transition="in" filter="fade">
                                      <p:cBhvr>
                                        <p:cTn id="29" dur="500"/>
                                        <p:tgtEl>
                                          <p:spTgt spid="999"/>
                                        </p:tgtEl>
                                      </p:cBhvr>
                                    </p:animEffect>
                                  </p:childTnLst>
                                </p:cTn>
                              </p:par>
                              <p:par>
                                <p:cTn id="30" presetID="8" presetClass="emph" presetSubtype="0" repeatCount="indefinite" fill="hold" nodeType="withEffect">
                                  <p:stCondLst>
                                    <p:cond delay="0"/>
                                  </p:stCondLst>
                                  <p:childTnLst>
                                    <p:animRot by="21600000">
                                      <p:cBhvr>
                                        <p:cTn id="31" dur="2000" fill="hold"/>
                                        <p:tgtEl>
                                          <p:spTgt spid="997"/>
                                        </p:tgtEl>
                                        <p:attrNameLst>
                                          <p:attrName>r</p:attrName>
                                        </p:attrNameLst>
                                      </p:cBhvr>
                                    </p:animRot>
                                  </p:childTnLst>
                                </p:cTn>
                              </p:par>
                              <p:par>
                                <p:cTn id="32" presetID="8" presetClass="emph" presetSubtype="0" repeatCount="indefinite" fill="hold" nodeType="withEffect">
                                  <p:stCondLst>
                                    <p:cond delay="0"/>
                                  </p:stCondLst>
                                  <p:childTnLst>
                                    <p:animRot by="21600000">
                                      <p:cBhvr>
                                        <p:cTn id="33" dur="2000" fill="hold"/>
                                        <p:tgtEl>
                                          <p:spTgt spid="998"/>
                                        </p:tgtEl>
                                        <p:attrNameLst>
                                          <p:attrName>r</p:attrName>
                                        </p:attrNameLst>
                                      </p:cBhvr>
                                    </p:animRot>
                                  </p:childTnLst>
                                </p:cTn>
                              </p:par>
                              <p:par>
                                <p:cTn id="34" presetID="8" presetClass="emph" presetSubtype="0" repeatCount="indefinite" fill="hold" nodeType="withEffect">
                                  <p:stCondLst>
                                    <p:cond delay="0"/>
                                  </p:stCondLst>
                                  <p:childTnLst>
                                    <p:animRot by="21600000">
                                      <p:cBhvr>
                                        <p:cTn id="35" dur="2000" fill="hold"/>
                                        <p:tgtEl>
                                          <p:spTgt spid="999"/>
                                        </p:tgtEl>
                                        <p:attrNameLst>
                                          <p:attrName>r</p:attrName>
                                        </p:attrNameLst>
                                      </p:cBhvr>
                                    </p:animRot>
                                  </p:childTnLst>
                                </p:cTn>
                              </p:par>
                              <p:par>
                                <p:cTn id="36" presetID="22" presetClass="entr" presetSubtype="8" fill="hold" nodeType="withEffect">
                                  <p:stCondLst>
                                    <p:cond delay="50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400"/>
                                        <p:tgtEl>
                                          <p:spTgt spid="6"/>
                                        </p:tgtEl>
                                      </p:cBhvr>
                                    </p:animEffect>
                                  </p:childTnLst>
                                </p:cTn>
                              </p:par>
                              <p:par>
                                <p:cTn id="39" presetID="53" presetClass="entr" presetSubtype="16" fill="hold" grpId="0" nodeType="withEffect">
                                  <p:stCondLst>
                                    <p:cond delay="500"/>
                                  </p:stCondLst>
                                  <p:childTnLst>
                                    <p:set>
                                      <p:cBhvr>
                                        <p:cTn id="40" dur="1" fill="hold">
                                          <p:stCondLst>
                                            <p:cond delay="0"/>
                                          </p:stCondLst>
                                        </p:cTn>
                                        <p:tgtEl>
                                          <p:spTgt spid="468"/>
                                        </p:tgtEl>
                                        <p:attrNameLst>
                                          <p:attrName>style.visibility</p:attrName>
                                        </p:attrNameLst>
                                      </p:cBhvr>
                                      <p:to>
                                        <p:strVal val="visible"/>
                                      </p:to>
                                    </p:set>
                                    <p:anim calcmode="lin" valueType="num">
                                      <p:cBhvr>
                                        <p:cTn id="41" dur="400" fill="hold"/>
                                        <p:tgtEl>
                                          <p:spTgt spid="468"/>
                                        </p:tgtEl>
                                        <p:attrNameLst>
                                          <p:attrName>ppt_w</p:attrName>
                                        </p:attrNameLst>
                                      </p:cBhvr>
                                      <p:tavLst>
                                        <p:tav tm="0">
                                          <p:val>
                                            <p:fltVal val="0"/>
                                          </p:val>
                                        </p:tav>
                                        <p:tav tm="100000">
                                          <p:val>
                                            <p:strVal val="#ppt_w"/>
                                          </p:val>
                                        </p:tav>
                                      </p:tavLst>
                                    </p:anim>
                                    <p:anim calcmode="lin" valueType="num">
                                      <p:cBhvr>
                                        <p:cTn id="42" dur="400" fill="hold"/>
                                        <p:tgtEl>
                                          <p:spTgt spid="468"/>
                                        </p:tgtEl>
                                        <p:attrNameLst>
                                          <p:attrName>ppt_h</p:attrName>
                                        </p:attrNameLst>
                                      </p:cBhvr>
                                      <p:tavLst>
                                        <p:tav tm="0">
                                          <p:val>
                                            <p:fltVal val="0"/>
                                          </p:val>
                                        </p:tav>
                                        <p:tav tm="100000">
                                          <p:val>
                                            <p:strVal val="#ppt_h"/>
                                          </p:val>
                                        </p:tav>
                                      </p:tavLst>
                                    </p:anim>
                                    <p:animEffect transition="in" filter="fade">
                                      <p:cBhvr>
                                        <p:cTn id="43" dur="400"/>
                                        <p:tgtEl>
                                          <p:spTgt spid="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451"/>
                                        </p:tgtEl>
                                        <p:attrNameLst>
                                          <p:attrName>style.visibility</p:attrName>
                                        </p:attrNameLst>
                                      </p:cBhvr>
                                      <p:to>
                                        <p:strVal val="visible"/>
                                      </p:to>
                                    </p:set>
                                    <p:animEffect transition="in" filter="fade">
                                      <p:cBhvr>
                                        <p:cTn id="46" dur="500"/>
                                        <p:tgtEl>
                                          <p:spTgt spid="451"/>
                                        </p:tgtEl>
                                      </p:cBhvr>
                                    </p:animEffect>
                                  </p:childTnLst>
                                </p:cTn>
                              </p:par>
                              <p:par>
                                <p:cTn id="47" presetID="42" presetClass="path" presetSubtype="0" decel="100000" fill="hold" grpId="1" nodeType="withEffect">
                                  <p:stCondLst>
                                    <p:cond delay="500"/>
                                  </p:stCondLst>
                                  <p:childTnLst>
                                    <p:animMotion origin="layout" path="M -2.11806E-6 -3.76543E-6 L -2.11806E-6 0.02932 " pathEditMode="relative" rAng="0" ptsTypes="AA">
                                      <p:cBhvr>
                                        <p:cTn id="48" dur="500" spd="-100000" fill="hold"/>
                                        <p:tgtEl>
                                          <p:spTgt spid="451"/>
                                        </p:tgtEl>
                                        <p:attrNameLst>
                                          <p:attrName>ppt_x</p:attrName>
                                          <p:attrName>ppt_y</p:attrName>
                                        </p:attrNameLst>
                                      </p:cBhvr>
                                      <p:rCtr x="0" y="1466"/>
                                    </p:animMotion>
                                  </p:childTnLst>
                                </p:cTn>
                              </p:par>
                              <p:par>
                                <p:cTn id="49" presetID="2" presetClass="entr" presetSubtype="4" decel="100000" fill="hold" nodeType="withEffect">
                                  <p:stCondLst>
                                    <p:cond delay="500"/>
                                  </p:stCondLst>
                                  <p:childTnLst>
                                    <p:set>
                                      <p:cBhvr>
                                        <p:cTn id="50" dur="1" fill="hold">
                                          <p:stCondLst>
                                            <p:cond delay="0"/>
                                          </p:stCondLst>
                                        </p:cTn>
                                        <p:tgtEl>
                                          <p:spTgt spid="1202"/>
                                        </p:tgtEl>
                                        <p:attrNameLst>
                                          <p:attrName>style.visibility</p:attrName>
                                        </p:attrNameLst>
                                      </p:cBhvr>
                                      <p:to>
                                        <p:strVal val="visible"/>
                                      </p:to>
                                    </p:set>
                                    <p:anim calcmode="lin" valueType="num">
                                      <p:cBhvr additive="base">
                                        <p:cTn id="51" dur="750" fill="hold"/>
                                        <p:tgtEl>
                                          <p:spTgt spid="1202"/>
                                        </p:tgtEl>
                                        <p:attrNameLst>
                                          <p:attrName>ppt_x</p:attrName>
                                        </p:attrNameLst>
                                      </p:cBhvr>
                                      <p:tavLst>
                                        <p:tav tm="0">
                                          <p:val>
                                            <p:strVal val="#ppt_x"/>
                                          </p:val>
                                        </p:tav>
                                        <p:tav tm="100000">
                                          <p:val>
                                            <p:strVal val="#ppt_x"/>
                                          </p:val>
                                        </p:tav>
                                      </p:tavLst>
                                    </p:anim>
                                    <p:anim calcmode="lin" valueType="num">
                                      <p:cBhvr additive="base">
                                        <p:cTn id="52" dur="750" fill="hold"/>
                                        <p:tgtEl>
                                          <p:spTgt spid="1202"/>
                                        </p:tgtEl>
                                        <p:attrNameLst>
                                          <p:attrName>ppt_y</p:attrName>
                                        </p:attrNameLst>
                                      </p:cBhvr>
                                      <p:tavLst>
                                        <p:tav tm="0">
                                          <p:val>
                                            <p:strVal val="1+#ppt_h/2"/>
                                          </p:val>
                                        </p:tav>
                                        <p:tav tm="100000">
                                          <p:val>
                                            <p:strVal val="#ppt_y"/>
                                          </p:val>
                                        </p:tav>
                                      </p:tavLst>
                                    </p:anim>
                                  </p:childTnLst>
                                </p:cTn>
                              </p:par>
                              <p:par>
                                <p:cTn id="53" presetID="22" presetClass="entr" presetSubtype="2" fill="hold" grpId="2" nodeType="withEffect">
                                  <p:stCondLst>
                                    <p:cond delay="1250"/>
                                  </p:stCondLst>
                                  <p:childTnLst>
                                    <p:set>
                                      <p:cBhvr>
                                        <p:cTn id="54" dur="1" fill="hold">
                                          <p:stCondLst>
                                            <p:cond delay="0"/>
                                          </p:stCondLst>
                                        </p:cTn>
                                        <p:tgtEl>
                                          <p:spTgt spid="1199"/>
                                        </p:tgtEl>
                                        <p:attrNameLst>
                                          <p:attrName>style.visibility</p:attrName>
                                        </p:attrNameLst>
                                      </p:cBhvr>
                                      <p:to>
                                        <p:strVal val="visible"/>
                                      </p:to>
                                    </p:set>
                                    <p:animEffect transition="in" filter="wipe(right)">
                                      <p:cBhvr>
                                        <p:cTn id="55" dur="750"/>
                                        <p:tgtEl>
                                          <p:spTgt spid="1199"/>
                                        </p:tgtEl>
                                      </p:cBhvr>
                                    </p:animEffect>
                                  </p:childTnLst>
                                </p:cTn>
                              </p:par>
                            </p:childTnLst>
                          </p:cTn>
                        </p:par>
                        <p:par>
                          <p:cTn id="56" fill="hold">
                            <p:stCondLst>
                              <p:cond delay="2750"/>
                            </p:stCondLst>
                            <p:childTnLst>
                              <p:par>
                                <p:cTn id="57" presetID="22" presetClass="exit" presetSubtype="2" fill="hold" grpId="1" nodeType="afterEffect">
                                  <p:stCondLst>
                                    <p:cond delay="0"/>
                                  </p:stCondLst>
                                  <p:childTnLst>
                                    <p:animEffect transition="out" filter="wipe(right)">
                                      <p:cBhvr>
                                        <p:cTn id="58" dur="750"/>
                                        <p:tgtEl>
                                          <p:spTgt spid="1199"/>
                                        </p:tgtEl>
                                      </p:cBhvr>
                                    </p:animEffect>
                                    <p:set>
                                      <p:cBhvr>
                                        <p:cTn id="59" dur="1" fill="hold">
                                          <p:stCondLst>
                                            <p:cond delay="749"/>
                                          </p:stCondLst>
                                        </p:cTn>
                                        <p:tgtEl>
                                          <p:spTgt spid="1199"/>
                                        </p:tgtEl>
                                        <p:attrNameLst>
                                          <p:attrName>style.visibility</p:attrName>
                                        </p:attrNameLst>
                                      </p:cBhvr>
                                      <p:to>
                                        <p:strVal val="hidden"/>
                                      </p:to>
                                    </p:set>
                                  </p:childTnLst>
                                </p:cTn>
                              </p:par>
                            </p:childTnLst>
                          </p:cTn>
                        </p:par>
                        <p:par>
                          <p:cTn id="60" fill="hold">
                            <p:stCondLst>
                              <p:cond delay="3500"/>
                            </p:stCondLst>
                            <p:childTnLst>
                              <p:par>
                                <p:cTn id="61" presetID="22" presetClass="entr" presetSubtype="2" fill="hold" grpId="0" nodeType="afterEffect">
                                  <p:stCondLst>
                                    <p:cond delay="0"/>
                                  </p:stCondLst>
                                  <p:childTnLst>
                                    <p:set>
                                      <p:cBhvr>
                                        <p:cTn id="62" dur="1" fill="hold">
                                          <p:stCondLst>
                                            <p:cond delay="0"/>
                                          </p:stCondLst>
                                        </p:cTn>
                                        <p:tgtEl>
                                          <p:spTgt spid="1199"/>
                                        </p:tgtEl>
                                        <p:attrNameLst>
                                          <p:attrName>style.visibility</p:attrName>
                                        </p:attrNameLst>
                                      </p:cBhvr>
                                      <p:to>
                                        <p:strVal val="visible"/>
                                      </p:to>
                                    </p:set>
                                    <p:animEffect transition="in" filter="wipe(right)">
                                      <p:cBhvr>
                                        <p:cTn id="63" dur="750"/>
                                        <p:tgtEl>
                                          <p:spTgt spid="1199"/>
                                        </p:tgtEl>
                                      </p:cBhvr>
                                    </p:animEffect>
                                  </p:childTnLst>
                                </p:cTn>
                              </p:par>
                              <p:par>
                                <p:cTn id="64" presetID="22" presetClass="entr" presetSubtype="1" fill="hold" nodeType="withEffect">
                                  <p:stCondLst>
                                    <p:cond delay="0"/>
                                  </p:stCondLst>
                                  <p:childTnLst>
                                    <p:set>
                                      <p:cBhvr>
                                        <p:cTn id="65" dur="1" fill="hold">
                                          <p:stCondLst>
                                            <p:cond delay="0"/>
                                          </p:stCondLst>
                                        </p:cTn>
                                        <p:tgtEl>
                                          <p:spTgt spid="84"/>
                                        </p:tgtEl>
                                        <p:attrNameLst>
                                          <p:attrName>style.visibility</p:attrName>
                                        </p:attrNameLst>
                                      </p:cBhvr>
                                      <p:to>
                                        <p:strVal val="visible"/>
                                      </p:to>
                                    </p:set>
                                    <p:animEffect transition="in" filter="wipe(up)">
                                      <p:cBhvr>
                                        <p:cTn id="66" dur="400"/>
                                        <p:tgtEl>
                                          <p:spTgt spid="84"/>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467"/>
                                        </p:tgtEl>
                                        <p:attrNameLst>
                                          <p:attrName>style.visibility</p:attrName>
                                        </p:attrNameLst>
                                      </p:cBhvr>
                                      <p:to>
                                        <p:strVal val="visible"/>
                                      </p:to>
                                    </p:set>
                                    <p:anim calcmode="lin" valueType="num">
                                      <p:cBhvr>
                                        <p:cTn id="69" dur="400" fill="hold"/>
                                        <p:tgtEl>
                                          <p:spTgt spid="467"/>
                                        </p:tgtEl>
                                        <p:attrNameLst>
                                          <p:attrName>ppt_w</p:attrName>
                                        </p:attrNameLst>
                                      </p:cBhvr>
                                      <p:tavLst>
                                        <p:tav tm="0">
                                          <p:val>
                                            <p:fltVal val="0"/>
                                          </p:val>
                                        </p:tav>
                                        <p:tav tm="100000">
                                          <p:val>
                                            <p:strVal val="#ppt_w"/>
                                          </p:val>
                                        </p:tav>
                                      </p:tavLst>
                                    </p:anim>
                                    <p:anim calcmode="lin" valueType="num">
                                      <p:cBhvr>
                                        <p:cTn id="70" dur="400" fill="hold"/>
                                        <p:tgtEl>
                                          <p:spTgt spid="467"/>
                                        </p:tgtEl>
                                        <p:attrNameLst>
                                          <p:attrName>ppt_h</p:attrName>
                                        </p:attrNameLst>
                                      </p:cBhvr>
                                      <p:tavLst>
                                        <p:tav tm="0">
                                          <p:val>
                                            <p:fltVal val="0"/>
                                          </p:val>
                                        </p:tav>
                                        <p:tav tm="100000">
                                          <p:val>
                                            <p:strVal val="#ppt_h"/>
                                          </p:val>
                                        </p:tav>
                                      </p:tavLst>
                                    </p:anim>
                                    <p:animEffect transition="in" filter="fade">
                                      <p:cBhvr>
                                        <p:cTn id="71" dur="400"/>
                                        <p:tgtEl>
                                          <p:spTgt spid="46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52"/>
                                        </p:tgtEl>
                                        <p:attrNameLst>
                                          <p:attrName>style.visibility</p:attrName>
                                        </p:attrNameLst>
                                      </p:cBhvr>
                                      <p:to>
                                        <p:strVal val="visible"/>
                                      </p:to>
                                    </p:set>
                                    <p:animEffect transition="in" filter="fade">
                                      <p:cBhvr>
                                        <p:cTn id="74" dur="500"/>
                                        <p:tgtEl>
                                          <p:spTgt spid="452"/>
                                        </p:tgtEl>
                                      </p:cBhvr>
                                    </p:animEffect>
                                  </p:childTnLst>
                                </p:cTn>
                              </p:par>
                              <p:par>
                                <p:cTn id="75" presetID="42" presetClass="path" presetSubtype="0" decel="100000" fill="hold" grpId="1" nodeType="withEffect">
                                  <p:stCondLst>
                                    <p:cond delay="0"/>
                                  </p:stCondLst>
                                  <p:childTnLst>
                                    <p:animMotion origin="layout" path="M -1.94444E-6 -4.38272E-6 L -1.94444E-6 0.02933 " pathEditMode="relative" rAng="0" ptsTypes="AA">
                                      <p:cBhvr>
                                        <p:cTn id="76" dur="500" spd="-100000" fill="hold"/>
                                        <p:tgtEl>
                                          <p:spTgt spid="452"/>
                                        </p:tgtEl>
                                        <p:attrNameLst>
                                          <p:attrName>ppt_x</p:attrName>
                                          <p:attrName>ppt_y</p:attrName>
                                        </p:attrNameLst>
                                      </p:cBhvr>
                                      <p:rCtr x="0" y="1466"/>
                                    </p:animMotion>
                                  </p:childTnLst>
                                </p:cTn>
                              </p:par>
                            </p:childTnLst>
                          </p:cTn>
                        </p:par>
                        <p:par>
                          <p:cTn id="77" fill="hold">
                            <p:stCondLst>
                              <p:cond delay="4250"/>
                            </p:stCondLst>
                            <p:childTnLst>
                              <p:par>
                                <p:cTn id="78" presetID="2" presetClass="entr" presetSubtype="4" decel="100000" fill="hold" nodeType="afterEffect">
                                  <p:stCondLst>
                                    <p:cond delay="0"/>
                                  </p:stCondLst>
                                  <p:childTnLst>
                                    <p:set>
                                      <p:cBhvr>
                                        <p:cTn id="79" dur="1" fill="hold">
                                          <p:stCondLst>
                                            <p:cond delay="0"/>
                                          </p:stCondLst>
                                        </p:cTn>
                                        <p:tgtEl>
                                          <p:spTgt spid="1071"/>
                                        </p:tgtEl>
                                        <p:attrNameLst>
                                          <p:attrName>style.visibility</p:attrName>
                                        </p:attrNameLst>
                                      </p:cBhvr>
                                      <p:to>
                                        <p:strVal val="visible"/>
                                      </p:to>
                                    </p:set>
                                    <p:anim calcmode="lin" valueType="num">
                                      <p:cBhvr additive="base">
                                        <p:cTn id="80" dur="500" fill="hold"/>
                                        <p:tgtEl>
                                          <p:spTgt spid="1071"/>
                                        </p:tgtEl>
                                        <p:attrNameLst>
                                          <p:attrName>ppt_x</p:attrName>
                                        </p:attrNameLst>
                                      </p:cBhvr>
                                      <p:tavLst>
                                        <p:tav tm="0">
                                          <p:val>
                                            <p:strVal val="#ppt_x"/>
                                          </p:val>
                                        </p:tav>
                                        <p:tav tm="100000">
                                          <p:val>
                                            <p:strVal val="#ppt_x"/>
                                          </p:val>
                                        </p:tav>
                                      </p:tavLst>
                                    </p:anim>
                                    <p:anim calcmode="lin" valueType="num">
                                      <p:cBhvr additive="base">
                                        <p:cTn id="81" dur="500" fill="hold"/>
                                        <p:tgtEl>
                                          <p:spTgt spid="1071"/>
                                        </p:tgtEl>
                                        <p:attrNameLst>
                                          <p:attrName>ppt_y</p:attrName>
                                        </p:attrNameLst>
                                      </p:cBhvr>
                                      <p:tavLst>
                                        <p:tav tm="0">
                                          <p:val>
                                            <p:strVal val="1+#ppt_h/2"/>
                                          </p:val>
                                        </p:tav>
                                        <p:tav tm="100000">
                                          <p:val>
                                            <p:strVal val="#ppt_y"/>
                                          </p:val>
                                        </p:tav>
                                      </p:tavLst>
                                    </p:anim>
                                  </p:childTnLst>
                                </p:cTn>
                              </p:par>
                              <p:par>
                                <p:cTn id="82" presetID="2" presetClass="entr" presetSubtype="4" decel="100000" fill="hold" nodeType="withEffect">
                                  <p:stCondLst>
                                    <p:cond delay="0"/>
                                  </p:stCondLst>
                                  <p:childTnLst>
                                    <p:set>
                                      <p:cBhvr>
                                        <p:cTn id="83" dur="1" fill="hold">
                                          <p:stCondLst>
                                            <p:cond delay="0"/>
                                          </p:stCondLst>
                                        </p:cTn>
                                        <p:tgtEl>
                                          <p:spTgt spid="1072"/>
                                        </p:tgtEl>
                                        <p:attrNameLst>
                                          <p:attrName>style.visibility</p:attrName>
                                        </p:attrNameLst>
                                      </p:cBhvr>
                                      <p:to>
                                        <p:strVal val="visible"/>
                                      </p:to>
                                    </p:set>
                                    <p:anim calcmode="lin" valueType="num">
                                      <p:cBhvr additive="base">
                                        <p:cTn id="84" dur="500" fill="hold"/>
                                        <p:tgtEl>
                                          <p:spTgt spid="1072"/>
                                        </p:tgtEl>
                                        <p:attrNameLst>
                                          <p:attrName>ppt_x</p:attrName>
                                        </p:attrNameLst>
                                      </p:cBhvr>
                                      <p:tavLst>
                                        <p:tav tm="0">
                                          <p:val>
                                            <p:strVal val="#ppt_x"/>
                                          </p:val>
                                        </p:tav>
                                        <p:tav tm="100000">
                                          <p:val>
                                            <p:strVal val="#ppt_x"/>
                                          </p:val>
                                        </p:tav>
                                      </p:tavLst>
                                    </p:anim>
                                    <p:anim calcmode="lin" valueType="num">
                                      <p:cBhvr additive="base">
                                        <p:cTn id="85" dur="500" fill="hold"/>
                                        <p:tgtEl>
                                          <p:spTgt spid="1072"/>
                                        </p:tgtEl>
                                        <p:attrNameLst>
                                          <p:attrName>ppt_y</p:attrName>
                                        </p:attrNameLst>
                                      </p:cBhvr>
                                      <p:tavLst>
                                        <p:tav tm="0">
                                          <p:val>
                                            <p:strVal val="1+#ppt_h/2"/>
                                          </p:val>
                                        </p:tav>
                                        <p:tav tm="100000">
                                          <p:val>
                                            <p:strVal val="#ppt_y"/>
                                          </p:val>
                                        </p:tav>
                                      </p:tavLst>
                                    </p:anim>
                                  </p:childTnLst>
                                </p:cTn>
                              </p:par>
                              <p:par>
                                <p:cTn id="86" presetID="2" presetClass="entr" presetSubtype="4" decel="100000" fill="hold" nodeType="withEffect">
                                  <p:stCondLst>
                                    <p:cond delay="0"/>
                                  </p:stCondLst>
                                  <p:childTnLst>
                                    <p:set>
                                      <p:cBhvr>
                                        <p:cTn id="87" dur="1" fill="hold">
                                          <p:stCondLst>
                                            <p:cond delay="0"/>
                                          </p:stCondLst>
                                        </p:cTn>
                                        <p:tgtEl>
                                          <p:spTgt spid="1073"/>
                                        </p:tgtEl>
                                        <p:attrNameLst>
                                          <p:attrName>style.visibility</p:attrName>
                                        </p:attrNameLst>
                                      </p:cBhvr>
                                      <p:to>
                                        <p:strVal val="visible"/>
                                      </p:to>
                                    </p:set>
                                    <p:anim calcmode="lin" valueType="num">
                                      <p:cBhvr additive="base">
                                        <p:cTn id="88" dur="500" fill="hold"/>
                                        <p:tgtEl>
                                          <p:spTgt spid="1073"/>
                                        </p:tgtEl>
                                        <p:attrNameLst>
                                          <p:attrName>ppt_x</p:attrName>
                                        </p:attrNameLst>
                                      </p:cBhvr>
                                      <p:tavLst>
                                        <p:tav tm="0">
                                          <p:val>
                                            <p:strVal val="#ppt_x"/>
                                          </p:val>
                                        </p:tav>
                                        <p:tav tm="100000">
                                          <p:val>
                                            <p:strVal val="#ppt_x"/>
                                          </p:val>
                                        </p:tav>
                                      </p:tavLst>
                                    </p:anim>
                                    <p:anim calcmode="lin" valueType="num">
                                      <p:cBhvr additive="base">
                                        <p:cTn id="89" dur="500" fill="hold"/>
                                        <p:tgtEl>
                                          <p:spTgt spid="1073"/>
                                        </p:tgtEl>
                                        <p:attrNameLst>
                                          <p:attrName>ppt_y</p:attrName>
                                        </p:attrNameLst>
                                      </p:cBhvr>
                                      <p:tavLst>
                                        <p:tav tm="0">
                                          <p:val>
                                            <p:strVal val="1+#ppt_h/2"/>
                                          </p:val>
                                        </p:tav>
                                        <p:tav tm="100000">
                                          <p:val>
                                            <p:strVal val="#ppt_y"/>
                                          </p:val>
                                        </p:tav>
                                      </p:tavLst>
                                    </p:anim>
                                  </p:childTnLst>
                                </p:cTn>
                              </p:par>
                              <p:par>
                                <p:cTn id="90" presetID="2" presetClass="entr" presetSubtype="4" decel="100000" fill="hold" nodeType="withEffect">
                                  <p:stCondLst>
                                    <p:cond delay="0"/>
                                  </p:stCondLst>
                                  <p:childTnLst>
                                    <p:set>
                                      <p:cBhvr>
                                        <p:cTn id="91" dur="1" fill="hold">
                                          <p:stCondLst>
                                            <p:cond delay="0"/>
                                          </p:stCondLst>
                                        </p:cTn>
                                        <p:tgtEl>
                                          <p:spTgt spid="1074"/>
                                        </p:tgtEl>
                                        <p:attrNameLst>
                                          <p:attrName>style.visibility</p:attrName>
                                        </p:attrNameLst>
                                      </p:cBhvr>
                                      <p:to>
                                        <p:strVal val="visible"/>
                                      </p:to>
                                    </p:set>
                                    <p:anim calcmode="lin" valueType="num">
                                      <p:cBhvr additive="base">
                                        <p:cTn id="92" dur="500" fill="hold"/>
                                        <p:tgtEl>
                                          <p:spTgt spid="1074"/>
                                        </p:tgtEl>
                                        <p:attrNameLst>
                                          <p:attrName>ppt_x</p:attrName>
                                        </p:attrNameLst>
                                      </p:cBhvr>
                                      <p:tavLst>
                                        <p:tav tm="0">
                                          <p:val>
                                            <p:strVal val="#ppt_x"/>
                                          </p:val>
                                        </p:tav>
                                        <p:tav tm="100000">
                                          <p:val>
                                            <p:strVal val="#ppt_x"/>
                                          </p:val>
                                        </p:tav>
                                      </p:tavLst>
                                    </p:anim>
                                    <p:anim calcmode="lin" valueType="num">
                                      <p:cBhvr additive="base">
                                        <p:cTn id="93" dur="500" fill="hold"/>
                                        <p:tgtEl>
                                          <p:spTgt spid="1074"/>
                                        </p:tgtEl>
                                        <p:attrNameLst>
                                          <p:attrName>ppt_y</p:attrName>
                                        </p:attrNameLst>
                                      </p:cBhvr>
                                      <p:tavLst>
                                        <p:tav tm="0">
                                          <p:val>
                                            <p:strVal val="1+#ppt_h/2"/>
                                          </p:val>
                                        </p:tav>
                                        <p:tav tm="100000">
                                          <p:val>
                                            <p:strVal val="#ppt_y"/>
                                          </p:val>
                                        </p:tav>
                                      </p:tavLst>
                                    </p:anim>
                                  </p:childTnLst>
                                </p:cTn>
                              </p:par>
                              <p:par>
                                <p:cTn id="94" presetID="2" presetClass="entr" presetSubtype="4" decel="100000" fill="hold" nodeType="withEffect">
                                  <p:stCondLst>
                                    <p:cond delay="0"/>
                                  </p:stCondLst>
                                  <p:childTnLst>
                                    <p:set>
                                      <p:cBhvr>
                                        <p:cTn id="95" dur="1" fill="hold">
                                          <p:stCondLst>
                                            <p:cond delay="0"/>
                                          </p:stCondLst>
                                        </p:cTn>
                                        <p:tgtEl>
                                          <p:spTgt spid="1075"/>
                                        </p:tgtEl>
                                        <p:attrNameLst>
                                          <p:attrName>style.visibility</p:attrName>
                                        </p:attrNameLst>
                                      </p:cBhvr>
                                      <p:to>
                                        <p:strVal val="visible"/>
                                      </p:to>
                                    </p:set>
                                    <p:anim calcmode="lin" valueType="num">
                                      <p:cBhvr additive="base">
                                        <p:cTn id="96" dur="500" fill="hold"/>
                                        <p:tgtEl>
                                          <p:spTgt spid="1075"/>
                                        </p:tgtEl>
                                        <p:attrNameLst>
                                          <p:attrName>ppt_x</p:attrName>
                                        </p:attrNameLst>
                                      </p:cBhvr>
                                      <p:tavLst>
                                        <p:tav tm="0">
                                          <p:val>
                                            <p:strVal val="#ppt_x"/>
                                          </p:val>
                                        </p:tav>
                                        <p:tav tm="100000">
                                          <p:val>
                                            <p:strVal val="#ppt_x"/>
                                          </p:val>
                                        </p:tav>
                                      </p:tavLst>
                                    </p:anim>
                                    <p:anim calcmode="lin" valueType="num">
                                      <p:cBhvr additive="base">
                                        <p:cTn id="97" dur="500" fill="hold"/>
                                        <p:tgtEl>
                                          <p:spTgt spid="1075"/>
                                        </p:tgtEl>
                                        <p:attrNameLst>
                                          <p:attrName>ppt_y</p:attrName>
                                        </p:attrNameLst>
                                      </p:cBhvr>
                                      <p:tavLst>
                                        <p:tav tm="0">
                                          <p:val>
                                            <p:strVal val="1+#ppt_h/2"/>
                                          </p:val>
                                        </p:tav>
                                        <p:tav tm="100000">
                                          <p:val>
                                            <p:strVal val="#ppt_y"/>
                                          </p:val>
                                        </p:tav>
                                      </p:tavLst>
                                    </p:anim>
                                  </p:childTnLst>
                                </p:cTn>
                              </p:par>
                              <p:par>
                                <p:cTn id="98" presetID="2" presetClass="entr" presetSubtype="4" decel="100000" fill="hold" nodeType="withEffect">
                                  <p:stCondLst>
                                    <p:cond delay="0"/>
                                  </p:stCondLst>
                                  <p:childTnLst>
                                    <p:set>
                                      <p:cBhvr>
                                        <p:cTn id="99" dur="1" fill="hold">
                                          <p:stCondLst>
                                            <p:cond delay="0"/>
                                          </p:stCondLst>
                                        </p:cTn>
                                        <p:tgtEl>
                                          <p:spTgt spid="1108"/>
                                        </p:tgtEl>
                                        <p:attrNameLst>
                                          <p:attrName>style.visibility</p:attrName>
                                        </p:attrNameLst>
                                      </p:cBhvr>
                                      <p:to>
                                        <p:strVal val="visible"/>
                                      </p:to>
                                    </p:set>
                                    <p:anim calcmode="lin" valueType="num">
                                      <p:cBhvr additive="base">
                                        <p:cTn id="100" dur="500" fill="hold"/>
                                        <p:tgtEl>
                                          <p:spTgt spid="1108"/>
                                        </p:tgtEl>
                                        <p:attrNameLst>
                                          <p:attrName>ppt_x</p:attrName>
                                        </p:attrNameLst>
                                      </p:cBhvr>
                                      <p:tavLst>
                                        <p:tav tm="0">
                                          <p:val>
                                            <p:strVal val="#ppt_x"/>
                                          </p:val>
                                        </p:tav>
                                        <p:tav tm="100000">
                                          <p:val>
                                            <p:strVal val="#ppt_x"/>
                                          </p:val>
                                        </p:tav>
                                      </p:tavLst>
                                    </p:anim>
                                    <p:anim calcmode="lin" valueType="num">
                                      <p:cBhvr additive="base">
                                        <p:cTn id="101" dur="500" fill="hold"/>
                                        <p:tgtEl>
                                          <p:spTgt spid="1108"/>
                                        </p:tgtEl>
                                        <p:attrNameLst>
                                          <p:attrName>ppt_y</p:attrName>
                                        </p:attrNameLst>
                                      </p:cBhvr>
                                      <p:tavLst>
                                        <p:tav tm="0">
                                          <p:val>
                                            <p:strVal val="1+#ppt_h/2"/>
                                          </p:val>
                                        </p:tav>
                                        <p:tav tm="100000">
                                          <p:val>
                                            <p:strVal val="#ppt_y"/>
                                          </p:val>
                                        </p:tav>
                                      </p:tavLst>
                                    </p:anim>
                                  </p:childTnLst>
                                </p:cTn>
                              </p:par>
                              <p:par>
                                <p:cTn id="102" presetID="2" presetClass="entr" presetSubtype="4" decel="100000" fill="hold" nodeType="withEffect">
                                  <p:stCondLst>
                                    <p:cond delay="0"/>
                                  </p:stCondLst>
                                  <p:childTnLst>
                                    <p:set>
                                      <p:cBhvr>
                                        <p:cTn id="103" dur="1" fill="hold">
                                          <p:stCondLst>
                                            <p:cond delay="0"/>
                                          </p:stCondLst>
                                        </p:cTn>
                                        <p:tgtEl>
                                          <p:spTgt spid="1077"/>
                                        </p:tgtEl>
                                        <p:attrNameLst>
                                          <p:attrName>style.visibility</p:attrName>
                                        </p:attrNameLst>
                                      </p:cBhvr>
                                      <p:to>
                                        <p:strVal val="visible"/>
                                      </p:to>
                                    </p:set>
                                    <p:anim calcmode="lin" valueType="num">
                                      <p:cBhvr additive="base">
                                        <p:cTn id="104" dur="500" fill="hold"/>
                                        <p:tgtEl>
                                          <p:spTgt spid="1077"/>
                                        </p:tgtEl>
                                        <p:attrNameLst>
                                          <p:attrName>ppt_x</p:attrName>
                                        </p:attrNameLst>
                                      </p:cBhvr>
                                      <p:tavLst>
                                        <p:tav tm="0">
                                          <p:val>
                                            <p:strVal val="#ppt_x"/>
                                          </p:val>
                                        </p:tav>
                                        <p:tav tm="100000">
                                          <p:val>
                                            <p:strVal val="#ppt_x"/>
                                          </p:val>
                                        </p:tav>
                                      </p:tavLst>
                                    </p:anim>
                                    <p:anim calcmode="lin" valueType="num">
                                      <p:cBhvr additive="base">
                                        <p:cTn id="105" dur="500" fill="hold"/>
                                        <p:tgtEl>
                                          <p:spTgt spid="1077"/>
                                        </p:tgtEl>
                                        <p:attrNameLst>
                                          <p:attrName>ppt_y</p:attrName>
                                        </p:attrNameLst>
                                      </p:cBhvr>
                                      <p:tavLst>
                                        <p:tav tm="0">
                                          <p:val>
                                            <p:strVal val="1+#ppt_h/2"/>
                                          </p:val>
                                        </p:tav>
                                        <p:tav tm="100000">
                                          <p:val>
                                            <p:strVal val="#ppt_y"/>
                                          </p:val>
                                        </p:tav>
                                      </p:tavLst>
                                    </p:anim>
                                  </p:childTnLst>
                                </p:cTn>
                              </p:par>
                            </p:childTnLst>
                          </p:cTn>
                        </p:par>
                        <p:par>
                          <p:cTn id="106" fill="hold">
                            <p:stCondLst>
                              <p:cond delay="4750"/>
                            </p:stCondLst>
                            <p:childTnLst>
                              <p:par>
                                <p:cTn id="107" presetID="8" presetClass="emph" presetSubtype="0" fill="hold" nodeType="afterEffect">
                                  <p:stCondLst>
                                    <p:cond delay="0"/>
                                  </p:stCondLst>
                                  <p:childTnLst>
                                    <p:animRot by="-21600000">
                                      <p:cBhvr>
                                        <p:cTn id="108" dur="2750" fill="hold"/>
                                        <p:tgtEl>
                                          <p:spTgt spid="1071"/>
                                        </p:tgtEl>
                                        <p:attrNameLst>
                                          <p:attrName>r</p:attrName>
                                        </p:attrNameLst>
                                      </p:cBhvr>
                                    </p:animRot>
                                  </p:childTnLst>
                                </p:cTn>
                              </p:par>
                              <p:par>
                                <p:cTn id="109" presetID="8" presetClass="emph" presetSubtype="0" fill="hold" nodeType="withEffect">
                                  <p:stCondLst>
                                    <p:cond delay="0"/>
                                  </p:stCondLst>
                                  <p:childTnLst>
                                    <p:animRot by="-21600000">
                                      <p:cBhvr>
                                        <p:cTn id="110" dur="2750" fill="hold"/>
                                        <p:tgtEl>
                                          <p:spTgt spid="1072"/>
                                        </p:tgtEl>
                                        <p:attrNameLst>
                                          <p:attrName>r</p:attrName>
                                        </p:attrNameLst>
                                      </p:cBhvr>
                                    </p:animRot>
                                  </p:childTnLst>
                                </p:cTn>
                              </p:par>
                              <p:par>
                                <p:cTn id="111" presetID="8" presetClass="emph" presetSubtype="0" fill="hold" nodeType="withEffect">
                                  <p:stCondLst>
                                    <p:cond delay="0"/>
                                  </p:stCondLst>
                                  <p:childTnLst>
                                    <p:animRot by="-21600000">
                                      <p:cBhvr>
                                        <p:cTn id="112" dur="2750" fill="hold"/>
                                        <p:tgtEl>
                                          <p:spTgt spid="1073"/>
                                        </p:tgtEl>
                                        <p:attrNameLst>
                                          <p:attrName>r</p:attrName>
                                        </p:attrNameLst>
                                      </p:cBhvr>
                                    </p:animRot>
                                  </p:childTnLst>
                                </p:cTn>
                              </p:par>
                              <p:par>
                                <p:cTn id="113" presetID="8" presetClass="emph" presetSubtype="0" fill="hold" nodeType="withEffect">
                                  <p:stCondLst>
                                    <p:cond delay="0"/>
                                  </p:stCondLst>
                                  <p:childTnLst>
                                    <p:animRot by="-21600000">
                                      <p:cBhvr>
                                        <p:cTn id="114" dur="2750" fill="hold"/>
                                        <p:tgtEl>
                                          <p:spTgt spid="1074"/>
                                        </p:tgtEl>
                                        <p:attrNameLst>
                                          <p:attrName>r</p:attrName>
                                        </p:attrNameLst>
                                      </p:cBhvr>
                                    </p:animRot>
                                  </p:childTnLst>
                                </p:cTn>
                              </p:par>
                              <p:par>
                                <p:cTn id="115" presetID="8" presetClass="emph" presetSubtype="0" fill="hold" nodeType="withEffect">
                                  <p:stCondLst>
                                    <p:cond delay="0"/>
                                  </p:stCondLst>
                                  <p:childTnLst>
                                    <p:animRot by="-21600000">
                                      <p:cBhvr>
                                        <p:cTn id="116" dur="2750" fill="hold"/>
                                        <p:tgtEl>
                                          <p:spTgt spid="1075"/>
                                        </p:tgtEl>
                                        <p:attrNameLst>
                                          <p:attrName>r</p:attrName>
                                        </p:attrNameLst>
                                      </p:cBhvr>
                                    </p:animRot>
                                  </p:childTnLst>
                                </p:cTn>
                              </p:par>
                              <p:par>
                                <p:cTn id="117" presetID="35" presetClass="path" presetSubtype="0" accel="50000" decel="50000" fill="hold" nodeType="withEffect">
                                  <p:stCondLst>
                                    <p:cond delay="0"/>
                                  </p:stCondLst>
                                  <p:childTnLst>
                                    <p:animMotion origin="layout" path="M 2.60417E-6 -4.1358E-6 L -0.16775 -4.1358E-6 " pathEditMode="relative" rAng="0" ptsTypes="AA">
                                      <p:cBhvr>
                                        <p:cTn id="118" dur="2750" fill="hold"/>
                                        <p:tgtEl>
                                          <p:spTgt spid="1077"/>
                                        </p:tgtEl>
                                        <p:attrNameLst>
                                          <p:attrName>ppt_x</p:attrName>
                                          <p:attrName>ppt_y</p:attrName>
                                        </p:attrNameLst>
                                      </p:cBhvr>
                                      <p:rCtr x="-8388" y="0"/>
                                    </p:animMotion>
                                  </p:childTnLst>
                                </p:cTn>
                              </p:par>
                              <p:par>
                                <p:cTn id="119" presetID="22" presetClass="entr" presetSubtype="1" fill="hold" nodeType="withEffect">
                                  <p:stCondLst>
                                    <p:cond delay="2250"/>
                                  </p:stCondLst>
                                  <p:childTnLst>
                                    <p:set>
                                      <p:cBhvr>
                                        <p:cTn id="120" dur="1" fill="hold">
                                          <p:stCondLst>
                                            <p:cond delay="0"/>
                                          </p:stCondLst>
                                        </p:cTn>
                                        <p:tgtEl>
                                          <p:spTgt spid="85"/>
                                        </p:tgtEl>
                                        <p:attrNameLst>
                                          <p:attrName>style.visibility</p:attrName>
                                        </p:attrNameLst>
                                      </p:cBhvr>
                                      <p:to>
                                        <p:strVal val="visible"/>
                                      </p:to>
                                    </p:set>
                                    <p:animEffect transition="in" filter="wipe(up)">
                                      <p:cBhvr>
                                        <p:cTn id="121" dur="400"/>
                                        <p:tgtEl>
                                          <p:spTgt spid="85"/>
                                        </p:tgtEl>
                                      </p:cBhvr>
                                    </p:animEffect>
                                  </p:childTnLst>
                                </p:cTn>
                              </p:par>
                              <p:par>
                                <p:cTn id="122" presetID="53" presetClass="entr" presetSubtype="16" fill="hold" grpId="0" nodeType="withEffect">
                                  <p:stCondLst>
                                    <p:cond delay="2250"/>
                                  </p:stCondLst>
                                  <p:childTnLst>
                                    <p:set>
                                      <p:cBhvr>
                                        <p:cTn id="123" dur="1" fill="hold">
                                          <p:stCondLst>
                                            <p:cond delay="0"/>
                                          </p:stCondLst>
                                        </p:cTn>
                                        <p:tgtEl>
                                          <p:spTgt spid="466"/>
                                        </p:tgtEl>
                                        <p:attrNameLst>
                                          <p:attrName>style.visibility</p:attrName>
                                        </p:attrNameLst>
                                      </p:cBhvr>
                                      <p:to>
                                        <p:strVal val="visible"/>
                                      </p:to>
                                    </p:set>
                                    <p:anim calcmode="lin" valueType="num">
                                      <p:cBhvr>
                                        <p:cTn id="124" dur="400" fill="hold"/>
                                        <p:tgtEl>
                                          <p:spTgt spid="466"/>
                                        </p:tgtEl>
                                        <p:attrNameLst>
                                          <p:attrName>ppt_w</p:attrName>
                                        </p:attrNameLst>
                                      </p:cBhvr>
                                      <p:tavLst>
                                        <p:tav tm="0">
                                          <p:val>
                                            <p:fltVal val="0"/>
                                          </p:val>
                                        </p:tav>
                                        <p:tav tm="100000">
                                          <p:val>
                                            <p:strVal val="#ppt_w"/>
                                          </p:val>
                                        </p:tav>
                                      </p:tavLst>
                                    </p:anim>
                                    <p:anim calcmode="lin" valueType="num">
                                      <p:cBhvr>
                                        <p:cTn id="125" dur="400" fill="hold"/>
                                        <p:tgtEl>
                                          <p:spTgt spid="466"/>
                                        </p:tgtEl>
                                        <p:attrNameLst>
                                          <p:attrName>ppt_h</p:attrName>
                                        </p:attrNameLst>
                                      </p:cBhvr>
                                      <p:tavLst>
                                        <p:tav tm="0">
                                          <p:val>
                                            <p:fltVal val="0"/>
                                          </p:val>
                                        </p:tav>
                                        <p:tav tm="100000">
                                          <p:val>
                                            <p:strVal val="#ppt_h"/>
                                          </p:val>
                                        </p:tav>
                                      </p:tavLst>
                                    </p:anim>
                                    <p:animEffect transition="in" filter="fade">
                                      <p:cBhvr>
                                        <p:cTn id="126" dur="400"/>
                                        <p:tgtEl>
                                          <p:spTgt spid="466"/>
                                        </p:tgtEl>
                                      </p:cBhvr>
                                    </p:animEffect>
                                  </p:childTnLst>
                                </p:cTn>
                              </p:par>
                              <p:par>
                                <p:cTn id="127" presetID="10" presetClass="entr" presetSubtype="0" fill="hold" grpId="0" nodeType="withEffect">
                                  <p:stCondLst>
                                    <p:cond delay="2250"/>
                                  </p:stCondLst>
                                  <p:childTnLst>
                                    <p:set>
                                      <p:cBhvr>
                                        <p:cTn id="128" dur="1" fill="hold">
                                          <p:stCondLst>
                                            <p:cond delay="0"/>
                                          </p:stCondLst>
                                        </p:cTn>
                                        <p:tgtEl>
                                          <p:spTgt spid="453"/>
                                        </p:tgtEl>
                                        <p:attrNameLst>
                                          <p:attrName>style.visibility</p:attrName>
                                        </p:attrNameLst>
                                      </p:cBhvr>
                                      <p:to>
                                        <p:strVal val="visible"/>
                                      </p:to>
                                    </p:set>
                                    <p:animEffect transition="in" filter="fade">
                                      <p:cBhvr>
                                        <p:cTn id="129" dur="500"/>
                                        <p:tgtEl>
                                          <p:spTgt spid="453"/>
                                        </p:tgtEl>
                                      </p:cBhvr>
                                    </p:animEffect>
                                  </p:childTnLst>
                                </p:cTn>
                              </p:par>
                              <p:par>
                                <p:cTn id="130" presetID="42" presetClass="path" presetSubtype="0" decel="100000" fill="hold" grpId="1" nodeType="withEffect">
                                  <p:stCondLst>
                                    <p:cond delay="2250"/>
                                  </p:stCondLst>
                                  <p:childTnLst>
                                    <p:animMotion origin="layout" path="M 3.88889E-6 -4.38272E-6 L 3.88889E-6 0.02933 " pathEditMode="relative" rAng="0" ptsTypes="AA">
                                      <p:cBhvr>
                                        <p:cTn id="131" dur="500" spd="-100000" fill="hold"/>
                                        <p:tgtEl>
                                          <p:spTgt spid="453"/>
                                        </p:tgtEl>
                                        <p:attrNameLst>
                                          <p:attrName>ppt_x</p:attrName>
                                          <p:attrName>ppt_y</p:attrName>
                                        </p:attrNameLst>
                                      </p:cBhvr>
                                      <p:rCtr x="0" y="1466"/>
                                    </p:animMotion>
                                  </p:childTnLst>
                                </p:cTn>
                              </p:par>
                            </p:childTnLst>
                          </p:cTn>
                        </p:par>
                        <p:par>
                          <p:cTn id="132" fill="hold">
                            <p:stCondLst>
                              <p:cond delay="7500"/>
                            </p:stCondLst>
                            <p:childTnLst>
                              <p:par>
                                <p:cTn id="133" presetID="2" presetClass="entr" presetSubtype="4" decel="100000" fill="hold" nodeType="afterEffect">
                                  <p:stCondLst>
                                    <p:cond delay="0"/>
                                  </p:stCondLst>
                                  <p:childTnLst>
                                    <p:set>
                                      <p:cBhvr>
                                        <p:cTn id="134" dur="1" fill="hold">
                                          <p:stCondLst>
                                            <p:cond delay="0"/>
                                          </p:stCondLst>
                                        </p:cTn>
                                        <p:tgtEl>
                                          <p:spTgt spid="976"/>
                                        </p:tgtEl>
                                        <p:attrNameLst>
                                          <p:attrName>style.visibility</p:attrName>
                                        </p:attrNameLst>
                                      </p:cBhvr>
                                      <p:to>
                                        <p:strVal val="visible"/>
                                      </p:to>
                                    </p:set>
                                    <p:anim calcmode="lin" valueType="num">
                                      <p:cBhvr additive="base">
                                        <p:cTn id="135" dur="500" fill="hold"/>
                                        <p:tgtEl>
                                          <p:spTgt spid="976"/>
                                        </p:tgtEl>
                                        <p:attrNameLst>
                                          <p:attrName>ppt_x</p:attrName>
                                        </p:attrNameLst>
                                      </p:cBhvr>
                                      <p:tavLst>
                                        <p:tav tm="0">
                                          <p:val>
                                            <p:strVal val="#ppt_x"/>
                                          </p:val>
                                        </p:tav>
                                        <p:tav tm="100000">
                                          <p:val>
                                            <p:strVal val="#ppt_x"/>
                                          </p:val>
                                        </p:tav>
                                      </p:tavLst>
                                    </p:anim>
                                    <p:anim calcmode="lin" valueType="num">
                                      <p:cBhvr additive="base">
                                        <p:cTn id="136" dur="500" fill="hold"/>
                                        <p:tgtEl>
                                          <p:spTgt spid="976"/>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0"/>
                                  </p:stCondLst>
                                  <p:childTnLst>
                                    <p:set>
                                      <p:cBhvr>
                                        <p:cTn id="138" dur="1" fill="hold">
                                          <p:stCondLst>
                                            <p:cond delay="0"/>
                                          </p:stCondLst>
                                        </p:cTn>
                                        <p:tgtEl>
                                          <p:spTgt spid="1166"/>
                                        </p:tgtEl>
                                        <p:attrNameLst>
                                          <p:attrName>style.visibility</p:attrName>
                                        </p:attrNameLst>
                                      </p:cBhvr>
                                      <p:to>
                                        <p:strVal val="visible"/>
                                      </p:to>
                                    </p:set>
                                    <p:anim calcmode="lin" valueType="num">
                                      <p:cBhvr additive="base">
                                        <p:cTn id="139" dur="500" fill="hold"/>
                                        <p:tgtEl>
                                          <p:spTgt spid="1166"/>
                                        </p:tgtEl>
                                        <p:attrNameLst>
                                          <p:attrName>ppt_x</p:attrName>
                                        </p:attrNameLst>
                                      </p:cBhvr>
                                      <p:tavLst>
                                        <p:tav tm="0">
                                          <p:val>
                                            <p:strVal val="#ppt_x"/>
                                          </p:val>
                                        </p:tav>
                                        <p:tav tm="100000">
                                          <p:val>
                                            <p:strVal val="#ppt_x"/>
                                          </p:val>
                                        </p:tav>
                                      </p:tavLst>
                                    </p:anim>
                                    <p:anim calcmode="lin" valueType="num">
                                      <p:cBhvr additive="base">
                                        <p:cTn id="140" dur="500" fill="hold"/>
                                        <p:tgtEl>
                                          <p:spTgt spid="1166"/>
                                        </p:tgtEl>
                                        <p:attrNameLst>
                                          <p:attrName>ppt_y</p:attrName>
                                        </p:attrNameLst>
                                      </p:cBhvr>
                                      <p:tavLst>
                                        <p:tav tm="0">
                                          <p:val>
                                            <p:strVal val="1+#ppt_h/2"/>
                                          </p:val>
                                        </p:tav>
                                        <p:tav tm="100000">
                                          <p:val>
                                            <p:strVal val="#ppt_y"/>
                                          </p:val>
                                        </p:tav>
                                      </p:tavLst>
                                    </p:anim>
                                  </p:childTnLst>
                                </p:cTn>
                              </p:par>
                              <p:par>
                                <p:cTn id="141" presetID="2" presetClass="entr" presetSubtype="4" decel="100000" fill="hold" nodeType="withEffect">
                                  <p:stCondLst>
                                    <p:cond delay="0"/>
                                  </p:stCondLst>
                                  <p:childTnLst>
                                    <p:set>
                                      <p:cBhvr>
                                        <p:cTn id="142" dur="1" fill="hold">
                                          <p:stCondLst>
                                            <p:cond delay="0"/>
                                          </p:stCondLst>
                                        </p:cTn>
                                        <p:tgtEl>
                                          <p:spTgt spid="1175"/>
                                        </p:tgtEl>
                                        <p:attrNameLst>
                                          <p:attrName>style.visibility</p:attrName>
                                        </p:attrNameLst>
                                      </p:cBhvr>
                                      <p:to>
                                        <p:strVal val="visible"/>
                                      </p:to>
                                    </p:set>
                                    <p:anim calcmode="lin" valueType="num">
                                      <p:cBhvr additive="base">
                                        <p:cTn id="143" dur="500" fill="hold"/>
                                        <p:tgtEl>
                                          <p:spTgt spid="1175"/>
                                        </p:tgtEl>
                                        <p:attrNameLst>
                                          <p:attrName>ppt_x</p:attrName>
                                        </p:attrNameLst>
                                      </p:cBhvr>
                                      <p:tavLst>
                                        <p:tav tm="0">
                                          <p:val>
                                            <p:strVal val="#ppt_x"/>
                                          </p:val>
                                        </p:tav>
                                        <p:tav tm="100000">
                                          <p:val>
                                            <p:strVal val="#ppt_x"/>
                                          </p:val>
                                        </p:tav>
                                      </p:tavLst>
                                    </p:anim>
                                    <p:anim calcmode="lin" valueType="num">
                                      <p:cBhvr additive="base">
                                        <p:cTn id="144" dur="500" fill="hold"/>
                                        <p:tgtEl>
                                          <p:spTgt spid="1175"/>
                                        </p:tgtEl>
                                        <p:attrNameLst>
                                          <p:attrName>ppt_y</p:attrName>
                                        </p:attrNameLst>
                                      </p:cBhvr>
                                      <p:tavLst>
                                        <p:tav tm="0">
                                          <p:val>
                                            <p:strVal val="1+#ppt_h/2"/>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1170"/>
                                        </p:tgtEl>
                                        <p:attrNameLst>
                                          <p:attrName>style.visibility</p:attrName>
                                        </p:attrNameLst>
                                      </p:cBhvr>
                                      <p:to>
                                        <p:strVal val="visible"/>
                                      </p:to>
                                    </p:set>
                                    <p:anim calcmode="lin" valueType="num">
                                      <p:cBhvr additive="base">
                                        <p:cTn id="147" dur="500" fill="hold"/>
                                        <p:tgtEl>
                                          <p:spTgt spid="1170"/>
                                        </p:tgtEl>
                                        <p:attrNameLst>
                                          <p:attrName>ppt_x</p:attrName>
                                        </p:attrNameLst>
                                      </p:cBhvr>
                                      <p:tavLst>
                                        <p:tav tm="0">
                                          <p:val>
                                            <p:strVal val="#ppt_x"/>
                                          </p:val>
                                        </p:tav>
                                        <p:tav tm="100000">
                                          <p:val>
                                            <p:strVal val="#ppt_x"/>
                                          </p:val>
                                        </p:tav>
                                      </p:tavLst>
                                    </p:anim>
                                    <p:anim calcmode="lin" valueType="num">
                                      <p:cBhvr additive="base">
                                        <p:cTn id="148" dur="500" fill="hold"/>
                                        <p:tgtEl>
                                          <p:spTgt spid="1170"/>
                                        </p:tgtEl>
                                        <p:attrNameLst>
                                          <p:attrName>ppt_y</p:attrName>
                                        </p:attrNameLst>
                                      </p:cBhvr>
                                      <p:tavLst>
                                        <p:tav tm="0">
                                          <p:val>
                                            <p:strVal val="1+#ppt_h/2"/>
                                          </p:val>
                                        </p:tav>
                                        <p:tav tm="100000">
                                          <p:val>
                                            <p:strVal val="#ppt_y"/>
                                          </p:val>
                                        </p:tav>
                                      </p:tavLst>
                                    </p:anim>
                                  </p:childTnLst>
                                </p:cTn>
                              </p:par>
                              <p:par>
                                <p:cTn id="149" presetID="2" presetClass="entr" presetSubtype="4" decel="100000" fill="hold" grpId="0" nodeType="withEffect">
                                  <p:stCondLst>
                                    <p:cond delay="0"/>
                                  </p:stCondLst>
                                  <p:childTnLst>
                                    <p:set>
                                      <p:cBhvr>
                                        <p:cTn id="150" dur="1" fill="hold">
                                          <p:stCondLst>
                                            <p:cond delay="0"/>
                                          </p:stCondLst>
                                        </p:cTn>
                                        <p:tgtEl>
                                          <p:spTgt spid="1171"/>
                                        </p:tgtEl>
                                        <p:attrNameLst>
                                          <p:attrName>style.visibility</p:attrName>
                                        </p:attrNameLst>
                                      </p:cBhvr>
                                      <p:to>
                                        <p:strVal val="visible"/>
                                      </p:to>
                                    </p:set>
                                    <p:anim calcmode="lin" valueType="num">
                                      <p:cBhvr additive="base">
                                        <p:cTn id="151" dur="500" fill="hold"/>
                                        <p:tgtEl>
                                          <p:spTgt spid="1171"/>
                                        </p:tgtEl>
                                        <p:attrNameLst>
                                          <p:attrName>ppt_x</p:attrName>
                                        </p:attrNameLst>
                                      </p:cBhvr>
                                      <p:tavLst>
                                        <p:tav tm="0">
                                          <p:val>
                                            <p:strVal val="#ppt_x"/>
                                          </p:val>
                                        </p:tav>
                                        <p:tav tm="100000">
                                          <p:val>
                                            <p:strVal val="#ppt_x"/>
                                          </p:val>
                                        </p:tav>
                                      </p:tavLst>
                                    </p:anim>
                                    <p:anim calcmode="lin" valueType="num">
                                      <p:cBhvr additive="base">
                                        <p:cTn id="152" dur="500" fill="hold"/>
                                        <p:tgtEl>
                                          <p:spTgt spid="1171"/>
                                        </p:tgtEl>
                                        <p:attrNameLst>
                                          <p:attrName>ppt_y</p:attrName>
                                        </p:attrNameLst>
                                      </p:cBhvr>
                                      <p:tavLst>
                                        <p:tav tm="0">
                                          <p:val>
                                            <p:strVal val="1+#ppt_h/2"/>
                                          </p:val>
                                        </p:tav>
                                        <p:tav tm="100000">
                                          <p:val>
                                            <p:strVal val="#ppt_y"/>
                                          </p:val>
                                        </p:tav>
                                      </p:tavLst>
                                    </p:anim>
                                  </p:childTnLst>
                                </p:cTn>
                              </p:par>
                              <p:par>
                                <p:cTn id="153" presetID="35" presetClass="path" presetSubtype="0" accel="28000" decel="72000" fill="hold" nodeType="withEffect">
                                  <p:stCondLst>
                                    <p:cond delay="0"/>
                                  </p:stCondLst>
                                  <p:childTnLst>
                                    <p:animMotion origin="layout" path="M 3.88889E-6 3.7037E-6 L -0.12136 3.7037E-6 " pathEditMode="relative" rAng="0" ptsTypes="AA">
                                      <p:cBhvr>
                                        <p:cTn id="154" dur="3000" fill="hold"/>
                                        <p:tgtEl>
                                          <p:spTgt spid="2"/>
                                        </p:tgtEl>
                                        <p:attrNameLst>
                                          <p:attrName>ppt_x</p:attrName>
                                          <p:attrName>ppt_y</p:attrName>
                                        </p:attrNameLst>
                                      </p:cBhvr>
                                      <p:rCtr x="-6076" y="0"/>
                                    </p:animMotion>
                                  </p:childTnLst>
                                </p:cTn>
                              </p:par>
                              <p:par>
                                <p:cTn id="155" presetID="22" presetClass="entr" presetSubtype="2" fill="hold" nodeType="withEffect">
                                  <p:stCondLst>
                                    <p:cond delay="2500"/>
                                  </p:stCondLst>
                                  <p:childTnLst>
                                    <p:set>
                                      <p:cBhvr>
                                        <p:cTn id="156" dur="1" fill="hold">
                                          <p:stCondLst>
                                            <p:cond delay="0"/>
                                          </p:stCondLst>
                                        </p:cTn>
                                        <p:tgtEl>
                                          <p:spTgt spid="86"/>
                                        </p:tgtEl>
                                        <p:attrNameLst>
                                          <p:attrName>style.visibility</p:attrName>
                                        </p:attrNameLst>
                                      </p:cBhvr>
                                      <p:to>
                                        <p:strVal val="visible"/>
                                      </p:to>
                                    </p:set>
                                    <p:animEffect transition="in" filter="wipe(right)">
                                      <p:cBhvr>
                                        <p:cTn id="157" dur="400"/>
                                        <p:tgtEl>
                                          <p:spTgt spid="86"/>
                                        </p:tgtEl>
                                      </p:cBhvr>
                                    </p:animEffect>
                                  </p:childTnLst>
                                </p:cTn>
                              </p:par>
                              <p:par>
                                <p:cTn id="158" presetID="53" presetClass="entr" presetSubtype="16" fill="hold" grpId="0" nodeType="withEffect">
                                  <p:stCondLst>
                                    <p:cond delay="2500"/>
                                  </p:stCondLst>
                                  <p:childTnLst>
                                    <p:set>
                                      <p:cBhvr>
                                        <p:cTn id="159" dur="1" fill="hold">
                                          <p:stCondLst>
                                            <p:cond delay="0"/>
                                          </p:stCondLst>
                                        </p:cTn>
                                        <p:tgtEl>
                                          <p:spTgt spid="465"/>
                                        </p:tgtEl>
                                        <p:attrNameLst>
                                          <p:attrName>style.visibility</p:attrName>
                                        </p:attrNameLst>
                                      </p:cBhvr>
                                      <p:to>
                                        <p:strVal val="visible"/>
                                      </p:to>
                                    </p:set>
                                    <p:anim calcmode="lin" valueType="num">
                                      <p:cBhvr>
                                        <p:cTn id="160" dur="400" fill="hold"/>
                                        <p:tgtEl>
                                          <p:spTgt spid="465"/>
                                        </p:tgtEl>
                                        <p:attrNameLst>
                                          <p:attrName>ppt_w</p:attrName>
                                        </p:attrNameLst>
                                      </p:cBhvr>
                                      <p:tavLst>
                                        <p:tav tm="0">
                                          <p:val>
                                            <p:fltVal val="0"/>
                                          </p:val>
                                        </p:tav>
                                        <p:tav tm="100000">
                                          <p:val>
                                            <p:strVal val="#ppt_w"/>
                                          </p:val>
                                        </p:tav>
                                      </p:tavLst>
                                    </p:anim>
                                    <p:anim calcmode="lin" valueType="num">
                                      <p:cBhvr>
                                        <p:cTn id="161" dur="400" fill="hold"/>
                                        <p:tgtEl>
                                          <p:spTgt spid="465"/>
                                        </p:tgtEl>
                                        <p:attrNameLst>
                                          <p:attrName>ppt_h</p:attrName>
                                        </p:attrNameLst>
                                      </p:cBhvr>
                                      <p:tavLst>
                                        <p:tav tm="0">
                                          <p:val>
                                            <p:fltVal val="0"/>
                                          </p:val>
                                        </p:tav>
                                        <p:tav tm="100000">
                                          <p:val>
                                            <p:strVal val="#ppt_h"/>
                                          </p:val>
                                        </p:tav>
                                      </p:tavLst>
                                    </p:anim>
                                    <p:animEffect transition="in" filter="fade">
                                      <p:cBhvr>
                                        <p:cTn id="162" dur="400"/>
                                        <p:tgtEl>
                                          <p:spTgt spid="465"/>
                                        </p:tgtEl>
                                      </p:cBhvr>
                                    </p:animEffect>
                                  </p:childTnLst>
                                </p:cTn>
                              </p:par>
                              <p:par>
                                <p:cTn id="163" presetID="10" presetClass="entr" presetSubtype="0" fill="hold" grpId="0" nodeType="withEffect">
                                  <p:stCondLst>
                                    <p:cond delay="2500"/>
                                  </p:stCondLst>
                                  <p:childTnLst>
                                    <p:set>
                                      <p:cBhvr>
                                        <p:cTn id="164" dur="1" fill="hold">
                                          <p:stCondLst>
                                            <p:cond delay="0"/>
                                          </p:stCondLst>
                                        </p:cTn>
                                        <p:tgtEl>
                                          <p:spTgt spid="454"/>
                                        </p:tgtEl>
                                        <p:attrNameLst>
                                          <p:attrName>style.visibility</p:attrName>
                                        </p:attrNameLst>
                                      </p:cBhvr>
                                      <p:to>
                                        <p:strVal val="visible"/>
                                      </p:to>
                                    </p:set>
                                    <p:animEffect transition="in" filter="fade">
                                      <p:cBhvr>
                                        <p:cTn id="165" dur="500"/>
                                        <p:tgtEl>
                                          <p:spTgt spid="454"/>
                                        </p:tgtEl>
                                      </p:cBhvr>
                                    </p:animEffect>
                                  </p:childTnLst>
                                </p:cTn>
                              </p:par>
                              <p:par>
                                <p:cTn id="166" presetID="42" presetClass="path" presetSubtype="0" decel="100000" fill="hold" grpId="1" nodeType="withEffect">
                                  <p:stCondLst>
                                    <p:cond delay="2500"/>
                                  </p:stCondLst>
                                  <p:childTnLst>
                                    <p:animMotion origin="layout" path="M 2.70833E-6 -3.76543E-6 L 2.70833E-6 0.02932 " pathEditMode="relative" rAng="0" ptsTypes="AA">
                                      <p:cBhvr>
                                        <p:cTn id="167" dur="500" spd="-100000" fill="hold"/>
                                        <p:tgtEl>
                                          <p:spTgt spid="454"/>
                                        </p:tgtEl>
                                        <p:attrNameLst>
                                          <p:attrName>ppt_x</p:attrName>
                                          <p:attrName>ppt_y</p:attrName>
                                        </p:attrNameLst>
                                      </p:cBhvr>
                                      <p:rCtr x="0" y="1466"/>
                                    </p:animMotion>
                                  </p:childTnLst>
                                </p:cTn>
                              </p:par>
                            </p:childTnLst>
                          </p:cTn>
                        </p:par>
                        <p:par>
                          <p:cTn id="168" fill="hold">
                            <p:stCondLst>
                              <p:cond delay="10500"/>
                            </p:stCondLst>
                            <p:childTnLst>
                              <p:par>
                                <p:cTn id="169" presetID="2" presetClass="entr" presetSubtype="4" decel="100000" fill="hold" nodeType="afterEffect">
                                  <p:stCondLst>
                                    <p:cond delay="0"/>
                                  </p:stCondLst>
                                  <p:childTnLst>
                                    <p:set>
                                      <p:cBhvr>
                                        <p:cTn id="170" dur="1" fill="hold">
                                          <p:stCondLst>
                                            <p:cond delay="0"/>
                                          </p:stCondLst>
                                        </p:cTn>
                                        <p:tgtEl>
                                          <p:spTgt spid="1160"/>
                                        </p:tgtEl>
                                        <p:attrNameLst>
                                          <p:attrName>style.visibility</p:attrName>
                                        </p:attrNameLst>
                                      </p:cBhvr>
                                      <p:to>
                                        <p:strVal val="visible"/>
                                      </p:to>
                                    </p:set>
                                    <p:anim calcmode="lin" valueType="num">
                                      <p:cBhvr additive="base">
                                        <p:cTn id="171" dur="750" fill="hold"/>
                                        <p:tgtEl>
                                          <p:spTgt spid="1160"/>
                                        </p:tgtEl>
                                        <p:attrNameLst>
                                          <p:attrName>ppt_x</p:attrName>
                                        </p:attrNameLst>
                                      </p:cBhvr>
                                      <p:tavLst>
                                        <p:tav tm="0">
                                          <p:val>
                                            <p:strVal val="#ppt_x"/>
                                          </p:val>
                                        </p:tav>
                                        <p:tav tm="100000">
                                          <p:val>
                                            <p:strVal val="#ppt_x"/>
                                          </p:val>
                                        </p:tav>
                                      </p:tavLst>
                                    </p:anim>
                                    <p:anim calcmode="lin" valueType="num">
                                      <p:cBhvr additive="base">
                                        <p:cTn id="172" dur="750" fill="hold"/>
                                        <p:tgtEl>
                                          <p:spTgt spid="1160"/>
                                        </p:tgtEl>
                                        <p:attrNameLst>
                                          <p:attrName>ppt_y</p:attrName>
                                        </p:attrNameLst>
                                      </p:cBhvr>
                                      <p:tavLst>
                                        <p:tav tm="0">
                                          <p:val>
                                            <p:strVal val="1+#ppt_h/2"/>
                                          </p:val>
                                        </p:tav>
                                        <p:tav tm="100000">
                                          <p:val>
                                            <p:strVal val="#ppt_y"/>
                                          </p:val>
                                        </p:tav>
                                      </p:tavLst>
                                    </p:anim>
                                  </p:childTnLst>
                                </p:cTn>
                              </p:par>
                              <p:par>
                                <p:cTn id="173" presetID="2" presetClass="entr" presetSubtype="4" decel="100000" fill="hold" grpId="0" nodeType="withEffect">
                                  <p:stCondLst>
                                    <p:cond delay="0"/>
                                  </p:stCondLst>
                                  <p:childTnLst>
                                    <p:set>
                                      <p:cBhvr>
                                        <p:cTn id="174" dur="1" fill="hold">
                                          <p:stCondLst>
                                            <p:cond delay="0"/>
                                          </p:stCondLst>
                                        </p:cTn>
                                        <p:tgtEl>
                                          <p:spTgt spid="1165"/>
                                        </p:tgtEl>
                                        <p:attrNameLst>
                                          <p:attrName>style.visibility</p:attrName>
                                        </p:attrNameLst>
                                      </p:cBhvr>
                                      <p:to>
                                        <p:strVal val="visible"/>
                                      </p:to>
                                    </p:set>
                                    <p:anim calcmode="lin" valueType="num">
                                      <p:cBhvr additive="base">
                                        <p:cTn id="175" dur="750" fill="hold"/>
                                        <p:tgtEl>
                                          <p:spTgt spid="1165"/>
                                        </p:tgtEl>
                                        <p:attrNameLst>
                                          <p:attrName>ppt_x</p:attrName>
                                        </p:attrNameLst>
                                      </p:cBhvr>
                                      <p:tavLst>
                                        <p:tav tm="0">
                                          <p:val>
                                            <p:strVal val="#ppt_x"/>
                                          </p:val>
                                        </p:tav>
                                        <p:tav tm="100000">
                                          <p:val>
                                            <p:strVal val="#ppt_x"/>
                                          </p:val>
                                        </p:tav>
                                      </p:tavLst>
                                    </p:anim>
                                    <p:anim calcmode="lin" valueType="num">
                                      <p:cBhvr additive="base">
                                        <p:cTn id="176" dur="750" fill="hold"/>
                                        <p:tgtEl>
                                          <p:spTgt spid="1165"/>
                                        </p:tgtEl>
                                        <p:attrNameLst>
                                          <p:attrName>ppt_y</p:attrName>
                                        </p:attrNameLst>
                                      </p:cBhvr>
                                      <p:tavLst>
                                        <p:tav tm="0">
                                          <p:val>
                                            <p:strVal val="1+#ppt_h/2"/>
                                          </p:val>
                                        </p:tav>
                                        <p:tav tm="100000">
                                          <p:val>
                                            <p:strVal val="#ppt_y"/>
                                          </p:val>
                                        </p:tav>
                                      </p:tavLst>
                                    </p:anim>
                                  </p:childTnLst>
                                </p:cTn>
                              </p:par>
                              <p:par>
                                <p:cTn id="177" presetID="22" presetClass="entr" presetSubtype="8" fill="hold" grpId="1" nodeType="withEffect">
                                  <p:stCondLst>
                                    <p:cond delay="750"/>
                                  </p:stCondLst>
                                  <p:childTnLst>
                                    <p:set>
                                      <p:cBhvr>
                                        <p:cTn id="178" dur="1" fill="hold">
                                          <p:stCondLst>
                                            <p:cond delay="0"/>
                                          </p:stCondLst>
                                        </p:cTn>
                                        <p:tgtEl>
                                          <p:spTgt spid="115"/>
                                        </p:tgtEl>
                                        <p:attrNameLst>
                                          <p:attrName>style.visibility</p:attrName>
                                        </p:attrNameLst>
                                      </p:cBhvr>
                                      <p:to>
                                        <p:strVal val="visible"/>
                                      </p:to>
                                    </p:set>
                                    <p:animEffect transition="in" filter="wipe(left)">
                                      <p:cBhvr>
                                        <p:cTn id="179" dur="1000"/>
                                        <p:tgtEl>
                                          <p:spTgt spid="115"/>
                                        </p:tgtEl>
                                      </p:cBhvr>
                                    </p:animEffect>
                                  </p:childTnLst>
                                </p:cTn>
                              </p:par>
                              <p:par>
                                <p:cTn id="180" presetID="22" presetClass="entr" presetSubtype="8" fill="hold" grpId="1" nodeType="withEffect">
                                  <p:stCondLst>
                                    <p:cond delay="750"/>
                                  </p:stCondLst>
                                  <p:childTnLst>
                                    <p:set>
                                      <p:cBhvr>
                                        <p:cTn id="181" dur="1" fill="hold">
                                          <p:stCondLst>
                                            <p:cond delay="0"/>
                                          </p:stCondLst>
                                        </p:cTn>
                                        <p:tgtEl>
                                          <p:spTgt spid="116"/>
                                        </p:tgtEl>
                                        <p:attrNameLst>
                                          <p:attrName>style.visibility</p:attrName>
                                        </p:attrNameLst>
                                      </p:cBhvr>
                                      <p:to>
                                        <p:strVal val="visible"/>
                                      </p:to>
                                    </p:set>
                                    <p:animEffect transition="in" filter="wipe(left)">
                                      <p:cBhvr>
                                        <p:cTn id="182" dur="1000"/>
                                        <p:tgtEl>
                                          <p:spTgt spid="116"/>
                                        </p:tgtEl>
                                      </p:cBhvr>
                                    </p:animEffect>
                                  </p:childTnLst>
                                </p:cTn>
                              </p:par>
                              <p:par>
                                <p:cTn id="183" presetID="35" presetClass="path" presetSubtype="0" repeatCount="indefinite" fill="hold" grpId="0" nodeType="withEffect">
                                  <p:stCondLst>
                                    <p:cond delay="800"/>
                                  </p:stCondLst>
                                  <p:childTnLst>
                                    <p:animMotion origin="layout" path="M -2.67361E-6 -3.51852E-6 L -0.46148 -3.51852E-6 " pathEditMode="relative" rAng="0" ptsTypes="AA">
                                      <p:cBhvr>
                                        <p:cTn id="184" dur="6750" fill="hold"/>
                                        <p:tgtEl>
                                          <p:spTgt spid="115"/>
                                        </p:tgtEl>
                                        <p:attrNameLst>
                                          <p:attrName>ppt_x</p:attrName>
                                          <p:attrName>ppt_y</p:attrName>
                                        </p:attrNameLst>
                                      </p:cBhvr>
                                      <p:rCtr x="-23079" y="0"/>
                                    </p:animMotion>
                                  </p:childTnLst>
                                </p:cTn>
                              </p:par>
                              <p:par>
                                <p:cTn id="185" presetID="35" presetClass="path" presetSubtype="0" repeatCount="indefinite" fill="hold" grpId="0" nodeType="withEffect">
                                  <p:stCondLst>
                                    <p:cond delay="800"/>
                                  </p:stCondLst>
                                  <p:childTnLst>
                                    <p:animMotion origin="layout" path="M 4.16667E-6 -1.60494E-6 L -0.73403 0.01019 " pathEditMode="relative" rAng="0" ptsTypes="AA">
                                      <p:cBhvr>
                                        <p:cTn id="186" dur="6750" fill="hold"/>
                                        <p:tgtEl>
                                          <p:spTgt spid="116"/>
                                        </p:tgtEl>
                                        <p:attrNameLst>
                                          <p:attrName>ppt_x</p:attrName>
                                          <p:attrName>ppt_y</p:attrName>
                                        </p:attrNameLst>
                                      </p:cBhvr>
                                      <p:rCtr x="-36701" y="494"/>
                                    </p:animMotion>
                                  </p:childTnLst>
                                </p:cTn>
                              </p:par>
                              <p:par>
                                <p:cTn id="187" presetID="53" presetClass="entr" presetSubtype="16" fill="hold" nodeType="withEffect">
                                  <p:stCondLst>
                                    <p:cond delay="1250"/>
                                  </p:stCondLst>
                                  <p:childTnLst>
                                    <p:set>
                                      <p:cBhvr>
                                        <p:cTn id="188" dur="1" fill="hold">
                                          <p:stCondLst>
                                            <p:cond delay="0"/>
                                          </p:stCondLst>
                                        </p:cTn>
                                        <p:tgtEl>
                                          <p:spTgt spid="9"/>
                                        </p:tgtEl>
                                        <p:attrNameLst>
                                          <p:attrName>style.visibility</p:attrName>
                                        </p:attrNameLst>
                                      </p:cBhvr>
                                      <p:to>
                                        <p:strVal val="visible"/>
                                      </p:to>
                                    </p:set>
                                    <p:anim calcmode="lin" valueType="num">
                                      <p:cBhvr>
                                        <p:cTn id="189" dur="500" fill="hold"/>
                                        <p:tgtEl>
                                          <p:spTgt spid="9"/>
                                        </p:tgtEl>
                                        <p:attrNameLst>
                                          <p:attrName>ppt_w</p:attrName>
                                        </p:attrNameLst>
                                      </p:cBhvr>
                                      <p:tavLst>
                                        <p:tav tm="0">
                                          <p:val>
                                            <p:fltVal val="0"/>
                                          </p:val>
                                        </p:tav>
                                        <p:tav tm="100000">
                                          <p:val>
                                            <p:strVal val="#ppt_w"/>
                                          </p:val>
                                        </p:tav>
                                      </p:tavLst>
                                    </p:anim>
                                    <p:anim calcmode="lin" valueType="num">
                                      <p:cBhvr>
                                        <p:cTn id="190" dur="500" fill="hold"/>
                                        <p:tgtEl>
                                          <p:spTgt spid="9"/>
                                        </p:tgtEl>
                                        <p:attrNameLst>
                                          <p:attrName>ppt_h</p:attrName>
                                        </p:attrNameLst>
                                      </p:cBhvr>
                                      <p:tavLst>
                                        <p:tav tm="0">
                                          <p:val>
                                            <p:fltVal val="0"/>
                                          </p:val>
                                        </p:tav>
                                        <p:tav tm="100000">
                                          <p:val>
                                            <p:strVal val="#ppt_h"/>
                                          </p:val>
                                        </p:tav>
                                      </p:tavLst>
                                    </p:anim>
                                    <p:animEffect transition="in" filter="fade">
                                      <p:cBhvr>
                                        <p:cTn id="191" dur="500"/>
                                        <p:tgtEl>
                                          <p:spTgt spid="9"/>
                                        </p:tgtEl>
                                      </p:cBhvr>
                                    </p:animEffect>
                                  </p:childTnLst>
                                </p:cTn>
                              </p:par>
                              <p:par>
                                <p:cTn id="192" presetID="53" presetClass="entr" presetSubtype="16" fill="hold" nodeType="withEffect">
                                  <p:stCondLst>
                                    <p:cond delay="1400"/>
                                  </p:stCondLst>
                                  <p:childTnLst>
                                    <p:set>
                                      <p:cBhvr>
                                        <p:cTn id="193" dur="1" fill="hold">
                                          <p:stCondLst>
                                            <p:cond delay="0"/>
                                          </p:stCondLst>
                                        </p:cTn>
                                        <p:tgtEl>
                                          <p:spTgt spid="13"/>
                                        </p:tgtEl>
                                        <p:attrNameLst>
                                          <p:attrName>style.visibility</p:attrName>
                                        </p:attrNameLst>
                                      </p:cBhvr>
                                      <p:to>
                                        <p:strVal val="visible"/>
                                      </p:to>
                                    </p:set>
                                    <p:anim calcmode="lin" valueType="num">
                                      <p:cBhvr>
                                        <p:cTn id="194" dur="500" fill="hold"/>
                                        <p:tgtEl>
                                          <p:spTgt spid="13"/>
                                        </p:tgtEl>
                                        <p:attrNameLst>
                                          <p:attrName>ppt_w</p:attrName>
                                        </p:attrNameLst>
                                      </p:cBhvr>
                                      <p:tavLst>
                                        <p:tav tm="0">
                                          <p:val>
                                            <p:fltVal val="0"/>
                                          </p:val>
                                        </p:tav>
                                        <p:tav tm="100000">
                                          <p:val>
                                            <p:strVal val="#ppt_w"/>
                                          </p:val>
                                        </p:tav>
                                      </p:tavLst>
                                    </p:anim>
                                    <p:anim calcmode="lin" valueType="num">
                                      <p:cBhvr>
                                        <p:cTn id="195" dur="500" fill="hold"/>
                                        <p:tgtEl>
                                          <p:spTgt spid="13"/>
                                        </p:tgtEl>
                                        <p:attrNameLst>
                                          <p:attrName>ppt_h</p:attrName>
                                        </p:attrNameLst>
                                      </p:cBhvr>
                                      <p:tavLst>
                                        <p:tav tm="0">
                                          <p:val>
                                            <p:fltVal val="0"/>
                                          </p:val>
                                        </p:tav>
                                        <p:tav tm="100000">
                                          <p:val>
                                            <p:strVal val="#ppt_h"/>
                                          </p:val>
                                        </p:tav>
                                      </p:tavLst>
                                    </p:anim>
                                    <p:animEffect transition="in" filter="fade">
                                      <p:cBhvr>
                                        <p:cTn id="196" dur="500"/>
                                        <p:tgtEl>
                                          <p:spTgt spid="13"/>
                                        </p:tgtEl>
                                      </p:cBhvr>
                                    </p:animEffect>
                                  </p:childTnLst>
                                </p:cTn>
                              </p:par>
                              <p:par>
                                <p:cTn id="197" presetID="53" presetClass="entr" presetSubtype="16" fill="hold" nodeType="withEffect">
                                  <p:stCondLst>
                                    <p:cond delay="1550"/>
                                  </p:stCondLst>
                                  <p:childTnLst>
                                    <p:set>
                                      <p:cBhvr>
                                        <p:cTn id="198" dur="1" fill="hold">
                                          <p:stCondLst>
                                            <p:cond delay="0"/>
                                          </p:stCondLst>
                                        </p:cTn>
                                        <p:tgtEl>
                                          <p:spTgt spid="10"/>
                                        </p:tgtEl>
                                        <p:attrNameLst>
                                          <p:attrName>style.visibility</p:attrName>
                                        </p:attrNameLst>
                                      </p:cBhvr>
                                      <p:to>
                                        <p:strVal val="visible"/>
                                      </p:to>
                                    </p:set>
                                    <p:anim calcmode="lin" valueType="num">
                                      <p:cBhvr>
                                        <p:cTn id="199" dur="500" fill="hold"/>
                                        <p:tgtEl>
                                          <p:spTgt spid="10"/>
                                        </p:tgtEl>
                                        <p:attrNameLst>
                                          <p:attrName>ppt_w</p:attrName>
                                        </p:attrNameLst>
                                      </p:cBhvr>
                                      <p:tavLst>
                                        <p:tav tm="0">
                                          <p:val>
                                            <p:fltVal val="0"/>
                                          </p:val>
                                        </p:tav>
                                        <p:tav tm="100000">
                                          <p:val>
                                            <p:strVal val="#ppt_w"/>
                                          </p:val>
                                        </p:tav>
                                      </p:tavLst>
                                    </p:anim>
                                    <p:anim calcmode="lin" valueType="num">
                                      <p:cBhvr>
                                        <p:cTn id="200" dur="500" fill="hold"/>
                                        <p:tgtEl>
                                          <p:spTgt spid="10"/>
                                        </p:tgtEl>
                                        <p:attrNameLst>
                                          <p:attrName>ppt_h</p:attrName>
                                        </p:attrNameLst>
                                      </p:cBhvr>
                                      <p:tavLst>
                                        <p:tav tm="0">
                                          <p:val>
                                            <p:fltVal val="0"/>
                                          </p:val>
                                        </p:tav>
                                        <p:tav tm="100000">
                                          <p:val>
                                            <p:strVal val="#ppt_h"/>
                                          </p:val>
                                        </p:tav>
                                      </p:tavLst>
                                    </p:anim>
                                    <p:animEffect transition="in" filter="fade">
                                      <p:cBhvr>
                                        <p:cTn id="201" dur="500"/>
                                        <p:tgtEl>
                                          <p:spTgt spid="10"/>
                                        </p:tgtEl>
                                      </p:cBhvr>
                                    </p:animEffect>
                                  </p:childTnLst>
                                </p:cTn>
                              </p:par>
                              <p:par>
                                <p:cTn id="202" presetID="10" presetClass="entr" presetSubtype="0" fill="hold" grpId="0" nodeType="withEffect">
                                  <p:stCondLst>
                                    <p:cond delay="1550"/>
                                  </p:stCondLst>
                                  <p:childTnLst>
                                    <p:set>
                                      <p:cBhvr>
                                        <p:cTn id="203" dur="1" fill="hold">
                                          <p:stCondLst>
                                            <p:cond delay="0"/>
                                          </p:stCondLst>
                                        </p:cTn>
                                        <p:tgtEl>
                                          <p:spTgt spid="135"/>
                                        </p:tgtEl>
                                        <p:attrNameLst>
                                          <p:attrName>style.visibility</p:attrName>
                                        </p:attrNameLst>
                                      </p:cBhvr>
                                      <p:to>
                                        <p:strVal val="visible"/>
                                      </p:to>
                                    </p:set>
                                    <p:animEffect transition="in" filter="fade">
                                      <p:cBhvr>
                                        <p:cTn id="204"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5" grpId="1" animBg="1"/>
      <p:bldP spid="116" grpId="0" animBg="1"/>
      <p:bldP spid="116" grpId="1" animBg="1"/>
      <p:bldP spid="1199" grpId="0" animBg="1"/>
      <p:bldP spid="1199" grpId="1" animBg="1"/>
      <p:bldP spid="1199" grpId="2" animBg="1"/>
      <p:bldP spid="1165" grpId="0" animBg="1"/>
      <p:bldP spid="1170" grpId="0" animBg="1"/>
      <p:bldP spid="1171" grpId="0" animBg="1"/>
      <p:bldP spid="1166" grpId="0" animBg="1"/>
      <p:bldP spid="474" grpId="0" animBg="1"/>
      <p:bldP spid="450" grpId="0"/>
      <p:bldP spid="450" grpId="1"/>
      <p:bldP spid="451" grpId="0"/>
      <p:bldP spid="451" grpId="1"/>
      <p:bldP spid="452" grpId="0"/>
      <p:bldP spid="452" grpId="1"/>
      <p:bldP spid="453" grpId="0"/>
      <p:bldP spid="453" grpId="1"/>
      <p:bldP spid="454" grpId="0"/>
      <p:bldP spid="454" grpId="1"/>
      <p:bldP spid="465" grpId="0" animBg="1"/>
      <p:bldP spid="466" grpId="0" animBg="1"/>
      <p:bldP spid="467" grpId="0" animBg="1"/>
      <p:bldP spid="468" grpId="0" animBg="1"/>
      <p:bldP spid="13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Title 8">
            <a:extLst>
              <a:ext uri="{FF2B5EF4-FFF2-40B4-BE49-F238E27FC236}">
                <a16:creationId xmlns:a16="http://schemas.microsoft.com/office/drawing/2014/main" id="{4A4FD621-D14D-43B7-972E-550399C055B5}"/>
              </a:ext>
            </a:extLst>
          </p:cNvPr>
          <p:cNvSpPr txBox="1">
            <a:spLocks/>
          </p:cNvSpPr>
          <p:nvPr/>
        </p:nvSpPr>
        <p:spPr>
          <a:xfrm>
            <a:off x="14648683" y="3042255"/>
            <a:ext cx="3626098"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Finance</a:t>
            </a:r>
          </a:p>
        </p:txBody>
      </p:sp>
      <p:sp>
        <p:nvSpPr>
          <p:cNvPr id="18" name="Mask_right">
            <a:extLst>
              <a:ext uri="{FF2B5EF4-FFF2-40B4-BE49-F238E27FC236}">
                <a16:creationId xmlns:a16="http://schemas.microsoft.com/office/drawing/2014/main" id="{D9798139-A87E-4869-8EAA-FCE3C8544A7A}"/>
              </a:ext>
            </a:extLst>
          </p:cNvPr>
          <p:cNvSpPr/>
          <p:nvPr/>
        </p:nvSpPr>
        <p:spPr>
          <a:xfrm>
            <a:off x="14607403" y="3901440"/>
            <a:ext cx="3772038" cy="4328160"/>
          </a:xfrm>
          <a:prstGeom prst="rect">
            <a:avLst/>
          </a:prstGeom>
          <a:gradFill>
            <a:gsLst>
              <a:gs pos="0">
                <a:schemeClr val="tx2">
                  <a:lumMod val="10000"/>
                </a:schemeClr>
              </a:gs>
              <a:gs pos="100000">
                <a:schemeClr val="bg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37" name="Rectangle 36">
            <a:extLst>
              <a:ext uri="{FF2B5EF4-FFF2-40B4-BE49-F238E27FC236}">
                <a16:creationId xmlns:a16="http://schemas.microsoft.com/office/drawing/2014/main" id="{8BA0B885-67BF-4DED-9A99-FFC2EFD26879}"/>
              </a:ext>
            </a:extLst>
          </p:cNvPr>
          <p:cNvSpPr/>
          <p:nvPr/>
        </p:nvSpPr>
        <p:spPr>
          <a:xfrm>
            <a:off x="15169813"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Capex </a:t>
            </a:r>
          </a:p>
          <a:p>
            <a:pPr algn="ctr" defTabSz="731520"/>
            <a:r>
              <a:rPr lang="en-US" sz="2800" dirty="0">
                <a:solidFill>
                  <a:schemeClr val="tx1"/>
                </a:solidFill>
                <a:ea typeface="Amazon Ember" panose="020B0603020204020204" pitchFamily="34" charset="0"/>
                <a:cs typeface="Amazon Ember" panose="020B0603020204020204" pitchFamily="34" charset="0"/>
              </a:rPr>
              <a:t>vs. </a:t>
            </a:r>
            <a:br>
              <a:rPr lang="en-US" sz="2800" dirty="0">
                <a:solidFill>
                  <a:schemeClr val="tx1"/>
                </a:solidFill>
                <a:ea typeface="Amazon Ember" panose="020B0603020204020204" pitchFamily="34" charset="0"/>
                <a:cs typeface="Amazon Ember" panose="020B0603020204020204" pitchFamily="34" charset="0"/>
              </a:rPr>
            </a:br>
            <a:r>
              <a:rPr lang="en-US" sz="2800" dirty="0">
                <a:solidFill>
                  <a:schemeClr val="tx1"/>
                </a:solidFill>
                <a:ea typeface="Amazon Ember" panose="020B0603020204020204" pitchFamily="34" charset="0"/>
                <a:cs typeface="Amazon Ember" panose="020B0603020204020204" pitchFamily="34" charset="0"/>
              </a:rPr>
              <a:t>opex</a:t>
            </a:r>
          </a:p>
        </p:txBody>
      </p:sp>
      <p:grpSp>
        <p:nvGrpSpPr>
          <p:cNvPr id="38" name="Group 42">
            <a:extLst>
              <a:ext uri="{FF2B5EF4-FFF2-40B4-BE49-F238E27FC236}">
                <a16:creationId xmlns:a16="http://schemas.microsoft.com/office/drawing/2014/main" id="{51D9B6B0-180C-49D3-976E-7C8FE59D3C10}"/>
              </a:ext>
            </a:extLst>
          </p:cNvPr>
          <p:cNvGrpSpPr>
            <a:grpSpLocks noChangeAspect="1"/>
          </p:cNvGrpSpPr>
          <p:nvPr/>
        </p:nvGrpSpPr>
        <p:grpSpPr bwMode="auto">
          <a:xfrm>
            <a:off x="15923512" y="4843895"/>
            <a:ext cx="1688187" cy="1161938"/>
            <a:chOff x="4740" y="1768"/>
            <a:chExt cx="725" cy="499"/>
          </a:xfrm>
          <a:noFill/>
        </p:grpSpPr>
        <p:sp>
          <p:nvSpPr>
            <p:cNvPr id="39" name="Freeform 45">
              <a:extLst>
                <a:ext uri="{FF2B5EF4-FFF2-40B4-BE49-F238E27FC236}">
                  <a16:creationId xmlns:a16="http://schemas.microsoft.com/office/drawing/2014/main" id="{53FC8166-57FF-44C9-9CB7-2BFD4B21ED8B}"/>
                </a:ext>
              </a:extLst>
            </p:cNvPr>
            <p:cNvSpPr>
              <a:spLocks/>
            </p:cNvSpPr>
            <p:nvPr/>
          </p:nvSpPr>
          <p:spPr bwMode="auto">
            <a:xfrm>
              <a:off x="4966" y="1768"/>
              <a:ext cx="499" cy="459"/>
            </a:xfrm>
            <a:custGeom>
              <a:avLst/>
              <a:gdLst>
                <a:gd name="T0" fmla="*/ 339 w 499"/>
                <a:gd name="T1" fmla="*/ 24 h 459"/>
                <a:gd name="T2" fmla="*/ 0 w 499"/>
                <a:gd name="T3" fmla="*/ 459 h 459"/>
                <a:gd name="T4" fmla="*/ 499 w 499"/>
                <a:gd name="T5" fmla="*/ 249 h 459"/>
                <a:gd name="T6" fmla="*/ 394 w 499"/>
                <a:gd name="T7" fmla="*/ 0 h 459"/>
                <a:gd name="T8" fmla="*/ 339 w 499"/>
                <a:gd name="T9" fmla="*/ 24 h 459"/>
              </a:gdLst>
              <a:ahLst/>
              <a:cxnLst>
                <a:cxn ang="0">
                  <a:pos x="T0" y="T1"/>
                </a:cxn>
                <a:cxn ang="0">
                  <a:pos x="T2" y="T3"/>
                </a:cxn>
                <a:cxn ang="0">
                  <a:pos x="T4" y="T5"/>
                </a:cxn>
                <a:cxn ang="0">
                  <a:pos x="T6" y="T7"/>
                </a:cxn>
                <a:cxn ang="0">
                  <a:pos x="T8" y="T9"/>
                </a:cxn>
              </a:cxnLst>
              <a:rect l="0" t="0" r="r" b="b"/>
              <a:pathLst>
                <a:path w="499" h="459">
                  <a:moveTo>
                    <a:pt x="339" y="24"/>
                  </a:moveTo>
                  <a:lnTo>
                    <a:pt x="0" y="459"/>
                  </a:lnTo>
                  <a:lnTo>
                    <a:pt x="499" y="249"/>
                  </a:lnTo>
                  <a:lnTo>
                    <a:pt x="394" y="0"/>
                  </a:lnTo>
                  <a:lnTo>
                    <a:pt x="339" y="24"/>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0" name="Freeform 46">
              <a:extLst>
                <a:ext uri="{FF2B5EF4-FFF2-40B4-BE49-F238E27FC236}">
                  <a16:creationId xmlns:a16="http://schemas.microsoft.com/office/drawing/2014/main" id="{F612D351-9259-4E6A-86E6-625CAC300F73}"/>
                </a:ext>
              </a:extLst>
            </p:cNvPr>
            <p:cNvSpPr>
              <a:spLocks/>
            </p:cNvSpPr>
            <p:nvPr/>
          </p:nvSpPr>
          <p:spPr bwMode="auto">
            <a:xfrm>
              <a:off x="5305" y="1768"/>
              <a:ext cx="78" cy="68"/>
            </a:xfrm>
            <a:custGeom>
              <a:avLst/>
              <a:gdLst>
                <a:gd name="T0" fmla="*/ 0 w 37"/>
                <a:gd name="T1" fmla="*/ 11 h 32"/>
                <a:gd name="T2" fmla="*/ 15 w 37"/>
                <a:gd name="T3" fmla="*/ 29 h 32"/>
                <a:gd name="T4" fmla="*/ 37 w 37"/>
                <a:gd name="T5" fmla="*/ 26 h 32"/>
                <a:gd name="T6" fmla="*/ 26 w 37"/>
                <a:gd name="T7" fmla="*/ 0 h 32"/>
                <a:gd name="T8" fmla="*/ 0 w 37"/>
                <a:gd name="T9" fmla="*/ 11 h 32"/>
              </a:gdLst>
              <a:ahLst/>
              <a:cxnLst>
                <a:cxn ang="0">
                  <a:pos x="T0" y="T1"/>
                </a:cxn>
                <a:cxn ang="0">
                  <a:pos x="T2" y="T3"/>
                </a:cxn>
                <a:cxn ang="0">
                  <a:pos x="T4" y="T5"/>
                </a:cxn>
                <a:cxn ang="0">
                  <a:pos x="T6" y="T7"/>
                </a:cxn>
                <a:cxn ang="0">
                  <a:pos x="T8" y="T9"/>
                </a:cxn>
              </a:cxnLst>
              <a:rect l="0" t="0" r="r" b="b"/>
              <a:pathLst>
                <a:path w="37" h="32">
                  <a:moveTo>
                    <a:pt x="0" y="11"/>
                  </a:moveTo>
                  <a:cubicBezTo>
                    <a:pt x="2" y="18"/>
                    <a:pt x="7" y="26"/>
                    <a:pt x="15" y="29"/>
                  </a:cubicBezTo>
                  <a:cubicBezTo>
                    <a:pt x="22" y="32"/>
                    <a:pt x="31" y="31"/>
                    <a:pt x="37" y="26"/>
                  </a:cubicBezTo>
                  <a:cubicBezTo>
                    <a:pt x="26" y="0"/>
                    <a:pt x="26" y="0"/>
                    <a:pt x="26" y="0"/>
                  </a:cubicBezTo>
                  <a:lnTo>
                    <a:pt x="0" y="1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1" name="Freeform 47">
              <a:extLst>
                <a:ext uri="{FF2B5EF4-FFF2-40B4-BE49-F238E27FC236}">
                  <a16:creationId xmlns:a16="http://schemas.microsoft.com/office/drawing/2014/main" id="{F2604B5D-035C-49F1-9B78-B04ADDB731DC}"/>
                </a:ext>
              </a:extLst>
            </p:cNvPr>
            <p:cNvSpPr>
              <a:spLocks/>
            </p:cNvSpPr>
            <p:nvPr/>
          </p:nvSpPr>
          <p:spPr bwMode="auto">
            <a:xfrm>
              <a:off x="5398" y="1962"/>
              <a:ext cx="67" cy="78"/>
            </a:xfrm>
            <a:custGeom>
              <a:avLst/>
              <a:gdLst>
                <a:gd name="T0" fmla="*/ 6 w 32"/>
                <a:gd name="T1" fmla="*/ 37 h 37"/>
                <a:gd name="T2" fmla="*/ 3 w 32"/>
                <a:gd name="T3" fmla="*/ 14 h 37"/>
                <a:gd name="T4" fmla="*/ 21 w 32"/>
                <a:gd name="T5" fmla="*/ 0 h 37"/>
                <a:gd name="T6" fmla="*/ 32 w 32"/>
                <a:gd name="T7" fmla="*/ 26 h 37"/>
                <a:gd name="T8" fmla="*/ 6 w 32"/>
                <a:gd name="T9" fmla="*/ 37 h 37"/>
              </a:gdLst>
              <a:ahLst/>
              <a:cxnLst>
                <a:cxn ang="0">
                  <a:pos x="T0" y="T1"/>
                </a:cxn>
                <a:cxn ang="0">
                  <a:pos x="T2" y="T3"/>
                </a:cxn>
                <a:cxn ang="0">
                  <a:pos x="T4" y="T5"/>
                </a:cxn>
                <a:cxn ang="0">
                  <a:pos x="T6" y="T7"/>
                </a:cxn>
                <a:cxn ang="0">
                  <a:pos x="T8" y="T9"/>
                </a:cxn>
              </a:cxnLst>
              <a:rect l="0" t="0" r="r" b="b"/>
              <a:pathLst>
                <a:path w="32" h="37">
                  <a:moveTo>
                    <a:pt x="6" y="37"/>
                  </a:moveTo>
                  <a:cubicBezTo>
                    <a:pt x="2" y="31"/>
                    <a:pt x="0" y="21"/>
                    <a:pt x="3" y="14"/>
                  </a:cubicBezTo>
                  <a:cubicBezTo>
                    <a:pt x="6" y="6"/>
                    <a:pt x="13" y="1"/>
                    <a:pt x="21" y="0"/>
                  </a:cubicBezTo>
                  <a:cubicBezTo>
                    <a:pt x="32" y="26"/>
                    <a:pt x="32" y="26"/>
                    <a:pt x="32" y="26"/>
                  </a:cubicBezTo>
                  <a:lnTo>
                    <a:pt x="6" y="3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2" name="Freeform 48">
              <a:extLst>
                <a:ext uri="{FF2B5EF4-FFF2-40B4-BE49-F238E27FC236}">
                  <a16:creationId xmlns:a16="http://schemas.microsoft.com/office/drawing/2014/main" id="{DAFAE4B9-A1AC-4AFF-BDE5-E6D95067D5DB}"/>
                </a:ext>
              </a:extLst>
            </p:cNvPr>
            <p:cNvSpPr>
              <a:spLocks/>
            </p:cNvSpPr>
            <p:nvPr/>
          </p:nvSpPr>
          <p:spPr bwMode="auto">
            <a:xfrm>
              <a:off x="5083" y="1941"/>
              <a:ext cx="151" cy="162"/>
            </a:xfrm>
            <a:custGeom>
              <a:avLst/>
              <a:gdLst>
                <a:gd name="T0" fmla="*/ 0 w 72"/>
                <a:gd name="T1" fmla="*/ 65 h 77"/>
                <a:gd name="T2" fmla="*/ 41 w 72"/>
                <a:gd name="T3" fmla="*/ 71 h 77"/>
                <a:gd name="T4" fmla="*/ 63 w 72"/>
                <a:gd name="T5" fmla="*/ 17 h 77"/>
                <a:gd name="T6" fmla="*/ 50 w 72"/>
                <a:gd name="T7" fmla="*/ 0 h 77"/>
                <a:gd name="T8" fmla="*/ 0 w 72"/>
                <a:gd name="T9" fmla="*/ 65 h 77"/>
              </a:gdLst>
              <a:ahLst/>
              <a:cxnLst>
                <a:cxn ang="0">
                  <a:pos x="T0" y="T1"/>
                </a:cxn>
                <a:cxn ang="0">
                  <a:pos x="T2" y="T3"/>
                </a:cxn>
                <a:cxn ang="0">
                  <a:pos x="T4" y="T5"/>
                </a:cxn>
                <a:cxn ang="0">
                  <a:pos x="T6" y="T7"/>
                </a:cxn>
                <a:cxn ang="0">
                  <a:pos x="T8" y="T9"/>
                </a:cxn>
              </a:cxnLst>
              <a:rect l="0" t="0" r="r" b="b"/>
              <a:pathLst>
                <a:path w="72" h="77">
                  <a:moveTo>
                    <a:pt x="0" y="65"/>
                  </a:moveTo>
                  <a:cubicBezTo>
                    <a:pt x="11" y="74"/>
                    <a:pt x="27" y="77"/>
                    <a:pt x="41" y="71"/>
                  </a:cubicBezTo>
                  <a:cubicBezTo>
                    <a:pt x="62" y="62"/>
                    <a:pt x="72" y="38"/>
                    <a:pt x="63" y="17"/>
                  </a:cubicBezTo>
                  <a:cubicBezTo>
                    <a:pt x="60" y="10"/>
                    <a:pt x="56" y="4"/>
                    <a:pt x="50" y="0"/>
                  </a:cubicBezTo>
                  <a:lnTo>
                    <a:pt x="0" y="65"/>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3" name="Freeform 49">
              <a:extLst>
                <a:ext uri="{FF2B5EF4-FFF2-40B4-BE49-F238E27FC236}">
                  <a16:creationId xmlns:a16="http://schemas.microsoft.com/office/drawing/2014/main" id="{12404FE6-0F34-493C-979F-D7C813614D5E}"/>
                </a:ext>
              </a:extLst>
            </p:cNvPr>
            <p:cNvSpPr>
              <a:spLocks/>
            </p:cNvSpPr>
            <p:nvPr/>
          </p:nvSpPr>
          <p:spPr bwMode="auto">
            <a:xfrm>
              <a:off x="4740" y="1785"/>
              <a:ext cx="484" cy="482"/>
            </a:xfrm>
            <a:custGeom>
              <a:avLst/>
              <a:gdLst>
                <a:gd name="T0" fmla="*/ 174 w 484"/>
                <a:gd name="T1" fmla="*/ 457 h 482"/>
                <a:gd name="T2" fmla="*/ 484 w 484"/>
                <a:gd name="T3" fmla="*/ 0 h 482"/>
                <a:gd name="T4" fmla="*/ 0 w 484"/>
                <a:gd name="T5" fmla="*/ 242 h 482"/>
                <a:gd name="T6" fmla="*/ 119 w 484"/>
                <a:gd name="T7" fmla="*/ 482 h 482"/>
                <a:gd name="T8" fmla="*/ 174 w 484"/>
                <a:gd name="T9" fmla="*/ 457 h 482"/>
              </a:gdLst>
              <a:ahLst/>
              <a:cxnLst>
                <a:cxn ang="0">
                  <a:pos x="T0" y="T1"/>
                </a:cxn>
                <a:cxn ang="0">
                  <a:pos x="T2" y="T3"/>
                </a:cxn>
                <a:cxn ang="0">
                  <a:pos x="T4" y="T5"/>
                </a:cxn>
                <a:cxn ang="0">
                  <a:pos x="T6" y="T7"/>
                </a:cxn>
                <a:cxn ang="0">
                  <a:pos x="T8" y="T9"/>
                </a:cxn>
              </a:cxnLst>
              <a:rect l="0" t="0" r="r" b="b"/>
              <a:pathLst>
                <a:path w="484" h="482">
                  <a:moveTo>
                    <a:pt x="174" y="457"/>
                  </a:moveTo>
                  <a:lnTo>
                    <a:pt x="484" y="0"/>
                  </a:lnTo>
                  <a:lnTo>
                    <a:pt x="0" y="242"/>
                  </a:lnTo>
                  <a:lnTo>
                    <a:pt x="119" y="482"/>
                  </a:lnTo>
                  <a:lnTo>
                    <a:pt x="174" y="45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4" name="Freeform 50">
              <a:extLst>
                <a:ext uri="{FF2B5EF4-FFF2-40B4-BE49-F238E27FC236}">
                  <a16:creationId xmlns:a16="http://schemas.microsoft.com/office/drawing/2014/main" id="{3EBA2946-18E5-4C97-BD34-42585B9DF2FC}"/>
                </a:ext>
              </a:extLst>
            </p:cNvPr>
            <p:cNvSpPr>
              <a:spLocks/>
            </p:cNvSpPr>
            <p:nvPr/>
          </p:nvSpPr>
          <p:spPr bwMode="auto">
            <a:xfrm>
              <a:off x="4834" y="2200"/>
              <a:ext cx="78" cy="67"/>
            </a:xfrm>
            <a:custGeom>
              <a:avLst/>
              <a:gdLst>
                <a:gd name="T0" fmla="*/ 37 w 37"/>
                <a:gd name="T1" fmla="*/ 20 h 32"/>
                <a:gd name="T2" fmla="*/ 22 w 37"/>
                <a:gd name="T3" fmla="*/ 3 h 32"/>
                <a:gd name="T4" fmla="*/ 0 w 37"/>
                <a:gd name="T5" fmla="*/ 7 h 32"/>
                <a:gd name="T6" fmla="*/ 12 w 37"/>
                <a:gd name="T7" fmla="*/ 32 h 32"/>
                <a:gd name="T8" fmla="*/ 37 w 37"/>
                <a:gd name="T9" fmla="*/ 20 h 32"/>
              </a:gdLst>
              <a:ahLst/>
              <a:cxnLst>
                <a:cxn ang="0">
                  <a:pos x="T0" y="T1"/>
                </a:cxn>
                <a:cxn ang="0">
                  <a:pos x="T2" y="T3"/>
                </a:cxn>
                <a:cxn ang="0">
                  <a:pos x="T4" y="T5"/>
                </a:cxn>
                <a:cxn ang="0">
                  <a:pos x="T6" y="T7"/>
                </a:cxn>
                <a:cxn ang="0">
                  <a:pos x="T8" y="T9"/>
                </a:cxn>
              </a:cxnLst>
              <a:rect l="0" t="0" r="r" b="b"/>
              <a:pathLst>
                <a:path w="37" h="32">
                  <a:moveTo>
                    <a:pt x="37" y="20"/>
                  </a:moveTo>
                  <a:cubicBezTo>
                    <a:pt x="36" y="13"/>
                    <a:pt x="29" y="5"/>
                    <a:pt x="22" y="3"/>
                  </a:cubicBezTo>
                  <a:cubicBezTo>
                    <a:pt x="14" y="0"/>
                    <a:pt x="6" y="2"/>
                    <a:pt x="0" y="7"/>
                  </a:cubicBezTo>
                  <a:cubicBezTo>
                    <a:pt x="12" y="32"/>
                    <a:pt x="12" y="32"/>
                    <a:pt x="12" y="32"/>
                  </a:cubicBezTo>
                  <a:lnTo>
                    <a:pt x="37" y="2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5" name="Freeform 51">
              <a:extLst>
                <a:ext uri="{FF2B5EF4-FFF2-40B4-BE49-F238E27FC236}">
                  <a16:creationId xmlns:a16="http://schemas.microsoft.com/office/drawing/2014/main" id="{EA8D3119-ABE6-42E3-8145-878294B467D9}"/>
                </a:ext>
              </a:extLst>
            </p:cNvPr>
            <p:cNvSpPr>
              <a:spLocks/>
            </p:cNvSpPr>
            <p:nvPr/>
          </p:nvSpPr>
          <p:spPr bwMode="auto">
            <a:xfrm>
              <a:off x="4740" y="2000"/>
              <a:ext cx="67" cy="80"/>
            </a:xfrm>
            <a:custGeom>
              <a:avLst/>
              <a:gdLst>
                <a:gd name="T0" fmla="*/ 25 w 32"/>
                <a:gd name="T1" fmla="*/ 0 h 38"/>
                <a:gd name="T2" fmla="*/ 30 w 32"/>
                <a:gd name="T3" fmla="*/ 23 h 38"/>
                <a:gd name="T4" fmla="*/ 13 w 32"/>
                <a:gd name="T5" fmla="*/ 38 h 38"/>
                <a:gd name="T6" fmla="*/ 0 w 32"/>
                <a:gd name="T7" fmla="*/ 13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30" y="6"/>
                    <a:pt x="32" y="15"/>
                    <a:pt x="30" y="23"/>
                  </a:cubicBezTo>
                  <a:cubicBezTo>
                    <a:pt x="27" y="31"/>
                    <a:pt x="20" y="36"/>
                    <a:pt x="13" y="38"/>
                  </a:cubicBezTo>
                  <a:cubicBezTo>
                    <a:pt x="0" y="13"/>
                    <a:pt x="0" y="13"/>
                    <a:pt x="0" y="13"/>
                  </a:cubicBezTo>
                  <a:lnTo>
                    <a:pt x="25" y="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6" name="Freeform 52">
              <a:extLst>
                <a:ext uri="{FF2B5EF4-FFF2-40B4-BE49-F238E27FC236}">
                  <a16:creationId xmlns:a16="http://schemas.microsoft.com/office/drawing/2014/main" id="{90023AE7-C40C-48A6-8077-68FE0007DCEA}"/>
                </a:ext>
              </a:extLst>
            </p:cNvPr>
            <p:cNvSpPr>
              <a:spLocks/>
            </p:cNvSpPr>
            <p:nvPr/>
          </p:nvSpPr>
          <p:spPr bwMode="auto">
            <a:xfrm>
              <a:off x="4970" y="1920"/>
              <a:ext cx="147" cy="164"/>
            </a:xfrm>
            <a:custGeom>
              <a:avLst/>
              <a:gdLst>
                <a:gd name="T0" fmla="*/ 70 w 70"/>
                <a:gd name="T1" fmla="*/ 10 h 78"/>
                <a:gd name="T2" fmla="*/ 28 w 70"/>
                <a:gd name="T3" fmla="*/ 7 h 78"/>
                <a:gd name="T4" fmla="*/ 10 w 70"/>
                <a:gd name="T5" fmla="*/ 62 h 78"/>
                <a:gd name="T6" fmla="*/ 24 w 70"/>
                <a:gd name="T7" fmla="*/ 78 h 78"/>
                <a:gd name="T8" fmla="*/ 70 w 70"/>
                <a:gd name="T9" fmla="*/ 10 h 78"/>
              </a:gdLst>
              <a:ahLst/>
              <a:cxnLst>
                <a:cxn ang="0">
                  <a:pos x="T0" y="T1"/>
                </a:cxn>
                <a:cxn ang="0">
                  <a:pos x="T2" y="T3"/>
                </a:cxn>
                <a:cxn ang="0">
                  <a:pos x="T4" y="T5"/>
                </a:cxn>
                <a:cxn ang="0">
                  <a:pos x="T6" y="T7"/>
                </a:cxn>
                <a:cxn ang="0">
                  <a:pos x="T8" y="T9"/>
                </a:cxn>
              </a:cxnLst>
              <a:rect l="0" t="0" r="r" b="b"/>
              <a:pathLst>
                <a:path w="70" h="78">
                  <a:moveTo>
                    <a:pt x="70" y="10"/>
                  </a:moveTo>
                  <a:cubicBezTo>
                    <a:pt x="58" y="2"/>
                    <a:pt x="42" y="0"/>
                    <a:pt x="28" y="7"/>
                  </a:cubicBezTo>
                  <a:cubicBezTo>
                    <a:pt x="8" y="17"/>
                    <a:pt x="0" y="42"/>
                    <a:pt x="10" y="62"/>
                  </a:cubicBezTo>
                  <a:cubicBezTo>
                    <a:pt x="13" y="69"/>
                    <a:pt x="18" y="74"/>
                    <a:pt x="24" y="78"/>
                  </a:cubicBezTo>
                  <a:lnTo>
                    <a:pt x="70" y="1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19" name="Arrow: Pentagon 18">
            <a:extLst>
              <a:ext uri="{FF2B5EF4-FFF2-40B4-BE49-F238E27FC236}">
                <a16:creationId xmlns:a16="http://schemas.microsoft.com/office/drawing/2014/main" id="{5B3BE967-DE30-4DEF-B33D-AE53612E300B}"/>
              </a:ext>
            </a:extLst>
          </p:cNvPr>
          <p:cNvSpPr/>
          <p:nvPr/>
        </p:nvSpPr>
        <p:spPr>
          <a:xfrm>
            <a:off x="-835287" y="-57382"/>
            <a:ext cx="16509645" cy="8286982"/>
          </a:xfrm>
          <a:prstGeom prst="homePlate">
            <a:avLst>
              <a:gd name="adj" fmla="val 11560"/>
            </a:avLst>
          </a:prstGeom>
          <a:gradFill>
            <a:gsLst>
              <a:gs pos="1961">
                <a:schemeClr val="tx2">
                  <a:lumMod val="50000"/>
                </a:schemeClr>
              </a:gs>
              <a:gs pos="100000">
                <a:schemeClr val="bg1">
                  <a:lumMod val="65000"/>
                  <a:lumOff val="3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3" name="Title 8">
            <a:extLst>
              <a:ext uri="{FF2B5EF4-FFF2-40B4-BE49-F238E27FC236}">
                <a16:creationId xmlns:a16="http://schemas.microsoft.com/office/drawing/2014/main" id="{C7CFEA33-6875-44ED-B170-5A166E277247}"/>
              </a:ext>
            </a:extLst>
          </p:cNvPr>
          <p:cNvSpPr txBox="1">
            <a:spLocks/>
          </p:cNvSpPr>
          <p:nvPr/>
        </p:nvSpPr>
        <p:spPr>
          <a:xfrm>
            <a:off x="2378189" y="488381"/>
            <a:ext cx="11874259" cy="2388931"/>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defTabSz="731520">
              <a:lnSpc>
                <a:spcPct val="90000"/>
              </a:lnSpc>
              <a:spcBef>
                <a:spcPct val="0"/>
              </a:spcBef>
              <a:defRPr sz="5600" b="1">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0" dirty="0"/>
              <a:t>Move from projects </a:t>
            </a:r>
            <a:br>
              <a:rPr lang="en-US" b="0" dirty="0"/>
            </a:br>
            <a:r>
              <a:rPr lang="en-US" b="0" dirty="0"/>
              <a:t>to product teams</a:t>
            </a:r>
          </a:p>
        </p:txBody>
      </p:sp>
      <p:sp>
        <p:nvSpPr>
          <p:cNvPr id="10" name="Title 8">
            <a:extLst>
              <a:ext uri="{FF2B5EF4-FFF2-40B4-BE49-F238E27FC236}">
                <a16:creationId xmlns:a16="http://schemas.microsoft.com/office/drawing/2014/main" id="{91B818DB-47B5-924B-95C9-49549C60924A}"/>
              </a:ext>
            </a:extLst>
          </p:cNvPr>
          <p:cNvSpPr txBox="1">
            <a:spLocks/>
          </p:cNvSpPr>
          <p:nvPr/>
        </p:nvSpPr>
        <p:spPr>
          <a:xfrm>
            <a:off x="2817602" y="2877313"/>
            <a:ext cx="9607637" cy="4869029"/>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defTabSz="731520">
              <a:lnSpc>
                <a:spcPct val="90000"/>
              </a:lnSpc>
              <a:defRPr/>
            </a:pPr>
            <a:endParaRPr lang="en-US" sz="44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itle 8">
            <a:extLst>
              <a:ext uri="{FF2B5EF4-FFF2-40B4-BE49-F238E27FC236}">
                <a16:creationId xmlns:a16="http://schemas.microsoft.com/office/drawing/2014/main" id="{883F6AE2-A7AA-5B45-8662-208532B33723}"/>
              </a:ext>
            </a:extLst>
          </p:cNvPr>
          <p:cNvSpPr txBox="1">
            <a:spLocks/>
          </p:cNvSpPr>
          <p:nvPr/>
        </p:nvSpPr>
        <p:spPr>
          <a:xfrm>
            <a:off x="2451842" y="2572513"/>
            <a:ext cx="9607637" cy="4869029"/>
          </a:xfrm>
          <a:prstGeom prst="rect">
            <a:avLst/>
          </a:prstGeom>
        </p:spPr>
        <p:txBody>
          <a:bodyPr/>
          <a:lstStyle>
            <a:defPPr>
              <a:defRPr lang="en-US"/>
            </a:defPPr>
            <a:lvl1pPr defTabSz="731520">
              <a:lnSpc>
                <a:spcPct val="90000"/>
              </a:lnSpc>
              <a:spcBef>
                <a:spcPct val="0"/>
              </a:spcBef>
              <a:buNone/>
              <a:defRPr sz="4400" b="0" i="0">
                <a:ea typeface="Amazon Ember" panose="020B0603020204020204" pitchFamily="34" charset="0"/>
                <a:cs typeface="Amazon Ember" panose="020B0603020204020204" pitchFamily="34" charset="0"/>
              </a:defRPr>
            </a:lvl1pPr>
          </a:lstStyle>
          <a:p>
            <a:r>
              <a:rPr lang="en-US" i="1" dirty="0">
                <a:latin typeface="+mj-lt"/>
              </a:rPr>
              <a:t>Project to Product</a:t>
            </a:r>
          </a:p>
          <a:p>
            <a:r>
              <a:rPr lang="en-US" sz="3200" b="1" dirty="0"/>
              <a:t>by Mik Kersten</a:t>
            </a:r>
          </a:p>
          <a:p>
            <a:endParaRPr lang="en-US" dirty="0"/>
          </a:p>
          <a:p>
            <a:r>
              <a:rPr lang="en-US" i="1" dirty="0">
                <a:latin typeface="+mj-lt"/>
              </a:rPr>
              <a:t>The DevOps</a:t>
            </a:r>
          </a:p>
          <a:p>
            <a:r>
              <a:rPr lang="en-US" i="1" dirty="0">
                <a:latin typeface="+mj-lt"/>
              </a:rPr>
              <a:t>Handbook</a:t>
            </a:r>
          </a:p>
          <a:p>
            <a:r>
              <a:rPr lang="en-US" sz="3200" b="1" dirty="0"/>
              <a:t>by Gene Kim et al.</a:t>
            </a:r>
          </a:p>
        </p:txBody>
      </p:sp>
      <p:sp>
        <p:nvSpPr>
          <p:cNvPr id="13" name="Title 8">
            <a:extLst>
              <a:ext uri="{FF2B5EF4-FFF2-40B4-BE49-F238E27FC236}">
                <a16:creationId xmlns:a16="http://schemas.microsoft.com/office/drawing/2014/main" id="{A0CE4A32-39BC-4092-B8CF-9F4F1D7EE15F}"/>
              </a:ext>
            </a:extLst>
          </p:cNvPr>
          <p:cNvSpPr txBox="1">
            <a:spLocks/>
          </p:cNvSpPr>
          <p:nvPr/>
        </p:nvSpPr>
        <p:spPr>
          <a:xfrm>
            <a:off x="502278" y="-2712018"/>
            <a:ext cx="13750170" cy="1003816"/>
          </a:xfrm>
          <a:prstGeom prst="rect">
            <a:avLst/>
          </a:prstGeom>
        </p:spPr>
        <p:txBody>
          <a:bodyPr vert="horz" wrap="square" lIns="182880" tIns="146304" rIns="182880" bIns="146304" rtlCol="0" anchor="t">
            <a:noAutofit/>
          </a:bodyPr>
          <a:lstStyle>
            <a:lvl1pPr defTabSz="1097278">
              <a:lnSpc>
                <a:spcPct val="90000"/>
              </a:lnSpc>
              <a:spcBef>
                <a:spcPct val="0"/>
              </a:spcBef>
              <a:buNone/>
              <a:defRPr lang="en-US" sz="4800" b="0" cap="none" spc="-120" baseline="0">
                <a:ln w="3175">
                  <a:noFill/>
                </a:ln>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Blockers for innovation</a:t>
            </a:r>
          </a:p>
        </p:txBody>
      </p:sp>
      <p:sp>
        <p:nvSpPr>
          <p:cNvPr id="14" name="Title 8">
            <a:extLst>
              <a:ext uri="{FF2B5EF4-FFF2-40B4-BE49-F238E27FC236}">
                <a16:creationId xmlns:a16="http://schemas.microsoft.com/office/drawing/2014/main" id="{498F0056-2A6F-4D4C-B0CE-3646014B5299}"/>
              </a:ext>
            </a:extLst>
          </p:cNvPr>
          <p:cNvSpPr txBox="1">
            <a:spLocks/>
          </p:cNvSpPr>
          <p:nvPr/>
        </p:nvSpPr>
        <p:spPr>
          <a:xfrm>
            <a:off x="-7985760" y="3042255"/>
            <a:ext cx="3584448"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Culture</a:t>
            </a:r>
          </a:p>
        </p:txBody>
      </p:sp>
      <p:sp>
        <p:nvSpPr>
          <p:cNvPr id="15" name="Title 8">
            <a:extLst>
              <a:ext uri="{FF2B5EF4-FFF2-40B4-BE49-F238E27FC236}">
                <a16:creationId xmlns:a16="http://schemas.microsoft.com/office/drawing/2014/main" id="{578A8D63-DE4F-4EA7-A041-FCC33C68BC21}"/>
              </a:ext>
            </a:extLst>
          </p:cNvPr>
          <p:cNvSpPr txBox="1">
            <a:spLocks/>
          </p:cNvSpPr>
          <p:nvPr/>
        </p:nvSpPr>
        <p:spPr>
          <a:xfrm>
            <a:off x="-4401312" y="3042255"/>
            <a:ext cx="373075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Skills</a:t>
            </a:r>
          </a:p>
        </p:txBody>
      </p:sp>
      <p:sp>
        <p:nvSpPr>
          <p:cNvPr id="16" name="Title 8">
            <a:extLst>
              <a:ext uri="{FF2B5EF4-FFF2-40B4-BE49-F238E27FC236}">
                <a16:creationId xmlns:a16="http://schemas.microsoft.com/office/drawing/2014/main" id="{911159F5-FF48-44C2-B0AD-50311BBE1D2D}"/>
              </a:ext>
            </a:extLst>
          </p:cNvPr>
          <p:cNvSpPr txBox="1">
            <a:spLocks/>
          </p:cNvSpPr>
          <p:nvPr/>
        </p:nvSpPr>
        <p:spPr>
          <a:xfrm>
            <a:off x="7168895" y="-920145"/>
            <a:ext cx="3730750"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Organization</a:t>
            </a:r>
          </a:p>
        </p:txBody>
      </p:sp>
      <p:sp>
        <p:nvSpPr>
          <p:cNvPr id="20" name="Arrow: Pentagon 19">
            <a:extLst>
              <a:ext uri="{FF2B5EF4-FFF2-40B4-BE49-F238E27FC236}">
                <a16:creationId xmlns:a16="http://schemas.microsoft.com/office/drawing/2014/main" id="{966065C7-43CF-4A0C-B40C-A1EB52B63FA8}"/>
              </a:ext>
            </a:extLst>
          </p:cNvPr>
          <p:cNvSpPr/>
          <p:nvPr/>
        </p:nvSpPr>
        <p:spPr>
          <a:xfrm>
            <a:off x="-5992395" y="3901440"/>
            <a:ext cx="5826022" cy="4328160"/>
          </a:xfrm>
          <a:prstGeom prst="homePlate">
            <a:avLst>
              <a:gd name="adj" fmla="val 11560"/>
            </a:avLst>
          </a:prstGeom>
          <a:gradFill>
            <a:gsLst>
              <a:gs pos="0">
                <a:schemeClr val="accent6"/>
              </a:gs>
              <a:gs pos="100000">
                <a:schemeClr val="accent6">
                  <a:lumMod val="75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21" name="Arrow: Pentagon 20">
            <a:extLst>
              <a:ext uri="{FF2B5EF4-FFF2-40B4-BE49-F238E27FC236}">
                <a16:creationId xmlns:a16="http://schemas.microsoft.com/office/drawing/2014/main" id="{531B44FB-21BC-40D9-B37F-6E938BE5AF5A}"/>
              </a:ext>
            </a:extLst>
          </p:cNvPr>
          <p:cNvSpPr/>
          <p:nvPr/>
        </p:nvSpPr>
        <p:spPr>
          <a:xfrm>
            <a:off x="-7985760" y="3901440"/>
            <a:ext cx="4161549" cy="4328160"/>
          </a:xfrm>
          <a:prstGeom prst="homePlate">
            <a:avLst>
              <a:gd name="adj" fmla="val 11560"/>
            </a:avLst>
          </a:prstGeom>
          <a:gradFill>
            <a:gsLst>
              <a:gs pos="1961">
                <a:schemeClr val="accent5"/>
              </a:gs>
              <a:gs pos="100000">
                <a:srgbClr val="FD4D4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22" name="Rectangle 21">
            <a:extLst>
              <a:ext uri="{FF2B5EF4-FFF2-40B4-BE49-F238E27FC236}">
                <a16:creationId xmlns:a16="http://schemas.microsoft.com/office/drawing/2014/main" id="{0787219F-A8D3-4151-A6A8-C88D4C6D68DC}"/>
              </a:ext>
            </a:extLst>
          </p:cNvPr>
          <p:cNvSpPr/>
          <p:nvPr/>
        </p:nvSpPr>
        <p:spPr>
          <a:xfrm>
            <a:off x="-7494488"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Leadership systems and feedback</a:t>
            </a:r>
          </a:p>
        </p:txBody>
      </p:sp>
      <p:grpSp>
        <p:nvGrpSpPr>
          <p:cNvPr id="23" name="Group 22">
            <a:extLst>
              <a:ext uri="{FF2B5EF4-FFF2-40B4-BE49-F238E27FC236}">
                <a16:creationId xmlns:a16="http://schemas.microsoft.com/office/drawing/2014/main" id="{18A33EAE-CC2D-4C8A-966B-81A1A6E02459}"/>
              </a:ext>
            </a:extLst>
          </p:cNvPr>
          <p:cNvGrpSpPr/>
          <p:nvPr/>
        </p:nvGrpSpPr>
        <p:grpSpPr>
          <a:xfrm>
            <a:off x="-6605648" y="4585929"/>
            <a:ext cx="1140333" cy="1359112"/>
            <a:chOff x="2897012" y="2317750"/>
            <a:chExt cx="581499" cy="693063"/>
          </a:xfrm>
        </p:grpSpPr>
        <p:sp>
          <p:nvSpPr>
            <p:cNvPr id="24" name="Freeform 11">
              <a:extLst>
                <a:ext uri="{FF2B5EF4-FFF2-40B4-BE49-F238E27FC236}">
                  <a16:creationId xmlns:a16="http://schemas.microsoft.com/office/drawing/2014/main" id="{CA35C456-1CCD-4FB3-B03B-C3444A65AFD3}"/>
                </a:ext>
              </a:extLst>
            </p:cNvPr>
            <p:cNvSpPr>
              <a:spLocks/>
            </p:cNvSpPr>
            <p:nvPr/>
          </p:nvSpPr>
          <p:spPr bwMode="auto">
            <a:xfrm>
              <a:off x="2941462" y="2317750"/>
              <a:ext cx="537049" cy="661314"/>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5" name="Oval 24">
              <a:extLst>
                <a:ext uri="{FF2B5EF4-FFF2-40B4-BE49-F238E27FC236}">
                  <a16:creationId xmlns:a16="http://schemas.microsoft.com/office/drawing/2014/main" id="{885793DD-46B7-4154-9F1A-CD2DCF020624}"/>
                </a:ext>
              </a:extLst>
            </p:cNvPr>
            <p:cNvSpPr/>
            <p:nvPr/>
          </p:nvSpPr>
          <p:spPr>
            <a:xfrm>
              <a:off x="3036094" y="2533076"/>
              <a:ext cx="88106" cy="88106"/>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6" name="Rectangle 25">
              <a:extLst>
                <a:ext uri="{FF2B5EF4-FFF2-40B4-BE49-F238E27FC236}">
                  <a16:creationId xmlns:a16="http://schemas.microsoft.com/office/drawing/2014/main" id="{833CBE93-3CE9-4DFC-8462-BDAA82299E84}"/>
                </a:ext>
              </a:extLst>
            </p:cNvPr>
            <p:cNvSpPr/>
            <p:nvPr/>
          </p:nvSpPr>
          <p:spPr>
            <a:xfrm>
              <a:off x="3161109" y="2533076"/>
              <a:ext cx="88106" cy="88106"/>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7" name="Isosceles Triangle 26">
              <a:extLst>
                <a:ext uri="{FF2B5EF4-FFF2-40B4-BE49-F238E27FC236}">
                  <a16:creationId xmlns:a16="http://schemas.microsoft.com/office/drawing/2014/main" id="{8D793FDC-B61E-40D3-80E1-EA222604A587}"/>
                </a:ext>
              </a:extLst>
            </p:cNvPr>
            <p:cNvSpPr/>
            <p:nvPr/>
          </p:nvSpPr>
          <p:spPr>
            <a:xfrm>
              <a:off x="3286125" y="2533076"/>
              <a:ext cx="88106" cy="88106"/>
            </a:xfrm>
            <a:prstGeom prst="triangl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8" name="Freeform 11">
              <a:extLst>
                <a:ext uri="{FF2B5EF4-FFF2-40B4-BE49-F238E27FC236}">
                  <a16:creationId xmlns:a16="http://schemas.microsoft.com/office/drawing/2014/main" id="{5E9C32A1-17C4-49AC-A682-E8FEFD7E87FD}"/>
                </a:ext>
              </a:extLst>
            </p:cNvPr>
            <p:cNvSpPr>
              <a:spLocks/>
            </p:cNvSpPr>
            <p:nvPr/>
          </p:nvSpPr>
          <p:spPr bwMode="auto">
            <a:xfrm flipH="1">
              <a:off x="2897012" y="2699780"/>
              <a:ext cx="252588" cy="311033"/>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solidFill>
              <a:srgbClr val="FD616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grpSp>
      <p:sp>
        <p:nvSpPr>
          <p:cNvPr id="29" name="Rectangle 28">
            <a:extLst>
              <a:ext uri="{FF2B5EF4-FFF2-40B4-BE49-F238E27FC236}">
                <a16:creationId xmlns:a16="http://schemas.microsoft.com/office/drawing/2014/main" id="{87249890-C0CF-4CD3-BECA-525F0998CE0B}"/>
              </a:ext>
            </a:extLst>
          </p:cNvPr>
          <p:cNvSpPr/>
          <p:nvPr/>
        </p:nvSpPr>
        <p:spPr>
          <a:xfrm>
            <a:off x="-3693128"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bg2"/>
                </a:solidFill>
                <a:ea typeface="Amazon Ember" panose="020B0603020204020204" pitchFamily="34" charset="0"/>
                <a:cs typeface="Amazon Ember" panose="020B0603020204020204" pitchFamily="34" charset="0"/>
              </a:rPr>
              <a:t>Training</a:t>
            </a:r>
            <a:br>
              <a:rPr lang="en-US" sz="2800" dirty="0">
                <a:solidFill>
                  <a:schemeClr val="bg2"/>
                </a:solidFill>
                <a:ea typeface="Amazon Ember" panose="020B0603020204020204" pitchFamily="34" charset="0"/>
                <a:cs typeface="Amazon Ember" panose="020B0603020204020204" pitchFamily="34" charset="0"/>
              </a:rPr>
            </a:br>
            <a:r>
              <a:rPr lang="en-US" sz="2800" dirty="0">
                <a:solidFill>
                  <a:schemeClr val="bg2"/>
                </a:solidFill>
                <a:ea typeface="Amazon Ember" panose="020B0603020204020204" pitchFamily="34" charset="0"/>
                <a:cs typeface="Amazon Ember" panose="020B0603020204020204" pitchFamily="34" charset="0"/>
              </a:rPr>
              <a:t>and compensation</a:t>
            </a:r>
          </a:p>
        </p:txBody>
      </p:sp>
      <p:sp>
        <p:nvSpPr>
          <p:cNvPr id="30" name="Freeform 11">
            <a:extLst>
              <a:ext uri="{FF2B5EF4-FFF2-40B4-BE49-F238E27FC236}">
                <a16:creationId xmlns:a16="http://schemas.microsoft.com/office/drawing/2014/main" id="{AE603068-9245-4979-A350-78393E3A7DC9}"/>
              </a:ext>
            </a:extLst>
          </p:cNvPr>
          <p:cNvSpPr>
            <a:spLocks noEditPoints="1"/>
          </p:cNvSpPr>
          <p:nvPr/>
        </p:nvSpPr>
        <p:spPr bwMode="auto">
          <a:xfrm>
            <a:off x="-2676554" y="4636038"/>
            <a:ext cx="975664" cy="1552928"/>
          </a:xfrm>
          <a:custGeom>
            <a:avLst/>
            <a:gdLst>
              <a:gd name="T0" fmla="*/ 603 w 1286"/>
              <a:gd name="T1" fmla="*/ 1237 h 2050"/>
              <a:gd name="T2" fmla="*/ 367 w 1286"/>
              <a:gd name="T3" fmla="*/ 1555 h 2050"/>
              <a:gd name="T4" fmla="*/ 45 w 1286"/>
              <a:gd name="T5" fmla="*/ 1530 h 2050"/>
              <a:gd name="T6" fmla="*/ 266 w 1286"/>
              <a:gd name="T7" fmla="*/ 1111 h 2050"/>
              <a:gd name="T8" fmla="*/ 306 w 1286"/>
              <a:gd name="T9" fmla="*/ 1227 h 2050"/>
              <a:gd name="T10" fmla="*/ 432 w 1286"/>
              <a:gd name="T11" fmla="*/ 1197 h 2050"/>
              <a:gd name="T12" fmla="*/ 507 w 1286"/>
              <a:gd name="T13" fmla="*/ 1298 h 2050"/>
              <a:gd name="T14" fmla="*/ 985 w 1286"/>
              <a:gd name="T15" fmla="*/ 1116 h 2050"/>
              <a:gd name="T16" fmla="*/ 934 w 1286"/>
              <a:gd name="T17" fmla="*/ 1202 h 2050"/>
              <a:gd name="T18" fmla="*/ 814 w 1286"/>
              <a:gd name="T19" fmla="*/ 1202 h 2050"/>
              <a:gd name="T20" fmla="*/ 744 w 1286"/>
              <a:gd name="T21" fmla="*/ 1272 h 2050"/>
              <a:gd name="T22" fmla="*/ 643 w 1286"/>
              <a:gd name="T23" fmla="*/ 1247 h 2050"/>
              <a:gd name="T24" fmla="*/ 955 w 1286"/>
              <a:gd name="T25" fmla="*/ 1727 h 2050"/>
              <a:gd name="T26" fmla="*/ 1171 w 1286"/>
              <a:gd name="T27" fmla="*/ 626 h 2050"/>
              <a:gd name="T28" fmla="*/ 1236 w 1286"/>
              <a:gd name="T29" fmla="*/ 727 h 2050"/>
              <a:gd name="T30" fmla="*/ 1156 w 1286"/>
              <a:gd name="T31" fmla="*/ 838 h 2050"/>
              <a:gd name="T32" fmla="*/ 1065 w 1286"/>
              <a:gd name="T33" fmla="*/ 954 h 2050"/>
              <a:gd name="T34" fmla="*/ 980 w 1286"/>
              <a:gd name="T35" fmla="*/ 1076 h 2050"/>
              <a:gd name="T36" fmla="*/ 899 w 1286"/>
              <a:gd name="T37" fmla="*/ 1187 h 2050"/>
              <a:gd name="T38" fmla="*/ 764 w 1286"/>
              <a:gd name="T39" fmla="*/ 1187 h 2050"/>
              <a:gd name="T40" fmla="*/ 618 w 1286"/>
              <a:gd name="T41" fmla="*/ 1182 h 2050"/>
              <a:gd name="T42" fmla="*/ 467 w 1286"/>
              <a:gd name="T43" fmla="*/ 1182 h 2050"/>
              <a:gd name="T44" fmla="*/ 331 w 1286"/>
              <a:gd name="T45" fmla="*/ 1182 h 2050"/>
              <a:gd name="T46" fmla="*/ 251 w 1286"/>
              <a:gd name="T47" fmla="*/ 1070 h 2050"/>
              <a:gd name="T48" fmla="*/ 171 w 1286"/>
              <a:gd name="T49" fmla="*/ 949 h 2050"/>
              <a:gd name="T50" fmla="*/ 80 w 1286"/>
              <a:gd name="T51" fmla="*/ 828 h 2050"/>
              <a:gd name="T52" fmla="*/ 0 w 1286"/>
              <a:gd name="T53" fmla="*/ 717 h 2050"/>
              <a:gd name="T54" fmla="*/ 45 w 1286"/>
              <a:gd name="T55" fmla="*/ 586 h 2050"/>
              <a:gd name="T56" fmla="*/ 95 w 1286"/>
              <a:gd name="T57" fmla="*/ 444 h 2050"/>
              <a:gd name="T58" fmla="*/ 135 w 1286"/>
              <a:gd name="T59" fmla="*/ 308 h 2050"/>
              <a:gd name="T60" fmla="*/ 181 w 1286"/>
              <a:gd name="T61" fmla="*/ 177 h 2050"/>
              <a:gd name="T62" fmla="*/ 311 w 1286"/>
              <a:gd name="T63" fmla="*/ 131 h 2050"/>
              <a:gd name="T64" fmla="*/ 452 w 1286"/>
              <a:gd name="T65" fmla="*/ 91 h 2050"/>
              <a:gd name="T66" fmla="*/ 588 w 1286"/>
              <a:gd name="T67" fmla="*/ 45 h 2050"/>
              <a:gd name="T68" fmla="*/ 718 w 1286"/>
              <a:gd name="T69" fmla="*/ 0 h 2050"/>
              <a:gd name="T70" fmla="*/ 834 w 1286"/>
              <a:gd name="T71" fmla="*/ 81 h 2050"/>
              <a:gd name="T72" fmla="*/ 945 w 1286"/>
              <a:gd name="T73" fmla="*/ 172 h 2050"/>
              <a:gd name="T74" fmla="*/ 1065 w 1286"/>
              <a:gd name="T75" fmla="*/ 258 h 2050"/>
              <a:gd name="T76" fmla="*/ 1176 w 1286"/>
              <a:gd name="T77" fmla="*/ 338 h 2050"/>
              <a:gd name="T78" fmla="*/ 1176 w 1286"/>
              <a:gd name="T79" fmla="*/ 480 h 2050"/>
              <a:gd name="T80" fmla="*/ 1171 w 1286"/>
              <a:gd name="T81" fmla="*/ 626 h 2050"/>
              <a:gd name="T82" fmla="*/ 613 w 1286"/>
              <a:gd name="T83" fmla="*/ 182 h 2050"/>
              <a:gd name="T84" fmla="*/ 241 w 1286"/>
              <a:gd name="T85" fmla="*/ 621 h 2050"/>
              <a:gd name="T86" fmla="*/ 613 w 1286"/>
              <a:gd name="T87" fmla="*/ 247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6" h="2050">
                <a:moveTo>
                  <a:pt x="537" y="1277"/>
                </a:moveTo>
                <a:cubicBezTo>
                  <a:pt x="537" y="1277"/>
                  <a:pt x="537" y="1277"/>
                  <a:pt x="537" y="1277"/>
                </a:cubicBezTo>
                <a:cubicBezTo>
                  <a:pt x="603" y="1237"/>
                  <a:pt x="603" y="1237"/>
                  <a:pt x="603" y="1237"/>
                </a:cubicBezTo>
                <a:cubicBezTo>
                  <a:pt x="603" y="1237"/>
                  <a:pt x="603" y="1237"/>
                  <a:pt x="603" y="1237"/>
                </a:cubicBezTo>
                <a:cubicBezTo>
                  <a:pt x="558" y="1530"/>
                  <a:pt x="512" y="1687"/>
                  <a:pt x="487" y="1762"/>
                </a:cubicBezTo>
                <a:cubicBezTo>
                  <a:pt x="487" y="1762"/>
                  <a:pt x="487" y="1762"/>
                  <a:pt x="367" y="1555"/>
                </a:cubicBezTo>
                <a:cubicBezTo>
                  <a:pt x="367" y="1555"/>
                  <a:pt x="367" y="1555"/>
                  <a:pt x="357" y="1540"/>
                </a:cubicBezTo>
                <a:cubicBezTo>
                  <a:pt x="357" y="1540"/>
                  <a:pt x="357" y="1540"/>
                  <a:pt x="331" y="1540"/>
                </a:cubicBezTo>
                <a:cubicBezTo>
                  <a:pt x="331" y="1540"/>
                  <a:pt x="331" y="1540"/>
                  <a:pt x="45" y="1530"/>
                </a:cubicBezTo>
                <a:cubicBezTo>
                  <a:pt x="125" y="1409"/>
                  <a:pt x="186" y="1257"/>
                  <a:pt x="231" y="1111"/>
                </a:cubicBezTo>
                <a:cubicBezTo>
                  <a:pt x="231" y="1111"/>
                  <a:pt x="231" y="1111"/>
                  <a:pt x="251" y="1111"/>
                </a:cubicBezTo>
                <a:cubicBezTo>
                  <a:pt x="251" y="1111"/>
                  <a:pt x="251" y="1111"/>
                  <a:pt x="266" y="1111"/>
                </a:cubicBezTo>
                <a:cubicBezTo>
                  <a:pt x="266" y="1111"/>
                  <a:pt x="266" y="1111"/>
                  <a:pt x="271" y="1126"/>
                </a:cubicBezTo>
                <a:cubicBezTo>
                  <a:pt x="271" y="1126"/>
                  <a:pt x="271" y="1126"/>
                  <a:pt x="296" y="1197"/>
                </a:cubicBezTo>
                <a:cubicBezTo>
                  <a:pt x="296" y="1197"/>
                  <a:pt x="296" y="1197"/>
                  <a:pt x="306" y="1227"/>
                </a:cubicBezTo>
                <a:cubicBezTo>
                  <a:pt x="306" y="1227"/>
                  <a:pt x="306" y="1227"/>
                  <a:pt x="341" y="1222"/>
                </a:cubicBezTo>
                <a:cubicBezTo>
                  <a:pt x="341" y="1222"/>
                  <a:pt x="341" y="1222"/>
                  <a:pt x="417" y="1202"/>
                </a:cubicBezTo>
                <a:cubicBezTo>
                  <a:pt x="417" y="1202"/>
                  <a:pt x="417" y="1202"/>
                  <a:pt x="432" y="1197"/>
                </a:cubicBezTo>
                <a:cubicBezTo>
                  <a:pt x="432" y="1197"/>
                  <a:pt x="432" y="1197"/>
                  <a:pt x="442" y="1212"/>
                </a:cubicBezTo>
                <a:cubicBezTo>
                  <a:pt x="442" y="1212"/>
                  <a:pt x="442" y="1212"/>
                  <a:pt x="487" y="1267"/>
                </a:cubicBezTo>
                <a:cubicBezTo>
                  <a:pt x="487" y="1267"/>
                  <a:pt x="487" y="1267"/>
                  <a:pt x="507" y="1298"/>
                </a:cubicBezTo>
                <a:cubicBezTo>
                  <a:pt x="507" y="1298"/>
                  <a:pt x="507" y="1298"/>
                  <a:pt x="537" y="1277"/>
                </a:cubicBezTo>
                <a:close/>
                <a:moveTo>
                  <a:pt x="1005" y="1116"/>
                </a:moveTo>
                <a:cubicBezTo>
                  <a:pt x="985" y="1116"/>
                  <a:pt x="985" y="1116"/>
                  <a:pt x="985" y="1116"/>
                </a:cubicBezTo>
                <a:cubicBezTo>
                  <a:pt x="970" y="1116"/>
                  <a:pt x="970" y="1116"/>
                  <a:pt x="970" y="1116"/>
                </a:cubicBezTo>
                <a:cubicBezTo>
                  <a:pt x="965" y="1131"/>
                  <a:pt x="965" y="1131"/>
                  <a:pt x="965" y="1131"/>
                </a:cubicBezTo>
                <a:cubicBezTo>
                  <a:pt x="934" y="1202"/>
                  <a:pt x="934" y="1202"/>
                  <a:pt x="934" y="1202"/>
                </a:cubicBezTo>
                <a:cubicBezTo>
                  <a:pt x="924" y="1232"/>
                  <a:pt x="924" y="1232"/>
                  <a:pt x="924" y="1232"/>
                </a:cubicBezTo>
                <a:cubicBezTo>
                  <a:pt x="889" y="1222"/>
                  <a:pt x="889" y="1222"/>
                  <a:pt x="889" y="1222"/>
                </a:cubicBezTo>
                <a:cubicBezTo>
                  <a:pt x="814" y="1202"/>
                  <a:pt x="814" y="1202"/>
                  <a:pt x="814" y="1202"/>
                </a:cubicBezTo>
                <a:cubicBezTo>
                  <a:pt x="799" y="1202"/>
                  <a:pt x="799" y="1202"/>
                  <a:pt x="799" y="1202"/>
                </a:cubicBezTo>
                <a:cubicBezTo>
                  <a:pt x="789" y="1212"/>
                  <a:pt x="789" y="1212"/>
                  <a:pt x="789" y="1212"/>
                </a:cubicBezTo>
                <a:cubicBezTo>
                  <a:pt x="744" y="1272"/>
                  <a:pt x="744" y="1272"/>
                  <a:pt x="744" y="1272"/>
                </a:cubicBezTo>
                <a:cubicBezTo>
                  <a:pt x="718" y="1298"/>
                  <a:pt x="718" y="1298"/>
                  <a:pt x="718" y="1298"/>
                </a:cubicBezTo>
                <a:cubicBezTo>
                  <a:pt x="693" y="1277"/>
                  <a:pt x="693" y="1277"/>
                  <a:pt x="693" y="1277"/>
                </a:cubicBezTo>
                <a:cubicBezTo>
                  <a:pt x="643" y="1247"/>
                  <a:pt x="643" y="1247"/>
                  <a:pt x="643" y="1247"/>
                </a:cubicBezTo>
                <a:cubicBezTo>
                  <a:pt x="633" y="1288"/>
                  <a:pt x="628" y="1323"/>
                  <a:pt x="623" y="1358"/>
                </a:cubicBezTo>
                <a:cubicBezTo>
                  <a:pt x="759" y="1929"/>
                  <a:pt x="844" y="2050"/>
                  <a:pt x="844" y="2050"/>
                </a:cubicBezTo>
                <a:cubicBezTo>
                  <a:pt x="955" y="1727"/>
                  <a:pt x="955" y="1727"/>
                  <a:pt x="955" y="1727"/>
                </a:cubicBezTo>
                <a:cubicBezTo>
                  <a:pt x="1286" y="1676"/>
                  <a:pt x="1286" y="1676"/>
                  <a:pt x="1286" y="1676"/>
                </a:cubicBezTo>
                <a:cubicBezTo>
                  <a:pt x="1171" y="1530"/>
                  <a:pt x="1075" y="1318"/>
                  <a:pt x="1005" y="1116"/>
                </a:cubicBezTo>
                <a:close/>
                <a:moveTo>
                  <a:pt x="1171" y="626"/>
                </a:moveTo>
                <a:cubicBezTo>
                  <a:pt x="1171" y="626"/>
                  <a:pt x="1171" y="626"/>
                  <a:pt x="1171" y="626"/>
                </a:cubicBezTo>
                <a:cubicBezTo>
                  <a:pt x="1196" y="662"/>
                  <a:pt x="1196" y="662"/>
                  <a:pt x="1196" y="662"/>
                </a:cubicBezTo>
                <a:cubicBezTo>
                  <a:pt x="1196" y="662"/>
                  <a:pt x="1196" y="662"/>
                  <a:pt x="1236" y="727"/>
                </a:cubicBezTo>
                <a:cubicBezTo>
                  <a:pt x="1236" y="727"/>
                  <a:pt x="1236" y="727"/>
                  <a:pt x="1176" y="773"/>
                </a:cubicBezTo>
                <a:cubicBezTo>
                  <a:pt x="1176" y="773"/>
                  <a:pt x="1176" y="773"/>
                  <a:pt x="1146" y="798"/>
                </a:cubicBezTo>
                <a:cubicBezTo>
                  <a:pt x="1146" y="798"/>
                  <a:pt x="1146" y="798"/>
                  <a:pt x="1156" y="838"/>
                </a:cubicBezTo>
                <a:cubicBezTo>
                  <a:pt x="1156" y="838"/>
                  <a:pt x="1156" y="838"/>
                  <a:pt x="1176" y="914"/>
                </a:cubicBezTo>
                <a:cubicBezTo>
                  <a:pt x="1176" y="914"/>
                  <a:pt x="1176" y="914"/>
                  <a:pt x="1100" y="939"/>
                </a:cubicBezTo>
                <a:cubicBezTo>
                  <a:pt x="1100" y="939"/>
                  <a:pt x="1100" y="939"/>
                  <a:pt x="1065" y="954"/>
                </a:cubicBezTo>
                <a:cubicBezTo>
                  <a:pt x="1065" y="954"/>
                  <a:pt x="1065" y="954"/>
                  <a:pt x="1065" y="995"/>
                </a:cubicBezTo>
                <a:cubicBezTo>
                  <a:pt x="1065" y="995"/>
                  <a:pt x="1065" y="995"/>
                  <a:pt x="1060" y="1070"/>
                </a:cubicBezTo>
                <a:cubicBezTo>
                  <a:pt x="1060" y="1070"/>
                  <a:pt x="1060" y="1070"/>
                  <a:pt x="980" y="1076"/>
                </a:cubicBezTo>
                <a:cubicBezTo>
                  <a:pt x="980" y="1076"/>
                  <a:pt x="980" y="1076"/>
                  <a:pt x="940" y="1076"/>
                </a:cubicBezTo>
                <a:cubicBezTo>
                  <a:pt x="940" y="1076"/>
                  <a:pt x="940" y="1076"/>
                  <a:pt x="929" y="1116"/>
                </a:cubicBezTo>
                <a:cubicBezTo>
                  <a:pt x="929" y="1116"/>
                  <a:pt x="929" y="1116"/>
                  <a:pt x="899" y="1187"/>
                </a:cubicBezTo>
                <a:cubicBezTo>
                  <a:pt x="899" y="1187"/>
                  <a:pt x="899" y="1187"/>
                  <a:pt x="824" y="1166"/>
                </a:cubicBezTo>
                <a:cubicBezTo>
                  <a:pt x="824" y="1166"/>
                  <a:pt x="824" y="1166"/>
                  <a:pt x="789" y="1156"/>
                </a:cubicBezTo>
                <a:cubicBezTo>
                  <a:pt x="789" y="1156"/>
                  <a:pt x="789" y="1156"/>
                  <a:pt x="764" y="1187"/>
                </a:cubicBezTo>
                <a:cubicBezTo>
                  <a:pt x="764" y="1187"/>
                  <a:pt x="764" y="1187"/>
                  <a:pt x="713" y="1242"/>
                </a:cubicBezTo>
                <a:cubicBezTo>
                  <a:pt x="713" y="1242"/>
                  <a:pt x="713" y="1242"/>
                  <a:pt x="648" y="1202"/>
                </a:cubicBezTo>
                <a:cubicBezTo>
                  <a:pt x="648" y="1202"/>
                  <a:pt x="648" y="1202"/>
                  <a:pt x="618" y="1182"/>
                </a:cubicBezTo>
                <a:cubicBezTo>
                  <a:pt x="618" y="1182"/>
                  <a:pt x="618" y="1182"/>
                  <a:pt x="583" y="1202"/>
                </a:cubicBezTo>
                <a:cubicBezTo>
                  <a:pt x="583" y="1202"/>
                  <a:pt x="583" y="1202"/>
                  <a:pt x="517" y="1242"/>
                </a:cubicBezTo>
                <a:cubicBezTo>
                  <a:pt x="517" y="1242"/>
                  <a:pt x="517" y="1242"/>
                  <a:pt x="467" y="1182"/>
                </a:cubicBezTo>
                <a:cubicBezTo>
                  <a:pt x="467" y="1182"/>
                  <a:pt x="467" y="1182"/>
                  <a:pt x="447" y="1151"/>
                </a:cubicBezTo>
                <a:cubicBezTo>
                  <a:pt x="447" y="1151"/>
                  <a:pt x="447" y="1151"/>
                  <a:pt x="407" y="1161"/>
                </a:cubicBezTo>
                <a:cubicBezTo>
                  <a:pt x="407" y="1161"/>
                  <a:pt x="407" y="1161"/>
                  <a:pt x="331" y="1182"/>
                </a:cubicBezTo>
                <a:cubicBezTo>
                  <a:pt x="331" y="1182"/>
                  <a:pt x="331" y="1182"/>
                  <a:pt x="306" y="1111"/>
                </a:cubicBezTo>
                <a:cubicBezTo>
                  <a:pt x="306" y="1111"/>
                  <a:pt x="306" y="1111"/>
                  <a:pt x="291" y="1070"/>
                </a:cubicBezTo>
                <a:cubicBezTo>
                  <a:pt x="291" y="1070"/>
                  <a:pt x="291" y="1070"/>
                  <a:pt x="251" y="1070"/>
                </a:cubicBezTo>
                <a:cubicBezTo>
                  <a:pt x="251" y="1070"/>
                  <a:pt x="251" y="1070"/>
                  <a:pt x="176" y="1065"/>
                </a:cubicBezTo>
                <a:cubicBezTo>
                  <a:pt x="176" y="1065"/>
                  <a:pt x="176" y="1065"/>
                  <a:pt x="171" y="990"/>
                </a:cubicBezTo>
                <a:cubicBezTo>
                  <a:pt x="171" y="990"/>
                  <a:pt x="171" y="990"/>
                  <a:pt x="171" y="949"/>
                </a:cubicBezTo>
                <a:cubicBezTo>
                  <a:pt x="171" y="949"/>
                  <a:pt x="171" y="949"/>
                  <a:pt x="130" y="934"/>
                </a:cubicBezTo>
                <a:cubicBezTo>
                  <a:pt x="130" y="934"/>
                  <a:pt x="130" y="934"/>
                  <a:pt x="60" y="904"/>
                </a:cubicBezTo>
                <a:cubicBezTo>
                  <a:pt x="60" y="904"/>
                  <a:pt x="60" y="904"/>
                  <a:pt x="80" y="828"/>
                </a:cubicBezTo>
                <a:cubicBezTo>
                  <a:pt x="80" y="828"/>
                  <a:pt x="80" y="828"/>
                  <a:pt x="90" y="793"/>
                </a:cubicBezTo>
                <a:cubicBezTo>
                  <a:pt x="90" y="793"/>
                  <a:pt x="90" y="793"/>
                  <a:pt x="60" y="767"/>
                </a:cubicBezTo>
                <a:cubicBezTo>
                  <a:pt x="60" y="767"/>
                  <a:pt x="60" y="767"/>
                  <a:pt x="0" y="717"/>
                </a:cubicBezTo>
                <a:cubicBezTo>
                  <a:pt x="0" y="717"/>
                  <a:pt x="0" y="717"/>
                  <a:pt x="45" y="651"/>
                </a:cubicBezTo>
                <a:cubicBezTo>
                  <a:pt x="45" y="651"/>
                  <a:pt x="45" y="651"/>
                  <a:pt x="65" y="621"/>
                </a:cubicBezTo>
                <a:cubicBezTo>
                  <a:pt x="65" y="621"/>
                  <a:pt x="65" y="621"/>
                  <a:pt x="45" y="586"/>
                </a:cubicBezTo>
                <a:cubicBezTo>
                  <a:pt x="45" y="586"/>
                  <a:pt x="45" y="586"/>
                  <a:pt x="5" y="520"/>
                </a:cubicBezTo>
                <a:cubicBezTo>
                  <a:pt x="5" y="520"/>
                  <a:pt x="5" y="520"/>
                  <a:pt x="65" y="475"/>
                </a:cubicBezTo>
                <a:cubicBezTo>
                  <a:pt x="65" y="475"/>
                  <a:pt x="65" y="475"/>
                  <a:pt x="95" y="444"/>
                </a:cubicBezTo>
                <a:cubicBezTo>
                  <a:pt x="95" y="444"/>
                  <a:pt x="95" y="444"/>
                  <a:pt x="85" y="409"/>
                </a:cubicBezTo>
                <a:cubicBezTo>
                  <a:pt x="85" y="409"/>
                  <a:pt x="85" y="409"/>
                  <a:pt x="65" y="333"/>
                </a:cubicBezTo>
                <a:cubicBezTo>
                  <a:pt x="65" y="333"/>
                  <a:pt x="65" y="333"/>
                  <a:pt x="135" y="308"/>
                </a:cubicBezTo>
                <a:cubicBezTo>
                  <a:pt x="135" y="308"/>
                  <a:pt x="135" y="308"/>
                  <a:pt x="176" y="293"/>
                </a:cubicBezTo>
                <a:cubicBezTo>
                  <a:pt x="176" y="293"/>
                  <a:pt x="176" y="293"/>
                  <a:pt x="176" y="252"/>
                </a:cubicBezTo>
                <a:cubicBezTo>
                  <a:pt x="176" y="252"/>
                  <a:pt x="176" y="252"/>
                  <a:pt x="181" y="177"/>
                </a:cubicBezTo>
                <a:cubicBezTo>
                  <a:pt x="181" y="177"/>
                  <a:pt x="181" y="177"/>
                  <a:pt x="256" y="172"/>
                </a:cubicBezTo>
                <a:cubicBezTo>
                  <a:pt x="256" y="172"/>
                  <a:pt x="256" y="172"/>
                  <a:pt x="296" y="172"/>
                </a:cubicBezTo>
                <a:cubicBezTo>
                  <a:pt x="296" y="172"/>
                  <a:pt x="296" y="172"/>
                  <a:pt x="311" y="131"/>
                </a:cubicBezTo>
                <a:cubicBezTo>
                  <a:pt x="311" y="131"/>
                  <a:pt x="311" y="131"/>
                  <a:pt x="341" y="61"/>
                </a:cubicBezTo>
                <a:cubicBezTo>
                  <a:pt x="341" y="61"/>
                  <a:pt x="341" y="61"/>
                  <a:pt x="412" y="81"/>
                </a:cubicBezTo>
                <a:cubicBezTo>
                  <a:pt x="412" y="81"/>
                  <a:pt x="412" y="81"/>
                  <a:pt x="452" y="91"/>
                </a:cubicBezTo>
                <a:cubicBezTo>
                  <a:pt x="452" y="91"/>
                  <a:pt x="452" y="91"/>
                  <a:pt x="477" y="61"/>
                </a:cubicBezTo>
                <a:cubicBezTo>
                  <a:pt x="477" y="61"/>
                  <a:pt x="477" y="61"/>
                  <a:pt x="527" y="0"/>
                </a:cubicBezTo>
                <a:cubicBezTo>
                  <a:pt x="527" y="0"/>
                  <a:pt x="527" y="0"/>
                  <a:pt x="588" y="45"/>
                </a:cubicBezTo>
                <a:cubicBezTo>
                  <a:pt x="588" y="45"/>
                  <a:pt x="588" y="45"/>
                  <a:pt x="623" y="66"/>
                </a:cubicBezTo>
                <a:cubicBezTo>
                  <a:pt x="623" y="66"/>
                  <a:pt x="623" y="66"/>
                  <a:pt x="658" y="45"/>
                </a:cubicBezTo>
                <a:cubicBezTo>
                  <a:pt x="658" y="45"/>
                  <a:pt x="658" y="45"/>
                  <a:pt x="718" y="0"/>
                </a:cubicBezTo>
                <a:cubicBezTo>
                  <a:pt x="718" y="0"/>
                  <a:pt x="718" y="0"/>
                  <a:pt x="769" y="61"/>
                </a:cubicBezTo>
                <a:cubicBezTo>
                  <a:pt x="769" y="61"/>
                  <a:pt x="769" y="61"/>
                  <a:pt x="794" y="91"/>
                </a:cubicBezTo>
                <a:cubicBezTo>
                  <a:pt x="794" y="91"/>
                  <a:pt x="794" y="91"/>
                  <a:pt x="834" y="81"/>
                </a:cubicBezTo>
                <a:cubicBezTo>
                  <a:pt x="834" y="81"/>
                  <a:pt x="834" y="81"/>
                  <a:pt x="904" y="66"/>
                </a:cubicBezTo>
                <a:cubicBezTo>
                  <a:pt x="904" y="66"/>
                  <a:pt x="904" y="66"/>
                  <a:pt x="934" y="136"/>
                </a:cubicBezTo>
                <a:cubicBezTo>
                  <a:pt x="934" y="136"/>
                  <a:pt x="934" y="136"/>
                  <a:pt x="945" y="172"/>
                </a:cubicBezTo>
                <a:cubicBezTo>
                  <a:pt x="945" y="172"/>
                  <a:pt x="945" y="172"/>
                  <a:pt x="990" y="177"/>
                </a:cubicBezTo>
                <a:cubicBezTo>
                  <a:pt x="990" y="177"/>
                  <a:pt x="990" y="177"/>
                  <a:pt x="1065" y="182"/>
                </a:cubicBezTo>
                <a:cubicBezTo>
                  <a:pt x="1065" y="182"/>
                  <a:pt x="1065" y="182"/>
                  <a:pt x="1065" y="258"/>
                </a:cubicBezTo>
                <a:cubicBezTo>
                  <a:pt x="1065" y="258"/>
                  <a:pt x="1065" y="258"/>
                  <a:pt x="1070" y="298"/>
                </a:cubicBezTo>
                <a:cubicBezTo>
                  <a:pt x="1070" y="298"/>
                  <a:pt x="1070" y="298"/>
                  <a:pt x="1105" y="313"/>
                </a:cubicBezTo>
                <a:cubicBezTo>
                  <a:pt x="1105" y="313"/>
                  <a:pt x="1105" y="313"/>
                  <a:pt x="1176" y="338"/>
                </a:cubicBezTo>
                <a:cubicBezTo>
                  <a:pt x="1176" y="338"/>
                  <a:pt x="1176" y="338"/>
                  <a:pt x="1156" y="414"/>
                </a:cubicBezTo>
                <a:cubicBezTo>
                  <a:pt x="1156" y="414"/>
                  <a:pt x="1156" y="414"/>
                  <a:pt x="1146" y="454"/>
                </a:cubicBezTo>
                <a:cubicBezTo>
                  <a:pt x="1146" y="454"/>
                  <a:pt x="1146" y="454"/>
                  <a:pt x="1176" y="480"/>
                </a:cubicBezTo>
                <a:cubicBezTo>
                  <a:pt x="1176" y="480"/>
                  <a:pt x="1176" y="480"/>
                  <a:pt x="1236" y="530"/>
                </a:cubicBezTo>
                <a:cubicBezTo>
                  <a:pt x="1236" y="530"/>
                  <a:pt x="1236" y="530"/>
                  <a:pt x="1196" y="591"/>
                </a:cubicBezTo>
                <a:cubicBezTo>
                  <a:pt x="1196" y="591"/>
                  <a:pt x="1196" y="591"/>
                  <a:pt x="1171" y="626"/>
                </a:cubicBezTo>
                <a:close/>
                <a:moveTo>
                  <a:pt x="613" y="1055"/>
                </a:moveTo>
                <a:cubicBezTo>
                  <a:pt x="849" y="1055"/>
                  <a:pt x="1040" y="858"/>
                  <a:pt x="1040" y="621"/>
                </a:cubicBezTo>
                <a:cubicBezTo>
                  <a:pt x="1040" y="379"/>
                  <a:pt x="849" y="182"/>
                  <a:pt x="613" y="182"/>
                </a:cubicBezTo>
                <a:cubicBezTo>
                  <a:pt x="372" y="182"/>
                  <a:pt x="181" y="379"/>
                  <a:pt x="181" y="621"/>
                </a:cubicBezTo>
                <a:cubicBezTo>
                  <a:pt x="181" y="858"/>
                  <a:pt x="372" y="1055"/>
                  <a:pt x="613" y="1055"/>
                </a:cubicBezTo>
                <a:close/>
                <a:moveTo>
                  <a:pt x="241" y="621"/>
                </a:moveTo>
                <a:cubicBezTo>
                  <a:pt x="241" y="823"/>
                  <a:pt x="407" y="990"/>
                  <a:pt x="613" y="990"/>
                </a:cubicBezTo>
                <a:cubicBezTo>
                  <a:pt x="814" y="990"/>
                  <a:pt x="980" y="823"/>
                  <a:pt x="980" y="621"/>
                </a:cubicBezTo>
                <a:cubicBezTo>
                  <a:pt x="980" y="414"/>
                  <a:pt x="814" y="247"/>
                  <a:pt x="613" y="247"/>
                </a:cubicBezTo>
                <a:cubicBezTo>
                  <a:pt x="407" y="247"/>
                  <a:pt x="241" y="414"/>
                  <a:pt x="241" y="621"/>
                </a:cubicBezTo>
                <a:close/>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31" name="Rectangle 30">
            <a:extLst>
              <a:ext uri="{FF2B5EF4-FFF2-40B4-BE49-F238E27FC236}">
                <a16:creationId xmlns:a16="http://schemas.microsoft.com/office/drawing/2014/main" id="{A36C0F27-F1EB-424D-A194-B1B727A1398A}"/>
              </a:ext>
            </a:extLst>
          </p:cNvPr>
          <p:cNvSpPr/>
          <p:nvPr/>
        </p:nvSpPr>
        <p:spPr>
          <a:xfrm>
            <a:off x="7948202" y="9783784"/>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Silos </a:t>
            </a:r>
            <a:br>
              <a:rPr lang="en-US" sz="2800" dirty="0">
                <a:solidFill>
                  <a:schemeClr val="tx1"/>
                </a:solidFill>
                <a:ea typeface="Amazon Ember" panose="020B0603020204020204" pitchFamily="34" charset="0"/>
                <a:cs typeface="Amazon Ember" panose="020B0603020204020204" pitchFamily="34" charset="0"/>
              </a:rPr>
            </a:br>
            <a:r>
              <a:rPr lang="en-US" sz="2800" dirty="0">
                <a:solidFill>
                  <a:schemeClr val="tx1"/>
                </a:solidFill>
                <a:ea typeface="Amazon Ember" panose="020B0603020204020204" pitchFamily="34" charset="0"/>
                <a:cs typeface="Amazon Ember" panose="020B0603020204020204" pitchFamily="34" charset="0"/>
              </a:rPr>
              <a:t>project to product</a:t>
            </a:r>
          </a:p>
        </p:txBody>
      </p:sp>
      <p:pic>
        <p:nvPicPr>
          <p:cNvPr id="2" name="Picture 1">
            <a:extLst>
              <a:ext uri="{FF2B5EF4-FFF2-40B4-BE49-F238E27FC236}">
                <a16:creationId xmlns:a16="http://schemas.microsoft.com/office/drawing/2014/main" id="{CC6088A2-1FA4-F24C-94EF-EBC6337451F4}"/>
              </a:ext>
            </a:extLst>
          </p:cNvPr>
          <p:cNvPicPr>
            <a:picLocks noChangeAspect="1"/>
          </p:cNvPicPr>
          <p:nvPr/>
        </p:nvPicPr>
        <p:blipFill>
          <a:blip r:embed="rId2"/>
          <a:stretch>
            <a:fillRect/>
          </a:stretch>
        </p:blipFill>
        <p:spPr>
          <a:xfrm>
            <a:off x="11420422" y="2711586"/>
            <a:ext cx="2661339" cy="4081811"/>
          </a:xfrm>
          <a:prstGeom prst="rect">
            <a:avLst/>
          </a:prstGeom>
        </p:spPr>
      </p:pic>
      <p:pic>
        <p:nvPicPr>
          <p:cNvPr id="1026" name="Picture 2" descr="Image result for project to product mik kersten">
            <a:extLst>
              <a:ext uri="{FF2B5EF4-FFF2-40B4-BE49-F238E27FC236}">
                <a16:creationId xmlns:a16="http://schemas.microsoft.com/office/drawing/2014/main" id="{9883CA9B-49DE-4E1E-9788-F065213C5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8467" y="2708547"/>
            <a:ext cx="2721206" cy="4081811"/>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0A76A0D5-86D8-4429-B4CC-8099A0E6DFCE}"/>
              </a:ext>
            </a:extLst>
          </p:cNvPr>
          <p:cNvGrpSpPr/>
          <p:nvPr/>
        </p:nvGrpSpPr>
        <p:grpSpPr>
          <a:xfrm>
            <a:off x="831508" y="668718"/>
            <a:ext cx="1350061" cy="1245426"/>
            <a:chOff x="4221704" y="1791782"/>
            <a:chExt cx="700593" cy="646294"/>
          </a:xfrm>
        </p:grpSpPr>
        <p:sp>
          <p:nvSpPr>
            <p:cNvPr id="48" name="Freeform 25">
              <a:extLst>
                <a:ext uri="{FF2B5EF4-FFF2-40B4-BE49-F238E27FC236}">
                  <a16:creationId xmlns:a16="http://schemas.microsoft.com/office/drawing/2014/main" id="{9FAD0EE5-45E0-4700-AFE3-3378C5380388}"/>
                </a:ext>
              </a:extLst>
            </p:cNvPr>
            <p:cNvSpPr>
              <a:spLocks/>
            </p:cNvSpPr>
            <p:nvPr/>
          </p:nvSpPr>
          <p:spPr bwMode="auto">
            <a:xfrm>
              <a:off x="4346088" y="2191249"/>
              <a:ext cx="450441" cy="246827"/>
            </a:xfrm>
            <a:custGeom>
              <a:avLst/>
              <a:gdLst>
                <a:gd name="T0" fmla="*/ 0 w 1626"/>
                <a:gd name="T1" fmla="*/ 38 h 891"/>
                <a:gd name="T2" fmla="*/ 0 w 1626"/>
                <a:gd name="T3" fmla="*/ 351 h 891"/>
                <a:gd name="T4" fmla="*/ 810 w 1626"/>
                <a:gd name="T5" fmla="*/ 891 h 891"/>
                <a:gd name="T6" fmla="*/ 1626 w 1626"/>
                <a:gd name="T7" fmla="*/ 351 h 891"/>
                <a:gd name="T8" fmla="*/ 1626 w 1626"/>
                <a:gd name="T9" fmla="*/ 0 h 891"/>
              </a:gdLst>
              <a:ahLst/>
              <a:cxnLst>
                <a:cxn ang="0">
                  <a:pos x="T0" y="T1"/>
                </a:cxn>
                <a:cxn ang="0">
                  <a:pos x="T2" y="T3"/>
                </a:cxn>
                <a:cxn ang="0">
                  <a:pos x="T4" y="T5"/>
                </a:cxn>
                <a:cxn ang="0">
                  <a:pos x="T6" y="T7"/>
                </a:cxn>
                <a:cxn ang="0">
                  <a:pos x="T8" y="T9"/>
                </a:cxn>
              </a:cxnLst>
              <a:rect l="0" t="0" r="r" b="b"/>
              <a:pathLst>
                <a:path w="1626" h="891">
                  <a:moveTo>
                    <a:pt x="0" y="38"/>
                  </a:moveTo>
                  <a:lnTo>
                    <a:pt x="0" y="351"/>
                  </a:lnTo>
                  <a:lnTo>
                    <a:pt x="810" y="891"/>
                  </a:lnTo>
                  <a:lnTo>
                    <a:pt x="1626" y="351"/>
                  </a:lnTo>
                  <a:lnTo>
                    <a:pt x="1626" y="0"/>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9" name="Line 26">
              <a:extLst>
                <a:ext uri="{FF2B5EF4-FFF2-40B4-BE49-F238E27FC236}">
                  <a16:creationId xmlns:a16="http://schemas.microsoft.com/office/drawing/2014/main" id="{EF8467B4-9F9E-4A29-B12B-87B0FA5124B3}"/>
                </a:ext>
              </a:extLst>
            </p:cNvPr>
            <p:cNvSpPr>
              <a:spLocks noChangeShapeType="1"/>
            </p:cNvSpPr>
            <p:nvPr/>
          </p:nvSpPr>
          <p:spPr bwMode="auto">
            <a:xfrm flipH="1" flipV="1">
              <a:off x="4568815" y="2176289"/>
              <a:ext cx="1662" cy="261787"/>
            </a:xfrm>
            <a:prstGeom prst="lin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0" name="Freeform 34">
              <a:extLst>
                <a:ext uri="{FF2B5EF4-FFF2-40B4-BE49-F238E27FC236}">
                  <a16:creationId xmlns:a16="http://schemas.microsoft.com/office/drawing/2014/main" id="{64BDB379-9B74-432D-8F9D-BC8A9B8FF70D}"/>
                </a:ext>
              </a:extLst>
            </p:cNvPr>
            <p:cNvSpPr>
              <a:spLocks/>
            </p:cNvSpPr>
            <p:nvPr/>
          </p:nvSpPr>
          <p:spPr bwMode="auto">
            <a:xfrm>
              <a:off x="4221704" y="1791782"/>
              <a:ext cx="700593" cy="466784"/>
            </a:xfrm>
            <a:custGeom>
              <a:avLst/>
              <a:gdLst>
                <a:gd name="T0" fmla="*/ 1708 w 2529"/>
                <a:gd name="T1" fmla="*/ 0 h 1685"/>
                <a:gd name="T2" fmla="*/ 0 w 2529"/>
                <a:gd name="T3" fmla="*/ 1134 h 1685"/>
                <a:gd name="T4" fmla="*/ 805 w 2529"/>
                <a:gd name="T5" fmla="*/ 1685 h 1685"/>
                <a:gd name="T6" fmla="*/ 1253 w 2529"/>
                <a:gd name="T7" fmla="*/ 1388 h 1685"/>
                <a:gd name="T8" fmla="*/ 2529 w 2529"/>
                <a:gd name="T9" fmla="*/ 540 h 1685"/>
                <a:gd name="T10" fmla="*/ 1708 w 2529"/>
                <a:gd name="T11" fmla="*/ 0 h 1685"/>
              </a:gdLst>
              <a:ahLst/>
              <a:cxnLst>
                <a:cxn ang="0">
                  <a:pos x="T0" y="T1"/>
                </a:cxn>
                <a:cxn ang="0">
                  <a:pos x="T2" y="T3"/>
                </a:cxn>
                <a:cxn ang="0">
                  <a:pos x="T4" y="T5"/>
                </a:cxn>
                <a:cxn ang="0">
                  <a:pos x="T6" y="T7"/>
                </a:cxn>
                <a:cxn ang="0">
                  <a:pos x="T8" y="T9"/>
                </a:cxn>
                <a:cxn ang="0">
                  <a:pos x="T10" y="T11"/>
                </a:cxn>
              </a:cxnLst>
              <a:rect l="0" t="0" r="r" b="b"/>
              <a:pathLst>
                <a:path w="2529" h="1685">
                  <a:moveTo>
                    <a:pt x="1708" y="0"/>
                  </a:moveTo>
                  <a:lnTo>
                    <a:pt x="0" y="1134"/>
                  </a:lnTo>
                  <a:lnTo>
                    <a:pt x="805" y="1685"/>
                  </a:lnTo>
                  <a:lnTo>
                    <a:pt x="1253" y="1388"/>
                  </a:lnTo>
                  <a:lnTo>
                    <a:pt x="2529" y="540"/>
                  </a:lnTo>
                  <a:lnTo>
                    <a:pt x="1708" y="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1" name="Freeform 35">
              <a:extLst>
                <a:ext uri="{FF2B5EF4-FFF2-40B4-BE49-F238E27FC236}">
                  <a16:creationId xmlns:a16="http://schemas.microsoft.com/office/drawing/2014/main" id="{EF3F1620-740B-4B5A-B89E-F0D6BD500CBA}"/>
                </a:ext>
              </a:extLst>
            </p:cNvPr>
            <p:cNvSpPr>
              <a:spLocks/>
            </p:cNvSpPr>
            <p:nvPr/>
          </p:nvSpPr>
          <p:spPr bwMode="auto">
            <a:xfrm>
              <a:off x="4221704" y="1791782"/>
              <a:ext cx="700593" cy="466784"/>
            </a:xfrm>
            <a:custGeom>
              <a:avLst/>
              <a:gdLst>
                <a:gd name="T0" fmla="*/ 0 w 2529"/>
                <a:gd name="T1" fmla="*/ 551 h 1685"/>
                <a:gd name="T2" fmla="*/ 1692 w 2529"/>
                <a:gd name="T3" fmla="*/ 1685 h 1685"/>
                <a:gd name="T4" fmla="*/ 2529 w 2529"/>
                <a:gd name="T5" fmla="*/ 1151 h 1685"/>
                <a:gd name="T6" fmla="*/ 811 w 2529"/>
                <a:gd name="T7" fmla="*/ 0 h 1685"/>
                <a:gd name="T8" fmla="*/ 0 w 2529"/>
                <a:gd name="T9" fmla="*/ 551 h 1685"/>
              </a:gdLst>
              <a:ahLst/>
              <a:cxnLst>
                <a:cxn ang="0">
                  <a:pos x="T0" y="T1"/>
                </a:cxn>
                <a:cxn ang="0">
                  <a:pos x="T2" y="T3"/>
                </a:cxn>
                <a:cxn ang="0">
                  <a:pos x="T4" y="T5"/>
                </a:cxn>
                <a:cxn ang="0">
                  <a:pos x="T6" y="T7"/>
                </a:cxn>
                <a:cxn ang="0">
                  <a:pos x="T8" y="T9"/>
                </a:cxn>
              </a:cxnLst>
              <a:rect l="0" t="0" r="r" b="b"/>
              <a:pathLst>
                <a:path w="2529" h="1685">
                  <a:moveTo>
                    <a:pt x="0" y="551"/>
                  </a:moveTo>
                  <a:lnTo>
                    <a:pt x="1692" y="1685"/>
                  </a:lnTo>
                  <a:lnTo>
                    <a:pt x="2529" y="1151"/>
                  </a:lnTo>
                  <a:lnTo>
                    <a:pt x="811" y="0"/>
                  </a:lnTo>
                  <a:lnTo>
                    <a:pt x="0" y="55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Tree>
    <p:extLst>
      <p:ext uri="{BB962C8B-B14F-4D97-AF65-F5344CB8AC3E}">
        <p14:creationId xmlns:p14="http://schemas.microsoft.com/office/powerpoint/2010/main" val="108601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10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500"/>
                                        <p:tgtEl>
                                          <p:spTgt spid="1026"/>
                                        </p:tgtEl>
                                      </p:cBhvr>
                                    </p:animEffect>
                                  </p:childTnLst>
                                </p:cTn>
                              </p:par>
                              <p:par>
                                <p:cTn id="15" presetID="10" presetClass="entr" presetSubtype="0" fill="hold" nodeType="withEffect">
                                  <p:stCondLst>
                                    <p:cond delay="2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Title 8">
            <a:extLst>
              <a:ext uri="{FF2B5EF4-FFF2-40B4-BE49-F238E27FC236}">
                <a16:creationId xmlns:a16="http://schemas.microsoft.com/office/drawing/2014/main" id="{4A4FD621-D14D-43B7-972E-550399C055B5}"/>
              </a:ext>
            </a:extLst>
          </p:cNvPr>
          <p:cNvSpPr txBox="1">
            <a:spLocks/>
          </p:cNvSpPr>
          <p:nvPr/>
        </p:nvSpPr>
        <p:spPr>
          <a:xfrm>
            <a:off x="14648683" y="3042255"/>
            <a:ext cx="3626098"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Finance</a:t>
            </a:r>
          </a:p>
        </p:txBody>
      </p:sp>
      <p:sp>
        <p:nvSpPr>
          <p:cNvPr id="18" name="Mask_right">
            <a:extLst>
              <a:ext uri="{FF2B5EF4-FFF2-40B4-BE49-F238E27FC236}">
                <a16:creationId xmlns:a16="http://schemas.microsoft.com/office/drawing/2014/main" id="{D9798139-A87E-4869-8EAA-FCE3C8544A7A}"/>
              </a:ext>
            </a:extLst>
          </p:cNvPr>
          <p:cNvSpPr/>
          <p:nvPr/>
        </p:nvSpPr>
        <p:spPr>
          <a:xfrm>
            <a:off x="14607403" y="3901440"/>
            <a:ext cx="3772038" cy="4328160"/>
          </a:xfrm>
          <a:prstGeom prst="rect">
            <a:avLst/>
          </a:prstGeom>
          <a:gradFill>
            <a:gsLst>
              <a:gs pos="0">
                <a:schemeClr val="tx2">
                  <a:lumMod val="10000"/>
                </a:schemeClr>
              </a:gs>
              <a:gs pos="100000">
                <a:schemeClr val="bg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37" name="Rectangle 36">
            <a:extLst>
              <a:ext uri="{FF2B5EF4-FFF2-40B4-BE49-F238E27FC236}">
                <a16:creationId xmlns:a16="http://schemas.microsoft.com/office/drawing/2014/main" id="{8BA0B885-67BF-4DED-9A99-FFC2EFD26879}"/>
              </a:ext>
            </a:extLst>
          </p:cNvPr>
          <p:cNvSpPr/>
          <p:nvPr/>
        </p:nvSpPr>
        <p:spPr>
          <a:xfrm>
            <a:off x="15169813"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Capex </a:t>
            </a:r>
          </a:p>
          <a:p>
            <a:pPr algn="ctr" defTabSz="731520"/>
            <a:r>
              <a:rPr lang="en-US" sz="2800" dirty="0">
                <a:solidFill>
                  <a:schemeClr val="tx1"/>
                </a:solidFill>
                <a:ea typeface="Amazon Ember" panose="020B0603020204020204" pitchFamily="34" charset="0"/>
                <a:cs typeface="Amazon Ember" panose="020B0603020204020204" pitchFamily="34" charset="0"/>
              </a:rPr>
              <a:t>vs. </a:t>
            </a:r>
            <a:br>
              <a:rPr lang="en-US" sz="2800" dirty="0">
                <a:solidFill>
                  <a:schemeClr val="tx1"/>
                </a:solidFill>
                <a:ea typeface="Amazon Ember" panose="020B0603020204020204" pitchFamily="34" charset="0"/>
                <a:cs typeface="Amazon Ember" panose="020B0603020204020204" pitchFamily="34" charset="0"/>
              </a:rPr>
            </a:br>
            <a:r>
              <a:rPr lang="en-US" sz="2800" dirty="0">
                <a:solidFill>
                  <a:schemeClr val="tx1"/>
                </a:solidFill>
                <a:ea typeface="Amazon Ember" panose="020B0603020204020204" pitchFamily="34" charset="0"/>
                <a:cs typeface="Amazon Ember" panose="020B0603020204020204" pitchFamily="34" charset="0"/>
              </a:rPr>
              <a:t>opex</a:t>
            </a:r>
          </a:p>
        </p:txBody>
      </p:sp>
      <p:grpSp>
        <p:nvGrpSpPr>
          <p:cNvPr id="38" name="Group 42">
            <a:extLst>
              <a:ext uri="{FF2B5EF4-FFF2-40B4-BE49-F238E27FC236}">
                <a16:creationId xmlns:a16="http://schemas.microsoft.com/office/drawing/2014/main" id="{51D9B6B0-180C-49D3-976E-7C8FE59D3C10}"/>
              </a:ext>
            </a:extLst>
          </p:cNvPr>
          <p:cNvGrpSpPr>
            <a:grpSpLocks noChangeAspect="1"/>
          </p:cNvGrpSpPr>
          <p:nvPr/>
        </p:nvGrpSpPr>
        <p:grpSpPr bwMode="auto">
          <a:xfrm>
            <a:off x="15923512" y="4843895"/>
            <a:ext cx="1688187" cy="1161938"/>
            <a:chOff x="4740" y="1768"/>
            <a:chExt cx="725" cy="499"/>
          </a:xfrm>
          <a:noFill/>
        </p:grpSpPr>
        <p:sp>
          <p:nvSpPr>
            <p:cNvPr id="39" name="Freeform 45">
              <a:extLst>
                <a:ext uri="{FF2B5EF4-FFF2-40B4-BE49-F238E27FC236}">
                  <a16:creationId xmlns:a16="http://schemas.microsoft.com/office/drawing/2014/main" id="{53FC8166-57FF-44C9-9CB7-2BFD4B21ED8B}"/>
                </a:ext>
              </a:extLst>
            </p:cNvPr>
            <p:cNvSpPr>
              <a:spLocks/>
            </p:cNvSpPr>
            <p:nvPr/>
          </p:nvSpPr>
          <p:spPr bwMode="auto">
            <a:xfrm>
              <a:off x="4966" y="1768"/>
              <a:ext cx="499" cy="459"/>
            </a:xfrm>
            <a:custGeom>
              <a:avLst/>
              <a:gdLst>
                <a:gd name="T0" fmla="*/ 339 w 499"/>
                <a:gd name="T1" fmla="*/ 24 h 459"/>
                <a:gd name="T2" fmla="*/ 0 w 499"/>
                <a:gd name="T3" fmla="*/ 459 h 459"/>
                <a:gd name="T4" fmla="*/ 499 w 499"/>
                <a:gd name="T5" fmla="*/ 249 h 459"/>
                <a:gd name="T6" fmla="*/ 394 w 499"/>
                <a:gd name="T7" fmla="*/ 0 h 459"/>
                <a:gd name="T8" fmla="*/ 339 w 499"/>
                <a:gd name="T9" fmla="*/ 24 h 459"/>
              </a:gdLst>
              <a:ahLst/>
              <a:cxnLst>
                <a:cxn ang="0">
                  <a:pos x="T0" y="T1"/>
                </a:cxn>
                <a:cxn ang="0">
                  <a:pos x="T2" y="T3"/>
                </a:cxn>
                <a:cxn ang="0">
                  <a:pos x="T4" y="T5"/>
                </a:cxn>
                <a:cxn ang="0">
                  <a:pos x="T6" y="T7"/>
                </a:cxn>
                <a:cxn ang="0">
                  <a:pos x="T8" y="T9"/>
                </a:cxn>
              </a:cxnLst>
              <a:rect l="0" t="0" r="r" b="b"/>
              <a:pathLst>
                <a:path w="499" h="459">
                  <a:moveTo>
                    <a:pt x="339" y="24"/>
                  </a:moveTo>
                  <a:lnTo>
                    <a:pt x="0" y="459"/>
                  </a:lnTo>
                  <a:lnTo>
                    <a:pt x="499" y="249"/>
                  </a:lnTo>
                  <a:lnTo>
                    <a:pt x="394" y="0"/>
                  </a:lnTo>
                  <a:lnTo>
                    <a:pt x="339" y="24"/>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0" name="Freeform 46">
              <a:extLst>
                <a:ext uri="{FF2B5EF4-FFF2-40B4-BE49-F238E27FC236}">
                  <a16:creationId xmlns:a16="http://schemas.microsoft.com/office/drawing/2014/main" id="{F612D351-9259-4E6A-86E6-625CAC300F73}"/>
                </a:ext>
              </a:extLst>
            </p:cNvPr>
            <p:cNvSpPr>
              <a:spLocks/>
            </p:cNvSpPr>
            <p:nvPr/>
          </p:nvSpPr>
          <p:spPr bwMode="auto">
            <a:xfrm>
              <a:off x="5305" y="1768"/>
              <a:ext cx="78" cy="68"/>
            </a:xfrm>
            <a:custGeom>
              <a:avLst/>
              <a:gdLst>
                <a:gd name="T0" fmla="*/ 0 w 37"/>
                <a:gd name="T1" fmla="*/ 11 h 32"/>
                <a:gd name="T2" fmla="*/ 15 w 37"/>
                <a:gd name="T3" fmla="*/ 29 h 32"/>
                <a:gd name="T4" fmla="*/ 37 w 37"/>
                <a:gd name="T5" fmla="*/ 26 h 32"/>
                <a:gd name="T6" fmla="*/ 26 w 37"/>
                <a:gd name="T7" fmla="*/ 0 h 32"/>
                <a:gd name="T8" fmla="*/ 0 w 37"/>
                <a:gd name="T9" fmla="*/ 11 h 32"/>
              </a:gdLst>
              <a:ahLst/>
              <a:cxnLst>
                <a:cxn ang="0">
                  <a:pos x="T0" y="T1"/>
                </a:cxn>
                <a:cxn ang="0">
                  <a:pos x="T2" y="T3"/>
                </a:cxn>
                <a:cxn ang="0">
                  <a:pos x="T4" y="T5"/>
                </a:cxn>
                <a:cxn ang="0">
                  <a:pos x="T6" y="T7"/>
                </a:cxn>
                <a:cxn ang="0">
                  <a:pos x="T8" y="T9"/>
                </a:cxn>
              </a:cxnLst>
              <a:rect l="0" t="0" r="r" b="b"/>
              <a:pathLst>
                <a:path w="37" h="32">
                  <a:moveTo>
                    <a:pt x="0" y="11"/>
                  </a:moveTo>
                  <a:cubicBezTo>
                    <a:pt x="2" y="18"/>
                    <a:pt x="7" y="26"/>
                    <a:pt x="15" y="29"/>
                  </a:cubicBezTo>
                  <a:cubicBezTo>
                    <a:pt x="22" y="32"/>
                    <a:pt x="31" y="31"/>
                    <a:pt x="37" y="26"/>
                  </a:cubicBezTo>
                  <a:cubicBezTo>
                    <a:pt x="26" y="0"/>
                    <a:pt x="26" y="0"/>
                    <a:pt x="26" y="0"/>
                  </a:cubicBezTo>
                  <a:lnTo>
                    <a:pt x="0" y="1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1" name="Freeform 47">
              <a:extLst>
                <a:ext uri="{FF2B5EF4-FFF2-40B4-BE49-F238E27FC236}">
                  <a16:creationId xmlns:a16="http://schemas.microsoft.com/office/drawing/2014/main" id="{F2604B5D-035C-49F1-9B78-B04ADDB731DC}"/>
                </a:ext>
              </a:extLst>
            </p:cNvPr>
            <p:cNvSpPr>
              <a:spLocks/>
            </p:cNvSpPr>
            <p:nvPr/>
          </p:nvSpPr>
          <p:spPr bwMode="auto">
            <a:xfrm>
              <a:off x="5398" y="1962"/>
              <a:ext cx="67" cy="78"/>
            </a:xfrm>
            <a:custGeom>
              <a:avLst/>
              <a:gdLst>
                <a:gd name="T0" fmla="*/ 6 w 32"/>
                <a:gd name="T1" fmla="*/ 37 h 37"/>
                <a:gd name="T2" fmla="*/ 3 w 32"/>
                <a:gd name="T3" fmla="*/ 14 h 37"/>
                <a:gd name="T4" fmla="*/ 21 w 32"/>
                <a:gd name="T5" fmla="*/ 0 h 37"/>
                <a:gd name="T6" fmla="*/ 32 w 32"/>
                <a:gd name="T7" fmla="*/ 26 h 37"/>
                <a:gd name="T8" fmla="*/ 6 w 32"/>
                <a:gd name="T9" fmla="*/ 37 h 37"/>
              </a:gdLst>
              <a:ahLst/>
              <a:cxnLst>
                <a:cxn ang="0">
                  <a:pos x="T0" y="T1"/>
                </a:cxn>
                <a:cxn ang="0">
                  <a:pos x="T2" y="T3"/>
                </a:cxn>
                <a:cxn ang="0">
                  <a:pos x="T4" y="T5"/>
                </a:cxn>
                <a:cxn ang="0">
                  <a:pos x="T6" y="T7"/>
                </a:cxn>
                <a:cxn ang="0">
                  <a:pos x="T8" y="T9"/>
                </a:cxn>
              </a:cxnLst>
              <a:rect l="0" t="0" r="r" b="b"/>
              <a:pathLst>
                <a:path w="32" h="37">
                  <a:moveTo>
                    <a:pt x="6" y="37"/>
                  </a:moveTo>
                  <a:cubicBezTo>
                    <a:pt x="2" y="31"/>
                    <a:pt x="0" y="21"/>
                    <a:pt x="3" y="14"/>
                  </a:cubicBezTo>
                  <a:cubicBezTo>
                    <a:pt x="6" y="6"/>
                    <a:pt x="13" y="1"/>
                    <a:pt x="21" y="0"/>
                  </a:cubicBezTo>
                  <a:cubicBezTo>
                    <a:pt x="32" y="26"/>
                    <a:pt x="32" y="26"/>
                    <a:pt x="32" y="26"/>
                  </a:cubicBezTo>
                  <a:lnTo>
                    <a:pt x="6" y="3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2" name="Freeform 48">
              <a:extLst>
                <a:ext uri="{FF2B5EF4-FFF2-40B4-BE49-F238E27FC236}">
                  <a16:creationId xmlns:a16="http://schemas.microsoft.com/office/drawing/2014/main" id="{DAFAE4B9-A1AC-4AFF-BDE5-E6D95067D5DB}"/>
                </a:ext>
              </a:extLst>
            </p:cNvPr>
            <p:cNvSpPr>
              <a:spLocks/>
            </p:cNvSpPr>
            <p:nvPr/>
          </p:nvSpPr>
          <p:spPr bwMode="auto">
            <a:xfrm>
              <a:off x="5083" y="1941"/>
              <a:ext cx="151" cy="162"/>
            </a:xfrm>
            <a:custGeom>
              <a:avLst/>
              <a:gdLst>
                <a:gd name="T0" fmla="*/ 0 w 72"/>
                <a:gd name="T1" fmla="*/ 65 h 77"/>
                <a:gd name="T2" fmla="*/ 41 w 72"/>
                <a:gd name="T3" fmla="*/ 71 h 77"/>
                <a:gd name="T4" fmla="*/ 63 w 72"/>
                <a:gd name="T5" fmla="*/ 17 h 77"/>
                <a:gd name="T6" fmla="*/ 50 w 72"/>
                <a:gd name="T7" fmla="*/ 0 h 77"/>
                <a:gd name="T8" fmla="*/ 0 w 72"/>
                <a:gd name="T9" fmla="*/ 65 h 77"/>
              </a:gdLst>
              <a:ahLst/>
              <a:cxnLst>
                <a:cxn ang="0">
                  <a:pos x="T0" y="T1"/>
                </a:cxn>
                <a:cxn ang="0">
                  <a:pos x="T2" y="T3"/>
                </a:cxn>
                <a:cxn ang="0">
                  <a:pos x="T4" y="T5"/>
                </a:cxn>
                <a:cxn ang="0">
                  <a:pos x="T6" y="T7"/>
                </a:cxn>
                <a:cxn ang="0">
                  <a:pos x="T8" y="T9"/>
                </a:cxn>
              </a:cxnLst>
              <a:rect l="0" t="0" r="r" b="b"/>
              <a:pathLst>
                <a:path w="72" h="77">
                  <a:moveTo>
                    <a:pt x="0" y="65"/>
                  </a:moveTo>
                  <a:cubicBezTo>
                    <a:pt x="11" y="74"/>
                    <a:pt x="27" y="77"/>
                    <a:pt x="41" y="71"/>
                  </a:cubicBezTo>
                  <a:cubicBezTo>
                    <a:pt x="62" y="62"/>
                    <a:pt x="72" y="38"/>
                    <a:pt x="63" y="17"/>
                  </a:cubicBezTo>
                  <a:cubicBezTo>
                    <a:pt x="60" y="10"/>
                    <a:pt x="56" y="4"/>
                    <a:pt x="50" y="0"/>
                  </a:cubicBezTo>
                  <a:lnTo>
                    <a:pt x="0" y="65"/>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3" name="Freeform 49">
              <a:extLst>
                <a:ext uri="{FF2B5EF4-FFF2-40B4-BE49-F238E27FC236}">
                  <a16:creationId xmlns:a16="http://schemas.microsoft.com/office/drawing/2014/main" id="{12404FE6-0F34-493C-979F-D7C813614D5E}"/>
                </a:ext>
              </a:extLst>
            </p:cNvPr>
            <p:cNvSpPr>
              <a:spLocks/>
            </p:cNvSpPr>
            <p:nvPr/>
          </p:nvSpPr>
          <p:spPr bwMode="auto">
            <a:xfrm>
              <a:off x="4740" y="1785"/>
              <a:ext cx="484" cy="482"/>
            </a:xfrm>
            <a:custGeom>
              <a:avLst/>
              <a:gdLst>
                <a:gd name="T0" fmla="*/ 174 w 484"/>
                <a:gd name="T1" fmla="*/ 457 h 482"/>
                <a:gd name="T2" fmla="*/ 484 w 484"/>
                <a:gd name="T3" fmla="*/ 0 h 482"/>
                <a:gd name="T4" fmla="*/ 0 w 484"/>
                <a:gd name="T5" fmla="*/ 242 h 482"/>
                <a:gd name="T6" fmla="*/ 119 w 484"/>
                <a:gd name="T7" fmla="*/ 482 h 482"/>
                <a:gd name="T8" fmla="*/ 174 w 484"/>
                <a:gd name="T9" fmla="*/ 457 h 482"/>
              </a:gdLst>
              <a:ahLst/>
              <a:cxnLst>
                <a:cxn ang="0">
                  <a:pos x="T0" y="T1"/>
                </a:cxn>
                <a:cxn ang="0">
                  <a:pos x="T2" y="T3"/>
                </a:cxn>
                <a:cxn ang="0">
                  <a:pos x="T4" y="T5"/>
                </a:cxn>
                <a:cxn ang="0">
                  <a:pos x="T6" y="T7"/>
                </a:cxn>
                <a:cxn ang="0">
                  <a:pos x="T8" y="T9"/>
                </a:cxn>
              </a:cxnLst>
              <a:rect l="0" t="0" r="r" b="b"/>
              <a:pathLst>
                <a:path w="484" h="482">
                  <a:moveTo>
                    <a:pt x="174" y="457"/>
                  </a:moveTo>
                  <a:lnTo>
                    <a:pt x="484" y="0"/>
                  </a:lnTo>
                  <a:lnTo>
                    <a:pt x="0" y="242"/>
                  </a:lnTo>
                  <a:lnTo>
                    <a:pt x="119" y="482"/>
                  </a:lnTo>
                  <a:lnTo>
                    <a:pt x="174" y="45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4" name="Freeform 50">
              <a:extLst>
                <a:ext uri="{FF2B5EF4-FFF2-40B4-BE49-F238E27FC236}">
                  <a16:creationId xmlns:a16="http://schemas.microsoft.com/office/drawing/2014/main" id="{3EBA2946-18E5-4C97-BD34-42585B9DF2FC}"/>
                </a:ext>
              </a:extLst>
            </p:cNvPr>
            <p:cNvSpPr>
              <a:spLocks/>
            </p:cNvSpPr>
            <p:nvPr/>
          </p:nvSpPr>
          <p:spPr bwMode="auto">
            <a:xfrm>
              <a:off x="4834" y="2200"/>
              <a:ext cx="78" cy="67"/>
            </a:xfrm>
            <a:custGeom>
              <a:avLst/>
              <a:gdLst>
                <a:gd name="T0" fmla="*/ 37 w 37"/>
                <a:gd name="T1" fmla="*/ 20 h 32"/>
                <a:gd name="T2" fmla="*/ 22 w 37"/>
                <a:gd name="T3" fmla="*/ 3 h 32"/>
                <a:gd name="T4" fmla="*/ 0 w 37"/>
                <a:gd name="T5" fmla="*/ 7 h 32"/>
                <a:gd name="T6" fmla="*/ 12 w 37"/>
                <a:gd name="T7" fmla="*/ 32 h 32"/>
                <a:gd name="T8" fmla="*/ 37 w 37"/>
                <a:gd name="T9" fmla="*/ 20 h 32"/>
              </a:gdLst>
              <a:ahLst/>
              <a:cxnLst>
                <a:cxn ang="0">
                  <a:pos x="T0" y="T1"/>
                </a:cxn>
                <a:cxn ang="0">
                  <a:pos x="T2" y="T3"/>
                </a:cxn>
                <a:cxn ang="0">
                  <a:pos x="T4" y="T5"/>
                </a:cxn>
                <a:cxn ang="0">
                  <a:pos x="T6" y="T7"/>
                </a:cxn>
                <a:cxn ang="0">
                  <a:pos x="T8" y="T9"/>
                </a:cxn>
              </a:cxnLst>
              <a:rect l="0" t="0" r="r" b="b"/>
              <a:pathLst>
                <a:path w="37" h="32">
                  <a:moveTo>
                    <a:pt x="37" y="20"/>
                  </a:moveTo>
                  <a:cubicBezTo>
                    <a:pt x="36" y="13"/>
                    <a:pt x="29" y="5"/>
                    <a:pt x="22" y="3"/>
                  </a:cubicBezTo>
                  <a:cubicBezTo>
                    <a:pt x="14" y="0"/>
                    <a:pt x="6" y="2"/>
                    <a:pt x="0" y="7"/>
                  </a:cubicBezTo>
                  <a:cubicBezTo>
                    <a:pt x="12" y="32"/>
                    <a:pt x="12" y="32"/>
                    <a:pt x="12" y="32"/>
                  </a:cubicBezTo>
                  <a:lnTo>
                    <a:pt x="37" y="2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5" name="Freeform 51">
              <a:extLst>
                <a:ext uri="{FF2B5EF4-FFF2-40B4-BE49-F238E27FC236}">
                  <a16:creationId xmlns:a16="http://schemas.microsoft.com/office/drawing/2014/main" id="{EA8D3119-ABE6-42E3-8145-878294B467D9}"/>
                </a:ext>
              </a:extLst>
            </p:cNvPr>
            <p:cNvSpPr>
              <a:spLocks/>
            </p:cNvSpPr>
            <p:nvPr/>
          </p:nvSpPr>
          <p:spPr bwMode="auto">
            <a:xfrm>
              <a:off x="4740" y="2000"/>
              <a:ext cx="67" cy="80"/>
            </a:xfrm>
            <a:custGeom>
              <a:avLst/>
              <a:gdLst>
                <a:gd name="T0" fmla="*/ 25 w 32"/>
                <a:gd name="T1" fmla="*/ 0 h 38"/>
                <a:gd name="T2" fmla="*/ 30 w 32"/>
                <a:gd name="T3" fmla="*/ 23 h 38"/>
                <a:gd name="T4" fmla="*/ 13 w 32"/>
                <a:gd name="T5" fmla="*/ 38 h 38"/>
                <a:gd name="T6" fmla="*/ 0 w 32"/>
                <a:gd name="T7" fmla="*/ 13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30" y="6"/>
                    <a:pt x="32" y="15"/>
                    <a:pt x="30" y="23"/>
                  </a:cubicBezTo>
                  <a:cubicBezTo>
                    <a:pt x="27" y="31"/>
                    <a:pt x="20" y="36"/>
                    <a:pt x="13" y="38"/>
                  </a:cubicBezTo>
                  <a:cubicBezTo>
                    <a:pt x="0" y="13"/>
                    <a:pt x="0" y="13"/>
                    <a:pt x="0" y="13"/>
                  </a:cubicBezTo>
                  <a:lnTo>
                    <a:pt x="25" y="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6" name="Freeform 52">
              <a:extLst>
                <a:ext uri="{FF2B5EF4-FFF2-40B4-BE49-F238E27FC236}">
                  <a16:creationId xmlns:a16="http://schemas.microsoft.com/office/drawing/2014/main" id="{90023AE7-C40C-48A6-8077-68FE0007DCEA}"/>
                </a:ext>
              </a:extLst>
            </p:cNvPr>
            <p:cNvSpPr>
              <a:spLocks/>
            </p:cNvSpPr>
            <p:nvPr/>
          </p:nvSpPr>
          <p:spPr bwMode="auto">
            <a:xfrm>
              <a:off x="4970" y="1920"/>
              <a:ext cx="147" cy="164"/>
            </a:xfrm>
            <a:custGeom>
              <a:avLst/>
              <a:gdLst>
                <a:gd name="T0" fmla="*/ 70 w 70"/>
                <a:gd name="T1" fmla="*/ 10 h 78"/>
                <a:gd name="T2" fmla="*/ 28 w 70"/>
                <a:gd name="T3" fmla="*/ 7 h 78"/>
                <a:gd name="T4" fmla="*/ 10 w 70"/>
                <a:gd name="T5" fmla="*/ 62 h 78"/>
                <a:gd name="T6" fmla="*/ 24 w 70"/>
                <a:gd name="T7" fmla="*/ 78 h 78"/>
                <a:gd name="T8" fmla="*/ 70 w 70"/>
                <a:gd name="T9" fmla="*/ 10 h 78"/>
              </a:gdLst>
              <a:ahLst/>
              <a:cxnLst>
                <a:cxn ang="0">
                  <a:pos x="T0" y="T1"/>
                </a:cxn>
                <a:cxn ang="0">
                  <a:pos x="T2" y="T3"/>
                </a:cxn>
                <a:cxn ang="0">
                  <a:pos x="T4" y="T5"/>
                </a:cxn>
                <a:cxn ang="0">
                  <a:pos x="T6" y="T7"/>
                </a:cxn>
                <a:cxn ang="0">
                  <a:pos x="T8" y="T9"/>
                </a:cxn>
              </a:cxnLst>
              <a:rect l="0" t="0" r="r" b="b"/>
              <a:pathLst>
                <a:path w="70" h="78">
                  <a:moveTo>
                    <a:pt x="70" y="10"/>
                  </a:moveTo>
                  <a:cubicBezTo>
                    <a:pt x="58" y="2"/>
                    <a:pt x="42" y="0"/>
                    <a:pt x="28" y="7"/>
                  </a:cubicBezTo>
                  <a:cubicBezTo>
                    <a:pt x="8" y="17"/>
                    <a:pt x="0" y="42"/>
                    <a:pt x="10" y="62"/>
                  </a:cubicBezTo>
                  <a:cubicBezTo>
                    <a:pt x="13" y="69"/>
                    <a:pt x="18" y="74"/>
                    <a:pt x="24" y="78"/>
                  </a:cubicBezTo>
                  <a:lnTo>
                    <a:pt x="70" y="1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19" name="Arrow: Pentagon 18">
            <a:extLst>
              <a:ext uri="{FF2B5EF4-FFF2-40B4-BE49-F238E27FC236}">
                <a16:creationId xmlns:a16="http://schemas.microsoft.com/office/drawing/2014/main" id="{5B3BE967-DE30-4DEF-B33D-AE53612E300B}"/>
              </a:ext>
            </a:extLst>
          </p:cNvPr>
          <p:cNvSpPr/>
          <p:nvPr/>
        </p:nvSpPr>
        <p:spPr>
          <a:xfrm>
            <a:off x="-835287" y="-57382"/>
            <a:ext cx="16509645" cy="8286982"/>
          </a:xfrm>
          <a:prstGeom prst="homePlate">
            <a:avLst>
              <a:gd name="adj" fmla="val 11560"/>
            </a:avLst>
          </a:prstGeom>
          <a:gradFill>
            <a:gsLst>
              <a:gs pos="1961">
                <a:schemeClr val="tx2">
                  <a:lumMod val="50000"/>
                </a:schemeClr>
              </a:gs>
              <a:gs pos="100000">
                <a:schemeClr val="bg1">
                  <a:lumMod val="65000"/>
                  <a:lumOff val="3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3" name="Title 8">
            <a:extLst>
              <a:ext uri="{FF2B5EF4-FFF2-40B4-BE49-F238E27FC236}">
                <a16:creationId xmlns:a16="http://schemas.microsoft.com/office/drawing/2014/main" id="{C7CFEA33-6875-44ED-B170-5A166E277247}"/>
              </a:ext>
            </a:extLst>
          </p:cNvPr>
          <p:cNvSpPr txBox="1">
            <a:spLocks/>
          </p:cNvSpPr>
          <p:nvPr/>
        </p:nvSpPr>
        <p:spPr>
          <a:xfrm>
            <a:off x="2378189" y="488381"/>
            <a:ext cx="11874259" cy="2388931"/>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defTabSz="731520">
              <a:lnSpc>
                <a:spcPct val="90000"/>
              </a:lnSpc>
              <a:spcBef>
                <a:spcPct val="0"/>
              </a:spcBef>
              <a:defRPr sz="5600" b="1">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0" dirty="0"/>
              <a:t>Integrate business with DevOps</a:t>
            </a:r>
            <a:br>
              <a:rPr lang="en-US" b="0" dirty="0"/>
            </a:br>
            <a:r>
              <a:rPr lang="en-US" sz="4400" b="0" dirty="0"/>
              <a:t>AWS service teams—BusProdDevOps?</a:t>
            </a:r>
          </a:p>
          <a:p>
            <a:endParaRPr lang="en-US" b="0" dirty="0"/>
          </a:p>
        </p:txBody>
      </p:sp>
      <p:sp>
        <p:nvSpPr>
          <p:cNvPr id="10" name="Title 8">
            <a:extLst>
              <a:ext uri="{FF2B5EF4-FFF2-40B4-BE49-F238E27FC236}">
                <a16:creationId xmlns:a16="http://schemas.microsoft.com/office/drawing/2014/main" id="{91B818DB-47B5-924B-95C9-49549C60924A}"/>
              </a:ext>
            </a:extLst>
          </p:cNvPr>
          <p:cNvSpPr txBox="1">
            <a:spLocks/>
          </p:cNvSpPr>
          <p:nvPr/>
        </p:nvSpPr>
        <p:spPr>
          <a:xfrm>
            <a:off x="2817602" y="2877313"/>
            <a:ext cx="9607637" cy="4869029"/>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defTabSz="731520">
              <a:lnSpc>
                <a:spcPct val="90000"/>
              </a:lnSpc>
              <a:defRPr/>
            </a:pPr>
            <a:endParaRPr lang="en-US" sz="44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itle 8">
            <a:extLst>
              <a:ext uri="{FF2B5EF4-FFF2-40B4-BE49-F238E27FC236}">
                <a16:creationId xmlns:a16="http://schemas.microsoft.com/office/drawing/2014/main" id="{883F6AE2-A7AA-5B45-8662-208532B33723}"/>
              </a:ext>
            </a:extLst>
          </p:cNvPr>
          <p:cNvSpPr txBox="1">
            <a:spLocks/>
          </p:cNvSpPr>
          <p:nvPr/>
        </p:nvSpPr>
        <p:spPr>
          <a:xfrm>
            <a:off x="2451842" y="2572513"/>
            <a:ext cx="9607637" cy="4869029"/>
          </a:xfrm>
          <a:prstGeom prst="rect">
            <a:avLst/>
          </a:prstGeom>
        </p:spPr>
        <p:txBody>
          <a:bodyPr/>
          <a:lstStyle>
            <a:defPPr>
              <a:defRPr lang="en-US"/>
            </a:defPPr>
            <a:lvl1pPr defTabSz="731520">
              <a:lnSpc>
                <a:spcPct val="90000"/>
              </a:lnSpc>
              <a:spcBef>
                <a:spcPct val="0"/>
              </a:spcBef>
              <a:buNone/>
              <a:defRPr sz="4400" b="0" i="0">
                <a:ea typeface="Amazon Ember" panose="020B0603020204020204" pitchFamily="34" charset="0"/>
                <a:cs typeface="Amazon Ember" panose="020B0603020204020204" pitchFamily="34" charset="0"/>
              </a:defRPr>
            </a:lvl1pPr>
          </a:lstStyle>
          <a:p>
            <a:r>
              <a:rPr lang="en-US" dirty="0"/>
              <a:t>Business</a:t>
            </a:r>
          </a:p>
          <a:p>
            <a:pPr>
              <a:lnSpc>
                <a:spcPct val="50000"/>
              </a:lnSpc>
              <a:spcBef>
                <a:spcPts val="800"/>
              </a:spcBef>
            </a:pPr>
            <a:r>
              <a:rPr lang="en-US" dirty="0"/>
              <a:t>	</a:t>
            </a:r>
            <a:r>
              <a:rPr lang="en-US" sz="3200" dirty="0"/>
              <a:t>Budget, headcount, goals</a:t>
            </a:r>
          </a:p>
          <a:p>
            <a:pPr>
              <a:spcBef>
                <a:spcPts val="1200"/>
              </a:spcBef>
            </a:pPr>
            <a:r>
              <a:rPr lang="en-US" dirty="0"/>
              <a:t>Product</a:t>
            </a:r>
          </a:p>
          <a:p>
            <a:pPr>
              <a:lnSpc>
                <a:spcPct val="50000"/>
              </a:lnSpc>
              <a:spcBef>
                <a:spcPts val="800"/>
              </a:spcBef>
            </a:pPr>
            <a:r>
              <a:rPr lang="en-US" dirty="0"/>
              <a:t>	</a:t>
            </a:r>
            <a:r>
              <a:rPr lang="en-US" sz="3200" dirty="0"/>
              <a:t>Customer input, roadmap</a:t>
            </a:r>
          </a:p>
          <a:p>
            <a:pPr>
              <a:spcBef>
                <a:spcPts val="1200"/>
              </a:spcBef>
            </a:pPr>
            <a:r>
              <a:rPr lang="en-US" dirty="0"/>
              <a:t>Development</a:t>
            </a:r>
          </a:p>
          <a:p>
            <a:pPr>
              <a:lnSpc>
                <a:spcPct val="50000"/>
              </a:lnSpc>
              <a:spcBef>
                <a:spcPts val="800"/>
              </a:spcBef>
            </a:pPr>
            <a:r>
              <a:rPr lang="en-US" dirty="0"/>
              <a:t>	</a:t>
            </a:r>
            <a:r>
              <a:rPr lang="en-US" sz="3200" dirty="0"/>
              <a:t>Continuous delivery of features</a:t>
            </a:r>
          </a:p>
          <a:p>
            <a:pPr>
              <a:spcBef>
                <a:spcPts val="1200"/>
              </a:spcBef>
            </a:pPr>
            <a:r>
              <a:rPr lang="en-US" dirty="0"/>
              <a:t>Operations</a:t>
            </a:r>
          </a:p>
          <a:p>
            <a:pPr>
              <a:lnSpc>
                <a:spcPct val="50000"/>
              </a:lnSpc>
              <a:spcBef>
                <a:spcPts val="800"/>
              </a:spcBef>
            </a:pPr>
            <a:r>
              <a:rPr lang="en-US" dirty="0"/>
              <a:t>	</a:t>
            </a:r>
            <a:r>
              <a:rPr lang="en-US" sz="3200" dirty="0"/>
              <a:t>Automated global support</a:t>
            </a:r>
          </a:p>
        </p:txBody>
      </p:sp>
      <p:sp>
        <p:nvSpPr>
          <p:cNvPr id="13" name="Title 8">
            <a:extLst>
              <a:ext uri="{FF2B5EF4-FFF2-40B4-BE49-F238E27FC236}">
                <a16:creationId xmlns:a16="http://schemas.microsoft.com/office/drawing/2014/main" id="{A0CE4A32-39BC-4092-B8CF-9F4F1D7EE15F}"/>
              </a:ext>
            </a:extLst>
          </p:cNvPr>
          <p:cNvSpPr txBox="1">
            <a:spLocks/>
          </p:cNvSpPr>
          <p:nvPr/>
        </p:nvSpPr>
        <p:spPr>
          <a:xfrm>
            <a:off x="502278" y="-2712019"/>
            <a:ext cx="13750170" cy="1100453"/>
          </a:xfrm>
          <a:prstGeom prst="rect">
            <a:avLst/>
          </a:prstGeom>
        </p:spPr>
        <p:txBody>
          <a:bodyPr vert="horz" wrap="square" lIns="182880" tIns="146304" rIns="182880" bIns="146304" rtlCol="0" anchor="t">
            <a:noAutofit/>
          </a:bodyPr>
          <a:lstStyle>
            <a:lvl1pPr defTabSz="1097278">
              <a:lnSpc>
                <a:spcPct val="90000"/>
              </a:lnSpc>
              <a:spcBef>
                <a:spcPct val="0"/>
              </a:spcBef>
              <a:buNone/>
              <a:defRPr lang="en-US" sz="4800" b="0" cap="none" spc="-120" baseline="0">
                <a:ln w="3175">
                  <a:noFill/>
                </a:ln>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Blockers for innovation</a:t>
            </a:r>
          </a:p>
        </p:txBody>
      </p:sp>
      <p:sp>
        <p:nvSpPr>
          <p:cNvPr id="14" name="Title 8">
            <a:extLst>
              <a:ext uri="{FF2B5EF4-FFF2-40B4-BE49-F238E27FC236}">
                <a16:creationId xmlns:a16="http://schemas.microsoft.com/office/drawing/2014/main" id="{498F0056-2A6F-4D4C-B0CE-3646014B5299}"/>
              </a:ext>
            </a:extLst>
          </p:cNvPr>
          <p:cNvSpPr txBox="1">
            <a:spLocks/>
          </p:cNvSpPr>
          <p:nvPr/>
        </p:nvSpPr>
        <p:spPr>
          <a:xfrm>
            <a:off x="-7985760" y="3042255"/>
            <a:ext cx="3584448"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Culture</a:t>
            </a:r>
          </a:p>
        </p:txBody>
      </p:sp>
      <p:sp>
        <p:nvSpPr>
          <p:cNvPr id="15" name="Title 8">
            <a:extLst>
              <a:ext uri="{FF2B5EF4-FFF2-40B4-BE49-F238E27FC236}">
                <a16:creationId xmlns:a16="http://schemas.microsoft.com/office/drawing/2014/main" id="{578A8D63-DE4F-4EA7-A041-FCC33C68BC21}"/>
              </a:ext>
            </a:extLst>
          </p:cNvPr>
          <p:cNvSpPr txBox="1">
            <a:spLocks/>
          </p:cNvSpPr>
          <p:nvPr/>
        </p:nvSpPr>
        <p:spPr>
          <a:xfrm>
            <a:off x="-4401312" y="3042255"/>
            <a:ext cx="373075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Skills</a:t>
            </a:r>
          </a:p>
        </p:txBody>
      </p:sp>
      <p:sp>
        <p:nvSpPr>
          <p:cNvPr id="16" name="Title 8">
            <a:extLst>
              <a:ext uri="{FF2B5EF4-FFF2-40B4-BE49-F238E27FC236}">
                <a16:creationId xmlns:a16="http://schemas.microsoft.com/office/drawing/2014/main" id="{911159F5-FF48-44C2-B0AD-50311BBE1D2D}"/>
              </a:ext>
            </a:extLst>
          </p:cNvPr>
          <p:cNvSpPr txBox="1">
            <a:spLocks/>
          </p:cNvSpPr>
          <p:nvPr/>
        </p:nvSpPr>
        <p:spPr>
          <a:xfrm>
            <a:off x="7168895" y="-920145"/>
            <a:ext cx="3730750"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Organization</a:t>
            </a:r>
          </a:p>
        </p:txBody>
      </p:sp>
      <p:sp>
        <p:nvSpPr>
          <p:cNvPr id="20" name="Arrow: Pentagon 19">
            <a:extLst>
              <a:ext uri="{FF2B5EF4-FFF2-40B4-BE49-F238E27FC236}">
                <a16:creationId xmlns:a16="http://schemas.microsoft.com/office/drawing/2014/main" id="{966065C7-43CF-4A0C-B40C-A1EB52B63FA8}"/>
              </a:ext>
            </a:extLst>
          </p:cNvPr>
          <p:cNvSpPr/>
          <p:nvPr/>
        </p:nvSpPr>
        <p:spPr>
          <a:xfrm>
            <a:off x="-5992395" y="3901440"/>
            <a:ext cx="5826022" cy="4328160"/>
          </a:xfrm>
          <a:prstGeom prst="homePlate">
            <a:avLst>
              <a:gd name="adj" fmla="val 11560"/>
            </a:avLst>
          </a:prstGeom>
          <a:gradFill>
            <a:gsLst>
              <a:gs pos="0">
                <a:schemeClr val="accent6"/>
              </a:gs>
              <a:gs pos="100000">
                <a:schemeClr val="accent6">
                  <a:lumMod val="75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21" name="Arrow: Pentagon 20">
            <a:extLst>
              <a:ext uri="{FF2B5EF4-FFF2-40B4-BE49-F238E27FC236}">
                <a16:creationId xmlns:a16="http://schemas.microsoft.com/office/drawing/2014/main" id="{531B44FB-21BC-40D9-B37F-6E938BE5AF5A}"/>
              </a:ext>
            </a:extLst>
          </p:cNvPr>
          <p:cNvSpPr/>
          <p:nvPr/>
        </p:nvSpPr>
        <p:spPr>
          <a:xfrm>
            <a:off x="-7985760" y="3901440"/>
            <a:ext cx="4161549" cy="4328160"/>
          </a:xfrm>
          <a:prstGeom prst="homePlate">
            <a:avLst>
              <a:gd name="adj" fmla="val 11560"/>
            </a:avLst>
          </a:prstGeom>
          <a:gradFill>
            <a:gsLst>
              <a:gs pos="1961">
                <a:schemeClr val="accent5"/>
              </a:gs>
              <a:gs pos="100000">
                <a:srgbClr val="FD4D4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22" name="Rectangle 21">
            <a:extLst>
              <a:ext uri="{FF2B5EF4-FFF2-40B4-BE49-F238E27FC236}">
                <a16:creationId xmlns:a16="http://schemas.microsoft.com/office/drawing/2014/main" id="{0787219F-A8D3-4151-A6A8-C88D4C6D68DC}"/>
              </a:ext>
            </a:extLst>
          </p:cNvPr>
          <p:cNvSpPr/>
          <p:nvPr/>
        </p:nvSpPr>
        <p:spPr>
          <a:xfrm>
            <a:off x="-7494488"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Leadership systems and feedback</a:t>
            </a:r>
          </a:p>
        </p:txBody>
      </p:sp>
      <p:grpSp>
        <p:nvGrpSpPr>
          <p:cNvPr id="23" name="Group 22">
            <a:extLst>
              <a:ext uri="{FF2B5EF4-FFF2-40B4-BE49-F238E27FC236}">
                <a16:creationId xmlns:a16="http://schemas.microsoft.com/office/drawing/2014/main" id="{18A33EAE-CC2D-4C8A-966B-81A1A6E02459}"/>
              </a:ext>
            </a:extLst>
          </p:cNvPr>
          <p:cNvGrpSpPr/>
          <p:nvPr/>
        </p:nvGrpSpPr>
        <p:grpSpPr>
          <a:xfrm>
            <a:off x="-6605648" y="4585929"/>
            <a:ext cx="1140333" cy="1359112"/>
            <a:chOff x="2897012" y="2317750"/>
            <a:chExt cx="581499" cy="693063"/>
          </a:xfrm>
        </p:grpSpPr>
        <p:sp>
          <p:nvSpPr>
            <p:cNvPr id="24" name="Freeform 11">
              <a:extLst>
                <a:ext uri="{FF2B5EF4-FFF2-40B4-BE49-F238E27FC236}">
                  <a16:creationId xmlns:a16="http://schemas.microsoft.com/office/drawing/2014/main" id="{CA35C456-1CCD-4FB3-B03B-C3444A65AFD3}"/>
                </a:ext>
              </a:extLst>
            </p:cNvPr>
            <p:cNvSpPr>
              <a:spLocks/>
            </p:cNvSpPr>
            <p:nvPr/>
          </p:nvSpPr>
          <p:spPr bwMode="auto">
            <a:xfrm>
              <a:off x="2941462" y="2317750"/>
              <a:ext cx="537049" cy="661314"/>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5" name="Oval 24">
              <a:extLst>
                <a:ext uri="{FF2B5EF4-FFF2-40B4-BE49-F238E27FC236}">
                  <a16:creationId xmlns:a16="http://schemas.microsoft.com/office/drawing/2014/main" id="{885793DD-46B7-4154-9F1A-CD2DCF020624}"/>
                </a:ext>
              </a:extLst>
            </p:cNvPr>
            <p:cNvSpPr/>
            <p:nvPr/>
          </p:nvSpPr>
          <p:spPr>
            <a:xfrm>
              <a:off x="3036094" y="2533076"/>
              <a:ext cx="88106" cy="88106"/>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6" name="Rectangle 25">
              <a:extLst>
                <a:ext uri="{FF2B5EF4-FFF2-40B4-BE49-F238E27FC236}">
                  <a16:creationId xmlns:a16="http://schemas.microsoft.com/office/drawing/2014/main" id="{833CBE93-3CE9-4DFC-8462-BDAA82299E84}"/>
                </a:ext>
              </a:extLst>
            </p:cNvPr>
            <p:cNvSpPr/>
            <p:nvPr/>
          </p:nvSpPr>
          <p:spPr>
            <a:xfrm>
              <a:off x="3161109" y="2533076"/>
              <a:ext cx="88106" cy="88106"/>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7" name="Isosceles Triangle 26">
              <a:extLst>
                <a:ext uri="{FF2B5EF4-FFF2-40B4-BE49-F238E27FC236}">
                  <a16:creationId xmlns:a16="http://schemas.microsoft.com/office/drawing/2014/main" id="{8D793FDC-B61E-40D3-80E1-EA222604A587}"/>
                </a:ext>
              </a:extLst>
            </p:cNvPr>
            <p:cNvSpPr/>
            <p:nvPr/>
          </p:nvSpPr>
          <p:spPr>
            <a:xfrm>
              <a:off x="3286125" y="2533076"/>
              <a:ext cx="88106" cy="88106"/>
            </a:xfrm>
            <a:prstGeom prst="triangl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8" name="Freeform 11">
              <a:extLst>
                <a:ext uri="{FF2B5EF4-FFF2-40B4-BE49-F238E27FC236}">
                  <a16:creationId xmlns:a16="http://schemas.microsoft.com/office/drawing/2014/main" id="{5E9C32A1-17C4-49AC-A682-E8FEFD7E87FD}"/>
                </a:ext>
              </a:extLst>
            </p:cNvPr>
            <p:cNvSpPr>
              <a:spLocks/>
            </p:cNvSpPr>
            <p:nvPr/>
          </p:nvSpPr>
          <p:spPr bwMode="auto">
            <a:xfrm flipH="1">
              <a:off x="2897012" y="2699780"/>
              <a:ext cx="252588" cy="311033"/>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solidFill>
              <a:srgbClr val="FD616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grpSp>
      <p:sp>
        <p:nvSpPr>
          <p:cNvPr id="29" name="Rectangle 28">
            <a:extLst>
              <a:ext uri="{FF2B5EF4-FFF2-40B4-BE49-F238E27FC236}">
                <a16:creationId xmlns:a16="http://schemas.microsoft.com/office/drawing/2014/main" id="{87249890-C0CF-4CD3-BECA-525F0998CE0B}"/>
              </a:ext>
            </a:extLst>
          </p:cNvPr>
          <p:cNvSpPr/>
          <p:nvPr/>
        </p:nvSpPr>
        <p:spPr>
          <a:xfrm>
            <a:off x="-3693128"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bg2"/>
                </a:solidFill>
                <a:ea typeface="Amazon Ember" panose="020B0603020204020204" pitchFamily="34" charset="0"/>
                <a:cs typeface="Amazon Ember" panose="020B0603020204020204" pitchFamily="34" charset="0"/>
              </a:rPr>
              <a:t>Training</a:t>
            </a:r>
            <a:br>
              <a:rPr lang="en-US" sz="2800" dirty="0">
                <a:solidFill>
                  <a:schemeClr val="bg2"/>
                </a:solidFill>
                <a:ea typeface="Amazon Ember" panose="020B0603020204020204" pitchFamily="34" charset="0"/>
                <a:cs typeface="Amazon Ember" panose="020B0603020204020204" pitchFamily="34" charset="0"/>
              </a:rPr>
            </a:br>
            <a:r>
              <a:rPr lang="en-US" sz="2800" dirty="0">
                <a:solidFill>
                  <a:schemeClr val="bg2"/>
                </a:solidFill>
                <a:ea typeface="Amazon Ember" panose="020B0603020204020204" pitchFamily="34" charset="0"/>
                <a:cs typeface="Amazon Ember" panose="020B0603020204020204" pitchFamily="34" charset="0"/>
              </a:rPr>
              <a:t>and compensation</a:t>
            </a:r>
          </a:p>
        </p:txBody>
      </p:sp>
      <p:sp>
        <p:nvSpPr>
          <p:cNvPr id="30" name="Freeform 11">
            <a:extLst>
              <a:ext uri="{FF2B5EF4-FFF2-40B4-BE49-F238E27FC236}">
                <a16:creationId xmlns:a16="http://schemas.microsoft.com/office/drawing/2014/main" id="{AE603068-9245-4979-A350-78393E3A7DC9}"/>
              </a:ext>
            </a:extLst>
          </p:cNvPr>
          <p:cNvSpPr>
            <a:spLocks noEditPoints="1"/>
          </p:cNvSpPr>
          <p:nvPr/>
        </p:nvSpPr>
        <p:spPr bwMode="auto">
          <a:xfrm>
            <a:off x="-2676554" y="4636038"/>
            <a:ext cx="975664" cy="1552928"/>
          </a:xfrm>
          <a:custGeom>
            <a:avLst/>
            <a:gdLst>
              <a:gd name="T0" fmla="*/ 603 w 1286"/>
              <a:gd name="T1" fmla="*/ 1237 h 2050"/>
              <a:gd name="T2" fmla="*/ 367 w 1286"/>
              <a:gd name="T3" fmla="*/ 1555 h 2050"/>
              <a:gd name="T4" fmla="*/ 45 w 1286"/>
              <a:gd name="T5" fmla="*/ 1530 h 2050"/>
              <a:gd name="T6" fmla="*/ 266 w 1286"/>
              <a:gd name="T7" fmla="*/ 1111 h 2050"/>
              <a:gd name="T8" fmla="*/ 306 w 1286"/>
              <a:gd name="T9" fmla="*/ 1227 h 2050"/>
              <a:gd name="T10" fmla="*/ 432 w 1286"/>
              <a:gd name="T11" fmla="*/ 1197 h 2050"/>
              <a:gd name="T12" fmla="*/ 507 w 1286"/>
              <a:gd name="T13" fmla="*/ 1298 h 2050"/>
              <a:gd name="T14" fmla="*/ 985 w 1286"/>
              <a:gd name="T15" fmla="*/ 1116 h 2050"/>
              <a:gd name="T16" fmla="*/ 934 w 1286"/>
              <a:gd name="T17" fmla="*/ 1202 h 2050"/>
              <a:gd name="T18" fmla="*/ 814 w 1286"/>
              <a:gd name="T19" fmla="*/ 1202 h 2050"/>
              <a:gd name="T20" fmla="*/ 744 w 1286"/>
              <a:gd name="T21" fmla="*/ 1272 h 2050"/>
              <a:gd name="T22" fmla="*/ 643 w 1286"/>
              <a:gd name="T23" fmla="*/ 1247 h 2050"/>
              <a:gd name="T24" fmla="*/ 955 w 1286"/>
              <a:gd name="T25" fmla="*/ 1727 h 2050"/>
              <a:gd name="T26" fmla="*/ 1171 w 1286"/>
              <a:gd name="T27" fmla="*/ 626 h 2050"/>
              <a:gd name="T28" fmla="*/ 1236 w 1286"/>
              <a:gd name="T29" fmla="*/ 727 h 2050"/>
              <a:gd name="T30" fmla="*/ 1156 w 1286"/>
              <a:gd name="T31" fmla="*/ 838 h 2050"/>
              <a:gd name="T32" fmla="*/ 1065 w 1286"/>
              <a:gd name="T33" fmla="*/ 954 h 2050"/>
              <a:gd name="T34" fmla="*/ 980 w 1286"/>
              <a:gd name="T35" fmla="*/ 1076 h 2050"/>
              <a:gd name="T36" fmla="*/ 899 w 1286"/>
              <a:gd name="T37" fmla="*/ 1187 h 2050"/>
              <a:gd name="T38" fmla="*/ 764 w 1286"/>
              <a:gd name="T39" fmla="*/ 1187 h 2050"/>
              <a:gd name="T40" fmla="*/ 618 w 1286"/>
              <a:gd name="T41" fmla="*/ 1182 h 2050"/>
              <a:gd name="T42" fmla="*/ 467 w 1286"/>
              <a:gd name="T43" fmla="*/ 1182 h 2050"/>
              <a:gd name="T44" fmla="*/ 331 w 1286"/>
              <a:gd name="T45" fmla="*/ 1182 h 2050"/>
              <a:gd name="T46" fmla="*/ 251 w 1286"/>
              <a:gd name="T47" fmla="*/ 1070 h 2050"/>
              <a:gd name="T48" fmla="*/ 171 w 1286"/>
              <a:gd name="T49" fmla="*/ 949 h 2050"/>
              <a:gd name="T50" fmla="*/ 80 w 1286"/>
              <a:gd name="T51" fmla="*/ 828 h 2050"/>
              <a:gd name="T52" fmla="*/ 0 w 1286"/>
              <a:gd name="T53" fmla="*/ 717 h 2050"/>
              <a:gd name="T54" fmla="*/ 45 w 1286"/>
              <a:gd name="T55" fmla="*/ 586 h 2050"/>
              <a:gd name="T56" fmla="*/ 95 w 1286"/>
              <a:gd name="T57" fmla="*/ 444 h 2050"/>
              <a:gd name="T58" fmla="*/ 135 w 1286"/>
              <a:gd name="T59" fmla="*/ 308 h 2050"/>
              <a:gd name="T60" fmla="*/ 181 w 1286"/>
              <a:gd name="T61" fmla="*/ 177 h 2050"/>
              <a:gd name="T62" fmla="*/ 311 w 1286"/>
              <a:gd name="T63" fmla="*/ 131 h 2050"/>
              <a:gd name="T64" fmla="*/ 452 w 1286"/>
              <a:gd name="T65" fmla="*/ 91 h 2050"/>
              <a:gd name="T66" fmla="*/ 588 w 1286"/>
              <a:gd name="T67" fmla="*/ 45 h 2050"/>
              <a:gd name="T68" fmla="*/ 718 w 1286"/>
              <a:gd name="T69" fmla="*/ 0 h 2050"/>
              <a:gd name="T70" fmla="*/ 834 w 1286"/>
              <a:gd name="T71" fmla="*/ 81 h 2050"/>
              <a:gd name="T72" fmla="*/ 945 w 1286"/>
              <a:gd name="T73" fmla="*/ 172 h 2050"/>
              <a:gd name="T74" fmla="*/ 1065 w 1286"/>
              <a:gd name="T75" fmla="*/ 258 h 2050"/>
              <a:gd name="T76" fmla="*/ 1176 w 1286"/>
              <a:gd name="T77" fmla="*/ 338 h 2050"/>
              <a:gd name="T78" fmla="*/ 1176 w 1286"/>
              <a:gd name="T79" fmla="*/ 480 h 2050"/>
              <a:gd name="T80" fmla="*/ 1171 w 1286"/>
              <a:gd name="T81" fmla="*/ 626 h 2050"/>
              <a:gd name="T82" fmla="*/ 613 w 1286"/>
              <a:gd name="T83" fmla="*/ 182 h 2050"/>
              <a:gd name="T84" fmla="*/ 241 w 1286"/>
              <a:gd name="T85" fmla="*/ 621 h 2050"/>
              <a:gd name="T86" fmla="*/ 613 w 1286"/>
              <a:gd name="T87" fmla="*/ 247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6" h="2050">
                <a:moveTo>
                  <a:pt x="537" y="1277"/>
                </a:moveTo>
                <a:cubicBezTo>
                  <a:pt x="537" y="1277"/>
                  <a:pt x="537" y="1277"/>
                  <a:pt x="537" y="1277"/>
                </a:cubicBezTo>
                <a:cubicBezTo>
                  <a:pt x="603" y="1237"/>
                  <a:pt x="603" y="1237"/>
                  <a:pt x="603" y="1237"/>
                </a:cubicBezTo>
                <a:cubicBezTo>
                  <a:pt x="603" y="1237"/>
                  <a:pt x="603" y="1237"/>
                  <a:pt x="603" y="1237"/>
                </a:cubicBezTo>
                <a:cubicBezTo>
                  <a:pt x="558" y="1530"/>
                  <a:pt x="512" y="1687"/>
                  <a:pt x="487" y="1762"/>
                </a:cubicBezTo>
                <a:cubicBezTo>
                  <a:pt x="487" y="1762"/>
                  <a:pt x="487" y="1762"/>
                  <a:pt x="367" y="1555"/>
                </a:cubicBezTo>
                <a:cubicBezTo>
                  <a:pt x="367" y="1555"/>
                  <a:pt x="367" y="1555"/>
                  <a:pt x="357" y="1540"/>
                </a:cubicBezTo>
                <a:cubicBezTo>
                  <a:pt x="357" y="1540"/>
                  <a:pt x="357" y="1540"/>
                  <a:pt x="331" y="1540"/>
                </a:cubicBezTo>
                <a:cubicBezTo>
                  <a:pt x="331" y="1540"/>
                  <a:pt x="331" y="1540"/>
                  <a:pt x="45" y="1530"/>
                </a:cubicBezTo>
                <a:cubicBezTo>
                  <a:pt x="125" y="1409"/>
                  <a:pt x="186" y="1257"/>
                  <a:pt x="231" y="1111"/>
                </a:cubicBezTo>
                <a:cubicBezTo>
                  <a:pt x="231" y="1111"/>
                  <a:pt x="231" y="1111"/>
                  <a:pt x="251" y="1111"/>
                </a:cubicBezTo>
                <a:cubicBezTo>
                  <a:pt x="251" y="1111"/>
                  <a:pt x="251" y="1111"/>
                  <a:pt x="266" y="1111"/>
                </a:cubicBezTo>
                <a:cubicBezTo>
                  <a:pt x="266" y="1111"/>
                  <a:pt x="266" y="1111"/>
                  <a:pt x="271" y="1126"/>
                </a:cubicBezTo>
                <a:cubicBezTo>
                  <a:pt x="271" y="1126"/>
                  <a:pt x="271" y="1126"/>
                  <a:pt x="296" y="1197"/>
                </a:cubicBezTo>
                <a:cubicBezTo>
                  <a:pt x="296" y="1197"/>
                  <a:pt x="296" y="1197"/>
                  <a:pt x="306" y="1227"/>
                </a:cubicBezTo>
                <a:cubicBezTo>
                  <a:pt x="306" y="1227"/>
                  <a:pt x="306" y="1227"/>
                  <a:pt x="341" y="1222"/>
                </a:cubicBezTo>
                <a:cubicBezTo>
                  <a:pt x="341" y="1222"/>
                  <a:pt x="341" y="1222"/>
                  <a:pt x="417" y="1202"/>
                </a:cubicBezTo>
                <a:cubicBezTo>
                  <a:pt x="417" y="1202"/>
                  <a:pt x="417" y="1202"/>
                  <a:pt x="432" y="1197"/>
                </a:cubicBezTo>
                <a:cubicBezTo>
                  <a:pt x="432" y="1197"/>
                  <a:pt x="432" y="1197"/>
                  <a:pt x="442" y="1212"/>
                </a:cubicBezTo>
                <a:cubicBezTo>
                  <a:pt x="442" y="1212"/>
                  <a:pt x="442" y="1212"/>
                  <a:pt x="487" y="1267"/>
                </a:cubicBezTo>
                <a:cubicBezTo>
                  <a:pt x="487" y="1267"/>
                  <a:pt x="487" y="1267"/>
                  <a:pt x="507" y="1298"/>
                </a:cubicBezTo>
                <a:cubicBezTo>
                  <a:pt x="507" y="1298"/>
                  <a:pt x="507" y="1298"/>
                  <a:pt x="537" y="1277"/>
                </a:cubicBezTo>
                <a:close/>
                <a:moveTo>
                  <a:pt x="1005" y="1116"/>
                </a:moveTo>
                <a:cubicBezTo>
                  <a:pt x="985" y="1116"/>
                  <a:pt x="985" y="1116"/>
                  <a:pt x="985" y="1116"/>
                </a:cubicBezTo>
                <a:cubicBezTo>
                  <a:pt x="970" y="1116"/>
                  <a:pt x="970" y="1116"/>
                  <a:pt x="970" y="1116"/>
                </a:cubicBezTo>
                <a:cubicBezTo>
                  <a:pt x="965" y="1131"/>
                  <a:pt x="965" y="1131"/>
                  <a:pt x="965" y="1131"/>
                </a:cubicBezTo>
                <a:cubicBezTo>
                  <a:pt x="934" y="1202"/>
                  <a:pt x="934" y="1202"/>
                  <a:pt x="934" y="1202"/>
                </a:cubicBezTo>
                <a:cubicBezTo>
                  <a:pt x="924" y="1232"/>
                  <a:pt x="924" y="1232"/>
                  <a:pt x="924" y="1232"/>
                </a:cubicBezTo>
                <a:cubicBezTo>
                  <a:pt x="889" y="1222"/>
                  <a:pt x="889" y="1222"/>
                  <a:pt x="889" y="1222"/>
                </a:cubicBezTo>
                <a:cubicBezTo>
                  <a:pt x="814" y="1202"/>
                  <a:pt x="814" y="1202"/>
                  <a:pt x="814" y="1202"/>
                </a:cubicBezTo>
                <a:cubicBezTo>
                  <a:pt x="799" y="1202"/>
                  <a:pt x="799" y="1202"/>
                  <a:pt x="799" y="1202"/>
                </a:cubicBezTo>
                <a:cubicBezTo>
                  <a:pt x="789" y="1212"/>
                  <a:pt x="789" y="1212"/>
                  <a:pt x="789" y="1212"/>
                </a:cubicBezTo>
                <a:cubicBezTo>
                  <a:pt x="744" y="1272"/>
                  <a:pt x="744" y="1272"/>
                  <a:pt x="744" y="1272"/>
                </a:cubicBezTo>
                <a:cubicBezTo>
                  <a:pt x="718" y="1298"/>
                  <a:pt x="718" y="1298"/>
                  <a:pt x="718" y="1298"/>
                </a:cubicBezTo>
                <a:cubicBezTo>
                  <a:pt x="693" y="1277"/>
                  <a:pt x="693" y="1277"/>
                  <a:pt x="693" y="1277"/>
                </a:cubicBezTo>
                <a:cubicBezTo>
                  <a:pt x="643" y="1247"/>
                  <a:pt x="643" y="1247"/>
                  <a:pt x="643" y="1247"/>
                </a:cubicBezTo>
                <a:cubicBezTo>
                  <a:pt x="633" y="1288"/>
                  <a:pt x="628" y="1323"/>
                  <a:pt x="623" y="1358"/>
                </a:cubicBezTo>
                <a:cubicBezTo>
                  <a:pt x="759" y="1929"/>
                  <a:pt x="844" y="2050"/>
                  <a:pt x="844" y="2050"/>
                </a:cubicBezTo>
                <a:cubicBezTo>
                  <a:pt x="955" y="1727"/>
                  <a:pt x="955" y="1727"/>
                  <a:pt x="955" y="1727"/>
                </a:cubicBezTo>
                <a:cubicBezTo>
                  <a:pt x="1286" y="1676"/>
                  <a:pt x="1286" y="1676"/>
                  <a:pt x="1286" y="1676"/>
                </a:cubicBezTo>
                <a:cubicBezTo>
                  <a:pt x="1171" y="1530"/>
                  <a:pt x="1075" y="1318"/>
                  <a:pt x="1005" y="1116"/>
                </a:cubicBezTo>
                <a:close/>
                <a:moveTo>
                  <a:pt x="1171" y="626"/>
                </a:moveTo>
                <a:cubicBezTo>
                  <a:pt x="1171" y="626"/>
                  <a:pt x="1171" y="626"/>
                  <a:pt x="1171" y="626"/>
                </a:cubicBezTo>
                <a:cubicBezTo>
                  <a:pt x="1196" y="662"/>
                  <a:pt x="1196" y="662"/>
                  <a:pt x="1196" y="662"/>
                </a:cubicBezTo>
                <a:cubicBezTo>
                  <a:pt x="1196" y="662"/>
                  <a:pt x="1196" y="662"/>
                  <a:pt x="1236" y="727"/>
                </a:cubicBezTo>
                <a:cubicBezTo>
                  <a:pt x="1236" y="727"/>
                  <a:pt x="1236" y="727"/>
                  <a:pt x="1176" y="773"/>
                </a:cubicBezTo>
                <a:cubicBezTo>
                  <a:pt x="1176" y="773"/>
                  <a:pt x="1176" y="773"/>
                  <a:pt x="1146" y="798"/>
                </a:cubicBezTo>
                <a:cubicBezTo>
                  <a:pt x="1146" y="798"/>
                  <a:pt x="1146" y="798"/>
                  <a:pt x="1156" y="838"/>
                </a:cubicBezTo>
                <a:cubicBezTo>
                  <a:pt x="1156" y="838"/>
                  <a:pt x="1156" y="838"/>
                  <a:pt x="1176" y="914"/>
                </a:cubicBezTo>
                <a:cubicBezTo>
                  <a:pt x="1176" y="914"/>
                  <a:pt x="1176" y="914"/>
                  <a:pt x="1100" y="939"/>
                </a:cubicBezTo>
                <a:cubicBezTo>
                  <a:pt x="1100" y="939"/>
                  <a:pt x="1100" y="939"/>
                  <a:pt x="1065" y="954"/>
                </a:cubicBezTo>
                <a:cubicBezTo>
                  <a:pt x="1065" y="954"/>
                  <a:pt x="1065" y="954"/>
                  <a:pt x="1065" y="995"/>
                </a:cubicBezTo>
                <a:cubicBezTo>
                  <a:pt x="1065" y="995"/>
                  <a:pt x="1065" y="995"/>
                  <a:pt x="1060" y="1070"/>
                </a:cubicBezTo>
                <a:cubicBezTo>
                  <a:pt x="1060" y="1070"/>
                  <a:pt x="1060" y="1070"/>
                  <a:pt x="980" y="1076"/>
                </a:cubicBezTo>
                <a:cubicBezTo>
                  <a:pt x="980" y="1076"/>
                  <a:pt x="980" y="1076"/>
                  <a:pt x="940" y="1076"/>
                </a:cubicBezTo>
                <a:cubicBezTo>
                  <a:pt x="940" y="1076"/>
                  <a:pt x="940" y="1076"/>
                  <a:pt x="929" y="1116"/>
                </a:cubicBezTo>
                <a:cubicBezTo>
                  <a:pt x="929" y="1116"/>
                  <a:pt x="929" y="1116"/>
                  <a:pt x="899" y="1187"/>
                </a:cubicBezTo>
                <a:cubicBezTo>
                  <a:pt x="899" y="1187"/>
                  <a:pt x="899" y="1187"/>
                  <a:pt x="824" y="1166"/>
                </a:cubicBezTo>
                <a:cubicBezTo>
                  <a:pt x="824" y="1166"/>
                  <a:pt x="824" y="1166"/>
                  <a:pt x="789" y="1156"/>
                </a:cubicBezTo>
                <a:cubicBezTo>
                  <a:pt x="789" y="1156"/>
                  <a:pt x="789" y="1156"/>
                  <a:pt x="764" y="1187"/>
                </a:cubicBezTo>
                <a:cubicBezTo>
                  <a:pt x="764" y="1187"/>
                  <a:pt x="764" y="1187"/>
                  <a:pt x="713" y="1242"/>
                </a:cubicBezTo>
                <a:cubicBezTo>
                  <a:pt x="713" y="1242"/>
                  <a:pt x="713" y="1242"/>
                  <a:pt x="648" y="1202"/>
                </a:cubicBezTo>
                <a:cubicBezTo>
                  <a:pt x="648" y="1202"/>
                  <a:pt x="648" y="1202"/>
                  <a:pt x="618" y="1182"/>
                </a:cubicBezTo>
                <a:cubicBezTo>
                  <a:pt x="618" y="1182"/>
                  <a:pt x="618" y="1182"/>
                  <a:pt x="583" y="1202"/>
                </a:cubicBezTo>
                <a:cubicBezTo>
                  <a:pt x="583" y="1202"/>
                  <a:pt x="583" y="1202"/>
                  <a:pt x="517" y="1242"/>
                </a:cubicBezTo>
                <a:cubicBezTo>
                  <a:pt x="517" y="1242"/>
                  <a:pt x="517" y="1242"/>
                  <a:pt x="467" y="1182"/>
                </a:cubicBezTo>
                <a:cubicBezTo>
                  <a:pt x="467" y="1182"/>
                  <a:pt x="467" y="1182"/>
                  <a:pt x="447" y="1151"/>
                </a:cubicBezTo>
                <a:cubicBezTo>
                  <a:pt x="447" y="1151"/>
                  <a:pt x="447" y="1151"/>
                  <a:pt x="407" y="1161"/>
                </a:cubicBezTo>
                <a:cubicBezTo>
                  <a:pt x="407" y="1161"/>
                  <a:pt x="407" y="1161"/>
                  <a:pt x="331" y="1182"/>
                </a:cubicBezTo>
                <a:cubicBezTo>
                  <a:pt x="331" y="1182"/>
                  <a:pt x="331" y="1182"/>
                  <a:pt x="306" y="1111"/>
                </a:cubicBezTo>
                <a:cubicBezTo>
                  <a:pt x="306" y="1111"/>
                  <a:pt x="306" y="1111"/>
                  <a:pt x="291" y="1070"/>
                </a:cubicBezTo>
                <a:cubicBezTo>
                  <a:pt x="291" y="1070"/>
                  <a:pt x="291" y="1070"/>
                  <a:pt x="251" y="1070"/>
                </a:cubicBezTo>
                <a:cubicBezTo>
                  <a:pt x="251" y="1070"/>
                  <a:pt x="251" y="1070"/>
                  <a:pt x="176" y="1065"/>
                </a:cubicBezTo>
                <a:cubicBezTo>
                  <a:pt x="176" y="1065"/>
                  <a:pt x="176" y="1065"/>
                  <a:pt x="171" y="990"/>
                </a:cubicBezTo>
                <a:cubicBezTo>
                  <a:pt x="171" y="990"/>
                  <a:pt x="171" y="990"/>
                  <a:pt x="171" y="949"/>
                </a:cubicBezTo>
                <a:cubicBezTo>
                  <a:pt x="171" y="949"/>
                  <a:pt x="171" y="949"/>
                  <a:pt x="130" y="934"/>
                </a:cubicBezTo>
                <a:cubicBezTo>
                  <a:pt x="130" y="934"/>
                  <a:pt x="130" y="934"/>
                  <a:pt x="60" y="904"/>
                </a:cubicBezTo>
                <a:cubicBezTo>
                  <a:pt x="60" y="904"/>
                  <a:pt x="60" y="904"/>
                  <a:pt x="80" y="828"/>
                </a:cubicBezTo>
                <a:cubicBezTo>
                  <a:pt x="80" y="828"/>
                  <a:pt x="80" y="828"/>
                  <a:pt x="90" y="793"/>
                </a:cubicBezTo>
                <a:cubicBezTo>
                  <a:pt x="90" y="793"/>
                  <a:pt x="90" y="793"/>
                  <a:pt x="60" y="767"/>
                </a:cubicBezTo>
                <a:cubicBezTo>
                  <a:pt x="60" y="767"/>
                  <a:pt x="60" y="767"/>
                  <a:pt x="0" y="717"/>
                </a:cubicBezTo>
                <a:cubicBezTo>
                  <a:pt x="0" y="717"/>
                  <a:pt x="0" y="717"/>
                  <a:pt x="45" y="651"/>
                </a:cubicBezTo>
                <a:cubicBezTo>
                  <a:pt x="45" y="651"/>
                  <a:pt x="45" y="651"/>
                  <a:pt x="65" y="621"/>
                </a:cubicBezTo>
                <a:cubicBezTo>
                  <a:pt x="65" y="621"/>
                  <a:pt x="65" y="621"/>
                  <a:pt x="45" y="586"/>
                </a:cubicBezTo>
                <a:cubicBezTo>
                  <a:pt x="45" y="586"/>
                  <a:pt x="45" y="586"/>
                  <a:pt x="5" y="520"/>
                </a:cubicBezTo>
                <a:cubicBezTo>
                  <a:pt x="5" y="520"/>
                  <a:pt x="5" y="520"/>
                  <a:pt x="65" y="475"/>
                </a:cubicBezTo>
                <a:cubicBezTo>
                  <a:pt x="65" y="475"/>
                  <a:pt x="65" y="475"/>
                  <a:pt x="95" y="444"/>
                </a:cubicBezTo>
                <a:cubicBezTo>
                  <a:pt x="95" y="444"/>
                  <a:pt x="95" y="444"/>
                  <a:pt x="85" y="409"/>
                </a:cubicBezTo>
                <a:cubicBezTo>
                  <a:pt x="85" y="409"/>
                  <a:pt x="85" y="409"/>
                  <a:pt x="65" y="333"/>
                </a:cubicBezTo>
                <a:cubicBezTo>
                  <a:pt x="65" y="333"/>
                  <a:pt x="65" y="333"/>
                  <a:pt x="135" y="308"/>
                </a:cubicBezTo>
                <a:cubicBezTo>
                  <a:pt x="135" y="308"/>
                  <a:pt x="135" y="308"/>
                  <a:pt x="176" y="293"/>
                </a:cubicBezTo>
                <a:cubicBezTo>
                  <a:pt x="176" y="293"/>
                  <a:pt x="176" y="293"/>
                  <a:pt x="176" y="252"/>
                </a:cubicBezTo>
                <a:cubicBezTo>
                  <a:pt x="176" y="252"/>
                  <a:pt x="176" y="252"/>
                  <a:pt x="181" y="177"/>
                </a:cubicBezTo>
                <a:cubicBezTo>
                  <a:pt x="181" y="177"/>
                  <a:pt x="181" y="177"/>
                  <a:pt x="256" y="172"/>
                </a:cubicBezTo>
                <a:cubicBezTo>
                  <a:pt x="256" y="172"/>
                  <a:pt x="256" y="172"/>
                  <a:pt x="296" y="172"/>
                </a:cubicBezTo>
                <a:cubicBezTo>
                  <a:pt x="296" y="172"/>
                  <a:pt x="296" y="172"/>
                  <a:pt x="311" y="131"/>
                </a:cubicBezTo>
                <a:cubicBezTo>
                  <a:pt x="311" y="131"/>
                  <a:pt x="311" y="131"/>
                  <a:pt x="341" y="61"/>
                </a:cubicBezTo>
                <a:cubicBezTo>
                  <a:pt x="341" y="61"/>
                  <a:pt x="341" y="61"/>
                  <a:pt x="412" y="81"/>
                </a:cubicBezTo>
                <a:cubicBezTo>
                  <a:pt x="412" y="81"/>
                  <a:pt x="412" y="81"/>
                  <a:pt x="452" y="91"/>
                </a:cubicBezTo>
                <a:cubicBezTo>
                  <a:pt x="452" y="91"/>
                  <a:pt x="452" y="91"/>
                  <a:pt x="477" y="61"/>
                </a:cubicBezTo>
                <a:cubicBezTo>
                  <a:pt x="477" y="61"/>
                  <a:pt x="477" y="61"/>
                  <a:pt x="527" y="0"/>
                </a:cubicBezTo>
                <a:cubicBezTo>
                  <a:pt x="527" y="0"/>
                  <a:pt x="527" y="0"/>
                  <a:pt x="588" y="45"/>
                </a:cubicBezTo>
                <a:cubicBezTo>
                  <a:pt x="588" y="45"/>
                  <a:pt x="588" y="45"/>
                  <a:pt x="623" y="66"/>
                </a:cubicBezTo>
                <a:cubicBezTo>
                  <a:pt x="623" y="66"/>
                  <a:pt x="623" y="66"/>
                  <a:pt x="658" y="45"/>
                </a:cubicBezTo>
                <a:cubicBezTo>
                  <a:pt x="658" y="45"/>
                  <a:pt x="658" y="45"/>
                  <a:pt x="718" y="0"/>
                </a:cubicBezTo>
                <a:cubicBezTo>
                  <a:pt x="718" y="0"/>
                  <a:pt x="718" y="0"/>
                  <a:pt x="769" y="61"/>
                </a:cubicBezTo>
                <a:cubicBezTo>
                  <a:pt x="769" y="61"/>
                  <a:pt x="769" y="61"/>
                  <a:pt x="794" y="91"/>
                </a:cubicBezTo>
                <a:cubicBezTo>
                  <a:pt x="794" y="91"/>
                  <a:pt x="794" y="91"/>
                  <a:pt x="834" y="81"/>
                </a:cubicBezTo>
                <a:cubicBezTo>
                  <a:pt x="834" y="81"/>
                  <a:pt x="834" y="81"/>
                  <a:pt x="904" y="66"/>
                </a:cubicBezTo>
                <a:cubicBezTo>
                  <a:pt x="904" y="66"/>
                  <a:pt x="904" y="66"/>
                  <a:pt x="934" y="136"/>
                </a:cubicBezTo>
                <a:cubicBezTo>
                  <a:pt x="934" y="136"/>
                  <a:pt x="934" y="136"/>
                  <a:pt x="945" y="172"/>
                </a:cubicBezTo>
                <a:cubicBezTo>
                  <a:pt x="945" y="172"/>
                  <a:pt x="945" y="172"/>
                  <a:pt x="990" y="177"/>
                </a:cubicBezTo>
                <a:cubicBezTo>
                  <a:pt x="990" y="177"/>
                  <a:pt x="990" y="177"/>
                  <a:pt x="1065" y="182"/>
                </a:cubicBezTo>
                <a:cubicBezTo>
                  <a:pt x="1065" y="182"/>
                  <a:pt x="1065" y="182"/>
                  <a:pt x="1065" y="258"/>
                </a:cubicBezTo>
                <a:cubicBezTo>
                  <a:pt x="1065" y="258"/>
                  <a:pt x="1065" y="258"/>
                  <a:pt x="1070" y="298"/>
                </a:cubicBezTo>
                <a:cubicBezTo>
                  <a:pt x="1070" y="298"/>
                  <a:pt x="1070" y="298"/>
                  <a:pt x="1105" y="313"/>
                </a:cubicBezTo>
                <a:cubicBezTo>
                  <a:pt x="1105" y="313"/>
                  <a:pt x="1105" y="313"/>
                  <a:pt x="1176" y="338"/>
                </a:cubicBezTo>
                <a:cubicBezTo>
                  <a:pt x="1176" y="338"/>
                  <a:pt x="1176" y="338"/>
                  <a:pt x="1156" y="414"/>
                </a:cubicBezTo>
                <a:cubicBezTo>
                  <a:pt x="1156" y="414"/>
                  <a:pt x="1156" y="414"/>
                  <a:pt x="1146" y="454"/>
                </a:cubicBezTo>
                <a:cubicBezTo>
                  <a:pt x="1146" y="454"/>
                  <a:pt x="1146" y="454"/>
                  <a:pt x="1176" y="480"/>
                </a:cubicBezTo>
                <a:cubicBezTo>
                  <a:pt x="1176" y="480"/>
                  <a:pt x="1176" y="480"/>
                  <a:pt x="1236" y="530"/>
                </a:cubicBezTo>
                <a:cubicBezTo>
                  <a:pt x="1236" y="530"/>
                  <a:pt x="1236" y="530"/>
                  <a:pt x="1196" y="591"/>
                </a:cubicBezTo>
                <a:cubicBezTo>
                  <a:pt x="1196" y="591"/>
                  <a:pt x="1196" y="591"/>
                  <a:pt x="1171" y="626"/>
                </a:cubicBezTo>
                <a:close/>
                <a:moveTo>
                  <a:pt x="613" y="1055"/>
                </a:moveTo>
                <a:cubicBezTo>
                  <a:pt x="849" y="1055"/>
                  <a:pt x="1040" y="858"/>
                  <a:pt x="1040" y="621"/>
                </a:cubicBezTo>
                <a:cubicBezTo>
                  <a:pt x="1040" y="379"/>
                  <a:pt x="849" y="182"/>
                  <a:pt x="613" y="182"/>
                </a:cubicBezTo>
                <a:cubicBezTo>
                  <a:pt x="372" y="182"/>
                  <a:pt x="181" y="379"/>
                  <a:pt x="181" y="621"/>
                </a:cubicBezTo>
                <a:cubicBezTo>
                  <a:pt x="181" y="858"/>
                  <a:pt x="372" y="1055"/>
                  <a:pt x="613" y="1055"/>
                </a:cubicBezTo>
                <a:close/>
                <a:moveTo>
                  <a:pt x="241" y="621"/>
                </a:moveTo>
                <a:cubicBezTo>
                  <a:pt x="241" y="823"/>
                  <a:pt x="407" y="990"/>
                  <a:pt x="613" y="990"/>
                </a:cubicBezTo>
                <a:cubicBezTo>
                  <a:pt x="814" y="990"/>
                  <a:pt x="980" y="823"/>
                  <a:pt x="980" y="621"/>
                </a:cubicBezTo>
                <a:cubicBezTo>
                  <a:pt x="980" y="414"/>
                  <a:pt x="814" y="247"/>
                  <a:pt x="613" y="247"/>
                </a:cubicBezTo>
                <a:cubicBezTo>
                  <a:pt x="407" y="247"/>
                  <a:pt x="241" y="414"/>
                  <a:pt x="241" y="621"/>
                </a:cubicBezTo>
                <a:close/>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31" name="Rectangle 30">
            <a:extLst>
              <a:ext uri="{FF2B5EF4-FFF2-40B4-BE49-F238E27FC236}">
                <a16:creationId xmlns:a16="http://schemas.microsoft.com/office/drawing/2014/main" id="{A36C0F27-F1EB-424D-A194-B1B727A1398A}"/>
              </a:ext>
            </a:extLst>
          </p:cNvPr>
          <p:cNvSpPr/>
          <p:nvPr/>
        </p:nvSpPr>
        <p:spPr>
          <a:xfrm>
            <a:off x="7948202" y="9783784"/>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Silos </a:t>
            </a:r>
            <a:br>
              <a:rPr lang="en-US" sz="2800" dirty="0">
                <a:solidFill>
                  <a:schemeClr val="tx1"/>
                </a:solidFill>
                <a:ea typeface="Amazon Ember" panose="020B0603020204020204" pitchFamily="34" charset="0"/>
                <a:cs typeface="Amazon Ember" panose="020B0603020204020204" pitchFamily="34" charset="0"/>
              </a:rPr>
            </a:br>
            <a:r>
              <a:rPr lang="en-US" sz="2800" dirty="0">
                <a:solidFill>
                  <a:schemeClr val="tx1"/>
                </a:solidFill>
                <a:ea typeface="Amazon Ember" panose="020B0603020204020204" pitchFamily="34" charset="0"/>
                <a:cs typeface="Amazon Ember" panose="020B0603020204020204" pitchFamily="34" charset="0"/>
              </a:rPr>
              <a:t>project to product</a:t>
            </a:r>
          </a:p>
        </p:txBody>
      </p:sp>
      <p:grpSp>
        <p:nvGrpSpPr>
          <p:cNvPr id="47" name="Group 46">
            <a:extLst>
              <a:ext uri="{FF2B5EF4-FFF2-40B4-BE49-F238E27FC236}">
                <a16:creationId xmlns:a16="http://schemas.microsoft.com/office/drawing/2014/main" id="{93CB00BA-CFBD-4F03-A379-0E2EF273C219}"/>
              </a:ext>
            </a:extLst>
          </p:cNvPr>
          <p:cNvGrpSpPr/>
          <p:nvPr/>
        </p:nvGrpSpPr>
        <p:grpSpPr>
          <a:xfrm>
            <a:off x="831508" y="668718"/>
            <a:ext cx="1350061" cy="1245426"/>
            <a:chOff x="4221704" y="1791782"/>
            <a:chExt cx="700593" cy="646294"/>
          </a:xfrm>
        </p:grpSpPr>
        <p:sp>
          <p:nvSpPr>
            <p:cNvPr id="48" name="Freeform 25">
              <a:extLst>
                <a:ext uri="{FF2B5EF4-FFF2-40B4-BE49-F238E27FC236}">
                  <a16:creationId xmlns:a16="http://schemas.microsoft.com/office/drawing/2014/main" id="{8E8C695C-0A07-4D34-A82E-F395BDA68628}"/>
                </a:ext>
              </a:extLst>
            </p:cNvPr>
            <p:cNvSpPr>
              <a:spLocks/>
            </p:cNvSpPr>
            <p:nvPr/>
          </p:nvSpPr>
          <p:spPr bwMode="auto">
            <a:xfrm>
              <a:off x="4346088" y="2191249"/>
              <a:ext cx="450441" cy="246827"/>
            </a:xfrm>
            <a:custGeom>
              <a:avLst/>
              <a:gdLst>
                <a:gd name="T0" fmla="*/ 0 w 1626"/>
                <a:gd name="T1" fmla="*/ 38 h 891"/>
                <a:gd name="T2" fmla="*/ 0 w 1626"/>
                <a:gd name="T3" fmla="*/ 351 h 891"/>
                <a:gd name="T4" fmla="*/ 810 w 1626"/>
                <a:gd name="T5" fmla="*/ 891 h 891"/>
                <a:gd name="T6" fmla="*/ 1626 w 1626"/>
                <a:gd name="T7" fmla="*/ 351 h 891"/>
                <a:gd name="T8" fmla="*/ 1626 w 1626"/>
                <a:gd name="T9" fmla="*/ 0 h 891"/>
              </a:gdLst>
              <a:ahLst/>
              <a:cxnLst>
                <a:cxn ang="0">
                  <a:pos x="T0" y="T1"/>
                </a:cxn>
                <a:cxn ang="0">
                  <a:pos x="T2" y="T3"/>
                </a:cxn>
                <a:cxn ang="0">
                  <a:pos x="T4" y="T5"/>
                </a:cxn>
                <a:cxn ang="0">
                  <a:pos x="T6" y="T7"/>
                </a:cxn>
                <a:cxn ang="0">
                  <a:pos x="T8" y="T9"/>
                </a:cxn>
              </a:cxnLst>
              <a:rect l="0" t="0" r="r" b="b"/>
              <a:pathLst>
                <a:path w="1626" h="891">
                  <a:moveTo>
                    <a:pt x="0" y="38"/>
                  </a:moveTo>
                  <a:lnTo>
                    <a:pt x="0" y="351"/>
                  </a:lnTo>
                  <a:lnTo>
                    <a:pt x="810" y="891"/>
                  </a:lnTo>
                  <a:lnTo>
                    <a:pt x="1626" y="351"/>
                  </a:lnTo>
                  <a:lnTo>
                    <a:pt x="1626" y="0"/>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9" name="Line 26">
              <a:extLst>
                <a:ext uri="{FF2B5EF4-FFF2-40B4-BE49-F238E27FC236}">
                  <a16:creationId xmlns:a16="http://schemas.microsoft.com/office/drawing/2014/main" id="{29505760-A254-4418-B659-F367DCF021DE}"/>
                </a:ext>
              </a:extLst>
            </p:cNvPr>
            <p:cNvSpPr>
              <a:spLocks noChangeShapeType="1"/>
            </p:cNvSpPr>
            <p:nvPr/>
          </p:nvSpPr>
          <p:spPr bwMode="auto">
            <a:xfrm flipH="1" flipV="1">
              <a:off x="4568815" y="2176289"/>
              <a:ext cx="1662" cy="261787"/>
            </a:xfrm>
            <a:prstGeom prst="lin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0" name="Freeform 34">
              <a:extLst>
                <a:ext uri="{FF2B5EF4-FFF2-40B4-BE49-F238E27FC236}">
                  <a16:creationId xmlns:a16="http://schemas.microsoft.com/office/drawing/2014/main" id="{D22E2609-DE2E-4020-9F5F-898754D71DF8}"/>
                </a:ext>
              </a:extLst>
            </p:cNvPr>
            <p:cNvSpPr>
              <a:spLocks/>
            </p:cNvSpPr>
            <p:nvPr/>
          </p:nvSpPr>
          <p:spPr bwMode="auto">
            <a:xfrm>
              <a:off x="4221704" y="1791782"/>
              <a:ext cx="700593" cy="466784"/>
            </a:xfrm>
            <a:custGeom>
              <a:avLst/>
              <a:gdLst>
                <a:gd name="T0" fmla="*/ 1708 w 2529"/>
                <a:gd name="T1" fmla="*/ 0 h 1685"/>
                <a:gd name="T2" fmla="*/ 0 w 2529"/>
                <a:gd name="T3" fmla="*/ 1134 h 1685"/>
                <a:gd name="T4" fmla="*/ 805 w 2529"/>
                <a:gd name="T5" fmla="*/ 1685 h 1685"/>
                <a:gd name="T6" fmla="*/ 1253 w 2529"/>
                <a:gd name="T7" fmla="*/ 1388 h 1685"/>
                <a:gd name="T8" fmla="*/ 2529 w 2529"/>
                <a:gd name="T9" fmla="*/ 540 h 1685"/>
                <a:gd name="T10" fmla="*/ 1708 w 2529"/>
                <a:gd name="T11" fmla="*/ 0 h 1685"/>
              </a:gdLst>
              <a:ahLst/>
              <a:cxnLst>
                <a:cxn ang="0">
                  <a:pos x="T0" y="T1"/>
                </a:cxn>
                <a:cxn ang="0">
                  <a:pos x="T2" y="T3"/>
                </a:cxn>
                <a:cxn ang="0">
                  <a:pos x="T4" y="T5"/>
                </a:cxn>
                <a:cxn ang="0">
                  <a:pos x="T6" y="T7"/>
                </a:cxn>
                <a:cxn ang="0">
                  <a:pos x="T8" y="T9"/>
                </a:cxn>
                <a:cxn ang="0">
                  <a:pos x="T10" y="T11"/>
                </a:cxn>
              </a:cxnLst>
              <a:rect l="0" t="0" r="r" b="b"/>
              <a:pathLst>
                <a:path w="2529" h="1685">
                  <a:moveTo>
                    <a:pt x="1708" y="0"/>
                  </a:moveTo>
                  <a:lnTo>
                    <a:pt x="0" y="1134"/>
                  </a:lnTo>
                  <a:lnTo>
                    <a:pt x="805" y="1685"/>
                  </a:lnTo>
                  <a:lnTo>
                    <a:pt x="1253" y="1388"/>
                  </a:lnTo>
                  <a:lnTo>
                    <a:pt x="2529" y="540"/>
                  </a:lnTo>
                  <a:lnTo>
                    <a:pt x="1708" y="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1" name="Freeform 35">
              <a:extLst>
                <a:ext uri="{FF2B5EF4-FFF2-40B4-BE49-F238E27FC236}">
                  <a16:creationId xmlns:a16="http://schemas.microsoft.com/office/drawing/2014/main" id="{04099C58-A0E4-4E41-AEBC-0B9D8144C08B}"/>
                </a:ext>
              </a:extLst>
            </p:cNvPr>
            <p:cNvSpPr>
              <a:spLocks/>
            </p:cNvSpPr>
            <p:nvPr/>
          </p:nvSpPr>
          <p:spPr bwMode="auto">
            <a:xfrm>
              <a:off x="4221704" y="1791782"/>
              <a:ext cx="700593" cy="466784"/>
            </a:xfrm>
            <a:custGeom>
              <a:avLst/>
              <a:gdLst>
                <a:gd name="T0" fmla="*/ 0 w 2529"/>
                <a:gd name="T1" fmla="*/ 551 h 1685"/>
                <a:gd name="T2" fmla="*/ 1692 w 2529"/>
                <a:gd name="T3" fmla="*/ 1685 h 1685"/>
                <a:gd name="T4" fmla="*/ 2529 w 2529"/>
                <a:gd name="T5" fmla="*/ 1151 h 1685"/>
                <a:gd name="T6" fmla="*/ 811 w 2529"/>
                <a:gd name="T7" fmla="*/ 0 h 1685"/>
                <a:gd name="T8" fmla="*/ 0 w 2529"/>
                <a:gd name="T9" fmla="*/ 551 h 1685"/>
              </a:gdLst>
              <a:ahLst/>
              <a:cxnLst>
                <a:cxn ang="0">
                  <a:pos x="T0" y="T1"/>
                </a:cxn>
                <a:cxn ang="0">
                  <a:pos x="T2" y="T3"/>
                </a:cxn>
                <a:cxn ang="0">
                  <a:pos x="T4" y="T5"/>
                </a:cxn>
                <a:cxn ang="0">
                  <a:pos x="T6" y="T7"/>
                </a:cxn>
                <a:cxn ang="0">
                  <a:pos x="T8" y="T9"/>
                </a:cxn>
              </a:cxnLst>
              <a:rect l="0" t="0" r="r" b="b"/>
              <a:pathLst>
                <a:path w="2529" h="1685">
                  <a:moveTo>
                    <a:pt x="0" y="551"/>
                  </a:moveTo>
                  <a:lnTo>
                    <a:pt x="1692" y="1685"/>
                  </a:lnTo>
                  <a:lnTo>
                    <a:pt x="2529" y="1151"/>
                  </a:lnTo>
                  <a:lnTo>
                    <a:pt x="811" y="0"/>
                  </a:lnTo>
                  <a:lnTo>
                    <a:pt x="0" y="55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Tree>
    <p:extLst>
      <p:ext uri="{BB962C8B-B14F-4D97-AF65-F5344CB8AC3E}">
        <p14:creationId xmlns:p14="http://schemas.microsoft.com/office/powerpoint/2010/main" val="3454263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Title 8">
            <a:extLst>
              <a:ext uri="{FF2B5EF4-FFF2-40B4-BE49-F238E27FC236}">
                <a16:creationId xmlns:a16="http://schemas.microsoft.com/office/drawing/2014/main" id="{4A4FD621-D14D-43B7-972E-550399C055B5}"/>
              </a:ext>
            </a:extLst>
          </p:cNvPr>
          <p:cNvSpPr txBox="1">
            <a:spLocks/>
          </p:cNvSpPr>
          <p:nvPr/>
        </p:nvSpPr>
        <p:spPr>
          <a:xfrm>
            <a:off x="14648683" y="3042255"/>
            <a:ext cx="3626098"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Finance</a:t>
            </a:r>
          </a:p>
        </p:txBody>
      </p:sp>
      <p:sp>
        <p:nvSpPr>
          <p:cNvPr id="18" name="Mask_right">
            <a:extLst>
              <a:ext uri="{FF2B5EF4-FFF2-40B4-BE49-F238E27FC236}">
                <a16:creationId xmlns:a16="http://schemas.microsoft.com/office/drawing/2014/main" id="{D9798139-A87E-4869-8EAA-FCE3C8544A7A}"/>
              </a:ext>
            </a:extLst>
          </p:cNvPr>
          <p:cNvSpPr/>
          <p:nvPr/>
        </p:nvSpPr>
        <p:spPr>
          <a:xfrm>
            <a:off x="14607403" y="3901440"/>
            <a:ext cx="3772038" cy="4328160"/>
          </a:xfrm>
          <a:prstGeom prst="rect">
            <a:avLst/>
          </a:prstGeom>
          <a:gradFill>
            <a:gsLst>
              <a:gs pos="0">
                <a:schemeClr val="tx2">
                  <a:lumMod val="10000"/>
                </a:schemeClr>
              </a:gs>
              <a:gs pos="100000">
                <a:schemeClr val="bg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37" name="Rectangle 36">
            <a:extLst>
              <a:ext uri="{FF2B5EF4-FFF2-40B4-BE49-F238E27FC236}">
                <a16:creationId xmlns:a16="http://schemas.microsoft.com/office/drawing/2014/main" id="{8BA0B885-67BF-4DED-9A99-FFC2EFD26879}"/>
              </a:ext>
            </a:extLst>
          </p:cNvPr>
          <p:cNvSpPr/>
          <p:nvPr/>
        </p:nvSpPr>
        <p:spPr>
          <a:xfrm>
            <a:off x="15169813"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Capex </a:t>
            </a:r>
          </a:p>
          <a:p>
            <a:pPr algn="ctr" defTabSz="731520"/>
            <a:r>
              <a:rPr lang="en-US" sz="2800" dirty="0">
                <a:solidFill>
                  <a:schemeClr val="tx1"/>
                </a:solidFill>
                <a:ea typeface="Amazon Ember" panose="020B0603020204020204" pitchFamily="34" charset="0"/>
                <a:cs typeface="Amazon Ember" panose="020B0603020204020204" pitchFamily="34" charset="0"/>
              </a:rPr>
              <a:t>Versus </a:t>
            </a:r>
            <a:br>
              <a:rPr lang="en-US" sz="2800" dirty="0">
                <a:solidFill>
                  <a:schemeClr val="tx1"/>
                </a:solidFill>
                <a:ea typeface="Amazon Ember" panose="020B0603020204020204" pitchFamily="34" charset="0"/>
                <a:cs typeface="Amazon Ember" panose="020B0603020204020204" pitchFamily="34" charset="0"/>
              </a:rPr>
            </a:br>
            <a:r>
              <a:rPr lang="en-US" sz="2800" dirty="0">
                <a:solidFill>
                  <a:schemeClr val="tx1"/>
                </a:solidFill>
                <a:ea typeface="Amazon Ember" panose="020B0603020204020204" pitchFamily="34" charset="0"/>
                <a:cs typeface="Amazon Ember" panose="020B0603020204020204" pitchFamily="34" charset="0"/>
              </a:rPr>
              <a:t>opex</a:t>
            </a:r>
          </a:p>
        </p:txBody>
      </p:sp>
      <p:grpSp>
        <p:nvGrpSpPr>
          <p:cNvPr id="38" name="Group 42">
            <a:extLst>
              <a:ext uri="{FF2B5EF4-FFF2-40B4-BE49-F238E27FC236}">
                <a16:creationId xmlns:a16="http://schemas.microsoft.com/office/drawing/2014/main" id="{51D9B6B0-180C-49D3-976E-7C8FE59D3C10}"/>
              </a:ext>
            </a:extLst>
          </p:cNvPr>
          <p:cNvGrpSpPr>
            <a:grpSpLocks noChangeAspect="1"/>
          </p:cNvGrpSpPr>
          <p:nvPr/>
        </p:nvGrpSpPr>
        <p:grpSpPr bwMode="auto">
          <a:xfrm>
            <a:off x="15923512" y="4843895"/>
            <a:ext cx="1688187" cy="1161938"/>
            <a:chOff x="4740" y="1768"/>
            <a:chExt cx="725" cy="499"/>
          </a:xfrm>
          <a:noFill/>
        </p:grpSpPr>
        <p:sp>
          <p:nvSpPr>
            <p:cNvPr id="39" name="Freeform 45">
              <a:extLst>
                <a:ext uri="{FF2B5EF4-FFF2-40B4-BE49-F238E27FC236}">
                  <a16:creationId xmlns:a16="http://schemas.microsoft.com/office/drawing/2014/main" id="{53FC8166-57FF-44C9-9CB7-2BFD4B21ED8B}"/>
                </a:ext>
              </a:extLst>
            </p:cNvPr>
            <p:cNvSpPr>
              <a:spLocks/>
            </p:cNvSpPr>
            <p:nvPr/>
          </p:nvSpPr>
          <p:spPr bwMode="auto">
            <a:xfrm>
              <a:off x="4966" y="1768"/>
              <a:ext cx="499" cy="459"/>
            </a:xfrm>
            <a:custGeom>
              <a:avLst/>
              <a:gdLst>
                <a:gd name="T0" fmla="*/ 339 w 499"/>
                <a:gd name="T1" fmla="*/ 24 h 459"/>
                <a:gd name="T2" fmla="*/ 0 w 499"/>
                <a:gd name="T3" fmla="*/ 459 h 459"/>
                <a:gd name="T4" fmla="*/ 499 w 499"/>
                <a:gd name="T5" fmla="*/ 249 h 459"/>
                <a:gd name="T6" fmla="*/ 394 w 499"/>
                <a:gd name="T7" fmla="*/ 0 h 459"/>
                <a:gd name="T8" fmla="*/ 339 w 499"/>
                <a:gd name="T9" fmla="*/ 24 h 459"/>
              </a:gdLst>
              <a:ahLst/>
              <a:cxnLst>
                <a:cxn ang="0">
                  <a:pos x="T0" y="T1"/>
                </a:cxn>
                <a:cxn ang="0">
                  <a:pos x="T2" y="T3"/>
                </a:cxn>
                <a:cxn ang="0">
                  <a:pos x="T4" y="T5"/>
                </a:cxn>
                <a:cxn ang="0">
                  <a:pos x="T6" y="T7"/>
                </a:cxn>
                <a:cxn ang="0">
                  <a:pos x="T8" y="T9"/>
                </a:cxn>
              </a:cxnLst>
              <a:rect l="0" t="0" r="r" b="b"/>
              <a:pathLst>
                <a:path w="499" h="459">
                  <a:moveTo>
                    <a:pt x="339" y="24"/>
                  </a:moveTo>
                  <a:lnTo>
                    <a:pt x="0" y="459"/>
                  </a:lnTo>
                  <a:lnTo>
                    <a:pt x="499" y="249"/>
                  </a:lnTo>
                  <a:lnTo>
                    <a:pt x="394" y="0"/>
                  </a:lnTo>
                  <a:lnTo>
                    <a:pt x="339" y="24"/>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0" name="Freeform 46">
              <a:extLst>
                <a:ext uri="{FF2B5EF4-FFF2-40B4-BE49-F238E27FC236}">
                  <a16:creationId xmlns:a16="http://schemas.microsoft.com/office/drawing/2014/main" id="{F612D351-9259-4E6A-86E6-625CAC300F73}"/>
                </a:ext>
              </a:extLst>
            </p:cNvPr>
            <p:cNvSpPr>
              <a:spLocks/>
            </p:cNvSpPr>
            <p:nvPr/>
          </p:nvSpPr>
          <p:spPr bwMode="auto">
            <a:xfrm>
              <a:off x="5305" y="1768"/>
              <a:ext cx="78" cy="68"/>
            </a:xfrm>
            <a:custGeom>
              <a:avLst/>
              <a:gdLst>
                <a:gd name="T0" fmla="*/ 0 w 37"/>
                <a:gd name="T1" fmla="*/ 11 h 32"/>
                <a:gd name="T2" fmla="*/ 15 w 37"/>
                <a:gd name="T3" fmla="*/ 29 h 32"/>
                <a:gd name="T4" fmla="*/ 37 w 37"/>
                <a:gd name="T5" fmla="*/ 26 h 32"/>
                <a:gd name="T6" fmla="*/ 26 w 37"/>
                <a:gd name="T7" fmla="*/ 0 h 32"/>
                <a:gd name="T8" fmla="*/ 0 w 37"/>
                <a:gd name="T9" fmla="*/ 11 h 32"/>
              </a:gdLst>
              <a:ahLst/>
              <a:cxnLst>
                <a:cxn ang="0">
                  <a:pos x="T0" y="T1"/>
                </a:cxn>
                <a:cxn ang="0">
                  <a:pos x="T2" y="T3"/>
                </a:cxn>
                <a:cxn ang="0">
                  <a:pos x="T4" y="T5"/>
                </a:cxn>
                <a:cxn ang="0">
                  <a:pos x="T6" y="T7"/>
                </a:cxn>
                <a:cxn ang="0">
                  <a:pos x="T8" y="T9"/>
                </a:cxn>
              </a:cxnLst>
              <a:rect l="0" t="0" r="r" b="b"/>
              <a:pathLst>
                <a:path w="37" h="32">
                  <a:moveTo>
                    <a:pt x="0" y="11"/>
                  </a:moveTo>
                  <a:cubicBezTo>
                    <a:pt x="2" y="18"/>
                    <a:pt x="7" y="26"/>
                    <a:pt x="15" y="29"/>
                  </a:cubicBezTo>
                  <a:cubicBezTo>
                    <a:pt x="22" y="32"/>
                    <a:pt x="31" y="31"/>
                    <a:pt x="37" y="26"/>
                  </a:cubicBezTo>
                  <a:cubicBezTo>
                    <a:pt x="26" y="0"/>
                    <a:pt x="26" y="0"/>
                    <a:pt x="26" y="0"/>
                  </a:cubicBezTo>
                  <a:lnTo>
                    <a:pt x="0" y="1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1" name="Freeform 47">
              <a:extLst>
                <a:ext uri="{FF2B5EF4-FFF2-40B4-BE49-F238E27FC236}">
                  <a16:creationId xmlns:a16="http://schemas.microsoft.com/office/drawing/2014/main" id="{F2604B5D-035C-49F1-9B78-B04ADDB731DC}"/>
                </a:ext>
              </a:extLst>
            </p:cNvPr>
            <p:cNvSpPr>
              <a:spLocks/>
            </p:cNvSpPr>
            <p:nvPr/>
          </p:nvSpPr>
          <p:spPr bwMode="auto">
            <a:xfrm>
              <a:off x="5398" y="1962"/>
              <a:ext cx="67" cy="78"/>
            </a:xfrm>
            <a:custGeom>
              <a:avLst/>
              <a:gdLst>
                <a:gd name="T0" fmla="*/ 6 w 32"/>
                <a:gd name="T1" fmla="*/ 37 h 37"/>
                <a:gd name="T2" fmla="*/ 3 w 32"/>
                <a:gd name="T3" fmla="*/ 14 h 37"/>
                <a:gd name="T4" fmla="*/ 21 w 32"/>
                <a:gd name="T5" fmla="*/ 0 h 37"/>
                <a:gd name="T6" fmla="*/ 32 w 32"/>
                <a:gd name="T7" fmla="*/ 26 h 37"/>
                <a:gd name="T8" fmla="*/ 6 w 32"/>
                <a:gd name="T9" fmla="*/ 37 h 37"/>
              </a:gdLst>
              <a:ahLst/>
              <a:cxnLst>
                <a:cxn ang="0">
                  <a:pos x="T0" y="T1"/>
                </a:cxn>
                <a:cxn ang="0">
                  <a:pos x="T2" y="T3"/>
                </a:cxn>
                <a:cxn ang="0">
                  <a:pos x="T4" y="T5"/>
                </a:cxn>
                <a:cxn ang="0">
                  <a:pos x="T6" y="T7"/>
                </a:cxn>
                <a:cxn ang="0">
                  <a:pos x="T8" y="T9"/>
                </a:cxn>
              </a:cxnLst>
              <a:rect l="0" t="0" r="r" b="b"/>
              <a:pathLst>
                <a:path w="32" h="37">
                  <a:moveTo>
                    <a:pt x="6" y="37"/>
                  </a:moveTo>
                  <a:cubicBezTo>
                    <a:pt x="2" y="31"/>
                    <a:pt x="0" y="21"/>
                    <a:pt x="3" y="14"/>
                  </a:cubicBezTo>
                  <a:cubicBezTo>
                    <a:pt x="6" y="6"/>
                    <a:pt x="13" y="1"/>
                    <a:pt x="21" y="0"/>
                  </a:cubicBezTo>
                  <a:cubicBezTo>
                    <a:pt x="32" y="26"/>
                    <a:pt x="32" y="26"/>
                    <a:pt x="32" y="26"/>
                  </a:cubicBezTo>
                  <a:lnTo>
                    <a:pt x="6" y="3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2" name="Freeform 48">
              <a:extLst>
                <a:ext uri="{FF2B5EF4-FFF2-40B4-BE49-F238E27FC236}">
                  <a16:creationId xmlns:a16="http://schemas.microsoft.com/office/drawing/2014/main" id="{DAFAE4B9-A1AC-4AFF-BDE5-E6D95067D5DB}"/>
                </a:ext>
              </a:extLst>
            </p:cNvPr>
            <p:cNvSpPr>
              <a:spLocks/>
            </p:cNvSpPr>
            <p:nvPr/>
          </p:nvSpPr>
          <p:spPr bwMode="auto">
            <a:xfrm>
              <a:off x="5083" y="1941"/>
              <a:ext cx="151" cy="162"/>
            </a:xfrm>
            <a:custGeom>
              <a:avLst/>
              <a:gdLst>
                <a:gd name="T0" fmla="*/ 0 w 72"/>
                <a:gd name="T1" fmla="*/ 65 h 77"/>
                <a:gd name="T2" fmla="*/ 41 w 72"/>
                <a:gd name="T3" fmla="*/ 71 h 77"/>
                <a:gd name="T4" fmla="*/ 63 w 72"/>
                <a:gd name="T5" fmla="*/ 17 h 77"/>
                <a:gd name="T6" fmla="*/ 50 w 72"/>
                <a:gd name="T7" fmla="*/ 0 h 77"/>
                <a:gd name="T8" fmla="*/ 0 w 72"/>
                <a:gd name="T9" fmla="*/ 65 h 77"/>
              </a:gdLst>
              <a:ahLst/>
              <a:cxnLst>
                <a:cxn ang="0">
                  <a:pos x="T0" y="T1"/>
                </a:cxn>
                <a:cxn ang="0">
                  <a:pos x="T2" y="T3"/>
                </a:cxn>
                <a:cxn ang="0">
                  <a:pos x="T4" y="T5"/>
                </a:cxn>
                <a:cxn ang="0">
                  <a:pos x="T6" y="T7"/>
                </a:cxn>
                <a:cxn ang="0">
                  <a:pos x="T8" y="T9"/>
                </a:cxn>
              </a:cxnLst>
              <a:rect l="0" t="0" r="r" b="b"/>
              <a:pathLst>
                <a:path w="72" h="77">
                  <a:moveTo>
                    <a:pt x="0" y="65"/>
                  </a:moveTo>
                  <a:cubicBezTo>
                    <a:pt x="11" y="74"/>
                    <a:pt x="27" y="77"/>
                    <a:pt x="41" y="71"/>
                  </a:cubicBezTo>
                  <a:cubicBezTo>
                    <a:pt x="62" y="62"/>
                    <a:pt x="72" y="38"/>
                    <a:pt x="63" y="17"/>
                  </a:cubicBezTo>
                  <a:cubicBezTo>
                    <a:pt x="60" y="10"/>
                    <a:pt x="56" y="4"/>
                    <a:pt x="50" y="0"/>
                  </a:cubicBezTo>
                  <a:lnTo>
                    <a:pt x="0" y="65"/>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3" name="Freeform 49">
              <a:extLst>
                <a:ext uri="{FF2B5EF4-FFF2-40B4-BE49-F238E27FC236}">
                  <a16:creationId xmlns:a16="http://schemas.microsoft.com/office/drawing/2014/main" id="{12404FE6-0F34-493C-979F-D7C813614D5E}"/>
                </a:ext>
              </a:extLst>
            </p:cNvPr>
            <p:cNvSpPr>
              <a:spLocks/>
            </p:cNvSpPr>
            <p:nvPr/>
          </p:nvSpPr>
          <p:spPr bwMode="auto">
            <a:xfrm>
              <a:off x="4740" y="1785"/>
              <a:ext cx="484" cy="482"/>
            </a:xfrm>
            <a:custGeom>
              <a:avLst/>
              <a:gdLst>
                <a:gd name="T0" fmla="*/ 174 w 484"/>
                <a:gd name="T1" fmla="*/ 457 h 482"/>
                <a:gd name="T2" fmla="*/ 484 w 484"/>
                <a:gd name="T3" fmla="*/ 0 h 482"/>
                <a:gd name="T4" fmla="*/ 0 w 484"/>
                <a:gd name="T5" fmla="*/ 242 h 482"/>
                <a:gd name="T6" fmla="*/ 119 w 484"/>
                <a:gd name="T7" fmla="*/ 482 h 482"/>
                <a:gd name="T8" fmla="*/ 174 w 484"/>
                <a:gd name="T9" fmla="*/ 457 h 482"/>
              </a:gdLst>
              <a:ahLst/>
              <a:cxnLst>
                <a:cxn ang="0">
                  <a:pos x="T0" y="T1"/>
                </a:cxn>
                <a:cxn ang="0">
                  <a:pos x="T2" y="T3"/>
                </a:cxn>
                <a:cxn ang="0">
                  <a:pos x="T4" y="T5"/>
                </a:cxn>
                <a:cxn ang="0">
                  <a:pos x="T6" y="T7"/>
                </a:cxn>
                <a:cxn ang="0">
                  <a:pos x="T8" y="T9"/>
                </a:cxn>
              </a:cxnLst>
              <a:rect l="0" t="0" r="r" b="b"/>
              <a:pathLst>
                <a:path w="484" h="482">
                  <a:moveTo>
                    <a:pt x="174" y="457"/>
                  </a:moveTo>
                  <a:lnTo>
                    <a:pt x="484" y="0"/>
                  </a:lnTo>
                  <a:lnTo>
                    <a:pt x="0" y="242"/>
                  </a:lnTo>
                  <a:lnTo>
                    <a:pt x="119" y="482"/>
                  </a:lnTo>
                  <a:lnTo>
                    <a:pt x="174" y="45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4" name="Freeform 50">
              <a:extLst>
                <a:ext uri="{FF2B5EF4-FFF2-40B4-BE49-F238E27FC236}">
                  <a16:creationId xmlns:a16="http://schemas.microsoft.com/office/drawing/2014/main" id="{3EBA2946-18E5-4C97-BD34-42585B9DF2FC}"/>
                </a:ext>
              </a:extLst>
            </p:cNvPr>
            <p:cNvSpPr>
              <a:spLocks/>
            </p:cNvSpPr>
            <p:nvPr/>
          </p:nvSpPr>
          <p:spPr bwMode="auto">
            <a:xfrm>
              <a:off x="4834" y="2200"/>
              <a:ext cx="78" cy="67"/>
            </a:xfrm>
            <a:custGeom>
              <a:avLst/>
              <a:gdLst>
                <a:gd name="T0" fmla="*/ 37 w 37"/>
                <a:gd name="T1" fmla="*/ 20 h 32"/>
                <a:gd name="T2" fmla="*/ 22 w 37"/>
                <a:gd name="T3" fmla="*/ 3 h 32"/>
                <a:gd name="T4" fmla="*/ 0 w 37"/>
                <a:gd name="T5" fmla="*/ 7 h 32"/>
                <a:gd name="T6" fmla="*/ 12 w 37"/>
                <a:gd name="T7" fmla="*/ 32 h 32"/>
                <a:gd name="T8" fmla="*/ 37 w 37"/>
                <a:gd name="T9" fmla="*/ 20 h 32"/>
              </a:gdLst>
              <a:ahLst/>
              <a:cxnLst>
                <a:cxn ang="0">
                  <a:pos x="T0" y="T1"/>
                </a:cxn>
                <a:cxn ang="0">
                  <a:pos x="T2" y="T3"/>
                </a:cxn>
                <a:cxn ang="0">
                  <a:pos x="T4" y="T5"/>
                </a:cxn>
                <a:cxn ang="0">
                  <a:pos x="T6" y="T7"/>
                </a:cxn>
                <a:cxn ang="0">
                  <a:pos x="T8" y="T9"/>
                </a:cxn>
              </a:cxnLst>
              <a:rect l="0" t="0" r="r" b="b"/>
              <a:pathLst>
                <a:path w="37" h="32">
                  <a:moveTo>
                    <a:pt x="37" y="20"/>
                  </a:moveTo>
                  <a:cubicBezTo>
                    <a:pt x="36" y="13"/>
                    <a:pt x="29" y="5"/>
                    <a:pt x="22" y="3"/>
                  </a:cubicBezTo>
                  <a:cubicBezTo>
                    <a:pt x="14" y="0"/>
                    <a:pt x="6" y="2"/>
                    <a:pt x="0" y="7"/>
                  </a:cubicBezTo>
                  <a:cubicBezTo>
                    <a:pt x="12" y="32"/>
                    <a:pt x="12" y="32"/>
                    <a:pt x="12" y="32"/>
                  </a:cubicBezTo>
                  <a:lnTo>
                    <a:pt x="37" y="2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5" name="Freeform 51">
              <a:extLst>
                <a:ext uri="{FF2B5EF4-FFF2-40B4-BE49-F238E27FC236}">
                  <a16:creationId xmlns:a16="http://schemas.microsoft.com/office/drawing/2014/main" id="{EA8D3119-ABE6-42E3-8145-878294B467D9}"/>
                </a:ext>
              </a:extLst>
            </p:cNvPr>
            <p:cNvSpPr>
              <a:spLocks/>
            </p:cNvSpPr>
            <p:nvPr/>
          </p:nvSpPr>
          <p:spPr bwMode="auto">
            <a:xfrm>
              <a:off x="4740" y="2000"/>
              <a:ext cx="67" cy="80"/>
            </a:xfrm>
            <a:custGeom>
              <a:avLst/>
              <a:gdLst>
                <a:gd name="T0" fmla="*/ 25 w 32"/>
                <a:gd name="T1" fmla="*/ 0 h 38"/>
                <a:gd name="T2" fmla="*/ 30 w 32"/>
                <a:gd name="T3" fmla="*/ 23 h 38"/>
                <a:gd name="T4" fmla="*/ 13 w 32"/>
                <a:gd name="T5" fmla="*/ 38 h 38"/>
                <a:gd name="T6" fmla="*/ 0 w 32"/>
                <a:gd name="T7" fmla="*/ 13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30" y="6"/>
                    <a:pt x="32" y="15"/>
                    <a:pt x="30" y="23"/>
                  </a:cubicBezTo>
                  <a:cubicBezTo>
                    <a:pt x="27" y="31"/>
                    <a:pt x="20" y="36"/>
                    <a:pt x="13" y="38"/>
                  </a:cubicBezTo>
                  <a:cubicBezTo>
                    <a:pt x="0" y="13"/>
                    <a:pt x="0" y="13"/>
                    <a:pt x="0" y="13"/>
                  </a:cubicBezTo>
                  <a:lnTo>
                    <a:pt x="25" y="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6" name="Freeform 52">
              <a:extLst>
                <a:ext uri="{FF2B5EF4-FFF2-40B4-BE49-F238E27FC236}">
                  <a16:creationId xmlns:a16="http://schemas.microsoft.com/office/drawing/2014/main" id="{90023AE7-C40C-48A6-8077-68FE0007DCEA}"/>
                </a:ext>
              </a:extLst>
            </p:cNvPr>
            <p:cNvSpPr>
              <a:spLocks/>
            </p:cNvSpPr>
            <p:nvPr/>
          </p:nvSpPr>
          <p:spPr bwMode="auto">
            <a:xfrm>
              <a:off x="4970" y="1920"/>
              <a:ext cx="147" cy="164"/>
            </a:xfrm>
            <a:custGeom>
              <a:avLst/>
              <a:gdLst>
                <a:gd name="T0" fmla="*/ 70 w 70"/>
                <a:gd name="T1" fmla="*/ 10 h 78"/>
                <a:gd name="T2" fmla="*/ 28 w 70"/>
                <a:gd name="T3" fmla="*/ 7 h 78"/>
                <a:gd name="T4" fmla="*/ 10 w 70"/>
                <a:gd name="T5" fmla="*/ 62 h 78"/>
                <a:gd name="T6" fmla="*/ 24 w 70"/>
                <a:gd name="T7" fmla="*/ 78 h 78"/>
                <a:gd name="T8" fmla="*/ 70 w 70"/>
                <a:gd name="T9" fmla="*/ 10 h 78"/>
              </a:gdLst>
              <a:ahLst/>
              <a:cxnLst>
                <a:cxn ang="0">
                  <a:pos x="T0" y="T1"/>
                </a:cxn>
                <a:cxn ang="0">
                  <a:pos x="T2" y="T3"/>
                </a:cxn>
                <a:cxn ang="0">
                  <a:pos x="T4" y="T5"/>
                </a:cxn>
                <a:cxn ang="0">
                  <a:pos x="T6" y="T7"/>
                </a:cxn>
                <a:cxn ang="0">
                  <a:pos x="T8" y="T9"/>
                </a:cxn>
              </a:cxnLst>
              <a:rect l="0" t="0" r="r" b="b"/>
              <a:pathLst>
                <a:path w="70" h="78">
                  <a:moveTo>
                    <a:pt x="70" y="10"/>
                  </a:moveTo>
                  <a:cubicBezTo>
                    <a:pt x="58" y="2"/>
                    <a:pt x="42" y="0"/>
                    <a:pt x="28" y="7"/>
                  </a:cubicBezTo>
                  <a:cubicBezTo>
                    <a:pt x="8" y="17"/>
                    <a:pt x="0" y="42"/>
                    <a:pt x="10" y="62"/>
                  </a:cubicBezTo>
                  <a:cubicBezTo>
                    <a:pt x="13" y="69"/>
                    <a:pt x="18" y="74"/>
                    <a:pt x="24" y="78"/>
                  </a:cubicBezTo>
                  <a:lnTo>
                    <a:pt x="70" y="1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19" name="Arrow: Pentagon 18">
            <a:extLst>
              <a:ext uri="{FF2B5EF4-FFF2-40B4-BE49-F238E27FC236}">
                <a16:creationId xmlns:a16="http://schemas.microsoft.com/office/drawing/2014/main" id="{5B3BE967-DE30-4DEF-B33D-AE53612E300B}"/>
              </a:ext>
            </a:extLst>
          </p:cNvPr>
          <p:cNvSpPr/>
          <p:nvPr/>
        </p:nvSpPr>
        <p:spPr>
          <a:xfrm>
            <a:off x="-835287" y="-57382"/>
            <a:ext cx="16509645" cy="8286982"/>
          </a:xfrm>
          <a:prstGeom prst="homePlate">
            <a:avLst>
              <a:gd name="adj" fmla="val 11560"/>
            </a:avLst>
          </a:prstGeom>
          <a:gradFill>
            <a:gsLst>
              <a:gs pos="1961">
                <a:schemeClr val="tx2">
                  <a:lumMod val="50000"/>
                </a:schemeClr>
              </a:gs>
              <a:gs pos="100000">
                <a:schemeClr val="bg1">
                  <a:lumMod val="65000"/>
                  <a:lumOff val="3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3" name="Title 8">
            <a:extLst>
              <a:ext uri="{FF2B5EF4-FFF2-40B4-BE49-F238E27FC236}">
                <a16:creationId xmlns:a16="http://schemas.microsoft.com/office/drawing/2014/main" id="{C7CFEA33-6875-44ED-B170-5A166E277247}"/>
              </a:ext>
            </a:extLst>
          </p:cNvPr>
          <p:cNvSpPr txBox="1">
            <a:spLocks/>
          </p:cNvSpPr>
          <p:nvPr/>
        </p:nvSpPr>
        <p:spPr>
          <a:xfrm>
            <a:off x="2378189" y="488381"/>
            <a:ext cx="11874259" cy="2388931"/>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defTabSz="731520">
              <a:lnSpc>
                <a:spcPct val="90000"/>
              </a:lnSpc>
              <a:spcBef>
                <a:spcPct val="0"/>
              </a:spcBef>
              <a:defRPr sz="5600" b="1">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0" dirty="0"/>
              <a:t>Integrate business with DevOps</a:t>
            </a:r>
          </a:p>
          <a:p>
            <a:r>
              <a:rPr lang="en-US" sz="4400" b="0" dirty="0"/>
              <a:t>Organization structure and APIs</a:t>
            </a:r>
          </a:p>
        </p:txBody>
      </p:sp>
      <p:sp>
        <p:nvSpPr>
          <p:cNvPr id="10" name="Title 8">
            <a:extLst>
              <a:ext uri="{FF2B5EF4-FFF2-40B4-BE49-F238E27FC236}">
                <a16:creationId xmlns:a16="http://schemas.microsoft.com/office/drawing/2014/main" id="{91B818DB-47B5-924B-95C9-49549C60924A}"/>
              </a:ext>
            </a:extLst>
          </p:cNvPr>
          <p:cNvSpPr txBox="1">
            <a:spLocks/>
          </p:cNvSpPr>
          <p:nvPr/>
        </p:nvSpPr>
        <p:spPr>
          <a:xfrm>
            <a:off x="2817602" y="2877313"/>
            <a:ext cx="9607637" cy="4869029"/>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defTabSz="731520">
              <a:lnSpc>
                <a:spcPct val="90000"/>
              </a:lnSpc>
              <a:defRPr/>
            </a:pPr>
            <a:endParaRPr lang="en-US" sz="44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itle 8">
            <a:extLst>
              <a:ext uri="{FF2B5EF4-FFF2-40B4-BE49-F238E27FC236}">
                <a16:creationId xmlns:a16="http://schemas.microsoft.com/office/drawing/2014/main" id="{883F6AE2-A7AA-5B45-8662-208532B33723}"/>
              </a:ext>
            </a:extLst>
          </p:cNvPr>
          <p:cNvSpPr txBox="1">
            <a:spLocks/>
          </p:cNvSpPr>
          <p:nvPr/>
        </p:nvSpPr>
        <p:spPr>
          <a:xfrm>
            <a:off x="2451842" y="2572513"/>
            <a:ext cx="10632066" cy="4869029"/>
          </a:xfrm>
          <a:prstGeom prst="rect">
            <a:avLst/>
          </a:prstGeom>
        </p:spPr>
        <p:txBody>
          <a:bodyPr/>
          <a:lstStyle>
            <a:defPPr>
              <a:defRPr lang="en-US"/>
            </a:defPPr>
            <a:lvl1pPr defTabSz="731520">
              <a:lnSpc>
                <a:spcPct val="90000"/>
              </a:lnSpc>
              <a:spcBef>
                <a:spcPct val="0"/>
              </a:spcBef>
              <a:buNone/>
              <a:defRPr sz="4400" b="0" i="0">
                <a:ea typeface="Amazon Ember" panose="020B0603020204020204" pitchFamily="34" charset="0"/>
                <a:cs typeface="Amazon Ember" panose="020B0603020204020204" pitchFamily="34" charset="0"/>
              </a:defRPr>
            </a:lvl1pPr>
          </a:lstStyle>
          <a:p>
            <a:r>
              <a:rPr lang="en-US" dirty="0"/>
              <a:t>CEO</a:t>
            </a:r>
          </a:p>
          <a:p>
            <a:r>
              <a:rPr lang="en-US" dirty="0"/>
              <a:t>	</a:t>
            </a:r>
            <a:r>
              <a:rPr lang="en-US" sz="4000" dirty="0"/>
              <a:t>Sales VP</a:t>
            </a:r>
          </a:p>
          <a:p>
            <a:r>
              <a:rPr lang="en-US" sz="4000" dirty="0"/>
              <a:t>	Marketing VP</a:t>
            </a:r>
          </a:p>
          <a:p>
            <a:r>
              <a:rPr lang="en-US" sz="4000" dirty="0"/>
              <a:t>		</a:t>
            </a:r>
            <a:r>
              <a:rPr lang="en-US" sz="3200" dirty="0"/>
              <a:t>Product Marketing Manager</a:t>
            </a:r>
          </a:p>
          <a:p>
            <a:r>
              <a:rPr lang="en-US" sz="4000" dirty="0"/>
              <a:t>	Services VP</a:t>
            </a:r>
          </a:p>
          <a:p>
            <a:r>
              <a:rPr lang="en-US" sz="4000" dirty="0"/>
              <a:t>		</a:t>
            </a:r>
            <a:r>
              <a:rPr lang="en-US" sz="3200" dirty="0"/>
              <a:t>Services GM</a:t>
            </a:r>
          </a:p>
          <a:p>
            <a:r>
              <a:rPr lang="en-US" sz="3200" dirty="0"/>
              <a:t>			Service Manager (two-pizza team)</a:t>
            </a:r>
          </a:p>
          <a:p>
            <a:r>
              <a:rPr lang="en-US" sz="3200" dirty="0"/>
              <a:t>				BusProdDevOps (API)</a:t>
            </a:r>
          </a:p>
        </p:txBody>
      </p:sp>
      <p:sp>
        <p:nvSpPr>
          <p:cNvPr id="13" name="Title 8">
            <a:extLst>
              <a:ext uri="{FF2B5EF4-FFF2-40B4-BE49-F238E27FC236}">
                <a16:creationId xmlns:a16="http://schemas.microsoft.com/office/drawing/2014/main" id="{A0CE4A32-39BC-4092-B8CF-9F4F1D7EE15F}"/>
              </a:ext>
            </a:extLst>
          </p:cNvPr>
          <p:cNvSpPr txBox="1">
            <a:spLocks/>
          </p:cNvSpPr>
          <p:nvPr/>
        </p:nvSpPr>
        <p:spPr>
          <a:xfrm>
            <a:off x="502278" y="-2712018"/>
            <a:ext cx="13750170" cy="1003816"/>
          </a:xfrm>
          <a:prstGeom prst="rect">
            <a:avLst/>
          </a:prstGeom>
        </p:spPr>
        <p:txBody>
          <a:bodyPr vert="horz" wrap="square" lIns="182880" tIns="146304" rIns="182880" bIns="146304" rtlCol="0" anchor="t">
            <a:noAutofit/>
          </a:bodyPr>
          <a:lstStyle>
            <a:lvl1pPr defTabSz="1097278">
              <a:lnSpc>
                <a:spcPct val="90000"/>
              </a:lnSpc>
              <a:spcBef>
                <a:spcPct val="0"/>
              </a:spcBef>
              <a:buNone/>
              <a:defRPr lang="en-US" sz="4800" b="0" cap="none" spc="-120" baseline="0">
                <a:ln w="3175">
                  <a:noFill/>
                </a:ln>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Blockers for innovation</a:t>
            </a:r>
          </a:p>
        </p:txBody>
      </p:sp>
      <p:sp>
        <p:nvSpPr>
          <p:cNvPr id="14" name="Title 8">
            <a:extLst>
              <a:ext uri="{FF2B5EF4-FFF2-40B4-BE49-F238E27FC236}">
                <a16:creationId xmlns:a16="http://schemas.microsoft.com/office/drawing/2014/main" id="{498F0056-2A6F-4D4C-B0CE-3646014B5299}"/>
              </a:ext>
            </a:extLst>
          </p:cNvPr>
          <p:cNvSpPr txBox="1">
            <a:spLocks/>
          </p:cNvSpPr>
          <p:nvPr/>
        </p:nvSpPr>
        <p:spPr>
          <a:xfrm>
            <a:off x="-7985760" y="3042255"/>
            <a:ext cx="3584448"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Culture</a:t>
            </a:r>
          </a:p>
        </p:txBody>
      </p:sp>
      <p:sp>
        <p:nvSpPr>
          <p:cNvPr id="15" name="Title 8">
            <a:extLst>
              <a:ext uri="{FF2B5EF4-FFF2-40B4-BE49-F238E27FC236}">
                <a16:creationId xmlns:a16="http://schemas.microsoft.com/office/drawing/2014/main" id="{578A8D63-DE4F-4EA7-A041-FCC33C68BC21}"/>
              </a:ext>
            </a:extLst>
          </p:cNvPr>
          <p:cNvSpPr txBox="1">
            <a:spLocks/>
          </p:cNvSpPr>
          <p:nvPr/>
        </p:nvSpPr>
        <p:spPr>
          <a:xfrm>
            <a:off x="-4401312" y="3042255"/>
            <a:ext cx="373075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Skills</a:t>
            </a:r>
          </a:p>
        </p:txBody>
      </p:sp>
      <p:sp>
        <p:nvSpPr>
          <p:cNvPr id="16" name="Title 8">
            <a:extLst>
              <a:ext uri="{FF2B5EF4-FFF2-40B4-BE49-F238E27FC236}">
                <a16:creationId xmlns:a16="http://schemas.microsoft.com/office/drawing/2014/main" id="{911159F5-FF48-44C2-B0AD-50311BBE1D2D}"/>
              </a:ext>
            </a:extLst>
          </p:cNvPr>
          <p:cNvSpPr txBox="1">
            <a:spLocks/>
          </p:cNvSpPr>
          <p:nvPr/>
        </p:nvSpPr>
        <p:spPr>
          <a:xfrm>
            <a:off x="7168895" y="-920145"/>
            <a:ext cx="3730750"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Organization</a:t>
            </a:r>
          </a:p>
        </p:txBody>
      </p:sp>
      <p:sp>
        <p:nvSpPr>
          <p:cNvPr id="20" name="Arrow: Pentagon 19">
            <a:extLst>
              <a:ext uri="{FF2B5EF4-FFF2-40B4-BE49-F238E27FC236}">
                <a16:creationId xmlns:a16="http://schemas.microsoft.com/office/drawing/2014/main" id="{966065C7-43CF-4A0C-B40C-A1EB52B63FA8}"/>
              </a:ext>
            </a:extLst>
          </p:cNvPr>
          <p:cNvSpPr/>
          <p:nvPr/>
        </p:nvSpPr>
        <p:spPr>
          <a:xfrm>
            <a:off x="-5992395" y="3901440"/>
            <a:ext cx="5826022" cy="4328160"/>
          </a:xfrm>
          <a:prstGeom prst="homePlate">
            <a:avLst>
              <a:gd name="adj" fmla="val 11560"/>
            </a:avLst>
          </a:prstGeom>
          <a:gradFill>
            <a:gsLst>
              <a:gs pos="0">
                <a:schemeClr val="accent6"/>
              </a:gs>
              <a:gs pos="100000">
                <a:schemeClr val="accent6">
                  <a:lumMod val="75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21" name="Arrow: Pentagon 20">
            <a:extLst>
              <a:ext uri="{FF2B5EF4-FFF2-40B4-BE49-F238E27FC236}">
                <a16:creationId xmlns:a16="http://schemas.microsoft.com/office/drawing/2014/main" id="{531B44FB-21BC-40D9-B37F-6E938BE5AF5A}"/>
              </a:ext>
            </a:extLst>
          </p:cNvPr>
          <p:cNvSpPr/>
          <p:nvPr/>
        </p:nvSpPr>
        <p:spPr>
          <a:xfrm>
            <a:off x="-7985760" y="3901440"/>
            <a:ext cx="4161549" cy="4328160"/>
          </a:xfrm>
          <a:prstGeom prst="homePlate">
            <a:avLst>
              <a:gd name="adj" fmla="val 11560"/>
            </a:avLst>
          </a:prstGeom>
          <a:gradFill>
            <a:gsLst>
              <a:gs pos="1961">
                <a:schemeClr val="accent5"/>
              </a:gs>
              <a:gs pos="100000">
                <a:srgbClr val="FD4D4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22" name="Rectangle 21">
            <a:extLst>
              <a:ext uri="{FF2B5EF4-FFF2-40B4-BE49-F238E27FC236}">
                <a16:creationId xmlns:a16="http://schemas.microsoft.com/office/drawing/2014/main" id="{0787219F-A8D3-4151-A6A8-C88D4C6D68DC}"/>
              </a:ext>
            </a:extLst>
          </p:cNvPr>
          <p:cNvSpPr/>
          <p:nvPr/>
        </p:nvSpPr>
        <p:spPr>
          <a:xfrm>
            <a:off x="-7494488"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Leadership systems and feedback</a:t>
            </a:r>
          </a:p>
        </p:txBody>
      </p:sp>
      <p:grpSp>
        <p:nvGrpSpPr>
          <p:cNvPr id="23" name="Group 22">
            <a:extLst>
              <a:ext uri="{FF2B5EF4-FFF2-40B4-BE49-F238E27FC236}">
                <a16:creationId xmlns:a16="http://schemas.microsoft.com/office/drawing/2014/main" id="{18A33EAE-CC2D-4C8A-966B-81A1A6E02459}"/>
              </a:ext>
            </a:extLst>
          </p:cNvPr>
          <p:cNvGrpSpPr/>
          <p:nvPr/>
        </p:nvGrpSpPr>
        <p:grpSpPr>
          <a:xfrm>
            <a:off x="-6605648" y="4585929"/>
            <a:ext cx="1140333" cy="1359112"/>
            <a:chOff x="2897012" y="2317750"/>
            <a:chExt cx="581499" cy="693063"/>
          </a:xfrm>
        </p:grpSpPr>
        <p:sp>
          <p:nvSpPr>
            <p:cNvPr id="24" name="Freeform 11">
              <a:extLst>
                <a:ext uri="{FF2B5EF4-FFF2-40B4-BE49-F238E27FC236}">
                  <a16:creationId xmlns:a16="http://schemas.microsoft.com/office/drawing/2014/main" id="{CA35C456-1CCD-4FB3-B03B-C3444A65AFD3}"/>
                </a:ext>
              </a:extLst>
            </p:cNvPr>
            <p:cNvSpPr>
              <a:spLocks/>
            </p:cNvSpPr>
            <p:nvPr/>
          </p:nvSpPr>
          <p:spPr bwMode="auto">
            <a:xfrm>
              <a:off x="2941462" y="2317750"/>
              <a:ext cx="537049" cy="661314"/>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5" name="Oval 24">
              <a:extLst>
                <a:ext uri="{FF2B5EF4-FFF2-40B4-BE49-F238E27FC236}">
                  <a16:creationId xmlns:a16="http://schemas.microsoft.com/office/drawing/2014/main" id="{885793DD-46B7-4154-9F1A-CD2DCF020624}"/>
                </a:ext>
              </a:extLst>
            </p:cNvPr>
            <p:cNvSpPr/>
            <p:nvPr/>
          </p:nvSpPr>
          <p:spPr>
            <a:xfrm>
              <a:off x="3036094" y="2533076"/>
              <a:ext cx="88106" cy="88106"/>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6" name="Rectangle 25">
              <a:extLst>
                <a:ext uri="{FF2B5EF4-FFF2-40B4-BE49-F238E27FC236}">
                  <a16:creationId xmlns:a16="http://schemas.microsoft.com/office/drawing/2014/main" id="{833CBE93-3CE9-4DFC-8462-BDAA82299E84}"/>
                </a:ext>
              </a:extLst>
            </p:cNvPr>
            <p:cNvSpPr/>
            <p:nvPr/>
          </p:nvSpPr>
          <p:spPr>
            <a:xfrm>
              <a:off x="3161109" y="2533076"/>
              <a:ext cx="88106" cy="88106"/>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7" name="Isosceles Triangle 26">
              <a:extLst>
                <a:ext uri="{FF2B5EF4-FFF2-40B4-BE49-F238E27FC236}">
                  <a16:creationId xmlns:a16="http://schemas.microsoft.com/office/drawing/2014/main" id="{8D793FDC-B61E-40D3-80E1-EA222604A587}"/>
                </a:ext>
              </a:extLst>
            </p:cNvPr>
            <p:cNvSpPr/>
            <p:nvPr/>
          </p:nvSpPr>
          <p:spPr>
            <a:xfrm>
              <a:off x="3286125" y="2533076"/>
              <a:ext cx="88106" cy="88106"/>
            </a:xfrm>
            <a:prstGeom prst="triangl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8" name="Freeform 11">
              <a:extLst>
                <a:ext uri="{FF2B5EF4-FFF2-40B4-BE49-F238E27FC236}">
                  <a16:creationId xmlns:a16="http://schemas.microsoft.com/office/drawing/2014/main" id="{5E9C32A1-17C4-49AC-A682-E8FEFD7E87FD}"/>
                </a:ext>
              </a:extLst>
            </p:cNvPr>
            <p:cNvSpPr>
              <a:spLocks/>
            </p:cNvSpPr>
            <p:nvPr/>
          </p:nvSpPr>
          <p:spPr bwMode="auto">
            <a:xfrm flipH="1">
              <a:off x="2897012" y="2699780"/>
              <a:ext cx="252588" cy="311033"/>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solidFill>
              <a:srgbClr val="FD616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grpSp>
      <p:sp>
        <p:nvSpPr>
          <p:cNvPr id="29" name="Rectangle 28">
            <a:extLst>
              <a:ext uri="{FF2B5EF4-FFF2-40B4-BE49-F238E27FC236}">
                <a16:creationId xmlns:a16="http://schemas.microsoft.com/office/drawing/2014/main" id="{87249890-C0CF-4CD3-BECA-525F0998CE0B}"/>
              </a:ext>
            </a:extLst>
          </p:cNvPr>
          <p:cNvSpPr/>
          <p:nvPr/>
        </p:nvSpPr>
        <p:spPr>
          <a:xfrm>
            <a:off x="-3693128"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bg2"/>
                </a:solidFill>
                <a:ea typeface="Amazon Ember" panose="020B0603020204020204" pitchFamily="34" charset="0"/>
                <a:cs typeface="Amazon Ember" panose="020B0603020204020204" pitchFamily="34" charset="0"/>
              </a:rPr>
              <a:t>Training</a:t>
            </a:r>
            <a:br>
              <a:rPr lang="en-US" sz="2800" dirty="0">
                <a:solidFill>
                  <a:schemeClr val="bg2"/>
                </a:solidFill>
                <a:ea typeface="Amazon Ember" panose="020B0603020204020204" pitchFamily="34" charset="0"/>
                <a:cs typeface="Amazon Ember" panose="020B0603020204020204" pitchFamily="34" charset="0"/>
              </a:rPr>
            </a:br>
            <a:r>
              <a:rPr lang="en-US" sz="2800" dirty="0">
                <a:solidFill>
                  <a:schemeClr val="bg2"/>
                </a:solidFill>
                <a:ea typeface="Amazon Ember" panose="020B0603020204020204" pitchFamily="34" charset="0"/>
                <a:cs typeface="Amazon Ember" panose="020B0603020204020204" pitchFamily="34" charset="0"/>
              </a:rPr>
              <a:t>and compensation</a:t>
            </a:r>
          </a:p>
        </p:txBody>
      </p:sp>
      <p:sp>
        <p:nvSpPr>
          <p:cNvPr id="30" name="Freeform 11">
            <a:extLst>
              <a:ext uri="{FF2B5EF4-FFF2-40B4-BE49-F238E27FC236}">
                <a16:creationId xmlns:a16="http://schemas.microsoft.com/office/drawing/2014/main" id="{AE603068-9245-4979-A350-78393E3A7DC9}"/>
              </a:ext>
            </a:extLst>
          </p:cNvPr>
          <p:cNvSpPr>
            <a:spLocks noEditPoints="1"/>
          </p:cNvSpPr>
          <p:nvPr/>
        </p:nvSpPr>
        <p:spPr bwMode="auto">
          <a:xfrm>
            <a:off x="-2676554" y="4636038"/>
            <a:ext cx="975664" cy="1552928"/>
          </a:xfrm>
          <a:custGeom>
            <a:avLst/>
            <a:gdLst>
              <a:gd name="T0" fmla="*/ 603 w 1286"/>
              <a:gd name="T1" fmla="*/ 1237 h 2050"/>
              <a:gd name="T2" fmla="*/ 367 w 1286"/>
              <a:gd name="T3" fmla="*/ 1555 h 2050"/>
              <a:gd name="T4" fmla="*/ 45 w 1286"/>
              <a:gd name="T5" fmla="*/ 1530 h 2050"/>
              <a:gd name="T6" fmla="*/ 266 w 1286"/>
              <a:gd name="T7" fmla="*/ 1111 h 2050"/>
              <a:gd name="T8" fmla="*/ 306 w 1286"/>
              <a:gd name="T9" fmla="*/ 1227 h 2050"/>
              <a:gd name="T10" fmla="*/ 432 w 1286"/>
              <a:gd name="T11" fmla="*/ 1197 h 2050"/>
              <a:gd name="T12" fmla="*/ 507 w 1286"/>
              <a:gd name="T13" fmla="*/ 1298 h 2050"/>
              <a:gd name="T14" fmla="*/ 985 w 1286"/>
              <a:gd name="T15" fmla="*/ 1116 h 2050"/>
              <a:gd name="T16" fmla="*/ 934 w 1286"/>
              <a:gd name="T17" fmla="*/ 1202 h 2050"/>
              <a:gd name="T18" fmla="*/ 814 w 1286"/>
              <a:gd name="T19" fmla="*/ 1202 h 2050"/>
              <a:gd name="T20" fmla="*/ 744 w 1286"/>
              <a:gd name="T21" fmla="*/ 1272 h 2050"/>
              <a:gd name="T22" fmla="*/ 643 w 1286"/>
              <a:gd name="T23" fmla="*/ 1247 h 2050"/>
              <a:gd name="T24" fmla="*/ 955 w 1286"/>
              <a:gd name="T25" fmla="*/ 1727 h 2050"/>
              <a:gd name="T26" fmla="*/ 1171 w 1286"/>
              <a:gd name="T27" fmla="*/ 626 h 2050"/>
              <a:gd name="T28" fmla="*/ 1236 w 1286"/>
              <a:gd name="T29" fmla="*/ 727 h 2050"/>
              <a:gd name="T30" fmla="*/ 1156 w 1286"/>
              <a:gd name="T31" fmla="*/ 838 h 2050"/>
              <a:gd name="T32" fmla="*/ 1065 w 1286"/>
              <a:gd name="T33" fmla="*/ 954 h 2050"/>
              <a:gd name="T34" fmla="*/ 980 w 1286"/>
              <a:gd name="T35" fmla="*/ 1076 h 2050"/>
              <a:gd name="T36" fmla="*/ 899 w 1286"/>
              <a:gd name="T37" fmla="*/ 1187 h 2050"/>
              <a:gd name="T38" fmla="*/ 764 w 1286"/>
              <a:gd name="T39" fmla="*/ 1187 h 2050"/>
              <a:gd name="T40" fmla="*/ 618 w 1286"/>
              <a:gd name="T41" fmla="*/ 1182 h 2050"/>
              <a:gd name="T42" fmla="*/ 467 w 1286"/>
              <a:gd name="T43" fmla="*/ 1182 h 2050"/>
              <a:gd name="T44" fmla="*/ 331 w 1286"/>
              <a:gd name="T45" fmla="*/ 1182 h 2050"/>
              <a:gd name="T46" fmla="*/ 251 w 1286"/>
              <a:gd name="T47" fmla="*/ 1070 h 2050"/>
              <a:gd name="T48" fmla="*/ 171 w 1286"/>
              <a:gd name="T49" fmla="*/ 949 h 2050"/>
              <a:gd name="T50" fmla="*/ 80 w 1286"/>
              <a:gd name="T51" fmla="*/ 828 h 2050"/>
              <a:gd name="T52" fmla="*/ 0 w 1286"/>
              <a:gd name="T53" fmla="*/ 717 h 2050"/>
              <a:gd name="T54" fmla="*/ 45 w 1286"/>
              <a:gd name="T55" fmla="*/ 586 h 2050"/>
              <a:gd name="T56" fmla="*/ 95 w 1286"/>
              <a:gd name="T57" fmla="*/ 444 h 2050"/>
              <a:gd name="T58" fmla="*/ 135 w 1286"/>
              <a:gd name="T59" fmla="*/ 308 h 2050"/>
              <a:gd name="T60" fmla="*/ 181 w 1286"/>
              <a:gd name="T61" fmla="*/ 177 h 2050"/>
              <a:gd name="T62" fmla="*/ 311 w 1286"/>
              <a:gd name="T63" fmla="*/ 131 h 2050"/>
              <a:gd name="T64" fmla="*/ 452 w 1286"/>
              <a:gd name="T65" fmla="*/ 91 h 2050"/>
              <a:gd name="T66" fmla="*/ 588 w 1286"/>
              <a:gd name="T67" fmla="*/ 45 h 2050"/>
              <a:gd name="T68" fmla="*/ 718 w 1286"/>
              <a:gd name="T69" fmla="*/ 0 h 2050"/>
              <a:gd name="T70" fmla="*/ 834 w 1286"/>
              <a:gd name="T71" fmla="*/ 81 h 2050"/>
              <a:gd name="T72" fmla="*/ 945 w 1286"/>
              <a:gd name="T73" fmla="*/ 172 h 2050"/>
              <a:gd name="T74" fmla="*/ 1065 w 1286"/>
              <a:gd name="T75" fmla="*/ 258 h 2050"/>
              <a:gd name="T76" fmla="*/ 1176 w 1286"/>
              <a:gd name="T77" fmla="*/ 338 h 2050"/>
              <a:gd name="T78" fmla="*/ 1176 w 1286"/>
              <a:gd name="T79" fmla="*/ 480 h 2050"/>
              <a:gd name="T80" fmla="*/ 1171 w 1286"/>
              <a:gd name="T81" fmla="*/ 626 h 2050"/>
              <a:gd name="T82" fmla="*/ 613 w 1286"/>
              <a:gd name="T83" fmla="*/ 182 h 2050"/>
              <a:gd name="T84" fmla="*/ 241 w 1286"/>
              <a:gd name="T85" fmla="*/ 621 h 2050"/>
              <a:gd name="T86" fmla="*/ 613 w 1286"/>
              <a:gd name="T87" fmla="*/ 247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6" h="2050">
                <a:moveTo>
                  <a:pt x="537" y="1277"/>
                </a:moveTo>
                <a:cubicBezTo>
                  <a:pt x="537" y="1277"/>
                  <a:pt x="537" y="1277"/>
                  <a:pt x="537" y="1277"/>
                </a:cubicBezTo>
                <a:cubicBezTo>
                  <a:pt x="603" y="1237"/>
                  <a:pt x="603" y="1237"/>
                  <a:pt x="603" y="1237"/>
                </a:cubicBezTo>
                <a:cubicBezTo>
                  <a:pt x="603" y="1237"/>
                  <a:pt x="603" y="1237"/>
                  <a:pt x="603" y="1237"/>
                </a:cubicBezTo>
                <a:cubicBezTo>
                  <a:pt x="558" y="1530"/>
                  <a:pt x="512" y="1687"/>
                  <a:pt x="487" y="1762"/>
                </a:cubicBezTo>
                <a:cubicBezTo>
                  <a:pt x="487" y="1762"/>
                  <a:pt x="487" y="1762"/>
                  <a:pt x="367" y="1555"/>
                </a:cubicBezTo>
                <a:cubicBezTo>
                  <a:pt x="367" y="1555"/>
                  <a:pt x="367" y="1555"/>
                  <a:pt x="357" y="1540"/>
                </a:cubicBezTo>
                <a:cubicBezTo>
                  <a:pt x="357" y="1540"/>
                  <a:pt x="357" y="1540"/>
                  <a:pt x="331" y="1540"/>
                </a:cubicBezTo>
                <a:cubicBezTo>
                  <a:pt x="331" y="1540"/>
                  <a:pt x="331" y="1540"/>
                  <a:pt x="45" y="1530"/>
                </a:cubicBezTo>
                <a:cubicBezTo>
                  <a:pt x="125" y="1409"/>
                  <a:pt x="186" y="1257"/>
                  <a:pt x="231" y="1111"/>
                </a:cubicBezTo>
                <a:cubicBezTo>
                  <a:pt x="231" y="1111"/>
                  <a:pt x="231" y="1111"/>
                  <a:pt x="251" y="1111"/>
                </a:cubicBezTo>
                <a:cubicBezTo>
                  <a:pt x="251" y="1111"/>
                  <a:pt x="251" y="1111"/>
                  <a:pt x="266" y="1111"/>
                </a:cubicBezTo>
                <a:cubicBezTo>
                  <a:pt x="266" y="1111"/>
                  <a:pt x="266" y="1111"/>
                  <a:pt x="271" y="1126"/>
                </a:cubicBezTo>
                <a:cubicBezTo>
                  <a:pt x="271" y="1126"/>
                  <a:pt x="271" y="1126"/>
                  <a:pt x="296" y="1197"/>
                </a:cubicBezTo>
                <a:cubicBezTo>
                  <a:pt x="296" y="1197"/>
                  <a:pt x="296" y="1197"/>
                  <a:pt x="306" y="1227"/>
                </a:cubicBezTo>
                <a:cubicBezTo>
                  <a:pt x="306" y="1227"/>
                  <a:pt x="306" y="1227"/>
                  <a:pt x="341" y="1222"/>
                </a:cubicBezTo>
                <a:cubicBezTo>
                  <a:pt x="341" y="1222"/>
                  <a:pt x="341" y="1222"/>
                  <a:pt x="417" y="1202"/>
                </a:cubicBezTo>
                <a:cubicBezTo>
                  <a:pt x="417" y="1202"/>
                  <a:pt x="417" y="1202"/>
                  <a:pt x="432" y="1197"/>
                </a:cubicBezTo>
                <a:cubicBezTo>
                  <a:pt x="432" y="1197"/>
                  <a:pt x="432" y="1197"/>
                  <a:pt x="442" y="1212"/>
                </a:cubicBezTo>
                <a:cubicBezTo>
                  <a:pt x="442" y="1212"/>
                  <a:pt x="442" y="1212"/>
                  <a:pt x="487" y="1267"/>
                </a:cubicBezTo>
                <a:cubicBezTo>
                  <a:pt x="487" y="1267"/>
                  <a:pt x="487" y="1267"/>
                  <a:pt x="507" y="1298"/>
                </a:cubicBezTo>
                <a:cubicBezTo>
                  <a:pt x="507" y="1298"/>
                  <a:pt x="507" y="1298"/>
                  <a:pt x="537" y="1277"/>
                </a:cubicBezTo>
                <a:close/>
                <a:moveTo>
                  <a:pt x="1005" y="1116"/>
                </a:moveTo>
                <a:cubicBezTo>
                  <a:pt x="985" y="1116"/>
                  <a:pt x="985" y="1116"/>
                  <a:pt x="985" y="1116"/>
                </a:cubicBezTo>
                <a:cubicBezTo>
                  <a:pt x="970" y="1116"/>
                  <a:pt x="970" y="1116"/>
                  <a:pt x="970" y="1116"/>
                </a:cubicBezTo>
                <a:cubicBezTo>
                  <a:pt x="965" y="1131"/>
                  <a:pt x="965" y="1131"/>
                  <a:pt x="965" y="1131"/>
                </a:cubicBezTo>
                <a:cubicBezTo>
                  <a:pt x="934" y="1202"/>
                  <a:pt x="934" y="1202"/>
                  <a:pt x="934" y="1202"/>
                </a:cubicBezTo>
                <a:cubicBezTo>
                  <a:pt x="924" y="1232"/>
                  <a:pt x="924" y="1232"/>
                  <a:pt x="924" y="1232"/>
                </a:cubicBezTo>
                <a:cubicBezTo>
                  <a:pt x="889" y="1222"/>
                  <a:pt x="889" y="1222"/>
                  <a:pt x="889" y="1222"/>
                </a:cubicBezTo>
                <a:cubicBezTo>
                  <a:pt x="814" y="1202"/>
                  <a:pt x="814" y="1202"/>
                  <a:pt x="814" y="1202"/>
                </a:cubicBezTo>
                <a:cubicBezTo>
                  <a:pt x="799" y="1202"/>
                  <a:pt x="799" y="1202"/>
                  <a:pt x="799" y="1202"/>
                </a:cubicBezTo>
                <a:cubicBezTo>
                  <a:pt x="789" y="1212"/>
                  <a:pt x="789" y="1212"/>
                  <a:pt x="789" y="1212"/>
                </a:cubicBezTo>
                <a:cubicBezTo>
                  <a:pt x="744" y="1272"/>
                  <a:pt x="744" y="1272"/>
                  <a:pt x="744" y="1272"/>
                </a:cubicBezTo>
                <a:cubicBezTo>
                  <a:pt x="718" y="1298"/>
                  <a:pt x="718" y="1298"/>
                  <a:pt x="718" y="1298"/>
                </a:cubicBezTo>
                <a:cubicBezTo>
                  <a:pt x="693" y="1277"/>
                  <a:pt x="693" y="1277"/>
                  <a:pt x="693" y="1277"/>
                </a:cubicBezTo>
                <a:cubicBezTo>
                  <a:pt x="643" y="1247"/>
                  <a:pt x="643" y="1247"/>
                  <a:pt x="643" y="1247"/>
                </a:cubicBezTo>
                <a:cubicBezTo>
                  <a:pt x="633" y="1288"/>
                  <a:pt x="628" y="1323"/>
                  <a:pt x="623" y="1358"/>
                </a:cubicBezTo>
                <a:cubicBezTo>
                  <a:pt x="759" y="1929"/>
                  <a:pt x="844" y="2050"/>
                  <a:pt x="844" y="2050"/>
                </a:cubicBezTo>
                <a:cubicBezTo>
                  <a:pt x="955" y="1727"/>
                  <a:pt x="955" y="1727"/>
                  <a:pt x="955" y="1727"/>
                </a:cubicBezTo>
                <a:cubicBezTo>
                  <a:pt x="1286" y="1676"/>
                  <a:pt x="1286" y="1676"/>
                  <a:pt x="1286" y="1676"/>
                </a:cubicBezTo>
                <a:cubicBezTo>
                  <a:pt x="1171" y="1530"/>
                  <a:pt x="1075" y="1318"/>
                  <a:pt x="1005" y="1116"/>
                </a:cubicBezTo>
                <a:close/>
                <a:moveTo>
                  <a:pt x="1171" y="626"/>
                </a:moveTo>
                <a:cubicBezTo>
                  <a:pt x="1171" y="626"/>
                  <a:pt x="1171" y="626"/>
                  <a:pt x="1171" y="626"/>
                </a:cubicBezTo>
                <a:cubicBezTo>
                  <a:pt x="1196" y="662"/>
                  <a:pt x="1196" y="662"/>
                  <a:pt x="1196" y="662"/>
                </a:cubicBezTo>
                <a:cubicBezTo>
                  <a:pt x="1196" y="662"/>
                  <a:pt x="1196" y="662"/>
                  <a:pt x="1236" y="727"/>
                </a:cubicBezTo>
                <a:cubicBezTo>
                  <a:pt x="1236" y="727"/>
                  <a:pt x="1236" y="727"/>
                  <a:pt x="1176" y="773"/>
                </a:cubicBezTo>
                <a:cubicBezTo>
                  <a:pt x="1176" y="773"/>
                  <a:pt x="1176" y="773"/>
                  <a:pt x="1146" y="798"/>
                </a:cubicBezTo>
                <a:cubicBezTo>
                  <a:pt x="1146" y="798"/>
                  <a:pt x="1146" y="798"/>
                  <a:pt x="1156" y="838"/>
                </a:cubicBezTo>
                <a:cubicBezTo>
                  <a:pt x="1156" y="838"/>
                  <a:pt x="1156" y="838"/>
                  <a:pt x="1176" y="914"/>
                </a:cubicBezTo>
                <a:cubicBezTo>
                  <a:pt x="1176" y="914"/>
                  <a:pt x="1176" y="914"/>
                  <a:pt x="1100" y="939"/>
                </a:cubicBezTo>
                <a:cubicBezTo>
                  <a:pt x="1100" y="939"/>
                  <a:pt x="1100" y="939"/>
                  <a:pt x="1065" y="954"/>
                </a:cubicBezTo>
                <a:cubicBezTo>
                  <a:pt x="1065" y="954"/>
                  <a:pt x="1065" y="954"/>
                  <a:pt x="1065" y="995"/>
                </a:cubicBezTo>
                <a:cubicBezTo>
                  <a:pt x="1065" y="995"/>
                  <a:pt x="1065" y="995"/>
                  <a:pt x="1060" y="1070"/>
                </a:cubicBezTo>
                <a:cubicBezTo>
                  <a:pt x="1060" y="1070"/>
                  <a:pt x="1060" y="1070"/>
                  <a:pt x="980" y="1076"/>
                </a:cubicBezTo>
                <a:cubicBezTo>
                  <a:pt x="980" y="1076"/>
                  <a:pt x="980" y="1076"/>
                  <a:pt x="940" y="1076"/>
                </a:cubicBezTo>
                <a:cubicBezTo>
                  <a:pt x="940" y="1076"/>
                  <a:pt x="940" y="1076"/>
                  <a:pt x="929" y="1116"/>
                </a:cubicBezTo>
                <a:cubicBezTo>
                  <a:pt x="929" y="1116"/>
                  <a:pt x="929" y="1116"/>
                  <a:pt x="899" y="1187"/>
                </a:cubicBezTo>
                <a:cubicBezTo>
                  <a:pt x="899" y="1187"/>
                  <a:pt x="899" y="1187"/>
                  <a:pt x="824" y="1166"/>
                </a:cubicBezTo>
                <a:cubicBezTo>
                  <a:pt x="824" y="1166"/>
                  <a:pt x="824" y="1166"/>
                  <a:pt x="789" y="1156"/>
                </a:cubicBezTo>
                <a:cubicBezTo>
                  <a:pt x="789" y="1156"/>
                  <a:pt x="789" y="1156"/>
                  <a:pt x="764" y="1187"/>
                </a:cubicBezTo>
                <a:cubicBezTo>
                  <a:pt x="764" y="1187"/>
                  <a:pt x="764" y="1187"/>
                  <a:pt x="713" y="1242"/>
                </a:cubicBezTo>
                <a:cubicBezTo>
                  <a:pt x="713" y="1242"/>
                  <a:pt x="713" y="1242"/>
                  <a:pt x="648" y="1202"/>
                </a:cubicBezTo>
                <a:cubicBezTo>
                  <a:pt x="648" y="1202"/>
                  <a:pt x="648" y="1202"/>
                  <a:pt x="618" y="1182"/>
                </a:cubicBezTo>
                <a:cubicBezTo>
                  <a:pt x="618" y="1182"/>
                  <a:pt x="618" y="1182"/>
                  <a:pt x="583" y="1202"/>
                </a:cubicBezTo>
                <a:cubicBezTo>
                  <a:pt x="583" y="1202"/>
                  <a:pt x="583" y="1202"/>
                  <a:pt x="517" y="1242"/>
                </a:cubicBezTo>
                <a:cubicBezTo>
                  <a:pt x="517" y="1242"/>
                  <a:pt x="517" y="1242"/>
                  <a:pt x="467" y="1182"/>
                </a:cubicBezTo>
                <a:cubicBezTo>
                  <a:pt x="467" y="1182"/>
                  <a:pt x="467" y="1182"/>
                  <a:pt x="447" y="1151"/>
                </a:cubicBezTo>
                <a:cubicBezTo>
                  <a:pt x="447" y="1151"/>
                  <a:pt x="447" y="1151"/>
                  <a:pt x="407" y="1161"/>
                </a:cubicBezTo>
                <a:cubicBezTo>
                  <a:pt x="407" y="1161"/>
                  <a:pt x="407" y="1161"/>
                  <a:pt x="331" y="1182"/>
                </a:cubicBezTo>
                <a:cubicBezTo>
                  <a:pt x="331" y="1182"/>
                  <a:pt x="331" y="1182"/>
                  <a:pt x="306" y="1111"/>
                </a:cubicBezTo>
                <a:cubicBezTo>
                  <a:pt x="306" y="1111"/>
                  <a:pt x="306" y="1111"/>
                  <a:pt x="291" y="1070"/>
                </a:cubicBezTo>
                <a:cubicBezTo>
                  <a:pt x="291" y="1070"/>
                  <a:pt x="291" y="1070"/>
                  <a:pt x="251" y="1070"/>
                </a:cubicBezTo>
                <a:cubicBezTo>
                  <a:pt x="251" y="1070"/>
                  <a:pt x="251" y="1070"/>
                  <a:pt x="176" y="1065"/>
                </a:cubicBezTo>
                <a:cubicBezTo>
                  <a:pt x="176" y="1065"/>
                  <a:pt x="176" y="1065"/>
                  <a:pt x="171" y="990"/>
                </a:cubicBezTo>
                <a:cubicBezTo>
                  <a:pt x="171" y="990"/>
                  <a:pt x="171" y="990"/>
                  <a:pt x="171" y="949"/>
                </a:cubicBezTo>
                <a:cubicBezTo>
                  <a:pt x="171" y="949"/>
                  <a:pt x="171" y="949"/>
                  <a:pt x="130" y="934"/>
                </a:cubicBezTo>
                <a:cubicBezTo>
                  <a:pt x="130" y="934"/>
                  <a:pt x="130" y="934"/>
                  <a:pt x="60" y="904"/>
                </a:cubicBezTo>
                <a:cubicBezTo>
                  <a:pt x="60" y="904"/>
                  <a:pt x="60" y="904"/>
                  <a:pt x="80" y="828"/>
                </a:cubicBezTo>
                <a:cubicBezTo>
                  <a:pt x="80" y="828"/>
                  <a:pt x="80" y="828"/>
                  <a:pt x="90" y="793"/>
                </a:cubicBezTo>
                <a:cubicBezTo>
                  <a:pt x="90" y="793"/>
                  <a:pt x="90" y="793"/>
                  <a:pt x="60" y="767"/>
                </a:cubicBezTo>
                <a:cubicBezTo>
                  <a:pt x="60" y="767"/>
                  <a:pt x="60" y="767"/>
                  <a:pt x="0" y="717"/>
                </a:cubicBezTo>
                <a:cubicBezTo>
                  <a:pt x="0" y="717"/>
                  <a:pt x="0" y="717"/>
                  <a:pt x="45" y="651"/>
                </a:cubicBezTo>
                <a:cubicBezTo>
                  <a:pt x="45" y="651"/>
                  <a:pt x="45" y="651"/>
                  <a:pt x="65" y="621"/>
                </a:cubicBezTo>
                <a:cubicBezTo>
                  <a:pt x="65" y="621"/>
                  <a:pt x="65" y="621"/>
                  <a:pt x="45" y="586"/>
                </a:cubicBezTo>
                <a:cubicBezTo>
                  <a:pt x="45" y="586"/>
                  <a:pt x="45" y="586"/>
                  <a:pt x="5" y="520"/>
                </a:cubicBezTo>
                <a:cubicBezTo>
                  <a:pt x="5" y="520"/>
                  <a:pt x="5" y="520"/>
                  <a:pt x="65" y="475"/>
                </a:cubicBezTo>
                <a:cubicBezTo>
                  <a:pt x="65" y="475"/>
                  <a:pt x="65" y="475"/>
                  <a:pt x="95" y="444"/>
                </a:cubicBezTo>
                <a:cubicBezTo>
                  <a:pt x="95" y="444"/>
                  <a:pt x="95" y="444"/>
                  <a:pt x="85" y="409"/>
                </a:cubicBezTo>
                <a:cubicBezTo>
                  <a:pt x="85" y="409"/>
                  <a:pt x="85" y="409"/>
                  <a:pt x="65" y="333"/>
                </a:cubicBezTo>
                <a:cubicBezTo>
                  <a:pt x="65" y="333"/>
                  <a:pt x="65" y="333"/>
                  <a:pt x="135" y="308"/>
                </a:cubicBezTo>
                <a:cubicBezTo>
                  <a:pt x="135" y="308"/>
                  <a:pt x="135" y="308"/>
                  <a:pt x="176" y="293"/>
                </a:cubicBezTo>
                <a:cubicBezTo>
                  <a:pt x="176" y="293"/>
                  <a:pt x="176" y="293"/>
                  <a:pt x="176" y="252"/>
                </a:cubicBezTo>
                <a:cubicBezTo>
                  <a:pt x="176" y="252"/>
                  <a:pt x="176" y="252"/>
                  <a:pt x="181" y="177"/>
                </a:cubicBezTo>
                <a:cubicBezTo>
                  <a:pt x="181" y="177"/>
                  <a:pt x="181" y="177"/>
                  <a:pt x="256" y="172"/>
                </a:cubicBezTo>
                <a:cubicBezTo>
                  <a:pt x="256" y="172"/>
                  <a:pt x="256" y="172"/>
                  <a:pt x="296" y="172"/>
                </a:cubicBezTo>
                <a:cubicBezTo>
                  <a:pt x="296" y="172"/>
                  <a:pt x="296" y="172"/>
                  <a:pt x="311" y="131"/>
                </a:cubicBezTo>
                <a:cubicBezTo>
                  <a:pt x="311" y="131"/>
                  <a:pt x="311" y="131"/>
                  <a:pt x="341" y="61"/>
                </a:cubicBezTo>
                <a:cubicBezTo>
                  <a:pt x="341" y="61"/>
                  <a:pt x="341" y="61"/>
                  <a:pt x="412" y="81"/>
                </a:cubicBezTo>
                <a:cubicBezTo>
                  <a:pt x="412" y="81"/>
                  <a:pt x="412" y="81"/>
                  <a:pt x="452" y="91"/>
                </a:cubicBezTo>
                <a:cubicBezTo>
                  <a:pt x="452" y="91"/>
                  <a:pt x="452" y="91"/>
                  <a:pt x="477" y="61"/>
                </a:cubicBezTo>
                <a:cubicBezTo>
                  <a:pt x="477" y="61"/>
                  <a:pt x="477" y="61"/>
                  <a:pt x="527" y="0"/>
                </a:cubicBezTo>
                <a:cubicBezTo>
                  <a:pt x="527" y="0"/>
                  <a:pt x="527" y="0"/>
                  <a:pt x="588" y="45"/>
                </a:cubicBezTo>
                <a:cubicBezTo>
                  <a:pt x="588" y="45"/>
                  <a:pt x="588" y="45"/>
                  <a:pt x="623" y="66"/>
                </a:cubicBezTo>
                <a:cubicBezTo>
                  <a:pt x="623" y="66"/>
                  <a:pt x="623" y="66"/>
                  <a:pt x="658" y="45"/>
                </a:cubicBezTo>
                <a:cubicBezTo>
                  <a:pt x="658" y="45"/>
                  <a:pt x="658" y="45"/>
                  <a:pt x="718" y="0"/>
                </a:cubicBezTo>
                <a:cubicBezTo>
                  <a:pt x="718" y="0"/>
                  <a:pt x="718" y="0"/>
                  <a:pt x="769" y="61"/>
                </a:cubicBezTo>
                <a:cubicBezTo>
                  <a:pt x="769" y="61"/>
                  <a:pt x="769" y="61"/>
                  <a:pt x="794" y="91"/>
                </a:cubicBezTo>
                <a:cubicBezTo>
                  <a:pt x="794" y="91"/>
                  <a:pt x="794" y="91"/>
                  <a:pt x="834" y="81"/>
                </a:cubicBezTo>
                <a:cubicBezTo>
                  <a:pt x="834" y="81"/>
                  <a:pt x="834" y="81"/>
                  <a:pt x="904" y="66"/>
                </a:cubicBezTo>
                <a:cubicBezTo>
                  <a:pt x="904" y="66"/>
                  <a:pt x="904" y="66"/>
                  <a:pt x="934" y="136"/>
                </a:cubicBezTo>
                <a:cubicBezTo>
                  <a:pt x="934" y="136"/>
                  <a:pt x="934" y="136"/>
                  <a:pt x="945" y="172"/>
                </a:cubicBezTo>
                <a:cubicBezTo>
                  <a:pt x="945" y="172"/>
                  <a:pt x="945" y="172"/>
                  <a:pt x="990" y="177"/>
                </a:cubicBezTo>
                <a:cubicBezTo>
                  <a:pt x="990" y="177"/>
                  <a:pt x="990" y="177"/>
                  <a:pt x="1065" y="182"/>
                </a:cubicBezTo>
                <a:cubicBezTo>
                  <a:pt x="1065" y="182"/>
                  <a:pt x="1065" y="182"/>
                  <a:pt x="1065" y="258"/>
                </a:cubicBezTo>
                <a:cubicBezTo>
                  <a:pt x="1065" y="258"/>
                  <a:pt x="1065" y="258"/>
                  <a:pt x="1070" y="298"/>
                </a:cubicBezTo>
                <a:cubicBezTo>
                  <a:pt x="1070" y="298"/>
                  <a:pt x="1070" y="298"/>
                  <a:pt x="1105" y="313"/>
                </a:cubicBezTo>
                <a:cubicBezTo>
                  <a:pt x="1105" y="313"/>
                  <a:pt x="1105" y="313"/>
                  <a:pt x="1176" y="338"/>
                </a:cubicBezTo>
                <a:cubicBezTo>
                  <a:pt x="1176" y="338"/>
                  <a:pt x="1176" y="338"/>
                  <a:pt x="1156" y="414"/>
                </a:cubicBezTo>
                <a:cubicBezTo>
                  <a:pt x="1156" y="414"/>
                  <a:pt x="1156" y="414"/>
                  <a:pt x="1146" y="454"/>
                </a:cubicBezTo>
                <a:cubicBezTo>
                  <a:pt x="1146" y="454"/>
                  <a:pt x="1146" y="454"/>
                  <a:pt x="1176" y="480"/>
                </a:cubicBezTo>
                <a:cubicBezTo>
                  <a:pt x="1176" y="480"/>
                  <a:pt x="1176" y="480"/>
                  <a:pt x="1236" y="530"/>
                </a:cubicBezTo>
                <a:cubicBezTo>
                  <a:pt x="1236" y="530"/>
                  <a:pt x="1236" y="530"/>
                  <a:pt x="1196" y="591"/>
                </a:cubicBezTo>
                <a:cubicBezTo>
                  <a:pt x="1196" y="591"/>
                  <a:pt x="1196" y="591"/>
                  <a:pt x="1171" y="626"/>
                </a:cubicBezTo>
                <a:close/>
                <a:moveTo>
                  <a:pt x="613" y="1055"/>
                </a:moveTo>
                <a:cubicBezTo>
                  <a:pt x="849" y="1055"/>
                  <a:pt x="1040" y="858"/>
                  <a:pt x="1040" y="621"/>
                </a:cubicBezTo>
                <a:cubicBezTo>
                  <a:pt x="1040" y="379"/>
                  <a:pt x="849" y="182"/>
                  <a:pt x="613" y="182"/>
                </a:cubicBezTo>
                <a:cubicBezTo>
                  <a:pt x="372" y="182"/>
                  <a:pt x="181" y="379"/>
                  <a:pt x="181" y="621"/>
                </a:cubicBezTo>
                <a:cubicBezTo>
                  <a:pt x="181" y="858"/>
                  <a:pt x="372" y="1055"/>
                  <a:pt x="613" y="1055"/>
                </a:cubicBezTo>
                <a:close/>
                <a:moveTo>
                  <a:pt x="241" y="621"/>
                </a:moveTo>
                <a:cubicBezTo>
                  <a:pt x="241" y="823"/>
                  <a:pt x="407" y="990"/>
                  <a:pt x="613" y="990"/>
                </a:cubicBezTo>
                <a:cubicBezTo>
                  <a:pt x="814" y="990"/>
                  <a:pt x="980" y="823"/>
                  <a:pt x="980" y="621"/>
                </a:cubicBezTo>
                <a:cubicBezTo>
                  <a:pt x="980" y="414"/>
                  <a:pt x="814" y="247"/>
                  <a:pt x="613" y="247"/>
                </a:cubicBezTo>
                <a:cubicBezTo>
                  <a:pt x="407" y="247"/>
                  <a:pt x="241" y="414"/>
                  <a:pt x="241" y="621"/>
                </a:cubicBezTo>
                <a:close/>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31" name="Rectangle 30">
            <a:extLst>
              <a:ext uri="{FF2B5EF4-FFF2-40B4-BE49-F238E27FC236}">
                <a16:creationId xmlns:a16="http://schemas.microsoft.com/office/drawing/2014/main" id="{A36C0F27-F1EB-424D-A194-B1B727A1398A}"/>
              </a:ext>
            </a:extLst>
          </p:cNvPr>
          <p:cNvSpPr/>
          <p:nvPr/>
        </p:nvSpPr>
        <p:spPr>
          <a:xfrm>
            <a:off x="7948202" y="9783784"/>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Silos </a:t>
            </a:r>
            <a:br>
              <a:rPr lang="en-US" sz="2800" dirty="0">
                <a:solidFill>
                  <a:schemeClr val="tx1"/>
                </a:solidFill>
                <a:ea typeface="Amazon Ember" panose="020B0603020204020204" pitchFamily="34" charset="0"/>
                <a:cs typeface="Amazon Ember" panose="020B0603020204020204" pitchFamily="34" charset="0"/>
              </a:rPr>
            </a:br>
            <a:r>
              <a:rPr lang="en-US" sz="2800" dirty="0">
                <a:solidFill>
                  <a:schemeClr val="tx1"/>
                </a:solidFill>
                <a:ea typeface="Amazon Ember" panose="020B0603020204020204" pitchFamily="34" charset="0"/>
                <a:cs typeface="Amazon Ember" panose="020B0603020204020204" pitchFamily="34" charset="0"/>
              </a:rPr>
              <a:t>project to product</a:t>
            </a:r>
          </a:p>
        </p:txBody>
      </p:sp>
      <p:grpSp>
        <p:nvGrpSpPr>
          <p:cNvPr id="47" name="Group 46">
            <a:extLst>
              <a:ext uri="{FF2B5EF4-FFF2-40B4-BE49-F238E27FC236}">
                <a16:creationId xmlns:a16="http://schemas.microsoft.com/office/drawing/2014/main" id="{6B50E855-8F97-4271-8AC5-C734AE2C2226}"/>
              </a:ext>
            </a:extLst>
          </p:cNvPr>
          <p:cNvGrpSpPr/>
          <p:nvPr/>
        </p:nvGrpSpPr>
        <p:grpSpPr>
          <a:xfrm>
            <a:off x="831508" y="668718"/>
            <a:ext cx="1350061" cy="1245426"/>
            <a:chOff x="4221704" y="1791782"/>
            <a:chExt cx="700593" cy="646294"/>
          </a:xfrm>
        </p:grpSpPr>
        <p:sp>
          <p:nvSpPr>
            <p:cNvPr id="48" name="Freeform 25">
              <a:extLst>
                <a:ext uri="{FF2B5EF4-FFF2-40B4-BE49-F238E27FC236}">
                  <a16:creationId xmlns:a16="http://schemas.microsoft.com/office/drawing/2014/main" id="{4F2E7B76-4D47-4A5C-A5E7-65B7A1778B71}"/>
                </a:ext>
              </a:extLst>
            </p:cNvPr>
            <p:cNvSpPr>
              <a:spLocks/>
            </p:cNvSpPr>
            <p:nvPr/>
          </p:nvSpPr>
          <p:spPr bwMode="auto">
            <a:xfrm>
              <a:off x="4346088" y="2191249"/>
              <a:ext cx="450441" cy="246827"/>
            </a:xfrm>
            <a:custGeom>
              <a:avLst/>
              <a:gdLst>
                <a:gd name="T0" fmla="*/ 0 w 1626"/>
                <a:gd name="T1" fmla="*/ 38 h 891"/>
                <a:gd name="T2" fmla="*/ 0 w 1626"/>
                <a:gd name="T3" fmla="*/ 351 h 891"/>
                <a:gd name="T4" fmla="*/ 810 w 1626"/>
                <a:gd name="T5" fmla="*/ 891 h 891"/>
                <a:gd name="T6" fmla="*/ 1626 w 1626"/>
                <a:gd name="T7" fmla="*/ 351 h 891"/>
                <a:gd name="T8" fmla="*/ 1626 w 1626"/>
                <a:gd name="T9" fmla="*/ 0 h 891"/>
              </a:gdLst>
              <a:ahLst/>
              <a:cxnLst>
                <a:cxn ang="0">
                  <a:pos x="T0" y="T1"/>
                </a:cxn>
                <a:cxn ang="0">
                  <a:pos x="T2" y="T3"/>
                </a:cxn>
                <a:cxn ang="0">
                  <a:pos x="T4" y="T5"/>
                </a:cxn>
                <a:cxn ang="0">
                  <a:pos x="T6" y="T7"/>
                </a:cxn>
                <a:cxn ang="0">
                  <a:pos x="T8" y="T9"/>
                </a:cxn>
              </a:cxnLst>
              <a:rect l="0" t="0" r="r" b="b"/>
              <a:pathLst>
                <a:path w="1626" h="891">
                  <a:moveTo>
                    <a:pt x="0" y="38"/>
                  </a:moveTo>
                  <a:lnTo>
                    <a:pt x="0" y="351"/>
                  </a:lnTo>
                  <a:lnTo>
                    <a:pt x="810" y="891"/>
                  </a:lnTo>
                  <a:lnTo>
                    <a:pt x="1626" y="351"/>
                  </a:lnTo>
                  <a:lnTo>
                    <a:pt x="1626" y="0"/>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9" name="Line 26">
              <a:extLst>
                <a:ext uri="{FF2B5EF4-FFF2-40B4-BE49-F238E27FC236}">
                  <a16:creationId xmlns:a16="http://schemas.microsoft.com/office/drawing/2014/main" id="{1C3A8835-AAF6-48E9-8C26-3C5F32280EDB}"/>
                </a:ext>
              </a:extLst>
            </p:cNvPr>
            <p:cNvSpPr>
              <a:spLocks noChangeShapeType="1"/>
            </p:cNvSpPr>
            <p:nvPr/>
          </p:nvSpPr>
          <p:spPr bwMode="auto">
            <a:xfrm flipH="1" flipV="1">
              <a:off x="4568815" y="2176289"/>
              <a:ext cx="1662" cy="261787"/>
            </a:xfrm>
            <a:prstGeom prst="lin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0" name="Freeform 34">
              <a:extLst>
                <a:ext uri="{FF2B5EF4-FFF2-40B4-BE49-F238E27FC236}">
                  <a16:creationId xmlns:a16="http://schemas.microsoft.com/office/drawing/2014/main" id="{851125AE-A520-4F47-BB65-B9973418FA99}"/>
                </a:ext>
              </a:extLst>
            </p:cNvPr>
            <p:cNvSpPr>
              <a:spLocks/>
            </p:cNvSpPr>
            <p:nvPr/>
          </p:nvSpPr>
          <p:spPr bwMode="auto">
            <a:xfrm>
              <a:off x="4221704" y="1791782"/>
              <a:ext cx="700593" cy="466784"/>
            </a:xfrm>
            <a:custGeom>
              <a:avLst/>
              <a:gdLst>
                <a:gd name="T0" fmla="*/ 1708 w 2529"/>
                <a:gd name="T1" fmla="*/ 0 h 1685"/>
                <a:gd name="T2" fmla="*/ 0 w 2529"/>
                <a:gd name="T3" fmla="*/ 1134 h 1685"/>
                <a:gd name="T4" fmla="*/ 805 w 2529"/>
                <a:gd name="T5" fmla="*/ 1685 h 1685"/>
                <a:gd name="T6" fmla="*/ 1253 w 2529"/>
                <a:gd name="T7" fmla="*/ 1388 h 1685"/>
                <a:gd name="T8" fmla="*/ 2529 w 2529"/>
                <a:gd name="T9" fmla="*/ 540 h 1685"/>
                <a:gd name="T10" fmla="*/ 1708 w 2529"/>
                <a:gd name="T11" fmla="*/ 0 h 1685"/>
              </a:gdLst>
              <a:ahLst/>
              <a:cxnLst>
                <a:cxn ang="0">
                  <a:pos x="T0" y="T1"/>
                </a:cxn>
                <a:cxn ang="0">
                  <a:pos x="T2" y="T3"/>
                </a:cxn>
                <a:cxn ang="0">
                  <a:pos x="T4" y="T5"/>
                </a:cxn>
                <a:cxn ang="0">
                  <a:pos x="T6" y="T7"/>
                </a:cxn>
                <a:cxn ang="0">
                  <a:pos x="T8" y="T9"/>
                </a:cxn>
                <a:cxn ang="0">
                  <a:pos x="T10" y="T11"/>
                </a:cxn>
              </a:cxnLst>
              <a:rect l="0" t="0" r="r" b="b"/>
              <a:pathLst>
                <a:path w="2529" h="1685">
                  <a:moveTo>
                    <a:pt x="1708" y="0"/>
                  </a:moveTo>
                  <a:lnTo>
                    <a:pt x="0" y="1134"/>
                  </a:lnTo>
                  <a:lnTo>
                    <a:pt x="805" y="1685"/>
                  </a:lnTo>
                  <a:lnTo>
                    <a:pt x="1253" y="1388"/>
                  </a:lnTo>
                  <a:lnTo>
                    <a:pt x="2529" y="540"/>
                  </a:lnTo>
                  <a:lnTo>
                    <a:pt x="1708" y="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1" name="Freeform 35">
              <a:extLst>
                <a:ext uri="{FF2B5EF4-FFF2-40B4-BE49-F238E27FC236}">
                  <a16:creationId xmlns:a16="http://schemas.microsoft.com/office/drawing/2014/main" id="{34602354-B3CB-4EE4-A42D-6F1C9F899020}"/>
                </a:ext>
              </a:extLst>
            </p:cNvPr>
            <p:cNvSpPr>
              <a:spLocks/>
            </p:cNvSpPr>
            <p:nvPr/>
          </p:nvSpPr>
          <p:spPr bwMode="auto">
            <a:xfrm>
              <a:off x="4221704" y="1791782"/>
              <a:ext cx="700593" cy="466784"/>
            </a:xfrm>
            <a:custGeom>
              <a:avLst/>
              <a:gdLst>
                <a:gd name="T0" fmla="*/ 0 w 2529"/>
                <a:gd name="T1" fmla="*/ 551 h 1685"/>
                <a:gd name="T2" fmla="*/ 1692 w 2529"/>
                <a:gd name="T3" fmla="*/ 1685 h 1685"/>
                <a:gd name="T4" fmla="*/ 2529 w 2529"/>
                <a:gd name="T5" fmla="*/ 1151 h 1685"/>
                <a:gd name="T6" fmla="*/ 811 w 2529"/>
                <a:gd name="T7" fmla="*/ 0 h 1685"/>
                <a:gd name="T8" fmla="*/ 0 w 2529"/>
                <a:gd name="T9" fmla="*/ 551 h 1685"/>
              </a:gdLst>
              <a:ahLst/>
              <a:cxnLst>
                <a:cxn ang="0">
                  <a:pos x="T0" y="T1"/>
                </a:cxn>
                <a:cxn ang="0">
                  <a:pos x="T2" y="T3"/>
                </a:cxn>
                <a:cxn ang="0">
                  <a:pos x="T4" y="T5"/>
                </a:cxn>
                <a:cxn ang="0">
                  <a:pos x="T6" y="T7"/>
                </a:cxn>
                <a:cxn ang="0">
                  <a:pos x="T8" y="T9"/>
                </a:cxn>
              </a:cxnLst>
              <a:rect l="0" t="0" r="r" b="b"/>
              <a:pathLst>
                <a:path w="2529" h="1685">
                  <a:moveTo>
                    <a:pt x="0" y="551"/>
                  </a:moveTo>
                  <a:lnTo>
                    <a:pt x="1692" y="1685"/>
                  </a:lnTo>
                  <a:lnTo>
                    <a:pt x="2529" y="1151"/>
                  </a:lnTo>
                  <a:lnTo>
                    <a:pt x="811" y="0"/>
                  </a:lnTo>
                  <a:lnTo>
                    <a:pt x="0" y="55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Tree>
    <p:extLst>
      <p:ext uri="{BB962C8B-B14F-4D97-AF65-F5344CB8AC3E}">
        <p14:creationId xmlns:p14="http://schemas.microsoft.com/office/powerpoint/2010/main" val="3838549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Title 8">
            <a:extLst>
              <a:ext uri="{FF2B5EF4-FFF2-40B4-BE49-F238E27FC236}">
                <a16:creationId xmlns:a16="http://schemas.microsoft.com/office/drawing/2014/main" id="{4A4FD621-D14D-43B7-972E-550399C055B5}"/>
              </a:ext>
            </a:extLst>
          </p:cNvPr>
          <p:cNvSpPr txBox="1">
            <a:spLocks/>
          </p:cNvSpPr>
          <p:nvPr/>
        </p:nvSpPr>
        <p:spPr>
          <a:xfrm>
            <a:off x="14648683" y="3042255"/>
            <a:ext cx="3626098"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Finance</a:t>
            </a:r>
          </a:p>
        </p:txBody>
      </p:sp>
      <p:sp>
        <p:nvSpPr>
          <p:cNvPr id="18" name="Mask_right">
            <a:extLst>
              <a:ext uri="{FF2B5EF4-FFF2-40B4-BE49-F238E27FC236}">
                <a16:creationId xmlns:a16="http://schemas.microsoft.com/office/drawing/2014/main" id="{D9798139-A87E-4869-8EAA-FCE3C8544A7A}"/>
              </a:ext>
            </a:extLst>
          </p:cNvPr>
          <p:cNvSpPr/>
          <p:nvPr/>
        </p:nvSpPr>
        <p:spPr>
          <a:xfrm>
            <a:off x="14607403" y="3901440"/>
            <a:ext cx="3772038" cy="4328160"/>
          </a:xfrm>
          <a:prstGeom prst="rect">
            <a:avLst/>
          </a:prstGeom>
          <a:gradFill>
            <a:gsLst>
              <a:gs pos="0">
                <a:schemeClr val="tx2">
                  <a:lumMod val="10000"/>
                </a:schemeClr>
              </a:gs>
              <a:gs pos="100000">
                <a:schemeClr val="bg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37" name="Rectangle 36">
            <a:extLst>
              <a:ext uri="{FF2B5EF4-FFF2-40B4-BE49-F238E27FC236}">
                <a16:creationId xmlns:a16="http://schemas.microsoft.com/office/drawing/2014/main" id="{8BA0B885-67BF-4DED-9A99-FFC2EFD26879}"/>
              </a:ext>
            </a:extLst>
          </p:cNvPr>
          <p:cNvSpPr/>
          <p:nvPr/>
        </p:nvSpPr>
        <p:spPr>
          <a:xfrm>
            <a:off x="15169813"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Capex </a:t>
            </a:r>
          </a:p>
          <a:p>
            <a:pPr algn="ctr" defTabSz="731520"/>
            <a:r>
              <a:rPr lang="en-US" sz="2800" dirty="0">
                <a:solidFill>
                  <a:schemeClr val="tx1"/>
                </a:solidFill>
                <a:ea typeface="Amazon Ember" panose="020B0603020204020204" pitchFamily="34" charset="0"/>
                <a:cs typeface="Amazon Ember" panose="020B0603020204020204" pitchFamily="34" charset="0"/>
              </a:rPr>
              <a:t>vs. </a:t>
            </a:r>
            <a:br>
              <a:rPr lang="en-US" sz="2800" dirty="0">
                <a:solidFill>
                  <a:schemeClr val="tx1"/>
                </a:solidFill>
                <a:ea typeface="Amazon Ember" panose="020B0603020204020204" pitchFamily="34" charset="0"/>
                <a:cs typeface="Amazon Ember" panose="020B0603020204020204" pitchFamily="34" charset="0"/>
              </a:rPr>
            </a:br>
            <a:r>
              <a:rPr lang="en-US" sz="2800" dirty="0">
                <a:solidFill>
                  <a:schemeClr val="tx1"/>
                </a:solidFill>
                <a:ea typeface="Amazon Ember" panose="020B0603020204020204" pitchFamily="34" charset="0"/>
                <a:cs typeface="Amazon Ember" panose="020B0603020204020204" pitchFamily="34" charset="0"/>
              </a:rPr>
              <a:t>opex</a:t>
            </a:r>
          </a:p>
        </p:txBody>
      </p:sp>
      <p:grpSp>
        <p:nvGrpSpPr>
          <p:cNvPr id="38" name="Group 42">
            <a:extLst>
              <a:ext uri="{FF2B5EF4-FFF2-40B4-BE49-F238E27FC236}">
                <a16:creationId xmlns:a16="http://schemas.microsoft.com/office/drawing/2014/main" id="{51D9B6B0-180C-49D3-976E-7C8FE59D3C10}"/>
              </a:ext>
            </a:extLst>
          </p:cNvPr>
          <p:cNvGrpSpPr>
            <a:grpSpLocks noChangeAspect="1"/>
          </p:cNvGrpSpPr>
          <p:nvPr/>
        </p:nvGrpSpPr>
        <p:grpSpPr bwMode="auto">
          <a:xfrm>
            <a:off x="15923512" y="4843895"/>
            <a:ext cx="1688187" cy="1161938"/>
            <a:chOff x="4740" y="1768"/>
            <a:chExt cx="725" cy="499"/>
          </a:xfrm>
          <a:noFill/>
        </p:grpSpPr>
        <p:sp>
          <p:nvSpPr>
            <p:cNvPr id="39" name="Freeform 45">
              <a:extLst>
                <a:ext uri="{FF2B5EF4-FFF2-40B4-BE49-F238E27FC236}">
                  <a16:creationId xmlns:a16="http://schemas.microsoft.com/office/drawing/2014/main" id="{53FC8166-57FF-44C9-9CB7-2BFD4B21ED8B}"/>
                </a:ext>
              </a:extLst>
            </p:cNvPr>
            <p:cNvSpPr>
              <a:spLocks/>
            </p:cNvSpPr>
            <p:nvPr/>
          </p:nvSpPr>
          <p:spPr bwMode="auto">
            <a:xfrm>
              <a:off x="4966" y="1768"/>
              <a:ext cx="499" cy="459"/>
            </a:xfrm>
            <a:custGeom>
              <a:avLst/>
              <a:gdLst>
                <a:gd name="T0" fmla="*/ 339 w 499"/>
                <a:gd name="T1" fmla="*/ 24 h 459"/>
                <a:gd name="T2" fmla="*/ 0 w 499"/>
                <a:gd name="T3" fmla="*/ 459 h 459"/>
                <a:gd name="T4" fmla="*/ 499 w 499"/>
                <a:gd name="T5" fmla="*/ 249 h 459"/>
                <a:gd name="T6" fmla="*/ 394 w 499"/>
                <a:gd name="T7" fmla="*/ 0 h 459"/>
                <a:gd name="T8" fmla="*/ 339 w 499"/>
                <a:gd name="T9" fmla="*/ 24 h 459"/>
              </a:gdLst>
              <a:ahLst/>
              <a:cxnLst>
                <a:cxn ang="0">
                  <a:pos x="T0" y="T1"/>
                </a:cxn>
                <a:cxn ang="0">
                  <a:pos x="T2" y="T3"/>
                </a:cxn>
                <a:cxn ang="0">
                  <a:pos x="T4" y="T5"/>
                </a:cxn>
                <a:cxn ang="0">
                  <a:pos x="T6" y="T7"/>
                </a:cxn>
                <a:cxn ang="0">
                  <a:pos x="T8" y="T9"/>
                </a:cxn>
              </a:cxnLst>
              <a:rect l="0" t="0" r="r" b="b"/>
              <a:pathLst>
                <a:path w="499" h="459">
                  <a:moveTo>
                    <a:pt x="339" y="24"/>
                  </a:moveTo>
                  <a:lnTo>
                    <a:pt x="0" y="459"/>
                  </a:lnTo>
                  <a:lnTo>
                    <a:pt x="499" y="249"/>
                  </a:lnTo>
                  <a:lnTo>
                    <a:pt x="394" y="0"/>
                  </a:lnTo>
                  <a:lnTo>
                    <a:pt x="339" y="24"/>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0" name="Freeform 46">
              <a:extLst>
                <a:ext uri="{FF2B5EF4-FFF2-40B4-BE49-F238E27FC236}">
                  <a16:creationId xmlns:a16="http://schemas.microsoft.com/office/drawing/2014/main" id="{F612D351-9259-4E6A-86E6-625CAC300F73}"/>
                </a:ext>
              </a:extLst>
            </p:cNvPr>
            <p:cNvSpPr>
              <a:spLocks/>
            </p:cNvSpPr>
            <p:nvPr/>
          </p:nvSpPr>
          <p:spPr bwMode="auto">
            <a:xfrm>
              <a:off x="5305" y="1768"/>
              <a:ext cx="78" cy="68"/>
            </a:xfrm>
            <a:custGeom>
              <a:avLst/>
              <a:gdLst>
                <a:gd name="T0" fmla="*/ 0 w 37"/>
                <a:gd name="T1" fmla="*/ 11 h 32"/>
                <a:gd name="T2" fmla="*/ 15 w 37"/>
                <a:gd name="T3" fmla="*/ 29 h 32"/>
                <a:gd name="T4" fmla="*/ 37 w 37"/>
                <a:gd name="T5" fmla="*/ 26 h 32"/>
                <a:gd name="T6" fmla="*/ 26 w 37"/>
                <a:gd name="T7" fmla="*/ 0 h 32"/>
                <a:gd name="T8" fmla="*/ 0 w 37"/>
                <a:gd name="T9" fmla="*/ 11 h 32"/>
              </a:gdLst>
              <a:ahLst/>
              <a:cxnLst>
                <a:cxn ang="0">
                  <a:pos x="T0" y="T1"/>
                </a:cxn>
                <a:cxn ang="0">
                  <a:pos x="T2" y="T3"/>
                </a:cxn>
                <a:cxn ang="0">
                  <a:pos x="T4" y="T5"/>
                </a:cxn>
                <a:cxn ang="0">
                  <a:pos x="T6" y="T7"/>
                </a:cxn>
                <a:cxn ang="0">
                  <a:pos x="T8" y="T9"/>
                </a:cxn>
              </a:cxnLst>
              <a:rect l="0" t="0" r="r" b="b"/>
              <a:pathLst>
                <a:path w="37" h="32">
                  <a:moveTo>
                    <a:pt x="0" y="11"/>
                  </a:moveTo>
                  <a:cubicBezTo>
                    <a:pt x="2" y="18"/>
                    <a:pt x="7" y="26"/>
                    <a:pt x="15" y="29"/>
                  </a:cubicBezTo>
                  <a:cubicBezTo>
                    <a:pt x="22" y="32"/>
                    <a:pt x="31" y="31"/>
                    <a:pt x="37" y="26"/>
                  </a:cubicBezTo>
                  <a:cubicBezTo>
                    <a:pt x="26" y="0"/>
                    <a:pt x="26" y="0"/>
                    <a:pt x="26" y="0"/>
                  </a:cubicBezTo>
                  <a:lnTo>
                    <a:pt x="0" y="1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1" name="Freeform 47">
              <a:extLst>
                <a:ext uri="{FF2B5EF4-FFF2-40B4-BE49-F238E27FC236}">
                  <a16:creationId xmlns:a16="http://schemas.microsoft.com/office/drawing/2014/main" id="{F2604B5D-035C-49F1-9B78-B04ADDB731DC}"/>
                </a:ext>
              </a:extLst>
            </p:cNvPr>
            <p:cNvSpPr>
              <a:spLocks/>
            </p:cNvSpPr>
            <p:nvPr/>
          </p:nvSpPr>
          <p:spPr bwMode="auto">
            <a:xfrm>
              <a:off x="5398" y="1962"/>
              <a:ext cx="67" cy="78"/>
            </a:xfrm>
            <a:custGeom>
              <a:avLst/>
              <a:gdLst>
                <a:gd name="T0" fmla="*/ 6 w 32"/>
                <a:gd name="T1" fmla="*/ 37 h 37"/>
                <a:gd name="T2" fmla="*/ 3 w 32"/>
                <a:gd name="T3" fmla="*/ 14 h 37"/>
                <a:gd name="T4" fmla="*/ 21 w 32"/>
                <a:gd name="T5" fmla="*/ 0 h 37"/>
                <a:gd name="T6" fmla="*/ 32 w 32"/>
                <a:gd name="T7" fmla="*/ 26 h 37"/>
                <a:gd name="T8" fmla="*/ 6 w 32"/>
                <a:gd name="T9" fmla="*/ 37 h 37"/>
              </a:gdLst>
              <a:ahLst/>
              <a:cxnLst>
                <a:cxn ang="0">
                  <a:pos x="T0" y="T1"/>
                </a:cxn>
                <a:cxn ang="0">
                  <a:pos x="T2" y="T3"/>
                </a:cxn>
                <a:cxn ang="0">
                  <a:pos x="T4" y="T5"/>
                </a:cxn>
                <a:cxn ang="0">
                  <a:pos x="T6" y="T7"/>
                </a:cxn>
                <a:cxn ang="0">
                  <a:pos x="T8" y="T9"/>
                </a:cxn>
              </a:cxnLst>
              <a:rect l="0" t="0" r="r" b="b"/>
              <a:pathLst>
                <a:path w="32" h="37">
                  <a:moveTo>
                    <a:pt x="6" y="37"/>
                  </a:moveTo>
                  <a:cubicBezTo>
                    <a:pt x="2" y="31"/>
                    <a:pt x="0" y="21"/>
                    <a:pt x="3" y="14"/>
                  </a:cubicBezTo>
                  <a:cubicBezTo>
                    <a:pt x="6" y="6"/>
                    <a:pt x="13" y="1"/>
                    <a:pt x="21" y="0"/>
                  </a:cubicBezTo>
                  <a:cubicBezTo>
                    <a:pt x="32" y="26"/>
                    <a:pt x="32" y="26"/>
                    <a:pt x="32" y="26"/>
                  </a:cubicBezTo>
                  <a:lnTo>
                    <a:pt x="6" y="3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2" name="Freeform 48">
              <a:extLst>
                <a:ext uri="{FF2B5EF4-FFF2-40B4-BE49-F238E27FC236}">
                  <a16:creationId xmlns:a16="http://schemas.microsoft.com/office/drawing/2014/main" id="{DAFAE4B9-A1AC-4AFF-BDE5-E6D95067D5DB}"/>
                </a:ext>
              </a:extLst>
            </p:cNvPr>
            <p:cNvSpPr>
              <a:spLocks/>
            </p:cNvSpPr>
            <p:nvPr/>
          </p:nvSpPr>
          <p:spPr bwMode="auto">
            <a:xfrm>
              <a:off x="5083" y="1941"/>
              <a:ext cx="151" cy="162"/>
            </a:xfrm>
            <a:custGeom>
              <a:avLst/>
              <a:gdLst>
                <a:gd name="T0" fmla="*/ 0 w 72"/>
                <a:gd name="T1" fmla="*/ 65 h 77"/>
                <a:gd name="T2" fmla="*/ 41 w 72"/>
                <a:gd name="T3" fmla="*/ 71 h 77"/>
                <a:gd name="T4" fmla="*/ 63 w 72"/>
                <a:gd name="T5" fmla="*/ 17 h 77"/>
                <a:gd name="T6" fmla="*/ 50 w 72"/>
                <a:gd name="T7" fmla="*/ 0 h 77"/>
                <a:gd name="T8" fmla="*/ 0 w 72"/>
                <a:gd name="T9" fmla="*/ 65 h 77"/>
              </a:gdLst>
              <a:ahLst/>
              <a:cxnLst>
                <a:cxn ang="0">
                  <a:pos x="T0" y="T1"/>
                </a:cxn>
                <a:cxn ang="0">
                  <a:pos x="T2" y="T3"/>
                </a:cxn>
                <a:cxn ang="0">
                  <a:pos x="T4" y="T5"/>
                </a:cxn>
                <a:cxn ang="0">
                  <a:pos x="T6" y="T7"/>
                </a:cxn>
                <a:cxn ang="0">
                  <a:pos x="T8" y="T9"/>
                </a:cxn>
              </a:cxnLst>
              <a:rect l="0" t="0" r="r" b="b"/>
              <a:pathLst>
                <a:path w="72" h="77">
                  <a:moveTo>
                    <a:pt x="0" y="65"/>
                  </a:moveTo>
                  <a:cubicBezTo>
                    <a:pt x="11" y="74"/>
                    <a:pt x="27" y="77"/>
                    <a:pt x="41" y="71"/>
                  </a:cubicBezTo>
                  <a:cubicBezTo>
                    <a:pt x="62" y="62"/>
                    <a:pt x="72" y="38"/>
                    <a:pt x="63" y="17"/>
                  </a:cubicBezTo>
                  <a:cubicBezTo>
                    <a:pt x="60" y="10"/>
                    <a:pt x="56" y="4"/>
                    <a:pt x="50" y="0"/>
                  </a:cubicBezTo>
                  <a:lnTo>
                    <a:pt x="0" y="65"/>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3" name="Freeform 49">
              <a:extLst>
                <a:ext uri="{FF2B5EF4-FFF2-40B4-BE49-F238E27FC236}">
                  <a16:creationId xmlns:a16="http://schemas.microsoft.com/office/drawing/2014/main" id="{12404FE6-0F34-493C-979F-D7C813614D5E}"/>
                </a:ext>
              </a:extLst>
            </p:cNvPr>
            <p:cNvSpPr>
              <a:spLocks/>
            </p:cNvSpPr>
            <p:nvPr/>
          </p:nvSpPr>
          <p:spPr bwMode="auto">
            <a:xfrm>
              <a:off x="4740" y="1785"/>
              <a:ext cx="484" cy="482"/>
            </a:xfrm>
            <a:custGeom>
              <a:avLst/>
              <a:gdLst>
                <a:gd name="T0" fmla="*/ 174 w 484"/>
                <a:gd name="T1" fmla="*/ 457 h 482"/>
                <a:gd name="T2" fmla="*/ 484 w 484"/>
                <a:gd name="T3" fmla="*/ 0 h 482"/>
                <a:gd name="T4" fmla="*/ 0 w 484"/>
                <a:gd name="T5" fmla="*/ 242 h 482"/>
                <a:gd name="T6" fmla="*/ 119 w 484"/>
                <a:gd name="T7" fmla="*/ 482 h 482"/>
                <a:gd name="T8" fmla="*/ 174 w 484"/>
                <a:gd name="T9" fmla="*/ 457 h 482"/>
              </a:gdLst>
              <a:ahLst/>
              <a:cxnLst>
                <a:cxn ang="0">
                  <a:pos x="T0" y="T1"/>
                </a:cxn>
                <a:cxn ang="0">
                  <a:pos x="T2" y="T3"/>
                </a:cxn>
                <a:cxn ang="0">
                  <a:pos x="T4" y="T5"/>
                </a:cxn>
                <a:cxn ang="0">
                  <a:pos x="T6" y="T7"/>
                </a:cxn>
                <a:cxn ang="0">
                  <a:pos x="T8" y="T9"/>
                </a:cxn>
              </a:cxnLst>
              <a:rect l="0" t="0" r="r" b="b"/>
              <a:pathLst>
                <a:path w="484" h="482">
                  <a:moveTo>
                    <a:pt x="174" y="457"/>
                  </a:moveTo>
                  <a:lnTo>
                    <a:pt x="484" y="0"/>
                  </a:lnTo>
                  <a:lnTo>
                    <a:pt x="0" y="242"/>
                  </a:lnTo>
                  <a:lnTo>
                    <a:pt x="119" y="482"/>
                  </a:lnTo>
                  <a:lnTo>
                    <a:pt x="174" y="45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4" name="Freeform 50">
              <a:extLst>
                <a:ext uri="{FF2B5EF4-FFF2-40B4-BE49-F238E27FC236}">
                  <a16:creationId xmlns:a16="http://schemas.microsoft.com/office/drawing/2014/main" id="{3EBA2946-18E5-4C97-BD34-42585B9DF2FC}"/>
                </a:ext>
              </a:extLst>
            </p:cNvPr>
            <p:cNvSpPr>
              <a:spLocks/>
            </p:cNvSpPr>
            <p:nvPr/>
          </p:nvSpPr>
          <p:spPr bwMode="auto">
            <a:xfrm>
              <a:off x="4834" y="2200"/>
              <a:ext cx="78" cy="67"/>
            </a:xfrm>
            <a:custGeom>
              <a:avLst/>
              <a:gdLst>
                <a:gd name="T0" fmla="*/ 37 w 37"/>
                <a:gd name="T1" fmla="*/ 20 h 32"/>
                <a:gd name="T2" fmla="*/ 22 w 37"/>
                <a:gd name="T3" fmla="*/ 3 h 32"/>
                <a:gd name="T4" fmla="*/ 0 w 37"/>
                <a:gd name="T5" fmla="*/ 7 h 32"/>
                <a:gd name="T6" fmla="*/ 12 w 37"/>
                <a:gd name="T7" fmla="*/ 32 h 32"/>
                <a:gd name="T8" fmla="*/ 37 w 37"/>
                <a:gd name="T9" fmla="*/ 20 h 32"/>
              </a:gdLst>
              <a:ahLst/>
              <a:cxnLst>
                <a:cxn ang="0">
                  <a:pos x="T0" y="T1"/>
                </a:cxn>
                <a:cxn ang="0">
                  <a:pos x="T2" y="T3"/>
                </a:cxn>
                <a:cxn ang="0">
                  <a:pos x="T4" y="T5"/>
                </a:cxn>
                <a:cxn ang="0">
                  <a:pos x="T6" y="T7"/>
                </a:cxn>
                <a:cxn ang="0">
                  <a:pos x="T8" y="T9"/>
                </a:cxn>
              </a:cxnLst>
              <a:rect l="0" t="0" r="r" b="b"/>
              <a:pathLst>
                <a:path w="37" h="32">
                  <a:moveTo>
                    <a:pt x="37" y="20"/>
                  </a:moveTo>
                  <a:cubicBezTo>
                    <a:pt x="36" y="13"/>
                    <a:pt x="29" y="5"/>
                    <a:pt x="22" y="3"/>
                  </a:cubicBezTo>
                  <a:cubicBezTo>
                    <a:pt x="14" y="0"/>
                    <a:pt x="6" y="2"/>
                    <a:pt x="0" y="7"/>
                  </a:cubicBezTo>
                  <a:cubicBezTo>
                    <a:pt x="12" y="32"/>
                    <a:pt x="12" y="32"/>
                    <a:pt x="12" y="32"/>
                  </a:cubicBezTo>
                  <a:lnTo>
                    <a:pt x="37" y="2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5" name="Freeform 51">
              <a:extLst>
                <a:ext uri="{FF2B5EF4-FFF2-40B4-BE49-F238E27FC236}">
                  <a16:creationId xmlns:a16="http://schemas.microsoft.com/office/drawing/2014/main" id="{EA8D3119-ABE6-42E3-8145-878294B467D9}"/>
                </a:ext>
              </a:extLst>
            </p:cNvPr>
            <p:cNvSpPr>
              <a:spLocks/>
            </p:cNvSpPr>
            <p:nvPr/>
          </p:nvSpPr>
          <p:spPr bwMode="auto">
            <a:xfrm>
              <a:off x="4740" y="2000"/>
              <a:ext cx="67" cy="80"/>
            </a:xfrm>
            <a:custGeom>
              <a:avLst/>
              <a:gdLst>
                <a:gd name="T0" fmla="*/ 25 w 32"/>
                <a:gd name="T1" fmla="*/ 0 h 38"/>
                <a:gd name="T2" fmla="*/ 30 w 32"/>
                <a:gd name="T3" fmla="*/ 23 h 38"/>
                <a:gd name="T4" fmla="*/ 13 w 32"/>
                <a:gd name="T5" fmla="*/ 38 h 38"/>
                <a:gd name="T6" fmla="*/ 0 w 32"/>
                <a:gd name="T7" fmla="*/ 13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30" y="6"/>
                    <a:pt x="32" y="15"/>
                    <a:pt x="30" y="23"/>
                  </a:cubicBezTo>
                  <a:cubicBezTo>
                    <a:pt x="27" y="31"/>
                    <a:pt x="20" y="36"/>
                    <a:pt x="13" y="38"/>
                  </a:cubicBezTo>
                  <a:cubicBezTo>
                    <a:pt x="0" y="13"/>
                    <a:pt x="0" y="13"/>
                    <a:pt x="0" y="13"/>
                  </a:cubicBezTo>
                  <a:lnTo>
                    <a:pt x="25" y="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6" name="Freeform 52">
              <a:extLst>
                <a:ext uri="{FF2B5EF4-FFF2-40B4-BE49-F238E27FC236}">
                  <a16:creationId xmlns:a16="http://schemas.microsoft.com/office/drawing/2014/main" id="{90023AE7-C40C-48A6-8077-68FE0007DCEA}"/>
                </a:ext>
              </a:extLst>
            </p:cNvPr>
            <p:cNvSpPr>
              <a:spLocks/>
            </p:cNvSpPr>
            <p:nvPr/>
          </p:nvSpPr>
          <p:spPr bwMode="auto">
            <a:xfrm>
              <a:off x="4970" y="1920"/>
              <a:ext cx="147" cy="164"/>
            </a:xfrm>
            <a:custGeom>
              <a:avLst/>
              <a:gdLst>
                <a:gd name="T0" fmla="*/ 70 w 70"/>
                <a:gd name="T1" fmla="*/ 10 h 78"/>
                <a:gd name="T2" fmla="*/ 28 w 70"/>
                <a:gd name="T3" fmla="*/ 7 h 78"/>
                <a:gd name="T4" fmla="*/ 10 w 70"/>
                <a:gd name="T5" fmla="*/ 62 h 78"/>
                <a:gd name="T6" fmla="*/ 24 w 70"/>
                <a:gd name="T7" fmla="*/ 78 h 78"/>
                <a:gd name="T8" fmla="*/ 70 w 70"/>
                <a:gd name="T9" fmla="*/ 10 h 78"/>
              </a:gdLst>
              <a:ahLst/>
              <a:cxnLst>
                <a:cxn ang="0">
                  <a:pos x="T0" y="T1"/>
                </a:cxn>
                <a:cxn ang="0">
                  <a:pos x="T2" y="T3"/>
                </a:cxn>
                <a:cxn ang="0">
                  <a:pos x="T4" y="T5"/>
                </a:cxn>
                <a:cxn ang="0">
                  <a:pos x="T6" y="T7"/>
                </a:cxn>
                <a:cxn ang="0">
                  <a:pos x="T8" y="T9"/>
                </a:cxn>
              </a:cxnLst>
              <a:rect l="0" t="0" r="r" b="b"/>
              <a:pathLst>
                <a:path w="70" h="78">
                  <a:moveTo>
                    <a:pt x="70" y="10"/>
                  </a:moveTo>
                  <a:cubicBezTo>
                    <a:pt x="58" y="2"/>
                    <a:pt x="42" y="0"/>
                    <a:pt x="28" y="7"/>
                  </a:cubicBezTo>
                  <a:cubicBezTo>
                    <a:pt x="8" y="17"/>
                    <a:pt x="0" y="42"/>
                    <a:pt x="10" y="62"/>
                  </a:cubicBezTo>
                  <a:cubicBezTo>
                    <a:pt x="13" y="69"/>
                    <a:pt x="18" y="74"/>
                    <a:pt x="24" y="78"/>
                  </a:cubicBezTo>
                  <a:lnTo>
                    <a:pt x="70" y="1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19" name="Arrow: Pentagon 18">
            <a:extLst>
              <a:ext uri="{FF2B5EF4-FFF2-40B4-BE49-F238E27FC236}">
                <a16:creationId xmlns:a16="http://schemas.microsoft.com/office/drawing/2014/main" id="{5B3BE967-DE30-4DEF-B33D-AE53612E300B}"/>
              </a:ext>
            </a:extLst>
          </p:cNvPr>
          <p:cNvSpPr/>
          <p:nvPr/>
        </p:nvSpPr>
        <p:spPr>
          <a:xfrm>
            <a:off x="-835287" y="-57382"/>
            <a:ext cx="16509645" cy="8286982"/>
          </a:xfrm>
          <a:prstGeom prst="homePlate">
            <a:avLst>
              <a:gd name="adj" fmla="val 11560"/>
            </a:avLst>
          </a:prstGeom>
          <a:gradFill>
            <a:gsLst>
              <a:gs pos="1961">
                <a:schemeClr val="tx2">
                  <a:lumMod val="50000"/>
                </a:schemeClr>
              </a:gs>
              <a:gs pos="100000">
                <a:schemeClr val="bg1">
                  <a:lumMod val="65000"/>
                  <a:lumOff val="3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3" name="Title 8">
            <a:extLst>
              <a:ext uri="{FF2B5EF4-FFF2-40B4-BE49-F238E27FC236}">
                <a16:creationId xmlns:a16="http://schemas.microsoft.com/office/drawing/2014/main" id="{C7CFEA33-6875-44ED-B170-5A166E277247}"/>
              </a:ext>
            </a:extLst>
          </p:cNvPr>
          <p:cNvSpPr txBox="1">
            <a:spLocks/>
          </p:cNvSpPr>
          <p:nvPr/>
        </p:nvSpPr>
        <p:spPr>
          <a:xfrm>
            <a:off x="2378189" y="488381"/>
            <a:ext cx="11874259" cy="129607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defTabSz="731520">
              <a:lnSpc>
                <a:spcPct val="90000"/>
              </a:lnSpc>
              <a:spcBef>
                <a:spcPct val="0"/>
              </a:spcBef>
              <a:defRPr sz="5600" b="1">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0" dirty="0"/>
              <a:t>Reporting and learning</a:t>
            </a:r>
          </a:p>
        </p:txBody>
      </p:sp>
      <p:sp>
        <p:nvSpPr>
          <p:cNvPr id="10" name="Title 8">
            <a:extLst>
              <a:ext uri="{FF2B5EF4-FFF2-40B4-BE49-F238E27FC236}">
                <a16:creationId xmlns:a16="http://schemas.microsoft.com/office/drawing/2014/main" id="{91B818DB-47B5-924B-95C9-49549C60924A}"/>
              </a:ext>
            </a:extLst>
          </p:cNvPr>
          <p:cNvSpPr txBox="1">
            <a:spLocks/>
          </p:cNvSpPr>
          <p:nvPr/>
        </p:nvSpPr>
        <p:spPr>
          <a:xfrm>
            <a:off x="2817602" y="2877313"/>
            <a:ext cx="9607637" cy="4869029"/>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defTabSz="731520">
              <a:lnSpc>
                <a:spcPct val="90000"/>
              </a:lnSpc>
              <a:defRPr/>
            </a:pPr>
            <a:endParaRPr lang="en-US" sz="44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itle 8">
            <a:extLst>
              <a:ext uri="{FF2B5EF4-FFF2-40B4-BE49-F238E27FC236}">
                <a16:creationId xmlns:a16="http://schemas.microsoft.com/office/drawing/2014/main" id="{883F6AE2-A7AA-5B45-8662-208532B33723}"/>
              </a:ext>
            </a:extLst>
          </p:cNvPr>
          <p:cNvSpPr txBox="1">
            <a:spLocks/>
          </p:cNvSpPr>
          <p:nvPr/>
        </p:nvSpPr>
        <p:spPr>
          <a:xfrm>
            <a:off x="2451841" y="2572513"/>
            <a:ext cx="11942569" cy="4869029"/>
          </a:xfrm>
          <a:prstGeom prst="rect">
            <a:avLst/>
          </a:prstGeom>
        </p:spPr>
        <p:txBody>
          <a:bodyPr/>
          <a:lstStyle>
            <a:defPPr>
              <a:defRPr lang="en-US"/>
            </a:defPPr>
            <a:lvl1pPr defTabSz="731520">
              <a:lnSpc>
                <a:spcPct val="90000"/>
              </a:lnSpc>
              <a:spcBef>
                <a:spcPct val="0"/>
              </a:spcBef>
              <a:buNone/>
              <a:defRPr sz="4400" b="0" i="0">
                <a:ea typeface="Amazon Ember" panose="020B0603020204020204" pitchFamily="34" charset="0"/>
                <a:cs typeface="Amazon Ember" panose="020B0603020204020204" pitchFamily="34" charset="0"/>
              </a:defRPr>
            </a:lvl1pPr>
          </a:lstStyle>
          <a:p>
            <a:r>
              <a:rPr lang="en-US" sz="4000" dirty="0"/>
              <a:t>Monday – Service team</a:t>
            </a:r>
          </a:p>
          <a:p>
            <a:pPr>
              <a:lnSpc>
                <a:spcPct val="50000"/>
              </a:lnSpc>
              <a:spcBef>
                <a:spcPts val="800"/>
              </a:spcBef>
            </a:pPr>
            <a:r>
              <a:rPr lang="en-US" dirty="0"/>
              <a:t>	</a:t>
            </a:r>
            <a:r>
              <a:rPr lang="en-US" sz="3200" dirty="0"/>
              <a:t>Review last week’s operations dashboards</a:t>
            </a:r>
          </a:p>
          <a:p>
            <a:r>
              <a:rPr lang="en-US" sz="3200" dirty="0"/>
              <a:t>	Review last week’s revenue/growth/goals</a:t>
            </a:r>
          </a:p>
          <a:p>
            <a:pPr>
              <a:spcBef>
                <a:spcPts val="1800"/>
              </a:spcBef>
            </a:pPr>
            <a:r>
              <a:rPr lang="en-US" sz="4000" dirty="0"/>
              <a:t>Tuesday – Groups of services</a:t>
            </a:r>
          </a:p>
          <a:p>
            <a:pPr>
              <a:lnSpc>
                <a:spcPct val="50000"/>
              </a:lnSpc>
              <a:spcBef>
                <a:spcPts val="800"/>
              </a:spcBef>
            </a:pPr>
            <a:r>
              <a:rPr lang="en-US" dirty="0"/>
              <a:t>	</a:t>
            </a:r>
            <a:r>
              <a:rPr lang="en-US" sz="3200" dirty="0"/>
              <a:t>Roll-up reviews</a:t>
            </a:r>
          </a:p>
          <a:p>
            <a:pPr>
              <a:spcBef>
                <a:spcPts val="1800"/>
              </a:spcBef>
            </a:pPr>
            <a:r>
              <a:rPr lang="en-US" sz="4000" dirty="0"/>
              <a:t>Wednesday – CEO/VP-level view of everything</a:t>
            </a:r>
          </a:p>
          <a:p>
            <a:pPr>
              <a:lnSpc>
                <a:spcPct val="50000"/>
              </a:lnSpc>
              <a:spcBef>
                <a:spcPts val="800"/>
              </a:spcBef>
            </a:pPr>
            <a:r>
              <a:rPr lang="en-US" dirty="0"/>
              <a:t>	</a:t>
            </a:r>
            <a:r>
              <a:rPr lang="en-US" sz="3200" dirty="0"/>
              <a:t>Review all operations, spin the wheel*, learnings</a:t>
            </a:r>
          </a:p>
          <a:p>
            <a:r>
              <a:rPr lang="en-US" sz="3200" dirty="0"/>
              <a:t>	Review entire business revenue/growth/goals</a:t>
            </a:r>
          </a:p>
          <a:p>
            <a:endParaRPr lang="en-US" sz="2000" dirty="0"/>
          </a:p>
          <a:p>
            <a:r>
              <a:rPr lang="en-US" sz="3200" dirty="0"/>
              <a:t>*</a:t>
            </a:r>
            <a:r>
              <a:rPr lang="en-US" sz="3200" dirty="0">
                <a:hlinkClick r:id="rId2"/>
              </a:rPr>
              <a:t>https://aws.amazon.com/blogs/opensource/the-wheel/</a:t>
            </a:r>
            <a:endParaRPr lang="en-US" sz="3200" dirty="0"/>
          </a:p>
        </p:txBody>
      </p:sp>
      <p:sp>
        <p:nvSpPr>
          <p:cNvPr id="13" name="Title 8">
            <a:extLst>
              <a:ext uri="{FF2B5EF4-FFF2-40B4-BE49-F238E27FC236}">
                <a16:creationId xmlns:a16="http://schemas.microsoft.com/office/drawing/2014/main" id="{A0CE4A32-39BC-4092-B8CF-9F4F1D7EE15F}"/>
              </a:ext>
            </a:extLst>
          </p:cNvPr>
          <p:cNvSpPr txBox="1">
            <a:spLocks/>
          </p:cNvSpPr>
          <p:nvPr/>
        </p:nvSpPr>
        <p:spPr>
          <a:xfrm>
            <a:off x="502278" y="-2712018"/>
            <a:ext cx="13750170" cy="1003816"/>
          </a:xfrm>
          <a:prstGeom prst="rect">
            <a:avLst/>
          </a:prstGeom>
        </p:spPr>
        <p:txBody>
          <a:bodyPr vert="horz" wrap="square" lIns="182880" tIns="146304" rIns="182880" bIns="146304" rtlCol="0" anchor="t">
            <a:noAutofit/>
          </a:bodyPr>
          <a:lstStyle>
            <a:lvl1pPr defTabSz="1097278">
              <a:lnSpc>
                <a:spcPct val="90000"/>
              </a:lnSpc>
              <a:spcBef>
                <a:spcPct val="0"/>
              </a:spcBef>
              <a:buNone/>
              <a:defRPr lang="en-US" sz="4800" b="0" cap="none" spc="-120" baseline="0">
                <a:ln w="3175">
                  <a:noFill/>
                </a:ln>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Blockers for innovation</a:t>
            </a:r>
          </a:p>
        </p:txBody>
      </p:sp>
      <p:sp>
        <p:nvSpPr>
          <p:cNvPr id="14" name="Title 8">
            <a:extLst>
              <a:ext uri="{FF2B5EF4-FFF2-40B4-BE49-F238E27FC236}">
                <a16:creationId xmlns:a16="http://schemas.microsoft.com/office/drawing/2014/main" id="{498F0056-2A6F-4D4C-B0CE-3646014B5299}"/>
              </a:ext>
            </a:extLst>
          </p:cNvPr>
          <p:cNvSpPr txBox="1">
            <a:spLocks/>
          </p:cNvSpPr>
          <p:nvPr/>
        </p:nvSpPr>
        <p:spPr>
          <a:xfrm>
            <a:off x="-7985760" y="3042255"/>
            <a:ext cx="3584448"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Culture</a:t>
            </a:r>
          </a:p>
        </p:txBody>
      </p:sp>
      <p:sp>
        <p:nvSpPr>
          <p:cNvPr id="15" name="Title 8">
            <a:extLst>
              <a:ext uri="{FF2B5EF4-FFF2-40B4-BE49-F238E27FC236}">
                <a16:creationId xmlns:a16="http://schemas.microsoft.com/office/drawing/2014/main" id="{578A8D63-DE4F-4EA7-A041-FCC33C68BC21}"/>
              </a:ext>
            </a:extLst>
          </p:cNvPr>
          <p:cNvSpPr txBox="1">
            <a:spLocks/>
          </p:cNvSpPr>
          <p:nvPr/>
        </p:nvSpPr>
        <p:spPr>
          <a:xfrm>
            <a:off x="-4401312" y="3042255"/>
            <a:ext cx="373075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Skills</a:t>
            </a:r>
          </a:p>
        </p:txBody>
      </p:sp>
      <p:sp>
        <p:nvSpPr>
          <p:cNvPr id="16" name="Title 8">
            <a:extLst>
              <a:ext uri="{FF2B5EF4-FFF2-40B4-BE49-F238E27FC236}">
                <a16:creationId xmlns:a16="http://schemas.microsoft.com/office/drawing/2014/main" id="{911159F5-FF48-44C2-B0AD-50311BBE1D2D}"/>
              </a:ext>
            </a:extLst>
          </p:cNvPr>
          <p:cNvSpPr txBox="1">
            <a:spLocks/>
          </p:cNvSpPr>
          <p:nvPr/>
        </p:nvSpPr>
        <p:spPr>
          <a:xfrm>
            <a:off x="7168895" y="-920145"/>
            <a:ext cx="3730750"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Organization</a:t>
            </a:r>
          </a:p>
        </p:txBody>
      </p:sp>
      <p:sp>
        <p:nvSpPr>
          <p:cNvPr id="20" name="Arrow: Pentagon 19">
            <a:extLst>
              <a:ext uri="{FF2B5EF4-FFF2-40B4-BE49-F238E27FC236}">
                <a16:creationId xmlns:a16="http://schemas.microsoft.com/office/drawing/2014/main" id="{966065C7-43CF-4A0C-B40C-A1EB52B63FA8}"/>
              </a:ext>
            </a:extLst>
          </p:cNvPr>
          <p:cNvSpPr/>
          <p:nvPr/>
        </p:nvSpPr>
        <p:spPr>
          <a:xfrm>
            <a:off x="-5992395" y="3901440"/>
            <a:ext cx="5826022" cy="4328160"/>
          </a:xfrm>
          <a:prstGeom prst="homePlate">
            <a:avLst>
              <a:gd name="adj" fmla="val 11560"/>
            </a:avLst>
          </a:prstGeom>
          <a:gradFill>
            <a:gsLst>
              <a:gs pos="0">
                <a:schemeClr val="accent6"/>
              </a:gs>
              <a:gs pos="100000">
                <a:schemeClr val="accent6">
                  <a:lumMod val="75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21" name="Arrow: Pentagon 20">
            <a:extLst>
              <a:ext uri="{FF2B5EF4-FFF2-40B4-BE49-F238E27FC236}">
                <a16:creationId xmlns:a16="http://schemas.microsoft.com/office/drawing/2014/main" id="{531B44FB-21BC-40D9-B37F-6E938BE5AF5A}"/>
              </a:ext>
            </a:extLst>
          </p:cNvPr>
          <p:cNvSpPr/>
          <p:nvPr/>
        </p:nvSpPr>
        <p:spPr>
          <a:xfrm>
            <a:off x="-7985760" y="3901440"/>
            <a:ext cx="4161549" cy="4328160"/>
          </a:xfrm>
          <a:prstGeom prst="homePlate">
            <a:avLst>
              <a:gd name="adj" fmla="val 11560"/>
            </a:avLst>
          </a:prstGeom>
          <a:gradFill>
            <a:gsLst>
              <a:gs pos="1961">
                <a:schemeClr val="accent5"/>
              </a:gs>
              <a:gs pos="100000">
                <a:srgbClr val="FD4D4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22" name="Rectangle 21">
            <a:extLst>
              <a:ext uri="{FF2B5EF4-FFF2-40B4-BE49-F238E27FC236}">
                <a16:creationId xmlns:a16="http://schemas.microsoft.com/office/drawing/2014/main" id="{0787219F-A8D3-4151-A6A8-C88D4C6D68DC}"/>
              </a:ext>
            </a:extLst>
          </p:cNvPr>
          <p:cNvSpPr/>
          <p:nvPr/>
        </p:nvSpPr>
        <p:spPr>
          <a:xfrm>
            <a:off x="-7494488"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Leadership systems and feedback</a:t>
            </a:r>
          </a:p>
        </p:txBody>
      </p:sp>
      <p:grpSp>
        <p:nvGrpSpPr>
          <p:cNvPr id="23" name="Group 22">
            <a:extLst>
              <a:ext uri="{FF2B5EF4-FFF2-40B4-BE49-F238E27FC236}">
                <a16:creationId xmlns:a16="http://schemas.microsoft.com/office/drawing/2014/main" id="{18A33EAE-CC2D-4C8A-966B-81A1A6E02459}"/>
              </a:ext>
            </a:extLst>
          </p:cNvPr>
          <p:cNvGrpSpPr/>
          <p:nvPr/>
        </p:nvGrpSpPr>
        <p:grpSpPr>
          <a:xfrm>
            <a:off x="-6605648" y="4585929"/>
            <a:ext cx="1140333" cy="1359112"/>
            <a:chOff x="2897012" y="2317750"/>
            <a:chExt cx="581499" cy="693063"/>
          </a:xfrm>
        </p:grpSpPr>
        <p:sp>
          <p:nvSpPr>
            <p:cNvPr id="24" name="Freeform 11">
              <a:extLst>
                <a:ext uri="{FF2B5EF4-FFF2-40B4-BE49-F238E27FC236}">
                  <a16:creationId xmlns:a16="http://schemas.microsoft.com/office/drawing/2014/main" id="{CA35C456-1CCD-4FB3-B03B-C3444A65AFD3}"/>
                </a:ext>
              </a:extLst>
            </p:cNvPr>
            <p:cNvSpPr>
              <a:spLocks/>
            </p:cNvSpPr>
            <p:nvPr/>
          </p:nvSpPr>
          <p:spPr bwMode="auto">
            <a:xfrm>
              <a:off x="2941462" y="2317750"/>
              <a:ext cx="537049" cy="661314"/>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5" name="Oval 24">
              <a:extLst>
                <a:ext uri="{FF2B5EF4-FFF2-40B4-BE49-F238E27FC236}">
                  <a16:creationId xmlns:a16="http://schemas.microsoft.com/office/drawing/2014/main" id="{885793DD-46B7-4154-9F1A-CD2DCF020624}"/>
                </a:ext>
              </a:extLst>
            </p:cNvPr>
            <p:cNvSpPr/>
            <p:nvPr/>
          </p:nvSpPr>
          <p:spPr>
            <a:xfrm>
              <a:off x="3036094" y="2533076"/>
              <a:ext cx="88106" cy="88106"/>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6" name="Rectangle 25">
              <a:extLst>
                <a:ext uri="{FF2B5EF4-FFF2-40B4-BE49-F238E27FC236}">
                  <a16:creationId xmlns:a16="http://schemas.microsoft.com/office/drawing/2014/main" id="{833CBE93-3CE9-4DFC-8462-BDAA82299E84}"/>
                </a:ext>
              </a:extLst>
            </p:cNvPr>
            <p:cNvSpPr/>
            <p:nvPr/>
          </p:nvSpPr>
          <p:spPr>
            <a:xfrm>
              <a:off x="3161109" y="2533076"/>
              <a:ext cx="88106" cy="88106"/>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7" name="Isosceles Triangle 26">
              <a:extLst>
                <a:ext uri="{FF2B5EF4-FFF2-40B4-BE49-F238E27FC236}">
                  <a16:creationId xmlns:a16="http://schemas.microsoft.com/office/drawing/2014/main" id="{8D793FDC-B61E-40D3-80E1-EA222604A587}"/>
                </a:ext>
              </a:extLst>
            </p:cNvPr>
            <p:cNvSpPr/>
            <p:nvPr/>
          </p:nvSpPr>
          <p:spPr>
            <a:xfrm>
              <a:off x="3286125" y="2533076"/>
              <a:ext cx="88106" cy="88106"/>
            </a:xfrm>
            <a:prstGeom prst="triangl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8" name="Freeform 11">
              <a:extLst>
                <a:ext uri="{FF2B5EF4-FFF2-40B4-BE49-F238E27FC236}">
                  <a16:creationId xmlns:a16="http://schemas.microsoft.com/office/drawing/2014/main" id="{5E9C32A1-17C4-49AC-A682-E8FEFD7E87FD}"/>
                </a:ext>
              </a:extLst>
            </p:cNvPr>
            <p:cNvSpPr>
              <a:spLocks/>
            </p:cNvSpPr>
            <p:nvPr/>
          </p:nvSpPr>
          <p:spPr bwMode="auto">
            <a:xfrm flipH="1">
              <a:off x="2897012" y="2699780"/>
              <a:ext cx="252588" cy="311033"/>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solidFill>
              <a:srgbClr val="FD616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grpSp>
      <p:sp>
        <p:nvSpPr>
          <p:cNvPr id="29" name="Rectangle 28">
            <a:extLst>
              <a:ext uri="{FF2B5EF4-FFF2-40B4-BE49-F238E27FC236}">
                <a16:creationId xmlns:a16="http://schemas.microsoft.com/office/drawing/2014/main" id="{87249890-C0CF-4CD3-BECA-525F0998CE0B}"/>
              </a:ext>
            </a:extLst>
          </p:cNvPr>
          <p:cNvSpPr/>
          <p:nvPr/>
        </p:nvSpPr>
        <p:spPr>
          <a:xfrm>
            <a:off x="-3693128"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bg2"/>
                </a:solidFill>
                <a:ea typeface="Amazon Ember" panose="020B0603020204020204" pitchFamily="34" charset="0"/>
                <a:cs typeface="Amazon Ember" panose="020B0603020204020204" pitchFamily="34" charset="0"/>
              </a:rPr>
              <a:t>Training</a:t>
            </a:r>
            <a:br>
              <a:rPr lang="en-US" sz="2800" dirty="0">
                <a:solidFill>
                  <a:schemeClr val="bg2"/>
                </a:solidFill>
                <a:ea typeface="Amazon Ember" panose="020B0603020204020204" pitchFamily="34" charset="0"/>
                <a:cs typeface="Amazon Ember" panose="020B0603020204020204" pitchFamily="34" charset="0"/>
              </a:rPr>
            </a:br>
            <a:r>
              <a:rPr lang="en-US" sz="2800" dirty="0">
                <a:solidFill>
                  <a:schemeClr val="bg2"/>
                </a:solidFill>
                <a:ea typeface="Amazon Ember" panose="020B0603020204020204" pitchFamily="34" charset="0"/>
                <a:cs typeface="Amazon Ember" panose="020B0603020204020204" pitchFamily="34" charset="0"/>
              </a:rPr>
              <a:t>and compensation</a:t>
            </a:r>
          </a:p>
        </p:txBody>
      </p:sp>
      <p:sp>
        <p:nvSpPr>
          <p:cNvPr id="30" name="Freeform 11">
            <a:extLst>
              <a:ext uri="{FF2B5EF4-FFF2-40B4-BE49-F238E27FC236}">
                <a16:creationId xmlns:a16="http://schemas.microsoft.com/office/drawing/2014/main" id="{AE603068-9245-4979-A350-78393E3A7DC9}"/>
              </a:ext>
            </a:extLst>
          </p:cNvPr>
          <p:cNvSpPr>
            <a:spLocks noEditPoints="1"/>
          </p:cNvSpPr>
          <p:nvPr/>
        </p:nvSpPr>
        <p:spPr bwMode="auto">
          <a:xfrm>
            <a:off x="-2676554" y="4636038"/>
            <a:ext cx="975664" cy="1552928"/>
          </a:xfrm>
          <a:custGeom>
            <a:avLst/>
            <a:gdLst>
              <a:gd name="T0" fmla="*/ 603 w 1286"/>
              <a:gd name="T1" fmla="*/ 1237 h 2050"/>
              <a:gd name="T2" fmla="*/ 367 w 1286"/>
              <a:gd name="T3" fmla="*/ 1555 h 2050"/>
              <a:gd name="T4" fmla="*/ 45 w 1286"/>
              <a:gd name="T5" fmla="*/ 1530 h 2050"/>
              <a:gd name="T6" fmla="*/ 266 w 1286"/>
              <a:gd name="T7" fmla="*/ 1111 h 2050"/>
              <a:gd name="T8" fmla="*/ 306 w 1286"/>
              <a:gd name="T9" fmla="*/ 1227 h 2050"/>
              <a:gd name="T10" fmla="*/ 432 w 1286"/>
              <a:gd name="T11" fmla="*/ 1197 h 2050"/>
              <a:gd name="T12" fmla="*/ 507 w 1286"/>
              <a:gd name="T13" fmla="*/ 1298 h 2050"/>
              <a:gd name="T14" fmla="*/ 985 w 1286"/>
              <a:gd name="T15" fmla="*/ 1116 h 2050"/>
              <a:gd name="T16" fmla="*/ 934 w 1286"/>
              <a:gd name="T17" fmla="*/ 1202 h 2050"/>
              <a:gd name="T18" fmla="*/ 814 w 1286"/>
              <a:gd name="T19" fmla="*/ 1202 h 2050"/>
              <a:gd name="T20" fmla="*/ 744 w 1286"/>
              <a:gd name="T21" fmla="*/ 1272 h 2050"/>
              <a:gd name="T22" fmla="*/ 643 w 1286"/>
              <a:gd name="T23" fmla="*/ 1247 h 2050"/>
              <a:gd name="T24" fmla="*/ 955 w 1286"/>
              <a:gd name="T25" fmla="*/ 1727 h 2050"/>
              <a:gd name="T26" fmla="*/ 1171 w 1286"/>
              <a:gd name="T27" fmla="*/ 626 h 2050"/>
              <a:gd name="T28" fmla="*/ 1236 w 1286"/>
              <a:gd name="T29" fmla="*/ 727 h 2050"/>
              <a:gd name="T30" fmla="*/ 1156 w 1286"/>
              <a:gd name="T31" fmla="*/ 838 h 2050"/>
              <a:gd name="T32" fmla="*/ 1065 w 1286"/>
              <a:gd name="T33" fmla="*/ 954 h 2050"/>
              <a:gd name="T34" fmla="*/ 980 w 1286"/>
              <a:gd name="T35" fmla="*/ 1076 h 2050"/>
              <a:gd name="T36" fmla="*/ 899 w 1286"/>
              <a:gd name="T37" fmla="*/ 1187 h 2050"/>
              <a:gd name="T38" fmla="*/ 764 w 1286"/>
              <a:gd name="T39" fmla="*/ 1187 h 2050"/>
              <a:gd name="T40" fmla="*/ 618 w 1286"/>
              <a:gd name="T41" fmla="*/ 1182 h 2050"/>
              <a:gd name="T42" fmla="*/ 467 w 1286"/>
              <a:gd name="T43" fmla="*/ 1182 h 2050"/>
              <a:gd name="T44" fmla="*/ 331 w 1286"/>
              <a:gd name="T45" fmla="*/ 1182 h 2050"/>
              <a:gd name="T46" fmla="*/ 251 w 1286"/>
              <a:gd name="T47" fmla="*/ 1070 h 2050"/>
              <a:gd name="T48" fmla="*/ 171 w 1286"/>
              <a:gd name="T49" fmla="*/ 949 h 2050"/>
              <a:gd name="T50" fmla="*/ 80 w 1286"/>
              <a:gd name="T51" fmla="*/ 828 h 2050"/>
              <a:gd name="T52" fmla="*/ 0 w 1286"/>
              <a:gd name="T53" fmla="*/ 717 h 2050"/>
              <a:gd name="T54" fmla="*/ 45 w 1286"/>
              <a:gd name="T55" fmla="*/ 586 h 2050"/>
              <a:gd name="T56" fmla="*/ 95 w 1286"/>
              <a:gd name="T57" fmla="*/ 444 h 2050"/>
              <a:gd name="T58" fmla="*/ 135 w 1286"/>
              <a:gd name="T59" fmla="*/ 308 h 2050"/>
              <a:gd name="T60" fmla="*/ 181 w 1286"/>
              <a:gd name="T61" fmla="*/ 177 h 2050"/>
              <a:gd name="T62" fmla="*/ 311 w 1286"/>
              <a:gd name="T63" fmla="*/ 131 h 2050"/>
              <a:gd name="T64" fmla="*/ 452 w 1286"/>
              <a:gd name="T65" fmla="*/ 91 h 2050"/>
              <a:gd name="T66" fmla="*/ 588 w 1286"/>
              <a:gd name="T67" fmla="*/ 45 h 2050"/>
              <a:gd name="T68" fmla="*/ 718 w 1286"/>
              <a:gd name="T69" fmla="*/ 0 h 2050"/>
              <a:gd name="T70" fmla="*/ 834 w 1286"/>
              <a:gd name="T71" fmla="*/ 81 h 2050"/>
              <a:gd name="T72" fmla="*/ 945 w 1286"/>
              <a:gd name="T73" fmla="*/ 172 h 2050"/>
              <a:gd name="T74" fmla="*/ 1065 w 1286"/>
              <a:gd name="T75" fmla="*/ 258 h 2050"/>
              <a:gd name="T76" fmla="*/ 1176 w 1286"/>
              <a:gd name="T77" fmla="*/ 338 h 2050"/>
              <a:gd name="T78" fmla="*/ 1176 w 1286"/>
              <a:gd name="T79" fmla="*/ 480 h 2050"/>
              <a:gd name="T80" fmla="*/ 1171 w 1286"/>
              <a:gd name="T81" fmla="*/ 626 h 2050"/>
              <a:gd name="T82" fmla="*/ 613 w 1286"/>
              <a:gd name="T83" fmla="*/ 182 h 2050"/>
              <a:gd name="T84" fmla="*/ 241 w 1286"/>
              <a:gd name="T85" fmla="*/ 621 h 2050"/>
              <a:gd name="T86" fmla="*/ 613 w 1286"/>
              <a:gd name="T87" fmla="*/ 247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6" h="2050">
                <a:moveTo>
                  <a:pt x="537" y="1277"/>
                </a:moveTo>
                <a:cubicBezTo>
                  <a:pt x="537" y="1277"/>
                  <a:pt x="537" y="1277"/>
                  <a:pt x="537" y="1277"/>
                </a:cubicBezTo>
                <a:cubicBezTo>
                  <a:pt x="603" y="1237"/>
                  <a:pt x="603" y="1237"/>
                  <a:pt x="603" y="1237"/>
                </a:cubicBezTo>
                <a:cubicBezTo>
                  <a:pt x="603" y="1237"/>
                  <a:pt x="603" y="1237"/>
                  <a:pt x="603" y="1237"/>
                </a:cubicBezTo>
                <a:cubicBezTo>
                  <a:pt x="558" y="1530"/>
                  <a:pt x="512" y="1687"/>
                  <a:pt x="487" y="1762"/>
                </a:cubicBezTo>
                <a:cubicBezTo>
                  <a:pt x="487" y="1762"/>
                  <a:pt x="487" y="1762"/>
                  <a:pt x="367" y="1555"/>
                </a:cubicBezTo>
                <a:cubicBezTo>
                  <a:pt x="367" y="1555"/>
                  <a:pt x="367" y="1555"/>
                  <a:pt x="357" y="1540"/>
                </a:cubicBezTo>
                <a:cubicBezTo>
                  <a:pt x="357" y="1540"/>
                  <a:pt x="357" y="1540"/>
                  <a:pt x="331" y="1540"/>
                </a:cubicBezTo>
                <a:cubicBezTo>
                  <a:pt x="331" y="1540"/>
                  <a:pt x="331" y="1540"/>
                  <a:pt x="45" y="1530"/>
                </a:cubicBezTo>
                <a:cubicBezTo>
                  <a:pt x="125" y="1409"/>
                  <a:pt x="186" y="1257"/>
                  <a:pt x="231" y="1111"/>
                </a:cubicBezTo>
                <a:cubicBezTo>
                  <a:pt x="231" y="1111"/>
                  <a:pt x="231" y="1111"/>
                  <a:pt x="251" y="1111"/>
                </a:cubicBezTo>
                <a:cubicBezTo>
                  <a:pt x="251" y="1111"/>
                  <a:pt x="251" y="1111"/>
                  <a:pt x="266" y="1111"/>
                </a:cubicBezTo>
                <a:cubicBezTo>
                  <a:pt x="266" y="1111"/>
                  <a:pt x="266" y="1111"/>
                  <a:pt x="271" y="1126"/>
                </a:cubicBezTo>
                <a:cubicBezTo>
                  <a:pt x="271" y="1126"/>
                  <a:pt x="271" y="1126"/>
                  <a:pt x="296" y="1197"/>
                </a:cubicBezTo>
                <a:cubicBezTo>
                  <a:pt x="296" y="1197"/>
                  <a:pt x="296" y="1197"/>
                  <a:pt x="306" y="1227"/>
                </a:cubicBezTo>
                <a:cubicBezTo>
                  <a:pt x="306" y="1227"/>
                  <a:pt x="306" y="1227"/>
                  <a:pt x="341" y="1222"/>
                </a:cubicBezTo>
                <a:cubicBezTo>
                  <a:pt x="341" y="1222"/>
                  <a:pt x="341" y="1222"/>
                  <a:pt x="417" y="1202"/>
                </a:cubicBezTo>
                <a:cubicBezTo>
                  <a:pt x="417" y="1202"/>
                  <a:pt x="417" y="1202"/>
                  <a:pt x="432" y="1197"/>
                </a:cubicBezTo>
                <a:cubicBezTo>
                  <a:pt x="432" y="1197"/>
                  <a:pt x="432" y="1197"/>
                  <a:pt x="442" y="1212"/>
                </a:cubicBezTo>
                <a:cubicBezTo>
                  <a:pt x="442" y="1212"/>
                  <a:pt x="442" y="1212"/>
                  <a:pt x="487" y="1267"/>
                </a:cubicBezTo>
                <a:cubicBezTo>
                  <a:pt x="487" y="1267"/>
                  <a:pt x="487" y="1267"/>
                  <a:pt x="507" y="1298"/>
                </a:cubicBezTo>
                <a:cubicBezTo>
                  <a:pt x="507" y="1298"/>
                  <a:pt x="507" y="1298"/>
                  <a:pt x="537" y="1277"/>
                </a:cubicBezTo>
                <a:close/>
                <a:moveTo>
                  <a:pt x="1005" y="1116"/>
                </a:moveTo>
                <a:cubicBezTo>
                  <a:pt x="985" y="1116"/>
                  <a:pt x="985" y="1116"/>
                  <a:pt x="985" y="1116"/>
                </a:cubicBezTo>
                <a:cubicBezTo>
                  <a:pt x="970" y="1116"/>
                  <a:pt x="970" y="1116"/>
                  <a:pt x="970" y="1116"/>
                </a:cubicBezTo>
                <a:cubicBezTo>
                  <a:pt x="965" y="1131"/>
                  <a:pt x="965" y="1131"/>
                  <a:pt x="965" y="1131"/>
                </a:cubicBezTo>
                <a:cubicBezTo>
                  <a:pt x="934" y="1202"/>
                  <a:pt x="934" y="1202"/>
                  <a:pt x="934" y="1202"/>
                </a:cubicBezTo>
                <a:cubicBezTo>
                  <a:pt x="924" y="1232"/>
                  <a:pt x="924" y="1232"/>
                  <a:pt x="924" y="1232"/>
                </a:cubicBezTo>
                <a:cubicBezTo>
                  <a:pt x="889" y="1222"/>
                  <a:pt x="889" y="1222"/>
                  <a:pt x="889" y="1222"/>
                </a:cubicBezTo>
                <a:cubicBezTo>
                  <a:pt x="814" y="1202"/>
                  <a:pt x="814" y="1202"/>
                  <a:pt x="814" y="1202"/>
                </a:cubicBezTo>
                <a:cubicBezTo>
                  <a:pt x="799" y="1202"/>
                  <a:pt x="799" y="1202"/>
                  <a:pt x="799" y="1202"/>
                </a:cubicBezTo>
                <a:cubicBezTo>
                  <a:pt x="789" y="1212"/>
                  <a:pt x="789" y="1212"/>
                  <a:pt x="789" y="1212"/>
                </a:cubicBezTo>
                <a:cubicBezTo>
                  <a:pt x="744" y="1272"/>
                  <a:pt x="744" y="1272"/>
                  <a:pt x="744" y="1272"/>
                </a:cubicBezTo>
                <a:cubicBezTo>
                  <a:pt x="718" y="1298"/>
                  <a:pt x="718" y="1298"/>
                  <a:pt x="718" y="1298"/>
                </a:cubicBezTo>
                <a:cubicBezTo>
                  <a:pt x="693" y="1277"/>
                  <a:pt x="693" y="1277"/>
                  <a:pt x="693" y="1277"/>
                </a:cubicBezTo>
                <a:cubicBezTo>
                  <a:pt x="643" y="1247"/>
                  <a:pt x="643" y="1247"/>
                  <a:pt x="643" y="1247"/>
                </a:cubicBezTo>
                <a:cubicBezTo>
                  <a:pt x="633" y="1288"/>
                  <a:pt x="628" y="1323"/>
                  <a:pt x="623" y="1358"/>
                </a:cubicBezTo>
                <a:cubicBezTo>
                  <a:pt x="759" y="1929"/>
                  <a:pt x="844" y="2050"/>
                  <a:pt x="844" y="2050"/>
                </a:cubicBezTo>
                <a:cubicBezTo>
                  <a:pt x="955" y="1727"/>
                  <a:pt x="955" y="1727"/>
                  <a:pt x="955" y="1727"/>
                </a:cubicBezTo>
                <a:cubicBezTo>
                  <a:pt x="1286" y="1676"/>
                  <a:pt x="1286" y="1676"/>
                  <a:pt x="1286" y="1676"/>
                </a:cubicBezTo>
                <a:cubicBezTo>
                  <a:pt x="1171" y="1530"/>
                  <a:pt x="1075" y="1318"/>
                  <a:pt x="1005" y="1116"/>
                </a:cubicBezTo>
                <a:close/>
                <a:moveTo>
                  <a:pt x="1171" y="626"/>
                </a:moveTo>
                <a:cubicBezTo>
                  <a:pt x="1171" y="626"/>
                  <a:pt x="1171" y="626"/>
                  <a:pt x="1171" y="626"/>
                </a:cubicBezTo>
                <a:cubicBezTo>
                  <a:pt x="1196" y="662"/>
                  <a:pt x="1196" y="662"/>
                  <a:pt x="1196" y="662"/>
                </a:cubicBezTo>
                <a:cubicBezTo>
                  <a:pt x="1196" y="662"/>
                  <a:pt x="1196" y="662"/>
                  <a:pt x="1236" y="727"/>
                </a:cubicBezTo>
                <a:cubicBezTo>
                  <a:pt x="1236" y="727"/>
                  <a:pt x="1236" y="727"/>
                  <a:pt x="1176" y="773"/>
                </a:cubicBezTo>
                <a:cubicBezTo>
                  <a:pt x="1176" y="773"/>
                  <a:pt x="1176" y="773"/>
                  <a:pt x="1146" y="798"/>
                </a:cubicBezTo>
                <a:cubicBezTo>
                  <a:pt x="1146" y="798"/>
                  <a:pt x="1146" y="798"/>
                  <a:pt x="1156" y="838"/>
                </a:cubicBezTo>
                <a:cubicBezTo>
                  <a:pt x="1156" y="838"/>
                  <a:pt x="1156" y="838"/>
                  <a:pt x="1176" y="914"/>
                </a:cubicBezTo>
                <a:cubicBezTo>
                  <a:pt x="1176" y="914"/>
                  <a:pt x="1176" y="914"/>
                  <a:pt x="1100" y="939"/>
                </a:cubicBezTo>
                <a:cubicBezTo>
                  <a:pt x="1100" y="939"/>
                  <a:pt x="1100" y="939"/>
                  <a:pt x="1065" y="954"/>
                </a:cubicBezTo>
                <a:cubicBezTo>
                  <a:pt x="1065" y="954"/>
                  <a:pt x="1065" y="954"/>
                  <a:pt x="1065" y="995"/>
                </a:cubicBezTo>
                <a:cubicBezTo>
                  <a:pt x="1065" y="995"/>
                  <a:pt x="1065" y="995"/>
                  <a:pt x="1060" y="1070"/>
                </a:cubicBezTo>
                <a:cubicBezTo>
                  <a:pt x="1060" y="1070"/>
                  <a:pt x="1060" y="1070"/>
                  <a:pt x="980" y="1076"/>
                </a:cubicBezTo>
                <a:cubicBezTo>
                  <a:pt x="980" y="1076"/>
                  <a:pt x="980" y="1076"/>
                  <a:pt x="940" y="1076"/>
                </a:cubicBezTo>
                <a:cubicBezTo>
                  <a:pt x="940" y="1076"/>
                  <a:pt x="940" y="1076"/>
                  <a:pt x="929" y="1116"/>
                </a:cubicBezTo>
                <a:cubicBezTo>
                  <a:pt x="929" y="1116"/>
                  <a:pt x="929" y="1116"/>
                  <a:pt x="899" y="1187"/>
                </a:cubicBezTo>
                <a:cubicBezTo>
                  <a:pt x="899" y="1187"/>
                  <a:pt x="899" y="1187"/>
                  <a:pt x="824" y="1166"/>
                </a:cubicBezTo>
                <a:cubicBezTo>
                  <a:pt x="824" y="1166"/>
                  <a:pt x="824" y="1166"/>
                  <a:pt x="789" y="1156"/>
                </a:cubicBezTo>
                <a:cubicBezTo>
                  <a:pt x="789" y="1156"/>
                  <a:pt x="789" y="1156"/>
                  <a:pt x="764" y="1187"/>
                </a:cubicBezTo>
                <a:cubicBezTo>
                  <a:pt x="764" y="1187"/>
                  <a:pt x="764" y="1187"/>
                  <a:pt x="713" y="1242"/>
                </a:cubicBezTo>
                <a:cubicBezTo>
                  <a:pt x="713" y="1242"/>
                  <a:pt x="713" y="1242"/>
                  <a:pt x="648" y="1202"/>
                </a:cubicBezTo>
                <a:cubicBezTo>
                  <a:pt x="648" y="1202"/>
                  <a:pt x="648" y="1202"/>
                  <a:pt x="618" y="1182"/>
                </a:cubicBezTo>
                <a:cubicBezTo>
                  <a:pt x="618" y="1182"/>
                  <a:pt x="618" y="1182"/>
                  <a:pt x="583" y="1202"/>
                </a:cubicBezTo>
                <a:cubicBezTo>
                  <a:pt x="583" y="1202"/>
                  <a:pt x="583" y="1202"/>
                  <a:pt x="517" y="1242"/>
                </a:cubicBezTo>
                <a:cubicBezTo>
                  <a:pt x="517" y="1242"/>
                  <a:pt x="517" y="1242"/>
                  <a:pt x="467" y="1182"/>
                </a:cubicBezTo>
                <a:cubicBezTo>
                  <a:pt x="467" y="1182"/>
                  <a:pt x="467" y="1182"/>
                  <a:pt x="447" y="1151"/>
                </a:cubicBezTo>
                <a:cubicBezTo>
                  <a:pt x="447" y="1151"/>
                  <a:pt x="447" y="1151"/>
                  <a:pt x="407" y="1161"/>
                </a:cubicBezTo>
                <a:cubicBezTo>
                  <a:pt x="407" y="1161"/>
                  <a:pt x="407" y="1161"/>
                  <a:pt x="331" y="1182"/>
                </a:cubicBezTo>
                <a:cubicBezTo>
                  <a:pt x="331" y="1182"/>
                  <a:pt x="331" y="1182"/>
                  <a:pt x="306" y="1111"/>
                </a:cubicBezTo>
                <a:cubicBezTo>
                  <a:pt x="306" y="1111"/>
                  <a:pt x="306" y="1111"/>
                  <a:pt x="291" y="1070"/>
                </a:cubicBezTo>
                <a:cubicBezTo>
                  <a:pt x="291" y="1070"/>
                  <a:pt x="291" y="1070"/>
                  <a:pt x="251" y="1070"/>
                </a:cubicBezTo>
                <a:cubicBezTo>
                  <a:pt x="251" y="1070"/>
                  <a:pt x="251" y="1070"/>
                  <a:pt x="176" y="1065"/>
                </a:cubicBezTo>
                <a:cubicBezTo>
                  <a:pt x="176" y="1065"/>
                  <a:pt x="176" y="1065"/>
                  <a:pt x="171" y="990"/>
                </a:cubicBezTo>
                <a:cubicBezTo>
                  <a:pt x="171" y="990"/>
                  <a:pt x="171" y="990"/>
                  <a:pt x="171" y="949"/>
                </a:cubicBezTo>
                <a:cubicBezTo>
                  <a:pt x="171" y="949"/>
                  <a:pt x="171" y="949"/>
                  <a:pt x="130" y="934"/>
                </a:cubicBezTo>
                <a:cubicBezTo>
                  <a:pt x="130" y="934"/>
                  <a:pt x="130" y="934"/>
                  <a:pt x="60" y="904"/>
                </a:cubicBezTo>
                <a:cubicBezTo>
                  <a:pt x="60" y="904"/>
                  <a:pt x="60" y="904"/>
                  <a:pt x="80" y="828"/>
                </a:cubicBezTo>
                <a:cubicBezTo>
                  <a:pt x="80" y="828"/>
                  <a:pt x="80" y="828"/>
                  <a:pt x="90" y="793"/>
                </a:cubicBezTo>
                <a:cubicBezTo>
                  <a:pt x="90" y="793"/>
                  <a:pt x="90" y="793"/>
                  <a:pt x="60" y="767"/>
                </a:cubicBezTo>
                <a:cubicBezTo>
                  <a:pt x="60" y="767"/>
                  <a:pt x="60" y="767"/>
                  <a:pt x="0" y="717"/>
                </a:cubicBezTo>
                <a:cubicBezTo>
                  <a:pt x="0" y="717"/>
                  <a:pt x="0" y="717"/>
                  <a:pt x="45" y="651"/>
                </a:cubicBezTo>
                <a:cubicBezTo>
                  <a:pt x="45" y="651"/>
                  <a:pt x="45" y="651"/>
                  <a:pt x="65" y="621"/>
                </a:cubicBezTo>
                <a:cubicBezTo>
                  <a:pt x="65" y="621"/>
                  <a:pt x="65" y="621"/>
                  <a:pt x="45" y="586"/>
                </a:cubicBezTo>
                <a:cubicBezTo>
                  <a:pt x="45" y="586"/>
                  <a:pt x="45" y="586"/>
                  <a:pt x="5" y="520"/>
                </a:cubicBezTo>
                <a:cubicBezTo>
                  <a:pt x="5" y="520"/>
                  <a:pt x="5" y="520"/>
                  <a:pt x="65" y="475"/>
                </a:cubicBezTo>
                <a:cubicBezTo>
                  <a:pt x="65" y="475"/>
                  <a:pt x="65" y="475"/>
                  <a:pt x="95" y="444"/>
                </a:cubicBezTo>
                <a:cubicBezTo>
                  <a:pt x="95" y="444"/>
                  <a:pt x="95" y="444"/>
                  <a:pt x="85" y="409"/>
                </a:cubicBezTo>
                <a:cubicBezTo>
                  <a:pt x="85" y="409"/>
                  <a:pt x="85" y="409"/>
                  <a:pt x="65" y="333"/>
                </a:cubicBezTo>
                <a:cubicBezTo>
                  <a:pt x="65" y="333"/>
                  <a:pt x="65" y="333"/>
                  <a:pt x="135" y="308"/>
                </a:cubicBezTo>
                <a:cubicBezTo>
                  <a:pt x="135" y="308"/>
                  <a:pt x="135" y="308"/>
                  <a:pt x="176" y="293"/>
                </a:cubicBezTo>
                <a:cubicBezTo>
                  <a:pt x="176" y="293"/>
                  <a:pt x="176" y="293"/>
                  <a:pt x="176" y="252"/>
                </a:cubicBezTo>
                <a:cubicBezTo>
                  <a:pt x="176" y="252"/>
                  <a:pt x="176" y="252"/>
                  <a:pt x="181" y="177"/>
                </a:cubicBezTo>
                <a:cubicBezTo>
                  <a:pt x="181" y="177"/>
                  <a:pt x="181" y="177"/>
                  <a:pt x="256" y="172"/>
                </a:cubicBezTo>
                <a:cubicBezTo>
                  <a:pt x="256" y="172"/>
                  <a:pt x="256" y="172"/>
                  <a:pt x="296" y="172"/>
                </a:cubicBezTo>
                <a:cubicBezTo>
                  <a:pt x="296" y="172"/>
                  <a:pt x="296" y="172"/>
                  <a:pt x="311" y="131"/>
                </a:cubicBezTo>
                <a:cubicBezTo>
                  <a:pt x="311" y="131"/>
                  <a:pt x="311" y="131"/>
                  <a:pt x="341" y="61"/>
                </a:cubicBezTo>
                <a:cubicBezTo>
                  <a:pt x="341" y="61"/>
                  <a:pt x="341" y="61"/>
                  <a:pt x="412" y="81"/>
                </a:cubicBezTo>
                <a:cubicBezTo>
                  <a:pt x="412" y="81"/>
                  <a:pt x="412" y="81"/>
                  <a:pt x="452" y="91"/>
                </a:cubicBezTo>
                <a:cubicBezTo>
                  <a:pt x="452" y="91"/>
                  <a:pt x="452" y="91"/>
                  <a:pt x="477" y="61"/>
                </a:cubicBezTo>
                <a:cubicBezTo>
                  <a:pt x="477" y="61"/>
                  <a:pt x="477" y="61"/>
                  <a:pt x="527" y="0"/>
                </a:cubicBezTo>
                <a:cubicBezTo>
                  <a:pt x="527" y="0"/>
                  <a:pt x="527" y="0"/>
                  <a:pt x="588" y="45"/>
                </a:cubicBezTo>
                <a:cubicBezTo>
                  <a:pt x="588" y="45"/>
                  <a:pt x="588" y="45"/>
                  <a:pt x="623" y="66"/>
                </a:cubicBezTo>
                <a:cubicBezTo>
                  <a:pt x="623" y="66"/>
                  <a:pt x="623" y="66"/>
                  <a:pt x="658" y="45"/>
                </a:cubicBezTo>
                <a:cubicBezTo>
                  <a:pt x="658" y="45"/>
                  <a:pt x="658" y="45"/>
                  <a:pt x="718" y="0"/>
                </a:cubicBezTo>
                <a:cubicBezTo>
                  <a:pt x="718" y="0"/>
                  <a:pt x="718" y="0"/>
                  <a:pt x="769" y="61"/>
                </a:cubicBezTo>
                <a:cubicBezTo>
                  <a:pt x="769" y="61"/>
                  <a:pt x="769" y="61"/>
                  <a:pt x="794" y="91"/>
                </a:cubicBezTo>
                <a:cubicBezTo>
                  <a:pt x="794" y="91"/>
                  <a:pt x="794" y="91"/>
                  <a:pt x="834" y="81"/>
                </a:cubicBezTo>
                <a:cubicBezTo>
                  <a:pt x="834" y="81"/>
                  <a:pt x="834" y="81"/>
                  <a:pt x="904" y="66"/>
                </a:cubicBezTo>
                <a:cubicBezTo>
                  <a:pt x="904" y="66"/>
                  <a:pt x="904" y="66"/>
                  <a:pt x="934" y="136"/>
                </a:cubicBezTo>
                <a:cubicBezTo>
                  <a:pt x="934" y="136"/>
                  <a:pt x="934" y="136"/>
                  <a:pt x="945" y="172"/>
                </a:cubicBezTo>
                <a:cubicBezTo>
                  <a:pt x="945" y="172"/>
                  <a:pt x="945" y="172"/>
                  <a:pt x="990" y="177"/>
                </a:cubicBezTo>
                <a:cubicBezTo>
                  <a:pt x="990" y="177"/>
                  <a:pt x="990" y="177"/>
                  <a:pt x="1065" y="182"/>
                </a:cubicBezTo>
                <a:cubicBezTo>
                  <a:pt x="1065" y="182"/>
                  <a:pt x="1065" y="182"/>
                  <a:pt x="1065" y="258"/>
                </a:cubicBezTo>
                <a:cubicBezTo>
                  <a:pt x="1065" y="258"/>
                  <a:pt x="1065" y="258"/>
                  <a:pt x="1070" y="298"/>
                </a:cubicBezTo>
                <a:cubicBezTo>
                  <a:pt x="1070" y="298"/>
                  <a:pt x="1070" y="298"/>
                  <a:pt x="1105" y="313"/>
                </a:cubicBezTo>
                <a:cubicBezTo>
                  <a:pt x="1105" y="313"/>
                  <a:pt x="1105" y="313"/>
                  <a:pt x="1176" y="338"/>
                </a:cubicBezTo>
                <a:cubicBezTo>
                  <a:pt x="1176" y="338"/>
                  <a:pt x="1176" y="338"/>
                  <a:pt x="1156" y="414"/>
                </a:cubicBezTo>
                <a:cubicBezTo>
                  <a:pt x="1156" y="414"/>
                  <a:pt x="1156" y="414"/>
                  <a:pt x="1146" y="454"/>
                </a:cubicBezTo>
                <a:cubicBezTo>
                  <a:pt x="1146" y="454"/>
                  <a:pt x="1146" y="454"/>
                  <a:pt x="1176" y="480"/>
                </a:cubicBezTo>
                <a:cubicBezTo>
                  <a:pt x="1176" y="480"/>
                  <a:pt x="1176" y="480"/>
                  <a:pt x="1236" y="530"/>
                </a:cubicBezTo>
                <a:cubicBezTo>
                  <a:pt x="1236" y="530"/>
                  <a:pt x="1236" y="530"/>
                  <a:pt x="1196" y="591"/>
                </a:cubicBezTo>
                <a:cubicBezTo>
                  <a:pt x="1196" y="591"/>
                  <a:pt x="1196" y="591"/>
                  <a:pt x="1171" y="626"/>
                </a:cubicBezTo>
                <a:close/>
                <a:moveTo>
                  <a:pt x="613" y="1055"/>
                </a:moveTo>
                <a:cubicBezTo>
                  <a:pt x="849" y="1055"/>
                  <a:pt x="1040" y="858"/>
                  <a:pt x="1040" y="621"/>
                </a:cubicBezTo>
                <a:cubicBezTo>
                  <a:pt x="1040" y="379"/>
                  <a:pt x="849" y="182"/>
                  <a:pt x="613" y="182"/>
                </a:cubicBezTo>
                <a:cubicBezTo>
                  <a:pt x="372" y="182"/>
                  <a:pt x="181" y="379"/>
                  <a:pt x="181" y="621"/>
                </a:cubicBezTo>
                <a:cubicBezTo>
                  <a:pt x="181" y="858"/>
                  <a:pt x="372" y="1055"/>
                  <a:pt x="613" y="1055"/>
                </a:cubicBezTo>
                <a:close/>
                <a:moveTo>
                  <a:pt x="241" y="621"/>
                </a:moveTo>
                <a:cubicBezTo>
                  <a:pt x="241" y="823"/>
                  <a:pt x="407" y="990"/>
                  <a:pt x="613" y="990"/>
                </a:cubicBezTo>
                <a:cubicBezTo>
                  <a:pt x="814" y="990"/>
                  <a:pt x="980" y="823"/>
                  <a:pt x="980" y="621"/>
                </a:cubicBezTo>
                <a:cubicBezTo>
                  <a:pt x="980" y="414"/>
                  <a:pt x="814" y="247"/>
                  <a:pt x="613" y="247"/>
                </a:cubicBezTo>
                <a:cubicBezTo>
                  <a:pt x="407" y="247"/>
                  <a:pt x="241" y="414"/>
                  <a:pt x="241" y="621"/>
                </a:cubicBezTo>
                <a:close/>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31" name="Rectangle 30">
            <a:extLst>
              <a:ext uri="{FF2B5EF4-FFF2-40B4-BE49-F238E27FC236}">
                <a16:creationId xmlns:a16="http://schemas.microsoft.com/office/drawing/2014/main" id="{A36C0F27-F1EB-424D-A194-B1B727A1398A}"/>
              </a:ext>
            </a:extLst>
          </p:cNvPr>
          <p:cNvSpPr/>
          <p:nvPr/>
        </p:nvSpPr>
        <p:spPr>
          <a:xfrm>
            <a:off x="7948202" y="9783784"/>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Silos </a:t>
            </a:r>
            <a:br>
              <a:rPr lang="en-US" sz="2800" dirty="0">
                <a:solidFill>
                  <a:schemeClr val="tx1"/>
                </a:solidFill>
                <a:ea typeface="Amazon Ember" panose="020B0603020204020204" pitchFamily="34" charset="0"/>
                <a:cs typeface="Amazon Ember" panose="020B0603020204020204" pitchFamily="34" charset="0"/>
              </a:rPr>
            </a:br>
            <a:r>
              <a:rPr lang="en-US" sz="2800" dirty="0">
                <a:solidFill>
                  <a:schemeClr val="tx1"/>
                </a:solidFill>
                <a:ea typeface="Amazon Ember" panose="020B0603020204020204" pitchFamily="34" charset="0"/>
                <a:cs typeface="Amazon Ember" panose="020B0603020204020204" pitchFamily="34" charset="0"/>
              </a:rPr>
              <a:t>project to product</a:t>
            </a:r>
          </a:p>
        </p:txBody>
      </p:sp>
      <p:grpSp>
        <p:nvGrpSpPr>
          <p:cNvPr id="48" name="Group 47">
            <a:extLst>
              <a:ext uri="{FF2B5EF4-FFF2-40B4-BE49-F238E27FC236}">
                <a16:creationId xmlns:a16="http://schemas.microsoft.com/office/drawing/2014/main" id="{A8F36C4D-0105-471B-9CED-1D5C1990710C}"/>
              </a:ext>
            </a:extLst>
          </p:cNvPr>
          <p:cNvGrpSpPr/>
          <p:nvPr/>
        </p:nvGrpSpPr>
        <p:grpSpPr>
          <a:xfrm>
            <a:off x="831508" y="668718"/>
            <a:ext cx="1350061" cy="1245426"/>
            <a:chOff x="4221704" y="1791782"/>
            <a:chExt cx="700593" cy="646294"/>
          </a:xfrm>
        </p:grpSpPr>
        <p:sp>
          <p:nvSpPr>
            <p:cNvPr id="49" name="Freeform 25">
              <a:extLst>
                <a:ext uri="{FF2B5EF4-FFF2-40B4-BE49-F238E27FC236}">
                  <a16:creationId xmlns:a16="http://schemas.microsoft.com/office/drawing/2014/main" id="{41F6F59B-5A0D-4156-B695-C7063CB23F56}"/>
                </a:ext>
              </a:extLst>
            </p:cNvPr>
            <p:cNvSpPr>
              <a:spLocks/>
            </p:cNvSpPr>
            <p:nvPr/>
          </p:nvSpPr>
          <p:spPr bwMode="auto">
            <a:xfrm>
              <a:off x="4346088" y="2191249"/>
              <a:ext cx="450441" cy="246827"/>
            </a:xfrm>
            <a:custGeom>
              <a:avLst/>
              <a:gdLst>
                <a:gd name="T0" fmla="*/ 0 w 1626"/>
                <a:gd name="T1" fmla="*/ 38 h 891"/>
                <a:gd name="T2" fmla="*/ 0 w 1626"/>
                <a:gd name="T3" fmla="*/ 351 h 891"/>
                <a:gd name="T4" fmla="*/ 810 w 1626"/>
                <a:gd name="T5" fmla="*/ 891 h 891"/>
                <a:gd name="T6" fmla="*/ 1626 w 1626"/>
                <a:gd name="T7" fmla="*/ 351 h 891"/>
                <a:gd name="T8" fmla="*/ 1626 w 1626"/>
                <a:gd name="T9" fmla="*/ 0 h 891"/>
              </a:gdLst>
              <a:ahLst/>
              <a:cxnLst>
                <a:cxn ang="0">
                  <a:pos x="T0" y="T1"/>
                </a:cxn>
                <a:cxn ang="0">
                  <a:pos x="T2" y="T3"/>
                </a:cxn>
                <a:cxn ang="0">
                  <a:pos x="T4" y="T5"/>
                </a:cxn>
                <a:cxn ang="0">
                  <a:pos x="T6" y="T7"/>
                </a:cxn>
                <a:cxn ang="0">
                  <a:pos x="T8" y="T9"/>
                </a:cxn>
              </a:cxnLst>
              <a:rect l="0" t="0" r="r" b="b"/>
              <a:pathLst>
                <a:path w="1626" h="891">
                  <a:moveTo>
                    <a:pt x="0" y="38"/>
                  </a:moveTo>
                  <a:lnTo>
                    <a:pt x="0" y="351"/>
                  </a:lnTo>
                  <a:lnTo>
                    <a:pt x="810" y="891"/>
                  </a:lnTo>
                  <a:lnTo>
                    <a:pt x="1626" y="351"/>
                  </a:lnTo>
                  <a:lnTo>
                    <a:pt x="1626" y="0"/>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0" name="Line 26">
              <a:extLst>
                <a:ext uri="{FF2B5EF4-FFF2-40B4-BE49-F238E27FC236}">
                  <a16:creationId xmlns:a16="http://schemas.microsoft.com/office/drawing/2014/main" id="{EA5C0A13-6B93-4D81-8A0F-EA3D8FDA08B1}"/>
                </a:ext>
              </a:extLst>
            </p:cNvPr>
            <p:cNvSpPr>
              <a:spLocks noChangeShapeType="1"/>
            </p:cNvSpPr>
            <p:nvPr/>
          </p:nvSpPr>
          <p:spPr bwMode="auto">
            <a:xfrm flipH="1" flipV="1">
              <a:off x="4568815" y="2176289"/>
              <a:ext cx="1662" cy="261787"/>
            </a:xfrm>
            <a:prstGeom prst="lin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1" name="Freeform 34">
              <a:extLst>
                <a:ext uri="{FF2B5EF4-FFF2-40B4-BE49-F238E27FC236}">
                  <a16:creationId xmlns:a16="http://schemas.microsoft.com/office/drawing/2014/main" id="{95CE31D4-B17F-4BD3-A81F-7B9AEC5E7F1B}"/>
                </a:ext>
              </a:extLst>
            </p:cNvPr>
            <p:cNvSpPr>
              <a:spLocks/>
            </p:cNvSpPr>
            <p:nvPr/>
          </p:nvSpPr>
          <p:spPr bwMode="auto">
            <a:xfrm>
              <a:off x="4221704" y="1791782"/>
              <a:ext cx="700593" cy="466784"/>
            </a:xfrm>
            <a:custGeom>
              <a:avLst/>
              <a:gdLst>
                <a:gd name="T0" fmla="*/ 1708 w 2529"/>
                <a:gd name="T1" fmla="*/ 0 h 1685"/>
                <a:gd name="T2" fmla="*/ 0 w 2529"/>
                <a:gd name="T3" fmla="*/ 1134 h 1685"/>
                <a:gd name="T4" fmla="*/ 805 w 2529"/>
                <a:gd name="T5" fmla="*/ 1685 h 1685"/>
                <a:gd name="T6" fmla="*/ 1253 w 2529"/>
                <a:gd name="T7" fmla="*/ 1388 h 1685"/>
                <a:gd name="T8" fmla="*/ 2529 w 2529"/>
                <a:gd name="T9" fmla="*/ 540 h 1685"/>
                <a:gd name="T10" fmla="*/ 1708 w 2529"/>
                <a:gd name="T11" fmla="*/ 0 h 1685"/>
              </a:gdLst>
              <a:ahLst/>
              <a:cxnLst>
                <a:cxn ang="0">
                  <a:pos x="T0" y="T1"/>
                </a:cxn>
                <a:cxn ang="0">
                  <a:pos x="T2" y="T3"/>
                </a:cxn>
                <a:cxn ang="0">
                  <a:pos x="T4" y="T5"/>
                </a:cxn>
                <a:cxn ang="0">
                  <a:pos x="T6" y="T7"/>
                </a:cxn>
                <a:cxn ang="0">
                  <a:pos x="T8" y="T9"/>
                </a:cxn>
                <a:cxn ang="0">
                  <a:pos x="T10" y="T11"/>
                </a:cxn>
              </a:cxnLst>
              <a:rect l="0" t="0" r="r" b="b"/>
              <a:pathLst>
                <a:path w="2529" h="1685">
                  <a:moveTo>
                    <a:pt x="1708" y="0"/>
                  </a:moveTo>
                  <a:lnTo>
                    <a:pt x="0" y="1134"/>
                  </a:lnTo>
                  <a:lnTo>
                    <a:pt x="805" y="1685"/>
                  </a:lnTo>
                  <a:lnTo>
                    <a:pt x="1253" y="1388"/>
                  </a:lnTo>
                  <a:lnTo>
                    <a:pt x="2529" y="540"/>
                  </a:lnTo>
                  <a:lnTo>
                    <a:pt x="1708" y="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2" name="Freeform 35">
              <a:extLst>
                <a:ext uri="{FF2B5EF4-FFF2-40B4-BE49-F238E27FC236}">
                  <a16:creationId xmlns:a16="http://schemas.microsoft.com/office/drawing/2014/main" id="{63D52A6E-7922-4A9D-9C09-3BA219535432}"/>
                </a:ext>
              </a:extLst>
            </p:cNvPr>
            <p:cNvSpPr>
              <a:spLocks/>
            </p:cNvSpPr>
            <p:nvPr/>
          </p:nvSpPr>
          <p:spPr bwMode="auto">
            <a:xfrm>
              <a:off x="4221704" y="1791782"/>
              <a:ext cx="700593" cy="466784"/>
            </a:xfrm>
            <a:custGeom>
              <a:avLst/>
              <a:gdLst>
                <a:gd name="T0" fmla="*/ 0 w 2529"/>
                <a:gd name="T1" fmla="*/ 551 h 1685"/>
                <a:gd name="T2" fmla="*/ 1692 w 2529"/>
                <a:gd name="T3" fmla="*/ 1685 h 1685"/>
                <a:gd name="T4" fmla="*/ 2529 w 2529"/>
                <a:gd name="T5" fmla="*/ 1151 h 1685"/>
                <a:gd name="T6" fmla="*/ 811 w 2529"/>
                <a:gd name="T7" fmla="*/ 0 h 1685"/>
                <a:gd name="T8" fmla="*/ 0 w 2529"/>
                <a:gd name="T9" fmla="*/ 551 h 1685"/>
              </a:gdLst>
              <a:ahLst/>
              <a:cxnLst>
                <a:cxn ang="0">
                  <a:pos x="T0" y="T1"/>
                </a:cxn>
                <a:cxn ang="0">
                  <a:pos x="T2" y="T3"/>
                </a:cxn>
                <a:cxn ang="0">
                  <a:pos x="T4" y="T5"/>
                </a:cxn>
                <a:cxn ang="0">
                  <a:pos x="T6" y="T7"/>
                </a:cxn>
                <a:cxn ang="0">
                  <a:pos x="T8" y="T9"/>
                </a:cxn>
              </a:cxnLst>
              <a:rect l="0" t="0" r="r" b="b"/>
              <a:pathLst>
                <a:path w="2529" h="1685">
                  <a:moveTo>
                    <a:pt x="0" y="551"/>
                  </a:moveTo>
                  <a:lnTo>
                    <a:pt x="1692" y="1685"/>
                  </a:lnTo>
                  <a:lnTo>
                    <a:pt x="2529" y="1151"/>
                  </a:lnTo>
                  <a:lnTo>
                    <a:pt x="811" y="0"/>
                  </a:lnTo>
                  <a:lnTo>
                    <a:pt x="0" y="55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Tree>
    <p:extLst>
      <p:ext uri="{BB962C8B-B14F-4D97-AF65-F5344CB8AC3E}">
        <p14:creationId xmlns:p14="http://schemas.microsoft.com/office/powerpoint/2010/main" val="400129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6AF9C1D2-BFC0-4E38-8C9F-9977F6731767}"/>
              </a:ext>
            </a:extLst>
          </p:cNvPr>
          <p:cNvSpPr txBox="1">
            <a:spLocks/>
          </p:cNvSpPr>
          <p:nvPr/>
        </p:nvSpPr>
        <p:spPr>
          <a:xfrm>
            <a:off x="502278" y="488381"/>
            <a:ext cx="13750170" cy="959419"/>
          </a:xfrm>
          <a:prstGeom prst="rect">
            <a:avLst/>
          </a:prstGeom>
        </p:spPr>
        <p:txBody>
          <a:bodyPr vert="horz" wrap="square" lIns="182880" tIns="146304" rIns="182880" bIns="146304" rtlCol="0" anchor="t">
            <a:noAutofit/>
          </a:bodyPr>
          <a:lstStyle>
            <a:lvl1pPr defTabSz="1097278">
              <a:lnSpc>
                <a:spcPct val="90000"/>
              </a:lnSpc>
              <a:spcBef>
                <a:spcPct val="0"/>
              </a:spcBef>
              <a:buNone/>
              <a:defRPr lang="en-US" sz="4800" b="0" cap="none" spc="-120" baseline="0">
                <a:ln w="3175">
                  <a:noFill/>
                </a:ln>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Blockers for innovation</a:t>
            </a:r>
          </a:p>
        </p:txBody>
      </p:sp>
      <p:sp>
        <p:nvSpPr>
          <p:cNvPr id="7" name="Title 8">
            <a:extLst>
              <a:ext uri="{FF2B5EF4-FFF2-40B4-BE49-F238E27FC236}">
                <a16:creationId xmlns:a16="http://schemas.microsoft.com/office/drawing/2014/main" id="{C9549E02-DB4E-4D29-B6EB-D669A85EE16E}"/>
              </a:ext>
            </a:extLst>
          </p:cNvPr>
          <p:cNvSpPr txBox="1">
            <a:spLocks/>
          </p:cNvSpPr>
          <p:nvPr/>
        </p:nvSpPr>
        <p:spPr>
          <a:xfrm>
            <a:off x="0" y="3042255"/>
            <a:ext cx="3584448"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Culture</a:t>
            </a:r>
          </a:p>
        </p:txBody>
      </p:sp>
      <p:sp>
        <p:nvSpPr>
          <p:cNvPr id="8" name="Title 8">
            <a:extLst>
              <a:ext uri="{FF2B5EF4-FFF2-40B4-BE49-F238E27FC236}">
                <a16:creationId xmlns:a16="http://schemas.microsoft.com/office/drawing/2014/main" id="{EB90601B-5838-4CF2-A198-6D8F635E1CE3}"/>
              </a:ext>
            </a:extLst>
          </p:cNvPr>
          <p:cNvSpPr txBox="1">
            <a:spLocks/>
          </p:cNvSpPr>
          <p:nvPr/>
        </p:nvSpPr>
        <p:spPr>
          <a:xfrm>
            <a:off x="3584448" y="3042255"/>
            <a:ext cx="373075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Skills</a:t>
            </a:r>
          </a:p>
        </p:txBody>
      </p:sp>
      <p:sp>
        <p:nvSpPr>
          <p:cNvPr id="9" name="Title 8">
            <a:extLst>
              <a:ext uri="{FF2B5EF4-FFF2-40B4-BE49-F238E27FC236}">
                <a16:creationId xmlns:a16="http://schemas.microsoft.com/office/drawing/2014/main" id="{B4C7E970-1504-44BA-95F3-CC6994CDB81D}"/>
              </a:ext>
            </a:extLst>
          </p:cNvPr>
          <p:cNvSpPr txBox="1">
            <a:spLocks/>
          </p:cNvSpPr>
          <p:nvPr/>
        </p:nvSpPr>
        <p:spPr>
          <a:xfrm>
            <a:off x="7168895" y="3042255"/>
            <a:ext cx="3730750"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Organization</a:t>
            </a:r>
          </a:p>
        </p:txBody>
      </p:sp>
      <p:sp>
        <p:nvSpPr>
          <p:cNvPr id="14" name="Title 8">
            <a:extLst>
              <a:ext uri="{FF2B5EF4-FFF2-40B4-BE49-F238E27FC236}">
                <a16:creationId xmlns:a16="http://schemas.microsoft.com/office/drawing/2014/main" id="{B6F9911F-FAFB-44B7-878F-CC9572456EEE}"/>
              </a:ext>
            </a:extLst>
          </p:cNvPr>
          <p:cNvSpPr txBox="1">
            <a:spLocks/>
          </p:cNvSpPr>
          <p:nvPr/>
        </p:nvSpPr>
        <p:spPr>
          <a:xfrm>
            <a:off x="10899644" y="3042255"/>
            <a:ext cx="3626098"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Risk</a:t>
            </a:r>
          </a:p>
        </p:txBody>
      </p:sp>
      <p:sp>
        <p:nvSpPr>
          <p:cNvPr id="18" name="Mask_right">
            <a:extLst>
              <a:ext uri="{FF2B5EF4-FFF2-40B4-BE49-F238E27FC236}">
                <a16:creationId xmlns:a16="http://schemas.microsoft.com/office/drawing/2014/main" id="{C6191362-68E0-492A-B565-1D4A8462260F}"/>
              </a:ext>
            </a:extLst>
          </p:cNvPr>
          <p:cNvSpPr/>
          <p:nvPr/>
        </p:nvSpPr>
        <p:spPr>
          <a:xfrm>
            <a:off x="10858363" y="3901440"/>
            <a:ext cx="3772038" cy="4328160"/>
          </a:xfrm>
          <a:prstGeom prst="rect">
            <a:avLst/>
          </a:prstGeom>
          <a:gradFill>
            <a:gsLst>
              <a:gs pos="0">
                <a:schemeClr val="tx2">
                  <a:lumMod val="10000"/>
                </a:schemeClr>
              </a:gs>
              <a:gs pos="100000">
                <a:schemeClr val="bg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19" name="Arrow: Pentagon 18">
            <a:extLst>
              <a:ext uri="{FF2B5EF4-FFF2-40B4-BE49-F238E27FC236}">
                <a16:creationId xmlns:a16="http://schemas.microsoft.com/office/drawing/2014/main" id="{FEE64F2F-3C6E-4DF9-A254-4CD405464FEA}"/>
              </a:ext>
            </a:extLst>
          </p:cNvPr>
          <p:cNvSpPr/>
          <p:nvPr/>
        </p:nvSpPr>
        <p:spPr>
          <a:xfrm>
            <a:off x="5633922" y="3901440"/>
            <a:ext cx="5826022" cy="4328160"/>
          </a:xfrm>
          <a:prstGeom prst="homePlate">
            <a:avLst>
              <a:gd name="adj" fmla="val 11560"/>
            </a:avLst>
          </a:prstGeom>
          <a:gradFill>
            <a:gsLst>
              <a:gs pos="1961">
                <a:schemeClr val="tx2">
                  <a:lumMod val="50000"/>
                </a:schemeClr>
              </a:gs>
              <a:gs pos="100000">
                <a:schemeClr val="bg1">
                  <a:lumMod val="65000"/>
                  <a:lumOff val="3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24" name="Arrow: Pentagon 23">
            <a:extLst>
              <a:ext uri="{FF2B5EF4-FFF2-40B4-BE49-F238E27FC236}">
                <a16:creationId xmlns:a16="http://schemas.microsoft.com/office/drawing/2014/main" id="{06E81830-67B7-4277-B501-AD735918A605}"/>
              </a:ext>
            </a:extLst>
          </p:cNvPr>
          <p:cNvSpPr/>
          <p:nvPr/>
        </p:nvSpPr>
        <p:spPr>
          <a:xfrm>
            <a:off x="1993365" y="3901440"/>
            <a:ext cx="5826022" cy="4328160"/>
          </a:xfrm>
          <a:prstGeom prst="homePlate">
            <a:avLst>
              <a:gd name="adj" fmla="val 11560"/>
            </a:avLst>
          </a:prstGeom>
          <a:gradFill>
            <a:gsLst>
              <a:gs pos="0">
                <a:schemeClr val="accent6"/>
              </a:gs>
              <a:gs pos="100000">
                <a:schemeClr val="accent6">
                  <a:lumMod val="75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20" name="Arrow: Pentagon 19">
            <a:extLst>
              <a:ext uri="{FF2B5EF4-FFF2-40B4-BE49-F238E27FC236}">
                <a16:creationId xmlns:a16="http://schemas.microsoft.com/office/drawing/2014/main" id="{75EA9A5D-8CEC-4794-BDF9-226CA98FFC83}"/>
              </a:ext>
            </a:extLst>
          </p:cNvPr>
          <p:cNvSpPr/>
          <p:nvPr/>
        </p:nvSpPr>
        <p:spPr>
          <a:xfrm>
            <a:off x="0" y="3901440"/>
            <a:ext cx="4161549" cy="4328160"/>
          </a:xfrm>
          <a:prstGeom prst="homePlate">
            <a:avLst>
              <a:gd name="adj" fmla="val 11560"/>
            </a:avLst>
          </a:prstGeom>
          <a:gradFill>
            <a:gsLst>
              <a:gs pos="1961">
                <a:schemeClr val="accent5"/>
              </a:gs>
              <a:gs pos="100000">
                <a:srgbClr val="FD4D4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grpSp>
        <p:nvGrpSpPr>
          <p:cNvPr id="26" name="Group 25">
            <a:extLst>
              <a:ext uri="{FF2B5EF4-FFF2-40B4-BE49-F238E27FC236}">
                <a16:creationId xmlns:a16="http://schemas.microsoft.com/office/drawing/2014/main" id="{6BE4D8F5-57CF-4BC7-92E5-F902EE8FB3DF}"/>
              </a:ext>
            </a:extLst>
          </p:cNvPr>
          <p:cNvGrpSpPr/>
          <p:nvPr/>
        </p:nvGrpSpPr>
        <p:grpSpPr>
          <a:xfrm>
            <a:off x="1380112" y="4585929"/>
            <a:ext cx="1140333" cy="1359112"/>
            <a:chOff x="2897012" y="2317750"/>
            <a:chExt cx="581499" cy="693063"/>
          </a:xfrm>
        </p:grpSpPr>
        <p:sp>
          <p:nvSpPr>
            <p:cNvPr id="28" name="Freeform 11">
              <a:extLst>
                <a:ext uri="{FF2B5EF4-FFF2-40B4-BE49-F238E27FC236}">
                  <a16:creationId xmlns:a16="http://schemas.microsoft.com/office/drawing/2014/main" id="{4BBB6115-0690-4FC1-8454-8A2728F5F817}"/>
                </a:ext>
              </a:extLst>
            </p:cNvPr>
            <p:cNvSpPr>
              <a:spLocks/>
            </p:cNvSpPr>
            <p:nvPr/>
          </p:nvSpPr>
          <p:spPr bwMode="auto">
            <a:xfrm>
              <a:off x="2941462" y="2317750"/>
              <a:ext cx="537049" cy="661314"/>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9" name="Oval 28">
              <a:extLst>
                <a:ext uri="{FF2B5EF4-FFF2-40B4-BE49-F238E27FC236}">
                  <a16:creationId xmlns:a16="http://schemas.microsoft.com/office/drawing/2014/main" id="{421CC304-ED9B-48CE-B1C2-B11543F2E420}"/>
                </a:ext>
              </a:extLst>
            </p:cNvPr>
            <p:cNvSpPr/>
            <p:nvPr/>
          </p:nvSpPr>
          <p:spPr>
            <a:xfrm>
              <a:off x="3036094" y="2533076"/>
              <a:ext cx="88106" cy="88106"/>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30" name="Rectangle 29">
              <a:extLst>
                <a:ext uri="{FF2B5EF4-FFF2-40B4-BE49-F238E27FC236}">
                  <a16:creationId xmlns:a16="http://schemas.microsoft.com/office/drawing/2014/main" id="{2D63B225-75CD-40B8-9F35-715EF0857B57}"/>
                </a:ext>
              </a:extLst>
            </p:cNvPr>
            <p:cNvSpPr/>
            <p:nvPr/>
          </p:nvSpPr>
          <p:spPr>
            <a:xfrm>
              <a:off x="3161109" y="2533076"/>
              <a:ext cx="88106" cy="88106"/>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31" name="Isosceles Triangle 30">
              <a:extLst>
                <a:ext uri="{FF2B5EF4-FFF2-40B4-BE49-F238E27FC236}">
                  <a16:creationId xmlns:a16="http://schemas.microsoft.com/office/drawing/2014/main" id="{F3655DB7-C7E8-46C9-A21B-E6F2332A837A}"/>
                </a:ext>
              </a:extLst>
            </p:cNvPr>
            <p:cNvSpPr/>
            <p:nvPr/>
          </p:nvSpPr>
          <p:spPr>
            <a:xfrm>
              <a:off x="3286125" y="2533076"/>
              <a:ext cx="88106" cy="88106"/>
            </a:xfrm>
            <a:prstGeom prst="triangl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34" name="Freeform 11">
              <a:extLst>
                <a:ext uri="{FF2B5EF4-FFF2-40B4-BE49-F238E27FC236}">
                  <a16:creationId xmlns:a16="http://schemas.microsoft.com/office/drawing/2014/main" id="{A6BE21FE-0B19-43A0-9EE1-A44581366054}"/>
                </a:ext>
              </a:extLst>
            </p:cNvPr>
            <p:cNvSpPr>
              <a:spLocks/>
            </p:cNvSpPr>
            <p:nvPr/>
          </p:nvSpPr>
          <p:spPr bwMode="auto">
            <a:xfrm flipH="1">
              <a:off x="2897012" y="2699780"/>
              <a:ext cx="252588" cy="311033"/>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solidFill>
              <a:srgbClr val="FD616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grpSp>
      <p:sp>
        <p:nvSpPr>
          <p:cNvPr id="41" name="Freeform 11">
            <a:extLst>
              <a:ext uri="{FF2B5EF4-FFF2-40B4-BE49-F238E27FC236}">
                <a16:creationId xmlns:a16="http://schemas.microsoft.com/office/drawing/2014/main" id="{30FB4A3F-113E-41EE-B94B-5E99C4BF8956}"/>
              </a:ext>
            </a:extLst>
          </p:cNvPr>
          <p:cNvSpPr>
            <a:spLocks noEditPoints="1"/>
          </p:cNvSpPr>
          <p:nvPr/>
        </p:nvSpPr>
        <p:spPr bwMode="auto">
          <a:xfrm>
            <a:off x="5309206" y="4636038"/>
            <a:ext cx="975664" cy="1552928"/>
          </a:xfrm>
          <a:custGeom>
            <a:avLst/>
            <a:gdLst>
              <a:gd name="T0" fmla="*/ 603 w 1286"/>
              <a:gd name="T1" fmla="*/ 1237 h 2050"/>
              <a:gd name="T2" fmla="*/ 367 w 1286"/>
              <a:gd name="T3" fmla="*/ 1555 h 2050"/>
              <a:gd name="T4" fmla="*/ 45 w 1286"/>
              <a:gd name="T5" fmla="*/ 1530 h 2050"/>
              <a:gd name="T6" fmla="*/ 266 w 1286"/>
              <a:gd name="T7" fmla="*/ 1111 h 2050"/>
              <a:gd name="T8" fmla="*/ 306 w 1286"/>
              <a:gd name="T9" fmla="*/ 1227 h 2050"/>
              <a:gd name="T10" fmla="*/ 432 w 1286"/>
              <a:gd name="T11" fmla="*/ 1197 h 2050"/>
              <a:gd name="T12" fmla="*/ 507 w 1286"/>
              <a:gd name="T13" fmla="*/ 1298 h 2050"/>
              <a:gd name="T14" fmla="*/ 985 w 1286"/>
              <a:gd name="T15" fmla="*/ 1116 h 2050"/>
              <a:gd name="T16" fmla="*/ 934 w 1286"/>
              <a:gd name="T17" fmla="*/ 1202 h 2050"/>
              <a:gd name="T18" fmla="*/ 814 w 1286"/>
              <a:gd name="T19" fmla="*/ 1202 h 2050"/>
              <a:gd name="T20" fmla="*/ 744 w 1286"/>
              <a:gd name="T21" fmla="*/ 1272 h 2050"/>
              <a:gd name="T22" fmla="*/ 643 w 1286"/>
              <a:gd name="T23" fmla="*/ 1247 h 2050"/>
              <a:gd name="T24" fmla="*/ 955 w 1286"/>
              <a:gd name="T25" fmla="*/ 1727 h 2050"/>
              <a:gd name="T26" fmla="*/ 1171 w 1286"/>
              <a:gd name="T27" fmla="*/ 626 h 2050"/>
              <a:gd name="T28" fmla="*/ 1236 w 1286"/>
              <a:gd name="T29" fmla="*/ 727 h 2050"/>
              <a:gd name="T30" fmla="*/ 1156 w 1286"/>
              <a:gd name="T31" fmla="*/ 838 h 2050"/>
              <a:gd name="T32" fmla="*/ 1065 w 1286"/>
              <a:gd name="T33" fmla="*/ 954 h 2050"/>
              <a:gd name="T34" fmla="*/ 980 w 1286"/>
              <a:gd name="T35" fmla="*/ 1076 h 2050"/>
              <a:gd name="T36" fmla="*/ 899 w 1286"/>
              <a:gd name="T37" fmla="*/ 1187 h 2050"/>
              <a:gd name="T38" fmla="*/ 764 w 1286"/>
              <a:gd name="T39" fmla="*/ 1187 h 2050"/>
              <a:gd name="T40" fmla="*/ 618 w 1286"/>
              <a:gd name="T41" fmla="*/ 1182 h 2050"/>
              <a:gd name="T42" fmla="*/ 467 w 1286"/>
              <a:gd name="T43" fmla="*/ 1182 h 2050"/>
              <a:gd name="T44" fmla="*/ 331 w 1286"/>
              <a:gd name="T45" fmla="*/ 1182 h 2050"/>
              <a:gd name="T46" fmla="*/ 251 w 1286"/>
              <a:gd name="T47" fmla="*/ 1070 h 2050"/>
              <a:gd name="T48" fmla="*/ 171 w 1286"/>
              <a:gd name="T49" fmla="*/ 949 h 2050"/>
              <a:gd name="T50" fmla="*/ 80 w 1286"/>
              <a:gd name="T51" fmla="*/ 828 h 2050"/>
              <a:gd name="T52" fmla="*/ 0 w 1286"/>
              <a:gd name="T53" fmla="*/ 717 h 2050"/>
              <a:gd name="T54" fmla="*/ 45 w 1286"/>
              <a:gd name="T55" fmla="*/ 586 h 2050"/>
              <a:gd name="T56" fmla="*/ 95 w 1286"/>
              <a:gd name="T57" fmla="*/ 444 h 2050"/>
              <a:gd name="T58" fmla="*/ 135 w 1286"/>
              <a:gd name="T59" fmla="*/ 308 h 2050"/>
              <a:gd name="T60" fmla="*/ 181 w 1286"/>
              <a:gd name="T61" fmla="*/ 177 h 2050"/>
              <a:gd name="T62" fmla="*/ 311 w 1286"/>
              <a:gd name="T63" fmla="*/ 131 h 2050"/>
              <a:gd name="T64" fmla="*/ 452 w 1286"/>
              <a:gd name="T65" fmla="*/ 91 h 2050"/>
              <a:gd name="T66" fmla="*/ 588 w 1286"/>
              <a:gd name="T67" fmla="*/ 45 h 2050"/>
              <a:gd name="T68" fmla="*/ 718 w 1286"/>
              <a:gd name="T69" fmla="*/ 0 h 2050"/>
              <a:gd name="T70" fmla="*/ 834 w 1286"/>
              <a:gd name="T71" fmla="*/ 81 h 2050"/>
              <a:gd name="T72" fmla="*/ 945 w 1286"/>
              <a:gd name="T73" fmla="*/ 172 h 2050"/>
              <a:gd name="T74" fmla="*/ 1065 w 1286"/>
              <a:gd name="T75" fmla="*/ 258 h 2050"/>
              <a:gd name="T76" fmla="*/ 1176 w 1286"/>
              <a:gd name="T77" fmla="*/ 338 h 2050"/>
              <a:gd name="T78" fmla="*/ 1176 w 1286"/>
              <a:gd name="T79" fmla="*/ 480 h 2050"/>
              <a:gd name="T80" fmla="*/ 1171 w 1286"/>
              <a:gd name="T81" fmla="*/ 626 h 2050"/>
              <a:gd name="T82" fmla="*/ 613 w 1286"/>
              <a:gd name="T83" fmla="*/ 182 h 2050"/>
              <a:gd name="T84" fmla="*/ 241 w 1286"/>
              <a:gd name="T85" fmla="*/ 621 h 2050"/>
              <a:gd name="T86" fmla="*/ 613 w 1286"/>
              <a:gd name="T87" fmla="*/ 247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6" h="2050">
                <a:moveTo>
                  <a:pt x="537" y="1277"/>
                </a:moveTo>
                <a:cubicBezTo>
                  <a:pt x="537" y="1277"/>
                  <a:pt x="537" y="1277"/>
                  <a:pt x="537" y="1277"/>
                </a:cubicBezTo>
                <a:cubicBezTo>
                  <a:pt x="603" y="1237"/>
                  <a:pt x="603" y="1237"/>
                  <a:pt x="603" y="1237"/>
                </a:cubicBezTo>
                <a:cubicBezTo>
                  <a:pt x="603" y="1237"/>
                  <a:pt x="603" y="1237"/>
                  <a:pt x="603" y="1237"/>
                </a:cubicBezTo>
                <a:cubicBezTo>
                  <a:pt x="558" y="1530"/>
                  <a:pt x="512" y="1687"/>
                  <a:pt x="487" y="1762"/>
                </a:cubicBezTo>
                <a:cubicBezTo>
                  <a:pt x="487" y="1762"/>
                  <a:pt x="487" y="1762"/>
                  <a:pt x="367" y="1555"/>
                </a:cubicBezTo>
                <a:cubicBezTo>
                  <a:pt x="367" y="1555"/>
                  <a:pt x="367" y="1555"/>
                  <a:pt x="357" y="1540"/>
                </a:cubicBezTo>
                <a:cubicBezTo>
                  <a:pt x="357" y="1540"/>
                  <a:pt x="357" y="1540"/>
                  <a:pt x="331" y="1540"/>
                </a:cubicBezTo>
                <a:cubicBezTo>
                  <a:pt x="331" y="1540"/>
                  <a:pt x="331" y="1540"/>
                  <a:pt x="45" y="1530"/>
                </a:cubicBezTo>
                <a:cubicBezTo>
                  <a:pt x="125" y="1409"/>
                  <a:pt x="186" y="1257"/>
                  <a:pt x="231" y="1111"/>
                </a:cubicBezTo>
                <a:cubicBezTo>
                  <a:pt x="231" y="1111"/>
                  <a:pt x="231" y="1111"/>
                  <a:pt x="251" y="1111"/>
                </a:cubicBezTo>
                <a:cubicBezTo>
                  <a:pt x="251" y="1111"/>
                  <a:pt x="251" y="1111"/>
                  <a:pt x="266" y="1111"/>
                </a:cubicBezTo>
                <a:cubicBezTo>
                  <a:pt x="266" y="1111"/>
                  <a:pt x="266" y="1111"/>
                  <a:pt x="271" y="1126"/>
                </a:cubicBezTo>
                <a:cubicBezTo>
                  <a:pt x="271" y="1126"/>
                  <a:pt x="271" y="1126"/>
                  <a:pt x="296" y="1197"/>
                </a:cubicBezTo>
                <a:cubicBezTo>
                  <a:pt x="296" y="1197"/>
                  <a:pt x="296" y="1197"/>
                  <a:pt x="306" y="1227"/>
                </a:cubicBezTo>
                <a:cubicBezTo>
                  <a:pt x="306" y="1227"/>
                  <a:pt x="306" y="1227"/>
                  <a:pt x="341" y="1222"/>
                </a:cubicBezTo>
                <a:cubicBezTo>
                  <a:pt x="341" y="1222"/>
                  <a:pt x="341" y="1222"/>
                  <a:pt x="417" y="1202"/>
                </a:cubicBezTo>
                <a:cubicBezTo>
                  <a:pt x="417" y="1202"/>
                  <a:pt x="417" y="1202"/>
                  <a:pt x="432" y="1197"/>
                </a:cubicBezTo>
                <a:cubicBezTo>
                  <a:pt x="432" y="1197"/>
                  <a:pt x="432" y="1197"/>
                  <a:pt x="442" y="1212"/>
                </a:cubicBezTo>
                <a:cubicBezTo>
                  <a:pt x="442" y="1212"/>
                  <a:pt x="442" y="1212"/>
                  <a:pt x="487" y="1267"/>
                </a:cubicBezTo>
                <a:cubicBezTo>
                  <a:pt x="487" y="1267"/>
                  <a:pt x="487" y="1267"/>
                  <a:pt x="507" y="1298"/>
                </a:cubicBezTo>
                <a:cubicBezTo>
                  <a:pt x="507" y="1298"/>
                  <a:pt x="507" y="1298"/>
                  <a:pt x="537" y="1277"/>
                </a:cubicBezTo>
                <a:close/>
                <a:moveTo>
                  <a:pt x="1005" y="1116"/>
                </a:moveTo>
                <a:cubicBezTo>
                  <a:pt x="985" y="1116"/>
                  <a:pt x="985" y="1116"/>
                  <a:pt x="985" y="1116"/>
                </a:cubicBezTo>
                <a:cubicBezTo>
                  <a:pt x="970" y="1116"/>
                  <a:pt x="970" y="1116"/>
                  <a:pt x="970" y="1116"/>
                </a:cubicBezTo>
                <a:cubicBezTo>
                  <a:pt x="965" y="1131"/>
                  <a:pt x="965" y="1131"/>
                  <a:pt x="965" y="1131"/>
                </a:cubicBezTo>
                <a:cubicBezTo>
                  <a:pt x="934" y="1202"/>
                  <a:pt x="934" y="1202"/>
                  <a:pt x="934" y="1202"/>
                </a:cubicBezTo>
                <a:cubicBezTo>
                  <a:pt x="924" y="1232"/>
                  <a:pt x="924" y="1232"/>
                  <a:pt x="924" y="1232"/>
                </a:cubicBezTo>
                <a:cubicBezTo>
                  <a:pt x="889" y="1222"/>
                  <a:pt x="889" y="1222"/>
                  <a:pt x="889" y="1222"/>
                </a:cubicBezTo>
                <a:cubicBezTo>
                  <a:pt x="814" y="1202"/>
                  <a:pt x="814" y="1202"/>
                  <a:pt x="814" y="1202"/>
                </a:cubicBezTo>
                <a:cubicBezTo>
                  <a:pt x="799" y="1202"/>
                  <a:pt x="799" y="1202"/>
                  <a:pt x="799" y="1202"/>
                </a:cubicBezTo>
                <a:cubicBezTo>
                  <a:pt x="789" y="1212"/>
                  <a:pt x="789" y="1212"/>
                  <a:pt x="789" y="1212"/>
                </a:cubicBezTo>
                <a:cubicBezTo>
                  <a:pt x="744" y="1272"/>
                  <a:pt x="744" y="1272"/>
                  <a:pt x="744" y="1272"/>
                </a:cubicBezTo>
                <a:cubicBezTo>
                  <a:pt x="718" y="1298"/>
                  <a:pt x="718" y="1298"/>
                  <a:pt x="718" y="1298"/>
                </a:cubicBezTo>
                <a:cubicBezTo>
                  <a:pt x="693" y="1277"/>
                  <a:pt x="693" y="1277"/>
                  <a:pt x="693" y="1277"/>
                </a:cubicBezTo>
                <a:cubicBezTo>
                  <a:pt x="643" y="1247"/>
                  <a:pt x="643" y="1247"/>
                  <a:pt x="643" y="1247"/>
                </a:cubicBezTo>
                <a:cubicBezTo>
                  <a:pt x="633" y="1288"/>
                  <a:pt x="628" y="1323"/>
                  <a:pt x="623" y="1358"/>
                </a:cubicBezTo>
                <a:cubicBezTo>
                  <a:pt x="759" y="1929"/>
                  <a:pt x="844" y="2050"/>
                  <a:pt x="844" y="2050"/>
                </a:cubicBezTo>
                <a:cubicBezTo>
                  <a:pt x="955" y="1727"/>
                  <a:pt x="955" y="1727"/>
                  <a:pt x="955" y="1727"/>
                </a:cubicBezTo>
                <a:cubicBezTo>
                  <a:pt x="1286" y="1676"/>
                  <a:pt x="1286" y="1676"/>
                  <a:pt x="1286" y="1676"/>
                </a:cubicBezTo>
                <a:cubicBezTo>
                  <a:pt x="1171" y="1530"/>
                  <a:pt x="1075" y="1318"/>
                  <a:pt x="1005" y="1116"/>
                </a:cubicBezTo>
                <a:close/>
                <a:moveTo>
                  <a:pt x="1171" y="626"/>
                </a:moveTo>
                <a:cubicBezTo>
                  <a:pt x="1171" y="626"/>
                  <a:pt x="1171" y="626"/>
                  <a:pt x="1171" y="626"/>
                </a:cubicBezTo>
                <a:cubicBezTo>
                  <a:pt x="1196" y="662"/>
                  <a:pt x="1196" y="662"/>
                  <a:pt x="1196" y="662"/>
                </a:cubicBezTo>
                <a:cubicBezTo>
                  <a:pt x="1196" y="662"/>
                  <a:pt x="1196" y="662"/>
                  <a:pt x="1236" y="727"/>
                </a:cubicBezTo>
                <a:cubicBezTo>
                  <a:pt x="1236" y="727"/>
                  <a:pt x="1236" y="727"/>
                  <a:pt x="1176" y="773"/>
                </a:cubicBezTo>
                <a:cubicBezTo>
                  <a:pt x="1176" y="773"/>
                  <a:pt x="1176" y="773"/>
                  <a:pt x="1146" y="798"/>
                </a:cubicBezTo>
                <a:cubicBezTo>
                  <a:pt x="1146" y="798"/>
                  <a:pt x="1146" y="798"/>
                  <a:pt x="1156" y="838"/>
                </a:cubicBezTo>
                <a:cubicBezTo>
                  <a:pt x="1156" y="838"/>
                  <a:pt x="1156" y="838"/>
                  <a:pt x="1176" y="914"/>
                </a:cubicBezTo>
                <a:cubicBezTo>
                  <a:pt x="1176" y="914"/>
                  <a:pt x="1176" y="914"/>
                  <a:pt x="1100" y="939"/>
                </a:cubicBezTo>
                <a:cubicBezTo>
                  <a:pt x="1100" y="939"/>
                  <a:pt x="1100" y="939"/>
                  <a:pt x="1065" y="954"/>
                </a:cubicBezTo>
                <a:cubicBezTo>
                  <a:pt x="1065" y="954"/>
                  <a:pt x="1065" y="954"/>
                  <a:pt x="1065" y="995"/>
                </a:cubicBezTo>
                <a:cubicBezTo>
                  <a:pt x="1065" y="995"/>
                  <a:pt x="1065" y="995"/>
                  <a:pt x="1060" y="1070"/>
                </a:cubicBezTo>
                <a:cubicBezTo>
                  <a:pt x="1060" y="1070"/>
                  <a:pt x="1060" y="1070"/>
                  <a:pt x="980" y="1076"/>
                </a:cubicBezTo>
                <a:cubicBezTo>
                  <a:pt x="980" y="1076"/>
                  <a:pt x="980" y="1076"/>
                  <a:pt x="940" y="1076"/>
                </a:cubicBezTo>
                <a:cubicBezTo>
                  <a:pt x="940" y="1076"/>
                  <a:pt x="940" y="1076"/>
                  <a:pt x="929" y="1116"/>
                </a:cubicBezTo>
                <a:cubicBezTo>
                  <a:pt x="929" y="1116"/>
                  <a:pt x="929" y="1116"/>
                  <a:pt x="899" y="1187"/>
                </a:cubicBezTo>
                <a:cubicBezTo>
                  <a:pt x="899" y="1187"/>
                  <a:pt x="899" y="1187"/>
                  <a:pt x="824" y="1166"/>
                </a:cubicBezTo>
                <a:cubicBezTo>
                  <a:pt x="824" y="1166"/>
                  <a:pt x="824" y="1166"/>
                  <a:pt x="789" y="1156"/>
                </a:cubicBezTo>
                <a:cubicBezTo>
                  <a:pt x="789" y="1156"/>
                  <a:pt x="789" y="1156"/>
                  <a:pt x="764" y="1187"/>
                </a:cubicBezTo>
                <a:cubicBezTo>
                  <a:pt x="764" y="1187"/>
                  <a:pt x="764" y="1187"/>
                  <a:pt x="713" y="1242"/>
                </a:cubicBezTo>
                <a:cubicBezTo>
                  <a:pt x="713" y="1242"/>
                  <a:pt x="713" y="1242"/>
                  <a:pt x="648" y="1202"/>
                </a:cubicBezTo>
                <a:cubicBezTo>
                  <a:pt x="648" y="1202"/>
                  <a:pt x="648" y="1202"/>
                  <a:pt x="618" y="1182"/>
                </a:cubicBezTo>
                <a:cubicBezTo>
                  <a:pt x="618" y="1182"/>
                  <a:pt x="618" y="1182"/>
                  <a:pt x="583" y="1202"/>
                </a:cubicBezTo>
                <a:cubicBezTo>
                  <a:pt x="583" y="1202"/>
                  <a:pt x="583" y="1202"/>
                  <a:pt x="517" y="1242"/>
                </a:cubicBezTo>
                <a:cubicBezTo>
                  <a:pt x="517" y="1242"/>
                  <a:pt x="517" y="1242"/>
                  <a:pt x="467" y="1182"/>
                </a:cubicBezTo>
                <a:cubicBezTo>
                  <a:pt x="467" y="1182"/>
                  <a:pt x="467" y="1182"/>
                  <a:pt x="447" y="1151"/>
                </a:cubicBezTo>
                <a:cubicBezTo>
                  <a:pt x="447" y="1151"/>
                  <a:pt x="447" y="1151"/>
                  <a:pt x="407" y="1161"/>
                </a:cubicBezTo>
                <a:cubicBezTo>
                  <a:pt x="407" y="1161"/>
                  <a:pt x="407" y="1161"/>
                  <a:pt x="331" y="1182"/>
                </a:cubicBezTo>
                <a:cubicBezTo>
                  <a:pt x="331" y="1182"/>
                  <a:pt x="331" y="1182"/>
                  <a:pt x="306" y="1111"/>
                </a:cubicBezTo>
                <a:cubicBezTo>
                  <a:pt x="306" y="1111"/>
                  <a:pt x="306" y="1111"/>
                  <a:pt x="291" y="1070"/>
                </a:cubicBezTo>
                <a:cubicBezTo>
                  <a:pt x="291" y="1070"/>
                  <a:pt x="291" y="1070"/>
                  <a:pt x="251" y="1070"/>
                </a:cubicBezTo>
                <a:cubicBezTo>
                  <a:pt x="251" y="1070"/>
                  <a:pt x="251" y="1070"/>
                  <a:pt x="176" y="1065"/>
                </a:cubicBezTo>
                <a:cubicBezTo>
                  <a:pt x="176" y="1065"/>
                  <a:pt x="176" y="1065"/>
                  <a:pt x="171" y="990"/>
                </a:cubicBezTo>
                <a:cubicBezTo>
                  <a:pt x="171" y="990"/>
                  <a:pt x="171" y="990"/>
                  <a:pt x="171" y="949"/>
                </a:cubicBezTo>
                <a:cubicBezTo>
                  <a:pt x="171" y="949"/>
                  <a:pt x="171" y="949"/>
                  <a:pt x="130" y="934"/>
                </a:cubicBezTo>
                <a:cubicBezTo>
                  <a:pt x="130" y="934"/>
                  <a:pt x="130" y="934"/>
                  <a:pt x="60" y="904"/>
                </a:cubicBezTo>
                <a:cubicBezTo>
                  <a:pt x="60" y="904"/>
                  <a:pt x="60" y="904"/>
                  <a:pt x="80" y="828"/>
                </a:cubicBezTo>
                <a:cubicBezTo>
                  <a:pt x="80" y="828"/>
                  <a:pt x="80" y="828"/>
                  <a:pt x="90" y="793"/>
                </a:cubicBezTo>
                <a:cubicBezTo>
                  <a:pt x="90" y="793"/>
                  <a:pt x="90" y="793"/>
                  <a:pt x="60" y="767"/>
                </a:cubicBezTo>
                <a:cubicBezTo>
                  <a:pt x="60" y="767"/>
                  <a:pt x="60" y="767"/>
                  <a:pt x="0" y="717"/>
                </a:cubicBezTo>
                <a:cubicBezTo>
                  <a:pt x="0" y="717"/>
                  <a:pt x="0" y="717"/>
                  <a:pt x="45" y="651"/>
                </a:cubicBezTo>
                <a:cubicBezTo>
                  <a:pt x="45" y="651"/>
                  <a:pt x="45" y="651"/>
                  <a:pt x="65" y="621"/>
                </a:cubicBezTo>
                <a:cubicBezTo>
                  <a:pt x="65" y="621"/>
                  <a:pt x="65" y="621"/>
                  <a:pt x="45" y="586"/>
                </a:cubicBezTo>
                <a:cubicBezTo>
                  <a:pt x="45" y="586"/>
                  <a:pt x="45" y="586"/>
                  <a:pt x="5" y="520"/>
                </a:cubicBezTo>
                <a:cubicBezTo>
                  <a:pt x="5" y="520"/>
                  <a:pt x="5" y="520"/>
                  <a:pt x="65" y="475"/>
                </a:cubicBezTo>
                <a:cubicBezTo>
                  <a:pt x="65" y="475"/>
                  <a:pt x="65" y="475"/>
                  <a:pt x="95" y="444"/>
                </a:cubicBezTo>
                <a:cubicBezTo>
                  <a:pt x="95" y="444"/>
                  <a:pt x="95" y="444"/>
                  <a:pt x="85" y="409"/>
                </a:cubicBezTo>
                <a:cubicBezTo>
                  <a:pt x="85" y="409"/>
                  <a:pt x="85" y="409"/>
                  <a:pt x="65" y="333"/>
                </a:cubicBezTo>
                <a:cubicBezTo>
                  <a:pt x="65" y="333"/>
                  <a:pt x="65" y="333"/>
                  <a:pt x="135" y="308"/>
                </a:cubicBezTo>
                <a:cubicBezTo>
                  <a:pt x="135" y="308"/>
                  <a:pt x="135" y="308"/>
                  <a:pt x="176" y="293"/>
                </a:cubicBezTo>
                <a:cubicBezTo>
                  <a:pt x="176" y="293"/>
                  <a:pt x="176" y="293"/>
                  <a:pt x="176" y="252"/>
                </a:cubicBezTo>
                <a:cubicBezTo>
                  <a:pt x="176" y="252"/>
                  <a:pt x="176" y="252"/>
                  <a:pt x="181" y="177"/>
                </a:cubicBezTo>
                <a:cubicBezTo>
                  <a:pt x="181" y="177"/>
                  <a:pt x="181" y="177"/>
                  <a:pt x="256" y="172"/>
                </a:cubicBezTo>
                <a:cubicBezTo>
                  <a:pt x="256" y="172"/>
                  <a:pt x="256" y="172"/>
                  <a:pt x="296" y="172"/>
                </a:cubicBezTo>
                <a:cubicBezTo>
                  <a:pt x="296" y="172"/>
                  <a:pt x="296" y="172"/>
                  <a:pt x="311" y="131"/>
                </a:cubicBezTo>
                <a:cubicBezTo>
                  <a:pt x="311" y="131"/>
                  <a:pt x="311" y="131"/>
                  <a:pt x="341" y="61"/>
                </a:cubicBezTo>
                <a:cubicBezTo>
                  <a:pt x="341" y="61"/>
                  <a:pt x="341" y="61"/>
                  <a:pt x="412" y="81"/>
                </a:cubicBezTo>
                <a:cubicBezTo>
                  <a:pt x="412" y="81"/>
                  <a:pt x="412" y="81"/>
                  <a:pt x="452" y="91"/>
                </a:cubicBezTo>
                <a:cubicBezTo>
                  <a:pt x="452" y="91"/>
                  <a:pt x="452" y="91"/>
                  <a:pt x="477" y="61"/>
                </a:cubicBezTo>
                <a:cubicBezTo>
                  <a:pt x="477" y="61"/>
                  <a:pt x="477" y="61"/>
                  <a:pt x="527" y="0"/>
                </a:cubicBezTo>
                <a:cubicBezTo>
                  <a:pt x="527" y="0"/>
                  <a:pt x="527" y="0"/>
                  <a:pt x="588" y="45"/>
                </a:cubicBezTo>
                <a:cubicBezTo>
                  <a:pt x="588" y="45"/>
                  <a:pt x="588" y="45"/>
                  <a:pt x="623" y="66"/>
                </a:cubicBezTo>
                <a:cubicBezTo>
                  <a:pt x="623" y="66"/>
                  <a:pt x="623" y="66"/>
                  <a:pt x="658" y="45"/>
                </a:cubicBezTo>
                <a:cubicBezTo>
                  <a:pt x="658" y="45"/>
                  <a:pt x="658" y="45"/>
                  <a:pt x="718" y="0"/>
                </a:cubicBezTo>
                <a:cubicBezTo>
                  <a:pt x="718" y="0"/>
                  <a:pt x="718" y="0"/>
                  <a:pt x="769" y="61"/>
                </a:cubicBezTo>
                <a:cubicBezTo>
                  <a:pt x="769" y="61"/>
                  <a:pt x="769" y="61"/>
                  <a:pt x="794" y="91"/>
                </a:cubicBezTo>
                <a:cubicBezTo>
                  <a:pt x="794" y="91"/>
                  <a:pt x="794" y="91"/>
                  <a:pt x="834" y="81"/>
                </a:cubicBezTo>
                <a:cubicBezTo>
                  <a:pt x="834" y="81"/>
                  <a:pt x="834" y="81"/>
                  <a:pt x="904" y="66"/>
                </a:cubicBezTo>
                <a:cubicBezTo>
                  <a:pt x="904" y="66"/>
                  <a:pt x="904" y="66"/>
                  <a:pt x="934" y="136"/>
                </a:cubicBezTo>
                <a:cubicBezTo>
                  <a:pt x="934" y="136"/>
                  <a:pt x="934" y="136"/>
                  <a:pt x="945" y="172"/>
                </a:cubicBezTo>
                <a:cubicBezTo>
                  <a:pt x="945" y="172"/>
                  <a:pt x="945" y="172"/>
                  <a:pt x="990" y="177"/>
                </a:cubicBezTo>
                <a:cubicBezTo>
                  <a:pt x="990" y="177"/>
                  <a:pt x="990" y="177"/>
                  <a:pt x="1065" y="182"/>
                </a:cubicBezTo>
                <a:cubicBezTo>
                  <a:pt x="1065" y="182"/>
                  <a:pt x="1065" y="182"/>
                  <a:pt x="1065" y="258"/>
                </a:cubicBezTo>
                <a:cubicBezTo>
                  <a:pt x="1065" y="258"/>
                  <a:pt x="1065" y="258"/>
                  <a:pt x="1070" y="298"/>
                </a:cubicBezTo>
                <a:cubicBezTo>
                  <a:pt x="1070" y="298"/>
                  <a:pt x="1070" y="298"/>
                  <a:pt x="1105" y="313"/>
                </a:cubicBezTo>
                <a:cubicBezTo>
                  <a:pt x="1105" y="313"/>
                  <a:pt x="1105" y="313"/>
                  <a:pt x="1176" y="338"/>
                </a:cubicBezTo>
                <a:cubicBezTo>
                  <a:pt x="1176" y="338"/>
                  <a:pt x="1176" y="338"/>
                  <a:pt x="1156" y="414"/>
                </a:cubicBezTo>
                <a:cubicBezTo>
                  <a:pt x="1156" y="414"/>
                  <a:pt x="1156" y="414"/>
                  <a:pt x="1146" y="454"/>
                </a:cubicBezTo>
                <a:cubicBezTo>
                  <a:pt x="1146" y="454"/>
                  <a:pt x="1146" y="454"/>
                  <a:pt x="1176" y="480"/>
                </a:cubicBezTo>
                <a:cubicBezTo>
                  <a:pt x="1176" y="480"/>
                  <a:pt x="1176" y="480"/>
                  <a:pt x="1236" y="530"/>
                </a:cubicBezTo>
                <a:cubicBezTo>
                  <a:pt x="1236" y="530"/>
                  <a:pt x="1236" y="530"/>
                  <a:pt x="1196" y="591"/>
                </a:cubicBezTo>
                <a:cubicBezTo>
                  <a:pt x="1196" y="591"/>
                  <a:pt x="1196" y="591"/>
                  <a:pt x="1171" y="626"/>
                </a:cubicBezTo>
                <a:close/>
                <a:moveTo>
                  <a:pt x="613" y="1055"/>
                </a:moveTo>
                <a:cubicBezTo>
                  <a:pt x="849" y="1055"/>
                  <a:pt x="1040" y="858"/>
                  <a:pt x="1040" y="621"/>
                </a:cubicBezTo>
                <a:cubicBezTo>
                  <a:pt x="1040" y="379"/>
                  <a:pt x="849" y="182"/>
                  <a:pt x="613" y="182"/>
                </a:cubicBezTo>
                <a:cubicBezTo>
                  <a:pt x="372" y="182"/>
                  <a:pt x="181" y="379"/>
                  <a:pt x="181" y="621"/>
                </a:cubicBezTo>
                <a:cubicBezTo>
                  <a:pt x="181" y="858"/>
                  <a:pt x="372" y="1055"/>
                  <a:pt x="613" y="1055"/>
                </a:cubicBezTo>
                <a:close/>
                <a:moveTo>
                  <a:pt x="241" y="621"/>
                </a:moveTo>
                <a:cubicBezTo>
                  <a:pt x="241" y="823"/>
                  <a:pt x="407" y="990"/>
                  <a:pt x="613" y="990"/>
                </a:cubicBezTo>
                <a:cubicBezTo>
                  <a:pt x="814" y="990"/>
                  <a:pt x="980" y="823"/>
                  <a:pt x="980" y="621"/>
                </a:cubicBezTo>
                <a:cubicBezTo>
                  <a:pt x="980" y="414"/>
                  <a:pt x="814" y="247"/>
                  <a:pt x="613" y="247"/>
                </a:cubicBezTo>
                <a:cubicBezTo>
                  <a:pt x="407" y="247"/>
                  <a:pt x="241" y="414"/>
                  <a:pt x="241" y="621"/>
                </a:cubicBezTo>
                <a:close/>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grpSp>
        <p:nvGrpSpPr>
          <p:cNvPr id="42" name="Group 41">
            <a:extLst>
              <a:ext uri="{FF2B5EF4-FFF2-40B4-BE49-F238E27FC236}">
                <a16:creationId xmlns:a16="http://schemas.microsoft.com/office/drawing/2014/main" id="{9537EFF4-C88B-46B9-A394-209000667F2B}"/>
              </a:ext>
            </a:extLst>
          </p:cNvPr>
          <p:cNvGrpSpPr/>
          <p:nvPr/>
        </p:nvGrpSpPr>
        <p:grpSpPr>
          <a:xfrm>
            <a:off x="8729586" y="4789789"/>
            <a:ext cx="1350061" cy="1245426"/>
            <a:chOff x="4221704" y="1791782"/>
            <a:chExt cx="700593" cy="646294"/>
          </a:xfrm>
        </p:grpSpPr>
        <p:sp>
          <p:nvSpPr>
            <p:cNvPr id="44" name="Freeform 25">
              <a:extLst>
                <a:ext uri="{FF2B5EF4-FFF2-40B4-BE49-F238E27FC236}">
                  <a16:creationId xmlns:a16="http://schemas.microsoft.com/office/drawing/2014/main" id="{A2CE95D1-8CF5-46D7-94EF-C46E98F04A69}"/>
                </a:ext>
              </a:extLst>
            </p:cNvPr>
            <p:cNvSpPr>
              <a:spLocks/>
            </p:cNvSpPr>
            <p:nvPr/>
          </p:nvSpPr>
          <p:spPr bwMode="auto">
            <a:xfrm>
              <a:off x="4346088" y="2191249"/>
              <a:ext cx="450441" cy="246827"/>
            </a:xfrm>
            <a:custGeom>
              <a:avLst/>
              <a:gdLst>
                <a:gd name="T0" fmla="*/ 0 w 1626"/>
                <a:gd name="T1" fmla="*/ 38 h 891"/>
                <a:gd name="T2" fmla="*/ 0 w 1626"/>
                <a:gd name="T3" fmla="*/ 351 h 891"/>
                <a:gd name="T4" fmla="*/ 810 w 1626"/>
                <a:gd name="T5" fmla="*/ 891 h 891"/>
                <a:gd name="T6" fmla="*/ 1626 w 1626"/>
                <a:gd name="T7" fmla="*/ 351 h 891"/>
                <a:gd name="T8" fmla="*/ 1626 w 1626"/>
                <a:gd name="T9" fmla="*/ 0 h 891"/>
              </a:gdLst>
              <a:ahLst/>
              <a:cxnLst>
                <a:cxn ang="0">
                  <a:pos x="T0" y="T1"/>
                </a:cxn>
                <a:cxn ang="0">
                  <a:pos x="T2" y="T3"/>
                </a:cxn>
                <a:cxn ang="0">
                  <a:pos x="T4" y="T5"/>
                </a:cxn>
                <a:cxn ang="0">
                  <a:pos x="T6" y="T7"/>
                </a:cxn>
                <a:cxn ang="0">
                  <a:pos x="T8" y="T9"/>
                </a:cxn>
              </a:cxnLst>
              <a:rect l="0" t="0" r="r" b="b"/>
              <a:pathLst>
                <a:path w="1626" h="891">
                  <a:moveTo>
                    <a:pt x="0" y="38"/>
                  </a:moveTo>
                  <a:lnTo>
                    <a:pt x="0" y="351"/>
                  </a:lnTo>
                  <a:lnTo>
                    <a:pt x="810" y="891"/>
                  </a:lnTo>
                  <a:lnTo>
                    <a:pt x="1626" y="351"/>
                  </a:lnTo>
                  <a:lnTo>
                    <a:pt x="1626" y="0"/>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5" name="Line 26">
              <a:extLst>
                <a:ext uri="{FF2B5EF4-FFF2-40B4-BE49-F238E27FC236}">
                  <a16:creationId xmlns:a16="http://schemas.microsoft.com/office/drawing/2014/main" id="{5F117182-4A50-4669-B377-AF33847107D7}"/>
                </a:ext>
              </a:extLst>
            </p:cNvPr>
            <p:cNvSpPr>
              <a:spLocks noChangeShapeType="1"/>
            </p:cNvSpPr>
            <p:nvPr/>
          </p:nvSpPr>
          <p:spPr bwMode="auto">
            <a:xfrm flipH="1" flipV="1">
              <a:off x="4568815" y="2176289"/>
              <a:ext cx="1662" cy="261787"/>
            </a:xfrm>
            <a:prstGeom prst="lin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6" name="Freeform 34">
              <a:extLst>
                <a:ext uri="{FF2B5EF4-FFF2-40B4-BE49-F238E27FC236}">
                  <a16:creationId xmlns:a16="http://schemas.microsoft.com/office/drawing/2014/main" id="{A7243AD5-3668-4945-BB28-1442C58CA875}"/>
                </a:ext>
              </a:extLst>
            </p:cNvPr>
            <p:cNvSpPr>
              <a:spLocks/>
            </p:cNvSpPr>
            <p:nvPr/>
          </p:nvSpPr>
          <p:spPr bwMode="auto">
            <a:xfrm>
              <a:off x="4221704" y="1791782"/>
              <a:ext cx="700593" cy="466784"/>
            </a:xfrm>
            <a:custGeom>
              <a:avLst/>
              <a:gdLst>
                <a:gd name="T0" fmla="*/ 1708 w 2529"/>
                <a:gd name="T1" fmla="*/ 0 h 1685"/>
                <a:gd name="T2" fmla="*/ 0 w 2529"/>
                <a:gd name="T3" fmla="*/ 1134 h 1685"/>
                <a:gd name="T4" fmla="*/ 805 w 2529"/>
                <a:gd name="T5" fmla="*/ 1685 h 1685"/>
                <a:gd name="T6" fmla="*/ 1253 w 2529"/>
                <a:gd name="T7" fmla="*/ 1388 h 1685"/>
                <a:gd name="T8" fmla="*/ 2529 w 2529"/>
                <a:gd name="T9" fmla="*/ 540 h 1685"/>
                <a:gd name="T10" fmla="*/ 1708 w 2529"/>
                <a:gd name="T11" fmla="*/ 0 h 1685"/>
              </a:gdLst>
              <a:ahLst/>
              <a:cxnLst>
                <a:cxn ang="0">
                  <a:pos x="T0" y="T1"/>
                </a:cxn>
                <a:cxn ang="0">
                  <a:pos x="T2" y="T3"/>
                </a:cxn>
                <a:cxn ang="0">
                  <a:pos x="T4" y="T5"/>
                </a:cxn>
                <a:cxn ang="0">
                  <a:pos x="T6" y="T7"/>
                </a:cxn>
                <a:cxn ang="0">
                  <a:pos x="T8" y="T9"/>
                </a:cxn>
                <a:cxn ang="0">
                  <a:pos x="T10" y="T11"/>
                </a:cxn>
              </a:cxnLst>
              <a:rect l="0" t="0" r="r" b="b"/>
              <a:pathLst>
                <a:path w="2529" h="1685">
                  <a:moveTo>
                    <a:pt x="1708" y="0"/>
                  </a:moveTo>
                  <a:lnTo>
                    <a:pt x="0" y="1134"/>
                  </a:lnTo>
                  <a:lnTo>
                    <a:pt x="805" y="1685"/>
                  </a:lnTo>
                  <a:lnTo>
                    <a:pt x="1253" y="1388"/>
                  </a:lnTo>
                  <a:lnTo>
                    <a:pt x="2529" y="540"/>
                  </a:lnTo>
                  <a:lnTo>
                    <a:pt x="1708" y="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7" name="Freeform 35">
              <a:extLst>
                <a:ext uri="{FF2B5EF4-FFF2-40B4-BE49-F238E27FC236}">
                  <a16:creationId xmlns:a16="http://schemas.microsoft.com/office/drawing/2014/main" id="{29B9283E-17AC-4955-8507-F1D77AE71DDB}"/>
                </a:ext>
              </a:extLst>
            </p:cNvPr>
            <p:cNvSpPr>
              <a:spLocks/>
            </p:cNvSpPr>
            <p:nvPr/>
          </p:nvSpPr>
          <p:spPr bwMode="auto">
            <a:xfrm>
              <a:off x="4221704" y="1791782"/>
              <a:ext cx="700593" cy="466784"/>
            </a:xfrm>
            <a:custGeom>
              <a:avLst/>
              <a:gdLst>
                <a:gd name="T0" fmla="*/ 0 w 2529"/>
                <a:gd name="T1" fmla="*/ 551 h 1685"/>
                <a:gd name="T2" fmla="*/ 1692 w 2529"/>
                <a:gd name="T3" fmla="*/ 1685 h 1685"/>
                <a:gd name="T4" fmla="*/ 2529 w 2529"/>
                <a:gd name="T5" fmla="*/ 1151 h 1685"/>
                <a:gd name="T6" fmla="*/ 811 w 2529"/>
                <a:gd name="T7" fmla="*/ 0 h 1685"/>
                <a:gd name="T8" fmla="*/ 0 w 2529"/>
                <a:gd name="T9" fmla="*/ 551 h 1685"/>
              </a:gdLst>
              <a:ahLst/>
              <a:cxnLst>
                <a:cxn ang="0">
                  <a:pos x="T0" y="T1"/>
                </a:cxn>
                <a:cxn ang="0">
                  <a:pos x="T2" y="T3"/>
                </a:cxn>
                <a:cxn ang="0">
                  <a:pos x="T4" y="T5"/>
                </a:cxn>
                <a:cxn ang="0">
                  <a:pos x="T6" y="T7"/>
                </a:cxn>
                <a:cxn ang="0">
                  <a:pos x="T8" y="T9"/>
                </a:cxn>
              </a:cxnLst>
              <a:rect l="0" t="0" r="r" b="b"/>
              <a:pathLst>
                <a:path w="2529" h="1685">
                  <a:moveTo>
                    <a:pt x="0" y="551"/>
                  </a:moveTo>
                  <a:lnTo>
                    <a:pt x="1692" y="1685"/>
                  </a:lnTo>
                  <a:lnTo>
                    <a:pt x="2529" y="1151"/>
                  </a:lnTo>
                  <a:lnTo>
                    <a:pt x="811" y="0"/>
                  </a:lnTo>
                  <a:lnTo>
                    <a:pt x="0" y="55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grpSp>
        <p:nvGrpSpPr>
          <p:cNvPr id="48" name="Group 42">
            <a:extLst>
              <a:ext uri="{FF2B5EF4-FFF2-40B4-BE49-F238E27FC236}">
                <a16:creationId xmlns:a16="http://schemas.microsoft.com/office/drawing/2014/main" id="{B4E4DF73-E410-4FA7-86DC-3DC4AAB4ED80}"/>
              </a:ext>
            </a:extLst>
          </p:cNvPr>
          <p:cNvGrpSpPr>
            <a:grpSpLocks noChangeAspect="1"/>
          </p:cNvGrpSpPr>
          <p:nvPr/>
        </p:nvGrpSpPr>
        <p:grpSpPr bwMode="auto">
          <a:xfrm>
            <a:off x="12174473" y="4843895"/>
            <a:ext cx="1688187" cy="1161938"/>
            <a:chOff x="4740" y="1768"/>
            <a:chExt cx="725" cy="499"/>
          </a:xfrm>
          <a:noFill/>
        </p:grpSpPr>
        <p:sp>
          <p:nvSpPr>
            <p:cNvPr id="49" name="Freeform 45">
              <a:extLst>
                <a:ext uri="{FF2B5EF4-FFF2-40B4-BE49-F238E27FC236}">
                  <a16:creationId xmlns:a16="http://schemas.microsoft.com/office/drawing/2014/main" id="{0B90A0AC-428D-4009-8E12-D57819DA84BB}"/>
                </a:ext>
              </a:extLst>
            </p:cNvPr>
            <p:cNvSpPr>
              <a:spLocks/>
            </p:cNvSpPr>
            <p:nvPr/>
          </p:nvSpPr>
          <p:spPr bwMode="auto">
            <a:xfrm>
              <a:off x="4966" y="1768"/>
              <a:ext cx="499" cy="459"/>
            </a:xfrm>
            <a:custGeom>
              <a:avLst/>
              <a:gdLst>
                <a:gd name="T0" fmla="*/ 339 w 499"/>
                <a:gd name="T1" fmla="*/ 24 h 459"/>
                <a:gd name="T2" fmla="*/ 0 w 499"/>
                <a:gd name="T3" fmla="*/ 459 h 459"/>
                <a:gd name="T4" fmla="*/ 499 w 499"/>
                <a:gd name="T5" fmla="*/ 249 h 459"/>
                <a:gd name="T6" fmla="*/ 394 w 499"/>
                <a:gd name="T7" fmla="*/ 0 h 459"/>
                <a:gd name="T8" fmla="*/ 339 w 499"/>
                <a:gd name="T9" fmla="*/ 24 h 459"/>
              </a:gdLst>
              <a:ahLst/>
              <a:cxnLst>
                <a:cxn ang="0">
                  <a:pos x="T0" y="T1"/>
                </a:cxn>
                <a:cxn ang="0">
                  <a:pos x="T2" y="T3"/>
                </a:cxn>
                <a:cxn ang="0">
                  <a:pos x="T4" y="T5"/>
                </a:cxn>
                <a:cxn ang="0">
                  <a:pos x="T6" y="T7"/>
                </a:cxn>
                <a:cxn ang="0">
                  <a:pos x="T8" y="T9"/>
                </a:cxn>
              </a:cxnLst>
              <a:rect l="0" t="0" r="r" b="b"/>
              <a:pathLst>
                <a:path w="499" h="459">
                  <a:moveTo>
                    <a:pt x="339" y="24"/>
                  </a:moveTo>
                  <a:lnTo>
                    <a:pt x="0" y="459"/>
                  </a:lnTo>
                  <a:lnTo>
                    <a:pt x="499" y="249"/>
                  </a:lnTo>
                  <a:lnTo>
                    <a:pt x="394" y="0"/>
                  </a:lnTo>
                  <a:lnTo>
                    <a:pt x="339" y="24"/>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0" name="Freeform 46">
              <a:extLst>
                <a:ext uri="{FF2B5EF4-FFF2-40B4-BE49-F238E27FC236}">
                  <a16:creationId xmlns:a16="http://schemas.microsoft.com/office/drawing/2014/main" id="{3F44E852-8D32-4B3C-80BF-3320301A6A9E}"/>
                </a:ext>
              </a:extLst>
            </p:cNvPr>
            <p:cNvSpPr>
              <a:spLocks/>
            </p:cNvSpPr>
            <p:nvPr/>
          </p:nvSpPr>
          <p:spPr bwMode="auto">
            <a:xfrm>
              <a:off x="5305" y="1768"/>
              <a:ext cx="78" cy="68"/>
            </a:xfrm>
            <a:custGeom>
              <a:avLst/>
              <a:gdLst>
                <a:gd name="T0" fmla="*/ 0 w 37"/>
                <a:gd name="T1" fmla="*/ 11 h 32"/>
                <a:gd name="T2" fmla="*/ 15 w 37"/>
                <a:gd name="T3" fmla="*/ 29 h 32"/>
                <a:gd name="T4" fmla="*/ 37 w 37"/>
                <a:gd name="T5" fmla="*/ 26 h 32"/>
                <a:gd name="T6" fmla="*/ 26 w 37"/>
                <a:gd name="T7" fmla="*/ 0 h 32"/>
                <a:gd name="T8" fmla="*/ 0 w 37"/>
                <a:gd name="T9" fmla="*/ 11 h 32"/>
              </a:gdLst>
              <a:ahLst/>
              <a:cxnLst>
                <a:cxn ang="0">
                  <a:pos x="T0" y="T1"/>
                </a:cxn>
                <a:cxn ang="0">
                  <a:pos x="T2" y="T3"/>
                </a:cxn>
                <a:cxn ang="0">
                  <a:pos x="T4" y="T5"/>
                </a:cxn>
                <a:cxn ang="0">
                  <a:pos x="T6" y="T7"/>
                </a:cxn>
                <a:cxn ang="0">
                  <a:pos x="T8" y="T9"/>
                </a:cxn>
              </a:cxnLst>
              <a:rect l="0" t="0" r="r" b="b"/>
              <a:pathLst>
                <a:path w="37" h="32">
                  <a:moveTo>
                    <a:pt x="0" y="11"/>
                  </a:moveTo>
                  <a:cubicBezTo>
                    <a:pt x="2" y="18"/>
                    <a:pt x="7" y="26"/>
                    <a:pt x="15" y="29"/>
                  </a:cubicBezTo>
                  <a:cubicBezTo>
                    <a:pt x="22" y="32"/>
                    <a:pt x="31" y="31"/>
                    <a:pt x="37" y="26"/>
                  </a:cubicBezTo>
                  <a:cubicBezTo>
                    <a:pt x="26" y="0"/>
                    <a:pt x="26" y="0"/>
                    <a:pt x="26" y="0"/>
                  </a:cubicBezTo>
                  <a:lnTo>
                    <a:pt x="0" y="1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1" name="Freeform 47">
              <a:extLst>
                <a:ext uri="{FF2B5EF4-FFF2-40B4-BE49-F238E27FC236}">
                  <a16:creationId xmlns:a16="http://schemas.microsoft.com/office/drawing/2014/main" id="{124DC039-57FA-444A-AD47-7E157B8DF6AE}"/>
                </a:ext>
              </a:extLst>
            </p:cNvPr>
            <p:cNvSpPr>
              <a:spLocks/>
            </p:cNvSpPr>
            <p:nvPr/>
          </p:nvSpPr>
          <p:spPr bwMode="auto">
            <a:xfrm>
              <a:off x="5398" y="1962"/>
              <a:ext cx="67" cy="78"/>
            </a:xfrm>
            <a:custGeom>
              <a:avLst/>
              <a:gdLst>
                <a:gd name="T0" fmla="*/ 6 w 32"/>
                <a:gd name="T1" fmla="*/ 37 h 37"/>
                <a:gd name="T2" fmla="*/ 3 w 32"/>
                <a:gd name="T3" fmla="*/ 14 h 37"/>
                <a:gd name="T4" fmla="*/ 21 w 32"/>
                <a:gd name="T5" fmla="*/ 0 h 37"/>
                <a:gd name="T6" fmla="*/ 32 w 32"/>
                <a:gd name="T7" fmla="*/ 26 h 37"/>
                <a:gd name="T8" fmla="*/ 6 w 32"/>
                <a:gd name="T9" fmla="*/ 37 h 37"/>
              </a:gdLst>
              <a:ahLst/>
              <a:cxnLst>
                <a:cxn ang="0">
                  <a:pos x="T0" y="T1"/>
                </a:cxn>
                <a:cxn ang="0">
                  <a:pos x="T2" y="T3"/>
                </a:cxn>
                <a:cxn ang="0">
                  <a:pos x="T4" y="T5"/>
                </a:cxn>
                <a:cxn ang="0">
                  <a:pos x="T6" y="T7"/>
                </a:cxn>
                <a:cxn ang="0">
                  <a:pos x="T8" y="T9"/>
                </a:cxn>
              </a:cxnLst>
              <a:rect l="0" t="0" r="r" b="b"/>
              <a:pathLst>
                <a:path w="32" h="37">
                  <a:moveTo>
                    <a:pt x="6" y="37"/>
                  </a:moveTo>
                  <a:cubicBezTo>
                    <a:pt x="2" y="31"/>
                    <a:pt x="0" y="21"/>
                    <a:pt x="3" y="14"/>
                  </a:cubicBezTo>
                  <a:cubicBezTo>
                    <a:pt x="6" y="6"/>
                    <a:pt x="13" y="1"/>
                    <a:pt x="21" y="0"/>
                  </a:cubicBezTo>
                  <a:cubicBezTo>
                    <a:pt x="32" y="26"/>
                    <a:pt x="32" y="26"/>
                    <a:pt x="32" y="26"/>
                  </a:cubicBezTo>
                  <a:lnTo>
                    <a:pt x="6" y="3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2" name="Freeform 48">
              <a:extLst>
                <a:ext uri="{FF2B5EF4-FFF2-40B4-BE49-F238E27FC236}">
                  <a16:creationId xmlns:a16="http://schemas.microsoft.com/office/drawing/2014/main" id="{A7B26C77-1FEF-4169-AEA5-7C0F6A4075B8}"/>
                </a:ext>
              </a:extLst>
            </p:cNvPr>
            <p:cNvSpPr>
              <a:spLocks/>
            </p:cNvSpPr>
            <p:nvPr/>
          </p:nvSpPr>
          <p:spPr bwMode="auto">
            <a:xfrm>
              <a:off x="5083" y="1941"/>
              <a:ext cx="151" cy="162"/>
            </a:xfrm>
            <a:custGeom>
              <a:avLst/>
              <a:gdLst>
                <a:gd name="T0" fmla="*/ 0 w 72"/>
                <a:gd name="T1" fmla="*/ 65 h 77"/>
                <a:gd name="T2" fmla="*/ 41 w 72"/>
                <a:gd name="T3" fmla="*/ 71 h 77"/>
                <a:gd name="T4" fmla="*/ 63 w 72"/>
                <a:gd name="T5" fmla="*/ 17 h 77"/>
                <a:gd name="T6" fmla="*/ 50 w 72"/>
                <a:gd name="T7" fmla="*/ 0 h 77"/>
                <a:gd name="T8" fmla="*/ 0 w 72"/>
                <a:gd name="T9" fmla="*/ 65 h 77"/>
              </a:gdLst>
              <a:ahLst/>
              <a:cxnLst>
                <a:cxn ang="0">
                  <a:pos x="T0" y="T1"/>
                </a:cxn>
                <a:cxn ang="0">
                  <a:pos x="T2" y="T3"/>
                </a:cxn>
                <a:cxn ang="0">
                  <a:pos x="T4" y="T5"/>
                </a:cxn>
                <a:cxn ang="0">
                  <a:pos x="T6" y="T7"/>
                </a:cxn>
                <a:cxn ang="0">
                  <a:pos x="T8" y="T9"/>
                </a:cxn>
              </a:cxnLst>
              <a:rect l="0" t="0" r="r" b="b"/>
              <a:pathLst>
                <a:path w="72" h="77">
                  <a:moveTo>
                    <a:pt x="0" y="65"/>
                  </a:moveTo>
                  <a:cubicBezTo>
                    <a:pt x="11" y="74"/>
                    <a:pt x="27" y="77"/>
                    <a:pt x="41" y="71"/>
                  </a:cubicBezTo>
                  <a:cubicBezTo>
                    <a:pt x="62" y="62"/>
                    <a:pt x="72" y="38"/>
                    <a:pt x="63" y="17"/>
                  </a:cubicBezTo>
                  <a:cubicBezTo>
                    <a:pt x="60" y="10"/>
                    <a:pt x="56" y="4"/>
                    <a:pt x="50" y="0"/>
                  </a:cubicBezTo>
                  <a:lnTo>
                    <a:pt x="0" y="65"/>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3" name="Freeform 49">
              <a:extLst>
                <a:ext uri="{FF2B5EF4-FFF2-40B4-BE49-F238E27FC236}">
                  <a16:creationId xmlns:a16="http://schemas.microsoft.com/office/drawing/2014/main" id="{DC5415DD-E70F-4BAA-A0B7-591778D1498A}"/>
                </a:ext>
              </a:extLst>
            </p:cNvPr>
            <p:cNvSpPr>
              <a:spLocks/>
            </p:cNvSpPr>
            <p:nvPr/>
          </p:nvSpPr>
          <p:spPr bwMode="auto">
            <a:xfrm>
              <a:off x="4740" y="1785"/>
              <a:ext cx="484" cy="482"/>
            </a:xfrm>
            <a:custGeom>
              <a:avLst/>
              <a:gdLst>
                <a:gd name="T0" fmla="*/ 174 w 484"/>
                <a:gd name="T1" fmla="*/ 457 h 482"/>
                <a:gd name="T2" fmla="*/ 484 w 484"/>
                <a:gd name="T3" fmla="*/ 0 h 482"/>
                <a:gd name="T4" fmla="*/ 0 w 484"/>
                <a:gd name="T5" fmla="*/ 242 h 482"/>
                <a:gd name="T6" fmla="*/ 119 w 484"/>
                <a:gd name="T7" fmla="*/ 482 h 482"/>
                <a:gd name="T8" fmla="*/ 174 w 484"/>
                <a:gd name="T9" fmla="*/ 457 h 482"/>
              </a:gdLst>
              <a:ahLst/>
              <a:cxnLst>
                <a:cxn ang="0">
                  <a:pos x="T0" y="T1"/>
                </a:cxn>
                <a:cxn ang="0">
                  <a:pos x="T2" y="T3"/>
                </a:cxn>
                <a:cxn ang="0">
                  <a:pos x="T4" y="T5"/>
                </a:cxn>
                <a:cxn ang="0">
                  <a:pos x="T6" y="T7"/>
                </a:cxn>
                <a:cxn ang="0">
                  <a:pos x="T8" y="T9"/>
                </a:cxn>
              </a:cxnLst>
              <a:rect l="0" t="0" r="r" b="b"/>
              <a:pathLst>
                <a:path w="484" h="482">
                  <a:moveTo>
                    <a:pt x="174" y="457"/>
                  </a:moveTo>
                  <a:lnTo>
                    <a:pt x="484" y="0"/>
                  </a:lnTo>
                  <a:lnTo>
                    <a:pt x="0" y="242"/>
                  </a:lnTo>
                  <a:lnTo>
                    <a:pt x="119" y="482"/>
                  </a:lnTo>
                  <a:lnTo>
                    <a:pt x="174" y="45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4" name="Freeform 50">
              <a:extLst>
                <a:ext uri="{FF2B5EF4-FFF2-40B4-BE49-F238E27FC236}">
                  <a16:creationId xmlns:a16="http://schemas.microsoft.com/office/drawing/2014/main" id="{27642D4F-E595-4195-A8C1-78791F7338BE}"/>
                </a:ext>
              </a:extLst>
            </p:cNvPr>
            <p:cNvSpPr>
              <a:spLocks/>
            </p:cNvSpPr>
            <p:nvPr/>
          </p:nvSpPr>
          <p:spPr bwMode="auto">
            <a:xfrm>
              <a:off x="4834" y="2200"/>
              <a:ext cx="78" cy="67"/>
            </a:xfrm>
            <a:custGeom>
              <a:avLst/>
              <a:gdLst>
                <a:gd name="T0" fmla="*/ 37 w 37"/>
                <a:gd name="T1" fmla="*/ 20 h 32"/>
                <a:gd name="T2" fmla="*/ 22 w 37"/>
                <a:gd name="T3" fmla="*/ 3 h 32"/>
                <a:gd name="T4" fmla="*/ 0 w 37"/>
                <a:gd name="T5" fmla="*/ 7 h 32"/>
                <a:gd name="T6" fmla="*/ 12 w 37"/>
                <a:gd name="T7" fmla="*/ 32 h 32"/>
                <a:gd name="T8" fmla="*/ 37 w 37"/>
                <a:gd name="T9" fmla="*/ 20 h 32"/>
              </a:gdLst>
              <a:ahLst/>
              <a:cxnLst>
                <a:cxn ang="0">
                  <a:pos x="T0" y="T1"/>
                </a:cxn>
                <a:cxn ang="0">
                  <a:pos x="T2" y="T3"/>
                </a:cxn>
                <a:cxn ang="0">
                  <a:pos x="T4" y="T5"/>
                </a:cxn>
                <a:cxn ang="0">
                  <a:pos x="T6" y="T7"/>
                </a:cxn>
                <a:cxn ang="0">
                  <a:pos x="T8" y="T9"/>
                </a:cxn>
              </a:cxnLst>
              <a:rect l="0" t="0" r="r" b="b"/>
              <a:pathLst>
                <a:path w="37" h="32">
                  <a:moveTo>
                    <a:pt x="37" y="20"/>
                  </a:moveTo>
                  <a:cubicBezTo>
                    <a:pt x="36" y="13"/>
                    <a:pt x="29" y="5"/>
                    <a:pt x="22" y="3"/>
                  </a:cubicBezTo>
                  <a:cubicBezTo>
                    <a:pt x="14" y="0"/>
                    <a:pt x="6" y="2"/>
                    <a:pt x="0" y="7"/>
                  </a:cubicBezTo>
                  <a:cubicBezTo>
                    <a:pt x="12" y="32"/>
                    <a:pt x="12" y="32"/>
                    <a:pt x="12" y="32"/>
                  </a:cubicBezTo>
                  <a:lnTo>
                    <a:pt x="37" y="2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5" name="Freeform 51">
              <a:extLst>
                <a:ext uri="{FF2B5EF4-FFF2-40B4-BE49-F238E27FC236}">
                  <a16:creationId xmlns:a16="http://schemas.microsoft.com/office/drawing/2014/main" id="{D602B68E-6317-40E0-8A00-A20462B11110}"/>
                </a:ext>
              </a:extLst>
            </p:cNvPr>
            <p:cNvSpPr>
              <a:spLocks/>
            </p:cNvSpPr>
            <p:nvPr/>
          </p:nvSpPr>
          <p:spPr bwMode="auto">
            <a:xfrm>
              <a:off x="4740" y="2000"/>
              <a:ext cx="67" cy="80"/>
            </a:xfrm>
            <a:custGeom>
              <a:avLst/>
              <a:gdLst>
                <a:gd name="T0" fmla="*/ 25 w 32"/>
                <a:gd name="T1" fmla="*/ 0 h 38"/>
                <a:gd name="T2" fmla="*/ 30 w 32"/>
                <a:gd name="T3" fmla="*/ 23 h 38"/>
                <a:gd name="T4" fmla="*/ 13 w 32"/>
                <a:gd name="T5" fmla="*/ 38 h 38"/>
                <a:gd name="T6" fmla="*/ 0 w 32"/>
                <a:gd name="T7" fmla="*/ 13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30" y="6"/>
                    <a:pt x="32" y="15"/>
                    <a:pt x="30" y="23"/>
                  </a:cubicBezTo>
                  <a:cubicBezTo>
                    <a:pt x="27" y="31"/>
                    <a:pt x="20" y="36"/>
                    <a:pt x="13" y="38"/>
                  </a:cubicBezTo>
                  <a:cubicBezTo>
                    <a:pt x="0" y="13"/>
                    <a:pt x="0" y="13"/>
                    <a:pt x="0" y="13"/>
                  </a:cubicBezTo>
                  <a:lnTo>
                    <a:pt x="25" y="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6" name="Freeform 52">
              <a:extLst>
                <a:ext uri="{FF2B5EF4-FFF2-40B4-BE49-F238E27FC236}">
                  <a16:creationId xmlns:a16="http://schemas.microsoft.com/office/drawing/2014/main" id="{FD37592B-03DF-4A31-9160-EA2EE583697B}"/>
                </a:ext>
              </a:extLst>
            </p:cNvPr>
            <p:cNvSpPr>
              <a:spLocks/>
            </p:cNvSpPr>
            <p:nvPr/>
          </p:nvSpPr>
          <p:spPr bwMode="auto">
            <a:xfrm>
              <a:off x="4970" y="1920"/>
              <a:ext cx="147" cy="164"/>
            </a:xfrm>
            <a:custGeom>
              <a:avLst/>
              <a:gdLst>
                <a:gd name="T0" fmla="*/ 70 w 70"/>
                <a:gd name="T1" fmla="*/ 10 h 78"/>
                <a:gd name="T2" fmla="*/ 28 w 70"/>
                <a:gd name="T3" fmla="*/ 7 h 78"/>
                <a:gd name="T4" fmla="*/ 10 w 70"/>
                <a:gd name="T5" fmla="*/ 62 h 78"/>
                <a:gd name="T6" fmla="*/ 24 w 70"/>
                <a:gd name="T7" fmla="*/ 78 h 78"/>
                <a:gd name="T8" fmla="*/ 70 w 70"/>
                <a:gd name="T9" fmla="*/ 10 h 78"/>
              </a:gdLst>
              <a:ahLst/>
              <a:cxnLst>
                <a:cxn ang="0">
                  <a:pos x="T0" y="T1"/>
                </a:cxn>
                <a:cxn ang="0">
                  <a:pos x="T2" y="T3"/>
                </a:cxn>
                <a:cxn ang="0">
                  <a:pos x="T4" y="T5"/>
                </a:cxn>
                <a:cxn ang="0">
                  <a:pos x="T6" y="T7"/>
                </a:cxn>
                <a:cxn ang="0">
                  <a:pos x="T8" y="T9"/>
                </a:cxn>
              </a:cxnLst>
              <a:rect l="0" t="0" r="r" b="b"/>
              <a:pathLst>
                <a:path w="70" h="78">
                  <a:moveTo>
                    <a:pt x="70" y="10"/>
                  </a:moveTo>
                  <a:cubicBezTo>
                    <a:pt x="58" y="2"/>
                    <a:pt x="42" y="0"/>
                    <a:pt x="28" y="7"/>
                  </a:cubicBezTo>
                  <a:cubicBezTo>
                    <a:pt x="8" y="17"/>
                    <a:pt x="0" y="42"/>
                    <a:pt x="10" y="62"/>
                  </a:cubicBezTo>
                  <a:cubicBezTo>
                    <a:pt x="13" y="69"/>
                    <a:pt x="18" y="74"/>
                    <a:pt x="24" y="78"/>
                  </a:cubicBezTo>
                  <a:lnTo>
                    <a:pt x="70" y="1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39" name="Rectangle 38">
            <a:extLst>
              <a:ext uri="{FF2B5EF4-FFF2-40B4-BE49-F238E27FC236}">
                <a16:creationId xmlns:a16="http://schemas.microsoft.com/office/drawing/2014/main" id="{D6016DCF-857F-49C2-8D39-A0472550D3F1}"/>
              </a:ext>
            </a:extLst>
          </p:cNvPr>
          <p:cNvSpPr/>
          <p:nvPr/>
        </p:nvSpPr>
        <p:spPr>
          <a:xfrm>
            <a:off x="491273"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Leadership systems and feedback</a:t>
            </a:r>
          </a:p>
        </p:txBody>
      </p:sp>
      <p:sp>
        <p:nvSpPr>
          <p:cNvPr id="40" name="Rectangle 39">
            <a:extLst>
              <a:ext uri="{FF2B5EF4-FFF2-40B4-BE49-F238E27FC236}">
                <a16:creationId xmlns:a16="http://schemas.microsoft.com/office/drawing/2014/main" id="{E3839894-5B4A-45AE-A99C-806A60DC8B53}"/>
              </a:ext>
            </a:extLst>
          </p:cNvPr>
          <p:cNvSpPr/>
          <p:nvPr/>
        </p:nvSpPr>
        <p:spPr>
          <a:xfrm>
            <a:off x="4292633"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bg2"/>
                </a:solidFill>
                <a:ea typeface="Amazon Ember" panose="020B0603020204020204" pitchFamily="34" charset="0"/>
                <a:cs typeface="Amazon Ember" panose="020B0603020204020204" pitchFamily="34" charset="0"/>
              </a:rPr>
              <a:t>Training</a:t>
            </a:r>
            <a:br>
              <a:rPr lang="en-US" sz="2800" dirty="0">
                <a:solidFill>
                  <a:schemeClr val="bg2"/>
                </a:solidFill>
                <a:ea typeface="Amazon Ember" panose="020B0603020204020204" pitchFamily="34" charset="0"/>
                <a:cs typeface="Amazon Ember" panose="020B0603020204020204" pitchFamily="34" charset="0"/>
              </a:rPr>
            </a:br>
            <a:r>
              <a:rPr lang="en-US" sz="2800" dirty="0">
                <a:solidFill>
                  <a:schemeClr val="bg2"/>
                </a:solidFill>
                <a:ea typeface="Amazon Ember" panose="020B0603020204020204" pitchFamily="34" charset="0"/>
                <a:cs typeface="Amazon Ember" panose="020B0603020204020204" pitchFamily="34" charset="0"/>
              </a:rPr>
              <a:t>and compensation</a:t>
            </a:r>
          </a:p>
        </p:txBody>
      </p:sp>
      <p:sp>
        <p:nvSpPr>
          <p:cNvPr id="43" name="Rectangle 42">
            <a:extLst>
              <a:ext uri="{FF2B5EF4-FFF2-40B4-BE49-F238E27FC236}">
                <a16:creationId xmlns:a16="http://schemas.microsoft.com/office/drawing/2014/main" id="{A7095F18-73F4-412C-99B4-6E3C56484206}"/>
              </a:ext>
            </a:extLst>
          </p:cNvPr>
          <p:cNvSpPr/>
          <p:nvPr/>
        </p:nvSpPr>
        <p:spPr>
          <a:xfrm>
            <a:off x="7948202"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Silos </a:t>
            </a:r>
            <a:br>
              <a:rPr lang="en-US" sz="2800" dirty="0">
                <a:solidFill>
                  <a:schemeClr val="tx1"/>
                </a:solidFill>
                <a:ea typeface="Amazon Ember" panose="020B0603020204020204" pitchFamily="34" charset="0"/>
                <a:cs typeface="Amazon Ember" panose="020B0603020204020204" pitchFamily="34" charset="0"/>
              </a:rPr>
            </a:br>
            <a:r>
              <a:rPr lang="en-US" sz="2800" dirty="0">
                <a:solidFill>
                  <a:schemeClr val="tx1"/>
                </a:solidFill>
                <a:ea typeface="Amazon Ember" panose="020B0603020204020204" pitchFamily="34" charset="0"/>
                <a:cs typeface="Amazon Ember" panose="020B0603020204020204" pitchFamily="34" charset="0"/>
              </a:rPr>
              <a:t>project to product</a:t>
            </a:r>
          </a:p>
        </p:txBody>
      </p:sp>
      <p:sp>
        <p:nvSpPr>
          <p:cNvPr id="57" name="Rectangle 56">
            <a:extLst>
              <a:ext uri="{FF2B5EF4-FFF2-40B4-BE49-F238E27FC236}">
                <a16:creationId xmlns:a16="http://schemas.microsoft.com/office/drawing/2014/main" id="{03A62290-6260-4E27-AE82-B9163FB875DD}"/>
              </a:ext>
            </a:extLst>
          </p:cNvPr>
          <p:cNvSpPr/>
          <p:nvPr/>
        </p:nvSpPr>
        <p:spPr>
          <a:xfrm>
            <a:off x="11420774"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Finance and board-level concerns</a:t>
            </a:r>
          </a:p>
        </p:txBody>
      </p:sp>
    </p:spTree>
    <p:extLst>
      <p:ext uri="{BB962C8B-B14F-4D97-AF65-F5344CB8AC3E}">
        <p14:creationId xmlns:p14="http://schemas.microsoft.com/office/powerpoint/2010/main" val="2233978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Mask_right">
            <a:extLst>
              <a:ext uri="{FF2B5EF4-FFF2-40B4-BE49-F238E27FC236}">
                <a16:creationId xmlns:a16="http://schemas.microsoft.com/office/drawing/2014/main" id="{976DCF18-104B-41CC-BC6C-19FC419A25F9}"/>
              </a:ext>
            </a:extLst>
          </p:cNvPr>
          <p:cNvSpPr/>
          <p:nvPr/>
        </p:nvSpPr>
        <p:spPr>
          <a:xfrm>
            <a:off x="-841471" y="0"/>
            <a:ext cx="15471874" cy="8229600"/>
          </a:xfrm>
          <a:prstGeom prst="rect">
            <a:avLst/>
          </a:prstGeom>
          <a:gradFill>
            <a:gsLst>
              <a:gs pos="0">
                <a:schemeClr val="tx2">
                  <a:lumMod val="10000"/>
                </a:schemeClr>
              </a:gs>
              <a:gs pos="100000">
                <a:schemeClr val="bg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grpSp>
        <p:nvGrpSpPr>
          <p:cNvPr id="11" name="Group 42">
            <a:extLst>
              <a:ext uri="{FF2B5EF4-FFF2-40B4-BE49-F238E27FC236}">
                <a16:creationId xmlns:a16="http://schemas.microsoft.com/office/drawing/2014/main" id="{32178762-AD9C-4582-8601-465359C46A1F}"/>
              </a:ext>
            </a:extLst>
          </p:cNvPr>
          <p:cNvGrpSpPr>
            <a:grpSpLocks noChangeAspect="1"/>
          </p:cNvGrpSpPr>
          <p:nvPr/>
        </p:nvGrpSpPr>
        <p:grpSpPr bwMode="auto">
          <a:xfrm>
            <a:off x="377953" y="488381"/>
            <a:ext cx="1688187" cy="1161938"/>
            <a:chOff x="4740" y="1768"/>
            <a:chExt cx="725" cy="499"/>
          </a:xfrm>
          <a:noFill/>
        </p:grpSpPr>
        <p:sp>
          <p:nvSpPr>
            <p:cNvPr id="13" name="Freeform 45">
              <a:extLst>
                <a:ext uri="{FF2B5EF4-FFF2-40B4-BE49-F238E27FC236}">
                  <a16:creationId xmlns:a16="http://schemas.microsoft.com/office/drawing/2014/main" id="{40DCB38E-8A1B-4876-B5B3-317E84D7C9C9}"/>
                </a:ext>
              </a:extLst>
            </p:cNvPr>
            <p:cNvSpPr>
              <a:spLocks/>
            </p:cNvSpPr>
            <p:nvPr/>
          </p:nvSpPr>
          <p:spPr bwMode="auto">
            <a:xfrm>
              <a:off x="4966" y="1768"/>
              <a:ext cx="499" cy="459"/>
            </a:xfrm>
            <a:custGeom>
              <a:avLst/>
              <a:gdLst>
                <a:gd name="T0" fmla="*/ 339 w 499"/>
                <a:gd name="T1" fmla="*/ 24 h 459"/>
                <a:gd name="T2" fmla="*/ 0 w 499"/>
                <a:gd name="T3" fmla="*/ 459 h 459"/>
                <a:gd name="T4" fmla="*/ 499 w 499"/>
                <a:gd name="T5" fmla="*/ 249 h 459"/>
                <a:gd name="T6" fmla="*/ 394 w 499"/>
                <a:gd name="T7" fmla="*/ 0 h 459"/>
                <a:gd name="T8" fmla="*/ 339 w 499"/>
                <a:gd name="T9" fmla="*/ 24 h 459"/>
              </a:gdLst>
              <a:ahLst/>
              <a:cxnLst>
                <a:cxn ang="0">
                  <a:pos x="T0" y="T1"/>
                </a:cxn>
                <a:cxn ang="0">
                  <a:pos x="T2" y="T3"/>
                </a:cxn>
                <a:cxn ang="0">
                  <a:pos x="T4" y="T5"/>
                </a:cxn>
                <a:cxn ang="0">
                  <a:pos x="T6" y="T7"/>
                </a:cxn>
                <a:cxn ang="0">
                  <a:pos x="T8" y="T9"/>
                </a:cxn>
              </a:cxnLst>
              <a:rect l="0" t="0" r="r" b="b"/>
              <a:pathLst>
                <a:path w="499" h="459">
                  <a:moveTo>
                    <a:pt x="339" y="24"/>
                  </a:moveTo>
                  <a:lnTo>
                    <a:pt x="0" y="459"/>
                  </a:lnTo>
                  <a:lnTo>
                    <a:pt x="499" y="249"/>
                  </a:lnTo>
                  <a:lnTo>
                    <a:pt x="394" y="0"/>
                  </a:lnTo>
                  <a:lnTo>
                    <a:pt x="339" y="24"/>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14" name="Freeform 46">
              <a:extLst>
                <a:ext uri="{FF2B5EF4-FFF2-40B4-BE49-F238E27FC236}">
                  <a16:creationId xmlns:a16="http://schemas.microsoft.com/office/drawing/2014/main" id="{DE54B04C-47AE-45A3-97C7-E731735746E0}"/>
                </a:ext>
              </a:extLst>
            </p:cNvPr>
            <p:cNvSpPr>
              <a:spLocks/>
            </p:cNvSpPr>
            <p:nvPr/>
          </p:nvSpPr>
          <p:spPr bwMode="auto">
            <a:xfrm>
              <a:off x="5305" y="1768"/>
              <a:ext cx="78" cy="68"/>
            </a:xfrm>
            <a:custGeom>
              <a:avLst/>
              <a:gdLst>
                <a:gd name="T0" fmla="*/ 0 w 37"/>
                <a:gd name="T1" fmla="*/ 11 h 32"/>
                <a:gd name="T2" fmla="*/ 15 w 37"/>
                <a:gd name="T3" fmla="*/ 29 h 32"/>
                <a:gd name="T4" fmla="*/ 37 w 37"/>
                <a:gd name="T5" fmla="*/ 26 h 32"/>
                <a:gd name="T6" fmla="*/ 26 w 37"/>
                <a:gd name="T7" fmla="*/ 0 h 32"/>
                <a:gd name="T8" fmla="*/ 0 w 37"/>
                <a:gd name="T9" fmla="*/ 11 h 32"/>
              </a:gdLst>
              <a:ahLst/>
              <a:cxnLst>
                <a:cxn ang="0">
                  <a:pos x="T0" y="T1"/>
                </a:cxn>
                <a:cxn ang="0">
                  <a:pos x="T2" y="T3"/>
                </a:cxn>
                <a:cxn ang="0">
                  <a:pos x="T4" y="T5"/>
                </a:cxn>
                <a:cxn ang="0">
                  <a:pos x="T6" y="T7"/>
                </a:cxn>
                <a:cxn ang="0">
                  <a:pos x="T8" y="T9"/>
                </a:cxn>
              </a:cxnLst>
              <a:rect l="0" t="0" r="r" b="b"/>
              <a:pathLst>
                <a:path w="37" h="32">
                  <a:moveTo>
                    <a:pt x="0" y="11"/>
                  </a:moveTo>
                  <a:cubicBezTo>
                    <a:pt x="2" y="18"/>
                    <a:pt x="7" y="26"/>
                    <a:pt x="15" y="29"/>
                  </a:cubicBezTo>
                  <a:cubicBezTo>
                    <a:pt x="22" y="32"/>
                    <a:pt x="31" y="31"/>
                    <a:pt x="37" y="26"/>
                  </a:cubicBezTo>
                  <a:cubicBezTo>
                    <a:pt x="26" y="0"/>
                    <a:pt x="26" y="0"/>
                    <a:pt x="26" y="0"/>
                  </a:cubicBezTo>
                  <a:lnTo>
                    <a:pt x="0" y="1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15" name="Freeform 47">
              <a:extLst>
                <a:ext uri="{FF2B5EF4-FFF2-40B4-BE49-F238E27FC236}">
                  <a16:creationId xmlns:a16="http://schemas.microsoft.com/office/drawing/2014/main" id="{E9E6C5CC-3F65-424B-AB11-414382CE7C2F}"/>
                </a:ext>
              </a:extLst>
            </p:cNvPr>
            <p:cNvSpPr>
              <a:spLocks/>
            </p:cNvSpPr>
            <p:nvPr/>
          </p:nvSpPr>
          <p:spPr bwMode="auto">
            <a:xfrm>
              <a:off x="5398" y="1962"/>
              <a:ext cx="67" cy="78"/>
            </a:xfrm>
            <a:custGeom>
              <a:avLst/>
              <a:gdLst>
                <a:gd name="T0" fmla="*/ 6 w 32"/>
                <a:gd name="T1" fmla="*/ 37 h 37"/>
                <a:gd name="T2" fmla="*/ 3 w 32"/>
                <a:gd name="T3" fmla="*/ 14 h 37"/>
                <a:gd name="T4" fmla="*/ 21 w 32"/>
                <a:gd name="T5" fmla="*/ 0 h 37"/>
                <a:gd name="T6" fmla="*/ 32 w 32"/>
                <a:gd name="T7" fmla="*/ 26 h 37"/>
                <a:gd name="T8" fmla="*/ 6 w 32"/>
                <a:gd name="T9" fmla="*/ 37 h 37"/>
              </a:gdLst>
              <a:ahLst/>
              <a:cxnLst>
                <a:cxn ang="0">
                  <a:pos x="T0" y="T1"/>
                </a:cxn>
                <a:cxn ang="0">
                  <a:pos x="T2" y="T3"/>
                </a:cxn>
                <a:cxn ang="0">
                  <a:pos x="T4" y="T5"/>
                </a:cxn>
                <a:cxn ang="0">
                  <a:pos x="T6" y="T7"/>
                </a:cxn>
                <a:cxn ang="0">
                  <a:pos x="T8" y="T9"/>
                </a:cxn>
              </a:cxnLst>
              <a:rect l="0" t="0" r="r" b="b"/>
              <a:pathLst>
                <a:path w="32" h="37">
                  <a:moveTo>
                    <a:pt x="6" y="37"/>
                  </a:moveTo>
                  <a:cubicBezTo>
                    <a:pt x="2" y="31"/>
                    <a:pt x="0" y="21"/>
                    <a:pt x="3" y="14"/>
                  </a:cubicBezTo>
                  <a:cubicBezTo>
                    <a:pt x="6" y="6"/>
                    <a:pt x="13" y="1"/>
                    <a:pt x="21" y="0"/>
                  </a:cubicBezTo>
                  <a:cubicBezTo>
                    <a:pt x="32" y="26"/>
                    <a:pt x="32" y="26"/>
                    <a:pt x="32" y="26"/>
                  </a:cubicBezTo>
                  <a:lnTo>
                    <a:pt x="6" y="3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16" name="Freeform 48">
              <a:extLst>
                <a:ext uri="{FF2B5EF4-FFF2-40B4-BE49-F238E27FC236}">
                  <a16:creationId xmlns:a16="http://schemas.microsoft.com/office/drawing/2014/main" id="{0698A411-9D24-449F-B067-5F0B271A0C5B}"/>
                </a:ext>
              </a:extLst>
            </p:cNvPr>
            <p:cNvSpPr>
              <a:spLocks/>
            </p:cNvSpPr>
            <p:nvPr/>
          </p:nvSpPr>
          <p:spPr bwMode="auto">
            <a:xfrm>
              <a:off x="5083" y="1941"/>
              <a:ext cx="151" cy="162"/>
            </a:xfrm>
            <a:custGeom>
              <a:avLst/>
              <a:gdLst>
                <a:gd name="T0" fmla="*/ 0 w 72"/>
                <a:gd name="T1" fmla="*/ 65 h 77"/>
                <a:gd name="T2" fmla="*/ 41 w 72"/>
                <a:gd name="T3" fmla="*/ 71 h 77"/>
                <a:gd name="T4" fmla="*/ 63 w 72"/>
                <a:gd name="T5" fmla="*/ 17 h 77"/>
                <a:gd name="T6" fmla="*/ 50 w 72"/>
                <a:gd name="T7" fmla="*/ 0 h 77"/>
                <a:gd name="T8" fmla="*/ 0 w 72"/>
                <a:gd name="T9" fmla="*/ 65 h 77"/>
              </a:gdLst>
              <a:ahLst/>
              <a:cxnLst>
                <a:cxn ang="0">
                  <a:pos x="T0" y="T1"/>
                </a:cxn>
                <a:cxn ang="0">
                  <a:pos x="T2" y="T3"/>
                </a:cxn>
                <a:cxn ang="0">
                  <a:pos x="T4" y="T5"/>
                </a:cxn>
                <a:cxn ang="0">
                  <a:pos x="T6" y="T7"/>
                </a:cxn>
                <a:cxn ang="0">
                  <a:pos x="T8" y="T9"/>
                </a:cxn>
              </a:cxnLst>
              <a:rect l="0" t="0" r="r" b="b"/>
              <a:pathLst>
                <a:path w="72" h="77">
                  <a:moveTo>
                    <a:pt x="0" y="65"/>
                  </a:moveTo>
                  <a:cubicBezTo>
                    <a:pt x="11" y="74"/>
                    <a:pt x="27" y="77"/>
                    <a:pt x="41" y="71"/>
                  </a:cubicBezTo>
                  <a:cubicBezTo>
                    <a:pt x="62" y="62"/>
                    <a:pt x="72" y="38"/>
                    <a:pt x="63" y="17"/>
                  </a:cubicBezTo>
                  <a:cubicBezTo>
                    <a:pt x="60" y="10"/>
                    <a:pt x="56" y="4"/>
                    <a:pt x="50" y="0"/>
                  </a:cubicBezTo>
                  <a:lnTo>
                    <a:pt x="0" y="65"/>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17" name="Freeform 49">
              <a:extLst>
                <a:ext uri="{FF2B5EF4-FFF2-40B4-BE49-F238E27FC236}">
                  <a16:creationId xmlns:a16="http://schemas.microsoft.com/office/drawing/2014/main" id="{8BF3F93E-FBE5-425C-A3ED-41B7D0177E19}"/>
                </a:ext>
              </a:extLst>
            </p:cNvPr>
            <p:cNvSpPr>
              <a:spLocks/>
            </p:cNvSpPr>
            <p:nvPr/>
          </p:nvSpPr>
          <p:spPr bwMode="auto">
            <a:xfrm>
              <a:off x="4740" y="1785"/>
              <a:ext cx="484" cy="482"/>
            </a:xfrm>
            <a:custGeom>
              <a:avLst/>
              <a:gdLst>
                <a:gd name="T0" fmla="*/ 174 w 484"/>
                <a:gd name="T1" fmla="*/ 457 h 482"/>
                <a:gd name="T2" fmla="*/ 484 w 484"/>
                <a:gd name="T3" fmla="*/ 0 h 482"/>
                <a:gd name="T4" fmla="*/ 0 w 484"/>
                <a:gd name="T5" fmla="*/ 242 h 482"/>
                <a:gd name="T6" fmla="*/ 119 w 484"/>
                <a:gd name="T7" fmla="*/ 482 h 482"/>
                <a:gd name="T8" fmla="*/ 174 w 484"/>
                <a:gd name="T9" fmla="*/ 457 h 482"/>
              </a:gdLst>
              <a:ahLst/>
              <a:cxnLst>
                <a:cxn ang="0">
                  <a:pos x="T0" y="T1"/>
                </a:cxn>
                <a:cxn ang="0">
                  <a:pos x="T2" y="T3"/>
                </a:cxn>
                <a:cxn ang="0">
                  <a:pos x="T4" y="T5"/>
                </a:cxn>
                <a:cxn ang="0">
                  <a:pos x="T6" y="T7"/>
                </a:cxn>
                <a:cxn ang="0">
                  <a:pos x="T8" y="T9"/>
                </a:cxn>
              </a:cxnLst>
              <a:rect l="0" t="0" r="r" b="b"/>
              <a:pathLst>
                <a:path w="484" h="482">
                  <a:moveTo>
                    <a:pt x="174" y="457"/>
                  </a:moveTo>
                  <a:lnTo>
                    <a:pt x="484" y="0"/>
                  </a:lnTo>
                  <a:lnTo>
                    <a:pt x="0" y="242"/>
                  </a:lnTo>
                  <a:lnTo>
                    <a:pt x="119" y="482"/>
                  </a:lnTo>
                  <a:lnTo>
                    <a:pt x="174" y="45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18" name="Freeform 50">
              <a:extLst>
                <a:ext uri="{FF2B5EF4-FFF2-40B4-BE49-F238E27FC236}">
                  <a16:creationId xmlns:a16="http://schemas.microsoft.com/office/drawing/2014/main" id="{008C9D48-543E-4383-AE5D-6625040EE294}"/>
                </a:ext>
              </a:extLst>
            </p:cNvPr>
            <p:cNvSpPr>
              <a:spLocks/>
            </p:cNvSpPr>
            <p:nvPr/>
          </p:nvSpPr>
          <p:spPr bwMode="auto">
            <a:xfrm>
              <a:off x="4834" y="2200"/>
              <a:ext cx="78" cy="67"/>
            </a:xfrm>
            <a:custGeom>
              <a:avLst/>
              <a:gdLst>
                <a:gd name="T0" fmla="*/ 37 w 37"/>
                <a:gd name="T1" fmla="*/ 20 h 32"/>
                <a:gd name="T2" fmla="*/ 22 w 37"/>
                <a:gd name="T3" fmla="*/ 3 h 32"/>
                <a:gd name="T4" fmla="*/ 0 w 37"/>
                <a:gd name="T5" fmla="*/ 7 h 32"/>
                <a:gd name="T6" fmla="*/ 12 w 37"/>
                <a:gd name="T7" fmla="*/ 32 h 32"/>
                <a:gd name="T8" fmla="*/ 37 w 37"/>
                <a:gd name="T9" fmla="*/ 20 h 32"/>
              </a:gdLst>
              <a:ahLst/>
              <a:cxnLst>
                <a:cxn ang="0">
                  <a:pos x="T0" y="T1"/>
                </a:cxn>
                <a:cxn ang="0">
                  <a:pos x="T2" y="T3"/>
                </a:cxn>
                <a:cxn ang="0">
                  <a:pos x="T4" y="T5"/>
                </a:cxn>
                <a:cxn ang="0">
                  <a:pos x="T6" y="T7"/>
                </a:cxn>
                <a:cxn ang="0">
                  <a:pos x="T8" y="T9"/>
                </a:cxn>
              </a:cxnLst>
              <a:rect l="0" t="0" r="r" b="b"/>
              <a:pathLst>
                <a:path w="37" h="32">
                  <a:moveTo>
                    <a:pt x="37" y="20"/>
                  </a:moveTo>
                  <a:cubicBezTo>
                    <a:pt x="36" y="13"/>
                    <a:pt x="29" y="5"/>
                    <a:pt x="22" y="3"/>
                  </a:cubicBezTo>
                  <a:cubicBezTo>
                    <a:pt x="14" y="0"/>
                    <a:pt x="6" y="2"/>
                    <a:pt x="0" y="7"/>
                  </a:cubicBezTo>
                  <a:cubicBezTo>
                    <a:pt x="12" y="32"/>
                    <a:pt x="12" y="32"/>
                    <a:pt x="12" y="32"/>
                  </a:cubicBezTo>
                  <a:lnTo>
                    <a:pt x="37" y="2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19" name="Freeform 51">
              <a:extLst>
                <a:ext uri="{FF2B5EF4-FFF2-40B4-BE49-F238E27FC236}">
                  <a16:creationId xmlns:a16="http://schemas.microsoft.com/office/drawing/2014/main" id="{1C0E0BFE-181C-4754-8117-8FDD3131D365}"/>
                </a:ext>
              </a:extLst>
            </p:cNvPr>
            <p:cNvSpPr>
              <a:spLocks/>
            </p:cNvSpPr>
            <p:nvPr/>
          </p:nvSpPr>
          <p:spPr bwMode="auto">
            <a:xfrm>
              <a:off x="4740" y="2000"/>
              <a:ext cx="67" cy="80"/>
            </a:xfrm>
            <a:custGeom>
              <a:avLst/>
              <a:gdLst>
                <a:gd name="T0" fmla="*/ 25 w 32"/>
                <a:gd name="T1" fmla="*/ 0 h 38"/>
                <a:gd name="T2" fmla="*/ 30 w 32"/>
                <a:gd name="T3" fmla="*/ 23 h 38"/>
                <a:gd name="T4" fmla="*/ 13 w 32"/>
                <a:gd name="T5" fmla="*/ 38 h 38"/>
                <a:gd name="T6" fmla="*/ 0 w 32"/>
                <a:gd name="T7" fmla="*/ 13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30" y="6"/>
                    <a:pt x="32" y="15"/>
                    <a:pt x="30" y="23"/>
                  </a:cubicBezTo>
                  <a:cubicBezTo>
                    <a:pt x="27" y="31"/>
                    <a:pt x="20" y="36"/>
                    <a:pt x="13" y="38"/>
                  </a:cubicBezTo>
                  <a:cubicBezTo>
                    <a:pt x="0" y="13"/>
                    <a:pt x="0" y="13"/>
                    <a:pt x="0" y="13"/>
                  </a:cubicBezTo>
                  <a:lnTo>
                    <a:pt x="25" y="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20" name="Freeform 52">
              <a:extLst>
                <a:ext uri="{FF2B5EF4-FFF2-40B4-BE49-F238E27FC236}">
                  <a16:creationId xmlns:a16="http://schemas.microsoft.com/office/drawing/2014/main" id="{C863A6DA-665D-4B2F-BED5-A41B6991690C}"/>
                </a:ext>
              </a:extLst>
            </p:cNvPr>
            <p:cNvSpPr>
              <a:spLocks/>
            </p:cNvSpPr>
            <p:nvPr/>
          </p:nvSpPr>
          <p:spPr bwMode="auto">
            <a:xfrm>
              <a:off x="4970" y="1920"/>
              <a:ext cx="147" cy="164"/>
            </a:xfrm>
            <a:custGeom>
              <a:avLst/>
              <a:gdLst>
                <a:gd name="T0" fmla="*/ 70 w 70"/>
                <a:gd name="T1" fmla="*/ 10 h 78"/>
                <a:gd name="T2" fmla="*/ 28 w 70"/>
                <a:gd name="T3" fmla="*/ 7 h 78"/>
                <a:gd name="T4" fmla="*/ 10 w 70"/>
                <a:gd name="T5" fmla="*/ 62 h 78"/>
                <a:gd name="T6" fmla="*/ 24 w 70"/>
                <a:gd name="T7" fmla="*/ 78 h 78"/>
                <a:gd name="T8" fmla="*/ 70 w 70"/>
                <a:gd name="T9" fmla="*/ 10 h 78"/>
              </a:gdLst>
              <a:ahLst/>
              <a:cxnLst>
                <a:cxn ang="0">
                  <a:pos x="T0" y="T1"/>
                </a:cxn>
                <a:cxn ang="0">
                  <a:pos x="T2" y="T3"/>
                </a:cxn>
                <a:cxn ang="0">
                  <a:pos x="T4" y="T5"/>
                </a:cxn>
                <a:cxn ang="0">
                  <a:pos x="T6" y="T7"/>
                </a:cxn>
                <a:cxn ang="0">
                  <a:pos x="T8" y="T9"/>
                </a:cxn>
              </a:cxnLst>
              <a:rect l="0" t="0" r="r" b="b"/>
              <a:pathLst>
                <a:path w="70" h="78">
                  <a:moveTo>
                    <a:pt x="70" y="10"/>
                  </a:moveTo>
                  <a:cubicBezTo>
                    <a:pt x="58" y="2"/>
                    <a:pt x="42" y="0"/>
                    <a:pt x="28" y="7"/>
                  </a:cubicBezTo>
                  <a:cubicBezTo>
                    <a:pt x="8" y="17"/>
                    <a:pt x="0" y="42"/>
                    <a:pt x="10" y="62"/>
                  </a:cubicBezTo>
                  <a:cubicBezTo>
                    <a:pt x="13" y="69"/>
                    <a:pt x="18" y="74"/>
                    <a:pt x="24" y="78"/>
                  </a:cubicBezTo>
                  <a:lnTo>
                    <a:pt x="70" y="1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21" name="Title 8">
            <a:extLst>
              <a:ext uri="{FF2B5EF4-FFF2-40B4-BE49-F238E27FC236}">
                <a16:creationId xmlns:a16="http://schemas.microsoft.com/office/drawing/2014/main" id="{64A66DD4-AA29-DC42-9DE7-976E09B58BD7}"/>
              </a:ext>
            </a:extLst>
          </p:cNvPr>
          <p:cNvSpPr txBox="1">
            <a:spLocks/>
          </p:cNvSpPr>
          <p:nvPr/>
        </p:nvSpPr>
        <p:spPr>
          <a:xfrm>
            <a:off x="2394090" y="2068791"/>
            <a:ext cx="11098390" cy="4869029"/>
          </a:xfrm>
          <a:prstGeom prst="rect">
            <a:avLst/>
          </a:prstGeom>
        </p:spPr>
        <p:txBody>
          <a:bodyPr/>
          <a:lstStyle>
            <a:defPPr>
              <a:defRPr lang="en-US"/>
            </a:defPPr>
            <a:lvl1pPr defTabSz="731520">
              <a:lnSpc>
                <a:spcPct val="90000"/>
              </a:lnSpc>
              <a:spcBef>
                <a:spcPct val="0"/>
              </a:spcBef>
              <a:buNone/>
              <a:defRPr sz="4400" b="0" i="0">
                <a:ea typeface="Amazon Ember" panose="020B0603020204020204" pitchFamily="34" charset="0"/>
                <a:cs typeface="Amazon Ember" panose="020B0603020204020204" pitchFamily="34" charset="0"/>
              </a:defRPr>
            </a:lvl1pPr>
          </a:lstStyle>
          <a:p>
            <a:r>
              <a:rPr lang="en-US" dirty="0"/>
              <a:t>Capitalized data center to expensed cloud</a:t>
            </a:r>
          </a:p>
          <a:p>
            <a:endParaRPr lang="en-US" dirty="0"/>
          </a:p>
          <a:p>
            <a:r>
              <a:rPr lang="en-US" dirty="0"/>
              <a:t>Capitalized development, expensed operations, to combined DevOps</a:t>
            </a:r>
          </a:p>
          <a:p>
            <a:endParaRPr lang="en-US" dirty="0"/>
          </a:p>
          <a:p>
            <a:r>
              <a:rPr lang="en-US" dirty="0"/>
              <a:t>Plan ahead, don’t surprise the</a:t>
            </a:r>
            <a:br>
              <a:rPr lang="en-US" dirty="0"/>
            </a:br>
            <a:r>
              <a:rPr lang="en-US" dirty="0"/>
              <a:t>CFO or your shareholders!</a:t>
            </a:r>
          </a:p>
          <a:p>
            <a:endParaRPr lang="en-US" dirty="0"/>
          </a:p>
        </p:txBody>
      </p:sp>
      <p:sp>
        <p:nvSpPr>
          <p:cNvPr id="22" name="Title 8">
            <a:extLst>
              <a:ext uri="{FF2B5EF4-FFF2-40B4-BE49-F238E27FC236}">
                <a16:creationId xmlns:a16="http://schemas.microsoft.com/office/drawing/2014/main" id="{8750F54B-CF24-487E-BA35-6A76979E4EE7}"/>
              </a:ext>
            </a:extLst>
          </p:cNvPr>
          <p:cNvSpPr txBox="1">
            <a:spLocks/>
          </p:cNvSpPr>
          <p:nvPr/>
        </p:nvSpPr>
        <p:spPr>
          <a:xfrm>
            <a:off x="502278" y="-2468179"/>
            <a:ext cx="13750170" cy="1069747"/>
          </a:xfrm>
          <a:prstGeom prst="rect">
            <a:avLst/>
          </a:prstGeom>
        </p:spPr>
        <p:txBody>
          <a:bodyPr vert="horz" wrap="square" lIns="182880" tIns="146304" rIns="182880" bIns="146304" rtlCol="0" anchor="t">
            <a:noAutofit/>
          </a:bodyPr>
          <a:lstStyle>
            <a:lvl1pPr defTabSz="1097278">
              <a:lnSpc>
                <a:spcPct val="90000"/>
              </a:lnSpc>
              <a:spcBef>
                <a:spcPct val="0"/>
              </a:spcBef>
              <a:buNone/>
              <a:defRPr lang="en-US" sz="4800" b="0" cap="none" spc="-120" baseline="0">
                <a:ln w="3175">
                  <a:noFill/>
                </a:ln>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Blockers for innovation</a:t>
            </a:r>
          </a:p>
        </p:txBody>
      </p:sp>
      <p:sp>
        <p:nvSpPr>
          <p:cNvPr id="23" name="Title 8">
            <a:extLst>
              <a:ext uri="{FF2B5EF4-FFF2-40B4-BE49-F238E27FC236}">
                <a16:creationId xmlns:a16="http://schemas.microsoft.com/office/drawing/2014/main" id="{1DCBC1BB-034D-4F83-B20C-6B7FB4246101}"/>
              </a:ext>
            </a:extLst>
          </p:cNvPr>
          <p:cNvSpPr txBox="1">
            <a:spLocks/>
          </p:cNvSpPr>
          <p:nvPr/>
        </p:nvSpPr>
        <p:spPr>
          <a:xfrm>
            <a:off x="-11521440" y="3042255"/>
            <a:ext cx="3584448"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Culture</a:t>
            </a:r>
          </a:p>
        </p:txBody>
      </p:sp>
      <p:sp>
        <p:nvSpPr>
          <p:cNvPr id="24" name="Title 8">
            <a:extLst>
              <a:ext uri="{FF2B5EF4-FFF2-40B4-BE49-F238E27FC236}">
                <a16:creationId xmlns:a16="http://schemas.microsoft.com/office/drawing/2014/main" id="{6EB47EE1-6A1F-441E-8631-526308913A7A}"/>
              </a:ext>
            </a:extLst>
          </p:cNvPr>
          <p:cNvSpPr txBox="1">
            <a:spLocks/>
          </p:cNvSpPr>
          <p:nvPr/>
        </p:nvSpPr>
        <p:spPr>
          <a:xfrm>
            <a:off x="-7936992" y="3042255"/>
            <a:ext cx="373075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Skills</a:t>
            </a:r>
          </a:p>
        </p:txBody>
      </p:sp>
      <p:sp>
        <p:nvSpPr>
          <p:cNvPr id="25" name="Title 8">
            <a:extLst>
              <a:ext uri="{FF2B5EF4-FFF2-40B4-BE49-F238E27FC236}">
                <a16:creationId xmlns:a16="http://schemas.microsoft.com/office/drawing/2014/main" id="{6116BDAE-5E60-4D7B-A46D-E775F02D0B16}"/>
              </a:ext>
            </a:extLst>
          </p:cNvPr>
          <p:cNvSpPr txBox="1">
            <a:spLocks/>
          </p:cNvSpPr>
          <p:nvPr/>
        </p:nvSpPr>
        <p:spPr>
          <a:xfrm>
            <a:off x="-4352545" y="3042255"/>
            <a:ext cx="3730750"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Organization</a:t>
            </a:r>
          </a:p>
        </p:txBody>
      </p:sp>
      <p:sp>
        <p:nvSpPr>
          <p:cNvPr id="26" name="Title 8">
            <a:extLst>
              <a:ext uri="{FF2B5EF4-FFF2-40B4-BE49-F238E27FC236}">
                <a16:creationId xmlns:a16="http://schemas.microsoft.com/office/drawing/2014/main" id="{DDAA61F4-8181-45A4-BD63-DC3BF51F9EAB}"/>
              </a:ext>
            </a:extLst>
          </p:cNvPr>
          <p:cNvSpPr txBox="1">
            <a:spLocks/>
          </p:cNvSpPr>
          <p:nvPr/>
        </p:nvSpPr>
        <p:spPr>
          <a:xfrm>
            <a:off x="10899644" y="-801097"/>
            <a:ext cx="3626098"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Finance</a:t>
            </a:r>
          </a:p>
        </p:txBody>
      </p:sp>
      <p:sp>
        <p:nvSpPr>
          <p:cNvPr id="28" name="Arrow: Pentagon 27">
            <a:extLst>
              <a:ext uri="{FF2B5EF4-FFF2-40B4-BE49-F238E27FC236}">
                <a16:creationId xmlns:a16="http://schemas.microsoft.com/office/drawing/2014/main" id="{C3672432-8990-4642-82F0-C5494048D01F}"/>
              </a:ext>
            </a:extLst>
          </p:cNvPr>
          <p:cNvSpPr/>
          <p:nvPr/>
        </p:nvSpPr>
        <p:spPr>
          <a:xfrm>
            <a:off x="-6131358" y="3901440"/>
            <a:ext cx="5826022" cy="4328160"/>
          </a:xfrm>
          <a:prstGeom prst="homePlate">
            <a:avLst>
              <a:gd name="adj" fmla="val 11560"/>
            </a:avLst>
          </a:prstGeom>
          <a:gradFill>
            <a:gsLst>
              <a:gs pos="1961">
                <a:schemeClr val="tx2">
                  <a:lumMod val="50000"/>
                </a:schemeClr>
              </a:gs>
              <a:gs pos="100000">
                <a:schemeClr val="bg1">
                  <a:lumMod val="65000"/>
                  <a:lumOff val="3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29" name="Arrow: Pentagon 28">
            <a:extLst>
              <a:ext uri="{FF2B5EF4-FFF2-40B4-BE49-F238E27FC236}">
                <a16:creationId xmlns:a16="http://schemas.microsoft.com/office/drawing/2014/main" id="{990953E4-FBEE-4C13-8526-24A459D668ED}"/>
              </a:ext>
            </a:extLst>
          </p:cNvPr>
          <p:cNvSpPr/>
          <p:nvPr/>
        </p:nvSpPr>
        <p:spPr>
          <a:xfrm>
            <a:off x="-9771915" y="3901440"/>
            <a:ext cx="5826022" cy="4328160"/>
          </a:xfrm>
          <a:prstGeom prst="homePlate">
            <a:avLst>
              <a:gd name="adj" fmla="val 11560"/>
            </a:avLst>
          </a:prstGeom>
          <a:gradFill>
            <a:gsLst>
              <a:gs pos="0">
                <a:schemeClr val="accent6"/>
              </a:gs>
              <a:gs pos="100000">
                <a:schemeClr val="accent6">
                  <a:lumMod val="75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30" name="Arrow: Pentagon 29">
            <a:extLst>
              <a:ext uri="{FF2B5EF4-FFF2-40B4-BE49-F238E27FC236}">
                <a16:creationId xmlns:a16="http://schemas.microsoft.com/office/drawing/2014/main" id="{BB8F66E4-A3B6-4E32-B684-D90002038C99}"/>
              </a:ext>
            </a:extLst>
          </p:cNvPr>
          <p:cNvSpPr/>
          <p:nvPr/>
        </p:nvSpPr>
        <p:spPr>
          <a:xfrm>
            <a:off x="-11765280" y="3901440"/>
            <a:ext cx="4161549" cy="4328160"/>
          </a:xfrm>
          <a:prstGeom prst="homePlate">
            <a:avLst>
              <a:gd name="adj" fmla="val 11560"/>
            </a:avLst>
          </a:prstGeom>
          <a:gradFill>
            <a:gsLst>
              <a:gs pos="1961">
                <a:schemeClr val="accent5"/>
              </a:gs>
              <a:gs pos="100000">
                <a:srgbClr val="FD4D4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32" name="Rectangle 31">
            <a:extLst>
              <a:ext uri="{FF2B5EF4-FFF2-40B4-BE49-F238E27FC236}">
                <a16:creationId xmlns:a16="http://schemas.microsoft.com/office/drawing/2014/main" id="{45B01C01-B3DD-4EE8-A308-9A01BB383603}"/>
              </a:ext>
            </a:extLst>
          </p:cNvPr>
          <p:cNvSpPr/>
          <p:nvPr/>
        </p:nvSpPr>
        <p:spPr>
          <a:xfrm>
            <a:off x="-11274008"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Leadership systems and feedback</a:t>
            </a:r>
          </a:p>
        </p:txBody>
      </p:sp>
      <p:grpSp>
        <p:nvGrpSpPr>
          <p:cNvPr id="33" name="Group 32">
            <a:extLst>
              <a:ext uri="{FF2B5EF4-FFF2-40B4-BE49-F238E27FC236}">
                <a16:creationId xmlns:a16="http://schemas.microsoft.com/office/drawing/2014/main" id="{AC9FCF56-AB10-4EF0-87AF-B36E16540840}"/>
              </a:ext>
            </a:extLst>
          </p:cNvPr>
          <p:cNvGrpSpPr/>
          <p:nvPr/>
        </p:nvGrpSpPr>
        <p:grpSpPr>
          <a:xfrm>
            <a:off x="-10385168" y="4585929"/>
            <a:ext cx="1140333" cy="1359112"/>
            <a:chOff x="2897012" y="2317750"/>
            <a:chExt cx="581499" cy="693063"/>
          </a:xfrm>
        </p:grpSpPr>
        <p:sp>
          <p:nvSpPr>
            <p:cNvPr id="34" name="Freeform 11">
              <a:extLst>
                <a:ext uri="{FF2B5EF4-FFF2-40B4-BE49-F238E27FC236}">
                  <a16:creationId xmlns:a16="http://schemas.microsoft.com/office/drawing/2014/main" id="{A6C70D24-B61B-4D94-A00B-7F2A3903E3AE}"/>
                </a:ext>
              </a:extLst>
            </p:cNvPr>
            <p:cNvSpPr>
              <a:spLocks/>
            </p:cNvSpPr>
            <p:nvPr/>
          </p:nvSpPr>
          <p:spPr bwMode="auto">
            <a:xfrm>
              <a:off x="2941462" y="2317750"/>
              <a:ext cx="537049" cy="661314"/>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35" name="Oval 34">
              <a:extLst>
                <a:ext uri="{FF2B5EF4-FFF2-40B4-BE49-F238E27FC236}">
                  <a16:creationId xmlns:a16="http://schemas.microsoft.com/office/drawing/2014/main" id="{29B6F5A7-1494-4FE4-9C76-B9B5E7F45B02}"/>
                </a:ext>
              </a:extLst>
            </p:cNvPr>
            <p:cNvSpPr/>
            <p:nvPr/>
          </p:nvSpPr>
          <p:spPr>
            <a:xfrm>
              <a:off x="3036094" y="2533076"/>
              <a:ext cx="88106" cy="88106"/>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36" name="Rectangle 35">
              <a:extLst>
                <a:ext uri="{FF2B5EF4-FFF2-40B4-BE49-F238E27FC236}">
                  <a16:creationId xmlns:a16="http://schemas.microsoft.com/office/drawing/2014/main" id="{6ECD2F04-AFBA-4874-B029-406ED1BBE97D}"/>
                </a:ext>
              </a:extLst>
            </p:cNvPr>
            <p:cNvSpPr/>
            <p:nvPr/>
          </p:nvSpPr>
          <p:spPr>
            <a:xfrm>
              <a:off x="3161109" y="2533076"/>
              <a:ext cx="88106" cy="88106"/>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37" name="Isosceles Triangle 36">
              <a:extLst>
                <a:ext uri="{FF2B5EF4-FFF2-40B4-BE49-F238E27FC236}">
                  <a16:creationId xmlns:a16="http://schemas.microsoft.com/office/drawing/2014/main" id="{733870BF-89D9-46AC-A7D0-AADC48069728}"/>
                </a:ext>
              </a:extLst>
            </p:cNvPr>
            <p:cNvSpPr/>
            <p:nvPr/>
          </p:nvSpPr>
          <p:spPr>
            <a:xfrm>
              <a:off x="3286125" y="2533076"/>
              <a:ext cx="88106" cy="88106"/>
            </a:xfrm>
            <a:prstGeom prst="triangl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38" name="Freeform 11">
              <a:extLst>
                <a:ext uri="{FF2B5EF4-FFF2-40B4-BE49-F238E27FC236}">
                  <a16:creationId xmlns:a16="http://schemas.microsoft.com/office/drawing/2014/main" id="{91E927D6-B110-42EB-A05B-A5A0F5644BD0}"/>
                </a:ext>
              </a:extLst>
            </p:cNvPr>
            <p:cNvSpPr>
              <a:spLocks/>
            </p:cNvSpPr>
            <p:nvPr/>
          </p:nvSpPr>
          <p:spPr bwMode="auto">
            <a:xfrm flipH="1">
              <a:off x="2897012" y="2699780"/>
              <a:ext cx="252588" cy="311033"/>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solidFill>
              <a:srgbClr val="FD616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grpSp>
      <p:sp>
        <p:nvSpPr>
          <p:cNvPr id="40" name="Rectangle 39">
            <a:extLst>
              <a:ext uri="{FF2B5EF4-FFF2-40B4-BE49-F238E27FC236}">
                <a16:creationId xmlns:a16="http://schemas.microsoft.com/office/drawing/2014/main" id="{8F841C7E-7E32-41FB-AD8D-CD7F52F2150F}"/>
              </a:ext>
            </a:extLst>
          </p:cNvPr>
          <p:cNvSpPr/>
          <p:nvPr/>
        </p:nvSpPr>
        <p:spPr>
          <a:xfrm>
            <a:off x="-7472648"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bg2"/>
                </a:solidFill>
                <a:ea typeface="Amazon Ember" panose="020B0603020204020204" pitchFamily="34" charset="0"/>
                <a:cs typeface="Amazon Ember" panose="020B0603020204020204" pitchFamily="34" charset="0"/>
              </a:rPr>
              <a:t>Training</a:t>
            </a:r>
            <a:br>
              <a:rPr lang="en-US" sz="2800" dirty="0">
                <a:solidFill>
                  <a:schemeClr val="bg2"/>
                </a:solidFill>
                <a:ea typeface="Amazon Ember" panose="020B0603020204020204" pitchFamily="34" charset="0"/>
                <a:cs typeface="Amazon Ember" panose="020B0603020204020204" pitchFamily="34" charset="0"/>
              </a:rPr>
            </a:br>
            <a:r>
              <a:rPr lang="en-US" sz="2800" dirty="0">
                <a:solidFill>
                  <a:schemeClr val="bg2"/>
                </a:solidFill>
                <a:ea typeface="Amazon Ember" panose="020B0603020204020204" pitchFamily="34" charset="0"/>
                <a:cs typeface="Amazon Ember" panose="020B0603020204020204" pitchFamily="34" charset="0"/>
              </a:rPr>
              <a:t>and compensation</a:t>
            </a:r>
          </a:p>
        </p:txBody>
      </p:sp>
      <p:sp>
        <p:nvSpPr>
          <p:cNvPr id="41" name="Freeform 11">
            <a:extLst>
              <a:ext uri="{FF2B5EF4-FFF2-40B4-BE49-F238E27FC236}">
                <a16:creationId xmlns:a16="http://schemas.microsoft.com/office/drawing/2014/main" id="{BDC47BA7-358E-4F49-B7C1-B76DDB912E46}"/>
              </a:ext>
            </a:extLst>
          </p:cNvPr>
          <p:cNvSpPr>
            <a:spLocks noEditPoints="1"/>
          </p:cNvSpPr>
          <p:nvPr/>
        </p:nvSpPr>
        <p:spPr bwMode="auto">
          <a:xfrm>
            <a:off x="-6456074" y="4636038"/>
            <a:ext cx="975664" cy="1552928"/>
          </a:xfrm>
          <a:custGeom>
            <a:avLst/>
            <a:gdLst>
              <a:gd name="T0" fmla="*/ 603 w 1286"/>
              <a:gd name="T1" fmla="*/ 1237 h 2050"/>
              <a:gd name="T2" fmla="*/ 367 w 1286"/>
              <a:gd name="T3" fmla="*/ 1555 h 2050"/>
              <a:gd name="T4" fmla="*/ 45 w 1286"/>
              <a:gd name="T5" fmla="*/ 1530 h 2050"/>
              <a:gd name="T6" fmla="*/ 266 w 1286"/>
              <a:gd name="T7" fmla="*/ 1111 h 2050"/>
              <a:gd name="T8" fmla="*/ 306 w 1286"/>
              <a:gd name="T9" fmla="*/ 1227 h 2050"/>
              <a:gd name="T10" fmla="*/ 432 w 1286"/>
              <a:gd name="T11" fmla="*/ 1197 h 2050"/>
              <a:gd name="T12" fmla="*/ 507 w 1286"/>
              <a:gd name="T13" fmla="*/ 1298 h 2050"/>
              <a:gd name="T14" fmla="*/ 985 w 1286"/>
              <a:gd name="T15" fmla="*/ 1116 h 2050"/>
              <a:gd name="T16" fmla="*/ 934 w 1286"/>
              <a:gd name="T17" fmla="*/ 1202 h 2050"/>
              <a:gd name="T18" fmla="*/ 814 w 1286"/>
              <a:gd name="T19" fmla="*/ 1202 h 2050"/>
              <a:gd name="T20" fmla="*/ 744 w 1286"/>
              <a:gd name="T21" fmla="*/ 1272 h 2050"/>
              <a:gd name="T22" fmla="*/ 643 w 1286"/>
              <a:gd name="T23" fmla="*/ 1247 h 2050"/>
              <a:gd name="T24" fmla="*/ 955 w 1286"/>
              <a:gd name="T25" fmla="*/ 1727 h 2050"/>
              <a:gd name="T26" fmla="*/ 1171 w 1286"/>
              <a:gd name="T27" fmla="*/ 626 h 2050"/>
              <a:gd name="T28" fmla="*/ 1236 w 1286"/>
              <a:gd name="T29" fmla="*/ 727 h 2050"/>
              <a:gd name="T30" fmla="*/ 1156 w 1286"/>
              <a:gd name="T31" fmla="*/ 838 h 2050"/>
              <a:gd name="T32" fmla="*/ 1065 w 1286"/>
              <a:gd name="T33" fmla="*/ 954 h 2050"/>
              <a:gd name="T34" fmla="*/ 980 w 1286"/>
              <a:gd name="T35" fmla="*/ 1076 h 2050"/>
              <a:gd name="T36" fmla="*/ 899 w 1286"/>
              <a:gd name="T37" fmla="*/ 1187 h 2050"/>
              <a:gd name="T38" fmla="*/ 764 w 1286"/>
              <a:gd name="T39" fmla="*/ 1187 h 2050"/>
              <a:gd name="T40" fmla="*/ 618 w 1286"/>
              <a:gd name="T41" fmla="*/ 1182 h 2050"/>
              <a:gd name="T42" fmla="*/ 467 w 1286"/>
              <a:gd name="T43" fmla="*/ 1182 h 2050"/>
              <a:gd name="T44" fmla="*/ 331 w 1286"/>
              <a:gd name="T45" fmla="*/ 1182 h 2050"/>
              <a:gd name="T46" fmla="*/ 251 w 1286"/>
              <a:gd name="T47" fmla="*/ 1070 h 2050"/>
              <a:gd name="T48" fmla="*/ 171 w 1286"/>
              <a:gd name="T49" fmla="*/ 949 h 2050"/>
              <a:gd name="T50" fmla="*/ 80 w 1286"/>
              <a:gd name="T51" fmla="*/ 828 h 2050"/>
              <a:gd name="T52" fmla="*/ 0 w 1286"/>
              <a:gd name="T53" fmla="*/ 717 h 2050"/>
              <a:gd name="T54" fmla="*/ 45 w 1286"/>
              <a:gd name="T55" fmla="*/ 586 h 2050"/>
              <a:gd name="T56" fmla="*/ 95 w 1286"/>
              <a:gd name="T57" fmla="*/ 444 h 2050"/>
              <a:gd name="T58" fmla="*/ 135 w 1286"/>
              <a:gd name="T59" fmla="*/ 308 h 2050"/>
              <a:gd name="T60" fmla="*/ 181 w 1286"/>
              <a:gd name="T61" fmla="*/ 177 h 2050"/>
              <a:gd name="T62" fmla="*/ 311 w 1286"/>
              <a:gd name="T63" fmla="*/ 131 h 2050"/>
              <a:gd name="T64" fmla="*/ 452 w 1286"/>
              <a:gd name="T65" fmla="*/ 91 h 2050"/>
              <a:gd name="T66" fmla="*/ 588 w 1286"/>
              <a:gd name="T67" fmla="*/ 45 h 2050"/>
              <a:gd name="T68" fmla="*/ 718 w 1286"/>
              <a:gd name="T69" fmla="*/ 0 h 2050"/>
              <a:gd name="T70" fmla="*/ 834 w 1286"/>
              <a:gd name="T71" fmla="*/ 81 h 2050"/>
              <a:gd name="T72" fmla="*/ 945 w 1286"/>
              <a:gd name="T73" fmla="*/ 172 h 2050"/>
              <a:gd name="T74" fmla="*/ 1065 w 1286"/>
              <a:gd name="T75" fmla="*/ 258 h 2050"/>
              <a:gd name="T76" fmla="*/ 1176 w 1286"/>
              <a:gd name="T77" fmla="*/ 338 h 2050"/>
              <a:gd name="T78" fmla="*/ 1176 w 1286"/>
              <a:gd name="T79" fmla="*/ 480 h 2050"/>
              <a:gd name="T80" fmla="*/ 1171 w 1286"/>
              <a:gd name="T81" fmla="*/ 626 h 2050"/>
              <a:gd name="T82" fmla="*/ 613 w 1286"/>
              <a:gd name="T83" fmla="*/ 182 h 2050"/>
              <a:gd name="T84" fmla="*/ 241 w 1286"/>
              <a:gd name="T85" fmla="*/ 621 h 2050"/>
              <a:gd name="T86" fmla="*/ 613 w 1286"/>
              <a:gd name="T87" fmla="*/ 247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6" h="2050">
                <a:moveTo>
                  <a:pt x="537" y="1277"/>
                </a:moveTo>
                <a:cubicBezTo>
                  <a:pt x="537" y="1277"/>
                  <a:pt x="537" y="1277"/>
                  <a:pt x="537" y="1277"/>
                </a:cubicBezTo>
                <a:cubicBezTo>
                  <a:pt x="603" y="1237"/>
                  <a:pt x="603" y="1237"/>
                  <a:pt x="603" y="1237"/>
                </a:cubicBezTo>
                <a:cubicBezTo>
                  <a:pt x="603" y="1237"/>
                  <a:pt x="603" y="1237"/>
                  <a:pt x="603" y="1237"/>
                </a:cubicBezTo>
                <a:cubicBezTo>
                  <a:pt x="558" y="1530"/>
                  <a:pt x="512" y="1687"/>
                  <a:pt x="487" y="1762"/>
                </a:cubicBezTo>
                <a:cubicBezTo>
                  <a:pt x="487" y="1762"/>
                  <a:pt x="487" y="1762"/>
                  <a:pt x="367" y="1555"/>
                </a:cubicBezTo>
                <a:cubicBezTo>
                  <a:pt x="367" y="1555"/>
                  <a:pt x="367" y="1555"/>
                  <a:pt x="357" y="1540"/>
                </a:cubicBezTo>
                <a:cubicBezTo>
                  <a:pt x="357" y="1540"/>
                  <a:pt x="357" y="1540"/>
                  <a:pt x="331" y="1540"/>
                </a:cubicBezTo>
                <a:cubicBezTo>
                  <a:pt x="331" y="1540"/>
                  <a:pt x="331" y="1540"/>
                  <a:pt x="45" y="1530"/>
                </a:cubicBezTo>
                <a:cubicBezTo>
                  <a:pt x="125" y="1409"/>
                  <a:pt x="186" y="1257"/>
                  <a:pt x="231" y="1111"/>
                </a:cubicBezTo>
                <a:cubicBezTo>
                  <a:pt x="231" y="1111"/>
                  <a:pt x="231" y="1111"/>
                  <a:pt x="251" y="1111"/>
                </a:cubicBezTo>
                <a:cubicBezTo>
                  <a:pt x="251" y="1111"/>
                  <a:pt x="251" y="1111"/>
                  <a:pt x="266" y="1111"/>
                </a:cubicBezTo>
                <a:cubicBezTo>
                  <a:pt x="266" y="1111"/>
                  <a:pt x="266" y="1111"/>
                  <a:pt x="271" y="1126"/>
                </a:cubicBezTo>
                <a:cubicBezTo>
                  <a:pt x="271" y="1126"/>
                  <a:pt x="271" y="1126"/>
                  <a:pt x="296" y="1197"/>
                </a:cubicBezTo>
                <a:cubicBezTo>
                  <a:pt x="296" y="1197"/>
                  <a:pt x="296" y="1197"/>
                  <a:pt x="306" y="1227"/>
                </a:cubicBezTo>
                <a:cubicBezTo>
                  <a:pt x="306" y="1227"/>
                  <a:pt x="306" y="1227"/>
                  <a:pt x="341" y="1222"/>
                </a:cubicBezTo>
                <a:cubicBezTo>
                  <a:pt x="341" y="1222"/>
                  <a:pt x="341" y="1222"/>
                  <a:pt x="417" y="1202"/>
                </a:cubicBezTo>
                <a:cubicBezTo>
                  <a:pt x="417" y="1202"/>
                  <a:pt x="417" y="1202"/>
                  <a:pt x="432" y="1197"/>
                </a:cubicBezTo>
                <a:cubicBezTo>
                  <a:pt x="432" y="1197"/>
                  <a:pt x="432" y="1197"/>
                  <a:pt x="442" y="1212"/>
                </a:cubicBezTo>
                <a:cubicBezTo>
                  <a:pt x="442" y="1212"/>
                  <a:pt x="442" y="1212"/>
                  <a:pt x="487" y="1267"/>
                </a:cubicBezTo>
                <a:cubicBezTo>
                  <a:pt x="487" y="1267"/>
                  <a:pt x="487" y="1267"/>
                  <a:pt x="507" y="1298"/>
                </a:cubicBezTo>
                <a:cubicBezTo>
                  <a:pt x="507" y="1298"/>
                  <a:pt x="507" y="1298"/>
                  <a:pt x="537" y="1277"/>
                </a:cubicBezTo>
                <a:close/>
                <a:moveTo>
                  <a:pt x="1005" y="1116"/>
                </a:moveTo>
                <a:cubicBezTo>
                  <a:pt x="985" y="1116"/>
                  <a:pt x="985" y="1116"/>
                  <a:pt x="985" y="1116"/>
                </a:cubicBezTo>
                <a:cubicBezTo>
                  <a:pt x="970" y="1116"/>
                  <a:pt x="970" y="1116"/>
                  <a:pt x="970" y="1116"/>
                </a:cubicBezTo>
                <a:cubicBezTo>
                  <a:pt x="965" y="1131"/>
                  <a:pt x="965" y="1131"/>
                  <a:pt x="965" y="1131"/>
                </a:cubicBezTo>
                <a:cubicBezTo>
                  <a:pt x="934" y="1202"/>
                  <a:pt x="934" y="1202"/>
                  <a:pt x="934" y="1202"/>
                </a:cubicBezTo>
                <a:cubicBezTo>
                  <a:pt x="924" y="1232"/>
                  <a:pt x="924" y="1232"/>
                  <a:pt x="924" y="1232"/>
                </a:cubicBezTo>
                <a:cubicBezTo>
                  <a:pt x="889" y="1222"/>
                  <a:pt x="889" y="1222"/>
                  <a:pt x="889" y="1222"/>
                </a:cubicBezTo>
                <a:cubicBezTo>
                  <a:pt x="814" y="1202"/>
                  <a:pt x="814" y="1202"/>
                  <a:pt x="814" y="1202"/>
                </a:cubicBezTo>
                <a:cubicBezTo>
                  <a:pt x="799" y="1202"/>
                  <a:pt x="799" y="1202"/>
                  <a:pt x="799" y="1202"/>
                </a:cubicBezTo>
                <a:cubicBezTo>
                  <a:pt x="789" y="1212"/>
                  <a:pt x="789" y="1212"/>
                  <a:pt x="789" y="1212"/>
                </a:cubicBezTo>
                <a:cubicBezTo>
                  <a:pt x="744" y="1272"/>
                  <a:pt x="744" y="1272"/>
                  <a:pt x="744" y="1272"/>
                </a:cubicBezTo>
                <a:cubicBezTo>
                  <a:pt x="718" y="1298"/>
                  <a:pt x="718" y="1298"/>
                  <a:pt x="718" y="1298"/>
                </a:cubicBezTo>
                <a:cubicBezTo>
                  <a:pt x="693" y="1277"/>
                  <a:pt x="693" y="1277"/>
                  <a:pt x="693" y="1277"/>
                </a:cubicBezTo>
                <a:cubicBezTo>
                  <a:pt x="643" y="1247"/>
                  <a:pt x="643" y="1247"/>
                  <a:pt x="643" y="1247"/>
                </a:cubicBezTo>
                <a:cubicBezTo>
                  <a:pt x="633" y="1288"/>
                  <a:pt x="628" y="1323"/>
                  <a:pt x="623" y="1358"/>
                </a:cubicBezTo>
                <a:cubicBezTo>
                  <a:pt x="759" y="1929"/>
                  <a:pt x="844" y="2050"/>
                  <a:pt x="844" y="2050"/>
                </a:cubicBezTo>
                <a:cubicBezTo>
                  <a:pt x="955" y="1727"/>
                  <a:pt x="955" y="1727"/>
                  <a:pt x="955" y="1727"/>
                </a:cubicBezTo>
                <a:cubicBezTo>
                  <a:pt x="1286" y="1676"/>
                  <a:pt x="1286" y="1676"/>
                  <a:pt x="1286" y="1676"/>
                </a:cubicBezTo>
                <a:cubicBezTo>
                  <a:pt x="1171" y="1530"/>
                  <a:pt x="1075" y="1318"/>
                  <a:pt x="1005" y="1116"/>
                </a:cubicBezTo>
                <a:close/>
                <a:moveTo>
                  <a:pt x="1171" y="626"/>
                </a:moveTo>
                <a:cubicBezTo>
                  <a:pt x="1171" y="626"/>
                  <a:pt x="1171" y="626"/>
                  <a:pt x="1171" y="626"/>
                </a:cubicBezTo>
                <a:cubicBezTo>
                  <a:pt x="1196" y="662"/>
                  <a:pt x="1196" y="662"/>
                  <a:pt x="1196" y="662"/>
                </a:cubicBezTo>
                <a:cubicBezTo>
                  <a:pt x="1196" y="662"/>
                  <a:pt x="1196" y="662"/>
                  <a:pt x="1236" y="727"/>
                </a:cubicBezTo>
                <a:cubicBezTo>
                  <a:pt x="1236" y="727"/>
                  <a:pt x="1236" y="727"/>
                  <a:pt x="1176" y="773"/>
                </a:cubicBezTo>
                <a:cubicBezTo>
                  <a:pt x="1176" y="773"/>
                  <a:pt x="1176" y="773"/>
                  <a:pt x="1146" y="798"/>
                </a:cubicBezTo>
                <a:cubicBezTo>
                  <a:pt x="1146" y="798"/>
                  <a:pt x="1146" y="798"/>
                  <a:pt x="1156" y="838"/>
                </a:cubicBezTo>
                <a:cubicBezTo>
                  <a:pt x="1156" y="838"/>
                  <a:pt x="1156" y="838"/>
                  <a:pt x="1176" y="914"/>
                </a:cubicBezTo>
                <a:cubicBezTo>
                  <a:pt x="1176" y="914"/>
                  <a:pt x="1176" y="914"/>
                  <a:pt x="1100" y="939"/>
                </a:cubicBezTo>
                <a:cubicBezTo>
                  <a:pt x="1100" y="939"/>
                  <a:pt x="1100" y="939"/>
                  <a:pt x="1065" y="954"/>
                </a:cubicBezTo>
                <a:cubicBezTo>
                  <a:pt x="1065" y="954"/>
                  <a:pt x="1065" y="954"/>
                  <a:pt x="1065" y="995"/>
                </a:cubicBezTo>
                <a:cubicBezTo>
                  <a:pt x="1065" y="995"/>
                  <a:pt x="1065" y="995"/>
                  <a:pt x="1060" y="1070"/>
                </a:cubicBezTo>
                <a:cubicBezTo>
                  <a:pt x="1060" y="1070"/>
                  <a:pt x="1060" y="1070"/>
                  <a:pt x="980" y="1076"/>
                </a:cubicBezTo>
                <a:cubicBezTo>
                  <a:pt x="980" y="1076"/>
                  <a:pt x="980" y="1076"/>
                  <a:pt x="940" y="1076"/>
                </a:cubicBezTo>
                <a:cubicBezTo>
                  <a:pt x="940" y="1076"/>
                  <a:pt x="940" y="1076"/>
                  <a:pt x="929" y="1116"/>
                </a:cubicBezTo>
                <a:cubicBezTo>
                  <a:pt x="929" y="1116"/>
                  <a:pt x="929" y="1116"/>
                  <a:pt x="899" y="1187"/>
                </a:cubicBezTo>
                <a:cubicBezTo>
                  <a:pt x="899" y="1187"/>
                  <a:pt x="899" y="1187"/>
                  <a:pt x="824" y="1166"/>
                </a:cubicBezTo>
                <a:cubicBezTo>
                  <a:pt x="824" y="1166"/>
                  <a:pt x="824" y="1166"/>
                  <a:pt x="789" y="1156"/>
                </a:cubicBezTo>
                <a:cubicBezTo>
                  <a:pt x="789" y="1156"/>
                  <a:pt x="789" y="1156"/>
                  <a:pt x="764" y="1187"/>
                </a:cubicBezTo>
                <a:cubicBezTo>
                  <a:pt x="764" y="1187"/>
                  <a:pt x="764" y="1187"/>
                  <a:pt x="713" y="1242"/>
                </a:cubicBezTo>
                <a:cubicBezTo>
                  <a:pt x="713" y="1242"/>
                  <a:pt x="713" y="1242"/>
                  <a:pt x="648" y="1202"/>
                </a:cubicBezTo>
                <a:cubicBezTo>
                  <a:pt x="648" y="1202"/>
                  <a:pt x="648" y="1202"/>
                  <a:pt x="618" y="1182"/>
                </a:cubicBezTo>
                <a:cubicBezTo>
                  <a:pt x="618" y="1182"/>
                  <a:pt x="618" y="1182"/>
                  <a:pt x="583" y="1202"/>
                </a:cubicBezTo>
                <a:cubicBezTo>
                  <a:pt x="583" y="1202"/>
                  <a:pt x="583" y="1202"/>
                  <a:pt x="517" y="1242"/>
                </a:cubicBezTo>
                <a:cubicBezTo>
                  <a:pt x="517" y="1242"/>
                  <a:pt x="517" y="1242"/>
                  <a:pt x="467" y="1182"/>
                </a:cubicBezTo>
                <a:cubicBezTo>
                  <a:pt x="467" y="1182"/>
                  <a:pt x="467" y="1182"/>
                  <a:pt x="447" y="1151"/>
                </a:cubicBezTo>
                <a:cubicBezTo>
                  <a:pt x="447" y="1151"/>
                  <a:pt x="447" y="1151"/>
                  <a:pt x="407" y="1161"/>
                </a:cubicBezTo>
                <a:cubicBezTo>
                  <a:pt x="407" y="1161"/>
                  <a:pt x="407" y="1161"/>
                  <a:pt x="331" y="1182"/>
                </a:cubicBezTo>
                <a:cubicBezTo>
                  <a:pt x="331" y="1182"/>
                  <a:pt x="331" y="1182"/>
                  <a:pt x="306" y="1111"/>
                </a:cubicBezTo>
                <a:cubicBezTo>
                  <a:pt x="306" y="1111"/>
                  <a:pt x="306" y="1111"/>
                  <a:pt x="291" y="1070"/>
                </a:cubicBezTo>
                <a:cubicBezTo>
                  <a:pt x="291" y="1070"/>
                  <a:pt x="291" y="1070"/>
                  <a:pt x="251" y="1070"/>
                </a:cubicBezTo>
                <a:cubicBezTo>
                  <a:pt x="251" y="1070"/>
                  <a:pt x="251" y="1070"/>
                  <a:pt x="176" y="1065"/>
                </a:cubicBezTo>
                <a:cubicBezTo>
                  <a:pt x="176" y="1065"/>
                  <a:pt x="176" y="1065"/>
                  <a:pt x="171" y="990"/>
                </a:cubicBezTo>
                <a:cubicBezTo>
                  <a:pt x="171" y="990"/>
                  <a:pt x="171" y="990"/>
                  <a:pt x="171" y="949"/>
                </a:cubicBezTo>
                <a:cubicBezTo>
                  <a:pt x="171" y="949"/>
                  <a:pt x="171" y="949"/>
                  <a:pt x="130" y="934"/>
                </a:cubicBezTo>
                <a:cubicBezTo>
                  <a:pt x="130" y="934"/>
                  <a:pt x="130" y="934"/>
                  <a:pt x="60" y="904"/>
                </a:cubicBezTo>
                <a:cubicBezTo>
                  <a:pt x="60" y="904"/>
                  <a:pt x="60" y="904"/>
                  <a:pt x="80" y="828"/>
                </a:cubicBezTo>
                <a:cubicBezTo>
                  <a:pt x="80" y="828"/>
                  <a:pt x="80" y="828"/>
                  <a:pt x="90" y="793"/>
                </a:cubicBezTo>
                <a:cubicBezTo>
                  <a:pt x="90" y="793"/>
                  <a:pt x="90" y="793"/>
                  <a:pt x="60" y="767"/>
                </a:cubicBezTo>
                <a:cubicBezTo>
                  <a:pt x="60" y="767"/>
                  <a:pt x="60" y="767"/>
                  <a:pt x="0" y="717"/>
                </a:cubicBezTo>
                <a:cubicBezTo>
                  <a:pt x="0" y="717"/>
                  <a:pt x="0" y="717"/>
                  <a:pt x="45" y="651"/>
                </a:cubicBezTo>
                <a:cubicBezTo>
                  <a:pt x="45" y="651"/>
                  <a:pt x="45" y="651"/>
                  <a:pt x="65" y="621"/>
                </a:cubicBezTo>
                <a:cubicBezTo>
                  <a:pt x="65" y="621"/>
                  <a:pt x="65" y="621"/>
                  <a:pt x="45" y="586"/>
                </a:cubicBezTo>
                <a:cubicBezTo>
                  <a:pt x="45" y="586"/>
                  <a:pt x="45" y="586"/>
                  <a:pt x="5" y="520"/>
                </a:cubicBezTo>
                <a:cubicBezTo>
                  <a:pt x="5" y="520"/>
                  <a:pt x="5" y="520"/>
                  <a:pt x="65" y="475"/>
                </a:cubicBezTo>
                <a:cubicBezTo>
                  <a:pt x="65" y="475"/>
                  <a:pt x="65" y="475"/>
                  <a:pt x="95" y="444"/>
                </a:cubicBezTo>
                <a:cubicBezTo>
                  <a:pt x="95" y="444"/>
                  <a:pt x="95" y="444"/>
                  <a:pt x="85" y="409"/>
                </a:cubicBezTo>
                <a:cubicBezTo>
                  <a:pt x="85" y="409"/>
                  <a:pt x="85" y="409"/>
                  <a:pt x="65" y="333"/>
                </a:cubicBezTo>
                <a:cubicBezTo>
                  <a:pt x="65" y="333"/>
                  <a:pt x="65" y="333"/>
                  <a:pt x="135" y="308"/>
                </a:cubicBezTo>
                <a:cubicBezTo>
                  <a:pt x="135" y="308"/>
                  <a:pt x="135" y="308"/>
                  <a:pt x="176" y="293"/>
                </a:cubicBezTo>
                <a:cubicBezTo>
                  <a:pt x="176" y="293"/>
                  <a:pt x="176" y="293"/>
                  <a:pt x="176" y="252"/>
                </a:cubicBezTo>
                <a:cubicBezTo>
                  <a:pt x="176" y="252"/>
                  <a:pt x="176" y="252"/>
                  <a:pt x="181" y="177"/>
                </a:cubicBezTo>
                <a:cubicBezTo>
                  <a:pt x="181" y="177"/>
                  <a:pt x="181" y="177"/>
                  <a:pt x="256" y="172"/>
                </a:cubicBezTo>
                <a:cubicBezTo>
                  <a:pt x="256" y="172"/>
                  <a:pt x="256" y="172"/>
                  <a:pt x="296" y="172"/>
                </a:cubicBezTo>
                <a:cubicBezTo>
                  <a:pt x="296" y="172"/>
                  <a:pt x="296" y="172"/>
                  <a:pt x="311" y="131"/>
                </a:cubicBezTo>
                <a:cubicBezTo>
                  <a:pt x="311" y="131"/>
                  <a:pt x="311" y="131"/>
                  <a:pt x="341" y="61"/>
                </a:cubicBezTo>
                <a:cubicBezTo>
                  <a:pt x="341" y="61"/>
                  <a:pt x="341" y="61"/>
                  <a:pt x="412" y="81"/>
                </a:cubicBezTo>
                <a:cubicBezTo>
                  <a:pt x="412" y="81"/>
                  <a:pt x="412" y="81"/>
                  <a:pt x="452" y="91"/>
                </a:cubicBezTo>
                <a:cubicBezTo>
                  <a:pt x="452" y="91"/>
                  <a:pt x="452" y="91"/>
                  <a:pt x="477" y="61"/>
                </a:cubicBezTo>
                <a:cubicBezTo>
                  <a:pt x="477" y="61"/>
                  <a:pt x="477" y="61"/>
                  <a:pt x="527" y="0"/>
                </a:cubicBezTo>
                <a:cubicBezTo>
                  <a:pt x="527" y="0"/>
                  <a:pt x="527" y="0"/>
                  <a:pt x="588" y="45"/>
                </a:cubicBezTo>
                <a:cubicBezTo>
                  <a:pt x="588" y="45"/>
                  <a:pt x="588" y="45"/>
                  <a:pt x="623" y="66"/>
                </a:cubicBezTo>
                <a:cubicBezTo>
                  <a:pt x="623" y="66"/>
                  <a:pt x="623" y="66"/>
                  <a:pt x="658" y="45"/>
                </a:cubicBezTo>
                <a:cubicBezTo>
                  <a:pt x="658" y="45"/>
                  <a:pt x="658" y="45"/>
                  <a:pt x="718" y="0"/>
                </a:cubicBezTo>
                <a:cubicBezTo>
                  <a:pt x="718" y="0"/>
                  <a:pt x="718" y="0"/>
                  <a:pt x="769" y="61"/>
                </a:cubicBezTo>
                <a:cubicBezTo>
                  <a:pt x="769" y="61"/>
                  <a:pt x="769" y="61"/>
                  <a:pt x="794" y="91"/>
                </a:cubicBezTo>
                <a:cubicBezTo>
                  <a:pt x="794" y="91"/>
                  <a:pt x="794" y="91"/>
                  <a:pt x="834" y="81"/>
                </a:cubicBezTo>
                <a:cubicBezTo>
                  <a:pt x="834" y="81"/>
                  <a:pt x="834" y="81"/>
                  <a:pt x="904" y="66"/>
                </a:cubicBezTo>
                <a:cubicBezTo>
                  <a:pt x="904" y="66"/>
                  <a:pt x="904" y="66"/>
                  <a:pt x="934" y="136"/>
                </a:cubicBezTo>
                <a:cubicBezTo>
                  <a:pt x="934" y="136"/>
                  <a:pt x="934" y="136"/>
                  <a:pt x="945" y="172"/>
                </a:cubicBezTo>
                <a:cubicBezTo>
                  <a:pt x="945" y="172"/>
                  <a:pt x="945" y="172"/>
                  <a:pt x="990" y="177"/>
                </a:cubicBezTo>
                <a:cubicBezTo>
                  <a:pt x="990" y="177"/>
                  <a:pt x="990" y="177"/>
                  <a:pt x="1065" y="182"/>
                </a:cubicBezTo>
                <a:cubicBezTo>
                  <a:pt x="1065" y="182"/>
                  <a:pt x="1065" y="182"/>
                  <a:pt x="1065" y="258"/>
                </a:cubicBezTo>
                <a:cubicBezTo>
                  <a:pt x="1065" y="258"/>
                  <a:pt x="1065" y="258"/>
                  <a:pt x="1070" y="298"/>
                </a:cubicBezTo>
                <a:cubicBezTo>
                  <a:pt x="1070" y="298"/>
                  <a:pt x="1070" y="298"/>
                  <a:pt x="1105" y="313"/>
                </a:cubicBezTo>
                <a:cubicBezTo>
                  <a:pt x="1105" y="313"/>
                  <a:pt x="1105" y="313"/>
                  <a:pt x="1176" y="338"/>
                </a:cubicBezTo>
                <a:cubicBezTo>
                  <a:pt x="1176" y="338"/>
                  <a:pt x="1176" y="338"/>
                  <a:pt x="1156" y="414"/>
                </a:cubicBezTo>
                <a:cubicBezTo>
                  <a:pt x="1156" y="414"/>
                  <a:pt x="1156" y="414"/>
                  <a:pt x="1146" y="454"/>
                </a:cubicBezTo>
                <a:cubicBezTo>
                  <a:pt x="1146" y="454"/>
                  <a:pt x="1146" y="454"/>
                  <a:pt x="1176" y="480"/>
                </a:cubicBezTo>
                <a:cubicBezTo>
                  <a:pt x="1176" y="480"/>
                  <a:pt x="1176" y="480"/>
                  <a:pt x="1236" y="530"/>
                </a:cubicBezTo>
                <a:cubicBezTo>
                  <a:pt x="1236" y="530"/>
                  <a:pt x="1236" y="530"/>
                  <a:pt x="1196" y="591"/>
                </a:cubicBezTo>
                <a:cubicBezTo>
                  <a:pt x="1196" y="591"/>
                  <a:pt x="1196" y="591"/>
                  <a:pt x="1171" y="626"/>
                </a:cubicBezTo>
                <a:close/>
                <a:moveTo>
                  <a:pt x="613" y="1055"/>
                </a:moveTo>
                <a:cubicBezTo>
                  <a:pt x="849" y="1055"/>
                  <a:pt x="1040" y="858"/>
                  <a:pt x="1040" y="621"/>
                </a:cubicBezTo>
                <a:cubicBezTo>
                  <a:pt x="1040" y="379"/>
                  <a:pt x="849" y="182"/>
                  <a:pt x="613" y="182"/>
                </a:cubicBezTo>
                <a:cubicBezTo>
                  <a:pt x="372" y="182"/>
                  <a:pt x="181" y="379"/>
                  <a:pt x="181" y="621"/>
                </a:cubicBezTo>
                <a:cubicBezTo>
                  <a:pt x="181" y="858"/>
                  <a:pt x="372" y="1055"/>
                  <a:pt x="613" y="1055"/>
                </a:cubicBezTo>
                <a:close/>
                <a:moveTo>
                  <a:pt x="241" y="621"/>
                </a:moveTo>
                <a:cubicBezTo>
                  <a:pt x="241" y="823"/>
                  <a:pt x="407" y="990"/>
                  <a:pt x="613" y="990"/>
                </a:cubicBezTo>
                <a:cubicBezTo>
                  <a:pt x="814" y="990"/>
                  <a:pt x="980" y="823"/>
                  <a:pt x="980" y="621"/>
                </a:cubicBezTo>
                <a:cubicBezTo>
                  <a:pt x="980" y="414"/>
                  <a:pt x="814" y="247"/>
                  <a:pt x="613" y="247"/>
                </a:cubicBezTo>
                <a:cubicBezTo>
                  <a:pt x="407" y="247"/>
                  <a:pt x="241" y="414"/>
                  <a:pt x="241" y="621"/>
                </a:cubicBezTo>
                <a:close/>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43" name="Rectangle 42">
            <a:extLst>
              <a:ext uri="{FF2B5EF4-FFF2-40B4-BE49-F238E27FC236}">
                <a16:creationId xmlns:a16="http://schemas.microsoft.com/office/drawing/2014/main" id="{E2238087-E7E7-475E-AFD3-D6F6FD24BB75}"/>
              </a:ext>
            </a:extLst>
          </p:cNvPr>
          <p:cNvSpPr/>
          <p:nvPr/>
        </p:nvSpPr>
        <p:spPr>
          <a:xfrm>
            <a:off x="-3817078"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Silos </a:t>
            </a:r>
            <a:br>
              <a:rPr lang="en-US" sz="2800" dirty="0">
                <a:solidFill>
                  <a:schemeClr val="tx1"/>
                </a:solidFill>
                <a:ea typeface="Amazon Ember" panose="020B0603020204020204" pitchFamily="34" charset="0"/>
                <a:cs typeface="Amazon Ember" panose="020B0603020204020204" pitchFamily="34" charset="0"/>
              </a:rPr>
            </a:br>
            <a:r>
              <a:rPr lang="en-US" sz="2800" dirty="0">
                <a:solidFill>
                  <a:schemeClr val="tx1"/>
                </a:solidFill>
                <a:ea typeface="Amazon Ember" panose="020B0603020204020204" pitchFamily="34" charset="0"/>
                <a:cs typeface="Amazon Ember" panose="020B0603020204020204" pitchFamily="34" charset="0"/>
              </a:rPr>
              <a:t>project to product</a:t>
            </a:r>
          </a:p>
        </p:txBody>
      </p:sp>
      <p:grpSp>
        <p:nvGrpSpPr>
          <p:cNvPr id="44" name="Group 43">
            <a:extLst>
              <a:ext uri="{FF2B5EF4-FFF2-40B4-BE49-F238E27FC236}">
                <a16:creationId xmlns:a16="http://schemas.microsoft.com/office/drawing/2014/main" id="{61EE68B9-DCD4-4BF6-BA12-5421E7C2D0D0}"/>
              </a:ext>
            </a:extLst>
          </p:cNvPr>
          <p:cNvGrpSpPr/>
          <p:nvPr/>
        </p:nvGrpSpPr>
        <p:grpSpPr>
          <a:xfrm>
            <a:off x="-3035695" y="4789789"/>
            <a:ext cx="1350061" cy="1245426"/>
            <a:chOff x="4221704" y="1791782"/>
            <a:chExt cx="700593" cy="646294"/>
          </a:xfrm>
        </p:grpSpPr>
        <p:sp>
          <p:nvSpPr>
            <p:cNvPr id="45" name="Freeform 25">
              <a:extLst>
                <a:ext uri="{FF2B5EF4-FFF2-40B4-BE49-F238E27FC236}">
                  <a16:creationId xmlns:a16="http://schemas.microsoft.com/office/drawing/2014/main" id="{ABA3AE84-88AA-4ED9-A557-AF1A42C0D49A}"/>
                </a:ext>
              </a:extLst>
            </p:cNvPr>
            <p:cNvSpPr>
              <a:spLocks/>
            </p:cNvSpPr>
            <p:nvPr/>
          </p:nvSpPr>
          <p:spPr bwMode="auto">
            <a:xfrm>
              <a:off x="4346088" y="2191249"/>
              <a:ext cx="450441" cy="246827"/>
            </a:xfrm>
            <a:custGeom>
              <a:avLst/>
              <a:gdLst>
                <a:gd name="T0" fmla="*/ 0 w 1626"/>
                <a:gd name="T1" fmla="*/ 38 h 891"/>
                <a:gd name="T2" fmla="*/ 0 w 1626"/>
                <a:gd name="T3" fmla="*/ 351 h 891"/>
                <a:gd name="T4" fmla="*/ 810 w 1626"/>
                <a:gd name="T5" fmla="*/ 891 h 891"/>
                <a:gd name="T6" fmla="*/ 1626 w 1626"/>
                <a:gd name="T7" fmla="*/ 351 h 891"/>
                <a:gd name="T8" fmla="*/ 1626 w 1626"/>
                <a:gd name="T9" fmla="*/ 0 h 891"/>
              </a:gdLst>
              <a:ahLst/>
              <a:cxnLst>
                <a:cxn ang="0">
                  <a:pos x="T0" y="T1"/>
                </a:cxn>
                <a:cxn ang="0">
                  <a:pos x="T2" y="T3"/>
                </a:cxn>
                <a:cxn ang="0">
                  <a:pos x="T4" y="T5"/>
                </a:cxn>
                <a:cxn ang="0">
                  <a:pos x="T6" y="T7"/>
                </a:cxn>
                <a:cxn ang="0">
                  <a:pos x="T8" y="T9"/>
                </a:cxn>
              </a:cxnLst>
              <a:rect l="0" t="0" r="r" b="b"/>
              <a:pathLst>
                <a:path w="1626" h="891">
                  <a:moveTo>
                    <a:pt x="0" y="38"/>
                  </a:moveTo>
                  <a:lnTo>
                    <a:pt x="0" y="351"/>
                  </a:lnTo>
                  <a:lnTo>
                    <a:pt x="810" y="891"/>
                  </a:lnTo>
                  <a:lnTo>
                    <a:pt x="1626" y="351"/>
                  </a:lnTo>
                  <a:lnTo>
                    <a:pt x="1626" y="0"/>
                  </a:lnTo>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 name="Line 26">
              <a:extLst>
                <a:ext uri="{FF2B5EF4-FFF2-40B4-BE49-F238E27FC236}">
                  <a16:creationId xmlns:a16="http://schemas.microsoft.com/office/drawing/2014/main" id="{59BA040B-99E0-43DE-A385-2259F1EFA33D}"/>
                </a:ext>
              </a:extLst>
            </p:cNvPr>
            <p:cNvSpPr>
              <a:spLocks noChangeShapeType="1"/>
            </p:cNvSpPr>
            <p:nvPr/>
          </p:nvSpPr>
          <p:spPr bwMode="auto">
            <a:xfrm flipH="1" flipV="1">
              <a:off x="4568815" y="2176289"/>
              <a:ext cx="1662" cy="261787"/>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 name="Freeform 34">
              <a:extLst>
                <a:ext uri="{FF2B5EF4-FFF2-40B4-BE49-F238E27FC236}">
                  <a16:creationId xmlns:a16="http://schemas.microsoft.com/office/drawing/2014/main" id="{62531F5B-C538-4463-8A52-B30EBBBFE97E}"/>
                </a:ext>
              </a:extLst>
            </p:cNvPr>
            <p:cNvSpPr>
              <a:spLocks/>
            </p:cNvSpPr>
            <p:nvPr/>
          </p:nvSpPr>
          <p:spPr bwMode="auto">
            <a:xfrm>
              <a:off x="4221704" y="1791782"/>
              <a:ext cx="700593" cy="466784"/>
            </a:xfrm>
            <a:custGeom>
              <a:avLst/>
              <a:gdLst>
                <a:gd name="T0" fmla="*/ 1708 w 2529"/>
                <a:gd name="T1" fmla="*/ 0 h 1685"/>
                <a:gd name="T2" fmla="*/ 0 w 2529"/>
                <a:gd name="T3" fmla="*/ 1134 h 1685"/>
                <a:gd name="T4" fmla="*/ 805 w 2529"/>
                <a:gd name="T5" fmla="*/ 1685 h 1685"/>
                <a:gd name="T6" fmla="*/ 1253 w 2529"/>
                <a:gd name="T7" fmla="*/ 1388 h 1685"/>
                <a:gd name="T8" fmla="*/ 2529 w 2529"/>
                <a:gd name="T9" fmla="*/ 540 h 1685"/>
                <a:gd name="T10" fmla="*/ 1708 w 2529"/>
                <a:gd name="T11" fmla="*/ 0 h 1685"/>
              </a:gdLst>
              <a:ahLst/>
              <a:cxnLst>
                <a:cxn ang="0">
                  <a:pos x="T0" y="T1"/>
                </a:cxn>
                <a:cxn ang="0">
                  <a:pos x="T2" y="T3"/>
                </a:cxn>
                <a:cxn ang="0">
                  <a:pos x="T4" y="T5"/>
                </a:cxn>
                <a:cxn ang="0">
                  <a:pos x="T6" y="T7"/>
                </a:cxn>
                <a:cxn ang="0">
                  <a:pos x="T8" y="T9"/>
                </a:cxn>
                <a:cxn ang="0">
                  <a:pos x="T10" y="T11"/>
                </a:cxn>
              </a:cxnLst>
              <a:rect l="0" t="0" r="r" b="b"/>
              <a:pathLst>
                <a:path w="2529" h="1685">
                  <a:moveTo>
                    <a:pt x="1708" y="0"/>
                  </a:moveTo>
                  <a:lnTo>
                    <a:pt x="0" y="1134"/>
                  </a:lnTo>
                  <a:lnTo>
                    <a:pt x="805" y="1685"/>
                  </a:lnTo>
                  <a:lnTo>
                    <a:pt x="1253" y="1388"/>
                  </a:lnTo>
                  <a:lnTo>
                    <a:pt x="2529" y="540"/>
                  </a:lnTo>
                  <a:lnTo>
                    <a:pt x="1708" y="0"/>
                  </a:ln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 name="Freeform 35">
              <a:extLst>
                <a:ext uri="{FF2B5EF4-FFF2-40B4-BE49-F238E27FC236}">
                  <a16:creationId xmlns:a16="http://schemas.microsoft.com/office/drawing/2014/main" id="{DE93B34A-45D7-4EA5-A35D-495F10A8D009}"/>
                </a:ext>
              </a:extLst>
            </p:cNvPr>
            <p:cNvSpPr>
              <a:spLocks/>
            </p:cNvSpPr>
            <p:nvPr/>
          </p:nvSpPr>
          <p:spPr bwMode="auto">
            <a:xfrm>
              <a:off x="4221704" y="1791782"/>
              <a:ext cx="700593" cy="466784"/>
            </a:xfrm>
            <a:custGeom>
              <a:avLst/>
              <a:gdLst>
                <a:gd name="T0" fmla="*/ 0 w 2529"/>
                <a:gd name="T1" fmla="*/ 551 h 1685"/>
                <a:gd name="T2" fmla="*/ 1692 w 2529"/>
                <a:gd name="T3" fmla="*/ 1685 h 1685"/>
                <a:gd name="T4" fmla="*/ 2529 w 2529"/>
                <a:gd name="T5" fmla="*/ 1151 h 1685"/>
                <a:gd name="T6" fmla="*/ 811 w 2529"/>
                <a:gd name="T7" fmla="*/ 0 h 1685"/>
                <a:gd name="T8" fmla="*/ 0 w 2529"/>
                <a:gd name="T9" fmla="*/ 551 h 1685"/>
              </a:gdLst>
              <a:ahLst/>
              <a:cxnLst>
                <a:cxn ang="0">
                  <a:pos x="T0" y="T1"/>
                </a:cxn>
                <a:cxn ang="0">
                  <a:pos x="T2" y="T3"/>
                </a:cxn>
                <a:cxn ang="0">
                  <a:pos x="T4" y="T5"/>
                </a:cxn>
                <a:cxn ang="0">
                  <a:pos x="T6" y="T7"/>
                </a:cxn>
                <a:cxn ang="0">
                  <a:pos x="T8" y="T9"/>
                </a:cxn>
              </a:cxnLst>
              <a:rect l="0" t="0" r="r" b="b"/>
              <a:pathLst>
                <a:path w="2529" h="1685">
                  <a:moveTo>
                    <a:pt x="0" y="551"/>
                  </a:moveTo>
                  <a:lnTo>
                    <a:pt x="1692" y="1685"/>
                  </a:lnTo>
                  <a:lnTo>
                    <a:pt x="2529" y="1151"/>
                  </a:lnTo>
                  <a:lnTo>
                    <a:pt x="811" y="0"/>
                  </a:lnTo>
                  <a:lnTo>
                    <a:pt x="0" y="551"/>
                  </a:ln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sp>
        <p:nvSpPr>
          <p:cNvPr id="59" name="Rectangle 58">
            <a:extLst>
              <a:ext uri="{FF2B5EF4-FFF2-40B4-BE49-F238E27FC236}">
                <a16:creationId xmlns:a16="http://schemas.microsoft.com/office/drawing/2014/main" id="{2D284A11-B942-44A6-B01F-941404913064}"/>
              </a:ext>
            </a:extLst>
          </p:cNvPr>
          <p:cNvSpPr/>
          <p:nvPr/>
        </p:nvSpPr>
        <p:spPr>
          <a:xfrm>
            <a:off x="2368214" y="-487975"/>
            <a:ext cx="11124267"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731520">
              <a:lnSpc>
                <a:spcPct val="90000"/>
              </a:lnSpc>
              <a:spcBef>
                <a:spcPct val="0"/>
              </a:spcBef>
            </a:pPr>
            <a:r>
              <a:rPr lang="en-US" sz="5600" dirty="0">
                <a:solidFill>
                  <a:schemeClr val="tx1"/>
                </a:solidFill>
                <a:latin typeface="+mj-lt"/>
                <a:ea typeface="Amazon Ember" panose="020B0603020204020204" pitchFamily="34" charset="0"/>
                <a:cs typeface="Amazon Ember" panose="020B0603020204020204" pitchFamily="34" charset="0"/>
              </a:rPr>
              <a:t>Finance – Capex vs. opex</a:t>
            </a:r>
          </a:p>
        </p:txBody>
      </p:sp>
    </p:spTree>
    <p:extLst>
      <p:ext uri="{BB962C8B-B14F-4D97-AF65-F5344CB8AC3E}">
        <p14:creationId xmlns:p14="http://schemas.microsoft.com/office/powerpoint/2010/main" val="3773728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54BC35E-1D67-4AA5-BCA3-C2BDBDA705D5}"/>
              </a:ext>
            </a:extLst>
          </p:cNvPr>
          <p:cNvSpPr/>
          <p:nvPr/>
        </p:nvSpPr>
        <p:spPr>
          <a:xfrm>
            <a:off x="1" y="1"/>
            <a:ext cx="14630398" cy="822958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141" name="Mask_right"/>
          <p:cNvSpPr/>
          <p:nvPr/>
        </p:nvSpPr>
        <p:spPr>
          <a:xfrm>
            <a:off x="1" y="2737977"/>
            <a:ext cx="14630398" cy="549162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12" name="AutoShape 9">
            <a:extLst>
              <a:ext uri="{FF2B5EF4-FFF2-40B4-BE49-F238E27FC236}">
                <a16:creationId xmlns:a16="http://schemas.microsoft.com/office/drawing/2014/main" id="{E9039B76-1728-4974-8FAA-80AA43517430}"/>
              </a:ext>
            </a:extLst>
          </p:cNvPr>
          <p:cNvSpPr>
            <a:spLocks noChangeAspect="1" noChangeArrowheads="1" noTextEdit="1"/>
          </p:cNvSpPr>
          <p:nvPr/>
        </p:nvSpPr>
        <p:spPr bwMode="auto">
          <a:xfrm>
            <a:off x="9415180" y="2394005"/>
            <a:ext cx="1267461" cy="144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nvGrpSpPr>
          <p:cNvPr id="61" name="Group 60">
            <a:extLst>
              <a:ext uri="{FF2B5EF4-FFF2-40B4-BE49-F238E27FC236}">
                <a16:creationId xmlns:a16="http://schemas.microsoft.com/office/drawing/2014/main" id="{6ADE3481-724F-4990-8B6C-F2A26EE33672}"/>
              </a:ext>
            </a:extLst>
          </p:cNvPr>
          <p:cNvGrpSpPr/>
          <p:nvPr/>
        </p:nvGrpSpPr>
        <p:grpSpPr>
          <a:xfrm>
            <a:off x="7225047" y="6029556"/>
            <a:ext cx="252427" cy="867445"/>
            <a:chOff x="4525019" y="3663929"/>
            <a:chExt cx="131545" cy="452043"/>
          </a:xfrm>
        </p:grpSpPr>
        <p:cxnSp>
          <p:nvCxnSpPr>
            <p:cNvPr id="14" name="Straight Connector 13">
              <a:extLst>
                <a:ext uri="{FF2B5EF4-FFF2-40B4-BE49-F238E27FC236}">
                  <a16:creationId xmlns:a16="http://schemas.microsoft.com/office/drawing/2014/main" id="{30CB3B61-A69C-47E3-AED0-AE94A0C51D57}"/>
                </a:ext>
              </a:extLst>
            </p:cNvPr>
            <p:cNvCxnSpPr>
              <a:cxnSpLocks/>
            </p:cNvCxnSpPr>
            <p:nvPr/>
          </p:nvCxnSpPr>
          <p:spPr>
            <a:xfrm>
              <a:off x="4654502" y="3669658"/>
              <a:ext cx="2062" cy="446314"/>
            </a:xfrm>
            <a:prstGeom prst="line">
              <a:avLst/>
            </a:prstGeom>
            <a:solidFill>
              <a:schemeClr val="accent2"/>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18" name="Straight Connector 117">
              <a:extLst>
                <a:ext uri="{FF2B5EF4-FFF2-40B4-BE49-F238E27FC236}">
                  <a16:creationId xmlns:a16="http://schemas.microsoft.com/office/drawing/2014/main" id="{FD570205-9931-4AC7-8496-9D88854C52DA}"/>
                </a:ext>
              </a:extLst>
            </p:cNvPr>
            <p:cNvCxnSpPr>
              <a:cxnSpLocks/>
            </p:cNvCxnSpPr>
            <p:nvPr/>
          </p:nvCxnSpPr>
          <p:spPr>
            <a:xfrm>
              <a:off x="4525019" y="3663929"/>
              <a:ext cx="2062" cy="446314"/>
            </a:xfrm>
            <a:prstGeom prst="line">
              <a:avLst/>
            </a:prstGeom>
            <a:solidFill>
              <a:schemeClr val="accent2"/>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grpSp>
      <p:cxnSp>
        <p:nvCxnSpPr>
          <p:cNvPr id="4" name="Straight Connector 3">
            <a:extLst>
              <a:ext uri="{FF2B5EF4-FFF2-40B4-BE49-F238E27FC236}">
                <a16:creationId xmlns:a16="http://schemas.microsoft.com/office/drawing/2014/main" id="{10F9C5C6-1540-4EE2-B4D6-3E702B5A59F1}"/>
              </a:ext>
            </a:extLst>
          </p:cNvPr>
          <p:cNvCxnSpPr>
            <a:cxnSpLocks/>
          </p:cNvCxnSpPr>
          <p:nvPr/>
        </p:nvCxnSpPr>
        <p:spPr>
          <a:xfrm>
            <a:off x="2742395" y="3151437"/>
            <a:ext cx="9145610" cy="0"/>
          </a:xfrm>
          <a:prstGeom prst="line">
            <a:avLst/>
          </a:prstGeom>
          <a:solidFill>
            <a:schemeClr val="accent2"/>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grpSp>
        <p:nvGrpSpPr>
          <p:cNvPr id="26" name="Group 25">
            <a:extLst>
              <a:ext uri="{FF2B5EF4-FFF2-40B4-BE49-F238E27FC236}">
                <a16:creationId xmlns:a16="http://schemas.microsoft.com/office/drawing/2014/main" id="{55E4472B-35BD-4C3D-90C2-982400F9EB7B}"/>
              </a:ext>
            </a:extLst>
          </p:cNvPr>
          <p:cNvGrpSpPr/>
          <p:nvPr/>
        </p:nvGrpSpPr>
        <p:grpSpPr>
          <a:xfrm>
            <a:off x="3356323" y="3500199"/>
            <a:ext cx="1452190" cy="1487096"/>
            <a:chOff x="2705100" y="2847975"/>
            <a:chExt cx="1047750" cy="1072934"/>
          </a:xfrm>
        </p:grpSpPr>
        <p:sp>
          <p:nvSpPr>
            <p:cNvPr id="20" name="Oval 19">
              <a:extLst>
                <a:ext uri="{FF2B5EF4-FFF2-40B4-BE49-F238E27FC236}">
                  <a16:creationId xmlns:a16="http://schemas.microsoft.com/office/drawing/2014/main" id="{DD4FC4DF-AFB8-45FD-93D0-9761F5CE7919}"/>
                </a:ext>
              </a:extLst>
            </p:cNvPr>
            <p:cNvSpPr/>
            <p:nvPr/>
          </p:nvSpPr>
          <p:spPr>
            <a:xfrm>
              <a:off x="2705100" y="2847975"/>
              <a:ext cx="1047750" cy="1047750"/>
            </a:xfrm>
            <a:prstGeom prst="ellipse">
              <a:avLst/>
            </a:prstGeom>
            <a:solidFill>
              <a:schemeClr val="tx1">
                <a:alpha val="14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70" name="Freeform: Shape 69">
              <a:extLst>
                <a:ext uri="{FF2B5EF4-FFF2-40B4-BE49-F238E27FC236}">
                  <a16:creationId xmlns:a16="http://schemas.microsoft.com/office/drawing/2014/main" id="{A33DE4E7-A418-44E2-A5E3-E09019AF780D}"/>
                </a:ext>
              </a:extLst>
            </p:cNvPr>
            <p:cNvSpPr/>
            <p:nvPr/>
          </p:nvSpPr>
          <p:spPr>
            <a:xfrm rot="13500000">
              <a:off x="2679918" y="2908773"/>
              <a:ext cx="1047750" cy="976521"/>
            </a:xfrm>
            <a:custGeom>
              <a:avLst/>
              <a:gdLst>
                <a:gd name="connsiteX0" fmla="*/ 894311 w 1047750"/>
                <a:gd name="connsiteY0" fmla="*/ 894310 h 976521"/>
                <a:gd name="connsiteX1" fmla="*/ 812130 w 1047750"/>
                <a:gd name="connsiteY1" fmla="*/ 961440 h 976521"/>
                <a:gd name="connsiteX2" fmla="*/ 783471 w 1047750"/>
                <a:gd name="connsiteY2" fmla="*/ 976521 h 976521"/>
                <a:gd name="connsiteX3" fmla="*/ 522093 w 1047750"/>
                <a:gd name="connsiteY3" fmla="*/ 525869 h 976521"/>
                <a:gd name="connsiteX4" fmla="*/ 261549 w 1047750"/>
                <a:gd name="connsiteY4" fmla="*/ 975083 h 976521"/>
                <a:gd name="connsiteX5" fmla="*/ 235621 w 1047750"/>
                <a:gd name="connsiteY5" fmla="*/ 961440 h 976521"/>
                <a:gd name="connsiteX6" fmla="*/ 153440 w 1047750"/>
                <a:gd name="connsiteY6" fmla="*/ 894310 h 976521"/>
                <a:gd name="connsiteX7" fmla="*/ 153440 w 1047750"/>
                <a:gd name="connsiteY7" fmla="*/ 153439 h 976521"/>
                <a:gd name="connsiteX8" fmla="*/ 894311 w 1047750"/>
                <a:gd name="connsiteY8" fmla="*/ 153439 h 976521"/>
                <a:gd name="connsiteX9" fmla="*/ 894311 w 1047750"/>
                <a:gd name="connsiteY9" fmla="*/ 894310 h 97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976521">
                  <a:moveTo>
                    <a:pt x="894311" y="894310"/>
                  </a:moveTo>
                  <a:cubicBezTo>
                    <a:pt x="868738" y="919883"/>
                    <a:pt x="841179" y="942260"/>
                    <a:pt x="812130" y="961440"/>
                  </a:cubicBezTo>
                  <a:lnTo>
                    <a:pt x="783471" y="976521"/>
                  </a:lnTo>
                  <a:lnTo>
                    <a:pt x="522093" y="525869"/>
                  </a:lnTo>
                  <a:lnTo>
                    <a:pt x="261549" y="975083"/>
                  </a:lnTo>
                  <a:lnTo>
                    <a:pt x="235621" y="961440"/>
                  </a:lnTo>
                  <a:cubicBezTo>
                    <a:pt x="206573" y="942260"/>
                    <a:pt x="179013" y="919883"/>
                    <a:pt x="153440" y="894310"/>
                  </a:cubicBezTo>
                  <a:cubicBezTo>
                    <a:pt x="-51146" y="689724"/>
                    <a:pt x="-51146" y="358024"/>
                    <a:pt x="153440" y="153439"/>
                  </a:cubicBezTo>
                  <a:cubicBezTo>
                    <a:pt x="358026" y="-51147"/>
                    <a:pt x="689725" y="-51147"/>
                    <a:pt x="894311" y="153439"/>
                  </a:cubicBezTo>
                  <a:cubicBezTo>
                    <a:pt x="1098897" y="358024"/>
                    <a:pt x="1098897" y="689724"/>
                    <a:pt x="894311" y="894310"/>
                  </a:cubicBezTo>
                  <a:close/>
                </a:path>
              </a:pathLst>
            </a:custGeom>
            <a:solidFill>
              <a:schemeClr val="tx1">
                <a:alpha val="30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31" name="Group 30">
            <a:extLst>
              <a:ext uri="{FF2B5EF4-FFF2-40B4-BE49-F238E27FC236}">
                <a16:creationId xmlns:a16="http://schemas.microsoft.com/office/drawing/2014/main" id="{C9C30ADA-1A96-4ECF-8DC6-1C964F32A367}"/>
              </a:ext>
            </a:extLst>
          </p:cNvPr>
          <p:cNvGrpSpPr/>
          <p:nvPr/>
        </p:nvGrpSpPr>
        <p:grpSpPr>
          <a:xfrm>
            <a:off x="3426094" y="5307118"/>
            <a:ext cx="1940189" cy="362285"/>
            <a:chOff x="2531660" y="3643397"/>
            <a:chExt cx="1011072" cy="188794"/>
          </a:xfrm>
        </p:grpSpPr>
        <p:cxnSp>
          <p:nvCxnSpPr>
            <p:cNvPr id="28" name="Straight Connector 27">
              <a:extLst>
                <a:ext uri="{FF2B5EF4-FFF2-40B4-BE49-F238E27FC236}">
                  <a16:creationId xmlns:a16="http://schemas.microsoft.com/office/drawing/2014/main" id="{0B0CB875-1AB4-4D80-98F1-0175F3333EE4}"/>
                </a:ext>
              </a:extLst>
            </p:cNvPr>
            <p:cNvCxnSpPr/>
            <p:nvPr/>
          </p:nvCxnSpPr>
          <p:spPr>
            <a:xfrm>
              <a:off x="2531660" y="3643397"/>
              <a:ext cx="678976" cy="0"/>
            </a:xfrm>
            <a:prstGeom prst="line">
              <a:avLst/>
            </a:prstGeom>
            <a:solidFill>
              <a:schemeClr val="tx1">
                <a:alpha val="14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76" name="Straight Connector 75">
              <a:extLst>
                <a:ext uri="{FF2B5EF4-FFF2-40B4-BE49-F238E27FC236}">
                  <a16:creationId xmlns:a16="http://schemas.microsoft.com/office/drawing/2014/main" id="{F5C643BD-0A33-4592-9BBF-E207A97E3413}"/>
                </a:ext>
              </a:extLst>
            </p:cNvPr>
            <p:cNvCxnSpPr>
              <a:cxnSpLocks/>
            </p:cNvCxnSpPr>
            <p:nvPr/>
          </p:nvCxnSpPr>
          <p:spPr>
            <a:xfrm>
              <a:off x="2531660" y="3737794"/>
              <a:ext cx="1011072" cy="0"/>
            </a:xfrm>
            <a:prstGeom prst="line">
              <a:avLst/>
            </a:prstGeom>
            <a:solidFill>
              <a:schemeClr val="tx1">
                <a:alpha val="14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78" name="Straight Connector 77">
              <a:extLst>
                <a:ext uri="{FF2B5EF4-FFF2-40B4-BE49-F238E27FC236}">
                  <a16:creationId xmlns:a16="http://schemas.microsoft.com/office/drawing/2014/main" id="{A584581B-4B7A-4A92-8BCE-CE852DABAAEE}"/>
                </a:ext>
              </a:extLst>
            </p:cNvPr>
            <p:cNvCxnSpPr>
              <a:cxnSpLocks/>
            </p:cNvCxnSpPr>
            <p:nvPr/>
          </p:nvCxnSpPr>
          <p:spPr>
            <a:xfrm>
              <a:off x="2531660" y="3832191"/>
              <a:ext cx="575480" cy="0"/>
            </a:xfrm>
            <a:prstGeom prst="line">
              <a:avLst/>
            </a:prstGeom>
            <a:solidFill>
              <a:schemeClr val="tx1">
                <a:alpha val="14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grpSp>
      <p:cxnSp>
        <p:nvCxnSpPr>
          <p:cNvPr id="33" name="Straight Connector 32">
            <a:extLst>
              <a:ext uri="{FF2B5EF4-FFF2-40B4-BE49-F238E27FC236}">
                <a16:creationId xmlns:a16="http://schemas.microsoft.com/office/drawing/2014/main" id="{CC09AFF8-C504-4549-88A7-C7CC83648DC9}"/>
              </a:ext>
            </a:extLst>
          </p:cNvPr>
          <p:cNvCxnSpPr/>
          <p:nvPr/>
        </p:nvCxnSpPr>
        <p:spPr>
          <a:xfrm>
            <a:off x="5879550" y="3411070"/>
            <a:ext cx="0" cy="2249677"/>
          </a:xfrm>
          <a:prstGeom prst="line">
            <a:avLst/>
          </a:prstGeom>
          <a:solidFill>
            <a:schemeClr val="tx1">
              <a:alpha val="14000"/>
            </a:schemeClr>
          </a:solidFill>
          <a:ln w="9525">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cxnSp>
        <p:nvCxnSpPr>
          <p:cNvPr id="83" name="Straight Connector 82">
            <a:extLst>
              <a:ext uri="{FF2B5EF4-FFF2-40B4-BE49-F238E27FC236}">
                <a16:creationId xmlns:a16="http://schemas.microsoft.com/office/drawing/2014/main" id="{0BE4D702-FB62-493E-AA25-2791DC1880EC}"/>
              </a:ext>
            </a:extLst>
          </p:cNvPr>
          <p:cNvCxnSpPr/>
          <p:nvPr/>
        </p:nvCxnSpPr>
        <p:spPr>
          <a:xfrm>
            <a:off x="8255256" y="3411070"/>
            <a:ext cx="0" cy="2249677"/>
          </a:xfrm>
          <a:prstGeom prst="line">
            <a:avLst/>
          </a:prstGeom>
          <a:solidFill>
            <a:schemeClr val="tx1">
              <a:alpha val="14000"/>
            </a:schemeClr>
          </a:solidFill>
          <a:ln w="9525">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grpSp>
        <p:nvGrpSpPr>
          <p:cNvPr id="41" name="Group 40">
            <a:extLst>
              <a:ext uri="{FF2B5EF4-FFF2-40B4-BE49-F238E27FC236}">
                <a16:creationId xmlns:a16="http://schemas.microsoft.com/office/drawing/2014/main" id="{69B8D28E-1421-46C0-AA4C-DF71E61C0C04}"/>
              </a:ext>
            </a:extLst>
          </p:cNvPr>
          <p:cNvGrpSpPr/>
          <p:nvPr/>
        </p:nvGrpSpPr>
        <p:grpSpPr>
          <a:xfrm>
            <a:off x="6683269" y="3645847"/>
            <a:ext cx="824037" cy="1760830"/>
            <a:chOff x="4192992" y="2741923"/>
            <a:chExt cx="429423" cy="917603"/>
          </a:xfrm>
        </p:grpSpPr>
        <p:grpSp>
          <p:nvGrpSpPr>
            <p:cNvPr id="40" name="Group 39">
              <a:extLst>
                <a:ext uri="{FF2B5EF4-FFF2-40B4-BE49-F238E27FC236}">
                  <a16:creationId xmlns:a16="http://schemas.microsoft.com/office/drawing/2014/main" id="{F653A0C5-04A6-4273-AC73-4AEBD5959D7A}"/>
                </a:ext>
              </a:extLst>
            </p:cNvPr>
            <p:cNvGrpSpPr/>
            <p:nvPr/>
          </p:nvGrpSpPr>
          <p:grpSpPr>
            <a:xfrm>
              <a:off x="4192992" y="2741923"/>
              <a:ext cx="429423" cy="433049"/>
              <a:chOff x="4192992" y="2741923"/>
              <a:chExt cx="429423" cy="433049"/>
            </a:xfrm>
          </p:grpSpPr>
          <p:sp>
            <p:nvSpPr>
              <p:cNvPr id="37" name="TextBox 36">
                <a:extLst>
                  <a:ext uri="{FF2B5EF4-FFF2-40B4-BE49-F238E27FC236}">
                    <a16:creationId xmlns:a16="http://schemas.microsoft.com/office/drawing/2014/main" id="{29D6BB51-8580-422F-B153-3D6823BDA522}"/>
                  </a:ext>
                </a:extLst>
              </p:cNvPr>
              <p:cNvSpPr txBox="1"/>
              <p:nvPr/>
            </p:nvSpPr>
            <p:spPr>
              <a:xfrm>
                <a:off x="4224617" y="2741923"/>
                <a:ext cx="397798" cy="433049"/>
              </a:xfrm>
              <a:prstGeom prst="rect">
                <a:avLst/>
              </a:prstGeom>
              <a:noFill/>
            </p:spPr>
            <p:txBody>
              <a:bodyPr wrap="none" rtlCol="0">
                <a:spAutoFit/>
              </a:bodyPr>
              <a:lstStyle/>
              <a:p>
                <a:pPr defTabSz="731520">
                  <a:defRPr/>
                </a:pPr>
                <a:r>
                  <a:rPr lang="en-US" sz="4800" dirty="0"/>
                  <a:t>%</a:t>
                </a:r>
              </a:p>
            </p:txBody>
          </p:sp>
          <p:cxnSp>
            <p:nvCxnSpPr>
              <p:cNvPr id="39" name="Straight Arrow Connector 38">
                <a:extLst>
                  <a:ext uri="{FF2B5EF4-FFF2-40B4-BE49-F238E27FC236}">
                    <a16:creationId xmlns:a16="http://schemas.microsoft.com/office/drawing/2014/main" id="{35CBD87B-0668-4E4B-BA1E-86653A82A706}"/>
                  </a:ext>
                </a:extLst>
              </p:cNvPr>
              <p:cNvCxnSpPr/>
              <p:nvPr/>
            </p:nvCxnSpPr>
            <p:spPr>
              <a:xfrm flipV="1">
                <a:off x="4192992" y="2809671"/>
                <a:ext cx="0" cy="280382"/>
              </a:xfrm>
              <a:prstGeom prst="straightConnector1">
                <a:avLst/>
              </a:prstGeom>
              <a:solidFill>
                <a:schemeClr val="tx1">
                  <a:alpha val="14000"/>
                </a:schemeClr>
              </a:solidFill>
              <a:ln w="25400">
                <a:solidFill>
                  <a:schemeClr val="tx1"/>
                </a:solidFill>
                <a:tailEnd type="arrow" w="lg" len="med"/>
              </a:ln>
              <a:effectLst/>
            </p:spPr>
            <p:style>
              <a:lnRef idx="1">
                <a:schemeClr val="accent1"/>
              </a:lnRef>
              <a:fillRef idx="3">
                <a:schemeClr val="accent1"/>
              </a:fillRef>
              <a:effectRef idx="2">
                <a:schemeClr val="accent1"/>
              </a:effectRef>
              <a:fontRef idx="minor">
                <a:schemeClr val="lt1"/>
              </a:fontRef>
            </p:style>
          </p:cxnSp>
        </p:grpSp>
        <p:grpSp>
          <p:nvGrpSpPr>
            <p:cNvPr id="89" name="Group 88">
              <a:extLst>
                <a:ext uri="{FF2B5EF4-FFF2-40B4-BE49-F238E27FC236}">
                  <a16:creationId xmlns:a16="http://schemas.microsoft.com/office/drawing/2014/main" id="{9D7ACDAF-D957-4353-B710-A2B79AA1DE03}"/>
                </a:ext>
              </a:extLst>
            </p:cNvPr>
            <p:cNvGrpSpPr/>
            <p:nvPr/>
          </p:nvGrpSpPr>
          <p:grpSpPr>
            <a:xfrm>
              <a:off x="4192992" y="3226477"/>
              <a:ext cx="429423" cy="433049"/>
              <a:chOff x="4192992" y="2741923"/>
              <a:chExt cx="429423" cy="433049"/>
            </a:xfrm>
          </p:grpSpPr>
          <p:sp>
            <p:nvSpPr>
              <p:cNvPr id="90" name="TextBox 89">
                <a:extLst>
                  <a:ext uri="{FF2B5EF4-FFF2-40B4-BE49-F238E27FC236}">
                    <a16:creationId xmlns:a16="http://schemas.microsoft.com/office/drawing/2014/main" id="{87639F65-F151-4257-B7B3-90F217232E6B}"/>
                  </a:ext>
                </a:extLst>
              </p:cNvPr>
              <p:cNvSpPr txBox="1"/>
              <p:nvPr/>
            </p:nvSpPr>
            <p:spPr>
              <a:xfrm>
                <a:off x="4224617" y="2741923"/>
                <a:ext cx="397798" cy="433049"/>
              </a:xfrm>
              <a:prstGeom prst="rect">
                <a:avLst/>
              </a:prstGeom>
              <a:noFill/>
            </p:spPr>
            <p:txBody>
              <a:bodyPr wrap="none" rtlCol="0">
                <a:spAutoFit/>
              </a:bodyPr>
              <a:lstStyle/>
              <a:p>
                <a:pPr defTabSz="731520">
                  <a:defRPr/>
                </a:pPr>
                <a:r>
                  <a:rPr lang="en-US" sz="4800" dirty="0"/>
                  <a:t>%</a:t>
                </a:r>
              </a:p>
            </p:txBody>
          </p:sp>
          <p:cxnSp>
            <p:nvCxnSpPr>
              <p:cNvPr id="91" name="Straight Arrow Connector 90">
                <a:extLst>
                  <a:ext uri="{FF2B5EF4-FFF2-40B4-BE49-F238E27FC236}">
                    <a16:creationId xmlns:a16="http://schemas.microsoft.com/office/drawing/2014/main" id="{B08136AC-97D9-4AE7-A9EC-AAE3B6438CED}"/>
                  </a:ext>
                </a:extLst>
              </p:cNvPr>
              <p:cNvCxnSpPr>
                <a:cxnSpLocks/>
              </p:cNvCxnSpPr>
              <p:nvPr/>
            </p:nvCxnSpPr>
            <p:spPr>
              <a:xfrm>
                <a:off x="4192992" y="2809671"/>
                <a:ext cx="0" cy="280382"/>
              </a:xfrm>
              <a:prstGeom prst="straightConnector1">
                <a:avLst/>
              </a:prstGeom>
              <a:solidFill>
                <a:schemeClr val="tx1">
                  <a:alpha val="14000"/>
                </a:schemeClr>
              </a:solidFill>
              <a:ln w="25400">
                <a:solidFill>
                  <a:schemeClr val="tx1"/>
                </a:solidFill>
                <a:tailEnd type="arrow" w="lg" len="med"/>
              </a:ln>
              <a:effectLst/>
            </p:spPr>
            <p:style>
              <a:lnRef idx="1">
                <a:schemeClr val="accent1"/>
              </a:lnRef>
              <a:fillRef idx="3">
                <a:schemeClr val="accent1"/>
              </a:fillRef>
              <a:effectRef idx="2">
                <a:schemeClr val="accent1"/>
              </a:effectRef>
              <a:fontRef idx="minor">
                <a:schemeClr val="lt1"/>
              </a:fontRef>
            </p:style>
          </p:cxnSp>
        </p:grpSp>
      </p:grpSp>
      <p:grpSp>
        <p:nvGrpSpPr>
          <p:cNvPr id="49" name="Group 48">
            <a:extLst>
              <a:ext uri="{FF2B5EF4-FFF2-40B4-BE49-F238E27FC236}">
                <a16:creationId xmlns:a16="http://schemas.microsoft.com/office/drawing/2014/main" id="{AC80C13D-7F19-4109-8A0D-A6A2AD0693A3}"/>
              </a:ext>
            </a:extLst>
          </p:cNvPr>
          <p:cNvGrpSpPr/>
          <p:nvPr/>
        </p:nvGrpSpPr>
        <p:grpSpPr>
          <a:xfrm>
            <a:off x="8688428" y="3540219"/>
            <a:ext cx="2614683" cy="2085274"/>
            <a:chOff x="5287617" y="2726635"/>
            <a:chExt cx="1362565" cy="1086678"/>
          </a:xfrm>
        </p:grpSpPr>
        <p:cxnSp>
          <p:nvCxnSpPr>
            <p:cNvPr id="44" name="Straight Connector 43">
              <a:extLst>
                <a:ext uri="{FF2B5EF4-FFF2-40B4-BE49-F238E27FC236}">
                  <a16:creationId xmlns:a16="http://schemas.microsoft.com/office/drawing/2014/main" id="{43C4F379-FE73-4BEA-8C74-2A9020EAAD2D}"/>
                </a:ext>
              </a:extLst>
            </p:cNvPr>
            <p:cNvCxnSpPr>
              <a:cxnSpLocks/>
            </p:cNvCxnSpPr>
            <p:nvPr/>
          </p:nvCxnSpPr>
          <p:spPr>
            <a:xfrm>
              <a:off x="5287617" y="3813146"/>
              <a:ext cx="1362565" cy="0"/>
            </a:xfrm>
            <a:prstGeom prst="line">
              <a:avLst/>
            </a:prstGeom>
            <a:solidFill>
              <a:schemeClr val="tx1">
                <a:alpha val="14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grpSp>
          <p:nvGrpSpPr>
            <p:cNvPr id="48" name="Group 47">
              <a:extLst>
                <a:ext uri="{FF2B5EF4-FFF2-40B4-BE49-F238E27FC236}">
                  <a16:creationId xmlns:a16="http://schemas.microsoft.com/office/drawing/2014/main" id="{5C907BC9-A339-4A07-8BCC-C95F1613713C}"/>
                </a:ext>
              </a:extLst>
            </p:cNvPr>
            <p:cNvGrpSpPr/>
            <p:nvPr/>
          </p:nvGrpSpPr>
          <p:grpSpPr>
            <a:xfrm>
              <a:off x="5348341" y="2726635"/>
              <a:ext cx="1257802" cy="1086678"/>
              <a:chOff x="5394659" y="2726635"/>
              <a:chExt cx="1257802" cy="1086678"/>
            </a:xfrm>
          </p:grpSpPr>
          <p:sp>
            <p:nvSpPr>
              <p:cNvPr id="47" name="Rectangle 46">
                <a:extLst>
                  <a:ext uri="{FF2B5EF4-FFF2-40B4-BE49-F238E27FC236}">
                    <a16:creationId xmlns:a16="http://schemas.microsoft.com/office/drawing/2014/main" id="{9D67BACE-56FD-4288-90D7-ECCB185907E1}"/>
                  </a:ext>
                </a:extLst>
              </p:cNvPr>
              <p:cNvSpPr/>
              <p:nvPr/>
            </p:nvSpPr>
            <p:spPr>
              <a:xfrm>
                <a:off x="5394659" y="3016123"/>
                <a:ext cx="192024" cy="797190"/>
              </a:xfrm>
              <a:prstGeom prst="rect">
                <a:avLst/>
              </a:prstGeom>
              <a:solidFill>
                <a:schemeClr val="tx1">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100" name="Rectangle 99">
                <a:extLst>
                  <a:ext uri="{FF2B5EF4-FFF2-40B4-BE49-F238E27FC236}">
                    <a16:creationId xmlns:a16="http://schemas.microsoft.com/office/drawing/2014/main" id="{4A9BC0DD-F327-4805-8360-CB9A4252359B}"/>
                  </a:ext>
                </a:extLst>
              </p:cNvPr>
              <p:cNvSpPr/>
              <p:nvPr/>
            </p:nvSpPr>
            <p:spPr>
              <a:xfrm>
                <a:off x="5749918" y="2726635"/>
                <a:ext cx="192024" cy="1086678"/>
              </a:xfrm>
              <a:prstGeom prst="rect">
                <a:avLst/>
              </a:prstGeom>
              <a:solidFill>
                <a:schemeClr val="tx1">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102" name="Rectangle 101">
                <a:extLst>
                  <a:ext uri="{FF2B5EF4-FFF2-40B4-BE49-F238E27FC236}">
                    <a16:creationId xmlns:a16="http://schemas.microsoft.com/office/drawing/2014/main" id="{8C648A97-6385-4884-8F09-66630377106F}"/>
                  </a:ext>
                </a:extLst>
              </p:cNvPr>
              <p:cNvSpPr/>
              <p:nvPr/>
            </p:nvSpPr>
            <p:spPr>
              <a:xfrm>
                <a:off x="6105177" y="3059907"/>
                <a:ext cx="192024" cy="753406"/>
              </a:xfrm>
              <a:prstGeom prst="rect">
                <a:avLst/>
              </a:prstGeom>
              <a:solidFill>
                <a:schemeClr val="tx1">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104" name="Rectangle 103">
                <a:extLst>
                  <a:ext uri="{FF2B5EF4-FFF2-40B4-BE49-F238E27FC236}">
                    <a16:creationId xmlns:a16="http://schemas.microsoft.com/office/drawing/2014/main" id="{B439205F-A239-45BF-A1CC-B6F50F3E77C5}"/>
                  </a:ext>
                </a:extLst>
              </p:cNvPr>
              <p:cNvSpPr/>
              <p:nvPr/>
            </p:nvSpPr>
            <p:spPr>
              <a:xfrm>
                <a:off x="6460437" y="2987942"/>
                <a:ext cx="192024" cy="825371"/>
              </a:xfrm>
              <a:prstGeom prst="rect">
                <a:avLst/>
              </a:prstGeom>
              <a:solidFill>
                <a:schemeClr val="tx1">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grpSp>
      <p:sp>
        <p:nvSpPr>
          <p:cNvPr id="50" name="Rectangle 49">
            <a:extLst>
              <a:ext uri="{FF2B5EF4-FFF2-40B4-BE49-F238E27FC236}">
                <a16:creationId xmlns:a16="http://schemas.microsoft.com/office/drawing/2014/main" id="{1793169A-2E18-41C8-81F9-7DF053763E57}"/>
              </a:ext>
            </a:extLst>
          </p:cNvPr>
          <p:cNvSpPr/>
          <p:nvPr/>
        </p:nvSpPr>
        <p:spPr>
          <a:xfrm>
            <a:off x="8804953" y="4041655"/>
            <a:ext cx="2403381" cy="950587"/>
          </a:xfrm>
          <a:custGeom>
            <a:avLst/>
            <a:gdLst>
              <a:gd name="connsiteX0" fmla="*/ 0 w 1869740"/>
              <a:gd name="connsiteY0" fmla="*/ 0 h 1869740"/>
              <a:gd name="connsiteX1" fmla="*/ 1869740 w 1869740"/>
              <a:gd name="connsiteY1" fmla="*/ 0 h 1869740"/>
              <a:gd name="connsiteX2" fmla="*/ 1869740 w 1869740"/>
              <a:gd name="connsiteY2" fmla="*/ 1869740 h 1869740"/>
              <a:gd name="connsiteX3" fmla="*/ 0 w 1869740"/>
              <a:gd name="connsiteY3" fmla="*/ 1869740 h 1869740"/>
              <a:gd name="connsiteX4" fmla="*/ 0 w 1869740"/>
              <a:gd name="connsiteY4" fmla="*/ 0 h 1869740"/>
              <a:gd name="connsiteX0" fmla="*/ 0 w 1869740"/>
              <a:gd name="connsiteY0" fmla="*/ 0 h 1869740"/>
              <a:gd name="connsiteX1" fmla="*/ 1869740 w 1869740"/>
              <a:gd name="connsiteY1" fmla="*/ 0 h 1869740"/>
              <a:gd name="connsiteX2" fmla="*/ 1869740 w 1869740"/>
              <a:gd name="connsiteY2" fmla="*/ 1869740 h 1869740"/>
              <a:gd name="connsiteX3" fmla="*/ 0 w 1869740"/>
              <a:gd name="connsiteY3" fmla="*/ 1869740 h 1869740"/>
              <a:gd name="connsiteX4" fmla="*/ 91440 w 1869740"/>
              <a:gd name="connsiteY4" fmla="*/ 91440 h 1869740"/>
              <a:gd name="connsiteX0" fmla="*/ 0 w 1869740"/>
              <a:gd name="connsiteY0" fmla="*/ 0 h 1869740"/>
              <a:gd name="connsiteX1" fmla="*/ 1869740 w 1869740"/>
              <a:gd name="connsiteY1" fmla="*/ 0 h 1869740"/>
              <a:gd name="connsiteX2" fmla="*/ 1869740 w 1869740"/>
              <a:gd name="connsiteY2" fmla="*/ 1869740 h 1869740"/>
              <a:gd name="connsiteX3" fmla="*/ 0 w 1869740"/>
              <a:gd name="connsiteY3" fmla="*/ 1869740 h 1869740"/>
              <a:gd name="connsiteX0" fmla="*/ 2898371 w 2898371"/>
              <a:gd name="connsiteY0" fmla="*/ 0 h 2202249"/>
              <a:gd name="connsiteX1" fmla="*/ 1869740 w 2898371"/>
              <a:gd name="connsiteY1" fmla="*/ 332509 h 2202249"/>
              <a:gd name="connsiteX2" fmla="*/ 1869740 w 2898371"/>
              <a:gd name="connsiteY2" fmla="*/ 2202249 h 2202249"/>
              <a:gd name="connsiteX3" fmla="*/ 0 w 2898371"/>
              <a:gd name="connsiteY3" fmla="*/ 2202249 h 2202249"/>
              <a:gd name="connsiteX0" fmla="*/ 2898371 w 2898371"/>
              <a:gd name="connsiteY0" fmla="*/ 0 h 2202249"/>
              <a:gd name="connsiteX1" fmla="*/ 1869740 w 2898371"/>
              <a:gd name="connsiteY1" fmla="*/ 332509 h 2202249"/>
              <a:gd name="connsiteX2" fmla="*/ 894380 w 2898371"/>
              <a:gd name="connsiteY2" fmla="*/ 1503980 h 2202249"/>
              <a:gd name="connsiteX3" fmla="*/ 0 w 2898371"/>
              <a:gd name="connsiteY3" fmla="*/ 2202249 h 2202249"/>
              <a:gd name="connsiteX0" fmla="*/ 2920539 w 2920539"/>
              <a:gd name="connsiteY0" fmla="*/ 0 h 1886366"/>
              <a:gd name="connsiteX1" fmla="*/ 1891908 w 2920539"/>
              <a:gd name="connsiteY1" fmla="*/ 332509 h 1886366"/>
              <a:gd name="connsiteX2" fmla="*/ 916548 w 2920539"/>
              <a:gd name="connsiteY2" fmla="*/ 1503980 h 1886366"/>
              <a:gd name="connsiteX3" fmla="*/ 0 w 2920539"/>
              <a:gd name="connsiteY3" fmla="*/ 1886366 h 1886366"/>
              <a:gd name="connsiteX0" fmla="*/ 2920539 w 2920539"/>
              <a:gd name="connsiteY0" fmla="*/ 0 h 1886366"/>
              <a:gd name="connsiteX1" fmla="*/ 1891908 w 2920539"/>
              <a:gd name="connsiteY1" fmla="*/ 332509 h 1886366"/>
              <a:gd name="connsiteX2" fmla="*/ 395617 w 2920539"/>
              <a:gd name="connsiteY2" fmla="*/ 1692402 h 1886366"/>
              <a:gd name="connsiteX3" fmla="*/ 0 w 2920539"/>
              <a:gd name="connsiteY3" fmla="*/ 1886366 h 1886366"/>
              <a:gd name="connsiteX0" fmla="*/ 2920539 w 2920539"/>
              <a:gd name="connsiteY0" fmla="*/ 0 h 1886366"/>
              <a:gd name="connsiteX1" fmla="*/ 739209 w 2920539"/>
              <a:gd name="connsiteY1" fmla="*/ 1562793 h 1886366"/>
              <a:gd name="connsiteX2" fmla="*/ 395617 w 2920539"/>
              <a:gd name="connsiteY2" fmla="*/ 1692402 h 1886366"/>
              <a:gd name="connsiteX3" fmla="*/ 0 w 2920539"/>
              <a:gd name="connsiteY3" fmla="*/ 1886366 h 1886366"/>
              <a:gd name="connsiteX0" fmla="*/ 1252451 w 1252451"/>
              <a:gd name="connsiteY0" fmla="*/ 0 h 495370"/>
              <a:gd name="connsiteX1" fmla="*/ 739209 w 1252451"/>
              <a:gd name="connsiteY1" fmla="*/ 171797 h 495370"/>
              <a:gd name="connsiteX2" fmla="*/ 395617 w 1252451"/>
              <a:gd name="connsiteY2" fmla="*/ 301406 h 495370"/>
              <a:gd name="connsiteX3" fmla="*/ 0 w 1252451"/>
              <a:gd name="connsiteY3" fmla="*/ 495370 h 495370"/>
              <a:gd name="connsiteX0" fmla="*/ 1252451 w 1252451"/>
              <a:gd name="connsiteY0" fmla="*/ 0 h 495370"/>
              <a:gd name="connsiteX1" fmla="*/ 739209 w 1252451"/>
              <a:gd name="connsiteY1" fmla="*/ 171797 h 495370"/>
              <a:gd name="connsiteX2" fmla="*/ 406701 w 1252451"/>
              <a:gd name="connsiteY2" fmla="*/ 423326 h 495370"/>
              <a:gd name="connsiteX3" fmla="*/ 0 w 1252451"/>
              <a:gd name="connsiteY3" fmla="*/ 495370 h 495370"/>
              <a:gd name="connsiteX0" fmla="*/ 1252451 w 1252451"/>
              <a:gd name="connsiteY0" fmla="*/ 0 h 495370"/>
              <a:gd name="connsiteX1" fmla="*/ 816794 w 1252451"/>
              <a:gd name="connsiteY1" fmla="*/ 121921 h 495370"/>
              <a:gd name="connsiteX2" fmla="*/ 406701 w 1252451"/>
              <a:gd name="connsiteY2" fmla="*/ 423326 h 495370"/>
              <a:gd name="connsiteX3" fmla="*/ 0 w 1252451"/>
              <a:gd name="connsiteY3" fmla="*/ 495370 h 495370"/>
            </a:gdLst>
            <a:ahLst/>
            <a:cxnLst>
              <a:cxn ang="0">
                <a:pos x="connsiteX0" y="connsiteY0"/>
              </a:cxn>
              <a:cxn ang="0">
                <a:pos x="connsiteX1" y="connsiteY1"/>
              </a:cxn>
              <a:cxn ang="0">
                <a:pos x="connsiteX2" y="connsiteY2"/>
              </a:cxn>
              <a:cxn ang="0">
                <a:pos x="connsiteX3" y="connsiteY3"/>
              </a:cxn>
            </a:cxnLst>
            <a:rect l="l" t="t" r="r" b="b"/>
            <a:pathLst>
              <a:path w="1252451" h="495370">
                <a:moveTo>
                  <a:pt x="1252451" y="0"/>
                </a:moveTo>
                <a:lnTo>
                  <a:pt x="816794" y="121921"/>
                </a:lnTo>
                <a:lnTo>
                  <a:pt x="406701" y="423326"/>
                </a:lnTo>
                <a:lnTo>
                  <a:pt x="0" y="495370"/>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56" name="Rectangle 55">
            <a:extLst>
              <a:ext uri="{FF2B5EF4-FFF2-40B4-BE49-F238E27FC236}">
                <a16:creationId xmlns:a16="http://schemas.microsoft.com/office/drawing/2014/main" id="{D864E930-BE4E-4FD4-8C7C-C0D936BDD945}"/>
              </a:ext>
            </a:extLst>
          </p:cNvPr>
          <p:cNvSpPr/>
          <p:nvPr/>
        </p:nvSpPr>
        <p:spPr>
          <a:xfrm>
            <a:off x="1" y="6899880"/>
            <a:ext cx="14630398" cy="132972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2" name="Rectangle 1">
            <a:extLst>
              <a:ext uri="{FF2B5EF4-FFF2-40B4-BE49-F238E27FC236}">
                <a16:creationId xmlns:a16="http://schemas.microsoft.com/office/drawing/2014/main" id="{CAD18F5C-732A-41C0-8CF8-B5F221E55FCD}"/>
              </a:ext>
            </a:extLst>
          </p:cNvPr>
          <p:cNvSpPr/>
          <p:nvPr/>
        </p:nvSpPr>
        <p:spPr>
          <a:xfrm>
            <a:off x="2861725" y="3151010"/>
            <a:ext cx="8906950" cy="2889539"/>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95" name="Rectangle 94">
            <a:extLst>
              <a:ext uri="{FF2B5EF4-FFF2-40B4-BE49-F238E27FC236}">
                <a16:creationId xmlns:a16="http://schemas.microsoft.com/office/drawing/2014/main" id="{F2D5FB8E-1CF1-48EE-B302-B77DD17DA3DE}"/>
              </a:ext>
            </a:extLst>
          </p:cNvPr>
          <p:cNvSpPr/>
          <p:nvPr/>
        </p:nvSpPr>
        <p:spPr>
          <a:xfrm>
            <a:off x="1" y="2737977"/>
            <a:ext cx="14630398" cy="4256558"/>
          </a:xfrm>
          <a:prstGeom prst="rect">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53" name="Straight Connector 52">
            <a:extLst>
              <a:ext uri="{FF2B5EF4-FFF2-40B4-BE49-F238E27FC236}">
                <a16:creationId xmlns:a16="http://schemas.microsoft.com/office/drawing/2014/main" id="{90126083-EA2C-4039-8350-361CCC53EE4B}"/>
              </a:ext>
            </a:extLst>
          </p:cNvPr>
          <p:cNvCxnSpPr>
            <a:cxnSpLocks/>
          </p:cNvCxnSpPr>
          <p:nvPr/>
        </p:nvCxnSpPr>
        <p:spPr>
          <a:xfrm>
            <a:off x="-16879" y="6908250"/>
            <a:ext cx="14664162" cy="0"/>
          </a:xfrm>
          <a:prstGeom prst="line">
            <a:avLst/>
          </a:prstGeom>
          <a:solidFill>
            <a:schemeClr val="accent6"/>
          </a:solidFill>
          <a:ln w="25400">
            <a:solidFill>
              <a:schemeClr val="tx1"/>
            </a:solidFill>
          </a:ln>
          <a:effectLst/>
        </p:spPr>
        <p:style>
          <a:lnRef idx="1">
            <a:schemeClr val="accent1"/>
          </a:lnRef>
          <a:fillRef idx="3">
            <a:schemeClr val="accent1"/>
          </a:fillRef>
          <a:effectRef idx="2">
            <a:schemeClr val="accent1"/>
          </a:effectRef>
          <a:fontRef idx="minor">
            <a:schemeClr val="lt1"/>
          </a:fontRef>
        </p:style>
      </p:cxnSp>
      <p:grpSp>
        <p:nvGrpSpPr>
          <p:cNvPr id="81" name="Group 80">
            <a:extLst>
              <a:ext uri="{FF2B5EF4-FFF2-40B4-BE49-F238E27FC236}">
                <a16:creationId xmlns:a16="http://schemas.microsoft.com/office/drawing/2014/main" id="{2334AC0B-A391-4F69-9F3C-6625C54B58BB}"/>
              </a:ext>
            </a:extLst>
          </p:cNvPr>
          <p:cNvGrpSpPr/>
          <p:nvPr/>
        </p:nvGrpSpPr>
        <p:grpSpPr>
          <a:xfrm>
            <a:off x="866515" y="4982055"/>
            <a:ext cx="2957469" cy="3602677"/>
            <a:chOff x="541572" y="3113784"/>
            <a:chExt cx="1848418" cy="2251673"/>
          </a:xfrm>
        </p:grpSpPr>
        <p:grpSp>
          <p:nvGrpSpPr>
            <p:cNvPr id="67" name="Group 66">
              <a:extLst>
                <a:ext uri="{FF2B5EF4-FFF2-40B4-BE49-F238E27FC236}">
                  <a16:creationId xmlns:a16="http://schemas.microsoft.com/office/drawing/2014/main" id="{504E7F19-8C57-4504-9F5E-9DCE358A7241}"/>
                </a:ext>
              </a:extLst>
            </p:cNvPr>
            <p:cNvGrpSpPr/>
            <p:nvPr/>
          </p:nvGrpSpPr>
          <p:grpSpPr>
            <a:xfrm>
              <a:off x="738571" y="3113784"/>
              <a:ext cx="1450379" cy="1132918"/>
              <a:chOff x="1543810" y="3236941"/>
              <a:chExt cx="1093041" cy="853795"/>
            </a:xfrm>
          </p:grpSpPr>
          <p:sp>
            <p:nvSpPr>
              <p:cNvPr id="64" name="Rectangle 63">
                <a:extLst>
                  <a:ext uri="{FF2B5EF4-FFF2-40B4-BE49-F238E27FC236}">
                    <a16:creationId xmlns:a16="http://schemas.microsoft.com/office/drawing/2014/main" id="{E0CFD37A-4F93-4C9F-9DC3-AFAFB6397C1F}"/>
                  </a:ext>
                </a:extLst>
              </p:cNvPr>
              <p:cNvSpPr/>
              <p:nvPr/>
            </p:nvSpPr>
            <p:spPr>
              <a:xfrm>
                <a:off x="1959361" y="3751349"/>
                <a:ext cx="267176" cy="160283"/>
              </a:xfrm>
              <a:custGeom>
                <a:avLst/>
                <a:gdLst>
                  <a:gd name="connsiteX0" fmla="*/ 0 w 167614"/>
                  <a:gd name="connsiteY0" fmla="*/ 0 h 157663"/>
                  <a:gd name="connsiteX1" fmla="*/ 167614 w 167614"/>
                  <a:gd name="connsiteY1" fmla="*/ 0 h 157663"/>
                  <a:gd name="connsiteX2" fmla="*/ 167614 w 167614"/>
                  <a:gd name="connsiteY2" fmla="*/ 157663 h 157663"/>
                  <a:gd name="connsiteX3" fmla="*/ 0 w 167614"/>
                  <a:gd name="connsiteY3" fmla="*/ 157663 h 157663"/>
                  <a:gd name="connsiteX4" fmla="*/ 0 w 167614"/>
                  <a:gd name="connsiteY4" fmla="*/ 0 h 15766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57133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57641 w 267176"/>
                  <a:gd name="connsiteY0" fmla="*/ 7860 h 160283"/>
                  <a:gd name="connsiteX1" fmla="*/ 204294 w 267176"/>
                  <a:gd name="connsiteY1" fmla="*/ 0 h 160283"/>
                  <a:gd name="connsiteX2" fmla="*/ 267176 w 267176"/>
                  <a:gd name="connsiteY2" fmla="*/ 160283 h 160283"/>
                  <a:gd name="connsiteX3" fmla="*/ 0 w 267176"/>
                  <a:gd name="connsiteY3" fmla="*/ 157663 h 160283"/>
                  <a:gd name="connsiteX4" fmla="*/ 57641 w 267176"/>
                  <a:gd name="connsiteY4" fmla="*/ 7860 h 16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76" h="160283">
                    <a:moveTo>
                      <a:pt x="57641" y="7860"/>
                    </a:moveTo>
                    <a:lnTo>
                      <a:pt x="204294" y="0"/>
                    </a:lnTo>
                    <a:cubicBezTo>
                      <a:pt x="221761" y="53428"/>
                      <a:pt x="210409" y="117336"/>
                      <a:pt x="267176" y="160283"/>
                    </a:cubicBezTo>
                    <a:lnTo>
                      <a:pt x="0" y="157663"/>
                    </a:lnTo>
                    <a:cubicBezTo>
                      <a:pt x="60261" y="118210"/>
                      <a:pt x="41921" y="60414"/>
                      <a:pt x="57641" y="7860"/>
                    </a:cubicBezTo>
                    <a:close/>
                  </a:path>
                </a:pathLst>
              </a:cu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22" name="Group 121">
                <a:extLst>
                  <a:ext uri="{FF2B5EF4-FFF2-40B4-BE49-F238E27FC236}">
                    <a16:creationId xmlns:a16="http://schemas.microsoft.com/office/drawing/2014/main" id="{358EA753-4B8E-40B9-832C-4193B473EE01}"/>
                  </a:ext>
                </a:extLst>
              </p:cNvPr>
              <p:cNvGrpSpPr/>
              <p:nvPr/>
            </p:nvGrpSpPr>
            <p:grpSpPr>
              <a:xfrm>
                <a:off x="1543810" y="3236941"/>
                <a:ext cx="1093041" cy="853795"/>
                <a:chOff x="2824755" y="1054364"/>
                <a:chExt cx="2963457" cy="2314816"/>
              </a:xfrm>
              <a:solidFill>
                <a:srgbClr val="EE5854"/>
              </a:solidFill>
            </p:grpSpPr>
            <p:grpSp>
              <p:nvGrpSpPr>
                <p:cNvPr id="123" name="Group 122">
                  <a:extLst>
                    <a:ext uri="{FF2B5EF4-FFF2-40B4-BE49-F238E27FC236}">
                      <a16:creationId xmlns:a16="http://schemas.microsoft.com/office/drawing/2014/main" id="{28982A4B-4E1F-41AA-BD5A-8E6451E14F93}"/>
                    </a:ext>
                  </a:extLst>
                </p:cNvPr>
                <p:cNvGrpSpPr/>
                <p:nvPr/>
              </p:nvGrpSpPr>
              <p:grpSpPr>
                <a:xfrm>
                  <a:off x="3609775" y="1054364"/>
                  <a:ext cx="1393408" cy="1824841"/>
                  <a:chOff x="3451485" y="1054364"/>
                  <a:chExt cx="1393408" cy="1824841"/>
                </a:xfrm>
                <a:grpFill/>
              </p:grpSpPr>
              <p:sp>
                <p:nvSpPr>
                  <p:cNvPr id="125" name="Rectangle: Rounded Corners 158">
                    <a:extLst>
                      <a:ext uri="{FF2B5EF4-FFF2-40B4-BE49-F238E27FC236}">
                        <a16:creationId xmlns:a16="http://schemas.microsoft.com/office/drawing/2014/main" id="{516A5095-8B86-4315-86F5-FAE1C7554BE8}"/>
                      </a:ext>
                    </a:extLst>
                  </p:cNvPr>
                  <p:cNvSpPr/>
                  <p:nvPr/>
                </p:nvSpPr>
                <p:spPr>
                  <a:xfrm flipH="1">
                    <a:off x="3451485" y="2474117"/>
                    <a:ext cx="469487" cy="405088"/>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26" name="Rectangle: Rounded Corners 125">
                    <a:extLst>
                      <a:ext uri="{FF2B5EF4-FFF2-40B4-BE49-F238E27FC236}">
                        <a16:creationId xmlns:a16="http://schemas.microsoft.com/office/drawing/2014/main" id="{05A0665A-B637-465B-8717-5E6D1E2C9120}"/>
                      </a:ext>
                    </a:extLst>
                  </p:cNvPr>
                  <p:cNvSpPr/>
                  <p:nvPr/>
                </p:nvSpPr>
                <p:spPr>
                  <a:xfrm>
                    <a:off x="3572064" y="1054364"/>
                    <a:ext cx="1140482" cy="1462504"/>
                  </a:xfrm>
                  <a:prstGeom prst="roundRect">
                    <a:avLst>
                      <a:gd name="adj" fmla="val 48205"/>
                    </a:avLst>
                  </a:prstGeom>
                  <a:solidFill>
                    <a:schemeClr val="tx2">
                      <a:lumMod val="5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28" name="Rectangle: Rounded Corners 158">
                    <a:extLst>
                      <a:ext uri="{FF2B5EF4-FFF2-40B4-BE49-F238E27FC236}">
                        <a16:creationId xmlns:a16="http://schemas.microsoft.com/office/drawing/2014/main" id="{D08E3237-6C20-47D0-9107-D18315BD2A7B}"/>
                      </a:ext>
                    </a:extLst>
                  </p:cNvPr>
                  <p:cNvSpPr/>
                  <p:nvPr/>
                </p:nvSpPr>
                <p:spPr>
                  <a:xfrm>
                    <a:off x="4375408"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24" name="Freeform: Shape 123">
                  <a:extLst>
                    <a:ext uri="{FF2B5EF4-FFF2-40B4-BE49-F238E27FC236}">
                      <a16:creationId xmlns:a16="http://schemas.microsoft.com/office/drawing/2014/main" id="{AC21181A-8853-429A-BBD7-03376677596D}"/>
                    </a:ext>
                  </a:extLst>
                </p:cNvPr>
                <p:cNvSpPr/>
                <p:nvPr/>
              </p:nvSpPr>
              <p:spPr>
                <a:xfrm>
                  <a:off x="2824755" y="2877415"/>
                  <a:ext cx="2963457" cy="491765"/>
                </a:xfrm>
                <a:custGeom>
                  <a:avLst/>
                  <a:gdLst>
                    <a:gd name="connsiteX0" fmla="*/ 569210 w 3406551"/>
                    <a:gd name="connsiteY0" fmla="*/ 0 h 569209"/>
                    <a:gd name="connsiteX1" fmla="*/ 2837341 w 3406551"/>
                    <a:gd name="connsiteY1" fmla="*/ 0 h 569209"/>
                    <a:gd name="connsiteX2" fmla="*/ 3394987 w 3406551"/>
                    <a:gd name="connsiteY2" fmla="*/ 454494 h 569209"/>
                    <a:gd name="connsiteX3" fmla="*/ 3406551 w 3406551"/>
                    <a:gd name="connsiteY3" fmla="*/ 569209 h 569209"/>
                    <a:gd name="connsiteX4" fmla="*/ 0 w 3406551"/>
                    <a:gd name="connsiteY4" fmla="*/ 569209 h 569209"/>
                    <a:gd name="connsiteX5" fmla="*/ 11564 w 3406551"/>
                    <a:gd name="connsiteY5" fmla="*/ 454494 h 569209"/>
                    <a:gd name="connsiteX6" fmla="*/ 569210 w 3406551"/>
                    <a:gd name="connsiteY6" fmla="*/ 0 h 56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6551" h="569209">
                      <a:moveTo>
                        <a:pt x="569210" y="0"/>
                      </a:moveTo>
                      <a:lnTo>
                        <a:pt x="2837341" y="0"/>
                      </a:lnTo>
                      <a:cubicBezTo>
                        <a:pt x="3112411" y="0"/>
                        <a:pt x="3341910" y="195115"/>
                        <a:pt x="3394987" y="454494"/>
                      </a:cubicBezTo>
                      <a:lnTo>
                        <a:pt x="3406551" y="569209"/>
                      </a:lnTo>
                      <a:lnTo>
                        <a:pt x="0" y="569209"/>
                      </a:lnTo>
                      <a:lnTo>
                        <a:pt x="11564" y="454494"/>
                      </a:lnTo>
                      <a:cubicBezTo>
                        <a:pt x="64641" y="195115"/>
                        <a:pt x="294140" y="0"/>
                        <a:pt x="569210" y="0"/>
                      </a:cubicBezTo>
                      <a:close/>
                    </a:path>
                  </a:pathLst>
                </a:custGeom>
                <a:solidFill>
                  <a:schemeClr val="tx2">
                    <a:lumMod val="5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sp>
          <p:nvSpPr>
            <p:cNvPr id="79" name="Oval 78">
              <a:extLst>
                <a:ext uri="{FF2B5EF4-FFF2-40B4-BE49-F238E27FC236}">
                  <a16:creationId xmlns:a16="http://schemas.microsoft.com/office/drawing/2014/main" id="{789A5DF5-0B90-49C4-94D8-1E85A1DE9219}"/>
                </a:ext>
              </a:extLst>
            </p:cNvPr>
            <p:cNvSpPr/>
            <p:nvPr/>
          </p:nvSpPr>
          <p:spPr>
            <a:xfrm>
              <a:off x="2045958" y="4558567"/>
              <a:ext cx="344032" cy="344032"/>
            </a:xfrm>
            <a:prstGeom prst="ellipse">
              <a:avLst/>
            </a:prstGeom>
            <a:solidFill>
              <a:schemeClr val="tx2">
                <a:lumMod val="5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36" name="Oval 135">
              <a:extLst>
                <a:ext uri="{FF2B5EF4-FFF2-40B4-BE49-F238E27FC236}">
                  <a16:creationId xmlns:a16="http://schemas.microsoft.com/office/drawing/2014/main" id="{6AA0A30A-DCDC-4517-A9D9-E053049BFDF1}"/>
                </a:ext>
              </a:extLst>
            </p:cNvPr>
            <p:cNvSpPr/>
            <p:nvPr/>
          </p:nvSpPr>
          <p:spPr>
            <a:xfrm>
              <a:off x="541572" y="4558567"/>
              <a:ext cx="344032" cy="344032"/>
            </a:xfrm>
            <a:prstGeom prst="ellipse">
              <a:avLst/>
            </a:prstGeom>
            <a:solidFill>
              <a:schemeClr val="tx2">
                <a:lumMod val="5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32" name="Freeform: Shape 131">
              <a:extLst>
                <a:ext uri="{FF2B5EF4-FFF2-40B4-BE49-F238E27FC236}">
                  <a16:creationId xmlns:a16="http://schemas.microsoft.com/office/drawing/2014/main" id="{E5FA578C-545E-46CA-A6D5-FDEDFF99D492}"/>
                </a:ext>
              </a:extLst>
            </p:cNvPr>
            <p:cNvSpPr/>
            <p:nvPr/>
          </p:nvSpPr>
          <p:spPr>
            <a:xfrm>
              <a:off x="615512" y="4064035"/>
              <a:ext cx="1696496" cy="1301422"/>
            </a:xfrm>
            <a:custGeom>
              <a:avLst/>
              <a:gdLst>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0 w 1696496"/>
                <a:gd name="connsiteY4" fmla="*/ 1301422 h 1301422"/>
                <a:gd name="connsiteX5" fmla="*/ 0 w 1696496"/>
                <a:gd name="connsiteY5" fmla="*/ 466621 h 1301422"/>
                <a:gd name="connsiteX6" fmla="*/ 466621 w 1696496"/>
                <a:gd name="connsiteY6" fmla="*/ 0 h 1301422"/>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802849 w 1696496"/>
                <a:gd name="connsiteY4" fmla="*/ 1298461 h 1301422"/>
                <a:gd name="connsiteX5" fmla="*/ 0 w 1696496"/>
                <a:gd name="connsiteY5" fmla="*/ 1301422 h 1301422"/>
                <a:gd name="connsiteX6" fmla="*/ 0 w 1696496"/>
                <a:gd name="connsiteY6" fmla="*/ 466621 h 1301422"/>
                <a:gd name="connsiteX7" fmla="*/ 466621 w 1696496"/>
                <a:gd name="connsiteY7" fmla="*/ 0 h 1301422"/>
                <a:gd name="connsiteX0" fmla="*/ 802849 w 1696496"/>
                <a:gd name="connsiteY0" fmla="*/ 1298461 h 1389901"/>
                <a:gd name="connsiteX1" fmla="*/ 0 w 1696496"/>
                <a:gd name="connsiteY1" fmla="*/ 1301422 h 1389901"/>
                <a:gd name="connsiteX2" fmla="*/ 0 w 1696496"/>
                <a:gd name="connsiteY2" fmla="*/ 466621 h 1389901"/>
                <a:gd name="connsiteX3" fmla="*/ 466621 w 1696496"/>
                <a:gd name="connsiteY3" fmla="*/ 0 h 1389901"/>
                <a:gd name="connsiteX4" fmla="*/ 1229875 w 1696496"/>
                <a:gd name="connsiteY4" fmla="*/ 0 h 1389901"/>
                <a:gd name="connsiteX5" fmla="*/ 1696496 w 1696496"/>
                <a:gd name="connsiteY5" fmla="*/ 466621 h 1389901"/>
                <a:gd name="connsiteX6" fmla="*/ 1696496 w 1696496"/>
                <a:gd name="connsiteY6" fmla="*/ 1301422 h 1389901"/>
                <a:gd name="connsiteX7" fmla="*/ 894289 w 1696496"/>
                <a:gd name="connsiteY7" fmla="*/ 1389901 h 1389901"/>
                <a:gd name="connsiteX0" fmla="*/ 802849 w 1696496"/>
                <a:gd name="connsiteY0" fmla="*/ 1298461 h 1301422"/>
                <a:gd name="connsiteX1" fmla="*/ 0 w 1696496"/>
                <a:gd name="connsiteY1" fmla="*/ 1301422 h 1301422"/>
                <a:gd name="connsiteX2" fmla="*/ 0 w 1696496"/>
                <a:gd name="connsiteY2" fmla="*/ 466621 h 1301422"/>
                <a:gd name="connsiteX3" fmla="*/ 466621 w 1696496"/>
                <a:gd name="connsiteY3" fmla="*/ 0 h 1301422"/>
                <a:gd name="connsiteX4" fmla="*/ 1229875 w 1696496"/>
                <a:gd name="connsiteY4" fmla="*/ 0 h 1301422"/>
                <a:gd name="connsiteX5" fmla="*/ 1696496 w 1696496"/>
                <a:gd name="connsiteY5" fmla="*/ 466621 h 1301422"/>
                <a:gd name="connsiteX6" fmla="*/ 1696496 w 1696496"/>
                <a:gd name="connsiteY6" fmla="*/ 1301422 h 1301422"/>
                <a:gd name="connsiteX0" fmla="*/ 0 w 1696496"/>
                <a:gd name="connsiteY0" fmla="*/ 1301422 h 1301422"/>
                <a:gd name="connsiteX1" fmla="*/ 0 w 1696496"/>
                <a:gd name="connsiteY1" fmla="*/ 466621 h 1301422"/>
                <a:gd name="connsiteX2" fmla="*/ 466621 w 1696496"/>
                <a:gd name="connsiteY2" fmla="*/ 0 h 1301422"/>
                <a:gd name="connsiteX3" fmla="*/ 1229875 w 1696496"/>
                <a:gd name="connsiteY3" fmla="*/ 0 h 1301422"/>
                <a:gd name="connsiteX4" fmla="*/ 1696496 w 1696496"/>
                <a:gd name="connsiteY4" fmla="*/ 466621 h 1301422"/>
                <a:gd name="connsiteX5" fmla="*/ 1696496 w 1696496"/>
                <a:gd name="connsiteY5" fmla="*/ 1301422 h 130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6496" h="1301422">
                  <a:moveTo>
                    <a:pt x="0" y="1301422"/>
                  </a:moveTo>
                  <a:lnTo>
                    <a:pt x="0" y="466621"/>
                  </a:lnTo>
                  <a:cubicBezTo>
                    <a:pt x="0" y="208913"/>
                    <a:pt x="208913" y="0"/>
                    <a:pt x="466621" y="0"/>
                  </a:cubicBezTo>
                  <a:lnTo>
                    <a:pt x="1229875" y="0"/>
                  </a:lnTo>
                  <a:cubicBezTo>
                    <a:pt x="1487583" y="0"/>
                    <a:pt x="1696496" y="208913"/>
                    <a:pt x="1696496" y="466621"/>
                  </a:cubicBezTo>
                  <a:lnTo>
                    <a:pt x="1696496" y="1301422"/>
                  </a:lnTo>
                </a:path>
              </a:pathLst>
            </a:custGeom>
            <a:gradFill flip="none" rotWithShape="1">
              <a:gsLst>
                <a:gs pos="100000">
                  <a:schemeClr val="tx2">
                    <a:lumMod val="50000"/>
                  </a:schemeClr>
                </a:gs>
                <a:gs pos="21000">
                  <a:schemeClr val="bg1">
                    <a:lumMod val="65000"/>
                    <a:lumOff val="35000"/>
                  </a:schemeClr>
                </a:gs>
              </a:gsLst>
              <a:lin ang="16200000" scaled="0"/>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82" name="Group 81">
            <a:extLst>
              <a:ext uri="{FF2B5EF4-FFF2-40B4-BE49-F238E27FC236}">
                <a16:creationId xmlns:a16="http://schemas.microsoft.com/office/drawing/2014/main" id="{15A1426B-5D70-4DBD-946C-E865BCA29CBC}"/>
              </a:ext>
            </a:extLst>
          </p:cNvPr>
          <p:cNvGrpSpPr/>
          <p:nvPr/>
        </p:nvGrpSpPr>
        <p:grpSpPr>
          <a:xfrm>
            <a:off x="4149325" y="5114058"/>
            <a:ext cx="2957469" cy="3470674"/>
            <a:chOff x="2593328" y="3196286"/>
            <a:chExt cx="1848418" cy="2169171"/>
          </a:xfrm>
        </p:grpSpPr>
        <p:grpSp>
          <p:nvGrpSpPr>
            <p:cNvPr id="140" name="Group 139">
              <a:extLst>
                <a:ext uri="{FF2B5EF4-FFF2-40B4-BE49-F238E27FC236}">
                  <a16:creationId xmlns:a16="http://schemas.microsoft.com/office/drawing/2014/main" id="{A458966C-05F5-43F1-88B3-5EE5A7AA714D}"/>
                </a:ext>
              </a:extLst>
            </p:cNvPr>
            <p:cNvGrpSpPr/>
            <p:nvPr/>
          </p:nvGrpSpPr>
          <p:grpSpPr>
            <a:xfrm>
              <a:off x="2790327" y="3196286"/>
              <a:ext cx="1450379" cy="1132918"/>
              <a:chOff x="1543810" y="3236941"/>
              <a:chExt cx="1093041" cy="853795"/>
            </a:xfrm>
          </p:grpSpPr>
          <p:sp>
            <p:nvSpPr>
              <p:cNvPr id="146" name="Rectangle 63">
                <a:extLst>
                  <a:ext uri="{FF2B5EF4-FFF2-40B4-BE49-F238E27FC236}">
                    <a16:creationId xmlns:a16="http://schemas.microsoft.com/office/drawing/2014/main" id="{F00F3969-BDBB-45DC-8E16-D76ADEC58965}"/>
                  </a:ext>
                </a:extLst>
              </p:cNvPr>
              <p:cNvSpPr/>
              <p:nvPr/>
            </p:nvSpPr>
            <p:spPr>
              <a:xfrm>
                <a:off x="1959361" y="3751349"/>
                <a:ext cx="267176" cy="160283"/>
              </a:xfrm>
              <a:custGeom>
                <a:avLst/>
                <a:gdLst>
                  <a:gd name="connsiteX0" fmla="*/ 0 w 167614"/>
                  <a:gd name="connsiteY0" fmla="*/ 0 h 157663"/>
                  <a:gd name="connsiteX1" fmla="*/ 167614 w 167614"/>
                  <a:gd name="connsiteY1" fmla="*/ 0 h 157663"/>
                  <a:gd name="connsiteX2" fmla="*/ 167614 w 167614"/>
                  <a:gd name="connsiteY2" fmla="*/ 157663 h 157663"/>
                  <a:gd name="connsiteX3" fmla="*/ 0 w 167614"/>
                  <a:gd name="connsiteY3" fmla="*/ 157663 h 157663"/>
                  <a:gd name="connsiteX4" fmla="*/ 0 w 167614"/>
                  <a:gd name="connsiteY4" fmla="*/ 0 h 15766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57133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57641 w 267176"/>
                  <a:gd name="connsiteY0" fmla="*/ 7860 h 160283"/>
                  <a:gd name="connsiteX1" fmla="*/ 204294 w 267176"/>
                  <a:gd name="connsiteY1" fmla="*/ 0 h 160283"/>
                  <a:gd name="connsiteX2" fmla="*/ 267176 w 267176"/>
                  <a:gd name="connsiteY2" fmla="*/ 160283 h 160283"/>
                  <a:gd name="connsiteX3" fmla="*/ 0 w 267176"/>
                  <a:gd name="connsiteY3" fmla="*/ 157663 h 160283"/>
                  <a:gd name="connsiteX4" fmla="*/ 57641 w 267176"/>
                  <a:gd name="connsiteY4" fmla="*/ 7860 h 16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76" h="160283">
                    <a:moveTo>
                      <a:pt x="57641" y="7860"/>
                    </a:moveTo>
                    <a:lnTo>
                      <a:pt x="204294" y="0"/>
                    </a:lnTo>
                    <a:cubicBezTo>
                      <a:pt x="221761" y="53428"/>
                      <a:pt x="210409" y="117336"/>
                      <a:pt x="267176" y="160283"/>
                    </a:cubicBezTo>
                    <a:lnTo>
                      <a:pt x="0" y="157663"/>
                    </a:lnTo>
                    <a:cubicBezTo>
                      <a:pt x="60261" y="118210"/>
                      <a:pt x="41921" y="60414"/>
                      <a:pt x="57641" y="7860"/>
                    </a:cubicBezTo>
                    <a:close/>
                  </a:path>
                </a:pathLst>
              </a:cu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47" name="Group 146">
                <a:extLst>
                  <a:ext uri="{FF2B5EF4-FFF2-40B4-BE49-F238E27FC236}">
                    <a16:creationId xmlns:a16="http://schemas.microsoft.com/office/drawing/2014/main" id="{04181641-BB22-4BEB-A15C-5EBB1783AD9A}"/>
                  </a:ext>
                </a:extLst>
              </p:cNvPr>
              <p:cNvGrpSpPr/>
              <p:nvPr/>
            </p:nvGrpSpPr>
            <p:grpSpPr>
              <a:xfrm>
                <a:off x="1543810" y="3236941"/>
                <a:ext cx="1093041" cy="853795"/>
                <a:chOff x="2824755" y="1054364"/>
                <a:chExt cx="2963457" cy="2314816"/>
              </a:xfrm>
              <a:solidFill>
                <a:srgbClr val="EE5854"/>
              </a:solidFill>
            </p:grpSpPr>
            <p:grpSp>
              <p:nvGrpSpPr>
                <p:cNvPr id="148" name="Group 147">
                  <a:extLst>
                    <a:ext uri="{FF2B5EF4-FFF2-40B4-BE49-F238E27FC236}">
                      <a16:creationId xmlns:a16="http://schemas.microsoft.com/office/drawing/2014/main" id="{8410949B-3146-4DCB-87E9-BCFB90638494}"/>
                    </a:ext>
                  </a:extLst>
                </p:cNvPr>
                <p:cNvGrpSpPr/>
                <p:nvPr/>
              </p:nvGrpSpPr>
              <p:grpSpPr>
                <a:xfrm>
                  <a:off x="3609775" y="1054364"/>
                  <a:ext cx="1393408" cy="1824841"/>
                  <a:chOff x="3451485" y="1054364"/>
                  <a:chExt cx="1393408" cy="1824841"/>
                </a:xfrm>
                <a:grpFill/>
              </p:grpSpPr>
              <p:sp>
                <p:nvSpPr>
                  <p:cNvPr id="150" name="Rectangle: Rounded Corners 158">
                    <a:extLst>
                      <a:ext uri="{FF2B5EF4-FFF2-40B4-BE49-F238E27FC236}">
                        <a16:creationId xmlns:a16="http://schemas.microsoft.com/office/drawing/2014/main" id="{DB251458-BB4F-4E53-9555-C40F9CD51D4A}"/>
                      </a:ext>
                    </a:extLst>
                  </p:cNvPr>
                  <p:cNvSpPr/>
                  <p:nvPr/>
                </p:nvSpPr>
                <p:spPr>
                  <a:xfrm flipH="1">
                    <a:off x="3451485"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51" name="Rectangle: Rounded Corners 150">
                    <a:extLst>
                      <a:ext uri="{FF2B5EF4-FFF2-40B4-BE49-F238E27FC236}">
                        <a16:creationId xmlns:a16="http://schemas.microsoft.com/office/drawing/2014/main" id="{7CDEBED5-2E17-4E47-8419-6F41A0F49758}"/>
                      </a:ext>
                    </a:extLst>
                  </p:cNvPr>
                  <p:cNvSpPr/>
                  <p:nvPr/>
                </p:nvSpPr>
                <p:spPr>
                  <a:xfrm>
                    <a:off x="3572064" y="1054364"/>
                    <a:ext cx="1140482" cy="1462504"/>
                  </a:xfrm>
                  <a:prstGeom prst="roundRect">
                    <a:avLst>
                      <a:gd name="adj" fmla="val 48205"/>
                    </a:avLst>
                  </a:prstGeom>
                  <a:solidFill>
                    <a:schemeClr val="tx2">
                      <a:lumMod val="5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52" name="Rectangle: Rounded Corners 158">
                    <a:extLst>
                      <a:ext uri="{FF2B5EF4-FFF2-40B4-BE49-F238E27FC236}">
                        <a16:creationId xmlns:a16="http://schemas.microsoft.com/office/drawing/2014/main" id="{FEDA0867-038A-452D-B9C9-E1DD794E4D00}"/>
                      </a:ext>
                    </a:extLst>
                  </p:cNvPr>
                  <p:cNvSpPr/>
                  <p:nvPr/>
                </p:nvSpPr>
                <p:spPr>
                  <a:xfrm>
                    <a:off x="4375408"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49" name="Freeform: Shape 148">
                  <a:extLst>
                    <a:ext uri="{FF2B5EF4-FFF2-40B4-BE49-F238E27FC236}">
                      <a16:creationId xmlns:a16="http://schemas.microsoft.com/office/drawing/2014/main" id="{655AAA72-0FF2-41CA-91C3-1840A3ABA3AC}"/>
                    </a:ext>
                  </a:extLst>
                </p:cNvPr>
                <p:cNvSpPr/>
                <p:nvPr/>
              </p:nvSpPr>
              <p:spPr>
                <a:xfrm>
                  <a:off x="2824755" y="2877415"/>
                  <a:ext cx="2963457" cy="491765"/>
                </a:xfrm>
                <a:custGeom>
                  <a:avLst/>
                  <a:gdLst>
                    <a:gd name="connsiteX0" fmla="*/ 569210 w 3406551"/>
                    <a:gd name="connsiteY0" fmla="*/ 0 h 569209"/>
                    <a:gd name="connsiteX1" fmla="*/ 2837341 w 3406551"/>
                    <a:gd name="connsiteY1" fmla="*/ 0 h 569209"/>
                    <a:gd name="connsiteX2" fmla="*/ 3394987 w 3406551"/>
                    <a:gd name="connsiteY2" fmla="*/ 454494 h 569209"/>
                    <a:gd name="connsiteX3" fmla="*/ 3406551 w 3406551"/>
                    <a:gd name="connsiteY3" fmla="*/ 569209 h 569209"/>
                    <a:gd name="connsiteX4" fmla="*/ 0 w 3406551"/>
                    <a:gd name="connsiteY4" fmla="*/ 569209 h 569209"/>
                    <a:gd name="connsiteX5" fmla="*/ 11564 w 3406551"/>
                    <a:gd name="connsiteY5" fmla="*/ 454494 h 569209"/>
                    <a:gd name="connsiteX6" fmla="*/ 569210 w 3406551"/>
                    <a:gd name="connsiteY6" fmla="*/ 0 h 56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6551" h="569209">
                      <a:moveTo>
                        <a:pt x="569210" y="0"/>
                      </a:moveTo>
                      <a:lnTo>
                        <a:pt x="2837341" y="0"/>
                      </a:lnTo>
                      <a:cubicBezTo>
                        <a:pt x="3112411" y="0"/>
                        <a:pt x="3341910" y="195115"/>
                        <a:pt x="3394987" y="454494"/>
                      </a:cubicBezTo>
                      <a:lnTo>
                        <a:pt x="3406551" y="569209"/>
                      </a:lnTo>
                      <a:lnTo>
                        <a:pt x="0" y="569209"/>
                      </a:lnTo>
                      <a:lnTo>
                        <a:pt x="11564" y="454494"/>
                      </a:lnTo>
                      <a:cubicBezTo>
                        <a:pt x="64641" y="195115"/>
                        <a:pt x="294140" y="0"/>
                        <a:pt x="569210" y="0"/>
                      </a:cubicBezTo>
                      <a:close/>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sp>
          <p:nvSpPr>
            <p:cNvPr id="142" name="Oval 141">
              <a:extLst>
                <a:ext uri="{FF2B5EF4-FFF2-40B4-BE49-F238E27FC236}">
                  <a16:creationId xmlns:a16="http://schemas.microsoft.com/office/drawing/2014/main" id="{293DCC7E-39B5-4DF2-A3AF-F0B421350506}"/>
                </a:ext>
              </a:extLst>
            </p:cNvPr>
            <p:cNvSpPr/>
            <p:nvPr/>
          </p:nvSpPr>
          <p:spPr>
            <a:xfrm>
              <a:off x="4097714" y="4558567"/>
              <a:ext cx="344032" cy="344032"/>
            </a:xfrm>
            <a:prstGeom prst="ellipse">
              <a:avLst/>
            </a:prstGeom>
            <a:solidFill>
              <a:schemeClr val="tx2">
                <a:lumMod val="5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43" name="Oval 142">
              <a:extLst>
                <a:ext uri="{FF2B5EF4-FFF2-40B4-BE49-F238E27FC236}">
                  <a16:creationId xmlns:a16="http://schemas.microsoft.com/office/drawing/2014/main" id="{011639F7-861C-4327-BAD7-C82476DB0732}"/>
                </a:ext>
              </a:extLst>
            </p:cNvPr>
            <p:cNvSpPr/>
            <p:nvPr/>
          </p:nvSpPr>
          <p:spPr>
            <a:xfrm>
              <a:off x="2593328" y="4558567"/>
              <a:ext cx="344032" cy="344032"/>
            </a:xfrm>
            <a:prstGeom prst="ellipse">
              <a:avLst/>
            </a:prstGeom>
            <a:solidFill>
              <a:schemeClr val="tx2">
                <a:lumMod val="5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44" name="Freeform: Shape 143">
              <a:extLst>
                <a:ext uri="{FF2B5EF4-FFF2-40B4-BE49-F238E27FC236}">
                  <a16:creationId xmlns:a16="http://schemas.microsoft.com/office/drawing/2014/main" id="{AB0A5B3C-1E31-42E7-B875-53480A294ED2}"/>
                </a:ext>
              </a:extLst>
            </p:cNvPr>
            <p:cNvSpPr/>
            <p:nvPr/>
          </p:nvSpPr>
          <p:spPr>
            <a:xfrm>
              <a:off x="2667268" y="4064035"/>
              <a:ext cx="1696496" cy="1301422"/>
            </a:xfrm>
            <a:custGeom>
              <a:avLst/>
              <a:gdLst>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0 w 1696496"/>
                <a:gd name="connsiteY4" fmla="*/ 1301422 h 1301422"/>
                <a:gd name="connsiteX5" fmla="*/ 0 w 1696496"/>
                <a:gd name="connsiteY5" fmla="*/ 466621 h 1301422"/>
                <a:gd name="connsiteX6" fmla="*/ 466621 w 1696496"/>
                <a:gd name="connsiteY6" fmla="*/ 0 h 1301422"/>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802849 w 1696496"/>
                <a:gd name="connsiteY4" fmla="*/ 1298461 h 1301422"/>
                <a:gd name="connsiteX5" fmla="*/ 0 w 1696496"/>
                <a:gd name="connsiteY5" fmla="*/ 1301422 h 1301422"/>
                <a:gd name="connsiteX6" fmla="*/ 0 w 1696496"/>
                <a:gd name="connsiteY6" fmla="*/ 466621 h 1301422"/>
                <a:gd name="connsiteX7" fmla="*/ 466621 w 1696496"/>
                <a:gd name="connsiteY7" fmla="*/ 0 h 1301422"/>
                <a:gd name="connsiteX0" fmla="*/ 802849 w 1696496"/>
                <a:gd name="connsiteY0" fmla="*/ 1298461 h 1389901"/>
                <a:gd name="connsiteX1" fmla="*/ 0 w 1696496"/>
                <a:gd name="connsiteY1" fmla="*/ 1301422 h 1389901"/>
                <a:gd name="connsiteX2" fmla="*/ 0 w 1696496"/>
                <a:gd name="connsiteY2" fmla="*/ 466621 h 1389901"/>
                <a:gd name="connsiteX3" fmla="*/ 466621 w 1696496"/>
                <a:gd name="connsiteY3" fmla="*/ 0 h 1389901"/>
                <a:gd name="connsiteX4" fmla="*/ 1229875 w 1696496"/>
                <a:gd name="connsiteY4" fmla="*/ 0 h 1389901"/>
                <a:gd name="connsiteX5" fmla="*/ 1696496 w 1696496"/>
                <a:gd name="connsiteY5" fmla="*/ 466621 h 1389901"/>
                <a:gd name="connsiteX6" fmla="*/ 1696496 w 1696496"/>
                <a:gd name="connsiteY6" fmla="*/ 1301422 h 1389901"/>
                <a:gd name="connsiteX7" fmla="*/ 894289 w 1696496"/>
                <a:gd name="connsiteY7" fmla="*/ 1389901 h 1389901"/>
                <a:gd name="connsiteX0" fmla="*/ 802849 w 1696496"/>
                <a:gd name="connsiteY0" fmla="*/ 1298461 h 1301422"/>
                <a:gd name="connsiteX1" fmla="*/ 0 w 1696496"/>
                <a:gd name="connsiteY1" fmla="*/ 1301422 h 1301422"/>
                <a:gd name="connsiteX2" fmla="*/ 0 w 1696496"/>
                <a:gd name="connsiteY2" fmla="*/ 466621 h 1301422"/>
                <a:gd name="connsiteX3" fmla="*/ 466621 w 1696496"/>
                <a:gd name="connsiteY3" fmla="*/ 0 h 1301422"/>
                <a:gd name="connsiteX4" fmla="*/ 1229875 w 1696496"/>
                <a:gd name="connsiteY4" fmla="*/ 0 h 1301422"/>
                <a:gd name="connsiteX5" fmla="*/ 1696496 w 1696496"/>
                <a:gd name="connsiteY5" fmla="*/ 466621 h 1301422"/>
                <a:gd name="connsiteX6" fmla="*/ 1696496 w 1696496"/>
                <a:gd name="connsiteY6" fmla="*/ 1301422 h 1301422"/>
                <a:gd name="connsiteX0" fmla="*/ 0 w 1696496"/>
                <a:gd name="connsiteY0" fmla="*/ 1301422 h 1301422"/>
                <a:gd name="connsiteX1" fmla="*/ 0 w 1696496"/>
                <a:gd name="connsiteY1" fmla="*/ 466621 h 1301422"/>
                <a:gd name="connsiteX2" fmla="*/ 466621 w 1696496"/>
                <a:gd name="connsiteY2" fmla="*/ 0 h 1301422"/>
                <a:gd name="connsiteX3" fmla="*/ 1229875 w 1696496"/>
                <a:gd name="connsiteY3" fmla="*/ 0 h 1301422"/>
                <a:gd name="connsiteX4" fmla="*/ 1696496 w 1696496"/>
                <a:gd name="connsiteY4" fmla="*/ 466621 h 1301422"/>
                <a:gd name="connsiteX5" fmla="*/ 1696496 w 1696496"/>
                <a:gd name="connsiteY5" fmla="*/ 1301422 h 130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6496" h="1301422">
                  <a:moveTo>
                    <a:pt x="0" y="1301422"/>
                  </a:moveTo>
                  <a:lnTo>
                    <a:pt x="0" y="466621"/>
                  </a:lnTo>
                  <a:cubicBezTo>
                    <a:pt x="0" y="208913"/>
                    <a:pt x="208913" y="0"/>
                    <a:pt x="466621" y="0"/>
                  </a:cubicBezTo>
                  <a:lnTo>
                    <a:pt x="1229875" y="0"/>
                  </a:lnTo>
                  <a:cubicBezTo>
                    <a:pt x="1487583" y="0"/>
                    <a:pt x="1696496" y="208913"/>
                    <a:pt x="1696496" y="466621"/>
                  </a:cubicBezTo>
                  <a:lnTo>
                    <a:pt x="1696496" y="1301422"/>
                  </a:lnTo>
                </a:path>
              </a:pathLst>
            </a:custGeom>
            <a:gradFill flip="none" rotWithShape="1">
              <a:gsLst>
                <a:gs pos="100000">
                  <a:schemeClr val="tx2">
                    <a:lumMod val="50000"/>
                  </a:schemeClr>
                </a:gs>
                <a:gs pos="21000">
                  <a:schemeClr val="bg1">
                    <a:lumMod val="65000"/>
                    <a:lumOff val="35000"/>
                  </a:schemeClr>
                </a:gs>
              </a:gsLst>
              <a:lin ang="16200000" scaled="0"/>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prstClr val="white"/>
                </a:solidFill>
                <a:latin typeface="Arial"/>
              </a:endParaRPr>
            </a:p>
          </p:txBody>
        </p:sp>
      </p:grpSp>
      <p:grpSp>
        <p:nvGrpSpPr>
          <p:cNvPr id="84" name="Group 83">
            <a:extLst>
              <a:ext uri="{FF2B5EF4-FFF2-40B4-BE49-F238E27FC236}">
                <a16:creationId xmlns:a16="http://schemas.microsoft.com/office/drawing/2014/main" id="{7C151610-F065-4483-B44A-588AD372F06C}"/>
              </a:ext>
            </a:extLst>
          </p:cNvPr>
          <p:cNvGrpSpPr/>
          <p:nvPr/>
        </p:nvGrpSpPr>
        <p:grpSpPr>
          <a:xfrm>
            <a:off x="7432134" y="5554071"/>
            <a:ext cx="2957469" cy="3030661"/>
            <a:chOff x="4645084" y="3471294"/>
            <a:chExt cx="1848418" cy="1894163"/>
          </a:xfrm>
        </p:grpSpPr>
        <p:grpSp>
          <p:nvGrpSpPr>
            <p:cNvPr id="154" name="Group 153">
              <a:extLst>
                <a:ext uri="{FF2B5EF4-FFF2-40B4-BE49-F238E27FC236}">
                  <a16:creationId xmlns:a16="http://schemas.microsoft.com/office/drawing/2014/main" id="{47FD4B2F-2CFF-4967-AD51-BA828D58D85F}"/>
                </a:ext>
              </a:extLst>
            </p:cNvPr>
            <p:cNvGrpSpPr/>
            <p:nvPr/>
          </p:nvGrpSpPr>
          <p:grpSpPr>
            <a:xfrm>
              <a:off x="4842083" y="3471294"/>
              <a:ext cx="1450379" cy="1132918"/>
              <a:chOff x="1543810" y="3236941"/>
              <a:chExt cx="1093041" cy="853795"/>
            </a:xfrm>
          </p:grpSpPr>
          <p:sp>
            <p:nvSpPr>
              <p:cNvPr id="158" name="Rectangle 63">
                <a:extLst>
                  <a:ext uri="{FF2B5EF4-FFF2-40B4-BE49-F238E27FC236}">
                    <a16:creationId xmlns:a16="http://schemas.microsoft.com/office/drawing/2014/main" id="{10803B2B-BF4B-4EC5-9A63-D9253E74AFBE}"/>
                  </a:ext>
                </a:extLst>
              </p:cNvPr>
              <p:cNvSpPr/>
              <p:nvPr/>
            </p:nvSpPr>
            <p:spPr>
              <a:xfrm>
                <a:off x="1959361" y="3751349"/>
                <a:ext cx="267176" cy="160283"/>
              </a:xfrm>
              <a:custGeom>
                <a:avLst/>
                <a:gdLst>
                  <a:gd name="connsiteX0" fmla="*/ 0 w 167614"/>
                  <a:gd name="connsiteY0" fmla="*/ 0 h 157663"/>
                  <a:gd name="connsiteX1" fmla="*/ 167614 w 167614"/>
                  <a:gd name="connsiteY1" fmla="*/ 0 h 157663"/>
                  <a:gd name="connsiteX2" fmla="*/ 167614 w 167614"/>
                  <a:gd name="connsiteY2" fmla="*/ 157663 h 157663"/>
                  <a:gd name="connsiteX3" fmla="*/ 0 w 167614"/>
                  <a:gd name="connsiteY3" fmla="*/ 157663 h 157663"/>
                  <a:gd name="connsiteX4" fmla="*/ 0 w 167614"/>
                  <a:gd name="connsiteY4" fmla="*/ 0 h 15766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57133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57641 w 267176"/>
                  <a:gd name="connsiteY0" fmla="*/ 7860 h 160283"/>
                  <a:gd name="connsiteX1" fmla="*/ 204294 w 267176"/>
                  <a:gd name="connsiteY1" fmla="*/ 0 h 160283"/>
                  <a:gd name="connsiteX2" fmla="*/ 267176 w 267176"/>
                  <a:gd name="connsiteY2" fmla="*/ 160283 h 160283"/>
                  <a:gd name="connsiteX3" fmla="*/ 0 w 267176"/>
                  <a:gd name="connsiteY3" fmla="*/ 157663 h 160283"/>
                  <a:gd name="connsiteX4" fmla="*/ 57641 w 267176"/>
                  <a:gd name="connsiteY4" fmla="*/ 7860 h 16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76" h="160283">
                    <a:moveTo>
                      <a:pt x="57641" y="7860"/>
                    </a:moveTo>
                    <a:lnTo>
                      <a:pt x="204294" y="0"/>
                    </a:lnTo>
                    <a:cubicBezTo>
                      <a:pt x="221761" y="53428"/>
                      <a:pt x="210409" y="117336"/>
                      <a:pt x="267176" y="160283"/>
                    </a:cubicBezTo>
                    <a:lnTo>
                      <a:pt x="0" y="157663"/>
                    </a:lnTo>
                    <a:cubicBezTo>
                      <a:pt x="60261" y="118210"/>
                      <a:pt x="41921" y="60414"/>
                      <a:pt x="57641" y="7860"/>
                    </a:cubicBezTo>
                    <a:close/>
                  </a:path>
                </a:pathLst>
              </a:cu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59" name="Group 158">
                <a:extLst>
                  <a:ext uri="{FF2B5EF4-FFF2-40B4-BE49-F238E27FC236}">
                    <a16:creationId xmlns:a16="http://schemas.microsoft.com/office/drawing/2014/main" id="{10E3A157-DF2D-467F-BA74-C5C361E61DEF}"/>
                  </a:ext>
                </a:extLst>
              </p:cNvPr>
              <p:cNvGrpSpPr/>
              <p:nvPr/>
            </p:nvGrpSpPr>
            <p:grpSpPr>
              <a:xfrm>
                <a:off x="1543810" y="3236941"/>
                <a:ext cx="1093041" cy="853795"/>
                <a:chOff x="2824755" y="1054364"/>
                <a:chExt cx="2963457" cy="2314816"/>
              </a:xfrm>
              <a:solidFill>
                <a:srgbClr val="EE5854"/>
              </a:solidFill>
            </p:grpSpPr>
            <p:grpSp>
              <p:nvGrpSpPr>
                <p:cNvPr id="160" name="Group 159">
                  <a:extLst>
                    <a:ext uri="{FF2B5EF4-FFF2-40B4-BE49-F238E27FC236}">
                      <a16:creationId xmlns:a16="http://schemas.microsoft.com/office/drawing/2014/main" id="{9FDFAB36-2A94-4203-91E7-1DC7AA2D0528}"/>
                    </a:ext>
                  </a:extLst>
                </p:cNvPr>
                <p:cNvGrpSpPr/>
                <p:nvPr/>
              </p:nvGrpSpPr>
              <p:grpSpPr>
                <a:xfrm>
                  <a:off x="3609775" y="1054364"/>
                  <a:ext cx="1393408" cy="1824841"/>
                  <a:chOff x="3451485" y="1054364"/>
                  <a:chExt cx="1393408" cy="1824841"/>
                </a:xfrm>
                <a:grpFill/>
              </p:grpSpPr>
              <p:sp>
                <p:nvSpPr>
                  <p:cNvPr id="162" name="Rectangle: Rounded Corners 158">
                    <a:extLst>
                      <a:ext uri="{FF2B5EF4-FFF2-40B4-BE49-F238E27FC236}">
                        <a16:creationId xmlns:a16="http://schemas.microsoft.com/office/drawing/2014/main" id="{5A73FF5B-5E1F-4839-870E-76CA949E1823}"/>
                      </a:ext>
                    </a:extLst>
                  </p:cNvPr>
                  <p:cNvSpPr/>
                  <p:nvPr/>
                </p:nvSpPr>
                <p:spPr>
                  <a:xfrm flipH="1">
                    <a:off x="3451485"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3" name="Rectangle: Rounded Corners 162">
                    <a:extLst>
                      <a:ext uri="{FF2B5EF4-FFF2-40B4-BE49-F238E27FC236}">
                        <a16:creationId xmlns:a16="http://schemas.microsoft.com/office/drawing/2014/main" id="{5DE884FE-6249-42C5-83BC-BE426932C148}"/>
                      </a:ext>
                    </a:extLst>
                  </p:cNvPr>
                  <p:cNvSpPr/>
                  <p:nvPr/>
                </p:nvSpPr>
                <p:spPr>
                  <a:xfrm>
                    <a:off x="3572064" y="1054364"/>
                    <a:ext cx="1140482" cy="1462504"/>
                  </a:xfrm>
                  <a:prstGeom prst="roundRect">
                    <a:avLst>
                      <a:gd name="adj" fmla="val 48205"/>
                    </a:avLst>
                  </a:prstGeom>
                  <a:solidFill>
                    <a:schemeClr val="tx2">
                      <a:lumMod val="5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4" name="Rectangle: Rounded Corners 158">
                    <a:extLst>
                      <a:ext uri="{FF2B5EF4-FFF2-40B4-BE49-F238E27FC236}">
                        <a16:creationId xmlns:a16="http://schemas.microsoft.com/office/drawing/2014/main" id="{C2218E09-1566-4AE9-878D-709164B18424}"/>
                      </a:ext>
                    </a:extLst>
                  </p:cNvPr>
                  <p:cNvSpPr/>
                  <p:nvPr/>
                </p:nvSpPr>
                <p:spPr>
                  <a:xfrm>
                    <a:off x="4375408"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61" name="Freeform: Shape 160">
                  <a:extLst>
                    <a:ext uri="{FF2B5EF4-FFF2-40B4-BE49-F238E27FC236}">
                      <a16:creationId xmlns:a16="http://schemas.microsoft.com/office/drawing/2014/main" id="{DE43BF63-5A60-4470-A92C-BDFCC24017BB}"/>
                    </a:ext>
                  </a:extLst>
                </p:cNvPr>
                <p:cNvSpPr/>
                <p:nvPr/>
              </p:nvSpPr>
              <p:spPr>
                <a:xfrm>
                  <a:off x="2824755" y="2877415"/>
                  <a:ext cx="2963457" cy="491765"/>
                </a:xfrm>
                <a:custGeom>
                  <a:avLst/>
                  <a:gdLst>
                    <a:gd name="connsiteX0" fmla="*/ 569210 w 3406551"/>
                    <a:gd name="connsiteY0" fmla="*/ 0 h 569209"/>
                    <a:gd name="connsiteX1" fmla="*/ 2837341 w 3406551"/>
                    <a:gd name="connsiteY1" fmla="*/ 0 h 569209"/>
                    <a:gd name="connsiteX2" fmla="*/ 3394987 w 3406551"/>
                    <a:gd name="connsiteY2" fmla="*/ 454494 h 569209"/>
                    <a:gd name="connsiteX3" fmla="*/ 3406551 w 3406551"/>
                    <a:gd name="connsiteY3" fmla="*/ 569209 h 569209"/>
                    <a:gd name="connsiteX4" fmla="*/ 0 w 3406551"/>
                    <a:gd name="connsiteY4" fmla="*/ 569209 h 569209"/>
                    <a:gd name="connsiteX5" fmla="*/ 11564 w 3406551"/>
                    <a:gd name="connsiteY5" fmla="*/ 454494 h 569209"/>
                    <a:gd name="connsiteX6" fmla="*/ 569210 w 3406551"/>
                    <a:gd name="connsiteY6" fmla="*/ 0 h 56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6551" h="569209">
                      <a:moveTo>
                        <a:pt x="569210" y="0"/>
                      </a:moveTo>
                      <a:lnTo>
                        <a:pt x="2837341" y="0"/>
                      </a:lnTo>
                      <a:cubicBezTo>
                        <a:pt x="3112411" y="0"/>
                        <a:pt x="3341910" y="195115"/>
                        <a:pt x="3394987" y="454494"/>
                      </a:cubicBezTo>
                      <a:lnTo>
                        <a:pt x="3406551" y="569209"/>
                      </a:lnTo>
                      <a:lnTo>
                        <a:pt x="0" y="569209"/>
                      </a:lnTo>
                      <a:lnTo>
                        <a:pt x="11564" y="454494"/>
                      </a:lnTo>
                      <a:cubicBezTo>
                        <a:pt x="64641" y="195115"/>
                        <a:pt x="294140" y="0"/>
                        <a:pt x="569210" y="0"/>
                      </a:cubicBezTo>
                      <a:close/>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sp>
          <p:nvSpPr>
            <p:cNvPr id="155" name="Oval 154">
              <a:extLst>
                <a:ext uri="{FF2B5EF4-FFF2-40B4-BE49-F238E27FC236}">
                  <a16:creationId xmlns:a16="http://schemas.microsoft.com/office/drawing/2014/main" id="{E51CBA6C-11C1-4D54-9ED9-A9FAB4E798BB}"/>
                </a:ext>
              </a:extLst>
            </p:cNvPr>
            <p:cNvSpPr/>
            <p:nvPr/>
          </p:nvSpPr>
          <p:spPr>
            <a:xfrm>
              <a:off x="6149470" y="4558567"/>
              <a:ext cx="344032" cy="344032"/>
            </a:xfrm>
            <a:prstGeom prst="ellipse">
              <a:avLst/>
            </a:prstGeom>
            <a:solidFill>
              <a:schemeClr val="tx2">
                <a:lumMod val="5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56" name="Oval 155">
              <a:extLst>
                <a:ext uri="{FF2B5EF4-FFF2-40B4-BE49-F238E27FC236}">
                  <a16:creationId xmlns:a16="http://schemas.microsoft.com/office/drawing/2014/main" id="{AE1A0F9F-B9F8-4B2E-9EC9-2AC17C3FE0B8}"/>
                </a:ext>
              </a:extLst>
            </p:cNvPr>
            <p:cNvSpPr/>
            <p:nvPr/>
          </p:nvSpPr>
          <p:spPr>
            <a:xfrm>
              <a:off x="4645084" y="4558567"/>
              <a:ext cx="344032" cy="344032"/>
            </a:xfrm>
            <a:prstGeom prst="ellipse">
              <a:avLst/>
            </a:prstGeom>
            <a:solidFill>
              <a:schemeClr val="tx2">
                <a:lumMod val="5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57" name="Freeform: Shape 156">
              <a:extLst>
                <a:ext uri="{FF2B5EF4-FFF2-40B4-BE49-F238E27FC236}">
                  <a16:creationId xmlns:a16="http://schemas.microsoft.com/office/drawing/2014/main" id="{4444AA43-E259-481B-94AD-D2BD79889F33}"/>
                </a:ext>
              </a:extLst>
            </p:cNvPr>
            <p:cNvSpPr/>
            <p:nvPr/>
          </p:nvSpPr>
          <p:spPr>
            <a:xfrm>
              <a:off x="4719024" y="4064035"/>
              <a:ext cx="1696496" cy="1301422"/>
            </a:xfrm>
            <a:custGeom>
              <a:avLst/>
              <a:gdLst>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0 w 1696496"/>
                <a:gd name="connsiteY4" fmla="*/ 1301422 h 1301422"/>
                <a:gd name="connsiteX5" fmla="*/ 0 w 1696496"/>
                <a:gd name="connsiteY5" fmla="*/ 466621 h 1301422"/>
                <a:gd name="connsiteX6" fmla="*/ 466621 w 1696496"/>
                <a:gd name="connsiteY6" fmla="*/ 0 h 1301422"/>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802849 w 1696496"/>
                <a:gd name="connsiteY4" fmla="*/ 1298461 h 1301422"/>
                <a:gd name="connsiteX5" fmla="*/ 0 w 1696496"/>
                <a:gd name="connsiteY5" fmla="*/ 1301422 h 1301422"/>
                <a:gd name="connsiteX6" fmla="*/ 0 w 1696496"/>
                <a:gd name="connsiteY6" fmla="*/ 466621 h 1301422"/>
                <a:gd name="connsiteX7" fmla="*/ 466621 w 1696496"/>
                <a:gd name="connsiteY7" fmla="*/ 0 h 1301422"/>
                <a:gd name="connsiteX0" fmla="*/ 802849 w 1696496"/>
                <a:gd name="connsiteY0" fmla="*/ 1298461 h 1389901"/>
                <a:gd name="connsiteX1" fmla="*/ 0 w 1696496"/>
                <a:gd name="connsiteY1" fmla="*/ 1301422 h 1389901"/>
                <a:gd name="connsiteX2" fmla="*/ 0 w 1696496"/>
                <a:gd name="connsiteY2" fmla="*/ 466621 h 1389901"/>
                <a:gd name="connsiteX3" fmla="*/ 466621 w 1696496"/>
                <a:gd name="connsiteY3" fmla="*/ 0 h 1389901"/>
                <a:gd name="connsiteX4" fmla="*/ 1229875 w 1696496"/>
                <a:gd name="connsiteY4" fmla="*/ 0 h 1389901"/>
                <a:gd name="connsiteX5" fmla="*/ 1696496 w 1696496"/>
                <a:gd name="connsiteY5" fmla="*/ 466621 h 1389901"/>
                <a:gd name="connsiteX6" fmla="*/ 1696496 w 1696496"/>
                <a:gd name="connsiteY6" fmla="*/ 1301422 h 1389901"/>
                <a:gd name="connsiteX7" fmla="*/ 894289 w 1696496"/>
                <a:gd name="connsiteY7" fmla="*/ 1389901 h 1389901"/>
                <a:gd name="connsiteX0" fmla="*/ 802849 w 1696496"/>
                <a:gd name="connsiteY0" fmla="*/ 1298461 h 1301422"/>
                <a:gd name="connsiteX1" fmla="*/ 0 w 1696496"/>
                <a:gd name="connsiteY1" fmla="*/ 1301422 h 1301422"/>
                <a:gd name="connsiteX2" fmla="*/ 0 w 1696496"/>
                <a:gd name="connsiteY2" fmla="*/ 466621 h 1301422"/>
                <a:gd name="connsiteX3" fmla="*/ 466621 w 1696496"/>
                <a:gd name="connsiteY3" fmla="*/ 0 h 1301422"/>
                <a:gd name="connsiteX4" fmla="*/ 1229875 w 1696496"/>
                <a:gd name="connsiteY4" fmla="*/ 0 h 1301422"/>
                <a:gd name="connsiteX5" fmla="*/ 1696496 w 1696496"/>
                <a:gd name="connsiteY5" fmla="*/ 466621 h 1301422"/>
                <a:gd name="connsiteX6" fmla="*/ 1696496 w 1696496"/>
                <a:gd name="connsiteY6" fmla="*/ 1301422 h 1301422"/>
                <a:gd name="connsiteX0" fmla="*/ 0 w 1696496"/>
                <a:gd name="connsiteY0" fmla="*/ 1301422 h 1301422"/>
                <a:gd name="connsiteX1" fmla="*/ 0 w 1696496"/>
                <a:gd name="connsiteY1" fmla="*/ 466621 h 1301422"/>
                <a:gd name="connsiteX2" fmla="*/ 466621 w 1696496"/>
                <a:gd name="connsiteY2" fmla="*/ 0 h 1301422"/>
                <a:gd name="connsiteX3" fmla="*/ 1229875 w 1696496"/>
                <a:gd name="connsiteY3" fmla="*/ 0 h 1301422"/>
                <a:gd name="connsiteX4" fmla="*/ 1696496 w 1696496"/>
                <a:gd name="connsiteY4" fmla="*/ 466621 h 1301422"/>
                <a:gd name="connsiteX5" fmla="*/ 1696496 w 1696496"/>
                <a:gd name="connsiteY5" fmla="*/ 1301422 h 130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6496" h="1301422">
                  <a:moveTo>
                    <a:pt x="0" y="1301422"/>
                  </a:moveTo>
                  <a:lnTo>
                    <a:pt x="0" y="466621"/>
                  </a:lnTo>
                  <a:cubicBezTo>
                    <a:pt x="0" y="208913"/>
                    <a:pt x="208913" y="0"/>
                    <a:pt x="466621" y="0"/>
                  </a:cubicBezTo>
                  <a:lnTo>
                    <a:pt x="1229875" y="0"/>
                  </a:lnTo>
                  <a:cubicBezTo>
                    <a:pt x="1487583" y="0"/>
                    <a:pt x="1696496" y="208913"/>
                    <a:pt x="1696496" y="466621"/>
                  </a:cubicBezTo>
                  <a:lnTo>
                    <a:pt x="1696496" y="1301422"/>
                  </a:lnTo>
                </a:path>
              </a:pathLst>
            </a:custGeom>
            <a:gradFill flip="none" rotWithShape="1">
              <a:gsLst>
                <a:gs pos="100000">
                  <a:schemeClr val="tx2">
                    <a:lumMod val="50000"/>
                  </a:schemeClr>
                </a:gs>
                <a:gs pos="21000">
                  <a:schemeClr val="bg1">
                    <a:lumMod val="65000"/>
                    <a:lumOff val="35000"/>
                  </a:schemeClr>
                </a:gs>
              </a:gsLst>
              <a:lin ang="16200000" scaled="0"/>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prstClr val="white"/>
                </a:solidFill>
                <a:latin typeface="Arial"/>
              </a:endParaRPr>
            </a:p>
          </p:txBody>
        </p:sp>
      </p:grpSp>
      <p:grpSp>
        <p:nvGrpSpPr>
          <p:cNvPr id="86" name="Group 85">
            <a:extLst>
              <a:ext uri="{FF2B5EF4-FFF2-40B4-BE49-F238E27FC236}">
                <a16:creationId xmlns:a16="http://schemas.microsoft.com/office/drawing/2014/main" id="{12C972E3-A942-4F22-AEB7-5A2FF47CE2FF}"/>
              </a:ext>
            </a:extLst>
          </p:cNvPr>
          <p:cNvGrpSpPr/>
          <p:nvPr/>
        </p:nvGrpSpPr>
        <p:grpSpPr>
          <a:xfrm>
            <a:off x="10714944" y="5224062"/>
            <a:ext cx="2957469" cy="3360670"/>
            <a:chOff x="6696840" y="3265038"/>
            <a:chExt cx="1848418" cy="2100419"/>
          </a:xfrm>
        </p:grpSpPr>
        <p:grpSp>
          <p:nvGrpSpPr>
            <p:cNvPr id="166" name="Group 165">
              <a:extLst>
                <a:ext uri="{FF2B5EF4-FFF2-40B4-BE49-F238E27FC236}">
                  <a16:creationId xmlns:a16="http://schemas.microsoft.com/office/drawing/2014/main" id="{3A98FB45-AA47-4830-B8BF-D068AD255876}"/>
                </a:ext>
              </a:extLst>
            </p:cNvPr>
            <p:cNvGrpSpPr/>
            <p:nvPr/>
          </p:nvGrpSpPr>
          <p:grpSpPr>
            <a:xfrm>
              <a:off x="6893839" y="3265038"/>
              <a:ext cx="1450379" cy="1132918"/>
              <a:chOff x="1543810" y="3236941"/>
              <a:chExt cx="1093041" cy="853795"/>
            </a:xfrm>
          </p:grpSpPr>
          <p:sp>
            <p:nvSpPr>
              <p:cNvPr id="170" name="Rectangle 63">
                <a:extLst>
                  <a:ext uri="{FF2B5EF4-FFF2-40B4-BE49-F238E27FC236}">
                    <a16:creationId xmlns:a16="http://schemas.microsoft.com/office/drawing/2014/main" id="{D20998A7-8457-42DE-AA0A-39FBB415591F}"/>
                  </a:ext>
                </a:extLst>
              </p:cNvPr>
              <p:cNvSpPr/>
              <p:nvPr/>
            </p:nvSpPr>
            <p:spPr>
              <a:xfrm>
                <a:off x="1959361" y="3751349"/>
                <a:ext cx="267176" cy="160283"/>
              </a:xfrm>
              <a:custGeom>
                <a:avLst/>
                <a:gdLst>
                  <a:gd name="connsiteX0" fmla="*/ 0 w 167614"/>
                  <a:gd name="connsiteY0" fmla="*/ 0 h 157663"/>
                  <a:gd name="connsiteX1" fmla="*/ 167614 w 167614"/>
                  <a:gd name="connsiteY1" fmla="*/ 0 h 157663"/>
                  <a:gd name="connsiteX2" fmla="*/ 167614 w 167614"/>
                  <a:gd name="connsiteY2" fmla="*/ 157663 h 157663"/>
                  <a:gd name="connsiteX3" fmla="*/ 0 w 167614"/>
                  <a:gd name="connsiteY3" fmla="*/ 157663 h 157663"/>
                  <a:gd name="connsiteX4" fmla="*/ 0 w 167614"/>
                  <a:gd name="connsiteY4" fmla="*/ 0 h 15766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57133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57641 w 267176"/>
                  <a:gd name="connsiteY0" fmla="*/ 7860 h 160283"/>
                  <a:gd name="connsiteX1" fmla="*/ 204294 w 267176"/>
                  <a:gd name="connsiteY1" fmla="*/ 0 h 160283"/>
                  <a:gd name="connsiteX2" fmla="*/ 267176 w 267176"/>
                  <a:gd name="connsiteY2" fmla="*/ 160283 h 160283"/>
                  <a:gd name="connsiteX3" fmla="*/ 0 w 267176"/>
                  <a:gd name="connsiteY3" fmla="*/ 157663 h 160283"/>
                  <a:gd name="connsiteX4" fmla="*/ 57641 w 267176"/>
                  <a:gd name="connsiteY4" fmla="*/ 7860 h 16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76" h="160283">
                    <a:moveTo>
                      <a:pt x="57641" y="7860"/>
                    </a:moveTo>
                    <a:lnTo>
                      <a:pt x="204294" y="0"/>
                    </a:lnTo>
                    <a:cubicBezTo>
                      <a:pt x="221761" y="53428"/>
                      <a:pt x="210409" y="117336"/>
                      <a:pt x="267176" y="160283"/>
                    </a:cubicBezTo>
                    <a:lnTo>
                      <a:pt x="0" y="157663"/>
                    </a:lnTo>
                    <a:cubicBezTo>
                      <a:pt x="60261" y="118210"/>
                      <a:pt x="41921" y="60414"/>
                      <a:pt x="57641" y="7860"/>
                    </a:cubicBezTo>
                    <a:close/>
                  </a:path>
                </a:pathLst>
              </a:cu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71" name="Group 170">
                <a:extLst>
                  <a:ext uri="{FF2B5EF4-FFF2-40B4-BE49-F238E27FC236}">
                    <a16:creationId xmlns:a16="http://schemas.microsoft.com/office/drawing/2014/main" id="{710AE9F2-F8AA-4F1A-AE43-2C83D717DB9B}"/>
                  </a:ext>
                </a:extLst>
              </p:cNvPr>
              <p:cNvGrpSpPr/>
              <p:nvPr/>
            </p:nvGrpSpPr>
            <p:grpSpPr>
              <a:xfrm>
                <a:off x="1543810" y="3236941"/>
                <a:ext cx="1093041" cy="853795"/>
                <a:chOff x="2824755" y="1054364"/>
                <a:chExt cx="2963457" cy="2314816"/>
              </a:xfrm>
              <a:solidFill>
                <a:srgbClr val="EE5854"/>
              </a:solidFill>
            </p:grpSpPr>
            <p:grpSp>
              <p:nvGrpSpPr>
                <p:cNvPr id="172" name="Group 171">
                  <a:extLst>
                    <a:ext uri="{FF2B5EF4-FFF2-40B4-BE49-F238E27FC236}">
                      <a16:creationId xmlns:a16="http://schemas.microsoft.com/office/drawing/2014/main" id="{72EBB350-FDB7-410A-B391-A724CE2F2160}"/>
                    </a:ext>
                  </a:extLst>
                </p:cNvPr>
                <p:cNvGrpSpPr/>
                <p:nvPr/>
              </p:nvGrpSpPr>
              <p:grpSpPr>
                <a:xfrm>
                  <a:off x="3609775" y="1054364"/>
                  <a:ext cx="1393408" cy="1824841"/>
                  <a:chOff x="3451485" y="1054364"/>
                  <a:chExt cx="1393408" cy="1824841"/>
                </a:xfrm>
                <a:grpFill/>
              </p:grpSpPr>
              <p:sp>
                <p:nvSpPr>
                  <p:cNvPr id="174" name="Rectangle: Rounded Corners 158">
                    <a:extLst>
                      <a:ext uri="{FF2B5EF4-FFF2-40B4-BE49-F238E27FC236}">
                        <a16:creationId xmlns:a16="http://schemas.microsoft.com/office/drawing/2014/main" id="{DDF90A40-DFE3-47E2-9546-350D303584A4}"/>
                      </a:ext>
                    </a:extLst>
                  </p:cNvPr>
                  <p:cNvSpPr/>
                  <p:nvPr/>
                </p:nvSpPr>
                <p:spPr>
                  <a:xfrm flipH="1">
                    <a:off x="3451485"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75" name="Rectangle: Rounded Corners 174">
                    <a:extLst>
                      <a:ext uri="{FF2B5EF4-FFF2-40B4-BE49-F238E27FC236}">
                        <a16:creationId xmlns:a16="http://schemas.microsoft.com/office/drawing/2014/main" id="{F45843E8-C8C4-41E8-86DB-EEAAB638072B}"/>
                      </a:ext>
                    </a:extLst>
                  </p:cNvPr>
                  <p:cNvSpPr/>
                  <p:nvPr/>
                </p:nvSpPr>
                <p:spPr>
                  <a:xfrm>
                    <a:off x="3572064" y="1054364"/>
                    <a:ext cx="1140482" cy="1462504"/>
                  </a:xfrm>
                  <a:prstGeom prst="roundRect">
                    <a:avLst>
                      <a:gd name="adj" fmla="val 48205"/>
                    </a:avLst>
                  </a:prstGeom>
                  <a:solidFill>
                    <a:schemeClr val="tx2">
                      <a:lumMod val="5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76" name="Rectangle: Rounded Corners 158">
                    <a:extLst>
                      <a:ext uri="{FF2B5EF4-FFF2-40B4-BE49-F238E27FC236}">
                        <a16:creationId xmlns:a16="http://schemas.microsoft.com/office/drawing/2014/main" id="{197EA33F-439E-462C-9D02-E9A32CBE8EF5}"/>
                      </a:ext>
                    </a:extLst>
                  </p:cNvPr>
                  <p:cNvSpPr/>
                  <p:nvPr/>
                </p:nvSpPr>
                <p:spPr>
                  <a:xfrm>
                    <a:off x="4375408"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73" name="Freeform: Shape 172">
                  <a:extLst>
                    <a:ext uri="{FF2B5EF4-FFF2-40B4-BE49-F238E27FC236}">
                      <a16:creationId xmlns:a16="http://schemas.microsoft.com/office/drawing/2014/main" id="{0350F02E-4A03-4BBC-B658-8C8B218B168A}"/>
                    </a:ext>
                  </a:extLst>
                </p:cNvPr>
                <p:cNvSpPr/>
                <p:nvPr/>
              </p:nvSpPr>
              <p:spPr>
                <a:xfrm>
                  <a:off x="2824755" y="2877415"/>
                  <a:ext cx="2963457" cy="491765"/>
                </a:xfrm>
                <a:custGeom>
                  <a:avLst/>
                  <a:gdLst>
                    <a:gd name="connsiteX0" fmla="*/ 569210 w 3406551"/>
                    <a:gd name="connsiteY0" fmla="*/ 0 h 569209"/>
                    <a:gd name="connsiteX1" fmla="*/ 2837341 w 3406551"/>
                    <a:gd name="connsiteY1" fmla="*/ 0 h 569209"/>
                    <a:gd name="connsiteX2" fmla="*/ 3394987 w 3406551"/>
                    <a:gd name="connsiteY2" fmla="*/ 454494 h 569209"/>
                    <a:gd name="connsiteX3" fmla="*/ 3406551 w 3406551"/>
                    <a:gd name="connsiteY3" fmla="*/ 569209 h 569209"/>
                    <a:gd name="connsiteX4" fmla="*/ 0 w 3406551"/>
                    <a:gd name="connsiteY4" fmla="*/ 569209 h 569209"/>
                    <a:gd name="connsiteX5" fmla="*/ 11564 w 3406551"/>
                    <a:gd name="connsiteY5" fmla="*/ 454494 h 569209"/>
                    <a:gd name="connsiteX6" fmla="*/ 569210 w 3406551"/>
                    <a:gd name="connsiteY6" fmla="*/ 0 h 56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6551" h="569209">
                      <a:moveTo>
                        <a:pt x="569210" y="0"/>
                      </a:moveTo>
                      <a:lnTo>
                        <a:pt x="2837341" y="0"/>
                      </a:lnTo>
                      <a:cubicBezTo>
                        <a:pt x="3112411" y="0"/>
                        <a:pt x="3341910" y="195115"/>
                        <a:pt x="3394987" y="454494"/>
                      </a:cubicBezTo>
                      <a:lnTo>
                        <a:pt x="3406551" y="569209"/>
                      </a:lnTo>
                      <a:lnTo>
                        <a:pt x="0" y="569209"/>
                      </a:lnTo>
                      <a:lnTo>
                        <a:pt x="11564" y="454494"/>
                      </a:lnTo>
                      <a:cubicBezTo>
                        <a:pt x="64641" y="195115"/>
                        <a:pt x="294140" y="0"/>
                        <a:pt x="569210" y="0"/>
                      </a:cubicBezTo>
                      <a:close/>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sp>
          <p:nvSpPr>
            <p:cNvPr id="167" name="Oval 166">
              <a:extLst>
                <a:ext uri="{FF2B5EF4-FFF2-40B4-BE49-F238E27FC236}">
                  <a16:creationId xmlns:a16="http://schemas.microsoft.com/office/drawing/2014/main" id="{AD7B209A-A7F1-46E4-8AA4-DE62791D9818}"/>
                </a:ext>
              </a:extLst>
            </p:cNvPr>
            <p:cNvSpPr/>
            <p:nvPr/>
          </p:nvSpPr>
          <p:spPr>
            <a:xfrm>
              <a:off x="8201226" y="4558567"/>
              <a:ext cx="344032" cy="344032"/>
            </a:xfrm>
            <a:prstGeom prst="ellipse">
              <a:avLst/>
            </a:prstGeom>
            <a:solidFill>
              <a:schemeClr val="tx2">
                <a:lumMod val="5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8" name="Oval 167">
              <a:extLst>
                <a:ext uri="{FF2B5EF4-FFF2-40B4-BE49-F238E27FC236}">
                  <a16:creationId xmlns:a16="http://schemas.microsoft.com/office/drawing/2014/main" id="{EF3B3581-12A7-4E02-9B7D-6EA4633D099D}"/>
                </a:ext>
              </a:extLst>
            </p:cNvPr>
            <p:cNvSpPr/>
            <p:nvPr/>
          </p:nvSpPr>
          <p:spPr>
            <a:xfrm>
              <a:off x="6696840" y="4558567"/>
              <a:ext cx="344032" cy="344032"/>
            </a:xfrm>
            <a:prstGeom prst="ellipse">
              <a:avLst/>
            </a:prstGeom>
            <a:solidFill>
              <a:schemeClr val="tx2">
                <a:lumMod val="5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9" name="Freeform: Shape 168">
              <a:extLst>
                <a:ext uri="{FF2B5EF4-FFF2-40B4-BE49-F238E27FC236}">
                  <a16:creationId xmlns:a16="http://schemas.microsoft.com/office/drawing/2014/main" id="{F34E8DA2-F54C-459B-83C0-5347063A7087}"/>
                </a:ext>
              </a:extLst>
            </p:cNvPr>
            <p:cNvSpPr/>
            <p:nvPr/>
          </p:nvSpPr>
          <p:spPr>
            <a:xfrm>
              <a:off x="6770780" y="4064035"/>
              <a:ext cx="1696496" cy="1301422"/>
            </a:xfrm>
            <a:custGeom>
              <a:avLst/>
              <a:gdLst>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0 w 1696496"/>
                <a:gd name="connsiteY4" fmla="*/ 1301422 h 1301422"/>
                <a:gd name="connsiteX5" fmla="*/ 0 w 1696496"/>
                <a:gd name="connsiteY5" fmla="*/ 466621 h 1301422"/>
                <a:gd name="connsiteX6" fmla="*/ 466621 w 1696496"/>
                <a:gd name="connsiteY6" fmla="*/ 0 h 1301422"/>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802849 w 1696496"/>
                <a:gd name="connsiteY4" fmla="*/ 1298461 h 1301422"/>
                <a:gd name="connsiteX5" fmla="*/ 0 w 1696496"/>
                <a:gd name="connsiteY5" fmla="*/ 1301422 h 1301422"/>
                <a:gd name="connsiteX6" fmla="*/ 0 w 1696496"/>
                <a:gd name="connsiteY6" fmla="*/ 466621 h 1301422"/>
                <a:gd name="connsiteX7" fmla="*/ 466621 w 1696496"/>
                <a:gd name="connsiteY7" fmla="*/ 0 h 1301422"/>
                <a:gd name="connsiteX0" fmla="*/ 802849 w 1696496"/>
                <a:gd name="connsiteY0" fmla="*/ 1298461 h 1389901"/>
                <a:gd name="connsiteX1" fmla="*/ 0 w 1696496"/>
                <a:gd name="connsiteY1" fmla="*/ 1301422 h 1389901"/>
                <a:gd name="connsiteX2" fmla="*/ 0 w 1696496"/>
                <a:gd name="connsiteY2" fmla="*/ 466621 h 1389901"/>
                <a:gd name="connsiteX3" fmla="*/ 466621 w 1696496"/>
                <a:gd name="connsiteY3" fmla="*/ 0 h 1389901"/>
                <a:gd name="connsiteX4" fmla="*/ 1229875 w 1696496"/>
                <a:gd name="connsiteY4" fmla="*/ 0 h 1389901"/>
                <a:gd name="connsiteX5" fmla="*/ 1696496 w 1696496"/>
                <a:gd name="connsiteY5" fmla="*/ 466621 h 1389901"/>
                <a:gd name="connsiteX6" fmla="*/ 1696496 w 1696496"/>
                <a:gd name="connsiteY6" fmla="*/ 1301422 h 1389901"/>
                <a:gd name="connsiteX7" fmla="*/ 894289 w 1696496"/>
                <a:gd name="connsiteY7" fmla="*/ 1389901 h 1389901"/>
                <a:gd name="connsiteX0" fmla="*/ 802849 w 1696496"/>
                <a:gd name="connsiteY0" fmla="*/ 1298461 h 1301422"/>
                <a:gd name="connsiteX1" fmla="*/ 0 w 1696496"/>
                <a:gd name="connsiteY1" fmla="*/ 1301422 h 1301422"/>
                <a:gd name="connsiteX2" fmla="*/ 0 w 1696496"/>
                <a:gd name="connsiteY2" fmla="*/ 466621 h 1301422"/>
                <a:gd name="connsiteX3" fmla="*/ 466621 w 1696496"/>
                <a:gd name="connsiteY3" fmla="*/ 0 h 1301422"/>
                <a:gd name="connsiteX4" fmla="*/ 1229875 w 1696496"/>
                <a:gd name="connsiteY4" fmla="*/ 0 h 1301422"/>
                <a:gd name="connsiteX5" fmla="*/ 1696496 w 1696496"/>
                <a:gd name="connsiteY5" fmla="*/ 466621 h 1301422"/>
                <a:gd name="connsiteX6" fmla="*/ 1696496 w 1696496"/>
                <a:gd name="connsiteY6" fmla="*/ 1301422 h 1301422"/>
                <a:gd name="connsiteX0" fmla="*/ 0 w 1696496"/>
                <a:gd name="connsiteY0" fmla="*/ 1301422 h 1301422"/>
                <a:gd name="connsiteX1" fmla="*/ 0 w 1696496"/>
                <a:gd name="connsiteY1" fmla="*/ 466621 h 1301422"/>
                <a:gd name="connsiteX2" fmla="*/ 466621 w 1696496"/>
                <a:gd name="connsiteY2" fmla="*/ 0 h 1301422"/>
                <a:gd name="connsiteX3" fmla="*/ 1229875 w 1696496"/>
                <a:gd name="connsiteY3" fmla="*/ 0 h 1301422"/>
                <a:gd name="connsiteX4" fmla="*/ 1696496 w 1696496"/>
                <a:gd name="connsiteY4" fmla="*/ 466621 h 1301422"/>
                <a:gd name="connsiteX5" fmla="*/ 1696496 w 1696496"/>
                <a:gd name="connsiteY5" fmla="*/ 1301422 h 130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6496" h="1301422">
                  <a:moveTo>
                    <a:pt x="0" y="1301422"/>
                  </a:moveTo>
                  <a:lnTo>
                    <a:pt x="0" y="466621"/>
                  </a:lnTo>
                  <a:cubicBezTo>
                    <a:pt x="0" y="208913"/>
                    <a:pt x="208913" y="0"/>
                    <a:pt x="466621" y="0"/>
                  </a:cubicBezTo>
                  <a:lnTo>
                    <a:pt x="1229875" y="0"/>
                  </a:lnTo>
                  <a:cubicBezTo>
                    <a:pt x="1487583" y="0"/>
                    <a:pt x="1696496" y="208913"/>
                    <a:pt x="1696496" y="466621"/>
                  </a:cubicBezTo>
                  <a:lnTo>
                    <a:pt x="1696496" y="1301422"/>
                  </a:lnTo>
                </a:path>
              </a:pathLst>
            </a:custGeom>
            <a:gradFill flip="none" rotWithShape="1">
              <a:gsLst>
                <a:gs pos="100000">
                  <a:schemeClr val="tx2">
                    <a:lumMod val="50000"/>
                  </a:schemeClr>
                </a:gs>
                <a:gs pos="21000">
                  <a:schemeClr val="bg1">
                    <a:lumMod val="65000"/>
                    <a:lumOff val="35000"/>
                  </a:schemeClr>
                </a:gs>
              </a:gsLst>
              <a:lin ang="16200000" scaled="0"/>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prstClr val="white"/>
                </a:solidFill>
                <a:latin typeface="Arial"/>
              </a:endParaRPr>
            </a:p>
          </p:txBody>
        </p:sp>
      </p:grpSp>
      <p:sp>
        <p:nvSpPr>
          <p:cNvPr id="93" name="Title 8">
            <a:extLst>
              <a:ext uri="{FF2B5EF4-FFF2-40B4-BE49-F238E27FC236}">
                <a16:creationId xmlns:a16="http://schemas.microsoft.com/office/drawing/2014/main" id="{B6641548-3343-4161-95AF-3D522421B384}"/>
              </a:ext>
            </a:extLst>
          </p:cNvPr>
          <p:cNvSpPr txBox="1">
            <a:spLocks/>
          </p:cNvSpPr>
          <p:nvPr/>
        </p:nvSpPr>
        <p:spPr>
          <a:xfrm>
            <a:off x="1684719" y="1653068"/>
            <a:ext cx="11260963" cy="2253027"/>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5600" dirty="0"/>
              <a:t>What is the role of boards </a:t>
            </a:r>
            <a:br>
              <a:rPr lang="en-US" sz="5600" dirty="0"/>
            </a:br>
            <a:r>
              <a:rPr lang="en-US" sz="5600" dirty="0"/>
              <a:t>in the long-term success </a:t>
            </a:r>
            <a:br>
              <a:rPr lang="en-US" sz="5600" dirty="0"/>
            </a:br>
            <a:r>
              <a:rPr lang="en-US" sz="5600" dirty="0"/>
              <a:t>of their company?</a:t>
            </a:r>
          </a:p>
        </p:txBody>
      </p:sp>
      <p:pic>
        <p:nvPicPr>
          <p:cNvPr id="87" name="Picture 86">
            <a:extLst>
              <a:ext uri="{FF2B5EF4-FFF2-40B4-BE49-F238E27FC236}">
                <a16:creationId xmlns:a16="http://schemas.microsoft.com/office/drawing/2014/main" id="{3FD0143D-5A7F-4E4C-8CDD-099B91459392}"/>
              </a:ext>
            </a:extLst>
          </p:cNvPr>
          <p:cNvPicPr>
            <a:picLocks noChangeAspect="1"/>
          </p:cNvPicPr>
          <p:nvPr/>
        </p:nvPicPr>
        <p:blipFill rotWithShape="1">
          <a:blip r:embed="rId3"/>
          <a:srcRect l="33110" t="4109" r="33209" b="8274"/>
          <a:stretch/>
        </p:blipFill>
        <p:spPr>
          <a:xfrm>
            <a:off x="11884905" y="1280160"/>
            <a:ext cx="2226552" cy="3040752"/>
          </a:xfrm>
          <a:prstGeom prst="rect">
            <a:avLst/>
          </a:prstGeom>
          <a:ln w="19050">
            <a:solidFill>
              <a:schemeClr val="tx1"/>
            </a:solidFill>
          </a:ln>
        </p:spPr>
      </p:pic>
    </p:spTree>
    <p:extLst>
      <p:ext uri="{BB962C8B-B14F-4D97-AF65-F5344CB8AC3E}">
        <p14:creationId xmlns:p14="http://schemas.microsoft.com/office/powerpoint/2010/main" val="1750534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par>
                                <p:cTn id="8" presetID="42" presetClass="path" presetSubtype="0" decel="100000" fill="hold" grpId="1" nodeType="withEffect">
                                  <p:stCondLst>
                                    <p:cond delay="250"/>
                                  </p:stCondLst>
                                  <p:childTnLst>
                                    <p:animMotion origin="layout" path="M 0 -6.17284E-8 L 0 0.0436 " pathEditMode="relative" rAng="0" ptsTypes="AA">
                                      <p:cBhvr>
                                        <p:cTn id="9" dur="500" spd="-100000" fill="hold"/>
                                        <p:tgtEl>
                                          <p:spTgt spid="93"/>
                                        </p:tgtEl>
                                        <p:attrNameLst>
                                          <p:attrName>ppt_x</p:attrName>
                                          <p:attrName>ppt_y</p:attrName>
                                        </p:attrNameLst>
                                      </p:cBhvr>
                                      <p:rCtr x="0" y="218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fade">
                                      <p:cBhvr>
                                        <p:cTn id="14" dur="3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3"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5897FB90-B1E7-4F75-BF06-696E9F44905F}"/>
              </a:ext>
            </a:extLst>
          </p:cNvPr>
          <p:cNvSpPr/>
          <p:nvPr/>
        </p:nvSpPr>
        <p:spPr>
          <a:xfrm>
            <a:off x="1" y="1"/>
            <a:ext cx="14630398" cy="822958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3" name="Rectangle 2" hidden="1">
            <a:extLst>
              <a:ext uri="{FF2B5EF4-FFF2-40B4-BE49-F238E27FC236}">
                <a16:creationId xmlns:a16="http://schemas.microsoft.com/office/drawing/2014/main" id="{A54BC35E-1D67-4AA5-BCA3-C2BDBDA705D5}"/>
              </a:ext>
            </a:extLst>
          </p:cNvPr>
          <p:cNvSpPr/>
          <p:nvPr/>
        </p:nvSpPr>
        <p:spPr>
          <a:xfrm>
            <a:off x="1" y="1"/>
            <a:ext cx="14630398" cy="822958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141" name="Mask_right"/>
          <p:cNvSpPr/>
          <p:nvPr/>
        </p:nvSpPr>
        <p:spPr>
          <a:xfrm>
            <a:off x="1" y="2737977"/>
            <a:ext cx="14630398" cy="5491624"/>
          </a:xfrm>
          <a:prstGeom prst="rect">
            <a:avLst/>
          </a:prstGeom>
          <a:solidFill>
            <a:schemeClr val="accent4">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12" name="AutoShape 9">
            <a:extLst>
              <a:ext uri="{FF2B5EF4-FFF2-40B4-BE49-F238E27FC236}">
                <a16:creationId xmlns:a16="http://schemas.microsoft.com/office/drawing/2014/main" id="{E9039B76-1728-4974-8FAA-80AA43517430}"/>
              </a:ext>
            </a:extLst>
          </p:cNvPr>
          <p:cNvSpPr>
            <a:spLocks noChangeAspect="1" noChangeArrowheads="1" noTextEdit="1"/>
          </p:cNvSpPr>
          <p:nvPr/>
        </p:nvSpPr>
        <p:spPr bwMode="auto">
          <a:xfrm>
            <a:off x="9415180" y="2778813"/>
            <a:ext cx="1267461" cy="144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nvGrpSpPr>
          <p:cNvPr id="61" name="Group 60">
            <a:extLst>
              <a:ext uri="{FF2B5EF4-FFF2-40B4-BE49-F238E27FC236}">
                <a16:creationId xmlns:a16="http://schemas.microsoft.com/office/drawing/2014/main" id="{6ADE3481-724F-4990-8B6C-F2A26EE33672}"/>
              </a:ext>
            </a:extLst>
          </p:cNvPr>
          <p:cNvGrpSpPr/>
          <p:nvPr/>
        </p:nvGrpSpPr>
        <p:grpSpPr>
          <a:xfrm>
            <a:off x="7225047" y="6806797"/>
            <a:ext cx="252427" cy="832974"/>
            <a:chOff x="4525019" y="3663929"/>
            <a:chExt cx="131545" cy="452043"/>
          </a:xfrm>
        </p:grpSpPr>
        <p:cxnSp>
          <p:nvCxnSpPr>
            <p:cNvPr id="14" name="Straight Connector 13">
              <a:extLst>
                <a:ext uri="{FF2B5EF4-FFF2-40B4-BE49-F238E27FC236}">
                  <a16:creationId xmlns:a16="http://schemas.microsoft.com/office/drawing/2014/main" id="{30CB3B61-A69C-47E3-AED0-AE94A0C51D57}"/>
                </a:ext>
              </a:extLst>
            </p:cNvPr>
            <p:cNvCxnSpPr>
              <a:cxnSpLocks/>
            </p:cNvCxnSpPr>
            <p:nvPr/>
          </p:nvCxnSpPr>
          <p:spPr>
            <a:xfrm>
              <a:off x="4654502" y="3669658"/>
              <a:ext cx="2062" cy="446314"/>
            </a:xfrm>
            <a:prstGeom prst="line">
              <a:avLst/>
            </a:prstGeom>
            <a:solidFill>
              <a:schemeClr val="accent2"/>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18" name="Straight Connector 117">
              <a:extLst>
                <a:ext uri="{FF2B5EF4-FFF2-40B4-BE49-F238E27FC236}">
                  <a16:creationId xmlns:a16="http://schemas.microsoft.com/office/drawing/2014/main" id="{FD570205-9931-4AC7-8496-9D88854C52DA}"/>
                </a:ext>
              </a:extLst>
            </p:cNvPr>
            <p:cNvCxnSpPr>
              <a:cxnSpLocks/>
            </p:cNvCxnSpPr>
            <p:nvPr/>
          </p:nvCxnSpPr>
          <p:spPr>
            <a:xfrm>
              <a:off x="4525019" y="3663929"/>
              <a:ext cx="2062" cy="446314"/>
            </a:xfrm>
            <a:prstGeom prst="line">
              <a:avLst/>
            </a:prstGeom>
            <a:solidFill>
              <a:schemeClr val="accent2"/>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grpSp>
      <p:sp>
        <p:nvSpPr>
          <p:cNvPr id="2" name="Rectangle 1">
            <a:extLst>
              <a:ext uri="{FF2B5EF4-FFF2-40B4-BE49-F238E27FC236}">
                <a16:creationId xmlns:a16="http://schemas.microsoft.com/office/drawing/2014/main" id="{CAD18F5C-732A-41C0-8CF8-B5F221E55FCD}"/>
              </a:ext>
            </a:extLst>
          </p:cNvPr>
          <p:cNvSpPr/>
          <p:nvPr/>
        </p:nvSpPr>
        <p:spPr>
          <a:xfrm>
            <a:off x="997617" y="1624405"/>
            <a:ext cx="12635166" cy="5193386"/>
          </a:xfrm>
          <a:prstGeom prst="rect">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4" name="Straight Connector 3">
            <a:extLst>
              <a:ext uri="{FF2B5EF4-FFF2-40B4-BE49-F238E27FC236}">
                <a16:creationId xmlns:a16="http://schemas.microsoft.com/office/drawing/2014/main" id="{10F9C5C6-1540-4EE2-B4D6-3E702B5A59F1}"/>
              </a:ext>
            </a:extLst>
          </p:cNvPr>
          <p:cNvCxnSpPr>
            <a:cxnSpLocks/>
          </p:cNvCxnSpPr>
          <p:nvPr/>
        </p:nvCxnSpPr>
        <p:spPr>
          <a:xfrm>
            <a:off x="828339" y="1624405"/>
            <a:ext cx="12973722" cy="0"/>
          </a:xfrm>
          <a:prstGeom prst="line">
            <a:avLst/>
          </a:prstGeom>
          <a:solidFill>
            <a:schemeClr val="accent2"/>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56" name="Rectangle 55">
            <a:extLst>
              <a:ext uri="{FF2B5EF4-FFF2-40B4-BE49-F238E27FC236}">
                <a16:creationId xmlns:a16="http://schemas.microsoft.com/office/drawing/2014/main" id="{D864E930-BE4E-4FD4-8C7C-C0D936BDD945}"/>
              </a:ext>
            </a:extLst>
          </p:cNvPr>
          <p:cNvSpPr/>
          <p:nvPr/>
        </p:nvSpPr>
        <p:spPr>
          <a:xfrm>
            <a:off x="1" y="7631400"/>
            <a:ext cx="14630398" cy="1329722"/>
          </a:xfrm>
          <a:prstGeom prst="rect">
            <a:avLst/>
          </a:prstGeom>
          <a:solidFill>
            <a:schemeClr val="accent4">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96" name="Rectangle 95" hidden="1">
            <a:extLst>
              <a:ext uri="{FF2B5EF4-FFF2-40B4-BE49-F238E27FC236}">
                <a16:creationId xmlns:a16="http://schemas.microsoft.com/office/drawing/2014/main" id="{1C46CCAD-107E-46E6-A0D7-6768071E984C}"/>
              </a:ext>
            </a:extLst>
          </p:cNvPr>
          <p:cNvSpPr/>
          <p:nvPr/>
        </p:nvSpPr>
        <p:spPr>
          <a:xfrm>
            <a:off x="1" y="0"/>
            <a:ext cx="14630398" cy="6850285"/>
          </a:xfrm>
          <a:prstGeom prst="rect">
            <a:avLst/>
          </a:prstGeom>
          <a:solidFill>
            <a:schemeClr val="accent4">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53" name="Straight Connector 52">
            <a:extLst>
              <a:ext uri="{FF2B5EF4-FFF2-40B4-BE49-F238E27FC236}">
                <a16:creationId xmlns:a16="http://schemas.microsoft.com/office/drawing/2014/main" id="{90126083-EA2C-4039-8350-361CCC53EE4B}"/>
              </a:ext>
            </a:extLst>
          </p:cNvPr>
          <p:cNvCxnSpPr>
            <a:cxnSpLocks/>
          </p:cNvCxnSpPr>
          <p:nvPr/>
        </p:nvCxnSpPr>
        <p:spPr>
          <a:xfrm>
            <a:off x="-16879" y="7639770"/>
            <a:ext cx="14664162" cy="0"/>
          </a:xfrm>
          <a:prstGeom prst="line">
            <a:avLst/>
          </a:prstGeom>
          <a:solidFill>
            <a:schemeClr val="accent6"/>
          </a:solidFill>
          <a:ln w="25400">
            <a:solidFill>
              <a:schemeClr val="tx1"/>
            </a:solidFill>
          </a:ln>
          <a:effectLst/>
        </p:spPr>
        <p:style>
          <a:lnRef idx="1">
            <a:schemeClr val="accent1"/>
          </a:lnRef>
          <a:fillRef idx="3">
            <a:schemeClr val="accent1"/>
          </a:fillRef>
          <a:effectRef idx="2">
            <a:schemeClr val="accent1"/>
          </a:effectRef>
          <a:fontRef idx="minor">
            <a:schemeClr val="lt1"/>
          </a:fontRef>
        </p:style>
      </p:cxnSp>
      <p:grpSp>
        <p:nvGrpSpPr>
          <p:cNvPr id="81" name="Group 80">
            <a:extLst>
              <a:ext uri="{FF2B5EF4-FFF2-40B4-BE49-F238E27FC236}">
                <a16:creationId xmlns:a16="http://schemas.microsoft.com/office/drawing/2014/main" id="{2334AC0B-A391-4F69-9F3C-6625C54B58BB}"/>
              </a:ext>
            </a:extLst>
          </p:cNvPr>
          <p:cNvGrpSpPr/>
          <p:nvPr/>
        </p:nvGrpSpPr>
        <p:grpSpPr>
          <a:xfrm>
            <a:off x="866515" y="5713575"/>
            <a:ext cx="2957469" cy="3602677"/>
            <a:chOff x="541572" y="3113784"/>
            <a:chExt cx="1848418" cy="2251673"/>
          </a:xfrm>
        </p:grpSpPr>
        <p:grpSp>
          <p:nvGrpSpPr>
            <p:cNvPr id="67" name="Group 66">
              <a:extLst>
                <a:ext uri="{FF2B5EF4-FFF2-40B4-BE49-F238E27FC236}">
                  <a16:creationId xmlns:a16="http://schemas.microsoft.com/office/drawing/2014/main" id="{504E7F19-8C57-4504-9F5E-9DCE358A7241}"/>
                </a:ext>
              </a:extLst>
            </p:cNvPr>
            <p:cNvGrpSpPr/>
            <p:nvPr/>
          </p:nvGrpSpPr>
          <p:grpSpPr>
            <a:xfrm>
              <a:off x="738571" y="3113784"/>
              <a:ext cx="1450379" cy="1132918"/>
              <a:chOff x="1543810" y="3236941"/>
              <a:chExt cx="1093041" cy="853795"/>
            </a:xfrm>
          </p:grpSpPr>
          <p:sp>
            <p:nvSpPr>
              <p:cNvPr id="64" name="Rectangle 63">
                <a:extLst>
                  <a:ext uri="{FF2B5EF4-FFF2-40B4-BE49-F238E27FC236}">
                    <a16:creationId xmlns:a16="http://schemas.microsoft.com/office/drawing/2014/main" id="{E0CFD37A-4F93-4C9F-9DC3-AFAFB6397C1F}"/>
                  </a:ext>
                </a:extLst>
              </p:cNvPr>
              <p:cNvSpPr/>
              <p:nvPr/>
            </p:nvSpPr>
            <p:spPr>
              <a:xfrm>
                <a:off x="1959361" y="3751349"/>
                <a:ext cx="267176" cy="160283"/>
              </a:xfrm>
              <a:custGeom>
                <a:avLst/>
                <a:gdLst>
                  <a:gd name="connsiteX0" fmla="*/ 0 w 167614"/>
                  <a:gd name="connsiteY0" fmla="*/ 0 h 157663"/>
                  <a:gd name="connsiteX1" fmla="*/ 167614 w 167614"/>
                  <a:gd name="connsiteY1" fmla="*/ 0 h 157663"/>
                  <a:gd name="connsiteX2" fmla="*/ 167614 w 167614"/>
                  <a:gd name="connsiteY2" fmla="*/ 157663 h 157663"/>
                  <a:gd name="connsiteX3" fmla="*/ 0 w 167614"/>
                  <a:gd name="connsiteY3" fmla="*/ 157663 h 157663"/>
                  <a:gd name="connsiteX4" fmla="*/ 0 w 167614"/>
                  <a:gd name="connsiteY4" fmla="*/ 0 h 15766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57133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57641 w 267176"/>
                  <a:gd name="connsiteY0" fmla="*/ 7860 h 160283"/>
                  <a:gd name="connsiteX1" fmla="*/ 204294 w 267176"/>
                  <a:gd name="connsiteY1" fmla="*/ 0 h 160283"/>
                  <a:gd name="connsiteX2" fmla="*/ 267176 w 267176"/>
                  <a:gd name="connsiteY2" fmla="*/ 160283 h 160283"/>
                  <a:gd name="connsiteX3" fmla="*/ 0 w 267176"/>
                  <a:gd name="connsiteY3" fmla="*/ 157663 h 160283"/>
                  <a:gd name="connsiteX4" fmla="*/ 57641 w 267176"/>
                  <a:gd name="connsiteY4" fmla="*/ 7860 h 16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76" h="160283">
                    <a:moveTo>
                      <a:pt x="57641" y="7860"/>
                    </a:moveTo>
                    <a:lnTo>
                      <a:pt x="204294" y="0"/>
                    </a:lnTo>
                    <a:cubicBezTo>
                      <a:pt x="221761" y="53428"/>
                      <a:pt x="210409" y="117336"/>
                      <a:pt x="267176" y="160283"/>
                    </a:cubicBezTo>
                    <a:lnTo>
                      <a:pt x="0" y="157663"/>
                    </a:lnTo>
                    <a:cubicBezTo>
                      <a:pt x="60261" y="118210"/>
                      <a:pt x="41921" y="60414"/>
                      <a:pt x="57641" y="7860"/>
                    </a:cubicBezTo>
                    <a:close/>
                  </a:path>
                </a:pathLst>
              </a:cu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22" name="Group 121">
                <a:extLst>
                  <a:ext uri="{FF2B5EF4-FFF2-40B4-BE49-F238E27FC236}">
                    <a16:creationId xmlns:a16="http://schemas.microsoft.com/office/drawing/2014/main" id="{358EA753-4B8E-40B9-832C-4193B473EE01}"/>
                  </a:ext>
                </a:extLst>
              </p:cNvPr>
              <p:cNvGrpSpPr/>
              <p:nvPr/>
            </p:nvGrpSpPr>
            <p:grpSpPr>
              <a:xfrm>
                <a:off x="1543810" y="3236941"/>
                <a:ext cx="1093041" cy="853795"/>
                <a:chOff x="2824755" y="1054364"/>
                <a:chExt cx="2963457" cy="2314816"/>
              </a:xfrm>
              <a:solidFill>
                <a:srgbClr val="EE5854"/>
              </a:solidFill>
            </p:grpSpPr>
            <p:grpSp>
              <p:nvGrpSpPr>
                <p:cNvPr id="123" name="Group 122">
                  <a:extLst>
                    <a:ext uri="{FF2B5EF4-FFF2-40B4-BE49-F238E27FC236}">
                      <a16:creationId xmlns:a16="http://schemas.microsoft.com/office/drawing/2014/main" id="{28982A4B-4E1F-41AA-BD5A-8E6451E14F93}"/>
                    </a:ext>
                  </a:extLst>
                </p:cNvPr>
                <p:cNvGrpSpPr/>
                <p:nvPr/>
              </p:nvGrpSpPr>
              <p:grpSpPr>
                <a:xfrm>
                  <a:off x="3609775" y="1054364"/>
                  <a:ext cx="1393408" cy="1824841"/>
                  <a:chOff x="3451485" y="1054364"/>
                  <a:chExt cx="1393408" cy="1824841"/>
                </a:xfrm>
                <a:grpFill/>
              </p:grpSpPr>
              <p:sp>
                <p:nvSpPr>
                  <p:cNvPr id="125" name="Rectangle: Rounded Corners 158">
                    <a:extLst>
                      <a:ext uri="{FF2B5EF4-FFF2-40B4-BE49-F238E27FC236}">
                        <a16:creationId xmlns:a16="http://schemas.microsoft.com/office/drawing/2014/main" id="{516A5095-8B86-4315-86F5-FAE1C7554BE8}"/>
                      </a:ext>
                    </a:extLst>
                  </p:cNvPr>
                  <p:cNvSpPr/>
                  <p:nvPr/>
                </p:nvSpPr>
                <p:spPr>
                  <a:xfrm flipH="1">
                    <a:off x="3451485"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26" name="Rectangle: Rounded Corners 125">
                    <a:extLst>
                      <a:ext uri="{FF2B5EF4-FFF2-40B4-BE49-F238E27FC236}">
                        <a16:creationId xmlns:a16="http://schemas.microsoft.com/office/drawing/2014/main" id="{05A0665A-B637-465B-8717-5E6D1E2C9120}"/>
                      </a:ext>
                    </a:extLst>
                  </p:cNvPr>
                  <p:cNvSpPr/>
                  <p:nvPr/>
                </p:nvSpPr>
                <p:spPr>
                  <a:xfrm>
                    <a:off x="3572064" y="1054364"/>
                    <a:ext cx="1140482" cy="1462504"/>
                  </a:xfrm>
                  <a:prstGeom prst="roundRect">
                    <a:avLst>
                      <a:gd name="adj" fmla="val 48205"/>
                    </a:avLst>
                  </a:prstGeom>
                  <a:solidFill>
                    <a:schemeClr val="tx2">
                      <a:lumMod val="5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28" name="Rectangle: Rounded Corners 158">
                    <a:extLst>
                      <a:ext uri="{FF2B5EF4-FFF2-40B4-BE49-F238E27FC236}">
                        <a16:creationId xmlns:a16="http://schemas.microsoft.com/office/drawing/2014/main" id="{D08E3237-6C20-47D0-9107-D18315BD2A7B}"/>
                      </a:ext>
                    </a:extLst>
                  </p:cNvPr>
                  <p:cNvSpPr/>
                  <p:nvPr/>
                </p:nvSpPr>
                <p:spPr>
                  <a:xfrm>
                    <a:off x="4375408"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24" name="Freeform: Shape 123">
                  <a:extLst>
                    <a:ext uri="{FF2B5EF4-FFF2-40B4-BE49-F238E27FC236}">
                      <a16:creationId xmlns:a16="http://schemas.microsoft.com/office/drawing/2014/main" id="{AC21181A-8853-429A-BBD7-03376677596D}"/>
                    </a:ext>
                  </a:extLst>
                </p:cNvPr>
                <p:cNvSpPr/>
                <p:nvPr/>
              </p:nvSpPr>
              <p:spPr>
                <a:xfrm>
                  <a:off x="2824755" y="2877415"/>
                  <a:ext cx="2963457" cy="491765"/>
                </a:xfrm>
                <a:custGeom>
                  <a:avLst/>
                  <a:gdLst>
                    <a:gd name="connsiteX0" fmla="*/ 569210 w 3406551"/>
                    <a:gd name="connsiteY0" fmla="*/ 0 h 569209"/>
                    <a:gd name="connsiteX1" fmla="*/ 2837341 w 3406551"/>
                    <a:gd name="connsiteY1" fmla="*/ 0 h 569209"/>
                    <a:gd name="connsiteX2" fmla="*/ 3394987 w 3406551"/>
                    <a:gd name="connsiteY2" fmla="*/ 454494 h 569209"/>
                    <a:gd name="connsiteX3" fmla="*/ 3406551 w 3406551"/>
                    <a:gd name="connsiteY3" fmla="*/ 569209 h 569209"/>
                    <a:gd name="connsiteX4" fmla="*/ 0 w 3406551"/>
                    <a:gd name="connsiteY4" fmla="*/ 569209 h 569209"/>
                    <a:gd name="connsiteX5" fmla="*/ 11564 w 3406551"/>
                    <a:gd name="connsiteY5" fmla="*/ 454494 h 569209"/>
                    <a:gd name="connsiteX6" fmla="*/ 569210 w 3406551"/>
                    <a:gd name="connsiteY6" fmla="*/ 0 h 56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6551" h="569209">
                      <a:moveTo>
                        <a:pt x="569210" y="0"/>
                      </a:moveTo>
                      <a:lnTo>
                        <a:pt x="2837341" y="0"/>
                      </a:lnTo>
                      <a:cubicBezTo>
                        <a:pt x="3112411" y="0"/>
                        <a:pt x="3341910" y="195115"/>
                        <a:pt x="3394987" y="454494"/>
                      </a:cubicBezTo>
                      <a:lnTo>
                        <a:pt x="3406551" y="569209"/>
                      </a:lnTo>
                      <a:lnTo>
                        <a:pt x="0" y="569209"/>
                      </a:lnTo>
                      <a:lnTo>
                        <a:pt x="11564" y="454494"/>
                      </a:lnTo>
                      <a:cubicBezTo>
                        <a:pt x="64641" y="195115"/>
                        <a:pt x="294140" y="0"/>
                        <a:pt x="569210" y="0"/>
                      </a:cubicBezTo>
                      <a:close/>
                    </a:path>
                  </a:pathLst>
                </a:custGeom>
                <a:solidFill>
                  <a:schemeClr val="tx2">
                    <a:lumMod val="5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sp>
          <p:nvSpPr>
            <p:cNvPr id="79" name="Oval 78">
              <a:extLst>
                <a:ext uri="{FF2B5EF4-FFF2-40B4-BE49-F238E27FC236}">
                  <a16:creationId xmlns:a16="http://schemas.microsoft.com/office/drawing/2014/main" id="{789A5DF5-0B90-49C4-94D8-1E85A1DE9219}"/>
                </a:ext>
              </a:extLst>
            </p:cNvPr>
            <p:cNvSpPr/>
            <p:nvPr/>
          </p:nvSpPr>
          <p:spPr>
            <a:xfrm>
              <a:off x="2045958" y="4558567"/>
              <a:ext cx="344032" cy="344032"/>
            </a:xfrm>
            <a:prstGeom prst="ellipse">
              <a:avLst/>
            </a:prstGeom>
            <a:solidFill>
              <a:schemeClr val="tx2">
                <a:lumMod val="5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36" name="Oval 135">
              <a:extLst>
                <a:ext uri="{FF2B5EF4-FFF2-40B4-BE49-F238E27FC236}">
                  <a16:creationId xmlns:a16="http://schemas.microsoft.com/office/drawing/2014/main" id="{6AA0A30A-DCDC-4517-A9D9-E053049BFDF1}"/>
                </a:ext>
              </a:extLst>
            </p:cNvPr>
            <p:cNvSpPr/>
            <p:nvPr/>
          </p:nvSpPr>
          <p:spPr>
            <a:xfrm>
              <a:off x="541572" y="4558567"/>
              <a:ext cx="344032" cy="344032"/>
            </a:xfrm>
            <a:prstGeom prst="ellipse">
              <a:avLst/>
            </a:prstGeom>
            <a:solidFill>
              <a:schemeClr val="tx2">
                <a:lumMod val="5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32" name="Freeform: Shape 131">
              <a:extLst>
                <a:ext uri="{FF2B5EF4-FFF2-40B4-BE49-F238E27FC236}">
                  <a16:creationId xmlns:a16="http://schemas.microsoft.com/office/drawing/2014/main" id="{E5FA578C-545E-46CA-A6D5-FDEDFF99D492}"/>
                </a:ext>
              </a:extLst>
            </p:cNvPr>
            <p:cNvSpPr/>
            <p:nvPr/>
          </p:nvSpPr>
          <p:spPr>
            <a:xfrm>
              <a:off x="615512" y="4064035"/>
              <a:ext cx="1696496" cy="1301422"/>
            </a:xfrm>
            <a:custGeom>
              <a:avLst/>
              <a:gdLst>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0 w 1696496"/>
                <a:gd name="connsiteY4" fmla="*/ 1301422 h 1301422"/>
                <a:gd name="connsiteX5" fmla="*/ 0 w 1696496"/>
                <a:gd name="connsiteY5" fmla="*/ 466621 h 1301422"/>
                <a:gd name="connsiteX6" fmla="*/ 466621 w 1696496"/>
                <a:gd name="connsiteY6" fmla="*/ 0 h 1301422"/>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802849 w 1696496"/>
                <a:gd name="connsiteY4" fmla="*/ 1298461 h 1301422"/>
                <a:gd name="connsiteX5" fmla="*/ 0 w 1696496"/>
                <a:gd name="connsiteY5" fmla="*/ 1301422 h 1301422"/>
                <a:gd name="connsiteX6" fmla="*/ 0 w 1696496"/>
                <a:gd name="connsiteY6" fmla="*/ 466621 h 1301422"/>
                <a:gd name="connsiteX7" fmla="*/ 466621 w 1696496"/>
                <a:gd name="connsiteY7" fmla="*/ 0 h 1301422"/>
                <a:gd name="connsiteX0" fmla="*/ 802849 w 1696496"/>
                <a:gd name="connsiteY0" fmla="*/ 1298461 h 1389901"/>
                <a:gd name="connsiteX1" fmla="*/ 0 w 1696496"/>
                <a:gd name="connsiteY1" fmla="*/ 1301422 h 1389901"/>
                <a:gd name="connsiteX2" fmla="*/ 0 w 1696496"/>
                <a:gd name="connsiteY2" fmla="*/ 466621 h 1389901"/>
                <a:gd name="connsiteX3" fmla="*/ 466621 w 1696496"/>
                <a:gd name="connsiteY3" fmla="*/ 0 h 1389901"/>
                <a:gd name="connsiteX4" fmla="*/ 1229875 w 1696496"/>
                <a:gd name="connsiteY4" fmla="*/ 0 h 1389901"/>
                <a:gd name="connsiteX5" fmla="*/ 1696496 w 1696496"/>
                <a:gd name="connsiteY5" fmla="*/ 466621 h 1389901"/>
                <a:gd name="connsiteX6" fmla="*/ 1696496 w 1696496"/>
                <a:gd name="connsiteY6" fmla="*/ 1301422 h 1389901"/>
                <a:gd name="connsiteX7" fmla="*/ 894289 w 1696496"/>
                <a:gd name="connsiteY7" fmla="*/ 1389901 h 1389901"/>
                <a:gd name="connsiteX0" fmla="*/ 802849 w 1696496"/>
                <a:gd name="connsiteY0" fmla="*/ 1298461 h 1301422"/>
                <a:gd name="connsiteX1" fmla="*/ 0 w 1696496"/>
                <a:gd name="connsiteY1" fmla="*/ 1301422 h 1301422"/>
                <a:gd name="connsiteX2" fmla="*/ 0 w 1696496"/>
                <a:gd name="connsiteY2" fmla="*/ 466621 h 1301422"/>
                <a:gd name="connsiteX3" fmla="*/ 466621 w 1696496"/>
                <a:gd name="connsiteY3" fmla="*/ 0 h 1301422"/>
                <a:gd name="connsiteX4" fmla="*/ 1229875 w 1696496"/>
                <a:gd name="connsiteY4" fmla="*/ 0 h 1301422"/>
                <a:gd name="connsiteX5" fmla="*/ 1696496 w 1696496"/>
                <a:gd name="connsiteY5" fmla="*/ 466621 h 1301422"/>
                <a:gd name="connsiteX6" fmla="*/ 1696496 w 1696496"/>
                <a:gd name="connsiteY6" fmla="*/ 1301422 h 1301422"/>
                <a:gd name="connsiteX0" fmla="*/ 0 w 1696496"/>
                <a:gd name="connsiteY0" fmla="*/ 1301422 h 1301422"/>
                <a:gd name="connsiteX1" fmla="*/ 0 w 1696496"/>
                <a:gd name="connsiteY1" fmla="*/ 466621 h 1301422"/>
                <a:gd name="connsiteX2" fmla="*/ 466621 w 1696496"/>
                <a:gd name="connsiteY2" fmla="*/ 0 h 1301422"/>
                <a:gd name="connsiteX3" fmla="*/ 1229875 w 1696496"/>
                <a:gd name="connsiteY3" fmla="*/ 0 h 1301422"/>
                <a:gd name="connsiteX4" fmla="*/ 1696496 w 1696496"/>
                <a:gd name="connsiteY4" fmla="*/ 466621 h 1301422"/>
                <a:gd name="connsiteX5" fmla="*/ 1696496 w 1696496"/>
                <a:gd name="connsiteY5" fmla="*/ 1301422 h 130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6496" h="1301422">
                  <a:moveTo>
                    <a:pt x="0" y="1301422"/>
                  </a:moveTo>
                  <a:lnTo>
                    <a:pt x="0" y="466621"/>
                  </a:lnTo>
                  <a:cubicBezTo>
                    <a:pt x="0" y="208913"/>
                    <a:pt x="208913" y="0"/>
                    <a:pt x="466621" y="0"/>
                  </a:cubicBezTo>
                  <a:lnTo>
                    <a:pt x="1229875" y="0"/>
                  </a:lnTo>
                  <a:cubicBezTo>
                    <a:pt x="1487583" y="0"/>
                    <a:pt x="1696496" y="208913"/>
                    <a:pt x="1696496" y="466621"/>
                  </a:cubicBezTo>
                  <a:lnTo>
                    <a:pt x="1696496" y="1301422"/>
                  </a:lnTo>
                </a:path>
              </a:pathLst>
            </a:custGeom>
            <a:gradFill flip="none" rotWithShape="1">
              <a:gsLst>
                <a:gs pos="100000">
                  <a:schemeClr val="tx2">
                    <a:lumMod val="50000"/>
                  </a:schemeClr>
                </a:gs>
                <a:gs pos="21000">
                  <a:schemeClr val="bg1">
                    <a:lumMod val="65000"/>
                    <a:lumOff val="35000"/>
                  </a:schemeClr>
                </a:gs>
              </a:gsLst>
              <a:lin ang="16200000" scaled="0"/>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prstClr val="white"/>
                </a:solidFill>
                <a:latin typeface="Arial"/>
              </a:endParaRPr>
            </a:p>
          </p:txBody>
        </p:sp>
      </p:grpSp>
      <p:grpSp>
        <p:nvGrpSpPr>
          <p:cNvPr id="82" name="Group 81">
            <a:extLst>
              <a:ext uri="{FF2B5EF4-FFF2-40B4-BE49-F238E27FC236}">
                <a16:creationId xmlns:a16="http://schemas.microsoft.com/office/drawing/2014/main" id="{15A1426B-5D70-4DBD-946C-E865BCA29CBC}"/>
              </a:ext>
            </a:extLst>
          </p:cNvPr>
          <p:cNvGrpSpPr/>
          <p:nvPr/>
        </p:nvGrpSpPr>
        <p:grpSpPr>
          <a:xfrm>
            <a:off x="4149325" y="5845578"/>
            <a:ext cx="2957469" cy="3470674"/>
            <a:chOff x="2593328" y="3196286"/>
            <a:chExt cx="1848418" cy="2169171"/>
          </a:xfrm>
        </p:grpSpPr>
        <p:grpSp>
          <p:nvGrpSpPr>
            <p:cNvPr id="140" name="Group 139">
              <a:extLst>
                <a:ext uri="{FF2B5EF4-FFF2-40B4-BE49-F238E27FC236}">
                  <a16:creationId xmlns:a16="http://schemas.microsoft.com/office/drawing/2014/main" id="{A458966C-05F5-43F1-88B3-5EE5A7AA714D}"/>
                </a:ext>
              </a:extLst>
            </p:cNvPr>
            <p:cNvGrpSpPr/>
            <p:nvPr/>
          </p:nvGrpSpPr>
          <p:grpSpPr>
            <a:xfrm>
              <a:off x="2790327" y="3196286"/>
              <a:ext cx="1450379" cy="1132918"/>
              <a:chOff x="1543810" y="3236941"/>
              <a:chExt cx="1093041" cy="853795"/>
            </a:xfrm>
          </p:grpSpPr>
          <p:sp>
            <p:nvSpPr>
              <p:cNvPr id="146" name="Rectangle 63">
                <a:extLst>
                  <a:ext uri="{FF2B5EF4-FFF2-40B4-BE49-F238E27FC236}">
                    <a16:creationId xmlns:a16="http://schemas.microsoft.com/office/drawing/2014/main" id="{F00F3969-BDBB-45DC-8E16-D76ADEC58965}"/>
                  </a:ext>
                </a:extLst>
              </p:cNvPr>
              <p:cNvSpPr/>
              <p:nvPr/>
            </p:nvSpPr>
            <p:spPr>
              <a:xfrm>
                <a:off x="1959361" y="3751349"/>
                <a:ext cx="267176" cy="160283"/>
              </a:xfrm>
              <a:custGeom>
                <a:avLst/>
                <a:gdLst>
                  <a:gd name="connsiteX0" fmla="*/ 0 w 167614"/>
                  <a:gd name="connsiteY0" fmla="*/ 0 h 157663"/>
                  <a:gd name="connsiteX1" fmla="*/ 167614 w 167614"/>
                  <a:gd name="connsiteY1" fmla="*/ 0 h 157663"/>
                  <a:gd name="connsiteX2" fmla="*/ 167614 w 167614"/>
                  <a:gd name="connsiteY2" fmla="*/ 157663 h 157663"/>
                  <a:gd name="connsiteX3" fmla="*/ 0 w 167614"/>
                  <a:gd name="connsiteY3" fmla="*/ 157663 h 157663"/>
                  <a:gd name="connsiteX4" fmla="*/ 0 w 167614"/>
                  <a:gd name="connsiteY4" fmla="*/ 0 h 15766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57133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57641 w 267176"/>
                  <a:gd name="connsiteY0" fmla="*/ 7860 h 160283"/>
                  <a:gd name="connsiteX1" fmla="*/ 204294 w 267176"/>
                  <a:gd name="connsiteY1" fmla="*/ 0 h 160283"/>
                  <a:gd name="connsiteX2" fmla="*/ 267176 w 267176"/>
                  <a:gd name="connsiteY2" fmla="*/ 160283 h 160283"/>
                  <a:gd name="connsiteX3" fmla="*/ 0 w 267176"/>
                  <a:gd name="connsiteY3" fmla="*/ 157663 h 160283"/>
                  <a:gd name="connsiteX4" fmla="*/ 57641 w 267176"/>
                  <a:gd name="connsiteY4" fmla="*/ 7860 h 16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76" h="160283">
                    <a:moveTo>
                      <a:pt x="57641" y="7860"/>
                    </a:moveTo>
                    <a:lnTo>
                      <a:pt x="204294" y="0"/>
                    </a:lnTo>
                    <a:cubicBezTo>
                      <a:pt x="221761" y="53428"/>
                      <a:pt x="210409" y="117336"/>
                      <a:pt x="267176" y="160283"/>
                    </a:cubicBezTo>
                    <a:lnTo>
                      <a:pt x="0" y="157663"/>
                    </a:lnTo>
                    <a:cubicBezTo>
                      <a:pt x="60261" y="118210"/>
                      <a:pt x="41921" y="60414"/>
                      <a:pt x="57641" y="7860"/>
                    </a:cubicBezTo>
                    <a:close/>
                  </a:path>
                </a:pathLst>
              </a:cu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47" name="Group 146">
                <a:extLst>
                  <a:ext uri="{FF2B5EF4-FFF2-40B4-BE49-F238E27FC236}">
                    <a16:creationId xmlns:a16="http://schemas.microsoft.com/office/drawing/2014/main" id="{04181641-BB22-4BEB-A15C-5EBB1783AD9A}"/>
                  </a:ext>
                </a:extLst>
              </p:cNvPr>
              <p:cNvGrpSpPr/>
              <p:nvPr/>
            </p:nvGrpSpPr>
            <p:grpSpPr>
              <a:xfrm>
                <a:off x="1543810" y="3236941"/>
                <a:ext cx="1093041" cy="853795"/>
                <a:chOff x="2824755" y="1054364"/>
                <a:chExt cx="2963457" cy="2314816"/>
              </a:xfrm>
              <a:solidFill>
                <a:srgbClr val="EE5854"/>
              </a:solidFill>
            </p:grpSpPr>
            <p:grpSp>
              <p:nvGrpSpPr>
                <p:cNvPr id="148" name="Group 147">
                  <a:extLst>
                    <a:ext uri="{FF2B5EF4-FFF2-40B4-BE49-F238E27FC236}">
                      <a16:creationId xmlns:a16="http://schemas.microsoft.com/office/drawing/2014/main" id="{8410949B-3146-4DCB-87E9-BCFB90638494}"/>
                    </a:ext>
                  </a:extLst>
                </p:cNvPr>
                <p:cNvGrpSpPr/>
                <p:nvPr/>
              </p:nvGrpSpPr>
              <p:grpSpPr>
                <a:xfrm>
                  <a:off x="3609775" y="1054364"/>
                  <a:ext cx="1393408" cy="1824841"/>
                  <a:chOff x="3451485" y="1054364"/>
                  <a:chExt cx="1393408" cy="1824841"/>
                </a:xfrm>
                <a:grpFill/>
              </p:grpSpPr>
              <p:sp>
                <p:nvSpPr>
                  <p:cNvPr id="150" name="Rectangle: Rounded Corners 158">
                    <a:extLst>
                      <a:ext uri="{FF2B5EF4-FFF2-40B4-BE49-F238E27FC236}">
                        <a16:creationId xmlns:a16="http://schemas.microsoft.com/office/drawing/2014/main" id="{DB251458-BB4F-4E53-9555-C40F9CD51D4A}"/>
                      </a:ext>
                    </a:extLst>
                  </p:cNvPr>
                  <p:cNvSpPr/>
                  <p:nvPr/>
                </p:nvSpPr>
                <p:spPr>
                  <a:xfrm flipH="1">
                    <a:off x="3451485"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51" name="Rectangle: Rounded Corners 150">
                    <a:extLst>
                      <a:ext uri="{FF2B5EF4-FFF2-40B4-BE49-F238E27FC236}">
                        <a16:creationId xmlns:a16="http://schemas.microsoft.com/office/drawing/2014/main" id="{7CDEBED5-2E17-4E47-8419-6F41A0F49758}"/>
                      </a:ext>
                    </a:extLst>
                  </p:cNvPr>
                  <p:cNvSpPr/>
                  <p:nvPr/>
                </p:nvSpPr>
                <p:spPr>
                  <a:xfrm>
                    <a:off x="3572064" y="1054364"/>
                    <a:ext cx="1140482" cy="1462504"/>
                  </a:xfrm>
                  <a:prstGeom prst="roundRect">
                    <a:avLst>
                      <a:gd name="adj" fmla="val 48205"/>
                    </a:avLst>
                  </a:prstGeom>
                  <a:solidFill>
                    <a:schemeClr val="tx2">
                      <a:lumMod val="5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52" name="Rectangle: Rounded Corners 158">
                    <a:extLst>
                      <a:ext uri="{FF2B5EF4-FFF2-40B4-BE49-F238E27FC236}">
                        <a16:creationId xmlns:a16="http://schemas.microsoft.com/office/drawing/2014/main" id="{FEDA0867-038A-452D-B9C9-E1DD794E4D00}"/>
                      </a:ext>
                    </a:extLst>
                  </p:cNvPr>
                  <p:cNvSpPr/>
                  <p:nvPr/>
                </p:nvSpPr>
                <p:spPr>
                  <a:xfrm>
                    <a:off x="4375408"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49" name="Freeform: Shape 148">
                  <a:extLst>
                    <a:ext uri="{FF2B5EF4-FFF2-40B4-BE49-F238E27FC236}">
                      <a16:creationId xmlns:a16="http://schemas.microsoft.com/office/drawing/2014/main" id="{655AAA72-0FF2-41CA-91C3-1840A3ABA3AC}"/>
                    </a:ext>
                  </a:extLst>
                </p:cNvPr>
                <p:cNvSpPr/>
                <p:nvPr/>
              </p:nvSpPr>
              <p:spPr>
                <a:xfrm>
                  <a:off x="2824755" y="2877415"/>
                  <a:ext cx="2963457" cy="491765"/>
                </a:xfrm>
                <a:custGeom>
                  <a:avLst/>
                  <a:gdLst>
                    <a:gd name="connsiteX0" fmla="*/ 569210 w 3406551"/>
                    <a:gd name="connsiteY0" fmla="*/ 0 h 569209"/>
                    <a:gd name="connsiteX1" fmla="*/ 2837341 w 3406551"/>
                    <a:gd name="connsiteY1" fmla="*/ 0 h 569209"/>
                    <a:gd name="connsiteX2" fmla="*/ 3394987 w 3406551"/>
                    <a:gd name="connsiteY2" fmla="*/ 454494 h 569209"/>
                    <a:gd name="connsiteX3" fmla="*/ 3406551 w 3406551"/>
                    <a:gd name="connsiteY3" fmla="*/ 569209 h 569209"/>
                    <a:gd name="connsiteX4" fmla="*/ 0 w 3406551"/>
                    <a:gd name="connsiteY4" fmla="*/ 569209 h 569209"/>
                    <a:gd name="connsiteX5" fmla="*/ 11564 w 3406551"/>
                    <a:gd name="connsiteY5" fmla="*/ 454494 h 569209"/>
                    <a:gd name="connsiteX6" fmla="*/ 569210 w 3406551"/>
                    <a:gd name="connsiteY6" fmla="*/ 0 h 56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6551" h="569209">
                      <a:moveTo>
                        <a:pt x="569210" y="0"/>
                      </a:moveTo>
                      <a:lnTo>
                        <a:pt x="2837341" y="0"/>
                      </a:lnTo>
                      <a:cubicBezTo>
                        <a:pt x="3112411" y="0"/>
                        <a:pt x="3341910" y="195115"/>
                        <a:pt x="3394987" y="454494"/>
                      </a:cubicBezTo>
                      <a:lnTo>
                        <a:pt x="3406551" y="569209"/>
                      </a:lnTo>
                      <a:lnTo>
                        <a:pt x="0" y="569209"/>
                      </a:lnTo>
                      <a:lnTo>
                        <a:pt x="11564" y="454494"/>
                      </a:lnTo>
                      <a:cubicBezTo>
                        <a:pt x="64641" y="195115"/>
                        <a:pt x="294140" y="0"/>
                        <a:pt x="569210" y="0"/>
                      </a:cubicBezTo>
                      <a:close/>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sp>
          <p:nvSpPr>
            <p:cNvPr id="142" name="Oval 141">
              <a:extLst>
                <a:ext uri="{FF2B5EF4-FFF2-40B4-BE49-F238E27FC236}">
                  <a16:creationId xmlns:a16="http://schemas.microsoft.com/office/drawing/2014/main" id="{293DCC7E-39B5-4DF2-A3AF-F0B421350506}"/>
                </a:ext>
              </a:extLst>
            </p:cNvPr>
            <p:cNvSpPr/>
            <p:nvPr/>
          </p:nvSpPr>
          <p:spPr>
            <a:xfrm>
              <a:off x="4097714" y="4558567"/>
              <a:ext cx="344032" cy="344032"/>
            </a:xfrm>
            <a:prstGeom prst="ellipse">
              <a:avLst/>
            </a:prstGeom>
            <a:solidFill>
              <a:schemeClr val="tx2">
                <a:lumMod val="5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43" name="Oval 142">
              <a:extLst>
                <a:ext uri="{FF2B5EF4-FFF2-40B4-BE49-F238E27FC236}">
                  <a16:creationId xmlns:a16="http://schemas.microsoft.com/office/drawing/2014/main" id="{011639F7-861C-4327-BAD7-C82476DB0732}"/>
                </a:ext>
              </a:extLst>
            </p:cNvPr>
            <p:cNvSpPr/>
            <p:nvPr/>
          </p:nvSpPr>
          <p:spPr>
            <a:xfrm>
              <a:off x="2593328" y="4558567"/>
              <a:ext cx="344032" cy="344032"/>
            </a:xfrm>
            <a:prstGeom prst="ellipse">
              <a:avLst/>
            </a:prstGeom>
            <a:solidFill>
              <a:schemeClr val="tx2">
                <a:lumMod val="5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44" name="Freeform: Shape 143">
              <a:extLst>
                <a:ext uri="{FF2B5EF4-FFF2-40B4-BE49-F238E27FC236}">
                  <a16:creationId xmlns:a16="http://schemas.microsoft.com/office/drawing/2014/main" id="{AB0A5B3C-1E31-42E7-B875-53480A294ED2}"/>
                </a:ext>
              </a:extLst>
            </p:cNvPr>
            <p:cNvSpPr/>
            <p:nvPr/>
          </p:nvSpPr>
          <p:spPr>
            <a:xfrm>
              <a:off x="2667268" y="4064035"/>
              <a:ext cx="1696496" cy="1301422"/>
            </a:xfrm>
            <a:custGeom>
              <a:avLst/>
              <a:gdLst>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0 w 1696496"/>
                <a:gd name="connsiteY4" fmla="*/ 1301422 h 1301422"/>
                <a:gd name="connsiteX5" fmla="*/ 0 w 1696496"/>
                <a:gd name="connsiteY5" fmla="*/ 466621 h 1301422"/>
                <a:gd name="connsiteX6" fmla="*/ 466621 w 1696496"/>
                <a:gd name="connsiteY6" fmla="*/ 0 h 1301422"/>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802849 w 1696496"/>
                <a:gd name="connsiteY4" fmla="*/ 1298461 h 1301422"/>
                <a:gd name="connsiteX5" fmla="*/ 0 w 1696496"/>
                <a:gd name="connsiteY5" fmla="*/ 1301422 h 1301422"/>
                <a:gd name="connsiteX6" fmla="*/ 0 w 1696496"/>
                <a:gd name="connsiteY6" fmla="*/ 466621 h 1301422"/>
                <a:gd name="connsiteX7" fmla="*/ 466621 w 1696496"/>
                <a:gd name="connsiteY7" fmla="*/ 0 h 1301422"/>
                <a:gd name="connsiteX0" fmla="*/ 802849 w 1696496"/>
                <a:gd name="connsiteY0" fmla="*/ 1298461 h 1389901"/>
                <a:gd name="connsiteX1" fmla="*/ 0 w 1696496"/>
                <a:gd name="connsiteY1" fmla="*/ 1301422 h 1389901"/>
                <a:gd name="connsiteX2" fmla="*/ 0 w 1696496"/>
                <a:gd name="connsiteY2" fmla="*/ 466621 h 1389901"/>
                <a:gd name="connsiteX3" fmla="*/ 466621 w 1696496"/>
                <a:gd name="connsiteY3" fmla="*/ 0 h 1389901"/>
                <a:gd name="connsiteX4" fmla="*/ 1229875 w 1696496"/>
                <a:gd name="connsiteY4" fmla="*/ 0 h 1389901"/>
                <a:gd name="connsiteX5" fmla="*/ 1696496 w 1696496"/>
                <a:gd name="connsiteY5" fmla="*/ 466621 h 1389901"/>
                <a:gd name="connsiteX6" fmla="*/ 1696496 w 1696496"/>
                <a:gd name="connsiteY6" fmla="*/ 1301422 h 1389901"/>
                <a:gd name="connsiteX7" fmla="*/ 894289 w 1696496"/>
                <a:gd name="connsiteY7" fmla="*/ 1389901 h 1389901"/>
                <a:gd name="connsiteX0" fmla="*/ 802849 w 1696496"/>
                <a:gd name="connsiteY0" fmla="*/ 1298461 h 1301422"/>
                <a:gd name="connsiteX1" fmla="*/ 0 w 1696496"/>
                <a:gd name="connsiteY1" fmla="*/ 1301422 h 1301422"/>
                <a:gd name="connsiteX2" fmla="*/ 0 w 1696496"/>
                <a:gd name="connsiteY2" fmla="*/ 466621 h 1301422"/>
                <a:gd name="connsiteX3" fmla="*/ 466621 w 1696496"/>
                <a:gd name="connsiteY3" fmla="*/ 0 h 1301422"/>
                <a:gd name="connsiteX4" fmla="*/ 1229875 w 1696496"/>
                <a:gd name="connsiteY4" fmla="*/ 0 h 1301422"/>
                <a:gd name="connsiteX5" fmla="*/ 1696496 w 1696496"/>
                <a:gd name="connsiteY5" fmla="*/ 466621 h 1301422"/>
                <a:gd name="connsiteX6" fmla="*/ 1696496 w 1696496"/>
                <a:gd name="connsiteY6" fmla="*/ 1301422 h 1301422"/>
                <a:gd name="connsiteX0" fmla="*/ 0 w 1696496"/>
                <a:gd name="connsiteY0" fmla="*/ 1301422 h 1301422"/>
                <a:gd name="connsiteX1" fmla="*/ 0 w 1696496"/>
                <a:gd name="connsiteY1" fmla="*/ 466621 h 1301422"/>
                <a:gd name="connsiteX2" fmla="*/ 466621 w 1696496"/>
                <a:gd name="connsiteY2" fmla="*/ 0 h 1301422"/>
                <a:gd name="connsiteX3" fmla="*/ 1229875 w 1696496"/>
                <a:gd name="connsiteY3" fmla="*/ 0 h 1301422"/>
                <a:gd name="connsiteX4" fmla="*/ 1696496 w 1696496"/>
                <a:gd name="connsiteY4" fmla="*/ 466621 h 1301422"/>
                <a:gd name="connsiteX5" fmla="*/ 1696496 w 1696496"/>
                <a:gd name="connsiteY5" fmla="*/ 1301422 h 130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6496" h="1301422">
                  <a:moveTo>
                    <a:pt x="0" y="1301422"/>
                  </a:moveTo>
                  <a:lnTo>
                    <a:pt x="0" y="466621"/>
                  </a:lnTo>
                  <a:cubicBezTo>
                    <a:pt x="0" y="208913"/>
                    <a:pt x="208913" y="0"/>
                    <a:pt x="466621" y="0"/>
                  </a:cubicBezTo>
                  <a:lnTo>
                    <a:pt x="1229875" y="0"/>
                  </a:lnTo>
                  <a:cubicBezTo>
                    <a:pt x="1487583" y="0"/>
                    <a:pt x="1696496" y="208913"/>
                    <a:pt x="1696496" y="466621"/>
                  </a:cubicBezTo>
                  <a:lnTo>
                    <a:pt x="1696496" y="1301422"/>
                  </a:lnTo>
                </a:path>
              </a:pathLst>
            </a:custGeom>
            <a:gradFill flip="none" rotWithShape="1">
              <a:gsLst>
                <a:gs pos="100000">
                  <a:schemeClr val="tx2">
                    <a:lumMod val="50000"/>
                  </a:schemeClr>
                </a:gs>
                <a:gs pos="21000">
                  <a:schemeClr val="bg1">
                    <a:lumMod val="65000"/>
                    <a:lumOff val="35000"/>
                  </a:schemeClr>
                </a:gs>
              </a:gsLst>
              <a:lin ang="16200000" scaled="0"/>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prstClr val="white"/>
                </a:solidFill>
                <a:latin typeface="Arial"/>
              </a:endParaRPr>
            </a:p>
          </p:txBody>
        </p:sp>
      </p:grpSp>
      <p:grpSp>
        <p:nvGrpSpPr>
          <p:cNvPr id="84" name="Group 83">
            <a:extLst>
              <a:ext uri="{FF2B5EF4-FFF2-40B4-BE49-F238E27FC236}">
                <a16:creationId xmlns:a16="http://schemas.microsoft.com/office/drawing/2014/main" id="{7C151610-F065-4483-B44A-588AD372F06C}"/>
              </a:ext>
            </a:extLst>
          </p:cNvPr>
          <p:cNvGrpSpPr/>
          <p:nvPr/>
        </p:nvGrpSpPr>
        <p:grpSpPr>
          <a:xfrm>
            <a:off x="7432134" y="6285591"/>
            <a:ext cx="2957469" cy="3030661"/>
            <a:chOff x="4645084" y="3471294"/>
            <a:chExt cx="1848418" cy="1894163"/>
          </a:xfrm>
        </p:grpSpPr>
        <p:grpSp>
          <p:nvGrpSpPr>
            <p:cNvPr id="154" name="Group 153">
              <a:extLst>
                <a:ext uri="{FF2B5EF4-FFF2-40B4-BE49-F238E27FC236}">
                  <a16:creationId xmlns:a16="http://schemas.microsoft.com/office/drawing/2014/main" id="{47FD4B2F-2CFF-4967-AD51-BA828D58D85F}"/>
                </a:ext>
              </a:extLst>
            </p:cNvPr>
            <p:cNvGrpSpPr/>
            <p:nvPr/>
          </p:nvGrpSpPr>
          <p:grpSpPr>
            <a:xfrm>
              <a:off x="4842083" y="3471294"/>
              <a:ext cx="1450379" cy="1132918"/>
              <a:chOff x="1543810" y="3236941"/>
              <a:chExt cx="1093041" cy="853795"/>
            </a:xfrm>
          </p:grpSpPr>
          <p:sp>
            <p:nvSpPr>
              <p:cNvPr id="158" name="Rectangle 63">
                <a:extLst>
                  <a:ext uri="{FF2B5EF4-FFF2-40B4-BE49-F238E27FC236}">
                    <a16:creationId xmlns:a16="http://schemas.microsoft.com/office/drawing/2014/main" id="{10803B2B-BF4B-4EC5-9A63-D9253E74AFBE}"/>
                  </a:ext>
                </a:extLst>
              </p:cNvPr>
              <p:cNvSpPr/>
              <p:nvPr/>
            </p:nvSpPr>
            <p:spPr>
              <a:xfrm>
                <a:off x="1959361" y="3751349"/>
                <a:ext cx="267176" cy="160283"/>
              </a:xfrm>
              <a:custGeom>
                <a:avLst/>
                <a:gdLst>
                  <a:gd name="connsiteX0" fmla="*/ 0 w 167614"/>
                  <a:gd name="connsiteY0" fmla="*/ 0 h 157663"/>
                  <a:gd name="connsiteX1" fmla="*/ 167614 w 167614"/>
                  <a:gd name="connsiteY1" fmla="*/ 0 h 157663"/>
                  <a:gd name="connsiteX2" fmla="*/ 167614 w 167614"/>
                  <a:gd name="connsiteY2" fmla="*/ 157663 h 157663"/>
                  <a:gd name="connsiteX3" fmla="*/ 0 w 167614"/>
                  <a:gd name="connsiteY3" fmla="*/ 157663 h 157663"/>
                  <a:gd name="connsiteX4" fmla="*/ 0 w 167614"/>
                  <a:gd name="connsiteY4" fmla="*/ 0 h 15766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57133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57641 w 267176"/>
                  <a:gd name="connsiteY0" fmla="*/ 7860 h 160283"/>
                  <a:gd name="connsiteX1" fmla="*/ 204294 w 267176"/>
                  <a:gd name="connsiteY1" fmla="*/ 0 h 160283"/>
                  <a:gd name="connsiteX2" fmla="*/ 267176 w 267176"/>
                  <a:gd name="connsiteY2" fmla="*/ 160283 h 160283"/>
                  <a:gd name="connsiteX3" fmla="*/ 0 w 267176"/>
                  <a:gd name="connsiteY3" fmla="*/ 157663 h 160283"/>
                  <a:gd name="connsiteX4" fmla="*/ 57641 w 267176"/>
                  <a:gd name="connsiteY4" fmla="*/ 7860 h 16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76" h="160283">
                    <a:moveTo>
                      <a:pt x="57641" y="7860"/>
                    </a:moveTo>
                    <a:lnTo>
                      <a:pt x="204294" y="0"/>
                    </a:lnTo>
                    <a:cubicBezTo>
                      <a:pt x="221761" y="53428"/>
                      <a:pt x="210409" y="117336"/>
                      <a:pt x="267176" y="160283"/>
                    </a:cubicBezTo>
                    <a:lnTo>
                      <a:pt x="0" y="157663"/>
                    </a:lnTo>
                    <a:cubicBezTo>
                      <a:pt x="60261" y="118210"/>
                      <a:pt x="41921" y="60414"/>
                      <a:pt x="57641" y="7860"/>
                    </a:cubicBezTo>
                    <a:close/>
                  </a:path>
                </a:pathLst>
              </a:cu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59" name="Group 158">
                <a:extLst>
                  <a:ext uri="{FF2B5EF4-FFF2-40B4-BE49-F238E27FC236}">
                    <a16:creationId xmlns:a16="http://schemas.microsoft.com/office/drawing/2014/main" id="{10E3A157-DF2D-467F-BA74-C5C361E61DEF}"/>
                  </a:ext>
                </a:extLst>
              </p:cNvPr>
              <p:cNvGrpSpPr/>
              <p:nvPr/>
            </p:nvGrpSpPr>
            <p:grpSpPr>
              <a:xfrm>
                <a:off x="1543810" y="3236941"/>
                <a:ext cx="1093041" cy="853795"/>
                <a:chOff x="2824755" y="1054364"/>
                <a:chExt cx="2963457" cy="2314816"/>
              </a:xfrm>
              <a:solidFill>
                <a:srgbClr val="EE5854"/>
              </a:solidFill>
            </p:grpSpPr>
            <p:grpSp>
              <p:nvGrpSpPr>
                <p:cNvPr id="160" name="Group 159">
                  <a:extLst>
                    <a:ext uri="{FF2B5EF4-FFF2-40B4-BE49-F238E27FC236}">
                      <a16:creationId xmlns:a16="http://schemas.microsoft.com/office/drawing/2014/main" id="{9FDFAB36-2A94-4203-91E7-1DC7AA2D0528}"/>
                    </a:ext>
                  </a:extLst>
                </p:cNvPr>
                <p:cNvGrpSpPr/>
                <p:nvPr/>
              </p:nvGrpSpPr>
              <p:grpSpPr>
                <a:xfrm>
                  <a:off x="3609775" y="1054364"/>
                  <a:ext cx="1393408" cy="1824841"/>
                  <a:chOff x="3451485" y="1054364"/>
                  <a:chExt cx="1393408" cy="1824841"/>
                </a:xfrm>
                <a:grpFill/>
              </p:grpSpPr>
              <p:sp>
                <p:nvSpPr>
                  <p:cNvPr id="162" name="Rectangle: Rounded Corners 158">
                    <a:extLst>
                      <a:ext uri="{FF2B5EF4-FFF2-40B4-BE49-F238E27FC236}">
                        <a16:creationId xmlns:a16="http://schemas.microsoft.com/office/drawing/2014/main" id="{5A73FF5B-5E1F-4839-870E-76CA949E1823}"/>
                      </a:ext>
                    </a:extLst>
                  </p:cNvPr>
                  <p:cNvSpPr/>
                  <p:nvPr/>
                </p:nvSpPr>
                <p:spPr>
                  <a:xfrm flipH="1">
                    <a:off x="3451485"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3" name="Rectangle: Rounded Corners 162">
                    <a:extLst>
                      <a:ext uri="{FF2B5EF4-FFF2-40B4-BE49-F238E27FC236}">
                        <a16:creationId xmlns:a16="http://schemas.microsoft.com/office/drawing/2014/main" id="{5DE884FE-6249-42C5-83BC-BE426932C148}"/>
                      </a:ext>
                    </a:extLst>
                  </p:cNvPr>
                  <p:cNvSpPr/>
                  <p:nvPr/>
                </p:nvSpPr>
                <p:spPr>
                  <a:xfrm>
                    <a:off x="3572064" y="1054364"/>
                    <a:ext cx="1140482" cy="1462504"/>
                  </a:xfrm>
                  <a:prstGeom prst="roundRect">
                    <a:avLst>
                      <a:gd name="adj" fmla="val 48205"/>
                    </a:avLst>
                  </a:prstGeom>
                  <a:solidFill>
                    <a:schemeClr val="tx2">
                      <a:lumMod val="5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4" name="Rectangle: Rounded Corners 158">
                    <a:extLst>
                      <a:ext uri="{FF2B5EF4-FFF2-40B4-BE49-F238E27FC236}">
                        <a16:creationId xmlns:a16="http://schemas.microsoft.com/office/drawing/2014/main" id="{C2218E09-1566-4AE9-878D-709164B18424}"/>
                      </a:ext>
                    </a:extLst>
                  </p:cNvPr>
                  <p:cNvSpPr/>
                  <p:nvPr/>
                </p:nvSpPr>
                <p:spPr>
                  <a:xfrm>
                    <a:off x="4375408"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61" name="Freeform: Shape 160">
                  <a:extLst>
                    <a:ext uri="{FF2B5EF4-FFF2-40B4-BE49-F238E27FC236}">
                      <a16:creationId xmlns:a16="http://schemas.microsoft.com/office/drawing/2014/main" id="{DE43BF63-5A60-4470-A92C-BDFCC24017BB}"/>
                    </a:ext>
                  </a:extLst>
                </p:cNvPr>
                <p:cNvSpPr/>
                <p:nvPr/>
              </p:nvSpPr>
              <p:spPr>
                <a:xfrm>
                  <a:off x="2824755" y="2877415"/>
                  <a:ext cx="2963457" cy="491765"/>
                </a:xfrm>
                <a:custGeom>
                  <a:avLst/>
                  <a:gdLst>
                    <a:gd name="connsiteX0" fmla="*/ 569210 w 3406551"/>
                    <a:gd name="connsiteY0" fmla="*/ 0 h 569209"/>
                    <a:gd name="connsiteX1" fmla="*/ 2837341 w 3406551"/>
                    <a:gd name="connsiteY1" fmla="*/ 0 h 569209"/>
                    <a:gd name="connsiteX2" fmla="*/ 3394987 w 3406551"/>
                    <a:gd name="connsiteY2" fmla="*/ 454494 h 569209"/>
                    <a:gd name="connsiteX3" fmla="*/ 3406551 w 3406551"/>
                    <a:gd name="connsiteY3" fmla="*/ 569209 h 569209"/>
                    <a:gd name="connsiteX4" fmla="*/ 0 w 3406551"/>
                    <a:gd name="connsiteY4" fmla="*/ 569209 h 569209"/>
                    <a:gd name="connsiteX5" fmla="*/ 11564 w 3406551"/>
                    <a:gd name="connsiteY5" fmla="*/ 454494 h 569209"/>
                    <a:gd name="connsiteX6" fmla="*/ 569210 w 3406551"/>
                    <a:gd name="connsiteY6" fmla="*/ 0 h 56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6551" h="569209">
                      <a:moveTo>
                        <a:pt x="569210" y="0"/>
                      </a:moveTo>
                      <a:lnTo>
                        <a:pt x="2837341" y="0"/>
                      </a:lnTo>
                      <a:cubicBezTo>
                        <a:pt x="3112411" y="0"/>
                        <a:pt x="3341910" y="195115"/>
                        <a:pt x="3394987" y="454494"/>
                      </a:cubicBezTo>
                      <a:lnTo>
                        <a:pt x="3406551" y="569209"/>
                      </a:lnTo>
                      <a:lnTo>
                        <a:pt x="0" y="569209"/>
                      </a:lnTo>
                      <a:lnTo>
                        <a:pt x="11564" y="454494"/>
                      </a:lnTo>
                      <a:cubicBezTo>
                        <a:pt x="64641" y="195115"/>
                        <a:pt x="294140" y="0"/>
                        <a:pt x="569210" y="0"/>
                      </a:cubicBezTo>
                      <a:close/>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sp>
          <p:nvSpPr>
            <p:cNvPr id="155" name="Oval 154">
              <a:extLst>
                <a:ext uri="{FF2B5EF4-FFF2-40B4-BE49-F238E27FC236}">
                  <a16:creationId xmlns:a16="http://schemas.microsoft.com/office/drawing/2014/main" id="{E51CBA6C-11C1-4D54-9ED9-A9FAB4E798BB}"/>
                </a:ext>
              </a:extLst>
            </p:cNvPr>
            <p:cNvSpPr/>
            <p:nvPr/>
          </p:nvSpPr>
          <p:spPr>
            <a:xfrm>
              <a:off x="6149470" y="4558567"/>
              <a:ext cx="344032" cy="344032"/>
            </a:xfrm>
            <a:prstGeom prst="ellipse">
              <a:avLst/>
            </a:prstGeom>
            <a:solidFill>
              <a:schemeClr val="tx2">
                <a:lumMod val="5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56" name="Oval 155">
              <a:extLst>
                <a:ext uri="{FF2B5EF4-FFF2-40B4-BE49-F238E27FC236}">
                  <a16:creationId xmlns:a16="http://schemas.microsoft.com/office/drawing/2014/main" id="{AE1A0F9F-B9F8-4B2E-9EC9-2AC17C3FE0B8}"/>
                </a:ext>
              </a:extLst>
            </p:cNvPr>
            <p:cNvSpPr/>
            <p:nvPr/>
          </p:nvSpPr>
          <p:spPr>
            <a:xfrm>
              <a:off x="4645084" y="4558567"/>
              <a:ext cx="344032" cy="344032"/>
            </a:xfrm>
            <a:prstGeom prst="ellipse">
              <a:avLst/>
            </a:prstGeom>
            <a:solidFill>
              <a:schemeClr val="tx2">
                <a:lumMod val="5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57" name="Freeform: Shape 156">
              <a:extLst>
                <a:ext uri="{FF2B5EF4-FFF2-40B4-BE49-F238E27FC236}">
                  <a16:creationId xmlns:a16="http://schemas.microsoft.com/office/drawing/2014/main" id="{4444AA43-E259-481B-94AD-D2BD79889F33}"/>
                </a:ext>
              </a:extLst>
            </p:cNvPr>
            <p:cNvSpPr/>
            <p:nvPr/>
          </p:nvSpPr>
          <p:spPr>
            <a:xfrm>
              <a:off x="4719024" y="4064035"/>
              <a:ext cx="1696496" cy="1301422"/>
            </a:xfrm>
            <a:custGeom>
              <a:avLst/>
              <a:gdLst>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0 w 1696496"/>
                <a:gd name="connsiteY4" fmla="*/ 1301422 h 1301422"/>
                <a:gd name="connsiteX5" fmla="*/ 0 w 1696496"/>
                <a:gd name="connsiteY5" fmla="*/ 466621 h 1301422"/>
                <a:gd name="connsiteX6" fmla="*/ 466621 w 1696496"/>
                <a:gd name="connsiteY6" fmla="*/ 0 h 1301422"/>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802849 w 1696496"/>
                <a:gd name="connsiteY4" fmla="*/ 1298461 h 1301422"/>
                <a:gd name="connsiteX5" fmla="*/ 0 w 1696496"/>
                <a:gd name="connsiteY5" fmla="*/ 1301422 h 1301422"/>
                <a:gd name="connsiteX6" fmla="*/ 0 w 1696496"/>
                <a:gd name="connsiteY6" fmla="*/ 466621 h 1301422"/>
                <a:gd name="connsiteX7" fmla="*/ 466621 w 1696496"/>
                <a:gd name="connsiteY7" fmla="*/ 0 h 1301422"/>
                <a:gd name="connsiteX0" fmla="*/ 802849 w 1696496"/>
                <a:gd name="connsiteY0" fmla="*/ 1298461 h 1389901"/>
                <a:gd name="connsiteX1" fmla="*/ 0 w 1696496"/>
                <a:gd name="connsiteY1" fmla="*/ 1301422 h 1389901"/>
                <a:gd name="connsiteX2" fmla="*/ 0 w 1696496"/>
                <a:gd name="connsiteY2" fmla="*/ 466621 h 1389901"/>
                <a:gd name="connsiteX3" fmla="*/ 466621 w 1696496"/>
                <a:gd name="connsiteY3" fmla="*/ 0 h 1389901"/>
                <a:gd name="connsiteX4" fmla="*/ 1229875 w 1696496"/>
                <a:gd name="connsiteY4" fmla="*/ 0 h 1389901"/>
                <a:gd name="connsiteX5" fmla="*/ 1696496 w 1696496"/>
                <a:gd name="connsiteY5" fmla="*/ 466621 h 1389901"/>
                <a:gd name="connsiteX6" fmla="*/ 1696496 w 1696496"/>
                <a:gd name="connsiteY6" fmla="*/ 1301422 h 1389901"/>
                <a:gd name="connsiteX7" fmla="*/ 894289 w 1696496"/>
                <a:gd name="connsiteY7" fmla="*/ 1389901 h 1389901"/>
                <a:gd name="connsiteX0" fmla="*/ 802849 w 1696496"/>
                <a:gd name="connsiteY0" fmla="*/ 1298461 h 1301422"/>
                <a:gd name="connsiteX1" fmla="*/ 0 w 1696496"/>
                <a:gd name="connsiteY1" fmla="*/ 1301422 h 1301422"/>
                <a:gd name="connsiteX2" fmla="*/ 0 w 1696496"/>
                <a:gd name="connsiteY2" fmla="*/ 466621 h 1301422"/>
                <a:gd name="connsiteX3" fmla="*/ 466621 w 1696496"/>
                <a:gd name="connsiteY3" fmla="*/ 0 h 1301422"/>
                <a:gd name="connsiteX4" fmla="*/ 1229875 w 1696496"/>
                <a:gd name="connsiteY4" fmla="*/ 0 h 1301422"/>
                <a:gd name="connsiteX5" fmla="*/ 1696496 w 1696496"/>
                <a:gd name="connsiteY5" fmla="*/ 466621 h 1301422"/>
                <a:gd name="connsiteX6" fmla="*/ 1696496 w 1696496"/>
                <a:gd name="connsiteY6" fmla="*/ 1301422 h 1301422"/>
                <a:gd name="connsiteX0" fmla="*/ 0 w 1696496"/>
                <a:gd name="connsiteY0" fmla="*/ 1301422 h 1301422"/>
                <a:gd name="connsiteX1" fmla="*/ 0 w 1696496"/>
                <a:gd name="connsiteY1" fmla="*/ 466621 h 1301422"/>
                <a:gd name="connsiteX2" fmla="*/ 466621 w 1696496"/>
                <a:gd name="connsiteY2" fmla="*/ 0 h 1301422"/>
                <a:gd name="connsiteX3" fmla="*/ 1229875 w 1696496"/>
                <a:gd name="connsiteY3" fmla="*/ 0 h 1301422"/>
                <a:gd name="connsiteX4" fmla="*/ 1696496 w 1696496"/>
                <a:gd name="connsiteY4" fmla="*/ 466621 h 1301422"/>
                <a:gd name="connsiteX5" fmla="*/ 1696496 w 1696496"/>
                <a:gd name="connsiteY5" fmla="*/ 1301422 h 130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6496" h="1301422">
                  <a:moveTo>
                    <a:pt x="0" y="1301422"/>
                  </a:moveTo>
                  <a:lnTo>
                    <a:pt x="0" y="466621"/>
                  </a:lnTo>
                  <a:cubicBezTo>
                    <a:pt x="0" y="208913"/>
                    <a:pt x="208913" y="0"/>
                    <a:pt x="466621" y="0"/>
                  </a:cubicBezTo>
                  <a:lnTo>
                    <a:pt x="1229875" y="0"/>
                  </a:lnTo>
                  <a:cubicBezTo>
                    <a:pt x="1487583" y="0"/>
                    <a:pt x="1696496" y="208913"/>
                    <a:pt x="1696496" y="466621"/>
                  </a:cubicBezTo>
                  <a:lnTo>
                    <a:pt x="1696496" y="1301422"/>
                  </a:lnTo>
                </a:path>
              </a:pathLst>
            </a:custGeom>
            <a:gradFill flip="none" rotWithShape="1">
              <a:gsLst>
                <a:gs pos="100000">
                  <a:schemeClr val="tx2">
                    <a:lumMod val="50000"/>
                  </a:schemeClr>
                </a:gs>
                <a:gs pos="21000">
                  <a:schemeClr val="bg1">
                    <a:lumMod val="65000"/>
                    <a:lumOff val="35000"/>
                  </a:schemeClr>
                </a:gs>
              </a:gsLst>
              <a:lin ang="16200000" scaled="0"/>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prstClr val="white"/>
                </a:solidFill>
                <a:latin typeface="Arial"/>
              </a:endParaRPr>
            </a:p>
          </p:txBody>
        </p:sp>
      </p:grpSp>
      <p:grpSp>
        <p:nvGrpSpPr>
          <p:cNvPr id="86" name="Group 85">
            <a:extLst>
              <a:ext uri="{FF2B5EF4-FFF2-40B4-BE49-F238E27FC236}">
                <a16:creationId xmlns:a16="http://schemas.microsoft.com/office/drawing/2014/main" id="{12C972E3-A942-4F22-AEB7-5A2FF47CE2FF}"/>
              </a:ext>
            </a:extLst>
          </p:cNvPr>
          <p:cNvGrpSpPr/>
          <p:nvPr/>
        </p:nvGrpSpPr>
        <p:grpSpPr>
          <a:xfrm>
            <a:off x="10714944" y="5955589"/>
            <a:ext cx="2957469" cy="3360664"/>
            <a:chOff x="6696840" y="3265042"/>
            <a:chExt cx="1848418" cy="2100415"/>
          </a:xfrm>
        </p:grpSpPr>
        <p:grpSp>
          <p:nvGrpSpPr>
            <p:cNvPr id="166" name="Group 165">
              <a:extLst>
                <a:ext uri="{FF2B5EF4-FFF2-40B4-BE49-F238E27FC236}">
                  <a16:creationId xmlns:a16="http://schemas.microsoft.com/office/drawing/2014/main" id="{3A98FB45-AA47-4830-B8BF-D068AD255876}"/>
                </a:ext>
              </a:extLst>
            </p:cNvPr>
            <p:cNvGrpSpPr/>
            <p:nvPr/>
          </p:nvGrpSpPr>
          <p:grpSpPr>
            <a:xfrm>
              <a:off x="6893839" y="3265042"/>
              <a:ext cx="1450379" cy="1132919"/>
              <a:chOff x="1543810" y="3236941"/>
              <a:chExt cx="1093041" cy="853795"/>
            </a:xfrm>
          </p:grpSpPr>
          <p:sp>
            <p:nvSpPr>
              <p:cNvPr id="170" name="Rectangle 63">
                <a:extLst>
                  <a:ext uri="{FF2B5EF4-FFF2-40B4-BE49-F238E27FC236}">
                    <a16:creationId xmlns:a16="http://schemas.microsoft.com/office/drawing/2014/main" id="{D20998A7-8457-42DE-AA0A-39FBB415591F}"/>
                  </a:ext>
                </a:extLst>
              </p:cNvPr>
              <p:cNvSpPr/>
              <p:nvPr/>
            </p:nvSpPr>
            <p:spPr>
              <a:xfrm>
                <a:off x="1959361" y="3751349"/>
                <a:ext cx="267176" cy="160283"/>
              </a:xfrm>
              <a:custGeom>
                <a:avLst/>
                <a:gdLst>
                  <a:gd name="connsiteX0" fmla="*/ 0 w 167614"/>
                  <a:gd name="connsiteY0" fmla="*/ 0 h 157663"/>
                  <a:gd name="connsiteX1" fmla="*/ 167614 w 167614"/>
                  <a:gd name="connsiteY1" fmla="*/ 0 h 157663"/>
                  <a:gd name="connsiteX2" fmla="*/ 167614 w 167614"/>
                  <a:gd name="connsiteY2" fmla="*/ 157663 h 157663"/>
                  <a:gd name="connsiteX3" fmla="*/ 0 w 167614"/>
                  <a:gd name="connsiteY3" fmla="*/ 157663 h 157663"/>
                  <a:gd name="connsiteX4" fmla="*/ 0 w 167614"/>
                  <a:gd name="connsiteY4" fmla="*/ 0 h 15766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57133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57641 w 267176"/>
                  <a:gd name="connsiteY0" fmla="*/ 7860 h 160283"/>
                  <a:gd name="connsiteX1" fmla="*/ 204294 w 267176"/>
                  <a:gd name="connsiteY1" fmla="*/ 0 h 160283"/>
                  <a:gd name="connsiteX2" fmla="*/ 267176 w 267176"/>
                  <a:gd name="connsiteY2" fmla="*/ 160283 h 160283"/>
                  <a:gd name="connsiteX3" fmla="*/ 0 w 267176"/>
                  <a:gd name="connsiteY3" fmla="*/ 157663 h 160283"/>
                  <a:gd name="connsiteX4" fmla="*/ 57641 w 267176"/>
                  <a:gd name="connsiteY4" fmla="*/ 7860 h 16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76" h="160283">
                    <a:moveTo>
                      <a:pt x="57641" y="7860"/>
                    </a:moveTo>
                    <a:lnTo>
                      <a:pt x="204294" y="0"/>
                    </a:lnTo>
                    <a:cubicBezTo>
                      <a:pt x="221761" y="53428"/>
                      <a:pt x="210409" y="117336"/>
                      <a:pt x="267176" y="160283"/>
                    </a:cubicBezTo>
                    <a:lnTo>
                      <a:pt x="0" y="157663"/>
                    </a:lnTo>
                    <a:cubicBezTo>
                      <a:pt x="60261" y="118210"/>
                      <a:pt x="41921" y="60414"/>
                      <a:pt x="57641" y="7860"/>
                    </a:cubicBezTo>
                    <a:close/>
                  </a:path>
                </a:pathLst>
              </a:cu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71" name="Group 170">
                <a:extLst>
                  <a:ext uri="{FF2B5EF4-FFF2-40B4-BE49-F238E27FC236}">
                    <a16:creationId xmlns:a16="http://schemas.microsoft.com/office/drawing/2014/main" id="{710AE9F2-F8AA-4F1A-AE43-2C83D717DB9B}"/>
                  </a:ext>
                </a:extLst>
              </p:cNvPr>
              <p:cNvGrpSpPr/>
              <p:nvPr/>
            </p:nvGrpSpPr>
            <p:grpSpPr>
              <a:xfrm>
                <a:off x="1543810" y="3236941"/>
                <a:ext cx="1093041" cy="853795"/>
                <a:chOff x="2824755" y="1054364"/>
                <a:chExt cx="2963457" cy="2314816"/>
              </a:xfrm>
              <a:solidFill>
                <a:srgbClr val="EE5854"/>
              </a:solidFill>
            </p:grpSpPr>
            <p:grpSp>
              <p:nvGrpSpPr>
                <p:cNvPr id="172" name="Group 171">
                  <a:extLst>
                    <a:ext uri="{FF2B5EF4-FFF2-40B4-BE49-F238E27FC236}">
                      <a16:creationId xmlns:a16="http://schemas.microsoft.com/office/drawing/2014/main" id="{72EBB350-FDB7-410A-B391-A724CE2F2160}"/>
                    </a:ext>
                  </a:extLst>
                </p:cNvPr>
                <p:cNvGrpSpPr/>
                <p:nvPr/>
              </p:nvGrpSpPr>
              <p:grpSpPr>
                <a:xfrm>
                  <a:off x="3609775" y="1054364"/>
                  <a:ext cx="1393408" cy="1824841"/>
                  <a:chOff x="3451485" y="1054364"/>
                  <a:chExt cx="1393408" cy="1824841"/>
                </a:xfrm>
                <a:grpFill/>
              </p:grpSpPr>
              <p:sp>
                <p:nvSpPr>
                  <p:cNvPr id="174" name="Rectangle: Rounded Corners 158">
                    <a:extLst>
                      <a:ext uri="{FF2B5EF4-FFF2-40B4-BE49-F238E27FC236}">
                        <a16:creationId xmlns:a16="http://schemas.microsoft.com/office/drawing/2014/main" id="{DDF90A40-DFE3-47E2-9546-350D303584A4}"/>
                      </a:ext>
                    </a:extLst>
                  </p:cNvPr>
                  <p:cNvSpPr/>
                  <p:nvPr/>
                </p:nvSpPr>
                <p:spPr>
                  <a:xfrm flipH="1">
                    <a:off x="3451485"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75" name="Rectangle: Rounded Corners 174">
                    <a:extLst>
                      <a:ext uri="{FF2B5EF4-FFF2-40B4-BE49-F238E27FC236}">
                        <a16:creationId xmlns:a16="http://schemas.microsoft.com/office/drawing/2014/main" id="{F45843E8-C8C4-41E8-86DB-EEAAB638072B}"/>
                      </a:ext>
                    </a:extLst>
                  </p:cNvPr>
                  <p:cNvSpPr/>
                  <p:nvPr/>
                </p:nvSpPr>
                <p:spPr>
                  <a:xfrm>
                    <a:off x="3572064" y="1054364"/>
                    <a:ext cx="1140482" cy="1462504"/>
                  </a:xfrm>
                  <a:prstGeom prst="roundRect">
                    <a:avLst>
                      <a:gd name="adj" fmla="val 48205"/>
                    </a:avLst>
                  </a:prstGeom>
                  <a:solidFill>
                    <a:schemeClr val="tx2">
                      <a:lumMod val="5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76" name="Rectangle: Rounded Corners 158">
                    <a:extLst>
                      <a:ext uri="{FF2B5EF4-FFF2-40B4-BE49-F238E27FC236}">
                        <a16:creationId xmlns:a16="http://schemas.microsoft.com/office/drawing/2014/main" id="{197EA33F-439E-462C-9D02-E9A32CBE8EF5}"/>
                      </a:ext>
                    </a:extLst>
                  </p:cNvPr>
                  <p:cNvSpPr/>
                  <p:nvPr/>
                </p:nvSpPr>
                <p:spPr>
                  <a:xfrm>
                    <a:off x="4375408"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73" name="Freeform: Shape 172">
                  <a:extLst>
                    <a:ext uri="{FF2B5EF4-FFF2-40B4-BE49-F238E27FC236}">
                      <a16:creationId xmlns:a16="http://schemas.microsoft.com/office/drawing/2014/main" id="{0350F02E-4A03-4BBC-B658-8C8B218B168A}"/>
                    </a:ext>
                  </a:extLst>
                </p:cNvPr>
                <p:cNvSpPr/>
                <p:nvPr/>
              </p:nvSpPr>
              <p:spPr>
                <a:xfrm>
                  <a:off x="2824755" y="2877415"/>
                  <a:ext cx="2963457" cy="491765"/>
                </a:xfrm>
                <a:custGeom>
                  <a:avLst/>
                  <a:gdLst>
                    <a:gd name="connsiteX0" fmla="*/ 569210 w 3406551"/>
                    <a:gd name="connsiteY0" fmla="*/ 0 h 569209"/>
                    <a:gd name="connsiteX1" fmla="*/ 2837341 w 3406551"/>
                    <a:gd name="connsiteY1" fmla="*/ 0 h 569209"/>
                    <a:gd name="connsiteX2" fmla="*/ 3394987 w 3406551"/>
                    <a:gd name="connsiteY2" fmla="*/ 454494 h 569209"/>
                    <a:gd name="connsiteX3" fmla="*/ 3406551 w 3406551"/>
                    <a:gd name="connsiteY3" fmla="*/ 569209 h 569209"/>
                    <a:gd name="connsiteX4" fmla="*/ 0 w 3406551"/>
                    <a:gd name="connsiteY4" fmla="*/ 569209 h 569209"/>
                    <a:gd name="connsiteX5" fmla="*/ 11564 w 3406551"/>
                    <a:gd name="connsiteY5" fmla="*/ 454494 h 569209"/>
                    <a:gd name="connsiteX6" fmla="*/ 569210 w 3406551"/>
                    <a:gd name="connsiteY6" fmla="*/ 0 h 56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6551" h="569209">
                      <a:moveTo>
                        <a:pt x="569210" y="0"/>
                      </a:moveTo>
                      <a:lnTo>
                        <a:pt x="2837341" y="0"/>
                      </a:lnTo>
                      <a:cubicBezTo>
                        <a:pt x="3112411" y="0"/>
                        <a:pt x="3341910" y="195115"/>
                        <a:pt x="3394987" y="454494"/>
                      </a:cubicBezTo>
                      <a:lnTo>
                        <a:pt x="3406551" y="569209"/>
                      </a:lnTo>
                      <a:lnTo>
                        <a:pt x="0" y="569209"/>
                      </a:lnTo>
                      <a:lnTo>
                        <a:pt x="11564" y="454494"/>
                      </a:lnTo>
                      <a:cubicBezTo>
                        <a:pt x="64641" y="195115"/>
                        <a:pt x="294140" y="0"/>
                        <a:pt x="569210" y="0"/>
                      </a:cubicBezTo>
                      <a:close/>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sp>
          <p:nvSpPr>
            <p:cNvPr id="167" name="Oval 166">
              <a:extLst>
                <a:ext uri="{FF2B5EF4-FFF2-40B4-BE49-F238E27FC236}">
                  <a16:creationId xmlns:a16="http://schemas.microsoft.com/office/drawing/2014/main" id="{AD7B209A-A7F1-46E4-8AA4-DE62791D9818}"/>
                </a:ext>
              </a:extLst>
            </p:cNvPr>
            <p:cNvSpPr/>
            <p:nvPr/>
          </p:nvSpPr>
          <p:spPr>
            <a:xfrm>
              <a:off x="8201226" y="4558567"/>
              <a:ext cx="344032" cy="344032"/>
            </a:xfrm>
            <a:prstGeom prst="ellipse">
              <a:avLst/>
            </a:prstGeom>
            <a:solidFill>
              <a:schemeClr val="tx2">
                <a:lumMod val="5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8" name="Oval 167">
              <a:extLst>
                <a:ext uri="{FF2B5EF4-FFF2-40B4-BE49-F238E27FC236}">
                  <a16:creationId xmlns:a16="http://schemas.microsoft.com/office/drawing/2014/main" id="{EF3B3581-12A7-4E02-9B7D-6EA4633D099D}"/>
                </a:ext>
              </a:extLst>
            </p:cNvPr>
            <p:cNvSpPr/>
            <p:nvPr/>
          </p:nvSpPr>
          <p:spPr>
            <a:xfrm>
              <a:off x="6696840" y="4558567"/>
              <a:ext cx="344032" cy="344032"/>
            </a:xfrm>
            <a:prstGeom prst="ellipse">
              <a:avLst/>
            </a:prstGeom>
            <a:solidFill>
              <a:schemeClr val="tx2">
                <a:lumMod val="5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9" name="Freeform: Shape 168">
              <a:extLst>
                <a:ext uri="{FF2B5EF4-FFF2-40B4-BE49-F238E27FC236}">
                  <a16:creationId xmlns:a16="http://schemas.microsoft.com/office/drawing/2014/main" id="{F34E8DA2-F54C-459B-83C0-5347063A7087}"/>
                </a:ext>
              </a:extLst>
            </p:cNvPr>
            <p:cNvSpPr/>
            <p:nvPr/>
          </p:nvSpPr>
          <p:spPr>
            <a:xfrm>
              <a:off x="6770780" y="4064035"/>
              <a:ext cx="1696496" cy="1301422"/>
            </a:xfrm>
            <a:custGeom>
              <a:avLst/>
              <a:gdLst>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0 w 1696496"/>
                <a:gd name="connsiteY4" fmla="*/ 1301422 h 1301422"/>
                <a:gd name="connsiteX5" fmla="*/ 0 w 1696496"/>
                <a:gd name="connsiteY5" fmla="*/ 466621 h 1301422"/>
                <a:gd name="connsiteX6" fmla="*/ 466621 w 1696496"/>
                <a:gd name="connsiteY6" fmla="*/ 0 h 1301422"/>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802849 w 1696496"/>
                <a:gd name="connsiteY4" fmla="*/ 1298461 h 1301422"/>
                <a:gd name="connsiteX5" fmla="*/ 0 w 1696496"/>
                <a:gd name="connsiteY5" fmla="*/ 1301422 h 1301422"/>
                <a:gd name="connsiteX6" fmla="*/ 0 w 1696496"/>
                <a:gd name="connsiteY6" fmla="*/ 466621 h 1301422"/>
                <a:gd name="connsiteX7" fmla="*/ 466621 w 1696496"/>
                <a:gd name="connsiteY7" fmla="*/ 0 h 1301422"/>
                <a:gd name="connsiteX0" fmla="*/ 802849 w 1696496"/>
                <a:gd name="connsiteY0" fmla="*/ 1298461 h 1389901"/>
                <a:gd name="connsiteX1" fmla="*/ 0 w 1696496"/>
                <a:gd name="connsiteY1" fmla="*/ 1301422 h 1389901"/>
                <a:gd name="connsiteX2" fmla="*/ 0 w 1696496"/>
                <a:gd name="connsiteY2" fmla="*/ 466621 h 1389901"/>
                <a:gd name="connsiteX3" fmla="*/ 466621 w 1696496"/>
                <a:gd name="connsiteY3" fmla="*/ 0 h 1389901"/>
                <a:gd name="connsiteX4" fmla="*/ 1229875 w 1696496"/>
                <a:gd name="connsiteY4" fmla="*/ 0 h 1389901"/>
                <a:gd name="connsiteX5" fmla="*/ 1696496 w 1696496"/>
                <a:gd name="connsiteY5" fmla="*/ 466621 h 1389901"/>
                <a:gd name="connsiteX6" fmla="*/ 1696496 w 1696496"/>
                <a:gd name="connsiteY6" fmla="*/ 1301422 h 1389901"/>
                <a:gd name="connsiteX7" fmla="*/ 894289 w 1696496"/>
                <a:gd name="connsiteY7" fmla="*/ 1389901 h 1389901"/>
                <a:gd name="connsiteX0" fmla="*/ 802849 w 1696496"/>
                <a:gd name="connsiteY0" fmla="*/ 1298461 h 1301422"/>
                <a:gd name="connsiteX1" fmla="*/ 0 w 1696496"/>
                <a:gd name="connsiteY1" fmla="*/ 1301422 h 1301422"/>
                <a:gd name="connsiteX2" fmla="*/ 0 w 1696496"/>
                <a:gd name="connsiteY2" fmla="*/ 466621 h 1301422"/>
                <a:gd name="connsiteX3" fmla="*/ 466621 w 1696496"/>
                <a:gd name="connsiteY3" fmla="*/ 0 h 1301422"/>
                <a:gd name="connsiteX4" fmla="*/ 1229875 w 1696496"/>
                <a:gd name="connsiteY4" fmla="*/ 0 h 1301422"/>
                <a:gd name="connsiteX5" fmla="*/ 1696496 w 1696496"/>
                <a:gd name="connsiteY5" fmla="*/ 466621 h 1301422"/>
                <a:gd name="connsiteX6" fmla="*/ 1696496 w 1696496"/>
                <a:gd name="connsiteY6" fmla="*/ 1301422 h 1301422"/>
                <a:gd name="connsiteX0" fmla="*/ 0 w 1696496"/>
                <a:gd name="connsiteY0" fmla="*/ 1301422 h 1301422"/>
                <a:gd name="connsiteX1" fmla="*/ 0 w 1696496"/>
                <a:gd name="connsiteY1" fmla="*/ 466621 h 1301422"/>
                <a:gd name="connsiteX2" fmla="*/ 466621 w 1696496"/>
                <a:gd name="connsiteY2" fmla="*/ 0 h 1301422"/>
                <a:gd name="connsiteX3" fmla="*/ 1229875 w 1696496"/>
                <a:gd name="connsiteY3" fmla="*/ 0 h 1301422"/>
                <a:gd name="connsiteX4" fmla="*/ 1696496 w 1696496"/>
                <a:gd name="connsiteY4" fmla="*/ 466621 h 1301422"/>
                <a:gd name="connsiteX5" fmla="*/ 1696496 w 1696496"/>
                <a:gd name="connsiteY5" fmla="*/ 1301422 h 130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6496" h="1301422">
                  <a:moveTo>
                    <a:pt x="0" y="1301422"/>
                  </a:moveTo>
                  <a:lnTo>
                    <a:pt x="0" y="466621"/>
                  </a:lnTo>
                  <a:cubicBezTo>
                    <a:pt x="0" y="208913"/>
                    <a:pt x="208913" y="0"/>
                    <a:pt x="466621" y="0"/>
                  </a:cubicBezTo>
                  <a:lnTo>
                    <a:pt x="1229875" y="0"/>
                  </a:lnTo>
                  <a:cubicBezTo>
                    <a:pt x="1487583" y="0"/>
                    <a:pt x="1696496" y="208913"/>
                    <a:pt x="1696496" y="466621"/>
                  </a:cubicBezTo>
                  <a:lnTo>
                    <a:pt x="1696496" y="1301422"/>
                  </a:lnTo>
                </a:path>
              </a:pathLst>
            </a:custGeom>
            <a:gradFill flip="none" rotWithShape="1">
              <a:gsLst>
                <a:gs pos="100000">
                  <a:schemeClr val="tx2">
                    <a:lumMod val="50000"/>
                  </a:schemeClr>
                </a:gs>
                <a:gs pos="21000">
                  <a:schemeClr val="bg1">
                    <a:lumMod val="65000"/>
                    <a:lumOff val="35000"/>
                  </a:schemeClr>
                </a:gs>
              </a:gsLst>
              <a:lin ang="16200000" scaled="0"/>
              <a:tileRect/>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prstClr val="white"/>
                </a:solidFill>
                <a:latin typeface="Arial"/>
              </a:endParaRPr>
            </a:p>
          </p:txBody>
        </p:sp>
      </p:grpSp>
      <p:sp>
        <p:nvSpPr>
          <p:cNvPr id="93" name="Title 8">
            <a:extLst>
              <a:ext uri="{FF2B5EF4-FFF2-40B4-BE49-F238E27FC236}">
                <a16:creationId xmlns:a16="http://schemas.microsoft.com/office/drawing/2014/main" id="{B6641548-3343-4161-95AF-3D522421B384}"/>
              </a:ext>
            </a:extLst>
          </p:cNvPr>
          <p:cNvSpPr txBox="1">
            <a:spLocks/>
          </p:cNvSpPr>
          <p:nvPr/>
        </p:nvSpPr>
        <p:spPr>
          <a:xfrm>
            <a:off x="1684720" y="447729"/>
            <a:ext cx="11260963" cy="70046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4800" dirty="0"/>
              <a:t>Board-level concerns</a:t>
            </a:r>
          </a:p>
        </p:txBody>
      </p:sp>
      <p:sp>
        <p:nvSpPr>
          <p:cNvPr id="95" name="Title 8">
            <a:extLst>
              <a:ext uri="{FF2B5EF4-FFF2-40B4-BE49-F238E27FC236}">
                <a16:creationId xmlns:a16="http://schemas.microsoft.com/office/drawing/2014/main" id="{EE7DE5F4-EA03-404D-B02C-918D3D8DFD9E}"/>
              </a:ext>
            </a:extLst>
          </p:cNvPr>
          <p:cNvSpPr txBox="1">
            <a:spLocks/>
          </p:cNvSpPr>
          <p:nvPr/>
        </p:nvSpPr>
        <p:spPr>
          <a:xfrm>
            <a:off x="1684720" y="-49446766"/>
            <a:ext cx="11260963" cy="2253027"/>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defTabSz="731520">
              <a:spcBef>
                <a:spcPts val="1920"/>
              </a:spcBef>
              <a:defRPr/>
            </a:pPr>
            <a:r>
              <a:rPr lang="en-US" sz="4800" dirty="0">
                <a:solidFill>
                  <a:prstClr val="white"/>
                </a:solidFill>
              </a:rPr>
              <a:t>What is the role of boards </a:t>
            </a:r>
            <a:br>
              <a:rPr lang="en-US" sz="4800" dirty="0">
                <a:solidFill>
                  <a:prstClr val="white"/>
                </a:solidFill>
              </a:rPr>
            </a:br>
            <a:r>
              <a:rPr lang="en-US" sz="4800" dirty="0">
                <a:solidFill>
                  <a:prstClr val="white"/>
                </a:solidFill>
              </a:rPr>
              <a:t>in the long-term success </a:t>
            </a:r>
            <a:br>
              <a:rPr lang="en-US" sz="4800" dirty="0">
                <a:solidFill>
                  <a:prstClr val="white"/>
                </a:solidFill>
              </a:rPr>
            </a:br>
            <a:r>
              <a:rPr lang="en-US" sz="4800" dirty="0">
                <a:solidFill>
                  <a:prstClr val="white"/>
                </a:solidFill>
              </a:rPr>
              <a:t>of their company?</a:t>
            </a:r>
          </a:p>
        </p:txBody>
      </p:sp>
      <p:sp>
        <p:nvSpPr>
          <p:cNvPr id="11" name="Rectangle 10">
            <a:extLst>
              <a:ext uri="{FF2B5EF4-FFF2-40B4-BE49-F238E27FC236}">
                <a16:creationId xmlns:a16="http://schemas.microsoft.com/office/drawing/2014/main" id="{E295D53B-9CFF-4D10-9073-8F8E14750322}"/>
              </a:ext>
            </a:extLst>
          </p:cNvPr>
          <p:cNvSpPr/>
          <p:nvPr/>
        </p:nvSpPr>
        <p:spPr>
          <a:xfrm>
            <a:off x="1037883" y="4055976"/>
            <a:ext cx="2494266" cy="830997"/>
          </a:xfrm>
          <a:prstGeom prst="rect">
            <a:avLst/>
          </a:prstGeom>
        </p:spPr>
        <p:txBody>
          <a:bodyPr wrap="square">
            <a:spAutoFit/>
          </a:bodyPr>
          <a:lstStyle/>
          <a:p>
            <a:pPr algn="ctr" defTabSz="731520">
              <a:spcAft>
                <a:spcPts val="2880"/>
              </a:spcAft>
              <a:defRPr/>
            </a:pPr>
            <a:r>
              <a:rPr lang="en-US" sz="2400" dirty="0"/>
              <a:t>Compensation policy</a:t>
            </a:r>
          </a:p>
        </p:txBody>
      </p:sp>
      <p:sp>
        <p:nvSpPr>
          <p:cNvPr id="13" name="Rectangle 12">
            <a:extLst>
              <a:ext uri="{FF2B5EF4-FFF2-40B4-BE49-F238E27FC236}">
                <a16:creationId xmlns:a16="http://schemas.microsoft.com/office/drawing/2014/main" id="{93347D6D-E2EC-4E39-A00C-360428FB3C61}"/>
              </a:ext>
            </a:extLst>
          </p:cNvPr>
          <p:cNvSpPr/>
          <p:nvPr/>
        </p:nvSpPr>
        <p:spPr>
          <a:xfrm>
            <a:off x="3521686" y="4055976"/>
            <a:ext cx="2551294" cy="830997"/>
          </a:xfrm>
          <a:prstGeom prst="rect">
            <a:avLst/>
          </a:prstGeom>
        </p:spPr>
        <p:txBody>
          <a:bodyPr wrap="square">
            <a:spAutoFit/>
          </a:bodyPr>
          <a:lstStyle/>
          <a:p>
            <a:pPr algn="ctr" defTabSz="731520">
              <a:spcAft>
                <a:spcPts val="2880"/>
              </a:spcAft>
              <a:defRPr/>
            </a:pPr>
            <a:r>
              <a:rPr lang="en-US" sz="2400" dirty="0"/>
              <a:t>Executive succession</a:t>
            </a:r>
          </a:p>
        </p:txBody>
      </p:sp>
      <p:grpSp>
        <p:nvGrpSpPr>
          <p:cNvPr id="69" name="Group 68">
            <a:extLst>
              <a:ext uri="{FF2B5EF4-FFF2-40B4-BE49-F238E27FC236}">
                <a16:creationId xmlns:a16="http://schemas.microsoft.com/office/drawing/2014/main" id="{6972545F-C06D-4A40-BDE5-C65C307DB52D}"/>
              </a:ext>
            </a:extLst>
          </p:cNvPr>
          <p:cNvGrpSpPr/>
          <p:nvPr/>
        </p:nvGrpSpPr>
        <p:grpSpPr>
          <a:xfrm>
            <a:off x="1566014" y="2883435"/>
            <a:ext cx="1192618" cy="1000752"/>
            <a:chOff x="1525836" y="1613709"/>
            <a:chExt cx="745386" cy="625470"/>
          </a:xfrm>
        </p:grpSpPr>
        <p:sp>
          <p:nvSpPr>
            <p:cNvPr id="108" name="Rectangle 17">
              <a:extLst>
                <a:ext uri="{FF2B5EF4-FFF2-40B4-BE49-F238E27FC236}">
                  <a16:creationId xmlns:a16="http://schemas.microsoft.com/office/drawing/2014/main" id="{B5C9ADB2-0272-49F7-8A5B-79B3A0FB976F}"/>
                </a:ext>
              </a:extLst>
            </p:cNvPr>
            <p:cNvSpPr/>
            <p:nvPr/>
          </p:nvSpPr>
          <p:spPr>
            <a:xfrm>
              <a:off x="1525836" y="1912619"/>
              <a:ext cx="745386" cy="326559"/>
            </a:xfrm>
            <a:custGeom>
              <a:avLst/>
              <a:gdLst>
                <a:gd name="connsiteX0" fmla="*/ 0 w 745386"/>
                <a:gd name="connsiteY0" fmla="*/ 0 h 302816"/>
                <a:gd name="connsiteX1" fmla="*/ 745386 w 745386"/>
                <a:gd name="connsiteY1" fmla="*/ 0 h 302816"/>
                <a:gd name="connsiteX2" fmla="*/ 745386 w 745386"/>
                <a:gd name="connsiteY2" fmla="*/ 302816 h 302816"/>
                <a:gd name="connsiteX3" fmla="*/ 0 w 745386"/>
                <a:gd name="connsiteY3" fmla="*/ 302816 h 302816"/>
                <a:gd name="connsiteX4" fmla="*/ 0 w 745386"/>
                <a:gd name="connsiteY4" fmla="*/ 0 h 302816"/>
                <a:gd name="connsiteX0" fmla="*/ 0 w 745386"/>
                <a:gd name="connsiteY0" fmla="*/ 3423 h 306239"/>
                <a:gd name="connsiteX1" fmla="*/ 366464 w 745386"/>
                <a:gd name="connsiteY1" fmla="*/ 0 h 306239"/>
                <a:gd name="connsiteX2" fmla="*/ 745386 w 745386"/>
                <a:gd name="connsiteY2" fmla="*/ 3423 h 306239"/>
                <a:gd name="connsiteX3" fmla="*/ 745386 w 745386"/>
                <a:gd name="connsiteY3" fmla="*/ 306239 h 306239"/>
                <a:gd name="connsiteX4" fmla="*/ 0 w 745386"/>
                <a:gd name="connsiteY4" fmla="*/ 306239 h 306239"/>
                <a:gd name="connsiteX5" fmla="*/ 0 w 745386"/>
                <a:gd name="connsiteY5" fmla="*/ 3423 h 306239"/>
                <a:gd name="connsiteX0" fmla="*/ 0 w 745386"/>
                <a:gd name="connsiteY0" fmla="*/ 0 h 302816"/>
                <a:gd name="connsiteX1" fmla="*/ 366464 w 745386"/>
                <a:gd name="connsiteY1" fmla="*/ 21977 h 302816"/>
                <a:gd name="connsiteX2" fmla="*/ 745386 w 745386"/>
                <a:gd name="connsiteY2" fmla="*/ 0 h 302816"/>
                <a:gd name="connsiteX3" fmla="*/ 745386 w 745386"/>
                <a:gd name="connsiteY3" fmla="*/ 302816 h 302816"/>
                <a:gd name="connsiteX4" fmla="*/ 0 w 745386"/>
                <a:gd name="connsiteY4" fmla="*/ 302816 h 302816"/>
                <a:gd name="connsiteX5" fmla="*/ 0 w 745386"/>
                <a:gd name="connsiteY5" fmla="*/ 0 h 302816"/>
                <a:gd name="connsiteX0" fmla="*/ 0 w 745386"/>
                <a:gd name="connsiteY0" fmla="*/ 23743 h 326559"/>
                <a:gd name="connsiteX1" fmla="*/ 356304 w 745386"/>
                <a:gd name="connsiteY1" fmla="*/ 0 h 326559"/>
                <a:gd name="connsiteX2" fmla="*/ 745386 w 745386"/>
                <a:gd name="connsiteY2" fmla="*/ 23743 h 326559"/>
                <a:gd name="connsiteX3" fmla="*/ 745386 w 745386"/>
                <a:gd name="connsiteY3" fmla="*/ 326559 h 326559"/>
                <a:gd name="connsiteX4" fmla="*/ 0 w 745386"/>
                <a:gd name="connsiteY4" fmla="*/ 326559 h 326559"/>
                <a:gd name="connsiteX5" fmla="*/ 0 w 745386"/>
                <a:gd name="connsiteY5" fmla="*/ 23743 h 3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86" h="326559">
                  <a:moveTo>
                    <a:pt x="0" y="23743"/>
                  </a:moveTo>
                  <a:lnTo>
                    <a:pt x="356304" y="0"/>
                  </a:lnTo>
                  <a:lnTo>
                    <a:pt x="745386" y="23743"/>
                  </a:lnTo>
                  <a:lnTo>
                    <a:pt x="745386" y="326559"/>
                  </a:lnTo>
                  <a:lnTo>
                    <a:pt x="0" y="326559"/>
                  </a:lnTo>
                  <a:lnTo>
                    <a:pt x="0" y="23743"/>
                  </a:lnTo>
                  <a:close/>
                </a:path>
              </a:pathLst>
            </a:custGeom>
            <a:solidFill>
              <a:schemeClr val="tx2">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24" name="Group 23">
              <a:extLst>
                <a:ext uri="{FF2B5EF4-FFF2-40B4-BE49-F238E27FC236}">
                  <a16:creationId xmlns:a16="http://schemas.microsoft.com/office/drawing/2014/main" id="{DF1917FE-BEE7-4D54-B31D-EB06963AC44E}"/>
                </a:ext>
              </a:extLst>
            </p:cNvPr>
            <p:cNvGrpSpPr/>
            <p:nvPr/>
          </p:nvGrpSpPr>
          <p:grpSpPr>
            <a:xfrm rot="2524695">
              <a:off x="1586884" y="1897168"/>
              <a:ext cx="371990" cy="152904"/>
              <a:chOff x="1052950" y="1532686"/>
              <a:chExt cx="371990" cy="152904"/>
            </a:xfrm>
          </p:grpSpPr>
          <p:sp>
            <p:nvSpPr>
              <p:cNvPr id="19" name="Rectangle 18">
                <a:extLst>
                  <a:ext uri="{FF2B5EF4-FFF2-40B4-BE49-F238E27FC236}">
                    <a16:creationId xmlns:a16="http://schemas.microsoft.com/office/drawing/2014/main" id="{19BF92AC-4B16-4110-A5A3-6DE91EE7E081}"/>
                  </a:ext>
                </a:extLst>
              </p:cNvPr>
              <p:cNvSpPr/>
              <p:nvPr/>
            </p:nvSpPr>
            <p:spPr>
              <a:xfrm>
                <a:off x="1052950" y="1532686"/>
                <a:ext cx="371990" cy="152904"/>
              </a:xfrm>
              <a:prstGeom prst="rect">
                <a:avLst/>
              </a:prstGeom>
              <a:solidFill>
                <a:srgbClr val="84848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22" name="Straight Connector 21">
                <a:extLst>
                  <a:ext uri="{FF2B5EF4-FFF2-40B4-BE49-F238E27FC236}">
                    <a16:creationId xmlns:a16="http://schemas.microsoft.com/office/drawing/2014/main" id="{F2DC4D5F-E85E-492D-B11A-19214167BE90}"/>
                  </a:ext>
                </a:extLst>
              </p:cNvPr>
              <p:cNvCxnSpPr/>
              <p:nvPr/>
            </p:nvCxnSpPr>
            <p:spPr>
              <a:xfrm>
                <a:off x="1084580" y="1649908"/>
                <a:ext cx="281940" cy="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grpSp>
          <p:nvGrpSpPr>
            <p:cNvPr id="32" name="Group 31">
              <a:extLst>
                <a:ext uri="{FF2B5EF4-FFF2-40B4-BE49-F238E27FC236}">
                  <a16:creationId xmlns:a16="http://schemas.microsoft.com/office/drawing/2014/main" id="{8BF58A50-84BF-410A-AC7D-7E14E9398326}"/>
                </a:ext>
              </a:extLst>
            </p:cNvPr>
            <p:cNvGrpSpPr/>
            <p:nvPr/>
          </p:nvGrpSpPr>
          <p:grpSpPr>
            <a:xfrm>
              <a:off x="1984307" y="1613709"/>
              <a:ext cx="98674" cy="98674"/>
              <a:chOff x="1597391" y="1434117"/>
              <a:chExt cx="98674" cy="98674"/>
            </a:xfrm>
          </p:grpSpPr>
          <p:sp>
            <p:nvSpPr>
              <p:cNvPr id="25" name="Oval 24">
                <a:extLst>
                  <a:ext uri="{FF2B5EF4-FFF2-40B4-BE49-F238E27FC236}">
                    <a16:creationId xmlns:a16="http://schemas.microsoft.com/office/drawing/2014/main" id="{02AEF6E4-E224-4855-A4E6-2875BECFF833}"/>
                  </a:ext>
                </a:extLst>
              </p:cNvPr>
              <p:cNvSpPr/>
              <p:nvPr/>
            </p:nvSpPr>
            <p:spPr>
              <a:xfrm>
                <a:off x="1597391" y="1434117"/>
                <a:ext cx="98674" cy="986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17" name="Freeform: Shape 116">
                <a:extLst>
                  <a:ext uri="{FF2B5EF4-FFF2-40B4-BE49-F238E27FC236}">
                    <a16:creationId xmlns:a16="http://schemas.microsoft.com/office/drawing/2014/main" id="{911118E3-7924-4B6A-AF18-819A0E7234C7}"/>
                  </a:ext>
                </a:extLst>
              </p:cNvPr>
              <p:cNvSpPr/>
              <p:nvPr/>
            </p:nvSpPr>
            <p:spPr>
              <a:xfrm rot="18882513">
                <a:off x="1629745" y="1478054"/>
                <a:ext cx="50553" cy="27218"/>
              </a:xfrm>
              <a:custGeom>
                <a:avLst/>
                <a:gdLst>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 name="connsiteX6" fmla="*/ 49708 w 50553"/>
                  <a:gd name="connsiteY6" fmla="*/ 0 h 27218"/>
                  <a:gd name="connsiteX0" fmla="*/ 49708 w 50553"/>
                  <a:gd name="connsiteY0" fmla="*/ 5761 h 32979"/>
                  <a:gd name="connsiteX1" fmla="*/ 50553 w 50553"/>
                  <a:gd name="connsiteY1" fmla="*/ 7831 h 32979"/>
                  <a:gd name="connsiteX2" fmla="*/ 43059 w 50553"/>
                  <a:gd name="connsiteY2" fmla="*/ 25667 h 32979"/>
                  <a:gd name="connsiteX3" fmla="*/ 7313 w 50553"/>
                  <a:gd name="connsiteY3" fmla="*/ 25485 h 32979"/>
                  <a:gd name="connsiteX4" fmla="*/ 1 w 50553"/>
                  <a:gd name="connsiteY4" fmla="*/ 7574 h 32979"/>
                  <a:gd name="connsiteX5" fmla="*/ 763 w 50553"/>
                  <a:gd name="connsiteY5" fmla="*/ 5761 h 32979"/>
                  <a:gd name="connsiteX6" fmla="*/ 26317 w 50553"/>
                  <a:gd name="connsiteY6" fmla="*/ 0 h 32979"/>
                  <a:gd name="connsiteX7" fmla="*/ 49708 w 50553"/>
                  <a:gd name="connsiteY7" fmla="*/ 5761 h 32979"/>
                  <a:gd name="connsiteX0" fmla="*/ 26317 w 117757"/>
                  <a:gd name="connsiteY0" fmla="*/ 0 h 91440"/>
                  <a:gd name="connsiteX1" fmla="*/ 49708 w 117757"/>
                  <a:gd name="connsiteY1" fmla="*/ 5761 h 91440"/>
                  <a:gd name="connsiteX2" fmla="*/ 50553 w 117757"/>
                  <a:gd name="connsiteY2" fmla="*/ 7831 h 91440"/>
                  <a:gd name="connsiteX3" fmla="*/ 43059 w 117757"/>
                  <a:gd name="connsiteY3" fmla="*/ 25667 h 91440"/>
                  <a:gd name="connsiteX4" fmla="*/ 7313 w 117757"/>
                  <a:gd name="connsiteY4" fmla="*/ 25485 h 91440"/>
                  <a:gd name="connsiteX5" fmla="*/ 1 w 117757"/>
                  <a:gd name="connsiteY5" fmla="*/ 7574 h 91440"/>
                  <a:gd name="connsiteX6" fmla="*/ 763 w 117757"/>
                  <a:gd name="connsiteY6" fmla="*/ 5761 h 91440"/>
                  <a:gd name="connsiteX7" fmla="*/ 117757 w 117757"/>
                  <a:gd name="connsiteY7" fmla="*/ 91440 h 91440"/>
                  <a:gd name="connsiteX0" fmla="*/ 26317 w 50553"/>
                  <a:gd name="connsiteY0" fmla="*/ 0 h 32979"/>
                  <a:gd name="connsiteX1" fmla="*/ 49708 w 50553"/>
                  <a:gd name="connsiteY1" fmla="*/ 5761 h 32979"/>
                  <a:gd name="connsiteX2" fmla="*/ 50553 w 50553"/>
                  <a:gd name="connsiteY2" fmla="*/ 7831 h 32979"/>
                  <a:gd name="connsiteX3" fmla="*/ 43059 w 50553"/>
                  <a:gd name="connsiteY3" fmla="*/ 25667 h 32979"/>
                  <a:gd name="connsiteX4" fmla="*/ 7313 w 50553"/>
                  <a:gd name="connsiteY4" fmla="*/ 25485 h 32979"/>
                  <a:gd name="connsiteX5" fmla="*/ 1 w 50553"/>
                  <a:gd name="connsiteY5" fmla="*/ 7574 h 32979"/>
                  <a:gd name="connsiteX6" fmla="*/ 763 w 50553"/>
                  <a:gd name="connsiteY6" fmla="*/ 5761 h 32979"/>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53" h="27218">
                    <a:moveTo>
                      <a:pt x="49708" y="0"/>
                    </a:moveTo>
                    <a:lnTo>
                      <a:pt x="50553" y="2070"/>
                    </a:lnTo>
                    <a:cubicBezTo>
                      <a:pt x="50521" y="8539"/>
                      <a:pt x="48020" y="14995"/>
                      <a:pt x="43059" y="19906"/>
                    </a:cubicBezTo>
                    <a:cubicBezTo>
                      <a:pt x="33138" y="29726"/>
                      <a:pt x="17134" y="29645"/>
                      <a:pt x="7313" y="19724"/>
                    </a:cubicBezTo>
                    <a:cubicBezTo>
                      <a:pt x="2402" y="14763"/>
                      <a:pt x="-32" y="8282"/>
                      <a:pt x="1" y="1813"/>
                    </a:cubicBezTo>
                    <a:lnTo>
                      <a:pt x="763" y="0"/>
                    </a:lnTo>
                  </a:path>
                </a:pathLst>
              </a:custGeom>
              <a:noFill/>
              <a:ln w="19050" cap="rnd">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131" name="Group 130">
              <a:extLst>
                <a:ext uri="{FF2B5EF4-FFF2-40B4-BE49-F238E27FC236}">
                  <a16:creationId xmlns:a16="http://schemas.microsoft.com/office/drawing/2014/main" id="{49EC2B21-7B65-4DE5-A47E-8E2054A884F6}"/>
                </a:ext>
              </a:extLst>
            </p:cNvPr>
            <p:cNvGrpSpPr/>
            <p:nvPr/>
          </p:nvGrpSpPr>
          <p:grpSpPr>
            <a:xfrm rot="3108457">
              <a:off x="2025906" y="1778578"/>
              <a:ext cx="98674" cy="98674"/>
              <a:chOff x="1597391" y="1434117"/>
              <a:chExt cx="98674" cy="98674"/>
            </a:xfrm>
          </p:grpSpPr>
          <p:sp>
            <p:nvSpPr>
              <p:cNvPr id="133" name="Oval 132">
                <a:extLst>
                  <a:ext uri="{FF2B5EF4-FFF2-40B4-BE49-F238E27FC236}">
                    <a16:creationId xmlns:a16="http://schemas.microsoft.com/office/drawing/2014/main" id="{5AD87EAC-76BB-44A8-9007-EBAB5DCBEB39}"/>
                  </a:ext>
                </a:extLst>
              </p:cNvPr>
              <p:cNvSpPr/>
              <p:nvPr/>
            </p:nvSpPr>
            <p:spPr>
              <a:xfrm>
                <a:off x="1597391" y="1434117"/>
                <a:ext cx="98674" cy="986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34" name="Freeform: Shape 133">
                <a:extLst>
                  <a:ext uri="{FF2B5EF4-FFF2-40B4-BE49-F238E27FC236}">
                    <a16:creationId xmlns:a16="http://schemas.microsoft.com/office/drawing/2014/main" id="{D15CC298-1055-4678-B91D-AB724E1E77AC}"/>
                  </a:ext>
                </a:extLst>
              </p:cNvPr>
              <p:cNvSpPr/>
              <p:nvPr/>
            </p:nvSpPr>
            <p:spPr>
              <a:xfrm rot="18882513">
                <a:off x="1629745" y="1478054"/>
                <a:ext cx="50553" cy="27218"/>
              </a:xfrm>
              <a:custGeom>
                <a:avLst/>
                <a:gdLst>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 name="connsiteX6" fmla="*/ 49708 w 50553"/>
                  <a:gd name="connsiteY6" fmla="*/ 0 h 27218"/>
                  <a:gd name="connsiteX0" fmla="*/ 49708 w 50553"/>
                  <a:gd name="connsiteY0" fmla="*/ 5761 h 32979"/>
                  <a:gd name="connsiteX1" fmla="*/ 50553 w 50553"/>
                  <a:gd name="connsiteY1" fmla="*/ 7831 h 32979"/>
                  <a:gd name="connsiteX2" fmla="*/ 43059 w 50553"/>
                  <a:gd name="connsiteY2" fmla="*/ 25667 h 32979"/>
                  <a:gd name="connsiteX3" fmla="*/ 7313 w 50553"/>
                  <a:gd name="connsiteY3" fmla="*/ 25485 h 32979"/>
                  <a:gd name="connsiteX4" fmla="*/ 1 w 50553"/>
                  <a:gd name="connsiteY4" fmla="*/ 7574 h 32979"/>
                  <a:gd name="connsiteX5" fmla="*/ 763 w 50553"/>
                  <a:gd name="connsiteY5" fmla="*/ 5761 h 32979"/>
                  <a:gd name="connsiteX6" fmla="*/ 26317 w 50553"/>
                  <a:gd name="connsiteY6" fmla="*/ 0 h 32979"/>
                  <a:gd name="connsiteX7" fmla="*/ 49708 w 50553"/>
                  <a:gd name="connsiteY7" fmla="*/ 5761 h 32979"/>
                  <a:gd name="connsiteX0" fmla="*/ 26317 w 117757"/>
                  <a:gd name="connsiteY0" fmla="*/ 0 h 91440"/>
                  <a:gd name="connsiteX1" fmla="*/ 49708 w 117757"/>
                  <a:gd name="connsiteY1" fmla="*/ 5761 h 91440"/>
                  <a:gd name="connsiteX2" fmla="*/ 50553 w 117757"/>
                  <a:gd name="connsiteY2" fmla="*/ 7831 h 91440"/>
                  <a:gd name="connsiteX3" fmla="*/ 43059 w 117757"/>
                  <a:gd name="connsiteY3" fmla="*/ 25667 h 91440"/>
                  <a:gd name="connsiteX4" fmla="*/ 7313 w 117757"/>
                  <a:gd name="connsiteY4" fmla="*/ 25485 h 91440"/>
                  <a:gd name="connsiteX5" fmla="*/ 1 w 117757"/>
                  <a:gd name="connsiteY5" fmla="*/ 7574 h 91440"/>
                  <a:gd name="connsiteX6" fmla="*/ 763 w 117757"/>
                  <a:gd name="connsiteY6" fmla="*/ 5761 h 91440"/>
                  <a:gd name="connsiteX7" fmla="*/ 117757 w 117757"/>
                  <a:gd name="connsiteY7" fmla="*/ 91440 h 91440"/>
                  <a:gd name="connsiteX0" fmla="*/ 26317 w 50553"/>
                  <a:gd name="connsiteY0" fmla="*/ 0 h 32979"/>
                  <a:gd name="connsiteX1" fmla="*/ 49708 w 50553"/>
                  <a:gd name="connsiteY1" fmla="*/ 5761 h 32979"/>
                  <a:gd name="connsiteX2" fmla="*/ 50553 w 50553"/>
                  <a:gd name="connsiteY2" fmla="*/ 7831 h 32979"/>
                  <a:gd name="connsiteX3" fmla="*/ 43059 w 50553"/>
                  <a:gd name="connsiteY3" fmla="*/ 25667 h 32979"/>
                  <a:gd name="connsiteX4" fmla="*/ 7313 w 50553"/>
                  <a:gd name="connsiteY4" fmla="*/ 25485 h 32979"/>
                  <a:gd name="connsiteX5" fmla="*/ 1 w 50553"/>
                  <a:gd name="connsiteY5" fmla="*/ 7574 h 32979"/>
                  <a:gd name="connsiteX6" fmla="*/ 763 w 50553"/>
                  <a:gd name="connsiteY6" fmla="*/ 5761 h 32979"/>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53" h="27218">
                    <a:moveTo>
                      <a:pt x="49708" y="0"/>
                    </a:moveTo>
                    <a:lnTo>
                      <a:pt x="50553" y="2070"/>
                    </a:lnTo>
                    <a:cubicBezTo>
                      <a:pt x="50521" y="8539"/>
                      <a:pt x="48020" y="14995"/>
                      <a:pt x="43059" y="19906"/>
                    </a:cubicBezTo>
                    <a:cubicBezTo>
                      <a:pt x="33138" y="29726"/>
                      <a:pt x="17134" y="29645"/>
                      <a:pt x="7313" y="19724"/>
                    </a:cubicBezTo>
                    <a:cubicBezTo>
                      <a:pt x="2402" y="14763"/>
                      <a:pt x="-32" y="8282"/>
                      <a:pt x="1" y="1813"/>
                    </a:cubicBezTo>
                    <a:lnTo>
                      <a:pt x="763" y="0"/>
                    </a:lnTo>
                  </a:path>
                </a:pathLst>
              </a:custGeom>
              <a:noFill/>
              <a:ln w="19050" cap="rnd">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137" name="Group 136">
              <a:extLst>
                <a:ext uri="{FF2B5EF4-FFF2-40B4-BE49-F238E27FC236}">
                  <a16:creationId xmlns:a16="http://schemas.microsoft.com/office/drawing/2014/main" id="{23A2B3ED-5E0F-4C03-ABDB-7FAC06A67D8A}"/>
                </a:ext>
              </a:extLst>
            </p:cNvPr>
            <p:cNvGrpSpPr/>
            <p:nvPr/>
          </p:nvGrpSpPr>
          <p:grpSpPr>
            <a:xfrm rot="6018481">
              <a:off x="1881155" y="1732953"/>
              <a:ext cx="98674" cy="98674"/>
              <a:chOff x="1597391" y="1434117"/>
              <a:chExt cx="98674" cy="98674"/>
            </a:xfrm>
          </p:grpSpPr>
          <p:sp>
            <p:nvSpPr>
              <p:cNvPr id="138" name="Oval 137">
                <a:extLst>
                  <a:ext uri="{FF2B5EF4-FFF2-40B4-BE49-F238E27FC236}">
                    <a16:creationId xmlns:a16="http://schemas.microsoft.com/office/drawing/2014/main" id="{0FD87711-6FA3-4A44-99AD-C3BE1CFAB6FC}"/>
                  </a:ext>
                </a:extLst>
              </p:cNvPr>
              <p:cNvSpPr/>
              <p:nvPr/>
            </p:nvSpPr>
            <p:spPr>
              <a:xfrm>
                <a:off x="1597391" y="1434117"/>
                <a:ext cx="98674" cy="986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39" name="Freeform: Shape 138">
                <a:extLst>
                  <a:ext uri="{FF2B5EF4-FFF2-40B4-BE49-F238E27FC236}">
                    <a16:creationId xmlns:a16="http://schemas.microsoft.com/office/drawing/2014/main" id="{1D21ACA0-7F99-4D03-9945-2F74FE8B01A1}"/>
                  </a:ext>
                </a:extLst>
              </p:cNvPr>
              <p:cNvSpPr/>
              <p:nvPr/>
            </p:nvSpPr>
            <p:spPr>
              <a:xfrm rot="18882513">
                <a:off x="1629745" y="1478054"/>
                <a:ext cx="50553" cy="27218"/>
              </a:xfrm>
              <a:custGeom>
                <a:avLst/>
                <a:gdLst>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 name="connsiteX6" fmla="*/ 49708 w 50553"/>
                  <a:gd name="connsiteY6" fmla="*/ 0 h 27218"/>
                  <a:gd name="connsiteX0" fmla="*/ 49708 w 50553"/>
                  <a:gd name="connsiteY0" fmla="*/ 5761 h 32979"/>
                  <a:gd name="connsiteX1" fmla="*/ 50553 w 50553"/>
                  <a:gd name="connsiteY1" fmla="*/ 7831 h 32979"/>
                  <a:gd name="connsiteX2" fmla="*/ 43059 w 50553"/>
                  <a:gd name="connsiteY2" fmla="*/ 25667 h 32979"/>
                  <a:gd name="connsiteX3" fmla="*/ 7313 w 50553"/>
                  <a:gd name="connsiteY3" fmla="*/ 25485 h 32979"/>
                  <a:gd name="connsiteX4" fmla="*/ 1 w 50553"/>
                  <a:gd name="connsiteY4" fmla="*/ 7574 h 32979"/>
                  <a:gd name="connsiteX5" fmla="*/ 763 w 50553"/>
                  <a:gd name="connsiteY5" fmla="*/ 5761 h 32979"/>
                  <a:gd name="connsiteX6" fmla="*/ 26317 w 50553"/>
                  <a:gd name="connsiteY6" fmla="*/ 0 h 32979"/>
                  <a:gd name="connsiteX7" fmla="*/ 49708 w 50553"/>
                  <a:gd name="connsiteY7" fmla="*/ 5761 h 32979"/>
                  <a:gd name="connsiteX0" fmla="*/ 26317 w 117757"/>
                  <a:gd name="connsiteY0" fmla="*/ 0 h 91440"/>
                  <a:gd name="connsiteX1" fmla="*/ 49708 w 117757"/>
                  <a:gd name="connsiteY1" fmla="*/ 5761 h 91440"/>
                  <a:gd name="connsiteX2" fmla="*/ 50553 w 117757"/>
                  <a:gd name="connsiteY2" fmla="*/ 7831 h 91440"/>
                  <a:gd name="connsiteX3" fmla="*/ 43059 w 117757"/>
                  <a:gd name="connsiteY3" fmla="*/ 25667 h 91440"/>
                  <a:gd name="connsiteX4" fmla="*/ 7313 w 117757"/>
                  <a:gd name="connsiteY4" fmla="*/ 25485 h 91440"/>
                  <a:gd name="connsiteX5" fmla="*/ 1 w 117757"/>
                  <a:gd name="connsiteY5" fmla="*/ 7574 h 91440"/>
                  <a:gd name="connsiteX6" fmla="*/ 763 w 117757"/>
                  <a:gd name="connsiteY6" fmla="*/ 5761 h 91440"/>
                  <a:gd name="connsiteX7" fmla="*/ 117757 w 117757"/>
                  <a:gd name="connsiteY7" fmla="*/ 91440 h 91440"/>
                  <a:gd name="connsiteX0" fmla="*/ 26317 w 50553"/>
                  <a:gd name="connsiteY0" fmla="*/ 0 h 32979"/>
                  <a:gd name="connsiteX1" fmla="*/ 49708 w 50553"/>
                  <a:gd name="connsiteY1" fmla="*/ 5761 h 32979"/>
                  <a:gd name="connsiteX2" fmla="*/ 50553 w 50553"/>
                  <a:gd name="connsiteY2" fmla="*/ 7831 h 32979"/>
                  <a:gd name="connsiteX3" fmla="*/ 43059 w 50553"/>
                  <a:gd name="connsiteY3" fmla="*/ 25667 h 32979"/>
                  <a:gd name="connsiteX4" fmla="*/ 7313 w 50553"/>
                  <a:gd name="connsiteY4" fmla="*/ 25485 h 32979"/>
                  <a:gd name="connsiteX5" fmla="*/ 1 w 50553"/>
                  <a:gd name="connsiteY5" fmla="*/ 7574 h 32979"/>
                  <a:gd name="connsiteX6" fmla="*/ 763 w 50553"/>
                  <a:gd name="connsiteY6" fmla="*/ 5761 h 32979"/>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53" h="27218">
                    <a:moveTo>
                      <a:pt x="49708" y="0"/>
                    </a:moveTo>
                    <a:lnTo>
                      <a:pt x="50553" y="2070"/>
                    </a:lnTo>
                    <a:cubicBezTo>
                      <a:pt x="50521" y="8539"/>
                      <a:pt x="48020" y="14995"/>
                      <a:pt x="43059" y="19906"/>
                    </a:cubicBezTo>
                    <a:cubicBezTo>
                      <a:pt x="33138" y="29726"/>
                      <a:pt x="17134" y="29645"/>
                      <a:pt x="7313" y="19724"/>
                    </a:cubicBezTo>
                    <a:cubicBezTo>
                      <a:pt x="2402" y="14763"/>
                      <a:pt x="-32" y="8282"/>
                      <a:pt x="1" y="1813"/>
                    </a:cubicBezTo>
                    <a:lnTo>
                      <a:pt x="763" y="0"/>
                    </a:lnTo>
                  </a:path>
                </a:pathLst>
              </a:custGeom>
              <a:noFill/>
              <a:ln w="19050" cap="rnd">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165" name="Group 164">
              <a:extLst>
                <a:ext uri="{FF2B5EF4-FFF2-40B4-BE49-F238E27FC236}">
                  <a16:creationId xmlns:a16="http://schemas.microsoft.com/office/drawing/2014/main" id="{98E12414-852A-4179-828F-F9F9FB65CD0F}"/>
                </a:ext>
              </a:extLst>
            </p:cNvPr>
            <p:cNvGrpSpPr/>
            <p:nvPr/>
          </p:nvGrpSpPr>
          <p:grpSpPr>
            <a:xfrm rot="2524695">
              <a:off x="1672141" y="1873722"/>
              <a:ext cx="371990" cy="152904"/>
              <a:chOff x="1052950" y="1532686"/>
              <a:chExt cx="371990" cy="152904"/>
            </a:xfrm>
            <a:solidFill>
              <a:schemeClr val="accent6"/>
            </a:solidFill>
          </p:grpSpPr>
          <p:sp>
            <p:nvSpPr>
              <p:cNvPr id="177" name="Rectangle 176">
                <a:extLst>
                  <a:ext uri="{FF2B5EF4-FFF2-40B4-BE49-F238E27FC236}">
                    <a16:creationId xmlns:a16="http://schemas.microsoft.com/office/drawing/2014/main" id="{FE478006-DAE7-4524-9B03-5A7FBC62650E}"/>
                  </a:ext>
                </a:extLst>
              </p:cNvPr>
              <p:cNvSpPr/>
              <p:nvPr/>
            </p:nvSpPr>
            <p:spPr>
              <a:xfrm>
                <a:off x="1052950" y="1532686"/>
                <a:ext cx="371990" cy="152904"/>
              </a:xfrm>
              <a:prstGeom prst="rect">
                <a:avLst/>
              </a:pr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178" name="Straight Connector 177">
                <a:extLst>
                  <a:ext uri="{FF2B5EF4-FFF2-40B4-BE49-F238E27FC236}">
                    <a16:creationId xmlns:a16="http://schemas.microsoft.com/office/drawing/2014/main" id="{B9BC0EAF-DF8C-4E41-A9E5-F3913CE2204B}"/>
                  </a:ext>
                </a:extLst>
              </p:cNvPr>
              <p:cNvCxnSpPr/>
              <p:nvPr/>
            </p:nvCxnSpPr>
            <p:spPr>
              <a:xfrm>
                <a:off x="1084580" y="1649908"/>
                <a:ext cx="281940" cy="0"/>
              </a:xfrm>
              <a:prstGeom prst="line">
                <a:avLst/>
              </a:pr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sp>
          <p:nvSpPr>
            <p:cNvPr id="18" name="Rectangle 17">
              <a:extLst>
                <a:ext uri="{FF2B5EF4-FFF2-40B4-BE49-F238E27FC236}">
                  <a16:creationId xmlns:a16="http://schemas.microsoft.com/office/drawing/2014/main" id="{DAA34A1B-81A0-41D7-B441-58C1E02703F4}"/>
                </a:ext>
              </a:extLst>
            </p:cNvPr>
            <p:cNvSpPr/>
            <p:nvPr/>
          </p:nvSpPr>
          <p:spPr>
            <a:xfrm>
              <a:off x="1525836" y="1936363"/>
              <a:ext cx="745386" cy="302816"/>
            </a:xfrm>
            <a:custGeom>
              <a:avLst/>
              <a:gdLst>
                <a:gd name="connsiteX0" fmla="*/ 0 w 745386"/>
                <a:gd name="connsiteY0" fmla="*/ 0 h 302816"/>
                <a:gd name="connsiteX1" fmla="*/ 745386 w 745386"/>
                <a:gd name="connsiteY1" fmla="*/ 0 h 302816"/>
                <a:gd name="connsiteX2" fmla="*/ 745386 w 745386"/>
                <a:gd name="connsiteY2" fmla="*/ 302816 h 302816"/>
                <a:gd name="connsiteX3" fmla="*/ 0 w 745386"/>
                <a:gd name="connsiteY3" fmla="*/ 302816 h 302816"/>
                <a:gd name="connsiteX4" fmla="*/ 0 w 745386"/>
                <a:gd name="connsiteY4" fmla="*/ 0 h 302816"/>
                <a:gd name="connsiteX0" fmla="*/ 0 w 745386"/>
                <a:gd name="connsiteY0" fmla="*/ 3423 h 306239"/>
                <a:gd name="connsiteX1" fmla="*/ 366464 w 745386"/>
                <a:gd name="connsiteY1" fmla="*/ 0 h 306239"/>
                <a:gd name="connsiteX2" fmla="*/ 745386 w 745386"/>
                <a:gd name="connsiteY2" fmla="*/ 3423 h 306239"/>
                <a:gd name="connsiteX3" fmla="*/ 745386 w 745386"/>
                <a:gd name="connsiteY3" fmla="*/ 306239 h 306239"/>
                <a:gd name="connsiteX4" fmla="*/ 0 w 745386"/>
                <a:gd name="connsiteY4" fmla="*/ 306239 h 306239"/>
                <a:gd name="connsiteX5" fmla="*/ 0 w 745386"/>
                <a:gd name="connsiteY5" fmla="*/ 3423 h 306239"/>
                <a:gd name="connsiteX0" fmla="*/ 0 w 745386"/>
                <a:gd name="connsiteY0" fmla="*/ 0 h 302816"/>
                <a:gd name="connsiteX1" fmla="*/ 366464 w 745386"/>
                <a:gd name="connsiteY1" fmla="*/ 21977 h 302816"/>
                <a:gd name="connsiteX2" fmla="*/ 745386 w 745386"/>
                <a:gd name="connsiteY2" fmla="*/ 0 h 302816"/>
                <a:gd name="connsiteX3" fmla="*/ 745386 w 745386"/>
                <a:gd name="connsiteY3" fmla="*/ 302816 h 302816"/>
                <a:gd name="connsiteX4" fmla="*/ 0 w 745386"/>
                <a:gd name="connsiteY4" fmla="*/ 302816 h 302816"/>
                <a:gd name="connsiteX5" fmla="*/ 0 w 745386"/>
                <a:gd name="connsiteY5" fmla="*/ 0 h 30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86" h="302816">
                  <a:moveTo>
                    <a:pt x="0" y="0"/>
                  </a:moveTo>
                  <a:lnTo>
                    <a:pt x="366464" y="21977"/>
                  </a:lnTo>
                  <a:lnTo>
                    <a:pt x="745386" y="0"/>
                  </a:lnTo>
                  <a:lnTo>
                    <a:pt x="745386" y="302816"/>
                  </a:lnTo>
                  <a:lnTo>
                    <a:pt x="0" y="302816"/>
                  </a:lnTo>
                  <a:lnTo>
                    <a:pt x="0" y="0"/>
                  </a:ln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35" name="Straight Connector 34">
              <a:extLst>
                <a:ext uri="{FF2B5EF4-FFF2-40B4-BE49-F238E27FC236}">
                  <a16:creationId xmlns:a16="http://schemas.microsoft.com/office/drawing/2014/main" id="{0FA509A9-3C9C-4C73-AB39-662A1A8A57A3}"/>
                </a:ext>
              </a:extLst>
            </p:cNvPr>
            <p:cNvCxnSpPr>
              <a:cxnSpLocks/>
            </p:cNvCxnSpPr>
            <p:nvPr/>
          </p:nvCxnSpPr>
          <p:spPr>
            <a:xfrm>
              <a:off x="1554610" y="2019490"/>
              <a:ext cx="285607" cy="17128"/>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79" name="Straight Connector 178">
              <a:extLst>
                <a:ext uri="{FF2B5EF4-FFF2-40B4-BE49-F238E27FC236}">
                  <a16:creationId xmlns:a16="http://schemas.microsoft.com/office/drawing/2014/main" id="{00D1071D-F140-42F0-9481-60BCF0DA6B75}"/>
                </a:ext>
              </a:extLst>
            </p:cNvPr>
            <p:cNvCxnSpPr>
              <a:cxnSpLocks/>
            </p:cNvCxnSpPr>
            <p:nvPr/>
          </p:nvCxnSpPr>
          <p:spPr>
            <a:xfrm>
              <a:off x="1568761" y="2077117"/>
              <a:ext cx="275719" cy="14919"/>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80" name="Straight Connector 179">
              <a:extLst>
                <a:ext uri="{FF2B5EF4-FFF2-40B4-BE49-F238E27FC236}">
                  <a16:creationId xmlns:a16="http://schemas.microsoft.com/office/drawing/2014/main" id="{BB3BFC0B-AFFE-41E7-B135-90697281AEC9}"/>
                </a:ext>
              </a:extLst>
            </p:cNvPr>
            <p:cNvCxnSpPr>
              <a:cxnSpLocks/>
            </p:cNvCxnSpPr>
            <p:nvPr/>
          </p:nvCxnSpPr>
          <p:spPr>
            <a:xfrm>
              <a:off x="1573024" y="2132534"/>
              <a:ext cx="268258" cy="10657"/>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81" name="Straight Connector 180">
              <a:extLst>
                <a:ext uri="{FF2B5EF4-FFF2-40B4-BE49-F238E27FC236}">
                  <a16:creationId xmlns:a16="http://schemas.microsoft.com/office/drawing/2014/main" id="{6F63CBC8-0035-47C3-9E5A-F879DAEBC46E}"/>
                </a:ext>
              </a:extLst>
            </p:cNvPr>
            <p:cNvCxnSpPr>
              <a:cxnSpLocks/>
            </p:cNvCxnSpPr>
            <p:nvPr/>
          </p:nvCxnSpPr>
          <p:spPr>
            <a:xfrm>
              <a:off x="1881824" y="1958785"/>
              <a:ext cx="524" cy="261946"/>
            </a:xfrm>
            <a:prstGeom prst="line">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grpSp>
      <p:grpSp>
        <p:nvGrpSpPr>
          <p:cNvPr id="68" name="Group 67">
            <a:extLst>
              <a:ext uri="{FF2B5EF4-FFF2-40B4-BE49-F238E27FC236}">
                <a16:creationId xmlns:a16="http://schemas.microsoft.com/office/drawing/2014/main" id="{B8BAEAFD-C544-445D-81BE-141EACF77F89}"/>
              </a:ext>
            </a:extLst>
          </p:cNvPr>
          <p:cNvGrpSpPr/>
          <p:nvPr/>
        </p:nvGrpSpPr>
        <p:grpSpPr>
          <a:xfrm>
            <a:off x="4202226" y="3097285"/>
            <a:ext cx="1158723" cy="791147"/>
            <a:chOff x="3579868" y="1822686"/>
            <a:chExt cx="724202" cy="389067"/>
          </a:xfrm>
        </p:grpSpPr>
        <p:sp>
          <p:nvSpPr>
            <p:cNvPr id="184" name="Freeform: Shape 183">
              <a:extLst>
                <a:ext uri="{FF2B5EF4-FFF2-40B4-BE49-F238E27FC236}">
                  <a16:creationId xmlns:a16="http://schemas.microsoft.com/office/drawing/2014/main" id="{15762DE9-C27E-4128-81F5-0218D5EC247E}"/>
                </a:ext>
              </a:extLst>
            </p:cNvPr>
            <p:cNvSpPr/>
            <p:nvPr/>
          </p:nvSpPr>
          <p:spPr>
            <a:xfrm flipV="1">
              <a:off x="3579868" y="1822686"/>
              <a:ext cx="724202" cy="389067"/>
            </a:xfrm>
            <a:custGeom>
              <a:avLst/>
              <a:gdLst>
                <a:gd name="connsiteX0" fmla="*/ 410082 w 832762"/>
                <a:gd name="connsiteY0" fmla="*/ 447389 h 447389"/>
                <a:gd name="connsiteX1" fmla="*/ 422680 w 832762"/>
                <a:gd name="connsiteY1" fmla="*/ 447389 h 447389"/>
                <a:gd name="connsiteX2" fmla="*/ 653584 w 832762"/>
                <a:gd name="connsiteY2" fmla="*/ 196445 h 447389"/>
                <a:gd name="connsiteX3" fmla="*/ 832762 w 832762"/>
                <a:gd name="connsiteY3" fmla="*/ 391175 h 447389"/>
                <a:gd name="connsiteX4" fmla="*/ 832762 w 832762"/>
                <a:gd name="connsiteY4" fmla="*/ 279245 h 447389"/>
                <a:gd name="connsiteX5" fmla="*/ 832762 w 832762"/>
                <a:gd name="connsiteY5" fmla="*/ 112294 h 447389"/>
                <a:gd name="connsiteX6" fmla="*/ 832762 w 832762"/>
                <a:gd name="connsiteY6" fmla="*/ 55850 h 447389"/>
                <a:gd name="connsiteX7" fmla="*/ 776912 w 832762"/>
                <a:gd name="connsiteY7" fmla="*/ 0 h 447389"/>
                <a:gd name="connsiteX8" fmla="*/ 55850 w 832762"/>
                <a:gd name="connsiteY8" fmla="*/ 0 h 447389"/>
                <a:gd name="connsiteX9" fmla="*/ 0 w 832762"/>
                <a:gd name="connsiteY9" fmla="*/ 55850 h 447389"/>
                <a:gd name="connsiteX10" fmla="*/ 0 w 832762"/>
                <a:gd name="connsiteY10" fmla="*/ 112294 h 447389"/>
                <a:gd name="connsiteX11" fmla="*/ 0 w 832762"/>
                <a:gd name="connsiteY11" fmla="*/ 279245 h 447389"/>
                <a:gd name="connsiteX12" fmla="*/ 0 w 832762"/>
                <a:gd name="connsiteY12" fmla="*/ 391175 h 447389"/>
                <a:gd name="connsiteX13" fmla="*/ 179179 w 832762"/>
                <a:gd name="connsiteY13" fmla="*/ 196445 h 447389"/>
                <a:gd name="connsiteX14" fmla="*/ 410082 w 832762"/>
                <a:gd name="connsiteY14" fmla="*/ 447389 h 44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762" h="447389">
                  <a:moveTo>
                    <a:pt x="410082" y="447389"/>
                  </a:moveTo>
                  <a:lnTo>
                    <a:pt x="422680" y="447389"/>
                  </a:lnTo>
                  <a:lnTo>
                    <a:pt x="653584" y="196445"/>
                  </a:lnTo>
                  <a:lnTo>
                    <a:pt x="832762" y="391175"/>
                  </a:lnTo>
                  <a:lnTo>
                    <a:pt x="832762" y="279245"/>
                  </a:lnTo>
                  <a:lnTo>
                    <a:pt x="832762" y="112294"/>
                  </a:lnTo>
                  <a:lnTo>
                    <a:pt x="832762" y="55850"/>
                  </a:lnTo>
                  <a:cubicBezTo>
                    <a:pt x="832762" y="25005"/>
                    <a:pt x="807757" y="0"/>
                    <a:pt x="776912" y="0"/>
                  </a:cubicBezTo>
                  <a:lnTo>
                    <a:pt x="55850" y="0"/>
                  </a:lnTo>
                  <a:cubicBezTo>
                    <a:pt x="25005" y="0"/>
                    <a:pt x="0" y="25005"/>
                    <a:pt x="0" y="55850"/>
                  </a:cubicBezTo>
                  <a:lnTo>
                    <a:pt x="0" y="112294"/>
                  </a:lnTo>
                  <a:lnTo>
                    <a:pt x="0" y="279245"/>
                  </a:lnTo>
                  <a:lnTo>
                    <a:pt x="0" y="391175"/>
                  </a:lnTo>
                  <a:lnTo>
                    <a:pt x="179179" y="196445"/>
                  </a:lnTo>
                  <a:lnTo>
                    <a:pt x="410082" y="447389"/>
                  </a:ln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cxnSp>
          <p:nvCxnSpPr>
            <p:cNvPr id="59" name="Straight Connector 58">
              <a:extLst>
                <a:ext uri="{FF2B5EF4-FFF2-40B4-BE49-F238E27FC236}">
                  <a16:creationId xmlns:a16="http://schemas.microsoft.com/office/drawing/2014/main" id="{0F170DB1-63C0-41E3-A88A-6D8FDE54086E}"/>
                </a:ext>
              </a:extLst>
            </p:cNvPr>
            <p:cNvCxnSpPr>
              <a:cxnSpLocks/>
            </p:cNvCxnSpPr>
            <p:nvPr/>
          </p:nvCxnSpPr>
          <p:spPr>
            <a:xfrm>
              <a:off x="3886832" y="1932808"/>
              <a:ext cx="0" cy="247018"/>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90" name="Straight Connector 189">
              <a:extLst>
                <a:ext uri="{FF2B5EF4-FFF2-40B4-BE49-F238E27FC236}">
                  <a16:creationId xmlns:a16="http://schemas.microsoft.com/office/drawing/2014/main" id="{E31AFDAF-7746-4C49-A1E0-A49CAFBA938E}"/>
                </a:ext>
              </a:extLst>
            </p:cNvPr>
            <p:cNvCxnSpPr>
              <a:cxnSpLocks/>
            </p:cNvCxnSpPr>
            <p:nvPr/>
          </p:nvCxnSpPr>
          <p:spPr>
            <a:xfrm>
              <a:off x="3852886" y="1981551"/>
              <a:ext cx="0" cy="198625"/>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sp>
        <p:nvSpPr>
          <p:cNvPr id="192" name="Rectangle 191">
            <a:extLst>
              <a:ext uri="{FF2B5EF4-FFF2-40B4-BE49-F238E27FC236}">
                <a16:creationId xmlns:a16="http://schemas.microsoft.com/office/drawing/2014/main" id="{E015B3D9-B031-40C2-9DC0-AF3C23250824}"/>
              </a:ext>
            </a:extLst>
          </p:cNvPr>
          <p:cNvSpPr/>
          <p:nvPr/>
        </p:nvSpPr>
        <p:spPr>
          <a:xfrm>
            <a:off x="6066760" y="4105221"/>
            <a:ext cx="2562819" cy="738664"/>
          </a:xfrm>
          <a:prstGeom prst="rect">
            <a:avLst/>
          </a:prstGeom>
        </p:spPr>
        <p:txBody>
          <a:bodyPr wrap="square">
            <a:spAutoFit/>
          </a:bodyPr>
          <a:lstStyle/>
          <a:p>
            <a:pPr algn="ctr" defTabSz="731520">
              <a:spcAft>
                <a:spcPts val="2880"/>
              </a:spcAft>
              <a:defRPr/>
            </a:pPr>
            <a:r>
              <a:rPr lang="en-US" sz="1800" dirty="0"/>
              <a:t>Oversight of </a:t>
            </a:r>
            <a:br>
              <a:rPr lang="en-US" sz="2000" dirty="0"/>
            </a:br>
            <a:r>
              <a:rPr lang="en-US" sz="2400" dirty="0"/>
              <a:t>finance</a:t>
            </a:r>
          </a:p>
        </p:txBody>
      </p:sp>
      <p:sp>
        <p:nvSpPr>
          <p:cNvPr id="193" name="Rectangle 192">
            <a:extLst>
              <a:ext uri="{FF2B5EF4-FFF2-40B4-BE49-F238E27FC236}">
                <a16:creationId xmlns:a16="http://schemas.microsoft.com/office/drawing/2014/main" id="{C9545C45-223E-4D91-A699-9EC67D510884}"/>
              </a:ext>
            </a:extLst>
          </p:cNvPr>
          <p:cNvSpPr/>
          <p:nvPr/>
        </p:nvSpPr>
        <p:spPr>
          <a:xfrm>
            <a:off x="8618054" y="4105221"/>
            <a:ext cx="2516677" cy="738664"/>
          </a:xfrm>
          <a:prstGeom prst="rect">
            <a:avLst/>
          </a:prstGeom>
        </p:spPr>
        <p:txBody>
          <a:bodyPr wrap="square">
            <a:spAutoFit/>
          </a:bodyPr>
          <a:lstStyle/>
          <a:p>
            <a:pPr algn="ctr" defTabSz="731520">
              <a:spcAft>
                <a:spcPts val="2880"/>
              </a:spcAft>
              <a:defRPr/>
            </a:pPr>
            <a:r>
              <a:rPr lang="en-US" sz="1800" dirty="0"/>
              <a:t>Oversight of </a:t>
            </a:r>
            <a:br>
              <a:rPr lang="en-US" sz="2000" dirty="0"/>
            </a:br>
            <a:r>
              <a:rPr lang="en-US" sz="2400" dirty="0"/>
              <a:t>risk</a:t>
            </a:r>
          </a:p>
        </p:txBody>
      </p:sp>
      <p:sp>
        <p:nvSpPr>
          <p:cNvPr id="194" name="Rectangle 193">
            <a:extLst>
              <a:ext uri="{FF2B5EF4-FFF2-40B4-BE49-F238E27FC236}">
                <a16:creationId xmlns:a16="http://schemas.microsoft.com/office/drawing/2014/main" id="{8361B190-7C96-4519-A884-D74B7AC79CBA}"/>
              </a:ext>
            </a:extLst>
          </p:cNvPr>
          <p:cNvSpPr/>
          <p:nvPr/>
        </p:nvSpPr>
        <p:spPr>
          <a:xfrm>
            <a:off x="11174653" y="4105221"/>
            <a:ext cx="2475011" cy="738664"/>
          </a:xfrm>
          <a:prstGeom prst="rect">
            <a:avLst/>
          </a:prstGeom>
        </p:spPr>
        <p:txBody>
          <a:bodyPr wrap="square">
            <a:spAutoFit/>
          </a:bodyPr>
          <a:lstStyle/>
          <a:p>
            <a:pPr algn="ctr" defTabSz="731520">
              <a:spcAft>
                <a:spcPts val="2880"/>
              </a:spcAft>
              <a:defRPr/>
            </a:pPr>
            <a:r>
              <a:rPr lang="en-US" sz="1800" dirty="0"/>
              <a:t>Oversight of </a:t>
            </a:r>
            <a:r>
              <a:rPr lang="en-US" sz="2400" dirty="0"/>
              <a:t>strategy</a:t>
            </a:r>
          </a:p>
        </p:txBody>
      </p:sp>
      <p:pic>
        <p:nvPicPr>
          <p:cNvPr id="205" name="Graphic 204">
            <a:extLst>
              <a:ext uri="{FF2B5EF4-FFF2-40B4-BE49-F238E27FC236}">
                <a16:creationId xmlns:a16="http://schemas.microsoft.com/office/drawing/2014/main" id="{D0C6D99A-80B2-42F0-90F6-6BCCB06EBC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93371" y="3014464"/>
            <a:ext cx="609582" cy="956789"/>
          </a:xfrm>
          <a:prstGeom prst="rect">
            <a:avLst/>
          </a:prstGeom>
        </p:spPr>
      </p:pic>
      <p:grpSp>
        <p:nvGrpSpPr>
          <p:cNvPr id="21" name="Group 20">
            <a:extLst>
              <a:ext uri="{FF2B5EF4-FFF2-40B4-BE49-F238E27FC236}">
                <a16:creationId xmlns:a16="http://schemas.microsoft.com/office/drawing/2014/main" id="{28B0D533-476E-416E-A64A-9E42FE100D4B}"/>
              </a:ext>
            </a:extLst>
          </p:cNvPr>
          <p:cNvGrpSpPr/>
          <p:nvPr/>
        </p:nvGrpSpPr>
        <p:grpSpPr>
          <a:xfrm>
            <a:off x="6880225" y="3034089"/>
            <a:ext cx="935888" cy="917538"/>
            <a:chOff x="368924" y="-1636550"/>
            <a:chExt cx="935888" cy="917538"/>
          </a:xfrm>
        </p:grpSpPr>
        <p:sp>
          <p:nvSpPr>
            <p:cNvPr id="241" name="Freeform: Shape 240">
              <a:extLst>
                <a:ext uri="{FF2B5EF4-FFF2-40B4-BE49-F238E27FC236}">
                  <a16:creationId xmlns:a16="http://schemas.microsoft.com/office/drawing/2014/main" id="{11BC56AA-71C1-49A9-AA04-430442E38804}"/>
                </a:ext>
              </a:extLst>
            </p:cNvPr>
            <p:cNvSpPr/>
            <p:nvPr/>
          </p:nvSpPr>
          <p:spPr>
            <a:xfrm>
              <a:off x="368924" y="-1636550"/>
              <a:ext cx="693249" cy="693249"/>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9050" cap="flat">
              <a:solidFill>
                <a:schemeClr val="tx1"/>
              </a:solidFill>
              <a:prstDash val="solid"/>
              <a:round/>
            </a:ln>
          </p:spPr>
          <p:txBody>
            <a:bodyPr rtlCol="0" anchor="ctr"/>
            <a:lstStyle/>
            <a:p>
              <a:endParaRPr lang="en-US" dirty="0"/>
            </a:p>
          </p:txBody>
        </p:sp>
        <p:sp>
          <p:nvSpPr>
            <p:cNvPr id="242" name="Freeform: Shape 241">
              <a:extLst>
                <a:ext uri="{FF2B5EF4-FFF2-40B4-BE49-F238E27FC236}">
                  <a16:creationId xmlns:a16="http://schemas.microsoft.com/office/drawing/2014/main" id="{6D6CD3DC-6E5D-4A2F-91EF-42E1F8018DA6}"/>
                </a:ext>
              </a:extLst>
            </p:cNvPr>
            <p:cNvSpPr/>
            <p:nvPr/>
          </p:nvSpPr>
          <p:spPr>
            <a:xfrm>
              <a:off x="412422" y="-1554312"/>
              <a:ext cx="88356" cy="10874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9050" cap="flat">
              <a:solidFill>
                <a:schemeClr val="tx1"/>
              </a:solidFill>
              <a:prstDash val="solid"/>
              <a:round/>
            </a:ln>
          </p:spPr>
          <p:txBody>
            <a:bodyPr rtlCol="0" anchor="ctr"/>
            <a:lstStyle/>
            <a:p>
              <a:endParaRPr lang="en-US" dirty="0"/>
            </a:p>
          </p:txBody>
        </p:sp>
        <p:sp>
          <p:nvSpPr>
            <p:cNvPr id="243" name="Freeform: Shape 242">
              <a:extLst>
                <a:ext uri="{FF2B5EF4-FFF2-40B4-BE49-F238E27FC236}">
                  <a16:creationId xmlns:a16="http://schemas.microsoft.com/office/drawing/2014/main" id="{1378627D-5F5D-41F1-895C-BE243F1496F7}"/>
                </a:ext>
              </a:extLst>
            </p:cNvPr>
            <p:cNvSpPr/>
            <p:nvPr/>
          </p:nvSpPr>
          <p:spPr>
            <a:xfrm>
              <a:off x="433014" y="-1571850"/>
              <a:ext cx="564115" cy="564115"/>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9050" cap="flat">
              <a:solidFill>
                <a:schemeClr val="tx1"/>
              </a:solidFill>
              <a:prstDash val="solid"/>
              <a:round/>
            </a:ln>
          </p:spPr>
          <p:txBody>
            <a:bodyPr rtlCol="0" anchor="ctr"/>
            <a:lstStyle/>
            <a:p>
              <a:endParaRPr lang="en-US" dirty="0"/>
            </a:p>
          </p:txBody>
        </p:sp>
        <p:sp>
          <p:nvSpPr>
            <p:cNvPr id="244" name="Freeform: Shape 243">
              <a:extLst>
                <a:ext uri="{FF2B5EF4-FFF2-40B4-BE49-F238E27FC236}">
                  <a16:creationId xmlns:a16="http://schemas.microsoft.com/office/drawing/2014/main" id="{7A509630-59B1-4ABC-B168-730F89B0BFC2}"/>
                </a:ext>
              </a:extLst>
            </p:cNvPr>
            <p:cNvSpPr/>
            <p:nvPr/>
          </p:nvSpPr>
          <p:spPr>
            <a:xfrm>
              <a:off x="883424" y="-1140400"/>
              <a:ext cx="421388" cy="421388"/>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9050" cap="flat">
              <a:solidFill>
                <a:schemeClr val="tx1"/>
              </a:solidFill>
              <a:prstDash val="solid"/>
              <a:round/>
            </a:ln>
          </p:spPr>
          <p:txBody>
            <a:bodyPr rtlCol="0" anchor="ctr"/>
            <a:lstStyle/>
            <a:p>
              <a:endParaRPr lang="en-US" dirty="0"/>
            </a:p>
          </p:txBody>
        </p:sp>
        <p:sp>
          <p:nvSpPr>
            <p:cNvPr id="253" name="Freeform: Shape 252">
              <a:extLst>
                <a:ext uri="{FF2B5EF4-FFF2-40B4-BE49-F238E27FC236}">
                  <a16:creationId xmlns:a16="http://schemas.microsoft.com/office/drawing/2014/main" id="{BC8A960A-C2BE-4474-B36C-E2628B47DF21}"/>
                </a:ext>
              </a:extLst>
            </p:cNvPr>
            <p:cNvSpPr/>
            <p:nvPr/>
          </p:nvSpPr>
          <p:spPr>
            <a:xfrm>
              <a:off x="1107031" y="-913394"/>
              <a:ext cx="101949" cy="10874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tx1"/>
              </a:solidFill>
              <a:prstDash val="solid"/>
              <a:round/>
            </a:ln>
          </p:spPr>
          <p:txBody>
            <a:bodyPr rtlCol="0" anchor="ctr"/>
            <a:lstStyle/>
            <a:p>
              <a:endParaRPr lang="en-US" dirty="0"/>
            </a:p>
          </p:txBody>
        </p:sp>
        <p:sp>
          <p:nvSpPr>
            <p:cNvPr id="254" name="Freeform: Shape 253">
              <a:extLst>
                <a:ext uri="{FF2B5EF4-FFF2-40B4-BE49-F238E27FC236}">
                  <a16:creationId xmlns:a16="http://schemas.microsoft.com/office/drawing/2014/main" id="{756DFF01-4B42-4CB0-A25A-B5B9F1B7E7D7}"/>
                </a:ext>
              </a:extLst>
            </p:cNvPr>
            <p:cNvSpPr/>
            <p:nvPr/>
          </p:nvSpPr>
          <p:spPr>
            <a:xfrm>
              <a:off x="1059456" y="-960970"/>
              <a:ext cx="101949" cy="10874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tx1"/>
              </a:solidFill>
              <a:prstDash val="solid"/>
              <a:round/>
            </a:ln>
          </p:spPr>
          <p:txBody>
            <a:bodyPr rtlCol="0" anchor="ctr"/>
            <a:lstStyle/>
            <a:p>
              <a:endParaRPr lang="en-US" dirty="0"/>
            </a:p>
          </p:txBody>
        </p:sp>
        <p:grpSp>
          <p:nvGrpSpPr>
            <p:cNvPr id="8" name="Group 7">
              <a:extLst>
                <a:ext uri="{FF2B5EF4-FFF2-40B4-BE49-F238E27FC236}">
                  <a16:creationId xmlns:a16="http://schemas.microsoft.com/office/drawing/2014/main" id="{C343DA42-A9D8-488D-9F43-795DE33D7E02}"/>
                </a:ext>
              </a:extLst>
            </p:cNvPr>
            <p:cNvGrpSpPr/>
            <p:nvPr/>
          </p:nvGrpSpPr>
          <p:grpSpPr>
            <a:xfrm>
              <a:off x="631271" y="-1497088"/>
              <a:ext cx="167601" cy="414591"/>
              <a:chOff x="3603328" y="-1494501"/>
              <a:chExt cx="258270" cy="638878"/>
            </a:xfrm>
          </p:grpSpPr>
          <p:sp>
            <p:nvSpPr>
              <p:cNvPr id="264" name="Freeform: Shape 263">
                <a:extLst>
                  <a:ext uri="{FF2B5EF4-FFF2-40B4-BE49-F238E27FC236}">
                    <a16:creationId xmlns:a16="http://schemas.microsoft.com/office/drawing/2014/main" id="{F72569CD-3727-4BF4-B8E3-B8B0E5051C78}"/>
                  </a:ext>
                </a:extLst>
              </p:cNvPr>
              <p:cNvSpPr/>
              <p:nvPr/>
            </p:nvSpPr>
            <p:spPr>
              <a:xfrm>
                <a:off x="3603328" y="-1439450"/>
                <a:ext cx="258270" cy="502946"/>
              </a:xfrm>
              <a:custGeom>
                <a:avLst/>
                <a:gdLst>
                  <a:gd name="connsiteX0" fmla="*/ 4828 w 122300"/>
                  <a:gd name="connsiteY0" fmla="*/ 177336 h 238164"/>
                  <a:gd name="connsiteX1" fmla="*/ 62438 w 122300"/>
                  <a:gd name="connsiteY1" fmla="*/ 234947 h 238164"/>
                  <a:gd name="connsiteX2" fmla="*/ 120048 w 122300"/>
                  <a:gd name="connsiteY2" fmla="*/ 177336 h 238164"/>
                  <a:gd name="connsiteX3" fmla="*/ 62438 w 122300"/>
                  <a:gd name="connsiteY3" fmla="*/ 120048 h 238164"/>
                  <a:gd name="connsiteX4" fmla="*/ 4828 w 122300"/>
                  <a:gd name="connsiteY4" fmla="*/ 62438 h 238164"/>
                  <a:gd name="connsiteX5" fmla="*/ 62438 w 122300"/>
                  <a:gd name="connsiteY5" fmla="*/ 4828 h 238164"/>
                  <a:gd name="connsiteX6" fmla="*/ 120048 w 122300"/>
                  <a:gd name="connsiteY6" fmla="*/ 62438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0" h="238164">
                    <a:moveTo>
                      <a:pt x="4828" y="177336"/>
                    </a:moveTo>
                    <a:cubicBezTo>
                      <a:pt x="4828" y="209199"/>
                      <a:pt x="30575" y="234947"/>
                      <a:pt x="62438" y="234947"/>
                    </a:cubicBezTo>
                    <a:cubicBezTo>
                      <a:pt x="94300" y="234947"/>
                      <a:pt x="120048" y="209199"/>
                      <a:pt x="120048" y="177336"/>
                    </a:cubicBezTo>
                    <a:cubicBezTo>
                      <a:pt x="120048" y="145474"/>
                      <a:pt x="93657" y="125198"/>
                      <a:pt x="62438" y="120048"/>
                    </a:cubicBezTo>
                    <a:cubicBezTo>
                      <a:pt x="31219" y="114899"/>
                      <a:pt x="4828" y="94300"/>
                      <a:pt x="4828" y="62438"/>
                    </a:cubicBezTo>
                    <a:cubicBezTo>
                      <a:pt x="4828" y="30575"/>
                      <a:pt x="30575" y="4828"/>
                      <a:pt x="62438" y="4828"/>
                    </a:cubicBezTo>
                    <a:cubicBezTo>
                      <a:pt x="94300" y="4828"/>
                      <a:pt x="120048" y="30575"/>
                      <a:pt x="120048" y="62438"/>
                    </a:cubicBezTo>
                  </a:path>
                </a:pathLst>
              </a:custGeom>
              <a:noFill/>
              <a:ln w="19050" cap="flat">
                <a:solidFill>
                  <a:schemeClr val="tx1"/>
                </a:solidFill>
                <a:prstDash val="solid"/>
                <a:round/>
              </a:ln>
            </p:spPr>
            <p:txBody>
              <a:bodyPr rtlCol="0" anchor="ctr"/>
              <a:lstStyle/>
              <a:p>
                <a:endParaRPr lang="en-US" dirty="0"/>
              </a:p>
            </p:txBody>
          </p:sp>
          <p:sp>
            <p:nvSpPr>
              <p:cNvPr id="265" name="Freeform: Shape 264">
                <a:extLst>
                  <a:ext uri="{FF2B5EF4-FFF2-40B4-BE49-F238E27FC236}">
                    <a16:creationId xmlns:a16="http://schemas.microsoft.com/office/drawing/2014/main" id="{A28C49EF-9EDA-4F88-822B-E1F2AF7BEF06}"/>
                  </a:ext>
                </a:extLst>
              </p:cNvPr>
              <p:cNvSpPr/>
              <p:nvPr/>
            </p:nvSpPr>
            <p:spPr>
              <a:xfrm>
                <a:off x="3735860" y="-1494501"/>
                <a:ext cx="20389" cy="638878"/>
              </a:xfrm>
              <a:custGeom>
                <a:avLst/>
                <a:gdLst>
                  <a:gd name="connsiteX0" fmla="*/ 4828 w 9655"/>
                  <a:gd name="connsiteY0" fmla="*/ 4828 h 302533"/>
                  <a:gd name="connsiteX1" fmla="*/ 4828 w 9655"/>
                  <a:gd name="connsiteY1" fmla="*/ 297706 h 302533"/>
                </a:gdLst>
                <a:ahLst/>
                <a:cxnLst>
                  <a:cxn ang="0">
                    <a:pos x="connsiteX0" y="connsiteY0"/>
                  </a:cxn>
                  <a:cxn ang="0">
                    <a:pos x="connsiteX1" y="connsiteY1"/>
                  </a:cxn>
                </a:cxnLst>
                <a:rect l="l" t="t" r="r" b="b"/>
                <a:pathLst>
                  <a:path w="9655" h="302533">
                    <a:moveTo>
                      <a:pt x="4828" y="4828"/>
                    </a:moveTo>
                    <a:lnTo>
                      <a:pt x="4828" y="297706"/>
                    </a:lnTo>
                  </a:path>
                </a:pathLst>
              </a:custGeom>
              <a:ln w="19050" cap="flat">
                <a:solidFill>
                  <a:schemeClr val="tx1"/>
                </a:solidFill>
                <a:prstDash val="solid"/>
                <a:round/>
              </a:ln>
            </p:spPr>
            <p:txBody>
              <a:bodyPr rtlCol="0" anchor="ctr"/>
              <a:lstStyle/>
              <a:p>
                <a:endParaRPr lang="en-US" dirty="0"/>
              </a:p>
            </p:txBody>
          </p:sp>
        </p:grpSp>
      </p:grpSp>
      <p:grpSp>
        <p:nvGrpSpPr>
          <p:cNvPr id="20" name="Group 19">
            <a:extLst>
              <a:ext uri="{FF2B5EF4-FFF2-40B4-BE49-F238E27FC236}">
                <a16:creationId xmlns:a16="http://schemas.microsoft.com/office/drawing/2014/main" id="{CDBF3241-D503-43FC-AFC4-D60D04749840}"/>
              </a:ext>
            </a:extLst>
          </p:cNvPr>
          <p:cNvGrpSpPr/>
          <p:nvPr/>
        </p:nvGrpSpPr>
        <p:grpSpPr>
          <a:xfrm>
            <a:off x="9421437" y="3068020"/>
            <a:ext cx="909910" cy="849676"/>
            <a:chOff x="2002492" y="-1699518"/>
            <a:chExt cx="909910" cy="849676"/>
          </a:xfrm>
        </p:grpSpPr>
        <p:grpSp>
          <p:nvGrpSpPr>
            <p:cNvPr id="7" name="Group 6">
              <a:extLst>
                <a:ext uri="{FF2B5EF4-FFF2-40B4-BE49-F238E27FC236}">
                  <a16:creationId xmlns:a16="http://schemas.microsoft.com/office/drawing/2014/main" id="{2777451A-CBBD-46D8-8AD0-4934DCBF32E4}"/>
                </a:ext>
              </a:extLst>
            </p:cNvPr>
            <p:cNvGrpSpPr/>
            <p:nvPr/>
          </p:nvGrpSpPr>
          <p:grpSpPr>
            <a:xfrm>
              <a:off x="2002492" y="-1699518"/>
              <a:ext cx="909910" cy="792920"/>
              <a:chOff x="2352293" y="-1233513"/>
              <a:chExt cx="475760" cy="414590"/>
            </a:xfrm>
          </p:grpSpPr>
          <p:sp>
            <p:nvSpPr>
              <p:cNvPr id="236" name="Freeform: Shape 235">
                <a:extLst>
                  <a:ext uri="{FF2B5EF4-FFF2-40B4-BE49-F238E27FC236}">
                    <a16:creationId xmlns:a16="http://schemas.microsoft.com/office/drawing/2014/main" id="{FB3202C5-16C1-4589-9CFB-9FAFC06BBCCD}"/>
                  </a:ext>
                </a:extLst>
              </p:cNvPr>
              <p:cNvSpPr/>
              <p:nvPr/>
            </p:nvSpPr>
            <p:spPr>
              <a:xfrm>
                <a:off x="2352293" y="-1233513"/>
                <a:ext cx="475760" cy="414590"/>
              </a:xfrm>
              <a:custGeom>
                <a:avLst/>
                <a:gdLst>
                  <a:gd name="connsiteX0" fmla="*/ 100978 w 225291"/>
                  <a:gd name="connsiteY0" fmla="*/ 11586 h 196325"/>
                  <a:gd name="connsiteX1" fmla="*/ 6678 w 225291"/>
                  <a:gd name="connsiteY1" fmla="*/ 171221 h 196325"/>
                  <a:gd name="connsiteX2" fmla="*/ 19229 w 225291"/>
                  <a:gd name="connsiteY2" fmla="*/ 193107 h 196325"/>
                  <a:gd name="connsiteX3" fmla="*/ 208152 w 225291"/>
                  <a:gd name="connsiteY3" fmla="*/ 193107 h 196325"/>
                  <a:gd name="connsiteX4" fmla="*/ 220704 w 225291"/>
                  <a:gd name="connsiteY4" fmla="*/ 171221 h 196325"/>
                  <a:gd name="connsiteX5" fmla="*/ 126404 w 225291"/>
                  <a:gd name="connsiteY5" fmla="*/ 11586 h 196325"/>
                  <a:gd name="connsiteX6" fmla="*/ 100978 w 225291"/>
                  <a:gd name="connsiteY6" fmla="*/ 11586 h 196325"/>
                  <a:gd name="connsiteX7" fmla="*/ 100978 w 225291"/>
                  <a:gd name="connsiteY7" fmla="*/ 11586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91" h="196325">
                    <a:moveTo>
                      <a:pt x="100978" y="11586"/>
                    </a:moveTo>
                    <a:cubicBezTo>
                      <a:pt x="6678" y="171221"/>
                      <a:pt x="100978" y="11586"/>
                      <a:pt x="6678" y="171221"/>
                    </a:cubicBezTo>
                    <a:cubicBezTo>
                      <a:pt x="1206" y="180233"/>
                      <a:pt x="8609" y="193107"/>
                      <a:pt x="19229" y="193107"/>
                    </a:cubicBezTo>
                    <a:cubicBezTo>
                      <a:pt x="208152" y="193107"/>
                      <a:pt x="19229" y="193107"/>
                      <a:pt x="208152" y="193107"/>
                    </a:cubicBezTo>
                    <a:cubicBezTo>
                      <a:pt x="219095" y="193107"/>
                      <a:pt x="226176" y="180555"/>
                      <a:pt x="220704" y="171221"/>
                    </a:cubicBezTo>
                    <a:cubicBezTo>
                      <a:pt x="126404" y="11586"/>
                      <a:pt x="220704" y="171221"/>
                      <a:pt x="126404" y="11586"/>
                    </a:cubicBezTo>
                    <a:cubicBezTo>
                      <a:pt x="120932" y="2575"/>
                      <a:pt x="106449" y="2575"/>
                      <a:pt x="100978" y="11586"/>
                    </a:cubicBezTo>
                    <a:lnTo>
                      <a:pt x="100978" y="11586"/>
                    </a:lnTo>
                    <a:close/>
                  </a:path>
                </a:pathLst>
              </a:custGeom>
              <a:noFill/>
              <a:ln w="19050" cap="flat">
                <a:solidFill>
                  <a:schemeClr val="tx1"/>
                </a:solidFill>
                <a:prstDash val="solid"/>
                <a:round/>
              </a:ln>
            </p:spPr>
            <p:txBody>
              <a:bodyPr rtlCol="0" anchor="ctr"/>
              <a:lstStyle/>
              <a:p>
                <a:endParaRPr lang="en-US" dirty="0"/>
              </a:p>
            </p:txBody>
          </p:sp>
          <p:sp>
            <p:nvSpPr>
              <p:cNvPr id="237" name="Freeform: Shape 236">
                <a:extLst>
                  <a:ext uri="{FF2B5EF4-FFF2-40B4-BE49-F238E27FC236}">
                    <a16:creationId xmlns:a16="http://schemas.microsoft.com/office/drawing/2014/main" id="{8024694A-6BAC-48A7-9399-736CB619BF1B}"/>
                  </a:ext>
                </a:extLst>
              </p:cNvPr>
              <p:cNvSpPr/>
              <p:nvPr/>
            </p:nvSpPr>
            <p:spPr>
              <a:xfrm>
                <a:off x="2567912" y="-1097922"/>
                <a:ext cx="47576" cy="217490"/>
              </a:xfrm>
              <a:custGeom>
                <a:avLst/>
                <a:gdLst>
                  <a:gd name="connsiteX0" fmla="*/ 11425 w 22529"/>
                  <a:gd name="connsiteY0" fmla="*/ 101864 h 102990"/>
                  <a:gd name="connsiteX1" fmla="*/ 4989 w 22529"/>
                  <a:gd name="connsiteY1" fmla="*/ 99289 h 102990"/>
                  <a:gd name="connsiteX2" fmla="*/ 2414 w 22529"/>
                  <a:gd name="connsiteY2" fmla="*/ 92852 h 102990"/>
                  <a:gd name="connsiteX3" fmla="*/ 4989 w 22529"/>
                  <a:gd name="connsiteY3" fmla="*/ 86415 h 102990"/>
                  <a:gd name="connsiteX4" fmla="*/ 11425 w 22529"/>
                  <a:gd name="connsiteY4" fmla="*/ 83840 h 102990"/>
                  <a:gd name="connsiteX5" fmla="*/ 17862 w 22529"/>
                  <a:gd name="connsiteY5" fmla="*/ 86415 h 102990"/>
                  <a:gd name="connsiteX6" fmla="*/ 20437 w 22529"/>
                  <a:gd name="connsiteY6" fmla="*/ 92852 h 102990"/>
                  <a:gd name="connsiteX7" fmla="*/ 17862 w 22529"/>
                  <a:gd name="connsiteY7" fmla="*/ 99289 h 102990"/>
                  <a:gd name="connsiteX8" fmla="*/ 11425 w 22529"/>
                  <a:gd name="connsiteY8" fmla="*/ 101864 h 102990"/>
                  <a:gd name="connsiteX9" fmla="*/ 5632 w 22529"/>
                  <a:gd name="connsiteY9" fmla="*/ 71289 h 102990"/>
                  <a:gd name="connsiteX10" fmla="*/ 3701 w 22529"/>
                  <a:gd name="connsiteY10" fmla="*/ 4345 h 102990"/>
                  <a:gd name="connsiteX11" fmla="*/ 11425 w 22529"/>
                  <a:gd name="connsiteY11" fmla="*/ 2414 h 102990"/>
                  <a:gd name="connsiteX12" fmla="*/ 19150 w 22529"/>
                  <a:gd name="connsiteY12" fmla="*/ 4345 h 102990"/>
                  <a:gd name="connsiteX13" fmla="*/ 17219 w 22529"/>
                  <a:gd name="connsiteY13" fmla="*/ 71289 h 102990"/>
                  <a:gd name="connsiteX14" fmla="*/ 5632 w 22529"/>
                  <a:gd name="connsiteY14" fmla="*/ 71289 h 10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29" h="102990">
                    <a:moveTo>
                      <a:pt x="11425" y="101864"/>
                    </a:moveTo>
                    <a:cubicBezTo>
                      <a:pt x="8851" y="101864"/>
                      <a:pt x="6598" y="100898"/>
                      <a:pt x="4989" y="99289"/>
                    </a:cubicBezTo>
                    <a:cubicBezTo>
                      <a:pt x="3379" y="97680"/>
                      <a:pt x="2414" y="95427"/>
                      <a:pt x="2414" y="92852"/>
                    </a:cubicBezTo>
                    <a:cubicBezTo>
                      <a:pt x="2414" y="90277"/>
                      <a:pt x="3379" y="88024"/>
                      <a:pt x="4989" y="86415"/>
                    </a:cubicBezTo>
                    <a:cubicBezTo>
                      <a:pt x="6598" y="84806"/>
                      <a:pt x="8851" y="83840"/>
                      <a:pt x="11425" y="83840"/>
                    </a:cubicBezTo>
                    <a:cubicBezTo>
                      <a:pt x="14000" y="83840"/>
                      <a:pt x="16253" y="84806"/>
                      <a:pt x="17862" y="86415"/>
                    </a:cubicBezTo>
                    <a:cubicBezTo>
                      <a:pt x="19472" y="88024"/>
                      <a:pt x="20437" y="90277"/>
                      <a:pt x="20437" y="92852"/>
                    </a:cubicBezTo>
                    <a:cubicBezTo>
                      <a:pt x="20437" y="95427"/>
                      <a:pt x="19472" y="97680"/>
                      <a:pt x="17862" y="99289"/>
                    </a:cubicBezTo>
                    <a:cubicBezTo>
                      <a:pt x="16253" y="100898"/>
                      <a:pt x="14000" y="101864"/>
                      <a:pt x="11425" y="101864"/>
                    </a:cubicBezTo>
                    <a:close/>
                    <a:moveTo>
                      <a:pt x="5632" y="71289"/>
                    </a:moveTo>
                    <a:lnTo>
                      <a:pt x="3701" y="4345"/>
                    </a:lnTo>
                    <a:cubicBezTo>
                      <a:pt x="5954" y="3058"/>
                      <a:pt x="8529" y="2414"/>
                      <a:pt x="11425" y="2414"/>
                    </a:cubicBezTo>
                    <a:cubicBezTo>
                      <a:pt x="14000" y="2414"/>
                      <a:pt x="16575" y="3058"/>
                      <a:pt x="19150" y="4345"/>
                    </a:cubicBezTo>
                    <a:lnTo>
                      <a:pt x="17219" y="71289"/>
                    </a:lnTo>
                    <a:lnTo>
                      <a:pt x="5632" y="71289"/>
                    </a:lnTo>
                    <a:close/>
                  </a:path>
                </a:pathLst>
              </a:custGeom>
              <a:solidFill>
                <a:schemeClr val="tx1"/>
              </a:solidFill>
              <a:ln w="19050" cap="flat">
                <a:noFill/>
                <a:prstDash val="solid"/>
                <a:miter/>
              </a:ln>
            </p:spPr>
            <p:txBody>
              <a:bodyPr rtlCol="0" anchor="ctr"/>
              <a:lstStyle/>
              <a:p>
                <a:endParaRPr lang="en-US" dirty="0"/>
              </a:p>
            </p:txBody>
          </p:sp>
        </p:grpSp>
        <p:cxnSp>
          <p:nvCxnSpPr>
            <p:cNvPr id="10" name="Straight Connector 9">
              <a:extLst>
                <a:ext uri="{FF2B5EF4-FFF2-40B4-BE49-F238E27FC236}">
                  <a16:creationId xmlns:a16="http://schemas.microsoft.com/office/drawing/2014/main" id="{3BD1BCE1-076A-499E-92EC-71807E4E0D17}"/>
                </a:ext>
              </a:extLst>
            </p:cNvPr>
            <p:cNvCxnSpPr/>
            <p:nvPr/>
          </p:nvCxnSpPr>
          <p:spPr>
            <a:xfrm>
              <a:off x="2197729" y="-849842"/>
              <a:ext cx="519437"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59F42D4-815D-4429-924E-413923B303D2}"/>
                </a:ext>
              </a:extLst>
            </p:cNvPr>
            <p:cNvCxnSpPr>
              <a:cxnSpLocks/>
            </p:cNvCxnSpPr>
            <p:nvPr/>
          </p:nvCxnSpPr>
          <p:spPr>
            <a:xfrm>
              <a:off x="2655094" y="-1554956"/>
              <a:ext cx="230109" cy="39203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89F03BF-408C-4692-A2DA-1466CE0ACA0C}"/>
                </a:ext>
              </a:extLst>
            </p:cNvPr>
            <p:cNvCxnSpPr>
              <a:cxnSpLocks/>
            </p:cNvCxnSpPr>
            <p:nvPr/>
          </p:nvCxnSpPr>
          <p:spPr>
            <a:xfrm flipH="1">
              <a:off x="2038072" y="-1554956"/>
              <a:ext cx="230109" cy="39203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52705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500"/>
                                        <p:tgtEl>
                                          <p:spTgt spid="93"/>
                                        </p:tgtEl>
                                      </p:cBhvr>
                                    </p:animEffect>
                                  </p:childTnLst>
                                </p:cTn>
                              </p:par>
                              <p:par>
                                <p:cTn id="13" presetID="42" presetClass="path" presetSubtype="0" decel="100000" fill="hold" grpId="1" nodeType="withEffect">
                                  <p:stCondLst>
                                    <p:cond delay="0"/>
                                  </p:stCondLst>
                                  <p:childTnLst>
                                    <p:animMotion origin="layout" path="M 0 3.58025E-6 L 0 0.04359 " pathEditMode="relative" rAng="0" ptsTypes="AA">
                                      <p:cBhvr>
                                        <p:cTn id="14" dur="500" spd="-100000" fill="hold"/>
                                        <p:tgtEl>
                                          <p:spTgt spid="93"/>
                                        </p:tgtEl>
                                        <p:attrNameLst>
                                          <p:attrName>ppt_x</p:attrName>
                                          <p:attrName>ppt_y</p:attrName>
                                        </p:attrNameLst>
                                      </p:cBhvr>
                                      <p:rCtr x="0" y="2180"/>
                                    </p:animMotion>
                                  </p:childTnLst>
                                </p:cTn>
                              </p:par>
                            </p:childTnLst>
                          </p:cTn>
                        </p:par>
                        <p:par>
                          <p:cTn id="15" fill="hold">
                            <p:stCondLst>
                              <p:cond delay="1000"/>
                            </p:stCondLst>
                            <p:childTnLst>
                              <p:par>
                                <p:cTn id="16" presetID="53" presetClass="entr" presetSubtype="16" fill="hold" grpId="0" nodeType="afterEffect" nodePh="1">
                                  <p:stCondLst>
                                    <p:cond delay="0"/>
                                  </p:stCondLst>
                                  <p:endCondLst>
                                    <p:cond evt="begin" delay="0">
                                      <p:tn val="16"/>
                                    </p:cond>
                                  </p:end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Effect transition="in" filter="fade">
                                      <p:cBhvr>
                                        <p:cTn id="20" dur="500"/>
                                        <p:tgtEl>
                                          <p:spTgt spid="12"/>
                                        </p:tgtEl>
                                      </p:cBhvr>
                                    </p:animEffect>
                                  </p:childTnLst>
                                </p:cTn>
                              </p:par>
                              <p:par>
                                <p:cTn id="21" presetID="53" presetClass="entr" presetSubtype="16" fill="hold" nodeType="withEffect">
                                  <p:stCondLst>
                                    <p:cond delay="0"/>
                                  </p:stCondLst>
                                  <p:childTnLst>
                                    <p:set>
                                      <p:cBhvr>
                                        <p:cTn id="22" dur="1" fill="hold">
                                          <p:stCondLst>
                                            <p:cond delay="0"/>
                                          </p:stCondLst>
                                        </p:cTn>
                                        <p:tgtEl>
                                          <p:spTgt spid="69"/>
                                        </p:tgtEl>
                                        <p:attrNameLst>
                                          <p:attrName>style.visibility</p:attrName>
                                        </p:attrNameLst>
                                      </p:cBhvr>
                                      <p:to>
                                        <p:strVal val="visible"/>
                                      </p:to>
                                    </p:set>
                                    <p:anim calcmode="lin" valueType="num">
                                      <p:cBhvr>
                                        <p:cTn id="23" dur="500" fill="hold"/>
                                        <p:tgtEl>
                                          <p:spTgt spid="69"/>
                                        </p:tgtEl>
                                        <p:attrNameLst>
                                          <p:attrName>ppt_w</p:attrName>
                                        </p:attrNameLst>
                                      </p:cBhvr>
                                      <p:tavLst>
                                        <p:tav tm="0">
                                          <p:val>
                                            <p:fltVal val="0"/>
                                          </p:val>
                                        </p:tav>
                                        <p:tav tm="100000">
                                          <p:val>
                                            <p:strVal val="#ppt_w"/>
                                          </p:val>
                                        </p:tav>
                                      </p:tavLst>
                                    </p:anim>
                                    <p:anim calcmode="lin" valueType="num">
                                      <p:cBhvr>
                                        <p:cTn id="24" dur="500" fill="hold"/>
                                        <p:tgtEl>
                                          <p:spTgt spid="69"/>
                                        </p:tgtEl>
                                        <p:attrNameLst>
                                          <p:attrName>ppt_h</p:attrName>
                                        </p:attrNameLst>
                                      </p:cBhvr>
                                      <p:tavLst>
                                        <p:tav tm="0">
                                          <p:val>
                                            <p:fltVal val="0"/>
                                          </p:val>
                                        </p:tav>
                                        <p:tav tm="100000">
                                          <p:val>
                                            <p:strVal val="#ppt_h"/>
                                          </p:val>
                                        </p:tav>
                                      </p:tavLst>
                                    </p:anim>
                                    <p:animEffect transition="in" filter="fade">
                                      <p:cBhvr>
                                        <p:cTn id="25" dur="500"/>
                                        <p:tgtEl>
                                          <p:spTgt spid="69"/>
                                        </p:tgtEl>
                                      </p:cBhvr>
                                    </p:animEffect>
                                  </p:childTnLst>
                                </p:cTn>
                              </p:par>
                              <p:par>
                                <p:cTn id="26" presetID="53" presetClass="entr" presetSubtype="16" fill="hold" nodeType="withEffect">
                                  <p:stCondLst>
                                    <p:cond delay="0"/>
                                  </p:stCondLst>
                                  <p:childTnLst>
                                    <p:set>
                                      <p:cBhvr>
                                        <p:cTn id="27" dur="1" fill="hold">
                                          <p:stCondLst>
                                            <p:cond delay="0"/>
                                          </p:stCondLst>
                                        </p:cTn>
                                        <p:tgtEl>
                                          <p:spTgt spid="68"/>
                                        </p:tgtEl>
                                        <p:attrNameLst>
                                          <p:attrName>style.visibility</p:attrName>
                                        </p:attrNameLst>
                                      </p:cBhvr>
                                      <p:to>
                                        <p:strVal val="visible"/>
                                      </p:to>
                                    </p:set>
                                    <p:anim calcmode="lin" valueType="num">
                                      <p:cBhvr>
                                        <p:cTn id="28" dur="500" fill="hold"/>
                                        <p:tgtEl>
                                          <p:spTgt spid="68"/>
                                        </p:tgtEl>
                                        <p:attrNameLst>
                                          <p:attrName>ppt_w</p:attrName>
                                        </p:attrNameLst>
                                      </p:cBhvr>
                                      <p:tavLst>
                                        <p:tav tm="0">
                                          <p:val>
                                            <p:fltVal val="0"/>
                                          </p:val>
                                        </p:tav>
                                        <p:tav tm="100000">
                                          <p:val>
                                            <p:strVal val="#ppt_w"/>
                                          </p:val>
                                        </p:tav>
                                      </p:tavLst>
                                    </p:anim>
                                    <p:anim calcmode="lin" valueType="num">
                                      <p:cBhvr>
                                        <p:cTn id="29" dur="500" fill="hold"/>
                                        <p:tgtEl>
                                          <p:spTgt spid="68"/>
                                        </p:tgtEl>
                                        <p:attrNameLst>
                                          <p:attrName>ppt_h</p:attrName>
                                        </p:attrNameLst>
                                      </p:cBhvr>
                                      <p:tavLst>
                                        <p:tav tm="0">
                                          <p:val>
                                            <p:fltVal val="0"/>
                                          </p:val>
                                        </p:tav>
                                        <p:tav tm="100000">
                                          <p:val>
                                            <p:strVal val="#ppt_h"/>
                                          </p:val>
                                        </p:tav>
                                      </p:tavLst>
                                    </p:anim>
                                    <p:animEffect transition="in" filter="fade">
                                      <p:cBhvr>
                                        <p:cTn id="30" dur="500"/>
                                        <p:tgtEl>
                                          <p:spTgt spid="68"/>
                                        </p:tgtEl>
                                      </p:cBhvr>
                                    </p:animEffect>
                                  </p:childTnLst>
                                </p:cTn>
                              </p:par>
                              <p:par>
                                <p:cTn id="31" presetID="53" presetClass="entr" presetSubtype="16" fill="hold" nodeType="withEffect">
                                  <p:stCondLst>
                                    <p:cond delay="0"/>
                                  </p:stCondLst>
                                  <p:childTnLst>
                                    <p:set>
                                      <p:cBhvr>
                                        <p:cTn id="32" dur="1" fill="hold">
                                          <p:stCondLst>
                                            <p:cond delay="0"/>
                                          </p:stCondLst>
                                        </p:cTn>
                                        <p:tgtEl>
                                          <p:spTgt spid="205"/>
                                        </p:tgtEl>
                                        <p:attrNameLst>
                                          <p:attrName>style.visibility</p:attrName>
                                        </p:attrNameLst>
                                      </p:cBhvr>
                                      <p:to>
                                        <p:strVal val="visible"/>
                                      </p:to>
                                    </p:set>
                                    <p:anim calcmode="lin" valueType="num">
                                      <p:cBhvr>
                                        <p:cTn id="33" dur="500" fill="hold"/>
                                        <p:tgtEl>
                                          <p:spTgt spid="205"/>
                                        </p:tgtEl>
                                        <p:attrNameLst>
                                          <p:attrName>ppt_w</p:attrName>
                                        </p:attrNameLst>
                                      </p:cBhvr>
                                      <p:tavLst>
                                        <p:tav tm="0">
                                          <p:val>
                                            <p:fltVal val="0"/>
                                          </p:val>
                                        </p:tav>
                                        <p:tav tm="100000">
                                          <p:val>
                                            <p:strVal val="#ppt_w"/>
                                          </p:val>
                                        </p:tav>
                                      </p:tavLst>
                                    </p:anim>
                                    <p:anim calcmode="lin" valueType="num">
                                      <p:cBhvr>
                                        <p:cTn id="34" dur="500" fill="hold"/>
                                        <p:tgtEl>
                                          <p:spTgt spid="205"/>
                                        </p:tgtEl>
                                        <p:attrNameLst>
                                          <p:attrName>ppt_h</p:attrName>
                                        </p:attrNameLst>
                                      </p:cBhvr>
                                      <p:tavLst>
                                        <p:tav tm="0">
                                          <p:val>
                                            <p:fltVal val="0"/>
                                          </p:val>
                                        </p:tav>
                                        <p:tav tm="100000">
                                          <p:val>
                                            <p:strVal val="#ppt_h"/>
                                          </p:val>
                                        </p:tav>
                                      </p:tavLst>
                                    </p:anim>
                                    <p:animEffect transition="in" filter="fade">
                                      <p:cBhvr>
                                        <p:cTn id="35" dur="500"/>
                                        <p:tgtEl>
                                          <p:spTgt spid="205"/>
                                        </p:tgtEl>
                                      </p:cBhvr>
                                    </p:animEffect>
                                  </p:childTnLst>
                                </p:cTn>
                              </p:par>
                              <p:par>
                                <p:cTn id="36" presetID="53" presetClass="entr" presetSubtype="16"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par>
                                <p:cTn id="41" presetID="53" presetClass="entr" presetSubtype="16"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500" fill="hold"/>
                                        <p:tgtEl>
                                          <p:spTgt spid="20"/>
                                        </p:tgtEl>
                                        <p:attrNameLst>
                                          <p:attrName>ppt_w</p:attrName>
                                        </p:attrNameLst>
                                      </p:cBhvr>
                                      <p:tavLst>
                                        <p:tav tm="0">
                                          <p:val>
                                            <p:fltVal val="0"/>
                                          </p:val>
                                        </p:tav>
                                        <p:tav tm="100000">
                                          <p:val>
                                            <p:strVal val="#ppt_w"/>
                                          </p:val>
                                        </p:tav>
                                      </p:tavLst>
                                    </p:anim>
                                    <p:anim calcmode="lin" valueType="num">
                                      <p:cBhvr>
                                        <p:cTn id="44" dur="500" fill="hold"/>
                                        <p:tgtEl>
                                          <p:spTgt spid="20"/>
                                        </p:tgtEl>
                                        <p:attrNameLst>
                                          <p:attrName>ppt_h</p:attrName>
                                        </p:attrNameLst>
                                      </p:cBhvr>
                                      <p:tavLst>
                                        <p:tav tm="0">
                                          <p:val>
                                            <p:fltVal val="0"/>
                                          </p:val>
                                        </p:tav>
                                        <p:tav tm="100000">
                                          <p:val>
                                            <p:strVal val="#ppt_h"/>
                                          </p:val>
                                        </p:tav>
                                      </p:tavLst>
                                    </p:anim>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42" presetClass="path" presetSubtype="0" decel="100000" fill="hold" grpId="1" nodeType="withEffect">
                                  <p:stCondLst>
                                    <p:cond delay="0"/>
                                  </p:stCondLst>
                                  <p:childTnLst>
                                    <p:animMotion origin="layout" path="M -1.49306E-6 1.23457E-7 L -1.49306E-6 0.0436 " pathEditMode="relative" rAng="0" ptsTypes="AA">
                                      <p:cBhvr>
                                        <p:cTn id="50" dur="500" spd="-100000" fill="hold"/>
                                        <p:tgtEl>
                                          <p:spTgt spid="11"/>
                                        </p:tgtEl>
                                        <p:attrNameLst>
                                          <p:attrName>ppt_x</p:attrName>
                                          <p:attrName>ppt_y</p:attrName>
                                        </p:attrNameLst>
                                      </p:cBhvr>
                                      <p:rCtr x="0" y="2180"/>
                                    </p:animMotion>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42" presetClass="path" presetSubtype="0" decel="100000" fill="hold" grpId="1" nodeType="withEffect">
                                  <p:stCondLst>
                                    <p:cond delay="0"/>
                                  </p:stCondLst>
                                  <p:childTnLst>
                                    <p:animMotion origin="layout" path="M 5.20833E-7 1.23457E-7 L 5.20833E-7 0.0436 " pathEditMode="relative" rAng="0" ptsTypes="AA">
                                      <p:cBhvr>
                                        <p:cTn id="55" dur="500" spd="-100000" fill="hold"/>
                                        <p:tgtEl>
                                          <p:spTgt spid="13"/>
                                        </p:tgtEl>
                                        <p:attrNameLst>
                                          <p:attrName>ppt_x</p:attrName>
                                          <p:attrName>ppt_y</p:attrName>
                                        </p:attrNameLst>
                                      </p:cBhvr>
                                      <p:rCtr x="0" y="2180"/>
                                    </p:animMotion>
                                  </p:childTnLst>
                                </p:cTn>
                              </p:par>
                              <p:par>
                                <p:cTn id="56" presetID="10" presetClass="entr" presetSubtype="0" fill="hold" grpId="0" nodeType="withEffect">
                                  <p:stCondLst>
                                    <p:cond delay="0"/>
                                  </p:stCondLst>
                                  <p:childTnLst>
                                    <p:set>
                                      <p:cBhvr>
                                        <p:cTn id="57" dur="1" fill="hold">
                                          <p:stCondLst>
                                            <p:cond delay="0"/>
                                          </p:stCondLst>
                                        </p:cTn>
                                        <p:tgtEl>
                                          <p:spTgt spid="192"/>
                                        </p:tgtEl>
                                        <p:attrNameLst>
                                          <p:attrName>style.visibility</p:attrName>
                                        </p:attrNameLst>
                                      </p:cBhvr>
                                      <p:to>
                                        <p:strVal val="visible"/>
                                      </p:to>
                                    </p:set>
                                    <p:animEffect transition="in" filter="fade">
                                      <p:cBhvr>
                                        <p:cTn id="58" dur="500"/>
                                        <p:tgtEl>
                                          <p:spTgt spid="192"/>
                                        </p:tgtEl>
                                      </p:cBhvr>
                                    </p:animEffect>
                                  </p:childTnLst>
                                </p:cTn>
                              </p:par>
                              <p:par>
                                <p:cTn id="59" presetID="42" presetClass="path" presetSubtype="0" decel="100000" fill="hold" grpId="1" nodeType="withEffect">
                                  <p:stCondLst>
                                    <p:cond delay="0"/>
                                  </p:stCondLst>
                                  <p:childTnLst>
                                    <p:animMotion origin="layout" path="M 1.35417E-6 4.32099E-6 L 1.35417E-6 0.04359 " pathEditMode="relative" rAng="0" ptsTypes="AA">
                                      <p:cBhvr>
                                        <p:cTn id="60" dur="500" spd="-100000" fill="hold"/>
                                        <p:tgtEl>
                                          <p:spTgt spid="192"/>
                                        </p:tgtEl>
                                        <p:attrNameLst>
                                          <p:attrName>ppt_x</p:attrName>
                                          <p:attrName>ppt_y</p:attrName>
                                        </p:attrNameLst>
                                      </p:cBhvr>
                                      <p:rCtr x="0" y="2180"/>
                                    </p:animMotion>
                                  </p:childTnLst>
                                </p:cTn>
                              </p:par>
                              <p:par>
                                <p:cTn id="61" presetID="10" presetClass="entr" presetSubtype="0" fill="hold" grpId="0" nodeType="withEffect">
                                  <p:stCondLst>
                                    <p:cond delay="0"/>
                                  </p:stCondLst>
                                  <p:childTnLst>
                                    <p:set>
                                      <p:cBhvr>
                                        <p:cTn id="62" dur="1" fill="hold">
                                          <p:stCondLst>
                                            <p:cond delay="0"/>
                                          </p:stCondLst>
                                        </p:cTn>
                                        <p:tgtEl>
                                          <p:spTgt spid="193"/>
                                        </p:tgtEl>
                                        <p:attrNameLst>
                                          <p:attrName>style.visibility</p:attrName>
                                        </p:attrNameLst>
                                      </p:cBhvr>
                                      <p:to>
                                        <p:strVal val="visible"/>
                                      </p:to>
                                    </p:set>
                                    <p:animEffect transition="in" filter="fade">
                                      <p:cBhvr>
                                        <p:cTn id="63" dur="500"/>
                                        <p:tgtEl>
                                          <p:spTgt spid="193"/>
                                        </p:tgtEl>
                                      </p:cBhvr>
                                    </p:animEffect>
                                  </p:childTnLst>
                                </p:cTn>
                              </p:par>
                              <p:par>
                                <p:cTn id="64" presetID="42" presetClass="path" presetSubtype="0" decel="100000" fill="hold" grpId="1" nodeType="withEffect">
                                  <p:stCondLst>
                                    <p:cond delay="0"/>
                                  </p:stCondLst>
                                  <p:childTnLst>
                                    <p:animMotion origin="layout" path="M -1.70139E-6 4.32099E-6 L -1.70139E-6 0.04359 " pathEditMode="relative" rAng="0" ptsTypes="AA">
                                      <p:cBhvr>
                                        <p:cTn id="65" dur="500" spd="-100000" fill="hold"/>
                                        <p:tgtEl>
                                          <p:spTgt spid="193"/>
                                        </p:tgtEl>
                                        <p:attrNameLst>
                                          <p:attrName>ppt_x</p:attrName>
                                          <p:attrName>ppt_y</p:attrName>
                                        </p:attrNameLst>
                                      </p:cBhvr>
                                      <p:rCtr x="0" y="2180"/>
                                    </p:animMotion>
                                  </p:childTnLst>
                                </p:cTn>
                              </p:par>
                              <p:par>
                                <p:cTn id="66" presetID="10" presetClass="entr" presetSubtype="0" fill="hold" grpId="0" nodeType="withEffect">
                                  <p:stCondLst>
                                    <p:cond delay="0"/>
                                  </p:stCondLst>
                                  <p:childTnLst>
                                    <p:set>
                                      <p:cBhvr>
                                        <p:cTn id="67" dur="1" fill="hold">
                                          <p:stCondLst>
                                            <p:cond delay="0"/>
                                          </p:stCondLst>
                                        </p:cTn>
                                        <p:tgtEl>
                                          <p:spTgt spid="194"/>
                                        </p:tgtEl>
                                        <p:attrNameLst>
                                          <p:attrName>style.visibility</p:attrName>
                                        </p:attrNameLst>
                                      </p:cBhvr>
                                      <p:to>
                                        <p:strVal val="visible"/>
                                      </p:to>
                                    </p:set>
                                    <p:animEffect transition="in" filter="fade">
                                      <p:cBhvr>
                                        <p:cTn id="68" dur="500"/>
                                        <p:tgtEl>
                                          <p:spTgt spid="194"/>
                                        </p:tgtEl>
                                      </p:cBhvr>
                                    </p:animEffect>
                                  </p:childTnLst>
                                </p:cTn>
                              </p:par>
                              <p:par>
                                <p:cTn id="69" presetID="42" presetClass="path" presetSubtype="0" decel="100000" fill="hold" grpId="1" nodeType="withEffect">
                                  <p:stCondLst>
                                    <p:cond delay="0"/>
                                  </p:stCondLst>
                                  <p:childTnLst>
                                    <p:animMotion origin="layout" path="M 2.70833E-6 4.32099E-6 L 2.70833E-6 0.04359 " pathEditMode="relative" rAng="0" ptsTypes="AA">
                                      <p:cBhvr>
                                        <p:cTn id="70" dur="500" spd="-100000" fill="hold"/>
                                        <p:tgtEl>
                                          <p:spTgt spid="194"/>
                                        </p:tgtEl>
                                        <p:attrNameLst>
                                          <p:attrName>ppt_x</p:attrName>
                                          <p:attrName>ppt_y</p:attrName>
                                        </p:attrNameLst>
                                      </p:cBhvr>
                                      <p:rCtr x="0" y="21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P spid="93" grpId="0"/>
      <p:bldP spid="93" grpId="1"/>
      <p:bldP spid="11" grpId="0"/>
      <p:bldP spid="11" grpId="1"/>
      <p:bldP spid="13" grpId="0"/>
      <p:bldP spid="13" grpId="1"/>
      <p:bldP spid="192" grpId="0"/>
      <p:bldP spid="192" grpId="1"/>
      <p:bldP spid="193" grpId="0"/>
      <p:bldP spid="193" grpId="1"/>
      <p:bldP spid="194" grpId="0"/>
      <p:bldP spid="194" grpId="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5897FB90-B1E7-4F75-BF06-696E9F44905F}"/>
              </a:ext>
            </a:extLst>
          </p:cNvPr>
          <p:cNvSpPr/>
          <p:nvPr/>
        </p:nvSpPr>
        <p:spPr>
          <a:xfrm>
            <a:off x="-1" y="21919"/>
            <a:ext cx="14630398" cy="822958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3" name="Rectangle 2" hidden="1">
            <a:extLst>
              <a:ext uri="{FF2B5EF4-FFF2-40B4-BE49-F238E27FC236}">
                <a16:creationId xmlns:a16="http://schemas.microsoft.com/office/drawing/2014/main" id="{A54BC35E-1D67-4AA5-BCA3-C2BDBDA705D5}"/>
              </a:ext>
            </a:extLst>
          </p:cNvPr>
          <p:cNvSpPr/>
          <p:nvPr/>
        </p:nvSpPr>
        <p:spPr>
          <a:xfrm>
            <a:off x="1" y="1"/>
            <a:ext cx="14630398" cy="822958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61" name="Group 60">
            <a:extLst>
              <a:ext uri="{FF2B5EF4-FFF2-40B4-BE49-F238E27FC236}">
                <a16:creationId xmlns:a16="http://schemas.microsoft.com/office/drawing/2014/main" id="{6ADE3481-724F-4990-8B6C-F2A26EE33672}"/>
              </a:ext>
            </a:extLst>
          </p:cNvPr>
          <p:cNvGrpSpPr/>
          <p:nvPr/>
        </p:nvGrpSpPr>
        <p:grpSpPr>
          <a:xfrm>
            <a:off x="7181583" y="8807852"/>
            <a:ext cx="374126" cy="1642436"/>
            <a:chOff x="4525019" y="3663929"/>
            <a:chExt cx="131545" cy="452043"/>
          </a:xfrm>
        </p:grpSpPr>
        <p:cxnSp>
          <p:nvCxnSpPr>
            <p:cNvPr id="14" name="Straight Connector 13">
              <a:extLst>
                <a:ext uri="{FF2B5EF4-FFF2-40B4-BE49-F238E27FC236}">
                  <a16:creationId xmlns:a16="http://schemas.microsoft.com/office/drawing/2014/main" id="{30CB3B61-A69C-47E3-AED0-AE94A0C51D57}"/>
                </a:ext>
              </a:extLst>
            </p:cNvPr>
            <p:cNvCxnSpPr>
              <a:cxnSpLocks/>
            </p:cNvCxnSpPr>
            <p:nvPr/>
          </p:nvCxnSpPr>
          <p:spPr>
            <a:xfrm>
              <a:off x="4654502" y="3669658"/>
              <a:ext cx="2062" cy="446314"/>
            </a:xfrm>
            <a:prstGeom prst="line">
              <a:avLst/>
            </a:prstGeom>
            <a:solidFill>
              <a:schemeClr val="accent2"/>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18" name="Straight Connector 117">
              <a:extLst>
                <a:ext uri="{FF2B5EF4-FFF2-40B4-BE49-F238E27FC236}">
                  <a16:creationId xmlns:a16="http://schemas.microsoft.com/office/drawing/2014/main" id="{FD570205-9931-4AC7-8496-9D88854C52DA}"/>
                </a:ext>
              </a:extLst>
            </p:cNvPr>
            <p:cNvCxnSpPr>
              <a:cxnSpLocks/>
            </p:cNvCxnSpPr>
            <p:nvPr/>
          </p:nvCxnSpPr>
          <p:spPr>
            <a:xfrm>
              <a:off x="4525019" y="3663929"/>
              <a:ext cx="2062" cy="446314"/>
            </a:xfrm>
            <a:prstGeom prst="line">
              <a:avLst/>
            </a:prstGeom>
            <a:solidFill>
              <a:schemeClr val="accent2"/>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grpSp>
      <p:sp>
        <p:nvSpPr>
          <p:cNvPr id="2" name="Rectangle 1">
            <a:extLst>
              <a:ext uri="{FF2B5EF4-FFF2-40B4-BE49-F238E27FC236}">
                <a16:creationId xmlns:a16="http://schemas.microsoft.com/office/drawing/2014/main" id="{CAD18F5C-732A-41C0-8CF8-B5F221E55FCD}"/>
              </a:ext>
            </a:extLst>
          </p:cNvPr>
          <p:cNvSpPr/>
          <p:nvPr/>
        </p:nvSpPr>
        <p:spPr>
          <a:xfrm>
            <a:off x="-2048174" y="-1151641"/>
            <a:ext cx="18726747" cy="9959493"/>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4" name="Straight Connector 3">
            <a:extLst>
              <a:ext uri="{FF2B5EF4-FFF2-40B4-BE49-F238E27FC236}">
                <a16:creationId xmlns:a16="http://schemas.microsoft.com/office/drawing/2014/main" id="{10F9C5C6-1540-4EE2-B4D6-3E702B5A59F1}"/>
              </a:ext>
            </a:extLst>
          </p:cNvPr>
          <p:cNvCxnSpPr>
            <a:cxnSpLocks/>
          </p:cNvCxnSpPr>
          <p:nvPr/>
        </p:nvCxnSpPr>
        <p:spPr>
          <a:xfrm>
            <a:off x="-2299063" y="-1151642"/>
            <a:ext cx="19228525" cy="0"/>
          </a:xfrm>
          <a:prstGeom prst="line">
            <a:avLst/>
          </a:prstGeom>
          <a:solidFill>
            <a:schemeClr val="accent2"/>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56" name="Rectangle 55">
            <a:extLst>
              <a:ext uri="{FF2B5EF4-FFF2-40B4-BE49-F238E27FC236}">
                <a16:creationId xmlns:a16="http://schemas.microsoft.com/office/drawing/2014/main" id="{D864E930-BE4E-4FD4-8C7C-C0D936BDD945}"/>
              </a:ext>
            </a:extLst>
          </p:cNvPr>
          <p:cNvSpPr/>
          <p:nvPr/>
        </p:nvSpPr>
        <p:spPr>
          <a:xfrm>
            <a:off x="1" y="9500840"/>
            <a:ext cx="14630398" cy="132972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53" name="Straight Connector 52">
            <a:extLst>
              <a:ext uri="{FF2B5EF4-FFF2-40B4-BE49-F238E27FC236}">
                <a16:creationId xmlns:a16="http://schemas.microsoft.com/office/drawing/2014/main" id="{90126083-EA2C-4039-8350-361CCC53EE4B}"/>
              </a:ext>
            </a:extLst>
          </p:cNvPr>
          <p:cNvCxnSpPr>
            <a:cxnSpLocks/>
          </p:cNvCxnSpPr>
          <p:nvPr/>
        </p:nvCxnSpPr>
        <p:spPr>
          <a:xfrm>
            <a:off x="-16879" y="9509210"/>
            <a:ext cx="14664162" cy="0"/>
          </a:xfrm>
          <a:prstGeom prst="line">
            <a:avLst/>
          </a:prstGeom>
          <a:solidFill>
            <a:schemeClr val="accent6"/>
          </a:solidFill>
          <a:ln w="25400">
            <a:solidFill>
              <a:schemeClr val="tx1"/>
            </a:solidFill>
          </a:ln>
          <a:effectLst/>
        </p:spPr>
        <p:style>
          <a:lnRef idx="1">
            <a:schemeClr val="accent1"/>
          </a:lnRef>
          <a:fillRef idx="3">
            <a:schemeClr val="accent1"/>
          </a:fillRef>
          <a:effectRef idx="2">
            <a:schemeClr val="accent1"/>
          </a:effectRef>
          <a:fontRef idx="minor">
            <a:schemeClr val="lt1"/>
          </a:fontRef>
        </p:style>
      </p:cxnSp>
      <p:grpSp>
        <p:nvGrpSpPr>
          <p:cNvPr id="81" name="Group 80">
            <a:extLst>
              <a:ext uri="{FF2B5EF4-FFF2-40B4-BE49-F238E27FC236}">
                <a16:creationId xmlns:a16="http://schemas.microsoft.com/office/drawing/2014/main" id="{2334AC0B-A391-4F69-9F3C-6625C54B58BB}"/>
              </a:ext>
            </a:extLst>
          </p:cNvPr>
          <p:cNvGrpSpPr/>
          <p:nvPr/>
        </p:nvGrpSpPr>
        <p:grpSpPr>
          <a:xfrm>
            <a:off x="866515" y="21969574"/>
            <a:ext cx="2957469" cy="3602677"/>
            <a:chOff x="541572" y="3113784"/>
            <a:chExt cx="1848418" cy="2251673"/>
          </a:xfrm>
        </p:grpSpPr>
        <p:grpSp>
          <p:nvGrpSpPr>
            <p:cNvPr id="67" name="Group 66">
              <a:extLst>
                <a:ext uri="{FF2B5EF4-FFF2-40B4-BE49-F238E27FC236}">
                  <a16:creationId xmlns:a16="http://schemas.microsoft.com/office/drawing/2014/main" id="{504E7F19-8C57-4504-9F5E-9DCE358A7241}"/>
                </a:ext>
              </a:extLst>
            </p:cNvPr>
            <p:cNvGrpSpPr/>
            <p:nvPr/>
          </p:nvGrpSpPr>
          <p:grpSpPr>
            <a:xfrm>
              <a:off x="738571" y="3113784"/>
              <a:ext cx="1450379" cy="1132918"/>
              <a:chOff x="1543810" y="3236941"/>
              <a:chExt cx="1093041" cy="853795"/>
            </a:xfrm>
          </p:grpSpPr>
          <p:sp>
            <p:nvSpPr>
              <p:cNvPr id="64" name="Rectangle 63">
                <a:extLst>
                  <a:ext uri="{FF2B5EF4-FFF2-40B4-BE49-F238E27FC236}">
                    <a16:creationId xmlns:a16="http://schemas.microsoft.com/office/drawing/2014/main" id="{E0CFD37A-4F93-4C9F-9DC3-AFAFB6397C1F}"/>
                  </a:ext>
                </a:extLst>
              </p:cNvPr>
              <p:cNvSpPr/>
              <p:nvPr/>
            </p:nvSpPr>
            <p:spPr>
              <a:xfrm>
                <a:off x="1959361" y="3751349"/>
                <a:ext cx="267176" cy="160283"/>
              </a:xfrm>
              <a:custGeom>
                <a:avLst/>
                <a:gdLst>
                  <a:gd name="connsiteX0" fmla="*/ 0 w 167614"/>
                  <a:gd name="connsiteY0" fmla="*/ 0 h 157663"/>
                  <a:gd name="connsiteX1" fmla="*/ 167614 w 167614"/>
                  <a:gd name="connsiteY1" fmla="*/ 0 h 157663"/>
                  <a:gd name="connsiteX2" fmla="*/ 167614 w 167614"/>
                  <a:gd name="connsiteY2" fmla="*/ 157663 h 157663"/>
                  <a:gd name="connsiteX3" fmla="*/ 0 w 167614"/>
                  <a:gd name="connsiteY3" fmla="*/ 157663 h 157663"/>
                  <a:gd name="connsiteX4" fmla="*/ 0 w 167614"/>
                  <a:gd name="connsiteY4" fmla="*/ 0 h 15766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57133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57641 w 267176"/>
                  <a:gd name="connsiteY0" fmla="*/ 7860 h 160283"/>
                  <a:gd name="connsiteX1" fmla="*/ 204294 w 267176"/>
                  <a:gd name="connsiteY1" fmla="*/ 0 h 160283"/>
                  <a:gd name="connsiteX2" fmla="*/ 267176 w 267176"/>
                  <a:gd name="connsiteY2" fmla="*/ 160283 h 160283"/>
                  <a:gd name="connsiteX3" fmla="*/ 0 w 267176"/>
                  <a:gd name="connsiteY3" fmla="*/ 157663 h 160283"/>
                  <a:gd name="connsiteX4" fmla="*/ 57641 w 267176"/>
                  <a:gd name="connsiteY4" fmla="*/ 7860 h 16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76" h="160283">
                    <a:moveTo>
                      <a:pt x="57641" y="7860"/>
                    </a:moveTo>
                    <a:lnTo>
                      <a:pt x="204294" y="0"/>
                    </a:lnTo>
                    <a:cubicBezTo>
                      <a:pt x="221761" y="53428"/>
                      <a:pt x="210409" y="117336"/>
                      <a:pt x="267176" y="160283"/>
                    </a:cubicBezTo>
                    <a:lnTo>
                      <a:pt x="0" y="157663"/>
                    </a:lnTo>
                    <a:cubicBezTo>
                      <a:pt x="60261" y="118210"/>
                      <a:pt x="41921" y="60414"/>
                      <a:pt x="57641" y="7860"/>
                    </a:cubicBezTo>
                    <a:close/>
                  </a:path>
                </a:pathLst>
              </a:cu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22" name="Group 121">
                <a:extLst>
                  <a:ext uri="{FF2B5EF4-FFF2-40B4-BE49-F238E27FC236}">
                    <a16:creationId xmlns:a16="http://schemas.microsoft.com/office/drawing/2014/main" id="{358EA753-4B8E-40B9-832C-4193B473EE01}"/>
                  </a:ext>
                </a:extLst>
              </p:cNvPr>
              <p:cNvGrpSpPr/>
              <p:nvPr/>
            </p:nvGrpSpPr>
            <p:grpSpPr>
              <a:xfrm>
                <a:off x="1543810" y="3236941"/>
                <a:ext cx="1093041" cy="853795"/>
                <a:chOff x="2824755" y="1054364"/>
                <a:chExt cx="2963457" cy="2314816"/>
              </a:xfrm>
              <a:solidFill>
                <a:srgbClr val="EE5854"/>
              </a:solidFill>
            </p:grpSpPr>
            <p:grpSp>
              <p:nvGrpSpPr>
                <p:cNvPr id="123" name="Group 122">
                  <a:extLst>
                    <a:ext uri="{FF2B5EF4-FFF2-40B4-BE49-F238E27FC236}">
                      <a16:creationId xmlns:a16="http://schemas.microsoft.com/office/drawing/2014/main" id="{28982A4B-4E1F-41AA-BD5A-8E6451E14F93}"/>
                    </a:ext>
                  </a:extLst>
                </p:cNvPr>
                <p:cNvGrpSpPr/>
                <p:nvPr/>
              </p:nvGrpSpPr>
              <p:grpSpPr>
                <a:xfrm>
                  <a:off x="3609775" y="1054364"/>
                  <a:ext cx="1393408" cy="1824841"/>
                  <a:chOff x="3451485" y="1054364"/>
                  <a:chExt cx="1393408" cy="1824841"/>
                </a:xfrm>
                <a:grpFill/>
              </p:grpSpPr>
              <p:sp>
                <p:nvSpPr>
                  <p:cNvPr id="125" name="Rectangle: Rounded Corners 158">
                    <a:extLst>
                      <a:ext uri="{FF2B5EF4-FFF2-40B4-BE49-F238E27FC236}">
                        <a16:creationId xmlns:a16="http://schemas.microsoft.com/office/drawing/2014/main" id="{516A5095-8B86-4315-86F5-FAE1C7554BE8}"/>
                      </a:ext>
                    </a:extLst>
                  </p:cNvPr>
                  <p:cNvSpPr/>
                  <p:nvPr/>
                </p:nvSpPr>
                <p:spPr>
                  <a:xfrm flipH="1">
                    <a:off x="3451485"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26" name="Rectangle: Rounded Corners 125">
                    <a:extLst>
                      <a:ext uri="{FF2B5EF4-FFF2-40B4-BE49-F238E27FC236}">
                        <a16:creationId xmlns:a16="http://schemas.microsoft.com/office/drawing/2014/main" id="{05A0665A-B637-465B-8717-5E6D1E2C9120}"/>
                      </a:ext>
                    </a:extLst>
                  </p:cNvPr>
                  <p:cNvSpPr/>
                  <p:nvPr/>
                </p:nvSpPr>
                <p:spPr>
                  <a:xfrm>
                    <a:off x="3572064" y="1054364"/>
                    <a:ext cx="1140482" cy="1462504"/>
                  </a:xfrm>
                  <a:prstGeom prst="roundRect">
                    <a:avLst>
                      <a:gd name="adj" fmla="val 48205"/>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28" name="Rectangle: Rounded Corners 158">
                    <a:extLst>
                      <a:ext uri="{FF2B5EF4-FFF2-40B4-BE49-F238E27FC236}">
                        <a16:creationId xmlns:a16="http://schemas.microsoft.com/office/drawing/2014/main" id="{D08E3237-6C20-47D0-9107-D18315BD2A7B}"/>
                      </a:ext>
                    </a:extLst>
                  </p:cNvPr>
                  <p:cNvSpPr/>
                  <p:nvPr/>
                </p:nvSpPr>
                <p:spPr>
                  <a:xfrm>
                    <a:off x="4375408"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24" name="Freeform: Shape 123">
                  <a:extLst>
                    <a:ext uri="{FF2B5EF4-FFF2-40B4-BE49-F238E27FC236}">
                      <a16:creationId xmlns:a16="http://schemas.microsoft.com/office/drawing/2014/main" id="{AC21181A-8853-429A-BBD7-03376677596D}"/>
                    </a:ext>
                  </a:extLst>
                </p:cNvPr>
                <p:cNvSpPr/>
                <p:nvPr/>
              </p:nvSpPr>
              <p:spPr>
                <a:xfrm>
                  <a:off x="2824755" y="2877415"/>
                  <a:ext cx="2963457" cy="491765"/>
                </a:xfrm>
                <a:custGeom>
                  <a:avLst/>
                  <a:gdLst>
                    <a:gd name="connsiteX0" fmla="*/ 569210 w 3406551"/>
                    <a:gd name="connsiteY0" fmla="*/ 0 h 569209"/>
                    <a:gd name="connsiteX1" fmla="*/ 2837341 w 3406551"/>
                    <a:gd name="connsiteY1" fmla="*/ 0 h 569209"/>
                    <a:gd name="connsiteX2" fmla="*/ 3394987 w 3406551"/>
                    <a:gd name="connsiteY2" fmla="*/ 454494 h 569209"/>
                    <a:gd name="connsiteX3" fmla="*/ 3406551 w 3406551"/>
                    <a:gd name="connsiteY3" fmla="*/ 569209 h 569209"/>
                    <a:gd name="connsiteX4" fmla="*/ 0 w 3406551"/>
                    <a:gd name="connsiteY4" fmla="*/ 569209 h 569209"/>
                    <a:gd name="connsiteX5" fmla="*/ 11564 w 3406551"/>
                    <a:gd name="connsiteY5" fmla="*/ 454494 h 569209"/>
                    <a:gd name="connsiteX6" fmla="*/ 569210 w 3406551"/>
                    <a:gd name="connsiteY6" fmla="*/ 0 h 56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6551" h="569209">
                      <a:moveTo>
                        <a:pt x="569210" y="0"/>
                      </a:moveTo>
                      <a:lnTo>
                        <a:pt x="2837341" y="0"/>
                      </a:lnTo>
                      <a:cubicBezTo>
                        <a:pt x="3112411" y="0"/>
                        <a:pt x="3341910" y="195115"/>
                        <a:pt x="3394987" y="454494"/>
                      </a:cubicBezTo>
                      <a:lnTo>
                        <a:pt x="3406551" y="569209"/>
                      </a:lnTo>
                      <a:lnTo>
                        <a:pt x="0" y="569209"/>
                      </a:lnTo>
                      <a:lnTo>
                        <a:pt x="11564" y="454494"/>
                      </a:lnTo>
                      <a:cubicBezTo>
                        <a:pt x="64641" y="195115"/>
                        <a:pt x="294140" y="0"/>
                        <a:pt x="569210" y="0"/>
                      </a:cubicBezTo>
                      <a:close/>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sp>
          <p:nvSpPr>
            <p:cNvPr id="79" name="Oval 78">
              <a:extLst>
                <a:ext uri="{FF2B5EF4-FFF2-40B4-BE49-F238E27FC236}">
                  <a16:creationId xmlns:a16="http://schemas.microsoft.com/office/drawing/2014/main" id="{789A5DF5-0B90-49C4-94D8-1E85A1DE9219}"/>
                </a:ext>
              </a:extLst>
            </p:cNvPr>
            <p:cNvSpPr/>
            <p:nvPr/>
          </p:nvSpPr>
          <p:spPr>
            <a:xfrm>
              <a:off x="2045958"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36" name="Oval 135">
              <a:extLst>
                <a:ext uri="{FF2B5EF4-FFF2-40B4-BE49-F238E27FC236}">
                  <a16:creationId xmlns:a16="http://schemas.microsoft.com/office/drawing/2014/main" id="{6AA0A30A-DCDC-4517-A9D9-E053049BFDF1}"/>
                </a:ext>
              </a:extLst>
            </p:cNvPr>
            <p:cNvSpPr/>
            <p:nvPr/>
          </p:nvSpPr>
          <p:spPr>
            <a:xfrm>
              <a:off x="541572"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32" name="Freeform: Shape 131">
              <a:extLst>
                <a:ext uri="{FF2B5EF4-FFF2-40B4-BE49-F238E27FC236}">
                  <a16:creationId xmlns:a16="http://schemas.microsoft.com/office/drawing/2014/main" id="{E5FA578C-545E-46CA-A6D5-FDEDFF99D492}"/>
                </a:ext>
              </a:extLst>
            </p:cNvPr>
            <p:cNvSpPr/>
            <p:nvPr/>
          </p:nvSpPr>
          <p:spPr>
            <a:xfrm>
              <a:off x="615512" y="4064035"/>
              <a:ext cx="1696496" cy="1301422"/>
            </a:xfrm>
            <a:custGeom>
              <a:avLst/>
              <a:gdLst>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0 w 1696496"/>
                <a:gd name="connsiteY4" fmla="*/ 1301422 h 1301422"/>
                <a:gd name="connsiteX5" fmla="*/ 0 w 1696496"/>
                <a:gd name="connsiteY5" fmla="*/ 466621 h 1301422"/>
                <a:gd name="connsiteX6" fmla="*/ 466621 w 1696496"/>
                <a:gd name="connsiteY6" fmla="*/ 0 h 1301422"/>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802849 w 1696496"/>
                <a:gd name="connsiteY4" fmla="*/ 1298461 h 1301422"/>
                <a:gd name="connsiteX5" fmla="*/ 0 w 1696496"/>
                <a:gd name="connsiteY5" fmla="*/ 1301422 h 1301422"/>
                <a:gd name="connsiteX6" fmla="*/ 0 w 1696496"/>
                <a:gd name="connsiteY6" fmla="*/ 466621 h 1301422"/>
                <a:gd name="connsiteX7" fmla="*/ 466621 w 1696496"/>
                <a:gd name="connsiteY7" fmla="*/ 0 h 1301422"/>
                <a:gd name="connsiteX0" fmla="*/ 802849 w 1696496"/>
                <a:gd name="connsiteY0" fmla="*/ 1298461 h 1389901"/>
                <a:gd name="connsiteX1" fmla="*/ 0 w 1696496"/>
                <a:gd name="connsiteY1" fmla="*/ 1301422 h 1389901"/>
                <a:gd name="connsiteX2" fmla="*/ 0 w 1696496"/>
                <a:gd name="connsiteY2" fmla="*/ 466621 h 1389901"/>
                <a:gd name="connsiteX3" fmla="*/ 466621 w 1696496"/>
                <a:gd name="connsiteY3" fmla="*/ 0 h 1389901"/>
                <a:gd name="connsiteX4" fmla="*/ 1229875 w 1696496"/>
                <a:gd name="connsiteY4" fmla="*/ 0 h 1389901"/>
                <a:gd name="connsiteX5" fmla="*/ 1696496 w 1696496"/>
                <a:gd name="connsiteY5" fmla="*/ 466621 h 1389901"/>
                <a:gd name="connsiteX6" fmla="*/ 1696496 w 1696496"/>
                <a:gd name="connsiteY6" fmla="*/ 1301422 h 1389901"/>
                <a:gd name="connsiteX7" fmla="*/ 894289 w 1696496"/>
                <a:gd name="connsiteY7" fmla="*/ 1389901 h 1389901"/>
                <a:gd name="connsiteX0" fmla="*/ 802849 w 1696496"/>
                <a:gd name="connsiteY0" fmla="*/ 1298461 h 1301422"/>
                <a:gd name="connsiteX1" fmla="*/ 0 w 1696496"/>
                <a:gd name="connsiteY1" fmla="*/ 1301422 h 1301422"/>
                <a:gd name="connsiteX2" fmla="*/ 0 w 1696496"/>
                <a:gd name="connsiteY2" fmla="*/ 466621 h 1301422"/>
                <a:gd name="connsiteX3" fmla="*/ 466621 w 1696496"/>
                <a:gd name="connsiteY3" fmla="*/ 0 h 1301422"/>
                <a:gd name="connsiteX4" fmla="*/ 1229875 w 1696496"/>
                <a:gd name="connsiteY4" fmla="*/ 0 h 1301422"/>
                <a:gd name="connsiteX5" fmla="*/ 1696496 w 1696496"/>
                <a:gd name="connsiteY5" fmla="*/ 466621 h 1301422"/>
                <a:gd name="connsiteX6" fmla="*/ 1696496 w 1696496"/>
                <a:gd name="connsiteY6" fmla="*/ 1301422 h 1301422"/>
                <a:gd name="connsiteX0" fmla="*/ 0 w 1696496"/>
                <a:gd name="connsiteY0" fmla="*/ 1301422 h 1301422"/>
                <a:gd name="connsiteX1" fmla="*/ 0 w 1696496"/>
                <a:gd name="connsiteY1" fmla="*/ 466621 h 1301422"/>
                <a:gd name="connsiteX2" fmla="*/ 466621 w 1696496"/>
                <a:gd name="connsiteY2" fmla="*/ 0 h 1301422"/>
                <a:gd name="connsiteX3" fmla="*/ 1229875 w 1696496"/>
                <a:gd name="connsiteY3" fmla="*/ 0 h 1301422"/>
                <a:gd name="connsiteX4" fmla="*/ 1696496 w 1696496"/>
                <a:gd name="connsiteY4" fmla="*/ 466621 h 1301422"/>
                <a:gd name="connsiteX5" fmla="*/ 1696496 w 1696496"/>
                <a:gd name="connsiteY5" fmla="*/ 1301422 h 130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6496" h="1301422">
                  <a:moveTo>
                    <a:pt x="0" y="1301422"/>
                  </a:moveTo>
                  <a:lnTo>
                    <a:pt x="0" y="466621"/>
                  </a:lnTo>
                  <a:cubicBezTo>
                    <a:pt x="0" y="208913"/>
                    <a:pt x="208913" y="0"/>
                    <a:pt x="466621" y="0"/>
                  </a:cubicBezTo>
                  <a:lnTo>
                    <a:pt x="1229875" y="0"/>
                  </a:lnTo>
                  <a:cubicBezTo>
                    <a:pt x="1487583" y="0"/>
                    <a:pt x="1696496" y="208913"/>
                    <a:pt x="1696496" y="466621"/>
                  </a:cubicBezTo>
                  <a:lnTo>
                    <a:pt x="1696496" y="1301422"/>
                  </a:lnTo>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82" name="Group 81">
            <a:extLst>
              <a:ext uri="{FF2B5EF4-FFF2-40B4-BE49-F238E27FC236}">
                <a16:creationId xmlns:a16="http://schemas.microsoft.com/office/drawing/2014/main" id="{15A1426B-5D70-4DBD-946C-E865BCA29CBC}"/>
              </a:ext>
            </a:extLst>
          </p:cNvPr>
          <p:cNvGrpSpPr/>
          <p:nvPr/>
        </p:nvGrpSpPr>
        <p:grpSpPr>
          <a:xfrm>
            <a:off x="4149325" y="42640410"/>
            <a:ext cx="2957469" cy="3470674"/>
            <a:chOff x="2593328" y="3196286"/>
            <a:chExt cx="1848418" cy="2169171"/>
          </a:xfrm>
        </p:grpSpPr>
        <p:grpSp>
          <p:nvGrpSpPr>
            <p:cNvPr id="140" name="Group 139">
              <a:extLst>
                <a:ext uri="{FF2B5EF4-FFF2-40B4-BE49-F238E27FC236}">
                  <a16:creationId xmlns:a16="http://schemas.microsoft.com/office/drawing/2014/main" id="{A458966C-05F5-43F1-88B3-5EE5A7AA714D}"/>
                </a:ext>
              </a:extLst>
            </p:cNvPr>
            <p:cNvGrpSpPr/>
            <p:nvPr/>
          </p:nvGrpSpPr>
          <p:grpSpPr>
            <a:xfrm>
              <a:off x="2790327" y="3196286"/>
              <a:ext cx="1450379" cy="1132918"/>
              <a:chOff x="1543810" y="3236941"/>
              <a:chExt cx="1093041" cy="853795"/>
            </a:xfrm>
          </p:grpSpPr>
          <p:sp>
            <p:nvSpPr>
              <p:cNvPr id="146" name="Rectangle 63">
                <a:extLst>
                  <a:ext uri="{FF2B5EF4-FFF2-40B4-BE49-F238E27FC236}">
                    <a16:creationId xmlns:a16="http://schemas.microsoft.com/office/drawing/2014/main" id="{F00F3969-BDBB-45DC-8E16-D76ADEC58965}"/>
                  </a:ext>
                </a:extLst>
              </p:cNvPr>
              <p:cNvSpPr/>
              <p:nvPr/>
            </p:nvSpPr>
            <p:spPr>
              <a:xfrm>
                <a:off x="1959361" y="3751349"/>
                <a:ext cx="267176" cy="160283"/>
              </a:xfrm>
              <a:custGeom>
                <a:avLst/>
                <a:gdLst>
                  <a:gd name="connsiteX0" fmla="*/ 0 w 167614"/>
                  <a:gd name="connsiteY0" fmla="*/ 0 h 157663"/>
                  <a:gd name="connsiteX1" fmla="*/ 167614 w 167614"/>
                  <a:gd name="connsiteY1" fmla="*/ 0 h 157663"/>
                  <a:gd name="connsiteX2" fmla="*/ 167614 w 167614"/>
                  <a:gd name="connsiteY2" fmla="*/ 157663 h 157663"/>
                  <a:gd name="connsiteX3" fmla="*/ 0 w 167614"/>
                  <a:gd name="connsiteY3" fmla="*/ 157663 h 157663"/>
                  <a:gd name="connsiteX4" fmla="*/ 0 w 167614"/>
                  <a:gd name="connsiteY4" fmla="*/ 0 h 15766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57133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57641 w 267176"/>
                  <a:gd name="connsiteY0" fmla="*/ 7860 h 160283"/>
                  <a:gd name="connsiteX1" fmla="*/ 204294 w 267176"/>
                  <a:gd name="connsiteY1" fmla="*/ 0 h 160283"/>
                  <a:gd name="connsiteX2" fmla="*/ 267176 w 267176"/>
                  <a:gd name="connsiteY2" fmla="*/ 160283 h 160283"/>
                  <a:gd name="connsiteX3" fmla="*/ 0 w 267176"/>
                  <a:gd name="connsiteY3" fmla="*/ 157663 h 160283"/>
                  <a:gd name="connsiteX4" fmla="*/ 57641 w 267176"/>
                  <a:gd name="connsiteY4" fmla="*/ 7860 h 16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76" h="160283">
                    <a:moveTo>
                      <a:pt x="57641" y="7860"/>
                    </a:moveTo>
                    <a:lnTo>
                      <a:pt x="204294" y="0"/>
                    </a:lnTo>
                    <a:cubicBezTo>
                      <a:pt x="221761" y="53428"/>
                      <a:pt x="210409" y="117336"/>
                      <a:pt x="267176" y="160283"/>
                    </a:cubicBezTo>
                    <a:lnTo>
                      <a:pt x="0" y="157663"/>
                    </a:lnTo>
                    <a:cubicBezTo>
                      <a:pt x="60261" y="118210"/>
                      <a:pt x="41921" y="60414"/>
                      <a:pt x="57641" y="7860"/>
                    </a:cubicBezTo>
                    <a:close/>
                  </a:path>
                </a:pathLst>
              </a:cu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47" name="Group 146">
                <a:extLst>
                  <a:ext uri="{FF2B5EF4-FFF2-40B4-BE49-F238E27FC236}">
                    <a16:creationId xmlns:a16="http://schemas.microsoft.com/office/drawing/2014/main" id="{04181641-BB22-4BEB-A15C-5EBB1783AD9A}"/>
                  </a:ext>
                </a:extLst>
              </p:cNvPr>
              <p:cNvGrpSpPr/>
              <p:nvPr/>
            </p:nvGrpSpPr>
            <p:grpSpPr>
              <a:xfrm>
                <a:off x="1543810" y="3236941"/>
                <a:ext cx="1093041" cy="853795"/>
                <a:chOff x="2824755" y="1054364"/>
                <a:chExt cx="2963457" cy="2314816"/>
              </a:xfrm>
              <a:solidFill>
                <a:srgbClr val="EE5854"/>
              </a:solidFill>
            </p:grpSpPr>
            <p:grpSp>
              <p:nvGrpSpPr>
                <p:cNvPr id="148" name="Group 147">
                  <a:extLst>
                    <a:ext uri="{FF2B5EF4-FFF2-40B4-BE49-F238E27FC236}">
                      <a16:creationId xmlns:a16="http://schemas.microsoft.com/office/drawing/2014/main" id="{8410949B-3146-4DCB-87E9-BCFB90638494}"/>
                    </a:ext>
                  </a:extLst>
                </p:cNvPr>
                <p:cNvGrpSpPr/>
                <p:nvPr/>
              </p:nvGrpSpPr>
              <p:grpSpPr>
                <a:xfrm>
                  <a:off x="3609775" y="1054364"/>
                  <a:ext cx="1393408" cy="1824841"/>
                  <a:chOff x="3451485" y="1054364"/>
                  <a:chExt cx="1393408" cy="1824841"/>
                </a:xfrm>
                <a:grpFill/>
              </p:grpSpPr>
              <p:sp>
                <p:nvSpPr>
                  <p:cNvPr id="150" name="Rectangle: Rounded Corners 158">
                    <a:extLst>
                      <a:ext uri="{FF2B5EF4-FFF2-40B4-BE49-F238E27FC236}">
                        <a16:creationId xmlns:a16="http://schemas.microsoft.com/office/drawing/2014/main" id="{DB251458-BB4F-4E53-9555-C40F9CD51D4A}"/>
                      </a:ext>
                    </a:extLst>
                  </p:cNvPr>
                  <p:cNvSpPr/>
                  <p:nvPr/>
                </p:nvSpPr>
                <p:spPr>
                  <a:xfrm flipH="1">
                    <a:off x="3451485"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51" name="Rectangle: Rounded Corners 150">
                    <a:extLst>
                      <a:ext uri="{FF2B5EF4-FFF2-40B4-BE49-F238E27FC236}">
                        <a16:creationId xmlns:a16="http://schemas.microsoft.com/office/drawing/2014/main" id="{7CDEBED5-2E17-4E47-8419-6F41A0F49758}"/>
                      </a:ext>
                    </a:extLst>
                  </p:cNvPr>
                  <p:cNvSpPr/>
                  <p:nvPr/>
                </p:nvSpPr>
                <p:spPr>
                  <a:xfrm>
                    <a:off x="3572064" y="1054364"/>
                    <a:ext cx="1140482" cy="1462504"/>
                  </a:xfrm>
                  <a:prstGeom prst="roundRect">
                    <a:avLst>
                      <a:gd name="adj" fmla="val 48205"/>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52" name="Rectangle: Rounded Corners 158">
                    <a:extLst>
                      <a:ext uri="{FF2B5EF4-FFF2-40B4-BE49-F238E27FC236}">
                        <a16:creationId xmlns:a16="http://schemas.microsoft.com/office/drawing/2014/main" id="{FEDA0867-038A-452D-B9C9-E1DD794E4D00}"/>
                      </a:ext>
                    </a:extLst>
                  </p:cNvPr>
                  <p:cNvSpPr/>
                  <p:nvPr/>
                </p:nvSpPr>
                <p:spPr>
                  <a:xfrm>
                    <a:off x="4375408"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49" name="Freeform: Shape 148">
                  <a:extLst>
                    <a:ext uri="{FF2B5EF4-FFF2-40B4-BE49-F238E27FC236}">
                      <a16:creationId xmlns:a16="http://schemas.microsoft.com/office/drawing/2014/main" id="{655AAA72-0FF2-41CA-91C3-1840A3ABA3AC}"/>
                    </a:ext>
                  </a:extLst>
                </p:cNvPr>
                <p:cNvSpPr/>
                <p:nvPr/>
              </p:nvSpPr>
              <p:spPr>
                <a:xfrm>
                  <a:off x="2824755" y="2877415"/>
                  <a:ext cx="2963457" cy="491765"/>
                </a:xfrm>
                <a:custGeom>
                  <a:avLst/>
                  <a:gdLst>
                    <a:gd name="connsiteX0" fmla="*/ 569210 w 3406551"/>
                    <a:gd name="connsiteY0" fmla="*/ 0 h 569209"/>
                    <a:gd name="connsiteX1" fmla="*/ 2837341 w 3406551"/>
                    <a:gd name="connsiteY1" fmla="*/ 0 h 569209"/>
                    <a:gd name="connsiteX2" fmla="*/ 3394987 w 3406551"/>
                    <a:gd name="connsiteY2" fmla="*/ 454494 h 569209"/>
                    <a:gd name="connsiteX3" fmla="*/ 3406551 w 3406551"/>
                    <a:gd name="connsiteY3" fmla="*/ 569209 h 569209"/>
                    <a:gd name="connsiteX4" fmla="*/ 0 w 3406551"/>
                    <a:gd name="connsiteY4" fmla="*/ 569209 h 569209"/>
                    <a:gd name="connsiteX5" fmla="*/ 11564 w 3406551"/>
                    <a:gd name="connsiteY5" fmla="*/ 454494 h 569209"/>
                    <a:gd name="connsiteX6" fmla="*/ 569210 w 3406551"/>
                    <a:gd name="connsiteY6" fmla="*/ 0 h 56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6551" h="569209">
                      <a:moveTo>
                        <a:pt x="569210" y="0"/>
                      </a:moveTo>
                      <a:lnTo>
                        <a:pt x="2837341" y="0"/>
                      </a:lnTo>
                      <a:cubicBezTo>
                        <a:pt x="3112411" y="0"/>
                        <a:pt x="3341910" y="195115"/>
                        <a:pt x="3394987" y="454494"/>
                      </a:cubicBezTo>
                      <a:lnTo>
                        <a:pt x="3406551" y="569209"/>
                      </a:lnTo>
                      <a:lnTo>
                        <a:pt x="0" y="569209"/>
                      </a:lnTo>
                      <a:lnTo>
                        <a:pt x="11564" y="454494"/>
                      </a:lnTo>
                      <a:cubicBezTo>
                        <a:pt x="64641" y="195115"/>
                        <a:pt x="294140" y="0"/>
                        <a:pt x="569210" y="0"/>
                      </a:cubicBezTo>
                      <a:close/>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sp>
          <p:nvSpPr>
            <p:cNvPr id="142" name="Oval 141">
              <a:extLst>
                <a:ext uri="{FF2B5EF4-FFF2-40B4-BE49-F238E27FC236}">
                  <a16:creationId xmlns:a16="http://schemas.microsoft.com/office/drawing/2014/main" id="{293DCC7E-39B5-4DF2-A3AF-F0B421350506}"/>
                </a:ext>
              </a:extLst>
            </p:cNvPr>
            <p:cNvSpPr/>
            <p:nvPr/>
          </p:nvSpPr>
          <p:spPr>
            <a:xfrm>
              <a:off x="4097714"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43" name="Oval 142">
              <a:extLst>
                <a:ext uri="{FF2B5EF4-FFF2-40B4-BE49-F238E27FC236}">
                  <a16:creationId xmlns:a16="http://schemas.microsoft.com/office/drawing/2014/main" id="{011639F7-861C-4327-BAD7-C82476DB0732}"/>
                </a:ext>
              </a:extLst>
            </p:cNvPr>
            <p:cNvSpPr/>
            <p:nvPr/>
          </p:nvSpPr>
          <p:spPr>
            <a:xfrm>
              <a:off x="2593328"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44" name="Freeform: Shape 143">
              <a:extLst>
                <a:ext uri="{FF2B5EF4-FFF2-40B4-BE49-F238E27FC236}">
                  <a16:creationId xmlns:a16="http://schemas.microsoft.com/office/drawing/2014/main" id="{AB0A5B3C-1E31-42E7-B875-53480A294ED2}"/>
                </a:ext>
              </a:extLst>
            </p:cNvPr>
            <p:cNvSpPr/>
            <p:nvPr/>
          </p:nvSpPr>
          <p:spPr>
            <a:xfrm>
              <a:off x="2667268" y="4064035"/>
              <a:ext cx="1696496" cy="1301422"/>
            </a:xfrm>
            <a:custGeom>
              <a:avLst/>
              <a:gdLst>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0 w 1696496"/>
                <a:gd name="connsiteY4" fmla="*/ 1301422 h 1301422"/>
                <a:gd name="connsiteX5" fmla="*/ 0 w 1696496"/>
                <a:gd name="connsiteY5" fmla="*/ 466621 h 1301422"/>
                <a:gd name="connsiteX6" fmla="*/ 466621 w 1696496"/>
                <a:gd name="connsiteY6" fmla="*/ 0 h 1301422"/>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802849 w 1696496"/>
                <a:gd name="connsiteY4" fmla="*/ 1298461 h 1301422"/>
                <a:gd name="connsiteX5" fmla="*/ 0 w 1696496"/>
                <a:gd name="connsiteY5" fmla="*/ 1301422 h 1301422"/>
                <a:gd name="connsiteX6" fmla="*/ 0 w 1696496"/>
                <a:gd name="connsiteY6" fmla="*/ 466621 h 1301422"/>
                <a:gd name="connsiteX7" fmla="*/ 466621 w 1696496"/>
                <a:gd name="connsiteY7" fmla="*/ 0 h 1301422"/>
                <a:gd name="connsiteX0" fmla="*/ 802849 w 1696496"/>
                <a:gd name="connsiteY0" fmla="*/ 1298461 h 1389901"/>
                <a:gd name="connsiteX1" fmla="*/ 0 w 1696496"/>
                <a:gd name="connsiteY1" fmla="*/ 1301422 h 1389901"/>
                <a:gd name="connsiteX2" fmla="*/ 0 w 1696496"/>
                <a:gd name="connsiteY2" fmla="*/ 466621 h 1389901"/>
                <a:gd name="connsiteX3" fmla="*/ 466621 w 1696496"/>
                <a:gd name="connsiteY3" fmla="*/ 0 h 1389901"/>
                <a:gd name="connsiteX4" fmla="*/ 1229875 w 1696496"/>
                <a:gd name="connsiteY4" fmla="*/ 0 h 1389901"/>
                <a:gd name="connsiteX5" fmla="*/ 1696496 w 1696496"/>
                <a:gd name="connsiteY5" fmla="*/ 466621 h 1389901"/>
                <a:gd name="connsiteX6" fmla="*/ 1696496 w 1696496"/>
                <a:gd name="connsiteY6" fmla="*/ 1301422 h 1389901"/>
                <a:gd name="connsiteX7" fmla="*/ 894289 w 1696496"/>
                <a:gd name="connsiteY7" fmla="*/ 1389901 h 1389901"/>
                <a:gd name="connsiteX0" fmla="*/ 802849 w 1696496"/>
                <a:gd name="connsiteY0" fmla="*/ 1298461 h 1301422"/>
                <a:gd name="connsiteX1" fmla="*/ 0 w 1696496"/>
                <a:gd name="connsiteY1" fmla="*/ 1301422 h 1301422"/>
                <a:gd name="connsiteX2" fmla="*/ 0 w 1696496"/>
                <a:gd name="connsiteY2" fmla="*/ 466621 h 1301422"/>
                <a:gd name="connsiteX3" fmla="*/ 466621 w 1696496"/>
                <a:gd name="connsiteY3" fmla="*/ 0 h 1301422"/>
                <a:gd name="connsiteX4" fmla="*/ 1229875 w 1696496"/>
                <a:gd name="connsiteY4" fmla="*/ 0 h 1301422"/>
                <a:gd name="connsiteX5" fmla="*/ 1696496 w 1696496"/>
                <a:gd name="connsiteY5" fmla="*/ 466621 h 1301422"/>
                <a:gd name="connsiteX6" fmla="*/ 1696496 w 1696496"/>
                <a:gd name="connsiteY6" fmla="*/ 1301422 h 1301422"/>
                <a:gd name="connsiteX0" fmla="*/ 0 w 1696496"/>
                <a:gd name="connsiteY0" fmla="*/ 1301422 h 1301422"/>
                <a:gd name="connsiteX1" fmla="*/ 0 w 1696496"/>
                <a:gd name="connsiteY1" fmla="*/ 466621 h 1301422"/>
                <a:gd name="connsiteX2" fmla="*/ 466621 w 1696496"/>
                <a:gd name="connsiteY2" fmla="*/ 0 h 1301422"/>
                <a:gd name="connsiteX3" fmla="*/ 1229875 w 1696496"/>
                <a:gd name="connsiteY3" fmla="*/ 0 h 1301422"/>
                <a:gd name="connsiteX4" fmla="*/ 1696496 w 1696496"/>
                <a:gd name="connsiteY4" fmla="*/ 466621 h 1301422"/>
                <a:gd name="connsiteX5" fmla="*/ 1696496 w 1696496"/>
                <a:gd name="connsiteY5" fmla="*/ 1301422 h 130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6496" h="1301422">
                  <a:moveTo>
                    <a:pt x="0" y="1301422"/>
                  </a:moveTo>
                  <a:lnTo>
                    <a:pt x="0" y="466621"/>
                  </a:lnTo>
                  <a:cubicBezTo>
                    <a:pt x="0" y="208913"/>
                    <a:pt x="208913" y="0"/>
                    <a:pt x="466621" y="0"/>
                  </a:cubicBezTo>
                  <a:lnTo>
                    <a:pt x="1229875" y="0"/>
                  </a:lnTo>
                  <a:cubicBezTo>
                    <a:pt x="1487583" y="0"/>
                    <a:pt x="1696496" y="208913"/>
                    <a:pt x="1696496" y="466621"/>
                  </a:cubicBezTo>
                  <a:lnTo>
                    <a:pt x="1696496" y="1301422"/>
                  </a:lnTo>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84" name="Group 83">
            <a:extLst>
              <a:ext uri="{FF2B5EF4-FFF2-40B4-BE49-F238E27FC236}">
                <a16:creationId xmlns:a16="http://schemas.microsoft.com/office/drawing/2014/main" id="{7C151610-F065-4483-B44A-588AD372F06C}"/>
              </a:ext>
            </a:extLst>
          </p:cNvPr>
          <p:cNvGrpSpPr/>
          <p:nvPr/>
        </p:nvGrpSpPr>
        <p:grpSpPr>
          <a:xfrm>
            <a:off x="7432134" y="29012728"/>
            <a:ext cx="2957469" cy="3030661"/>
            <a:chOff x="4645084" y="3471294"/>
            <a:chExt cx="1848418" cy="1894163"/>
          </a:xfrm>
        </p:grpSpPr>
        <p:grpSp>
          <p:nvGrpSpPr>
            <p:cNvPr id="154" name="Group 153">
              <a:extLst>
                <a:ext uri="{FF2B5EF4-FFF2-40B4-BE49-F238E27FC236}">
                  <a16:creationId xmlns:a16="http://schemas.microsoft.com/office/drawing/2014/main" id="{47FD4B2F-2CFF-4967-AD51-BA828D58D85F}"/>
                </a:ext>
              </a:extLst>
            </p:cNvPr>
            <p:cNvGrpSpPr/>
            <p:nvPr/>
          </p:nvGrpSpPr>
          <p:grpSpPr>
            <a:xfrm>
              <a:off x="4842083" y="3471294"/>
              <a:ext cx="1450379" cy="1132918"/>
              <a:chOff x="1543810" y="3236941"/>
              <a:chExt cx="1093041" cy="853795"/>
            </a:xfrm>
          </p:grpSpPr>
          <p:sp>
            <p:nvSpPr>
              <p:cNvPr id="158" name="Rectangle 63">
                <a:extLst>
                  <a:ext uri="{FF2B5EF4-FFF2-40B4-BE49-F238E27FC236}">
                    <a16:creationId xmlns:a16="http://schemas.microsoft.com/office/drawing/2014/main" id="{10803B2B-BF4B-4EC5-9A63-D9253E74AFBE}"/>
                  </a:ext>
                </a:extLst>
              </p:cNvPr>
              <p:cNvSpPr/>
              <p:nvPr/>
            </p:nvSpPr>
            <p:spPr>
              <a:xfrm>
                <a:off x="1959361" y="3751349"/>
                <a:ext cx="267176" cy="160283"/>
              </a:xfrm>
              <a:custGeom>
                <a:avLst/>
                <a:gdLst>
                  <a:gd name="connsiteX0" fmla="*/ 0 w 167614"/>
                  <a:gd name="connsiteY0" fmla="*/ 0 h 157663"/>
                  <a:gd name="connsiteX1" fmla="*/ 167614 w 167614"/>
                  <a:gd name="connsiteY1" fmla="*/ 0 h 157663"/>
                  <a:gd name="connsiteX2" fmla="*/ 167614 w 167614"/>
                  <a:gd name="connsiteY2" fmla="*/ 157663 h 157663"/>
                  <a:gd name="connsiteX3" fmla="*/ 0 w 167614"/>
                  <a:gd name="connsiteY3" fmla="*/ 157663 h 157663"/>
                  <a:gd name="connsiteX4" fmla="*/ 0 w 167614"/>
                  <a:gd name="connsiteY4" fmla="*/ 0 h 15766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57133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57641 w 267176"/>
                  <a:gd name="connsiteY0" fmla="*/ 7860 h 160283"/>
                  <a:gd name="connsiteX1" fmla="*/ 204294 w 267176"/>
                  <a:gd name="connsiteY1" fmla="*/ 0 h 160283"/>
                  <a:gd name="connsiteX2" fmla="*/ 267176 w 267176"/>
                  <a:gd name="connsiteY2" fmla="*/ 160283 h 160283"/>
                  <a:gd name="connsiteX3" fmla="*/ 0 w 267176"/>
                  <a:gd name="connsiteY3" fmla="*/ 157663 h 160283"/>
                  <a:gd name="connsiteX4" fmla="*/ 57641 w 267176"/>
                  <a:gd name="connsiteY4" fmla="*/ 7860 h 16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76" h="160283">
                    <a:moveTo>
                      <a:pt x="57641" y="7860"/>
                    </a:moveTo>
                    <a:lnTo>
                      <a:pt x="204294" y="0"/>
                    </a:lnTo>
                    <a:cubicBezTo>
                      <a:pt x="221761" y="53428"/>
                      <a:pt x="210409" y="117336"/>
                      <a:pt x="267176" y="160283"/>
                    </a:cubicBezTo>
                    <a:lnTo>
                      <a:pt x="0" y="157663"/>
                    </a:lnTo>
                    <a:cubicBezTo>
                      <a:pt x="60261" y="118210"/>
                      <a:pt x="41921" y="60414"/>
                      <a:pt x="57641" y="7860"/>
                    </a:cubicBezTo>
                    <a:close/>
                  </a:path>
                </a:pathLst>
              </a:cu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59" name="Group 158">
                <a:extLst>
                  <a:ext uri="{FF2B5EF4-FFF2-40B4-BE49-F238E27FC236}">
                    <a16:creationId xmlns:a16="http://schemas.microsoft.com/office/drawing/2014/main" id="{10E3A157-DF2D-467F-BA74-C5C361E61DEF}"/>
                  </a:ext>
                </a:extLst>
              </p:cNvPr>
              <p:cNvGrpSpPr/>
              <p:nvPr/>
            </p:nvGrpSpPr>
            <p:grpSpPr>
              <a:xfrm>
                <a:off x="1543810" y="3236941"/>
                <a:ext cx="1093041" cy="853795"/>
                <a:chOff x="2824755" y="1054364"/>
                <a:chExt cx="2963457" cy="2314816"/>
              </a:xfrm>
              <a:solidFill>
                <a:srgbClr val="EE5854"/>
              </a:solidFill>
            </p:grpSpPr>
            <p:grpSp>
              <p:nvGrpSpPr>
                <p:cNvPr id="160" name="Group 159">
                  <a:extLst>
                    <a:ext uri="{FF2B5EF4-FFF2-40B4-BE49-F238E27FC236}">
                      <a16:creationId xmlns:a16="http://schemas.microsoft.com/office/drawing/2014/main" id="{9FDFAB36-2A94-4203-91E7-1DC7AA2D0528}"/>
                    </a:ext>
                  </a:extLst>
                </p:cNvPr>
                <p:cNvGrpSpPr/>
                <p:nvPr/>
              </p:nvGrpSpPr>
              <p:grpSpPr>
                <a:xfrm>
                  <a:off x="3609775" y="1054364"/>
                  <a:ext cx="1393408" cy="1824841"/>
                  <a:chOff x="3451485" y="1054364"/>
                  <a:chExt cx="1393408" cy="1824841"/>
                </a:xfrm>
                <a:grpFill/>
              </p:grpSpPr>
              <p:sp>
                <p:nvSpPr>
                  <p:cNvPr id="162" name="Rectangle: Rounded Corners 158">
                    <a:extLst>
                      <a:ext uri="{FF2B5EF4-FFF2-40B4-BE49-F238E27FC236}">
                        <a16:creationId xmlns:a16="http://schemas.microsoft.com/office/drawing/2014/main" id="{5A73FF5B-5E1F-4839-870E-76CA949E1823}"/>
                      </a:ext>
                    </a:extLst>
                  </p:cNvPr>
                  <p:cNvSpPr/>
                  <p:nvPr/>
                </p:nvSpPr>
                <p:spPr>
                  <a:xfrm flipH="1">
                    <a:off x="3451485"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3" name="Rectangle: Rounded Corners 162">
                    <a:extLst>
                      <a:ext uri="{FF2B5EF4-FFF2-40B4-BE49-F238E27FC236}">
                        <a16:creationId xmlns:a16="http://schemas.microsoft.com/office/drawing/2014/main" id="{5DE884FE-6249-42C5-83BC-BE426932C148}"/>
                      </a:ext>
                    </a:extLst>
                  </p:cNvPr>
                  <p:cNvSpPr/>
                  <p:nvPr/>
                </p:nvSpPr>
                <p:spPr>
                  <a:xfrm>
                    <a:off x="3572064" y="1054364"/>
                    <a:ext cx="1140482" cy="1462504"/>
                  </a:xfrm>
                  <a:prstGeom prst="roundRect">
                    <a:avLst>
                      <a:gd name="adj" fmla="val 48205"/>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4" name="Rectangle: Rounded Corners 158">
                    <a:extLst>
                      <a:ext uri="{FF2B5EF4-FFF2-40B4-BE49-F238E27FC236}">
                        <a16:creationId xmlns:a16="http://schemas.microsoft.com/office/drawing/2014/main" id="{C2218E09-1566-4AE9-878D-709164B18424}"/>
                      </a:ext>
                    </a:extLst>
                  </p:cNvPr>
                  <p:cNvSpPr/>
                  <p:nvPr/>
                </p:nvSpPr>
                <p:spPr>
                  <a:xfrm>
                    <a:off x="4375408"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61" name="Freeform: Shape 160">
                  <a:extLst>
                    <a:ext uri="{FF2B5EF4-FFF2-40B4-BE49-F238E27FC236}">
                      <a16:creationId xmlns:a16="http://schemas.microsoft.com/office/drawing/2014/main" id="{DE43BF63-5A60-4470-A92C-BDFCC24017BB}"/>
                    </a:ext>
                  </a:extLst>
                </p:cNvPr>
                <p:cNvSpPr/>
                <p:nvPr/>
              </p:nvSpPr>
              <p:spPr>
                <a:xfrm>
                  <a:off x="2824755" y="2877415"/>
                  <a:ext cx="2963457" cy="491765"/>
                </a:xfrm>
                <a:custGeom>
                  <a:avLst/>
                  <a:gdLst>
                    <a:gd name="connsiteX0" fmla="*/ 569210 w 3406551"/>
                    <a:gd name="connsiteY0" fmla="*/ 0 h 569209"/>
                    <a:gd name="connsiteX1" fmla="*/ 2837341 w 3406551"/>
                    <a:gd name="connsiteY1" fmla="*/ 0 h 569209"/>
                    <a:gd name="connsiteX2" fmla="*/ 3394987 w 3406551"/>
                    <a:gd name="connsiteY2" fmla="*/ 454494 h 569209"/>
                    <a:gd name="connsiteX3" fmla="*/ 3406551 w 3406551"/>
                    <a:gd name="connsiteY3" fmla="*/ 569209 h 569209"/>
                    <a:gd name="connsiteX4" fmla="*/ 0 w 3406551"/>
                    <a:gd name="connsiteY4" fmla="*/ 569209 h 569209"/>
                    <a:gd name="connsiteX5" fmla="*/ 11564 w 3406551"/>
                    <a:gd name="connsiteY5" fmla="*/ 454494 h 569209"/>
                    <a:gd name="connsiteX6" fmla="*/ 569210 w 3406551"/>
                    <a:gd name="connsiteY6" fmla="*/ 0 h 56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6551" h="569209">
                      <a:moveTo>
                        <a:pt x="569210" y="0"/>
                      </a:moveTo>
                      <a:lnTo>
                        <a:pt x="2837341" y="0"/>
                      </a:lnTo>
                      <a:cubicBezTo>
                        <a:pt x="3112411" y="0"/>
                        <a:pt x="3341910" y="195115"/>
                        <a:pt x="3394987" y="454494"/>
                      </a:cubicBezTo>
                      <a:lnTo>
                        <a:pt x="3406551" y="569209"/>
                      </a:lnTo>
                      <a:lnTo>
                        <a:pt x="0" y="569209"/>
                      </a:lnTo>
                      <a:lnTo>
                        <a:pt x="11564" y="454494"/>
                      </a:lnTo>
                      <a:cubicBezTo>
                        <a:pt x="64641" y="195115"/>
                        <a:pt x="294140" y="0"/>
                        <a:pt x="569210" y="0"/>
                      </a:cubicBezTo>
                      <a:close/>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sp>
          <p:nvSpPr>
            <p:cNvPr id="155" name="Oval 154">
              <a:extLst>
                <a:ext uri="{FF2B5EF4-FFF2-40B4-BE49-F238E27FC236}">
                  <a16:creationId xmlns:a16="http://schemas.microsoft.com/office/drawing/2014/main" id="{E51CBA6C-11C1-4D54-9ED9-A9FAB4E798BB}"/>
                </a:ext>
              </a:extLst>
            </p:cNvPr>
            <p:cNvSpPr/>
            <p:nvPr/>
          </p:nvSpPr>
          <p:spPr>
            <a:xfrm>
              <a:off x="6149470"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56" name="Oval 155">
              <a:extLst>
                <a:ext uri="{FF2B5EF4-FFF2-40B4-BE49-F238E27FC236}">
                  <a16:creationId xmlns:a16="http://schemas.microsoft.com/office/drawing/2014/main" id="{AE1A0F9F-B9F8-4B2E-9EC9-2AC17C3FE0B8}"/>
                </a:ext>
              </a:extLst>
            </p:cNvPr>
            <p:cNvSpPr/>
            <p:nvPr/>
          </p:nvSpPr>
          <p:spPr>
            <a:xfrm>
              <a:off x="4645084"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57" name="Freeform: Shape 156">
              <a:extLst>
                <a:ext uri="{FF2B5EF4-FFF2-40B4-BE49-F238E27FC236}">
                  <a16:creationId xmlns:a16="http://schemas.microsoft.com/office/drawing/2014/main" id="{4444AA43-E259-481B-94AD-D2BD79889F33}"/>
                </a:ext>
              </a:extLst>
            </p:cNvPr>
            <p:cNvSpPr/>
            <p:nvPr/>
          </p:nvSpPr>
          <p:spPr>
            <a:xfrm>
              <a:off x="4719024" y="4064035"/>
              <a:ext cx="1696496" cy="1301422"/>
            </a:xfrm>
            <a:custGeom>
              <a:avLst/>
              <a:gdLst>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0 w 1696496"/>
                <a:gd name="connsiteY4" fmla="*/ 1301422 h 1301422"/>
                <a:gd name="connsiteX5" fmla="*/ 0 w 1696496"/>
                <a:gd name="connsiteY5" fmla="*/ 466621 h 1301422"/>
                <a:gd name="connsiteX6" fmla="*/ 466621 w 1696496"/>
                <a:gd name="connsiteY6" fmla="*/ 0 h 1301422"/>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802849 w 1696496"/>
                <a:gd name="connsiteY4" fmla="*/ 1298461 h 1301422"/>
                <a:gd name="connsiteX5" fmla="*/ 0 w 1696496"/>
                <a:gd name="connsiteY5" fmla="*/ 1301422 h 1301422"/>
                <a:gd name="connsiteX6" fmla="*/ 0 w 1696496"/>
                <a:gd name="connsiteY6" fmla="*/ 466621 h 1301422"/>
                <a:gd name="connsiteX7" fmla="*/ 466621 w 1696496"/>
                <a:gd name="connsiteY7" fmla="*/ 0 h 1301422"/>
                <a:gd name="connsiteX0" fmla="*/ 802849 w 1696496"/>
                <a:gd name="connsiteY0" fmla="*/ 1298461 h 1389901"/>
                <a:gd name="connsiteX1" fmla="*/ 0 w 1696496"/>
                <a:gd name="connsiteY1" fmla="*/ 1301422 h 1389901"/>
                <a:gd name="connsiteX2" fmla="*/ 0 w 1696496"/>
                <a:gd name="connsiteY2" fmla="*/ 466621 h 1389901"/>
                <a:gd name="connsiteX3" fmla="*/ 466621 w 1696496"/>
                <a:gd name="connsiteY3" fmla="*/ 0 h 1389901"/>
                <a:gd name="connsiteX4" fmla="*/ 1229875 w 1696496"/>
                <a:gd name="connsiteY4" fmla="*/ 0 h 1389901"/>
                <a:gd name="connsiteX5" fmla="*/ 1696496 w 1696496"/>
                <a:gd name="connsiteY5" fmla="*/ 466621 h 1389901"/>
                <a:gd name="connsiteX6" fmla="*/ 1696496 w 1696496"/>
                <a:gd name="connsiteY6" fmla="*/ 1301422 h 1389901"/>
                <a:gd name="connsiteX7" fmla="*/ 894289 w 1696496"/>
                <a:gd name="connsiteY7" fmla="*/ 1389901 h 1389901"/>
                <a:gd name="connsiteX0" fmla="*/ 802849 w 1696496"/>
                <a:gd name="connsiteY0" fmla="*/ 1298461 h 1301422"/>
                <a:gd name="connsiteX1" fmla="*/ 0 w 1696496"/>
                <a:gd name="connsiteY1" fmla="*/ 1301422 h 1301422"/>
                <a:gd name="connsiteX2" fmla="*/ 0 w 1696496"/>
                <a:gd name="connsiteY2" fmla="*/ 466621 h 1301422"/>
                <a:gd name="connsiteX3" fmla="*/ 466621 w 1696496"/>
                <a:gd name="connsiteY3" fmla="*/ 0 h 1301422"/>
                <a:gd name="connsiteX4" fmla="*/ 1229875 w 1696496"/>
                <a:gd name="connsiteY4" fmla="*/ 0 h 1301422"/>
                <a:gd name="connsiteX5" fmla="*/ 1696496 w 1696496"/>
                <a:gd name="connsiteY5" fmla="*/ 466621 h 1301422"/>
                <a:gd name="connsiteX6" fmla="*/ 1696496 w 1696496"/>
                <a:gd name="connsiteY6" fmla="*/ 1301422 h 1301422"/>
                <a:gd name="connsiteX0" fmla="*/ 0 w 1696496"/>
                <a:gd name="connsiteY0" fmla="*/ 1301422 h 1301422"/>
                <a:gd name="connsiteX1" fmla="*/ 0 w 1696496"/>
                <a:gd name="connsiteY1" fmla="*/ 466621 h 1301422"/>
                <a:gd name="connsiteX2" fmla="*/ 466621 w 1696496"/>
                <a:gd name="connsiteY2" fmla="*/ 0 h 1301422"/>
                <a:gd name="connsiteX3" fmla="*/ 1229875 w 1696496"/>
                <a:gd name="connsiteY3" fmla="*/ 0 h 1301422"/>
                <a:gd name="connsiteX4" fmla="*/ 1696496 w 1696496"/>
                <a:gd name="connsiteY4" fmla="*/ 466621 h 1301422"/>
                <a:gd name="connsiteX5" fmla="*/ 1696496 w 1696496"/>
                <a:gd name="connsiteY5" fmla="*/ 1301422 h 130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6496" h="1301422">
                  <a:moveTo>
                    <a:pt x="0" y="1301422"/>
                  </a:moveTo>
                  <a:lnTo>
                    <a:pt x="0" y="466621"/>
                  </a:lnTo>
                  <a:cubicBezTo>
                    <a:pt x="0" y="208913"/>
                    <a:pt x="208913" y="0"/>
                    <a:pt x="466621" y="0"/>
                  </a:cubicBezTo>
                  <a:lnTo>
                    <a:pt x="1229875" y="0"/>
                  </a:lnTo>
                  <a:cubicBezTo>
                    <a:pt x="1487583" y="0"/>
                    <a:pt x="1696496" y="208913"/>
                    <a:pt x="1696496" y="466621"/>
                  </a:cubicBezTo>
                  <a:lnTo>
                    <a:pt x="1696496" y="1301422"/>
                  </a:lnTo>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86" name="Group 85">
            <a:extLst>
              <a:ext uri="{FF2B5EF4-FFF2-40B4-BE49-F238E27FC236}">
                <a16:creationId xmlns:a16="http://schemas.microsoft.com/office/drawing/2014/main" id="{12C972E3-A942-4F22-AEB7-5A2FF47CE2FF}"/>
              </a:ext>
            </a:extLst>
          </p:cNvPr>
          <p:cNvGrpSpPr/>
          <p:nvPr/>
        </p:nvGrpSpPr>
        <p:grpSpPr>
          <a:xfrm>
            <a:off x="10714944" y="13270781"/>
            <a:ext cx="2957469" cy="3360670"/>
            <a:chOff x="6696840" y="3265038"/>
            <a:chExt cx="1848418" cy="2100419"/>
          </a:xfrm>
        </p:grpSpPr>
        <p:grpSp>
          <p:nvGrpSpPr>
            <p:cNvPr id="166" name="Group 165">
              <a:extLst>
                <a:ext uri="{FF2B5EF4-FFF2-40B4-BE49-F238E27FC236}">
                  <a16:creationId xmlns:a16="http://schemas.microsoft.com/office/drawing/2014/main" id="{3A98FB45-AA47-4830-B8BF-D068AD255876}"/>
                </a:ext>
              </a:extLst>
            </p:cNvPr>
            <p:cNvGrpSpPr/>
            <p:nvPr/>
          </p:nvGrpSpPr>
          <p:grpSpPr>
            <a:xfrm>
              <a:off x="6893839" y="3265038"/>
              <a:ext cx="1450379" cy="1132918"/>
              <a:chOff x="1543810" y="3236941"/>
              <a:chExt cx="1093041" cy="853795"/>
            </a:xfrm>
          </p:grpSpPr>
          <p:sp>
            <p:nvSpPr>
              <p:cNvPr id="170" name="Rectangle 63">
                <a:extLst>
                  <a:ext uri="{FF2B5EF4-FFF2-40B4-BE49-F238E27FC236}">
                    <a16:creationId xmlns:a16="http://schemas.microsoft.com/office/drawing/2014/main" id="{D20998A7-8457-42DE-AA0A-39FBB415591F}"/>
                  </a:ext>
                </a:extLst>
              </p:cNvPr>
              <p:cNvSpPr/>
              <p:nvPr/>
            </p:nvSpPr>
            <p:spPr>
              <a:xfrm>
                <a:off x="1959361" y="3751349"/>
                <a:ext cx="267176" cy="160283"/>
              </a:xfrm>
              <a:custGeom>
                <a:avLst/>
                <a:gdLst>
                  <a:gd name="connsiteX0" fmla="*/ 0 w 167614"/>
                  <a:gd name="connsiteY0" fmla="*/ 0 h 157663"/>
                  <a:gd name="connsiteX1" fmla="*/ 167614 w 167614"/>
                  <a:gd name="connsiteY1" fmla="*/ 0 h 157663"/>
                  <a:gd name="connsiteX2" fmla="*/ 167614 w 167614"/>
                  <a:gd name="connsiteY2" fmla="*/ 157663 h 157663"/>
                  <a:gd name="connsiteX3" fmla="*/ 0 w 167614"/>
                  <a:gd name="connsiteY3" fmla="*/ 157663 h 157663"/>
                  <a:gd name="connsiteX4" fmla="*/ 0 w 167614"/>
                  <a:gd name="connsiteY4" fmla="*/ 0 h 15766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57133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57641 w 267176"/>
                  <a:gd name="connsiteY0" fmla="*/ 7860 h 160283"/>
                  <a:gd name="connsiteX1" fmla="*/ 204294 w 267176"/>
                  <a:gd name="connsiteY1" fmla="*/ 0 h 160283"/>
                  <a:gd name="connsiteX2" fmla="*/ 267176 w 267176"/>
                  <a:gd name="connsiteY2" fmla="*/ 160283 h 160283"/>
                  <a:gd name="connsiteX3" fmla="*/ 0 w 267176"/>
                  <a:gd name="connsiteY3" fmla="*/ 157663 h 160283"/>
                  <a:gd name="connsiteX4" fmla="*/ 57641 w 267176"/>
                  <a:gd name="connsiteY4" fmla="*/ 7860 h 16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76" h="160283">
                    <a:moveTo>
                      <a:pt x="57641" y="7860"/>
                    </a:moveTo>
                    <a:lnTo>
                      <a:pt x="204294" y="0"/>
                    </a:lnTo>
                    <a:cubicBezTo>
                      <a:pt x="221761" y="53428"/>
                      <a:pt x="210409" y="117336"/>
                      <a:pt x="267176" y="160283"/>
                    </a:cubicBezTo>
                    <a:lnTo>
                      <a:pt x="0" y="157663"/>
                    </a:lnTo>
                    <a:cubicBezTo>
                      <a:pt x="60261" y="118210"/>
                      <a:pt x="41921" y="60414"/>
                      <a:pt x="57641" y="7860"/>
                    </a:cubicBezTo>
                    <a:close/>
                  </a:path>
                </a:pathLst>
              </a:cu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71" name="Group 170">
                <a:extLst>
                  <a:ext uri="{FF2B5EF4-FFF2-40B4-BE49-F238E27FC236}">
                    <a16:creationId xmlns:a16="http://schemas.microsoft.com/office/drawing/2014/main" id="{710AE9F2-F8AA-4F1A-AE43-2C83D717DB9B}"/>
                  </a:ext>
                </a:extLst>
              </p:cNvPr>
              <p:cNvGrpSpPr/>
              <p:nvPr/>
            </p:nvGrpSpPr>
            <p:grpSpPr>
              <a:xfrm>
                <a:off x="1543810" y="3236941"/>
                <a:ext cx="1093041" cy="853795"/>
                <a:chOff x="2824755" y="1054364"/>
                <a:chExt cx="2963457" cy="2314816"/>
              </a:xfrm>
              <a:solidFill>
                <a:srgbClr val="EE5854"/>
              </a:solidFill>
            </p:grpSpPr>
            <p:grpSp>
              <p:nvGrpSpPr>
                <p:cNvPr id="172" name="Group 171">
                  <a:extLst>
                    <a:ext uri="{FF2B5EF4-FFF2-40B4-BE49-F238E27FC236}">
                      <a16:creationId xmlns:a16="http://schemas.microsoft.com/office/drawing/2014/main" id="{72EBB350-FDB7-410A-B391-A724CE2F2160}"/>
                    </a:ext>
                  </a:extLst>
                </p:cNvPr>
                <p:cNvGrpSpPr/>
                <p:nvPr/>
              </p:nvGrpSpPr>
              <p:grpSpPr>
                <a:xfrm>
                  <a:off x="3609775" y="1054364"/>
                  <a:ext cx="1393408" cy="1824841"/>
                  <a:chOff x="3451485" y="1054364"/>
                  <a:chExt cx="1393408" cy="1824841"/>
                </a:xfrm>
                <a:grpFill/>
              </p:grpSpPr>
              <p:sp>
                <p:nvSpPr>
                  <p:cNvPr id="174" name="Rectangle: Rounded Corners 158">
                    <a:extLst>
                      <a:ext uri="{FF2B5EF4-FFF2-40B4-BE49-F238E27FC236}">
                        <a16:creationId xmlns:a16="http://schemas.microsoft.com/office/drawing/2014/main" id="{DDF90A40-DFE3-47E2-9546-350D303584A4}"/>
                      </a:ext>
                    </a:extLst>
                  </p:cNvPr>
                  <p:cNvSpPr/>
                  <p:nvPr/>
                </p:nvSpPr>
                <p:spPr>
                  <a:xfrm flipH="1">
                    <a:off x="3451485"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75" name="Rectangle: Rounded Corners 174">
                    <a:extLst>
                      <a:ext uri="{FF2B5EF4-FFF2-40B4-BE49-F238E27FC236}">
                        <a16:creationId xmlns:a16="http://schemas.microsoft.com/office/drawing/2014/main" id="{F45843E8-C8C4-41E8-86DB-EEAAB638072B}"/>
                      </a:ext>
                    </a:extLst>
                  </p:cNvPr>
                  <p:cNvSpPr/>
                  <p:nvPr/>
                </p:nvSpPr>
                <p:spPr>
                  <a:xfrm>
                    <a:off x="3572064" y="1054364"/>
                    <a:ext cx="1140482" cy="1462504"/>
                  </a:xfrm>
                  <a:prstGeom prst="roundRect">
                    <a:avLst>
                      <a:gd name="adj" fmla="val 48205"/>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76" name="Rectangle: Rounded Corners 158">
                    <a:extLst>
                      <a:ext uri="{FF2B5EF4-FFF2-40B4-BE49-F238E27FC236}">
                        <a16:creationId xmlns:a16="http://schemas.microsoft.com/office/drawing/2014/main" id="{197EA33F-439E-462C-9D02-E9A32CBE8EF5}"/>
                      </a:ext>
                    </a:extLst>
                  </p:cNvPr>
                  <p:cNvSpPr/>
                  <p:nvPr/>
                </p:nvSpPr>
                <p:spPr>
                  <a:xfrm>
                    <a:off x="4375408"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73" name="Freeform: Shape 172">
                  <a:extLst>
                    <a:ext uri="{FF2B5EF4-FFF2-40B4-BE49-F238E27FC236}">
                      <a16:creationId xmlns:a16="http://schemas.microsoft.com/office/drawing/2014/main" id="{0350F02E-4A03-4BBC-B658-8C8B218B168A}"/>
                    </a:ext>
                  </a:extLst>
                </p:cNvPr>
                <p:cNvSpPr/>
                <p:nvPr/>
              </p:nvSpPr>
              <p:spPr>
                <a:xfrm>
                  <a:off x="2824755" y="2877415"/>
                  <a:ext cx="2963457" cy="491765"/>
                </a:xfrm>
                <a:custGeom>
                  <a:avLst/>
                  <a:gdLst>
                    <a:gd name="connsiteX0" fmla="*/ 569210 w 3406551"/>
                    <a:gd name="connsiteY0" fmla="*/ 0 h 569209"/>
                    <a:gd name="connsiteX1" fmla="*/ 2837341 w 3406551"/>
                    <a:gd name="connsiteY1" fmla="*/ 0 h 569209"/>
                    <a:gd name="connsiteX2" fmla="*/ 3394987 w 3406551"/>
                    <a:gd name="connsiteY2" fmla="*/ 454494 h 569209"/>
                    <a:gd name="connsiteX3" fmla="*/ 3406551 w 3406551"/>
                    <a:gd name="connsiteY3" fmla="*/ 569209 h 569209"/>
                    <a:gd name="connsiteX4" fmla="*/ 0 w 3406551"/>
                    <a:gd name="connsiteY4" fmla="*/ 569209 h 569209"/>
                    <a:gd name="connsiteX5" fmla="*/ 11564 w 3406551"/>
                    <a:gd name="connsiteY5" fmla="*/ 454494 h 569209"/>
                    <a:gd name="connsiteX6" fmla="*/ 569210 w 3406551"/>
                    <a:gd name="connsiteY6" fmla="*/ 0 h 56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6551" h="569209">
                      <a:moveTo>
                        <a:pt x="569210" y="0"/>
                      </a:moveTo>
                      <a:lnTo>
                        <a:pt x="2837341" y="0"/>
                      </a:lnTo>
                      <a:cubicBezTo>
                        <a:pt x="3112411" y="0"/>
                        <a:pt x="3341910" y="195115"/>
                        <a:pt x="3394987" y="454494"/>
                      </a:cubicBezTo>
                      <a:lnTo>
                        <a:pt x="3406551" y="569209"/>
                      </a:lnTo>
                      <a:lnTo>
                        <a:pt x="0" y="569209"/>
                      </a:lnTo>
                      <a:lnTo>
                        <a:pt x="11564" y="454494"/>
                      </a:lnTo>
                      <a:cubicBezTo>
                        <a:pt x="64641" y="195115"/>
                        <a:pt x="294140" y="0"/>
                        <a:pt x="569210" y="0"/>
                      </a:cubicBezTo>
                      <a:close/>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sp>
          <p:nvSpPr>
            <p:cNvPr id="167" name="Oval 166">
              <a:extLst>
                <a:ext uri="{FF2B5EF4-FFF2-40B4-BE49-F238E27FC236}">
                  <a16:creationId xmlns:a16="http://schemas.microsoft.com/office/drawing/2014/main" id="{AD7B209A-A7F1-46E4-8AA4-DE62791D9818}"/>
                </a:ext>
              </a:extLst>
            </p:cNvPr>
            <p:cNvSpPr/>
            <p:nvPr/>
          </p:nvSpPr>
          <p:spPr>
            <a:xfrm>
              <a:off x="8201226"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8" name="Oval 167">
              <a:extLst>
                <a:ext uri="{FF2B5EF4-FFF2-40B4-BE49-F238E27FC236}">
                  <a16:creationId xmlns:a16="http://schemas.microsoft.com/office/drawing/2014/main" id="{EF3B3581-12A7-4E02-9B7D-6EA4633D099D}"/>
                </a:ext>
              </a:extLst>
            </p:cNvPr>
            <p:cNvSpPr/>
            <p:nvPr/>
          </p:nvSpPr>
          <p:spPr>
            <a:xfrm>
              <a:off x="6696840"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9" name="Freeform: Shape 168">
              <a:extLst>
                <a:ext uri="{FF2B5EF4-FFF2-40B4-BE49-F238E27FC236}">
                  <a16:creationId xmlns:a16="http://schemas.microsoft.com/office/drawing/2014/main" id="{F34E8DA2-F54C-459B-83C0-5347063A7087}"/>
                </a:ext>
              </a:extLst>
            </p:cNvPr>
            <p:cNvSpPr/>
            <p:nvPr/>
          </p:nvSpPr>
          <p:spPr>
            <a:xfrm>
              <a:off x="6770780" y="4064035"/>
              <a:ext cx="1696496" cy="1301422"/>
            </a:xfrm>
            <a:custGeom>
              <a:avLst/>
              <a:gdLst>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0 w 1696496"/>
                <a:gd name="connsiteY4" fmla="*/ 1301422 h 1301422"/>
                <a:gd name="connsiteX5" fmla="*/ 0 w 1696496"/>
                <a:gd name="connsiteY5" fmla="*/ 466621 h 1301422"/>
                <a:gd name="connsiteX6" fmla="*/ 466621 w 1696496"/>
                <a:gd name="connsiteY6" fmla="*/ 0 h 1301422"/>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802849 w 1696496"/>
                <a:gd name="connsiteY4" fmla="*/ 1298461 h 1301422"/>
                <a:gd name="connsiteX5" fmla="*/ 0 w 1696496"/>
                <a:gd name="connsiteY5" fmla="*/ 1301422 h 1301422"/>
                <a:gd name="connsiteX6" fmla="*/ 0 w 1696496"/>
                <a:gd name="connsiteY6" fmla="*/ 466621 h 1301422"/>
                <a:gd name="connsiteX7" fmla="*/ 466621 w 1696496"/>
                <a:gd name="connsiteY7" fmla="*/ 0 h 1301422"/>
                <a:gd name="connsiteX0" fmla="*/ 802849 w 1696496"/>
                <a:gd name="connsiteY0" fmla="*/ 1298461 h 1389901"/>
                <a:gd name="connsiteX1" fmla="*/ 0 w 1696496"/>
                <a:gd name="connsiteY1" fmla="*/ 1301422 h 1389901"/>
                <a:gd name="connsiteX2" fmla="*/ 0 w 1696496"/>
                <a:gd name="connsiteY2" fmla="*/ 466621 h 1389901"/>
                <a:gd name="connsiteX3" fmla="*/ 466621 w 1696496"/>
                <a:gd name="connsiteY3" fmla="*/ 0 h 1389901"/>
                <a:gd name="connsiteX4" fmla="*/ 1229875 w 1696496"/>
                <a:gd name="connsiteY4" fmla="*/ 0 h 1389901"/>
                <a:gd name="connsiteX5" fmla="*/ 1696496 w 1696496"/>
                <a:gd name="connsiteY5" fmla="*/ 466621 h 1389901"/>
                <a:gd name="connsiteX6" fmla="*/ 1696496 w 1696496"/>
                <a:gd name="connsiteY6" fmla="*/ 1301422 h 1389901"/>
                <a:gd name="connsiteX7" fmla="*/ 894289 w 1696496"/>
                <a:gd name="connsiteY7" fmla="*/ 1389901 h 1389901"/>
                <a:gd name="connsiteX0" fmla="*/ 802849 w 1696496"/>
                <a:gd name="connsiteY0" fmla="*/ 1298461 h 1301422"/>
                <a:gd name="connsiteX1" fmla="*/ 0 w 1696496"/>
                <a:gd name="connsiteY1" fmla="*/ 1301422 h 1301422"/>
                <a:gd name="connsiteX2" fmla="*/ 0 w 1696496"/>
                <a:gd name="connsiteY2" fmla="*/ 466621 h 1301422"/>
                <a:gd name="connsiteX3" fmla="*/ 466621 w 1696496"/>
                <a:gd name="connsiteY3" fmla="*/ 0 h 1301422"/>
                <a:gd name="connsiteX4" fmla="*/ 1229875 w 1696496"/>
                <a:gd name="connsiteY4" fmla="*/ 0 h 1301422"/>
                <a:gd name="connsiteX5" fmla="*/ 1696496 w 1696496"/>
                <a:gd name="connsiteY5" fmla="*/ 466621 h 1301422"/>
                <a:gd name="connsiteX6" fmla="*/ 1696496 w 1696496"/>
                <a:gd name="connsiteY6" fmla="*/ 1301422 h 1301422"/>
                <a:gd name="connsiteX0" fmla="*/ 0 w 1696496"/>
                <a:gd name="connsiteY0" fmla="*/ 1301422 h 1301422"/>
                <a:gd name="connsiteX1" fmla="*/ 0 w 1696496"/>
                <a:gd name="connsiteY1" fmla="*/ 466621 h 1301422"/>
                <a:gd name="connsiteX2" fmla="*/ 466621 w 1696496"/>
                <a:gd name="connsiteY2" fmla="*/ 0 h 1301422"/>
                <a:gd name="connsiteX3" fmla="*/ 1229875 w 1696496"/>
                <a:gd name="connsiteY3" fmla="*/ 0 h 1301422"/>
                <a:gd name="connsiteX4" fmla="*/ 1696496 w 1696496"/>
                <a:gd name="connsiteY4" fmla="*/ 466621 h 1301422"/>
                <a:gd name="connsiteX5" fmla="*/ 1696496 w 1696496"/>
                <a:gd name="connsiteY5" fmla="*/ 1301422 h 130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6496" h="1301422">
                  <a:moveTo>
                    <a:pt x="0" y="1301422"/>
                  </a:moveTo>
                  <a:lnTo>
                    <a:pt x="0" y="466621"/>
                  </a:lnTo>
                  <a:cubicBezTo>
                    <a:pt x="0" y="208913"/>
                    <a:pt x="208913" y="0"/>
                    <a:pt x="466621" y="0"/>
                  </a:cubicBezTo>
                  <a:lnTo>
                    <a:pt x="1229875" y="0"/>
                  </a:lnTo>
                  <a:cubicBezTo>
                    <a:pt x="1487583" y="0"/>
                    <a:pt x="1696496" y="208913"/>
                    <a:pt x="1696496" y="466621"/>
                  </a:cubicBezTo>
                  <a:lnTo>
                    <a:pt x="1696496" y="1301422"/>
                  </a:lnTo>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93" name="Title 8">
            <a:extLst>
              <a:ext uri="{FF2B5EF4-FFF2-40B4-BE49-F238E27FC236}">
                <a16:creationId xmlns:a16="http://schemas.microsoft.com/office/drawing/2014/main" id="{B6641548-3343-4161-95AF-3D522421B384}"/>
              </a:ext>
            </a:extLst>
          </p:cNvPr>
          <p:cNvSpPr txBox="1">
            <a:spLocks/>
          </p:cNvSpPr>
          <p:nvPr/>
        </p:nvSpPr>
        <p:spPr>
          <a:xfrm>
            <a:off x="1684720" y="447729"/>
            <a:ext cx="11260963" cy="768254"/>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4800" dirty="0"/>
              <a:t>Board-level concerns</a:t>
            </a:r>
          </a:p>
        </p:txBody>
      </p:sp>
      <p:sp>
        <p:nvSpPr>
          <p:cNvPr id="111" name="Rectangle 110">
            <a:extLst>
              <a:ext uri="{FF2B5EF4-FFF2-40B4-BE49-F238E27FC236}">
                <a16:creationId xmlns:a16="http://schemas.microsoft.com/office/drawing/2014/main" id="{C4CFA0E2-B72C-48D2-A7D1-F805F2141DF4}"/>
              </a:ext>
            </a:extLst>
          </p:cNvPr>
          <p:cNvSpPr/>
          <p:nvPr/>
        </p:nvSpPr>
        <p:spPr>
          <a:xfrm>
            <a:off x="1037883" y="4741440"/>
            <a:ext cx="2494266" cy="830997"/>
          </a:xfrm>
          <a:prstGeom prst="rect">
            <a:avLst/>
          </a:prstGeom>
        </p:spPr>
        <p:txBody>
          <a:bodyPr wrap="square">
            <a:spAutoFit/>
          </a:bodyPr>
          <a:lstStyle/>
          <a:p>
            <a:pPr algn="ctr" defTabSz="731520">
              <a:spcAft>
                <a:spcPts val="2880"/>
              </a:spcAft>
              <a:defRPr/>
            </a:pPr>
            <a:r>
              <a:rPr lang="en-US" sz="2400" dirty="0"/>
              <a:t>Compensation policy</a:t>
            </a:r>
          </a:p>
        </p:txBody>
      </p:sp>
      <p:sp>
        <p:nvSpPr>
          <p:cNvPr id="112" name="Rectangle 111">
            <a:extLst>
              <a:ext uri="{FF2B5EF4-FFF2-40B4-BE49-F238E27FC236}">
                <a16:creationId xmlns:a16="http://schemas.microsoft.com/office/drawing/2014/main" id="{A443954C-BC02-4ECC-8810-4717145218FE}"/>
              </a:ext>
            </a:extLst>
          </p:cNvPr>
          <p:cNvSpPr/>
          <p:nvPr/>
        </p:nvSpPr>
        <p:spPr>
          <a:xfrm>
            <a:off x="3521686" y="4741440"/>
            <a:ext cx="2551294" cy="830997"/>
          </a:xfrm>
          <a:prstGeom prst="rect">
            <a:avLst/>
          </a:prstGeom>
        </p:spPr>
        <p:txBody>
          <a:bodyPr wrap="square">
            <a:spAutoFit/>
          </a:bodyPr>
          <a:lstStyle/>
          <a:p>
            <a:pPr algn="ctr" defTabSz="731520">
              <a:spcAft>
                <a:spcPts val="2880"/>
              </a:spcAft>
              <a:defRPr/>
            </a:pPr>
            <a:r>
              <a:rPr lang="en-US" sz="2400" dirty="0"/>
              <a:t>Executive succession</a:t>
            </a:r>
          </a:p>
        </p:txBody>
      </p:sp>
      <p:grpSp>
        <p:nvGrpSpPr>
          <p:cNvPr id="113" name="Group 112">
            <a:extLst>
              <a:ext uri="{FF2B5EF4-FFF2-40B4-BE49-F238E27FC236}">
                <a16:creationId xmlns:a16="http://schemas.microsoft.com/office/drawing/2014/main" id="{A808A0AA-73F0-41E5-8FB2-08C727A02D58}"/>
              </a:ext>
            </a:extLst>
          </p:cNvPr>
          <p:cNvGrpSpPr/>
          <p:nvPr/>
        </p:nvGrpSpPr>
        <p:grpSpPr>
          <a:xfrm>
            <a:off x="1566014" y="3568899"/>
            <a:ext cx="1192618" cy="1000752"/>
            <a:chOff x="1525836" y="1613709"/>
            <a:chExt cx="745386" cy="625470"/>
          </a:xfrm>
        </p:grpSpPr>
        <p:sp>
          <p:nvSpPr>
            <p:cNvPr id="114" name="Rectangle 17">
              <a:extLst>
                <a:ext uri="{FF2B5EF4-FFF2-40B4-BE49-F238E27FC236}">
                  <a16:creationId xmlns:a16="http://schemas.microsoft.com/office/drawing/2014/main" id="{210EC4F9-36B7-4AF2-9D8C-7DA95F31DACA}"/>
                </a:ext>
              </a:extLst>
            </p:cNvPr>
            <p:cNvSpPr/>
            <p:nvPr/>
          </p:nvSpPr>
          <p:spPr>
            <a:xfrm>
              <a:off x="1525836" y="1912619"/>
              <a:ext cx="745386" cy="326559"/>
            </a:xfrm>
            <a:custGeom>
              <a:avLst/>
              <a:gdLst>
                <a:gd name="connsiteX0" fmla="*/ 0 w 745386"/>
                <a:gd name="connsiteY0" fmla="*/ 0 h 302816"/>
                <a:gd name="connsiteX1" fmla="*/ 745386 w 745386"/>
                <a:gd name="connsiteY1" fmla="*/ 0 h 302816"/>
                <a:gd name="connsiteX2" fmla="*/ 745386 w 745386"/>
                <a:gd name="connsiteY2" fmla="*/ 302816 h 302816"/>
                <a:gd name="connsiteX3" fmla="*/ 0 w 745386"/>
                <a:gd name="connsiteY3" fmla="*/ 302816 h 302816"/>
                <a:gd name="connsiteX4" fmla="*/ 0 w 745386"/>
                <a:gd name="connsiteY4" fmla="*/ 0 h 302816"/>
                <a:gd name="connsiteX0" fmla="*/ 0 w 745386"/>
                <a:gd name="connsiteY0" fmla="*/ 3423 h 306239"/>
                <a:gd name="connsiteX1" fmla="*/ 366464 w 745386"/>
                <a:gd name="connsiteY1" fmla="*/ 0 h 306239"/>
                <a:gd name="connsiteX2" fmla="*/ 745386 w 745386"/>
                <a:gd name="connsiteY2" fmla="*/ 3423 h 306239"/>
                <a:gd name="connsiteX3" fmla="*/ 745386 w 745386"/>
                <a:gd name="connsiteY3" fmla="*/ 306239 h 306239"/>
                <a:gd name="connsiteX4" fmla="*/ 0 w 745386"/>
                <a:gd name="connsiteY4" fmla="*/ 306239 h 306239"/>
                <a:gd name="connsiteX5" fmla="*/ 0 w 745386"/>
                <a:gd name="connsiteY5" fmla="*/ 3423 h 306239"/>
                <a:gd name="connsiteX0" fmla="*/ 0 w 745386"/>
                <a:gd name="connsiteY0" fmla="*/ 0 h 302816"/>
                <a:gd name="connsiteX1" fmla="*/ 366464 w 745386"/>
                <a:gd name="connsiteY1" fmla="*/ 21977 h 302816"/>
                <a:gd name="connsiteX2" fmla="*/ 745386 w 745386"/>
                <a:gd name="connsiteY2" fmla="*/ 0 h 302816"/>
                <a:gd name="connsiteX3" fmla="*/ 745386 w 745386"/>
                <a:gd name="connsiteY3" fmla="*/ 302816 h 302816"/>
                <a:gd name="connsiteX4" fmla="*/ 0 w 745386"/>
                <a:gd name="connsiteY4" fmla="*/ 302816 h 302816"/>
                <a:gd name="connsiteX5" fmla="*/ 0 w 745386"/>
                <a:gd name="connsiteY5" fmla="*/ 0 h 302816"/>
                <a:gd name="connsiteX0" fmla="*/ 0 w 745386"/>
                <a:gd name="connsiteY0" fmla="*/ 23743 h 326559"/>
                <a:gd name="connsiteX1" fmla="*/ 356304 w 745386"/>
                <a:gd name="connsiteY1" fmla="*/ 0 h 326559"/>
                <a:gd name="connsiteX2" fmla="*/ 745386 w 745386"/>
                <a:gd name="connsiteY2" fmla="*/ 23743 h 326559"/>
                <a:gd name="connsiteX3" fmla="*/ 745386 w 745386"/>
                <a:gd name="connsiteY3" fmla="*/ 326559 h 326559"/>
                <a:gd name="connsiteX4" fmla="*/ 0 w 745386"/>
                <a:gd name="connsiteY4" fmla="*/ 326559 h 326559"/>
                <a:gd name="connsiteX5" fmla="*/ 0 w 745386"/>
                <a:gd name="connsiteY5" fmla="*/ 23743 h 3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86" h="326559">
                  <a:moveTo>
                    <a:pt x="0" y="23743"/>
                  </a:moveTo>
                  <a:lnTo>
                    <a:pt x="356304" y="0"/>
                  </a:lnTo>
                  <a:lnTo>
                    <a:pt x="745386" y="23743"/>
                  </a:lnTo>
                  <a:lnTo>
                    <a:pt x="745386" y="326559"/>
                  </a:lnTo>
                  <a:lnTo>
                    <a:pt x="0" y="326559"/>
                  </a:lnTo>
                  <a:lnTo>
                    <a:pt x="0" y="23743"/>
                  </a:lnTo>
                  <a:close/>
                </a:path>
              </a:pathLst>
            </a:custGeom>
            <a:solidFill>
              <a:schemeClr val="tx2">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15" name="Group 114">
              <a:extLst>
                <a:ext uri="{FF2B5EF4-FFF2-40B4-BE49-F238E27FC236}">
                  <a16:creationId xmlns:a16="http://schemas.microsoft.com/office/drawing/2014/main" id="{FC75A14A-DE4C-46C2-AF0F-8CA849D915DB}"/>
                </a:ext>
              </a:extLst>
            </p:cNvPr>
            <p:cNvGrpSpPr/>
            <p:nvPr/>
          </p:nvGrpSpPr>
          <p:grpSpPr>
            <a:xfrm rot="2524695">
              <a:off x="1586884" y="1897168"/>
              <a:ext cx="371990" cy="152904"/>
              <a:chOff x="1052950" y="1532686"/>
              <a:chExt cx="371990" cy="152904"/>
            </a:xfrm>
          </p:grpSpPr>
          <p:sp>
            <p:nvSpPr>
              <p:cNvPr id="195" name="Rectangle 194">
                <a:extLst>
                  <a:ext uri="{FF2B5EF4-FFF2-40B4-BE49-F238E27FC236}">
                    <a16:creationId xmlns:a16="http://schemas.microsoft.com/office/drawing/2014/main" id="{43D7F158-7530-4743-9DFC-C2BDE3320752}"/>
                  </a:ext>
                </a:extLst>
              </p:cNvPr>
              <p:cNvSpPr/>
              <p:nvPr/>
            </p:nvSpPr>
            <p:spPr>
              <a:xfrm>
                <a:off x="1052950" y="1532686"/>
                <a:ext cx="371990" cy="152904"/>
              </a:xfrm>
              <a:prstGeom prst="rect">
                <a:avLst/>
              </a:prstGeom>
              <a:solidFill>
                <a:srgbClr val="84848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196" name="Straight Connector 195">
                <a:extLst>
                  <a:ext uri="{FF2B5EF4-FFF2-40B4-BE49-F238E27FC236}">
                    <a16:creationId xmlns:a16="http://schemas.microsoft.com/office/drawing/2014/main" id="{3A92F95A-C344-4B1E-822A-43A5638A970E}"/>
                  </a:ext>
                </a:extLst>
              </p:cNvPr>
              <p:cNvCxnSpPr/>
              <p:nvPr/>
            </p:nvCxnSpPr>
            <p:spPr>
              <a:xfrm>
                <a:off x="1084580" y="1649908"/>
                <a:ext cx="281940" cy="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grpSp>
          <p:nvGrpSpPr>
            <p:cNvPr id="116" name="Group 115">
              <a:extLst>
                <a:ext uri="{FF2B5EF4-FFF2-40B4-BE49-F238E27FC236}">
                  <a16:creationId xmlns:a16="http://schemas.microsoft.com/office/drawing/2014/main" id="{920C9536-3CF1-4A24-A743-9C6207DCD8B2}"/>
                </a:ext>
              </a:extLst>
            </p:cNvPr>
            <p:cNvGrpSpPr/>
            <p:nvPr/>
          </p:nvGrpSpPr>
          <p:grpSpPr>
            <a:xfrm>
              <a:off x="1984307" y="1613709"/>
              <a:ext cx="98674" cy="98674"/>
              <a:chOff x="1597391" y="1434117"/>
              <a:chExt cx="98674" cy="98674"/>
            </a:xfrm>
          </p:grpSpPr>
          <p:sp>
            <p:nvSpPr>
              <p:cNvPr id="189" name="Oval 188">
                <a:extLst>
                  <a:ext uri="{FF2B5EF4-FFF2-40B4-BE49-F238E27FC236}">
                    <a16:creationId xmlns:a16="http://schemas.microsoft.com/office/drawing/2014/main" id="{A1D17DD3-92B3-4C26-A76A-34BE912CF89C}"/>
                  </a:ext>
                </a:extLst>
              </p:cNvPr>
              <p:cNvSpPr/>
              <p:nvPr/>
            </p:nvSpPr>
            <p:spPr>
              <a:xfrm>
                <a:off x="1597391" y="1434117"/>
                <a:ext cx="98674" cy="986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91" name="Freeform: Shape 190">
                <a:extLst>
                  <a:ext uri="{FF2B5EF4-FFF2-40B4-BE49-F238E27FC236}">
                    <a16:creationId xmlns:a16="http://schemas.microsoft.com/office/drawing/2014/main" id="{0006C89C-0260-42D6-B67C-2B105CEEA95D}"/>
                  </a:ext>
                </a:extLst>
              </p:cNvPr>
              <p:cNvSpPr/>
              <p:nvPr/>
            </p:nvSpPr>
            <p:spPr>
              <a:xfrm rot="18882513">
                <a:off x="1629745" y="1478054"/>
                <a:ext cx="50553" cy="27218"/>
              </a:xfrm>
              <a:custGeom>
                <a:avLst/>
                <a:gdLst>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 name="connsiteX6" fmla="*/ 49708 w 50553"/>
                  <a:gd name="connsiteY6" fmla="*/ 0 h 27218"/>
                  <a:gd name="connsiteX0" fmla="*/ 49708 w 50553"/>
                  <a:gd name="connsiteY0" fmla="*/ 5761 h 32979"/>
                  <a:gd name="connsiteX1" fmla="*/ 50553 w 50553"/>
                  <a:gd name="connsiteY1" fmla="*/ 7831 h 32979"/>
                  <a:gd name="connsiteX2" fmla="*/ 43059 w 50553"/>
                  <a:gd name="connsiteY2" fmla="*/ 25667 h 32979"/>
                  <a:gd name="connsiteX3" fmla="*/ 7313 w 50553"/>
                  <a:gd name="connsiteY3" fmla="*/ 25485 h 32979"/>
                  <a:gd name="connsiteX4" fmla="*/ 1 w 50553"/>
                  <a:gd name="connsiteY4" fmla="*/ 7574 h 32979"/>
                  <a:gd name="connsiteX5" fmla="*/ 763 w 50553"/>
                  <a:gd name="connsiteY5" fmla="*/ 5761 h 32979"/>
                  <a:gd name="connsiteX6" fmla="*/ 26317 w 50553"/>
                  <a:gd name="connsiteY6" fmla="*/ 0 h 32979"/>
                  <a:gd name="connsiteX7" fmla="*/ 49708 w 50553"/>
                  <a:gd name="connsiteY7" fmla="*/ 5761 h 32979"/>
                  <a:gd name="connsiteX0" fmla="*/ 26317 w 117757"/>
                  <a:gd name="connsiteY0" fmla="*/ 0 h 91440"/>
                  <a:gd name="connsiteX1" fmla="*/ 49708 w 117757"/>
                  <a:gd name="connsiteY1" fmla="*/ 5761 h 91440"/>
                  <a:gd name="connsiteX2" fmla="*/ 50553 w 117757"/>
                  <a:gd name="connsiteY2" fmla="*/ 7831 h 91440"/>
                  <a:gd name="connsiteX3" fmla="*/ 43059 w 117757"/>
                  <a:gd name="connsiteY3" fmla="*/ 25667 h 91440"/>
                  <a:gd name="connsiteX4" fmla="*/ 7313 w 117757"/>
                  <a:gd name="connsiteY4" fmla="*/ 25485 h 91440"/>
                  <a:gd name="connsiteX5" fmla="*/ 1 w 117757"/>
                  <a:gd name="connsiteY5" fmla="*/ 7574 h 91440"/>
                  <a:gd name="connsiteX6" fmla="*/ 763 w 117757"/>
                  <a:gd name="connsiteY6" fmla="*/ 5761 h 91440"/>
                  <a:gd name="connsiteX7" fmla="*/ 117757 w 117757"/>
                  <a:gd name="connsiteY7" fmla="*/ 91440 h 91440"/>
                  <a:gd name="connsiteX0" fmla="*/ 26317 w 50553"/>
                  <a:gd name="connsiteY0" fmla="*/ 0 h 32979"/>
                  <a:gd name="connsiteX1" fmla="*/ 49708 w 50553"/>
                  <a:gd name="connsiteY1" fmla="*/ 5761 h 32979"/>
                  <a:gd name="connsiteX2" fmla="*/ 50553 w 50553"/>
                  <a:gd name="connsiteY2" fmla="*/ 7831 h 32979"/>
                  <a:gd name="connsiteX3" fmla="*/ 43059 w 50553"/>
                  <a:gd name="connsiteY3" fmla="*/ 25667 h 32979"/>
                  <a:gd name="connsiteX4" fmla="*/ 7313 w 50553"/>
                  <a:gd name="connsiteY4" fmla="*/ 25485 h 32979"/>
                  <a:gd name="connsiteX5" fmla="*/ 1 w 50553"/>
                  <a:gd name="connsiteY5" fmla="*/ 7574 h 32979"/>
                  <a:gd name="connsiteX6" fmla="*/ 763 w 50553"/>
                  <a:gd name="connsiteY6" fmla="*/ 5761 h 32979"/>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53" h="27218">
                    <a:moveTo>
                      <a:pt x="49708" y="0"/>
                    </a:moveTo>
                    <a:lnTo>
                      <a:pt x="50553" y="2070"/>
                    </a:lnTo>
                    <a:cubicBezTo>
                      <a:pt x="50521" y="8539"/>
                      <a:pt x="48020" y="14995"/>
                      <a:pt x="43059" y="19906"/>
                    </a:cubicBezTo>
                    <a:cubicBezTo>
                      <a:pt x="33138" y="29726"/>
                      <a:pt x="17134" y="29645"/>
                      <a:pt x="7313" y="19724"/>
                    </a:cubicBezTo>
                    <a:cubicBezTo>
                      <a:pt x="2402" y="14763"/>
                      <a:pt x="-32" y="8282"/>
                      <a:pt x="1" y="1813"/>
                    </a:cubicBezTo>
                    <a:lnTo>
                      <a:pt x="763" y="0"/>
                    </a:lnTo>
                  </a:path>
                </a:pathLst>
              </a:custGeom>
              <a:noFill/>
              <a:ln w="19050" cap="rnd">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119" name="Group 118">
              <a:extLst>
                <a:ext uri="{FF2B5EF4-FFF2-40B4-BE49-F238E27FC236}">
                  <a16:creationId xmlns:a16="http://schemas.microsoft.com/office/drawing/2014/main" id="{E0CE8BE5-8B0B-4273-9FC8-D2A737E80073}"/>
                </a:ext>
              </a:extLst>
            </p:cNvPr>
            <p:cNvGrpSpPr/>
            <p:nvPr/>
          </p:nvGrpSpPr>
          <p:grpSpPr>
            <a:xfrm rot="3108457">
              <a:off x="2025906" y="1778578"/>
              <a:ext cx="98674" cy="98674"/>
              <a:chOff x="1597391" y="1434117"/>
              <a:chExt cx="98674" cy="98674"/>
            </a:xfrm>
          </p:grpSpPr>
          <p:sp>
            <p:nvSpPr>
              <p:cNvPr id="187" name="Oval 186">
                <a:extLst>
                  <a:ext uri="{FF2B5EF4-FFF2-40B4-BE49-F238E27FC236}">
                    <a16:creationId xmlns:a16="http://schemas.microsoft.com/office/drawing/2014/main" id="{90A9113E-969F-4DF7-894B-6BBFE61B2DE4}"/>
                  </a:ext>
                </a:extLst>
              </p:cNvPr>
              <p:cNvSpPr/>
              <p:nvPr/>
            </p:nvSpPr>
            <p:spPr>
              <a:xfrm>
                <a:off x="1597391" y="1434117"/>
                <a:ext cx="98674" cy="986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88" name="Freeform: Shape 187">
                <a:extLst>
                  <a:ext uri="{FF2B5EF4-FFF2-40B4-BE49-F238E27FC236}">
                    <a16:creationId xmlns:a16="http://schemas.microsoft.com/office/drawing/2014/main" id="{CC14AF2C-9C2C-460C-B57B-BD0FE6E4762E}"/>
                  </a:ext>
                </a:extLst>
              </p:cNvPr>
              <p:cNvSpPr/>
              <p:nvPr/>
            </p:nvSpPr>
            <p:spPr>
              <a:xfrm rot="18882513">
                <a:off x="1629745" y="1478054"/>
                <a:ext cx="50553" cy="27218"/>
              </a:xfrm>
              <a:custGeom>
                <a:avLst/>
                <a:gdLst>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 name="connsiteX6" fmla="*/ 49708 w 50553"/>
                  <a:gd name="connsiteY6" fmla="*/ 0 h 27218"/>
                  <a:gd name="connsiteX0" fmla="*/ 49708 w 50553"/>
                  <a:gd name="connsiteY0" fmla="*/ 5761 h 32979"/>
                  <a:gd name="connsiteX1" fmla="*/ 50553 w 50553"/>
                  <a:gd name="connsiteY1" fmla="*/ 7831 h 32979"/>
                  <a:gd name="connsiteX2" fmla="*/ 43059 w 50553"/>
                  <a:gd name="connsiteY2" fmla="*/ 25667 h 32979"/>
                  <a:gd name="connsiteX3" fmla="*/ 7313 w 50553"/>
                  <a:gd name="connsiteY3" fmla="*/ 25485 h 32979"/>
                  <a:gd name="connsiteX4" fmla="*/ 1 w 50553"/>
                  <a:gd name="connsiteY4" fmla="*/ 7574 h 32979"/>
                  <a:gd name="connsiteX5" fmla="*/ 763 w 50553"/>
                  <a:gd name="connsiteY5" fmla="*/ 5761 h 32979"/>
                  <a:gd name="connsiteX6" fmla="*/ 26317 w 50553"/>
                  <a:gd name="connsiteY6" fmla="*/ 0 h 32979"/>
                  <a:gd name="connsiteX7" fmla="*/ 49708 w 50553"/>
                  <a:gd name="connsiteY7" fmla="*/ 5761 h 32979"/>
                  <a:gd name="connsiteX0" fmla="*/ 26317 w 117757"/>
                  <a:gd name="connsiteY0" fmla="*/ 0 h 91440"/>
                  <a:gd name="connsiteX1" fmla="*/ 49708 w 117757"/>
                  <a:gd name="connsiteY1" fmla="*/ 5761 h 91440"/>
                  <a:gd name="connsiteX2" fmla="*/ 50553 w 117757"/>
                  <a:gd name="connsiteY2" fmla="*/ 7831 h 91440"/>
                  <a:gd name="connsiteX3" fmla="*/ 43059 w 117757"/>
                  <a:gd name="connsiteY3" fmla="*/ 25667 h 91440"/>
                  <a:gd name="connsiteX4" fmla="*/ 7313 w 117757"/>
                  <a:gd name="connsiteY4" fmla="*/ 25485 h 91440"/>
                  <a:gd name="connsiteX5" fmla="*/ 1 w 117757"/>
                  <a:gd name="connsiteY5" fmla="*/ 7574 h 91440"/>
                  <a:gd name="connsiteX6" fmla="*/ 763 w 117757"/>
                  <a:gd name="connsiteY6" fmla="*/ 5761 h 91440"/>
                  <a:gd name="connsiteX7" fmla="*/ 117757 w 117757"/>
                  <a:gd name="connsiteY7" fmla="*/ 91440 h 91440"/>
                  <a:gd name="connsiteX0" fmla="*/ 26317 w 50553"/>
                  <a:gd name="connsiteY0" fmla="*/ 0 h 32979"/>
                  <a:gd name="connsiteX1" fmla="*/ 49708 w 50553"/>
                  <a:gd name="connsiteY1" fmla="*/ 5761 h 32979"/>
                  <a:gd name="connsiteX2" fmla="*/ 50553 w 50553"/>
                  <a:gd name="connsiteY2" fmla="*/ 7831 h 32979"/>
                  <a:gd name="connsiteX3" fmla="*/ 43059 w 50553"/>
                  <a:gd name="connsiteY3" fmla="*/ 25667 h 32979"/>
                  <a:gd name="connsiteX4" fmla="*/ 7313 w 50553"/>
                  <a:gd name="connsiteY4" fmla="*/ 25485 h 32979"/>
                  <a:gd name="connsiteX5" fmla="*/ 1 w 50553"/>
                  <a:gd name="connsiteY5" fmla="*/ 7574 h 32979"/>
                  <a:gd name="connsiteX6" fmla="*/ 763 w 50553"/>
                  <a:gd name="connsiteY6" fmla="*/ 5761 h 32979"/>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53" h="27218">
                    <a:moveTo>
                      <a:pt x="49708" y="0"/>
                    </a:moveTo>
                    <a:lnTo>
                      <a:pt x="50553" y="2070"/>
                    </a:lnTo>
                    <a:cubicBezTo>
                      <a:pt x="50521" y="8539"/>
                      <a:pt x="48020" y="14995"/>
                      <a:pt x="43059" y="19906"/>
                    </a:cubicBezTo>
                    <a:cubicBezTo>
                      <a:pt x="33138" y="29726"/>
                      <a:pt x="17134" y="29645"/>
                      <a:pt x="7313" y="19724"/>
                    </a:cubicBezTo>
                    <a:cubicBezTo>
                      <a:pt x="2402" y="14763"/>
                      <a:pt x="-32" y="8282"/>
                      <a:pt x="1" y="1813"/>
                    </a:cubicBezTo>
                    <a:lnTo>
                      <a:pt x="763" y="0"/>
                    </a:lnTo>
                  </a:path>
                </a:pathLst>
              </a:custGeom>
              <a:noFill/>
              <a:ln w="19050" cap="rnd">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120" name="Group 119">
              <a:extLst>
                <a:ext uri="{FF2B5EF4-FFF2-40B4-BE49-F238E27FC236}">
                  <a16:creationId xmlns:a16="http://schemas.microsoft.com/office/drawing/2014/main" id="{65A1B20A-63BE-4078-B475-CC080DEE5E9E}"/>
                </a:ext>
              </a:extLst>
            </p:cNvPr>
            <p:cNvGrpSpPr/>
            <p:nvPr/>
          </p:nvGrpSpPr>
          <p:grpSpPr>
            <a:xfrm rot="6018481">
              <a:off x="1881155" y="1732953"/>
              <a:ext cx="98674" cy="98674"/>
              <a:chOff x="1597391" y="1434117"/>
              <a:chExt cx="98674" cy="98674"/>
            </a:xfrm>
          </p:grpSpPr>
          <p:sp>
            <p:nvSpPr>
              <p:cNvPr id="185" name="Oval 184">
                <a:extLst>
                  <a:ext uri="{FF2B5EF4-FFF2-40B4-BE49-F238E27FC236}">
                    <a16:creationId xmlns:a16="http://schemas.microsoft.com/office/drawing/2014/main" id="{FAB0F9AA-B9DA-4ACC-9507-1AA0AC95AB92}"/>
                  </a:ext>
                </a:extLst>
              </p:cNvPr>
              <p:cNvSpPr/>
              <p:nvPr/>
            </p:nvSpPr>
            <p:spPr>
              <a:xfrm>
                <a:off x="1597391" y="1434117"/>
                <a:ext cx="98674" cy="986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86" name="Freeform: Shape 185">
                <a:extLst>
                  <a:ext uri="{FF2B5EF4-FFF2-40B4-BE49-F238E27FC236}">
                    <a16:creationId xmlns:a16="http://schemas.microsoft.com/office/drawing/2014/main" id="{7DA101E0-F079-4B96-A297-48ACA0F3AA0C}"/>
                  </a:ext>
                </a:extLst>
              </p:cNvPr>
              <p:cNvSpPr/>
              <p:nvPr/>
            </p:nvSpPr>
            <p:spPr>
              <a:xfrm rot="18882513">
                <a:off x="1629745" y="1478054"/>
                <a:ext cx="50553" cy="27218"/>
              </a:xfrm>
              <a:custGeom>
                <a:avLst/>
                <a:gdLst>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 name="connsiteX6" fmla="*/ 49708 w 50553"/>
                  <a:gd name="connsiteY6" fmla="*/ 0 h 27218"/>
                  <a:gd name="connsiteX0" fmla="*/ 49708 w 50553"/>
                  <a:gd name="connsiteY0" fmla="*/ 5761 h 32979"/>
                  <a:gd name="connsiteX1" fmla="*/ 50553 w 50553"/>
                  <a:gd name="connsiteY1" fmla="*/ 7831 h 32979"/>
                  <a:gd name="connsiteX2" fmla="*/ 43059 w 50553"/>
                  <a:gd name="connsiteY2" fmla="*/ 25667 h 32979"/>
                  <a:gd name="connsiteX3" fmla="*/ 7313 w 50553"/>
                  <a:gd name="connsiteY3" fmla="*/ 25485 h 32979"/>
                  <a:gd name="connsiteX4" fmla="*/ 1 w 50553"/>
                  <a:gd name="connsiteY4" fmla="*/ 7574 h 32979"/>
                  <a:gd name="connsiteX5" fmla="*/ 763 w 50553"/>
                  <a:gd name="connsiteY5" fmla="*/ 5761 h 32979"/>
                  <a:gd name="connsiteX6" fmla="*/ 26317 w 50553"/>
                  <a:gd name="connsiteY6" fmla="*/ 0 h 32979"/>
                  <a:gd name="connsiteX7" fmla="*/ 49708 w 50553"/>
                  <a:gd name="connsiteY7" fmla="*/ 5761 h 32979"/>
                  <a:gd name="connsiteX0" fmla="*/ 26317 w 117757"/>
                  <a:gd name="connsiteY0" fmla="*/ 0 h 91440"/>
                  <a:gd name="connsiteX1" fmla="*/ 49708 w 117757"/>
                  <a:gd name="connsiteY1" fmla="*/ 5761 h 91440"/>
                  <a:gd name="connsiteX2" fmla="*/ 50553 w 117757"/>
                  <a:gd name="connsiteY2" fmla="*/ 7831 h 91440"/>
                  <a:gd name="connsiteX3" fmla="*/ 43059 w 117757"/>
                  <a:gd name="connsiteY3" fmla="*/ 25667 h 91440"/>
                  <a:gd name="connsiteX4" fmla="*/ 7313 w 117757"/>
                  <a:gd name="connsiteY4" fmla="*/ 25485 h 91440"/>
                  <a:gd name="connsiteX5" fmla="*/ 1 w 117757"/>
                  <a:gd name="connsiteY5" fmla="*/ 7574 h 91440"/>
                  <a:gd name="connsiteX6" fmla="*/ 763 w 117757"/>
                  <a:gd name="connsiteY6" fmla="*/ 5761 h 91440"/>
                  <a:gd name="connsiteX7" fmla="*/ 117757 w 117757"/>
                  <a:gd name="connsiteY7" fmla="*/ 91440 h 91440"/>
                  <a:gd name="connsiteX0" fmla="*/ 26317 w 50553"/>
                  <a:gd name="connsiteY0" fmla="*/ 0 h 32979"/>
                  <a:gd name="connsiteX1" fmla="*/ 49708 w 50553"/>
                  <a:gd name="connsiteY1" fmla="*/ 5761 h 32979"/>
                  <a:gd name="connsiteX2" fmla="*/ 50553 w 50553"/>
                  <a:gd name="connsiteY2" fmla="*/ 7831 h 32979"/>
                  <a:gd name="connsiteX3" fmla="*/ 43059 w 50553"/>
                  <a:gd name="connsiteY3" fmla="*/ 25667 h 32979"/>
                  <a:gd name="connsiteX4" fmla="*/ 7313 w 50553"/>
                  <a:gd name="connsiteY4" fmla="*/ 25485 h 32979"/>
                  <a:gd name="connsiteX5" fmla="*/ 1 w 50553"/>
                  <a:gd name="connsiteY5" fmla="*/ 7574 h 32979"/>
                  <a:gd name="connsiteX6" fmla="*/ 763 w 50553"/>
                  <a:gd name="connsiteY6" fmla="*/ 5761 h 32979"/>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53" h="27218">
                    <a:moveTo>
                      <a:pt x="49708" y="0"/>
                    </a:moveTo>
                    <a:lnTo>
                      <a:pt x="50553" y="2070"/>
                    </a:lnTo>
                    <a:cubicBezTo>
                      <a:pt x="50521" y="8539"/>
                      <a:pt x="48020" y="14995"/>
                      <a:pt x="43059" y="19906"/>
                    </a:cubicBezTo>
                    <a:cubicBezTo>
                      <a:pt x="33138" y="29726"/>
                      <a:pt x="17134" y="29645"/>
                      <a:pt x="7313" y="19724"/>
                    </a:cubicBezTo>
                    <a:cubicBezTo>
                      <a:pt x="2402" y="14763"/>
                      <a:pt x="-32" y="8282"/>
                      <a:pt x="1" y="1813"/>
                    </a:cubicBezTo>
                    <a:lnTo>
                      <a:pt x="763" y="0"/>
                    </a:lnTo>
                  </a:path>
                </a:pathLst>
              </a:custGeom>
              <a:noFill/>
              <a:ln w="19050" cap="rnd">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121" name="Group 120">
              <a:extLst>
                <a:ext uri="{FF2B5EF4-FFF2-40B4-BE49-F238E27FC236}">
                  <a16:creationId xmlns:a16="http://schemas.microsoft.com/office/drawing/2014/main" id="{24BA0798-4BDF-4E9C-887D-35D5AAA00B3C}"/>
                </a:ext>
              </a:extLst>
            </p:cNvPr>
            <p:cNvGrpSpPr/>
            <p:nvPr/>
          </p:nvGrpSpPr>
          <p:grpSpPr>
            <a:xfrm rot="2524695">
              <a:off x="1672141" y="1873722"/>
              <a:ext cx="371990" cy="152904"/>
              <a:chOff x="1052950" y="1532686"/>
              <a:chExt cx="371990" cy="152904"/>
            </a:xfrm>
            <a:solidFill>
              <a:schemeClr val="accent6"/>
            </a:solidFill>
          </p:grpSpPr>
          <p:sp>
            <p:nvSpPr>
              <p:cNvPr id="182" name="Rectangle 181">
                <a:extLst>
                  <a:ext uri="{FF2B5EF4-FFF2-40B4-BE49-F238E27FC236}">
                    <a16:creationId xmlns:a16="http://schemas.microsoft.com/office/drawing/2014/main" id="{8DD02D2A-6C5B-476C-A298-014AD787D314}"/>
                  </a:ext>
                </a:extLst>
              </p:cNvPr>
              <p:cNvSpPr/>
              <p:nvPr/>
            </p:nvSpPr>
            <p:spPr>
              <a:xfrm>
                <a:off x="1052950" y="1532686"/>
                <a:ext cx="371990" cy="152904"/>
              </a:xfrm>
              <a:prstGeom prst="rect">
                <a:avLst/>
              </a:pr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183" name="Straight Connector 182">
                <a:extLst>
                  <a:ext uri="{FF2B5EF4-FFF2-40B4-BE49-F238E27FC236}">
                    <a16:creationId xmlns:a16="http://schemas.microsoft.com/office/drawing/2014/main" id="{AF11AB40-1D51-4AA7-AE40-14B24E387888}"/>
                  </a:ext>
                </a:extLst>
              </p:cNvPr>
              <p:cNvCxnSpPr/>
              <p:nvPr/>
            </p:nvCxnSpPr>
            <p:spPr>
              <a:xfrm>
                <a:off x="1084580" y="1649908"/>
                <a:ext cx="281940" cy="0"/>
              </a:xfrm>
              <a:prstGeom prst="line">
                <a:avLst/>
              </a:pr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sp>
          <p:nvSpPr>
            <p:cNvPr id="127" name="Rectangle 17">
              <a:extLst>
                <a:ext uri="{FF2B5EF4-FFF2-40B4-BE49-F238E27FC236}">
                  <a16:creationId xmlns:a16="http://schemas.microsoft.com/office/drawing/2014/main" id="{BA9C42BE-CDAD-4C8F-A107-D4E7D99540BA}"/>
                </a:ext>
              </a:extLst>
            </p:cNvPr>
            <p:cNvSpPr/>
            <p:nvPr/>
          </p:nvSpPr>
          <p:spPr>
            <a:xfrm>
              <a:off x="1525836" y="1936363"/>
              <a:ext cx="745386" cy="302816"/>
            </a:xfrm>
            <a:custGeom>
              <a:avLst/>
              <a:gdLst>
                <a:gd name="connsiteX0" fmla="*/ 0 w 745386"/>
                <a:gd name="connsiteY0" fmla="*/ 0 h 302816"/>
                <a:gd name="connsiteX1" fmla="*/ 745386 w 745386"/>
                <a:gd name="connsiteY1" fmla="*/ 0 h 302816"/>
                <a:gd name="connsiteX2" fmla="*/ 745386 w 745386"/>
                <a:gd name="connsiteY2" fmla="*/ 302816 h 302816"/>
                <a:gd name="connsiteX3" fmla="*/ 0 w 745386"/>
                <a:gd name="connsiteY3" fmla="*/ 302816 h 302816"/>
                <a:gd name="connsiteX4" fmla="*/ 0 w 745386"/>
                <a:gd name="connsiteY4" fmla="*/ 0 h 302816"/>
                <a:gd name="connsiteX0" fmla="*/ 0 w 745386"/>
                <a:gd name="connsiteY0" fmla="*/ 3423 h 306239"/>
                <a:gd name="connsiteX1" fmla="*/ 366464 w 745386"/>
                <a:gd name="connsiteY1" fmla="*/ 0 h 306239"/>
                <a:gd name="connsiteX2" fmla="*/ 745386 w 745386"/>
                <a:gd name="connsiteY2" fmla="*/ 3423 h 306239"/>
                <a:gd name="connsiteX3" fmla="*/ 745386 w 745386"/>
                <a:gd name="connsiteY3" fmla="*/ 306239 h 306239"/>
                <a:gd name="connsiteX4" fmla="*/ 0 w 745386"/>
                <a:gd name="connsiteY4" fmla="*/ 306239 h 306239"/>
                <a:gd name="connsiteX5" fmla="*/ 0 w 745386"/>
                <a:gd name="connsiteY5" fmla="*/ 3423 h 306239"/>
                <a:gd name="connsiteX0" fmla="*/ 0 w 745386"/>
                <a:gd name="connsiteY0" fmla="*/ 0 h 302816"/>
                <a:gd name="connsiteX1" fmla="*/ 366464 w 745386"/>
                <a:gd name="connsiteY1" fmla="*/ 21977 h 302816"/>
                <a:gd name="connsiteX2" fmla="*/ 745386 w 745386"/>
                <a:gd name="connsiteY2" fmla="*/ 0 h 302816"/>
                <a:gd name="connsiteX3" fmla="*/ 745386 w 745386"/>
                <a:gd name="connsiteY3" fmla="*/ 302816 h 302816"/>
                <a:gd name="connsiteX4" fmla="*/ 0 w 745386"/>
                <a:gd name="connsiteY4" fmla="*/ 302816 h 302816"/>
                <a:gd name="connsiteX5" fmla="*/ 0 w 745386"/>
                <a:gd name="connsiteY5" fmla="*/ 0 h 30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86" h="302816">
                  <a:moveTo>
                    <a:pt x="0" y="0"/>
                  </a:moveTo>
                  <a:lnTo>
                    <a:pt x="366464" y="21977"/>
                  </a:lnTo>
                  <a:lnTo>
                    <a:pt x="745386" y="0"/>
                  </a:lnTo>
                  <a:lnTo>
                    <a:pt x="745386" y="302816"/>
                  </a:lnTo>
                  <a:lnTo>
                    <a:pt x="0" y="302816"/>
                  </a:lnTo>
                  <a:lnTo>
                    <a:pt x="0" y="0"/>
                  </a:ln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129" name="Straight Connector 128">
              <a:extLst>
                <a:ext uri="{FF2B5EF4-FFF2-40B4-BE49-F238E27FC236}">
                  <a16:creationId xmlns:a16="http://schemas.microsoft.com/office/drawing/2014/main" id="{89BFC955-7EC7-445D-BC8C-08F6C63EF0D6}"/>
                </a:ext>
              </a:extLst>
            </p:cNvPr>
            <p:cNvCxnSpPr>
              <a:cxnSpLocks/>
            </p:cNvCxnSpPr>
            <p:nvPr/>
          </p:nvCxnSpPr>
          <p:spPr>
            <a:xfrm>
              <a:off x="1554610" y="2019490"/>
              <a:ext cx="285607" cy="17128"/>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30" name="Straight Connector 129">
              <a:extLst>
                <a:ext uri="{FF2B5EF4-FFF2-40B4-BE49-F238E27FC236}">
                  <a16:creationId xmlns:a16="http://schemas.microsoft.com/office/drawing/2014/main" id="{0388E5AD-03D6-45AD-839D-28D2E59DD411}"/>
                </a:ext>
              </a:extLst>
            </p:cNvPr>
            <p:cNvCxnSpPr>
              <a:cxnSpLocks/>
            </p:cNvCxnSpPr>
            <p:nvPr/>
          </p:nvCxnSpPr>
          <p:spPr>
            <a:xfrm>
              <a:off x="1568761" y="2077117"/>
              <a:ext cx="275719" cy="14919"/>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41" name="Straight Connector 140">
              <a:extLst>
                <a:ext uri="{FF2B5EF4-FFF2-40B4-BE49-F238E27FC236}">
                  <a16:creationId xmlns:a16="http://schemas.microsoft.com/office/drawing/2014/main" id="{12CB6FDA-16CB-40D0-8C68-4083820E104C}"/>
                </a:ext>
              </a:extLst>
            </p:cNvPr>
            <p:cNvCxnSpPr>
              <a:cxnSpLocks/>
            </p:cNvCxnSpPr>
            <p:nvPr/>
          </p:nvCxnSpPr>
          <p:spPr>
            <a:xfrm>
              <a:off x="1573024" y="2132534"/>
              <a:ext cx="268258" cy="10657"/>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45" name="Straight Connector 144">
              <a:extLst>
                <a:ext uri="{FF2B5EF4-FFF2-40B4-BE49-F238E27FC236}">
                  <a16:creationId xmlns:a16="http://schemas.microsoft.com/office/drawing/2014/main" id="{C49E7559-3DDB-42B6-B13D-612CCC2C2FCC}"/>
                </a:ext>
              </a:extLst>
            </p:cNvPr>
            <p:cNvCxnSpPr>
              <a:cxnSpLocks/>
            </p:cNvCxnSpPr>
            <p:nvPr/>
          </p:nvCxnSpPr>
          <p:spPr>
            <a:xfrm>
              <a:off x="1881824" y="1958785"/>
              <a:ext cx="524" cy="261946"/>
            </a:xfrm>
            <a:prstGeom prst="line">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grpSp>
      <p:grpSp>
        <p:nvGrpSpPr>
          <p:cNvPr id="197" name="Group 196">
            <a:extLst>
              <a:ext uri="{FF2B5EF4-FFF2-40B4-BE49-F238E27FC236}">
                <a16:creationId xmlns:a16="http://schemas.microsoft.com/office/drawing/2014/main" id="{3A328B64-098E-4A02-AD71-F712AAD78A3C}"/>
              </a:ext>
            </a:extLst>
          </p:cNvPr>
          <p:cNvGrpSpPr/>
          <p:nvPr/>
        </p:nvGrpSpPr>
        <p:grpSpPr>
          <a:xfrm>
            <a:off x="4202226" y="3782749"/>
            <a:ext cx="1158723" cy="791147"/>
            <a:chOff x="3579868" y="1822686"/>
            <a:chExt cx="724202" cy="389067"/>
          </a:xfrm>
        </p:grpSpPr>
        <p:sp>
          <p:nvSpPr>
            <p:cNvPr id="198" name="Freeform: Shape 197">
              <a:extLst>
                <a:ext uri="{FF2B5EF4-FFF2-40B4-BE49-F238E27FC236}">
                  <a16:creationId xmlns:a16="http://schemas.microsoft.com/office/drawing/2014/main" id="{2D32B83E-437A-437F-9517-28BEDAD65526}"/>
                </a:ext>
              </a:extLst>
            </p:cNvPr>
            <p:cNvSpPr/>
            <p:nvPr/>
          </p:nvSpPr>
          <p:spPr>
            <a:xfrm flipV="1">
              <a:off x="3579868" y="1822686"/>
              <a:ext cx="724202" cy="389067"/>
            </a:xfrm>
            <a:custGeom>
              <a:avLst/>
              <a:gdLst>
                <a:gd name="connsiteX0" fmla="*/ 410082 w 832762"/>
                <a:gd name="connsiteY0" fmla="*/ 447389 h 447389"/>
                <a:gd name="connsiteX1" fmla="*/ 422680 w 832762"/>
                <a:gd name="connsiteY1" fmla="*/ 447389 h 447389"/>
                <a:gd name="connsiteX2" fmla="*/ 653584 w 832762"/>
                <a:gd name="connsiteY2" fmla="*/ 196445 h 447389"/>
                <a:gd name="connsiteX3" fmla="*/ 832762 w 832762"/>
                <a:gd name="connsiteY3" fmla="*/ 391175 h 447389"/>
                <a:gd name="connsiteX4" fmla="*/ 832762 w 832762"/>
                <a:gd name="connsiteY4" fmla="*/ 279245 h 447389"/>
                <a:gd name="connsiteX5" fmla="*/ 832762 w 832762"/>
                <a:gd name="connsiteY5" fmla="*/ 112294 h 447389"/>
                <a:gd name="connsiteX6" fmla="*/ 832762 w 832762"/>
                <a:gd name="connsiteY6" fmla="*/ 55850 h 447389"/>
                <a:gd name="connsiteX7" fmla="*/ 776912 w 832762"/>
                <a:gd name="connsiteY7" fmla="*/ 0 h 447389"/>
                <a:gd name="connsiteX8" fmla="*/ 55850 w 832762"/>
                <a:gd name="connsiteY8" fmla="*/ 0 h 447389"/>
                <a:gd name="connsiteX9" fmla="*/ 0 w 832762"/>
                <a:gd name="connsiteY9" fmla="*/ 55850 h 447389"/>
                <a:gd name="connsiteX10" fmla="*/ 0 w 832762"/>
                <a:gd name="connsiteY10" fmla="*/ 112294 h 447389"/>
                <a:gd name="connsiteX11" fmla="*/ 0 w 832762"/>
                <a:gd name="connsiteY11" fmla="*/ 279245 h 447389"/>
                <a:gd name="connsiteX12" fmla="*/ 0 w 832762"/>
                <a:gd name="connsiteY12" fmla="*/ 391175 h 447389"/>
                <a:gd name="connsiteX13" fmla="*/ 179179 w 832762"/>
                <a:gd name="connsiteY13" fmla="*/ 196445 h 447389"/>
                <a:gd name="connsiteX14" fmla="*/ 410082 w 832762"/>
                <a:gd name="connsiteY14" fmla="*/ 447389 h 44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762" h="447389">
                  <a:moveTo>
                    <a:pt x="410082" y="447389"/>
                  </a:moveTo>
                  <a:lnTo>
                    <a:pt x="422680" y="447389"/>
                  </a:lnTo>
                  <a:lnTo>
                    <a:pt x="653584" y="196445"/>
                  </a:lnTo>
                  <a:lnTo>
                    <a:pt x="832762" y="391175"/>
                  </a:lnTo>
                  <a:lnTo>
                    <a:pt x="832762" y="279245"/>
                  </a:lnTo>
                  <a:lnTo>
                    <a:pt x="832762" y="112294"/>
                  </a:lnTo>
                  <a:lnTo>
                    <a:pt x="832762" y="55850"/>
                  </a:lnTo>
                  <a:cubicBezTo>
                    <a:pt x="832762" y="25005"/>
                    <a:pt x="807757" y="0"/>
                    <a:pt x="776912" y="0"/>
                  </a:cubicBezTo>
                  <a:lnTo>
                    <a:pt x="55850" y="0"/>
                  </a:lnTo>
                  <a:cubicBezTo>
                    <a:pt x="25005" y="0"/>
                    <a:pt x="0" y="25005"/>
                    <a:pt x="0" y="55850"/>
                  </a:cubicBezTo>
                  <a:lnTo>
                    <a:pt x="0" y="112294"/>
                  </a:lnTo>
                  <a:lnTo>
                    <a:pt x="0" y="279245"/>
                  </a:lnTo>
                  <a:lnTo>
                    <a:pt x="0" y="391175"/>
                  </a:lnTo>
                  <a:lnTo>
                    <a:pt x="179179" y="196445"/>
                  </a:lnTo>
                  <a:lnTo>
                    <a:pt x="410082" y="447389"/>
                  </a:ln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cxnSp>
          <p:nvCxnSpPr>
            <p:cNvPr id="206" name="Straight Connector 205">
              <a:extLst>
                <a:ext uri="{FF2B5EF4-FFF2-40B4-BE49-F238E27FC236}">
                  <a16:creationId xmlns:a16="http://schemas.microsoft.com/office/drawing/2014/main" id="{25F3E646-BF42-4FF6-A3EF-33CE395D8512}"/>
                </a:ext>
              </a:extLst>
            </p:cNvPr>
            <p:cNvCxnSpPr>
              <a:cxnSpLocks/>
            </p:cNvCxnSpPr>
            <p:nvPr/>
          </p:nvCxnSpPr>
          <p:spPr>
            <a:xfrm>
              <a:off x="3886832" y="1932808"/>
              <a:ext cx="0" cy="247018"/>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208" name="Straight Connector 207">
              <a:extLst>
                <a:ext uri="{FF2B5EF4-FFF2-40B4-BE49-F238E27FC236}">
                  <a16:creationId xmlns:a16="http://schemas.microsoft.com/office/drawing/2014/main" id="{5081326D-A6BC-4D98-AF16-6A5A70030045}"/>
                </a:ext>
              </a:extLst>
            </p:cNvPr>
            <p:cNvCxnSpPr>
              <a:cxnSpLocks/>
            </p:cNvCxnSpPr>
            <p:nvPr/>
          </p:nvCxnSpPr>
          <p:spPr>
            <a:xfrm>
              <a:off x="3852886" y="1981551"/>
              <a:ext cx="0" cy="198625"/>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sp>
        <p:nvSpPr>
          <p:cNvPr id="209" name="Rectangle 208">
            <a:extLst>
              <a:ext uri="{FF2B5EF4-FFF2-40B4-BE49-F238E27FC236}">
                <a16:creationId xmlns:a16="http://schemas.microsoft.com/office/drawing/2014/main" id="{4A49CA20-8AC9-4DF7-A921-29C1B9238E4B}"/>
              </a:ext>
            </a:extLst>
          </p:cNvPr>
          <p:cNvSpPr/>
          <p:nvPr/>
        </p:nvSpPr>
        <p:spPr>
          <a:xfrm>
            <a:off x="6066760" y="4790685"/>
            <a:ext cx="2562819" cy="738664"/>
          </a:xfrm>
          <a:prstGeom prst="rect">
            <a:avLst/>
          </a:prstGeom>
        </p:spPr>
        <p:txBody>
          <a:bodyPr wrap="square">
            <a:spAutoFit/>
          </a:bodyPr>
          <a:lstStyle/>
          <a:p>
            <a:pPr algn="ctr" defTabSz="731520">
              <a:spcAft>
                <a:spcPts val="2880"/>
              </a:spcAft>
              <a:defRPr/>
            </a:pPr>
            <a:r>
              <a:rPr lang="en-US" sz="1800" dirty="0"/>
              <a:t>Oversight of </a:t>
            </a:r>
            <a:br>
              <a:rPr lang="en-US" sz="2000" dirty="0"/>
            </a:br>
            <a:r>
              <a:rPr lang="en-US" sz="2400" dirty="0"/>
              <a:t>finance</a:t>
            </a:r>
          </a:p>
        </p:txBody>
      </p:sp>
      <p:sp>
        <p:nvSpPr>
          <p:cNvPr id="210" name="Rectangle 209">
            <a:extLst>
              <a:ext uri="{FF2B5EF4-FFF2-40B4-BE49-F238E27FC236}">
                <a16:creationId xmlns:a16="http://schemas.microsoft.com/office/drawing/2014/main" id="{CED87DE9-B31C-425C-A7BD-1FD96BCEA4DF}"/>
              </a:ext>
            </a:extLst>
          </p:cNvPr>
          <p:cNvSpPr/>
          <p:nvPr/>
        </p:nvSpPr>
        <p:spPr>
          <a:xfrm>
            <a:off x="8618054" y="4790685"/>
            <a:ext cx="2516677" cy="738664"/>
          </a:xfrm>
          <a:prstGeom prst="rect">
            <a:avLst/>
          </a:prstGeom>
        </p:spPr>
        <p:txBody>
          <a:bodyPr wrap="square">
            <a:spAutoFit/>
          </a:bodyPr>
          <a:lstStyle/>
          <a:p>
            <a:pPr algn="ctr" defTabSz="731520">
              <a:spcAft>
                <a:spcPts val="2880"/>
              </a:spcAft>
              <a:defRPr/>
            </a:pPr>
            <a:r>
              <a:rPr lang="en-US" sz="1800" dirty="0"/>
              <a:t>Oversight of </a:t>
            </a:r>
            <a:br>
              <a:rPr lang="en-US" sz="2000" dirty="0"/>
            </a:br>
            <a:r>
              <a:rPr lang="en-US" sz="2400" dirty="0"/>
              <a:t>risk</a:t>
            </a:r>
          </a:p>
        </p:txBody>
      </p:sp>
      <p:sp>
        <p:nvSpPr>
          <p:cNvPr id="211" name="Rectangle 210">
            <a:extLst>
              <a:ext uri="{FF2B5EF4-FFF2-40B4-BE49-F238E27FC236}">
                <a16:creationId xmlns:a16="http://schemas.microsoft.com/office/drawing/2014/main" id="{B479ABD1-D3C3-4208-A6E4-2FD24A02CF3E}"/>
              </a:ext>
            </a:extLst>
          </p:cNvPr>
          <p:cNvSpPr/>
          <p:nvPr/>
        </p:nvSpPr>
        <p:spPr>
          <a:xfrm>
            <a:off x="11174653" y="4790685"/>
            <a:ext cx="2475011" cy="738664"/>
          </a:xfrm>
          <a:prstGeom prst="rect">
            <a:avLst/>
          </a:prstGeom>
        </p:spPr>
        <p:txBody>
          <a:bodyPr wrap="square">
            <a:spAutoFit/>
          </a:bodyPr>
          <a:lstStyle/>
          <a:p>
            <a:pPr algn="ctr" defTabSz="731520">
              <a:spcAft>
                <a:spcPts val="2880"/>
              </a:spcAft>
              <a:defRPr/>
            </a:pPr>
            <a:r>
              <a:rPr lang="en-US" sz="1800" dirty="0"/>
              <a:t>Oversight of </a:t>
            </a:r>
            <a:r>
              <a:rPr lang="en-US" sz="2400" dirty="0"/>
              <a:t>strategy</a:t>
            </a:r>
          </a:p>
        </p:txBody>
      </p:sp>
      <p:pic>
        <p:nvPicPr>
          <p:cNvPr id="212" name="Graphic 211">
            <a:extLst>
              <a:ext uri="{FF2B5EF4-FFF2-40B4-BE49-F238E27FC236}">
                <a16:creationId xmlns:a16="http://schemas.microsoft.com/office/drawing/2014/main" id="{2E57DC69-4AC1-43BD-A451-7006172D38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93371" y="3699928"/>
            <a:ext cx="609582" cy="956789"/>
          </a:xfrm>
          <a:prstGeom prst="rect">
            <a:avLst/>
          </a:prstGeom>
        </p:spPr>
      </p:pic>
      <p:grpSp>
        <p:nvGrpSpPr>
          <p:cNvPr id="213" name="Group 212">
            <a:extLst>
              <a:ext uri="{FF2B5EF4-FFF2-40B4-BE49-F238E27FC236}">
                <a16:creationId xmlns:a16="http://schemas.microsoft.com/office/drawing/2014/main" id="{0337EB8A-149A-4CF7-83FC-B1263A5428AE}"/>
              </a:ext>
            </a:extLst>
          </p:cNvPr>
          <p:cNvGrpSpPr/>
          <p:nvPr/>
        </p:nvGrpSpPr>
        <p:grpSpPr>
          <a:xfrm>
            <a:off x="6880225" y="3719553"/>
            <a:ext cx="935888" cy="917538"/>
            <a:chOff x="368924" y="-1636550"/>
            <a:chExt cx="935888" cy="917538"/>
          </a:xfrm>
        </p:grpSpPr>
        <p:sp>
          <p:nvSpPr>
            <p:cNvPr id="214" name="Freeform: Shape 213">
              <a:extLst>
                <a:ext uri="{FF2B5EF4-FFF2-40B4-BE49-F238E27FC236}">
                  <a16:creationId xmlns:a16="http://schemas.microsoft.com/office/drawing/2014/main" id="{AE116C37-04E3-4AE4-A728-A7307B01329E}"/>
                </a:ext>
              </a:extLst>
            </p:cNvPr>
            <p:cNvSpPr/>
            <p:nvPr/>
          </p:nvSpPr>
          <p:spPr>
            <a:xfrm>
              <a:off x="368924" y="-1636550"/>
              <a:ext cx="693249" cy="693249"/>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9050" cap="flat">
              <a:solidFill>
                <a:schemeClr val="tx1"/>
              </a:solidFill>
              <a:prstDash val="solid"/>
              <a:round/>
            </a:ln>
          </p:spPr>
          <p:txBody>
            <a:bodyPr rtlCol="0" anchor="ctr"/>
            <a:lstStyle/>
            <a:p>
              <a:endParaRPr lang="en-US" dirty="0"/>
            </a:p>
          </p:txBody>
        </p:sp>
        <p:sp>
          <p:nvSpPr>
            <p:cNvPr id="215" name="Freeform: Shape 214">
              <a:extLst>
                <a:ext uri="{FF2B5EF4-FFF2-40B4-BE49-F238E27FC236}">
                  <a16:creationId xmlns:a16="http://schemas.microsoft.com/office/drawing/2014/main" id="{F1F90B05-C82C-435C-A755-27FC97AE1355}"/>
                </a:ext>
              </a:extLst>
            </p:cNvPr>
            <p:cNvSpPr/>
            <p:nvPr/>
          </p:nvSpPr>
          <p:spPr>
            <a:xfrm>
              <a:off x="412422" y="-1554312"/>
              <a:ext cx="88356" cy="10874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9050" cap="flat">
              <a:solidFill>
                <a:schemeClr val="tx1"/>
              </a:solidFill>
              <a:prstDash val="solid"/>
              <a:round/>
            </a:ln>
          </p:spPr>
          <p:txBody>
            <a:bodyPr rtlCol="0" anchor="ctr"/>
            <a:lstStyle/>
            <a:p>
              <a:endParaRPr lang="en-US" dirty="0"/>
            </a:p>
          </p:txBody>
        </p:sp>
        <p:sp>
          <p:nvSpPr>
            <p:cNvPr id="216" name="Freeform: Shape 215">
              <a:extLst>
                <a:ext uri="{FF2B5EF4-FFF2-40B4-BE49-F238E27FC236}">
                  <a16:creationId xmlns:a16="http://schemas.microsoft.com/office/drawing/2014/main" id="{F5C4B8F9-9315-4300-91DE-5FE846F39FB2}"/>
                </a:ext>
              </a:extLst>
            </p:cNvPr>
            <p:cNvSpPr/>
            <p:nvPr/>
          </p:nvSpPr>
          <p:spPr>
            <a:xfrm>
              <a:off x="433014" y="-1571850"/>
              <a:ext cx="564115" cy="564115"/>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9050" cap="flat">
              <a:solidFill>
                <a:schemeClr val="tx1"/>
              </a:solidFill>
              <a:prstDash val="solid"/>
              <a:round/>
            </a:ln>
          </p:spPr>
          <p:txBody>
            <a:bodyPr rtlCol="0" anchor="ctr"/>
            <a:lstStyle/>
            <a:p>
              <a:endParaRPr lang="en-US" dirty="0"/>
            </a:p>
          </p:txBody>
        </p:sp>
        <p:sp>
          <p:nvSpPr>
            <p:cNvPr id="217" name="Freeform: Shape 216">
              <a:extLst>
                <a:ext uri="{FF2B5EF4-FFF2-40B4-BE49-F238E27FC236}">
                  <a16:creationId xmlns:a16="http://schemas.microsoft.com/office/drawing/2014/main" id="{417056F4-06E4-40ED-9D2F-674309956A30}"/>
                </a:ext>
              </a:extLst>
            </p:cNvPr>
            <p:cNvSpPr/>
            <p:nvPr/>
          </p:nvSpPr>
          <p:spPr>
            <a:xfrm>
              <a:off x="883424" y="-1140400"/>
              <a:ext cx="421388" cy="421388"/>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9050" cap="flat">
              <a:solidFill>
                <a:schemeClr val="tx1"/>
              </a:solidFill>
              <a:prstDash val="solid"/>
              <a:round/>
            </a:ln>
          </p:spPr>
          <p:txBody>
            <a:bodyPr rtlCol="0" anchor="ctr"/>
            <a:lstStyle/>
            <a:p>
              <a:endParaRPr lang="en-US" dirty="0"/>
            </a:p>
          </p:txBody>
        </p:sp>
        <p:sp>
          <p:nvSpPr>
            <p:cNvPr id="218" name="Freeform: Shape 217">
              <a:extLst>
                <a:ext uri="{FF2B5EF4-FFF2-40B4-BE49-F238E27FC236}">
                  <a16:creationId xmlns:a16="http://schemas.microsoft.com/office/drawing/2014/main" id="{0BCCB36E-0320-4735-A767-0FF525DFF4E1}"/>
                </a:ext>
              </a:extLst>
            </p:cNvPr>
            <p:cNvSpPr/>
            <p:nvPr/>
          </p:nvSpPr>
          <p:spPr>
            <a:xfrm>
              <a:off x="1107031" y="-913394"/>
              <a:ext cx="101949" cy="10874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tx1"/>
              </a:solidFill>
              <a:prstDash val="solid"/>
              <a:round/>
            </a:ln>
          </p:spPr>
          <p:txBody>
            <a:bodyPr rtlCol="0" anchor="ctr"/>
            <a:lstStyle/>
            <a:p>
              <a:endParaRPr lang="en-US" dirty="0"/>
            </a:p>
          </p:txBody>
        </p:sp>
        <p:sp>
          <p:nvSpPr>
            <p:cNvPr id="219" name="Freeform: Shape 218">
              <a:extLst>
                <a:ext uri="{FF2B5EF4-FFF2-40B4-BE49-F238E27FC236}">
                  <a16:creationId xmlns:a16="http://schemas.microsoft.com/office/drawing/2014/main" id="{9CD66D8C-CC6D-4EFD-8DD6-84D1B784EDDD}"/>
                </a:ext>
              </a:extLst>
            </p:cNvPr>
            <p:cNvSpPr/>
            <p:nvPr/>
          </p:nvSpPr>
          <p:spPr>
            <a:xfrm>
              <a:off x="1059456" y="-960970"/>
              <a:ext cx="101949" cy="10874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tx1"/>
              </a:solidFill>
              <a:prstDash val="solid"/>
              <a:round/>
            </a:ln>
          </p:spPr>
          <p:txBody>
            <a:bodyPr rtlCol="0" anchor="ctr"/>
            <a:lstStyle/>
            <a:p>
              <a:endParaRPr lang="en-US" dirty="0"/>
            </a:p>
          </p:txBody>
        </p:sp>
        <p:grpSp>
          <p:nvGrpSpPr>
            <p:cNvPr id="220" name="Group 219">
              <a:extLst>
                <a:ext uri="{FF2B5EF4-FFF2-40B4-BE49-F238E27FC236}">
                  <a16:creationId xmlns:a16="http://schemas.microsoft.com/office/drawing/2014/main" id="{59DAC078-66E8-4786-BCEE-C9F240B5043A}"/>
                </a:ext>
              </a:extLst>
            </p:cNvPr>
            <p:cNvGrpSpPr/>
            <p:nvPr/>
          </p:nvGrpSpPr>
          <p:grpSpPr>
            <a:xfrm>
              <a:off x="631271" y="-1497088"/>
              <a:ext cx="167601" cy="414591"/>
              <a:chOff x="3603328" y="-1494501"/>
              <a:chExt cx="258270" cy="638878"/>
            </a:xfrm>
          </p:grpSpPr>
          <p:sp>
            <p:nvSpPr>
              <p:cNvPr id="221" name="Freeform: Shape 220">
                <a:extLst>
                  <a:ext uri="{FF2B5EF4-FFF2-40B4-BE49-F238E27FC236}">
                    <a16:creationId xmlns:a16="http://schemas.microsoft.com/office/drawing/2014/main" id="{36A1A008-3D48-4173-ABDB-8BCF76A04BC8}"/>
                  </a:ext>
                </a:extLst>
              </p:cNvPr>
              <p:cNvSpPr/>
              <p:nvPr/>
            </p:nvSpPr>
            <p:spPr>
              <a:xfrm>
                <a:off x="3603328" y="-1439450"/>
                <a:ext cx="258270" cy="502946"/>
              </a:xfrm>
              <a:custGeom>
                <a:avLst/>
                <a:gdLst>
                  <a:gd name="connsiteX0" fmla="*/ 4828 w 122300"/>
                  <a:gd name="connsiteY0" fmla="*/ 177336 h 238164"/>
                  <a:gd name="connsiteX1" fmla="*/ 62438 w 122300"/>
                  <a:gd name="connsiteY1" fmla="*/ 234947 h 238164"/>
                  <a:gd name="connsiteX2" fmla="*/ 120048 w 122300"/>
                  <a:gd name="connsiteY2" fmla="*/ 177336 h 238164"/>
                  <a:gd name="connsiteX3" fmla="*/ 62438 w 122300"/>
                  <a:gd name="connsiteY3" fmla="*/ 120048 h 238164"/>
                  <a:gd name="connsiteX4" fmla="*/ 4828 w 122300"/>
                  <a:gd name="connsiteY4" fmla="*/ 62438 h 238164"/>
                  <a:gd name="connsiteX5" fmla="*/ 62438 w 122300"/>
                  <a:gd name="connsiteY5" fmla="*/ 4828 h 238164"/>
                  <a:gd name="connsiteX6" fmla="*/ 120048 w 122300"/>
                  <a:gd name="connsiteY6" fmla="*/ 62438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0" h="238164">
                    <a:moveTo>
                      <a:pt x="4828" y="177336"/>
                    </a:moveTo>
                    <a:cubicBezTo>
                      <a:pt x="4828" y="209199"/>
                      <a:pt x="30575" y="234947"/>
                      <a:pt x="62438" y="234947"/>
                    </a:cubicBezTo>
                    <a:cubicBezTo>
                      <a:pt x="94300" y="234947"/>
                      <a:pt x="120048" y="209199"/>
                      <a:pt x="120048" y="177336"/>
                    </a:cubicBezTo>
                    <a:cubicBezTo>
                      <a:pt x="120048" y="145474"/>
                      <a:pt x="93657" y="125198"/>
                      <a:pt x="62438" y="120048"/>
                    </a:cubicBezTo>
                    <a:cubicBezTo>
                      <a:pt x="31219" y="114899"/>
                      <a:pt x="4828" y="94300"/>
                      <a:pt x="4828" y="62438"/>
                    </a:cubicBezTo>
                    <a:cubicBezTo>
                      <a:pt x="4828" y="30575"/>
                      <a:pt x="30575" y="4828"/>
                      <a:pt x="62438" y="4828"/>
                    </a:cubicBezTo>
                    <a:cubicBezTo>
                      <a:pt x="94300" y="4828"/>
                      <a:pt x="120048" y="30575"/>
                      <a:pt x="120048" y="62438"/>
                    </a:cubicBezTo>
                  </a:path>
                </a:pathLst>
              </a:custGeom>
              <a:noFill/>
              <a:ln w="19050" cap="flat">
                <a:solidFill>
                  <a:schemeClr val="tx1"/>
                </a:solidFill>
                <a:prstDash val="solid"/>
                <a:round/>
              </a:ln>
            </p:spPr>
            <p:txBody>
              <a:bodyPr rtlCol="0" anchor="ctr"/>
              <a:lstStyle/>
              <a:p>
                <a:endParaRPr lang="en-US" dirty="0"/>
              </a:p>
            </p:txBody>
          </p:sp>
          <p:sp>
            <p:nvSpPr>
              <p:cNvPr id="222" name="Freeform: Shape 221">
                <a:extLst>
                  <a:ext uri="{FF2B5EF4-FFF2-40B4-BE49-F238E27FC236}">
                    <a16:creationId xmlns:a16="http://schemas.microsoft.com/office/drawing/2014/main" id="{0E9DAEB9-2B69-4CE8-B22F-AAAFE436054A}"/>
                  </a:ext>
                </a:extLst>
              </p:cNvPr>
              <p:cNvSpPr/>
              <p:nvPr/>
            </p:nvSpPr>
            <p:spPr>
              <a:xfrm>
                <a:off x="3735860" y="-1494501"/>
                <a:ext cx="20389" cy="638878"/>
              </a:xfrm>
              <a:custGeom>
                <a:avLst/>
                <a:gdLst>
                  <a:gd name="connsiteX0" fmla="*/ 4828 w 9655"/>
                  <a:gd name="connsiteY0" fmla="*/ 4828 h 302533"/>
                  <a:gd name="connsiteX1" fmla="*/ 4828 w 9655"/>
                  <a:gd name="connsiteY1" fmla="*/ 297706 h 302533"/>
                </a:gdLst>
                <a:ahLst/>
                <a:cxnLst>
                  <a:cxn ang="0">
                    <a:pos x="connsiteX0" y="connsiteY0"/>
                  </a:cxn>
                  <a:cxn ang="0">
                    <a:pos x="connsiteX1" y="connsiteY1"/>
                  </a:cxn>
                </a:cxnLst>
                <a:rect l="l" t="t" r="r" b="b"/>
                <a:pathLst>
                  <a:path w="9655" h="302533">
                    <a:moveTo>
                      <a:pt x="4828" y="4828"/>
                    </a:moveTo>
                    <a:lnTo>
                      <a:pt x="4828" y="297706"/>
                    </a:lnTo>
                  </a:path>
                </a:pathLst>
              </a:custGeom>
              <a:ln w="19050" cap="flat">
                <a:solidFill>
                  <a:schemeClr val="tx1"/>
                </a:solidFill>
                <a:prstDash val="solid"/>
                <a:round/>
              </a:ln>
            </p:spPr>
            <p:txBody>
              <a:bodyPr rtlCol="0" anchor="ctr"/>
              <a:lstStyle/>
              <a:p>
                <a:endParaRPr lang="en-US" dirty="0"/>
              </a:p>
            </p:txBody>
          </p:sp>
        </p:grpSp>
      </p:grpSp>
      <p:grpSp>
        <p:nvGrpSpPr>
          <p:cNvPr id="223" name="Group 222">
            <a:extLst>
              <a:ext uri="{FF2B5EF4-FFF2-40B4-BE49-F238E27FC236}">
                <a16:creationId xmlns:a16="http://schemas.microsoft.com/office/drawing/2014/main" id="{8274C164-5388-4531-AA45-BACADB013E2A}"/>
              </a:ext>
            </a:extLst>
          </p:cNvPr>
          <p:cNvGrpSpPr/>
          <p:nvPr/>
        </p:nvGrpSpPr>
        <p:grpSpPr>
          <a:xfrm>
            <a:off x="9421437" y="3753484"/>
            <a:ext cx="909910" cy="849676"/>
            <a:chOff x="2002492" y="-1699518"/>
            <a:chExt cx="909910" cy="849676"/>
          </a:xfrm>
        </p:grpSpPr>
        <p:grpSp>
          <p:nvGrpSpPr>
            <p:cNvPr id="224" name="Group 223">
              <a:extLst>
                <a:ext uri="{FF2B5EF4-FFF2-40B4-BE49-F238E27FC236}">
                  <a16:creationId xmlns:a16="http://schemas.microsoft.com/office/drawing/2014/main" id="{4A156A9A-3287-40EE-BE0E-CB48CE02465B}"/>
                </a:ext>
              </a:extLst>
            </p:cNvPr>
            <p:cNvGrpSpPr/>
            <p:nvPr/>
          </p:nvGrpSpPr>
          <p:grpSpPr>
            <a:xfrm>
              <a:off x="2002492" y="-1699518"/>
              <a:ext cx="909910" cy="792920"/>
              <a:chOff x="2352293" y="-1233513"/>
              <a:chExt cx="475760" cy="414590"/>
            </a:xfrm>
          </p:grpSpPr>
          <p:sp>
            <p:nvSpPr>
              <p:cNvPr id="228" name="Freeform: Shape 227">
                <a:extLst>
                  <a:ext uri="{FF2B5EF4-FFF2-40B4-BE49-F238E27FC236}">
                    <a16:creationId xmlns:a16="http://schemas.microsoft.com/office/drawing/2014/main" id="{E3D9484E-01FE-4972-BE45-0AE982E4062E}"/>
                  </a:ext>
                </a:extLst>
              </p:cNvPr>
              <p:cNvSpPr/>
              <p:nvPr/>
            </p:nvSpPr>
            <p:spPr>
              <a:xfrm>
                <a:off x="2352293" y="-1233513"/>
                <a:ext cx="475760" cy="414590"/>
              </a:xfrm>
              <a:custGeom>
                <a:avLst/>
                <a:gdLst>
                  <a:gd name="connsiteX0" fmla="*/ 100978 w 225291"/>
                  <a:gd name="connsiteY0" fmla="*/ 11586 h 196325"/>
                  <a:gd name="connsiteX1" fmla="*/ 6678 w 225291"/>
                  <a:gd name="connsiteY1" fmla="*/ 171221 h 196325"/>
                  <a:gd name="connsiteX2" fmla="*/ 19229 w 225291"/>
                  <a:gd name="connsiteY2" fmla="*/ 193107 h 196325"/>
                  <a:gd name="connsiteX3" fmla="*/ 208152 w 225291"/>
                  <a:gd name="connsiteY3" fmla="*/ 193107 h 196325"/>
                  <a:gd name="connsiteX4" fmla="*/ 220704 w 225291"/>
                  <a:gd name="connsiteY4" fmla="*/ 171221 h 196325"/>
                  <a:gd name="connsiteX5" fmla="*/ 126404 w 225291"/>
                  <a:gd name="connsiteY5" fmla="*/ 11586 h 196325"/>
                  <a:gd name="connsiteX6" fmla="*/ 100978 w 225291"/>
                  <a:gd name="connsiteY6" fmla="*/ 11586 h 196325"/>
                  <a:gd name="connsiteX7" fmla="*/ 100978 w 225291"/>
                  <a:gd name="connsiteY7" fmla="*/ 11586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91" h="196325">
                    <a:moveTo>
                      <a:pt x="100978" y="11586"/>
                    </a:moveTo>
                    <a:cubicBezTo>
                      <a:pt x="6678" y="171221"/>
                      <a:pt x="100978" y="11586"/>
                      <a:pt x="6678" y="171221"/>
                    </a:cubicBezTo>
                    <a:cubicBezTo>
                      <a:pt x="1206" y="180233"/>
                      <a:pt x="8609" y="193107"/>
                      <a:pt x="19229" y="193107"/>
                    </a:cubicBezTo>
                    <a:cubicBezTo>
                      <a:pt x="208152" y="193107"/>
                      <a:pt x="19229" y="193107"/>
                      <a:pt x="208152" y="193107"/>
                    </a:cubicBezTo>
                    <a:cubicBezTo>
                      <a:pt x="219095" y="193107"/>
                      <a:pt x="226176" y="180555"/>
                      <a:pt x="220704" y="171221"/>
                    </a:cubicBezTo>
                    <a:cubicBezTo>
                      <a:pt x="126404" y="11586"/>
                      <a:pt x="220704" y="171221"/>
                      <a:pt x="126404" y="11586"/>
                    </a:cubicBezTo>
                    <a:cubicBezTo>
                      <a:pt x="120932" y="2575"/>
                      <a:pt x="106449" y="2575"/>
                      <a:pt x="100978" y="11586"/>
                    </a:cubicBezTo>
                    <a:lnTo>
                      <a:pt x="100978" y="11586"/>
                    </a:lnTo>
                    <a:close/>
                  </a:path>
                </a:pathLst>
              </a:custGeom>
              <a:noFill/>
              <a:ln w="19050" cap="flat">
                <a:solidFill>
                  <a:schemeClr val="tx1"/>
                </a:solidFill>
                <a:prstDash val="solid"/>
                <a:round/>
              </a:ln>
            </p:spPr>
            <p:txBody>
              <a:bodyPr rtlCol="0" anchor="ctr"/>
              <a:lstStyle/>
              <a:p>
                <a:endParaRPr lang="en-US" dirty="0"/>
              </a:p>
            </p:txBody>
          </p:sp>
          <p:sp>
            <p:nvSpPr>
              <p:cNvPr id="229" name="Freeform: Shape 228">
                <a:extLst>
                  <a:ext uri="{FF2B5EF4-FFF2-40B4-BE49-F238E27FC236}">
                    <a16:creationId xmlns:a16="http://schemas.microsoft.com/office/drawing/2014/main" id="{C9226B42-4662-48F1-B0AA-60C3ACF6F467}"/>
                  </a:ext>
                </a:extLst>
              </p:cNvPr>
              <p:cNvSpPr/>
              <p:nvPr/>
            </p:nvSpPr>
            <p:spPr>
              <a:xfrm>
                <a:off x="2567912" y="-1097922"/>
                <a:ext cx="47576" cy="217490"/>
              </a:xfrm>
              <a:custGeom>
                <a:avLst/>
                <a:gdLst>
                  <a:gd name="connsiteX0" fmla="*/ 11425 w 22529"/>
                  <a:gd name="connsiteY0" fmla="*/ 101864 h 102990"/>
                  <a:gd name="connsiteX1" fmla="*/ 4989 w 22529"/>
                  <a:gd name="connsiteY1" fmla="*/ 99289 h 102990"/>
                  <a:gd name="connsiteX2" fmla="*/ 2414 w 22529"/>
                  <a:gd name="connsiteY2" fmla="*/ 92852 h 102990"/>
                  <a:gd name="connsiteX3" fmla="*/ 4989 w 22529"/>
                  <a:gd name="connsiteY3" fmla="*/ 86415 h 102990"/>
                  <a:gd name="connsiteX4" fmla="*/ 11425 w 22529"/>
                  <a:gd name="connsiteY4" fmla="*/ 83840 h 102990"/>
                  <a:gd name="connsiteX5" fmla="*/ 17862 w 22529"/>
                  <a:gd name="connsiteY5" fmla="*/ 86415 h 102990"/>
                  <a:gd name="connsiteX6" fmla="*/ 20437 w 22529"/>
                  <a:gd name="connsiteY6" fmla="*/ 92852 h 102990"/>
                  <a:gd name="connsiteX7" fmla="*/ 17862 w 22529"/>
                  <a:gd name="connsiteY7" fmla="*/ 99289 h 102990"/>
                  <a:gd name="connsiteX8" fmla="*/ 11425 w 22529"/>
                  <a:gd name="connsiteY8" fmla="*/ 101864 h 102990"/>
                  <a:gd name="connsiteX9" fmla="*/ 5632 w 22529"/>
                  <a:gd name="connsiteY9" fmla="*/ 71289 h 102990"/>
                  <a:gd name="connsiteX10" fmla="*/ 3701 w 22529"/>
                  <a:gd name="connsiteY10" fmla="*/ 4345 h 102990"/>
                  <a:gd name="connsiteX11" fmla="*/ 11425 w 22529"/>
                  <a:gd name="connsiteY11" fmla="*/ 2414 h 102990"/>
                  <a:gd name="connsiteX12" fmla="*/ 19150 w 22529"/>
                  <a:gd name="connsiteY12" fmla="*/ 4345 h 102990"/>
                  <a:gd name="connsiteX13" fmla="*/ 17219 w 22529"/>
                  <a:gd name="connsiteY13" fmla="*/ 71289 h 102990"/>
                  <a:gd name="connsiteX14" fmla="*/ 5632 w 22529"/>
                  <a:gd name="connsiteY14" fmla="*/ 71289 h 10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29" h="102990">
                    <a:moveTo>
                      <a:pt x="11425" y="101864"/>
                    </a:moveTo>
                    <a:cubicBezTo>
                      <a:pt x="8851" y="101864"/>
                      <a:pt x="6598" y="100898"/>
                      <a:pt x="4989" y="99289"/>
                    </a:cubicBezTo>
                    <a:cubicBezTo>
                      <a:pt x="3379" y="97680"/>
                      <a:pt x="2414" y="95427"/>
                      <a:pt x="2414" y="92852"/>
                    </a:cubicBezTo>
                    <a:cubicBezTo>
                      <a:pt x="2414" y="90277"/>
                      <a:pt x="3379" y="88024"/>
                      <a:pt x="4989" y="86415"/>
                    </a:cubicBezTo>
                    <a:cubicBezTo>
                      <a:pt x="6598" y="84806"/>
                      <a:pt x="8851" y="83840"/>
                      <a:pt x="11425" y="83840"/>
                    </a:cubicBezTo>
                    <a:cubicBezTo>
                      <a:pt x="14000" y="83840"/>
                      <a:pt x="16253" y="84806"/>
                      <a:pt x="17862" y="86415"/>
                    </a:cubicBezTo>
                    <a:cubicBezTo>
                      <a:pt x="19472" y="88024"/>
                      <a:pt x="20437" y="90277"/>
                      <a:pt x="20437" y="92852"/>
                    </a:cubicBezTo>
                    <a:cubicBezTo>
                      <a:pt x="20437" y="95427"/>
                      <a:pt x="19472" y="97680"/>
                      <a:pt x="17862" y="99289"/>
                    </a:cubicBezTo>
                    <a:cubicBezTo>
                      <a:pt x="16253" y="100898"/>
                      <a:pt x="14000" y="101864"/>
                      <a:pt x="11425" y="101864"/>
                    </a:cubicBezTo>
                    <a:close/>
                    <a:moveTo>
                      <a:pt x="5632" y="71289"/>
                    </a:moveTo>
                    <a:lnTo>
                      <a:pt x="3701" y="4345"/>
                    </a:lnTo>
                    <a:cubicBezTo>
                      <a:pt x="5954" y="3058"/>
                      <a:pt x="8529" y="2414"/>
                      <a:pt x="11425" y="2414"/>
                    </a:cubicBezTo>
                    <a:cubicBezTo>
                      <a:pt x="14000" y="2414"/>
                      <a:pt x="16575" y="3058"/>
                      <a:pt x="19150" y="4345"/>
                    </a:cubicBezTo>
                    <a:lnTo>
                      <a:pt x="17219" y="71289"/>
                    </a:lnTo>
                    <a:lnTo>
                      <a:pt x="5632" y="71289"/>
                    </a:lnTo>
                    <a:close/>
                  </a:path>
                </a:pathLst>
              </a:custGeom>
              <a:solidFill>
                <a:schemeClr val="tx1"/>
              </a:solidFill>
              <a:ln w="19050" cap="flat">
                <a:noFill/>
                <a:prstDash val="solid"/>
                <a:miter/>
              </a:ln>
            </p:spPr>
            <p:txBody>
              <a:bodyPr rtlCol="0" anchor="ctr"/>
              <a:lstStyle/>
              <a:p>
                <a:endParaRPr lang="en-US" dirty="0"/>
              </a:p>
            </p:txBody>
          </p:sp>
        </p:grpSp>
        <p:cxnSp>
          <p:nvCxnSpPr>
            <p:cNvPr id="225" name="Straight Connector 224">
              <a:extLst>
                <a:ext uri="{FF2B5EF4-FFF2-40B4-BE49-F238E27FC236}">
                  <a16:creationId xmlns:a16="http://schemas.microsoft.com/office/drawing/2014/main" id="{DAC78521-B307-4D39-BE25-C786C9BEDBDD}"/>
                </a:ext>
              </a:extLst>
            </p:cNvPr>
            <p:cNvCxnSpPr/>
            <p:nvPr/>
          </p:nvCxnSpPr>
          <p:spPr>
            <a:xfrm>
              <a:off x="2197729" y="-849842"/>
              <a:ext cx="519437"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8CECFDF8-94F8-45FB-8D94-89E1DFB7778E}"/>
                </a:ext>
              </a:extLst>
            </p:cNvPr>
            <p:cNvCxnSpPr>
              <a:cxnSpLocks/>
            </p:cNvCxnSpPr>
            <p:nvPr/>
          </p:nvCxnSpPr>
          <p:spPr>
            <a:xfrm>
              <a:off x="2655094" y="-1554956"/>
              <a:ext cx="230109" cy="39203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3D9B54B9-8081-4E80-B9C5-45AD5A1391F2}"/>
                </a:ext>
              </a:extLst>
            </p:cNvPr>
            <p:cNvCxnSpPr>
              <a:cxnSpLocks/>
            </p:cNvCxnSpPr>
            <p:nvPr/>
          </p:nvCxnSpPr>
          <p:spPr>
            <a:xfrm flipH="1">
              <a:off x="2038072" y="-1554956"/>
              <a:ext cx="230109" cy="39203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Right Bracket 4">
            <a:extLst>
              <a:ext uri="{FF2B5EF4-FFF2-40B4-BE49-F238E27FC236}">
                <a16:creationId xmlns:a16="http://schemas.microsoft.com/office/drawing/2014/main" id="{3516773D-93D7-47BB-B33C-A88CBCB66779}"/>
              </a:ext>
            </a:extLst>
          </p:cNvPr>
          <p:cNvSpPr/>
          <p:nvPr/>
        </p:nvSpPr>
        <p:spPr>
          <a:xfrm rot="16200000">
            <a:off x="7135961" y="-2725157"/>
            <a:ext cx="358482" cy="11601386"/>
          </a:xfrm>
          <a:prstGeom prst="rightBracket">
            <a:avLst>
              <a:gd name="adj" fmla="val 0"/>
            </a:avLst>
          </a:prstGeom>
          <a:noFill/>
          <a:ln w="1905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6" name="TextBox 5">
            <a:extLst>
              <a:ext uri="{FF2B5EF4-FFF2-40B4-BE49-F238E27FC236}">
                <a16:creationId xmlns:a16="http://schemas.microsoft.com/office/drawing/2014/main" id="{21E39BD8-A162-4C23-AB2A-3AF7E6C11103}"/>
              </a:ext>
            </a:extLst>
          </p:cNvPr>
          <p:cNvSpPr txBox="1"/>
          <p:nvPr/>
        </p:nvSpPr>
        <p:spPr>
          <a:xfrm>
            <a:off x="1012832" y="2110422"/>
            <a:ext cx="12604733" cy="584775"/>
          </a:xfrm>
          <a:prstGeom prst="rect">
            <a:avLst/>
          </a:prstGeom>
          <a:noFill/>
        </p:spPr>
        <p:txBody>
          <a:bodyPr wrap="none" rtlCol="0">
            <a:spAutoFit/>
          </a:bodyPr>
          <a:lstStyle/>
          <a:p>
            <a:pPr defTabSz="731520">
              <a:defRPr/>
            </a:pPr>
            <a:r>
              <a:rPr lang="en-US" sz="3200" dirty="0">
                <a:solidFill>
                  <a:prstClr val="white"/>
                </a:solidFill>
              </a:rPr>
              <a:t>All of these affect the ability to innovate and build long-term value</a:t>
            </a:r>
          </a:p>
        </p:txBody>
      </p:sp>
      <p:sp>
        <p:nvSpPr>
          <p:cNvPr id="110" name="AutoShape 9">
            <a:extLst>
              <a:ext uri="{FF2B5EF4-FFF2-40B4-BE49-F238E27FC236}">
                <a16:creationId xmlns:a16="http://schemas.microsoft.com/office/drawing/2014/main" id="{E932A565-341D-4E4C-84C4-09EE3B7C8FD4}"/>
              </a:ext>
            </a:extLst>
          </p:cNvPr>
          <p:cNvSpPr>
            <a:spLocks noChangeAspect="1" noChangeArrowheads="1" noTextEdit="1"/>
          </p:cNvSpPr>
          <p:nvPr/>
        </p:nvSpPr>
        <p:spPr bwMode="auto">
          <a:xfrm>
            <a:off x="9415180" y="2950263"/>
            <a:ext cx="1267461" cy="144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Tree>
    <p:extLst>
      <p:ext uri="{BB962C8B-B14F-4D97-AF65-F5344CB8AC3E}">
        <p14:creationId xmlns:p14="http://schemas.microsoft.com/office/powerpoint/2010/main" val="2224582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5897FB90-B1E7-4F75-BF06-696E9F44905F}"/>
              </a:ext>
            </a:extLst>
          </p:cNvPr>
          <p:cNvSpPr/>
          <p:nvPr/>
        </p:nvSpPr>
        <p:spPr>
          <a:xfrm>
            <a:off x="1" y="1"/>
            <a:ext cx="14630398" cy="822958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3" name="Rectangle 2" hidden="1">
            <a:extLst>
              <a:ext uri="{FF2B5EF4-FFF2-40B4-BE49-F238E27FC236}">
                <a16:creationId xmlns:a16="http://schemas.microsoft.com/office/drawing/2014/main" id="{A54BC35E-1D67-4AA5-BCA3-C2BDBDA705D5}"/>
              </a:ext>
            </a:extLst>
          </p:cNvPr>
          <p:cNvSpPr/>
          <p:nvPr/>
        </p:nvSpPr>
        <p:spPr>
          <a:xfrm>
            <a:off x="1" y="1"/>
            <a:ext cx="14630398" cy="822958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61" name="Group 60">
            <a:extLst>
              <a:ext uri="{FF2B5EF4-FFF2-40B4-BE49-F238E27FC236}">
                <a16:creationId xmlns:a16="http://schemas.microsoft.com/office/drawing/2014/main" id="{6ADE3481-724F-4990-8B6C-F2A26EE33672}"/>
              </a:ext>
            </a:extLst>
          </p:cNvPr>
          <p:cNvGrpSpPr/>
          <p:nvPr/>
        </p:nvGrpSpPr>
        <p:grpSpPr>
          <a:xfrm>
            <a:off x="7181583" y="8786766"/>
            <a:ext cx="374126" cy="1663522"/>
            <a:chOff x="4525019" y="3663929"/>
            <a:chExt cx="131545" cy="452043"/>
          </a:xfrm>
        </p:grpSpPr>
        <p:cxnSp>
          <p:nvCxnSpPr>
            <p:cNvPr id="14" name="Straight Connector 13">
              <a:extLst>
                <a:ext uri="{FF2B5EF4-FFF2-40B4-BE49-F238E27FC236}">
                  <a16:creationId xmlns:a16="http://schemas.microsoft.com/office/drawing/2014/main" id="{30CB3B61-A69C-47E3-AED0-AE94A0C51D57}"/>
                </a:ext>
              </a:extLst>
            </p:cNvPr>
            <p:cNvCxnSpPr>
              <a:cxnSpLocks/>
            </p:cNvCxnSpPr>
            <p:nvPr/>
          </p:nvCxnSpPr>
          <p:spPr>
            <a:xfrm>
              <a:off x="4654502" y="3669658"/>
              <a:ext cx="2062" cy="446314"/>
            </a:xfrm>
            <a:prstGeom prst="line">
              <a:avLst/>
            </a:prstGeom>
            <a:solidFill>
              <a:schemeClr val="accent2"/>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18" name="Straight Connector 117">
              <a:extLst>
                <a:ext uri="{FF2B5EF4-FFF2-40B4-BE49-F238E27FC236}">
                  <a16:creationId xmlns:a16="http://schemas.microsoft.com/office/drawing/2014/main" id="{FD570205-9931-4AC7-8496-9D88854C52DA}"/>
                </a:ext>
              </a:extLst>
            </p:cNvPr>
            <p:cNvCxnSpPr>
              <a:cxnSpLocks/>
            </p:cNvCxnSpPr>
            <p:nvPr/>
          </p:nvCxnSpPr>
          <p:spPr>
            <a:xfrm>
              <a:off x="4525019" y="3663929"/>
              <a:ext cx="2062" cy="446314"/>
            </a:xfrm>
            <a:prstGeom prst="line">
              <a:avLst/>
            </a:prstGeom>
            <a:solidFill>
              <a:schemeClr val="accent2"/>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grpSp>
      <p:sp>
        <p:nvSpPr>
          <p:cNvPr id="2" name="Rectangle 1">
            <a:extLst>
              <a:ext uri="{FF2B5EF4-FFF2-40B4-BE49-F238E27FC236}">
                <a16:creationId xmlns:a16="http://schemas.microsoft.com/office/drawing/2014/main" id="{CAD18F5C-732A-41C0-8CF8-B5F221E55FCD}"/>
              </a:ext>
            </a:extLst>
          </p:cNvPr>
          <p:cNvSpPr/>
          <p:nvPr/>
        </p:nvSpPr>
        <p:spPr>
          <a:xfrm>
            <a:off x="-2048174" y="-1151641"/>
            <a:ext cx="18726747" cy="9959493"/>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4" name="Straight Connector 3">
            <a:extLst>
              <a:ext uri="{FF2B5EF4-FFF2-40B4-BE49-F238E27FC236}">
                <a16:creationId xmlns:a16="http://schemas.microsoft.com/office/drawing/2014/main" id="{10F9C5C6-1540-4EE2-B4D6-3E702B5A59F1}"/>
              </a:ext>
            </a:extLst>
          </p:cNvPr>
          <p:cNvCxnSpPr>
            <a:cxnSpLocks/>
          </p:cNvCxnSpPr>
          <p:nvPr/>
        </p:nvCxnSpPr>
        <p:spPr>
          <a:xfrm>
            <a:off x="-2299063" y="-1151642"/>
            <a:ext cx="19228525" cy="0"/>
          </a:xfrm>
          <a:prstGeom prst="line">
            <a:avLst/>
          </a:prstGeom>
          <a:solidFill>
            <a:schemeClr val="accent2"/>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56" name="Rectangle 55">
            <a:extLst>
              <a:ext uri="{FF2B5EF4-FFF2-40B4-BE49-F238E27FC236}">
                <a16:creationId xmlns:a16="http://schemas.microsoft.com/office/drawing/2014/main" id="{D864E930-BE4E-4FD4-8C7C-C0D936BDD945}"/>
              </a:ext>
            </a:extLst>
          </p:cNvPr>
          <p:cNvSpPr/>
          <p:nvPr/>
        </p:nvSpPr>
        <p:spPr>
          <a:xfrm>
            <a:off x="1" y="9500840"/>
            <a:ext cx="14630398" cy="132972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53" name="Straight Connector 52">
            <a:extLst>
              <a:ext uri="{FF2B5EF4-FFF2-40B4-BE49-F238E27FC236}">
                <a16:creationId xmlns:a16="http://schemas.microsoft.com/office/drawing/2014/main" id="{90126083-EA2C-4039-8350-361CCC53EE4B}"/>
              </a:ext>
            </a:extLst>
          </p:cNvPr>
          <p:cNvCxnSpPr>
            <a:cxnSpLocks/>
          </p:cNvCxnSpPr>
          <p:nvPr/>
        </p:nvCxnSpPr>
        <p:spPr>
          <a:xfrm>
            <a:off x="-16879" y="9509210"/>
            <a:ext cx="14664162" cy="0"/>
          </a:xfrm>
          <a:prstGeom prst="line">
            <a:avLst/>
          </a:prstGeom>
          <a:solidFill>
            <a:schemeClr val="accent6"/>
          </a:solidFill>
          <a:ln w="25400">
            <a:solidFill>
              <a:schemeClr val="tx1"/>
            </a:solidFill>
          </a:ln>
          <a:effectLst/>
        </p:spPr>
        <p:style>
          <a:lnRef idx="1">
            <a:schemeClr val="accent1"/>
          </a:lnRef>
          <a:fillRef idx="3">
            <a:schemeClr val="accent1"/>
          </a:fillRef>
          <a:effectRef idx="2">
            <a:schemeClr val="accent1"/>
          </a:effectRef>
          <a:fontRef idx="minor">
            <a:schemeClr val="lt1"/>
          </a:fontRef>
        </p:style>
      </p:cxnSp>
      <p:grpSp>
        <p:nvGrpSpPr>
          <p:cNvPr id="81" name="Group 80">
            <a:extLst>
              <a:ext uri="{FF2B5EF4-FFF2-40B4-BE49-F238E27FC236}">
                <a16:creationId xmlns:a16="http://schemas.microsoft.com/office/drawing/2014/main" id="{2334AC0B-A391-4F69-9F3C-6625C54B58BB}"/>
              </a:ext>
            </a:extLst>
          </p:cNvPr>
          <p:cNvGrpSpPr/>
          <p:nvPr/>
        </p:nvGrpSpPr>
        <p:grpSpPr>
          <a:xfrm>
            <a:off x="866515" y="21969574"/>
            <a:ext cx="2957469" cy="3602677"/>
            <a:chOff x="541572" y="3113784"/>
            <a:chExt cx="1848418" cy="2251673"/>
          </a:xfrm>
        </p:grpSpPr>
        <p:grpSp>
          <p:nvGrpSpPr>
            <p:cNvPr id="67" name="Group 66">
              <a:extLst>
                <a:ext uri="{FF2B5EF4-FFF2-40B4-BE49-F238E27FC236}">
                  <a16:creationId xmlns:a16="http://schemas.microsoft.com/office/drawing/2014/main" id="{504E7F19-8C57-4504-9F5E-9DCE358A7241}"/>
                </a:ext>
              </a:extLst>
            </p:cNvPr>
            <p:cNvGrpSpPr/>
            <p:nvPr/>
          </p:nvGrpSpPr>
          <p:grpSpPr>
            <a:xfrm>
              <a:off x="738571" y="3113784"/>
              <a:ext cx="1450379" cy="1132918"/>
              <a:chOff x="1543810" y="3236941"/>
              <a:chExt cx="1093041" cy="853795"/>
            </a:xfrm>
          </p:grpSpPr>
          <p:sp>
            <p:nvSpPr>
              <p:cNvPr id="64" name="Rectangle 63">
                <a:extLst>
                  <a:ext uri="{FF2B5EF4-FFF2-40B4-BE49-F238E27FC236}">
                    <a16:creationId xmlns:a16="http://schemas.microsoft.com/office/drawing/2014/main" id="{E0CFD37A-4F93-4C9F-9DC3-AFAFB6397C1F}"/>
                  </a:ext>
                </a:extLst>
              </p:cNvPr>
              <p:cNvSpPr/>
              <p:nvPr/>
            </p:nvSpPr>
            <p:spPr>
              <a:xfrm>
                <a:off x="1959361" y="3751349"/>
                <a:ext cx="267176" cy="160283"/>
              </a:xfrm>
              <a:custGeom>
                <a:avLst/>
                <a:gdLst>
                  <a:gd name="connsiteX0" fmla="*/ 0 w 167614"/>
                  <a:gd name="connsiteY0" fmla="*/ 0 h 157663"/>
                  <a:gd name="connsiteX1" fmla="*/ 167614 w 167614"/>
                  <a:gd name="connsiteY1" fmla="*/ 0 h 157663"/>
                  <a:gd name="connsiteX2" fmla="*/ 167614 w 167614"/>
                  <a:gd name="connsiteY2" fmla="*/ 157663 h 157663"/>
                  <a:gd name="connsiteX3" fmla="*/ 0 w 167614"/>
                  <a:gd name="connsiteY3" fmla="*/ 157663 h 157663"/>
                  <a:gd name="connsiteX4" fmla="*/ 0 w 167614"/>
                  <a:gd name="connsiteY4" fmla="*/ 0 h 15766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57133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57641 w 267176"/>
                  <a:gd name="connsiteY0" fmla="*/ 7860 h 160283"/>
                  <a:gd name="connsiteX1" fmla="*/ 204294 w 267176"/>
                  <a:gd name="connsiteY1" fmla="*/ 0 h 160283"/>
                  <a:gd name="connsiteX2" fmla="*/ 267176 w 267176"/>
                  <a:gd name="connsiteY2" fmla="*/ 160283 h 160283"/>
                  <a:gd name="connsiteX3" fmla="*/ 0 w 267176"/>
                  <a:gd name="connsiteY3" fmla="*/ 157663 h 160283"/>
                  <a:gd name="connsiteX4" fmla="*/ 57641 w 267176"/>
                  <a:gd name="connsiteY4" fmla="*/ 7860 h 16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76" h="160283">
                    <a:moveTo>
                      <a:pt x="57641" y="7860"/>
                    </a:moveTo>
                    <a:lnTo>
                      <a:pt x="204294" y="0"/>
                    </a:lnTo>
                    <a:cubicBezTo>
                      <a:pt x="221761" y="53428"/>
                      <a:pt x="210409" y="117336"/>
                      <a:pt x="267176" y="160283"/>
                    </a:cubicBezTo>
                    <a:lnTo>
                      <a:pt x="0" y="157663"/>
                    </a:lnTo>
                    <a:cubicBezTo>
                      <a:pt x="60261" y="118210"/>
                      <a:pt x="41921" y="60414"/>
                      <a:pt x="57641" y="7860"/>
                    </a:cubicBezTo>
                    <a:close/>
                  </a:path>
                </a:pathLst>
              </a:cu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22" name="Group 121">
                <a:extLst>
                  <a:ext uri="{FF2B5EF4-FFF2-40B4-BE49-F238E27FC236}">
                    <a16:creationId xmlns:a16="http://schemas.microsoft.com/office/drawing/2014/main" id="{358EA753-4B8E-40B9-832C-4193B473EE01}"/>
                  </a:ext>
                </a:extLst>
              </p:cNvPr>
              <p:cNvGrpSpPr/>
              <p:nvPr/>
            </p:nvGrpSpPr>
            <p:grpSpPr>
              <a:xfrm>
                <a:off x="1543810" y="3236941"/>
                <a:ext cx="1093041" cy="853795"/>
                <a:chOff x="2824755" y="1054364"/>
                <a:chExt cx="2963457" cy="2314816"/>
              </a:xfrm>
              <a:solidFill>
                <a:srgbClr val="EE5854"/>
              </a:solidFill>
            </p:grpSpPr>
            <p:grpSp>
              <p:nvGrpSpPr>
                <p:cNvPr id="123" name="Group 122">
                  <a:extLst>
                    <a:ext uri="{FF2B5EF4-FFF2-40B4-BE49-F238E27FC236}">
                      <a16:creationId xmlns:a16="http://schemas.microsoft.com/office/drawing/2014/main" id="{28982A4B-4E1F-41AA-BD5A-8E6451E14F93}"/>
                    </a:ext>
                  </a:extLst>
                </p:cNvPr>
                <p:cNvGrpSpPr/>
                <p:nvPr/>
              </p:nvGrpSpPr>
              <p:grpSpPr>
                <a:xfrm>
                  <a:off x="3609775" y="1054364"/>
                  <a:ext cx="1393408" cy="1824841"/>
                  <a:chOff x="3451485" y="1054364"/>
                  <a:chExt cx="1393408" cy="1824841"/>
                </a:xfrm>
                <a:grpFill/>
              </p:grpSpPr>
              <p:sp>
                <p:nvSpPr>
                  <p:cNvPr id="125" name="Rectangle: Rounded Corners 158">
                    <a:extLst>
                      <a:ext uri="{FF2B5EF4-FFF2-40B4-BE49-F238E27FC236}">
                        <a16:creationId xmlns:a16="http://schemas.microsoft.com/office/drawing/2014/main" id="{516A5095-8B86-4315-86F5-FAE1C7554BE8}"/>
                      </a:ext>
                    </a:extLst>
                  </p:cNvPr>
                  <p:cNvSpPr/>
                  <p:nvPr/>
                </p:nvSpPr>
                <p:spPr>
                  <a:xfrm flipH="1">
                    <a:off x="3451485"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26" name="Rectangle: Rounded Corners 125">
                    <a:extLst>
                      <a:ext uri="{FF2B5EF4-FFF2-40B4-BE49-F238E27FC236}">
                        <a16:creationId xmlns:a16="http://schemas.microsoft.com/office/drawing/2014/main" id="{05A0665A-B637-465B-8717-5E6D1E2C9120}"/>
                      </a:ext>
                    </a:extLst>
                  </p:cNvPr>
                  <p:cNvSpPr/>
                  <p:nvPr/>
                </p:nvSpPr>
                <p:spPr>
                  <a:xfrm>
                    <a:off x="3572064" y="1054364"/>
                    <a:ext cx="1140482" cy="1462504"/>
                  </a:xfrm>
                  <a:prstGeom prst="roundRect">
                    <a:avLst>
                      <a:gd name="adj" fmla="val 48205"/>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28" name="Rectangle: Rounded Corners 158">
                    <a:extLst>
                      <a:ext uri="{FF2B5EF4-FFF2-40B4-BE49-F238E27FC236}">
                        <a16:creationId xmlns:a16="http://schemas.microsoft.com/office/drawing/2014/main" id="{D08E3237-6C20-47D0-9107-D18315BD2A7B}"/>
                      </a:ext>
                    </a:extLst>
                  </p:cNvPr>
                  <p:cNvSpPr/>
                  <p:nvPr/>
                </p:nvSpPr>
                <p:spPr>
                  <a:xfrm>
                    <a:off x="4375408"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24" name="Freeform: Shape 123">
                  <a:extLst>
                    <a:ext uri="{FF2B5EF4-FFF2-40B4-BE49-F238E27FC236}">
                      <a16:creationId xmlns:a16="http://schemas.microsoft.com/office/drawing/2014/main" id="{AC21181A-8853-429A-BBD7-03376677596D}"/>
                    </a:ext>
                  </a:extLst>
                </p:cNvPr>
                <p:cNvSpPr/>
                <p:nvPr/>
              </p:nvSpPr>
              <p:spPr>
                <a:xfrm>
                  <a:off x="2824755" y="2877415"/>
                  <a:ext cx="2963457" cy="491765"/>
                </a:xfrm>
                <a:custGeom>
                  <a:avLst/>
                  <a:gdLst>
                    <a:gd name="connsiteX0" fmla="*/ 569210 w 3406551"/>
                    <a:gd name="connsiteY0" fmla="*/ 0 h 569209"/>
                    <a:gd name="connsiteX1" fmla="*/ 2837341 w 3406551"/>
                    <a:gd name="connsiteY1" fmla="*/ 0 h 569209"/>
                    <a:gd name="connsiteX2" fmla="*/ 3394987 w 3406551"/>
                    <a:gd name="connsiteY2" fmla="*/ 454494 h 569209"/>
                    <a:gd name="connsiteX3" fmla="*/ 3406551 w 3406551"/>
                    <a:gd name="connsiteY3" fmla="*/ 569209 h 569209"/>
                    <a:gd name="connsiteX4" fmla="*/ 0 w 3406551"/>
                    <a:gd name="connsiteY4" fmla="*/ 569209 h 569209"/>
                    <a:gd name="connsiteX5" fmla="*/ 11564 w 3406551"/>
                    <a:gd name="connsiteY5" fmla="*/ 454494 h 569209"/>
                    <a:gd name="connsiteX6" fmla="*/ 569210 w 3406551"/>
                    <a:gd name="connsiteY6" fmla="*/ 0 h 56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6551" h="569209">
                      <a:moveTo>
                        <a:pt x="569210" y="0"/>
                      </a:moveTo>
                      <a:lnTo>
                        <a:pt x="2837341" y="0"/>
                      </a:lnTo>
                      <a:cubicBezTo>
                        <a:pt x="3112411" y="0"/>
                        <a:pt x="3341910" y="195115"/>
                        <a:pt x="3394987" y="454494"/>
                      </a:cubicBezTo>
                      <a:lnTo>
                        <a:pt x="3406551" y="569209"/>
                      </a:lnTo>
                      <a:lnTo>
                        <a:pt x="0" y="569209"/>
                      </a:lnTo>
                      <a:lnTo>
                        <a:pt x="11564" y="454494"/>
                      </a:lnTo>
                      <a:cubicBezTo>
                        <a:pt x="64641" y="195115"/>
                        <a:pt x="294140" y="0"/>
                        <a:pt x="569210" y="0"/>
                      </a:cubicBezTo>
                      <a:close/>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sp>
          <p:nvSpPr>
            <p:cNvPr id="79" name="Oval 78">
              <a:extLst>
                <a:ext uri="{FF2B5EF4-FFF2-40B4-BE49-F238E27FC236}">
                  <a16:creationId xmlns:a16="http://schemas.microsoft.com/office/drawing/2014/main" id="{789A5DF5-0B90-49C4-94D8-1E85A1DE9219}"/>
                </a:ext>
              </a:extLst>
            </p:cNvPr>
            <p:cNvSpPr/>
            <p:nvPr/>
          </p:nvSpPr>
          <p:spPr>
            <a:xfrm>
              <a:off x="2045958"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36" name="Oval 135">
              <a:extLst>
                <a:ext uri="{FF2B5EF4-FFF2-40B4-BE49-F238E27FC236}">
                  <a16:creationId xmlns:a16="http://schemas.microsoft.com/office/drawing/2014/main" id="{6AA0A30A-DCDC-4517-A9D9-E053049BFDF1}"/>
                </a:ext>
              </a:extLst>
            </p:cNvPr>
            <p:cNvSpPr/>
            <p:nvPr/>
          </p:nvSpPr>
          <p:spPr>
            <a:xfrm>
              <a:off x="541572"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32" name="Freeform: Shape 131">
              <a:extLst>
                <a:ext uri="{FF2B5EF4-FFF2-40B4-BE49-F238E27FC236}">
                  <a16:creationId xmlns:a16="http://schemas.microsoft.com/office/drawing/2014/main" id="{E5FA578C-545E-46CA-A6D5-FDEDFF99D492}"/>
                </a:ext>
              </a:extLst>
            </p:cNvPr>
            <p:cNvSpPr/>
            <p:nvPr/>
          </p:nvSpPr>
          <p:spPr>
            <a:xfrm>
              <a:off x="615512" y="4064035"/>
              <a:ext cx="1696496" cy="1301422"/>
            </a:xfrm>
            <a:custGeom>
              <a:avLst/>
              <a:gdLst>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0 w 1696496"/>
                <a:gd name="connsiteY4" fmla="*/ 1301422 h 1301422"/>
                <a:gd name="connsiteX5" fmla="*/ 0 w 1696496"/>
                <a:gd name="connsiteY5" fmla="*/ 466621 h 1301422"/>
                <a:gd name="connsiteX6" fmla="*/ 466621 w 1696496"/>
                <a:gd name="connsiteY6" fmla="*/ 0 h 1301422"/>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802849 w 1696496"/>
                <a:gd name="connsiteY4" fmla="*/ 1298461 h 1301422"/>
                <a:gd name="connsiteX5" fmla="*/ 0 w 1696496"/>
                <a:gd name="connsiteY5" fmla="*/ 1301422 h 1301422"/>
                <a:gd name="connsiteX6" fmla="*/ 0 w 1696496"/>
                <a:gd name="connsiteY6" fmla="*/ 466621 h 1301422"/>
                <a:gd name="connsiteX7" fmla="*/ 466621 w 1696496"/>
                <a:gd name="connsiteY7" fmla="*/ 0 h 1301422"/>
                <a:gd name="connsiteX0" fmla="*/ 802849 w 1696496"/>
                <a:gd name="connsiteY0" fmla="*/ 1298461 h 1389901"/>
                <a:gd name="connsiteX1" fmla="*/ 0 w 1696496"/>
                <a:gd name="connsiteY1" fmla="*/ 1301422 h 1389901"/>
                <a:gd name="connsiteX2" fmla="*/ 0 w 1696496"/>
                <a:gd name="connsiteY2" fmla="*/ 466621 h 1389901"/>
                <a:gd name="connsiteX3" fmla="*/ 466621 w 1696496"/>
                <a:gd name="connsiteY3" fmla="*/ 0 h 1389901"/>
                <a:gd name="connsiteX4" fmla="*/ 1229875 w 1696496"/>
                <a:gd name="connsiteY4" fmla="*/ 0 h 1389901"/>
                <a:gd name="connsiteX5" fmla="*/ 1696496 w 1696496"/>
                <a:gd name="connsiteY5" fmla="*/ 466621 h 1389901"/>
                <a:gd name="connsiteX6" fmla="*/ 1696496 w 1696496"/>
                <a:gd name="connsiteY6" fmla="*/ 1301422 h 1389901"/>
                <a:gd name="connsiteX7" fmla="*/ 894289 w 1696496"/>
                <a:gd name="connsiteY7" fmla="*/ 1389901 h 1389901"/>
                <a:gd name="connsiteX0" fmla="*/ 802849 w 1696496"/>
                <a:gd name="connsiteY0" fmla="*/ 1298461 h 1301422"/>
                <a:gd name="connsiteX1" fmla="*/ 0 w 1696496"/>
                <a:gd name="connsiteY1" fmla="*/ 1301422 h 1301422"/>
                <a:gd name="connsiteX2" fmla="*/ 0 w 1696496"/>
                <a:gd name="connsiteY2" fmla="*/ 466621 h 1301422"/>
                <a:gd name="connsiteX3" fmla="*/ 466621 w 1696496"/>
                <a:gd name="connsiteY3" fmla="*/ 0 h 1301422"/>
                <a:gd name="connsiteX4" fmla="*/ 1229875 w 1696496"/>
                <a:gd name="connsiteY4" fmla="*/ 0 h 1301422"/>
                <a:gd name="connsiteX5" fmla="*/ 1696496 w 1696496"/>
                <a:gd name="connsiteY5" fmla="*/ 466621 h 1301422"/>
                <a:gd name="connsiteX6" fmla="*/ 1696496 w 1696496"/>
                <a:gd name="connsiteY6" fmla="*/ 1301422 h 1301422"/>
                <a:gd name="connsiteX0" fmla="*/ 0 w 1696496"/>
                <a:gd name="connsiteY0" fmla="*/ 1301422 h 1301422"/>
                <a:gd name="connsiteX1" fmla="*/ 0 w 1696496"/>
                <a:gd name="connsiteY1" fmla="*/ 466621 h 1301422"/>
                <a:gd name="connsiteX2" fmla="*/ 466621 w 1696496"/>
                <a:gd name="connsiteY2" fmla="*/ 0 h 1301422"/>
                <a:gd name="connsiteX3" fmla="*/ 1229875 w 1696496"/>
                <a:gd name="connsiteY3" fmla="*/ 0 h 1301422"/>
                <a:gd name="connsiteX4" fmla="*/ 1696496 w 1696496"/>
                <a:gd name="connsiteY4" fmla="*/ 466621 h 1301422"/>
                <a:gd name="connsiteX5" fmla="*/ 1696496 w 1696496"/>
                <a:gd name="connsiteY5" fmla="*/ 1301422 h 130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6496" h="1301422">
                  <a:moveTo>
                    <a:pt x="0" y="1301422"/>
                  </a:moveTo>
                  <a:lnTo>
                    <a:pt x="0" y="466621"/>
                  </a:lnTo>
                  <a:cubicBezTo>
                    <a:pt x="0" y="208913"/>
                    <a:pt x="208913" y="0"/>
                    <a:pt x="466621" y="0"/>
                  </a:cubicBezTo>
                  <a:lnTo>
                    <a:pt x="1229875" y="0"/>
                  </a:lnTo>
                  <a:cubicBezTo>
                    <a:pt x="1487583" y="0"/>
                    <a:pt x="1696496" y="208913"/>
                    <a:pt x="1696496" y="466621"/>
                  </a:cubicBezTo>
                  <a:lnTo>
                    <a:pt x="1696496" y="1301422"/>
                  </a:lnTo>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82" name="Group 81">
            <a:extLst>
              <a:ext uri="{FF2B5EF4-FFF2-40B4-BE49-F238E27FC236}">
                <a16:creationId xmlns:a16="http://schemas.microsoft.com/office/drawing/2014/main" id="{15A1426B-5D70-4DBD-946C-E865BCA29CBC}"/>
              </a:ext>
            </a:extLst>
          </p:cNvPr>
          <p:cNvGrpSpPr/>
          <p:nvPr/>
        </p:nvGrpSpPr>
        <p:grpSpPr>
          <a:xfrm>
            <a:off x="4149325" y="42640410"/>
            <a:ext cx="2957469" cy="3470674"/>
            <a:chOff x="2593328" y="3196286"/>
            <a:chExt cx="1848418" cy="2169171"/>
          </a:xfrm>
        </p:grpSpPr>
        <p:grpSp>
          <p:nvGrpSpPr>
            <p:cNvPr id="140" name="Group 139">
              <a:extLst>
                <a:ext uri="{FF2B5EF4-FFF2-40B4-BE49-F238E27FC236}">
                  <a16:creationId xmlns:a16="http://schemas.microsoft.com/office/drawing/2014/main" id="{A458966C-05F5-43F1-88B3-5EE5A7AA714D}"/>
                </a:ext>
              </a:extLst>
            </p:cNvPr>
            <p:cNvGrpSpPr/>
            <p:nvPr/>
          </p:nvGrpSpPr>
          <p:grpSpPr>
            <a:xfrm>
              <a:off x="2790327" y="3196286"/>
              <a:ext cx="1450379" cy="1132918"/>
              <a:chOff x="1543810" y="3236941"/>
              <a:chExt cx="1093041" cy="853795"/>
            </a:xfrm>
          </p:grpSpPr>
          <p:sp>
            <p:nvSpPr>
              <p:cNvPr id="146" name="Rectangle 63">
                <a:extLst>
                  <a:ext uri="{FF2B5EF4-FFF2-40B4-BE49-F238E27FC236}">
                    <a16:creationId xmlns:a16="http://schemas.microsoft.com/office/drawing/2014/main" id="{F00F3969-BDBB-45DC-8E16-D76ADEC58965}"/>
                  </a:ext>
                </a:extLst>
              </p:cNvPr>
              <p:cNvSpPr/>
              <p:nvPr/>
            </p:nvSpPr>
            <p:spPr>
              <a:xfrm>
                <a:off x="1959361" y="3751349"/>
                <a:ext cx="267176" cy="160283"/>
              </a:xfrm>
              <a:custGeom>
                <a:avLst/>
                <a:gdLst>
                  <a:gd name="connsiteX0" fmla="*/ 0 w 167614"/>
                  <a:gd name="connsiteY0" fmla="*/ 0 h 157663"/>
                  <a:gd name="connsiteX1" fmla="*/ 167614 w 167614"/>
                  <a:gd name="connsiteY1" fmla="*/ 0 h 157663"/>
                  <a:gd name="connsiteX2" fmla="*/ 167614 w 167614"/>
                  <a:gd name="connsiteY2" fmla="*/ 157663 h 157663"/>
                  <a:gd name="connsiteX3" fmla="*/ 0 w 167614"/>
                  <a:gd name="connsiteY3" fmla="*/ 157663 h 157663"/>
                  <a:gd name="connsiteX4" fmla="*/ 0 w 167614"/>
                  <a:gd name="connsiteY4" fmla="*/ 0 h 15766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57133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57641 w 267176"/>
                  <a:gd name="connsiteY0" fmla="*/ 7860 h 160283"/>
                  <a:gd name="connsiteX1" fmla="*/ 204294 w 267176"/>
                  <a:gd name="connsiteY1" fmla="*/ 0 h 160283"/>
                  <a:gd name="connsiteX2" fmla="*/ 267176 w 267176"/>
                  <a:gd name="connsiteY2" fmla="*/ 160283 h 160283"/>
                  <a:gd name="connsiteX3" fmla="*/ 0 w 267176"/>
                  <a:gd name="connsiteY3" fmla="*/ 157663 h 160283"/>
                  <a:gd name="connsiteX4" fmla="*/ 57641 w 267176"/>
                  <a:gd name="connsiteY4" fmla="*/ 7860 h 16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76" h="160283">
                    <a:moveTo>
                      <a:pt x="57641" y="7860"/>
                    </a:moveTo>
                    <a:lnTo>
                      <a:pt x="204294" y="0"/>
                    </a:lnTo>
                    <a:cubicBezTo>
                      <a:pt x="221761" y="53428"/>
                      <a:pt x="210409" y="117336"/>
                      <a:pt x="267176" y="160283"/>
                    </a:cubicBezTo>
                    <a:lnTo>
                      <a:pt x="0" y="157663"/>
                    </a:lnTo>
                    <a:cubicBezTo>
                      <a:pt x="60261" y="118210"/>
                      <a:pt x="41921" y="60414"/>
                      <a:pt x="57641" y="7860"/>
                    </a:cubicBezTo>
                    <a:close/>
                  </a:path>
                </a:pathLst>
              </a:cu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47" name="Group 146">
                <a:extLst>
                  <a:ext uri="{FF2B5EF4-FFF2-40B4-BE49-F238E27FC236}">
                    <a16:creationId xmlns:a16="http://schemas.microsoft.com/office/drawing/2014/main" id="{04181641-BB22-4BEB-A15C-5EBB1783AD9A}"/>
                  </a:ext>
                </a:extLst>
              </p:cNvPr>
              <p:cNvGrpSpPr/>
              <p:nvPr/>
            </p:nvGrpSpPr>
            <p:grpSpPr>
              <a:xfrm>
                <a:off x="1543810" y="3236941"/>
                <a:ext cx="1093041" cy="853795"/>
                <a:chOff x="2824755" y="1054364"/>
                <a:chExt cx="2963457" cy="2314816"/>
              </a:xfrm>
              <a:solidFill>
                <a:srgbClr val="EE5854"/>
              </a:solidFill>
            </p:grpSpPr>
            <p:grpSp>
              <p:nvGrpSpPr>
                <p:cNvPr id="148" name="Group 147">
                  <a:extLst>
                    <a:ext uri="{FF2B5EF4-FFF2-40B4-BE49-F238E27FC236}">
                      <a16:creationId xmlns:a16="http://schemas.microsoft.com/office/drawing/2014/main" id="{8410949B-3146-4DCB-87E9-BCFB90638494}"/>
                    </a:ext>
                  </a:extLst>
                </p:cNvPr>
                <p:cNvGrpSpPr/>
                <p:nvPr/>
              </p:nvGrpSpPr>
              <p:grpSpPr>
                <a:xfrm>
                  <a:off x="3609775" y="1054364"/>
                  <a:ext cx="1393408" cy="1824841"/>
                  <a:chOff x="3451485" y="1054364"/>
                  <a:chExt cx="1393408" cy="1824841"/>
                </a:xfrm>
                <a:grpFill/>
              </p:grpSpPr>
              <p:sp>
                <p:nvSpPr>
                  <p:cNvPr id="150" name="Rectangle: Rounded Corners 158">
                    <a:extLst>
                      <a:ext uri="{FF2B5EF4-FFF2-40B4-BE49-F238E27FC236}">
                        <a16:creationId xmlns:a16="http://schemas.microsoft.com/office/drawing/2014/main" id="{DB251458-BB4F-4E53-9555-C40F9CD51D4A}"/>
                      </a:ext>
                    </a:extLst>
                  </p:cNvPr>
                  <p:cNvSpPr/>
                  <p:nvPr/>
                </p:nvSpPr>
                <p:spPr>
                  <a:xfrm flipH="1">
                    <a:off x="3451485"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51" name="Rectangle: Rounded Corners 150">
                    <a:extLst>
                      <a:ext uri="{FF2B5EF4-FFF2-40B4-BE49-F238E27FC236}">
                        <a16:creationId xmlns:a16="http://schemas.microsoft.com/office/drawing/2014/main" id="{7CDEBED5-2E17-4E47-8419-6F41A0F49758}"/>
                      </a:ext>
                    </a:extLst>
                  </p:cNvPr>
                  <p:cNvSpPr/>
                  <p:nvPr/>
                </p:nvSpPr>
                <p:spPr>
                  <a:xfrm>
                    <a:off x="3572064" y="1054364"/>
                    <a:ext cx="1140482" cy="1462504"/>
                  </a:xfrm>
                  <a:prstGeom prst="roundRect">
                    <a:avLst>
                      <a:gd name="adj" fmla="val 48205"/>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52" name="Rectangle: Rounded Corners 158">
                    <a:extLst>
                      <a:ext uri="{FF2B5EF4-FFF2-40B4-BE49-F238E27FC236}">
                        <a16:creationId xmlns:a16="http://schemas.microsoft.com/office/drawing/2014/main" id="{FEDA0867-038A-452D-B9C9-E1DD794E4D00}"/>
                      </a:ext>
                    </a:extLst>
                  </p:cNvPr>
                  <p:cNvSpPr/>
                  <p:nvPr/>
                </p:nvSpPr>
                <p:spPr>
                  <a:xfrm>
                    <a:off x="4375408"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49" name="Freeform: Shape 148">
                  <a:extLst>
                    <a:ext uri="{FF2B5EF4-FFF2-40B4-BE49-F238E27FC236}">
                      <a16:creationId xmlns:a16="http://schemas.microsoft.com/office/drawing/2014/main" id="{655AAA72-0FF2-41CA-91C3-1840A3ABA3AC}"/>
                    </a:ext>
                  </a:extLst>
                </p:cNvPr>
                <p:cNvSpPr/>
                <p:nvPr/>
              </p:nvSpPr>
              <p:spPr>
                <a:xfrm>
                  <a:off x="2824755" y="2877415"/>
                  <a:ext cx="2963457" cy="491765"/>
                </a:xfrm>
                <a:custGeom>
                  <a:avLst/>
                  <a:gdLst>
                    <a:gd name="connsiteX0" fmla="*/ 569210 w 3406551"/>
                    <a:gd name="connsiteY0" fmla="*/ 0 h 569209"/>
                    <a:gd name="connsiteX1" fmla="*/ 2837341 w 3406551"/>
                    <a:gd name="connsiteY1" fmla="*/ 0 h 569209"/>
                    <a:gd name="connsiteX2" fmla="*/ 3394987 w 3406551"/>
                    <a:gd name="connsiteY2" fmla="*/ 454494 h 569209"/>
                    <a:gd name="connsiteX3" fmla="*/ 3406551 w 3406551"/>
                    <a:gd name="connsiteY3" fmla="*/ 569209 h 569209"/>
                    <a:gd name="connsiteX4" fmla="*/ 0 w 3406551"/>
                    <a:gd name="connsiteY4" fmla="*/ 569209 h 569209"/>
                    <a:gd name="connsiteX5" fmla="*/ 11564 w 3406551"/>
                    <a:gd name="connsiteY5" fmla="*/ 454494 h 569209"/>
                    <a:gd name="connsiteX6" fmla="*/ 569210 w 3406551"/>
                    <a:gd name="connsiteY6" fmla="*/ 0 h 56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6551" h="569209">
                      <a:moveTo>
                        <a:pt x="569210" y="0"/>
                      </a:moveTo>
                      <a:lnTo>
                        <a:pt x="2837341" y="0"/>
                      </a:lnTo>
                      <a:cubicBezTo>
                        <a:pt x="3112411" y="0"/>
                        <a:pt x="3341910" y="195115"/>
                        <a:pt x="3394987" y="454494"/>
                      </a:cubicBezTo>
                      <a:lnTo>
                        <a:pt x="3406551" y="569209"/>
                      </a:lnTo>
                      <a:lnTo>
                        <a:pt x="0" y="569209"/>
                      </a:lnTo>
                      <a:lnTo>
                        <a:pt x="11564" y="454494"/>
                      </a:lnTo>
                      <a:cubicBezTo>
                        <a:pt x="64641" y="195115"/>
                        <a:pt x="294140" y="0"/>
                        <a:pt x="569210" y="0"/>
                      </a:cubicBezTo>
                      <a:close/>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sp>
          <p:nvSpPr>
            <p:cNvPr id="142" name="Oval 141">
              <a:extLst>
                <a:ext uri="{FF2B5EF4-FFF2-40B4-BE49-F238E27FC236}">
                  <a16:creationId xmlns:a16="http://schemas.microsoft.com/office/drawing/2014/main" id="{293DCC7E-39B5-4DF2-A3AF-F0B421350506}"/>
                </a:ext>
              </a:extLst>
            </p:cNvPr>
            <p:cNvSpPr/>
            <p:nvPr/>
          </p:nvSpPr>
          <p:spPr>
            <a:xfrm>
              <a:off x="4097714"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43" name="Oval 142">
              <a:extLst>
                <a:ext uri="{FF2B5EF4-FFF2-40B4-BE49-F238E27FC236}">
                  <a16:creationId xmlns:a16="http://schemas.microsoft.com/office/drawing/2014/main" id="{011639F7-861C-4327-BAD7-C82476DB0732}"/>
                </a:ext>
              </a:extLst>
            </p:cNvPr>
            <p:cNvSpPr/>
            <p:nvPr/>
          </p:nvSpPr>
          <p:spPr>
            <a:xfrm>
              <a:off x="2593328"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44" name="Freeform: Shape 143">
              <a:extLst>
                <a:ext uri="{FF2B5EF4-FFF2-40B4-BE49-F238E27FC236}">
                  <a16:creationId xmlns:a16="http://schemas.microsoft.com/office/drawing/2014/main" id="{AB0A5B3C-1E31-42E7-B875-53480A294ED2}"/>
                </a:ext>
              </a:extLst>
            </p:cNvPr>
            <p:cNvSpPr/>
            <p:nvPr/>
          </p:nvSpPr>
          <p:spPr>
            <a:xfrm>
              <a:off x="2667268" y="4064035"/>
              <a:ext cx="1696496" cy="1301422"/>
            </a:xfrm>
            <a:custGeom>
              <a:avLst/>
              <a:gdLst>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0 w 1696496"/>
                <a:gd name="connsiteY4" fmla="*/ 1301422 h 1301422"/>
                <a:gd name="connsiteX5" fmla="*/ 0 w 1696496"/>
                <a:gd name="connsiteY5" fmla="*/ 466621 h 1301422"/>
                <a:gd name="connsiteX6" fmla="*/ 466621 w 1696496"/>
                <a:gd name="connsiteY6" fmla="*/ 0 h 1301422"/>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802849 w 1696496"/>
                <a:gd name="connsiteY4" fmla="*/ 1298461 h 1301422"/>
                <a:gd name="connsiteX5" fmla="*/ 0 w 1696496"/>
                <a:gd name="connsiteY5" fmla="*/ 1301422 h 1301422"/>
                <a:gd name="connsiteX6" fmla="*/ 0 w 1696496"/>
                <a:gd name="connsiteY6" fmla="*/ 466621 h 1301422"/>
                <a:gd name="connsiteX7" fmla="*/ 466621 w 1696496"/>
                <a:gd name="connsiteY7" fmla="*/ 0 h 1301422"/>
                <a:gd name="connsiteX0" fmla="*/ 802849 w 1696496"/>
                <a:gd name="connsiteY0" fmla="*/ 1298461 h 1389901"/>
                <a:gd name="connsiteX1" fmla="*/ 0 w 1696496"/>
                <a:gd name="connsiteY1" fmla="*/ 1301422 h 1389901"/>
                <a:gd name="connsiteX2" fmla="*/ 0 w 1696496"/>
                <a:gd name="connsiteY2" fmla="*/ 466621 h 1389901"/>
                <a:gd name="connsiteX3" fmla="*/ 466621 w 1696496"/>
                <a:gd name="connsiteY3" fmla="*/ 0 h 1389901"/>
                <a:gd name="connsiteX4" fmla="*/ 1229875 w 1696496"/>
                <a:gd name="connsiteY4" fmla="*/ 0 h 1389901"/>
                <a:gd name="connsiteX5" fmla="*/ 1696496 w 1696496"/>
                <a:gd name="connsiteY5" fmla="*/ 466621 h 1389901"/>
                <a:gd name="connsiteX6" fmla="*/ 1696496 w 1696496"/>
                <a:gd name="connsiteY6" fmla="*/ 1301422 h 1389901"/>
                <a:gd name="connsiteX7" fmla="*/ 894289 w 1696496"/>
                <a:gd name="connsiteY7" fmla="*/ 1389901 h 1389901"/>
                <a:gd name="connsiteX0" fmla="*/ 802849 w 1696496"/>
                <a:gd name="connsiteY0" fmla="*/ 1298461 h 1301422"/>
                <a:gd name="connsiteX1" fmla="*/ 0 w 1696496"/>
                <a:gd name="connsiteY1" fmla="*/ 1301422 h 1301422"/>
                <a:gd name="connsiteX2" fmla="*/ 0 w 1696496"/>
                <a:gd name="connsiteY2" fmla="*/ 466621 h 1301422"/>
                <a:gd name="connsiteX3" fmla="*/ 466621 w 1696496"/>
                <a:gd name="connsiteY3" fmla="*/ 0 h 1301422"/>
                <a:gd name="connsiteX4" fmla="*/ 1229875 w 1696496"/>
                <a:gd name="connsiteY4" fmla="*/ 0 h 1301422"/>
                <a:gd name="connsiteX5" fmla="*/ 1696496 w 1696496"/>
                <a:gd name="connsiteY5" fmla="*/ 466621 h 1301422"/>
                <a:gd name="connsiteX6" fmla="*/ 1696496 w 1696496"/>
                <a:gd name="connsiteY6" fmla="*/ 1301422 h 1301422"/>
                <a:gd name="connsiteX0" fmla="*/ 0 w 1696496"/>
                <a:gd name="connsiteY0" fmla="*/ 1301422 h 1301422"/>
                <a:gd name="connsiteX1" fmla="*/ 0 w 1696496"/>
                <a:gd name="connsiteY1" fmla="*/ 466621 h 1301422"/>
                <a:gd name="connsiteX2" fmla="*/ 466621 w 1696496"/>
                <a:gd name="connsiteY2" fmla="*/ 0 h 1301422"/>
                <a:gd name="connsiteX3" fmla="*/ 1229875 w 1696496"/>
                <a:gd name="connsiteY3" fmla="*/ 0 h 1301422"/>
                <a:gd name="connsiteX4" fmla="*/ 1696496 w 1696496"/>
                <a:gd name="connsiteY4" fmla="*/ 466621 h 1301422"/>
                <a:gd name="connsiteX5" fmla="*/ 1696496 w 1696496"/>
                <a:gd name="connsiteY5" fmla="*/ 1301422 h 130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6496" h="1301422">
                  <a:moveTo>
                    <a:pt x="0" y="1301422"/>
                  </a:moveTo>
                  <a:lnTo>
                    <a:pt x="0" y="466621"/>
                  </a:lnTo>
                  <a:cubicBezTo>
                    <a:pt x="0" y="208913"/>
                    <a:pt x="208913" y="0"/>
                    <a:pt x="466621" y="0"/>
                  </a:cubicBezTo>
                  <a:lnTo>
                    <a:pt x="1229875" y="0"/>
                  </a:lnTo>
                  <a:cubicBezTo>
                    <a:pt x="1487583" y="0"/>
                    <a:pt x="1696496" y="208913"/>
                    <a:pt x="1696496" y="466621"/>
                  </a:cubicBezTo>
                  <a:lnTo>
                    <a:pt x="1696496" y="1301422"/>
                  </a:lnTo>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84" name="Group 83">
            <a:extLst>
              <a:ext uri="{FF2B5EF4-FFF2-40B4-BE49-F238E27FC236}">
                <a16:creationId xmlns:a16="http://schemas.microsoft.com/office/drawing/2014/main" id="{7C151610-F065-4483-B44A-588AD372F06C}"/>
              </a:ext>
            </a:extLst>
          </p:cNvPr>
          <p:cNvGrpSpPr/>
          <p:nvPr/>
        </p:nvGrpSpPr>
        <p:grpSpPr>
          <a:xfrm>
            <a:off x="7432134" y="29012728"/>
            <a:ext cx="2957469" cy="3030661"/>
            <a:chOff x="4645084" y="3471294"/>
            <a:chExt cx="1848418" cy="1894163"/>
          </a:xfrm>
        </p:grpSpPr>
        <p:grpSp>
          <p:nvGrpSpPr>
            <p:cNvPr id="154" name="Group 153">
              <a:extLst>
                <a:ext uri="{FF2B5EF4-FFF2-40B4-BE49-F238E27FC236}">
                  <a16:creationId xmlns:a16="http://schemas.microsoft.com/office/drawing/2014/main" id="{47FD4B2F-2CFF-4967-AD51-BA828D58D85F}"/>
                </a:ext>
              </a:extLst>
            </p:cNvPr>
            <p:cNvGrpSpPr/>
            <p:nvPr/>
          </p:nvGrpSpPr>
          <p:grpSpPr>
            <a:xfrm>
              <a:off x="4842083" y="3471294"/>
              <a:ext cx="1450379" cy="1132918"/>
              <a:chOff x="1543810" y="3236941"/>
              <a:chExt cx="1093041" cy="853795"/>
            </a:xfrm>
          </p:grpSpPr>
          <p:sp>
            <p:nvSpPr>
              <p:cNvPr id="158" name="Rectangle 63">
                <a:extLst>
                  <a:ext uri="{FF2B5EF4-FFF2-40B4-BE49-F238E27FC236}">
                    <a16:creationId xmlns:a16="http://schemas.microsoft.com/office/drawing/2014/main" id="{10803B2B-BF4B-4EC5-9A63-D9253E74AFBE}"/>
                  </a:ext>
                </a:extLst>
              </p:cNvPr>
              <p:cNvSpPr/>
              <p:nvPr/>
            </p:nvSpPr>
            <p:spPr>
              <a:xfrm>
                <a:off x="1959361" y="3751349"/>
                <a:ext cx="267176" cy="160283"/>
              </a:xfrm>
              <a:custGeom>
                <a:avLst/>
                <a:gdLst>
                  <a:gd name="connsiteX0" fmla="*/ 0 w 167614"/>
                  <a:gd name="connsiteY0" fmla="*/ 0 h 157663"/>
                  <a:gd name="connsiteX1" fmla="*/ 167614 w 167614"/>
                  <a:gd name="connsiteY1" fmla="*/ 0 h 157663"/>
                  <a:gd name="connsiteX2" fmla="*/ 167614 w 167614"/>
                  <a:gd name="connsiteY2" fmla="*/ 157663 h 157663"/>
                  <a:gd name="connsiteX3" fmla="*/ 0 w 167614"/>
                  <a:gd name="connsiteY3" fmla="*/ 157663 h 157663"/>
                  <a:gd name="connsiteX4" fmla="*/ 0 w 167614"/>
                  <a:gd name="connsiteY4" fmla="*/ 0 h 15766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57133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57641 w 267176"/>
                  <a:gd name="connsiteY0" fmla="*/ 7860 h 160283"/>
                  <a:gd name="connsiteX1" fmla="*/ 204294 w 267176"/>
                  <a:gd name="connsiteY1" fmla="*/ 0 h 160283"/>
                  <a:gd name="connsiteX2" fmla="*/ 267176 w 267176"/>
                  <a:gd name="connsiteY2" fmla="*/ 160283 h 160283"/>
                  <a:gd name="connsiteX3" fmla="*/ 0 w 267176"/>
                  <a:gd name="connsiteY3" fmla="*/ 157663 h 160283"/>
                  <a:gd name="connsiteX4" fmla="*/ 57641 w 267176"/>
                  <a:gd name="connsiteY4" fmla="*/ 7860 h 16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76" h="160283">
                    <a:moveTo>
                      <a:pt x="57641" y="7860"/>
                    </a:moveTo>
                    <a:lnTo>
                      <a:pt x="204294" y="0"/>
                    </a:lnTo>
                    <a:cubicBezTo>
                      <a:pt x="221761" y="53428"/>
                      <a:pt x="210409" y="117336"/>
                      <a:pt x="267176" y="160283"/>
                    </a:cubicBezTo>
                    <a:lnTo>
                      <a:pt x="0" y="157663"/>
                    </a:lnTo>
                    <a:cubicBezTo>
                      <a:pt x="60261" y="118210"/>
                      <a:pt x="41921" y="60414"/>
                      <a:pt x="57641" y="7860"/>
                    </a:cubicBezTo>
                    <a:close/>
                  </a:path>
                </a:pathLst>
              </a:cu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59" name="Group 158">
                <a:extLst>
                  <a:ext uri="{FF2B5EF4-FFF2-40B4-BE49-F238E27FC236}">
                    <a16:creationId xmlns:a16="http://schemas.microsoft.com/office/drawing/2014/main" id="{10E3A157-DF2D-467F-BA74-C5C361E61DEF}"/>
                  </a:ext>
                </a:extLst>
              </p:cNvPr>
              <p:cNvGrpSpPr/>
              <p:nvPr/>
            </p:nvGrpSpPr>
            <p:grpSpPr>
              <a:xfrm>
                <a:off x="1543810" y="3236941"/>
                <a:ext cx="1093041" cy="853795"/>
                <a:chOff x="2824755" y="1054364"/>
                <a:chExt cx="2963457" cy="2314816"/>
              </a:xfrm>
              <a:solidFill>
                <a:srgbClr val="EE5854"/>
              </a:solidFill>
            </p:grpSpPr>
            <p:grpSp>
              <p:nvGrpSpPr>
                <p:cNvPr id="160" name="Group 159">
                  <a:extLst>
                    <a:ext uri="{FF2B5EF4-FFF2-40B4-BE49-F238E27FC236}">
                      <a16:creationId xmlns:a16="http://schemas.microsoft.com/office/drawing/2014/main" id="{9FDFAB36-2A94-4203-91E7-1DC7AA2D0528}"/>
                    </a:ext>
                  </a:extLst>
                </p:cNvPr>
                <p:cNvGrpSpPr/>
                <p:nvPr/>
              </p:nvGrpSpPr>
              <p:grpSpPr>
                <a:xfrm>
                  <a:off x="3609775" y="1054364"/>
                  <a:ext cx="1393408" cy="1824841"/>
                  <a:chOff x="3451485" y="1054364"/>
                  <a:chExt cx="1393408" cy="1824841"/>
                </a:xfrm>
                <a:grpFill/>
              </p:grpSpPr>
              <p:sp>
                <p:nvSpPr>
                  <p:cNvPr id="162" name="Rectangle: Rounded Corners 158">
                    <a:extLst>
                      <a:ext uri="{FF2B5EF4-FFF2-40B4-BE49-F238E27FC236}">
                        <a16:creationId xmlns:a16="http://schemas.microsoft.com/office/drawing/2014/main" id="{5A73FF5B-5E1F-4839-870E-76CA949E1823}"/>
                      </a:ext>
                    </a:extLst>
                  </p:cNvPr>
                  <p:cNvSpPr/>
                  <p:nvPr/>
                </p:nvSpPr>
                <p:spPr>
                  <a:xfrm flipH="1">
                    <a:off x="3451485"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3" name="Rectangle: Rounded Corners 162">
                    <a:extLst>
                      <a:ext uri="{FF2B5EF4-FFF2-40B4-BE49-F238E27FC236}">
                        <a16:creationId xmlns:a16="http://schemas.microsoft.com/office/drawing/2014/main" id="{5DE884FE-6249-42C5-83BC-BE426932C148}"/>
                      </a:ext>
                    </a:extLst>
                  </p:cNvPr>
                  <p:cNvSpPr/>
                  <p:nvPr/>
                </p:nvSpPr>
                <p:spPr>
                  <a:xfrm>
                    <a:off x="3572064" y="1054364"/>
                    <a:ext cx="1140482" cy="1462504"/>
                  </a:xfrm>
                  <a:prstGeom prst="roundRect">
                    <a:avLst>
                      <a:gd name="adj" fmla="val 48205"/>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4" name="Rectangle: Rounded Corners 158">
                    <a:extLst>
                      <a:ext uri="{FF2B5EF4-FFF2-40B4-BE49-F238E27FC236}">
                        <a16:creationId xmlns:a16="http://schemas.microsoft.com/office/drawing/2014/main" id="{C2218E09-1566-4AE9-878D-709164B18424}"/>
                      </a:ext>
                    </a:extLst>
                  </p:cNvPr>
                  <p:cNvSpPr/>
                  <p:nvPr/>
                </p:nvSpPr>
                <p:spPr>
                  <a:xfrm>
                    <a:off x="4375408"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61" name="Freeform: Shape 160">
                  <a:extLst>
                    <a:ext uri="{FF2B5EF4-FFF2-40B4-BE49-F238E27FC236}">
                      <a16:creationId xmlns:a16="http://schemas.microsoft.com/office/drawing/2014/main" id="{DE43BF63-5A60-4470-A92C-BDFCC24017BB}"/>
                    </a:ext>
                  </a:extLst>
                </p:cNvPr>
                <p:cNvSpPr/>
                <p:nvPr/>
              </p:nvSpPr>
              <p:spPr>
                <a:xfrm>
                  <a:off x="2824755" y="2877415"/>
                  <a:ext cx="2963457" cy="491765"/>
                </a:xfrm>
                <a:custGeom>
                  <a:avLst/>
                  <a:gdLst>
                    <a:gd name="connsiteX0" fmla="*/ 569210 w 3406551"/>
                    <a:gd name="connsiteY0" fmla="*/ 0 h 569209"/>
                    <a:gd name="connsiteX1" fmla="*/ 2837341 w 3406551"/>
                    <a:gd name="connsiteY1" fmla="*/ 0 h 569209"/>
                    <a:gd name="connsiteX2" fmla="*/ 3394987 w 3406551"/>
                    <a:gd name="connsiteY2" fmla="*/ 454494 h 569209"/>
                    <a:gd name="connsiteX3" fmla="*/ 3406551 w 3406551"/>
                    <a:gd name="connsiteY3" fmla="*/ 569209 h 569209"/>
                    <a:gd name="connsiteX4" fmla="*/ 0 w 3406551"/>
                    <a:gd name="connsiteY4" fmla="*/ 569209 h 569209"/>
                    <a:gd name="connsiteX5" fmla="*/ 11564 w 3406551"/>
                    <a:gd name="connsiteY5" fmla="*/ 454494 h 569209"/>
                    <a:gd name="connsiteX6" fmla="*/ 569210 w 3406551"/>
                    <a:gd name="connsiteY6" fmla="*/ 0 h 56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6551" h="569209">
                      <a:moveTo>
                        <a:pt x="569210" y="0"/>
                      </a:moveTo>
                      <a:lnTo>
                        <a:pt x="2837341" y="0"/>
                      </a:lnTo>
                      <a:cubicBezTo>
                        <a:pt x="3112411" y="0"/>
                        <a:pt x="3341910" y="195115"/>
                        <a:pt x="3394987" y="454494"/>
                      </a:cubicBezTo>
                      <a:lnTo>
                        <a:pt x="3406551" y="569209"/>
                      </a:lnTo>
                      <a:lnTo>
                        <a:pt x="0" y="569209"/>
                      </a:lnTo>
                      <a:lnTo>
                        <a:pt x="11564" y="454494"/>
                      </a:lnTo>
                      <a:cubicBezTo>
                        <a:pt x="64641" y="195115"/>
                        <a:pt x="294140" y="0"/>
                        <a:pt x="569210" y="0"/>
                      </a:cubicBezTo>
                      <a:close/>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sp>
          <p:nvSpPr>
            <p:cNvPr id="155" name="Oval 154">
              <a:extLst>
                <a:ext uri="{FF2B5EF4-FFF2-40B4-BE49-F238E27FC236}">
                  <a16:creationId xmlns:a16="http://schemas.microsoft.com/office/drawing/2014/main" id="{E51CBA6C-11C1-4D54-9ED9-A9FAB4E798BB}"/>
                </a:ext>
              </a:extLst>
            </p:cNvPr>
            <p:cNvSpPr/>
            <p:nvPr/>
          </p:nvSpPr>
          <p:spPr>
            <a:xfrm>
              <a:off x="6149470"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56" name="Oval 155">
              <a:extLst>
                <a:ext uri="{FF2B5EF4-FFF2-40B4-BE49-F238E27FC236}">
                  <a16:creationId xmlns:a16="http://schemas.microsoft.com/office/drawing/2014/main" id="{AE1A0F9F-B9F8-4B2E-9EC9-2AC17C3FE0B8}"/>
                </a:ext>
              </a:extLst>
            </p:cNvPr>
            <p:cNvSpPr/>
            <p:nvPr/>
          </p:nvSpPr>
          <p:spPr>
            <a:xfrm>
              <a:off x="4645084"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57" name="Freeform: Shape 156">
              <a:extLst>
                <a:ext uri="{FF2B5EF4-FFF2-40B4-BE49-F238E27FC236}">
                  <a16:creationId xmlns:a16="http://schemas.microsoft.com/office/drawing/2014/main" id="{4444AA43-E259-481B-94AD-D2BD79889F33}"/>
                </a:ext>
              </a:extLst>
            </p:cNvPr>
            <p:cNvSpPr/>
            <p:nvPr/>
          </p:nvSpPr>
          <p:spPr>
            <a:xfrm>
              <a:off x="4719024" y="4064035"/>
              <a:ext cx="1696496" cy="1301422"/>
            </a:xfrm>
            <a:custGeom>
              <a:avLst/>
              <a:gdLst>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0 w 1696496"/>
                <a:gd name="connsiteY4" fmla="*/ 1301422 h 1301422"/>
                <a:gd name="connsiteX5" fmla="*/ 0 w 1696496"/>
                <a:gd name="connsiteY5" fmla="*/ 466621 h 1301422"/>
                <a:gd name="connsiteX6" fmla="*/ 466621 w 1696496"/>
                <a:gd name="connsiteY6" fmla="*/ 0 h 1301422"/>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802849 w 1696496"/>
                <a:gd name="connsiteY4" fmla="*/ 1298461 h 1301422"/>
                <a:gd name="connsiteX5" fmla="*/ 0 w 1696496"/>
                <a:gd name="connsiteY5" fmla="*/ 1301422 h 1301422"/>
                <a:gd name="connsiteX6" fmla="*/ 0 w 1696496"/>
                <a:gd name="connsiteY6" fmla="*/ 466621 h 1301422"/>
                <a:gd name="connsiteX7" fmla="*/ 466621 w 1696496"/>
                <a:gd name="connsiteY7" fmla="*/ 0 h 1301422"/>
                <a:gd name="connsiteX0" fmla="*/ 802849 w 1696496"/>
                <a:gd name="connsiteY0" fmla="*/ 1298461 h 1389901"/>
                <a:gd name="connsiteX1" fmla="*/ 0 w 1696496"/>
                <a:gd name="connsiteY1" fmla="*/ 1301422 h 1389901"/>
                <a:gd name="connsiteX2" fmla="*/ 0 w 1696496"/>
                <a:gd name="connsiteY2" fmla="*/ 466621 h 1389901"/>
                <a:gd name="connsiteX3" fmla="*/ 466621 w 1696496"/>
                <a:gd name="connsiteY3" fmla="*/ 0 h 1389901"/>
                <a:gd name="connsiteX4" fmla="*/ 1229875 w 1696496"/>
                <a:gd name="connsiteY4" fmla="*/ 0 h 1389901"/>
                <a:gd name="connsiteX5" fmla="*/ 1696496 w 1696496"/>
                <a:gd name="connsiteY5" fmla="*/ 466621 h 1389901"/>
                <a:gd name="connsiteX6" fmla="*/ 1696496 w 1696496"/>
                <a:gd name="connsiteY6" fmla="*/ 1301422 h 1389901"/>
                <a:gd name="connsiteX7" fmla="*/ 894289 w 1696496"/>
                <a:gd name="connsiteY7" fmla="*/ 1389901 h 1389901"/>
                <a:gd name="connsiteX0" fmla="*/ 802849 w 1696496"/>
                <a:gd name="connsiteY0" fmla="*/ 1298461 h 1301422"/>
                <a:gd name="connsiteX1" fmla="*/ 0 w 1696496"/>
                <a:gd name="connsiteY1" fmla="*/ 1301422 h 1301422"/>
                <a:gd name="connsiteX2" fmla="*/ 0 w 1696496"/>
                <a:gd name="connsiteY2" fmla="*/ 466621 h 1301422"/>
                <a:gd name="connsiteX3" fmla="*/ 466621 w 1696496"/>
                <a:gd name="connsiteY3" fmla="*/ 0 h 1301422"/>
                <a:gd name="connsiteX4" fmla="*/ 1229875 w 1696496"/>
                <a:gd name="connsiteY4" fmla="*/ 0 h 1301422"/>
                <a:gd name="connsiteX5" fmla="*/ 1696496 w 1696496"/>
                <a:gd name="connsiteY5" fmla="*/ 466621 h 1301422"/>
                <a:gd name="connsiteX6" fmla="*/ 1696496 w 1696496"/>
                <a:gd name="connsiteY6" fmla="*/ 1301422 h 1301422"/>
                <a:gd name="connsiteX0" fmla="*/ 0 w 1696496"/>
                <a:gd name="connsiteY0" fmla="*/ 1301422 h 1301422"/>
                <a:gd name="connsiteX1" fmla="*/ 0 w 1696496"/>
                <a:gd name="connsiteY1" fmla="*/ 466621 h 1301422"/>
                <a:gd name="connsiteX2" fmla="*/ 466621 w 1696496"/>
                <a:gd name="connsiteY2" fmla="*/ 0 h 1301422"/>
                <a:gd name="connsiteX3" fmla="*/ 1229875 w 1696496"/>
                <a:gd name="connsiteY3" fmla="*/ 0 h 1301422"/>
                <a:gd name="connsiteX4" fmla="*/ 1696496 w 1696496"/>
                <a:gd name="connsiteY4" fmla="*/ 466621 h 1301422"/>
                <a:gd name="connsiteX5" fmla="*/ 1696496 w 1696496"/>
                <a:gd name="connsiteY5" fmla="*/ 1301422 h 130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6496" h="1301422">
                  <a:moveTo>
                    <a:pt x="0" y="1301422"/>
                  </a:moveTo>
                  <a:lnTo>
                    <a:pt x="0" y="466621"/>
                  </a:lnTo>
                  <a:cubicBezTo>
                    <a:pt x="0" y="208913"/>
                    <a:pt x="208913" y="0"/>
                    <a:pt x="466621" y="0"/>
                  </a:cubicBezTo>
                  <a:lnTo>
                    <a:pt x="1229875" y="0"/>
                  </a:lnTo>
                  <a:cubicBezTo>
                    <a:pt x="1487583" y="0"/>
                    <a:pt x="1696496" y="208913"/>
                    <a:pt x="1696496" y="466621"/>
                  </a:cubicBezTo>
                  <a:lnTo>
                    <a:pt x="1696496" y="1301422"/>
                  </a:lnTo>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86" name="Group 85">
            <a:extLst>
              <a:ext uri="{FF2B5EF4-FFF2-40B4-BE49-F238E27FC236}">
                <a16:creationId xmlns:a16="http://schemas.microsoft.com/office/drawing/2014/main" id="{12C972E3-A942-4F22-AEB7-5A2FF47CE2FF}"/>
              </a:ext>
            </a:extLst>
          </p:cNvPr>
          <p:cNvGrpSpPr/>
          <p:nvPr/>
        </p:nvGrpSpPr>
        <p:grpSpPr>
          <a:xfrm>
            <a:off x="10714944" y="13270781"/>
            <a:ext cx="2957469" cy="3360670"/>
            <a:chOff x="6696840" y="3265038"/>
            <a:chExt cx="1848418" cy="2100419"/>
          </a:xfrm>
        </p:grpSpPr>
        <p:grpSp>
          <p:nvGrpSpPr>
            <p:cNvPr id="166" name="Group 165">
              <a:extLst>
                <a:ext uri="{FF2B5EF4-FFF2-40B4-BE49-F238E27FC236}">
                  <a16:creationId xmlns:a16="http://schemas.microsoft.com/office/drawing/2014/main" id="{3A98FB45-AA47-4830-B8BF-D068AD255876}"/>
                </a:ext>
              </a:extLst>
            </p:cNvPr>
            <p:cNvGrpSpPr/>
            <p:nvPr/>
          </p:nvGrpSpPr>
          <p:grpSpPr>
            <a:xfrm>
              <a:off x="6893839" y="3265038"/>
              <a:ext cx="1450379" cy="1132918"/>
              <a:chOff x="1543810" y="3236941"/>
              <a:chExt cx="1093041" cy="853795"/>
            </a:xfrm>
          </p:grpSpPr>
          <p:sp>
            <p:nvSpPr>
              <p:cNvPr id="170" name="Rectangle 63">
                <a:extLst>
                  <a:ext uri="{FF2B5EF4-FFF2-40B4-BE49-F238E27FC236}">
                    <a16:creationId xmlns:a16="http://schemas.microsoft.com/office/drawing/2014/main" id="{D20998A7-8457-42DE-AA0A-39FBB415591F}"/>
                  </a:ext>
                </a:extLst>
              </p:cNvPr>
              <p:cNvSpPr/>
              <p:nvPr/>
            </p:nvSpPr>
            <p:spPr>
              <a:xfrm>
                <a:off x="1959361" y="3751349"/>
                <a:ext cx="267176" cy="160283"/>
              </a:xfrm>
              <a:custGeom>
                <a:avLst/>
                <a:gdLst>
                  <a:gd name="connsiteX0" fmla="*/ 0 w 167614"/>
                  <a:gd name="connsiteY0" fmla="*/ 0 h 157663"/>
                  <a:gd name="connsiteX1" fmla="*/ 167614 w 167614"/>
                  <a:gd name="connsiteY1" fmla="*/ 0 h 157663"/>
                  <a:gd name="connsiteX2" fmla="*/ 167614 w 167614"/>
                  <a:gd name="connsiteY2" fmla="*/ 157663 h 157663"/>
                  <a:gd name="connsiteX3" fmla="*/ 0 w 167614"/>
                  <a:gd name="connsiteY3" fmla="*/ 157663 h 157663"/>
                  <a:gd name="connsiteX4" fmla="*/ 0 w 167614"/>
                  <a:gd name="connsiteY4" fmla="*/ 0 h 15766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57133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57641 w 267176"/>
                  <a:gd name="connsiteY0" fmla="*/ 7860 h 160283"/>
                  <a:gd name="connsiteX1" fmla="*/ 204294 w 267176"/>
                  <a:gd name="connsiteY1" fmla="*/ 0 h 160283"/>
                  <a:gd name="connsiteX2" fmla="*/ 267176 w 267176"/>
                  <a:gd name="connsiteY2" fmla="*/ 160283 h 160283"/>
                  <a:gd name="connsiteX3" fmla="*/ 0 w 267176"/>
                  <a:gd name="connsiteY3" fmla="*/ 157663 h 160283"/>
                  <a:gd name="connsiteX4" fmla="*/ 57641 w 267176"/>
                  <a:gd name="connsiteY4" fmla="*/ 7860 h 16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76" h="160283">
                    <a:moveTo>
                      <a:pt x="57641" y="7860"/>
                    </a:moveTo>
                    <a:lnTo>
                      <a:pt x="204294" y="0"/>
                    </a:lnTo>
                    <a:cubicBezTo>
                      <a:pt x="221761" y="53428"/>
                      <a:pt x="210409" y="117336"/>
                      <a:pt x="267176" y="160283"/>
                    </a:cubicBezTo>
                    <a:lnTo>
                      <a:pt x="0" y="157663"/>
                    </a:lnTo>
                    <a:cubicBezTo>
                      <a:pt x="60261" y="118210"/>
                      <a:pt x="41921" y="60414"/>
                      <a:pt x="57641" y="7860"/>
                    </a:cubicBezTo>
                    <a:close/>
                  </a:path>
                </a:pathLst>
              </a:cu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71" name="Group 170">
                <a:extLst>
                  <a:ext uri="{FF2B5EF4-FFF2-40B4-BE49-F238E27FC236}">
                    <a16:creationId xmlns:a16="http://schemas.microsoft.com/office/drawing/2014/main" id="{710AE9F2-F8AA-4F1A-AE43-2C83D717DB9B}"/>
                  </a:ext>
                </a:extLst>
              </p:cNvPr>
              <p:cNvGrpSpPr/>
              <p:nvPr/>
            </p:nvGrpSpPr>
            <p:grpSpPr>
              <a:xfrm>
                <a:off x="1543810" y="3236941"/>
                <a:ext cx="1093041" cy="853795"/>
                <a:chOff x="2824755" y="1054364"/>
                <a:chExt cx="2963457" cy="2314816"/>
              </a:xfrm>
              <a:solidFill>
                <a:srgbClr val="EE5854"/>
              </a:solidFill>
            </p:grpSpPr>
            <p:grpSp>
              <p:nvGrpSpPr>
                <p:cNvPr id="172" name="Group 171">
                  <a:extLst>
                    <a:ext uri="{FF2B5EF4-FFF2-40B4-BE49-F238E27FC236}">
                      <a16:creationId xmlns:a16="http://schemas.microsoft.com/office/drawing/2014/main" id="{72EBB350-FDB7-410A-B391-A724CE2F2160}"/>
                    </a:ext>
                  </a:extLst>
                </p:cNvPr>
                <p:cNvGrpSpPr/>
                <p:nvPr/>
              </p:nvGrpSpPr>
              <p:grpSpPr>
                <a:xfrm>
                  <a:off x="3609775" y="1054364"/>
                  <a:ext cx="1393408" cy="1824841"/>
                  <a:chOff x="3451485" y="1054364"/>
                  <a:chExt cx="1393408" cy="1824841"/>
                </a:xfrm>
                <a:grpFill/>
              </p:grpSpPr>
              <p:sp>
                <p:nvSpPr>
                  <p:cNvPr id="174" name="Rectangle: Rounded Corners 158">
                    <a:extLst>
                      <a:ext uri="{FF2B5EF4-FFF2-40B4-BE49-F238E27FC236}">
                        <a16:creationId xmlns:a16="http://schemas.microsoft.com/office/drawing/2014/main" id="{DDF90A40-DFE3-47E2-9546-350D303584A4}"/>
                      </a:ext>
                    </a:extLst>
                  </p:cNvPr>
                  <p:cNvSpPr/>
                  <p:nvPr/>
                </p:nvSpPr>
                <p:spPr>
                  <a:xfrm flipH="1">
                    <a:off x="3451485"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75" name="Rectangle: Rounded Corners 174">
                    <a:extLst>
                      <a:ext uri="{FF2B5EF4-FFF2-40B4-BE49-F238E27FC236}">
                        <a16:creationId xmlns:a16="http://schemas.microsoft.com/office/drawing/2014/main" id="{F45843E8-C8C4-41E8-86DB-EEAAB638072B}"/>
                      </a:ext>
                    </a:extLst>
                  </p:cNvPr>
                  <p:cNvSpPr/>
                  <p:nvPr/>
                </p:nvSpPr>
                <p:spPr>
                  <a:xfrm>
                    <a:off x="3572064" y="1054364"/>
                    <a:ext cx="1140482" cy="1462504"/>
                  </a:xfrm>
                  <a:prstGeom prst="roundRect">
                    <a:avLst>
                      <a:gd name="adj" fmla="val 48205"/>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76" name="Rectangle: Rounded Corners 158">
                    <a:extLst>
                      <a:ext uri="{FF2B5EF4-FFF2-40B4-BE49-F238E27FC236}">
                        <a16:creationId xmlns:a16="http://schemas.microsoft.com/office/drawing/2014/main" id="{197EA33F-439E-462C-9D02-E9A32CBE8EF5}"/>
                      </a:ext>
                    </a:extLst>
                  </p:cNvPr>
                  <p:cNvSpPr/>
                  <p:nvPr/>
                </p:nvSpPr>
                <p:spPr>
                  <a:xfrm>
                    <a:off x="4375408"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73" name="Freeform: Shape 172">
                  <a:extLst>
                    <a:ext uri="{FF2B5EF4-FFF2-40B4-BE49-F238E27FC236}">
                      <a16:creationId xmlns:a16="http://schemas.microsoft.com/office/drawing/2014/main" id="{0350F02E-4A03-4BBC-B658-8C8B218B168A}"/>
                    </a:ext>
                  </a:extLst>
                </p:cNvPr>
                <p:cNvSpPr/>
                <p:nvPr/>
              </p:nvSpPr>
              <p:spPr>
                <a:xfrm>
                  <a:off x="2824755" y="2877415"/>
                  <a:ext cx="2963457" cy="491765"/>
                </a:xfrm>
                <a:custGeom>
                  <a:avLst/>
                  <a:gdLst>
                    <a:gd name="connsiteX0" fmla="*/ 569210 w 3406551"/>
                    <a:gd name="connsiteY0" fmla="*/ 0 h 569209"/>
                    <a:gd name="connsiteX1" fmla="*/ 2837341 w 3406551"/>
                    <a:gd name="connsiteY1" fmla="*/ 0 h 569209"/>
                    <a:gd name="connsiteX2" fmla="*/ 3394987 w 3406551"/>
                    <a:gd name="connsiteY2" fmla="*/ 454494 h 569209"/>
                    <a:gd name="connsiteX3" fmla="*/ 3406551 w 3406551"/>
                    <a:gd name="connsiteY3" fmla="*/ 569209 h 569209"/>
                    <a:gd name="connsiteX4" fmla="*/ 0 w 3406551"/>
                    <a:gd name="connsiteY4" fmla="*/ 569209 h 569209"/>
                    <a:gd name="connsiteX5" fmla="*/ 11564 w 3406551"/>
                    <a:gd name="connsiteY5" fmla="*/ 454494 h 569209"/>
                    <a:gd name="connsiteX6" fmla="*/ 569210 w 3406551"/>
                    <a:gd name="connsiteY6" fmla="*/ 0 h 56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6551" h="569209">
                      <a:moveTo>
                        <a:pt x="569210" y="0"/>
                      </a:moveTo>
                      <a:lnTo>
                        <a:pt x="2837341" y="0"/>
                      </a:lnTo>
                      <a:cubicBezTo>
                        <a:pt x="3112411" y="0"/>
                        <a:pt x="3341910" y="195115"/>
                        <a:pt x="3394987" y="454494"/>
                      </a:cubicBezTo>
                      <a:lnTo>
                        <a:pt x="3406551" y="569209"/>
                      </a:lnTo>
                      <a:lnTo>
                        <a:pt x="0" y="569209"/>
                      </a:lnTo>
                      <a:lnTo>
                        <a:pt x="11564" y="454494"/>
                      </a:lnTo>
                      <a:cubicBezTo>
                        <a:pt x="64641" y="195115"/>
                        <a:pt x="294140" y="0"/>
                        <a:pt x="569210" y="0"/>
                      </a:cubicBezTo>
                      <a:close/>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sp>
          <p:nvSpPr>
            <p:cNvPr id="167" name="Oval 166">
              <a:extLst>
                <a:ext uri="{FF2B5EF4-FFF2-40B4-BE49-F238E27FC236}">
                  <a16:creationId xmlns:a16="http://schemas.microsoft.com/office/drawing/2014/main" id="{AD7B209A-A7F1-46E4-8AA4-DE62791D9818}"/>
                </a:ext>
              </a:extLst>
            </p:cNvPr>
            <p:cNvSpPr/>
            <p:nvPr/>
          </p:nvSpPr>
          <p:spPr>
            <a:xfrm>
              <a:off x="8201226"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8" name="Oval 167">
              <a:extLst>
                <a:ext uri="{FF2B5EF4-FFF2-40B4-BE49-F238E27FC236}">
                  <a16:creationId xmlns:a16="http://schemas.microsoft.com/office/drawing/2014/main" id="{EF3B3581-12A7-4E02-9B7D-6EA4633D099D}"/>
                </a:ext>
              </a:extLst>
            </p:cNvPr>
            <p:cNvSpPr/>
            <p:nvPr/>
          </p:nvSpPr>
          <p:spPr>
            <a:xfrm>
              <a:off x="6696840"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9" name="Freeform: Shape 168">
              <a:extLst>
                <a:ext uri="{FF2B5EF4-FFF2-40B4-BE49-F238E27FC236}">
                  <a16:creationId xmlns:a16="http://schemas.microsoft.com/office/drawing/2014/main" id="{F34E8DA2-F54C-459B-83C0-5347063A7087}"/>
                </a:ext>
              </a:extLst>
            </p:cNvPr>
            <p:cNvSpPr/>
            <p:nvPr/>
          </p:nvSpPr>
          <p:spPr>
            <a:xfrm>
              <a:off x="6770780" y="4064035"/>
              <a:ext cx="1696496" cy="1301422"/>
            </a:xfrm>
            <a:custGeom>
              <a:avLst/>
              <a:gdLst>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0 w 1696496"/>
                <a:gd name="connsiteY4" fmla="*/ 1301422 h 1301422"/>
                <a:gd name="connsiteX5" fmla="*/ 0 w 1696496"/>
                <a:gd name="connsiteY5" fmla="*/ 466621 h 1301422"/>
                <a:gd name="connsiteX6" fmla="*/ 466621 w 1696496"/>
                <a:gd name="connsiteY6" fmla="*/ 0 h 1301422"/>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802849 w 1696496"/>
                <a:gd name="connsiteY4" fmla="*/ 1298461 h 1301422"/>
                <a:gd name="connsiteX5" fmla="*/ 0 w 1696496"/>
                <a:gd name="connsiteY5" fmla="*/ 1301422 h 1301422"/>
                <a:gd name="connsiteX6" fmla="*/ 0 w 1696496"/>
                <a:gd name="connsiteY6" fmla="*/ 466621 h 1301422"/>
                <a:gd name="connsiteX7" fmla="*/ 466621 w 1696496"/>
                <a:gd name="connsiteY7" fmla="*/ 0 h 1301422"/>
                <a:gd name="connsiteX0" fmla="*/ 802849 w 1696496"/>
                <a:gd name="connsiteY0" fmla="*/ 1298461 h 1389901"/>
                <a:gd name="connsiteX1" fmla="*/ 0 w 1696496"/>
                <a:gd name="connsiteY1" fmla="*/ 1301422 h 1389901"/>
                <a:gd name="connsiteX2" fmla="*/ 0 w 1696496"/>
                <a:gd name="connsiteY2" fmla="*/ 466621 h 1389901"/>
                <a:gd name="connsiteX3" fmla="*/ 466621 w 1696496"/>
                <a:gd name="connsiteY3" fmla="*/ 0 h 1389901"/>
                <a:gd name="connsiteX4" fmla="*/ 1229875 w 1696496"/>
                <a:gd name="connsiteY4" fmla="*/ 0 h 1389901"/>
                <a:gd name="connsiteX5" fmla="*/ 1696496 w 1696496"/>
                <a:gd name="connsiteY5" fmla="*/ 466621 h 1389901"/>
                <a:gd name="connsiteX6" fmla="*/ 1696496 w 1696496"/>
                <a:gd name="connsiteY6" fmla="*/ 1301422 h 1389901"/>
                <a:gd name="connsiteX7" fmla="*/ 894289 w 1696496"/>
                <a:gd name="connsiteY7" fmla="*/ 1389901 h 1389901"/>
                <a:gd name="connsiteX0" fmla="*/ 802849 w 1696496"/>
                <a:gd name="connsiteY0" fmla="*/ 1298461 h 1301422"/>
                <a:gd name="connsiteX1" fmla="*/ 0 w 1696496"/>
                <a:gd name="connsiteY1" fmla="*/ 1301422 h 1301422"/>
                <a:gd name="connsiteX2" fmla="*/ 0 w 1696496"/>
                <a:gd name="connsiteY2" fmla="*/ 466621 h 1301422"/>
                <a:gd name="connsiteX3" fmla="*/ 466621 w 1696496"/>
                <a:gd name="connsiteY3" fmla="*/ 0 h 1301422"/>
                <a:gd name="connsiteX4" fmla="*/ 1229875 w 1696496"/>
                <a:gd name="connsiteY4" fmla="*/ 0 h 1301422"/>
                <a:gd name="connsiteX5" fmla="*/ 1696496 w 1696496"/>
                <a:gd name="connsiteY5" fmla="*/ 466621 h 1301422"/>
                <a:gd name="connsiteX6" fmla="*/ 1696496 w 1696496"/>
                <a:gd name="connsiteY6" fmla="*/ 1301422 h 1301422"/>
                <a:gd name="connsiteX0" fmla="*/ 0 w 1696496"/>
                <a:gd name="connsiteY0" fmla="*/ 1301422 h 1301422"/>
                <a:gd name="connsiteX1" fmla="*/ 0 w 1696496"/>
                <a:gd name="connsiteY1" fmla="*/ 466621 h 1301422"/>
                <a:gd name="connsiteX2" fmla="*/ 466621 w 1696496"/>
                <a:gd name="connsiteY2" fmla="*/ 0 h 1301422"/>
                <a:gd name="connsiteX3" fmla="*/ 1229875 w 1696496"/>
                <a:gd name="connsiteY3" fmla="*/ 0 h 1301422"/>
                <a:gd name="connsiteX4" fmla="*/ 1696496 w 1696496"/>
                <a:gd name="connsiteY4" fmla="*/ 466621 h 1301422"/>
                <a:gd name="connsiteX5" fmla="*/ 1696496 w 1696496"/>
                <a:gd name="connsiteY5" fmla="*/ 1301422 h 130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6496" h="1301422">
                  <a:moveTo>
                    <a:pt x="0" y="1301422"/>
                  </a:moveTo>
                  <a:lnTo>
                    <a:pt x="0" y="466621"/>
                  </a:lnTo>
                  <a:cubicBezTo>
                    <a:pt x="0" y="208913"/>
                    <a:pt x="208913" y="0"/>
                    <a:pt x="466621" y="0"/>
                  </a:cubicBezTo>
                  <a:lnTo>
                    <a:pt x="1229875" y="0"/>
                  </a:lnTo>
                  <a:cubicBezTo>
                    <a:pt x="1487583" y="0"/>
                    <a:pt x="1696496" y="208913"/>
                    <a:pt x="1696496" y="466621"/>
                  </a:cubicBezTo>
                  <a:lnTo>
                    <a:pt x="1696496" y="1301422"/>
                  </a:lnTo>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93" name="Title 8">
            <a:extLst>
              <a:ext uri="{FF2B5EF4-FFF2-40B4-BE49-F238E27FC236}">
                <a16:creationId xmlns:a16="http://schemas.microsoft.com/office/drawing/2014/main" id="{B6641548-3343-4161-95AF-3D522421B384}"/>
              </a:ext>
            </a:extLst>
          </p:cNvPr>
          <p:cNvSpPr txBox="1">
            <a:spLocks/>
          </p:cNvSpPr>
          <p:nvPr/>
        </p:nvSpPr>
        <p:spPr>
          <a:xfrm>
            <a:off x="1684720" y="447728"/>
            <a:ext cx="11260963" cy="72911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4800" dirty="0"/>
              <a:t>Board-level concerns</a:t>
            </a:r>
          </a:p>
        </p:txBody>
      </p:sp>
      <p:sp>
        <p:nvSpPr>
          <p:cNvPr id="233" name="Rectangle 232">
            <a:extLst>
              <a:ext uri="{FF2B5EF4-FFF2-40B4-BE49-F238E27FC236}">
                <a16:creationId xmlns:a16="http://schemas.microsoft.com/office/drawing/2014/main" id="{E370A8ED-243D-42E7-8991-A515C8E38CDB}"/>
              </a:ext>
            </a:extLst>
          </p:cNvPr>
          <p:cNvSpPr/>
          <p:nvPr/>
        </p:nvSpPr>
        <p:spPr>
          <a:xfrm>
            <a:off x="1037883" y="4741440"/>
            <a:ext cx="2494266" cy="830997"/>
          </a:xfrm>
          <a:prstGeom prst="rect">
            <a:avLst/>
          </a:prstGeom>
        </p:spPr>
        <p:txBody>
          <a:bodyPr wrap="square">
            <a:spAutoFit/>
          </a:bodyPr>
          <a:lstStyle/>
          <a:p>
            <a:pPr algn="ctr" defTabSz="731520">
              <a:spcAft>
                <a:spcPts val="2880"/>
              </a:spcAft>
              <a:defRPr/>
            </a:pPr>
            <a:r>
              <a:rPr lang="en-US" sz="2400" dirty="0"/>
              <a:t>Compensation policy</a:t>
            </a:r>
          </a:p>
        </p:txBody>
      </p:sp>
      <p:sp>
        <p:nvSpPr>
          <p:cNvPr id="234" name="Rectangle 233">
            <a:extLst>
              <a:ext uri="{FF2B5EF4-FFF2-40B4-BE49-F238E27FC236}">
                <a16:creationId xmlns:a16="http://schemas.microsoft.com/office/drawing/2014/main" id="{9A5EAE44-1169-446E-ABF3-65CB6B7EA6BA}"/>
              </a:ext>
            </a:extLst>
          </p:cNvPr>
          <p:cNvSpPr/>
          <p:nvPr/>
        </p:nvSpPr>
        <p:spPr>
          <a:xfrm>
            <a:off x="3521686" y="4741440"/>
            <a:ext cx="2551294" cy="830997"/>
          </a:xfrm>
          <a:prstGeom prst="rect">
            <a:avLst/>
          </a:prstGeom>
        </p:spPr>
        <p:txBody>
          <a:bodyPr wrap="square">
            <a:spAutoFit/>
          </a:bodyPr>
          <a:lstStyle/>
          <a:p>
            <a:pPr algn="ctr" defTabSz="731520">
              <a:spcAft>
                <a:spcPts val="2880"/>
              </a:spcAft>
              <a:defRPr/>
            </a:pPr>
            <a:r>
              <a:rPr lang="en-US" sz="2400" dirty="0"/>
              <a:t>Executive succession</a:t>
            </a:r>
          </a:p>
        </p:txBody>
      </p:sp>
      <p:grpSp>
        <p:nvGrpSpPr>
          <p:cNvPr id="235" name="Group 234">
            <a:extLst>
              <a:ext uri="{FF2B5EF4-FFF2-40B4-BE49-F238E27FC236}">
                <a16:creationId xmlns:a16="http://schemas.microsoft.com/office/drawing/2014/main" id="{724DAE88-3BEB-461F-B35C-A8BECC0A5381}"/>
              </a:ext>
            </a:extLst>
          </p:cNvPr>
          <p:cNvGrpSpPr/>
          <p:nvPr/>
        </p:nvGrpSpPr>
        <p:grpSpPr>
          <a:xfrm>
            <a:off x="1566014" y="3568899"/>
            <a:ext cx="1192618" cy="1000752"/>
            <a:chOff x="1525836" y="1613709"/>
            <a:chExt cx="745386" cy="625470"/>
          </a:xfrm>
        </p:grpSpPr>
        <p:sp>
          <p:nvSpPr>
            <p:cNvPr id="236" name="Rectangle 17">
              <a:extLst>
                <a:ext uri="{FF2B5EF4-FFF2-40B4-BE49-F238E27FC236}">
                  <a16:creationId xmlns:a16="http://schemas.microsoft.com/office/drawing/2014/main" id="{E556EDD6-CFE4-4A21-8AA4-2A1E130AFFCC}"/>
                </a:ext>
              </a:extLst>
            </p:cNvPr>
            <p:cNvSpPr/>
            <p:nvPr/>
          </p:nvSpPr>
          <p:spPr>
            <a:xfrm>
              <a:off x="1525836" y="1912619"/>
              <a:ext cx="745386" cy="326559"/>
            </a:xfrm>
            <a:custGeom>
              <a:avLst/>
              <a:gdLst>
                <a:gd name="connsiteX0" fmla="*/ 0 w 745386"/>
                <a:gd name="connsiteY0" fmla="*/ 0 h 302816"/>
                <a:gd name="connsiteX1" fmla="*/ 745386 w 745386"/>
                <a:gd name="connsiteY1" fmla="*/ 0 h 302816"/>
                <a:gd name="connsiteX2" fmla="*/ 745386 w 745386"/>
                <a:gd name="connsiteY2" fmla="*/ 302816 h 302816"/>
                <a:gd name="connsiteX3" fmla="*/ 0 w 745386"/>
                <a:gd name="connsiteY3" fmla="*/ 302816 h 302816"/>
                <a:gd name="connsiteX4" fmla="*/ 0 w 745386"/>
                <a:gd name="connsiteY4" fmla="*/ 0 h 302816"/>
                <a:gd name="connsiteX0" fmla="*/ 0 w 745386"/>
                <a:gd name="connsiteY0" fmla="*/ 3423 h 306239"/>
                <a:gd name="connsiteX1" fmla="*/ 366464 w 745386"/>
                <a:gd name="connsiteY1" fmla="*/ 0 h 306239"/>
                <a:gd name="connsiteX2" fmla="*/ 745386 w 745386"/>
                <a:gd name="connsiteY2" fmla="*/ 3423 h 306239"/>
                <a:gd name="connsiteX3" fmla="*/ 745386 w 745386"/>
                <a:gd name="connsiteY3" fmla="*/ 306239 h 306239"/>
                <a:gd name="connsiteX4" fmla="*/ 0 w 745386"/>
                <a:gd name="connsiteY4" fmla="*/ 306239 h 306239"/>
                <a:gd name="connsiteX5" fmla="*/ 0 w 745386"/>
                <a:gd name="connsiteY5" fmla="*/ 3423 h 306239"/>
                <a:gd name="connsiteX0" fmla="*/ 0 w 745386"/>
                <a:gd name="connsiteY0" fmla="*/ 0 h 302816"/>
                <a:gd name="connsiteX1" fmla="*/ 366464 w 745386"/>
                <a:gd name="connsiteY1" fmla="*/ 21977 h 302816"/>
                <a:gd name="connsiteX2" fmla="*/ 745386 w 745386"/>
                <a:gd name="connsiteY2" fmla="*/ 0 h 302816"/>
                <a:gd name="connsiteX3" fmla="*/ 745386 w 745386"/>
                <a:gd name="connsiteY3" fmla="*/ 302816 h 302816"/>
                <a:gd name="connsiteX4" fmla="*/ 0 w 745386"/>
                <a:gd name="connsiteY4" fmla="*/ 302816 h 302816"/>
                <a:gd name="connsiteX5" fmla="*/ 0 w 745386"/>
                <a:gd name="connsiteY5" fmla="*/ 0 h 302816"/>
                <a:gd name="connsiteX0" fmla="*/ 0 w 745386"/>
                <a:gd name="connsiteY0" fmla="*/ 23743 h 326559"/>
                <a:gd name="connsiteX1" fmla="*/ 356304 w 745386"/>
                <a:gd name="connsiteY1" fmla="*/ 0 h 326559"/>
                <a:gd name="connsiteX2" fmla="*/ 745386 w 745386"/>
                <a:gd name="connsiteY2" fmla="*/ 23743 h 326559"/>
                <a:gd name="connsiteX3" fmla="*/ 745386 w 745386"/>
                <a:gd name="connsiteY3" fmla="*/ 326559 h 326559"/>
                <a:gd name="connsiteX4" fmla="*/ 0 w 745386"/>
                <a:gd name="connsiteY4" fmla="*/ 326559 h 326559"/>
                <a:gd name="connsiteX5" fmla="*/ 0 w 745386"/>
                <a:gd name="connsiteY5" fmla="*/ 23743 h 3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86" h="326559">
                  <a:moveTo>
                    <a:pt x="0" y="23743"/>
                  </a:moveTo>
                  <a:lnTo>
                    <a:pt x="356304" y="0"/>
                  </a:lnTo>
                  <a:lnTo>
                    <a:pt x="745386" y="23743"/>
                  </a:lnTo>
                  <a:lnTo>
                    <a:pt x="745386" y="326559"/>
                  </a:lnTo>
                  <a:lnTo>
                    <a:pt x="0" y="326559"/>
                  </a:lnTo>
                  <a:lnTo>
                    <a:pt x="0" y="23743"/>
                  </a:lnTo>
                  <a:close/>
                </a:path>
              </a:pathLst>
            </a:custGeom>
            <a:solidFill>
              <a:schemeClr val="tx2">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237" name="Group 236">
              <a:extLst>
                <a:ext uri="{FF2B5EF4-FFF2-40B4-BE49-F238E27FC236}">
                  <a16:creationId xmlns:a16="http://schemas.microsoft.com/office/drawing/2014/main" id="{DBCAE82D-0059-4BF3-802E-24C1CF506D85}"/>
                </a:ext>
              </a:extLst>
            </p:cNvPr>
            <p:cNvGrpSpPr/>
            <p:nvPr/>
          </p:nvGrpSpPr>
          <p:grpSpPr>
            <a:xfrm rot="2524695">
              <a:off x="1586884" y="1897168"/>
              <a:ext cx="371990" cy="152904"/>
              <a:chOff x="1052950" y="1532686"/>
              <a:chExt cx="371990" cy="152904"/>
            </a:xfrm>
          </p:grpSpPr>
          <p:sp>
            <p:nvSpPr>
              <p:cNvPr id="255" name="Rectangle 254">
                <a:extLst>
                  <a:ext uri="{FF2B5EF4-FFF2-40B4-BE49-F238E27FC236}">
                    <a16:creationId xmlns:a16="http://schemas.microsoft.com/office/drawing/2014/main" id="{42F1F01A-CBEC-4095-B7AB-E20CAFF8438C}"/>
                  </a:ext>
                </a:extLst>
              </p:cNvPr>
              <p:cNvSpPr/>
              <p:nvPr/>
            </p:nvSpPr>
            <p:spPr>
              <a:xfrm>
                <a:off x="1052950" y="1532686"/>
                <a:ext cx="371990" cy="152904"/>
              </a:xfrm>
              <a:prstGeom prst="rect">
                <a:avLst/>
              </a:prstGeom>
              <a:solidFill>
                <a:srgbClr val="84848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256" name="Straight Connector 255">
                <a:extLst>
                  <a:ext uri="{FF2B5EF4-FFF2-40B4-BE49-F238E27FC236}">
                    <a16:creationId xmlns:a16="http://schemas.microsoft.com/office/drawing/2014/main" id="{D10D820E-0D99-4722-8A91-D7B5400C8CE2}"/>
                  </a:ext>
                </a:extLst>
              </p:cNvPr>
              <p:cNvCxnSpPr/>
              <p:nvPr/>
            </p:nvCxnSpPr>
            <p:spPr>
              <a:xfrm>
                <a:off x="1084580" y="1649908"/>
                <a:ext cx="281940" cy="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grpSp>
          <p:nvGrpSpPr>
            <p:cNvPr id="238" name="Group 237">
              <a:extLst>
                <a:ext uri="{FF2B5EF4-FFF2-40B4-BE49-F238E27FC236}">
                  <a16:creationId xmlns:a16="http://schemas.microsoft.com/office/drawing/2014/main" id="{7403BEEA-7AD3-4251-8973-6BE687E29B4B}"/>
                </a:ext>
              </a:extLst>
            </p:cNvPr>
            <p:cNvGrpSpPr/>
            <p:nvPr/>
          </p:nvGrpSpPr>
          <p:grpSpPr>
            <a:xfrm>
              <a:off x="1984307" y="1613709"/>
              <a:ext cx="98674" cy="98674"/>
              <a:chOff x="1597391" y="1434117"/>
              <a:chExt cx="98674" cy="98674"/>
            </a:xfrm>
          </p:grpSpPr>
          <p:sp>
            <p:nvSpPr>
              <p:cNvPr id="253" name="Oval 252">
                <a:extLst>
                  <a:ext uri="{FF2B5EF4-FFF2-40B4-BE49-F238E27FC236}">
                    <a16:creationId xmlns:a16="http://schemas.microsoft.com/office/drawing/2014/main" id="{6A5D936A-7991-40F9-BF0C-228A6EB9C5CF}"/>
                  </a:ext>
                </a:extLst>
              </p:cNvPr>
              <p:cNvSpPr/>
              <p:nvPr/>
            </p:nvSpPr>
            <p:spPr>
              <a:xfrm>
                <a:off x="1597391" y="1434117"/>
                <a:ext cx="98674" cy="986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54" name="Freeform: Shape 253">
                <a:extLst>
                  <a:ext uri="{FF2B5EF4-FFF2-40B4-BE49-F238E27FC236}">
                    <a16:creationId xmlns:a16="http://schemas.microsoft.com/office/drawing/2014/main" id="{7BBA0FEC-49CE-49BD-9B9C-86185C178840}"/>
                  </a:ext>
                </a:extLst>
              </p:cNvPr>
              <p:cNvSpPr/>
              <p:nvPr/>
            </p:nvSpPr>
            <p:spPr>
              <a:xfrm rot="18882513">
                <a:off x="1629745" y="1478054"/>
                <a:ext cx="50553" cy="27218"/>
              </a:xfrm>
              <a:custGeom>
                <a:avLst/>
                <a:gdLst>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 name="connsiteX6" fmla="*/ 49708 w 50553"/>
                  <a:gd name="connsiteY6" fmla="*/ 0 h 27218"/>
                  <a:gd name="connsiteX0" fmla="*/ 49708 w 50553"/>
                  <a:gd name="connsiteY0" fmla="*/ 5761 h 32979"/>
                  <a:gd name="connsiteX1" fmla="*/ 50553 w 50553"/>
                  <a:gd name="connsiteY1" fmla="*/ 7831 h 32979"/>
                  <a:gd name="connsiteX2" fmla="*/ 43059 w 50553"/>
                  <a:gd name="connsiteY2" fmla="*/ 25667 h 32979"/>
                  <a:gd name="connsiteX3" fmla="*/ 7313 w 50553"/>
                  <a:gd name="connsiteY3" fmla="*/ 25485 h 32979"/>
                  <a:gd name="connsiteX4" fmla="*/ 1 w 50553"/>
                  <a:gd name="connsiteY4" fmla="*/ 7574 h 32979"/>
                  <a:gd name="connsiteX5" fmla="*/ 763 w 50553"/>
                  <a:gd name="connsiteY5" fmla="*/ 5761 h 32979"/>
                  <a:gd name="connsiteX6" fmla="*/ 26317 w 50553"/>
                  <a:gd name="connsiteY6" fmla="*/ 0 h 32979"/>
                  <a:gd name="connsiteX7" fmla="*/ 49708 w 50553"/>
                  <a:gd name="connsiteY7" fmla="*/ 5761 h 32979"/>
                  <a:gd name="connsiteX0" fmla="*/ 26317 w 117757"/>
                  <a:gd name="connsiteY0" fmla="*/ 0 h 91440"/>
                  <a:gd name="connsiteX1" fmla="*/ 49708 w 117757"/>
                  <a:gd name="connsiteY1" fmla="*/ 5761 h 91440"/>
                  <a:gd name="connsiteX2" fmla="*/ 50553 w 117757"/>
                  <a:gd name="connsiteY2" fmla="*/ 7831 h 91440"/>
                  <a:gd name="connsiteX3" fmla="*/ 43059 w 117757"/>
                  <a:gd name="connsiteY3" fmla="*/ 25667 h 91440"/>
                  <a:gd name="connsiteX4" fmla="*/ 7313 w 117757"/>
                  <a:gd name="connsiteY4" fmla="*/ 25485 h 91440"/>
                  <a:gd name="connsiteX5" fmla="*/ 1 w 117757"/>
                  <a:gd name="connsiteY5" fmla="*/ 7574 h 91440"/>
                  <a:gd name="connsiteX6" fmla="*/ 763 w 117757"/>
                  <a:gd name="connsiteY6" fmla="*/ 5761 h 91440"/>
                  <a:gd name="connsiteX7" fmla="*/ 117757 w 117757"/>
                  <a:gd name="connsiteY7" fmla="*/ 91440 h 91440"/>
                  <a:gd name="connsiteX0" fmla="*/ 26317 w 50553"/>
                  <a:gd name="connsiteY0" fmla="*/ 0 h 32979"/>
                  <a:gd name="connsiteX1" fmla="*/ 49708 w 50553"/>
                  <a:gd name="connsiteY1" fmla="*/ 5761 h 32979"/>
                  <a:gd name="connsiteX2" fmla="*/ 50553 w 50553"/>
                  <a:gd name="connsiteY2" fmla="*/ 7831 h 32979"/>
                  <a:gd name="connsiteX3" fmla="*/ 43059 w 50553"/>
                  <a:gd name="connsiteY3" fmla="*/ 25667 h 32979"/>
                  <a:gd name="connsiteX4" fmla="*/ 7313 w 50553"/>
                  <a:gd name="connsiteY4" fmla="*/ 25485 h 32979"/>
                  <a:gd name="connsiteX5" fmla="*/ 1 w 50553"/>
                  <a:gd name="connsiteY5" fmla="*/ 7574 h 32979"/>
                  <a:gd name="connsiteX6" fmla="*/ 763 w 50553"/>
                  <a:gd name="connsiteY6" fmla="*/ 5761 h 32979"/>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53" h="27218">
                    <a:moveTo>
                      <a:pt x="49708" y="0"/>
                    </a:moveTo>
                    <a:lnTo>
                      <a:pt x="50553" y="2070"/>
                    </a:lnTo>
                    <a:cubicBezTo>
                      <a:pt x="50521" y="8539"/>
                      <a:pt x="48020" y="14995"/>
                      <a:pt x="43059" y="19906"/>
                    </a:cubicBezTo>
                    <a:cubicBezTo>
                      <a:pt x="33138" y="29726"/>
                      <a:pt x="17134" y="29645"/>
                      <a:pt x="7313" y="19724"/>
                    </a:cubicBezTo>
                    <a:cubicBezTo>
                      <a:pt x="2402" y="14763"/>
                      <a:pt x="-32" y="8282"/>
                      <a:pt x="1" y="1813"/>
                    </a:cubicBezTo>
                    <a:lnTo>
                      <a:pt x="763" y="0"/>
                    </a:lnTo>
                  </a:path>
                </a:pathLst>
              </a:custGeom>
              <a:noFill/>
              <a:ln w="19050" cap="rnd">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239" name="Group 238">
              <a:extLst>
                <a:ext uri="{FF2B5EF4-FFF2-40B4-BE49-F238E27FC236}">
                  <a16:creationId xmlns:a16="http://schemas.microsoft.com/office/drawing/2014/main" id="{F697AF0B-D026-41D3-B4D6-04CA59F25DC2}"/>
                </a:ext>
              </a:extLst>
            </p:cNvPr>
            <p:cNvGrpSpPr/>
            <p:nvPr/>
          </p:nvGrpSpPr>
          <p:grpSpPr>
            <a:xfrm rot="3108457">
              <a:off x="2025906" y="1778578"/>
              <a:ext cx="98674" cy="98674"/>
              <a:chOff x="1597391" y="1434117"/>
              <a:chExt cx="98674" cy="98674"/>
            </a:xfrm>
          </p:grpSpPr>
          <p:sp>
            <p:nvSpPr>
              <p:cNvPr id="251" name="Oval 250">
                <a:extLst>
                  <a:ext uri="{FF2B5EF4-FFF2-40B4-BE49-F238E27FC236}">
                    <a16:creationId xmlns:a16="http://schemas.microsoft.com/office/drawing/2014/main" id="{E06622DE-B299-4B7E-ABC5-8D0F811C1C48}"/>
                  </a:ext>
                </a:extLst>
              </p:cNvPr>
              <p:cNvSpPr/>
              <p:nvPr/>
            </p:nvSpPr>
            <p:spPr>
              <a:xfrm>
                <a:off x="1597391" y="1434117"/>
                <a:ext cx="98674" cy="986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52" name="Freeform: Shape 251">
                <a:extLst>
                  <a:ext uri="{FF2B5EF4-FFF2-40B4-BE49-F238E27FC236}">
                    <a16:creationId xmlns:a16="http://schemas.microsoft.com/office/drawing/2014/main" id="{F6558A32-9756-4328-8C38-8AE65E0FA990}"/>
                  </a:ext>
                </a:extLst>
              </p:cNvPr>
              <p:cNvSpPr/>
              <p:nvPr/>
            </p:nvSpPr>
            <p:spPr>
              <a:xfrm rot="18882513">
                <a:off x="1629745" y="1478054"/>
                <a:ext cx="50553" cy="27218"/>
              </a:xfrm>
              <a:custGeom>
                <a:avLst/>
                <a:gdLst>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 name="connsiteX6" fmla="*/ 49708 w 50553"/>
                  <a:gd name="connsiteY6" fmla="*/ 0 h 27218"/>
                  <a:gd name="connsiteX0" fmla="*/ 49708 w 50553"/>
                  <a:gd name="connsiteY0" fmla="*/ 5761 h 32979"/>
                  <a:gd name="connsiteX1" fmla="*/ 50553 w 50553"/>
                  <a:gd name="connsiteY1" fmla="*/ 7831 h 32979"/>
                  <a:gd name="connsiteX2" fmla="*/ 43059 w 50553"/>
                  <a:gd name="connsiteY2" fmla="*/ 25667 h 32979"/>
                  <a:gd name="connsiteX3" fmla="*/ 7313 w 50553"/>
                  <a:gd name="connsiteY3" fmla="*/ 25485 h 32979"/>
                  <a:gd name="connsiteX4" fmla="*/ 1 w 50553"/>
                  <a:gd name="connsiteY4" fmla="*/ 7574 h 32979"/>
                  <a:gd name="connsiteX5" fmla="*/ 763 w 50553"/>
                  <a:gd name="connsiteY5" fmla="*/ 5761 h 32979"/>
                  <a:gd name="connsiteX6" fmla="*/ 26317 w 50553"/>
                  <a:gd name="connsiteY6" fmla="*/ 0 h 32979"/>
                  <a:gd name="connsiteX7" fmla="*/ 49708 w 50553"/>
                  <a:gd name="connsiteY7" fmla="*/ 5761 h 32979"/>
                  <a:gd name="connsiteX0" fmla="*/ 26317 w 117757"/>
                  <a:gd name="connsiteY0" fmla="*/ 0 h 91440"/>
                  <a:gd name="connsiteX1" fmla="*/ 49708 w 117757"/>
                  <a:gd name="connsiteY1" fmla="*/ 5761 h 91440"/>
                  <a:gd name="connsiteX2" fmla="*/ 50553 w 117757"/>
                  <a:gd name="connsiteY2" fmla="*/ 7831 h 91440"/>
                  <a:gd name="connsiteX3" fmla="*/ 43059 w 117757"/>
                  <a:gd name="connsiteY3" fmla="*/ 25667 h 91440"/>
                  <a:gd name="connsiteX4" fmla="*/ 7313 w 117757"/>
                  <a:gd name="connsiteY4" fmla="*/ 25485 h 91440"/>
                  <a:gd name="connsiteX5" fmla="*/ 1 w 117757"/>
                  <a:gd name="connsiteY5" fmla="*/ 7574 h 91440"/>
                  <a:gd name="connsiteX6" fmla="*/ 763 w 117757"/>
                  <a:gd name="connsiteY6" fmla="*/ 5761 h 91440"/>
                  <a:gd name="connsiteX7" fmla="*/ 117757 w 117757"/>
                  <a:gd name="connsiteY7" fmla="*/ 91440 h 91440"/>
                  <a:gd name="connsiteX0" fmla="*/ 26317 w 50553"/>
                  <a:gd name="connsiteY0" fmla="*/ 0 h 32979"/>
                  <a:gd name="connsiteX1" fmla="*/ 49708 w 50553"/>
                  <a:gd name="connsiteY1" fmla="*/ 5761 h 32979"/>
                  <a:gd name="connsiteX2" fmla="*/ 50553 w 50553"/>
                  <a:gd name="connsiteY2" fmla="*/ 7831 h 32979"/>
                  <a:gd name="connsiteX3" fmla="*/ 43059 w 50553"/>
                  <a:gd name="connsiteY3" fmla="*/ 25667 h 32979"/>
                  <a:gd name="connsiteX4" fmla="*/ 7313 w 50553"/>
                  <a:gd name="connsiteY4" fmla="*/ 25485 h 32979"/>
                  <a:gd name="connsiteX5" fmla="*/ 1 w 50553"/>
                  <a:gd name="connsiteY5" fmla="*/ 7574 h 32979"/>
                  <a:gd name="connsiteX6" fmla="*/ 763 w 50553"/>
                  <a:gd name="connsiteY6" fmla="*/ 5761 h 32979"/>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53" h="27218">
                    <a:moveTo>
                      <a:pt x="49708" y="0"/>
                    </a:moveTo>
                    <a:lnTo>
                      <a:pt x="50553" y="2070"/>
                    </a:lnTo>
                    <a:cubicBezTo>
                      <a:pt x="50521" y="8539"/>
                      <a:pt x="48020" y="14995"/>
                      <a:pt x="43059" y="19906"/>
                    </a:cubicBezTo>
                    <a:cubicBezTo>
                      <a:pt x="33138" y="29726"/>
                      <a:pt x="17134" y="29645"/>
                      <a:pt x="7313" y="19724"/>
                    </a:cubicBezTo>
                    <a:cubicBezTo>
                      <a:pt x="2402" y="14763"/>
                      <a:pt x="-32" y="8282"/>
                      <a:pt x="1" y="1813"/>
                    </a:cubicBezTo>
                    <a:lnTo>
                      <a:pt x="763" y="0"/>
                    </a:lnTo>
                  </a:path>
                </a:pathLst>
              </a:custGeom>
              <a:noFill/>
              <a:ln w="19050" cap="rnd">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240" name="Group 239">
              <a:extLst>
                <a:ext uri="{FF2B5EF4-FFF2-40B4-BE49-F238E27FC236}">
                  <a16:creationId xmlns:a16="http://schemas.microsoft.com/office/drawing/2014/main" id="{CB9F2201-7853-4A4E-B1CA-1D15643CB796}"/>
                </a:ext>
              </a:extLst>
            </p:cNvPr>
            <p:cNvGrpSpPr/>
            <p:nvPr/>
          </p:nvGrpSpPr>
          <p:grpSpPr>
            <a:xfrm rot="6018481">
              <a:off x="1881155" y="1732953"/>
              <a:ext cx="98674" cy="98674"/>
              <a:chOff x="1597391" y="1434117"/>
              <a:chExt cx="98674" cy="98674"/>
            </a:xfrm>
          </p:grpSpPr>
          <p:sp>
            <p:nvSpPr>
              <p:cNvPr id="249" name="Oval 248">
                <a:extLst>
                  <a:ext uri="{FF2B5EF4-FFF2-40B4-BE49-F238E27FC236}">
                    <a16:creationId xmlns:a16="http://schemas.microsoft.com/office/drawing/2014/main" id="{FEBE4828-FCDC-4856-8DB8-DEE242563D96}"/>
                  </a:ext>
                </a:extLst>
              </p:cNvPr>
              <p:cNvSpPr/>
              <p:nvPr/>
            </p:nvSpPr>
            <p:spPr>
              <a:xfrm>
                <a:off x="1597391" y="1434117"/>
                <a:ext cx="98674" cy="986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50" name="Freeform: Shape 249">
                <a:extLst>
                  <a:ext uri="{FF2B5EF4-FFF2-40B4-BE49-F238E27FC236}">
                    <a16:creationId xmlns:a16="http://schemas.microsoft.com/office/drawing/2014/main" id="{72DBEB0E-353D-46A8-9A7E-72C346252F80}"/>
                  </a:ext>
                </a:extLst>
              </p:cNvPr>
              <p:cNvSpPr/>
              <p:nvPr/>
            </p:nvSpPr>
            <p:spPr>
              <a:xfrm rot="18882513">
                <a:off x="1629745" y="1478054"/>
                <a:ext cx="50553" cy="27218"/>
              </a:xfrm>
              <a:custGeom>
                <a:avLst/>
                <a:gdLst>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 name="connsiteX6" fmla="*/ 49708 w 50553"/>
                  <a:gd name="connsiteY6" fmla="*/ 0 h 27218"/>
                  <a:gd name="connsiteX0" fmla="*/ 49708 w 50553"/>
                  <a:gd name="connsiteY0" fmla="*/ 5761 h 32979"/>
                  <a:gd name="connsiteX1" fmla="*/ 50553 w 50553"/>
                  <a:gd name="connsiteY1" fmla="*/ 7831 h 32979"/>
                  <a:gd name="connsiteX2" fmla="*/ 43059 w 50553"/>
                  <a:gd name="connsiteY2" fmla="*/ 25667 h 32979"/>
                  <a:gd name="connsiteX3" fmla="*/ 7313 w 50553"/>
                  <a:gd name="connsiteY3" fmla="*/ 25485 h 32979"/>
                  <a:gd name="connsiteX4" fmla="*/ 1 w 50553"/>
                  <a:gd name="connsiteY4" fmla="*/ 7574 h 32979"/>
                  <a:gd name="connsiteX5" fmla="*/ 763 w 50553"/>
                  <a:gd name="connsiteY5" fmla="*/ 5761 h 32979"/>
                  <a:gd name="connsiteX6" fmla="*/ 26317 w 50553"/>
                  <a:gd name="connsiteY6" fmla="*/ 0 h 32979"/>
                  <a:gd name="connsiteX7" fmla="*/ 49708 w 50553"/>
                  <a:gd name="connsiteY7" fmla="*/ 5761 h 32979"/>
                  <a:gd name="connsiteX0" fmla="*/ 26317 w 117757"/>
                  <a:gd name="connsiteY0" fmla="*/ 0 h 91440"/>
                  <a:gd name="connsiteX1" fmla="*/ 49708 w 117757"/>
                  <a:gd name="connsiteY1" fmla="*/ 5761 h 91440"/>
                  <a:gd name="connsiteX2" fmla="*/ 50553 w 117757"/>
                  <a:gd name="connsiteY2" fmla="*/ 7831 h 91440"/>
                  <a:gd name="connsiteX3" fmla="*/ 43059 w 117757"/>
                  <a:gd name="connsiteY3" fmla="*/ 25667 h 91440"/>
                  <a:gd name="connsiteX4" fmla="*/ 7313 w 117757"/>
                  <a:gd name="connsiteY4" fmla="*/ 25485 h 91440"/>
                  <a:gd name="connsiteX5" fmla="*/ 1 w 117757"/>
                  <a:gd name="connsiteY5" fmla="*/ 7574 h 91440"/>
                  <a:gd name="connsiteX6" fmla="*/ 763 w 117757"/>
                  <a:gd name="connsiteY6" fmla="*/ 5761 h 91440"/>
                  <a:gd name="connsiteX7" fmla="*/ 117757 w 117757"/>
                  <a:gd name="connsiteY7" fmla="*/ 91440 h 91440"/>
                  <a:gd name="connsiteX0" fmla="*/ 26317 w 50553"/>
                  <a:gd name="connsiteY0" fmla="*/ 0 h 32979"/>
                  <a:gd name="connsiteX1" fmla="*/ 49708 w 50553"/>
                  <a:gd name="connsiteY1" fmla="*/ 5761 h 32979"/>
                  <a:gd name="connsiteX2" fmla="*/ 50553 w 50553"/>
                  <a:gd name="connsiteY2" fmla="*/ 7831 h 32979"/>
                  <a:gd name="connsiteX3" fmla="*/ 43059 w 50553"/>
                  <a:gd name="connsiteY3" fmla="*/ 25667 h 32979"/>
                  <a:gd name="connsiteX4" fmla="*/ 7313 w 50553"/>
                  <a:gd name="connsiteY4" fmla="*/ 25485 h 32979"/>
                  <a:gd name="connsiteX5" fmla="*/ 1 w 50553"/>
                  <a:gd name="connsiteY5" fmla="*/ 7574 h 32979"/>
                  <a:gd name="connsiteX6" fmla="*/ 763 w 50553"/>
                  <a:gd name="connsiteY6" fmla="*/ 5761 h 32979"/>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53" h="27218">
                    <a:moveTo>
                      <a:pt x="49708" y="0"/>
                    </a:moveTo>
                    <a:lnTo>
                      <a:pt x="50553" y="2070"/>
                    </a:lnTo>
                    <a:cubicBezTo>
                      <a:pt x="50521" y="8539"/>
                      <a:pt x="48020" y="14995"/>
                      <a:pt x="43059" y="19906"/>
                    </a:cubicBezTo>
                    <a:cubicBezTo>
                      <a:pt x="33138" y="29726"/>
                      <a:pt x="17134" y="29645"/>
                      <a:pt x="7313" y="19724"/>
                    </a:cubicBezTo>
                    <a:cubicBezTo>
                      <a:pt x="2402" y="14763"/>
                      <a:pt x="-32" y="8282"/>
                      <a:pt x="1" y="1813"/>
                    </a:cubicBezTo>
                    <a:lnTo>
                      <a:pt x="763" y="0"/>
                    </a:lnTo>
                  </a:path>
                </a:pathLst>
              </a:custGeom>
              <a:noFill/>
              <a:ln w="19050" cap="rnd">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241" name="Group 240">
              <a:extLst>
                <a:ext uri="{FF2B5EF4-FFF2-40B4-BE49-F238E27FC236}">
                  <a16:creationId xmlns:a16="http://schemas.microsoft.com/office/drawing/2014/main" id="{D1F98AA5-40FA-4F9A-B743-B90ACB4F5243}"/>
                </a:ext>
              </a:extLst>
            </p:cNvPr>
            <p:cNvGrpSpPr/>
            <p:nvPr/>
          </p:nvGrpSpPr>
          <p:grpSpPr>
            <a:xfrm rot="2524695">
              <a:off x="1672141" y="1873722"/>
              <a:ext cx="371990" cy="152904"/>
              <a:chOff x="1052950" y="1532686"/>
              <a:chExt cx="371990" cy="152904"/>
            </a:xfrm>
            <a:solidFill>
              <a:schemeClr val="accent6"/>
            </a:solidFill>
          </p:grpSpPr>
          <p:sp>
            <p:nvSpPr>
              <p:cNvPr id="247" name="Rectangle 246">
                <a:extLst>
                  <a:ext uri="{FF2B5EF4-FFF2-40B4-BE49-F238E27FC236}">
                    <a16:creationId xmlns:a16="http://schemas.microsoft.com/office/drawing/2014/main" id="{9D3C8069-2B45-4FDE-88C8-FB929FB77095}"/>
                  </a:ext>
                </a:extLst>
              </p:cNvPr>
              <p:cNvSpPr/>
              <p:nvPr/>
            </p:nvSpPr>
            <p:spPr>
              <a:xfrm>
                <a:off x="1052950" y="1532686"/>
                <a:ext cx="371990" cy="152904"/>
              </a:xfrm>
              <a:prstGeom prst="rect">
                <a:avLst/>
              </a:pr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248" name="Straight Connector 247">
                <a:extLst>
                  <a:ext uri="{FF2B5EF4-FFF2-40B4-BE49-F238E27FC236}">
                    <a16:creationId xmlns:a16="http://schemas.microsoft.com/office/drawing/2014/main" id="{5B3256CF-758F-480C-A20B-1A151A46ACC2}"/>
                  </a:ext>
                </a:extLst>
              </p:cNvPr>
              <p:cNvCxnSpPr/>
              <p:nvPr/>
            </p:nvCxnSpPr>
            <p:spPr>
              <a:xfrm>
                <a:off x="1084580" y="1649908"/>
                <a:ext cx="281940" cy="0"/>
              </a:xfrm>
              <a:prstGeom prst="line">
                <a:avLst/>
              </a:pr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sp>
          <p:nvSpPr>
            <p:cNvPr id="242" name="Rectangle 17">
              <a:extLst>
                <a:ext uri="{FF2B5EF4-FFF2-40B4-BE49-F238E27FC236}">
                  <a16:creationId xmlns:a16="http://schemas.microsoft.com/office/drawing/2014/main" id="{C694AD90-1608-43EF-A984-D956D4AFD335}"/>
                </a:ext>
              </a:extLst>
            </p:cNvPr>
            <p:cNvSpPr/>
            <p:nvPr/>
          </p:nvSpPr>
          <p:spPr>
            <a:xfrm>
              <a:off x="1525836" y="1936363"/>
              <a:ext cx="745386" cy="302816"/>
            </a:xfrm>
            <a:custGeom>
              <a:avLst/>
              <a:gdLst>
                <a:gd name="connsiteX0" fmla="*/ 0 w 745386"/>
                <a:gd name="connsiteY0" fmla="*/ 0 h 302816"/>
                <a:gd name="connsiteX1" fmla="*/ 745386 w 745386"/>
                <a:gd name="connsiteY1" fmla="*/ 0 h 302816"/>
                <a:gd name="connsiteX2" fmla="*/ 745386 w 745386"/>
                <a:gd name="connsiteY2" fmla="*/ 302816 h 302816"/>
                <a:gd name="connsiteX3" fmla="*/ 0 w 745386"/>
                <a:gd name="connsiteY3" fmla="*/ 302816 h 302816"/>
                <a:gd name="connsiteX4" fmla="*/ 0 w 745386"/>
                <a:gd name="connsiteY4" fmla="*/ 0 h 302816"/>
                <a:gd name="connsiteX0" fmla="*/ 0 w 745386"/>
                <a:gd name="connsiteY0" fmla="*/ 3423 h 306239"/>
                <a:gd name="connsiteX1" fmla="*/ 366464 w 745386"/>
                <a:gd name="connsiteY1" fmla="*/ 0 h 306239"/>
                <a:gd name="connsiteX2" fmla="*/ 745386 w 745386"/>
                <a:gd name="connsiteY2" fmla="*/ 3423 h 306239"/>
                <a:gd name="connsiteX3" fmla="*/ 745386 w 745386"/>
                <a:gd name="connsiteY3" fmla="*/ 306239 h 306239"/>
                <a:gd name="connsiteX4" fmla="*/ 0 w 745386"/>
                <a:gd name="connsiteY4" fmla="*/ 306239 h 306239"/>
                <a:gd name="connsiteX5" fmla="*/ 0 w 745386"/>
                <a:gd name="connsiteY5" fmla="*/ 3423 h 306239"/>
                <a:gd name="connsiteX0" fmla="*/ 0 w 745386"/>
                <a:gd name="connsiteY0" fmla="*/ 0 h 302816"/>
                <a:gd name="connsiteX1" fmla="*/ 366464 w 745386"/>
                <a:gd name="connsiteY1" fmla="*/ 21977 h 302816"/>
                <a:gd name="connsiteX2" fmla="*/ 745386 w 745386"/>
                <a:gd name="connsiteY2" fmla="*/ 0 h 302816"/>
                <a:gd name="connsiteX3" fmla="*/ 745386 w 745386"/>
                <a:gd name="connsiteY3" fmla="*/ 302816 h 302816"/>
                <a:gd name="connsiteX4" fmla="*/ 0 w 745386"/>
                <a:gd name="connsiteY4" fmla="*/ 302816 h 302816"/>
                <a:gd name="connsiteX5" fmla="*/ 0 w 745386"/>
                <a:gd name="connsiteY5" fmla="*/ 0 h 30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86" h="302816">
                  <a:moveTo>
                    <a:pt x="0" y="0"/>
                  </a:moveTo>
                  <a:lnTo>
                    <a:pt x="366464" y="21977"/>
                  </a:lnTo>
                  <a:lnTo>
                    <a:pt x="745386" y="0"/>
                  </a:lnTo>
                  <a:lnTo>
                    <a:pt x="745386" y="302816"/>
                  </a:lnTo>
                  <a:lnTo>
                    <a:pt x="0" y="302816"/>
                  </a:lnTo>
                  <a:lnTo>
                    <a:pt x="0" y="0"/>
                  </a:ln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243" name="Straight Connector 242">
              <a:extLst>
                <a:ext uri="{FF2B5EF4-FFF2-40B4-BE49-F238E27FC236}">
                  <a16:creationId xmlns:a16="http://schemas.microsoft.com/office/drawing/2014/main" id="{3B4882FE-9F0B-4C0C-A61B-28A40B6550A7}"/>
                </a:ext>
              </a:extLst>
            </p:cNvPr>
            <p:cNvCxnSpPr>
              <a:cxnSpLocks/>
            </p:cNvCxnSpPr>
            <p:nvPr/>
          </p:nvCxnSpPr>
          <p:spPr>
            <a:xfrm>
              <a:off x="1554610" y="2019490"/>
              <a:ext cx="285607" cy="17128"/>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244" name="Straight Connector 243">
              <a:extLst>
                <a:ext uri="{FF2B5EF4-FFF2-40B4-BE49-F238E27FC236}">
                  <a16:creationId xmlns:a16="http://schemas.microsoft.com/office/drawing/2014/main" id="{41A5D426-066A-49CA-A674-F38E65E74317}"/>
                </a:ext>
              </a:extLst>
            </p:cNvPr>
            <p:cNvCxnSpPr>
              <a:cxnSpLocks/>
            </p:cNvCxnSpPr>
            <p:nvPr/>
          </p:nvCxnSpPr>
          <p:spPr>
            <a:xfrm>
              <a:off x="1568761" y="2077117"/>
              <a:ext cx="275719" cy="14919"/>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245" name="Straight Connector 244">
              <a:extLst>
                <a:ext uri="{FF2B5EF4-FFF2-40B4-BE49-F238E27FC236}">
                  <a16:creationId xmlns:a16="http://schemas.microsoft.com/office/drawing/2014/main" id="{823CC258-7071-4373-B2EA-053A02CB775D}"/>
                </a:ext>
              </a:extLst>
            </p:cNvPr>
            <p:cNvCxnSpPr>
              <a:cxnSpLocks/>
            </p:cNvCxnSpPr>
            <p:nvPr/>
          </p:nvCxnSpPr>
          <p:spPr>
            <a:xfrm>
              <a:off x="1573024" y="2132534"/>
              <a:ext cx="268258" cy="10657"/>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246" name="Straight Connector 245">
              <a:extLst>
                <a:ext uri="{FF2B5EF4-FFF2-40B4-BE49-F238E27FC236}">
                  <a16:creationId xmlns:a16="http://schemas.microsoft.com/office/drawing/2014/main" id="{8A6177EB-9701-4164-BD3F-7DA4FE469240}"/>
                </a:ext>
              </a:extLst>
            </p:cNvPr>
            <p:cNvCxnSpPr>
              <a:cxnSpLocks/>
            </p:cNvCxnSpPr>
            <p:nvPr/>
          </p:nvCxnSpPr>
          <p:spPr>
            <a:xfrm>
              <a:off x="1881824" y="1958785"/>
              <a:ext cx="524" cy="261946"/>
            </a:xfrm>
            <a:prstGeom prst="line">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grpSp>
      <p:grpSp>
        <p:nvGrpSpPr>
          <p:cNvPr id="257" name="Group 256">
            <a:extLst>
              <a:ext uri="{FF2B5EF4-FFF2-40B4-BE49-F238E27FC236}">
                <a16:creationId xmlns:a16="http://schemas.microsoft.com/office/drawing/2014/main" id="{6703163A-9810-401F-9722-0EFE01820787}"/>
              </a:ext>
            </a:extLst>
          </p:cNvPr>
          <p:cNvGrpSpPr/>
          <p:nvPr/>
        </p:nvGrpSpPr>
        <p:grpSpPr>
          <a:xfrm>
            <a:off x="4202226" y="3782749"/>
            <a:ext cx="1158723" cy="791147"/>
            <a:chOff x="3579868" y="1822686"/>
            <a:chExt cx="724202" cy="389067"/>
          </a:xfrm>
        </p:grpSpPr>
        <p:sp>
          <p:nvSpPr>
            <p:cNvPr id="258" name="Freeform: Shape 257">
              <a:extLst>
                <a:ext uri="{FF2B5EF4-FFF2-40B4-BE49-F238E27FC236}">
                  <a16:creationId xmlns:a16="http://schemas.microsoft.com/office/drawing/2014/main" id="{020148CC-B8EA-4552-AC52-D39FA60994A3}"/>
                </a:ext>
              </a:extLst>
            </p:cNvPr>
            <p:cNvSpPr/>
            <p:nvPr/>
          </p:nvSpPr>
          <p:spPr>
            <a:xfrm flipV="1">
              <a:off x="3579868" y="1822686"/>
              <a:ext cx="724202" cy="389067"/>
            </a:xfrm>
            <a:custGeom>
              <a:avLst/>
              <a:gdLst>
                <a:gd name="connsiteX0" fmla="*/ 410082 w 832762"/>
                <a:gd name="connsiteY0" fmla="*/ 447389 h 447389"/>
                <a:gd name="connsiteX1" fmla="*/ 422680 w 832762"/>
                <a:gd name="connsiteY1" fmla="*/ 447389 h 447389"/>
                <a:gd name="connsiteX2" fmla="*/ 653584 w 832762"/>
                <a:gd name="connsiteY2" fmla="*/ 196445 h 447389"/>
                <a:gd name="connsiteX3" fmla="*/ 832762 w 832762"/>
                <a:gd name="connsiteY3" fmla="*/ 391175 h 447389"/>
                <a:gd name="connsiteX4" fmla="*/ 832762 w 832762"/>
                <a:gd name="connsiteY4" fmla="*/ 279245 h 447389"/>
                <a:gd name="connsiteX5" fmla="*/ 832762 w 832762"/>
                <a:gd name="connsiteY5" fmla="*/ 112294 h 447389"/>
                <a:gd name="connsiteX6" fmla="*/ 832762 w 832762"/>
                <a:gd name="connsiteY6" fmla="*/ 55850 h 447389"/>
                <a:gd name="connsiteX7" fmla="*/ 776912 w 832762"/>
                <a:gd name="connsiteY7" fmla="*/ 0 h 447389"/>
                <a:gd name="connsiteX8" fmla="*/ 55850 w 832762"/>
                <a:gd name="connsiteY8" fmla="*/ 0 h 447389"/>
                <a:gd name="connsiteX9" fmla="*/ 0 w 832762"/>
                <a:gd name="connsiteY9" fmla="*/ 55850 h 447389"/>
                <a:gd name="connsiteX10" fmla="*/ 0 w 832762"/>
                <a:gd name="connsiteY10" fmla="*/ 112294 h 447389"/>
                <a:gd name="connsiteX11" fmla="*/ 0 w 832762"/>
                <a:gd name="connsiteY11" fmla="*/ 279245 h 447389"/>
                <a:gd name="connsiteX12" fmla="*/ 0 w 832762"/>
                <a:gd name="connsiteY12" fmla="*/ 391175 h 447389"/>
                <a:gd name="connsiteX13" fmla="*/ 179179 w 832762"/>
                <a:gd name="connsiteY13" fmla="*/ 196445 h 447389"/>
                <a:gd name="connsiteX14" fmla="*/ 410082 w 832762"/>
                <a:gd name="connsiteY14" fmla="*/ 447389 h 44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762" h="447389">
                  <a:moveTo>
                    <a:pt x="410082" y="447389"/>
                  </a:moveTo>
                  <a:lnTo>
                    <a:pt x="422680" y="447389"/>
                  </a:lnTo>
                  <a:lnTo>
                    <a:pt x="653584" y="196445"/>
                  </a:lnTo>
                  <a:lnTo>
                    <a:pt x="832762" y="391175"/>
                  </a:lnTo>
                  <a:lnTo>
                    <a:pt x="832762" y="279245"/>
                  </a:lnTo>
                  <a:lnTo>
                    <a:pt x="832762" y="112294"/>
                  </a:lnTo>
                  <a:lnTo>
                    <a:pt x="832762" y="55850"/>
                  </a:lnTo>
                  <a:cubicBezTo>
                    <a:pt x="832762" y="25005"/>
                    <a:pt x="807757" y="0"/>
                    <a:pt x="776912" y="0"/>
                  </a:cubicBezTo>
                  <a:lnTo>
                    <a:pt x="55850" y="0"/>
                  </a:lnTo>
                  <a:cubicBezTo>
                    <a:pt x="25005" y="0"/>
                    <a:pt x="0" y="25005"/>
                    <a:pt x="0" y="55850"/>
                  </a:cubicBezTo>
                  <a:lnTo>
                    <a:pt x="0" y="112294"/>
                  </a:lnTo>
                  <a:lnTo>
                    <a:pt x="0" y="279245"/>
                  </a:lnTo>
                  <a:lnTo>
                    <a:pt x="0" y="391175"/>
                  </a:lnTo>
                  <a:lnTo>
                    <a:pt x="179179" y="196445"/>
                  </a:lnTo>
                  <a:lnTo>
                    <a:pt x="410082" y="447389"/>
                  </a:ln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cxnSp>
          <p:nvCxnSpPr>
            <p:cNvPr id="259" name="Straight Connector 258">
              <a:extLst>
                <a:ext uri="{FF2B5EF4-FFF2-40B4-BE49-F238E27FC236}">
                  <a16:creationId xmlns:a16="http://schemas.microsoft.com/office/drawing/2014/main" id="{9C47D30C-EC7E-465E-A14A-76358BB7AAB5}"/>
                </a:ext>
              </a:extLst>
            </p:cNvPr>
            <p:cNvCxnSpPr>
              <a:cxnSpLocks/>
            </p:cNvCxnSpPr>
            <p:nvPr/>
          </p:nvCxnSpPr>
          <p:spPr>
            <a:xfrm>
              <a:off x="3886832" y="1932808"/>
              <a:ext cx="0" cy="247018"/>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260" name="Straight Connector 259">
              <a:extLst>
                <a:ext uri="{FF2B5EF4-FFF2-40B4-BE49-F238E27FC236}">
                  <a16:creationId xmlns:a16="http://schemas.microsoft.com/office/drawing/2014/main" id="{9DC72AC8-514D-41E6-9911-A632D11DF4EE}"/>
                </a:ext>
              </a:extLst>
            </p:cNvPr>
            <p:cNvCxnSpPr>
              <a:cxnSpLocks/>
            </p:cNvCxnSpPr>
            <p:nvPr/>
          </p:nvCxnSpPr>
          <p:spPr>
            <a:xfrm>
              <a:off x="3852886" y="1981551"/>
              <a:ext cx="0" cy="198625"/>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sp>
        <p:nvSpPr>
          <p:cNvPr id="261" name="Rectangle 260">
            <a:extLst>
              <a:ext uri="{FF2B5EF4-FFF2-40B4-BE49-F238E27FC236}">
                <a16:creationId xmlns:a16="http://schemas.microsoft.com/office/drawing/2014/main" id="{3E46BAD8-62FF-4F14-A6E2-CB3D547841F5}"/>
              </a:ext>
            </a:extLst>
          </p:cNvPr>
          <p:cNvSpPr/>
          <p:nvPr/>
        </p:nvSpPr>
        <p:spPr>
          <a:xfrm>
            <a:off x="6066760" y="4790685"/>
            <a:ext cx="2562819" cy="738664"/>
          </a:xfrm>
          <a:prstGeom prst="rect">
            <a:avLst/>
          </a:prstGeom>
        </p:spPr>
        <p:txBody>
          <a:bodyPr wrap="square">
            <a:spAutoFit/>
          </a:bodyPr>
          <a:lstStyle/>
          <a:p>
            <a:pPr algn="ctr" defTabSz="731520">
              <a:spcAft>
                <a:spcPts val="2880"/>
              </a:spcAft>
              <a:defRPr/>
            </a:pPr>
            <a:r>
              <a:rPr lang="en-US" sz="1800" dirty="0"/>
              <a:t>Oversight of </a:t>
            </a:r>
            <a:br>
              <a:rPr lang="en-US" sz="2000" dirty="0"/>
            </a:br>
            <a:r>
              <a:rPr lang="en-US" sz="2400" dirty="0"/>
              <a:t>finance</a:t>
            </a:r>
          </a:p>
        </p:txBody>
      </p:sp>
      <p:sp>
        <p:nvSpPr>
          <p:cNvPr id="262" name="Rectangle 261">
            <a:extLst>
              <a:ext uri="{FF2B5EF4-FFF2-40B4-BE49-F238E27FC236}">
                <a16:creationId xmlns:a16="http://schemas.microsoft.com/office/drawing/2014/main" id="{6C79D766-D0A6-47CB-9F5D-D472352B4E9F}"/>
              </a:ext>
            </a:extLst>
          </p:cNvPr>
          <p:cNvSpPr/>
          <p:nvPr/>
        </p:nvSpPr>
        <p:spPr>
          <a:xfrm>
            <a:off x="8618054" y="4790685"/>
            <a:ext cx="2516677" cy="738664"/>
          </a:xfrm>
          <a:prstGeom prst="rect">
            <a:avLst/>
          </a:prstGeom>
        </p:spPr>
        <p:txBody>
          <a:bodyPr wrap="square">
            <a:spAutoFit/>
          </a:bodyPr>
          <a:lstStyle/>
          <a:p>
            <a:pPr algn="ctr" defTabSz="731520">
              <a:spcAft>
                <a:spcPts val="2880"/>
              </a:spcAft>
              <a:defRPr/>
            </a:pPr>
            <a:r>
              <a:rPr lang="en-US" sz="1800" dirty="0"/>
              <a:t>Oversight of </a:t>
            </a:r>
            <a:br>
              <a:rPr lang="en-US" sz="2400" dirty="0"/>
            </a:br>
            <a:r>
              <a:rPr lang="en-US" sz="2400" dirty="0"/>
              <a:t>risk</a:t>
            </a:r>
          </a:p>
        </p:txBody>
      </p:sp>
      <p:sp>
        <p:nvSpPr>
          <p:cNvPr id="263" name="Rectangle 262">
            <a:extLst>
              <a:ext uri="{FF2B5EF4-FFF2-40B4-BE49-F238E27FC236}">
                <a16:creationId xmlns:a16="http://schemas.microsoft.com/office/drawing/2014/main" id="{C1CC51EC-E679-498A-9825-C20B59326FAF}"/>
              </a:ext>
            </a:extLst>
          </p:cNvPr>
          <p:cNvSpPr/>
          <p:nvPr/>
        </p:nvSpPr>
        <p:spPr>
          <a:xfrm>
            <a:off x="11174653" y="4790685"/>
            <a:ext cx="2475011" cy="738664"/>
          </a:xfrm>
          <a:prstGeom prst="rect">
            <a:avLst/>
          </a:prstGeom>
        </p:spPr>
        <p:txBody>
          <a:bodyPr wrap="square">
            <a:spAutoFit/>
          </a:bodyPr>
          <a:lstStyle/>
          <a:p>
            <a:pPr algn="ctr" defTabSz="731520">
              <a:spcAft>
                <a:spcPts val="2880"/>
              </a:spcAft>
              <a:defRPr/>
            </a:pPr>
            <a:r>
              <a:rPr lang="en-US" sz="1800" dirty="0"/>
              <a:t>Oversight of </a:t>
            </a:r>
            <a:r>
              <a:rPr lang="en-US" sz="2400" dirty="0"/>
              <a:t>strategy</a:t>
            </a:r>
          </a:p>
        </p:txBody>
      </p:sp>
      <p:pic>
        <p:nvPicPr>
          <p:cNvPr id="264" name="Graphic 263">
            <a:extLst>
              <a:ext uri="{FF2B5EF4-FFF2-40B4-BE49-F238E27FC236}">
                <a16:creationId xmlns:a16="http://schemas.microsoft.com/office/drawing/2014/main" id="{7CBB1A9C-4CAD-4B00-AB8F-DB082ECEAA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93371" y="3699928"/>
            <a:ext cx="609582" cy="956789"/>
          </a:xfrm>
          <a:prstGeom prst="rect">
            <a:avLst/>
          </a:prstGeom>
        </p:spPr>
      </p:pic>
      <p:grpSp>
        <p:nvGrpSpPr>
          <p:cNvPr id="265" name="Group 264">
            <a:extLst>
              <a:ext uri="{FF2B5EF4-FFF2-40B4-BE49-F238E27FC236}">
                <a16:creationId xmlns:a16="http://schemas.microsoft.com/office/drawing/2014/main" id="{65DA75F0-3545-439C-B5DF-876E441FF6DA}"/>
              </a:ext>
            </a:extLst>
          </p:cNvPr>
          <p:cNvGrpSpPr/>
          <p:nvPr/>
        </p:nvGrpSpPr>
        <p:grpSpPr>
          <a:xfrm>
            <a:off x="6880225" y="3719553"/>
            <a:ext cx="935888" cy="917538"/>
            <a:chOff x="368924" y="-1636550"/>
            <a:chExt cx="935888" cy="917538"/>
          </a:xfrm>
        </p:grpSpPr>
        <p:sp>
          <p:nvSpPr>
            <p:cNvPr id="266" name="Freeform: Shape 265">
              <a:extLst>
                <a:ext uri="{FF2B5EF4-FFF2-40B4-BE49-F238E27FC236}">
                  <a16:creationId xmlns:a16="http://schemas.microsoft.com/office/drawing/2014/main" id="{B6BF2E67-E2B6-4967-9046-365882695899}"/>
                </a:ext>
              </a:extLst>
            </p:cNvPr>
            <p:cNvSpPr/>
            <p:nvPr/>
          </p:nvSpPr>
          <p:spPr>
            <a:xfrm>
              <a:off x="368924" y="-1636550"/>
              <a:ext cx="693249" cy="693249"/>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9050" cap="flat">
              <a:solidFill>
                <a:schemeClr val="tx1"/>
              </a:solidFill>
              <a:prstDash val="solid"/>
              <a:round/>
            </a:ln>
          </p:spPr>
          <p:txBody>
            <a:bodyPr rtlCol="0" anchor="ctr"/>
            <a:lstStyle/>
            <a:p>
              <a:endParaRPr lang="en-US" dirty="0"/>
            </a:p>
          </p:txBody>
        </p:sp>
        <p:sp>
          <p:nvSpPr>
            <p:cNvPr id="267" name="Freeform: Shape 266">
              <a:extLst>
                <a:ext uri="{FF2B5EF4-FFF2-40B4-BE49-F238E27FC236}">
                  <a16:creationId xmlns:a16="http://schemas.microsoft.com/office/drawing/2014/main" id="{107DFF88-F5D3-465C-96B7-F072E4879DB7}"/>
                </a:ext>
              </a:extLst>
            </p:cNvPr>
            <p:cNvSpPr/>
            <p:nvPr/>
          </p:nvSpPr>
          <p:spPr>
            <a:xfrm>
              <a:off x="412422" y="-1554312"/>
              <a:ext cx="88356" cy="10874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9050" cap="flat">
              <a:solidFill>
                <a:schemeClr val="tx1"/>
              </a:solidFill>
              <a:prstDash val="solid"/>
              <a:round/>
            </a:ln>
          </p:spPr>
          <p:txBody>
            <a:bodyPr rtlCol="0" anchor="ctr"/>
            <a:lstStyle/>
            <a:p>
              <a:endParaRPr lang="en-US" dirty="0"/>
            </a:p>
          </p:txBody>
        </p:sp>
        <p:sp>
          <p:nvSpPr>
            <p:cNvPr id="268" name="Freeform: Shape 267">
              <a:extLst>
                <a:ext uri="{FF2B5EF4-FFF2-40B4-BE49-F238E27FC236}">
                  <a16:creationId xmlns:a16="http://schemas.microsoft.com/office/drawing/2014/main" id="{529698B9-0E09-4AA2-A532-5C7D03A2139E}"/>
                </a:ext>
              </a:extLst>
            </p:cNvPr>
            <p:cNvSpPr/>
            <p:nvPr/>
          </p:nvSpPr>
          <p:spPr>
            <a:xfrm>
              <a:off x="433014" y="-1571850"/>
              <a:ext cx="564115" cy="564115"/>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9050" cap="flat">
              <a:solidFill>
                <a:schemeClr val="tx1"/>
              </a:solidFill>
              <a:prstDash val="solid"/>
              <a:round/>
            </a:ln>
          </p:spPr>
          <p:txBody>
            <a:bodyPr rtlCol="0" anchor="ctr"/>
            <a:lstStyle/>
            <a:p>
              <a:endParaRPr lang="en-US" dirty="0"/>
            </a:p>
          </p:txBody>
        </p:sp>
        <p:sp>
          <p:nvSpPr>
            <p:cNvPr id="269" name="Freeform: Shape 268">
              <a:extLst>
                <a:ext uri="{FF2B5EF4-FFF2-40B4-BE49-F238E27FC236}">
                  <a16:creationId xmlns:a16="http://schemas.microsoft.com/office/drawing/2014/main" id="{D8F87630-6EE4-472A-BA17-4709817E4B0A}"/>
                </a:ext>
              </a:extLst>
            </p:cNvPr>
            <p:cNvSpPr/>
            <p:nvPr/>
          </p:nvSpPr>
          <p:spPr>
            <a:xfrm>
              <a:off x="883424" y="-1140400"/>
              <a:ext cx="421388" cy="421388"/>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9050" cap="flat">
              <a:solidFill>
                <a:schemeClr val="tx1"/>
              </a:solidFill>
              <a:prstDash val="solid"/>
              <a:round/>
            </a:ln>
          </p:spPr>
          <p:txBody>
            <a:bodyPr rtlCol="0" anchor="ctr"/>
            <a:lstStyle/>
            <a:p>
              <a:endParaRPr lang="en-US" dirty="0"/>
            </a:p>
          </p:txBody>
        </p:sp>
        <p:sp>
          <p:nvSpPr>
            <p:cNvPr id="270" name="Freeform: Shape 269">
              <a:extLst>
                <a:ext uri="{FF2B5EF4-FFF2-40B4-BE49-F238E27FC236}">
                  <a16:creationId xmlns:a16="http://schemas.microsoft.com/office/drawing/2014/main" id="{1ADCFE4F-25A3-4117-AA42-7C9DB6241A18}"/>
                </a:ext>
              </a:extLst>
            </p:cNvPr>
            <p:cNvSpPr/>
            <p:nvPr/>
          </p:nvSpPr>
          <p:spPr>
            <a:xfrm>
              <a:off x="1107031" y="-913394"/>
              <a:ext cx="101949" cy="10874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tx1"/>
              </a:solidFill>
              <a:prstDash val="solid"/>
              <a:round/>
            </a:ln>
          </p:spPr>
          <p:txBody>
            <a:bodyPr rtlCol="0" anchor="ctr"/>
            <a:lstStyle/>
            <a:p>
              <a:endParaRPr lang="en-US" dirty="0"/>
            </a:p>
          </p:txBody>
        </p:sp>
        <p:sp>
          <p:nvSpPr>
            <p:cNvPr id="271" name="Freeform: Shape 270">
              <a:extLst>
                <a:ext uri="{FF2B5EF4-FFF2-40B4-BE49-F238E27FC236}">
                  <a16:creationId xmlns:a16="http://schemas.microsoft.com/office/drawing/2014/main" id="{6B74B992-6FF5-44CB-971C-2C67E09F2FFC}"/>
                </a:ext>
              </a:extLst>
            </p:cNvPr>
            <p:cNvSpPr/>
            <p:nvPr/>
          </p:nvSpPr>
          <p:spPr>
            <a:xfrm>
              <a:off x="1059456" y="-960970"/>
              <a:ext cx="101949" cy="10874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tx1"/>
              </a:solidFill>
              <a:prstDash val="solid"/>
              <a:round/>
            </a:ln>
          </p:spPr>
          <p:txBody>
            <a:bodyPr rtlCol="0" anchor="ctr"/>
            <a:lstStyle/>
            <a:p>
              <a:endParaRPr lang="en-US" dirty="0"/>
            </a:p>
          </p:txBody>
        </p:sp>
        <p:grpSp>
          <p:nvGrpSpPr>
            <p:cNvPr id="272" name="Group 271">
              <a:extLst>
                <a:ext uri="{FF2B5EF4-FFF2-40B4-BE49-F238E27FC236}">
                  <a16:creationId xmlns:a16="http://schemas.microsoft.com/office/drawing/2014/main" id="{AAEFBD80-5414-4C4A-96FD-3F9D9072CBD1}"/>
                </a:ext>
              </a:extLst>
            </p:cNvPr>
            <p:cNvGrpSpPr/>
            <p:nvPr/>
          </p:nvGrpSpPr>
          <p:grpSpPr>
            <a:xfrm>
              <a:off x="631271" y="-1497088"/>
              <a:ext cx="167601" cy="414591"/>
              <a:chOff x="3603328" y="-1494501"/>
              <a:chExt cx="258270" cy="638878"/>
            </a:xfrm>
          </p:grpSpPr>
          <p:sp>
            <p:nvSpPr>
              <p:cNvPr id="273" name="Freeform: Shape 272">
                <a:extLst>
                  <a:ext uri="{FF2B5EF4-FFF2-40B4-BE49-F238E27FC236}">
                    <a16:creationId xmlns:a16="http://schemas.microsoft.com/office/drawing/2014/main" id="{96BD2B28-303F-4B30-A662-7352976E5E39}"/>
                  </a:ext>
                </a:extLst>
              </p:cNvPr>
              <p:cNvSpPr/>
              <p:nvPr/>
            </p:nvSpPr>
            <p:spPr>
              <a:xfrm>
                <a:off x="3603328" y="-1439450"/>
                <a:ext cx="258270" cy="502946"/>
              </a:xfrm>
              <a:custGeom>
                <a:avLst/>
                <a:gdLst>
                  <a:gd name="connsiteX0" fmla="*/ 4828 w 122300"/>
                  <a:gd name="connsiteY0" fmla="*/ 177336 h 238164"/>
                  <a:gd name="connsiteX1" fmla="*/ 62438 w 122300"/>
                  <a:gd name="connsiteY1" fmla="*/ 234947 h 238164"/>
                  <a:gd name="connsiteX2" fmla="*/ 120048 w 122300"/>
                  <a:gd name="connsiteY2" fmla="*/ 177336 h 238164"/>
                  <a:gd name="connsiteX3" fmla="*/ 62438 w 122300"/>
                  <a:gd name="connsiteY3" fmla="*/ 120048 h 238164"/>
                  <a:gd name="connsiteX4" fmla="*/ 4828 w 122300"/>
                  <a:gd name="connsiteY4" fmla="*/ 62438 h 238164"/>
                  <a:gd name="connsiteX5" fmla="*/ 62438 w 122300"/>
                  <a:gd name="connsiteY5" fmla="*/ 4828 h 238164"/>
                  <a:gd name="connsiteX6" fmla="*/ 120048 w 122300"/>
                  <a:gd name="connsiteY6" fmla="*/ 62438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0" h="238164">
                    <a:moveTo>
                      <a:pt x="4828" y="177336"/>
                    </a:moveTo>
                    <a:cubicBezTo>
                      <a:pt x="4828" y="209199"/>
                      <a:pt x="30575" y="234947"/>
                      <a:pt x="62438" y="234947"/>
                    </a:cubicBezTo>
                    <a:cubicBezTo>
                      <a:pt x="94300" y="234947"/>
                      <a:pt x="120048" y="209199"/>
                      <a:pt x="120048" y="177336"/>
                    </a:cubicBezTo>
                    <a:cubicBezTo>
                      <a:pt x="120048" y="145474"/>
                      <a:pt x="93657" y="125198"/>
                      <a:pt x="62438" y="120048"/>
                    </a:cubicBezTo>
                    <a:cubicBezTo>
                      <a:pt x="31219" y="114899"/>
                      <a:pt x="4828" y="94300"/>
                      <a:pt x="4828" y="62438"/>
                    </a:cubicBezTo>
                    <a:cubicBezTo>
                      <a:pt x="4828" y="30575"/>
                      <a:pt x="30575" y="4828"/>
                      <a:pt x="62438" y="4828"/>
                    </a:cubicBezTo>
                    <a:cubicBezTo>
                      <a:pt x="94300" y="4828"/>
                      <a:pt x="120048" y="30575"/>
                      <a:pt x="120048" y="62438"/>
                    </a:cubicBezTo>
                  </a:path>
                </a:pathLst>
              </a:custGeom>
              <a:noFill/>
              <a:ln w="19050" cap="flat">
                <a:solidFill>
                  <a:schemeClr val="tx1"/>
                </a:solidFill>
                <a:prstDash val="solid"/>
                <a:round/>
              </a:ln>
            </p:spPr>
            <p:txBody>
              <a:bodyPr rtlCol="0" anchor="ctr"/>
              <a:lstStyle/>
              <a:p>
                <a:endParaRPr lang="en-US" dirty="0"/>
              </a:p>
            </p:txBody>
          </p:sp>
          <p:sp>
            <p:nvSpPr>
              <p:cNvPr id="274" name="Freeform: Shape 273">
                <a:extLst>
                  <a:ext uri="{FF2B5EF4-FFF2-40B4-BE49-F238E27FC236}">
                    <a16:creationId xmlns:a16="http://schemas.microsoft.com/office/drawing/2014/main" id="{D7C19DE0-B9E3-4109-84BE-F6C49A80844E}"/>
                  </a:ext>
                </a:extLst>
              </p:cNvPr>
              <p:cNvSpPr/>
              <p:nvPr/>
            </p:nvSpPr>
            <p:spPr>
              <a:xfrm>
                <a:off x="3735860" y="-1494501"/>
                <a:ext cx="20389" cy="638878"/>
              </a:xfrm>
              <a:custGeom>
                <a:avLst/>
                <a:gdLst>
                  <a:gd name="connsiteX0" fmla="*/ 4828 w 9655"/>
                  <a:gd name="connsiteY0" fmla="*/ 4828 h 302533"/>
                  <a:gd name="connsiteX1" fmla="*/ 4828 w 9655"/>
                  <a:gd name="connsiteY1" fmla="*/ 297706 h 302533"/>
                </a:gdLst>
                <a:ahLst/>
                <a:cxnLst>
                  <a:cxn ang="0">
                    <a:pos x="connsiteX0" y="connsiteY0"/>
                  </a:cxn>
                  <a:cxn ang="0">
                    <a:pos x="connsiteX1" y="connsiteY1"/>
                  </a:cxn>
                </a:cxnLst>
                <a:rect l="l" t="t" r="r" b="b"/>
                <a:pathLst>
                  <a:path w="9655" h="302533">
                    <a:moveTo>
                      <a:pt x="4828" y="4828"/>
                    </a:moveTo>
                    <a:lnTo>
                      <a:pt x="4828" y="297706"/>
                    </a:lnTo>
                  </a:path>
                </a:pathLst>
              </a:custGeom>
              <a:ln w="19050" cap="flat">
                <a:solidFill>
                  <a:schemeClr val="tx1"/>
                </a:solidFill>
                <a:prstDash val="solid"/>
                <a:round/>
              </a:ln>
            </p:spPr>
            <p:txBody>
              <a:bodyPr rtlCol="0" anchor="ctr"/>
              <a:lstStyle/>
              <a:p>
                <a:endParaRPr lang="en-US" dirty="0"/>
              </a:p>
            </p:txBody>
          </p:sp>
        </p:grpSp>
      </p:grpSp>
      <p:grpSp>
        <p:nvGrpSpPr>
          <p:cNvPr id="275" name="Group 274">
            <a:extLst>
              <a:ext uri="{FF2B5EF4-FFF2-40B4-BE49-F238E27FC236}">
                <a16:creationId xmlns:a16="http://schemas.microsoft.com/office/drawing/2014/main" id="{87AF45D5-AC5A-4A50-93DE-1817EF29EEBC}"/>
              </a:ext>
            </a:extLst>
          </p:cNvPr>
          <p:cNvGrpSpPr/>
          <p:nvPr/>
        </p:nvGrpSpPr>
        <p:grpSpPr>
          <a:xfrm>
            <a:off x="9421437" y="3753484"/>
            <a:ext cx="909910" cy="849676"/>
            <a:chOff x="2002492" y="-1699518"/>
            <a:chExt cx="909910" cy="849676"/>
          </a:xfrm>
        </p:grpSpPr>
        <p:grpSp>
          <p:nvGrpSpPr>
            <p:cNvPr id="276" name="Group 275">
              <a:extLst>
                <a:ext uri="{FF2B5EF4-FFF2-40B4-BE49-F238E27FC236}">
                  <a16:creationId xmlns:a16="http://schemas.microsoft.com/office/drawing/2014/main" id="{1F5CD6E5-2900-40F9-A8E9-D84F4209D3E2}"/>
                </a:ext>
              </a:extLst>
            </p:cNvPr>
            <p:cNvGrpSpPr/>
            <p:nvPr/>
          </p:nvGrpSpPr>
          <p:grpSpPr>
            <a:xfrm>
              <a:off x="2002492" y="-1699518"/>
              <a:ext cx="909910" cy="792920"/>
              <a:chOff x="2352293" y="-1233513"/>
              <a:chExt cx="475760" cy="414590"/>
            </a:xfrm>
          </p:grpSpPr>
          <p:sp>
            <p:nvSpPr>
              <p:cNvPr id="280" name="Freeform: Shape 279">
                <a:extLst>
                  <a:ext uri="{FF2B5EF4-FFF2-40B4-BE49-F238E27FC236}">
                    <a16:creationId xmlns:a16="http://schemas.microsoft.com/office/drawing/2014/main" id="{008DE659-D7DD-4473-9A27-0F3D722F9697}"/>
                  </a:ext>
                </a:extLst>
              </p:cNvPr>
              <p:cNvSpPr/>
              <p:nvPr/>
            </p:nvSpPr>
            <p:spPr>
              <a:xfrm>
                <a:off x="2352293" y="-1233513"/>
                <a:ext cx="475760" cy="414590"/>
              </a:xfrm>
              <a:custGeom>
                <a:avLst/>
                <a:gdLst>
                  <a:gd name="connsiteX0" fmla="*/ 100978 w 225291"/>
                  <a:gd name="connsiteY0" fmla="*/ 11586 h 196325"/>
                  <a:gd name="connsiteX1" fmla="*/ 6678 w 225291"/>
                  <a:gd name="connsiteY1" fmla="*/ 171221 h 196325"/>
                  <a:gd name="connsiteX2" fmla="*/ 19229 w 225291"/>
                  <a:gd name="connsiteY2" fmla="*/ 193107 h 196325"/>
                  <a:gd name="connsiteX3" fmla="*/ 208152 w 225291"/>
                  <a:gd name="connsiteY3" fmla="*/ 193107 h 196325"/>
                  <a:gd name="connsiteX4" fmla="*/ 220704 w 225291"/>
                  <a:gd name="connsiteY4" fmla="*/ 171221 h 196325"/>
                  <a:gd name="connsiteX5" fmla="*/ 126404 w 225291"/>
                  <a:gd name="connsiteY5" fmla="*/ 11586 h 196325"/>
                  <a:gd name="connsiteX6" fmla="*/ 100978 w 225291"/>
                  <a:gd name="connsiteY6" fmla="*/ 11586 h 196325"/>
                  <a:gd name="connsiteX7" fmla="*/ 100978 w 225291"/>
                  <a:gd name="connsiteY7" fmla="*/ 11586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91" h="196325">
                    <a:moveTo>
                      <a:pt x="100978" y="11586"/>
                    </a:moveTo>
                    <a:cubicBezTo>
                      <a:pt x="6678" y="171221"/>
                      <a:pt x="100978" y="11586"/>
                      <a:pt x="6678" y="171221"/>
                    </a:cubicBezTo>
                    <a:cubicBezTo>
                      <a:pt x="1206" y="180233"/>
                      <a:pt x="8609" y="193107"/>
                      <a:pt x="19229" y="193107"/>
                    </a:cubicBezTo>
                    <a:cubicBezTo>
                      <a:pt x="208152" y="193107"/>
                      <a:pt x="19229" y="193107"/>
                      <a:pt x="208152" y="193107"/>
                    </a:cubicBezTo>
                    <a:cubicBezTo>
                      <a:pt x="219095" y="193107"/>
                      <a:pt x="226176" y="180555"/>
                      <a:pt x="220704" y="171221"/>
                    </a:cubicBezTo>
                    <a:cubicBezTo>
                      <a:pt x="126404" y="11586"/>
                      <a:pt x="220704" y="171221"/>
                      <a:pt x="126404" y="11586"/>
                    </a:cubicBezTo>
                    <a:cubicBezTo>
                      <a:pt x="120932" y="2575"/>
                      <a:pt x="106449" y="2575"/>
                      <a:pt x="100978" y="11586"/>
                    </a:cubicBezTo>
                    <a:lnTo>
                      <a:pt x="100978" y="11586"/>
                    </a:lnTo>
                    <a:close/>
                  </a:path>
                </a:pathLst>
              </a:custGeom>
              <a:noFill/>
              <a:ln w="19050" cap="flat">
                <a:solidFill>
                  <a:schemeClr val="tx1"/>
                </a:solidFill>
                <a:prstDash val="solid"/>
                <a:round/>
              </a:ln>
            </p:spPr>
            <p:txBody>
              <a:bodyPr rtlCol="0" anchor="ctr"/>
              <a:lstStyle/>
              <a:p>
                <a:endParaRPr lang="en-US" dirty="0"/>
              </a:p>
            </p:txBody>
          </p:sp>
          <p:sp>
            <p:nvSpPr>
              <p:cNvPr id="281" name="Freeform: Shape 280">
                <a:extLst>
                  <a:ext uri="{FF2B5EF4-FFF2-40B4-BE49-F238E27FC236}">
                    <a16:creationId xmlns:a16="http://schemas.microsoft.com/office/drawing/2014/main" id="{874C7D55-B9AC-4BE0-9786-3F6AE2184E2F}"/>
                  </a:ext>
                </a:extLst>
              </p:cNvPr>
              <p:cNvSpPr/>
              <p:nvPr/>
            </p:nvSpPr>
            <p:spPr>
              <a:xfrm>
                <a:off x="2567912" y="-1097922"/>
                <a:ext cx="47576" cy="217490"/>
              </a:xfrm>
              <a:custGeom>
                <a:avLst/>
                <a:gdLst>
                  <a:gd name="connsiteX0" fmla="*/ 11425 w 22529"/>
                  <a:gd name="connsiteY0" fmla="*/ 101864 h 102990"/>
                  <a:gd name="connsiteX1" fmla="*/ 4989 w 22529"/>
                  <a:gd name="connsiteY1" fmla="*/ 99289 h 102990"/>
                  <a:gd name="connsiteX2" fmla="*/ 2414 w 22529"/>
                  <a:gd name="connsiteY2" fmla="*/ 92852 h 102990"/>
                  <a:gd name="connsiteX3" fmla="*/ 4989 w 22529"/>
                  <a:gd name="connsiteY3" fmla="*/ 86415 h 102990"/>
                  <a:gd name="connsiteX4" fmla="*/ 11425 w 22529"/>
                  <a:gd name="connsiteY4" fmla="*/ 83840 h 102990"/>
                  <a:gd name="connsiteX5" fmla="*/ 17862 w 22529"/>
                  <a:gd name="connsiteY5" fmla="*/ 86415 h 102990"/>
                  <a:gd name="connsiteX6" fmla="*/ 20437 w 22529"/>
                  <a:gd name="connsiteY6" fmla="*/ 92852 h 102990"/>
                  <a:gd name="connsiteX7" fmla="*/ 17862 w 22529"/>
                  <a:gd name="connsiteY7" fmla="*/ 99289 h 102990"/>
                  <a:gd name="connsiteX8" fmla="*/ 11425 w 22529"/>
                  <a:gd name="connsiteY8" fmla="*/ 101864 h 102990"/>
                  <a:gd name="connsiteX9" fmla="*/ 5632 w 22529"/>
                  <a:gd name="connsiteY9" fmla="*/ 71289 h 102990"/>
                  <a:gd name="connsiteX10" fmla="*/ 3701 w 22529"/>
                  <a:gd name="connsiteY10" fmla="*/ 4345 h 102990"/>
                  <a:gd name="connsiteX11" fmla="*/ 11425 w 22529"/>
                  <a:gd name="connsiteY11" fmla="*/ 2414 h 102990"/>
                  <a:gd name="connsiteX12" fmla="*/ 19150 w 22529"/>
                  <a:gd name="connsiteY12" fmla="*/ 4345 h 102990"/>
                  <a:gd name="connsiteX13" fmla="*/ 17219 w 22529"/>
                  <a:gd name="connsiteY13" fmla="*/ 71289 h 102990"/>
                  <a:gd name="connsiteX14" fmla="*/ 5632 w 22529"/>
                  <a:gd name="connsiteY14" fmla="*/ 71289 h 10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29" h="102990">
                    <a:moveTo>
                      <a:pt x="11425" y="101864"/>
                    </a:moveTo>
                    <a:cubicBezTo>
                      <a:pt x="8851" y="101864"/>
                      <a:pt x="6598" y="100898"/>
                      <a:pt x="4989" y="99289"/>
                    </a:cubicBezTo>
                    <a:cubicBezTo>
                      <a:pt x="3379" y="97680"/>
                      <a:pt x="2414" y="95427"/>
                      <a:pt x="2414" y="92852"/>
                    </a:cubicBezTo>
                    <a:cubicBezTo>
                      <a:pt x="2414" y="90277"/>
                      <a:pt x="3379" y="88024"/>
                      <a:pt x="4989" y="86415"/>
                    </a:cubicBezTo>
                    <a:cubicBezTo>
                      <a:pt x="6598" y="84806"/>
                      <a:pt x="8851" y="83840"/>
                      <a:pt x="11425" y="83840"/>
                    </a:cubicBezTo>
                    <a:cubicBezTo>
                      <a:pt x="14000" y="83840"/>
                      <a:pt x="16253" y="84806"/>
                      <a:pt x="17862" y="86415"/>
                    </a:cubicBezTo>
                    <a:cubicBezTo>
                      <a:pt x="19472" y="88024"/>
                      <a:pt x="20437" y="90277"/>
                      <a:pt x="20437" y="92852"/>
                    </a:cubicBezTo>
                    <a:cubicBezTo>
                      <a:pt x="20437" y="95427"/>
                      <a:pt x="19472" y="97680"/>
                      <a:pt x="17862" y="99289"/>
                    </a:cubicBezTo>
                    <a:cubicBezTo>
                      <a:pt x="16253" y="100898"/>
                      <a:pt x="14000" y="101864"/>
                      <a:pt x="11425" y="101864"/>
                    </a:cubicBezTo>
                    <a:close/>
                    <a:moveTo>
                      <a:pt x="5632" y="71289"/>
                    </a:moveTo>
                    <a:lnTo>
                      <a:pt x="3701" y="4345"/>
                    </a:lnTo>
                    <a:cubicBezTo>
                      <a:pt x="5954" y="3058"/>
                      <a:pt x="8529" y="2414"/>
                      <a:pt x="11425" y="2414"/>
                    </a:cubicBezTo>
                    <a:cubicBezTo>
                      <a:pt x="14000" y="2414"/>
                      <a:pt x="16575" y="3058"/>
                      <a:pt x="19150" y="4345"/>
                    </a:cubicBezTo>
                    <a:lnTo>
                      <a:pt x="17219" y="71289"/>
                    </a:lnTo>
                    <a:lnTo>
                      <a:pt x="5632" y="71289"/>
                    </a:lnTo>
                    <a:close/>
                  </a:path>
                </a:pathLst>
              </a:custGeom>
              <a:solidFill>
                <a:schemeClr val="tx1"/>
              </a:solidFill>
              <a:ln w="19050" cap="flat">
                <a:noFill/>
                <a:prstDash val="solid"/>
                <a:miter/>
              </a:ln>
            </p:spPr>
            <p:txBody>
              <a:bodyPr rtlCol="0" anchor="ctr"/>
              <a:lstStyle/>
              <a:p>
                <a:endParaRPr lang="en-US" dirty="0"/>
              </a:p>
            </p:txBody>
          </p:sp>
        </p:grpSp>
        <p:cxnSp>
          <p:nvCxnSpPr>
            <p:cNvPr id="277" name="Straight Connector 276">
              <a:extLst>
                <a:ext uri="{FF2B5EF4-FFF2-40B4-BE49-F238E27FC236}">
                  <a16:creationId xmlns:a16="http://schemas.microsoft.com/office/drawing/2014/main" id="{E6A6D9D1-BB62-48BB-8B3A-FA645A0487AD}"/>
                </a:ext>
              </a:extLst>
            </p:cNvPr>
            <p:cNvCxnSpPr/>
            <p:nvPr/>
          </p:nvCxnSpPr>
          <p:spPr>
            <a:xfrm>
              <a:off x="2197729" y="-849842"/>
              <a:ext cx="519437"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52622A9F-4B1A-4C69-A64C-F90009B55138}"/>
                </a:ext>
              </a:extLst>
            </p:cNvPr>
            <p:cNvCxnSpPr>
              <a:cxnSpLocks/>
            </p:cNvCxnSpPr>
            <p:nvPr/>
          </p:nvCxnSpPr>
          <p:spPr>
            <a:xfrm>
              <a:off x="2655094" y="-1554956"/>
              <a:ext cx="230109" cy="39203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8822904B-2A6B-4FCC-9EBE-10238F280A5A}"/>
                </a:ext>
              </a:extLst>
            </p:cNvPr>
            <p:cNvCxnSpPr>
              <a:cxnSpLocks/>
            </p:cNvCxnSpPr>
            <p:nvPr/>
          </p:nvCxnSpPr>
          <p:spPr>
            <a:xfrm flipH="1">
              <a:off x="2038072" y="-1554956"/>
              <a:ext cx="230109" cy="39203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Right Bracket 4">
            <a:extLst>
              <a:ext uri="{FF2B5EF4-FFF2-40B4-BE49-F238E27FC236}">
                <a16:creationId xmlns:a16="http://schemas.microsoft.com/office/drawing/2014/main" id="{3516773D-93D7-47BB-B33C-A88CBCB66779}"/>
              </a:ext>
            </a:extLst>
          </p:cNvPr>
          <p:cNvSpPr/>
          <p:nvPr/>
        </p:nvSpPr>
        <p:spPr>
          <a:xfrm rot="16200000">
            <a:off x="7135961" y="-2725157"/>
            <a:ext cx="358482" cy="11601386"/>
          </a:xfrm>
          <a:prstGeom prst="rightBracket">
            <a:avLst>
              <a:gd name="adj" fmla="val 0"/>
            </a:avLst>
          </a:prstGeom>
          <a:noFill/>
          <a:ln w="1905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6" name="TextBox 5">
            <a:extLst>
              <a:ext uri="{FF2B5EF4-FFF2-40B4-BE49-F238E27FC236}">
                <a16:creationId xmlns:a16="http://schemas.microsoft.com/office/drawing/2014/main" id="{21E39BD8-A162-4C23-AB2A-3AF7E6C11103}"/>
              </a:ext>
            </a:extLst>
          </p:cNvPr>
          <p:cNvSpPr txBox="1"/>
          <p:nvPr/>
        </p:nvSpPr>
        <p:spPr>
          <a:xfrm>
            <a:off x="1012834" y="2110422"/>
            <a:ext cx="12604733" cy="584775"/>
          </a:xfrm>
          <a:prstGeom prst="rect">
            <a:avLst/>
          </a:prstGeom>
          <a:noFill/>
        </p:spPr>
        <p:txBody>
          <a:bodyPr wrap="none" rtlCol="0">
            <a:spAutoFit/>
          </a:bodyPr>
          <a:lstStyle/>
          <a:p>
            <a:pPr defTabSz="731520">
              <a:defRPr/>
            </a:pPr>
            <a:r>
              <a:rPr lang="en-US" sz="3200" dirty="0">
                <a:solidFill>
                  <a:prstClr val="white"/>
                </a:solidFill>
              </a:rPr>
              <a:t>All of these affect the ability to innovate and build long-term value</a:t>
            </a:r>
          </a:p>
        </p:txBody>
      </p:sp>
      <p:sp>
        <p:nvSpPr>
          <p:cNvPr id="113" name="Right Bracket 112">
            <a:extLst>
              <a:ext uri="{FF2B5EF4-FFF2-40B4-BE49-F238E27FC236}">
                <a16:creationId xmlns:a16="http://schemas.microsoft.com/office/drawing/2014/main" id="{9917F2C7-E6B4-49B0-A280-202F0EDCC091}"/>
              </a:ext>
            </a:extLst>
          </p:cNvPr>
          <p:cNvSpPr/>
          <p:nvPr/>
        </p:nvSpPr>
        <p:spPr>
          <a:xfrm rot="5400000" flipV="1">
            <a:off x="7135961" y="391038"/>
            <a:ext cx="358482" cy="11601386"/>
          </a:xfrm>
          <a:prstGeom prst="rightBracket">
            <a:avLst>
              <a:gd name="adj" fmla="val 0"/>
            </a:avLst>
          </a:prstGeom>
          <a:noFill/>
          <a:ln w="1905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14" name="TextBox 113">
            <a:extLst>
              <a:ext uri="{FF2B5EF4-FFF2-40B4-BE49-F238E27FC236}">
                <a16:creationId xmlns:a16="http://schemas.microsoft.com/office/drawing/2014/main" id="{1C7F0049-0FBE-4CD0-8434-66C513BDC01C}"/>
              </a:ext>
            </a:extLst>
          </p:cNvPr>
          <p:cNvSpPr txBox="1"/>
          <p:nvPr/>
        </p:nvSpPr>
        <p:spPr>
          <a:xfrm>
            <a:off x="2501222" y="6583385"/>
            <a:ext cx="8510663" cy="584775"/>
          </a:xfrm>
          <a:prstGeom prst="rect">
            <a:avLst/>
          </a:prstGeom>
          <a:noFill/>
        </p:spPr>
        <p:txBody>
          <a:bodyPr wrap="none" rtlCol="0">
            <a:spAutoFit/>
          </a:bodyPr>
          <a:lstStyle/>
          <a:p>
            <a:pPr defTabSz="731520">
              <a:defRPr/>
            </a:pPr>
            <a:r>
              <a:rPr lang="en-US" sz="3200" dirty="0">
                <a:solidFill>
                  <a:prstClr val="white"/>
                </a:solidFill>
              </a:rPr>
              <a:t>Many board best practices </a:t>
            </a:r>
            <a:r>
              <a:rPr lang="en-US" sz="3200" i="1" dirty="0">
                <a:solidFill>
                  <a:prstClr val="white"/>
                </a:solidFill>
              </a:rPr>
              <a:t>reduce innovation</a:t>
            </a:r>
          </a:p>
        </p:txBody>
      </p:sp>
    </p:spTree>
    <p:extLst>
      <p:ext uri="{BB962C8B-B14F-4D97-AF65-F5344CB8AC3E}">
        <p14:creationId xmlns:p14="http://schemas.microsoft.com/office/powerpoint/2010/main" val="4153312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barn(inVertical)">
                                      <p:cBhvr>
                                        <p:cTn id="11" dur="500"/>
                                        <p:tgtEl>
                                          <p:spTgt spid="1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4"/>
                                        </p:tgtEl>
                                        <p:attrNameLst>
                                          <p:attrName>style.visibility</p:attrName>
                                        </p:attrNameLst>
                                      </p:cBhvr>
                                      <p:to>
                                        <p:strVal val="visible"/>
                                      </p:to>
                                    </p:set>
                                    <p:animEffect transition="in" filter="fade">
                                      <p:cBhvr>
                                        <p:cTn id="14"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3" grpId="0" animBg="1"/>
      <p:bldP spid="11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tx2">
                <a:lumMod val="50000"/>
              </a:schemeClr>
            </a:gs>
            <a:gs pos="21000">
              <a:schemeClr val="bg1">
                <a:lumMod val="65000"/>
                <a:lumOff val="35000"/>
              </a:schemeClr>
            </a:gs>
          </a:gsLst>
          <a:path path="circle">
            <a:fillToRect l="100000" t="100000"/>
          </a:path>
        </a:gradFill>
        <a:effectLst/>
      </p:bgPr>
    </p:bg>
    <p:spTree>
      <p:nvGrpSpPr>
        <p:cNvPr id="1" name=""/>
        <p:cNvGrpSpPr/>
        <p:nvPr/>
      </p:nvGrpSpPr>
      <p:grpSpPr>
        <a:xfrm>
          <a:off x="0" y="0"/>
          <a:ext cx="0" cy="0"/>
          <a:chOff x="0" y="0"/>
          <a:chExt cx="0" cy="0"/>
        </a:xfrm>
      </p:grpSpPr>
      <p:sp>
        <p:nvSpPr>
          <p:cNvPr id="115" name="Freeform 9">
            <a:extLst>
              <a:ext uri="{FF2B5EF4-FFF2-40B4-BE49-F238E27FC236}">
                <a16:creationId xmlns:a16="http://schemas.microsoft.com/office/drawing/2014/main" id="{2E91DE99-9848-4B9C-848C-56F34A988B67}"/>
              </a:ext>
            </a:extLst>
          </p:cNvPr>
          <p:cNvSpPr>
            <a:spLocks/>
          </p:cNvSpPr>
          <p:nvPr/>
        </p:nvSpPr>
        <p:spPr bwMode="auto">
          <a:xfrm rot="10800000">
            <a:off x="1047068" y="2488506"/>
            <a:ext cx="17188690" cy="214566"/>
          </a:xfrm>
          <a:custGeom>
            <a:avLst/>
            <a:gdLst>
              <a:gd name="T0" fmla="*/ 0 w 3872"/>
              <a:gd name="T1" fmla="*/ 0 h 97"/>
              <a:gd name="T2" fmla="*/ 387 w 3872"/>
              <a:gd name="T3" fmla="*/ 97 h 97"/>
              <a:gd name="T4" fmla="*/ 774 w 3872"/>
              <a:gd name="T5" fmla="*/ 0 h 97"/>
              <a:gd name="T6" fmla="*/ 1161 w 3872"/>
              <a:gd name="T7" fmla="*/ 97 h 97"/>
              <a:gd name="T8" fmla="*/ 1549 w 3872"/>
              <a:gd name="T9" fmla="*/ 0 h 97"/>
              <a:gd name="T10" fmla="*/ 1936 w 3872"/>
              <a:gd name="T11" fmla="*/ 97 h 97"/>
              <a:gd name="T12" fmla="*/ 2323 w 3872"/>
              <a:gd name="T13" fmla="*/ 0 h 97"/>
              <a:gd name="T14" fmla="*/ 2710 w 3872"/>
              <a:gd name="T15" fmla="*/ 97 h 97"/>
              <a:gd name="T16" fmla="*/ 3097 w 3872"/>
              <a:gd name="T17" fmla="*/ 0 h 97"/>
              <a:gd name="T18" fmla="*/ 3485 w 3872"/>
              <a:gd name="T19" fmla="*/ 97 h 97"/>
              <a:gd name="T20" fmla="*/ 3872 w 3872"/>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72" h="97">
                <a:moveTo>
                  <a:pt x="0" y="0"/>
                </a:moveTo>
                <a:cubicBezTo>
                  <a:pt x="193" y="0"/>
                  <a:pt x="193" y="97"/>
                  <a:pt x="387" y="97"/>
                </a:cubicBezTo>
                <a:cubicBezTo>
                  <a:pt x="581" y="97"/>
                  <a:pt x="581" y="0"/>
                  <a:pt x="774" y="0"/>
                </a:cubicBezTo>
                <a:cubicBezTo>
                  <a:pt x="968" y="0"/>
                  <a:pt x="968" y="97"/>
                  <a:pt x="1161" y="97"/>
                </a:cubicBezTo>
                <a:cubicBezTo>
                  <a:pt x="1355" y="97"/>
                  <a:pt x="1355" y="0"/>
                  <a:pt x="1549" y="0"/>
                </a:cubicBezTo>
                <a:cubicBezTo>
                  <a:pt x="1742" y="0"/>
                  <a:pt x="1742" y="97"/>
                  <a:pt x="1936" y="97"/>
                </a:cubicBezTo>
                <a:cubicBezTo>
                  <a:pt x="2129" y="97"/>
                  <a:pt x="2129" y="0"/>
                  <a:pt x="2323" y="0"/>
                </a:cubicBezTo>
                <a:cubicBezTo>
                  <a:pt x="2517" y="0"/>
                  <a:pt x="2517" y="97"/>
                  <a:pt x="2710" y="97"/>
                </a:cubicBezTo>
                <a:cubicBezTo>
                  <a:pt x="2904" y="97"/>
                  <a:pt x="2904" y="0"/>
                  <a:pt x="3097" y="0"/>
                </a:cubicBezTo>
                <a:cubicBezTo>
                  <a:pt x="3291" y="0"/>
                  <a:pt x="3291" y="97"/>
                  <a:pt x="3485" y="97"/>
                </a:cubicBezTo>
                <a:cubicBezTo>
                  <a:pt x="3678" y="97"/>
                  <a:pt x="3678" y="0"/>
                  <a:pt x="3872" y="0"/>
                </a:cubicBezTo>
              </a:path>
            </a:pathLst>
          </a:custGeom>
          <a:noFill/>
          <a:ln w="19050">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3630" tIns="458906" rIns="573630" bIns="458906" numCol="1" spcCol="0" rtlCol="0" fromWordArt="0" anchor="t" anchorCtr="0" forceAA="0" compatLnSpc="1">
            <a:prstTxWarp prst="textNoShape">
              <a:avLst/>
            </a:prstTxWarp>
            <a:noAutofit/>
          </a:bodyPr>
          <a:lstStyle/>
          <a:p>
            <a:pPr algn="ctr" defTabSz="2924566" fontAlgn="base">
              <a:lnSpc>
                <a:spcPct val="90000"/>
              </a:lnSpc>
              <a:spcBef>
                <a:spcPct val="0"/>
              </a:spcBef>
              <a:spcAft>
                <a:spcPct val="0"/>
              </a:spcAft>
              <a:defRPr/>
            </a:pPr>
            <a:endParaRPr lang="en-US" sz="6272" dirty="0">
              <a:gradFill>
                <a:gsLst>
                  <a:gs pos="0">
                    <a:srgbClr val="FFFFFF"/>
                  </a:gs>
                  <a:gs pos="100000">
                    <a:srgbClr val="FFFFFF"/>
                  </a:gs>
                </a:gsLst>
                <a:lin ang="5400000" scaled="0"/>
              </a:gradFill>
              <a:latin typeface="Amazon Ember Light" panose="020B0403020204020204" pitchFamily="34" charset="0"/>
              <a:cs typeface="Amazon Ember Regular" panose="020B0603020204020204" pitchFamily="34" charset="0"/>
            </a:endParaRPr>
          </a:p>
        </p:txBody>
      </p:sp>
      <p:sp>
        <p:nvSpPr>
          <p:cNvPr id="116" name="Freeform 9">
            <a:extLst>
              <a:ext uri="{FF2B5EF4-FFF2-40B4-BE49-F238E27FC236}">
                <a16:creationId xmlns:a16="http://schemas.microsoft.com/office/drawing/2014/main" id="{9554C803-C45F-4AC7-9E24-F0B085EEB971}"/>
              </a:ext>
            </a:extLst>
          </p:cNvPr>
          <p:cNvSpPr>
            <a:spLocks/>
          </p:cNvSpPr>
          <p:nvPr/>
        </p:nvSpPr>
        <p:spPr bwMode="auto">
          <a:xfrm rot="10800000">
            <a:off x="124888" y="2471475"/>
            <a:ext cx="19610912" cy="214566"/>
          </a:xfrm>
          <a:custGeom>
            <a:avLst/>
            <a:gdLst>
              <a:gd name="T0" fmla="*/ 0 w 3872"/>
              <a:gd name="T1" fmla="*/ 0 h 97"/>
              <a:gd name="T2" fmla="*/ 387 w 3872"/>
              <a:gd name="T3" fmla="*/ 97 h 97"/>
              <a:gd name="T4" fmla="*/ 774 w 3872"/>
              <a:gd name="T5" fmla="*/ 0 h 97"/>
              <a:gd name="T6" fmla="*/ 1161 w 3872"/>
              <a:gd name="T7" fmla="*/ 97 h 97"/>
              <a:gd name="T8" fmla="*/ 1549 w 3872"/>
              <a:gd name="T9" fmla="*/ 0 h 97"/>
              <a:gd name="T10" fmla="*/ 1936 w 3872"/>
              <a:gd name="T11" fmla="*/ 97 h 97"/>
              <a:gd name="T12" fmla="*/ 2323 w 3872"/>
              <a:gd name="T13" fmla="*/ 0 h 97"/>
              <a:gd name="T14" fmla="*/ 2710 w 3872"/>
              <a:gd name="T15" fmla="*/ 97 h 97"/>
              <a:gd name="T16" fmla="*/ 3097 w 3872"/>
              <a:gd name="T17" fmla="*/ 0 h 97"/>
              <a:gd name="T18" fmla="*/ 3485 w 3872"/>
              <a:gd name="T19" fmla="*/ 97 h 97"/>
              <a:gd name="T20" fmla="*/ 3872 w 3872"/>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72" h="97">
                <a:moveTo>
                  <a:pt x="0" y="0"/>
                </a:moveTo>
                <a:cubicBezTo>
                  <a:pt x="193" y="0"/>
                  <a:pt x="193" y="97"/>
                  <a:pt x="387" y="97"/>
                </a:cubicBezTo>
                <a:cubicBezTo>
                  <a:pt x="581" y="97"/>
                  <a:pt x="581" y="0"/>
                  <a:pt x="774" y="0"/>
                </a:cubicBezTo>
                <a:cubicBezTo>
                  <a:pt x="968" y="0"/>
                  <a:pt x="968" y="97"/>
                  <a:pt x="1161" y="97"/>
                </a:cubicBezTo>
                <a:cubicBezTo>
                  <a:pt x="1355" y="97"/>
                  <a:pt x="1355" y="0"/>
                  <a:pt x="1549" y="0"/>
                </a:cubicBezTo>
                <a:cubicBezTo>
                  <a:pt x="1742" y="0"/>
                  <a:pt x="1742" y="97"/>
                  <a:pt x="1936" y="97"/>
                </a:cubicBezTo>
                <a:cubicBezTo>
                  <a:pt x="2129" y="97"/>
                  <a:pt x="2129" y="0"/>
                  <a:pt x="2323" y="0"/>
                </a:cubicBezTo>
                <a:cubicBezTo>
                  <a:pt x="2517" y="0"/>
                  <a:pt x="2517" y="97"/>
                  <a:pt x="2710" y="97"/>
                </a:cubicBezTo>
                <a:cubicBezTo>
                  <a:pt x="2904" y="97"/>
                  <a:pt x="2904" y="0"/>
                  <a:pt x="3097" y="0"/>
                </a:cubicBezTo>
                <a:cubicBezTo>
                  <a:pt x="3291" y="0"/>
                  <a:pt x="3291" y="97"/>
                  <a:pt x="3485" y="97"/>
                </a:cubicBezTo>
                <a:cubicBezTo>
                  <a:pt x="3678" y="97"/>
                  <a:pt x="3678" y="0"/>
                  <a:pt x="3872" y="0"/>
                </a:cubicBezTo>
              </a:path>
            </a:pathLst>
          </a:custGeom>
          <a:noFill/>
          <a:ln w="19050">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3630" tIns="458906" rIns="573630" bIns="458906" numCol="1" spcCol="0" rtlCol="0" fromWordArt="0" anchor="t" anchorCtr="0" forceAA="0" compatLnSpc="1">
            <a:prstTxWarp prst="textNoShape">
              <a:avLst/>
            </a:prstTxWarp>
            <a:noAutofit/>
          </a:bodyPr>
          <a:lstStyle/>
          <a:p>
            <a:pPr algn="ctr" defTabSz="2924566" fontAlgn="base">
              <a:lnSpc>
                <a:spcPct val="90000"/>
              </a:lnSpc>
              <a:spcBef>
                <a:spcPct val="0"/>
              </a:spcBef>
              <a:spcAft>
                <a:spcPct val="0"/>
              </a:spcAft>
              <a:defRPr/>
            </a:pPr>
            <a:endParaRPr lang="en-US" sz="6272" dirty="0">
              <a:gradFill>
                <a:gsLst>
                  <a:gs pos="0">
                    <a:srgbClr val="FFFFFF"/>
                  </a:gs>
                  <a:gs pos="100000">
                    <a:srgbClr val="FFFFFF"/>
                  </a:gs>
                </a:gsLst>
                <a:lin ang="5400000" scaled="0"/>
              </a:gradFill>
              <a:latin typeface="Amazon Ember Light" panose="020B0403020204020204" pitchFamily="34" charset="0"/>
              <a:cs typeface="Amazon Ember Regular" panose="020B0603020204020204" pitchFamily="34" charset="0"/>
            </a:endParaRPr>
          </a:p>
        </p:txBody>
      </p:sp>
      <p:sp useBgFill="1">
        <p:nvSpPr>
          <p:cNvPr id="8" name="Rectangle 7">
            <a:extLst>
              <a:ext uri="{FF2B5EF4-FFF2-40B4-BE49-F238E27FC236}">
                <a16:creationId xmlns:a16="http://schemas.microsoft.com/office/drawing/2014/main" id="{FAC8B963-E084-452B-BA9A-9D9942A49711}"/>
              </a:ext>
            </a:extLst>
          </p:cNvPr>
          <p:cNvSpPr/>
          <p:nvPr/>
        </p:nvSpPr>
        <p:spPr>
          <a:xfrm>
            <a:off x="3810335" y="1020969"/>
            <a:ext cx="10820066" cy="2669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useBgFill="1">
        <p:nvSpPr>
          <p:cNvPr id="5" name="Rectangle 4">
            <a:extLst>
              <a:ext uri="{FF2B5EF4-FFF2-40B4-BE49-F238E27FC236}">
                <a16:creationId xmlns:a16="http://schemas.microsoft.com/office/drawing/2014/main" id="{856D81F5-9B58-4801-BB03-AD176CCC19AA}"/>
              </a:ext>
            </a:extLst>
          </p:cNvPr>
          <p:cNvSpPr/>
          <p:nvPr/>
        </p:nvSpPr>
        <p:spPr>
          <a:xfrm>
            <a:off x="3232846" y="2200516"/>
            <a:ext cx="643277" cy="835685"/>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1199" name="Freeform 14">
            <a:extLst>
              <a:ext uri="{FF2B5EF4-FFF2-40B4-BE49-F238E27FC236}">
                <a16:creationId xmlns:a16="http://schemas.microsoft.com/office/drawing/2014/main" id="{0AD73908-3E74-4D39-8BE6-4598F4328E8C}"/>
              </a:ext>
            </a:extLst>
          </p:cNvPr>
          <p:cNvSpPr>
            <a:spLocks/>
          </p:cNvSpPr>
          <p:nvPr/>
        </p:nvSpPr>
        <p:spPr bwMode="auto">
          <a:xfrm>
            <a:off x="11593529" y="2264335"/>
            <a:ext cx="1317531" cy="572838"/>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noFill/>
          <a:ln w="1905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useBgFill="1">
        <p:nvSpPr>
          <p:cNvPr id="1206" name="Freeform: Shape 1205">
            <a:extLst>
              <a:ext uri="{FF2B5EF4-FFF2-40B4-BE49-F238E27FC236}">
                <a16:creationId xmlns:a16="http://schemas.microsoft.com/office/drawing/2014/main" id="{F6DD88D9-A391-46D7-80E8-181738C6935F}"/>
              </a:ext>
            </a:extLst>
          </p:cNvPr>
          <p:cNvSpPr/>
          <p:nvPr/>
        </p:nvSpPr>
        <p:spPr>
          <a:xfrm>
            <a:off x="11033734" y="1249496"/>
            <a:ext cx="2466880" cy="2466880"/>
          </a:xfrm>
          <a:custGeom>
            <a:avLst/>
            <a:gdLst>
              <a:gd name="connsiteX0" fmla="*/ 770900 w 1541800"/>
              <a:gd name="connsiteY0" fmla="*/ 0 h 1541800"/>
              <a:gd name="connsiteX1" fmla="*/ 1541800 w 1541800"/>
              <a:gd name="connsiteY1" fmla="*/ 770900 h 1541800"/>
              <a:gd name="connsiteX2" fmla="*/ 770900 w 1541800"/>
              <a:gd name="connsiteY2" fmla="*/ 1541800 h 1541800"/>
              <a:gd name="connsiteX3" fmla="*/ 0 w 1541800"/>
              <a:gd name="connsiteY3" fmla="*/ 770900 h 1541800"/>
              <a:gd name="connsiteX4" fmla="*/ 770900 w 1541800"/>
              <a:gd name="connsiteY4" fmla="*/ 0 h 1541800"/>
              <a:gd name="connsiteX5" fmla="*/ 386409 w 1541800"/>
              <a:gd name="connsiteY5" fmla="*/ 446825 h 1541800"/>
              <a:gd name="connsiteX6" fmla="*/ 300352 w 1541800"/>
              <a:gd name="connsiteY6" fmla="*/ 532882 h 1541800"/>
              <a:gd name="connsiteX7" fmla="*/ 300352 w 1541800"/>
              <a:gd name="connsiteY7" fmla="*/ 1093230 h 1541800"/>
              <a:gd name="connsiteX8" fmla="*/ 386409 w 1541800"/>
              <a:gd name="connsiteY8" fmla="*/ 1179287 h 1541800"/>
              <a:gd name="connsiteX9" fmla="*/ 1157607 w 1541800"/>
              <a:gd name="connsiteY9" fmla="*/ 1179287 h 1541800"/>
              <a:gd name="connsiteX10" fmla="*/ 1243664 w 1541800"/>
              <a:gd name="connsiteY10" fmla="*/ 1093230 h 1541800"/>
              <a:gd name="connsiteX11" fmla="*/ 1243664 w 1541800"/>
              <a:gd name="connsiteY11" fmla="*/ 532882 h 1541800"/>
              <a:gd name="connsiteX12" fmla="*/ 1157607 w 1541800"/>
              <a:gd name="connsiteY12" fmla="*/ 446825 h 1541800"/>
              <a:gd name="connsiteX13" fmla="*/ 386409 w 1541800"/>
              <a:gd name="connsiteY13" fmla="*/ 446825 h 154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800" h="1541800">
                <a:moveTo>
                  <a:pt x="770900" y="0"/>
                </a:moveTo>
                <a:cubicBezTo>
                  <a:pt x="1196656" y="0"/>
                  <a:pt x="1541800" y="345144"/>
                  <a:pt x="1541800" y="770900"/>
                </a:cubicBezTo>
                <a:cubicBezTo>
                  <a:pt x="1541800" y="1196656"/>
                  <a:pt x="1196656" y="1541800"/>
                  <a:pt x="770900" y="1541800"/>
                </a:cubicBezTo>
                <a:cubicBezTo>
                  <a:pt x="345144" y="1541800"/>
                  <a:pt x="0" y="1196656"/>
                  <a:pt x="0" y="770900"/>
                </a:cubicBezTo>
                <a:cubicBezTo>
                  <a:pt x="0" y="345144"/>
                  <a:pt x="345144" y="0"/>
                  <a:pt x="770900" y="0"/>
                </a:cubicBezTo>
                <a:close/>
                <a:moveTo>
                  <a:pt x="386409" y="446825"/>
                </a:moveTo>
                <a:cubicBezTo>
                  <a:pt x="338881" y="446825"/>
                  <a:pt x="300352" y="485354"/>
                  <a:pt x="300352" y="532882"/>
                </a:cubicBezTo>
                <a:lnTo>
                  <a:pt x="300352" y="1093230"/>
                </a:lnTo>
                <a:cubicBezTo>
                  <a:pt x="300352" y="1140758"/>
                  <a:pt x="338881" y="1179287"/>
                  <a:pt x="386409" y="1179287"/>
                </a:cubicBezTo>
                <a:lnTo>
                  <a:pt x="1157607" y="1179287"/>
                </a:lnTo>
                <a:cubicBezTo>
                  <a:pt x="1205135" y="1179287"/>
                  <a:pt x="1243664" y="1140758"/>
                  <a:pt x="1243664" y="1093230"/>
                </a:cubicBezTo>
                <a:lnTo>
                  <a:pt x="1243664" y="532882"/>
                </a:lnTo>
                <a:cubicBezTo>
                  <a:pt x="1243664" y="485354"/>
                  <a:pt x="1205135" y="446825"/>
                  <a:pt x="1157607" y="446825"/>
                </a:cubicBezTo>
                <a:lnTo>
                  <a:pt x="386409" y="446825"/>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202" name="Group 1201">
            <a:extLst>
              <a:ext uri="{FF2B5EF4-FFF2-40B4-BE49-F238E27FC236}">
                <a16:creationId xmlns:a16="http://schemas.microsoft.com/office/drawing/2014/main" id="{6CDA22AB-E3CD-4FF4-B985-56EBE940C28B}"/>
              </a:ext>
            </a:extLst>
          </p:cNvPr>
          <p:cNvGrpSpPr/>
          <p:nvPr/>
        </p:nvGrpSpPr>
        <p:grpSpPr>
          <a:xfrm>
            <a:off x="11274019" y="1959078"/>
            <a:ext cx="1979406" cy="1266330"/>
            <a:chOff x="7046261" y="1206393"/>
            <a:chExt cx="1237129" cy="791456"/>
          </a:xfrm>
        </p:grpSpPr>
        <p:sp>
          <p:nvSpPr>
            <p:cNvPr id="1200" name="Freeform: Shape 1199">
              <a:extLst>
                <a:ext uri="{FF2B5EF4-FFF2-40B4-BE49-F238E27FC236}">
                  <a16:creationId xmlns:a16="http://schemas.microsoft.com/office/drawing/2014/main" id="{B3667D96-B111-460F-9DB9-58FA0D8E83D4}"/>
                </a:ext>
              </a:extLst>
            </p:cNvPr>
            <p:cNvSpPr/>
            <p:nvPr/>
          </p:nvSpPr>
          <p:spPr>
            <a:xfrm>
              <a:off x="7190693" y="1206393"/>
              <a:ext cx="943312" cy="732462"/>
            </a:xfrm>
            <a:custGeom>
              <a:avLst/>
              <a:gdLst>
                <a:gd name="connsiteX0" fmla="*/ 86057 w 943312"/>
                <a:gd name="connsiteY0" fmla="*/ 0 h 732462"/>
                <a:gd name="connsiteX1" fmla="*/ 857255 w 943312"/>
                <a:gd name="connsiteY1" fmla="*/ 0 h 732462"/>
                <a:gd name="connsiteX2" fmla="*/ 943312 w 943312"/>
                <a:gd name="connsiteY2" fmla="*/ 86057 h 732462"/>
                <a:gd name="connsiteX3" fmla="*/ 943312 w 943312"/>
                <a:gd name="connsiteY3" fmla="*/ 646405 h 732462"/>
                <a:gd name="connsiteX4" fmla="*/ 857255 w 943312"/>
                <a:gd name="connsiteY4" fmla="*/ 732462 h 732462"/>
                <a:gd name="connsiteX5" fmla="*/ 86057 w 943312"/>
                <a:gd name="connsiteY5" fmla="*/ 732462 h 732462"/>
                <a:gd name="connsiteX6" fmla="*/ 0 w 943312"/>
                <a:gd name="connsiteY6" fmla="*/ 646405 h 732462"/>
                <a:gd name="connsiteX7" fmla="*/ 0 w 943312"/>
                <a:gd name="connsiteY7" fmla="*/ 86057 h 732462"/>
                <a:gd name="connsiteX8" fmla="*/ 86057 w 943312"/>
                <a:gd name="connsiteY8" fmla="*/ 0 h 732462"/>
                <a:gd name="connsiteX9" fmla="*/ 117482 w 943312"/>
                <a:gd name="connsiteY9" fmla="*/ 59431 h 732462"/>
                <a:gd name="connsiteX10" fmla="*/ 63037 w 943312"/>
                <a:gd name="connsiteY10" fmla="*/ 113876 h 732462"/>
                <a:gd name="connsiteX11" fmla="*/ 63037 w 943312"/>
                <a:gd name="connsiteY11" fmla="*/ 618584 h 732462"/>
                <a:gd name="connsiteX12" fmla="*/ 117482 w 943312"/>
                <a:gd name="connsiteY12" fmla="*/ 673029 h 732462"/>
                <a:gd name="connsiteX13" fmla="*/ 825831 w 943312"/>
                <a:gd name="connsiteY13" fmla="*/ 673029 h 732462"/>
                <a:gd name="connsiteX14" fmla="*/ 880276 w 943312"/>
                <a:gd name="connsiteY14" fmla="*/ 618584 h 732462"/>
                <a:gd name="connsiteX15" fmla="*/ 880276 w 943312"/>
                <a:gd name="connsiteY15" fmla="*/ 113876 h 732462"/>
                <a:gd name="connsiteX16" fmla="*/ 825831 w 943312"/>
                <a:gd name="connsiteY16" fmla="*/ 59431 h 732462"/>
                <a:gd name="connsiteX17" fmla="*/ 117482 w 943312"/>
                <a:gd name="connsiteY17" fmla="*/ 59431 h 73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3312" h="732462">
                  <a:moveTo>
                    <a:pt x="86057" y="0"/>
                  </a:moveTo>
                  <a:lnTo>
                    <a:pt x="857255" y="0"/>
                  </a:lnTo>
                  <a:cubicBezTo>
                    <a:pt x="904783" y="0"/>
                    <a:pt x="943312" y="38529"/>
                    <a:pt x="943312" y="86057"/>
                  </a:cubicBezTo>
                  <a:lnTo>
                    <a:pt x="943312" y="646405"/>
                  </a:lnTo>
                  <a:cubicBezTo>
                    <a:pt x="943312" y="693933"/>
                    <a:pt x="904783" y="732462"/>
                    <a:pt x="857255" y="732462"/>
                  </a:cubicBezTo>
                  <a:lnTo>
                    <a:pt x="86057" y="732462"/>
                  </a:lnTo>
                  <a:cubicBezTo>
                    <a:pt x="38529" y="732462"/>
                    <a:pt x="0" y="693933"/>
                    <a:pt x="0" y="646405"/>
                  </a:cubicBezTo>
                  <a:lnTo>
                    <a:pt x="0" y="86057"/>
                  </a:lnTo>
                  <a:cubicBezTo>
                    <a:pt x="0" y="38529"/>
                    <a:pt x="38529" y="0"/>
                    <a:pt x="86057" y="0"/>
                  </a:cubicBezTo>
                  <a:close/>
                  <a:moveTo>
                    <a:pt x="117482" y="59431"/>
                  </a:moveTo>
                  <a:cubicBezTo>
                    <a:pt x="87413" y="59431"/>
                    <a:pt x="63037" y="83807"/>
                    <a:pt x="63037" y="113876"/>
                  </a:cubicBezTo>
                  <a:lnTo>
                    <a:pt x="63037" y="618584"/>
                  </a:lnTo>
                  <a:cubicBezTo>
                    <a:pt x="63037" y="648653"/>
                    <a:pt x="87413" y="673029"/>
                    <a:pt x="117482" y="673029"/>
                  </a:cubicBezTo>
                  <a:lnTo>
                    <a:pt x="825831" y="673029"/>
                  </a:lnTo>
                  <a:cubicBezTo>
                    <a:pt x="855900" y="673029"/>
                    <a:pt x="880276" y="648653"/>
                    <a:pt x="880276" y="618584"/>
                  </a:cubicBezTo>
                  <a:lnTo>
                    <a:pt x="880276" y="113876"/>
                  </a:lnTo>
                  <a:cubicBezTo>
                    <a:pt x="880276" y="83807"/>
                    <a:pt x="855900" y="59431"/>
                    <a:pt x="825831" y="59431"/>
                  </a:cubicBezTo>
                  <a:lnTo>
                    <a:pt x="117482" y="59431"/>
                  </a:lnTo>
                  <a:close/>
                </a:path>
              </a:pathLst>
            </a:custGeom>
            <a:solidFill>
              <a:srgbClr val="727270"/>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cxnSp>
          <p:nvCxnSpPr>
            <p:cNvPr id="1182" name="Straight Connector 1181">
              <a:extLst>
                <a:ext uri="{FF2B5EF4-FFF2-40B4-BE49-F238E27FC236}">
                  <a16:creationId xmlns:a16="http://schemas.microsoft.com/office/drawing/2014/main" id="{068F6553-2D5F-4C94-8504-FEA931FB67F9}"/>
                </a:ext>
              </a:extLst>
            </p:cNvPr>
            <p:cNvCxnSpPr>
              <a:cxnSpLocks/>
            </p:cNvCxnSpPr>
            <p:nvPr/>
          </p:nvCxnSpPr>
          <p:spPr>
            <a:xfrm flipV="1">
              <a:off x="7046261" y="1890944"/>
              <a:ext cx="162407" cy="106905"/>
            </a:xfrm>
            <a:prstGeom prst="line">
              <a:avLst/>
            </a:prstGeom>
            <a:solidFill>
              <a:schemeClr val="accent6">
                <a:lumMod val="50000"/>
              </a:schemeClr>
            </a:solidFill>
            <a:ln w="1905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83" name="Straight Connector 1182">
              <a:extLst>
                <a:ext uri="{FF2B5EF4-FFF2-40B4-BE49-F238E27FC236}">
                  <a16:creationId xmlns:a16="http://schemas.microsoft.com/office/drawing/2014/main" id="{AD850383-0EBA-40A5-96C7-478AEB345FCE}"/>
                </a:ext>
              </a:extLst>
            </p:cNvPr>
            <p:cNvCxnSpPr>
              <a:cxnSpLocks/>
            </p:cNvCxnSpPr>
            <p:nvPr/>
          </p:nvCxnSpPr>
          <p:spPr>
            <a:xfrm flipH="1" flipV="1">
              <a:off x="8120109" y="1893903"/>
              <a:ext cx="163281" cy="88578"/>
            </a:xfrm>
            <a:prstGeom prst="line">
              <a:avLst/>
            </a:prstGeom>
            <a:solidFill>
              <a:schemeClr val="accent6">
                <a:lumMod val="50000"/>
              </a:schemeClr>
            </a:solidFill>
            <a:ln w="19050">
              <a:solidFill>
                <a:schemeClr val="tx2"/>
              </a:solidFill>
            </a:ln>
            <a:effectLst/>
          </p:spPr>
          <p:style>
            <a:lnRef idx="1">
              <a:schemeClr val="accent1"/>
            </a:lnRef>
            <a:fillRef idx="3">
              <a:schemeClr val="accent1"/>
            </a:fillRef>
            <a:effectRef idx="2">
              <a:schemeClr val="accent1"/>
            </a:effectRef>
            <a:fontRef idx="minor">
              <a:schemeClr val="lt1"/>
            </a:fontRef>
          </p:style>
        </p:cxnSp>
      </p:grpSp>
      <p:grpSp>
        <p:nvGrpSpPr>
          <p:cNvPr id="1160" name="Group 1159">
            <a:extLst>
              <a:ext uri="{FF2B5EF4-FFF2-40B4-BE49-F238E27FC236}">
                <a16:creationId xmlns:a16="http://schemas.microsoft.com/office/drawing/2014/main" id="{9B2C4C3F-E253-47B0-8F74-253C0FF6E905}"/>
              </a:ext>
            </a:extLst>
          </p:cNvPr>
          <p:cNvGrpSpPr/>
          <p:nvPr/>
        </p:nvGrpSpPr>
        <p:grpSpPr>
          <a:xfrm>
            <a:off x="2015694" y="1785928"/>
            <a:ext cx="1217152" cy="1250272"/>
            <a:chOff x="1186067" y="1095374"/>
            <a:chExt cx="880856" cy="904825"/>
          </a:xfrm>
        </p:grpSpPr>
        <p:grpSp>
          <p:nvGrpSpPr>
            <p:cNvPr id="1145" name="Group 1144">
              <a:extLst>
                <a:ext uri="{FF2B5EF4-FFF2-40B4-BE49-F238E27FC236}">
                  <a16:creationId xmlns:a16="http://schemas.microsoft.com/office/drawing/2014/main" id="{A725D7C5-740A-4AEE-B9CC-87709DCA5D41}"/>
                </a:ext>
              </a:extLst>
            </p:cNvPr>
            <p:cNvGrpSpPr/>
            <p:nvPr/>
          </p:nvGrpSpPr>
          <p:grpSpPr>
            <a:xfrm>
              <a:off x="1186067" y="1095374"/>
              <a:ext cx="880856" cy="904825"/>
              <a:chOff x="1028905" y="945356"/>
              <a:chExt cx="880856" cy="904825"/>
            </a:xfrm>
          </p:grpSpPr>
          <p:grpSp>
            <p:nvGrpSpPr>
              <p:cNvPr id="1141" name="Group 1140">
                <a:extLst>
                  <a:ext uri="{FF2B5EF4-FFF2-40B4-BE49-F238E27FC236}">
                    <a16:creationId xmlns:a16="http://schemas.microsoft.com/office/drawing/2014/main" id="{168378D3-AC77-4EB6-AC18-6C3A87178211}"/>
                  </a:ext>
                </a:extLst>
              </p:cNvPr>
              <p:cNvGrpSpPr/>
              <p:nvPr/>
            </p:nvGrpSpPr>
            <p:grpSpPr>
              <a:xfrm>
                <a:off x="1028905" y="945356"/>
                <a:ext cx="880856" cy="831057"/>
                <a:chOff x="983662" y="1824038"/>
                <a:chExt cx="880856" cy="831057"/>
              </a:xfrm>
            </p:grpSpPr>
            <p:cxnSp>
              <p:nvCxnSpPr>
                <p:cNvPr id="1132" name="Straight Connector 1131">
                  <a:extLst>
                    <a:ext uri="{FF2B5EF4-FFF2-40B4-BE49-F238E27FC236}">
                      <a16:creationId xmlns:a16="http://schemas.microsoft.com/office/drawing/2014/main" id="{5BC3A17A-9458-4A25-BEA6-54D0BA465E25}"/>
                    </a:ext>
                  </a:extLst>
                </p:cNvPr>
                <p:cNvCxnSpPr>
                  <a:cxnSpLocks/>
                </p:cNvCxnSpPr>
                <p:nvPr/>
              </p:nvCxnSpPr>
              <p:spPr>
                <a:xfrm flipV="1">
                  <a:off x="1309688" y="1945481"/>
                  <a:ext cx="100012" cy="123827"/>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9050" cap="rnd">
                  <a:solidFill>
                    <a:schemeClr val="tx2"/>
                  </a:solidFill>
                </a:ln>
                <a:effectLst/>
              </p:spPr>
              <p:style>
                <a:lnRef idx="1">
                  <a:schemeClr val="accent1"/>
                </a:lnRef>
                <a:fillRef idx="3">
                  <a:schemeClr val="accent1"/>
                </a:fillRef>
                <a:effectRef idx="2">
                  <a:schemeClr val="accent1"/>
                </a:effectRef>
                <a:fontRef idx="minor">
                  <a:schemeClr val="lt1"/>
                </a:fontRef>
              </p:style>
            </p:cxnSp>
            <p:grpSp>
              <p:nvGrpSpPr>
                <p:cNvPr id="1140" name="Group 1139">
                  <a:extLst>
                    <a:ext uri="{FF2B5EF4-FFF2-40B4-BE49-F238E27FC236}">
                      <a16:creationId xmlns:a16="http://schemas.microsoft.com/office/drawing/2014/main" id="{E75A1A34-C54A-49CF-A57C-5CC003608BD9}"/>
                    </a:ext>
                  </a:extLst>
                </p:cNvPr>
                <p:cNvGrpSpPr/>
                <p:nvPr/>
              </p:nvGrpSpPr>
              <p:grpSpPr>
                <a:xfrm>
                  <a:off x="983662" y="1824038"/>
                  <a:ext cx="880856" cy="831057"/>
                  <a:chOff x="983662" y="1824038"/>
                  <a:chExt cx="880856" cy="831057"/>
                </a:xfrm>
              </p:grpSpPr>
              <p:sp>
                <p:nvSpPr>
                  <p:cNvPr id="1121" name="Rectangle: Rounded Corners 1120">
                    <a:extLst>
                      <a:ext uri="{FF2B5EF4-FFF2-40B4-BE49-F238E27FC236}">
                        <a16:creationId xmlns:a16="http://schemas.microsoft.com/office/drawing/2014/main" id="{C255AF4D-AE9E-49A0-854C-4DF44DBF802C}"/>
                      </a:ext>
                    </a:extLst>
                  </p:cNvPr>
                  <p:cNvSpPr/>
                  <p:nvPr/>
                </p:nvSpPr>
                <p:spPr>
                  <a:xfrm>
                    <a:off x="983662" y="2069307"/>
                    <a:ext cx="880856" cy="585788"/>
                  </a:xfrm>
                  <a:prstGeom prst="roundRect">
                    <a:avLst/>
                  </a:prstGeom>
                  <a:gradFill>
                    <a:gsLst>
                      <a:gs pos="100000">
                        <a:srgbClr val="6E6E6E"/>
                      </a:gs>
                      <a:gs pos="21000">
                        <a:srgbClr val="727272"/>
                      </a:gs>
                    </a:gsLst>
                    <a:path path="circle">
                      <a:fillToRect l="2310796" t="757438" r="-2210796" b="-657438"/>
                    </a:path>
                  </a:gra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p:nvSpPr>
                  <p:cNvPr id="1122" name="Rectangle: Rounded Corners 1121">
                    <a:extLst>
                      <a:ext uri="{FF2B5EF4-FFF2-40B4-BE49-F238E27FC236}">
                        <a16:creationId xmlns:a16="http://schemas.microsoft.com/office/drawing/2014/main" id="{BE66C79C-4E47-4D95-B6F1-AE0CB3B344AB}"/>
                      </a:ext>
                    </a:extLst>
                  </p:cNvPr>
                  <p:cNvSpPr/>
                  <p:nvPr/>
                </p:nvSpPr>
                <p:spPr>
                  <a:xfrm>
                    <a:off x="1040812" y="2124076"/>
                    <a:ext cx="633207" cy="478630"/>
                  </a:xfrm>
                  <a:prstGeom prst="roundRect">
                    <a:avLst>
                      <a:gd name="adj" fmla="val 10697"/>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nvGrpSpPr>
                  <p:cNvPr id="1130" name="Group 1129">
                    <a:extLst>
                      <a:ext uri="{FF2B5EF4-FFF2-40B4-BE49-F238E27FC236}">
                        <a16:creationId xmlns:a16="http://schemas.microsoft.com/office/drawing/2014/main" id="{C45B5187-AB4C-4006-B8B9-C320CFAD553E}"/>
                      </a:ext>
                    </a:extLst>
                  </p:cNvPr>
                  <p:cNvGrpSpPr/>
                  <p:nvPr/>
                </p:nvGrpSpPr>
                <p:grpSpPr>
                  <a:xfrm>
                    <a:off x="1720262" y="2183606"/>
                    <a:ext cx="103775" cy="385763"/>
                    <a:chOff x="1710737" y="2183606"/>
                    <a:chExt cx="103775" cy="385763"/>
                  </a:xfrm>
                </p:grpSpPr>
                <p:sp>
                  <p:nvSpPr>
                    <p:cNvPr id="1123" name="Oval 1122">
                      <a:extLst>
                        <a:ext uri="{FF2B5EF4-FFF2-40B4-BE49-F238E27FC236}">
                          <a16:creationId xmlns:a16="http://schemas.microsoft.com/office/drawing/2014/main" id="{B9BCCA70-C595-4BF4-8F7E-1FDA016A38BC}"/>
                        </a:ext>
                      </a:extLst>
                    </p:cNvPr>
                    <p:cNvSpPr/>
                    <p:nvPr/>
                  </p:nvSpPr>
                  <p:spPr>
                    <a:xfrm>
                      <a:off x="1713809" y="2471738"/>
                      <a:ext cx="97631" cy="97631"/>
                    </a:xfrm>
                    <a:prstGeom prst="ellipse">
                      <a:avLst/>
                    </a:prstGeom>
                    <a:solidFill>
                      <a:schemeClr val="tx1">
                        <a:alpha val="47000"/>
                      </a:schemeClr>
                    </a:soli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cxnSp>
                  <p:nvCxnSpPr>
                    <p:cNvPr id="1125" name="Straight Connector 1124">
                      <a:extLst>
                        <a:ext uri="{FF2B5EF4-FFF2-40B4-BE49-F238E27FC236}">
                          <a16:creationId xmlns:a16="http://schemas.microsoft.com/office/drawing/2014/main" id="{09760222-6791-477F-9590-A05AE0F8894D}"/>
                        </a:ext>
                      </a:extLst>
                    </p:cNvPr>
                    <p:cNvCxnSpPr/>
                    <p:nvPr/>
                  </p:nvCxnSpPr>
                  <p:spPr>
                    <a:xfrm>
                      <a:off x="1710737" y="2183606"/>
                      <a:ext cx="103775" cy="0"/>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9050"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26" name="Straight Connector 1125">
                      <a:extLst>
                        <a:ext uri="{FF2B5EF4-FFF2-40B4-BE49-F238E27FC236}">
                          <a16:creationId xmlns:a16="http://schemas.microsoft.com/office/drawing/2014/main" id="{ABB519AB-36F2-4883-9B40-7D57814837ED}"/>
                        </a:ext>
                      </a:extLst>
                    </p:cNvPr>
                    <p:cNvCxnSpPr/>
                    <p:nvPr/>
                  </p:nvCxnSpPr>
                  <p:spPr>
                    <a:xfrm>
                      <a:off x="1710737" y="2233612"/>
                      <a:ext cx="103775" cy="0"/>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9050"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27" name="Straight Connector 1126">
                      <a:extLst>
                        <a:ext uri="{FF2B5EF4-FFF2-40B4-BE49-F238E27FC236}">
                          <a16:creationId xmlns:a16="http://schemas.microsoft.com/office/drawing/2014/main" id="{8D1D71A9-E22A-4EA9-9886-F118CA10DDA7}"/>
                        </a:ext>
                      </a:extLst>
                    </p:cNvPr>
                    <p:cNvCxnSpPr/>
                    <p:nvPr/>
                  </p:nvCxnSpPr>
                  <p:spPr>
                    <a:xfrm>
                      <a:off x="1710737" y="2283619"/>
                      <a:ext cx="103775" cy="0"/>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9050"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28" name="Straight Connector 1127">
                      <a:extLst>
                        <a:ext uri="{FF2B5EF4-FFF2-40B4-BE49-F238E27FC236}">
                          <a16:creationId xmlns:a16="http://schemas.microsoft.com/office/drawing/2014/main" id="{E07854A3-9AC4-47BC-9F02-453DA4C5D0E6}"/>
                        </a:ext>
                      </a:extLst>
                    </p:cNvPr>
                    <p:cNvCxnSpPr/>
                    <p:nvPr/>
                  </p:nvCxnSpPr>
                  <p:spPr>
                    <a:xfrm>
                      <a:off x="1710737" y="2338387"/>
                      <a:ext cx="103775" cy="0"/>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9050" cap="rnd">
                      <a:solidFill>
                        <a:schemeClr val="tx2"/>
                      </a:solidFill>
                    </a:ln>
                    <a:effectLst/>
                  </p:spPr>
                  <p:style>
                    <a:lnRef idx="1">
                      <a:schemeClr val="accent1"/>
                    </a:lnRef>
                    <a:fillRef idx="3">
                      <a:schemeClr val="accent1"/>
                    </a:fillRef>
                    <a:effectRef idx="2">
                      <a:schemeClr val="accent1"/>
                    </a:effectRef>
                    <a:fontRef idx="minor">
                      <a:schemeClr val="lt1"/>
                    </a:fontRef>
                  </p:style>
                </p:cxnSp>
                <p:sp>
                  <p:nvSpPr>
                    <p:cNvPr id="1129" name="Oval 1128">
                      <a:extLst>
                        <a:ext uri="{FF2B5EF4-FFF2-40B4-BE49-F238E27FC236}">
                          <a16:creationId xmlns:a16="http://schemas.microsoft.com/office/drawing/2014/main" id="{C812F37D-5DFE-491E-A15F-DBC06B3447C1}"/>
                        </a:ext>
                      </a:extLst>
                    </p:cNvPr>
                    <p:cNvSpPr/>
                    <p:nvPr/>
                  </p:nvSpPr>
                  <p:spPr>
                    <a:xfrm>
                      <a:off x="1738812" y="2390775"/>
                      <a:ext cx="47625" cy="47625"/>
                    </a:xfrm>
                    <a:prstGeom prst="ellipse">
                      <a:avLst/>
                    </a:prstGeom>
                    <a:gradFill rotWithShape="0">
                      <a:gsLst>
                        <a:gs pos="100000">
                          <a:srgbClr val="6B6C6B"/>
                        </a:gs>
                        <a:gs pos="21000">
                          <a:srgbClr val="545554"/>
                        </a:gs>
                      </a:gsLst>
                      <a:path path="circle">
                        <a:fillToRect l="2310796" t="757438" r="-2210796" b="-657438"/>
                      </a:path>
                      <a:tileRect l="-956926" t="-2412611" r="-2210796" b="-657438"/>
                    </a:gra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cxnSp>
                <p:nvCxnSpPr>
                  <p:cNvPr id="1136" name="Straight Connector 1135">
                    <a:extLst>
                      <a:ext uri="{FF2B5EF4-FFF2-40B4-BE49-F238E27FC236}">
                        <a16:creationId xmlns:a16="http://schemas.microsoft.com/office/drawing/2014/main" id="{79D950A8-F347-4A6D-89A4-25511590C290}"/>
                      </a:ext>
                    </a:extLst>
                  </p:cNvPr>
                  <p:cNvCxnSpPr>
                    <a:cxnSpLocks/>
                  </p:cNvCxnSpPr>
                  <p:nvPr/>
                </p:nvCxnSpPr>
                <p:spPr>
                  <a:xfrm flipH="1" flipV="1">
                    <a:off x="1233488" y="1874044"/>
                    <a:ext cx="80963" cy="195265"/>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9050" cap="rnd">
                    <a:solidFill>
                      <a:schemeClr val="tx2"/>
                    </a:solidFill>
                  </a:ln>
                  <a:effectLst/>
                </p:spPr>
                <p:style>
                  <a:lnRef idx="1">
                    <a:schemeClr val="accent1"/>
                  </a:lnRef>
                  <a:fillRef idx="3">
                    <a:schemeClr val="accent1"/>
                  </a:fillRef>
                  <a:effectRef idx="2">
                    <a:schemeClr val="accent1"/>
                  </a:effectRef>
                  <a:fontRef idx="minor">
                    <a:schemeClr val="lt1"/>
                  </a:fontRef>
                </p:style>
              </p:cxnSp>
              <p:sp useBgFill="1">
                <p:nvSpPr>
                  <p:cNvPr id="1138" name="Oval 1137">
                    <a:extLst>
                      <a:ext uri="{FF2B5EF4-FFF2-40B4-BE49-F238E27FC236}">
                        <a16:creationId xmlns:a16="http://schemas.microsoft.com/office/drawing/2014/main" id="{8A0163CB-108B-4EBF-98B0-E65D5D1354E0}"/>
                      </a:ext>
                    </a:extLst>
                  </p:cNvPr>
                  <p:cNvSpPr/>
                  <p:nvPr/>
                </p:nvSpPr>
                <p:spPr>
                  <a:xfrm>
                    <a:off x="1393531" y="1905000"/>
                    <a:ext cx="47625" cy="47625"/>
                  </a:xfrm>
                  <a:prstGeom prst="ellipse">
                    <a:avLst/>
                  </a:prstGeom>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useBgFill="1">
                <p:nvSpPr>
                  <p:cNvPr id="1139" name="Oval 1138">
                    <a:extLst>
                      <a:ext uri="{FF2B5EF4-FFF2-40B4-BE49-F238E27FC236}">
                        <a16:creationId xmlns:a16="http://schemas.microsoft.com/office/drawing/2014/main" id="{086F7833-0560-40D9-A5AD-09AE44162770}"/>
                      </a:ext>
                    </a:extLst>
                  </p:cNvPr>
                  <p:cNvSpPr/>
                  <p:nvPr/>
                </p:nvSpPr>
                <p:spPr>
                  <a:xfrm>
                    <a:off x="1203031" y="1824038"/>
                    <a:ext cx="47625" cy="47625"/>
                  </a:xfrm>
                  <a:prstGeom prst="ellipse">
                    <a:avLst/>
                  </a:prstGeom>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cxnSp>
            <p:nvCxnSpPr>
              <p:cNvPr id="1143" name="Straight Connector 1142">
                <a:extLst>
                  <a:ext uri="{FF2B5EF4-FFF2-40B4-BE49-F238E27FC236}">
                    <a16:creationId xmlns:a16="http://schemas.microsoft.com/office/drawing/2014/main" id="{70E7BC72-1F6E-412D-AA97-9821E28B61FC}"/>
                  </a:ext>
                </a:extLst>
              </p:cNvPr>
              <p:cNvCxnSpPr>
                <a:cxnSpLocks/>
              </p:cNvCxnSpPr>
              <p:nvPr/>
            </p:nvCxnSpPr>
            <p:spPr>
              <a:xfrm>
                <a:off x="1201789" y="1777898"/>
                <a:ext cx="0" cy="72283"/>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9050"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44" name="Straight Connector 1143">
                <a:extLst>
                  <a:ext uri="{FF2B5EF4-FFF2-40B4-BE49-F238E27FC236}">
                    <a16:creationId xmlns:a16="http://schemas.microsoft.com/office/drawing/2014/main" id="{231587A8-5FDD-4F07-8E9F-4A70A81B8BCC}"/>
                  </a:ext>
                </a:extLst>
              </p:cNvPr>
              <p:cNvCxnSpPr>
                <a:cxnSpLocks/>
              </p:cNvCxnSpPr>
              <p:nvPr/>
            </p:nvCxnSpPr>
            <p:spPr>
              <a:xfrm>
                <a:off x="1749477" y="1777898"/>
                <a:ext cx="0" cy="72283"/>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9050" cap="rnd">
                <a:solidFill>
                  <a:schemeClr val="tx2"/>
                </a:solidFill>
              </a:ln>
              <a:effectLst/>
            </p:spPr>
            <p:style>
              <a:lnRef idx="1">
                <a:schemeClr val="accent1"/>
              </a:lnRef>
              <a:fillRef idx="3">
                <a:schemeClr val="accent1"/>
              </a:fillRef>
              <a:effectRef idx="2">
                <a:schemeClr val="accent1"/>
              </a:effectRef>
              <a:fontRef idx="minor">
                <a:schemeClr val="lt1"/>
              </a:fontRef>
            </p:style>
          </p:cxnSp>
        </p:grpSp>
        <p:cxnSp>
          <p:nvCxnSpPr>
            <p:cNvPr id="1149" name="Straight Connector 1148">
              <a:extLst>
                <a:ext uri="{FF2B5EF4-FFF2-40B4-BE49-F238E27FC236}">
                  <a16:creationId xmlns:a16="http://schemas.microsoft.com/office/drawing/2014/main" id="{C84CC2F8-ADEF-4318-8D01-FC1AA49E0D85}"/>
                </a:ext>
              </a:extLst>
            </p:cNvPr>
            <p:cNvCxnSpPr>
              <a:cxnSpLocks/>
            </p:cNvCxnSpPr>
            <p:nvPr/>
          </p:nvCxnSpPr>
          <p:spPr>
            <a:xfrm flipH="1">
              <a:off x="1327801" y="1400859"/>
              <a:ext cx="121968" cy="125522"/>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9050"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51" name="Straight Connector 1150">
              <a:extLst>
                <a:ext uri="{FF2B5EF4-FFF2-40B4-BE49-F238E27FC236}">
                  <a16:creationId xmlns:a16="http://schemas.microsoft.com/office/drawing/2014/main" id="{7F3DC8CE-DF27-4CFC-9284-701DEAA11631}"/>
                </a:ext>
              </a:extLst>
            </p:cNvPr>
            <p:cNvCxnSpPr>
              <a:cxnSpLocks/>
            </p:cNvCxnSpPr>
            <p:nvPr/>
          </p:nvCxnSpPr>
          <p:spPr>
            <a:xfrm flipH="1">
              <a:off x="1462088" y="1403239"/>
              <a:ext cx="78170" cy="80448"/>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9050"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53" name="Straight Connector 1152">
              <a:extLst>
                <a:ext uri="{FF2B5EF4-FFF2-40B4-BE49-F238E27FC236}">
                  <a16:creationId xmlns:a16="http://schemas.microsoft.com/office/drawing/2014/main" id="{9D898187-7A13-4142-B9FF-1947A7AA584D}"/>
                </a:ext>
              </a:extLst>
            </p:cNvPr>
            <p:cNvCxnSpPr>
              <a:cxnSpLocks/>
            </p:cNvCxnSpPr>
            <p:nvPr/>
          </p:nvCxnSpPr>
          <p:spPr>
            <a:xfrm flipH="1">
              <a:off x="1397795" y="1509713"/>
              <a:ext cx="41813" cy="43031"/>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9050"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55" name="Straight Connector 1154">
              <a:extLst>
                <a:ext uri="{FF2B5EF4-FFF2-40B4-BE49-F238E27FC236}">
                  <a16:creationId xmlns:a16="http://schemas.microsoft.com/office/drawing/2014/main" id="{A3300C8F-F900-4BA3-B8D1-76183592A31A}"/>
                </a:ext>
              </a:extLst>
            </p:cNvPr>
            <p:cNvCxnSpPr>
              <a:cxnSpLocks/>
            </p:cNvCxnSpPr>
            <p:nvPr/>
          </p:nvCxnSpPr>
          <p:spPr>
            <a:xfrm flipH="1">
              <a:off x="1350169" y="1581149"/>
              <a:ext cx="16360" cy="16838"/>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9050" cap="rnd">
              <a:solidFill>
                <a:schemeClr val="tx2"/>
              </a:solidFill>
            </a:ln>
            <a:effectLst/>
          </p:spPr>
          <p:style>
            <a:lnRef idx="1">
              <a:schemeClr val="accent1"/>
            </a:lnRef>
            <a:fillRef idx="3">
              <a:schemeClr val="accent1"/>
            </a:fillRef>
            <a:effectRef idx="2">
              <a:schemeClr val="accent1"/>
            </a:effectRef>
            <a:fontRef idx="minor">
              <a:schemeClr val="lt1"/>
            </a:fontRef>
          </p:style>
        </p:cxnSp>
      </p:grpSp>
      <p:sp>
        <p:nvSpPr>
          <p:cNvPr id="1165" name="Rectangle 1164">
            <a:extLst>
              <a:ext uri="{FF2B5EF4-FFF2-40B4-BE49-F238E27FC236}">
                <a16:creationId xmlns:a16="http://schemas.microsoft.com/office/drawing/2014/main" id="{82A6F0EF-6A54-4A74-92E1-A459BE3257EA}"/>
              </a:ext>
            </a:extLst>
          </p:cNvPr>
          <p:cNvSpPr/>
          <p:nvPr/>
        </p:nvSpPr>
        <p:spPr>
          <a:xfrm>
            <a:off x="1061106" y="3022544"/>
            <a:ext cx="2749229" cy="747597"/>
          </a:xfrm>
          <a:prstGeom prst="rect">
            <a:avLst/>
          </a:prstGeom>
          <a:gradFill>
            <a:gsLst>
              <a:gs pos="100000">
                <a:srgbClr val="737373"/>
              </a:gs>
              <a:gs pos="21000">
                <a:srgbClr val="6C6C6C"/>
              </a:gs>
            </a:gsLst>
            <a:path path="circle">
              <a:fillToRect l="100000" t="100000"/>
            </a:path>
          </a:gra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useBgFill="1">
        <p:nvSpPr>
          <p:cNvPr id="1167" name="Oval 1166">
            <a:extLst>
              <a:ext uri="{FF2B5EF4-FFF2-40B4-BE49-F238E27FC236}">
                <a16:creationId xmlns:a16="http://schemas.microsoft.com/office/drawing/2014/main" id="{79F3E530-0FFE-45B5-91D9-83885E840584}"/>
              </a:ext>
            </a:extLst>
          </p:cNvPr>
          <p:cNvSpPr/>
          <p:nvPr/>
        </p:nvSpPr>
        <p:spPr>
          <a:xfrm>
            <a:off x="3144787" y="4742269"/>
            <a:ext cx="2757914" cy="2757914"/>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pic>
        <p:nvPicPr>
          <p:cNvPr id="2" name="Picture 1">
            <a:extLst>
              <a:ext uri="{FF2B5EF4-FFF2-40B4-BE49-F238E27FC236}">
                <a16:creationId xmlns:a16="http://schemas.microsoft.com/office/drawing/2014/main" id="{02E87729-6F5F-4C58-82FA-09D8B31826A2}"/>
              </a:ext>
            </a:extLst>
          </p:cNvPr>
          <p:cNvPicPr>
            <a:picLocks/>
          </p:cNvPicPr>
          <p:nvPr/>
        </p:nvPicPr>
        <p:blipFill rotWithShape="1">
          <a:blip r:embed="rId3">
            <a:extLst>
              <a:ext uri="{28A0092B-C50C-407E-A947-70E740481C1C}">
                <a14:useLocalDpi xmlns:a14="http://schemas.microsoft.com/office/drawing/2010/main"/>
              </a:ext>
            </a:extLst>
          </a:blip>
          <a:srcRect l="15821" t="23576" r="16273" b="25459"/>
          <a:stretch/>
        </p:blipFill>
        <p:spPr>
          <a:xfrm>
            <a:off x="5802682" y="6291749"/>
            <a:ext cx="700381" cy="525650"/>
          </a:xfrm>
          <a:prstGeom prst="rect">
            <a:avLst/>
          </a:prstGeom>
        </p:spPr>
      </p:pic>
      <p:sp>
        <p:nvSpPr>
          <p:cNvPr id="1170" name="Freeform 128">
            <a:extLst>
              <a:ext uri="{FF2B5EF4-FFF2-40B4-BE49-F238E27FC236}">
                <a16:creationId xmlns:a16="http://schemas.microsoft.com/office/drawing/2014/main" id="{E2C9FF6E-8110-4004-81B5-2B31723130C2}"/>
              </a:ext>
            </a:extLst>
          </p:cNvPr>
          <p:cNvSpPr>
            <a:spLocks noChangeAspect="1"/>
          </p:cNvSpPr>
          <p:nvPr/>
        </p:nvSpPr>
        <p:spPr bwMode="white">
          <a:xfrm>
            <a:off x="5026419" y="5203752"/>
            <a:ext cx="704416" cy="38913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alpha val="36000"/>
            </a:schemeClr>
          </a:solidFill>
          <a:ln w="22225">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1171" name="Freeform 128">
            <a:extLst>
              <a:ext uri="{FF2B5EF4-FFF2-40B4-BE49-F238E27FC236}">
                <a16:creationId xmlns:a16="http://schemas.microsoft.com/office/drawing/2014/main" id="{B25C8CBC-C295-4C2F-9513-230A35136042}"/>
              </a:ext>
            </a:extLst>
          </p:cNvPr>
          <p:cNvSpPr>
            <a:spLocks noChangeAspect="1"/>
          </p:cNvSpPr>
          <p:nvPr/>
        </p:nvSpPr>
        <p:spPr bwMode="white">
          <a:xfrm>
            <a:off x="3370510" y="4990625"/>
            <a:ext cx="1197848" cy="6617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alpha val="36000"/>
            </a:schemeClr>
          </a:solidFill>
          <a:ln w="22225">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grpSp>
        <p:nvGrpSpPr>
          <p:cNvPr id="1175" name="Group 1174">
            <a:extLst>
              <a:ext uri="{FF2B5EF4-FFF2-40B4-BE49-F238E27FC236}">
                <a16:creationId xmlns:a16="http://schemas.microsoft.com/office/drawing/2014/main" id="{0E13C9F5-E0EC-4070-A18D-6AE1C98AF8D1}"/>
              </a:ext>
            </a:extLst>
          </p:cNvPr>
          <p:cNvGrpSpPr/>
          <p:nvPr/>
        </p:nvGrpSpPr>
        <p:grpSpPr>
          <a:xfrm>
            <a:off x="4296441" y="5193370"/>
            <a:ext cx="941957" cy="520352"/>
            <a:chOff x="1097879" y="4182384"/>
            <a:chExt cx="729348" cy="402903"/>
          </a:xfrm>
        </p:grpSpPr>
        <p:sp>
          <p:nvSpPr>
            <p:cNvPr id="1174" name="Freeform 128">
              <a:extLst>
                <a:ext uri="{FF2B5EF4-FFF2-40B4-BE49-F238E27FC236}">
                  <a16:creationId xmlns:a16="http://schemas.microsoft.com/office/drawing/2014/main" id="{30D3AB72-9D10-4AB7-8647-23ED320A22FF}"/>
                </a:ext>
              </a:extLst>
            </p:cNvPr>
            <p:cNvSpPr>
              <a:spLocks noChangeAspect="1"/>
            </p:cNvSpPr>
            <p:nvPr/>
          </p:nvSpPr>
          <p:spPr bwMode="white">
            <a:xfrm>
              <a:off x="1097879" y="4182384"/>
              <a:ext cx="729348" cy="40290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65000"/>
                <a:lumOff val="35000"/>
              </a:schemeClr>
            </a:soli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p:nvSpPr>
            <p:cNvPr id="1173" name="Freeform: Shape 1172">
              <a:extLst>
                <a:ext uri="{FF2B5EF4-FFF2-40B4-BE49-F238E27FC236}">
                  <a16:creationId xmlns:a16="http://schemas.microsoft.com/office/drawing/2014/main" id="{6B10B594-FB5E-4788-8D0E-B98DD9472FA2}"/>
                </a:ext>
              </a:extLst>
            </p:cNvPr>
            <p:cNvSpPr>
              <a:spLocks noChangeAspect="1"/>
            </p:cNvSpPr>
            <p:nvPr/>
          </p:nvSpPr>
          <p:spPr bwMode="white">
            <a:xfrm>
              <a:off x="1097879" y="4182384"/>
              <a:ext cx="483702" cy="402903"/>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tx1">
                <a:alpha val="36000"/>
              </a:schemeClr>
            </a:solidFill>
            <a:ln w="25400">
              <a:noFill/>
            </a:ln>
            <a:effectLst/>
          </p:spPr>
          <p:txBody>
            <a:bodyPr vert="horz" wrap="square" lIns="195072" tIns="97536" rIns="195072" bIns="97536" numCol="1" anchor="t" anchorCtr="0" compatLnSpc="1">
              <a:prstTxWarp prst="textNoShape">
                <a:avLst/>
              </a:prstTxWarp>
              <a:noAutofit/>
            </a:bodyPr>
            <a:lstStyle/>
            <a:p>
              <a:pPr defTabSz="1950592">
                <a:defRPr/>
              </a:pPr>
              <a:endParaRPr lang="en-US" sz="3840" dirty="0">
                <a:solidFill>
                  <a:srgbClr val="FFFFFF"/>
                </a:solidFill>
                <a:latin typeface="Arial"/>
              </a:endParaRPr>
            </a:p>
          </p:txBody>
        </p:sp>
      </p:grpSp>
      <p:grpSp>
        <p:nvGrpSpPr>
          <p:cNvPr id="976" name="Group 975">
            <a:extLst>
              <a:ext uri="{FF2B5EF4-FFF2-40B4-BE49-F238E27FC236}">
                <a16:creationId xmlns:a16="http://schemas.microsoft.com/office/drawing/2014/main" id="{FEE4DAEF-474F-4DFE-BC07-C5F52596F1D9}"/>
              </a:ext>
            </a:extLst>
          </p:cNvPr>
          <p:cNvGrpSpPr/>
          <p:nvPr/>
        </p:nvGrpSpPr>
        <p:grpSpPr>
          <a:xfrm>
            <a:off x="3363402" y="6049230"/>
            <a:ext cx="1415021" cy="805819"/>
            <a:chOff x="2252004" y="3693813"/>
            <a:chExt cx="895585" cy="510013"/>
          </a:xfrm>
        </p:grpSpPr>
        <p:sp useBgFill="1">
          <p:nvSpPr>
            <p:cNvPr id="954" name="Rectangle 953">
              <a:extLst>
                <a:ext uri="{FF2B5EF4-FFF2-40B4-BE49-F238E27FC236}">
                  <a16:creationId xmlns:a16="http://schemas.microsoft.com/office/drawing/2014/main" id="{ADE285D7-1DED-432D-9CF9-2A151F27DFA4}"/>
                </a:ext>
              </a:extLst>
            </p:cNvPr>
            <p:cNvSpPr/>
            <p:nvPr/>
          </p:nvSpPr>
          <p:spPr>
            <a:xfrm>
              <a:off x="2315168" y="3820936"/>
              <a:ext cx="769256" cy="382890"/>
            </a:xfrm>
            <a:prstGeom prst="rect">
              <a:avLst/>
            </a:prstGeom>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useBgFill="1">
          <p:nvSpPr>
            <p:cNvPr id="967" name="Freeform: Shape 966">
              <a:extLst>
                <a:ext uri="{FF2B5EF4-FFF2-40B4-BE49-F238E27FC236}">
                  <a16:creationId xmlns:a16="http://schemas.microsoft.com/office/drawing/2014/main" id="{39FE930D-0AF6-45A9-A703-5DA4F86E287D}"/>
                </a:ext>
              </a:extLst>
            </p:cNvPr>
            <p:cNvSpPr/>
            <p:nvPr/>
          </p:nvSpPr>
          <p:spPr>
            <a:xfrm>
              <a:off x="2252004" y="3693813"/>
              <a:ext cx="895585" cy="192387"/>
            </a:xfrm>
            <a:custGeom>
              <a:avLst/>
              <a:gdLst>
                <a:gd name="connsiteX0" fmla="*/ 792869 w 895585"/>
                <a:gd name="connsiteY0" fmla="*/ 132784 h 192387"/>
                <a:gd name="connsiteX1" fmla="*/ 794713 w 895585"/>
                <a:gd name="connsiteY1" fmla="*/ 137234 h 192387"/>
                <a:gd name="connsiteX2" fmla="*/ 796556 w 895585"/>
                <a:gd name="connsiteY2" fmla="*/ 132784 h 192387"/>
                <a:gd name="connsiteX3" fmla="*/ 693749 w 895585"/>
                <a:gd name="connsiteY3" fmla="*/ 132784 h 192387"/>
                <a:gd name="connsiteX4" fmla="*/ 695594 w 895585"/>
                <a:gd name="connsiteY4" fmla="*/ 137238 h 192387"/>
                <a:gd name="connsiteX5" fmla="*/ 697439 w 895585"/>
                <a:gd name="connsiteY5" fmla="*/ 132784 h 192387"/>
                <a:gd name="connsiteX6" fmla="*/ 594629 w 895585"/>
                <a:gd name="connsiteY6" fmla="*/ 132784 h 192387"/>
                <a:gd name="connsiteX7" fmla="*/ 596474 w 895585"/>
                <a:gd name="connsiteY7" fmla="*/ 137238 h 192387"/>
                <a:gd name="connsiteX8" fmla="*/ 598319 w 895585"/>
                <a:gd name="connsiteY8" fmla="*/ 132784 h 192387"/>
                <a:gd name="connsiteX9" fmla="*/ 495509 w 895585"/>
                <a:gd name="connsiteY9" fmla="*/ 132784 h 192387"/>
                <a:gd name="connsiteX10" fmla="*/ 497354 w 895585"/>
                <a:gd name="connsiteY10" fmla="*/ 137238 h 192387"/>
                <a:gd name="connsiteX11" fmla="*/ 499199 w 895585"/>
                <a:gd name="connsiteY11" fmla="*/ 132784 h 192387"/>
                <a:gd name="connsiteX12" fmla="*/ 396389 w 895585"/>
                <a:gd name="connsiteY12" fmla="*/ 132784 h 192387"/>
                <a:gd name="connsiteX13" fmla="*/ 398234 w 895585"/>
                <a:gd name="connsiteY13" fmla="*/ 137238 h 192387"/>
                <a:gd name="connsiteX14" fmla="*/ 400079 w 895585"/>
                <a:gd name="connsiteY14" fmla="*/ 132784 h 192387"/>
                <a:gd name="connsiteX15" fmla="*/ 297269 w 895585"/>
                <a:gd name="connsiteY15" fmla="*/ 132784 h 192387"/>
                <a:gd name="connsiteX16" fmla="*/ 299114 w 895585"/>
                <a:gd name="connsiteY16" fmla="*/ 137238 h 192387"/>
                <a:gd name="connsiteX17" fmla="*/ 300959 w 895585"/>
                <a:gd name="connsiteY17" fmla="*/ 132784 h 192387"/>
                <a:gd name="connsiteX18" fmla="*/ 198149 w 895585"/>
                <a:gd name="connsiteY18" fmla="*/ 132784 h 192387"/>
                <a:gd name="connsiteX19" fmla="*/ 199994 w 895585"/>
                <a:gd name="connsiteY19" fmla="*/ 137238 h 192387"/>
                <a:gd name="connsiteX20" fmla="*/ 201839 w 895585"/>
                <a:gd name="connsiteY20" fmla="*/ 132784 h 192387"/>
                <a:gd name="connsiteX21" fmla="*/ 99029 w 895585"/>
                <a:gd name="connsiteY21" fmla="*/ 132784 h 192387"/>
                <a:gd name="connsiteX22" fmla="*/ 100874 w 895585"/>
                <a:gd name="connsiteY22" fmla="*/ 137238 h 192387"/>
                <a:gd name="connsiteX23" fmla="*/ 102719 w 895585"/>
                <a:gd name="connsiteY23" fmla="*/ 132784 h 192387"/>
                <a:gd name="connsiteX24" fmla="*/ 33196 w 895585"/>
                <a:gd name="connsiteY24" fmla="*/ 0 h 192387"/>
                <a:gd name="connsiteX25" fmla="*/ 862389 w 895585"/>
                <a:gd name="connsiteY25" fmla="*/ 0 h 192387"/>
                <a:gd name="connsiteX26" fmla="*/ 895585 w 895585"/>
                <a:gd name="connsiteY26" fmla="*/ 132784 h 192387"/>
                <a:gd name="connsiteX27" fmla="*/ 891986 w 895585"/>
                <a:gd name="connsiteY27" fmla="*/ 132784 h 192387"/>
                <a:gd name="connsiteX28" fmla="*/ 895468 w 895585"/>
                <a:gd name="connsiteY28" fmla="*/ 141190 h 192387"/>
                <a:gd name="connsiteX29" fmla="*/ 844271 w 895585"/>
                <a:gd name="connsiteY29" fmla="*/ 192387 h 192387"/>
                <a:gd name="connsiteX30" fmla="*/ 808070 w 895585"/>
                <a:gd name="connsiteY30" fmla="*/ 177392 h 192387"/>
                <a:gd name="connsiteX31" fmla="*/ 794713 w 895585"/>
                <a:gd name="connsiteY31" fmla="*/ 145146 h 192387"/>
                <a:gd name="connsiteX32" fmla="*/ 781356 w 895585"/>
                <a:gd name="connsiteY32" fmla="*/ 177392 h 192387"/>
                <a:gd name="connsiteX33" fmla="*/ 745154 w 895585"/>
                <a:gd name="connsiteY33" fmla="*/ 192387 h 192387"/>
                <a:gd name="connsiteX34" fmla="*/ 708952 w 895585"/>
                <a:gd name="connsiteY34" fmla="*/ 177392 h 192387"/>
                <a:gd name="connsiteX35" fmla="*/ 695594 w 895585"/>
                <a:gd name="connsiteY35" fmla="*/ 145142 h 192387"/>
                <a:gd name="connsiteX36" fmla="*/ 682236 w 895585"/>
                <a:gd name="connsiteY36" fmla="*/ 177392 h 192387"/>
                <a:gd name="connsiteX37" fmla="*/ 646034 w 895585"/>
                <a:gd name="connsiteY37" fmla="*/ 192387 h 192387"/>
                <a:gd name="connsiteX38" fmla="*/ 609832 w 895585"/>
                <a:gd name="connsiteY38" fmla="*/ 177392 h 192387"/>
                <a:gd name="connsiteX39" fmla="*/ 596474 w 895585"/>
                <a:gd name="connsiteY39" fmla="*/ 145142 h 192387"/>
                <a:gd name="connsiteX40" fmla="*/ 583116 w 895585"/>
                <a:gd name="connsiteY40" fmla="*/ 177392 h 192387"/>
                <a:gd name="connsiteX41" fmla="*/ 546914 w 895585"/>
                <a:gd name="connsiteY41" fmla="*/ 192387 h 192387"/>
                <a:gd name="connsiteX42" fmla="*/ 510712 w 895585"/>
                <a:gd name="connsiteY42" fmla="*/ 177392 h 192387"/>
                <a:gd name="connsiteX43" fmla="*/ 497354 w 895585"/>
                <a:gd name="connsiteY43" fmla="*/ 145142 h 192387"/>
                <a:gd name="connsiteX44" fmla="*/ 483996 w 895585"/>
                <a:gd name="connsiteY44" fmla="*/ 177392 h 192387"/>
                <a:gd name="connsiteX45" fmla="*/ 447794 w 895585"/>
                <a:gd name="connsiteY45" fmla="*/ 192387 h 192387"/>
                <a:gd name="connsiteX46" fmla="*/ 411592 w 895585"/>
                <a:gd name="connsiteY46" fmla="*/ 177392 h 192387"/>
                <a:gd name="connsiteX47" fmla="*/ 398234 w 895585"/>
                <a:gd name="connsiteY47" fmla="*/ 145142 h 192387"/>
                <a:gd name="connsiteX48" fmla="*/ 384876 w 895585"/>
                <a:gd name="connsiteY48" fmla="*/ 177392 h 192387"/>
                <a:gd name="connsiteX49" fmla="*/ 348674 w 895585"/>
                <a:gd name="connsiteY49" fmla="*/ 192387 h 192387"/>
                <a:gd name="connsiteX50" fmla="*/ 312472 w 895585"/>
                <a:gd name="connsiteY50" fmla="*/ 177392 h 192387"/>
                <a:gd name="connsiteX51" fmla="*/ 299114 w 895585"/>
                <a:gd name="connsiteY51" fmla="*/ 145142 h 192387"/>
                <a:gd name="connsiteX52" fmla="*/ 285756 w 895585"/>
                <a:gd name="connsiteY52" fmla="*/ 177392 h 192387"/>
                <a:gd name="connsiteX53" fmla="*/ 249554 w 895585"/>
                <a:gd name="connsiteY53" fmla="*/ 192387 h 192387"/>
                <a:gd name="connsiteX54" fmla="*/ 213352 w 895585"/>
                <a:gd name="connsiteY54" fmla="*/ 177392 h 192387"/>
                <a:gd name="connsiteX55" fmla="*/ 199994 w 895585"/>
                <a:gd name="connsiteY55" fmla="*/ 145142 h 192387"/>
                <a:gd name="connsiteX56" fmla="*/ 186636 w 895585"/>
                <a:gd name="connsiteY56" fmla="*/ 177392 h 192387"/>
                <a:gd name="connsiteX57" fmla="*/ 150434 w 895585"/>
                <a:gd name="connsiteY57" fmla="*/ 192387 h 192387"/>
                <a:gd name="connsiteX58" fmla="*/ 114232 w 895585"/>
                <a:gd name="connsiteY58" fmla="*/ 177392 h 192387"/>
                <a:gd name="connsiteX59" fmla="*/ 100874 w 895585"/>
                <a:gd name="connsiteY59" fmla="*/ 145142 h 192387"/>
                <a:gd name="connsiteX60" fmla="*/ 87516 w 895585"/>
                <a:gd name="connsiteY60" fmla="*/ 177392 h 192387"/>
                <a:gd name="connsiteX61" fmla="*/ 51314 w 895585"/>
                <a:gd name="connsiteY61" fmla="*/ 192387 h 192387"/>
                <a:gd name="connsiteX62" fmla="*/ 117 w 895585"/>
                <a:gd name="connsiteY62" fmla="*/ 141190 h 192387"/>
                <a:gd name="connsiteX63" fmla="*/ 3599 w 895585"/>
                <a:gd name="connsiteY63" fmla="*/ 132784 h 192387"/>
                <a:gd name="connsiteX64" fmla="*/ 0 w 895585"/>
                <a:gd name="connsiteY64" fmla="*/ 132784 h 19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95585" h="192387">
                  <a:moveTo>
                    <a:pt x="792869" y="132784"/>
                  </a:moveTo>
                  <a:lnTo>
                    <a:pt x="794713" y="137234"/>
                  </a:lnTo>
                  <a:lnTo>
                    <a:pt x="796556" y="132784"/>
                  </a:lnTo>
                  <a:close/>
                  <a:moveTo>
                    <a:pt x="693749" y="132784"/>
                  </a:moveTo>
                  <a:lnTo>
                    <a:pt x="695594" y="137238"/>
                  </a:lnTo>
                  <a:lnTo>
                    <a:pt x="697439" y="132784"/>
                  </a:lnTo>
                  <a:close/>
                  <a:moveTo>
                    <a:pt x="594629" y="132784"/>
                  </a:moveTo>
                  <a:lnTo>
                    <a:pt x="596474" y="137238"/>
                  </a:lnTo>
                  <a:lnTo>
                    <a:pt x="598319" y="132784"/>
                  </a:lnTo>
                  <a:close/>
                  <a:moveTo>
                    <a:pt x="495509" y="132784"/>
                  </a:moveTo>
                  <a:lnTo>
                    <a:pt x="497354" y="137238"/>
                  </a:lnTo>
                  <a:lnTo>
                    <a:pt x="499199" y="132784"/>
                  </a:lnTo>
                  <a:close/>
                  <a:moveTo>
                    <a:pt x="396389" y="132784"/>
                  </a:moveTo>
                  <a:lnTo>
                    <a:pt x="398234" y="137238"/>
                  </a:lnTo>
                  <a:lnTo>
                    <a:pt x="400079" y="132784"/>
                  </a:lnTo>
                  <a:close/>
                  <a:moveTo>
                    <a:pt x="297269" y="132784"/>
                  </a:moveTo>
                  <a:lnTo>
                    <a:pt x="299114" y="137238"/>
                  </a:lnTo>
                  <a:lnTo>
                    <a:pt x="300959" y="132784"/>
                  </a:lnTo>
                  <a:close/>
                  <a:moveTo>
                    <a:pt x="198149" y="132784"/>
                  </a:moveTo>
                  <a:lnTo>
                    <a:pt x="199994" y="137238"/>
                  </a:lnTo>
                  <a:lnTo>
                    <a:pt x="201839" y="132784"/>
                  </a:lnTo>
                  <a:close/>
                  <a:moveTo>
                    <a:pt x="99029" y="132784"/>
                  </a:moveTo>
                  <a:lnTo>
                    <a:pt x="100874" y="137238"/>
                  </a:lnTo>
                  <a:lnTo>
                    <a:pt x="102719" y="132784"/>
                  </a:lnTo>
                  <a:close/>
                  <a:moveTo>
                    <a:pt x="33196" y="0"/>
                  </a:moveTo>
                  <a:lnTo>
                    <a:pt x="862389" y="0"/>
                  </a:lnTo>
                  <a:lnTo>
                    <a:pt x="895585" y="132784"/>
                  </a:lnTo>
                  <a:lnTo>
                    <a:pt x="891986" y="132784"/>
                  </a:lnTo>
                  <a:lnTo>
                    <a:pt x="895468" y="141190"/>
                  </a:lnTo>
                  <a:cubicBezTo>
                    <a:pt x="895468" y="169465"/>
                    <a:pt x="872546" y="192387"/>
                    <a:pt x="844271" y="192387"/>
                  </a:cubicBezTo>
                  <a:cubicBezTo>
                    <a:pt x="830134" y="192387"/>
                    <a:pt x="817334" y="186657"/>
                    <a:pt x="808070" y="177392"/>
                  </a:cubicBezTo>
                  <a:lnTo>
                    <a:pt x="794713" y="145146"/>
                  </a:lnTo>
                  <a:lnTo>
                    <a:pt x="781356" y="177392"/>
                  </a:lnTo>
                  <a:cubicBezTo>
                    <a:pt x="772091" y="186657"/>
                    <a:pt x="759291" y="192387"/>
                    <a:pt x="745154" y="192387"/>
                  </a:cubicBezTo>
                  <a:cubicBezTo>
                    <a:pt x="731016" y="192387"/>
                    <a:pt x="718217" y="186657"/>
                    <a:pt x="708952" y="177392"/>
                  </a:cubicBezTo>
                  <a:lnTo>
                    <a:pt x="695594" y="145142"/>
                  </a:lnTo>
                  <a:lnTo>
                    <a:pt x="682236" y="177392"/>
                  </a:lnTo>
                  <a:cubicBezTo>
                    <a:pt x="672971" y="186657"/>
                    <a:pt x="660171" y="192387"/>
                    <a:pt x="646034" y="192387"/>
                  </a:cubicBezTo>
                  <a:cubicBezTo>
                    <a:pt x="631896" y="192387"/>
                    <a:pt x="619097" y="186657"/>
                    <a:pt x="609832" y="177392"/>
                  </a:cubicBezTo>
                  <a:lnTo>
                    <a:pt x="596474" y="145142"/>
                  </a:lnTo>
                  <a:lnTo>
                    <a:pt x="583116" y="177392"/>
                  </a:lnTo>
                  <a:cubicBezTo>
                    <a:pt x="573851" y="186657"/>
                    <a:pt x="561051" y="192387"/>
                    <a:pt x="546914" y="192387"/>
                  </a:cubicBezTo>
                  <a:cubicBezTo>
                    <a:pt x="532776" y="192387"/>
                    <a:pt x="519977" y="186657"/>
                    <a:pt x="510712" y="177392"/>
                  </a:cubicBezTo>
                  <a:lnTo>
                    <a:pt x="497354" y="145142"/>
                  </a:lnTo>
                  <a:lnTo>
                    <a:pt x="483996" y="177392"/>
                  </a:lnTo>
                  <a:cubicBezTo>
                    <a:pt x="474731" y="186657"/>
                    <a:pt x="461931" y="192387"/>
                    <a:pt x="447794" y="192387"/>
                  </a:cubicBezTo>
                  <a:cubicBezTo>
                    <a:pt x="433656" y="192387"/>
                    <a:pt x="420857" y="186657"/>
                    <a:pt x="411592" y="177392"/>
                  </a:cubicBezTo>
                  <a:lnTo>
                    <a:pt x="398234" y="145142"/>
                  </a:lnTo>
                  <a:lnTo>
                    <a:pt x="384876" y="177392"/>
                  </a:lnTo>
                  <a:cubicBezTo>
                    <a:pt x="375611" y="186657"/>
                    <a:pt x="362811" y="192387"/>
                    <a:pt x="348674" y="192387"/>
                  </a:cubicBezTo>
                  <a:cubicBezTo>
                    <a:pt x="334536" y="192387"/>
                    <a:pt x="321737" y="186657"/>
                    <a:pt x="312472" y="177392"/>
                  </a:cubicBezTo>
                  <a:lnTo>
                    <a:pt x="299114" y="145142"/>
                  </a:lnTo>
                  <a:lnTo>
                    <a:pt x="285756" y="177392"/>
                  </a:lnTo>
                  <a:cubicBezTo>
                    <a:pt x="276491" y="186657"/>
                    <a:pt x="263691" y="192387"/>
                    <a:pt x="249554" y="192387"/>
                  </a:cubicBezTo>
                  <a:cubicBezTo>
                    <a:pt x="235416" y="192387"/>
                    <a:pt x="222617" y="186657"/>
                    <a:pt x="213352" y="177392"/>
                  </a:cubicBezTo>
                  <a:lnTo>
                    <a:pt x="199994" y="145142"/>
                  </a:lnTo>
                  <a:lnTo>
                    <a:pt x="186636" y="177392"/>
                  </a:lnTo>
                  <a:cubicBezTo>
                    <a:pt x="177371" y="186657"/>
                    <a:pt x="164571" y="192387"/>
                    <a:pt x="150434" y="192387"/>
                  </a:cubicBezTo>
                  <a:cubicBezTo>
                    <a:pt x="136296" y="192387"/>
                    <a:pt x="123497" y="186657"/>
                    <a:pt x="114232" y="177392"/>
                  </a:cubicBezTo>
                  <a:lnTo>
                    <a:pt x="100874" y="145142"/>
                  </a:lnTo>
                  <a:lnTo>
                    <a:pt x="87516" y="177392"/>
                  </a:lnTo>
                  <a:cubicBezTo>
                    <a:pt x="78251" y="186657"/>
                    <a:pt x="65451" y="192387"/>
                    <a:pt x="51314" y="192387"/>
                  </a:cubicBezTo>
                  <a:cubicBezTo>
                    <a:pt x="23039" y="192387"/>
                    <a:pt x="117" y="169465"/>
                    <a:pt x="117" y="141190"/>
                  </a:cubicBezTo>
                  <a:lnTo>
                    <a:pt x="3599" y="132784"/>
                  </a:lnTo>
                  <a:lnTo>
                    <a:pt x="0" y="132784"/>
                  </a:lnTo>
                  <a:close/>
                </a:path>
              </a:pathLst>
            </a:custGeom>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useBgFill="1">
          <p:nvSpPr>
            <p:cNvPr id="968" name="Rectangle 967">
              <a:extLst>
                <a:ext uri="{FF2B5EF4-FFF2-40B4-BE49-F238E27FC236}">
                  <a16:creationId xmlns:a16="http://schemas.microsoft.com/office/drawing/2014/main" id="{9FBBBF16-9B9D-46E9-94BD-5C445EA439E2}"/>
                </a:ext>
              </a:extLst>
            </p:cNvPr>
            <p:cNvSpPr/>
            <p:nvPr/>
          </p:nvSpPr>
          <p:spPr>
            <a:xfrm>
              <a:off x="2426493" y="3936206"/>
              <a:ext cx="150020" cy="266701"/>
            </a:xfrm>
            <a:prstGeom prst="rect">
              <a:avLst/>
            </a:prstGeom>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cxnSp>
          <p:nvCxnSpPr>
            <p:cNvPr id="972" name="Straight Connector 971">
              <a:extLst>
                <a:ext uri="{FF2B5EF4-FFF2-40B4-BE49-F238E27FC236}">
                  <a16:creationId xmlns:a16="http://schemas.microsoft.com/office/drawing/2014/main" id="{548D2DFB-8A8E-4BF4-A139-D02420736BBF}"/>
                </a:ext>
              </a:extLst>
            </p:cNvPr>
            <p:cNvCxnSpPr>
              <a:cxnSpLocks/>
            </p:cNvCxnSpPr>
            <p:nvPr/>
          </p:nvCxnSpPr>
          <p:spPr>
            <a:xfrm>
              <a:off x="2460537" y="3976688"/>
              <a:ext cx="0" cy="195262"/>
            </a:xfrm>
            <a:prstGeom prst="line">
              <a:avLst/>
            </a:prstGeom>
            <a:ln w="19050" cap="rnd">
              <a:solidFill>
                <a:schemeClr val="tx1">
                  <a:alpha val="38000"/>
                </a:schemeClr>
              </a:solidFill>
            </a:ln>
            <a:effectLst/>
          </p:spPr>
          <p:style>
            <a:lnRef idx="2">
              <a:schemeClr val="accent1"/>
            </a:lnRef>
            <a:fillRef idx="0">
              <a:schemeClr val="accent1"/>
            </a:fillRef>
            <a:effectRef idx="1">
              <a:schemeClr val="accent1"/>
            </a:effectRef>
            <a:fontRef idx="minor">
              <a:schemeClr val="tx1"/>
            </a:fontRef>
          </p:style>
        </p:cxnSp>
        <p:sp useBgFill="1">
          <p:nvSpPr>
            <p:cNvPr id="974" name="Rectangle 973">
              <a:extLst>
                <a:ext uri="{FF2B5EF4-FFF2-40B4-BE49-F238E27FC236}">
                  <a16:creationId xmlns:a16="http://schemas.microsoft.com/office/drawing/2014/main" id="{D45F3116-77B4-441C-83D4-C395D27946A3}"/>
                </a:ext>
              </a:extLst>
            </p:cNvPr>
            <p:cNvSpPr/>
            <p:nvPr/>
          </p:nvSpPr>
          <p:spPr>
            <a:xfrm>
              <a:off x="2664617" y="3936206"/>
              <a:ext cx="283371" cy="164307"/>
            </a:xfrm>
            <a:prstGeom prst="rect">
              <a:avLst/>
            </a:prstGeom>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166" name="Rectangle 1165">
            <a:extLst>
              <a:ext uri="{FF2B5EF4-FFF2-40B4-BE49-F238E27FC236}">
                <a16:creationId xmlns:a16="http://schemas.microsoft.com/office/drawing/2014/main" id="{4AEDC529-8572-44C5-83DA-CD8B40795BCA}"/>
              </a:ext>
            </a:extLst>
          </p:cNvPr>
          <p:cNvSpPr/>
          <p:nvPr/>
        </p:nvSpPr>
        <p:spPr>
          <a:xfrm>
            <a:off x="2818435" y="6831491"/>
            <a:ext cx="3319606" cy="747597"/>
          </a:xfrm>
          <a:prstGeom prst="rect">
            <a:avLst/>
          </a:prstGeom>
          <a:solidFill>
            <a:srgbClr val="666666"/>
          </a:soli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grpSp>
        <p:nvGrpSpPr>
          <p:cNvPr id="1108" name="Group 1107">
            <a:extLst>
              <a:ext uri="{FF2B5EF4-FFF2-40B4-BE49-F238E27FC236}">
                <a16:creationId xmlns:a16="http://schemas.microsoft.com/office/drawing/2014/main" id="{E8E4F675-45A3-4640-B7F7-64A81153C5B3}"/>
              </a:ext>
            </a:extLst>
          </p:cNvPr>
          <p:cNvGrpSpPr/>
          <p:nvPr/>
        </p:nvGrpSpPr>
        <p:grpSpPr>
          <a:xfrm>
            <a:off x="8148008" y="6274344"/>
            <a:ext cx="3764259" cy="1130266"/>
            <a:chOff x="5092505" y="3995206"/>
            <a:chExt cx="2352662" cy="706416"/>
          </a:xfrm>
        </p:grpSpPr>
        <p:sp>
          <p:nvSpPr>
            <p:cNvPr id="1066" name="Rectangle 14">
              <a:extLst>
                <a:ext uri="{FF2B5EF4-FFF2-40B4-BE49-F238E27FC236}">
                  <a16:creationId xmlns:a16="http://schemas.microsoft.com/office/drawing/2014/main" id="{33420202-15ED-4CCB-B2F6-B22496C7B651}"/>
                </a:ext>
              </a:extLst>
            </p:cNvPr>
            <p:cNvSpPr>
              <a:spLocks noChangeArrowheads="1"/>
            </p:cNvSpPr>
            <p:nvPr/>
          </p:nvSpPr>
          <p:spPr bwMode="auto">
            <a:xfrm>
              <a:off x="5889825" y="4192169"/>
              <a:ext cx="66286" cy="509453"/>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067" name="Rectangle 15">
              <a:extLst>
                <a:ext uri="{FF2B5EF4-FFF2-40B4-BE49-F238E27FC236}">
                  <a16:creationId xmlns:a16="http://schemas.microsoft.com/office/drawing/2014/main" id="{346B6473-58D2-4EDB-A415-BBA910491795}"/>
                </a:ext>
              </a:extLst>
            </p:cNvPr>
            <p:cNvSpPr>
              <a:spLocks noChangeArrowheads="1"/>
            </p:cNvSpPr>
            <p:nvPr/>
          </p:nvSpPr>
          <p:spPr bwMode="auto">
            <a:xfrm>
              <a:off x="6546998" y="4192169"/>
              <a:ext cx="66286" cy="509453"/>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069" name="Freeform 5">
              <a:extLst>
                <a:ext uri="{FF2B5EF4-FFF2-40B4-BE49-F238E27FC236}">
                  <a16:creationId xmlns:a16="http://schemas.microsoft.com/office/drawing/2014/main" id="{DE6556A7-1C2E-4B14-82C2-2300F7171156}"/>
                </a:ext>
              </a:extLst>
            </p:cNvPr>
            <p:cNvSpPr>
              <a:spLocks/>
            </p:cNvSpPr>
            <p:nvPr/>
          </p:nvSpPr>
          <p:spPr bwMode="auto">
            <a:xfrm>
              <a:off x="5092505" y="3995206"/>
              <a:ext cx="2352662" cy="366939"/>
            </a:xfrm>
            <a:custGeom>
              <a:avLst/>
              <a:gdLst>
                <a:gd name="T0" fmla="*/ 3526 w 3824"/>
                <a:gd name="T1" fmla="*/ 596 h 596"/>
                <a:gd name="T2" fmla="*/ 298 w 3824"/>
                <a:gd name="T3" fmla="*/ 596 h 596"/>
                <a:gd name="T4" fmla="*/ 0 w 3824"/>
                <a:gd name="T5" fmla="*/ 298 h 596"/>
                <a:gd name="T6" fmla="*/ 0 w 3824"/>
                <a:gd name="T7" fmla="*/ 298 h 596"/>
                <a:gd name="T8" fmla="*/ 298 w 3824"/>
                <a:gd name="T9" fmla="*/ 0 h 596"/>
                <a:gd name="T10" fmla="*/ 3526 w 3824"/>
                <a:gd name="T11" fmla="*/ 0 h 596"/>
                <a:gd name="T12" fmla="*/ 3824 w 3824"/>
                <a:gd name="T13" fmla="*/ 298 h 596"/>
                <a:gd name="T14" fmla="*/ 3824 w 3824"/>
                <a:gd name="T15" fmla="*/ 298 h 596"/>
                <a:gd name="T16" fmla="*/ 3526 w 3824"/>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24" h="596">
                  <a:moveTo>
                    <a:pt x="3526" y="596"/>
                  </a:moveTo>
                  <a:cubicBezTo>
                    <a:pt x="298" y="596"/>
                    <a:pt x="298" y="596"/>
                    <a:pt x="298" y="596"/>
                  </a:cubicBezTo>
                  <a:cubicBezTo>
                    <a:pt x="134" y="596"/>
                    <a:pt x="0" y="462"/>
                    <a:pt x="0" y="298"/>
                  </a:cubicBezTo>
                  <a:cubicBezTo>
                    <a:pt x="0" y="298"/>
                    <a:pt x="0" y="298"/>
                    <a:pt x="0" y="298"/>
                  </a:cubicBezTo>
                  <a:cubicBezTo>
                    <a:pt x="0" y="134"/>
                    <a:pt x="134" y="0"/>
                    <a:pt x="298" y="0"/>
                  </a:cubicBezTo>
                  <a:cubicBezTo>
                    <a:pt x="3526" y="0"/>
                    <a:pt x="3526" y="0"/>
                    <a:pt x="3526" y="0"/>
                  </a:cubicBezTo>
                  <a:cubicBezTo>
                    <a:pt x="3690" y="0"/>
                    <a:pt x="3824" y="134"/>
                    <a:pt x="3824" y="298"/>
                  </a:cubicBezTo>
                  <a:cubicBezTo>
                    <a:pt x="3824" y="298"/>
                    <a:pt x="3824" y="298"/>
                    <a:pt x="3824" y="298"/>
                  </a:cubicBezTo>
                  <a:cubicBezTo>
                    <a:pt x="3824" y="462"/>
                    <a:pt x="3690" y="596"/>
                    <a:pt x="3526" y="596"/>
                  </a:cubicBezTo>
                  <a:close/>
                </a:path>
              </a:pathLst>
            </a:custGeom>
            <a:solidFill>
              <a:schemeClr val="bg1">
                <a:lumMod val="65000"/>
                <a:lumOff val="35000"/>
              </a:schemeClr>
            </a:soli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grpSp>
      <p:grpSp>
        <p:nvGrpSpPr>
          <p:cNvPr id="1071" name="Group 1070">
            <a:extLst>
              <a:ext uri="{FF2B5EF4-FFF2-40B4-BE49-F238E27FC236}">
                <a16:creationId xmlns:a16="http://schemas.microsoft.com/office/drawing/2014/main" id="{922D5738-28D3-4AAC-8C52-2BC48C8FB50E}"/>
              </a:ext>
            </a:extLst>
          </p:cNvPr>
          <p:cNvGrpSpPr/>
          <p:nvPr/>
        </p:nvGrpSpPr>
        <p:grpSpPr>
          <a:xfrm>
            <a:off x="8773742" y="6372826"/>
            <a:ext cx="386352" cy="386352"/>
            <a:chOff x="2341661" y="3556349"/>
            <a:chExt cx="251607" cy="251607"/>
          </a:xfrm>
        </p:grpSpPr>
        <p:sp>
          <p:nvSpPr>
            <p:cNvPr id="1104" name="Freeform 16">
              <a:extLst>
                <a:ext uri="{FF2B5EF4-FFF2-40B4-BE49-F238E27FC236}">
                  <a16:creationId xmlns:a16="http://schemas.microsoft.com/office/drawing/2014/main" id="{0F35245D-A576-41A7-BB95-9E684671C9B6}"/>
                </a:ext>
              </a:extLst>
            </p:cNvPr>
            <p:cNvSpPr>
              <a:spLocks/>
            </p:cNvSpPr>
            <p:nvPr/>
          </p:nvSpPr>
          <p:spPr bwMode="auto">
            <a:xfrm>
              <a:off x="2352567"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105" name="Oval 1104">
              <a:extLst>
                <a:ext uri="{FF2B5EF4-FFF2-40B4-BE49-F238E27FC236}">
                  <a16:creationId xmlns:a16="http://schemas.microsoft.com/office/drawing/2014/main" id="{E1E5E831-3158-4E8D-AF6F-5506529B771A}"/>
                </a:ext>
              </a:extLst>
            </p:cNvPr>
            <p:cNvSpPr>
              <a:spLocks noChangeArrowheads="1"/>
            </p:cNvSpPr>
            <p:nvPr/>
          </p:nvSpPr>
          <p:spPr bwMode="auto">
            <a:xfrm>
              <a:off x="2341661" y="3556349"/>
              <a:ext cx="251607" cy="251607"/>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1072" name="Group 1071">
            <a:extLst>
              <a:ext uri="{FF2B5EF4-FFF2-40B4-BE49-F238E27FC236}">
                <a16:creationId xmlns:a16="http://schemas.microsoft.com/office/drawing/2014/main" id="{9E17CDFC-067D-4864-B2F2-464206D43689}"/>
              </a:ext>
            </a:extLst>
          </p:cNvPr>
          <p:cNvGrpSpPr/>
          <p:nvPr/>
        </p:nvGrpSpPr>
        <p:grpSpPr>
          <a:xfrm>
            <a:off x="9301752" y="6372826"/>
            <a:ext cx="385594" cy="386352"/>
            <a:chOff x="2685521" y="3556349"/>
            <a:chExt cx="251113" cy="251607"/>
          </a:xfrm>
        </p:grpSpPr>
        <p:sp>
          <p:nvSpPr>
            <p:cNvPr id="1102" name="Freeform 16">
              <a:extLst>
                <a:ext uri="{FF2B5EF4-FFF2-40B4-BE49-F238E27FC236}">
                  <a16:creationId xmlns:a16="http://schemas.microsoft.com/office/drawing/2014/main" id="{E7FD1B09-8245-4AF4-9399-8A9D910DBF56}"/>
                </a:ext>
              </a:extLst>
            </p:cNvPr>
            <p:cNvSpPr>
              <a:spLocks/>
            </p:cNvSpPr>
            <p:nvPr/>
          </p:nvSpPr>
          <p:spPr bwMode="auto">
            <a:xfrm>
              <a:off x="2694107"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103" name="Oval 8">
              <a:extLst>
                <a:ext uri="{FF2B5EF4-FFF2-40B4-BE49-F238E27FC236}">
                  <a16:creationId xmlns:a16="http://schemas.microsoft.com/office/drawing/2014/main" id="{441DB105-DED8-4317-A35C-FEDFA982A621}"/>
                </a:ext>
              </a:extLst>
            </p:cNvPr>
            <p:cNvSpPr>
              <a:spLocks noChangeArrowheads="1"/>
            </p:cNvSpPr>
            <p:nvPr/>
          </p:nvSpPr>
          <p:spPr bwMode="auto">
            <a:xfrm>
              <a:off x="2685521" y="3556349"/>
              <a:ext cx="251113" cy="251607"/>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1073" name="Group 1072">
            <a:extLst>
              <a:ext uri="{FF2B5EF4-FFF2-40B4-BE49-F238E27FC236}">
                <a16:creationId xmlns:a16="http://schemas.microsoft.com/office/drawing/2014/main" id="{0E544965-7AF9-4C53-BE07-B6A1D4BACE9F}"/>
              </a:ext>
            </a:extLst>
          </p:cNvPr>
          <p:cNvGrpSpPr/>
          <p:nvPr/>
        </p:nvGrpSpPr>
        <p:grpSpPr>
          <a:xfrm>
            <a:off x="9825221" y="6372826"/>
            <a:ext cx="386352" cy="386352"/>
            <a:chOff x="3026424" y="3556349"/>
            <a:chExt cx="251607" cy="251607"/>
          </a:xfrm>
        </p:grpSpPr>
        <p:sp>
          <p:nvSpPr>
            <p:cNvPr id="1100" name="Freeform 16">
              <a:extLst>
                <a:ext uri="{FF2B5EF4-FFF2-40B4-BE49-F238E27FC236}">
                  <a16:creationId xmlns:a16="http://schemas.microsoft.com/office/drawing/2014/main" id="{E002413E-988B-4BFB-A61D-BA499C3C8530}"/>
                </a:ext>
              </a:extLst>
            </p:cNvPr>
            <p:cNvSpPr>
              <a:spLocks/>
            </p:cNvSpPr>
            <p:nvPr/>
          </p:nvSpPr>
          <p:spPr bwMode="auto">
            <a:xfrm>
              <a:off x="3032011"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101" name="Oval 9">
              <a:extLst>
                <a:ext uri="{FF2B5EF4-FFF2-40B4-BE49-F238E27FC236}">
                  <a16:creationId xmlns:a16="http://schemas.microsoft.com/office/drawing/2014/main" id="{5A524BE6-5070-4CAB-880D-C8FD8DD6BF49}"/>
                </a:ext>
              </a:extLst>
            </p:cNvPr>
            <p:cNvSpPr>
              <a:spLocks noChangeArrowheads="1"/>
            </p:cNvSpPr>
            <p:nvPr/>
          </p:nvSpPr>
          <p:spPr bwMode="auto">
            <a:xfrm>
              <a:off x="3026424" y="3556349"/>
              <a:ext cx="251607" cy="251607"/>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1074" name="Group 1073">
            <a:extLst>
              <a:ext uri="{FF2B5EF4-FFF2-40B4-BE49-F238E27FC236}">
                <a16:creationId xmlns:a16="http://schemas.microsoft.com/office/drawing/2014/main" id="{3B5E8692-6E33-400C-B722-EF64880FBDC9}"/>
              </a:ext>
            </a:extLst>
          </p:cNvPr>
          <p:cNvGrpSpPr/>
          <p:nvPr/>
        </p:nvGrpSpPr>
        <p:grpSpPr>
          <a:xfrm>
            <a:off x="10341109" y="6372826"/>
            <a:ext cx="386352" cy="386352"/>
            <a:chOff x="3362390" y="3556349"/>
            <a:chExt cx="251607" cy="251607"/>
          </a:xfrm>
        </p:grpSpPr>
        <p:sp>
          <p:nvSpPr>
            <p:cNvPr id="1098" name="Freeform 16">
              <a:extLst>
                <a:ext uri="{FF2B5EF4-FFF2-40B4-BE49-F238E27FC236}">
                  <a16:creationId xmlns:a16="http://schemas.microsoft.com/office/drawing/2014/main" id="{9B84AED2-4BC4-4A11-9D91-79317E40FEF7}"/>
                </a:ext>
              </a:extLst>
            </p:cNvPr>
            <p:cNvSpPr>
              <a:spLocks/>
            </p:cNvSpPr>
            <p:nvPr/>
          </p:nvSpPr>
          <p:spPr bwMode="auto">
            <a:xfrm>
              <a:off x="3363196"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099" name="Oval 10">
              <a:extLst>
                <a:ext uri="{FF2B5EF4-FFF2-40B4-BE49-F238E27FC236}">
                  <a16:creationId xmlns:a16="http://schemas.microsoft.com/office/drawing/2014/main" id="{532F8C73-053E-4567-955A-8B238496CD62}"/>
                </a:ext>
              </a:extLst>
            </p:cNvPr>
            <p:cNvSpPr>
              <a:spLocks noChangeArrowheads="1"/>
            </p:cNvSpPr>
            <p:nvPr/>
          </p:nvSpPr>
          <p:spPr bwMode="auto">
            <a:xfrm>
              <a:off x="3362390" y="3556349"/>
              <a:ext cx="251607" cy="251607"/>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1075" name="Group 1074">
            <a:extLst>
              <a:ext uri="{FF2B5EF4-FFF2-40B4-BE49-F238E27FC236}">
                <a16:creationId xmlns:a16="http://schemas.microsoft.com/office/drawing/2014/main" id="{76BA354F-C1A6-40D5-8CB9-986D53C2476B}"/>
              </a:ext>
            </a:extLst>
          </p:cNvPr>
          <p:cNvGrpSpPr/>
          <p:nvPr/>
        </p:nvGrpSpPr>
        <p:grpSpPr>
          <a:xfrm>
            <a:off x="10864578" y="6372826"/>
            <a:ext cx="386352" cy="386352"/>
            <a:chOff x="3703292" y="3556349"/>
            <a:chExt cx="251607" cy="251607"/>
          </a:xfrm>
        </p:grpSpPr>
        <p:sp>
          <p:nvSpPr>
            <p:cNvPr id="1096" name="Freeform 16">
              <a:extLst>
                <a:ext uri="{FF2B5EF4-FFF2-40B4-BE49-F238E27FC236}">
                  <a16:creationId xmlns:a16="http://schemas.microsoft.com/office/drawing/2014/main" id="{2D5E4B06-2310-4FD4-8697-EEDEC4555AED}"/>
                </a:ext>
              </a:extLst>
            </p:cNvPr>
            <p:cNvSpPr>
              <a:spLocks/>
            </p:cNvSpPr>
            <p:nvPr/>
          </p:nvSpPr>
          <p:spPr bwMode="auto">
            <a:xfrm>
              <a:off x="3709158"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097" name="Oval 11">
              <a:extLst>
                <a:ext uri="{FF2B5EF4-FFF2-40B4-BE49-F238E27FC236}">
                  <a16:creationId xmlns:a16="http://schemas.microsoft.com/office/drawing/2014/main" id="{8BEBB2AE-1090-41ED-BD76-E4F459F6A886}"/>
                </a:ext>
              </a:extLst>
            </p:cNvPr>
            <p:cNvSpPr>
              <a:spLocks noChangeArrowheads="1"/>
            </p:cNvSpPr>
            <p:nvPr/>
          </p:nvSpPr>
          <p:spPr bwMode="auto">
            <a:xfrm>
              <a:off x="3703292" y="3556349"/>
              <a:ext cx="251607" cy="251607"/>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1077" name="Group 1076">
            <a:extLst>
              <a:ext uri="{FF2B5EF4-FFF2-40B4-BE49-F238E27FC236}">
                <a16:creationId xmlns:a16="http://schemas.microsoft.com/office/drawing/2014/main" id="{54B20743-5986-4E35-AF7A-5CE88AF52537}"/>
              </a:ext>
            </a:extLst>
          </p:cNvPr>
          <p:cNvGrpSpPr/>
          <p:nvPr/>
        </p:nvGrpSpPr>
        <p:grpSpPr>
          <a:xfrm>
            <a:off x="8431332" y="5648609"/>
            <a:ext cx="7323234" cy="625738"/>
            <a:chOff x="2118670" y="3084712"/>
            <a:chExt cx="4769168" cy="407504"/>
          </a:xfrm>
          <a:solidFill>
            <a:srgbClr val="61615F"/>
          </a:solidFill>
        </p:grpSpPr>
        <p:grpSp>
          <p:nvGrpSpPr>
            <p:cNvPr id="1078" name="Group 1077">
              <a:extLst>
                <a:ext uri="{FF2B5EF4-FFF2-40B4-BE49-F238E27FC236}">
                  <a16:creationId xmlns:a16="http://schemas.microsoft.com/office/drawing/2014/main" id="{01BD24F3-EBA7-4378-8196-CE0C4CCFD613}"/>
                </a:ext>
              </a:extLst>
            </p:cNvPr>
            <p:cNvGrpSpPr/>
            <p:nvPr/>
          </p:nvGrpSpPr>
          <p:grpSpPr>
            <a:xfrm>
              <a:off x="2118670" y="3084712"/>
              <a:ext cx="4122818" cy="407504"/>
              <a:chOff x="2118670" y="3084712"/>
              <a:chExt cx="4122818" cy="407504"/>
            </a:xfrm>
            <a:grpFill/>
          </p:grpSpPr>
          <p:sp>
            <p:nvSpPr>
              <p:cNvPr id="1087" name="Rectangle 17">
                <a:extLst>
                  <a:ext uri="{FF2B5EF4-FFF2-40B4-BE49-F238E27FC236}">
                    <a16:creationId xmlns:a16="http://schemas.microsoft.com/office/drawing/2014/main" id="{579EEA72-2D12-4D3A-B7DD-A8C6BEA348BA}"/>
                  </a:ext>
                </a:extLst>
              </p:cNvPr>
              <p:cNvSpPr>
                <a:spLocks noChangeArrowheads="1"/>
              </p:cNvSpPr>
              <p:nvPr/>
            </p:nvSpPr>
            <p:spPr bwMode="auto">
              <a:xfrm>
                <a:off x="3368126" y="3084712"/>
                <a:ext cx="374449" cy="407504"/>
              </a:xfrm>
              <a:prstGeom prst="rect">
                <a:avLst/>
              </a:prstGeom>
              <a:solidFill>
                <a:schemeClr val="bg1">
                  <a:lumMod val="50000"/>
                  <a:lumOff val="50000"/>
                </a:schemeClr>
              </a:soli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p:nvSpPr>
              <p:cNvPr id="1088" name="Rectangle 18">
                <a:extLst>
                  <a:ext uri="{FF2B5EF4-FFF2-40B4-BE49-F238E27FC236}">
                    <a16:creationId xmlns:a16="http://schemas.microsoft.com/office/drawing/2014/main" id="{28395192-DB02-4190-81DB-31B0CB2402C0}"/>
                  </a:ext>
                </a:extLst>
              </p:cNvPr>
              <p:cNvSpPr>
                <a:spLocks noChangeArrowheads="1"/>
              </p:cNvSpPr>
              <p:nvPr/>
            </p:nvSpPr>
            <p:spPr bwMode="auto">
              <a:xfrm>
                <a:off x="2743398" y="3084712"/>
                <a:ext cx="374449" cy="407504"/>
              </a:xfrm>
              <a:prstGeom prst="rect">
                <a:avLst/>
              </a:prstGeom>
              <a:solidFill>
                <a:schemeClr val="bg1">
                  <a:lumMod val="50000"/>
                  <a:lumOff val="50000"/>
                </a:schemeClr>
              </a:soli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p:nvSpPr>
              <p:cNvPr id="1089" name="Rectangle 19">
                <a:extLst>
                  <a:ext uri="{FF2B5EF4-FFF2-40B4-BE49-F238E27FC236}">
                    <a16:creationId xmlns:a16="http://schemas.microsoft.com/office/drawing/2014/main" id="{3F216251-DF24-4FBB-BFEC-F7710F660FC8}"/>
                  </a:ext>
                </a:extLst>
              </p:cNvPr>
              <p:cNvSpPr>
                <a:spLocks noChangeArrowheads="1"/>
              </p:cNvSpPr>
              <p:nvPr/>
            </p:nvSpPr>
            <p:spPr bwMode="auto">
              <a:xfrm>
                <a:off x="2118670" y="3084712"/>
                <a:ext cx="374449" cy="407504"/>
              </a:xfrm>
              <a:prstGeom prst="rect">
                <a:avLst/>
              </a:prstGeom>
              <a:solidFill>
                <a:schemeClr val="bg1">
                  <a:lumMod val="50000"/>
                  <a:lumOff val="50000"/>
                </a:schemeClr>
              </a:soli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p:nvSpPr>
              <p:cNvPr id="1090" name="Rectangle 17">
                <a:extLst>
                  <a:ext uri="{FF2B5EF4-FFF2-40B4-BE49-F238E27FC236}">
                    <a16:creationId xmlns:a16="http://schemas.microsoft.com/office/drawing/2014/main" id="{05CA69CC-4AE1-467C-A04F-8256B4B627F6}"/>
                  </a:ext>
                </a:extLst>
              </p:cNvPr>
              <p:cNvSpPr>
                <a:spLocks noChangeArrowheads="1"/>
              </p:cNvSpPr>
              <p:nvPr/>
            </p:nvSpPr>
            <p:spPr bwMode="auto">
              <a:xfrm>
                <a:off x="3992854" y="3084712"/>
                <a:ext cx="374449" cy="407504"/>
              </a:xfrm>
              <a:prstGeom prst="rect">
                <a:avLst/>
              </a:prstGeom>
              <a:solidFill>
                <a:schemeClr val="bg1">
                  <a:lumMod val="50000"/>
                  <a:lumOff val="50000"/>
                </a:schemeClr>
              </a:soli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p:nvSpPr>
              <p:cNvPr id="1091" name="Rectangle 17">
                <a:extLst>
                  <a:ext uri="{FF2B5EF4-FFF2-40B4-BE49-F238E27FC236}">
                    <a16:creationId xmlns:a16="http://schemas.microsoft.com/office/drawing/2014/main" id="{C6E8FF53-FACB-459F-A1E7-328F364A632D}"/>
                  </a:ext>
                </a:extLst>
              </p:cNvPr>
              <p:cNvSpPr>
                <a:spLocks noChangeArrowheads="1"/>
              </p:cNvSpPr>
              <p:nvPr/>
            </p:nvSpPr>
            <p:spPr bwMode="auto">
              <a:xfrm>
                <a:off x="4617582" y="3084712"/>
                <a:ext cx="374449" cy="407504"/>
              </a:xfrm>
              <a:prstGeom prst="rect">
                <a:avLst/>
              </a:prstGeom>
              <a:solidFill>
                <a:schemeClr val="bg1">
                  <a:lumMod val="50000"/>
                  <a:lumOff val="50000"/>
                </a:schemeClr>
              </a:soli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p:nvSpPr>
              <p:cNvPr id="1092" name="Rectangle 17">
                <a:extLst>
                  <a:ext uri="{FF2B5EF4-FFF2-40B4-BE49-F238E27FC236}">
                    <a16:creationId xmlns:a16="http://schemas.microsoft.com/office/drawing/2014/main" id="{84107024-8F29-4A58-8772-2223EE820A25}"/>
                  </a:ext>
                </a:extLst>
              </p:cNvPr>
              <p:cNvSpPr>
                <a:spLocks noChangeArrowheads="1"/>
              </p:cNvSpPr>
              <p:nvPr/>
            </p:nvSpPr>
            <p:spPr bwMode="auto">
              <a:xfrm>
                <a:off x="5242310" y="3084712"/>
                <a:ext cx="374449" cy="407504"/>
              </a:xfrm>
              <a:prstGeom prst="rect">
                <a:avLst/>
              </a:prstGeom>
              <a:solidFill>
                <a:schemeClr val="bg1">
                  <a:lumMod val="50000"/>
                  <a:lumOff val="50000"/>
                </a:schemeClr>
              </a:soli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p:nvSpPr>
              <p:cNvPr id="1093" name="Rectangle 17">
                <a:extLst>
                  <a:ext uri="{FF2B5EF4-FFF2-40B4-BE49-F238E27FC236}">
                    <a16:creationId xmlns:a16="http://schemas.microsoft.com/office/drawing/2014/main" id="{1F95C2B6-6979-4E45-B4A3-F3CE7881BC5F}"/>
                  </a:ext>
                </a:extLst>
              </p:cNvPr>
              <p:cNvSpPr>
                <a:spLocks noChangeArrowheads="1"/>
              </p:cNvSpPr>
              <p:nvPr/>
            </p:nvSpPr>
            <p:spPr bwMode="auto">
              <a:xfrm>
                <a:off x="5867039" y="3084712"/>
                <a:ext cx="374449" cy="407504"/>
              </a:xfrm>
              <a:prstGeom prst="rect">
                <a:avLst/>
              </a:prstGeom>
              <a:solidFill>
                <a:schemeClr val="bg1">
                  <a:lumMod val="50000"/>
                  <a:lumOff val="50000"/>
                </a:schemeClr>
              </a:soli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grpSp>
        <p:sp>
          <p:nvSpPr>
            <p:cNvPr id="1082" name="Rectangle 19">
              <a:extLst>
                <a:ext uri="{FF2B5EF4-FFF2-40B4-BE49-F238E27FC236}">
                  <a16:creationId xmlns:a16="http://schemas.microsoft.com/office/drawing/2014/main" id="{E7603A11-E1B3-47EA-92E9-7BBBB4BA92AD}"/>
                </a:ext>
              </a:extLst>
            </p:cNvPr>
            <p:cNvSpPr>
              <a:spLocks noChangeArrowheads="1"/>
            </p:cNvSpPr>
            <p:nvPr/>
          </p:nvSpPr>
          <p:spPr bwMode="auto">
            <a:xfrm>
              <a:off x="6513389" y="3084712"/>
              <a:ext cx="374449" cy="407504"/>
            </a:xfrm>
            <a:prstGeom prst="rect">
              <a:avLst/>
            </a:prstGeom>
            <a:grp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grpSp>
      <p:sp useBgFill="1">
        <p:nvSpPr>
          <p:cNvPr id="469" name="Freeform: Shape 468">
            <a:extLst>
              <a:ext uri="{FF2B5EF4-FFF2-40B4-BE49-F238E27FC236}">
                <a16:creationId xmlns:a16="http://schemas.microsoft.com/office/drawing/2014/main" id="{62BCA3EC-3778-4FC5-8617-3E94A4D98A9E}"/>
              </a:ext>
            </a:extLst>
          </p:cNvPr>
          <p:cNvSpPr/>
          <p:nvPr/>
        </p:nvSpPr>
        <p:spPr>
          <a:xfrm>
            <a:off x="0" y="0"/>
            <a:ext cx="14630400" cy="82296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5" fmla="*/ 4572000 w 9144000"/>
              <a:gd name="connsiteY5" fmla="*/ 294166 h 5143500"/>
              <a:gd name="connsiteX6" fmla="*/ 3406956 w 9144000"/>
              <a:gd name="connsiteY6" fmla="*/ 1459210 h 5143500"/>
              <a:gd name="connsiteX7" fmla="*/ 4572000 w 9144000"/>
              <a:gd name="connsiteY7" fmla="*/ 2624254 h 5143500"/>
              <a:gd name="connsiteX8" fmla="*/ 5737044 w 9144000"/>
              <a:gd name="connsiteY8" fmla="*/ 1459210 h 5143500"/>
              <a:gd name="connsiteX9" fmla="*/ 4572000 w 9144000"/>
              <a:gd name="connsiteY9" fmla="*/ 294166 h 5143500"/>
              <a:gd name="connsiteX10" fmla="*/ 7660973 w 9144000"/>
              <a:gd name="connsiteY10" fmla="*/ 789685 h 5143500"/>
              <a:gd name="connsiteX11" fmla="*/ 6893897 w 9144000"/>
              <a:gd name="connsiteY11" fmla="*/ 1556761 h 5143500"/>
              <a:gd name="connsiteX12" fmla="*/ 7660973 w 9144000"/>
              <a:gd name="connsiteY12" fmla="*/ 2323837 h 5143500"/>
              <a:gd name="connsiteX13" fmla="*/ 8428049 w 9144000"/>
              <a:gd name="connsiteY13" fmla="*/ 1556761 h 5143500"/>
              <a:gd name="connsiteX14" fmla="*/ 7660973 w 9144000"/>
              <a:gd name="connsiteY14" fmla="*/ 789685 h 5143500"/>
              <a:gd name="connsiteX15" fmla="*/ 1494347 w 9144000"/>
              <a:gd name="connsiteY15" fmla="*/ 789685 h 5143500"/>
              <a:gd name="connsiteX16" fmla="*/ 727271 w 9144000"/>
              <a:gd name="connsiteY16" fmla="*/ 1556761 h 5143500"/>
              <a:gd name="connsiteX17" fmla="*/ 1494347 w 9144000"/>
              <a:gd name="connsiteY17" fmla="*/ 2323837 h 5143500"/>
              <a:gd name="connsiteX18" fmla="*/ 2261423 w 9144000"/>
              <a:gd name="connsiteY18" fmla="*/ 1556761 h 5143500"/>
              <a:gd name="connsiteX19" fmla="*/ 1494347 w 9144000"/>
              <a:gd name="connsiteY19" fmla="*/ 789685 h 5143500"/>
              <a:gd name="connsiteX20" fmla="*/ 2873644 w 9144000"/>
              <a:gd name="connsiteY20" fmla="*/ 3053860 h 5143500"/>
              <a:gd name="connsiteX21" fmla="*/ 2106568 w 9144000"/>
              <a:gd name="connsiteY21" fmla="*/ 3820936 h 5143500"/>
              <a:gd name="connsiteX22" fmla="*/ 2873644 w 9144000"/>
              <a:gd name="connsiteY22" fmla="*/ 4588012 h 5143500"/>
              <a:gd name="connsiteX23" fmla="*/ 3640720 w 9144000"/>
              <a:gd name="connsiteY23" fmla="*/ 3820936 h 5143500"/>
              <a:gd name="connsiteX24" fmla="*/ 2873644 w 9144000"/>
              <a:gd name="connsiteY24" fmla="*/ 3053860 h 5143500"/>
              <a:gd name="connsiteX25" fmla="*/ 6270355 w 9144000"/>
              <a:gd name="connsiteY25" fmla="*/ 3053860 h 5143500"/>
              <a:gd name="connsiteX26" fmla="*/ 5503279 w 9144000"/>
              <a:gd name="connsiteY26" fmla="*/ 3820936 h 5143500"/>
              <a:gd name="connsiteX27" fmla="*/ 6270355 w 9144000"/>
              <a:gd name="connsiteY27" fmla="*/ 4588012 h 5143500"/>
              <a:gd name="connsiteX28" fmla="*/ 7037431 w 9144000"/>
              <a:gd name="connsiteY28" fmla="*/ 3820936 h 5143500"/>
              <a:gd name="connsiteX29" fmla="*/ 6270355 w 9144000"/>
              <a:gd name="connsiteY29" fmla="*/ 305386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44000" h="5143500">
                <a:moveTo>
                  <a:pt x="0" y="0"/>
                </a:moveTo>
                <a:lnTo>
                  <a:pt x="9144000" y="0"/>
                </a:lnTo>
                <a:lnTo>
                  <a:pt x="9144000" y="5143500"/>
                </a:lnTo>
                <a:lnTo>
                  <a:pt x="0" y="5143500"/>
                </a:lnTo>
                <a:lnTo>
                  <a:pt x="0" y="0"/>
                </a:lnTo>
                <a:close/>
                <a:moveTo>
                  <a:pt x="4572000" y="294166"/>
                </a:moveTo>
                <a:cubicBezTo>
                  <a:pt x="3928564" y="294166"/>
                  <a:pt x="3406956" y="815774"/>
                  <a:pt x="3406956" y="1459210"/>
                </a:cubicBezTo>
                <a:cubicBezTo>
                  <a:pt x="3406956" y="2102646"/>
                  <a:pt x="3928564" y="2624254"/>
                  <a:pt x="4572000" y="2624254"/>
                </a:cubicBezTo>
                <a:cubicBezTo>
                  <a:pt x="5215436" y="2624254"/>
                  <a:pt x="5737044" y="2102646"/>
                  <a:pt x="5737044" y="1459210"/>
                </a:cubicBezTo>
                <a:cubicBezTo>
                  <a:pt x="5737044" y="815774"/>
                  <a:pt x="5215436" y="294166"/>
                  <a:pt x="4572000" y="294166"/>
                </a:cubicBezTo>
                <a:close/>
                <a:moveTo>
                  <a:pt x="7660973" y="789685"/>
                </a:moveTo>
                <a:cubicBezTo>
                  <a:pt x="7237329" y="789685"/>
                  <a:pt x="6893897" y="1133117"/>
                  <a:pt x="6893897" y="1556761"/>
                </a:cubicBezTo>
                <a:cubicBezTo>
                  <a:pt x="6893897" y="1980405"/>
                  <a:pt x="7237329" y="2323837"/>
                  <a:pt x="7660973" y="2323837"/>
                </a:cubicBezTo>
                <a:cubicBezTo>
                  <a:pt x="8084617" y="2323837"/>
                  <a:pt x="8428049" y="1980405"/>
                  <a:pt x="8428049" y="1556761"/>
                </a:cubicBezTo>
                <a:cubicBezTo>
                  <a:pt x="8428049" y="1133117"/>
                  <a:pt x="8084617" y="789685"/>
                  <a:pt x="7660973" y="789685"/>
                </a:cubicBezTo>
                <a:close/>
                <a:moveTo>
                  <a:pt x="1494347" y="789685"/>
                </a:moveTo>
                <a:cubicBezTo>
                  <a:pt x="1070703" y="789685"/>
                  <a:pt x="727271" y="1133117"/>
                  <a:pt x="727271" y="1556761"/>
                </a:cubicBezTo>
                <a:cubicBezTo>
                  <a:pt x="727271" y="1980405"/>
                  <a:pt x="1070703" y="2323837"/>
                  <a:pt x="1494347" y="2323837"/>
                </a:cubicBezTo>
                <a:cubicBezTo>
                  <a:pt x="1917991" y="2323837"/>
                  <a:pt x="2261423" y="1980405"/>
                  <a:pt x="2261423" y="1556761"/>
                </a:cubicBezTo>
                <a:cubicBezTo>
                  <a:pt x="2261423" y="1133117"/>
                  <a:pt x="1917991" y="789685"/>
                  <a:pt x="1494347" y="789685"/>
                </a:cubicBezTo>
                <a:close/>
                <a:moveTo>
                  <a:pt x="2873644" y="3053860"/>
                </a:moveTo>
                <a:cubicBezTo>
                  <a:pt x="2450000" y="3053860"/>
                  <a:pt x="2106568" y="3397292"/>
                  <a:pt x="2106568" y="3820936"/>
                </a:cubicBezTo>
                <a:cubicBezTo>
                  <a:pt x="2106568" y="4244580"/>
                  <a:pt x="2450000" y="4588012"/>
                  <a:pt x="2873644" y="4588012"/>
                </a:cubicBezTo>
                <a:cubicBezTo>
                  <a:pt x="3297288" y="4588012"/>
                  <a:pt x="3640720" y="4244580"/>
                  <a:pt x="3640720" y="3820936"/>
                </a:cubicBezTo>
                <a:cubicBezTo>
                  <a:pt x="3640720" y="3397292"/>
                  <a:pt x="3297288" y="3053860"/>
                  <a:pt x="2873644" y="3053860"/>
                </a:cubicBezTo>
                <a:close/>
                <a:moveTo>
                  <a:pt x="6270355" y="3053860"/>
                </a:moveTo>
                <a:cubicBezTo>
                  <a:pt x="5846711" y="3053860"/>
                  <a:pt x="5503279" y="3397292"/>
                  <a:pt x="5503279" y="3820936"/>
                </a:cubicBezTo>
                <a:cubicBezTo>
                  <a:pt x="5503279" y="4244580"/>
                  <a:pt x="5846711" y="4588012"/>
                  <a:pt x="6270355" y="4588012"/>
                </a:cubicBezTo>
                <a:cubicBezTo>
                  <a:pt x="6693999" y="4588012"/>
                  <a:pt x="7037431" y="4244580"/>
                  <a:pt x="7037431" y="3820936"/>
                </a:cubicBezTo>
                <a:cubicBezTo>
                  <a:pt x="7037431" y="3397292"/>
                  <a:pt x="6693999" y="3053860"/>
                  <a:pt x="6270355" y="3053860"/>
                </a:cubicBezTo>
                <a:close/>
              </a:path>
            </a:pathLst>
          </a:custGeom>
          <a:gradFill rotWithShape="0">
            <a:gsLst>
              <a:gs pos="100000">
                <a:schemeClr val="tx2">
                  <a:lumMod val="50000"/>
                </a:schemeClr>
              </a:gs>
              <a:gs pos="21000">
                <a:schemeClr val="bg1">
                  <a:lumMod val="65000"/>
                  <a:lumOff val="35000"/>
                </a:schemeClr>
              </a:gs>
            </a:gsLst>
            <a:path path="circle">
              <a:fillToRect l="100000" t="100000"/>
            </a:path>
            <a:tileRect/>
          </a:gra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109" name="Oval 108">
            <a:extLst>
              <a:ext uri="{FF2B5EF4-FFF2-40B4-BE49-F238E27FC236}">
                <a16:creationId xmlns:a16="http://schemas.microsoft.com/office/drawing/2014/main" id="{F4ED1670-A3E6-44D2-A4D0-0DE31A7D13CC}"/>
              </a:ext>
            </a:extLst>
          </p:cNvPr>
          <p:cNvSpPr/>
          <p:nvPr/>
        </p:nvSpPr>
        <p:spPr>
          <a:xfrm>
            <a:off x="14344628" y="7959959"/>
            <a:ext cx="141938" cy="141938"/>
          </a:xfrm>
          <a:prstGeom prst="ellipse">
            <a:avLst/>
          </a:prstGeom>
          <a:solidFill>
            <a:schemeClr val="tx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6" name="Straight Connector 5">
            <a:extLst>
              <a:ext uri="{FF2B5EF4-FFF2-40B4-BE49-F238E27FC236}">
                <a16:creationId xmlns:a16="http://schemas.microsoft.com/office/drawing/2014/main" id="{75B983D7-0A6B-42EF-867D-35DBE1D3A7E0}"/>
              </a:ext>
            </a:extLst>
          </p:cNvPr>
          <p:cNvCxnSpPr>
            <a:cxnSpLocks/>
          </p:cNvCxnSpPr>
          <p:nvPr/>
        </p:nvCxnSpPr>
        <p:spPr>
          <a:xfrm flipH="1" flipV="1">
            <a:off x="9179273" y="2334738"/>
            <a:ext cx="1842581" cy="156909"/>
          </a:xfrm>
          <a:prstGeom prst="line">
            <a:avLst/>
          </a:prstGeom>
          <a:gradFill rotWithShape="0">
            <a:gsLst>
              <a:gs pos="100000">
                <a:srgbClr val="6B6C6B"/>
              </a:gs>
              <a:gs pos="21000">
                <a:srgbClr val="545554"/>
              </a:gs>
            </a:gsLst>
            <a:path path="circle">
              <a:fillToRect l="147405" t="283793" r="-47405" b="-183793"/>
            </a:path>
            <a:tileRect l="-448624" t="-51474" r="-47405" b="-183793"/>
          </a:gradFill>
          <a:ln w="317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84" name="Straight Connector 83">
            <a:extLst>
              <a:ext uri="{FF2B5EF4-FFF2-40B4-BE49-F238E27FC236}">
                <a16:creationId xmlns:a16="http://schemas.microsoft.com/office/drawing/2014/main" id="{1D6281BA-4136-4A36-9F0A-3B12B5C03E9E}"/>
              </a:ext>
            </a:extLst>
          </p:cNvPr>
          <p:cNvCxnSpPr>
            <a:cxnSpLocks/>
          </p:cNvCxnSpPr>
          <p:nvPr/>
        </p:nvCxnSpPr>
        <p:spPr>
          <a:xfrm flipH="1" flipV="1">
            <a:off x="8373827" y="3853862"/>
            <a:ext cx="924794" cy="1274416"/>
          </a:xfrm>
          <a:prstGeom prst="line">
            <a:avLst/>
          </a:prstGeom>
          <a:gradFill rotWithShape="0">
            <a:gsLst>
              <a:gs pos="100000">
                <a:srgbClr val="6B6C6B"/>
              </a:gs>
              <a:gs pos="21000">
                <a:srgbClr val="545554"/>
              </a:gs>
            </a:gsLst>
            <a:path path="circle">
              <a:fillToRect l="147405" t="283793" r="-47405" b="-183793"/>
            </a:path>
            <a:tileRect l="-448624" t="-51474" r="-47405" b="-183793"/>
          </a:gradFill>
          <a:ln w="317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85" name="Straight Connector 84">
            <a:extLst>
              <a:ext uri="{FF2B5EF4-FFF2-40B4-BE49-F238E27FC236}">
                <a16:creationId xmlns:a16="http://schemas.microsoft.com/office/drawing/2014/main" id="{F513C451-8DD8-4484-83B1-51FAF9599D22}"/>
              </a:ext>
            </a:extLst>
          </p:cNvPr>
          <p:cNvCxnSpPr>
            <a:cxnSpLocks/>
          </p:cNvCxnSpPr>
          <p:nvPr/>
        </p:nvCxnSpPr>
        <p:spPr>
          <a:xfrm flipV="1">
            <a:off x="5403810" y="3907389"/>
            <a:ext cx="918189" cy="1265312"/>
          </a:xfrm>
          <a:prstGeom prst="line">
            <a:avLst/>
          </a:prstGeom>
          <a:gradFill rotWithShape="0">
            <a:gsLst>
              <a:gs pos="100000">
                <a:srgbClr val="6B6C6B"/>
              </a:gs>
              <a:gs pos="21000">
                <a:srgbClr val="545554"/>
              </a:gs>
            </a:gsLst>
            <a:path path="circle">
              <a:fillToRect l="147405" t="283793" r="-47405" b="-183793"/>
            </a:path>
            <a:tileRect l="-448624" t="-51474" r="-47405" b="-183793"/>
          </a:gradFill>
          <a:ln w="317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86" name="Straight Connector 85">
            <a:extLst>
              <a:ext uri="{FF2B5EF4-FFF2-40B4-BE49-F238E27FC236}">
                <a16:creationId xmlns:a16="http://schemas.microsoft.com/office/drawing/2014/main" id="{F99E46A1-1267-475C-98DB-3C668BF017DF}"/>
              </a:ext>
            </a:extLst>
          </p:cNvPr>
          <p:cNvCxnSpPr>
            <a:cxnSpLocks/>
          </p:cNvCxnSpPr>
          <p:nvPr/>
        </p:nvCxnSpPr>
        <p:spPr>
          <a:xfrm flipV="1">
            <a:off x="3618530" y="2334737"/>
            <a:ext cx="1832853" cy="156082"/>
          </a:xfrm>
          <a:prstGeom prst="line">
            <a:avLst/>
          </a:prstGeom>
          <a:gradFill rotWithShape="0">
            <a:gsLst>
              <a:gs pos="100000">
                <a:srgbClr val="6B6C6B"/>
              </a:gs>
              <a:gs pos="21000">
                <a:srgbClr val="545554"/>
              </a:gs>
            </a:gsLst>
            <a:path path="circle">
              <a:fillToRect l="147405" t="283793" r="-47405" b="-183793"/>
            </a:path>
            <a:tileRect l="-448624" t="-51474" r="-47405" b="-183793"/>
          </a:gradFill>
          <a:ln w="31750">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451" name="TextBox 450">
            <a:extLst>
              <a:ext uri="{FF2B5EF4-FFF2-40B4-BE49-F238E27FC236}">
                <a16:creationId xmlns:a16="http://schemas.microsoft.com/office/drawing/2014/main" id="{F9007F2A-AD66-4DE9-9E38-560A3A4F83EF}"/>
              </a:ext>
            </a:extLst>
          </p:cNvPr>
          <p:cNvSpPr txBox="1"/>
          <p:nvPr/>
        </p:nvSpPr>
        <p:spPr>
          <a:xfrm>
            <a:off x="11108846" y="3741221"/>
            <a:ext cx="2297424" cy="387798"/>
          </a:xfrm>
          <a:prstGeom prst="rect">
            <a:avLst/>
          </a:prstGeom>
          <a:noFill/>
        </p:spPr>
        <p:txBody>
          <a:bodyPr wrap="none" rtlCol="0">
            <a:spAutoFit/>
          </a:bodyPr>
          <a:lstStyle>
            <a:defPPr>
              <a:defRPr lang="en-US"/>
            </a:defPPr>
            <a:lvl1pPr algn="ctr" defTabSz="731520">
              <a:defRPr sz="2000">
                <a:ea typeface="Amazon Ember" panose="020B0603020204020204" pitchFamily="34" charset="0"/>
                <a:cs typeface="Amazon Ember" panose="020B0603020204020204" pitchFamily="34" charset="0"/>
              </a:defRPr>
            </a:lvl1pPr>
          </a:lstStyle>
          <a:p>
            <a:r>
              <a:rPr lang="en-US" dirty="0"/>
              <a:t>Employees at work</a:t>
            </a:r>
          </a:p>
        </p:txBody>
      </p:sp>
      <p:sp>
        <p:nvSpPr>
          <p:cNvPr id="452" name="TextBox 451">
            <a:extLst>
              <a:ext uri="{FF2B5EF4-FFF2-40B4-BE49-F238E27FC236}">
                <a16:creationId xmlns:a16="http://schemas.microsoft.com/office/drawing/2014/main" id="{0E4ED2A3-4E8A-40E2-B251-FC075D34B9AF}"/>
              </a:ext>
            </a:extLst>
          </p:cNvPr>
          <p:cNvSpPr txBox="1"/>
          <p:nvPr/>
        </p:nvSpPr>
        <p:spPr>
          <a:xfrm>
            <a:off x="8622280" y="7364418"/>
            <a:ext cx="2848857" cy="387798"/>
          </a:xfrm>
          <a:prstGeom prst="rect">
            <a:avLst/>
          </a:prstGeom>
          <a:noFill/>
        </p:spPr>
        <p:txBody>
          <a:bodyPr wrap="none" rtlCol="0">
            <a:spAutoFit/>
          </a:bodyPr>
          <a:lstStyle>
            <a:defPPr>
              <a:defRPr lang="en-US"/>
            </a:defPPr>
            <a:lvl1pPr algn="ctr" defTabSz="731520">
              <a:defRPr sz="2000">
                <a:ea typeface="Amazon Ember" panose="020B0603020204020204" pitchFamily="34" charset="0"/>
                <a:cs typeface="Amazon Ember" panose="020B0603020204020204" pitchFamily="34" charset="0"/>
              </a:defRPr>
            </a:lvl1pPr>
          </a:lstStyle>
          <a:p>
            <a:r>
              <a:rPr lang="en-US" dirty="0"/>
              <a:t>Factories + supply chain</a:t>
            </a:r>
          </a:p>
        </p:txBody>
      </p:sp>
      <p:sp>
        <p:nvSpPr>
          <p:cNvPr id="453" name="TextBox 452">
            <a:extLst>
              <a:ext uri="{FF2B5EF4-FFF2-40B4-BE49-F238E27FC236}">
                <a16:creationId xmlns:a16="http://schemas.microsoft.com/office/drawing/2014/main" id="{08E9C856-E281-4FA8-B0E9-D121B58793A4}"/>
              </a:ext>
            </a:extLst>
          </p:cNvPr>
          <p:cNvSpPr txBox="1"/>
          <p:nvPr/>
        </p:nvSpPr>
        <p:spPr>
          <a:xfrm>
            <a:off x="3693505" y="7364418"/>
            <a:ext cx="1808507" cy="387798"/>
          </a:xfrm>
          <a:prstGeom prst="rect">
            <a:avLst/>
          </a:prstGeom>
          <a:noFill/>
        </p:spPr>
        <p:txBody>
          <a:bodyPr wrap="none" rtlCol="0">
            <a:spAutoFit/>
          </a:bodyPr>
          <a:lstStyle>
            <a:defPPr>
              <a:defRPr lang="en-US"/>
            </a:defPPr>
            <a:lvl1pPr algn="ctr" defTabSz="731520">
              <a:defRPr sz="2000">
                <a:ea typeface="Amazon Ember" panose="020B0603020204020204" pitchFamily="34" charset="0"/>
                <a:cs typeface="Amazon Ember" panose="020B0603020204020204" pitchFamily="34" charset="0"/>
              </a:defRPr>
            </a:lvl1pPr>
          </a:lstStyle>
          <a:p>
            <a:r>
              <a:rPr lang="en-US" dirty="0"/>
              <a:t>Sales channels</a:t>
            </a:r>
          </a:p>
        </p:txBody>
      </p:sp>
      <p:sp>
        <p:nvSpPr>
          <p:cNvPr id="454" name="TextBox 453">
            <a:extLst>
              <a:ext uri="{FF2B5EF4-FFF2-40B4-BE49-F238E27FC236}">
                <a16:creationId xmlns:a16="http://schemas.microsoft.com/office/drawing/2014/main" id="{2D1EDD6A-1A3A-4922-BD4B-2A1D586D3BB5}"/>
              </a:ext>
            </a:extLst>
          </p:cNvPr>
          <p:cNvSpPr txBox="1"/>
          <p:nvPr/>
        </p:nvSpPr>
        <p:spPr>
          <a:xfrm>
            <a:off x="1173704" y="3741221"/>
            <a:ext cx="2356735" cy="387798"/>
          </a:xfrm>
          <a:prstGeom prst="rect">
            <a:avLst/>
          </a:prstGeom>
          <a:noFill/>
        </p:spPr>
        <p:txBody>
          <a:bodyPr wrap="none" rtlCol="0">
            <a:spAutoFit/>
          </a:bodyPr>
          <a:lstStyle>
            <a:defPPr>
              <a:defRPr lang="en-US"/>
            </a:defPPr>
            <a:lvl1pPr algn="ctr" defTabSz="731520">
              <a:defRPr sz="2000">
                <a:ea typeface="Amazon Ember" panose="020B0603020204020204" pitchFamily="34" charset="0"/>
                <a:cs typeface="Amazon Ember" panose="020B0603020204020204" pitchFamily="34" charset="0"/>
              </a:defRPr>
            </a:lvl1pPr>
          </a:lstStyle>
          <a:p>
            <a:r>
              <a:rPr lang="en-US" dirty="0"/>
              <a:t>Marketing analytics</a:t>
            </a:r>
          </a:p>
        </p:txBody>
      </p:sp>
      <p:sp>
        <p:nvSpPr>
          <p:cNvPr id="465" name="Oval 464">
            <a:extLst>
              <a:ext uri="{FF2B5EF4-FFF2-40B4-BE49-F238E27FC236}">
                <a16:creationId xmlns:a16="http://schemas.microsoft.com/office/drawing/2014/main" id="{686D20A7-7090-4298-B6FD-CD5BB71DBC71}"/>
              </a:ext>
            </a:extLst>
          </p:cNvPr>
          <p:cNvSpPr/>
          <p:nvPr/>
        </p:nvSpPr>
        <p:spPr>
          <a:xfrm>
            <a:off x="1163634" y="1263496"/>
            <a:ext cx="2454643" cy="2454643"/>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66" name="Oval 465">
            <a:extLst>
              <a:ext uri="{FF2B5EF4-FFF2-40B4-BE49-F238E27FC236}">
                <a16:creationId xmlns:a16="http://schemas.microsoft.com/office/drawing/2014/main" id="{8292025D-1A8D-4EF6-832B-27F963C0AFAD}"/>
              </a:ext>
            </a:extLst>
          </p:cNvPr>
          <p:cNvSpPr/>
          <p:nvPr/>
        </p:nvSpPr>
        <p:spPr>
          <a:xfrm>
            <a:off x="3370509" y="4886176"/>
            <a:ext cx="2454643" cy="2454643"/>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67" name="Oval 466">
            <a:extLst>
              <a:ext uri="{FF2B5EF4-FFF2-40B4-BE49-F238E27FC236}">
                <a16:creationId xmlns:a16="http://schemas.microsoft.com/office/drawing/2014/main" id="{7DDB4BCD-F4B0-462A-8AE4-64ED74789DD0}"/>
              </a:ext>
            </a:extLst>
          </p:cNvPr>
          <p:cNvSpPr/>
          <p:nvPr/>
        </p:nvSpPr>
        <p:spPr>
          <a:xfrm>
            <a:off x="8805247" y="4886176"/>
            <a:ext cx="2454643" cy="2454643"/>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68" name="Oval 467">
            <a:extLst>
              <a:ext uri="{FF2B5EF4-FFF2-40B4-BE49-F238E27FC236}">
                <a16:creationId xmlns:a16="http://schemas.microsoft.com/office/drawing/2014/main" id="{5438008E-E3AF-4728-A518-D14CC5C3B382}"/>
              </a:ext>
            </a:extLst>
          </p:cNvPr>
          <p:cNvSpPr/>
          <p:nvPr/>
        </p:nvSpPr>
        <p:spPr>
          <a:xfrm>
            <a:off x="11030235" y="1263496"/>
            <a:ext cx="2454643" cy="2454643"/>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9" name="Group 18">
            <a:extLst>
              <a:ext uri="{FF2B5EF4-FFF2-40B4-BE49-F238E27FC236}">
                <a16:creationId xmlns:a16="http://schemas.microsoft.com/office/drawing/2014/main" id="{4112DC30-DA94-470C-8F07-D207CA00075B}"/>
              </a:ext>
            </a:extLst>
          </p:cNvPr>
          <p:cNvGrpSpPr/>
          <p:nvPr/>
        </p:nvGrpSpPr>
        <p:grpSpPr>
          <a:xfrm>
            <a:off x="5451130" y="470666"/>
            <a:ext cx="3728141" cy="3728141"/>
            <a:chOff x="3406956" y="294166"/>
            <a:chExt cx="2330088" cy="2330088"/>
          </a:xfrm>
        </p:grpSpPr>
        <p:grpSp>
          <p:nvGrpSpPr>
            <p:cNvPr id="4" name="Group 3">
              <a:extLst>
                <a:ext uri="{FF2B5EF4-FFF2-40B4-BE49-F238E27FC236}">
                  <a16:creationId xmlns:a16="http://schemas.microsoft.com/office/drawing/2014/main" id="{0FC61567-F27D-4E6D-BEF9-735FD6634B92}"/>
                </a:ext>
              </a:extLst>
            </p:cNvPr>
            <p:cNvGrpSpPr/>
            <p:nvPr/>
          </p:nvGrpSpPr>
          <p:grpSpPr>
            <a:xfrm>
              <a:off x="3406956" y="294166"/>
              <a:ext cx="2330088" cy="2330088"/>
              <a:chOff x="3406956" y="294166"/>
              <a:chExt cx="2330088" cy="2330088"/>
            </a:xfrm>
          </p:grpSpPr>
          <p:sp useBgFill="1">
            <p:nvSpPr>
              <p:cNvPr id="474" name="Freeform: Shape 473">
                <a:extLst>
                  <a:ext uri="{FF2B5EF4-FFF2-40B4-BE49-F238E27FC236}">
                    <a16:creationId xmlns:a16="http://schemas.microsoft.com/office/drawing/2014/main" id="{953F2165-8882-454E-85EE-DED2A70AE42C}"/>
                  </a:ext>
                </a:extLst>
              </p:cNvPr>
              <p:cNvSpPr/>
              <p:nvPr/>
            </p:nvSpPr>
            <p:spPr>
              <a:xfrm>
                <a:off x="3406956" y="294166"/>
                <a:ext cx="2330088" cy="2330088"/>
              </a:xfrm>
              <a:custGeom>
                <a:avLst/>
                <a:gdLst>
                  <a:gd name="connsiteX0" fmla="*/ 1165044 w 2330088"/>
                  <a:gd name="connsiteY0" fmla="*/ 0 h 2330088"/>
                  <a:gd name="connsiteX1" fmla="*/ 2330088 w 2330088"/>
                  <a:gd name="connsiteY1" fmla="*/ 1165044 h 2330088"/>
                  <a:gd name="connsiteX2" fmla="*/ 1165044 w 2330088"/>
                  <a:gd name="connsiteY2" fmla="*/ 2330088 h 2330088"/>
                  <a:gd name="connsiteX3" fmla="*/ 0 w 2330088"/>
                  <a:gd name="connsiteY3" fmla="*/ 1165044 h 2330088"/>
                  <a:gd name="connsiteX4" fmla="*/ 1165044 w 2330088"/>
                  <a:gd name="connsiteY4" fmla="*/ 0 h 233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088" h="2330088">
                    <a:moveTo>
                      <a:pt x="1165044" y="0"/>
                    </a:moveTo>
                    <a:cubicBezTo>
                      <a:pt x="1808480" y="0"/>
                      <a:pt x="2330088" y="521608"/>
                      <a:pt x="2330088" y="1165044"/>
                    </a:cubicBezTo>
                    <a:cubicBezTo>
                      <a:pt x="2330088" y="1808480"/>
                      <a:pt x="1808480" y="2330088"/>
                      <a:pt x="1165044" y="2330088"/>
                    </a:cubicBezTo>
                    <a:cubicBezTo>
                      <a:pt x="521608" y="2330088"/>
                      <a:pt x="0" y="1808480"/>
                      <a:pt x="0" y="1165044"/>
                    </a:cubicBezTo>
                    <a:cubicBezTo>
                      <a:pt x="0" y="521608"/>
                      <a:pt x="521608" y="0"/>
                      <a:pt x="1165044" y="0"/>
                    </a:cubicBezTo>
                    <a:close/>
                  </a:path>
                </a:pathLst>
              </a:custGeom>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50" name="TextBox 449">
                <a:extLst>
                  <a:ext uri="{FF2B5EF4-FFF2-40B4-BE49-F238E27FC236}">
                    <a16:creationId xmlns:a16="http://schemas.microsoft.com/office/drawing/2014/main" id="{4B0D0EFD-32E8-4D04-B9D2-D9872A588DBF}"/>
                  </a:ext>
                </a:extLst>
              </p:cNvPr>
              <p:cNvSpPr txBox="1"/>
              <p:nvPr/>
            </p:nvSpPr>
            <p:spPr>
              <a:xfrm>
                <a:off x="3862263" y="1998963"/>
                <a:ext cx="1394813" cy="273152"/>
              </a:xfrm>
              <a:prstGeom prst="rect">
                <a:avLst/>
              </a:prstGeom>
              <a:noFill/>
            </p:spPr>
            <p:txBody>
              <a:bodyPr wrap="none" rtlCol="0">
                <a:spAutoFit/>
              </a:bodyPr>
              <a:lstStyle>
                <a:defPPr>
                  <a:defRPr lang="en-US"/>
                </a:defPPr>
                <a:lvl1pPr algn="ctr" defTabSz="731520">
                  <a:defRPr sz="2600" b="1">
                    <a:ea typeface="Amazon Ember" panose="020B0603020204020204" pitchFamily="34" charset="0"/>
                    <a:cs typeface="Amazon Ember" panose="020B0603020204020204" pitchFamily="34" charset="0"/>
                  </a:defRPr>
                </a:lvl1pPr>
              </a:lstStyle>
              <a:p>
                <a:r>
                  <a:rPr lang="en-US" dirty="0"/>
                  <a:t>OLD WORLD IT</a:t>
                </a:r>
              </a:p>
            </p:txBody>
          </p:sp>
          <p:grpSp>
            <p:nvGrpSpPr>
              <p:cNvPr id="990" name="Group 989">
                <a:extLst>
                  <a:ext uri="{FF2B5EF4-FFF2-40B4-BE49-F238E27FC236}">
                    <a16:creationId xmlns:a16="http://schemas.microsoft.com/office/drawing/2014/main" id="{800BD878-D070-41EE-BF33-34A9A280F7B6}"/>
                  </a:ext>
                </a:extLst>
              </p:cNvPr>
              <p:cNvGrpSpPr/>
              <p:nvPr/>
            </p:nvGrpSpPr>
            <p:grpSpPr>
              <a:xfrm>
                <a:off x="3962148" y="959669"/>
                <a:ext cx="1219704" cy="933677"/>
                <a:chOff x="3782602" y="596598"/>
                <a:chExt cx="1651964" cy="1264570"/>
              </a:xfrm>
            </p:grpSpPr>
            <p:sp useBgFill="1">
              <p:nvSpPr>
                <p:cNvPr id="978" name="Rectangle: Rounded Corners 977">
                  <a:extLst>
                    <a:ext uri="{FF2B5EF4-FFF2-40B4-BE49-F238E27FC236}">
                      <a16:creationId xmlns:a16="http://schemas.microsoft.com/office/drawing/2014/main" id="{EC91CDC0-F1F2-4FE2-B663-C64D20682A81}"/>
                    </a:ext>
                  </a:extLst>
                </p:cNvPr>
                <p:cNvSpPr/>
                <p:nvPr/>
              </p:nvSpPr>
              <p:spPr>
                <a:xfrm>
                  <a:off x="4056006" y="596598"/>
                  <a:ext cx="1105156" cy="858129"/>
                </a:xfrm>
                <a:prstGeom prst="roundRect">
                  <a:avLst>
                    <a:gd name="adj" fmla="val 11749"/>
                  </a:avLst>
                </a:prstGeom>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useBgFill="1">
              <p:nvSpPr>
                <p:cNvPr id="979" name="Rectangle: Rounded Corners 978">
                  <a:extLst>
                    <a:ext uri="{FF2B5EF4-FFF2-40B4-BE49-F238E27FC236}">
                      <a16:creationId xmlns:a16="http://schemas.microsoft.com/office/drawing/2014/main" id="{2D054960-204B-4EBB-9157-C4471A107BBB}"/>
                    </a:ext>
                  </a:extLst>
                </p:cNvPr>
                <p:cNvSpPr/>
                <p:nvPr/>
              </p:nvSpPr>
              <p:spPr>
                <a:xfrm>
                  <a:off x="4197521" y="706481"/>
                  <a:ext cx="822126" cy="638363"/>
                </a:xfrm>
                <a:prstGeom prst="roundRect">
                  <a:avLst>
                    <a:gd name="adj" fmla="val 15143"/>
                  </a:avLst>
                </a:prstGeom>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980" name="Rectangle: Rounded Corners 979">
                  <a:extLst>
                    <a:ext uri="{FF2B5EF4-FFF2-40B4-BE49-F238E27FC236}">
                      <a16:creationId xmlns:a16="http://schemas.microsoft.com/office/drawing/2014/main" id="{365BEF52-6E67-4846-9607-10C5BA8E6A88}"/>
                    </a:ext>
                  </a:extLst>
                </p:cNvPr>
                <p:cNvSpPr/>
                <p:nvPr/>
              </p:nvSpPr>
              <p:spPr>
                <a:xfrm>
                  <a:off x="3782602" y="1548446"/>
                  <a:ext cx="1651964" cy="312722"/>
                </a:xfrm>
                <a:prstGeom prst="roundRect">
                  <a:avLst/>
                </a:prstGeom>
                <a:solidFill>
                  <a:schemeClr val="bg1">
                    <a:lumMod val="65000"/>
                    <a:lumOff val="35000"/>
                  </a:schemeClr>
                </a:solid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cxnSp>
              <p:nvCxnSpPr>
                <p:cNvPr id="982" name="Straight Connector 981">
                  <a:extLst>
                    <a:ext uri="{FF2B5EF4-FFF2-40B4-BE49-F238E27FC236}">
                      <a16:creationId xmlns:a16="http://schemas.microsoft.com/office/drawing/2014/main" id="{DE856951-7679-4EF6-99B2-010CB1933455}"/>
                    </a:ext>
                  </a:extLst>
                </p:cNvPr>
                <p:cNvCxnSpPr/>
                <p:nvPr/>
              </p:nvCxnSpPr>
              <p:spPr>
                <a:xfrm>
                  <a:off x="4608584" y="1704807"/>
                  <a:ext cx="625057" cy="0"/>
                </a:xfrm>
                <a:prstGeom prst="line">
                  <a:avLst/>
                </a:prstGeom>
                <a:ln w="19050" cap="rnd">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83" name="Oval 982">
                  <a:extLst>
                    <a:ext uri="{FF2B5EF4-FFF2-40B4-BE49-F238E27FC236}">
                      <a16:creationId xmlns:a16="http://schemas.microsoft.com/office/drawing/2014/main" id="{09360518-C1C6-4BFA-9EC9-C9DF795210AE}"/>
                    </a:ext>
                  </a:extLst>
                </p:cNvPr>
                <p:cNvSpPr/>
                <p:nvPr/>
              </p:nvSpPr>
              <p:spPr>
                <a:xfrm>
                  <a:off x="3871405" y="1681947"/>
                  <a:ext cx="45720" cy="457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985" name="Straight Connector 984">
                  <a:extLst>
                    <a:ext uri="{FF2B5EF4-FFF2-40B4-BE49-F238E27FC236}">
                      <a16:creationId xmlns:a16="http://schemas.microsoft.com/office/drawing/2014/main" id="{81C1CA45-19B8-4B83-97C4-C1649821FC4F}"/>
                    </a:ext>
                  </a:extLst>
                </p:cNvPr>
                <p:cNvCxnSpPr>
                  <a:cxnSpLocks/>
                </p:cNvCxnSpPr>
                <p:nvPr/>
              </p:nvCxnSpPr>
              <p:spPr>
                <a:xfrm flipV="1">
                  <a:off x="3798277" y="1259698"/>
                  <a:ext cx="258973" cy="303735"/>
                </a:xfrm>
                <a:prstGeom prst="line">
                  <a:avLst/>
                </a:prstGeom>
                <a:solidFill>
                  <a:schemeClr val="accent6">
                    <a:lumMod val="50000"/>
                  </a:schemeClr>
                </a:solidFill>
                <a:ln w="1905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988" name="Straight Connector 987">
                  <a:extLst>
                    <a:ext uri="{FF2B5EF4-FFF2-40B4-BE49-F238E27FC236}">
                      <a16:creationId xmlns:a16="http://schemas.microsoft.com/office/drawing/2014/main" id="{90804F44-E6A2-44E8-9F74-7864C0ABC595}"/>
                    </a:ext>
                  </a:extLst>
                </p:cNvPr>
                <p:cNvCxnSpPr>
                  <a:cxnSpLocks/>
                </p:cNvCxnSpPr>
                <p:nvPr/>
              </p:nvCxnSpPr>
              <p:spPr>
                <a:xfrm flipH="1" flipV="1">
                  <a:off x="5159219" y="1258632"/>
                  <a:ext cx="258973" cy="303735"/>
                </a:xfrm>
                <a:prstGeom prst="line">
                  <a:avLst/>
                </a:prstGeom>
                <a:solidFill>
                  <a:schemeClr val="accent6">
                    <a:lumMod val="50000"/>
                  </a:schemeClr>
                </a:solidFill>
                <a:ln w="19050">
                  <a:solidFill>
                    <a:schemeClr val="tx2"/>
                  </a:solidFill>
                </a:ln>
                <a:effectLst/>
              </p:spPr>
              <p:style>
                <a:lnRef idx="1">
                  <a:schemeClr val="accent1"/>
                </a:lnRef>
                <a:fillRef idx="3">
                  <a:schemeClr val="accent1"/>
                </a:fillRef>
                <a:effectRef idx="2">
                  <a:schemeClr val="accent1"/>
                </a:effectRef>
                <a:fontRef idx="minor">
                  <a:schemeClr val="lt1"/>
                </a:fontRef>
              </p:style>
            </p:cxnSp>
            <p:sp>
              <p:nvSpPr>
                <p:cNvPr id="989" name="Oval 988">
                  <a:extLst>
                    <a:ext uri="{FF2B5EF4-FFF2-40B4-BE49-F238E27FC236}">
                      <a16:creationId xmlns:a16="http://schemas.microsoft.com/office/drawing/2014/main" id="{62E35757-0BFF-4F51-BC2A-CD18260FAD4C}"/>
                    </a:ext>
                  </a:extLst>
                </p:cNvPr>
                <p:cNvSpPr/>
                <p:nvPr/>
              </p:nvSpPr>
              <p:spPr>
                <a:xfrm>
                  <a:off x="3953466" y="1681947"/>
                  <a:ext cx="45720" cy="457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grpSp>
        <p:grpSp>
          <p:nvGrpSpPr>
            <p:cNvPr id="997" name="Group 4">
              <a:extLst>
                <a:ext uri="{FF2B5EF4-FFF2-40B4-BE49-F238E27FC236}">
                  <a16:creationId xmlns:a16="http://schemas.microsoft.com/office/drawing/2014/main" id="{E67F5031-223E-485D-B8DC-7B970F9D13E7}"/>
                </a:ext>
              </a:extLst>
            </p:cNvPr>
            <p:cNvGrpSpPr>
              <a:grpSpLocks noChangeAspect="1"/>
            </p:cNvGrpSpPr>
            <p:nvPr/>
          </p:nvGrpSpPr>
          <p:grpSpPr bwMode="auto">
            <a:xfrm rot="3600000">
              <a:off x="4334694" y="1147372"/>
              <a:ext cx="257342" cy="256036"/>
              <a:chOff x="3288" y="1765"/>
              <a:chExt cx="394" cy="392"/>
            </a:xfrm>
          </p:grpSpPr>
          <p:sp>
            <p:nvSpPr>
              <p:cNvPr id="1006" name="Freeform 5">
                <a:extLst>
                  <a:ext uri="{FF2B5EF4-FFF2-40B4-BE49-F238E27FC236}">
                    <a16:creationId xmlns:a16="http://schemas.microsoft.com/office/drawing/2014/main" id="{C0B7281F-FCA3-4BC2-9DF8-52CC6147CA01}"/>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useBgFill="1">
            <p:nvSpPr>
              <p:cNvPr id="1007" name="Oval 6">
                <a:extLst>
                  <a:ext uri="{FF2B5EF4-FFF2-40B4-BE49-F238E27FC236}">
                    <a16:creationId xmlns:a16="http://schemas.microsoft.com/office/drawing/2014/main" id="{932B66A6-A622-4427-A140-AABFCFD8FAA7}"/>
                  </a:ext>
                </a:extLst>
              </p:cNvPr>
              <p:cNvSpPr>
                <a:spLocks noChangeArrowheads="1"/>
              </p:cNvSpPr>
              <p:nvPr/>
            </p:nvSpPr>
            <p:spPr bwMode="auto">
              <a:xfrm>
                <a:off x="3412" y="1888"/>
                <a:ext cx="146" cy="146"/>
              </a:xfrm>
              <a:prstGeom prst="ellipse">
                <a:avLst/>
              </a:prstGeom>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1008" name="Freeform 7">
                <a:extLst>
                  <a:ext uri="{FF2B5EF4-FFF2-40B4-BE49-F238E27FC236}">
                    <a16:creationId xmlns:a16="http://schemas.microsoft.com/office/drawing/2014/main" id="{59EA998F-EC7E-46A5-B68F-9110755B90A8}"/>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grpSp>
        <p:grpSp>
          <p:nvGrpSpPr>
            <p:cNvPr id="998" name="Group 4">
              <a:extLst>
                <a:ext uri="{FF2B5EF4-FFF2-40B4-BE49-F238E27FC236}">
                  <a16:creationId xmlns:a16="http://schemas.microsoft.com/office/drawing/2014/main" id="{68BBFA10-AA0B-44E3-A625-661C188D390E}"/>
                </a:ext>
              </a:extLst>
            </p:cNvPr>
            <p:cNvGrpSpPr>
              <a:grpSpLocks noChangeAspect="1"/>
            </p:cNvGrpSpPr>
            <p:nvPr/>
          </p:nvGrpSpPr>
          <p:grpSpPr bwMode="auto">
            <a:xfrm>
              <a:off x="4630482" y="1124771"/>
              <a:ext cx="129324" cy="128667"/>
              <a:chOff x="3288" y="1765"/>
              <a:chExt cx="394" cy="392"/>
            </a:xfrm>
          </p:grpSpPr>
          <p:sp>
            <p:nvSpPr>
              <p:cNvPr id="1003" name="Freeform 5">
                <a:extLst>
                  <a:ext uri="{FF2B5EF4-FFF2-40B4-BE49-F238E27FC236}">
                    <a16:creationId xmlns:a16="http://schemas.microsoft.com/office/drawing/2014/main" id="{909CEBB8-8E77-4FFE-8193-57EE16242282}"/>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useBgFill="1">
            <p:nvSpPr>
              <p:cNvPr id="1004" name="Oval 6">
                <a:extLst>
                  <a:ext uri="{FF2B5EF4-FFF2-40B4-BE49-F238E27FC236}">
                    <a16:creationId xmlns:a16="http://schemas.microsoft.com/office/drawing/2014/main" id="{B77950BC-AAE3-4FD0-A403-67CAF71C8AB9}"/>
                  </a:ext>
                </a:extLst>
              </p:cNvPr>
              <p:cNvSpPr>
                <a:spLocks noChangeArrowheads="1"/>
              </p:cNvSpPr>
              <p:nvPr/>
            </p:nvSpPr>
            <p:spPr bwMode="auto">
              <a:xfrm>
                <a:off x="3412" y="1888"/>
                <a:ext cx="146" cy="146"/>
              </a:xfrm>
              <a:prstGeom prst="ellipse">
                <a:avLst/>
              </a:prstGeom>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1005" name="Freeform 7">
                <a:extLst>
                  <a:ext uri="{FF2B5EF4-FFF2-40B4-BE49-F238E27FC236}">
                    <a16:creationId xmlns:a16="http://schemas.microsoft.com/office/drawing/2014/main" id="{201629BF-B91F-49B7-9579-5922E1AED173}"/>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grpSp>
        <p:grpSp>
          <p:nvGrpSpPr>
            <p:cNvPr id="999" name="Group 4">
              <a:extLst>
                <a:ext uri="{FF2B5EF4-FFF2-40B4-BE49-F238E27FC236}">
                  <a16:creationId xmlns:a16="http://schemas.microsoft.com/office/drawing/2014/main" id="{B7543005-2808-405F-B287-3BCEC929A074}"/>
                </a:ext>
              </a:extLst>
            </p:cNvPr>
            <p:cNvGrpSpPr>
              <a:grpSpLocks noChangeAspect="1"/>
            </p:cNvGrpSpPr>
            <p:nvPr/>
          </p:nvGrpSpPr>
          <p:grpSpPr bwMode="auto">
            <a:xfrm>
              <a:off x="4630482" y="1296159"/>
              <a:ext cx="129324" cy="128667"/>
              <a:chOff x="3288" y="1765"/>
              <a:chExt cx="394" cy="392"/>
            </a:xfrm>
          </p:grpSpPr>
          <p:sp>
            <p:nvSpPr>
              <p:cNvPr id="1000" name="Freeform 5">
                <a:extLst>
                  <a:ext uri="{FF2B5EF4-FFF2-40B4-BE49-F238E27FC236}">
                    <a16:creationId xmlns:a16="http://schemas.microsoft.com/office/drawing/2014/main" id="{33CF622F-9F91-486F-B65D-8C50791FB67B}"/>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useBgFill="1">
            <p:nvSpPr>
              <p:cNvPr id="1001" name="Oval 6">
                <a:extLst>
                  <a:ext uri="{FF2B5EF4-FFF2-40B4-BE49-F238E27FC236}">
                    <a16:creationId xmlns:a16="http://schemas.microsoft.com/office/drawing/2014/main" id="{44D9BD90-AFAE-4AD9-9A2B-1C06AAEFEFA1}"/>
                  </a:ext>
                </a:extLst>
              </p:cNvPr>
              <p:cNvSpPr>
                <a:spLocks noChangeArrowheads="1"/>
              </p:cNvSpPr>
              <p:nvPr/>
            </p:nvSpPr>
            <p:spPr bwMode="auto">
              <a:xfrm>
                <a:off x="3412" y="1888"/>
                <a:ext cx="146" cy="146"/>
              </a:xfrm>
              <a:prstGeom prst="ellipse">
                <a:avLst/>
              </a:prstGeom>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1002" name="Freeform 7">
                <a:extLst>
                  <a:ext uri="{FF2B5EF4-FFF2-40B4-BE49-F238E27FC236}">
                    <a16:creationId xmlns:a16="http://schemas.microsoft.com/office/drawing/2014/main" id="{22A240B8-D92A-4160-8175-8D04BA1C010F}"/>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grpSp>
      </p:grpSp>
      <p:grpSp>
        <p:nvGrpSpPr>
          <p:cNvPr id="10" name="Group 9">
            <a:extLst>
              <a:ext uri="{FF2B5EF4-FFF2-40B4-BE49-F238E27FC236}">
                <a16:creationId xmlns:a16="http://schemas.microsoft.com/office/drawing/2014/main" id="{2391FCDE-FF6D-4AB6-8564-A5CE8E0227A2}"/>
              </a:ext>
            </a:extLst>
          </p:cNvPr>
          <p:cNvGrpSpPr/>
          <p:nvPr/>
        </p:nvGrpSpPr>
        <p:grpSpPr>
          <a:xfrm>
            <a:off x="1764900" y="1633131"/>
            <a:ext cx="351422" cy="252219"/>
            <a:chOff x="57931" y="3512929"/>
            <a:chExt cx="707252" cy="507601"/>
          </a:xfrm>
        </p:grpSpPr>
        <p:sp>
          <p:nvSpPr>
            <p:cNvPr id="121" name="Freeform 23">
              <a:extLst>
                <a:ext uri="{FF2B5EF4-FFF2-40B4-BE49-F238E27FC236}">
                  <a16:creationId xmlns:a16="http://schemas.microsoft.com/office/drawing/2014/main" id="{58275852-F262-48FD-8A0C-477263A3BFF1}"/>
                </a:ext>
              </a:extLst>
            </p:cNvPr>
            <p:cNvSpPr>
              <a:spLocks/>
            </p:cNvSpPr>
            <p:nvPr/>
          </p:nvSpPr>
          <p:spPr bwMode="auto">
            <a:xfrm>
              <a:off x="57931" y="3763433"/>
              <a:ext cx="185524" cy="249563"/>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122" name="Freeform 14">
              <a:extLst>
                <a:ext uri="{FF2B5EF4-FFF2-40B4-BE49-F238E27FC236}">
                  <a16:creationId xmlns:a16="http://schemas.microsoft.com/office/drawing/2014/main" id="{9E547A8F-E131-42A0-8A17-B810A429A33B}"/>
                </a:ext>
              </a:extLst>
            </p:cNvPr>
            <p:cNvSpPr>
              <a:spLocks/>
            </p:cNvSpPr>
            <p:nvPr/>
          </p:nvSpPr>
          <p:spPr bwMode="auto">
            <a:xfrm>
              <a:off x="57931" y="3763433"/>
              <a:ext cx="187408" cy="257097"/>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905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126" name="Freeform 24">
              <a:extLst>
                <a:ext uri="{FF2B5EF4-FFF2-40B4-BE49-F238E27FC236}">
                  <a16:creationId xmlns:a16="http://schemas.microsoft.com/office/drawing/2014/main" id="{61FB2F85-83D9-4CD3-9053-958ACEEC61E2}"/>
                </a:ext>
              </a:extLst>
            </p:cNvPr>
            <p:cNvSpPr>
              <a:spLocks/>
            </p:cNvSpPr>
            <p:nvPr/>
          </p:nvSpPr>
          <p:spPr bwMode="auto">
            <a:xfrm>
              <a:off x="567327" y="3512929"/>
              <a:ext cx="183641" cy="507601"/>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127" name="Freeform 13">
              <a:extLst>
                <a:ext uri="{FF2B5EF4-FFF2-40B4-BE49-F238E27FC236}">
                  <a16:creationId xmlns:a16="http://schemas.microsoft.com/office/drawing/2014/main" id="{8E70920B-9223-4F52-A13A-242547A7D251}"/>
                </a:ext>
              </a:extLst>
            </p:cNvPr>
            <p:cNvSpPr>
              <a:spLocks/>
            </p:cNvSpPr>
            <p:nvPr/>
          </p:nvSpPr>
          <p:spPr bwMode="auto">
            <a:xfrm>
              <a:off x="577775" y="3512929"/>
              <a:ext cx="187408" cy="507601"/>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905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128" name="Freeform 25">
              <a:extLst>
                <a:ext uri="{FF2B5EF4-FFF2-40B4-BE49-F238E27FC236}">
                  <a16:creationId xmlns:a16="http://schemas.microsoft.com/office/drawing/2014/main" id="{B59C97B7-7D39-455D-8F2E-F4F8B8E865D3}"/>
                </a:ext>
              </a:extLst>
            </p:cNvPr>
            <p:cNvSpPr>
              <a:spLocks/>
            </p:cNvSpPr>
            <p:nvPr/>
          </p:nvSpPr>
          <p:spPr bwMode="auto">
            <a:xfrm>
              <a:off x="317853" y="3645715"/>
              <a:ext cx="185524" cy="374815"/>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129" name="Freeform 13">
              <a:extLst>
                <a:ext uri="{FF2B5EF4-FFF2-40B4-BE49-F238E27FC236}">
                  <a16:creationId xmlns:a16="http://schemas.microsoft.com/office/drawing/2014/main" id="{B1FA73DC-3AF3-4355-9275-9FB717A7B02B}"/>
                </a:ext>
              </a:extLst>
            </p:cNvPr>
            <p:cNvSpPr>
              <a:spLocks/>
            </p:cNvSpPr>
            <p:nvPr/>
          </p:nvSpPr>
          <p:spPr bwMode="auto">
            <a:xfrm>
              <a:off x="317853" y="3645715"/>
              <a:ext cx="187408" cy="374815"/>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905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grpSp>
      <p:grpSp>
        <p:nvGrpSpPr>
          <p:cNvPr id="9" name="Group 8">
            <a:extLst>
              <a:ext uri="{FF2B5EF4-FFF2-40B4-BE49-F238E27FC236}">
                <a16:creationId xmlns:a16="http://schemas.microsoft.com/office/drawing/2014/main" id="{C642FFA0-8AF0-47A7-AAF7-D284B257B362}"/>
              </a:ext>
            </a:extLst>
          </p:cNvPr>
          <p:cNvGrpSpPr/>
          <p:nvPr/>
        </p:nvGrpSpPr>
        <p:grpSpPr>
          <a:xfrm rot="4250459">
            <a:off x="1503932" y="1863503"/>
            <a:ext cx="393816" cy="270338"/>
            <a:chOff x="94980" y="3003444"/>
            <a:chExt cx="632445" cy="434145"/>
          </a:xfrm>
        </p:grpSpPr>
        <p:sp>
          <p:nvSpPr>
            <p:cNvPr id="123" name="Freeform 20">
              <a:extLst>
                <a:ext uri="{FF2B5EF4-FFF2-40B4-BE49-F238E27FC236}">
                  <a16:creationId xmlns:a16="http://schemas.microsoft.com/office/drawing/2014/main" id="{306A320C-395E-412E-837D-87A5E65C4E7A}"/>
                </a:ext>
              </a:extLst>
            </p:cNvPr>
            <p:cNvSpPr>
              <a:spLocks/>
            </p:cNvSpPr>
            <p:nvPr/>
          </p:nvSpPr>
          <p:spPr bwMode="auto">
            <a:xfrm>
              <a:off x="94980" y="3327405"/>
              <a:ext cx="97942" cy="108301"/>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124" name="Freeform 21">
              <a:extLst>
                <a:ext uri="{FF2B5EF4-FFF2-40B4-BE49-F238E27FC236}">
                  <a16:creationId xmlns:a16="http://schemas.microsoft.com/office/drawing/2014/main" id="{027C85EB-B80A-46C4-85EF-B09AAF364655}"/>
                </a:ext>
              </a:extLst>
            </p:cNvPr>
            <p:cNvSpPr>
              <a:spLocks/>
            </p:cNvSpPr>
            <p:nvPr/>
          </p:nvSpPr>
          <p:spPr bwMode="auto">
            <a:xfrm>
              <a:off x="353019" y="3194618"/>
              <a:ext cx="97942" cy="108301"/>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125" name="Freeform 22">
              <a:extLst>
                <a:ext uri="{FF2B5EF4-FFF2-40B4-BE49-F238E27FC236}">
                  <a16:creationId xmlns:a16="http://schemas.microsoft.com/office/drawing/2014/main" id="{7636E925-942A-4563-9994-7C9B5DFE5A0A}"/>
                </a:ext>
              </a:extLst>
            </p:cNvPr>
            <p:cNvSpPr>
              <a:spLocks/>
            </p:cNvSpPr>
            <p:nvPr/>
          </p:nvSpPr>
          <p:spPr bwMode="auto">
            <a:xfrm>
              <a:off x="614824" y="3003444"/>
              <a:ext cx="97942" cy="108301"/>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130" name="Oval 15">
              <a:extLst>
                <a:ext uri="{FF2B5EF4-FFF2-40B4-BE49-F238E27FC236}">
                  <a16:creationId xmlns:a16="http://schemas.microsoft.com/office/drawing/2014/main" id="{ED1874B4-B8F4-4FE2-BA45-B3B8E3008970}"/>
                </a:ext>
              </a:extLst>
            </p:cNvPr>
            <p:cNvSpPr>
              <a:spLocks noChangeArrowheads="1"/>
            </p:cNvSpPr>
            <p:nvPr/>
          </p:nvSpPr>
          <p:spPr bwMode="auto">
            <a:xfrm>
              <a:off x="94980" y="3327405"/>
              <a:ext cx="112068" cy="110184"/>
            </a:xfrm>
            <a:prstGeom prst="ellipse">
              <a:avLst/>
            </a:prstGeom>
            <a:noFill/>
            <a:ln w="19050">
              <a:solidFill>
                <a:schemeClr val="tx1"/>
              </a:solidFill>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131" name="Oval 16">
              <a:extLst>
                <a:ext uri="{FF2B5EF4-FFF2-40B4-BE49-F238E27FC236}">
                  <a16:creationId xmlns:a16="http://schemas.microsoft.com/office/drawing/2014/main" id="{E76BD4FC-D52E-44F3-B984-89CB6E8409DD}"/>
                </a:ext>
              </a:extLst>
            </p:cNvPr>
            <p:cNvSpPr>
              <a:spLocks noChangeArrowheads="1"/>
            </p:cNvSpPr>
            <p:nvPr/>
          </p:nvSpPr>
          <p:spPr bwMode="auto">
            <a:xfrm>
              <a:off x="357319" y="3199394"/>
              <a:ext cx="110184" cy="111126"/>
            </a:xfrm>
            <a:prstGeom prst="ellipse">
              <a:avLst/>
            </a:prstGeom>
            <a:noFill/>
            <a:ln w="19050">
              <a:solidFill>
                <a:schemeClr val="tx1"/>
              </a:solidFill>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132" name="Oval 17">
              <a:extLst>
                <a:ext uri="{FF2B5EF4-FFF2-40B4-BE49-F238E27FC236}">
                  <a16:creationId xmlns:a16="http://schemas.microsoft.com/office/drawing/2014/main" id="{4ADF5EB2-27A3-4772-BBC8-8D8901EF495E}"/>
                </a:ext>
              </a:extLst>
            </p:cNvPr>
            <p:cNvSpPr>
              <a:spLocks noChangeArrowheads="1"/>
            </p:cNvSpPr>
            <p:nvPr/>
          </p:nvSpPr>
          <p:spPr bwMode="auto">
            <a:xfrm>
              <a:off x="617241" y="3008220"/>
              <a:ext cx="110184" cy="110184"/>
            </a:xfrm>
            <a:prstGeom prst="ellipse">
              <a:avLst/>
            </a:prstGeom>
            <a:noFill/>
            <a:ln w="19050">
              <a:solidFill>
                <a:schemeClr val="tx1"/>
              </a:solidFill>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133" name="Line 18">
              <a:extLst>
                <a:ext uri="{FF2B5EF4-FFF2-40B4-BE49-F238E27FC236}">
                  <a16:creationId xmlns:a16="http://schemas.microsoft.com/office/drawing/2014/main" id="{CF5C4481-EF6A-40CF-9DC8-D215AE16572A}"/>
                </a:ext>
              </a:extLst>
            </p:cNvPr>
            <p:cNvSpPr>
              <a:spLocks noChangeShapeType="1"/>
            </p:cNvSpPr>
            <p:nvPr/>
          </p:nvSpPr>
          <p:spPr bwMode="auto">
            <a:xfrm flipH="1">
              <a:off x="454727" y="3091968"/>
              <a:ext cx="169514" cy="128077"/>
            </a:xfrm>
            <a:prstGeom prst="line">
              <a:avLst/>
            </a:prstGeom>
            <a:noFill/>
            <a:ln w="19050">
              <a:solidFill>
                <a:schemeClr val="tx1"/>
              </a:solidFill>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134" name="Line 19">
              <a:extLst>
                <a:ext uri="{FF2B5EF4-FFF2-40B4-BE49-F238E27FC236}">
                  <a16:creationId xmlns:a16="http://schemas.microsoft.com/office/drawing/2014/main" id="{52FF841B-0933-419E-97FE-A55B7FA86EB1}"/>
                </a:ext>
              </a:extLst>
            </p:cNvPr>
            <p:cNvSpPr>
              <a:spLocks noChangeShapeType="1"/>
            </p:cNvSpPr>
            <p:nvPr/>
          </p:nvSpPr>
          <p:spPr bwMode="auto">
            <a:xfrm flipH="1">
              <a:off x="203281" y="3277492"/>
              <a:ext cx="157272" cy="84757"/>
            </a:xfrm>
            <a:prstGeom prst="line">
              <a:avLst/>
            </a:prstGeom>
            <a:noFill/>
            <a:ln w="19050">
              <a:solidFill>
                <a:schemeClr val="tx1"/>
              </a:solidFill>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grpSp>
      <p:grpSp>
        <p:nvGrpSpPr>
          <p:cNvPr id="13" name="Group 12">
            <a:extLst>
              <a:ext uri="{FF2B5EF4-FFF2-40B4-BE49-F238E27FC236}">
                <a16:creationId xmlns:a16="http://schemas.microsoft.com/office/drawing/2014/main" id="{32DEEE9E-F3F2-4A89-9709-5C3058F09DDE}"/>
              </a:ext>
            </a:extLst>
          </p:cNvPr>
          <p:cNvGrpSpPr/>
          <p:nvPr/>
        </p:nvGrpSpPr>
        <p:grpSpPr>
          <a:xfrm rot="9900000">
            <a:off x="1335327" y="2105979"/>
            <a:ext cx="302725" cy="292323"/>
            <a:chOff x="1140194" y="3065109"/>
            <a:chExt cx="341350" cy="329621"/>
          </a:xfrm>
        </p:grpSpPr>
        <p:sp>
          <p:nvSpPr>
            <p:cNvPr id="141" name="Freeform: Shape 140">
              <a:extLst>
                <a:ext uri="{FF2B5EF4-FFF2-40B4-BE49-F238E27FC236}">
                  <a16:creationId xmlns:a16="http://schemas.microsoft.com/office/drawing/2014/main" id="{4ABD1AB1-BF26-45B6-A298-F5614F781DC9}"/>
                </a:ext>
              </a:extLst>
            </p:cNvPr>
            <p:cNvSpPr/>
            <p:nvPr/>
          </p:nvSpPr>
          <p:spPr>
            <a:xfrm rot="19706579">
              <a:off x="1303209" y="3211798"/>
              <a:ext cx="116620" cy="178687"/>
            </a:xfrm>
            <a:custGeom>
              <a:avLst/>
              <a:gdLst>
                <a:gd name="connsiteX0" fmla="*/ 59039 w 116620"/>
                <a:gd name="connsiteY0" fmla="*/ 0 h 178687"/>
                <a:gd name="connsiteX1" fmla="*/ 116620 w 116620"/>
                <a:gd name="connsiteY1" fmla="*/ 162835 h 178687"/>
                <a:gd name="connsiteX2" fmla="*/ 92097 w 116620"/>
                <a:gd name="connsiteY2" fmla="*/ 173988 h 178687"/>
                <a:gd name="connsiteX3" fmla="*/ 26735 w 116620"/>
                <a:gd name="connsiteY3" fmla="*/ 176763 h 178687"/>
                <a:gd name="connsiteX4" fmla="*/ 0 w 116620"/>
                <a:gd name="connsiteY4" fmla="*/ 166957 h 178687"/>
                <a:gd name="connsiteX5" fmla="*/ 59039 w 116620"/>
                <a:gd name="connsiteY5" fmla="*/ 0 h 17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20" h="178687">
                  <a:moveTo>
                    <a:pt x="59039" y="0"/>
                  </a:moveTo>
                  <a:lnTo>
                    <a:pt x="116620" y="162835"/>
                  </a:lnTo>
                  <a:lnTo>
                    <a:pt x="92097" y="173988"/>
                  </a:lnTo>
                  <a:cubicBezTo>
                    <a:pt x="70858" y="179064"/>
                    <a:pt x="48651" y="180090"/>
                    <a:pt x="26735" y="176763"/>
                  </a:cubicBezTo>
                  <a:lnTo>
                    <a:pt x="0" y="166957"/>
                  </a:lnTo>
                  <a:lnTo>
                    <a:pt x="59039" y="0"/>
                  </a:lnTo>
                  <a:close/>
                </a:path>
              </a:pathLst>
            </a:custGeom>
            <a:solidFill>
              <a:schemeClr val="tx1">
                <a:alpha val="4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useBgFill="1">
          <p:nvSpPr>
            <p:cNvPr id="140" name="Freeform: Shape 139">
              <a:extLst>
                <a:ext uri="{FF2B5EF4-FFF2-40B4-BE49-F238E27FC236}">
                  <a16:creationId xmlns:a16="http://schemas.microsoft.com/office/drawing/2014/main" id="{385B7CDD-A24F-4BF5-9918-610FE875959F}"/>
                </a:ext>
              </a:extLst>
            </p:cNvPr>
            <p:cNvSpPr/>
            <p:nvPr/>
          </p:nvSpPr>
          <p:spPr>
            <a:xfrm rot="19706579">
              <a:off x="1140194" y="3065109"/>
              <a:ext cx="341350" cy="329621"/>
            </a:xfrm>
            <a:custGeom>
              <a:avLst/>
              <a:gdLst>
                <a:gd name="connsiteX0" fmla="*/ 259985 w 341350"/>
                <a:gd name="connsiteY0" fmla="*/ 25259 h 329621"/>
                <a:gd name="connsiteX1" fmla="*/ 316091 w 341350"/>
                <a:gd name="connsiteY1" fmla="*/ 259986 h 329621"/>
                <a:gd name="connsiteX2" fmla="*/ 269900 w 341350"/>
                <a:gd name="connsiteY2" fmla="*/ 309569 h 329621"/>
                <a:gd name="connsiteX3" fmla="*/ 234871 w 341350"/>
                <a:gd name="connsiteY3" fmla="*/ 325499 h 329621"/>
                <a:gd name="connsiteX4" fmla="*/ 177290 w 341350"/>
                <a:gd name="connsiteY4" fmla="*/ 162664 h 329621"/>
                <a:gd name="connsiteX5" fmla="*/ 118251 w 341350"/>
                <a:gd name="connsiteY5" fmla="*/ 329621 h 329621"/>
                <a:gd name="connsiteX6" fmla="*/ 81365 w 341350"/>
                <a:gd name="connsiteY6" fmla="*/ 316091 h 329621"/>
                <a:gd name="connsiteX7" fmla="*/ 25259 w 341350"/>
                <a:gd name="connsiteY7" fmla="*/ 81365 h 329621"/>
                <a:gd name="connsiteX8" fmla="*/ 259985 w 341350"/>
                <a:gd name="connsiteY8" fmla="*/ 25259 h 32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350" h="329621">
                  <a:moveTo>
                    <a:pt x="259985" y="25259"/>
                  </a:moveTo>
                  <a:cubicBezTo>
                    <a:pt x="340296" y="74584"/>
                    <a:pt x="365415" y="179675"/>
                    <a:pt x="316091" y="259986"/>
                  </a:cubicBezTo>
                  <a:cubicBezTo>
                    <a:pt x="303760" y="280063"/>
                    <a:pt x="287943" y="296691"/>
                    <a:pt x="269900" y="309569"/>
                  </a:cubicBezTo>
                  <a:lnTo>
                    <a:pt x="234871" y="325499"/>
                  </a:lnTo>
                  <a:lnTo>
                    <a:pt x="177290" y="162664"/>
                  </a:lnTo>
                  <a:lnTo>
                    <a:pt x="118251" y="329621"/>
                  </a:lnTo>
                  <a:lnTo>
                    <a:pt x="81365" y="316091"/>
                  </a:lnTo>
                  <a:cubicBezTo>
                    <a:pt x="1054" y="266767"/>
                    <a:pt x="-24065" y="161676"/>
                    <a:pt x="25259" y="81365"/>
                  </a:cubicBezTo>
                  <a:cubicBezTo>
                    <a:pt x="74584" y="1055"/>
                    <a:pt x="179675" y="-24065"/>
                    <a:pt x="259985" y="25259"/>
                  </a:cubicBezTo>
                  <a:close/>
                </a:path>
              </a:pathLst>
            </a:cu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grpSp>
        <p:nvGrpSpPr>
          <p:cNvPr id="18" name="Group 17">
            <a:extLst>
              <a:ext uri="{FF2B5EF4-FFF2-40B4-BE49-F238E27FC236}">
                <a16:creationId xmlns:a16="http://schemas.microsoft.com/office/drawing/2014/main" id="{E2C22CA5-D31B-40AC-92E6-9C02C6E2D6A0}"/>
              </a:ext>
            </a:extLst>
          </p:cNvPr>
          <p:cNvGrpSpPr/>
          <p:nvPr/>
        </p:nvGrpSpPr>
        <p:grpSpPr>
          <a:xfrm>
            <a:off x="5448518" y="470666"/>
            <a:ext cx="3730752" cy="3730752"/>
            <a:chOff x="-2845237" y="1550456"/>
            <a:chExt cx="2331720" cy="2331720"/>
          </a:xfrm>
        </p:grpSpPr>
        <p:grpSp>
          <p:nvGrpSpPr>
            <p:cNvPr id="17" name="Group 16">
              <a:extLst>
                <a:ext uri="{FF2B5EF4-FFF2-40B4-BE49-F238E27FC236}">
                  <a16:creationId xmlns:a16="http://schemas.microsoft.com/office/drawing/2014/main" id="{7BDDCBA5-3BD4-417F-A57C-956A3D77682F}"/>
                </a:ext>
              </a:extLst>
            </p:cNvPr>
            <p:cNvGrpSpPr/>
            <p:nvPr/>
          </p:nvGrpSpPr>
          <p:grpSpPr>
            <a:xfrm>
              <a:off x="-2845237" y="1550456"/>
              <a:ext cx="2331720" cy="2331720"/>
              <a:chOff x="-2845237" y="1550456"/>
              <a:chExt cx="2331720" cy="2331720"/>
            </a:xfrm>
          </p:grpSpPr>
          <p:sp>
            <p:nvSpPr>
              <p:cNvPr id="138" name="Freeform: Shape 137">
                <a:extLst>
                  <a:ext uri="{FF2B5EF4-FFF2-40B4-BE49-F238E27FC236}">
                    <a16:creationId xmlns:a16="http://schemas.microsoft.com/office/drawing/2014/main" id="{6B698B17-6827-4333-9FC9-F67D91C89B7F}"/>
                  </a:ext>
                </a:extLst>
              </p:cNvPr>
              <p:cNvSpPr/>
              <p:nvPr/>
            </p:nvSpPr>
            <p:spPr>
              <a:xfrm>
                <a:off x="-2843605" y="1552088"/>
                <a:ext cx="2330088" cy="2330088"/>
              </a:xfrm>
              <a:custGeom>
                <a:avLst/>
                <a:gdLst>
                  <a:gd name="connsiteX0" fmla="*/ 1165044 w 2330088"/>
                  <a:gd name="connsiteY0" fmla="*/ 0 h 2330088"/>
                  <a:gd name="connsiteX1" fmla="*/ 2330088 w 2330088"/>
                  <a:gd name="connsiteY1" fmla="*/ 1165044 h 2330088"/>
                  <a:gd name="connsiteX2" fmla="*/ 1165044 w 2330088"/>
                  <a:gd name="connsiteY2" fmla="*/ 2330088 h 2330088"/>
                  <a:gd name="connsiteX3" fmla="*/ 0 w 2330088"/>
                  <a:gd name="connsiteY3" fmla="*/ 1165044 h 2330088"/>
                  <a:gd name="connsiteX4" fmla="*/ 1165044 w 2330088"/>
                  <a:gd name="connsiteY4" fmla="*/ 0 h 233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088" h="2330088">
                    <a:moveTo>
                      <a:pt x="1165044" y="0"/>
                    </a:moveTo>
                    <a:cubicBezTo>
                      <a:pt x="1808480" y="0"/>
                      <a:pt x="2330088" y="521608"/>
                      <a:pt x="2330088" y="1165044"/>
                    </a:cubicBezTo>
                    <a:cubicBezTo>
                      <a:pt x="2330088" y="1808480"/>
                      <a:pt x="1808480" y="2330088"/>
                      <a:pt x="1165044" y="2330088"/>
                    </a:cubicBezTo>
                    <a:cubicBezTo>
                      <a:pt x="521608" y="2330088"/>
                      <a:pt x="0" y="1808480"/>
                      <a:pt x="0" y="1165044"/>
                    </a:cubicBezTo>
                    <a:cubicBezTo>
                      <a:pt x="0" y="521608"/>
                      <a:pt x="521608" y="0"/>
                      <a:pt x="1165044" y="0"/>
                    </a:cubicBezTo>
                    <a:close/>
                  </a:path>
                </a:pathLst>
              </a:custGeom>
              <a:solidFill>
                <a:schemeClr val="accent2"/>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5" name="Picture 14">
                <a:extLst>
                  <a:ext uri="{FF2B5EF4-FFF2-40B4-BE49-F238E27FC236}">
                    <a16:creationId xmlns:a16="http://schemas.microsoft.com/office/drawing/2014/main" id="{7911F4EC-88F8-406B-ADFD-8FD3506E17EF}"/>
                  </a:ext>
                </a:extLst>
              </p:cNvPr>
              <p:cNvPicPr>
                <a:picLocks noChangeAspect="1"/>
              </p:cNvPicPr>
              <p:nvPr/>
            </p:nvPicPr>
            <p:blipFill rotWithShape="1">
              <a:blip r:embed="rId4">
                <a:alphaModFix/>
                <a:extLst>
                  <a:ext uri="{28A0092B-C50C-407E-A947-70E740481C1C}">
                    <a14:useLocalDpi xmlns:a14="http://schemas.microsoft.com/office/drawing/2010/main"/>
                  </a:ext>
                </a:extLst>
              </a:blip>
              <a:srcRect l="11758" r="11758"/>
              <a:stretch/>
            </p:blipFill>
            <p:spPr>
              <a:xfrm>
                <a:off x="-2845237" y="1550456"/>
                <a:ext cx="2331720" cy="2331720"/>
              </a:xfrm>
              <a:prstGeom prst="ellipse">
                <a:avLst/>
              </a:prstGeom>
            </p:spPr>
          </p:pic>
        </p:grpSp>
        <p:sp>
          <p:nvSpPr>
            <p:cNvPr id="139" name="TextBox 138">
              <a:extLst>
                <a:ext uri="{FF2B5EF4-FFF2-40B4-BE49-F238E27FC236}">
                  <a16:creationId xmlns:a16="http://schemas.microsoft.com/office/drawing/2014/main" id="{E196AC02-3DBF-472F-9F26-01437AC71CAF}"/>
                </a:ext>
              </a:extLst>
            </p:cNvPr>
            <p:cNvSpPr txBox="1"/>
            <p:nvPr/>
          </p:nvSpPr>
          <p:spPr>
            <a:xfrm>
              <a:off x="-2414345" y="3059937"/>
              <a:ext cx="1446911" cy="307777"/>
            </a:xfrm>
            <a:prstGeom prst="rect">
              <a:avLst/>
            </a:prstGeom>
            <a:noFill/>
          </p:spPr>
          <p:txBody>
            <a:bodyPr wrap="none" rtlCol="0">
              <a:spAutoFit/>
            </a:bodyPr>
            <a:lstStyle/>
            <a:p>
              <a:pPr algn="ctr" defTabSz="731520">
                <a:defRPr/>
              </a:pPr>
              <a:r>
                <a:rPr lang="en-US" sz="2600" b="1" dirty="0">
                  <a:solidFill>
                    <a:schemeClr val="bg2"/>
                  </a:solidFill>
                  <a:ea typeface="Amazon Ember" panose="020B0603020204020204" pitchFamily="34" charset="0"/>
                  <a:cs typeface="Amazon Ember" panose="020B0603020204020204" pitchFamily="34" charset="0"/>
                </a:rPr>
                <a:t>New-world IT</a:t>
              </a:r>
            </a:p>
          </p:txBody>
        </p:sp>
        <p:grpSp>
          <p:nvGrpSpPr>
            <p:cNvPr id="11" name="Group 10">
              <a:extLst>
                <a:ext uri="{FF2B5EF4-FFF2-40B4-BE49-F238E27FC236}">
                  <a16:creationId xmlns:a16="http://schemas.microsoft.com/office/drawing/2014/main" id="{2860962F-FACE-4D7F-BBAA-2ABD4DF06E1E}"/>
                </a:ext>
              </a:extLst>
            </p:cNvPr>
            <p:cNvGrpSpPr/>
            <p:nvPr/>
          </p:nvGrpSpPr>
          <p:grpSpPr>
            <a:xfrm>
              <a:off x="-2420933" y="2039815"/>
              <a:ext cx="1564783" cy="844334"/>
              <a:chOff x="-2463135" y="1927274"/>
              <a:chExt cx="1564783" cy="844334"/>
            </a:xfrm>
          </p:grpSpPr>
          <p:sp>
            <p:nvSpPr>
              <p:cNvPr id="145" name="Freeform 128">
                <a:extLst>
                  <a:ext uri="{FF2B5EF4-FFF2-40B4-BE49-F238E27FC236}">
                    <a16:creationId xmlns:a16="http://schemas.microsoft.com/office/drawing/2014/main" id="{D8328911-09DC-4953-A372-BDC22D8E8C92}"/>
                  </a:ext>
                </a:extLst>
              </p:cNvPr>
              <p:cNvSpPr>
                <a:spLocks noChangeAspect="1"/>
              </p:cNvSpPr>
              <p:nvPr/>
            </p:nvSpPr>
            <p:spPr bwMode="white">
              <a:xfrm flipH="1">
                <a:off x="-1750323" y="1927274"/>
                <a:ext cx="851971" cy="47064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alpha val="35000"/>
                </a:schemeClr>
              </a:solidFill>
              <a:ln w="22225">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2" name="Group 141">
                <a:extLst>
                  <a:ext uri="{FF2B5EF4-FFF2-40B4-BE49-F238E27FC236}">
                    <a16:creationId xmlns:a16="http://schemas.microsoft.com/office/drawing/2014/main" id="{611E3578-0D3C-4A1C-BFF3-63AA628F645C}"/>
                  </a:ext>
                </a:extLst>
              </p:cNvPr>
              <p:cNvGrpSpPr/>
              <p:nvPr/>
            </p:nvGrpSpPr>
            <p:grpSpPr>
              <a:xfrm>
                <a:off x="-2463135" y="2017088"/>
                <a:ext cx="1365854" cy="754520"/>
                <a:chOff x="1097879" y="4182384"/>
                <a:chExt cx="729348" cy="402903"/>
              </a:xfrm>
            </p:grpSpPr>
            <p:sp>
              <p:nvSpPr>
                <p:cNvPr id="143" name="Freeform 128">
                  <a:extLst>
                    <a:ext uri="{FF2B5EF4-FFF2-40B4-BE49-F238E27FC236}">
                      <a16:creationId xmlns:a16="http://schemas.microsoft.com/office/drawing/2014/main" id="{C50DF131-8E12-4D1F-8E9F-BD005ECD2E6E}"/>
                    </a:ext>
                  </a:extLst>
                </p:cNvPr>
                <p:cNvSpPr>
                  <a:spLocks noChangeAspect="1"/>
                </p:cNvSpPr>
                <p:nvPr/>
              </p:nvSpPr>
              <p:spPr bwMode="white">
                <a:xfrm>
                  <a:off x="1097879" y="4182384"/>
                  <a:ext cx="729348" cy="40290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4" name="Freeform: Shape 143">
                  <a:extLst>
                    <a:ext uri="{FF2B5EF4-FFF2-40B4-BE49-F238E27FC236}">
                      <a16:creationId xmlns:a16="http://schemas.microsoft.com/office/drawing/2014/main" id="{9964CD1C-1E74-48DE-BCFB-0AD35F3AE260}"/>
                    </a:ext>
                  </a:extLst>
                </p:cNvPr>
                <p:cNvSpPr>
                  <a:spLocks noChangeAspect="1"/>
                </p:cNvSpPr>
                <p:nvPr/>
              </p:nvSpPr>
              <p:spPr bwMode="white">
                <a:xfrm>
                  <a:off x="1097879" y="4182384"/>
                  <a:ext cx="483702" cy="402903"/>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tx1">
                    <a:alpha val="40000"/>
                  </a:schemeClr>
                </a:solidFill>
                <a:ln w="25400">
                  <a:noFill/>
                </a:ln>
                <a:effectLst/>
              </p:spPr>
              <p:txBody>
                <a:bodyPr vert="horz" wrap="square" lIns="195072" tIns="97536" rIns="195072" bIns="97536" numCol="1" anchor="t" anchorCtr="0" compatLnSpc="1">
                  <a:prstTxWarp prst="textNoShape">
                    <a:avLst/>
                  </a:prstTxWarp>
                  <a:noAutofit/>
                </a:bodyPr>
                <a:lstStyle/>
                <a:p>
                  <a:pPr defTabSz="1950592">
                    <a:defRPr/>
                  </a:pPr>
                  <a:endParaRPr lang="en-US" sz="384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grpSp>
    </p:spTree>
    <p:extLst>
      <p:ext uri="{BB962C8B-B14F-4D97-AF65-F5344CB8AC3E}">
        <p14:creationId xmlns:p14="http://schemas.microsoft.com/office/powerpoint/2010/main" val="2849751084"/>
      </p:ext>
    </p:extLst>
  </p:cSld>
  <p:clrMapOvr>
    <a:masterClrMapping/>
  </p:clrMapOvr>
  <mc:AlternateContent xmlns:mc="http://schemas.openxmlformats.org/markup-compatibility/2006" xmlns:p14="http://schemas.microsoft.com/office/powerpoint/2010/main">
    <mc:Choice Requires="p14">
      <p:transition p14:dur="400" advClick="0" advTm="1000">
        <p:fade/>
      </p:transition>
    </mc:Choice>
    <mc:Fallback xmlns="">
      <p:transition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349"/>
                                          </p:stCondLst>
                                        </p:cTn>
                                        <p:tgtEl>
                                          <p:spTgt spid="19"/>
                                        </p:tgtEl>
                                        <p:attrNameLst>
                                          <p:attrName>style.visibility</p:attrName>
                                        </p:attrNameLst>
                                      </p:cBhvr>
                                      <p:to>
                                        <p:strVal val="hidden"/>
                                      </p:to>
                                    </p:set>
                                  </p:childTnLst>
                                </p:cTn>
                              </p:par>
                              <p:par>
                                <p:cTn id="7" presetID="6" presetClass="emph" presetSubtype="0" accel="100000" autoRev="1" fill="hold" nodeType="withEffect">
                                  <p:stCondLst>
                                    <p:cond delay="0"/>
                                  </p:stCondLst>
                                  <p:childTnLst>
                                    <p:animScale>
                                      <p:cBhvr>
                                        <p:cTn id="8" dur="350" fill="hold"/>
                                        <p:tgtEl>
                                          <p:spTgt spid="19"/>
                                        </p:tgtEl>
                                      </p:cBhvr>
                                      <p:by x="0" y="100000"/>
                                    </p:animScale>
                                  </p:childTnLst>
                                </p:cTn>
                              </p:par>
                              <p:par>
                                <p:cTn id="9" presetID="1" presetClass="entr" presetSubtype="0" fill="hold" nodeType="withEffect">
                                  <p:stCondLst>
                                    <p:cond delay="0"/>
                                  </p:stCondLst>
                                  <p:childTnLst>
                                    <p:set>
                                      <p:cBhvr>
                                        <p:cTn id="10" dur="1" fill="hold">
                                          <p:stCondLst>
                                            <p:cond delay="349"/>
                                          </p:stCondLst>
                                        </p:cTn>
                                        <p:tgtEl>
                                          <p:spTgt spid="18"/>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350" fill="hold"/>
                                        <p:tgtEl>
                                          <p:spTgt spid="18"/>
                                        </p:tgtEl>
                                      </p:cBhvr>
                                      <p:by x="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A54BC35E-1D67-4AA5-BCA3-C2BDBDA705D5}"/>
              </a:ext>
            </a:extLst>
          </p:cNvPr>
          <p:cNvSpPr/>
          <p:nvPr/>
        </p:nvSpPr>
        <p:spPr>
          <a:xfrm>
            <a:off x="1" y="1"/>
            <a:ext cx="14630398" cy="822958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93" name="Title 8">
            <a:extLst>
              <a:ext uri="{FF2B5EF4-FFF2-40B4-BE49-F238E27FC236}">
                <a16:creationId xmlns:a16="http://schemas.microsoft.com/office/drawing/2014/main" id="{B6641548-3343-4161-95AF-3D522421B384}"/>
              </a:ext>
            </a:extLst>
          </p:cNvPr>
          <p:cNvSpPr txBox="1">
            <a:spLocks/>
          </p:cNvSpPr>
          <p:nvPr/>
        </p:nvSpPr>
        <p:spPr>
          <a:xfrm>
            <a:off x="1684720" y="-4999483"/>
            <a:ext cx="11260963" cy="720079"/>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Board level concerns</a:t>
            </a:r>
          </a:p>
        </p:txBody>
      </p:sp>
      <p:sp>
        <p:nvSpPr>
          <p:cNvPr id="5" name="Right Bracket 4">
            <a:extLst>
              <a:ext uri="{FF2B5EF4-FFF2-40B4-BE49-F238E27FC236}">
                <a16:creationId xmlns:a16="http://schemas.microsoft.com/office/drawing/2014/main" id="{3516773D-93D7-47BB-B33C-A88CBCB66779}"/>
              </a:ext>
            </a:extLst>
          </p:cNvPr>
          <p:cNvSpPr/>
          <p:nvPr/>
        </p:nvSpPr>
        <p:spPr>
          <a:xfrm rot="16200000">
            <a:off x="7135961" y="-8343818"/>
            <a:ext cx="358482" cy="11601386"/>
          </a:xfrm>
          <a:prstGeom prst="rightBracket">
            <a:avLst>
              <a:gd name="adj" fmla="val 0"/>
            </a:avLst>
          </a:prstGeom>
          <a:noFill/>
          <a:ln w="1905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6" name="TextBox 5">
            <a:extLst>
              <a:ext uri="{FF2B5EF4-FFF2-40B4-BE49-F238E27FC236}">
                <a16:creationId xmlns:a16="http://schemas.microsoft.com/office/drawing/2014/main" id="{21E39BD8-A162-4C23-AB2A-3AF7E6C11103}"/>
              </a:ext>
            </a:extLst>
          </p:cNvPr>
          <p:cNvSpPr txBox="1"/>
          <p:nvPr/>
        </p:nvSpPr>
        <p:spPr>
          <a:xfrm>
            <a:off x="1012834" y="-3336790"/>
            <a:ext cx="12604733" cy="584775"/>
          </a:xfrm>
          <a:prstGeom prst="rect">
            <a:avLst/>
          </a:prstGeom>
          <a:noFill/>
        </p:spPr>
        <p:txBody>
          <a:bodyPr wrap="none" rtlCol="0">
            <a:spAutoFit/>
          </a:bodyPr>
          <a:lstStyle>
            <a:defPPr>
              <a:defRPr lang="en-US"/>
            </a:defPPr>
            <a:lvl1pPr defTabSz="731520">
              <a:defRPr sz="3200">
                <a:solidFill>
                  <a:prstClr val="white"/>
                </a:solidFill>
              </a:defRPr>
            </a:lvl1pPr>
          </a:lstStyle>
          <a:p>
            <a:r>
              <a:rPr lang="en-US" dirty="0"/>
              <a:t>All of these affect the ability to innovate and build long term value</a:t>
            </a:r>
          </a:p>
        </p:txBody>
      </p:sp>
      <p:sp>
        <p:nvSpPr>
          <p:cNvPr id="113" name="Right Bracket 112">
            <a:extLst>
              <a:ext uri="{FF2B5EF4-FFF2-40B4-BE49-F238E27FC236}">
                <a16:creationId xmlns:a16="http://schemas.microsoft.com/office/drawing/2014/main" id="{9917F2C7-E6B4-49B0-A280-202F0EDCC091}"/>
              </a:ext>
            </a:extLst>
          </p:cNvPr>
          <p:cNvSpPr/>
          <p:nvPr/>
        </p:nvSpPr>
        <p:spPr>
          <a:xfrm rot="5400000" flipV="1">
            <a:off x="7135961" y="5206880"/>
            <a:ext cx="358482" cy="11601386"/>
          </a:xfrm>
          <a:prstGeom prst="rightBracket">
            <a:avLst>
              <a:gd name="adj" fmla="val 0"/>
            </a:avLst>
          </a:prstGeom>
          <a:noFill/>
          <a:ln w="1905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14" name="TextBox 113">
            <a:extLst>
              <a:ext uri="{FF2B5EF4-FFF2-40B4-BE49-F238E27FC236}">
                <a16:creationId xmlns:a16="http://schemas.microsoft.com/office/drawing/2014/main" id="{1C7F0049-0FBE-4CD0-8434-66C513BDC01C}"/>
              </a:ext>
            </a:extLst>
          </p:cNvPr>
          <p:cNvSpPr txBox="1"/>
          <p:nvPr/>
        </p:nvSpPr>
        <p:spPr>
          <a:xfrm>
            <a:off x="2708009" y="11227776"/>
            <a:ext cx="9214382" cy="584775"/>
          </a:xfrm>
          <a:prstGeom prst="rect">
            <a:avLst/>
          </a:prstGeom>
          <a:noFill/>
        </p:spPr>
        <p:txBody>
          <a:bodyPr wrap="none" rtlCol="0">
            <a:spAutoFit/>
          </a:bodyPr>
          <a:lstStyle>
            <a:defPPr>
              <a:defRPr lang="en-US"/>
            </a:defPPr>
            <a:lvl1pPr defTabSz="731520">
              <a:defRPr sz="3200">
                <a:solidFill>
                  <a:prstClr val="white"/>
                </a:solidFill>
              </a:defRPr>
            </a:lvl1pPr>
          </a:lstStyle>
          <a:p>
            <a:r>
              <a:rPr lang="en-US" dirty="0"/>
              <a:t>Most board best practices REDUCE INNOVATION</a:t>
            </a:r>
          </a:p>
        </p:txBody>
      </p:sp>
      <p:cxnSp>
        <p:nvCxnSpPr>
          <p:cNvPr id="116" name="Straight Connector 115">
            <a:extLst>
              <a:ext uri="{FF2B5EF4-FFF2-40B4-BE49-F238E27FC236}">
                <a16:creationId xmlns:a16="http://schemas.microsoft.com/office/drawing/2014/main" id="{F897622A-6245-406C-8553-B5AC1E350ABA}"/>
              </a:ext>
            </a:extLst>
          </p:cNvPr>
          <p:cNvCxnSpPr>
            <a:cxnSpLocks/>
          </p:cNvCxnSpPr>
          <p:nvPr/>
        </p:nvCxnSpPr>
        <p:spPr>
          <a:xfrm>
            <a:off x="4748882" y="1883730"/>
            <a:ext cx="0" cy="446214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8376BF9C-E282-4FE2-9CDD-90F441B5E15C}"/>
              </a:ext>
            </a:extLst>
          </p:cNvPr>
          <p:cNvSpPr txBox="1"/>
          <p:nvPr/>
        </p:nvSpPr>
        <p:spPr>
          <a:xfrm>
            <a:off x="4748883" y="2266739"/>
            <a:ext cx="9881517" cy="830997"/>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5600" dirty="0"/>
              <a:t>“Be more innovative”</a:t>
            </a:r>
          </a:p>
        </p:txBody>
      </p:sp>
      <p:sp>
        <p:nvSpPr>
          <p:cNvPr id="119" name="TextBox 118">
            <a:extLst>
              <a:ext uri="{FF2B5EF4-FFF2-40B4-BE49-F238E27FC236}">
                <a16:creationId xmlns:a16="http://schemas.microsoft.com/office/drawing/2014/main" id="{1E1EDDA4-8BDE-4C52-93DE-CE263C9564F5}"/>
              </a:ext>
            </a:extLst>
          </p:cNvPr>
          <p:cNvSpPr txBox="1"/>
          <p:nvPr/>
        </p:nvSpPr>
        <p:spPr>
          <a:xfrm>
            <a:off x="4748883" y="3911084"/>
            <a:ext cx="9881517" cy="486287"/>
          </a:xfrm>
          <a:prstGeom prst="rect">
            <a:avLst/>
          </a:prstGeom>
        </p:spPr>
        <p:txBody>
          <a:bodyPr wrap="square">
            <a:spAutoFit/>
          </a:bodyPr>
          <a:lstStyle>
            <a:defPPr>
              <a:defRPr lang="en-US"/>
            </a:defPPr>
            <a:lvl1pPr algn="ctr" defTabSz="731520">
              <a:spcAft>
                <a:spcPts val="2880"/>
              </a:spcAft>
              <a:defRPr sz="2400"/>
            </a:lvl1pPr>
          </a:lstStyle>
          <a:p>
            <a:r>
              <a:rPr lang="en-US" dirty="0"/>
              <a:t>Like these companies</a:t>
            </a:r>
          </a:p>
        </p:txBody>
      </p:sp>
      <p:pic>
        <p:nvPicPr>
          <p:cNvPr id="2050" name="Picture 2" descr="Image result for netflix logo">
            <a:extLst>
              <a:ext uri="{FF2B5EF4-FFF2-40B4-BE49-F238E27FC236}">
                <a16:creationId xmlns:a16="http://schemas.microsoft.com/office/drawing/2014/main" id="{01845297-E27E-4E5D-B95B-546EFF6FFE2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673713" y="4784324"/>
            <a:ext cx="1339371" cy="3622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capital one logo">
            <a:extLst>
              <a:ext uri="{FF2B5EF4-FFF2-40B4-BE49-F238E27FC236}">
                <a16:creationId xmlns:a16="http://schemas.microsoft.com/office/drawing/2014/main" id="{C0FAEF71-5521-4F0D-90FB-80A27CC2025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1197882" y="4702967"/>
            <a:ext cx="1575901" cy="567434"/>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59BFCD7C-3BA4-4C2E-A5E4-FD0B5C80B716}"/>
              </a:ext>
            </a:extLst>
          </p:cNvPr>
          <p:cNvSpPr txBox="1"/>
          <p:nvPr/>
        </p:nvSpPr>
        <p:spPr>
          <a:xfrm>
            <a:off x="4748880" y="5295718"/>
            <a:ext cx="9881510" cy="1200329"/>
          </a:xfrm>
          <a:prstGeom prst="rect">
            <a:avLst/>
          </a:prstGeom>
          <a:noFill/>
        </p:spPr>
        <p:txBody>
          <a:bodyPr wrap="square" rtlCol="0">
            <a:spAutoFit/>
          </a:bodyPr>
          <a:lstStyle/>
          <a:p>
            <a:pPr algn="ctr" defTabSz="731520">
              <a:defRPr/>
            </a:pPr>
            <a:endParaRPr lang="en-US" sz="1800" dirty="0">
              <a:solidFill>
                <a:prstClr val="white"/>
              </a:solidFill>
            </a:endParaRPr>
          </a:p>
          <a:p>
            <a:pPr algn="ctr" defTabSz="731520">
              <a:defRPr/>
            </a:pPr>
            <a:r>
              <a:rPr lang="en-US" sz="1800" dirty="0">
                <a:solidFill>
                  <a:prstClr val="white"/>
                </a:solidFill>
              </a:rPr>
              <a:t>Gartner study found that 47% of</a:t>
            </a:r>
          </a:p>
          <a:p>
            <a:pPr algn="ctr" defTabSz="731520">
              <a:defRPr/>
            </a:pPr>
            <a:r>
              <a:rPr lang="en-US" sz="1800" dirty="0">
                <a:solidFill>
                  <a:prstClr val="white"/>
                </a:solidFill>
              </a:rPr>
              <a:t>CEOs face pressure from their board to digitally transform (2017)</a:t>
            </a:r>
          </a:p>
          <a:p>
            <a:pPr algn="ctr" defTabSz="731520">
              <a:defRPr/>
            </a:pPr>
            <a:endParaRPr lang="en-US" sz="1800" dirty="0">
              <a:solidFill>
                <a:prstClr val="white"/>
              </a:solidFill>
            </a:endParaRPr>
          </a:p>
        </p:txBody>
      </p:sp>
      <p:sp>
        <p:nvSpPr>
          <p:cNvPr id="71" name="Rectangle 70">
            <a:extLst>
              <a:ext uri="{FF2B5EF4-FFF2-40B4-BE49-F238E27FC236}">
                <a16:creationId xmlns:a16="http://schemas.microsoft.com/office/drawing/2014/main" id="{729142F4-EA93-444E-94DF-4FB6D5660D12}"/>
              </a:ext>
            </a:extLst>
          </p:cNvPr>
          <p:cNvSpPr/>
          <p:nvPr/>
        </p:nvSpPr>
        <p:spPr>
          <a:xfrm>
            <a:off x="-36608239" y="4334659"/>
            <a:ext cx="2494266" cy="830997"/>
          </a:xfrm>
          <a:prstGeom prst="rect">
            <a:avLst/>
          </a:prstGeom>
        </p:spPr>
        <p:txBody>
          <a:bodyPr wrap="square">
            <a:spAutoFit/>
          </a:bodyPr>
          <a:lstStyle/>
          <a:p>
            <a:pPr algn="ctr" defTabSz="731520">
              <a:spcAft>
                <a:spcPts val="2880"/>
              </a:spcAft>
              <a:defRPr/>
            </a:pPr>
            <a:r>
              <a:rPr lang="en-US" sz="2400" dirty="0"/>
              <a:t>Compensation policy</a:t>
            </a:r>
          </a:p>
        </p:txBody>
      </p:sp>
      <p:sp>
        <p:nvSpPr>
          <p:cNvPr id="72" name="Rectangle 71">
            <a:extLst>
              <a:ext uri="{FF2B5EF4-FFF2-40B4-BE49-F238E27FC236}">
                <a16:creationId xmlns:a16="http://schemas.microsoft.com/office/drawing/2014/main" id="{7F9D9A0C-7663-47B6-8BD6-2B9B17A4737F}"/>
              </a:ext>
            </a:extLst>
          </p:cNvPr>
          <p:cNvSpPr/>
          <p:nvPr/>
        </p:nvSpPr>
        <p:spPr>
          <a:xfrm>
            <a:off x="-26200908" y="4334659"/>
            <a:ext cx="2551294" cy="830997"/>
          </a:xfrm>
          <a:prstGeom prst="rect">
            <a:avLst/>
          </a:prstGeom>
        </p:spPr>
        <p:txBody>
          <a:bodyPr wrap="square">
            <a:spAutoFit/>
          </a:bodyPr>
          <a:lstStyle/>
          <a:p>
            <a:pPr algn="ctr" defTabSz="731520">
              <a:spcAft>
                <a:spcPts val="2880"/>
              </a:spcAft>
              <a:defRPr/>
            </a:pPr>
            <a:r>
              <a:rPr lang="en-US" sz="2400" dirty="0"/>
              <a:t>Executive succession</a:t>
            </a:r>
          </a:p>
        </p:txBody>
      </p:sp>
      <p:grpSp>
        <p:nvGrpSpPr>
          <p:cNvPr id="73" name="Group 72">
            <a:extLst>
              <a:ext uri="{FF2B5EF4-FFF2-40B4-BE49-F238E27FC236}">
                <a16:creationId xmlns:a16="http://schemas.microsoft.com/office/drawing/2014/main" id="{C40D3DBC-23A6-4819-8D0A-6F7A7A7E116E}"/>
              </a:ext>
            </a:extLst>
          </p:cNvPr>
          <p:cNvGrpSpPr/>
          <p:nvPr/>
        </p:nvGrpSpPr>
        <p:grpSpPr>
          <a:xfrm>
            <a:off x="-36080108" y="3162118"/>
            <a:ext cx="1192618" cy="1000752"/>
            <a:chOff x="1525836" y="1613709"/>
            <a:chExt cx="745386" cy="625470"/>
          </a:xfrm>
        </p:grpSpPr>
        <p:sp>
          <p:nvSpPr>
            <p:cNvPr id="75" name="Rectangle 17">
              <a:extLst>
                <a:ext uri="{FF2B5EF4-FFF2-40B4-BE49-F238E27FC236}">
                  <a16:creationId xmlns:a16="http://schemas.microsoft.com/office/drawing/2014/main" id="{C8505F90-C6E2-4E2E-BE73-0C85D2F1CA40}"/>
                </a:ext>
              </a:extLst>
            </p:cNvPr>
            <p:cNvSpPr/>
            <p:nvPr/>
          </p:nvSpPr>
          <p:spPr>
            <a:xfrm>
              <a:off x="1525836" y="1912619"/>
              <a:ext cx="745386" cy="326559"/>
            </a:xfrm>
            <a:custGeom>
              <a:avLst/>
              <a:gdLst>
                <a:gd name="connsiteX0" fmla="*/ 0 w 745386"/>
                <a:gd name="connsiteY0" fmla="*/ 0 h 302816"/>
                <a:gd name="connsiteX1" fmla="*/ 745386 w 745386"/>
                <a:gd name="connsiteY1" fmla="*/ 0 h 302816"/>
                <a:gd name="connsiteX2" fmla="*/ 745386 w 745386"/>
                <a:gd name="connsiteY2" fmla="*/ 302816 h 302816"/>
                <a:gd name="connsiteX3" fmla="*/ 0 w 745386"/>
                <a:gd name="connsiteY3" fmla="*/ 302816 h 302816"/>
                <a:gd name="connsiteX4" fmla="*/ 0 w 745386"/>
                <a:gd name="connsiteY4" fmla="*/ 0 h 302816"/>
                <a:gd name="connsiteX0" fmla="*/ 0 w 745386"/>
                <a:gd name="connsiteY0" fmla="*/ 3423 h 306239"/>
                <a:gd name="connsiteX1" fmla="*/ 366464 w 745386"/>
                <a:gd name="connsiteY1" fmla="*/ 0 h 306239"/>
                <a:gd name="connsiteX2" fmla="*/ 745386 w 745386"/>
                <a:gd name="connsiteY2" fmla="*/ 3423 h 306239"/>
                <a:gd name="connsiteX3" fmla="*/ 745386 w 745386"/>
                <a:gd name="connsiteY3" fmla="*/ 306239 h 306239"/>
                <a:gd name="connsiteX4" fmla="*/ 0 w 745386"/>
                <a:gd name="connsiteY4" fmla="*/ 306239 h 306239"/>
                <a:gd name="connsiteX5" fmla="*/ 0 w 745386"/>
                <a:gd name="connsiteY5" fmla="*/ 3423 h 306239"/>
                <a:gd name="connsiteX0" fmla="*/ 0 w 745386"/>
                <a:gd name="connsiteY0" fmla="*/ 0 h 302816"/>
                <a:gd name="connsiteX1" fmla="*/ 366464 w 745386"/>
                <a:gd name="connsiteY1" fmla="*/ 21977 h 302816"/>
                <a:gd name="connsiteX2" fmla="*/ 745386 w 745386"/>
                <a:gd name="connsiteY2" fmla="*/ 0 h 302816"/>
                <a:gd name="connsiteX3" fmla="*/ 745386 w 745386"/>
                <a:gd name="connsiteY3" fmla="*/ 302816 h 302816"/>
                <a:gd name="connsiteX4" fmla="*/ 0 w 745386"/>
                <a:gd name="connsiteY4" fmla="*/ 302816 h 302816"/>
                <a:gd name="connsiteX5" fmla="*/ 0 w 745386"/>
                <a:gd name="connsiteY5" fmla="*/ 0 h 302816"/>
                <a:gd name="connsiteX0" fmla="*/ 0 w 745386"/>
                <a:gd name="connsiteY0" fmla="*/ 23743 h 326559"/>
                <a:gd name="connsiteX1" fmla="*/ 356304 w 745386"/>
                <a:gd name="connsiteY1" fmla="*/ 0 h 326559"/>
                <a:gd name="connsiteX2" fmla="*/ 745386 w 745386"/>
                <a:gd name="connsiteY2" fmla="*/ 23743 h 326559"/>
                <a:gd name="connsiteX3" fmla="*/ 745386 w 745386"/>
                <a:gd name="connsiteY3" fmla="*/ 326559 h 326559"/>
                <a:gd name="connsiteX4" fmla="*/ 0 w 745386"/>
                <a:gd name="connsiteY4" fmla="*/ 326559 h 326559"/>
                <a:gd name="connsiteX5" fmla="*/ 0 w 745386"/>
                <a:gd name="connsiteY5" fmla="*/ 23743 h 3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86" h="326559">
                  <a:moveTo>
                    <a:pt x="0" y="23743"/>
                  </a:moveTo>
                  <a:lnTo>
                    <a:pt x="356304" y="0"/>
                  </a:lnTo>
                  <a:lnTo>
                    <a:pt x="745386" y="23743"/>
                  </a:lnTo>
                  <a:lnTo>
                    <a:pt x="745386" y="326559"/>
                  </a:lnTo>
                  <a:lnTo>
                    <a:pt x="0" y="326559"/>
                  </a:lnTo>
                  <a:lnTo>
                    <a:pt x="0" y="23743"/>
                  </a:lnTo>
                  <a:close/>
                </a:path>
              </a:pathLst>
            </a:custGeom>
            <a:solidFill>
              <a:schemeClr val="tx2">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76" name="Group 75">
              <a:extLst>
                <a:ext uri="{FF2B5EF4-FFF2-40B4-BE49-F238E27FC236}">
                  <a16:creationId xmlns:a16="http://schemas.microsoft.com/office/drawing/2014/main" id="{7C0AA4C5-4E2E-4B47-9435-6C71CED32971}"/>
                </a:ext>
              </a:extLst>
            </p:cNvPr>
            <p:cNvGrpSpPr/>
            <p:nvPr/>
          </p:nvGrpSpPr>
          <p:grpSpPr>
            <a:xfrm rot="2524695">
              <a:off x="1586884" y="1897168"/>
              <a:ext cx="371990" cy="152904"/>
              <a:chOff x="1052950" y="1532686"/>
              <a:chExt cx="371990" cy="152904"/>
            </a:xfrm>
          </p:grpSpPr>
          <p:sp>
            <p:nvSpPr>
              <p:cNvPr id="96" name="Rectangle 95">
                <a:extLst>
                  <a:ext uri="{FF2B5EF4-FFF2-40B4-BE49-F238E27FC236}">
                    <a16:creationId xmlns:a16="http://schemas.microsoft.com/office/drawing/2014/main" id="{26ADAE55-63B0-44FB-8393-56244FF8EAAF}"/>
                  </a:ext>
                </a:extLst>
              </p:cNvPr>
              <p:cNvSpPr/>
              <p:nvPr/>
            </p:nvSpPr>
            <p:spPr>
              <a:xfrm>
                <a:off x="1052950" y="1532686"/>
                <a:ext cx="371990" cy="152904"/>
              </a:xfrm>
              <a:prstGeom prst="rect">
                <a:avLst/>
              </a:prstGeom>
              <a:solidFill>
                <a:srgbClr val="84848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98" name="Straight Connector 97">
                <a:extLst>
                  <a:ext uri="{FF2B5EF4-FFF2-40B4-BE49-F238E27FC236}">
                    <a16:creationId xmlns:a16="http://schemas.microsoft.com/office/drawing/2014/main" id="{1254B494-8998-4E2D-928F-E2A134F841EC}"/>
                  </a:ext>
                </a:extLst>
              </p:cNvPr>
              <p:cNvCxnSpPr/>
              <p:nvPr/>
            </p:nvCxnSpPr>
            <p:spPr>
              <a:xfrm>
                <a:off x="1084580" y="1649908"/>
                <a:ext cx="281940" cy="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grpSp>
          <p:nvGrpSpPr>
            <p:cNvPr id="77" name="Group 76">
              <a:extLst>
                <a:ext uri="{FF2B5EF4-FFF2-40B4-BE49-F238E27FC236}">
                  <a16:creationId xmlns:a16="http://schemas.microsoft.com/office/drawing/2014/main" id="{3E599660-A5D8-4D37-AA8C-39B955E923E0}"/>
                </a:ext>
              </a:extLst>
            </p:cNvPr>
            <p:cNvGrpSpPr/>
            <p:nvPr/>
          </p:nvGrpSpPr>
          <p:grpSpPr>
            <a:xfrm>
              <a:off x="1984307" y="1613709"/>
              <a:ext cx="98674" cy="98674"/>
              <a:chOff x="1597391" y="1434117"/>
              <a:chExt cx="98674" cy="98674"/>
            </a:xfrm>
          </p:grpSpPr>
          <p:sp>
            <p:nvSpPr>
              <p:cNvPr id="94" name="Oval 93">
                <a:extLst>
                  <a:ext uri="{FF2B5EF4-FFF2-40B4-BE49-F238E27FC236}">
                    <a16:creationId xmlns:a16="http://schemas.microsoft.com/office/drawing/2014/main" id="{55A86B44-792E-43C9-9284-9B2D4448DDA2}"/>
                  </a:ext>
                </a:extLst>
              </p:cNvPr>
              <p:cNvSpPr/>
              <p:nvPr/>
            </p:nvSpPr>
            <p:spPr>
              <a:xfrm>
                <a:off x="1597391" y="1434117"/>
                <a:ext cx="98674" cy="986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95" name="Freeform: Shape 94">
                <a:extLst>
                  <a:ext uri="{FF2B5EF4-FFF2-40B4-BE49-F238E27FC236}">
                    <a16:creationId xmlns:a16="http://schemas.microsoft.com/office/drawing/2014/main" id="{D3FA8C04-F9E2-44A5-9BD6-FC3A88DDAF89}"/>
                  </a:ext>
                </a:extLst>
              </p:cNvPr>
              <p:cNvSpPr/>
              <p:nvPr/>
            </p:nvSpPr>
            <p:spPr>
              <a:xfrm rot="18882513">
                <a:off x="1629745" y="1478054"/>
                <a:ext cx="50553" cy="27218"/>
              </a:xfrm>
              <a:custGeom>
                <a:avLst/>
                <a:gdLst>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 name="connsiteX6" fmla="*/ 49708 w 50553"/>
                  <a:gd name="connsiteY6" fmla="*/ 0 h 27218"/>
                  <a:gd name="connsiteX0" fmla="*/ 49708 w 50553"/>
                  <a:gd name="connsiteY0" fmla="*/ 5761 h 32979"/>
                  <a:gd name="connsiteX1" fmla="*/ 50553 w 50553"/>
                  <a:gd name="connsiteY1" fmla="*/ 7831 h 32979"/>
                  <a:gd name="connsiteX2" fmla="*/ 43059 w 50553"/>
                  <a:gd name="connsiteY2" fmla="*/ 25667 h 32979"/>
                  <a:gd name="connsiteX3" fmla="*/ 7313 w 50553"/>
                  <a:gd name="connsiteY3" fmla="*/ 25485 h 32979"/>
                  <a:gd name="connsiteX4" fmla="*/ 1 w 50553"/>
                  <a:gd name="connsiteY4" fmla="*/ 7574 h 32979"/>
                  <a:gd name="connsiteX5" fmla="*/ 763 w 50553"/>
                  <a:gd name="connsiteY5" fmla="*/ 5761 h 32979"/>
                  <a:gd name="connsiteX6" fmla="*/ 26317 w 50553"/>
                  <a:gd name="connsiteY6" fmla="*/ 0 h 32979"/>
                  <a:gd name="connsiteX7" fmla="*/ 49708 w 50553"/>
                  <a:gd name="connsiteY7" fmla="*/ 5761 h 32979"/>
                  <a:gd name="connsiteX0" fmla="*/ 26317 w 117757"/>
                  <a:gd name="connsiteY0" fmla="*/ 0 h 91440"/>
                  <a:gd name="connsiteX1" fmla="*/ 49708 w 117757"/>
                  <a:gd name="connsiteY1" fmla="*/ 5761 h 91440"/>
                  <a:gd name="connsiteX2" fmla="*/ 50553 w 117757"/>
                  <a:gd name="connsiteY2" fmla="*/ 7831 h 91440"/>
                  <a:gd name="connsiteX3" fmla="*/ 43059 w 117757"/>
                  <a:gd name="connsiteY3" fmla="*/ 25667 h 91440"/>
                  <a:gd name="connsiteX4" fmla="*/ 7313 w 117757"/>
                  <a:gd name="connsiteY4" fmla="*/ 25485 h 91440"/>
                  <a:gd name="connsiteX5" fmla="*/ 1 w 117757"/>
                  <a:gd name="connsiteY5" fmla="*/ 7574 h 91440"/>
                  <a:gd name="connsiteX6" fmla="*/ 763 w 117757"/>
                  <a:gd name="connsiteY6" fmla="*/ 5761 h 91440"/>
                  <a:gd name="connsiteX7" fmla="*/ 117757 w 117757"/>
                  <a:gd name="connsiteY7" fmla="*/ 91440 h 91440"/>
                  <a:gd name="connsiteX0" fmla="*/ 26317 w 50553"/>
                  <a:gd name="connsiteY0" fmla="*/ 0 h 32979"/>
                  <a:gd name="connsiteX1" fmla="*/ 49708 w 50553"/>
                  <a:gd name="connsiteY1" fmla="*/ 5761 h 32979"/>
                  <a:gd name="connsiteX2" fmla="*/ 50553 w 50553"/>
                  <a:gd name="connsiteY2" fmla="*/ 7831 h 32979"/>
                  <a:gd name="connsiteX3" fmla="*/ 43059 w 50553"/>
                  <a:gd name="connsiteY3" fmla="*/ 25667 h 32979"/>
                  <a:gd name="connsiteX4" fmla="*/ 7313 w 50553"/>
                  <a:gd name="connsiteY4" fmla="*/ 25485 h 32979"/>
                  <a:gd name="connsiteX5" fmla="*/ 1 w 50553"/>
                  <a:gd name="connsiteY5" fmla="*/ 7574 h 32979"/>
                  <a:gd name="connsiteX6" fmla="*/ 763 w 50553"/>
                  <a:gd name="connsiteY6" fmla="*/ 5761 h 32979"/>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53" h="27218">
                    <a:moveTo>
                      <a:pt x="49708" y="0"/>
                    </a:moveTo>
                    <a:lnTo>
                      <a:pt x="50553" y="2070"/>
                    </a:lnTo>
                    <a:cubicBezTo>
                      <a:pt x="50521" y="8539"/>
                      <a:pt x="48020" y="14995"/>
                      <a:pt x="43059" y="19906"/>
                    </a:cubicBezTo>
                    <a:cubicBezTo>
                      <a:pt x="33138" y="29726"/>
                      <a:pt x="17134" y="29645"/>
                      <a:pt x="7313" y="19724"/>
                    </a:cubicBezTo>
                    <a:cubicBezTo>
                      <a:pt x="2402" y="14763"/>
                      <a:pt x="-32" y="8282"/>
                      <a:pt x="1" y="1813"/>
                    </a:cubicBezTo>
                    <a:lnTo>
                      <a:pt x="763" y="0"/>
                    </a:lnTo>
                  </a:path>
                </a:pathLst>
              </a:custGeom>
              <a:noFill/>
              <a:ln w="19050" cap="rnd">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78" name="Group 77">
              <a:extLst>
                <a:ext uri="{FF2B5EF4-FFF2-40B4-BE49-F238E27FC236}">
                  <a16:creationId xmlns:a16="http://schemas.microsoft.com/office/drawing/2014/main" id="{A4D45D41-656B-40E1-A0F7-3AE33A696B7E}"/>
                </a:ext>
              </a:extLst>
            </p:cNvPr>
            <p:cNvGrpSpPr/>
            <p:nvPr/>
          </p:nvGrpSpPr>
          <p:grpSpPr>
            <a:xfrm rot="3108457">
              <a:off x="2025906" y="1778578"/>
              <a:ext cx="98674" cy="98674"/>
              <a:chOff x="1597391" y="1434117"/>
              <a:chExt cx="98674" cy="98674"/>
            </a:xfrm>
          </p:grpSpPr>
          <p:sp>
            <p:nvSpPr>
              <p:cNvPr id="91" name="Oval 90">
                <a:extLst>
                  <a:ext uri="{FF2B5EF4-FFF2-40B4-BE49-F238E27FC236}">
                    <a16:creationId xmlns:a16="http://schemas.microsoft.com/office/drawing/2014/main" id="{872FB77D-1BDE-44FD-82CD-012DA907CB4D}"/>
                  </a:ext>
                </a:extLst>
              </p:cNvPr>
              <p:cNvSpPr/>
              <p:nvPr/>
            </p:nvSpPr>
            <p:spPr>
              <a:xfrm>
                <a:off x="1597391" y="1434117"/>
                <a:ext cx="98674" cy="986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92" name="Freeform: Shape 91">
                <a:extLst>
                  <a:ext uri="{FF2B5EF4-FFF2-40B4-BE49-F238E27FC236}">
                    <a16:creationId xmlns:a16="http://schemas.microsoft.com/office/drawing/2014/main" id="{8B10CAB5-B95A-471E-8E1C-9C8C863F719F}"/>
                  </a:ext>
                </a:extLst>
              </p:cNvPr>
              <p:cNvSpPr/>
              <p:nvPr/>
            </p:nvSpPr>
            <p:spPr>
              <a:xfrm rot="18882513">
                <a:off x="1629745" y="1478054"/>
                <a:ext cx="50553" cy="27218"/>
              </a:xfrm>
              <a:custGeom>
                <a:avLst/>
                <a:gdLst>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 name="connsiteX6" fmla="*/ 49708 w 50553"/>
                  <a:gd name="connsiteY6" fmla="*/ 0 h 27218"/>
                  <a:gd name="connsiteX0" fmla="*/ 49708 w 50553"/>
                  <a:gd name="connsiteY0" fmla="*/ 5761 h 32979"/>
                  <a:gd name="connsiteX1" fmla="*/ 50553 w 50553"/>
                  <a:gd name="connsiteY1" fmla="*/ 7831 h 32979"/>
                  <a:gd name="connsiteX2" fmla="*/ 43059 w 50553"/>
                  <a:gd name="connsiteY2" fmla="*/ 25667 h 32979"/>
                  <a:gd name="connsiteX3" fmla="*/ 7313 w 50553"/>
                  <a:gd name="connsiteY3" fmla="*/ 25485 h 32979"/>
                  <a:gd name="connsiteX4" fmla="*/ 1 w 50553"/>
                  <a:gd name="connsiteY4" fmla="*/ 7574 h 32979"/>
                  <a:gd name="connsiteX5" fmla="*/ 763 w 50553"/>
                  <a:gd name="connsiteY5" fmla="*/ 5761 h 32979"/>
                  <a:gd name="connsiteX6" fmla="*/ 26317 w 50553"/>
                  <a:gd name="connsiteY6" fmla="*/ 0 h 32979"/>
                  <a:gd name="connsiteX7" fmla="*/ 49708 w 50553"/>
                  <a:gd name="connsiteY7" fmla="*/ 5761 h 32979"/>
                  <a:gd name="connsiteX0" fmla="*/ 26317 w 117757"/>
                  <a:gd name="connsiteY0" fmla="*/ 0 h 91440"/>
                  <a:gd name="connsiteX1" fmla="*/ 49708 w 117757"/>
                  <a:gd name="connsiteY1" fmla="*/ 5761 h 91440"/>
                  <a:gd name="connsiteX2" fmla="*/ 50553 w 117757"/>
                  <a:gd name="connsiteY2" fmla="*/ 7831 h 91440"/>
                  <a:gd name="connsiteX3" fmla="*/ 43059 w 117757"/>
                  <a:gd name="connsiteY3" fmla="*/ 25667 h 91440"/>
                  <a:gd name="connsiteX4" fmla="*/ 7313 w 117757"/>
                  <a:gd name="connsiteY4" fmla="*/ 25485 h 91440"/>
                  <a:gd name="connsiteX5" fmla="*/ 1 w 117757"/>
                  <a:gd name="connsiteY5" fmla="*/ 7574 h 91440"/>
                  <a:gd name="connsiteX6" fmla="*/ 763 w 117757"/>
                  <a:gd name="connsiteY6" fmla="*/ 5761 h 91440"/>
                  <a:gd name="connsiteX7" fmla="*/ 117757 w 117757"/>
                  <a:gd name="connsiteY7" fmla="*/ 91440 h 91440"/>
                  <a:gd name="connsiteX0" fmla="*/ 26317 w 50553"/>
                  <a:gd name="connsiteY0" fmla="*/ 0 h 32979"/>
                  <a:gd name="connsiteX1" fmla="*/ 49708 w 50553"/>
                  <a:gd name="connsiteY1" fmla="*/ 5761 h 32979"/>
                  <a:gd name="connsiteX2" fmla="*/ 50553 w 50553"/>
                  <a:gd name="connsiteY2" fmla="*/ 7831 h 32979"/>
                  <a:gd name="connsiteX3" fmla="*/ 43059 w 50553"/>
                  <a:gd name="connsiteY3" fmla="*/ 25667 h 32979"/>
                  <a:gd name="connsiteX4" fmla="*/ 7313 w 50553"/>
                  <a:gd name="connsiteY4" fmla="*/ 25485 h 32979"/>
                  <a:gd name="connsiteX5" fmla="*/ 1 w 50553"/>
                  <a:gd name="connsiteY5" fmla="*/ 7574 h 32979"/>
                  <a:gd name="connsiteX6" fmla="*/ 763 w 50553"/>
                  <a:gd name="connsiteY6" fmla="*/ 5761 h 32979"/>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53" h="27218">
                    <a:moveTo>
                      <a:pt x="49708" y="0"/>
                    </a:moveTo>
                    <a:lnTo>
                      <a:pt x="50553" y="2070"/>
                    </a:lnTo>
                    <a:cubicBezTo>
                      <a:pt x="50521" y="8539"/>
                      <a:pt x="48020" y="14995"/>
                      <a:pt x="43059" y="19906"/>
                    </a:cubicBezTo>
                    <a:cubicBezTo>
                      <a:pt x="33138" y="29726"/>
                      <a:pt x="17134" y="29645"/>
                      <a:pt x="7313" y="19724"/>
                    </a:cubicBezTo>
                    <a:cubicBezTo>
                      <a:pt x="2402" y="14763"/>
                      <a:pt x="-32" y="8282"/>
                      <a:pt x="1" y="1813"/>
                    </a:cubicBezTo>
                    <a:lnTo>
                      <a:pt x="763" y="0"/>
                    </a:lnTo>
                  </a:path>
                </a:pathLst>
              </a:custGeom>
              <a:noFill/>
              <a:ln w="19050" cap="rnd">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79" name="Group 78">
              <a:extLst>
                <a:ext uri="{FF2B5EF4-FFF2-40B4-BE49-F238E27FC236}">
                  <a16:creationId xmlns:a16="http://schemas.microsoft.com/office/drawing/2014/main" id="{CF929764-7D03-444F-85AF-933BE30FCC42}"/>
                </a:ext>
              </a:extLst>
            </p:cNvPr>
            <p:cNvGrpSpPr/>
            <p:nvPr/>
          </p:nvGrpSpPr>
          <p:grpSpPr>
            <a:xfrm rot="6018481">
              <a:off x="1881155" y="1732953"/>
              <a:ext cx="98674" cy="98674"/>
              <a:chOff x="1597391" y="1434117"/>
              <a:chExt cx="98674" cy="98674"/>
            </a:xfrm>
          </p:grpSpPr>
          <p:sp>
            <p:nvSpPr>
              <p:cNvPr id="89" name="Oval 88">
                <a:extLst>
                  <a:ext uri="{FF2B5EF4-FFF2-40B4-BE49-F238E27FC236}">
                    <a16:creationId xmlns:a16="http://schemas.microsoft.com/office/drawing/2014/main" id="{6DD4A081-D152-4DE6-8CED-3839544C87DF}"/>
                  </a:ext>
                </a:extLst>
              </p:cNvPr>
              <p:cNvSpPr/>
              <p:nvPr/>
            </p:nvSpPr>
            <p:spPr>
              <a:xfrm>
                <a:off x="1597391" y="1434117"/>
                <a:ext cx="98674" cy="986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90" name="Freeform: Shape 89">
                <a:extLst>
                  <a:ext uri="{FF2B5EF4-FFF2-40B4-BE49-F238E27FC236}">
                    <a16:creationId xmlns:a16="http://schemas.microsoft.com/office/drawing/2014/main" id="{1CF3568E-459F-4B9B-AE24-13DEBA60C469}"/>
                  </a:ext>
                </a:extLst>
              </p:cNvPr>
              <p:cNvSpPr/>
              <p:nvPr/>
            </p:nvSpPr>
            <p:spPr>
              <a:xfrm rot="18882513">
                <a:off x="1629745" y="1478054"/>
                <a:ext cx="50553" cy="27218"/>
              </a:xfrm>
              <a:custGeom>
                <a:avLst/>
                <a:gdLst>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 name="connsiteX6" fmla="*/ 49708 w 50553"/>
                  <a:gd name="connsiteY6" fmla="*/ 0 h 27218"/>
                  <a:gd name="connsiteX0" fmla="*/ 49708 w 50553"/>
                  <a:gd name="connsiteY0" fmla="*/ 5761 h 32979"/>
                  <a:gd name="connsiteX1" fmla="*/ 50553 w 50553"/>
                  <a:gd name="connsiteY1" fmla="*/ 7831 h 32979"/>
                  <a:gd name="connsiteX2" fmla="*/ 43059 w 50553"/>
                  <a:gd name="connsiteY2" fmla="*/ 25667 h 32979"/>
                  <a:gd name="connsiteX3" fmla="*/ 7313 w 50553"/>
                  <a:gd name="connsiteY3" fmla="*/ 25485 h 32979"/>
                  <a:gd name="connsiteX4" fmla="*/ 1 w 50553"/>
                  <a:gd name="connsiteY4" fmla="*/ 7574 h 32979"/>
                  <a:gd name="connsiteX5" fmla="*/ 763 w 50553"/>
                  <a:gd name="connsiteY5" fmla="*/ 5761 h 32979"/>
                  <a:gd name="connsiteX6" fmla="*/ 26317 w 50553"/>
                  <a:gd name="connsiteY6" fmla="*/ 0 h 32979"/>
                  <a:gd name="connsiteX7" fmla="*/ 49708 w 50553"/>
                  <a:gd name="connsiteY7" fmla="*/ 5761 h 32979"/>
                  <a:gd name="connsiteX0" fmla="*/ 26317 w 117757"/>
                  <a:gd name="connsiteY0" fmla="*/ 0 h 91440"/>
                  <a:gd name="connsiteX1" fmla="*/ 49708 w 117757"/>
                  <a:gd name="connsiteY1" fmla="*/ 5761 h 91440"/>
                  <a:gd name="connsiteX2" fmla="*/ 50553 w 117757"/>
                  <a:gd name="connsiteY2" fmla="*/ 7831 h 91440"/>
                  <a:gd name="connsiteX3" fmla="*/ 43059 w 117757"/>
                  <a:gd name="connsiteY3" fmla="*/ 25667 h 91440"/>
                  <a:gd name="connsiteX4" fmla="*/ 7313 w 117757"/>
                  <a:gd name="connsiteY4" fmla="*/ 25485 h 91440"/>
                  <a:gd name="connsiteX5" fmla="*/ 1 w 117757"/>
                  <a:gd name="connsiteY5" fmla="*/ 7574 h 91440"/>
                  <a:gd name="connsiteX6" fmla="*/ 763 w 117757"/>
                  <a:gd name="connsiteY6" fmla="*/ 5761 h 91440"/>
                  <a:gd name="connsiteX7" fmla="*/ 117757 w 117757"/>
                  <a:gd name="connsiteY7" fmla="*/ 91440 h 91440"/>
                  <a:gd name="connsiteX0" fmla="*/ 26317 w 50553"/>
                  <a:gd name="connsiteY0" fmla="*/ 0 h 32979"/>
                  <a:gd name="connsiteX1" fmla="*/ 49708 w 50553"/>
                  <a:gd name="connsiteY1" fmla="*/ 5761 h 32979"/>
                  <a:gd name="connsiteX2" fmla="*/ 50553 w 50553"/>
                  <a:gd name="connsiteY2" fmla="*/ 7831 h 32979"/>
                  <a:gd name="connsiteX3" fmla="*/ 43059 w 50553"/>
                  <a:gd name="connsiteY3" fmla="*/ 25667 h 32979"/>
                  <a:gd name="connsiteX4" fmla="*/ 7313 w 50553"/>
                  <a:gd name="connsiteY4" fmla="*/ 25485 h 32979"/>
                  <a:gd name="connsiteX5" fmla="*/ 1 w 50553"/>
                  <a:gd name="connsiteY5" fmla="*/ 7574 h 32979"/>
                  <a:gd name="connsiteX6" fmla="*/ 763 w 50553"/>
                  <a:gd name="connsiteY6" fmla="*/ 5761 h 32979"/>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53" h="27218">
                    <a:moveTo>
                      <a:pt x="49708" y="0"/>
                    </a:moveTo>
                    <a:lnTo>
                      <a:pt x="50553" y="2070"/>
                    </a:lnTo>
                    <a:cubicBezTo>
                      <a:pt x="50521" y="8539"/>
                      <a:pt x="48020" y="14995"/>
                      <a:pt x="43059" y="19906"/>
                    </a:cubicBezTo>
                    <a:cubicBezTo>
                      <a:pt x="33138" y="29726"/>
                      <a:pt x="17134" y="29645"/>
                      <a:pt x="7313" y="19724"/>
                    </a:cubicBezTo>
                    <a:cubicBezTo>
                      <a:pt x="2402" y="14763"/>
                      <a:pt x="-32" y="8282"/>
                      <a:pt x="1" y="1813"/>
                    </a:cubicBezTo>
                    <a:lnTo>
                      <a:pt x="763" y="0"/>
                    </a:lnTo>
                  </a:path>
                </a:pathLst>
              </a:custGeom>
              <a:noFill/>
              <a:ln w="19050" cap="rnd">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80" name="Group 79">
              <a:extLst>
                <a:ext uri="{FF2B5EF4-FFF2-40B4-BE49-F238E27FC236}">
                  <a16:creationId xmlns:a16="http://schemas.microsoft.com/office/drawing/2014/main" id="{14F440F0-A03D-4151-A05A-70787153B3F3}"/>
                </a:ext>
              </a:extLst>
            </p:cNvPr>
            <p:cNvGrpSpPr/>
            <p:nvPr/>
          </p:nvGrpSpPr>
          <p:grpSpPr>
            <a:xfrm rot="2524695">
              <a:off x="1672141" y="1873722"/>
              <a:ext cx="371990" cy="152904"/>
              <a:chOff x="1052950" y="1532686"/>
              <a:chExt cx="371990" cy="152904"/>
            </a:xfrm>
            <a:solidFill>
              <a:schemeClr val="accent6"/>
            </a:solidFill>
          </p:grpSpPr>
          <p:sp>
            <p:nvSpPr>
              <p:cNvPr id="86" name="Rectangle 85">
                <a:extLst>
                  <a:ext uri="{FF2B5EF4-FFF2-40B4-BE49-F238E27FC236}">
                    <a16:creationId xmlns:a16="http://schemas.microsoft.com/office/drawing/2014/main" id="{EEDBB498-6D6A-40A9-B3E2-5EBA1D4826DF}"/>
                  </a:ext>
                </a:extLst>
              </p:cNvPr>
              <p:cNvSpPr/>
              <p:nvPr/>
            </p:nvSpPr>
            <p:spPr>
              <a:xfrm>
                <a:off x="1052950" y="1532686"/>
                <a:ext cx="371990" cy="152904"/>
              </a:xfrm>
              <a:prstGeom prst="rect">
                <a:avLst/>
              </a:pr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88" name="Straight Connector 87">
                <a:extLst>
                  <a:ext uri="{FF2B5EF4-FFF2-40B4-BE49-F238E27FC236}">
                    <a16:creationId xmlns:a16="http://schemas.microsoft.com/office/drawing/2014/main" id="{C9EEC8AC-155C-4E68-A0F8-5827DFFEC7C7}"/>
                  </a:ext>
                </a:extLst>
              </p:cNvPr>
              <p:cNvCxnSpPr/>
              <p:nvPr/>
            </p:nvCxnSpPr>
            <p:spPr>
              <a:xfrm>
                <a:off x="1084580" y="1649908"/>
                <a:ext cx="281940" cy="0"/>
              </a:xfrm>
              <a:prstGeom prst="line">
                <a:avLst/>
              </a:pr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sp>
          <p:nvSpPr>
            <p:cNvPr id="81" name="Rectangle 17">
              <a:extLst>
                <a:ext uri="{FF2B5EF4-FFF2-40B4-BE49-F238E27FC236}">
                  <a16:creationId xmlns:a16="http://schemas.microsoft.com/office/drawing/2014/main" id="{2DC3B932-D4F4-4082-A704-83C61C756957}"/>
                </a:ext>
              </a:extLst>
            </p:cNvPr>
            <p:cNvSpPr/>
            <p:nvPr/>
          </p:nvSpPr>
          <p:spPr>
            <a:xfrm>
              <a:off x="1525836" y="1936363"/>
              <a:ext cx="745386" cy="302816"/>
            </a:xfrm>
            <a:custGeom>
              <a:avLst/>
              <a:gdLst>
                <a:gd name="connsiteX0" fmla="*/ 0 w 745386"/>
                <a:gd name="connsiteY0" fmla="*/ 0 h 302816"/>
                <a:gd name="connsiteX1" fmla="*/ 745386 w 745386"/>
                <a:gd name="connsiteY1" fmla="*/ 0 h 302816"/>
                <a:gd name="connsiteX2" fmla="*/ 745386 w 745386"/>
                <a:gd name="connsiteY2" fmla="*/ 302816 h 302816"/>
                <a:gd name="connsiteX3" fmla="*/ 0 w 745386"/>
                <a:gd name="connsiteY3" fmla="*/ 302816 h 302816"/>
                <a:gd name="connsiteX4" fmla="*/ 0 w 745386"/>
                <a:gd name="connsiteY4" fmla="*/ 0 h 302816"/>
                <a:gd name="connsiteX0" fmla="*/ 0 w 745386"/>
                <a:gd name="connsiteY0" fmla="*/ 3423 h 306239"/>
                <a:gd name="connsiteX1" fmla="*/ 366464 w 745386"/>
                <a:gd name="connsiteY1" fmla="*/ 0 h 306239"/>
                <a:gd name="connsiteX2" fmla="*/ 745386 w 745386"/>
                <a:gd name="connsiteY2" fmla="*/ 3423 h 306239"/>
                <a:gd name="connsiteX3" fmla="*/ 745386 w 745386"/>
                <a:gd name="connsiteY3" fmla="*/ 306239 h 306239"/>
                <a:gd name="connsiteX4" fmla="*/ 0 w 745386"/>
                <a:gd name="connsiteY4" fmla="*/ 306239 h 306239"/>
                <a:gd name="connsiteX5" fmla="*/ 0 w 745386"/>
                <a:gd name="connsiteY5" fmla="*/ 3423 h 306239"/>
                <a:gd name="connsiteX0" fmla="*/ 0 w 745386"/>
                <a:gd name="connsiteY0" fmla="*/ 0 h 302816"/>
                <a:gd name="connsiteX1" fmla="*/ 366464 w 745386"/>
                <a:gd name="connsiteY1" fmla="*/ 21977 h 302816"/>
                <a:gd name="connsiteX2" fmla="*/ 745386 w 745386"/>
                <a:gd name="connsiteY2" fmla="*/ 0 h 302816"/>
                <a:gd name="connsiteX3" fmla="*/ 745386 w 745386"/>
                <a:gd name="connsiteY3" fmla="*/ 302816 h 302816"/>
                <a:gd name="connsiteX4" fmla="*/ 0 w 745386"/>
                <a:gd name="connsiteY4" fmla="*/ 302816 h 302816"/>
                <a:gd name="connsiteX5" fmla="*/ 0 w 745386"/>
                <a:gd name="connsiteY5" fmla="*/ 0 h 30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86" h="302816">
                  <a:moveTo>
                    <a:pt x="0" y="0"/>
                  </a:moveTo>
                  <a:lnTo>
                    <a:pt x="366464" y="21977"/>
                  </a:lnTo>
                  <a:lnTo>
                    <a:pt x="745386" y="0"/>
                  </a:lnTo>
                  <a:lnTo>
                    <a:pt x="745386" y="302816"/>
                  </a:lnTo>
                  <a:lnTo>
                    <a:pt x="0" y="302816"/>
                  </a:lnTo>
                  <a:lnTo>
                    <a:pt x="0" y="0"/>
                  </a:ln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82" name="Straight Connector 81">
              <a:extLst>
                <a:ext uri="{FF2B5EF4-FFF2-40B4-BE49-F238E27FC236}">
                  <a16:creationId xmlns:a16="http://schemas.microsoft.com/office/drawing/2014/main" id="{DF289AC9-A05E-4508-9F7B-F1F47E65A016}"/>
                </a:ext>
              </a:extLst>
            </p:cNvPr>
            <p:cNvCxnSpPr>
              <a:cxnSpLocks/>
            </p:cNvCxnSpPr>
            <p:nvPr/>
          </p:nvCxnSpPr>
          <p:spPr>
            <a:xfrm>
              <a:off x="1554610" y="2019490"/>
              <a:ext cx="285607" cy="17128"/>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83" name="Straight Connector 82">
              <a:extLst>
                <a:ext uri="{FF2B5EF4-FFF2-40B4-BE49-F238E27FC236}">
                  <a16:creationId xmlns:a16="http://schemas.microsoft.com/office/drawing/2014/main" id="{E6FE5269-8D14-42EC-A39A-F6B7FB8CA5E6}"/>
                </a:ext>
              </a:extLst>
            </p:cNvPr>
            <p:cNvCxnSpPr>
              <a:cxnSpLocks/>
            </p:cNvCxnSpPr>
            <p:nvPr/>
          </p:nvCxnSpPr>
          <p:spPr>
            <a:xfrm>
              <a:off x="1568761" y="2077117"/>
              <a:ext cx="275719" cy="14919"/>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84" name="Straight Connector 83">
              <a:extLst>
                <a:ext uri="{FF2B5EF4-FFF2-40B4-BE49-F238E27FC236}">
                  <a16:creationId xmlns:a16="http://schemas.microsoft.com/office/drawing/2014/main" id="{E1EF632B-BB29-4FAE-98E5-65E0ED8874A0}"/>
                </a:ext>
              </a:extLst>
            </p:cNvPr>
            <p:cNvCxnSpPr>
              <a:cxnSpLocks/>
            </p:cNvCxnSpPr>
            <p:nvPr/>
          </p:nvCxnSpPr>
          <p:spPr>
            <a:xfrm>
              <a:off x="1573024" y="2132534"/>
              <a:ext cx="268258" cy="10657"/>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85" name="Straight Connector 84">
              <a:extLst>
                <a:ext uri="{FF2B5EF4-FFF2-40B4-BE49-F238E27FC236}">
                  <a16:creationId xmlns:a16="http://schemas.microsoft.com/office/drawing/2014/main" id="{F59CCF1B-2BB1-4C43-A003-03BB8537E246}"/>
                </a:ext>
              </a:extLst>
            </p:cNvPr>
            <p:cNvCxnSpPr>
              <a:cxnSpLocks/>
            </p:cNvCxnSpPr>
            <p:nvPr/>
          </p:nvCxnSpPr>
          <p:spPr>
            <a:xfrm>
              <a:off x="1881824" y="1958785"/>
              <a:ext cx="524" cy="261946"/>
            </a:xfrm>
            <a:prstGeom prst="line">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grpSp>
      <p:grpSp>
        <p:nvGrpSpPr>
          <p:cNvPr id="99" name="Group 98">
            <a:extLst>
              <a:ext uri="{FF2B5EF4-FFF2-40B4-BE49-F238E27FC236}">
                <a16:creationId xmlns:a16="http://schemas.microsoft.com/office/drawing/2014/main" id="{D139059C-EACC-4CED-A02D-070950067950}"/>
              </a:ext>
            </a:extLst>
          </p:cNvPr>
          <p:cNvGrpSpPr/>
          <p:nvPr/>
        </p:nvGrpSpPr>
        <p:grpSpPr>
          <a:xfrm>
            <a:off x="-25520368" y="3375968"/>
            <a:ext cx="1158723" cy="791147"/>
            <a:chOff x="3579868" y="1822686"/>
            <a:chExt cx="724202" cy="389067"/>
          </a:xfrm>
        </p:grpSpPr>
        <p:sp>
          <p:nvSpPr>
            <p:cNvPr id="100" name="Freeform: Shape 99">
              <a:extLst>
                <a:ext uri="{FF2B5EF4-FFF2-40B4-BE49-F238E27FC236}">
                  <a16:creationId xmlns:a16="http://schemas.microsoft.com/office/drawing/2014/main" id="{6ECC898E-52C7-4969-8A94-42A4C259FF88}"/>
                </a:ext>
              </a:extLst>
            </p:cNvPr>
            <p:cNvSpPr/>
            <p:nvPr/>
          </p:nvSpPr>
          <p:spPr>
            <a:xfrm flipV="1">
              <a:off x="3579868" y="1822686"/>
              <a:ext cx="724202" cy="389067"/>
            </a:xfrm>
            <a:custGeom>
              <a:avLst/>
              <a:gdLst>
                <a:gd name="connsiteX0" fmla="*/ 410082 w 832762"/>
                <a:gd name="connsiteY0" fmla="*/ 447389 h 447389"/>
                <a:gd name="connsiteX1" fmla="*/ 422680 w 832762"/>
                <a:gd name="connsiteY1" fmla="*/ 447389 h 447389"/>
                <a:gd name="connsiteX2" fmla="*/ 653584 w 832762"/>
                <a:gd name="connsiteY2" fmla="*/ 196445 h 447389"/>
                <a:gd name="connsiteX3" fmla="*/ 832762 w 832762"/>
                <a:gd name="connsiteY3" fmla="*/ 391175 h 447389"/>
                <a:gd name="connsiteX4" fmla="*/ 832762 w 832762"/>
                <a:gd name="connsiteY4" fmla="*/ 279245 h 447389"/>
                <a:gd name="connsiteX5" fmla="*/ 832762 w 832762"/>
                <a:gd name="connsiteY5" fmla="*/ 112294 h 447389"/>
                <a:gd name="connsiteX6" fmla="*/ 832762 w 832762"/>
                <a:gd name="connsiteY6" fmla="*/ 55850 h 447389"/>
                <a:gd name="connsiteX7" fmla="*/ 776912 w 832762"/>
                <a:gd name="connsiteY7" fmla="*/ 0 h 447389"/>
                <a:gd name="connsiteX8" fmla="*/ 55850 w 832762"/>
                <a:gd name="connsiteY8" fmla="*/ 0 h 447389"/>
                <a:gd name="connsiteX9" fmla="*/ 0 w 832762"/>
                <a:gd name="connsiteY9" fmla="*/ 55850 h 447389"/>
                <a:gd name="connsiteX10" fmla="*/ 0 w 832762"/>
                <a:gd name="connsiteY10" fmla="*/ 112294 h 447389"/>
                <a:gd name="connsiteX11" fmla="*/ 0 w 832762"/>
                <a:gd name="connsiteY11" fmla="*/ 279245 h 447389"/>
                <a:gd name="connsiteX12" fmla="*/ 0 w 832762"/>
                <a:gd name="connsiteY12" fmla="*/ 391175 h 447389"/>
                <a:gd name="connsiteX13" fmla="*/ 179179 w 832762"/>
                <a:gd name="connsiteY13" fmla="*/ 196445 h 447389"/>
                <a:gd name="connsiteX14" fmla="*/ 410082 w 832762"/>
                <a:gd name="connsiteY14" fmla="*/ 447389 h 44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762" h="447389">
                  <a:moveTo>
                    <a:pt x="410082" y="447389"/>
                  </a:moveTo>
                  <a:lnTo>
                    <a:pt x="422680" y="447389"/>
                  </a:lnTo>
                  <a:lnTo>
                    <a:pt x="653584" y="196445"/>
                  </a:lnTo>
                  <a:lnTo>
                    <a:pt x="832762" y="391175"/>
                  </a:lnTo>
                  <a:lnTo>
                    <a:pt x="832762" y="279245"/>
                  </a:lnTo>
                  <a:lnTo>
                    <a:pt x="832762" y="112294"/>
                  </a:lnTo>
                  <a:lnTo>
                    <a:pt x="832762" y="55850"/>
                  </a:lnTo>
                  <a:cubicBezTo>
                    <a:pt x="832762" y="25005"/>
                    <a:pt x="807757" y="0"/>
                    <a:pt x="776912" y="0"/>
                  </a:cubicBezTo>
                  <a:lnTo>
                    <a:pt x="55850" y="0"/>
                  </a:lnTo>
                  <a:cubicBezTo>
                    <a:pt x="25005" y="0"/>
                    <a:pt x="0" y="25005"/>
                    <a:pt x="0" y="55850"/>
                  </a:cubicBezTo>
                  <a:lnTo>
                    <a:pt x="0" y="112294"/>
                  </a:lnTo>
                  <a:lnTo>
                    <a:pt x="0" y="279245"/>
                  </a:lnTo>
                  <a:lnTo>
                    <a:pt x="0" y="391175"/>
                  </a:lnTo>
                  <a:lnTo>
                    <a:pt x="179179" y="196445"/>
                  </a:lnTo>
                  <a:lnTo>
                    <a:pt x="410082" y="447389"/>
                  </a:ln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cxnSp>
          <p:nvCxnSpPr>
            <p:cNvPr id="101" name="Straight Connector 100">
              <a:extLst>
                <a:ext uri="{FF2B5EF4-FFF2-40B4-BE49-F238E27FC236}">
                  <a16:creationId xmlns:a16="http://schemas.microsoft.com/office/drawing/2014/main" id="{F7EFCE2D-036E-45A6-B75A-AB53E72F9F9A}"/>
                </a:ext>
              </a:extLst>
            </p:cNvPr>
            <p:cNvCxnSpPr>
              <a:cxnSpLocks/>
            </p:cNvCxnSpPr>
            <p:nvPr/>
          </p:nvCxnSpPr>
          <p:spPr>
            <a:xfrm>
              <a:off x="3886832" y="1932808"/>
              <a:ext cx="0" cy="247018"/>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02" name="Straight Connector 101">
              <a:extLst>
                <a:ext uri="{FF2B5EF4-FFF2-40B4-BE49-F238E27FC236}">
                  <a16:creationId xmlns:a16="http://schemas.microsoft.com/office/drawing/2014/main" id="{AF287281-3160-4687-8E5E-80565DE7381E}"/>
                </a:ext>
              </a:extLst>
            </p:cNvPr>
            <p:cNvCxnSpPr>
              <a:cxnSpLocks/>
            </p:cNvCxnSpPr>
            <p:nvPr/>
          </p:nvCxnSpPr>
          <p:spPr>
            <a:xfrm>
              <a:off x="3852886" y="1981551"/>
              <a:ext cx="0" cy="198625"/>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sp>
        <p:nvSpPr>
          <p:cNvPr id="103" name="Rectangle 102">
            <a:extLst>
              <a:ext uri="{FF2B5EF4-FFF2-40B4-BE49-F238E27FC236}">
                <a16:creationId xmlns:a16="http://schemas.microsoft.com/office/drawing/2014/main" id="{0EA23857-6B3A-4495-BE0B-5046A966831C}"/>
              </a:ext>
            </a:extLst>
          </p:cNvPr>
          <p:cNvSpPr/>
          <p:nvPr/>
        </p:nvSpPr>
        <p:spPr>
          <a:xfrm>
            <a:off x="-15710864" y="4383904"/>
            <a:ext cx="2562819" cy="769441"/>
          </a:xfrm>
          <a:prstGeom prst="rect">
            <a:avLst/>
          </a:prstGeom>
        </p:spPr>
        <p:txBody>
          <a:bodyPr wrap="square">
            <a:spAutoFit/>
          </a:bodyPr>
          <a:lstStyle/>
          <a:p>
            <a:pPr algn="ctr" defTabSz="731520">
              <a:spcAft>
                <a:spcPts val="2880"/>
              </a:spcAft>
              <a:defRPr/>
            </a:pPr>
            <a:r>
              <a:rPr lang="en-US" sz="2000" dirty="0"/>
              <a:t>Oversight of </a:t>
            </a:r>
            <a:br>
              <a:rPr lang="en-US" sz="2400" dirty="0"/>
            </a:br>
            <a:r>
              <a:rPr lang="en-US" sz="2400" dirty="0"/>
              <a:t>finance</a:t>
            </a:r>
          </a:p>
        </p:txBody>
      </p:sp>
      <p:sp>
        <p:nvSpPr>
          <p:cNvPr id="104" name="Rectangle 103">
            <a:extLst>
              <a:ext uri="{FF2B5EF4-FFF2-40B4-BE49-F238E27FC236}">
                <a16:creationId xmlns:a16="http://schemas.microsoft.com/office/drawing/2014/main" id="{4B63654A-3972-433F-AB1B-FC633948B655}"/>
              </a:ext>
            </a:extLst>
          </p:cNvPr>
          <p:cNvSpPr/>
          <p:nvPr/>
        </p:nvSpPr>
        <p:spPr>
          <a:xfrm>
            <a:off x="-6066468" y="4383904"/>
            <a:ext cx="2516677" cy="769441"/>
          </a:xfrm>
          <a:prstGeom prst="rect">
            <a:avLst/>
          </a:prstGeom>
        </p:spPr>
        <p:txBody>
          <a:bodyPr wrap="square">
            <a:spAutoFit/>
          </a:bodyPr>
          <a:lstStyle/>
          <a:p>
            <a:pPr algn="ctr" defTabSz="731520">
              <a:spcAft>
                <a:spcPts val="2880"/>
              </a:spcAft>
              <a:defRPr/>
            </a:pPr>
            <a:r>
              <a:rPr lang="en-US" sz="2000" dirty="0"/>
              <a:t>Oversight of </a:t>
            </a:r>
            <a:br>
              <a:rPr lang="en-US" sz="2400" dirty="0"/>
            </a:br>
            <a:r>
              <a:rPr lang="en-US" sz="2400" dirty="0"/>
              <a:t>risk</a:t>
            </a:r>
          </a:p>
        </p:txBody>
      </p:sp>
      <p:grpSp>
        <p:nvGrpSpPr>
          <p:cNvPr id="110" name="Group 109">
            <a:extLst>
              <a:ext uri="{FF2B5EF4-FFF2-40B4-BE49-F238E27FC236}">
                <a16:creationId xmlns:a16="http://schemas.microsoft.com/office/drawing/2014/main" id="{96C96C3C-7E8C-4C8E-976A-E8A24A0C6EEE}"/>
              </a:ext>
            </a:extLst>
          </p:cNvPr>
          <p:cNvGrpSpPr/>
          <p:nvPr/>
        </p:nvGrpSpPr>
        <p:grpSpPr>
          <a:xfrm>
            <a:off x="-14897399" y="3312772"/>
            <a:ext cx="935888" cy="917538"/>
            <a:chOff x="368924" y="-1636550"/>
            <a:chExt cx="935888" cy="917538"/>
          </a:xfrm>
        </p:grpSpPr>
        <p:sp>
          <p:nvSpPr>
            <p:cNvPr id="111" name="Freeform: Shape 110">
              <a:extLst>
                <a:ext uri="{FF2B5EF4-FFF2-40B4-BE49-F238E27FC236}">
                  <a16:creationId xmlns:a16="http://schemas.microsoft.com/office/drawing/2014/main" id="{9C1E7B8B-CCDB-4DC1-9F4E-3A58E3267A39}"/>
                </a:ext>
              </a:extLst>
            </p:cNvPr>
            <p:cNvSpPr/>
            <p:nvPr/>
          </p:nvSpPr>
          <p:spPr>
            <a:xfrm>
              <a:off x="368924" y="-1636550"/>
              <a:ext cx="693249" cy="693249"/>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9050" cap="flat">
              <a:solidFill>
                <a:schemeClr val="tx1"/>
              </a:solidFill>
              <a:prstDash val="solid"/>
              <a:round/>
            </a:ln>
          </p:spPr>
          <p:txBody>
            <a:bodyPr rtlCol="0" anchor="ctr"/>
            <a:lstStyle/>
            <a:p>
              <a:endParaRPr lang="en-US" dirty="0"/>
            </a:p>
          </p:txBody>
        </p:sp>
        <p:sp>
          <p:nvSpPr>
            <p:cNvPr id="112" name="Freeform: Shape 111">
              <a:extLst>
                <a:ext uri="{FF2B5EF4-FFF2-40B4-BE49-F238E27FC236}">
                  <a16:creationId xmlns:a16="http://schemas.microsoft.com/office/drawing/2014/main" id="{652F03AF-3D80-42F3-8F1C-6F8106DB01DE}"/>
                </a:ext>
              </a:extLst>
            </p:cNvPr>
            <p:cNvSpPr/>
            <p:nvPr/>
          </p:nvSpPr>
          <p:spPr>
            <a:xfrm>
              <a:off x="412422" y="-1554312"/>
              <a:ext cx="88356" cy="10874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9050" cap="flat">
              <a:solidFill>
                <a:schemeClr val="tx1"/>
              </a:solidFill>
              <a:prstDash val="solid"/>
              <a:round/>
            </a:ln>
          </p:spPr>
          <p:txBody>
            <a:bodyPr rtlCol="0" anchor="ctr"/>
            <a:lstStyle/>
            <a:p>
              <a:endParaRPr lang="en-US" dirty="0"/>
            </a:p>
          </p:txBody>
        </p:sp>
        <p:sp>
          <p:nvSpPr>
            <p:cNvPr id="115" name="Freeform: Shape 114">
              <a:extLst>
                <a:ext uri="{FF2B5EF4-FFF2-40B4-BE49-F238E27FC236}">
                  <a16:creationId xmlns:a16="http://schemas.microsoft.com/office/drawing/2014/main" id="{6F0D63C9-7699-433D-BD42-D9DAD13E2845}"/>
                </a:ext>
              </a:extLst>
            </p:cNvPr>
            <p:cNvSpPr/>
            <p:nvPr/>
          </p:nvSpPr>
          <p:spPr>
            <a:xfrm>
              <a:off x="433014" y="-1571850"/>
              <a:ext cx="564115" cy="564115"/>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9050" cap="flat">
              <a:solidFill>
                <a:schemeClr val="tx1"/>
              </a:solidFill>
              <a:prstDash val="solid"/>
              <a:round/>
            </a:ln>
          </p:spPr>
          <p:txBody>
            <a:bodyPr rtlCol="0" anchor="ctr"/>
            <a:lstStyle/>
            <a:p>
              <a:endParaRPr lang="en-US" dirty="0"/>
            </a:p>
          </p:txBody>
        </p:sp>
        <p:sp>
          <p:nvSpPr>
            <p:cNvPr id="118" name="Freeform: Shape 117">
              <a:extLst>
                <a:ext uri="{FF2B5EF4-FFF2-40B4-BE49-F238E27FC236}">
                  <a16:creationId xmlns:a16="http://schemas.microsoft.com/office/drawing/2014/main" id="{13CAC79F-B8F4-4047-8A70-63802B4A0A1A}"/>
                </a:ext>
              </a:extLst>
            </p:cNvPr>
            <p:cNvSpPr/>
            <p:nvPr/>
          </p:nvSpPr>
          <p:spPr>
            <a:xfrm>
              <a:off x="883424" y="-1140400"/>
              <a:ext cx="421388" cy="421388"/>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9050" cap="flat">
              <a:solidFill>
                <a:schemeClr val="tx1"/>
              </a:solidFill>
              <a:prstDash val="solid"/>
              <a:round/>
            </a:ln>
          </p:spPr>
          <p:txBody>
            <a:bodyPr rtlCol="0" anchor="ctr"/>
            <a:lstStyle/>
            <a:p>
              <a:endParaRPr lang="en-US" dirty="0"/>
            </a:p>
          </p:txBody>
        </p:sp>
        <p:sp>
          <p:nvSpPr>
            <p:cNvPr id="120" name="Freeform: Shape 119">
              <a:extLst>
                <a:ext uri="{FF2B5EF4-FFF2-40B4-BE49-F238E27FC236}">
                  <a16:creationId xmlns:a16="http://schemas.microsoft.com/office/drawing/2014/main" id="{5C40E17C-9B30-4CC3-AF14-DAA4ED12D5B5}"/>
                </a:ext>
              </a:extLst>
            </p:cNvPr>
            <p:cNvSpPr/>
            <p:nvPr/>
          </p:nvSpPr>
          <p:spPr>
            <a:xfrm>
              <a:off x="1107031" y="-913394"/>
              <a:ext cx="101949" cy="10874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tx1"/>
              </a:solidFill>
              <a:prstDash val="solid"/>
              <a:round/>
            </a:ln>
          </p:spPr>
          <p:txBody>
            <a:bodyPr rtlCol="0" anchor="ctr"/>
            <a:lstStyle/>
            <a:p>
              <a:endParaRPr lang="en-US" dirty="0"/>
            </a:p>
          </p:txBody>
        </p:sp>
        <p:sp>
          <p:nvSpPr>
            <p:cNvPr id="121" name="Freeform: Shape 120">
              <a:extLst>
                <a:ext uri="{FF2B5EF4-FFF2-40B4-BE49-F238E27FC236}">
                  <a16:creationId xmlns:a16="http://schemas.microsoft.com/office/drawing/2014/main" id="{6545CBEB-BB7E-4DAD-A778-9FD25E55F78A}"/>
                </a:ext>
              </a:extLst>
            </p:cNvPr>
            <p:cNvSpPr/>
            <p:nvPr/>
          </p:nvSpPr>
          <p:spPr>
            <a:xfrm>
              <a:off x="1059456" y="-960970"/>
              <a:ext cx="101949" cy="10874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tx1"/>
              </a:solidFill>
              <a:prstDash val="solid"/>
              <a:round/>
            </a:ln>
          </p:spPr>
          <p:txBody>
            <a:bodyPr rtlCol="0" anchor="ctr"/>
            <a:lstStyle/>
            <a:p>
              <a:endParaRPr lang="en-US" dirty="0"/>
            </a:p>
          </p:txBody>
        </p:sp>
        <p:grpSp>
          <p:nvGrpSpPr>
            <p:cNvPr id="122" name="Group 121">
              <a:extLst>
                <a:ext uri="{FF2B5EF4-FFF2-40B4-BE49-F238E27FC236}">
                  <a16:creationId xmlns:a16="http://schemas.microsoft.com/office/drawing/2014/main" id="{6833625F-B54A-4F2C-8966-521D73862EB2}"/>
                </a:ext>
              </a:extLst>
            </p:cNvPr>
            <p:cNvGrpSpPr/>
            <p:nvPr/>
          </p:nvGrpSpPr>
          <p:grpSpPr>
            <a:xfrm>
              <a:off x="631271" y="-1497088"/>
              <a:ext cx="167601" cy="414591"/>
              <a:chOff x="3603328" y="-1494501"/>
              <a:chExt cx="258270" cy="638878"/>
            </a:xfrm>
          </p:grpSpPr>
          <p:sp>
            <p:nvSpPr>
              <p:cNvPr id="123" name="Freeform: Shape 122">
                <a:extLst>
                  <a:ext uri="{FF2B5EF4-FFF2-40B4-BE49-F238E27FC236}">
                    <a16:creationId xmlns:a16="http://schemas.microsoft.com/office/drawing/2014/main" id="{094ACC16-0C19-4920-9DB1-6ED38CEF3B36}"/>
                  </a:ext>
                </a:extLst>
              </p:cNvPr>
              <p:cNvSpPr/>
              <p:nvPr/>
            </p:nvSpPr>
            <p:spPr>
              <a:xfrm>
                <a:off x="3603328" y="-1439450"/>
                <a:ext cx="258270" cy="502946"/>
              </a:xfrm>
              <a:custGeom>
                <a:avLst/>
                <a:gdLst>
                  <a:gd name="connsiteX0" fmla="*/ 4828 w 122300"/>
                  <a:gd name="connsiteY0" fmla="*/ 177336 h 238164"/>
                  <a:gd name="connsiteX1" fmla="*/ 62438 w 122300"/>
                  <a:gd name="connsiteY1" fmla="*/ 234947 h 238164"/>
                  <a:gd name="connsiteX2" fmla="*/ 120048 w 122300"/>
                  <a:gd name="connsiteY2" fmla="*/ 177336 h 238164"/>
                  <a:gd name="connsiteX3" fmla="*/ 62438 w 122300"/>
                  <a:gd name="connsiteY3" fmla="*/ 120048 h 238164"/>
                  <a:gd name="connsiteX4" fmla="*/ 4828 w 122300"/>
                  <a:gd name="connsiteY4" fmla="*/ 62438 h 238164"/>
                  <a:gd name="connsiteX5" fmla="*/ 62438 w 122300"/>
                  <a:gd name="connsiteY5" fmla="*/ 4828 h 238164"/>
                  <a:gd name="connsiteX6" fmla="*/ 120048 w 122300"/>
                  <a:gd name="connsiteY6" fmla="*/ 62438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0" h="238164">
                    <a:moveTo>
                      <a:pt x="4828" y="177336"/>
                    </a:moveTo>
                    <a:cubicBezTo>
                      <a:pt x="4828" y="209199"/>
                      <a:pt x="30575" y="234947"/>
                      <a:pt x="62438" y="234947"/>
                    </a:cubicBezTo>
                    <a:cubicBezTo>
                      <a:pt x="94300" y="234947"/>
                      <a:pt x="120048" y="209199"/>
                      <a:pt x="120048" y="177336"/>
                    </a:cubicBezTo>
                    <a:cubicBezTo>
                      <a:pt x="120048" y="145474"/>
                      <a:pt x="93657" y="125198"/>
                      <a:pt x="62438" y="120048"/>
                    </a:cubicBezTo>
                    <a:cubicBezTo>
                      <a:pt x="31219" y="114899"/>
                      <a:pt x="4828" y="94300"/>
                      <a:pt x="4828" y="62438"/>
                    </a:cubicBezTo>
                    <a:cubicBezTo>
                      <a:pt x="4828" y="30575"/>
                      <a:pt x="30575" y="4828"/>
                      <a:pt x="62438" y="4828"/>
                    </a:cubicBezTo>
                    <a:cubicBezTo>
                      <a:pt x="94300" y="4828"/>
                      <a:pt x="120048" y="30575"/>
                      <a:pt x="120048" y="62438"/>
                    </a:cubicBezTo>
                  </a:path>
                </a:pathLst>
              </a:custGeom>
              <a:noFill/>
              <a:ln w="19050" cap="flat">
                <a:solidFill>
                  <a:schemeClr val="tx1"/>
                </a:solidFill>
                <a:prstDash val="solid"/>
                <a:round/>
              </a:ln>
            </p:spPr>
            <p:txBody>
              <a:bodyPr rtlCol="0" anchor="ctr"/>
              <a:lstStyle/>
              <a:p>
                <a:endParaRPr lang="en-US" dirty="0"/>
              </a:p>
            </p:txBody>
          </p:sp>
          <p:sp>
            <p:nvSpPr>
              <p:cNvPr id="124" name="Freeform: Shape 123">
                <a:extLst>
                  <a:ext uri="{FF2B5EF4-FFF2-40B4-BE49-F238E27FC236}">
                    <a16:creationId xmlns:a16="http://schemas.microsoft.com/office/drawing/2014/main" id="{A3CB0FC3-8BF0-47D8-AED4-3089DC3A926D}"/>
                  </a:ext>
                </a:extLst>
              </p:cNvPr>
              <p:cNvSpPr/>
              <p:nvPr/>
            </p:nvSpPr>
            <p:spPr>
              <a:xfrm>
                <a:off x="3735860" y="-1494501"/>
                <a:ext cx="20389" cy="638878"/>
              </a:xfrm>
              <a:custGeom>
                <a:avLst/>
                <a:gdLst>
                  <a:gd name="connsiteX0" fmla="*/ 4828 w 9655"/>
                  <a:gd name="connsiteY0" fmla="*/ 4828 h 302533"/>
                  <a:gd name="connsiteX1" fmla="*/ 4828 w 9655"/>
                  <a:gd name="connsiteY1" fmla="*/ 297706 h 302533"/>
                </a:gdLst>
                <a:ahLst/>
                <a:cxnLst>
                  <a:cxn ang="0">
                    <a:pos x="connsiteX0" y="connsiteY0"/>
                  </a:cxn>
                  <a:cxn ang="0">
                    <a:pos x="connsiteX1" y="connsiteY1"/>
                  </a:cxn>
                </a:cxnLst>
                <a:rect l="l" t="t" r="r" b="b"/>
                <a:pathLst>
                  <a:path w="9655" h="302533">
                    <a:moveTo>
                      <a:pt x="4828" y="4828"/>
                    </a:moveTo>
                    <a:lnTo>
                      <a:pt x="4828" y="297706"/>
                    </a:lnTo>
                  </a:path>
                </a:pathLst>
              </a:custGeom>
              <a:ln w="19050" cap="flat">
                <a:solidFill>
                  <a:schemeClr val="tx1"/>
                </a:solidFill>
                <a:prstDash val="solid"/>
                <a:round/>
              </a:ln>
            </p:spPr>
            <p:txBody>
              <a:bodyPr rtlCol="0" anchor="ctr"/>
              <a:lstStyle/>
              <a:p>
                <a:endParaRPr lang="en-US" dirty="0"/>
              </a:p>
            </p:txBody>
          </p:sp>
        </p:grpSp>
      </p:grpSp>
      <p:grpSp>
        <p:nvGrpSpPr>
          <p:cNvPr id="125" name="Group 124">
            <a:extLst>
              <a:ext uri="{FF2B5EF4-FFF2-40B4-BE49-F238E27FC236}">
                <a16:creationId xmlns:a16="http://schemas.microsoft.com/office/drawing/2014/main" id="{EC905E37-FFB3-4D1E-8E99-F5EA736EC193}"/>
              </a:ext>
            </a:extLst>
          </p:cNvPr>
          <p:cNvGrpSpPr/>
          <p:nvPr/>
        </p:nvGrpSpPr>
        <p:grpSpPr>
          <a:xfrm>
            <a:off x="-5263085" y="3346703"/>
            <a:ext cx="909910" cy="849676"/>
            <a:chOff x="2002492" y="-1699518"/>
            <a:chExt cx="909910" cy="849676"/>
          </a:xfrm>
        </p:grpSpPr>
        <p:grpSp>
          <p:nvGrpSpPr>
            <p:cNvPr id="126" name="Group 125">
              <a:extLst>
                <a:ext uri="{FF2B5EF4-FFF2-40B4-BE49-F238E27FC236}">
                  <a16:creationId xmlns:a16="http://schemas.microsoft.com/office/drawing/2014/main" id="{DCD6BD71-2172-4BDE-BDB4-81C3FE86C593}"/>
                </a:ext>
              </a:extLst>
            </p:cNvPr>
            <p:cNvGrpSpPr/>
            <p:nvPr/>
          </p:nvGrpSpPr>
          <p:grpSpPr>
            <a:xfrm>
              <a:off x="2002492" y="-1699518"/>
              <a:ext cx="909910" cy="792920"/>
              <a:chOff x="2352293" y="-1233513"/>
              <a:chExt cx="475760" cy="414590"/>
            </a:xfrm>
          </p:grpSpPr>
          <p:sp>
            <p:nvSpPr>
              <p:cNvPr id="140" name="Freeform: Shape 139">
                <a:extLst>
                  <a:ext uri="{FF2B5EF4-FFF2-40B4-BE49-F238E27FC236}">
                    <a16:creationId xmlns:a16="http://schemas.microsoft.com/office/drawing/2014/main" id="{95491B4C-F41F-405E-9DB3-E1EBF7AFE853}"/>
                  </a:ext>
                </a:extLst>
              </p:cNvPr>
              <p:cNvSpPr/>
              <p:nvPr/>
            </p:nvSpPr>
            <p:spPr>
              <a:xfrm>
                <a:off x="2352293" y="-1233513"/>
                <a:ext cx="475760" cy="414590"/>
              </a:xfrm>
              <a:custGeom>
                <a:avLst/>
                <a:gdLst>
                  <a:gd name="connsiteX0" fmla="*/ 100978 w 225291"/>
                  <a:gd name="connsiteY0" fmla="*/ 11586 h 196325"/>
                  <a:gd name="connsiteX1" fmla="*/ 6678 w 225291"/>
                  <a:gd name="connsiteY1" fmla="*/ 171221 h 196325"/>
                  <a:gd name="connsiteX2" fmla="*/ 19229 w 225291"/>
                  <a:gd name="connsiteY2" fmla="*/ 193107 h 196325"/>
                  <a:gd name="connsiteX3" fmla="*/ 208152 w 225291"/>
                  <a:gd name="connsiteY3" fmla="*/ 193107 h 196325"/>
                  <a:gd name="connsiteX4" fmla="*/ 220704 w 225291"/>
                  <a:gd name="connsiteY4" fmla="*/ 171221 h 196325"/>
                  <a:gd name="connsiteX5" fmla="*/ 126404 w 225291"/>
                  <a:gd name="connsiteY5" fmla="*/ 11586 h 196325"/>
                  <a:gd name="connsiteX6" fmla="*/ 100978 w 225291"/>
                  <a:gd name="connsiteY6" fmla="*/ 11586 h 196325"/>
                  <a:gd name="connsiteX7" fmla="*/ 100978 w 225291"/>
                  <a:gd name="connsiteY7" fmla="*/ 11586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91" h="196325">
                    <a:moveTo>
                      <a:pt x="100978" y="11586"/>
                    </a:moveTo>
                    <a:cubicBezTo>
                      <a:pt x="6678" y="171221"/>
                      <a:pt x="100978" y="11586"/>
                      <a:pt x="6678" y="171221"/>
                    </a:cubicBezTo>
                    <a:cubicBezTo>
                      <a:pt x="1206" y="180233"/>
                      <a:pt x="8609" y="193107"/>
                      <a:pt x="19229" y="193107"/>
                    </a:cubicBezTo>
                    <a:cubicBezTo>
                      <a:pt x="208152" y="193107"/>
                      <a:pt x="19229" y="193107"/>
                      <a:pt x="208152" y="193107"/>
                    </a:cubicBezTo>
                    <a:cubicBezTo>
                      <a:pt x="219095" y="193107"/>
                      <a:pt x="226176" y="180555"/>
                      <a:pt x="220704" y="171221"/>
                    </a:cubicBezTo>
                    <a:cubicBezTo>
                      <a:pt x="126404" y="11586"/>
                      <a:pt x="220704" y="171221"/>
                      <a:pt x="126404" y="11586"/>
                    </a:cubicBezTo>
                    <a:cubicBezTo>
                      <a:pt x="120932" y="2575"/>
                      <a:pt x="106449" y="2575"/>
                      <a:pt x="100978" y="11586"/>
                    </a:cubicBezTo>
                    <a:lnTo>
                      <a:pt x="100978" y="11586"/>
                    </a:lnTo>
                    <a:close/>
                  </a:path>
                </a:pathLst>
              </a:custGeom>
              <a:noFill/>
              <a:ln w="19050" cap="flat">
                <a:solidFill>
                  <a:schemeClr val="tx1"/>
                </a:solidFill>
                <a:prstDash val="solid"/>
                <a:round/>
              </a:ln>
            </p:spPr>
            <p:txBody>
              <a:bodyPr rtlCol="0" anchor="ctr"/>
              <a:lstStyle/>
              <a:p>
                <a:endParaRPr lang="en-US" dirty="0"/>
              </a:p>
            </p:txBody>
          </p:sp>
          <p:sp>
            <p:nvSpPr>
              <p:cNvPr id="142" name="Freeform: Shape 141">
                <a:extLst>
                  <a:ext uri="{FF2B5EF4-FFF2-40B4-BE49-F238E27FC236}">
                    <a16:creationId xmlns:a16="http://schemas.microsoft.com/office/drawing/2014/main" id="{A176B8E6-4258-49AA-B03C-C9670B2B1198}"/>
                  </a:ext>
                </a:extLst>
              </p:cNvPr>
              <p:cNvSpPr/>
              <p:nvPr/>
            </p:nvSpPr>
            <p:spPr>
              <a:xfrm>
                <a:off x="2567912" y="-1097922"/>
                <a:ext cx="47576" cy="217490"/>
              </a:xfrm>
              <a:custGeom>
                <a:avLst/>
                <a:gdLst>
                  <a:gd name="connsiteX0" fmla="*/ 11425 w 22529"/>
                  <a:gd name="connsiteY0" fmla="*/ 101864 h 102990"/>
                  <a:gd name="connsiteX1" fmla="*/ 4989 w 22529"/>
                  <a:gd name="connsiteY1" fmla="*/ 99289 h 102990"/>
                  <a:gd name="connsiteX2" fmla="*/ 2414 w 22529"/>
                  <a:gd name="connsiteY2" fmla="*/ 92852 h 102990"/>
                  <a:gd name="connsiteX3" fmla="*/ 4989 w 22529"/>
                  <a:gd name="connsiteY3" fmla="*/ 86415 h 102990"/>
                  <a:gd name="connsiteX4" fmla="*/ 11425 w 22529"/>
                  <a:gd name="connsiteY4" fmla="*/ 83840 h 102990"/>
                  <a:gd name="connsiteX5" fmla="*/ 17862 w 22529"/>
                  <a:gd name="connsiteY5" fmla="*/ 86415 h 102990"/>
                  <a:gd name="connsiteX6" fmla="*/ 20437 w 22529"/>
                  <a:gd name="connsiteY6" fmla="*/ 92852 h 102990"/>
                  <a:gd name="connsiteX7" fmla="*/ 17862 w 22529"/>
                  <a:gd name="connsiteY7" fmla="*/ 99289 h 102990"/>
                  <a:gd name="connsiteX8" fmla="*/ 11425 w 22529"/>
                  <a:gd name="connsiteY8" fmla="*/ 101864 h 102990"/>
                  <a:gd name="connsiteX9" fmla="*/ 5632 w 22529"/>
                  <a:gd name="connsiteY9" fmla="*/ 71289 h 102990"/>
                  <a:gd name="connsiteX10" fmla="*/ 3701 w 22529"/>
                  <a:gd name="connsiteY10" fmla="*/ 4345 h 102990"/>
                  <a:gd name="connsiteX11" fmla="*/ 11425 w 22529"/>
                  <a:gd name="connsiteY11" fmla="*/ 2414 h 102990"/>
                  <a:gd name="connsiteX12" fmla="*/ 19150 w 22529"/>
                  <a:gd name="connsiteY12" fmla="*/ 4345 h 102990"/>
                  <a:gd name="connsiteX13" fmla="*/ 17219 w 22529"/>
                  <a:gd name="connsiteY13" fmla="*/ 71289 h 102990"/>
                  <a:gd name="connsiteX14" fmla="*/ 5632 w 22529"/>
                  <a:gd name="connsiteY14" fmla="*/ 71289 h 10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29" h="102990">
                    <a:moveTo>
                      <a:pt x="11425" y="101864"/>
                    </a:moveTo>
                    <a:cubicBezTo>
                      <a:pt x="8851" y="101864"/>
                      <a:pt x="6598" y="100898"/>
                      <a:pt x="4989" y="99289"/>
                    </a:cubicBezTo>
                    <a:cubicBezTo>
                      <a:pt x="3379" y="97680"/>
                      <a:pt x="2414" y="95427"/>
                      <a:pt x="2414" y="92852"/>
                    </a:cubicBezTo>
                    <a:cubicBezTo>
                      <a:pt x="2414" y="90277"/>
                      <a:pt x="3379" y="88024"/>
                      <a:pt x="4989" y="86415"/>
                    </a:cubicBezTo>
                    <a:cubicBezTo>
                      <a:pt x="6598" y="84806"/>
                      <a:pt x="8851" y="83840"/>
                      <a:pt x="11425" y="83840"/>
                    </a:cubicBezTo>
                    <a:cubicBezTo>
                      <a:pt x="14000" y="83840"/>
                      <a:pt x="16253" y="84806"/>
                      <a:pt x="17862" y="86415"/>
                    </a:cubicBezTo>
                    <a:cubicBezTo>
                      <a:pt x="19472" y="88024"/>
                      <a:pt x="20437" y="90277"/>
                      <a:pt x="20437" y="92852"/>
                    </a:cubicBezTo>
                    <a:cubicBezTo>
                      <a:pt x="20437" y="95427"/>
                      <a:pt x="19472" y="97680"/>
                      <a:pt x="17862" y="99289"/>
                    </a:cubicBezTo>
                    <a:cubicBezTo>
                      <a:pt x="16253" y="100898"/>
                      <a:pt x="14000" y="101864"/>
                      <a:pt x="11425" y="101864"/>
                    </a:cubicBezTo>
                    <a:close/>
                    <a:moveTo>
                      <a:pt x="5632" y="71289"/>
                    </a:moveTo>
                    <a:lnTo>
                      <a:pt x="3701" y="4345"/>
                    </a:lnTo>
                    <a:cubicBezTo>
                      <a:pt x="5954" y="3058"/>
                      <a:pt x="8529" y="2414"/>
                      <a:pt x="11425" y="2414"/>
                    </a:cubicBezTo>
                    <a:cubicBezTo>
                      <a:pt x="14000" y="2414"/>
                      <a:pt x="16575" y="3058"/>
                      <a:pt x="19150" y="4345"/>
                    </a:cubicBezTo>
                    <a:lnTo>
                      <a:pt x="17219" y="71289"/>
                    </a:lnTo>
                    <a:lnTo>
                      <a:pt x="5632" y="71289"/>
                    </a:lnTo>
                    <a:close/>
                  </a:path>
                </a:pathLst>
              </a:custGeom>
              <a:solidFill>
                <a:schemeClr val="tx1"/>
              </a:solidFill>
              <a:ln w="19050" cap="flat">
                <a:noFill/>
                <a:prstDash val="solid"/>
                <a:miter/>
              </a:ln>
            </p:spPr>
            <p:txBody>
              <a:bodyPr rtlCol="0" anchor="ctr"/>
              <a:lstStyle/>
              <a:p>
                <a:endParaRPr lang="en-US" dirty="0"/>
              </a:p>
            </p:txBody>
          </p:sp>
        </p:grpSp>
        <p:cxnSp>
          <p:nvCxnSpPr>
            <p:cNvPr id="128" name="Straight Connector 127">
              <a:extLst>
                <a:ext uri="{FF2B5EF4-FFF2-40B4-BE49-F238E27FC236}">
                  <a16:creationId xmlns:a16="http://schemas.microsoft.com/office/drawing/2014/main" id="{6DF646FA-316C-40D8-A452-CEF0DF760345}"/>
                </a:ext>
              </a:extLst>
            </p:cNvPr>
            <p:cNvCxnSpPr/>
            <p:nvPr/>
          </p:nvCxnSpPr>
          <p:spPr>
            <a:xfrm>
              <a:off x="2197729" y="-849842"/>
              <a:ext cx="519437"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9017196-3AD7-42DA-A46B-F2D703A3F193}"/>
                </a:ext>
              </a:extLst>
            </p:cNvPr>
            <p:cNvCxnSpPr>
              <a:cxnSpLocks/>
            </p:cNvCxnSpPr>
            <p:nvPr/>
          </p:nvCxnSpPr>
          <p:spPr>
            <a:xfrm>
              <a:off x="2655094" y="-1554956"/>
              <a:ext cx="230109" cy="39203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650F0AD-B890-4CEF-AB7E-BDE9F1C081CA}"/>
                </a:ext>
              </a:extLst>
            </p:cNvPr>
            <p:cNvCxnSpPr>
              <a:cxnSpLocks/>
            </p:cNvCxnSpPr>
            <p:nvPr/>
          </p:nvCxnSpPr>
          <p:spPr>
            <a:xfrm flipH="1">
              <a:off x="2038072" y="-1554956"/>
              <a:ext cx="230109" cy="39203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Rectangle 145">
            <a:extLst>
              <a:ext uri="{FF2B5EF4-FFF2-40B4-BE49-F238E27FC236}">
                <a16:creationId xmlns:a16="http://schemas.microsoft.com/office/drawing/2014/main" id="{2A949E3E-4C12-4466-8882-4B925F73AB7F}"/>
              </a:ext>
            </a:extLst>
          </p:cNvPr>
          <p:cNvSpPr/>
          <p:nvPr/>
        </p:nvSpPr>
        <p:spPr>
          <a:xfrm>
            <a:off x="538163" y="4545647"/>
            <a:ext cx="3748087" cy="769441"/>
          </a:xfrm>
          <a:prstGeom prst="rect">
            <a:avLst/>
          </a:prstGeom>
        </p:spPr>
        <p:txBody>
          <a:bodyPr wrap="square">
            <a:spAutoFit/>
          </a:bodyPr>
          <a:lstStyle/>
          <a:p>
            <a:pPr algn="ctr" defTabSz="731520">
              <a:spcAft>
                <a:spcPts val="2880"/>
              </a:spcAft>
              <a:defRPr/>
            </a:pPr>
            <a:r>
              <a:rPr lang="en-US" sz="4400" dirty="0">
                <a:latin typeface="+mj-lt"/>
              </a:rPr>
              <a:t>Strategy</a:t>
            </a:r>
          </a:p>
        </p:txBody>
      </p:sp>
      <p:pic>
        <p:nvPicPr>
          <p:cNvPr id="147" name="Graphic 146">
            <a:extLst>
              <a:ext uri="{FF2B5EF4-FFF2-40B4-BE49-F238E27FC236}">
                <a16:creationId xmlns:a16="http://schemas.microsoft.com/office/drawing/2014/main" id="{7511A404-D149-4789-A7C7-558CE4152E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76865" y="2949002"/>
            <a:ext cx="870683" cy="1366608"/>
          </a:xfrm>
          <a:prstGeom prst="rect">
            <a:avLst/>
          </a:prstGeom>
        </p:spPr>
      </p:pic>
      <p:pic>
        <p:nvPicPr>
          <p:cNvPr id="148" name="Picture 2" descr="Image result for amazon logo white png">
            <a:extLst>
              <a:ext uri="{FF2B5EF4-FFF2-40B4-BE49-F238E27FC236}">
                <a16:creationId xmlns:a16="http://schemas.microsoft.com/office/drawing/2014/main" id="{8B68FC89-AB49-4C5A-A0DA-0AEA7EF7F1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9190" y="4826906"/>
            <a:ext cx="1572586" cy="572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7636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16" presetClass="entr" presetSubtype="42" fill="hold" nodeType="withEffect">
                                  <p:stCondLst>
                                    <p:cond delay="0"/>
                                  </p:stCondLst>
                                  <p:childTnLst>
                                    <p:set>
                                      <p:cBhvr>
                                        <p:cTn id="10" dur="1" fill="hold">
                                          <p:stCondLst>
                                            <p:cond delay="0"/>
                                          </p:stCondLst>
                                        </p:cTn>
                                        <p:tgtEl>
                                          <p:spTgt spid="116"/>
                                        </p:tgtEl>
                                        <p:attrNameLst>
                                          <p:attrName>style.visibility</p:attrName>
                                        </p:attrNameLst>
                                      </p:cBhvr>
                                      <p:to>
                                        <p:strVal val="visible"/>
                                      </p:to>
                                    </p:set>
                                    <p:animEffect transition="in" filter="barn(outHorizontal)">
                                      <p:cBhvr>
                                        <p:cTn id="11" dur="500"/>
                                        <p:tgtEl>
                                          <p:spTgt spid="11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42" presetClass="path" presetSubtype="0" decel="100000" fill="hold" grpId="1" nodeType="withEffect">
                                  <p:stCondLst>
                                    <p:cond delay="0"/>
                                  </p:stCondLst>
                                  <p:childTnLst>
                                    <p:animMotion origin="layout" path="M 2.11806E-6 -4.1358E-6 L 2.11806E-6 0.0436 " pathEditMode="relative" rAng="0" ptsTypes="AA">
                                      <p:cBhvr>
                                        <p:cTn id="16" dur="500" spd="-100000" fill="hold"/>
                                        <p:tgtEl>
                                          <p:spTgt spid="7"/>
                                        </p:tgtEl>
                                        <p:attrNameLst>
                                          <p:attrName>ppt_x</p:attrName>
                                          <p:attrName>ppt_y</p:attrName>
                                        </p:attrNameLst>
                                      </p:cBhvr>
                                      <p:rCtr x="0" y="2180"/>
                                    </p:animMotion>
                                  </p:childTnLst>
                                </p:cTn>
                              </p:par>
                            </p:childTnLst>
                          </p:cTn>
                        </p:par>
                        <p:par>
                          <p:cTn id="17" fill="hold">
                            <p:stCondLst>
                              <p:cond delay="500"/>
                            </p:stCondLst>
                            <p:childTnLst>
                              <p:par>
                                <p:cTn id="18" presetID="10" presetClass="entr" presetSubtype="0" fill="hold" grpId="0" nodeType="afterEffect">
                                  <p:stCondLst>
                                    <p:cond delay="500"/>
                                  </p:stCondLst>
                                  <p:childTnLst>
                                    <p:set>
                                      <p:cBhvr>
                                        <p:cTn id="19" dur="1" fill="hold">
                                          <p:stCondLst>
                                            <p:cond delay="0"/>
                                          </p:stCondLst>
                                        </p:cTn>
                                        <p:tgtEl>
                                          <p:spTgt spid="119"/>
                                        </p:tgtEl>
                                        <p:attrNameLst>
                                          <p:attrName>style.visibility</p:attrName>
                                        </p:attrNameLst>
                                      </p:cBhvr>
                                      <p:to>
                                        <p:strVal val="visible"/>
                                      </p:to>
                                    </p:set>
                                    <p:animEffect transition="in" filter="fade">
                                      <p:cBhvr>
                                        <p:cTn id="20" dur="400"/>
                                        <p:tgtEl>
                                          <p:spTgt spid="119"/>
                                        </p:tgtEl>
                                      </p:cBhvr>
                                    </p:animEffect>
                                  </p:childTnLst>
                                </p:cTn>
                              </p:par>
                              <p:par>
                                <p:cTn id="21" presetID="42" presetClass="path" presetSubtype="0" decel="100000" fill="hold" grpId="1" nodeType="withEffect">
                                  <p:stCondLst>
                                    <p:cond delay="500"/>
                                  </p:stCondLst>
                                  <p:childTnLst>
                                    <p:animMotion origin="layout" path="M 2.11806E-6 6.79012E-7 L 2.11806E-6 0.02971 " pathEditMode="relative" rAng="0" ptsTypes="AA">
                                      <p:cBhvr>
                                        <p:cTn id="22" dur="400" spd="-100000" fill="hold"/>
                                        <p:tgtEl>
                                          <p:spTgt spid="119"/>
                                        </p:tgtEl>
                                        <p:attrNameLst>
                                          <p:attrName>ppt_x</p:attrName>
                                          <p:attrName>ppt_y</p:attrName>
                                        </p:attrNameLst>
                                      </p:cBhvr>
                                      <p:rCtr x="0" y="1485"/>
                                    </p:animMotion>
                                  </p:childTnLst>
                                </p:cTn>
                              </p:par>
                            </p:childTnLst>
                          </p:cTn>
                        </p:par>
                        <p:par>
                          <p:cTn id="23" fill="hold">
                            <p:stCondLst>
                              <p:cond delay="1400"/>
                            </p:stCondLst>
                            <p:childTnLst>
                              <p:par>
                                <p:cTn id="24" presetID="53" presetClass="entr" presetSubtype="16" fill="hold" nodeType="afterEffect">
                                  <p:stCondLst>
                                    <p:cond delay="0"/>
                                  </p:stCondLst>
                                  <p:childTnLst>
                                    <p:set>
                                      <p:cBhvr>
                                        <p:cTn id="25" dur="1" fill="hold">
                                          <p:stCondLst>
                                            <p:cond delay="0"/>
                                          </p:stCondLst>
                                        </p:cTn>
                                        <p:tgtEl>
                                          <p:spTgt spid="2050"/>
                                        </p:tgtEl>
                                        <p:attrNameLst>
                                          <p:attrName>style.visibility</p:attrName>
                                        </p:attrNameLst>
                                      </p:cBhvr>
                                      <p:to>
                                        <p:strVal val="visible"/>
                                      </p:to>
                                    </p:set>
                                    <p:anim calcmode="lin" valueType="num">
                                      <p:cBhvr>
                                        <p:cTn id="26" dur="400" fill="hold"/>
                                        <p:tgtEl>
                                          <p:spTgt spid="2050"/>
                                        </p:tgtEl>
                                        <p:attrNameLst>
                                          <p:attrName>ppt_w</p:attrName>
                                        </p:attrNameLst>
                                      </p:cBhvr>
                                      <p:tavLst>
                                        <p:tav tm="0">
                                          <p:val>
                                            <p:fltVal val="0"/>
                                          </p:val>
                                        </p:tav>
                                        <p:tav tm="100000">
                                          <p:val>
                                            <p:strVal val="#ppt_w"/>
                                          </p:val>
                                        </p:tav>
                                      </p:tavLst>
                                    </p:anim>
                                    <p:anim calcmode="lin" valueType="num">
                                      <p:cBhvr>
                                        <p:cTn id="27" dur="400" fill="hold"/>
                                        <p:tgtEl>
                                          <p:spTgt spid="2050"/>
                                        </p:tgtEl>
                                        <p:attrNameLst>
                                          <p:attrName>ppt_h</p:attrName>
                                        </p:attrNameLst>
                                      </p:cBhvr>
                                      <p:tavLst>
                                        <p:tav tm="0">
                                          <p:val>
                                            <p:fltVal val="0"/>
                                          </p:val>
                                        </p:tav>
                                        <p:tav tm="100000">
                                          <p:val>
                                            <p:strVal val="#ppt_h"/>
                                          </p:val>
                                        </p:tav>
                                      </p:tavLst>
                                    </p:anim>
                                    <p:animEffect transition="in" filter="fade">
                                      <p:cBhvr>
                                        <p:cTn id="28" dur="400"/>
                                        <p:tgtEl>
                                          <p:spTgt spid="2050"/>
                                        </p:tgtEl>
                                      </p:cBhvr>
                                    </p:animEffect>
                                  </p:childTnLst>
                                </p:cTn>
                              </p:par>
                              <p:par>
                                <p:cTn id="29" presetID="53" presetClass="entr" presetSubtype="16" fill="hold" nodeType="withEffect">
                                  <p:stCondLst>
                                    <p:cond delay="100"/>
                                  </p:stCondLst>
                                  <p:childTnLst>
                                    <p:set>
                                      <p:cBhvr>
                                        <p:cTn id="30" dur="1" fill="hold">
                                          <p:stCondLst>
                                            <p:cond delay="0"/>
                                          </p:stCondLst>
                                        </p:cTn>
                                        <p:tgtEl>
                                          <p:spTgt spid="148"/>
                                        </p:tgtEl>
                                        <p:attrNameLst>
                                          <p:attrName>style.visibility</p:attrName>
                                        </p:attrNameLst>
                                      </p:cBhvr>
                                      <p:to>
                                        <p:strVal val="visible"/>
                                      </p:to>
                                    </p:set>
                                    <p:anim calcmode="lin" valueType="num">
                                      <p:cBhvr>
                                        <p:cTn id="31" dur="400" fill="hold"/>
                                        <p:tgtEl>
                                          <p:spTgt spid="148"/>
                                        </p:tgtEl>
                                        <p:attrNameLst>
                                          <p:attrName>ppt_w</p:attrName>
                                        </p:attrNameLst>
                                      </p:cBhvr>
                                      <p:tavLst>
                                        <p:tav tm="0">
                                          <p:val>
                                            <p:fltVal val="0"/>
                                          </p:val>
                                        </p:tav>
                                        <p:tav tm="100000">
                                          <p:val>
                                            <p:strVal val="#ppt_w"/>
                                          </p:val>
                                        </p:tav>
                                      </p:tavLst>
                                    </p:anim>
                                    <p:anim calcmode="lin" valueType="num">
                                      <p:cBhvr>
                                        <p:cTn id="32" dur="400" fill="hold"/>
                                        <p:tgtEl>
                                          <p:spTgt spid="148"/>
                                        </p:tgtEl>
                                        <p:attrNameLst>
                                          <p:attrName>ppt_h</p:attrName>
                                        </p:attrNameLst>
                                      </p:cBhvr>
                                      <p:tavLst>
                                        <p:tav tm="0">
                                          <p:val>
                                            <p:fltVal val="0"/>
                                          </p:val>
                                        </p:tav>
                                        <p:tav tm="100000">
                                          <p:val>
                                            <p:strVal val="#ppt_h"/>
                                          </p:val>
                                        </p:tav>
                                      </p:tavLst>
                                    </p:anim>
                                    <p:animEffect transition="in" filter="fade">
                                      <p:cBhvr>
                                        <p:cTn id="33" dur="400"/>
                                        <p:tgtEl>
                                          <p:spTgt spid="148"/>
                                        </p:tgtEl>
                                      </p:cBhvr>
                                    </p:animEffect>
                                  </p:childTnLst>
                                </p:cTn>
                              </p:par>
                              <p:par>
                                <p:cTn id="34" presetID="53" presetClass="entr" presetSubtype="16" fill="hold" nodeType="withEffect">
                                  <p:stCondLst>
                                    <p:cond delay="200"/>
                                  </p:stCondLst>
                                  <p:childTnLst>
                                    <p:set>
                                      <p:cBhvr>
                                        <p:cTn id="35" dur="1" fill="hold">
                                          <p:stCondLst>
                                            <p:cond delay="0"/>
                                          </p:stCondLst>
                                        </p:cTn>
                                        <p:tgtEl>
                                          <p:spTgt spid="2054"/>
                                        </p:tgtEl>
                                        <p:attrNameLst>
                                          <p:attrName>style.visibility</p:attrName>
                                        </p:attrNameLst>
                                      </p:cBhvr>
                                      <p:to>
                                        <p:strVal val="visible"/>
                                      </p:to>
                                    </p:set>
                                    <p:anim calcmode="lin" valueType="num">
                                      <p:cBhvr>
                                        <p:cTn id="36" dur="400" fill="hold"/>
                                        <p:tgtEl>
                                          <p:spTgt spid="2054"/>
                                        </p:tgtEl>
                                        <p:attrNameLst>
                                          <p:attrName>ppt_w</p:attrName>
                                        </p:attrNameLst>
                                      </p:cBhvr>
                                      <p:tavLst>
                                        <p:tav tm="0">
                                          <p:val>
                                            <p:fltVal val="0"/>
                                          </p:val>
                                        </p:tav>
                                        <p:tav tm="100000">
                                          <p:val>
                                            <p:strVal val="#ppt_w"/>
                                          </p:val>
                                        </p:tav>
                                      </p:tavLst>
                                    </p:anim>
                                    <p:anim calcmode="lin" valueType="num">
                                      <p:cBhvr>
                                        <p:cTn id="37" dur="400" fill="hold"/>
                                        <p:tgtEl>
                                          <p:spTgt spid="2054"/>
                                        </p:tgtEl>
                                        <p:attrNameLst>
                                          <p:attrName>ppt_h</p:attrName>
                                        </p:attrNameLst>
                                      </p:cBhvr>
                                      <p:tavLst>
                                        <p:tav tm="0">
                                          <p:val>
                                            <p:fltVal val="0"/>
                                          </p:val>
                                        </p:tav>
                                        <p:tav tm="100000">
                                          <p:val>
                                            <p:strVal val="#ppt_h"/>
                                          </p:val>
                                        </p:tav>
                                      </p:tavLst>
                                    </p:anim>
                                    <p:animEffect transition="in" filter="fade">
                                      <p:cBhvr>
                                        <p:cTn id="38" dur="400"/>
                                        <p:tgtEl>
                                          <p:spTgt spid="2054"/>
                                        </p:tgtEl>
                                      </p:cBhvr>
                                    </p:animEffect>
                                  </p:childTnLst>
                                </p:cTn>
                              </p:par>
                            </p:childTnLst>
                          </p:cTn>
                        </p:par>
                        <p:par>
                          <p:cTn id="39" fill="hold">
                            <p:stCondLst>
                              <p:cond delay="2000"/>
                            </p:stCondLst>
                            <p:childTnLst>
                              <p:par>
                                <p:cTn id="40" presetID="10" presetClass="entr" presetSubtype="0" fill="hold" grpId="0" nodeType="afterEffect">
                                  <p:stCondLst>
                                    <p:cond delay="250"/>
                                  </p:stCondLst>
                                  <p:childTnLst>
                                    <p:set>
                                      <p:cBhvr>
                                        <p:cTn id="41" dur="1" fill="hold">
                                          <p:stCondLst>
                                            <p:cond delay="0"/>
                                          </p:stCondLst>
                                        </p:cTn>
                                        <p:tgtEl>
                                          <p:spTgt spid="127"/>
                                        </p:tgtEl>
                                        <p:attrNameLst>
                                          <p:attrName>style.visibility</p:attrName>
                                        </p:attrNameLst>
                                      </p:cBhvr>
                                      <p:to>
                                        <p:strVal val="visible"/>
                                      </p:to>
                                    </p:set>
                                    <p:animEffect transition="in" filter="fade">
                                      <p:cBhvr>
                                        <p:cTn id="42"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7" grpId="1"/>
      <p:bldP spid="119" grpId="0"/>
      <p:bldP spid="119" grpId="1"/>
      <p:bldP spid="127"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54BC35E-1D67-4AA5-BCA3-C2BDBDA705D5}"/>
              </a:ext>
            </a:extLst>
          </p:cNvPr>
          <p:cNvSpPr/>
          <p:nvPr/>
        </p:nvSpPr>
        <p:spPr>
          <a:xfrm>
            <a:off x="1" y="1"/>
            <a:ext cx="14630398" cy="822958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93" name="Title 8">
            <a:extLst>
              <a:ext uri="{FF2B5EF4-FFF2-40B4-BE49-F238E27FC236}">
                <a16:creationId xmlns:a16="http://schemas.microsoft.com/office/drawing/2014/main" id="{B6641548-3343-4161-95AF-3D522421B384}"/>
              </a:ext>
            </a:extLst>
          </p:cNvPr>
          <p:cNvSpPr txBox="1">
            <a:spLocks/>
          </p:cNvSpPr>
          <p:nvPr/>
        </p:nvSpPr>
        <p:spPr>
          <a:xfrm>
            <a:off x="1684720" y="447728"/>
            <a:ext cx="11260963" cy="105921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4800" dirty="0"/>
              <a:t>Board-level concerns</a:t>
            </a:r>
          </a:p>
        </p:txBody>
      </p:sp>
      <p:sp>
        <p:nvSpPr>
          <p:cNvPr id="70" name="Rectangle 69">
            <a:extLst>
              <a:ext uri="{FF2B5EF4-FFF2-40B4-BE49-F238E27FC236}">
                <a16:creationId xmlns:a16="http://schemas.microsoft.com/office/drawing/2014/main" id="{667F66EA-7D0A-41F8-9ADC-29D01F0DFD37}"/>
              </a:ext>
            </a:extLst>
          </p:cNvPr>
          <p:cNvSpPr/>
          <p:nvPr/>
        </p:nvSpPr>
        <p:spPr>
          <a:xfrm>
            <a:off x="1037883" y="4741440"/>
            <a:ext cx="2494266" cy="830997"/>
          </a:xfrm>
          <a:prstGeom prst="rect">
            <a:avLst/>
          </a:prstGeom>
        </p:spPr>
        <p:txBody>
          <a:bodyPr wrap="square">
            <a:spAutoFit/>
          </a:bodyPr>
          <a:lstStyle/>
          <a:p>
            <a:pPr algn="ctr" defTabSz="731520">
              <a:spcAft>
                <a:spcPts val="2880"/>
              </a:spcAft>
              <a:defRPr/>
            </a:pPr>
            <a:r>
              <a:rPr lang="en-US" sz="2400" dirty="0"/>
              <a:t>Compensation policy</a:t>
            </a:r>
          </a:p>
        </p:txBody>
      </p:sp>
      <p:sp>
        <p:nvSpPr>
          <p:cNvPr id="71" name="Rectangle 70">
            <a:extLst>
              <a:ext uri="{FF2B5EF4-FFF2-40B4-BE49-F238E27FC236}">
                <a16:creationId xmlns:a16="http://schemas.microsoft.com/office/drawing/2014/main" id="{8E51D1ED-00A8-4791-9AA1-7BD75F25B97E}"/>
              </a:ext>
            </a:extLst>
          </p:cNvPr>
          <p:cNvSpPr/>
          <p:nvPr/>
        </p:nvSpPr>
        <p:spPr>
          <a:xfrm>
            <a:off x="3521686" y="4741440"/>
            <a:ext cx="2551294" cy="830997"/>
          </a:xfrm>
          <a:prstGeom prst="rect">
            <a:avLst/>
          </a:prstGeom>
        </p:spPr>
        <p:txBody>
          <a:bodyPr wrap="square">
            <a:spAutoFit/>
          </a:bodyPr>
          <a:lstStyle/>
          <a:p>
            <a:pPr algn="ctr" defTabSz="731520">
              <a:spcAft>
                <a:spcPts val="2880"/>
              </a:spcAft>
              <a:defRPr/>
            </a:pPr>
            <a:r>
              <a:rPr lang="en-US" sz="2400" dirty="0"/>
              <a:t>Executive succession</a:t>
            </a:r>
          </a:p>
        </p:txBody>
      </p:sp>
      <p:grpSp>
        <p:nvGrpSpPr>
          <p:cNvPr id="72" name="Group 71">
            <a:extLst>
              <a:ext uri="{FF2B5EF4-FFF2-40B4-BE49-F238E27FC236}">
                <a16:creationId xmlns:a16="http://schemas.microsoft.com/office/drawing/2014/main" id="{B9F2DB12-530E-44AB-A965-2F8889D8333F}"/>
              </a:ext>
            </a:extLst>
          </p:cNvPr>
          <p:cNvGrpSpPr/>
          <p:nvPr/>
        </p:nvGrpSpPr>
        <p:grpSpPr>
          <a:xfrm>
            <a:off x="1566014" y="3568899"/>
            <a:ext cx="1192618" cy="1000752"/>
            <a:chOff x="1525836" y="1613709"/>
            <a:chExt cx="745386" cy="625470"/>
          </a:xfrm>
        </p:grpSpPr>
        <p:sp>
          <p:nvSpPr>
            <p:cNvPr id="73" name="Rectangle 17">
              <a:extLst>
                <a:ext uri="{FF2B5EF4-FFF2-40B4-BE49-F238E27FC236}">
                  <a16:creationId xmlns:a16="http://schemas.microsoft.com/office/drawing/2014/main" id="{B6308ACB-3A9C-4FF6-9AD9-814DEFABDA65}"/>
                </a:ext>
              </a:extLst>
            </p:cNvPr>
            <p:cNvSpPr/>
            <p:nvPr/>
          </p:nvSpPr>
          <p:spPr>
            <a:xfrm>
              <a:off x="1525836" y="1912619"/>
              <a:ext cx="745386" cy="326559"/>
            </a:xfrm>
            <a:custGeom>
              <a:avLst/>
              <a:gdLst>
                <a:gd name="connsiteX0" fmla="*/ 0 w 745386"/>
                <a:gd name="connsiteY0" fmla="*/ 0 h 302816"/>
                <a:gd name="connsiteX1" fmla="*/ 745386 w 745386"/>
                <a:gd name="connsiteY1" fmla="*/ 0 h 302816"/>
                <a:gd name="connsiteX2" fmla="*/ 745386 w 745386"/>
                <a:gd name="connsiteY2" fmla="*/ 302816 h 302816"/>
                <a:gd name="connsiteX3" fmla="*/ 0 w 745386"/>
                <a:gd name="connsiteY3" fmla="*/ 302816 h 302816"/>
                <a:gd name="connsiteX4" fmla="*/ 0 w 745386"/>
                <a:gd name="connsiteY4" fmla="*/ 0 h 302816"/>
                <a:gd name="connsiteX0" fmla="*/ 0 w 745386"/>
                <a:gd name="connsiteY0" fmla="*/ 3423 h 306239"/>
                <a:gd name="connsiteX1" fmla="*/ 366464 w 745386"/>
                <a:gd name="connsiteY1" fmla="*/ 0 h 306239"/>
                <a:gd name="connsiteX2" fmla="*/ 745386 w 745386"/>
                <a:gd name="connsiteY2" fmla="*/ 3423 h 306239"/>
                <a:gd name="connsiteX3" fmla="*/ 745386 w 745386"/>
                <a:gd name="connsiteY3" fmla="*/ 306239 h 306239"/>
                <a:gd name="connsiteX4" fmla="*/ 0 w 745386"/>
                <a:gd name="connsiteY4" fmla="*/ 306239 h 306239"/>
                <a:gd name="connsiteX5" fmla="*/ 0 w 745386"/>
                <a:gd name="connsiteY5" fmla="*/ 3423 h 306239"/>
                <a:gd name="connsiteX0" fmla="*/ 0 w 745386"/>
                <a:gd name="connsiteY0" fmla="*/ 0 h 302816"/>
                <a:gd name="connsiteX1" fmla="*/ 366464 w 745386"/>
                <a:gd name="connsiteY1" fmla="*/ 21977 h 302816"/>
                <a:gd name="connsiteX2" fmla="*/ 745386 w 745386"/>
                <a:gd name="connsiteY2" fmla="*/ 0 h 302816"/>
                <a:gd name="connsiteX3" fmla="*/ 745386 w 745386"/>
                <a:gd name="connsiteY3" fmla="*/ 302816 h 302816"/>
                <a:gd name="connsiteX4" fmla="*/ 0 w 745386"/>
                <a:gd name="connsiteY4" fmla="*/ 302816 h 302816"/>
                <a:gd name="connsiteX5" fmla="*/ 0 w 745386"/>
                <a:gd name="connsiteY5" fmla="*/ 0 h 302816"/>
                <a:gd name="connsiteX0" fmla="*/ 0 w 745386"/>
                <a:gd name="connsiteY0" fmla="*/ 23743 h 326559"/>
                <a:gd name="connsiteX1" fmla="*/ 356304 w 745386"/>
                <a:gd name="connsiteY1" fmla="*/ 0 h 326559"/>
                <a:gd name="connsiteX2" fmla="*/ 745386 w 745386"/>
                <a:gd name="connsiteY2" fmla="*/ 23743 h 326559"/>
                <a:gd name="connsiteX3" fmla="*/ 745386 w 745386"/>
                <a:gd name="connsiteY3" fmla="*/ 326559 h 326559"/>
                <a:gd name="connsiteX4" fmla="*/ 0 w 745386"/>
                <a:gd name="connsiteY4" fmla="*/ 326559 h 326559"/>
                <a:gd name="connsiteX5" fmla="*/ 0 w 745386"/>
                <a:gd name="connsiteY5" fmla="*/ 23743 h 3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86" h="326559">
                  <a:moveTo>
                    <a:pt x="0" y="23743"/>
                  </a:moveTo>
                  <a:lnTo>
                    <a:pt x="356304" y="0"/>
                  </a:lnTo>
                  <a:lnTo>
                    <a:pt x="745386" y="23743"/>
                  </a:lnTo>
                  <a:lnTo>
                    <a:pt x="745386" y="326559"/>
                  </a:lnTo>
                  <a:lnTo>
                    <a:pt x="0" y="326559"/>
                  </a:lnTo>
                  <a:lnTo>
                    <a:pt x="0" y="23743"/>
                  </a:lnTo>
                  <a:close/>
                </a:path>
              </a:pathLst>
            </a:custGeom>
            <a:solidFill>
              <a:schemeClr val="tx2">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75" name="Group 74">
              <a:extLst>
                <a:ext uri="{FF2B5EF4-FFF2-40B4-BE49-F238E27FC236}">
                  <a16:creationId xmlns:a16="http://schemas.microsoft.com/office/drawing/2014/main" id="{5558FA7F-586E-493E-AE5C-A081BB700447}"/>
                </a:ext>
              </a:extLst>
            </p:cNvPr>
            <p:cNvGrpSpPr/>
            <p:nvPr/>
          </p:nvGrpSpPr>
          <p:grpSpPr>
            <a:xfrm rot="2524695">
              <a:off x="1586884" y="1897168"/>
              <a:ext cx="371990" cy="152904"/>
              <a:chOff x="1052950" y="1532686"/>
              <a:chExt cx="371990" cy="152904"/>
            </a:xfrm>
          </p:grpSpPr>
          <p:sp>
            <p:nvSpPr>
              <p:cNvPr id="96" name="Rectangle 95">
                <a:extLst>
                  <a:ext uri="{FF2B5EF4-FFF2-40B4-BE49-F238E27FC236}">
                    <a16:creationId xmlns:a16="http://schemas.microsoft.com/office/drawing/2014/main" id="{3B8F411E-26B7-4047-9767-6EB58138AB22}"/>
                  </a:ext>
                </a:extLst>
              </p:cNvPr>
              <p:cNvSpPr/>
              <p:nvPr/>
            </p:nvSpPr>
            <p:spPr>
              <a:xfrm>
                <a:off x="1052950" y="1532686"/>
                <a:ext cx="371990" cy="152904"/>
              </a:xfrm>
              <a:prstGeom prst="rect">
                <a:avLst/>
              </a:prstGeom>
              <a:solidFill>
                <a:srgbClr val="84848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98" name="Straight Connector 97">
                <a:extLst>
                  <a:ext uri="{FF2B5EF4-FFF2-40B4-BE49-F238E27FC236}">
                    <a16:creationId xmlns:a16="http://schemas.microsoft.com/office/drawing/2014/main" id="{44D7CDE6-FCD2-47BB-B8F4-3B7734274879}"/>
                  </a:ext>
                </a:extLst>
              </p:cNvPr>
              <p:cNvCxnSpPr/>
              <p:nvPr/>
            </p:nvCxnSpPr>
            <p:spPr>
              <a:xfrm>
                <a:off x="1084580" y="1649908"/>
                <a:ext cx="281940" cy="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grpSp>
          <p:nvGrpSpPr>
            <p:cNvPr id="76" name="Group 75">
              <a:extLst>
                <a:ext uri="{FF2B5EF4-FFF2-40B4-BE49-F238E27FC236}">
                  <a16:creationId xmlns:a16="http://schemas.microsoft.com/office/drawing/2014/main" id="{4F3194C8-AD33-4813-8454-9E67C851C576}"/>
                </a:ext>
              </a:extLst>
            </p:cNvPr>
            <p:cNvGrpSpPr/>
            <p:nvPr/>
          </p:nvGrpSpPr>
          <p:grpSpPr>
            <a:xfrm>
              <a:off x="1984307" y="1613709"/>
              <a:ext cx="98674" cy="98674"/>
              <a:chOff x="1597391" y="1434117"/>
              <a:chExt cx="98674" cy="98674"/>
            </a:xfrm>
          </p:grpSpPr>
          <p:sp>
            <p:nvSpPr>
              <p:cNvPr id="94" name="Oval 93">
                <a:extLst>
                  <a:ext uri="{FF2B5EF4-FFF2-40B4-BE49-F238E27FC236}">
                    <a16:creationId xmlns:a16="http://schemas.microsoft.com/office/drawing/2014/main" id="{108A8D32-997A-4042-8F18-1276BBFD2E64}"/>
                  </a:ext>
                </a:extLst>
              </p:cNvPr>
              <p:cNvSpPr/>
              <p:nvPr/>
            </p:nvSpPr>
            <p:spPr>
              <a:xfrm>
                <a:off x="1597391" y="1434117"/>
                <a:ext cx="98674" cy="986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95" name="Freeform: Shape 94">
                <a:extLst>
                  <a:ext uri="{FF2B5EF4-FFF2-40B4-BE49-F238E27FC236}">
                    <a16:creationId xmlns:a16="http://schemas.microsoft.com/office/drawing/2014/main" id="{3C08AEEA-8BF0-4655-89A0-08FC3ECAB7E3}"/>
                  </a:ext>
                </a:extLst>
              </p:cNvPr>
              <p:cNvSpPr/>
              <p:nvPr/>
            </p:nvSpPr>
            <p:spPr>
              <a:xfrm rot="18882513">
                <a:off x="1629745" y="1478054"/>
                <a:ext cx="50553" cy="27218"/>
              </a:xfrm>
              <a:custGeom>
                <a:avLst/>
                <a:gdLst>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 name="connsiteX6" fmla="*/ 49708 w 50553"/>
                  <a:gd name="connsiteY6" fmla="*/ 0 h 27218"/>
                  <a:gd name="connsiteX0" fmla="*/ 49708 w 50553"/>
                  <a:gd name="connsiteY0" fmla="*/ 5761 h 32979"/>
                  <a:gd name="connsiteX1" fmla="*/ 50553 w 50553"/>
                  <a:gd name="connsiteY1" fmla="*/ 7831 h 32979"/>
                  <a:gd name="connsiteX2" fmla="*/ 43059 w 50553"/>
                  <a:gd name="connsiteY2" fmla="*/ 25667 h 32979"/>
                  <a:gd name="connsiteX3" fmla="*/ 7313 w 50553"/>
                  <a:gd name="connsiteY3" fmla="*/ 25485 h 32979"/>
                  <a:gd name="connsiteX4" fmla="*/ 1 w 50553"/>
                  <a:gd name="connsiteY4" fmla="*/ 7574 h 32979"/>
                  <a:gd name="connsiteX5" fmla="*/ 763 w 50553"/>
                  <a:gd name="connsiteY5" fmla="*/ 5761 h 32979"/>
                  <a:gd name="connsiteX6" fmla="*/ 26317 w 50553"/>
                  <a:gd name="connsiteY6" fmla="*/ 0 h 32979"/>
                  <a:gd name="connsiteX7" fmla="*/ 49708 w 50553"/>
                  <a:gd name="connsiteY7" fmla="*/ 5761 h 32979"/>
                  <a:gd name="connsiteX0" fmla="*/ 26317 w 117757"/>
                  <a:gd name="connsiteY0" fmla="*/ 0 h 91440"/>
                  <a:gd name="connsiteX1" fmla="*/ 49708 w 117757"/>
                  <a:gd name="connsiteY1" fmla="*/ 5761 h 91440"/>
                  <a:gd name="connsiteX2" fmla="*/ 50553 w 117757"/>
                  <a:gd name="connsiteY2" fmla="*/ 7831 h 91440"/>
                  <a:gd name="connsiteX3" fmla="*/ 43059 w 117757"/>
                  <a:gd name="connsiteY3" fmla="*/ 25667 h 91440"/>
                  <a:gd name="connsiteX4" fmla="*/ 7313 w 117757"/>
                  <a:gd name="connsiteY4" fmla="*/ 25485 h 91440"/>
                  <a:gd name="connsiteX5" fmla="*/ 1 w 117757"/>
                  <a:gd name="connsiteY5" fmla="*/ 7574 h 91440"/>
                  <a:gd name="connsiteX6" fmla="*/ 763 w 117757"/>
                  <a:gd name="connsiteY6" fmla="*/ 5761 h 91440"/>
                  <a:gd name="connsiteX7" fmla="*/ 117757 w 117757"/>
                  <a:gd name="connsiteY7" fmla="*/ 91440 h 91440"/>
                  <a:gd name="connsiteX0" fmla="*/ 26317 w 50553"/>
                  <a:gd name="connsiteY0" fmla="*/ 0 h 32979"/>
                  <a:gd name="connsiteX1" fmla="*/ 49708 w 50553"/>
                  <a:gd name="connsiteY1" fmla="*/ 5761 h 32979"/>
                  <a:gd name="connsiteX2" fmla="*/ 50553 w 50553"/>
                  <a:gd name="connsiteY2" fmla="*/ 7831 h 32979"/>
                  <a:gd name="connsiteX3" fmla="*/ 43059 w 50553"/>
                  <a:gd name="connsiteY3" fmla="*/ 25667 h 32979"/>
                  <a:gd name="connsiteX4" fmla="*/ 7313 w 50553"/>
                  <a:gd name="connsiteY4" fmla="*/ 25485 h 32979"/>
                  <a:gd name="connsiteX5" fmla="*/ 1 w 50553"/>
                  <a:gd name="connsiteY5" fmla="*/ 7574 h 32979"/>
                  <a:gd name="connsiteX6" fmla="*/ 763 w 50553"/>
                  <a:gd name="connsiteY6" fmla="*/ 5761 h 32979"/>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53" h="27218">
                    <a:moveTo>
                      <a:pt x="49708" y="0"/>
                    </a:moveTo>
                    <a:lnTo>
                      <a:pt x="50553" y="2070"/>
                    </a:lnTo>
                    <a:cubicBezTo>
                      <a:pt x="50521" y="8539"/>
                      <a:pt x="48020" y="14995"/>
                      <a:pt x="43059" y="19906"/>
                    </a:cubicBezTo>
                    <a:cubicBezTo>
                      <a:pt x="33138" y="29726"/>
                      <a:pt x="17134" y="29645"/>
                      <a:pt x="7313" y="19724"/>
                    </a:cubicBezTo>
                    <a:cubicBezTo>
                      <a:pt x="2402" y="14763"/>
                      <a:pt x="-32" y="8282"/>
                      <a:pt x="1" y="1813"/>
                    </a:cubicBezTo>
                    <a:lnTo>
                      <a:pt x="763" y="0"/>
                    </a:lnTo>
                  </a:path>
                </a:pathLst>
              </a:custGeom>
              <a:noFill/>
              <a:ln w="19050" cap="rnd">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77" name="Group 76">
              <a:extLst>
                <a:ext uri="{FF2B5EF4-FFF2-40B4-BE49-F238E27FC236}">
                  <a16:creationId xmlns:a16="http://schemas.microsoft.com/office/drawing/2014/main" id="{97104273-986D-4500-932D-8FF560E924B1}"/>
                </a:ext>
              </a:extLst>
            </p:cNvPr>
            <p:cNvGrpSpPr/>
            <p:nvPr/>
          </p:nvGrpSpPr>
          <p:grpSpPr>
            <a:xfrm rot="3108457">
              <a:off x="2025906" y="1778578"/>
              <a:ext cx="98674" cy="98674"/>
              <a:chOff x="1597391" y="1434117"/>
              <a:chExt cx="98674" cy="98674"/>
            </a:xfrm>
          </p:grpSpPr>
          <p:sp>
            <p:nvSpPr>
              <p:cNvPr id="91" name="Oval 90">
                <a:extLst>
                  <a:ext uri="{FF2B5EF4-FFF2-40B4-BE49-F238E27FC236}">
                    <a16:creationId xmlns:a16="http://schemas.microsoft.com/office/drawing/2014/main" id="{BB11C663-AB50-40D0-8E0A-9DC7CA2A5FF9}"/>
                  </a:ext>
                </a:extLst>
              </p:cNvPr>
              <p:cNvSpPr/>
              <p:nvPr/>
            </p:nvSpPr>
            <p:spPr>
              <a:xfrm>
                <a:off x="1597391" y="1434117"/>
                <a:ext cx="98674" cy="986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92" name="Freeform: Shape 91">
                <a:extLst>
                  <a:ext uri="{FF2B5EF4-FFF2-40B4-BE49-F238E27FC236}">
                    <a16:creationId xmlns:a16="http://schemas.microsoft.com/office/drawing/2014/main" id="{28D7D2E7-8695-4451-8A2D-52726715EF92}"/>
                  </a:ext>
                </a:extLst>
              </p:cNvPr>
              <p:cNvSpPr/>
              <p:nvPr/>
            </p:nvSpPr>
            <p:spPr>
              <a:xfrm rot="18882513">
                <a:off x="1629745" y="1478054"/>
                <a:ext cx="50553" cy="27218"/>
              </a:xfrm>
              <a:custGeom>
                <a:avLst/>
                <a:gdLst>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 name="connsiteX6" fmla="*/ 49708 w 50553"/>
                  <a:gd name="connsiteY6" fmla="*/ 0 h 27218"/>
                  <a:gd name="connsiteX0" fmla="*/ 49708 w 50553"/>
                  <a:gd name="connsiteY0" fmla="*/ 5761 h 32979"/>
                  <a:gd name="connsiteX1" fmla="*/ 50553 w 50553"/>
                  <a:gd name="connsiteY1" fmla="*/ 7831 h 32979"/>
                  <a:gd name="connsiteX2" fmla="*/ 43059 w 50553"/>
                  <a:gd name="connsiteY2" fmla="*/ 25667 h 32979"/>
                  <a:gd name="connsiteX3" fmla="*/ 7313 w 50553"/>
                  <a:gd name="connsiteY3" fmla="*/ 25485 h 32979"/>
                  <a:gd name="connsiteX4" fmla="*/ 1 w 50553"/>
                  <a:gd name="connsiteY4" fmla="*/ 7574 h 32979"/>
                  <a:gd name="connsiteX5" fmla="*/ 763 w 50553"/>
                  <a:gd name="connsiteY5" fmla="*/ 5761 h 32979"/>
                  <a:gd name="connsiteX6" fmla="*/ 26317 w 50553"/>
                  <a:gd name="connsiteY6" fmla="*/ 0 h 32979"/>
                  <a:gd name="connsiteX7" fmla="*/ 49708 w 50553"/>
                  <a:gd name="connsiteY7" fmla="*/ 5761 h 32979"/>
                  <a:gd name="connsiteX0" fmla="*/ 26317 w 117757"/>
                  <a:gd name="connsiteY0" fmla="*/ 0 h 91440"/>
                  <a:gd name="connsiteX1" fmla="*/ 49708 w 117757"/>
                  <a:gd name="connsiteY1" fmla="*/ 5761 h 91440"/>
                  <a:gd name="connsiteX2" fmla="*/ 50553 w 117757"/>
                  <a:gd name="connsiteY2" fmla="*/ 7831 h 91440"/>
                  <a:gd name="connsiteX3" fmla="*/ 43059 w 117757"/>
                  <a:gd name="connsiteY3" fmla="*/ 25667 h 91440"/>
                  <a:gd name="connsiteX4" fmla="*/ 7313 w 117757"/>
                  <a:gd name="connsiteY4" fmla="*/ 25485 h 91440"/>
                  <a:gd name="connsiteX5" fmla="*/ 1 w 117757"/>
                  <a:gd name="connsiteY5" fmla="*/ 7574 h 91440"/>
                  <a:gd name="connsiteX6" fmla="*/ 763 w 117757"/>
                  <a:gd name="connsiteY6" fmla="*/ 5761 h 91440"/>
                  <a:gd name="connsiteX7" fmla="*/ 117757 w 117757"/>
                  <a:gd name="connsiteY7" fmla="*/ 91440 h 91440"/>
                  <a:gd name="connsiteX0" fmla="*/ 26317 w 50553"/>
                  <a:gd name="connsiteY0" fmla="*/ 0 h 32979"/>
                  <a:gd name="connsiteX1" fmla="*/ 49708 w 50553"/>
                  <a:gd name="connsiteY1" fmla="*/ 5761 h 32979"/>
                  <a:gd name="connsiteX2" fmla="*/ 50553 w 50553"/>
                  <a:gd name="connsiteY2" fmla="*/ 7831 h 32979"/>
                  <a:gd name="connsiteX3" fmla="*/ 43059 w 50553"/>
                  <a:gd name="connsiteY3" fmla="*/ 25667 h 32979"/>
                  <a:gd name="connsiteX4" fmla="*/ 7313 w 50553"/>
                  <a:gd name="connsiteY4" fmla="*/ 25485 h 32979"/>
                  <a:gd name="connsiteX5" fmla="*/ 1 w 50553"/>
                  <a:gd name="connsiteY5" fmla="*/ 7574 h 32979"/>
                  <a:gd name="connsiteX6" fmla="*/ 763 w 50553"/>
                  <a:gd name="connsiteY6" fmla="*/ 5761 h 32979"/>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53" h="27218">
                    <a:moveTo>
                      <a:pt x="49708" y="0"/>
                    </a:moveTo>
                    <a:lnTo>
                      <a:pt x="50553" y="2070"/>
                    </a:lnTo>
                    <a:cubicBezTo>
                      <a:pt x="50521" y="8539"/>
                      <a:pt x="48020" y="14995"/>
                      <a:pt x="43059" y="19906"/>
                    </a:cubicBezTo>
                    <a:cubicBezTo>
                      <a:pt x="33138" y="29726"/>
                      <a:pt x="17134" y="29645"/>
                      <a:pt x="7313" y="19724"/>
                    </a:cubicBezTo>
                    <a:cubicBezTo>
                      <a:pt x="2402" y="14763"/>
                      <a:pt x="-32" y="8282"/>
                      <a:pt x="1" y="1813"/>
                    </a:cubicBezTo>
                    <a:lnTo>
                      <a:pt x="763" y="0"/>
                    </a:lnTo>
                  </a:path>
                </a:pathLst>
              </a:custGeom>
              <a:noFill/>
              <a:ln w="19050" cap="rnd">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78" name="Group 77">
              <a:extLst>
                <a:ext uri="{FF2B5EF4-FFF2-40B4-BE49-F238E27FC236}">
                  <a16:creationId xmlns:a16="http://schemas.microsoft.com/office/drawing/2014/main" id="{F5083212-DA2F-4E90-A648-B73FBCA45501}"/>
                </a:ext>
              </a:extLst>
            </p:cNvPr>
            <p:cNvGrpSpPr/>
            <p:nvPr/>
          </p:nvGrpSpPr>
          <p:grpSpPr>
            <a:xfrm rot="6018481">
              <a:off x="1881155" y="1732953"/>
              <a:ext cx="98674" cy="98674"/>
              <a:chOff x="1597391" y="1434117"/>
              <a:chExt cx="98674" cy="98674"/>
            </a:xfrm>
          </p:grpSpPr>
          <p:sp>
            <p:nvSpPr>
              <p:cNvPr id="89" name="Oval 88">
                <a:extLst>
                  <a:ext uri="{FF2B5EF4-FFF2-40B4-BE49-F238E27FC236}">
                    <a16:creationId xmlns:a16="http://schemas.microsoft.com/office/drawing/2014/main" id="{B814FC18-1635-4DA1-924C-DF4991C50852}"/>
                  </a:ext>
                </a:extLst>
              </p:cNvPr>
              <p:cNvSpPr/>
              <p:nvPr/>
            </p:nvSpPr>
            <p:spPr>
              <a:xfrm>
                <a:off x="1597391" y="1434117"/>
                <a:ext cx="98674" cy="986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90" name="Freeform: Shape 89">
                <a:extLst>
                  <a:ext uri="{FF2B5EF4-FFF2-40B4-BE49-F238E27FC236}">
                    <a16:creationId xmlns:a16="http://schemas.microsoft.com/office/drawing/2014/main" id="{1DAD444B-3663-4AB8-9834-13CE45186753}"/>
                  </a:ext>
                </a:extLst>
              </p:cNvPr>
              <p:cNvSpPr/>
              <p:nvPr/>
            </p:nvSpPr>
            <p:spPr>
              <a:xfrm rot="18882513">
                <a:off x="1629745" y="1478054"/>
                <a:ext cx="50553" cy="27218"/>
              </a:xfrm>
              <a:custGeom>
                <a:avLst/>
                <a:gdLst>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 name="connsiteX6" fmla="*/ 49708 w 50553"/>
                  <a:gd name="connsiteY6" fmla="*/ 0 h 27218"/>
                  <a:gd name="connsiteX0" fmla="*/ 49708 w 50553"/>
                  <a:gd name="connsiteY0" fmla="*/ 5761 h 32979"/>
                  <a:gd name="connsiteX1" fmla="*/ 50553 w 50553"/>
                  <a:gd name="connsiteY1" fmla="*/ 7831 h 32979"/>
                  <a:gd name="connsiteX2" fmla="*/ 43059 w 50553"/>
                  <a:gd name="connsiteY2" fmla="*/ 25667 h 32979"/>
                  <a:gd name="connsiteX3" fmla="*/ 7313 w 50553"/>
                  <a:gd name="connsiteY3" fmla="*/ 25485 h 32979"/>
                  <a:gd name="connsiteX4" fmla="*/ 1 w 50553"/>
                  <a:gd name="connsiteY4" fmla="*/ 7574 h 32979"/>
                  <a:gd name="connsiteX5" fmla="*/ 763 w 50553"/>
                  <a:gd name="connsiteY5" fmla="*/ 5761 h 32979"/>
                  <a:gd name="connsiteX6" fmla="*/ 26317 w 50553"/>
                  <a:gd name="connsiteY6" fmla="*/ 0 h 32979"/>
                  <a:gd name="connsiteX7" fmla="*/ 49708 w 50553"/>
                  <a:gd name="connsiteY7" fmla="*/ 5761 h 32979"/>
                  <a:gd name="connsiteX0" fmla="*/ 26317 w 117757"/>
                  <a:gd name="connsiteY0" fmla="*/ 0 h 91440"/>
                  <a:gd name="connsiteX1" fmla="*/ 49708 w 117757"/>
                  <a:gd name="connsiteY1" fmla="*/ 5761 h 91440"/>
                  <a:gd name="connsiteX2" fmla="*/ 50553 w 117757"/>
                  <a:gd name="connsiteY2" fmla="*/ 7831 h 91440"/>
                  <a:gd name="connsiteX3" fmla="*/ 43059 w 117757"/>
                  <a:gd name="connsiteY3" fmla="*/ 25667 h 91440"/>
                  <a:gd name="connsiteX4" fmla="*/ 7313 w 117757"/>
                  <a:gd name="connsiteY4" fmla="*/ 25485 h 91440"/>
                  <a:gd name="connsiteX5" fmla="*/ 1 w 117757"/>
                  <a:gd name="connsiteY5" fmla="*/ 7574 h 91440"/>
                  <a:gd name="connsiteX6" fmla="*/ 763 w 117757"/>
                  <a:gd name="connsiteY6" fmla="*/ 5761 h 91440"/>
                  <a:gd name="connsiteX7" fmla="*/ 117757 w 117757"/>
                  <a:gd name="connsiteY7" fmla="*/ 91440 h 91440"/>
                  <a:gd name="connsiteX0" fmla="*/ 26317 w 50553"/>
                  <a:gd name="connsiteY0" fmla="*/ 0 h 32979"/>
                  <a:gd name="connsiteX1" fmla="*/ 49708 w 50553"/>
                  <a:gd name="connsiteY1" fmla="*/ 5761 h 32979"/>
                  <a:gd name="connsiteX2" fmla="*/ 50553 w 50553"/>
                  <a:gd name="connsiteY2" fmla="*/ 7831 h 32979"/>
                  <a:gd name="connsiteX3" fmla="*/ 43059 w 50553"/>
                  <a:gd name="connsiteY3" fmla="*/ 25667 h 32979"/>
                  <a:gd name="connsiteX4" fmla="*/ 7313 w 50553"/>
                  <a:gd name="connsiteY4" fmla="*/ 25485 h 32979"/>
                  <a:gd name="connsiteX5" fmla="*/ 1 w 50553"/>
                  <a:gd name="connsiteY5" fmla="*/ 7574 h 32979"/>
                  <a:gd name="connsiteX6" fmla="*/ 763 w 50553"/>
                  <a:gd name="connsiteY6" fmla="*/ 5761 h 32979"/>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53" h="27218">
                    <a:moveTo>
                      <a:pt x="49708" y="0"/>
                    </a:moveTo>
                    <a:lnTo>
                      <a:pt x="50553" y="2070"/>
                    </a:lnTo>
                    <a:cubicBezTo>
                      <a:pt x="50521" y="8539"/>
                      <a:pt x="48020" y="14995"/>
                      <a:pt x="43059" y="19906"/>
                    </a:cubicBezTo>
                    <a:cubicBezTo>
                      <a:pt x="33138" y="29726"/>
                      <a:pt x="17134" y="29645"/>
                      <a:pt x="7313" y="19724"/>
                    </a:cubicBezTo>
                    <a:cubicBezTo>
                      <a:pt x="2402" y="14763"/>
                      <a:pt x="-32" y="8282"/>
                      <a:pt x="1" y="1813"/>
                    </a:cubicBezTo>
                    <a:lnTo>
                      <a:pt x="763" y="0"/>
                    </a:lnTo>
                  </a:path>
                </a:pathLst>
              </a:custGeom>
              <a:noFill/>
              <a:ln w="19050" cap="rnd">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79" name="Group 78">
              <a:extLst>
                <a:ext uri="{FF2B5EF4-FFF2-40B4-BE49-F238E27FC236}">
                  <a16:creationId xmlns:a16="http://schemas.microsoft.com/office/drawing/2014/main" id="{3A40A5EC-66F4-4713-BC48-C13417668CD1}"/>
                </a:ext>
              </a:extLst>
            </p:cNvPr>
            <p:cNvGrpSpPr/>
            <p:nvPr/>
          </p:nvGrpSpPr>
          <p:grpSpPr>
            <a:xfrm rot="2524695">
              <a:off x="1672141" y="1873722"/>
              <a:ext cx="371990" cy="152904"/>
              <a:chOff x="1052950" y="1532686"/>
              <a:chExt cx="371990" cy="152904"/>
            </a:xfrm>
            <a:solidFill>
              <a:schemeClr val="accent6"/>
            </a:solidFill>
          </p:grpSpPr>
          <p:sp>
            <p:nvSpPr>
              <p:cNvPr id="86" name="Rectangle 85">
                <a:extLst>
                  <a:ext uri="{FF2B5EF4-FFF2-40B4-BE49-F238E27FC236}">
                    <a16:creationId xmlns:a16="http://schemas.microsoft.com/office/drawing/2014/main" id="{ADC24211-7E5A-4127-928D-6071C700947F}"/>
                  </a:ext>
                </a:extLst>
              </p:cNvPr>
              <p:cNvSpPr/>
              <p:nvPr/>
            </p:nvSpPr>
            <p:spPr>
              <a:xfrm>
                <a:off x="1052950" y="1532686"/>
                <a:ext cx="371990" cy="152904"/>
              </a:xfrm>
              <a:prstGeom prst="rect">
                <a:avLst/>
              </a:pr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88" name="Straight Connector 87">
                <a:extLst>
                  <a:ext uri="{FF2B5EF4-FFF2-40B4-BE49-F238E27FC236}">
                    <a16:creationId xmlns:a16="http://schemas.microsoft.com/office/drawing/2014/main" id="{1EE94B18-9123-49C2-8945-2B376BB8E1BA}"/>
                  </a:ext>
                </a:extLst>
              </p:cNvPr>
              <p:cNvCxnSpPr/>
              <p:nvPr/>
            </p:nvCxnSpPr>
            <p:spPr>
              <a:xfrm>
                <a:off x="1084580" y="1649908"/>
                <a:ext cx="281940" cy="0"/>
              </a:xfrm>
              <a:prstGeom prst="line">
                <a:avLst/>
              </a:pr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sp>
          <p:nvSpPr>
            <p:cNvPr id="80" name="Rectangle 17">
              <a:extLst>
                <a:ext uri="{FF2B5EF4-FFF2-40B4-BE49-F238E27FC236}">
                  <a16:creationId xmlns:a16="http://schemas.microsoft.com/office/drawing/2014/main" id="{0AFEA2B2-289C-4153-A25A-62D7338538DB}"/>
                </a:ext>
              </a:extLst>
            </p:cNvPr>
            <p:cNvSpPr/>
            <p:nvPr/>
          </p:nvSpPr>
          <p:spPr>
            <a:xfrm>
              <a:off x="1525836" y="1936363"/>
              <a:ext cx="745386" cy="302816"/>
            </a:xfrm>
            <a:custGeom>
              <a:avLst/>
              <a:gdLst>
                <a:gd name="connsiteX0" fmla="*/ 0 w 745386"/>
                <a:gd name="connsiteY0" fmla="*/ 0 h 302816"/>
                <a:gd name="connsiteX1" fmla="*/ 745386 w 745386"/>
                <a:gd name="connsiteY1" fmla="*/ 0 h 302816"/>
                <a:gd name="connsiteX2" fmla="*/ 745386 w 745386"/>
                <a:gd name="connsiteY2" fmla="*/ 302816 h 302816"/>
                <a:gd name="connsiteX3" fmla="*/ 0 w 745386"/>
                <a:gd name="connsiteY3" fmla="*/ 302816 h 302816"/>
                <a:gd name="connsiteX4" fmla="*/ 0 w 745386"/>
                <a:gd name="connsiteY4" fmla="*/ 0 h 302816"/>
                <a:gd name="connsiteX0" fmla="*/ 0 w 745386"/>
                <a:gd name="connsiteY0" fmla="*/ 3423 h 306239"/>
                <a:gd name="connsiteX1" fmla="*/ 366464 w 745386"/>
                <a:gd name="connsiteY1" fmla="*/ 0 h 306239"/>
                <a:gd name="connsiteX2" fmla="*/ 745386 w 745386"/>
                <a:gd name="connsiteY2" fmla="*/ 3423 h 306239"/>
                <a:gd name="connsiteX3" fmla="*/ 745386 w 745386"/>
                <a:gd name="connsiteY3" fmla="*/ 306239 h 306239"/>
                <a:gd name="connsiteX4" fmla="*/ 0 w 745386"/>
                <a:gd name="connsiteY4" fmla="*/ 306239 h 306239"/>
                <a:gd name="connsiteX5" fmla="*/ 0 w 745386"/>
                <a:gd name="connsiteY5" fmla="*/ 3423 h 306239"/>
                <a:gd name="connsiteX0" fmla="*/ 0 w 745386"/>
                <a:gd name="connsiteY0" fmla="*/ 0 h 302816"/>
                <a:gd name="connsiteX1" fmla="*/ 366464 w 745386"/>
                <a:gd name="connsiteY1" fmla="*/ 21977 h 302816"/>
                <a:gd name="connsiteX2" fmla="*/ 745386 w 745386"/>
                <a:gd name="connsiteY2" fmla="*/ 0 h 302816"/>
                <a:gd name="connsiteX3" fmla="*/ 745386 w 745386"/>
                <a:gd name="connsiteY3" fmla="*/ 302816 h 302816"/>
                <a:gd name="connsiteX4" fmla="*/ 0 w 745386"/>
                <a:gd name="connsiteY4" fmla="*/ 302816 h 302816"/>
                <a:gd name="connsiteX5" fmla="*/ 0 w 745386"/>
                <a:gd name="connsiteY5" fmla="*/ 0 h 30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86" h="302816">
                  <a:moveTo>
                    <a:pt x="0" y="0"/>
                  </a:moveTo>
                  <a:lnTo>
                    <a:pt x="366464" y="21977"/>
                  </a:lnTo>
                  <a:lnTo>
                    <a:pt x="745386" y="0"/>
                  </a:lnTo>
                  <a:lnTo>
                    <a:pt x="745386" y="302816"/>
                  </a:lnTo>
                  <a:lnTo>
                    <a:pt x="0" y="302816"/>
                  </a:lnTo>
                  <a:lnTo>
                    <a:pt x="0" y="0"/>
                  </a:ln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81" name="Straight Connector 80">
              <a:extLst>
                <a:ext uri="{FF2B5EF4-FFF2-40B4-BE49-F238E27FC236}">
                  <a16:creationId xmlns:a16="http://schemas.microsoft.com/office/drawing/2014/main" id="{261FB2C2-687C-4925-A2D1-D219E6C2FC09}"/>
                </a:ext>
              </a:extLst>
            </p:cNvPr>
            <p:cNvCxnSpPr>
              <a:cxnSpLocks/>
            </p:cNvCxnSpPr>
            <p:nvPr/>
          </p:nvCxnSpPr>
          <p:spPr>
            <a:xfrm>
              <a:off x="1554610" y="2019490"/>
              <a:ext cx="285607" cy="17128"/>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82" name="Straight Connector 81">
              <a:extLst>
                <a:ext uri="{FF2B5EF4-FFF2-40B4-BE49-F238E27FC236}">
                  <a16:creationId xmlns:a16="http://schemas.microsoft.com/office/drawing/2014/main" id="{F5560E24-6A20-497C-8EC4-4AE30002F3F2}"/>
                </a:ext>
              </a:extLst>
            </p:cNvPr>
            <p:cNvCxnSpPr>
              <a:cxnSpLocks/>
            </p:cNvCxnSpPr>
            <p:nvPr/>
          </p:nvCxnSpPr>
          <p:spPr>
            <a:xfrm>
              <a:off x="1568761" y="2077117"/>
              <a:ext cx="275719" cy="14919"/>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84" name="Straight Connector 83">
              <a:extLst>
                <a:ext uri="{FF2B5EF4-FFF2-40B4-BE49-F238E27FC236}">
                  <a16:creationId xmlns:a16="http://schemas.microsoft.com/office/drawing/2014/main" id="{169CFBBB-15C0-4720-9D1C-DE768ADB8F55}"/>
                </a:ext>
              </a:extLst>
            </p:cNvPr>
            <p:cNvCxnSpPr>
              <a:cxnSpLocks/>
            </p:cNvCxnSpPr>
            <p:nvPr/>
          </p:nvCxnSpPr>
          <p:spPr>
            <a:xfrm>
              <a:off x="1573024" y="2132534"/>
              <a:ext cx="268258" cy="10657"/>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85" name="Straight Connector 84">
              <a:extLst>
                <a:ext uri="{FF2B5EF4-FFF2-40B4-BE49-F238E27FC236}">
                  <a16:creationId xmlns:a16="http://schemas.microsoft.com/office/drawing/2014/main" id="{16AE0511-A1E9-4CFA-8B6C-0C0064165205}"/>
                </a:ext>
              </a:extLst>
            </p:cNvPr>
            <p:cNvCxnSpPr>
              <a:cxnSpLocks/>
            </p:cNvCxnSpPr>
            <p:nvPr/>
          </p:nvCxnSpPr>
          <p:spPr>
            <a:xfrm>
              <a:off x="1881824" y="1958785"/>
              <a:ext cx="524" cy="261946"/>
            </a:xfrm>
            <a:prstGeom prst="line">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grpSp>
      <p:grpSp>
        <p:nvGrpSpPr>
          <p:cNvPr id="101" name="Group 100">
            <a:extLst>
              <a:ext uri="{FF2B5EF4-FFF2-40B4-BE49-F238E27FC236}">
                <a16:creationId xmlns:a16="http://schemas.microsoft.com/office/drawing/2014/main" id="{DC4129F5-DD01-4B73-B72C-828DE2AB20DF}"/>
              </a:ext>
            </a:extLst>
          </p:cNvPr>
          <p:cNvGrpSpPr/>
          <p:nvPr/>
        </p:nvGrpSpPr>
        <p:grpSpPr>
          <a:xfrm>
            <a:off x="4202226" y="3782749"/>
            <a:ext cx="1158723" cy="791147"/>
            <a:chOff x="3579868" y="1822686"/>
            <a:chExt cx="724202" cy="389067"/>
          </a:xfrm>
        </p:grpSpPr>
        <p:sp>
          <p:nvSpPr>
            <p:cNvPr id="102" name="Freeform: Shape 101">
              <a:extLst>
                <a:ext uri="{FF2B5EF4-FFF2-40B4-BE49-F238E27FC236}">
                  <a16:creationId xmlns:a16="http://schemas.microsoft.com/office/drawing/2014/main" id="{4796A8AD-C7A3-4762-93DC-40DB34341941}"/>
                </a:ext>
              </a:extLst>
            </p:cNvPr>
            <p:cNvSpPr/>
            <p:nvPr/>
          </p:nvSpPr>
          <p:spPr>
            <a:xfrm flipV="1">
              <a:off x="3579868" y="1822686"/>
              <a:ext cx="724202" cy="389067"/>
            </a:xfrm>
            <a:custGeom>
              <a:avLst/>
              <a:gdLst>
                <a:gd name="connsiteX0" fmla="*/ 410082 w 832762"/>
                <a:gd name="connsiteY0" fmla="*/ 447389 h 447389"/>
                <a:gd name="connsiteX1" fmla="*/ 422680 w 832762"/>
                <a:gd name="connsiteY1" fmla="*/ 447389 h 447389"/>
                <a:gd name="connsiteX2" fmla="*/ 653584 w 832762"/>
                <a:gd name="connsiteY2" fmla="*/ 196445 h 447389"/>
                <a:gd name="connsiteX3" fmla="*/ 832762 w 832762"/>
                <a:gd name="connsiteY3" fmla="*/ 391175 h 447389"/>
                <a:gd name="connsiteX4" fmla="*/ 832762 w 832762"/>
                <a:gd name="connsiteY4" fmla="*/ 279245 h 447389"/>
                <a:gd name="connsiteX5" fmla="*/ 832762 w 832762"/>
                <a:gd name="connsiteY5" fmla="*/ 112294 h 447389"/>
                <a:gd name="connsiteX6" fmla="*/ 832762 w 832762"/>
                <a:gd name="connsiteY6" fmla="*/ 55850 h 447389"/>
                <a:gd name="connsiteX7" fmla="*/ 776912 w 832762"/>
                <a:gd name="connsiteY7" fmla="*/ 0 h 447389"/>
                <a:gd name="connsiteX8" fmla="*/ 55850 w 832762"/>
                <a:gd name="connsiteY8" fmla="*/ 0 h 447389"/>
                <a:gd name="connsiteX9" fmla="*/ 0 w 832762"/>
                <a:gd name="connsiteY9" fmla="*/ 55850 h 447389"/>
                <a:gd name="connsiteX10" fmla="*/ 0 w 832762"/>
                <a:gd name="connsiteY10" fmla="*/ 112294 h 447389"/>
                <a:gd name="connsiteX11" fmla="*/ 0 w 832762"/>
                <a:gd name="connsiteY11" fmla="*/ 279245 h 447389"/>
                <a:gd name="connsiteX12" fmla="*/ 0 w 832762"/>
                <a:gd name="connsiteY12" fmla="*/ 391175 h 447389"/>
                <a:gd name="connsiteX13" fmla="*/ 179179 w 832762"/>
                <a:gd name="connsiteY13" fmla="*/ 196445 h 447389"/>
                <a:gd name="connsiteX14" fmla="*/ 410082 w 832762"/>
                <a:gd name="connsiteY14" fmla="*/ 447389 h 44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762" h="447389">
                  <a:moveTo>
                    <a:pt x="410082" y="447389"/>
                  </a:moveTo>
                  <a:lnTo>
                    <a:pt x="422680" y="447389"/>
                  </a:lnTo>
                  <a:lnTo>
                    <a:pt x="653584" y="196445"/>
                  </a:lnTo>
                  <a:lnTo>
                    <a:pt x="832762" y="391175"/>
                  </a:lnTo>
                  <a:lnTo>
                    <a:pt x="832762" y="279245"/>
                  </a:lnTo>
                  <a:lnTo>
                    <a:pt x="832762" y="112294"/>
                  </a:lnTo>
                  <a:lnTo>
                    <a:pt x="832762" y="55850"/>
                  </a:lnTo>
                  <a:cubicBezTo>
                    <a:pt x="832762" y="25005"/>
                    <a:pt x="807757" y="0"/>
                    <a:pt x="776912" y="0"/>
                  </a:cubicBezTo>
                  <a:lnTo>
                    <a:pt x="55850" y="0"/>
                  </a:lnTo>
                  <a:cubicBezTo>
                    <a:pt x="25005" y="0"/>
                    <a:pt x="0" y="25005"/>
                    <a:pt x="0" y="55850"/>
                  </a:cubicBezTo>
                  <a:lnTo>
                    <a:pt x="0" y="112294"/>
                  </a:lnTo>
                  <a:lnTo>
                    <a:pt x="0" y="279245"/>
                  </a:lnTo>
                  <a:lnTo>
                    <a:pt x="0" y="391175"/>
                  </a:lnTo>
                  <a:lnTo>
                    <a:pt x="179179" y="196445"/>
                  </a:lnTo>
                  <a:lnTo>
                    <a:pt x="410082" y="447389"/>
                  </a:ln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cxnSp>
          <p:nvCxnSpPr>
            <p:cNvPr id="103" name="Straight Connector 102">
              <a:extLst>
                <a:ext uri="{FF2B5EF4-FFF2-40B4-BE49-F238E27FC236}">
                  <a16:creationId xmlns:a16="http://schemas.microsoft.com/office/drawing/2014/main" id="{B9F5F793-F421-4FA5-A651-47D13AB7E934}"/>
                </a:ext>
              </a:extLst>
            </p:cNvPr>
            <p:cNvCxnSpPr>
              <a:cxnSpLocks/>
            </p:cNvCxnSpPr>
            <p:nvPr/>
          </p:nvCxnSpPr>
          <p:spPr>
            <a:xfrm>
              <a:off x="3886832" y="1932808"/>
              <a:ext cx="0" cy="247018"/>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04" name="Straight Connector 103">
              <a:extLst>
                <a:ext uri="{FF2B5EF4-FFF2-40B4-BE49-F238E27FC236}">
                  <a16:creationId xmlns:a16="http://schemas.microsoft.com/office/drawing/2014/main" id="{96D39AF1-B9D3-4291-BF75-AAE62E62059F}"/>
                </a:ext>
              </a:extLst>
            </p:cNvPr>
            <p:cNvCxnSpPr>
              <a:cxnSpLocks/>
            </p:cNvCxnSpPr>
            <p:nvPr/>
          </p:nvCxnSpPr>
          <p:spPr>
            <a:xfrm>
              <a:off x="3852886" y="1981551"/>
              <a:ext cx="0" cy="198625"/>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sp>
        <p:nvSpPr>
          <p:cNvPr id="105" name="Rectangle 104">
            <a:extLst>
              <a:ext uri="{FF2B5EF4-FFF2-40B4-BE49-F238E27FC236}">
                <a16:creationId xmlns:a16="http://schemas.microsoft.com/office/drawing/2014/main" id="{1E0CF7B5-98F5-4617-93D2-497B365C6890}"/>
              </a:ext>
            </a:extLst>
          </p:cNvPr>
          <p:cNvSpPr/>
          <p:nvPr/>
        </p:nvSpPr>
        <p:spPr>
          <a:xfrm>
            <a:off x="6066760" y="4790685"/>
            <a:ext cx="2562819" cy="738664"/>
          </a:xfrm>
          <a:prstGeom prst="rect">
            <a:avLst/>
          </a:prstGeom>
        </p:spPr>
        <p:txBody>
          <a:bodyPr wrap="square">
            <a:spAutoFit/>
          </a:bodyPr>
          <a:lstStyle/>
          <a:p>
            <a:pPr algn="ctr" defTabSz="731520">
              <a:spcAft>
                <a:spcPts val="2880"/>
              </a:spcAft>
              <a:defRPr/>
            </a:pPr>
            <a:r>
              <a:rPr lang="en-US" sz="1800" dirty="0"/>
              <a:t>Oversight of </a:t>
            </a:r>
            <a:br>
              <a:rPr lang="en-US" sz="2400" dirty="0"/>
            </a:br>
            <a:r>
              <a:rPr lang="en-US" sz="2400" dirty="0"/>
              <a:t>finance</a:t>
            </a:r>
          </a:p>
        </p:txBody>
      </p:sp>
      <p:sp>
        <p:nvSpPr>
          <p:cNvPr id="106" name="Rectangle 105">
            <a:extLst>
              <a:ext uri="{FF2B5EF4-FFF2-40B4-BE49-F238E27FC236}">
                <a16:creationId xmlns:a16="http://schemas.microsoft.com/office/drawing/2014/main" id="{1CA9E39E-D7BF-40B0-A231-8C3E3D0FF058}"/>
              </a:ext>
            </a:extLst>
          </p:cNvPr>
          <p:cNvSpPr/>
          <p:nvPr/>
        </p:nvSpPr>
        <p:spPr>
          <a:xfrm>
            <a:off x="8618054" y="4790685"/>
            <a:ext cx="2516677" cy="738664"/>
          </a:xfrm>
          <a:prstGeom prst="rect">
            <a:avLst/>
          </a:prstGeom>
        </p:spPr>
        <p:txBody>
          <a:bodyPr wrap="square">
            <a:spAutoFit/>
          </a:bodyPr>
          <a:lstStyle/>
          <a:p>
            <a:pPr algn="ctr" defTabSz="731520">
              <a:spcAft>
                <a:spcPts val="2880"/>
              </a:spcAft>
              <a:defRPr/>
            </a:pPr>
            <a:r>
              <a:rPr lang="en-US" sz="1800" dirty="0"/>
              <a:t>Oversight of </a:t>
            </a:r>
            <a:br>
              <a:rPr lang="en-US" sz="2000" dirty="0"/>
            </a:br>
            <a:r>
              <a:rPr lang="en-US" sz="2400" dirty="0"/>
              <a:t>risk</a:t>
            </a:r>
          </a:p>
        </p:txBody>
      </p:sp>
      <p:sp>
        <p:nvSpPr>
          <p:cNvPr id="110" name="Rectangle 109">
            <a:extLst>
              <a:ext uri="{FF2B5EF4-FFF2-40B4-BE49-F238E27FC236}">
                <a16:creationId xmlns:a16="http://schemas.microsoft.com/office/drawing/2014/main" id="{5BF18959-0C00-4F05-B6E1-6351A9A2820B}"/>
              </a:ext>
            </a:extLst>
          </p:cNvPr>
          <p:cNvSpPr/>
          <p:nvPr/>
        </p:nvSpPr>
        <p:spPr>
          <a:xfrm>
            <a:off x="11174653" y="4790685"/>
            <a:ext cx="2475011" cy="738664"/>
          </a:xfrm>
          <a:prstGeom prst="rect">
            <a:avLst/>
          </a:prstGeom>
        </p:spPr>
        <p:txBody>
          <a:bodyPr wrap="square">
            <a:spAutoFit/>
          </a:bodyPr>
          <a:lstStyle/>
          <a:p>
            <a:pPr algn="ctr" defTabSz="731520">
              <a:spcAft>
                <a:spcPts val="2880"/>
              </a:spcAft>
              <a:defRPr/>
            </a:pPr>
            <a:r>
              <a:rPr lang="en-US" sz="1800" dirty="0"/>
              <a:t>Oversight of </a:t>
            </a:r>
            <a:r>
              <a:rPr lang="en-US" sz="2400" dirty="0"/>
              <a:t>strategy</a:t>
            </a:r>
          </a:p>
        </p:txBody>
      </p:sp>
      <p:pic>
        <p:nvPicPr>
          <p:cNvPr id="111" name="Graphic 110">
            <a:extLst>
              <a:ext uri="{FF2B5EF4-FFF2-40B4-BE49-F238E27FC236}">
                <a16:creationId xmlns:a16="http://schemas.microsoft.com/office/drawing/2014/main" id="{6B43B593-B54F-4043-AA94-57DA87AD80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93371" y="3699928"/>
            <a:ext cx="609582" cy="956789"/>
          </a:xfrm>
          <a:prstGeom prst="rect">
            <a:avLst/>
          </a:prstGeom>
        </p:spPr>
      </p:pic>
      <p:grpSp>
        <p:nvGrpSpPr>
          <p:cNvPr id="112" name="Group 111">
            <a:extLst>
              <a:ext uri="{FF2B5EF4-FFF2-40B4-BE49-F238E27FC236}">
                <a16:creationId xmlns:a16="http://schemas.microsoft.com/office/drawing/2014/main" id="{5C926CD8-C7E1-4894-885A-6E3DD988F409}"/>
              </a:ext>
            </a:extLst>
          </p:cNvPr>
          <p:cNvGrpSpPr/>
          <p:nvPr/>
        </p:nvGrpSpPr>
        <p:grpSpPr>
          <a:xfrm>
            <a:off x="6880225" y="3719553"/>
            <a:ext cx="935888" cy="917538"/>
            <a:chOff x="368924" y="-1636550"/>
            <a:chExt cx="935888" cy="917538"/>
          </a:xfrm>
        </p:grpSpPr>
        <p:sp>
          <p:nvSpPr>
            <p:cNvPr id="113" name="Freeform: Shape 112">
              <a:extLst>
                <a:ext uri="{FF2B5EF4-FFF2-40B4-BE49-F238E27FC236}">
                  <a16:creationId xmlns:a16="http://schemas.microsoft.com/office/drawing/2014/main" id="{D9B3F141-CC4A-49AA-A7EF-707AE1FD86D8}"/>
                </a:ext>
              </a:extLst>
            </p:cNvPr>
            <p:cNvSpPr/>
            <p:nvPr/>
          </p:nvSpPr>
          <p:spPr>
            <a:xfrm>
              <a:off x="368924" y="-1636550"/>
              <a:ext cx="693249" cy="693249"/>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9050" cap="flat">
              <a:solidFill>
                <a:schemeClr val="tx1"/>
              </a:solidFill>
              <a:prstDash val="solid"/>
              <a:round/>
            </a:ln>
          </p:spPr>
          <p:txBody>
            <a:bodyPr rtlCol="0" anchor="ctr"/>
            <a:lstStyle/>
            <a:p>
              <a:endParaRPr lang="en-US" dirty="0"/>
            </a:p>
          </p:txBody>
        </p:sp>
        <p:sp>
          <p:nvSpPr>
            <p:cNvPr id="120" name="Freeform: Shape 119">
              <a:extLst>
                <a:ext uri="{FF2B5EF4-FFF2-40B4-BE49-F238E27FC236}">
                  <a16:creationId xmlns:a16="http://schemas.microsoft.com/office/drawing/2014/main" id="{F0F9FD18-7B36-4940-BBF2-331C97F2BE1D}"/>
                </a:ext>
              </a:extLst>
            </p:cNvPr>
            <p:cNvSpPr/>
            <p:nvPr/>
          </p:nvSpPr>
          <p:spPr>
            <a:xfrm>
              <a:off x="412422" y="-1554312"/>
              <a:ext cx="88356" cy="10874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9050" cap="flat">
              <a:solidFill>
                <a:schemeClr val="tx1"/>
              </a:solidFill>
              <a:prstDash val="solid"/>
              <a:round/>
            </a:ln>
          </p:spPr>
          <p:txBody>
            <a:bodyPr rtlCol="0" anchor="ctr"/>
            <a:lstStyle/>
            <a:p>
              <a:endParaRPr lang="en-US" dirty="0"/>
            </a:p>
          </p:txBody>
        </p:sp>
        <p:sp>
          <p:nvSpPr>
            <p:cNvPr id="121" name="Freeform: Shape 120">
              <a:extLst>
                <a:ext uri="{FF2B5EF4-FFF2-40B4-BE49-F238E27FC236}">
                  <a16:creationId xmlns:a16="http://schemas.microsoft.com/office/drawing/2014/main" id="{714AE576-157F-42DD-8E21-105570591876}"/>
                </a:ext>
              </a:extLst>
            </p:cNvPr>
            <p:cNvSpPr/>
            <p:nvPr/>
          </p:nvSpPr>
          <p:spPr>
            <a:xfrm>
              <a:off x="433014" y="-1571850"/>
              <a:ext cx="564115" cy="564115"/>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9050" cap="flat">
              <a:solidFill>
                <a:schemeClr val="tx1"/>
              </a:solidFill>
              <a:prstDash val="solid"/>
              <a:round/>
            </a:ln>
          </p:spPr>
          <p:txBody>
            <a:bodyPr rtlCol="0" anchor="ctr"/>
            <a:lstStyle/>
            <a:p>
              <a:endParaRPr lang="en-US" dirty="0"/>
            </a:p>
          </p:txBody>
        </p:sp>
        <p:sp>
          <p:nvSpPr>
            <p:cNvPr id="129" name="Freeform: Shape 128">
              <a:extLst>
                <a:ext uri="{FF2B5EF4-FFF2-40B4-BE49-F238E27FC236}">
                  <a16:creationId xmlns:a16="http://schemas.microsoft.com/office/drawing/2014/main" id="{642740EA-A97B-48C3-95E4-A9B25BBC9F13}"/>
                </a:ext>
              </a:extLst>
            </p:cNvPr>
            <p:cNvSpPr/>
            <p:nvPr/>
          </p:nvSpPr>
          <p:spPr>
            <a:xfrm>
              <a:off x="883424" y="-1140400"/>
              <a:ext cx="421388" cy="421388"/>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9050" cap="flat">
              <a:solidFill>
                <a:schemeClr val="tx1"/>
              </a:solidFill>
              <a:prstDash val="solid"/>
              <a:round/>
            </a:ln>
          </p:spPr>
          <p:txBody>
            <a:bodyPr rtlCol="0" anchor="ctr"/>
            <a:lstStyle/>
            <a:p>
              <a:endParaRPr lang="en-US" dirty="0"/>
            </a:p>
          </p:txBody>
        </p:sp>
        <p:sp>
          <p:nvSpPr>
            <p:cNvPr id="130" name="Freeform: Shape 129">
              <a:extLst>
                <a:ext uri="{FF2B5EF4-FFF2-40B4-BE49-F238E27FC236}">
                  <a16:creationId xmlns:a16="http://schemas.microsoft.com/office/drawing/2014/main" id="{783AA9FE-303C-4D81-BE56-7DE1EEEE6463}"/>
                </a:ext>
              </a:extLst>
            </p:cNvPr>
            <p:cNvSpPr/>
            <p:nvPr/>
          </p:nvSpPr>
          <p:spPr>
            <a:xfrm>
              <a:off x="1107031" y="-913394"/>
              <a:ext cx="101949" cy="10874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tx1"/>
              </a:solidFill>
              <a:prstDash val="solid"/>
              <a:round/>
            </a:ln>
          </p:spPr>
          <p:txBody>
            <a:bodyPr rtlCol="0" anchor="ctr"/>
            <a:lstStyle/>
            <a:p>
              <a:endParaRPr lang="en-US" dirty="0"/>
            </a:p>
          </p:txBody>
        </p:sp>
        <p:sp>
          <p:nvSpPr>
            <p:cNvPr id="132" name="Freeform: Shape 131">
              <a:extLst>
                <a:ext uri="{FF2B5EF4-FFF2-40B4-BE49-F238E27FC236}">
                  <a16:creationId xmlns:a16="http://schemas.microsoft.com/office/drawing/2014/main" id="{72B9611E-A98C-4E48-A6AB-E5ED023571EB}"/>
                </a:ext>
              </a:extLst>
            </p:cNvPr>
            <p:cNvSpPr/>
            <p:nvPr/>
          </p:nvSpPr>
          <p:spPr>
            <a:xfrm>
              <a:off x="1059456" y="-960970"/>
              <a:ext cx="101949" cy="10874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tx1"/>
              </a:solidFill>
              <a:prstDash val="solid"/>
              <a:round/>
            </a:ln>
          </p:spPr>
          <p:txBody>
            <a:bodyPr rtlCol="0" anchor="ctr"/>
            <a:lstStyle/>
            <a:p>
              <a:endParaRPr lang="en-US" dirty="0"/>
            </a:p>
          </p:txBody>
        </p:sp>
        <p:grpSp>
          <p:nvGrpSpPr>
            <p:cNvPr id="136" name="Group 135">
              <a:extLst>
                <a:ext uri="{FF2B5EF4-FFF2-40B4-BE49-F238E27FC236}">
                  <a16:creationId xmlns:a16="http://schemas.microsoft.com/office/drawing/2014/main" id="{297709C6-BBC2-46BE-BFAC-6F0D03DC153F}"/>
                </a:ext>
              </a:extLst>
            </p:cNvPr>
            <p:cNvGrpSpPr/>
            <p:nvPr/>
          </p:nvGrpSpPr>
          <p:grpSpPr>
            <a:xfrm>
              <a:off x="631271" y="-1497088"/>
              <a:ext cx="167601" cy="414591"/>
              <a:chOff x="3603328" y="-1494501"/>
              <a:chExt cx="258270" cy="638878"/>
            </a:xfrm>
          </p:grpSpPr>
          <p:sp>
            <p:nvSpPr>
              <p:cNvPr id="140" name="Freeform: Shape 139">
                <a:extLst>
                  <a:ext uri="{FF2B5EF4-FFF2-40B4-BE49-F238E27FC236}">
                    <a16:creationId xmlns:a16="http://schemas.microsoft.com/office/drawing/2014/main" id="{59F30EBF-B3A4-4F5F-BA03-B8EFCBFFB566}"/>
                  </a:ext>
                </a:extLst>
              </p:cNvPr>
              <p:cNvSpPr/>
              <p:nvPr/>
            </p:nvSpPr>
            <p:spPr>
              <a:xfrm>
                <a:off x="3603328" y="-1439450"/>
                <a:ext cx="258270" cy="502946"/>
              </a:xfrm>
              <a:custGeom>
                <a:avLst/>
                <a:gdLst>
                  <a:gd name="connsiteX0" fmla="*/ 4828 w 122300"/>
                  <a:gd name="connsiteY0" fmla="*/ 177336 h 238164"/>
                  <a:gd name="connsiteX1" fmla="*/ 62438 w 122300"/>
                  <a:gd name="connsiteY1" fmla="*/ 234947 h 238164"/>
                  <a:gd name="connsiteX2" fmla="*/ 120048 w 122300"/>
                  <a:gd name="connsiteY2" fmla="*/ 177336 h 238164"/>
                  <a:gd name="connsiteX3" fmla="*/ 62438 w 122300"/>
                  <a:gd name="connsiteY3" fmla="*/ 120048 h 238164"/>
                  <a:gd name="connsiteX4" fmla="*/ 4828 w 122300"/>
                  <a:gd name="connsiteY4" fmla="*/ 62438 h 238164"/>
                  <a:gd name="connsiteX5" fmla="*/ 62438 w 122300"/>
                  <a:gd name="connsiteY5" fmla="*/ 4828 h 238164"/>
                  <a:gd name="connsiteX6" fmla="*/ 120048 w 122300"/>
                  <a:gd name="connsiteY6" fmla="*/ 62438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0" h="238164">
                    <a:moveTo>
                      <a:pt x="4828" y="177336"/>
                    </a:moveTo>
                    <a:cubicBezTo>
                      <a:pt x="4828" y="209199"/>
                      <a:pt x="30575" y="234947"/>
                      <a:pt x="62438" y="234947"/>
                    </a:cubicBezTo>
                    <a:cubicBezTo>
                      <a:pt x="94300" y="234947"/>
                      <a:pt x="120048" y="209199"/>
                      <a:pt x="120048" y="177336"/>
                    </a:cubicBezTo>
                    <a:cubicBezTo>
                      <a:pt x="120048" y="145474"/>
                      <a:pt x="93657" y="125198"/>
                      <a:pt x="62438" y="120048"/>
                    </a:cubicBezTo>
                    <a:cubicBezTo>
                      <a:pt x="31219" y="114899"/>
                      <a:pt x="4828" y="94300"/>
                      <a:pt x="4828" y="62438"/>
                    </a:cubicBezTo>
                    <a:cubicBezTo>
                      <a:pt x="4828" y="30575"/>
                      <a:pt x="30575" y="4828"/>
                      <a:pt x="62438" y="4828"/>
                    </a:cubicBezTo>
                    <a:cubicBezTo>
                      <a:pt x="94300" y="4828"/>
                      <a:pt x="120048" y="30575"/>
                      <a:pt x="120048" y="62438"/>
                    </a:cubicBezTo>
                  </a:path>
                </a:pathLst>
              </a:custGeom>
              <a:noFill/>
              <a:ln w="19050" cap="flat">
                <a:solidFill>
                  <a:schemeClr val="tx1"/>
                </a:solidFill>
                <a:prstDash val="solid"/>
                <a:round/>
              </a:ln>
            </p:spPr>
            <p:txBody>
              <a:bodyPr rtlCol="0" anchor="ctr"/>
              <a:lstStyle/>
              <a:p>
                <a:endParaRPr lang="en-US" dirty="0"/>
              </a:p>
            </p:txBody>
          </p:sp>
          <p:sp>
            <p:nvSpPr>
              <p:cNvPr id="141" name="Freeform: Shape 140">
                <a:extLst>
                  <a:ext uri="{FF2B5EF4-FFF2-40B4-BE49-F238E27FC236}">
                    <a16:creationId xmlns:a16="http://schemas.microsoft.com/office/drawing/2014/main" id="{2CFE63D8-24E1-4239-BDBD-FB30DDFEE0D2}"/>
                  </a:ext>
                </a:extLst>
              </p:cNvPr>
              <p:cNvSpPr/>
              <p:nvPr/>
            </p:nvSpPr>
            <p:spPr>
              <a:xfrm>
                <a:off x="3735860" y="-1494501"/>
                <a:ext cx="20389" cy="638878"/>
              </a:xfrm>
              <a:custGeom>
                <a:avLst/>
                <a:gdLst>
                  <a:gd name="connsiteX0" fmla="*/ 4828 w 9655"/>
                  <a:gd name="connsiteY0" fmla="*/ 4828 h 302533"/>
                  <a:gd name="connsiteX1" fmla="*/ 4828 w 9655"/>
                  <a:gd name="connsiteY1" fmla="*/ 297706 h 302533"/>
                </a:gdLst>
                <a:ahLst/>
                <a:cxnLst>
                  <a:cxn ang="0">
                    <a:pos x="connsiteX0" y="connsiteY0"/>
                  </a:cxn>
                  <a:cxn ang="0">
                    <a:pos x="connsiteX1" y="connsiteY1"/>
                  </a:cxn>
                </a:cxnLst>
                <a:rect l="l" t="t" r="r" b="b"/>
                <a:pathLst>
                  <a:path w="9655" h="302533">
                    <a:moveTo>
                      <a:pt x="4828" y="4828"/>
                    </a:moveTo>
                    <a:lnTo>
                      <a:pt x="4828" y="297706"/>
                    </a:lnTo>
                  </a:path>
                </a:pathLst>
              </a:custGeom>
              <a:ln w="19050" cap="flat">
                <a:solidFill>
                  <a:schemeClr val="tx1"/>
                </a:solidFill>
                <a:prstDash val="solid"/>
                <a:round/>
              </a:ln>
            </p:spPr>
            <p:txBody>
              <a:bodyPr rtlCol="0" anchor="ctr"/>
              <a:lstStyle/>
              <a:p>
                <a:endParaRPr lang="en-US" dirty="0"/>
              </a:p>
            </p:txBody>
          </p:sp>
        </p:grpSp>
      </p:grpSp>
      <p:grpSp>
        <p:nvGrpSpPr>
          <p:cNvPr id="142" name="Group 141">
            <a:extLst>
              <a:ext uri="{FF2B5EF4-FFF2-40B4-BE49-F238E27FC236}">
                <a16:creationId xmlns:a16="http://schemas.microsoft.com/office/drawing/2014/main" id="{A20FCA92-4612-44CF-8D00-2C4A47C7832E}"/>
              </a:ext>
            </a:extLst>
          </p:cNvPr>
          <p:cNvGrpSpPr/>
          <p:nvPr/>
        </p:nvGrpSpPr>
        <p:grpSpPr>
          <a:xfrm>
            <a:off x="9421437" y="3753484"/>
            <a:ext cx="909910" cy="849676"/>
            <a:chOff x="2002492" y="-1699518"/>
            <a:chExt cx="909910" cy="849676"/>
          </a:xfrm>
        </p:grpSpPr>
        <p:grpSp>
          <p:nvGrpSpPr>
            <p:cNvPr id="143" name="Group 142">
              <a:extLst>
                <a:ext uri="{FF2B5EF4-FFF2-40B4-BE49-F238E27FC236}">
                  <a16:creationId xmlns:a16="http://schemas.microsoft.com/office/drawing/2014/main" id="{9362F775-85B1-4092-963E-1FB5AFA1622E}"/>
                </a:ext>
              </a:extLst>
            </p:cNvPr>
            <p:cNvGrpSpPr/>
            <p:nvPr/>
          </p:nvGrpSpPr>
          <p:grpSpPr>
            <a:xfrm>
              <a:off x="2002492" y="-1699518"/>
              <a:ext cx="909910" cy="792920"/>
              <a:chOff x="2352293" y="-1233513"/>
              <a:chExt cx="475760" cy="414590"/>
            </a:xfrm>
          </p:grpSpPr>
          <p:sp>
            <p:nvSpPr>
              <p:cNvPr id="147" name="Freeform: Shape 146">
                <a:extLst>
                  <a:ext uri="{FF2B5EF4-FFF2-40B4-BE49-F238E27FC236}">
                    <a16:creationId xmlns:a16="http://schemas.microsoft.com/office/drawing/2014/main" id="{5C2FAF2C-E564-404E-A66A-C0D7A8F6EA1E}"/>
                  </a:ext>
                </a:extLst>
              </p:cNvPr>
              <p:cNvSpPr/>
              <p:nvPr/>
            </p:nvSpPr>
            <p:spPr>
              <a:xfrm>
                <a:off x="2352293" y="-1233513"/>
                <a:ext cx="475760" cy="414590"/>
              </a:xfrm>
              <a:custGeom>
                <a:avLst/>
                <a:gdLst>
                  <a:gd name="connsiteX0" fmla="*/ 100978 w 225291"/>
                  <a:gd name="connsiteY0" fmla="*/ 11586 h 196325"/>
                  <a:gd name="connsiteX1" fmla="*/ 6678 w 225291"/>
                  <a:gd name="connsiteY1" fmla="*/ 171221 h 196325"/>
                  <a:gd name="connsiteX2" fmla="*/ 19229 w 225291"/>
                  <a:gd name="connsiteY2" fmla="*/ 193107 h 196325"/>
                  <a:gd name="connsiteX3" fmla="*/ 208152 w 225291"/>
                  <a:gd name="connsiteY3" fmla="*/ 193107 h 196325"/>
                  <a:gd name="connsiteX4" fmla="*/ 220704 w 225291"/>
                  <a:gd name="connsiteY4" fmla="*/ 171221 h 196325"/>
                  <a:gd name="connsiteX5" fmla="*/ 126404 w 225291"/>
                  <a:gd name="connsiteY5" fmla="*/ 11586 h 196325"/>
                  <a:gd name="connsiteX6" fmla="*/ 100978 w 225291"/>
                  <a:gd name="connsiteY6" fmla="*/ 11586 h 196325"/>
                  <a:gd name="connsiteX7" fmla="*/ 100978 w 225291"/>
                  <a:gd name="connsiteY7" fmla="*/ 11586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91" h="196325">
                    <a:moveTo>
                      <a:pt x="100978" y="11586"/>
                    </a:moveTo>
                    <a:cubicBezTo>
                      <a:pt x="6678" y="171221"/>
                      <a:pt x="100978" y="11586"/>
                      <a:pt x="6678" y="171221"/>
                    </a:cubicBezTo>
                    <a:cubicBezTo>
                      <a:pt x="1206" y="180233"/>
                      <a:pt x="8609" y="193107"/>
                      <a:pt x="19229" y="193107"/>
                    </a:cubicBezTo>
                    <a:cubicBezTo>
                      <a:pt x="208152" y="193107"/>
                      <a:pt x="19229" y="193107"/>
                      <a:pt x="208152" y="193107"/>
                    </a:cubicBezTo>
                    <a:cubicBezTo>
                      <a:pt x="219095" y="193107"/>
                      <a:pt x="226176" y="180555"/>
                      <a:pt x="220704" y="171221"/>
                    </a:cubicBezTo>
                    <a:cubicBezTo>
                      <a:pt x="126404" y="11586"/>
                      <a:pt x="220704" y="171221"/>
                      <a:pt x="126404" y="11586"/>
                    </a:cubicBezTo>
                    <a:cubicBezTo>
                      <a:pt x="120932" y="2575"/>
                      <a:pt x="106449" y="2575"/>
                      <a:pt x="100978" y="11586"/>
                    </a:cubicBezTo>
                    <a:lnTo>
                      <a:pt x="100978" y="11586"/>
                    </a:lnTo>
                    <a:close/>
                  </a:path>
                </a:pathLst>
              </a:custGeom>
              <a:noFill/>
              <a:ln w="19050" cap="flat">
                <a:solidFill>
                  <a:schemeClr val="tx1"/>
                </a:solidFill>
                <a:prstDash val="solid"/>
                <a:round/>
              </a:ln>
            </p:spPr>
            <p:txBody>
              <a:bodyPr rtlCol="0" anchor="ctr"/>
              <a:lstStyle/>
              <a:p>
                <a:endParaRPr lang="en-US" dirty="0"/>
              </a:p>
            </p:txBody>
          </p:sp>
          <p:sp>
            <p:nvSpPr>
              <p:cNvPr id="148" name="Freeform: Shape 147">
                <a:extLst>
                  <a:ext uri="{FF2B5EF4-FFF2-40B4-BE49-F238E27FC236}">
                    <a16:creationId xmlns:a16="http://schemas.microsoft.com/office/drawing/2014/main" id="{341E8BFB-0EC3-466A-AEFE-D0F43088D849}"/>
                  </a:ext>
                </a:extLst>
              </p:cNvPr>
              <p:cNvSpPr/>
              <p:nvPr/>
            </p:nvSpPr>
            <p:spPr>
              <a:xfrm>
                <a:off x="2567912" y="-1097922"/>
                <a:ext cx="47576" cy="217490"/>
              </a:xfrm>
              <a:custGeom>
                <a:avLst/>
                <a:gdLst>
                  <a:gd name="connsiteX0" fmla="*/ 11425 w 22529"/>
                  <a:gd name="connsiteY0" fmla="*/ 101864 h 102990"/>
                  <a:gd name="connsiteX1" fmla="*/ 4989 w 22529"/>
                  <a:gd name="connsiteY1" fmla="*/ 99289 h 102990"/>
                  <a:gd name="connsiteX2" fmla="*/ 2414 w 22529"/>
                  <a:gd name="connsiteY2" fmla="*/ 92852 h 102990"/>
                  <a:gd name="connsiteX3" fmla="*/ 4989 w 22529"/>
                  <a:gd name="connsiteY3" fmla="*/ 86415 h 102990"/>
                  <a:gd name="connsiteX4" fmla="*/ 11425 w 22529"/>
                  <a:gd name="connsiteY4" fmla="*/ 83840 h 102990"/>
                  <a:gd name="connsiteX5" fmla="*/ 17862 w 22529"/>
                  <a:gd name="connsiteY5" fmla="*/ 86415 h 102990"/>
                  <a:gd name="connsiteX6" fmla="*/ 20437 w 22529"/>
                  <a:gd name="connsiteY6" fmla="*/ 92852 h 102990"/>
                  <a:gd name="connsiteX7" fmla="*/ 17862 w 22529"/>
                  <a:gd name="connsiteY7" fmla="*/ 99289 h 102990"/>
                  <a:gd name="connsiteX8" fmla="*/ 11425 w 22529"/>
                  <a:gd name="connsiteY8" fmla="*/ 101864 h 102990"/>
                  <a:gd name="connsiteX9" fmla="*/ 5632 w 22529"/>
                  <a:gd name="connsiteY9" fmla="*/ 71289 h 102990"/>
                  <a:gd name="connsiteX10" fmla="*/ 3701 w 22529"/>
                  <a:gd name="connsiteY10" fmla="*/ 4345 h 102990"/>
                  <a:gd name="connsiteX11" fmla="*/ 11425 w 22529"/>
                  <a:gd name="connsiteY11" fmla="*/ 2414 h 102990"/>
                  <a:gd name="connsiteX12" fmla="*/ 19150 w 22529"/>
                  <a:gd name="connsiteY12" fmla="*/ 4345 h 102990"/>
                  <a:gd name="connsiteX13" fmla="*/ 17219 w 22529"/>
                  <a:gd name="connsiteY13" fmla="*/ 71289 h 102990"/>
                  <a:gd name="connsiteX14" fmla="*/ 5632 w 22529"/>
                  <a:gd name="connsiteY14" fmla="*/ 71289 h 10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29" h="102990">
                    <a:moveTo>
                      <a:pt x="11425" y="101864"/>
                    </a:moveTo>
                    <a:cubicBezTo>
                      <a:pt x="8851" y="101864"/>
                      <a:pt x="6598" y="100898"/>
                      <a:pt x="4989" y="99289"/>
                    </a:cubicBezTo>
                    <a:cubicBezTo>
                      <a:pt x="3379" y="97680"/>
                      <a:pt x="2414" y="95427"/>
                      <a:pt x="2414" y="92852"/>
                    </a:cubicBezTo>
                    <a:cubicBezTo>
                      <a:pt x="2414" y="90277"/>
                      <a:pt x="3379" y="88024"/>
                      <a:pt x="4989" y="86415"/>
                    </a:cubicBezTo>
                    <a:cubicBezTo>
                      <a:pt x="6598" y="84806"/>
                      <a:pt x="8851" y="83840"/>
                      <a:pt x="11425" y="83840"/>
                    </a:cubicBezTo>
                    <a:cubicBezTo>
                      <a:pt x="14000" y="83840"/>
                      <a:pt x="16253" y="84806"/>
                      <a:pt x="17862" y="86415"/>
                    </a:cubicBezTo>
                    <a:cubicBezTo>
                      <a:pt x="19472" y="88024"/>
                      <a:pt x="20437" y="90277"/>
                      <a:pt x="20437" y="92852"/>
                    </a:cubicBezTo>
                    <a:cubicBezTo>
                      <a:pt x="20437" y="95427"/>
                      <a:pt x="19472" y="97680"/>
                      <a:pt x="17862" y="99289"/>
                    </a:cubicBezTo>
                    <a:cubicBezTo>
                      <a:pt x="16253" y="100898"/>
                      <a:pt x="14000" y="101864"/>
                      <a:pt x="11425" y="101864"/>
                    </a:cubicBezTo>
                    <a:close/>
                    <a:moveTo>
                      <a:pt x="5632" y="71289"/>
                    </a:moveTo>
                    <a:lnTo>
                      <a:pt x="3701" y="4345"/>
                    </a:lnTo>
                    <a:cubicBezTo>
                      <a:pt x="5954" y="3058"/>
                      <a:pt x="8529" y="2414"/>
                      <a:pt x="11425" y="2414"/>
                    </a:cubicBezTo>
                    <a:cubicBezTo>
                      <a:pt x="14000" y="2414"/>
                      <a:pt x="16575" y="3058"/>
                      <a:pt x="19150" y="4345"/>
                    </a:cubicBezTo>
                    <a:lnTo>
                      <a:pt x="17219" y="71289"/>
                    </a:lnTo>
                    <a:lnTo>
                      <a:pt x="5632" y="71289"/>
                    </a:lnTo>
                    <a:close/>
                  </a:path>
                </a:pathLst>
              </a:custGeom>
              <a:solidFill>
                <a:schemeClr val="tx1"/>
              </a:solidFill>
              <a:ln w="19050" cap="flat">
                <a:noFill/>
                <a:prstDash val="solid"/>
                <a:miter/>
              </a:ln>
            </p:spPr>
            <p:txBody>
              <a:bodyPr rtlCol="0" anchor="ctr"/>
              <a:lstStyle/>
              <a:p>
                <a:endParaRPr lang="en-US" dirty="0"/>
              </a:p>
            </p:txBody>
          </p:sp>
        </p:grpSp>
        <p:cxnSp>
          <p:nvCxnSpPr>
            <p:cNvPr id="144" name="Straight Connector 143">
              <a:extLst>
                <a:ext uri="{FF2B5EF4-FFF2-40B4-BE49-F238E27FC236}">
                  <a16:creationId xmlns:a16="http://schemas.microsoft.com/office/drawing/2014/main" id="{0FAE8E99-2A07-494F-BCD4-DFA5A05D4E9C}"/>
                </a:ext>
              </a:extLst>
            </p:cNvPr>
            <p:cNvCxnSpPr/>
            <p:nvPr/>
          </p:nvCxnSpPr>
          <p:spPr>
            <a:xfrm>
              <a:off x="2197729" y="-849842"/>
              <a:ext cx="519437"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D3DD1A8-5E59-441D-8076-B357417D9929}"/>
                </a:ext>
              </a:extLst>
            </p:cNvPr>
            <p:cNvCxnSpPr>
              <a:cxnSpLocks/>
            </p:cNvCxnSpPr>
            <p:nvPr/>
          </p:nvCxnSpPr>
          <p:spPr>
            <a:xfrm>
              <a:off x="2655094" y="-1554956"/>
              <a:ext cx="230109" cy="39203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A91E1FB-2171-4A0A-8A33-37F6E538BFA2}"/>
                </a:ext>
              </a:extLst>
            </p:cNvPr>
            <p:cNvCxnSpPr>
              <a:cxnSpLocks/>
            </p:cNvCxnSpPr>
            <p:nvPr/>
          </p:nvCxnSpPr>
          <p:spPr>
            <a:xfrm flipH="1">
              <a:off x="2038072" y="-1554956"/>
              <a:ext cx="230109" cy="39203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06705B7A-571F-4831-97CF-ED125D0F142A}"/>
              </a:ext>
            </a:extLst>
          </p:cNvPr>
          <p:cNvSpPr/>
          <p:nvPr/>
        </p:nvSpPr>
        <p:spPr>
          <a:xfrm>
            <a:off x="0" y="0"/>
            <a:ext cx="14620403" cy="8229600"/>
          </a:xfrm>
          <a:prstGeom prst="rect">
            <a:avLst/>
          </a:prstGeom>
          <a:solidFill>
            <a:schemeClr val="accent4">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99" name="Title 8">
            <a:extLst>
              <a:ext uri="{FF2B5EF4-FFF2-40B4-BE49-F238E27FC236}">
                <a16:creationId xmlns:a16="http://schemas.microsoft.com/office/drawing/2014/main" id="{936F72A5-0392-46E4-8EBA-0B8DFC1B9479}"/>
              </a:ext>
            </a:extLst>
          </p:cNvPr>
          <p:cNvSpPr txBox="1">
            <a:spLocks/>
          </p:cNvSpPr>
          <p:nvPr/>
        </p:nvSpPr>
        <p:spPr>
          <a:xfrm>
            <a:off x="1684720" y="3378150"/>
            <a:ext cx="11260963" cy="71636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5600" dirty="0"/>
              <a:t>So what’s the connection?</a:t>
            </a:r>
          </a:p>
        </p:txBody>
      </p:sp>
      <p:sp>
        <p:nvSpPr>
          <p:cNvPr id="100" name="Title 8">
            <a:extLst>
              <a:ext uri="{FF2B5EF4-FFF2-40B4-BE49-F238E27FC236}">
                <a16:creationId xmlns:a16="http://schemas.microsoft.com/office/drawing/2014/main" id="{F36FFE18-8789-4A89-8BBB-869B2AF69F07}"/>
              </a:ext>
            </a:extLst>
          </p:cNvPr>
          <p:cNvSpPr txBox="1">
            <a:spLocks/>
          </p:cNvSpPr>
          <p:nvPr/>
        </p:nvSpPr>
        <p:spPr>
          <a:xfrm>
            <a:off x="1684719" y="4176404"/>
            <a:ext cx="11260963" cy="739367"/>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5600" dirty="0"/>
              <a:t>Connect the dots…</a:t>
            </a:r>
          </a:p>
        </p:txBody>
      </p:sp>
    </p:spTree>
    <p:extLst>
      <p:ext uri="{BB962C8B-B14F-4D97-AF65-F5344CB8AC3E}">
        <p14:creationId xmlns:p14="http://schemas.microsoft.com/office/powerpoint/2010/main" val="182244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250"/>
                                  </p:stCondLst>
                                  <p:childTnLst>
                                    <p:set>
                                      <p:cBhvr>
                                        <p:cTn id="11" dur="1" fill="hold">
                                          <p:stCondLst>
                                            <p:cond delay="0"/>
                                          </p:stCondLst>
                                        </p:cTn>
                                        <p:tgtEl>
                                          <p:spTgt spid="99"/>
                                        </p:tgtEl>
                                        <p:attrNameLst>
                                          <p:attrName>style.visibility</p:attrName>
                                        </p:attrNameLst>
                                      </p:cBhvr>
                                      <p:to>
                                        <p:strVal val="visible"/>
                                      </p:to>
                                    </p:set>
                                    <p:animEffect transition="in" filter="fade">
                                      <p:cBhvr>
                                        <p:cTn id="12" dur="500"/>
                                        <p:tgtEl>
                                          <p:spTgt spid="99"/>
                                        </p:tgtEl>
                                      </p:cBhvr>
                                    </p:animEffect>
                                  </p:childTnLst>
                                </p:cTn>
                              </p:par>
                              <p:par>
                                <p:cTn id="13" presetID="42" presetClass="path" presetSubtype="0" decel="100000" fill="hold" grpId="1" nodeType="withEffect">
                                  <p:stCondLst>
                                    <p:cond delay="250"/>
                                  </p:stCondLst>
                                  <p:childTnLst>
                                    <p:animMotion origin="layout" path="M 0 3.39506E-6 L 0 0.04359 " pathEditMode="relative" rAng="0" ptsTypes="AA">
                                      <p:cBhvr>
                                        <p:cTn id="14" dur="500" spd="-100000" fill="hold"/>
                                        <p:tgtEl>
                                          <p:spTgt spid="99"/>
                                        </p:tgtEl>
                                        <p:attrNameLst>
                                          <p:attrName>ppt_x</p:attrName>
                                          <p:attrName>ppt_y</p:attrName>
                                        </p:attrNameLst>
                                      </p:cBhvr>
                                      <p:rCtr x="0" y="2180"/>
                                    </p:animMotion>
                                  </p:childTnLst>
                                </p:cTn>
                              </p:par>
                            </p:childTnLst>
                          </p:cTn>
                        </p:par>
                        <p:par>
                          <p:cTn id="15" fill="hold">
                            <p:stCondLst>
                              <p:cond delay="1250"/>
                            </p:stCondLst>
                            <p:childTnLst>
                              <p:par>
                                <p:cTn id="16" presetID="10" presetClass="entr" presetSubtype="0" fill="hold" grpId="0" nodeType="afterEffect">
                                  <p:stCondLst>
                                    <p:cond delay="250"/>
                                  </p:stCondLst>
                                  <p:childTnLst>
                                    <p:set>
                                      <p:cBhvr>
                                        <p:cTn id="17" dur="1" fill="hold">
                                          <p:stCondLst>
                                            <p:cond delay="0"/>
                                          </p:stCondLst>
                                        </p:cTn>
                                        <p:tgtEl>
                                          <p:spTgt spid="100"/>
                                        </p:tgtEl>
                                        <p:attrNameLst>
                                          <p:attrName>style.visibility</p:attrName>
                                        </p:attrNameLst>
                                      </p:cBhvr>
                                      <p:to>
                                        <p:strVal val="visible"/>
                                      </p:to>
                                    </p:set>
                                    <p:animEffect transition="in" filter="fade">
                                      <p:cBhvr>
                                        <p:cTn id="18" dur="500"/>
                                        <p:tgtEl>
                                          <p:spTgt spid="100"/>
                                        </p:tgtEl>
                                      </p:cBhvr>
                                    </p:animEffect>
                                  </p:childTnLst>
                                </p:cTn>
                              </p:par>
                              <p:par>
                                <p:cTn id="19" presetID="42" presetClass="path" presetSubtype="0" decel="100000" fill="hold" grpId="1" nodeType="withEffect">
                                  <p:stCondLst>
                                    <p:cond delay="250"/>
                                  </p:stCondLst>
                                  <p:childTnLst>
                                    <p:animMotion origin="layout" path="M 0 8.64198E-7 L 0 0.04359 " pathEditMode="relative" rAng="0" ptsTypes="AA">
                                      <p:cBhvr>
                                        <p:cTn id="20" dur="500" spd="-100000" fill="hold"/>
                                        <p:tgtEl>
                                          <p:spTgt spid="100"/>
                                        </p:tgtEl>
                                        <p:attrNameLst>
                                          <p:attrName>ppt_x</p:attrName>
                                          <p:attrName>ppt_y</p:attrName>
                                        </p:attrNameLst>
                                      </p:cBhvr>
                                      <p:rCtr x="0" y="21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9" grpId="0"/>
      <p:bldP spid="99" grpId="1"/>
      <p:bldP spid="100" grpId="0"/>
      <p:bldP spid="100" grpId="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A4BD87E1-DB98-4955-A3B0-E63FC8956E7E}"/>
              </a:ext>
            </a:extLst>
          </p:cNvPr>
          <p:cNvSpPr/>
          <p:nvPr/>
        </p:nvSpPr>
        <p:spPr>
          <a:xfrm>
            <a:off x="1037883" y="4505464"/>
            <a:ext cx="2494266" cy="830997"/>
          </a:xfrm>
          <a:prstGeom prst="rect">
            <a:avLst/>
          </a:prstGeom>
        </p:spPr>
        <p:txBody>
          <a:bodyPr wrap="square">
            <a:spAutoFit/>
          </a:bodyPr>
          <a:lstStyle/>
          <a:p>
            <a:pPr algn="ctr" defTabSz="731520">
              <a:spcAft>
                <a:spcPts val="2880"/>
              </a:spcAft>
              <a:defRPr/>
            </a:pPr>
            <a:r>
              <a:rPr lang="en-US" sz="2400" dirty="0"/>
              <a:t>Compensation policy</a:t>
            </a:r>
          </a:p>
        </p:txBody>
      </p:sp>
      <p:sp>
        <p:nvSpPr>
          <p:cNvPr id="100" name="Rectangle 99">
            <a:extLst>
              <a:ext uri="{FF2B5EF4-FFF2-40B4-BE49-F238E27FC236}">
                <a16:creationId xmlns:a16="http://schemas.microsoft.com/office/drawing/2014/main" id="{D03AA8C5-84DD-4571-926D-06C1349E929F}"/>
              </a:ext>
            </a:extLst>
          </p:cNvPr>
          <p:cNvSpPr/>
          <p:nvPr/>
        </p:nvSpPr>
        <p:spPr>
          <a:xfrm>
            <a:off x="3521686" y="4505464"/>
            <a:ext cx="2551294" cy="830997"/>
          </a:xfrm>
          <a:prstGeom prst="rect">
            <a:avLst/>
          </a:prstGeom>
        </p:spPr>
        <p:txBody>
          <a:bodyPr wrap="square">
            <a:spAutoFit/>
          </a:bodyPr>
          <a:lstStyle/>
          <a:p>
            <a:pPr algn="ctr" defTabSz="731520">
              <a:spcAft>
                <a:spcPts val="2880"/>
              </a:spcAft>
              <a:defRPr/>
            </a:pPr>
            <a:r>
              <a:rPr lang="en-US" sz="2400" dirty="0"/>
              <a:t>Executive succession</a:t>
            </a:r>
          </a:p>
        </p:txBody>
      </p:sp>
      <p:grpSp>
        <p:nvGrpSpPr>
          <p:cNvPr id="103" name="Group 102">
            <a:extLst>
              <a:ext uri="{FF2B5EF4-FFF2-40B4-BE49-F238E27FC236}">
                <a16:creationId xmlns:a16="http://schemas.microsoft.com/office/drawing/2014/main" id="{04FA7576-0828-43A5-99AE-A3E1AB639A50}"/>
              </a:ext>
            </a:extLst>
          </p:cNvPr>
          <p:cNvGrpSpPr/>
          <p:nvPr/>
        </p:nvGrpSpPr>
        <p:grpSpPr>
          <a:xfrm>
            <a:off x="1566014" y="3332923"/>
            <a:ext cx="1192618" cy="1000752"/>
            <a:chOff x="1525836" y="1613709"/>
            <a:chExt cx="745386" cy="625470"/>
          </a:xfrm>
        </p:grpSpPr>
        <p:sp>
          <p:nvSpPr>
            <p:cNvPr id="105" name="Rectangle 17">
              <a:extLst>
                <a:ext uri="{FF2B5EF4-FFF2-40B4-BE49-F238E27FC236}">
                  <a16:creationId xmlns:a16="http://schemas.microsoft.com/office/drawing/2014/main" id="{E3D867EA-8448-4883-A296-24F543D3B4D7}"/>
                </a:ext>
              </a:extLst>
            </p:cNvPr>
            <p:cNvSpPr/>
            <p:nvPr/>
          </p:nvSpPr>
          <p:spPr>
            <a:xfrm>
              <a:off x="1525836" y="1912619"/>
              <a:ext cx="745386" cy="326559"/>
            </a:xfrm>
            <a:custGeom>
              <a:avLst/>
              <a:gdLst>
                <a:gd name="connsiteX0" fmla="*/ 0 w 745386"/>
                <a:gd name="connsiteY0" fmla="*/ 0 h 302816"/>
                <a:gd name="connsiteX1" fmla="*/ 745386 w 745386"/>
                <a:gd name="connsiteY1" fmla="*/ 0 h 302816"/>
                <a:gd name="connsiteX2" fmla="*/ 745386 w 745386"/>
                <a:gd name="connsiteY2" fmla="*/ 302816 h 302816"/>
                <a:gd name="connsiteX3" fmla="*/ 0 w 745386"/>
                <a:gd name="connsiteY3" fmla="*/ 302816 h 302816"/>
                <a:gd name="connsiteX4" fmla="*/ 0 w 745386"/>
                <a:gd name="connsiteY4" fmla="*/ 0 h 302816"/>
                <a:gd name="connsiteX0" fmla="*/ 0 w 745386"/>
                <a:gd name="connsiteY0" fmla="*/ 3423 h 306239"/>
                <a:gd name="connsiteX1" fmla="*/ 366464 w 745386"/>
                <a:gd name="connsiteY1" fmla="*/ 0 h 306239"/>
                <a:gd name="connsiteX2" fmla="*/ 745386 w 745386"/>
                <a:gd name="connsiteY2" fmla="*/ 3423 h 306239"/>
                <a:gd name="connsiteX3" fmla="*/ 745386 w 745386"/>
                <a:gd name="connsiteY3" fmla="*/ 306239 h 306239"/>
                <a:gd name="connsiteX4" fmla="*/ 0 w 745386"/>
                <a:gd name="connsiteY4" fmla="*/ 306239 h 306239"/>
                <a:gd name="connsiteX5" fmla="*/ 0 w 745386"/>
                <a:gd name="connsiteY5" fmla="*/ 3423 h 306239"/>
                <a:gd name="connsiteX0" fmla="*/ 0 w 745386"/>
                <a:gd name="connsiteY0" fmla="*/ 0 h 302816"/>
                <a:gd name="connsiteX1" fmla="*/ 366464 w 745386"/>
                <a:gd name="connsiteY1" fmla="*/ 21977 h 302816"/>
                <a:gd name="connsiteX2" fmla="*/ 745386 w 745386"/>
                <a:gd name="connsiteY2" fmla="*/ 0 h 302816"/>
                <a:gd name="connsiteX3" fmla="*/ 745386 w 745386"/>
                <a:gd name="connsiteY3" fmla="*/ 302816 h 302816"/>
                <a:gd name="connsiteX4" fmla="*/ 0 w 745386"/>
                <a:gd name="connsiteY4" fmla="*/ 302816 h 302816"/>
                <a:gd name="connsiteX5" fmla="*/ 0 w 745386"/>
                <a:gd name="connsiteY5" fmla="*/ 0 h 302816"/>
                <a:gd name="connsiteX0" fmla="*/ 0 w 745386"/>
                <a:gd name="connsiteY0" fmla="*/ 23743 h 326559"/>
                <a:gd name="connsiteX1" fmla="*/ 356304 w 745386"/>
                <a:gd name="connsiteY1" fmla="*/ 0 h 326559"/>
                <a:gd name="connsiteX2" fmla="*/ 745386 w 745386"/>
                <a:gd name="connsiteY2" fmla="*/ 23743 h 326559"/>
                <a:gd name="connsiteX3" fmla="*/ 745386 w 745386"/>
                <a:gd name="connsiteY3" fmla="*/ 326559 h 326559"/>
                <a:gd name="connsiteX4" fmla="*/ 0 w 745386"/>
                <a:gd name="connsiteY4" fmla="*/ 326559 h 326559"/>
                <a:gd name="connsiteX5" fmla="*/ 0 w 745386"/>
                <a:gd name="connsiteY5" fmla="*/ 23743 h 3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86" h="326559">
                  <a:moveTo>
                    <a:pt x="0" y="23743"/>
                  </a:moveTo>
                  <a:lnTo>
                    <a:pt x="356304" y="0"/>
                  </a:lnTo>
                  <a:lnTo>
                    <a:pt x="745386" y="23743"/>
                  </a:lnTo>
                  <a:lnTo>
                    <a:pt x="745386" y="326559"/>
                  </a:lnTo>
                  <a:lnTo>
                    <a:pt x="0" y="326559"/>
                  </a:lnTo>
                  <a:lnTo>
                    <a:pt x="0" y="23743"/>
                  </a:lnTo>
                  <a:close/>
                </a:path>
              </a:pathLst>
            </a:custGeom>
            <a:solidFill>
              <a:schemeClr val="tx2">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06" name="Group 105">
              <a:extLst>
                <a:ext uri="{FF2B5EF4-FFF2-40B4-BE49-F238E27FC236}">
                  <a16:creationId xmlns:a16="http://schemas.microsoft.com/office/drawing/2014/main" id="{77F86157-0CC8-41C4-85A4-B1536D3C63F5}"/>
                </a:ext>
              </a:extLst>
            </p:cNvPr>
            <p:cNvGrpSpPr/>
            <p:nvPr/>
          </p:nvGrpSpPr>
          <p:grpSpPr>
            <a:xfrm rot="2524695">
              <a:off x="1586884" y="1897168"/>
              <a:ext cx="371990" cy="152904"/>
              <a:chOff x="1052950" y="1532686"/>
              <a:chExt cx="371990" cy="152904"/>
            </a:xfrm>
          </p:grpSpPr>
          <p:sp>
            <p:nvSpPr>
              <p:cNvPr id="154" name="Rectangle 153">
                <a:extLst>
                  <a:ext uri="{FF2B5EF4-FFF2-40B4-BE49-F238E27FC236}">
                    <a16:creationId xmlns:a16="http://schemas.microsoft.com/office/drawing/2014/main" id="{A1F54F81-F1D5-4521-9989-D07530C9BB1C}"/>
                  </a:ext>
                </a:extLst>
              </p:cNvPr>
              <p:cNvSpPr/>
              <p:nvPr/>
            </p:nvSpPr>
            <p:spPr>
              <a:xfrm>
                <a:off x="1052950" y="1532686"/>
                <a:ext cx="371990" cy="152904"/>
              </a:xfrm>
              <a:prstGeom prst="rect">
                <a:avLst/>
              </a:prstGeom>
              <a:solidFill>
                <a:srgbClr val="84848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155" name="Straight Connector 154">
                <a:extLst>
                  <a:ext uri="{FF2B5EF4-FFF2-40B4-BE49-F238E27FC236}">
                    <a16:creationId xmlns:a16="http://schemas.microsoft.com/office/drawing/2014/main" id="{BA8B30DB-E2AF-4CB3-AA5F-2D7B6385E77E}"/>
                  </a:ext>
                </a:extLst>
              </p:cNvPr>
              <p:cNvCxnSpPr/>
              <p:nvPr/>
            </p:nvCxnSpPr>
            <p:spPr>
              <a:xfrm>
                <a:off x="1084580" y="1649908"/>
                <a:ext cx="281940" cy="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grpSp>
          <p:nvGrpSpPr>
            <p:cNvPr id="129" name="Group 128">
              <a:extLst>
                <a:ext uri="{FF2B5EF4-FFF2-40B4-BE49-F238E27FC236}">
                  <a16:creationId xmlns:a16="http://schemas.microsoft.com/office/drawing/2014/main" id="{CC9966C9-F8B4-4988-9046-88CFB7A02895}"/>
                </a:ext>
              </a:extLst>
            </p:cNvPr>
            <p:cNvGrpSpPr/>
            <p:nvPr/>
          </p:nvGrpSpPr>
          <p:grpSpPr>
            <a:xfrm>
              <a:off x="1984307" y="1613709"/>
              <a:ext cx="98674" cy="98674"/>
              <a:chOff x="1597391" y="1434117"/>
              <a:chExt cx="98674" cy="98674"/>
            </a:xfrm>
          </p:grpSpPr>
          <p:sp>
            <p:nvSpPr>
              <p:cNvPr id="151" name="Oval 150">
                <a:extLst>
                  <a:ext uri="{FF2B5EF4-FFF2-40B4-BE49-F238E27FC236}">
                    <a16:creationId xmlns:a16="http://schemas.microsoft.com/office/drawing/2014/main" id="{0F6BE0EF-F74A-404C-B7AA-1F853703E991}"/>
                  </a:ext>
                </a:extLst>
              </p:cNvPr>
              <p:cNvSpPr/>
              <p:nvPr/>
            </p:nvSpPr>
            <p:spPr>
              <a:xfrm>
                <a:off x="1597391" y="1434117"/>
                <a:ext cx="98674" cy="986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52" name="Freeform: Shape 151">
                <a:extLst>
                  <a:ext uri="{FF2B5EF4-FFF2-40B4-BE49-F238E27FC236}">
                    <a16:creationId xmlns:a16="http://schemas.microsoft.com/office/drawing/2014/main" id="{60117302-614E-45BB-9A9D-92AA7F9B3E3B}"/>
                  </a:ext>
                </a:extLst>
              </p:cNvPr>
              <p:cNvSpPr/>
              <p:nvPr/>
            </p:nvSpPr>
            <p:spPr>
              <a:xfrm rot="18882513">
                <a:off x="1629745" y="1478054"/>
                <a:ext cx="50553" cy="27218"/>
              </a:xfrm>
              <a:custGeom>
                <a:avLst/>
                <a:gdLst>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 name="connsiteX6" fmla="*/ 49708 w 50553"/>
                  <a:gd name="connsiteY6" fmla="*/ 0 h 27218"/>
                  <a:gd name="connsiteX0" fmla="*/ 49708 w 50553"/>
                  <a:gd name="connsiteY0" fmla="*/ 5761 h 32979"/>
                  <a:gd name="connsiteX1" fmla="*/ 50553 w 50553"/>
                  <a:gd name="connsiteY1" fmla="*/ 7831 h 32979"/>
                  <a:gd name="connsiteX2" fmla="*/ 43059 w 50553"/>
                  <a:gd name="connsiteY2" fmla="*/ 25667 h 32979"/>
                  <a:gd name="connsiteX3" fmla="*/ 7313 w 50553"/>
                  <a:gd name="connsiteY3" fmla="*/ 25485 h 32979"/>
                  <a:gd name="connsiteX4" fmla="*/ 1 w 50553"/>
                  <a:gd name="connsiteY4" fmla="*/ 7574 h 32979"/>
                  <a:gd name="connsiteX5" fmla="*/ 763 w 50553"/>
                  <a:gd name="connsiteY5" fmla="*/ 5761 h 32979"/>
                  <a:gd name="connsiteX6" fmla="*/ 26317 w 50553"/>
                  <a:gd name="connsiteY6" fmla="*/ 0 h 32979"/>
                  <a:gd name="connsiteX7" fmla="*/ 49708 w 50553"/>
                  <a:gd name="connsiteY7" fmla="*/ 5761 h 32979"/>
                  <a:gd name="connsiteX0" fmla="*/ 26317 w 117757"/>
                  <a:gd name="connsiteY0" fmla="*/ 0 h 91440"/>
                  <a:gd name="connsiteX1" fmla="*/ 49708 w 117757"/>
                  <a:gd name="connsiteY1" fmla="*/ 5761 h 91440"/>
                  <a:gd name="connsiteX2" fmla="*/ 50553 w 117757"/>
                  <a:gd name="connsiteY2" fmla="*/ 7831 h 91440"/>
                  <a:gd name="connsiteX3" fmla="*/ 43059 w 117757"/>
                  <a:gd name="connsiteY3" fmla="*/ 25667 h 91440"/>
                  <a:gd name="connsiteX4" fmla="*/ 7313 w 117757"/>
                  <a:gd name="connsiteY4" fmla="*/ 25485 h 91440"/>
                  <a:gd name="connsiteX5" fmla="*/ 1 w 117757"/>
                  <a:gd name="connsiteY5" fmla="*/ 7574 h 91440"/>
                  <a:gd name="connsiteX6" fmla="*/ 763 w 117757"/>
                  <a:gd name="connsiteY6" fmla="*/ 5761 h 91440"/>
                  <a:gd name="connsiteX7" fmla="*/ 117757 w 117757"/>
                  <a:gd name="connsiteY7" fmla="*/ 91440 h 91440"/>
                  <a:gd name="connsiteX0" fmla="*/ 26317 w 50553"/>
                  <a:gd name="connsiteY0" fmla="*/ 0 h 32979"/>
                  <a:gd name="connsiteX1" fmla="*/ 49708 w 50553"/>
                  <a:gd name="connsiteY1" fmla="*/ 5761 h 32979"/>
                  <a:gd name="connsiteX2" fmla="*/ 50553 w 50553"/>
                  <a:gd name="connsiteY2" fmla="*/ 7831 h 32979"/>
                  <a:gd name="connsiteX3" fmla="*/ 43059 w 50553"/>
                  <a:gd name="connsiteY3" fmla="*/ 25667 h 32979"/>
                  <a:gd name="connsiteX4" fmla="*/ 7313 w 50553"/>
                  <a:gd name="connsiteY4" fmla="*/ 25485 h 32979"/>
                  <a:gd name="connsiteX5" fmla="*/ 1 w 50553"/>
                  <a:gd name="connsiteY5" fmla="*/ 7574 h 32979"/>
                  <a:gd name="connsiteX6" fmla="*/ 763 w 50553"/>
                  <a:gd name="connsiteY6" fmla="*/ 5761 h 32979"/>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53" h="27218">
                    <a:moveTo>
                      <a:pt x="49708" y="0"/>
                    </a:moveTo>
                    <a:lnTo>
                      <a:pt x="50553" y="2070"/>
                    </a:lnTo>
                    <a:cubicBezTo>
                      <a:pt x="50521" y="8539"/>
                      <a:pt x="48020" y="14995"/>
                      <a:pt x="43059" y="19906"/>
                    </a:cubicBezTo>
                    <a:cubicBezTo>
                      <a:pt x="33138" y="29726"/>
                      <a:pt x="17134" y="29645"/>
                      <a:pt x="7313" y="19724"/>
                    </a:cubicBezTo>
                    <a:cubicBezTo>
                      <a:pt x="2402" y="14763"/>
                      <a:pt x="-32" y="8282"/>
                      <a:pt x="1" y="1813"/>
                    </a:cubicBezTo>
                    <a:lnTo>
                      <a:pt x="763" y="0"/>
                    </a:lnTo>
                  </a:path>
                </a:pathLst>
              </a:custGeom>
              <a:noFill/>
              <a:ln w="19050" cap="rnd">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130" name="Group 129">
              <a:extLst>
                <a:ext uri="{FF2B5EF4-FFF2-40B4-BE49-F238E27FC236}">
                  <a16:creationId xmlns:a16="http://schemas.microsoft.com/office/drawing/2014/main" id="{ED29502E-BE42-4007-B3A0-184D1B77AB67}"/>
                </a:ext>
              </a:extLst>
            </p:cNvPr>
            <p:cNvGrpSpPr/>
            <p:nvPr/>
          </p:nvGrpSpPr>
          <p:grpSpPr>
            <a:xfrm rot="3108457">
              <a:off x="2025906" y="1778578"/>
              <a:ext cx="98674" cy="98674"/>
              <a:chOff x="1597391" y="1434117"/>
              <a:chExt cx="98674" cy="98674"/>
            </a:xfrm>
          </p:grpSpPr>
          <p:sp>
            <p:nvSpPr>
              <p:cNvPr id="149" name="Oval 148">
                <a:extLst>
                  <a:ext uri="{FF2B5EF4-FFF2-40B4-BE49-F238E27FC236}">
                    <a16:creationId xmlns:a16="http://schemas.microsoft.com/office/drawing/2014/main" id="{525D4EFB-3C01-4743-BA96-46BCAD55504C}"/>
                  </a:ext>
                </a:extLst>
              </p:cNvPr>
              <p:cNvSpPr/>
              <p:nvPr/>
            </p:nvSpPr>
            <p:spPr>
              <a:xfrm>
                <a:off x="1597391" y="1434117"/>
                <a:ext cx="98674" cy="986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50" name="Freeform: Shape 149">
                <a:extLst>
                  <a:ext uri="{FF2B5EF4-FFF2-40B4-BE49-F238E27FC236}">
                    <a16:creationId xmlns:a16="http://schemas.microsoft.com/office/drawing/2014/main" id="{8B5C2FBE-1073-4CC8-9B3B-9C4615FFFCD8}"/>
                  </a:ext>
                </a:extLst>
              </p:cNvPr>
              <p:cNvSpPr/>
              <p:nvPr/>
            </p:nvSpPr>
            <p:spPr>
              <a:xfrm rot="18882513">
                <a:off x="1629745" y="1478054"/>
                <a:ext cx="50553" cy="27218"/>
              </a:xfrm>
              <a:custGeom>
                <a:avLst/>
                <a:gdLst>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 name="connsiteX6" fmla="*/ 49708 w 50553"/>
                  <a:gd name="connsiteY6" fmla="*/ 0 h 27218"/>
                  <a:gd name="connsiteX0" fmla="*/ 49708 w 50553"/>
                  <a:gd name="connsiteY0" fmla="*/ 5761 h 32979"/>
                  <a:gd name="connsiteX1" fmla="*/ 50553 w 50553"/>
                  <a:gd name="connsiteY1" fmla="*/ 7831 h 32979"/>
                  <a:gd name="connsiteX2" fmla="*/ 43059 w 50553"/>
                  <a:gd name="connsiteY2" fmla="*/ 25667 h 32979"/>
                  <a:gd name="connsiteX3" fmla="*/ 7313 w 50553"/>
                  <a:gd name="connsiteY3" fmla="*/ 25485 h 32979"/>
                  <a:gd name="connsiteX4" fmla="*/ 1 w 50553"/>
                  <a:gd name="connsiteY4" fmla="*/ 7574 h 32979"/>
                  <a:gd name="connsiteX5" fmla="*/ 763 w 50553"/>
                  <a:gd name="connsiteY5" fmla="*/ 5761 h 32979"/>
                  <a:gd name="connsiteX6" fmla="*/ 26317 w 50553"/>
                  <a:gd name="connsiteY6" fmla="*/ 0 h 32979"/>
                  <a:gd name="connsiteX7" fmla="*/ 49708 w 50553"/>
                  <a:gd name="connsiteY7" fmla="*/ 5761 h 32979"/>
                  <a:gd name="connsiteX0" fmla="*/ 26317 w 117757"/>
                  <a:gd name="connsiteY0" fmla="*/ 0 h 91440"/>
                  <a:gd name="connsiteX1" fmla="*/ 49708 w 117757"/>
                  <a:gd name="connsiteY1" fmla="*/ 5761 h 91440"/>
                  <a:gd name="connsiteX2" fmla="*/ 50553 w 117757"/>
                  <a:gd name="connsiteY2" fmla="*/ 7831 h 91440"/>
                  <a:gd name="connsiteX3" fmla="*/ 43059 w 117757"/>
                  <a:gd name="connsiteY3" fmla="*/ 25667 h 91440"/>
                  <a:gd name="connsiteX4" fmla="*/ 7313 w 117757"/>
                  <a:gd name="connsiteY4" fmla="*/ 25485 h 91440"/>
                  <a:gd name="connsiteX5" fmla="*/ 1 w 117757"/>
                  <a:gd name="connsiteY5" fmla="*/ 7574 h 91440"/>
                  <a:gd name="connsiteX6" fmla="*/ 763 w 117757"/>
                  <a:gd name="connsiteY6" fmla="*/ 5761 h 91440"/>
                  <a:gd name="connsiteX7" fmla="*/ 117757 w 117757"/>
                  <a:gd name="connsiteY7" fmla="*/ 91440 h 91440"/>
                  <a:gd name="connsiteX0" fmla="*/ 26317 w 50553"/>
                  <a:gd name="connsiteY0" fmla="*/ 0 h 32979"/>
                  <a:gd name="connsiteX1" fmla="*/ 49708 w 50553"/>
                  <a:gd name="connsiteY1" fmla="*/ 5761 h 32979"/>
                  <a:gd name="connsiteX2" fmla="*/ 50553 w 50553"/>
                  <a:gd name="connsiteY2" fmla="*/ 7831 h 32979"/>
                  <a:gd name="connsiteX3" fmla="*/ 43059 w 50553"/>
                  <a:gd name="connsiteY3" fmla="*/ 25667 h 32979"/>
                  <a:gd name="connsiteX4" fmla="*/ 7313 w 50553"/>
                  <a:gd name="connsiteY4" fmla="*/ 25485 h 32979"/>
                  <a:gd name="connsiteX5" fmla="*/ 1 w 50553"/>
                  <a:gd name="connsiteY5" fmla="*/ 7574 h 32979"/>
                  <a:gd name="connsiteX6" fmla="*/ 763 w 50553"/>
                  <a:gd name="connsiteY6" fmla="*/ 5761 h 32979"/>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53" h="27218">
                    <a:moveTo>
                      <a:pt x="49708" y="0"/>
                    </a:moveTo>
                    <a:lnTo>
                      <a:pt x="50553" y="2070"/>
                    </a:lnTo>
                    <a:cubicBezTo>
                      <a:pt x="50521" y="8539"/>
                      <a:pt x="48020" y="14995"/>
                      <a:pt x="43059" y="19906"/>
                    </a:cubicBezTo>
                    <a:cubicBezTo>
                      <a:pt x="33138" y="29726"/>
                      <a:pt x="17134" y="29645"/>
                      <a:pt x="7313" y="19724"/>
                    </a:cubicBezTo>
                    <a:cubicBezTo>
                      <a:pt x="2402" y="14763"/>
                      <a:pt x="-32" y="8282"/>
                      <a:pt x="1" y="1813"/>
                    </a:cubicBezTo>
                    <a:lnTo>
                      <a:pt x="763" y="0"/>
                    </a:lnTo>
                  </a:path>
                </a:pathLst>
              </a:custGeom>
              <a:noFill/>
              <a:ln w="19050" cap="rnd">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132" name="Group 131">
              <a:extLst>
                <a:ext uri="{FF2B5EF4-FFF2-40B4-BE49-F238E27FC236}">
                  <a16:creationId xmlns:a16="http://schemas.microsoft.com/office/drawing/2014/main" id="{50307BEB-44D8-442D-A310-17B842511976}"/>
                </a:ext>
              </a:extLst>
            </p:cNvPr>
            <p:cNvGrpSpPr/>
            <p:nvPr/>
          </p:nvGrpSpPr>
          <p:grpSpPr>
            <a:xfrm rot="6018481">
              <a:off x="1881155" y="1732953"/>
              <a:ext cx="98674" cy="98674"/>
              <a:chOff x="1597391" y="1434117"/>
              <a:chExt cx="98674" cy="98674"/>
            </a:xfrm>
          </p:grpSpPr>
          <p:sp>
            <p:nvSpPr>
              <p:cNvPr id="147" name="Oval 146">
                <a:extLst>
                  <a:ext uri="{FF2B5EF4-FFF2-40B4-BE49-F238E27FC236}">
                    <a16:creationId xmlns:a16="http://schemas.microsoft.com/office/drawing/2014/main" id="{2EC80265-5623-4D7D-85D8-BB8EAA9257A6}"/>
                  </a:ext>
                </a:extLst>
              </p:cNvPr>
              <p:cNvSpPr/>
              <p:nvPr/>
            </p:nvSpPr>
            <p:spPr>
              <a:xfrm>
                <a:off x="1597391" y="1434117"/>
                <a:ext cx="98674" cy="986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48" name="Freeform: Shape 147">
                <a:extLst>
                  <a:ext uri="{FF2B5EF4-FFF2-40B4-BE49-F238E27FC236}">
                    <a16:creationId xmlns:a16="http://schemas.microsoft.com/office/drawing/2014/main" id="{EE617327-FA55-4FA5-887E-E2C46E393BEA}"/>
                  </a:ext>
                </a:extLst>
              </p:cNvPr>
              <p:cNvSpPr/>
              <p:nvPr/>
            </p:nvSpPr>
            <p:spPr>
              <a:xfrm rot="18882513">
                <a:off x="1629745" y="1478054"/>
                <a:ext cx="50553" cy="27218"/>
              </a:xfrm>
              <a:custGeom>
                <a:avLst/>
                <a:gdLst>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 name="connsiteX6" fmla="*/ 49708 w 50553"/>
                  <a:gd name="connsiteY6" fmla="*/ 0 h 27218"/>
                  <a:gd name="connsiteX0" fmla="*/ 49708 w 50553"/>
                  <a:gd name="connsiteY0" fmla="*/ 5761 h 32979"/>
                  <a:gd name="connsiteX1" fmla="*/ 50553 w 50553"/>
                  <a:gd name="connsiteY1" fmla="*/ 7831 h 32979"/>
                  <a:gd name="connsiteX2" fmla="*/ 43059 w 50553"/>
                  <a:gd name="connsiteY2" fmla="*/ 25667 h 32979"/>
                  <a:gd name="connsiteX3" fmla="*/ 7313 w 50553"/>
                  <a:gd name="connsiteY3" fmla="*/ 25485 h 32979"/>
                  <a:gd name="connsiteX4" fmla="*/ 1 w 50553"/>
                  <a:gd name="connsiteY4" fmla="*/ 7574 h 32979"/>
                  <a:gd name="connsiteX5" fmla="*/ 763 w 50553"/>
                  <a:gd name="connsiteY5" fmla="*/ 5761 h 32979"/>
                  <a:gd name="connsiteX6" fmla="*/ 26317 w 50553"/>
                  <a:gd name="connsiteY6" fmla="*/ 0 h 32979"/>
                  <a:gd name="connsiteX7" fmla="*/ 49708 w 50553"/>
                  <a:gd name="connsiteY7" fmla="*/ 5761 h 32979"/>
                  <a:gd name="connsiteX0" fmla="*/ 26317 w 117757"/>
                  <a:gd name="connsiteY0" fmla="*/ 0 h 91440"/>
                  <a:gd name="connsiteX1" fmla="*/ 49708 w 117757"/>
                  <a:gd name="connsiteY1" fmla="*/ 5761 h 91440"/>
                  <a:gd name="connsiteX2" fmla="*/ 50553 w 117757"/>
                  <a:gd name="connsiteY2" fmla="*/ 7831 h 91440"/>
                  <a:gd name="connsiteX3" fmla="*/ 43059 w 117757"/>
                  <a:gd name="connsiteY3" fmla="*/ 25667 h 91440"/>
                  <a:gd name="connsiteX4" fmla="*/ 7313 w 117757"/>
                  <a:gd name="connsiteY4" fmla="*/ 25485 h 91440"/>
                  <a:gd name="connsiteX5" fmla="*/ 1 w 117757"/>
                  <a:gd name="connsiteY5" fmla="*/ 7574 h 91440"/>
                  <a:gd name="connsiteX6" fmla="*/ 763 w 117757"/>
                  <a:gd name="connsiteY6" fmla="*/ 5761 h 91440"/>
                  <a:gd name="connsiteX7" fmla="*/ 117757 w 117757"/>
                  <a:gd name="connsiteY7" fmla="*/ 91440 h 91440"/>
                  <a:gd name="connsiteX0" fmla="*/ 26317 w 50553"/>
                  <a:gd name="connsiteY0" fmla="*/ 0 h 32979"/>
                  <a:gd name="connsiteX1" fmla="*/ 49708 w 50553"/>
                  <a:gd name="connsiteY1" fmla="*/ 5761 h 32979"/>
                  <a:gd name="connsiteX2" fmla="*/ 50553 w 50553"/>
                  <a:gd name="connsiteY2" fmla="*/ 7831 h 32979"/>
                  <a:gd name="connsiteX3" fmla="*/ 43059 w 50553"/>
                  <a:gd name="connsiteY3" fmla="*/ 25667 h 32979"/>
                  <a:gd name="connsiteX4" fmla="*/ 7313 w 50553"/>
                  <a:gd name="connsiteY4" fmla="*/ 25485 h 32979"/>
                  <a:gd name="connsiteX5" fmla="*/ 1 w 50553"/>
                  <a:gd name="connsiteY5" fmla="*/ 7574 h 32979"/>
                  <a:gd name="connsiteX6" fmla="*/ 763 w 50553"/>
                  <a:gd name="connsiteY6" fmla="*/ 5761 h 32979"/>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53" h="27218">
                    <a:moveTo>
                      <a:pt x="49708" y="0"/>
                    </a:moveTo>
                    <a:lnTo>
                      <a:pt x="50553" y="2070"/>
                    </a:lnTo>
                    <a:cubicBezTo>
                      <a:pt x="50521" y="8539"/>
                      <a:pt x="48020" y="14995"/>
                      <a:pt x="43059" y="19906"/>
                    </a:cubicBezTo>
                    <a:cubicBezTo>
                      <a:pt x="33138" y="29726"/>
                      <a:pt x="17134" y="29645"/>
                      <a:pt x="7313" y="19724"/>
                    </a:cubicBezTo>
                    <a:cubicBezTo>
                      <a:pt x="2402" y="14763"/>
                      <a:pt x="-32" y="8282"/>
                      <a:pt x="1" y="1813"/>
                    </a:cubicBezTo>
                    <a:lnTo>
                      <a:pt x="763" y="0"/>
                    </a:lnTo>
                  </a:path>
                </a:pathLst>
              </a:custGeom>
              <a:noFill/>
              <a:ln w="19050" cap="rnd">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136" name="Group 135">
              <a:extLst>
                <a:ext uri="{FF2B5EF4-FFF2-40B4-BE49-F238E27FC236}">
                  <a16:creationId xmlns:a16="http://schemas.microsoft.com/office/drawing/2014/main" id="{B4747F97-5235-4DDD-8841-78FD9EED8DE2}"/>
                </a:ext>
              </a:extLst>
            </p:cNvPr>
            <p:cNvGrpSpPr/>
            <p:nvPr/>
          </p:nvGrpSpPr>
          <p:grpSpPr>
            <a:xfrm rot="2524695">
              <a:off x="1672141" y="1873722"/>
              <a:ext cx="371990" cy="152904"/>
              <a:chOff x="1052950" y="1532686"/>
              <a:chExt cx="371990" cy="152904"/>
            </a:xfrm>
            <a:solidFill>
              <a:schemeClr val="accent6"/>
            </a:solidFill>
          </p:grpSpPr>
          <p:sp>
            <p:nvSpPr>
              <p:cNvPr id="145" name="Rectangle 144">
                <a:extLst>
                  <a:ext uri="{FF2B5EF4-FFF2-40B4-BE49-F238E27FC236}">
                    <a16:creationId xmlns:a16="http://schemas.microsoft.com/office/drawing/2014/main" id="{C3BD261B-86C4-406A-9EB1-EEEDB8202A76}"/>
                  </a:ext>
                </a:extLst>
              </p:cNvPr>
              <p:cNvSpPr/>
              <p:nvPr/>
            </p:nvSpPr>
            <p:spPr>
              <a:xfrm>
                <a:off x="1052950" y="1532686"/>
                <a:ext cx="371990" cy="152904"/>
              </a:xfrm>
              <a:prstGeom prst="rect">
                <a:avLst/>
              </a:pr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146" name="Straight Connector 145">
                <a:extLst>
                  <a:ext uri="{FF2B5EF4-FFF2-40B4-BE49-F238E27FC236}">
                    <a16:creationId xmlns:a16="http://schemas.microsoft.com/office/drawing/2014/main" id="{EE67F9ED-754B-4679-9F6F-FD15DFF862F2}"/>
                  </a:ext>
                </a:extLst>
              </p:cNvPr>
              <p:cNvCxnSpPr/>
              <p:nvPr/>
            </p:nvCxnSpPr>
            <p:spPr>
              <a:xfrm>
                <a:off x="1084580" y="1649908"/>
                <a:ext cx="281940" cy="0"/>
              </a:xfrm>
              <a:prstGeom prst="line">
                <a:avLst/>
              </a:pr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sp>
          <p:nvSpPr>
            <p:cNvPr id="140" name="Rectangle 17">
              <a:extLst>
                <a:ext uri="{FF2B5EF4-FFF2-40B4-BE49-F238E27FC236}">
                  <a16:creationId xmlns:a16="http://schemas.microsoft.com/office/drawing/2014/main" id="{00198C0D-AFAF-47B0-B402-1ED36767FEED}"/>
                </a:ext>
              </a:extLst>
            </p:cNvPr>
            <p:cNvSpPr/>
            <p:nvPr/>
          </p:nvSpPr>
          <p:spPr>
            <a:xfrm>
              <a:off x="1525836" y="1936363"/>
              <a:ext cx="745386" cy="302816"/>
            </a:xfrm>
            <a:custGeom>
              <a:avLst/>
              <a:gdLst>
                <a:gd name="connsiteX0" fmla="*/ 0 w 745386"/>
                <a:gd name="connsiteY0" fmla="*/ 0 h 302816"/>
                <a:gd name="connsiteX1" fmla="*/ 745386 w 745386"/>
                <a:gd name="connsiteY1" fmla="*/ 0 h 302816"/>
                <a:gd name="connsiteX2" fmla="*/ 745386 w 745386"/>
                <a:gd name="connsiteY2" fmla="*/ 302816 h 302816"/>
                <a:gd name="connsiteX3" fmla="*/ 0 w 745386"/>
                <a:gd name="connsiteY3" fmla="*/ 302816 h 302816"/>
                <a:gd name="connsiteX4" fmla="*/ 0 w 745386"/>
                <a:gd name="connsiteY4" fmla="*/ 0 h 302816"/>
                <a:gd name="connsiteX0" fmla="*/ 0 w 745386"/>
                <a:gd name="connsiteY0" fmla="*/ 3423 h 306239"/>
                <a:gd name="connsiteX1" fmla="*/ 366464 w 745386"/>
                <a:gd name="connsiteY1" fmla="*/ 0 h 306239"/>
                <a:gd name="connsiteX2" fmla="*/ 745386 w 745386"/>
                <a:gd name="connsiteY2" fmla="*/ 3423 h 306239"/>
                <a:gd name="connsiteX3" fmla="*/ 745386 w 745386"/>
                <a:gd name="connsiteY3" fmla="*/ 306239 h 306239"/>
                <a:gd name="connsiteX4" fmla="*/ 0 w 745386"/>
                <a:gd name="connsiteY4" fmla="*/ 306239 h 306239"/>
                <a:gd name="connsiteX5" fmla="*/ 0 w 745386"/>
                <a:gd name="connsiteY5" fmla="*/ 3423 h 306239"/>
                <a:gd name="connsiteX0" fmla="*/ 0 w 745386"/>
                <a:gd name="connsiteY0" fmla="*/ 0 h 302816"/>
                <a:gd name="connsiteX1" fmla="*/ 366464 w 745386"/>
                <a:gd name="connsiteY1" fmla="*/ 21977 h 302816"/>
                <a:gd name="connsiteX2" fmla="*/ 745386 w 745386"/>
                <a:gd name="connsiteY2" fmla="*/ 0 h 302816"/>
                <a:gd name="connsiteX3" fmla="*/ 745386 w 745386"/>
                <a:gd name="connsiteY3" fmla="*/ 302816 h 302816"/>
                <a:gd name="connsiteX4" fmla="*/ 0 w 745386"/>
                <a:gd name="connsiteY4" fmla="*/ 302816 h 302816"/>
                <a:gd name="connsiteX5" fmla="*/ 0 w 745386"/>
                <a:gd name="connsiteY5" fmla="*/ 0 h 30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86" h="302816">
                  <a:moveTo>
                    <a:pt x="0" y="0"/>
                  </a:moveTo>
                  <a:lnTo>
                    <a:pt x="366464" y="21977"/>
                  </a:lnTo>
                  <a:lnTo>
                    <a:pt x="745386" y="0"/>
                  </a:lnTo>
                  <a:lnTo>
                    <a:pt x="745386" y="302816"/>
                  </a:lnTo>
                  <a:lnTo>
                    <a:pt x="0" y="302816"/>
                  </a:lnTo>
                  <a:lnTo>
                    <a:pt x="0" y="0"/>
                  </a:ln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141" name="Straight Connector 140">
              <a:extLst>
                <a:ext uri="{FF2B5EF4-FFF2-40B4-BE49-F238E27FC236}">
                  <a16:creationId xmlns:a16="http://schemas.microsoft.com/office/drawing/2014/main" id="{FF68CB6F-CC5E-4C75-8974-B0FC4E82FD78}"/>
                </a:ext>
              </a:extLst>
            </p:cNvPr>
            <p:cNvCxnSpPr>
              <a:cxnSpLocks/>
            </p:cNvCxnSpPr>
            <p:nvPr/>
          </p:nvCxnSpPr>
          <p:spPr>
            <a:xfrm>
              <a:off x="1554610" y="2019490"/>
              <a:ext cx="285607" cy="17128"/>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42" name="Straight Connector 141">
              <a:extLst>
                <a:ext uri="{FF2B5EF4-FFF2-40B4-BE49-F238E27FC236}">
                  <a16:creationId xmlns:a16="http://schemas.microsoft.com/office/drawing/2014/main" id="{9FA2E310-1EA2-4DD6-82A1-526C2D2636B0}"/>
                </a:ext>
              </a:extLst>
            </p:cNvPr>
            <p:cNvCxnSpPr>
              <a:cxnSpLocks/>
            </p:cNvCxnSpPr>
            <p:nvPr/>
          </p:nvCxnSpPr>
          <p:spPr>
            <a:xfrm>
              <a:off x="1568761" y="2077117"/>
              <a:ext cx="275719" cy="14919"/>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43" name="Straight Connector 142">
              <a:extLst>
                <a:ext uri="{FF2B5EF4-FFF2-40B4-BE49-F238E27FC236}">
                  <a16:creationId xmlns:a16="http://schemas.microsoft.com/office/drawing/2014/main" id="{1666F2BA-A148-451B-88DC-7B747D2C31E0}"/>
                </a:ext>
              </a:extLst>
            </p:cNvPr>
            <p:cNvCxnSpPr>
              <a:cxnSpLocks/>
            </p:cNvCxnSpPr>
            <p:nvPr/>
          </p:nvCxnSpPr>
          <p:spPr>
            <a:xfrm>
              <a:off x="1573024" y="2132534"/>
              <a:ext cx="268258" cy="10657"/>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44" name="Straight Connector 143">
              <a:extLst>
                <a:ext uri="{FF2B5EF4-FFF2-40B4-BE49-F238E27FC236}">
                  <a16:creationId xmlns:a16="http://schemas.microsoft.com/office/drawing/2014/main" id="{C6275A33-1754-43D6-A168-A28192669620}"/>
                </a:ext>
              </a:extLst>
            </p:cNvPr>
            <p:cNvCxnSpPr>
              <a:cxnSpLocks/>
            </p:cNvCxnSpPr>
            <p:nvPr/>
          </p:nvCxnSpPr>
          <p:spPr>
            <a:xfrm>
              <a:off x="1881824" y="1958785"/>
              <a:ext cx="524" cy="261946"/>
            </a:xfrm>
            <a:prstGeom prst="line">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grpSp>
      <p:grpSp>
        <p:nvGrpSpPr>
          <p:cNvPr id="156" name="Group 155">
            <a:extLst>
              <a:ext uri="{FF2B5EF4-FFF2-40B4-BE49-F238E27FC236}">
                <a16:creationId xmlns:a16="http://schemas.microsoft.com/office/drawing/2014/main" id="{91C8E618-1F52-4E19-BA74-7F7B33273E14}"/>
              </a:ext>
            </a:extLst>
          </p:cNvPr>
          <p:cNvGrpSpPr/>
          <p:nvPr/>
        </p:nvGrpSpPr>
        <p:grpSpPr>
          <a:xfrm>
            <a:off x="4202226" y="3546773"/>
            <a:ext cx="1158723" cy="791147"/>
            <a:chOff x="3579868" y="1822686"/>
            <a:chExt cx="724202" cy="389067"/>
          </a:xfrm>
        </p:grpSpPr>
        <p:sp>
          <p:nvSpPr>
            <p:cNvPr id="157" name="Freeform: Shape 156">
              <a:extLst>
                <a:ext uri="{FF2B5EF4-FFF2-40B4-BE49-F238E27FC236}">
                  <a16:creationId xmlns:a16="http://schemas.microsoft.com/office/drawing/2014/main" id="{68AA7BC7-BC8F-4514-9BA6-5DC71CBD4133}"/>
                </a:ext>
              </a:extLst>
            </p:cNvPr>
            <p:cNvSpPr/>
            <p:nvPr/>
          </p:nvSpPr>
          <p:spPr>
            <a:xfrm flipV="1">
              <a:off x="3579868" y="1822686"/>
              <a:ext cx="724202" cy="389067"/>
            </a:xfrm>
            <a:custGeom>
              <a:avLst/>
              <a:gdLst>
                <a:gd name="connsiteX0" fmla="*/ 410082 w 832762"/>
                <a:gd name="connsiteY0" fmla="*/ 447389 h 447389"/>
                <a:gd name="connsiteX1" fmla="*/ 422680 w 832762"/>
                <a:gd name="connsiteY1" fmla="*/ 447389 h 447389"/>
                <a:gd name="connsiteX2" fmla="*/ 653584 w 832762"/>
                <a:gd name="connsiteY2" fmla="*/ 196445 h 447389"/>
                <a:gd name="connsiteX3" fmla="*/ 832762 w 832762"/>
                <a:gd name="connsiteY3" fmla="*/ 391175 h 447389"/>
                <a:gd name="connsiteX4" fmla="*/ 832762 w 832762"/>
                <a:gd name="connsiteY4" fmla="*/ 279245 h 447389"/>
                <a:gd name="connsiteX5" fmla="*/ 832762 w 832762"/>
                <a:gd name="connsiteY5" fmla="*/ 112294 h 447389"/>
                <a:gd name="connsiteX6" fmla="*/ 832762 w 832762"/>
                <a:gd name="connsiteY6" fmla="*/ 55850 h 447389"/>
                <a:gd name="connsiteX7" fmla="*/ 776912 w 832762"/>
                <a:gd name="connsiteY7" fmla="*/ 0 h 447389"/>
                <a:gd name="connsiteX8" fmla="*/ 55850 w 832762"/>
                <a:gd name="connsiteY8" fmla="*/ 0 h 447389"/>
                <a:gd name="connsiteX9" fmla="*/ 0 w 832762"/>
                <a:gd name="connsiteY9" fmla="*/ 55850 h 447389"/>
                <a:gd name="connsiteX10" fmla="*/ 0 w 832762"/>
                <a:gd name="connsiteY10" fmla="*/ 112294 h 447389"/>
                <a:gd name="connsiteX11" fmla="*/ 0 w 832762"/>
                <a:gd name="connsiteY11" fmla="*/ 279245 h 447389"/>
                <a:gd name="connsiteX12" fmla="*/ 0 w 832762"/>
                <a:gd name="connsiteY12" fmla="*/ 391175 h 447389"/>
                <a:gd name="connsiteX13" fmla="*/ 179179 w 832762"/>
                <a:gd name="connsiteY13" fmla="*/ 196445 h 447389"/>
                <a:gd name="connsiteX14" fmla="*/ 410082 w 832762"/>
                <a:gd name="connsiteY14" fmla="*/ 447389 h 44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762" h="447389">
                  <a:moveTo>
                    <a:pt x="410082" y="447389"/>
                  </a:moveTo>
                  <a:lnTo>
                    <a:pt x="422680" y="447389"/>
                  </a:lnTo>
                  <a:lnTo>
                    <a:pt x="653584" y="196445"/>
                  </a:lnTo>
                  <a:lnTo>
                    <a:pt x="832762" y="391175"/>
                  </a:lnTo>
                  <a:lnTo>
                    <a:pt x="832762" y="279245"/>
                  </a:lnTo>
                  <a:lnTo>
                    <a:pt x="832762" y="112294"/>
                  </a:lnTo>
                  <a:lnTo>
                    <a:pt x="832762" y="55850"/>
                  </a:lnTo>
                  <a:cubicBezTo>
                    <a:pt x="832762" y="25005"/>
                    <a:pt x="807757" y="0"/>
                    <a:pt x="776912" y="0"/>
                  </a:cubicBezTo>
                  <a:lnTo>
                    <a:pt x="55850" y="0"/>
                  </a:lnTo>
                  <a:cubicBezTo>
                    <a:pt x="25005" y="0"/>
                    <a:pt x="0" y="25005"/>
                    <a:pt x="0" y="55850"/>
                  </a:cubicBezTo>
                  <a:lnTo>
                    <a:pt x="0" y="112294"/>
                  </a:lnTo>
                  <a:lnTo>
                    <a:pt x="0" y="279245"/>
                  </a:lnTo>
                  <a:lnTo>
                    <a:pt x="0" y="391175"/>
                  </a:lnTo>
                  <a:lnTo>
                    <a:pt x="179179" y="196445"/>
                  </a:lnTo>
                  <a:lnTo>
                    <a:pt x="410082" y="447389"/>
                  </a:ln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cxnSp>
          <p:nvCxnSpPr>
            <p:cNvPr id="158" name="Straight Connector 157">
              <a:extLst>
                <a:ext uri="{FF2B5EF4-FFF2-40B4-BE49-F238E27FC236}">
                  <a16:creationId xmlns:a16="http://schemas.microsoft.com/office/drawing/2014/main" id="{4048866D-ED44-45B2-94C5-CF9728646C65}"/>
                </a:ext>
              </a:extLst>
            </p:cNvPr>
            <p:cNvCxnSpPr>
              <a:cxnSpLocks/>
            </p:cNvCxnSpPr>
            <p:nvPr/>
          </p:nvCxnSpPr>
          <p:spPr>
            <a:xfrm>
              <a:off x="3886832" y="1932808"/>
              <a:ext cx="0" cy="247018"/>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59" name="Straight Connector 158">
              <a:extLst>
                <a:ext uri="{FF2B5EF4-FFF2-40B4-BE49-F238E27FC236}">
                  <a16:creationId xmlns:a16="http://schemas.microsoft.com/office/drawing/2014/main" id="{02B010D0-817A-415F-A4B3-2B779676ACED}"/>
                </a:ext>
              </a:extLst>
            </p:cNvPr>
            <p:cNvCxnSpPr>
              <a:cxnSpLocks/>
            </p:cNvCxnSpPr>
            <p:nvPr/>
          </p:nvCxnSpPr>
          <p:spPr>
            <a:xfrm>
              <a:off x="3852886" y="1981551"/>
              <a:ext cx="0" cy="198625"/>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sp>
        <p:nvSpPr>
          <p:cNvPr id="160" name="Rectangle 159">
            <a:extLst>
              <a:ext uri="{FF2B5EF4-FFF2-40B4-BE49-F238E27FC236}">
                <a16:creationId xmlns:a16="http://schemas.microsoft.com/office/drawing/2014/main" id="{CBA9F5B2-9C6D-49DA-AF74-E5B7C33C3EC3}"/>
              </a:ext>
            </a:extLst>
          </p:cNvPr>
          <p:cNvSpPr/>
          <p:nvPr/>
        </p:nvSpPr>
        <p:spPr>
          <a:xfrm>
            <a:off x="6066760" y="4554709"/>
            <a:ext cx="2562819" cy="738664"/>
          </a:xfrm>
          <a:prstGeom prst="rect">
            <a:avLst/>
          </a:prstGeom>
        </p:spPr>
        <p:txBody>
          <a:bodyPr wrap="square">
            <a:spAutoFit/>
          </a:bodyPr>
          <a:lstStyle/>
          <a:p>
            <a:pPr algn="ctr" defTabSz="731520">
              <a:spcAft>
                <a:spcPts val="2880"/>
              </a:spcAft>
              <a:defRPr/>
            </a:pPr>
            <a:r>
              <a:rPr lang="en-US" sz="1800" dirty="0"/>
              <a:t>Oversight of </a:t>
            </a:r>
            <a:br>
              <a:rPr lang="en-US" sz="2000" dirty="0"/>
            </a:br>
            <a:r>
              <a:rPr lang="en-US" sz="2400" dirty="0"/>
              <a:t>finance</a:t>
            </a:r>
          </a:p>
        </p:txBody>
      </p:sp>
      <p:sp>
        <p:nvSpPr>
          <p:cNvPr id="161" name="Rectangle 160">
            <a:extLst>
              <a:ext uri="{FF2B5EF4-FFF2-40B4-BE49-F238E27FC236}">
                <a16:creationId xmlns:a16="http://schemas.microsoft.com/office/drawing/2014/main" id="{935D756F-5182-4B41-A2AA-AE690C10D242}"/>
              </a:ext>
            </a:extLst>
          </p:cNvPr>
          <p:cNvSpPr/>
          <p:nvPr/>
        </p:nvSpPr>
        <p:spPr>
          <a:xfrm>
            <a:off x="8618054" y="4554709"/>
            <a:ext cx="2516677" cy="738664"/>
          </a:xfrm>
          <a:prstGeom prst="rect">
            <a:avLst/>
          </a:prstGeom>
        </p:spPr>
        <p:txBody>
          <a:bodyPr wrap="square">
            <a:spAutoFit/>
          </a:bodyPr>
          <a:lstStyle/>
          <a:p>
            <a:pPr algn="ctr" defTabSz="731520">
              <a:spcAft>
                <a:spcPts val="2880"/>
              </a:spcAft>
              <a:defRPr/>
            </a:pPr>
            <a:r>
              <a:rPr lang="en-US" sz="1800" dirty="0"/>
              <a:t>Oversight of </a:t>
            </a:r>
            <a:br>
              <a:rPr lang="en-US" sz="2400" dirty="0"/>
            </a:br>
            <a:r>
              <a:rPr lang="en-US" sz="2400" dirty="0"/>
              <a:t>risk</a:t>
            </a:r>
          </a:p>
        </p:txBody>
      </p:sp>
      <p:sp>
        <p:nvSpPr>
          <p:cNvPr id="162" name="Rectangle 161">
            <a:extLst>
              <a:ext uri="{FF2B5EF4-FFF2-40B4-BE49-F238E27FC236}">
                <a16:creationId xmlns:a16="http://schemas.microsoft.com/office/drawing/2014/main" id="{48057715-0AA7-4019-A257-D14675512FB5}"/>
              </a:ext>
            </a:extLst>
          </p:cNvPr>
          <p:cNvSpPr/>
          <p:nvPr/>
        </p:nvSpPr>
        <p:spPr>
          <a:xfrm>
            <a:off x="11174653" y="4554709"/>
            <a:ext cx="2475011" cy="738664"/>
          </a:xfrm>
          <a:prstGeom prst="rect">
            <a:avLst/>
          </a:prstGeom>
        </p:spPr>
        <p:txBody>
          <a:bodyPr wrap="square">
            <a:spAutoFit/>
          </a:bodyPr>
          <a:lstStyle/>
          <a:p>
            <a:pPr algn="ctr" defTabSz="731520">
              <a:spcAft>
                <a:spcPts val="2880"/>
              </a:spcAft>
              <a:defRPr/>
            </a:pPr>
            <a:r>
              <a:rPr lang="en-US" sz="1800" dirty="0"/>
              <a:t>Oversight of </a:t>
            </a:r>
            <a:r>
              <a:rPr lang="en-US" sz="2400" dirty="0"/>
              <a:t>strategy</a:t>
            </a:r>
          </a:p>
        </p:txBody>
      </p:sp>
      <p:pic>
        <p:nvPicPr>
          <p:cNvPr id="163" name="Graphic 162">
            <a:extLst>
              <a:ext uri="{FF2B5EF4-FFF2-40B4-BE49-F238E27FC236}">
                <a16:creationId xmlns:a16="http://schemas.microsoft.com/office/drawing/2014/main" id="{178641A0-69CF-4F38-BF8A-81E394A585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93371" y="3463952"/>
            <a:ext cx="609582" cy="956789"/>
          </a:xfrm>
          <a:prstGeom prst="rect">
            <a:avLst/>
          </a:prstGeom>
        </p:spPr>
      </p:pic>
      <p:grpSp>
        <p:nvGrpSpPr>
          <p:cNvPr id="164" name="Group 163">
            <a:extLst>
              <a:ext uri="{FF2B5EF4-FFF2-40B4-BE49-F238E27FC236}">
                <a16:creationId xmlns:a16="http://schemas.microsoft.com/office/drawing/2014/main" id="{B4D164FD-983A-4AB0-BE8D-6B27D58BFC55}"/>
              </a:ext>
            </a:extLst>
          </p:cNvPr>
          <p:cNvGrpSpPr/>
          <p:nvPr/>
        </p:nvGrpSpPr>
        <p:grpSpPr>
          <a:xfrm>
            <a:off x="6880225" y="3483577"/>
            <a:ext cx="935888" cy="917538"/>
            <a:chOff x="368924" y="-1636550"/>
            <a:chExt cx="935888" cy="917538"/>
          </a:xfrm>
        </p:grpSpPr>
        <p:sp>
          <p:nvSpPr>
            <p:cNvPr id="166" name="Freeform: Shape 165">
              <a:extLst>
                <a:ext uri="{FF2B5EF4-FFF2-40B4-BE49-F238E27FC236}">
                  <a16:creationId xmlns:a16="http://schemas.microsoft.com/office/drawing/2014/main" id="{2C191F34-7E98-4A47-A59F-B4E72FB525E5}"/>
                </a:ext>
              </a:extLst>
            </p:cNvPr>
            <p:cNvSpPr/>
            <p:nvPr/>
          </p:nvSpPr>
          <p:spPr>
            <a:xfrm>
              <a:off x="368924" y="-1636550"/>
              <a:ext cx="693249" cy="693249"/>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9050" cap="flat">
              <a:solidFill>
                <a:schemeClr val="tx1"/>
              </a:solidFill>
              <a:prstDash val="solid"/>
              <a:round/>
            </a:ln>
          </p:spPr>
          <p:txBody>
            <a:bodyPr rtlCol="0" anchor="ctr"/>
            <a:lstStyle/>
            <a:p>
              <a:endParaRPr lang="en-US" dirty="0"/>
            </a:p>
          </p:txBody>
        </p:sp>
        <p:sp>
          <p:nvSpPr>
            <p:cNvPr id="167" name="Freeform: Shape 166">
              <a:extLst>
                <a:ext uri="{FF2B5EF4-FFF2-40B4-BE49-F238E27FC236}">
                  <a16:creationId xmlns:a16="http://schemas.microsoft.com/office/drawing/2014/main" id="{DF5BFCE2-BA94-4F3C-8773-38AAD03C475E}"/>
                </a:ext>
              </a:extLst>
            </p:cNvPr>
            <p:cNvSpPr/>
            <p:nvPr/>
          </p:nvSpPr>
          <p:spPr>
            <a:xfrm>
              <a:off x="412422" y="-1554312"/>
              <a:ext cx="88356" cy="10874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9050" cap="flat">
              <a:solidFill>
                <a:schemeClr val="tx1"/>
              </a:solidFill>
              <a:prstDash val="solid"/>
              <a:round/>
            </a:ln>
          </p:spPr>
          <p:txBody>
            <a:bodyPr rtlCol="0" anchor="ctr"/>
            <a:lstStyle/>
            <a:p>
              <a:endParaRPr lang="en-US" dirty="0"/>
            </a:p>
          </p:txBody>
        </p:sp>
        <p:sp>
          <p:nvSpPr>
            <p:cNvPr id="168" name="Freeform: Shape 167">
              <a:extLst>
                <a:ext uri="{FF2B5EF4-FFF2-40B4-BE49-F238E27FC236}">
                  <a16:creationId xmlns:a16="http://schemas.microsoft.com/office/drawing/2014/main" id="{4C7452B9-F71E-4AC8-B425-63751FFC25E5}"/>
                </a:ext>
              </a:extLst>
            </p:cNvPr>
            <p:cNvSpPr/>
            <p:nvPr/>
          </p:nvSpPr>
          <p:spPr>
            <a:xfrm>
              <a:off x="433014" y="-1571850"/>
              <a:ext cx="564115" cy="564115"/>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9050" cap="flat">
              <a:solidFill>
                <a:schemeClr val="tx1"/>
              </a:solidFill>
              <a:prstDash val="solid"/>
              <a:round/>
            </a:ln>
          </p:spPr>
          <p:txBody>
            <a:bodyPr rtlCol="0" anchor="ctr"/>
            <a:lstStyle/>
            <a:p>
              <a:endParaRPr lang="en-US" dirty="0"/>
            </a:p>
          </p:txBody>
        </p:sp>
        <p:sp>
          <p:nvSpPr>
            <p:cNvPr id="169" name="Freeform: Shape 168">
              <a:extLst>
                <a:ext uri="{FF2B5EF4-FFF2-40B4-BE49-F238E27FC236}">
                  <a16:creationId xmlns:a16="http://schemas.microsoft.com/office/drawing/2014/main" id="{9E406879-E441-4CF3-933E-83937E829989}"/>
                </a:ext>
              </a:extLst>
            </p:cNvPr>
            <p:cNvSpPr/>
            <p:nvPr/>
          </p:nvSpPr>
          <p:spPr>
            <a:xfrm>
              <a:off x="883424" y="-1140400"/>
              <a:ext cx="421388" cy="421388"/>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9050" cap="flat">
              <a:solidFill>
                <a:schemeClr val="tx1"/>
              </a:solidFill>
              <a:prstDash val="solid"/>
              <a:round/>
            </a:ln>
          </p:spPr>
          <p:txBody>
            <a:bodyPr rtlCol="0" anchor="ctr"/>
            <a:lstStyle/>
            <a:p>
              <a:endParaRPr lang="en-US" dirty="0"/>
            </a:p>
          </p:txBody>
        </p:sp>
        <p:sp>
          <p:nvSpPr>
            <p:cNvPr id="170" name="Freeform: Shape 169">
              <a:extLst>
                <a:ext uri="{FF2B5EF4-FFF2-40B4-BE49-F238E27FC236}">
                  <a16:creationId xmlns:a16="http://schemas.microsoft.com/office/drawing/2014/main" id="{9822A233-D584-405C-9C15-A723998D297B}"/>
                </a:ext>
              </a:extLst>
            </p:cNvPr>
            <p:cNvSpPr/>
            <p:nvPr/>
          </p:nvSpPr>
          <p:spPr>
            <a:xfrm>
              <a:off x="1107031" y="-913394"/>
              <a:ext cx="101949" cy="10874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tx1"/>
              </a:solidFill>
              <a:prstDash val="solid"/>
              <a:round/>
            </a:ln>
          </p:spPr>
          <p:txBody>
            <a:bodyPr rtlCol="0" anchor="ctr"/>
            <a:lstStyle/>
            <a:p>
              <a:endParaRPr lang="en-US" dirty="0"/>
            </a:p>
          </p:txBody>
        </p:sp>
        <p:sp>
          <p:nvSpPr>
            <p:cNvPr id="171" name="Freeform: Shape 170">
              <a:extLst>
                <a:ext uri="{FF2B5EF4-FFF2-40B4-BE49-F238E27FC236}">
                  <a16:creationId xmlns:a16="http://schemas.microsoft.com/office/drawing/2014/main" id="{8EBBCB43-AB66-46B2-9C41-14869D0E1CC7}"/>
                </a:ext>
              </a:extLst>
            </p:cNvPr>
            <p:cNvSpPr/>
            <p:nvPr/>
          </p:nvSpPr>
          <p:spPr>
            <a:xfrm>
              <a:off x="1059456" y="-960970"/>
              <a:ext cx="101949" cy="10874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tx1"/>
              </a:solidFill>
              <a:prstDash val="solid"/>
              <a:round/>
            </a:ln>
          </p:spPr>
          <p:txBody>
            <a:bodyPr rtlCol="0" anchor="ctr"/>
            <a:lstStyle/>
            <a:p>
              <a:endParaRPr lang="en-US" dirty="0"/>
            </a:p>
          </p:txBody>
        </p:sp>
        <p:grpSp>
          <p:nvGrpSpPr>
            <p:cNvPr id="172" name="Group 171">
              <a:extLst>
                <a:ext uri="{FF2B5EF4-FFF2-40B4-BE49-F238E27FC236}">
                  <a16:creationId xmlns:a16="http://schemas.microsoft.com/office/drawing/2014/main" id="{9E3233C4-B3E7-4289-AC3D-5695CD25906E}"/>
                </a:ext>
              </a:extLst>
            </p:cNvPr>
            <p:cNvGrpSpPr/>
            <p:nvPr/>
          </p:nvGrpSpPr>
          <p:grpSpPr>
            <a:xfrm>
              <a:off x="631271" y="-1497088"/>
              <a:ext cx="167601" cy="414591"/>
              <a:chOff x="3603328" y="-1494501"/>
              <a:chExt cx="258270" cy="638878"/>
            </a:xfrm>
          </p:grpSpPr>
          <p:sp>
            <p:nvSpPr>
              <p:cNvPr id="173" name="Freeform: Shape 172">
                <a:extLst>
                  <a:ext uri="{FF2B5EF4-FFF2-40B4-BE49-F238E27FC236}">
                    <a16:creationId xmlns:a16="http://schemas.microsoft.com/office/drawing/2014/main" id="{7E0C39AC-540B-4E62-9A54-9FCD7CFD3AE1}"/>
                  </a:ext>
                </a:extLst>
              </p:cNvPr>
              <p:cNvSpPr/>
              <p:nvPr/>
            </p:nvSpPr>
            <p:spPr>
              <a:xfrm>
                <a:off x="3603328" y="-1439450"/>
                <a:ext cx="258270" cy="502946"/>
              </a:xfrm>
              <a:custGeom>
                <a:avLst/>
                <a:gdLst>
                  <a:gd name="connsiteX0" fmla="*/ 4828 w 122300"/>
                  <a:gd name="connsiteY0" fmla="*/ 177336 h 238164"/>
                  <a:gd name="connsiteX1" fmla="*/ 62438 w 122300"/>
                  <a:gd name="connsiteY1" fmla="*/ 234947 h 238164"/>
                  <a:gd name="connsiteX2" fmla="*/ 120048 w 122300"/>
                  <a:gd name="connsiteY2" fmla="*/ 177336 h 238164"/>
                  <a:gd name="connsiteX3" fmla="*/ 62438 w 122300"/>
                  <a:gd name="connsiteY3" fmla="*/ 120048 h 238164"/>
                  <a:gd name="connsiteX4" fmla="*/ 4828 w 122300"/>
                  <a:gd name="connsiteY4" fmla="*/ 62438 h 238164"/>
                  <a:gd name="connsiteX5" fmla="*/ 62438 w 122300"/>
                  <a:gd name="connsiteY5" fmla="*/ 4828 h 238164"/>
                  <a:gd name="connsiteX6" fmla="*/ 120048 w 122300"/>
                  <a:gd name="connsiteY6" fmla="*/ 62438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0" h="238164">
                    <a:moveTo>
                      <a:pt x="4828" y="177336"/>
                    </a:moveTo>
                    <a:cubicBezTo>
                      <a:pt x="4828" y="209199"/>
                      <a:pt x="30575" y="234947"/>
                      <a:pt x="62438" y="234947"/>
                    </a:cubicBezTo>
                    <a:cubicBezTo>
                      <a:pt x="94300" y="234947"/>
                      <a:pt x="120048" y="209199"/>
                      <a:pt x="120048" y="177336"/>
                    </a:cubicBezTo>
                    <a:cubicBezTo>
                      <a:pt x="120048" y="145474"/>
                      <a:pt x="93657" y="125198"/>
                      <a:pt x="62438" y="120048"/>
                    </a:cubicBezTo>
                    <a:cubicBezTo>
                      <a:pt x="31219" y="114899"/>
                      <a:pt x="4828" y="94300"/>
                      <a:pt x="4828" y="62438"/>
                    </a:cubicBezTo>
                    <a:cubicBezTo>
                      <a:pt x="4828" y="30575"/>
                      <a:pt x="30575" y="4828"/>
                      <a:pt x="62438" y="4828"/>
                    </a:cubicBezTo>
                    <a:cubicBezTo>
                      <a:pt x="94300" y="4828"/>
                      <a:pt x="120048" y="30575"/>
                      <a:pt x="120048" y="62438"/>
                    </a:cubicBezTo>
                  </a:path>
                </a:pathLst>
              </a:custGeom>
              <a:noFill/>
              <a:ln w="19050" cap="flat">
                <a:solidFill>
                  <a:schemeClr val="tx1"/>
                </a:solidFill>
                <a:prstDash val="solid"/>
                <a:round/>
              </a:ln>
            </p:spPr>
            <p:txBody>
              <a:bodyPr rtlCol="0" anchor="ctr"/>
              <a:lstStyle/>
              <a:p>
                <a:endParaRPr lang="en-US" dirty="0"/>
              </a:p>
            </p:txBody>
          </p:sp>
          <p:sp>
            <p:nvSpPr>
              <p:cNvPr id="174" name="Freeform: Shape 173">
                <a:extLst>
                  <a:ext uri="{FF2B5EF4-FFF2-40B4-BE49-F238E27FC236}">
                    <a16:creationId xmlns:a16="http://schemas.microsoft.com/office/drawing/2014/main" id="{CF377A90-F04A-4E68-A5E7-800DCCD1A2AE}"/>
                  </a:ext>
                </a:extLst>
              </p:cNvPr>
              <p:cNvSpPr/>
              <p:nvPr/>
            </p:nvSpPr>
            <p:spPr>
              <a:xfrm>
                <a:off x="3735860" y="-1494501"/>
                <a:ext cx="20389" cy="638878"/>
              </a:xfrm>
              <a:custGeom>
                <a:avLst/>
                <a:gdLst>
                  <a:gd name="connsiteX0" fmla="*/ 4828 w 9655"/>
                  <a:gd name="connsiteY0" fmla="*/ 4828 h 302533"/>
                  <a:gd name="connsiteX1" fmla="*/ 4828 w 9655"/>
                  <a:gd name="connsiteY1" fmla="*/ 297706 h 302533"/>
                </a:gdLst>
                <a:ahLst/>
                <a:cxnLst>
                  <a:cxn ang="0">
                    <a:pos x="connsiteX0" y="connsiteY0"/>
                  </a:cxn>
                  <a:cxn ang="0">
                    <a:pos x="connsiteX1" y="connsiteY1"/>
                  </a:cxn>
                </a:cxnLst>
                <a:rect l="l" t="t" r="r" b="b"/>
                <a:pathLst>
                  <a:path w="9655" h="302533">
                    <a:moveTo>
                      <a:pt x="4828" y="4828"/>
                    </a:moveTo>
                    <a:lnTo>
                      <a:pt x="4828" y="297706"/>
                    </a:lnTo>
                  </a:path>
                </a:pathLst>
              </a:custGeom>
              <a:ln w="19050" cap="flat">
                <a:solidFill>
                  <a:schemeClr val="tx1"/>
                </a:solidFill>
                <a:prstDash val="solid"/>
                <a:round/>
              </a:ln>
            </p:spPr>
            <p:txBody>
              <a:bodyPr rtlCol="0" anchor="ctr"/>
              <a:lstStyle/>
              <a:p>
                <a:endParaRPr lang="en-US" dirty="0"/>
              </a:p>
            </p:txBody>
          </p:sp>
        </p:grpSp>
      </p:grpSp>
      <p:grpSp>
        <p:nvGrpSpPr>
          <p:cNvPr id="175" name="Group 174">
            <a:extLst>
              <a:ext uri="{FF2B5EF4-FFF2-40B4-BE49-F238E27FC236}">
                <a16:creationId xmlns:a16="http://schemas.microsoft.com/office/drawing/2014/main" id="{7ADDEF4C-FD48-42F7-9215-ECB7716C21C1}"/>
              </a:ext>
            </a:extLst>
          </p:cNvPr>
          <p:cNvGrpSpPr/>
          <p:nvPr/>
        </p:nvGrpSpPr>
        <p:grpSpPr>
          <a:xfrm>
            <a:off x="9421437" y="3517508"/>
            <a:ext cx="909910" cy="849676"/>
            <a:chOff x="2002492" y="-1699518"/>
            <a:chExt cx="909910" cy="849676"/>
          </a:xfrm>
        </p:grpSpPr>
        <p:grpSp>
          <p:nvGrpSpPr>
            <p:cNvPr id="176" name="Group 175">
              <a:extLst>
                <a:ext uri="{FF2B5EF4-FFF2-40B4-BE49-F238E27FC236}">
                  <a16:creationId xmlns:a16="http://schemas.microsoft.com/office/drawing/2014/main" id="{33ED97CD-67EF-4B3B-89AB-901D2FFC15ED}"/>
                </a:ext>
              </a:extLst>
            </p:cNvPr>
            <p:cNvGrpSpPr/>
            <p:nvPr/>
          </p:nvGrpSpPr>
          <p:grpSpPr>
            <a:xfrm>
              <a:off x="2002492" y="-1699518"/>
              <a:ext cx="909910" cy="792920"/>
              <a:chOff x="2352293" y="-1233513"/>
              <a:chExt cx="475760" cy="414590"/>
            </a:xfrm>
          </p:grpSpPr>
          <p:sp>
            <p:nvSpPr>
              <p:cNvPr id="186" name="Freeform: Shape 185">
                <a:extLst>
                  <a:ext uri="{FF2B5EF4-FFF2-40B4-BE49-F238E27FC236}">
                    <a16:creationId xmlns:a16="http://schemas.microsoft.com/office/drawing/2014/main" id="{DDD04416-EDB5-4BBA-91EE-FEE8FB561040}"/>
                  </a:ext>
                </a:extLst>
              </p:cNvPr>
              <p:cNvSpPr/>
              <p:nvPr/>
            </p:nvSpPr>
            <p:spPr>
              <a:xfrm>
                <a:off x="2352293" y="-1233513"/>
                <a:ext cx="475760" cy="414590"/>
              </a:xfrm>
              <a:custGeom>
                <a:avLst/>
                <a:gdLst>
                  <a:gd name="connsiteX0" fmla="*/ 100978 w 225291"/>
                  <a:gd name="connsiteY0" fmla="*/ 11586 h 196325"/>
                  <a:gd name="connsiteX1" fmla="*/ 6678 w 225291"/>
                  <a:gd name="connsiteY1" fmla="*/ 171221 h 196325"/>
                  <a:gd name="connsiteX2" fmla="*/ 19229 w 225291"/>
                  <a:gd name="connsiteY2" fmla="*/ 193107 h 196325"/>
                  <a:gd name="connsiteX3" fmla="*/ 208152 w 225291"/>
                  <a:gd name="connsiteY3" fmla="*/ 193107 h 196325"/>
                  <a:gd name="connsiteX4" fmla="*/ 220704 w 225291"/>
                  <a:gd name="connsiteY4" fmla="*/ 171221 h 196325"/>
                  <a:gd name="connsiteX5" fmla="*/ 126404 w 225291"/>
                  <a:gd name="connsiteY5" fmla="*/ 11586 h 196325"/>
                  <a:gd name="connsiteX6" fmla="*/ 100978 w 225291"/>
                  <a:gd name="connsiteY6" fmla="*/ 11586 h 196325"/>
                  <a:gd name="connsiteX7" fmla="*/ 100978 w 225291"/>
                  <a:gd name="connsiteY7" fmla="*/ 11586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91" h="196325">
                    <a:moveTo>
                      <a:pt x="100978" y="11586"/>
                    </a:moveTo>
                    <a:cubicBezTo>
                      <a:pt x="6678" y="171221"/>
                      <a:pt x="100978" y="11586"/>
                      <a:pt x="6678" y="171221"/>
                    </a:cubicBezTo>
                    <a:cubicBezTo>
                      <a:pt x="1206" y="180233"/>
                      <a:pt x="8609" y="193107"/>
                      <a:pt x="19229" y="193107"/>
                    </a:cubicBezTo>
                    <a:cubicBezTo>
                      <a:pt x="208152" y="193107"/>
                      <a:pt x="19229" y="193107"/>
                      <a:pt x="208152" y="193107"/>
                    </a:cubicBezTo>
                    <a:cubicBezTo>
                      <a:pt x="219095" y="193107"/>
                      <a:pt x="226176" y="180555"/>
                      <a:pt x="220704" y="171221"/>
                    </a:cubicBezTo>
                    <a:cubicBezTo>
                      <a:pt x="126404" y="11586"/>
                      <a:pt x="220704" y="171221"/>
                      <a:pt x="126404" y="11586"/>
                    </a:cubicBezTo>
                    <a:cubicBezTo>
                      <a:pt x="120932" y="2575"/>
                      <a:pt x="106449" y="2575"/>
                      <a:pt x="100978" y="11586"/>
                    </a:cubicBezTo>
                    <a:lnTo>
                      <a:pt x="100978" y="11586"/>
                    </a:lnTo>
                    <a:close/>
                  </a:path>
                </a:pathLst>
              </a:custGeom>
              <a:noFill/>
              <a:ln w="19050" cap="flat">
                <a:solidFill>
                  <a:schemeClr val="tx1"/>
                </a:solidFill>
                <a:prstDash val="solid"/>
                <a:round/>
              </a:ln>
            </p:spPr>
            <p:txBody>
              <a:bodyPr rtlCol="0" anchor="ctr"/>
              <a:lstStyle/>
              <a:p>
                <a:endParaRPr lang="en-US" dirty="0"/>
              </a:p>
            </p:txBody>
          </p:sp>
          <p:sp>
            <p:nvSpPr>
              <p:cNvPr id="187" name="Freeform: Shape 186">
                <a:extLst>
                  <a:ext uri="{FF2B5EF4-FFF2-40B4-BE49-F238E27FC236}">
                    <a16:creationId xmlns:a16="http://schemas.microsoft.com/office/drawing/2014/main" id="{FF1EA83A-9A9F-4B9D-936D-B1C6F7121547}"/>
                  </a:ext>
                </a:extLst>
              </p:cNvPr>
              <p:cNvSpPr/>
              <p:nvPr/>
            </p:nvSpPr>
            <p:spPr>
              <a:xfrm>
                <a:off x="2567912" y="-1097922"/>
                <a:ext cx="47576" cy="217490"/>
              </a:xfrm>
              <a:custGeom>
                <a:avLst/>
                <a:gdLst>
                  <a:gd name="connsiteX0" fmla="*/ 11425 w 22529"/>
                  <a:gd name="connsiteY0" fmla="*/ 101864 h 102990"/>
                  <a:gd name="connsiteX1" fmla="*/ 4989 w 22529"/>
                  <a:gd name="connsiteY1" fmla="*/ 99289 h 102990"/>
                  <a:gd name="connsiteX2" fmla="*/ 2414 w 22529"/>
                  <a:gd name="connsiteY2" fmla="*/ 92852 h 102990"/>
                  <a:gd name="connsiteX3" fmla="*/ 4989 w 22529"/>
                  <a:gd name="connsiteY3" fmla="*/ 86415 h 102990"/>
                  <a:gd name="connsiteX4" fmla="*/ 11425 w 22529"/>
                  <a:gd name="connsiteY4" fmla="*/ 83840 h 102990"/>
                  <a:gd name="connsiteX5" fmla="*/ 17862 w 22529"/>
                  <a:gd name="connsiteY5" fmla="*/ 86415 h 102990"/>
                  <a:gd name="connsiteX6" fmla="*/ 20437 w 22529"/>
                  <a:gd name="connsiteY6" fmla="*/ 92852 h 102990"/>
                  <a:gd name="connsiteX7" fmla="*/ 17862 w 22529"/>
                  <a:gd name="connsiteY7" fmla="*/ 99289 h 102990"/>
                  <a:gd name="connsiteX8" fmla="*/ 11425 w 22529"/>
                  <a:gd name="connsiteY8" fmla="*/ 101864 h 102990"/>
                  <a:gd name="connsiteX9" fmla="*/ 5632 w 22529"/>
                  <a:gd name="connsiteY9" fmla="*/ 71289 h 102990"/>
                  <a:gd name="connsiteX10" fmla="*/ 3701 w 22529"/>
                  <a:gd name="connsiteY10" fmla="*/ 4345 h 102990"/>
                  <a:gd name="connsiteX11" fmla="*/ 11425 w 22529"/>
                  <a:gd name="connsiteY11" fmla="*/ 2414 h 102990"/>
                  <a:gd name="connsiteX12" fmla="*/ 19150 w 22529"/>
                  <a:gd name="connsiteY12" fmla="*/ 4345 h 102990"/>
                  <a:gd name="connsiteX13" fmla="*/ 17219 w 22529"/>
                  <a:gd name="connsiteY13" fmla="*/ 71289 h 102990"/>
                  <a:gd name="connsiteX14" fmla="*/ 5632 w 22529"/>
                  <a:gd name="connsiteY14" fmla="*/ 71289 h 10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29" h="102990">
                    <a:moveTo>
                      <a:pt x="11425" y="101864"/>
                    </a:moveTo>
                    <a:cubicBezTo>
                      <a:pt x="8851" y="101864"/>
                      <a:pt x="6598" y="100898"/>
                      <a:pt x="4989" y="99289"/>
                    </a:cubicBezTo>
                    <a:cubicBezTo>
                      <a:pt x="3379" y="97680"/>
                      <a:pt x="2414" y="95427"/>
                      <a:pt x="2414" y="92852"/>
                    </a:cubicBezTo>
                    <a:cubicBezTo>
                      <a:pt x="2414" y="90277"/>
                      <a:pt x="3379" y="88024"/>
                      <a:pt x="4989" y="86415"/>
                    </a:cubicBezTo>
                    <a:cubicBezTo>
                      <a:pt x="6598" y="84806"/>
                      <a:pt x="8851" y="83840"/>
                      <a:pt x="11425" y="83840"/>
                    </a:cubicBezTo>
                    <a:cubicBezTo>
                      <a:pt x="14000" y="83840"/>
                      <a:pt x="16253" y="84806"/>
                      <a:pt x="17862" y="86415"/>
                    </a:cubicBezTo>
                    <a:cubicBezTo>
                      <a:pt x="19472" y="88024"/>
                      <a:pt x="20437" y="90277"/>
                      <a:pt x="20437" y="92852"/>
                    </a:cubicBezTo>
                    <a:cubicBezTo>
                      <a:pt x="20437" y="95427"/>
                      <a:pt x="19472" y="97680"/>
                      <a:pt x="17862" y="99289"/>
                    </a:cubicBezTo>
                    <a:cubicBezTo>
                      <a:pt x="16253" y="100898"/>
                      <a:pt x="14000" y="101864"/>
                      <a:pt x="11425" y="101864"/>
                    </a:cubicBezTo>
                    <a:close/>
                    <a:moveTo>
                      <a:pt x="5632" y="71289"/>
                    </a:moveTo>
                    <a:lnTo>
                      <a:pt x="3701" y="4345"/>
                    </a:lnTo>
                    <a:cubicBezTo>
                      <a:pt x="5954" y="3058"/>
                      <a:pt x="8529" y="2414"/>
                      <a:pt x="11425" y="2414"/>
                    </a:cubicBezTo>
                    <a:cubicBezTo>
                      <a:pt x="14000" y="2414"/>
                      <a:pt x="16575" y="3058"/>
                      <a:pt x="19150" y="4345"/>
                    </a:cubicBezTo>
                    <a:lnTo>
                      <a:pt x="17219" y="71289"/>
                    </a:lnTo>
                    <a:lnTo>
                      <a:pt x="5632" y="71289"/>
                    </a:lnTo>
                    <a:close/>
                  </a:path>
                </a:pathLst>
              </a:custGeom>
              <a:solidFill>
                <a:schemeClr val="tx1"/>
              </a:solidFill>
              <a:ln w="19050" cap="flat">
                <a:noFill/>
                <a:prstDash val="solid"/>
                <a:miter/>
              </a:ln>
            </p:spPr>
            <p:txBody>
              <a:bodyPr rtlCol="0" anchor="ctr"/>
              <a:lstStyle/>
              <a:p>
                <a:endParaRPr lang="en-US" dirty="0"/>
              </a:p>
            </p:txBody>
          </p:sp>
        </p:grpSp>
        <p:cxnSp>
          <p:nvCxnSpPr>
            <p:cNvPr id="182" name="Straight Connector 181">
              <a:extLst>
                <a:ext uri="{FF2B5EF4-FFF2-40B4-BE49-F238E27FC236}">
                  <a16:creationId xmlns:a16="http://schemas.microsoft.com/office/drawing/2014/main" id="{70E6D0AB-E7F1-4EC3-831D-ED275F560E44}"/>
                </a:ext>
              </a:extLst>
            </p:cNvPr>
            <p:cNvCxnSpPr/>
            <p:nvPr/>
          </p:nvCxnSpPr>
          <p:spPr>
            <a:xfrm>
              <a:off x="2197729" y="-849842"/>
              <a:ext cx="519437"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9FE2E24-881F-4C03-9A71-D4104CB48022}"/>
                </a:ext>
              </a:extLst>
            </p:cNvPr>
            <p:cNvCxnSpPr>
              <a:cxnSpLocks/>
            </p:cNvCxnSpPr>
            <p:nvPr/>
          </p:nvCxnSpPr>
          <p:spPr>
            <a:xfrm>
              <a:off x="2655094" y="-1554956"/>
              <a:ext cx="230109" cy="39203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6B79AE32-3C9B-43AD-B68A-2E5FD8F92DAD}"/>
                </a:ext>
              </a:extLst>
            </p:cNvPr>
            <p:cNvCxnSpPr>
              <a:cxnSpLocks/>
            </p:cNvCxnSpPr>
            <p:nvPr/>
          </p:nvCxnSpPr>
          <p:spPr>
            <a:xfrm flipH="1">
              <a:off x="2038072" y="-1554956"/>
              <a:ext cx="230109" cy="39203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Rectangle 2" hidden="1">
            <a:extLst>
              <a:ext uri="{FF2B5EF4-FFF2-40B4-BE49-F238E27FC236}">
                <a16:creationId xmlns:a16="http://schemas.microsoft.com/office/drawing/2014/main" id="{A54BC35E-1D67-4AA5-BCA3-C2BDBDA705D5}"/>
              </a:ext>
            </a:extLst>
          </p:cNvPr>
          <p:cNvSpPr/>
          <p:nvPr/>
        </p:nvSpPr>
        <p:spPr>
          <a:xfrm>
            <a:off x="1" y="1"/>
            <a:ext cx="14630398" cy="822958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12" name="AutoShape 9">
            <a:extLst>
              <a:ext uri="{FF2B5EF4-FFF2-40B4-BE49-F238E27FC236}">
                <a16:creationId xmlns:a16="http://schemas.microsoft.com/office/drawing/2014/main" id="{E9039B76-1728-4974-8FAA-80AA43517430}"/>
              </a:ext>
            </a:extLst>
          </p:cNvPr>
          <p:cNvSpPr>
            <a:spLocks noChangeAspect="1" noChangeArrowheads="1" noTextEdit="1"/>
          </p:cNvSpPr>
          <p:nvPr/>
        </p:nvSpPr>
        <p:spPr bwMode="auto">
          <a:xfrm>
            <a:off x="9415180" y="3151442"/>
            <a:ext cx="1267461" cy="144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3" name="Title 8">
            <a:extLst>
              <a:ext uri="{FF2B5EF4-FFF2-40B4-BE49-F238E27FC236}">
                <a16:creationId xmlns:a16="http://schemas.microsoft.com/office/drawing/2014/main" id="{B6641548-3343-4161-95AF-3D522421B384}"/>
              </a:ext>
            </a:extLst>
          </p:cNvPr>
          <p:cNvSpPr txBox="1">
            <a:spLocks/>
          </p:cNvSpPr>
          <p:nvPr/>
        </p:nvSpPr>
        <p:spPr>
          <a:xfrm>
            <a:off x="1684720" y="447728"/>
            <a:ext cx="11260963" cy="732507"/>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4800" dirty="0"/>
              <a:t>Board-level patterns </a:t>
            </a:r>
          </a:p>
        </p:txBody>
      </p:sp>
      <p:cxnSp>
        <p:nvCxnSpPr>
          <p:cNvPr id="58" name="Straight Connector 57">
            <a:extLst>
              <a:ext uri="{FF2B5EF4-FFF2-40B4-BE49-F238E27FC236}">
                <a16:creationId xmlns:a16="http://schemas.microsoft.com/office/drawing/2014/main" id="{63CFBC66-207A-44B2-A3D4-ED5A1F54068F}"/>
              </a:ext>
            </a:extLst>
          </p:cNvPr>
          <p:cNvCxnSpPr>
            <a:cxnSpLocks/>
          </p:cNvCxnSpPr>
          <p:nvPr/>
        </p:nvCxnSpPr>
        <p:spPr>
          <a:xfrm>
            <a:off x="16940882" y="1883730"/>
            <a:ext cx="0" cy="446214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0EDCEEB5-84E0-4907-BF1A-8EB6585F35C0}"/>
              </a:ext>
            </a:extLst>
          </p:cNvPr>
          <p:cNvSpPr txBox="1"/>
          <p:nvPr/>
        </p:nvSpPr>
        <p:spPr>
          <a:xfrm>
            <a:off x="16940883" y="2266739"/>
            <a:ext cx="9881517" cy="830997"/>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lnSpc>
                <a:spcPct val="90000"/>
              </a:lnSpc>
              <a:spcBef>
                <a:spcPct val="0"/>
              </a:spcBef>
              <a:defRPr sz="56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“Be more innovative”</a:t>
            </a:r>
          </a:p>
        </p:txBody>
      </p:sp>
      <p:sp>
        <p:nvSpPr>
          <p:cNvPr id="61" name="TextBox 60">
            <a:extLst>
              <a:ext uri="{FF2B5EF4-FFF2-40B4-BE49-F238E27FC236}">
                <a16:creationId xmlns:a16="http://schemas.microsoft.com/office/drawing/2014/main" id="{03F865B9-6CDA-4DA8-A8B6-F6364B2409EB}"/>
              </a:ext>
            </a:extLst>
          </p:cNvPr>
          <p:cNvSpPr txBox="1"/>
          <p:nvPr/>
        </p:nvSpPr>
        <p:spPr>
          <a:xfrm>
            <a:off x="16940883" y="3911084"/>
            <a:ext cx="9881517" cy="461665"/>
          </a:xfrm>
          <a:prstGeom prst="rect">
            <a:avLst/>
          </a:prstGeom>
          <a:noFill/>
        </p:spPr>
        <p:txBody>
          <a:bodyPr wrap="square" rtlCol="0">
            <a:spAutoFit/>
          </a:bodyPr>
          <a:lstStyle/>
          <a:p>
            <a:pPr algn="ctr" defTabSz="731520">
              <a:defRPr/>
            </a:pPr>
            <a:r>
              <a:rPr lang="en-US" sz="2400" dirty="0"/>
              <a:t>Like these companies</a:t>
            </a:r>
          </a:p>
        </p:txBody>
      </p:sp>
      <p:pic>
        <p:nvPicPr>
          <p:cNvPr id="62" name="Picture 2" descr="Image result for netflix logo">
            <a:extLst>
              <a:ext uri="{FF2B5EF4-FFF2-40B4-BE49-F238E27FC236}">
                <a16:creationId xmlns:a16="http://schemas.microsoft.com/office/drawing/2014/main" id="{3BA88BF1-FA78-4EB0-963C-9771604F33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65712" y="4803374"/>
            <a:ext cx="1339371" cy="36228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Image result for amazon logo">
            <a:extLst>
              <a:ext uri="{FF2B5EF4-FFF2-40B4-BE49-F238E27FC236}">
                <a16:creationId xmlns:a16="http://schemas.microsoft.com/office/drawing/2014/main" id="{36C5099F-868C-4798-B77E-077FAD8CF3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17885" y="4832134"/>
            <a:ext cx="1559197" cy="468571"/>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descr="Image result for capital one logo">
            <a:extLst>
              <a:ext uri="{FF2B5EF4-FFF2-40B4-BE49-F238E27FC236}">
                <a16:creationId xmlns:a16="http://schemas.microsoft.com/office/drawing/2014/main" id="{DCCD104F-18BF-4F8D-8C1B-DDB1A5E3CB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89882" y="4722017"/>
            <a:ext cx="1575901" cy="567434"/>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75790283-CDE1-4A21-9E12-CE7E7FC8B7F2}"/>
              </a:ext>
            </a:extLst>
          </p:cNvPr>
          <p:cNvSpPr txBox="1"/>
          <p:nvPr/>
        </p:nvSpPr>
        <p:spPr>
          <a:xfrm>
            <a:off x="16940880" y="5295718"/>
            <a:ext cx="9881510" cy="369332"/>
          </a:xfrm>
          <a:prstGeom prst="rect">
            <a:avLst/>
          </a:prstGeom>
          <a:noFill/>
        </p:spPr>
        <p:txBody>
          <a:bodyPr wrap="square" rtlCol="0">
            <a:spAutoFit/>
          </a:bodyPr>
          <a:lstStyle/>
          <a:p>
            <a:pPr algn="ctr" defTabSz="731520">
              <a:defRPr/>
            </a:pPr>
            <a:r>
              <a:rPr lang="en-US" sz="1800" dirty="0">
                <a:solidFill>
                  <a:prstClr val="white"/>
                </a:solidFill>
              </a:rPr>
              <a:t>Who are making long-term bets and are led by their founders</a:t>
            </a:r>
          </a:p>
        </p:txBody>
      </p:sp>
      <p:sp>
        <p:nvSpPr>
          <p:cNvPr id="4" name="Rectangle 3">
            <a:extLst>
              <a:ext uri="{FF2B5EF4-FFF2-40B4-BE49-F238E27FC236}">
                <a16:creationId xmlns:a16="http://schemas.microsoft.com/office/drawing/2014/main" id="{1A465571-05AF-416E-AB48-360C97473788}"/>
              </a:ext>
            </a:extLst>
          </p:cNvPr>
          <p:cNvSpPr/>
          <p:nvPr/>
        </p:nvSpPr>
        <p:spPr>
          <a:xfrm>
            <a:off x="14829086" y="234713"/>
            <a:ext cx="2637349" cy="901957"/>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r>
              <a:rPr lang="en-US" sz="2800" dirty="0">
                <a:solidFill>
                  <a:prstClr val="white"/>
                </a:solidFill>
              </a:rPr>
              <a:t>Font= MV Boli </a:t>
            </a:r>
          </a:p>
        </p:txBody>
      </p:sp>
      <p:sp>
        <p:nvSpPr>
          <p:cNvPr id="37" name="Freeform 15">
            <a:extLst>
              <a:ext uri="{FF2B5EF4-FFF2-40B4-BE49-F238E27FC236}">
                <a16:creationId xmlns:a16="http://schemas.microsoft.com/office/drawing/2014/main" id="{47D29ACF-9834-4821-9889-D50AECAEE93A}"/>
              </a:ext>
            </a:extLst>
          </p:cNvPr>
          <p:cNvSpPr>
            <a:spLocks/>
          </p:cNvSpPr>
          <p:nvPr/>
        </p:nvSpPr>
        <p:spPr bwMode="auto">
          <a:xfrm rot="3887739">
            <a:off x="2159375" y="2567770"/>
            <a:ext cx="965315" cy="318856"/>
          </a:xfrm>
          <a:custGeom>
            <a:avLst/>
            <a:gdLst>
              <a:gd name="T0" fmla="*/ 2331 w 2358"/>
              <a:gd name="T1" fmla="*/ 503 h 586"/>
              <a:gd name="T2" fmla="*/ 1930 w 2358"/>
              <a:gd name="T3" fmla="*/ 290 h 586"/>
              <a:gd name="T4" fmla="*/ 1432 w 2358"/>
              <a:gd name="T5" fmla="*/ 167 h 586"/>
              <a:gd name="T6" fmla="*/ 404 w 2358"/>
              <a:gd name="T7" fmla="*/ 252 h 586"/>
              <a:gd name="T8" fmla="*/ 191 w 2358"/>
              <a:gd name="T9" fmla="*/ 358 h 586"/>
              <a:gd name="T10" fmla="*/ 318 w 2358"/>
              <a:gd name="T11" fmla="*/ 73 h 586"/>
              <a:gd name="T12" fmla="*/ 245 w 2358"/>
              <a:gd name="T13" fmla="*/ 42 h 586"/>
              <a:gd name="T14" fmla="*/ 80 w 2358"/>
              <a:gd name="T15" fmla="*/ 379 h 586"/>
              <a:gd name="T16" fmla="*/ 52 w 2358"/>
              <a:gd name="T17" fmla="*/ 417 h 586"/>
              <a:gd name="T18" fmla="*/ 45 w 2358"/>
              <a:gd name="T19" fmla="*/ 432 h 586"/>
              <a:gd name="T20" fmla="*/ 19 w 2358"/>
              <a:gd name="T21" fmla="*/ 467 h 586"/>
              <a:gd name="T22" fmla="*/ 54 w 2358"/>
              <a:gd name="T23" fmla="*/ 528 h 586"/>
              <a:gd name="T24" fmla="*/ 86 w 2358"/>
              <a:gd name="T25" fmla="*/ 528 h 586"/>
              <a:gd name="T26" fmla="*/ 144 w 2358"/>
              <a:gd name="T27" fmla="*/ 490 h 586"/>
              <a:gd name="T28" fmla="*/ 158 w 2358"/>
              <a:gd name="T29" fmla="*/ 479 h 586"/>
              <a:gd name="T30" fmla="*/ 666 w 2358"/>
              <a:gd name="T31" fmla="*/ 503 h 586"/>
              <a:gd name="T32" fmla="*/ 666 w 2358"/>
              <a:gd name="T33" fmla="*/ 423 h 586"/>
              <a:gd name="T34" fmla="*/ 269 w 2358"/>
              <a:gd name="T35" fmla="*/ 404 h 586"/>
              <a:gd name="T36" fmla="*/ 430 w 2358"/>
              <a:gd name="T37" fmla="*/ 327 h 586"/>
              <a:gd name="T38" fmla="*/ 913 w 2358"/>
              <a:gd name="T39" fmla="*/ 227 h 586"/>
              <a:gd name="T40" fmla="*/ 1931 w 2358"/>
              <a:gd name="T41" fmla="*/ 376 h 586"/>
              <a:gd name="T42" fmla="*/ 2291 w 2358"/>
              <a:gd name="T43" fmla="*/ 572 h 586"/>
              <a:gd name="T44" fmla="*/ 2346 w 2358"/>
              <a:gd name="T45" fmla="*/ 558 h 586"/>
              <a:gd name="T46" fmla="*/ 2331 w 2358"/>
              <a:gd name="T47" fmla="*/ 50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8" h="586">
                <a:moveTo>
                  <a:pt x="2331" y="503"/>
                </a:moveTo>
                <a:cubicBezTo>
                  <a:pt x="2211" y="410"/>
                  <a:pt x="2072" y="343"/>
                  <a:pt x="1930" y="290"/>
                </a:cubicBezTo>
                <a:cubicBezTo>
                  <a:pt x="1769" y="230"/>
                  <a:pt x="1601" y="191"/>
                  <a:pt x="1432" y="167"/>
                </a:cubicBezTo>
                <a:cubicBezTo>
                  <a:pt x="1092" y="120"/>
                  <a:pt x="728" y="128"/>
                  <a:pt x="404" y="252"/>
                </a:cubicBezTo>
                <a:cubicBezTo>
                  <a:pt x="330" y="280"/>
                  <a:pt x="258" y="315"/>
                  <a:pt x="191" y="358"/>
                </a:cubicBezTo>
                <a:cubicBezTo>
                  <a:pt x="247" y="270"/>
                  <a:pt x="291" y="175"/>
                  <a:pt x="318" y="73"/>
                </a:cubicBezTo>
                <a:cubicBezTo>
                  <a:pt x="329" y="31"/>
                  <a:pt x="263" y="0"/>
                  <a:pt x="245" y="42"/>
                </a:cubicBezTo>
                <a:cubicBezTo>
                  <a:pt x="196" y="157"/>
                  <a:pt x="146" y="273"/>
                  <a:pt x="80" y="379"/>
                </a:cubicBezTo>
                <a:cubicBezTo>
                  <a:pt x="71" y="392"/>
                  <a:pt x="61" y="405"/>
                  <a:pt x="52" y="417"/>
                </a:cubicBezTo>
                <a:cubicBezTo>
                  <a:pt x="48" y="422"/>
                  <a:pt x="46" y="427"/>
                  <a:pt x="45" y="432"/>
                </a:cubicBezTo>
                <a:cubicBezTo>
                  <a:pt x="37" y="444"/>
                  <a:pt x="28" y="456"/>
                  <a:pt x="19" y="467"/>
                </a:cubicBezTo>
                <a:cubicBezTo>
                  <a:pt x="0" y="492"/>
                  <a:pt x="26" y="528"/>
                  <a:pt x="54" y="528"/>
                </a:cubicBezTo>
                <a:cubicBezTo>
                  <a:pt x="64" y="528"/>
                  <a:pt x="75" y="528"/>
                  <a:pt x="86" y="528"/>
                </a:cubicBezTo>
                <a:cubicBezTo>
                  <a:pt x="109" y="528"/>
                  <a:pt x="127" y="504"/>
                  <a:pt x="144" y="490"/>
                </a:cubicBezTo>
                <a:cubicBezTo>
                  <a:pt x="148" y="486"/>
                  <a:pt x="153" y="482"/>
                  <a:pt x="158" y="479"/>
                </a:cubicBezTo>
                <a:cubicBezTo>
                  <a:pt x="327" y="484"/>
                  <a:pt x="497" y="502"/>
                  <a:pt x="666" y="503"/>
                </a:cubicBezTo>
                <a:cubicBezTo>
                  <a:pt x="718" y="503"/>
                  <a:pt x="718" y="423"/>
                  <a:pt x="666" y="423"/>
                </a:cubicBezTo>
                <a:cubicBezTo>
                  <a:pt x="534" y="422"/>
                  <a:pt x="402" y="411"/>
                  <a:pt x="269" y="404"/>
                </a:cubicBezTo>
                <a:cubicBezTo>
                  <a:pt x="321" y="374"/>
                  <a:pt x="376" y="348"/>
                  <a:pt x="430" y="327"/>
                </a:cubicBezTo>
                <a:cubicBezTo>
                  <a:pt x="585" y="268"/>
                  <a:pt x="749" y="238"/>
                  <a:pt x="913" y="227"/>
                </a:cubicBezTo>
                <a:cubicBezTo>
                  <a:pt x="1256" y="202"/>
                  <a:pt x="1610" y="253"/>
                  <a:pt x="1931" y="376"/>
                </a:cubicBezTo>
                <a:cubicBezTo>
                  <a:pt x="2057" y="424"/>
                  <a:pt x="2182" y="488"/>
                  <a:pt x="2291" y="572"/>
                </a:cubicBezTo>
                <a:cubicBezTo>
                  <a:pt x="2308" y="586"/>
                  <a:pt x="2336" y="575"/>
                  <a:pt x="2346" y="558"/>
                </a:cubicBezTo>
                <a:cubicBezTo>
                  <a:pt x="2358" y="537"/>
                  <a:pt x="2348" y="516"/>
                  <a:pt x="2331" y="503"/>
                </a:cubicBez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 name="Freeform 27">
            <a:extLst>
              <a:ext uri="{FF2B5EF4-FFF2-40B4-BE49-F238E27FC236}">
                <a16:creationId xmlns:a16="http://schemas.microsoft.com/office/drawing/2014/main" id="{C2F4926D-AF64-4B2D-AC7C-0E8422C1FF15}"/>
              </a:ext>
            </a:extLst>
          </p:cNvPr>
          <p:cNvSpPr>
            <a:spLocks noEditPoints="1"/>
          </p:cNvSpPr>
          <p:nvPr/>
        </p:nvSpPr>
        <p:spPr bwMode="auto">
          <a:xfrm rot="492922">
            <a:off x="4586494" y="5304730"/>
            <a:ext cx="347403" cy="819880"/>
          </a:xfrm>
          <a:custGeom>
            <a:avLst/>
            <a:gdLst>
              <a:gd name="T0" fmla="*/ 778 w 858"/>
              <a:gd name="T1" fmla="*/ 1260 h 2025"/>
              <a:gd name="T2" fmla="*/ 627 w 858"/>
              <a:gd name="T3" fmla="*/ 1581 h 2025"/>
              <a:gd name="T4" fmla="*/ 597 w 858"/>
              <a:gd name="T5" fmla="*/ 653 h 2025"/>
              <a:gd name="T6" fmla="*/ 527 w 858"/>
              <a:gd name="T7" fmla="*/ 45 h 2025"/>
              <a:gd name="T8" fmla="*/ 448 w 858"/>
              <a:gd name="T9" fmla="*/ 56 h 2025"/>
              <a:gd name="T10" fmla="*/ 448 w 858"/>
              <a:gd name="T11" fmla="*/ 231 h 2025"/>
              <a:gd name="T12" fmla="*/ 480 w 858"/>
              <a:gd name="T13" fmla="*/ 269 h 2025"/>
              <a:gd name="T14" fmla="*/ 545 w 858"/>
              <a:gd name="T15" fmla="*/ 1364 h 2025"/>
              <a:gd name="T16" fmla="*/ 548 w 858"/>
              <a:gd name="T17" fmla="*/ 1838 h 2025"/>
              <a:gd name="T18" fmla="*/ 369 w 858"/>
              <a:gd name="T19" fmla="*/ 1634 h 2025"/>
              <a:gd name="T20" fmla="*/ 218 w 858"/>
              <a:gd name="T21" fmla="*/ 1465 h 2025"/>
              <a:gd name="T22" fmla="*/ 83 w 858"/>
              <a:gd name="T23" fmla="*/ 1346 h 2025"/>
              <a:gd name="T24" fmla="*/ 43 w 858"/>
              <a:gd name="T25" fmla="*/ 1415 h 2025"/>
              <a:gd name="T26" fmla="*/ 98 w 858"/>
              <a:gd name="T27" fmla="*/ 1459 h 2025"/>
              <a:gd name="T28" fmla="*/ 165 w 858"/>
              <a:gd name="T29" fmla="*/ 1526 h 2025"/>
              <a:gd name="T30" fmla="*/ 313 w 858"/>
              <a:gd name="T31" fmla="*/ 1690 h 2025"/>
              <a:gd name="T32" fmla="*/ 610 w 858"/>
              <a:gd name="T33" fmla="*/ 2009 h 2025"/>
              <a:gd name="T34" fmla="*/ 673 w 858"/>
              <a:gd name="T35" fmla="*/ 2001 h 2025"/>
              <a:gd name="T36" fmla="*/ 853 w 858"/>
              <a:gd name="T37" fmla="*/ 1281 h 2025"/>
              <a:gd name="T38" fmla="*/ 778 w 858"/>
              <a:gd name="T39" fmla="*/ 1260 h 2025"/>
              <a:gd name="T40" fmla="*/ 628 w 858"/>
              <a:gd name="T41" fmla="*/ 1908 h 2025"/>
              <a:gd name="T42" fmla="*/ 628 w 858"/>
              <a:gd name="T43" fmla="*/ 1906 h 2025"/>
              <a:gd name="T44" fmla="*/ 738 w 858"/>
              <a:gd name="T45" fmla="*/ 1517 h 2025"/>
              <a:gd name="T46" fmla="*/ 715 w 858"/>
              <a:gd name="T47" fmla="*/ 1629 h 2025"/>
              <a:gd name="T48" fmla="*/ 628 w 858"/>
              <a:gd name="T49" fmla="*/ 1908 h 2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8" h="2025">
                <a:moveTo>
                  <a:pt x="778" y="1260"/>
                </a:moveTo>
                <a:cubicBezTo>
                  <a:pt x="720" y="1363"/>
                  <a:pt x="668" y="1470"/>
                  <a:pt x="627" y="1581"/>
                </a:cubicBezTo>
                <a:cubicBezTo>
                  <a:pt x="625" y="1272"/>
                  <a:pt x="618" y="962"/>
                  <a:pt x="597" y="653"/>
                </a:cubicBezTo>
                <a:cubicBezTo>
                  <a:pt x="582" y="450"/>
                  <a:pt x="561" y="246"/>
                  <a:pt x="527" y="45"/>
                </a:cubicBezTo>
                <a:cubicBezTo>
                  <a:pt x="519" y="0"/>
                  <a:pt x="448" y="12"/>
                  <a:pt x="448" y="56"/>
                </a:cubicBezTo>
                <a:cubicBezTo>
                  <a:pt x="448" y="114"/>
                  <a:pt x="448" y="172"/>
                  <a:pt x="448" y="231"/>
                </a:cubicBezTo>
                <a:cubicBezTo>
                  <a:pt x="448" y="253"/>
                  <a:pt x="463" y="266"/>
                  <a:pt x="480" y="269"/>
                </a:cubicBezTo>
                <a:cubicBezTo>
                  <a:pt x="528" y="631"/>
                  <a:pt x="539" y="999"/>
                  <a:pt x="545" y="1364"/>
                </a:cubicBezTo>
                <a:cubicBezTo>
                  <a:pt x="547" y="1522"/>
                  <a:pt x="548" y="1680"/>
                  <a:pt x="548" y="1838"/>
                </a:cubicBezTo>
                <a:cubicBezTo>
                  <a:pt x="486" y="1771"/>
                  <a:pt x="428" y="1701"/>
                  <a:pt x="369" y="1634"/>
                </a:cubicBezTo>
                <a:cubicBezTo>
                  <a:pt x="320" y="1577"/>
                  <a:pt x="270" y="1520"/>
                  <a:pt x="218" y="1465"/>
                </a:cubicBezTo>
                <a:cubicBezTo>
                  <a:pt x="177" y="1422"/>
                  <a:pt x="133" y="1380"/>
                  <a:pt x="83" y="1346"/>
                </a:cubicBezTo>
                <a:cubicBezTo>
                  <a:pt x="40" y="1317"/>
                  <a:pt x="0" y="1387"/>
                  <a:pt x="43" y="1415"/>
                </a:cubicBezTo>
                <a:cubicBezTo>
                  <a:pt x="63" y="1429"/>
                  <a:pt x="76" y="1440"/>
                  <a:pt x="98" y="1459"/>
                </a:cubicBezTo>
                <a:cubicBezTo>
                  <a:pt x="121" y="1481"/>
                  <a:pt x="143" y="1503"/>
                  <a:pt x="165" y="1526"/>
                </a:cubicBezTo>
                <a:cubicBezTo>
                  <a:pt x="216" y="1579"/>
                  <a:pt x="264" y="1635"/>
                  <a:pt x="313" y="1690"/>
                </a:cubicBezTo>
                <a:cubicBezTo>
                  <a:pt x="408" y="1799"/>
                  <a:pt x="500" y="1914"/>
                  <a:pt x="610" y="2009"/>
                </a:cubicBezTo>
                <a:cubicBezTo>
                  <a:pt x="628" y="2025"/>
                  <a:pt x="660" y="2025"/>
                  <a:pt x="673" y="2001"/>
                </a:cubicBezTo>
                <a:cubicBezTo>
                  <a:pt x="783" y="1778"/>
                  <a:pt x="826" y="1525"/>
                  <a:pt x="853" y="1281"/>
                </a:cubicBezTo>
                <a:cubicBezTo>
                  <a:pt x="858" y="1240"/>
                  <a:pt x="797" y="1228"/>
                  <a:pt x="778" y="1260"/>
                </a:cubicBezTo>
                <a:close/>
                <a:moveTo>
                  <a:pt x="628" y="1908"/>
                </a:moveTo>
                <a:cubicBezTo>
                  <a:pt x="628" y="1907"/>
                  <a:pt x="628" y="1906"/>
                  <a:pt x="628" y="1906"/>
                </a:cubicBezTo>
                <a:cubicBezTo>
                  <a:pt x="643" y="1772"/>
                  <a:pt x="684" y="1641"/>
                  <a:pt x="738" y="1517"/>
                </a:cubicBezTo>
                <a:cubicBezTo>
                  <a:pt x="731" y="1555"/>
                  <a:pt x="724" y="1592"/>
                  <a:pt x="715" y="1629"/>
                </a:cubicBezTo>
                <a:cubicBezTo>
                  <a:pt x="693" y="1724"/>
                  <a:pt x="666" y="1819"/>
                  <a:pt x="628" y="1908"/>
                </a:cubicBez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20" name="Freeform 35">
            <a:extLst>
              <a:ext uri="{FF2B5EF4-FFF2-40B4-BE49-F238E27FC236}">
                <a16:creationId xmlns:a16="http://schemas.microsoft.com/office/drawing/2014/main" id="{73DF5AD1-AB2C-4D3A-AF16-CD9711959E6A}"/>
              </a:ext>
            </a:extLst>
          </p:cNvPr>
          <p:cNvSpPr>
            <a:spLocks/>
          </p:cNvSpPr>
          <p:nvPr/>
        </p:nvSpPr>
        <p:spPr bwMode="auto">
          <a:xfrm rot="20338626">
            <a:off x="7095984" y="2476503"/>
            <a:ext cx="325584" cy="1023000"/>
          </a:xfrm>
          <a:custGeom>
            <a:avLst/>
            <a:gdLst>
              <a:gd name="T0" fmla="*/ 1508 w 1551"/>
              <a:gd name="T1" fmla="*/ 1009 h 2143"/>
              <a:gd name="T2" fmla="*/ 958 w 1551"/>
              <a:gd name="T3" fmla="*/ 1034 h 2143"/>
              <a:gd name="T4" fmla="*/ 958 w 1551"/>
              <a:gd name="T5" fmla="*/ 1115 h 2143"/>
              <a:gd name="T6" fmla="*/ 1249 w 1551"/>
              <a:gd name="T7" fmla="*/ 1115 h 2143"/>
              <a:gd name="T8" fmla="*/ 519 w 1551"/>
              <a:gd name="T9" fmla="*/ 1924 h 2143"/>
              <a:gd name="T10" fmla="*/ 402 w 1551"/>
              <a:gd name="T11" fmla="*/ 802 h 2143"/>
              <a:gd name="T12" fmla="*/ 349 w 1551"/>
              <a:gd name="T13" fmla="*/ 197 h 2143"/>
              <a:gd name="T14" fmla="*/ 368 w 1551"/>
              <a:gd name="T15" fmla="*/ 169 h 2143"/>
              <a:gd name="T16" fmla="*/ 372 w 1551"/>
              <a:gd name="T17" fmla="*/ 136 h 2143"/>
              <a:gd name="T18" fmla="*/ 492 w 1551"/>
              <a:gd name="T19" fmla="*/ 298 h 2143"/>
              <a:gd name="T20" fmla="*/ 577 w 1551"/>
              <a:gd name="T21" fmla="*/ 410 h 2143"/>
              <a:gd name="T22" fmla="*/ 630 w 1551"/>
              <a:gd name="T23" fmla="*/ 477 h 2143"/>
              <a:gd name="T24" fmla="*/ 686 w 1551"/>
              <a:gd name="T25" fmla="*/ 421 h 2143"/>
              <a:gd name="T26" fmla="*/ 671 w 1551"/>
              <a:gd name="T27" fmla="*/ 402 h 2143"/>
              <a:gd name="T28" fmla="*/ 665 w 1551"/>
              <a:gd name="T29" fmla="*/ 394 h 2143"/>
              <a:gd name="T30" fmla="*/ 661 w 1551"/>
              <a:gd name="T31" fmla="*/ 389 h 2143"/>
              <a:gd name="T32" fmla="*/ 646 w 1551"/>
              <a:gd name="T33" fmla="*/ 370 h 2143"/>
              <a:gd name="T34" fmla="*/ 561 w 1551"/>
              <a:gd name="T35" fmla="*/ 257 h 2143"/>
              <a:gd name="T36" fmla="*/ 393 w 1551"/>
              <a:gd name="T37" fmla="*/ 28 h 2143"/>
              <a:gd name="T38" fmla="*/ 323 w 1551"/>
              <a:gd name="T39" fmla="*/ 28 h 2143"/>
              <a:gd name="T40" fmla="*/ 289 w 1551"/>
              <a:gd name="T41" fmla="*/ 89 h 2143"/>
              <a:gd name="T42" fmla="*/ 268 w 1551"/>
              <a:gd name="T43" fmla="*/ 124 h 2143"/>
              <a:gd name="T44" fmla="*/ 268 w 1551"/>
              <a:gd name="T45" fmla="*/ 128 h 2143"/>
              <a:gd name="T46" fmla="*/ 113 w 1551"/>
              <a:gd name="T47" fmla="*/ 417 h 2143"/>
              <a:gd name="T48" fmla="*/ 23 w 1551"/>
              <a:gd name="T49" fmla="*/ 578 h 2143"/>
              <a:gd name="T50" fmla="*/ 93 w 1551"/>
              <a:gd name="T51" fmla="*/ 620 h 2143"/>
              <a:gd name="T52" fmla="*/ 188 w 1551"/>
              <a:gd name="T53" fmla="*/ 447 h 2143"/>
              <a:gd name="T54" fmla="*/ 274 w 1551"/>
              <a:gd name="T55" fmla="*/ 310 h 2143"/>
              <a:gd name="T56" fmla="*/ 309 w 1551"/>
              <a:gd name="T57" fmla="*/ 694 h 2143"/>
              <a:gd name="T58" fmla="*/ 389 w 1551"/>
              <a:gd name="T59" fmla="*/ 1350 h 2143"/>
              <a:gd name="T60" fmla="*/ 443 w 1551"/>
              <a:gd name="T61" fmla="*/ 2099 h 2143"/>
              <a:gd name="T62" fmla="*/ 472 w 1551"/>
              <a:gd name="T63" fmla="*/ 2137 h 2143"/>
              <a:gd name="T64" fmla="*/ 522 w 1551"/>
              <a:gd name="T65" fmla="*/ 2109 h 2143"/>
              <a:gd name="T66" fmla="*/ 862 w 1551"/>
              <a:gd name="T67" fmla="*/ 1581 h 2143"/>
              <a:gd name="T68" fmla="*/ 1327 w 1551"/>
              <a:gd name="T69" fmla="*/ 1152 h 2143"/>
              <a:gd name="T70" fmla="*/ 1386 w 1551"/>
              <a:gd name="T71" fmla="*/ 1103 h 2143"/>
              <a:gd name="T72" fmla="*/ 1395 w 1551"/>
              <a:gd name="T73" fmla="*/ 1092 h 2143"/>
              <a:gd name="T74" fmla="*/ 1459 w 1551"/>
              <a:gd name="T75" fmla="*/ 1089 h 2143"/>
              <a:gd name="T76" fmla="*/ 1385 w 1551"/>
              <a:gd name="T77" fmla="*/ 1319 h 2143"/>
              <a:gd name="T78" fmla="*/ 1339 w 1551"/>
              <a:gd name="T79" fmla="*/ 1462 h 2143"/>
              <a:gd name="T80" fmla="*/ 1318 w 1551"/>
              <a:gd name="T81" fmla="*/ 1574 h 2143"/>
              <a:gd name="T82" fmla="*/ 1398 w 1551"/>
              <a:gd name="T83" fmla="*/ 1574 h 2143"/>
              <a:gd name="T84" fmla="*/ 1399 w 1551"/>
              <a:gd name="T85" fmla="*/ 1557 h 2143"/>
              <a:gd name="T86" fmla="*/ 1400 w 1551"/>
              <a:gd name="T87" fmla="*/ 1551 h 2143"/>
              <a:gd name="T88" fmla="*/ 1403 w 1551"/>
              <a:gd name="T89" fmla="*/ 1536 h 2143"/>
              <a:gd name="T90" fmla="*/ 1417 w 1551"/>
              <a:gd name="T91" fmla="*/ 1479 h 2143"/>
              <a:gd name="T92" fmla="*/ 1462 w 1551"/>
              <a:gd name="T93" fmla="*/ 1341 h 2143"/>
              <a:gd name="T94" fmla="*/ 1547 w 1551"/>
              <a:gd name="T95" fmla="*/ 1059 h 2143"/>
              <a:gd name="T96" fmla="*/ 1508 w 1551"/>
              <a:gd name="T97" fmla="*/ 1009 h 2143"/>
              <a:gd name="connsiteX0" fmla="*/ 9606 w 9861"/>
              <a:gd name="connsiteY0" fmla="*/ 4667 h 9937"/>
              <a:gd name="connsiteX1" fmla="*/ 6060 w 9861"/>
              <a:gd name="connsiteY1" fmla="*/ 5162 h 9937"/>
              <a:gd name="connsiteX2" fmla="*/ 7936 w 9861"/>
              <a:gd name="connsiteY2" fmla="*/ 5162 h 9937"/>
              <a:gd name="connsiteX3" fmla="*/ 3229 w 9861"/>
              <a:gd name="connsiteY3" fmla="*/ 8937 h 9937"/>
              <a:gd name="connsiteX4" fmla="*/ 2475 w 9861"/>
              <a:gd name="connsiteY4" fmla="*/ 3701 h 9937"/>
              <a:gd name="connsiteX5" fmla="*/ 2133 w 9861"/>
              <a:gd name="connsiteY5" fmla="*/ 878 h 9937"/>
              <a:gd name="connsiteX6" fmla="*/ 2256 w 9861"/>
              <a:gd name="connsiteY6" fmla="*/ 748 h 9937"/>
              <a:gd name="connsiteX7" fmla="*/ 2281 w 9861"/>
              <a:gd name="connsiteY7" fmla="*/ 594 h 9937"/>
              <a:gd name="connsiteX8" fmla="*/ 3055 w 9861"/>
              <a:gd name="connsiteY8" fmla="*/ 1350 h 9937"/>
              <a:gd name="connsiteX9" fmla="*/ 3603 w 9861"/>
              <a:gd name="connsiteY9" fmla="*/ 1872 h 9937"/>
              <a:gd name="connsiteX10" fmla="*/ 3945 w 9861"/>
              <a:gd name="connsiteY10" fmla="*/ 2185 h 9937"/>
              <a:gd name="connsiteX11" fmla="*/ 4306 w 9861"/>
              <a:gd name="connsiteY11" fmla="*/ 1924 h 9937"/>
              <a:gd name="connsiteX12" fmla="*/ 4209 w 9861"/>
              <a:gd name="connsiteY12" fmla="*/ 1835 h 9937"/>
              <a:gd name="connsiteX13" fmla="*/ 4171 w 9861"/>
              <a:gd name="connsiteY13" fmla="*/ 1798 h 9937"/>
              <a:gd name="connsiteX14" fmla="*/ 4145 w 9861"/>
              <a:gd name="connsiteY14" fmla="*/ 1774 h 9937"/>
              <a:gd name="connsiteX15" fmla="*/ 4048 w 9861"/>
              <a:gd name="connsiteY15" fmla="*/ 1686 h 9937"/>
              <a:gd name="connsiteX16" fmla="*/ 3500 w 9861"/>
              <a:gd name="connsiteY16" fmla="*/ 1158 h 9937"/>
              <a:gd name="connsiteX17" fmla="*/ 2417 w 9861"/>
              <a:gd name="connsiteY17" fmla="*/ 90 h 9937"/>
              <a:gd name="connsiteX18" fmla="*/ 1966 w 9861"/>
              <a:gd name="connsiteY18" fmla="*/ 90 h 9937"/>
              <a:gd name="connsiteX19" fmla="*/ 1746 w 9861"/>
              <a:gd name="connsiteY19" fmla="*/ 374 h 9937"/>
              <a:gd name="connsiteX20" fmla="*/ 1611 w 9861"/>
              <a:gd name="connsiteY20" fmla="*/ 538 h 9937"/>
              <a:gd name="connsiteX21" fmla="*/ 1611 w 9861"/>
              <a:gd name="connsiteY21" fmla="*/ 556 h 9937"/>
              <a:gd name="connsiteX22" fmla="*/ 612 w 9861"/>
              <a:gd name="connsiteY22" fmla="*/ 1905 h 9937"/>
              <a:gd name="connsiteX23" fmla="*/ 31 w 9861"/>
              <a:gd name="connsiteY23" fmla="*/ 2656 h 9937"/>
              <a:gd name="connsiteX24" fmla="*/ 483 w 9861"/>
              <a:gd name="connsiteY24" fmla="*/ 2852 h 9937"/>
              <a:gd name="connsiteX25" fmla="*/ 1095 w 9861"/>
              <a:gd name="connsiteY25" fmla="*/ 2045 h 9937"/>
              <a:gd name="connsiteX26" fmla="*/ 1650 w 9861"/>
              <a:gd name="connsiteY26" fmla="*/ 1406 h 9937"/>
              <a:gd name="connsiteX27" fmla="*/ 1875 w 9861"/>
              <a:gd name="connsiteY27" fmla="*/ 3197 h 9937"/>
              <a:gd name="connsiteX28" fmla="*/ 2391 w 9861"/>
              <a:gd name="connsiteY28" fmla="*/ 6259 h 9937"/>
              <a:gd name="connsiteX29" fmla="*/ 2739 w 9861"/>
              <a:gd name="connsiteY29" fmla="*/ 9754 h 9937"/>
              <a:gd name="connsiteX30" fmla="*/ 2926 w 9861"/>
              <a:gd name="connsiteY30" fmla="*/ 9931 h 9937"/>
              <a:gd name="connsiteX31" fmla="*/ 3249 w 9861"/>
              <a:gd name="connsiteY31" fmla="*/ 9800 h 9937"/>
              <a:gd name="connsiteX32" fmla="*/ 5441 w 9861"/>
              <a:gd name="connsiteY32" fmla="*/ 7337 h 9937"/>
              <a:gd name="connsiteX33" fmla="*/ 8439 w 9861"/>
              <a:gd name="connsiteY33" fmla="*/ 5335 h 9937"/>
              <a:gd name="connsiteX34" fmla="*/ 8819 w 9861"/>
              <a:gd name="connsiteY34" fmla="*/ 5106 h 9937"/>
              <a:gd name="connsiteX35" fmla="*/ 8877 w 9861"/>
              <a:gd name="connsiteY35" fmla="*/ 5055 h 9937"/>
              <a:gd name="connsiteX36" fmla="*/ 9290 w 9861"/>
              <a:gd name="connsiteY36" fmla="*/ 5041 h 9937"/>
              <a:gd name="connsiteX37" fmla="*/ 8813 w 9861"/>
              <a:gd name="connsiteY37" fmla="*/ 6114 h 9937"/>
              <a:gd name="connsiteX38" fmla="*/ 8516 w 9861"/>
              <a:gd name="connsiteY38" fmla="*/ 6781 h 9937"/>
              <a:gd name="connsiteX39" fmla="*/ 8381 w 9861"/>
              <a:gd name="connsiteY39" fmla="*/ 7304 h 9937"/>
              <a:gd name="connsiteX40" fmla="*/ 8897 w 9861"/>
              <a:gd name="connsiteY40" fmla="*/ 7304 h 9937"/>
              <a:gd name="connsiteX41" fmla="*/ 8903 w 9861"/>
              <a:gd name="connsiteY41" fmla="*/ 7225 h 9937"/>
              <a:gd name="connsiteX42" fmla="*/ 8909 w 9861"/>
              <a:gd name="connsiteY42" fmla="*/ 7197 h 9937"/>
              <a:gd name="connsiteX43" fmla="*/ 8929 w 9861"/>
              <a:gd name="connsiteY43" fmla="*/ 7127 h 9937"/>
              <a:gd name="connsiteX44" fmla="*/ 9019 w 9861"/>
              <a:gd name="connsiteY44" fmla="*/ 6861 h 9937"/>
              <a:gd name="connsiteX45" fmla="*/ 9309 w 9861"/>
              <a:gd name="connsiteY45" fmla="*/ 6217 h 9937"/>
              <a:gd name="connsiteX46" fmla="*/ 9857 w 9861"/>
              <a:gd name="connsiteY46" fmla="*/ 4901 h 9937"/>
              <a:gd name="connsiteX47" fmla="*/ 9606 w 9861"/>
              <a:gd name="connsiteY47" fmla="*/ 4667 h 9937"/>
              <a:gd name="connsiteX0" fmla="*/ 9741 w 10000"/>
              <a:gd name="connsiteY0" fmla="*/ 4697 h 10000"/>
              <a:gd name="connsiteX1" fmla="*/ 8048 w 10000"/>
              <a:gd name="connsiteY1" fmla="*/ 5195 h 10000"/>
              <a:gd name="connsiteX2" fmla="*/ 3275 w 10000"/>
              <a:gd name="connsiteY2" fmla="*/ 8994 h 10000"/>
              <a:gd name="connsiteX3" fmla="*/ 2510 w 10000"/>
              <a:gd name="connsiteY3" fmla="*/ 3724 h 10000"/>
              <a:gd name="connsiteX4" fmla="*/ 2163 w 10000"/>
              <a:gd name="connsiteY4" fmla="*/ 884 h 10000"/>
              <a:gd name="connsiteX5" fmla="*/ 2288 w 10000"/>
              <a:gd name="connsiteY5" fmla="*/ 753 h 10000"/>
              <a:gd name="connsiteX6" fmla="*/ 2313 w 10000"/>
              <a:gd name="connsiteY6" fmla="*/ 598 h 10000"/>
              <a:gd name="connsiteX7" fmla="*/ 3098 w 10000"/>
              <a:gd name="connsiteY7" fmla="*/ 1359 h 10000"/>
              <a:gd name="connsiteX8" fmla="*/ 3654 w 10000"/>
              <a:gd name="connsiteY8" fmla="*/ 1884 h 10000"/>
              <a:gd name="connsiteX9" fmla="*/ 4001 w 10000"/>
              <a:gd name="connsiteY9" fmla="*/ 2199 h 10000"/>
              <a:gd name="connsiteX10" fmla="*/ 4367 w 10000"/>
              <a:gd name="connsiteY10" fmla="*/ 1936 h 10000"/>
              <a:gd name="connsiteX11" fmla="*/ 4268 w 10000"/>
              <a:gd name="connsiteY11" fmla="*/ 1847 h 10000"/>
              <a:gd name="connsiteX12" fmla="*/ 4230 w 10000"/>
              <a:gd name="connsiteY12" fmla="*/ 1809 h 10000"/>
              <a:gd name="connsiteX13" fmla="*/ 4203 w 10000"/>
              <a:gd name="connsiteY13" fmla="*/ 1785 h 10000"/>
              <a:gd name="connsiteX14" fmla="*/ 4105 w 10000"/>
              <a:gd name="connsiteY14" fmla="*/ 1697 h 10000"/>
              <a:gd name="connsiteX15" fmla="*/ 3549 w 10000"/>
              <a:gd name="connsiteY15" fmla="*/ 1165 h 10000"/>
              <a:gd name="connsiteX16" fmla="*/ 2451 w 10000"/>
              <a:gd name="connsiteY16" fmla="*/ 91 h 10000"/>
              <a:gd name="connsiteX17" fmla="*/ 1994 w 10000"/>
              <a:gd name="connsiteY17" fmla="*/ 91 h 10000"/>
              <a:gd name="connsiteX18" fmla="*/ 1771 w 10000"/>
              <a:gd name="connsiteY18" fmla="*/ 376 h 10000"/>
              <a:gd name="connsiteX19" fmla="*/ 1634 w 10000"/>
              <a:gd name="connsiteY19" fmla="*/ 541 h 10000"/>
              <a:gd name="connsiteX20" fmla="*/ 1634 w 10000"/>
              <a:gd name="connsiteY20" fmla="*/ 560 h 10000"/>
              <a:gd name="connsiteX21" fmla="*/ 621 w 10000"/>
              <a:gd name="connsiteY21" fmla="*/ 1917 h 10000"/>
              <a:gd name="connsiteX22" fmla="*/ 31 w 10000"/>
              <a:gd name="connsiteY22" fmla="*/ 2673 h 10000"/>
              <a:gd name="connsiteX23" fmla="*/ 490 w 10000"/>
              <a:gd name="connsiteY23" fmla="*/ 2870 h 10000"/>
              <a:gd name="connsiteX24" fmla="*/ 1110 w 10000"/>
              <a:gd name="connsiteY24" fmla="*/ 2058 h 10000"/>
              <a:gd name="connsiteX25" fmla="*/ 1673 w 10000"/>
              <a:gd name="connsiteY25" fmla="*/ 1415 h 10000"/>
              <a:gd name="connsiteX26" fmla="*/ 1901 w 10000"/>
              <a:gd name="connsiteY26" fmla="*/ 3217 h 10000"/>
              <a:gd name="connsiteX27" fmla="*/ 2425 w 10000"/>
              <a:gd name="connsiteY27" fmla="*/ 6299 h 10000"/>
              <a:gd name="connsiteX28" fmla="*/ 2778 w 10000"/>
              <a:gd name="connsiteY28" fmla="*/ 9816 h 10000"/>
              <a:gd name="connsiteX29" fmla="*/ 2967 w 10000"/>
              <a:gd name="connsiteY29" fmla="*/ 9994 h 10000"/>
              <a:gd name="connsiteX30" fmla="*/ 3295 w 10000"/>
              <a:gd name="connsiteY30" fmla="*/ 9862 h 10000"/>
              <a:gd name="connsiteX31" fmla="*/ 5518 w 10000"/>
              <a:gd name="connsiteY31" fmla="*/ 7384 h 10000"/>
              <a:gd name="connsiteX32" fmla="*/ 8558 w 10000"/>
              <a:gd name="connsiteY32" fmla="*/ 5369 h 10000"/>
              <a:gd name="connsiteX33" fmla="*/ 8943 w 10000"/>
              <a:gd name="connsiteY33" fmla="*/ 5138 h 10000"/>
              <a:gd name="connsiteX34" fmla="*/ 9002 w 10000"/>
              <a:gd name="connsiteY34" fmla="*/ 5087 h 10000"/>
              <a:gd name="connsiteX35" fmla="*/ 9421 w 10000"/>
              <a:gd name="connsiteY35" fmla="*/ 5073 h 10000"/>
              <a:gd name="connsiteX36" fmla="*/ 8937 w 10000"/>
              <a:gd name="connsiteY36" fmla="*/ 6153 h 10000"/>
              <a:gd name="connsiteX37" fmla="*/ 8636 w 10000"/>
              <a:gd name="connsiteY37" fmla="*/ 6824 h 10000"/>
              <a:gd name="connsiteX38" fmla="*/ 8499 w 10000"/>
              <a:gd name="connsiteY38" fmla="*/ 7350 h 10000"/>
              <a:gd name="connsiteX39" fmla="*/ 9022 w 10000"/>
              <a:gd name="connsiteY39" fmla="*/ 7350 h 10000"/>
              <a:gd name="connsiteX40" fmla="*/ 9028 w 10000"/>
              <a:gd name="connsiteY40" fmla="*/ 7271 h 10000"/>
              <a:gd name="connsiteX41" fmla="*/ 9035 w 10000"/>
              <a:gd name="connsiteY41" fmla="*/ 7243 h 10000"/>
              <a:gd name="connsiteX42" fmla="*/ 9055 w 10000"/>
              <a:gd name="connsiteY42" fmla="*/ 7172 h 10000"/>
              <a:gd name="connsiteX43" fmla="*/ 9146 w 10000"/>
              <a:gd name="connsiteY43" fmla="*/ 6904 h 10000"/>
              <a:gd name="connsiteX44" fmla="*/ 9440 w 10000"/>
              <a:gd name="connsiteY44" fmla="*/ 6256 h 10000"/>
              <a:gd name="connsiteX45" fmla="*/ 9996 w 10000"/>
              <a:gd name="connsiteY45" fmla="*/ 4932 h 10000"/>
              <a:gd name="connsiteX46" fmla="*/ 9741 w 10000"/>
              <a:gd name="connsiteY46" fmla="*/ 4697 h 10000"/>
              <a:gd name="connsiteX0" fmla="*/ 9996 w 9996"/>
              <a:gd name="connsiteY0" fmla="*/ 4932 h 10000"/>
              <a:gd name="connsiteX1" fmla="*/ 8048 w 9996"/>
              <a:gd name="connsiteY1" fmla="*/ 5195 h 10000"/>
              <a:gd name="connsiteX2" fmla="*/ 3275 w 9996"/>
              <a:gd name="connsiteY2" fmla="*/ 8994 h 10000"/>
              <a:gd name="connsiteX3" fmla="*/ 2510 w 9996"/>
              <a:gd name="connsiteY3" fmla="*/ 3724 h 10000"/>
              <a:gd name="connsiteX4" fmla="*/ 2163 w 9996"/>
              <a:gd name="connsiteY4" fmla="*/ 884 h 10000"/>
              <a:gd name="connsiteX5" fmla="*/ 2288 w 9996"/>
              <a:gd name="connsiteY5" fmla="*/ 753 h 10000"/>
              <a:gd name="connsiteX6" fmla="*/ 2313 w 9996"/>
              <a:gd name="connsiteY6" fmla="*/ 598 h 10000"/>
              <a:gd name="connsiteX7" fmla="*/ 3098 w 9996"/>
              <a:gd name="connsiteY7" fmla="*/ 1359 h 10000"/>
              <a:gd name="connsiteX8" fmla="*/ 3654 w 9996"/>
              <a:gd name="connsiteY8" fmla="*/ 1884 h 10000"/>
              <a:gd name="connsiteX9" fmla="*/ 4001 w 9996"/>
              <a:gd name="connsiteY9" fmla="*/ 2199 h 10000"/>
              <a:gd name="connsiteX10" fmla="*/ 4367 w 9996"/>
              <a:gd name="connsiteY10" fmla="*/ 1936 h 10000"/>
              <a:gd name="connsiteX11" fmla="*/ 4268 w 9996"/>
              <a:gd name="connsiteY11" fmla="*/ 1847 h 10000"/>
              <a:gd name="connsiteX12" fmla="*/ 4230 w 9996"/>
              <a:gd name="connsiteY12" fmla="*/ 1809 h 10000"/>
              <a:gd name="connsiteX13" fmla="*/ 4203 w 9996"/>
              <a:gd name="connsiteY13" fmla="*/ 1785 h 10000"/>
              <a:gd name="connsiteX14" fmla="*/ 4105 w 9996"/>
              <a:gd name="connsiteY14" fmla="*/ 1697 h 10000"/>
              <a:gd name="connsiteX15" fmla="*/ 3549 w 9996"/>
              <a:gd name="connsiteY15" fmla="*/ 1165 h 10000"/>
              <a:gd name="connsiteX16" fmla="*/ 2451 w 9996"/>
              <a:gd name="connsiteY16" fmla="*/ 91 h 10000"/>
              <a:gd name="connsiteX17" fmla="*/ 1994 w 9996"/>
              <a:gd name="connsiteY17" fmla="*/ 91 h 10000"/>
              <a:gd name="connsiteX18" fmla="*/ 1771 w 9996"/>
              <a:gd name="connsiteY18" fmla="*/ 376 h 10000"/>
              <a:gd name="connsiteX19" fmla="*/ 1634 w 9996"/>
              <a:gd name="connsiteY19" fmla="*/ 541 h 10000"/>
              <a:gd name="connsiteX20" fmla="*/ 1634 w 9996"/>
              <a:gd name="connsiteY20" fmla="*/ 560 h 10000"/>
              <a:gd name="connsiteX21" fmla="*/ 621 w 9996"/>
              <a:gd name="connsiteY21" fmla="*/ 1917 h 10000"/>
              <a:gd name="connsiteX22" fmla="*/ 31 w 9996"/>
              <a:gd name="connsiteY22" fmla="*/ 2673 h 10000"/>
              <a:gd name="connsiteX23" fmla="*/ 490 w 9996"/>
              <a:gd name="connsiteY23" fmla="*/ 2870 h 10000"/>
              <a:gd name="connsiteX24" fmla="*/ 1110 w 9996"/>
              <a:gd name="connsiteY24" fmla="*/ 2058 h 10000"/>
              <a:gd name="connsiteX25" fmla="*/ 1673 w 9996"/>
              <a:gd name="connsiteY25" fmla="*/ 1415 h 10000"/>
              <a:gd name="connsiteX26" fmla="*/ 1901 w 9996"/>
              <a:gd name="connsiteY26" fmla="*/ 3217 h 10000"/>
              <a:gd name="connsiteX27" fmla="*/ 2425 w 9996"/>
              <a:gd name="connsiteY27" fmla="*/ 6299 h 10000"/>
              <a:gd name="connsiteX28" fmla="*/ 2778 w 9996"/>
              <a:gd name="connsiteY28" fmla="*/ 9816 h 10000"/>
              <a:gd name="connsiteX29" fmla="*/ 2967 w 9996"/>
              <a:gd name="connsiteY29" fmla="*/ 9994 h 10000"/>
              <a:gd name="connsiteX30" fmla="*/ 3295 w 9996"/>
              <a:gd name="connsiteY30" fmla="*/ 9862 h 10000"/>
              <a:gd name="connsiteX31" fmla="*/ 5518 w 9996"/>
              <a:gd name="connsiteY31" fmla="*/ 7384 h 10000"/>
              <a:gd name="connsiteX32" fmla="*/ 8558 w 9996"/>
              <a:gd name="connsiteY32" fmla="*/ 5369 h 10000"/>
              <a:gd name="connsiteX33" fmla="*/ 8943 w 9996"/>
              <a:gd name="connsiteY33" fmla="*/ 5138 h 10000"/>
              <a:gd name="connsiteX34" fmla="*/ 9002 w 9996"/>
              <a:gd name="connsiteY34" fmla="*/ 5087 h 10000"/>
              <a:gd name="connsiteX35" fmla="*/ 9421 w 9996"/>
              <a:gd name="connsiteY35" fmla="*/ 5073 h 10000"/>
              <a:gd name="connsiteX36" fmla="*/ 8937 w 9996"/>
              <a:gd name="connsiteY36" fmla="*/ 6153 h 10000"/>
              <a:gd name="connsiteX37" fmla="*/ 8636 w 9996"/>
              <a:gd name="connsiteY37" fmla="*/ 6824 h 10000"/>
              <a:gd name="connsiteX38" fmla="*/ 8499 w 9996"/>
              <a:gd name="connsiteY38" fmla="*/ 7350 h 10000"/>
              <a:gd name="connsiteX39" fmla="*/ 9022 w 9996"/>
              <a:gd name="connsiteY39" fmla="*/ 7350 h 10000"/>
              <a:gd name="connsiteX40" fmla="*/ 9028 w 9996"/>
              <a:gd name="connsiteY40" fmla="*/ 7271 h 10000"/>
              <a:gd name="connsiteX41" fmla="*/ 9035 w 9996"/>
              <a:gd name="connsiteY41" fmla="*/ 7243 h 10000"/>
              <a:gd name="connsiteX42" fmla="*/ 9055 w 9996"/>
              <a:gd name="connsiteY42" fmla="*/ 7172 h 10000"/>
              <a:gd name="connsiteX43" fmla="*/ 9146 w 9996"/>
              <a:gd name="connsiteY43" fmla="*/ 6904 h 10000"/>
              <a:gd name="connsiteX44" fmla="*/ 9440 w 9996"/>
              <a:gd name="connsiteY44" fmla="*/ 6256 h 10000"/>
              <a:gd name="connsiteX45" fmla="*/ 9996 w 9996"/>
              <a:gd name="connsiteY45" fmla="*/ 4932 h 10000"/>
              <a:gd name="connsiteX0" fmla="*/ 9444 w 9444"/>
              <a:gd name="connsiteY0" fmla="*/ 6256 h 10000"/>
              <a:gd name="connsiteX1" fmla="*/ 8051 w 9444"/>
              <a:gd name="connsiteY1" fmla="*/ 5195 h 10000"/>
              <a:gd name="connsiteX2" fmla="*/ 3276 w 9444"/>
              <a:gd name="connsiteY2" fmla="*/ 8994 h 10000"/>
              <a:gd name="connsiteX3" fmla="*/ 2511 w 9444"/>
              <a:gd name="connsiteY3" fmla="*/ 3724 h 10000"/>
              <a:gd name="connsiteX4" fmla="*/ 2164 w 9444"/>
              <a:gd name="connsiteY4" fmla="*/ 884 h 10000"/>
              <a:gd name="connsiteX5" fmla="*/ 2289 w 9444"/>
              <a:gd name="connsiteY5" fmla="*/ 753 h 10000"/>
              <a:gd name="connsiteX6" fmla="*/ 2314 w 9444"/>
              <a:gd name="connsiteY6" fmla="*/ 598 h 10000"/>
              <a:gd name="connsiteX7" fmla="*/ 3099 w 9444"/>
              <a:gd name="connsiteY7" fmla="*/ 1359 h 10000"/>
              <a:gd name="connsiteX8" fmla="*/ 3655 w 9444"/>
              <a:gd name="connsiteY8" fmla="*/ 1884 h 10000"/>
              <a:gd name="connsiteX9" fmla="*/ 4003 w 9444"/>
              <a:gd name="connsiteY9" fmla="*/ 2199 h 10000"/>
              <a:gd name="connsiteX10" fmla="*/ 4369 w 9444"/>
              <a:gd name="connsiteY10" fmla="*/ 1936 h 10000"/>
              <a:gd name="connsiteX11" fmla="*/ 4270 w 9444"/>
              <a:gd name="connsiteY11" fmla="*/ 1847 h 10000"/>
              <a:gd name="connsiteX12" fmla="*/ 4232 w 9444"/>
              <a:gd name="connsiteY12" fmla="*/ 1809 h 10000"/>
              <a:gd name="connsiteX13" fmla="*/ 4205 w 9444"/>
              <a:gd name="connsiteY13" fmla="*/ 1785 h 10000"/>
              <a:gd name="connsiteX14" fmla="*/ 4107 w 9444"/>
              <a:gd name="connsiteY14" fmla="*/ 1697 h 10000"/>
              <a:gd name="connsiteX15" fmla="*/ 3550 w 9444"/>
              <a:gd name="connsiteY15" fmla="*/ 1165 h 10000"/>
              <a:gd name="connsiteX16" fmla="*/ 2452 w 9444"/>
              <a:gd name="connsiteY16" fmla="*/ 91 h 10000"/>
              <a:gd name="connsiteX17" fmla="*/ 1995 w 9444"/>
              <a:gd name="connsiteY17" fmla="*/ 91 h 10000"/>
              <a:gd name="connsiteX18" fmla="*/ 1772 w 9444"/>
              <a:gd name="connsiteY18" fmla="*/ 376 h 10000"/>
              <a:gd name="connsiteX19" fmla="*/ 1635 w 9444"/>
              <a:gd name="connsiteY19" fmla="*/ 541 h 10000"/>
              <a:gd name="connsiteX20" fmla="*/ 1635 w 9444"/>
              <a:gd name="connsiteY20" fmla="*/ 560 h 10000"/>
              <a:gd name="connsiteX21" fmla="*/ 621 w 9444"/>
              <a:gd name="connsiteY21" fmla="*/ 1917 h 10000"/>
              <a:gd name="connsiteX22" fmla="*/ 31 w 9444"/>
              <a:gd name="connsiteY22" fmla="*/ 2673 h 10000"/>
              <a:gd name="connsiteX23" fmla="*/ 490 w 9444"/>
              <a:gd name="connsiteY23" fmla="*/ 2870 h 10000"/>
              <a:gd name="connsiteX24" fmla="*/ 1110 w 9444"/>
              <a:gd name="connsiteY24" fmla="*/ 2058 h 10000"/>
              <a:gd name="connsiteX25" fmla="*/ 1674 w 9444"/>
              <a:gd name="connsiteY25" fmla="*/ 1415 h 10000"/>
              <a:gd name="connsiteX26" fmla="*/ 1902 w 9444"/>
              <a:gd name="connsiteY26" fmla="*/ 3217 h 10000"/>
              <a:gd name="connsiteX27" fmla="*/ 2426 w 9444"/>
              <a:gd name="connsiteY27" fmla="*/ 6299 h 10000"/>
              <a:gd name="connsiteX28" fmla="*/ 2779 w 9444"/>
              <a:gd name="connsiteY28" fmla="*/ 9816 h 10000"/>
              <a:gd name="connsiteX29" fmla="*/ 2968 w 9444"/>
              <a:gd name="connsiteY29" fmla="*/ 9994 h 10000"/>
              <a:gd name="connsiteX30" fmla="*/ 3296 w 9444"/>
              <a:gd name="connsiteY30" fmla="*/ 9862 h 10000"/>
              <a:gd name="connsiteX31" fmla="*/ 5520 w 9444"/>
              <a:gd name="connsiteY31" fmla="*/ 7384 h 10000"/>
              <a:gd name="connsiteX32" fmla="*/ 8561 w 9444"/>
              <a:gd name="connsiteY32" fmla="*/ 5369 h 10000"/>
              <a:gd name="connsiteX33" fmla="*/ 8947 w 9444"/>
              <a:gd name="connsiteY33" fmla="*/ 5138 h 10000"/>
              <a:gd name="connsiteX34" fmla="*/ 9006 w 9444"/>
              <a:gd name="connsiteY34" fmla="*/ 5087 h 10000"/>
              <a:gd name="connsiteX35" fmla="*/ 9425 w 9444"/>
              <a:gd name="connsiteY35" fmla="*/ 5073 h 10000"/>
              <a:gd name="connsiteX36" fmla="*/ 8941 w 9444"/>
              <a:gd name="connsiteY36" fmla="*/ 6153 h 10000"/>
              <a:gd name="connsiteX37" fmla="*/ 8639 w 9444"/>
              <a:gd name="connsiteY37" fmla="*/ 6824 h 10000"/>
              <a:gd name="connsiteX38" fmla="*/ 8502 w 9444"/>
              <a:gd name="connsiteY38" fmla="*/ 7350 h 10000"/>
              <a:gd name="connsiteX39" fmla="*/ 9026 w 9444"/>
              <a:gd name="connsiteY39" fmla="*/ 7350 h 10000"/>
              <a:gd name="connsiteX40" fmla="*/ 9032 w 9444"/>
              <a:gd name="connsiteY40" fmla="*/ 7271 h 10000"/>
              <a:gd name="connsiteX41" fmla="*/ 9039 w 9444"/>
              <a:gd name="connsiteY41" fmla="*/ 7243 h 10000"/>
              <a:gd name="connsiteX42" fmla="*/ 9059 w 9444"/>
              <a:gd name="connsiteY42" fmla="*/ 7172 h 10000"/>
              <a:gd name="connsiteX43" fmla="*/ 9150 w 9444"/>
              <a:gd name="connsiteY43" fmla="*/ 6904 h 10000"/>
              <a:gd name="connsiteX44" fmla="*/ 9444 w 9444"/>
              <a:gd name="connsiteY44" fmla="*/ 6256 h 10000"/>
              <a:gd name="connsiteX0" fmla="*/ 10000 w 10000"/>
              <a:gd name="connsiteY0" fmla="*/ 6256 h 10000"/>
              <a:gd name="connsiteX1" fmla="*/ 8525 w 10000"/>
              <a:gd name="connsiteY1" fmla="*/ 5195 h 10000"/>
              <a:gd name="connsiteX2" fmla="*/ 3469 w 10000"/>
              <a:gd name="connsiteY2" fmla="*/ 8994 h 10000"/>
              <a:gd name="connsiteX3" fmla="*/ 2659 w 10000"/>
              <a:gd name="connsiteY3" fmla="*/ 3724 h 10000"/>
              <a:gd name="connsiteX4" fmla="*/ 2291 w 10000"/>
              <a:gd name="connsiteY4" fmla="*/ 884 h 10000"/>
              <a:gd name="connsiteX5" fmla="*/ 2424 w 10000"/>
              <a:gd name="connsiteY5" fmla="*/ 753 h 10000"/>
              <a:gd name="connsiteX6" fmla="*/ 2450 w 10000"/>
              <a:gd name="connsiteY6" fmla="*/ 598 h 10000"/>
              <a:gd name="connsiteX7" fmla="*/ 3281 w 10000"/>
              <a:gd name="connsiteY7" fmla="*/ 1359 h 10000"/>
              <a:gd name="connsiteX8" fmla="*/ 3870 w 10000"/>
              <a:gd name="connsiteY8" fmla="*/ 1884 h 10000"/>
              <a:gd name="connsiteX9" fmla="*/ 4239 w 10000"/>
              <a:gd name="connsiteY9" fmla="*/ 2199 h 10000"/>
              <a:gd name="connsiteX10" fmla="*/ 4626 w 10000"/>
              <a:gd name="connsiteY10" fmla="*/ 1936 h 10000"/>
              <a:gd name="connsiteX11" fmla="*/ 4521 w 10000"/>
              <a:gd name="connsiteY11" fmla="*/ 1847 h 10000"/>
              <a:gd name="connsiteX12" fmla="*/ 4481 w 10000"/>
              <a:gd name="connsiteY12" fmla="*/ 1809 h 10000"/>
              <a:gd name="connsiteX13" fmla="*/ 4453 w 10000"/>
              <a:gd name="connsiteY13" fmla="*/ 1785 h 10000"/>
              <a:gd name="connsiteX14" fmla="*/ 4349 w 10000"/>
              <a:gd name="connsiteY14" fmla="*/ 1697 h 10000"/>
              <a:gd name="connsiteX15" fmla="*/ 3759 w 10000"/>
              <a:gd name="connsiteY15" fmla="*/ 1165 h 10000"/>
              <a:gd name="connsiteX16" fmla="*/ 2596 w 10000"/>
              <a:gd name="connsiteY16" fmla="*/ 91 h 10000"/>
              <a:gd name="connsiteX17" fmla="*/ 2112 w 10000"/>
              <a:gd name="connsiteY17" fmla="*/ 91 h 10000"/>
              <a:gd name="connsiteX18" fmla="*/ 1876 w 10000"/>
              <a:gd name="connsiteY18" fmla="*/ 376 h 10000"/>
              <a:gd name="connsiteX19" fmla="*/ 1731 w 10000"/>
              <a:gd name="connsiteY19" fmla="*/ 541 h 10000"/>
              <a:gd name="connsiteX20" fmla="*/ 1731 w 10000"/>
              <a:gd name="connsiteY20" fmla="*/ 560 h 10000"/>
              <a:gd name="connsiteX21" fmla="*/ 658 w 10000"/>
              <a:gd name="connsiteY21" fmla="*/ 1917 h 10000"/>
              <a:gd name="connsiteX22" fmla="*/ 33 w 10000"/>
              <a:gd name="connsiteY22" fmla="*/ 2673 h 10000"/>
              <a:gd name="connsiteX23" fmla="*/ 519 w 10000"/>
              <a:gd name="connsiteY23" fmla="*/ 2870 h 10000"/>
              <a:gd name="connsiteX24" fmla="*/ 1175 w 10000"/>
              <a:gd name="connsiteY24" fmla="*/ 2058 h 10000"/>
              <a:gd name="connsiteX25" fmla="*/ 1773 w 10000"/>
              <a:gd name="connsiteY25" fmla="*/ 1415 h 10000"/>
              <a:gd name="connsiteX26" fmla="*/ 2014 w 10000"/>
              <a:gd name="connsiteY26" fmla="*/ 3217 h 10000"/>
              <a:gd name="connsiteX27" fmla="*/ 2569 w 10000"/>
              <a:gd name="connsiteY27" fmla="*/ 6299 h 10000"/>
              <a:gd name="connsiteX28" fmla="*/ 2943 w 10000"/>
              <a:gd name="connsiteY28" fmla="*/ 9816 h 10000"/>
              <a:gd name="connsiteX29" fmla="*/ 3143 w 10000"/>
              <a:gd name="connsiteY29" fmla="*/ 9994 h 10000"/>
              <a:gd name="connsiteX30" fmla="*/ 3490 w 10000"/>
              <a:gd name="connsiteY30" fmla="*/ 9862 h 10000"/>
              <a:gd name="connsiteX31" fmla="*/ 5845 w 10000"/>
              <a:gd name="connsiteY31" fmla="*/ 7384 h 10000"/>
              <a:gd name="connsiteX32" fmla="*/ 9065 w 10000"/>
              <a:gd name="connsiteY32" fmla="*/ 5369 h 10000"/>
              <a:gd name="connsiteX33" fmla="*/ 9474 w 10000"/>
              <a:gd name="connsiteY33" fmla="*/ 5138 h 10000"/>
              <a:gd name="connsiteX34" fmla="*/ 9536 w 10000"/>
              <a:gd name="connsiteY34" fmla="*/ 5087 h 10000"/>
              <a:gd name="connsiteX35" fmla="*/ 9467 w 10000"/>
              <a:gd name="connsiteY35" fmla="*/ 6153 h 10000"/>
              <a:gd name="connsiteX36" fmla="*/ 9148 w 10000"/>
              <a:gd name="connsiteY36" fmla="*/ 6824 h 10000"/>
              <a:gd name="connsiteX37" fmla="*/ 9003 w 10000"/>
              <a:gd name="connsiteY37" fmla="*/ 7350 h 10000"/>
              <a:gd name="connsiteX38" fmla="*/ 9557 w 10000"/>
              <a:gd name="connsiteY38" fmla="*/ 7350 h 10000"/>
              <a:gd name="connsiteX39" fmla="*/ 9564 w 10000"/>
              <a:gd name="connsiteY39" fmla="*/ 7271 h 10000"/>
              <a:gd name="connsiteX40" fmla="*/ 9571 w 10000"/>
              <a:gd name="connsiteY40" fmla="*/ 7243 h 10000"/>
              <a:gd name="connsiteX41" fmla="*/ 9592 w 10000"/>
              <a:gd name="connsiteY41" fmla="*/ 7172 h 10000"/>
              <a:gd name="connsiteX42" fmla="*/ 9689 w 10000"/>
              <a:gd name="connsiteY42" fmla="*/ 6904 h 10000"/>
              <a:gd name="connsiteX43" fmla="*/ 10000 w 10000"/>
              <a:gd name="connsiteY43" fmla="*/ 6256 h 10000"/>
              <a:gd name="connsiteX0" fmla="*/ 10000 w 10000"/>
              <a:gd name="connsiteY0" fmla="*/ 6256 h 10000"/>
              <a:gd name="connsiteX1" fmla="*/ 8525 w 10000"/>
              <a:gd name="connsiteY1" fmla="*/ 5195 h 10000"/>
              <a:gd name="connsiteX2" fmla="*/ 3469 w 10000"/>
              <a:gd name="connsiteY2" fmla="*/ 8994 h 10000"/>
              <a:gd name="connsiteX3" fmla="*/ 2659 w 10000"/>
              <a:gd name="connsiteY3" fmla="*/ 3724 h 10000"/>
              <a:gd name="connsiteX4" fmla="*/ 2291 w 10000"/>
              <a:gd name="connsiteY4" fmla="*/ 884 h 10000"/>
              <a:gd name="connsiteX5" fmla="*/ 2424 w 10000"/>
              <a:gd name="connsiteY5" fmla="*/ 753 h 10000"/>
              <a:gd name="connsiteX6" fmla="*/ 2450 w 10000"/>
              <a:gd name="connsiteY6" fmla="*/ 598 h 10000"/>
              <a:gd name="connsiteX7" fmla="*/ 3281 w 10000"/>
              <a:gd name="connsiteY7" fmla="*/ 1359 h 10000"/>
              <a:gd name="connsiteX8" fmla="*/ 3870 w 10000"/>
              <a:gd name="connsiteY8" fmla="*/ 1884 h 10000"/>
              <a:gd name="connsiteX9" fmla="*/ 4239 w 10000"/>
              <a:gd name="connsiteY9" fmla="*/ 2199 h 10000"/>
              <a:gd name="connsiteX10" fmla="*/ 4626 w 10000"/>
              <a:gd name="connsiteY10" fmla="*/ 1936 h 10000"/>
              <a:gd name="connsiteX11" fmla="*/ 4521 w 10000"/>
              <a:gd name="connsiteY11" fmla="*/ 1847 h 10000"/>
              <a:gd name="connsiteX12" fmla="*/ 4481 w 10000"/>
              <a:gd name="connsiteY12" fmla="*/ 1809 h 10000"/>
              <a:gd name="connsiteX13" fmla="*/ 4453 w 10000"/>
              <a:gd name="connsiteY13" fmla="*/ 1785 h 10000"/>
              <a:gd name="connsiteX14" fmla="*/ 4349 w 10000"/>
              <a:gd name="connsiteY14" fmla="*/ 1697 h 10000"/>
              <a:gd name="connsiteX15" fmla="*/ 3759 w 10000"/>
              <a:gd name="connsiteY15" fmla="*/ 1165 h 10000"/>
              <a:gd name="connsiteX16" fmla="*/ 2596 w 10000"/>
              <a:gd name="connsiteY16" fmla="*/ 91 h 10000"/>
              <a:gd name="connsiteX17" fmla="*/ 2112 w 10000"/>
              <a:gd name="connsiteY17" fmla="*/ 91 h 10000"/>
              <a:gd name="connsiteX18" fmla="*/ 1876 w 10000"/>
              <a:gd name="connsiteY18" fmla="*/ 376 h 10000"/>
              <a:gd name="connsiteX19" fmla="*/ 1731 w 10000"/>
              <a:gd name="connsiteY19" fmla="*/ 541 h 10000"/>
              <a:gd name="connsiteX20" fmla="*/ 1731 w 10000"/>
              <a:gd name="connsiteY20" fmla="*/ 560 h 10000"/>
              <a:gd name="connsiteX21" fmla="*/ 658 w 10000"/>
              <a:gd name="connsiteY21" fmla="*/ 1917 h 10000"/>
              <a:gd name="connsiteX22" fmla="*/ 33 w 10000"/>
              <a:gd name="connsiteY22" fmla="*/ 2673 h 10000"/>
              <a:gd name="connsiteX23" fmla="*/ 519 w 10000"/>
              <a:gd name="connsiteY23" fmla="*/ 2870 h 10000"/>
              <a:gd name="connsiteX24" fmla="*/ 1175 w 10000"/>
              <a:gd name="connsiteY24" fmla="*/ 2058 h 10000"/>
              <a:gd name="connsiteX25" fmla="*/ 1773 w 10000"/>
              <a:gd name="connsiteY25" fmla="*/ 1415 h 10000"/>
              <a:gd name="connsiteX26" fmla="*/ 2014 w 10000"/>
              <a:gd name="connsiteY26" fmla="*/ 3217 h 10000"/>
              <a:gd name="connsiteX27" fmla="*/ 2569 w 10000"/>
              <a:gd name="connsiteY27" fmla="*/ 6299 h 10000"/>
              <a:gd name="connsiteX28" fmla="*/ 2943 w 10000"/>
              <a:gd name="connsiteY28" fmla="*/ 9816 h 10000"/>
              <a:gd name="connsiteX29" fmla="*/ 3143 w 10000"/>
              <a:gd name="connsiteY29" fmla="*/ 9994 h 10000"/>
              <a:gd name="connsiteX30" fmla="*/ 3490 w 10000"/>
              <a:gd name="connsiteY30" fmla="*/ 9862 h 10000"/>
              <a:gd name="connsiteX31" fmla="*/ 5845 w 10000"/>
              <a:gd name="connsiteY31" fmla="*/ 7384 h 10000"/>
              <a:gd name="connsiteX32" fmla="*/ 9065 w 10000"/>
              <a:gd name="connsiteY32" fmla="*/ 5369 h 10000"/>
              <a:gd name="connsiteX33" fmla="*/ 9474 w 10000"/>
              <a:gd name="connsiteY33" fmla="*/ 5138 h 10000"/>
              <a:gd name="connsiteX34" fmla="*/ 9467 w 10000"/>
              <a:gd name="connsiteY34" fmla="*/ 6153 h 10000"/>
              <a:gd name="connsiteX35" fmla="*/ 9148 w 10000"/>
              <a:gd name="connsiteY35" fmla="*/ 6824 h 10000"/>
              <a:gd name="connsiteX36" fmla="*/ 9003 w 10000"/>
              <a:gd name="connsiteY36" fmla="*/ 7350 h 10000"/>
              <a:gd name="connsiteX37" fmla="*/ 9557 w 10000"/>
              <a:gd name="connsiteY37" fmla="*/ 7350 h 10000"/>
              <a:gd name="connsiteX38" fmla="*/ 9564 w 10000"/>
              <a:gd name="connsiteY38" fmla="*/ 7271 h 10000"/>
              <a:gd name="connsiteX39" fmla="*/ 9571 w 10000"/>
              <a:gd name="connsiteY39" fmla="*/ 7243 h 10000"/>
              <a:gd name="connsiteX40" fmla="*/ 9592 w 10000"/>
              <a:gd name="connsiteY40" fmla="*/ 7172 h 10000"/>
              <a:gd name="connsiteX41" fmla="*/ 9689 w 10000"/>
              <a:gd name="connsiteY41" fmla="*/ 6904 h 10000"/>
              <a:gd name="connsiteX42" fmla="*/ 10000 w 10000"/>
              <a:gd name="connsiteY42" fmla="*/ 6256 h 10000"/>
              <a:gd name="connsiteX0" fmla="*/ 10000 w 10000"/>
              <a:gd name="connsiteY0" fmla="*/ 6256 h 10000"/>
              <a:gd name="connsiteX1" fmla="*/ 8525 w 10000"/>
              <a:gd name="connsiteY1" fmla="*/ 5195 h 10000"/>
              <a:gd name="connsiteX2" fmla="*/ 3469 w 10000"/>
              <a:gd name="connsiteY2" fmla="*/ 8994 h 10000"/>
              <a:gd name="connsiteX3" fmla="*/ 2659 w 10000"/>
              <a:gd name="connsiteY3" fmla="*/ 3724 h 10000"/>
              <a:gd name="connsiteX4" fmla="*/ 2291 w 10000"/>
              <a:gd name="connsiteY4" fmla="*/ 884 h 10000"/>
              <a:gd name="connsiteX5" fmla="*/ 2424 w 10000"/>
              <a:gd name="connsiteY5" fmla="*/ 753 h 10000"/>
              <a:gd name="connsiteX6" fmla="*/ 2450 w 10000"/>
              <a:gd name="connsiteY6" fmla="*/ 598 h 10000"/>
              <a:gd name="connsiteX7" fmla="*/ 3281 w 10000"/>
              <a:gd name="connsiteY7" fmla="*/ 1359 h 10000"/>
              <a:gd name="connsiteX8" fmla="*/ 3870 w 10000"/>
              <a:gd name="connsiteY8" fmla="*/ 1884 h 10000"/>
              <a:gd name="connsiteX9" fmla="*/ 4239 w 10000"/>
              <a:gd name="connsiteY9" fmla="*/ 2199 h 10000"/>
              <a:gd name="connsiteX10" fmla="*/ 4626 w 10000"/>
              <a:gd name="connsiteY10" fmla="*/ 1936 h 10000"/>
              <a:gd name="connsiteX11" fmla="*/ 4521 w 10000"/>
              <a:gd name="connsiteY11" fmla="*/ 1847 h 10000"/>
              <a:gd name="connsiteX12" fmla="*/ 4481 w 10000"/>
              <a:gd name="connsiteY12" fmla="*/ 1809 h 10000"/>
              <a:gd name="connsiteX13" fmla="*/ 4453 w 10000"/>
              <a:gd name="connsiteY13" fmla="*/ 1785 h 10000"/>
              <a:gd name="connsiteX14" fmla="*/ 4349 w 10000"/>
              <a:gd name="connsiteY14" fmla="*/ 1697 h 10000"/>
              <a:gd name="connsiteX15" fmla="*/ 3759 w 10000"/>
              <a:gd name="connsiteY15" fmla="*/ 1165 h 10000"/>
              <a:gd name="connsiteX16" fmla="*/ 2596 w 10000"/>
              <a:gd name="connsiteY16" fmla="*/ 91 h 10000"/>
              <a:gd name="connsiteX17" fmla="*/ 2112 w 10000"/>
              <a:gd name="connsiteY17" fmla="*/ 91 h 10000"/>
              <a:gd name="connsiteX18" fmla="*/ 1876 w 10000"/>
              <a:gd name="connsiteY18" fmla="*/ 376 h 10000"/>
              <a:gd name="connsiteX19" fmla="*/ 1731 w 10000"/>
              <a:gd name="connsiteY19" fmla="*/ 541 h 10000"/>
              <a:gd name="connsiteX20" fmla="*/ 1731 w 10000"/>
              <a:gd name="connsiteY20" fmla="*/ 560 h 10000"/>
              <a:gd name="connsiteX21" fmla="*/ 658 w 10000"/>
              <a:gd name="connsiteY21" fmla="*/ 1917 h 10000"/>
              <a:gd name="connsiteX22" fmla="*/ 33 w 10000"/>
              <a:gd name="connsiteY22" fmla="*/ 2673 h 10000"/>
              <a:gd name="connsiteX23" fmla="*/ 519 w 10000"/>
              <a:gd name="connsiteY23" fmla="*/ 2870 h 10000"/>
              <a:gd name="connsiteX24" fmla="*/ 1175 w 10000"/>
              <a:gd name="connsiteY24" fmla="*/ 2058 h 10000"/>
              <a:gd name="connsiteX25" fmla="*/ 1773 w 10000"/>
              <a:gd name="connsiteY25" fmla="*/ 1415 h 10000"/>
              <a:gd name="connsiteX26" fmla="*/ 2014 w 10000"/>
              <a:gd name="connsiteY26" fmla="*/ 3217 h 10000"/>
              <a:gd name="connsiteX27" fmla="*/ 2569 w 10000"/>
              <a:gd name="connsiteY27" fmla="*/ 6299 h 10000"/>
              <a:gd name="connsiteX28" fmla="*/ 2943 w 10000"/>
              <a:gd name="connsiteY28" fmla="*/ 9816 h 10000"/>
              <a:gd name="connsiteX29" fmla="*/ 3143 w 10000"/>
              <a:gd name="connsiteY29" fmla="*/ 9994 h 10000"/>
              <a:gd name="connsiteX30" fmla="*/ 3490 w 10000"/>
              <a:gd name="connsiteY30" fmla="*/ 9862 h 10000"/>
              <a:gd name="connsiteX31" fmla="*/ 5845 w 10000"/>
              <a:gd name="connsiteY31" fmla="*/ 7384 h 10000"/>
              <a:gd name="connsiteX32" fmla="*/ 9065 w 10000"/>
              <a:gd name="connsiteY32" fmla="*/ 5369 h 10000"/>
              <a:gd name="connsiteX33" fmla="*/ 9467 w 10000"/>
              <a:gd name="connsiteY33" fmla="*/ 6153 h 10000"/>
              <a:gd name="connsiteX34" fmla="*/ 9148 w 10000"/>
              <a:gd name="connsiteY34" fmla="*/ 6824 h 10000"/>
              <a:gd name="connsiteX35" fmla="*/ 9003 w 10000"/>
              <a:gd name="connsiteY35" fmla="*/ 7350 h 10000"/>
              <a:gd name="connsiteX36" fmla="*/ 9557 w 10000"/>
              <a:gd name="connsiteY36" fmla="*/ 7350 h 10000"/>
              <a:gd name="connsiteX37" fmla="*/ 9564 w 10000"/>
              <a:gd name="connsiteY37" fmla="*/ 7271 h 10000"/>
              <a:gd name="connsiteX38" fmla="*/ 9571 w 10000"/>
              <a:gd name="connsiteY38" fmla="*/ 7243 h 10000"/>
              <a:gd name="connsiteX39" fmla="*/ 9592 w 10000"/>
              <a:gd name="connsiteY39" fmla="*/ 7172 h 10000"/>
              <a:gd name="connsiteX40" fmla="*/ 9689 w 10000"/>
              <a:gd name="connsiteY40" fmla="*/ 6904 h 10000"/>
              <a:gd name="connsiteX41" fmla="*/ 10000 w 10000"/>
              <a:gd name="connsiteY41" fmla="*/ 6256 h 10000"/>
              <a:gd name="connsiteX0" fmla="*/ 10000 w 10000"/>
              <a:gd name="connsiteY0" fmla="*/ 6256 h 10000"/>
              <a:gd name="connsiteX1" fmla="*/ 8525 w 10000"/>
              <a:gd name="connsiteY1" fmla="*/ 5195 h 10000"/>
              <a:gd name="connsiteX2" fmla="*/ 3469 w 10000"/>
              <a:gd name="connsiteY2" fmla="*/ 8994 h 10000"/>
              <a:gd name="connsiteX3" fmla="*/ 2659 w 10000"/>
              <a:gd name="connsiteY3" fmla="*/ 3724 h 10000"/>
              <a:gd name="connsiteX4" fmla="*/ 2291 w 10000"/>
              <a:gd name="connsiteY4" fmla="*/ 884 h 10000"/>
              <a:gd name="connsiteX5" fmla="*/ 2424 w 10000"/>
              <a:gd name="connsiteY5" fmla="*/ 753 h 10000"/>
              <a:gd name="connsiteX6" fmla="*/ 2450 w 10000"/>
              <a:gd name="connsiteY6" fmla="*/ 598 h 10000"/>
              <a:gd name="connsiteX7" fmla="*/ 3281 w 10000"/>
              <a:gd name="connsiteY7" fmla="*/ 1359 h 10000"/>
              <a:gd name="connsiteX8" fmla="*/ 3870 w 10000"/>
              <a:gd name="connsiteY8" fmla="*/ 1884 h 10000"/>
              <a:gd name="connsiteX9" fmla="*/ 4239 w 10000"/>
              <a:gd name="connsiteY9" fmla="*/ 2199 h 10000"/>
              <a:gd name="connsiteX10" fmla="*/ 4626 w 10000"/>
              <a:gd name="connsiteY10" fmla="*/ 1936 h 10000"/>
              <a:gd name="connsiteX11" fmla="*/ 4521 w 10000"/>
              <a:gd name="connsiteY11" fmla="*/ 1847 h 10000"/>
              <a:gd name="connsiteX12" fmla="*/ 4481 w 10000"/>
              <a:gd name="connsiteY12" fmla="*/ 1809 h 10000"/>
              <a:gd name="connsiteX13" fmla="*/ 4453 w 10000"/>
              <a:gd name="connsiteY13" fmla="*/ 1785 h 10000"/>
              <a:gd name="connsiteX14" fmla="*/ 4349 w 10000"/>
              <a:gd name="connsiteY14" fmla="*/ 1697 h 10000"/>
              <a:gd name="connsiteX15" fmla="*/ 3759 w 10000"/>
              <a:gd name="connsiteY15" fmla="*/ 1165 h 10000"/>
              <a:gd name="connsiteX16" fmla="*/ 2596 w 10000"/>
              <a:gd name="connsiteY16" fmla="*/ 91 h 10000"/>
              <a:gd name="connsiteX17" fmla="*/ 2112 w 10000"/>
              <a:gd name="connsiteY17" fmla="*/ 91 h 10000"/>
              <a:gd name="connsiteX18" fmla="*/ 1876 w 10000"/>
              <a:gd name="connsiteY18" fmla="*/ 376 h 10000"/>
              <a:gd name="connsiteX19" fmla="*/ 1731 w 10000"/>
              <a:gd name="connsiteY19" fmla="*/ 541 h 10000"/>
              <a:gd name="connsiteX20" fmla="*/ 1731 w 10000"/>
              <a:gd name="connsiteY20" fmla="*/ 560 h 10000"/>
              <a:gd name="connsiteX21" fmla="*/ 658 w 10000"/>
              <a:gd name="connsiteY21" fmla="*/ 1917 h 10000"/>
              <a:gd name="connsiteX22" fmla="*/ 33 w 10000"/>
              <a:gd name="connsiteY22" fmla="*/ 2673 h 10000"/>
              <a:gd name="connsiteX23" fmla="*/ 519 w 10000"/>
              <a:gd name="connsiteY23" fmla="*/ 2870 h 10000"/>
              <a:gd name="connsiteX24" fmla="*/ 1175 w 10000"/>
              <a:gd name="connsiteY24" fmla="*/ 2058 h 10000"/>
              <a:gd name="connsiteX25" fmla="*/ 1773 w 10000"/>
              <a:gd name="connsiteY25" fmla="*/ 1415 h 10000"/>
              <a:gd name="connsiteX26" fmla="*/ 2014 w 10000"/>
              <a:gd name="connsiteY26" fmla="*/ 3217 h 10000"/>
              <a:gd name="connsiteX27" fmla="*/ 2569 w 10000"/>
              <a:gd name="connsiteY27" fmla="*/ 6299 h 10000"/>
              <a:gd name="connsiteX28" fmla="*/ 2943 w 10000"/>
              <a:gd name="connsiteY28" fmla="*/ 9816 h 10000"/>
              <a:gd name="connsiteX29" fmla="*/ 3143 w 10000"/>
              <a:gd name="connsiteY29" fmla="*/ 9994 h 10000"/>
              <a:gd name="connsiteX30" fmla="*/ 3490 w 10000"/>
              <a:gd name="connsiteY30" fmla="*/ 9862 h 10000"/>
              <a:gd name="connsiteX31" fmla="*/ 5845 w 10000"/>
              <a:gd name="connsiteY31" fmla="*/ 7384 h 10000"/>
              <a:gd name="connsiteX32" fmla="*/ 9467 w 10000"/>
              <a:gd name="connsiteY32" fmla="*/ 6153 h 10000"/>
              <a:gd name="connsiteX33" fmla="*/ 9148 w 10000"/>
              <a:gd name="connsiteY33" fmla="*/ 6824 h 10000"/>
              <a:gd name="connsiteX34" fmla="*/ 9003 w 10000"/>
              <a:gd name="connsiteY34" fmla="*/ 7350 h 10000"/>
              <a:gd name="connsiteX35" fmla="*/ 9557 w 10000"/>
              <a:gd name="connsiteY35" fmla="*/ 7350 h 10000"/>
              <a:gd name="connsiteX36" fmla="*/ 9564 w 10000"/>
              <a:gd name="connsiteY36" fmla="*/ 7271 h 10000"/>
              <a:gd name="connsiteX37" fmla="*/ 9571 w 10000"/>
              <a:gd name="connsiteY37" fmla="*/ 7243 h 10000"/>
              <a:gd name="connsiteX38" fmla="*/ 9592 w 10000"/>
              <a:gd name="connsiteY38" fmla="*/ 7172 h 10000"/>
              <a:gd name="connsiteX39" fmla="*/ 9689 w 10000"/>
              <a:gd name="connsiteY39" fmla="*/ 6904 h 10000"/>
              <a:gd name="connsiteX40" fmla="*/ 10000 w 10000"/>
              <a:gd name="connsiteY40" fmla="*/ 6256 h 10000"/>
              <a:gd name="connsiteX0" fmla="*/ 9689 w 9689"/>
              <a:gd name="connsiteY0" fmla="*/ 6904 h 10000"/>
              <a:gd name="connsiteX1" fmla="*/ 8525 w 9689"/>
              <a:gd name="connsiteY1" fmla="*/ 5195 h 10000"/>
              <a:gd name="connsiteX2" fmla="*/ 3469 w 9689"/>
              <a:gd name="connsiteY2" fmla="*/ 8994 h 10000"/>
              <a:gd name="connsiteX3" fmla="*/ 2659 w 9689"/>
              <a:gd name="connsiteY3" fmla="*/ 3724 h 10000"/>
              <a:gd name="connsiteX4" fmla="*/ 2291 w 9689"/>
              <a:gd name="connsiteY4" fmla="*/ 884 h 10000"/>
              <a:gd name="connsiteX5" fmla="*/ 2424 w 9689"/>
              <a:gd name="connsiteY5" fmla="*/ 753 h 10000"/>
              <a:gd name="connsiteX6" fmla="*/ 2450 w 9689"/>
              <a:gd name="connsiteY6" fmla="*/ 598 h 10000"/>
              <a:gd name="connsiteX7" fmla="*/ 3281 w 9689"/>
              <a:gd name="connsiteY7" fmla="*/ 1359 h 10000"/>
              <a:gd name="connsiteX8" fmla="*/ 3870 w 9689"/>
              <a:gd name="connsiteY8" fmla="*/ 1884 h 10000"/>
              <a:gd name="connsiteX9" fmla="*/ 4239 w 9689"/>
              <a:gd name="connsiteY9" fmla="*/ 2199 h 10000"/>
              <a:gd name="connsiteX10" fmla="*/ 4626 w 9689"/>
              <a:gd name="connsiteY10" fmla="*/ 1936 h 10000"/>
              <a:gd name="connsiteX11" fmla="*/ 4521 w 9689"/>
              <a:gd name="connsiteY11" fmla="*/ 1847 h 10000"/>
              <a:gd name="connsiteX12" fmla="*/ 4481 w 9689"/>
              <a:gd name="connsiteY12" fmla="*/ 1809 h 10000"/>
              <a:gd name="connsiteX13" fmla="*/ 4453 w 9689"/>
              <a:gd name="connsiteY13" fmla="*/ 1785 h 10000"/>
              <a:gd name="connsiteX14" fmla="*/ 4349 w 9689"/>
              <a:gd name="connsiteY14" fmla="*/ 1697 h 10000"/>
              <a:gd name="connsiteX15" fmla="*/ 3759 w 9689"/>
              <a:gd name="connsiteY15" fmla="*/ 1165 h 10000"/>
              <a:gd name="connsiteX16" fmla="*/ 2596 w 9689"/>
              <a:gd name="connsiteY16" fmla="*/ 91 h 10000"/>
              <a:gd name="connsiteX17" fmla="*/ 2112 w 9689"/>
              <a:gd name="connsiteY17" fmla="*/ 91 h 10000"/>
              <a:gd name="connsiteX18" fmla="*/ 1876 w 9689"/>
              <a:gd name="connsiteY18" fmla="*/ 376 h 10000"/>
              <a:gd name="connsiteX19" fmla="*/ 1731 w 9689"/>
              <a:gd name="connsiteY19" fmla="*/ 541 h 10000"/>
              <a:gd name="connsiteX20" fmla="*/ 1731 w 9689"/>
              <a:gd name="connsiteY20" fmla="*/ 560 h 10000"/>
              <a:gd name="connsiteX21" fmla="*/ 658 w 9689"/>
              <a:gd name="connsiteY21" fmla="*/ 1917 h 10000"/>
              <a:gd name="connsiteX22" fmla="*/ 33 w 9689"/>
              <a:gd name="connsiteY22" fmla="*/ 2673 h 10000"/>
              <a:gd name="connsiteX23" fmla="*/ 519 w 9689"/>
              <a:gd name="connsiteY23" fmla="*/ 2870 h 10000"/>
              <a:gd name="connsiteX24" fmla="*/ 1175 w 9689"/>
              <a:gd name="connsiteY24" fmla="*/ 2058 h 10000"/>
              <a:gd name="connsiteX25" fmla="*/ 1773 w 9689"/>
              <a:gd name="connsiteY25" fmla="*/ 1415 h 10000"/>
              <a:gd name="connsiteX26" fmla="*/ 2014 w 9689"/>
              <a:gd name="connsiteY26" fmla="*/ 3217 h 10000"/>
              <a:gd name="connsiteX27" fmla="*/ 2569 w 9689"/>
              <a:gd name="connsiteY27" fmla="*/ 6299 h 10000"/>
              <a:gd name="connsiteX28" fmla="*/ 2943 w 9689"/>
              <a:gd name="connsiteY28" fmla="*/ 9816 h 10000"/>
              <a:gd name="connsiteX29" fmla="*/ 3143 w 9689"/>
              <a:gd name="connsiteY29" fmla="*/ 9994 h 10000"/>
              <a:gd name="connsiteX30" fmla="*/ 3490 w 9689"/>
              <a:gd name="connsiteY30" fmla="*/ 9862 h 10000"/>
              <a:gd name="connsiteX31" fmla="*/ 5845 w 9689"/>
              <a:gd name="connsiteY31" fmla="*/ 7384 h 10000"/>
              <a:gd name="connsiteX32" fmla="*/ 9467 w 9689"/>
              <a:gd name="connsiteY32" fmla="*/ 6153 h 10000"/>
              <a:gd name="connsiteX33" fmla="*/ 9148 w 9689"/>
              <a:gd name="connsiteY33" fmla="*/ 6824 h 10000"/>
              <a:gd name="connsiteX34" fmla="*/ 9003 w 9689"/>
              <a:gd name="connsiteY34" fmla="*/ 7350 h 10000"/>
              <a:gd name="connsiteX35" fmla="*/ 9557 w 9689"/>
              <a:gd name="connsiteY35" fmla="*/ 7350 h 10000"/>
              <a:gd name="connsiteX36" fmla="*/ 9564 w 9689"/>
              <a:gd name="connsiteY36" fmla="*/ 7271 h 10000"/>
              <a:gd name="connsiteX37" fmla="*/ 9571 w 9689"/>
              <a:gd name="connsiteY37" fmla="*/ 7243 h 10000"/>
              <a:gd name="connsiteX38" fmla="*/ 9592 w 9689"/>
              <a:gd name="connsiteY38" fmla="*/ 7172 h 10000"/>
              <a:gd name="connsiteX39" fmla="*/ 9689 w 9689"/>
              <a:gd name="connsiteY39" fmla="*/ 6904 h 10000"/>
              <a:gd name="connsiteX0" fmla="*/ 10000 w 10000"/>
              <a:gd name="connsiteY0" fmla="*/ 6904 h 10000"/>
              <a:gd name="connsiteX1" fmla="*/ 3580 w 10000"/>
              <a:gd name="connsiteY1" fmla="*/ 8994 h 10000"/>
              <a:gd name="connsiteX2" fmla="*/ 2744 w 10000"/>
              <a:gd name="connsiteY2" fmla="*/ 3724 h 10000"/>
              <a:gd name="connsiteX3" fmla="*/ 2365 w 10000"/>
              <a:gd name="connsiteY3" fmla="*/ 884 h 10000"/>
              <a:gd name="connsiteX4" fmla="*/ 2502 w 10000"/>
              <a:gd name="connsiteY4" fmla="*/ 753 h 10000"/>
              <a:gd name="connsiteX5" fmla="*/ 2529 w 10000"/>
              <a:gd name="connsiteY5" fmla="*/ 598 h 10000"/>
              <a:gd name="connsiteX6" fmla="*/ 3386 w 10000"/>
              <a:gd name="connsiteY6" fmla="*/ 1359 h 10000"/>
              <a:gd name="connsiteX7" fmla="*/ 3994 w 10000"/>
              <a:gd name="connsiteY7" fmla="*/ 1884 h 10000"/>
              <a:gd name="connsiteX8" fmla="*/ 4375 w 10000"/>
              <a:gd name="connsiteY8" fmla="*/ 2199 h 10000"/>
              <a:gd name="connsiteX9" fmla="*/ 4774 w 10000"/>
              <a:gd name="connsiteY9" fmla="*/ 1936 h 10000"/>
              <a:gd name="connsiteX10" fmla="*/ 4666 w 10000"/>
              <a:gd name="connsiteY10" fmla="*/ 1847 h 10000"/>
              <a:gd name="connsiteX11" fmla="*/ 4625 w 10000"/>
              <a:gd name="connsiteY11" fmla="*/ 1809 h 10000"/>
              <a:gd name="connsiteX12" fmla="*/ 4596 w 10000"/>
              <a:gd name="connsiteY12" fmla="*/ 1785 h 10000"/>
              <a:gd name="connsiteX13" fmla="*/ 4489 w 10000"/>
              <a:gd name="connsiteY13" fmla="*/ 1697 h 10000"/>
              <a:gd name="connsiteX14" fmla="*/ 3880 w 10000"/>
              <a:gd name="connsiteY14" fmla="*/ 1165 h 10000"/>
              <a:gd name="connsiteX15" fmla="*/ 2679 w 10000"/>
              <a:gd name="connsiteY15" fmla="*/ 91 h 10000"/>
              <a:gd name="connsiteX16" fmla="*/ 2180 w 10000"/>
              <a:gd name="connsiteY16" fmla="*/ 91 h 10000"/>
              <a:gd name="connsiteX17" fmla="*/ 1936 w 10000"/>
              <a:gd name="connsiteY17" fmla="*/ 376 h 10000"/>
              <a:gd name="connsiteX18" fmla="*/ 1787 w 10000"/>
              <a:gd name="connsiteY18" fmla="*/ 541 h 10000"/>
              <a:gd name="connsiteX19" fmla="*/ 1787 w 10000"/>
              <a:gd name="connsiteY19" fmla="*/ 560 h 10000"/>
              <a:gd name="connsiteX20" fmla="*/ 679 w 10000"/>
              <a:gd name="connsiteY20" fmla="*/ 1917 h 10000"/>
              <a:gd name="connsiteX21" fmla="*/ 34 w 10000"/>
              <a:gd name="connsiteY21" fmla="*/ 2673 h 10000"/>
              <a:gd name="connsiteX22" fmla="*/ 536 w 10000"/>
              <a:gd name="connsiteY22" fmla="*/ 2870 h 10000"/>
              <a:gd name="connsiteX23" fmla="*/ 1213 w 10000"/>
              <a:gd name="connsiteY23" fmla="*/ 2058 h 10000"/>
              <a:gd name="connsiteX24" fmla="*/ 1830 w 10000"/>
              <a:gd name="connsiteY24" fmla="*/ 1415 h 10000"/>
              <a:gd name="connsiteX25" fmla="*/ 2079 w 10000"/>
              <a:gd name="connsiteY25" fmla="*/ 3217 h 10000"/>
              <a:gd name="connsiteX26" fmla="*/ 2651 w 10000"/>
              <a:gd name="connsiteY26" fmla="*/ 6299 h 10000"/>
              <a:gd name="connsiteX27" fmla="*/ 3037 w 10000"/>
              <a:gd name="connsiteY27" fmla="*/ 9816 h 10000"/>
              <a:gd name="connsiteX28" fmla="*/ 3244 w 10000"/>
              <a:gd name="connsiteY28" fmla="*/ 9994 h 10000"/>
              <a:gd name="connsiteX29" fmla="*/ 3602 w 10000"/>
              <a:gd name="connsiteY29" fmla="*/ 9862 h 10000"/>
              <a:gd name="connsiteX30" fmla="*/ 6033 w 10000"/>
              <a:gd name="connsiteY30" fmla="*/ 7384 h 10000"/>
              <a:gd name="connsiteX31" fmla="*/ 9771 w 10000"/>
              <a:gd name="connsiteY31" fmla="*/ 6153 h 10000"/>
              <a:gd name="connsiteX32" fmla="*/ 9442 w 10000"/>
              <a:gd name="connsiteY32" fmla="*/ 6824 h 10000"/>
              <a:gd name="connsiteX33" fmla="*/ 9292 w 10000"/>
              <a:gd name="connsiteY33" fmla="*/ 7350 h 10000"/>
              <a:gd name="connsiteX34" fmla="*/ 9864 w 10000"/>
              <a:gd name="connsiteY34" fmla="*/ 7350 h 10000"/>
              <a:gd name="connsiteX35" fmla="*/ 9871 w 10000"/>
              <a:gd name="connsiteY35" fmla="*/ 7271 h 10000"/>
              <a:gd name="connsiteX36" fmla="*/ 9878 w 10000"/>
              <a:gd name="connsiteY36" fmla="*/ 7243 h 10000"/>
              <a:gd name="connsiteX37" fmla="*/ 9900 w 10000"/>
              <a:gd name="connsiteY37" fmla="*/ 7172 h 10000"/>
              <a:gd name="connsiteX38" fmla="*/ 10000 w 10000"/>
              <a:gd name="connsiteY38" fmla="*/ 6904 h 10000"/>
              <a:gd name="connsiteX0" fmla="*/ 10000 w 10000"/>
              <a:gd name="connsiteY0" fmla="*/ 6904 h 10000"/>
              <a:gd name="connsiteX1" fmla="*/ 3580 w 10000"/>
              <a:gd name="connsiteY1" fmla="*/ 8994 h 10000"/>
              <a:gd name="connsiteX2" fmla="*/ 2744 w 10000"/>
              <a:gd name="connsiteY2" fmla="*/ 3724 h 10000"/>
              <a:gd name="connsiteX3" fmla="*/ 2365 w 10000"/>
              <a:gd name="connsiteY3" fmla="*/ 884 h 10000"/>
              <a:gd name="connsiteX4" fmla="*/ 2502 w 10000"/>
              <a:gd name="connsiteY4" fmla="*/ 753 h 10000"/>
              <a:gd name="connsiteX5" fmla="*/ 2529 w 10000"/>
              <a:gd name="connsiteY5" fmla="*/ 598 h 10000"/>
              <a:gd name="connsiteX6" fmla="*/ 3386 w 10000"/>
              <a:gd name="connsiteY6" fmla="*/ 1359 h 10000"/>
              <a:gd name="connsiteX7" fmla="*/ 3994 w 10000"/>
              <a:gd name="connsiteY7" fmla="*/ 1884 h 10000"/>
              <a:gd name="connsiteX8" fmla="*/ 4375 w 10000"/>
              <a:gd name="connsiteY8" fmla="*/ 2199 h 10000"/>
              <a:gd name="connsiteX9" fmla="*/ 4774 w 10000"/>
              <a:gd name="connsiteY9" fmla="*/ 1936 h 10000"/>
              <a:gd name="connsiteX10" fmla="*/ 4666 w 10000"/>
              <a:gd name="connsiteY10" fmla="*/ 1847 h 10000"/>
              <a:gd name="connsiteX11" fmla="*/ 4625 w 10000"/>
              <a:gd name="connsiteY11" fmla="*/ 1809 h 10000"/>
              <a:gd name="connsiteX12" fmla="*/ 4596 w 10000"/>
              <a:gd name="connsiteY12" fmla="*/ 1785 h 10000"/>
              <a:gd name="connsiteX13" fmla="*/ 4489 w 10000"/>
              <a:gd name="connsiteY13" fmla="*/ 1697 h 10000"/>
              <a:gd name="connsiteX14" fmla="*/ 3880 w 10000"/>
              <a:gd name="connsiteY14" fmla="*/ 1165 h 10000"/>
              <a:gd name="connsiteX15" fmla="*/ 2679 w 10000"/>
              <a:gd name="connsiteY15" fmla="*/ 91 h 10000"/>
              <a:gd name="connsiteX16" fmla="*/ 2180 w 10000"/>
              <a:gd name="connsiteY16" fmla="*/ 91 h 10000"/>
              <a:gd name="connsiteX17" fmla="*/ 1936 w 10000"/>
              <a:gd name="connsiteY17" fmla="*/ 376 h 10000"/>
              <a:gd name="connsiteX18" fmla="*/ 1787 w 10000"/>
              <a:gd name="connsiteY18" fmla="*/ 541 h 10000"/>
              <a:gd name="connsiteX19" fmla="*/ 1787 w 10000"/>
              <a:gd name="connsiteY19" fmla="*/ 560 h 10000"/>
              <a:gd name="connsiteX20" fmla="*/ 679 w 10000"/>
              <a:gd name="connsiteY20" fmla="*/ 1917 h 10000"/>
              <a:gd name="connsiteX21" fmla="*/ 34 w 10000"/>
              <a:gd name="connsiteY21" fmla="*/ 2673 h 10000"/>
              <a:gd name="connsiteX22" fmla="*/ 536 w 10000"/>
              <a:gd name="connsiteY22" fmla="*/ 2870 h 10000"/>
              <a:gd name="connsiteX23" fmla="*/ 1213 w 10000"/>
              <a:gd name="connsiteY23" fmla="*/ 2058 h 10000"/>
              <a:gd name="connsiteX24" fmla="*/ 1830 w 10000"/>
              <a:gd name="connsiteY24" fmla="*/ 1415 h 10000"/>
              <a:gd name="connsiteX25" fmla="*/ 2079 w 10000"/>
              <a:gd name="connsiteY25" fmla="*/ 3217 h 10000"/>
              <a:gd name="connsiteX26" fmla="*/ 2651 w 10000"/>
              <a:gd name="connsiteY26" fmla="*/ 6299 h 10000"/>
              <a:gd name="connsiteX27" fmla="*/ 3037 w 10000"/>
              <a:gd name="connsiteY27" fmla="*/ 9816 h 10000"/>
              <a:gd name="connsiteX28" fmla="*/ 3244 w 10000"/>
              <a:gd name="connsiteY28" fmla="*/ 9994 h 10000"/>
              <a:gd name="connsiteX29" fmla="*/ 3602 w 10000"/>
              <a:gd name="connsiteY29" fmla="*/ 9862 h 10000"/>
              <a:gd name="connsiteX30" fmla="*/ 6033 w 10000"/>
              <a:gd name="connsiteY30" fmla="*/ 7384 h 10000"/>
              <a:gd name="connsiteX31" fmla="*/ 9442 w 10000"/>
              <a:gd name="connsiteY31" fmla="*/ 6824 h 10000"/>
              <a:gd name="connsiteX32" fmla="*/ 9292 w 10000"/>
              <a:gd name="connsiteY32" fmla="*/ 7350 h 10000"/>
              <a:gd name="connsiteX33" fmla="*/ 9864 w 10000"/>
              <a:gd name="connsiteY33" fmla="*/ 7350 h 10000"/>
              <a:gd name="connsiteX34" fmla="*/ 9871 w 10000"/>
              <a:gd name="connsiteY34" fmla="*/ 7271 h 10000"/>
              <a:gd name="connsiteX35" fmla="*/ 9878 w 10000"/>
              <a:gd name="connsiteY35" fmla="*/ 7243 h 10000"/>
              <a:gd name="connsiteX36" fmla="*/ 9900 w 10000"/>
              <a:gd name="connsiteY36" fmla="*/ 7172 h 10000"/>
              <a:gd name="connsiteX37" fmla="*/ 10000 w 10000"/>
              <a:gd name="connsiteY37" fmla="*/ 6904 h 10000"/>
              <a:gd name="connsiteX0" fmla="*/ 9900 w 9900"/>
              <a:gd name="connsiteY0" fmla="*/ 7172 h 10000"/>
              <a:gd name="connsiteX1" fmla="*/ 3580 w 9900"/>
              <a:gd name="connsiteY1" fmla="*/ 8994 h 10000"/>
              <a:gd name="connsiteX2" fmla="*/ 2744 w 9900"/>
              <a:gd name="connsiteY2" fmla="*/ 3724 h 10000"/>
              <a:gd name="connsiteX3" fmla="*/ 2365 w 9900"/>
              <a:gd name="connsiteY3" fmla="*/ 884 h 10000"/>
              <a:gd name="connsiteX4" fmla="*/ 2502 w 9900"/>
              <a:gd name="connsiteY4" fmla="*/ 753 h 10000"/>
              <a:gd name="connsiteX5" fmla="*/ 2529 w 9900"/>
              <a:gd name="connsiteY5" fmla="*/ 598 h 10000"/>
              <a:gd name="connsiteX6" fmla="*/ 3386 w 9900"/>
              <a:gd name="connsiteY6" fmla="*/ 1359 h 10000"/>
              <a:gd name="connsiteX7" fmla="*/ 3994 w 9900"/>
              <a:gd name="connsiteY7" fmla="*/ 1884 h 10000"/>
              <a:gd name="connsiteX8" fmla="*/ 4375 w 9900"/>
              <a:gd name="connsiteY8" fmla="*/ 2199 h 10000"/>
              <a:gd name="connsiteX9" fmla="*/ 4774 w 9900"/>
              <a:gd name="connsiteY9" fmla="*/ 1936 h 10000"/>
              <a:gd name="connsiteX10" fmla="*/ 4666 w 9900"/>
              <a:gd name="connsiteY10" fmla="*/ 1847 h 10000"/>
              <a:gd name="connsiteX11" fmla="*/ 4625 w 9900"/>
              <a:gd name="connsiteY11" fmla="*/ 1809 h 10000"/>
              <a:gd name="connsiteX12" fmla="*/ 4596 w 9900"/>
              <a:gd name="connsiteY12" fmla="*/ 1785 h 10000"/>
              <a:gd name="connsiteX13" fmla="*/ 4489 w 9900"/>
              <a:gd name="connsiteY13" fmla="*/ 1697 h 10000"/>
              <a:gd name="connsiteX14" fmla="*/ 3880 w 9900"/>
              <a:gd name="connsiteY14" fmla="*/ 1165 h 10000"/>
              <a:gd name="connsiteX15" fmla="*/ 2679 w 9900"/>
              <a:gd name="connsiteY15" fmla="*/ 91 h 10000"/>
              <a:gd name="connsiteX16" fmla="*/ 2180 w 9900"/>
              <a:gd name="connsiteY16" fmla="*/ 91 h 10000"/>
              <a:gd name="connsiteX17" fmla="*/ 1936 w 9900"/>
              <a:gd name="connsiteY17" fmla="*/ 376 h 10000"/>
              <a:gd name="connsiteX18" fmla="*/ 1787 w 9900"/>
              <a:gd name="connsiteY18" fmla="*/ 541 h 10000"/>
              <a:gd name="connsiteX19" fmla="*/ 1787 w 9900"/>
              <a:gd name="connsiteY19" fmla="*/ 560 h 10000"/>
              <a:gd name="connsiteX20" fmla="*/ 679 w 9900"/>
              <a:gd name="connsiteY20" fmla="*/ 1917 h 10000"/>
              <a:gd name="connsiteX21" fmla="*/ 34 w 9900"/>
              <a:gd name="connsiteY21" fmla="*/ 2673 h 10000"/>
              <a:gd name="connsiteX22" fmla="*/ 536 w 9900"/>
              <a:gd name="connsiteY22" fmla="*/ 2870 h 10000"/>
              <a:gd name="connsiteX23" fmla="*/ 1213 w 9900"/>
              <a:gd name="connsiteY23" fmla="*/ 2058 h 10000"/>
              <a:gd name="connsiteX24" fmla="*/ 1830 w 9900"/>
              <a:gd name="connsiteY24" fmla="*/ 1415 h 10000"/>
              <a:gd name="connsiteX25" fmla="*/ 2079 w 9900"/>
              <a:gd name="connsiteY25" fmla="*/ 3217 h 10000"/>
              <a:gd name="connsiteX26" fmla="*/ 2651 w 9900"/>
              <a:gd name="connsiteY26" fmla="*/ 6299 h 10000"/>
              <a:gd name="connsiteX27" fmla="*/ 3037 w 9900"/>
              <a:gd name="connsiteY27" fmla="*/ 9816 h 10000"/>
              <a:gd name="connsiteX28" fmla="*/ 3244 w 9900"/>
              <a:gd name="connsiteY28" fmla="*/ 9994 h 10000"/>
              <a:gd name="connsiteX29" fmla="*/ 3602 w 9900"/>
              <a:gd name="connsiteY29" fmla="*/ 9862 h 10000"/>
              <a:gd name="connsiteX30" fmla="*/ 6033 w 9900"/>
              <a:gd name="connsiteY30" fmla="*/ 7384 h 10000"/>
              <a:gd name="connsiteX31" fmla="*/ 9442 w 9900"/>
              <a:gd name="connsiteY31" fmla="*/ 6824 h 10000"/>
              <a:gd name="connsiteX32" fmla="*/ 9292 w 9900"/>
              <a:gd name="connsiteY32" fmla="*/ 7350 h 10000"/>
              <a:gd name="connsiteX33" fmla="*/ 9864 w 9900"/>
              <a:gd name="connsiteY33" fmla="*/ 7350 h 10000"/>
              <a:gd name="connsiteX34" fmla="*/ 9871 w 9900"/>
              <a:gd name="connsiteY34" fmla="*/ 7271 h 10000"/>
              <a:gd name="connsiteX35" fmla="*/ 9878 w 9900"/>
              <a:gd name="connsiteY35" fmla="*/ 7243 h 10000"/>
              <a:gd name="connsiteX36" fmla="*/ 9900 w 9900"/>
              <a:gd name="connsiteY36" fmla="*/ 7172 h 10000"/>
              <a:gd name="connsiteX0" fmla="*/ 9978 w 9978"/>
              <a:gd name="connsiteY0" fmla="*/ 7243 h 10000"/>
              <a:gd name="connsiteX1" fmla="*/ 3616 w 9978"/>
              <a:gd name="connsiteY1" fmla="*/ 8994 h 10000"/>
              <a:gd name="connsiteX2" fmla="*/ 2772 w 9978"/>
              <a:gd name="connsiteY2" fmla="*/ 3724 h 10000"/>
              <a:gd name="connsiteX3" fmla="*/ 2389 w 9978"/>
              <a:gd name="connsiteY3" fmla="*/ 884 h 10000"/>
              <a:gd name="connsiteX4" fmla="*/ 2527 w 9978"/>
              <a:gd name="connsiteY4" fmla="*/ 753 h 10000"/>
              <a:gd name="connsiteX5" fmla="*/ 2555 w 9978"/>
              <a:gd name="connsiteY5" fmla="*/ 598 h 10000"/>
              <a:gd name="connsiteX6" fmla="*/ 3420 w 9978"/>
              <a:gd name="connsiteY6" fmla="*/ 1359 h 10000"/>
              <a:gd name="connsiteX7" fmla="*/ 4034 w 9978"/>
              <a:gd name="connsiteY7" fmla="*/ 1884 h 10000"/>
              <a:gd name="connsiteX8" fmla="*/ 4419 w 9978"/>
              <a:gd name="connsiteY8" fmla="*/ 2199 h 10000"/>
              <a:gd name="connsiteX9" fmla="*/ 4822 w 9978"/>
              <a:gd name="connsiteY9" fmla="*/ 1936 h 10000"/>
              <a:gd name="connsiteX10" fmla="*/ 4713 w 9978"/>
              <a:gd name="connsiteY10" fmla="*/ 1847 h 10000"/>
              <a:gd name="connsiteX11" fmla="*/ 4672 w 9978"/>
              <a:gd name="connsiteY11" fmla="*/ 1809 h 10000"/>
              <a:gd name="connsiteX12" fmla="*/ 4642 w 9978"/>
              <a:gd name="connsiteY12" fmla="*/ 1785 h 10000"/>
              <a:gd name="connsiteX13" fmla="*/ 4534 w 9978"/>
              <a:gd name="connsiteY13" fmla="*/ 1697 h 10000"/>
              <a:gd name="connsiteX14" fmla="*/ 3919 w 9978"/>
              <a:gd name="connsiteY14" fmla="*/ 1165 h 10000"/>
              <a:gd name="connsiteX15" fmla="*/ 2706 w 9978"/>
              <a:gd name="connsiteY15" fmla="*/ 91 h 10000"/>
              <a:gd name="connsiteX16" fmla="*/ 2202 w 9978"/>
              <a:gd name="connsiteY16" fmla="*/ 91 h 10000"/>
              <a:gd name="connsiteX17" fmla="*/ 1956 w 9978"/>
              <a:gd name="connsiteY17" fmla="*/ 376 h 10000"/>
              <a:gd name="connsiteX18" fmla="*/ 1805 w 9978"/>
              <a:gd name="connsiteY18" fmla="*/ 541 h 10000"/>
              <a:gd name="connsiteX19" fmla="*/ 1805 w 9978"/>
              <a:gd name="connsiteY19" fmla="*/ 560 h 10000"/>
              <a:gd name="connsiteX20" fmla="*/ 686 w 9978"/>
              <a:gd name="connsiteY20" fmla="*/ 1917 h 10000"/>
              <a:gd name="connsiteX21" fmla="*/ 34 w 9978"/>
              <a:gd name="connsiteY21" fmla="*/ 2673 h 10000"/>
              <a:gd name="connsiteX22" fmla="*/ 541 w 9978"/>
              <a:gd name="connsiteY22" fmla="*/ 2870 h 10000"/>
              <a:gd name="connsiteX23" fmla="*/ 1225 w 9978"/>
              <a:gd name="connsiteY23" fmla="*/ 2058 h 10000"/>
              <a:gd name="connsiteX24" fmla="*/ 1848 w 9978"/>
              <a:gd name="connsiteY24" fmla="*/ 1415 h 10000"/>
              <a:gd name="connsiteX25" fmla="*/ 2100 w 9978"/>
              <a:gd name="connsiteY25" fmla="*/ 3217 h 10000"/>
              <a:gd name="connsiteX26" fmla="*/ 2678 w 9978"/>
              <a:gd name="connsiteY26" fmla="*/ 6299 h 10000"/>
              <a:gd name="connsiteX27" fmla="*/ 3068 w 9978"/>
              <a:gd name="connsiteY27" fmla="*/ 9816 h 10000"/>
              <a:gd name="connsiteX28" fmla="*/ 3277 w 9978"/>
              <a:gd name="connsiteY28" fmla="*/ 9994 h 10000"/>
              <a:gd name="connsiteX29" fmla="*/ 3638 w 9978"/>
              <a:gd name="connsiteY29" fmla="*/ 9862 h 10000"/>
              <a:gd name="connsiteX30" fmla="*/ 6094 w 9978"/>
              <a:gd name="connsiteY30" fmla="*/ 7384 h 10000"/>
              <a:gd name="connsiteX31" fmla="*/ 9537 w 9978"/>
              <a:gd name="connsiteY31" fmla="*/ 6824 h 10000"/>
              <a:gd name="connsiteX32" fmla="*/ 9386 w 9978"/>
              <a:gd name="connsiteY32" fmla="*/ 7350 h 10000"/>
              <a:gd name="connsiteX33" fmla="*/ 9964 w 9978"/>
              <a:gd name="connsiteY33" fmla="*/ 7350 h 10000"/>
              <a:gd name="connsiteX34" fmla="*/ 9971 w 9978"/>
              <a:gd name="connsiteY34" fmla="*/ 7271 h 10000"/>
              <a:gd name="connsiteX35" fmla="*/ 9978 w 9978"/>
              <a:gd name="connsiteY35" fmla="*/ 7243 h 10000"/>
              <a:gd name="connsiteX0" fmla="*/ 9993 w 9993"/>
              <a:gd name="connsiteY0" fmla="*/ 7271 h 10000"/>
              <a:gd name="connsiteX1" fmla="*/ 3624 w 9993"/>
              <a:gd name="connsiteY1" fmla="*/ 8994 h 10000"/>
              <a:gd name="connsiteX2" fmla="*/ 2778 w 9993"/>
              <a:gd name="connsiteY2" fmla="*/ 3724 h 10000"/>
              <a:gd name="connsiteX3" fmla="*/ 2394 w 9993"/>
              <a:gd name="connsiteY3" fmla="*/ 884 h 10000"/>
              <a:gd name="connsiteX4" fmla="*/ 2533 w 9993"/>
              <a:gd name="connsiteY4" fmla="*/ 753 h 10000"/>
              <a:gd name="connsiteX5" fmla="*/ 2561 w 9993"/>
              <a:gd name="connsiteY5" fmla="*/ 598 h 10000"/>
              <a:gd name="connsiteX6" fmla="*/ 3428 w 9993"/>
              <a:gd name="connsiteY6" fmla="*/ 1359 h 10000"/>
              <a:gd name="connsiteX7" fmla="*/ 4043 w 9993"/>
              <a:gd name="connsiteY7" fmla="*/ 1884 h 10000"/>
              <a:gd name="connsiteX8" fmla="*/ 4429 w 9993"/>
              <a:gd name="connsiteY8" fmla="*/ 2199 h 10000"/>
              <a:gd name="connsiteX9" fmla="*/ 4833 w 9993"/>
              <a:gd name="connsiteY9" fmla="*/ 1936 h 10000"/>
              <a:gd name="connsiteX10" fmla="*/ 4723 w 9993"/>
              <a:gd name="connsiteY10" fmla="*/ 1847 h 10000"/>
              <a:gd name="connsiteX11" fmla="*/ 4682 w 9993"/>
              <a:gd name="connsiteY11" fmla="*/ 1809 h 10000"/>
              <a:gd name="connsiteX12" fmla="*/ 4652 w 9993"/>
              <a:gd name="connsiteY12" fmla="*/ 1785 h 10000"/>
              <a:gd name="connsiteX13" fmla="*/ 4544 w 9993"/>
              <a:gd name="connsiteY13" fmla="*/ 1697 h 10000"/>
              <a:gd name="connsiteX14" fmla="*/ 3928 w 9993"/>
              <a:gd name="connsiteY14" fmla="*/ 1165 h 10000"/>
              <a:gd name="connsiteX15" fmla="*/ 2712 w 9993"/>
              <a:gd name="connsiteY15" fmla="*/ 91 h 10000"/>
              <a:gd name="connsiteX16" fmla="*/ 2207 w 9993"/>
              <a:gd name="connsiteY16" fmla="*/ 91 h 10000"/>
              <a:gd name="connsiteX17" fmla="*/ 1960 w 9993"/>
              <a:gd name="connsiteY17" fmla="*/ 376 h 10000"/>
              <a:gd name="connsiteX18" fmla="*/ 1809 w 9993"/>
              <a:gd name="connsiteY18" fmla="*/ 541 h 10000"/>
              <a:gd name="connsiteX19" fmla="*/ 1809 w 9993"/>
              <a:gd name="connsiteY19" fmla="*/ 560 h 10000"/>
              <a:gd name="connsiteX20" fmla="*/ 688 w 9993"/>
              <a:gd name="connsiteY20" fmla="*/ 1917 h 10000"/>
              <a:gd name="connsiteX21" fmla="*/ 34 w 9993"/>
              <a:gd name="connsiteY21" fmla="*/ 2673 h 10000"/>
              <a:gd name="connsiteX22" fmla="*/ 542 w 9993"/>
              <a:gd name="connsiteY22" fmla="*/ 2870 h 10000"/>
              <a:gd name="connsiteX23" fmla="*/ 1228 w 9993"/>
              <a:gd name="connsiteY23" fmla="*/ 2058 h 10000"/>
              <a:gd name="connsiteX24" fmla="*/ 1852 w 9993"/>
              <a:gd name="connsiteY24" fmla="*/ 1415 h 10000"/>
              <a:gd name="connsiteX25" fmla="*/ 2105 w 9993"/>
              <a:gd name="connsiteY25" fmla="*/ 3217 h 10000"/>
              <a:gd name="connsiteX26" fmla="*/ 2684 w 9993"/>
              <a:gd name="connsiteY26" fmla="*/ 6299 h 10000"/>
              <a:gd name="connsiteX27" fmla="*/ 3075 w 9993"/>
              <a:gd name="connsiteY27" fmla="*/ 9816 h 10000"/>
              <a:gd name="connsiteX28" fmla="*/ 3284 w 9993"/>
              <a:gd name="connsiteY28" fmla="*/ 9994 h 10000"/>
              <a:gd name="connsiteX29" fmla="*/ 3646 w 9993"/>
              <a:gd name="connsiteY29" fmla="*/ 9862 h 10000"/>
              <a:gd name="connsiteX30" fmla="*/ 6107 w 9993"/>
              <a:gd name="connsiteY30" fmla="*/ 7384 h 10000"/>
              <a:gd name="connsiteX31" fmla="*/ 9558 w 9993"/>
              <a:gd name="connsiteY31" fmla="*/ 6824 h 10000"/>
              <a:gd name="connsiteX32" fmla="*/ 9407 w 9993"/>
              <a:gd name="connsiteY32" fmla="*/ 7350 h 10000"/>
              <a:gd name="connsiteX33" fmla="*/ 9986 w 9993"/>
              <a:gd name="connsiteY33" fmla="*/ 7350 h 10000"/>
              <a:gd name="connsiteX34" fmla="*/ 9993 w 9993"/>
              <a:gd name="connsiteY34" fmla="*/ 7271 h 10000"/>
              <a:gd name="connsiteX0" fmla="*/ 9993 w 9993"/>
              <a:gd name="connsiteY0" fmla="*/ 7350 h 10000"/>
              <a:gd name="connsiteX1" fmla="*/ 3627 w 9993"/>
              <a:gd name="connsiteY1" fmla="*/ 8994 h 10000"/>
              <a:gd name="connsiteX2" fmla="*/ 2780 w 9993"/>
              <a:gd name="connsiteY2" fmla="*/ 3724 h 10000"/>
              <a:gd name="connsiteX3" fmla="*/ 2396 w 9993"/>
              <a:gd name="connsiteY3" fmla="*/ 884 h 10000"/>
              <a:gd name="connsiteX4" fmla="*/ 2535 w 9993"/>
              <a:gd name="connsiteY4" fmla="*/ 753 h 10000"/>
              <a:gd name="connsiteX5" fmla="*/ 2563 w 9993"/>
              <a:gd name="connsiteY5" fmla="*/ 598 h 10000"/>
              <a:gd name="connsiteX6" fmla="*/ 3430 w 9993"/>
              <a:gd name="connsiteY6" fmla="*/ 1359 h 10000"/>
              <a:gd name="connsiteX7" fmla="*/ 4046 w 9993"/>
              <a:gd name="connsiteY7" fmla="*/ 1884 h 10000"/>
              <a:gd name="connsiteX8" fmla="*/ 4432 w 9993"/>
              <a:gd name="connsiteY8" fmla="*/ 2199 h 10000"/>
              <a:gd name="connsiteX9" fmla="*/ 4836 w 9993"/>
              <a:gd name="connsiteY9" fmla="*/ 1936 h 10000"/>
              <a:gd name="connsiteX10" fmla="*/ 4726 w 9993"/>
              <a:gd name="connsiteY10" fmla="*/ 1847 h 10000"/>
              <a:gd name="connsiteX11" fmla="*/ 4685 w 9993"/>
              <a:gd name="connsiteY11" fmla="*/ 1809 h 10000"/>
              <a:gd name="connsiteX12" fmla="*/ 4655 w 9993"/>
              <a:gd name="connsiteY12" fmla="*/ 1785 h 10000"/>
              <a:gd name="connsiteX13" fmla="*/ 4547 w 9993"/>
              <a:gd name="connsiteY13" fmla="*/ 1697 h 10000"/>
              <a:gd name="connsiteX14" fmla="*/ 3931 w 9993"/>
              <a:gd name="connsiteY14" fmla="*/ 1165 h 10000"/>
              <a:gd name="connsiteX15" fmla="*/ 2714 w 9993"/>
              <a:gd name="connsiteY15" fmla="*/ 91 h 10000"/>
              <a:gd name="connsiteX16" fmla="*/ 2209 w 9993"/>
              <a:gd name="connsiteY16" fmla="*/ 91 h 10000"/>
              <a:gd name="connsiteX17" fmla="*/ 1961 w 9993"/>
              <a:gd name="connsiteY17" fmla="*/ 376 h 10000"/>
              <a:gd name="connsiteX18" fmla="*/ 1810 w 9993"/>
              <a:gd name="connsiteY18" fmla="*/ 541 h 10000"/>
              <a:gd name="connsiteX19" fmla="*/ 1810 w 9993"/>
              <a:gd name="connsiteY19" fmla="*/ 560 h 10000"/>
              <a:gd name="connsiteX20" fmla="*/ 688 w 9993"/>
              <a:gd name="connsiteY20" fmla="*/ 1917 h 10000"/>
              <a:gd name="connsiteX21" fmla="*/ 34 w 9993"/>
              <a:gd name="connsiteY21" fmla="*/ 2673 h 10000"/>
              <a:gd name="connsiteX22" fmla="*/ 542 w 9993"/>
              <a:gd name="connsiteY22" fmla="*/ 2870 h 10000"/>
              <a:gd name="connsiteX23" fmla="*/ 1229 w 9993"/>
              <a:gd name="connsiteY23" fmla="*/ 2058 h 10000"/>
              <a:gd name="connsiteX24" fmla="*/ 1853 w 9993"/>
              <a:gd name="connsiteY24" fmla="*/ 1415 h 10000"/>
              <a:gd name="connsiteX25" fmla="*/ 2106 w 9993"/>
              <a:gd name="connsiteY25" fmla="*/ 3217 h 10000"/>
              <a:gd name="connsiteX26" fmla="*/ 2686 w 9993"/>
              <a:gd name="connsiteY26" fmla="*/ 6299 h 10000"/>
              <a:gd name="connsiteX27" fmla="*/ 3077 w 9993"/>
              <a:gd name="connsiteY27" fmla="*/ 9816 h 10000"/>
              <a:gd name="connsiteX28" fmla="*/ 3286 w 9993"/>
              <a:gd name="connsiteY28" fmla="*/ 9994 h 10000"/>
              <a:gd name="connsiteX29" fmla="*/ 3649 w 9993"/>
              <a:gd name="connsiteY29" fmla="*/ 9862 h 10000"/>
              <a:gd name="connsiteX30" fmla="*/ 6111 w 9993"/>
              <a:gd name="connsiteY30" fmla="*/ 7384 h 10000"/>
              <a:gd name="connsiteX31" fmla="*/ 9565 w 9993"/>
              <a:gd name="connsiteY31" fmla="*/ 6824 h 10000"/>
              <a:gd name="connsiteX32" fmla="*/ 9414 w 9993"/>
              <a:gd name="connsiteY32" fmla="*/ 7350 h 10000"/>
              <a:gd name="connsiteX33" fmla="*/ 9993 w 9993"/>
              <a:gd name="connsiteY33" fmla="*/ 7350 h 10000"/>
              <a:gd name="connsiteX0" fmla="*/ 9421 w 9572"/>
              <a:gd name="connsiteY0" fmla="*/ 7350 h 10000"/>
              <a:gd name="connsiteX1" fmla="*/ 3630 w 9572"/>
              <a:gd name="connsiteY1" fmla="*/ 8994 h 10000"/>
              <a:gd name="connsiteX2" fmla="*/ 2782 w 9572"/>
              <a:gd name="connsiteY2" fmla="*/ 3724 h 10000"/>
              <a:gd name="connsiteX3" fmla="*/ 2398 w 9572"/>
              <a:gd name="connsiteY3" fmla="*/ 884 h 10000"/>
              <a:gd name="connsiteX4" fmla="*/ 2537 w 9572"/>
              <a:gd name="connsiteY4" fmla="*/ 753 h 10000"/>
              <a:gd name="connsiteX5" fmla="*/ 2565 w 9572"/>
              <a:gd name="connsiteY5" fmla="*/ 598 h 10000"/>
              <a:gd name="connsiteX6" fmla="*/ 3432 w 9572"/>
              <a:gd name="connsiteY6" fmla="*/ 1359 h 10000"/>
              <a:gd name="connsiteX7" fmla="*/ 4049 w 9572"/>
              <a:gd name="connsiteY7" fmla="*/ 1884 h 10000"/>
              <a:gd name="connsiteX8" fmla="*/ 4435 w 9572"/>
              <a:gd name="connsiteY8" fmla="*/ 2199 h 10000"/>
              <a:gd name="connsiteX9" fmla="*/ 4839 w 9572"/>
              <a:gd name="connsiteY9" fmla="*/ 1936 h 10000"/>
              <a:gd name="connsiteX10" fmla="*/ 4729 w 9572"/>
              <a:gd name="connsiteY10" fmla="*/ 1847 h 10000"/>
              <a:gd name="connsiteX11" fmla="*/ 4688 w 9572"/>
              <a:gd name="connsiteY11" fmla="*/ 1809 h 10000"/>
              <a:gd name="connsiteX12" fmla="*/ 4658 w 9572"/>
              <a:gd name="connsiteY12" fmla="*/ 1785 h 10000"/>
              <a:gd name="connsiteX13" fmla="*/ 4550 w 9572"/>
              <a:gd name="connsiteY13" fmla="*/ 1697 h 10000"/>
              <a:gd name="connsiteX14" fmla="*/ 3934 w 9572"/>
              <a:gd name="connsiteY14" fmla="*/ 1165 h 10000"/>
              <a:gd name="connsiteX15" fmla="*/ 2716 w 9572"/>
              <a:gd name="connsiteY15" fmla="*/ 91 h 10000"/>
              <a:gd name="connsiteX16" fmla="*/ 2211 w 9572"/>
              <a:gd name="connsiteY16" fmla="*/ 91 h 10000"/>
              <a:gd name="connsiteX17" fmla="*/ 1962 w 9572"/>
              <a:gd name="connsiteY17" fmla="*/ 376 h 10000"/>
              <a:gd name="connsiteX18" fmla="*/ 1811 w 9572"/>
              <a:gd name="connsiteY18" fmla="*/ 541 h 10000"/>
              <a:gd name="connsiteX19" fmla="*/ 1811 w 9572"/>
              <a:gd name="connsiteY19" fmla="*/ 560 h 10000"/>
              <a:gd name="connsiteX20" fmla="*/ 688 w 9572"/>
              <a:gd name="connsiteY20" fmla="*/ 1917 h 10000"/>
              <a:gd name="connsiteX21" fmla="*/ 34 w 9572"/>
              <a:gd name="connsiteY21" fmla="*/ 2673 h 10000"/>
              <a:gd name="connsiteX22" fmla="*/ 542 w 9572"/>
              <a:gd name="connsiteY22" fmla="*/ 2870 h 10000"/>
              <a:gd name="connsiteX23" fmla="*/ 1230 w 9572"/>
              <a:gd name="connsiteY23" fmla="*/ 2058 h 10000"/>
              <a:gd name="connsiteX24" fmla="*/ 1854 w 9572"/>
              <a:gd name="connsiteY24" fmla="*/ 1415 h 10000"/>
              <a:gd name="connsiteX25" fmla="*/ 2107 w 9572"/>
              <a:gd name="connsiteY25" fmla="*/ 3217 h 10000"/>
              <a:gd name="connsiteX26" fmla="*/ 2688 w 9572"/>
              <a:gd name="connsiteY26" fmla="*/ 6299 h 10000"/>
              <a:gd name="connsiteX27" fmla="*/ 3079 w 9572"/>
              <a:gd name="connsiteY27" fmla="*/ 9816 h 10000"/>
              <a:gd name="connsiteX28" fmla="*/ 3288 w 9572"/>
              <a:gd name="connsiteY28" fmla="*/ 9994 h 10000"/>
              <a:gd name="connsiteX29" fmla="*/ 3652 w 9572"/>
              <a:gd name="connsiteY29" fmla="*/ 9862 h 10000"/>
              <a:gd name="connsiteX30" fmla="*/ 6115 w 9572"/>
              <a:gd name="connsiteY30" fmla="*/ 7384 h 10000"/>
              <a:gd name="connsiteX31" fmla="*/ 9572 w 9572"/>
              <a:gd name="connsiteY31" fmla="*/ 6824 h 10000"/>
              <a:gd name="connsiteX32" fmla="*/ 9421 w 9572"/>
              <a:gd name="connsiteY32" fmla="*/ 7350 h 10000"/>
              <a:gd name="connsiteX0" fmla="*/ 10000 w 10000"/>
              <a:gd name="connsiteY0" fmla="*/ 6824 h 10000"/>
              <a:gd name="connsiteX1" fmla="*/ 3792 w 10000"/>
              <a:gd name="connsiteY1" fmla="*/ 8994 h 10000"/>
              <a:gd name="connsiteX2" fmla="*/ 2906 w 10000"/>
              <a:gd name="connsiteY2" fmla="*/ 3724 h 10000"/>
              <a:gd name="connsiteX3" fmla="*/ 2505 w 10000"/>
              <a:gd name="connsiteY3" fmla="*/ 884 h 10000"/>
              <a:gd name="connsiteX4" fmla="*/ 2650 w 10000"/>
              <a:gd name="connsiteY4" fmla="*/ 753 h 10000"/>
              <a:gd name="connsiteX5" fmla="*/ 2680 w 10000"/>
              <a:gd name="connsiteY5" fmla="*/ 598 h 10000"/>
              <a:gd name="connsiteX6" fmla="*/ 3585 w 10000"/>
              <a:gd name="connsiteY6" fmla="*/ 1359 h 10000"/>
              <a:gd name="connsiteX7" fmla="*/ 4230 w 10000"/>
              <a:gd name="connsiteY7" fmla="*/ 1884 h 10000"/>
              <a:gd name="connsiteX8" fmla="*/ 4633 w 10000"/>
              <a:gd name="connsiteY8" fmla="*/ 2199 h 10000"/>
              <a:gd name="connsiteX9" fmla="*/ 5055 w 10000"/>
              <a:gd name="connsiteY9" fmla="*/ 1936 h 10000"/>
              <a:gd name="connsiteX10" fmla="*/ 4940 w 10000"/>
              <a:gd name="connsiteY10" fmla="*/ 1847 h 10000"/>
              <a:gd name="connsiteX11" fmla="*/ 4898 w 10000"/>
              <a:gd name="connsiteY11" fmla="*/ 1809 h 10000"/>
              <a:gd name="connsiteX12" fmla="*/ 4866 w 10000"/>
              <a:gd name="connsiteY12" fmla="*/ 1785 h 10000"/>
              <a:gd name="connsiteX13" fmla="*/ 4753 w 10000"/>
              <a:gd name="connsiteY13" fmla="*/ 1697 h 10000"/>
              <a:gd name="connsiteX14" fmla="*/ 4110 w 10000"/>
              <a:gd name="connsiteY14" fmla="*/ 1165 h 10000"/>
              <a:gd name="connsiteX15" fmla="*/ 2837 w 10000"/>
              <a:gd name="connsiteY15" fmla="*/ 91 h 10000"/>
              <a:gd name="connsiteX16" fmla="*/ 2310 w 10000"/>
              <a:gd name="connsiteY16" fmla="*/ 91 h 10000"/>
              <a:gd name="connsiteX17" fmla="*/ 2050 w 10000"/>
              <a:gd name="connsiteY17" fmla="*/ 376 h 10000"/>
              <a:gd name="connsiteX18" fmla="*/ 1892 w 10000"/>
              <a:gd name="connsiteY18" fmla="*/ 541 h 10000"/>
              <a:gd name="connsiteX19" fmla="*/ 1892 w 10000"/>
              <a:gd name="connsiteY19" fmla="*/ 560 h 10000"/>
              <a:gd name="connsiteX20" fmla="*/ 719 w 10000"/>
              <a:gd name="connsiteY20" fmla="*/ 1917 h 10000"/>
              <a:gd name="connsiteX21" fmla="*/ 36 w 10000"/>
              <a:gd name="connsiteY21" fmla="*/ 2673 h 10000"/>
              <a:gd name="connsiteX22" fmla="*/ 566 w 10000"/>
              <a:gd name="connsiteY22" fmla="*/ 2870 h 10000"/>
              <a:gd name="connsiteX23" fmla="*/ 1285 w 10000"/>
              <a:gd name="connsiteY23" fmla="*/ 2058 h 10000"/>
              <a:gd name="connsiteX24" fmla="*/ 1937 w 10000"/>
              <a:gd name="connsiteY24" fmla="*/ 1415 h 10000"/>
              <a:gd name="connsiteX25" fmla="*/ 2201 w 10000"/>
              <a:gd name="connsiteY25" fmla="*/ 3217 h 10000"/>
              <a:gd name="connsiteX26" fmla="*/ 2808 w 10000"/>
              <a:gd name="connsiteY26" fmla="*/ 6299 h 10000"/>
              <a:gd name="connsiteX27" fmla="*/ 3217 w 10000"/>
              <a:gd name="connsiteY27" fmla="*/ 9816 h 10000"/>
              <a:gd name="connsiteX28" fmla="*/ 3435 w 10000"/>
              <a:gd name="connsiteY28" fmla="*/ 9994 h 10000"/>
              <a:gd name="connsiteX29" fmla="*/ 3815 w 10000"/>
              <a:gd name="connsiteY29" fmla="*/ 9862 h 10000"/>
              <a:gd name="connsiteX30" fmla="*/ 6388 w 10000"/>
              <a:gd name="connsiteY30" fmla="*/ 7384 h 10000"/>
              <a:gd name="connsiteX31" fmla="*/ 10000 w 10000"/>
              <a:gd name="connsiteY31" fmla="*/ 6824 h 10000"/>
              <a:gd name="connsiteX0" fmla="*/ 6388 w 6388"/>
              <a:gd name="connsiteY0" fmla="*/ 7384 h 10000"/>
              <a:gd name="connsiteX1" fmla="*/ 3792 w 6388"/>
              <a:gd name="connsiteY1" fmla="*/ 8994 h 10000"/>
              <a:gd name="connsiteX2" fmla="*/ 2906 w 6388"/>
              <a:gd name="connsiteY2" fmla="*/ 3724 h 10000"/>
              <a:gd name="connsiteX3" fmla="*/ 2505 w 6388"/>
              <a:gd name="connsiteY3" fmla="*/ 884 h 10000"/>
              <a:gd name="connsiteX4" fmla="*/ 2650 w 6388"/>
              <a:gd name="connsiteY4" fmla="*/ 753 h 10000"/>
              <a:gd name="connsiteX5" fmla="*/ 2680 w 6388"/>
              <a:gd name="connsiteY5" fmla="*/ 598 h 10000"/>
              <a:gd name="connsiteX6" fmla="*/ 3585 w 6388"/>
              <a:gd name="connsiteY6" fmla="*/ 1359 h 10000"/>
              <a:gd name="connsiteX7" fmla="*/ 4230 w 6388"/>
              <a:gd name="connsiteY7" fmla="*/ 1884 h 10000"/>
              <a:gd name="connsiteX8" fmla="*/ 4633 w 6388"/>
              <a:gd name="connsiteY8" fmla="*/ 2199 h 10000"/>
              <a:gd name="connsiteX9" fmla="*/ 5055 w 6388"/>
              <a:gd name="connsiteY9" fmla="*/ 1936 h 10000"/>
              <a:gd name="connsiteX10" fmla="*/ 4940 w 6388"/>
              <a:gd name="connsiteY10" fmla="*/ 1847 h 10000"/>
              <a:gd name="connsiteX11" fmla="*/ 4898 w 6388"/>
              <a:gd name="connsiteY11" fmla="*/ 1809 h 10000"/>
              <a:gd name="connsiteX12" fmla="*/ 4866 w 6388"/>
              <a:gd name="connsiteY12" fmla="*/ 1785 h 10000"/>
              <a:gd name="connsiteX13" fmla="*/ 4753 w 6388"/>
              <a:gd name="connsiteY13" fmla="*/ 1697 h 10000"/>
              <a:gd name="connsiteX14" fmla="*/ 4110 w 6388"/>
              <a:gd name="connsiteY14" fmla="*/ 1165 h 10000"/>
              <a:gd name="connsiteX15" fmla="*/ 2837 w 6388"/>
              <a:gd name="connsiteY15" fmla="*/ 91 h 10000"/>
              <a:gd name="connsiteX16" fmla="*/ 2310 w 6388"/>
              <a:gd name="connsiteY16" fmla="*/ 91 h 10000"/>
              <a:gd name="connsiteX17" fmla="*/ 2050 w 6388"/>
              <a:gd name="connsiteY17" fmla="*/ 376 h 10000"/>
              <a:gd name="connsiteX18" fmla="*/ 1892 w 6388"/>
              <a:gd name="connsiteY18" fmla="*/ 541 h 10000"/>
              <a:gd name="connsiteX19" fmla="*/ 1892 w 6388"/>
              <a:gd name="connsiteY19" fmla="*/ 560 h 10000"/>
              <a:gd name="connsiteX20" fmla="*/ 719 w 6388"/>
              <a:gd name="connsiteY20" fmla="*/ 1917 h 10000"/>
              <a:gd name="connsiteX21" fmla="*/ 36 w 6388"/>
              <a:gd name="connsiteY21" fmla="*/ 2673 h 10000"/>
              <a:gd name="connsiteX22" fmla="*/ 566 w 6388"/>
              <a:gd name="connsiteY22" fmla="*/ 2870 h 10000"/>
              <a:gd name="connsiteX23" fmla="*/ 1285 w 6388"/>
              <a:gd name="connsiteY23" fmla="*/ 2058 h 10000"/>
              <a:gd name="connsiteX24" fmla="*/ 1937 w 6388"/>
              <a:gd name="connsiteY24" fmla="*/ 1415 h 10000"/>
              <a:gd name="connsiteX25" fmla="*/ 2201 w 6388"/>
              <a:gd name="connsiteY25" fmla="*/ 3217 h 10000"/>
              <a:gd name="connsiteX26" fmla="*/ 2808 w 6388"/>
              <a:gd name="connsiteY26" fmla="*/ 6299 h 10000"/>
              <a:gd name="connsiteX27" fmla="*/ 3217 w 6388"/>
              <a:gd name="connsiteY27" fmla="*/ 9816 h 10000"/>
              <a:gd name="connsiteX28" fmla="*/ 3435 w 6388"/>
              <a:gd name="connsiteY28" fmla="*/ 9994 h 10000"/>
              <a:gd name="connsiteX29" fmla="*/ 3815 w 6388"/>
              <a:gd name="connsiteY29" fmla="*/ 9862 h 10000"/>
              <a:gd name="connsiteX30" fmla="*/ 6388 w 6388"/>
              <a:gd name="connsiteY30" fmla="*/ 7384 h 10000"/>
              <a:gd name="connsiteX0" fmla="*/ 5972 w 8051"/>
              <a:gd name="connsiteY0" fmla="*/ 9862 h 10009"/>
              <a:gd name="connsiteX1" fmla="*/ 5936 w 8051"/>
              <a:gd name="connsiteY1" fmla="*/ 8994 h 10009"/>
              <a:gd name="connsiteX2" fmla="*/ 4549 w 8051"/>
              <a:gd name="connsiteY2" fmla="*/ 3724 h 10009"/>
              <a:gd name="connsiteX3" fmla="*/ 3921 w 8051"/>
              <a:gd name="connsiteY3" fmla="*/ 884 h 10009"/>
              <a:gd name="connsiteX4" fmla="*/ 4148 w 8051"/>
              <a:gd name="connsiteY4" fmla="*/ 753 h 10009"/>
              <a:gd name="connsiteX5" fmla="*/ 4195 w 8051"/>
              <a:gd name="connsiteY5" fmla="*/ 598 h 10009"/>
              <a:gd name="connsiteX6" fmla="*/ 5612 w 8051"/>
              <a:gd name="connsiteY6" fmla="*/ 1359 h 10009"/>
              <a:gd name="connsiteX7" fmla="*/ 6622 w 8051"/>
              <a:gd name="connsiteY7" fmla="*/ 1884 h 10009"/>
              <a:gd name="connsiteX8" fmla="*/ 7253 w 8051"/>
              <a:gd name="connsiteY8" fmla="*/ 2199 h 10009"/>
              <a:gd name="connsiteX9" fmla="*/ 7913 w 8051"/>
              <a:gd name="connsiteY9" fmla="*/ 1936 h 10009"/>
              <a:gd name="connsiteX10" fmla="*/ 7733 w 8051"/>
              <a:gd name="connsiteY10" fmla="*/ 1847 h 10009"/>
              <a:gd name="connsiteX11" fmla="*/ 7668 w 8051"/>
              <a:gd name="connsiteY11" fmla="*/ 1809 h 10009"/>
              <a:gd name="connsiteX12" fmla="*/ 7617 w 8051"/>
              <a:gd name="connsiteY12" fmla="*/ 1785 h 10009"/>
              <a:gd name="connsiteX13" fmla="*/ 7441 w 8051"/>
              <a:gd name="connsiteY13" fmla="*/ 1697 h 10009"/>
              <a:gd name="connsiteX14" fmla="*/ 6434 w 8051"/>
              <a:gd name="connsiteY14" fmla="*/ 1165 h 10009"/>
              <a:gd name="connsiteX15" fmla="*/ 4441 w 8051"/>
              <a:gd name="connsiteY15" fmla="*/ 91 h 10009"/>
              <a:gd name="connsiteX16" fmla="*/ 3616 w 8051"/>
              <a:gd name="connsiteY16" fmla="*/ 91 h 10009"/>
              <a:gd name="connsiteX17" fmla="*/ 3209 w 8051"/>
              <a:gd name="connsiteY17" fmla="*/ 376 h 10009"/>
              <a:gd name="connsiteX18" fmla="*/ 2962 w 8051"/>
              <a:gd name="connsiteY18" fmla="*/ 541 h 10009"/>
              <a:gd name="connsiteX19" fmla="*/ 2962 w 8051"/>
              <a:gd name="connsiteY19" fmla="*/ 560 h 10009"/>
              <a:gd name="connsiteX20" fmla="*/ 1126 w 8051"/>
              <a:gd name="connsiteY20" fmla="*/ 1917 h 10009"/>
              <a:gd name="connsiteX21" fmla="*/ 56 w 8051"/>
              <a:gd name="connsiteY21" fmla="*/ 2673 h 10009"/>
              <a:gd name="connsiteX22" fmla="*/ 886 w 8051"/>
              <a:gd name="connsiteY22" fmla="*/ 2870 h 10009"/>
              <a:gd name="connsiteX23" fmla="*/ 2012 w 8051"/>
              <a:gd name="connsiteY23" fmla="*/ 2058 h 10009"/>
              <a:gd name="connsiteX24" fmla="*/ 3032 w 8051"/>
              <a:gd name="connsiteY24" fmla="*/ 1415 h 10009"/>
              <a:gd name="connsiteX25" fmla="*/ 3446 w 8051"/>
              <a:gd name="connsiteY25" fmla="*/ 3217 h 10009"/>
              <a:gd name="connsiteX26" fmla="*/ 4396 w 8051"/>
              <a:gd name="connsiteY26" fmla="*/ 6299 h 10009"/>
              <a:gd name="connsiteX27" fmla="*/ 5036 w 8051"/>
              <a:gd name="connsiteY27" fmla="*/ 9816 h 10009"/>
              <a:gd name="connsiteX28" fmla="*/ 5377 w 8051"/>
              <a:gd name="connsiteY28" fmla="*/ 9994 h 10009"/>
              <a:gd name="connsiteX29" fmla="*/ 5972 w 8051"/>
              <a:gd name="connsiteY29" fmla="*/ 9862 h 1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51" h="10009">
                <a:moveTo>
                  <a:pt x="5972" y="9862"/>
                </a:moveTo>
                <a:cubicBezTo>
                  <a:pt x="6065" y="9695"/>
                  <a:pt x="6173" y="10017"/>
                  <a:pt x="5936" y="8994"/>
                </a:cubicBezTo>
                <a:cubicBezTo>
                  <a:pt x="5756" y="7229"/>
                  <a:pt x="5081" y="5477"/>
                  <a:pt x="4549" y="3724"/>
                </a:cubicBezTo>
                <a:cubicBezTo>
                  <a:pt x="4267" y="2786"/>
                  <a:pt x="3981" y="1833"/>
                  <a:pt x="3921" y="884"/>
                </a:cubicBezTo>
                <a:cubicBezTo>
                  <a:pt x="3993" y="837"/>
                  <a:pt x="4064" y="795"/>
                  <a:pt x="4148" y="753"/>
                </a:cubicBezTo>
                <a:cubicBezTo>
                  <a:pt x="4230" y="696"/>
                  <a:pt x="4244" y="644"/>
                  <a:pt x="4195" y="598"/>
                </a:cubicBezTo>
                <a:lnTo>
                  <a:pt x="5612" y="1359"/>
                </a:lnTo>
                <a:lnTo>
                  <a:pt x="6622" y="1884"/>
                </a:lnTo>
                <a:cubicBezTo>
                  <a:pt x="6827" y="1993"/>
                  <a:pt x="7016" y="2105"/>
                  <a:pt x="7253" y="2199"/>
                </a:cubicBezTo>
                <a:cubicBezTo>
                  <a:pt x="7678" y="2373"/>
                  <a:pt x="8342" y="2105"/>
                  <a:pt x="7913" y="1936"/>
                </a:cubicBezTo>
                <a:cubicBezTo>
                  <a:pt x="7855" y="1908"/>
                  <a:pt x="7793" y="1875"/>
                  <a:pt x="7733" y="1847"/>
                </a:cubicBezTo>
                <a:cubicBezTo>
                  <a:pt x="7713" y="1833"/>
                  <a:pt x="7688" y="1823"/>
                  <a:pt x="7668" y="1809"/>
                </a:cubicBezTo>
                <a:cubicBezTo>
                  <a:pt x="7655" y="1804"/>
                  <a:pt x="7630" y="1795"/>
                  <a:pt x="7617" y="1785"/>
                </a:cubicBezTo>
                <a:cubicBezTo>
                  <a:pt x="7561" y="1757"/>
                  <a:pt x="7502" y="1725"/>
                  <a:pt x="7441" y="1697"/>
                </a:cubicBezTo>
                <a:lnTo>
                  <a:pt x="6434" y="1165"/>
                </a:lnTo>
                <a:lnTo>
                  <a:pt x="4441" y="91"/>
                </a:lnTo>
                <a:cubicBezTo>
                  <a:pt x="4230" y="-18"/>
                  <a:pt x="3815" y="-41"/>
                  <a:pt x="3616" y="91"/>
                </a:cubicBezTo>
                <a:cubicBezTo>
                  <a:pt x="3482" y="189"/>
                  <a:pt x="3353" y="283"/>
                  <a:pt x="3209" y="376"/>
                </a:cubicBezTo>
                <a:cubicBezTo>
                  <a:pt x="3070" y="405"/>
                  <a:pt x="2962" y="457"/>
                  <a:pt x="2962" y="541"/>
                </a:cubicBezTo>
                <a:lnTo>
                  <a:pt x="2962" y="560"/>
                </a:lnTo>
                <a:cubicBezTo>
                  <a:pt x="2334" y="1010"/>
                  <a:pt x="1742" y="1461"/>
                  <a:pt x="1126" y="1917"/>
                </a:cubicBezTo>
                <a:cubicBezTo>
                  <a:pt x="744" y="2166"/>
                  <a:pt x="390" y="2415"/>
                  <a:pt x="56" y="2673"/>
                </a:cubicBezTo>
                <a:cubicBezTo>
                  <a:pt x="-214" y="2889"/>
                  <a:pt x="579" y="3081"/>
                  <a:pt x="886" y="2870"/>
                </a:cubicBezTo>
                <a:cubicBezTo>
                  <a:pt x="1270" y="2602"/>
                  <a:pt x="1645" y="2331"/>
                  <a:pt x="2012" y="2058"/>
                </a:cubicBezTo>
                <a:cubicBezTo>
                  <a:pt x="2345" y="1842"/>
                  <a:pt x="2677" y="1630"/>
                  <a:pt x="3032" y="1415"/>
                </a:cubicBezTo>
                <a:cubicBezTo>
                  <a:pt x="3114" y="2021"/>
                  <a:pt x="3281" y="2622"/>
                  <a:pt x="3446" y="3217"/>
                </a:cubicBezTo>
                <a:cubicBezTo>
                  <a:pt x="3745" y="4246"/>
                  <a:pt x="4100" y="5270"/>
                  <a:pt x="4396" y="6299"/>
                </a:cubicBezTo>
                <a:cubicBezTo>
                  <a:pt x="4739" y="7463"/>
                  <a:pt x="5036" y="8636"/>
                  <a:pt x="5036" y="9816"/>
                </a:cubicBezTo>
                <a:cubicBezTo>
                  <a:pt x="5036" y="9895"/>
                  <a:pt x="5178" y="9975"/>
                  <a:pt x="5377" y="9994"/>
                </a:cubicBezTo>
                <a:cubicBezTo>
                  <a:pt x="5648" y="10022"/>
                  <a:pt x="5879" y="10029"/>
                  <a:pt x="5972" y="9862"/>
                </a:cubicBez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21" name="Freeform 35">
            <a:extLst>
              <a:ext uri="{FF2B5EF4-FFF2-40B4-BE49-F238E27FC236}">
                <a16:creationId xmlns:a16="http://schemas.microsoft.com/office/drawing/2014/main" id="{B7979DE9-5BE3-4102-8D46-27163D046355}"/>
              </a:ext>
            </a:extLst>
          </p:cNvPr>
          <p:cNvSpPr>
            <a:spLocks/>
          </p:cNvSpPr>
          <p:nvPr/>
        </p:nvSpPr>
        <p:spPr bwMode="auto">
          <a:xfrm rot="20338626">
            <a:off x="7361249" y="2818570"/>
            <a:ext cx="534011" cy="542178"/>
          </a:xfrm>
          <a:custGeom>
            <a:avLst/>
            <a:gdLst>
              <a:gd name="T0" fmla="*/ 1508 w 1551"/>
              <a:gd name="T1" fmla="*/ 1009 h 2143"/>
              <a:gd name="T2" fmla="*/ 958 w 1551"/>
              <a:gd name="T3" fmla="*/ 1034 h 2143"/>
              <a:gd name="T4" fmla="*/ 958 w 1551"/>
              <a:gd name="T5" fmla="*/ 1115 h 2143"/>
              <a:gd name="T6" fmla="*/ 1249 w 1551"/>
              <a:gd name="T7" fmla="*/ 1115 h 2143"/>
              <a:gd name="T8" fmla="*/ 519 w 1551"/>
              <a:gd name="T9" fmla="*/ 1924 h 2143"/>
              <a:gd name="T10" fmla="*/ 402 w 1551"/>
              <a:gd name="T11" fmla="*/ 802 h 2143"/>
              <a:gd name="T12" fmla="*/ 349 w 1551"/>
              <a:gd name="T13" fmla="*/ 197 h 2143"/>
              <a:gd name="T14" fmla="*/ 368 w 1551"/>
              <a:gd name="T15" fmla="*/ 169 h 2143"/>
              <a:gd name="T16" fmla="*/ 372 w 1551"/>
              <a:gd name="T17" fmla="*/ 136 h 2143"/>
              <a:gd name="T18" fmla="*/ 492 w 1551"/>
              <a:gd name="T19" fmla="*/ 298 h 2143"/>
              <a:gd name="T20" fmla="*/ 577 w 1551"/>
              <a:gd name="T21" fmla="*/ 410 h 2143"/>
              <a:gd name="T22" fmla="*/ 630 w 1551"/>
              <a:gd name="T23" fmla="*/ 477 h 2143"/>
              <a:gd name="T24" fmla="*/ 686 w 1551"/>
              <a:gd name="T25" fmla="*/ 421 h 2143"/>
              <a:gd name="T26" fmla="*/ 671 w 1551"/>
              <a:gd name="T27" fmla="*/ 402 h 2143"/>
              <a:gd name="T28" fmla="*/ 665 w 1551"/>
              <a:gd name="T29" fmla="*/ 394 h 2143"/>
              <a:gd name="T30" fmla="*/ 661 w 1551"/>
              <a:gd name="T31" fmla="*/ 389 h 2143"/>
              <a:gd name="T32" fmla="*/ 646 w 1551"/>
              <a:gd name="T33" fmla="*/ 370 h 2143"/>
              <a:gd name="T34" fmla="*/ 561 w 1551"/>
              <a:gd name="T35" fmla="*/ 257 h 2143"/>
              <a:gd name="T36" fmla="*/ 393 w 1551"/>
              <a:gd name="T37" fmla="*/ 28 h 2143"/>
              <a:gd name="T38" fmla="*/ 323 w 1551"/>
              <a:gd name="T39" fmla="*/ 28 h 2143"/>
              <a:gd name="T40" fmla="*/ 289 w 1551"/>
              <a:gd name="T41" fmla="*/ 89 h 2143"/>
              <a:gd name="T42" fmla="*/ 268 w 1551"/>
              <a:gd name="T43" fmla="*/ 124 h 2143"/>
              <a:gd name="T44" fmla="*/ 268 w 1551"/>
              <a:gd name="T45" fmla="*/ 128 h 2143"/>
              <a:gd name="T46" fmla="*/ 113 w 1551"/>
              <a:gd name="T47" fmla="*/ 417 h 2143"/>
              <a:gd name="T48" fmla="*/ 23 w 1551"/>
              <a:gd name="T49" fmla="*/ 578 h 2143"/>
              <a:gd name="T50" fmla="*/ 93 w 1551"/>
              <a:gd name="T51" fmla="*/ 620 h 2143"/>
              <a:gd name="T52" fmla="*/ 188 w 1551"/>
              <a:gd name="T53" fmla="*/ 447 h 2143"/>
              <a:gd name="T54" fmla="*/ 274 w 1551"/>
              <a:gd name="T55" fmla="*/ 310 h 2143"/>
              <a:gd name="T56" fmla="*/ 309 w 1551"/>
              <a:gd name="T57" fmla="*/ 694 h 2143"/>
              <a:gd name="T58" fmla="*/ 389 w 1551"/>
              <a:gd name="T59" fmla="*/ 1350 h 2143"/>
              <a:gd name="T60" fmla="*/ 443 w 1551"/>
              <a:gd name="T61" fmla="*/ 2099 h 2143"/>
              <a:gd name="T62" fmla="*/ 472 w 1551"/>
              <a:gd name="T63" fmla="*/ 2137 h 2143"/>
              <a:gd name="T64" fmla="*/ 522 w 1551"/>
              <a:gd name="T65" fmla="*/ 2109 h 2143"/>
              <a:gd name="T66" fmla="*/ 862 w 1551"/>
              <a:gd name="T67" fmla="*/ 1581 h 2143"/>
              <a:gd name="T68" fmla="*/ 1327 w 1551"/>
              <a:gd name="T69" fmla="*/ 1152 h 2143"/>
              <a:gd name="T70" fmla="*/ 1386 w 1551"/>
              <a:gd name="T71" fmla="*/ 1103 h 2143"/>
              <a:gd name="T72" fmla="*/ 1395 w 1551"/>
              <a:gd name="T73" fmla="*/ 1092 h 2143"/>
              <a:gd name="T74" fmla="*/ 1459 w 1551"/>
              <a:gd name="T75" fmla="*/ 1089 h 2143"/>
              <a:gd name="T76" fmla="*/ 1385 w 1551"/>
              <a:gd name="T77" fmla="*/ 1319 h 2143"/>
              <a:gd name="T78" fmla="*/ 1339 w 1551"/>
              <a:gd name="T79" fmla="*/ 1462 h 2143"/>
              <a:gd name="T80" fmla="*/ 1318 w 1551"/>
              <a:gd name="T81" fmla="*/ 1574 h 2143"/>
              <a:gd name="T82" fmla="*/ 1398 w 1551"/>
              <a:gd name="T83" fmla="*/ 1574 h 2143"/>
              <a:gd name="T84" fmla="*/ 1399 w 1551"/>
              <a:gd name="T85" fmla="*/ 1557 h 2143"/>
              <a:gd name="T86" fmla="*/ 1400 w 1551"/>
              <a:gd name="T87" fmla="*/ 1551 h 2143"/>
              <a:gd name="T88" fmla="*/ 1403 w 1551"/>
              <a:gd name="T89" fmla="*/ 1536 h 2143"/>
              <a:gd name="T90" fmla="*/ 1417 w 1551"/>
              <a:gd name="T91" fmla="*/ 1479 h 2143"/>
              <a:gd name="T92" fmla="*/ 1462 w 1551"/>
              <a:gd name="T93" fmla="*/ 1341 h 2143"/>
              <a:gd name="T94" fmla="*/ 1547 w 1551"/>
              <a:gd name="T95" fmla="*/ 1059 h 2143"/>
              <a:gd name="T96" fmla="*/ 1508 w 1551"/>
              <a:gd name="T97" fmla="*/ 1009 h 2143"/>
              <a:gd name="connsiteX0" fmla="*/ 9606 w 9861"/>
              <a:gd name="connsiteY0" fmla="*/ 4607 h 9877"/>
              <a:gd name="connsiteX1" fmla="*/ 6060 w 9861"/>
              <a:gd name="connsiteY1" fmla="*/ 4724 h 9877"/>
              <a:gd name="connsiteX2" fmla="*/ 6060 w 9861"/>
              <a:gd name="connsiteY2" fmla="*/ 5102 h 9877"/>
              <a:gd name="connsiteX3" fmla="*/ 7936 w 9861"/>
              <a:gd name="connsiteY3" fmla="*/ 5102 h 9877"/>
              <a:gd name="connsiteX4" fmla="*/ 3229 w 9861"/>
              <a:gd name="connsiteY4" fmla="*/ 8877 h 9877"/>
              <a:gd name="connsiteX5" fmla="*/ 2475 w 9861"/>
              <a:gd name="connsiteY5" fmla="*/ 3641 h 9877"/>
              <a:gd name="connsiteX6" fmla="*/ 2133 w 9861"/>
              <a:gd name="connsiteY6" fmla="*/ 818 h 9877"/>
              <a:gd name="connsiteX7" fmla="*/ 2256 w 9861"/>
              <a:gd name="connsiteY7" fmla="*/ 688 h 9877"/>
              <a:gd name="connsiteX8" fmla="*/ 2281 w 9861"/>
              <a:gd name="connsiteY8" fmla="*/ 534 h 9877"/>
              <a:gd name="connsiteX9" fmla="*/ 3055 w 9861"/>
              <a:gd name="connsiteY9" fmla="*/ 1290 h 9877"/>
              <a:gd name="connsiteX10" fmla="*/ 3603 w 9861"/>
              <a:gd name="connsiteY10" fmla="*/ 1812 h 9877"/>
              <a:gd name="connsiteX11" fmla="*/ 3945 w 9861"/>
              <a:gd name="connsiteY11" fmla="*/ 2125 h 9877"/>
              <a:gd name="connsiteX12" fmla="*/ 4306 w 9861"/>
              <a:gd name="connsiteY12" fmla="*/ 1864 h 9877"/>
              <a:gd name="connsiteX13" fmla="*/ 4209 w 9861"/>
              <a:gd name="connsiteY13" fmla="*/ 1775 h 9877"/>
              <a:gd name="connsiteX14" fmla="*/ 4171 w 9861"/>
              <a:gd name="connsiteY14" fmla="*/ 1738 h 9877"/>
              <a:gd name="connsiteX15" fmla="*/ 4145 w 9861"/>
              <a:gd name="connsiteY15" fmla="*/ 1714 h 9877"/>
              <a:gd name="connsiteX16" fmla="*/ 4048 w 9861"/>
              <a:gd name="connsiteY16" fmla="*/ 1626 h 9877"/>
              <a:gd name="connsiteX17" fmla="*/ 3500 w 9861"/>
              <a:gd name="connsiteY17" fmla="*/ 1098 h 9877"/>
              <a:gd name="connsiteX18" fmla="*/ 2417 w 9861"/>
              <a:gd name="connsiteY18" fmla="*/ 30 h 9877"/>
              <a:gd name="connsiteX19" fmla="*/ 1746 w 9861"/>
              <a:gd name="connsiteY19" fmla="*/ 314 h 9877"/>
              <a:gd name="connsiteX20" fmla="*/ 1611 w 9861"/>
              <a:gd name="connsiteY20" fmla="*/ 478 h 9877"/>
              <a:gd name="connsiteX21" fmla="*/ 1611 w 9861"/>
              <a:gd name="connsiteY21" fmla="*/ 496 h 9877"/>
              <a:gd name="connsiteX22" fmla="*/ 612 w 9861"/>
              <a:gd name="connsiteY22" fmla="*/ 1845 h 9877"/>
              <a:gd name="connsiteX23" fmla="*/ 31 w 9861"/>
              <a:gd name="connsiteY23" fmla="*/ 2596 h 9877"/>
              <a:gd name="connsiteX24" fmla="*/ 483 w 9861"/>
              <a:gd name="connsiteY24" fmla="*/ 2792 h 9877"/>
              <a:gd name="connsiteX25" fmla="*/ 1095 w 9861"/>
              <a:gd name="connsiteY25" fmla="*/ 1985 h 9877"/>
              <a:gd name="connsiteX26" fmla="*/ 1650 w 9861"/>
              <a:gd name="connsiteY26" fmla="*/ 1346 h 9877"/>
              <a:gd name="connsiteX27" fmla="*/ 1875 w 9861"/>
              <a:gd name="connsiteY27" fmla="*/ 3137 h 9877"/>
              <a:gd name="connsiteX28" fmla="*/ 2391 w 9861"/>
              <a:gd name="connsiteY28" fmla="*/ 6199 h 9877"/>
              <a:gd name="connsiteX29" fmla="*/ 2739 w 9861"/>
              <a:gd name="connsiteY29" fmla="*/ 9694 h 9877"/>
              <a:gd name="connsiteX30" fmla="*/ 2926 w 9861"/>
              <a:gd name="connsiteY30" fmla="*/ 9871 h 9877"/>
              <a:gd name="connsiteX31" fmla="*/ 3249 w 9861"/>
              <a:gd name="connsiteY31" fmla="*/ 9740 h 9877"/>
              <a:gd name="connsiteX32" fmla="*/ 5441 w 9861"/>
              <a:gd name="connsiteY32" fmla="*/ 7277 h 9877"/>
              <a:gd name="connsiteX33" fmla="*/ 8439 w 9861"/>
              <a:gd name="connsiteY33" fmla="*/ 5275 h 9877"/>
              <a:gd name="connsiteX34" fmla="*/ 8819 w 9861"/>
              <a:gd name="connsiteY34" fmla="*/ 5046 h 9877"/>
              <a:gd name="connsiteX35" fmla="*/ 8877 w 9861"/>
              <a:gd name="connsiteY35" fmla="*/ 4995 h 9877"/>
              <a:gd name="connsiteX36" fmla="*/ 9290 w 9861"/>
              <a:gd name="connsiteY36" fmla="*/ 4981 h 9877"/>
              <a:gd name="connsiteX37" fmla="*/ 8813 w 9861"/>
              <a:gd name="connsiteY37" fmla="*/ 6054 h 9877"/>
              <a:gd name="connsiteX38" fmla="*/ 8516 w 9861"/>
              <a:gd name="connsiteY38" fmla="*/ 6721 h 9877"/>
              <a:gd name="connsiteX39" fmla="*/ 8381 w 9861"/>
              <a:gd name="connsiteY39" fmla="*/ 7244 h 9877"/>
              <a:gd name="connsiteX40" fmla="*/ 8897 w 9861"/>
              <a:gd name="connsiteY40" fmla="*/ 7244 h 9877"/>
              <a:gd name="connsiteX41" fmla="*/ 8903 w 9861"/>
              <a:gd name="connsiteY41" fmla="*/ 7165 h 9877"/>
              <a:gd name="connsiteX42" fmla="*/ 8909 w 9861"/>
              <a:gd name="connsiteY42" fmla="*/ 7137 h 9877"/>
              <a:gd name="connsiteX43" fmla="*/ 8929 w 9861"/>
              <a:gd name="connsiteY43" fmla="*/ 7067 h 9877"/>
              <a:gd name="connsiteX44" fmla="*/ 9019 w 9861"/>
              <a:gd name="connsiteY44" fmla="*/ 6801 h 9877"/>
              <a:gd name="connsiteX45" fmla="*/ 9309 w 9861"/>
              <a:gd name="connsiteY45" fmla="*/ 6157 h 9877"/>
              <a:gd name="connsiteX46" fmla="*/ 9857 w 9861"/>
              <a:gd name="connsiteY46" fmla="*/ 4841 h 9877"/>
              <a:gd name="connsiteX47" fmla="*/ 9606 w 9861"/>
              <a:gd name="connsiteY47" fmla="*/ 4607 h 9877"/>
              <a:gd name="connsiteX0" fmla="*/ 9741 w 10000"/>
              <a:gd name="connsiteY0" fmla="*/ 4664 h 10000"/>
              <a:gd name="connsiteX1" fmla="*/ 6145 w 10000"/>
              <a:gd name="connsiteY1" fmla="*/ 4783 h 10000"/>
              <a:gd name="connsiteX2" fmla="*/ 6145 w 10000"/>
              <a:gd name="connsiteY2" fmla="*/ 5166 h 10000"/>
              <a:gd name="connsiteX3" fmla="*/ 8048 w 10000"/>
              <a:gd name="connsiteY3" fmla="*/ 5166 h 10000"/>
              <a:gd name="connsiteX4" fmla="*/ 3275 w 10000"/>
              <a:gd name="connsiteY4" fmla="*/ 8988 h 10000"/>
              <a:gd name="connsiteX5" fmla="*/ 2510 w 10000"/>
              <a:gd name="connsiteY5" fmla="*/ 3686 h 10000"/>
              <a:gd name="connsiteX6" fmla="*/ 2163 w 10000"/>
              <a:gd name="connsiteY6" fmla="*/ 828 h 10000"/>
              <a:gd name="connsiteX7" fmla="*/ 2288 w 10000"/>
              <a:gd name="connsiteY7" fmla="*/ 697 h 10000"/>
              <a:gd name="connsiteX8" fmla="*/ 2313 w 10000"/>
              <a:gd name="connsiteY8" fmla="*/ 541 h 10000"/>
              <a:gd name="connsiteX9" fmla="*/ 3098 w 10000"/>
              <a:gd name="connsiteY9" fmla="*/ 1306 h 10000"/>
              <a:gd name="connsiteX10" fmla="*/ 3654 w 10000"/>
              <a:gd name="connsiteY10" fmla="*/ 1835 h 10000"/>
              <a:gd name="connsiteX11" fmla="*/ 4001 w 10000"/>
              <a:gd name="connsiteY11" fmla="*/ 2151 h 10000"/>
              <a:gd name="connsiteX12" fmla="*/ 4367 w 10000"/>
              <a:gd name="connsiteY12" fmla="*/ 1887 h 10000"/>
              <a:gd name="connsiteX13" fmla="*/ 4268 w 10000"/>
              <a:gd name="connsiteY13" fmla="*/ 1797 h 10000"/>
              <a:gd name="connsiteX14" fmla="*/ 4230 w 10000"/>
              <a:gd name="connsiteY14" fmla="*/ 1760 h 10000"/>
              <a:gd name="connsiteX15" fmla="*/ 4203 w 10000"/>
              <a:gd name="connsiteY15" fmla="*/ 1735 h 10000"/>
              <a:gd name="connsiteX16" fmla="*/ 4105 w 10000"/>
              <a:gd name="connsiteY16" fmla="*/ 1646 h 10000"/>
              <a:gd name="connsiteX17" fmla="*/ 3549 w 10000"/>
              <a:gd name="connsiteY17" fmla="*/ 1112 h 10000"/>
              <a:gd name="connsiteX18" fmla="*/ 2451 w 10000"/>
              <a:gd name="connsiteY18" fmla="*/ 30 h 10000"/>
              <a:gd name="connsiteX19" fmla="*/ 1771 w 10000"/>
              <a:gd name="connsiteY19" fmla="*/ 318 h 10000"/>
              <a:gd name="connsiteX20" fmla="*/ 1634 w 10000"/>
              <a:gd name="connsiteY20" fmla="*/ 484 h 10000"/>
              <a:gd name="connsiteX21" fmla="*/ 621 w 10000"/>
              <a:gd name="connsiteY21" fmla="*/ 1868 h 10000"/>
              <a:gd name="connsiteX22" fmla="*/ 31 w 10000"/>
              <a:gd name="connsiteY22" fmla="*/ 2628 h 10000"/>
              <a:gd name="connsiteX23" fmla="*/ 490 w 10000"/>
              <a:gd name="connsiteY23" fmla="*/ 2827 h 10000"/>
              <a:gd name="connsiteX24" fmla="*/ 1110 w 10000"/>
              <a:gd name="connsiteY24" fmla="*/ 2010 h 10000"/>
              <a:gd name="connsiteX25" fmla="*/ 1673 w 10000"/>
              <a:gd name="connsiteY25" fmla="*/ 1363 h 10000"/>
              <a:gd name="connsiteX26" fmla="*/ 1901 w 10000"/>
              <a:gd name="connsiteY26" fmla="*/ 3176 h 10000"/>
              <a:gd name="connsiteX27" fmla="*/ 2425 w 10000"/>
              <a:gd name="connsiteY27" fmla="*/ 6276 h 10000"/>
              <a:gd name="connsiteX28" fmla="*/ 2778 w 10000"/>
              <a:gd name="connsiteY28" fmla="*/ 9815 h 10000"/>
              <a:gd name="connsiteX29" fmla="*/ 2967 w 10000"/>
              <a:gd name="connsiteY29" fmla="*/ 9994 h 10000"/>
              <a:gd name="connsiteX30" fmla="*/ 3295 w 10000"/>
              <a:gd name="connsiteY30" fmla="*/ 9861 h 10000"/>
              <a:gd name="connsiteX31" fmla="*/ 5518 w 10000"/>
              <a:gd name="connsiteY31" fmla="*/ 7368 h 10000"/>
              <a:gd name="connsiteX32" fmla="*/ 8558 w 10000"/>
              <a:gd name="connsiteY32" fmla="*/ 5341 h 10000"/>
              <a:gd name="connsiteX33" fmla="*/ 8943 w 10000"/>
              <a:gd name="connsiteY33" fmla="*/ 5109 h 10000"/>
              <a:gd name="connsiteX34" fmla="*/ 9002 w 10000"/>
              <a:gd name="connsiteY34" fmla="*/ 5057 h 10000"/>
              <a:gd name="connsiteX35" fmla="*/ 9421 w 10000"/>
              <a:gd name="connsiteY35" fmla="*/ 5043 h 10000"/>
              <a:gd name="connsiteX36" fmla="*/ 8937 w 10000"/>
              <a:gd name="connsiteY36" fmla="*/ 6129 h 10000"/>
              <a:gd name="connsiteX37" fmla="*/ 8636 w 10000"/>
              <a:gd name="connsiteY37" fmla="*/ 6805 h 10000"/>
              <a:gd name="connsiteX38" fmla="*/ 8499 w 10000"/>
              <a:gd name="connsiteY38" fmla="*/ 7334 h 10000"/>
              <a:gd name="connsiteX39" fmla="*/ 9022 w 10000"/>
              <a:gd name="connsiteY39" fmla="*/ 7334 h 10000"/>
              <a:gd name="connsiteX40" fmla="*/ 9028 w 10000"/>
              <a:gd name="connsiteY40" fmla="*/ 7254 h 10000"/>
              <a:gd name="connsiteX41" fmla="*/ 9035 w 10000"/>
              <a:gd name="connsiteY41" fmla="*/ 7226 h 10000"/>
              <a:gd name="connsiteX42" fmla="*/ 9055 w 10000"/>
              <a:gd name="connsiteY42" fmla="*/ 7155 h 10000"/>
              <a:gd name="connsiteX43" fmla="*/ 9146 w 10000"/>
              <a:gd name="connsiteY43" fmla="*/ 6886 h 10000"/>
              <a:gd name="connsiteX44" fmla="*/ 9440 w 10000"/>
              <a:gd name="connsiteY44" fmla="*/ 6234 h 10000"/>
              <a:gd name="connsiteX45" fmla="*/ 9996 w 10000"/>
              <a:gd name="connsiteY45" fmla="*/ 4901 h 10000"/>
              <a:gd name="connsiteX46" fmla="*/ 9741 w 10000"/>
              <a:gd name="connsiteY46" fmla="*/ 4664 h 10000"/>
              <a:gd name="connsiteX0" fmla="*/ 9741 w 10000"/>
              <a:gd name="connsiteY0" fmla="*/ 4664 h 10000"/>
              <a:gd name="connsiteX1" fmla="*/ 6145 w 10000"/>
              <a:gd name="connsiteY1" fmla="*/ 4783 h 10000"/>
              <a:gd name="connsiteX2" fmla="*/ 6145 w 10000"/>
              <a:gd name="connsiteY2" fmla="*/ 5166 h 10000"/>
              <a:gd name="connsiteX3" fmla="*/ 8048 w 10000"/>
              <a:gd name="connsiteY3" fmla="*/ 5166 h 10000"/>
              <a:gd name="connsiteX4" fmla="*/ 3275 w 10000"/>
              <a:gd name="connsiteY4" fmla="*/ 8988 h 10000"/>
              <a:gd name="connsiteX5" fmla="*/ 2510 w 10000"/>
              <a:gd name="connsiteY5" fmla="*/ 3686 h 10000"/>
              <a:gd name="connsiteX6" fmla="*/ 2163 w 10000"/>
              <a:gd name="connsiteY6" fmla="*/ 828 h 10000"/>
              <a:gd name="connsiteX7" fmla="*/ 2288 w 10000"/>
              <a:gd name="connsiteY7" fmla="*/ 697 h 10000"/>
              <a:gd name="connsiteX8" fmla="*/ 2313 w 10000"/>
              <a:gd name="connsiteY8" fmla="*/ 541 h 10000"/>
              <a:gd name="connsiteX9" fmla="*/ 3098 w 10000"/>
              <a:gd name="connsiteY9" fmla="*/ 1306 h 10000"/>
              <a:gd name="connsiteX10" fmla="*/ 3654 w 10000"/>
              <a:gd name="connsiteY10" fmla="*/ 1835 h 10000"/>
              <a:gd name="connsiteX11" fmla="*/ 4001 w 10000"/>
              <a:gd name="connsiteY11" fmla="*/ 2151 h 10000"/>
              <a:gd name="connsiteX12" fmla="*/ 4367 w 10000"/>
              <a:gd name="connsiteY12" fmla="*/ 1887 h 10000"/>
              <a:gd name="connsiteX13" fmla="*/ 4268 w 10000"/>
              <a:gd name="connsiteY13" fmla="*/ 1797 h 10000"/>
              <a:gd name="connsiteX14" fmla="*/ 4230 w 10000"/>
              <a:gd name="connsiteY14" fmla="*/ 1760 h 10000"/>
              <a:gd name="connsiteX15" fmla="*/ 4203 w 10000"/>
              <a:gd name="connsiteY15" fmla="*/ 1735 h 10000"/>
              <a:gd name="connsiteX16" fmla="*/ 4105 w 10000"/>
              <a:gd name="connsiteY16" fmla="*/ 1646 h 10000"/>
              <a:gd name="connsiteX17" fmla="*/ 3549 w 10000"/>
              <a:gd name="connsiteY17" fmla="*/ 1112 h 10000"/>
              <a:gd name="connsiteX18" fmla="*/ 2451 w 10000"/>
              <a:gd name="connsiteY18" fmla="*/ 30 h 10000"/>
              <a:gd name="connsiteX19" fmla="*/ 1771 w 10000"/>
              <a:gd name="connsiteY19" fmla="*/ 318 h 10000"/>
              <a:gd name="connsiteX20" fmla="*/ 621 w 10000"/>
              <a:gd name="connsiteY20" fmla="*/ 1868 h 10000"/>
              <a:gd name="connsiteX21" fmla="*/ 31 w 10000"/>
              <a:gd name="connsiteY21" fmla="*/ 2628 h 10000"/>
              <a:gd name="connsiteX22" fmla="*/ 490 w 10000"/>
              <a:gd name="connsiteY22" fmla="*/ 2827 h 10000"/>
              <a:gd name="connsiteX23" fmla="*/ 1110 w 10000"/>
              <a:gd name="connsiteY23" fmla="*/ 2010 h 10000"/>
              <a:gd name="connsiteX24" fmla="*/ 1673 w 10000"/>
              <a:gd name="connsiteY24" fmla="*/ 1363 h 10000"/>
              <a:gd name="connsiteX25" fmla="*/ 1901 w 10000"/>
              <a:gd name="connsiteY25" fmla="*/ 3176 h 10000"/>
              <a:gd name="connsiteX26" fmla="*/ 2425 w 10000"/>
              <a:gd name="connsiteY26" fmla="*/ 6276 h 10000"/>
              <a:gd name="connsiteX27" fmla="*/ 2778 w 10000"/>
              <a:gd name="connsiteY27" fmla="*/ 9815 h 10000"/>
              <a:gd name="connsiteX28" fmla="*/ 2967 w 10000"/>
              <a:gd name="connsiteY28" fmla="*/ 9994 h 10000"/>
              <a:gd name="connsiteX29" fmla="*/ 3295 w 10000"/>
              <a:gd name="connsiteY29" fmla="*/ 9861 h 10000"/>
              <a:gd name="connsiteX30" fmla="*/ 5518 w 10000"/>
              <a:gd name="connsiteY30" fmla="*/ 7368 h 10000"/>
              <a:gd name="connsiteX31" fmla="*/ 8558 w 10000"/>
              <a:gd name="connsiteY31" fmla="*/ 5341 h 10000"/>
              <a:gd name="connsiteX32" fmla="*/ 8943 w 10000"/>
              <a:gd name="connsiteY32" fmla="*/ 5109 h 10000"/>
              <a:gd name="connsiteX33" fmla="*/ 9002 w 10000"/>
              <a:gd name="connsiteY33" fmla="*/ 5057 h 10000"/>
              <a:gd name="connsiteX34" fmla="*/ 9421 w 10000"/>
              <a:gd name="connsiteY34" fmla="*/ 5043 h 10000"/>
              <a:gd name="connsiteX35" fmla="*/ 8937 w 10000"/>
              <a:gd name="connsiteY35" fmla="*/ 6129 h 10000"/>
              <a:gd name="connsiteX36" fmla="*/ 8636 w 10000"/>
              <a:gd name="connsiteY36" fmla="*/ 6805 h 10000"/>
              <a:gd name="connsiteX37" fmla="*/ 8499 w 10000"/>
              <a:gd name="connsiteY37" fmla="*/ 7334 h 10000"/>
              <a:gd name="connsiteX38" fmla="*/ 9022 w 10000"/>
              <a:gd name="connsiteY38" fmla="*/ 7334 h 10000"/>
              <a:gd name="connsiteX39" fmla="*/ 9028 w 10000"/>
              <a:gd name="connsiteY39" fmla="*/ 7254 h 10000"/>
              <a:gd name="connsiteX40" fmla="*/ 9035 w 10000"/>
              <a:gd name="connsiteY40" fmla="*/ 7226 h 10000"/>
              <a:gd name="connsiteX41" fmla="*/ 9055 w 10000"/>
              <a:gd name="connsiteY41" fmla="*/ 7155 h 10000"/>
              <a:gd name="connsiteX42" fmla="*/ 9146 w 10000"/>
              <a:gd name="connsiteY42" fmla="*/ 6886 h 10000"/>
              <a:gd name="connsiteX43" fmla="*/ 9440 w 10000"/>
              <a:gd name="connsiteY43" fmla="*/ 6234 h 10000"/>
              <a:gd name="connsiteX44" fmla="*/ 9996 w 10000"/>
              <a:gd name="connsiteY44" fmla="*/ 4901 h 10000"/>
              <a:gd name="connsiteX45" fmla="*/ 9741 w 10000"/>
              <a:gd name="connsiteY45" fmla="*/ 4664 h 10000"/>
              <a:gd name="connsiteX0" fmla="*/ 9741 w 10000"/>
              <a:gd name="connsiteY0" fmla="*/ 4664 h 10000"/>
              <a:gd name="connsiteX1" fmla="*/ 6145 w 10000"/>
              <a:gd name="connsiteY1" fmla="*/ 4783 h 10000"/>
              <a:gd name="connsiteX2" fmla="*/ 6145 w 10000"/>
              <a:gd name="connsiteY2" fmla="*/ 5166 h 10000"/>
              <a:gd name="connsiteX3" fmla="*/ 8048 w 10000"/>
              <a:gd name="connsiteY3" fmla="*/ 5166 h 10000"/>
              <a:gd name="connsiteX4" fmla="*/ 3275 w 10000"/>
              <a:gd name="connsiteY4" fmla="*/ 8988 h 10000"/>
              <a:gd name="connsiteX5" fmla="*/ 2510 w 10000"/>
              <a:gd name="connsiteY5" fmla="*/ 3686 h 10000"/>
              <a:gd name="connsiteX6" fmla="*/ 2163 w 10000"/>
              <a:gd name="connsiteY6" fmla="*/ 828 h 10000"/>
              <a:gd name="connsiteX7" fmla="*/ 2288 w 10000"/>
              <a:gd name="connsiteY7" fmla="*/ 697 h 10000"/>
              <a:gd name="connsiteX8" fmla="*/ 2313 w 10000"/>
              <a:gd name="connsiteY8" fmla="*/ 541 h 10000"/>
              <a:gd name="connsiteX9" fmla="*/ 3098 w 10000"/>
              <a:gd name="connsiteY9" fmla="*/ 1306 h 10000"/>
              <a:gd name="connsiteX10" fmla="*/ 3654 w 10000"/>
              <a:gd name="connsiteY10" fmla="*/ 1835 h 10000"/>
              <a:gd name="connsiteX11" fmla="*/ 4001 w 10000"/>
              <a:gd name="connsiteY11" fmla="*/ 2151 h 10000"/>
              <a:gd name="connsiteX12" fmla="*/ 4367 w 10000"/>
              <a:gd name="connsiteY12" fmla="*/ 1887 h 10000"/>
              <a:gd name="connsiteX13" fmla="*/ 4268 w 10000"/>
              <a:gd name="connsiteY13" fmla="*/ 1797 h 10000"/>
              <a:gd name="connsiteX14" fmla="*/ 4230 w 10000"/>
              <a:gd name="connsiteY14" fmla="*/ 1760 h 10000"/>
              <a:gd name="connsiteX15" fmla="*/ 4203 w 10000"/>
              <a:gd name="connsiteY15" fmla="*/ 1735 h 10000"/>
              <a:gd name="connsiteX16" fmla="*/ 4105 w 10000"/>
              <a:gd name="connsiteY16" fmla="*/ 1646 h 10000"/>
              <a:gd name="connsiteX17" fmla="*/ 3549 w 10000"/>
              <a:gd name="connsiteY17" fmla="*/ 1112 h 10000"/>
              <a:gd name="connsiteX18" fmla="*/ 2451 w 10000"/>
              <a:gd name="connsiteY18" fmla="*/ 30 h 10000"/>
              <a:gd name="connsiteX19" fmla="*/ 1771 w 10000"/>
              <a:gd name="connsiteY19" fmla="*/ 318 h 10000"/>
              <a:gd name="connsiteX20" fmla="*/ 621 w 10000"/>
              <a:gd name="connsiteY20" fmla="*/ 1868 h 10000"/>
              <a:gd name="connsiteX21" fmla="*/ 31 w 10000"/>
              <a:gd name="connsiteY21" fmla="*/ 2628 h 10000"/>
              <a:gd name="connsiteX22" fmla="*/ 490 w 10000"/>
              <a:gd name="connsiteY22" fmla="*/ 2827 h 10000"/>
              <a:gd name="connsiteX23" fmla="*/ 1110 w 10000"/>
              <a:gd name="connsiteY23" fmla="*/ 2010 h 10000"/>
              <a:gd name="connsiteX24" fmla="*/ 1901 w 10000"/>
              <a:gd name="connsiteY24" fmla="*/ 3176 h 10000"/>
              <a:gd name="connsiteX25" fmla="*/ 2425 w 10000"/>
              <a:gd name="connsiteY25" fmla="*/ 6276 h 10000"/>
              <a:gd name="connsiteX26" fmla="*/ 2778 w 10000"/>
              <a:gd name="connsiteY26" fmla="*/ 9815 h 10000"/>
              <a:gd name="connsiteX27" fmla="*/ 2967 w 10000"/>
              <a:gd name="connsiteY27" fmla="*/ 9994 h 10000"/>
              <a:gd name="connsiteX28" fmla="*/ 3295 w 10000"/>
              <a:gd name="connsiteY28" fmla="*/ 9861 h 10000"/>
              <a:gd name="connsiteX29" fmla="*/ 5518 w 10000"/>
              <a:gd name="connsiteY29" fmla="*/ 7368 h 10000"/>
              <a:gd name="connsiteX30" fmla="*/ 8558 w 10000"/>
              <a:gd name="connsiteY30" fmla="*/ 5341 h 10000"/>
              <a:gd name="connsiteX31" fmla="*/ 8943 w 10000"/>
              <a:gd name="connsiteY31" fmla="*/ 5109 h 10000"/>
              <a:gd name="connsiteX32" fmla="*/ 9002 w 10000"/>
              <a:gd name="connsiteY32" fmla="*/ 5057 h 10000"/>
              <a:gd name="connsiteX33" fmla="*/ 9421 w 10000"/>
              <a:gd name="connsiteY33" fmla="*/ 5043 h 10000"/>
              <a:gd name="connsiteX34" fmla="*/ 8937 w 10000"/>
              <a:gd name="connsiteY34" fmla="*/ 6129 h 10000"/>
              <a:gd name="connsiteX35" fmla="*/ 8636 w 10000"/>
              <a:gd name="connsiteY35" fmla="*/ 6805 h 10000"/>
              <a:gd name="connsiteX36" fmla="*/ 8499 w 10000"/>
              <a:gd name="connsiteY36" fmla="*/ 7334 h 10000"/>
              <a:gd name="connsiteX37" fmla="*/ 9022 w 10000"/>
              <a:gd name="connsiteY37" fmla="*/ 7334 h 10000"/>
              <a:gd name="connsiteX38" fmla="*/ 9028 w 10000"/>
              <a:gd name="connsiteY38" fmla="*/ 7254 h 10000"/>
              <a:gd name="connsiteX39" fmla="*/ 9035 w 10000"/>
              <a:gd name="connsiteY39" fmla="*/ 7226 h 10000"/>
              <a:gd name="connsiteX40" fmla="*/ 9055 w 10000"/>
              <a:gd name="connsiteY40" fmla="*/ 7155 h 10000"/>
              <a:gd name="connsiteX41" fmla="*/ 9146 w 10000"/>
              <a:gd name="connsiteY41" fmla="*/ 6886 h 10000"/>
              <a:gd name="connsiteX42" fmla="*/ 9440 w 10000"/>
              <a:gd name="connsiteY42" fmla="*/ 6234 h 10000"/>
              <a:gd name="connsiteX43" fmla="*/ 9996 w 10000"/>
              <a:gd name="connsiteY43" fmla="*/ 4901 h 10000"/>
              <a:gd name="connsiteX44" fmla="*/ 9741 w 10000"/>
              <a:gd name="connsiteY44" fmla="*/ 4664 h 10000"/>
              <a:gd name="connsiteX0" fmla="*/ 9741 w 10000"/>
              <a:gd name="connsiteY0" fmla="*/ 4664 h 10000"/>
              <a:gd name="connsiteX1" fmla="*/ 6145 w 10000"/>
              <a:gd name="connsiteY1" fmla="*/ 4783 h 10000"/>
              <a:gd name="connsiteX2" fmla="*/ 6145 w 10000"/>
              <a:gd name="connsiteY2" fmla="*/ 5166 h 10000"/>
              <a:gd name="connsiteX3" fmla="*/ 8048 w 10000"/>
              <a:gd name="connsiteY3" fmla="*/ 5166 h 10000"/>
              <a:gd name="connsiteX4" fmla="*/ 3275 w 10000"/>
              <a:gd name="connsiteY4" fmla="*/ 8988 h 10000"/>
              <a:gd name="connsiteX5" fmla="*/ 2510 w 10000"/>
              <a:gd name="connsiteY5" fmla="*/ 3686 h 10000"/>
              <a:gd name="connsiteX6" fmla="*/ 2163 w 10000"/>
              <a:gd name="connsiteY6" fmla="*/ 828 h 10000"/>
              <a:gd name="connsiteX7" fmla="*/ 2288 w 10000"/>
              <a:gd name="connsiteY7" fmla="*/ 697 h 10000"/>
              <a:gd name="connsiteX8" fmla="*/ 3098 w 10000"/>
              <a:gd name="connsiteY8" fmla="*/ 1306 h 10000"/>
              <a:gd name="connsiteX9" fmla="*/ 3654 w 10000"/>
              <a:gd name="connsiteY9" fmla="*/ 1835 h 10000"/>
              <a:gd name="connsiteX10" fmla="*/ 4001 w 10000"/>
              <a:gd name="connsiteY10" fmla="*/ 2151 h 10000"/>
              <a:gd name="connsiteX11" fmla="*/ 4367 w 10000"/>
              <a:gd name="connsiteY11" fmla="*/ 1887 h 10000"/>
              <a:gd name="connsiteX12" fmla="*/ 4268 w 10000"/>
              <a:gd name="connsiteY12" fmla="*/ 1797 h 10000"/>
              <a:gd name="connsiteX13" fmla="*/ 4230 w 10000"/>
              <a:gd name="connsiteY13" fmla="*/ 1760 h 10000"/>
              <a:gd name="connsiteX14" fmla="*/ 4203 w 10000"/>
              <a:gd name="connsiteY14" fmla="*/ 1735 h 10000"/>
              <a:gd name="connsiteX15" fmla="*/ 4105 w 10000"/>
              <a:gd name="connsiteY15" fmla="*/ 1646 h 10000"/>
              <a:gd name="connsiteX16" fmla="*/ 3549 w 10000"/>
              <a:gd name="connsiteY16" fmla="*/ 1112 h 10000"/>
              <a:gd name="connsiteX17" fmla="*/ 2451 w 10000"/>
              <a:gd name="connsiteY17" fmla="*/ 30 h 10000"/>
              <a:gd name="connsiteX18" fmla="*/ 1771 w 10000"/>
              <a:gd name="connsiteY18" fmla="*/ 318 h 10000"/>
              <a:gd name="connsiteX19" fmla="*/ 621 w 10000"/>
              <a:gd name="connsiteY19" fmla="*/ 1868 h 10000"/>
              <a:gd name="connsiteX20" fmla="*/ 31 w 10000"/>
              <a:gd name="connsiteY20" fmla="*/ 2628 h 10000"/>
              <a:gd name="connsiteX21" fmla="*/ 490 w 10000"/>
              <a:gd name="connsiteY21" fmla="*/ 2827 h 10000"/>
              <a:gd name="connsiteX22" fmla="*/ 1110 w 10000"/>
              <a:gd name="connsiteY22" fmla="*/ 2010 h 10000"/>
              <a:gd name="connsiteX23" fmla="*/ 1901 w 10000"/>
              <a:gd name="connsiteY23" fmla="*/ 3176 h 10000"/>
              <a:gd name="connsiteX24" fmla="*/ 2425 w 10000"/>
              <a:gd name="connsiteY24" fmla="*/ 6276 h 10000"/>
              <a:gd name="connsiteX25" fmla="*/ 2778 w 10000"/>
              <a:gd name="connsiteY25" fmla="*/ 9815 h 10000"/>
              <a:gd name="connsiteX26" fmla="*/ 2967 w 10000"/>
              <a:gd name="connsiteY26" fmla="*/ 9994 h 10000"/>
              <a:gd name="connsiteX27" fmla="*/ 3295 w 10000"/>
              <a:gd name="connsiteY27" fmla="*/ 9861 h 10000"/>
              <a:gd name="connsiteX28" fmla="*/ 5518 w 10000"/>
              <a:gd name="connsiteY28" fmla="*/ 7368 h 10000"/>
              <a:gd name="connsiteX29" fmla="*/ 8558 w 10000"/>
              <a:gd name="connsiteY29" fmla="*/ 5341 h 10000"/>
              <a:gd name="connsiteX30" fmla="*/ 8943 w 10000"/>
              <a:gd name="connsiteY30" fmla="*/ 5109 h 10000"/>
              <a:gd name="connsiteX31" fmla="*/ 9002 w 10000"/>
              <a:gd name="connsiteY31" fmla="*/ 5057 h 10000"/>
              <a:gd name="connsiteX32" fmla="*/ 9421 w 10000"/>
              <a:gd name="connsiteY32" fmla="*/ 5043 h 10000"/>
              <a:gd name="connsiteX33" fmla="*/ 8937 w 10000"/>
              <a:gd name="connsiteY33" fmla="*/ 6129 h 10000"/>
              <a:gd name="connsiteX34" fmla="*/ 8636 w 10000"/>
              <a:gd name="connsiteY34" fmla="*/ 6805 h 10000"/>
              <a:gd name="connsiteX35" fmla="*/ 8499 w 10000"/>
              <a:gd name="connsiteY35" fmla="*/ 7334 h 10000"/>
              <a:gd name="connsiteX36" fmla="*/ 9022 w 10000"/>
              <a:gd name="connsiteY36" fmla="*/ 7334 h 10000"/>
              <a:gd name="connsiteX37" fmla="*/ 9028 w 10000"/>
              <a:gd name="connsiteY37" fmla="*/ 7254 h 10000"/>
              <a:gd name="connsiteX38" fmla="*/ 9035 w 10000"/>
              <a:gd name="connsiteY38" fmla="*/ 7226 h 10000"/>
              <a:gd name="connsiteX39" fmla="*/ 9055 w 10000"/>
              <a:gd name="connsiteY39" fmla="*/ 7155 h 10000"/>
              <a:gd name="connsiteX40" fmla="*/ 9146 w 10000"/>
              <a:gd name="connsiteY40" fmla="*/ 6886 h 10000"/>
              <a:gd name="connsiteX41" fmla="*/ 9440 w 10000"/>
              <a:gd name="connsiteY41" fmla="*/ 6234 h 10000"/>
              <a:gd name="connsiteX42" fmla="*/ 9996 w 10000"/>
              <a:gd name="connsiteY42" fmla="*/ 4901 h 10000"/>
              <a:gd name="connsiteX43" fmla="*/ 9741 w 10000"/>
              <a:gd name="connsiteY43" fmla="*/ 4664 h 10000"/>
              <a:gd name="connsiteX0" fmla="*/ 9741 w 10000"/>
              <a:gd name="connsiteY0" fmla="*/ 4634 h 9970"/>
              <a:gd name="connsiteX1" fmla="*/ 6145 w 10000"/>
              <a:gd name="connsiteY1" fmla="*/ 4753 h 9970"/>
              <a:gd name="connsiteX2" fmla="*/ 6145 w 10000"/>
              <a:gd name="connsiteY2" fmla="*/ 5136 h 9970"/>
              <a:gd name="connsiteX3" fmla="*/ 8048 w 10000"/>
              <a:gd name="connsiteY3" fmla="*/ 5136 h 9970"/>
              <a:gd name="connsiteX4" fmla="*/ 3275 w 10000"/>
              <a:gd name="connsiteY4" fmla="*/ 8958 h 9970"/>
              <a:gd name="connsiteX5" fmla="*/ 2510 w 10000"/>
              <a:gd name="connsiteY5" fmla="*/ 3656 h 9970"/>
              <a:gd name="connsiteX6" fmla="*/ 2163 w 10000"/>
              <a:gd name="connsiteY6" fmla="*/ 798 h 9970"/>
              <a:gd name="connsiteX7" fmla="*/ 2288 w 10000"/>
              <a:gd name="connsiteY7" fmla="*/ 667 h 9970"/>
              <a:gd name="connsiteX8" fmla="*/ 3098 w 10000"/>
              <a:gd name="connsiteY8" fmla="*/ 1276 h 9970"/>
              <a:gd name="connsiteX9" fmla="*/ 3654 w 10000"/>
              <a:gd name="connsiteY9" fmla="*/ 1805 h 9970"/>
              <a:gd name="connsiteX10" fmla="*/ 4001 w 10000"/>
              <a:gd name="connsiteY10" fmla="*/ 2121 h 9970"/>
              <a:gd name="connsiteX11" fmla="*/ 4367 w 10000"/>
              <a:gd name="connsiteY11" fmla="*/ 1857 h 9970"/>
              <a:gd name="connsiteX12" fmla="*/ 4268 w 10000"/>
              <a:gd name="connsiteY12" fmla="*/ 1767 h 9970"/>
              <a:gd name="connsiteX13" fmla="*/ 4230 w 10000"/>
              <a:gd name="connsiteY13" fmla="*/ 1730 h 9970"/>
              <a:gd name="connsiteX14" fmla="*/ 4203 w 10000"/>
              <a:gd name="connsiteY14" fmla="*/ 1705 h 9970"/>
              <a:gd name="connsiteX15" fmla="*/ 4105 w 10000"/>
              <a:gd name="connsiteY15" fmla="*/ 1616 h 9970"/>
              <a:gd name="connsiteX16" fmla="*/ 3549 w 10000"/>
              <a:gd name="connsiteY16" fmla="*/ 1082 h 9970"/>
              <a:gd name="connsiteX17" fmla="*/ 2451 w 10000"/>
              <a:gd name="connsiteY17" fmla="*/ 0 h 9970"/>
              <a:gd name="connsiteX18" fmla="*/ 621 w 10000"/>
              <a:gd name="connsiteY18" fmla="*/ 1838 h 9970"/>
              <a:gd name="connsiteX19" fmla="*/ 31 w 10000"/>
              <a:gd name="connsiteY19" fmla="*/ 2598 h 9970"/>
              <a:gd name="connsiteX20" fmla="*/ 490 w 10000"/>
              <a:gd name="connsiteY20" fmla="*/ 2797 h 9970"/>
              <a:gd name="connsiteX21" fmla="*/ 1110 w 10000"/>
              <a:gd name="connsiteY21" fmla="*/ 1980 h 9970"/>
              <a:gd name="connsiteX22" fmla="*/ 1901 w 10000"/>
              <a:gd name="connsiteY22" fmla="*/ 3146 h 9970"/>
              <a:gd name="connsiteX23" fmla="*/ 2425 w 10000"/>
              <a:gd name="connsiteY23" fmla="*/ 6246 h 9970"/>
              <a:gd name="connsiteX24" fmla="*/ 2778 w 10000"/>
              <a:gd name="connsiteY24" fmla="*/ 9785 h 9970"/>
              <a:gd name="connsiteX25" fmla="*/ 2967 w 10000"/>
              <a:gd name="connsiteY25" fmla="*/ 9964 h 9970"/>
              <a:gd name="connsiteX26" fmla="*/ 3295 w 10000"/>
              <a:gd name="connsiteY26" fmla="*/ 9831 h 9970"/>
              <a:gd name="connsiteX27" fmla="*/ 5518 w 10000"/>
              <a:gd name="connsiteY27" fmla="*/ 7338 h 9970"/>
              <a:gd name="connsiteX28" fmla="*/ 8558 w 10000"/>
              <a:gd name="connsiteY28" fmla="*/ 5311 h 9970"/>
              <a:gd name="connsiteX29" fmla="*/ 8943 w 10000"/>
              <a:gd name="connsiteY29" fmla="*/ 5079 h 9970"/>
              <a:gd name="connsiteX30" fmla="*/ 9002 w 10000"/>
              <a:gd name="connsiteY30" fmla="*/ 5027 h 9970"/>
              <a:gd name="connsiteX31" fmla="*/ 9421 w 10000"/>
              <a:gd name="connsiteY31" fmla="*/ 5013 h 9970"/>
              <a:gd name="connsiteX32" fmla="*/ 8937 w 10000"/>
              <a:gd name="connsiteY32" fmla="*/ 6099 h 9970"/>
              <a:gd name="connsiteX33" fmla="*/ 8636 w 10000"/>
              <a:gd name="connsiteY33" fmla="*/ 6775 h 9970"/>
              <a:gd name="connsiteX34" fmla="*/ 8499 w 10000"/>
              <a:gd name="connsiteY34" fmla="*/ 7304 h 9970"/>
              <a:gd name="connsiteX35" fmla="*/ 9022 w 10000"/>
              <a:gd name="connsiteY35" fmla="*/ 7304 h 9970"/>
              <a:gd name="connsiteX36" fmla="*/ 9028 w 10000"/>
              <a:gd name="connsiteY36" fmla="*/ 7224 h 9970"/>
              <a:gd name="connsiteX37" fmla="*/ 9035 w 10000"/>
              <a:gd name="connsiteY37" fmla="*/ 7196 h 9970"/>
              <a:gd name="connsiteX38" fmla="*/ 9055 w 10000"/>
              <a:gd name="connsiteY38" fmla="*/ 7125 h 9970"/>
              <a:gd name="connsiteX39" fmla="*/ 9146 w 10000"/>
              <a:gd name="connsiteY39" fmla="*/ 6856 h 9970"/>
              <a:gd name="connsiteX40" fmla="*/ 9440 w 10000"/>
              <a:gd name="connsiteY40" fmla="*/ 6204 h 9970"/>
              <a:gd name="connsiteX41" fmla="*/ 9996 w 10000"/>
              <a:gd name="connsiteY41" fmla="*/ 4871 h 9970"/>
              <a:gd name="connsiteX42" fmla="*/ 9741 w 10000"/>
              <a:gd name="connsiteY42" fmla="*/ 4634 h 9970"/>
              <a:gd name="connsiteX0" fmla="*/ 9741 w 10000"/>
              <a:gd name="connsiteY0" fmla="*/ 3979 h 9331"/>
              <a:gd name="connsiteX1" fmla="*/ 6145 w 10000"/>
              <a:gd name="connsiteY1" fmla="*/ 4098 h 9331"/>
              <a:gd name="connsiteX2" fmla="*/ 6145 w 10000"/>
              <a:gd name="connsiteY2" fmla="*/ 4482 h 9331"/>
              <a:gd name="connsiteX3" fmla="*/ 8048 w 10000"/>
              <a:gd name="connsiteY3" fmla="*/ 4482 h 9331"/>
              <a:gd name="connsiteX4" fmla="*/ 3275 w 10000"/>
              <a:gd name="connsiteY4" fmla="*/ 8316 h 9331"/>
              <a:gd name="connsiteX5" fmla="*/ 2510 w 10000"/>
              <a:gd name="connsiteY5" fmla="*/ 2998 h 9331"/>
              <a:gd name="connsiteX6" fmla="*/ 2163 w 10000"/>
              <a:gd name="connsiteY6" fmla="*/ 131 h 9331"/>
              <a:gd name="connsiteX7" fmla="*/ 2288 w 10000"/>
              <a:gd name="connsiteY7" fmla="*/ 0 h 9331"/>
              <a:gd name="connsiteX8" fmla="*/ 3098 w 10000"/>
              <a:gd name="connsiteY8" fmla="*/ 611 h 9331"/>
              <a:gd name="connsiteX9" fmla="*/ 3654 w 10000"/>
              <a:gd name="connsiteY9" fmla="*/ 1141 h 9331"/>
              <a:gd name="connsiteX10" fmla="*/ 4001 w 10000"/>
              <a:gd name="connsiteY10" fmla="*/ 1458 h 9331"/>
              <a:gd name="connsiteX11" fmla="*/ 4367 w 10000"/>
              <a:gd name="connsiteY11" fmla="*/ 1194 h 9331"/>
              <a:gd name="connsiteX12" fmla="*/ 4268 w 10000"/>
              <a:gd name="connsiteY12" fmla="*/ 1103 h 9331"/>
              <a:gd name="connsiteX13" fmla="*/ 4230 w 10000"/>
              <a:gd name="connsiteY13" fmla="*/ 1066 h 9331"/>
              <a:gd name="connsiteX14" fmla="*/ 4203 w 10000"/>
              <a:gd name="connsiteY14" fmla="*/ 1041 h 9331"/>
              <a:gd name="connsiteX15" fmla="*/ 4105 w 10000"/>
              <a:gd name="connsiteY15" fmla="*/ 952 h 9331"/>
              <a:gd name="connsiteX16" fmla="*/ 3549 w 10000"/>
              <a:gd name="connsiteY16" fmla="*/ 416 h 9331"/>
              <a:gd name="connsiteX17" fmla="*/ 621 w 10000"/>
              <a:gd name="connsiteY17" fmla="*/ 1175 h 9331"/>
              <a:gd name="connsiteX18" fmla="*/ 31 w 10000"/>
              <a:gd name="connsiteY18" fmla="*/ 1937 h 9331"/>
              <a:gd name="connsiteX19" fmla="*/ 490 w 10000"/>
              <a:gd name="connsiteY19" fmla="*/ 2136 h 9331"/>
              <a:gd name="connsiteX20" fmla="*/ 1110 w 10000"/>
              <a:gd name="connsiteY20" fmla="*/ 1317 h 9331"/>
              <a:gd name="connsiteX21" fmla="*/ 1901 w 10000"/>
              <a:gd name="connsiteY21" fmla="*/ 2486 h 9331"/>
              <a:gd name="connsiteX22" fmla="*/ 2425 w 10000"/>
              <a:gd name="connsiteY22" fmla="*/ 5596 h 9331"/>
              <a:gd name="connsiteX23" fmla="*/ 2778 w 10000"/>
              <a:gd name="connsiteY23" fmla="*/ 9145 h 9331"/>
              <a:gd name="connsiteX24" fmla="*/ 2967 w 10000"/>
              <a:gd name="connsiteY24" fmla="*/ 9325 h 9331"/>
              <a:gd name="connsiteX25" fmla="*/ 3295 w 10000"/>
              <a:gd name="connsiteY25" fmla="*/ 9192 h 9331"/>
              <a:gd name="connsiteX26" fmla="*/ 5518 w 10000"/>
              <a:gd name="connsiteY26" fmla="*/ 6691 h 9331"/>
              <a:gd name="connsiteX27" fmla="*/ 8558 w 10000"/>
              <a:gd name="connsiteY27" fmla="*/ 4658 h 9331"/>
              <a:gd name="connsiteX28" fmla="*/ 8943 w 10000"/>
              <a:gd name="connsiteY28" fmla="*/ 4425 h 9331"/>
              <a:gd name="connsiteX29" fmla="*/ 9002 w 10000"/>
              <a:gd name="connsiteY29" fmla="*/ 4373 h 9331"/>
              <a:gd name="connsiteX30" fmla="*/ 9421 w 10000"/>
              <a:gd name="connsiteY30" fmla="*/ 4359 h 9331"/>
              <a:gd name="connsiteX31" fmla="*/ 8937 w 10000"/>
              <a:gd name="connsiteY31" fmla="*/ 5448 h 9331"/>
              <a:gd name="connsiteX32" fmla="*/ 8636 w 10000"/>
              <a:gd name="connsiteY32" fmla="*/ 6126 h 9331"/>
              <a:gd name="connsiteX33" fmla="*/ 8499 w 10000"/>
              <a:gd name="connsiteY33" fmla="*/ 6657 h 9331"/>
              <a:gd name="connsiteX34" fmla="*/ 9022 w 10000"/>
              <a:gd name="connsiteY34" fmla="*/ 6657 h 9331"/>
              <a:gd name="connsiteX35" fmla="*/ 9028 w 10000"/>
              <a:gd name="connsiteY35" fmla="*/ 6577 h 9331"/>
              <a:gd name="connsiteX36" fmla="*/ 9035 w 10000"/>
              <a:gd name="connsiteY36" fmla="*/ 6549 h 9331"/>
              <a:gd name="connsiteX37" fmla="*/ 9055 w 10000"/>
              <a:gd name="connsiteY37" fmla="*/ 6477 h 9331"/>
              <a:gd name="connsiteX38" fmla="*/ 9146 w 10000"/>
              <a:gd name="connsiteY38" fmla="*/ 6208 h 9331"/>
              <a:gd name="connsiteX39" fmla="*/ 9440 w 10000"/>
              <a:gd name="connsiteY39" fmla="*/ 5554 h 9331"/>
              <a:gd name="connsiteX40" fmla="*/ 9996 w 10000"/>
              <a:gd name="connsiteY40" fmla="*/ 4217 h 9331"/>
              <a:gd name="connsiteX41" fmla="*/ 9741 w 10000"/>
              <a:gd name="connsiteY41" fmla="*/ 3979 h 9331"/>
              <a:gd name="connsiteX0" fmla="*/ 9741 w 10000"/>
              <a:gd name="connsiteY0" fmla="*/ 4252 h 9989"/>
              <a:gd name="connsiteX1" fmla="*/ 6145 w 10000"/>
              <a:gd name="connsiteY1" fmla="*/ 4380 h 9989"/>
              <a:gd name="connsiteX2" fmla="*/ 6145 w 10000"/>
              <a:gd name="connsiteY2" fmla="*/ 4791 h 9989"/>
              <a:gd name="connsiteX3" fmla="*/ 8048 w 10000"/>
              <a:gd name="connsiteY3" fmla="*/ 4791 h 9989"/>
              <a:gd name="connsiteX4" fmla="*/ 3275 w 10000"/>
              <a:gd name="connsiteY4" fmla="*/ 8900 h 9989"/>
              <a:gd name="connsiteX5" fmla="*/ 2510 w 10000"/>
              <a:gd name="connsiteY5" fmla="*/ 3201 h 9989"/>
              <a:gd name="connsiteX6" fmla="*/ 2163 w 10000"/>
              <a:gd name="connsiteY6" fmla="*/ 128 h 9989"/>
              <a:gd name="connsiteX7" fmla="*/ 3098 w 10000"/>
              <a:gd name="connsiteY7" fmla="*/ 643 h 9989"/>
              <a:gd name="connsiteX8" fmla="*/ 3654 w 10000"/>
              <a:gd name="connsiteY8" fmla="*/ 1211 h 9989"/>
              <a:gd name="connsiteX9" fmla="*/ 4001 w 10000"/>
              <a:gd name="connsiteY9" fmla="*/ 1551 h 9989"/>
              <a:gd name="connsiteX10" fmla="*/ 4367 w 10000"/>
              <a:gd name="connsiteY10" fmla="*/ 1268 h 9989"/>
              <a:gd name="connsiteX11" fmla="*/ 4268 w 10000"/>
              <a:gd name="connsiteY11" fmla="*/ 1170 h 9989"/>
              <a:gd name="connsiteX12" fmla="*/ 4230 w 10000"/>
              <a:gd name="connsiteY12" fmla="*/ 1130 h 9989"/>
              <a:gd name="connsiteX13" fmla="*/ 4203 w 10000"/>
              <a:gd name="connsiteY13" fmla="*/ 1104 h 9989"/>
              <a:gd name="connsiteX14" fmla="*/ 4105 w 10000"/>
              <a:gd name="connsiteY14" fmla="*/ 1008 h 9989"/>
              <a:gd name="connsiteX15" fmla="*/ 3549 w 10000"/>
              <a:gd name="connsiteY15" fmla="*/ 434 h 9989"/>
              <a:gd name="connsiteX16" fmla="*/ 621 w 10000"/>
              <a:gd name="connsiteY16" fmla="*/ 1247 h 9989"/>
              <a:gd name="connsiteX17" fmla="*/ 31 w 10000"/>
              <a:gd name="connsiteY17" fmla="*/ 2064 h 9989"/>
              <a:gd name="connsiteX18" fmla="*/ 490 w 10000"/>
              <a:gd name="connsiteY18" fmla="*/ 2277 h 9989"/>
              <a:gd name="connsiteX19" fmla="*/ 1110 w 10000"/>
              <a:gd name="connsiteY19" fmla="*/ 1399 h 9989"/>
              <a:gd name="connsiteX20" fmla="*/ 1901 w 10000"/>
              <a:gd name="connsiteY20" fmla="*/ 2652 h 9989"/>
              <a:gd name="connsiteX21" fmla="*/ 2425 w 10000"/>
              <a:gd name="connsiteY21" fmla="*/ 5985 h 9989"/>
              <a:gd name="connsiteX22" fmla="*/ 2778 w 10000"/>
              <a:gd name="connsiteY22" fmla="*/ 9789 h 9989"/>
              <a:gd name="connsiteX23" fmla="*/ 2967 w 10000"/>
              <a:gd name="connsiteY23" fmla="*/ 9982 h 9989"/>
              <a:gd name="connsiteX24" fmla="*/ 3295 w 10000"/>
              <a:gd name="connsiteY24" fmla="*/ 9839 h 9989"/>
              <a:gd name="connsiteX25" fmla="*/ 5518 w 10000"/>
              <a:gd name="connsiteY25" fmla="*/ 7159 h 9989"/>
              <a:gd name="connsiteX26" fmla="*/ 8558 w 10000"/>
              <a:gd name="connsiteY26" fmla="*/ 4980 h 9989"/>
              <a:gd name="connsiteX27" fmla="*/ 8943 w 10000"/>
              <a:gd name="connsiteY27" fmla="*/ 4730 h 9989"/>
              <a:gd name="connsiteX28" fmla="*/ 9002 w 10000"/>
              <a:gd name="connsiteY28" fmla="*/ 4675 h 9989"/>
              <a:gd name="connsiteX29" fmla="*/ 9421 w 10000"/>
              <a:gd name="connsiteY29" fmla="*/ 4660 h 9989"/>
              <a:gd name="connsiteX30" fmla="*/ 8937 w 10000"/>
              <a:gd name="connsiteY30" fmla="*/ 5827 h 9989"/>
              <a:gd name="connsiteX31" fmla="*/ 8636 w 10000"/>
              <a:gd name="connsiteY31" fmla="*/ 6553 h 9989"/>
              <a:gd name="connsiteX32" fmla="*/ 8499 w 10000"/>
              <a:gd name="connsiteY32" fmla="*/ 7122 h 9989"/>
              <a:gd name="connsiteX33" fmla="*/ 9022 w 10000"/>
              <a:gd name="connsiteY33" fmla="*/ 7122 h 9989"/>
              <a:gd name="connsiteX34" fmla="*/ 9028 w 10000"/>
              <a:gd name="connsiteY34" fmla="*/ 7037 h 9989"/>
              <a:gd name="connsiteX35" fmla="*/ 9035 w 10000"/>
              <a:gd name="connsiteY35" fmla="*/ 7007 h 9989"/>
              <a:gd name="connsiteX36" fmla="*/ 9055 w 10000"/>
              <a:gd name="connsiteY36" fmla="*/ 6929 h 9989"/>
              <a:gd name="connsiteX37" fmla="*/ 9146 w 10000"/>
              <a:gd name="connsiteY37" fmla="*/ 6641 h 9989"/>
              <a:gd name="connsiteX38" fmla="*/ 9440 w 10000"/>
              <a:gd name="connsiteY38" fmla="*/ 5940 h 9989"/>
              <a:gd name="connsiteX39" fmla="*/ 9996 w 10000"/>
              <a:gd name="connsiteY39" fmla="*/ 4507 h 9989"/>
              <a:gd name="connsiteX40" fmla="*/ 9741 w 10000"/>
              <a:gd name="connsiteY40" fmla="*/ 4252 h 9989"/>
              <a:gd name="connsiteX0" fmla="*/ 9741 w 10000"/>
              <a:gd name="connsiteY0" fmla="*/ 4257 h 10000"/>
              <a:gd name="connsiteX1" fmla="*/ 6145 w 10000"/>
              <a:gd name="connsiteY1" fmla="*/ 4385 h 10000"/>
              <a:gd name="connsiteX2" fmla="*/ 6145 w 10000"/>
              <a:gd name="connsiteY2" fmla="*/ 4796 h 10000"/>
              <a:gd name="connsiteX3" fmla="*/ 8048 w 10000"/>
              <a:gd name="connsiteY3" fmla="*/ 4796 h 10000"/>
              <a:gd name="connsiteX4" fmla="*/ 3275 w 10000"/>
              <a:gd name="connsiteY4" fmla="*/ 8910 h 10000"/>
              <a:gd name="connsiteX5" fmla="*/ 2510 w 10000"/>
              <a:gd name="connsiteY5" fmla="*/ 3205 h 10000"/>
              <a:gd name="connsiteX6" fmla="*/ 2163 w 10000"/>
              <a:gd name="connsiteY6" fmla="*/ 128 h 10000"/>
              <a:gd name="connsiteX7" fmla="*/ 3098 w 10000"/>
              <a:gd name="connsiteY7" fmla="*/ 644 h 10000"/>
              <a:gd name="connsiteX8" fmla="*/ 3654 w 10000"/>
              <a:gd name="connsiteY8" fmla="*/ 1212 h 10000"/>
              <a:gd name="connsiteX9" fmla="*/ 4001 w 10000"/>
              <a:gd name="connsiteY9" fmla="*/ 1553 h 10000"/>
              <a:gd name="connsiteX10" fmla="*/ 4367 w 10000"/>
              <a:gd name="connsiteY10" fmla="*/ 1269 h 10000"/>
              <a:gd name="connsiteX11" fmla="*/ 4268 w 10000"/>
              <a:gd name="connsiteY11" fmla="*/ 1171 h 10000"/>
              <a:gd name="connsiteX12" fmla="*/ 4230 w 10000"/>
              <a:gd name="connsiteY12" fmla="*/ 1131 h 10000"/>
              <a:gd name="connsiteX13" fmla="*/ 4203 w 10000"/>
              <a:gd name="connsiteY13" fmla="*/ 1105 h 10000"/>
              <a:gd name="connsiteX14" fmla="*/ 4105 w 10000"/>
              <a:gd name="connsiteY14" fmla="*/ 1009 h 10000"/>
              <a:gd name="connsiteX15" fmla="*/ 621 w 10000"/>
              <a:gd name="connsiteY15" fmla="*/ 1248 h 10000"/>
              <a:gd name="connsiteX16" fmla="*/ 31 w 10000"/>
              <a:gd name="connsiteY16" fmla="*/ 2066 h 10000"/>
              <a:gd name="connsiteX17" fmla="*/ 490 w 10000"/>
              <a:gd name="connsiteY17" fmla="*/ 2280 h 10000"/>
              <a:gd name="connsiteX18" fmla="*/ 1110 w 10000"/>
              <a:gd name="connsiteY18" fmla="*/ 1401 h 10000"/>
              <a:gd name="connsiteX19" fmla="*/ 1901 w 10000"/>
              <a:gd name="connsiteY19" fmla="*/ 2655 h 10000"/>
              <a:gd name="connsiteX20" fmla="*/ 2425 w 10000"/>
              <a:gd name="connsiteY20" fmla="*/ 5992 h 10000"/>
              <a:gd name="connsiteX21" fmla="*/ 2778 w 10000"/>
              <a:gd name="connsiteY21" fmla="*/ 9800 h 10000"/>
              <a:gd name="connsiteX22" fmla="*/ 2967 w 10000"/>
              <a:gd name="connsiteY22" fmla="*/ 9993 h 10000"/>
              <a:gd name="connsiteX23" fmla="*/ 3295 w 10000"/>
              <a:gd name="connsiteY23" fmla="*/ 9850 h 10000"/>
              <a:gd name="connsiteX24" fmla="*/ 5518 w 10000"/>
              <a:gd name="connsiteY24" fmla="*/ 7167 h 10000"/>
              <a:gd name="connsiteX25" fmla="*/ 8558 w 10000"/>
              <a:gd name="connsiteY25" fmla="*/ 4985 h 10000"/>
              <a:gd name="connsiteX26" fmla="*/ 8943 w 10000"/>
              <a:gd name="connsiteY26" fmla="*/ 4735 h 10000"/>
              <a:gd name="connsiteX27" fmla="*/ 9002 w 10000"/>
              <a:gd name="connsiteY27" fmla="*/ 4680 h 10000"/>
              <a:gd name="connsiteX28" fmla="*/ 9421 w 10000"/>
              <a:gd name="connsiteY28" fmla="*/ 4665 h 10000"/>
              <a:gd name="connsiteX29" fmla="*/ 8937 w 10000"/>
              <a:gd name="connsiteY29" fmla="*/ 5833 h 10000"/>
              <a:gd name="connsiteX30" fmla="*/ 8636 w 10000"/>
              <a:gd name="connsiteY30" fmla="*/ 6560 h 10000"/>
              <a:gd name="connsiteX31" fmla="*/ 8499 w 10000"/>
              <a:gd name="connsiteY31" fmla="*/ 7130 h 10000"/>
              <a:gd name="connsiteX32" fmla="*/ 9022 w 10000"/>
              <a:gd name="connsiteY32" fmla="*/ 7130 h 10000"/>
              <a:gd name="connsiteX33" fmla="*/ 9028 w 10000"/>
              <a:gd name="connsiteY33" fmla="*/ 7045 h 10000"/>
              <a:gd name="connsiteX34" fmla="*/ 9035 w 10000"/>
              <a:gd name="connsiteY34" fmla="*/ 7015 h 10000"/>
              <a:gd name="connsiteX35" fmla="*/ 9055 w 10000"/>
              <a:gd name="connsiteY35" fmla="*/ 6937 h 10000"/>
              <a:gd name="connsiteX36" fmla="*/ 9146 w 10000"/>
              <a:gd name="connsiteY36" fmla="*/ 6648 h 10000"/>
              <a:gd name="connsiteX37" fmla="*/ 9440 w 10000"/>
              <a:gd name="connsiteY37" fmla="*/ 5947 h 10000"/>
              <a:gd name="connsiteX38" fmla="*/ 9996 w 10000"/>
              <a:gd name="connsiteY38" fmla="*/ 4512 h 10000"/>
              <a:gd name="connsiteX39" fmla="*/ 9741 w 10000"/>
              <a:gd name="connsiteY39" fmla="*/ 4257 h 10000"/>
              <a:gd name="connsiteX0" fmla="*/ 9741 w 10000"/>
              <a:gd name="connsiteY0" fmla="*/ 4257 h 10000"/>
              <a:gd name="connsiteX1" fmla="*/ 6145 w 10000"/>
              <a:gd name="connsiteY1" fmla="*/ 4385 h 10000"/>
              <a:gd name="connsiteX2" fmla="*/ 6145 w 10000"/>
              <a:gd name="connsiteY2" fmla="*/ 4796 h 10000"/>
              <a:gd name="connsiteX3" fmla="*/ 8048 w 10000"/>
              <a:gd name="connsiteY3" fmla="*/ 4796 h 10000"/>
              <a:gd name="connsiteX4" fmla="*/ 3275 w 10000"/>
              <a:gd name="connsiteY4" fmla="*/ 8910 h 10000"/>
              <a:gd name="connsiteX5" fmla="*/ 2510 w 10000"/>
              <a:gd name="connsiteY5" fmla="*/ 3205 h 10000"/>
              <a:gd name="connsiteX6" fmla="*/ 2163 w 10000"/>
              <a:gd name="connsiteY6" fmla="*/ 128 h 10000"/>
              <a:gd name="connsiteX7" fmla="*/ 3098 w 10000"/>
              <a:gd name="connsiteY7" fmla="*/ 644 h 10000"/>
              <a:gd name="connsiteX8" fmla="*/ 3654 w 10000"/>
              <a:gd name="connsiteY8" fmla="*/ 1212 h 10000"/>
              <a:gd name="connsiteX9" fmla="*/ 4001 w 10000"/>
              <a:gd name="connsiteY9" fmla="*/ 1553 h 10000"/>
              <a:gd name="connsiteX10" fmla="*/ 4367 w 10000"/>
              <a:gd name="connsiteY10" fmla="*/ 1269 h 10000"/>
              <a:gd name="connsiteX11" fmla="*/ 4268 w 10000"/>
              <a:gd name="connsiteY11" fmla="*/ 1171 h 10000"/>
              <a:gd name="connsiteX12" fmla="*/ 4230 w 10000"/>
              <a:gd name="connsiteY12" fmla="*/ 1131 h 10000"/>
              <a:gd name="connsiteX13" fmla="*/ 4203 w 10000"/>
              <a:gd name="connsiteY13" fmla="*/ 1105 h 10000"/>
              <a:gd name="connsiteX14" fmla="*/ 621 w 10000"/>
              <a:gd name="connsiteY14" fmla="*/ 1248 h 10000"/>
              <a:gd name="connsiteX15" fmla="*/ 31 w 10000"/>
              <a:gd name="connsiteY15" fmla="*/ 2066 h 10000"/>
              <a:gd name="connsiteX16" fmla="*/ 490 w 10000"/>
              <a:gd name="connsiteY16" fmla="*/ 2280 h 10000"/>
              <a:gd name="connsiteX17" fmla="*/ 1110 w 10000"/>
              <a:gd name="connsiteY17" fmla="*/ 1401 h 10000"/>
              <a:gd name="connsiteX18" fmla="*/ 1901 w 10000"/>
              <a:gd name="connsiteY18" fmla="*/ 2655 h 10000"/>
              <a:gd name="connsiteX19" fmla="*/ 2425 w 10000"/>
              <a:gd name="connsiteY19" fmla="*/ 5992 h 10000"/>
              <a:gd name="connsiteX20" fmla="*/ 2778 w 10000"/>
              <a:gd name="connsiteY20" fmla="*/ 9800 h 10000"/>
              <a:gd name="connsiteX21" fmla="*/ 2967 w 10000"/>
              <a:gd name="connsiteY21" fmla="*/ 9993 h 10000"/>
              <a:gd name="connsiteX22" fmla="*/ 3295 w 10000"/>
              <a:gd name="connsiteY22" fmla="*/ 9850 h 10000"/>
              <a:gd name="connsiteX23" fmla="*/ 5518 w 10000"/>
              <a:gd name="connsiteY23" fmla="*/ 7167 h 10000"/>
              <a:gd name="connsiteX24" fmla="*/ 8558 w 10000"/>
              <a:gd name="connsiteY24" fmla="*/ 4985 h 10000"/>
              <a:gd name="connsiteX25" fmla="*/ 8943 w 10000"/>
              <a:gd name="connsiteY25" fmla="*/ 4735 h 10000"/>
              <a:gd name="connsiteX26" fmla="*/ 9002 w 10000"/>
              <a:gd name="connsiteY26" fmla="*/ 4680 h 10000"/>
              <a:gd name="connsiteX27" fmla="*/ 9421 w 10000"/>
              <a:gd name="connsiteY27" fmla="*/ 4665 h 10000"/>
              <a:gd name="connsiteX28" fmla="*/ 8937 w 10000"/>
              <a:gd name="connsiteY28" fmla="*/ 5833 h 10000"/>
              <a:gd name="connsiteX29" fmla="*/ 8636 w 10000"/>
              <a:gd name="connsiteY29" fmla="*/ 6560 h 10000"/>
              <a:gd name="connsiteX30" fmla="*/ 8499 w 10000"/>
              <a:gd name="connsiteY30" fmla="*/ 7130 h 10000"/>
              <a:gd name="connsiteX31" fmla="*/ 9022 w 10000"/>
              <a:gd name="connsiteY31" fmla="*/ 7130 h 10000"/>
              <a:gd name="connsiteX32" fmla="*/ 9028 w 10000"/>
              <a:gd name="connsiteY32" fmla="*/ 7045 h 10000"/>
              <a:gd name="connsiteX33" fmla="*/ 9035 w 10000"/>
              <a:gd name="connsiteY33" fmla="*/ 7015 h 10000"/>
              <a:gd name="connsiteX34" fmla="*/ 9055 w 10000"/>
              <a:gd name="connsiteY34" fmla="*/ 6937 h 10000"/>
              <a:gd name="connsiteX35" fmla="*/ 9146 w 10000"/>
              <a:gd name="connsiteY35" fmla="*/ 6648 h 10000"/>
              <a:gd name="connsiteX36" fmla="*/ 9440 w 10000"/>
              <a:gd name="connsiteY36" fmla="*/ 5947 h 10000"/>
              <a:gd name="connsiteX37" fmla="*/ 9996 w 10000"/>
              <a:gd name="connsiteY37" fmla="*/ 4512 h 10000"/>
              <a:gd name="connsiteX38" fmla="*/ 9741 w 10000"/>
              <a:gd name="connsiteY38" fmla="*/ 4257 h 10000"/>
              <a:gd name="connsiteX0" fmla="*/ 9741 w 10000"/>
              <a:gd name="connsiteY0" fmla="*/ 4257 h 10000"/>
              <a:gd name="connsiteX1" fmla="*/ 6145 w 10000"/>
              <a:gd name="connsiteY1" fmla="*/ 4385 h 10000"/>
              <a:gd name="connsiteX2" fmla="*/ 6145 w 10000"/>
              <a:gd name="connsiteY2" fmla="*/ 4796 h 10000"/>
              <a:gd name="connsiteX3" fmla="*/ 8048 w 10000"/>
              <a:gd name="connsiteY3" fmla="*/ 4796 h 10000"/>
              <a:gd name="connsiteX4" fmla="*/ 3275 w 10000"/>
              <a:gd name="connsiteY4" fmla="*/ 8910 h 10000"/>
              <a:gd name="connsiteX5" fmla="*/ 2510 w 10000"/>
              <a:gd name="connsiteY5" fmla="*/ 3205 h 10000"/>
              <a:gd name="connsiteX6" fmla="*/ 2163 w 10000"/>
              <a:gd name="connsiteY6" fmla="*/ 128 h 10000"/>
              <a:gd name="connsiteX7" fmla="*/ 3098 w 10000"/>
              <a:gd name="connsiteY7" fmla="*/ 644 h 10000"/>
              <a:gd name="connsiteX8" fmla="*/ 3654 w 10000"/>
              <a:gd name="connsiteY8" fmla="*/ 1212 h 10000"/>
              <a:gd name="connsiteX9" fmla="*/ 4001 w 10000"/>
              <a:gd name="connsiteY9" fmla="*/ 1553 h 10000"/>
              <a:gd name="connsiteX10" fmla="*/ 4367 w 10000"/>
              <a:gd name="connsiteY10" fmla="*/ 1269 h 10000"/>
              <a:gd name="connsiteX11" fmla="*/ 4268 w 10000"/>
              <a:gd name="connsiteY11" fmla="*/ 1171 h 10000"/>
              <a:gd name="connsiteX12" fmla="*/ 4203 w 10000"/>
              <a:gd name="connsiteY12" fmla="*/ 1105 h 10000"/>
              <a:gd name="connsiteX13" fmla="*/ 621 w 10000"/>
              <a:gd name="connsiteY13" fmla="*/ 1248 h 10000"/>
              <a:gd name="connsiteX14" fmla="*/ 31 w 10000"/>
              <a:gd name="connsiteY14" fmla="*/ 2066 h 10000"/>
              <a:gd name="connsiteX15" fmla="*/ 490 w 10000"/>
              <a:gd name="connsiteY15" fmla="*/ 2280 h 10000"/>
              <a:gd name="connsiteX16" fmla="*/ 1110 w 10000"/>
              <a:gd name="connsiteY16" fmla="*/ 1401 h 10000"/>
              <a:gd name="connsiteX17" fmla="*/ 1901 w 10000"/>
              <a:gd name="connsiteY17" fmla="*/ 2655 h 10000"/>
              <a:gd name="connsiteX18" fmla="*/ 2425 w 10000"/>
              <a:gd name="connsiteY18" fmla="*/ 5992 h 10000"/>
              <a:gd name="connsiteX19" fmla="*/ 2778 w 10000"/>
              <a:gd name="connsiteY19" fmla="*/ 9800 h 10000"/>
              <a:gd name="connsiteX20" fmla="*/ 2967 w 10000"/>
              <a:gd name="connsiteY20" fmla="*/ 9993 h 10000"/>
              <a:gd name="connsiteX21" fmla="*/ 3295 w 10000"/>
              <a:gd name="connsiteY21" fmla="*/ 9850 h 10000"/>
              <a:gd name="connsiteX22" fmla="*/ 5518 w 10000"/>
              <a:gd name="connsiteY22" fmla="*/ 7167 h 10000"/>
              <a:gd name="connsiteX23" fmla="*/ 8558 w 10000"/>
              <a:gd name="connsiteY23" fmla="*/ 4985 h 10000"/>
              <a:gd name="connsiteX24" fmla="*/ 8943 w 10000"/>
              <a:gd name="connsiteY24" fmla="*/ 4735 h 10000"/>
              <a:gd name="connsiteX25" fmla="*/ 9002 w 10000"/>
              <a:gd name="connsiteY25" fmla="*/ 4680 h 10000"/>
              <a:gd name="connsiteX26" fmla="*/ 9421 w 10000"/>
              <a:gd name="connsiteY26" fmla="*/ 4665 h 10000"/>
              <a:gd name="connsiteX27" fmla="*/ 8937 w 10000"/>
              <a:gd name="connsiteY27" fmla="*/ 5833 h 10000"/>
              <a:gd name="connsiteX28" fmla="*/ 8636 w 10000"/>
              <a:gd name="connsiteY28" fmla="*/ 6560 h 10000"/>
              <a:gd name="connsiteX29" fmla="*/ 8499 w 10000"/>
              <a:gd name="connsiteY29" fmla="*/ 7130 h 10000"/>
              <a:gd name="connsiteX30" fmla="*/ 9022 w 10000"/>
              <a:gd name="connsiteY30" fmla="*/ 7130 h 10000"/>
              <a:gd name="connsiteX31" fmla="*/ 9028 w 10000"/>
              <a:gd name="connsiteY31" fmla="*/ 7045 h 10000"/>
              <a:gd name="connsiteX32" fmla="*/ 9035 w 10000"/>
              <a:gd name="connsiteY32" fmla="*/ 7015 h 10000"/>
              <a:gd name="connsiteX33" fmla="*/ 9055 w 10000"/>
              <a:gd name="connsiteY33" fmla="*/ 6937 h 10000"/>
              <a:gd name="connsiteX34" fmla="*/ 9146 w 10000"/>
              <a:gd name="connsiteY34" fmla="*/ 6648 h 10000"/>
              <a:gd name="connsiteX35" fmla="*/ 9440 w 10000"/>
              <a:gd name="connsiteY35" fmla="*/ 5947 h 10000"/>
              <a:gd name="connsiteX36" fmla="*/ 9996 w 10000"/>
              <a:gd name="connsiteY36" fmla="*/ 4512 h 10000"/>
              <a:gd name="connsiteX37" fmla="*/ 9741 w 10000"/>
              <a:gd name="connsiteY37" fmla="*/ 4257 h 10000"/>
              <a:gd name="connsiteX0" fmla="*/ 9741 w 10000"/>
              <a:gd name="connsiteY0" fmla="*/ 4257 h 10000"/>
              <a:gd name="connsiteX1" fmla="*/ 6145 w 10000"/>
              <a:gd name="connsiteY1" fmla="*/ 4385 h 10000"/>
              <a:gd name="connsiteX2" fmla="*/ 6145 w 10000"/>
              <a:gd name="connsiteY2" fmla="*/ 4796 h 10000"/>
              <a:gd name="connsiteX3" fmla="*/ 8048 w 10000"/>
              <a:gd name="connsiteY3" fmla="*/ 4796 h 10000"/>
              <a:gd name="connsiteX4" fmla="*/ 3275 w 10000"/>
              <a:gd name="connsiteY4" fmla="*/ 8910 h 10000"/>
              <a:gd name="connsiteX5" fmla="*/ 2510 w 10000"/>
              <a:gd name="connsiteY5" fmla="*/ 3205 h 10000"/>
              <a:gd name="connsiteX6" fmla="*/ 2163 w 10000"/>
              <a:gd name="connsiteY6" fmla="*/ 128 h 10000"/>
              <a:gd name="connsiteX7" fmla="*/ 3098 w 10000"/>
              <a:gd name="connsiteY7" fmla="*/ 644 h 10000"/>
              <a:gd name="connsiteX8" fmla="*/ 3654 w 10000"/>
              <a:gd name="connsiteY8" fmla="*/ 1212 h 10000"/>
              <a:gd name="connsiteX9" fmla="*/ 4001 w 10000"/>
              <a:gd name="connsiteY9" fmla="*/ 1553 h 10000"/>
              <a:gd name="connsiteX10" fmla="*/ 4367 w 10000"/>
              <a:gd name="connsiteY10" fmla="*/ 1269 h 10000"/>
              <a:gd name="connsiteX11" fmla="*/ 4268 w 10000"/>
              <a:gd name="connsiteY11" fmla="*/ 1171 h 10000"/>
              <a:gd name="connsiteX12" fmla="*/ 621 w 10000"/>
              <a:gd name="connsiteY12" fmla="*/ 1248 h 10000"/>
              <a:gd name="connsiteX13" fmla="*/ 31 w 10000"/>
              <a:gd name="connsiteY13" fmla="*/ 2066 h 10000"/>
              <a:gd name="connsiteX14" fmla="*/ 490 w 10000"/>
              <a:gd name="connsiteY14" fmla="*/ 2280 h 10000"/>
              <a:gd name="connsiteX15" fmla="*/ 1110 w 10000"/>
              <a:gd name="connsiteY15" fmla="*/ 1401 h 10000"/>
              <a:gd name="connsiteX16" fmla="*/ 1901 w 10000"/>
              <a:gd name="connsiteY16" fmla="*/ 2655 h 10000"/>
              <a:gd name="connsiteX17" fmla="*/ 2425 w 10000"/>
              <a:gd name="connsiteY17" fmla="*/ 5992 h 10000"/>
              <a:gd name="connsiteX18" fmla="*/ 2778 w 10000"/>
              <a:gd name="connsiteY18" fmla="*/ 9800 h 10000"/>
              <a:gd name="connsiteX19" fmla="*/ 2967 w 10000"/>
              <a:gd name="connsiteY19" fmla="*/ 9993 h 10000"/>
              <a:gd name="connsiteX20" fmla="*/ 3295 w 10000"/>
              <a:gd name="connsiteY20" fmla="*/ 9850 h 10000"/>
              <a:gd name="connsiteX21" fmla="*/ 5518 w 10000"/>
              <a:gd name="connsiteY21" fmla="*/ 7167 h 10000"/>
              <a:gd name="connsiteX22" fmla="*/ 8558 w 10000"/>
              <a:gd name="connsiteY22" fmla="*/ 4985 h 10000"/>
              <a:gd name="connsiteX23" fmla="*/ 8943 w 10000"/>
              <a:gd name="connsiteY23" fmla="*/ 4735 h 10000"/>
              <a:gd name="connsiteX24" fmla="*/ 9002 w 10000"/>
              <a:gd name="connsiteY24" fmla="*/ 4680 h 10000"/>
              <a:gd name="connsiteX25" fmla="*/ 9421 w 10000"/>
              <a:gd name="connsiteY25" fmla="*/ 4665 h 10000"/>
              <a:gd name="connsiteX26" fmla="*/ 8937 w 10000"/>
              <a:gd name="connsiteY26" fmla="*/ 5833 h 10000"/>
              <a:gd name="connsiteX27" fmla="*/ 8636 w 10000"/>
              <a:gd name="connsiteY27" fmla="*/ 6560 h 10000"/>
              <a:gd name="connsiteX28" fmla="*/ 8499 w 10000"/>
              <a:gd name="connsiteY28" fmla="*/ 7130 h 10000"/>
              <a:gd name="connsiteX29" fmla="*/ 9022 w 10000"/>
              <a:gd name="connsiteY29" fmla="*/ 7130 h 10000"/>
              <a:gd name="connsiteX30" fmla="*/ 9028 w 10000"/>
              <a:gd name="connsiteY30" fmla="*/ 7045 h 10000"/>
              <a:gd name="connsiteX31" fmla="*/ 9035 w 10000"/>
              <a:gd name="connsiteY31" fmla="*/ 7015 h 10000"/>
              <a:gd name="connsiteX32" fmla="*/ 9055 w 10000"/>
              <a:gd name="connsiteY32" fmla="*/ 6937 h 10000"/>
              <a:gd name="connsiteX33" fmla="*/ 9146 w 10000"/>
              <a:gd name="connsiteY33" fmla="*/ 6648 h 10000"/>
              <a:gd name="connsiteX34" fmla="*/ 9440 w 10000"/>
              <a:gd name="connsiteY34" fmla="*/ 5947 h 10000"/>
              <a:gd name="connsiteX35" fmla="*/ 9996 w 10000"/>
              <a:gd name="connsiteY35" fmla="*/ 4512 h 10000"/>
              <a:gd name="connsiteX36" fmla="*/ 9741 w 10000"/>
              <a:gd name="connsiteY36" fmla="*/ 4257 h 10000"/>
              <a:gd name="connsiteX0" fmla="*/ 9741 w 10000"/>
              <a:gd name="connsiteY0" fmla="*/ 4257 h 10000"/>
              <a:gd name="connsiteX1" fmla="*/ 6145 w 10000"/>
              <a:gd name="connsiteY1" fmla="*/ 4385 h 10000"/>
              <a:gd name="connsiteX2" fmla="*/ 6145 w 10000"/>
              <a:gd name="connsiteY2" fmla="*/ 4796 h 10000"/>
              <a:gd name="connsiteX3" fmla="*/ 8048 w 10000"/>
              <a:gd name="connsiteY3" fmla="*/ 4796 h 10000"/>
              <a:gd name="connsiteX4" fmla="*/ 3275 w 10000"/>
              <a:gd name="connsiteY4" fmla="*/ 8910 h 10000"/>
              <a:gd name="connsiteX5" fmla="*/ 2510 w 10000"/>
              <a:gd name="connsiteY5" fmla="*/ 3205 h 10000"/>
              <a:gd name="connsiteX6" fmla="*/ 2163 w 10000"/>
              <a:gd name="connsiteY6" fmla="*/ 128 h 10000"/>
              <a:gd name="connsiteX7" fmla="*/ 3098 w 10000"/>
              <a:gd name="connsiteY7" fmla="*/ 644 h 10000"/>
              <a:gd name="connsiteX8" fmla="*/ 3654 w 10000"/>
              <a:gd name="connsiteY8" fmla="*/ 1212 h 10000"/>
              <a:gd name="connsiteX9" fmla="*/ 4001 w 10000"/>
              <a:gd name="connsiteY9" fmla="*/ 1553 h 10000"/>
              <a:gd name="connsiteX10" fmla="*/ 4367 w 10000"/>
              <a:gd name="connsiteY10" fmla="*/ 1269 h 10000"/>
              <a:gd name="connsiteX11" fmla="*/ 621 w 10000"/>
              <a:gd name="connsiteY11" fmla="*/ 1248 h 10000"/>
              <a:gd name="connsiteX12" fmla="*/ 31 w 10000"/>
              <a:gd name="connsiteY12" fmla="*/ 2066 h 10000"/>
              <a:gd name="connsiteX13" fmla="*/ 490 w 10000"/>
              <a:gd name="connsiteY13" fmla="*/ 2280 h 10000"/>
              <a:gd name="connsiteX14" fmla="*/ 1110 w 10000"/>
              <a:gd name="connsiteY14" fmla="*/ 1401 h 10000"/>
              <a:gd name="connsiteX15" fmla="*/ 1901 w 10000"/>
              <a:gd name="connsiteY15" fmla="*/ 2655 h 10000"/>
              <a:gd name="connsiteX16" fmla="*/ 2425 w 10000"/>
              <a:gd name="connsiteY16" fmla="*/ 5992 h 10000"/>
              <a:gd name="connsiteX17" fmla="*/ 2778 w 10000"/>
              <a:gd name="connsiteY17" fmla="*/ 9800 h 10000"/>
              <a:gd name="connsiteX18" fmla="*/ 2967 w 10000"/>
              <a:gd name="connsiteY18" fmla="*/ 9993 h 10000"/>
              <a:gd name="connsiteX19" fmla="*/ 3295 w 10000"/>
              <a:gd name="connsiteY19" fmla="*/ 9850 h 10000"/>
              <a:gd name="connsiteX20" fmla="*/ 5518 w 10000"/>
              <a:gd name="connsiteY20" fmla="*/ 7167 h 10000"/>
              <a:gd name="connsiteX21" fmla="*/ 8558 w 10000"/>
              <a:gd name="connsiteY21" fmla="*/ 4985 h 10000"/>
              <a:gd name="connsiteX22" fmla="*/ 8943 w 10000"/>
              <a:gd name="connsiteY22" fmla="*/ 4735 h 10000"/>
              <a:gd name="connsiteX23" fmla="*/ 9002 w 10000"/>
              <a:gd name="connsiteY23" fmla="*/ 4680 h 10000"/>
              <a:gd name="connsiteX24" fmla="*/ 9421 w 10000"/>
              <a:gd name="connsiteY24" fmla="*/ 4665 h 10000"/>
              <a:gd name="connsiteX25" fmla="*/ 8937 w 10000"/>
              <a:gd name="connsiteY25" fmla="*/ 5833 h 10000"/>
              <a:gd name="connsiteX26" fmla="*/ 8636 w 10000"/>
              <a:gd name="connsiteY26" fmla="*/ 6560 h 10000"/>
              <a:gd name="connsiteX27" fmla="*/ 8499 w 10000"/>
              <a:gd name="connsiteY27" fmla="*/ 7130 h 10000"/>
              <a:gd name="connsiteX28" fmla="*/ 9022 w 10000"/>
              <a:gd name="connsiteY28" fmla="*/ 7130 h 10000"/>
              <a:gd name="connsiteX29" fmla="*/ 9028 w 10000"/>
              <a:gd name="connsiteY29" fmla="*/ 7045 h 10000"/>
              <a:gd name="connsiteX30" fmla="*/ 9035 w 10000"/>
              <a:gd name="connsiteY30" fmla="*/ 7015 h 10000"/>
              <a:gd name="connsiteX31" fmla="*/ 9055 w 10000"/>
              <a:gd name="connsiteY31" fmla="*/ 6937 h 10000"/>
              <a:gd name="connsiteX32" fmla="*/ 9146 w 10000"/>
              <a:gd name="connsiteY32" fmla="*/ 6648 h 10000"/>
              <a:gd name="connsiteX33" fmla="*/ 9440 w 10000"/>
              <a:gd name="connsiteY33" fmla="*/ 5947 h 10000"/>
              <a:gd name="connsiteX34" fmla="*/ 9996 w 10000"/>
              <a:gd name="connsiteY34" fmla="*/ 4512 h 10000"/>
              <a:gd name="connsiteX35" fmla="*/ 9741 w 10000"/>
              <a:gd name="connsiteY35" fmla="*/ 4257 h 10000"/>
              <a:gd name="connsiteX0" fmla="*/ 9741 w 10000"/>
              <a:gd name="connsiteY0" fmla="*/ 4257 h 10000"/>
              <a:gd name="connsiteX1" fmla="*/ 6145 w 10000"/>
              <a:gd name="connsiteY1" fmla="*/ 4385 h 10000"/>
              <a:gd name="connsiteX2" fmla="*/ 6145 w 10000"/>
              <a:gd name="connsiteY2" fmla="*/ 4796 h 10000"/>
              <a:gd name="connsiteX3" fmla="*/ 8048 w 10000"/>
              <a:gd name="connsiteY3" fmla="*/ 4796 h 10000"/>
              <a:gd name="connsiteX4" fmla="*/ 3275 w 10000"/>
              <a:gd name="connsiteY4" fmla="*/ 8910 h 10000"/>
              <a:gd name="connsiteX5" fmla="*/ 2510 w 10000"/>
              <a:gd name="connsiteY5" fmla="*/ 3205 h 10000"/>
              <a:gd name="connsiteX6" fmla="*/ 2163 w 10000"/>
              <a:gd name="connsiteY6" fmla="*/ 128 h 10000"/>
              <a:gd name="connsiteX7" fmla="*/ 3098 w 10000"/>
              <a:gd name="connsiteY7" fmla="*/ 644 h 10000"/>
              <a:gd name="connsiteX8" fmla="*/ 3654 w 10000"/>
              <a:gd name="connsiteY8" fmla="*/ 1212 h 10000"/>
              <a:gd name="connsiteX9" fmla="*/ 4001 w 10000"/>
              <a:gd name="connsiteY9" fmla="*/ 1553 h 10000"/>
              <a:gd name="connsiteX10" fmla="*/ 621 w 10000"/>
              <a:gd name="connsiteY10" fmla="*/ 1248 h 10000"/>
              <a:gd name="connsiteX11" fmla="*/ 31 w 10000"/>
              <a:gd name="connsiteY11" fmla="*/ 2066 h 10000"/>
              <a:gd name="connsiteX12" fmla="*/ 490 w 10000"/>
              <a:gd name="connsiteY12" fmla="*/ 2280 h 10000"/>
              <a:gd name="connsiteX13" fmla="*/ 1110 w 10000"/>
              <a:gd name="connsiteY13" fmla="*/ 1401 h 10000"/>
              <a:gd name="connsiteX14" fmla="*/ 1901 w 10000"/>
              <a:gd name="connsiteY14" fmla="*/ 2655 h 10000"/>
              <a:gd name="connsiteX15" fmla="*/ 2425 w 10000"/>
              <a:gd name="connsiteY15" fmla="*/ 5992 h 10000"/>
              <a:gd name="connsiteX16" fmla="*/ 2778 w 10000"/>
              <a:gd name="connsiteY16" fmla="*/ 9800 h 10000"/>
              <a:gd name="connsiteX17" fmla="*/ 2967 w 10000"/>
              <a:gd name="connsiteY17" fmla="*/ 9993 h 10000"/>
              <a:gd name="connsiteX18" fmla="*/ 3295 w 10000"/>
              <a:gd name="connsiteY18" fmla="*/ 9850 h 10000"/>
              <a:gd name="connsiteX19" fmla="*/ 5518 w 10000"/>
              <a:gd name="connsiteY19" fmla="*/ 7167 h 10000"/>
              <a:gd name="connsiteX20" fmla="*/ 8558 w 10000"/>
              <a:gd name="connsiteY20" fmla="*/ 4985 h 10000"/>
              <a:gd name="connsiteX21" fmla="*/ 8943 w 10000"/>
              <a:gd name="connsiteY21" fmla="*/ 4735 h 10000"/>
              <a:gd name="connsiteX22" fmla="*/ 9002 w 10000"/>
              <a:gd name="connsiteY22" fmla="*/ 4680 h 10000"/>
              <a:gd name="connsiteX23" fmla="*/ 9421 w 10000"/>
              <a:gd name="connsiteY23" fmla="*/ 4665 h 10000"/>
              <a:gd name="connsiteX24" fmla="*/ 8937 w 10000"/>
              <a:gd name="connsiteY24" fmla="*/ 5833 h 10000"/>
              <a:gd name="connsiteX25" fmla="*/ 8636 w 10000"/>
              <a:gd name="connsiteY25" fmla="*/ 6560 h 10000"/>
              <a:gd name="connsiteX26" fmla="*/ 8499 w 10000"/>
              <a:gd name="connsiteY26" fmla="*/ 7130 h 10000"/>
              <a:gd name="connsiteX27" fmla="*/ 9022 w 10000"/>
              <a:gd name="connsiteY27" fmla="*/ 7130 h 10000"/>
              <a:gd name="connsiteX28" fmla="*/ 9028 w 10000"/>
              <a:gd name="connsiteY28" fmla="*/ 7045 h 10000"/>
              <a:gd name="connsiteX29" fmla="*/ 9035 w 10000"/>
              <a:gd name="connsiteY29" fmla="*/ 7015 h 10000"/>
              <a:gd name="connsiteX30" fmla="*/ 9055 w 10000"/>
              <a:gd name="connsiteY30" fmla="*/ 6937 h 10000"/>
              <a:gd name="connsiteX31" fmla="*/ 9146 w 10000"/>
              <a:gd name="connsiteY31" fmla="*/ 6648 h 10000"/>
              <a:gd name="connsiteX32" fmla="*/ 9440 w 10000"/>
              <a:gd name="connsiteY32" fmla="*/ 5947 h 10000"/>
              <a:gd name="connsiteX33" fmla="*/ 9996 w 10000"/>
              <a:gd name="connsiteY33" fmla="*/ 4512 h 10000"/>
              <a:gd name="connsiteX34" fmla="*/ 9741 w 10000"/>
              <a:gd name="connsiteY34" fmla="*/ 4257 h 10000"/>
              <a:gd name="connsiteX0" fmla="*/ 9741 w 10000"/>
              <a:gd name="connsiteY0" fmla="*/ 4257 h 10000"/>
              <a:gd name="connsiteX1" fmla="*/ 6145 w 10000"/>
              <a:gd name="connsiteY1" fmla="*/ 4385 h 10000"/>
              <a:gd name="connsiteX2" fmla="*/ 6145 w 10000"/>
              <a:gd name="connsiteY2" fmla="*/ 4796 h 10000"/>
              <a:gd name="connsiteX3" fmla="*/ 8048 w 10000"/>
              <a:gd name="connsiteY3" fmla="*/ 4796 h 10000"/>
              <a:gd name="connsiteX4" fmla="*/ 3275 w 10000"/>
              <a:gd name="connsiteY4" fmla="*/ 8910 h 10000"/>
              <a:gd name="connsiteX5" fmla="*/ 2510 w 10000"/>
              <a:gd name="connsiteY5" fmla="*/ 3205 h 10000"/>
              <a:gd name="connsiteX6" fmla="*/ 2163 w 10000"/>
              <a:gd name="connsiteY6" fmla="*/ 128 h 10000"/>
              <a:gd name="connsiteX7" fmla="*/ 3098 w 10000"/>
              <a:gd name="connsiteY7" fmla="*/ 644 h 10000"/>
              <a:gd name="connsiteX8" fmla="*/ 3654 w 10000"/>
              <a:gd name="connsiteY8" fmla="*/ 1212 h 10000"/>
              <a:gd name="connsiteX9" fmla="*/ 621 w 10000"/>
              <a:gd name="connsiteY9" fmla="*/ 1248 h 10000"/>
              <a:gd name="connsiteX10" fmla="*/ 31 w 10000"/>
              <a:gd name="connsiteY10" fmla="*/ 2066 h 10000"/>
              <a:gd name="connsiteX11" fmla="*/ 490 w 10000"/>
              <a:gd name="connsiteY11" fmla="*/ 2280 h 10000"/>
              <a:gd name="connsiteX12" fmla="*/ 1110 w 10000"/>
              <a:gd name="connsiteY12" fmla="*/ 1401 h 10000"/>
              <a:gd name="connsiteX13" fmla="*/ 1901 w 10000"/>
              <a:gd name="connsiteY13" fmla="*/ 2655 h 10000"/>
              <a:gd name="connsiteX14" fmla="*/ 2425 w 10000"/>
              <a:gd name="connsiteY14" fmla="*/ 5992 h 10000"/>
              <a:gd name="connsiteX15" fmla="*/ 2778 w 10000"/>
              <a:gd name="connsiteY15" fmla="*/ 9800 h 10000"/>
              <a:gd name="connsiteX16" fmla="*/ 2967 w 10000"/>
              <a:gd name="connsiteY16" fmla="*/ 9993 h 10000"/>
              <a:gd name="connsiteX17" fmla="*/ 3295 w 10000"/>
              <a:gd name="connsiteY17" fmla="*/ 9850 h 10000"/>
              <a:gd name="connsiteX18" fmla="*/ 5518 w 10000"/>
              <a:gd name="connsiteY18" fmla="*/ 7167 h 10000"/>
              <a:gd name="connsiteX19" fmla="*/ 8558 w 10000"/>
              <a:gd name="connsiteY19" fmla="*/ 4985 h 10000"/>
              <a:gd name="connsiteX20" fmla="*/ 8943 w 10000"/>
              <a:gd name="connsiteY20" fmla="*/ 4735 h 10000"/>
              <a:gd name="connsiteX21" fmla="*/ 9002 w 10000"/>
              <a:gd name="connsiteY21" fmla="*/ 4680 h 10000"/>
              <a:gd name="connsiteX22" fmla="*/ 9421 w 10000"/>
              <a:gd name="connsiteY22" fmla="*/ 4665 h 10000"/>
              <a:gd name="connsiteX23" fmla="*/ 8937 w 10000"/>
              <a:gd name="connsiteY23" fmla="*/ 5833 h 10000"/>
              <a:gd name="connsiteX24" fmla="*/ 8636 w 10000"/>
              <a:gd name="connsiteY24" fmla="*/ 6560 h 10000"/>
              <a:gd name="connsiteX25" fmla="*/ 8499 w 10000"/>
              <a:gd name="connsiteY25" fmla="*/ 7130 h 10000"/>
              <a:gd name="connsiteX26" fmla="*/ 9022 w 10000"/>
              <a:gd name="connsiteY26" fmla="*/ 7130 h 10000"/>
              <a:gd name="connsiteX27" fmla="*/ 9028 w 10000"/>
              <a:gd name="connsiteY27" fmla="*/ 7045 h 10000"/>
              <a:gd name="connsiteX28" fmla="*/ 9035 w 10000"/>
              <a:gd name="connsiteY28" fmla="*/ 7015 h 10000"/>
              <a:gd name="connsiteX29" fmla="*/ 9055 w 10000"/>
              <a:gd name="connsiteY29" fmla="*/ 6937 h 10000"/>
              <a:gd name="connsiteX30" fmla="*/ 9146 w 10000"/>
              <a:gd name="connsiteY30" fmla="*/ 6648 h 10000"/>
              <a:gd name="connsiteX31" fmla="*/ 9440 w 10000"/>
              <a:gd name="connsiteY31" fmla="*/ 5947 h 10000"/>
              <a:gd name="connsiteX32" fmla="*/ 9996 w 10000"/>
              <a:gd name="connsiteY32" fmla="*/ 4512 h 10000"/>
              <a:gd name="connsiteX33" fmla="*/ 9741 w 10000"/>
              <a:gd name="connsiteY33" fmla="*/ 4257 h 10000"/>
              <a:gd name="connsiteX0" fmla="*/ 9741 w 10000"/>
              <a:gd name="connsiteY0" fmla="*/ 4257 h 10000"/>
              <a:gd name="connsiteX1" fmla="*/ 6145 w 10000"/>
              <a:gd name="connsiteY1" fmla="*/ 4385 h 10000"/>
              <a:gd name="connsiteX2" fmla="*/ 6145 w 10000"/>
              <a:gd name="connsiteY2" fmla="*/ 4796 h 10000"/>
              <a:gd name="connsiteX3" fmla="*/ 8048 w 10000"/>
              <a:gd name="connsiteY3" fmla="*/ 4796 h 10000"/>
              <a:gd name="connsiteX4" fmla="*/ 3275 w 10000"/>
              <a:gd name="connsiteY4" fmla="*/ 8910 h 10000"/>
              <a:gd name="connsiteX5" fmla="*/ 2510 w 10000"/>
              <a:gd name="connsiteY5" fmla="*/ 3205 h 10000"/>
              <a:gd name="connsiteX6" fmla="*/ 2163 w 10000"/>
              <a:gd name="connsiteY6" fmla="*/ 128 h 10000"/>
              <a:gd name="connsiteX7" fmla="*/ 3098 w 10000"/>
              <a:gd name="connsiteY7" fmla="*/ 644 h 10000"/>
              <a:gd name="connsiteX8" fmla="*/ 621 w 10000"/>
              <a:gd name="connsiteY8" fmla="*/ 1248 h 10000"/>
              <a:gd name="connsiteX9" fmla="*/ 31 w 10000"/>
              <a:gd name="connsiteY9" fmla="*/ 2066 h 10000"/>
              <a:gd name="connsiteX10" fmla="*/ 490 w 10000"/>
              <a:gd name="connsiteY10" fmla="*/ 2280 h 10000"/>
              <a:gd name="connsiteX11" fmla="*/ 1110 w 10000"/>
              <a:gd name="connsiteY11" fmla="*/ 1401 h 10000"/>
              <a:gd name="connsiteX12" fmla="*/ 1901 w 10000"/>
              <a:gd name="connsiteY12" fmla="*/ 2655 h 10000"/>
              <a:gd name="connsiteX13" fmla="*/ 2425 w 10000"/>
              <a:gd name="connsiteY13" fmla="*/ 5992 h 10000"/>
              <a:gd name="connsiteX14" fmla="*/ 2778 w 10000"/>
              <a:gd name="connsiteY14" fmla="*/ 9800 h 10000"/>
              <a:gd name="connsiteX15" fmla="*/ 2967 w 10000"/>
              <a:gd name="connsiteY15" fmla="*/ 9993 h 10000"/>
              <a:gd name="connsiteX16" fmla="*/ 3295 w 10000"/>
              <a:gd name="connsiteY16" fmla="*/ 9850 h 10000"/>
              <a:gd name="connsiteX17" fmla="*/ 5518 w 10000"/>
              <a:gd name="connsiteY17" fmla="*/ 7167 h 10000"/>
              <a:gd name="connsiteX18" fmla="*/ 8558 w 10000"/>
              <a:gd name="connsiteY18" fmla="*/ 4985 h 10000"/>
              <a:gd name="connsiteX19" fmla="*/ 8943 w 10000"/>
              <a:gd name="connsiteY19" fmla="*/ 4735 h 10000"/>
              <a:gd name="connsiteX20" fmla="*/ 9002 w 10000"/>
              <a:gd name="connsiteY20" fmla="*/ 4680 h 10000"/>
              <a:gd name="connsiteX21" fmla="*/ 9421 w 10000"/>
              <a:gd name="connsiteY21" fmla="*/ 4665 h 10000"/>
              <a:gd name="connsiteX22" fmla="*/ 8937 w 10000"/>
              <a:gd name="connsiteY22" fmla="*/ 5833 h 10000"/>
              <a:gd name="connsiteX23" fmla="*/ 8636 w 10000"/>
              <a:gd name="connsiteY23" fmla="*/ 6560 h 10000"/>
              <a:gd name="connsiteX24" fmla="*/ 8499 w 10000"/>
              <a:gd name="connsiteY24" fmla="*/ 7130 h 10000"/>
              <a:gd name="connsiteX25" fmla="*/ 9022 w 10000"/>
              <a:gd name="connsiteY25" fmla="*/ 7130 h 10000"/>
              <a:gd name="connsiteX26" fmla="*/ 9028 w 10000"/>
              <a:gd name="connsiteY26" fmla="*/ 7045 h 10000"/>
              <a:gd name="connsiteX27" fmla="*/ 9035 w 10000"/>
              <a:gd name="connsiteY27" fmla="*/ 7015 h 10000"/>
              <a:gd name="connsiteX28" fmla="*/ 9055 w 10000"/>
              <a:gd name="connsiteY28" fmla="*/ 6937 h 10000"/>
              <a:gd name="connsiteX29" fmla="*/ 9146 w 10000"/>
              <a:gd name="connsiteY29" fmla="*/ 6648 h 10000"/>
              <a:gd name="connsiteX30" fmla="*/ 9440 w 10000"/>
              <a:gd name="connsiteY30" fmla="*/ 5947 h 10000"/>
              <a:gd name="connsiteX31" fmla="*/ 9996 w 10000"/>
              <a:gd name="connsiteY31" fmla="*/ 4512 h 10000"/>
              <a:gd name="connsiteX32" fmla="*/ 9741 w 10000"/>
              <a:gd name="connsiteY32" fmla="*/ 4257 h 10000"/>
              <a:gd name="connsiteX0" fmla="*/ 9741 w 10000"/>
              <a:gd name="connsiteY0" fmla="*/ 4188 h 9931"/>
              <a:gd name="connsiteX1" fmla="*/ 6145 w 10000"/>
              <a:gd name="connsiteY1" fmla="*/ 4316 h 9931"/>
              <a:gd name="connsiteX2" fmla="*/ 6145 w 10000"/>
              <a:gd name="connsiteY2" fmla="*/ 4727 h 9931"/>
              <a:gd name="connsiteX3" fmla="*/ 8048 w 10000"/>
              <a:gd name="connsiteY3" fmla="*/ 4727 h 9931"/>
              <a:gd name="connsiteX4" fmla="*/ 3275 w 10000"/>
              <a:gd name="connsiteY4" fmla="*/ 8841 h 9931"/>
              <a:gd name="connsiteX5" fmla="*/ 2510 w 10000"/>
              <a:gd name="connsiteY5" fmla="*/ 3136 h 9931"/>
              <a:gd name="connsiteX6" fmla="*/ 2163 w 10000"/>
              <a:gd name="connsiteY6" fmla="*/ 59 h 9931"/>
              <a:gd name="connsiteX7" fmla="*/ 621 w 10000"/>
              <a:gd name="connsiteY7" fmla="*/ 1179 h 9931"/>
              <a:gd name="connsiteX8" fmla="*/ 31 w 10000"/>
              <a:gd name="connsiteY8" fmla="*/ 1997 h 9931"/>
              <a:gd name="connsiteX9" fmla="*/ 490 w 10000"/>
              <a:gd name="connsiteY9" fmla="*/ 2211 h 9931"/>
              <a:gd name="connsiteX10" fmla="*/ 1110 w 10000"/>
              <a:gd name="connsiteY10" fmla="*/ 1332 h 9931"/>
              <a:gd name="connsiteX11" fmla="*/ 1901 w 10000"/>
              <a:gd name="connsiteY11" fmla="*/ 2586 h 9931"/>
              <a:gd name="connsiteX12" fmla="*/ 2425 w 10000"/>
              <a:gd name="connsiteY12" fmla="*/ 5923 h 9931"/>
              <a:gd name="connsiteX13" fmla="*/ 2778 w 10000"/>
              <a:gd name="connsiteY13" fmla="*/ 9731 h 9931"/>
              <a:gd name="connsiteX14" fmla="*/ 2967 w 10000"/>
              <a:gd name="connsiteY14" fmla="*/ 9924 h 9931"/>
              <a:gd name="connsiteX15" fmla="*/ 3295 w 10000"/>
              <a:gd name="connsiteY15" fmla="*/ 9781 h 9931"/>
              <a:gd name="connsiteX16" fmla="*/ 5518 w 10000"/>
              <a:gd name="connsiteY16" fmla="*/ 7098 h 9931"/>
              <a:gd name="connsiteX17" fmla="*/ 8558 w 10000"/>
              <a:gd name="connsiteY17" fmla="*/ 4916 h 9931"/>
              <a:gd name="connsiteX18" fmla="*/ 8943 w 10000"/>
              <a:gd name="connsiteY18" fmla="*/ 4666 h 9931"/>
              <a:gd name="connsiteX19" fmla="*/ 9002 w 10000"/>
              <a:gd name="connsiteY19" fmla="*/ 4611 h 9931"/>
              <a:gd name="connsiteX20" fmla="*/ 9421 w 10000"/>
              <a:gd name="connsiteY20" fmla="*/ 4596 h 9931"/>
              <a:gd name="connsiteX21" fmla="*/ 8937 w 10000"/>
              <a:gd name="connsiteY21" fmla="*/ 5764 h 9931"/>
              <a:gd name="connsiteX22" fmla="*/ 8636 w 10000"/>
              <a:gd name="connsiteY22" fmla="*/ 6491 h 9931"/>
              <a:gd name="connsiteX23" fmla="*/ 8499 w 10000"/>
              <a:gd name="connsiteY23" fmla="*/ 7061 h 9931"/>
              <a:gd name="connsiteX24" fmla="*/ 9022 w 10000"/>
              <a:gd name="connsiteY24" fmla="*/ 7061 h 9931"/>
              <a:gd name="connsiteX25" fmla="*/ 9028 w 10000"/>
              <a:gd name="connsiteY25" fmla="*/ 6976 h 9931"/>
              <a:gd name="connsiteX26" fmla="*/ 9035 w 10000"/>
              <a:gd name="connsiteY26" fmla="*/ 6946 h 9931"/>
              <a:gd name="connsiteX27" fmla="*/ 9055 w 10000"/>
              <a:gd name="connsiteY27" fmla="*/ 6868 h 9931"/>
              <a:gd name="connsiteX28" fmla="*/ 9146 w 10000"/>
              <a:gd name="connsiteY28" fmla="*/ 6579 h 9931"/>
              <a:gd name="connsiteX29" fmla="*/ 9440 w 10000"/>
              <a:gd name="connsiteY29" fmla="*/ 5878 h 9931"/>
              <a:gd name="connsiteX30" fmla="*/ 9996 w 10000"/>
              <a:gd name="connsiteY30" fmla="*/ 4443 h 9931"/>
              <a:gd name="connsiteX31" fmla="*/ 9741 w 10000"/>
              <a:gd name="connsiteY31" fmla="*/ 4188 h 9931"/>
              <a:gd name="connsiteX0" fmla="*/ 9741 w 10000"/>
              <a:gd name="connsiteY0" fmla="*/ 3030 h 8813"/>
              <a:gd name="connsiteX1" fmla="*/ 6145 w 10000"/>
              <a:gd name="connsiteY1" fmla="*/ 3159 h 8813"/>
              <a:gd name="connsiteX2" fmla="*/ 6145 w 10000"/>
              <a:gd name="connsiteY2" fmla="*/ 3573 h 8813"/>
              <a:gd name="connsiteX3" fmla="*/ 8048 w 10000"/>
              <a:gd name="connsiteY3" fmla="*/ 3573 h 8813"/>
              <a:gd name="connsiteX4" fmla="*/ 3275 w 10000"/>
              <a:gd name="connsiteY4" fmla="*/ 7715 h 8813"/>
              <a:gd name="connsiteX5" fmla="*/ 2510 w 10000"/>
              <a:gd name="connsiteY5" fmla="*/ 1971 h 8813"/>
              <a:gd name="connsiteX6" fmla="*/ 621 w 10000"/>
              <a:gd name="connsiteY6" fmla="*/ 0 h 8813"/>
              <a:gd name="connsiteX7" fmla="*/ 31 w 10000"/>
              <a:gd name="connsiteY7" fmla="*/ 824 h 8813"/>
              <a:gd name="connsiteX8" fmla="*/ 490 w 10000"/>
              <a:gd name="connsiteY8" fmla="*/ 1039 h 8813"/>
              <a:gd name="connsiteX9" fmla="*/ 1110 w 10000"/>
              <a:gd name="connsiteY9" fmla="*/ 154 h 8813"/>
              <a:gd name="connsiteX10" fmla="*/ 1901 w 10000"/>
              <a:gd name="connsiteY10" fmla="*/ 1417 h 8813"/>
              <a:gd name="connsiteX11" fmla="*/ 2425 w 10000"/>
              <a:gd name="connsiteY11" fmla="*/ 4777 h 8813"/>
              <a:gd name="connsiteX12" fmla="*/ 2778 w 10000"/>
              <a:gd name="connsiteY12" fmla="*/ 8612 h 8813"/>
              <a:gd name="connsiteX13" fmla="*/ 2967 w 10000"/>
              <a:gd name="connsiteY13" fmla="*/ 8806 h 8813"/>
              <a:gd name="connsiteX14" fmla="*/ 3295 w 10000"/>
              <a:gd name="connsiteY14" fmla="*/ 8662 h 8813"/>
              <a:gd name="connsiteX15" fmla="*/ 5518 w 10000"/>
              <a:gd name="connsiteY15" fmla="*/ 5960 h 8813"/>
              <a:gd name="connsiteX16" fmla="*/ 8558 w 10000"/>
              <a:gd name="connsiteY16" fmla="*/ 3763 h 8813"/>
              <a:gd name="connsiteX17" fmla="*/ 8943 w 10000"/>
              <a:gd name="connsiteY17" fmla="*/ 3511 h 8813"/>
              <a:gd name="connsiteX18" fmla="*/ 9002 w 10000"/>
              <a:gd name="connsiteY18" fmla="*/ 3456 h 8813"/>
              <a:gd name="connsiteX19" fmla="*/ 9421 w 10000"/>
              <a:gd name="connsiteY19" fmla="*/ 3441 h 8813"/>
              <a:gd name="connsiteX20" fmla="*/ 8937 w 10000"/>
              <a:gd name="connsiteY20" fmla="*/ 4617 h 8813"/>
              <a:gd name="connsiteX21" fmla="*/ 8636 w 10000"/>
              <a:gd name="connsiteY21" fmla="*/ 5349 h 8813"/>
              <a:gd name="connsiteX22" fmla="*/ 8499 w 10000"/>
              <a:gd name="connsiteY22" fmla="*/ 5923 h 8813"/>
              <a:gd name="connsiteX23" fmla="*/ 9022 w 10000"/>
              <a:gd name="connsiteY23" fmla="*/ 5923 h 8813"/>
              <a:gd name="connsiteX24" fmla="*/ 9028 w 10000"/>
              <a:gd name="connsiteY24" fmla="*/ 5837 h 8813"/>
              <a:gd name="connsiteX25" fmla="*/ 9035 w 10000"/>
              <a:gd name="connsiteY25" fmla="*/ 5807 h 8813"/>
              <a:gd name="connsiteX26" fmla="*/ 9055 w 10000"/>
              <a:gd name="connsiteY26" fmla="*/ 5729 h 8813"/>
              <a:gd name="connsiteX27" fmla="*/ 9146 w 10000"/>
              <a:gd name="connsiteY27" fmla="*/ 5438 h 8813"/>
              <a:gd name="connsiteX28" fmla="*/ 9440 w 10000"/>
              <a:gd name="connsiteY28" fmla="*/ 4732 h 8813"/>
              <a:gd name="connsiteX29" fmla="*/ 9996 w 10000"/>
              <a:gd name="connsiteY29" fmla="*/ 3287 h 8813"/>
              <a:gd name="connsiteX30" fmla="*/ 9741 w 10000"/>
              <a:gd name="connsiteY30" fmla="*/ 3030 h 8813"/>
              <a:gd name="connsiteX0" fmla="*/ 9741 w 10000"/>
              <a:gd name="connsiteY0" fmla="*/ 3438 h 10000"/>
              <a:gd name="connsiteX1" fmla="*/ 6145 w 10000"/>
              <a:gd name="connsiteY1" fmla="*/ 3584 h 10000"/>
              <a:gd name="connsiteX2" fmla="*/ 6145 w 10000"/>
              <a:gd name="connsiteY2" fmla="*/ 4054 h 10000"/>
              <a:gd name="connsiteX3" fmla="*/ 8048 w 10000"/>
              <a:gd name="connsiteY3" fmla="*/ 4054 h 10000"/>
              <a:gd name="connsiteX4" fmla="*/ 3275 w 10000"/>
              <a:gd name="connsiteY4" fmla="*/ 8754 h 10000"/>
              <a:gd name="connsiteX5" fmla="*/ 2510 w 10000"/>
              <a:gd name="connsiteY5" fmla="*/ 2236 h 10000"/>
              <a:gd name="connsiteX6" fmla="*/ 621 w 10000"/>
              <a:gd name="connsiteY6" fmla="*/ 0 h 10000"/>
              <a:gd name="connsiteX7" fmla="*/ 31 w 10000"/>
              <a:gd name="connsiteY7" fmla="*/ 935 h 10000"/>
              <a:gd name="connsiteX8" fmla="*/ 490 w 10000"/>
              <a:gd name="connsiteY8" fmla="*/ 1179 h 10000"/>
              <a:gd name="connsiteX9" fmla="*/ 1901 w 10000"/>
              <a:gd name="connsiteY9" fmla="*/ 1608 h 10000"/>
              <a:gd name="connsiteX10" fmla="*/ 2425 w 10000"/>
              <a:gd name="connsiteY10" fmla="*/ 5420 h 10000"/>
              <a:gd name="connsiteX11" fmla="*/ 2778 w 10000"/>
              <a:gd name="connsiteY11" fmla="*/ 9772 h 10000"/>
              <a:gd name="connsiteX12" fmla="*/ 2967 w 10000"/>
              <a:gd name="connsiteY12" fmla="*/ 9992 h 10000"/>
              <a:gd name="connsiteX13" fmla="*/ 3295 w 10000"/>
              <a:gd name="connsiteY13" fmla="*/ 9829 h 10000"/>
              <a:gd name="connsiteX14" fmla="*/ 5518 w 10000"/>
              <a:gd name="connsiteY14" fmla="*/ 6763 h 10000"/>
              <a:gd name="connsiteX15" fmla="*/ 8558 w 10000"/>
              <a:gd name="connsiteY15" fmla="*/ 4270 h 10000"/>
              <a:gd name="connsiteX16" fmla="*/ 8943 w 10000"/>
              <a:gd name="connsiteY16" fmla="*/ 3984 h 10000"/>
              <a:gd name="connsiteX17" fmla="*/ 9002 w 10000"/>
              <a:gd name="connsiteY17" fmla="*/ 3921 h 10000"/>
              <a:gd name="connsiteX18" fmla="*/ 9421 w 10000"/>
              <a:gd name="connsiteY18" fmla="*/ 3904 h 10000"/>
              <a:gd name="connsiteX19" fmla="*/ 8937 w 10000"/>
              <a:gd name="connsiteY19" fmla="*/ 5239 h 10000"/>
              <a:gd name="connsiteX20" fmla="*/ 8636 w 10000"/>
              <a:gd name="connsiteY20" fmla="*/ 6069 h 10000"/>
              <a:gd name="connsiteX21" fmla="*/ 8499 w 10000"/>
              <a:gd name="connsiteY21" fmla="*/ 6721 h 10000"/>
              <a:gd name="connsiteX22" fmla="*/ 9022 w 10000"/>
              <a:gd name="connsiteY22" fmla="*/ 6721 h 10000"/>
              <a:gd name="connsiteX23" fmla="*/ 9028 w 10000"/>
              <a:gd name="connsiteY23" fmla="*/ 6623 h 10000"/>
              <a:gd name="connsiteX24" fmla="*/ 9035 w 10000"/>
              <a:gd name="connsiteY24" fmla="*/ 6589 h 10000"/>
              <a:gd name="connsiteX25" fmla="*/ 9055 w 10000"/>
              <a:gd name="connsiteY25" fmla="*/ 6501 h 10000"/>
              <a:gd name="connsiteX26" fmla="*/ 9146 w 10000"/>
              <a:gd name="connsiteY26" fmla="*/ 6170 h 10000"/>
              <a:gd name="connsiteX27" fmla="*/ 9440 w 10000"/>
              <a:gd name="connsiteY27" fmla="*/ 5369 h 10000"/>
              <a:gd name="connsiteX28" fmla="*/ 9996 w 10000"/>
              <a:gd name="connsiteY28" fmla="*/ 3730 h 10000"/>
              <a:gd name="connsiteX29" fmla="*/ 9741 w 10000"/>
              <a:gd name="connsiteY29" fmla="*/ 3438 h 10000"/>
              <a:gd name="connsiteX0" fmla="*/ 9741 w 10000"/>
              <a:gd name="connsiteY0" fmla="*/ 2503 h 9065"/>
              <a:gd name="connsiteX1" fmla="*/ 6145 w 10000"/>
              <a:gd name="connsiteY1" fmla="*/ 2649 h 9065"/>
              <a:gd name="connsiteX2" fmla="*/ 6145 w 10000"/>
              <a:gd name="connsiteY2" fmla="*/ 3119 h 9065"/>
              <a:gd name="connsiteX3" fmla="*/ 8048 w 10000"/>
              <a:gd name="connsiteY3" fmla="*/ 3119 h 9065"/>
              <a:gd name="connsiteX4" fmla="*/ 3275 w 10000"/>
              <a:gd name="connsiteY4" fmla="*/ 7819 h 9065"/>
              <a:gd name="connsiteX5" fmla="*/ 2510 w 10000"/>
              <a:gd name="connsiteY5" fmla="*/ 1301 h 9065"/>
              <a:gd name="connsiteX6" fmla="*/ 31 w 10000"/>
              <a:gd name="connsiteY6" fmla="*/ 0 h 9065"/>
              <a:gd name="connsiteX7" fmla="*/ 490 w 10000"/>
              <a:gd name="connsiteY7" fmla="*/ 244 h 9065"/>
              <a:gd name="connsiteX8" fmla="*/ 1901 w 10000"/>
              <a:gd name="connsiteY8" fmla="*/ 673 h 9065"/>
              <a:gd name="connsiteX9" fmla="*/ 2425 w 10000"/>
              <a:gd name="connsiteY9" fmla="*/ 4485 h 9065"/>
              <a:gd name="connsiteX10" fmla="*/ 2778 w 10000"/>
              <a:gd name="connsiteY10" fmla="*/ 8837 h 9065"/>
              <a:gd name="connsiteX11" fmla="*/ 2967 w 10000"/>
              <a:gd name="connsiteY11" fmla="*/ 9057 h 9065"/>
              <a:gd name="connsiteX12" fmla="*/ 3295 w 10000"/>
              <a:gd name="connsiteY12" fmla="*/ 8894 h 9065"/>
              <a:gd name="connsiteX13" fmla="*/ 5518 w 10000"/>
              <a:gd name="connsiteY13" fmla="*/ 5828 h 9065"/>
              <a:gd name="connsiteX14" fmla="*/ 8558 w 10000"/>
              <a:gd name="connsiteY14" fmla="*/ 3335 h 9065"/>
              <a:gd name="connsiteX15" fmla="*/ 8943 w 10000"/>
              <a:gd name="connsiteY15" fmla="*/ 3049 h 9065"/>
              <a:gd name="connsiteX16" fmla="*/ 9002 w 10000"/>
              <a:gd name="connsiteY16" fmla="*/ 2986 h 9065"/>
              <a:gd name="connsiteX17" fmla="*/ 9421 w 10000"/>
              <a:gd name="connsiteY17" fmla="*/ 2969 h 9065"/>
              <a:gd name="connsiteX18" fmla="*/ 8937 w 10000"/>
              <a:gd name="connsiteY18" fmla="*/ 4304 h 9065"/>
              <a:gd name="connsiteX19" fmla="*/ 8636 w 10000"/>
              <a:gd name="connsiteY19" fmla="*/ 5134 h 9065"/>
              <a:gd name="connsiteX20" fmla="*/ 8499 w 10000"/>
              <a:gd name="connsiteY20" fmla="*/ 5786 h 9065"/>
              <a:gd name="connsiteX21" fmla="*/ 9022 w 10000"/>
              <a:gd name="connsiteY21" fmla="*/ 5786 h 9065"/>
              <a:gd name="connsiteX22" fmla="*/ 9028 w 10000"/>
              <a:gd name="connsiteY22" fmla="*/ 5688 h 9065"/>
              <a:gd name="connsiteX23" fmla="*/ 9035 w 10000"/>
              <a:gd name="connsiteY23" fmla="*/ 5654 h 9065"/>
              <a:gd name="connsiteX24" fmla="*/ 9055 w 10000"/>
              <a:gd name="connsiteY24" fmla="*/ 5566 h 9065"/>
              <a:gd name="connsiteX25" fmla="*/ 9146 w 10000"/>
              <a:gd name="connsiteY25" fmla="*/ 5235 h 9065"/>
              <a:gd name="connsiteX26" fmla="*/ 9440 w 10000"/>
              <a:gd name="connsiteY26" fmla="*/ 4434 h 9065"/>
              <a:gd name="connsiteX27" fmla="*/ 9996 w 10000"/>
              <a:gd name="connsiteY27" fmla="*/ 2795 h 9065"/>
              <a:gd name="connsiteX28" fmla="*/ 9741 w 10000"/>
              <a:gd name="connsiteY28" fmla="*/ 2503 h 9065"/>
              <a:gd name="connsiteX0" fmla="*/ 9715 w 9974"/>
              <a:gd name="connsiteY0" fmla="*/ 2809 h 10048"/>
              <a:gd name="connsiteX1" fmla="*/ 6119 w 9974"/>
              <a:gd name="connsiteY1" fmla="*/ 2970 h 10048"/>
              <a:gd name="connsiteX2" fmla="*/ 6119 w 9974"/>
              <a:gd name="connsiteY2" fmla="*/ 3489 h 10048"/>
              <a:gd name="connsiteX3" fmla="*/ 8022 w 9974"/>
              <a:gd name="connsiteY3" fmla="*/ 3489 h 10048"/>
              <a:gd name="connsiteX4" fmla="*/ 3249 w 9974"/>
              <a:gd name="connsiteY4" fmla="*/ 8673 h 10048"/>
              <a:gd name="connsiteX5" fmla="*/ 2484 w 9974"/>
              <a:gd name="connsiteY5" fmla="*/ 1483 h 10048"/>
              <a:gd name="connsiteX6" fmla="*/ 5 w 9974"/>
              <a:gd name="connsiteY6" fmla="*/ 48 h 10048"/>
              <a:gd name="connsiteX7" fmla="*/ 1875 w 9974"/>
              <a:gd name="connsiteY7" fmla="*/ 790 h 10048"/>
              <a:gd name="connsiteX8" fmla="*/ 2399 w 9974"/>
              <a:gd name="connsiteY8" fmla="*/ 4996 h 10048"/>
              <a:gd name="connsiteX9" fmla="*/ 2752 w 9974"/>
              <a:gd name="connsiteY9" fmla="*/ 9796 h 10048"/>
              <a:gd name="connsiteX10" fmla="*/ 2941 w 9974"/>
              <a:gd name="connsiteY10" fmla="*/ 10039 h 10048"/>
              <a:gd name="connsiteX11" fmla="*/ 3269 w 9974"/>
              <a:gd name="connsiteY11" fmla="*/ 9859 h 10048"/>
              <a:gd name="connsiteX12" fmla="*/ 5492 w 9974"/>
              <a:gd name="connsiteY12" fmla="*/ 6477 h 10048"/>
              <a:gd name="connsiteX13" fmla="*/ 8532 w 9974"/>
              <a:gd name="connsiteY13" fmla="*/ 3727 h 10048"/>
              <a:gd name="connsiteX14" fmla="*/ 8917 w 9974"/>
              <a:gd name="connsiteY14" fmla="*/ 3411 h 10048"/>
              <a:gd name="connsiteX15" fmla="*/ 8976 w 9974"/>
              <a:gd name="connsiteY15" fmla="*/ 3342 h 10048"/>
              <a:gd name="connsiteX16" fmla="*/ 9395 w 9974"/>
              <a:gd name="connsiteY16" fmla="*/ 3323 h 10048"/>
              <a:gd name="connsiteX17" fmla="*/ 8911 w 9974"/>
              <a:gd name="connsiteY17" fmla="*/ 4796 h 10048"/>
              <a:gd name="connsiteX18" fmla="*/ 8610 w 9974"/>
              <a:gd name="connsiteY18" fmla="*/ 5712 h 10048"/>
              <a:gd name="connsiteX19" fmla="*/ 8473 w 9974"/>
              <a:gd name="connsiteY19" fmla="*/ 6431 h 10048"/>
              <a:gd name="connsiteX20" fmla="*/ 8996 w 9974"/>
              <a:gd name="connsiteY20" fmla="*/ 6431 h 10048"/>
              <a:gd name="connsiteX21" fmla="*/ 9002 w 9974"/>
              <a:gd name="connsiteY21" fmla="*/ 6323 h 10048"/>
              <a:gd name="connsiteX22" fmla="*/ 9009 w 9974"/>
              <a:gd name="connsiteY22" fmla="*/ 6285 h 10048"/>
              <a:gd name="connsiteX23" fmla="*/ 9029 w 9974"/>
              <a:gd name="connsiteY23" fmla="*/ 6188 h 10048"/>
              <a:gd name="connsiteX24" fmla="*/ 9120 w 9974"/>
              <a:gd name="connsiteY24" fmla="*/ 5823 h 10048"/>
              <a:gd name="connsiteX25" fmla="*/ 9414 w 9974"/>
              <a:gd name="connsiteY25" fmla="*/ 4939 h 10048"/>
              <a:gd name="connsiteX26" fmla="*/ 9970 w 9974"/>
              <a:gd name="connsiteY26" fmla="*/ 3131 h 10048"/>
              <a:gd name="connsiteX27" fmla="*/ 9715 w 9974"/>
              <a:gd name="connsiteY27" fmla="*/ 2809 h 10048"/>
              <a:gd name="connsiteX0" fmla="*/ 7860 w 8120"/>
              <a:gd name="connsiteY0" fmla="*/ 2396 h 9600"/>
              <a:gd name="connsiteX1" fmla="*/ 4255 w 8120"/>
              <a:gd name="connsiteY1" fmla="*/ 2556 h 9600"/>
              <a:gd name="connsiteX2" fmla="*/ 4255 w 8120"/>
              <a:gd name="connsiteY2" fmla="*/ 3072 h 9600"/>
              <a:gd name="connsiteX3" fmla="*/ 6163 w 8120"/>
              <a:gd name="connsiteY3" fmla="*/ 3072 h 9600"/>
              <a:gd name="connsiteX4" fmla="*/ 1377 w 8120"/>
              <a:gd name="connsiteY4" fmla="*/ 8232 h 9600"/>
              <a:gd name="connsiteX5" fmla="*/ 610 w 8120"/>
              <a:gd name="connsiteY5" fmla="*/ 1076 h 9600"/>
              <a:gd name="connsiteX6" fmla="*/ 0 w 8120"/>
              <a:gd name="connsiteY6" fmla="*/ 386 h 9600"/>
              <a:gd name="connsiteX7" fmla="*/ 525 w 8120"/>
              <a:gd name="connsiteY7" fmla="*/ 4572 h 9600"/>
              <a:gd name="connsiteX8" fmla="*/ 879 w 8120"/>
              <a:gd name="connsiteY8" fmla="*/ 9349 h 9600"/>
              <a:gd name="connsiteX9" fmla="*/ 1069 w 8120"/>
              <a:gd name="connsiteY9" fmla="*/ 9591 h 9600"/>
              <a:gd name="connsiteX10" fmla="*/ 1398 w 8120"/>
              <a:gd name="connsiteY10" fmla="*/ 9412 h 9600"/>
              <a:gd name="connsiteX11" fmla="*/ 3626 w 8120"/>
              <a:gd name="connsiteY11" fmla="*/ 6046 h 9600"/>
              <a:gd name="connsiteX12" fmla="*/ 6674 w 8120"/>
              <a:gd name="connsiteY12" fmla="*/ 3309 h 9600"/>
              <a:gd name="connsiteX13" fmla="*/ 7060 w 8120"/>
              <a:gd name="connsiteY13" fmla="*/ 2995 h 9600"/>
              <a:gd name="connsiteX14" fmla="*/ 7119 w 8120"/>
              <a:gd name="connsiteY14" fmla="*/ 2926 h 9600"/>
              <a:gd name="connsiteX15" fmla="*/ 7539 w 8120"/>
              <a:gd name="connsiteY15" fmla="*/ 2907 h 9600"/>
              <a:gd name="connsiteX16" fmla="*/ 7054 w 8120"/>
              <a:gd name="connsiteY16" fmla="*/ 4373 h 9600"/>
              <a:gd name="connsiteX17" fmla="*/ 6752 w 8120"/>
              <a:gd name="connsiteY17" fmla="*/ 5285 h 9600"/>
              <a:gd name="connsiteX18" fmla="*/ 6615 w 8120"/>
              <a:gd name="connsiteY18" fmla="*/ 6000 h 9600"/>
              <a:gd name="connsiteX19" fmla="*/ 7139 w 8120"/>
              <a:gd name="connsiteY19" fmla="*/ 6000 h 9600"/>
              <a:gd name="connsiteX20" fmla="*/ 7145 w 8120"/>
              <a:gd name="connsiteY20" fmla="*/ 5893 h 9600"/>
              <a:gd name="connsiteX21" fmla="*/ 7152 w 8120"/>
              <a:gd name="connsiteY21" fmla="*/ 5855 h 9600"/>
              <a:gd name="connsiteX22" fmla="*/ 7173 w 8120"/>
              <a:gd name="connsiteY22" fmla="*/ 5758 h 9600"/>
              <a:gd name="connsiteX23" fmla="*/ 7264 w 8120"/>
              <a:gd name="connsiteY23" fmla="*/ 5395 h 9600"/>
              <a:gd name="connsiteX24" fmla="*/ 7559 w 8120"/>
              <a:gd name="connsiteY24" fmla="*/ 4515 h 9600"/>
              <a:gd name="connsiteX25" fmla="*/ 8116 w 8120"/>
              <a:gd name="connsiteY25" fmla="*/ 2716 h 9600"/>
              <a:gd name="connsiteX26" fmla="*/ 7860 w 8120"/>
              <a:gd name="connsiteY26" fmla="*/ 2396 h 9600"/>
              <a:gd name="connsiteX0" fmla="*/ 9071 w 9391"/>
              <a:gd name="connsiteY0" fmla="*/ 1467 h 8971"/>
              <a:gd name="connsiteX1" fmla="*/ 4631 w 9391"/>
              <a:gd name="connsiteY1" fmla="*/ 1634 h 8971"/>
              <a:gd name="connsiteX2" fmla="*/ 4631 w 9391"/>
              <a:gd name="connsiteY2" fmla="*/ 2171 h 8971"/>
              <a:gd name="connsiteX3" fmla="*/ 6981 w 9391"/>
              <a:gd name="connsiteY3" fmla="*/ 2171 h 8971"/>
              <a:gd name="connsiteX4" fmla="*/ 1087 w 9391"/>
              <a:gd name="connsiteY4" fmla="*/ 7546 h 8971"/>
              <a:gd name="connsiteX5" fmla="*/ 142 w 9391"/>
              <a:gd name="connsiteY5" fmla="*/ 92 h 8971"/>
              <a:gd name="connsiteX6" fmla="*/ 38 w 9391"/>
              <a:gd name="connsiteY6" fmla="*/ 3734 h 8971"/>
              <a:gd name="connsiteX7" fmla="*/ 474 w 9391"/>
              <a:gd name="connsiteY7" fmla="*/ 8710 h 8971"/>
              <a:gd name="connsiteX8" fmla="*/ 708 w 9391"/>
              <a:gd name="connsiteY8" fmla="*/ 8962 h 8971"/>
              <a:gd name="connsiteX9" fmla="*/ 1113 w 9391"/>
              <a:gd name="connsiteY9" fmla="*/ 8775 h 8971"/>
              <a:gd name="connsiteX10" fmla="*/ 3857 w 9391"/>
              <a:gd name="connsiteY10" fmla="*/ 5269 h 8971"/>
              <a:gd name="connsiteX11" fmla="*/ 7610 w 9391"/>
              <a:gd name="connsiteY11" fmla="*/ 2418 h 8971"/>
              <a:gd name="connsiteX12" fmla="*/ 8086 w 9391"/>
              <a:gd name="connsiteY12" fmla="*/ 2091 h 8971"/>
              <a:gd name="connsiteX13" fmla="*/ 8158 w 9391"/>
              <a:gd name="connsiteY13" fmla="*/ 2019 h 8971"/>
              <a:gd name="connsiteX14" fmla="*/ 8675 w 9391"/>
              <a:gd name="connsiteY14" fmla="*/ 1999 h 8971"/>
              <a:gd name="connsiteX15" fmla="*/ 8078 w 9391"/>
              <a:gd name="connsiteY15" fmla="*/ 3526 h 8971"/>
              <a:gd name="connsiteX16" fmla="*/ 7706 w 9391"/>
              <a:gd name="connsiteY16" fmla="*/ 4476 h 8971"/>
              <a:gd name="connsiteX17" fmla="*/ 7538 w 9391"/>
              <a:gd name="connsiteY17" fmla="*/ 5221 h 8971"/>
              <a:gd name="connsiteX18" fmla="*/ 8183 w 9391"/>
              <a:gd name="connsiteY18" fmla="*/ 5221 h 8971"/>
              <a:gd name="connsiteX19" fmla="*/ 8190 w 9391"/>
              <a:gd name="connsiteY19" fmla="*/ 5110 h 8971"/>
              <a:gd name="connsiteX20" fmla="*/ 8199 w 9391"/>
              <a:gd name="connsiteY20" fmla="*/ 5070 h 8971"/>
              <a:gd name="connsiteX21" fmla="*/ 8225 w 9391"/>
              <a:gd name="connsiteY21" fmla="*/ 4969 h 8971"/>
              <a:gd name="connsiteX22" fmla="*/ 8337 w 9391"/>
              <a:gd name="connsiteY22" fmla="*/ 4591 h 8971"/>
              <a:gd name="connsiteX23" fmla="*/ 8700 w 9391"/>
              <a:gd name="connsiteY23" fmla="*/ 3674 h 8971"/>
              <a:gd name="connsiteX24" fmla="*/ 9386 w 9391"/>
              <a:gd name="connsiteY24" fmla="*/ 1800 h 8971"/>
              <a:gd name="connsiteX25" fmla="*/ 9071 w 9391"/>
              <a:gd name="connsiteY25" fmla="*/ 1467 h 8971"/>
              <a:gd name="connsiteX0" fmla="*/ 9619 w 9960"/>
              <a:gd name="connsiteY0" fmla="*/ 0 h 8365"/>
              <a:gd name="connsiteX1" fmla="*/ 4891 w 9960"/>
              <a:gd name="connsiteY1" fmla="*/ 186 h 8365"/>
              <a:gd name="connsiteX2" fmla="*/ 4891 w 9960"/>
              <a:gd name="connsiteY2" fmla="*/ 785 h 8365"/>
              <a:gd name="connsiteX3" fmla="*/ 7394 w 9960"/>
              <a:gd name="connsiteY3" fmla="*/ 785 h 8365"/>
              <a:gd name="connsiteX4" fmla="*/ 1117 w 9960"/>
              <a:gd name="connsiteY4" fmla="*/ 6777 h 8365"/>
              <a:gd name="connsiteX5" fmla="*/ 0 w 9960"/>
              <a:gd name="connsiteY5" fmla="*/ 2527 h 8365"/>
              <a:gd name="connsiteX6" fmla="*/ 465 w 9960"/>
              <a:gd name="connsiteY6" fmla="*/ 8074 h 8365"/>
              <a:gd name="connsiteX7" fmla="*/ 714 w 9960"/>
              <a:gd name="connsiteY7" fmla="*/ 8355 h 8365"/>
              <a:gd name="connsiteX8" fmla="*/ 1145 w 9960"/>
              <a:gd name="connsiteY8" fmla="*/ 8147 h 8365"/>
              <a:gd name="connsiteX9" fmla="*/ 4067 w 9960"/>
              <a:gd name="connsiteY9" fmla="*/ 4238 h 8365"/>
              <a:gd name="connsiteX10" fmla="*/ 8064 w 9960"/>
              <a:gd name="connsiteY10" fmla="*/ 1060 h 8365"/>
              <a:gd name="connsiteX11" fmla="*/ 8570 w 9960"/>
              <a:gd name="connsiteY11" fmla="*/ 696 h 8365"/>
              <a:gd name="connsiteX12" fmla="*/ 8647 w 9960"/>
              <a:gd name="connsiteY12" fmla="*/ 616 h 8365"/>
              <a:gd name="connsiteX13" fmla="*/ 9198 w 9960"/>
              <a:gd name="connsiteY13" fmla="*/ 593 h 8365"/>
              <a:gd name="connsiteX14" fmla="*/ 8562 w 9960"/>
              <a:gd name="connsiteY14" fmla="*/ 2295 h 8365"/>
              <a:gd name="connsiteX15" fmla="*/ 8166 w 9960"/>
              <a:gd name="connsiteY15" fmla="*/ 3354 h 8365"/>
              <a:gd name="connsiteX16" fmla="*/ 7987 w 9960"/>
              <a:gd name="connsiteY16" fmla="*/ 4185 h 8365"/>
              <a:gd name="connsiteX17" fmla="*/ 8674 w 9960"/>
              <a:gd name="connsiteY17" fmla="*/ 4185 h 8365"/>
              <a:gd name="connsiteX18" fmla="*/ 8681 w 9960"/>
              <a:gd name="connsiteY18" fmla="*/ 4061 h 8365"/>
              <a:gd name="connsiteX19" fmla="*/ 8691 w 9960"/>
              <a:gd name="connsiteY19" fmla="*/ 4017 h 8365"/>
              <a:gd name="connsiteX20" fmla="*/ 8718 w 9960"/>
              <a:gd name="connsiteY20" fmla="*/ 3904 h 8365"/>
              <a:gd name="connsiteX21" fmla="*/ 8838 w 9960"/>
              <a:gd name="connsiteY21" fmla="*/ 3483 h 8365"/>
              <a:gd name="connsiteX22" fmla="*/ 9224 w 9960"/>
              <a:gd name="connsiteY22" fmla="*/ 2460 h 8365"/>
              <a:gd name="connsiteX23" fmla="*/ 9955 w 9960"/>
              <a:gd name="connsiteY23" fmla="*/ 371 h 8365"/>
              <a:gd name="connsiteX24" fmla="*/ 9619 w 9960"/>
              <a:gd name="connsiteY24" fmla="*/ 0 h 8365"/>
              <a:gd name="connsiteX0" fmla="*/ 9275 w 9617"/>
              <a:gd name="connsiteY0" fmla="*/ 0 h 10000"/>
              <a:gd name="connsiteX1" fmla="*/ 4528 w 9617"/>
              <a:gd name="connsiteY1" fmla="*/ 222 h 10000"/>
              <a:gd name="connsiteX2" fmla="*/ 4528 w 9617"/>
              <a:gd name="connsiteY2" fmla="*/ 938 h 10000"/>
              <a:gd name="connsiteX3" fmla="*/ 7041 w 9617"/>
              <a:gd name="connsiteY3" fmla="*/ 938 h 10000"/>
              <a:gd name="connsiteX4" fmla="*/ 738 w 9617"/>
              <a:gd name="connsiteY4" fmla="*/ 8102 h 10000"/>
              <a:gd name="connsiteX5" fmla="*/ 84 w 9617"/>
              <a:gd name="connsiteY5" fmla="*/ 9652 h 10000"/>
              <a:gd name="connsiteX6" fmla="*/ 334 w 9617"/>
              <a:gd name="connsiteY6" fmla="*/ 9988 h 10000"/>
              <a:gd name="connsiteX7" fmla="*/ 767 w 9617"/>
              <a:gd name="connsiteY7" fmla="*/ 9739 h 10000"/>
              <a:gd name="connsiteX8" fmla="*/ 3700 w 9617"/>
              <a:gd name="connsiteY8" fmla="*/ 5066 h 10000"/>
              <a:gd name="connsiteX9" fmla="*/ 7713 w 9617"/>
              <a:gd name="connsiteY9" fmla="*/ 1267 h 10000"/>
              <a:gd name="connsiteX10" fmla="*/ 8221 w 9617"/>
              <a:gd name="connsiteY10" fmla="*/ 832 h 10000"/>
              <a:gd name="connsiteX11" fmla="*/ 8299 w 9617"/>
              <a:gd name="connsiteY11" fmla="*/ 736 h 10000"/>
              <a:gd name="connsiteX12" fmla="*/ 8852 w 9617"/>
              <a:gd name="connsiteY12" fmla="*/ 709 h 10000"/>
              <a:gd name="connsiteX13" fmla="*/ 8213 w 9617"/>
              <a:gd name="connsiteY13" fmla="*/ 2744 h 10000"/>
              <a:gd name="connsiteX14" fmla="*/ 7816 w 9617"/>
              <a:gd name="connsiteY14" fmla="*/ 4010 h 10000"/>
              <a:gd name="connsiteX15" fmla="*/ 7636 w 9617"/>
              <a:gd name="connsiteY15" fmla="*/ 5003 h 10000"/>
              <a:gd name="connsiteX16" fmla="*/ 8326 w 9617"/>
              <a:gd name="connsiteY16" fmla="*/ 5003 h 10000"/>
              <a:gd name="connsiteX17" fmla="*/ 8333 w 9617"/>
              <a:gd name="connsiteY17" fmla="*/ 4855 h 10000"/>
              <a:gd name="connsiteX18" fmla="*/ 8343 w 9617"/>
              <a:gd name="connsiteY18" fmla="*/ 4802 h 10000"/>
              <a:gd name="connsiteX19" fmla="*/ 8370 w 9617"/>
              <a:gd name="connsiteY19" fmla="*/ 4667 h 10000"/>
              <a:gd name="connsiteX20" fmla="*/ 8490 w 9617"/>
              <a:gd name="connsiteY20" fmla="*/ 4164 h 10000"/>
              <a:gd name="connsiteX21" fmla="*/ 8878 w 9617"/>
              <a:gd name="connsiteY21" fmla="*/ 2941 h 10000"/>
              <a:gd name="connsiteX22" fmla="*/ 9612 w 9617"/>
              <a:gd name="connsiteY22" fmla="*/ 444 h 10000"/>
              <a:gd name="connsiteX23" fmla="*/ 9275 w 9617"/>
              <a:gd name="connsiteY23"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617" h="10000">
                <a:moveTo>
                  <a:pt x="9275" y="0"/>
                </a:moveTo>
                <a:cubicBezTo>
                  <a:pt x="7687" y="0"/>
                  <a:pt x="6116" y="222"/>
                  <a:pt x="4528" y="222"/>
                </a:cubicBezTo>
                <a:cubicBezTo>
                  <a:pt x="4079" y="222"/>
                  <a:pt x="4079" y="938"/>
                  <a:pt x="4528" y="938"/>
                </a:cubicBezTo>
                <a:lnTo>
                  <a:pt x="7041" y="938"/>
                </a:lnTo>
                <a:cubicBezTo>
                  <a:pt x="4640" y="3045"/>
                  <a:pt x="2223" y="5209"/>
                  <a:pt x="738" y="8102"/>
                </a:cubicBezTo>
                <a:cubicBezTo>
                  <a:pt x="-421" y="9554"/>
                  <a:pt x="151" y="9338"/>
                  <a:pt x="84" y="9652"/>
                </a:cubicBezTo>
                <a:cubicBezTo>
                  <a:pt x="17" y="9966"/>
                  <a:pt x="187" y="9952"/>
                  <a:pt x="334" y="9988"/>
                </a:cubicBezTo>
                <a:cubicBezTo>
                  <a:pt x="531" y="10039"/>
                  <a:pt x="695" y="9926"/>
                  <a:pt x="767" y="9739"/>
                </a:cubicBezTo>
                <a:cubicBezTo>
                  <a:pt x="1429" y="7995"/>
                  <a:pt x="2466" y="6445"/>
                  <a:pt x="3700" y="5066"/>
                </a:cubicBezTo>
                <a:cubicBezTo>
                  <a:pt x="4935" y="3688"/>
                  <a:pt x="6332" y="2479"/>
                  <a:pt x="7713" y="1267"/>
                </a:cubicBezTo>
                <a:cubicBezTo>
                  <a:pt x="7887" y="1117"/>
                  <a:pt x="8060" y="975"/>
                  <a:pt x="8221" y="832"/>
                </a:cubicBezTo>
                <a:cubicBezTo>
                  <a:pt x="8258" y="797"/>
                  <a:pt x="8282" y="769"/>
                  <a:pt x="8299" y="736"/>
                </a:cubicBezTo>
                <a:lnTo>
                  <a:pt x="8852" y="709"/>
                </a:lnTo>
                <a:cubicBezTo>
                  <a:pt x="8688" y="1411"/>
                  <a:pt x="8439" y="2079"/>
                  <a:pt x="8213" y="2744"/>
                </a:cubicBezTo>
                <a:cubicBezTo>
                  <a:pt x="8077" y="3172"/>
                  <a:pt x="7929" y="3585"/>
                  <a:pt x="7816" y="4010"/>
                </a:cubicBezTo>
                <a:cubicBezTo>
                  <a:pt x="7721" y="4329"/>
                  <a:pt x="7636" y="4667"/>
                  <a:pt x="7636" y="5003"/>
                </a:cubicBezTo>
                <a:cubicBezTo>
                  <a:pt x="7626" y="5456"/>
                  <a:pt x="8316" y="5456"/>
                  <a:pt x="8326" y="5003"/>
                </a:cubicBezTo>
                <a:cubicBezTo>
                  <a:pt x="8326" y="4949"/>
                  <a:pt x="8326" y="4900"/>
                  <a:pt x="8333" y="4855"/>
                </a:cubicBezTo>
                <a:cubicBezTo>
                  <a:pt x="8333" y="4834"/>
                  <a:pt x="8343" y="4809"/>
                  <a:pt x="8343" y="4802"/>
                </a:cubicBezTo>
                <a:cubicBezTo>
                  <a:pt x="8353" y="4758"/>
                  <a:pt x="8361" y="4711"/>
                  <a:pt x="8370" y="4667"/>
                </a:cubicBezTo>
                <a:cubicBezTo>
                  <a:pt x="8395" y="4501"/>
                  <a:pt x="8447" y="4329"/>
                  <a:pt x="8490" y="4164"/>
                </a:cubicBezTo>
                <a:cubicBezTo>
                  <a:pt x="8610" y="3747"/>
                  <a:pt x="8740" y="3337"/>
                  <a:pt x="8878" y="2941"/>
                </a:cubicBezTo>
                <a:cubicBezTo>
                  <a:pt x="9154" y="2126"/>
                  <a:pt x="9465" y="1302"/>
                  <a:pt x="9612" y="444"/>
                </a:cubicBezTo>
                <a:cubicBezTo>
                  <a:pt x="9646" y="222"/>
                  <a:pt x="9517" y="0"/>
                  <a:pt x="9275" y="0"/>
                </a:cubicBez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3" name="Freeform 39">
            <a:extLst>
              <a:ext uri="{FF2B5EF4-FFF2-40B4-BE49-F238E27FC236}">
                <a16:creationId xmlns:a16="http://schemas.microsoft.com/office/drawing/2014/main" id="{64C19318-725C-4B25-A1B6-990DDEB624D6}"/>
              </a:ext>
            </a:extLst>
          </p:cNvPr>
          <p:cNvSpPr>
            <a:spLocks noEditPoints="1"/>
          </p:cNvSpPr>
          <p:nvPr/>
        </p:nvSpPr>
        <p:spPr bwMode="auto">
          <a:xfrm flipH="1">
            <a:off x="10177563" y="5005090"/>
            <a:ext cx="508827" cy="1411389"/>
          </a:xfrm>
          <a:custGeom>
            <a:avLst/>
            <a:gdLst>
              <a:gd name="T0" fmla="*/ 958 w 994"/>
              <a:gd name="T1" fmla="*/ 982 h 2758"/>
              <a:gd name="T2" fmla="*/ 718 w 994"/>
              <a:gd name="T3" fmla="*/ 916 h 2758"/>
              <a:gd name="T4" fmla="*/ 437 w 994"/>
              <a:gd name="T5" fmla="*/ 1155 h 2758"/>
              <a:gd name="T6" fmla="*/ 163 w 994"/>
              <a:gd name="T7" fmla="*/ 1436 h 2758"/>
              <a:gd name="T8" fmla="*/ 92 w 994"/>
              <a:gd name="T9" fmla="*/ 1245 h 2758"/>
              <a:gd name="T10" fmla="*/ 87 w 994"/>
              <a:gd name="T11" fmla="*/ 1212 h 2758"/>
              <a:gd name="T12" fmla="*/ 119 w 994"/>
              <a:gd name="T13" fmla="*/ 753 h 2758"/>
              <a:gd name="T14" fmla="*/ 389 w 994"/>
              <a:gd name="T15" fmla="*/ 160 h 2758"/>
              <a:gd name="T16" fmla="*/ 420 w 994"/>
              <a:gd name="T17" fmla="*/ 134 h 2758"/>
              <a:gd name="T18" fmla="*/ 478 w 994"/>
              <a:gd name="T19" fmla="*/ 100 h 2758"/>
              <a:gd name="T20" fmla="*/ 494 w 994"/>
              <a:gd name="T21" fmla="*/ 93 h 2758"/>
              <a:gd name="T22" fmla="*/ 565 w 994"/>
              <a:gd name="T23" fmla="*/ 32 h 2758"/>
              <a:gd name="T24" fmla="*/ 220 w 994"/>
              <a:gd name="T25" fmla="*/ 244 h 2758"/>
              <a:gd name="T26" fmla="*/ 2 w 994"/>
              <a:gd name="T27" fmla="*/ 1118 h 2758"/>
              <a:gd name="T28" fmla="*/ 172 w 994"/>
              <a:gd name="T29" fmla="*/ 1581 h 2758"/>
              <a:gd name="T30" fmla="*/ 139 w 994"/>
              <a:gd name="T31" fmla="*/ 1715 h 2758"/>
              <a:gd name="T32" fmla="*/ 296 w 994"/>
              <a:gd name="T33" fmla="*/ 2406 h 2758"/>
              <a:gd name="T34" fmla="*/ 439 w 994"/>
              <a:gd name="T35" fmla="*/ 2675 h 2758"/>
              <a:gd name="T36" fmla="*/ 215 w 994"/>
              <a:gd name="T37" fmla="*/ 2731 h 2758"/>
              <a:gd name="T38" fmla="*/ 676 w 994"/>
              <a:gd name="T39" fmla="*/ 2758 h 2758"/>
              <a:gd name="T40" fmla="*/ 714 w 994"/>
              <a:gd name="T41" fmla="*/ 2702 h 2758"/>
              <a:gd name="T42" fmla="*/ 665 w 994"/>
              <a:gd name="T43" fmla="*/ 2282 h 2758"/>
              <a:gd name="T44" fmla="*/ 617 w 994"/>
              <a:gd name="T45" fmla="*/ 2605 h 2758"/>
              <a:gd name="T46" fmla="*/ 209 w 994"/>
              <a:gd name="T47" fmla="*/ 1789 h 2758"/>
              <a:gd name="T48" fmla="*/ 236 w 994"/>
              <a:gd name="T49" fmla="*/ 1641 h 2758"/>
              <a:gd name="T50" fmla="*/ 966 w 994"/>
              <a:gd name="T51" fmla="*/ 1438 h 2758"/>
              <a:gd name="T52" fmla="*/ 871 w 994"/>
              <a:gd name="T53" fmla="*/ 993 h 2758"/>
              <a:gd name="T54" fmla="*/ 807 w 994"/>
              <a:gd name="T55" fmla="*/ 971 h 2758"/>
              <a:gd name="T56" fmla="*/ 912 w 994"/>
              <a:gd name="T57" fmla="*/ 1250 h 2758"/>
              <a:gd name="T58" fmla="*/ 868 w 994"/>
              <a:gd name="T59" fmla="*/ 1480 h 2758"/>
              <a:gd name="T60" fmla="*/ 854 w 994"/>
              <a:gd name="T61" fmla="*/ 1509 h 2758"/>
              <a:gd name="T62" fmla="*/ 823 w 994"/>
              <a:gd name="T63" fmla="*/ 1559 h 2758"/>
              <a:gd name="T64" fmla="*/ 808 w 994"/>
              <a:gd name="T65" fmla="*/ 1578 h 2758"/>
              <a:gd name="T66" fmla="*/ 764 w 994"/>
              <a:gd name="T67" fmla="*/ 1620 h 2758"/>
              <a:gd name="T68" fmla="*/ 752 w 994"/>
              <a:gd name="T69" fmla="*/ 1629 h 2758"/>
              <a:gd name="T70" fmla="*/ 699 w 994"/>
              <a:gd name="T71" fmla="*/ 1659 h 2758"/>
              <a:gd name="T72" fmla="*/ 688 w 994"/>
              <a:gd name="T73" fmla="*/ 1663 h 2758"/>
              <a:gd name="T74" fmla="*/ 614 w 994"/>
              <a:gd name="T75" fmla="*/ 1683 h 2758"/>
              <a:gd name="T76" fmla="*/ 578 w 994"/>
              <a:gd name="T77" fmla="*/ 1685 h 2758"/>
              <a:gd name="T78" fmla="*/ 519 w 994"/>
              <a:gd name="T79" fmla="*/ 1683 h 2758"/>
              <a:gd name="T80" fmla="*/ 504 w 994"/>
              <a:gd name="T81" fmla="*/ 1681 h 2758"/>
              <a:gd name="T82" fmla="*/ 266 w 994"/>
              <a:gd name="T83" fmla="*/ 1563 h 2758"/>
              <a:gd name="T84" fmla="*/ 617 w 994"/>
              <a:gd name="T85" fmla="*/ 1084 h 2758"/>
              <a:gd name="T86" fmla="*/ 681 w 994"/>
              <a:gd name="T87" fmla="*/ 1032 h 2758"/>
              <a:gd name="T88" fmla="*/ 763 w 994"/>
              <a:gd name="T89" fmla="*/ 984 h 2758"/>
              <a:gd name="T90" fmla="*/ 771 w 994"/>
              <a:gd name="T91" fmla="*/ 980 h 2758"/>
              <a:gd name="T92" fmla="*/ 808 w 994"/>
              <a:gd name="T93" fmla="*/ 971 h 2758"/>
              <a:gd name="T94" fmla="*/ 821 w 994"/>
              <a:gd name="T95" fmla="*/ 970 h 2758"/>
              <a:gd name="T96" fmla="*/ 840 w 994"/>
              <a:gd name="T97" fmla="*/ 972 h 2758"/>
              <a:gd name="T98" fmla="*/ 855 w 994"/>
              <a:gd name="T99" fmla="*/ 979 h 2758"/>
              <a:gd name="T100" fmla="*/ 870 w 994"/>
              <a:gd name="T101" fmla="*/ 992 h 2758"/>
              <a:gd name="T102" fmla="*/ 874 w 994"/>
              <a:gd name="T103" fmla="*/ 997 h 2758"/>
              <a:gd name="T104" fmla="*/ 890 w 994"/>
              <a:gd name="T105" fmla="*/ 1024 h 2758"/>
              <a:gd name="T106" fmla="*/ 894 w 994"/>
              <a:gd name="T107" fmla="*/ 1037 h 2758"/>
              <a:gd name="T108" fmla="*/ 912 w 994"/>
              <a:gd name="T109" fmla="*/ 1250 h 2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94" h="2758">
                <a:moveTo>
                  <a:pt x="994" y="1184"/>
                </a:moveTo>
                <a:cubicBezTo>
                  <a:pt x="993" y="1115"/>
                  <a:pt x="986" y="1045"/>
                  <a:pt x="958" y="982"/>
                </a:cubicBezTo>
                <a:cubicBezTo>
                  <a:pt x="939" y="940"/>
                  <a:pt x="903" y="905"/>
                  <a:pt x="857" y="894"/>
                </a:cubicBezTo>
                <a:cubicBezTo>
                  <a:pt x="809" y="883"/>
                  <a:pt x="761" y="897"/>
                  <a:pt x="718" y="916"/>
                </a:cubicBezTo>
                <a:cubicBezTo>
                  <a:pt x="666" y="940"/>
                  <a:pt x="620" y="976"/>
                  <a:pt x="577" y="1013"/>
                </a:cubicBezTo>
                <a:cubicBezTo>
                  <a:pt x="527" y="1056"/>
                  <a:pt x="481" y="1105"/>
                  <a:pt x="437" y="1155"/>
                </a:cubicBezTo>
                <a:cubicBezTo>
                  <a:pt x="348" y="1260"/>
                  <a:pt x="267" y="1376"/>
                  <a:pt x="207" y="1500"/>
                </a:cubicBezTo>
                <a:cubicBezTo>
                  <a:pt x="192" y="1482"/>
                  <a:pt x="178" y="1461"/>
                  <a:pt x="163" y="1436"/>
                </a:cubicBezTo>
                <a:cubicBezTo>
                  <a:pt x="146" y="1407"/>
                  <a:pt x="132" y="1377"/>
                  <a:pt x="121" y="1350"/>
                </a:cubicBezTo>
                <a:cubicBezTo>
                  <a:pt x="109" y="1316"/>
                  <a:pt x="99" y="1281"/>
                  <a:pt x="92" y="1245"/>
                </a:cubicBezTo>
                <a:cubicBezTo>
                  <a:pt x="91" y="1239"/>
                  <a:pt x="90" y="1233"/>
                  <a:pt x="89" y="1226"/>
                </a:cubicBezTo>
                <a:cubicBezTo>
                  <a:pt x="89" y="1225"/>
                  <a:pt x="87" y="1214"/>
                  <a:pt x="87" y="1212"/>
                </a:cubicBezTo>
                <a:cubicBezTo>
                  <a:pt x="85" y="1198"/>
                  <a:pt x="84" y="1183"/>
                  <a:pt x="83" y="1169"/>
                </a:cubicBezTo>
                <a:cubicBezTo>
                  <a:pt x="75" y="1027"/>
                  <a:pt x="91" y="889"/>
                  <a:pt x="119" y="753"/>
                </a:cubicBezTo>
                <a:cubicBezTo>
                  <a:pt x="149" y="602"/>
                  <a:pt x="194" y="454"/>
                  <a:pt x="267" y="321"/>
                </a:cubicBezTo>
                <a:cubicBezTo>
                  <a:pt x="302" y="258"/>
                  <a:pt x="337" y="208"/>
                  <a:pt x="389" y="160"/>
                </a:cubicBezTo>
                <a:cubicBezTo>
                  <a:pt x="394" y="155"/>
                  <a:pt x="400" y="150"/>
                  <a:pt x="406" y="145"/>
                </a:cubicBezTo>
                <a:cubicBezTo>
                  <a:pt x="415" y="137"/>
                  <a:pt x="410" y="141"/>
                  <a:pt x="420" y="134"/>
                </a:cubicBezTo>
                <a:cubicBezTo>
                  <a:pt x="433" y="125"/>
                  <a:pt x="446" y="117"/>
                  <a:pt x="459" y="109"/>
                </a:cubicBezTo>
                <a:cubicBezTo>
                  <a:pt x="465" y="106"/>
                  <a:pt x="471" y="103"/>
                  <a:pt x="478" y="100"/>
                </a:cubicBezTo>
                <a:cubicBezTo>
                  <a:pt x="478" y="100"/>
                  <a:pt x="483" y="98"/>
                  <a:pt x="484" y="97"/>
                </a:cubicBezTo>
                <a:cubicBezTo>
                  <a:pt x="487" y="96"/>
                  <a:pt x="490" y="95"/>
                  <a:pt x="494" y="93"/>
                </a:cubicBezTo>
                <a:cubicBezTo>
                  <a:pt x="508" y="88"/>
                  <a:pt x="522" y="84"/>
                  <a:pt x="537" y="81"/>
                </a:cubicBezTo>
                <a:cubicBezTo>
                  <a:pt x="558" y="77"/>
                  <a:pt x="570" y="52"/>
                  <a:pt x="565" y="32"/>
                </a:cubicBezTo>
                <a:cubicBezTo>
                  <a:pt x="559" y="10"/>
                  <a:pt x="537" y="0"/>
                  <a:pt x="515" y="4"/>
                </a:cubicBezTo>
                <a:cubicBezTo>
                  <a:pt x="385" y="31"/>
                  <a:pt x="288" y="135"/>
                  <a:pt x="220" y="244"/>
                </a:cubicBezTo>
                <a:cubicBezTo>
                  <a:pt x="138" y="375"/>
                  <a:pt x="88" y="526"/>
                  <a:pt x="53" y="676"/>
                </a:cubicBezTo>
                <a:cubicBezTo>
                  <a:pt x="20" y="820"/>
                  <a:pt x="0" y="970"/>
                  <a:pt x="2" y="1118"/>
                </a:cubicBezTo>
                <a:cubicBezTo>
                  <a:pt x="3" y="1254"/>
                  <a:pt x="34" y="1386"/>
                  <a:pt x="109" y="1500"/>
                </a:cubicBezTo>
                <a:cubicBezTo>
                  <a:pt x="127" y="1529"/>
                  <a:pt x="148" y="1556"/>
                  <a:pt x="172" y="1581"/>
                </a:cubicBezTo>
                <a:cubicBezTo>
                  <a:pt x="171" y="1583"/>
                  <a:pt x="170" y="1584"/>
                  <a:pt x="170" y="1586"/>
                </a:cubicBezTo>
                <a:cubicBezTo>
                  <a:pt x="154" y="1627"/>
                  <a:pt x="146" y="1672"/>
                  <a:pt x="139" y="1715"/>
                </a:cubicBezTo>
                <a:cubicBezTo>
                  <a:pt x="124" y="1808"/>
                  <a:pt x="119" y="1903"/>
                  <a:pt x="131" y="1997"/>
                </a:cubicBezTo>
                <a:cubicBezTo>
                  <a:pt x="149" y="2146"/>
                  <a:pt x="207" y="2286"/>
                  <a:pt x="296" y="2406"/>
                </a:cubicBezTo>
                <a:cubicBezTo>
                  <a:pt x="374" y="2513"/>
                  <a:pt x="473" y="2602"/>
                  <a:pt x="581" y="2677"/>
                </a:cubicBezTo>
                <a:cubicBezTo>
                  <a:pt x="533" y="2677"/>
                  <a:pt x="486" y="2676"/>
                  <a:pt x="439" y="2675"/>
                </a:cubicBezTo>
                <a:cubicBezTo>
                  <a:pt x="371" y="2672"/>
                  <a:pt x="302" y="2670"/>
                  <a:pt x="237" y="2654"/>
                </a:cubicBezTo>
                <a:cubicBezTo>
                  <a:pt x="187" y="2642"/>
                  <a:pt x="165" y="2719"/>
                  <a:pt x="215" y="2731"/>
                </a:cubicBezTo>
                <a:cubicBezTo>
                  <a:pt x="284" y="2748"/>
                  <a:pt x="356" y="2751"/>
                  <a:pt x="426" y="2754"/>
                </a:cubicBezTo>
                <a:cubicBezTo>
                  <a:pt x="509" y="2758"/>
                  <a:pt x="593" y="2758"/>
                  <a:pt x="676" y="2758"/>
                </a:cubicBezTo>
                <a:cubicBezTo>
                  <a:pt x="704" y="2758"/>
                  <a:pt x="719" y="2732"/>
                  <a:pt x="715" y="2707"/>
                </a:cubicBezTo>
                <a:cubicBezTo>
                  <a:pt x="714" y="2705"/>
                  <a:pt x="714" y="2704"/>
                  <a:pt x="714" y="2702"/>
                </a:cubicBezTo>
                <a:cubicBezTo>
                  <a:pt x="715" y="2696"/>
                  <a:pt x="716" y="2689"/>
                  <a:pt x="715" y="2682"/>
                </a:cubicBezTo>
                <a:cubicBezTo>
                  <a:pt x="689" y="2550"/>
                  <a:pt x="690" y="2414"/>
                  <a:pt x="665" y="2282"/>
                </a:cubicBezTo>
                <a:cubicBezTo>
                  <a:pt x="656" y="2237"/>
                  <a:pt x="586" y="2248"/>
                  <a:pt x="586" y="2293"/>
                </a:cubicBezTo>
                <a:cubicBezTo>
                  <a:pt x="586" y="2398"/>
                  <a:pt x="600" y="2502"/>
                  <a:pt x="617" y="2605"/>
                </a:cubicBezTo>
                <a:cubicBezTo>
                  <a:pt x="496" y="2519"/>
                  <a:pt x="387" y="2414"/>
                  <a:pt x="311" y="2285"/>
                </a:cubicBezTo>
                <a:cubicBezTo>
                  <a:pt x="222" y="2134"/>
                  <a:pt x="192" y="1962"/>
                  <a:pt x="209" y="1789"/>
                </a:cubicBezTo>
                <a:cubicBezTo>
                  <a:pt x="214" y="1741"/>
                  <a:pt x="223" y="1694"/>
                  <a:pt x="235" y="1647"/>
                </a:cubicBezTo>
                <a:cubicBezTo>
                  <a:pt x="235" y="1645"/>
                  <a:pt x="236" y="1643"/>
                  <a:pt x="236" y="1641"/>
                </a:cubicBezTo>
                <a:cubicBezTo>
                  <a:pt x="378" y="1755"/>
                  <a:pt x="570" y="1806"/>
                  <a:pt x="742" y="1727"/>
                </a:cubicBezTo>
                <a:cubicBezTo>
                  <a:pt x="859" y="1673"/>
                  <a:pt x="933" y="1559"/>
                  <a:pt x="966" y="1438"/>
                </a:cubicBezTo>
                <a:cubicBezTo>
                  <a:pt x="989" y="1356"/>
                  <a:pt x="994" y="1269"/>
                  <a:pt x="994" y="1184"/>
                </a:cubicBezTo>
                <a:close/>
                <a:moveTo>
                  <a:pt x="871" y="993"/>
                </a:moveTo>
                <a:cubicBezTo>
                  <a:pt x="871" y="993"/>
                  <a:pt x="871" y="993"/>
                  <a:pt x="871" y="993"/>
                </a:cubicBezTo>
                <a:close/>
                <a:moveTo>
                  <a:pt x="807" y="971"/>
                </a:moveTo>
                <a:cubicBezTo>
                  <a:pt x="800" y="972"/>
                  <a:pt x="804" y="971"/>
                  <a:pt x="807" y="971"/>
                </a:cubicBezTo>
                <a:close/>
                <a:moveTo>
                  <a:pt x="912" y="1250"/>
                </a:moveTo>
                <a:cubicBezTo>
                  <a:pt x="908" y="1327"/>
                  <a:pt x="900" y="1399"/>
                  <a:pt x="871" y="1472"/>
                </a:cubicBezTo>
                <a:cubicBezTo>
                  <a:pt x="871" y="1473"/>
                  <a:pt x="869" y="1478"/>
                  <a:pt x="868" y="1480"/>
                </a:cubicBezTo>
                <a:cubicBezTo>
                  <a:pt x="867" y="1482"/>
                  <a:pt x="866" y="1485"/>
                  <a:pt x="864" y="1488"/>
                </a:cubicBezTo>
                <a:cubicBezTo>
                  <a:pt x="861" y="1495"/>
                  <a:pt x="858" y="1502"/>
                  <a:pt x="854" y="1509"/>
                </a:cubicBezTo>
                <a:cubicBezTo>
                  <a:pt x="847" y="1523"/>
                  <a:pt x="838" y="1537"/>
                  <a:pt x="829" y="1550"/>
                </a:cubicBezTo>
                <a:cubicBezTo>
                  <a:pt x="827" y="1553"/>
                  <a:pt x="825" y="1556"/>
                  <a:pt x="823" y="1559"/>
                </a:cubicBezTo>
                <a:cubicBezTo>
                  <a:pt x="823" y="1559"/>
                  <a:pt x="820" y="1563"/>
                  <a:pt x="819" y="1564"/>
                </a:cubicBezTo>
                <a:cubicBezTo>
                  <a:pt x="816" y="1569"/>
                  <a:pt x="812" y="1573"/>
                  <a:pt x="808" y="1578"/>
                </a:cubicBezTo>
                <a:cubicBezTo>
                  <a:pt x="798" y="1589"/>
                  <a:pt x="788" y="1599"/>
                  <a:pt x="777" y="1609"/>
                </a:cubicBezTo>
                <a:cubicBezTo>
                  <a:pt x="773" y="1613"/>
                  <a:pt x="769" y="1616"/>
                  <a:pt x="764" y="1620"/>
                </a:cubicBezTo>
                <a:cubicBezTo>
                  <a:pt x="763" y="1621"/>
                  <a:pt x="760" y="1623"/>
                  <a:pt x="760" y="1623"/>
                </a:cubicBezTo>
                <a:cubicBezTo>
                  <a:pt x="757" y="1625"/>
                  <a:pt x="754" y="1627"/>
                  <a:pt x="752" y="1629"/>
                </a:cubicBezTo>
                <a:cubicBezTo>
                  <a:pt x="740" y="1637"/>
                  <a:pt x="728" y="1644"/>
                  <a:pt x="716" y="1651"/>
                </a:cubicBezTo>
                <a:cubicBezTo>
                  <a:pt x="711" y="1654"/>
                  <a:pt x="705" y="1656"/>
                  <a:pt x="699" y="1659"/>
                </a:cubicBezTo>
                <a:cubicBezTo>
                  <a:pt x="698" y="1659"/>
                  <a:pt x="696" y="1660"/>
                  <a:pt x="695" y="1661"/>
                </a:cubicBezTo>
                <a:cubicBezTo>
                  <a:pt x="692" y="1662"/>
                  <a:pt x="690" y="1663"/>
                  <a:pt x="688" y="1663"/>
                </a:cubicBezTo>
                <a:cubicBezTo>
                  <a:pt x="675" y="1668"/>
                  <a:pt x="662" y="1672"/>
                  <a:pt x="649" y="1676"/>
                </a:cubicBezTo>
                <a:cubicBezTo>
                  <a:pt x="638" y="1679"/>
                  <a:pt x="626" y="1681"/>
                  <a:pt x="614" y="1683"/>
                </a:cubicBezTo>
                <a:cubicBezTo>
                  <a:pt x="617" y="1682"/>
                  <a:pt x="603" y="1684"/>
                  <a:pt x="600" y="1684"/>
                </a:cubicBezTo>
                <a:cubicBezTo>
                  <a:pt x="593" y="1685"/>
                  <a:pt x="585" y="1685"/>
                  <a:pt x="578" y="1685"/>
                </a:cubicBezTo>
                <a:cubicBezTo>
                  <a:pt x="565" y="1686"/>
                  <a:pt x="552" y="1685"/>
                  <a:pt x="539" y="1685"/>
                </a:cubicBezTo>
                <a:cubicBezTo>
                  <a:pt x="532" y="1684"/>
                  <a:pt x="526" y="1684"/>
                  <a:pt x="519" y="1683"/>
                </a:cubicBezTo>
                <a:cubicBezTo>
                  <a:pt x="519" y="1683"/>
                  <a:pt x="517" y="1683"/>
                  <a:pt x="515" y="1682"/>
                </a:cubicBezTo>
                <a:cubicBezTo>
                  <a:pt x="511" y="1682"/>
                  <a:pt x="508" y="1681"/>
                  <a:pt x="504" y="1681"/>
                </a:cubicBezTo>
                <a:cubicBezTo>
                  <a:pt x="443" y="1670"/>
                  <a:pt x="400" y="1653"/>
                  <a:pt x="351" y="1624"/>
                </a:cubicBezTo>
                <a:cubicBezTo>
                  <a:pt x="318" y="1606"/>
                  <a:pt x="291" y="1586"/>
                  <a:pt x="266" y="1563"/>
                </a:cubicBezTo>
                <a:cubicBezTo>
                  <a:pt x="292" y="1505"/>
                  <a:pt x="323" y="1451"/>
                  <a:pt x="357" y="1398"/>
                </a:cubicBezTo>
                <a:cubicBezTo>
                  <a:pt x="430" y="1282"/>
                  <a:pt x="514" y="1178"/>
                  <a:pt x="617" y="1084"/>
                </a:cubicBezTo>
                <a:cubicBezTo>
                  <a:pt x="628" y="1074"/>
                  <a:pt x="639" y="1065"/>
                  <a:pt x="650" y="1055"/>
                </a:cubicBezTo>
                <a:cubicBezTo>
                  <a:pt x="666" y="1043"/>
                  <a:pt x="665" y="1043"/>
                  <a:pt x="681" y="1032"/>
                </a:cubicBezTo>
                <a:cubicBezTo>
                  <a:pt x="702" y="1016"/>
                  <a:pt x="725" y="1002"/>
                  <a:pt x="748" y="991"/>
                </a:cubicBezTo>
                <a:cubicBezTo>
                  <a:pt x="753" y="988"/>
                  <a:pt x="758" y="986"/>
                  <a:pt x="763" y="984"/>
                </a:cubicBezTo>
                <a:cubicBezTo>
                  <a:pt x="763" y="983"/>
                  <a:pt x="763" y="983"/>
                  <a:pt x="764" y="983"/>
                </a:cubicBezTo>
                <a:cubicBezTo>
                  <a:pt x="766" y="982"/>
                  <a:pt x="769" y="981"/>
                  <a:pt x="771" y="980"/>
                </a:cubicBezTo>
                <a:cubicBezTo>
                  <a:pt x="781" y="977"/>
                  <a:pt x="792" y="974"/>
                  <a:pt x="803" y="971"/>
                </a:cubicBezTo>
                <a:cubicBezTo>
                  <a:pt x="804" y="971"/>
                  <a:pt x="806" y="971"/>
                  <a:pt x="808" y="971"/>
                </a:cubicBezTo>
                <a:cubicBezTo>
                  <a:pt x="808" y="971"/>
                  <a:pt x="808" y="970"/>
                  <a:pt x="808" y="970"/>
                </a:cubicBezTo>
                <a:cubicBezTo>
                  <a:pt x="812" y="970"/>
                  <a:pt x="817" y="970"/>
                  <a:pt x="821" y="970"/>
                </a:cubicBezTo>
                <a:cubicBezTo>
                  <a:pt x="824" y="970"/>
                  <a:pt x="826" y="970"/>
                  <a:pt x="828" y="970"/>
                </a:cubicBezTo>
                <a:cubicBezTo>
                  <a:pt x="828" y="970"/>
                  <a:pt x="837" y="972"/>
                  <a:pt x="840" y="972"/>
                </a:cubicBezTo>
                <a:cubicBezTo>
                  <a:pt x="842" y="973"/>
                  <a:pt x="846" y="974"/>
                  <a:pt x="848" y="975"/>
                </a:cubicBezTo>
                <a:cubicBezTo>
                  <a:pt x="851" y="976"/>
                  <a:pt x="853" y="978"/>
                  <a:pt x="855" y="979"/>
                </a:cubicBezTo>
                <a:cubicBezTo>
                  <a:pt x="857" y="980"/>
                  <a:pt x="858" y="981"/>
                  <a:pt x="860" y="982"/>
                </a:cubicBezTo>
                <a:cubicBezTo>
                  <a:pt x="864" y="985"/>
                  <a:pt x="867" y="988"/>
                  <a:pt x="870" y="992"/>
                </a:cubicBezTo>
                <a:cubicBezTo>
                  <a:pt x="871" y="993"/>
                  <a:pt x="872" y="994"/>
                  <a:pt x="873" y="995"/>
                </a:cubicBezTo>
                <a:cubicBezTo>
                  <a:pt x="874" y="996"/>
                  <a:pt x="874" y="997"/>
                  <a:pt x="874" y="997"/>
                </a:cubicBezTo>
                <a:cubicBezTo>
                  <a:pt x="877" y="1001"/>
                  <a:pt x="880" y="1005"/>
                  <a:pt x="882" y="1010"/>
                </a:cubicBezTo>
                <a:cubicBezTo>
                  <a:pt x="885" y="1015"/>
                  <a:pt x="887" y="1019"/>
                  <a:pt x="890" y="1024"/>
                </a:cubicBezTo>
                <a:cubicBezTo>
                  <a:pt x="890" y="1025"/>
                  <a:pt x="890" y="1025"/>
                  <a:pt x="890" y="1026"/>
                </a:cubicBezTo>
                <a:cubicBezTo>
                  <a:pt x="892" y="1030"/>
                  <a:pt x="893" y="1033"/>
                  <a:pt x="894" y="1037"/>
                </a:cubicBezTo>
                <a:cubicBezTo>
                  <a:pt x="905" y="1069"/>
                  <a:pt x="908" y="1095"/>
                  <a:pt x="911" y="1122"/>
                </a:cubicBezTo>
                <a:cubicBezTo>
                  <a:pt x="915" y="1165"/>
                  <a:pt x="914" y="1207"/>
                  <a:pt x="912" y="1250"/>
                </a:cubicBez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8" name="Freeform 43">
            <a:extLst>
              <a:ext uri="{FF2B5EF4-FFF2-40B4-BE49-F238E27FC236}">
                <a16:creationId xmlns:a16="http://schemas.microsoft.com/office/drawing/2014/main" id="{A84EAF67-C3CB-4AE7-926D-A46CD93295A7}"/>
              </a:ext>
            </a:extLst>
          </p:cNvPr>
          <p:cNvSpPr>
            <a:spLocks/>
          </p:cNvSpPr>
          <p:nvPr/>
        </p:nvSpPr>
        <p:spPr bwMode="auto">
          <a:xfrm rot="6956204">
            <a:off x="8565497" y="5188134"/>
            <a:ext cx="1054250" cy="483570"/>
          </a:xfrm>
          <a:custGeom>
            <a:avLst/>
            <a:gdLst>
              <a:gd name="T0" fmla="*/ 2373 w 2389"/>
              <a:gd name="T1" fmla="*/ 578 h 1092"/>
              <a:gd name="T2" fmla="*/ 2382 w 2389"/>
              <a:gd name="T3" fmla="*/ 539 h 1092"/>
              <a:gd name="T4" fmla="*/ 2343 w 2389"/>
              <a:gd name="T5" fmla="*/ 489 h 1092"/>
              <a:gd name="T6" fmla="*/ 1763 w 2389"/>
              <a:gd name="T7" fmla="*/ 539 h 1092"/>
              <a:gd name="T8" fmla="*/ 1723 w 2389"/>
              <a:gd name="T9" fmla="*/ 579 h 1092"/>
              <a:gd name="T10" fmla="*/ 1763 w 2389"/>
              <a:gd name="T11" fmla="*/ 619 h 1092"/>
              <a:gd name="T12" fmla="*/ 2132 w 2389"/>
              <a:gd name="T13" fmla="*/ 642 h 1092"/>
              <a:gd name="T14" fmla="*/ 1758 w 2389"/>
              <a:gd name="T15" fmla="*/ 738 h 1092"/>
              <a:gd name="T16" fmla="*/ 1119 w 2389"/>
              <a:gd name="T17" fmla="*/ 793 h 1092"/>
              <a:gd name="T18" fmla="*/ 815 w 2389"/>
              <a:gd name="T19" fmla="*/ 768 h 1092"/>
              <a:gd name="T20" fmla="*/ 556 w 2389"/>
              <a:gd name="T21" fmla="*/ 704 h 1092"/>
              <a:gd name="T22" fmla="*/ 234 w 2389"/>
              <a:gd name="T23" fmla="*/ 439 h 1092"/>
              <a:gd name="T24" fmla="*/ 150 w 2389"/>
              <a:gd name="T25" fmla="*/ 297 h 1092"/>
              <a:gd name="T26" fmla="*/ 133 w 2389"/>
              <a:gd name="T27" fmla="*/ 262 h 1092"/>
              <a:gd name="T28" fmla="*/ 128 w 2389"/>
              <a:gd name="T29" fmla="*/ 249 h 1092"/>
              <a:gd name="T30" fmla="*/ 122 w 2389"/>
              <a:gd name="T31" fmla="*/ 235 h 1092"/>
              <a:gd name="T32" fmla="*/ 100 w 2389"/>
              <a:gd name="T33" fmla="*/ 173 h 1092"/>
              <a:gd name="T34" fmla="*/ 87 w 2389"/>
              <a:gd name="T35" fmla="*/ 123 h 1092"/>
              <a:gd name="T36" fmla="*/ 82 w 2389"/>
              <a:gd name="T37" fmla="*/ 100 h 1092"/>
              <a:gd name="T38" fmla="*/ 82 w 2389"/>
              <a:gd name="T39" fmla="*/ 99 h 1092"/>
              <a:gd name="T40" fmla="*/ 81 w 2389"/>
              <a:gd name="T41" fmla="*/ 90 h 1092"/>
              <a:gd name="T42" fmla="*/ 81 w 2389"/>
              <a:gd name="T43" fmla="*/ 83 h 1092"/>
              <a:gd name="T44" fmla="*/ 93 w 2389"/>
              <a:gd name="T45" fmla="*/ 64 h 1092"/>
              <a:gd name="T46" fmla="*/ 65 w 2389"/>
              <a:gd name="T47" fmla="*/ 15 h 1092"/>
              <a:gd name="T48" fmla="*/ 1 w 2389"/>
              <a:gd name="T49" fmla="*/ 79 h 1092"/>
              <a:gd name="T50" fmla="*/ 21 w 2389"/>
              <a:gd name="T51" fmla="*/ 187 h 1092"/>
              <a:gd name="T52" fmla="*/ 184 w 2389"/>
              <a:gd name="T53" fmla="*/ 506 h 1092"/>
              <a:gd name="T54" fmla="*/ 543 w 2389"/>
              <a:gd name="T55" fmla="*/ 785 h 1092"/>
              <a:gd name="T56" fmla="*/ 806 w 2389"/>
              <a:gd name="T57" fmla="*/ 847 h 1092"/>
              <a:gd name="T58" fmla="*/ 1119 w 2389"/>
              <a:gd name="T59" fmla="*/ 873 h 1092"/>
              <a:gd name="T60" fmla="*/ 1767 w 2389"/>
              <a:gd name="T61" fmla="*/ 817 h 1092"/>
              <a:gd name="T62" fmla="*/ 2256 w 2389"/>
              <a:gd name="T63" fmla="*/ 682 h 1092"/>
              <a:gd name="T64" fmla="*/ 2209 w 2389"/>
              <a:gd name="T65" fmla="*/ 803 h 1092"/>
              <a:gd name="T66" fmla="*/ 2155 w 2389"/>
              <a:gd name="T67" fmla="*/ 929 h 1092"/>
              <a:gd name="T68" fmla="*/ 2115 w 2389"/>
              <a:gd name="T69" fmla="*/ 1008 h 1092"/>
              <a:gd name="T70" fmla="*/ 2185 w 2389"/>
              <a:gd name="T71" fmla="*/ 1049 h 1092"/>
              <a:gd name="T72" fmla="*/ 2224 w 2389"/>
              <a:gd name="T73" fmla="*/ 970 h 1092"/>
              <a:gd name="T74" fmla="*/ 2284 w 2389"/>
              <a:gd name="T75" fmla="*/ 829 h 1092"/>
              <a:gd name="T76" fmla="*/ 2354 w 2389"/>
              <a:gd name="T77" fmla="*/ 642 h 1092"/>
              <a:gd name="T78" fmla="*/ 2364 w 2389"/>
              <a:gd name="T79" fmla="*/ 638 h 1092"/>
              <a:gd name="T80" fmla="*/ 2373 w 2389"/>
              <a:gd name="T81" fmla="*/ 578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89" h="1092">
                <a:moveTo>
                  <a:pt x="2373" y="578"/>
                </a:moveTo>
                <a:cubicBezTo>
                  <a:pt x="2376" y="565"/>
                  <a:pt x="2379" y="552"/>
                  <a:pt x="2382" y="539"/>
                </a:cubicBezTo>
                <a:cubicBezTo>
                  <a:pt x="2387" y="517"/>
                  <a:pt x="2371" y="485"/>
                  <a:pt x="2343" y="489"/>
                </a:cubicBezTo>
                <a:cubicBezTo>
                  <a:pt x="2151" y="514"/>
                  <a:pt x="1958" y="538"/>
                  <a:pt x="1763" y="539"/>
                </a:cubicBezTo>
                <a:cubicBezTo>
                  <a:pt x="1741" y="539"/>
                  <a:pt x="1723" y="557"/>
                  <a:pt x="1723" y="579"/>
                </a:cubicBezTo>
                <a:cubicBezTo>
                  <a:pt x="1723" y="603"/>
                  <a:pt x="1741" y="616"/>
                  <a:pt x="1763" y="619"/>
                </a:cubicBezTo>
                <a:cubicBezTo>
                  <a:pt x="1886" y="634"/>
                  <a:pt x="2009" y="640"/>
                  <a:pt x="2132" y="642"/>
                </a:cubicBezTo>
                <a:cubicBezTo>
                  <a:pt x="2010" y="683"/>
                  <a:pt x="1884" y="714"/>
                  <a:pt x="1758" y="738"/>
                </a:cubicBezTo>
                <a:cubicBezTo>
                  <a:pt x="1548" y="778"/>
                  <a:pt x="1333" y="797"/>
                  <a:pt x="1119" y="793"/>
                </a:cubicBezTo>
                <a:cubicBezTo>
                  <a:pt x="1018" y="791"/>
                  <a:pt x="916" y="783"/>
                  <a:pt x="815" y="768"/>
                </a:cubicBezTo>
                <a:cubicBezTo>
                  <a:pt x="728" y="754"/>
                  <a:pt x="638" y="737"/>
                  <a:pt x="556" y="704"/>
                </a:cubicBezTo>
                <a:cubicBezTo>
                  <a:pt x="426" y="653"/>
                  <a:pt x="313" y="550"/>
                  <a:pt x="234" y="439"/>
                </a:cubicBezTo>
                <a:cubicBezTo>
                  <a:pt x="202" y="394"/>
                  <a:pt x="174" y="346"/>
                  <a:pt x="150" y="297"/>
                </a:cubicBezTo>
                <a:cubicBezTo>
                  <a:pt x="144" y="285"/>
                  <a:pt x="139" y="274"/>
                  <a:pt x="133" y="262"/>
                </a:cubicBezTo>
                <a:cubicBezTo>
                  <a:pt x="131" y="258"/>
                  <a:pt x="130" y="253"/>
                  <a:pt x="128" y="249"/>
                </a:cubicBezTo>
                <a:cubicBezTo>
                  <a:pt x="128" y="249"/>
                  <a:pt x="123" y="237"/>
                  <a:pt x="122" y="235"/>
                </a:cubicBezTo>
                <a:cubicBezTo>
                  <a:pt x="114" y="215"/>
                  <a:pt x="107" y="194"/>
                  <a:pt x="100" y="173"/>
                </a:cubicBezTo>
                <a:cubicBezTo>
                  <a:pt x="95" y="157"/>
                  <a:pt x="90" y="140"/>
                  <a:pt x="87" y="123"/>
                </a:cubicBezTo>
                <a:cubicBezTo>
                  <a:pt x="85" y="115"/>
                  <a:pt x="83" y="108"/>
                  <a:pt x="82" y="100"/>
                </a:cubicBezTo>
                <a:cubicBezTo>
                  <a:pt x="82" y="100"/>
                  <a:pt x="82" y="99"/>
                  <a:pt x="82" y="99"/>
                </a:cubicBezTo>
                <a:cubicBezTo>
                  <a:pt x="82" y="96"/>
                  <a:pt x="81" y="93"/>
                  <a:pt x="81" y="90"/>
                </a:cubicBezTo>
                <a:cubicBezTo>
                  <a:pt x="81" y="88"/>
                  <a:pt x="81" y="86"/>
                  <a:pt x="81" y="83"/>
                </a:cubicBezTo>
                <a:cubicBezTo>
                  <a:pt x="86" y="78"/>
                  <a:pt x="91" y="71"/>
                  <a:pt x="93" y="64"/>
                </a:cubicBezTo>
                <a:cubicBezTo>
                  <a:pt x="99" y="42"/>
                  <a:pt x="85" y="22"/>
                  <a:pt x="65" y="15"/>
                </a:cubicBezTo>
                <a:cubicBezTo>
                  <a:pt x="23" y="0"/>
                  <a:pt x="1" y="45"/>
                  <a:pt x="1" y="79"/>
                </a:cubicBezTo>
                <a:cubicBezTo>
                  <a:pt x="0" y="115"/>
                  <a:pt x="10" y="152"/>
                  <a:pt x="21" y="187"/>
                </a:cubicBezTo>
                <a:cubicBezTo>
                  <a:pt x="55" y="301"/>
                  <a:pt x="112" y="411"/>
                  <a:pt x="184" y="506"/>
                </a:cubicBezTo>
                <a:cubicBezTo>
                  <a:pt x="278" y="629"/>
                  <a:pt x="398" y="729"/>
                  <a:pt x="543" y="785"/>
                </a:cubicBezTo>
                <a:cubicBezTo>
                  <a:pt x="627" y="817"/>
                  <a:pt x="718" y="833"/>
                  <a:pt x="806" y="847"/>
                </a:cubicBezTo>
                <a:cubicBezTo>
                  <a:pt x="910" y="863"/>
                  <a:pt x="1014" y="871"/>
                  <a:pt x="1119" y="873"/>
                </a:cubicBezTo>
                <a:cubicBezTo>
                  <a:pt x="1336" y="878"/>
                  <a:pt x="1554" y="857"/>
                  <a:pt x="1767" y="817"/>
                </a:cubicBezTo>
                <a:cubicBezTo>
                  <a:pt x="1933" y="787"/>
                  <a:pt x="2098" y="743"/>
                  <a:pt x="2256" y="682"/>
                </a:cubicBezTo>
                <a:cubicBezTo>
                  <a:pt x="2241" y="723"/>
                  <a:pt x="2225" y="763"/>
                  <a:pt x="2209" y="803"/>
                </a:cubicBezTo>
                <a:cubicBezTo>
                  <a:pt x="2192" y="846"/>
                  <a:pt x="2175" y="887"/>
                  <a:pt x="2155" y="929"/>
                </a:cubicBezTo>
                <a:cubicBezTo>
                  <a:pt x="2143" y="956"/>
                  <a:pt x="2131" y="984"/>
                  <a:pt x="2115" y="1008"/>
                </a:cubicBezTo>
                <a:cubicBezTo>
                  <a:pt x="2088" y="1052"/>
                  <a:pt x="2157" y="1092"/>
                  <a:pt x="2185" y="1049"/>
                </a:cubicBezTo>
                <a:cubicBezTo>
                  <a:pt x="2200" y="1024"/>
                  <a:pt x="2212" y="996"/>
                  <a:pt x="2224" y="970"/>
                </a:cubicBezTo>
                <a:cubicBezTo>
                  <a:pt x="2245" y="923"/>
                  <a:pt x="2265" y="876"/>
                  <a:pt x="2284" y="829"/>
                </a:cubicBezTo>
                <a:cubicBezTo>
                  <a:pt x="2309" y="768"/>
                  <a:pt x="2334" y="706"/>
                  <a:pt x="2354" y="642"/>
                </a:cubicBezTo>
                <a:cubicBezTo>
                  <a:pt x="2357" y="641"/>
                  <a:pt x="2360" y="640"/>
                  <a:pt x="2364" y="638"/>
                </a:cubicBezTo>
                <a:cubicBezTo>
                  <a:pt x="2389" y="627"/>
                  <a:pt x="2388" y="596"/>
                  <a:pt x="2373" y="578"/>
                </a:cubicBez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8" name="Freeform 51">
            <a:extLst>
              <a:ext uri="{FF2B5EF4-FFF2-40B4-BE49-F238E27FC236}">
                <a16:creationId xmlns:a16="http://schemas.microsoft.com/office/drawing/2014/main" id="{A256DF97-E68F-4538-9822-25CEF0FC7E45}"/>
              </a:ext>
            </a:extLst>
          </p:cNvPr>
          <p:cNvSpPr>
            <a:spLocks/>
          </p:cNvSpPr>
          <p:nvPr/>
        </p:nvSpPr>
        <p:spPr bwMode="auto">
          <a:xfrm rot="900000">
            <a:off x="13236958" y="2870556"/>
            <a:ext cx="585339" cy="2240038"/>
          </a:xfrm>
          <a:custGeom>
            <a:avLst/>
            <a:gdLst>
              <a:gd name="T0" fmla="*/ 756 w 885"/>
              <a:gd name="T1" fmla="*/ 807 h 3390"/>
              <a:gd name="T2" fmla="*/ 526 w 885"/>
              <a:gd name="T3" fmla="*/ 412 h 3390"/>
              <a:gd name="T4" fmla="*/ 225 w 885"/>
              <a:gd name="T5" fmla="*/ 143 h 3390"/>
              <a:gd name="T6" fmla="*/ 794 w 885"/>
              <a:gd name="T7" fmla="*/ 239 h 3390"/>
              <a:gd name="T8" fmla="*/ 834 w 885"/>
              <a:gd name="T9" fmla="*/ 199 h 3390"/>
              <a:gd name="T10" fmla="*/ 794 w 885"/>
              <a:gd name="T11" fmla="*/ 159 h 3390"/>
              <a:gd name="T12" fmla="*/ 55 w 885"/>
              <a:gd name="T13" fmla="*/ 10 h 3390"/>
              <a:gd name="T14" fmla="*/ 5 w 885"/>
              <a:gd name="T15" fmla="*/ 59 h 3390"/>
              <a:gd name="T16" fmla="*/ 80 w 885"/>
              <a:gd name="T17" fmla="*/ 301 h 3390"/>
              <a:gd name="T18" fmla="*/ 121 w 885"/>
              <a:gd name="T19" fmla="*/ 503 h 3390"/>
              <a:gd name="T20" fmla="*/ 259 w 885"/>
              <a:gd name="T21" fmla="*/ 844 h 3390"/>
              <a:gd name="T22" fmla="*/ 334 w 885"/>
              <a:gd name="T23" fmla="*/ 824 h 3390"/>
              <a:gd name="T24" fmla="*/ 160 w 885"/>
              <a:gd name="T25" fmla="*/ 289 h 3390"/>
              <a:gd name="T26" fmla="*/ 156 w 885"/>
              <a:gd name="T27" fmla="*/ 193 h 3390"/>
              <a:gd name="T28" fmla="*/ 466 w 885"/>
              <a:gd name="T29" fmla="*/ 465 h 3390"/>
              <a:gd name="T30" fmla="*/ 684 w 885"/>
              <a:gd name="T31" fmla="*/ 841 h 3390"/>
              <a:gd name="T32" fmla="*/ 766 w 885"/>
              <a:gd name="T33" fmla="*/ 1733 h 3390"/>
              <a:gd name="T34" fmla="*/ 499 w 885"/>
              <a:gd name="T35" fmla="*/ 2623 h 3390"/>
              <a:gd name="T36" fmla="*/ 66 w 885"/>
              <a:gd name="T37" fmla="*/ 3295 h 3390"/>
              <a:gd name="T38" fmla="*/ 122 w 885"/>
              <a:gd name="T39" fmla="*/ 3352 h 3390"/>
              <a:gd name="T40" fmla="*/ 586 w 885"/>
              <a:gd name="T41" fmla="*/ 2626 h 3390"/>
              <a:gd name="T42" fmla="*/ 849 w 885"/>
              <a:gd name="T43" fmla="*/ 1710 h 3390"/>
              <a:gd name="T44" fmla="*/ 756 w 885"/>
              <a:gd name="T45" fmla="*/ 807 h 3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85" h="3390">
                <a:moveTo>
                  <a:pt x="756" y="807"/>
                </a:moveTo>
                <a:cubicBezTo>
                  <a:pt x="701" y="663"/>
                  <a:pt x="624" y="530"/>
                  <a:pt x="526" y="412"/>
                </a:cubicBezTo>
                <a:cubicBezTo>
                  <a:pt x="440" y="308"/>
                  <a:pt x="337" y="218"/>
                  <a:pt x="225" y="143"/>
                </a:cubicBezTo>
                <a:cubicBezTo>
                  <a:pt x="411" y="190"/>
                  <a:pt x="603" y="219"/>
                  <a:pt x="794" y="239"/>
                </a:cubicBezTo>
                <a:cubicBezTo>
                  <a:pt x="816" y="241"/>
                  <a:pt x="834" y="219"/>
                  <a:pt x="834" y="199"/>
                </a:cubicBezTo>
                <a:cubicBezTo>
                  <a:pt x="834" y="175"/>
                  <a:pt x="816" y="161"/>
                  <a:pt x="794" y="159"/>
                </a:cubicBezTo>
                <a:cubicBezTo>
                  <a:pt x="544" y="133"/>
                  <a:pt x="293" y="89"/>
                  <a:pt x="55" y="10"/>
                </a:cubicBezTo>
                <a:cubicBezTo>
                  <a:pt x="23" y="0"/>
                  <a:pt x="0" y="31"/>
                  <a:pt x="5" y="59"/>
                </a:cubicBezTo>
                <a:cubicBezTo>
                  <a:pt x="21" y="143"/>
                  <a:pt x="49" y="223"/>
                  <a:pt x="80" y="301"/>
                </a:cubicBezTo>
                <a:cubicBezTo>
                  <a:pt x="87" y="370"/>
                  <a:pt x="101" y="437"/>
                  <a:pt x="121" y="503"/>
                </a:cubicBezTo>
                <a:cubicBezTo>
                  <a:pt x="157" y="621"/>
                  <a:pt x="210" y="732"/>
                  <a:pt x="259" y="844"/>
                </a:cubicBezTo>
                <a:cubicBezTo>
                  <a:pt x="275" y="880"/>
                  <a:pt x="338" y="862"/>
                  <a:pt x="334" y="824"/>
                </a:cubicBezTo>
                <a:cubicBezTo>
                  <a:pt x="316" y="633"/>
                  <a:pt x="229" y="464"/>
                  <a:pt x="160" y="289"/>
                </a:cubicBezTo>
                <a:cubicBezTo>
                  <a:pt x="157" y="257"/>
                  <a:pt x="155" y="225"/>
                  <a:pt x="156" y="193"/>
                </a:cubicBezTo>
                <a:cubicBezTo>
                  <a:pt x="272" y="268"/>
                  <a:pt x="376" y="358"/>
                  <a:pt x="466" y="465"/>
                </a:cubicBezTo>
                <a:cubicBezTo>
                  <a:pt x="558" y="574"/>
                  <a:pt x="634" y="709"/>
                  <a:pt x="684" y="841"/>
                </a:cubicBezTo>
                <a:cubicBezTo>
                  <a:pt x="791" y="1126"/>
                  <a:pt x="804" y="1431"/>
                  <a:pt x="766" y="1733"/>
                </a:cubicBezTo>
                <a:cubicBezTo>
                  <a:pt x="728" y="2036"/>
                  <a:pt x="630" y="2346"/>
                  <a:pt x="499" y="2623"/>
                </a:cubicBezTo>
                <a:cubicBezTo>
                  <a:pt x="385" y="2866"/>
                  <a:pt x="242" y="3099"/>
                  <a:pt x="66" y="3295"/>
                </a:cubicBezTo>
                <a:cubicBezTo>
                  <a:pt x="31" y="3334"/>
                  <a:pt x="88" y="3390"/>
                  <a:pt x="122" y="3352"/>
                </a:cubicBezTo>
                <a:cubicBezTo>
                  <a:pt x="315" y="3138"/>
                  <a:pt x="467" y="2887"/>
                  <a:pt x="586" y="2626"/>
                </a:cubicBezTo>
                <a:cubicBezTo>
                  <a:pt x="718" y="2336"/>
                  <a:pt x="811" y="2027"/>
                  <a:pt x="849" y="1710"/>
                </a:cubicBezTo>
                <a:cubicBezTo>
                  <a:pt x="885" y="1408"/>
                  <a:pt x="866" y="1093"/>
                  <a:pt x="756" y="807"/>
                </a:cubicBezTo>
                <a:close/>
              </a:path>
            </a:pathLst>
          </a:custGeom>
          <a:solidFill>
            <a:schemeClr val="tx1"/>
          </a:solidFill>
          <a:ln w="3175">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pic>
        <p:nvPicPr>
          <p:cNvPr id="85" name="Picture 84">
            <a:extLst>
              <a:ext uri="{FF2B5EF4-FFF2-40B4-BE49-F238E27FC236}">
                <a16:creationId xmlns:a16="http://schemas.microsoft.com/office/drawing/2014/main" id="{2E8A399E-4E28-4FAC-A61A-3C09F6FDDB85}"/>
              </a:ext>
            </a:extLst>
          </p:cNvPr>
          <p:cNvPicPr>
            <a:picLocks noChangeAspect="1"/>
          </p:cNvPicPr>
          <p:nvPr/>
        </p:nvPicPr>
        <p:blipFill rotWithShape="1">
          <a:blip r:embed="rId8"/>
          <a:srcRect l="5808" t="11171" r="51529" b="39180"/>
          <a:stretch/>
        </p:blipFill>
        <p:spPr>
          <a:xfrm>
            <a:off x="586072" y="1566935"/>
            <a:ext cx="1098646" cy="397126"/>
          </a:xfrm>
          <a:prstGeom prst="rect">
            <a:avLst/>
          </a:prstGeom>
        </p:spPr>
      </p:pic>
      <p:pic>
        <p:nvPicPr>
          <p:cNvPr id="89" name="Picture 88">
            <a:extLst>
              <a:ext uri="{FF2B5EF4-FFF2-40B4-BE49-F238E27FC236}">
                <a16:creationId xmlns:a16="http://schemas.microsoft.com/office/drawing/2014/main" id="{91164B3C-12B8-4273-9806-169AF9A03346}"/>
              </a:ext>
            </a:extLst>
          </p:cNvPr>
          <p:cNvPicPr>
            <a:picLocks noChangeAspect="1"/>
          </p:cNvPicPr>
          <p:nvPr/>
        </p:nvPicPr>
        <p:blipFill>
          <a:blip r:embed="rId9"/>
          <a:stretch>
            <a:fillRect/>
          </a:stretch>
        </p:blipFill>
        <p:spPr>
          <a:xfrm>
            <a:off x="1454667" y="1517201"/>
            <a:ext cx="1238814" cy="790110"/>
          </a:xfrm>
          <a:prstGeom prst="rect">
            <a:avLst/>
          </a:prstGeom>
        </p:spPr>
      </p:pic>
      <p:pic>
        <p:nvPicPr>
          <p:cNvPr id="90" name="Picture 89">
            <a:extLst>
              <a:ext uri="{FF2B5EF4-FFF2-40B4-BE49-F238E27FC236}">
                <a16:creationId xmlns:a16="http://schemas.microsoft.com/office/drawing/2014/main" id="{9CB7D207-0C95-420D-826D-977EC471B8E8}"/>
              </a:ext>
            </a:extLst>
          </p:cNvPr>
          <p:cNvPicPr>
            <a:picLocks noChangeAspect="1"/>
          </p:cNvPicPr>
          <p:nvPr/>
        </p:nvPicPr>
        <p:blipFill>
          <a:blip r:embed="rId10"/>
          <a:stretch>
            <a:fillRect/>
          </a:stretch>
        </p:blipFill>
        <p:spPr>
          <a:xfrm>
            <a:off x="1017187" y="1844233"/>
            <a:ext cx="1287587" cy="790110"/>
          </a:xfrm>
          <a:prstGeom prst="rect">
            <a:avLst/>
          </a:prstGeom>
        </p:spPr>
      </p:pic>
      <p:pic>
        <p:nvPicPr>
          <p:cNvPr id="92" name="Picture 91">
            <a:extLst>
              <a:ext uri="{FF2B5EF4-FFF2-40B4-BE49-F238E27FC236}">
                <a16:creationId xmlns:a16="http://schemas.microsoft.com/office/drawing/2014/main" id="{E54B8485-1FDF-44C0-AD3C-CA2AB9AE583F}"/>
              </a:ext>
            </a:extLst>
          </p:cNvPr>
          <p:cNvPicPr>
            <a:picLocks noChangeAspect="1"/>
          </p:cNvPicPr>
          <p:nvPr/>
        </p:nvPicPr>
        <p:blipFill>
          <a:blip r:embed="rId11"/>
          <a:stretch>
            <a:fillRect/>
          </a:stretch>
        </p:blipFill>
        <p:spPr>
          <a:xfrm>
            <a:off x="3365447" y="5974962"/>
            <a:ext cx="2770262" cy="790110"/>
          </a:xfrm>
          <a:prstGeom prst="rect">
            <a:avLst/>
          </a:prstGeom>
        </p:spPr>
      </p:pic>
      <p:pic>
        <p:nvPicPr>
          <p:cNvPr id="96" name="Picture 95">
            <a:extLst>
              <a:ext uri="{FF2B5EF4-FFF2-40B4-BE49-F238E27FC236}">
                <a16:creationId xmlns:a16="http://schemas.microsoft.com/office/drawing/2014/main" id="{81A31307-97AE-4E05-872E-1A6FC63809FA}"/>
              </a:ext>
            </a:extLst>
          </p:cNvPr>
          <p:cNvPicPr>
            <a:picLocks noChangeAspect="1"/>
          </p:cNvPicPr>
          <p:nvPr/>
        </p:nvPicPr>
        <p:blipFill rotWithShape="1">
          <a:blip r:embed="rId12"/>
          <a:srcRect b="30767"/>
          <a:stretch/>
        </p:blipFill>
        <p:spPr>
          <a:xfrm>
            <a:off x="4837091" y="1908207"/>
            <a:ext cx="2770262" cy="553766"/>
          </a:xfrm>
          <a:prstGeom prst="rect">
            <a:avLst/>
          </a:prstGeom>
        </p:spPr>
      </p:pic>
      <p:pic>
        <p:nvPicPr>
          <p:cNvPr id="101" name="Picture 100">
            <a:extLst>
              <a:ext uri="{FF2B5EF4-FFF2-40B4-BE49-F238E27FC236}">
                <a16:creationId xmlns:a16="http://schemas.microsoft.com/office/drawing/2014/main" id="{805A9A1B-B8CA-4CE2-A8BD-3F386A3EEBA9}"/>
              </a:ext>
            </a:extLst>
          </p:cNvPr>
          <p:cNvPicPr>
            <a:picLocks noChangeAspect="1"/>
          </p:cNvPicPr>
          <p:nvPr/>
        </p:nvPicPr>
        <p:blipFill>
          <a:blip r:embed="rId13"/>
          <a:stretch>
            <a:fillRect/>
          </a:stretch>
        </p:blipFill>
        <p:spPr>
          <a:xfrm>
            <a:off x="5039108" y="2252450"/>
            <a:ext cx="1385131" cy="799864"/>
          </a:xfrm>
          <a:prstGeom prst="rect">
            <a:avLst/>
          </a:prstGeom>
        </p:spPr>
      </p:pic>
      <p:pic>
        <p:nvPicPr>
          <p:cNvPr id="102" name="Picture 101">
            <a:extLst>
              <a:ext uri="{FF2B5EF4-FFF2-40B4-BE49-F238E27FC236}">
                <a16:creationId xmlns:a16="http://schemas.microsoft.com/office/drawing/2014/main" id="{A1F468A1-836B-444C-A7B3-5AC6670B6F49}"/>
              </a:ext>
            </a:extLst>
          </p:cNvPr>
          <p:cNvPicPr>
            <a:picLocks noChangeAspect="1"/>
          </p:cNvPicPr>
          <p:nvPr/>
        </p:nvPicPr>
        <p:blipFill>
          <a:blip r:embed="rId14"/>
          <a:stretch>
            <a:fillRect/>
          </a:stretch>
        </p:blipFill>
        <p:spPr>
          <a:xfrm>
            <a:off x="7596519" y="2251194"/>
            <a:ext cx="2311803" cy="799864"/>
          </a:xfrm>
          <a:prstGeom prst="rect">
            <a:avLst/>
          </a:prstGeom>
        </p:spPr>
      </p:pic>
      <p:pic>
        <p:nvPicPr>
          <p:cNvPr id="26" name="Picture 25">
            <a:extLst>
              <a:ext uri="{FF2B5EF4-FFF2-40B4-BE49-F238E27FC236}">
                <a16:creationId xmlns:a16="http://schemas.microsoft.com/office/drawing/2014/main" id="{1A79F6CE-74FB-4563-B138-64028EBE9FD1}"/>
              </a:ext>
            </a:extLst>
          </p:cNvPr>
          <p:cNvPicPr>
            <a:picLocks noChangeAspect="1"/>
          </p:cNvPicPr>
          <p:nvPr/>
        </p:nvPicPr>
        <p:blipFill>
          <a:blip r:embed="rId15"/>
          <a:stretch>
            <a:fillRect/>
          </a:stretch>
        </p:blipFill>
        <p:spPr>
          <a:xfrm>
            <a:off x="7908042" y="6405820"/>
            <a:ext cx="2721490" cy="692566"/>
          </a:xfrm>
          <a:prstGeom prst="rect">
            <a:avLst/>
          </a:prstGeom>
        </p:spPr>
      </p:pic>
      <p:pic>
        <p:nvPicPr>
          <p:cNvPr id="104" name="Picture 103">
            <a:extLst>
              <a:ext uri="{FF2B5EF4-FFF2-40B4-BE49-F238E27FC236}">
                <a16:creationId xmlns:a16="http://schemas.microsoft.com/office/drawing/2014/main" id="{779CDB89-3E3E-452E-AF76-4274B785A6DE}"/>
              </a:ext>
            </a:extLst>
          </p:cNvPr>
          <p:cNvPicPr>
            <a:picLocks noChangeAspect="1"/>
          </p:cNvPicPr>
          <p:nvPr/>
        </p:nvPicPr>
        <p:blipFill>
          <a:blip r:embed="rId16"/>
          <a:stretch>
            <a:fillRect/>
          </a:stretch>
        </p:blipFill>
        <p:spPr>
          <a:xfrm>
            <a:off x="7736899" y="5849288"/>
            <a:ext cx="2507658" cy="717739"/>
          </a:xfrm>
          <a:prstGeom prst="rect">
            <a:avLst/>
          </a:prstGeom>
        </p:spPr>
      </p:pic>
      <p:pic>
        <p:nvPicPr>
          <p:cNvPr id="110" name="Picture 109">
            <a:extLst>
              <a:ext uri="{FF2B5EF4-FFF2-40B4-BE49-F238E27FC236}">
                <a16:creationId xmlns:a16="http://schemas.microsoft.com/office/drawing/2014/main" id="{DE16034E-1AB3-4FB3-BD77-A7C4771EB940}"/>
              </a:ext>
            </a:extLst>
          </p:cNvPr>
          <p:cNvPicPr>
            <a:picLocks noChangeAspect="1"/>
          </p:cNvPicPr>
          <p:nvPr/>
        </p:nvPicPr>
        <p:blipFill rotWithShape="1">
          <a:blip r:embed="rId17"/>
          <a:srcRect l="5435" t="16829" r="67177" b="31926"/>
          <a:stretch/>
        </p:blipFill>
        <p:spPr>
          <a:xfrm>
            <a:off x="11879415" y="1444429"/>
            <a:ext cx="748035" cy="404901"/>
          </a:xfrm>
          <a:prstGeom prst="rect">
            <a:avLst/>
          </a:prstGeom>
        </p:spPr>
      </p:pic>
      <p:pic>
        <p:nvPicPr>
          <p:cNvPr id="111" name="Picture 110">
            <a:extLst>
              <a:ext uri="{FF2B5EF4-FFF2-40B4-BE49-F238E27FC236}">
                <a16:creationId xmlns:a16="http://schemas.microsoft.com/office/drawing/2014/main" id="{FF732CA7-F81E-4561-9E94-C5D41467B0CD}"/>
              </a:ext>
            </a:extLst>
          </p:cNvPr>
          <p:cNvPicPr>
            <a:picLocks noChangeAspect="1"/>
          </p:cNvPicPr>
          <p:nvPr/>
        </p:nvPicPr>
        <p:blipFill>
          <a:blip r:embed="rId18"/>
          <a:stretch>
            <a:fillRect/>
          </a:stretch>
        </p:blipFill>
        <p:spPr>
          <a:xfrm>
            <a:off x="11968737" y="1651184"/>
            <a:ext cx="1794818" cy="799864"/>
          </a:xfrm>
          <a:prstGeom prst="rect">
            <a:avLst/>
          </a:prstGeom>
        </p:spPr>
      </p:pic>
      <p:pic>
        <p:nvPicPr>
          <p:cNvPr id="112" name="Picture 111">
            <a:extLst>
              <a:ext uri="{FF2B5EF4-FFF2-40B4-BE49-F238E27FC236}">
                <a16:creationId xmlns:a16="http://schemas.microsoft.com/office/drawing/2014/main" id="{695BB054-144C-4839-BD6B-A3DF5046C67E}"/>
              </a:ext>
            </a:extLst>
          </p:cNvPr>
          <p:cNvPicPr>
            <a:picLocks noChangeAspect="1"/>
          </p:cNvPicPr>
          <p:nvPr/>
        </p:nvPicPr>
        <p:blipFill rotWithShape="1">
          <a:blip r:embed="rId19"/>
          <a:srcRect l="3488" t="9040" r="34154" b="28169"/>
          <a:stretch/>
        </p:blipFill>
        <p:spPr>
          <a:xfrm>
            <a:off x="11602989" y="2016142"/>
            <a:ext cx="1727458" cy="502237"/>
          </a:xfrm>
          <a:prstGeom prst="rect">
            <a:avLst/>
          </a:prstGeom>
        </p:spPr>
      </p:pic>
      <p:pic>
        <p:nvPicPr>
          <p:cNvPr id="113" name="Picture 112">
            <a:extLst>
              <a:ext uri="{FF2B5EF4-FFF2-40B4-BE49-F238E27FC236}">
                <a16:creationId xmlns:a16="http://schemas.microsoft.com/office/drawing/2014/main" id="{2EE3C0C7-F019-41AD-8DA2-ABED573A03F9}"/>
              </a:ext>
            </a:extLst>
          </p:cNvPr>
          <p:cNvPicPr>
            <a:picLocks noChangeAspect="1"/>
          </p:cNvPicPr>
          <p:nvPr/>
        </p:nvPicPr>
        <p:blipFill rotWithShape="1">
          <a:blip r:embed="rId20"/>
          <a:srcRect l="7687" t="12518" r="31229" b="30456"/>
          <a:stretch/>
        </p:blipFill>
        <p:spPr>
          <a:xfrm>
            <a:off x="11833410" y="2377075"/>
            <a:ext cx="1692184" cy="456123"/>
          </a:xfrm>
          <a:prstGeom prst="rect">
            <a:avLst/>
          </a:prstGeom>
        </p:spPr>
      </p:pic>
      <p:sp>
        <p:nvSpPr>
          <p:cNvPr id="33" name="Rectangle 32">
            <a:extLst>
              <a:ext uri="{FF2B5EF4-FFF2-40B4-BE49-F238E27FC236}">
                <a16:creationId xmlns:a16="http://schemas.microsoft.com/office/drawing/2014/main" id="{1A7BBC6B-A8BA-469C-823E-3EE0E51AC899}"/>
              </a:ext>
            </a:extLst>
          </p:cNvPr>
          <p:cNvSpPr/>
          <p:nvPr/>
        </p:nvSpPr>
        <p:spPr>
          <a:xfrm rot="4271021">
            <a:off x="10058211" y="5313336"/>
            <a:ext cx="1089542" cy="2504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114" name="Rectangle 113">
            <a:extLst>
              <a:ext uri="{FF2B5EF4-FFF2-40B4-BE49-F238E27FC236}">
                <a16:creationId xmlns:a16="http://schemas.microsoft.com/office/drawing/2014/main" id="{15A24271-8B66-4992-99C1-8E07A4E1F177}"/>
              </a:ext>
            </a:extLst>
          </p:cNvPr>
          <p:cNvSpPr/>
          <p:nvPr/>
        </p:nvSpPr>
        <p:spPr>
          <a:xfrm rot="8636006" flipH="1">
            <a:off x="10456209" y="5806158"/>
            <a:ext cx="174232" cy="5852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115" name="Rectangle 114">
            <a:extLst>
              <a:ext uri="{FF2B5EF4-FFF2-40B4-BE49-F238E27FC236}">
                <a16:creationId xmlns:a16="http://schemas.microsoft.com/office/drawing/2014/main" id="{DD570363-D2B9-4247-89DD-64195E9BC8CE}"/>
              </a:ext>
            </a:extLst>
          </p:cNvPr>
          <p:cNvSpPr/>
          <p:nvPr/>
        </p:nvSpPr>
        <p:spPr>
          <a:xfrm rot="10324157" flipH="1">
            <a:off x="10341500" y="5860422"/>
            <a:ext cx="174232" cy="5852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116" name="Rectangle 115">
            <a:extLst>
              <a:ext uri="{FF2B5EF4-FFF2-40B4-BE49-F238E27FC236}">
                <a16:creationId xmlns:a16="http://schemas.microsoft.com/office/drawing/2014/main" id="{A501C9D0-1B49-40D4-B519-3CEAC93D8408}"/>
              </a:ext>
            </a:extLst>
          </p:cNvPr>
          <p:cNvSpPr/>
          <p:nvPr/>
        </p:nvSpPr>
        <p:spPr>
          <a:xfrm rot="12818188" flipH="1">
            <a:off x="10243278" y="5848744"/>
            <a:ext cx="174232" cy="5852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118" name="Rectangle 117">
            <a:extLst>
              <a:ext uri="{FF2B5EF4-FFF2-40B4-BE49-F238E27FC236}">
                <a16:creationId xmlns:a16="http://schemas.microsoft.com/office/drawing/2014/main" id="{15C2F043-BBD6-4A32-BDBF-629E05AD4D14}"/>
              </a:ext>
            </a:extLst>
          </p:cNvPr>
          <p:cNvSpPr/>
          <p:nvPr/>
        </p:nvSpPr>
        <p:spPr>
          <a:xfrm rot="14505225" flipH="1">
            <a:off x="10136598" y="5730632"/>
            <a:ext cx="174232" cy="5852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119" name="Rectangle 118">
            <a:extLst>
              <a:ext uri="{FF2B5EF4-FFF2-40B4-BE49-F238E27FC236}">
                <a16:creationId xmlns:a16="http://schemas.microsoft.com/office/drawing/2014/main" id="{6AC25625-AF7F-4917-87D7-CBC171EDA50A}"/>
              </a:ext>
            </a:extLst>
          </p:cNvPr>
          <p:cNvSpPr/>
          <p:nvPr/>
        </p:nvSpPr>
        <p:spPr>
          <a:xfrm rot="16200000" flipH="1">
            <a:off x="10117551" y="5585854"/>
            <a:ext cx="174232" cy="5852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122" name="Rectangle 121">
            <a:extLst>
              <a:ext uri="{FF2B5EF4-FFF2-40B4-BE49-F238E27FC236}">
                <a16:creationId xmlns:a16="http://schemas.microsoft.com/office/drawing/2014/main" id="{5B4C94E0-162E-457A-8242-C89708043F5D}"/>
              </a:ext>
            </a:extLst>
          </p:cNvPr>
          <p:cNvSpPr/>
          <p:nvPr/>
        </p:nvSpPr>
        <p:spPr>
          <a:xfrm rot="18205620" flipH="1">
            <a:off x="10183126" y="5478371"/>
            <a:ext cx="80570" cy="7315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123" name="Rectangle 122">
            <a:extLst>
              <a:ext uri="{FF2B5EF4-FFF2-40B4-BE49-F238E27FC236}">
                <a16:creationId xmlns:a16="http://schemas.microsoft.com/office/drawing/2014/main" id="{CFAD56B5-5F5B-4AD9-A1A3-5AF64BC8BDC5}"/>
              </a:ext>
            </a:extLst>
          </p:cNvPr>
          <p:cNvSpPr/>
          <p:nvPr/>
        </p:nvSpPr>
        <p:spPr>
          <a:xfrm flipH="1">
            <a:off x="10225037" y="5444083"/>
            <a:ext cx="80570" cy="7315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124" name="Rectangle 123">
            <a:extLst>
              <a:ext uri="{FF2B5EF4-FFF2-40B4-BE49-F238E27FC236}">
                <a16:creationId xmlns:a16="http://schemas.microsoft.com/office/drawing/2014/main" id="{EE790E8F-1E16-4EB8-A6AD-A850E76C92CF}"/>
              </a:ext>
            </a:extLst>
          </p:cNvPr>
          <p:cNvSpPr/>
          <p:nvPr/>
        </p:nvSpPr>
        <p:spPr>
          <a:xfrm rot="2446954" flipH="1">
            <a:off x="10265730" y="5508909"/>
            <a:ext cx="232040" cy="76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125" name="Rectangle 124">
            <a:extLst>
              <a:ext uri="{FF2B5EF4-FFF2-40B4-BE49-F238E27FC236}">
                <a16:creationId xmlns:a16="http://schemas.microsoft.com/office/drawing/2014/main" id="{C8EB61B4-0C04-4856-8A42-921FDD042B63}"/>
              </a:ext>
            </a:extLst>
          </p:cNvPr>
          <p:cNvSpPr/>
          <p:nvPr/>
        </p:nvSpPr>
        <p:spPr>
          <a:xfrm rot="3765015" flipH="1">
            <a:off x="10393412" y="5661919"/>
            <a:ext cx="219112" cy="7315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126" name="Rectangle 125">
            <a:extLst>
              <a:ext uri="{FF2B5EF4-FFF2-40B4-BE49-F238E27FC236}">
                <a16:creationId xmlns:a16="http://schemas.microsoft.com/office/drawing/2014/main" id="{4E06FB27-6A88-4B46-A62D-D30B1FF69DB6}"/>
              </a:ext>
            </a:extLst>
          </p:cNvPr>
          <p:cNvSpPr/>
          <p:nvPr/>
        </p:nvSpPr>
        <p:spPr>
          <a:xfrm rot="4382003" flipH="1">
            <a:off x="10545530" y="5834687"/>
            <a:ext cx="81526" cy="73150"/>
          </a:xfrm>
          <a:custGeom>
            <a:avLst/>
            <a:gdLst>
              <a:gd name="connsiteX0" fmla="*/ 0 w 57786"/>
              <a:gd name="connsiteY0" fmla="*/ 0 h 45719"/>
              <a:gd name="connsiteX1" fmla="*/ 57786 w 57786"/>
              <a:gd name="connsiteY1" fmla="*/ 0 h 45719"/>
              <a:gd name="connsiteX2" fmla="*/ 57786 w 57786"/>
              <a:gd name="connsiteY2" fmla="*/ 45719 h 45719"/>
              <a:gd name="connsiteX3" fmla="*/ 0 w 57786"/>
              <a:gd name="connsiteY3" fmla="*/ 45719 h 45719"/>
              <a:gd name="connsiteX4" fmla="*/ 0 w 57786"/>
              <a:gd name="connsiteY4" fmla="*/ 0 h 45719"/>
              <a:gd name="connsiteX0" fmla="*/ 0 w 57786"/>
              <a:gd name="connsiteY0" fmla="*/ 0 h 45719"/>
              <a:gd name="connsiteX1" fmla="*/ 57786 w 57786"/>
              <a:gd name="connsiteY1" fmla="*/ 0 h 45719"/>
              <a:gd name="connsiteX2" fmla="*/ 37480 w 57786"/>
              <a:gd name="connsiteY2" fmla="*/ 44446 h 45719"/>
              <a:gd name="connsiteX3" fmla="*/ 0 w 57786"/>
              <a:gd name="connsiteY3" fmla="*/ 45719 h 45719"/>
              <a:gd name="connsiteX4" fmla="*/ 0 w 57786"/>
              <a:gd name="connsiteY4" fmla="*/ 0 h 45719"/>
              <a:gd name="connsiteX0" fmla="*/ 0 w 39566"/>
              <a:gd name="connsiteY0" fmla="*/ 0 h 45719"/>
              <a:gd name="connsiteX1" fmla="*/ 39566 w 39566"/>
              <a:gd name="connsiteY1" fmla="*/ 5559 h 45719"/>
              <a:gd name="connsiteX2" fmla="*/ 37480 w 39566"/>
              <a:gd name="connsiteY2" fmla="*/ 44446 h 45719"/>
              <a:gd name="connsiteX3" fmla="*/ 0 w 39566"/>
              <a:gd name="connsiteY3" fmla="*/ 45719 h 45719"/>
              <a:gd name="connsiteX4" fmla="*/ 0 w 39566"/>
              <a:gd name="connsiteY4" fmla="*/ 0 h 45719"/>
              <a:gd name="connsiteX0" fmla="*/ 0 w 50954"/>
              <a:gd name="connsiteY0" fmla="*/ 0 h 45719"/>
              <a:gd name="connsiteX1" fmla="*/ 50954 w 50954"/>
              <a:gd name="connsiteY1" fmla="*/ 2084 h 45719"/>
              <a:gd name="connsiteX2" fmla="*/ 37480 w 50954"/>
              <a:gd name="connsiteY2" fmla="*/ 44446 h 45719"/>
              <a:gd name="connsiteX3" fmla="*/ 0 w 50954"/>
              <a:gd name="connsiteY3" fmla="*/ 45719 h 45719"/>
              <a:gd name="connsiteX4" fmla="*/ 0 w 50954"/>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45719">
                <a:moveTo>
                  <a:pt x="0" y="0"/>
                </a:moveTo>
                <a:lnTo>
                  <a:pt x="50954" y="2084"/>
                </a:lnTo>
                <a:lnTo>
                  <a:pt x="37480" y="44446"/>
                </a:lnTo>
                <a:lnTo>
                  <a:pt x="0" y="45719"/>
                </a:lnTo>
                <a:lnTo>
                  <a:pt x="0" y="0"/>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127" name="Rectangle 126">
            <a:extLst>
              <a:ext uri="{FF2B5EF4-FFF2-40B4-BE49-F238E27FC236}">
                <a16:creationId xmlns:a16="http://schemas.microsoft.com/office/drawing/2014/main" id="{57A77898-BB16-43F7-BE80-03DE0B33E680}"/>
              </a:ext>
            </a:extLst>
          </p:cNvPr>
          <p:cNvSpPr/>
          <p:nvPr/>
        </p:nvSpPr>
        <p:spPr>
          <a:xfrm rot="5400000" flipH="1">
            <a:off x="10449495" y="5983699"/>
            <a:ext cx="262773" cy="9738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128" name="Rectangle 127">
            <a:extLst>
              <a:ext uri="{FF2B5EF4-FFF2-40B4-BE49-F238E27FC236}">
                <a16:creationId xmlns:a16="http://schemas.microsoft.com/office/drawing/2014/main" id="{056C66F5-4F18-4C8A-A9E2-E88517812FD4}"/>
              </a:ext>
            </a:extLst>
          </p:cNvPr>
          <p:cNvSpPr/>
          <p:nvPr/>
        </p:nvSpPr>
        <p:spPr>
          <a:xfrm rot="7863419" flipH="1">
            <a:off x="10194718" y="6142065"/>
            <a:ext cx="473370" cy="40901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pic>
        <p:nvPicPr>
          <p:cNvPr id="99" name="Picture 98">
            <a:extLst>
              <a:ext uri="{FF2B5EF4-FFF2-40B4-BE49-F238E27FC236}">
                <a16:creationId xmlns:a16="http://schemas.microsoft.com/office/drawing/2014/main" id="{F13C465A-16E9-4B11-8E07-71453EEF53DB}"/>
              </a:ext>
            </a:extLst>
          </p:cNvPr>
          <p:cNvPicPr>
            <a:picLocks noChangeAspect="1"/>
          </p:cNvPicPr>
          <p:nvPr/>
        </p:nvPicPr>
        <p:blipFill>
          <a:blip r:embed="rId21"/>
          <a:stretch>
            <a:fillRect/>
          </a:stretch>
        </p:blipFill>
        <p:spPr>
          <a:xfrm>
            <a:off x="7623563" y="1912481"/>
            <a:ext cx="1736291" cy="790110"/>
          </a:xfrm>
          <a:prstGeom prst="rect">
            <a:avLst/>
          </a:prstGeom>
        </p:spPr>
      </p:pic>
      <p:pic>
        <p:nvPicPr>
          <p:cNvPr id="5" name="Picture 4">
            <a:extLst>
              <a:ext uri="{FF2B5EF4-FFF2-40B4-BE49-F238E27FC236}">
                <a16:creationId xmlns:a16="http://schemas.microsoft.com/office/drawing/2014/main" id="{E5B4506D-433A-47DC-8CCC-162597ED694D}"/>
              </a:ext>
            </a:extLst>
          </p:cNvPr>
          <p:cNvPicPr>
            <a:picLocks noChangeAspect="1"/>
          </p:cNvPicPr>
          <p:nvPr/>
        </p:nvPicPr>
        <p:blipFill>
          <a:blip r:embed="rId22"/>
          <a:stretch>
            <a:fillRect/>
          </a:stretch>
        </p:blipFill>
        <p:spPr>
          <a:xfrm>
            <a:off x="3557572" y="6346149"/>
            <a:ext cx="2526402" cy="799864"/>
          </a:xfrm>
          <a:prstGeom prst="rect">
            <a:avLst/>
          </a:prstGeom>
        </p:spPr>
      </p:pic>
    </p:spTree>
    <p:extLst>
      <p:ext uri="{BB962C8B-B14F-4D97-AF65-F5344CB8AC3E}">
        <p14:creationId xmlns:p14="http://schemas.microsoft.com/office/powerpoint/2010/main" val="223004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22" presetClass="entr" presetSubtype="4"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wipe(left)">
                                      <p:cBhvr>
                                        <p:cTn id="19" dur="350"/>
                                        <p:tgtEl>
                                          <p:spTgt spid="85"/>
                                        </p:tgtEl>
                                      </p:cBhvr>
                                    </p:animEffect>
                                  </p:childTnLst>
                                </p:cTn>
                              </p:par>
                              <p:par>
                                <p:cTn id="20" presetID="22" presetClass="entr" presetSubtype="8" fill="hold" nodeType="withEffect">
                                  <p:stCondLst>
                                    <p:cond delay="200"/>
                                  </p:stCondLst>
                                  <p:childTnLst>
                                    <p:set>
                                      <p:cBhvr>
                                        <p:cTn id="21" dur="1" fill="hold">
                                          <p:stCondLst>
                                            <p:cond delay="0"/>
                                          </p:stCondLst>
                                        </p:cTn>
                                        <p:tgtEl>
                                          <p:spTgt spid="89"/>
                                        </p:tgtEl>
                                        <p:attrNameLst>
                                          <p:attrName>style.visibility</p:attrName>
                                        </p:attrNameLst>
                                      </p:cBhvr>
                                      <p:to>
                                        <p:strVal val="visible"/>
                                      </p:to>
                                    </p:set>
                                    <p:animEffect transition="in" filter="wipe(left)">
                                      <p:cBhvr>
                                        <p:cTn id="22" dur="400"/>
                                        <p:tgtEl>
                                          <p:spTgt spid="89"/>
                                        </p:tgtEl>
                                      </p:cBhvr>
                                    </p:animEffect>
                                  </p:childTnLst>
                                </p:cTn>
                              </p:par>
                              <p:par>
                                <p:cTn id="23" presetID="22" presetClass="entr" presetSubtype="8" fill="hold" nodeType="withEffect">
                                  <p:stCondLst>
                                    <p:cond delay="500"/>
                                  </p:stCondLst>
                                  <p:childTnLst>
                                    <p:set>
                                      <p:cBhvr>
                                        <p:cTn id="24" dur="1" fill="hold">
                                          <p:stCondLst>
                                            <p:cond delay="0"/>
                                          </p:stCondLst>
                                        </p:cTn>
                                        <p:tgtEl>
                                          <p:spTgt spid="90"/>
                                        </p:tgtEl>
                                        <p:attrNameLst>
                                          <p:attrName>style.visibility</p:attrName>
                                        </p:attrNameLst>
                                      </p:cBhvr>
                                      <p:to>
                                        <p:strVal val="visible"/>
                                      </p:to>
                                    </p:set>
                                    <p:animEffect transition="in" filter="wipe(left)">
                                      <p:cBhvr>
                                        <p:cTn id="25" dur="400"/>
                                        <p:tgtEl>
                                          <p:spTgt spid="9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up)">
                                      <p:cBhvr>
                                        <p:cTn id="30" dur="300"/>
                                        <p:tgtEl>
                                          <p:spTgt spid="49"/>
                                        </p:tgtEl>
                                      </p:cBhvr>
                                    </p:animEffect>
                                  </p:childTnLst>
                                </p:cTn>
                              </p:par>
                              <p:par>
                                <p:cTn id="31" presetID="22" presetClass="entr" presetSubtype="8" fill="hold" nodeType="withEffect">
                                  <p:stCondLst>
                                    <p:cond delay="300"/>
                                  </p:stCondLst>
                                  <p:childTnLst>
                                    <p:set>
                                      <p:cBhvr>
                                        <p:cTn id="32" dur="1" fill="hold">
                                          <p:stCondLst>
                                            <p:cond delay="0"/>
                                          </p:stCondLst>
                                        </p:cTn>
                                        <p:tgtEl>
                                          <p:spTgt spid="92"/>
                                        </p:tgtEl>
                                        <p:attrNameLst>
                                          <p:attrName>style.visibility</p:attrName>
                                        </p:attrNameLst>
                                      </p:cBhvr>
                                      <p:to>
                                        <p:strVal val="visible"/>
                                      </p:to>
                                    </p:set>
                                    <p:animEffect transition="in" filter="wipe(left)">
                                      <p:cBhvr>
                                        <p:cTn id="33" dur="700"/>
                                        <p:tgtEl>
                                          <p:spTgt spid="92"/>
                                        </p:tgtEl>
                                      </p:cBhvr>
                                    </p:animEffect>
                                  </p:childTnLst>
                                </p:cTn>
                              </p:par>
                              <p:par>
                                <p:cTn id="34" presetID="22" presetClass="entr" presetSubtype="8" fill="hold" nodeType="withEffect">
                                  <p:stCondLst>
                                    <p:cond delay="90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6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120"/>
                                        </p:tgtEl>
                                        <p:attrNameLst>
                                          <p:attrName>style.visibility</p:attrName>
                                        </p:attrNameLst>
                                      </p:cBhvr>
                                      <p:to>
                                        <p:strVal val="visible"/>
                                      </p:to>
                                    </p:set>
                                    <p:animEffect transition="in" filter="wipe(right)">
                                      <p:cBhvr>
                                        <p:cTn id="41" dur="500"/>
                                        <p:tgtEl>
                                          <p:spTgt spid="120"/>
                                        </p:tgtEl>
                                      </p:cBhvr>
                                    </p:animEffect>
                                  </p:childTnLst>
                                </p:cTn>
                              </p:par>
                              <p:par>
                                <p:cTn id="42" presetID="22" presetClass="entr" presetSubtype="8" fill="hold" nodeType="withEffect">
                                  <p:stCondLst>
                                    <p:cond delay="400"/>
                                  </p:stCondLst>
                                  <p:childTnLst>
                                    <p:set>
                                      <p:cBhvr>
                                        <p:cTn id="43" dur="1" fill="hold">
                                          <p:stCondLst>
                                            <p:cond delay="0"/>
                                          </p:stCondLst>
                                        </p:cTn>
                                        <p:tgtEl>
                                          <p:spTgt spid="96"/>
                                        </p:tgtEl>
                                        <p:attrNameLst>
                                          <p:attrName>style.visibility</p:attrName>
                                        </p:attrNameLst>
                                      </p:cBhvr>
                                      <p:to>
                                        <p:strVal val="visible"/>
                                      </p:to>
                                    </p:set>
                                    <p:animEffect transition="in" filter="wipe(left)">
                                      <p:cBhvr>
                                        <p:cTn id="44" dur="700"/>
                                        <p:tgtEl>
                                          <p:spTgt spid="96"/>
                                        </p:tgtEl>
                                      </p:cBhvr>
                                    </p:animEffect>
                                  </p:childTnLst>
                                </p:cTn>
                              </p:par>
                              <p:par>
                                <p:cTn id="45" presetID="22" presetClass="entr" presetSubtype="8" fill="hold" nodeType="withEffect">
                                  <p:stCondLst>
                                    <p:cond delay="900"/>
                                  </p:stCondLst>
                                  <p:childTnLst>
                                    <p:set>
                                      <p:cBhvr>
                                        <p:cTn id="46" dur="1" fill="hold">
                                          <p:stCondLst>
                                            <p:cond delay="0"/>
                                          </p:stCondLst>
                                        </p:cTn>
                                        <p:tgtEl>
                                          <p:spTgt spid="101"/>
                                        </p:tgtEl>
                                        <p:attrNameLst>
                                          <p:attrName>style.visibility</p:attrName>
                                        </p:attrNameLst>
                                      </p:cBhvr>
                                      <p:to>
                                        <p:strVal val="visible"/>
                                      </p:to>
                                    </p:set>
                                    <p:animEffect transition="in" filter="wipe(left)">
                                      <p:cBhvr>
                                        <p:cTn id="47" dur="500"/>
                                        <p:tgtEl>
                                          <p:spTgt spid="101"/>
                                        </p:tgtEl>
                                      </p:cBhvr>
                                    </p:animEffect>
                                  </p:childTnLst>
                                </p:cTn>
                              </p:par>
                              <p:par>
                                <p:cTn id="48" presetID="22" presetClass="entr" presetSubtype="4" fill="hold" grpId="0" nodeType="withEffect">
                                  <p:stCondLst>
                                    <p:cond delay="1300"/>
                                  </p:stCondLst>
                                  <p:childTnLst>
                                    <p:set>
                                      <p:cBhvr>
                                        <p:cTn id="49" dur="1" fill="hold">
                                          <p:stCondLst>
                                            <p:cond delay="0"/>
                                          </p:stCondLst>
                                        </p:cTn>
                                        <p:tgtEl>
                                          <p:spTgt spid="121"/>
                                        </p:tgtEl>
                                        <p:attrNameLst>
                                          <p:attrName>style.visibility</p:attrName>
                                        </p:attrNameLst>
                                      </p:cBhvr>
                                      <p:to>
                                        <p:strVal val="visible"/>
                                      </p:to>
                                    </p:set>
                                    <p:animEffect transition="in" filter="wipe(down)">
                                      <p:cBhvr>
                                        <p:cTn id="50" dur="500"/>
                                        <p:tgtEl>
                                          <p:spTgt spid="121"/>
                                        </p:tgtEl>
                                      </p:cBhvr>
                                    </p:animEffect>
                                  </p:childTnLst>
                                </p:cTn>
                              </p:par>
                              <p:par>
                                <p:cTn id="51" presetID="22" presetClass="entr" presetSubtype="8" fill="hold" nodeType="withEffect">
                                  <p:stCondLst>
                                    <p:cond delay="1750"/>
                                  </p:stCondLst>
                                  <p:childTnLst>
                                    <p:set>
                                      <p:cBhvr>
                                        <p:cTn id="52" dur="1" fill="hold">
                                          <p:stCondLst>
                                            <p:cond delay="0"/>
                                          </p:stCondLst>
                                        </p:cTn>
                                        <p:tgtEl>
                                          <p:spTgt spid="99"/>
                                        </p:tgtEl>
                                        <p:attrNameLst>
                                          <p:attrName>style.visibility</p:attrName>
                                        </p:attrNameLst>
                                      </p:cBhvr>
                                      <p:to>
                                        <p:strVal val="visible"/>
                                      </p:to>
                                    </p:set>
                                    <p:animEffect transition="in" filter="wipe(left)">
                                      <p:cBhvr>
                                        <p:cTn id="53" dur="400"/>
                                        <p:tgtEl>
                                          <p:spTgt spid="99"/>
                                        </p:tgtEl>
                                      </p:cBhvr>
                                    </p:animEffect>
                                  </p:childTnLst>
                                </p:cTn>
                              </p:par>
                              <p:par>
                                <p:cTn id="54" presetID="22" presetClass="entr" presetSubtype="8" fill="hold" nodeType="withEffect">
                                  <p:stCondLst>
                                    <p:cond delay="2250"/>
                                  </p:stCondLst>
                                  <p:childTnLst>
                                    <p:set>
                                      <p:cBhvr>
                                        <p:cTn id="55" dur="1" fill="hold">
                                          <p:stCondLst>
                                            <p:cond delay="0"/>
                                          </p:stCondLst>
                                        </p:cTn>
                                        <p:tgtEl>
                                          <p:spTgt spid="102"/>
                                        </p:tgtEl>
                                        <p:attrNameLst>
                                          <p:attrName>style.visibility</p:attrName>
                                        </p:attrNameLst>
                                      </p:cBhvr>
                                      <p:to>
                                        <p:strVal val="visible"/>
                                      </p:to>
                                    </p:set>
                                    <p:animEffect transition="in" filter="wipe(left)">
                                      <p:cBhvr>
                                        <p:cTn id="56" dur="700"/>
                                        <p:tgtEl>
                                          <p:spTgt spid="10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88"/>
                                        </p:tgtEl>
                                        <p:attrNameLst>
                                          <p:attrName>style.visibility</p:attrName>
                                        </p:attrNameLst>
                                      </p:cBhvr>
                                      <p:to>
                                        <p:strVal val="visible"/>
                                      </p:to>
                                    </p:set>
                                    <p:animEffect transition="in" filter="wipe(up)">
                                      <p:cBhvr>
                                        <p:cTn id="61" dur="500"/>
                                        <p:tgtEl>
                                          <p:spTgt spid="88"/>
                                        </p:tgtEl>
                                      </p:cBhvr>
                                    </p:animEffect>
                                  </p:childTnLst>
                                </p:cTn>
                              </p:par>
                              <p:par>
                                <p:cTn id="62" presetID="22" presetClass="entr" presetSubtype="8" fill="hold" nodeType="withEffect">
                                  <p:stCondLst>
                                    <p:cond delay="400"/>
                                  </p:stCondLst>
                                  <p:childTnLst>
                                    <p:set>
                                      <p:cBhvr>
                                        <p:cTn id="63" dur="1" fill="hold">
                                          <p:stCondLst>
                                            <p:cond delay="0"/>
                                          </p:stCondLst>
                                        </p:cTn>
                                        <p:tgtEl>
                                          <p:spTgt spid="104"/>
                                        </p:tgtEl>
                                        <p:attrNameLst>
                                          <p:attrName>style.visibility</p:attrName>
                                        </p:attrNameLst>
                                      </p:cBhvr>
                                      <p:to>
                                        <p:strVal val="visible"/>
                                      </p:to>
                                    </p:set>
                                    <p:animEffect transition="in" filter="wipe(left)">
                                      <p:cBhvr>
                                        <p:cTn id="64" dur="750"/>
                                        <p:tgtEl>
                                          <p:spTgt spid="104"/>
                                        </p:tgtEl>
                                      </p:cBhvr>
                                    </p:animEffect>
                                  </p:childTnLst>
                                </p:cTn>
                              </p:par>
                            </p:childTnLst>
                          </p:cTn>
                        </p:par>
                        <p:par>
                          <p:cTn id="65" fill="hold">
                            <p:stCondLst>
                              <p:cond delay="1150"/>
                            </p:stCondLst>
                            <p:childTnLst>
                              <p:par>
                                <p:cTn id="66" presetID="22" presetClass="exit" presetSubtype="1" fill="hold" grpId="0" nodeType="afterEffect">
                                  <p:stCondLst>
                                    <p:cond delay="0"/>
                                  </p:stCondLst>
                                  <p:childTnLst>
                                    <p:animEffect transition="out" filter="wipe(up)">
                                      <p:cBhvr>
                                        <p:cTn id="67" dur="400"/>
                                        <p:tgtEl>
                                          <p:spTgt spid="33"/>
                                        </p:tgtEl>
                                      </p:cBhvr>
                                    </p:animEffect>
                                    <p:set>
                                      <p:cBhvr>
                                        <p:cTn id="68" dur="1" fill="hold">
                                          <p:stCondLst>
                                            <p:cond delay="399"/>
                                          </p:stCondLst>
                                        </p:cTn>
                                        <p:tgtEl>
                                          <p:spTgt spid="33"/>
                                        </p:tgtEl>
                                        <p:attrNameLst>
                                          <p:attrName>style.visibility</p:attrName>
                                        </p:attrNameLst>
                                      </p:cBhvr>
                                      <p:to>
                                        <p:strVal val="hidden"/>
                                      </p:to>
                                    </p:set>
                                  </p:childTnLst>
                                </p:cTn>
                              </p:par>
                              <p:par>
                                <p:cTn id="69" presetID="22" presetClass="exit" presetSubtype="2" fill="hold" grpId="0" nodeType="withEffect">
                                  <p:stCondLst>
                                    <p:cond delay="250"/>
                                  </p:stCondLst>
                                  <p:childTnLst>
                                    <p:animEffect transition="out" filter="wipe(right)">
                                      <p:cBhvr>
                                        <p:cTn id="70" dur="200"/>
                                        <p:tgtEl>
                                          <p:spTgt spid="114"/>
                                        </p:tgtEl>
                                      </p:cBhvr>
                                    </p:animEffect>
                                    <p:set>
                                      <p:cBhvr>
                                        <p:cTn id="71" dur="1" fill="hold">
                                          <p:stCondLst>
                                            <p:cond delay="199"/>
                                          </p:stCondLst>
                                        </p:cTn>
                                        <p:tgtEl>
                                          <p:spTgt spid="114"/>
                                        </p:tgtEl>
                                        <p:attrNameLst>
                                          <p:attrName>style.visibility</p:attrName>
                                        </p:attrNameLst>
                                      </p:cBhvr>
                                      <p:to>
                                        <p:strVal val="hidden"/>
                                      </p:to>
                                    </p:set>
                                  </p:childTnLst>
                                </p:cTn>
                              </p:par>
                              <p:par>
                                <p:cTn id="72" presetID="22" presetClass="exit" presetSubtype="4" fill="hold" grpId="0" nodeType="withEffect">
                                  <p:stCondLst>
                                    <p:cond delay="300"/>
                                  </p:stCondLst>
                                  <p:childTnLst>
                                    <p:animEffect transition="out" filter="wipe(down)">
                                      <p:cBhvr>
                                        <p:cTn id="73" dur="200"/>
                                        <p:tgtEl>
                                          <p:spTgt spid="115"/>
                                        </p:tgtEl>
                                      </p:cBhvr>
                                    </p:animEffect>
                                    <p:set>
                                      <p:cBhvr>
                                        <p:cTn id="74" dur="1" fill="hold">
                                          <p:stCondLst>
                                            <p:cond delay="199"/>
                                          </p:stCondLst>
                                        </p:cTn>
                                        <p:tgtEl>
                                          <p:spTgt spid="115"/>
                                        </p:tgtEl>
                                        <p:attrNameLst>
                                          <p:attrName>style.visibility</p:attrName>
                                        </p:attrNameLst>
                                      </p:cBhvr>
                                      <p:to>
                                        <p:strVal val="hidden"/>
                                      </p:to>
                                    </p:set>
                                  </p:childTnLst>
                                </p:cTn>
                              </p:par>
                              <p:par>
                                <p:cTn id="75" presetID="22" presetClass="exit" presetSubtype="4" fill="hold" grpId="0" nodeType="withEffect">
                                  <p:stCondLst>
                                    <p:cond delay="500"/>
                                  </p:stCondLst>
                                  <p:childTnLst>
                                    <p:animEffect transition="out" filter="wipe(down)">
                                      <p:cBhvr>
                                        <p:cTn id="76" dur="100"/>
                                        <p:tgtEl>
                                          <p:spTgt spid="116"/>
                                        </p:tgtEl>
                                      </p:cBhvr>
                                    </p:animEffect>
                                    <p:set>
                                      <p:cBhvr>
                                        <p:cTn id="77" dur="1" fill="hold">
                                          <p:stCondLst>
                                            <p:cond delay="99"/>
                                          </p:stCondLst>
                                        </p:cTn>
                                        <p:tgtEl>
                                          <p:spTgt spid="116"/>
                                        </p:tgtEl>
                                        <p:attrNameLst>
                                          <p:attrName>style.visibility</p:attrName>
                                        </p:attrNameLst>
                                      </p:cBhvr>
                                      <p:to>
                                        <p:strVal val="hidden"/>
                                      </p:to>
                                    </p:set>
                                  </p:childTnLst>
                                </p:cTn>
                              </p:par>
                              <p:par>
                                <p:cTn id="78" presetID="22" presetClass="exit" presetSubtype="4" fill="hold" grpId="0" nodeType="withEffect">
                                  <p:stCondLst>
                                    <p:cond delay="450"/>
                                  </p:stCondLst>
                                  <p:childTnLst>
                                    <p:animEffect transition="out" filter="wipe(down)">
                                      <p:cBhvr>
                                        <p:cTn id="79" dur="200"/>
                                        <p:tgtEl>
                                          <p:spTgt spid="118"/>
                                        </p:tgtEl>
                                      </p:cBhvr>
                                    </p:animEffect>
                                    <p:set>
                                      <p:cBhvr>
                                        <p:cTn id="80" dur="1" fill="hold">
                                          <p:stCondLst>
                                            <p:cond delay="199"/>
                                          </p:stCondLst>
                                        </p:cTn>
                                        <p:tgtEl>
                                          <p:spTgt spid="118"/>
                                        </p:tgtEl>
                                        <p:attrNameLst>
                                          <p:attrName>style.visibility</p:attrName>
                                        </p:attrNameLst>
                                      </p:cBhvr>
                                      <p:to>
                                        <p:strVal val="hidden"/>
                                      </p:to>
                                    </p:set>
                                  </p:childTnLst>
                                </p:cTn>
                              </p:par>
                              <p:par>
                                <p:cTn id="81" presetID="22" presetClass="exit" presetSubtype="4" fill="hold" grpId="0" nodeType="withEffect">
                                  <p:stCondLst>
                                    <p:cond delay="550"/>
                                  </p:stCondLst>
                                  <p:childTnLst>
                                    <p:animEffect transition="out" filter="wipe(down)">
                                      <p:cBhvr>
                                        <p:cTn id="82" dur="150"/>
                                        <p:tgtEl>
                                          <p:spTgt spid="119"/>
                                        </p:tgtEl>
                                      </p:cBhvr>
                                    </p:animEffect>
                                    <p:set>
                                      <p:cBhvr>
                                        <p:cTn id="83" dur="1" fill="hold">
                                          <p:stCondLst>
                                            <p:cond delay="149"/>
                                          </p:stCondLst>
                                        </p:cTn>
                                        <p:tgtEl>
                                          <p:spTgt spid="119"/>
                                        </p:tgtEl>
                                        <p:attrNameLst>
                                          <p:attrName>style.visibility</p:attrName>
                                        </p:attrNameLst>
                                      </p:cBhvr>
                                      <p:to>
                                        <p:strVal val="hidden"/>
                                      </p:to>
                                    </p:set>
                                  </p:childTnLst>
                                </p:cTn>
                              </p:par>
                              <p:par>
                                <p:cTn id="84" presetID="22" presetClass="exit" presetSubtype="4" fill="hold" grpId="0" nodeType="withEffect">
                                  <p:stCondLst>
                                    <p:cond delay="650"/>
                                  </p:stCondLst>
                                  <p:childTnLst>
                                    <p:animEffect transition="out" filter="wipe(down)">
                                      <p:cBhvr>
                                        <p:cTn id="85" dur="200"/>
                                        <p:tgtEl>
                                          <p:spTgt spid="122"/>
                                        </p:tgtEl>
                                      </p:cBhvr>
                                    </p:animEffect>
                                    <p:set>
                                      <p:cBhvr>
                                        <p:cTn id="86" dur="1" fill="hold">
                                          <p:stCondLst>
                                            <p:cond delay="199"/>
                                          </p:stCondLst>
                                        </p:cTn>
                                        <p:tgtEl>
                                          <p:spTgt spid="122"/>
                                        </p:tgtEl>
                                        <p:attrNameLst>
                                          <p:attrName>style.visibility</p:attrName>
                                        </p:attrNameLst>
                                      </p:cBhvr>
                                      <p:to>
                                        <p:strVal val="hidden"/>
                                      </p:to>
                                    </p:set>
                                  </p:childTnLst>
                                </p:cTn>
                              </p:par>
                              <p:par>
                                <p:cTn id="87" presetID="22" presetClass="exit" presetSubtype="1" fill="hold" grpId="0" nodeType="withEffect">
                                  <p:stCondLst>
                                    <p:cond delay="800"/>
                                  </p:stCondLst>
                                  <p:childTnLst>
                                    <p:animEffect transition="out" filter="wipe(up)">
                                      <p:cBhvr>
                                        <p:cTn id="88" dur="150"/>
                                        <p:tgtEl>
                                          <p:spTgt spid="123"/>
                                        </p:tgtEl>
                                      </p:cBhvr>
                                    </p:animEffect>
                                    <p:set>
                                      <p:cBhvr>
                                        <p:cTn id="89" dur="1" fill="hold">
                                          <p:stCondLst>
                                            <p:cond delay="149"/>
                                          </p:stCondLst>
                                        </p:cTn>
                                        <p:tgtEl>
                                          <p:spTgt spid="123"/>
                                        </p:tgtEl>
                                        <p:attrNameLst>
                                          <p:attrName>style.visibility</p:attrName>
                                        </p:attrNameLst>
                                      </p:cBhvr>
                                      <p:to>
                                        <p:strVal val="hidden"/>
                                      </p:to>
                                    </p:set>
                                  </p:childTnLst>
                                </p:cTn>
                              </p:par>
                              <p:par>
                                <p:cTn id="90" presetID="22" presetClass="exit" presetSubtype="1" fill="hold" grpId="0" nodeType="withEffect">
                                  <p:stCondLst>
                                    <p:cond delay="900"/>
                                  </p:stCondLst>
                                  <p:childTnLst>
                                    <p:animEffect transition="out" filter="wipe(up)">
                                      <p:cBhvr>
                                        <p:cTn id="91" dur="300"/>
                                        <p:tgtEl>
                                          <p:spTgt spid="124"/>
                                        </p:tgtEl>
                                      </p:cBhvr>
                                    </p:animEffect>
                                    <p:set>
                                      <p:cBhvr>
                                        <p:cTn id="92" dur="1" fill="hold">
                                          <p:stCondLst>
                                            <p:cond delay="299"/>
                                          </p:stCondLst>
                                        </p:cTn>
                                        <p:tgtEl>
                                          <p:spTgt spid="124"/>
                                        </p:tgtEl>
                                        <p:attrNameLst>
                                          <p:attrName>style.visibility</p:attrName>
                                        </p:attrNameLst>
                                      </p:cBhvr>
                                      <p:to>
                                        <p:strVal val="hidden"/>
                                      </p:to>
                                    </p:set>
                                  </p:childTnLst>
                                </p:cTn>
                              </p:par>
                              <p:par>
                                <p:cTn id="93" presetID="22" presetClass="exit" presetSubtype="1" fill="hold" grpId="0" nodeType="withEffect">
                                  <p:stCondLst>
                                    <p:cond delay="1050"/>
                                  </p:stCondLst>
                                  <p:childTnLst>
                                    <p:animEffect transition="out" filter="wipe(up)">
                                      <p:cBhvr>
                                        <p:cTn id="94" dur="200"/>
                                        <p:tgtEl>
                                          <p:spTgt spid="125"/>
                                        </p:tgtEl>
                                      </p:cBhvr>
                                    </p:animEffect>
                                    <p:set>
                                      <p:cBhvr>
                                        <p:cTn id="95" dur="1" fill="hold">
                                          <p:stCondLst>
                                            <p:cond delay="199"/>
                                          </p:stCondLst>
                                        </p:cTn>
                                        <p:tgtEl>
                                          <p:spTgt spid="125"/>
                                        </p:tgtEl>
                                        <p:attrNameLst>
                                          <p:attrName>style.visibility</p:attrName>
                                        </p:attrNameLst>
                                      </p:cBhvr>
                                      <p:to>
                                        <p:strVal val="hidden"/>
                                      </p:to>
                                    </p:set>
                                  </p:childTnLst>
                                </p:cTn>
                              </p:par>
                              <p:par>
                                <p:cTn id="96" presetID="22" presetClass="exit" presetSubtype="1" fill="hold" grpId="0" nodeType="withEffect">
                                  <p:stCondLst>
                                    <p:cond delay="1100"/>
                                  </p:stCondLst>
                                  <p:childTnLst>
                                    <p:animEffect transition="out" filter="wipe(up)">
                                      <p:cBhvr>
                                        <p:cTn id="97" dur="150"/>
                                        <p:tgtEl>
                                          <p:spTgt spid="126"/>
                                        </p:tgtEl>
                                      </p:cBhvr>
                                    </p:animEffect>
                                    <p:set>
                                      <p:cBhvr>
                                        <p:cTn id="98" dur="1" fill="hold">
                                          <p:stCondLst>
                                            <p:cond delay="149"/>
                                          </p:stCondLst>
                                        </p:cTn>
                                        <p:tgtEl>
                                          <p:spTgt spid="126"/>
                                        </p:tgtEl>
                                        <p:attrNameLst>
                                          <p:attrName>style.visibility</p:attrName>
                                        </p:attrNameLst>
                                      </p:cBhvr>
                                      <p:to>
                                        <p:strVal val="hidden"/>
                                      </p:to>
                                    </p:set>
                                  </p:childTnLst>
                                </p:cTn>
                              </p:par>
                              <p:par>
                                <p:cTn id="99" presetID="22" presetClass="exit" presetSubtype="1" fill="hold" grpId="0" nodeType="withEffect">
                                  <p:stCondLst>
                                    <p:cond delay="1150"/>
                                  </p:stCondLst>
                                  <p:childTnLst>
                                    <p:animEffect transition="out" filter="wipe(up)">
                                      <p:cBhvr>
                                        <p:cTn id="100" dur="300"/>
                                        <p:tgtEl>
                                          <p:spTgt spid="127"/>
                                        </p:tgtEl>
                                      </p:cBhvr>
                                    </p:animEffect>
                                    <p:set>
                                      <p:cBhvr>
                                        <p:cTn id="101" dur="1" fill="hold">
                                          <p:stCondLst>
                                            <p:cond delay="299"/>
                                          </p:stCondLst>
                                        </p:cTn>
                                        <p:tgtEl>
                                          <p:spTgt spid="127"/>
                                        </p:tgtEl>
                                        <p:attrNameLst>
                                          <p:attrName>style.visibility</p:attrName>
                                        </p:attrNameLst>
                                      </p:cBhvr>
                                      <p:to>
                                        <p:strVal val="hidden"/>
                                      </p:to>
                                    </p:set>
                                  </p:childTnLst>
                                </p:cTn>
                              </p:par>
                              <p:par>
                                <p:cTn id="102" presetID="22" presetClass="exit" presetSubtype="1" fill="hold" grpId="0" nodeType="withEffect">
                                  <p:stCondLst>
                                    <p:cond delay="1250"/>
                                  </p:stCondLst>
                                  <p:childTnLst>
                                    <p:animEffect transition="out" filter="wipe(up)">
                                      <p:cBhvr>
                                        <p:cTn id="103" dur="300"/>
                                        <p:tgtEl>
                                          <p:spTgt spid="128"/>
                                        </p:tgtEl>
                                      </p:cBhvr>
                                    </p:animEffect>
                                    <p:set>
                                      <p:cBhvr>
                                        <p:cTn id="104" dur="1" fill="hold">
                                          <p:stCondLst>
                                            <p:cond delay="299"/>
                                          </p:stCondLst>
                                        </p:cTn>
                                        <p:tgtEl>
                                          <p:spTgt spid="128"/>
                                        </p:tgtEl>
                                        <p:attrNameLst>
                                          <p:attrName>style.visibility</p:attrName>
                                        </p:attrNameLst>
                                      </p:cBhvr>
                                      <p:to>
                                        <p:strVal val="hidden"/>
                                      </p:to>
                                    </p:set>
                                  </p:childTnLst>
                                </p:cTn>
                              </p:par>
                              <p:par>
                                <p:cTn id="105" presetID="22" presetClass="entr" presetSubtype="8" fill="hold" nodeType="withEffect">
                                  <p:stCondLst>
                                    <p:cond delay="1400"/>
                                  </p:stCondLst>
                                  <p:childTnLst>
                                    <p:set>
                                      <p:cBhvr>
                                        <p:cTn id="106" dur="1" fill="hold">
                                          <p:stCondLst>
                                            <p:cond delay="0"/>
                                          </p:stCondLst>
                                        </p:cTn>
                                        <p:tgtEl>
                                          <p:spTgt spid="26"/>
                                        </p:tgtEl>
                                        <p:attrNameLst>
                                          <p:attrName>style.visibility</p:attrName>
                                        </p:attrNameLst>
                                      </p:cBhvr>
                                      <p:to>
                                        <p:strVal val="visible"/>
                                      </p:to>
                                    </p:set>
                                    <p:animEffect transition="in" filter="wipe(left)">
                                      <p:cBhvr>
                                        <p:cTn id="107" dur="700"/>
                                        <p:tgtEl>
                                          <p:spTgt spid="26"/>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98"/>
                                        </p:tgtEl>
                                        <p:attrNameLst>
                                          <p:attrName>style.visibility</p:attrName>
                                        </p:attrNameLst>
                                      </p:cBhvr>
                                      <p:to>
                                        <p:strVal val="visible"/>
                                      </p:to>
                                    </p:set>
                                    <p:animEffect transition="in" filter="wipe(down)">
                                      <p:cBhvr>
                                        <p:cTn id="112" dur="500"/>
                                        <p:tgtEl>
                                          <p:spTgt spid="98"/>
                                        </p:tgtEl>
                                      </p:cBhvr>
                                    </p:animEffect>
                                  </p:childTnLst>
                                </p:cTn>
                              </p:par>
                              <p:par>
                                <p:cTn id="113" presetID="22" presetClass="entr" presetSubtype="8" fill="hold" nodeType="withEffect">
                                  <p:stCondLst>
                                    <p:cond delay="400"/>
                                  </p:stCondLst>
                                  <p:childTnLst>
                                    <p:set>
                                      <p:cBhvr>
                                        <p:cTn id="114" dur="1" fill="hold">
                                          <p:stCondLst>
                                            <p:cond delay="0"/>
                                          </p:stCondLst>
                                        </p:cTn>
                                        <p:tgtEl>
                                          <p:spTgt spid="110"/>
                                        </p:tgtEl>
                                        <p:attrNameLst>
                                          <p:attrName>style.visibility</p:attrName>
                                        </p:attrNameLst>
                                      </p:cBhvr>
                                      <p:to>
                                        <p:strVal val="visible"/>
                                      </p:to>
                                    </p:set>
                                    <p:animEffect transition="in" filter="wipe(left)">
                                      <p:cBhvr>
                                        <p:cTn id="115" dur="300"/>
                                        <p:tgtEl>
                                          <p:spTgt spid="110"/>
                                        </p:tgtEl>
                                      </p:cBhvr>
                                    </p:animEffect>
                                  </p:childTnLst>
                                </p:cTn>
                              </p:par>
                              <p:par>
                                <p:cTn id="116" presetID="22" presetClass="entr" presetSubtype="8" fill="hold" nodeType="withEffect">
                                  <p:stCondLst>
                                    <p:cond delay="700"/>
                                  </p:stCondLst>
                                  <p:childTnLst>
                                    <p:set>
                                      <p:cBhvr>
                                        <p:cTn id="117" dur="1" fill="hold">
                                          <p:stCondLst>
                                            <p:cond delay="0"/>
                                          </p:stCondLst>
                                        </p:cTn>
                                        <p:tgtEl>
                                          <p:spTgt spid="111"/>
                                        </p:tgtEl>
                                        <p:attrNameLst>
                                          <p:attrName>style.visibility</p:attrName>
                                        </p:attrNameLst>
                                      </p:cBhvr>
                                      <p:to>
                                        <p:strVal val="visible"/>
                                      </p:to>
                                    </p:set>
                                    <p:animEffect transition="in" filter="wipe(left)">
                                      <p:cBhvr>
                                        <p:cTn id="118" dur="400"/>
                                        <p:tgtEl>
                                          <p:spTgt spid="111"/>
                                        </p:tgtEl>
                                      </p:cBhvr>
                                    </p:animEffect>
                                  </p:childTnLst>
                                </p:cTn>
                              </p:par>
                              <p:par>
                                <p:cTn id="119" presetID="22" presetClass="entr" presetSubtype="8" fill="hold" nodeType="withEffect">
                                  <p:stCondLst>
                                    <p:cond delay="950"/>
                                  </p:stCondLst>
                                  <p:childTnLst>
                                    <p:set>
                                      <p:cBhvr>
                                        <p:cTn id="120" dur="1" fill="hold">
                                          <p:stCondLst>
                                            <p:cond delay="0"/>
                                          </p:stCondLst>
                                        </p:cTn>
                                        <p:tgtEl>
                                          <p:spTgt spid="112"/>
                                        </p:tgtEl>
                                        <p:attrNameLst>
                                          <p:attrName>style.visibility</p:attrName>
                                        </p:attrNameLst>
                                      </p:cBhvr>
                                      <p:to>
                                        <p:strVal val="visible"/>
                                      </p:to>
                                    </p:set>
                                    <p:animEffect transition="in" filter="wipe(left)">
                                      <p:cBhvr>
                                        <p:cTn id="121" dur="500"/>
                                        <p:tgtEl>
                                          <p:spTgt spid="112"/>
                                        </p:tgtEl>
                                      </p:cBhvr>
                                    </p:animEffect>
                                  </p:childTnLst>
                                </p:cTn>
                              </p:par>
                              <p:par>
                                <p:cTn id="122" presetID="22" presetClass="entr" presetSubtype="8" fill="hold" nodeType="withEffect">
                                  <p:stCondLst>
                                    <p:cond delay="1350"/>
                                  </p:stCondLst>
                                  <p:childTnLst>
                                    <p:set>
                                      <p:cBhvr>
                                        <p:cTn id="123" dur="1" fill="hold">
                                          <p:stCondLst>
                                            <p:cond delay="0"/>
                                          </p:stCondLst>
                                        </p:cTn>
                                        <p:tgtEl>
                                          <p:spTgt spid="113"/>
                                        </p:tgtEl>
                                        <p:attrNameLst>
                                          <p:attrName>style.visibility</p:attrName>
                                        </p:attrNameLst>
                                      </p:cBhvr>
                                      <p:to>
                                        <p:strVal val="visible"/>
                                      </p:to>
                                    </p:set>
                                    <p:animEffect transition="in" filter="wipe(left)">
                                      <p:cBhvr>
                                        <p:cTn id="124" dur="4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animBg="1"/>
      <p:bldP spid="49" grpId="0" animBg="1"/>
      <p:bldP spid="120" grpId="0" animBg="1"/>
      <p:bldP spid="121" grpId="0" animBg="1"/>
      <p:bldP spid="83" grpId="0" animBg="1"/>
      <p:bldP spid="88" grpId="0" animBg="1"/>
      <p:bldP spid="98" grpId="0" animBg="1"/>
      <p:bldP spid="33" grpId="0" animBg="1"/>
      <p:bldP spid="114" grpId="0" animBg="1"/>
      <p:bldP spid="115" grpId="0" animBg="1"/>
      <p:bldP spid="116" grpId="0" animBg="1"/>
      <p:bldP spid="118" grpId="0" animBg="1"/>
      <p:bldP spid="119" grpId="0" animBg="1"/>
      <p:bldP spid="122" grpId="0" animBg="1"/>
      <p:bldP spid="123" grpId="0" animBg="1"/>
      <p:bldP spid="124" grpId="0" animBg="1"/>
      <p:bldP spid="125" grpId="0" animBg="1"/>
      <p:bldP spid="126" grpId="0" animBg="1"/>
      <p:bldP spid="127" grpId="0" animBg="1"/>
      <p:bldP spid="12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grpSp>
        <p:nvGrpSpPr>
          <p:cNvPr id="805" name="Group 804">
            <a:extLst>
              <a:ext uri="{FF2B5EF4-FFF2-40B4-BE49-F238E27FC236}">
                <a16:creationId xmlns:a16="http://schemas.microsoft.com/office/drawing/2014/main" id="{1182DA11-F570-4231-996E-10A6BAE211C8}"/>
              </a:ext>
            </a:extLst>
          </p:cNvPr>
          <p:cNvGrpSpPr/>
          <p:nvPr/>
        </p:nvGrpSpPr>
        <p:grpSpPr>
          <a:xfrm>
            <a:off x="5326973" y="4691251"/>
            <a:ext cx="2031314" cy="4037050"/>
            <a:chOff x="3151084" y="2716740"/>
            <a:chExt cx="1383876" cy="2750332"/>
          </a:xfrm>
        </p:grpSpPr>
        <p:sp>
          <p:nvSpPr>
            <p:cNvPr id="544" name="Freeform: Shape 543">
              <a:extLst>
                <a:ext uri="{FF2B5EF4-FFF2-40B4-BE49-F238E27FC236}">
                  <a16:creationId xmlns:a16="http://schemas.microsoft.com/office/drawing/2014/main" id="{E1464BE1-6EBA-494B-AE19-7CBDAB9E0314}"/>
                </a:ext>
              </a:extLst>
            </p:cNvPr>
            <p:cNvSpPr/>
            <p:nvPr/>
          </p:nvSpPr>
          <p:spPr>
            <a:xfrm>
              <a:off x="3151084" y="3795139"/>
              <a:ext cx="1251740" cy="1671933"/>
            </a:xfrm>
            <a:custGeom>
              <a:avLst/>
              <a:gdLst>
                <a:gd name="connsiteX0" fmla="*/ 207177 w 998215"/>
                <a:gd name="connsiteY0" fmla="*/ 0 h 1333303"/>
                <a:gd name="connsiteX1" fmla="*/ 791039 w 998215"/>
                <a:gd name="connsiteY1" fmla="*/ 0 h 1333303"/>
                <a:gd name="connsiteX2" fmla="*/ 998215 w 998215"/>
                <a:gd name="connsiteY2" fmla="*/ 207787 h 1333303"/>
                <a:gd name="connsiteX3" fmla="*/ 998215 w 998215"/>
                <a:gd name="connsiteY3" fmla="*/ 1242937 h 1333303"/>
                <a:gd name="connsiteX4" fmla="*/ 998215 w 998215"/>
                <a:gd name="connsiteY4" fmla="*/ 1333303 h 1333303"/>
                <a:gd name="connsiteX5" fmla="*/ 0 w 998215"/>
                <a:gd name="connsiteY5" fmla="*/ 1333303 h 1333303"/>
                <a:gd name="connsiteX6" fmla="*/ 0 w 998215"/>
                <a:gd name="connsiteY6" fmla="*/ 1246429 h 1333303"/>
                <a:gd name="connsiteX7" fmla="*/ 0 w 998215"/>
                <a:gd name="connsiteY7" fmla="*/ 207787 h 1333303"/>
                <a:gd name="connsiteX8" fmla="*/ 207177 w 998215"/>
                <a:gd name="connsiteY8" fmla="*/ 0 h 13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215" h="1333303">
                  <a:moveTo>
                    <a:pt x="207177" y="0"/>
                  </a:moveTo>
                  <a:cubicBezTo>
                    <a:pt x="791039" y="0"/>
                    <a:pt x="791039" y="0"/>
                    <a:pt x="791039" y="0"/>
                  </a:cubicBezTo>
                  <a:cubicBezTo>
                    <a:pt x="906398" y="0"/>
                    <a:pt x="998215" y="92087"/>
                    <a:pt x="998215" y="207787"/>
                  </a:cubicBezTo>
                  <a:cubicBezTo>
                    <a:pt x="998215" y="721350"/>
                    <a:pt x="998215" y="1042326"/>
                    <a:pt x="998215" y="1242937"/>
                  </a:cubicBezTo>
                  <a:lnTo>
                    <a:pt x="998215" y="1333303"/>
                  </a:lnTo>
                  <a:lnTo>
                    <a:pt x="0" y="1333303"/>
                  </a:lnTo>
                  <a:lnTo>
                    <a:pt x="0" y="1246429"/>
                  </a:lnTo>
                  <a:cubicBezTo>
                    <a:pt x="0" y="207787"/>
                    <a:pt x="0" y="207787"/>
                    <a:pt x="0" y="207787"/>
                  </a:cubicBezTo>
                  <a:cubicBezTo>
                    <a:pt x="0" y="92087"/>
                    <a:pt x="91817" y="0"/>
                    <a:pt x="207177"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548" name="Freeform 13">
              <a:extLst>
                <a:ext uri="{FF2B5EF4-FFF2-40B4-BE49-F238E27FC236}">
                  <a16:creationId xmlns:a16="http://schemas.microsoft.com/office/drawing/2014/main" id="{B57AC674-1000-41DF-87AC-D6BB4D2DDB69}"/>
                </a:ext>
              </a:extLst>
            </p:cNvPr>
            <p:cNvSpPr>
              <a:spLocks/>
            </p:cNvSpPr>
            <p:nvPr/>
          </p:nvSpPr>
          <p:spPr bwMode="auto">
            <a:xfrm>
              <a:off x="3271854" y="3721256"/>
              <a:ext cx="1013042" cy="1450653"/>
            </a:xfrm>
            <a:custGeom>
              <a:avLst/>
              <a:gdLst>
                <a:gd name="T0" fmla="*/ 343 w 343"/>
                <a:gd name="T1" fmla="*/ 490 h 490"/>
                <a:gd name="T2" fmla="*/ 0 w 343"/>
                <a:gd name="T3" fmla="*/ 490 h 490"/>
                <a:gd name="T4" fmla="*/ 0 w 343"/>
                <a:gd name="T5" fmla="*/ 101 h 490"/>
                <a:gd name="T6" fmla="*/ 101 w 343"/>
                <a:gd name="T7" fmla="*/ 0 h 490"/>
                <a:gd name="T8" fmla="*/ 242 w 343"/>
                <a:gd name="T9" fmla="*/ 0 h 490"/>
                <a:gd name="T10" fmla="*/ 343 w 343"/>
                <a:gd name="T11" fmla="*/ 101 h 490"/>
                <a:gd name="T12" fmla="*/ 343 w 343"/>
                <a:gd name="T13" fmla="*/ 490 h 490"/>
              </a:gdLst>
              <a:ahLst/>
              <a:cxnLst>
                <a:cxn ang="0">
                  <a:pos x="T0" y="T1"/>
                </a:cxn>
                <a:cxn ang="0">
                  <a:pos x="T2" y="T3"/>
                </a:cxn>
                <a:cxn ang="0">
                  <a:pos x="T4" y="T5"/>
                </a:cxn>
                <a:cxn ang="0">
                  <a:pos x="T6" y="T7"/>
                </a:cxn>
                <a:cxn ang="0">
                  <a:pos x="T8" y="T9"/>
                </a:cxn>
                <a:cxn ang="0">
                  <a:pos x="T10" y="T11"/>
                </a:cxn>
                <a:cxn ang="0">
                  <a:pos x="T12" y="T13"/>
                </a:cxn>
              </a:cxnLst>
              <a:rect l="0" t="0" r="r" b="b"/>
              <a:pathLst>
                <a:path w="343" h="490">
                  <a:moveTo>
                    <a:pt x="343" y="490"/>
                  </a:moveTo>
                  <a:cubicBezTo>
                    <a:pt x="0" y="490"/>
                    <a:pt x="0" y="490"/>
                    <a:pt x="0" y="490"/>
                  </a:cubicBezTo>
                  <a:cubicBezTo>
                    <a:pt x="0" y="101"/>
                    <a:pt x="0" y="101"/>
                    <a:pt x="0" y="101"/>
                  </a:cubicBezTo>
                  <a:cubicBezTo>
                    <a:pt x="0" y="45"/>
                    <a:pt x="45" y="0"/>
                    <a:pt x="101" y="0"/>
                  </a:cubicBezTo>
                  <a:cubicBezTo>
                    <a:pt x="242" y="0"/>
                    <a:pt x="242" y="0"/>
                    <a:pt x="242" y="0"/>
                  </a:cubicBezTo>
                  <a:cubicBezTo>
                    <a:pt x="298" y="0"/>
                    <a:pt x="343" y="45"/>
                    <a:pt x="343" y="101"/>
                  </a:cubicBezTo>
                  <a:cubicBezTo>
                    <a:pt x="343" y="490"/>
                    <a:pt x="343" y="490"/>
                    <a:pt x="343" y="49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49" name="Freeform 14">
              <a:extLst>
                <a:ext uri="{FF2B5EF4-FFF2-40B4-BE49-F238E27FC236}">
                  <a16:creationId xmlns:a16="http://schemas.microsoft.com/office/drawing/2014/main" id="{EB8FFCC4-0C2B-443D-B795-FA771191D8D3}"/>
                </a:ext>
              </a:extLst>
            </p:cNvPr>
            <p:cNvSpPr>
              <a:spLocks/>
            </p:cNvSpPr>
            <p:nvPr/>
          </p:nvSpPr>
          <p:spPr bwMode="auto">
            <a:xfrm>
              <a:off x="3260486" y="3708469"/>
              <a:ext cx="1035775" cy="1474806"/>
            </a:xfrm>
            <a:custGeom>
              <a:avLst/>
              <a:gdLst>
                <a:gd name="T0" fmla="*/ 347 w 351"/>
                <a:gd name="T1" fmla="*/ 494 h 498"/>
                <a:gd name="T2" fmla="*/ 347 w 351"/>
                <a:gd name="T3" fmla="*/ 490 h 498"/>
                <a:gd name="T4" fmla="*/ 8 w 351"/>
                <a:gd name="T5" fmla="*/ 490 h 498"/>
                <a:gd name="T6" fmla="*/ 8 w 351"/>
                <a:gd name="T7" fmla="*/ 105 h 498"/>
                <a:gd name="T8" fmla="*/ 37 w 351"/>
                <a:gd name="T9" fmla="*/ 36 h 498"/>
                <a:gd name="T10" fmla="*/ 105 w 351"/>
                <a:gd name="T11" fmla="*/ 8 h 498"/>
                <a:gd name="T12" fmla="*/ 246 w 351"/>
                <a:gd name="T13" fmla="*/ 8 h 498"/>
                <a:gd name="T14" fmla="*/ 314 w 351"/>
                <a:gd name="T15" fmla="*/ 36 h 498"/>
                <a:gd name="T16" fmla="*/ 343 w 351"/>
                <a:gd name="T17" fmla="*/ 105 h 498"/>
                <a:gd name="T18" fmla="*/ 343 w 351"/>
                <a:gd name="T19" fmla="*/ 494 h 498"/>
                <a:gd name="T20" fmla="*/ 347 w 351"/>
                <a:gd name="T21" fmla="*/ 494 h 498"/>
                <a:gd name="T22" fmla="*/ 347 w 351"/>
                <a:gd name="T23" fmla="*/ 490 h 498"/>
                <a:gd name="T24" fmla="*/ 347 w 351"/>
                <a:gd name="T25" fmla="*/ 494 h 498"/>
                <a:gd name="T26" fmla="*/ 351 w 351"/>
                <a:gd name="T27" fmla="*/ 494 h 498"/>
                <a:gd name="T28" fmla="*/ 351 w 351"/>
                <a:gd name="T29" fmla="*/ 105 h 498"/>
                <a:gd name="T30" fmla="*/ 246 w 351"/>
                <a:gd name="T31" fmla="*/ 0 h 498"/>
                <a:gd name="T32" fmla="*/ 105 w 351"/>
                <a:gd name="T33" fmla="*/ 0 h 498"/>
                <a:gd name="T34" fmla="*/ 0 w 351"/>
                <a:gd name="T35" fmla="*/ 105 h 498"/>
                <a:gd name="T36" fmla="*/ 0 w 351"/>
                <a:gd name="T37" fmla="*/ 498 h 498"/>
                <a:gd name="T38" fmla="*/ 351 w 351"/>
                <a:gd name="T39" fmla="*/ 498 h 498"/>
                <a:gd name="T40" fmla="*/ 351 w 351"/>
                <a:gd name="T41" fmla="*/ 494 h 498"/>
                <a:gd name="T42" fmla="*/ 347 w 351"/>
                <a:gd name="T43" fmla="*/ 49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498">
                  <a:moveTo>
                    <a:pt x="347" y="494"/>
                  </a:moveTo>
                  <a:cubicBezTo>
                    <a:pt x="347" y="490"/>
                    <a:pt x="347" y="490"/>
                    <a:pt x="347" y="490"/>
                  </a:cubicBezTo>
                  <a:cubicBezTo>
                    <a:pt x="8" y="490"/>
                    <a:pt x="8" y="490"/>
                    <a:pt x="8" y="490"/>
                  </a:cubicBezTo>
                  <a:cubicBezTo>
                    <a:pt x="8" y="105"/>
                    <a:pt x="8" y="105"/>
                    <a:pt x="8" y="105"/>
                  </a:cubicBezTo>
                  <a:cubicBezTo>
                    <a:pt x="8" y="78"/>
                    <a:pt x="19" y="54"/>
                    <a:pt x="37" y="36"/>
                  </a:cubicBezTo>
                  <a:cubicBezTo>
                    <a:pt x="54" y="19"/>
                    <a:pt x="78" y="8"/>
                    <a:pt x="105" y="8"/>
                  </a:cubicBezTo>
                  <a:cubicBezTo>
                    <a:pt x="246" y="8"/>
                    <a:pt x="246" y="8"/>
                    <a:pt x="246" y="8"/>
                  </a:cubicBezTo>
                  <a:cubicBezTo>
                    <a:pt x="273" y="8"/>
                    <a:pt x="297" y="19"/>
                    <a:pt x="314" y="36"/>
                  </a:cubicBezTo>
                  <a:cubicBezTo>
                    <a:pt x="332" y="54"/>
                    <a:pt x="343" y="78"/>
                    <a:pt x="343" y="105"/>
                  </a:cubicBezTo>
                  <a:cubicBezTo>
                    <a:pt x="343" y="494"/>
                    <a:pt x="343" y="494"/>
                    <a:pt x="343" y="494"/>
                  </a:cubicBezTo>
                  <a:cubicBezTo>
                    <a:pt x="347" y="494"/>
                    <a:pt x="347" y="494"/>
                    <a:pt x="347" y="494"/>
                  </a:cubicBezTo>
                  <a:cubicBezTo>
                    <a:pt x="347" y="490"/>
                    <a:pt x="347" y="490"/>
                    <a:pt x="347" y="490"/>
                  </a:cubicBezTo>
                  <a:cubicBezTo>
                    <a:pt x="347" y="494"/>
                    <a:pt x="347" y="494"/>
                    <a:pt x="347" y="494"/>
                  </a:cubicBezTo>
                  <a:cubicBezTo>
                    <a:pt x="351" y="494"/>
                    <a:pt x="351" y="494"/>
                    <a:pt x="351" y="494"/>
                  </a:cubicBezTo>
                  <a:cubicBezTo>
                    <a:pt x="351" y="105"/>
                    <a:pt x="351" y="105"/>
                    <a:pt x="351" y="105"/>
                  </a:cubicBezTo>
                  <a:cubicBezTo>
                    <a:pt x="351" y="47"/>
                    <a:pt x="304" y="0"/>
                    <a:pt x="246" y="0"/>
                  </a:cubicBezTo>
                  <a:cubicBezTo>
                    <a:pt x="105" y="0"/>
                    <a:pt x="105" y="0"/>
                    <a:pt x="105" y="0"/>
                  </a:cubicBezTo>
                  <a:cubicBezTo>
                    <a:pt x="47" y="0"/>
                    <a:pt x="0" y="47"/>
                    <a:pt x="0" y="105"/>
                  </a:cubicBezTo>
                  <a:cubicBezTo>
                    <a:pt x="0" y="498"/>
                    <a:pt x="0" y="498"/>
                    <a:pt x="0" y="498"/>
                  </a:cubicBezTo>
                  <a:cubicBezTo>
                    <a:pt x="351" y="498"/>
                    <a:pt x="351" y="498"/>
                    <a:pt x="351" y="498"/>
                  </a:cubicBezTo>
                  <a:cubicBezTo>
                    <a:pt x="351" y="494"/>
                    <a:pt x="351" y="494"/>
                    <a:pt x="351" y="494"/>
                  </a:cubicBezTo>
                  <a:cubicBezTo>
                    <a:pt x="347" y="494"/>
                    <a:pt x="347" y="494"/>
                    <a:pt x="347" y="494"/>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50" name="Freeform 15">
              <a:extLst>
                <a:ext uri="{FF2B5EF4-FFF2-40B4-BE49-F238E27FC236}">
                  <a16:creationId xmlns:a16="http://schemas.microsoft.com/office/drawing/2014/main" id="{CFEDFCD5-E01C-414C-A9EB-8CA6E824D2EA}"/>
                </a:ext>
              </a:extLst>
            </p:cNvPr>
            <p:cNvSpPr>
              <a:spLocks/>
            </p:cNvSpPr>
            <p:nvPr/>
          </p:nvSpPr>
          <p:spPr bwMode="auto">
            <a:xfrm>
              <a:off x="3372732" y="2716740"/>
              <a:ext cx="802762" cy="926371"/>
            </a:xfrm>
            <a:custGeom>
              <a:avLst/>
              <a:gdLst>
                <a:gd name="T0" fmla="*/ 251 w 272"/>
                <a:gd name="T1" fmla="*/ 241 h 313"/>
                <a:gd name="T2" fmla="*/ 268 w 272"/>
                <a:gd name="T3" fmla="*/ 198 h 313"/>
                <a:gd name="T4" fmla="*/ 261 w 272"/>
                <a:gd name="T5" fmla="*/ 200 h 313"/>
                <a:gd name="T6" fmla="*/ 260 w 272"/>
                <a:gd name="T7" fmla="*/ 123 h 313"/>
                <a:gd name="T8" fmla="*/ 135 w 272"/>
                <a:gd name="T9" fmla="*/ 0 h 313"/>
                <a:gd name="T10" fmla="*/ 11 w 272"/>
                <a:gd name="T11" fmla="*/ 124 h 313"/>
                <a:gd name="T12" fmla="*/ 11 w 272"/>
                <a:gd name="T13" fmla="*/ 200 h 313"/>
                <a:gd name="T14" fmla="*/ 4 w 272"/>
                <a:gd name="T15" fmla="*/ 198 h 313"/>
                <a:gd name="T16" fmla="*/ 20 w 272"/>
                <a:gd name="T17" fmla="*/ 241 h 313"/>
                <a:gd name="T18" fmla="*/ 3 w 272"/>
                <a:gd name="T19" fmla="*/ 241 h 313"/>
                <a:gd name="T20" fmla="*/ 40 w 272"/>
                <a:gd name="T21" fmla="*/ 282 h 313"/>
                <a:gd name="T22" fmla="*/ 40 w 272"/>
                <a:gd name="T23" fmla="*/ 286 h 313"/>
                <a:gd name="T24" fmla="*/ 32 w 272"/>
                <a:gd name="T25" fmla="*/ 304 h 313"/>
                <a:gd name="T26" fmla="*/ 75 w 272"/>
                <a:gd name="T27" fmla="*/ 297 h 313"/>
                <a:gd name="T28" fmla="*/ 123 w 272"/>
                <a:gd name="T29" fmla="*/ 297 h 313"/>
                <a:gd name="T30" fmla="*/ 123 w 272"/>
                <a:gd name="T31" fmla="*/ 224 h 313"/>
                <a:gd name="T32" fmla="*/ 220 w 272"/>
                <a:gd name="T33" fmla="*/ 224 h 313"/>
                <a:gd name="T34" fmla="*/ 224 w 272"/>
                <a:gd name="T35" fmla="*/ 241 h 313"/>
                <a:gd name="T36" fmla="*/ 217 w 272"/>
                <a:gd name="T37" fmla="*/ 241 h 313"/>
                <a:gd name="T38" fmla="*/ 217 w 272"/>
                <a:gd name="T39" fmla="*/ 258 h 313"/>
                <a:gd name="T40" fmla="*/ 182 w 272"/>
                <a:gd name="T41" fmla="*/ 272 h 313"/>
                <a:gd name="T42" fmla="*/ 187 w 272"/>
                <a:gd name="T43" fmla="*/ 282 h 313"/>
                <a:gd name="T44" fmla="*/ 240 w 272"/>
                <a:gd name="T45" fmla="*/ 304 h 313"/>
                <a:gd name="T46" fmla="*/ 231 w 272"/>
                <a:gd name="T47" fmla="*/ 282 h 313"/>
                <a:gd name="T48" fmla="*/ 269 w 272"/>
                <a:gd name="T49" fmla="*/ 241 h 313"/>
                <a:gd name="T50" fmla="*/ 251 w 272"/>
                <a:gd name="T51" fmla="*/ 24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2" h="313">
                  <a:moveTo>
                    <a:pt x="251" y="241"/>
                  </a:moveTo>
                  <a:cubicBezTo>
                    <a:pt x="264" y="232"/>
                    <a:pt x="272" y="215"/>
                    <a:pt x="268" y="198"/>
                  </a:cubicBezTo>
                  <a:cubicBezTo>
                    <a:pt x="261" y="200"/>
                    <a:pt x="261" y="200"/>
                    <a:pt x="261" y="200"/>
                  </a:cubicBezTo>
                  <a:cubicBezTo>
                    <a:pt x="260" y="123"/>
                    <a:pt x="260" y="123"/>
                    <a:pt x="260" y="123"/>
                  </a:cubicBezTo>
                  <a:cubicBezTo>
                    <a:pt x="259" y="55"/>
                    <a:pt x="203" y="0"/>
                    <a:pt x="135" y="0"/>
                  </a:cubicBezTo>
                  <a:cubicBezTo>
                    <a:pt x="66" y="0"/>
                    <a:pt x="11" y="56"/>
                    <a:pt x="11" y="124"/>
                  </a:cubicBezTo>
                  <a:cubicBezTo>
                    <a:pt x="11" y="200"/>
                    <a:pt x="11" y="200"/>
                    <a:pt x="11" y="200"/>
                  </a:cubicBezTo>
                  <a:cubicBezTo>
                    <a:pt x="4" y="198"/>
                    <a:pt x="4" y="198"/>
                    <a:pt x="4" y="198"/>
                  </a:cubicBezTo>
                  <a:cubicBezTo>
                    <a:pt x="0" y="215"/>
                    <a:pt x="7" y="232"/>
                    <a:pt x="20" y="241"/>
                  </a:cubicBezTo>
                  <a:cubicBezTo>
                    <a:pt x="3" y="241"/>
                    <a:pt x="3" y="241"/>
                    <a:pt x="3" y="241"/>
                  </a:cubicBezTo>
                  <a:cubicBezTo>
                    <a:pt x="3" y="262"/>
                    <a:pt x="19" y="279"/>
                    <a:pt x="40" y="282"/>
                  </a:cubicBezTo>
                  <a:cubicBezTo>
                    <a:pt x="40" y="286"/>
                    <a:pt x="40" y="286"/>
                    <a:pt x="40" y="286"/>
                  </a:cubicBezTo>
                  <a:cubicBezTo>
                    <a:pt x="32" y="304"/>
                    <a:pt x="32" y="304"/>
                    <a:pt x="32" y="304"/>
                  </a:cubicBezTo>
                  <a:cubicBezTo>
                    <a:pt x="47" y="311"/>
                    <a:pt x="64" y="307"/>
                    <a:pt x="75" y="297"/>
                  </a:cubicBezTo>
                  <a:cubicBezTo>
                    <a:pt x="123" y="297"/>
                    <a:pt x="123" y="297"/>
                    <a:pt x="123" y="297"/>
                  </a:cubicBezTo>
                  <a:cubicBezTo>
                    <a:pt x="123" y="224"/>
                    <a:pt x="123" y="224"/>
                    <a:pt x="123" y="224"/>
                  </a:cubicBezTo>
                  <a:cubicBezTo>
                    <a:pt x="220" y="224"/>
                    <a:pt x="220" y="224"/>
                    <a:pt x="220" y="224"/>
                  </a:cubicBezTo>
                  <a:cubicBezTo>
                    <a:pt x="224" y="241"/>
                    <a:pt x="224" y="241"/>
                    <a:pt x="224" y="241"/>
                  </a:cubicBezTo>
                  <a:cubicBezTo>
                    <a:pt x="217" y="241"/>
                    <a:pt x="217" y="241"/>
                    <a:pt x="217" y="241"/>
                  </a:cubicBezTo>
                  <a:cubicBezTo>
                    <a:pt x="217" y="258"/>
                    <a:pt x="217" y="258"/>
                    <a:pt x="217" y="258"/>
                  </a:cubicBezTo>
                  <a:cubicBezTo>
                    <a:pt x="182" y="272"/>
                    <a:pt x="182" y="272"/>
                    <a:pt x="182" y="272"/>
                  </a:cubicBezTo>
                  <a:cubicBezTo>
                    <a:pt x="187" y="282"/>
                    <a:pt x="187" y="282"/>
                    <a:pt x="187" y="282"/>
                  </a:cubicBezTo>
                  <a:cubicBezTo>
                    <a:pt x="195" y="303"/>
                    <a:pt x="219" y="313"/>
                    <a:pt x="240" y="304"/>
                  </a:cubicBezTo>
                  <a:cubicBezTo>
                    <a:pt x="231" y="282"/>
                    <a:pt x="231" y="282"/>
                    <a:pt x="231" y="282"/>
                  </a:cubicBezTo>
                  <a:cubicBezTo>
                    <a:pt x="252" y="280"/>
                    <a:pt x="269" y="263"/>
                    <a:pt x="269" y="241"/>
                  </a:cubicBezTo>
                  <a:lnTo>
                    <a:pt x="251" y="241"/>
                  </a:lnTo>
                  <a:close/>
                </a:path>
              </a:pathLst>
            </a:custGeom>
            <a:solidFill>
              <a:schemeClr val="tx1">
                <a:lumMod val="85000"/>
              </a:schemeClr>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51" name="Freeform 16">
              <a:extLst>
                <a:ext uri="{FF2B5EF4-FFF2-40B4-BE49-F238E27FC236}">
                  <a16:creationId xmlns:a16="http://schemas.microsoft.com/office/drawing/2014/main" id="{7783ED04-5628-4AF0-A5F5-9DBED71EE35E}"/>
                </a:ext>
              </a:extLst>
            </p:cNvPr>
            <p:cNvSpPr>
              <a:spLocks/>
            </p:cNvSpPr>
            <p:nvPr/>
          </p:nvSpPr>
          <p:spPr bwMode="auto">
            <a:xfrm>
              <a:off x="3372732" y="2716740"/>
              <a:ext cx="802762" cy="926371"/>
            </a:xfrm>
            <a:custGeom>
              <a:avLst/>
              <a:gdLst>
                <a:gd name="T0" fmla="*/ 251 w 272"/>
                <a:gd name="T1" fmla="*/ 241 h 313"/>
                <a:gd name="T2" fmla="*/ 268 w 272"/>
                <a:gd name="T3" fmla="*/ 198 h 313"/>
                <a:gd name="T4" fmla="*/ 261 w 272"/>
                <a:gd name="T5" fmla="*/ 200 h 313"/>
                <a:gd name="T6" fmla="*/ 260 w 272"/>
                <a:gd name="T7" fmla="*/ 123 h 313"/>
                <a:gd name="T8" fmla="*/ 135 w 272"/>
                <a:gd name="T9" fmla="*/ 0 h 313"/>
                <a:gd name="T10" fmla="*/ 11 w 272"/>
                <a:gd name="T11" fmla="*/ 124 h 313"/>
                <a:gd name="T12" fmla="*/ 11 w 272"/>
                <a:gd name="T13" fmla="*/ 200 h 313"/>
                <a:gd name="T14" fmla="*/ 4 w 272"/>
                <a:gd name="T15" fmla="*/ 198 h 313"/>
                <a:gd name="T16" fmla="*/ 20 w 272"/>
                <a:gd name="T17" fmla="*/ 241 h 313"/>
                <a:gd name="T18" fmla="*/ 3 w 272"/>
                <a:gd name="T19" fmla="*/ 241 h 313"/>
                <a:gd name="T20" fmla="*/ 40 w 272"/>
                <a:gd name="T21" fmla="*/ 282 h 313"/>
                <a:gd name="T22" fmla="*/ 40 w 272"/>
                <a:gd name="T23" fmla="*/ 286 h 313"/>
                <a:gd name="T24" fmla="*/ 32 w 272"/>
                <a:gd name="T25" fmla="*/ 304 h 313"/>
                <a:gd name="T26" fmla="*/ 75 w 272"/>
                <a:gd name="T27" fmla="*/ 297 h 313"/>
                <a:gd name="T28" fmla="*/ 123 w 272"/>
                <a:gd name="T29" fmla="*/ 297 h 313"/>
                <a:gd name="T30" fmla="*/ 123 w 272"/>
                <a:gd name="T31" fmla="*/ 224 h 313"/>
                <a:gd name="T32" fmla="*/ 220 w 272"/>
                <a:gd name="T33" fmla="*/ 224 h 313"/>
                <a:gd name="T34" fmla="*/ 224 w 272"/>
                <a:gd name="T35" fmla="*/ 241 h 313"/>
                <a:gd name="T36" fmla="*/ 217 w 272"/>
                <a:gd name="T37" fmla="*/ 241 h 313"/>
                <a:gd name="T38" fmla="*/ 217 w 272"/>
                <a:gd name="T39" fmla="*/ 258 h 313"/>
                <a:gd name="T40" fmla="*/ 182 w 272"/>
                <a:gd name="T41" fmla="*/ 272 h 313"/>
                <a:gd name="T42" fmla="*/ 187 w 272"/>
                <a:gd name="T43" fmla="*/ 282 h 313"/>
                <a:gd name="T44" fmla="*/ 240 w 272"/>
                <a:gd name="T45" fmla="*/ 304 h 313"/>
                <a:gd name="T46" fmla="*/ 231 w 272"/>
                <a:gd name="T47" fmla="*/ 282 h 313"/>
                <a:gd name="T48" fmla="*/ 269 w 272"/>
                <a:gd name="T49" fmla="*/ 241 h 313"/>
                <a:gd name="T50" fmla="*/ 251 w 272"/>
                <a:gd name="T51" fmla="*/ 24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2" h="313">
                  <a:moveTo>
                    <a:pt x="251" y="241"/>
                  </a:moveTo>
                  <a:cubicBezTo>
                    <a:pt x="264" y="232"/>
                    <a:pt x="272" y="215"/>
                    <a:pt x="268" y="198"/>
                  </a:cubicBezTo>
                  <a:cubicBezTo>
                    <a:pt x="261" y="200"/>
                    <a:pt x="261" y="200"/>
                    <a:pt x="261" y="200"/>
                  </a:cubicBezTo>
                  <a:cubicBezTo>
                    <a:pt x="260" y="123"/>
                    <a:pt x="260" y="123"/>
                    <a:pt x="260" y="123"/>
                  </a:cubicBezTo>
                  <a:cubicBezTo>
                    <a:pt x="259" y="55"/>
                    <a:pt x="203" y="0"/>
                    <a:pt x="135" y="0"/>
                  </a:cubicBezTo>
                  <a:cubicBezTo>
                    <a:pt x="66" y="0"/>
                    <a:pt x="11" y="56"/>
                    <a:pt x="11" y="124"/>
                  </a:cubicBezTo>
                  <a:cubicBezTo>
                    <a:pt x="11" y="200"/>
                    <a:pt x="11" y="200"/>
                    <a:pt x="11" y="200"/>
                  </a:cubicBezTo>
                  <a:cubicBezTo>
                    <a:pt x="4" y="198"/>
                    <a:pt x="4" y="198"/>
                    <a:pt x="4" y="198"/>
                  </a:cubicBezTo>
                  <a:cubicBezTo>
                    <a:pt x="0" y="215"/>
                    <a:pt x="7" y="232"/>
                    <a:pt x="20" y="241"/>
                  </a:cubicBezTo>
                  <a:cubicBezTo>
                    <a:pt x="3" y="241"/>
                    <a:pt x="3" y="241"/>
                    <a:pt x="3" y="241"/>
                  </a:cubicBezTo>
                  <a:cubicBezTo>
                    <a:pt x="3" y="262"/>
                    <a:pt x="19" y="279"/>
                    <a:pt x="40" y="282"/>
                  </a:cubicBezTo>
                  <a:cubicBezTo>
                    <a:pt x="40" y="286"/>
                    <a:pt x="40" y="286"/>
                    <a:pt x="40" y="286"/>
                  </a:cubicBezTo>
                  <a:cubicBezTo>
                    <a:pt x="32" y="304"/>
                    <a:pt x="32" y="304"/>
                    <a:pt x="32" y="304"/>
                  </a:cubicBezTo>
                  <a:cubicBezTo>
                    <a:pt x="47" y="311"/>
                    <a:pt x="64" y="307"/>
                    <a:pt x="75" y="297"/>
                  </a:cubicBezTo>
                  <a:cubicBezTo>
                    <a:pt x="123" y="297"/>
                    <a:pt x="123" y="297"/>
                    <a:pt x="123" y="297"/>
                  </a:cubicBezTo>
                  <a:cubicBezTo>
                    <a:pt x="123" y="224"/>
                    <a:pt x="123" y="224"/>
                    <a:pt x="123" y="224"/>
                  </a:cubicBezTo>
                  <a:cubicBezTo>
                    <a:pt x="220" y="224"/>
                    <a:pt x="220" y="224"/>
                    <a:pt x="220" y="224"/>
                  </a:cubicBezTo>
                  <a:cubicBezTo>
                    <a:pt x="224" y="241"/>
                    <a:pt x="224" y="241"/>
                    <a:pt x="224" y="241"/>
                  </a:cubicBezTo>
                  <a:cubicBezTo>
                    <a:pt x="217" y="241"/>
                    <a:pt x="217" y="241"/>
                    <a:pt x="217" y="241"/>
                  </a:cubicBezTo>
                  <a:cubicBezTo>
                    <a:pt x="217" y="258"/>
                    <a:pt x="217" y="258"/>
                    <a:pt x="217" y="258"/>
                  </a:cubicBezTo>
                  <a:cubicBezTo>
                    <a:pt x="182" y="272"/>
                    <a:pt x="182" y="272"/>
                    <a:pt x="182" y="272"/>
                  </a:cubicBezTo>
                  <a:cubicBezTo>
                    <a:pt x="187" y="282"/>
                    <a:pt x="187" y="282"/>
                    <a:pt x="187" y="282"/>
                  </a:cubicBezTo>
                  <a:cubicBezTo>
                    <a:pt x="195" y="303"/>
                    <a:pt x="219" y="313"/>
                    <a:pt x="240" y="304"/>
                  </a:cubicBezTo>
                  <a:cubicBezTo>
                    <a:pt x="231" y="282"/>
                    <a:pt x="231" y="282"/>
                    <a:pt x="231" y="282"/>
                  </a:cubicBezTo>
                  <a:cubicBezTo>
                    <a:pt x="252" y="280"/>
                    <a:pt x="269" y="263"/>
                    <a:pt x="269" y="241"/>
                  </a:cubicBezTo>
                  <a:lnTo>
                    <a:pt x="251" y="241"/>
                  </a:ln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52" name="Freeform 23">
              <a:extLst>
                <a:ext uri="{FF2B5EF4-FFF2-40B4-BE49-F238E27FC236}">
                  <a16:creationId xmlns:a16="http://schemas.microsoft.com/office/drawing/2014/main" id="{04D8C050-9C85-4749-930B-C71701801AEC}"/>
                </a:ext>
              </a:extLst>
            </p:cNvPr>
            <p:cNvSpPr>
              <a:spLocks/>
            </p:cNvSpPr>
            <p:nvPr/>
          </p:nvSpPr>
          <p:spPr bwMode="auto">
            <a:xfrm>
              <a:off x="3430985" y="3285066"/>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rgbClr val="FFF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53" name="Freeform 25">
              <a:extLst>
                <a:ext uri="{FF2B5EF4-FFF2-40B4-BE49-F238E27FC236}">
                  <a16:creationId xmlns:a16="http://schemas.microsoft.com/office/drawing/2014/main" id="{38F9FF20-D2A5-4CD7-ADC4-A03327CAC017}"/>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54" name="Freeform 26">
              <a:extLst>
                <a:ext uri="{FF2B5EF4-FFF2-40B4-BE49-F238E27FC236}">
                  <a16:creationId xmlns:a16="http://schemas.microsoft.com/office/drawing/2014/main" id="{4768C307-AE3A-442F-A7B0-51561EBA9766}"/>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55" name="Freeform 27">
              <a:extLst>
                <a:ext uri="{FF2B5EF4-FFF2-40B4-BE49-F238E27FC236}">
                  <a16:creationId xmlns:a16="http://schemas.microsoft.com/office/drawing/2014/main" id="{D9510F55-2AAE-4ACC-B760-4F3F81B6B731}"/>
                </a:ext>
              </a:extLst>
            </p:cNvPr>
            <p:cNvSpPr>
              <a:spLocks/>
            </p:cNvSpPr>
            <p:nvPr/>
          </p:nvSpPr>
          <p:spPr bwMode="auto">
            <a:xfrm>
              <a:off x="3567384" y="3675791"/>
              <a:ext cx="58253" cy="45466"/>
            </a:xfrm>
            <a:custGeom>
              <a:avLst/>
              <a:gdLst>
                <a:gd name="T0" fmla="*/ 20 w 20"/>
                <a:gd name="T1" fmla="*/ 15 h 15"/>
                <a:gd name="T2" fmla="*/ 0 w 20"/>
                <a:gd name="T3" fmla="*/ 15 h 15"/>
                <a:gd name="T4" fmla="*/ 0 w 20"/>
                <a:gd name="T5" fmla="*/ 6 h 15"/>
                <a:gd name="T6" fmla="*/ 6 w 20"/>
                <a:gd name="T7" fmla="*/ 0 h 15"/>
                <a:gd name="T8" fmla="*/ 20 w 20"/>
                <a:gd name="T9" fmla="*/ 0 h 15"/>
                <a:gd name="T10" fmla="*/ 2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20" y="15"/>
                  </a:moveTo>
                  <a:cubicBezTo>
                    <a:pt x="0" y="15"/>
                    <a:pt x="0" y="15"/>
                    <a:pt x="0" y="15"/>
                  </a:cubicBezTo>
                  <a:cubicBezTo>
                    <a:pt x="0" y="6"/>
                    <a:pt x="0" y="6"/>
                    <a:pt x="0" y="6"/>
                  </a:cubicBezTo>
                  <a:cubicBezTo>
                    <a:pt x="0" y="3"/>
                    <a:pt x="3" y="0"/>
                    <a:pt x="6" y="0"/>
                  </a:cubicBezTo>
                  <a:cubicBezTo>
                    <a:pt x="20" y="0"/>
                    <a:pt x="20" y="0"/>
                    <a:pt x="20" y="0"/>
                  </a:cubicBezTo>
                  <a:lnTo>
                    <a:pt x="20" y="15"/>
                  </a:lnTo>
                  <a:close/>
                </a:path>
              </a:pathLst>
            </a:custGeom>
            <a:solidFill>
              <a:srgbClr val="F7F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56" name="Freeform 28">
              <a:extLst>
                <a:ext uri="{FF2B5EF4-FFF2-40B4-BE49-F238E27FC236}">
                  <a16:creationId xmlns:a16="http://schemas.microsoft.com/office/drawing/2014/main" id="{55805F15-49B2-4B0A-AD48-7D73F33E522F}"/>
                </a:ext>
              </a:extLst>
            </p:cNvPr>
            <p:cNvSpPr>
              <a:spLocks/>
            </p:cNvSpPr>
            <p:nvPr/>
          </p:nvSpPr>
          <p:spPr bwMode="auto">
            <a:xfrm>
              <a:off x="3567384" y="3675791"/>
              <a:ext cx="58253" cy="45466"/>
            </a:xfrm>
            <a:custGeom>
              <a:avLst/>
              <a:gdLst>
                <a:gd name="T0" fmla="*/ 20 w 20"/>
                <a:gd name="T1" fmla="*/ 15 h 15"/>
                <a:gd name="T2" fmla="*/ 0 w 20"/>
                <a:gd name="T3" fmla="*/ 15 h 15"/>
                <a:gd name="T4" fmla="*/ 0 w 20"/>
                <a:gd name="T5" fmla="*/ 6 h 15"/>
                <a:gd name="T6" fmla="*/ 6 w 20"/>
                <a:gd name="T7" fmla="*/ 0 h 15"/>
                <a:gd name="T8" fmla="*/ 20 w 20"/>
                <a:gd name="T9" fmla="*/ 0 h 15"/>
                <a:gd name="T10" fmla="*/ 2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20" y="15"/>
                  </a:moveTo>
                  <a:cubicBezTo>
                    <a:pt x="0" y="15"/>
                    <a:pt x="0" y="15"/>
                    <a:pt x="0" y="15"/>
                  </a:cubicBezTo>
                  <a:cubicBezTo>
                    <a:pt x="0" y="6"/>
                    <a:pt x="0" y="6"/>
                    <a:pt x="0" y="6"/>
                  </a:cubicBezTo>
                  <a:cubicBezTo>
                    <a:pt x="0" y="3"/>
                    <a:pt x="3" y="0"/>
                    <a:pt x="6" y="0"/>
                  </a:cubicBezTo>
                  <a:cubicBezTo>
                    <a:pt x="20" y="0"/>
                    <a:pt x="20" y="0"/>
                    <a:pt x="20" y="0"/>
                  </a:cubicBezTo>
                  <a:lnTo>
                    <a:pt x="20" y="15"/>
                  </a:lnTo>
                  <a:close/>
                </a:path>
              </a:pathLst>
            </a:custGeom>
            <a:solidFill>
              <a:schemeClr val="tx1">
                <a:lumMod val="95000"/>
              </a:schemeClr>
            </a:solidFill>
            <a:ln w="254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57" name="Freeform 29">
              <a:extLst>
                <a:ext uri="{FF2B5EF4-FFF2-40B4-BE49-F238E27FC236}">
                  <a16:creationId xmlns:a16="http://schemas.microsoft.com/office/drawing/2014/main" id="{E00FCDF0-1344-45AE-A699-F417787AF210}"/>
                </a:ext>
              </a:extLst>
            </p:cNvPr>
            <p:cNvSpPr>
              <a:spLocks/>
            </p:cNvSpPr>
            <p:nvPr/>
          </p:nvSpPr>
          <p:spPr bwMode="auto">
            <a:xfrm>
              <a:off x="3625638" y="3628903"/>
              <a:ext cx="295530" cy="112245"/>
            </a:xfrm>
            <a:custGeom>
              <a:avLst/>
              <a:gdLst>
                <a:gd name="T0" fmla="*/ 100 w 100"/>
                <a:gd name="T1" fmla="*/ 0 h 38"/>
                <a:gd name="T2" fmla="*/ 100 w 100"/>
                <a:gd name="T3" fmla="*/ 29 h 38"/>
                <a:gd name="T4" fmla="*/ 59 w 100"/>
                <a:gd name="T5" fmla="*/ 38 h 38"/>
                <a:gd name="T6" fmla="*/ 41 w 100"/>
                <a:gd name="T7" fmla="*/ 38 h 38"/>
                <a:gd name="T8" fmla="*/ 0 w 100"/>
                <a:gd name="T9" fmla="*/ 29 h 38"/>
                <a:gd name="T10" fmla="*/ 0 w 100"/>
                <a:gd name="T11" fmla="*/ 0 h 38"/>
                <a:gd name="T12" fmla="*/ 100 w 100"/>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100" h="38">
                  <a:moveTo>
                    <a:pt x="100" y="0"/>
                  </a:moveTo>
                  <a:cubicBezTo>
                    <a:pt x="100" y="29"/>
                    <a:pt x="100" y="29"/>
                    <a:pt x="100" y="29"/>
                  </a:cubicBezTo>
                  <a:cubicBezTo>
                    <a:pt x="87" y="35"/>
                    <a:pt x="73" y="38"/>
                    <a:pt x="59" y="38"/>
                  </a:cubicBezTo>
                  <a:cubicBezTo>
                    <a:pt x="41" y="38"/>
                    <a:pt x="41" y="38"/>
                    <a:pt x="41" y="38"/>
                  </a:cubicBezTo>
                  <a:cubicBezTo>
                    <a:pt x="26" y="38"/>
                    <a:pt x="12" y="35"/>
                    <a:pt x="0" y="29"/>
                  </a:cubicBezTo>
                  <a:cubicBezTo>
                    <a:pt x="0" y="0"/>
                    <a:pt x="0" y="0"/>
                    <a:pt x="0" y="0"/>
                  </a:cubicBezTo>
                  <a:lnTo>
                    <a:pt x="10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58" name="Freeform 30">
              <a:extLst>
                <a:ext uri="{FF2B5EF4-FFF2-40B4-BE49-F238E27FC236}">
                  <a16:creationId xmlns:a16="http://schemas.microsoft.com/office/drawing/2014/main" id="{8DC44145-715D-493A-B57E-45CDC291BE8C}"/>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59" name="Freeform 31">
              <a:extLst>
                <a:ext uri="{FF2B5EF4-FFF2-40B4-BE49-F238E27FC236}">
                  <a16:creationId xmlns:a16="http://schemas.microsoft.com/office/drawing/2014/main" id="{D38D8E4B-CC68-4D42-AE47-4D0DB028AED5}"/>
                </a:ext>
              </a:extLst>
            </p:cNvPr>
            <p:cNvSpPr>
              <a:spLocks/>
            </p:cNvSpPr>
            <p:nvPr/>
          </p:nvSpPr>
          <p:spPr bwMode="auto">
            <a:xfrm>
              <a:off x="3463664" y="2983853"/>
              <a:ext cx="619476" cy="691938"/>
            </a:xfrm>
            <a:custGeom>
              <a:avLst/>
              <a:gdLst>
                <a:gd name="T0" fmla="*/ 109 w 210"/>
                <a:gd name="T1" fmla="*/ 234 h 234"/>
                <a:gd name="T2" fmla="*/ 101 w 210"/>
                <a:gd name="T3" fmla="*/ 234 h 234"/>
                <a:gd name="T4" fmla="*/ 0 w 210"/>
                <a:gd name="T5" fmla="*/ 132 h 234"/>
                <a:gd name="T6" fmla="*/ 0 w 210"/>
                <a:gd name="T7" fmla="*/ 58 h 234"/>
                <a:gd name="T8" fmla="*/ 58 w 210"/>
                <a:gd name="T9" fmla="*/ 0 h 234"/>
                <a:gd name="T10" fmla="*/ 157 w 210"/>
                <a:gd name="T11" fmla="*/ 0 h 234"/>
                <a:gd name="T12" fmla="*/ 210 w 210"/>
                <a:gd name="T13" fmla="*/ 53 h 234"/>
                <a:gd name="T14" fmla="*/ 210 w 210"/>
                <a:gd name="T15" fmla="*/ 132 h 234"/>
                <a:gd name="T16" fmla="*/ 109 w 210"/>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7" y="0"/>
                    <a:pt x="157" y="0"/>
                    <a:pt x="157" y="0"/>
                  </a:cubicBezTo>
                  <a:cubicBezTo>
                    <a:pt x="187" y="0"/>
                    <a:pt x="210" y="24"/>
                    <a:pt x="210" y="53"/>
                  </a:cubicBezTo>
                  <a:cubicBezTo>
                    <a:pt x="210" y="132"/>
                    <a:pt x="210" y="132"/>
                    <a:pt x="210" y="132"/>
                  </a:cubicBezTo>
                  <a:cubicBezTo>
                    <a:pt x="210" y="188"/>
                    <a:pt x="165" y="234"/>
                    <a:pt x="109" y="234"/>
                  </a:cubicBezTo>
                  <a:close/>
                </a:path>
              </a:pathLst>
            </a:custGeom>
            <a:solidFill>
              <a:srgbClr val="999A98"/>
            </a:solidFill>
            <a:ln w="1905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60" name="Freeform 32">
              <a:extLst>
                <a:ext uri="{FF2B5EF4-FFF2-40B4-BE49-F238E27FC236}">
                  <a16:creationId xmlns:a16="http://schemas.microsoft.com/office/drawing/2014/main" id="{26170376-991C-4784-A898-5372A1A0C6FA}"/>
                </a:ext>
              </a:extLst>
            </p:cNvPr>
            <p:cNvSpPr>
              <a:spLocks/>
            </p:cNvSpPr>
            <p:nvPr/>
          </p:nvSpPr>
          <p:spPr bwMode="auto">
            <a:xfrm>
              <a:off x="3463664" y="2983853"/>
              <a:ext cx="619476" cy="691938"/>
            </a:xfrm>
            <a:custGeom>
              <a:avLst/>
              <a:gdLst>
                <a:gd name="T0" fmla="*/ 109 w 210"/>
                <a:gd name="T1" fmla="*/ 234 h 234"/>
                <a:gd name="T2" fmla="*/ 101 w 210"/>
                <a:gd name="T3" fmla="*/ 234 h 234"/>
                <a:gd name="T4" fmla="*/ 0 w 210"/>
                <a:gd name="T5" fmla="*/ 132 h 234"/>
                <a:gd name="T6" fmla="*/ 0 w 210"/>
                <a:gd name="T7" fmla="*/ 58 h 234"/>
                <a:gd name="T8" fmla="*/ 58 w 210"/>
                <a:gd name="T9" fmla="*/ 0 h 234"/>
                <a:gd name="T10" fmla="*/ 157 w 210"/>
                <a:gd name="T11" fmla="*/ 0 h 234"/>
                <a:gd name="T12" fmla="*/ 210 w 210"/>
                <a:gd name="T13" fmla="*/ 53 h 234"/>
                <a:gd name="T14" fmla="*/ 210 w 210"/>
                <a:gd name="T15" fmla="*/ 132 h 234"/>
                <a:gd name="T16" fmla="*/ 109 w 210"/>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7" y="0"/>
                    <a:pt x="157" y="0"/>
                    <a:pt x="157" y="0"/>
                  </a:cubicBezTo>
                  <a:cubicBezTo>
                    <a:pt x="187" y="0"/>
                    <a:pt x="210" y="24"/>
                    <a:pt x="210" y="53"/>
                  </a:cubicBezTo>
                  <a:cubicBezTo>
                    <a:pt x="210" y="132"/>
                    <a:pt x="210" y="132"/>
                    <a:pt x="210" y="132"/>
                  </a:cubicBezTo>
                  <a:cubicBezTo>
                    <a:pt x="210" y="188"/>
                    <a:pt x="165" y="234"/>
                    <a:pt x="109" y="234"/>
                  </a:cubicBezTo>
                  <a:close/>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61" name="Freeform 34">
              <a:extLst>
                <a:ext uri="{FF2B5EF4-FFF2-40B4-BE49-F238E27FC236}">
                  <a16:creationId xmlns:a16="http://schemas.microsoft.com/office/drawing/2014/main" id="{2438983C-8A91-4B7A-A2E7-4FF039A830F3}"/>
                </a:ext>
              </a:extLst>
            </p:cNvPr>
            <p:cNvSpPr>
              <a:spLocks/>
            </p:cNvSpPr>
            <p:nvPr/>
          </p:nvSpPr>
          <p:spPr bwMode="auto">
            <a:xfrm>
              <a:off x="3764877" y="3258071"/>
              <a:ext cx="46888" cy="154869"/>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7"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62" name="Freeform 35">
              <a:extLst>
                <a:ext uri="{FF2B5EF4-FFF2-40B4-BE49-F238E27FC236}">
                  <a16:creationId xmlns:a16="http://schemas.microsoft.com/office/drawing/2014/main" id="{A810508E-5C58-46D1-AD1F-EFAD37F134B8}"/>
                </a:ext>
              </a:extLst>
            </p:cNvPr>
            <p:cNvSpPr>
              <a:spLocks/>
            </p:cNvSpPr>
            <p:nvPr/>
          </p:nvSpPr>
          <p:spPr bwMode="auto">
            <a:xfrm>
              <a:off x="3844443" y="3164297"/>
              <a:ext cx="161973" cy="19892"/>
            </a:xfrm>
            <a:custGeom>
              <a:avLst/>
              <a:gdLst>
                <a:gd name="T0" fmla="*/ 52 w 55"/>
                <a:gd name="T1" fmla="*/ 7 h 7"/>
                <a:gd name="T2" fmla="*/ 4 w 55"/>
                <a:gd name="T3" fmla="*/ 7 h 7"/>
                <a:gd name="T4" fmla="*/ 0 w 55"/>
                <a:gd name="T5" fmla="*/ 4 h 7"/>
                <a:gd name="T6" fmla="*/ 0 w 55"/>
                <a:gd name="T7" fmla="*/ 4 h 7"/>
                <a:gd name="T8" fmla="*/ 4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4" y="7"/>
                    <a:pt x="4" y="7"/>
                    <a:pt x="4" y="7"/>
                  </a:cubicBezTo>
                  <a:cubicBezTo>
                    <a:pt x="2" y="7"/>
                    <a:pt x="0" y="6"/>
                    <a:pt x="0" y="4"/>
                  </a:cubicBezTo>
                  <a:cubicBezTo>
                    <a:pt x="0" y="4"/>
                    <a:pt x="0" y="4"/>
                    <a:pt x="0" y="4"/>
                  </a:cubicBezTo>
                  <a:cubicBezTo>
                    <a:pt x="0" y="2"/>
                    <a:pt x="2" y="0"/>
                    <a:pt x="4" y="0"/>
                  </a:cubicBezTo>
                  <a:cubicBezTo>
                    <a:pt x="52" y="0"/>
                    <a:pt x="52" y="0"/>
                    <a:pt x="52" y="0"/>
                  </a:cubicBezTo>
                  <a:cubicBezTo>
                    <a:pt x="54" y="0"/>
                    <a:pt x="55" y="2"/>
                    <a:pt x="55" y="4"/>
                  </a:cubicBezTo>
                  <a:cubicBezTo>
                    <a:pt x="55" y="4"/>
                    <a:pt x="55" y="4"/>
                    <a:pt x="55" y="4"/>
                  </a:cubicBezTo>
                  <a:cubicBezTo>
                    <a:pt x="55" y="6"/>
                    <a:pt x="54" y="7"/>
                    <a:pt x="52" y="7"/>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63" name="Freeform 36">
              <a:extLst>
                <a:ext uri="{FF2B5EF4-FFF2-40B4-BE49-F238E27FC236}">
                  <a16:creationId xmlns:a16="http://schemas.microsoft.com/office/drawing/2014/main" id="{F6CB6741-1D37-440A-AC0A-343C0641A17F}"/>
                </a:ext>
              </a:extLst>
            </p:cNvPr>
            <p:cNvSpPr>
              <a:spLocks/>
            </p:cNvSpPr>
            <p:nvPr/>
          </p:nvSpPr>
          <p:spPr bwMode="auto">
            <a:xfrm>
              <a:off x="3844443" y="3164297"/>
              <a:ext cx="161973" cy="19892"/>
            </a:xfrm>
            <a:custGeom>
              <a:avLst/>
              <a:gdLst>
                <a:gd name="T0" fmla="*/ 52 w 55"/>
                <a:gd name="T1" fmla="*/ 7 h 7"/>
                <a:gd name="T2" fmla="*/ 4 w 55"/>
                <a:gd name="T3" fmla="*/ 7 h 7"/>
                <a:gd name="T4" fmla="*/ 0 w 55"/>
                <a:gd name="T5" fmla="*/ 4 h 7"/>
                <a:gd name="T6" fmla="*/ 0 w 55"/>
                <a:gd name="T7" fmla="*/ 4 h 7"/>
                <a:gd name="T8" fmla="*/ 4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4" y="7"/>
                    <a:pt x="4" y="7"/>
                    <a:pt x="4" y="7"/>
                  </a:cubicBezTo>
                  <a:cubicBezTo>
                    <a:pt x="2" y="7"/>
                    <a:pt x="0" y="6"/>
                    <a:pt x="0" y="4"/>
                  </a:cubicBezTo>
                  <a:cubicBezTo>
                    <a:pt x="0" y="4"/>
                    <a:pt x="0" y="4"/>
                    <a:pt x="0" y="4"/>
                  </a:cubicBezTo>
                  <a:cubicBezTo>
                    <a:pt x="0" y="2"/>
                    <a:pt x="2" y="0"/>
                    <a:pt x="4" y="0"/>
                  </a:cubicBezTo>
                  <a:cubicBezTo>
                    <a:pt x="52" y="0"/>
                    <a:pt x="52" y="0"/>
                    <a:pt x="52" y="0"/>
                  </a:cubicBezTo>
                  <a:cubicBezTo>
                    <a:pt x="54" y="0"/>
                    <a:pt x="55" y="2"/>
                    <a:pt x="55" y="4"/>
                  </a:cubicBezTo>
                  <a:cubicBezTo>
                    <a:pt x="55" y="4"/>
                    <a:pt x="55" y="4"/>
                    <a:pt x="55" y="4"/>
                  </a:cubicBezTo>
                  <a:cubicBezTo>
                    <a:pt x="55" y="6"/>
                    <a:pt x="54" y="7"/>
                    <a:pt x="52" y="7"/>
                  </a:cubicBezTo>
                  <a:close/>
                </a:path>
              </a:pathLst>
            </a:custGeom>
            <a:solidFill>
              <a:schemeClr val="tx1"/>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64" name="Freeform 38">
              <a:extLst>
                <a:ext uri="{FF2B5EF4-FFF2-40B4-BE49-F238E27FC236}">
                  <a16:creationId xmlns:a16="http://schemas.microsoft.com/office/drawing/2014/main" id="{092E4685-0110-42E6-811E-FD3C41A8F803}"/>
                </a:ext>
              </a:extLst>
            </p:cNvPr>
            <p:cNvSpPr>
              <a:spLocks/>
            </p:cNvSpPr>
            <p:nvPr/>
          </p:nvSpPr>
          <p:spPr bwMode="auto">
            <a:xfrm>
              <a:off x="3546071" y="3164297"/>
              <a:ext cx="163393" cy="19892"/>
            </a:xfrm>
            <a:custGeom>
              <a:avLst/>
              <a:gdLst>
                <a:gd name="T0" fmla="*/ 52 w 55"/>
                <a:gd name="T1" fmla="*/ 7 h 7"/>
                <a:gd name="T2" fmla="*/ 3 w 55"/>
                <a:gd name="T3" fmla="*/ 7 h 7"/>
                <a:gd name="T4" fmla="*/ 0 w 55"/>
                <a:gd name="T5" fmla="*/ 4 h 7"/>
                <a:gd name="T6" fmla="*/ 0 w 55"/>
                <a:gd name="T7" fmla="*/ 4 h 7"/>
                <a:gd name="T8" fmla="*/ 3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1" y="7"/>
                    <a:pt x="0" y="6"/>
                    <a:pt x="0" y="4"/>
                  </a:cubicBezTo>
                  <a:cubicBezTo>
                    <a:pt x="0" y="4"/>
                    <a:pt x="0" y="4"/>
                    <a:pt x="0" y="4"/>
                  </a:cubicBezTo>
                  <a:cubicBezTo>
                    <a:pt x="0" y="2"/>
                    <a:pt x="1" y="0"/>
                    <a:pt x="3" y="0"/>
                  </a:cubicBezTo>
                  <a:cubicBezTo>
                    <a:pt x="52" y="0"/>
                    <a:pt x="52" y="0"/>
                    <a:pt x="52" y="0"/>
                  </a:cubicBezTo>
                  <a:cubicBezTo>
                    <a:pt x="53" y="0"/>
                    <a:pt x="55" y="2"/>
                    <a:pt x="55" y="4"/>
                  </a:cubicBezTo>
                  <a:cubicBezTo>
                    <a:pt x="55" y="4"/>
                    <a:pt x="55" y="4"/>
                    <a:pt x="55" y="4"/>
                  </a:cubicBezTo>
                  <a:cubicBezTo>
                    <a:pt x="55" y="6"/>
                    <a:pt x="53" y="7"/>
                    <a:pt x="52" y="7"/>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65" name="Freeform 39">
              <a:extLst>
                <a:ext uri="{FF2B5EF4-FFF2-40B4-BE49-F238E27FC236}">
                  <a16:creationId xmlns:a16="http://schemas.microsoft.com/office/drawing/2014/main" id="{A84B4E15-4676-413E-AFCD-0A633BA268D2}"/>
                </a:ext>
              </a:extLst>
            </p:cNvPr>
            <p:cNvSpPr>
              <a:spLocks/>
            </p:cNvSpPr>
            <p:nvPr/>
          </p:nvSpPr>
          <p:spPr bwMode="auto">
            <a:xfrm>
              <a:off x="3546071" y="3164297"/>
              <a:ext cx="163393" cy="19892"/>
            </a:xfrm>
            <a:custGeom>
              <a:avLst/>
              <a:gdLst>
                <a:gd name="T0" fmla="*/ 52 w 55"/>
                <a:gd name="T1" fmla="*/ 7 h 7"/>
                <a:gd name="T2" fmla="*/ 3 w 55"/>
                <a:gd name="T3" fmla="*/ 7 h 7"/>
                <a:gd name="T4" fmla="*/ 0 w 55"/>
                <a:gd name="T5" fmla="*/ 4 h 7"/>
                <a:gd name="T6" fmla="*/ 0 w 55"/>
                <a:gd name="T7" fmla="*/ 4 h 7"/>
                <a:gd name="T8" fmla="*/ 3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1" y="7"/>
                    <a:pt x="0" y="6"/>
                    <a:pt x="0" y="4"/>
                  </a:cubicBezTo>
                  <a:cubicBezTo>
                    <a:pt x="0" y="4"/>
                    <a:pt x="0" y="4"/>
                    <a:pt x="0" y="4"/>
                  </a:cubicBezTo>
                  <a:cubicBezTo>
                    <a:pt x="0" y="2"/>
                    <a:pt x="1" y="0"/>
                    <a:pt x="3" y="0"/>
                  </a:cubicBezTo>
                  <a:cubicBezTo>
                    <a:pt x="52" y="0"/>
                    <a:pt x="52" y="0"/>
                    <a:pt x="52" y="0"/>
                  </a:cubicBezTo>
                  <a:cubicBezTo>
                    <a:pt x="53" y="0"/>
                    <a:pt x="55" y="2"/>
                    <a:pt x="55" y="4"/>
                  </a:cubicBezTo>
                  <a:cubicBezTo>
                    <a:pt x="55" y="4"/>
                    <a:pt x="55" y="4"/>
                    <a:pt x="55" y="4"/>
                  </a:cubicBezTo>
                  <a:cubicBezTo>
                    <a:pt x="55" y="6"/>
                    <a:pt x="53" y="7"/>
                    <a:pt x="52" y="7"/>
                  </a:cubicBezTo>
                  <a:close/>
                </a:path>
              </a:pathLst>
            </a:custGeom>
            <a:solidFill>
              <a:schemeClr val="tx1"/>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66" name="Freeform 41">
              <a:extLst>
                <a:ext uri="{FF2B5EF4-FFF2-40B4-BE49-F238E27FC236}">
                  <a16:creationId xmlns:a16="http://schemas.microsoft.com/office/drawing/2014/main" id="{D11D315E-919B-4100-A5DC-70AC88E1C68C}"/>
                </a:ext>
              </a:extLst>
            </p:cNvPr>
            <p:cNvSpPr>
              <a:spLocks/>
            </p:cNvSpPr>
            <p:nvPr/>
          </p:nvSpPr>
          <p:spPr bwMode="auto">
            <a:xfrm>
              <a:off x="3699519" y="3478297"/>
              <a:ext cx="147765" cy="85249"/>
            </a:xfrm>
            <a:custGeom>
              <a:avLst/>
              <a:gdLst>
                <a:gd name="T0" fmla="*/ 26 w 50"/>
                <a:gd name="T1" fmla="*/ 29 h 29"/>
                <a:gd name="T2" fmla="*/ 24 w 50"/>
                <a:gd name="T3" fmla="*/ 29 h 29"/>
                <a:gd name="T4" fmla="*/ 0 w 50"/>
                <a:gd name="T5" fmla="*/ 5 h 29"/>
                <a:gd name="T6" fmla="*/ 0 w 50"/>
                <a:gd name="T7" fmla="*/ 0 h 29"/>
                <a:gd name="T8" fmla="*/ 50 w 50"/>
                <a:gd name="T9" fmla="*/ 0 h 29"/>
                <a:gd name="T10" fmla="*/ 50 w 50"/>
                <a:gd name="T11" fmla="*/ 5 h 29"/>
                <a:gd name="T12" fmla="*/ 26 w 5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0" h="29">
                  <a:moveTo>
                    <a:pt x="26" y="29"/>
                  </a:moveTo>
                  <a:cubicBezTo>
                    <a:pt x="24" y="29"/>
                    <a:pt x="24" y="29"/>
                    <a:pt x="24" y="29"/>
                  </a:cubicBezTo>
                  <a:cubicBezTo>
                    <a:pt x="11" y="29"/>
                    <a:pt x="0" y="18"/>
                    <a:pt x="0" y="5"/>
                  </a:cubicBezTo>
                  <a:cubicBezTo>
                    <a:pt x="0" y="0"/>
                    <a:pt x="0" y="0"/>
                    <a:pt x="0" y="0"/>
                  </a:cubicBezTo>
                  <a:cubicBezTo>
                    <a:pt x="50" y="0"/>
                    <a:pt x="50" y="0"/>
                    <a:pt x="50" y="0"/>
                  </a:cubicBezTo>
                  <a:cubicBezTo>
                    <a:pt x="50" y="5"/>
                    <a:pt x="50" y="5"/>
                    <a:pt x="50" y="5"/>
                  </a:cubicBezTo>
                  <a:cubicBezTo>
                    <a:pt x="50" y="18"/>
                    <a:pt x="39" y="29"/>
                    <a:pt x="26" y="29"/>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67" name="Freeform 43">
              <a:extLst>
                <a:ext uri="{FF2B5EF4-FFF2-40B4-BE49-F238E27FC236}">
                  <a16:creationId xmlns:a16="http://schemas.microsoft.com/office/drawing/2014/main" id="{ADD184DB-131B-42E7-AC38-A22DF17E1F29}"/>
                </a:ext>
              </a:extLst>
            </p:cNvPr>
            <p:cNvSpPr>
              <a:spLocks/>
            </p:cNvSpPr>
            <p:nvPr/>
          </p:nvSpPr>
          <p:spPr bwMode="auto">
            <a:xfrm>
              <a:off x="3567384" y="3678632"/>
              <a:ext cx="208860" cy="264272"/>
            </a:xfrm>
            <a:custGeom>
              <a:avLst/>
              <a:gdLst>
                <a:gd name="T0" fmla="*/ 4 w 147"/>
                <a:gd name="T1" fmla="*/ 0 h 186"/>
                <a:gd name="T2" fmla="*/ 147 w 147"/>
                <a:gd name="T3" fmla="*/ 136 h 186"/>
                <a:gd name="T4" fmla="*/ 50 w 147"/>
                <a:gd name="T5" fmla="*/ 186 h 186"/>
                <a:gd name="T6" fmla="*/ 0 w 147"/>
                <a:gd name="T7" fmla="*/ 30 h 186"/>
                <a:gd name="T8" fmla="*/ 0 w 147"/>
                <a:gd name="T9" fmla="*/ 7 h 186"/>
              </a:gdLst>
              <a:ahLst/>
              <a:cxnLst>
                <a:cxn ang="0">
                  <a:pos x="T0" y="T1"/>
                </a:cxn>
                <a:cxn ang="0">
                  <a:pos x="T2" y="T3"/>
                </a:cxn>
                <a:cxn ang="0">
                  <a:pos x="T4" y="T5"/>
                </a:cxn>
                <a:cxn ang="0">
                  <a:pos x="T6" y="T7"/>
                </a:cxn>
                <a:cxn ang="0">
                  <a:pos x="T8" y="T9"/>
                </a:cxn>
              </a:cxnLst>
              <a:rect l="0" t="0" r="r" b="b"/>
              <a:pathLst>
                <a:path w="147" h="186">
                  <a:moveTo>
                    <a:pt x="4" y="0"/>
                  </a:moveTo>
                  <a:lnTo>
                    <a:pt x="147" y="136"/>
                  </a:lnTo>
                  <a:lnTo>
                    <a:pt x="50" y="186"/>
                  </a:lnTo>
                  <a:lnTo>
                    <a:pt x="0" y="30"/>
                  </a:lnTo>
                  <a:lnTo>
                    <a:pt x="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68" name="Freeform 44">
              <a:extLst>
                <a:ext uri="{FF2B5EF4-FFF2-40B4-BE49-F238E27FC236}">
                  <a16:creationId xmlns:a16="http://schemas.microsoft.com/office/drawing/2014/main" id="{2668747F-233B-49D3-A01A-DA5C830613C6}"/>
                </a:ext>
              </a:extLst>
            </p:cNvPr>
            <p:cNvSpPr>
              <a:spLocks/>
            </p:cNvSpPr>
            <p:nvPr/>
          </p:nvSpPr>
          <p:spPr bwMode="auto">
            <a:xfrm>
              <a:off x="3567384" y="3678632"/>
              <a:ext cx="208860" cy="264272"/>
            </a:xfrm>
            <a:custGeom>
              <a:avLst/>
              <a:gdLst>
                <a:gd name="T0" fmla="*/ 4 w 147"/>
                <a:gd name="T1" fmla="*/ 0 h 186"/>
                <a:gd name="T2" fmla="*/ 147 w 147"/>
                <a:gd name="T3" fmla="*/ 136 h 186"/>
                <a:gd name="T4" fmla="*/ 50 w 147"/>
                <a:gd name="T5" fmla="*/ 186 h 186"/>
                <a:gd name="T6" fmla="*/ 0 w 147"/>
                <a:gd name="T7" fmla="*/ 30 h 186"/>
                <a:gd name="T8" fmla="*/ 0 w 147"/>
                <a:gd name="T9" fmla="*/ 7 h 186"/>
              </a:gdLst>
              <a:ahLst/>
              <a:cxnLst>
                <a:cxn ang="0">
                  <a:pos x="T0" y="T1"/>
                </a:cxn>
                <a:cxn ang="0">
                  <a:pos x="T2" y="T3"/>
                </a:cxn>
                <a:cxn ang="0">
                  <a:pos x="T4" y="T5"/>
                </a:cxn>
                <a:cxn ang="0">
                  <a:pos x="T6" y="T7"/>
                </a:cxn>
                <a:cxn ang="0">
                  <a:pos x="T8" y="T9"/>
                </a:cxn>
              </a:cxnLst>
              <a:rect l="0" t="0" r="r" b="b"/>
              <a:pathLst>
                <a:path w="147" h="186">
                  <a:moveTo>
                    <a:pt x="4" y="0"/>
                  </a:moveTo>
                  <a:lnTo>
                    <a:pt x="147" y="136"/>
                  </a:lnTo>
                  <a:lnTo>
                    <a:pt x="50" y="186"/>
                  </a:lnTo>
                  <a:lnTo>
                    <a:pt x="0" y="30"/>
                  </a:lnTo>
                  <a:lnTo>
                    <a:pt x="0" y="7"/>
                  </a:lnTo>
                </a:path>
              </a:pathLst>
            </a:custGeom>
            <a:solidFill>
              <a:schemeClr val="tx1">
                <a:lumMod val="95000"/>
              </a:schemeClr>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69" name="Freeform 45">
              <a:extLst>
                <a:ext uri="{FF2B5EF4-FFF2-40B4-BE49-F238E27FC236}">
                  <a16:creationId xmlns:a16="http://schemas.microsoft.com/office/drawing/2014/main" id="{C0E61F79-B403-4D72-8C67-E9ACE97E9BBF}"/>
                </a:ext>
              </a:extLst>
            </p:cNvPr>
            <p:cNvSpPr>
              <a:spLocks/>
            </p:cNvSpPr>
            <p:nvPr/>
          </p:nvSpPr>
          <p:spPr bwMode="auto">
            <a:xfrm>
              <a:off x="3921166" y="3675791"/>
              <a:ext cx="59674" cy="45466"/>
            </a:xfrm>
            <a:custGeom>
              <a:avLst/>
              <a:gdLst>
                <a:gd name="T0" fmla="*/ 0 w 20"/>
                <a:gd name="T1" fmla="*/ 15 h 15"/>
                <a:gd name="T2" fmla="*/ 20 w 20"/>
                <a:gd name="T3" fmla="*/ 15 h 15"/>
                <a:gd name="T4" fmla="*/ 20 w 20"/>
                <a:gd name="T5" fmla="*/ 6 h 15"/>
                <a:gd name="T6" fmla="*/ 14 w 20"/>
                <a:gd name="T7" fmla="*/ 0 h 15"/>
                <a:gd name="T8" fmla="*/ 0 w 20"/>
                <a:gd name="T9" fmla="*/ 0 h 15"/>
                <a:gd name="T10" fmla="*/ 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0" y="15"/>
                  </a:moveTo>
                  <a:cubicBezTo>
                    <a:pt x="20" y="15"/>
                    <a:pt x="20" y="15"/>
                    <a:pt x="20" y="15"/>
                  </a:cubicBezTo>
                  <a:cubicBezTo>
                    <a:pt x="20" y="6"/>
                    <a:pt x="20" y="6"/>
                    <a:pt x="20" y="6"/>
                  </a:cubicBezTo>
                  <a:cubicBezTo>
                    <a:pt x="20" y="3"/>
                    <a:pt x="17" y="0"/>
                    <a:pt x="14" y="0"/>
                  </a:cubicBezTo>
                  <a:cubicBezTo>
                    <a:pt x="0" y="0"/>
                    <a:pt x="0" y="0"/>
                    <a:pt x="0" y="0"/>
                  </a:cubicBezTo>
                  <a:lnTo>
                    <a:pt x="0" y="15"/>
                  </a:lnTo>
                  <a:close/>
                </a:path>
              </a:pathLst>
            </a:custGeom>
            <a:solidFill>
              <a:srgbClr val="F7F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70" name="Freeform 46">
              <a:extLst>
                <a:ext uri="{FF2B5EF4-FFF2-40B4-BE49-F238E27FC236}">
                  <a16:creationId xmlns:a16="http://schemas.microsoft.com/office/drawing/2014/main" id="{882A1CE6-2A95-4322-95AD-6926B0FBBD2C}"/>
                </a:ext>
              </a:extLst>
            </p:cNvPr>
            <p:cNvSpPr>
              <a:spLocks/>
            </p:cNvSpPr>
            <p:nvPr/>
          </p:nvSpPr>
          <p:spPr bwMode="auto">
            <a:xfrm>
              <a:off x="3921166" y="3675791"/>
              <a:ext cx="59674" cy="45466"/>
            </a:xfrm>
            <a:custGeom>
              <a:avLst/>
              <a:gdLst>
                <a:gd name="T0" fmla="*/ 0 w 20"/>
                <a:gd name="T1" fmla="*/ 15 h 15"/>
                <a:gd name="T2" fmla="*/ 20 w 20"/>
                <a:gd name="T3" fmla="*/ 15 h 15"/>
                <a:gd name="T4" fmla="*/ 20 w 20"/>
                <a:gd name="T5" fmla="*/ 6 h 15"/>
                <a:gd name="T6" fmla="*/ 14 w 20"/>
                <a:gd name="T7" fmla="*/ 0 h 15"/>
                <a:gd name="T8" fmla="*/ 0 w 20"/>
                <a:gd name="T9" fmla="*/ 0 h 15"/>
                <a:gd name="T10" fmla="*/ 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0" y="15"/>
                  </a:moveTo>
                  <a:cubicBezTo>
                    <a:pt x="20" y="15"/>
                    <a:pt x="20" y="15"/>
                    <a:pt x="20" y="15"/>
                  </a:cubicBezTo>
                  <a:cubicBezTo>
                    <a:pt x="20" y="6"/>
                    <a:pt x="20" y="6"/>
                    <a:pt x="20" y="6"/>
                  </a:cubicBezTo>
                  <a:cubicBezTo>
                    <a:pt x="20" y="3"/>
                    <a:pt x="17" y="0"/>
                    <a:pt x="14" y="0"/>
                  </a:cubicBezTo>
                  <a:cubicBezTo>
                    <a:pt x="0" y="0"/>
                    <a:pt x="0" y="0"/>
                    <a:pt x="0" y="0"/>
                  </a:cubicBezTo>
                  <a:lnTo>
                    <a:pt x="0" y="15"/>
                  </a:lnTo>
                  <a:close/>
                </a:path>
              </a:pathLst>
            </a:custGeom>
            <a:solidFill>
              <a:schemeClr val="tx1">
                <a:lumMod val="95000"/>
              </a:schemeClr>
            </a:solidFill>
            <a:ln w="254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71" name="Freeform 48">
              <a:extLst>
                <a:ext uri="{FF2B5EF4-FFF2-40B4-BE49-F238E27FC236}">
                  <a16:creationId xmlns:a16="http://schemas.microsoft.com/office/drawing/2014/main" id="{C916D7B7-E362-4DA5-B913-1251EC29104C}"/>
                </a:ext>
              </a:extLst>
            </p:cNvPr>
            <p:cNvSpPr>
              <a:spLocks/>
            </p:cNvSpPr>
            <p:nvPr/>
          </p:nvSpPr>
          <p:spPr bwMode="auto">
            <a:xfrm>
              <a:off x="3770560" y="3678632"/>
              <a:ext cx="210281" cy="269955"/>
            </a:xfrm>
            <a:custGeom>
              <a:avLst/>
              <a:gdLst>
                <a:gd name="T0" fmla="*/ 144 w 148"/>
                <a:gd name="T1" fmla="*/ 0 h 190"/>
                <a:gd name="T2" fmla="*/ 0 w 148"/>
                <a:gd name="T3" fmla="*/ 136 h 190"/>
                <a:gd name="T4" fmla="*/ 94 w 148"/>
                <a:gd name="T5" fmla="*/ 190 h 190"/>
                <a:gd name="T6" fmla="*/ 148 w 148"/>
                <a:gd name="T7" fmla="*/ 30 h 190"/>
                <a:gd name="T8" fmla="*/ 148 w 148"/>
                <a:gd name="T9" fmla="*/ 7 h 190"/>
              </a:gdLst>
              <a:ahLst/>
              <a:cxnLst>
                <a:cxn ang="0">
                  <a:pos x="T0" y="T1"/>
                </a:cxn>
                <a:cxn ang="0">
                  <a:pos x="T2" y="T3"/>
                </a:cxn>
                <a:cxn ang="0">
                  <a:pos x="T4" y="T5"/>
                </a:cxn>
                <a:cxn ang="0">
                  <a:pos x="T6" y="T7"/>
                </a:cxn>
                <a:cxn ang="0">
                  <a:pos x="T8" y="T9"/>
                </a:cxn>
              </a:cxnLst>
              <a:rect l="0" t="0" r="r" b="b"/>
              <a:pathLst>
                <a:path w="148" h="190">
                  <a:moveTo>
                    <a:pt x="144" y="0"/>
                  </a:moveTo>
                  <a:lnTo>
                    <a:pt x="0" y="136"/>
                  </a:lnTo>
                  <a:lnTo>
                    <a:pt x="94" y="190"/>
                  </a:lnTo>
                  <a:lnTo>
                    <a:pt x="148" y="30"/>
                  </a:lnTo>
                  <a:lnTo>
                    <a:pt x="148"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72" name="Freeform 49">
              <a:extLst>
                <a:ext uri="{FF2B5EF4-FFF2-40B4-BE49-F238E27FC236}">
                  <a16:creationId xmlns:a16="http://schemas.microsoft.com/office/drawing/2014/main" id="{14E80A40-AC07-477E-A691-D09F275DABF5}"/>
                </a:ext>
              </a:extLst>
            </p:cNvPr>
            <p:cNvSpPr>
              <a:spLocks/>
            </p:cNvSpPr>
            <p:nvPr/>
          </p:nvSpPr>
          <p:spPr bwMode="auto">
            <a:xfrm>
              <a:off x="3770699" y="3689209"/>
              <a:ext cx="210281" cy="269955"/>
            </a:xfrm>
            <a:custGeom>
              <a:avLst/>
              <a:gdLst>
                <a:gd name="T0" fmla="*/ 144 w 148"/>
                <a:gd name="T1" fmla="*/ 0 h 190"/>
                <a:gd name="T2" fmla="*/ 0 w 148"/>
                <a:gd name="T3" fmla="*/ 136 h 190"/>
                <a:gd name="T4" fmla="*/ 94 w 148"/>
                <a:gd name="T5" fmla="*/ 190 h 190"/>
                <a:gd name="T6" fmla="*/ 148 w 148"/>
                <a:gd name="T7" fmla="*/ 30 h 190"/>
                <a:gd name="T8" fmla="*/ 148 w 148"/>
                <a:gd name="T9" fmla="*/ 7 h 190"/>
              </a:gdLst>
              <a:ahLst/>
              <a:cxnLst>
                <a:cxn ang="0">
                  <a:pos x="T0" y="T1"/>
                </a:cxn>
                <a:cxn ang="0">
                  <a:pos x="T2" y="T3"/>
                </a:cxn>
                <a:cxn ang="0">
                  <a:pos x="T4" y="T5"/>
                </a:cxn>
                <a:cxn ang="0">
                  <a:pos x="T6" y="T7"/>
                </a:cxn>
                <a:cxn ang="0">
                  <a:pos x="T8" y="T9"/>
                </a:cxn>
              </a:cxnLst>
              <a:rect l="0" t="0" r="r" b="b"/>
              <a:pathLst>
                <a:path w="148" h="190">
                  <a:moveTo>
                    <a:pt x="144" y="0"/>
                  </a:moveTo>
                  <a:lnTo>
                    <a:pt x="0" y="136"/>
                  </a:lnTo>
                  <a:lnTo>
                    <a:pt x="94" y="190"/>
                  </a:lnTo>
                  <a:lnTo>
                    <a:pt x="148" y="30"/>
                  </a:lnTo>
                  <a:lnTo>
                    <a:pt x="148" y="7"/>
                  </a:lnTo>
                </a:path>
              </a:pathLst>
            </a:custGeom>
            <a:solidFill>
              <a:schemeClr val="tx1">
                <a:lumMod val="95000"/>
              </a:schemeClr>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73" name="Freeform 50">
              <a:extLst>
                <a:ext uri="{FF2B5EF4-FFF2-40B4-BE49-F238E27FC236}">
                  <a16:creationId xmlns:a16="http://schemas.microsoft.com/office/drawing/2014/main" id="{AA4ACFBD-624E-483E-AE66-151416FCA5F9}"/>
                </a:ext>
              </a:extLst>
            </p:cNvPr>
            <p:cNvSpPr>
              <a:spLocks/>
            </p:cNvSpPr>
            <p:nvPr/>
          </p:nvSpPr>
          <p:spPr bwMode="auto">
            <a:xfrm>
              <a:off x="3558858" y="2948333"/>
              <a:ext cx="524281" cy="235856"/>
            </a:xfrm>
            <a:custGeom>
              <a:avLst/>
              <a:gdLst>
                <a:gd name="T0" fmla="*/ 0 w 178"/>
                <a:gd name="T1" fmla="*/ 8 h 80"/>
                <a:gd name="T2" fmla="*/ 113 w 178"/>
                <a:gd name="T3" fmla="*/ 65 h 80"/>
                <a:gd name="T4" fmla="*/ 178 w 178"/>
                <a:gd name="T5" fmla="*/ 25 h 80"/>
                <a:gd name="T6" fmla="*/ 178 w 178"/>
                <a:gd name="T7" fmla="*/ 0 h 80"/>
              </a:gdLst>
              <a:ahLst/>
              <a:cxnLst>
                <a:cxn ang="0">
                  <a:pos x="T0" y="T1"/>
                </a:cxn>
                <a:cxn ang="0">
                  <a:pos x="T2" y="T3"/>
                </a:cxn>
                <a:cxn ang="0">
                  <a:pos x="T4" y="T5"/>
                </a:cxn>
                <a:cxn ang="0">
                  <a:pos x="T6" y="T7"/>
                </a:cxn>
              </a:cxnLst>
              <a:rect l="0" t="0" r="r" b="b"/>
              <a:pathLst>
                <a:path w="178" h="80">
                  <a:moveTo>
                    <a:pt x="0" y="8"/>
                  </a:moveTo>
                  <a:cubicBezTo>
                    <a:pt x="113" y="65"/>
                    <a:pt x="113" y="65"/>
                    <a:pt x="113" y="65"/>
                  </a:cubicBezTo>
                  <a:cubicBezTo>
                    <a:pt x="143" y="80"/>
                    <a:pt x="178" y="58"/>
                    <a:pt x="178" y="25"/>
                  </a:cubicBezTo>
                  <a:cubicBezTo>
                    <a:pt x="178" y="0"/>
                    <a:pt x="178" y="0"/>
                    <a:pt x="178" y="0"/>
                  </a:cubicBezTo>
                </a:path>
              </a:pathLst>
            </a:custGeom>
            <a:solidFill>
              <a:schemeClr val="tx1">
                <a:lumMod val="85000"/>
              </a:schemeClr>
            </a:solidFill>
            <a:ln w="19050">
              <a:solidFill>
                <a:schemeClr val="tx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74" name="Freeform 51">
              <a:extLst>
                <a:ext uri="{FF2B5EF4-FFF2-40B4-BE49-F238E27FC236}">
                  <a16:creationId xmlns:a16="http://schemas.microsoft.com/office/drawing/2014/main" id="{1F51DF96-7A2C-449D-9041-3E6E69F0AE09}"/>
                </a:ext>
              </a:extLst>
            </p:cNvPr>
            <p:cNvSpPr>
              <a:spLocks/>
            </p:cNvSpPr>
            <p:nvPr/>
          </p:nvSpPr>
          <p:spPr bwMode="auto">
            <a:xfrm>
              <a:off x="3558858" y="2948333"/>
              <a:ext cx="524281" cy="235856"/>
            </a:xfrm>
            <a:custGeom>
              <a:avLst/>
              <a:gdLst>
                <a:gd name="T0" fmla="*/ 0 w 178"/>
                <a:gd name="T1" fmla="*/ 8 h 80"/>
                <a:gd name="T2" fmla="*/ 113 w 178"/>
                <a:gd name="T3" fmla="*/ 65 h 80"/>
                <a:gd name="T4" fmla="*/ 178 w 178"/>
                <a:gd name="T5" fmla="*/ 25 h 80"/>
                <a:gd name="T6" fmla="*/ 178 w 178"/>
                <a:gd name="T7" fmla="*/ 0 h 80"/>
              </a:gdLst>
              <a:ahLst/>
              <a:cxnLst>
                <a:cxn ang="0">
                  <a:pos x="T0" y="T1"/>
                </a:cxn>
                <a:cxn ang="0">
                  <a:pos x="T2" y="T3"/>
                </a:cxn>
                <a:cxn ang="0">
                  <a:pos x="T4" y="T5"/>
                </a:cxn>
                <a:cxn ang="0">
                  <a:pos x="T6" y="T7"/>
                </a:cxn>
              </a:cxnLst>
              <a:rect l="0" t="0" r="r" b="b"/>
              <a:pathLst>
                <a:path w="178" h="80">
                  <a:moveTo>
                    <a:pt x="0" y="8"/>
                  </a:moveTo>
                  <a:cubicBezTo>
                    <a:pt x="113" y="65"/>
                    <a:pt x="113" y="65"/>
                    <a:pt x="113" y="65"/>
                  </a:cubicBezTo>
                  <a:cubicBezTo>
                    <a:pt x="143" y="80"/>
                    <a:pt x="178" y="58"/>
                    <a:pt x="178" y="25"/>
                  </a:cubicBezTo>
                  <a:cubicBezTo>
                    <a:pt x="178" y="0"/>
                    <a:pt x="178" y="0"/>
                    <a:pt x="178" y="0"/>
                  </a:cubicBezTo>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75" name="Oval 52">
              <a:extLst>
                <a:ext uri="{FF2B5EF4-FFF2-40B4-BE49-F238E27FC236}">
                  <a16:creationId xmlns:a16="http://schemas.microsoft.com/office/drawing/2014/main" id="{987AE126-C50D-4151-ACFF-4DA03F6AE3E8}"/>
                </a:ext>
              </a:extLst>
            </p:cNvPr>
            <p:cNvSpPr>
              <a:spLocks noChangeArrowheads="1"/>
            </p:cNvSpPr>
            <p:nvPr/>
          </p:nvSpPr>
          <p:spPr bwMode="auto">
            <a:xfrm>
              <a:off x="3591538" y="3219709"/>
              <a:ext cx="76725" cy="80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76" name="Oval 53">
              <a:extLst>
                <a:ext uri="{FF2B5EF4-FFF2-40B4-BE49-F238E27FC236}">
                  <a16:creationId xmlns:a16="http://schemas.microsoft.com/office/drawing/2014/main" id="{A62A3E31-EFD0-4EFA-AFBF-844EBE0C982C}"/>
                </a:ext>
              </a:extLst>
            </p:cNvPr>
            <p:cNvSpPr>
              <a:spLocks noChangeArrowheads="1"/>
            </p:cNvSpPr>
            <p:nvPr/>
          </p:nvSpPr>
          <p:spPr bwMode="auto">
            <a:xfrm>
              <a:off x="3591538" y="3219709"/>
              <a:ext cx="76725" cy="80987"/>
            </a:xfrm>
            <a:prstGeom prst="ellipse">
              <a:avLst/>
            </a:prstGeom>
            <a:solidFill>
              <a:srgbClr val="999A98"/>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77" name="Oval 54">
              <a:extLst>
                <a:ext uri="{FF2B5EF4-FFF2-40B4-BE49-F238E27FC236}">
                  <a16:creationId xmlns:a16="http://schemas.microsoft.com/office/drawing/2014/main" id="{DC889B6A-357D-4232-A984-B38ED45980B6}"/>
                </a:ext>
              </a:extLst>
            </p:cNvPr>
            <p:cNvSpPr>
              <a:spLocks noChangeArrowheads="1"/>
            </p:cNvSpPr>
            <p:nvPr/>
          </p:nvSpPr>
          <p:spPr bwMode="auto">
            <a:xfrm>
              <a:off x="3888487" y="3219709"/>
              <a:ext cx="76725" cy="80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78" name="Oval 55">
              <a:extLst>
                <a:ext uri="{FF2B5EF4-FFF2-40B4-BE49-F238E27FC236}">
                  <a16:creationId xmlns:a16="http://schemas.microsoft.com/office/drawing/2014/main" id="{98DBE545-C787-47C6-B94E-015DC435B4C2}"/>
                </a:ext>
              </a:extLst>
            </p:cNvPr>
            <p:cNvSpPr>
              <a:spLocks noChangeArrowheads="1"/>
            </p:cNvSpPr>
            <p:nvPr/>
          </p:nvSpPr>
          <p:spPr bwMode="auto">
            <a:xfrm>
              <a:off x="3888487" y="3219709"/>
              <a:ext cx="76725" cy="80987"/>
            </a:xfrm>
            <a:prstGeom prst="ellipse">
              <a:avLst/>
            </a:prstGeom>
            <a:solidFill>
              <a:srgbClr val="999A98"/>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79" name="Oval 56">
              <a:extLst>
                <a:ext uri="{FF2B5EF4-FFF2-40B4-BE49-F238E27FC236}">
                  <a16:creationId xmlns:a16="http://schemas.microsoft.com/office/drawing/2014/main" id="{9093C268-C61C-412C-8AA1-2A8C293017B1}"/>
                </a:ext>
              </a:extLst>
            </p:cNvPr>
            <p:cNvSpPr>
              <a:spLocks noChangeArrowheads="1"/>
            </p:cNvSpPr>
            <p:nvPr/>
          </p:nvSpPr>
          <p:spPr bwMode="auto">
            <a:xfrm>
              <a:off x="3600062" y="3255229"/>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80" name="Oval 57">
              <a:extLst>
                <a:ext uri="{FF2B5EF4-FFF2-40B4-BE49-F238E27FC236}">
                  <a16:creationId xmlns:a16="http://schemas.microsoft.com/office/drawing/2014/main" id="{A36F5219-D143-4409-B32C-13B3C2D5CF66}"/>
                </a:ext>
              </a:extLst>
            </p:cNvPr>
            <p:cNvSpPr>
              <a:spLocks noChangeArrowheads="1"/>
            </p:cNvSpPr>
            <p:nvPr/>
          </p:nvSpPr>
          <p:spPr bwMode="auto">
            <a:xfrm>
              <a:off x="3898434" y="3255229"/>
              <a:ext cx="31258"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81" name="Rectangle 58">
              <a:extLst>
                <a:ext uri="{FF2B5EF4-FFF2-40B4-BE49-F238E27FC236}">
                  <a16:creationId xmlns:a16="http://schemas.microsoft.com/office/drawing/2014/main" id="{207CE35D-435C-4D62-80C7-F93BFC6DA4CD}"/>
                </a:ext>
              </a:extLst>
            </p:cNvPr>
            <p:cNvSpPr>
              <a:spLocks noChangeArrowheads="1"/>
            </p:cNvSpPr>
            <p:nvPr/>
          </p:nvSpPr>
          <p:spPr bwMode="auto">
            <a:xfrm>
              <a:off x="3271854" y="4781185"/>
              <a:ext cx="1013042" cy="2216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82" name="Rectangle 59">
              <a:extLst>
                <a:ext uri="{FF2B5EF4-FFF2-40B4-BE49-F238E27FC236}">
                  <a16:creationId xmlns:a16="http://schemas.microsoft.com/office/drawing/2014/main" id="{DE43ABC5-924A-455F-907A-B4658D0B2B7D}"/>
                </a:ext>
              </a:extLst>
            </p:cNvPr>
            <p:cNvSpPr>
              <a:spLocks noChangeArrowheads="1"/>
            </p:cNvSpPr>
            <p:nvPr/>
          </p:nvSpPr>
          <p:spPr bwMode="auto">
            <a:xfrm>
              <a:off x="3271854" y="4781185"/>
              <a:ext cx="1013042" cy="22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83" name="Freeform 60">
              <a:extLst>
                <a:ext uri="{FF2B5EF4-FFF2-40B4-BE49-F238E27FC236}">
                  <a16:creationId xmlns:a16="http://schemas.microsoft.com/office/drawing/2014/main" id="{31431C44-94A8-4612-9F3D-23ADE81B9157}"/>
                </a:ext>
              </a:extLst>
            </p:cNvPr>
            <p:cNvSpPr>
              <a:spLocks/>
            </p:cNvSpPr>
            <p:nvPr/>
          </p:nvSpPr>
          <p:spPr bwMode="auto">
            <a:xfrm>
              <a:off x="3260486" y="4768398"/>
              <a:ext cx="1035775" cy="245801"/>
            </a:xfrm>
            <a:custGeom>
              <a:avLst/>
              <a:gdLst>
                <a:gd name="T0" fmla="*/ 721 w 729"/>
                <a:gd name="T1" fmla="*/ 165 h 173"/>
                <a:gd name="T2" fmla="*/ 721 w 729"/>
                <a:gd name="T3" fmla="*/ 157 h 173"/>
                <a:gd name="T4" fmla="*/ 17 w 729"/>
                <a:gd name="T5" fmla="*/ 157 h 173"/>
                <a:gd name="T6" fmla="*/ 17 w 729"/>
                <a:gd name="T7" fmla="*/ 17 h 173"/>
                <a:gd name="T8" fmla="*/ 712 w 729"/>
                <a:gd name="T9" fmla="*/ 17 h 173"/>
                <a:gd name="T10" fmla="*/ 712 w 729"/>
                <a:gd name="T11" fmla="*/ 165 h 173"/>
                <a:gd name="T12" fmla="*/ 721 w 729"/>
                <a:gd name="T13" fmla="*/ 165 h 173"/>
                <a:gd name="T14" fmla="*/ 721 w 729"/>
                <a:gd name="T15" fmla="*/ 157 h 173"/>
                <a:gd name="T16" fmla="*/ 721 w 729"/>
                <a:gd name="T17" fmla="*/ 165 h 173"/>
                <a:gd name="T18" fmla="*/ 729 w 729"/>
                <a:gd name="T19" fmla="*/ 165 h 173"/>
                <a:gd name="T20" fmla="*/ 729 w 729"/>
                <a:gd name="T21" fmla="*/ 0 h 173"/>
                <a:gd name="T22" fmla="*/ 0 w 729"/>
                <a:gd name="T23" fmla="*/ 0 h 173"/>
                <a:gd name="T24" fmla="*/ 0 w 729"/>
                <a:gd name="T25" fmla="*/ 173 h 173"/>
                <a:gd name="T26" fmla="*/ 729 w 729"/>
                <a:gd name="T27" fmla="*/ 173 h 173"/>
                <a:gd name="T28" fmla="*/ 729 w 729"/>
                <a:gd name="T29" fmla="*/ 165 h 173"/>
                <a:gd name="T30" fmla="*/ 721 w 729"/>
                <a:gd name="T31" fmla="*/ 16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173">
                  <a:moveTo>
                    <a:pt x="721" y="165"/>
                  </a:moveTo>
                  <a:lnTo>
                    <a:pt x="721" y="157"/>
                  </a:lnTo>
                  <a:lnTo>
                    <a:pt x="17" y="157"/>
                  </a:lnTo>
                  <a:lnTo>
                    <a:pt x="17" y="17"/>
                  </a:lnTo>
                  <a:lnTo>
                    <a:pt x="712" y="17"/>
                  </a:lnTo>
                  <a:lnTo>
                    <a:pt x="712" y="165"/>
                  </a:lnTo>
                  <a:lnTo>
                    <a:pt x="721" y="165"/>
                  </a:lnTo>
                  <a:lnTo>
                    <a:pt x="721" y="157"/>
                  </a:lnTo>
                  <a:lnTo>
                    <a:pt x="721" y="165"/>
                  </a:lnTo>
                  <a:lnTo>
                    <a:pt x="729" y="165"/>
                  </a:lnTo>
                  <a:lnTo>
                    <a:pt x="729" y="0"/>
                  </a:lnTo>
                  <a:lnTo>
                    <a:pt x="0" y="0"/>
                  </a:lnTo>
                  <a:lnTo>
                    <a:pt x="0" y="173"/>
                  </a:lnTo>
                  <a:lnTo>
                    <a:pt x="729" y="173"/>
                  </a:lnTo>
                  <a:lnTo>
                    <a:pt x="729" y="165"/>
                  </a:lnTo>
                  <a:lnTo>
                    <a:pt x="721" y="165"/>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84" name="Freeform 61">
              <a:extLst>
                <a:ext uri="{FF2B5EF4-FFF2-40B4-BE49-F238E27FC236}">
                  <a16:creationId xmlns:a16="http://schemas.microsoft.com/office/drawing/2014/main" id="{C5722740-9373-4031-A813-29662DCD340B}"/>
                </a:ext>
              </a:extLst>
            </p:cNvPr>
            <p:cNvSpPr>
              <a:spLocks/>
            </p:cNvSpPr>
            <p:nvPr/>
          </p:nvSpPr>
          <p:spPr bwMode="auto">
            <a:xfrm>
              <a:off x="3260486" y="4768398"/>
              <a:ext cx="1035775" cy="245801"/>
            </a:xfrm>
            <a:custGeom>
              <a:avLst/>
              <a:gdLst>
                <a:gd name="T0" fmla="*/ 721 w 729"/>
                <a:gd name="T1" fmla="*/ 165 h 173"/>
                <a:gd name="T2" fmla="*/ 721 w 729"/>
                <a:gd name="T3" fmla="*/ 157 h 173"/>
                <a:gd name="T4" fmla="*/ 17 w 729"/>
                <a:gd name="T5" fmla="*/ 157 h 173"/>
                <a:gd name="T6" fmla="*/ 17 w 729"/>
                <a:gd name="T7" fmla="*/ 17 h 173"/>
                <a:gd name="T8" fmla="*/ 712 w 729"/>
                <a:gd name="T9" fmla="*/ 17 h 173"/>
                <a:gd name="T10" fmla="*/ 712 w 729"/>
                <a:gd name="T11" fmla="*/ 165 h 173"/>
                <a:gd name="T12" fmla="*/ 721 w 729"/>
                <a:gd name="T13" fmla="*/ 165 h 173"/>
                <a:gd name="T14" fmla="*/ 721 w 729"/>
                <a:gd name="T15" fmla="*/ 157 h 173"/>
                <a:gd name="T16" fmla="*/ 721 w 729"/>
                <a:gd name="T17" fmla="*/ 165 h 173"/>
                <a:gd name="T18" fmla="*/ 729 w 729"/>
                <a:gd name="T19" fmla="*/ 165 h 173"/>
                <a:gd name="T20" fmla="*/ 729 w 729"/>
                <a:gd name="T21" fmla="*/ 0 h 173"/>
                <a:gd name="T22" fmla="*/ 0 w 729"/>
                <a:gd name="T23" fmla="*/ 0 h 173"/>
                <a:gd name="T24" fmla="*/ 0 w 729"/>
                <a:gd name="T25" fmla="*/ 173 h 173"/>
                <a:gd name="T26" fmla="*/ 729 w 729"/>
                <a:gd name="T27" fmla="*/ 173 h 173"/>
                <a:gd name="T28" fmla="*/ 729 w 729"/>
                <a:gd name="T29" fmla="*/ 165 h 173"/>
                <a:gd name="T30" fmla="*/ 721 w 729"/>
                <a:gd name="T31" fmla="*/ 16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173">
                  <a:moveTo>
                    <a:pt x="721" y="165"/>
                  </a:moveTo>
                  <a:lnTo>
                    <a:pt x="721" y="157"/>
                  </a:lnTo>
                  <a:lnTo>
                    <a:pt x="17" y="157"/>
                  </a:lnTo>
                  <a:lnTo>
                    <a:pt x="17" y="17"/>
                  </a:lnTo>
                  <a:lnTo>
                    <a:pt x="712" y="17"/>
                  </a:lnTo>
                  <a:lnTo>
                    <a:pt x="712" y="165"/>
                  </a:lnTo>
                  <a:lnTo>
                    <a:pt x="721" y="165"/>
                  </a:lnTo>
                  <a:lnTo>
                    <a:pt x="721" y="157"/>
                  </a:lnTo>
                  <a:lnTo>
                    <a:pt x="721" y="165"/>
                  </a:lnTo>
                  <a:lnTo>
                    <a:pt x="729" y="165"/>
                  </a:lnTo>
                  <a:lnTo>
                    <a:pt x="729" y="0"/>
                  </a:lnTo>
                  <a:lnTo>
                    <a:pt x="0" y="0"/>
                  </a:lnTo>
                  <a:lnTo>
                    <a:pt x="0" y="173"/>
                  </a:lnTo>
                  <a:lnTo>
                    <a:pt x="729" y="173"/>
                  </a:lnTo>
                  <a:lnTo>
                    <a:pt x="729" y="165"/>
                  </a:lnTo>
                  <a:lnTo>
                    <a:pt x="721" y="1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85" name="Freeform 62">
              <a:extLst>
                <a:ext uri="{FF2B5EF4-FFF2-40B4-BE49-F238E27FC236}">
                  <a16:creationId xmlns:a16="http://schemas.microsoft.com/office/drawing/2014/main" id="{E0C1B39B-74B6-439D-9392-B9E09F6CB26F}"/>
                </a:ext>
              </a:extLst>
            </p:cNvPr>
            <p:cNvSpPr>
              <a:spLocks/>
            </p:cNvSpPr>
            <p:nvPr/>
          </p:nvSpPr>
          <p:spPr bwMode="auto">
            <a:xfrm>
              <a:off x="3770560" y="3871863"/>
              <a:ext cx="0" cy="224489"/>
            </a:xfrm>
            <a:custGeom>
              <a:avLst/>
              <a:gdLst>
                <a:gd name="T0" fmla="*/ 0 h 158"/>
                <a:gd name="T1" fmla="*/ 158 h 158"/>
                <a:gd name="T2" fmla="*/ 0 h 158"/>
              </a:gdLst>
              <a:ahLst/>
              <a:cxnLst>
                <a:cxn ang="0">
                  <a:pos x="0" y="T0"/>
                </a:cxn>
                <a:cxn ang="0">
                  <a:pos x="0" y="T1"/>
                </a:cxn>
                <a:cxn ang="0">
                  <a:pos x="0" y="T2"/>
                </a:cxn>
              </a:cxnLst>
              <a:rect l="0" t="0" r="r" b="b"/>
              <a:pathLst>
                <a:path h="158">
                  <a:moveTo>
                    <a:pt x="0" y="0"/>
                  </a:moveTo>
                  <a:lnTo>
                    <a:pt x="0" y="15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86" name="Line 63">
              <a:extLst>
                <a:ext uri="{FF2B5EF4-FFF2-40B4-BE49-F238E27FC236}">
                  <a16:creationId xmlns:a16="http://schemas.microsoft.com/office/drawing/2014/main" id="{466986DD-C82C-40FC-AD3E-0C930D98F397}"/>
                </a:ext>
              </a:extLst>
            </p:cNvPr>
            <p:cNvSpPr>
              <a:spLocks noChangeShapeType="1"/>
            </p:cNvSpPr>
            <p:nvPr/>
          </p:nvSpPr>
          <p:spPr bwMode="auto">
            <a:xfrm>
              <a:off x="3770560" y="3871863"/>
              <a:ext cx="0" cy="22448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87" name="Line 64">
              <a:extLst>
                <a:ext uri="{FF2B5EF4-FFF2-40B4-BE49-F238E27FC236}">
                  <a16:creationId xmlns:a16="http://schemas.microsoft.com/office/drawing/2014/main" id="{E0179C3E-E296-49C8-B81C-1A12089052A1}"/>
                </a:ext>
              </a:extLst>
            </p:cNvPr>
            <p:cNvSpPr>
              <a:spLocks noChangeShapeType="1"/>
            </p:cNvSpPr>
            <p:nvPr/>
          </p:nvSpPr>
          <p:spPr bwMode="auto">
            <a:xfrm>
              <a:off x="3770560" y="3871863"/>
              <a:ext cx="0" cy="224489"/>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88" name="Oval 65">
              <a:extLst>
                <a:ext uri="{FF2B5EF4-FFF2-40B4-BE49-F238E27FC236}">
                  <a16:creationId xmlns:a16="http://schemas.microsoft.com/office/drawing/2014/main" id="{8426F19F-8FBB-4F0C-91B6-FE8559F49634}"/>
                </a:ext>
              </a:extLst>
            </p:cNvPr>
            <p:cNvSpPr>
              <a:spLocks noChangeArrowheads="1"/>
            </p:cNvSpPr>
            <p:nvPr/>
          </p:nvSpPr>
          <p:spPr bwMode="auto">
            <a:xfrm>
              <a:off x="3706623" y="4167393"/>
              <a:ext cx="214543" cy="220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68" name="Freeform 379">
              <a:extLst>
                <a:ext uri="{FF2B5EF4-FFF2-40B4-BE49-F238E27FC236}">
                  <a16:creationId xmlns:a16="http://schemas.microsoft.com/office/drawing/2014/main" id="{FF671A68-C1BB-4F33-833C-63EDDEA7D904}"/>
                </a:ext>
              </a:extLst>
            </p:cNvPr>
            <p:cNvSpPr>
              <a:spLocks/>
            </p:cNvSpPr>
            <p:nvPr/>
          </p:nvSpPr>
          <p:spPr bwMode="auto">
            <a:xfrm>
              <a:off x="4115819" y="3896017"/>
              <a:ext cx="419141" cy="885168"/>
            </a:xfrm>
            <a:custGeom>
              <a:avLst/>
              <a:gdLst>
                <a:gd name="T0" fmla="*/ 47 w 142"/>
                <a:gd name="T1" fmla="*/ 0 h 299"/>
                <a:gd name="T2" fmla="*/ 133 w 142"/>
                <a:gd name="T3" fmla="*/ 220 h 299"/>
                <a:gd name="T4" fmla="*/ 70 w 142"/>
                <a:gd name="T5" fmla="*/ 299 h 299"/>
                <a:gd name="T6" fmla="*/ 9 w 142"/>
                <a:gd name="T7" fmla="*/ 299 h 299"/>
                <a:gd name="T8" fmla="*/ 9 w 142"/>
                <a:gd name="T9" fmla="*/ 226 h 299"/>
                <a:gd name="T10" fmla="*/ 50 w 142"/>
                <a:gd name="T11" fmla="*/ 226 h 299"/>
                <a:gd name="T12" fmla="*/ 0 w 142"/>
                <a:gd name="T13" fmla="*/ 109 h 299"/>
              </a:gdLst>
              <a:ahLst/>
              <a:cxnLst>
                <a:cxn ang="0">
                  <a:pos x="T0" y="T1"/>
                </a:cxn>
                <a:cxn ang="0">
                  <a:pos x="T2" y="T3"/>
                </a:cxn>
                <a:cxn ang="0">
                  <a:pos x="T4" y="T5"/>
                </a:cxn>
                <a:cxn ang="0">
                  <a:pos x="T6" y="T7"/>
                </a:cxn>
                <a:cxn ang="0">
                  <a:pos x="T8" y="T9"/>
                </a:cxn>
                <a:cxn ang="0">
                  <a:pos x="T10" y="T11"/>
                </a:cxn>
                <a:cxn ang="0">
                  <a:pos x="T12" y="T13"/>
                </a:cxn>
              </a:cxnLst>
              <a:rect l="0" t="0" r="r" b="b"/>
              <a:pathLst>
                <a:path w="142" h="299">
                  <a:moveTo>
                    <a:pt x="47" y="0"/>
                  </a:moveTo>
                  <a:cubicBezTo>
                    <a:pt x="133" y="220"/>
                    <a:pt x="133" y="220"/>
                    <a:pt x="133" y="220"/>
                  </a:cubicBezTo>
                  <a:cubicBezTo>
                    <a:pt x="142" y="261"/>
                    <a:pt x="111" y="299"/>
                    <a:pt x="70" y="299"/>
                  </a:cubicBezTo>
                  <a:cubicBezTo>
                    <a:pt x="9" y="299"/>
                    <a:pt x="9" y="299"/>
                    <a:pt x="9" y="299"/>
                  </a:cubicBezTo>
                  <a:cubicBezTo>
                    <a:pt x="9" y="226"/>
                    <a:pt x="9" y="226"/>
                    <a:pt x="9" y="226"/>
                  </a:cubicBezTo>
                  <a:cubicBezTo>
                    <a:pt x="50" y="226"/>
                    <a:pt x="50" y="226"/>
                    <a:pt x="50" y="226"/>
                  </a:cubicBezTo>
                  <a:cubicBezTo>
                    <a:pt x="0" y="109"/>
                    <a:pt x="0" y="109"/>
                    <a:pt x="0" y="109"/>
                  </a:cubicBezTo>
                </a:path>
              </a:pathLst>
            </a:custGeom>
            <a:solidFill>
              <a:srgbClr val="C0C0BF"/>
            </a:solidFill>
            <a:ln w="25400">
              <a:solidFill>
                <a:srgbClr val="C0C0BF"/>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69" name="Freeform 380">
              <a:extLst>
                <a:ext uri="{FF2B5EF4-FFF2-40B4-BE49-F238E27FC236}">
                  <a16:creationId xmlns:a16="http://schemas.microsoft.com/office/drawing/2014/main" id="{69C24EC2-F94D-4C81-8216-738A61390CBC}"/>
                </a:ext>
              </a:extLst>
            </p:cNvPr>
            <p:cNvSpPr>
              <a:spLocks/>
            </p:cNvSpPr>
            <p:nvPr/>
          </p:nvSpPr>
          <p:spPr bwMode="auto">
            <a:xfrm>
              <a:off x="4115819" y="3896017"/>
              <a:ext cx="419141" cy="885168"/>
            </a:xfrm>
            <a:custGeom>
              <a:avLst/>
              <a:gdLst>
                <a:gd name="T0" fmla="*/ 47 w 142"/>
                <a:gd name="T1" fmla="*/ 0 h 299"/>
                <a:gd name="T2" fmla="*/ 133 w 142"/>
                <a:gd name="T3" fmla="*/ 220 h 299"/>
                <a:gd name="T4" fmla="*/ 70 w 142"/>
                <a:gd name="T5" fmla="*/ 299 h 299"/>
                <a:gd name="T6" fmla="*/ 9 w 142"/>
                <a:gd name="T7" fmla="*/ 299 h 299"/>
                <a:gd name="T8" fmla="*/ 9 w 142"/>
                <a:gd name="T9" fmla="*/ 226 h 299"/>
                <a:gd name="T10" fmla="*/ 50 w 142"/>
                <a:gd name="T11" fmla="*/ 226 h 299"/>
                <a:gd name="T12" fmla="*/ 0 w 142"/>
                <a:gd name="T13" fmla="*/ 109 h 299"/>
              </a:gdLst>
              <a:ahLst/>
              <a:cxnLst>
                <a:cxn ang="0">
                  <a:pos x="T0" y="T1"/>
                </a:cxn>
                <a:cxn ang="0">
                  <a:pos x="T2" y="T3"/>
                </a:cxn>
                <a:cxn ang="0">
                  <a:pos x="T4" y="T5"/>
                </a:cxn>
                <a:cxn ang="0">
                  <a:pos x="T6" y="T7"/>
                </a:cxn>
                <a:cxn ang="0">
                  <a:pos x="T8" y="T9"/>
                </a:cxn>
                <a:cxn ang="0">
                  <a:pos x="T10" y="T11"/>
                </a:cxn>
                <a:cxn ang="0">
                  <a:pos x="T12" y="T13"/>
                </a:cxn>
              </a:cxnLst>
              <a:rect l="0" t="0" r="r" b="b"/>
              <a:pathLst>
                <a:path w="142" h="299">
                  <a:moveTo>
                    <a:pt x="47" y="0"/>
                  </a:moveTo>
                  <a:cubicBezTo>
                    <a:pt x="133" y="220"/>
                    <a:pt x="133" y="220"/>
                    <a:pt x="133" y="220"/>
                  </a:cubicBezTo>
                  <a:cubicBezTo>
                    <a:pt x="142" y="261"/>
                    <a:pt x="111" y="299"/>
                    <a:pt x="70" y="299"/>
                  </a:cubicBezTo>
                  <a:cubicBezTo>
                    <a:pt x="9" y="299"/>
                    <a:pt x="9" y="299"/>
                    <a:pt x="9" y="299"/>
                  </a:cubicBezTo>
                  <a:cubicBezTo>
                    <a:pt x="9" y="226"/>
                    <a:pt x="9" y="226"/>
                    <a:pt x="9" y="226"/>
                  </a:cubicBezTo>
                  <a:cubicBezTo>
                    <a:pt x="50" y="226"/>
                    <a:pt x="50" y="226"/>
                    <a:pt x="50" y="226"/>
                  </a:cubicBezTo>
                  <a:cubicBezTo>
                    <a:pt x="0" y="109"/>
                    <a:pt x="0" y="109"/>
                    <a:pt x="0" y="109"/>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70" name="Freeform 381">
              <a:extLst>
                <a:ext uri="{FF2B5EF4-FFF2-40B4-BE49-F238E27FC236}">
                  <a16:creationId xmlns:a16="http://schemas.microsoft.com/office/drawing/2014/main" id="{AF738F15-41C1-4620-94FE-822103D40622}"/>
                </a:ext>
              </a:extLst>
            </p:cNvPr>
            <p:cNvSpPr>
              <a:spLocks/>
            </p:cNvSpPr>
            <p:nvPr/>
          </p:nvSpPr>
          <p:spPr bwMode="auto">
            <a:xfrm>
              <a:off x="4225221" y="4565221"/>
              <a:ext cx="88091" cy="0"/>
            </a:xfrm>
            <a:custGeom>
              <a:avLst/>
              <a:gdLst>
                <a:gd name="T0" fmla="*/ 0 w 62"/>
                <a:gd name="T1" fmla="*/ 62 w 62"/>
                <a:gd name="T2" fmla="*/ 0 w 62"/>
              </a:gdLst>
              <a:ahLst/>
              <a:cxnLst>
                <a:cxn ang="0">
                  <a:pos x="T0" y="0"/>
                </a:cxn>
                <a:cxn ang="0">
                  <a:pos x="T1" y="0"/>
                </a:cxn>
                <a:cxn ang="0">
                  <a:pos x="T2" y="0"/>
                </a:cxn>
              </a:cxnLst>
              <a:rect l="0" t="0" r="r" b="b"/>
              <a:pathLst>
                <a:path w="62">
                  <a:moveTo>
                    <a:pt x="0" y="0"/>
                  </a:moveTo>
                  <a:lnTo>
                    <a:pt x="62" y="0"/>
                  </a:lnTo>
                  <a:lnTo>
                    <a:pt x="0" y="0"/>
                  </a:lnTo>
                  <a:close/>
                </a:path>
              </a:pathLst>
            </a:custGeom>
            <a:solidFill>
              <a:srgbClr val="E2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71" name="Line 382">
              <a:extLst>
                <a:ext uri="{FF2B5EF4-FFF2-40B4-BE49-F238E27FC236}">
                  <a16:creationId xmlns:a16="http://schemas.microsoft.com/office/drawing/2014/main" id="{CE08939A-0E05-40D2-B965-D1132FE4B083}"/>
                </a:ext>
              </a:extLst>
            </p:cNvPr>
            <p:cNvSpPr>
              <a:spLocks noChangeShapeType="1"/>
            </p:cNvSpPr>
            <p:nvPr/>
          </p:nvSpPr>
          <p:spPr bwMode="auto">
            <a:xfrm>
              <a:off x="4225221" y="4565221"/>
              <a:ext cx="8809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72" name="Line 383">
              <a:extLst>
                <a:ext uri="{FF2B5EF4-FFF2-40B4-BE49-F238E27FC236}">
                  <a16:creationId xmlns:a16="http://schemas.microsoft.com/office/drawing/2014/main" id="{C8D03E51-B9A1-4CEE-9FAE-B5FE8C4F0D0D}"/>
                </a:ext>
              </a:extLst>
            </p:cNvPr>
            <p:cNvSpPr>
              <a:spLocks noChangeShapeType="1"/>
            </p:cNvSpPr>
            <p:nvPr/>
          </p:nvSpPr>
          <p:spPr bwMode="auto">
            <a:xfrm>
              <a:off x="4225221" y="4565221"/>
              <a:ext cx="88091"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73" name="Freeform 384">
              <a:extLst>
                <a:ext uri="{FF2B5EF4-FFF2-40B4-BE49-F238E27FC236}">
                  <a16:creationId xmlns:a16="http://schemas.microsoft.com/office/drawing/2014/main" id="{FB18806D-45F9-44A6-9924-D9B2D606B8EE}"/>
                </a:ext>
              </a:extLst>
            </p:cNvPr>
            <p:cNvSpPr>
              <a:spLocks/>
            </p:cNvSpPr>
            <p:nvPr/>
          </p:nvSpPr>
          <p:spPr bwMode="auto">
            <a:xfrm>
              <a:off x="3915483" y="4700198"/>
              <a:ext cx="167657" cy="75302"/>
            </a:xfrm>
            <a:custGeom>
              <a:avLst/>
              <a:gdLst>
                <a:gd name="T0" fmla="*/ 0 w 57"/>
                <a:gd name="T1" fmla="*/ 13 h 25"/>
                <a:gd name="T2" fmla="*/ 0 w 57"/>
                <a:gd name="T3" fmla="*/ 13 h 25"/>
                <a:gd name="T4" fmla="*/ 13 w 57"/>
                <a:gd name="T5" fmla="*/ 0 h 25"/>
                <a:gd name="T6" fmla="*/ 45 w 57"/>
                <a:gd name="T7" fmla="*/ 0 h 25"/>
                <a:gd name="T8" fmla="*/ 57 w 57"/>
                <a:gd name="T9" fmla="*/ 13 h 25"/>
                <a:gd name="T10" fmla="*/ 45 w 57"/>
                <a:gd name="T11" fmla="*/ 25 h 25"/>
                <a:gd name="T12" fmla="*/ 13 w 57"/>
                <a:gd name="T13" fmla="*/ 25 h 25"/>
                <a:gd name="T14" fmla="*/ 0 w 5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5">
                  <a:moveTo>
                    <a:pt x="0" y="13"/>
                  </a:moveTo>
                  <a:cubicBezTo>
                    <a:pt x="0" y="13"/>
                    <a:pt x="0" y="13"/>
                    <a:pt x="0" y="13"/>
                  </a:cubicBezTo>
                  <a:cubicBezTo>
                    <a:pt x="0" y="6"/>
                    <a:pt x="6" y="0"/>
                    <a:pt x="13" y="0"/>
                  </a:cubicBezTo>
                  <a:cubicBezTo>
                    <a:pt x="45" y="0"/>
                    <a:pt x="45" y="0"/>
                    <a:pt x="45" y="0"/>
                  </a:cubicBezTo>
                  <a:cubicBezTo>
                    <a:pt x="51" y="0"/>
                    <a:pt x="57" y="6"/>
                    <a:pt x="57" y="13"/>
                  </a:cubicBezTo>
                  <a:cubicBezTo>
                    <a:pt x="57" y="20"/>
                    <a:pt x="51" y="25"/>
                    <a:pt x="45" y="25"/>
                  </a:cubicBezTo>
                  <a:cubicBezTo>
                    <a:pt x="13" y="25"/>
                    <a:pt x="13" y="25"/>
                    <a:pt x="13" y="25"/>
                  </a:cubicBezTo>
                  <a:cubicBezTo>
                    <a:pt x="6" y="25"/>
                    <a:pt x="0" y="20"/>
                    <a:pt x="0" y="13"/>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74" name="Freeform 386">
              <a:extLst>
                <a:ext uri="{FF2B5EF4-FFF2-40B4-BE49-F238E27FC236}">
                  <a16:creationId xmlns:a16="http://schemas.microsoft.com/office/drawing/2014/main" id="{92077345-641E-4352-A9DE-F76DAF8235DE}"/>
                </a:ext>
              </a:extLst>
            </p:cNvPr>
            <p:cNvSpPr>
              <a:spLocks/>
            </p:cNvSpPr>
            <p:nvPr/>
          </p:nvSpPr>
          <p:spPr bwMode="auto">
            <a:xfrm>
              <a:off x="3977999" y="4565221"/>
              <a:ext cx="268534" cy="215964"/>
            </a:xfrm>
            <a:custGeom>
              <a:avLst/>
              <a:gdLst>
                <a:gd name="T0" fmla="*/ 54 w 91"/>
                <a:gd name="T1" fmla="*/ 73 h 73"/>
                <a:gd name="T2" fmla="*/ 54 w 91"/>
                <a:gd name="T3" fmla="*/ 73 h 73"/>
                <a:gd name="T4" fmla="*/ 8 w 91"/>
                <a:gd name="T5" fmla="*/ 45 h 73"/>
                <a:gd name="T6" fmla="*/ 3 w 91"/>
                <a:gd name="T7" fmla="*/ 41 h 73"/>
                <a:gd name="T8" fmla="*/ 1 w 91"/>
                <a:gd name="T9" fmla="*/ 21 h 73"/>
                <a:gd name="T10" fmla="*/ 7 w 91"/>
                <a:gd name="T11" fmla="*/ 17 h 73"/>
                <a:gd name="T12" fmla="*/ 54 w 91"/>
                <a:gd name="T13" fmla="*/ 0 h 73"/>
                <a:gd name="T14" fmla="*/ 91 w 91"/>
                <a:gd name="T15" fmla="*/ 36 h 73"/>
                <a:gd name="T16" fmla="*/ 54 w 91"/>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73">
                  <a:moveTo>
                    <a:pt x="54" y="73"/>
                  </a:moveTo>
                  <a:cubicBezTo>
                    <a:pt x="54" y="73"/>
                    <a:pt x="54" y="73"/>
                    <a:pt x="54" y="73"/>
                  </a:cubicBezTo>
                  <a:cubicBezTo>
                    <a:pt x="33" y="73"/>
                    <a:pt x="8" y="65"/>
                    <a:pt x="8" y="45"/>
                  </a:cubicBezTo>
                  <a:cubicBezTo>
                    <a:pt x="3" y="41"/>
                    <a:pt x="3" y="41"/>
                    <a:pt x="3" y="41"/>
                  </a:cubicBezTo>
                  <a:cubicBezTo>
                    <a:pt x="3" y="33"/>
                    <a:pt x="1" y="21"/>
                    <a:pt x="1" y="21"/>
                  </a:cubicBezTo>
                  <a:cubicBezTo>
                    <a:pt x="0" y="20"/>
                    <a:pt x="6" y="18"/>
                    <a:pt x="7" y="17"/>
                  </a:cubicBezTo>
                  <a:cubicBezTo>
                    <a:pt x="18" y="12"/>
                    <a:pt x="47" y="0"/>
                    <a:pt x="54" y="0"/>
                  </a:cubicBezTo>
                  <a:cubicBezTo>
                    <a:pt x="74" y="0"/>
                    <a:pt x="91" y="16"/>
                    <a:pt x="91" y="36"/>
                  </a:cubicBezTo>
                  <a:cubicBezTo>
                    <a:pt x="91" y="57"/>
                    <a:pt x="74" y="73"/>
                    <a:pt x="54" y="73"/>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75" name="Freeform 388">
              <a:extLst>
                <a:ext uri="{FF2B5EF4-FFF2-40B4-BE49-F238E27FC236}">
                  <a16:creationId xmlns:a16="http://schemas.microsoft.com/office/drawing/2014/main" id="{219CB632-0129-424F-8F57-76F3322C7AC3}"/>
                </a:ext>
              </a:extLst>
            </p:cNvPr>
            <p:cNvSpPr>
              <a:spLocks/>
            </p:cNvSpPr>
            <p:nvPr/>
          </p:nvSpPr>
          <p:spPr bwMode="auto">
            <a:xfrm>
              <a:off x="3959528" y="4614950"/>
              <a:ext cx="71040" cy="166235"/>
            </a:xfrm>
            <a:custGeom>
              <a:avLst/>
              <a:gdLst>
                <a:gd name="T0" fmla="*/ 24 w 24"/>
                <a:gd name="T1" fmla="*/ 12 h 56"/>
                <a:gd name="T2" fmla="*/ 24 w 24"/>
                <a:gd name="T3" fmla="*/ 44 h 56"/>
                <a:gd name="T4" fmla="*/ 12 w 24"/>
                <a:gd name="T5" fmla="*/ 56 h 56"/>
                <a:gd name="T6" fmla="*/ 0 w 24"/>
                <a:gd name="T7" fmla="*/ 44 h 56"/>
                <a:gd name="T8" fmla="*/ 0 w 24"/>
                <a:gd name="T9" fmla="*/ 12 h 56"/>
                <a:gd name="T10" fmla="*/ 12 w 24"/>
                <a:gd name="T11" fmla="*/ 0 h 56"/>
              </a:gdLst>
              <a:ahLst/>
              <a:cxnLst>
                <a:cxn ang="0">
                  <a:pos x="T0" y="T1"/>
                </a:cxn>
                <a:cxn ang="0">
                  <a:pos x="T2" y="T3"/>
                </a:cxn>
                <a:cxn ang="0">
                  <a:pos x="T4" y="T5"/>
                </a:cxn>
                <a:cxn ang="0">
                  <a:pos x="T6" y="T7"/>
                </a:cxn>
                <a:cxn ang="0">
                  <a:pos x="T8" y="T9"/>
                </a:cxn>
                <a:cxn ang="0">
                  <a:pos x="T10" y="T11"/>
                </a:cxn>
              </a:cxnLst>
              <a:rect l="0" t="0" r="r" b="b"/>
              <a:pathLst>
                <a:path w="24" h="56">
                  <a:moveTo>
                    <a:pt x="24" y="12"/>
                  </a:moveTo>
                  <a:cubicBezTo>
                    <a:pt x="24" y="44"/>
                    <a:pt x="24" y="44"/>
                    <a:pt x="24" y="44"/>
                  </a:cubicBezTo>
                  <a:cubicBezTo>
                    <a:pt x="24" y="51"/>
                    <a:pt x="19" y="56"/>
                    <a:pt x="12" y="56"/>
                  </a:cubicBezTo>
                  <a:cubicBezTo>
                    <a:pt x="5" y="56"/>
                    <a:pt x="0" y="51"/>
                    <a:pt x="0" y="44"/>
                  </a:cubicBezTo>
                  <a:cubicBezTo>
                    <a:pt x="0" y="12"/>
                    <a:pt x="0" y="12"/>
                    <a:pt x="0" y="12"/>
                  </a:cubicBezTo>
                  <a:cubicBezTo>
                    <a:pt x="0" y="5"/>
                    <a:pt x="5" y="0"/>
                    <a:pt x="12"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76" name="Freeform 390">
              <a:extLst>
                <a:ext uri="{FF2B5EF4-FFF2-40B4-BE49-F238E27FC236}">
                  <a16:creationId xmlns:a16="http://schemas.microsoft.com/office/drawing/2014/main" id="{A239E640-5F93-4315-9D51-672DE3C273FA}"/>
                </a:ext>
              </a:extLst>
            </p:cNvPr>
            <p:cNvSpPr>
              <a:spLocks/>
            </p:cNvSpPr>
            <p:nvPr/>
          </p:nvSpPr>
          <p:spPr bwMode="auto">
            <a:xfrm>
              <a:off x="4030569" y="4614950"/>
              <a:ext cx="73882" cy="166235"/>
            </a:xfrm>
            <a:custGeom>
              <a:avLst/>
              <a:gdLst>
                <a:gd name="T0" fmla="*/ 25 w 25"/>
                <a:gd name="T1" fmla="*/ 12 h 56"/>
                <a:gd name="T2" fmla="*/ 25 w 25"/>
                <a:gd name="T3" fmla="*/ 44 h 56"/>
                <a:gd name="T4" fmla="*/ 13 w 25"/>
                <a:gd name="T5" fmla="*/ 56 h 56"/>
                <a:gd name="T6" fmla="*/ 0 w 25"/>
                <a:gd name="T7" fmla="*/ 44 h 56"/>
                <a:gd name="T8" fmla="*/ 0 w 25"/>
                <a:gd name="T9" fmla="*/ 12 h 56"/>
                <a:gd name="T10" fmla="*/ 13 w 25"/>
                <a:gd name="T11" fmla="*/ 0 h 56"/>
              </a:gdLst>
              <a:ahLst/>
              <a:cxnLst>
                <a:cxn ang="0">
                  <a:pos x="T0" y="T1"/>
                </a:cxn>
                <a:cxn ang="0">
                  <a:pos x="T2" y="T3"/>
                </a:cxn>
                <a:cxn ang="0">
                  <a:pos x="T4" y="T5"/>
                </a:cxn>
                <a:cxn ang="0">
                  <a:pos x="T6" y="T7"/>
                </a:cxn>
                <a:cxn ang="0">
                  <a:pos x="T8" y="T9"/>
                </a:cxn>
                <a:cxn ang="0">
                  <a:pos x="T10" y="T11"/>
                </a:cxn>
              </a:cxnLst>
              <a:rect l="0" t="0" r="r" b="b"/>
              <a:pathLst>
                <a:path w="25" h="56">
                  <a:moveTo>
                    <a:pt x="25" y="12"/>
                  </a:moveTo>
                  <a:cubicBezTo>
                    <a:pt x="25" y="44"/>
                    <a:pt x="25" y="44"/>
                    <a:pt x="25" y="44"/>
                  </a:cubicBezTo>
                  <a:cubicBezTo>
                    <a:pt x="25" y="51"/>
                    <a:pt x="20" y="56"/>
                    <a:pt x="13" y="56"/>
                  </a:cubicBezTo>
                  <a:cubicBezTo>
                    <a:pt x="6" y="56"/>
                    <a:pt x="0" y="51"/>
                    <a:pt x="0" y="44"/>
                  </a:cubicBezTo>
                  <a:cubicBezTo>
                    <a:pt x="0" y="12"/>
                    <a:pt x="0" y="12"/>
                    <a:pt x="0" y="12"/>
                  </a:cubicBezTo>
                  <a:cubicBezTo>
                    <a:pt x="0" y="5"/>
                    <a:pt x="6" y="0"/>
                    <a:pt x="13"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77" name="Freeform 392">
              <a:extLst>
                <a:ext uri="{FF2B5EF4-FFF2-40B4-BE49-F238E27FC236}">
                  <a16:creationId xmlns:a16="http://schemas.microsoft.com/office/drawing/2014/main" id="{81930523-DADB-4302-BFDE-5E0E5FA11B44}"/>
                </a:ext>
              </a:extLst>
            </p:cNvPr>
            <p:cNvSpPr>
              <a:spLocks/>
            </p:cNvSpPr>
            <p:nvPr/>
          </p:nvSpPr>
          <p:spPr bwMode="auto">
            <a:xfrm>
              <a:off x="4104452" y="4614950"/>
              <a:ext cx="73882" cy="166235"/>
            </a:xfrm>
            <a:custGeom>
              <a:avLst/>
              <a:gdLst>
                <a:gd name="T0" fmla="*/ 25 w 25"/>
                <a:gd name="T1" fmla="*/ 23 h 56"/>
                <a:gd name="T2" fmla="*/ 25 w 25"/>
                <a:gd name="T3" fmla="*/ 44 h 56"/>
                <a:gd name="T4" fmla="*/ 12 w 25"/>
                <a:gd name="T5" fmla="*/ 56 h 56"/>
                <a:gd name="T6" fmla="*/ 0 w 25"/>
                <a:gd name="T7" fmla="*/ 44 h 56"/>
                <a:gd name="T8" fmla="*/ 0 w 25"/>
                <a:gd name="T9" fmla="*/ 12 h 56"/>
                <a:gd name="T10" fmla="*/ 12 w 25"/>
                <a:gd name="T11" fmla="*/ 0 h 56"/>
              </a:gdLst>
              <a:ahLst/>
              <a:cxnLst>
                <a:cxn ang="0">
                  <a:pos x="T0" y="T1"/>
                </a:cxn>
                <a:cxn ang="0">
                  <a:pos x="T2" y="T3"/>
                </a:cxn>
                <a:cxn ang="0">
                  <a:pos x="T4" y="T5"/>
                </a:cxn>
                <a:cxn ang="0">
                  <a:pos x="T6" y="T7"/>
                </a:cxn>
                <a:cxn ang="0">
                  <a:pos x="T8" y="T9"/>
                </a:cxn>
                <a:cxn ang="0">
                  <a:pos x="T10" y="T11"/>
                </a:cxn>
              </a:cxnLst>
              <a:rect l="0" t="0" r="r" b="b"/>
              <a:pathLst>
                <a:path w="25" h="56">
                  <a:moveTo>
                    <a:pt x="25" y="23"/>
                  </a:moveTo>
                  <a:cubicBezTo>
                    <a:pt x="25" y="44"/>
                    <a:pt x="25" y="44"/>
                    <a:pt x="25" y="44"/>
                  </a:cubicBezTo>
                  <a:cubicBezTo>
                    <a:pt x="25" y="51"/>
                    <a:pt x="19" y="56"/>
                    <a:pt x="12" y="56"/>
                  </a:cubicBezTo>
                  <a:cubicBezTo>
                    <a:pt x="6" y="56"/>
                    <a:pt x="0" y="51"/>
                    <a:pt x="0" y="44"/>
                  </a:cubicBezTo>
                  <a:cubicBezTo>
                    <a:pt x="0" y="12"/>
                    <a:pt x="0" y="12"/>
                    <a:pt x="0" y="12"/>
                  </a:cubicBezTo>
                  <a:cubicBezTo>
                    <a:pt x="0" y="5"/>
                    <a:pt x="6" y="0"/>
                    <a:pt x="12"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806" name="Group 805">
            <a:extLst>
              <a:ext uri="{FF2B5EF4-FFF2-40B4-BE49-F238E27FC236}">
                <a16:creationId xmlns:a16="http://schemas.microsoft.com/office/drawing/2014/main" id="{B0C0FF8B-193A-4EFA-A03D-958A621F0B41}"/>
              </a:ext>
            </a:extLst>
          </p:cNvPr>
          <p:cNvGrpSpPr/>
          <p:nvPr/>
        </p:nvGrpSpPr>
        <p:grpSpPr>
          <a:xfrm>
            <a:off x="2076738" y="4630771"/>
            <a:ext cx="4584981" cy="4173149"/>
            <a:chOff x="936788" y="2675536"/>
            <a:chExt cx="3123619" cy="2843052"/>
          </a:xfrm>
        </p:grpSpPr>
        <p:sp>
          <p:nvSpPr>
            <p:cNvPr id="539" name="Freeform 192">
              <a:extLst>
                <a:ext uri="{FF2B5EF4-FFF2-40B4-BE49-F238E27FC236}">
                  <a16:creationId xmlns:a16="http://schemas.microsoft.com/office/drawing/2014/main" id="{94475DC7-95F7-48AA-83C5-920D21213B76}"/>
                </a:ext>
              </a:extLst>
            </p:cNvPr>
            <p:cNvSpPr>
              <a:spLocks/>
            </p:cNvSpPr>
            <p:nvPr/>
          </p:nvSpPr>
          <p:spPr bwMode="auto">
            <a:xfrm>
              <a:off x="2159355" y="3128777"/>
              <a:ext cx="24154" cy="188968"/>
            </a:xfrm>
            <a:custGeom>
              <a:avLst/>
              <a:gdLst>
                <a:gd name="T0" fmla="*/ 0 w 8"/>
                <a:gd name="T1" fmla="*/ 0 h 64"/>
                <a:gd name="T2" fmla="*/ 0 w 8"/>
                <a:gd name="T3" fmla="*/ 8 h 64"/>
                <a:gd name="T4" fmla="*/ 6 w 8"/>
                <a:gd name="T5" fmla="*/ 22 h 64"/>
                <a:gd name="T6" fmla="*/ 6 w 8"/>
                <a:gd name="T7" fmla="*/ 22 h 64"/>
                <a:gd name="T8" fmla="*/ 6 w 8"/>
                <a:gd name="T9" fmla="*/ 22 h 64"/>
                <a:gd name="T10" fmla="*/ 0 w 8"/>
                <a:gd name="T11" fmla="*/ 35 h 64"/>
                <a:gd name="T12" fmla="*/ 0 w 8"/>
                <a:gd name="T13" fmla="*/ 64 h 64"/>
                <a:gd name="T14" fmla="*/ 8 w 8"/>
                <a:gd name="T15" fmla="*/ 62 h 64"/>
                <a:gd name="T16" fmla="*/ 8 w 8"/>
                <a:gd name="T17" fmla="*/ 1 h 64"/>
                <a:gd name="T18" fmla="*/ 0 w 8"/>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4">
                  <a:moveTo>
                    <a:pt x="0" y="0"/>
                  </a:moveTo>
                  <a:cubicBezTo>
                    <a:pt x="0" y="8"/>
                    <a:pt x="0" y="8"/>
                    <a:pt x="0" y="8"/>
                  </a:cubicBezTo>
                  <a:cubicBezTo>
                    <a:pt x="3" y="12"/>
                    <a:pt x="6" y="16"/>
                    <a:pt x="6" y="22"/>
                  </a:cubicBezTo>
                  <a:cubicBezTo>
                    <a:pt x="6" y="22"/>
                    <a:pt x="6" y="22"/>
                    <a:pt x="6" y="22"/>
                  </a:cubicBezTo>
                  <a:cubicBezTo>
                    <a:pt x="6" y="22"/>
                    <a:pt x="6" y="22"/>
                    <a:pt x="6" y="22"/>
                  </a:cubicBezTo>
                  <a:cubicBezTo>
                    <a:pt x="6" y="27"/>
                    <a:pt x="3" y="32"/>
                    <a:pt x="0" y="35"/>
                  </a:cubicBezTo>
                  <a:cubicBezTo>
                    <a:pt x="0" y="64"/>
                    <a:pt x="0" y="64"/>
                    <a:pt x="0" y="64"/>
                  </a:cubicBezTo>
                  <a:cubicBezTo>
                    <a:pt x="2" y="64"/>
                    <a:pt x="5" y="63"/>
                    <a:pt x="8" y="62"/>
                  </a:cubicBezTo>
                  <a:cubicBezTo>
                    <a:pt x="8" y="1"/>
                    <a:pt x="8" y="1"/>
                    <a:pt x="8" y="1"/>
                  </a:cubicBezTo>
                  <a:cubicBezTo>
                    <a:pt x="5" y="0"/>
                    <a:pt x="2" y="0"/>
                    <a:pt x="0" y="0"/>
                  </a:cubicBezTo>
                </a:path>
              </a:pathLst>
            </a:custGeom>
            <a:solidFill>
              <a:schemeClr val="tx1"/>
            </a:solidFill>
            <a:ln>
              <a:solidFill>
                <a:schemeClr val="accent6"/>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41" name="Freeform: Shape 540">
              <a:extLst>
                <a:ext uri="{FF2B5EF4-FFF2-40B4-BE49-F238E27FC236}">
                  <a16:creationId xmlns:a16="http://schemas.microsoft.com/office/drawing/2014/main" id="{ADA4E794-4A44-4921-A785-EE5AE983AB68}"/>
                </a:ext>
              </a:extLst>
            </p:cNvPr>
            <p:cNvSpPr/>
            <p:nvPr/>
          </p:nvSpPr>
          <p:spPr>
            <a:xfrm>
              <a:off x="2103803" y="3820714"/>
              <a:ext cx="159270" cy="1646358"/>
            </a:xfrm>
            <a:custGeom>
              <a:avLst/>
              <a:gdLst>
                <a:gd name="connsiteX0" fmla="*/ 0 w 127012"/>
                <a:gd name="connsiteY0" fmla="*/ 0 h 1312908"/>
                <a:gd name="connsiteX1" fmla="*/ 692 w 127012"/>
                <a:gd name="connsiteY1" fmla="*/ 0 h 1312908"/>
                <a:gd name="connsiteX2" fmla="*/ 2310 w 127012"/>
                <a:gd name="connsiteY2" fmla="*/ 0 h 1312908"/>
                <a:gd name="connsiteX3" fmla="*/ 127012 w 127012"/>
                <a:gd name="connsiteY3" fmla="*/ 125225 h 1312908"/>
                <a:gd name="connsiteX4" fmla="*/ 127012 w 127012"/>
                <a:gd name="connsiteY4" fmla="*/ 1274696 h 1312908"/>
                <a:gd name="connsiteX5" fmla="*/ 127012 w 127012"/>
                <a:gd name="connsiteY5" fmla="*/ 1312908 h 1312908"/>
                <a:gd name="connsiteX6" fmla="*/ 124746 w 127012"/>
                <a:gd name="connsiteY6" fmla="*/ 1312908 h 1312908"/>
                <a:gd name="connsiteX7" fmla="*/ 124746 w 127012"/>
                <a:gd name="connsiteY7" fmla="*/ 1227847 h 1312908"/>
                <a:gd name="connsiteX8" fmla="*/ 124746 w 127012"/>
                <a:gd name="connsiteY8" fmla="*/ 125225 h 1312908"/>
                <a:gd name="connsiteX9" fmla="*/ 0 w 127012"/>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12" h="1312908">
                  <a:moveTo>
                    <a:pt x="0" y="0"/>
                  </a:moveTo>
                  <a:lnTo>
                    <a:pt x="692" y="0"/>
                  </a:lnTo>
                  <a:cubicBezTo>
                    <a:pt x="2310" y="0"/>
                    <a:pt x="2310" y="0"/>
                    <a:pt x="2310" y="0"/>
                  </a:cubicBezTo>
                  <a:cubicBezTo>
                    <a:pt x="72896" y="0"/>
                    <a:pt x="127012" y="56706"/>
                    <a:pt x="127012" y="125225"/>
                  </a:cubicBezTo>
                  <a:cubicBezTo>
                    <a:pt x="127012" y="782065"/>
                    <a:pt x="127012" y="1110486"/>
                    <a:pt x="127012" y="1274696"/>
                  </a:cubicBezTo>
                  <a:lnTo>
                    <a:pt x="127012" y="1312908"/>
                  </a:lnTo>
                  <a:lnTo>
                    <a:pt x="124746" y="1312908"/>
                  </a:lnTo>
                  <a:lnTo>
                    <a:pt x="124746" y="1227847"/>
                  </a:lnTo>
                  <a:cubicBezTo>
                    <a:pt x="124746" y="125225"/>
                    <a:pt x="124746" y="125225"/>
                    <a:pt x="124746" y="125225"/>
                  </a:cubicBezTo>
                  <a:cubicBezTo>
                    <a:pt x="124746" y="56706"/>
                    <a:pt x="70611" y="0"/>
                    <a:pt x="0" y="0"/>
                  </a:cubicBezTo>
                  <a:close/>
                </a:path>
              </a:pathLst>
            </a:custGeom>
            <a:solidFill>
              <a:schemeClr val="accent6"/>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545" name="Freeform: Shape 544">
              <a:extLst>
                <a:ext uri="{FF2B5EF4-FFF2-40B4-BE49-F238E27FC236}">
                  <a16:creationId xmlns:a16="http://schemas.microsoft.com/office/drawing/2014/main" id="{C0F62B0B-FB34-462E-972D-B13F68C1EDAB}"/>
                </a:ext>
              </a:extLst>
            </p:cNvPr>
            <p:cNvSpPr/>
            <p:nvPr/>
          </p:nvSpPr>
          <p:spPr>
            <a:xfrm>
              <a:off x="936788" y="3820714"/>
              <a:ext cx="356764" cy="1646358"/>
            </a:xfrm>
            <a:custGeom>
              <a:avLst/>
              <a:gdLst>
                <a:gd name="connsiteX0" fmla="*/ 122349 w 284506"/>
                <a:gd name="connsiteY0" fmla="*/ 0 h 1312908"/>
                <a:gd name="connsiteX1" fmla="*/ 268135 w 284506"/>
                <a:gd name="connsiteY1" fmla="*/ 0 h 1312908"/>
                <a:gd name="connsiteX2" fmla="*/ 284506 w 284506"/>
                <a:gd name="connsiteY2" fmla="*/ 0 h 1312908"/>
                <a:gd name="connsiteX3" fmla="*/ 159760 w 284506"/>
                <a:gd name="connsiteY3" fmla="*/ 125225 h 1312908"/>
                <a:gd name="connsiteX4" fmla="*/ 159760 w 284506"/>
                <a:gd name="connsiteY4" fmla="*/ 1289168 h 1312908"/>
                <a:gd name="connsiteX5" fmla="*/ 159760 w 284506"/>
                <a:gd name="connsiteY5" fmla="*/ 1312908 h 1312908"/>
                <a:gd name="connsiteX6" fmla="*/ 0 w 284506"/>
                <a:gd name="connsiteY6" fmla="*/ 1312908 h 1312908"/>
                <a:gd name="connsiteX7" fmla="*/ 0 w 284506"/>
                <a:gd name="connsiteY7" fmla="*/ 1207665 h 1312908"/>
                <a:gd name="connsiteX8" fmla="*/ 0 w 284506"/>
                <a:gd name="connsiteY8" fmla="*/ 125225 h 1312908"/>
                <a:gd name="connsiteX9" fmla="*/ 122349 w 284506"/>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506" h="1312908">
                  <a:moveTo>
                    <a:pt x="122349" y="0"/>
                  </a:moveTo>
                  <a:cubicBezTo>
                    <a:pt x="174112" y="0"/>
                    <a:pt x="222640" y="0"/>
                    <a:pt x="268135" y="0"/>
                  </a:cubicBezTo>
                  <a:lnTo>
                    <a:pt x="284506" y="0"/>
                  </a:lnTo>
                  <a:cubicBezTo>
                    <a:pt x="216249" y="0"/>
                    <a:pt x="159760" y="56706"/>
                    <a:pt x="159760" y="125225"/>
                  </a:cubicBezTo>
                  <a:cubicBezTo>
                    <a:pt x="159760" y="790335"/>
                    <a:pt x="159760" y="1122890"/>
                    <a:pt x="159760" y="1289168"/>
                  </a:cubicBezTo>
                  <a:lnTo>
                    <a:pt x="159760" y="1312908"/>
                  </a:lnTo>
                  <a:lnTo>
                    <a:pt x="0" y="1312908"/>
                  </a:lnTo>
                  <a:lnTo>
                    <a:pt x="0" y="1207665"/>
                  </a:lnTo>
                  <a:cubicBezTo>
                    <a:pt x="0" y="125225"/>
                    <a:pt x="0" y="125225"/>
                    <a:pt x="0" y="125225"/>
                  </a:cubicBezTo>
                  <a:cubicBezTo>
                    <a:pt x="0" y="56706"/>
                    <a:pt x="54116" y="0"/>
                    <a:pt x="122349"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589" name="Freeform 71">
              <a:extLst>
                <a:ext uri="{FF2B5EF4-FFF2-40B4-BE49-F238E27FC236}">
                  <a16:creationId xmlns:a16="http://schemas.microsoft.com/office/drawing/2014/main" id="{5544CB3D-0E1B-49BB-839B-65954581577B}"/>
                </a:ext>
              </a:extLst>
            </p:cNvPr>
            <p:cNvSpPr>
              <a:spLocks/>
            </p:cNvSpPr>
            <p:nvPr/>
          </p:nvSpPr>
          <p:spPr bwMode="auto">
            <a:xfrm>
              <a:off x="1144891" y="4975836"/>
              <a:ext cx="1103975" cy="542752"/>
            </a:xfrm>
            <a:custGeom>
              <a:avLst/>
              <a:gdLst>
                <a:gd name="T0" fmla="*/ 777 w 777"/>
                <a:gd name="T1" fmla="*/ 0 h 382"/>
                <a:gd name="T2" fmla="*/ 0 w 777"/>
                <a:gd name="T3" fmla="*/ 0 h 382"/>
                <a:gd name="T4" fmla="*/ 0 w 777"/>
                <a:gd name="T5" fmla="*/ 382 h 382"/>
                <a:gd name="T6" fmla="*/ 656 w 777"/>
                <a:gd name="T7" fmla="*/ 382 h 382"/>
                <a:gd name="T8" fmla="*/ 656 w 777"/>
                <a:gd name="T9" fmla="*/ 378 h 382"/>
                <a:gd name="T10" fmla="*/ 777 w 777"/>
                <a:gd name="T11" fmla="*/ 378 h 382"/>
                <a:gd name="T12" fmla="*/ 777 w 777"/>
                <a:gd name="T13" fmla="*/ 0 h 382"/>
              </a:gdLst>
              <a:ahLst/>
              <a:cxnLst>
                <a:cxn ang="0">
                  <a:pos x="T0" y="T1"/>
                </a:cxn>
                <a:cxn ang="0">
                  <a:pos x="T2" y="T3"/>
                </a:cxn>
                <a:cxn ang="0">
                  <a:pos x="T4" y="T5"/>
                </a:cxn>
                <a:cxn ang="0">
                  <a:pos x="T6" y="T7"/>
                </a:cxn>
                <a:cxn ang="0">
                  <a:pos x="T8" y="T9"/>
                </a:cxn>
                <a:cxn ang="0">
                  <a:pos x="T10" y="T11"/>
                </a:cxn>
                <a:cxn ang="0">
                  <a:pos x="T12" y="T13"/>
                </a:cxn>
              </a:cxnLst>
              <a:rect l="0" t="0" r="r" b="b"/>
              <a:pathLst>
                <a:path w="777" h="382">
                  <a:moveTo>
                    <a:pt x="777" y="0"/>
                  </a:moveTo>
                  <a:lnTo>
                    <a:pt x="0" y="0"/>
                  </a:lnTo>
                  <a:lnTo>
                    <a:pt x="0" y="382"/>
                  </a:lnTo>
                  <a:lnTo>
                    <a:pt x="656" y="382"/>
                  </a:lnTo>
                  <a:lnTo>
                    <a:pt x="656" y="378"/>
                  </a:lnTo>
                  <a:lnTo>
                    <a:pt x="777" y="378"/>
                  </a:lnTo>
                  <a:lnTo>
                    <a:pt x="7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90" name="Freeform 110">
              <a:extLst>
                <a:ext uri="{FF2B5EF4-FFF2-40B4-BE49-F238E27FC236}">
                  <a16:creationId xmlns:a16="http://schemas.microsoft.com/office/drawing/2014/main" id="{6BF86CF2-DF40-4701-9B39-9E1CB59E9472}"/>
                </a:ext>
              </a:extLst>
            </p:cNvPr>
            <p:cNvSpPr>
              <a:spLocks/>
            </p:cNvSpPr>
            <p:nvPr/>
          </p:nvSpPr>
          <p:spPr bwMode="auto">
            <a:xfrm>
              <a:off x="1917816" y="3714152"/>
              <a:ext cx="1165070" cy="1078398"/>
            </a:xfrm>
            <a:custGeom>
              <a:avLst/>
              <a:gdLst>
                <a:gd name="T0" fmla="*/ 359 w 395"/>
                <a:gd name="T1" fmla="*/ 364 h 364"/>
                <a:gd name="T2" fmla="*/ 395 w 395"/>
                <a:gd name="T3" fmla="*/ 328 h 364"/>
                <a:gd name="T4" fmla="*/ 359 w 395"/>
                <a:gd name="T5" fmla="*/ 292 h 364"/>
                <a:gd name="T6" fmla="*/ 72 w 395"/>
                <a:gd name="T7" fmla="*/ 36 h 364"/>
                <a:gd name="T8" fmla="*/ 35 w 395"/>
                <a:gd name="T9" fmla="*/ 0 h 364"/>
                <a:gd name="T10" fmla="*/ 0 w 395"/>
                <a:gd name="T11" fmla="*/ 37 h 364"/>
                <a:gd name="T12" fmla="*/ 47 w 395"/>
                <a:gd name="T13" fmla="*/ 200 h 364"/>
                <a:gd name="T14" fmla="*/ 359 w 395"/>
                <a:gd name="T15" fmla="*/ 364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64">
                  <a:moveTo>
                    <a:pt x="359" y="364"/>
                  </a:moveTo>
                  <a:cubicBezTo>
                    <a:pt x="379" y="364"/>
                    <a:pt x="395" y="348"/>
                    <a:pt x="395" y="328"/>
                  </a:cubicBezTo>
                  <a:cubicBezTo>
                    <a:pt x="395" y="308"/>
                    <a:pt x="379" y="292"/>
                    <a:pt x="359" y="292"/>
                  </a:cubicBezTo>
                  <a:cubicBezTo>
                    <a:pt x="81" y="292"/>
                    <a:pt x="72" y="46"/>
                    <a:pt x="72" y="36"/>
                  </a:cubicBezTo>
                  <a:cubicBezTo>
                    <a:pt x="72" y="16"/>
                    <a:pt x="55" y="0"/>
                    <a:pt x="35" y="0"/>
                  </a:cubicBezTo>
                  <a:cubicBezTo>
                    <a:pt x="15" y="1"/>
                    <a:pt x="0" y="17"/>
                    <a:pt x="0" y="37"/>
                  </a:cubicBezTo>
                  <a:cubicBezTo>
                    <a:pt x="0" y="40"/>
                    <a:pt x="2" y="120"/>
                    <a:pt x="47" y="200"/>
                  </a:cubicBezTo>
                  <a:cubicBezTo>
                    <a:pt x="89" y="275"/>
                    <a:pt x="177" y="364"/>
                    <a:pt x="359" y="364"/>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91" name="Freeform 111">
              <a:extLst>
                <a:ext uri="{FF2B5EF4-FFF2-40B4-BE49-F238E27FC236}">
                  <a16:creationId xmlns:a16="http://schemas.microsoft.com/office/drawing/2014/main" id="{78F8BCCF-0A79-4E78-807C-2C8CBD26615F}"/>
                </a:ext>
              </a:extLst>
            </p:cNvPr>
            <p:cNvSpPr>
              <a:spLocks/>
            </p:cNvSpPr>
            <p:nvPr/>
          </p:nvSpPr>
          <p:spPr bwMode="auto">
            <a:xfrm>
              <a:off x="1906449" y="3702787"/>
              <a:ext cx="1189224" cy="1101132"/>
            </a:xfrm>
            <a:custGeom>
              <a:avLst/>
              <a:gdLst>
                <a:gd name="T0" fmla="*/ 363 w 403"/>
                <a:gd name="T1" fmla="*/ 368 h 372"/>
                <a:gd name="T2" fmla="*/ 363 w 403"/>
                <a:gd name="T3" fmla="*/ 372 h 372"/>
                <a:gd name="T4" fmla="*/ 403 w 403"/>
                <a:gd name="T5" fmla="*/ 332 h 372"/>
                <a:gd name="T6" fmla="*/ 363 w 403"/>
                <a:gd name="T7" fmla="*/ 292 h 372"/>
                <a:gd name="T8" fmla="*/ 203 w 403"/>
                <a:gd name="T9" fmla="*/ 254 h 372"/>
                <a:gd name="T10" fmla="*/ 97 w 403"/>
                <a:gd name="T11" fmla="*/ 124 h 372"/>
                <a:gd name="T12" fmla="*/ 80 w 403"/>
                <a:gd name="T13" fmla="*/ 40 h 372"/>
                <a:gd name="T14" fmla="*/ 40 w 403"/>
                <a:gd name="T15" fmla="*/ 0 h 372"/>
                <a:gd name="T16" fmla="*/ 39 w 403"/>
                <a:gd name="T17" fmla="*/ 0 h 372"/>
                <a:gd name="T18" fmla="*/ 39 w 403"/>
                <a:gd name="T19" fmla="*/ 0 h 372"/>
                <a:gd name="T20" fmla="*/ 0 w 403"/>
                <a:gd name="T21" fmla="*/ 40 h 372"/>
                <a:gd name="T22" fmla="*/ 0 w 403"/>
                <a:gd name="T23" fmla="*/ 41 h 372"/>
                <a:gd name="T24" fmla="*/ 0 w 403"/>
                <a:gd name="T25" fmla="*/ 41 h 372"/>
                <a:gd name="T26" fmla="*/ 47 w 403"/>
                <a:gd name="T27" fmla="*/ 206 h 372"/>
                <a:gd name="T28" fmla="*/ 152 w 403"/>
                <a:gd name="T29" fmla="*/ 317 h 372"/>
                <a:gd name="T30" fmla="*/ 363 w 403"/>
                <a:gd name="T31" fmla="*/ 372 h 372"/>
                <a:gd name="T32" fmla="*/ 363 w 403"/>
                <a:gd name="T33" fmla="*/ 368 h 372"/>
                <a:gd name="T34" fmla="*/ 363 w 403"/>
                <a:gd name="T35" fmla="*/ 364 h 372"/>
                <a:gd name="T36" fmla="*/ 156 w 403"/>
                <a:gd name="T37" fmla="*/ 310 h 372"/>
                <a:gd name="T38" fmla="*/ 54 w 403"/>
                <a:gd name="T39" fmla="*/ 202 h 372"/>
                <a:gd name="T40" fmla="*/ 8 w 403"/>
                <a:gd name="T41" fmla="*/ 41 h 372"/>
                <a:gd name="T42" fmla="*/ 8 w 403"/>
                <a:gd name="T43" fmla="*/ 41 h 372"/>
                <a:gd name="T44" fmla="*/ 8 w 403"/>
                <a:gd name="T45" fmla="*/ 40 h 372"/>
                <a:gd name="T46" fmla="*/ 39 w 403"/>
                <a:gd name="T47" fmla="*/ 8 h 372"/>
                <a:gd name="T48" fmla="*/ 39 w 403"/>
                <a:gd name="T49" fmla="*/ 8 h 372"/>
                <a:gd name="T50" fmla="*/ 40 w 403"/>
                <a:gd name="T51" fmla="*/ 8 h 372"/>
                <a:gd name="T52" fmla="*/ 72 w 403"/>
                <a:gd name="T53" fmla="*/ 40 h 372"/>
                <a:gd name="T54" fmla="*/ 112 w 403"/>
                <a:gd name="T55" fmla="*/ 174 h 372"/>
                <a:gd name="T56" fmla="*/ 199 w 403"/>
                <a:gd name="T57" fmla="*/ 261 h 372"/>
                <a:gd name="T58" fmla="*/ 363 w 403"/>
                <a:gd name="T59" fmla="*/ 300 h 372"/>
                <a:gd name="T60" fmla="*/ 386 w 403"/>
                <a:gd name="T61" fmla="*/ 309 h 372"/>
                <a:gd name="T62" fmla="*/ 395 w 403"/>
                <a:gd name="T63" fmla="*/ 332 h 372"/>
                <a:gd name="T64" fmla="*/ 386 w 403"/>
                <a:gd name="T65" fmla="*/ 354 h 372"/>
                <a:gd name="T66" fmla="*/ 363 w 403"/>
                <a:gd name="T67" fmla="*/ 364 h 372"/>
                <a:gd name="T68" fmla="*/ 363 w 403"/>
                <a:gd name="T69" fmla="*/ 36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3" h="372">
                  <a:moveTo>
                    <a:pt x="363" y="368"/>
                  </a:moveTo>
                  <a:cubicBezTo>
                    <a:pt x="363" y="372"/>
                    <a:pt x="363" y="372"/>
                    <a:pt x="363" y="372"/>
                  </a:cubicBezTo>
                  <a:cubicBezTo>
                    <a:pt x="385" y="372"/>
                    <a:pt x="403" y="354"/>
                    <a:pt x="403" y="332"/>
                  </a:cubicBezTo>
                  <a:cubicBezTo>
                    <a:pt x="403" y="310"/>
                    <a:pt x="385" y="292"/>
                    <a:pt x="363" y="292"/>
                  </a:cubicBezTo>
                  <a:cubicBezTo>
                    <a:pt x="294" y="292"/>
                    <a:pt x="242" y="276"/>
                    <a:pt x="203" y="254"/>
                  </a:cubicBezTo>
                  <a:cubicBezTo>
                    <a:pt x="144" y="219"/>
                    <a:pt x="113" y="168"/>
                    <a:pt x="97" y="124"/>
                  </a:cubicBezTo>
                  <a:cubicBezTo>
                    <a:pt x="81" y="80"/>
                    <a:pt x="80" y="43"/>
                    <a:pt x="80" y="40"/>
                  </a:cubicBezTo>
                  <a:cubicBezTo>
                    <a:pt x="80" y="18"/>
                    <a:pt x="62" y="0"/>
                    <a:pt x="40" y="0"/>
                  </a:cubicBezTo>
                  <a:cubicBezTo>
                    <a:pt x="39" y="0"/>
                    <a:pt x="39" y="0"/>
                    <a:pt x="39" y="0"/>
                  </a:cubicBezTo>
                  <a:cubicBezTo>
                    <a:pt x="39" y="0"/>
                    <a:pt x="39" y="0"/>
                    <a:pt x="39" y="0"/>
                  </a:cubicBezTo>
                  <a:cubicBezTo>
                    <a:pt x="17" y="1"/>
                    <a:pt x="0" y="19"/>
                    <a:pt x="0" y="40"/>
                  </a:cubicBezTo>
                  <a:cubicBezTo>
                    <a:pt x="0" y="41"/>
                    <a:pt x="0" y="41"/>
                    <a:pt x="0" y="41"/>
                  </a:cubicBezTo>
                  <a:cubicBezTo>
                    <a:pt x="0" y="41"/>
                    <a:pt x="0" y="41"/>
                    <a:pt x="0" y="41"/>
                  </a:cubicBezTo>
                  <a:cubicBezTo>
                    <a:pt x="0" y="45"/>
                    <a:pt x="2" y="125"/>
                    <a:pt x="47" y="206"/>
                  </a:cubicBezTo>
                  <a:cubicBezTo>
                    <a:pt x="68" y="244"/>
                    <a:pt x="101" y="285"/>
                    <a:pt x="152" y="317"/>
                  </a:cubicBezTo>
                  <a:cubicBezTo>
                    <a:pt x="203" y="349"/>
                    <a:pt x="271" y="372"/>
                    <a:pt x="363" y="372"/>
                  </a:cubicBezTo>
                  <a:cubicBezTo>
                    <a:pt x="363" y="368"/>
                    <a:pt x="363" y="368"/>
                    <a:pt x="363" y="368"/>
                  </a:cubicBezTo>
                  <a:cubicBezTo>
                    <a:pt x="363" y="364"/>
                    <a:pt x="363" y="364"/>
                    <a:pt x="363" y="364"/>
                  </a:cubicBezTo>
                  <a:cubicBezTo>
                    <a:pt x="273" y="364"/>
                    <a:pt x="206" y="342"/>
                    <a:pt x="156" y="310"/>
                  </a:cubicBezTo>
                  <a:cubicBezTo>
                    <a:pt x="107" y="279"/>
                    <a:pt x="75" y="239"/>
                    <a:pt x="54" y="202"/>
                  </a:cubicBezTo>
                  <a:cubicBezTo>
                    <a:pt x="10" y="123"/>
                    <a:pt x="8" y="44"/>
                    <a:pt x="8" y="41"/>
                  </a:cubicBezTo>
                  <a:cubicBezTo>
                    <a:pt x="8" y="41"/>
                    <a:pt x="8" y="41"/>
                    <a:pt x="8" y="41"/>
                  </a:cubicBezTo>
                  <a:cubicBezTo>
                    <a:pt x="8" y="40"/>
                    <a:pt x="8" y="40"/>
                    <a:pt x="8" y="40"/>
                  </a:cubicBezTo>
                  <a:cubicBezTo>
                    <a:pt x="8" y="23"/>
                    <a:pt x="22" y="9"/>
                    <a:pt x="39" y="8"/>
                  </a:cubicBezTo>
                  <a:cubicBezTo>
                    <a:pt x="39" y="8"/>
                    <a:pt x="39" y="8"/>
                    <a:pt x="39" y="8"/>
                  </a:cubicBezTo>
                  <a:cubicBezTo>
                    <a:pt x="40" y="8"/>
                    <a:pt x="40" y="8"/>
                    <a:pt x="40" y="8"/>
                  </a:cubicBezTo>
                  <a:cubicBezTo>
                    <a:pt x="57" y="8"/>
                    <a:pt x="72" y="22"/>
                    <a:pt x="72" y="40"/>
                  </a:cubicBezTo>
                  <a:cubicBezTo>
                    <a:pt x="72" y="45"/>
                    <a:pt x="74" y="110"/>
                    <a:pt x="112" y="174"/>
                  </a:cubicBezTo>
                  <a:cubicBezTo>
                    <a:pt x="131" y="205"/>
                    <a:pt x="158" y="237"/>
                    <a:pt x="199" y="261"/>
                  </a:cubicBezTo>
                  <a:cubicBezTo>
                    <a:pt x="239" y="284"/>
                    <a:pt x="293" y="300"/>
                    <a:pt x="363" y="300"/>
                  </a:cubicBezTo>
                  <a:cubicBezTo>
                    <a:pt x="372" y="300"/>
                    <a:pt x="380" y="303"/>
                    <a:pt x="386" y="309"/>
                  </a:cubicBezTo>
                  <a:cubicBezTo>
                    <a:pt x="391" y="315"/>
                    <a:pt x="395" y="323"/>
                    <a:pt x="395" y="332"/>
                  </a:cubicBezTo>
                  <a:cubicBezTo>
                    <a:pt x="395" y="341"/>
                    <a:pt x="391" y="349"/>
                    <a:pt x="386" y="354"/>
                  </a:cubicBezTo>
                  <a:cubicBezTo>
                    <a:pt x="380" y="360"/>
                    <a:pt x="372" y="364"/>
                    <a:pt x="363" y="364"/>
                  </a:cubicBezTo>
                  <a:cubicBezTo>
                    <a:pt x="363" y="368"/>
                    <a:pt x="363" y="368"/>
                    <a:pt x="363" y="368"/>
                  </a:cubicBezTo>
                </a:path>
              </a:pathLst>
            </a:custGeom>
            <a:solidFill>
              <a:schemeClr val="tx1"/>
            </a:soli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92" name="Freeform 112">
              <a:extLst>
                <a:ext uri="{FF2B5EF4-FFF2-40B4-BE49-F238E27FC236}">
                  <a16:creationId xmlns:a16="http://schemas.microsoft.com/office/drawing/2014/main" id="{54968153-64D1-4F78-A95E-0813E260445E}"/>
                </a:ext>
              </a:extLst>
            </p:cNvPr>
            <p:cNvSpPr>
              <a:spLocks/>
            </p:cNvSpPr>
            <p:nvPr/>
          </p:nvSpPr>
          <p:spPr bwMode="auto">
            <a:xfrm>
              <a:off x="1298339" y="3655899"/>
              <a:ext cx="866698" cy="1284417"/>
            </a:xfrm>
            <a:custGeom>
              <a:avLst/>
              <a:gdLst>
                <a:gd name="T0" fmla="*/ 0 w 294"/>
                <a:gd name="T1" fmla="*/ 81 h 434"/>
                <a:gd name="T2" fmla="*/ 0 w 294"/>
                <a:gd name="T3" fmla="*/ 434 h 434"/>
                <a:gd name="T4" fmla="*/ 294 w 294"/>
                <a:gd name="T5" fmla="*/ 434 h 434"/>
                <a:gd name="T6" fmla="*/ 294 w 294"/>
                <a:gd name="T7" fmla="*/ 81 h 434"/>
                <a:gd name="T8" fmla="*/ 214 w 294"/>
                <a:gd name="T9" fmla="*/ 0 h 434"/>
                <a:gd name="T10" fmla="*/ 81 w 294"/>
                <a:gd name="T11" fmla="*/ 0 h 434"/>
                <a:gd name="T12" fmla="*/ 0 w 294"/>
                <a:gd name="T13" fmla="*/ 81 h 434"/>
              </a:gdLst>
              <a:ahLst/>
              <a:cxnLst>
                <a:cxn ang="0">
                  <a:pos x="T0" y="T1"/>
                </a:cxn>
                <a:cxn ang="0">
                  <a:pos x="T2" y="T3"/>
                </a:cxn>
                <a:cxn ang="0">
                  <a:pos x="T4" y="T5"/>
                </a:cxn>
                <a:cxn ang="0">
                  <a:pos x="T6" y="T7"/>
                </a:cxn>
                <a:cxn ang="0">
                  <a:pos x="T8" y="T9"/>
                </a:cxn>
                <a:cxn ang="0">
                  <a:pos x="T10" y="T11"/>
                </a:cxn>
                <a:cxn ang="0">
                  <a:pos x="T12" y="T13"/>
                </a:cxn>
              </a:cxnLst>
              <a:rect l="0" t="0" r="r" b="b"/>
              <a:pathLst>
                <a:path w="294" h="434">
                  <a:moveTo>
                    <a:pt x="0" y="81"/>
                  </a:moveTo>
                  <a:cubicBezTo>
                    <a:pt x="0" y="434"/>
                    <a:pt x="0" y="434"/>
                    <a:pt x="0" y="434"/>
                  </a:cubicBezTo>
                  <a:cubicBezTo>
                    <a:pt x="294" y="434"/>
                    <a:pt x="294" y="434"/>
                    <a:pt x="294" y="43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93" name="Freeform 113">
              <a:extLst>
                <a:ext uri="{FF2B5EF4-FFF2-40B4-BE49-F238E27FC236}">
                  <a16:creationId xmlns:a16="http://schemas.microsoft.com/office/drawing/2014/main" id="{B83DDD3C-F961-4D07-83F0-44F6539E88DE}"/>
                </a:ext>
              </a:extLst>
            </p:cNvPr>
            <p:cNvSpPr>
              <a:spLocks/>
            </p:cNvSpPr>
            <p:nvPr/>
          </p:nvSpPr>
          <p:spPr bwMode="auto">
            <a:xfrm>
              <a:off x="1298340" y="3655898"/>
              <a:ext cx="866697" cy="1254580"/>
            </a:xfrm>
            <a:custGeom>
              <a:avLst/>
              <a:gdLst>
                <a:gd name="T0" fmla="*/ 0 w 294"/>
                <a:gd name="T1" fmla="*/ 81 h 424"/>
                <a:gd name="T2" fmla="*/ 0 w 294"/>
                <a:gd name="T3" fmla="*/ 424 h 424"/>
                <a:gd name="T4" fmla="*/ 294 w 294"/>
                <a:gd name="T5" fmla="*/ 424 h 424"/>
                <a:gd name="T6" fmla="*/ 294 w 294"/>
                <a:gd name="T7" fmla="*/ 81 h 424"/>
                <a:gd name="T8" fmla="*/ 214 w 294"/>
                <a:gd name="T9" fmla="*/ 0 h 424"/>
                <a:gd name="T10" fmla="*/ 81 w 294"/>
                <a:gd name="T11" fmla="*/ 0 h 424"/>
                <a:gd name="T12" fmla="*/ 0 w 294"/>
                <a:gd name="T13" fmla="*/ 81 h 424"/>
              </a:gdLst>
              <a:ahLst/>
              <a:cxnLst>
                <a:cxn ang="0">
                  <a:pos x="T0" y="T1"/>
                </a:cxn>
                <a:cxn ang="0">
                  <a:pos x="T2" y="T3"/>
                </a:cxn>
                <a:cxn ang="0">
                  <a:pos x="T4" y="T5"/>
                </a:cxn>
                <a:cxn ang="0">
                  <a:pos x="T6" y="T7"/>
                </a:cxn>
                <a:cxn ang="0">
                  <a:pos x="T8" y="T9"/>
                </a:cxn>
                <a:cxn ang="0">
                  <a:pos x="T10" y="T11"/>
                </a:cxn>
                <a:cxn ang="0">
                  <a:pos x="T12" y="T13"/>
                </a:cxn>
              </a:cxnLst>
              <a:rect l="0" t="0" r="r" b="b"/>
              <a:pathLst>
                <a:path w="294" h="424">
                  <a:moveTo>
                    <a:pt x="0" y="81"/>
                  </a:moveTo>
                  <a:cubicBezTo>
                    <a:pt x="0" y="424"/>
                    <a:pt x="0" y="424"/>
                    <a:pt x="0" y="424"/>
                  </a:cubicBezTo>
                  <a:cubicBezTo>
                    <a:pt x="294" y="424"/>
                    <a:pt x="294" y="424"/>
                    <a:pt x="294" y="42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94" name="Freeform 114">
              <a:extLst>
                <a:ext uri="{FF2B5EF4-FFF2-40B4-BE49-F238E27FC236}">
                  <a16:creationId xmlns:a16="http://schemas.microsoft.com/office/drawing/2014/main" id="{782E9E75-6C9B-4398-8C62-4FA023A44B3E}"/>
                </a:ext>
              </a:extLst>
            </p:cNvPr>
            <p:cNvSpPr>
              <a:spLocks/>
            </p:cNvSpPr>
            <p:nvPr/>
          </p:nvSpPr>
          <p:spPr bwMode="auto">
            <a:xfrm>
              <a:off x="1298339" y="3655899"/>
              <a:ext cx="866698" cy="1254580"/>
            </a:xfrm>
            <a:custGeom>
              <a:avLst/>
              <a:gdLst>
                <a:gd name="T0" fmla="*/ 0 w 294"/>
                <a:gd name="T1" fmla="*/ 81 h 424"/>
                <a:gd name="T2" fmla="*/ 0 w 294"/>
                <a:gd name="T3" fmla="*/ 424 h 424"/>
                <a:gd name="T4" fmla="*/ 294 w 294"/>
                <a:gd name="T5" fmla="*/ 424 h 424"/>
                <a:gd name="T6" fmla="*/ 294 w 294"/>
                <a:gd name="T7" fmla="*/ 81 h 424"/>
                <a:gd name="T8" fmla="*/ 214 w 294"/>
                <a:gd name="T9" fmla="*/ 0 h 424"/>
                <a:gd name="T10" fmla="*/ 81 w 294"/>
                <a:gd name="T11" fmla="*/ 0 h 424"/>
                <a:gd name="T12" fmla="*/ 0 w 294"/>
                <a:gd name="T13" fmla="*/ 81 h 424"/>
              </a:gdLst>
              <a:ahLst/>
              <a:cxnLst>
                <a:cxn ang="0">
                  <a:pos x="T0" y="T1"/>
                </a:cxn>
                <a:cxn ang="0">
                  <a:pos x="T2" y="T3"/>
                </a:cxn>
                <a:cxn ang="0">
                  <a:pos x="T4" y="T5"/>
                </a:cxn>
                <a:cxn ang="0">
                  <a:pos x="T6" y="T7"/>
                </a:cxn>
                <a:cxn ang="0">
                  <a:pos x="T8" y="T9"/>
                </a:cxn>
                <a:cxn ang="0">
                  <a:pos x="T10" y="T11"/>
                </a:cxn>
                <a:cxn ang="0">
                  <a:pos x="T12" y="T13"/>
                </a:cxn>
              </a:cxnLst>
              <a:rect l="0" t="0" r="r" b="b"/>
              <a:pathLst>
                <a:path w="294" h="424">
                  <a:moveTo>
                    <a:pt x="0" y="81"/>
                  </a:moveTo>
                  <a:cubicBezTo>
                    <a:pt x="0" y="424"/>
                    <a:pt x="0" y="424"/>
                    <a:pt x="0" y="424"/>
                  </a:cubicBezTo>
                  <a:cubicBezTo>
                    <a:pt x="294" y="424"/>
                    <a:pt x="294" y="424"/>
                    <a:pt x="294" y="42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95" name="Freeform 115">
              <a:extLst>
                <a:ext uri="{FF2B5EF4-FFF2-40B4-BE49-F238E27FC236}">
                  <a16:creationId xmlns:a16="http://schemas.microsoft.com/office/drawing/2014/main" id="{D36A7AAE-426B-483D-AF0D-B6A9B79D2A8F}"/>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96" name="Freeform 116">
              <a:extLst>
                <a:ext uri="{FF2B5EF4-FFF2-40B4-BE49-F238E27FC236}">
                  <a16:creationId xmlns:a16="http://schemas.microsoft.com/office/drawing/2014/main" id="{42FB61FC-B24F-42E5-97AB-774F6A1390E5}"/>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97" name="Freeform 117">
              <a:extLst>
                <a:ext uri="{FF2B5EF4-FFF2-40B4-BE49-F238E27FC236}">
                  <a16:creationId xmlns:a16="http://schemas.microsoft.com/office/drawing/2014/main" id="{9BCDE876-651E-4B16-A810-D8339642BC90}"/>
                </a:ext>
              </a:extLst>
            </p:cNvPr>
            <p:cNvSpPr>
              <a:spLocks/>
            </p:cNvSpPr>
            <p:nvPr/>
          </p:nvSpPr>
          <p:spPr bwMode="auto">
            <a:xfrm>
              <a:off x="1304022" y="3664424"/>
              <a:ext cx="548435" cy="1128128"/>
            </a:xfrm>
            <a:custGeom>
              <a:avLst/>
              <a:gdLst>
                <a:gd name="T0" fmla="*/ 0 w 186"/>
                <a:gd name="T1" fmla="*/ 78 h 381"/>
                <a:gd name="T2" fmla="*/ 0 w 186"/>
                <a:gd name="T3" fmla="*/ 237 h 381"/>
                <a:gd name="T4" fmla="*/ 42 w 186"/>
                <a:gd name="T5" fmla="*/ 339 h 381"/>
                <a:gd name="T6" fmla="*/ 143 w 186"/>
                <a:gd name="T7" fmla="*/ 381 h 381"/>
                <a:gd name="T8" fmla="*/ 186 w 186"/>
                <a:gd name="T9" fmla="*/ 381 h 381"/>
                <a:gd name="T10" fmla="*/ 42 w 186"/>
                <a:gd name="T11" fmla="*/ 237 h 381"/>
                <a:gd name="T12" fmla="*/ 42 w 186"/>
                <a:gd name="T13" fmla="*/ 78 h 381"/>
                <a:gd name="T14" fmla="*/ 52 w 186"/>
                <a:gd name="T15" fmla="*/ 17 h 381"/>
                <a:gd name="T16" fmla="*/ 56 w 186"/>
                <a:gd name="T17" fmla="*/ 0 h 381"/>
                <a:gd name="T18" fmla="*/ 0 w 186"/>
                <a:gd name="T19" fmla="*/ 7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381">
                  <a:moveTo>
                    <a:pt x="0" y="78"/>
                  </a:moveTo>
                  <a:cubicBezTo>
                    <a:pt x="0" y="237"/>
                    <a:pt x="0" y="237"/>
                    <a:pt x="0" y="237"/>
                  </a:cubicBezTo>
                  <a:cubicBezTo>
                    <a:pt x="0" y="277"/>
                    <a:pt x="16" y="313"/>
                    <a:pt x="42" y="339"/>
                  </a:cubicBezTo>
                  <a:cubicBezTo>
                    <a:pt x="68" y="365"/>
                    <a:pt x="104" y="381"/>
                    <a:pt x="143" y="381"/>
                  </a:cubicBezTo>
                  <a:cubicBezTo>
                    <a:pt x="186" y="381"/>
                    <a:pt x="186" y="381"/>
                    <a:pt x="186" y="381"/>
                  </a:cubicBezTo>
                  <a:cubicBezTo>
                    <a:pt x="107" y="381"/>
                    <a:pt x="42" y="316"/>
                    <a:pt x="42" y="237"/>
                  </a:cubicBezTo>
                  <a:cubicBezTo>
                    <a:pt x="42" y="78"/>
                    <a:pt x="42" y="78"/>
                    <a:pt x="42" y="78"/>
                  </a:cubicBezTo>
                  <a:cubicBezTo>
                    <a:pt x="42" y="47"/>
                    <a:pt x="30" y="30"/>
                    <a:pt x="52" y="17"/>
                  </a:cubicBezTo>
                  <a:cubicBezTo>
                    <a:pt x="64" y="11"/>
                    <a:pt x="56" y="0"/>
                    <a:pt x="56" y="0"/>
                  </a:cubicBezTo>
                  <a:cubicBezTo>
                    <a:pt x="12" y="0"/>
                    <a:pt x="0" y="33"/>
                    <a:pt x="0" y="78"/>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98" name="Freeform 118">
              <a:extLst>
                <a:ext uri="{FF2B5EF4-FFF2-40B4-BE49-F238E27FC236}">
                  <a16:creationId xmlns:a16="http://schemas.microsoft.com/office/drawing/2014/main" id="{9D465C67-6D19-4E53-8B00-A3E3F94E0A0C}"/>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99" name="Line 119">
              <a:extLst>
                <a:ext uri="{FF2B5EF4-FFF2-40B4-BE49-F238E27FC236}">
                  <a16:creationId xmlns:a16="http://schemas.microsoft.com/office/drawing/2014/main" id="{36083DFE-09EC-4049-8D53-CCA376DC0AF5}"/>
                </a:ext>
              </a:extLst>
            </p:cNvPr>
            <p:cNvSpPr>
              <a:spLocks noChangeShapeType="1"/>
            </p:cNvSpPr>
            <p:nvPr/>
          </p:nvSpPr>
          <p:spPr bwMode="auto">
            <a:xfrm flipV="1">
              <a:off x="2165038" y="4279638"/>
              <a:ext cx="0" cy="285583"/>
            </a:xfrm>
            <a:prstGeom prst="line">
              <a:avLst/>
            </a:pr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00" name="Freeform 120">
              <a:extLst>
                <a:ext uri="{FF2B5EF4-FFF2-40B4-BE49-F238E27FC236}">
                  <a16:creationId xmlns:a16="http://schemas.microsoft.com/office/drawing/2014/main" id="{C44E7668-9859-46FA-8E23-9EC837D394A5}"/>
                </a:ext>
              </a:extLst>
            </p:cNvPr>
            <p:cNvSpPr>
              <a:spLocks/>
            </p:cNvSpPr>
            <p:nvPr/>
          </p:nvSpPr>
          <p:spPr bwMode="auto">
            <a:xfrm>
              <a:off x="1959019" y="4732877"/>
              <a:ext cx="613792" cy="68199"/>
            </a:xfrm>
            <a:custGeom>
              <a:avLst/>
              <a:gdLst>
                <a:gd name="T0" fmla="*/ 0 w 208"/>
                <a:gd name="T1" fmla="*/ 23 h 23"/>
                <a:gd name="T2" fmla="*/ 208 w 208"/>
                <a:gd name="T3" fmla="*/ 23 h 23"/>
                <a:gd name="T4" fmla="*/ 208 w 208"/>
                <a:gd name="T5" fmla="*/ 0 h 23"/>
                <a:gd name="T6" fmla="*/ 23 w 208"/>
                <a:gd name="T7" fmla="*/ 0 h 23"/>
                <a:gd name="T8" fmla="*/ 0 w 208"/>
                <a:gd name="T9" fmla="*/ 23 h 23"/>
              </a:gdLst>
              <a:ahLst/>
              <a:cxnLst>
                <a:cxn ang="0">
                  <a:pos x="T0" y="T1"/>
                </a:cxn>
                <a:cxn ang="0">
                  <a:pos x="T2" y="T3"/>
                </a:cxn>
                <a:cxn ang="0">
                  <a:pos x="T4" y="T5"/>
                </a:cxn>
                <a:cxn ang="0">
                  <a:pos x="T6" y="T7"/>
                </a:cxn>
                <a:cxn ang="0">
                  <a:pos x="T8" y="T9"/>
                </a:cxn>
              </a:cxnLst>
              <a:rect l="0" t="0" r="r" b="b"/>
              <a:pathLst>
                <a:path w="208" h="23">
                  <a:moveTo>
                    <a:pt x="0" y="23"/>
                  </a:moveTo>
                  <a:cubicBezTo>
                    <a:pt x="208" y="23"/>
                    <a:pt x="208" y="23"/>
                    <a:pt x="208" y="23"/>
                  </a:cubicBezTo>
                  <a:cubicBezTo>
                    <a:pt x="208" y="0"/>
                    <a:pt x="208" y="0"/>
                    <a:pt x="208" y="0"/>
                  </a:cubicBezTo>
                  <a:cubicBezTo>
                    <a:pt x="23" y="0"/>
                    <a:pt x="23" y="0"/>
                    <a:pt x="23" y="0"/>
                  </a:cubicBezTo>
                  <a:cubicBezTo>
                    <a:pt x="10" y="0"/>
                    <a:pt x="0" y="10"/>
                    <a:pt x="0" y="23"/>
                  </a:cubicBezTo>
                </a:path>
              </a:pathLst>
            </a:custGeom>
            <a:solidFill>
              <a:srgbClr val="EBEBEA"/>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01" name="Freeform 121">
              <a:extLst>
                <a:ext uri="{FF2B5EF4-FFF2-40B4-BE49-F238E27FC236}">
                  <a16:creationId xmlns:a16="http://schemas.microsoft.com/office/drawing/2014/main" id="{25F6BA19-1B22-445F-89C7-CF7696CCECC7}"/>
                </a:ext>
              </a:extLst>
            </p:cNvPr>
            <p:cNvSpPr>
              <a:spLocks/>
            </p:cNvSpPr>
            <p:nvPr/>
          </p:nvSpPr>
          <p:spPr bwMode="auto">
            <a:xfrm>
              <a:off x="1947653" y="4721511"/>
              <a:ext cx="636526" cy="92353"/>
            </a:xfrm>
            <a:custGeom>
              <a:avLst/>
              <a:gdLst>
                <a:gd name="T0" fmla="*/ 4 w 216"/>
                <a:gd name="T1" fmla="*/ 27 h 31"/>
                <a:gd name="T2" fmla="*/ 4 w 216"/>
                <a:gd name="T3" fmla="*/ 31 h 31"/>
                <a:gd name="T4" fmla="*/ 216 w 216"/>
                <a:gd name="T5" fmla="*/ 31 h 31"/>
                <a:gd name="T6" fmla="*/ 216 w 216"/>
                <a:gd name="T7" fmla="*/ 0 h 31"/>
                <a:gd name="T8" fmla="*/ 27 w 216"/>
                <a:gd name="T9" fmla="*/ 0 h 31"/>
                <a:gd name="T10" fmla="*/ 0 w 216"/>
                <a:gd name="T11" fmla="*/ 27 h 31"/>
                <a:gd name="T12" fmla="*/ 0 w 216"/>
                <a:gd name="T13" fmla="*/ 31 h 31"/>
                <a:gd name="T14" fmla="*/ 4 w 216"/>
                <a:gd name="T15" fmla="*/ 31 h 31"/>
                <a:gd name="T16" fmla="*/ 4 w 216"/>
                <a:gd name="T17" fmla="*/ 27 h 31"/>
                <a:gd name="T18" fmla="*/ 8 w 216"/>
                <a:gd name="T19" fmla="*/ 27 h 31"/>
                <a:gd name="T20" fmla="*/ 14 w 216"/>
                <a:gd name="T21" fmla="*/ 13 h 31"/>
                <a:gd name="T22" fmla="*/ 27 w 216"/>
                <a:gd name="T23" fmla="*/ 8 h 31"/>
                <a:gd name="T24" fmla="*/ 208 w 216"/>
                <a:gd name="T25" fmla="*/ 8 h 31"/>
                <a:gd name="T26" fmla="*/ 208 w 216"/>
                <a:gd name="T27" fmla="*/ 23 h 31"/>
                <a:gd name="T28" fmla="*/ 4 w 216"/>
                <a:gd name="T29" fmla="*/ 23 h 31"/>
                <a:gd name="T30" fmla="*/ 4 w 216"/>
                <a:gd name="T31" fmla="*/ 27 h 31"/>
                <a:gd name="T32" fmla="*/ 8 w 216"/>
                <a:gd name="T33" fmla="*/ 27 h 31"/>
                <a:gd name="T34" fmla="*/ 4 w 216"/>
                <a:gd name="T3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31">
                  <a:moveTo>
                    <a:pt x="4" y="27"/>
                  </a:moveTo>
                  <a:cubicBezTo>
                    <a:pt x="4" y="31"/>
                    <a:pt x="4" y="31"/>
                    <a:pt x="4" y="31"/>
                  </a:cubicBezTo>
                  <a:cubicBezTo>
                    <a:pt x="216" y="31"/>
                    <a:pt x="216" y="31"/>
                    <a:pt x="216" y="31"/>
                  </a:cubicBezTo>
                  <a:cubicBezTo>
                    <a:pt x="216" y="0"/>
                    <a:pt x="216" y="0"/>
                    <a:pt x="216" y="0"/>
                  </a:cubicBezTo>
                  <a:cubicBezTo>
                    <a:pt x="27" y="0"/>
                    <a:pt x="27" y="0"/>
                    <a:pt x="27" y="0"/>
                  </a:cubicBezTo>
                  <a:cubicBezTo>
                    <a:pt x="12" y="0"/>
                    <a:pt x="0" y="12"/>
                    <a:pt x="0" y="27"/>
                  </a:cubicBezTo>
                  <a:cubicBezTo>
                    <a:pt x="0" y="31"/>
                    <a:pt x="0" y="31"/>
                    <a:pt x="0" y="31"/>
                  </a:cubicBezTo>
                  <a:cubicBezTo>
                    <a:pt x="4" y="31"/>
                    <a:pt x="4" y="31"/>
                    <a:pt x="4" y="31"/>
                  </a:cubicBezTo>
                  <a:cubicBezTo>
                    <a:pt x="4" y="27"/>
                    <a:pt x="4" y="27"/>
                    <a:pt x="4" y="27"/>
                  </a:cubicBezTo>
                  <a:cubicBezTo>
                    <a:pt x="8" y="27"/>
                    <a:pt x="8" y="27"/>
                    <a:pt x="8" y="27"/>
                  </a:cubicBezTo>
                  <a:cubicBezTo>
                    <a:pt x="8" y="21"/>
                    <a:pt x="10" y="17"/>
                    <a:pt x="14" y="13"/>
                  </a:cubicBezTo>
                  <a:cubicBezTo>
                    <a:pt x="17" y="10"/>
                    <a:pt x="22" y="8"/>
                    <a:pt x="27" y="8"/>
                  </a:cubicBezTo>
                  <a:cubicBezTo>
                    <a:pt x="208" y="8"/>
                    <a:pt x="208" y="8"/>
                    <a:pt x="208" y="8"/>
                  </a:cubicBezTo>
                  <a:cubicBezTo>
                    <a:pt x="208" y="23"/>
                    <a:pt x="208" y="23"/>
                    <a:pt x="208" y="23"/>
                  </a:cubicBezTo>
                  <a:cubicBezTo>
                    <a:pt x="4" y="23"/>
                    <a:pt x="4" y="23"/>
                    <a:pt x="4" y="23"/>
                  </a:cubicBezTo>
                  <a:cubicBezTo>
                    <a:pt x="4" y="27"/>
                    <a:pt x="4" y="27"/>
                    <a:pt x="4" y="27"/>
                  </a:cubicBezTo>
                  <a:cubicBezTo>
                    <a:pt x="8" y="27"/>
                    <a:pt x="8" y="27"/>
                    <a:pt x="8" y="27"/>
                  </a:cubicBezTo>
                  <a:cubicBezTo>
                    <a:pt x="4" y="27"/>
                    <a:pt x="4" y="27"/>
                    <a:pt x="4" y="27"/>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02" name="Freeform 122">
              <a:extLst>
                <a:ext uri="{FF2B5EF4-FFF2-40B4-BE49-F238E27FC236}">
                  <a16:creationId xmlns:a16="http://schemas.microsoft.com/office/drawing/2014/main" id="{E1DB35E2-9B42-4F12-80C2-946DB023962C}"/>
                </a:ext>
              </a:extLst>
            </p:cNvPr>
            <p:cNvSpPr>
              <a:spLocks/>
            </p:cNvSpPr>
            <p:nvPr/>
          </p:nvSpPr>
          <p:spPr bwMode="auto">
            <a:xfrm>
              <a:off x="1298339" y="3655899"/>
              <a:ext cx="277059" cy="295530"/>
            </a:xfrm>
            <a:custGeom>
              <a:avLst/>
              <a:gdLst>
                <a:gd name="T0" fmla="*/ 0 w 94"/>
                <a:gd name="T1" fmla="*/ 100 h 100"/>
                <a:gd name="T2" fmla="*/ 0 w 94"/>
                <a:gd name="T3" fmla="*/ 81 h 100"/>
                <a:gd name="T4" fmla="*/ 81 w 94"/>
                <a:gd name="T5" fmla="*/ 0 h 100"/>
                <a:gd name="T6" fmla="*/ 94 w 94"/>
                <a:gd name="T7" fmla="*/ 0 h 100"/>
              </a:gdLst>
              <a:ahLst/>
              <a:cxnLst>
                <a:cxn ang="0">
                  <a:pos x="T0" y="T1"/>
                </a:cxn>
                <a:cxn ang="0">
                  <a:pos x="T2" y="T3"/>
                </a:cxn>
                <a:cxn ang="0">
                  <a:pos x="T4" y="T5"/>
                </a:cxn>
                <a:cxn ang="0">
                  <a:pos x="T6" y="T7"/>
                </a:cxn>
              </a:cxnLst>
              <a:rect l="0" t="0" r="r" b="b"/>
              <a:pathLst>
                <a:path w="94" h="100">
                  <a:moveTo>
                    <a:pt x="0" y="100"/>
                  </a:moveTo>
                  <a:cubicBezTo>
                    <a:pt x="0" y="81"/>
                    <a:pt x="0" y="81"/>
                    <a:pt x="0" y="81"/>
                  </a:cubicBezTo>
                  <a:cubicBezTo>
                    <a:pt x="0" y="36"/>
                    <a:pt x="36" y="0"/>
                    <a:pt x="81" y="0"/>
                  </a:cubicBezTo>
                  <a:cubicBezTo>
                    <a:pt x="94" y="0"/>
                    <a:pt x="94" y="0"/>
                    <a:pt x="94" y="0"/>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03" name="Freeform 123">
              <a:extLst>
                <a:ext uri="{FF2B5EF4-FFF2-40B4-BE49-F238E27FC236}">
                  <a16:creationId xmlns:a16="http://schemas.microsoft.com/office/drawing/2014/main" id="{79F6F84E-7B05-46A0-BFFE-DDE6CD1A9B52}"/>
                </a:ext>
              </a:extLst>
            </p:cNvPr>
            <p:cNvSpPr>
              <a:spLocks/>
            </p:cNvSpPr>
            <p:nvPr/>
          </p:nvSpPr>
          <p:spPr bwMode="auto">
            <a:xfrm>
              <a:off x="2517401" y="3896017"/>
              <a:ext cx="1491858" cy="899376"/>
            </a:xfrm>
            <a:custGeom>
              <a:avLst/>
              <a:gdLst>
                <a:gd name="T0" fmla="*/ 0 w 506"/>
                <a:gd name="T1" fmla="*/ 304 h 304"/>
                <a:gd name="T2" fmla="*/ 452 w 506"/>
                <a:gd name="T3" fmla="*/ 304 h 304"/>
                <a:gd name="T4" fmla="*/ 502 w 506"/>
                <a:gd name="T5" fmla="*/ 43 h 304"/>
                <a:gd name="T6" fmla="*/ 467 w 506"/>
                <a:gd name="T7" fmla="*/ 0 h 304"/>
                <a:gd name="T8" fmla="*/ 88 w 506"/>
                <a:gd name="T9" fmla="*/ 0 h 304"/>
                <a:gd name="T10" fmla="*/ 53 w 506"/>
                <a:gd name="T11" fmla="*/ 29 h 304"/>
                <a:gd name="T12" fmla="*/ 0 w 506"/>
                <a:gd name="T13" fmla="*/ 304 h 304"/>
              </a:gdLst>
              <a:ahLst/>
              <a:cxnLst>
                <a:cxn ang="0">
                  <a:pos x="T0" y="T1"/>
                </a:cxn>
                <a:cxn ang="0">
                  <a:pos x="T2" y="T3"/>
                </a:cxn>
                <a:cxn ang="0">
                  <a:pos x="T4" y="T5"/>
                </a:cxn>
                <a:cxn ang="0">
                  <a:pos x="T6" y="T7"/>
                </a:cxn>
                <a:cxn ang="0">
                  <a:pos x="T8" y="T9"/>
                </a:cxn>
                <a:cxn ang="0">
                  <a:pos x="T10" y="T11"/>
                </a:cxn>
                <a:cxn ang="0">
                  <a:pos x="T12" y="T13"/>
                </a:cxn>
              </a:cxnLst>
              <a:rect l="0" t="0" r="r" b="b"/>
              <a:pathLst>
                <a:path w="506" h="304">
                  <a:moveTo>
                    <a:pt x="0" y="304"/>
                  </a:moveTo>
                  <a:cubicBezTo>
                    <a:pt x="452" y="304"/>
                    <a:pt x="452" y="304"/>
                    <a:pt x="452" y="304"/>
                  </a:cubicBezTo>
                  <a:cubicBezTo>
                    <a:pt x="502" y="43"/>
                    <a:pt x="502" y="43"/>
                    <a:pt x="502" y="43"/>
                  </a:cubicBezTo>
                  <a:cubicBezTo>
                    <a:pt x="506" y="20"/>
                    <a:pt x="489" y="0"/>
                    <a:pt x="467" y="0"/>
                  </a:cubicBezTo>
                  <a:cubicBezTo>
                    <a:pt x="88" y="0"/>
                    <a:pt x="88" y="0"/>
                    <a:pt x="88" y="0"/>
                  </a:cubicBezTo>
                  <a:cubicBezTo>
                    <a:pt x="71" y="0"/>
                    <a:pt x="56" y="12"/>
                    <a:pt x="53" y="29"/>
                  </a:cubicBezTo>
                  <a:cubicBezTo>
                    <a:pt x="0" y="304"/>
                    <a:pt x="0" y="304"/>
                    <a:pt x="0" y="304"/>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04" name="Freeform 124">
              <a:extLst>
                <a:ext uri="{FF2B5EF4-FFF2-40B4-BE49-F238E27FC236}">
                  <a16:creationId xmlns:a16="http://schemas.microsoft.com/office/drawing/2014/main" id="{2BB33695-E669-44F5-9C11-CC8FF62A02A9}"/>
                </a:ext>
              </a:extLst>
            </p:cNvPr>
            <p:cNvSpPr>
              <a:spLocks/>
            </p:cNvSpPr>
            <p:nvPr/>
          </p:nvSpPr>
          <p:spPr bwMode="auto">
            <a:xfrm>
              <a:off x="2501771" y="3883230"/>
              <a:ext cx="1511748" cy="923530"/>
            </a:xfrm>
            <a:custGeom>
              <a:avLst/>
              <a:gdLst>
                <a:gd name="T0" fmla="*/ 5 w 512"/>
                <a:gd name="T1" fmla="*/ 308 h 312"/>
                <a:gd name="T2" fmla="*/ 5 w 512"/>
                <a:gd name="T3" fmla="*/ 312 h 312"/>
                <a:gd name="T4" fmla="*/ 460 w 512"/>
                <a:gd name="T5" fmla="*/ 312 h 312"/>
                <a:gd name="T6" fmla="*/ 511 w 512"/>
                <a:gd name="T7" fmla="*/ 47 h 312"/>
                <a:gd name="T8" fmla="*/ 512 w 512"/>
                <a:gd name="T9" fmla="*/ 40 h 312"/>
                <a:gd name="T10" fmla="*/ 500 w 512"/>
                <a:gd name="T11" fmla="*/ 12 h 312"/>
                <a:gd name="T12" fmla="*/ 472 w 512"/>
                <a:gd name="T13" fmla="*/ 0 h 312"/>
                <a:gd name="T14" fmla="*/ 93 w 512"/>
                <a:gd name="T15" fmla="*/ 0 h 312"/>
                <a:gd name="T16" fmla="*/ 54 w 512"/>
                <a:gd name="T17" fmla="*/ 32 h 312"/>
                <a:gd name="T18" fmla="*/ 0 w 512"/>
                <a:gd name="T19" fmla="*/ 312 h 312"/>
                <a:gd name="T20" fmla="*/ 5 w 512"/>
                <a:gd name="T21" fmla="*/ 312 h 312"/>
                <a:gd name="T22" fmla="*/ 5 w 512"/>
                <a:gd name="T23" fmla="*/ 308 h 312"/>
                <a:gd name="T24" fmla="*/ 9 w 512"/>
                <a:gd name="T25" fmla="*/ 308 h 312"/>
                <a:gd name="T26" fmla="*/ 62 w 512"/>
                <a:gd name="T27" fmla="*/ 34 h 312"/>
                <a:gd name="T28" fmla="*/ 93 w 512"/>
                <a:gd name="T29" fmla="*/ 8 h 312"/>
                <a:gd name="T30" fmla="*/ 472 w 512"/>
                <a:gd name="T31" fmla="*/ 8 h 312"/>
                <a:gd name="T32" fmla="*/ 494 w 512"/>
                <a:gd name="T33" fmla="*/ 17 h 312"/>
                <a:gd name="T34" fmla="*/ 504 w 512"/>
                <a:gd name="T35" fmla="*/ 40 h 312"/>
                <a:gd name="T36" fmla="*/ 503 w 512"/>
                <a:gd name="T37" fmla="*/ 46 h 312"/>
                <a:gd name="T38" fmla="*/ 453 w 512"/>
                <a:gd name="T39" fmla="*/ 304 h 312"/>
                <a:gd name="T40" fmla="*/ 5 w 512"/>
                <a:gd name="T41" fmla="*/ 304 h 312"/>
                <a:gd name="T42" fmla="*/ 5 w 512"/>
                <a:gd name="T43" fmla="*/ 308 h 312"/>
                <a:gd name="T44" fmla="*/ 9 w 512"/>
                <a:gd name="T45" fmla="*/ 308 h 312"/>
                <a:gd name="T46" fmla="*/ 5 w 512"/>
                <a:gd name="T47" fmla="*/ 30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312">
                  <a:moveTo>
                    <a:pt x="5" y="308"/>
                  </a:moveTo>
                  <a:cubicBezTo>
                    <a:pt x="5" y="312"/>
                    <a:pt x="5" y="312"/>
                    <a:pt x="5" y="312"/>
                  </a:cubicBezTo>
                  <a:cubicBezTo>
                    <a:pt x="460" y="312"/>
                    <a:pt x="460" y="312"/>
                    <a:pt x="460" y="312"/>
                  </a:cubicBezTo>
                  <a:cubicBezTo>
                    <a:pt x="511" y="47"/>
                    <a:pt x="511" y="47"/>
                    <a:pt x="511" y="47"/>
                  </a:cubicBezTo>
                  <a:cubicBezTo>
                    <a:pt x="511" y="45"/>
                    <a:pt x="512" y="42"/>
                    <a:pt x="512" y="40"/>
                  </a:cubicBezTo>
                  <a:cubicBezTo>
                    <a:pt x="512" y="29"/>
                    <a:pt x="507" y="19"/>
                    <a:pt x="500" y="12"/>
                  </a:cubicBezTo>
                  <a:cubicBezTo>
                    <a:pt x="493" y="4"/>
                    <a:pt x="483" y="0"/>
                    <a:pt x="472" y="0"/>
                  </a:cubicBezTo>
                  <a:cubicBezTo>
                    <a:pt x="93" y="0"/>
                    <a:pt x="93" y="0"/>
                    <a:pt x="93" y="0"/>
                  </a:cubicBezTo>
                  <a:cubicBezTo>
                    <a:pt x="74" y="0"/>
                    <a:pt x="57" y="13"/>
                    <a:pt x="54" y="32"/>
                  </a:cubicBezTo>
                  <a:cubicBezTo>
                    <a:pt x="0" y="312"/>
                    <a:pt x="0" y="312"/>
                    <a:pt x="0" y="312"/>
                  </a:cubicBezTo>
                  <a:cubicBezTo>
                    <a:pt x="5" y="312"/>
                    <a:pt x="5" y="312"/>
                    <a:pt x="5" y="312"/>
                  </a:cubicBezTo>
                  <a:cubicBezTo>
                    <a:pt x="5" y="308"/>
                    <a:pt x="5" y="308"/>
                    <a:pt x="5" y="308"/>
                  </a:cubicBezTo>
                  <a:cubicBezTo>
                    <a:pt x="9" y="308"/>
                    <a:pt x="9" y="308"/>
                    <a:pt x="9" y="308"/>
                  </a:cubicBezTo>
                  <a:cubicBezTo>
                    <a:pt x="62" y="34"/>
                    <a:pt x="62" y="34"/>
                    <a:pt x="62" y="34"/>
                  </a:cubicBezTo>
                  <a:cubicBezTo>
                    <a:pt x="65" y="19"/>
                    <a:pt x="78" y="8"/>
                    <a:pt x="93" y="8"/>
                  </a:cubicBezTo>
                  <a:cubicBezTo>
                    <a:pt x="472" y="8"/>
                    <a:pt x="472" y="8"/>
                    <a:pt x="472" y="8"/>
                  </a:cubicBezTo>
                  <a:cubicBezTo>
                    <a:pt x="481" y="8"/>
                    <a:pt x="489" y="11"/>
                    <a:pt x="494" y="17"/>
                  </a:cubicBezTo>
                  <a:cubicBezTo>
                    <a:pt x="500" y="23"/>
                    <a:pt x="504" y="31"/>
                    <a:pt x="504" y="40"/>
                  </a:cubicBezTo>
                  <a:cubicBezTo>
                    <a:pt x="504" y="42"/>
                    <a:pt x="504" y="44"/>
                    <a:pt x="503" y="46"/>
                  </a:cubicBezTo>
                  <a:cubicBezTo>
                    <a:pt x="453" y="304"/>
                    <a:pt x="453" y="304"/>
                    <a:pt x="453" y="304"/>
                  </a:cubicBezTo>
                  <a:cubicBezTo>
                    <a:pt x="5" y="304"/>
                    <a:pt x="5" y="304"/>
                    <a:pt x="5" y="304"/>
                  </a:cubicBezTo>
                  <a:cubicBezTo>
                    <a:pt x="5" y="308"/>
                    <a:pt x="5" y="308"/>
                    <a:pt x="5" y="308"/>
                  </a:cubicBezTo>
                  <a:cubicBezTo>
                    <a:pt x="9" y="308"/>
                    <a:pt x="9" y="308"/>
                    <a:pt x="9" y="308"/>
                  </a:cubicBezTo>
                  <a:cubicBezTo>
                    <a:pt x="5" y="308"/>
                    <a:pt x="5" y="308"/>
                    <a:pt x="5" y="30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05" name="Freeform 125">
              <a:extLst>
                <a:ext uri="{FF2B5EF4-FFF2-40B4-BE49-F238E27FC236}">
                  <a16:creationId xmlns:a16="http://schemas.microsoft.com/office/drawing/2014/main" id="{20A892DE-C39B-45F5-AEB1-63E0F3078C05}"/>
                </a:ext>
              </a:extLst>
            </p:cNvPr>
            <p:cNvSpPr>
              <a:spLocks/>
            </p:cNvSpPr>
            <p:nvPr/>
          </p:nvSpPr>
          <p:spPr bwMode="auto">
            <a:xfrm>
              <a:off x="2564287" y="3896017"/>
              <a:ext cx="1496120" cy="899376"/>
            </a:xfrm>
            <a:custGeom>
              <a:avLst/>
              <a:gdLst>
                <a:gd name="T0" fmla="*/ 0 w 507"/>
                <a:gd name="T1" fmla="*/ 304 h 304"/>
                <a:gd name="T2" fmla="*/ 452 w 507"/>
                <a:gd name="T3" fmla="*/ 304 h 304"/>
                <a:gd name="T4" fmla="*/ 503 w 507"/>
                <a:gd name="T5" fmla="*/ 43 h 304"/>
                <a:gd name="T6" fmla="*/ 467 w 507"/>
                <a:gd name="T7" fmla="*/ 0 h 304"/>
                <a:gd name="T8" fmla="*/ 89 w 507"/>
                <a:gd name="T9" fmla="*/ 0 h 304"/>
                <a:gd name="T10" fmla="*/ 53 w 507"/>
                <a:gd name="T11" fmla="*/ 29 h 304"/>
                <a:gd name="T12" fmla="*/ 0 w 507"/>
                <a:gd name="T13" fmla="*/ 304 h 304"/>
              </a:gdLst>
              <a:ahLst/>
              <a:cxnLst>
                <a:cxn ang="0">
                  <a:pos x="T0" y="T1"/>
                </a:cxn>
                <a:cxn ang="0">
                  <a:pos x="T2" y="T3"/>
                </a:cxn>
                <a:cxn ang="0">
                  <a:pos x="T4" y="T5"/>
                </a:cxn>
                <a:cxn ang="0">
                  <a:pos x="T6" y="T7"/>
                </a:cxn>
                <a:cxn ang="0">
                  <a:pos x="T8" y="T9"/>
                </a:cxn>
                <a:cxn ang="0">
                  <a:pos x="T10" y="T11"/>
                </a:cxn>
                <a:cxn ang="0">
                  <a:pos x="T12" y="T13"/>
                </a:cxn>
              </a:cxnLst>
              <a:rect l="0" t="0" r="r" b="b"/>
              <a:pathLst>
                <a:path w="507" h="304">
                  <a:moveTo>
                    <a:pt x="0" y="304"/>
                  </a:moveTo>
                  <a:cubicBezTo>
                    <a:pt x="452" y="304"/>
                    <a:pt x="452" y="304"/>
                    <a:pt x="452" y="304"/>
                  </a:cubicBezTo>
                  <a:cubicBezTo>
                    <a:pt x="503" y="43"/>
                    <a:pt x="503" y="43"/>
                    <a:pt x="503" y="43"/>
                  </a:cubicBezTo>
                  <a:cubicBezTo>
                    <a:pt x="507" y="20"/>
                    <a:pt x="490" y="0"/>
                    <a:pt x="467" y="0"/>
                  </a:cubicBezTo>
                  <a:cubicBezTo>
                    <a:pt x="89" y="0"/>
                    <a:pt x="89" y="0"/>
                    <a:pt x="89" y="0"/>
                  </a:cubicBezTo>
                  <a:cubicBezTo>
                    <a:pt x="72" y="0"/>
                    <a:pt x="57" y="12"/>
                    <a:pt x="53" y="29"/>
                  </a:cubicBezTo>
                  <a:cubicBezTo>
                    <a:pt x="0" y="304"/>
                    <a:pt x="0" y="304"/>
                    <a:pt x="0" y="304"/>
                  </a:cubicBezTo>
                </a:path>
              </a:pathLst>
            </a:custGeom>
            <a:solidFill>
              <a:schemeClr val="tx2"/>
            </a:solidFill>
            <a:ln>
              <a:noFill/>
            </a:ln>
          </p:spPr>
          <p:txBody>
            <a:bodyPr vert="horz" wrap="square" lIns="146304" tIns="73152" rIns="146304" bIns="73152" numCol="1" anchor="t" anchorCtr="0" compatLnSpc="1">
              <a:prstTxWarp prst="textNoShape">
                <a:avLst/>
              </a:prstTxWarp>
            </a:bodyPr>
            <a:lstStyle/>
            <a:p>
              <a:pPr defTabSz="731520">
                <a:defRPr/>
              </a:pPr>
              <a:r>
                <a:rPr lang="en-US" sz="2880" dirty="0">
                  <a:solidFill>
                    <a:prstClr val="white"/>
                  </a:solidFill>
                  <a:latin typeface="Arial"/>
                </a:rPr>
                <a:t>                         </a:t>
              </a:r>
            </a:p>
          </p:txBody>
        </p:sp>
        <p:sp>
          <p:nvSpPr>
            <p:cNvPr id="606" name="Freeform 126">
              <a:extLst>
                <a:ext uri="{FF2B5EF4-FFF2-40B4-BE49-F238E27FC236}">
                  <a16:creationId xmlns:a16="http://schemas.microsoft.com/office/drawing/2014/main" id="{97947DB0-7711-4A8F-AD0B-2370613A6C52}"/>
                </a:ext>
              </a:extLst>
            </p:cNvPr>
            <p:cNvSpPr>
              <a:spLocks/>
            </p:cNvSpPr>
            <p:nvPr/>
          </p:nvSpPr>
          <p:spPr bwMode="auto">
            <a:xfrm>
              <a:off x="2548659" y="3883230"/>
              <a:ext cx="1511748" cy="923530"/>
            </a:xfrm>
            <a:custGeom>
              <a:avLst/>
              <a:gdLst>
                <a:gd name="T0" fmla="*/ 5 w 512"/>
                <a:gd name="T1" fmla="*/ 308 h 312"/>
                <a:gd name="T2" fmla="*/ 5 w 512"/>
                <a:gd name="T3" fmla="*/ 312 h 312"/>
                <a:gd name="T4" fmla="*/ 461 w 512"/>
                <a:gd name="T5" fmla="*/ 312 h 312"/>
                <a:gd name="T6" fmla="*/ 512 w 512"/>
                <a:gd name="T7" fmla="*/ 47 h 312"/>
                <a:gd name="T8" fmla="*/ 512 w 512"/>
                <a:gd name="T9" fmla="*/ 40 h 312"/>
                <a:gd name="T10" fmla="*/ 501 w 512"/>
                <a:gd name="T11" fmla="*/ 12 h 312"/>
                <a:gd name="T12" fmla="*/ 472 w 512"/>
                <a:gd name="T13" fmla="*/ 0 h 312"/>
                <a:gd name="T14" fmla="*/ 94 w 512"/>
                <a:gd name="T15" fmla="*/ 0 h 312"/>
                <a:gd name="T16" fmla="*/ 55 w 512"/>
                <a:gd name="T17" fmla="*/ 32 h 312"/>
                <a:gd name="T18" fmla="*/ 0 w 512"/>
                <a:gd name="T19" fmla="*/ 312 h 312"/>
                <a:gd name="T20" fmla="*/ 5 w 512"/>
                <a:gd name="T21" fmla="*/ 312 h 312"/>
                <a:gd name="T22" fmla="*/ 5 w 512"/>
                <a:gd name="T23" fmla="*/ 308 h 312"/>
                <a:gd name="T24" fmla="*/ 9 w 512"/>
                <a:gd name="T25" fmla="*/ 308 h 312"/>
                <a:gd name="T26" fmla="*/ 62 w 512"/>
                <a:gd name="T27" fmla="*/ 34 h 312"/>
                <a:gd name="T28" fmla="*/ 94 w 512"/>
                <a:gd name="T29" fmla="*/ 8 h 312"/>
                <a:gd name="T30" fmla="*/ 472 w 512"/>
                <a:gd name="T31" fmla="*/ 8 h 312"/>
                <a:gd name="T32" fmla="*/ 495 w 512"/>
                <a:gd name="T33" fmla="*/ 17 h 312"/>
                <a:gd name="T34" fmla="*/ 504 w 512"/>
                <a:gd name="T35" fmla="*/ 40 h 312"/>
                <a:gd name="T36" fmla="*/ 504 w 512"/>
                <a:gd name="T37" fmla="*/ 46 h 312"/>
                <a:gd name="T38" fmla="*/ 454 w 512"/>
                <a:gd name="T39" fmla="*/ 304 h 312"/>
                <a:gd name="T40" fmla="*/ 5 w 512"/>
                <a:gd name="T41" fmla="*/ 304 h 312"/>
                <a:gd name="T42" fmla="*/ 5 w 512"/>
                <a:gd name="T43" fmla="*/ 308 h 312"/>
                <a:gd name="T44" fmla="*/ 9 w 512"/>
                <a:gd name="T45" fmla="*/ 308 h 312"/>
                <a:gd name="T46" fmla="*/ 5 w 512"/>
                <a:gd name="T47" fmla="*/ 30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312">
                  <a:moveTo>
                    <a:pt x="5" y="308"/>
                  </a:moveTo>
                  <a:cubicBezTo>
                    <a:pt x="5" y="312"/>
                    <a:pt x="5" y="312"/>
                    <a:pt x="5" y="312"/>
                  </a:cubicBezTo>
                  <a:cubicBezTo>
                    <a:pt x="461" y="312"/>
                    <a:pt x="461" y="312"/>
                    <a:pt x="461" y="312"/>
                  </a:cubicBezTo>
                  <a:cubicBezTo>
                    <a:pt x="512" y="47"/>
                    <a:pt x="512" y="47"/>
                    <a:pt x="512" y="47"/>
                  </a:cubicBezTo>
                  <a:cubicBezTo>
                    <a:pt x="512" y="45"/>
                    <a:pt x="512" y="42"/>
                    <a:pt x="512" y="40"/>
                  </a:cubicBezTo>
                  <a:cubicBezTo>
                    <a:pt x="512" y="29"/>
                    <a:pt x="508" y="19"/>
                    <a:pt x="501" y="12"/>
                  </a:cubicBezTo>
                  <a:cubicBezTo>
                    <a:pt x="494" y="4"/>
                    <a:pt x="484" y="0"/>
                    <a:pt x="472" y="0"/>
                  </a:cubicBezTo>
                  <a:cubicBezTo>
                    <a:pt x="94" y="0"/>
                    <a:pt x="94" y="0"/>
                    <a:pt x="94" y="0"/>
                  </a:cubicBezTo>
                  <a:cubicBezTo>
                    <a:pt x="75" y="0"/>
                    <a:pt x="58" y="13"/>
                    <a:pt x="55" y="32"/>
                  </a:cubicBezTo>
                  <a:cubicBezTo>
                    <a:pt x="0" y="312"/>
                    <a:pt x="0" y="312"/>
                    <a:pt x="0" y="312"/>
                  </a:cubicBezTo>
                  <a:cubicBezTo>
                    <a:pt x="5" y="312"/>
                    <a:pt x="5" y="312"/>
                    <a:pt x="5" y="312"/>
                  </a:cubicBezTo>
                  <a:cubicBezTo>
                    <a:pt x="5" y="308"/>
                    <a:pt x="5" y="308"/>
                    <a:pt x="5" y="308"/>
                  </a:cubicBezTo>
                  <a:cubicBezTo>
                    <a:pt x="9" y="308"/>
                    <a:pt x="9" y="308"/>
                    <a:pt x="9" y="308"/>
                  </a:cubicBezTo>
                  <a:cubicBezTo>
                    <a:pt x="62" y="34"/>
                    <a:pt x="62" y="34"/>
                    <a:pt x="62" y="34"/>
                  </a:cubicBezTo>
                  <a:cubicBezTo>
                    <a:pt x="65" y="19"/>
                    <a:pt x="79" y="8"/>
                    <a:pt x="94" y="8"/>
                  </a:cubicBezTo>
                  <a:cubicBezTo>
                    <a:pt x="472" y="8"/>
                    <a:pt x="472" y="8"/>
                    <a:pt x="472" y="8"/>
                  </a:cubicBezTo>
                  <a:cubicBezTo>
                    <a:pt x="481" y="8"/>
                    <a:pt x="489" y="11"/>
                    <a:pt x="495" y="17"/>
                  </a:cubicBezTo>
                  <a:cubicBezTo>
                    <a:pt x="501" y="23"/>
                    <a:pt x="504" y="31"/>
                    <a:pt x="504" y="40"/>
                  </a:cubicBezTo>
                  <a:cubicBezTo>
                    <a:pt x="504" y="42"/>
                    <a:pt x="504" y="44"/>
                    <a:pt x="504" y="46"/>
                  </a:cubicBezTo>
                  <a:cubicBezTo>
                    <a:pt x="454" y="304"/>
                    <a:pt x="454" y="304"/>
                    <a:pt x="454" y="304"/>
                  </a:cubicBezTo>
                  <a:cubicBezTo>
                    <a:pt x="5" y="304"/>
                    <a:pt x="5" y="304"/>
                    <a:pt x="5" y="304"/>
                  </a:cubicBezTo>
                  <a:cubicBezTo>
                    <a:pt x="5" y="308"/>
                    <a:pt x="5" y="308"/>
                    <a:pt x="5" y="308"/>
                  </a:cubicBezTo>
                  <a:cubicBezTo>
                    <a:pt x="9" y="308"/>
                    <a:pt x="9" y="308"/>
                    <a:pt x="9" y="308"/>
                  </a:cubicBezTo>
                  <a:cubicBezTo>
                    <a:pt x="5" y="308"/>
                    <a:pt x="5" y="308"/>
                    <a:pt x="5" y="30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07" name="Freeform 127">
              <a:extLst>
                <a:ext uri="{FF2B5EF4-FFF2-40B4-BE49-F238E27FC236}">
                  <a16:creationId xmlns:a16="http://schemas.microsoft.com/office/drawing/2014/main" id="{5A4B9C76-D573-4B9F-AFAB-FC5A7128C91A}"/>
                </a:ext>
              </a:extLst>
            </p:cNvPr>
            <p:cNvSpPr>
              <a:spLocks/>
            </p:cNvSpPr>
            <p:nvPr/>
          </p:nvSpPr>
          <p:spPr bwMode="auto">
            <a:xfrm>
              <a:off x="2578495" y="4694515"/>
              <a:ext cx="1328463" cy="89511"/>
            </a:xfrm>
            <a:custGeom>
              <a:avLst/>
              <a:gdLst>
                <a:gd name="T0" fmla="*/ 935 w 935"/>
                <a:gd name="T1" fmla="*/ 0 h 63"/>
                <a:gd name="T2" fmla="*/ 13 w 935"/>
                <a:gd name="T3" fmla="*/ 0 h 63"/>
                <a:gd name="T4" fmla="*/ 0 w 935"/>
                <a:gd name="T5" fmla="*/ 63 h 63"/>
                <a:gd name="T6" fmla="*/ 922 w 935"/>
                <a:gd name="T7" fmla="*/ 63 h 63"/>
                <a:gd name="T8" fmla="*/ 935 w 935"/>
                <a:gd name="T9" fmla="*/ 0 h 63"/>
              </a:gdLst>
              <a:ahLst/>
              <a:cxnLst>
                <a:cxn ang="0">
                  <a:pos x="T0" y="T1"/>
                </a:cxn>
                <a:cxn ang="0">
                  <a:pos x="T2" y="T3"/>
                </a:cxn>
                <a:cxn ang="0">
                  <a:pos x="T4" y="T5"/>
                </a:cxn>
                <a:cxn ang="0">
                  <a:pos x="T6" y="T7"/>
                </a:cxn>
                <a:cxn ang="0">
                  <a:pos x="T8" y="T9"/>
                </a:cxn>
              </a:cxnLst>
              <a:rect l="0" t="0" r="r" b="b"/>
              <a:pathLst>
                <a:path w="935" h="63">
                  <a:moveTo>
                    <a:pt x="935" y="0"/>
                  </a:moveTo>
                  <a:lnTo>
                    <a:pt x="13" y="0"/>
                  </a:lnTo>
                  <a:lnTo>
                    <a:pt x="0" y="63"/>
                  </a:lnTo>
                  <a:lnTo>
                    <a:pt x="922" y="63"/>
                  </a:lnTo>
                  <a:lnTo>
                    <a:pt x="935" y="0"/>
                  </a:lnTo>
                  <a:close/>
                </a:path>
              </a:pathLst>
            </a:custGeom>
            <a:solidFill>
              <a:srgbClr val="EBEBEA"/>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08" name="Freeform 128">
              <a:extLst>
                <a:ext uri="{FF2B5EF4-FFF2-40B4-BE49-F238E27FC236}">
                  <a16:creationId xmlns:a16="http://schemas.microsoft.com/office/drawing/2014/main" id="{D8F978BA-49A5-4751-9B7A-5B15D7AAAAE2}"/>
                </a:ext>
              </a:extLst>
            </p:cNvPr>
            <p:cNvSpPr>
              <a:spLocks/>
            </p:cNvSpPr>
            <p:nvPr/>
          </p:nvSpPr>
          <p:spPr bwMode="auto">
            <a:xfrm>
              <a:off x="2578495" y="4694515"/>
              <a:ext cx="1328463" cy="89511"/>
            </a:xfrm>
            <a:custGeom>
              <a:avLst/>
              <a:gdLst>
                <a:gd name="T0" fmla="*/ 935 w 935"/>
                <a:gd name="T1" fmla="*/ 0 h 63"/>
                <a:gd name="T2" fmla="*/ 13 w 935"/>
                <a:gd name="T3" fmla="*/ 0 h 63"/>
                <a:gd name="T4" fmla="*/ 0 w 935"/>
                <a:gd name="T5" fmla="*/ 63 h 63"/>
                <a:gd name="T6" fmla="*/ 922 w 935"/>
                <a:gd name="T7" fmla="*/ 63 h 63"/>
                <a:gd name="T8" fmla="*/ 935 w 935"/>
                <a:gd name="T9" fmla="*/ 0 h 63"/>
              </a:gdLst>
              <a:ahLst/>
              <a:cxnLst>
                <a:cxn ang="0">
                  <a:pos x="T0" y="T1"/>
                </a:cxn>
                <a:cxn ang="0">
                  <a:pos x="T2" y="T3"/>
                </a:cxn>
                <a:cxn ang="0">
                  <a:pos x="T4" y="T5"/>
                </a:cxn>
                <a:cxn ang="0">
                  <a:pos x="T6" y="T7"/>
                </a:cxn>
                <a:cxn ang="0">
                  <a:pos x="T8" y="T9"/>
                </a:cxn>
              </a:cxnLst>
              <a:rect l="0" t="0" r="r" b="b"/>
              <a:pathLst>
                <a:path w="935" h="63">
                  <a:moveTo>
                    <a:pt x="935" y="0"/>
                  </a:moveTo>
                  <a:lnTo>
                    <a:pt x="13" y="0"/>
                  </a:lnTo>
                  <a:lnTo>
                    <a:pt x="0" y="63"/>
                  </a:lnTo>
                  <a:lnTo>
                    <a:pt x="922" y="63"/>
                  </a:lnTo>
                  <a:lnTo>
                    <a:pt x="9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09" name="Freeform 130">
              <a:extLst>
                <a:ext uri="{FF2B5EF4-FFF2-40B4-BE49-F238E27FC236}">
                  <a16:creationId xmlns:a16="http://schemas.microsoft.com/office/drawing/2014/main" id="{B1065031-8BCD-4F5E-A68C-DA4A2AAC432E}"/>
                </a:ext>
              </a:extLst>
            </p:cNvPr>
            <p:cNvSpPr>
              <a:spLocks/>
            </p:cNvSpPr>
            <p:nvPr/>
          </p:nvSpPr>
          <p:spPr bwMode="auto">
            <a:xfrm>
              <a:off x="2564287" y="4694515"/>
              <a:ext cx="1351196" cy="100878"/>
            </a:xfrm>
            <a:custGeom>
              <a:avLst/>
              <a:gdLst>
                <a:gd name="T0" fmla="*/ 951 w 951"/>
                <a:gd name="T1" fmla="*/ 0 h 71"/>
                <a:gd name="T2" fmla="*/ 945 w 951"/>
                <a:gd name="T3" fmla="*/ 0 h 71"/>
                <a:gd name="T4" fmla="*/ 932 w 951"/>
                <a:gd name="T5" fmla="*/ 63 h 71"/>
                <a:gd name="T6" fmla="*/ 10 w 951"/>
                <a:gd name="T7" fmla="*/ 63 h 71"/>
                <a:gd name="T8" fmla="*/ 23 w 951"/>
                <a:gd name="T9" fmla="*/ 0 h 71"/>
                <a:gd name="T10" fmla="*/ 12 w 951"/>
                <a:gd name="T11" fmla="*/ 0 h 71"/>
                <a:gd name="T12" fmla="*/ 0 w 951"/>
                <a:gd name="T13" fmla="*/ 71 h 71"/>
                <a:gd name="T14" fmla="*/ 939 w 951"/>
                <a:gd name="T15" fmla="*/ 71 h 71"/>
                <a:gd name="T16" fmla="*/ 951 w 951"/>
                <a:gd name="T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1" h="71">
                  <a:moveTo>
                    <a:pt x="951" y="0"/>
                  </a:moveTo>
                  <a:lnTo>
                    <a:pt x="945" y="0"/>
                  </a:lnTo>
                  <a:lnTo>
                    <a:pt x="932" y="63"/>
                  </a:lnTo>
                  <a:lnTo>
                    <a:pt x="10" y="63"/>
                  </a:lnTo>
                  <a:lnTo>
                    <a:pt x="23" y="0"/>
                  </a:lnTo>
                  <a:lnTo>
                    <a:pt x="12" y="0"/>
                  </a:lnTo>
                  <a:lnTo>
                    <a:pt x="0" y="71"/>
                  </a:lnTo>
                  <a:lnTo>
                    <a:pt x="939" y="71"/>
                  </a:lnTo>
                  <a:lnTo>
                    <a:pt x="9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10" name="Oval 132">
              <a:extLst>
                <a:ext uri="{FF2B5EF4-FFF2-40B4-BE49-F238E27FC236}">
                  <a16:creationId xmlns:a16="http://schemas.microsoft.com/office/drawing/2014/main" id="{3693260C-7E52-4B67-A34C-AFAE3AFB727E}"/>
                </a:ext>
              </a:extLst>
            </p:cNvPr>
            <p:cNvSpPr>
              <a:spLocks noChangeArrowheads="1"/>
            </p:cNvSpPr>
            <p:nvPr/>
          </p:nvSpPr>
          <p:spPr bwMode="auto">
            <a:xfrm>
              <a:off x="2493246" y="4721511"/>
              <a:ext cx="71040" cy="73882"/>
            </a:xfrm>
            <a:prstGeom prst="ellipse">
              <a:avLst/>
            </a:prstGeom>
            <a:solidFill>
              <a:schemeClr val="tx1"/>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11" name="Oval 133">
              <a:extLst>
                <a:ext uri="{FF2B5EF4-FFF2-40B4-BE49-F238E27FC236}">
                  <a16:creationId xmlns:a16="http://schemas.microsoft.com/office/drawing/2014/main" id="{7603B36A-0F38-4938-82D5-8557F1527BF5}"/>
                </a:ext>
              </a:extLst>
            </p:cNvPr>
            <p:cNvSpPr>
              <a:spLocks noChangeArrowheads="1"/>
            </p:cNvSpPr>
            <p:nvPr/>
          </p:nvSpPr>
          <p:spPr bwMode="auto">
            <a:xfrm>
              <a:off x="2493246" y="4721511"/>
              <a:ext cx="71040" cy="73882"/>
            </a:xfrm>
            <a:prstGeom prst="ellipse">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12" name="Freeform 136">
              <a:extLst>
                <a:ext uri="{FF2B5EF4-FFF2-40B4-BE49-F238E27FC236}">
                  <a16:creationId xmlns:a16="http://schemas.microsoft.com/office/drawing/2014/main" id="{D9921CB8-6396-4D9F-A38B-0965A097809F}"/>
                </a:ext>
              </a:extLst>
            </p:cNvPr>
            <p:cNvSpPr>
              <a:spLocks/>
            </p:cNvSpPr>
            <p:nvPr/>
          </p:nvSpPr>
          <p:spPr bwMode="auto">
            <a:xfrm>
              <a:off x="1643598" y="3553989"/>
              <a:ext cx="295530" cy="226787"/>
            </a:xfrm>
            <a:custGeom>
              <a:avLst/>
              <a:gdLst>
                <a:gd name="T0" fmla="*/ 0 w 100"/>
                <a:gd name="T1" fmla="*/ 0 h 54"/>
                <a:gd name="T2" fmla="*/ 0 w 100"/>
                <a:gd name="T3" fmla="*/ 37 h 54"/>
                <a:gd name="T4" fmla="*/ 0 w 100"/>
                <a:gd name="T5" fmla="*/ 41 h 54"/>
                <a:gd name="T6" fmla="*/ 50 w 100"/>
                <a:gd name="T7" fmla="*/ 54 h 54"/>
                <a:gd name="T8" fmla="*/ 68 w 100"/>
                <a:gd name="T9" fmla="*/ 54 h 54"/>
                <a:gd name="T10" fmla="*/ 100 w 100"/>
                <a:gd name="T11" fmla="*/ 47 h 54"/>
                <a:gd name="T12" fmla="*/ 100 w 100"/>
                <a:gd name="T13" fmla="*/ 47 h 54"/>
                <a:gd name="T14" fmla="*/ 100 w 100"/>
                <a:gd name="T15" fmla="*/ 15 h 54"/>
                <a:gd name="T16" fmla="*/ 100 w 100"/>
                <a:gd name="T17" fmla="*/ 15 h 54"/>
                <a:gd name="T18" fmla="*/ 0 w 100"/>
                <a:gd name="T19" fmla="*/ 0 h 54"/>
                <a:gd name="connsiteX0" fmla="*/ 49 w 10049"/>
                <a:gd name="connsiteY0" fmla="*/ 0 h 10192"/>
                <a:gd name="connsiteX1" fmla="*/ 49 w 10049"/>
                <a:gd name="connsiteY1" fmla="*/ 6852 h 10192"/>
                <a:gd name="connsiteX2" fmla="*/ 718 w 10049"/>
                <a:gd name="connsiteY2" fmla="*/ 7406 h 10192"/>
                <a:gd name="connsiteX3" fmla="*/ 5049 w 10049"/>
                <a:gd name="connsiteY3" fmla="*/ 10000 h 10192"/>
                <a:gd name="connsiteX4" fmla="*/ 6849 w 10049"/>
                <a:gd name="connsiteY4" fmla="*/ 10000 h 10192"/>
                <a:gd name="connsiteX5" fmla="*/ 10049 w 10049"/>
                <a:gd name="connsiteY5" fmla="*/ 8704 h 10192"/>
                <a:gd name="connsiteX6" fmla="*/ 10049 w 10049"/>
                <a:gd name="connsiteY6" fmla="*/ 8704 h 10192"/>
                <a:gd name="connsiteX7" fmla="*/ 10049 w 10049"/>
                <a:gd name="connsiteY7" fmla="*/ 2778 h 10192"/>
                <a:gd name="connsiteX8" fmla="*/ 10049 w 10049"/>
                <a:gd name="connsiteY8" fmla="*/ 2778 h 10192"/>
                <a:gd name="connsiteX9" fmla="*/ 49 w 10049"/>
                <a:gd name="connsiteY9" fmla="*/ 0 h 10192"/>
                <a:gd name="connsiteX0" fmla="*/ 0 w 10000"/>
                <a:gd name="connsiteY0" fmla="*/ 0 h 10192"/>
                <a:gd name="connsiteX1" fmla="*/ 223 w 10000"/>
                <a:gd name="connsiteY1" fmla="*/ 6199 h 10192"/>
                <a:gd name="connsiteX2" fmla="*/ 669 w 10000"/>
                <a:gd name="connsiteY2" fmla="*/ 7406 h 10192"/>
                <a:gd name="connsiteX3" fmla="*/ 5000 w 10000"/>
                <a:gd name="connsiteY3" fmla="*/ 10000 h 10192"/>
                <a:gd name="connsiteX4" fmla="*/ 6800 w 10000"/>
                <a:gd name="connsiteY4" fmla="*/ 10000 h 10192"/>
                <a:gd name="connsiteX5" fmla="*/ 10000 w 10000"/>
                <a:gd name="connsiteY5" fmla="*/ 8704 h 10192"/>
                <a:gd name="connsiteX6" fmla="*/ 10000 w 10000"/>
                <a:gd name="connsiteY6" fmla="*/ 8704 h 10192"/>
                <a:gd name="connsiteX7" fmla="*/ 10000 w 10000"/>
                <a:gd name="connsiteY7" fmla="*/ 2778 h 10192"/>
                <a:gd name="connsiteX8" fmla="*/ 10000 w 10000"/>
                <a:gd name="connsiteY8" fmla="*/ 2778 h 10192"/>
                <a:gd name="connsiteX9" fmla="*/ 0 w 10000"/>
                <a:gd name="connsiteY9" fmla="*/ 0 h 10192"/>
                <a:gd name="connsiteX0" fmla="*/ 0 w 10185"/>
                <a:gd name="connsiteY0" fmla="*/ 0 h 10192"/>
                <a:gd name="connsiteX1" fmla="*/ 223 w 10185"/>
                <a:gd name="connsiteY1" fmla="*/ 6199 h 10192"/>
                <a:gd name="connsiteX2" fmla="*/ 669 w 10185"/>
                <a:gd name="connsiteY2" fmla="*/ 7406 h 10192"/>
                <a:gd name="connsiteX3" fmla="*/ 5000 w 10185"/>
                <a:gd name="connsiteY3" fmla="*/ 10000 h 10192"/>
                <a:gd name="connsiteX4" fmla="*/ 6800 w 10185"/>
                <a:gd name="connsiteY4" fmla="*/ 10000 h 10192"/>
                <a:gd name="connsiteX5" fmla="*/ 10000 w 10185"/>
                <a:gd name="connsiteY5" fmla="*/ 8704 h 10192"/>
                <a:gd name="connsiteX6" fmla="*/ 9777 w 10185"/>
                <a:gd name="connsiteY6" fmla="*/ 7771 h 10192"/>
                <a:gd name="connsiteX7" fmla="*/ 10000 w 10185"/>
                <a:gd name="connsiteY7" fmla="*/ 2778 h 10192"/>
                <a:gd name="connsiteX8" fmla="*/ 10000 w 10185"/>
                <a:gd name="connsiteY8" fmla="*/ 2778 h 10192"/>
                <a:gd name="connsiteX9" fmla="*/ 0 w 10185"/>
                <a:gd name="connsiteY9" fmla="*/ 0 h 10192"/>
                <a:gd name="connsiteX0" fmla="*/ 0 w 10000"/>
                <a:gd name="connsiteY0" fmla="*/ 0 h 10285"/>
                <a:gd name="connsiteX1" fmla="*/ 223 w 10000"/>
                <a:gd name="connsiteY1" fmla="*/ 6199 h 10285"/>
                <a:gd name="connsiteX2" fmla="*/ 669 w 10000"/>
                <a:gd name="connsiteY2" fmla="*/ 7406 h 10285"/>
                <a:gd name="connsiteX3" fmla="*/ 5000 w 10000"/>
                <a:gd name="connsiteY3" fmla="*/ 10000 h 10285"/>
                <a:gd name="connsiteX4" fmla="*/ 6800 w 10000"/>
                <a:gd name="connsiteY4" fmla="*/ 10000 h 10285"/>
                <a:gd name="connsiteX5" fmla="*/ 9628 w 10000"/>
                <a:gd name="connsiteY5" fmla="*/ 8051 h 10285"/>
                <a:gd name="connsiteX6" fmla="*/ 9777 w 10000"/>
                <a:gd name="connsiteY6" fmla="*/ 7771 h 10285"/>
                <a:gd name="connsiteX7" fmla="*/ 10000 w 10000"/>
                <a:gd name="connsiteY7" fmla="*/ 2778 h 10285"/>
                <a:gd name="connsiteX8" fmla="*/ 10000 w 10000"/>
                <a:gd name="connsiteY8" fmla="*/ 2778 h 10285"/>
                <a:gd name="connsiteX9" fmla="*/ 0 w 10000"/>
                <a:gd name="connsiteY9" fmla="*/ 0 h 10285"/>
                <a:gd name="connsiteX0" fmla="*/ 0 w 10000"/>
                <a:gd name="connsiteY0" fmla="*/ 0 h 10285"/>
                <a:gd name="connsiteX1" fmla="*/ 223 w 10000"/>
                <a:gd name="connsiteY1" fmla="*/ 6199 h 10285"/>
                <a:gd name="connsiteX2" fmla="*/ 669 w 10000"/>
                <a:gd name="connsiteY2" fmla="*/ 7406 h 10285"/>
                <a:gd name="connsiteX3" fmla="*/ 5000 w 10000"/>
                <a:gd name="connsiteY3" fmla="*/ 10000 h 10285"/>
                <a:gd name="connsiteX4" fmla="*/ 6800 w 10000"/>
                <a:gd name="connsiteY4" fmla="*/ 10000 h 10285"/>
                <a:gd name="connsiteX5" fmla="*/ 9628 w 10000"/>
                <a:gd name="connsiteY5" fmla="*/ 8051 h 10285"/>
                <a:gd name="connsiteX6" fmla="*/ 9777 w 10000"/>
                <a:gd name="connsiteY6" fmla="*/ 7771 h 10285"/>
                <a:gd name="connsiteX7" fmla="*/ 10000 w 10000"/>
                <a:gd name="connsiteY7" fmla="*/ 2778 h 10285"/>
                <a:gd name="connsiteX8" fmla="*/ 10000 w 10000"/>
                <a:gd name="connsiteY8" fmla="*/ 2778 h 10285"/>
                <a:gd name="connsiteX9" fmla="*/ 0 w 10000"/>
                <a:gd name="connsiteY9" fmla="*/ 0 h 10285"/>
                <a:gd name="connsiteX0" fmla="*/ 0 w 10000"/>
                <a:gd name="connsiteY0" fmla="*/ 0 h 10194"/>
                <a:gd name="connsiteX1" fmla="*/ 223 w 10000"/>
                <a:gd name="connsiteY1" fmla="*/ 6199 h 10194"/>
                <a:gd name="connsiteX2" fmla="*/ 669 w 10000"/>
                <a:gd name="connsiteY2" fmla="*/ 7406 h 10194"/>
                <a:gd name="connsiteX3" fmla="*/ 5000 w 10000"/>
                <a:gd name="connsiteY3" fmla="*/ 10000 h 10194"/>
                <a:gd name="connsiteX4" fmla="*/ 6800 w 10000"/>
                <a:gd name="connsiteY4" fmla="*/ 10000 h 10194"/>
                <a:gd name="connsiteX5" fmla="*/ 9628 w 10000"/>
                <a:gd name="connsiteY5" fmla="*/ 8051 h 10194"/>
                <a:gd name="connsiteX6" fmla="*/ 9777 w 10000"/>
                <a:gd name="connsiteY6" fmla="*/ 7771 h 10194"/>
                <a:gd name="connsiteX7" fmla="*/ 10000 w 10000"/>
                <a:gd name="connsiteY7" fmla="*/ 2778 h 10194"/>
                <a:gd name="connsiteX8" fmla="*/ 10000 w 10000"/>
                <a:gd name="connsiteY8" fmla="*/ 2778 h 10194"/>
                <a:gd name="connsiteX9" fmla="*/ 0 w 10000"/>
                <a:gd name="connsiteY9" fmla="*/ 0 h 10194"/>
                <a:gd name="connsiteX0" fmla="*/ 0 w 10000"/>
                <a:gd name="connsiteY0" fmla="*/ 0 h 10033"/>
                <a:gd name="connsiteX1" fmla="*/ 223 w 10000"/>
                <a:gd name="connsiteY1" fmla="*/ 6199 h 10033"/>
                <a:gd name="connsiteX2" fmla="*/ 669 w 10000"/>
                <a:gd name="connsiteY2" fmla="*/ 740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223 w 10000"/>
                <a:gd name="connsiteY1" fmla="*/ 6199 h 10033"/>
                <a:gd name="connsiteX2" fmla="*/ 669 w 10000"/>
                <a:gd name="connsiteY2" fmla="*/ 740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223 w 10000"/>
                <a:gd name="connsiteY1" fmla="*/ 6199 h 10033"/>
                <a:gd name="connsiteX2" fmla="*/ 752 w 10000"/>
                <a:gd name="connsiteY2" fmla="*/ 714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389 w 10000"/>
                <a:gd name="connsiteY1" fmla="*/ 5991 h 10033"/>
                <a:gd name="connsiteX2" fmla="*/ 752 w 10000"/>
                <a:gd name="connsiteY2" fmla="*/ 714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33">
                  <a:moveTo>
                    <a:pt x="0" y="0"/>
                  </a:moveTo>
                  <a:cubicBezTo>
                    <a:pt x="0" y="6852"/>
                    <a:pt x="264" y="4800"/>
                    <a:pt x="389" y="5991"/>
                  </a:cubicBezTo>
                  <a:cubicBezTo>
                    <a:pt x="514" y="7182"/>
                    <a:pt x="752" y="6960"/>
                    <a:pt x="752" y="7146"/>
                  </a:cubicBezTo>
                  <a:cubicBezTo>
                    <a:pt x="2252" y="8627"/>
                    <a:pt x="2318" y="9932"/>
                    <a:pt x="5000" y="10000"/>
                  </a:cubicBezTo>
                  <a:cubicBezTo>
                    <a:pt x="6063" y="10068"/>
                    <a:pt x="6070" y="10013"/>
                    <a:pt x="6800" y="10000"/>
                  </a:cubicBezTo>
                  <a:cubicBezTo>
                    <a:pt x="7571" y="9675"/>
                    <a:pt x="9132" y="9152"/>
                    <a:pt x="9628" y="8051"/>
                  </a:cubicBezTo>
                  <a:cubicBezTo>
                    <a:pt x="10124" y="7679"/>
                    <a:pt x="9715" y="8650"/>
                    <a:pt x="9777" y="7771"/>
                  </a:cubicBezTo>
                  <a:cubicBezTo>
                    <a:pt x="9839" y="6892"/>
                    <a:pt x="9926" y="4442"/>
                    <a:pt x="10000" y="2778"/>
                  </a:cubicBezTo>
                  <a:lnTo>
                    <a:pt x="10000" y="2778"/>
                  </a:lnTo>
                  <a:lnTo>
                    <a:pt x="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13" name="Freeform 138">
              <a:extLst>
                <a:ext uri="{FF2B5EF4-FFF2-40B4-BE49-F238E27FC236}">
                  <a16:creationId xmlns:a16="http://schemas.microsoft.com/office/drawing/2014/main" id="{DAEED951-04B7-4C07-A975-CE5CC06EC6D0}"/>
                </a:ext>
              </a:extLst>
            </p:cNvPr>
            <p:cNvSpPr>
              <a:spLocks/>
            </p:cNvSpPr>
            <p:nvPr/>
          </p:nvSpPr>
          <p:spPr bwMode="auto">
            <a:xfrm>
              <a:off x="1298339" y="3655899"/>
              <a:ext cx="214543" cy="514336"/>
            </a:xfrm>
            <a:custGeom>
              <a:avLst/>
              <a:gdLst>
                <a:gd name="T0" fmla="*/ 73 w 73"/>
                <a:gd name="T1" fmla="*/ 91 h 174"/>
                <a:gd name="T2" fmla="*/ 73 w 73"/>
                <a:gd name="T3" fmla="*/ 174 h 174"/>
                <a:gd name="T4" fmla="*/ 0 w 73"/>
                <a:gd name="T5" fmla="*/ 174 h 174"/>
                <a:gd name="T6" fmla="*/ 0 w 73"/>
                <a:gd name="T7" fmla="*/ 67 h 174"/>
                <a:gd name="T8" fmla="*/ 67 w 73"/>
                <a:gd name="T9" fmla="*/ 0 h 174"/>
                <a:gd name="T10" fmla="*/ 73 w 73"/>
                <a:gd name="T11" fmla="*/ 0 h 174"/>
              </a:gdLst>
              <a:ahLst/>
              <a:cxnLst>
                <a:cxn ang="0">
                  <a:pos x="T0" y="T1"/>
                </a:cxn>
                <a:cxn ang="0">
                  <a:pos x="T2" y="T3"/>
                </a:cxn>
                <a:cxn ang="0">
                  <a:pos x="T4" y="T5"/>
                </a:cxn>
                <a:cxn ang="0">
                  <a:pos x="T6" y="T7"/>
                </a:cxn>
                <a:cxn ang="0">
                  <a:pos x="T8" y="T9"/>
                </a:cxn>
                <a:cxn ang="0">
                  <a:pos x="T10" y="T11"/>
                </a:cxn>
              </a:cxnLst>
              <a:rect l="0" t="0" r="r" b="b"/>
              <a:pathLst>
                <a:path w="73" h="174">
                  <a:moveTo>
                    <a:pt x="73" y="91"/>
                  </a:moveTo>
                  <a:cubicBezTo>
                    <a:pt x="73" y="174"/>
                    <a:pt x="73" y="174"/>
                    <a:pt x="73" y="174"/>
                  </a:cubicBezTo>
                  <a:cubicBezTo>
                    <a:pt x="0" y="174"/>
                    <a:pt x="0" y="174"/>
                    <a:pt x="0" y="174"/>
                  </a:cubicBezTo>
                  <a:cubicBezTo>
                    <a:pt x="0" y="67"/>
                    <a:pt x="0" y="67"/>
                    <a:pt x="0" y="67"/>
                  </a:cubicBezTo>
                  <a:cubicBezTo>
                    <a:pt x="0" y="30"/>
                    <a:pt x="30" y="0"/>
                    <a:pt x="67" y="0"/>
                  </a:cubicBezTo>
                  <a:cubicBezTo>
                    <a:pt x="73" y="0"/>
                    <a:pt x="73" y="0"/>
                    <a:pt x="73" y="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14" name="Freeform 139">
              <a:extLst>
                <a:ext uri="{FF2B5EF4-FFF2-40B4-BE49-F238E27FC236}">
                  <a16:creationId xmlns:a16="http://schemas.microsoft.com/office/drawing/2014/main" id="{EDF74632-2862-4F73-A791-239D2F890170}"/>
                </a:ext>
              </a:extLst>
            </p:cNvPr>
            <p:cNvSpPr>
              <a:spLocks/>
            </p:cNvSpPr>
            <p:nvPr/>
          </p:nvSpPr>
          <p:spPr bwMode="auto">
            <a:xfrm>
              <a:off x="1298339" y="3655899"/>
              <a:ext cx="214543" cy="514336"/>
            </a:xfrm>
            <a:custGeom>
              <a:avLst/>
              <a:gdLst>
                <a:gd name="T0" fmla="*/ 73 w 73"/>
                <a:gd name="T1" fmla="*/ 91 h 174"/>
                <a:gd name="T2" fmla="*/ 73 w 73"/>
                <a:gd name="T3" fmla="*/ 174 h 174"/>
                <a:gd name="T4" fmla="*/ 0 w 73"/>
                <a:gd name="T5" fmla="*/ 174 h 174"/>
                <a:gd name="T6" fmla="*/ 0 w 73"/>
                <a:gd name="T7" fmla="*/ 67 h 174"/>
                <a:gd name="T8" fmla="*/ 67 w 73"/>
                <a:gd name="T9" fmla="*/ 0 h 174"/>
                <a:gd name="T10" fmla="*/ 73 w 73"/>
                <a:gd name="T11" fmla="*/ 0 h 174"/>
              </a:gdLst>
              <a:ahLst/>
              <a:cxnLst>
                <a:cxn ang="0">
                  <a:pos x="T0" y="T1"/>
                </a:cxn>
                <a:cxn ang="0">
                  <a:pos x="T2" y="T3"/>
                </a:cxn>
                <a:cxn ang="0">
                  <a:pos x="T4" y="T5"/>
                </a:cxn>
                <a:cxn ang="0">
                  <a:pos x="T6" y="T7"/>
                </a:cxn>
                <a:cxn ang="0">
                  <a:pos x="T8" y="T9"/>
                </a:cxn>
                <a:cxn ang="0">
                  <a:pos x="T10" y="T11"/>
                </a:cxn>
              </a:cxnLst>
              <a:rect l="0" t="0" r="r" b="b"/>
              <a:pathLst>
                <a:path w="73" h="174">
                  <a:moveTo>
                    <a:pt x="73" y="91"/>
                  </a:moveTo>
                  <a:cubicBezTo>
                    <a:pt x="73" y="174"/>
                    <a:pt x="73" y="174"/>
                    <a:pt x="73" y="174"/>
                  </a:cubicBezTo>
                  <a:cubicBezTo>
                    <a:pt x="0" y="174"/>
                    <a:pt x="0" y="174"/>
                    <a:pt x="0" y="174"/>
                  </a:cubicBezTo>
                  <a:cubicBezTo>
                    <a:pt x="0" y="67"/>
                    <a:pt x="0" y="67"/>
                    <a:pt x="0" y="67"/>
                  </a:cubicBezTo>
                  <a:cubicBezTo>
                    <a:pt x="0" y="30"/>
                    <a:pt x="30" y="0"/>
                    <a:pt x="67" y="0"/>
                  </a:cubicBezTo>
                  <a:cubicBezTo>
                    <a:pt x="73" y="0"/>
                    <a:pt x="73" y="0"/>
                    <a:pt x="73" y="0"/>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15" name="Rectangle 140">
              <a:extLst>
                <a:ext uri="{FF2B5EF4-FFF2-40B4-BE49-F238E27FC236}">
                  <a16:creationId xmlns:a16="http://schemas.microsoft.com/office/drawing/2014/main" id="{023A86EF-1D6B-4470-8BFA-9F5EBF591BD6}"/>
                </a:ext>
              </a:extLst>
            </p:cNvPr>
            <p:cNvSpPr>
              <a:spLocks noChangeArrowheads="1"/>
            </p:cNvSpPr>
            <p:nvPr/>
          </p:nvSpPr>
          <p:spPr bwMode="auto">
            <a:xfrm>
              <a:off x="1298116" y="4926496"/>
              <a:ext cx="866698" cy="221647"/>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17" name="Freeform 142">
              <a:extLst>
                <a:ext uri="{FF2B5EF4-FFF2-40B4-BE49-F238E27FC236}">
                  <a16:creationId xmlns:a16="http://schemas.microsoft.com/office/drawing/2014/main" id="{E52A9950-E0A6-4452-BF0E-32DA39CE240F}"/>
                </a:ext>
              </a:extLst>
            </p:cNvPr>
            <p:cNvSpPr>
              <a:spLocks/>
            </p:cNvSpPr>
            <p:nvPr/>
          </p:nvSpPr>
          <p:spPr bwMode="auto">
            <a:xfrm>
              <a:off x="1657806" y="4546750"/>
              <a:ext cx="248643" cy="76725"/>
            </a:xfrm>
            <a:custGeom>
              <a:avLst/>
              <a:gdLst>
                <a:gd name="T0" fmla="*/ 13 w 84"/>
                <a:gd name="T1" fmla="*/ 26 h 26"/>
                <a:gd name="T2" fmla="*/ 71 w 84"/>
                <a:gd name="T3" fmla="*/ 26 h 26"/>
                <a:gd name="T4" fmla="*/ 84 w 84"/>
                <a:gd name="T5" fmla="*/ 13 h 26"/>
                <a:gd name="T6" fmla="*/ 71 w 84"/>
                <a:gd name="T7" fmla="*/ 0 h 26"/>
                <a:gd name="T8" fmla="*/ 13 w 84"/>
                <a:gd name="T9" fmla="*/ 0 h 26"/>
                <a:gd name="T10" fmla="*/ 0 w 84"/>
                <a:gd name="T11" fmla="*/ 13 h 26"/>
                <a:gd name="T12" fmla="*/ 13 w 84"/>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4" h="26">
                  <a:moveTo>
                    <a:pt x="13" y="26"/>
                  </a:moveTo>
                  <a:cubicBezTo>
                    <a:pt x="71" y="26"/>
                    <a:pt x="71" y="26"/>
                    <a:pt x="71" y="26"/>
                  </a:cubicBezTo>
                  <a:cubicBezTo>
                    <a:pt x="79" y="26"/>
                    <a:pt x="84" y="20"/>
                    <a:pt x="84" y="13"/>
                  </a:cubicBezTo>
                  <a:cubicBezTo>
                    <a:pt x="84" y="6"/>
                    <a:pt x="79" y="0"/>
                    <a:pt x="71" y="0"/>
                  </a:cubicBezTo>
                  <a:cubicBezTo>
                    <a:pt x="13" y="0"/>
                    <a:pt x="13" y="0"/>
                    <a:pt x="13" y="0"/>
                  </a:cubicBezTo>
                  <a:cubicBezTo>
                    <a:pt x="6" y="0"/>
                    <a:pt x="0" y="6"/>
                    <a:pt x="0" y="13"/>
                  </a:cubicBezTo>
                  <a:cubicBezTo>
                    <a:pt x="0" y="20"/>
                    <a:pt x="6" y="26"/>
                    <a:pt x="13" y="26"/>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18" name="Freeform 143">
              <a:extLst>
                <a:ext uri="{FF2B5EF4-FFF2-40B4-BE49-F238E27FC236}">
                  <a16:creationId xmlns:a16="http://schemas.microsoft.com/office/drawing/2014/main" id="{B57D84B3-11F8-4690-A61F-29B89A2FCE5A}"/>
                </a:ext>
              </a:extLst>
            </p:cNvPr>
            <p:cNvSpPr>
              <a:spLocks/>
            </p:cNvSpPr>
            <p:nvPr/>
          </p:nvSpPr>
          <p:spPr bwMode="auto">
            <a:xfrm>
              <a:off x="1657806" y="4546750"/>
              <a:ext cx="248643" cy="76725"/>
            </a:xfrm>
            <a:custGeom>
              <a:avLst/>
              <a:gdLst>
                <a:gd name="T0" fmla="*/ 13 w 84"/>
                <a:gd name="T1" fmla="*/ 26 h 26"/>
                <a:gd name="T2" fmla="*/ 71 w 84"/>
                <a:gd name="T3" fmla="*/ 26 h 26"/>
                <a:gd name="T4" fmla="*/ 84 w 84"/>
                <a:gd name="T5" fmla="*/ 13 h 26"/>
                <a:gd name="T6" fmla="*/ 71 w 84"/>
                <a:gd name="T7" fmla="*/ 0 h 26"/>
                <a:gd name="T8" fmla="*/ 13 w 84"/>
                <a:gd name="T9" fmla="*/ 0 h 26"/>
                <a:gd name="T10" fmla="*/ 0 w 84"/>
                <a:gd name="T11" fmla="*/ 13 h 26"/>
                <a:gd name="T12" fmla="*/ 13 w 84"/>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4" h="26">
                  <a:moveTo>
                    <a:pt x="13" y="26"/>
                  </a:moveTo>
                  <a:cubicBezTo>
                    <a:pt x="71" y="26"/>
                    <a:pt x="71" y="26"/>
                    <a:pt x="71" y="26"/>
                  </a:cubicBezTo>
                  <a:cubicBezTo>
                    <a:pt x="79" y="26"/>
                    <a:pt x="84" y="20"/>
                    <a:pt x="84" y="13"/>
                  </a:cubicBezTo>
                  <a:cubicBezTo>
                    <a:pt x="84" y="6"/>
                    <a:pt x="79" y="0"/>
                    <a:pt x="71"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19" name="Freeform 144">
              <a:extLst>
                <a:ext uri="{FF2B5EF4-FFF2-40B4-BE49-F238E27FC236}">
                  <a16:creationId xmlns:a16="http://schemas.microsoft.com/office/drawing/2014/main" id="{B153933E-96DD-42C6-AA0C-A3710D99D4FD}"/>
                </a:ext>
              </a:extLst>
            </p:cNvPr>
            <p:cNvSpPr>
              <a:spLocks/>
            </p:cNvSpPr>
            <p:nvPr/>
          </p:nvSpPr>
          <p:spPr bwMode="auto">
            <a:xfrm>
              <a:off x="1581082" y="4393302"/>
              <a:ext cx="301213" cy="61095"/>
            </a:xfrm>
            <a:custGeom>
              <a:avLst/>
              <a:gdLst>
                <a:gd name="T0" fmla="*/ 97 w 102"/>
                <a:gd name="T1" fmla="*/ 21 h 21"/>
                <a:gd name="T2" fmla="*/ 6 w 102"/>
                <a:gd name="T3" fmla="*/ 21 h 21"/>
                <a:gd name="T4" fmla="*/ 0 w 102"/>
                <a:gd name="T5" fmla="*/ 16 h 21"/>
                <a:gd name="T6" fmla="*/ 0 w 102"/>
                <a:gd name="T7" fmla="*/ 6 h 21"/>
                <a:gd name="T8" fmla="*/ 6 w 102"/>
                <a:gd name="T9" fmla="*/ 0 h 21"/>
                <a:gd name="T10" fmla="*/ 97 w 102"/>
                <a:gd name="T11" fmla="*/ 0 h 21"/>
                <a:gd name="T12" fmla="*/ 102 w 102"/>
                <a:gd name="T13" fmla="*/ 6 h 21"/>
                <a:gd name="T14" fmla="*/ 102 w 102"/>
                <a:gd name="T15" fmla="*/ 16 h 21"/>
                <a:gd name="T16" fmla="*/ 97 w 10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1">
                  <a:moveTo>
                    <a:pt x="97" y="21"/>
                  </a:moveTo>
                  <a:cubicBezTo>
                    <a:pt x="6" y="21"/>
                    <a:pt x="6" y="21"/>
                    <a:pt x="6" y="21"/>
                  </a:cubicBezTo>
                  <a:cubicBezTo>
                    <a:pt x="3" y="21"/>
                    <a:pt x="0" y="19"/>
                    <a:pt x="0" y="16"/>
                  </a:cubicBezTo>
                  <a:cubicBezTo>
                    <a:pt x="0" y="6"/>
                    <a:pt x="0" y="6"/>
                    <a:pt x="0" y="6"/>
                  </a:cubicBezTo>
                  <a:cubicBezTo>
                    <a:pt x="0" y="3"/>
                    <a:pt x="3" y="0"/>
                    <a:pt x="6" y="0"/>
                  </a:cubicBezTo>
                  <a:cubicBezTo>
                    <a:pt x="97" y="0"/>
                    <a:pt x="97" y="0"/>
                    <a:pt x="97" y="0"/>
                  </a:cubicBezTo>
                  <a:cubicBezTo>
                    <a:pt x="99" y="0"/>
                    <a:pt x="102" y="3"/>
                    <a:pt x="102" y="6"/>
                  </a:cubicBezTo>
                  <a:cubicBezTo>
                    <a:pt x="102" y="16"/>
                    <a:pt x="102" y="16"/>
                    <a:pt x="102" y="16"/>
                  </a:cubicBezTo>
                  <a:cubicBezTo>
                    <a:pt x="102" y="19"/>
                    <a:pt x="99" y="21"/>
                    <a:pt x="97" y="21"/>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20" name="Freeform 146">
              <a:extLst>
                <a:ext uri="{FF2B5EF4-FFF2-40B4-BE49-F238E27FC236}">
                  <a16:creationId xmlns:a16="http://schemas.microsoft.com/office/drawing/2014/main" id="{666DD1AF-1AF4-494E-B3F1-82F527C60D14}"/>
                </a:ext>
              </a:extLst>
            </p:cNvPr>
            <p:cNvSpPr>
              <a:spLocks/>
            </p:cNvSpPr>
            <p:nvPr/>
          </p:nvSpPr>
          <p:spPr bwMode="auto">
            <a:xfrm>
              <a:off x="1605235" y="4505515"/>
              <a:ext cx="252905" cy="335313"/>
            </a:xfrm>
            <a:custGeom>
              <a:avLst/>
              <a:gdLst>
                <a:gd name="T0" fmla="*/ 86 w 86"/>
                <a:gd name="T1" fmla="*/ 0 h 113"/>
                <a:gd name="T2" fmla="*/ 78 w 86"/>
                <a:gd name="T3" fmla="*/ 107 h 113"/>
                <a:gd name="T4" fmla="*/ 72 w 86"/>
                <a:gd name="T5" fmla="*/ 113 h 113"/>
                <a:gd name="T6" fmla="*/ 15 w 86"/>
                <a:gd name="T7" fmla="*/ 113 h 113"/>
                <a:gd name="T8" fmla="*/ 8 w 86"/>
                <a:gd name="T9" fmla="*/ 108 h 113"/>
                <a:gd name="T10" fmla="*/ 0 w 86"/>
                <a:gd name="T11" fmla="*/ 0 h 113"/>
                <a:gd name="T12" fmla="*/ 86 w 8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6" h="113">
                  <a:moveTo>
                    <a:pt x="86" y="0"/>
                  </a:moveTo>
                  <a:cubicBezTo>
                    <a:pt x="78" y="107"/>
                    <a:pt x="78" y="107"/>
                    <a:pt x="78" y="107"/>
                  </a:cubicBezTo>
                  <a:cubicBezTo>
                    <a:pt x="78" y="111"/>
                    <a:pt x="75" y="113"/>
                    <a:pt x="72" y="113"/>
                  </a:cubicBezTo>
                  <a:cubicBezTo>
                    <a:pt x="15" y="113"/>
                    <a:pt x="15" y="113"/>
                    <a:pt x="15" y="113"/>
                  </a:cubicBezTo>
                  <a:cubicBezTo>
                    <a:pt x="11" y="113"/>
                    <a:pt x="8" y="111"/>
                    <a:pt x="8" y="108"/>
                  </a:cubicBezTo>
                  <a:cubicBezTo>
                    <a:pt x="0" y="0"/>
                    <a:pt x="0" y="0"/>
                    <a:pt x="0" y="0"/>
                  </a:cubicBezTo>
                  <a:lnTo>
                    <a:pt x="8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21" name="Freeform 149">
              <a:extLst>
                <a:ext uri="{FF2B5EF4-FFF2-40B4-BE49-F238E27FC236}">
                  <a16:creationId xmlns:a16="http://schemas.microsoft.com/office/drawing/2014/main" id="{0D8983BD-165C-4BC0-B68E-7B0C370EF8C7}"/>
                </a:ext>
              </a:extLst>
            </p:cNvPr>
            <p:cNvSpPr>
              <a:spLocks/>
            </p:cNvSpPr>
            <p:nvPr/>
          </p:nvSpPr>
          <p:spPr bwMode="auto">
            <a:xfrm>
              <a:off x="1622286" y="4330786"/>
              <a:ext cx="218805" cy="62516"/>
            </a:xfrm>
            <a:custGeom>
              <a:avLst/>
              <a:gdLst>
                <a:gd name="T0" fmla="*/ 74 w 74"/>
                <a:gd name="T1" fmla="*/ 21 h 21"/>
                <a:gd name="T2" fmla="*/ 0 w 74"/>
                <a:gd name="T3" fmla="*/ 21 h 21"/>
                <a:gd name="T4" fmla="*/ 0 w 74"/>
                <a:gd name="T5" fmla="*/ 17 h 21"/>
                <a:gd name="T6" fmla="*/ 8 w 74"/>
                <a:gd name="T7" fmla="*/ 7 h 21"/>
                <a:gd name="T8" fmla="*/ 64 w 74"/>
                <a:gd name="T9" fmla="*/ 1 h 21"/>
                <a:gd name="T10" fmla="*/ 74 w 74"/>
                <a:gd name="T11" fmla="*/ 10 h 21"/>
                <a:gd name="T12" fmla="*/ 74 w 7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74" y="21"/>
                  </a:moveTo>
                  <a:cubicBezTo>
                    <a:pt x="0" y="21"/>
                    <a:pt x="0" y="21"/>
                    <a:pt x="0" y="21"/>
                  </a:cubicBezTo>
                  <a:cubicBezTo>
                    <a:pt x="0" y="17"/>
                    <a:pt x="0" y="17"/>
                    <a:pt x="0" y="17"/>
                  </a:cubicBezTo>
                  <a:cubicBezTo>
                    <a:pt x="0" y="12"/>
                    <a:pt x="4" y="8"/>
                    <a:pt x="8" y="7"/>
                  </a:cubicBezTo>
                  <a:cubicBezTo>
                    <a:pt x="64" y="1"/>
                    <a:pt x="64" y="1"/>
                    <a:pt x="64" y="1"/>
                  </a:cubicBezTo>
                  <a:cubicBezTo>
                    <a:pt x="69" y="0"/>
                    <a:pt x="74" y="4"/>
                    <a:pt x="74" y="10"/>
                  </a:cubicBezTo>
                  <a:lnTo>
                    <a:pt x="74" y="21"/>
                  </a:ln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22" name="Freeform 151">
              <a:extLst>
                <a:ext uri="{FF2B5EF4-FFF2-40B4-BE49-F238E27FC236}">
                  <a16:creationId xmlns:a16="http://schemas.microsoft.com/office/drawing/2014/main" id="{359BD2E2-04F7-4FA9-AA55-301EDABC897E}"/>
                </a:ext>
              </a:extLst>
            </p:cNvPr>
            <p:cNvSpPr>
              <a:spLocks/>
            </p:cNvSpPr>
            <p:nvPr/>
          </p:nvSpPr>
          <p:spPr bwMode="auto">
            <a:xfrm>
              <a:off x="1602394" y="4452977"/>
              <a:ext cx="255748" cy="335313"/>
            </a:xfrm>
            <a:custGeom>
              <a:avLst/>
              <a:gdLst>
                <a:gd name="T0" fmla="*/ 87 w 87"/>
                <a:gd name="T1" fmla="*/ 0 h 113"/>
                <a:gd name="T2" fmla="*/ 79 w 87"/>
                <a:gd name="T3" fmla="*/ 107 h 113"/>
                <a:gd name="T4" fmla="*/ 72 w 87"/>
                <a:gd name="T5" fmla="*/ 113 h 113"/>
                <a:gd name="T6" fmla="*/ 15 w 87"/>
                <a:gd name="T7" fmla="*/ 113 h 113"/>
                <a:gd name="T8" fmla="*/ 9 w 87"/>
                <a:gd name="T9" fmla="*/ 107 h 113"/>
                <a:gd name="T10" fmla="*/ 0 w 87"/>
                <a:gd name="T11" fmla="*/ 0 h 113"/>
                <a:gd name="T12" fmla="*/ 87 w 87"/>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7" h="113">
                  <a:moveTo>
                    <a:pt x="87" y="0"/>
                  </a:moveTo>
                  <a:cubicBezTo>
                    <a:pt x="79" y="107"/>
                    <a:pt x="79" y="107"/>
                    <a:pt x="79" y="107"/>
                  </a:cubicBezTo>
                  <a:cubicBezTo>
                    <a:pt x="79" y="111"/>
                    <a:pt x="76" y="113"/>
                    <a:pt x="72" y="113"/>
                  </a:cubicBezTo>
                  <a:cubicBezTo>
                    <a:pt x="15" y="113"/>
                    <a:pt x="15" y="113"/>
                    <a:pt x="15" y="113"/>
                  </a:cubicBezTo>
                  <a:cubicBezTo>
                    <a:pt x="12" y="113"/>
                    <a:pt x="9" y="111"/>
                    <a:pt x="9" y="107"/>
                  </a:cubicBezTo>
                  <a:cubicBezTo>
                    <a:pt x="0" y="0"/>
                    <a:pt x="0" y="0"/>
                    <a:pt x="0" y="0"/>
                  </a:cubicBezTo>
                  <a:lnTo>
                    <a:pt x="87" y="0"/>
                  </a:ln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23" name="Freeform 152">
              <a:extLst>
                <a:ext uri="{FF2B5EF4-FFF2-40B4-BE49-F238E27FC236}">
                  <a16:creationId xmlns:a16="http://schemas.microsoft.com/office/drawing/2014/main" id="{DBB941AB-1A4E-4DD3-974B-DF766D3A9057}"/>
                </a:ext>
              </a:extLst>
            </p:cNvPr>
            <p:cNvSpPr>
              <a:spLocks/>
            </p:cNvSpPr>
            <p:nvPr/>
          </p:nvSpPr>
          <p:spPr bwMode="auto">
            <a:xfrm>
              <a:off x="1784263" y="4499864"/>
              <a:ext cx="76725" cy="242960"/>
            </a:xfrm>
            <a:custGeom>
              <a:avLst/>
              <a:gdLst>
                <a:gd name="T0" fmla="*/ 26 w 26"/>
                <a:gd name="T1" fmla="*/ 3 h 82"/>
                <a:gd name="T2" fmla="*/ 20 w 26"/>
                <a:gd name="T3" fmla="*/ 79 h 82"/>
                <a:gd name="T4" fmla="*/ 17 w 26"/>
                <a:gd name="T5" fmla="*/ 82 h 82"/>
                <a:gd name="T6" fmla="*/ 0 w 26"/>
                <a:gd name="T7" fmla="*/ 82 h 82"/>
                <a:gd name="T8" fmla="*/ 6 w 26"/>
                <a:gd name="T9" fmla="*/ 0 h 82"/>
                <a:gd name="T10" fmla="*/ 22 w 26"/>
                <a:gd name="T11" fmla="*/ 0 h 82"/>
                <a:gd name="T12" fmla="*/ 26 w 26"/>
                <a:gd name="T13" fmla="*/ 3 h 82"/>
              </a:gdLst>
              <a:ahLst/>
              <a:cxnLst>
                <a:cxn ang="0">
                  <a:pos x="T0" y="T1"/>
                </a:cxn>
                <a:cxn ang="0">
                  <a:pos x="T2" y="T3"/>
                </a:cxn>
                <a:cxn ang="0">
                  <a:pos x="T4" y="T5"/>
                </a:cxn>
                <a:cxn ang="0">
                  <a:pos x="T6" y="T7"/>
                </a:cxn>
                <a:cxn ang="0">
                  <a:pos x="T8" y="T9"/>
                </a:cxn>
                <a:cxn ang="0">
                  <a:pos x="T10" y="T11"/>
                </a:cxn>
                <a:cxn ang="0">
                  <a:pos x="T12" y="T13"/>
                </a:cxn>
              </a:cxnLst>
              <a:rect l="0" t="0" r="r" b="b"/>
              <a:pathLst>
                <a:path w="26" h="82">
                  <a:moveTo>
                    <a:pt x="26" y="3"/>
                  </a:moveTo>
                  <a:cubicBezTo>
                    <a:pt x="20" y="79"/>
                    <a:pt x="20" y="79"/>
                    <a:pt x="20" y="79"/>
                  </a:cubicBezTo>
                  <a:cubicBezTo>
                    <a:pt x="20" y="81"/>
                    <a:pt x="18" y="82"/>
                    <a:pt x="17" y="82"/>
                  </a:cubicBezTo>
                  <a:cubicBezTo>
                    <a:pt x="0" y="82"/>
                    <a:pt x="0" y="82"/>
                    <a:pt x="0" y="82"/>
                  </a:cubicBezTo>
                  <a:cubicBezTo>
                    <a:pt x="6" y="0"/>
                    <a:pt x="6" y="0"/>
                    <a:pt x="6" y="0"/>
                  </a:cubicBezTo>
                  <a:cubicBezTo>
                    <a:pt x="22" y="0"/>
                    <a:pt x="22" y="0"/>
                    <a:pt x="22" y="0"/>
                  </a:cubicBezTo>
                  <a:cubicBezTo>
                    <a:pt x="24" y="0"/>
                    <a:pt x="26" y="1"/>
                    <a:pt x="26" y="3"/>
                  </a:cubicBez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24" name="Freeform 153">
              <a:extLst>
                <a:ext uri="{FF2B5EF4-FFF2-40B4-BE49-F238E27FC236}">
                  <a16:creationId xmlns:a16="http://schemas.microsoft.com/office/drawing/2014/main" id="{763371E8-2623-4A34-BDD8-355A52C711E9}"/>
                </a:ext>
              </a:extLst>
            </p:cNvPr>
            <p:cNvSpPr>
              <a:spLocks/>
            </p:cNvSpPr>
            <p:nvPr/>
          </p:nvSpPr>
          <p:spPr bwMode="auto">
            <a:xfrm>
              <a:off x="1596711" y="4499864"/>
              <a:ext cx="211702" cy="242960"/>
            </a:xfrm>
            <a:custGeom>
              <a:avLst/>
              <a:gdLst>
                <a:gd name="T0" fmla="*/ 72 w 72"/>
                <a:gd name="T1" fmla="*/ 0 h 82"/>
                <a:gd name="T2" fmla="*/ 66 w 72"/>
                <a:gd name="T3" fmla="*/ 82 h 82"/>
                <a:gd name="T4" fmla="*/ 10 w 72"/>
                <a:gd name="T5" fmla="*/ 82 h 82"/>
                <a:gd name="T6" fmla="*/ 6 w 72"/>
                <a:gd name="T7" fmla="*/ 79 h 82"/>
                <a:gd name="T8" fmla="*/ 1 w 72"/>
                <a:gd name="T9" fmla="*/ 3 h 82"/>
                <a:gd name="T10" fmla="*/ 4 w 72"/>
                <a:gd name="T11" fmla="*/ 0 h 82"/>
                <a:gd name="T12" fmla="*/ 72 w 72"/>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72" h="82">
                  <a:moveTo>
                    <a:pt x="72" y="0"/>
                  </a:moveTo>
                  <a:cubicBezTo>
                    <a:pt x="66" y="82"/>
                    <a:pt x="66" y="82"/>
                    <a:pt x="66" y="82"/>
                  </a:cubicBezTo>
                  <a:cubicBezTo>
                    <a:pt x="10" y="82"/>
                    <a:pt x="10" y="82"/>
                    <a:pt x="10" y="82"/>
                  </a:cubicBezTo>
                  <a:cubicBezTo>
                    <a:pt x="8" y="82"/>
                    <a:pt x="7" y="81"/>
                    <a:pt x="6" y="79"/>
                  </a:cubicBezTo>
                  <a:cubicBezTo>
                    <a:pt x="1" y="3"/>
                    <a:pt x="1" y="3"/>
                    <a:pt x="1" y="3"/>
                  </a:cubicBezTo>
                  <a:cubicBezTo>
                    <a:pt x="0" y="1"/>
                    <a:pt x="2" y="0"/>
                    <a:pt x="4" y="0"/>
                  </a:cubicBezTo>
                  <a:lnTo>
                    <a:pt x="72" y="0"/>
                  </a:lnTo>
                  <a:close/>
                </a:path>
              </a:pathLst>
            </a:custGeom>
            <a:solidFill>
              <a:schemeClr val="accent4"/>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25" name="Freeform 154">
              <a:extLst>
                <a:ext uri="{FF2B5EF4-FFF2-40B4-BE49-F238E27FC236}">
                  <a16:creationId xmlns:a16="http://schemas.microsoft.com/office/drawing/2014/main" id="{28443CF3-1B26-47F9-9235-625EBD3CAD1D}"/>
                </a:ext>
              </a:extLst>
            </p:cNvPr>
            <p:cNvSpPr>
              <a:spLocks/>
            </p:cNvSpPr>
            <p:nvPr/>
          </p:nvSpPr>
          <p:spPr bwMode="auto">
            <a:xfrm>
              <a:off x="1596711" y="4501284"/>
              <a:ext cx="268534" cy="242960"/>
            </a:xfrm>
            <a:custGeom>
              <a:avLst/>
              <a:gdLst>
                <a:gd name="T0" fmla="*/ 4 w 91"/>
                <a:gd name="T1" fmla="*/ 0 h 82"/>
                <a:gd name="T2" fmla="*/ 72 w 91"/>
                <a:gd name="T3" fmla="*/ 0 h 82"/>
                <a:gd name="T4" fmla="*/ 88 w 91"/>
                <a:gd name="T5" fmla="*/ 0 h 82"/>
                <a:gd name="T6" fmla="*/ 91 w 91"/>
                <a:gd name="T7" fmla="*/ 3 h 82"/>
                <a:gd name="T8" fmla="*/ 86 w 91"/>
                <a:gd name="T9" fmla="*/ 79 h 82"/>
                <a:gd name="T10" fmla="*/ 82 w 91"/>
                <a:gd name="T11" fmla="*/ 82 h 82"/>
                <a:gd name="T12" fmla="*/ 66 w 91"/>
                <a:gd name="T13" fmla="*/ 82 h 82"/>
                <a:gd name="T14" fmla="*/ 9 w 91"/>
                <a:gd name="T15" fmla="*/ 82 h 82"/>
                <a:gd name="T16" fmla="*/ 6 w 91"/>
                <a:gd name="T17" fmla="*/ 79 h 82"/>
                <a:gd name="T18" fmla="*/ 0 w 91"/>
                <a:gd name="T19" fmla="*/ 3 h 82"/>
                <a:gd name="T20" fmla="*/ 4 w 91"/>
                <a:gd name="T2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82">
                  <a:moveTo>
                    <a:pt x="4" y="0"/>
                  </a:moveTo>
                  <a:cubicBezTo>
                    <a:pt x="72" y="0"/>
                    <a:pt x="72" y="0"/>
                    <a:pt x="72" y="0"/>
                  </a:cubicBezTo>
                  <a:cubicBezTo>
                    <a:pt x="88" y="0"/>
                    <a:pt x="88" y="0"/>
                    <a:pt x="88" y="0"/>
                  </a:cubicBezTo>
                  <a:cubicBezTo>
                    <a:pt x="90" y="0"/>
                    <a:pt x="91" y="1"/>
                    <a:pt x="91" y="3"/>
                  </a:cubicBezTo>
                  <a:cubicBezTo>
                    <a:pt x="86" y="79"/>
                    <a:pt x="86" y="79"/>
                    <a:pt x="86" y="79"/>
                  </a:cubicBezTo>
                  <a:cubicBezTo>
                    <a:pt x="86" y="80"/>
                    <a:pt x="84" y="82"/>
                    <a:pt x="82" y="82"/>
                  </a:cubicBezTo>
                  <a:cubicBezTo>
                    <a:pt x="66" y="82"/>
                    <a:pt x="66" y="82"/>
                    <a:pt x="66" y="82"/>
                  </a:cubicBezTo>
                  <a:cubicBezTo>
                    <a:pt x="9" y="82"/>
                    <a:pt x="9" y="82"/>
                    <a:pt x="9" y="82"/>
                  </a:cubicBezTo>
                  <a:cubicBezTo>
                    <a:pt x="8" y="82"/>
                    <a:pt x="6" y="80"/>
                    <a:pt x="6" y="79"/>
                  </a:cubicBezTo>
                  <a:cubicBezTo>
                    <a:pt x="0" y="3"/>
                    <a:pt x="0" y="3"/>
                    <a:pt x="0" y="3"/>
                  </a:cubicBezTo>
                  <a:cubicBezTo>
                    <a:pt x="0" y="1"/>
                    <a:pt x="2" y="0"/>
                    <a:pt x="4" y="0"/>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26" name="Freeform 155">
              <a:extLst>
                <a:ext uri="{FF2B5EF4-FFF2-40B4-BE49-F238E27FC236}">
                  <a16:creationId xmlns:a16="http://schemas.microsoft.com/office/drawing/2014/main" id="{1590E4C0-625B-48D1-B344-99475B0D7718}"/>
                </a:ext>
              </a:extLst>
            </p:cNvPr>
            <p:cNvSpPr>
              <a:spLocks/>
            </p:cNvSpPr>
            <p:nvPr/>
          </p:nvSpPr>
          <p:spPr bwMode="auto">
            <a:xfrm>
              <a:off x="1555508" y="4560959"/>
              <a:ext cx="181864" cy="7814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27" name="Freeform 156">
              <a:extLst>
                <a:ext uri="{FF2B5EF4-FFF2-40B4-BE49-F238E27FC236}">
                  <a16:creationId xmlns:a16="http://schemas.microsoft.com/office/drawing/2014/main" id="{289F812A-37A1-424B-A272-338C48FB7A9A}"/>
                </a:ext>
              </a:extLst>
            </p:cNvPr>
            <p:cNvSpPr>
              <a:spLocks/>
            </p:cNvSpPr>
            <p:nvPr/>
          </p:nvSpPr>
          <p:spPr bwMode="auto">
            <a:xfrm>
              <a:off x="1555508" y="4560959"/>
              <a:ext cx="181864" cy="7814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28" name="Freeform 157">
              <a:extLst>
                <a:ext uri="{FF2B5EF4-FFF2-40B4-BE49-F238E27FC236}">
                  <a16:creationId xmlns:a16="http://schemas.microsoft.com/office/drawing/2014/main" id="{B1574D57-731E-4397-87C1-E31FA3466741}"/>
                </a:ext>
              </a:extLst>
            </p:cNvPr>
            <p:cNvSpPr>
              <a:spLocks/>
            </p:cNvSpPr>
            <p:nvPr/>
          </p:nvSpPr>
          <p:spPr bwMode="auto">
            <a:xfrm>
              <a:off x="1555508" y="4639103"/>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29" name="Freeform 158">
              <a:extLst>
                <a:ext uri="{FF2B5EF4-FFF2-40B4-BE49-F238E27FC236}">
                  <a16:creationId xmlns:a16="http://schemas.microsoft.com/office/drawing/2014/main" id="{5E4506E4-A9DD-4FE2-A6A6-A15571294AE4}"/>
                </a:ext>
              </a:extLst>
            </p:cNvPr>
            <p:cNvSpPr>
              <a:spLocks/>
            </p:cNvSpPr>
            <p:nvPr/>
          </p:nvSpPr>
          <p:spPr bwMode="auto">
            <a:xfrm>
              <a:off x="1555508" y="4639103"/>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30" name="Freeform 159">
              <a:extLst>
                <a:ext uri="{FF2B5EF4-FFF2-40B4-BE49-F238E27FC236}">
                  <a16:creationId xmlns:a16="http://schemas.microsoft.com/office/drawing/2014/main" id="{AD334E78-2F2D-4419-9435-70DBD5FE5894}"/>
                </a:ext>
              </a:extLst>
            </p:cNvPr>
            <p:cNvSpPr>
              <a:spLocks/>
            </p:cNvSpPr>
            <p:nvPr/>
          </p:nvSpPr>
          <p:spPr bwMode="auto">
            <a:xfrm>
              <a:off x="1555508" y="4715828"/>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31" name="Freeform 160">
              <a:extLst>
                <a:ext uri="{FF2B5EF4-FFF2-40B4-BE49-F238E27FC236}">
                  <a16:creationId xmlns:a16="http://schemas.microsoft.com/office/drawing/2014/main" id="{2BDCE2D3-D665-404A-A181-39E4F5BF278E}"/>
                </a:ext>
              </a:extLst>
            </p:cNvPr>
            <p:cNvSpPr>
              <a:spLocks/>
            </p:cNvSpPr>
            <p:nvPr/>
          </p:nvSpPr>
          <p:spPr bwMode="auto">
            <a:xfrm>
              <a:off x="1555508" y="4715828"/>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32" name="Rectangle 164">
              <a:extLst>
                <a:ext uri="{FF2B5EF4-FFF2-40B4-BE49-F238E27FC236}">
                  <a16:creationId xmlns:a16="http://schemas.microsoft.com/office/drawing/2014/main" id="{592DE597-3C9A-405E-85FA-7C72AB52A47E}"/>
                </a:ext>
              </a:extLst>
            </p:cNvPr>
            <p:cNvSpPr>
              <a:spLocks noChangeArrowheads="1"/>
            </p:cNvSpPr>
            <p:nvPr/>
          </p:nvSpPr>
          <p:spPr bwMode="auto">
            <a:xfrm>
              <a:off x="2047110" y="3096098"/>
              <a:ext cx="125032" cy="9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33" name="Freeform 167">
              <a:extLst>
                <a:ext uri="{FF2B5EF4-FFF2-40B4-BE49-F238E27FC236}">
                  <a16:creationId xmlns:a16="http://schemas.microsoft.com/office/drawing/2014/main" id="{8E502E60-4C96-4C86-93B3-DA06C87E866D}"/>
                </a:ext>
              </a:extLst>
            </p:cNvPr>
            <p:cNvSpPr>
              <a:spLocks/>
            </p:cNvSpPr>
            <p:nvPr/>
          </p:nvSpPr>
          <p:spPr bwMode="auto">
            <a:xfrm>
              <a:off x="1512882" y="2675536"/>
              <a:ext cx="670625" cy="944843"/>
            </a:xfrm>
            <a:custGeom>
              <a:avLst/>
              <a:gdLst>
                <a:gd name="T0" fmla="*/ 0 w 227"/>
                <a:gd name="T1" fmla="*/ 129 h 319"/>
                <a:gd name="T2" fmla="*/ 0 w 227"/>
                <a:gd name="T3" fmla="*/ 205 h 319"/>
                <a:gd name="T4" fmla="*/ 4 w 227"/>
                <a:gd name="T5" fmla="*/ 205 h 319"/>
                <a:gd name="T6" fmla="*/ 0 w 227"/>
                <a:gd name="T7" fmla="*/ 205 h 319"/>
                <a:gd name="T8" fmla="*/ 0 w 227"/>
                <a:gd name="T9" fmla="*/ 205 h 319"/>
                <a:gd name="T10" fmla="*/ 113 w 227"/>
                <a:gd name="T11" fmla="*/ 319 h 319"/>
                <a:gd name="T12" fmla="*/ 131 w 227"/>
                <a:gd name="T13" fmla="*/ 319 h 319"/>
                <a:gd name="T14" fmla="*/ 227 w 227"/>
                <a:gd name="T15" fmla="*/ 223 h 319"/>
                <a:gd name="T16" fmla="*/ 227 w 227"/>
                <a:gd name="T17" fmla="*/ 125 h 319"/>
                <a:gd name="T18" fmla="*/ 227 w 227"/>
                <a:gd name="T19" fmla="*/ 113 h 319"/>
                <a:gd name="T20" fmla="*/ 113 w 227"/>
                <a:gd name="T21" fmla="*/ 0 h 319"/>
                <a:gd name="T22" fmla="*/ 0 w 227"/>
                <a:gd name="T23" fmla="*/ 113 h 319"/>
                <a:gd name="T24" fmla="*/ 0 w 227"/>
                <a:gd name="T25" fmla="*/ 138 h 319"/>
                <a:gd name="T26" fmla="*/ 4 w 227"/>
                <a:gd name="T27" fmla="*/ 142 h 319"/>
                <a:gd name="T28" fmla="*/ 8 w 227"/>
                <a:gd name="T29" fmla="*/ 138 h 319"/>
                <a:gd name="T30" fmla="*/ 8 w 227"/>
                <a:gd name="T31" fmla="*/ 113 h 319"/>
                <a:gd name="T32" fmla="*/ 38 w 227"/>
                <a:gd name="T33" fmla="*/ 39 h 319"/>
                <a:gd name="T34" fmla="*/ 113 w 227"/>
                <a:gd name="T35" fmla="*/ 8 h 319"/>
                <a:gd name="T36" fmla="*/ 219 w 227"/>
                <a:gd name="T37" fmla="*/ 113 h 319"/>
                <a:gd name="T38" fmla="*/ 219 w 227"/>
                <a:gd name="T39" fmla="*/ 125 h 319"/>
                <a:gd name="T40" fmla="*/ 219 w 227"/>
                <a:gd name="T41" fmla="*/ 223 h 319"/>
                <a:gd name="T42" fmla="*/ 193 w 227"/>
                <a:gd name="T43" fmla="*/ 285 h 319"/>
                <a:gd name="T44" fmla="*/ 131 w 227"/>
                <a:gd name="T45" fmla="*/ 311 h 319"/>
                <a:gd name="T46" fmla="*/ 113 w 227"/>
                <a:gd name="T47" fmla="*/ 311 h 319"/>
                <a:gd name="T48" fmla="*/ 38 w 227"/>
                <a:gd name="T49" fmla="*/ 280 h 319"/>
                <a:gd name="T50" fmla="*/ 8 w 227"/>
                <a:gd name="T51" fmla="*/ 205 h 319"/>
                <a:gd name="T52" fmla="*/ 4 w 227"/>
                <a:gd name="T53" fmla="*/ 205 h 319"/>
                <a:gd name="T54" fmla="*/ 8 w 227"/>
                <a:gd name="T55" fmla="*/ 205 h 319"/>
                <a:gd name="T56" fmla="*/ 8 w 227"/>
                <a:gd name="T57" fmla="*/ 205 h 319"/>
                <a:gd name="T58" fmla="*/ 4 w 227"/>
                <a:gd name="T59" fmla="*/ 205 h 319"/>
                <a:gd name="T60" fmla="*/ 8 w 227"/>
                <a:gd name="T61" fmla="*/ 205 h 319"/>
                <a:gd name="T62" fmla="*/ 8 w 227"/>
                <a:gd name="T63" fmla="*/ 205 h 319"/>
                <a:gd name="T64" fmla="*/ 8 w 227"/>
                <a:gd name="T65" fmla="*/ 205 h 319"/>
                <a:gd name="T66" fmla="*/ 8 w 227"/>
                <a:gd name="T67" fmla="*/ 129 h 319"/>
                <a:gd name="T68" fmla="*/ 4 w 227"/>
                <a:gd name="T69" fmla="*/ 125 h 319"/>
                <a:gd name="T70" fmla="*/ 0 w 227"/>
                <a:gd name="T71" fmla="*/ 129 h 319"/>
                <a:gd name="T72" fmla="*/ 0 w 227"/>
                <a:gd name="T73" fmla="*/ 12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 h="319">
                  <a:moveTo>
                    <a:pt x="0" y="129"/>
                  </a:moveTo>
                  <a:cubicBezTo>
                    <a:pt x="0" y="205"/>
                    <a:pt x="0" y="205"/>
                    <a:pt x="0" y="205"/>
                  </a:cubicBezTo>
                  <a:cubicBezTo>
                    <a:pt x="4" y="205"/>
                    <a:pt x="4" y="205"/>
                    <a:pt x="4" y="205"/>
                  </a:cubicBezTo>
                  <a:cubicBezTo>
                    <a:pt x="0" y="205"/>
                    <a:pt x="0" y="205"/>
                    <a:pt x="0" y="205"/>
                  </a:cubicBezTo>
                  <a:cubicBezTo>
                    <a:pt x="0" y="205"/>
                    <a:pt x="0" y="205"/>
                    <a:pt x="0" y="205"/>
                  </a:cubicBezTo>
                  <a:cubicBezTo>
                    <a:pt x="0" y="268"/>
                    <a:pt x="50" y="319"/>
                    <a:pt x="113" y="319"/>
                  </a:cubicBezTo>
                  <a:cubicBezTo>
                    <a:pt x="131" y="319"/>
                    <a:pt x="131" y="319"/>
                    <a:pt x="131" y="319"/>
                  </a:cubicBezTo>
                  <a:cubicBezTo>
                    <a:pt x="184" y="319"/>
                    <a:pt x="227" y="276"/>
                    <a:pt x="227" y="223"/>
                  </a:cubicBezTo>
                  <a:cubicBezTo>
                    <a:pt x="227" y="125"/>
                    <a:pt x="227" y="125"/>
                    <a:pt x="227" y="125"/>
                  </a:cubicBezTo>
                  <a:cubicBezTo>
                    <a:pt x="227" y="113"/>
                    <a:pt x="227" y="113"/>
                    <a:pt x="227" y="113"/>
                  </a:cubicBezTo>
                  <a:cubicBezTo>
                    <a:pt x="227" y="51"/>
                    <a:pt x="176" y="0"/>
                    <a:pt x="113" y="0"/>
                  </a:cubicBezTo>
                  <a:cubicBezTo>
                    <a:pt x="50" y="0"/>
                    <a:pt x="0" y="51"/>
                    <a:pt x="0" y="113"/>
                  </a:cubicBezTo>
                  <a:cubicBezTo>
                    <a:pt x="0" y="138"/>
                    <a:pt x="0" y="138"/>
                    <a:pt x="0" y="138"/>
                  </a:cubicBezTo>
                  <a:cubicBezTo>
                    <a:pt x="0" y="140"/>
                    <a:pt x="1" y="142"/>
                    <a:pt x="4" y="142"/>
                  </a:cubicBezTo>
                  <a:cubicBezTo>
                    <a:pt x="6" y="142"/>
                    <a:pt x="8" y="140"/>
                    <a:pt x="8" y="138"/>
                  </a:cubicBezTo>
                  <a:cubicBezTo>
                    <a:pt x="8" y="113"/>
                    <a:pt x="8" y="113"/>
                    <a:pt x="8" y="113"/>
                  </a:cubicBezTo>
                  <a:cubicBezTo>
                    <a:pt x="8" y="84"/>
                    <a:pt x="19" y="58"/>
                    <a:pt x="38" y="39"/>
                  </a:cubicBezTo>
                  <a:cubicBezTo>
                    <a:pt x="58" y="20"/>
                    <a:pt x="84" y="8"/>
                    <a:pt x="113" y="8"/>
                  </a:cubicBezTo>
                  <a:cubicBezTo>
                    <a:pt x="171" y="8"/>
                    <a:pt x="219" y="55"/>
                    <a:pt x="219" y="113"/>
                  </a:cubicBezTo>
                  <a:cubicBezTo>
                    <a:pt x="219" y="125"/>
                    <a:pt x="219" y="125"/>
                    <a:pt x="219" y="125"/>
                  </a:cubicBezTo>
                  <a:cubicBezTo>
                    <a:pt x="219" y="223"/>
                    <a:pt x="219" y="223"/>
                    <a:pt x="219" y="223"/>
                  </a:cubicBezTo>
                  <a:cubicBezTo>
                    <a:pt x="219" y="247"/>
                    <a:pt x="209" y="269"/>
                    <a:pt x="193" y="285"/>
                  </a:cubicBezTo>
                  <a:cubicBezTo>
                    <a:pt x="177" y="301"/>
                    <a:pt x="155" y="311"/>
                    <a:pt x="131" y="311"/>
                  </a:cubicBezTo>
                  <a:cubicBezTo>
                    <a:pt x="113" y="311"/>
                    <a:pt x="113" y="311"/>
                    <a:pt x="113" y="311"/>
                  </a:cubicBezTo>
                  <a:cubicBezTo>
                    <a:pt x="84" y="311"/>
                    <a:pt x="58" y="299"/>
                    <a:pt x="38" y="280"/>
                  </a:cubicBezTo>
                  <a:cubicBezTo>
                    <a:pt x="19" y="261"/>
                    <a:pt x="8" y="234"/>
                    <a:pt x="8" y="205"/>
                  </a:cubicBezTo>
                  <a:cubicBezTo>
                    <a:pt x="4" y="205"/>
                    <a:pt x="4" y="205"/>
                    <a:pt x="4" y="205"/>
                  </a:cubicBezTo>
                  <a:cubicBezTo>
                    <a:pt x="8" y="205"/>
                    <a:pt x="8" y="205"/>
                    <a:pt x="8" y="205"/>
                  </a:cubicBezTo>
                  <a:cubicBezTo>
                    <a:pt x="8" y="205"/>
                    <a:pt x="8" y="205"/>
                    <a:pt x="8" y="205"/>
                  </a:cubicBezTo>
                  <a:cubicBezTo>
                    <a:pt x="4" y="205"/>
                    <a:pt x="4" y="205"/>
                    <a:pt x="4" y="205"/>
                  </a:cubicBezTo>
                  <a:cubicBezTo>
                    <a:pt x="8" y="205"/>
                    <a:pt x="8" y="205"/>
                    <a:pt x="8" y="205"/>
                  </a:cubicBezTo>
                  <a:cubicBezTo>
                    <a:pt x="8" y="205"/>
                    <a:pt x="8" y="205"/>
                    <a:pt x="8" y="205"/>
                  </a:cubicBezTo>
                  <a:cubicBezTo>
                    <a:pt x="8" y="205"/>
                    <a:pt x="8" y="205"/>
                    <a:pt x="8" y="205"/>
                  </a:cubicBezTo>
                  <a:cubicBezTo>
                    <a:pt x="8" y="129"/>
                    <a:pt x="8" y="129"/>
                    <a:pt x="8" y="129"/>
                  </a:cubicBezTo>
                  <a:cubicBezTo>
                    <a:pt x="8" y="127"/>
                    <a:pt x="6" y="125"/>
                    <a:pt x="4" y="125"/>
                  </a:cubicBezTo>
                  <a:cubicBezTo>
                    <a:pt x="1" y="125"/>
                    <a:pt x="0" y="127"/>
                    <a:pt x="0" y="129"/>
                  </a:cubicBezTo>
                  <a:cubicBezTo>
                    <a:pt x="0" y="129"/>
                    <a:pt x="0" y="129"/>
                    <a:pt x="0" y="129"/>
                  </a:cubicBezTo>
                </a:path>
              </a:pathLst>
            </a:custGeom>
            <a:solidFill>
              <a:schemeClr val="tx1"/>
            </a:solidFill>
            <a:ln w="12700">
              <a:solidFill>
                <a:schemeClr val="accent4"/>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34" name="Freeform 168">
              <a:extLst>
                <a:ext uri="{FF2B5EF4-FFF2-40B4-BE49-F238E27FC236}">
                  <a16:creationId xmlns:a16="http://schemas.microsoft.com/office/drawing/2014/main" id="{2C7FE867-CE31-463E-B796-8CDA27E38AC4}"/>
                </a:ext>
              </a:extLst>
            </p:cNvPr>
            <p:cNvSpPr>
              <a:spLocks/>
            </p:cNvSpPr>
            <p:nvPr/>
          </p:nvSpPr>
          <p:spPr bwMode="auto">
            <a:xfrm>
              <a:off x="1957747" y="3207447"/>
              <a:ext cx="71040" cy="180444"/>
            </a:xfrm>
            <a:custGeom>
              <a:avLst/>
              <a:gdLst>
                <a:gd name="T0" fmla="*/ 4 w 24"/>
                <a:gd name="T1" fmla="*/ 61 h 61"/>
                <a:gd name="T2" fmla="*/ 24 w 24"/>
                <a:gd name="T3" fmla="*/ 41 h 61"/>
                <a:gd name="T4" fmla="*/ 24 w 24"/>
                <a:gd name="T5" fmla="*/ 4 h 61"/>
                <a:gd name="T6" fmla="*/ 20 w 24"/>
                <a:gd name="T7" fmla="*/ 0 h 61"/>
                <a:gd name="T8" fmla="*/ 16 w 24"/>
                <a:gd name="T9" fmla="*/ 4 h 61"/>
                <a:gd name="T10" fmla="*/ 16 w 24"/>
                <a:gd name="T11" fmla="*/ 41 h 61"/>
                <a:gd name="T12" fmla="*/ 4 w 24"/>
                <a:gd name="T13" fmla="*/ 53 h 61"/>
                <a:gd name="T14" fmla="*/ 0 w 24"/>
                <a:gd name="T15" fmla="*/ 57 h 61"/>
                <a:gd name="T16" fmla="*/ 4 w 24"/>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61">
                  <a:moveTo>
                    <a:pt x="4" y="61"/>
                  </a:moveTo>
                  <a:cubicBezTo>
                    <a:pt x="15" y="61"/>
                    <a:pt x="24" y="52"/>
                    <a:pt x="24" y="41"/>
                  </a:cubicBezTo>
                  <a:cubicBezTo>
                    <a:pt x="24" y="4"/>
                    <a:pt x="24" y="4"/>
                    <a:pt x="24" y="4"/>
                  </a:cubicBezTo>
                  <a:cubicBezTo>
                    <a:pt x="24" y="2"/>
                    <a:pt x="22" y="0"/>
                    <a:pt x="20" y="0"/>
                  </a:cubicBezTo>
                  <a:cubicBezTo>
                    <a:pt x="18" y="0"/>
                    <a:pt x="16" y="2"/>
                    <a:pt x="16" y="4"/>
                  </a:cubicBezTo>
                  <a:cubicBezTo>
                    <a:pt x="16" y="41"/>
                    <a:pt x="16" y="41"/>
                    <a:pt x="16" y="41"/>
                  </a:cubicBezTo>
                  <a:cubicBezTo>
                    <a:pt x="16" y="48"/>
                    <a:pt x="11" y="53"/>
                    <a:pt x="4" y="53"/>
                  </a:cubicBezTo>
                  <a:cubicBezTo>
                    <a:pt x="1" y="53"/>
                    <a:pt x="0" y="55"/>
                    <a:pt x="0" y="57"/>
                  </a:cubicBezTo>
                  <a:cubicBezTo>
                    <a:pt x="0" y="60"/>
                    <a:pt x="1" y="61"/>
                    <a:pt x="4" y="61"/>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35" name="Freeform 169">
              <a:extLst>
                <a:ext uri="{FF2B5EF4-FFF2-40B4-BE49-F238E27FC236}">
                  <a16:creationId xmlns:a16="http://schemas.microsoft.com/office/drawing/2014/main" id="{8B304B37-75DD-435C-A2C8-35B81BF412CB}"/>
                </a:ext>
              </a:extLst>
            </p:cNvPr>
            <p:cNvSpPr>
              <a:spLocks/>
            </p:cNvSpPr>
            <p:nvPr/>
          </p:nvSpPr>
          <p:spPr bwMode="auto">
            <a:xfrm>
              <a:off x="1775734" y="3060578"/>
              <a:ext cx="169077" cy="41203"/>
            </a:xfrm>
            <a:custGeom>
              <a:avLst/>
              <a:gdLst>
                <a:gd name="T0" fmla="*/ 7 w 57"/>
                <a:gd name="T1" fmla="*/ 14 h 14"/>
                <a:gd name="T2" fmla="*/ 50 w 57"/>
                <a:gd name="T3" fmla="*/ 14 h 14"/>
                <a:gd name="T4" fmla="*/ 57 w 57"/>
                <a:gd name="T5" fmla="*/ 8 h 14"/>
                <a:gd name="T6" fmla="*/ 57 w 57"/>
                <a:gd name="T7" fmla="*/ 7 h 14"/>
                <a:gd name="T8" fmla="*/ 50 w 57"/>
                <a:gd name="T9" fmla="*/ 0 h 14"/>
                <a:gd name="T10" fmla="*/ 7 w 57"/>
                <a:gd name="T11" fmla="*/ 0 h 14"/>
                <a:gd name="T12" fmla="*/ 0 w 57"/>
                <a:gd name="T13" fmla="*/ 7 h 14"/>
                <a:gd name="T14" fmla="*/ 0 w 57"/>
                <a:gd name="T15" fmla="*/ 8 h 14"/>
                <a:gd name="T16" fmla="*/ 7 w 57"/>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4">
                  <a:moveTo>
                    <a:pt x="7" y="14"/>
                  </a:moveTo>
                  <a:cubicBezTo>
                    <a:pt x="50" y="14"/>
                    <a:pt x="50" y="14"/>
                    <a:pt x="50" y="14"/>
                  </a:cubicBezTo>
                  <a:cubicBezTo>
                    <a:pt x="54" y="14"/>
                    <a:pt x="57" y="11"/>
                    <a:pt x="57" y="8"/>
                  </a:cubicBezTo>
                  <a:cubicBezTo>
                    <a:pt x="57" y="7"/>
                    <a:pt x="57" y="7"/>
                    <a:pt x="57" y="7"/>
                  </a:cubicBezTo>
                  <a:cubicBezTo>
                    <a:pt x="57" y="3"/>
                    <a:pt x="54" y="0"/>
                    <a:pt x="50"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36" name="Freeform 170">
              <a:extLst>
                <a:ext uri="{FF2B5EF4-FFF2-40B4-BE49-F238E27FC236}">
                  <a16:creationId xmlns:a16="http://schemas.microsoft.com/office/drawing/2014/main" id="{56793CDE-EA40-4984-A246-A8DDE1CC3AC0}"/>
                </a:ext>
              </a:extLst>
            </p:cNvPr>
            <p:cNvSpPr>
              <a:spLocks/>
            </p:cNvSpPr>
            <p:nvPr/>
          </p:nvSpPr>
          <p:spPr bwMode="auto">
            <a:xfrm>
              <a:off x="1775734" y="3060578"/>
              <a:ext cx="169077" cy="41203"/>
            </a:xfrm>
            <a:custGeom>
              <a:avLst/>
              <a:gdLst>
                <a:gd name="T0" fmla="*/ 7 w 57"/>
                <a:gd name="T1" fmla="*/ 14 h 14"/>
                <a:gd name="T2" fmla="*/ 50 w 57"/>
                <a:gd name="T3" fmla="*/ 14 h 14"/>
                <a:gd name="T4" fmla="*/ 57 w 57"/>
                <a:gd name="T5" fmla="*/ 8 h 14"/>
                <a:gd name="T6" fmla="*/ 57 w 57"/>
                <a:gd name="T7" fmla="*/ 7 h 14"/>
                <a:gd name="T8" fmla="*/ 50 w 57"/>
                <a:gd name="T9" fmla="*/ 0 h 14"/>
                <a:gd name="T10" fmla="*/ 7 w 57"/>
                <a:gd name="T11" fmla="*/ 0 h 14"/>
                <a:gd name="T12" fmla="*/ 0 w 57"/>
                <a:gd name="T13" fmla="*/ 7 h 14"/>
                <a:gd name="T14" fmla="*/ 0 w 57"/>
                <a:gd name="T15" fmla="*/ 8 h 14"/>
                <a:gd name="T16" fmla="*/ 7 w 57"/>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4">
                  <a:moveTo>
                    <a:pt x="7" y="14"/>
                  </a:moveTo>
                  <a:cubicBezTo>
                    <a:pt x="50" y="14"/>
                    <a:pt x="50" y="14"/>
                    <a:pt x="50" y="14"/>
                  </a:cubicBezTo>
                  <a:cubicBezTo>
                    <a:pt x="54" y="14"/>
                    <a:pt x="57" y="11"/>
                    <a:pt x="57" y="8"/>
                  </a:cubicBezTo>
                  <a:cubicBezTo>
                    <a:pt x="57" y="7"/>
                    <a:pt x="57" y="7"/>
                    <a:pt x="57" y="7"/>
                  </a:cubicBezTo>
                  <a:cubicBezTo>
                    <a:pt x="57" y="3"/>
                    <a:pt x="54" y="0"/>
                    <a:pt x="50"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37" name="Freeform 173">
              <a:extLst>
                <a:ext uri="{FF2B5EF4-FFF2-40B4-BE49-F238E27FC236}">
                  <a16:creationId xmlns:a16="http://schemas.microsoft.com/office/drawing/2014/main" id="{C430D635-6328-425B-9E72-763390A5FAD7}"/>
                </a:ext>
              </a:extLst>
            </p:cNvPr>
            <p:cNvSpPr>
              <a:spLocks/>
            </p:cNvSpPr>
            <p:nvPr/>
          </p:nvSpPr>
          <p:spPr bwMode="auto">
            <a:xfrm>
              <a:off x="2047110" y="3060578"/>
              <a:ext cx="125032" cy="41203"/>
            </a:xfrm>
            <a:custGeom>
              <a:avLst/>
              <a:gdLst>
                <a:gd name="T0" fmla="*/ 7 w 42"/>
                <a:gd name="T1" fmla="*/ 14 h 14"/>
                <a:gd name="T2" fmla="*/ 35 w 42"/>
                <a:gd name="T3" fmla="*/ 14 h 14"/>
                <a:gd name="T4" fmla="*/ 42 w 42"/>
                <a:gd name="T5" fmla="*/ 8 h 14"/>
                <a:gd name="T6" fmla="*/ 42 w 42"/>
                <a:gd name="T7" fmla="*/ 7 h 14"/>
                <a:gd name="T8" fmla="*/ 35 w 42"/>
                <a:gd name="T9" fmla="*/ 0 h 14"/>
                <a:gd name="T10" fmla="*/ 7 w 42"/>
                <a:gd name="T11" fmla="*/ 0 h 14"/>
                <a:gd name="T12" fmla="*/ 0 w 42"/>
                <a:gd name="T13" fmla="*/ 7 h 14"/>
                <a:gd name="T14" fmla="*/ 0 w 42"/>
                <a:gd name="T15" fmla="*/ 8 h 14"/>
                <a:gd name="T16" fmla="*/ 7 w 4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4">
                  <a:moveTo>
                    <a:pt x="7" y="14"/>
                  </a:moveTo>
                  <a:cubicBezTo>
                    <a:pt x="35" y="14"/>
                    <a:pt x="35" y="14"/>
                    <a:pt x="35" y="14"/>
                  </a:cubicBezTo>
                  <a:cubicBezTo>
                    <a:pt x="39" y="14"/>
                    <a:pt x="42" y="11"/>
                    <a:pt x="42" y="8"/>
                  </a:cubicBezTo>
                  <a:cubicBezTo>
                    <a:pt x="42" y="7"/>
                    <a:pt x="42" y="7"/>
                    <a:pt x="42" y="7"/>
                  </a:cubicBezTo>
                  <a:cubicBezTo>
                    <a:pt x="42" y="3"/>
                    <a:pt x="39" y="0"/>
                    <a:pt x="35"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38" name="Freeform 174">
              <a:extLst>
                <a:ext uri="{FF2B5EF4-FFF2-40B4-BE49-F238E27FC236}">
                  <a16:creationId xmlns:a16="http://schemas.microsoft.com/office/drawing/2014/main" id="{FD80E952-83FF-4E61-B546-F28C003C55EE}"/>
                </a:ext>
              </a:extLst>
            </p:cNvPr>
            <p:cNvSpPr>
              <a:spLocks/>
            </p:cNvSpPr>
            <p:nvPr/>
          </p:nvSpPr>
          <p:spPr bwMode="auto">
            <a:xfrm>
              <a:off x="2047110" y="3060578"/>
              <a:ext cx="125032" cy="41203"/>
            </a:xfrm>
            <a:custGeom>
              <a:avLst/>
              <a:gdLst>
                <a:gd name="T0" fmla="*/ 7 w 42"/>
                <a:gd name="T1" fmla="*/ 14 h 14"/>
                <a:gd name="T2" fmla="*/ 35 w 42"/>
                <a:gd name="T3" fmla="*/ 14 h 14"/>
                <a:gd name="T4" fmla="*/ 42 w 42"/>
                <a:gd name="T5" fmla="*/ 8 h 14"/>
                <a:gd name="T6" fmla="*/ 42 w 42"/>
                <a:gd name="T7" fmla="*/ 7 h 14"/>
                <a:gd name="T8" fmla="*/ 35 w 42"/>
                <a:gd name="T9" fmla="*/ 0 h 14"/>
                <a:gd name="T10" fmla="*/ 7 w 42"/>
                <a:gd name="T11" fmla="*/ 0 h 14"/>
                <a:gd name="T12" fmla="*/ 0 w 42"/>
                <a:gd name="T13" fmla="*/ 7 h 14"/>
                <a:gd name="T14" fmla="*/ 0 w 42"/>
                <a:gd name="T15" fmla="*/ 8 h 14"/>
                <a:gd name="T16" fmla="*/ 7 w 4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4">
                  <a:moveTo>
                    <a:pt x="7" y="14"/>
                  </a:moveTo>
                  <a:cubicBezTo>
                    <a:pt x="35" y="14"/>
                    <a:pt x="35" y="14"/>
                    <a:pt x="35" y="14"/>
                  </a:cubicBezTo>
                  <a:cubicBezTo>
                    <a:pt x="39" y="14"/>
                    <a:pt x="42" y="11"/>
                    <a:pt x="42" y="8"/>
                  </a:cubicBezTo>
                  <a:cubicBezTo>
                    <a:pt x="42" y="7"/>
                    <a:pt x="42" y="7"/>
                    <a:pt x="42" y="7"/>
                  </a:cubicBezTo>
                  <a:cubicBezTo>
                    <a:pt x="42" y="3"/>
                    <a:pt x="39" y="0"/>
                    <a:pt x="35"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39" name="Freeform 176">
              <a:extLst>
                <a:ext uri="{FF2B5EF4-FFF2-40B4-BE49-F238E27FC236}">
                  <a16:creationId xmlns:a16="http://schemas.microsoft.com/office/drawing/2014/main" id="{7E646722-30CD-4FEC-839C-F2E8CACB54CB}"/>
                </a:ext>
              </a:extLst>
            </p:cNvPr>
            <p:cNvSpPr>
              <a:spLocks/>
            </p:cNvSpPr>
            <p:nvPr/>
          </p:nvSpPr>
          <p:spPr bwMode="auto">
            <a:xfrm>
              <a:off x="1436159" y="3158614"/>
              <a:ext cx="163393" cy="161973"/>
            </a:xfrm>
            <a:custGeom>
              <a:avLst/>
              <a:gdLst>
                <a:gd name="T0" fmla="*/ 55 w 55"/>
                <a:gd name="T1" fmla="*/ 27 h 55"/>
                <a:gd name="T2" fmla="*/ 27 w 55"/>
                <a:gd name="T3" fmla="*/ 0 h 55"/>
                <a:gd name="T4" fmla="*/ 0 w 55"/>
                <a:gd name="T5" fmla="*/ 27 h 55"/>
                <a:gd name="T6" fmla="*/ 27 w 55"/>
                <a:gd name="T7" fmla="*/ 55 h 55"/>
                <a:gd name="T8" fmla="*/ 41 w 55"/>
                <a:gd name="T9" fmla="*/ 51 h 55"/>
                <a:gd name="connsiteX0" fmla="*/ 10000 w 10000"/>
                <a:gd name="connsiteY0" fmla="*/ 4909 h 10000"/>
                <a:gd name="connsiteX1" fmla="*/ 4909 w 10000"/>
                <a:gd name="connsiteY1" fmla="*/ 0 h 10000"/>
                <a:gd name="connsiteX2" fmla="*/ 0 w 10000"/>
                <a:gd name="connsiteY2" fmla="*/ 4909 h 10000"/>
                <a:gd name="connsiteX3" fmla="*/ 4909 w 10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4909"/>
                  </a:moveTo>
                  <a:cubicBezTo>
                    <a:pt x="10000" y="2182"/>
                    <a:pt x="7636" y="0"/>
                    <a:pt x="4909" y="0"/>
                  </a:cubicBezTo>
                  <a:cubicBezTo>
                    <a:pt x="2182" y="0"/>
                    <a:pt x="0" y="2182"/>
                    <a:pt x="0" y="4909"/>
                  </a:cubicBezTo>
                  <a:cubicBezTo>
                    <a:pt x="0" y="7636"/>
                    <a:pt x="2182" y="10000"/>
                    <a:pt x="4909" y="10000"/>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40" name="Freeform 178">
              <a:extLst>
                <a:ext uri="{FF2B5EF4-FFF2-40B4-BE49-F238E27FC236}">
                  <a16:creationId xmlns:a16="http://schemas.microsoft.com/office/drawing/2014/main" id="{F72513CA-397F-4AE1-9435-CB592C02A12C}"/>
                </a:ext>
              </a:extLst>
            </p:cNvPr>
            <p:cNvSpPr>
              <a:spLocks/>
            </p:cNvSpPr>
            <p:nvPr/>
          </p:nvSpPr>
          <p:spPr bwMode="auto">
            <a:xfrm rot="16762192">
              <a:off x="1492658" y="3250112"/>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41" name="Oval 202">
              <a:extLst>
                <a:ext uri="{FF2B5EF4-FFF2-40B4-BE49-F238E27FC236}">
                  <a16:creationId xmlns:a16="http://schemas.microsoft.com/office/drawing/2014/main" id="{B2F2975F-00ED-461B-953E-9F01E824B43E}"/>
                </a:ext>
              </a:extLst>
            </p:cNvPr>
            <p:cNvSpPr>
              <a:spLocks noChangeArrowheads="1"/>
            </p:cNvSpPr>
            <p:nvPr/>
          </p:nvSpPr>
          <p:spPr bwMode="auto">
            <a:xfrm>
              <a:off x="2047542" y="3117502"/>
              <a:ext cx="191810" cy="191810"/>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42" name="Oval 203">
              <a:extLst>
                <a:ext uri="{FF2B5EF4-FFF2-40B4-BE49-F238E27FC236}">
                  <a16:creationId xmlns:a16="http://schemas.microsoft.com/office/drawing/2014/main" id="{218F3594-8AB4-4290-84DC-F276D83A94B6}"/>
                </a:ext>
              </a:extLst>
            </p:cNvPr>
            <p:cNvSpPr>
              <a:spLocks noChangeArrowheads="1"/>
            </p:cNvSpPr>
            <p:nvPr/>
          </p:nvSpPr>
          <p:spPr bwMode="auto">
            <a:xfrm>
              <a:off x="1788521" y="3125935"/>
              <a:ext cx="191810" cy="191810"/>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43" name="Line 204">
              <a:extLst>
                <a:ext uri="{FF2B5EF4-FFF2-40B4-BE49-F238E27FC236}">
                  <a16:creationId xmlns:a16="http://schemas.microsoft.com/office/drawing/2014/main" id="{46DCBDC6-1311-4C74-8866-5CCC52F38AC2}"/>
                </a:ext>
              </a:extLst>
            </p:cNvPr>
            <p:cNvSpPr>
              <a:spLocks noChangeShapeType="1"/>
            </p:cNvSpPr>
            <p:nvPr/>
          </p:nvSpPr>
          <p:spPr bwMode="auto">
            <a:xfrm flipH="1">
              <a:off x="1970386" y="3175663"/>
              <a:ext cx="77044"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44" name="Line 205">
              <a:extLst>
                <a:ext uri="{FF2B5EF4-FFF2-40B4-BE49-F238E27FC236}">
                  <a16:creationId xmlns:a16="http://schemas.microsoft.com/office/drawing/2014/main" id="{9EF9E354-6E17-499D-AA8D-785B123A0508}"/>
                </a:ext>
              </a:extLst>
            </p:cNvPr>
            <p:cNvSpPr>
              <a:spLocks noChangeShapeType="1"/>
            </p:cNvSpPr>
            <p:nvPr/>
          </p:nvSpPr>
          <p:spPr bwMode="auto">
            <a:xfrm flipH="1">
              <a:off x="1619444" y="3181539"/>
              <a:ext cx="170658" cy="41011"/>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45" name="Freeform 206">
              <a:extLst>
                <a:ext uri="{FF2B5EF4-FFF2-40B4-BE49-F238E27FC236}">
                  <a16:creationId xmlns:a16="http://schemas.microsoft.com/office/drawing/2014/main" id="{D2FBE9D0-2CDD-4579-90AA-85D4FCFF194E}"/>
                </a:ext>
              </a:extLst>
            </p:cNvPr>
            <p:cNvSpPr>
              <a:spLocks/>
            </p:cNvSpPr>
            <p:nvPr/>
          </p:nvSpPr>
          <p:spPr bwMode="auto">
            <a:xfrm>
              <a:off x="1896503" y="3427148"/>
              <a:ext cx="139241" cy="71040"/>
            </a:xfrm>
            <a:custGeom>
              <a:avLst/>
              <a:gdLst>
                <a:gd name="T0" fmla="*/ 23 w 47"/>
                <a:gd name="T1" fmla="*/ 24 h 24"/>
                <a:gd name="T2" fmla="*/ 23 w 47"/>
                <a:gd name="T3" fmla="*/ 24 h 24"/>
                <a:gd name="T4" fmla="*/ 0 w 47"/>
                <a:gd name="T5" fmla="*/ 0 h 24"/>
                <a:gd name="T6" fmla="*/ 47 w 47"/>
                <a:gd name="T7" fmla="*/ 0 h 24"/>
                <a:gd name="T8" fmla="*/ 23 w 47"/>
                <a:gd name="T9" fmla="*/ 24 h 24"/>
              </a:gdLst>
              <a:ahLst/>
              <a:cxnLst>
                <a:cxn ang="0">
                  <a:pos x="T0" y="T1"/>
                </a:cxn>
                <a:cxn ang="0">
                  <a:pos x="T2" y="T3"/>
                </a:cxn>
                <a:cxn ang="0">
                  <a:pos x="T4" y="T5"/>
                </a:cxn>
                <a:cxn ang="0">
                  <a:pos x="T6" y="T7"/>
                </a:cxn>
                <a:cxn ang="0">
                  <a:pos x="T8" y="T9"/>
                </a:cxn>
              </a:cxnLst>
              <a:rect l="0" t="0" r="r" b="b"/>
              <a:pathLst>
                <a:path w="47" h="24">
                  <a:moveTo>
                    <a:pt x="23" y="24"/>
                  </a:moveTo>
                  <a:cubicBezTo>
                    <a:pt x="23" y="24"/>
                    <a:pt x="23" y="24"/>
                    <a:pt x="23" y="24"/>
                  </a:cubicBezTo>
                  <a:cubicBezTo>
                    <a:pt x="10" y="24"/>
                    <a:pt x="0" y="13"/>
                    <a:pt x="0" y="0"/>
                  </a:cubicBezTo>
                  <a:cubicBezTo>
                    <a:pt x="47" y="0"/>
                    <a:pt x="47" y="0"/>
                    <a:pt x="47" y="0"/>
                  </a:cubicBezTo>
                  <a:cubicBezTo>
                    <a:pt x="47" y="13"/>
                    <a:pt x="36" y="24"/>
                    <a:pt x="23"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46" name="Freeform 207">
              <a:extLst>
                <a:ext uri="{FF2B5EF4-FFF2-40B4-BE49-F238E27FC236}">
                  <a16:creationId xmlns:a16="http://schemas.microsoft.com/office/drawing/2014/main" id="{7170E3F3-B48A-4AFA-90DD-0BF4D392F608}"/>
                </a:ext>
              </a:extLst>
            </p:cNvPr>
            <p:cNvSpPr>
              <a:spLocks/>
            </p:cNvSpPr>
            <p:nvPr/>
          </p:nvSpPr>
          <p:spPr bwMode="auto">
            <a:xfrm>
              <a:off x="1896503" y="3427148"/>
              <a:ext cx="139241" cy="71040"/>
            </a:xfrm>
            <a:custGeom>
              <a:avLst/>
              <a:gdLst>
                <a:gd name="T0" fmla="*/ 23 w 47"/>
                <a:gd name="T1" fmla="*/ 24 h 24"/>
                <a:gd name="T2" fmla="*/ 23 w 47"/>
                <a:gd name="T3" fmla="*/ 24 h 24"/>
                <a:gd name="T4" fmla="*/ 0 w 47"/>
                <a:gd name="T5" fmla="*/ 0 h 24"/>
                <a:gd name="T6" fmla="*/ 47 w 47"/>
                <a:gd name="T7" fmla="*/ 0 h 24"/>
                <a:gd name="T8" fmla="*/ 23 w 47"/>
                <a:gd name="T9" fmla="*/ 24 h 24"/>
              </a:gdLst>
              <a:ahLst/>
              <a:cxnLst>
                <a:cxn ang="0">
                  <a:pos x="T0" y="T1"/>
                </a:cxn>
                <a:cxn ang="0">
                  <a:pos x="T2" y="T3"/>
                </a:cxn>
                <a:cxn ang="0">
                  <a:pos x="T4" y="T5"/>
                </a:cxn>
                <a:cxn ang="0">
                  <a:pos x="T6" y="T7"/>
                </a:cxn>
                <a:cxn ang="0">
                  <a:pos x="T8" y="T9"/>
                </a:cxn>
              </a:cxnLst>
              <a:rect l="0" t="0" r="r" b="b"/>
              <a:pathLst>
                <a:path w="47" h="24">
                  <a:moveTo>
                    <a:pt x="23" y="24"/>
                  </a:moveTo>
                  <a:cubicBezTo>
                    <a:pt x="23" y="24"/>
                    <a:pt x="23" y="24"/>
                    <a:pt x="23" y="24"/>
                  </a:cubicBezTo>
                  <a:cubicBezTo>
                    <a:pt x="10" y="24"/>
                    <a:pt x="0" y="13"/>
                    <a:pt x="0" y="0"/>
                  </a:cubicBezTo>
                  <a:cubicBezTo>
                    <a:pt x="47" y="0"/>
                    <a:pt x="47" y="0"/>
                    <a:pt x="47" y="0"/>
                  </a:cubicBezTo>
                  <a:cubicBezTo>
                    <a:pt x="47" y="13"/>
                    <a:pt x="36" y="24"/>
                    <a:pt x="23" y="24"/>
                  </a:cubicBezTo>
                  <a:close/>
                </a:path>
              </a:pathLst>
            </a:custGeom>
            <a:solidFill>
              <a:srgbClr val="999A98"/>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84" name="Freeform 137">
              <a:extLst>
                <a:ext uri="{FF2B5EF4-FFF2-40B4-BE49-F238E27FC236}">
                  <a16:creationId xmlns:a16="http://schemas.microsoft.com/office/drawing/2014/main" id="{6DD8B92D-4DD0-40CF-8E6E-CB9562FF1F1E}"/>
                </a:ext>
              </a:extLst>
            </p:cNvPr>
            <p:cNvSpPr>
              <a:spLocks/>
            </p:cNvSpPr>
            <p:nvPr/>
          </p:nvSpPr>
          <p:spPr bwMode="auto">
            <a:xfrm>
              <a:off x="1643332" y="3545243"/>
              <a:ext cx="295796" cy="231425"/>
            </a:xfrm>
            <a:custGeom>
              <a:avLst/>
              <a:gdLst>
                <a:gd name="T0" fmla="*/ 0 w 100"/>
                <a:gd name="T1" fmla="*/ 0 h 87"/>
                <a:gd name="T2" fmla="*/ 0 w 100"/>
                <a:gd name="T3" fmla="*/ 41 h 87"/>
                <a:gd name="T4" fmla="*/ 0 w 100"/>
                <a:gd name="T5" fmla="*/ 45 h 87"/>
                <a:gd name="T6" fmla="*/ 46 w 100"/>
                <a:gd name="T7" fmla="*/ 87 h 87"/>
                <a:gd name="T8" fmla="*/ 71 w 100"/>
                <a:gd name="T9" fmla="*/ 87 h 87"/>
                <a:gd name="T10" fmla="*/ 100 w 100"/>
                <a:gd name="T11" fmla="*/ 59 h 87"/>
                <a:gd name="T12" fmla="*/ 100 w 100"/>
                <a:gd name="T13" fmla="*/ 58 h 87"/>
                <a:gd name="T14" fmla="*/ 100 w 100"/>
                <a:gd name="T15" fmla="*/ 15 h 87"/>
                <a:gd name="T16" fmla="*/ 0 w 100"/>
                <a:gd name="T17" fmla="*/ 0 h 87"/>
                <a:gd name="connsiteX0" fmla="*/ 0 w 10000"/>
                <a:gd name="connsiteY0" fmla="*/ 0 h 10000"/>
                <a:gd name="connsiteX1" fmla="*/ 0 w 10000"/>
                <a:gd name="connsiteY1" fmla="*/ 4713 h 10000"/>
                <a:gd name="connsiteX2" fmla="*/ 0 w 10000"/>
                <a:gd name="connsiteY2" fmla="*/ 5172 h 10000"/>
                <a:gd name="connsiteX3" fmla="*/ 4600 w 10000"/>
                <a:gd name="connsiteY3" fmla="*/ 10000 h 10000"/>
                <a:gd name="connsiteX4" fmla="*/ 7100 w 10000"/>
                <a:gd name="connsiteY4" fmla="*/ 10000 h 10000"/>
                <a:gd name="connsiteX5" fmla="*/ 10000 w 10000"/>
                <a:gd name="connsiteY5" fmla="*/ 6782 h 10000"/>
                <a:gd name="connsiteX6" fmla="*/ 10000 w 10000"/>
                <a:gd name="connsiteY6" fmla="*/ 6667 h 10000"/>
                <a:gd name="connsiteX7" fmla="*/ 9917 w 10000"/>
                <a:gd name="connsiteY7" fmla="*/ 3154 h 10000"/>
                <a:gd name="connsiteX8" fmla="*/ 0 w 10000"/>
                <a:gd name="connsiteY8" fmla="*/ 0 h 10000"/>
                <a:gd name="connsiteX0" fmla="*/ 0 w 10000"/>
                <a:gd name="connsiteY0" fmla="*/ 0 h 10000"/>
                <a:gd name="connsiteX1" fmla="*/ 0 w 10000"/>
                <a:gd name="connsiteY1" fmla="*/ 4713 h 10000"/>
                <a:gd name="connsiteX2" fmla="*/ 0 w 10000"/>
                <a:gd name="connsiteY2" fmla="*/ 5172 h 10000"/>
                <a:gd name="connsiteX3" fmla="*/ 4600 w 10000"/>
                <a:gd name="connsiteY3" fmla="*/ 10000 h 10000"/>
                <a:gd name="connsiteX4" fmla="*/ 7100 w 10000"/>
                <a:gd name="connsiteY4" fmla="*/ 10000 h 10000"/>
                <a:gd name="connsiteX5" fmla="*/ 10000 w 10000"/>
                <a:gd name="connsiteY5" fmla="*/ 6782 h 10000"/>
                <a:gd name="connsiteX6" fmla="*/ 10000 w 10000"/>
                <a:gd name="connsiteY6" fmla="*/ 6667 h 10000"/>
                <a:gd name="connsiteX7" fmla="*/ 9917 w 10000"/>
                <a:gd name="connsiteY7" fmla="*/ 3154 h 10000"/>
                <a:gd name="connsiteX8" fmla="*/ 0 w 10000"/>
                <a:gd name="connsiteY8" fmla="*/ 0 h 10000"/>
                <a:gd name="connsiteX0" fmla="*/ 133 w 10009"/>
                <a:gd name="connsiteY0" fmla="*/ 0 h 8999"/>
                <a:gd name="connsiteX1" fmla="*/ 9 w 10009"/>
                <a:gd name="connsiteY1" fmla="*/ 3712 h 8999"/>
                <a:gd name="connsiteX2" fmla="*/ 9 w 10009"/>
                <a:gd name="connsiteY2" fmla="*/ 4171 h 8999"/>
                <a:gd name="connsiteX3" fmla="*/ 4609 w 10009"/>
                <a:gd name="connsiteY3" fmla="*/ 8999 h 8999"/>
                <a:gd name="connsiteX4" fmla="*/ 7109 w 10009"/>
                <a:gd name="connsiteY4" fmla="*/ 8999 h 8999"/>
                <a:gd name="connsiteX5" fmla="*/ 10009 w 10009"/>
                <a:gd name="connsiteY5" fmla="*/ 5781 h 8999"/>
                <a:gd name="connsiteX6" fmla="*/ 10009 w 10009"/>
                <a:gd name="connsiteY6" fmla="*/ 5666 h 8999"/>
                <a:gd name="connsiteX7" fmla="*/ 9926 w 10009"/>
                <a:gd name="connsiteY7" fmla="*/ 2153 h 8999"/>
                <a:gd name="connsiteX8" fmla="*/ 133 w 10009"/>
                <a:gd name="connsiteY8" fmla="*/ 0 h 8999"/>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39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604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94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94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851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133" y="0"/>
                  </a:moveTo>
                  <a:cubicBezTo>
                    <a:pt x="92" y="1375"/>
                    <a:pt x="30" y="3353"/>
                    <a:pt x="9" y="4125"/>
                  </a:cubicBezTo>
                  <a:cubicBezTo>
                    <a:pt x="-12" y="4897"/>
                    <a:pt x="9" y="4465"/>
                    <a:pt x="9" y="4635"/>
                  </a:cubicBezTo>
                  <a:cubicBezTo>
                    <a:pt x="209" y="7701"/>
                    <a:pt x="2207" y="10000"/>
                    <a:pt x="4605" y="10000"/>
                  </a:cubicBezTo>
                  <a:lnTo>
                    <a:pt x="7103" y="10000"/>
                  </a:lnTo>
                  <a:cubicBezTo>
                    <a:pt x="8701" y="10000"/>
                    <a:pt x="10000" y="8340"/>
                    <a:pt x="10000" y="6424"/>
                  </a:cubicBezTo>
                  <a:lnTo>
                    <a:pt x="10000" y="6296"/>
                  </a:lnTo>
                  <a:cubicBezTo>
                    <a:pt x="10000" y="2836"/>
                    <a:pt x="9906" y="2688"/>
                    <a:pt x="9906" y="2688"/>
                  </a:cubicBezTo>
                  <a:cubicBezTo>
                    <a:pt x="4332" y="3211"/>
                    <a:pt x="2856" y="1751"/>
                    <a:pt x="133" y="0"/>
                  </a:cubicBezTo>
                  <a:close/>
                </a:path>
              </a:pathLst>
            </a:custGeom>
            <a:noFill/>
            <a:ln w="1905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nvGrpSpPr>
            <p:cNvPr id="785" name="Group 784">
              <a:extLst>
                <a:ext uri="{FF2B5EF4-FFF2-40B4-BE49-F238E27FC236}">
                  <a16:creationId xmlns:a16="http://schemas.microsoft.com/office/drawing/2014/main" id="{928BC693-B55C-4EAB-8825-D42458B2486B}"/>
                </a:ext>
              </a:extLst>
            </p:cNvPr>
            <p:cNvGrpSpPr/>
            <p:nvPr/>
          </p:nvGrpSpPr>
          <p:grpSpPr>
            <a:xfrm>
              <a:off x="1448946" y="2686902"/>
              <a:ext cx="808445" cy="551276"/>
              <a:chOff x="2054370" y="1372627"/>
              <a:chExt cx="644704" cy="439622"/>
            </a:xfrm>
            <a:solidFill>
              <a:schemeClr val="tx1"/>
            </a:solidFill>
          </p:grpSpPr>
          <p:sp>
            <p:nvSpPr>
              <p:cNvPr id="795" name="Freeform 171">
                <a:extLst>
                  <a:ext uri="{FF2B5EF4-FFF2-40B4-BE49-F238E27FC236}">
                    <a16:creationId xmlns:a16="http://schemas.microsoft.com/office/drawing/2014/main" id="{1DFEE986-BFD2-4B3D-8BA9-1AF5D5FE24FD}"/>
                  </a:ext>
                </a:extLst>
              </p:cNvPr>
              <p:cNvSpPr>
                <a:spLocks/>
              </p:cNvSpPr>
              <p:nvPr/>
            </p:nvSpPr>
            <p:spPr bwMode="auto">
              <a:xfrm>
                <a:off x="2054370" y="1372627"/>
                <a:ext cx="546129" cy="439622"/>
              </a:xfrm>
              <a:custGeom>
                <a:avLst/>
                <a:gdLst>
                  <a:gd name="T0" fmla="*/ 147 w 232"/>
                  <a:gd name="T1" fmla="*/ 0 h 186"/>
                  <a:gd name="T2" fmla="*/ 232 w 232"/>
                  <a:gd name="T3" fmla="*/ 85 h 186"/>
                  <a:gd name="T4" fmla="*/ 224 w 232"/>
                  <a:gd name="T5" fmla="*/ 88 h 186"/>
                  <a:gd name="T6" fmla="*/ 173 w 232"/>
                  <a:gd name="T7" fmla="*/ 97 h 186"/>
                  <a:gd name="T8" fmla="*/ 141 w 232"/>
                  <a:gd name="T9" fmla="*/ 76 h 186"/>
                  <a:gd name="T10" fmla="*/ 121 w 232"/>
                  <a:gd name="T11" fmla="*/ 62 h 186"/>
                  <a:gd name="T12" fmla="*/ 119 w 232"/>
                  <a:gd name="T13" fmla="*/ 62 h 186"/>
                  <a:gd name="T14" fmla="*/ 80 w 232"/>
                  <a:gd name="T15" fmla="*/ 102 h 186"/>
                  <a:gd name="T16" fmla="*/ 80 w 232"/>
                  <a:gd name="T17" fmla="*/ 142 h 186"/>
                  <a:gd name="T18" fmla="*/ 35 w 232"/>
                  <a:gd name="T19" fmla="*/ 186 h 186"/>
                  <a:gd name="T20" fmla="*/ 0 w 232"/>
                  <a:gd name="T21" fmla="*/ 186 h 186"/>
                  <a:gd name="T22" fmla="*/ 0 w 232"/>
                  <a:gd name="T23" fmla="*/ 95 h 186"/>
                  <a:gd name="T24" fmla="*/ 26 w 232"/>
                  <a:gd name="T25" fmla="*/ 48 h 186"/>
                  <a:gd name="T26" fmla="*/ 96 w 232"/>
                  <a:gd name="T27" fmla="*/ 0 h 186"/>
                  <a:gd name="T28" fmla="*/ 147 w 232"/>
                  <a:gd name="T2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186">
                    <a:moveTo>
                      <a:pt x="147" y="0"/>
                    </a:moveTo>
                    <a:cubicBezTo>
                      <a:pt x="201" y="0"/>
                      <a:pt x="232" y="31"/>
                      <a:pt x="232" y="85"/>
                    </a:cubicBezTo>
                    <a:cubicBezTo>
                      <a:pt x="224" y="88"/>
                      <a:pt x="224" y="88"/>
                      <a:pt x="224" y="88"/>
                    </a:cubicBezTo>
                    <a:cubicBezTo>
                      <a:pt x="173" y="97"/>
                      <a:pt x="173" y="97"/>
                      <a:pt x="173" y="97"/>
                    </a:cubicBezTo>
                    <a:cubicBezTo>
                      <a:pt x="159" y="97"/>
                      <a:pt x="146" y="89"/>
                      <a:pt x="141" y="76"/>
                    </a:cubicBezTo>
                    <a:cubicBezTo>
                      <a:pt x="137" y="68"/>
                      <a:pt x="130" y="62"/>
                      <a:pt x="121" y="62"/>
                    </a:cubicBezTo>
                    <a:cubicBezTo>
                      <a:pt x="119" y="62"/>
                      <a:pt x="119" y="62"/>
                      <a:pt x="119" y="62"/>
                    </a:cubicBezTo>
                    <a:cubicBezTo>
                      <a:pt x="97" y="62"/>
                      <a:pt x="80" y="80"/>
                      <a:pt x="80" y="102"/>
                    </a:cubicBezTo>
                    <a:cubicBezTo>
                      <a:pt x="80" y="142"/>
                      <a:pt x="80" y="142"/>
                      <a:pt x="80" y="142"/>
                    </a:cubicBezTo>
                    <a:cubicBezTo>
                      <a:pt x="80" y="166"/>
                      <a:pt x="60" y="186"/>
                      <a:pt x="35" y="186"/>
                    </a:cubicBezTo>
                    <a:cubicBezTo>
                      <a:pt x="0" y="186"/>
                      <a:pt x="0" y="186"/>
                      <a:pt x="0" y="186"/>
                    </a:cubicBezTo>
                    <a:cubicBezTo>
                      <a:pt x="0" y="95"/>
                      <a:pt x="0" y="95"/>
                      <a:pt x="0" y="95"/>
                    </a:cubicBezTo>
                    <a:cubicBezTo>
                      <a:pt x="0" y="72"/>
                      <a:pt x="6" y="57"/>
                      <a:pt x="26" y="48"/>
                    </a:cubicBezTo>
                    <a:cubicBezTo>
                      <a:pt x="30" y="21"/>
                      <a:pt x="66" y="0"/>
                      <a:pt x="96" y="0"/>
                    </a:cubicBezTo>
                    <a:lnTo>
                      <a:pt x="147" y="0"/>
                    </a:lnTo>
                    <a:close/>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96" name="Freeform 185">
                <a:extLst>
                  <a:ext uri="{FF2B5EF4-FFF2-40B4-BE49-F238E27FC236}">
                    <a16:creationId xmlns:a16="http://schemas.microsoft.com/office/drawing/2014/main" id="{A144A323-26D1-41F9-9F57-FDD9C907C799}"/>
                  </a:ext>
                </a:extLst>
              </p:cNvPr>
              <p:cNvSpPr>
                <a:spLocks/>
              </p:cNvSpPr>
              <p:nvPr/>
            </p:nvSpPr>
            <p:spPr bwMode="auto">
              <a:xfrm>
                <a:off x="2108756" y="1372627"/>
                <a:ext cx="573322" cy="415828"/>
              </a:xfrm>
              <a:custGeom>
                <a:avLst/>
                <a:gdLst>
                  <a:gd name="T0" fmla="*/ 0 w 244"/>
                  <a:gd name="T1" fmla="*/ 87 h 176"/>
                  <a:gd name="T2" fmla="*/ 87 w 244"/>
                  <a:gd name="T3" fmla="*/ 0 h 176"/>
                  <a:gd name="T4" fmla="*/ 88 w 244"/>
                  <a:gd name="T5" fmla="*/ 0 h 176"/>
                  <a:gd name="T6" fmla="*/ 244 w 244"/>
                  <a:gd name="T7" fmla="*/ 0 h 176"/>
                  <a:gd name="T8" fmla="*/ 244 w 244"/>
                  <a:gd name="T9" fmla="*/ 50 h 176"/>
                  <a:gd name="T10" fmla="*/ 193 w 244"/>
                  <a:gd name="T11" fmla="*/ 101 h 176"/>
                  <a:gd name="T12" fmla="*/ 85 w 244"/>
                  <a:gd name="T13" fmla="*/ 101 h 176"/>
                  <a:gd name="T14" fmla="*/ 52 w 244"/>
                  <a:gd name="T15" fmla="*/ 127 h 176"/>
                  <a:gd name="T16" fmla="*/ 45 w 244"/>
                  <a:gd name="T17" fmla="*/ 162 h 176"/>
                  <a:gd name="T18" fmla="*/ 21 w 244"/>
                  <a:gd name="T19" fmla="*/ 165 h 176"/>
                  <a:gd name="T20" fmla="*/ 0 w 244"/>
                  <a:gd name="T21" fmla="*/ 147 h 176"/>
                  <a:gd name="T22" fmla="*/ 0 w 244"/>
                  <a:gd name="T23" fmla="*/ 8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76">
                    <a:moveTo>
                      <a:pt x="0" y="87"/>
                    </a:moveTo>
                    <a:cubicBezTo>
                      <a:pt x="0" y="39"/>
                      <a:pt x="39" y="0"/>
                      <a:pt x="87" y="0"/>
                    </a:cubicBezTo>
                    <a:cubicBezTo>
                      <a:pt x="88" y="0"/>
                      <a:pt x="88" y="0"/>
                      <a:pt x="88" y="0"/>
                    </a:cubicBezTo>
                    <a:cubicBezTo>
                      <a:pt x="244" y="0"/>
                      <a:pt x="244" y="0"/>
                      <a:pt x="244" y="0"/>
                    </a:cubicBezTo>
                    <a:cubicBezTo>
                      <a:pt x="244" y="50"/>
                      <a:pt x="244" y="50"/>
                      <a:pt x="244" y="50"/>
                    </a:cubicBezTo>
                    <a:cubicBezTo>
                      <a:pt x="244" y="78"/>
                      <a:pt x="221" y="101"/>
                      <a:pt x="193" y="101"/>
                    </a:cubicBezTo>
                    <a:cubicBezTo>
                      <a:pt x="85" y="101"/>
                      <a:pt x="85" y="101"/>
                      <a:pt x="85" y="101"/>
                    </a:cubicBezTo>
                    <a:cubicBezTo>
                      <a:pt x="69" y="101"/>
                      <a:pt x="56" y="112"/>
                      <a:pt x="52" y="127"/>
                    </a:cubicBezTo>
                    <a:cubicBezTo>
                      <a:pt x="45" y="162"/>
                      <a:pt x="45" y="162"/>
                      <a:pt x="45" y="162"/>
                    </a:cubicBezTo>
                    <a:cubicBezTo>
                      <a:pt x="42" y="174"/>
                      <a:pt x="27" y="176"/>
                      <a:pt x="21" y="165"/>
                    </a:cubicBezTo>
                    <a:cubicBezTo>
                      <a:pt x="0" y="147"/>
                      <a:pt x="0" y="147"/>
                      <a:pt x="0" y="147"/>
                    </a:cubicBezTo>
                    <a:cubicBezTo>
                      <a:pt x="0" y="87"/>
                      <a:pt x="0" y="87"/>
                      <a:pt x="0" y="87"/>
                    </a:cubicBezTo>
                    <a:close/>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97" name="Freeform 187">
                <a:extLst>
                  <a:ext uri="{FF2B5EF4-FFF2-40B4-BE49-F238E27FC236}">
                    <a16:creationId xmlns:a16="http://schemas.microsoft.com/office/drawing/2014/main" id="{822331E0-9B0A-4D31-AB78-ABE2006B7FF5}"/>
                  </a:ext>
                </a:extLst>
              </p:cNvPr>
              <p:cNvSpPr>
                <a:spLocks/>
              </p:cNvSpPr>
              <p:nvPr/>
            </p:nvSpPr>
            <p:spPr bwMode="auto">
              <a:xfrm>
                <a:off x="2567641" y="1450808"/>
                <a:ext cx="131433" cy="158627"/>
              </a:xfrm>
              <a:custGeom>
                <a:avLst/>
                <a:gdLst>
                  <a:gd name="T0" fmla="*/ 8 w 56"/>
                  <a:gd name="T1" fmla="*/ 0 h 67"/>
                  <a:gd name="T2" fmla="*/ 56 w 56"/>
                  <a:gd name="T3" fmla="*/ 0 h 67"/>
                  <a:gd name="T4" fmla="*/ 56 w 56"/>
                  <a:gd name="T5" fmla="*/ 11 h 67"/>
                  <a:gd name="T6" fmla="*/ 0 w 56"/>
                  <a:gd name="T7" fmla="*/ 67 h 67"/>
                </a:gdLst>
                <a:ahLst/>
                <a:cxnLst>
                  <a:cxn ang="0">
                    <a:pos x="T0" y="T1"/>
                  </a:cxn>
                  <a:cxn ang="0">
                    <a:pos x="T2" y="T3"/>
                  </a:cxn>
                  <a:cxn ang="0">
                    <a:pos x="T4" y="T5"/>
                  </a:cxn>
                  <a:cxn ang="0">
                    <a:pos x="T6" y="T7"/>
                  </a:cxn>
                </a:cxnLst>
                <a:rect l="0" t="0" r="r" b="b"/>
                <a:pathLst>
                  <a:path w="56" h="67">
                    <a:moveTo>
                      <a:pt x="8" y="0"/>
                    </a:moveTo>
                    <a:cubicBezTo>
                      <a:pt x="56" y="0"/>
                      <a:pt x="56" y="0"/>
                      <a:pt x="56" y="0"/>
                    </a:cubicBezTo>
                    <a:cubicBezTo>
                      <a:pt x="56" y="11"/>
                      <a:pt x="56" y="11"/>
                      <a:pt x="56" y="11"/>
                    </a:cubicBezTo>
                    <a:cubicBezTo>
                      <a:pt x="56" y="42"/>
                      <a:pt x="31" y="67"/>
                      <a:pt x="0" y="67"/>
                    </a:cubicBezTo>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98" name="Freeform 188">
                <a:extLst>
                  <a:ext uri="{FF2B5EF4-FFF2-40B4-BE49-F238E27FC236}">
                    <a16:creationId xmlns:a16="http://schemas.microsoft.com/office/drawing/2014/main" id="{03DAC10B-A54C-4406-981D-A1873BC26150}"/>
                  </a:ext>
                </a:extLst>
              </p:cNvPr>
              <p:cNvSpPr>
                <a:spLocks/>
              </p:cNvSpPr>
              <p:nvPr/>
            </p:nvSpPr>
            <p:spPr bwMode="auto">
              <a:xfrm>
                <a:off x="2567641" y="1450808"/>
                <a:ext cx="131433" cy="158627"/>
              </a:xfrm>
              <a:custGeom>
                <a:avLst/>
                <a:gdLst>
                  <a:gd name="T0" fmla="*/ 8 w 56"/>
                  <a:gd name="T1" fmla="*/ 0 h 67"/>
                  <a:gd name="T2" fmla="*/ 56 w 56"/>
                  <a:gd name="T3" fmla="*/ 0 h 67"/>
                  <a:gd name="T4" fmla="*/ 56 w 56"/>
                  <a:gd name="T5" fmla="*/ 11 h 67"/>
                  <a:gd name="T6" fmla="*/ 0 w 56"/>
                  <a:gd name="T7" fmla="*/ 67 h 67"/>
                </a:gdLst>
                <a:ahLst/>
                <a:cxnLst>
                  <a:cxn ang="0">
                    <a:pos x="T0" y="T1"/>
                  </a:cxn>
                  <a:cxn ang="0">
                    <a:pos x="T2" y="T3"/>
                  </a:cxn>
                  <a:cxn ang="0">
                    <a:pos x="T4" y="T5"/>
                  </a:cxn>
                  <a:cxn ang="0">
                    <a:pos x="T6" y="T7"/>
                  </a:cxn>
                </a:cxnLst>
                <a:rect l="0" t="0" r="r" b="b"/>
                <a:pathLst>
                  <a:path w="56" h="67">
                    <a:moveTo>
                      <a:pt x="8" y="0"/>
                    </a:moveTo>
                    <a:cubicBezTo>
                      <a:pt x="56" y="0"/>
                      <a:pt x="56" y="0"/>
                      <a:pt x="56" y="0"/>
                    </a:cubicBezTo>
                    <a:cubicBezTo>
                      <a:pt x="56" y="11"/>
                      <a:pt x="56" y="11"/>
                      <a:pt x="56" y="11"/>
                    </a:cubicBezTo>
                    <a:cubicBezTo>
                      <a:pt x="56" y="42"/>
                      <a:pt x="31" y="67"/>
                      <a:pt x="0" y="67"/>
                    </a:cubicBezTo>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sp>
          <p:nvSpPr>
            <p:cNvPr id="786" name="Freeform 145">
              <a:extLst>
                <a:ext uri="{FF2B5EF4-FFF2-40B4-BE49-F238E27FC236}">
                  <a16:creationId xmlns:a16="http://schemas.microsoft.com/office/drawing/2014/main" id="{75AFF3AF-BA6C-4E70-B97A-B0494DE58ED8}"/>
                </a:ext>
              </a:extLst>
            </p:cNvPr>
            <p:cNvSpPr>
              <a:spLocks/>
            </p:cNvSpPr>
            <p:nvPr/>
          </p:nvSpPr>
          <p:spPr bwMode="auto">
            <a:xfrm>
              <a:off x="1581793" y="4395432"/>
              <a:ext cx="301213" cy="61095"/>
            </a:xfrm>
            <a:custGeom>
              <a:avLst/>
              <a:gdLst>
                <a:gd name="T0" fmla="*/ 97 w 102"/>
                <a:gd name="T1" fmla="*/ 21 h 21"/>
                <a:gd name="T2" fmla="*/ 6 w 102"/>
                <a:gd name="T3" fmla="*/ 21 h 21"/>
                <a:gd name="T4" fmla="*/ 0 w 102"/>
                <a:gd name="T5" fmla="*/ 16 h 21"/>
                <a:gd name="T6" fmla="*/ 0 w 102"/>
                <a:gd name="T7" fmla="*/ 6 h 21"/>
                <a:gd name="T8" fmla="*/ 6 w 102"/>
                <a:gd name="T9" fmla="*/ 0 h 21"/>
                <a:gd name="T10" fmla="*/ 97 w 102"/>
                <a:gd name="T11" fmla="*/ 0 h 21"/>
                <a:gd name="T12" fmla="*/ 102 w 102"/>
                <a:gd name="T13" fmla="*/ 6 h 21"/>
                <a:gd name="T14" fmla="*/ 102 w 102"/>
                <a:gd name="T15" fmla="*/ 16 h 21"/>
                <a:gd name="T16" fmla="*/ 97 w 10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1">
                  <a:moveTo>
                    <a:pt x="97" y="21"/>
                  </a:moveTo>
                  <a:cubicBezTo>
                    <a:pt x="6" y="21"/>
                    <a:pt x="6" y="21"/>
                    <a:pt x="6" y="21"/>
                  </a:cubicBezTo>
                  <a:cubicBezTo>
                    <a:pt x="3" y="21"/>
                    <a:pt x="0" y="19"/>
                    <a:pt x="0" y="16"/>
                  </a:cubicBezTo>
                  <a:cubicBezTo>
                    <a:pt x="0" y="6"/>
                    <a:pt x="0" y="6"/>
                    <a:pt x="0" y="6"/>
                  </a:cubicBezTo>
                  <a:cubicBezTo>
                    <a:pt x="0" y="3"/>
                    <a:pt x="3" y="0"/>
                    <a:pt x="6" y="0"/>
                  </a:cubicBezTo>
                  <a:cubicBezTo>
                    <a:pt x="97" y="0"/>
                    <a:pt x="97" y="0"/>
                    <a:pt x="97" y="0"/>
                  </a:cubicBezTo>
                  <a:cubicBezTo>
                    <a:pt x="99" y="0"/>
                    <a:pt x="102" y="3"/>
                    <a:pt x="102" y="6"/>
                  </a:cubicBezTo>
                  <a:cubicBezTo>
                    <a:pt x="102" y="16"/>
                    <a:pt x="102" y="16"/>
                    <a:pt x="102" y="16"/>
                  </a:cubicBezTo>
                  <a:cubicBezTo>
                    <a:pt x="102" y="19"/>
                    <a:pt x="99" y="21"/>
                    <a:pt x="97" y="21"/>
                  </a:cubicBezTo>
                  <a:close/>
                </a:path>
              </a:pathLst>
            </a:custGeom>
            <a:solidFill>
              <a:schemeClr val="tx1"/>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87" name="Freeform 148">
              <a:extLst>
                <a:ext uri="{FF2B5EF4-FFF2-40B4-BE49-F238E27FC236}">
                  <a16:creationId xmlns:a16="http://schemas.microsoft.com/office/drawing/2014/main" id="{6332D225-3FF5-4F11-A0F8-71C818E14FF1}"/>
                </a:ext>
              </a:extLst>
            </p:cNvPr>
            <p:cNvSpPr>
              <a:spLocks/>
            </p:cNvSpPr>
            <p:nvPr/>
          </p:nvSpPr>
          <p:spPr bwMode="auto">
            <a:xfrm>
              <a:off x="1622996" y="4332916"/>
              <a:ext cx="218805" cy="62516"/>
            </a:xfrm>
            <a:custGeom>
              <a:avLst/>
              <a:gdLst>
                <a:gd name="T0" fmla="*/ 74 w 74"/>
                <a:gd name="T1" fmla="*/ 21 h 21"/>
                <a:gd name="T2" fmla="*/ 0 w 74"/>
                <a:gd name="T3" fmla="*/ 21 h 21"/>
                <a:gd name="T4" fmla="*/ 0 w 74"/>
                <a:gd name="T5" fmla="*/ 17 h 21"/>
                <a:gd name="T6" fmla="*/ 8 w 74"/>
                <a:gd name="T7" fmla="*/ 7 h 21"/>
                <a:gd name="T8" fmla="*/ 64 w 74"/>
                <a:gd name="T9" fmla="*/ 1 h 21"/>
                <a:gd name="T10" fmla="*/ 74 w 74"/>
                <a:gd name="T11" fmla="*/ 10 h 21"/>
                <a:gd name="T12" fmla="*/ 74 w 7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74" y="21"/>
                  </a:moveTo>
                  <a:cubicBezTo>
                    <a:pt x="0" y="21"/>
                    <a:pt x="0" y="21"/>
                    <a:pt x="0" y="21"/>
                  </a:cubicBezTo>
                  <a:cubicBezTo>
                    <a:pt x="0" y="17"/>
                    <a:pt x="0" y="17"/>
                    <a:pt x="0" y="17"/>
                  </a:cubicBezTo>
                  <a:cubicBezTo>
                    <a:pt x="0" y="12"/>
                    <a:pt x="4" y="8"/>
                    <a:pt x="8" y="7"/>
                  </a:cubicBezTo>
                  <a:cubicBezTo>
                    <a:pt x="64" y="1"/>
                    <a:pt x="64" y="1"/>
                    <a:pt x="64" y="1"/>
                  </a:cubicBezTo>
                  <a:cubicBezTo>
                    <a:pt x="69" y="0"/>
                    <a:pt x="74" y="4"/>
                    <a:pt x="74" y="10"/>
                  </a:cubicBezTo>
                  <a:lnTo>
                    <a:pt x="74" y="21"/>
                  </a:lnTo>
                  <a:close/>
                </a:path>
              </a:pathLst>
            </a:custGeom>
            <a:solidFill>
              <a:schemeClr val="tx1"/>
            </a:solidFill>
            <a:ln w="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88" name="Freeform 200">
              <a:extLst>
                <a:ext uri="{FF2B5EF4-FFF2-40B4-BE49-F238E27FC236}">
                  <a16:creationId xmlns:a16="http://schemas.microsoft.com/office/drawing/2014/main" id="{A32FCB2D-02D6-40B3-AF28-3F62EC3308FC}"/>
                </a:ext>
              </a:extLst>
            </p:cNvPr>
            <p:cNvSpPr>
              <a:spLocks noEditPoints="1"/>
            </p:cNvSpPr>
            <p:nvPr/>
          </p:nvSpPr>
          <p:spPr bwMode="auto">
            <a:xfrm>
              <a:off x="1826883" y="3140143"/>
              <a:ext cx="99457" cy="103719"/>
            </a:xfrm>
            <a:custGeom>
              <a:avLst/>
              <a:gdLst>
                <a:gd name="T0" fmla="*/ 34 w 34"/>
                <a:gd name="T1" fmla="*/ 18 h 35"/>
                <a:gd name="T2" fmla="*/ 34 w 34"/>
                <a:gd name="T3" fmla="*/ 18 h 35"/>
                <a:gd name="T4" fmla="*/ 34 w 34"/>
                <a:gd name="T5" fmla="*/ 18 h 35"/>
                <a:gd name="T6" fmla="*/ 17 w 34"/>
                <a:gd name="T7" fmla="*/ 0 h 35"/>
                <a:gd name="T8" fmla="*/ 0 w 34"/>
                <a:gd name="T9" fmla="*/ 18 h 35"/>
                <a:gd name="T10" fmla="*/ 0 w 34"/>
                <a:gd name="T11" fmla="*/ 18 h 35"/>
                <a:gd name="T12" fmla="*/ 17 w 34"/>
                <a:gd name="T13" fmla="*/ 35 h 35"/>
                <a:gd name="T14" fmla="*/ 34 w 34"/>
                <a:gd name="T15" fmla="*/ 18 h 35"/>
                <a:gd name="T16" fmla="*/ 30 w 34"/>
                <a:gd name="T17" fmla="*/ 18 h 35"/>
                <a:gd name="T18" fmla="*/ 29 w 34"/>
                <a:gd name="T19" fmla="*/ 18 h 35"/>
                <a:gd name="T20" fmla="*/ 30 w 34"/>
                <a:gd name="T21" fmla="*/ 19 h 35"/>
                <a:gd name="T22" fmla="*/ 23 w 34"/>
                <a:gd name="T23" fmla="*/ 26 h 35"/>
                <a:gd name="T24" fmla="*/ 22 w 34"/>
                <a:gd name="T25" fmla="*/ 26 h 35"/>
                <a:gd name="T26" fmla="*/ 17 w 34"/>
                <a:gd name="T27" fmla="*/ 27 h 35"/>
                <a:gd name="T28" fmla="*/ 8 w 34"/>
                <a:gd name="T29" fmla="*/ 18 h 35"/>
                <a:gd name="T30" fmla="*/ 17 w 34"/>
                <a:gd name="T31" fmla="*/ 8 h 35"/>
                <a:gd name="T32" fmla="*/ 25 w 34"/>
                <a:gd name="T33" fmla="*/ 12 h 35"/>
                <a:gd name="T34" fmla="*/ 29 w 34"/>
                <a:gd name="T35" fmla="*/ 18 h 35"/>
                <a:gd name="T36" fmla="*/ 30 w 34"/>
                <a:gd name="T37" fmla="*/ 18 h 35"/>
                <a:gd name="T38" fmla="*/ 34 w 34"/>
                <a:gd name="T39" fmla="*/ 18 h 35"/>
                <a:gd name="T40" fmla="*/ 34 w 34"/>
                <a:gd name="T41" fmla="*/ 18 h 35"/>
                <a:gd name="T42" fmla="*/ 34 w 34"/>
                <a:gd name="T43" fmla="*/ 16 h 35"/>
                <a:gd name="T44" fmla="*/ 17 w 34"/>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35">
                  <a:moveTo>
                    <a:pt x="34" y="18"/>
                  </a:moveTo>
                  <a:cubicBezTo>
                    <a:pt x="34" y="18"/>
                    <a:pt x="34" y="18"/>
                    <a:pt x="34" y="18"/>
                  </a:cubicBezTo>
                  <a:cubicBezTo>
                    <a:pt x="34" y="18"/>
                    <a:pt x="34" y="18"/>
                    <a:pt x="34" y="18"/>
                  </a:cubicBezTo>
                  <a:moveTo>
                    <a:pt x="17" y="0"/>
                  </a:moveTo>
                  <a:cubicBezTo>
                    <a:pt x="7" y="0"/>
                    <a:pt x="0" y="8"/>
                    <a:pt x="0" y="18"/>
                  </a:cubicBezTo>
                  <a:cubicBezTo>
                    <a:pt x="0" y="18"/>
                    <a:pt x="0" y="18"/>
                    <a:pt x="0" y="18"/>
                  </a:cubicBezTo>
                  <a:cubicBezTo>
                    <a:pt x="0" y="27"/>
                    <a:pt x="7" y="35"/>
                    <a:pt x="17" y="35"/>
                  </a:cubicBezTo>
                  <a:cubicBezTo>
                    <a:pt x="27" y="35"/>
                    <a:pt x="34" y="27"/>
                    <a:pt x="34" y="18"/>
                  </a:cubicBezTo>
                  <a:cubicBezTo>
                    <a:pt x="30" y="18"/>
                    <a:pt x="30" y="18"/>
                    <a:pt x="30" y="18"/>
                  </a:cubicBezTo>
                  <a:cubicBezTo>
                    <a:pt x="29" y="18"/>
                    <a:pt x="29" y="18"/>
                    <a:pt x="29" y="18"/>
                  </a:cubicBezTo>
                  <a:cubicBezTo>
                    <a:pt x="29" y="18"/>
                    <a:pt x="30" y="19"/>
                    <a:pt x="30" y="19"/>
                  </a:cubicBezTo>
                  <a:cubicBezTo>
                    <a:pt x="30" y="23"/>
                    <a:pt x="26" y="26"/>
                    <a:pt x="23" y="26"/>
                  </a:cubicBezTo>
                  <a:cubicBezTo>
                    <a:pt x="22" y="26"/>
                    <a:pt x="22" y="26"/>
                    <a:pt x="22" y="26"/>
                  </a:cubicBezTo>
                  <a:cubicBezTo>
                    <a:pt x="20" y="27"/>
                    <a:pt x="19" y="27"/>
                    <a:pt x="17" y="27"/>
                  </a:cubicBezTo>
                  <a:cubicBezTo>
                    <a:pt x="12" y="27"/>
                    <a:pt x="8" y="23"/>
                    <a:pt x="8" y="18"/>
                  </a:cubicBezTo>
                  <a:cubicBezTo>
                    <a:pt x="8" y="13"/>
                    <a:pt x="12" y="8"/>
                    <a:pt x="17" y="8"/>
                  </a:cubicBezTo>
                  <a:cubicBezTo>
                    <a:pt x="20" y="8"/>
                    <a:pt x="23" y="10"/>
                    <a:pt x="25" y="12"/>
                  </a:cubicBezTo>
                  <a:cubicBezTo>
                    <a:pt x="27" y="13"/>
                    <a:pt x="29" y="15"/>
                    <a:pt x="29" y="18"/>
                  </a:cubicBezTo>
                  <a:cubicBezTo>
                    <a:pt x="30" y="18"/>
                    <a:pt x="30" y="18"/>
                    <a:pt x="30" y="18"/>
                  </a:cubicBezTo>
                  <a:cubicBezTo>
                    <a:pt x="34" y="18"/>
                    <a:pt x="34" y="18"/>
                    <a:pt x="34" y="18"/>
                  </a:cubicBezTo>
                  <a:cubicBezTo>
                    <a:pt x="34" y="18"/>
                    <a:pt x="34" y="18"/>
                    <a:pt x="34" y="18"/>
                  </a:cubicBezTo>
                  <a:cubicBezTo>
                    <a:pt x="34" y="17"/>
                    <a:pt x="34" y="16"/>
                    <a:pt x="34" y="16"/>
                  </a:cubicBezTo>
                  <a:cubicBezTo>
                    <a:pt x="33" y="7"/>
                    <a:pt x="26" y="0"/>
                    <a:pt x="1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89" name="Freeform 201">
              <a:extLst>
                <a:ext uri="{FF2B5EF4-FFF2-40B4-BE49-F238E27FC236}">
                  <a16:creationId xmlns:a16="http://schemas.microsoft.com/office/drawing/2014/main" id="{73163BFA-7463-450F-BDE4-55AD78F38670}"/>
                </a:ext>
              </a:extLst>
            </p:cNvPr>
            <p:cNvSpPr>
              <a:spLocks/>
            </p:cNvSpPr>
            <p:nvPr/>
          </p:nvSpPr>
          <p:spPr bwMode="auto">
            <a:xfrm>
              <a:off x="1873770" y="3175663"/>
              <a:ext cx="41203" cy="41203"/>
            </a:xfrm>
            <a:custGeom>
              <a:avLst/>
              <a:gdLst>
                <a:gd name="T0" fmla="*/ 7 w 14"/>
                <a:gd name="T1" fmla="*/ 0 h 14"/>
                <a:gd name="T2" fmla="*/ 0 w 14"/>
                <a:gd name="T3" fmla="*/ 7 h 14"/>
                <a:gd name="T4" fmla="*/ 6 w 14"/>
                <a:gd name="T5" fmla="*/ 14 h 14"/>
                <a:gd name="T6" fmla="*/ 7 w 14"/>
                <a:gd name="T7" fmla="*/ 14 h 14"/>
                <a:gd name="T8" fmla="*/ 14 w 14"/>
                <a:gd name="T9" fmla="*/ 7 h 14"/>
                <a:gd name="T10" fmla="*/ 13 w 14"/>
                <a:gd name="T11" fmla="*/ 6 h 14"/>
                <a:gd name="T12" fmla="*/ 13 w 14"/>
                <a:gd name="T13" fmla="*/ 6 h 14"/>
                <a:gd name="T14" fmla="*/ 9 w 14"/>
                <a:gd name="T15" fmla="*/ 0 h 14"/>
                <a:gd name="T16" fmla="*/ 7 w 1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4">
                  <a:moveTo>
                    <a:pt x="7" y="0"/>
                  </a:moveTo>
                  <a:cubicBezTo>
                    <a:pt x="3" y="0"/>
                    <a:pt x="0" y="3"/>
                    <a:pt x="0" y="7"/>
                  </a:cubicBezTo>
                  <a:cubicBezTo>
                    <a:pt x="0" y="11"/>
                    <a:pt x="2" y="14"/>
                    <a:pt x="6" y="14"/>
                  </a:cubicBezTo>
                  <a:cubicBezTo>
                    <a:pt x="6" y="14"/>
                    <a:pt x="6" y="14"/>
                    <a:pt x="7" y="14"/>
                  </a:cubicBezTo>
                  <a:cubicBezTo>
                    <a:pt x="10" y="14"/>
                    <a:pt x="14" y="11"/>
                    <a:pt x="14" y="7"/>
                  </a:cubicBezTo>
                  <a:cubicBezTo>
                    <a:pt x="14" y="7"/>
                    <a:pt x="13" y="6"/>
                    <a:pt x="13" y="6"/>
                  </a:cubicBezTo>
                  <a:cubicBezTo>
                    <a:pt x="13" y="6"/>
                    <a:pt x="13" y="6"/>
                    <a:pt x="13" y="6"/>
                  </a:cubicBezTo>
                  <a:cubicBezTo>
                    <a:pt x="13" y="3"/>
                    <a:pt x="11" y="1"/>
                    <a:pt x="9" y="0"/>
                  </a:cubicBezTo>
                  <a:cubicBezTo>
                    <a:pt x="8" y="0"/>
                    <a:pt x="7" y="0"/>
                    <a:pt x="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90" name="Freeform 195">
              <a:extLst>
                <a:ext uri="{FF2B5EF4-FFF2-40B4-BE49-F238E27FC236}">
                  <a16:creationId xmlns:a16="http://schemas.microsoft.com/office/drawing/2014/main" id="{B0779B49-178F-4F2C-808A-C208D1A0266A}"/>
                </a:ext>
              </a:extLst>
            </p:cNvPr>
            <p:cNvSpPr>
              <a:spLocks noEditPoints="1"/>
            </p:cNvSpPr>
            <p:nvPr/>
          </p:nvSpPr>
          <p:spPr bwMode="auto">
            <a:xfrm>
              <a:off x="2074105" y="3140143"/>
              <a:ext cx="103719" cy="103719"/>
            </a:xfrm>
            <a:custGeom>
              <a:avLst/>
              <a:gdLst>
                <a:gd name="T0" fmla="*/ 35 w 35"/>
                <a:gd name="T1" fmla="*/ 18 h 35"/>
                <a:gd name="T2" fmla="*/ 35 w 35"/>
                <a:gd name="T3" fmla="*/ 18 h 35"/>
                <a:gd name="T4" fmla="*/ 35 w 35"/>
                <a:gd name="T5" fmla="*/ 18 h 35"/>
                <a:gd name="T6" fmla="*/ 17 w 35"/>
                <a:gd name="T7" fmla="*/ 0 h 35"/>
                <a:gd name="T8" fmla="*/ 0 w 35"/>
                <a:gd name="T9" fmla="*/ 18 h 35"/>
                <a:gd name="T10" fmla="*/ 0 w 35"/>
                <a:gd name="T11" fmla="*/ 18 h 35"/>
                <a:gd name="T12" fmla="*/ 17 w 35"/>
                <a:gd name="T13" fmla="*/ 35 h 35"/>
                <a:gd name="T14" fmla="*/ 29 w 35"/>
                <a:gd name="T15" fmla="*/ 31 h 35"/>
                <a:gd name="T16" fmla="*/ 35 w 35"/>
                <a:gd name="T17" fmla="*/ 18 h 35"/>
                <a:gd name="T18" fmla="*/ 31 w 35"/>
                <a:gd name="T19" fmla="*/ 18 h 35"/>
                <a:gd name="T20" fmla="*/ 30 w 35"/>
                <a:gd name="T21" fmla="*/ 18 h 35"/>
                <a:gd name="T22" fmla="*/ 24 w 35"/>
                <a:gd name="T23" fmla="*/ 25 h 35"/>
                <a:gd name="T24" fmla="*/ 17 w 35"/>
                <a:gd name="T25" fmla="*/ 27 h 35"/>
                <a:gd name="T26" fmla="*/ 8 w 35"/>
                <a:gd name="T27" fmla="*/ 18 h 35"/>
                <a:gd name="T28" fmla="*/ 17 w 35"/>
                <a:gd name="T29" fmla="*/ 8 h 35"/>
                <a:gd name="T30" fmla="*/ 24 w 35"/>
                <a:gd name="T31" fmla="*/ 11 h 35"/>
                <a:gd name="T32" fmla="*/ 30 w 35"/>
                <a:gd name="T33" fmla="*/ 18 h 35"/>
                <a:gd name="T34" fmla="*/ 30 w 35"/>
                <a:gd name="T35" fmla="*/ 18 h 35"/>
                <a:gd name="T36" fmla="*/ 31 w 35"/>
                <a:gd name="T37" fmla="*/ 18 h 35"/>
                <a:gd name="T38" fmla="*/ 35 w 35"/>
                <a:gd name="T39" fmla="*/ 18 h 35"/>
                <a:gd name="T40" fmla="*/ 35 w 35"/>
                <a:gd name="T41" fmla="*/ 18 h 35"/>
                <a:gd name="T42" fmla="*/ 29 w 35"/>
                <a:gd name="T43" fmla="*/ 4 h 35"/>
                <a:gd name="T44" fmla="*/ 17 w 35"/>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35">
                  <a:moveTo>
                    <a:pt x="35" y="18"/>
                  </a:moveTo>
                  <a:cubicBezTo>
                    <a:pt x="35" y="18"/>
                    <a:pt x="35" y="18"/>
                    <a:pt x="35" y="18"/>
                  </a:cubicBezTo>
                  <a:cubicBezTo>
                    <a:pt x="35" y="18"/>
                    <a:pt x="35" y="18"/>
                    <a:pt x="35" y="18"/>
                  </a:cubicBezTo>
                  <a:moveTo>
                    <a:pt x="17" y="0"/>
                  </a:moveTo>
                  <a:cubicBezTo>
                    <a:pt x="8" y="0"/>
                    <a:pt x="0" y="8"/>
                    <a:pt x="0" y="18"/>
                  </a:cubicBezTo>
                  <a:cubicBezTo>
                    <a:pt x="0" y="18"/>
                    <a:pt x="0" y="18"/>
                    <a:pt x="0" y="18"/>
                  </a:cubicBezTo>
                  <a:cubicBezTo>
                    <a:pt x="0" y="27"/>
                    <a:pt x="8" y="35"/>
                    <a:pt x="17" y="35"/>
                  </a:cubicBezTo>
                  <a:cubicBezTo>
                    <a:pt x="22" y="35"/>
                    <a:pt x="26" y="34"/>
                    <a:pt x="29" y="31"/>
                  </a:cubicBezTo>
                  <a:cubicBezTo>
                    <a:pt x="32" y="28"/>
                    <a:pt x="35" y="23"/>
                    <a:pt x="35" y="18"/>
                  </a:cubicBezTo>
                  <a:cubicBezTo>
                    <a:pt x="31" y="18"/>
                    <a:pt x="31" y="18"/>
                    <a:pt x="31" y="18"/>
                  </a:cubicBezTo>
                  <a:cubicBezTo>
                    <a:pt x="30" y="18"/>
                    <a:pt x="30" y="18"/>
                    <a:pt x="30" y="18"/>
                  </a:cubicBezTo>
                  <a:cubicBezTo>
                    <a:pt x="30" y="21"/>
                    <a:pt x="27" y="24"/>
                    <a:pt x="24" y="25"/>
                  </a:cubicBezTo>
                  <a:cubicBezTo>
                    <a:pt x="22" y="26"/>
                    <a:pt x="20" y="27"/>
                    <a:pt x="17" y="27"/>
                  </a:cubicBezTo>
                  <a:cubicBezTo>
                    <a:pt x="12" y="27"/>
                    <a:pt x="8" y="23"/>
                    <a:pt x="8" y="18"/>
                  </a:cubicBezTo>
                  <a:cubicBezTo>
                    <a:pt x="8" y="13"/>
                    <a:pt x="12" y="8"/>
                    <a:pt x="17" y="8"/>
                  </a:cubicBezTo>
                  <a:cubicBezTo>
                    <a:pt x="20" y="8"/>
                    <a:pt x="22" y="9"/>
                    <a:pt x="24" y="11"/>
                  </a:cubicBezTo>
                  <a:cubicBezTo>
                    <a:pt x="27" y="11"/>
                    <a:pt x="30" y="14"/>
                    <a:pt x="30" y="18"/>
                  </a:cubicBezTo>
                  <a:cubicBezTo>
                    <a:pt x="30" y="18"/>
                    <a:pt x="30" y="18"/>
                    <a:pt x="30" y="18"/>
                  </a:cubicBezTo>
                  <a:cubicBezTo>
                    <a:pt x="31" y="18"/>
                    <a:pt x="31" y="18"/>
                    <a:pt x="31" y="18"/>
                  </a:cubicBezTo>
                  <a:cubicBezTo>
                    <a:pt x="35" y="18"/>
                    <a:pt x="35" y="18"/>
                    <a:pt x="35" y="18"/>
                  </a:cubicBezTo>
                  <a:cubicBezTo>
                    <a:pt x="35" y="18"/>
                    <a:pt x="35" y="18"/>
                    <a:pt x="35" y="18"/>
                  </a:cubicBezTo>
                  <a:cubicBezTo>
                    <a:pt x="35" y="12"/>
                    <a:pt x="32" y="8"/>
                    <a:pt x="29" y="4"/>
                  </a:cubicBezTo>
                  <a:cubicBezTo>
                    <a:pt x="26" y="2"/>
                    <a:pt x="22" y="0"/>
                    <a:pt x="1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91" name="Freeform 196">
              <a:extLst>
                <a:ext uri="{FF2B5EF4-FFF2-40B4-BE49-F238E27FC236}">
                  <a16:creationId xmlns:a16="http://schemas.microsoft.com/office/drawing/2014/main" id="{A0466A09-136C-4BFA-A68C-E1301422B2AF}"/>
                </a:ext>
              </a:extLst>
            </p:cNvPr>
            <p:cNvSpPr>
              <a:spLocks/>
            </p:cNvSpPr>
            <p:nvPr/>
          </p:nvSpPr>
          <p:spPr bwMode="auto">
            <a:xfrm>
              <a:off x="2124607" y="3172821"/>
              <a:ext cx="41203" cy="41203"/>
            </a:xfrm>
            <a:custGeom>
              <a:avLst/>
              <a:gdLst>
                <a:gd name="T0" fmla="*/ 7 w 14"/>
                <a:gd name="T1" fmla="*/ 0 h 14"/>
                <a:gd name="T2" fmla="*/ 0 w 14"/>
                <a:gd name="T3" fmla="*/ 7 h 14"/>
                <a:gd name="T4" fmla="*/ 7 w 14"/>
                <a:gd name="T5" fmla="*/ 14 h 14"/>
                <a:gd name="T6" fmla="*/ 8 w 14"/>
                <a:gd name="T7" fmla="*/ 14 h 14"/>
                <a:gd name="T8" fmla="*/ 14 w 14"/>
                <a:gd name="T9" fmla="*/ 7 h 14"/>
                <a:gd name="T10" fmla="*/ 14 w 14"/>
                <a:gd name="T11" fmla="*/ 7 h 14"/>
                <a:gd name="T12" fmla="*/ 14 w 14"/>
                <a:gd name="T13" fmla="*/ 7 h 14"/>
                <a:gd name="T14" fmla="*/ 8 w 14"/>
                <a:gd name="T15" fmla="*/ 0 h 14"/>
                <a:gd name="T16" fmla="*/ 7 w 1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4">
                  <a:moveTo>
                    <a:pt x="7" y="0"/>
                  </a:moveTo>
                  <a:cubicBezTo>
                    <a:pt x="3" y="0"/>
                    <a:pt x="0" y="3"/>
                    <a:pt x="0" y="7"/>
                  </a:cubicBezTo>
                  <a:cubicBezTo>
                    <a:pt x="0" y="11"/>
                    <a:pt x="3" y="14"/>
                    <a:pt x="7" y="14"/>
                  </a:cubicBezTo>
                  <a:cubicBezTo>
                    <a:pt x="7" y="14"/>
                    <a:pt x="7" y="14"/>
                    <a:pt x="8" y="14"/>
                  </a:cubicBezTo>
                  <a:cubicBezTo>
                    <a:pt x="11" y="13"/>
                    <a:pt x="14" y="10"/>
                    <a:pt x="14" y="7"/>
                  </a:cubicBezTo>
                  <a:cubicBezTo>
                    <a:pt x="14" y="7"/>
                    <a:pt x="14" y="7"/>
                    <a:pt x="14" y="7"/>
                  </a:cubicBezTo>
                  <a:cubicBezTo>
                    <a:pt x="14" y="7"/>
                    <a:pt x="14" y="7"/>
                    <a:pt x="14" y="7"/>
                  </a:cubicBezTo>
                  <a:cubicBezTo>
                    <a:pt x="14" y="3"/>
                    <a:pt x="11" y="0"/>
                    <a:pt x="8" y="0"/>
                  </a:cubicBezTo>
                  <a:cubicBezTo>
                    <a:pt x="7" y="0"/>
                    <a:pt x="7" y="0"/>
                    <a:pt x="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803" name="Group 802">
            <a:extLst>
              <a:ext uri="{FF2B5EF4-FFF2-40B4-BE49-F238E27FC236}">
                <a16:creationId xmlns:a16="http://schemas.microsoft.com/office/drawing/2014/main" id="{2F30E7EF-7FC3-42CB-A5A3-EB34EEB69672}"/>
              </a:ext>
            </a:extLst>
          </p:cNvPr>
          <p:cNvGrpSpPr/>
          <p:nvPr/>
        </p:nvGrpSpPr>
        <p:grpSpPr>
          <a:xfrm>
            <a:off x="7329084" y="4543180"/>
            <a:ext cx="2684082" cy="4207033"/>
            <a:chOff x="4515068" y="2615862"/>
            <a:chExt cx="1828591" cy="2866136"/>
          </a:xfrm>
        </p:grpSpPr>
        <p:sp>
          <p:nvSpPr>
            <p:cNvPr id="542" name="Freeform: Shape 541">
              <a:extLst>
                <a:ext uri="{FF2B5EF4-FFF2-40B4-BE49-F238E27FC236}">
                  <a16:creationId xmlns:a16="http://schemas.microsoft.com/office/drawing/2014/main" id="{B9C8E9B8-B1E5-474B-B6E5-4AAFE296A166}"/>
                </a:ext>
              </a:extLst>
            </p:cNvPr>
            <p:cNvSpPr/>
            <p:nvPr/>
          </p:nvSpPr>
          <p:spPr>
            <a:xfrm>
              <a:off x="4803494" y="3770986"/>
              <a:ext cx="1277315" cy="1696087"/>
            </a:xfrm>
            <a:custGeom>
              <a:avLst/>
              <a:gdLst>
                <a:gd name="connsiteX0" fmla="*/ 216425 w 1018610"/>
                <a:gd name="connsiteY0" fmla="*/ 0 h 1352565"/>
                <a:gd name="connsiteX1" fmla="*/ 802185 w 1018610"/>
                <a:gd name="connsiteY1" fmla="*/ 0 h 1352565"/>
                <a:gd name="connsiteX2" fmla="*/ 1018610 w 1018610"/>
                <a:gd name="connsiteY2" fmla="*/ 217268 h 1352565"/>
                <a:gd name="connsiteX3" fmla="*/ 1018610 w 1018610"/>
                <a:gd name="connsiteY3" fmla="*/ 1345895 h 1352565"/>
                <a:gd name="connsiteX4" fmla="*/ 1018610 w 1018610"/>
                <a:gd name="connsiteY4" fmla="*/ 1352565 h 1352565"/>
                <a:gd name="connsiteX5" fmla="*/ 999791 w 1018610"/>
                <a:gd name="connsiteY5" fmla="*/ 1352565 h 1352565"/>
                <a:gd name="connsiteX6" fmla="*/ 999791 w 1018610"/>
                <a:gd name="connsiteY6" fmla="*/ 1343220 h 1352565"/>
                <a:gd name="connsiteX7" fmla="*/ 999791 w 1018610"/>
                <a:gd name="connsiteY7" fmla="*/ 217268 h 1352565"/>
                <a:gd name="connsiteX8" fmla="*/ 940979 w 1018610"/>
                <a:gd name="connsiteY8" fmla="*/ 77933 h 1352565"/>
                <a:gd name="connsiteX9" fmla="*/ 802185 w 1018610"/>
                <a:gd name="connsiteY9" fmla="*/ 18893 h 1352565"/>
                <a:gd name="connsiteX10" fmla="*/ 216425 w 1018610"/>
                <a:gd name="connsiteY10" fmla="*/ 18893 h 1352565"/>
                <a:gd name="connsiteX11" fmla="*/ 77631 w 1018610"/>
                <a:gd name="connsiteY11" fmla="*/ 77933 h 1352565"/>
                <a:gd name="connsiteX12" fmla="*/ 18820 w 1018610"/>
                <a:gd name="connsiteY12" fmla="*/ 217268 h 1352565"/>
                <a:gd name="connsiteX13" fmla="*/ 18820 w 1018610"/>
                <a:gd name="connsiteY13" fmla="*/ 1250814 h 1352565"/>
                <a:gd name="connsiteX14" fmla="*/ 18820 w 1018610"/>
                <a:gd name="connsiteY14" fmla="*/ 1352565 h 1352565"/>
                <a:gd name="connsiteX15" fmla="*/ 0 w 1018610"/>
                <a:gd name="connsiteY15" fmla="*/ 1352565 h 1352565"/>
                <a:gd name="connsiteX16" fmla="*/ 0 w 1018610"/>
                <a:gd name="connsiteY16" fmla="*/ 1281156 h 1352565"/>
                <a:gd name="connsiteX17" fmla="*/ 0 w 1018610"/>
                <a:gd name="connsiteY17" fmla="*/ 217268 h 1352565"/>
                <a:gd name="connsiteX18" fmla="*/ 216425 w 1018610"/>
                <a:gd name="connsiteY18" fmla="*/ 0 h 135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8610" h="1352565">
                  <a:moveTo>
                    <a:pt x="216425" y="0"/>
                  </a:moveTo>
                  <a:cubicBezTo>
                    <a:pt x="216425" y="0"/>
                    <a:pt x="216425" y="0"/>
                    <a:pt x="802185" y="0"/>
                  </a:cubicBezTo>
                  <a:cubicBezTo>
                    <a:pt x="919807" y="0"/>
                    <a:pt x="1018610" y="96826"/>
                    <a:pt x="1018610" y="217268"/>
                  </a:cubicBezTo>
                  <a:cubicBezTo>
                    <a:pt x="1018610" y="217268"/>
                    <a:pt x="1018610" y="217268"/>
                    <a:pt x="1018610" y="1345895"/>
                  </a:cubicBezTo>
                  <a:lnTo>
                    <a:pt x="1018610" y="1352565"/>
                  </a:lnTo>
                  <a:lnTo>
                    <a:pt x="999791" y="1352565"/>
                  </a:lnTo>
                  <a:lnTo>
                    <a:pt x="999791" y="1343220"/>
                  </a:lnTo>
                  <a:cubicBezTo>
                    <a:pt x="999791" y="1153610"/>
                    <a:pt x="999791" y="816527"/>
                    <a:pt x="999791" y="217268"/>
                  </a:cubicBezTo>
                  <a:cubicBezTo>
                    <a:pt x="999791" y="162951"/>
                    <a:pt x="976266" y="113358"/>
                    <a:pt x="940979" y="77933"/>
                  </a:cubicBezTo>
                  <a:cubicBezTo>
                    <a:pt x="905693" y="42509"/>
                    <a:pt x="856291" y="18893"/>
                    <a:pt x="802185" y="18893"/>
                  </a:cubicBezTo>
                  <a:cubicBezTo>
                    <a:pt x="802185" y="18893"/>
                    <a:pt x="802185" y="18893"/>
                    <a:pt x="216425" y="18893"/>
                  </a:cubicBezTo>
                  <a:cubicBezTo>
                    <a:pt x="162319" y="18893"/>
                    <a:pt x="112918" y="42509"/>
                    <a:pt x="77631" y="77933"/>
                  </a:cubicBezTo>
                  <a:cubicBezTo>
                    <a:pt x="42344" y="113358"/>
                    <a:pt x="18820" y="162951"/>
                    <a:pt x="18820" y="217268"/>
                  </a:cubicBezTo>
                  <a:cubicBezTo>
                    <a:pt x="18820" y="217268"/>
                    <a:pt x="18820" y="217268"/>
                    <a:pt x="18820" y="1250814"/>
                  </a:cubicBezTo>
                  <a:lnTo>
                    <a:pt x="18820" y="1352565"/>
                  </a:lnTo>
                  <a:lnTo>
                    <a:pt x="0" y="1352565"/>
                  </a:lnTo>
                  <a:lnTo>
                    <a:pt x="0" y="1281156"/>
                  </a:lnTo>
                  <a:cubicBezTo>
                    <a:pt x="0" y="1074976"/>
                    <a:pt x="0" y="745088"/>
                    <a:pt x="0" y="217268"/>
                  </a:cubicBezTo>
                  <a:cubicBezTo>
                    <a:pt x="0" y="96826"/>
                    <a:pt x="98803" y="0"/>
                    <a:pt x="216425" y="0"/>
                  </a:cubicBezTo>
                  <a:close/>
                </a:path>
              </a:pathLst>
            </a:cu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543" name="Freeform: Shape 542">
              <a:extLst>
                <a:ext uri="{FF2B5EF4-FFF2-40B4-BE49-F238E27FC236}">
                  <a16:creationId xmlns:a16="http://schemas.microsoft.com/office/drawing/2014/main" id="{0344DF1A-27D9-4202-8B8B-4CF0832F5759}"/>
                </a:ext>
              </a:extLst>
            </p:cNvPr>
            <p:cNvSpPr/>
            <p:nvPr/>
          </p:nvSpPr>
          <p:spPr>
            <a:xfrm>
              <a:off x="4816115" y="3779750"/>
              <a:ext cx="1252075" cy="1702248"/>
            </a:xfrm>
            <a:custGeom>
              <a:avLst/>
              <a:gdLst>
                <a:gd name="connsiteX0" fmla="*/ 197605 w 980971"/>
                <a:gd name="connsiteY0" fmla="*/ 0 h 1333672"/>
                <a:gd name="connsiteX1" fmla="*/ 783365 w 980971"/>
                <a:gd name="connsiteY1" fmla="*/ 0 h 1333672"/>
                <a:gd name="connsiteX2" fmla="*/ 922159 w 980971"/>
                <a:gd name="connsiteY2" fmla="*/ 59040 h 1333672"/>
                <a:gd name="connsiteX3" fmla="*/ 980971 w 980971"/>
                <a:gd name="connsiteY3" fmla="*/ 198375 h 1333672"/>
                <a:gd name="connsiteX4" fmla="*/ 980971 w 980971"/>
                <a:gd name="connsiteY4" fmla="*/ 1324327 h 1333672"/>
                <a:gd name="connsiteX5" fmla="*/ 980971 w 980971"/>
                <a:gd name="connsiteY5" fmla="*/ 1333672 h 1333672"/>
                <a:gd name="connsiteX6" fmla="*/ 0 w 980971"/>
                <a:gd name="connsiteY6" fmla="*/ 1333672 h 1333672"/>
                <a:gd name="connsiteX7" fmla="*/ 0 w 980971"/>
                <a:gd name="connsiteY7" fmla="*/ 1231921 h 1333672"/>
                <a:gd name="connsiteX8" fmla="*/ 0 w 980971"/>
                <a:gd name="connsiteY8" fmla="*/ 198375 h 1333672"/>
                <a:gd name="connsiteX9" fmla="*/ 58811 w 980971"/>
                <a:gd name="connsiteY9" fmla="*/ 59040 h 1333672"/>
                <a:gd name="connsiteX10" fmla="*/ 197605 w 980971"/>
                <a:gd name="connsiteY10" fmla="*/ 0 h 133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0971" h="1333672">
                  <a:moveTo>
                    <a:pt x="197605" y="0"/>
                  </a:moveTo>
                  <a:cubicBezTo>
                    <a:pt x="783365" y="0"/>
                    <a:pt x="783365" y="0"/>
                    <a:pt x="783365" y="0"/>
                  </a:cubicBezTo>
                  <a:cubicBezTo>
                    <a:pt x="837471" y="0"/>
                    <a:pt x="886873" y="23616"/>
                    <a:pt x="922159" y="59040"/>
                  </a:cubicBezTo>
                  <a:cubicBezTo>
                    <a:pt x="957446" y="94465"/>
                    <a:pt x="980971" y="144058"/>
                    <a:pt x="980971" y="198375"/>
                  </a:cubicBezTo>
                  <a:cubicBezTo>
                    <a:pt x="980971" y="797634"/>
                    <a:pt x="980971" y="1134717"/>
                    <a:pt x="980971" y="1324327"/>
                  </a:cubicBezTo>
                  <a:lnTo>
                    <a:pt x="980971" y="1333672"/>
                  </a:lnTo>
                  <a:lnTo>
                    <a:pt x="0" y="1333672"/>
                  </a:lnTo>
                  <a:lnTo>
                    <a:pt x="0" y="1231921"/>
                  </a:lnTo>
                  <a:cubicBezTo>
                    <a:pt x="0" y="198375"/>
                    <a:pt x="0" y="198375"/>
                    <a:pt x="0" y="198375"/>
                  </a:cubicBezTo>
                  <a:cubicBezTo>
                    <a:pt x="0" y="144058"/>
                    <a:pt x="23524" y="94465"/>
                    <a:pt x="58811" y="59040"/>
                  </a:cubicBezTo>
                  <a:cubicBezTo>
                    <a:pt x="94098" y="23616"/>
                    <a:pt x="143499" y="0"/>
                    <a:pt x="197605" y="0"/>
                  </a:cubicBezTo>
                  <a:close/>
                </a:path>
              </a:pathLst>
            </a:custGeom>
            <a:solidFill>
              <a:schemeClr val="accent4"/>
            </a:solidFill>
            <a:ln w="63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647" name="Rectangle 213">
              <a:extLst>
                <a:ext uri="{FF2B5EF4-FFF2-40B4-BE49-F238E27FC236}">
                  <a16:creationId xmlns:a16="http://schemas.microsoft.com/office/drawing/2014/main" id="{D9D88E0D-5FBB-4990-99E2-0080BF51A85E}"/>
                </a:ext>
              </a:extLst>
            </p:cNvPr>
            <p:cNvSpPr>
              <a:spLocks noChangeArrowheads="1"/>
            </p:cNvSpPr>
            <p:nvPr/>
          </p:nvSpPr>
          <p:spPr bwMode="auto">
            <a:xfrm>
              <a:off x="4814860" y="4262587"/>
              <a:ext cx="1251740" cy="171919"/>
            </a:xfrm>
            <a:prstGeom prst="rect">
              <a:avLst/>
            </a:prstGeom>
            <a:solidFill>
              <a:srgbClr val="EDE6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48" name="Rectangle 214">
              <a:extLst>
                <a:ext uri="{FF2B5EF4-FFF2-40B4-BE49-F238E27FC236}">
                  <a16:creationId xmlns:a16="http://schemas.microsoft.com/office/drawing/2014/main" id="{020BE041-5B02-4D2D-ACF0-1A440E9396B4}"/>
                </a:ext>
              </a:extLst>
            </p:cNvPr>
            <p:cNvSpPr>
              <a:spLocks noChangeArrowheads="1"/>
            </p:cNvSpPr>
            <p:nvPr/>
          </p:nvSpPr>
          <p:spPr bwMode="auto">
            <a:xfrm>
              <a:off x="4814860" y="4262587"/>
              <a:ext cx="1251740" cy="171919"/>
            </a:xfrm>
            <a:prstGeom prst="rect">
              <a:avLst/>
            </a:prstGeom>
            <a:noFill/>
            <a:ln w="25400" cap="flat">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49" name="Freeform 215">
              <a:extLst>
                <a:ext uri="{FF2B5EF4-FFF2-40B4-BE49-F238E27FC236}">
                  <a16:creationId xmlns:a16="http://schemas.microsoft.com/office/drawing/2014/main" id="{4B92DE37-A8BF-4ADD-86A4-9C56148803D9}"/>
                </a:ext>
              </a:extLst>
            </p:cNvPr>
            <p:cNvSpPr>
              <a:spLocks/>
            </p:cNvSpPr>
            <p:nvPr/>
          </p:nvSpPr>
          <p:spPr bwMode="auto">
            <a:xfrm>
              <a:off x="4939892" y="3711311"/>
              <a:ext cx="1008780" cy="1457757"/>
            </a:xfrm>
            <a:custGeom>
              <a:avLst/>
              <a:gdLst>
                <a:gd name="T0" fmla="*/ 342 w 342"/>
                <a:gd name="T1" fmla="*/ 492 h 492"/>
                <a:gd name="T2" fmla="*/ 0 w 342"/>
                <a:gd name="T3" fmla="*/ 492 h 492"/>
                <a:gd name="T4" fmla="*/ 0 w 342"/>
                <a:gd name="T5" fmla="*/ 100 h 492"/>
                <a:gd name="T6" fmla="*/ 100 w 342"/>
                <a:gd name="T7" fmla="*/ 0 h 492"/>
                <a:gd name="T8" fmla="*/ 241 w 342"/>
                <a:gd name="T9" fmla="*/ 0 h 492"/>
                <a:gd name="T10" fmla="*/ 342 w 342"/>
                <a:gd name="T11" fmla="*/ 100 h 492"/>
                <a:gd name="T12" fmla="*/ 342 w 342"/>
                <a:gd name="T13" fmla="*/ 492 h 492"/>
              </a:gdLst>
              <a:ahLst/>
              <a:cxnLst>
                <a:cxn ang="0">
                  <a:pos x="T0" y="T1"/>
                </a:cxn>
                <a:cxn ang="0">
                  <a:pos x="T2" y="T3"/>
                </a:cxn>
                <a:cxn ang="0">
                  <a:pos x="T4" y="T5"/>
                </a:cxn>
                <a:cxn ang="0">
                  <a:pos x="T6" y="T7"/>
                </a:cxn>
                <a:cxn ang="0">
                  <a:pos x="T8" y="T9"/>
                </a:cxn>
                <a:cxn ang="0">
                  <a:pos x="T10" y="T11"/>
                </a:cxn>
                <a:cxn ang="0">
                  <a:pos x="T12" y="T13"/>
                </a:cxn>
              </a:cxnLst>
              <a:rect l="0" t="0" r="r" b="b"/>
              <a:pathLst>
                <a:path w="342" h="492">
                  <a:moveTo>
                    <a:pt x="342" y="492"/>
                  </a:moveTo>
                  <a:cubicBezTo>
                    <a:pt x="0" y="492"/>
                    <a:pt x="0" y="492"/>
                    <a:pt x="0" y="492"/>
                  </a:cubicBezTo>
                  <a:cubicBezTo>
                    <a:pt x="0" y="100"/>
                    <a:pt x="0" y="100"/>
                    <a:pt x="0" y="100"/>
                  </a:cubicBezTo>
                  <a:cubicBezTo>
                    <a:pt x="0" y="45"/>
                    <a:pt x="45" y="0"/>
                    <a:pt x="100" y="0"/>
                  </a:cubicBezTo>
                  <a:cubicBezTo>
                    <a:pt x="241" y="0"/>
                    <a:pt x="241" y="0"/>
                    <a:pt x="241" y="0"/>
                  </a:cubicBezTo>
                  <a:cubicBezTo>
                    <a:pt x="297" y="0"/>
                    <a:pt x="342" y="45"/>
                    <a:pt x="342" y="100"/>
                  </a:cubicBezTo>
                  <a:cubicBezTo>
                    <a:pt x="342" y="492"/>
                    <a:pt x="342" y="492"/>
                    <a:pt x="342" y="492"/>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50" name="Freeform 216">
              <a:extLst>
                <a:ext uri="{FF2B5EF4-FFF2-40B4-BE49-F238E27FC236}">
                  <a16:creationId xmlns:a16="http://schemas.microsoft.com/office/drawing/2014/main" id="{E534B30D-A72E-4CD5-9EAF-01E6C5598484}"/>
                </a:ext>
              </a:extLst>
            </p:cNvPr>
            <p:cNvSpPr>
              <a:spLocks/>
            </p:cNvSpPr>
            <p:nvPr/>
          </p:nvSpPr>
          <p:spPr bwMode="auto">
            <a:xfrm>
              <a:off x="4927105" y="3699945"/>
              <a:ext cx="1032933" cy="1480491"/>
            </a:xfrm>
            <a:custGeom>
              <a:avLst/>
              <a:gdLst>
                <a:gd name="T0" fmla="*/ 346 w 350"/>
                <a:gd name="T1" fmla="*/ 496 h 500"/>
                <a:gd name="T2" fmla="*/ 346 w 350"/>
                <a:gd name="T3" fmla="*/ 492 h 500"/>
                <a:gd name="T4" fmla="*/ 8 w 350"/>
                <a:gd name="T5" fmla="*/ 492 h 500"/>
                <a:gd name="T6" fmla="*/ 8 w 350"/>
                <a:gd name="T7" fmla="*/ 104 h 500"/>
                <a:gd name="T8" fmla="*/ 36 w 350"/>
                <a:gd name="T9" fmla="*/ 36 h 500"/>
                <a:gd name="T10" fmla="*/ 104 w 350"/>
                <a:gd name="T11" fmla="*/ 8 h 500"/>
                <a:gd name="T12" fmla="*/ 245 w 350"/>
                <a:gd name="T13" fmla="*/ 8 h 500"/>
                <a:gd name="T14" fmla="*/ 314 w 350"/>
                <a:gd name="T15" fmla="*/ 36 h 500"/>
                <a:gd name="T16" fmla="*/ 342 w 350"/>
                <a:gd name="T17" fmla="*/ 104 h 500"/>
                <a:gd name="T18" fmla="*/ 342 w 350"/>
                <a:gd name="T19" fmla="*/ 496 h 500"/>
                <a:gd name="T20" fmla="*/ 346 w 350"/>
                <a:gd name="T21" fmla="*/ 496 h 500"/>
                <a:gd name="T22" fmla="*/ 346 w 350"/>
                <a:gd name="T23" fmla="*/ 492 h 500"/>
                <a:gd name="T24" fmla="*/ 346 w 350"/>
                <a:gd name="T25" fmla="*/ 496 h 500"/>
                <a:gd name="T26" fmla="*/ 350 w 350"/>
                <a:gd name="T27" fmla="*/ 496 h 500"/>
                <a:gd name="T28" fmla="*/ 350 w 350"/>
                <a:gd name="T29" fmla="*/ 104 h 500"/>
                <a:gd name="T30" fmla="*/ 245 w 350"/>
                <a:gd name="T31" fmla="*/ 0 h 500"/>
                <a:gd name="T32" fmla="*/ 104 w 350"/>
                <a:gd name="T33" fmla="*/ 0 h 500"/>
                <a:gd name="T34" fmla="*/ 0 w 350"/>
                <a:gd name="T35" fmla="*/ 104 h 500"/>
                <a:gd name="T36" fmla="*/ 0 w 350"/>
                <a:gd name="T37" fmla="*/ 500 h 500"/>
                <a:gd name="T38" fmla="*/ 350 w 350"/>
                <a:gd name="T39" fmla="*/ 500 h 500"/>
                <a:gd name="T40" fmla="*/ 350 w 350"/>
                <a:gd name="T41" fmla="*/ 496 h 500"/>
                <a:gd name="T42" fmla="*/ 346 w 350"/>
                <a:gd name="T43" fmla="*/ 496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0" h="500">
                  <a:moveTo>
                    <a:pt x="346" y="496"/>
                  </a:moveTo>
                  <a:cubicBezTo>
                    <a:pt x="346" y="492"/>
                    <a:pt x="346" y="492"/>
                    <a:pt x="346" y="492"/>
                  </a:cubicBezTo>
                  <a:cubicBezTo>
                    <a:pt x="8" y="492"/>
                    <a:pt x="8" y="492"/>
                    <a:pt x="8" y="492"/>
                  </a:cubicBezTo>
                  <a:cubicBezTo>
                    <a:pt x="8" y="104"/>
                    <a:pt x="8" y="104"/>
                    <a:pt x="8" y="104"/>
                  </a:cubicBezTo>
                  <a:cubicBezTo>
                    <a:pt x="8" y="78"/>
                    <a:pt x="18" y="54"/>
                    <a:pt x="36" y="36"/>
                  </a:cubicBezTo>
                  <a:cubicBezTo>
                    <a:pt x="53" y="19"/>
                    <a:pt x="78" y="8"/>
                    <a:pt x="104" y="8"/>
                  </a:cubicBezTo>
                  <a:cubicBezTo>
                    <a:pt x="245" y="8"/>
                    <a:pt x="245" y="8"/>
                    <a:pt x="245" y="8"/>
                  </a:cubicBezTo>
                  <a:cubicBezTo>
                    <a:pt x="272" y="8"/>
                    <a:pt x="296" y="19"/>
                    <a:pt x="314" y="36"/>
                  </a:cubicBezTo>
                  <a:cubicBezTo>
                    <a:pt x="331" y="54"/>
                    <a:pt x="342" y="78"/>
                    <a:pt x="342" y="104"/>
                  </a:cubicBezTo>
                  <a:cubicBezTo>
                    <a:pt x="342" y="496"/>
                    <a:pt x="342" y="496"/>
                    <a:pt x="342" y="496"/>
                  </a:cubicBezTo>
                  <a:cubicBezTo>
                    <a:pt x="346" y="496"/>
                    <a:pt x="346" y="496"/>
                    <a:pt x="346" y="496"/>
                  </a:cubicBezTo>
                  <a:cubicBezTo>
                    <a:pt x="346" y="492"/>
                    <a:pt x="346" y="492"/>
                    <a:pt x="346" y="492"/>
                  </a:cubicBezTo>
                  <a:cubicBezTo>
                    <a:pt x="346" y="496"/>
                    <a:pt x="346" y="496"/>
                    <a:pt x="346" y="496"/>
                  </a:cubicBezTo>
                  <a:cubicBezTo>
                    <a:pt x="350" y="496"/>
                    <a:pt x="350" y="496"/>
                    <a:pt x="350" y="496"/>
                  </a:cubicBezTo>
                  <a:cubicBezTo>
                    <a:pt x="350" y="104"/>
                    <a:pt x="350" y="104"/>
                    <a:pt x="350" y="104"/>
                  </a:cubicBezTo>
                  <a:cubicBezTo>
                    <a:pt x="350" y="47"/>
                    <a:pt x="303" y="0"/>
                    <a:pt x="245" y="0"/>
                  </a:cubicBezTo>
                  <a:cubicBezTo>
                    <a:pt x="104" y="0"/>
                    <a:pt x="104" y="0"/>
                    <a:pt x="104" y="0"/>
                  </a:cubicBezTo>
                  <a:cubicBezTo>
                    <a:pt x="46" y="0"/>
                    <a:pt x="0" y="47"/>
                    <a:pt x="0" y="104"/>
                  </a:cubicBezTo>
                  <a:cubicBezTo>
                    <a:pt x="0" y="500"/>
                    <a:pt x="0" y="500"/>
                    <a:pt x="0" y="500"/>
                  </a:cubicBezTo>
                  <a:cubicBezTo>
                    <a:pt x="350" y="500"/>
                    <a:pt x="350" y="500"/>
                    <a:pt x="350" y="500"/>
                  </a:cubicBezTo>
                  <a:cubicBezTo>
                    <a:pt x="350" y="496"/>
                    <a:pt x="350" y="496"/>
                    <a:pt x="350" y="496"/>
                  </a:cubicBezTo>
                  <a:cubicBezTo>
                    <a:pt x="346" y="496"/>
                    <a:pt x="346" y="496"/>
                    <a:pt x="346" y="496"/>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51" name="Freeform 217">
              <a:extLst>
                <a:ext uri="{FF2B5EF4-FFF2-40B4-BE49-F238E27FC236}">
                  <a16:creationId xmlns:a16="http://schemas.microsoft.com/office/drawing/2014/main" id="{0025E928-34A6-4A39-B32B-2B1BEC510D8A}"/>
                </a:ext>
              </a:extLst>
            </p:cNvPr>
            <p:cNvSpPr>
              <a:spLocks/>
            </p:cNvSpPr>
            <p:nvPr/>
          </p:nvSpPr>
          <p:spPr bwMode="auto">
            <a:xfrm>
              <a:off x="5671613" y="3229654"/>
              <a:ext cx="156290" cy="156290"/>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52" name="Freeform 218">
              <a:extLst>
                <a:ext uri="{FF2B5EF4-FFF2-40B4-BE49-F238E27FC236}">
                  <a16:creationId xmlns:a16="http://schemas.microsoft.com/office/drawing/2014/main" id="{3C54CB48-0908-4BB5-A413-88B911261A22}"/>
                </a:ext>
              </a:extLst>
            </p:cNvPr>
            <p:cNvSpPr>
              <a:spLocks/>
            </p:cNvSpPr>
            <p:nvPr/>
          </p:nvSpPr>
          <p:spPr bwMode="auto">
            <a:xfrm>
              <a:off x="5671613" y="3229654"/>
              <a:ext cx="156290" cy="156290"/>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53" name="Freeform 221">
              <a:extLst>
                <a:ext uri="{FF2B5EF4-FFF2-40B4-BE49-F238E27FC236}">
                  <a16:creationId xmlns:a16="http://schemas.microsoft.com/office/drawing/2014/main" id="{E1A87D50-EA03-4602-B6CF-16C3D6566396}"/>
                </a:ext>
              </a:extLst>
            </p:cNvPr>
            <p:cNvSpPr>
              <a:spLocks/>
            </p:cNvSpPr>
            <p:nvPr/>
          </p:nvSpPr>
          <p:spPr bwMode="auto">
            <a:xfrm>
              <a:off x="5049295" y="3229654"/>
              <a:ext cx="156290" cy="156290"/>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54" name="Freeform 222">
              <a:extLst>
                <a:ext uri="{FF2B5EF4-FFF2-40B4-BE49-F238E27FC236}">
                  <a16:creationId xmlns:a16="http://schemas.microsoft.com/office/drawing/2014/main" id="{B6EC9C58-D38A-43CB-A525-8D30878277C2}"/>
                </a:ext>
              </a:extLst>
            </p:cNvPr>
            <p:cNvSpPr>
              <a:spLocks/>
            </p:cNvSpPr>
            <p:nvPr/>
          </p:nvSpPr>
          <p:spPr bwMode="auto">
            <a:xfrm>
              <a:off x="5049295" y="3229654"/>
              <a:ext cx="156290" cy="156290"/>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55" name="Freeform 225">
              <a:extLst>
                <a:ext uri="{FF2B5EF4-FFF2-40B4-BE49-F238E27FC236}">
                  <a16:creationId xmlns:a16="http://schemas.microsoft.com/office/drawing/2014/main" id="{4BC6BA14-0D20-47CD-9AAE-3214424D552F}"/>
                </a:ext>
              </a:extLst>
            </p:cNvPr>
            <p:cNvSpPr>
              <a:spLocks/>
            </p:cNvSpPr>
            <p:nvPr/>
          </p:nvSpPr>
          <p:spPr bwMode="auto">
            <a:xfrm>
              <a:off x="5290834" y="3617537"/>
              <a:ext cx="294109" cy="24296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56" name="Freeform 226">
              <a:extLst>
                <a:ext uri="{FF2B5EF4-FFF2-40B4-BE49-F238E27FC236}">
                  <a16:creationId xmlns:a16="http://schemas.microsoft.com/office/drawing/2014/main" id="{1695CB4A-5444-41D1-8002-9097D51A6F11}"/>
                </a:ext>
              </a:extLst>
            </p:cNvPr>
            <p:cNvSpPr>
              <a:spLocks/>
            </p:cNvSpPr>
            <p:nvPr/>
          </p:nvSpPr>
          <p:spPr bwMode="auto">
            <a:xfrm>
              <a:off x="5290834" y="3617537"/>
              <a:ext cx="294109" cy="115086"/>
            </a:xfrm>
            <a:custGeom>
              <a:avLst/>
              <a:gdLst>
                <a:gd name="T0" fmla="*/ 100 w 100"/>
                <a:gd name="T1" fmla="*/ 0 h 39"/>
                <a:gd name="T2" fmla="*/ 100 w 100"/>
                <a:gd name="T3" fmla="*/ 30 h 39"/>
                <a:gd name="T4" fmla="*/ 59 w 100"/>
                <a:gd name="T5" fmla="*/ 39 h 39"/>
                <a:gd name="T6" fmla="*/ 42 w 100"/>
                <a:gd name="T7" fmla="*/ 39 h 39"/>
                <a:gd name="T8" fmla="*/ 0 w 100"/>
                <a:gd name="T9" fmla="*/ 30 h 39"/>
                <a:gd name="T10" fmla="*/ 0 w 100"/>
                <a:gd name="T11" fmla="*/ 0 h 39"/>
                <a:gd name="T12" fmla="*/ 100 w 10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0" h="39">
                  <a:moveTo>
                    <a:pt x="100" y="0"/>
                  </a:moveTo>
                  <a:cubicBezTo>
                    <a:pt x="100" y="30"/>
                    <a:pt x="100" y="30"/>
                    <a:pt x="100" y="30"/>
                  </a:cubicBezTo>
                  <a:cubicBezTo>
                    <a:pt x="88" y="35"/>
                    <a:pt x="74" y="39"/>
                    <a:pt x="59" y="39"/>
                  </a:cubicBezTo>
                  <a:cubicBezTo>
                    <a:pt x="42" y="39"/>
                    <a:pt x="42" y="39"/>
                    <a:pt x="42" y="39"/>
                  </a:cubicBezTo>
                  <a:cubicBezTo>
                    <a:pt x="27" y="39"/>
                    <a:pt x="13" y="35"/>
                    <a:pt x="0" y="30"/>
                  </a:cubicBezTo>
                  <a:cubicBezTo>
                    <a:pt x="0" y="0"/>
                    <a:pt x="0" y="0"/>
                    <a:pt x="0" y="0"/>
                  </a:cubicBezTo>
                  <a:lnTo>
                    <a:pt x="10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57" name="Freeform 227">
              <a:extLst>
                <a:ext uri="{FF2B5EF4-FFF2-40B4-BE49-F238E27FC236}">
                  <a16:creationId xmlns:a16="http://schemas.microsoft.com/office/drawing/2014/main" id="{0A7C31A5-90CB-488A-82B6-988D252D632A}"/>
                </a:ext>
              </a:extLst>
            </p:cNvPr>
            <p:cNvSpPr>
              <a:spLocks/>
            </p:cNvSpPr>
            <p:nvPr/>
          </p:nvSpPr>
          <p:spPr bwMode="auto">
            <a:xfrm>
              <a:off x="5290834" y="3617537"/>
              <a:ext cx="294109" cy="24296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58" name="Freeform 228">
              <a:extLst>
                <a:ext uri="{FF2B5EF4-FFF2-40B4-BE49-F238E27FC236}">
                  <a16:creationId xmlns:a16="http://schemas.microsoft.com/office/drawing/2014/main" id="{3BFF703C-28F6-44D4-8BAE-0AB398EDC359}"/>
                </a:ext>
              </a:extLst>
            </p:cNvPr>
            <p:cNvSpPr>
              <a:spLocks/>
            </p:cNvSpPr>
            <p:nvPr/>
          </p:nvSpPr>
          <p:spPr bwMode="auto">
            <a:xfrm>
              <a:off x="5128860" y="2973908"/>
              <a:ext cx="622318" cy="69335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59" name="Freeform 229">
              <a:extLst>
                <a:ext uri="{FF2B5EF4-FFF2-40B4-BE49-F238E27FC236}">
                  <a16:creationId xmlns:a16="http://schemas.microsoft.com/office/drawing/2014/main" id="{99641641-172E-4C55-BBA3-AD16FEBA920A}"/>
                </a:ext>
              </a:extLst>
            </p:cNvPr>
            <p:cNvSpPr>
              <a:spLocks/>
            </p:cNvSpPr>
            <p:nvPr/>
          </p:nvSpPr>
          <p:spPr bwMode="auto">
            <a:xfrm>
              <a:off x="5128860" y="2973908"/>
              <a:ext cx="622318" cy="69335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60" name="Freeform 231">
              <a:extLst>
                <a:ext uri="{FF2B5EF4-FFF2-40B4-BE49-F238E27FC236}">
                  <a16:creationId xmlns:a16="http://schemas.microsoft.com/office/drawing/2014/main" id="{D9D58171-F17B-4FBC-99BE-3623677573F7}"/>
                </a:ext>
              </a:extLst>
            </p:cNvPr>
            <p:cNvSpPr>
              <a:spLocks/>
            </p:cNvSpPr>
            <p:nvPr/>
          </p:nvSpPr>
          <p:spPr bwMode="auto">
            <a:xfrm>
              <a:off x="5428652" y="3249546"/>
              <a:ext cx="48308" cy="154869"/>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8"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61" name="Freeform 232">
              <a:extLst>
                <a:ext uri="{FF2B5EF4-FFF2-40B4-BE49-F238E27FC236}">
                  <a16:creationId xmlns:a16="http://schemas.microsoft.com/office/drawing/2014/main" id="{3ED16016-9AEA-4DDD-8366-209B8B06DD13}"/>
                </a:ext>
              </a:extLst>
            </p:cNvPr>
            <p:cNvSpPr>
              <a:spLocks/>
            </p:cNvSpPr>
            <p:nvPr/>
          </p:nvSpPr>
          <p:spPr bwMode="auto">
            <a:xfrm>
              <a:off x="5512481" y="3154352"/>
              <a:ext cx="161973" cy="21313"/>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62" name="Freeform 233">
              <a:extLst>
                <a:ext uri="{FF2B5EF4-FFF2-40B4-BE49-F238E27FC236}">
                  <a16:creationId xmlns:a16="http://schemas.microsoft.com/office/drawing/2014/main" id="{10EA3F16-2DD3-4964-87AA-1F6926D73FFA}"/>
                </a:ext>
              </a:extLst>
            </p:cNvPr>
            <p:cNvSpPr>
              <a:spLocks/>
            </p:cNvSpPr>
            <p:nvPr/>
          </p:nvSpPr>
          <p:spPr bwMode="auto">
            <a:xfrm>
              <a:off x="5512481" y="3154352"/>
              <a:ext cx="161973" cy="21313"/>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chemeClr val="tx1"/>
            </a:solidFill>
            <a:ln w="63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63" name="Freeform 235">
              <a:extLst>
                <a:ext uri="{FF2B5EF4-FFF2-40B4-BE49-F238E27FC236}">
                  <a16:creationId xmlns:a16="http://schemas.microsoft.com/office/drawing/2014/main" id="{0B242306-6F16-44E2-9770-68D64B95BE09}"/>
                </a:ext>
              </a:extLst>
            </p:cNvPr>
            <p:cNvSpPr>
              <a:spLocks/>
            </p:cNvSpPr>
            <p:nvPr/>
          </p:nvSpPr>
          <p:spPr bwMode="auto">
            <a:xfrm>
              <a:off x="5211267" y="3154352"/>
              <a:ext cx="161973" cy="21313"/>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64" name="Freeform 236">
              <a:extLst>
                <a:ext uri="{FF2B5EF4-FFF2-40B4-BE49-F238E27FC236}">
                  <a16:creationId xmlns:a16="http://schemas.microsoft.com/office/drawing/2014/main" id="{74AED9FC-1D07-4AD0-9A2C-2F977595A863}"/>
                </a:ext>
              </a:extLst>
            </p:cNvPr>
            <p:cNvSpPr>
              <a:spLocks/>
            </p:cNvSpPr>
            <p:nvPr/>
          </p:nvSpPr>
          <p:spPr bwMode="auto">
            <a:xfrm>
              <a:off x="5211267" y="3154352"/>
              <a:ext cx="161973" cy="21313"/>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chemeClr val="tx1"/>
            </a:solidFill>
            <a:ln w="63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65" name="Freeform 237">
              <a:extLst>
                <a:ext uri="{FF2B5EF4-FFF2-40B4-BE49-F238E27FC236}">
                  <a16:creationId xmlns:a16="http://schemas.microsoft.com/office/drawing/2014/main" id="{0DC7D13E-571C-45EB-9772-403EEBB168DF}"/>
                </a:ext>
              </a:extLst>
            </p:cNvPr>
            <p:cNvSpPr>
              <a:spLocks/>
            </p:cNvSpPr>
            <p:nvPr/>
          </p:nvSpPr>
          <p:spPr bwMode="auto">
            <a:xfrm>
              <a:off x="5367557" y="3465510"/>
              <a:ext cx="144923" cy="86670"/>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66" name="Freeform 238">
              <a:extLst>
                <a:ext uri="{FF2B5EF4-FFF2-40B4-BE49-F238E27FC236}">
                  <a16:creationId xmlns:a16="http://schemas.microsoft.com/office/drawing/2014/main" id="{375321AC-92AE-4E2D-97CA-D66463DB8BD3}"/>
                </a:ext>
              </a:extLst>
            </p:cNvPr>
            <p:cNvSpPr>
              <a:spLocks/>
            </p:cNvSpPr>
            <p:nvPr/>
          </p:nvSpPr>
          <p:spPr bwMode="auto">
            <a:xfrm>
              <a:off x="5367557" y="3465510"/>
              <a:ext cx="144923" cy="86670"/>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67" name="Oval 240">
              <a:extLst>
                <a:ext uri="{FF2B5EF4-FFF2-40B4-BE49-F238E27FC236}">
                  <a16:creationId xmlns:a16="http://schemas.microsoft.com/office/drawing/2014/main" id="{F94F358B-FF67-4E4A-ACEF-9DF38485F63D}"/>
                </a:ext>
              </a:extLst>
            </p:cNvPr>
            <p:cNvSpPr>
              <a:spLocks noChangeArrowheads="1"/>
            </p:cNvSpPr>
            <p:nvPr/>
          </p:nvSpPr>
          <p:spPr bwMode="auto">
            <a:xfrm>
              <a:off x="5255314" y="3211184"/>
              <a:ext cx="79566" cy="76725"/>
            </a:xfrm>
            <a:prstGeom prst="ellipse">
              <a:avLst/>
            </a:prstGeom>
            <a:no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68" name="Oval 241">
              <a:extLst>
                <a:ext uri="{FF2B5EF4-FFF2-40B4-BE49-F238E27FC236}">
                  <a16:creationId xmlns:a16="http://schemas.microsoft.com/office/drawing/2014/main" id="{446088EB-A3A4-4BD4-99DD-B0C353047E61}"/>
                </a:ext>
              </a:extLst>
            </p:cNvPr>
            <p:cNvSpPr>
              <a:spLocks noChangeArrowheads="1"/>
            </p:cNvSpPr>
            <p:nvPr/>
          </p:nvSpPr>
          <p:spPr bwMode="auto">
            <a:xfrm>
              <a:off x="5553685" y="3211184"/>
              <a:ext cx="79566" cy="76725"/>
            </a:xfrm>
            <a:prstGeom prst="ellipse">
              <a:avLst/>
            </a:prstGeom>
            <a:no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69" name="Oval 242">
              <a:extLst>
                <a:ext uri="{FF2B5EF4-FFF2-40B4-BE49-F238E27FC236}">
                  <a16:creationId xmlns:a16="http://schemas.microsoft.com/office/drawing/2014/main" id="{A9CE35DB-E766-4295-92B4-041B2BC2AAEB}"/>
                </a:ext>
              </a:extLst>
            </p:cNvPr>
            <p:cNvSpPr>
              <a:spLocks noChangeArrowheads="1"/>
            </p:cNvSpPr>
            <p:nvPr/>
          </p:nvSpPr>
          <p:spPr bwMode="auto">
            <a:xfrm>
              <a:off x="5553685" y="3211184"/>
              <a:ext cx="79566"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70" name="Oval 243">
              <a:extLst>
                <a:ext uri="{FF2B5EF4-FFF2-40B4-BE49-F238E27FC236}">
                  <a16:creationId xmlns:a16="http://schemas.microsoft.com/office/drawing/2014/main" id="{E8FC8CE2-1452-4D2A-ADED-87ECFEE8219C}"/>
                </a:ext>
              </a:extLst>
            </p:cNvPr>
            <p:cNvSpPr>
              <a:spLocks noChangeArrowheads="1"/>
            </p:cNvSpPr>
            <p:nvPr/>
          </p:nvSpPr>
          <p:spPr bwMode="auto">
            <a:xfrm>
              <a:off x="5282309" y="3249546"/>
              <a:ext cx="28417"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71" name="Oval 244">
              <a:extLst>
                <a:ext uri="{FF2B5EF4-FFF2-40B4-BE49-F238E27FC236}">
                  <a16:creationId xmlns:a16="http://schemas.microsoft.com/office/drawing/2014/main" id="{A18DA1CE-AFCC-4A88-BFDB-4CAEEA05BD22}"/>
                </a:ext>
              </a:extLst>
            </p:cNvPr>
            <p:cNvSpPr>
              <a:spLocks noChangeArrowheads="1"/>
            </p:cNvSpPr>
            <p:nvPr/>
          </p:nvSpPr>
          <p:spPr bwMode="auto">
            <a:xfrm>
              <a:off x="5576417" y="3249546"/>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72" name="Rectangle 245">
              <a:extLst>
                <a:ext uri="{FF2B5EF4-FFF2-40B4-BE49-F238E27FC236}">
                  <a16:creationId xmlns:a16="http://schemas.microsoft.com/office/drawing/2014/main" id="{453C2B43-A1EA-4697-BBAF-84483276E758}"/>
                </a:ext>
              </a:extLst>
            </p:cNvPr>
            <p:cNvSpPr>
              <a:spLocks noChangeArrowheads="1"/>
            </p:cNvSpPr>
            <p:nvPr/>
          </p:nvSpPr>
          <p:spPr bwMode="auto">
            <a:xfrm>
              <a:off x="4939892" y="4137556"/>
              <a:ext cx="1008780" cy="250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73" name="Rectangle 246">
              <a:extLst>
                <a:ext uri="{FF2B5EF4-FFF2-40B4-BE49-F238E27FC236}">
                  <a16:creationId xmlns:a16="http://schemas.microsoft.com/office/drawing/2014/main" id="{01F252BF-8029-4D78-B055-C7CA716F0504}"/>
                </a:ext>
              </a:extLst>
            </p:cNvPr>
            <p:cNvSpPr>
              <a:spLocks noChangeArrowheads="1"/>
            </p:cNvSpPr>
            <p:nvPr/>
          </p:nvSpPr>
          <p:spPr bwMode="auto">
            <a:xfrm>
              <a:off x="4939892" y="4137556"/>
              <a:ext cx="1008780" cy="250063"/>
            </a:xfrm>
            <a:prstGeom prst="rect">
              <a:avLst/>
            </a:pr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74" name="Rectangle 247">
              <a:extLst>
                <a:ext uri="{FF2B5EF4-FFF2-40B4-BE49-F238E27FC236}">
                  <a16:creationId xmlns:a16="http://schemas.microsoft.com/office/drawing/2014/main" id="{4898DA86-84AE-41BE-974F-F92B3E371F76}"/>
                </a:ext>
              </a:extLst>
            </p:cNvPr>
            <p:cNvSpPr>
              <a:spLocks noChangeArrowheads="1"/>
            </p:cNvSpPr>
            <p:nvPr/>
          </p:nvSpPr>
          <p:spPr bwMode="auto">
            <a:xfrm>
              <a:off x="4939892" y="4745665"/>
              <a:ext cx="1008780" cy="245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75" name="Rectangle 248">
              <a:extLst>
                <a:ext uri="{FF2B5EF4-FFF2-40B4-BE49-F238E27FC236}">
                  <a16:creationId xmlns:a16="http://schemas.microsoft.com/office/drawing/2014/main" id="{DFFE3EC3-0D6A-4781-95C2-CBE22C03F215}"/>
                </a:ext>
              </a:extLst>
            </p:cNvPr>
            <p:cNvSpPr>
              <a:spLocks noChangeArrowheads="1"/>
            </p:cNvSpPr>
            <p:nvPr/>
          </p:nvSpPr>
          <p:spPr bwMode="auto">
            <a:xfrm>
              <a:off x="4939892" y="4745665"/>
              <a:ext cx="1008780" cy="24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76" name="Freeform 249">
              <a:extLst>
                <a:ext uri="{FF2B5EF4-FFF2-40B4-BE49-F238E27FC236}">
                  <a16:creationId xmlns:a16="http://schemas.microsoft.com/office/drawing/2014/main" id="{2948C839-D838-40E9-B3C8-5DDE9E10952B}"/>
                </a:ext>
              </a:extLst>
            </p:cNvPr>
            <p:cNvSpPr>
              <a:spLocks/>
            </p:cNvSpPr>
            <p:nvPr/>
          </p:nvSpPr>
          <p:spPr bwMode="auto">
            <a:xfrm>
              <a:off x="4927105" y="4732877"/>
              <a:ext cx="1032933" cy="269955"/>
            </a:xfrm>
            <a:custGeom>
              <a:avLst/>
              <a:gdLst>
                <a:gd name="T0" fmla="*/ 719 w 727"/>
                <a:gd name="T1" fmla="*/ 182 h 190"/>
                <a:gd name="T2" fmla="*/ 719 w 727"/>
                <a:gd name="T3" fmla="*/ 173 h 190"/>
                <a:gd name="T4" fmla="*/ 17 w 727"/>
                <a:gd name="T5" fmla="*/ 173 h 190"/>
                <a:gd name="T6" fmla="*/ 17 w 727"/>
                <a:gd name="T7" fmla="*/ 17 h 190"/>
                <a:gd name="T8" fmla="*/ 711 w 727"/>
                <a:gd name="T9" fmla="*/ 17 h 190"/>
                <a:gd name="T10" fmla="*/ 711 w 727"/>
                <a:gd name="T11" fmla="*/ 182 h 190"/>
                <a:gd name="T12" fmla="*/ 719 w 727"/>
                <a:gd name="T13" fmla="*/ 182 h 190"/>
                <a:gd name="T14" fmla="*/ 719 w 727"/>
                <a:gd name="T15" fmla="*/ 173 h 190"/>
                <a:gd name="T16" fmla="*/ 719 w 727"/>
                <a:gd name="T17" fmla="*/ 182 h 190"/>
                <a:gd name="T18" fmla="*/ 727 w 727"/>
                <a:gd name="T19" fmla="*/ 182 h 190"/>
                <a:gd name="T20" fmla="*/ 727 w 727"/>
                <a:gd name="T21" fmla="*/ 0 h 190"/>
                <a:gd name="T22" fmla="*/ 0 w 727"/>
                <a:gd name="T23" fmla="*/ 0 h 190"/>
                <a:gd name="T24" fmla="*/ 0 w 727"/>
                <a:gd name="T25" fmla="*/ 190 h 190"/>
                <a:gd name="T26" fmla="*/ 727 w 727"/>
                <a:gd name="T27" fmla="*/ 190 h 190"/>
                <a:gd name="T28" fmla="*/ 727 w 727"/>
                <a:gd name="T29" fmla="*/ 182 h 190"/>
                <a:gd name="T30" fmla="*/ 719 w 727"/>
                <a:gd name="T3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7" h="190">
                  <a:moveTo>
                    <a:pt x="719" y="182"/>
                  </a:moveTo>
                  <a:lnTo>
                    <a:pt x="719" y="173"/>
                  </a:lnTo>
                  <a:lnTo>
                    <a:pt x="17" y="173"/>
                  </a:lnTo>
                  <a:lnTo>
                    <a:pt x="17" y="17"/>
                  </a:lnTo>
                  <a:lnTo>
                    <a:pt x="711" y="17"/>
                  </a:lnTo>
                  <a:lnTo>
                    <a:pt x="711" y="182"/>
                  </a:lnTo>
                  <a:lnTo>
                    <a:pt x="719" y="182"/>
                  </a:lnTo>
                  <a:lnTo>
                    <a:pt x="719" y="173"/>
                  </a:lnTo>
                  <a:lnTo>
                    <a:pt x="719" y="182"/>
                  </a:lnTo>
                  <a:lnTo>
                    <a:pt x="727" y="182"/>
                  </a:lnTo>
                  <a:lnTo>
                    <a:pt x="727" y="0"/>
                  </a:lnTo>
                  <a:lnTo>
                    <a:pt x="0" y="0"/>
                  </a:lnTo>
                  <a:lnTo>
                    <a:pt x="0" y="190"/>
                  </a:lnTo>
                  <a:lnTo>
                    <a:pt x="727" y="190"/>
                  </a:lnTo>
                  <a:lnTo>
                    <a:pt x="727" y="182"/>
                  </a:lnTo>
                  <a:lnTo>
                    <a:pt x="719" y="182"/>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77" name="Freeform 250">
              <a:extLst>
                <a:ext uri="{FF2B5EF4-FFF2-40B4-BE49-F238E27FC236}">
                  <a16:creationId xmlns:a16="http://schemas.microsoft.com/office/drawing/2014/main" id="{1BF1F81C-4EBD-4422-B310-D89E0301ED0D}"/>
                </a:ext>
              </a:extLst>
            </p:cNvPr>
            <p:cNvSpPr>
              <a:spLocks/>
            </p:cNvSpPr>
            <p:nvPr/>
          </p:nvSpPr>
          <p:spPr bwMode="auto">
            <a:xfrm>
              <a:off x="4927105" y="4732877"/>
              <a:ext cx="1032933" cy="269955"/>
            </a:xfrm>
            <a:custGeom>
              <a:avLst/>
              <a:gdLst>
                <a:gd name="T0" fmla="*/ 719 w 727"/>
                <a:gd name="T1" fmla="*/ 182 h 190"/>
                <a:gd name="T2" fmla="*/ 719 w 727"/>
                <a:gd name="T3" fmla="*/ 173 h 190"/>
                <a:gd name="T4" fmla="*/ 17 w 727"/>
                <a:gd name="T5" fmla="*/ 173 h 190"/>
                <a:gd name="T6" fmla="*/ 17 w 727"/>
                <a:gd name="T7" fmla="*/ 17 h 190"/>
                <a:gd name="T8" fmla="*/ 711 w 727"/>
                <a:gd name="T9" fmla="*/ 17 h 190"/>
                <a:gd name="T10" fmla="*/ 711 w 727"/>
                <a:gd name="T11" fmla="*/ 182 h 190"/>
                <a:gd name="T12" fmla="*/ 719 w 727"/>
                <a:gd name="T13" fmla="*/ 182 h 190"/>
                <a:gd name="T14" fmla="*/ 719 w 727"/>
                <a:gd name="T15" fmla="*/ 173 h 190"/>
                <a:gd name="T16" fmla="*/ 719 w 727"/>
                <a:gd name="T17" fmla="*/ 182 h 190"/>
                <a:gd name="T18" fmla="*/ 727 w 727"/>
                <a:gd name="T19" fmla="*/ 182 h 190"/>
                <a:gd name="T20" fmla="*/ 727 w 727"/>
                <a:gd name="T21" fmla="*/ 0 h 190"/>
                <a:gd name="T22" fmla="*/ 0 w 727"/>
                <a:gd name="T23" fmla="*/ 0 h 190"/>
                <a:gd name="T24" fmla="*/ 0 w 727"/>
                <a:gd name="T25" fmla="*/ 190 h 190"/>
                <a:gd name="T26" fmla="*/ 727 w 727"/>
                <a:gd name="T27" fmla="*/ 190 h 190"/>
                <a:gd name="T28" fmla="*/ 727 w 727"/>
                <a:gd name="T29" fmla="*/ 182 h 190"/>
                <a:gd name="T30" fmla="*/ 719 w 727"/>
                <a:gd name="T3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7" h="190">
                  <a:moveTo>
                    <a:pt x="719" y="182"/>
                  </a:moveTo>
                  <a:lnTo>
                    <a:pt x="719" y="173"/>
                  </a:lnTo>
                  <a:lnTo>
                    <a:pt x="17" y="173"/>
                  </a:lnTo>
                  <a:lnTo>
                    <a:pt x="17" y="17"/>
                  </a:lnTo>
                  <a:lnTo>
                    <a:pt x="711" y="17"/>
                  </a:lnTo>
                  <a:lnTo>
                    <a:pt x="711" y="182"/>
                  </a:lnTo>
                  <a:lnTo>
                    <a:pt x="719" y="182"/>
                  </a:lnTo>
                  <a:lnTo>
                    <a:pt x="719" y="173"/>
                  </a:lnTo>
                  <a:lnTo>
                    <a:pt x="719" y="182"/>
                  </a:lnTo>
                  <a:lnTo>
                    <a:pt x="727" y="182"/>
                  </a:lnTo>
                  <a:lnTo>
                    <a:pt x="727" y="0"/>
                  </a:lnTo>
                  <a:lnTo>
                    <a:pt x="0" y="0"/>
                  </a:lnTo>
                  <a:lnTo>
                    <a:pt x="0" y="190"/>
                  </a:lnTo>
                  <a:lnTo>
                    <a:pt x="727" y="190"/>
                  </a:lnTo>
                  <a:lnTo>
                    <a:pt x="727" y="182"/>
                  </a:lnTo>
                  <a:lnTo>
                    <a:pt x="719"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78" name="Freeform 251">
              <a:extLst>
                <a:ext uri="{FF2B5EF4-FFF2-40B4-BE49-F238E27FC236}">
                  <a16:creationId xmlns:a16="http://schemas.microsoft.com/office/drawing/2014/main" id="{A03A4802-CD48-4003-BB47-EB4DA8263889}"/>
                </a:ext>
              </a:extLst>
            </p:cNvPr>
            <p:cNvSpPr>
              <a:spLocks/>
            </p:cNvSpPr>
            <p:nvPr/>
          </p:nvSpPr>
          <p:spPr bwMode="auto">
            <a:xfrm>
              <a:off x="4515068" y="3992632"/>
              <a:ext cx="453240" cy="788553"/>
            </a:xfrm>
            <a:custGeom>
              <a:avLst/>
              <a:gdLst>
                <a:gd name="T0" fmla="*/ 132 w 154"/>
                <a:gd name="T1" fmla="*/ 0 h 266"/>
                <a:gd name="T2" fmla="*/ 15 w 154"/>
                <a:gd name="T3" fmla="*/ 206 h 266"/>
                <a:gd name="T4" fmla="*/ 50 w 154"/>
                <a:gd name="T5" fmla="*/ 266 h 266"/>
                <a:gd name="T6" fmla="*/ 154 w 154"/>
                <a:gd name="T7" fmla="*/ 266 h 266"/>
                <a:gd name="T8" fmla="*/ 132 w 154"/>
                <a:gd name="T9" fmla="*/ 0 h 266"/>
              </a:gdLst>
              <a:ahLst/>
              <a:cxnLst>
                <a:cxn ang="0">
                  <a:pos x="T0" y="T1"/>
                </a:cxn>
                <a:cxn ang="0">
                  <a:pos x="T2" y="T3"/>
                </a:cxn>
                <a:cxn ang="0">
                  <a:pos x="T4" y="T5"/>
                </a:cxn>
                <a:cxn ang="0">
                  <a:pos x="T6" y="T7"/>
                </a:cxn>
                <a:cxn ang="0">
                  <a:pos x="T8" y="T9"/>
                </a:cxn>
              </a:cxnLst>
              <a:rect l="0" t="0" r="r" b="b"/>
              <a:pathLst>
                <a:path w="154" h="266">
                  <a:moveTo>
                    <a:pt x="132" y="0"/>
                  </a:moveTo>
                  <a:cubicBezTo>
                    <a:pt x="15" y="206"/>
                    <a:pt x="15" y="206"/>
                    <a:pt x="15" y="206"/>
                  </a:cubicBezTo>
                  <a:cubicBezTo>
                    <a:pt x="0" y="233"/>
                    <a:pt x="19" y="266"/>
                    <a:pt x="50" y="266"/>
                  </a:cubicBezTo>
                  <a:cubicBezTo>
                    <a:pt x="154" y="266"/>
                    <a:pt x="154" y="266"/>
                    <a:pt x="154" y="266"/>
                  </a:cubicBezTo>
                  <a:cubicBezTo>
                    <a:pt x="132" y="0"/>
                    <a:pt x="132" y="0"/>
                    <a:pt x="132" y="0"/>
                  </a:cubicBezTo>
                </a:path>
              </a:pathLst>
            </a:custGeom>
            <a:solidFill>
              <a:srgbClr val="999A98"/>
            </a:solidFill>
            <a:ln w="25400">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81" name="Freeform 254">
              <a:extLst>
                <a:ext uri="{FF2B5EF4-FFF2-40B4-BE49-F238E27FC236}">
                  <a16:creationId xmlns:a16="http://schemas.microsoft.com/office/drawing/2014/main" id="{55131043-1B5A-402C-AEB3-BE6002A8D8E3}"/>
                </a:ext>
              </a:extLst>
            </p:cNvPr>
            <p:cNvSpPr>
              <a:spLocks/>
            </p:cNvSpPr>
            <p:nvPr/>
          </p:nvSpPr>
          <p:spPr bwMode="auto">
            <a:xfrm>
              <a:off x="5896102" y="3978425"/>
              <a:ext cx="447557" cy="814128"/>
            </a:xfrm>
            <a:custGeom>
              <a:avLst/>
              <a:gdLst>
                <a:gd name="T0" fmla="*/ 22 w 152"/>
                <a:gd name="T1" fmla="*/ 7 h 275"/>
                <a:gd name="T2" fmla="*/ 139 w 152"/>
                <a:gd name="T3" fmla="*/ 213 h 275"/>
                <a:gd name="T4" fmla="*/ 144 w 152"/>
                <a:gd name="T5" fmla="*/ 231 h 275"/>
                <a:gd name="T6" fmla="*/ 134 w 152"/>
                <a:gd name="T7" fmla="*/ 256 h 275"/>
                <a:gd name="T8" fmla="*/ 108 w 152"/>
                <a:gd name="T9" fmla="*/ 267 h 275"/>
                <a:gd name="T10" fmla="*/ 4 w 152"/>
                <a:gd name="T11" fmla="*/ 267 h 275"/>
                <a:gd name="T12" fmla="*/ 0 w 152"/>
                <a:gd name="T13" fmla="*/ 271 h 275"/>
                <a:gd name="T14" fmla="*/ 4 w 152"/>
                <a:gd name="T15" fmla="*/ 275 h 275"/>
                <a:gd name="T16" fmla="*/ 108 w 152"/>
                <a:gd name="T17" fmla="*/ 275 h 275"/>
                <a:gd name="T18" fmla="*/ 140 w 152"/>
                <a:gd name="T19" fmla="*/ 262 h 275"/>
                <a:gd name="T20" fmla="*/ 152 w 152"/>
                <a:gd name="T21" fmla="*/ 231 h 275"/>
                <a:gd name="T22" fmla="*/ 146 w 152"/>
                <a:gd name="T23" fmla="*/ 209 h 275"/>
                <a:gd name="T24" fmla="*/ 29 w 152"/>
                <a:gd name="T25" fmla="*/ 3 h 275"/>
                <a:gd name="T26" fmla="*/ 23 w 152"/>
                <a:gd name="T27" fmla="*/ 1 h 275"/>
                <a:gd name="T28" fmla="*/ 22 w 152"/>
                <a:gd name="T29" fmla="*/ 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275">
                  <a:moveTo>
                    <a:pt x="22" y="7"/>
                  </a:moveTo>
                  <a:cubicBezTo>
                    <a:pt x="139" y="213"/>
                    <a:pt x="139" y="213"/>
                    <a:pt x="139" y="213"/>
                  </a:cubicBezTo>
                  <a:cubicBezTo>
                    <a:pt x="143" y="219"/>
                    <a:pt x="144" y="225"/>
                    <a:pt x="144" y="231"/>
                  </a:cubicBezTo>
                  <a:cubicBezTo>
                    <a:pt x="144" y="240"/>
                    <a:pt x="140" y="250"/>
                    <a:pt x="134" y="256"/>
                  </a:cubicBezTo>
                  <a:cubicBezTo>
                    <a:pt x="127" y="263"/>
                    <a:pt x="118" y="267"/>
                    <a:pt x="108" y="267"/>
                  </a:cubicBezTo>
                  <a:cubicBezTo>
                    <a:pt x="4" y="267"/>
                    <a:pt x="4" y="267"/>
                    <a:pt x="4" y="267"/>
                  </a:cubicBezTo>
                  <a:cubicBezTo>
                    <a:pt x="2" y="267"/>
                    <a:pt x="0" y="269"/>
                    <a:pt x="0" y="271"/>
                  </a:cubicBezTo>
                  <a:cubicBezTo>
                    <a:pt x="0" y="274"/>
                    <a:pt x="2" y="275"/>
                    <a:pt x="4" y="275"/>
                  </a:cubicBezTo>
                  <a:cubicBezTo>
                    <a:pt x="108" y="275"/>
                    <a:pt x="108" y="275"/>
                    <a:pt x="108" y="275"/>
                  </a:cubicBezTo>
                  <a:cubicBezTo>
                    <a:pt x="121" y="275"/>
                    <a:pt x="132" y="270"/>
                    <a:pt x="140" y="262"/>
                  </a:cubicBezTo>
                  <a:cubicBezTo>
                    <a:pt x="148" y="254"/>
                    <a:pt x="152" y="243"/>
                    <a:pt x="152" y="231"/>
                  </a:cubicBezTo>
                  <a:cubicBezTo>
                    <a:pt x="152" y="224"/>
                    <a:pt x="150" y="216"/>
                    <a:pt x="146" y="209"/>
                  </a:cubicBezTo>
                  <a:cubicBezTo>
                    <a:pt x="29" y="3"/>
                    <a:pt x="29" y="3"/>
                    <a:pt x="29" y="3"/>
                  </a:cubicBezTo>
                  <a:cubicBezTo>
                    <a:pt x="28" y="1"/>
                    <a:pt x="25" y="0"/>
                    <a:pt x="23" y="1"/>
                  </a:cubicBezTo>
                  <a:cubicBezTo>
                    <a:pt x="21" y="2"/>
                    <a:pt x="21" y="5"/>
                    <a:pt x="22" y="7"/>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82" name="Freeform 255">
              <a:extLst>
                <a:ext uri="{FF2B5EF4-FFF2-40B4-BE49-F238E27FC236}">
                  <a16:creationId xmlns:a16="http://schemas.microsoft.com/office/drawing/2014/main" id="{B32D8156-B99B-45FE-8ADA-149E646432F7}"/>
                </a:ext>
              </a:extLst>
            </p:cNvPr>
            <p:cNvSpPr>
              <a:spLocks/>
            </p:cNvSpPr>
            <p:nvPr/>
          </p:nvSpPr>
          <p:spPr bwMode="auto">
            <a:xfrm>
              <a:off x="4706877" y="3904541"/>
              <a:ext cx="1474807" cy="876644"/>
            </a:xfrm>
            <a:custGeom>
              <a:avLst/>
              <a:gdLst>
                <a:gd name="T0" fmla="*/ 500 w 500"/>
                <a:gd name="T1" fmla="*/ 296 h 296"/>
                <a:gd name="T2" fmla="*/ 0 w 500"/>
                <a:gd name="T3" fmla="*/ 296 h 296"/>
                <a:gd name="T4" fmla="*/ 0 w 500"/>
                <a:gd name="T5" fmla="*/ 30 h 296"/>
                <a:gd name="T6" fmla="*/ 30 w 500"/>
                <a:gd name="T7" fmla="*/ 0 h 296"/>
                <a:gd name="T8" fmla="*/ 470 w 500"/>
                <a:gd name="T9" fmla="*/ 0 h 296"/>
                <a:gd name="T10" fmla="*/ 500 w 500"/>
                <a:gd name="T11" fmla="*/ 30 h 296"/>
                <a:gd name="T12" fmla="*/ 500 w 500"/>
                <a:gd name="T13" fmla="*/ 296 h 296"/>
              </a:gdLst>
              <a:ahLst/>
              <a:cxnLst>
                <a:cxn ang="0">
                  <a:pos x="T0" y="T1"/>
                </a:cxn>
                <a:cxn ang="0">
                  <a:pos x="T2" y="T3"/>
                </a:cxn>
                <a:cxn ang="0">
                  <a:pos x="T4" y="T5"/>
                </a:cxn>
                <a:cxn ang="0">
                  <a:pos x="T6" y="T7"/>
                </a:cxn>
                <a:cxn ang="0">
                  <a:pos x="T8" y="T9"/>
                </a:cxn>
                <a:cxn ang="0">
                  <a:pos x="T10" y="T11"/>
                </a:cxn>
                <a:cxn ang="0">
                  <a:pos x="T12" y="T13"/>
                </a:cxn>
              </a:cxnLst>
              <a:rect l="0" t="0" r="r" b="b"/>
              <a:pathLst>
                <a:path w="500" h="296">
                  <a:moveTo>
                    <a:pt x="500" y="296"/>
                  </a:moveTo>
                  <a:cubicBezTo>
                    <a:pt x="0" y="296"/>
                    <a:pt x="0" y="296"/>
                    <a:pt x="0" y="296"/>
                  </a:cubicBezTo>
                  <a:cubicBezTo>
                    <a:pt x="0" y="30"/>
                    <a:pt x="0" y="30"/>
                    <a:pt x="0" y="30"/>
                  </a:cubicBezTo>
                  <a:cubicBezTo>
                    <a:pt x="0" y="14"/>
                    <a:pt x="13" y="0"/>
                    <a:pt x="30" y="0"/>
                  </a:cubicBezTo>
                  <a:cubicBezTo>
                    <a:pt x="470" y="0"/>
                    <a:pt x="470" y="0"/>
                    <a:pt x="470" y="0"/>
                  </a:cubicBezTo>
                  <a:cubicBezTo>
                    <a:pt x="486" y="0"/>
                    <a:pt x="500" y="14"/>
                    <a:pt x="500" y="30"/>
                  </a:cubicBezTo>
                  <a:cubicBezTo>
                    <a:pt x="500" y="296"/>
                    <a:pt x="500" y="296"/>
                    <a:pt x="500" y="296"/>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83" name="Freeform 256">
              <a:extLst>
                <a:ext uri="{FF2B5EF4-FFF2-40B4-BE49-F238E27FC236}">
                  <a16:creationId xmlns:a16="http://schemas.microsoft.com/office/drawing/2014/main" id="{5012E790-C7E1-4379-8A93-548832BBF452}"/>
                </a:ext>
              </a:extLst>
            </p:cNvPr>
            <p:cNvSpPr>
              <a:spLocks/>
            </p:cNvSpPr>
            <p:nvPr/>
          </p:nvSpPr>
          <p:spPr bwMode="auto">
            <a:xfrm>
              <a:off x="4694091" y="3891755"/>
              <a:ext cx="1498962" cy="900798"/>
            </a:xfrm>
            <a:custGeom>
              <a:avLst/>
              <a:gdLst>
                <a:gd name="T0" fmla="*/ 504 w 508"/>
                <a:gd name="T1" fmla="*/ 300 h 304"/>
                <a:gd name="T2" fmla="*/ 504 w 508"/>
                <a:gd name="T3" fmla="*/ 296 h 304"/>
                <a:gd name="T4" fmla="*/ 8 w 508"/>
                <a:gd name="T5" fmla="*/ 296 h 304"/>
                <a:gd name="T6" fmla="*/ 8 w 508"/>
                <a:gd name="T7" fmla="*/ 34 h 304"/>
                <a:gd name="T8" fmla="*/ 15 w 508"/>
                <a:gd name="T9" fmla="*/ 16 h 304"/>
                <a:gd name="T10" fmla="*/ 34 w 508"/>
                <a:gd name="T11" fmla="*/ 8 h 304"/>
                <a:gd name="T12" fmla="*/ 474 w 508"/>
                <a:gd name="T13" fmla="*/ 8 h 304"/>
                <a:gd name="T14" fmla="*/ 492 w 508"/>
                <a:gd name="T15" fmla="*/ 16 h 304"/>
                <a:gd name="T16" fmla="*/ 500 w 508"/>
                <a:gd name="T17" fmla="*/ 34 h 304"/>
                <a:gd name="T18" fmla="*/ 500 w 508"/>
                <a:gd name="T19" fmla="*/ 300 h 304"/>
                <a:gd name="T20" fmla="*/ 504 w 508"/>
                <a:gd name="T21" fmla="*/ 300 h 304"/>
                <a:gd name="T22" fmla="*/ 504 w 508"/>
                <a:gd name="T23" fmla="*/ 296 h 304"/>
                <a:gd name="T24" fmla="*/ 504 w 508"/>
                <a:gd name="T25" fmla="*/ 300 h 304"/>
                <a:gd name="T26" fmla="*/ 508 w 508"/>
                <a:gd name="T27" fmla="*/ 300 h 304"/>
                <a:gd name="T28" fmla="*/ 508 w 508"/>
                <a:gd name="T29" fmla="*/ 34 h 304"/>
                <a:gd name="T30" fmla="*/ 474 w 508"/>
                <a:gd name="T31" fmla="*/ 0 h 304"/>
                <a:gd name="T32" fmla="*/ 34 w 508"/>
                <a:gd name="T33" fmla="*/ 0 h 304"/>
                <a:gd name="T34" fmla="*/ 0 w 508"/>
                <a:gd name="T35" fmla="*/ 34 h 304"/>
                <a:gd name="T36" fmla="*/ 0 w 508"/>
                <a:gd name="T37" fmla="*/ 304 h 304"/>
                <a:gd name="T38" fmla="*/ 508 w 508"/>
                <a:gd name="T39" fmla="*/ 304 h 304"/>
                <a:gd name="T40" fmla="*/ 508 w 508"/>
                <a:gd name="T41" fmla="*/ 300 h 304"/>
                <a:gd name="T42" fmla="*/ 504 w 508"/>
                <a:gd name="T43" fmla="*/ 30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8" h="304">
                  <a:moveTo>
                    <a:pt x="504" y="300"/>
                  </a:moveTo>
                  <a:cubicBezTo>
                    <a:pt x="504" y="296"/>
                    <a:pt x="504" y="296"/>
                    <a:pt x="504" y="296"/>
                  </a:cubicBezTo>
                  <a:cubicBezTo>
                    <a:pt x="8" y="296"/>
                    <a:pt x="8" y="296"/>
                    <a:pt x="8" y="296"/>
                  </a:cubicBezTo>
                  <a:cubicBezTo>
                    <a:pt x="8" y="34"/>
                    <a:pt x="8" y="34"/>
                    <a:pt x="8" y="34"/>
                  </a:cubicBezTo>
                  <a:cubicBezTo>
                    <a:pt x="8" y="27"/>
                    <a:pt x="11" y="21"/>
                    <a:pt x="15" y="16"/>
                  </a:cubicBezTo>
                  <a:cubicBezTo>
                    <a:pt x="20" y="11"/>
                    <a:pt x="27" y="8"/>
                    <a:pt x="34" y="8"/>
                  </a:cubicBezTo>
                  <a:cubicBezTo>
                    <a:pt x="474" y="8"/>
                    <a:pt x="474" y="8"/>
                    <a:pt x="474" y="8"/>
                  </a:cubicBezTo>
                  <a:cubicBezTo>
                    <a:pt x="481" y="8"/>
                    <a:pt x="487" y="11"/>
                    <a:pt x="492" y="16"/>
                  </a:cubicBezTo>
                  <a:cubicBezTo>
                    <a:pt x="497" y="21"/>
                    <a:pt x="500" y="27"/>
                    <a:pt x="500" y="34"/>
                  </a:cubicBezTo>
                  <a:cubicBezTo>
                    <a:pt x="500" y="300"/>
                    <a:pt x="500" y="300"/>
                    <a:pt x="500" y="300"/>
                  </a:cubicBezTo>
                  <a:cubicBezTo>
                    <a:pt x="504" y="300"/>
                    <a:pt x="504" y="300"/>
                    <a:pt x="504" y="300"/>
                  </a:cubicBezTo>
                  <a:cubicBezTo>
                    <a:pt x="504" y="296"/>
                    <a:pt x="504" y="296"/>
                    <a:pt x="504" y="296"/>
                  </a:cubicBezTo>
                  <a:cubicBezTo>
                    <a:pt x="504" y="300"/>
                    <a:pt x="504" y="300"/>
                    <a:pt x="504" y="300"/>
                  </a:cubicBezTo>
                  <a:cubicBezTo>
                    <a:pt x="508" y="300"/>
                    <a:pt x="508" y="300"/>
                    <a:pt x="508" y="300"/>
                  </a:cubicBezTo>
                  <a:cubicBezTo>
                    <a:pt x="508" y="34"/>
                    <a:pt x="508" y="34"/>
                    <a:pt x="508" y="34"/>
                  </a:cubicBezTo>
                  <a:cubicBezTo>
                    <a:pt x="508" y="16"/>
                    <a:pt x="492" y="0"/>
                    <a:pt x="474" y="0"/>
                  </a:cubicBezTo>
                  <a:cubicBezTo>
                    <a:pt x="34" y="0"/>
                    <a:pt x="34" y="0"/>
                    <a:pt x="34" y="0"/>
                  </a:cubicBezTo>
                  <a:cubicBezTo>
                    <a:pt x="15" y="0"/>
                    <a:pt x="0" y="16"/>
                    <a:pt x="0" y="34"/>
                  </a:cubicBezTo>
                  <a:cubicBezTo>
                    <a:pt x="0" y="304"/>
                    <a:pt x="0" y="304"/>
                    <a:pt x="0" y="304"/>
                  </a:cubicBezTo>
                  <a:cubicBezTo>
                    <a:pt x="508" y="304"/>
                    <a:pt x="508" y="304"/>
                    <a:pt x="508" y="304"/>
                  </a:cubicBezTo>
                  <a:cubicBezTo>
                    <a:pt x="508" y="300"/>
                    <a:pt x="508" y="300"/>
                    <a:pt x="508" y="300"/>
                  </a:cubicBezTo>
                  <a:cubicBezTo>
                    <a:pt x="504" y="300"/>
                    <a:pt x="504" y="300"/>
                    <a:pt x="504" y="30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84" name="Rectangle 258">
              <a:extLst>
                <a:ext uri="{FF2B5EF4-FFF2-40B4-BE49-F238E27FC236}">
                  <a16:creationId xmlns:a16="http://schemas.microsoft.com/office/drawing/2014/main" id="{AF0F8E89-1762-4928-BBB8-6EA09E648CCE}"/>
                </a:ext>
              </a:extLst>
            </p:cNvPr>
            <p:cNvSpPr>
              <a:spLocks noChangeArrowheads="1"/>
            </p:cNvSpPr>
            <p:nvPr/>
          </p:nvSpPr>
          <p:spPr bwMode="auto">
            <a:xfrm>
              <a:off x="4718245" y="4712986"/>
              <a:ext cx="1452074" cy="5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85" name="Freeform 259">
              <a:extLst>
                <a:ext uri="{FF2B5EF4-FFF2-40B4-BE49-F238E27FC236}">
                  <a16:creationId xmlns:a16="http://schemas.microsoft.com/office/drawing/2014/main" id="{D9D3CA6A-7B6B-4276-9E88-87C90A13597D}"/>
                </a:ext>
              </a:extLst>
            </p:cNvPr>
            <p:cNvSpPr>
              <a:spLocks/>
            </p:cNvSpPr>
            <p:nvPr/>
          </p:nvSpPr>
          <p:spPr bwMode="auto">
            <a:xfrm>
              <a:off x="4706877" y="4712986"/>
              <a:ext cx="1474807" cy="68199"/>
            </a:xfrm>
            <a:custGeom>
              <a:avLst/>
              <a:gdLst>
                <a:gd name="T0" fmla="*/ 1038 w 1038"/>
                <a:gd name="T1" fmla="*/ 0 h 48"/>
                <a:gd name="T2" fmla="*/ 1030 w 1038"/>
                <a:gd name="T3" fmla="*/ 0 h 48"/>
                <a:gd name="T4" fmla="*/ 1030 w 1038"/>
                <a:gd name="T5" fmla="*/ 39 h 48"/>
                <a:gd name="T6" fmla="*/ 8 w 1038"/>
                <a:gd name="T7" fmla="*/ 39 h 48"/>
                <a:gd name="T8" fmla="*/ 8 w 1038"/>
                <a:gd name="T9" fmla="*/ 0 h 48"/>
                <a:gd name="T10" fmla="*/ 0 w 1038"/>
                <a:gd name="T11" fmla="*/ 0 h 48"/>
                <a:gd name="T12" fmla="*/ 0 w 1038"/>
                <a:gd name="T13" fmla="*/ 48 h 48"/>
                <a:gd name="T14" fmla="*/ 1038 w 1038"/>
                <a:gd name="T15" fmla="*/ 48 h 48"/>
                <a:gd name="T16" fmla="*/ 1038 w 1038"/>
                <a:gd name="T17" fmla="*/ 39 h 48"/>
                <a:gd name="T18" fmla="*/ 1038 w 1038"/>
                <a:gd name="T19" fmla="*/ 48 h 48"/>
                <a:gd name="T20" fmla="*/ 1038 w 1038"/>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48">
                  <a:moveTo>
                    <a:pt x="1038" y="0"/>
                  </a:moveTo>
                  <a:lnTo>
                    <a:pt x="1030" y="0"/>
                  </a:lnTo>
                  <a:lnTo>
                    <a:pt x="1030" y="39"/>
                  </a:lnTo>
                  <a:lnTo>
                    <a:pt x="8" y="39"/>
                  </a:lnTo>
                  <a:lnTo>
                    <a:pt x="8" y="0"/>
                  </a:lnTo>
                  <a:lnTo>
                    <a:pt x="0" y="0"/>
                  </a:lnTo>
                  <a:lnTo>
                    <a:pt x="0" y="48"/>
                  </a:lnTo>
                  <a:lnTo>
                    <a:pt x="1038" y="48"/>
                  </a:lnTo>
                  <a:lnTo>
                    <a:pt x="1038" y="39"/>
                  </a:lnTo>
                  <a:lnTo>
                    <a:pt x="1038" y="48"/>
                  </a:lnTo>
                  <a:lnTo>
                    <a:pt x="1038" y="0"/>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86" name="Freeform 260">
              <a:extLst>
                <a:ext uri="{FF2B5EF4-FFF2-40B4-BE49-F238E27FC236}">
                  <a16:creationId xmlns:a16="http://schemas.microsoft.com/office/drawing/2014/main" id="{09AB9441-4703-4B6F-9BDF-4F7417B2655E}"/>
                </a:ext>
              </a:extLst>
            </p:cNvPr>
            <p:cNvSpPr>
              <a:spLocks/>
            </p:cNvSpPr>
            <p:nvPr/>
          </p:nvSpPr>
          <p:spPr bwMode="auto">
            <a:xfrm>
              <a:off x="4706877" y="4712986"/>
              <a:ext cx="1474807" cy="68199"/>
            </a:xfrm>
            <a:custGeom>
              <a:avLst/>
              <a:gdLst>
                <a:gd name="T0" fmla="*/ 1038 w 1038"/>
                <a:gd name="T1" fmla="*/ 0 h 48"/>
                <a:gd name="T2" fmla="*/ 1030 w 1038"/>
                <a:gd name="T3" fmla="*/ 0 h 48"/>
                <a:gd name="T4" fmla="*/ 1030 w 1038"/>
                <a:gd name="T5" fmla="*/ 39 h 48"/>
                <a:gd name="T6" fmla="*/ 8 w 1038"/>
                <a:gd name="T7" fmla="*/ 39 h 48"/>
                <a:gd name="T8" fmla="*/ 8 w 1038"/>
                <a:gd name="T9" fmla="*/ 0 h 48"/>
                <a:gd name="T10" fmla="*/ 0 w 1038"/>
                <a:gd name="T11" fmla="*/ 0 h 48"/>
                <a:gd name="T12" fmla="*/ 0 w 1038"/>
                <a:gd name="T13" fmla="*/ 48 h 48"/>
                <a:gd name="T14" fmla="*/ 1038 w 1038"/>
                <a:gd name="T15" fmla="*/ 48 h 48"/>
                <a:gd name="T16" fmla="*/ 1038 w 1038"/>
                <a:gd name="T17" fmla="*/ 39 h 48"/>
                <a:gd name="T18" fmla="*/ 1038 w 1038"/>
                <a:gd name="T19" fmla="*/ 48 h 48"/>
                <a:gd name="T20" fmla="*/ 1038 w 1038"/>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48">
                  <a:moveTo>
                    <a:pt x="1038" y="0"/>
                  </a:moveTo>
                  <a:lnTo>
                    <a:pt x="1030" y="0"/>
                  </a:lnTo>
                  <a:lnTo>
                    <a:pt x="1030" y="39"/>
                  </a:lnTo>
                  <a:lnTo>
                    <a:pt x="8" y="39"/>
                  </a:lnTo>
                  <a:lnTo>
                    <a:pt x="8" y="0"/>
                  </a:lnTo>
                  <a:lnTo>
                    <a:pt x="0" y="0"/>
                  </a:lnTo>
                  <a:lnTo>
                    <a:pt x="0" y="48"/>
                  </a:lnTo>
                  <a:lnTo>
                    <a:pt x="1038" y="48"/>
                  </a:lnTo>
                  <a:lnTo>
                    <a:pt x="1038" y="39"/>
                  </a:lnTo>
                  <a:lnTo>
                    <a:pt x="1038" y="48"/>
                  </a:lnTo>
                  <a:lnTo>
                    <a:pt x="10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87" name="Freeform 262">
              <a:extLst>
                <a:ext uri="{FF2B5EF4-FFF2-40B4-BE49-F238E27FC236}">
                  <a16:creationId xmlns:a16="http://schemas.microsoft.com/office/drawing/2014/main" id="{3272237A-95DB-4FFB-A7F5-5CBA6C8180DF}"/>
                </a:ext>
              </a:extLst>
            </p:cNvPr>
            <p:cNvSpPr>
              <a:spLocks/>
            </p:cNvSpPr>
            <p:nvPr/>
          </p:nvSpPr>
          <p:spPr bwMode="auto">
            <a:xfrm>
              <a:off x="5042191" y="2615862"/>
              <a:ext cx="794236" cy="625160"/>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88" name="Freeform 263">
              <a:extLst>
                <a:ext uri="{FF2B5EF4-FFF2-40B4-BE49-F238E27FC236}">
                  <a16:creationId xmlns:a16="http://schemas.microsoft.com/office/drawing/2014/main" id="{08909DA9-882B-4D22-A540-B05519A1F87A}"/>
                </a:ext>
              </a:extLst>
            </p:cNvPr>
            <p:cNvSpPr>
              <a:spLocks/>
            </p:cNvSpPr>
            <p:nvPr/>
          </p:nvSpPr>
          <p:spPr bwMode="auto">
            <a:xfrm>
              <a:off x="5049295" y="2615862"/>
              <a:ext cx="778608" cy="625160"/>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w="127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92" name="Freeform 224">
              <a:extLst>
                <a:ext uri="{FF2B5EF4-FFF2-40B4-BE49-F238E27FC236}">
                  <a16:creationId xmlns:a16="http://schemas.microsoft.com/office/drawing/2014/main" id="{732AF4A4-A7E7-4981-9C6E-3D41809D2777}"/>
                </a:ext>
              </a:extLst>
            </p:cNvPr>
            <p:cNvSpPr>
              <a:spLocks/>
            </p:cNvSpPr>
            <p:nvPr/>
          </p:nvSpPr>
          <p:spPr bwMode="auto">
            <a:xfrm>
              <a:off x="5096181" y="3273700"/>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chemeClr val="tx1"/>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93" name="Freeform 220">
              <a:extLst>
                <a:ext uri="{FF2B5EF4-FFF2-40B4-BE49-F238E27FC236}">
                  <a16:creationId xmlns:a16="http://schemas.microsoft.com/office/drawing/2014/main" id="{9F138DEC-1C7F-4626-8E26-6C801E1555B5}"/>
                </a:ext>
              </a:extLst>
            </p:cNvPr>
            <p:cNvSpPr>
              <a:spLocks/>
            </p:cNvSpPr>
            <p:nvPr/>
          </p:nvSpPr>
          <p:spPr bwMode="auto">
            <a:xfrm>
              <a:off x="5751178" y="3273700"/>
              <a:ext cx="32679" cy="32679"/>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802" name="Group 801">
            <a:extLst>
              <a:ext uri="{FF2B5EF4-FFF2-40B4-BE49-F238E27FC236}">
                <a16:creationId xmlns:a16="http://schemas.microsoft.com/office/drawing/2014/main" id="{D2EF005A-62B2-4605-8286-035C0709FC88}"/>
              </a:ext>
            </a:extLst>
          </p:cNvPr>
          <p:cNvGrpSpPr/>
          <p:nvPr/>
        </p:nvGrpSpPr>
        <p:grpSpPr>
          <a:xfrm>
            <a:off x="10048623" y="4908150"/>
            <a:ext cx="2775848" cy="4342074"/>
            <a:chOff x="6367813" y="2864505"/>
            <a:chExt cx="1891107" cy="2958139"/>
          </a:xfrm>
        </p:grpSpPr>
        <p:grpSp>
          <p:nvGrpSpPr>
            <p:cNvPr id="540" name="Group 539">
              <a:extLst>
                <a:ext uri="{FF2B5EF4-FFF2-40B4-BE49-F238E27FC236}">
                  <a16:creationId xmlns:a16="http://schemas.microsoft.com/office/drawing/2014/main" id="{1418832A-88EB-4B84-85E6-1D00F26EB6D2}"/>
                </a:ext>
              </a:extLst>
            </p:cNvPr>
            <p:cNvGrpSpPr/>
            <p:nvPr/>
          </p:nvGrpSpPr>
          <p:grpSpPr>
            <a:xfrm>
              <a:off x="6910565" y="3820714"/>
              <a:ext cx="1348355" cy="1646358"/>
              <a:chOff x="6409804" y="2276799"/>
              <a:chExt cx="1075262" cy="1312908"/>
            </a:xfrm>
          </p:grpSpPr>
          <p:sp>
            <p:nvSpPr>
              <p:cNvPr id="799" name="Freeform: Shape 798">
                <a:extLst>
                  <a:ext uri="{FF2B5EF4-FFF2-40B4-BE49-F238E27FC236}">
                    <a16:creationId xmlns:a16="http://schemas.microsoft.com/office/drawing/2014/main" id="{C71B7C3B-5DB0-4866-A0ED-DD6C90F88843}"/>
                  </a:ext>
                </a:extLst>
              </p:cNvPr>
              <p:cNvSpPr/>
              <p:nvPr/>
            </p:nvSpPr>
            <p:spPr>
              <a:xfrm>
                <a:off x="6409804" y="2276799"/>
                <a:ext cx="1075262" cy="1312908"/>
              </a:xfrm>
              <a:custGeom>
                <a:avLst/>
                <a:gdLst>
                  <a:gd name="connsiteX0" fmla="*/ 124702 w 1075262"/>
                  <a:gd name="connsiteY0" fmla="*/ 0 h 1312908"/>
                  <a:gd name="connsiteX1" fmla="*/ 952913 w 1075262"/>
                  <a:gd name="connsiteY1" fmla="*/ 0 h 1312908"/>
                  <a:gd name="connsiteX2" fmla="*/ 1075262 w 1075262"/>
                  <a:gd name="connsiteY2" fmla="*/ 125225 h 1312908"/>
                  <a:gd name="connsiteX3" fmla="*/ 1075262 w 1075262"/>
                  <a:gd name="connsiteY3" fmla="*/ 1207665 h 1312908"/>
                  <a:gd name="connsiteX4" fmla="*/ 1075262 w 1075262"/>
                  <a:gd name="connsiteY4" fmla="*/ 1312908 h 1312908"/>
                  <a:gd name="connsiteX5" fmla="*/ 0 w 1075262"/>
                  <a:gd name="connsiteY5" fmla="*/ 1312908 h 1312908"/>
                  <a:gd name="connsiteX6" fmla="*/ 0 w 1075262"/>
                  <a:gd name="connsiteY6" fmla="*/ 1274696 h 1312908"/>
                  <a:gd name="connsiteX7" fmla="*/ 0 w 1075262"/>
                  <a:gd name="connsiteY7" fmla="*/ 125225 h 1312908"/>
                  <a:gd name="connsiteX8" fmla="*/ 124702 w 1075262"/>
                  <a:gd name="connsiteY8"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5262" h="1312908">
                    <a:moveTo>
                      <a:pt x="124702" y="0"/>
                    </a:moveTo>
                    <a:cubicBezTo>
                      <a:pt x="124702" y="0"/>
                      <a:pt x="124702" y="0"/>
                      <a:pt x="952913" y="0"/>
                    </a:cubicBezTo>
                    <a:cubicBezTo>
                      <a:pt x="1021146" y="0"/>
                      <a:pt x="1075262" y="56706"/>
                      <a:pt x="1075262" y="125225"/>
                    </a:cubicBezTo>
                    <a:cubicBezTo>
                      <a:pt x="1075262" y="125225"/>
                      <a:pt x="1075262" y="125225"/>
                      <a:pt x="1075262" y="1207665"/>
                    </a:cubicBezTo>
                    <a:lnTo>
                      <a:pt x="1075262" y="1312908"/>
                    </a:lnTo>
                    <a:lnTo>
                      <a:pt x="0" y="1312908"/>
                    </a:lnTo>
                    <a:lnTo>
                      <a:pt x="0" y="1274696"/>
                    </a:lnTo>
                    <a:cubicBezTo>
                      <a:pt x="0" y="1110486"/>
                      <a:pt x="0" y="782065"/>
                      <a:pt x="0" y="125225"/>
                    </a:cubicBezTo>
                    <a:cubicBezTo>
                      <a:pt x="0" y="56706"/>
                      <a:pt x="54116" y="0"/>
                      <a:pt x="124702"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800" name="Freeform: Shape 799">
                <a:extLst>
                  <a:ext uri="{FF2B5EF4-FFF2-40B4-BE49-F238E27FC236}">
                    <a16:creationId xmlns:a16="http://schemas.microsoft.com/office/drawing/2014/main" id="{101E40A9-04D2-45FC-8502-DFA5065F2D2B}"/>
                  </a:ext>
                </a:extLst>
              </p:cNvPr>
              <p:cNvSpPr/>
              <p:nvPr/>
            </p:nvSpPr>
            <p:spPr>
              <a:xfrm flipH="1">
                <a:off x="7200560" y="2276799"/>
                <a:ext cx="284506" cy="1312908"/>
              </a:xfrm>
              <a:custGeom>
                <a:avLst/>
                <a:gdLst>
                  <a:gd name="connsiteX0" fmla="*/ 122349 w 284506"/>
                  <a:gd name="connsiteY0" fmla="*/ 0 h 1312908"/>
                  <a:gd name="connsiteX1" fmla="*/ 268135 w 284506"/>
                  <a:gd name="connsiteY1" fmla="*/ 0 h 1312908"/>
                  <a:gd name="connsiteX2" fmla="*/ 284506 w 284506"/>
                  <a:gd name="connsiteY2" fmla="*/ 0 h 1312908"/>
                  <a:gd name="connsiteX3" fmla="*/ 159760 w 284506"/>
                  <a:gd name="connsiteY3" fmla="*/ 125225 h 1312908"/>
                  <a:gd name="connsiteX4" fmla="*/ 159760 w 284506"/>
                  <a:gd name="connsiteY4" fmla="*/ 1289168 h 1312908"/>
                  <a:gd name="connsiteX5" fmla="*/ 159760 w 284506"/>
                  <a:gd name="connsiteY5" fmla="*/ 1312908 h 1312908"/>
                  <a:gd name="connsiteX6" fmla="*/ 0 w 284506"/>
                  <a:gd name="connsiteY6" fmla="*/ 1312908 h 1312908"/>
                  <a:gd name="connsiteX7" fmla="*/ 0 w 284506"/>
                  <a:gd name="connsiteY7" fmla="*/ 1207665 h 1312908"/>
                  <a:gd name="connsiteX8" fmla="*/ 0 w 284506"/>
                  <a:gd name="connsiteY8" fmla="*/ 125225 h 1312908"/>
                  <a:gd name="connsiteX9" fmla="*/ 122349 w 284506"/>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506" h="1312908">
                    <a:moveTo>
                      <a:pt x="122349" y="0"/>
                    </a:moveTo>
                    <a:cubicBezTo>
                      <a:pt x="174112" y="0"/>
                      <a:pt x="222640" y="0"/>
                      <a:pt x="268135" y="0"/>
                    </a:cubicBezTo>
                    <a:lnTo>
                      <a:pt x="284506" y="0"/>
                    </a:lnTo>
                    <a:cubicBezTo>
                      <a:pt x="216249" y="0"/>
                      <a:pt x="159760" y="56706"/>
                      <a:pt x="159760" y="125225"/>
                    </a:cubicBezTo>
                    <a:cubicBezTo>
                      <a:pt x="159760" y="790335"/>
                      <a:pt x="159760" y="1122890"/>
                      <a:pt x="159760" y="1289168"/>
                    </a:cubicBezTo>
                    <a:lnTo>
                      <a:pt x="159760" y="1312908"/>
                    </a:lnTo>
                    <a:lnTo>
                      <a:pt x="0" y="1312908"/>
                    </a:lnTo>
                    <a:lnTo>
                      <a:pt x="0" y="1207665"/>
                    </a:lnTo>
                    <a:cubicBezTo>
                      <a:pt x="0" y="125225"/>
                      <a:pt x="0" y="125225"/>
                      <a:pt x="0" y="125225"/>
                    </a:cubicBezTo>
                    <a:cubicBezTo>
                      <a:pt x="0" y="56706"/>
                      <a:pt x="54116" y="0"/>
                      <a:pt x="122349"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sp>
          <p:nvSpPr>
            <p:cNvPr id="689" name="Freeform 269">
              <a:extLst>
                <a:ext uri="{FF2B5EF4-FFF2-40B4-BE49-F238E27FC236}">
                  <a16:creationId xmlns:a16="http://schemas.microsoft.com/office/drawing/2014/main" id="{18191A98-4C7B-4341-9C31-4675E9606AEB}"/>
                </a:ext>
              </a:extLst>
            </p:cNvPr>
            <p:cNvSpPr>
              <a:spLocks/>
            </p:cNvSpPr>
            <p:nvPr/>
          </p:nvSpPr>
          <p:spPr bwMode="auto">
            <a:xfrm>
              <a:off x="6924772" y="4970153"/>
              <a:ext cx="1122445" cy="654996"/>
            </a:xfrm>
            <a:custGeom>
              <a:avLst/>
              <a:gdLst>
                <a:gd name="T0" fmla="*/ 790 w 790"/>
                <a:gd name="T1" fmla="*/ 0 h 461"/>
                <a:gd name="T2" fmla="*/ 530 w 790"/>
                <a:gd name="T3" fmla="*/ 0 h 461"/>
                <a:gd name="T4" fmla="*/ 582 w 790"/>
                <a:gd name="T5" fmla="*/ 150 h 461"/>
                <a:gd name="T6" fmla="*/ 52 w 790"/>
                <a:gd name="T7" fmla="*/ 150 h 461"/>
                <a:gd name="T8" fmla="*/ 0 w 790"/>
                <a:gd name="T9" fmla="*/ 29 h 461"/>
                <a:gd name="T10" fmla="*/ 0 w 790"/>
                <a:gd name="T11" fmla="*/ 369 h 461"/>
                <a:gd name="T12" fmla="*/ 110 w 790"/>
                <a:gd name="T13" fmla="*/ 382 h 461"/>
                <a:gd name="T14" fmla="*/ 156 w 790"/>
                <a:gd name="T15" fmla="*/ 382 h 461"/>
                <a:gd name="T16" fmla="*/ 164 w 790"/>
                <a:gd name="T17" fmla="*/ 382 h 461"/>
                <a:gd name="T18" fmla="*/ 164 w 790"/>
                <a:gd name="T19" fmla="*/ 388 h 461"/>
                <a:gd name="T20" fmla="*/ 790 w 790"/>
                <a:gd name="T21" fmla="*/ 461 h 461"/>
                <a:gd name="T22" fmla="*/ 790 w 790"/>
                <a:gd name="T23"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0" h="461">
                  <a:moveTo>
                    <a:pt x="790" y="0"/>
                  </a:moveTo>
                  <a:lnTo>
                    <a:pt x="530" y="0"/>
                  </a:lnTo>
                  <a:lnTo>
                    <a:pt x="582" y="150"/>
                  </a:lnTo>
                  <a:lnTo>
                    <a:pt x="52" y="150"/>
                  </a:lnTo>
                  <a:lnTo>
                    <a:pt x="0" y="29"/>
                  </a:lnTo>
                  <a:lnTo>
                    <a:pt x="0" y="369"/>
                  </a:lnTo>
                  <a:lnTo>
                    <a:pt x="110" y="382"/>
                  </a:lnTo>
                  <a:lnTo>
                    <a:pt x="156" y="382"/>
                  </a:lnTo>
                  <a:lnTo>
                    <a:pt x="164" y="382"/>
                  </a:lnTo>
                  <a:lnTo>
                    <a:pt x="164" y="388"/>
                  </a:lnTo>
                  <a:lnTo>
                    <a:pt x="790" y="461"/>
                  </a:lnTo>
                  <a:lnTo>
                    <a:pt x="7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90" name="Freeform 271">
              <a:extLst>
                <a:ext uri="{FF2B5EF4-FFF2-40B4-BE49-F238E27FC236}">
                  <a16:creationId xmlns:a16="http://schemas.microsoft.com/office/drawing/2014/main" id="{80662072-DB87-4F2E-93E2-CB86219018BB}"/>
                </a:ext>
              </a:extLst>
            </p:cNvPr>
            <p:cNvSpPr>
              <a:spLocks/>
            </p:cNvSpPr>
            <p:nvPr/>
          </p:nvSpPr>
          <p:spPr bwMode="auto">
            <a:xfrm>
              <a:off x="6919089" y="5002832"/>
              <a:ext cx="5683" cy="491602"/>
            </a:xfrm>
            <a:custGeom>
              <a:avLst/>
              <a:gdLst>
                <a:gd name="T0" fmla="*/ 0 w 4"/>
                <a:gd name="T1" fmla="*/ 0 h 346"/>
                <a:gd name="T2" fmla="*/ 0 w 4"/>
                <a:gd name="T3" fmla="*/ 344 h 346"/>
                <a:gd name="T4" fmla="*/ 4 w 4"/>
                <a:gd name="T5" fmla="*/ 346 h 346"/>
                <a:gd name="T6" fmla="*/ 4 w 4"/>
                <a:gd name="T7" fmla="*/ 6 h 346"/>
                <a:gd name="T8" fmla="*/ 0 w 4"/>
                <a:gd name="T9" fmla="*/ 0 h 346"/>
              </a:gdLst>
              <a:ahLst/>
              <a:cxnLst>
                <a:cxn ang="0">
                  <a:pos x="T0" y="T1"/>
                </a:cxn>
                <a:cxn ang="0">
                  <a:pos x="T2" y="T3"/>
                </a:cxn>
                <a:cxn ang="0">
                  <a:pos x="T4" y="T5"/>
                </a:cxn>
                <a:cxn ang="0">
                  <a:pos x="T6" y="T7"/>
                </a:cxn>
                <a:cxn ang="0">
                  <a:pos x="T8" y="T9"/>
                </a:cxn>
              </a:cxnLst>
              <a:rect l="0" t="0" r="r" b="b"/>
              <a:pathLst>
                <a:path w="4" h="346">
                  <a:moveTo>
                    <a:pt x="0" y="0"/>
                  </a:moveTo>
                  <a:lnTo>
                    <a:pt x="0" y="344"/>
                  </a:lnTo>
                  <a:lnTo>
                    <a:pt x="4" y="346"/>
                  </a:lnTo>
                  <a:lnTo>
                    <a:pt x="4"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91" name="Freeform 272">
              <a:extLst>
                <a:ext uri="{FF2B5EF4-FFF2-40B4-BE49-F238E27FC236}">
                  <a16:creationId xmlns:a16="http://schemas.microsoft.com/office/drawing/2014/main" id="{3B5B9E24-A1D8-4EFD-807A-15568D7687E6}"/>
                </a:ext>
              </a:extLst>
            </p:cNvPr>
            <p:cNvSpPr>
              <a:spLocks/>
            </p:cNvSpPr>
            <p:nvPr/>
          </p:nvSpPr>
          <p:spPr bwMode="auto">
            <a:xfrm>
              <a:off x="8069950" y="4945999"/>
              <a:ext cx="0" cy="704724"/>
            </a:xfrm>
            <a:custGeom>
              <a:avLst/>
              <a:gdLst>
                <a:gd name="T0" fmla="*/ 0 h 238"/>
                <a:gd name="T1" fmla="*/ 0 h 238"/>
                <a:gd name="T2" fmla="*/ 236 h 238"/>
                <a:gd name="T3" fmla="*/ 238 h 238"/>
                <a:gd name="T4" fmla="*/ 238 h 238"/>
                <a:gd name="T5" fmla="*/ 0 h 238"/>
              </a:gdLst>
              <a:ahLst/>
              <a:cxnLst>
                <a:cxn ang="0">
                  <a:pos x="0" y="T0"/>
                </a:cxn>
                <a:cxn ang="0">
                  <a:pos x="0" y="T1"/>
                </a:cxn>
                <a:cxn ang="0">
                  <a:pos x="0" y="T2"/>
                </a:cxn>
                <a:cxn ang="0">
                  <a:pos x="0" y="T3"/>
                </a:cxn>
                <a:cxn ang="0">
                  <a:pos x="0" y="T4"/>
                </a:cxn>
                <a:cxn ang="0">
                  <a:pos x="0" y="T5"/>
                </a:cxn>
              </a:cxnLst>
              <a:rect l="0" t="0" r="r" b="b"/>
              <a:pathLst>
                <a:path h="238">
                  <a:moveTo>
                    <a:pt x="0" y="0"/>
                  </a:moveTo>
                  <a:cubicBezTo>
                    <a:pt x="0" y="0"/>
                    <a:pt x="0" y="0"/>
                    <a:pt x="0" y="0"/>
                  </a:cubicBezTo>
                  <a:cubicBezTo>
                    <a:pt x="0" y="236"/>
                    <a:pt x="0" y="236"/>
                    <a:pt x="0" y="236"/>
                  </a:cubicBezTo>
                  <a:cubicBezTo>
                    <a:pt x="0" y="237"/>
                    <a:pt x="0" y="237"/>
                    <a:pt x="0" y="238"/>
                  </a:cubicBezTo>
                  <a:cubicBezTo>
                    <a:pt x="0" y="238"/>
                    <a:pt x="0" y="238"/>
                    <a:pt x="0" y="238"/>
                  </a:cubicBezTo>
                  <a:cubicBezTo>
                    <a:pt x="0" y="0"/>
                    <a:pt x="0" y="0"/>
                    <a:pt x="0" y="0"/>
                  </a:cubicBezTo>
                </a:path>
              </a:pathLst>
            </a:custGeom>
            <a:solidFill>
              <a:srgbClr val="C7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92" name="Freeform 276">
              <a:extLst>
                <a:ext uri="{FF2B5EF4-FFF2-40B4-BE49-F238E27FC236}">
                  <a16:creationId xmlns:a16="http://schemas.microsoft.com/office/drawing/2014/main" id="{946D5E7F-F2C4-4E4E-BA34-4FE17345A109}"/>
                </a:ext>
              </a:extLst>
            </p:cNvPr>
            <p:cNvSpPr>
              <a:spLocks/>
            </p:cNvSpPr>
            <p:nvPr/>
          </p:nvSpPr>
          <p:spPr bwMode="auto">
            <a:xfrm>
              <a:off x="6896356" y="4945999"/>
              <a:ext cx="2841" cy="569748"/>
            </a:xfrm>
            <a:custGeom>
              <a:avLst/>
              <a:gdLst>
                <a:gd name="T0" fmla="*/ 0 w 2"/>
                <a:gd name="T1" fmla="*/ 0 h 401"/>
                <a:gd name="T2" fmla="*/ 0 w 2"/>
                <a:gd name="T3" fmla="*/ 401 h 401"/>
                <a:gd name="T4" fmla="*/ 2 w 2"/>
                <a:gd name="T5" fmla="*/ 401 h 401"/>
                <a:gd name="T6" fmla="*/ 2 w 2"/>
                <a:gd name="T7" fmla="*/ 5 h 401"/>
                <a:gd name="T8" fmla="*/ 0 w 2"/>
                <a:gd name="T9" fmla="*/ 0 h 401"/>
              </a:gdLst>
              <a:ahLst/>
              <a:cxnLst>
                <a:cxn ang="0">
                  <a:pos x="T0" y="T1"/>
                </a:cxn>
                <a:cxn ang="0">
                  <a:pos x="T2" y="T3"/>
                </a:cxn>
                <a:cxn ang="0">
                  <a:pos x="T4" y="T5"/>
                </a:cxn>
                <a:cxn ang="0">
                  <a:pos x="T6" y="T7"/>
                </a:cxn>
                <a:cxn ang="0">
                  <a:pos x="T8" y="T9"/>
                </a:cxn>
              </a:cxnLst>
              <a:rect l="0" t="0" r="r" b="b"/>
              <a:pathLst>
                <a:path w="2" h="401">
                  <a:moveTo>
                    <a:pt x="0" y="0"/>
                  </a:moveTo>
                  <a:lnTo>
                    <a:pt x="0" y="401"/>
                  </a:lnTo>
                  <a:lnTo>
                    <a:pt x="2" y="401"/>
                  </a:lnTo>
                  <a:lnTo>
                    <a:pt x="2"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93" name="Freeform 280">
              <a:extLst>
                <a:ext uri="{FF2B5EF4-FFF2-40B4-BE49-F238E27FC236}">
                  <a16:creationId xmlns:a16="http://schemas.microsoft.com/office/drawing/2014/main" id="{5F51901E-7290-4ABB-955D-B62ADCA4E62F}"/>
                </a:ext>
              </a:extLst>
            </p:cNvPr>
            <p:cNvSpPr>
              <a:spLocks/>
            </p:cNvSpPr>
            <p:nvPr/>
          </p:nvSpPr>
          <p:spPr bwMode="auto">
            <a:xfrm>
              <a:off x="6924772" y="5494434"/>
              <a:ext cx="156290" cy="26995"/>
            </a:xfrm>
            <a:custGeom>
              <a:avLst/>
              <a:gdLst>
                <a:gd name="T0" fmla="*/ 0 w 110"/>
                <a:gd name="T1" fmla="*/ 0 h 19"/>
                <a:gd name="T2" fmla="*/ 0 w 110"/>
                <a:gd name="T3" fmla="*/ 17 h 19"/>
                <a:gd name="T4" fmla="*/ 21 w 110"/>
                <a:gd name="T5" fmla="*/ 19 h 19"/>
                <a:gd name="T6" fmla="*/ 88 w 110"/>
                <a:gd name="T7" fmla="*/ 10 h 19"/>
                <a:gd name="T8" fmla="*/ 110 w 110"/>
                <a:gd name="T9" fmla="*/ 13 h 19"/>
                <a:gd name="T10" fmla="*/ 0 w 110"/>
                <a:gd name="T11" fmla="*/ 0 h 19"/>
              </a:gdLst>
              <a:ahLst/>
              <a:cxnLst>
                <a:cxn ang="0">
                  <a:pos x="T0" y="T1"/>
                </a:cxn>
                <a:cxn ang="0">
                  <a:pos x="T2" y="T3"/>
                </a:cxn>
                <a:cxn ang="0">
                  <a:pos x="T4" y="T5"/>
                </a:cxn>
                <a:cxn ang="0">
                  <a:pos x="T6" y="T7"/>
                </a:cxn>
                <a:cxn ang="0">
                  <a:pos x="T8" y="T9"/>
                </a:cxn>
                <a:cxn ang="0">
                  <a:pos x="T10" y="T11"/>
                </a:cxn>
              </a:cxnLst>
              <a:rect l="0" t="0" r="r" b="b"/>
              <a:pathLst>
                <a:path w="110" h="19">
                  <a:moveTo>
                    <a:pt x="0" y="0"/>
                  </a:moveTo>
                  <a:lnTo>
                    <a:pt x="0" y="17"/>
                  </a:lnTo>
                  <a:lnTo>
                    <a:pt x="21" y="19"/>
                  </a:lnTo>
                  <a:lnTo>
                    <a:pt x="88" y="10"/>
                  </a:lnTo>
                  <a:lnTo>
                    <a:pt x="110"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94" name="Freeform 286">
              <a:extLst>
                <a:ext uri="{FF2B5EF4-FFF2-40B4-BE49-F238E27FC236}">
                  <a16:creationId xmlns:a16="http://schemas.microsoft.com/office/drawing/2014/main" id="{63BDA1A1-555D-46E0-9BBE-BBC06B165CCF}"/>
                </a:ext>
              </a:extLst>
            </p:cNvPr>
            <p:cNvSpPr>
              <a:spLocks/>
            </p:cNvSpPr>
            <p:nvPr/>
          </p:nvSpPr>
          <p:spPr bwMode="auto">
            <a:xfrm>
              <a:off x="6924772" y="5532797"/>
              <a:ext cx="207440" cy="289847"/>
            </a:xfrm>
            <a:custGeom>
              <a:avLst/>
              <a:gdLst>
                <a:gd name="T0" fmla="*/ 88 w 146"/>
                <a:gd name="T1" fmla="*/ 0 h 204"/>
                <a:gd name="T2" fmla="*/ 0 w 146"/>
                <a:gd name="T3" fmla="*/ 11 h 204"/>
                <a:gd name="T4" fmla="*/ 0 w 146"/>
                <a:gd name="T5" fmla="*/ 204 h 204"/>
                <a:gd name="T6" fmla="*/ 129 w 146"/>
                <a:gd name="T7" fmla="*/ 204 h 204"/>
                <a:gd name="T8" fmla="*/ 146 w 146"/>
                <a:gd name="T9" fmla="*/ 6 h 204"/>
                <a:gd name="T10" fmla="*/ 108 w 146"/>
                <a:gd name="T11" fmla="*/ 2 h 204"/>
                <a:gd name="T12" fmla="*/ 88 w 146"/>
                <a:gd name="T13" fmla="*/ 0 h 204"/>
              </a:gdLst>
              <a:ahLst/>
              <a:cxnLst>
                <a:cxn ang="0">
                  <a:pos x="T0" y="T1"/>
                </a:cxn>
                <a:cxn ang="0">
                  <a:pos x="T2" y="T3"/>
                </a:cxn>
                <a:cxn ang="0">
                  <a:pos x="T4" y="T5"/>
                </a:cxn>
                <a:cxn ang="0">
                  <a:pos x="T6" y="T7"/>
                </a:cxn>
                <a:cxn ang="0">
                  <a:pos x="T8" y="T9"/>
                </a:cxn>
                <a:cxn ang="0">
                  <a:pos x="T10" y="T11"/>
                </a:cxn>
                <a:cxn ang="0">
                  <a:pos x="T12" y="T13"/>
                </a:cxn>
              </a:cxnLst>
              <a:rect l="0" t="0" r="r" b="b"/>
              <a:pathLst>
                <a:path w="146" h="204">
                  <a:moveTo>
                    <a:pt x="88" y="0"/>
                  </a:moveTo>
                  <a:lnTo>
                    <a:pt x="0" y="11"/>
                  </a:lnTo>
                  <a:lnTo>
                    <a:pt x="0" y="204"/>
                  </a:lnTo>
                  <a:lnTo>
                    <a:pt x="129" y="204"/>
                  </a:lnTo>
                  <a:lnTo>
                    <a:pt x="146" y="6"/>
                  </a:lnTo>
                  <a:lnTo>
                    <a:pt x="108" y="2"/>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95" name="Freeform 289">
              <a:extLst>
                <a:ext uri="{FF2B5EF4-FFF2-40B4-BE49-F238E27FC236}">
                  <a16:creationId xmlns:a16="http://schemas.microsoft.com/office/drawing/2014/main" id="{BAEFCA09-308E-43E6-832D-C045E4F318BD}"/>
                </a:ext>
              </a:extLst>
            </p:cNvPr>
            <p:cNvSpPr>
              <a:spLocks/>
            </p:cNvSpPr>
            <p:nvPr/>
          </p:nvSpPr>
          <p:spPr bwMode="auto">
            <a:xfrm>
              <a:off x="7078221" y="5535638"/>
              <a:ext cx="53991" cy="5683"/>
            </a:xfrm>
            <a:custGeom>
              <a:avLst/>
              <a:gdLst>
                <a:gd name="T0" fmla="*/ 0 w 38"/>
                <a:gd name="T1" fmla="*/ 0 h 4"/>
                <a:gd name="T2" fmla="*/ 38 w 38"/>
                <a:gd name="T3" fmla="*/ 4 h 4"/>
                <a:gd name="T4" fmla="*/ 38 w 38"/>
                <a:gd name="T5" fmla="*/ 0 h 4"/>
                <a:gd name="T6" fmla="*/ 0 w 38"/>
                <a:gd name="T7" fmla="*/ 0 h 4"/>
              </a:gdLst>
              <a:ahLst/>
              <a:cxnLst>
                <a:cxn ang="0">
                  <a:pos x="T0" y="T1"/>
                </a:cxn>
                <a:cxn ang="0">
                  <a:pos x="T2" y="T3"/>
                </a:cxn>
                <a:cxn ang="0">
                  <a:pos x="T4" y="T5"/>
                </a:cxn>
                <a:cxn ang="0">
                  <a:pos x="T6" y="T7"/>
                </a:cxn>
              </a:cxnLst>
              <a:rect l="0" t="0" r="r" b="b"/>
              <a:pathLst>
                <a:path w="38" h="4">
                  <a:moveTo>
                    <a:pt x="0" y="0"/>
                  </a:moveTo>
                  <a:lnTo>
                    <a:pt x="38" y="4"/>
                  </a:lnTo>
                  <a:lnTo>
                    <a:pt x="38" y="0"/>
                  </a:lnTo>
                  <a:lnTo>
                    <a:pt x="0" y="0"/>
                  </a:lnTo>
                  <a:close/>
                </a:path>
              </a:pathLst>
            </a:custGeom>
            <a:solidFill>
              <a:srgbClr val="B5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96" name="Freeform 290">
              <a:extLst>
                <a:ext uri="{FF2B5EF4-FFF2-40B4-BE49-F238E27FC236}">
                  <a16:creationId xmlns:a16="http://schemas.microsoft.com/office/drawing/2014/main" id="{3BA4C7CE-0519-4B65-98C3-6FBFC4442C33}"/>
                </a:ext>
              </a:extLst>
            </p:cNvPr>
            <p:cNvSpPr>
              <a:spLocks/>
            </p:cNvSpPr>
            <p:nvPr/>
          </p:nvSpPr>
          <p:spPr bwMode="auto">
            <a:xfrm>
              <a:off x="7078221" y="5535638"/>
              <a:ext cx="53991" cy="5683"/>
            </a:xfrm>
            <a:custGeom>
              <a:avLst/>
              <a:gdLst>
                <a:gd name="T0" fmla="*/ 0 w 38"/>
                <a:gd name="T1" fmla="*/ 0 h 4"/>
                <a:gd name="T2" fmla="*/ 38 w 38"/>
                <a:gd name="T3" fmla="*/ 4 h 4"/>
                <a:gd name="T4" fmla="*/ 38 w 38"/>
                <a:gd name="T5" fmla="*/ 0 h 4"/>
                <a:gd name="T6" fmla="*/ 0 w 38"/>
                <a:gd name="T7" fmla="*/ 0 h 4"/>
              </a:gdLst>
              <a:ahLst/>
              <a:cxnLst>
                <a:cxn ang="0">
                  <a:pos x="T0" y="T1"/>
                </a:cxn>
                <a:cxn ang="0">
                  <a:pos x="T2" y="T3"/>
                </a:cxn>
                <a:cxn ang="0">
                  <a:pos x="T4" y="T5"/>
                </a:cxn>
                <a:cxn ang="0">
                  <a:pos x="T6" y="T7"/>
                </a:cxn>
              </a:cxnLst>
              <a:rect l="0" t="0" r="r" b="b"/>
              <a:pathLst>
                <a:path w="38" h="4">
                  <a:moveTo>
                    <a:pt x="0" y="0"/>
                  </a:moveTo>
                  <a:lnTo>
                    <a:pt x="38" y="4"/>
                  </a:lnTo>
                  <a:lnTo>
                    <a:pt x="3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97" name="Freeform 297">
              <a:extLst>
                <a:ext uri="{FF2B5EF4-FFF2-40B4-BE49-F238E27FC236}">
                  <a16:creationId xmlns:a16="http://schemas.microsoft.com/office/drawing/2014/main" id="{2A5E887E-8E1C-4072-9170-76269C6AD28E}"/>
                </a:ext>
              </a:extLst>
            </p:cNvPr>
            <p:cNvSpPr>
              <a:spLocks/>
            </p:cNvSpPr>
            <p:nvPr/>
          </p:nvSpPr>
          <p:spPr bwMode="auto">
            <a:xfrm>
              <a:off x="7081062" y="5512905"/>
              <a:ext cx="76725" cy="8525"/>
            </a:xfrm>
            <a:custGeom>
              <a:avLst/>
              <a:gdLst>
                <a:gd name="T0" fmla="*/ 0 w 54"/>
                <a:gd name="T1" fmla="*/ 0 h 6"/>
                <a:gd name="T2" fmla="*/ 46 w 54"/>
                <a:gd name="T3" fmla="*/ 4 h 6"/>
                <a:gd name="T4" fmla="*/ 46 w 54"/>
                <a:gd name="T5" fmla="*/ 0 h 6"/>
                <a:gd name="T6" fmla="*/ 46 w 54"/>
                <a:gd name="T7" fmla="*/ 4 h 6"/>
                <a:gd name="T8" fmla="*/ 54 w 54"/>
                <a:gd name="T9" fmla="*/ 6 h 6"/>
                <a:gd name="T10" fmla="*/ 54 w 54"/>
                <a:gd name="T11" fmla="*/ 0 h 6"/>
                <a:gd name="T12" fmla="*/ 46 w 54"/>
                <a:gd name="T13" fmla="*/ 0 h 6"/>
                <a:gd name="T14" fmla="*/ 0 w 54"/>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6">
                  <a:moveTo>
                    <a:pt x="0" y="0"/>
                  </a:moveTo>
                  <a:lnTo>
                    <a:pt x="46" y="4"/>
                  </a:lnTo>
                  <a:lnTo>
                    <a:pt x="46" y="0"/>
                  </a:lnTo>
                  <a:lnTo>
                    <a:pt x="46" y="4"/>
                  </a:lnTo>
                  <a:lnTo>
                    <a:pt x="54" y="6"/>
                  </a:lnTo>
                  <a:lnTo>
                    <a:pt x="54" y="0"/>
                  </a:lnTo>
                  <a:lnTo>
                    <a:pt x="46" y="0"/>
                  </a:lnTo>
                  <a:lnTo>
                    <a:pt x="0" y="0"/>
                  </a:lnTo>
                  <a:close/>
                </a:path>
              </a:pathLst>
            </a:custGeom>
            <a:solidFill>
              <a:srgbClr val="B5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98" name="Freeform 301">
              <a:extLst>
                <a:ext uri="{FF2B5EF4-FFF2-40B4-BE49-F238E27FC236}">
                  <a16:creationId xmlns:a16="http://schemas.microsoft.com/office/drawing/2014/main" id="{E4BEC58A-9C01-4275-97C7-FF20D4A868B4}"/>
                </a:ext>
              </a:extLst>
            </p:cNvPr>
            <p:cNvSpPr>
              <a:spLocks/>
            </p:cNvSpPr>
            <p:nvPr/>
          </p:nvSpPr>
          <p:spPr bwMode="auto">
            <a:xfrm>
              <a:off x="6367813" y="4221384"/>
              <a:ext cx="870961" cy="598164"/>
            </a:xfrm>
            <a:custGeom>
              <a:avLst/>
              <a:gdLst>
                <a:gd name="T0" fmla="*/ 15 w 295"/>
                <a:gd name="T1" fmla="*/ 191 h 202"/>
                <a:gd name="T2" fmla="*/ 52 w 295"/>
                <a:gd name="T3" fmla="*/ 195 h 202"/>
                <a:gd name="T4" fmla="*/ 275 w 295"/>
                <a:gd name="T5" fmla="*/ 63 h 202"/>
                <a:gd name="T6" fmla="*/ 287 w 295"/>
                <a:gd name="T7" fmla="*/ 20 h 202"/>
                <a:gd name="T8" fmla="*/ 244 w 295"/>
                <a:gd name="T9" fmla="*/ 9 h 202"/>
                <a:gd name="T10" fmla="*/ 20 w 295"/>
                <a:gd name="T11" fmla="*/ 141 h 202"/>
                <a:gd name="T12" fmla="*/ 9 w 295"/>
                <a:gd name="T13" fmla="*/ 183 h 202"/>
                <a:gd name="T14" fmla="*/ 15 w 295"/>
                <a:gd name="T15" fmla="*/ 191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 h="202">
                  <a:moveTo>
                    <a:pt x="15" y="191"/>
                  </a:moveTo>
                  <a:cubicBezTo>
                    <a:pt x="25" y="200"/>
                    <a:pt x="40" y="202"/>
                    <a:pt x="52" y="195"/>
                  </a:cubicBezTo>
                  <a:cubicBezTo>
                    <a:pt x="275" y="63"/>
                    <a:pt x="275" y="63"/>
                    <a:pt x="275" y="63"/>
                  </a:cubicBezTo>
                  <a:cubicBezTo>
                    <a:pt x="290" y="54"/>
                    <a:pt x="295" y="35"/>
                    <a:pt x="287" y="20"/>
                  </a:cubicBezTo>
                  <a:cubicBezTo>
                    <a:pt x="278" y="5"/>
                    <a:pt x="259" y="0"/>
                    <a:pt x="244" y="9"/>
                  </a:cubicBezTo>
                  <a:cubicBezTo>
                    <a:pt x="20" y="141"/>
                    <a:pt x="20" y="141"/>
                    <a:pt x="20" y="141"/>
                  </a:cubicBezTo>
                  <a:cubicBezTo>
                    <a:pt x="5" y="149"/>
                    <a:pt x="0" y="169"/>
                    <a:pt x="9" y="183"/>
                  </a:cubicBezTo>
                  <a:cubicBezTo>
                    <a:pt x="10" y="186"/>
                    <a:pt x="13" y="189"/>
                    <a:pt x="15" y="191"/>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99" name="Freeform 302">
              <a:extLst>
                <a:ext uri="{FF2B5EF4-FFF2-40B4-BE49-F238E27FC236}">
                  <a16:creationId xmlns:a16="http://schemas.microsoft.com/office/drawing/2014/main" id="{FBCE067E-A154-42B5-8761-530F9FB5336C}"/>
                </a:ext>
              </a:extLst>
            </p:cNvPr>
            <p:cNvSpPr>
              <a:spLocks/>
            </p:cNvSpPr>
            <p:nvPr/>
          </p:nvSpPr>
          <p:spPr bwMode="auto">
            <a:xfrm>
              <a:off x="6367813" y="4224226"/>
              <a:ext cx="870961" cy="598164"/>
            </a:xfrm>
            <a:custGeom>
              <a:avLst/>
              <a:gdLst>
                <a:gd name="T0" fmla="*/ 15 w 295"/>
                <a:gd name="T1" fmla="*/ 190 h 202"/>
                <a:gd name="T2" fmla="*/ 12 w 295"/>
                <a:gd name="T3" fmla="*/ 193 h 202"/>
                <a:gd name="T4" fmla="*/ 36 w 295"/>
                <a:gd name="T5" fmla="*/ 202 h 202"/>
                <a:gd name="T6" fmla="*/ 54 w 295"/>
                <a:gd name="T7" fmla="*/ 197 h 202"/>
                <a:gd name="T8" fmla="*/ 277 w 295"/>
                <a:gd name="T9" fmla="*/ 65 h 202"/>
                <a:gd name="T10" fmla="*/ 295 w 295"/>
                <a:gd name="T11" fmla="*/ 35 h 202"/>
                <a:gd name="T12" fmla="*/ 290 w 295"/>
                <a:gd name="T13" fmla="*/ 17 h 202"/>
                <a:gd name="T14" fmla="*/ 259 w 295"/>
                <a:gd name="T15" fmla="*/ 0 h 202"/>
                <a:gd name="T16" fmla="*/ 242 w 295"/>
                <a:gd name="T17" fmla="*/ 4 h 202"/>
                <a:gd name="T18" fmla="*/ 18 w 295"/>
                <a:gd name="T19" fmla="*/ 136 h 202"/>
                <a:gd name="T20" fmla="*/ 0 w 295"/>
                <a:gd name="T21" fmla="*/ 167 h 202"/>
                <a:gd name="T22" fmla="*/ 5 w 295"/>
                <a:gd name="T23" fmla="*/ 185 h 202"/>
                <a:gd name="T24" fmla="*/ 12 w 295"/>
                <a:gd name="T25" fmla="*/ 193 h 202"/>
                <a:gd name="T26" fmla="*/ 15 w 295"/>
                <a:gd name="T27" fmla="*/ 190 h 202"/>
                <a:gd name="T28" fmla="*/ 18 w 295"/>
                <a:gd name="T29" fmla="*/ 187 h 202"/>
                <a:gd name="T30" fmla="*/ 12 w 295"/>
                <a:gd name="T31" fmla="*/ 180 h 202"/>
                <a:gd name="T32" fmla="*/ 8 w 295"/>
                <a:gd name="T33" fmla="*/ 167 h 202"/>
                <a:gd name="T34" fmla="*/ 22 w 295"/>
                <a:gd name="T35" fmla="*/ 143 h 202"/>
                <a:gd name="T36" fmla="*/ 246 w 295"/>
                <a:gd name="T37" fmla="*/ 11 h 202"/>
                <a:gd name="T38" fmla="*/ 259 w 295"/>
                <a:gd name="T39" fmla="*/ 8 h 202"/>
                <a:gd name="T40" fmla="*/ 283 w 295"/>
                <a:gd name="T41" fmla="*/ 21 h 202"/>
                <a:gd name="T42" fmla="*/ 287 w 295"/>
                <a:gd name="T43" fmla="*/ 35 h 202"/>
                <a:gd name="T44" fmla="*/ 273 w 295"/>
                <a:gd name="T45" fmla="*/ 58 h 202"/>
                <a:gd name="T46" fmla="*/ 50 w 295"/>
                <a:gd name="T47" fmla="*/ 190 h 202"/>
                <a:gd name="T48" fmla="*/ 36 w 295"/>
                <a:gd name="T49" fmla="*/ 194 h 202"/>
                <a:gd name="T50" fmla="*/ 18 w 295"/>
                <a:gd name="T51" fmla="*/ 187 h 202"/>
                <a:gd name="T52" fmla="*/ 15 w 295"/>
                <a:gd name="T53" fmla="*/ 19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5" h="202">
                  <a:moveTo>
                    <a:pt x="15" y="190"/>
                  </a:moveTo>
                  <a:cubicBezTo>
                    <a:pt x="12" y="193"/>
                    <a:pt x="12" y="193"/>
                    <a:pt x="12" y="193"/>
                  </a:cubicBezTo>
                  <a:cubicBezTo>
                    <a:pt x="19" y="199"/>
                    <a:pt x="27" y="202"/>
                    <a:pt x="36" y="202"/>
                  </a:cubicBezTo>
                  <a:cubicBezTo>
                    <a:pt x="42" y="202"/>
                    <a:pt x="48" y="200"/>
                    <a:pt x="54" y="197"/>
                  </a:cubicBezTo>
                  <a:cubicBezTo>
                    <a:pt x="277" y="65"/>
                    <a:pt x="277" y="65"/>
                    <a:pt x="277" y="65"/>
                  </a:cubicBezTo>
                  <a:cubicBezTo>
                    <a:pt x="289" y="59"/>
                    <a:pt x="295" y="47"/>
                    <a:pt x="295" y="35"/>
                  </a:cubicBezTo>
                  <a:cubicBezTo>
                    <a:pt x="295" y="29"/>
                    <a:pt x="293" y="23"/>
                    <a:pt x="290" y="17"/>
                  </a:cubicBezTo>
                  <a:cubicBezTo>
                    <a:pt x="283" y="6"/>
                    <a:pt x="272" y="0"/>
                    <a:pt x="259" y="0"/>
                  </a:cubicBezTo>
                  <a:cubicBezTo>
                    <a:pt x="253" y="0"/>
                    <a:pt x="247" y="1"/>
                    <a:pt x="242" y="4"/>
                  </a:cubicBezTo>
                  <a:cubicBezTo>
                    <a:pt x="18" y="136"/>
                    <a:pt x="18" y="136"/>
                    <a:pt x="18" y="136"/>
                  </a:cubicBezTo>
                  <a:cubicBezTo>
                    <a:pt x="7" y="143"/>
                    <a:pt x="0" y="155"/>
                    <a:pt x="0" y="167"/>
                  </a:cubicBezTo>
                  <a:cubicBezTo>
                    <a:pt x="0" y="173"/>
                    <a:pt x="2" y="179"/>
                    <a:pt x="5" y="185"/>
                  </a:cubicBezTo>
                  <a:cubicBezTo>
                    <a:pt x="7" y="188"/>
                    <a:pt x="10" y="191"/>
                    <a:pt x="12" y="193"/>
                  </a:cubicBezTo>
                  <a:cubicBezTo>
                    <a:pt x="15" y="190"/>
                    <a:pt x="15" y="190"/>
                    <a:pt x="15" y="190"/>
                  </a:cubicBezTo>
                  <a:cubicBezTo>
                    <a:pt x="18" y="187"/>
                    <a:pt x="18" y="187"/>
                    <a:pt x="18" y="187"/>
                  </a:cubicBezTo>
                  <a:cubicBezTo>
                    <a:pt x="16" y="185"/>
                    <a:pt x="14" y="183"/>
                    <a:pt x="12" y="180"/>
                  </a:cubicBezTo>
                  <a:cubicBezTo>
                    <a:pt x="10" y="176"/>
                    <a:pt x="8" y="171"/>
                    <a:pt x="8" y="167"/>
                  </a:cubicBezTo>
                  <a:cubicBezTo>
                    <a:pt x="8" y="157"/>
                    <a:pt x="13" y="148"/>
                    <a:pt x="22" y="143"/>
                  </a:cubicBezTo>
                  <a:cubicBezTo>
                    <a:pt x="246" y="11"/>
                    <a:pt x="246" y="11"/>
                    <a:pt x="246" y="11"/>
                  </a:cubicBezTo>
                  <a:cubicBezTo>
                    <a:pt x="250" y="9"/>
                    <a:pt x="255" y="8"/>
                    <a:pt x="259" y="8"/>
                  </a:cubicBezTo>
                  <a:cubicBezTo>
                    <a:pt x="269" y="8"/>
                    <a:pt x="278" y="12"/>
                    <a:pt x="283" y="21"/>
                  </a:cubicBezTo>
                  <a:cubicBezTo>
                    <a:pt x="286" y="25"/>
                    <a:pt x="287" y="30"/>
                    <a:pt x="287" y="35"/>
                  </a:cubicBezTo>
                  <a:cubicBezTo>
                    <a:pt x="287" y="44"/>
                    <a:pt x="282" y="53"/>
                    <a:pt x="273" y="58"/>
                  </a:cubicBezTo>
                  <a:cubicBezTo>
                    <a:pt x="50" y="190"/>
                    <a:pt x="50" y="190"/>
                    <a:pt x="50" y="190"/>
                  </a:cubicBezTo>
                  <a:cubicBezTo>
                    <a:pt x="45" y="193"/>
                    <a:pt x="40" y="194"/>
                    <a:pt x="36" y="194"/>
                  </a:cubicBezTo>
                  <a:cubicBezTo>
                    <a:pt x="29" y="194"/>
                    <a:pt x="23" y="192"/>
                    <a:pt x="18" y="187"/>
                  </a:cubicBezTo>
                  <a:cubicBezTo>
                    <a:pt x="15" y="190"/>
                    <a:pt x="15" y="190"/>
                    <a:pt x="15" y="19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01" name="Freeform 304">
              <a:extLst>
                <a:ext uri="{FF2B5EF4-FFF2-40B4-BE49-F238E27FC236}">
                  <a16:creationId xmlns:a16="http://schemas.microsoft.com/office/drawing/2014/main" id="{AE15A62D-4399-41C6-97F0-2E0E7C2E66C1}"/>
                </a:ext>
              </a:extLst>
            </p:cNvPr>
            <p:cNvSpPr>
              <a:spLocks/>
            </p:cNvSpPr>
            <p:nvPr/>
          </p:nvSpPr>
          <p:spPr bwMode="auto">
            <a:xfrm>
              <a:off x="6559623" y="2885817"/>
              <a:ext cx="885168" cy="1308571"/>
            </a:xfrm>
            <a:custGeom>
              <a:avLst/>
              <a:gdLst>
                <a:gd name="T0" fmla="*/ 92 w 300"/>
                <a:gd name="T1" fmla="*/ 413 h 442"/>
                <a:gd name="T2" fmla="*/ 90 w 300"/>
                <a:gd name="T3" fmla="*/ 416 h 442"/>
                <a:gd name="T4" fmla="*/ 141 w 300"/>
                <a:gd name="T5" fmla="*/ 442 h 442"/>
                <a:gd name="T6" fmla="*/ 142 w 300"/>
                <a:gd name="T7" fmla="*/ 442 h 442"/>
                <a:gd name="T8" fmla="*/ 252 w 300"/>
                <a:gd name="T9" fmla="*/ 402 h 442"/>
                <a:gd name="T10" fmla="*/ 300 w 300"/>
                <a:gd name="T11" fmla="*/ 303 h 442"/>
                <a:gd name="T12" fmla="*/ 296 w 300"/>
                <a:gd name="T13" fmla="*/ 273 h 442"/>
                <a:gd name="T14" fmla="*/ 292 w 300"/>
                <a:gd name="T15" fmla="*/ 274 h 442"/>
                <a:gd name="T16" fmla="*/ 296 w 300"/>
                <a:gd name="T17" fmla="*/ 273 h 442"/>
                <a:gd name="T18" fmla="*/ 263 w 300"/>
                <a:gd name="T19" fmla="*/ 96 h 442"/>
                <a:gd name="T20" fmla="*/ 263 w 300"/>
                <a:gd name="T21" fmla="*/ 96 h 442"/>
                <a:gd name="T22" fmla="*/ 213 w 300"/>
                <a:gd name="T23" fmla="*/ 23 h 442"/>
                <a:gd name="T24" fmla="*/ 125 w 300"/>
                <a:gd name="T25" fmla="*/ 0 h 442"/>
                <a:gd name="T26" fmla="*/ 0 w 300"/>
                <a:gd name="T27" fmla="*/ 121 h 442"/>
                <a:gd name="T28" fmla="*/ 0 w 300"/>
                <a:gd name="T29" fmla="*/ 122 h 442"/>
                <a:gd name="T30" fmla="*/ 1 w 300"/>
                <a:gd name="T31" fmla="*/ 131 h 442"/>
                <a:gd name="T32" fmla="*/ 5 w 300"/>
                <a:gd name="T33" fmla="*/ 129 h 442"/>
                <a:gd name="T34" fmla="*/ 1 w 300"/>
                <a:gd name="T35" fmla="*/ 129 h 442"/>
                <a:gd name="T36" fmla="*/ 1 w 300"/>
                <a:gd name="T37" fmla="*/ 272 h 442"/>
                <a:gd name="T38" fmla="*/ 90 w 300"/>
                <a:gd name="T39" fmla="*/ 416 h 442"/>
                <a:gd name="T40" fmla="*/ 92 w 300"/>
                <a:gd name="T41" fmla="*/ 413 h 442"/>
                <a:gd name="T42" fmla="*/ 93 w 300"/>
                <a:gd name="T43" fmla="*/ 409 h 442"/>
                <a:gd name="T44" fmla="*/ 9 w 300"/>
                <a:gd name="T45" fmla="*/ 272 h 442"/>
                <a:gd name="T46" fmla="*/ 9 w 300"/>
                <a:gd name="T47" fmla="*/ 128 h 442"/>
                <a:gd name="T48" fmla="*/ 9 w 300"/>
                <a:gd name="T49" fmla="*/ 127 h 442"/>
                <a:gd name="T50" fmla="*/ 8 w 300"/>
                <a:gd name="T51" fmla="*/ 122 h 442"/>
                <a:gd name="T52" fmla="*/ 8 w 300"/>
                <a:gd name="T53" fmla="*/ 121 h 442"/>
                <a:gd name="T54" fmla="*/ 125 w 300"/>
                <a:gd name="T55" fmla="*/ 8 h 442"/>
                <a:gd name="T56" fmla="*/ 208 w 300"/>
                <a:gd name="T57" fmla="*/ 30 h 442"/>
                <a:gd name="T58" fmla="*/ 255 w 300"/>
                <a:gd name="T59" fmla="*/ 98 h 442"/>
                <a:gd name="T60" fmla="*/ 259 w 300"/>
                <a:gd name="T61" fmla="*/ 97 h 442"/>
                <a:gd name="T62" fmla="*/ 255 w 300"/>
                <a:gd name="T63" fmla="*/ 98 h 442"/>
                <a:gd name="T64" fmla="*/ 288 w 300"/>
                <a:gd name="T65" fmla="*/ 275 h 442"/>
                <a:gd name="T66" fmla="*/ 288 w 300"/>
                <a:gd name="T67" fmla="*/ 275 h 442"/>
                <a:gd name="T68" fmla="*/ 292 w 300"/>
                <a:gd name="T69" fmla="*/ 303 h 442"/>
                <a:gd name="T70" fmla="*/ 247 w 300"/>
                <a:gd name="T71" fmla="*/ 396 h 442"/>
                <a:gd name="T72" fmla="*/ 142 w 300"/>
                <a:gd name="T73" fmla="*/ 434 h 442"/>
                <a:gd name="T74" fmla="*/ 142 w 300"/>
                <a:gd name="T75" fmla="*/ 438 h 442"/>
                <a:gd name="T76" fmla="*/ 144 w 300"/>
                <a:gd name="T77" fmla="*/ 435 h 442"/>
                <a:gd name="T78" fmla="*/ 93 w 300"/>
                <a:gd name="T79" fmla="*/ 409 h 442"/>
                <a:gd name="T80" fmla="*/ 92 w 300"/>
                <a:gd name="T81" fmla="*/ 41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0" h="442">
                  <a:moveTo>
                    <a:pt x="92" y="413"/>
                  </a:moveTo>
                  <a:cubicBezTo>
                    <a:pt x="90" y="416"/>
                    <a:pt x="90" y="416"/>
                    <a:pt x="90" y="416"/>
                  </a:cubicBezTo>
                  <a:cubicBezTo>
                    <a:pt x="141" y="442"/>
                    <a:pt x="141" y="442"/>
                    <a:pt x="141" y="442"/>
                  </a:cubicBezTo>
                  <a:cubicBezTo>
                    <a:pt x="142" y="442"/>
                    <a:pt x="142" y="442"/>
                    <a:pt x="142" y="442"/>
                  </a:cubicBezTo>
                  <a:cubicBezTo>
                    <a:pt x="184" y="442"/>
                    <a:pt x="223" y="427"/>
                    <a:pt x="252" y="402"/>
                  </a:cubicBezTo>
                  <a:cubicBezTo>
                    <a:pt x="281" y="377"/>
                    <a:pt x="300" y="342"/>
                    <a:pt x="300" y="303"/>
                  </a:cubicBezTo>
                  <a:cubicBezTo>
                    <a:pt x="300" y="293"/>
                    <a:pt x="298" y="283"/>
                    <a:pt x="296" y="273"/>
                  </a:cubicBezTo>
                  <a:cubicBezTo>
                    <a:pt x="292" y="274"/>
                    <a:pt x="292" y="274"/>
                    <a:pt x="292" y="274"/>
                  </a:cubicBezTo>
                  <a:cubicBezTo>
                    <a:pt x="296" y="273"/>
                    <a:pt x="296" y="273"/>
                    <a:pt x="296" y="273"/>
                  </a:cubicBezTo>
                  <a:cubicBezTo>
                    <a:pt x="263" y="96"/>
                    <a:pt x="263" y="96"/>
                    <a:pt x="263" y="96"/>
                  </a:cubicBezTo>
                  <a:cubicBezTo>
                    <a:pt x="263" y="96"/>
                    <a:pt x="263" y="96"/>
                    <a:pt x="263" y="96"/>
                  </a:cubicBezTo>
                  <a:cubicBezTo>
                    <a:pt x="254" y="63"/>
                    <a:pt x="236" y="39"/>
                    <a:pt x="213" y="23"/>
                  </a:cubicBezTo>
                  <a:cubicBezTo>
                    <a:pt x="189" y="7"/>
                    <a:pt x="159" y="0"/>
                    <a:pt x="125" y="0"/>
                  </a:cubicBezTo>
                  <a:cubicBezTo>
                    <a:pt x="57" y="0"/>
                    <a:pt x="2" y="54"/>
                    <a:pt x="0" y="121"/>
                  </a:cubicBezTo>
                  <a:cubicBezTo>
                    <a:pt x="0" y="122"/>
                    <a:pt x="0" y="122"/>
                    <a:pt x="0" y="122"/>
                  </a:cubicBezTo>
                  <a:cubicBezTo>
                    <a:pt x="0" y="125"/>
                    <a:pt x="0" y="128"/>
                    <a:pt x="1" y="131"/>
                  </a:cubicBezTo>
                  <a:cubicBezTo>
                    <a:pt x="5" y="129"/>
                    <a:pt x="5" y="129"/>
                    <a:pt x="5" y="129"/>
                  </a:cubicBezTo>
                  <a:cubicBezTo>
                    <a:pt x="1" y="129"/>
                    <a:pt x="1" y="129"/>
                    <a:pt x="1" y="129"/>
                  </a:cubicBezTo>
                  <a:cubicBezTo>
                    <a:pt x="1" y="272"/>
                    <a:pt x="1" y="272"/>
                    <a:pt x="1" y="272"/>
                  </a:cubicBezTo>
                  <a:cubicBezTo>
                    <a:pt x="1" y="333"/>
                    <a:pt x="35" y="389"/>
                    <a:pt x="90" y="416"/>
                  </a:cubicBezTo>
                  <a:cubicBezTo>
                    <a:pt x="92" y="413"/>
                    <a:pt x="92" y="413"/>
                    <a:pt x="92" y="413"/>
                  </a:cubicBezTo>
                  <a:cubicBezTo>
                    <a:pt x="93" y="409"/>
                    <a:pt x="93" y="409"/>
                    <a:pt x="93" y="409"/>
                  </a:cubicBezTo>
                  <a:cubicBezTo>
                    <a:pt x="42" y="383"/>
                    <a:pt x="9" y="330"/>
                    <a:pt x="9" y="272"/>
                  </a:cubicBezTo>
                  <a:cubicBezTo>
                    <a:pt x="9" y="128"/>
                    <a:pt x="9" y="128"/>
                    <a:pt x="9" y="128"/>
                  </a:cubicBezTo>
                  <a:cubicBezTo>
                    <a:pt x="9" y="127"/>
                    <a:pt x="9" y="127"/>
                    <a:pt x="9" y="127"/>
                  </a:cubicBezTo>
                  <a:cubicBezTo>
                    <a:pt x="8" y="125"/>
                    <a:pt x="8" y="124"/>
                    <a:pt x="8" y="122"/>
                  </a:cubicBezTo>
                  <a:cubicBezTo>
                    <a:pt x="8" y="121"/>
                    <a:pt x="8" y="121"/>
                    <a:pt x="8" y="121"/>
                  </a:cubicBezTo>
                  <a:cubicBezTo>
                    <a:pt x="10" y="58"/>
                    <a:pt x="61" y="8"/>
                    <a:pt x="125" y="8"/>
                  </a:cubicBezTo>
                  <a:cubicBezTo>
                    <a:pt x="158" y="8"/>
                    <a:pt x="186" y="15"/>
                    <a:pt x="208" y="30"/>
                  </a:cubicBezTo>
                  <a:cubicBezTo>
                    <a:pt x="230" y="44"/>
                    <a:pt x="246" y="67"/>
                    <a:pt x="255" y="98"/>
                  </a:cubicBezTo>
                  <a:cubicBezTo>
                    <a:pt x="259" y="97"/>
                    <a:pt x="259" y="97"/>
                    <a:pt x="259" y="97"/>
                  </a:cubicBezTo>
                  <a:cubicBezTo>
                    <a:pt x="255" y="98"/>
                    <a:pt x="255" y="98"/>
                    <a:pt x="255" y="98"/>
                  </a:cubicBezTo>
                  <a:cubicBezTo>
                    <a:pt x="288" y="275"/>
                    <a:pt x="288" y="275"/>
                    <a:pt x="288" y="275"/>
                  </a:cubicBezTo>
                  <a:cubicBezTo>
                    <a:pt x="288" y="275"/>
                    <a:pt x="288" y="275"/>
                    <a:pt x="288" y="275"/>
                  </a:cubicBezTo>
                  <a:cubicBezTo>
                    <a:pt x="291" y="284"/>
                    <a:pt x="292" y="294"/>
                    <a:pt x="292" y="303"/>
                  </a:cubicBezTo>
                  <a:cubicBezTo>
                    <a:pt x="292" y="339"/>
                    <a:pt x="274" y="372"/>
                    <a:pt x="247" y="396"/>
                  </a:cubicBezTo>
                  <a:cubicBezTo>
                    <a:pt x="219" y="420"/>
                    <a:pt x="182" y="434"/>
                    <a:pt x="142" y="434"/>
                  </a:cubicBezTo>
                  <a:cubicBezTo>
                    <a:pt x="142" y="438"/>
                    <a:pt x="142" y="438"/>
                    <a:pt x="142" y="438"/>
                  </a:cubicBezTo>
                  <a:cubicBezTo>
                    <a:pt x="144" y="435"/>
                    <a:pt x="144" y="435"/>
                    <a:pt x="144" y="435"/>
                  </a:cubicBezTo>
                  <a:cubicBezTo>
                    <a:pt x="93" y="409"/>
                    <a:pt x="93" y="409"/>
                    <a:pt x="93" y="409"/>
                  </a:cubicBezTo>
                  <a:cubicBezTo>
                    <a:pt x="92" y="413"/>
                    <a:pt x="92" y="413"/>
                    <a:pt x="92" y="413"/>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00" name="Freeform 303">
              <a:extLst>
                <a:ext uri="{FF2B5EF4-FFF2-40B4-BE49-F238E27FC236}">
                  <a16:creationId xmlns:a16="http://schemas.microsoft.com/office/drawing/2014/main" id="{D5ADDE81-5AE9-4EDC-802F-BB811F204D1D}"/>
                </a:ext>
              </a:extLst>
            </p:cNvPr>
            <p:cNvSpPr>
              <a:spLocks/>
            </p:cNvSpPr>
            <p:nvPr/>
          </p:nvSpPr>
          <p:spPr bwMode="auto">
            <a:xfrm>
              <a:off x="6568147" y="2897183"/>
              <a:ext cx="912166" cy="1285838"/>
            </a:xfrm>
            <a:custGeom>
              <a:avLst/>
              <a:gdLst>
                <a:gd name="T0" fmla="*/ 89 w 310"/>
                <a:gd name="T1" fmla="*/ 409 h 434"/>
                <a:gd name="T2" fmla="*/ 139 w 310"/>
                <a:gd name="T3" fmla="*/ 434 h 434"/>
                <a:gd name="T4" fmla="*/ 289 w 310"/>
                <a:gd name="T5" fmla="*/ 270 h 434"/>
                <a:gd name="T6" fmla="*/ 256 w 310"/>
                <a:gd name="T7" fmla="*/ 93 h 434"/>
                <a:gd name="T8" fmla="*/ 122 w 310"/>
                <a:gd name="T9" fmla="*/ 0 h 434"/>
                <a:gd name="T10" fmla="*/ 1 w 310"/>
                <a:gd name="T11" fmla="*/ 117 h 434"/>
                <a:gd name="T12" fmla="*/ 2 w 310"/>
                <a:gd name="T13" fmla="*/ 125 h 434"/>
                <a:gd name="T14" fmla="*/ 2 w 310"/>
                <a:gd name="T15" fmla="*/ 268 h 434"/>
                <a:gd name="T16" fmla="*/ 89 w 310"/>
                <a:gd name="T17" fmla="*/ 409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434">
                  <a:moveTo>
                    <a:pt x="89" y="409"/>
                  </a:moveTo>
                  <a:cubicBezTo>
                    <a:pt x="139" y="434"/>
                    <a:pt x="139" y="434"/>
                    <a:pt x="139" y="434"/>
                  </a:cubicBezTo>
                  <a:cubicBezTo>
                    <a:pt x="230" y="434"/>
                    <a:pt x="310" y="359"/>
                    <a:pt x="289" y="270"/>
                  </a:cubicBezTo>
                  <a:cubicBezTo>
                    <a:pt x="256" y="93"/>
                    <a:pt x="256" y="93"/>
                    <a:pt x="256" y="93"/>
                  </a:cubicBezTo>
                  <a:cubicBezTo>
                    <a:pt x="238" y="29"/>
                    <a:pt x="189" y="0"/>
                    <a:pt x="122" y="0"/>
                  </a:cubicBezTo>
                  <a:cubicBezTo>
                    <a:pt x="56" y="0"/>
                    <a:pt x="3" y="52"/>
                    <a:pt x="1" y="117"/>
                  </a:cubicBezTo>
                  <a:cubicBezTo>
                    <a:pt x="0" y="120"/>
                    <a:pt x="1" y="122"/>
                    <a:pt x="2" y="125"/>
                  </a:cubicBezTo>
                  <a:cubicBezTo>
                    <a:pt x="2" y="268"/>
                    <a:pt x="2" y="268"/>
                    <a:pt x="2" y="268"/>
                  </a:cubicBezTo>
                  <a:cubicBezTo>
                    <a:pt x="2" y="327"/>
                    <a:pt x="36" y="382"/>
                    <a:pt x="89" y="409"/>
                  </a:cubicBezTo>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02" name="Freeform 305">
              <a:extLst>
                <a:ext uri="{FF2B5EF4-FFF2-40B4-BE49-F238E27FC236}">
                  <a16:creationId xmlns:a16="http://schemas.microsoft.com/office/drawing/2014/main" id="{0BBADF78-8635-41DA-A648-84D6C0A3C6E8}"/>
                </a:ext>
              </a:extLst>
            </p:cNvPr>
            <p:cNvSpPr>
              <a:spLocks/>
            </p:cNvSpPr>
            <p:nvPr/>
          </p:nvSpPr>
          <p:spPr bwMode="auto">
            <a:xfrm>
              <a:off x="7042700" y="3312062"/>
              <a:ext cx="292688" cy="683412"/>
            </a:xfrm>
            <a:custGeom>
              <a:avLst/>
              <a:gdLst>
                <a:gd name="T0" fmla="*/ 69 w 99"/>
                <a:gd name="T1" fmla="*/ 231 h 231"/>
                <a:gd name="T2" fmla="*/ 47 w 99"/>
                <a:gd name="T3" fmla="*/ 211 h 231"/>
                <a:gd name="T4" fmla="*/ 40 w 99"/>
                <a:gd name="T5" fmla="*/ 216 h 231"/>
                <a:gd name="T6" fmla="*/ 37 w 99"/>
                <a:gd name="T7" fmla="*/ 217 h 231"/>
                <a:gd name="T8" fmla="*/ 34 w 99"/>
                <a:gd name="T9" fmla="*/ 216 h 231"/>
                <a:gd name="T10" fmla="*/ 29 w 99"/>
                <a:gd name="T11" fmla="*/ 217 h 231"/>
                <a:gd name="T12" fmla="*/ 7 w 99"/>
                <a:gd name="T13" fmla="*/ 191 h 231"/>
                <a:gd name="T14" fmla="*/ 12 w 99"/>
                <a:gd name="T15" fmla="*/ 155 h 231"/>
                <a:gd name="T16" fmla="*/ 44 w 99"/>
                <a:gd name="T17" fmla="*/ 79 h 231"/>
                <a:gd name="T18" fmla="*/ 59 w 99"/>
                <a:gd name="T19" fmla="*/ 4 h 231"/>
                <a:gd name="T20" fmla="*/ 59 w 99"/>
                <a:gd name="T21" fmla="*/ 13 h 231"/>
                <a:gd name="T22" fmla="*/ 59 w 99"/>
                <a:gd name="T23" fmla="*/ 0 h 231"/>
                <a:gd name="T24" fmla="*/ 86 w 99"/>
                <a:gd name="T25" fmla="*/ 115 h 231"/>
                <a:gd name="T26" fmla="*/ 69 w 99"/>
                <a:gd name="T2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231">
                  <a:moveTo>
                    <a:pt x="69" y="231"/>
                  </a:moveTo>
                  <a:cubicBezTo>
                    <a:pt x="61" y="228"/>
                    <a:pt x="57" y="211"/>
                    <a:pt x="47" y="211"/>
                  </a:cubicBezTo>
                  <a:cubicBezTo>
                    <a:pt x="40" y="216"/>
                    <a:pt x="40" y="216"/>
                    <a:pt x="40" y="216"/>
                  </a:cubicBezTo>
                  <a:cubicBezTo>
                    <a:pt x="40" y="216"/>
                    <a:pt x="39" y="216"/>
                    <a:pt x="37" y="217"/>
                  </a:cubicBezTo>
                  <a:cubicBezTo>
                    <a:pt x="35" y="217"/>
                    <a:pt x="34" y="217"/>
                    <a:pt x="34" y="216"/>
                  </a:cubicBezTo>
                  <a:cubicBezTo>
                    <a:pt x="34" y="216"/>
                    <a:pt x="32" y="217"/>
                    <a:pt x="29" y="217"/>
                  </a:cubicBezTo>
                  <a:cubicBezTo>
                    <a:pt x="20" y="219"/>
                    <a:pt x="0" y="221"/>
                    <a:pt x="7" y="191"/>
                  </a:cubicBezTo>
                  <a:cubicBezTo>
                    <a:pt x="12" y="155"/>
                    <a:pt x="12" y="155"/>
                    <a:pt x="12" y="155"/>
                  </a:cubicBezTo>
                  <a:cubicBezTo>
                    <a:pt x="31" y="136"/>
                    <a:pt x="44" y="109"/>
                    <a:pt x="44" y="79"/>
                  </a:cubicBezTo>
                  <a:cubicBezTo>
                    <a:pt x="59" y="4"/>
                    <a:pt x="59" y="4"/>
                    <a:pt x="59" y="4"/>
                  </a:cubicBezTo>
                  <a:cubicBezTo>
                    <a:pt x="59" y="13"/>
                    <a:pt x="59" y="13"/>
                    <a:pt x="59" y="13"/>
                  </a:cubicBezTo>
                  <a:cubicBezTo>
                    <a:pt x="59" y="0"/>
                    <a:pt x="59" y="0"/>
                    <a:pt x="59" y="0"/>
                  </a:cubicBezTo>
                  <a:cubicBezTo>
                    <a:pt x="86" y="115"/>
                    <a:pt x="86" y="115"/>
                    <a:pt x="86" y="115"/>
                  </a:cubicBezTo>
                  <a:cubicBezTo>
                    <a:pt x="99" y="178"/>
                    <a:pt x="82" y="204"/>
                    <a:pt x="69" y="231"/>
                  </a:cubicBezTo>
                </a:path>
              </a:pathLst>
            </a:custGeom>
            <a:solidFill>
              <a:schemeClr val="tx1">
                <a:lumMod val="75000"/>
                <a:alpha val="51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03" name="Freeform 306">
              <a:extLst>
                <a:ext uri="{FF2B5EF4-FFF2-40B4-BE49-F238E27FC236}">
                  <a16:creationId xmlns:a16="http://schemas.microsoft.com/office/drawing/2014/main" id="{318A9A77-AFC9-449F-9DF3-317AA3225EB6}"/>
                </a:ext>
              </a:extLst>
            </p:cNvPr>
            <p:cNvSpPr>
              <a:spLocks/>
            </p:cNvSpPr>
            <p:nvPr/>
          </p:nvSpPr>
          <p:spPr bwMode="auto">
            <a:xfrm>
              <a:off x="6592301" y="3924433"/>
              <a:ext cx="1140916" cy="1247476"/>
            </a:xfrm>
            <a:custGeom>
              <a:avLst/>
              <a:gdLst>
                <a:gd name="T0" fmla="*/ 269 w 387"/>
                <a:gd name="T1" fmla="*/ 77 h 421"/>
                <a:gd name="T2" fmla="*/ 387 w 387"/>
                <a:gd name="T3" fmla="*/ 421 h 421"/>
                <a:gd name="T4" fmla="*/ 141 w 387"/>
                <a:gd name="T5" fmla="*/ 421 h 421"/>
                <a:gd name="T6" fmla="*/ 25 w 387"/>
                <a:gd name="T7" fmla="*/ 158 h 421"/>
                <a:gd name="T8" fmla="*/ 0 w 387"/>
                <a:gd name="T9" fmla="*/ 106 h 421"/>
                <a:gd name="T10" fmla="*/ 0 w 387"/>
                <a:gd name="T11" fmla="*/ 76 h 421"/>
                <a:gd name="T12" fmla="*/ 76 w 387"/>
                <a:gd name="T13" fmla="*/ 0 h 421"/>
                <a:gd name="T14" fmla="*/ 200 w 387"/>
                <a:gd name="T15" fmla="*/ 0 h 421"/>
                <a:gd name="T16" fmla="*/ 269 w 387"/>
                <a:gd name="T17" fmla="*/ 77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421">
                  <a:moveTo>
                    <a:pt x="269" y="77"/>
                  </a:moveTo>
                  <a:cubicBezTo>
                    <a:pt x="387" y="421"/>
                    <a:pt x="387" y="421"/>
                    <a:pt x="387" y="421"/>
                  </a:cubicBezTo>
                  <a:cubicBezTo>
                    <a:pt x="141" y="421"/>
                    <a:pt x="141" y="421"/>
                    <a:pt x="141" y="421"/>
                  </a:cubicBezTo>
                  <a:cubicBezTo>
                    <a:pt x="25" y="158"/>
                    <a:pt x="25" y="158"/>
                    <a:pt x="25" y="158"/>
                  </a:cubicBezTo>
                  <a:cubicBezTo>
                    <a:pt x="0" y="106"/>
                    <a:pt x="0" y="106"/>
                    <a:pt x="0" y="106"/>
                  </a:cubicBezTo>
                  <a:cubicBezTo>
                    <a:pt x="0" y="76"/>
                    <a:pt x="0" y="76"/>
                    <a:pt x="0" y="76"/>
                  </a:cubicBezTo>
                  <a:cubicBezTo>
                    <a:pt x="0" y="34"/>
                    <a:pt x="34" y="0"/>
                    <a:pt x="76" y="0"/>
                  </a:cubicBezTo>
                  <a:cubicBezTo>
                    <a:pt x="200" y="0"/>
                    <a:pt x="200" y="0"/>
                    <a:pt x="200" y="0"/>
                  </a:cubicBezTo>
                  <a:cubicBezTo>
                    <a:pt x="252" y="0"/>
                    <a:pt x="269" y="35"/>
                    <a:pt x="269" y="77"/>
                  </a:cubicBezTo>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04" name="Freeform 307">
              <a:extLst>
                <a:ext uri="{FF2B5EF4-FFF2-40B4-BE49-F238E27FC236}">
                  <a16:creationId xmlns:a16="http://schemas.microsoft.com/office/drawing/2014/main" id="{D99B021E-B4F1-4E6D-90F0-0D029D53F807}"/>
                </a:ext>
              </a:extLst>
            </p:cNvPr>
            <p:cNvSpPr>
              <a:spLocks/>
            </p:cNvSpPr>
            <p:nvPr/>
          </p:nvSpPr>
          <p:spPr bwMode="auto">
            <a:xfrm>
              <a:off x="6579515" y="3913067"/>
              <a:ext cx="1172173" cy="1270210"/>
            </a:xfrm>
            <a:custGeom>
              <a:avLst/>
              <a:gdLst>
                <a:gd name="T0" fmla="*/ 273 w 397"/>
                <a:gd name="T1" fmla="*/ 81 h 429"/>
                <a:gd name="T2" fmla="*/ 270 w 397"/>
                <a:gd name="T3" fmla="*/ 83 h 429"/>
                <a:gd name="T4" fmla="*/ 386 w 397"/>
                <a:gd name="T5" fmla="*/ 421 h 429"/>
                <a:gd name="T6" fmla="*/ 148 w 397"/>
                <a:gd name="T7" fmla="*/ 421 h 429"/>
                <a:gd name="T8" fmla="*/ 33 w 397"/>
                <a:gd name="T9" fmla="*/ 160 h 429"/>
                <a:gd name="T10" fmla="*/ 8 w 397"/>
                <a:gd name="T11" fmla="*/ 109 h 429"/>
                <a:gd name="T12" fmla="*/ 8 w 397"/>
                <a:gd name="T13" fmla="*/ 80 h 429"/>
                <a:gd name="T14" fmla="*/ 29 w 397"/>
                <a:gd name="T15" fmla="*/ 29 h 429"/>
                <a:gd name="T16" fmla="*/ 80 w 397"/>
                <a:gd name="T17" fmla="*/ 8 h 429"/>
                <a:gd name="T18" fmla="*/ 204 w 397"/>
                <a:gd name="T19" fmla="*/ 8 h 429"/>
                <a:gd name="T20" fmla="*/ 235 w 397"/>
                <a:gd name="T21" fmla="*/ 14 h 429"/>
                <a:gd name="T22" fmla="*/ 261 w 397"/>
                <a:gd name="T23" fmla="*/ 40 h 429"/>
                <a:gd name="T24" fmla="*/ 269 w 397"/>
                <a:gd name="T25" fmla="*/ 81 h 429"/>
                <a:gd name="T26" fmla="*/ 269 w 397"/>
                <a:gd name="T27" fmla="*/ 82 h 429"/>
                <a:gd name="T28" fmla="*/ 270 w 397"/>
                <a:gd name="T29" fmla="*/ 83 h 429"/>
                <a:gd name="T30" fmla="*/ 273 w 397"/>
                <a:gd name="T31" fmla="*/ 81 h 429"/>
                <a:gd name="T32" fmla="*/ 277 w 397"/>
                <a:gd name="T33" fmla="*/ 81 h 429"/>
                <a:gd name="T34" fmla="*/ 261 w 397"/>
                <a:gd name="T35" fmla="*/ 24 h 429"/>
                <a:gd name="T36" fmla="*/ 238 w 397"/>
                <a:gd name="T37" fmla="*/ 6 h 429"/>
                <a:gd name="T38" fmla="*/ 204 w 397"/>
                <a:gd name="T39" fmla="*/ 0 h 429"/>
                <a:gd name="T40" fmla="*/ 80 w 397"/>
                <a:gd name="T41" fmla="*/ 0 h 429"/>
                <a:gd name="T42" fmla="*/ 0 w 397"/>
                <a:gd name="T43" fmla="*/ 80 h 429"/>
                <a:gd name="T44" fmla="*/ 0 w 397"/>
                <a:gd name="T45" fmla="*/ 111 h 429"/>
                <a:gd name="T46" fmla="*/ 26 w 397"/>
                <a:gd name="T47" fmla="*/ 163 h 429"/>
                <a:gd name="T48" fmla="*/ 142 w 397"/>
                <a:gd name="T49" fmla="*/ 429 h 429"/>
                <a:gd name="T50" fmla="*/ 397 w 397"/>
                <a:gd name="T51" fmla="*/ 429 h 429"/>
                <a:gd name="T52" fmla="*/ 277 w 397"/>
                <a:gd name="T53" fmla="*/ 80 h 429"/>
                <a:gd name="T54" fmla="*/ 273 w 397"/>
                <a:gd name="T55" fmla="*/ 81 h 429"/>
                <a:gd name="T56" fmla="*/ 277 w 397"/>
                <a:gd name="T57" fmla="*/ 81 h 429"/>
                <a:gd name="T58" fmla="*/ 273 w 397"/>
                <a:gd name="T59" fmla="*/ 81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7" h="429">
                  <a:moveTo>
                    <a:pt x="273" y="81"/>
                  </a:moveTo>
                  <a:cubicBezTo>
                    <a:pt x="270" y="83"/>
                    <a:pt x="270" y="83"/>
                    <a:pt x="270" y="83"/>
                  </a:cubicBezTo>
                  <a:cubicBezTo>
                    <a:pt x="386" y="421"/>
                    <a:pt x="386" y="421"/>
                    <a:pt x="386" y="421"/>
                  </a:cubicBezTo>
                  <a:cubicBezTo>
                    <a:pt x="148" y="421"/>
                    <a:pt x="148" y="421"/>
                    <a:pt x="148" y="421"/>
                  </a:cubicBezTo>
                  <a:cubicBezTo>
                    <a:pt x="33" y="160"/>
                    <a:pt x="33" y="160"/>
                    <a:pt x="33" y="160"/>
                  </a:cubicBezTo>
                  <a:cubicBezTo>
                    <a:pt x="8" y="109"/>
                    <a:pt x="8" y="109"/>
                    <a:pt x="8" y="109"/>
                  </a:cubicBezTo>
                  <a:cubicBezTo>
                    <a:pt x="8" y="80"/>
                    <a:pt x="8" y="80"/>
                    <a:pt x="8" y="80"/>
                  </a:cubicBezTo>
                  <a:cubicBezTo>
                    <a:pt x="8" y="60"/>
                    <a:pt x="16" y="42"/>
                    <a:pt x="29" y="29"/>
                  </a:cubicBezTo>
                  <a:cubicBezTo>
                    <a:pt x="42" y="16"/>
                    <a:pt x="60" y="8"/>
                    <a:pt x="80" y="8"/>
                  </a:cubicBezTo>
                  <a:cubicBezTo>
                    <a:pt x="204" y="8"/>
                    <a:pt x="204" y="8"/>
                    <a:pt x="204" y="8"/>
                  </a:cubicBezTo>
                  <a:cubicBezTo>
                    <a:pt x="217" y="8"/>
                    <a:pt x="227" y="10"/>
                    <a:pt x="235" y="14"/>
                  </a:cubicBezTo>
                  <a:cubicBezTo>
                    <a:pt x="248" y="19"/>
                    <a:pt x="256" y="28"/>
                    <a:pt x="261" y="40"/>
                  </a:cubicBezTo>
                  <a:cubicBezTo>
                    <a:pt x="267" y="51"/>
                    <a:pt x="269" y="66"/>
                    <a:pt x="269" y="81"/>
                  </a:cubicBezTo>
                  <a:cubicBezTo>
                    <a:pt x="269" y="82"/>
                    <a:pt x="269" y="82"/>
                    <a:pt x="269" y="82"/>
                  </a:cubicBezTo>
                  <a:cubicBezTo>
                    <a:pt x="270" y="83"/>
                    <a:pt x="270" y="83"/>
                    <a:pt x="270" y="83"/>
                  </a:cubicBezTo>
                  <a:cubicBezTo>
                    <a:pt x="273" y="81"/>
                    <a:pt x="273" y="81"/>
                    <a:pt x="273" y="81"/>
                  </a:cubicBezTo>
                  <a:cubicBezTo>
                    <a:pt x="277" y="81"/>
                    <a:pt x="277" y="81"/>
                    <a:pt x="277" y="81"/>
                  </a:cubicBezTo>
                  <a:cubicBezTo>
                    <a:pt x="277" y="59"/>
                    <a:pt x="273" y="39"/>
                    <a:pt x="261" y="24"/>
                  </a:cubicBezTo>
                  <a:cubicBezTo>
                    <a:pt x="255" y="17"/>
                    <a:pt x="248" y="11"/>
                    <a:pt x="238" y="6"/>
                  </a:cubicBezTo>
                  <a:cubicBezTo>
                    <a:pt x="229" y="2"/>
                    <a:pt x="218" y="0"/>
                    <a:pt x="204" y="0"/>
                  </a:cubicBezTo>
                  <a:cubicBezTo>
                    <a:pt x="80" y="0"/>
                    <a:pt x="80" y="0"/>
                    <a:pt x="80" y="0"/>
                  </a:cubicBezTo>
                  <a:cubicBezTo>
                    <a:pt x="36" y="0"/>
                    <a:pt x="0" y="36"/>
                    <a:pt x="0" y="80"/>
                  </a:cubicBezTo>
                  <a:cubicBezTo>
                    <a:pt x="0" y="111"/>
                    <a:pt x="0" y="111"/>
                    <a:pt x="0" y="111"/>
                  </a:cubicBezTo>
                  <a:cubicBezTo>
                    <a:pt x="26" y="163"/>
                    <a:pt x="26" y="163"/>
                    <a:pt x="26" y="163"/>
                  </a:cubicBezTo>
                  <a:cubicBezTo>
                    <a:pt x="142" y="429"/>
                    <a:pt x="142" y="429"/>
                    <a:pt x="142" y="429"/>
                  </a:cubicBezTo>
                  <a:cubicBezTo>
                    <a:pt x="397" y="429"/>
                    <a:pt x="397" y="429"/>
                    <a:pt x="397" y="429"/>
                  </a:cubicBezTo>
                  <a:cubicBezTo>
                    <a:pt x="277" y="80"/>
                    <a:pt x="277" y="80"/>
                    <a:pt x="277" y="80"/>
                  </a:cubicBezTo>
                  <a:cubicBezTo>
                    <a:pt x="273" y="81"/>
                    <a:pt x="273" y="81"/>
                    <a:pt x="273" y="81"/>
                  </a:cubicBezTo>
                  <a:cubicBezTo>
                    <a:pt x="277" y="81"/>
                    <a:pt x="277" y="81"/>
                    <a:pt x="277" y="81"/>
                  </a:cubicBezTo>
                  <a:cubicBezTo>
                    <a:pt x="273" y="81"/>
                    <a:pt x="273" y="81"/>
                    <a:pt x="273" y="81"/>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05" name="Freeform 308">
              <a:extLst>
                <a:ext uri="{FF2B5EF4-FFF2-40B4-BE49-F238E27FC236}">
                  <a16:creationId xmlns:a16="http://schemas.microsoft.com/office/drawing/2014/main" id="{A4343694-53D0-4B27-AE72-9E53FE2DF304}"/>
                </a:ext>
              </a:extLst>
            </p:cNvPr>
            <p:cNvSpPr>
              <a:spLocks/>
            </p:cNvSpPr>
            <p:nvPr/>
          </p:nvSpPr>
          <p:spPr bwMode="auto">
            <a:xfrm>
              <a:off x="6830999" y="3735465"/>
              <a:ext cx="260010" cy="453240"/>
            </a:xfrm>
            <a:custGeom>
              <a:avLst/>
              <a:gdLst>
                <a:gd name="T0" fmla="*/ 88 w 88"/>
                <a:gd name="T1" fmla="*/ 0 h 153"/>
                <a:gd name="T2" fmla="*/ 88 w 88"/>
                <a:gd name="T3" fmla="*/ 48 h 153"/>
                <a:gd name="T4" fmla="*/ 88 w 88"/>
                <a:gd name="T5" fmla="*/ 64 h 153"/>
                <a:gd name="T6" fmla="*/ 31 w 88"/>
                <a:gd name="T7" fmla="*/ 146 h 153"/>
                <a:gd name="T8" fmla="*/ 13 w 88"/>
                <a:gd name="T9" fmla="*/ 142 h 153"/>
                <a:gd name="T10" fmla="*/ 0 w 88"/>
                <a:gd name="T11" fmla="*/ 67 h 153"/>
                <a:gd name="T12" fmla="*/ 0 w 88"/>
                <a:gd name="T13" fmla="*/ 17 h 153"/>
                <a:gd name="T14" fmla="*/ 88 w 88"/>
                <a:gd name="T15" fmla="*/ 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53">
                  <a:moveTo>
                    <a:pt x="88" y="0"/>
                  </a:moveTo>
                  <a:cubicBezTo>
                    <a:pt x="88" y="48"/>
                    <a:pt x="88" y="48"/>
                    <a:pt x="88" y="48"/>
                  </a:cubicBezTo>
                  <a:cubicBezTo>
                    <a:pt x="88" y="49"/>
                    <a:pt x="88" y="62"/>
                    <a:pt x="88" y="64"/>
                  </a:cubicBezTo>
                  <a:cubicBezTo>
                    <a:pt x="31" y="146"/>
                    <a:pt x="31" y="146"/>
                    <a:pt x="31" y="146"/>
                  </a:cubicBezTo>
                  <a:cubicBezTo>
                    <a:pt x="26" y="153"/>
                    <a:pt x="15" y="151"/>
                    <a:pt x="13" y="142"/>
                  </a:cubicBezTo>
                  <a:cubicBezTo>
                    <a:pt x="0" y="67"/>
                    <a:pt x="0" y="67"/>
                    <a:pt x="0" y="67"/>
                  </a:cubicBezTo>
                  <a:cubicBezTo>
                    <a:pt x="0" y="17"/>
                    <a:pt x="0" y="17"/>
                    <a:pt x="0" y="17"/>
                  </a:cubicBezTo>
                  <a:cubicBezTo>
                    <a:pt x="88" y="0"/>
                    <a:pt x="88" y="0"/>
                    <a:pt x="88"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06" name="Freeform 309">
              <a:extLst>
                <a:ext uri="{FF2B5EF4-FFF2-40B4-BE49-F238E27FC236}">
                  <a16:creationId xmlns:a16="http://schemas.microsoft.com/office/drawing/2014/main" id="{53C651A6-ABFA-4193-9939-89F6F0EF917B}"/>
                </a:ext>
              </a:extLst>
            </p:cNvPr>
            <p:cNvSpPr>
              <a:spLocks/>
            </p:cNvSpPr>
            <p:nvPr/>
          </p:nvSpPr>
          <p:spPr bwMode="auto">
            <a:xfrm>
              <a:off x="6819632" y="3721256"/>
              <a:ext cx="282742" cy="473132"/>
            </a:xfrm>
            <a:custGeom>
              <a:avLst/>
              <a:gdLst>
                <a:gd name="T0" fmla="*/ 92 w 96"/>
                <a:gd name="T1" fmla="*/ 5 h 160"/>
                <a:gd name="T2" fmla="*/ 88 w 96"/>
                <a:gd name="T3" fmla="*/ 5 h 160"/>
                <a:gd name="T4" fmla="*/ 88 w 96"/>
                <a:gd name="T5" fmla="*/ 53 h 160"/>
                <a:gd name="T6" fmla="*/ 88 w 96"/>
                <a:gd name="T7" fmla="*/ 61 h 160"/>
                <a:gd name="T8" fmla="*/ 88 w 96"/>
                <a:gd name="T9" fmla="*/ 66 h 160"/>
                <a:gd name="T10" fmla="*/ 88 w 96"/>
                <a:gd name="T11" fmla="*/ 69 h 160"/>
                <a:gd name="T12" fmla="*/ 92 w 96"/>
                <a:gd name="T13" fmla="*/ 69 h 160"/>
                <a:gd name="T14" fmla="*/ 89 w 96"/>
                <a:gd name="T15" fmla="*/ 67 h 160"/>
                <a:gd name="T16" fmla="*/ 32 w 96"/>
                <a:gd name="T17" fmla="*/ 149 h 160"/>
                <a:gd name="T18" fmla="*/ 27 w 96"/>
                <a:gd name="T19" fmla="*/ 151 h 160"/>
                <a:gd name="T20" fmla="*/ 23 w 96"/>
                <a:gd name="T21" fmla="*/ 150 h 160"/>
                <a:gd name="T22" fmla="*/ 21 w 96"/>
                <a:gd name="T23" fmla="*/ 147 h 160"/>
                <a:gd name="T24" fmla="*/ 8 w 96"/>
                <a:gd name="T25" fmla="*/ 72 h 160"/>
                <a:gd name="T26" fmla="*/ 8 w 96"/>
                <a:gd name="T27" fmla="*/ 26 h 160"/>
                <a:gd name="T28" fmla="*/ 93 w 96"/>
                <a:gd name="T29" fmla="*/ 9 h 160"/>
                <a:gd name="T30" fmla="*/ 92 w 96"/>
                <a:gd name="T31" fmla="*/ 5 h 160"/>
                <a:gd name="T32" fmla="*/ 88 w 96"/>
                <a:gd name="T33" fmla="*/ 5 h 160"/>
                <a:gd name="T34" fmla="*/ 92 w 96"/>
                <a:gd name="T35" fmla="*/ 5 h 160"/>
                <a:gd name="T36" fmla="*/ 92 w 96"/>
                <a:gd name="T37" fmla="*/ 1 h 160"/>
                <a:gd name="T38" fmla="*/ 0 w 96"/>
                <a:gd name="T39" fmla="*/ 19 h 160"/>
                <a:gd name="T40" fmla="*/ 0 w 96"/>
                <a:gd name="T41" fmla="*/ 73 h 160"/>
                <a:gd name="T42" fmla="*/ 13 w 96"/>
                <a:gd name="T43" fmla="*/ 148 h 160"/>
                <a:gd name="T44" fmla="*/ 18 w 96"/>
                <a:gd name="T45" fmla="*/ 157 h 160"/>
                <a:gd name="T46" fmla="*/ 27 w 96"/>
                <a:gd name="T47" fmla="*/ 159 h 160"/>
                <a:gd name="T48" fmla="*/ 38 w 96"/>
                <a:gd name="T49" fmla="*/ 154 h 160"/>
                <a:gd name="T50" fmla="*/ 96 w 96"/>
                <a:gd name="T51" fmla="*/ 70 h 160"/>
                <a:gd name="T52" fmla="*/ 96 w 96"/>
                <a:gd name="T53" fmla="*/ 69 h 160"/>
                <a:gd name="T54" fmla="*/ 96 w 96"/>
                <a:gd name="T55" fmla="*/ 66 h 160"/>
                <a:gd name="T56" fmla="*/ 96 w 96"/>
                <a:gd name="T57" fmla="*/ 53 h 160"/>
                <a:gd name="T58" fmla="*/ 96 w 96"/>
                <a:gd name="T59" fmla="*/ 0 h 160"/>
                <a:gd name="T60" fmla="*/ 92 w 96"/>
                <a:gd name="T61" fmla="*/ 1 h 160"/>
                <a:gd name="T62" fmla="*/ 92 w 96"/>
                <a:gd name="T63"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60">
                  <a:moveTo>
                    <a:pt x="92" y="5"/>
                  </a:moveTo>
                  <a:cubicBezTo>
                    <a:pt x="88" y="5"/>
                    <a:pt x="88" y="5"/>
                    <a:pt x="88" y="5"/>
                  </a:cubicBezTo>
                  <a:cubicBezTo>
                    <a:pt x="88" y="53"/>
                    <a:pt x="88" y="53"/>
                    <a:pt x="88" y="53"/>
                  </a:cubicBezTo>
                  <a:cubicBezTo>
                    <a:pt x="88" y="53"/>
                    <a:pt x="88" y="57"/>
                    <a:pt x="88" y="61"/>
                  </a:cubicBezTo>
                  <a:cubicBezTo>
                    <a:pt x="88" y="63"/>
                    <a:pt x="88" y="64"/>
                    <a:pt x="88" y="66"/>
                  </a:cubicBezTo>
                  <a:cubicBezTo>
                    <a:pt x="88" y="67"/>
                    <a:pt x="88" y="69"/>
                    <a:pt x="88" y="69"/>
                  </a:cubicBezTo>
                  <a:cubicBezTo>
                    <a:pt x="92" y="69"/>
                    <a:pt x="92" y="69"/>
                    <a:pt x="92" y="69"/>
                  </a:cubicBezTo>
                  <a:cubicBezTo>
                    <a:pt x="89" y="67"/>
                    <a:pt x="89" y="67"/>
                    <a:pt x="89" y="67"/>
                  </a:cubicBezTo>
                  <a:cubicBezTo>
                    <a:pt x="32" y="149"/>
                    <a:pt x="32" y="149"/>
                    <a:pt x="32" y="149"/>
                  </a:cubicBezTo>
                  <a:cubicBezTo>
                    <a:pt x="30" y="151"/>
                    <a:pt x="29" y="151"/>
                    <a:pt x="27" y="151"/>
                  </a:cubicBezTo>
                  <a:cubicBezTo>
                    <a:pt x="26" y="151"/>
                    <a:pt x="24" y="151"/>
                    <a:pt x="23" y="150"/>
                  </a:cubicBezTo>
                  <a:cubicBezTo>
                    <a:pt x="22" y="149"/>
                    <a:pt x="21" y="148"/>
                    <a:pt x="21" y="147"/>
                  </a:cubicBezTo>
                  <a:cubicBezTo>
                    <a:pt x="8" y="72"/>
                    <a:pt x="8" y="72"/>
                    <a:pt x="8" y="72"/>
                  </a:cubicBezTo>
                  <a:cubicBezTo>
                    <a:pt x="8" y="26"/>
                    <a:pt x="8" y="26"/>
                    <a:pt x="8" y="26"/>
                  </a:cubicBezTo>
                  <a:cubicBezTo>
                    <a:pt x="93" y="9"/>
                    <a:pt x="93" y="9"/>
                    <a:pt x="93" y="9"/>
                  </a:cubicBezTo>
                  <a:cubicBezTo>
                    <a:pt x="92" y="5"/>
                    <a:pt x="92" y="5"/>
                    <a:pt x="92" y="5"/>
                  </a:cubicBezTo>
                  <a:cubicBezTo>
                    <a:pt x="88" y="5"/>
                    <a:pt x="88" y="5"/>
                    <a:pt x="88" y="5"/>
                  </a:cubicBezTo>
                  <a:cubicBezTo>
                    <a:pt x="92" y="5"/>
                    <a:pt x="92" y="5"/>
                    <a:pt x="92" y="5"/>
                  </a:cubicBezTo>
                  <a:cubicBezTo>
                    <a:pt x="92" y="1"/>
                    <a:pt x="92" y="1"/>
                    <a:pt x="92" y="1"/>
                  </a:cubicBezTo>
                  <a:cubicBezTo>
                    <a:pt x="0" y="19"/>
                    <a:pt x="0" y="19"/>
                    <a:pt x="0" y="19"/>
                  </a:cubicBezTo>
                  <a:cubicBezTo>
                    <a:pt x="0" y="73"/>
                    <a:pt x="0" y="73"/>
                    <a:pt x="0" y="73"/>
                  </a:cubicBezTo>
                  <a:cubicBezTo>
                    <a:pt x="13" y="148"/>
                    <a:pt x="13" y="148"/>
                    <a:pt x="13" y="148"/>
                  </a:cubicBezTo>
                  <a:cubicBezTo>
                    <a:pt x="14" y="152"/>
                    <a:pt x="16" y="155"/>
                    <a:pt x="18" y="157"/>
                  </a:cubicBezTo>
                  <a:cubicBezTo>
                    <a:pt x="21" y="158"/>
                    <a:pt x="24" y="159"/>
                    <a:pt x="27" y="159"/>
                  </a:cubicBezTo>
                  <a:cubicBezTo>
                    <a:pt x="31" y="160"/>
                    <a:pt x="35" y="158"/>
                    <a:pt x="38" y="154"/>
                  </a:cubicBezTo>
                  <a:cubicBezTo>
                    <a:pt x="96" y="70"/>
                    <a:pt x="96" y="70"/>
                    <a:pt x="96" y="70"/>
                  </a:cubicBezTo>
                  <a:cubicBezTo>
                    <a:pt x="96" y="69"/>
                    <a:pt x="96" y="69"/>
                    <a:pt x="96" y="69"/>
                  </a:cubicBezTo>
                  <a:cubicBezTo>
                    <a:pt x="96" y="69"/>
                    <a:pt x="96" y="68"/>
                    <a:pt x="96" y="66"/>
                  </a:cubicBezTo>
                  <a:cubicBezTo>
                    <a:pt x="96" y="62"/>
                    <a:pt x="96" y="54"/>
                    <a:pt x="96" y="53"/>
                  </a:cubicBezTo>
                  <a:cubicBezTo>
                    <a:pt x="96" y="0"/>
                    <a:pt x="96" y="0"/>
                    <a:pt x="96" y="0"/>
                  </a:cubicBezTo>
                  <a:cubicBezTo>
                    <a:pt x="92" y="1"/>
                    <a:pt x="92" y="1"/>
                    <a:pt x="92" y="1"/>
                  </a:cubicBezTo>
                  <a:cubicBezTo>
                    <a:pt x="92" y="5"/>
                    <a:pt x="92" y="5"/>
                    <a:pt x="92" y="5"/>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07" name="Freeform 310">
              <a:extLst>
                <a:ext uri="{FF2B5EF4-FFF2-40B4-BE49-F238E27FC236}">
                  <a16:creationId xmlns:a16="http://schemas.microsoft.com/office/drawing/2014/main" id="{87B89EA2-0D20-4633-BF99-2E8FE4AFFE3D}"/>
                </a:ext>
              </a:extLst>
            </p:cNvPr>
            <p:cNvSpPr>
              <a:spLocks/>
            </p:cNvSpPr>
            <p:nvPr/>
          </p:nvSpPr>
          <p:spPr bwMode="auto">
            <a:xfrm>
              <a:off x="6828157" y="3746831"/>
              <a:ext cx="262852" cy="187548"/>
            </a:xfrm>
            <a:custGeom>
              <a:avLst/>
              <a:gdLst>
                <a:gd name="T0" fmla="*/ 89 w 89"/>
                <a:gd name="T1" fmla="*/ 0 h 63"/>
                <a:gd name="T2" fmla="*/ 89 w 89"/>
                <a:gd name="T3" fmla="*/ 44 h 63"/>
                <a:gd name="T4" fmla="*/ 89 w 89"/>
                <a:gd name="T5" fmla="*/ 48 h 63"/>
                <a:gd name="T6" fmla="*/ 45 w 89"/>
                <a:gd name="T7" fmla="*/ 63 h 63"/>
                <a:gd name="T8" fmla="*/ 29 w 89"/>
                <a:gd name="T9" fmla="*/ 63 h 63"/>
                <a:gd name="T10" fmla="*/ 1 w 89"/>
                <a:gd name="T11" fmla="*/ 56 h 63"/>
                <a:gd name="T12" fmla="*/ 0 w 89"/>
                <a:gd name="T13" fmla="*/ 55 h 63"/>
                <a:gd name="T14" fmla="*/ 0 w 89"/>
                <a:gd name="T15" fmla="*/ 18 h 63"/>
                <a:gd name="T16" fmla="*/ 1 w 89"/>
                <a:gd name="T17" fmla="*/ 18 h 63"/>
                <a:gd name="T18" fmla="*/ 89 w 89"/>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63">
                  <a:moveTo>
                    <a:pt x="89" y="0"/>
                  </a:moveTo>
                  <a:cubicBezTo>
                    <a:pt x="89" y="44"/>
                    <a:pt x="89" y="44"/>
                    <a:pt x="89" y="44"/>
                  </a:cubicBezTo>
                  <a:cubicBezTo>
                    <a:pt x="89" y="45"/>
                    <a:pt x="89" y="47"/>
                    <a:pt x="89" y="48"/>
                  </a:cubicBezTo>
                  <a:cubicBezTo>
                    <a:pt x="76" y="57"/>
                    <a:pt x="61" y="63"/>
                    <a:pt x="45" y="63"/>
                  </a:cubicBezTo>
                  <a:cubicBezTo>
                    <a:pt x="29" y="63"/>
                    <a:pt x="29" y="63"/>
                    <a:pt x="29" y="63"/>
                  </a:cubicBezTo>
                  <a:cubicBezTo>
                    <a:pt x="19" y="63"/>
                    <a:pt x="10" y="60"/>
                    <a:pt x="1" y="56"/>
                  </a:cubicBezTo>
                  <a:cubicBezTo>
                    <a:pt x="0" y="55"/>
                    <a:pt x="0" y="55"/>
                    <a:pt x="0" y="55"/>
                  </a:cubicBezTo>
                  <a:cubicBezTo>
                    <a:pt x="0" y="18"/>
                    <a:pt x="0" y="18"/>
                    <a:pt x="0" y="18"/>
                  </a:cubicBezTo>
                  <a:cubicBezTo>
                    <a:pt x="1" y="18"/>
                    <a:pt x="1" y="18"/>
                    <a:pt x="1" y="18"/>
                  </a:cubicBezTo>
                  <a:cubicBezTo>
                    <a:pt x="89" y="0"/>
                    <a:pt x="89" y="0"/>
                    <a:pt x="89"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08" name="Freeform 311">
              <a:extLst>
                <a:ext uri="{FF2B5EF4-FFF2-40B4-BE49-F238E27FC236}">
                  <a16:creationId xmlns:a16="http://schemas.microsoft.com/office/drawing/2014/main" id="{8B46429E-B76F-4FEB-BECD-60FB978C8B26}"/>
                </a:ext>
              </a:extLst>
            </p:cNvPr>
            <p:cNvSpPr>
              <a:spLocks/>
            </p:cNvSpPr>
            <p:nvPr/>
          </p:nvSpPr>
          <p:spPr bwMode="auto">
            <a:xfrm>
              <a:off x="6669026" y="4215700"/>
              <a:ext cx="1049984" cy="944843"/>
            </a:xfrm>
            <a:custGeom>
              <a:avLst/>
              <a:gdLst>
                <a:gd name="T0" fmla="*/ 208 w 356"/>
                <a:gd name="T1" fmla="*/ 0 h 319"/>
                <a:gd name="T2" fmla="*/ 187 w 356"/>
                <a:gd name="T3" fmla="*/ 14 h 319"/>
                <a:gd name="T4" fmla="*/ 196 w 356"/>
                <a:gd name="T5" fmla="*/ 38 h 319"/>
                <a:gd name="T6" fmla="*/ 0 w 356"/>
                <a:gd name="T7" fmla="*/ 38 h 319"/>
                <a:gd name="T8" fmla="*/ 20 w 356"/>
                <a:gd name="T9" fmla="*/ 97 h 319"/>
                <a:gd name="T10" fmla="*/ 40 w 356"/>
                <a:gd name="T11" fmla="*/ 143 h 319"/>
                <a:gd name="T12" fmla="*/ 141 w 356"/>
                <a:gd name="T13" fmla="*/ 147 h 319"/>
                <a:gd name="T14" fmla="*/ 182 w 356"/>
                <a:gd name="T15" fmla="*/ 188 h 319"/>
                <a:gd name="T16" fmla="*/ 86 w 356"/>
                <a:gd name="T17" fmla="*/ 247 h 319"/>
                <a:gd name="T18" fmla="*/ 118 w 356"/>
                <a:gd name="T19" fmla="*/ 319 h 319"/>
                <a:gd name="T20" fmla="*/ 356 w 356"/>
                <a:gd name="T21" fmla="*/ 319 h 319"/>
                <a:gd name="T22" fmla="*/ 272 w 356"/>
                <a:gd name="T23" fmla="*/ 75 h 319"/>
                <a:gd name="T24" fmla="*/ 245 w 356"/>
                <a:gd name="T25" fmla="*/ 49 h 319"/>
                <a:gd name="T26" fmla="*/ 208 w 356"/>
                <a:gd name="T27"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319">
                  <a:moveTo>
                    <a:pt x="208" y="0"/>
                  </a:moveTo>
                  <a:cubicBezTo>
                    <a:pt x="187" y="14"/>
                    <a:pt x="187" y="14"/>
                    <a:pt x="187" y="14"/>
                  </a:cubicBezTo>
                  <a:cubicBezTo>
                    <a:pt x="196" y="38"/>
                    <a:pt x="196" y="38"/>
                    <a:pt x="196" y="38"/>
                  </a:cubicBezTo>
                  <a:cubicBezTo>
                    <a:pt x="0" y="38"/>
                    <a:pt x="0" y="38"/>
                    <a:pt x="0" y="38"/>
                  </a:cubicBezTo>
                  <a:cubicBezTo>
                    <a:pt x="20" y="97"/>
                    <a:pt x="20" y="97"/>
                    <a:pt x="20" y="97"/>
                  </a:cubicBezTo>
                  <a:cubicBezTo>
                    <a:pt x="40" y="143"/>
                    <a:pt x="40" y="143"/>
                    <a:pt x="40" y="143"/>
                  </a:cubicBezTo>
                  <a:cubicBezTo>
                    <a:pt x="141" y="147"/>
                    <a:pt x="141" y="147"/>
                    <a:pt x="141" y="147"/>
                  </a:cubicBezTo>
                  <a:cubicBezTo>
                    <a:pt x="164" y="147"/>
                    <a:pt x="182" y="165"/>
                    <a:pt x="182" y="188"/>
                  </a:cubicBezTo>
                  <a:cubicBezTo>
                    <a:pt x="182" y="213"/>
                    <a:pt x="103" y="241"/>
                    <a:pt x="86" y="247"/>
                  </a:cubicBezTo>
                  <a:cubicBezTo>
                    <a:pt x="118" y="319"/>
                    <a:pt x="118" y="319"/>
                    <a:pt x="118" y="319"/>
                  </a:cubicBezTo>
                  <a:cubicBezTo>
                    <a:pt x="356" y="319"/>
                    <a:pt x="356" y="319"/>
                    <a:pt x="356" y="319"/>
                  </a:cubicBezTo>
                  <a:cubicBezTo>
                    <a:pt x="272" y="75"/>
                    <a:pt x="272" y="75"/>
                    <a:pt x="272" y="75"/>
                  </a:cubicBezTo>
                  <a:cubicBezTo>
                    <a:pt x="265" y="67"/>
                    <a:pt x="246" y="51"/>
                    <a:pt x="245" y="49"/>
                  </a:cubicBezTo>
                  <a:cubicBezTo>
                    <a:pt x="238" y="30"/>
                    <a:pt x="208" y="0"/>
                    <a:pt x="208" y="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09" name="Freeform 313">
              <a:extLst>
                <a:ext uri="{FF2B5EF4-FFF2-40B4-BE49-F238E27FC236}">
                  <a16:creationId xmlns:a16="http://schemas.microsoft.com/office/drawing/2014/main" id="{FC514915-65BA-4179-BD81-CBB1BA80E01D}"/>
                </a:ext>
              </a:extLst>
            </p:cNvPr>
            <p:cNvSpPr>
              <a:spLocks/>
            </p:cNvSpPr>
            <p:nvPr/>
          </p:nvSpPr>
          <p:spPr bwMode="auto">
            <a:xfrm>
              <a:off x="6512736" y="4205755"/>
              <a:ext cx="740246" cy="332471"/>
            </a:xfrm>
            <a:custGeom>
              <a:avLst/>
              <a:gdLst>
                <a:gd name="T0" fmla="*/ 240 w 251"/>
                <a:gd name="T1" fmla="*/ 16 h 112"/>
                <a:gd name="T2" fmla="*/ 251 w 251"/>
                <a:gd name="T3" fmla="*/ 51 h 112"/>
                <a:gd name="T4" fmla="*/ 189 w 251"/>
                <a:gd name="T5" fmla="*/ 112 h 112"/>
                <a:gd name="T6" fmla="*/ 62 w 251"/>
                <a:gd name="T7" fmla="*/ 112 h 112"/>
                <a:gd name="T8" fmla="*/ 0 w 251"/>
                <a:gd name="T9" fmla="*/ 51 h 112"/>
                <a:gd name="T10" fmla="*/ 27 w 251"/>
                <a:gd name="T11" fmla="*/ 0 h 112"/>
              </a:gdLst>
              <a:ahLst/>
              <a:cxnLst>
                <a:cxn ang="0">
                  <a:pos x="T0" y="T1"/>
                </a:cxn>
                <a:cxn ang="0">
                  <a:pos x="T2" y="T3"/>
                </a:cxn>
                <a:cxn ang="0">
                  <a:pos x="T4" y="T5"/>
                </a:cxn>
                <a:cxn ang="0">
                  <a:pos x="T6" y="T7"/>
                </a:cxn>
                <a:cxn ang="0">
                  <a:pos x="T8" y="T9"/>
                </a:cxn>
                <a:cxn ang="0">
                  <a:pos x="T10" y="T11"/>
                </a:cxn>
              </a:cxnLst>
              <a:rect l="0" t="0" r="r" b="b"/>
              <a:pathLst>
                <a:path w="251" h="112">
                  <a:moveTo>
                    <a:pt x="240" y="16"/>
                  </a:moveTo>
                  <a:cubicBezTo>
                    <a:pt x="247" y="26"/>
                    <a:pt x="251" y="38"/>
                    <a:pt x="251" y="51"/>
                  </a:cubicBezTo>
                  <a:cubicBezTo>
                    <a:pt x="251" y="84"/>
                    <a:pt x="223" y="112"/>
                    <a:pt x="189" y="112"/>
                  </a:cubicBezTo>
                  <a:cubicBezTo>
                    <a:pt x="62" y="112"/>
                    <a:pt x="62" y="112"/>
                    <a:pt x="62" y="112"/>
                  </a:cubicBezTo>
                  <a:cubicBezTo>
                    <a:pt x="28" y="112"/>
                    <a:pt x="0" y="84"/>
                    <a:pt x="0" y="51"/>
                  </a:cubicBezTo>
                  <a:cubicBezTo>
                    <a:pt x="0" y="30"/>
                    <a:pt x="11" y="11"/>
                    <a:pt x="27" y="0"/>
                  </a:cubicBezTo>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10" name="Freeform 314">
              <a:extLst>
                <a:ext uri="{FF2B5EF4-FFF2-40B4-BE49-F238E27FC236}">
                  <a16:creationId xmlns:a16="http://schemas.microsoft.com/office/drawing/2014/main" id="{2A24B907-2F53-48C1-A01B-77235DB98F51}"/>
                </a:ext>
              </a:extLst>
            </p:cNvPr>
            <p:cNvSpPr>
              <a:spLocks/>
            </p:cNvSpPr>
            <p:nvPr/>
          </p:nvSpPr>
          <p:spPr bwMode="auto">
            <a:xfrm>
              <a:off x="6512736" y="4205755"/>
              <a:ext cx="740246" cy="332471"/>
            </a:xfrm>
            <a:custGeom>
              <a:avLst/>
              <a:gdLst>
                <a:gd name="T0" fmla="*/ 240 w 251"/>
                <a:gd name="T1" fmla="*/ 16 h 112"/>
                <a:gd name="T2" fmla="*/ 251 w 251"/>
                <a:gd name="T3" fmla="*/ 51 h 112"/>
                <a:gd name="T4" fmla="*/ 189 w 251"/>
                <a:gd name="T5" fmla="*/ 112 h 112"/>
                <a:gd name="T6" fmla="*/ 62 w 251"/>
                <a:gd name="T7" fmla="*/ 112 h 112"/>
                <a:gd name="T8" fmla="*/ 0 w 251"/>
                <a:gd name="T9" fmla="*/ 51 h 112"/>
                <a:gd name="T10" fmla="*/ 27 w 251"/>
                <a:gd name="T11" fmla="*/ 0 h 112"/>
              </a:gdLst>
              <a:ahLst/>
              <a:cxnLst>
                <a:cxn ang="0">
                  <a:pos x="T0" y="T1"/>
                </a:cxn>
                <a:cxn ang="0">
                  <a:pos x="T2" y="T3"/>
                </a:cxn>
                <a:cxn ang="0">
                  <a:pos x="T4" y="T5"/>
                </a:cxn>
                <a:cxn ang="0">
                  <a:pos x="T6" y="T7"/>
                </a:cxn>
                <a:cxn ang="0">
                  <a:pos x="T8" y="T9"/>
                </a:cxn>
                <a:cxn ang="0">
                  <a:pos x="T10" y="T11"/>
                </a:cxn>
              </a:cxnLst>
              <a:rect l="0" t="0" r="r" b="b"/>
              <a:pathLst>
                <a:path w="251" h="112">
                  <a:moveTo>
                    <a:pt x="240" y="16"/>
                  </a:moveTo>
                  <a:cubicBezTo>
                    <a:pt x="247" y="26"/>
                    <a:pt x="251" y="38"/>
                    <a:pt x="251" y="51"/>
                  </a:cubicBezTo>
                  <a:cubicBezTo>
                    <a:pt x="251" y="84"/>
                    <a:pt x="223" y="112"/>
                    <a:pt x="189" y="112"/>
                  </a:cubicBezTo>
                  <a:cubicBezTo>
                    <a:pt x="62" y="112"/>
                    <a:pt x="62" y="112"/>
                    <a:pt x="62" y="112"/>
                  </a:cubicBezTo>
                  <a:cubicBezTo>
                    <a:pt x="28" y="112"/>
                    <a:pt x="0" y="84"/>
                    <a:pt x="0" y="51"/>
                  </a:cubicBezTo>
                  <a:cubicBezTo>
                    <a:pt x="0" y="30"/>
                    <a:pt x="11" y="11"/>
                    <a:pt x="27"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11" name="Freeform 315">
              <a:extLst>
                <a:ext uri="{FF2B5EF4-FFF2-40B4-BE49-F238E27FC236}">
                  <a16:creationId xmlns:a16="http://schemas.microsoft.com/office/drawing/2014/main" id="{F6CAEB62-3422-463A-97BA-5CCF39022863}"/>
                </a:ext>
              </a:extLst>
            </p:cNvPr>
            <p:cNvSpPr>
              <a:spLocks/>
            </p:cNvSpPr>
            <p:nvPr/>
          </p:nvSpPr>
          <p:spPr bwMode="auto">
            <a:xfrm>
              <a:off x="6819632" y="3721256"/>
              <a:ext cx="282742" cy="224489"/>
            </a:xfrm>
            <a:custGeom>
              <a:avLst/>
              <a:gdLst>
                <a:gd name="T0" fmla="*/ 8 w 96"/>
                <a:gd name="T1" fmla="*/ 72 h 76"/>
                <a:gd name="T2" fmla="*/ 8 w 96"/>
                <a:gd name="T3" fmla="*/ 26 h 76"/>
                <a:gd name="T4" fmla="*/ 88 w 96"/>
                <a:gd name="T5" fmla="*/ 10 h 76"/>
                <a:gd name="T6" fmla="*/ 88 w 96"/>
                <a:gd name="T7" fmla="*/ 53 h 76"/>
                <a:gd name="T8" fmla="*/ 88 w 96"/>
                <a:gd name="T9" fmla="*/ 65 h 76"/>
                <a:gd name="T10" fmla="*/ 88 w 96"/>
                <a:gd name="T11" fmla="*/ 68 h 76"/>
                <a:gd name="T12" fmla="*/ 88 w 96"/>
                <a:gd name="T13" fmla="*/ 69 h 76"/>
                <a:gd name="T14" fmla="*/ 92 w 96"/>
                <a:gd name="T15" fmla="*/ 73 h 76"/>
                <a:gd name="T16" fmla="*/ 96 w 96"/>
                <a:gd name="T17" fmla="*/ 69 h 76"/>
                <a:gd name="T18" fmla="*/ 96 w 96"/>
                <a:gd name="T19" fmla="*/ 68 h 76"/>
                <a:gd name="T20" fmla="*/ 96 w 96"/>
                <a:gd name="T21" fmla="*/ 65 h 76"/>
                <a:gd name="T22" fmla="*/ 96 w 96"/>
                <a:gd name="T23" fmla="*/ 53 h 76"/>
                <a:gd name="T24" fmla="*/ 96 w 96"/>
                <a:gd name="T25" fmla="*/ 0 h 76"/>
                <a:gd name="T26" fmla="*/ 0 w 96"/>
                <a:gd name="T27" fmla="*/ 19 h 76"/>
                <a:gd name="T28" fmla="*/ 0 w 96"/>
                <a:gd name="T29" fmla="*/ 72 h 76"/>
                <a:gd name="T30" fmla="*/ 4 w 96"/>
                <a:gd name="T31" fmla="*/ 76 h 76"/>
                <a:gd name="T32" fmla="*/ 8 w 96"/>
                <a:gd name="T33" fmla="*/ 72 h 76"/>
                <a:gd name="T34" fmla="*/ 8 w 96"/>
                <a:gd name="T35" fmla="*/ 7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76">
                  <a:moveTo>
                    <a:pt x="8" y="72"/>
                  </a:moveTo>
                  <a:cubicBezTo>
                    <a:pt x="8" y="26"/>
                    <a:pt x="8" y="26"/>
                    <a:pt x="8" y="26"/>
                  </a:cubicBezTo>
                  <a:cubicBezTo>
                    <a:pt x="88" y="10"/>
                    <a:pt x="88" y="10"/>
                    <a:pt x="88" y="10"/>
                  </a:cubicBezTo>
                  <a:cubicBezTo>
                    <a:pt x="88" y="53"/>
                    <a:pt x="88" y="53"/>
                    <a:pt x="88" y="53"/>
                  </a:cubicBezTo>
                  <a:cubicBezTo>
                    <a:pt x="88" y="54"/>
                    <a:pt x="88" y="61"/>
                    <a:pt x="88" y="65"/>
                  </a:cubicBezTo>
                  <a:cubicBezTo>
                    <a:pt x="88" y="66"/>
                    <a:pt x="88" y="67"/>
                    <a:pt x="88" y="68"/>
                  </a:cubicBezTo>
                  <a:cubicBezTo>
                    <a:pt x="88" y="68"/>
                    <a:pt x="88" y="69"/>
                    <a:pt x="88" y="69"/>
                  </a:cubicBezTo>
                  <a:cubicBezTo>
                    <a:pt x="88" y="71"/>
                    <a:pt x="90" y="73"/>
                    <a:pt x="92" y="73"/>
                  </a:cubicBezTo>
                  <a:cubicBezTo>
                    <a:pt x="94" y="73"/>
                    <a:pt x="96" y="71"/>
                    <a:pt x="96" y="69"/>
                  </a:cubicBezTo>
                  <a:cubicBezTo>
                    <a:pt x="96" y="69"/>
                    <a:pt x="96" y="68"/>
                    <a:pt x="96" y="68"/>
                  </a:cubicBezTo>
                  <a:cubicBezTo>
                    <a:pt x="96" y="67"/>
                    <a:pt x="96" y="66"/>
                    <a:pt x="96" y="65"/>
                  </a:cubicBezTo>
                  <a:cubicBezTo>
                    <a:pt x="96" y="61"/>
                    <a:pt x="96" y="54"/>
                    <a:pt x="96" y="53"/>
                  </a:cubicBezTo>
                  <a:cubicBezTo>
                    <a:pt x="96" y="0"/>
                    <a:pt x="96" y="0"/>
                    <a:pt x="96" y="0"/>
                  </a:cubicBezTo>
                  <a:cubicBezTo>
                    <a:pt x="0" y="19"/>
                    <a:pt x="0" y="19"/>
                    <a:pt x="0" y="19"/>
                  </a:cubicBezTo>
                  <a:cubicBezTo>
                    <a:pt x="0" y="72"/>
                    <a:pt x="0" y="72"/>
                    <a:pt x="0" y="72"/>
                  </a:cubicBezTo>
                  <a:cubicBezTo>
                    <a:pt x="0" y="74"/>
                    <a:pt x="1" y="76"/>
                    <a:pt x="4" y="76"/>
                  </a:cubicBezTo>
                  <a:cubicBezTo>
                    <a:pt x="6" y="76"/>
                    <a:pt x="8" y="74"/>
                    <a:pt x="8" y="72"/>
                  </a:cubicBezTo>
                  <a:cubicBezTo>
                    <a:pt x="8" y="72"/>
                    <a:pt x="8" y="72"/>
                    <a:pt x="8" y="72"/>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12" name="Freeform 316">
              <a:extLst>
                <a:ext uri="{FF2B5EF4-FFF2-40B4-BE49-F238E27FC236}">
                  <a16:creationId xmlns:a16="http://schemas.microsoft.com/office/drawing/2014/main" id="{DFAFDD66-A83F-4420-BFE0-35D47AAAA6D4}"/>
                </a:ext>
              </a:extLst>
            </p:cNvPr>
            <p:cNvSpPr>
              <a:spLocks/>
            </p:cNvSpPr>
            <p:nvPr/>
          </p:nvSpPr>
          <p:spPr bwMode="auto">
            <a:xfrm>
              <a:off x="6491424" y="3194134"/>
              <a:ext cx="171919" cy="437611"/>
            </a:xfrm>
            <a:custGeom>
              <a:avLst/>
              <a:gdLst>
                <a:gd name="T0" fmla="*/ 40 w 58"/>
                <a:gd name="T1" fmla="*/ 148 h 148"/>
                <a:gd name="T2" fmla="*/ 38 w 58"/>
                <a:gd name="T3" fmla="*/ 13 h 148"/>
                <a:gd name="T4" fmla="*/ 1 w 58"/>
                <a:gd name="T5" fmla="*/ 20 h 148"/>
                <a:gd name="T6" fmla="*/ 40 w 58"/>
                <a:gd name="T7" fmla="*/ 148 h 148"/>
              </a:gdLst>
              <a:ahLst/>
              <a:cxnLst>
                <a:cxn ang="0">
                  <a:pos x="T0" y="T1"/>
                </a:cxn>
                <a:cxn ang="0">
                  <a:pos x="T2" y="T3"/>
                </a:cxn>
                <a:cxn ang="0">
                  <a:pos x="T4" y="T5"/>
                </a:cxn>
                <a:cxn ang="0">
                  <a:pos x="T6" y="T7"/>
                </a:cxn>
              </a:cxnLst>
              <a:rect l="0" t="0" r="r" b="b"/>
              <a:pathLst>
                <a:path w="58" h="148">
                  <a:moveTo>
                    <a:pt x="40" y="148"/>
                  </a:moveTo>
                  <a:cubicBezTo>
                    <a:pt x="40" y="104"/>
                    <a:pt x="58" y="37"/>
                    <a:pt x="38" y="13"/>
                  </a:cubicBezTo>
                  <a:cubicBezTo>
                    <a:pt x="27" y="0"/>
                    <a:pt x="0" y="19"/>
                    <a:pt x="1" y="20"/>
                  </a:cubicBezTo>
                  <a:lnTo>
                    <a:pt x="40" y="148"/>
                  </a:lnTo>
                  <a:close/>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p:nvSpPr>
            <p:cNvPr id="713" name="Freeform 317">
              <a:extLst>
                <a:ext uri="{FF2B5EF4-FFF2-40B4-BE49-F238E27FC236}">
                  <a16:creationId xmlns:a16="http://schemas.microsoft.com/office/drawing/2014/main" id="{DDD2677B-1F7A-4FB3-AFD2-DE4776BBCCF6}"/>
                </a:ext>
              </a:extLst>
            </p:cNvPr>
            <p:cNvSpPr>
              <a:spLocks/>
            </p:cNvSpPr>
            <p:nvPr/>
          </p:nvSpPr>
          <p:spPr bwMode="auto">
            <a:xfrm>
              <a:off x="6491424" y="3194134"/>
              <a:ext cx="171919" cy="437611"/>
            </a:xfrm>
            <a:custGeom>
              <a:avLst/>
              <a:gdLst>
                <a:gd name="T0" fmla="*/ 40 w 58"/>
                <a:gd name="T1" fmla="*/ 148 h 148"/>
                <a:gd name="T2" fmla="*/ 38 w 58"/>
                <a:gd name="T3" fmla="*/ 13 h 148"/>
                <a:gd name="T4" fmla="*/ 1 w 58"/>
                <a:gd name="T5" fmla="*/ 20 h 148"/>
                <a:gd name="T6" fmla="*/ 40 w 58"/>
                <a:gd name="T7" fmla="*/ 148 h 148"/>
              </a:gdLst>
              <a:ahLst/>
              <a:cxnLst>
                <a:cxn ang="0">
                  <a:pos x="T0" y="T1"/>
                </a:cxn>
                <a:cxn ang="0">
                  <a:pos x="T2" y="T3"/>
                </a:cxn>
                <a:cxn ang="0">
                  <a:pos x="T4" y="T5"/>
                </a:cxn>
                <a:cxn ang="0">
                  <a:pos x="T6" y="T7"/>
                </a:cxn>
              </a:cxnLst>
              <a:rect l="0" t="0" r="r" b="b"/>
              <a:pathLst>
                <a:path w="58" h="148">
                  <a:moveTo>
                    <a:pt x="40" y="148"/>
                  </a:moveTo>
                  <a:cubicBezTo>
                    <a:pt x="40" y="104"/>
                    <a:pt x="58" y="37"/>
                    <a:pt x="38" y="13"/>
                  </a:cubicBezTo>
                  <a:cubicBezTo>
                    <a:pt x="27" y="0"/>
                    <a:pt x="0" y="19"/>
                    <a:pt x="1" y="20"/>
                  </a:cubicBezTo>
                  <a:lnTo>
                    <a:pt x="40" y="148"/>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14" name="Freeform 318">
              <a:extLst>
                <a:ext uri="{FF2B5EF4-FFF2-40B4-BE49-F238E27FC236}">
                  <a16:creationId xmlns:a16="http://schemas.microsoft.com/office/drawing/2014/main" id="{3218E019-EF57-45D9-9113-1717D50711CF}"/>
                </a:ext>
              </a:extLst>
            </p:cNvPr>
            <p:cNvSpPr>
              <a:spLocks/>
            </p:cNvSpPr>
            <p:nvPr/>
          </p:nvSpPr>
          <p:spPr bwMode="auto">
            <a:xfrm>
              <a:off x="6551098" y="3101781"/>
              <a:ext cx="642209" cy="764399"/>
            </a:xfrm>
            <a:custGeom>
              <a:avLst/>
              <a:gdLst>
                <a:gd name="T0" fmla="*/ 218 w 218"/>
                <a:gd name="T1" fmla="*/ 74 h 258"/>
                <a:gd name="T2" fmla="*/ 218 w 218"/>
                <a:gd name="T3" fmla="*/ 150 h 258"/>
                <a:gd name="T4" fmla="*/ 109 w 218"/>
                <a:gd name="T5" fmla="*/ 258 h 258"/>
                <a:gd name="T6" fmla="*/ 0 w 218"/>
                <a:gd name="T7" fmla="*/ 150 h 258"/>
                <a:gd name="T8" fmla="*/ 0 w 218"/>
                <a:gd name="T9" fmla="*/ 70 h 258"/>
                <a:gd name="T10" fmla="*/ 0 w 218"/>
                <a:gd name="T11" fmla="*/ 56 h 258"/>
                <a:gd name="T12" fmla="*/ 56 w 218"/>
                <a:gd name="T13" fmla="*/ 0 h 258"/>
                <a:gd name="T14" fmla="*/ 162 w 218"/>
                <a:gd name="T15" fmla="*/ 0 h 258"/>
                <a:gd name="T16" fmla="*/ 218 w 218"/>
                <a:gd name="T17" fmla="*/ 56 h 258"/>
                <a:gd name="T18" fmla="*/ 218 w 218"/>
                <a:gd name="T19" fmla="*/ 83 h 258"/>
                <a:gd name="T20" fmla="*/ 218 w 218"/>
                <a:gd name="T21" fmla="*/ 7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58">
                  <a:moveTo>
                    <a:pt x="218" y="74"/>
                  </a:moveTo>
                  <a:cubicBezTo>
                    <a:pt x="218" y="150"/>
                    <a:pt x="218" y="150"/>
                    <a:pt x="218" y="150"/>
                  </a:cubicBezTo>
                  <a:cubicBezTo>
                    <a:pt x="218" y="210"/>
                    <a:pt x="169" y="258"/>
                    <a:pt x="109" y="258"/>
                  </a:cubicBezTo>
                  <a:cubicBezTo>
                    <a:pt x="49" y="258"/>
                    <a:pt x="0" y="210"/>
                    <a:pt x="0" y="150"/>
                  </a:cubicBezTo>
                  <a:cubicBezTo>
                    <a:pt x="0" y="70"/>
                    <a:pt x="0" y="70"/>
                    <a:pt x="0" y="70"/>
                  </a:cubicBezTo>
                  <a:cubicBezTo>
                    <a:pt x="0" y="56"/>
                    <a:pt x="0" y="56"/>
                    <a:pt x="0" y="56"/>
                  </a:cubicBezTo>
                  <a:cubicBezTo>
                    <a:pt x="0" y="25"/>
                    <a:pt x="25" y="0"/>
                    <a:pt x="56" y="0"/>
                  </a:cubicBezTo>
                  <a:cubicBezTo>
                    <a:pt x="162" y="0"/>
                    <a:pt x="162" y="0"/>
                    <a:pt x="162" y="0"/>
                  </a:cubicBezTo>
                  <a:cubicBezTo>
                    <a:pt x="193" y="0"/>
                    <a:pt x="218" y="25"/>
                    <a:pt x="218" y="56"/>
                  </a:cubicBezTo>
                  <a:cubicBezTo>
                    <a:pt x="218" y="83"/>
                    <a:pt x="218" y="83"/>
                    <a:pt x="218" y="83"/>
                  </a:cubicBezTo>
                  <a:cubicBezTo>
                    <a:pt x="218" y="74"/>
                    <a:pt x="218" y="74"/>
                    <a:pt x="218" y="74"/>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15" name="Freeform 319">
              <a:extLst>
                <a:ext uri="{FF2B5EF4-FFF2-40B4-BE49-F238E27FC236}">
                  <a16:creationId xmlns:a16="http://schemas.microsoft.com/office/drawing/2014/main" id="{429261B0-E16F-43E4-99FB-B5139B982394}"/>
                </a:ext>
              </a:extLst>
            </p:cNvPr>
            <p:cNvSpPr>
              <a:spLocks/>
            </p:cNvSpPr>
            <p:nvPr/>
          </p:nvSpPr>
          <p:spPr bwMode="auto">
            <a:xfrm>
              <a:off x="6538310" y="3090415"/>
              <a:ext cx="667784" cy="787132"/>
            </a:xfrm>
            <a:custGeom>
              <a:avLst/>
              <a:gdLst>
                <a:gd name="T0" fmla="*/ 218 w 226"/>
                <a:gd name="T1" fmla="*/ 78 h 266"/>
                <a:gd name="T2" fmla="*/ 218 w 226"/>
                <a:gd name="T3" fmla="*/ 154 h 266"/>
                <a:gd name="T4" fmla="*/ 221 w 226"/>
                <a:gd name="T5" fmla="*/ 154 h 266"/>
                <a:gd name="T6" fmla="*/ 218 w 226"/>
                <a:gd name="T7" fmla="*/ 153 h 266"/>
                <a:gd name="T8" fmla="*/ 218 w 226"/>
                <a:gd name="T9" fmla="*/ 154 h 266"/>
                <a:gd name="T10" fmla="*/ 221 w 226"/>
                <a:gd name="T11" fmla="*/ 154 h 266"/>
                <a:gd name="T12" fmla="*/ 218 w 226"/>
                <a:gd name="T13" fmla="*/ 153 h 266"/>
                <a:gd name="T14" fmla="*/ 218 w 226"/>
                <a:gd name="T15" fmla="*/ 154 h 266"/>
                <a:gd name="T16" fmla="*/ 187 w 226"/>
                <a:gd name="T17" fmla="*/ 228 h 266"/>
                <a:gd name="T18" fmla="*/ 113 w 226"/>
                <a:gd name="T19" fmla="*/ 258 h 266"/>
                <a:gd name="T20" fmla="*/ 39 w 226"/>
                <a:gd name="T21" fmla="*/ 228 h 266"/>
                <a:gd name="T22" fmla="*/ 8 w 226"/>
                <a:gd name="T23" fmla="*/ 154 h 266"/>
                <a:gd name="T24" fmla="*/ 8 w 226"/>
                <a:gd name="T25" fmla="*/ 74 h 266"/>
                <a:gd name="T26" fmla="*/ 8 w 226"/>
                <a:gd name="T27" fmla="*/ 60 h 266"/>
                <a:gd name="T28" fmla="*/ 23 w 226"/>
                <a:gd name="T29" fmla="*/ 23 h 266"/>
                <a:gd name="T30" fmla="*/ 60 w 226"/>
                <a:gd name="T31" fmla="*/ 8 h 266"/>
                <a:gd name="T32" fmla="*/ 166 w 226"/>
                <a:gd name="T33" fmla="*/ 8 h 266"/>
                <a:gd name="T34" fmla="*/ 202 w 226"/>
                <a:gd name="T35" fmla="*/ 23 h 266"/>
                <a:gd name="T36" fmla="*/ 218 w 226"/>
                <a:gd name="T37" fmla="*/ 60 h 266"/>
                <a:gd name="T38" fmla="*/ 218 w 226"/>
                <a:gd name="T39" fmla="*/ 87 h 266"/>
                <a:gd name="T40" fmla="*/ 222 w 226"/>
                <a:gd name="T41" fmla="*/ 91 h 266"/>
                <a:gd name="T42" fmla="*/ 226 w 226"/>
                <a:gd name="T43" fmla="*/ 87 h 266"/>
                <a:gd name="T44" fmla="*/ 226 w 226"/>
                <a:gd name="T45" fmla="*/ 60 h 266"/>
                <a:gd name="T46" fmla="*/ 166 w 226"/>
                <a:gd name="T47" fmla="*/ 0 h 266"/>
                <a:gd name="T48" fmla="*/ 60 w 226"/>
                <a:gd name="T49" fmla="*/ 0 h 266"/>
                <a:gd name="T50" fmla="*/ 0 w 226"/>
                <a:gd name="T51" fmla="*/ 60 h 266"/>
                <a:gd name="T52" fmla="*/ 0 w 226"/>
                <a:gd name="T53" fmla="*/ 74 h 266"/>
                <a:gd name="T54" fmla="*/ 0 w 226"/>
                <a:gd name="T55" fmla="*/ 154 h 266"/>
                <a:gd name="T56" fmla="*/ 113 w 226"/>
                <a:gd name="T57" fmla="*/ 266 h 266"/>
                <a:gd name="T58" fmla="*/ 226 w 226"/>
                <a:gd name="T59" fmla="*/ 154 h 266"/>
                <a:gd name="T60" fmla="*/ 222 w 226"/>
                <a:gd name="T61" fmla="*/ 154 h 266"/>
                <a:gd name="T62" fmla="*/ 226 w 226"/>
                <a:gd name="T63" fmla="*/ 154 h 266"/>
                <a:gd name="T64" fmla="*/ 226 w 226"/>
                <a:gd name="T65" fmla="*/ 154 h 266"/>
                <a:gd name="T66" fmla="*/ 222 w 226"/>
                <a:gd name="T67" fmla="*/ 154 h 266"/>
                <a:gd name="T68" fmla="*/ 226 w 226"/>
                <a:gd name="T69" fmla="*/ 154 h 266"/>
                <a:gd name="T70" fmla="*/ 226 w 226"/>
                <a:gd name="T71" fmla="*/ 154 h 266"/>
                <a:gd name="T72" fmla="*/ 226 w 226"/>
                <a:gd name="T73" fmla="*/ 78 h 266"/>
                <a:gd name="T74" fmla="*/ 222 w 226"/>
                <a:gd name="T75" fmla="*/ 74 h 266"/>
                <a:gd name="T76" fmla="*/ 218 w 226"/>
                <a:gd name="T77" fmla="*/ 7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6" h="266">
                  <a:moveTo>
                    <a:pt x="218" y="78"/>
                  </a:moveTo>
                  <a:cubicBezTo>
                    <a:pt x="218" y="154"/>
                    <a:pt x="218" y="154"/>
                    <a:pt x="218" y="154"/>
                  </a:cubicBezTo>
                  <a:cubicBezTo>
                    <a:pt x="221" y="154"/>
                    <a:pt x="221" y="154"/>
                    <a:pt x="221" y="154"/>
                  </a:cubicBezTo>
                  <a:cubicBezTo>
                    <a:pt x="218" y="153"/>
                    <a:pt x="218" y="153"/>
                    <a:pt x="218" y="153"/>
                  </a:cubicBezTo>
                  <a:cubicBezTo>
                    <a:pt x="218" y="154"/>
                    <a:pt x="218" y="154"/>
                    <a:pt x="218" y="154"/>
                  </a:cubicBezTo>
                  <a:cubicBezTo>
                    <a:pt x="221" y="154"/>
                    <a:pt x="221" y="154"/>
                    <a:pt x="221" y="154"/>
                  </a:cubicBezTo>
                  <a:cubicBezTo>
                    <a:pt x="218" y="153"/>
                    <a:pt x="218" y="153"/>
                    <a:pt x="218" y="153"/>
                  </a:cubicBezTo>
                  <a:cubicBezTo>
                    <a:pt x="218" y="154"/>
                    <a:pt x="218" y="154"/>
                    <a:pt x="218" y="154"/>
                  </a:cubicBezTo>
                  <a:cubicBezTo>
                    <a:pt x="218" y="183"/>
                    <a:pt x="206" y="209"/>
                    <a:pt x="187" y="228"/>
                  </a:cubicBezTo>
                  <a:cubicBezTo>
                    <a:pt x="168" y="247"/>
                    <a:pt x="142" y="258"/>
                    <a:pt x="113" y="258"/>
                  </a:cubicBezTo>
                  <a:cubicBezTo>
                    <a:pt x="84" y="258"/>
                    <a:pt x="58" y="247"/>
                    <a:pt x="39" y="228"/>
                  </a:cubicBezTo>
                  <a:cubicBezTo>
                    <a:pt x="20" y="209"/>
                    <a:pt x="8" y="183"/>
                    <a:pt x="8" y="154"/>
                  </a:cubicBezTo>
                  <a:cubicBezTo>
                    <a:pt x="8" y="74"/>
                    <a:pt x="8" y="74"/>
                    <a:pt x="8" y="74"/>
                  </a:cubicBezTo>
                  <a:cubicBezTo>
                    <a:pt x="8" y="60"/>
                    <a:pt x="8" y="60"/>
                    <a:pt x="8" y="60"/>
                  </a:cubicBezTo>
                  <a:cubicBezTo>
                    <a:pt x="8" y="46"/>
                    <a:pt x="14" y="33"/>
                    <a:pt x="23" y="23"/>
                  </a:cubicBezTo>
                  <a:cubicBezTo>
                    <a:pt x="33" y="14"/>
                    <a:pt x="45" y="8"/>
                    <a:pt x="60" y="8"/>
                  </a:cubicBezTo>
                  <a:cubicBezTo>
                    <a:pt x="166" y="8"/>
                    <a:pt x="166" y="8"/>
                    <a:pt x="166" y="8"/>
                  </a:cubicBezTo>
                  <a:cubicBezTo>
                    <a:pt x="180" y="8"/>
                    <a:pt x="193" y="14"/>
                    <a:pt x="202" y="23"/>
                  </a:cubicBezTo>
                  <a:cubicBezTo>
                    <a:pt x="212" y="33"/>
                    <a:pt x="218" y="46"/>
                    <a:pt x="218" y="60"/>
                  </a:cubicBezTo>
                  <a:cubicBezTo>
                    <a:pt x="218" y="87"/>
                    <a:pt x="218" y="87"/>
                    <a:pt x="218" y="87"/>
                  </a:cubicBezTo>
                  <a:cubicBezTo>
                    <a:pt x="218" y="89"/>
                    <a:pt x="219" y="91"/>
                    <a:pt x="222" y="91"/>
                  </a:cubicBezTo>
                  <a:cubicBezTo>
                    <a:pt x="224" y="91"/>
                    <a:pt x="226" y="89"/>
                    <a:pt x="226" y="87"/>
                  </a:cubicBezTo>
                  <a:cubicBezTo>
                    <a:pt x="226" y="60"/>
                    <a:pt x="226" y="60"/>
                    <a:pt x="226" y="60"/>
                  </a:cubicBezTo>
                  <a:cubicBezTo>
                    <a:pt x="226" y="27"/>
                    <a:pt x="199" y="0"/>
                    <a:pt x="166" y="0"/>
                  </a:cubicBezTo>
                  <a:cubicBezTo>
                    <a:pt x="60" y="0"/>
                    <a:pt x="60" y="0"/>
                    <a:pt x="60" y="0"/>
                  </a:cubicBezTo>
                  <a:cubicBezTo>
                    <a:pt x="27" y="0"/>
                    <a:pt x="0" y="27"/>
                    <a:pt x="0" y="60"/>
                  </a:cubicBezTo>
                  <a:cubicBezTo>
                    <a:pt x="0" y="74"/>
                    <a:pt x="0" y="74"/>
                    <a:pt x="0" y="74"/>
                  </a:cubicBezTo>
                  <a:cubicBezTo>
                    <a:pt x="0" y="154"/>
                    <a:pt x="0" y="154"/>
                    <a:pt x="0" y="154"/>
                  </a:cubicBezTo>
                  <a:cubicBezTo>
                    <a:pt x="0" y="216"/>
                    <a:pt x="50" y="266"/>
                    <a:pt x="113" y="266"/>
                  </a:cubicBezTo>
                  <a:cubicBezTo>
                    <a:pt x="175" y="266"/>
                    <a:pt x="226" y="216"/>
                    <a:pt x="226" y="154"/>
                  </a:cubicBezTo>
                  <a:cubicBezTo>
                    <a:pt x="222" y="154"/>
                    <a:pt x="222" y="154"/>
                    <a:pt x="222" y="154"/>
                  </a:cubicBezTo>
                  <a:cubicBezTo>
                    <a:pt x="226" y="154"/>
                    <a:pt x="226" y="154"/>
                    <a:pt x="226" y="154"/>
                  </a:cubicBezTo>
                  <a:cubicBezTo>
                    <a:pt x="226" y="154"/>
                    <a:pt x="226" y="154"/>
                    <a:pt x="226" y="154"/>
                  </a:cubicBezTo>
                  <a:cubicBezTo>
                    <a:pt x="222" y="154"/>
                    <a:pt x="222" y="154"/>
                    <a:pt x="222" y="154"/>
                  </a:cubicBezTo>
                  <a:cubicBezTo>
                    <a:pt x="226" y="154"/>
                    <a:pt x="226" y="154"/>
                    <a:pt x="226" y="154"/>
                  </a:cubicBezTo>
                  <a:cubicBezTo>
                    <a:pt x="226" y="154"/>
                    <a:pt x="226" y="154"/>
                    <a:pt x="226" y="154"/>
                  </a:cubicBezTo>
                  <a:cubicBezTo>
                    <a:pt x="226" y="78"/>
                    <a:pt x="226" y="78"/>
                    <a:pt x="226" y="78"/>
                  </a:cubicBezTo>
                  <a:cubicBezTo>
                    <a:pt x="226" y="75"/>
                    <a:pt x="224" y="74"/>
                    <a:pt x="222" y="74"/>
                  </a:cubicBezTo>
                  <a:cubicBezTo>
                    <a:pt x="219" y="74"/>
                    <a:pt x="218" y="75"/>
                    <a:pt x="218" y="7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16" name="Freeform 320">
              <a:extLst>
                <a:ext uri="{FF2B5EF4-FFF2-40B4-BE49-F238E27FC236}">
                  <a16:creationId xmlns:a16="http://schemas.microsoft.com/office/drawing/2014/main" id="{9B6662DC-E0EE-4382-98D1-F54F940E6BF4}"/>
                </a:ext>
              </a:extLst>
            </p:cNvPr>
            <p:cNvSpPr>
              <a:spLocks/>
            </p:cNvSpPr>
            <p:nvPr/>
          </p:nvSpPr>
          <p:spPr bwMode="auto">
            <a:xfrm>
              <a:off x="6883569" y="3113147"/>
              <a:ext cx="298372" cy="740244"/>
            </a:xfrm>
            <a:custGeom>
              <a:avLst/>
              <a:gdLst>
                <a:gd name="T0" fmla="*/ 49 w 101"/>
                <a:gd name="T1" fmla="*/ 0 h 250"/>
                <a:gd name="T2" fmla="*/ 45 w 101"/>
                <a:gd name="T3" fmla="*/ 0 h 250"/>
                <a:gd name="T4" fmla="*/ 80 w 101"/>
                <a:gd name="T5" fmla="*/ 52 h 250"/>
                <a:gd name="T6" fmla="*/ 80 w 101"/>
                <a:gd name="T7" fmla="*/ 79 h 250"/>
                <a:gd name="T8" fmla="*/ 80 w 101"/>
                <a:gd name="T9" fmla="*/ 70 h 250"/>
                <a:gd name="T10" fmla="*/ 80 w 101"/>
                <a:gd name="T11" fmla="*/ 146 h 250"/>
                <a:gd name="T12" fmla="*/ 80 w 101"/>
                <a:gd name="T13" fmla="*/ 146 h 250"/>
                <a:gd name="T14" fmla="*/ 0 w 101"/>
                <a:gd name="T15" fmla="*/ 250 h 250"/>
                <a:gd name="T16" fmla="*/ 70 w 101"/>
                <a:gd name="T17" fmla="*/ 220 h 250"/>
                <a:gd name="T18" fmla="*/ 101 w 101"/>
                <a:gd name="T19" fmla="*/ 146 h 250"/>
                <a:gd name="T20" fmla="*/ 101 w 101"/>
                <a:gd name="T21" fmla="*/ 146 h 250"/>
                <a:gd name="T22" fmla="*/ 101 w 101"/>
                <a:gd name="T23" fmla="*/ 146 h 250"/>
                <a:gd name="T24" fmla="*/ 101 w 101"/>
                <a:gd name="T25" fmla="*/ 146 h 250"/>
                <a:gd name="T26" fmla="*/ 101 w 101"/>
                <a:gd name="T27" fmla="*/ 79 h 250"/>
                <a:gd name="T28" fmla="*/ 101 w 101"/>
                <a:gd name="T29" fmla="*/ 79 h 250"/>
                <a:gd name="T30" fmla="*/ 101 w 101"/>
                <a:gd name="T31" fmla="*/ 52 h 250"/>
                <a:gd name="T32" fmla="*/ 85 w 101"/>
                <a:gd name="T33" fmla="*/ 15 h 250"/>
                <a:gd name="T34" fmla="*/ 49 w 101"/>
                <a:gd name="T3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250">
                  <a:moveTo>
                    <a:pt x="49" y="0"/>
                  </a:moveTo>
                  <a:cubicBezTo>
                    <a:pt x="45" y="0"/>
                    <a:pt x="45" y="0"/>
                    <a:pt x="45" y="0"/>
                  </a:cubicBezTo>
                  <a:cubicBezTo>
                    <a:pt x="65" y="8"/>
                    <a:pt x="80" y="29"/>
                    <a:pt x="80" y="52"/>
                  </a:cubicBezTo>
                  <a:cubicBezTo>
                    <a:pt x="80" y="79"/>
                    <a:pt x="80" y="79"/>
                    <a:pt x="80" y="79"/>
                  </a:cubicBezTo>
                  <a:cubicBezTo>
                    <a:pt x="80" y="70"/>
                    <a:pt x="80" y="70"/>
                    <a:pt x="80" y="70"/>
                  </a:cubicBezTo>
                  <a:cubicBezTo>
                    <a:pt x="80" y="146"/>
                    <a:pt x="80" y="146"/>
                    <a:pt x="80" y="146"/>
                  </a:cubicBezTo>
                  <a:cubicBezTo>
                    <a:pt x="80" y="146"/>
                    <a:pt x="80" y="146"/>
                    <a:pt x="80" y="146"/>
                  </a:cubicBezTo>
                  <a:cubicBezTo>
                    <a:pt x="80" y="195"/>
                    <a:pt x="46" y="237"/>
                    <a:pt x="0" y="250"/>
                  </a:cubicBezTo>
                  <a:cubicBezTo>
                    <a:pt x="28" y="249"/>
                    <a:pt x="52" y="238"/>
                    <a:pt x="70" y="220"/>
                  </a:cubicBezTo>
                  <a:cubicBezTo>
                    <a:pt x="89" y="201"/>
                    <a:pt x="101" y="175"/>
                    <a:pt x="101" y="146"/>
                  </a:cubicBezTo>
                  <a:cubicBezTo>
                    <a:pt x="101" y="146"/>
                    <a:pt x="101" y="146"/>
                    <a:pt x="101" y="146"/>
                  </a:cubicBezTo>
                  <a:cubicBezTo>
                    <a:pt x="101" y="146"/>
                    <a:pt x="101" y="146"/>
                    <a:pt x="101" y="146"/>
                  </a:cubicBezTo>
                  <a:cubicBezTo>
                    <a:pt x="101" y="146"/>
                    <a:pt x="101" y="146"/>
                    <a:pt x="101" y="146"/>
                  </a:cubicBezTo>
                  <a:cubicBezTo>
                    <a:pt x="101" y="79"/>
                    <a:pt x="101" y="79"/>
                    <a:pt x="101" y="79"/>
                  </a:cubicBezTo>
                  <a:cubicBezTo>
                    <a:pt x="101" y="79"/>
                    <a:pt x="101" y="79"/>
                    <a:pt x="101" y="79"/>
                  </a:cubicBezTo>
                  <a:cubicBezTo>
                    <a:pt x="101" y="52"/>
                    <a:pt x="101" y="52"/>
                    <a:pt x="101" y="52"/>
                  </a:cubicBezTo>
                  <a:cubicBezTo>
                    <a:pt x="101" y="38"/>
                    <a:pt x="95" y="25"/>
                    <a:pt x="85" y="15"/>
                  </a:cubicBezTo>
                  <a:cubicBezTo>
                    <a:pt x="76" y="6"/>
                    <a:pt x="63" y="0"/>
                    <a:pt x="49"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17" name="Freeform 321">
              <a:extLst>
                <a:ext uri="{FF2B5EF4-FFF2-40B4-BE49-F238E27FC236}">
                  <a16:creationId xmlns:a16="http://schemas.microsoft.com/office/drawing/2014/main" id="{E0C2FF17-57EE-4C5B-931E-828DC4D4D2DC}"/>
                </a:ext>
              </a:extLst>
            </p:cNvPr>
            <p:cNvSpPr>
              <a:spLocks/>
            </p:cNvSpPr>
            <p:nvPr/>
          </p:nvSpPr>
          <p:spPr bwMode="auto">
            <a:xfrm>
              <a:off x="6809686" y="3101781"/>
              <a:ext cx="383621" cy="764399"/>
            </a:xfrm>
            <a:custGeom>
              <a:avLst/>
              <a:gdLst>
                <a:gd name="T0" fmla="*/ 74 w 130"/>
                <a:gd name="T1" fmla="*/ 0 h 258"/>
                <a:gd name="T2" fmla="*/ 49 w 130"/>
                <a:gd name="T3" fmla="*/ 0 h 258"/>
                <a:gd name="T4" fmla="*/ 70 w 130"/>
                <a:gd name="T5" fmla="*/ 4 h 258"/>
                <a:gd name="T6" fmla="*/ 74 w 130"/>
                <a:gd name="T7" fmla="*/ 4 h 258"/>
                <a:gd name="T8" fmla="*/ 110 w 130"/>
                <a:gd name="T9" fmla="*/ 19 h 258"/>
                <a:gd name="T10" fmla="*/ 126 w 130"/>
                <a:gd name="T11" fmla="*/ 56 h 258"/>
                <a:gd name="T12" fmla="*/ 126 w 130"/>
                <a:gd name="T13" fmla="*/ 83 h 258"/>
                <a:gd name="T14" fmla="*/ 126 w 130"/>
                <a:gd name="T15" fmla="*/ 83 h 258"/>
                <a:gd name="T16" fmla="*/ 126 w 130"/>
                <a:gd name="T17" fmla="*/ 150 h 258"/>
                <a:gd name="T18" fmla="*/ 126 w 130"/>
                <a:gd name="T19" fmla="*/ 150 h 258"/>
                <a:gd name="T20" fmla="*/ 126 w 130"/>
                <a:gd name="T21" fmla="*/ 150 h 258"/>
                <a:gd name="T22" fmla="*/ 126 w 130"/>
                <a:gd name="T23" fmla="*/ 150 h 258"/>
                <a:gd name="T24" fmla="*/ 95 w 130"/>
                <a:gd name="T25" fmla="*/ 224 h 258"/>
                <a:gd name="T26" fmla="*/ 25 w 130"/>
                <a:gd name="T27" fmla="*/ 254 h 258"/>
                <a:gd name="T28" fmla="*/ 0 w 130"/>
                <a:gd name="T29" fmla="*/ 258 h 258"/>
                <a:gd name="T30" fmla="*/ 3 w 130"/>
                <a:gd name="T31" fmla="*/ 258 h 258"/>
                <a:gd name="T32" fmla="*/ 21 w 130"/>
                <a:gd name="T33" fmla="*/ 258 h 258"/>
                <a:gd name="T34" fmla="*/ 130 w 130"/>
                <a:gd name="T35" fmla="*/ 150 h 258"/>
                <a:gd name="T36" fmla="*/ 130 w 130"/>
                <a:gd name="T37" fmla="*/ 150 h 258"/>
                <a:gd name="T38" fmla="*/ 130 w 130"/>
                <a:gd name="T39" fmla="*/ 74 h 258"/>
                <a:gd name="T40" fmla="*/ 130 w 130"/>
                <a:gd name="T41" fmla="*/ 83 h 258"/>
                <a:gd name="T42" fmla="*/ 130 w 130"/>
                <a:gd name="T43" fmla="*/ 56 h 258"/>
                <a:gd name="T44" fmla="*/ 74 w 130"/>
                <a:gd name="T45"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258">
                  <a:moveTo>
                    <a:pt x="74" y="0"/>
                  </a:moveTo>
                  <a:cubicBezTo>
                    <a:pt x="49" y="0"/>
                    <a:pt x="49" y="0"/>
                    <a:pt x="49" y="0"/>
                  </a:cubicBezTo>
                  <a:cubicBezTo>
                    <a:pt x="56" y="0"/>
                    <a:pt x="63" y="2"/>
                    <a:pt x="70" y="4"/>
                  </a:cubicBezTo>
                  <a:cubicBezTo>
                    <a:pt x="74" y="4"/>
                    <a:pt x="74" y="4"/>
                    <a:pt x="74" y="4"/>
                  </a:cubicBezTo>
                  <a:cubicBezTo>
                    <a:pt x="88" y="4"/>
                    <a:pt x="101" y="10"/>
                    <a:pt x="110" y="19"/>
                  </a:cubicBezTo>
                  <a:cubicBezTo>
                    <a:pt x="120" y="29"/>
                    <a:pt x="126" y="42"/>
                    <a:pt x="126" y="56"/>
                  </a:cubicBezTo>
                  <a:cubicBezTo>
                    <a:pt x="126" y="83"/>
                    <a:pt x="126" y="83"/>
                    <a:pt x="126" y="83"/>
                  </a:cubicBezTo>
                  <a:cubicBezTo>
                    <a:pt x="126" y="83"/>
                    <a:pt x="126" y="83"/>
                    <a:pt x="126" y="83"/>
                  </a:cubicBezTo>
                  <a:cubicBezTo>
                    <a:pt x="126" y="150"/>
                    <a:pt x="126" y="150"/>
                    <a:pt x="126" y="150"/>
                  </a:cubicBezTo>
                  <a:cubicBezTo>
                    <a:pt x="126" y="150"/>
                    <a:pt x="126" y="150"/>
                    <a:pt x="126" y="150"/>
                  </a:cubicBezTo>
                  <a:cubicBezTo>
                    <a:pt x="126" y="150"/>
                    <a:pt x="126" y="150"/>
                    <a:pt x="126" y="150"/>
                  </a:cubicBezTo>
                  <a:cubicBezTo>
                    <a:pt x="126" y="150"/>
                    <a:pt x="126" y="150"/>
                    <a:pt x="126" y="150"/>
                  </a:cubicBezTo>
                  <a:cubicBezTo>
                    <a:pt x="126" y="179"/>
                    <a:pt x="114" y="205"/>
                    <a:pt x="95" y="224"/>
                  </a:cubicBezTo>
                  <a:cubicBezTo>
                    <a:pt x="77" y="242"/>
                    <a:pt x="53" y="253"/>
                    <a:pt x="25" y="254"/>
                  </a:cubicBezTo>
                  <a:cubicBezTo>
                    <a:pt x="17" y="257"/>
                    <a:pt x="9" y="258"/>
                    <a:pt x="0" y="258"/>
                  </a:cubicBezTo>
                  <a:cubicBezTo>
                    <a:pt x="1" y="258"/>
                    <a:pt x="2" y="258"/>
                    <a:pt x="3" y="258"/>
                  </a:cubicBezTo>
                  <a:cubicBezTo>
                    <a:pt x="21" y="258"/>
                    <a:pt x="21" y="258"/>
                    <a:pt x="21" y="258"/>
                  </a:cubicBezTo>
                  <a:cubicBezTo>
                    <a:pt x="81" y="258"/>
                    <a:pt x="130" y="210"/>
                    <a:pt x="130" y="150"/>
                  </a:cubicBezTo>
                  <a:cubicBezTo>
                    <a:pt x="130" y="150"/>
                    <a:pt x="130" y="150"/>
                    <a:pt x="130" y="150"/>
                  </a:cubicBezTo>
                  <a:cubicBezTo>
                    <a:pt x="130" y="74"/>
                    <a:pt x="130" y="74"/>
                    <a:pt x="130" y="74"/>
                  </a:cubicBezTo>
                  <a:cubicBezTo>
                    <a:pt x="130" y="83"/>
                    <a:pt x="130" y="83"/>
                    <a:pt x="130" y="83"/>
                  </a:cubicBezTo>
                  <a:cubicBezTo>
                    <a:pt x="130" y="56"/>
                    <a:pt x="130" y="56"/>
                    <a:pt x="130" y="56"/>
                  </a:cubicBezTo>
                  <a:cubicBezTo>
                    <a:pt x="130" y="25"/>
                    <a:pt x="105" y="0"/>
                    <a:pt x="74"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18" name="Freeform 322">
              <a:extLst>
                <a:ext uri="{FF2B5EF4-FFF2-40B4-BE49-F238E27FC236}">
                  <a16:creationId xmlns:a16="http://schemas.microsoft.com/office/drawing/2014/main" id="{236E5329-BDA3-43B4-9254-8013146B9CFB}"/>
                </a:ext>
              </a:extLst>
            </p:cNvPr>
            <p:cNvSpPr>
              <a:spLocks/>
            </p:cNvSpPr>
            <p:nvPr/>
          </p:nvSpPr>
          <p:spPr bwMode="auto">
            <a:xfrm>
              <a:off x="6688917" y="3539392"/>
              <a:ext cx="51150" cy="51150"/>
            </a:xfrm>
            <a:custGeom>
              <a:avLst/>
              <a:gdLst>
                <a:gd name="T0" fmla="*/ 17 w 17"/>
                <a:gd name="T1" fmla="*/ 17 h 17"/>
                <a:gd name="T2" fmla="*/ 0 w 17"/>
                <a:gd name="T3" fmla="*/ 0 h 17"/>
              </a:gdLst>
              <a:ahLst/>
              <a:cxnLst>
                <a:cxn ang="0">
                  <a:pos x="T0" y="T1"/>
                </a:cxn>
                <a:cxn ang="0">
                  <a:pos x="T2" y="T3"/>
                </a:cxn>
              </a:cxnLst>
              <a:rect l="0" t="0" r="r" b="b"/>
              <a:pathLst>
                <a:path w="17" h="17">
                  <a:moveTo>
                    <a:pt x="17" y="17"/>
                  </a:moveTo>
                  <a:cubicBezTo>
                    <a:pt x="8" y="17"/>
                    <a:pt x="0" y="9"/>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19" name="Freeform 323">
              <a:extLst>
                <a:ext uri="{FF2B5EF4-FFF2-40B4-BE49-F238E27FC236}">
                  <a16:creationId xmlns:a16="http://schemas.microsoft.com/office/drawing/2014/main" id="{8DF63E19-D863-40E5-8A69-481B237E8194}"/>
                </a:ext>
              </a:extLst>
            </p:cNvPr>
            <p:cNvSpPr>
              <a:spLocks/>
            </p:cNvSpPr>
            <p:nvPr/>
          </p:nvSpPr>
          <p:spPr bwMode="auto">
            <a:xfrm>
              <a:off x="6553940" y="3344741"/>
              <a:ext cx="126452" cy="38362"/>
            </a:xfrm>
            <a:custGeom>
              <a:avLst/>
              <a:gdLst>
                <a:gd name="T0" fmla="*/ 0 w 43"/>
                <a:gd name="T1" fmla="*/ 11 h 13"/>
                <a:gd name="T2" fmla="*/ 25 w 43"/>
                <a:gd name="T3" fmla="*/ 2 h 13"/>
                <a:gd name="T4" fmla="*/ 43 w 43"/>
                <a:gd name="T5" fmla="*/ 13 h 13"/>
              </a:gdLst>
              <a:ahLst/>
              <a:cxnLst>
                <a:cxn ang="0">
                  <a:pos x="T0" y="T1"/>
                </a:cxn>
                <a:cxn ang="0">
                  <a:pos x="T2" y="T3"/>
                </a:cxn>
                <a:cxn ang="0">
                  <a:pos x="T4" y="T5"/>
                </a:cxn>
              </a:cxnLst>
              <a:rect l="0" t="0" r="r" b="b"/>
              <a:pathLst>
                <a:path w="43" h="13">
                  <a:moveTo>
                    <a:pt x="0" y="11"/>
                  </a:moveTo>
                  <a:cubicBezTo>
                    <a:pt x="6" y="4"/>
                    <a:pt x="15" y="0"/>
                    <a:pt x="25" y="2"/>
                  </a:cubicBezTo>
                  <a:cubicBezTo>
                    <a:pt x="32" y="3"/>
                    <a:pt x="39" y="7"/>
                    <a:pt x="43" y="13"/>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20" name="Oval 326">
              <a:extLst>
                <a:ext uri="{FF2B5EF4-FFF2-40B4-BE49-F238E27FC236}">
                  <a16:creationId xmlns:a16="http://schemas.microsoft.com/office/drawing/2014/main" id="{16437CE8-A5EE-4DC8-855A-4C7E2C5039D1}"/>
                </a:ext>
              </a:extLst>
            </p:cNvPr>
            <p:cNvSpPr>
              <a:spLocks noChangeArrowheads="1"/>
            </p:cNvSpPr>
            <p:nvPr/>
          </p:nvSpPr>
          <p:spPr bwMode="auto">
            <a:xfrm>
              <a:off x="6583129" y="3437124"/>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21" name="Oval 328">
              <a:extLst>
                <a:ext uri="{FF2B5EF4-FFF2-40B4-BE49-F238E27FC236}">
                  <a16:creationId xmlns:a16="http://schemas.microsoft.com/office/drawing/2014/main" id="{887369E4-7CB5-4526-B069-6F2DC34A724F}"/>
                </a:ext>
              </a:extLst>
            </p:cNvPr>
            <p:cNvSpPr>
              <a:spLocks noChangeArrowheads="1"/>
            </p:cNvSpPr>
            <p:nvPr/>
          </p:nvSpPr>
          <p:spPr bwMode="auto">
            <a:xfrm>
              <a:off x="6822474" y="3404415"/>
              <a:ext cx="79566"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22" name="Oval 329">
              <a:extLst>
                <a:ext uri="{FF2B5EF4-FFF2-40B4-BE49-F238E27FC236}">
                  <a16:creationId xmlns:a16="http://schemas.microsoft.com/office/drawing/2014/main" id="{2F6EDBF9-14F6-4C2A-93BC-E4F3984200A3}"/>
                </a:ext>
              </a:extLst>
            </p:cNvPr>
            <p:cNvSpPr>
              <a:spLocks noChangeArrowheads="1"/>
            </p:cNvSpPr>
            <p:nvPr/>
          </p:nvSpPr>
          <p:spPr bwMode="auto">
            <a:xfrm>
              <a:off x="6834613" y="3439534"/>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23" name="Freeform 332">
              <a:extLst>
                <a:ext uri="{FF2B5EF4-FFF2-40B4-BE49-F238E27FC236}">
                  <a16:creationId xmlns:a16="http://schemas.microsoft.com/office/drawing/2014/main" id="{5DABD0EB-EDF5-488A-9CFE-249E996BC763}"/>
                </a:ext>
              </a:extLst>
            </p:cNvPr>
            <p:cNvSpPr>
              <a:spLocks/>
            </p:cNvSpPr>
            <p:nvPr/>
          </p:nvSpPr>
          <p:spPr bwMode="auto">
            <a:xfrm>
              <a:off x="6806844" y="3344741"/>
              <a:ext cx="125032" cy="38362"/>
            </a:xfrm>
            <a:custGeom>
              <a:avLst/>
              <a:gdLst>
                <a:gd name="T0" fmla="*/ 0 w 42"/>
                <a:gd name="T1" fmla="*/ 11 h 13"/>
                <a:gd name="T2" fmla="*/ 25 w 42"/>
                <a:gd name="T3" fmla="*/ 2 h 13"/>
                <a:gd name="T4" fmla="*/ 42 w 42"/>
                <a:gd name="T5" fmla="*/ 13 h 13"/>
              </a:gdLst>
              <a:ahLst/>
              <a:cxnLst>
                <a:cxn ang="0">
                  <a:pos x="T0" y="T1"/>
                </a:cxn>
                <a:cxn ang="0">
                  <a:pos x="T2" y="T3"/>
                </a:cxn>
                <a:cxn ang="0">
                  <a:pos x="T4" y="T5"/>
                </a:cxn>
              </a:cxnLst>
              <a:rect l="0" t="0" r="r" b="b"/>
              <a:pathLst>
                <a:path w="42" h="13">
                  <a:moveTo>
                    <a:pt x="0" y="11"/>
                  </a:moveTo>
                  <a:cubicBezTo>
                    <a:pt x="6" y="4"/>
                    <a:pt x="15" y="0"/>
                    <a:pt x="25" y="2"/>
                  </a:cubicBezTo>
                  <a:cubicBezTo>
                    <a:pt x="32" y="3"/>
                    <a:pt x="38" y="7"/>
                    <a:pt x="42" y="13"/>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24" name="Freeform 333">
              <a:extLst>
                <a:ext uri="{FF2B5EF4-FFF2-40B4-BE49-F238E27FC236}">
                  <a16:creationId xmlns:a16="http://schemas.microsoft.com/office/drawing/2014/main" id="{15A27E57-B8CD-46EA-BD23-C9047C9D2EB2}"/>
                </a:ext>
              </a:extLst>
            </p:cNvPr>
            <p:cNvSpPr>
              <a:spLocks/>
            </p:cNvSpPr>
            <p:nvPr/>
          </p:nvSpPr>
          <p:spPr bwMode="auto">
            <a:xfrm>
              <a:off x="6659079" y="3685736"/>
              <a:ext cx="157710" cy="22733"/>
            </a:xfrm>
            <a:custGeom>
              <a:avLst/>
              <a:gdLst>
                <a:gd name="T0" fmla="*/ 0 w 53"/>
                <a:gd name="T1" fmla="*/ 0 h 8"/>
                <a:gd name="T2" fmla="*/ 26 w 53"/>
                <a:gd name="T3" fmla="*/ 8 h 8"/>
                <a:gd name="T4" fmla="*/ 53 w 53"/>
                <a:gd name="T5" fmla="*/ 0 h 8"/>
              </a:gdLst>
              <a:ahLst/>
              <a:cxnLst>
                <a:cxn ang="0">
                  <a:pos x="T0" y="T1"/>
                </a:cxn>
                <a:cxn ang="0">
                  <a:pos x="T2" y="T3"/>
                </a:cxn>
                <a:cxn ang="0">
                  <a:pos x="T4" y="T5"/>
                </a:cxn>
              </a:cxnLst>
              <a:rect l="0" t="0" r="r" b="b"/>
              <a:pathLst>
                <a:path w="53" h="8">
                  <a:moveTo>
                    <a:pt x="0" y="0"/>
                  </a:moveTo>
                  <a:cubicBezTo>
                    <a:pt x="0" y="0"/>
                    <a:pt x="6" y="8"/>
                    <a:pt x="26" y="8"/>
                  </a:cubicBezTo>
                  <a:cubicBezTo>
                    <a:pt x="46" y="8"/>
                    <a:pt x="53" y="0"/>
                    <a:pt x="53"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25" name="Freeform 334">
              <a:extLst>
                <a:ext uri="{FF2B5EF4-FFF2-40B4-BE49-F238E27FC236}">
                  <a16:creationId xmlns:a16="http://schemas.microsoft.com/office/drawing/2014/main" id="{C5A7E071-4493-44F9-A7F1-B6CE458057D5}"/>
                </a:ext>
              </a:extLst>
            </p:cNvPr>
            <p:cNvSpPr>
              <a:spLocks/>
            </p:cNvSpPr>
            <p:nvPr/>
          </p:nvSpPr>
          <p:spPr bwMode="auto">
            <a:xfrm>
              <a:off x="6494265" y="2864505"/>
              <a:ext cx="882326" cy="633684"/>
            </a:xfrm>
            <a:custGeom>
              <a:avLst/>
              <a:gdLst>
                <a:gd name="T0" fmla="*/ 212 w 299"/>
                <a:gd name="T1" fmla="*/ 214 h 214"/>
                <a:gd name="T2" fmla="*/ 212 w 299"/>
                <a:gd name="T3" fmla="*/ 184 h 214"/>
                <a:gd name="T4" fmla="*/ 204 w 299"/>
                <a:gd name="T5" fmla="*/ 177 h 214"/>
                <a:gd name="T6" fmla="*/ 0 w 299"/>
                <a:gd name="T7" fmla="*/ 131 h 214"/>
                <a:gd name="T8" fmla="*/ 141 w 299"/>
                <a:gd name="T9" fmla="*/ 0 h 214"/>
                <a:gd name="T10" fmla="*/ 282 w 299"/>
                <a:gd name="T11" fmla="*/ 110 h 214"/>
                <a:gd name="T12" fmla="*/ 299 w 299"/>
                <a:gd name="T13" fmla="*/ 199 h 214"/>
              </a:gdLst>
              <a:ahLst/>
              <a:cxnLst>
                <a:cxn ang="0">
                  <a:pos x="T0" y="T1"/>
                </a:cxn>
                <a:cxn ang="0">
                  <a:pos x="T2" y="T3"/>
                </a:cxn>
                <a:cxn ang="0">
                  <a:pos x="T4" y="T5"/>
                </a:cxn>
                <a:cxn ang="0">
                  <a:pos x="T6" y="T7"/>
                </a:cxn>
                <a:cxn ang="0">
                  <a:pos x="T8" y="T9"/>
                </a:cxn>
                <a:cxn ang="0">
                  <a:pos x="T10" y="T11"/>
                </a:cxn>
                <a:cxn ang="0">
                  <a:pos x="T12" y="T13"/>
                </a:cxn>
              </a:cxnLst>
              <a:rect l="0" t="0" r="r" b="b"/>
              <a:pathLst>
                <a:path w="299" h="214">
                  <a:moveTo>
                    <a:pt x="212" y="214"/>
                  </a:moveTo>
                  <a:cubicBezTo>
                    <a:pt x="212" y="184"/>
                    <a:pt x="212" y="184"/>
                    <a:pt x="212" y="184"/>
                  </a:cubicBezTo>
                  <a:cubicBezTo>
                    <a:pt x="212" y="180"/>
                    <a:pt x="208" y="177"/>
                    <a:pt x="204" y="177"/>
                  </a:cubicBezTo>
                  <a:cubicBezTo>
                    <a:pt x="159" y="177"/>
                    <a:pt x="44" y="166"/>
                    <a:pt x="0" y="131"/>
                  </a:cubicBezTo>
                  <a:cubicBezTo>
                    <a:pt x="0" y="64"/>
                    <a:pt x="52" y="0"/>
                    <a:pt x="141" y="0"/>
                  </a:cubicBezTo>
                  <a:cubicBezTo>
                    <a:pt x="208" y="0"/>
                    <a:pt x="269" y="38"/>
                    <a:pt x="282" y="110"/>
                  </a:cubicBezTo>
                  <a:cubicBezTo>
                    <a:pt x="299" y="199"/>
                    <a:pt x="299" y="199"/>
                    <a:pt x="299" y="199"/>
                  </a:cubicBezTo>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26" name="Freeform 335">
              <a:extLst>
                <a:ext uri="{FF2B5EF4-FFF2-40B4-BE49-F238E27FC236}">
                  <a16:creationId xmlns:a16="http://schemas.microsoft.com/office/drawing/2014/main" id="{89528C28-0A71-409E-A136-09529E552E8C}"/>
                </a:ext>
              </a:extLst>
            </p:cNvPr>
            <p:cNvSpPr>
              <a:spLocks/>
            </p:cNvSpPr>
            <p:nvPr/>
          </p:nvSpPr>
          <p:spPr bwMode="auto">
            <a:xfrm>
              <a:off x="6494265" y="2864505"/>
              <a:ext cx="882326" cy="633684"/>
            </a:xfrm>
            <a:custGeom>
              <a:avLst/>
              <a:gdLst>
                <a:gd name="T0" fmla="*/ 212 w 299"/>
                <a:gd name="T1" fmla="*/ 214 h 214"/>
                <a:gd name="T2" fmla="*/ 212 w 299"/>
                <a:gd name="T3" fmla="*/ 184 h 214"/>
                <a:gd name="T4" fmla="*/ 204 w 299"/>
                <a:gd name="T5" fmla="*/ 177 h 214"/>
                <a:gd name="T6" fmla="*/ 0 w 299"/>
                <a:gd name="T7" fmla="*/ 131 h 214"/>
                <a:gd name="T8" fmla="*/ 141 w 299"/>
                <a:gd name="T9" fmla="*/ 0 h 214"/>
                <a:gd name="T10" fmla="*/ 282 w 299"/>
                <a:gd name="T11" fmla="*/ 110 h 214"/>
                <a:gd name="T12" fmla="*/ 299 w 299"/>
                <a:gd name="T13" fmla="*/ 199 h 214"/>
              </a:gdLst>
              <a:ahLst/>
              <a:cxnLst>
                <a:cxn ang="0">
                  <a:pos x="T0" y="T1"/>
                </a:cxn>
                <a:cxn ang="0">
                  <a:pos x="T2" y="T3"/>
                </a:cxn>
                <a:cxn ang="0">
                  <a:pos x="T4" y="T5"/>
                </a:cxn>
                <a:cxn ang="0">
                  <a:pos x="T6" y="T7"/>
                </a:cxn>
                <a:cxn ang="0">
                  <a:pos x="T8" y="T9"/>
                </a:cxn>
                <a:cxn ang="0">
                  <a:pos x="T10" y="T11"/>
                </a:cxn>
                <a:cxn ang="0">
                  <a:pos x="T12" y="T13"/>
                </a:cxn>
              </a:cxnLst>
              <a:rect l="0" t="0" r="r" b="b"/>
              <a:pathLst>
                <a:path w="299" h="214">
                  <a:moveTo>
                    <a:pt x="212" y="214"/>
                  </a:moveTo>
                  <a:cubicBezTo>
                    <a:pt x="212" y="184"/>
                    <a:pt x="212" y="184"/>
                    <a:pt x="212" y="184"/>
                  </a:cubicBezTo>
                  <a:cubicBezTo>
                    <a:pt x="212" y="180"/>
                    <a:pt x="208" y="177"/>
                    <a:pt x="204" y="177"/>
                  </a:cubicBezTo>
                  <a:cubicBezTo>
                    <a:pt x="159" y="177"/>
                    <a:pt x="44" y="166"/>
                    <a:pt x="0" y="131"/>
                  </a:cubicBezTo>
                  <a:cubicBezTo>
                    <a:pt x="0" y="64"/>
                    <a:pt x="52" y="0"/>
                    <a:pt x="141" y="0"/>
                  </a:cubicBezTo>
                  <a:cubicBezTo>
                    <a:pt x="208" y="0"/>
                    <a:pt x="269" y="38"/>
                    <a:pt x="282" y="110"/>
                  </a:cubicBezTo>
                  <a:cubicBezTo>
                    <a:pt x="299" y="199"/>
                    <a:pt x="299" y="199"/>
                    <a:pt x="299" y="1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27" name="Freeform 336">
              <a:extLst>
                <a:ext uri="{FF2B5EF4-FFF2-40B4-BE49-F238E27FC236}">
                  <a16:creationId xmlns:a16="http://schemas.microsoft.com/office/drawing/2014/main" id="{DE4697F4-7EC8-42AC-BB69-E855C01E8096}"/>
                </a:ext>
              </a:extLst>
            </p:cNvPr>
            <p:cNvSpPr>
              <a:spLocks/>
            </p:cNvSpPr>
            <p:nvPr/>
          </p:nvSpPr>
          <p:spPr bwMode="auto">
            <a:xfrm>
              <a:off x="7119425" y="3427148"/>
              <a:ext cx="160552" cy="160552"/>
            </a:xfrm>
            <a:custGeom>
              <a:avLst/>
              <a:gdLst>
                <a:gd name="T0" fmla="*/ 0 w 54"/>
                <a:gd name="T1" fmla="*/ 27 h 54"/>
                <a:gd name="T2" fmla="*/ 27 w 54"/>
                <a:gd name="T3" fmla="*/ 0 h 54"/>
                <a:gd name="T4" fmla="*/ 54 w 54"/>
                <a:gd name="T5" fmla="*/ 27 h 54"/>
                <a:gd name="T6" fmla="*/ 27 w 54"/>
                <a:gd name="T7" fmla="*/ 54 h 54"/>
                <a:gd name="T8" fmla="*/ 13 w 54"/>
                <a:gd name="T9" fmla="*/ 51 h 54"/>
              </a:gdLst>
              <a:ahLst/>
              <a:cxnLst>
                <a:cxn ang="0">
                  <a:pos x="T0" y="T1"/>
                </a:cxn>
                <a:cxn ang="0">
                  <a:pos x="T2" y="T3"/>
                </a:cxn>
                <a:cxn ang="0">
                  <a:pos x="T4" y="T5"/>
                </a:cxn>
                <a:cxn ang="0">
                  <a:pos x="T6" y="T7"/>
                </a:cxn>
                <a:cxn ang="0">
                  <a:pos x="T8" y="T9"/>
                </a:cxn>
              </a:cxnLst>
              <a:rect l="0" t="0" r="r" b="b"/>
              <a:pathLst>
                <a:path w="54" h="54">
                  <a:moveTo>
                    <a:pt x="0" y="27"/>
                  </a:moveTo>
                  <a:cubicBezTo>
                    <a:pt x="0" y="12"/>
                    <a:pt x="12" y="0"/>
                    <a:pt x="27" y="0"/>
                  </a:cubicBezTo>
                  <a:cubicBezTo>
                    <a:pt x="42" y="0"/>
                    <a:pt x="54" y="12"/>
                    <a:pt x="54" y="27"/>
                  </a:cubicBezTo>
                  <a:cubicBezTo>
                    <a:pt x="54" y="42"/>
                    <a:pt x="42" y="54"/>
                    <a:pt x="27" y="54"/>
                  </a:cubicBezTo>
                  <a:cubicBezTo>
                    <a:pt x="22" y="54"/>
                    <a:pt x="17" y="53"/>
                    <a:pt x="13" y="51"/>
                  </a:cubicBezTo>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28" name="Freeform 337">
              <a:extLst>
                <a:ext uri="{FF2B5EF4-FFF2-40B4-BE49-F238E27FC236}">
                  <a16:creationId xmlns:a16="http://schemas.microsoft.com/office/drawing/2014/main" id="{B5506225-FC51-446B-9E85-8735000ABC11}"/>
                </a:ext>
              </a:extLst>
            </p:cNvPr>
            <p:cNvSpPr>
              <a:spLocks/>
            </p:cNvSpPr>
            <p:nvPr/>
          </p:nvSpPr>
          <p:spPr bwMode="auto">
            <a:xfrm>
              <a:off x="7119425" y="3427148"/>
              <a:ext cx="160552" cy="160552"/>
            </a:xfrm>
            <a:custGeom>
              <a:avLst/>
              <a:gdLst>
                <a:gd name="T0" fmla="*/ 0 w 54"/>
                <a:gd name="T1" fmla="*/ 27 h 54"/>
                <a:gd name="T2" fmla="*/ 27 w 54"/>
                <a:gd name="T3" fmla="*/ 0 h 54"/>
                <a:gd name="T4" fmla="*/ 54 w 54"/>
                <a:gd name="T5" fmla="*/ 27 h 54"/>
                <a:gd name="T6" fmla="*/ 27 w 54"/>
                <a:gd name="T7" fmla="*/ 54 h 54"/>
                <a:gd name="T8" fmla="*/ 13 w 54"/>
                <a:gd name="T9" fmla="*/ 51 h 54"/>
              </a:gdLst>
              <a:ahLst/>
              <a:cxnLst>
                <a:cxn ang="0">
                  <a:pos x="T0" y="T1"/>
                </a:cxn>
                <a:cxn ang="0">
                  <a:pos x="T2" y="T3"/>
                </a:cxn>
                <a:cxn ang="0">
                  <a:pos x="T4" y="T5"/>
                </a:cxn>
                <a:cxn ang="0">
                  <a:pos x="T6" y="T7"/>
                </a:cxn>
                <a:cxn ang="0">
                  <a:pos x="T8" y="T9"/>
                </a:cxn>
              </a:cxnLst>
              <a:rect l="0" t="0" r="r" b="b"/>
              <a:pathLst>
                <a:path w="54" h="54">
                  <a:moveTo>
                    <a:pt x="0" y="27"/>
                  </a:moveTo>
                  <a:cubicBezTo>
                    <a:pt x="0" y="12"/>
                    <a:pt x="12" y="0"/>
                    <a:pt x="27" y="0"/>
                  </a:cubicBezTo>
                  <a:cubicBezTo>
                    <a:pt x="42" y="0"/>
                    <a:pt x="54" y="12"/>
                    <a:pt x="54" y="27"/>
                  </a:cubicBezTo>
                  <a:cubicBezTo>
                    <a:pt x="54" y="42"/>
                    <a:pt x="42" y="54"/>
                    <a:pt x="27" y="54"/>
                  </a:cubicBezTo>
                  <a:cubicBezTo>
                    <a:pt x="22" y="54"/>
                    <a:pt x="17" y="53"/>
                    <a:pt x="13" y="51"/>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29" name="Freeform 340">
              <a:extLst>
                <a:ext uri="{FF2B5EF4-FFF2-40B4-BE49-F238E27FC236}">
                  <a16:creationId xmlns:a16="http://schemas.microsoft.com/office/drawing/2014/main" id="{7F1B4E3E-7C76-4646-9023-7F905B1EFE50}"/>
                </a:ext>
              </a:extLst>
            </p:cNvPr>
            <p:cNvSpPr>
              <a:spLocks/>
            </p:cNvSpPr>
            <p:nvPr/>
          </p:nvSpPr>
          <p:spPr bwMode="auto">
            <a:xfrm>
              <a:off x="6842366" y="4380515"/>
              <a:ext cx="315422" cy="65357"/>
            </a:xfrm>
            <a:custGeom>
              <a:avLst/>
              <a:gdLst>
                <a:gd name="T0" fmla="*/ 103 w 107"/>
                <a:gd name="T1" fmla="*/ 22 h 22"/>
                <a:gd name="T2" fmla="*/ 4 w 107"/>
                <a:gd name="T3" fmla="*/ 22 h 22"/>
                <a:gd name="T4" fmla="*/ 0 w 107"/>
                <a:gd name="T5" fmla="*/ 18 h 22"/>
                <a:gd name="T6" fmla="*/ 0 w 107"/>
                <a:gd name="T7" fmla="*/ 4 h 22"/>
                <a:gd name="T8" fmla="*/ 4 w 107"/>
                <a:gd name="T9" fmla="*/ 0 h 22"/>
                <a:gd name="T10" fmla="*/ 103 w 107"/>
                <a:gd name="T11" fmla="*/ 0 h 22"/>
                <a:gd name="T12" fmla="*/ 107 w 107"/>
                <a:gd name="T13" fmla="*/ 4 h 22"/>
                <a:gd name="T14" fmla="*/ 107 w 107"/>
                <a:gd name="T15" fmla="*/ 18 h 22"/>
                <a:gd name="T16" fmla="*/ 103 w 107"/>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2">
                  <a:moveTo>
                    <a:pt x="103" y="22"/>
                  </a:moveTo>
                  <a:cubicBezTo>
                    <a:pt x="4" y="22"/>
                    <a:pt x="4" y="22"/>
                    <a:pt x="4" y="22"/>
                  </a:cubicBezTo>
                  <a:cubicBezTo>
                    <a:pt x="2" y="22"/>
                    <a:pt x="0" y="20"/>
                    <a:pt x="0" y="18"/>
                  </a:cubicBezTo>
                  <a:cubicBezTo>
                    <a:pt x="0" y="4"/>
                    <a:pt x="0" y="4"/>
                    <a:pt x="0" y="4"/>
                  </a:cubicBezTo>
                  <a:cubicBezTo>
                    <a:pt x="0" y="2"/>
                    <a:pt x="2" y="0"/>
                    <a:pt x="4" y="0"/>
                  </a:cubicBezTo>
                  <a:cubicBezTo>
                    <a:pt x="103" y="0"/>
                    <a:pt x="103" y="0"/>
                    <a:pt x="103" y="0"/>
                  </a:cubicBezTo>
                  <a:cubicBezTo>
                    <a:pt x="105" y="0"/>
                    <a:pt x="107" y="2"/>
                    <a:pt x="107" y="4"/>
                  </a:cubicBezTo>
                  <a:cubicBezTo>
                    <a:pt x="107" y="18"/>
                    <a:pt x="107" y="18"/>
                    <a:pt x="107" y="18"/>
                  </a:cubicBezTo>
                  <a:cubicBezTo>
                    <a:pt x="107" y="20"/>
                    <a:pt x="105" y="22"/>
                    <a:pt x="103" y="22"/>
                  </a:cubicBezTo>
                  <a:close/>
                </a:path>
              </a:pathLst>
            </a:custGeom>
            <a:solidFill>
              <a:schemeClr val="tx1"/>
            </a:solidFill>
            <a:ln w="9525">
              <a:solidFill>
                <a:srgbClr val="000000"/>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30" name="Freeform 341">
              <a:extLst>
                <a:ext uri="{FF2B5EF4-FFF2-40B4-BE49-F238E27FC236}">
                  <a16:creationId xmlns:a16="http://schemas.microsoft.com/office/drawing/2014/main" id="{8FDF65B0-2F4D-4B2B-9FE8-6A64EA512FAF}"/>
                </a:ext>
              </a:extLst>
            </p:cNvPr>
            <p:cNvSpPr>
              <a:spLocks/>
            </p:cNvSpPr>
            <p:nvPr/>
          </p:nvSpPr>
          <p:spPr bwMode="auto">
            <a:xfrm>
              <a:off x="6842366" y="4380515"/>
              <a:ext cx="315422" cy="65357"/>
            </a:xfrm>
            <a:custGeom>
              <a:avLst/>
              <a:gdLst>
                <a:gd name="T0" fmla="*/ 103 w 107"/>
                <a:gd name="T1" fmla="*/ 22 h 22"/>
                <a:gd name="T2" fmla="*/ 4 w 107"/>
                <a:gd name="T3" fmla="*/ 22 h 22"/>
                <a:gd name="T4" fmla="*/ 0 w 107"/>
                <a:gd name="T5" fmla="*/ 18 h 22"/>
                <a:gd name="T6" fmla="*/ 0 w 107"/>
                <a:gd name="T7" fmla="*/ 4 h 22"/>
                <a:gd name="T8" fmla="*/ 4 w 107"/>
                <a:gd name="T9" fmla="*/ 0 h 22"/>
                <a:gd name="T10" fmla="*/ 103 w 107"/>
                <a:gd name="T11" fmla="*/ 0 h 22"/>
                <a:gd name="T12" fmla="*/ 107 w 107"/>
                <a:gd name="T13" fmla="*/ 4 h 22"/>
                <a:gd name="T14" fmla="*/ 107 w 107"/>
                <a:gd name="T15" fmla="*/ 18 h 22"/>
                <a:gd name="T16" fmla="*/ 103 w 107"/>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2">
                  <a:moveTo>
                    <a:pt x="103" y="22"/>
                  </a:moveTo>
                  <a:cubicBezTo>
                    <a:pt x="4" y="22"/>
                    <a:pt x="4" y="22"/>
                    <a:pt x="4" y="22"/>
                  </a:cubicBezTo>
                  <a:cubicBezTo>
                    <a:pt x="2" y="22"/>
                    <a:pt x="0" y="20"/>
                    <a:pt x="0" y="18"/>
                  </a:cubicBezTo>
                  <a:cubicBezTo>
                    <a:pt x="0" y="4"/>
                    <a:pt x="0" y="4"/>
                    <a:pt x="0" y="4"/>
                  </a:cubicBezTo>
                  <a:cubicBezTo>
                    <a:pt x="0" y="2"/>
                    <a:pt x="2" y="0"/>
                    <a:pt x="4" y="0"/>
                  </a:cubicBezTo>
                  <a:cubicBezTo>
                    <a:pt x="103" y="0"/>
                    <a:pt x="103" y="0"/>
                    <a:pt x="103" y="0"/>
                  </a:cubicBezTo>
                  <a:cubicBezTo>
                    <a:pt x="105" y="0"/>
                    <a:pt x="107" y="2"/>
                    <a:pt x="107" y="4"/>
                  </a:cubicBezTo>
                  <a:cubicBezTo>
                    <a:pt x="107" y="18"/>
                    <a:pt x="107" y="18"/>
                    <a:pt x="107" y="18"/>
                  </a:cubicBezTo>
                  <a:cubicBezTo>
                    <a:pt x="107" y="20"/>
                    <a:pt x="105" y="22"/>
                    <a:pt x="103" y="2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31" name="Freeform 342">
              <a:extLst>
                <a:ext uri="{FF2B5EF4-FFF2-40B4-BE49-F238E27FC236}">
                  <a16:creationId xmlns:a16="http://schemas.microsoft.com/office/drawing/2014/main" id="{6FA9E539-B49F-4D3B-B096-21ED1E2DBA5D}"/>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solidFill>
              <a:srgbClr val="FFFFFF"/>
            </a:solidFill>
            <a:ln w="34925">
              <a:no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32" name="Freeform 343">
              <a:extLst>
                <a:ext uri="{FF2B5EF4-FFF2-40B4-BE49-F238E27FC236}">
                  <a16:creationId xmlns:a16="http://schemas.microsoft.com/office/drawing/2014/main" id="{403CA503-7751-4FD3-AB0C-69AF5E450E54}"/>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33" name="Freeform 344">
              <a:extLst>
                <a:ext uri="{FF2B5EF4-FFF2-40B4-BE49-F238E27FC236}">
                  <a16:creationId xmlns:a16="http://schemas.microsoft.com/office/drawing/2014/main" id="{51022645-A8D1-4336-A586-292C8868C8EB}"/>
                </a:ext>
              </a:extLst>
            </p:cNvPr>
            <p:cNvSpPr>
              <a:spLocks/>
            </p:cNvSpPr>
            <p:nvPr/>
          </p:nvSpPr>
          <p:spPr bwMode="auto">
            <a:xfrm>
              <a:off x="6886411" y="4315158"/>
              <a:ext cx="227331" cy="65357"/>
            </a:xfrm>
            <a:custGeom>
              <a:avLst/>
              <a:gdLst>
                <a:gd name="T0" fmla="*/ 77 w 77"/>
                <a:gd name="T1" fmla="*/ 22 h 22"/>
                <a:gd name="T2" fmla="*/ 0 w 77"/>
                <a:gd name="T3" fmla="*/ 22 h 22"/>
                <a:gd name="T4" fmla="*/ 0 w 77"/>
                <a:gd name="T5" fmla="*/ 17 h 22"/>
                <a:gd name="T6" fmla="*/ 8 w 77"/>
                <a:gd name="T7" fmla="*/ 7 h 22"/>
                <a:gd name="T8" fmla="*/ 66 w 77"/>
                <a:gd name="T9" fmla="*/ 0 h 22"/>
                <a:gd name="T10" fmla="*/ 77 w 77"/>
                <a:gd name="T11" fmla="*/ 10 h 22"/>
                <a:gd name="T12" fmla="*/ 77 w 77"/>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77" h="22">
                  <a:moveTo>
                    <a:pt x="77" y="22"/>
                  </a:moveTo>
                  <a:cubicBezTo>
                    <a:pt x="0" y="22"/>
                    <a:pt x="0" y="22"/>
                    <a:pt x="0" y="22"/>
                  </a:cubicBezTo>
                  <a:cubicBezTo>
                    <a:pt x="0" y="17"/>
                    <a:pt x="0" y="17"/>
                    <a:pt x="0" y="17"/>
                  </a:cubicBezTo>
                  <a:cubicBezTo>
                    <a:pt x="0" y="12"/>
                    <a:pt x="3" y="8"/>
                    <a:pt x="8" y="7"/>
                  </a:cubicBezTo>
                  <a:cubicBezTo>
                    <a:pt x="66" y="0"/>
                    <a:pt x="66" y="0"/>
                    <a:pt x="66" y="0"/>
                  </a:cubicBezTo>
                  <a:cubicBezTo>
                    <a:pt x="72" y="0"/>
                    <a:pt x="77" y="4"/>
                    <a:pt x="77" y="10"/>
                  </a:cubicBezTo>
                  <a:lnTo>
                    <a:pt x="77" y="22"/>
                  </a:lnTo>
                  <a:close/>
                </a:path>
              </a:pathLst>
            </a:custGeom>
            <a:solidFill>
              <a:schemeClr val="tx1"/>
            </a:solidFill>
            <a:ln w="9525">
              <a:solidFill>
                <a:srgbClr val="000000"/>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34" name="Freeform 345">
              <a:extLst>
                <a:ext uri="{FF2B5EF4-FFF2-40B4-BE49-F238E27FC236}">
                  <a16:creationId xmlns:a16="http://schemas.microsoft.com/office/drawing/2014/main" id="{148A1DB4-5FCB-45F6-A260-5E2ED64B3206}"/>
                </a:ext>
              </a:extLst>
            </p:cNvPr>
            <p:cNvSpPr>
              <a:spLocks/>
            </p:cNvSpPr>
            <p:nvPr/>
          </p:nvSpPr>
          <p:spPr bwMode="auto">
            <a:xfrm>
              <a:off x="6886411" y="4315158"/>
              <a:ext cx="227331" cy="65357"/>
            </a:xfrm>
            <a:custGeom>
              <a:avLst/>
              <a:gdLst>
                <a:gd name="T0" fmla="*/ 77 w 77"/>
                <a:gd name="T1" fmla="*/ 22 h 22"/>
                <a:gd name="T2" fmla="*/ 0 w 77"/>
                <a:gd name="T3" fmla="*/ 22 h 22"/>
                <a:gd name="T4" fmla="*/ 0 w 77"/>
                <a:gd name="T5" fmla="*/ 17 h 22"/>
                <a:gd name="T6" fmla="*/ 8 w 77"/>
                <a:gd name="T7" fmla="*/ 7 h 22"/>
                <a:gd name="T8" fmla="*/ 66 w 77"/>
                <a:gd name="T9" fmla="*/ 0 h 22"/>
                <a:gd name="T10" fmla="*/ 77 w 77"/>
                <a:gd name="T11" fmla="*/ 10 h 22"/>
                <a:gd name="T12" fmla="*/ 77 w 77"/>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77" h="22">
                  <a:moveTo>
                    <a:pt x="77" y="22"/>
                  </a:moveTo>
                  <a:cubicBezTo>
                    <a:pt x="0" y="22"/>
                    <a:pt x="0" y="22"/>
                    <a:pt x="0" y="22"/>
                  </a:cubicBezTo>
                  <a:cubicBezTo>
                    <a:pt x="0" y="17"/>
                    <a:pt x="0" y="17"/>
                    <a:pt x="0" y="17"/>
                  </a:cubicBezTo>
                  <a:cubicBezTo>
                    <a:pt x="0" y="12"/>
                    <a:pt x="3" y="8"/>
                    <a:pt x="8" y="7"/>
                  </a:cubicBezTo>
                  <a:cubicBezTo>
                    <a:pt x="66" y="0"/>
                    <a:pt x="66" y="0"/>
                    <a:pt x="66" y="0"/>
                  </a:cubicBezTo>
                  <a:cubicBezTo>
                    <a:pt x="72" y="0"/>
                    <a:pt x="77" y="4"/>
                    <a:pt x="77" y="10"/>
                  </a:cubicBezTo>
                  <a:lnTo>
                    <a:pt x="77" y="22"/>
                  </a:ln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35" name="Freeform 346">
              <a:extLst>
                <a:ext uri="{FF2B5EF4-FFF2-40B4-BE49-F238E27FC236}">
                  <a16:creationId xmlns:a16="http://schemas.microsoft.com/office/drawing/2014/main" id="{EAD7AF8A-9DDC-4A9A-8331-A75D826492BD}"/>
                </a:ext>
              </a:extLst>
            </p:cNvPr>
            <p:cNvSpPr>
              <a:spLocks/>
            </p:cNvSpPr>
            <p:nvPr/>
          </p:nvSpPr>
          <p:spPr bwMode="auto">
            <a:xfrm>
              <a:off x="7058330" y="4445872"/>
              <a:ext cx="76725" cy="352363"/>
            </a:xfrm>
            <a:custGeom>
              <a:avLst/>
              <a:gdLst>
                <a:gd name="T0" fmla="*/ 26 w 26"/>
                <a:gd name="T1" fmla="*/ 0 h 119"/>
                <a:gd name="T2" fmla="*/ 17 w 26"/>
                <a:gd name="T3" fmla="*/ 112 h 119"/>
                <a:gd name="T4" fmla="*/ 11 w 26"/>
                <a:gd name="T5" fmla="*/ 119 h 119"/>
                <a:gd name="T6" fmla="*/ 0 w 26"/>
                <a:gd name="T7" fmla="*/ 119 h 119"/>
                <a:gd name="T8" fmla="*/ 8 w 26"/>
                <a:gd name="T9" fmla="*/ 0 h 119"/>
                <a:gd name="T10" fmla="*/ 26 w 26"/>
                <a:gd name="T11" fmla="*/ 0 h 119"/>
              </a:gdLst>
              <a:ahLst/>
              <a:cxnLst>
                <a:cxn ang="0">
                  <a:pos x="T0" y="T1"/>
                </a:cxn>
                <a:cxn ang="0">
                  <a:pos x="T2" y="T3"/>
                </a:cxn>
                <a:cxn ang="0">
                  <a:pos x="T4" y="T5"/>
                </a:cxn>
                <a:cxn ang="0">
                  <a:pos x="T6" y="T7"/>
                </a:cxn>
                <a:cxn ang="0">
                  <a:pos x="T8" y="T9"/>
                </a:cxn>
                <a:cxn ang="0">
                  <a:pos x="T10" y="T11"/>
                </a:cxn>
              </a:cxnLst>
              <a:rect l="0" t="0" r="r" b="b"/>
              <a:pathLst>
                <a:path w="26" h="119">
                  <a:moveTo>
                    <a:pt x="26" y="0"/>
                  </a:moveTo>
                  <a:cubicBezTo>
                    <a:pt x="17" y="112"/>
                    <a:pt x="17" y="112"/>
                    <a:pt x="17" y="112"/>
                  </a:cubicBezTo>
                  <a:cubicBezTo>
                    <a:pt x="17" y="116"/>
                    <a:pt x="14" y="119"/>
                    <a:pt x="11" y="119"/>
                  </a:cubicBezTo>
                  <a:cubicBezTo>
                    <a:pt x="0" y="119"/>
                    <a:pt x="0" y="119"/>
                    <a:pt x="0" y="119"/>
                  </a:cubicBezTo>
                  <a:cubicBezTo>
                    <a:pt x="8" y="0"/>
                    <a:pt x="8" y="0"/>
                    <a:pt x="8" y="0"/>
                  </a:cubicBezTo>
                  <a:lnTo>
                    <a:pt x="26"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36" name="Freeform 347">
              <a:extLst>
                <a:ext uri="{FF2B5EF4-FFF2-40B4-BE49-F238E27FC236}">
                  <a16:creationId xmlns:a16="http://schemas.microsoft.com/office/drawing/2014/main" id="{1D6EF602-5102-464F-8845-953757A3EABA}"/>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noFill/>
            <a:ln w="317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37" name="Freeform 348">
              <a:extLst>
                <a:ext uri="{FF2B5EF4-FFF2-40B4-BE49-F238E27FC236}">
                  <a16:creationId xmlns:a16="http://schemas.microsoft.com/office/drawing/2014/main" id="{96F19C30-B2EE-44AC-988D-3D430D9120F9}"/>
                </a:ext>
              </a:extLst>
            </p:cNvPr>
            <p:cNvSpPr>
              <a:spLocks/>
            </p:cNvSpPr>
            <p:nvPr/>
          </p:nvSpPr>
          <p:spPr bwMode="auto">
            <a:xfrm>
              <a:off x="7061171" y="4489917"/>
              <a:ext cx="79566" cy="255746"/>
            </a:xfrm>
            <a:custGeom>
              <a:avLst/>
              <a:gdLst>
                <a:gd name="T0" fmla="*/ 27 w 27"/>
                <a:gd name="T1" fmla="*/ 4 h 86"/>
                <a:gd name="T2" fmla="*/ 22 w 27"/>
                <a:gd name="T3" fmla="*/ 83 h 86"/>
                <a:gd name="T4" fmla="*/ 18 w 27"/>
                <a:gd name="T5" fmla="*/ 86 h 86"/>
                <a:gd name="T6" fmla="*/ 0 w 27"/>
                <a:gd name="T7" fmla="*/ 86 h 86"/>
                <a:gd name="T8" fmla="*/ 7 w 27"/>
                <a:gd name="T9" fmla="*/ 0 h 86"/>
                <a:gd name="T10" fmla="*/ 24 w 27"/>
                <a:gd name="T11" fmla="*/ 0 h 86"/>
                <a:gd name="T12" fmla="*/ 27 w 27"/>
                <a:gd name="T13" fmla="*/ 4 h 86"/>
              </a:gdLst>
              <a:ahLst/>
              <a:cxnLst>
                <a:cxn ang="0">
                  <a:pos x="T0" y="T1"/>
                </a:cxn>
                <a:cxn ang="0">
                  <a:pos x="T2" y="T3"/>
                </a:cxn>
                <a:cxn ang="0">
                  <a:pos x="T4" y="T5"/>
                </a:cxn>
                <a:cxn ang="0">
                  <a:pos x="T6" y="T7"/>
                </a:cxn>
                <a:cxn ang="0">
                  <a:pos x="T8" y="T9"/>
                </a:cxn>
                <a:cxn ang="0">
                  <a:pos x="T10" y="T11"/>
                </a:cxn>
                <a:cxn ang="0">
                  <a:pos x="T12" y="T13"/>
                </a:cxn>
              </a:cxnLst>
              <a:rect l="0" t="0" r="r" b="b"/>
              <a:pathLst>
                <a:path w="27" h="86">
                  <a:moveTo>
                    <a:pt x="27" y="4"/>
                  </a:moveTo>
                  <a:cubicBezTo>
                    <a:pt x="22" y="83"/>
                    <a:pt x="22" y="83"/>
                    <a:pt x="22" y="83"/>
                  </a:cubicBezTo>
                  <a:cubicBezTo>
                    <a:pt x="21" y="85"/>
                    <a:pt x="20" y="86"/>
                    <a:pt x="18" y="86"/>
                  </a:cubicBezTo>
                  <a:cubicBezTo>
                    <a:pt x="0" y="86"/>
                    <a:pt x="0" y="86"/>
                    <a:pt x="0" y="86"/>
                  </a:cubicBezTo>
                  <a:cubicBezTo>
                    <a:pt x="7" y="0"/>
                    <a:pt x="7" y="0"/>
                    <a:pt x="7" y="0"/>
                  </a:cubicBezTo>
                  <a:cubicBezTo>
                    <a:pt x="24" y="0"/>
                    <a:pt x="24" y="0"/>
                    <a:pt x="24" y="0"/>
                  </a:cubicBezTo>
                  <a:cubicBezTo>
                    <a:pt x="26" y="0"/>
                    <a:pt x="27" y="2"/>
                    <a:pt x="27" y="4"/>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38" name="Freeform 349">
              <a:extLst>
                <a:ext uri="{FF2B5EF4-FFF2-40B4-BE49-F238E27FC236}">
                  <a16:creationId xmlns:a16="http://schemas.microsoft.com/office/drawing/2014/main" id="{D119B2F5-1725-425A-BE79-A2894DA5DEC8}"/>
                </a:ext>
              </a:extLst>
            </p:cNvPr>
            <p:cNvSpPr>
              <a:spLocks/>
            </p:cNvSpPr>
            <p:nvPr/>
          </p:nvSpPr>
          <p:spPr bwMode="auto">
            <a:xfrm>
              <a:off x="6860836" y="4489917"/>
              <a:ext cx="220226" cy="255746"/>
            </a:xfrm>
            <a:custGeom>
              <a:avLst/>
              <a:gdLst>
                <a:gd name="T0" fmla="*/ 75 w 75"/>
                <a:gd name="T1" fmla="*/ 0 h 86"/>
                <a:gd name="T2" fmla="*/ 68 w 75"/>
                <a:gd name="T3" fmla="*/ 86 h 86"/>
                <a:gd name="T4" fmla="*/ 9 w 75"/>
                <a:gd name="T5" fmla="*/ 86 h 86"/>
                <a:gd name="T6" fmla="*/ 6 w 75"/>
                <a:gd name="T7" fmla="*/ 83 h 86"/>
                <a:gd name="T8" fmla="*/ 0 w 75"/>
                <a:gd name="T9" fmla="*/ 4 h 86"/>
                <a:gd name="T10" fmla="*/ 3 w 75"/>
                <a:gd name="T11" fmla="*/ 0 h 86"/>
                <a:gd name="T12" fmla="*/ 75 w 75"/>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75" h="86">
                  <a:moveTo>
                    <a:pt x="75" y="0"/>
                  </a:moveTo>
                  <a:cubicBezTo>
                    <a:pt x="68" y="86"/>
                    <a:pt x="68" y="86"/>
                    <a:pt x="68" y="86"/>
                  </a:cubicBezTo>
                  <a:cubicBezTo>
                    <a:pt x="9" y="86"/>
                    <a:pt x="9" y="86"/>
                    <a:pt x="9" y="86"/>
                  </a:cubicBezTo>
                  <a:cubicBezTo>
                    <a:pt x="8" y="86"/>
                    <a:pt x="6" y="85"/>
                    <a:pt x="6" y="83"/>
                  </a:cubicBezTo>
                  <a:cubicBezTo>
                    <a:pt x="0" y="4"/>
                    <a:pt x="0" y="4"/>
                    <a:pt x="0" y="4"/>
                  </a:cubicBezTo>
                  <a:cubicBezTo>
                    <a:pt x="0" y="2"/>
                    <a:pt x="1" y="0"/>
                    <a:pt x="3" y="0"/>
                  </a:cubicBezTo>
                  <a:lnTo>
                    <a:pt x="75" y="0"/>
                  </a:ln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39" name="Freeform 350">
              <a:extLst>
                <a:ext uri="{FF2B5EF4-FFF2-40B4-BE49-F238E27FC236}">
                  <a16:creationId xmlns:a16="http://schemas.microsoft.com/office/drawing/2014/main" id="{0076024A-9F2E-4A79-9585-BCE4D2EE59B5}"/>
                </a:ext>
              </a:extLst>
            </p:cNvPr>
            <p:cNvSpPr>
              <a:spLocks/>
            </p:cNvSpPr>
            <p:nvPr/>
          </p:nvSpPr>
          <p:spPr bwMode="auto">
            <a:xfrm>
              <a:off x="6860836" y="4489917"/>
              <a:ext cx="279901" cy="255746"/>
            </a:xfrm>
            <a:custGeom>
              <a:avLst/>
              <a:gdLst>
                <a:gd name="T0" fmla="*/ 3 w 95"/>
                <a:gd name="T1" fmla="*/ 0 h 86"/>
                <a:gd name="T2" fmla="*/ 75 w 95"/>
                <a:gd name="T3" fmla="*/ 0 h 86"/>
                <a:gd name="T4" fmla="*/ 92 w 95"/>
                <a:gd name="T5" fmla="*/ 0 h 86"/>
                <a:gd name="T6" fmla="*/ 95 w 95"/>
                <a:gd name="T7" fmla="*/ 4 h 86"/>
                <a:gd name="T8" fmla="*/ 90 w 95"/>
                <a:gd name="T9" fmla="*/ 83 h 86"/>
                <a:gd name="T10" fmla="*/ 86 w 95"/>
                <a:gd name="T11" fmla="*/ 86 h 86"/>
                <a:gd name="T12" fmla="*/ 68 w 95"/>
                <a:gd name="T13" fmla="*/ 86 h 86"/>
                <a:gd name="T14" fmla="*/ 9 w 95"/>
                <a:gd name="T15" fmla="*/ 86 h 86"/>
                <a:gd name="T16" fmla="*/ 6 w 95"/>
                <a:gd name="T17" fmla="*/ 83 h 86"/>
                <a:gd name="T18" fmla="*/ 0 w 95"/>
                <a:gd name="T19" fmla="*/ 4 h 86"/>
                <a:gd name="T20" fmla="*/ 3 w 95"/>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86">
                  <a:moveTo>
                    <a:pt x="3" y="0"/>
                  </a:moveTo>
                  <a:cubicBezTo>
                    <a:pt x="75" y="0"/>
                    <a:pt x="75" y="0"/>
                    <a:pt x="75" y="0"/>
                  </a:cubicBezTo>
                  <a:cubicBezTo>
                    <a:pt x="92" y="0"/>
                    <a:pt x="92" y="0"/>
                    <a:pt x="92" y="0"/>
                  </a:cubicBezTo>
                  <a:cubicBezTo>
                    <a:pt x="94" y="0"/>
                    <a:pt x="95" y="2"/>
                    <a:pt x="95" y="4"/>
                  </a:cubicBezTo>
                  <a:cubicBezTo>
                    <a:pt x="90" y="83"/>
                    <a:pt x="90" y="83"/>
                    <a:pt x="90" y="83"/>
                  </a:cubicBezTo>
                  <a:cubicBezTo>
                    <a:pt x="89" y="85"/>
                    <a:pt x="88" y="86"/>
                    <a:pt x="86" y="86"/>
                  </a:cubicBezTo>
                  <a:cubicBezTo>
                    <a:pt x="68" y="86"/>
                    <a:pt x="68" y="86"/>
                    <a:pt x="68" y="86"/>
                  </a:cubicBezTo>
                  <a:cubicBezTo>
                    <a:pt x="9" y="86"/>
                    <a:pt x="9" y="86"/>
                    <a:pt x="9" y="86"/>
                  </a:cubicBezTo>
                  <a:cubicBezTo>
                    <a:pt x="8" y="86"/>
                    <a:pt x="6" y="85"/>
                    <a:pt x="6" y="83"/>
                  </a:cubicBezTo>
                  <a:cubicBezTo>
                    <a:pt x="0" y="4"/>
                    <a:pt x="0" y="4"/>
                    <a:pt x="0" y="4"/>
                  </a:cubicBezTo>
                  <a:cubicBezTo>
                    <a:pt x="0" y="2"/>
                    <a:pt x="1" y="0"/>
                    <a:pt x="3" y="0"/>
                  </a:cubicBezTo>
                  <a:close/>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40" name="Freeform 351">
              <a:extLst>
                <a:ext uri="{FF2B5EF4-FFF2-40B4-BE49-F238E27FC236}">
                  <a16:creationId xmlns:a16="http://schemas.microsoft.com/office/drawing/2014/main" id="{A4082546-FBCA-4B7A-A0FE-9EB9523CCB7B}"/>
                </a:ext>
              </a:extLst>
            </p:cNvPr>
            <p:cNvSpPr>
              <a:spLocks/>
            </p:cNvSpPr>
            <p:nvPr/>
          </p:nvSpPr>
          <p:spPr bwMode="auto">
            <a:xfrm>
              <a:off x="7200410" y="3475455"/>
              <a:ext cx="31258" cy="31258"/>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41" name="Oval 352">
              <a:extLst>
                <a:ext uri="{FF2B5EF4-FFF2-40B4-BE49-F238E27FC236}">
                  <a16:creationId xmlns:a16="http://schemas.microsoft.com/office/drawing/2014/main" id="{EB0251ED-4B1A-408D-96BA-DF33654F7B4E}"/>
                </a:ext>
              </a:extLst>
            </p:cNvPr>
            <p:cNvSpPr>
              <a:spLocks noChangeArrowheads="1"/>
            </p:cNvSpPr>
            <p:nvPr/>
          </p:nvSpPr>
          <p:spPr bwMode="auto">
            <a:xfrm>
              <a:off x="7173416" y="3552180"/>
              <a:ext cx="41203" cy="412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42" name="Freeform 353">
              <a:extLst>
                <a:ext uri="{FF2B5EF4-FFF2-40B4-BE49-F238E27FC236}">
                  <a16:creationId xmlns:a16="http://schemas.microsoft.com/office/drawing/2014/main" id="{68C24F55-24E5-477D-866B-DC4775685393}"/>
                </a:ext>
              </a:extLst>
            </p:cNvPr>
            <p:cNvSpPr>
              <a:spLocks/>
            </p:cNvSpPr>
            <p:nvPr/>
          </p:nvSpPr>
          <p:spPr bwMode="auto">
            <a:xfrm>
              <a:off x="6615035" y="3782351"/>
              <a:ext cx="44045" cy="103719"/>
            </a:xfrm>
            <a:custGeom>
              <a:avLst/>
              <a:gdLst>
                <a:gd name="T0" fmla="*/ 31 w 31"/>
                <a:gd name="T1" fmla="*/ 73 h 73"/>
                <a:gd name="T2" fmla="*/ 0 w 31"/>
                <a:gd name="T3" fmla="*/ 0 h 73"/>
                <a:gd name="T4" fmla="*/ 31 w 31"/>
                <a:gd name="T5" fmla="*/ 73 h 73"/>
              </a:gdLst>
              <a:ahLst/>
              <a:cxnLst>
                <a:cxn ang="0">
                  <a:pos x="T0" y="T1"/>
                </a:cxn>
                <a:cxn ang="0">
                  <a:pos x="T2" y="T3"/>
                </a:cxn>
                <a:cxn ang="0">
                  <a:pos x="T4" y="T5"/>
                </a:cxn>
              </a:cxnLst>
              <a:rect l="0" t="0" r="r" b="b"/>
              <a:pathLst>
                <a:path w="31" h="73">
                  <a:moveTo>
                    <a:pt x="31" y="73"/>
                  </a:moveTo>
                  <a:lnTo>
                    <a:pt x="0" y="0"/>
                  </a:lnTo>
                  <a:lnTo>
                    <a:pt x="31" y="73"/>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43" name="Line 354">
              <a:extLst>
                <a:ext uri="{FF2B5EF4-FFF2-40B4-BE49-F238E27FC236}">
                  <a16:creationId xmlns:a16="http://schemas.microsoft.com/office/drawing/2014/main" id="{F20B1D40-4CE1-4397-BCC5-984D01D87A4A}"/>
                </a:ext>
              </a:extLst>
            </p:cNvPr>
            <p:cNvSpPr>
              <a:spLocks noChangeShapeType="1"/>
            </p:cNvSpPr>
            <p:nvPr/>
          </p:nvSpPr>
          <p:spPr bwMode="auto">
            <a:xfrm flipH="1" flipV="1">
              <a:off x="6615035" y="3782351"/>
              <a:ext cx="44045" cy="1037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44" name="Line 355">
              <a:extLst>
                <a:ext uri="{FF2B5EF4-FFF2-40B4-BE49-F238E27FC236}">
                  <a16:creationId xmlns:a16="http://schemas.microsoft.com/office/drawing/2014/main" id="{B397FDFA-6DCC-4B85-AD0B-78D980750C1A}"/>
                </a:ext>
              </a:extLst>
            </p:cNvPr>
            <p:cNvSpPr>
              <a:spLocks noChangeShapeType="1"/>
            </p:cNvSpPr>
            <p:nvPr/>
          </p:nvSpPr>
          <p:spPr bwMode="auto">
            <a:xfrm flipH="1" flipV="1">
              <a:off x="6615035" y="3782351"/>
              <a:ext cx="44045" cy="103719"/>
            </a:xfrm>
            <a:prstGeom prst="line">
              <a:avLst/>
            </a:prstGeom>
            <a:noFill/>
            <a:ln w="25400" cap="rnd">
              <a:solidFill>
                <a:srgbClr val="640917"/>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45" name="Freeform 356">
              <a:extLst>
                <a:ext uri="{FF2B5EF4-FFF2-40B4-BE49-F238E27FC236}">
                  <a16:creationId xmlns:a16="http://schemas.microsoft.com/office/drawing/2014/main" id="{B72BFCF7-26EE-4FB2-A213-2505C2FBEEC3}"/>
                </a:ext>
              </a:extLst>
            </p:cNvPr>
            <p:cNvSpPr>
              <a:spLocks/>
            </p:cNvSpPr>
            <p:nvPr/>
          </p:nvSpPr>
          <p:spPr bwMode="auto">
            <a:xfrm>
              <a:off x="6589460" y="3756777"/>
              <a:ext cx="96615" cy="153448"/>
            </a:xfrm>
            <a:custGeom>
              <a:avLst/>
              <a:gdLst>
                <a:gd name="T0" fmla="*/ 22 w 33"/>
                <a:gd name="T1" fmla="*/ 51 h 52"/>
                <a:gd name="T2" fmla="*/ 28 w 33"/>
                <a:gd name="T3" fmla="*/ 51 h 52"/>
                <a:gd name="T4" fmla="*/ 32 w 33"/>
                <a:gd name="T5" fmla="*/ 41 h 52"/>
                <a:gd name="T6" fmla="*/ 16 w 33"/>
                <a:gd name="T7" fmla="*/ 6 h 52"/>
                <a:gd name="T8" fmla="*/ 5 w 33"/>
                <a:gd name="T9" fmla="*/ 2 h 52"/>
                <a:gd name="T10" fmla="*/ 2 w 33"/>
                <a:gd name="T11" fmla="*/ 12 h 52"/>
                <a:gd name="T12" fmla="*/ 17 w 33"/>
                <a:gd name="T13" fmla="*/ 47 h 52"/>
                <a:gd name="T14" fmla="*/ 22 w 33"/>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2">
                  <a:moveTo>
                    <a:pt x="22" y="51"/>
                  </a:moveTo>
                  <a:cubicBezTo>
                    <a:pt x="24" y="52"/>
                    <a:pt x="26" y="52"/>
                    <a:pt x="28" y="51"/>
                  </a:cubicBezTo>
                  <a:cubicBezTo>
                    <a:pt x="32" y="49"/>
                    <a:pt x="33" y="44"/>
                    <a:pt x="32" y="41"/>
                  </a:cubicBezTo>
                  <a:cubicBezTo>
                    <a:pt x="16" y="6"/>
                    <a:pt x="16" y="6"/>
                    <a:pt x="16" y="6"/>
                  </a:cubicBezTo>
                  <a:cubicBezTo>
                    <a:pt x="14" y="2"/>
                    <a:pt x="9" y="0"/>
                    <a:pt x="5" y="2"/>
                  </a:cubicBezTo>
                  <a:cubicBezTo>
                    <a:pt x="2" y="4"/>
                    <a:pt x="0" y="9"/>
                    <a:pt x="2" y="12"/>
                  </a:cubicBezTo>
                  <a:cubicBezTo>
                    <a:pt x="17" y="47"/>
                    <a:pt x="17" y="47"/>
                    <a:pt x="17" y="47"/>
                  </a:cubicBezTo>
                  <a:cubicBezTo>
                    <a:pt x="18" y="49"/>
                    <a:pt x="20" y="51"/>
                    <a:pt x="22" y="51"/>
                  </a:cubicBezTo>
                  <a:close/>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46" name="Freeform 357">
              <a:extLst>
                <a:ext uri="{FF2B5EF4-FFF2-40B4-BE49-F238E27FC236}">
                  <a16:creationId xmlns:a16="http://schemas.microsoft.com/office/drawing/2014/main" id="{EA319290-5EF8-4EE4-BC41-7DCBFB5ED6EC}"/>
                </a:ext>
              </a:extLst>
            </p:cNvPr>
            <p:cNvSpPr>
              <a:spLocks/>
            </p:cNvSpPr>
            <p:nvPr/>
          </p:nvSpPr>
          <p:spPr bwMode="auto">
            <a:xfrm>
              <a:off x="6589460" y="3756777"/>
              <a:ext cx="96615" cy="153448"/>
            </a:xfrm>
            <a:custGeom>
              <a:avLst/>
              <a:gdLst>
                <a:gd name="T0" fmla="*/ 22 w 33"/>
                <a:gd name="T1" fmla="*/ 51 h 52"/>
                <a:gd name="T2" fmla="*/ 28 w 33"/>
                <a:gd name="T3" fmla="*/ 51 h 52"/>
                <a:gd name="T4" fmla="*/ 32 w 33"/>
                <a:gd name="T5" fmla="*/ 41 h 52"/>
                <a:gd name="T6" fmla="*/ 16 w 33"/>
                <a:gd name="T7" fmla="*/ 6 h 52"/>
                <a:gd name="T8" fmla="*/ 5 w 33"/>
                <a:gd name="T9" fmla="*/ 2 h 52"/>
                <a:gd name="T10" fmla="*/ 2 w 33"/>
                <a:gd name="T11" fmla="*/ 12 h 52"/>
                <a:gd name="T12" fmla="*/ 17 w 33"/>
                <a:gd name="T13" fmla="*/ 47 h 52"/>
                <a:gd name="T14" fmla="*/ 22 w 33"/>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2">
                  <a:moveTo>
                    <a:pt x="22" y="51"/>
                  </a:moveTo>
                  <a:cubicBezTo>
                    <a:pt x="24" y="52"/>
                    <a:pt x="26" y="52"/>
                    <a:pt x="28" y="51"/>
                  </a:cubicBezTo>
                  <a:cubicBezTo>
                    <a:pt x="32" y="49"/>
                    <a:pt x="33" y="44"/>
                    <a:pt x="32" y="41"/>
                  </a:cubicBezTo>
                  <a:cubicBezTo>
                    <a:pt x="16" y="6"/>
                    <a:pt x="16" y="6"/>
                    <a:pt x="16" y="6"/>
                  </a:cubicBezTo>
                  <a:cubicBezTo>
                    <a:pt x="14" y="2"/>
                    <a:pt x="9" y="0"/>
                    <a:pt x="5" y="2"/>
                  </a:cubicBezTo>
                  <a:cubicBezTo>
                    <a:pt x="2" y="4"/>
                    <a:pt x="0" y="9"/>
                    <a:pt x="2" y="12"/>
                  </a:cubicBezTo>
                  <a:cubicBezTo>
                    <a:pt x="17" y="47"/>
                    <a:pt x="17" y="47"/>
                    <a:pt x="17" y="47"/>
                  </a:cubicBezTo>
                  <a:cubicBezTo>
                    <a:pt x="18" y="49"/>
                    <a:pt x="20" y="51"/>
                    <a:pt x="22" y="5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47" name="Freeform 358">
              <a:extLst>
                <a:ext uri="{FF2B5EF4-FFF2-40B4-BE49-F238E27FC236}">
                  <a16:creationId xmlns:a16="http://schemas.microsoft.com/office/drawing/2014/main" id="{088307E3-3FA6-411F-A8E7-A3EB29A008CA}"/>
                </a:ext>
              </a:extLst>
            </p:cNvPr>
            <p:cNvSpPr>
              <a:spLocks/>
            </p:cNvSpPr>
            <p:nvPr/>
          </p:nvSpPr>
          <p:spPr bwMode="auto">
            <a:xfrm>
              <a:off x="6376522" y="3861063"/>
              <a:ext cx="448979" cy="926371"/>
            </a:xfrm>
            <a:custGeom>
              <a:avLst/>
              <a:gdLst>
                <a:gd name="T0" fmla="*/ 35 w 152"/>
                <a:gd name="T1" fmla="*/ 313 h 313"/>
                <a:gd name="T2" fmla="*/ 65 w 152"/>
                <a:gd name="T3" fmla="*/ 292 h 313"/>
                <a:gd name="T4" fmla="*/ 146 w 152"/>
                <a:gd name="T5" fmla="*/ 45 h 313"/>
                <a:gd name="T6" fmla="*/ 126 w 152"/>
                <a:gd name="T7" fmla="*/ 6 h 313"/>
                <a:gd name="T8" fmla="*/ 87 w 152"/>
                <a:gd name="T9" fmla="*/ 26 h 313"/>
                <a:gd name="T10" fmla="*/ 5 w 152"/>
                <a:gd name="T11" fmla="*/ 272 h 313"/>
                <a:gd name="T12" fmla="*/ 25 w 152"/>
                <a:gd name="T13" fmla="*/ 312 h 313"/>
                <a:gd name="T14" fmla="*/ 35 w 152"/>
                <a:gd name="T15" fmla="*/ 313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313">
                  <a:moveTo>
                    <a:pt x="35" y="313"/>
                  </a:moveTo>
                  <a:cubicBezTo>
                    <a:pt x="48" y="313"/>
                    <a:pt x="61" y="305"/>
                    <a:pt x="65" y="292"/>
                  </a:cubicBezTo>
                  <a:cubicBezTo>
                    <a:pt x="146" y="45"/>
                    <a:pt x="146" y="45"/>
                    <a:pt x="146" y="45"/>
                  </a:cubicBezTo>
                  <a:cubicBezTo>
                    <a:pt x="152" y="29"/>
                    <a:pt x="143" y="11"/>
                    <a:pt x="126" y="6"/>
                  </a:cubicBezTo>
                  <a:cubicBezTo>
                    <a:pt x="110" y="0"/>
                    <a:pt x="92" y="9"/>
                    <a:pt x="87" y="26"/>
                  </a:cubicBezTo>
                  <a:cubicBezTo>
                    <a:pt x="5" y="272"/>
                    <a:pt x="5" y="272"/>
                    <a:pt x="5" y="272"/>
                  </a:cubicBezTo>
                  <a:cubicBezTo>
                    <a:pt x="0" y="289"/>
                    <a:pt x="9" y="306"/>
                    <a:pt x="25" y="312"/>
                  </a:cubicBezTo>
                  <a:cubicBezTo>
                    <a:pt x="29" y="313"/>
                    <a:pt x="32" y="313"/>
                    <a:pt x="35" y="313"/>
                  </a:cubicBezTo>
                  <a:close/>
                </a:path>
              </a:pathLst>
            </a:custGeom>
            <a:solidFill>
              <a:srgbClr val="999A98"/>
            </a:solidFill>
            <a:ln w="25400">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48" name="Freeform 359">
              <a:extLst>
                <a:ext uri="{FF2B5EF4-FFF2-40B4-BE49-F238E27FC236}">
                  <a16:creationId xmlns:a16="http://schemas.microsoft.com/office/drawing/2014/main" id="{3BCAD023-6300-4E66-9390-F79714373CF5}"/>
                </a:ext>
              </a:extLst>
            </p:cNvPr>
            <p:cNvSpPr>
              <a:spLocks/>
            </p:cNvSpPr>
            <p:nvPr/>
          </p:nvSpPr>
          <p:spPr bwMode="auto">
            <a:xfrm>
              <a:off x="6367813" y="3877546"/>
              <a:ext cx="448979" cy="926371"/>
            </a:xfrm>
            <a:custGeom>
              <a:avLst/>
              <a:gdLst>
                <a:gd name="T0" fmla="*/ 35 w 152"/>
                <a:gd name="T1" fmla="*/ 313 h 313"/>
                <a:gd name="T2" fmla="*/ 65 w 152"/>
                <a:gd name="T3" fmla="*/ 292 h 313"/>
                <a:gd name="T4" fmla="*/ 146 w 152"/>
                <a:gd name="T5" fmla="*/ 45 h 313"/>
                <a:gd name="T6" fmla="*/ 126 w 152"/>
                <a:gd name="T7" fmla="*/ 6 h 313"/>
                <a:gd name="T8" fmla="*/ 87 w 152"/>
                <a:gd name="T9" fmla="*/ 26 h 313"/>
                <a:gd name="T10" fmla="*/ 5 w 152"/>
                <a:gd name="T11" fmla="*/ 272 h 313"/>
                <a:gd name="T12" fmla="*/ 25 w 152"/>
                <a:gd name="T13" fmla="*/ 312 h 313"/>
                <a:gd name="T14" fmla="*/ 35 w 152"/>
                <a:gd name="T15" fmla="*/ 313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313">
                  <a:moveTo>
                    <a:pt x="35" y="313"/>
                  </a:moveTo>
                  <a:cubicBezTo>
                    <a:pt x="48" y="313"/>
                    <a:pt x="61" y="305"/>
                    <a:pt x="65" y="292"/>
                  </a:cubicBezTo>
                  <a:cubicBezTo>
                    <a:pt x="146" y="45"/>
                    <a:pt x="146" y="45"/>
                    <a:pt x="146" y="45"/>
                  </a:cubicBezTo>
                  <a:cubicBezTo>
                    <a:pt x="152" y="29"/>
                    <a:pt x="143" y="11"/>
                    <a:pt x="126" y="6"/>
                  </a:cubicBezTo>
                  <a:cubicBezTo>
                    <a:pt x="110" y="0"/>
                    <a:pt x="92" y="9"/>
                    <a:pt x="87" y="26"/>
                  </a:cubicBezTo>
                  <a:cubicBezTo>
                    <a:pt x="5" y="272"/>
                    <a:pt x="5" y="272"/>
                    <a:pt x="5" y="272"/>
                  </a:cubicBezTo>
                  <a:cubicBezTo>
                    <a:pt x="0" y="289"/>
                    <a:pt x="9" y="306"/>
                    <a:pt x="25" y="312"/>
                  </a:cubicBezTo>
                  <a:cubicBezTo>
                    <a:pt x="29" y="313"/>
                    <a:pt x="32" y="313"/>
                    <a:pt x="35" y="313"/>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49" name="Freeform 360">
              <a:extLst>
                <a:ext uri="{FF2B5EF4-FFF2-40B4-BE49-F238E27FC236}">
                  <a16:creationId xmlns:a16="http://schemas.microsoft.com/office/drawing/2014/main" id="{FDCFB9CF-D5D5-409E-B401-877162FCBC7E}"/>
                </a:ext>
              </a:extLst>
            </p:cNvPr>
            <p:cNvSpPr>
              <a:spLocks/>
            </p:cNvSpPr>
            <p:nvPr/>
          </p:nvSpPr>
          <p:spPr bwMode="auto">
            <a:xfrm>
              <a:off x="6624980" y="3779510"/>
              <a:ext cx="247222" cy="251484"/>
            </a:xfrm>
            <a:custGeom>
              <a:avLst/>
              <a:gdLst>
                <a:gd name="T0" fmla="*/ 57 w 84"/>
                <a:gd name="T1" fmla="*/ 85 h 85"/>
                <a:gd name="T2" fmla="*/ 79 w 84"/>
                <a:gd name="T3" fmla="*/ 46 h 85"/>
                <a:gd name="T4" fmla="*/ 72 w 84"/>
                <a:gd name="T5" fmla="*/ 25 h 85"/>
                <a:gd name="T6" fmla="*/ 25 w 84"/>
                <a:gd name="T7" fmla="*/ 4 h 85"/>
                <a:gd name="T8" fmla="*/ 4 w 84"/>
                <a:gd name="T9" fmla="*/ 17 h 85"/>
                <a:gd name="T10" fmla="*/ 0 w 84"/>
                <a:gd name="T11" fmla="*/ 59 h 85"/>
              </a:gdLst>
              <a:ahLst/>
              <a:cxnLst>
                <a:cxn ang="0">
                  <a:pos x="T0" y="T1"/>
                </a:cxn>
                <a:cxn ang="0">
                  <a:pos x="T2" y="T3"/>
                </a:cxn>
                <a:cxn ang="0">
                  <a:pos x="T4" y="T5"/>
                </a:cxn>
                <a:cxn ang="0">
                  <a:pos x="T6" y="T7"/>
                </a:cxn>
                <a:cxn ang="0">
                  <a:pos x="T8" y="T9"/>
                </a:cxn>
                <a:cxn ang="0">
                  <a:pos x="T10" y="T11"/>
                </a:cxn>
              </a:cxnLst>
              <a:rect l="0" t="0" r="r" b="b"/>
              <a:pathLst>
                <a:path w="84" h="85">
                  <a:moveTo>
                    <a:pt x="57" y="85"/>
                  </a:moveTo>
                  <a:cubicBezTo>
                    <a:pt x="79" y="46"/>
                    <a:pt x="79" y="46"/>
                    <a:pt x="79" y="46"/>
                  </a:cubicBezTo>
                  <a:cubicBezTo>
                    <a:pt x="84" y="38"/>
                    <a:pt x="80" y="28"/>
                    <a:pt x="72" y="25"/>
                  </a:cubicBezTo>
                  <a:cubicBezTo>
                    <a:pt x="25" y="4"/>
                    <a:pt x="25" y="4"/>
                    <a:pt x="25" y="4"/>
                  </a:cubicBezTo>
                  <a:cubicBezTo>
                    <a:pt x="15" y="0"/>
                    <a:pt x="5" y="7"/>
                    <a:pt x="4" y="17"/>
                  </a:cubicBezTo>
                  <a:cubicBezTo>
                    <a:pt x="0" y="59"/>
                    <a:pt x="0" y="59"/>
                    <a:pt x="0" y="59"/>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50" name="Freeform 361">
              <a:extLst>
                <a:ext uri="{FF2B5EF4-FFF2-40B4-BE49-F238E27FC236}">
                  <a16:creationId xmlns:a16="http://schemas.microsoft.com/office/drawing/2014/main" id="{A10582A1-6C43-4A93-89DB-F04FEE268D32}"/>
                </a:ext>
              </a:extLst>
            </p:cNvPr>
            <p:cNvSpPr>
              <a:spLocks/>
            </p:cNvSpPr>
            <p:nvPr/>
          </p:nvSpPr>
          <p:spPr bwMode="auto">
            <a:xfrm>
              <a:off x="6624980" y="3779510"/>
              <a:ext cx="247222" cy="251484"/>
            </a:xfrm>
            <a:custGeom>
              <a:avLst/>
              <a:gdLst>
                <a:gd name="T0" fmla="*/ 57 w 84"/>
                <a:gd name="T1" fmla="*/ 85 h 85"/>
                <a:gd name="T2" fmla="*/ 79 w 84"/>
                <a:gd name="T3" fmla="*/ 46 h 85"/>
                <a:gd name="T4" fmla="*/ 72 w 84"/>
                <a:gd name="T5" fmla="*/ 25 h 85"/>
                <a:gd name="T6" fmla="*/ 25 w 84"/>
                <a:gd name="T7" fmla="*/ 4 h 85"/>
                <a:gd name="T8" fmla="*/ 4 w 84"/>
                <a:gd name="T9" fmla="*/ 17 h 85"/>
                <a:gd name="T10" fmla="*/ 0 w 84"/>
                <a:gd name="T11" fmla="*/ 59 h 85"/>
              </a:gdLst>
              <a:ahLst/>
              <a:cxnLst>
                <a:cxn ang="0">
                  <a:pos x="T0" y="T1"/>
                </a:cxn>
                <a:cxn ang="0">
                  <a:pos x="T2" y="T3"/>
                </a:cxn>
                <a:cxn ang="0">
                  <a:pos x="T4" y="T5"/>
                </a:cxn>
                <a:cxn ang="0">
                  <a:pos x="T6" y="T7"/>
                </a:cxn>
                <a:cxn ang="0">
                  <a:pos x="T8" y="T9"/>
                </a:cxn>
                <a:cxn ang="0">
                  <a:pos x="T10" y="T11"/>
                </a:cxn>
              </a:cxnLst>
              <a:rect l="0" t="0" r="r" b="b"/>
              <a:pathLst>
                <a:path w="84" h="85">
                  <a:moveTo>
                    <a:pt x="57" y="85"/>
                  </a:moveTo>
                  <a:cubicBezTo>
                    <a:pt x="79" y="46"/>
                    <a:pt x="79" y="46"/>
                    <a:pt x="79" y="46"/>
                  </a:cubicBezTo>
                  <a:cubicBezTo>
                    <a:pt x="84" y="38"/>
                    <a:pt x="80" y="28"/>
                    <a:pt x="72" y="25"/>
                  </a:cubicBezTo>
                  <a:cubicBezTo>
                    <a:pt x="25" y="4"/>
                    <a:pt x="25" y="4"/>
                    <a:pt x="25" y="4"/>
                  </a:cubicBezTo>
                  <a:cubicBezTo>
                    <a:pt x="15" y="0"/>
                    <a:pt x="5" y="7"/>
                    <a:pt x="4" y="17"/>
                  </a:cubicBezTo>
                  <a:cubicBezTo>
                    <a:pt x="0" y="59"/>
                    <a:pt x="0" y="59"/>
                    <a:pt x="0" y="59"/>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51" name="Freeform 362">
              <a:extLst>
                <a:ext uri="{FF2B5EF4-FFF2-40B4-BE49-F238E27FC236}">
                  <a16:creationId xmlns:a16="http://schemas.microsoft.com/office/drawing/2014/main" id="{0DDE142F-0689-47F5-8DD5-232758CDD6E4}"/>
                </a:ext>
              </a:extLst>
            </p:cNvPr>
            <p:cNvSpPr>
              <a:spLocks/>
            </p:cNvSpPr>
            <p:nvPr/>
          </p:nvSpPr>
          <p:spPr bwMode="auto">
            <a:xfrm>
              <a:off x="6940402" y="4612108"/>
              <a:ext cx="221647" cy="62516"/>
            </a:xfrm>
            <a:custGeom>
              <a:avLst/>
              <a:gdLst>
                <a:gd name="T0" fmla="*/ 10 w 75"/>
                <a:gd name="T1" fmla="*/ 21 h 21"/>
                <a:gd name="T2" fmla="*/ 65 w 75"/>
                <a:gd name="T3" fmla="*/ 21 h 21"/>
                <a:gd name="T4" fmla="*/ 75 w 75"/>
                <a:gd name="T5" fmla="*/ 10 h 21"/>
                <a:gd name="T6" fmla="*/ 65 w 75"/>
                <a:gd name="T7" fmla="*/ 0 h 21"/>
                <a:gd name="T8" fmla="*/ 10 w 75"/>
                <a:gd name="T9" fmla="*/ 0 h 21"/>
                <a:gd name="T10" fmla="*/ 0 w 75"/>
                <a:gd name="T11" fmla="*/ 10 h 21"/>
                <a:gd name="T12" fmla="*/ 10 w 75"/>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5" h="21">
                  <a:moveTo>
                    <a:pt x="10" y="21"/>
                  </a:moveTo>
                  <a:cubicBezTo>
                    <a:pt x="65" y="21"/>
                    <a:pt x="65" y="21"/>
                    <a:pt x="65" y="21"/>
                  </a:cubicBezTo>
                  <a:cubicBezTo>
                    <a:pt x="71" y="21"/>
                    <a:pt x="75" y="16"/>
                    <a:pt x="75" y="10"/>
                  </a:cubicBezTo>
                  <a:cubicBezTo>
                    <a:pt x="75" y="5"/>
                    <a:pt x="71" y="0"/>
                    <a:pt x="65" y="0"/>
                  </a:cubicBezTo>
                  <a:cubicBezTo>
                    <a:pt x="10" y="0"/>
                    <a:pt x="10" y="0"/>
                    <a:pt x="10" y="0"/>
                  </a:cubicBezTo>
                  <a:cubicBezTo>
                    <a:pt x="5" y="0"/>
                    <a:pt x="0" y="5"/>
                    <a:pt x="0" y="10"/>
                  </a:cubicBezTo>
                  <a:cubicBezTo>
                    <a:pt x="0" y="16"/>
                    <a:pt x="5" y="21"/>
                    <a:pt x="10" y="21"/>
                  </a:cubicBezTo>
                  <a:close/>
                </a:path>
              </a:pathLst>
            </a:custGeom>
            <a:solidFill>
              <a:srgbClr val="999A98"/>
            </a:solidFill>
            <a:ln w="9525">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52" name="Freeform 363">
              <a:extLst>
                <a:ext uri="{FF2B5EF4-FFF2-40B4-BE49-F238E27FC236}">
                  <a16:creationId xmlns:a16="http://schemas.microsoft.com/office/drawing/2014/main" id="{350AAFDC-5C0E-4682-8767-086D95A46DDC}"/>
                </a:ext>
              </a:extLst>
            </p:cNvPr>
            <p:cNvSpPr>
              <a:spLocks/>
            </p:cNvSpPr>
            <p:nvPr/>
          </p:nvSpPr>
          <p:spPr bwMode="auto">
            <a:xfrm>
              <a:off x="6940402" y="4612108"/>
              <a:ext cx="221647" cy="62516"/>
            </a:xfrm>
            <a:custGeom>
              <a:avLst/>
              <a:gdLst>
                <a:gd name="T0" fmla="*/ 10 w 75"/>
                <a:gd name="T1" fmla="*/ 21 h 21"/>
                <a:gd name="T2" fmla="*/ 65 w 75"/>
                <a:gd name="T3" fmla="*/ 21 h 21"/>
                <a:gd name="T4" fmla="*/ 75 w 75"/>
                <a:gd name="T5" fmla="*/ 10 h 21"/>
                <a:gd name="T6" fmla="*/ 65 w 75"/>
                <a:gd name="T7" fmla="*/ 0 h 21"/>
                <a:gd name="T8" fmla="*/ 10 w 75"/>
                <a:gd name="T9" fmla="*/ 0 h 21"/>
                <a:gd name="T10" fmla="*/ 0 w 75"/>
                <a:gd name="T11" fmla="*/ 10 h 21"/>
                <a:gd name="T12" fmla="*/ 10 w 75"/>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5" h="21">
                  <a:moveTo>
                    <a:pt x="10" y="21"/>
                  </a:moveTo>
                  <a:cubicBezTo>
                    <a:pt x="65" y="21"/>
                    <a:pt x="65" y="21"/>
                    <a:pt x="65" y="21"/>
                  </a:cubicBezTo>
                  <a:cubicBezTo>
                    <a:pt x="71" y="21"/>
                    <a:pt x="75" y="16"/>
                    <a:pt x="75" y="10"/>
                  </a:cubicBezTo>
                  <a:cubicBezTo>
                    <a:pt x="75" y="5"/>
                    <a:pt x="71" y="0"/>
                    <a:pt x="65" y="0"/>
                  </a:cubicBezTo>
                  <a:cubicBezTo>
                    <a:pt x="10" y="0"/>
                    <a:pt x="10" y="0"/>
                    <a:pt x="10" y="0"/>
                  </a:cubicBezTo>
                  <a:cubicBezTo>
                    <a:pt x="5" y="0"/>
                    <a:pt x="0" y="5"/>
                    <a:pt x="0" y="10"/>
                  </a:cubicBezTo>
                  <a:cubicBezTo>
                    <a:pt x="0" y="16"/>
                    <a:pt x="5" y="21"/>
                    <a:pt x="10" y="2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53" name="Freeform 364">
              <a:extLst>
                <a:ext uri="{FF2B5EF4-FFF2-40B4-BE49-F238E27FC236}">
                  <a16:creationId xmlns:a16="http://schemas.microsoft.com/office/drawing/2014/main" id="{4B6F7D1E-F1BA-4F1A-99E7-C2CF5CDF0032}"/>
                </a:ext>
              </a:extLst>
            </p:cNvPr>
            <p:cNvSpPr>
              <a:spLocks/>
            </p:cNvSpPr>
            <p:nvPr/>
          </p:nvSpPr>
          <p:spPr bwMode="auto">
            <a:xfrm>
              <a:off x="6940402" y="4674625"/>
              <a:ext cx="221647" cy="58253"/>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54" name="Freeform 365">
              <a:extLst>
                <a:ext uri="{FF2B5EF4-FFF2-40B4-BE49-F238E27FC236}">
                  <a16:creationId xmlns:a16="http://schemas.microsoft.com/office/drawing/2014/main" id="{087BFCA2-A8AC-4DEA-B0E6-41F1D61E365C}"/>
                </a:ext>
              </a:extLst>
            </p:cNvPr>
            <p:cNvSpPr>
              <a:spLocks/>
            </p:cNvSpPr>
            <p:nvPr/>
          </p:nvSpPr>
          <p:spPr bwMode="auto">
            <a:xfrm>
              <a:off x="6940402" y="4674625"/>
              <a:ext cx="221647" cy="58253"/>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55" name="Freeform 366">
              <a:extLst>
                <a:ext uri="{FF2B5EF4-FFF2-40B4-BE49-F238E27FC236}">
                  <a16:creationId xmlns:a16="http://schemas.microsoft.com/office/drawing/2014/main" id="{52F64DC2-E973-4249-B093-9B276957E929}"/>
                </a:ext>
              </a:extLst>
            </p:cNvPr>
            <p:cNvSpPr>
              <a:spLocks/>
            </p:cNvSpPr>
            <p:nvPr/>
          </p:nvSpPr>
          <p:spPr bwMode="auto">
            <a:xfrm>
              <a:off x="6940402" y="4732877"/>
              <a:ext cx="221647" cy="59674"/>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solidFill>
              <a:srgbClr val="999A98"/>
            </a:solidFill>
            <a:ln w="9525">
              <a:solidFill>
                <a:srgbClr val="000000"/>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56" name="Freeform 367">
              <a:extLst>
                <a:ext uri="{FF2B5EF4-FFF2-40B4-BE49-F238E27FC236}">
                  <a16:creationId xmlns:a16="http://schemas.microsoft.com/office/drawing/2014/main" id="{2757EEFE-ECDA-444D-AC34-7D4B08A4F1C0}"/>
                </a:ext>
              </a:extLst>
            </p:cNvPr>
            <p:cNvSpPr>
              <a:spLocks/>
            </p:cNvSpPr>
            <p:nvPr/>
          </p:nvSpPr>
          <p:spPr bwMode="auto">
            <a:xfrm>
              <a:off x="6940402" y="4732877"/>
              <a:ext cx="221647" cy="59674"/>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57" name="Freeform 368">
              <a:extLst>
                <a:ext uri="{FF2B5EF4-FFF2-40B4-BE49-F238E27FC236}">
                  <a16:creationId xmlns:a16="http://schemas.microsoft.com/office/drawing/2014/main" id="{B4FB3DAF-BC25-4A5D-A769-F17545C1D438}"/>
                </a:ext>
              </a:extLst>
            </p:cNvPr>
            <p:cNvSpPr>
              <a:spLocks/>
            </p:cNvSpPr>
            <p:nvPr/>
          </p:nvSpPr>
          <p:spPr bwMode="auto">
            <a:xfrm>
              <a:off x="7116583" y="4049465"/>
              <a:ext cx="797078" cy="743086"/>
            </a:xfrm>
            <a:custGeom>
              <a:avLst/>
              <a:gdLst>
                <a:gd name="T0" fmla="*/ 0 w 270"/>
                <a:gd name="T1" fmla="*/ 190 h 251"/>
                <a:gd name="T2" fmla="*/ 166 w 270"/>
                <a:gd name="T3" fmla="*/ 190 h 251"/>
                <a:gd name="T4" fmla="*/ 168 w 270"/>
                <a:gd name="T5" fmla="*/ 187 h 251"/>
                <a:gd name="T6" fmla="*/ 80 w 270"/>
                <a:gd name="T7" fmla="*/ 83 h 251"/>
                <a:gd name="T8" fmla="*/ 88 w 270"/>
                <a:gd name="T9" fmla="*/ 44 h 251"/>
                <a:gd name="T10" fmla="*/ 88 w 270"/>
                <a:gd name="T11" fmla="*/ 5 h 251"/>
                <a:gd name="T12" fmla="*/ 93 w 270"/>
                <a:gd name="T13" fmla="*/ 2 h 251"/>
                <a:gd name="T14" fmla="*/ 244 w 270"/>
                <a:gd name="T15" fmla="*/ 174 h 251"/>
                <a:gd name="T16" fmla="*/ 209 w 270"/>
                <a:gd name="T17" fmla="*/ 251 h 251"/>
                <a:gd name="T18" fmla="*/ 2 w 270"/>
                <a:gd name="T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1">
                  <a:moveTo>
                    <a:pt x="0" y="190"/>
                  </a:moveTo>
                  <a:cubicBezTo>
                    <a:pt x="166" y="190"/>
                    <a:pt x="166" y="190"/>
                    <a:pt x="166" y="190"/>
                  </a:cubicBezTo>
                  <a:cubicBezTo>
                    <a:pt x="168" y="190"/>
                    <a:pt x="169" y="188"/>
                    <a:pt x="168" y="187"/>
                  </a:cubicBezTo>
                  <a:cubicBezTo>
                    <a:pt x="80" y="83"/>
                    <a:pt x="80" y="83"/>
                    <a:pt x="80" y="83"/>
                  </a:cubicBezTo>
                  <a:cubicBezTo>
                    <a:pt x="69" y="70"/>
                    <a:pt x="75" y="56"/>
                    <a:pt x="88" y="44"/>
                  </a:cubicBezTo>
                  <a:cubicBezTo>
                    <a:pt x="96" y="38"/>
                    <a:pt x="93" y="19"/>
                    <a:pt x="88" y="5"/>
                  </a:cubicBezTo>
                  <a:cubicBezTo>
                    <a:pt x="87" y="2"/>
                    <a:pt x="91" y="0"/>
                    <a:pt x="93" y="2"/>
                  </a:cubicBezTo>
                  <a:cubicBezTo>
                    <a:pt x="244" y="174"/>
                    <a:pt x="244" y="174"/>
                    <a:pt x="244" y="174"/>
                  </a:cubicBezTo>
                  <a:cubicBezTo>
                    <a:pt x="270" y="204"/>
                    <a:pt x="248" y="251"/>
                    <a:pt x="209" y="251"/>
                  </a:cubicBezTo>
                  <a:cubicBezTo>
                    <a:pt x="2" y="251"/>
                    <a:pt x="2" y="251"/>
                    <a:pt x="2" y="251"/>
                  </a:cubicBezTo>
                </a:path>
              </a:pathLst>
            </a:custGeom>
            <a:solidFill>
              <a:srgbClr val="999A98"/>
            </a:solidFill>
            <a:ln w="9525">
              <a:solidFill>
                <a:srgbClr val="000000"/>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58" name="Freeform 369">
              <a:extLst>
                <a:ext uri="{FF2B5EF4-FFF2-40B4-BE49-F238E27FC236}">
                  <a16:creationId xmlns:a16="http://schemas.microsoft.com/office/drawing/2014/main" id="{E99C95F1-F650-4FE4-841F-B96BABC8A9B5}"/>
                </a:ext>
              </a:extLst>
            </p:cNvPr>
            <p:cNvSpPr>
              <a:spLocks/>
            </p:cNvSpPr>
            <p:nvPr/>
          </p:nvSpPr>
          <p:spPr bwMode="auto">
            <a:xfrm>
              <a:off x="7116583" y="4049465"/>
              <a:ext cx="797078" cy="743086"/>
            </a:xfrm>
            <a:custGeom>
              <a:avLst/>
              <a:gdLst>
                <a:gd name="T0" fmla="*/ 0 w 270"/>
                <a:gd name="T1" fmla="*/ 190 h 251"/>
                <a:gd name="T2" fmla="*/ 166 w 270"/>
                <a:gd name="T3" fmla="*/ 190 h 251"/>
                <a:gd name="T4" fmla="*/ 168 w 270"/>
                <a:gd name="T5" fmla="*/ 187 h 251"/>
                <a:gd name="T6" fmla="*/ 80 w 270"/>
                <a:gd name="T7" fmla="*/ 83 h 251"/>
                <a:gd name="T8" fmla="*/ 88 w 270"/>
                <a:gd name="T9" fmla="*/ 44 h 251"/>
                <a:gd name="T10" fmla="*/ 88 w 270"/>
                <a:gd name="T11" fmla="*/ 5 h 251"/>
                <a:gd name="T12" fmla="*/ 93 w 270"/>
                <a:gd name="T13" fmla="*/ 2 h 251"/>
                <a:gd name="T14" fmla="*/ 244 w 270"/>
                <a:gd name="T15" fmla="*/ 174 h 251"/>
                <a:gd name="T16" fmla="*/ 209 w 270"/>
                <a:gd name="T17" fmla="*/ 251 h 251"/>
                <a:gd name="T18" fmla="*/ 2 w 270"/>
                <a:gd name="T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1">
                  <a:moveTo>
                    <a:pt x="0" y="190"/>
                  </a:moveTo>
                  <a:cubicBezTo>
                    <a:pt x="166" y="190"/>
                    <a:pt x="166" y="190"/>
                    <a:pt x="166" y="190"/>
                  </a:cubicBezTo>
                  <a:cubicBezTo>
                    <a:pt x="168" y="190"/>
                    <a:pt x="169" y="188"/>
                    <a:pt x="168" y="187"/>
                  </a:cubicBezTo>
                  <a:cubicBezTo>
                    <a:pt x="80" y="83"/>
                    <a:pt x="80" y="83"/>
                    <a:pt x="80" y="83"/>
                  </a:cubicBezTo>
                  <a:cubicBezTo>
                    <a:pt x="69" y="70"/>
                    <a:pt x="75" y="56"/>
                    <a:pt x="88" y="44"/>
                  </a:cubicBezTo>
                  <a:cubicBezTo>
                    <a:pt x="96" y="38"/>
                    <a:pt x="93" y="19"/>
                    <a:pt x="88" y="5"/>
                  </a:cubicBezTo>
                  <a:cubicBezTo>
                    <a:pt x="87" y="2"/>
                    <a:pt x="91" y="0"/>
                    <a:pt x="93" y="2"/>
                  </a:cubicBezTo>
                  <a:cubicBezTo>
                    <a:pt x="244" y="174"/>
                    <a:pt x="244" y="174"/>
                    <a:pt x="244" y="174"/>
                  </a:cubicBezTo>
                  <a:cubicBezTo>
                    <a:pt x="270" y="204"/>
                    <a:pt x="248" y="251"/>
                    <a:pt x="209" y="251"/>
                  </a:cubicBezTo>
                  <a:cubicBezTo>
                    <a:pt x="2" y="251"/>
                    <a:pt x="2" y="251"/>
                    <a:pt x="2" y="25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59" name="Freeform 370">
              <a:extLst>
                <a:ext uri="{FF2B5EF4-FFF2-40B4-BE49-F238E27FC236}">
                  <a16:creationId xmlns:a16="http://schemas.microsoft.com/office/drawing/2014/main" id="{A24C2C70-FFEC-458C-950E-467C6AC22AAD}"/>
                </a:ext>
              </a:extLst>
            </p:cNvPr>
            <p:cNvSpPr>
              <a:spLocks/>
            </p:cNvSpPr>
            <p:nvPr/>
          </p:nvSpPr>
          <p:spPr bwMode="auto">
            <a:xfrm>
              <a:off x="7282818" y="4016785"/>
              <a:ext cx="217385" cy="281322"/>
            </a:xfrm>
            <a:custGeom>
              <a:avLst/>
              <a:gdLst>
                <a:gd name="T0" fmla="*/ 0 w 153"/>
                <a:gd name="T1" fmla="*/ 155 h 213"/>
                <a:gd name="T2" fmla="*/ 52 w 153"/>
                <a:gd name="T3" fmla="*/ 213 h 213"/>
                <a:gd name="T4" fmla="*/ 153 w 153"/>
                <a:gd name="T5" fmla="*/ 132 h 213"/>
                <a:gd name="T6" fmla="*/ 43 w 153"/>
                <a:gd name="T7" fmla="*/ 0 h 213"/>
                <a:gd name="T8" fmla="*/ 0 w 153"/>
                <a:gd name="T9" fmla="*/ 155 h 213"/>
              </a:gdLst>
              <a:ahLst/>
              <a:cxnLst>
                <a:cxn ang="0">
                  <a:pos x="T0" y="T1"/>
                </a:cxn>
                <a:cxn ang="0">
                  <a:pos x="T2" y="T3"/>
                </a:cxn>
                <a:cxn ang="0">
                  <a:pos x="T4" y="T5"/>
                </a:cxn>
                <a:cxn ang="0">
                  <a:pos x="T6" y="T7"/>
                </a:cxn>
                <a:cxn ang="0">
                  <a:pos x="T8" y="T9"/>
                </a:cxn>
              </a:cxnLst>
              <a:rect l="0" t="0" r="r" b="b"/>
              <a:pathLst>
                <a:path w="153" h="213">
                  <a:moveTo>
                    <a:pt x="0" y="155"/>
                  </a:moveTo>
                  <a:lnTo>
                    <a:pt x="52" y="213"/>
                  </a:lnTo>
                  <a:lnTo>
                    <a:pt x="153" y="132"/>
                  </a:lnTo>
                  <a:lnTo>
                    <a:pt x="43" y="0"/>
                  </a:lnTo>
                  <a:lnTo>
                    <a:pt x="0" y="155"/>
                  </a:lnTo>
                  <a:close/>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60" name="Freeform 371">
              <a:extLst>
                <a:ext uri="{FF2B5EF4-FFF2-40B4-BE49-F238E27FC236}">
                  <a16:creationId xmlns:a16="http://schemas.microsoft.com/office/drawing/2014/main" id="{CD1BDB73-419B-4EF9-BA3D-476AD3132CB6}"/>
                </a:ext>
              </a:extLst>
            </p:cNvPr>
            <p:cNvSpPr>
              <a:spLocks/>
            </p:cNvSpPr>
            <p:nvPr/>
          </p:nvSpPr>
          <p:spPr bwMode="auto">
            <a:xfrm>
              <a:off x="7282818" y="3995474"/>
              <a:ext cx="217385" cy="302634"/>
            </a:xfrm>
            <a:custGeom>
              <a:avLst/>
              <a:gdLst>
                <a:gd name="T0" fmla="*/ 0 w 153"/>
                <a:gd name="T1" fmla="*/ 155 h 213"/>
                <a:gd name="T2" fmla="*/ 52 w 153"/>
                <a:gd name="T3" fmla="*/ 213 h 213"/>
                <a:gd name="T4" fmla="*/ 153 w 153"/>
                <a:gd name="T5" fmla="*/ 132 h 213"/>
                <a:gd name="T6" fmla="*/ 43 w 153"/>
                <a:gd name="T7" fmla="*/ 0 h 213"/>
              </a:gdLst>
              <a:ahLst/>
              <a:cxnLst>
                <a:cxn ang="0">
                  <a:pos x="T0" y="T1"/>
                </a:cxn>
                <a:cxn ang="0">
                  <a:pos x="T2" y="T3"/>
                </a:cxn>
                <a:cxn ang="0">
                  <a:pos x="T4" y="T5"/>
                </a:cxn>
                <a:cxn ang="0">
                  <a:pos x="T6" y="T7"/>
                </a:cxn>
              </a:cxnLst>
              <a:rect l="0" t="0" r="r" b="b"/>
              <a:pathLst>
                <a:path w="153" h="213">
                  <a:moveTo>
                    <a:pt x="0" y="155"/>
                  </a:moveTo>
                  <a:lnTo>
                    <a:pt x="52" y="213"/>
                  </a:lnTo>
                  <a:lnTo>
                    <a:pt x="153" y="132"/>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61" name="Freeform 372">
              <a:extLst>
                <a:ext uri="{FF2B5EF4-FFF2-40B4-BE49-F238E27FC236}">
                  <a16:creationId xmlns:a16="http://schemas.microsoft.com/office/drawing/2014/main" id="{CAEA05C7-C6F0-4F62-8147-12E5C1090CE5}"/>
                </a:ext>
              </a:extLst>
            </p:cNvPr>
            <p:cNvSpPr>
              <a:spLocks/>
            </p:cNvSpPr>
            <p:nvPr/>
          </p:nvSpPr>
          <p:spPr bwMode="auto">
            <a:xfrm>
              <a:off x="7282818" y="3995474"/>
              <a:ext cx="217385" cy="302634"/>
            </a:xfrm>
            <a:custGeom>
              <a:avLst/>
              <a:gdLst>
                <a:gd name="T0" fmla="*/ 0 w 153"/>
                <a:gd name="T1" fmla="*/ 155 h 213"/>
                <a:gd name="T2" fmla="*/ 52 w 153"/>
                <a:gd name="T3" fmla="*/ 213 h 213"/>
                <a:gd name="T4" fmla="*/ 153 w 153"/>
                <a:gd name="T5" fmla="*/ 132 h 213"/>
                <a:gd name="T6" fmla="*/ 43 w 153"/>
                <a:gd name="T7" fmla="*/ 0 h 213"/>
              </a:gdLst>
              <a:ahLst/>
              <a:cxnLst>
                <a:cxn ang="0">
                  <a:pos x="T0" y="T1"/>
                </a:cxn>
                <a:cxn ang="0">
                  <a:pos x="T2" y="T3"/>
                </a:cxn>
                <a:cxn ang="0">
                  <a:pos x="T4" y="T5"/>
                </a:cxn>
                <a:cxn ang="0">
                  <a:pos x="T6" y="T7"/>
                </a:cxn>
              </a:cxnLst>
              <a:rect l="0" t="0" r="r" b="b"/>
              <a:pathLst>
                <a:path w="153" h="213">
                  <a:moveTo>
                    <a:pt x="0" y="155"/>
                  </a:moveTo>
                  <a:lnTo>
                    <a:pt x="52" y="213"/>
                  </a:lnTo>
                  <a:lnTo>
                    <a:pt x="153" y="132"/>
                  </a:lnTo>
                  <a:lnTo>
                    <a:pt x="43" y="0"/>
                  </a:ln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62" name="Freeform 373">
              <a:extLst>
                <a:ext uri="{FF2B5EF4-FFF2-40B4-BE49-F238E27FC236}">
                  <a16:creationId xmlns:a16="http://schemas.microsoft.com/office/drawing/2014/main" id="{29E7DD93-80D0-40E3-B7F7-80C5BCC900E4}"/>
                </a:ext>
              </a:extLst>
            </p:cNvPr>
            <p:cNvSpPr>
              <a:spLocks/>
            </p:cNvSpPr>
            <p:nvPr/>
          </p:nvSpPr>
          <p:spPr bwMode="auto">
            <a:xfrm>
              <a:off x="7066854" y="4674625"/>
              <a:ext cx="49729" cy="0"/>
            </a:xfrm>
            <a:custGeom>
              <a:avLst/>
              <a:gdLst>
                <a:gd name="T0" fmla="*/ 0 w 35"/>
                <a:gd name="T1" fmla="*/ 35 w 35"/>
                <a:gd name="T2" fmla="*/ 0 w 35"/>
              </a:gdLst>
              <a:ahLst/>
              <a:cxnLst>
                <a:cxn ang="0">
                  <a:pos x="T0" y="0"/>
                </a:cxn>
                <a:cxn ang="0">
                  <a:pos x="T1" y="0"/>
                </a:cxn>
                <a:cxn ang="0">
                  <a:pos x="T2" y="0"/>
                </a:cxn>
              </a:cxnLst>
              <a:rect l="0" t="0" r="r" b="b"/>
              <a:pathLst>
                <a:path w="35">
                  <a:moveTo>
                    <a:pt x="0" y="0"/>
                  </a:moveTo>
                  <a:lnTo>
                    <a:pt x="35" y="0"/>
                  </a:lnTo>
                  <a:lnTo>
                    <a:pt x="0" y="0"/>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63" name="Line 374">
              <a:extLst>
                <a:ext uri="{FF2B5EF4-FFF2-40B4-BE49-F238E27FC236}">
                  <a16:creationId xmlns:a16="http://schemas.microsoft.com/office/drawing/2014/main" id="{3BB23D8A-2043-4850-86B1-3364355A2030}"/>
                </a:ext>
              </a:extLst>
            </p:cNvPr>
            <p:cNvSpPr>
              <a:spLocks noChangeShapeType="1"/>
            </p:cNvSpPr>
            <p:nvPr/>
          </p:nvSpPr>
          <p:spPr bwMode="auto">
            <a:xfrm>
              <a:off x="7066854" y="4674625"/>
              <a:ext cx="49729"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64" name="Line 375">
              <a:extLst>
                <a:ext uri="{FF2B5EF4-FFF2-40B4-BE49-F238E27FC236}">
                  <a16:creationId xmlns:a16="http://schemas.microsoft.com/office/drawing/2014/main" id="{288999CC-5129-4D7B-B08D-46329635D18E}"/>
                </a:ext>
              </a:extLst>
            </p:cNvPr>
            <p:cNvSpPr>
              <a:spLocks noChangeShapeType="1"/>
            </p:cNvSpPr>
            <p:nvPr/>
          </p:nvSpPr>
          <p:spPr bwMode="auto">
            <a:xfrm>
              <a:off x="7066854" y="4674625"/>
              <a:ext cx="49729"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65" name="Freeform 376">
              <a:extLst>
                <a:ext uri="{FF2B5EF4-FFF2-40B4-BE49-F238E27FC236}">
                  <a16:creationId xmlns:a16="http://schemas.microsoft.com/office/drawing/2014/main" id="{9F8DFF50-2CCE-49CC-94B5-8842842782C3}"/>
                </a:ext>
              </a:extLst>
            </p:cNvPr>
            <p:cNvSpPr>
              <a:spLocks/>
            </p:cNvSpPr>
            <p:nvPr/>
          </p:nvSpPr>
          <p:spPr bwMode="auto">
            <a:xfrm>
              <a:off x="7066854" y="4732877"/>
              <a:ext cx="49729" cy="0"/>
            </a:xfrm>
            <a:custGeom>
              <a:avLst/>
              <a:gdLst>
                <a:gd name="T0" fmla="*/ 0 w 35"/>
                <a:gd name="T1" fmla="*/ 35 w 35"/>
                <a:gd name="T2" fmla="*/ 0 w 35"/>
              </a:gdLst>
              <a:ahLst/>
              <a:cxnLst>
                <a:cxn ang="0">
                  <a:pos x="T0" y="0"/>
                </a:cxn>
                <a:cxn ang="0">
                  <a:pos x="T1" y="0"/>
                </a:cxn>
                <a:cxn ang="0">
                  <a:pos x="T2" y="0"/>
                </a:cxn>
              </a:cxnLst>
              <a:rect l="0" t="0" r="r" b="b"/>
              <a:pathLst>
                <a:path w="35">
                  <a:moveTo>
                    <a:pt x="0" y="0"/>
                  </a:moveTo>
                  <a:lnTo>
                    <a:pt x="35" y="0"/>
                  </a:lnTo>
                  <a:lnTo>
                    <a:pt x="0" y="0"/>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66" name="Line 377">
              <a:extLst>
                <a:ext uri="{FF2B5EF4-FFF2-40B4-BE49-F238E27FC236}">
                  <a16:creationId xmlns:a16="http://schemas.microsoft.com/office/drawing/2014/main" id="{398003B1-3170-46BA-BFCC-D3251E3BD350}"/>
                </a:ext>
              </a:extLst>
            </p:cNvPr>
            <p:cNvSpPr>
              <a:spLocks noChangeShapeType="1"/>
            </p:cNvSpPr>
            <p:nvPr/>
          </p:nvSpPr>
          <p:spPr bwMode="auto">
            <a:xfrm>
              <a:off x="7066854" y="4732877"/>
              <a:ext cx="49729"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67" name="Line 378">
              <a:extLst>
                <a:ext uri="{FF2B5EF4-FFF2-40B4-BE49-F238E27FC236}">
                  <a16:creationId xmlns:a16="http://schemas.microsoft.com/office/drawing/2014/main" id="{0D97F602-D4B3-4C54-9896-387C9ACBF1B5}"/>
                </a:ext>
              </a:extLst>
            </p:cNvPr>
            <p:cNvSpPr>
              <a:spLocks noChangeShapeType="1"/>
            </p:cNvSpPr>
            <p:nvPr/>
          </p:nvSpPr>
          <p:spPr bwMode="auto">
            <a:xfrm>
              <a:off x="7066854" y="4732877"/>
              <a:ext cx="49729"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94" name="Oval 325">
              <a:extLst>
                <a:ext uri="{FF2B5EF4-FFF2-40B4-BE49-F238E27FC236}">
                  <a16:creationId xmlns:a16="http://schemas.microsoft.com/office/drawing/2014/main" id="{FD3ED54D-BCF2-489A-AA18-299913CAF6C5}"/>
                </a:ext>
              </a:extLst>
            </p:cNvPr>
            <p:cNvSpPr>
              <a:spLocks noChangeArrowheads="1"/>
            </p:cNvSpPr>
            <p:nvPr/>
          </p:nvSpPr>
          <p:spPr bwMode="auto">
            <a:xfrm>
              <a:off x="6570989" y="3404415"/>
              <a:ext cx="76725"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807" name="Group 806">
            <a:extLst>
              <a:ext uri="{FF2B5EF4-FFF2-40B4-BE49-F238E27FC236}">
                <a16:creationId xmlns:a16="http://schemas.microsoft.com/office/drawing/2014/main" id="{C043BF96-A6C9-4ADB-AD8C-B01E66E96303}"/>
              </a:ext>
            </a:extLst>
          </p:cNvPr>
          <p:cNvGrpSpPr/>
          <p:nvPr/>
        </p:nvGrpSpPr>
        <p:grpSpPr>
          <a:xfrm>
            <a:off x="1533384" y="7865429"/>
            <a:ext cx="11829152" cy="429618"/>
            <a:chOff x="566618" y="4879221"/>
            <a:chExt cx="8058872" cy="292688"/>
          </a:xfrm>
        </p:grpSpPr>
        <p:sp>
          <p:nvSpPr>
            <p:cNvPr id="779" name="Rectangle 395">
              <a:extLst>
                <a:ext uri="{FF2B5EF4-FFF2-40B4-BE49-F238E27FC236}">
                  <a16:creationId xmlns:a16="http://schemas.microsoft.com/office/drawing/2014/main" id="{BA82E539-001A-4F7E-992C-7047DF02CFD2}"/>
                </a:ext>
              </a:extLst>
            </p:cNvPr>
            <p:cNvSpPr>
              <a:spLocks noChangeArrowheads="1"/>
            </p:cNvSpPr>
            <p:nvPr/>
          </p:nvSpPr>
          <p:spPr bwMode="auto">
            <a:xfrm>
              <a:off x="8480567" y="4879221"/>
              <a:ext cx="144923" cy="292688"/>
            </a:xfrm>
            <a:prstGeom prst="rect">
              <a:avLst/>
            </a:pr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81" name="Rectangle 397">
              <a:extLst>
                <a:ext uri="{FF2B5EF4-FFF2-40B4-BE49-F238E27FC236}">
                  <a16:creationId xmlns:a16="http://schemas.microsoft.com/office/drawing/2014/main" id="{F2B6256F-980D-4516-BF5C-285AD983AA8F}"/>
                </a:ext>
              </a:extLst>
            </p:cNvPr>
            <p:cNvSpPr>
              <a:spLocks noChangeArrowheads="1"/>
            </p:cNvSpPr>
            <p:nvPr/>
          </p:nvSpPr>
          <p:spPr bwMode="auto">
            <a:xfrm>
              <a:off x="566618" y="4879221"/>
              <a:ext cx="142082" cy="289847"/>
            </a:xfrm>
            <a:prstGeom prst="rect">
              <a:avLst/>
            </a:pr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sp>
        <p:nvSpPr>
          <p:cNvPr id="783" name="Freeform 399">
            <a:extLst>
              <a:ext uri="{FF2B5EF4-FFF2-40B4-BE49-F238E27FC236}">
                <a16:creationId xmlns:a16="http://schemas.microsoft.com/office/drawing/2014/main" id="{BDA24469-D461-4731-BF18-BCFD085DA232}"/>
              </a:ext>
            </a:extLst>
          </p:cNvPr>
          <p:cNvSpPr>
            <a:spLocks/>
          </p:cNvSpPr>
          <p:nvPr/>
        </p:nvSpPr>
        <p:spPr bwMode="auto">
          <a:xfrm>
            <a:off x="1164247" y="7721528"/>
            <a:ext cx="12596626" cy="233581"/>
          </a:xfrm>
          <a:custGeom>
            <a:avLst/>
            <a:gdLst>
              <a:gd name="T0" fmla="*/ 2882 w 2908"/>
              <a:gd name="T1" fmla="*/ 54 h 54"/>
              <a:gd name="T2" fmla="*/ 26 w 2908"/>
              <a:gd name="T3" fmla="*/ 54 h 54"/>
              <a:gd name="T4" fmla="*/ 0 w 2908"/>
              <a:gd name="T5" fmla="*/ 27 h 54"/>
              <a:gd name="T6" fmla="*/ 26 w 2908"/>
              <a:gd name="T7" fmla="*/ 0 h 54"/>
              <a:gd name="T8" fmla="*/ 2882 w 2908"/>
              <a:gd name="T9" fmla="*/ 0 h 54"/>
              <a:gd name="T10" fmla="*/ 2908 w 2908"/>
              <a:gd name="T11" fmla="*/ 27 h 54"/>
              <a:gd name="T12" fmla="*/ 2882 w 2908"/>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2908" h="54">
                <a:moveTo>
                  <a:pt x="2882" y="54"/>
                </a:moveTo>
                <a:cubicBezTo>
                  <a:pt x="26" y="54"/>
                  <a:pt x="26" y="54"/>
                  <a:pt x="26" y="54"/>
                </a:cubicBezTo>
                <a:cubicBezTo>
                  <a:pt x="12" y="54"/>
                  <a:pt x="0" y="42"/>
                  <a:pt x="0" y="27"/>
                </a:cubicBezTo>
                <a:cubicBezTo>
                  <a:pt x="0" y="12"/>
                  <a:pt x="12" y="0"/>
                  <a:pt x="26" y="0"/>
                </a:cubicBezTo>
                <a:cubicBezTo>
                  <a:pt x="2882" y="0"/>
                  <a:pt x="2882" y="0"/>
                  <a:pt x="2882" y="0"/>
                </a:cubicBezTo>
                <a:cubicBezTo>
                  <a:pt x="2896" y="0"/>
                  <a:pt x="2908" y="12"/>
                  <a:pt x="2908" y="27"/>
                </a:cubicBezTo>
                <a:cubicBezTo>
                  <a:pt x="2908" y="42"/>
                  <a:pt x="2896" y="54"/>
                  <a:pt x="2882" y="54"/>
                </a:cubicBezTo>
                <a:close/>
              </a:path>
            </a:pathLst>
          </a:cu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1" name="Oval 290">
            <a:extLst>
              <a:ext uri="{FF2B5EF4-FFF2-40B4-BE49-F238E27FC236}">
                <a16:creationId xmlns:a16="http://schemas.microsoft.com/office/drawing/2014/main" id="{88DA21C9-5854-42E5-B9F5-C55F5AF46720}"/>
              </a:ext>
            </a:extLst>
          </p:cNvPr>
          <p:cNvSpPr/>
          <p:nvPr/>
        </p:nvSpPr>
        <p:spPr>
          <a:xfrm>
            <a:off x="5901587" y="990496"/>
            <a:ext cx="2827226" cy="2827226"/>
          </a:xfrm>
          <a:prstGeom prst="ellipse">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nvGrpSpPr>
          <p:cNvPr id="292" name="Group 291">
            <a:extLst>
              <a:ext uri="{FF2B5EF4-FFF2-40B4-BE49-F238E27FC236}">
                <a16:creationId xmlns:a16="http://schemas.microsoft.com/office/drawing/2014/main" id="{526E2D74-59D8-4324-B9AD-01487440BA1E}"/>
              </a:ext>
            </a:extLst>
          </p:cNvPr>
          <p:cNvGrpSpPr/>
          <p:nvPr/>
        </p:nvGrpSpPr>
        <p:grpSpPr>
          <a:xfrm>
            <a:off x="6347343" y="1472154"/>
            <a:ext cx="1935715" cy="1935715"/>
            <a:chOff x="3944651" y="920096"/>
            <a:chExt cx="1209822" cy="1209822"/>
          </a:xfrm>
        </p:grpSpPr>
        <p:pic>
          <p:nvPicPr>
            <p:cNvPr id="293" name="Picture 292">
              <a:extLst>
                <a:ext uri="{FF2B5EF4-FFF2-40B4-BE49-F238E27FC236}">
                  <a16:creationId xmlns:a16="http://schemas.microsoft.com/office/drawing/2014/main" id="{8E00C462-78DD-4FCB-93C6-912A958E661B}"/>
                </a:ext>
              </a:extLst>
            </p:cNvPr>
            <p:cNvPicPr>
              <a:picLocks/>
            </p:cNvPicPr>
            <p:nvPr/>
          </p:nvPicPr>
          <p:blipFill>
            <a:blip r:embed="rId3"/>
            <a:stretch>
              <a:fillRect/>
            </a:stretch>
          </p:blipFill>
          <p:spPr>
            <a:xfrm>
              <a:off x="3944651" y="920096"/>
              <a:ext cx="1209822" cy="1209822"/>
            </a:xfrm>
            <a:prstGeom prst="rect">
              <a:avLst/>
            </a:prstGeom>
          </p:spPr>
        </p:pic>
        <p:sp>
          <p:nvSpPr>
            <p:cNvPr id="294" name="Freeform: Shape 293">
              <a:extLst>
                <a:ext uri="{FF2B5EF4-FFF2-40B4-BE49-F238E27FC236}">
                  <a16:creationId xmlns:a16="http://schemas.microsoft.com/office/drawing/2014/main" id="{CB8E23D6-91D2-4874-A0AC-BDD56106998A}"/>
                </a:ext>
              </a:extLst>
            </p:cNvPr>
            <p:cNvSpPr/>
            <p:nvPr/>
          </p:nvSpPr>
          <p:spPr>
            <a:xfrm>
              <a:off x="4269067" y="1158434"/>
              <a:ext cx="566489" cy="662794"/>
            </a:xfrm>
            <a:custGeom>
              <a:avLst/>
              <a:gdLst>
                <a:gd name="connsiteX0" fmla="*/ 285750 w 571500"/>
                <a:gd name="connsiteY0" fmla="*/ 0 h 662940"/>
                <a:gd name="connsiteX1" fmla="*/ 571500 w 571500"/>
                <a:gd name="connsiteY1" fmla="*/ 285750 h 662940"/>
                <a:gd name="connsiteX2" fmla="*/ 487806 w 571500"/>
                <a:gd name="connsiteY2" fmla="*/ 487806 h 662940"/>
                <a:gd name="connsiteX3" fmla="*/ 484091 w 571500"/>
                <a:gd name="connsiteY3" fmla="*/ 490871 h 662940"/>
                <a:gd name="connsiteX4" fmla="*/ 469704 w 571500"/>
                <a:gd name="connsiteY4" fmla="*/ 527329 h 662940"/>
                <a:gd name="connsiteX5" fmla="*/ 408625 w 571500"/>
                <a:gd name="connsiteY5" fmla="*/ 662939 h 662940"/>
                <a:gd name="connsiteX6" fmla="*/ 168595 w 571500"/>
                <a:gd name="connsiteY6" fmla="*/ 662940 h 662940"/>
                <a:gd name="connsiteX7" fmla="*/ 110731 w 571500"/>
                <a:gd name="connsiteY7" fmla="*/ 537331 h 662940"/>
                <a:gd name="connsiteX8" fmla="*/ 79112 w 571500"/>
                <a:gd name="connsiteY8" fmla="*/ 482252 h 662940"/>
                <a:gd name="connsiteX9" fmla="*/ 48802 w 571500"/>
                <a:gd name="connsiteY9" fmla="*/ 445515 h 662940"/>
                <a:gd name="connsiteX10" fmla="*/ 0 w 571500"/>
                <a:gd name="connsiteY10" fmla="*/ 285750 h 662940"/>
                <a:gd name="connsiteX11" fmla="*/ 285750 w 571500"/>
                <a:gd name="connsiteY11" fmla="*/ 0 h 662940"/>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9112 w 571500"/>
                <a:gd name="connsiteY8" fmla="*/ 482252 h 668655"/>
                <a:gd name="connsiteX9" fmla="*/ 48802 w 571500"/>
                <a:gd name="connsiteY9" fmla="*/ 44551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9112 w 571500"/>
                <a:gd name="connsiteY8" fmla="*/ 482252 h 668655"/>
                <a:gd name="connsiteX9" fmla="*/ 45972 w 571500"/>
                <a:gd name="connsiteY9" fmla="*/ 44834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0622 w 571500"/>
                <a:gd name="connsiteY8" fmla="*/ 487912 h 668655"/>
                <a:gd name="connsiteX9" fmla="*/ 45972 w 571500"/>
                <a:gd name="connsiteY9" fmla="*/ 44834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0622 w 571500"/>
                <a:gd name="connsiteY8" fmla="*/ 487912 h 668655"/>
                <a:gd name="connsiteX9" fmla="*/ 45972 w 571500"/>
                <a:gd name="connsiteY9" fmla="*/ 448345 h 668655"/>
                <a:gd name="connsiteX10" fmla="*/ 0 w 571500"/>
                <a:gd name="connsiteY10" fmla="*/ 285750 h 668655"/>
                <a:gd name="connsiteX11" fmla="*/ 285750 w 571500"/>
                <a:gd name="connsiteY11" fmla="*/ 0 h 66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0" h="668655">
                  <a:moveTo>
                    <a:pt x="285750" y="0"/>
                  </a:moveTo>
                  <a:cubicBezTo>
                    <a:pt x="443565" y="0"/>
                    <a:pt x="571500" y="127935"/>
                    <a:pt x="571500" y="285750"/>
                  </a:cubicBezTo>
                  <a:cubicBezTo>
                    <a:pt x="571500" y="364657"/>
                    <a:pt x="539517" y="436095"/>
                    <a:pt x="487806" y="487806"/>
                  </a:cubicBezTo>
                  <a:lnTo>
                    <a:pt x="484091" y="490871"/>
                  </a:lnTo>
                  <a:lnTo>
                    <a:pt x="469704" y="527329"/>
                  </a:lnTo>
                  <a:cubicBezTo>
                    <a:pt x="448392" y="572770"/>
                    <a:pt x="416776" y="590987"/>
                    <a:pt x="408625" y="662939"/>
                  </a:cubicBezTo>
                  <a:cubicBezTo>
                    <a:pt x="328615" y="662939"/>
                    <a:pt x="242890" y="668655"/>
                    <a:pt x="162880" y="668655"/>
                  </a:cubicBezTo>
                  <a:cubicBezTo>
                    <a:pt x="152879" y="619285"/>
                    <a:pt x="135020" y="576343"/>
                    <a:pt x="110731" y="537331"/>
                  </a:cubicBezTo>
                  <a:lnTo>
                    <a:pt x="70622" y="487912"/>
                  </a:lnTo>
                  <a:lnTo>
                    <a:pt x="45972" y="448345"/>
                  </a:lnTo>
                  <a:cubicBezTo>
                    <a:pt x="15161" y="402739"/>
                    <a:pt x="0" y="344931"/>
                    <a:pt x="0" y="285750"/>
                  </a:cubicBezTo>
                  <a:cubicBezTo>
                    <a:pt x="0" y="127935"/>
                    <a:pt x="127935" y="0"/>
                    <a:pt x="285750" y="0"/>
                  </a:cubicBezTo>
                  <a:close/>
                </a:path>
              </a:pathLst>
            </a:custGeom>
            <a:solidFill>
              <a:schemeClr val="tx1">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cxnSp>
        <p:nvCxnSpPr>
          <p:cNvPr id="295" name="Connector: Elbow 294">
            <a:extLst>
              <a:ext uri="{FF2B5EF4-FFF2-40B4-BE49-F238E27FC236}">
                <a16:creationId xmlns:a16="http://schemas.microsoft.com/office/drawing/2014/main" id="{1D61BB35-1758-45F8-AC7F-54EFBE3691C5}"/>
              </a:ext>
            </a:extLst>
          </p:cNvPr>
          <p:cNvCxnSpPr>
            <a:cxnSpLocks/>
            <a:endCxn id="291" idx="2"/>
          </p:cNvCxnSpPr>
          <p:nvPr/>
        </p:nvCxnSpPr>
        <p:spPr>
          <a:xfrm flipV="1">
            <a:off x="3582573" y="2404110"/>
            <a:ext cx="2319014" cy="2172581"/>
          </a:xfrm>
          <a:prstGeom prst="bentConnector3">
            <a:avLst>
              <a:gd name="adj1" fmla="val -956"/>
            </a:avLst>
          </a:prstGeom>
          <a:ln w="2540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6" name="Connector: Elbow 295">
            <a:extLst>
              <a:ext uri="{FF2B5EF4-FFF2-40B4-BE49-F238E27FC236}">
                <a16:creationId xmlns:a16="http://schemas.microsoft.com/office/drawing/2014/main" id="{EE17058F-CB43-4DFF-A972-18DE3208E838}"/>
              </a:ext>
            </a:extLst>
          </p:cNvPr>
          <p:cNvCxnSpPr>
            <a:cxnSpLocks/>
            <a:endCxn id="291" idx="6"/>
          </p:cNvCxnSpPr>
          <p:nvPr/>
        </p:nvCxnSpPr>
        <p:spPr>
          <a:xfrm rot="16200000" flipV="1">
            <a:off x="8566837" y="2566086"/>
            <a:ext cx="2421891" cy="2097937"/>
          </a:xfrm>
          <a:prstGeom prst="bentConnector2">
            <a:avLst/>
          </a:prstGeom>
          <a:ln w="2540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7" name="Connector: Elbow 296">
            <a:extLst>
              <a:ext uri="{FF2B5EF4-FFF2-40B4-BE49-F238E27FC236}">
                <a16:creationId xmlns:a16="http://schemas.microsoft.com/office/drawing/2014/main" id="{065D7D3F-947E-4842-8709-F0C259D44994}"/>
              </a:ext>
            </a:extLst>
          </p:cNvPr>
          <p:cNvCxnSpPr>
            <a:cxnSpLocks/>
          </p:cNvCxnSpPr>
          <p:nvPr/>
        </p:nvCxnSpPr>
        <p:spPr>
          <a:xfrm rot="16200000" flipV="1">
            <a:off x="8010959" y="3715622"/>
            <a:ext cx="880091" cy="541933"/>
          </a:xfrm>
          <a:prstGeom prst="bentConnector3">
            <a:avLst>
              <a:gd name="adj1" fmla="val 50000"/>
            </a:avLst>
          </a:prstGeom>
          <a:ln w="2540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8" name="Connector: Elbow 297">
            <a:extLst>
              <a:ext uri="{FF2B5EF4-FFF2-40B4-BE49-F238E27FC236}">
                <a16:creationId xmlns:a16="http://schemas.microsoft.com/office/drawing/2014/main" id="{CA6B078C-2AC8-4A35-9D3C-78C92AE0E348}"/>
              </a:ext>
            </a:extLst>
          </p:cNvPr>
          <p:cNvCxnSpPr>
            <a:cxnSpLocks/>
          </p:cNvCxnSpPr>
          <p:nvPr/>
        </p:nvCxnSpPr>
        <p:spPr>
          <a:xfrm rot="5400000" flipH="1" flipV="1">
            <a:off x="5706585" y="3973370"/>
            <a:ext cx="1124046" cy="82605"/>
          </a:xfrm>
          <a:prstGeom prst="bentConnector3">
            <a:avLst>
              <a:gd name="adj1" fmla="val 50000"/>
            </a:avLst>
          </a:prstGeom>
          <a:ln w="2540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99" name="Rectangle 298">
            <a:extLst>
              <a:ext uri="{FF2B5EF4-FFF2-40B4-BE49-F238E27FC236}">
                <a16:creationId xmlns:a16="http://schemas.microsoft.com/office/drawing/2014/main" id="{90FE279C-F4E7-4F05-95B7-114A6834CE6D}"/>
              </a:ext>
            </a:extLst>
          </p:cNvPr>
          <p:cNvSpPr/>
          <p:nvPr/>
        </p:nvSpPr>
        <p:spPr>
          <a:xfrm>
            <a:off x="449815" y="512467"/>
            <a:ext cx="13730771" cy="412421"/>
          </a:xfrm>
          <a:prstGeom prst="rect">
            <a:avLst/>
          </a:prstGeom>
        </p:spPr>
        <p:txBody>
          <a:bodyPr wrap="square">
            <a:spAutoFit/>
          </a:bodyPr>
          <a:lstStyle/>
          <a:p>
            <a:pPr algn="ctr" defTabSz="731520">
              <a:spcAft>
                <a:spcPts val="2880"/>
              </a:spcAft>
              <a:defRPr/>
            </a:pPr>
            <a:r>
              <a:rPr lang="en-US" sz="2000" dirty="0">
                <a:solidFill>
                  <a:prstClr val="white"/>
                </a:solidFill>
              </a:rPr>
              <a:t>Product team would like to leverage technologies (e.g., cloud) to make a better product faster</a:t>
            </a:r>
          </a:p>
        </p:txBody>
      </p:sp>
    </p:spTree>
    <p:extLst>
      <p:ext uri="{BB962C8B-B14F-4D97-AF65-F5344CB8AC3E}">
        <p14:creationId xmlns:p14="http://schemas.microsoft.com/office/powerpoint/2010/main" val="355785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806"/>
                                        </p:tgtEl>
                                        <p:attrNameLst>
                                          <p:attrName>style.visibility</p:attrName>
                                        </p:attrNameLst>
                                      </p:cBhvr>
                                      <p:to>
                                        <p:strVal val="visible"/>
                                      </p:to>
                                    </p:set>
                                    <p:anim calcmode="lin" valueType="num">
                                      <p:cBhvr additive="base">
                                        <p:cTn id="7" dur="500" fill="hold"/>
                                        <p:tgtEl>
                                          <p:spTgt spid="806"/>
                                        </p:tgtEl>
                                        <p:attrNameLst>
                                          <p:attrName>ppt_x</p:attrName>
                                        </p:attrNameLst>
                                      </p:cBhvr>
                                      <p:tavLst>
                                        <p:tav tm="0">
                                          <p:val>
                                            <p:strVal val="#ppt_x"/>
                                          </p:val>
                                        </p:tav>
                                        <p:tav tm="100000">
                                          <p:val>
                                            <p:strVal val="#ppt_x"/>
                                          </p:val>
                                        </p:tav>
                                      </p:tavLst>
                                    </p:anim>
                                    <p:anim calcmode="lin" valueType="num">
                                      <p:cBhvr additive="base">
                                        <p:cTn id="8" dur="500" fill="hold"/>
                                        <p:tgtEl>
                                          <p:spTgt spid="80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300"/>
                                  </p:stCondLst>
                                  <p:childTnLst>
                                    <p:set>
                                      <p:cBhvr>
                                        <p:cTn id="10" dur="1" fill="hold">
                                          <p:stCondLst>
                                            <p:cond delay="0"/>
                                          </p:stCondLst>
                                        </p:cTn>
                                        <p:tgtEl>
                                          <p:spTgt spid="805"/>
                                        </p:tgtEl>
                                        <p:attrNameLst>
                                          <p:attrName>style.visibility</p:attrName>
                                        </p:attrNameLst>
                                      </p:cBhvr>
                                      <p:to>
                                        <p:strVal val="visible"/>
                                      </p:to>
                                    </p:set>
                                    <p:anim calcmode="lin" valueType="num">
                                      <p:cBhvr additive="base">
                                        <p:cTn id="11" dur="500" fill="hold"/>
                                        <p:tgtEl>
                                          <p:spTgt spid="805"/>
                                        </p:tgtEl>
                                        <p:attrNameLst>
                                          <p:attrName>ppt_x</p:attrName>
                                        </p:attrNameLst>
                                      </p:cBhvr>
                                      <p:tavLst>
                                        <p:tav tm="0">
                                          <p:val>
                                            <p:strVal val="#ppt_x"/>
                                          </p:val>
                                        </p:tav>
                                        <p:tav tm="100000">
                                          <p:val>
                                            <p:strVal val="#ppt_x"/>
                                          </p:val>
                                        </p:tav>
                                      </p:tavLst>
                                    </p:anim>
                                    <p:anim calcmode="lin" valueType="num">
                                      <p:cBhvr additive="base">
                                        <p:cTn id="12" dur="500" fill="hold"/>
                                        <p:tgtEl>
                                          <p:spTgt spid="80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50"/>
                                  </p:stCondLst>
                                  <p:childTnLst>
                                    <p:set>
                                      <p:cBhvr>
                                        <p:cTn id="14" dur="1" fill="hold">
                                          <p:stCondLst>
                                            <p:cond delay="0"/>
                                          </p:stCondLst>
                                        </p:cTn>
                                        <p:tgtEl>
                                          <p:spTgt spid="803"/>
                                        </p:tgtEl>
                                        <p:attrNameLst>
                                          <p:attrName>style.visibility</p:attrName>
                                        </p:attrNameLst>
                                      </p:cBhvr>
                                      <p:to>
                                        <p:strVal val="visible"/>
                                      </p:to>
                                    </p:set>
                                    <p:anim calcmode="lin" valueType="num">
                                      <p:cBhvr additive="base">
                                        <p:cTn id="15" dur="500" fill="hold"/>
                                        <p:tgtEl>
                                          <p:spTgt spid="803"/>
                                        </p:tgtEl>
                                        <p:attrNameLst>
                                          <p:attrName>ppt_x</p:attrName>
                                        </p:attrNameLst>
                                      </p:cBhvr>
                                      <p:tavLst>
                                        <p:tav tm="0">
                                          <p:val>
                                            <p:strVal val="#ppt_x"/>
                                          </p:val>
                                        </p:tav>
                                        <p:tav tm="100000">
                                          <p:val>
                                            <p:strVal val="#ppt_x"/>
                                          </p:val>
                                        </p:tav>
                                      </p:tavLst>
                                    </p:anim>
                                    <p:anim calcmode="lin" valueType="num">
                                      <p:cBhvr additive="base">
                                        <p:cTn id="16" dur="500" fill="hold"/>
                                        <p:tgtEl>
                                          <p:spTgt spid="803"/>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450"/>
                                  </p:stCondLst>
                                  <p:childTnLst>
                                    <p:set>
                                      <p:cBhvr>
                                        <p:cTn id="18" dur="1" fill="hold">
                                          <p:stCondLst>
                                            <p:cond delay="0"/>
                                          </p:stCondLst>
                                        </p:cTn>
                                        <p:tgtEl>
                                          <p:spTgt spid="802"/>
                                        </p:tgtEl>
                                        <p:attrNameLst>
                                          <p:attrName>style.visibility</p:attrName>
                                        </p:attrNameLst>
                                      </p:cBhvr>
                                      <p:to>
                                        <p:strVal val="visible"/>
                                      </p:to>
                                    </p:set>
                                    <p:anim calcmode="lin" valueType="num">
                                      <p:cBhvr additive="base">
                                        <p:cTn id="19" dur="500" fill="hold"/>
                                        <p:tgtEl>
                                          <p:spTgt spid="802"/>
                                        </p:tgtEl>
                                        <p:attrNameLst>
                                          <p:attrName>ppt_x</p:attrName>
                                        </p:attrNameLst>
                                      </p:cBhvr>
                                      <p:tavLst>
                                        <p:tav tm="0">
                                          <p:val>
                                            <p:strVal val="#ppt_x"/>
                                          </p:val>
                                        </p:tav>
                                        <p:tav tm="100000">
                                          <p:val>
                                            <p:strVal val="#ppt_x"/>
                                          </p:val>
                                        </p:tav>
                                      </p:tavLst>
                                    </p:anim>
                                    <p:anim calcmode="lin" valueType="num">
                                      <p:cBhvr additive="base">
                                        <p:cTn id="20" dur="500" fill="hold"/>
                                        <p:tgtEl>
                                          <p:spTgt spid="802"/>
                                        </p:tgtEl>
                                        <p:attrNameLst>
                                          <p:attrName>ppt_y</p:attrName>
                                        </p:attrNameLst>
                                      </p:cBhvr>
                                      <p:tavLst>
                                        <p:tav tm="0">
                                          <p:val>
                                            <p:strVal val="1+#ppt_h/2"/>
                                          </p:val>
                                        </p:tav>
                                        <p:tav tm="100000">
                                          <p:val>
                                            <p:strVal val="#ppt_y"/>
                                          </p:val>
                                        </p:tav>
                                      </p:tavLst>
                                    </p:anim>
                                  </p:childTnLst>
                                </p:cTn>
                              </p:par>
                            </p:childTnLst>
                          </p:cTn>
                        </p:par>
                        <p:par>
                          <p:cTn id="21" fill="hold">
                            <p:stCondLst>
                              <p:cond delay="950"/>
                            </p:stCondLst>
                            <p:childTnLst>
                              <p:par>
                                <p:cTn id="22" presetID="16" presetClass="entr" presetSubtype="37" fill="hold" grpId="0" nodeType="afterEffect">
                                  <p:stCondLst>
                                    <p:cond delay="0"/>
                                  </p:stCondLst>
                                  <p:childTnLst>
                                    <p:set>
                                      <p:cBhvr>
                                        <p:cTn id="23" dur="1" fill="hold">
                                          <p:stCondLst>
                                            <p:cond delay="0"/>
                                          </p:stCondLst>
                                        </p:cTn>
                                        <p:tgtEl>
                                          <p:spTgt spid="783"/>
                                        </p:tgtEl>
                                        <p:attrNameLst>
                                          <p:attrName>style.visibility</p:attrName>
                                        </p:attrNameLst>
                                      </p:cBhvr>
                                      <p:to>
                                        <p:strVal val="visible"/>
                                      </p:to>
                                    </p:set>
                                    <p:animEffect transition="in" filter="barn(outVertical)">
                                      <p:cBhvr>
                                        <p:cTn id="24" dur="500"/>
                                        <p:tgtEl>
                                          <p:spTgt spid="783"/>
                                        </p:tgtEl>
                                      </p:cBhvr>
                                    </p:animEffect>
                                  </p:childTnLst>
                                </p:cTn>
                              </p:par>
                            </p:childTnLst>
                          </p:cTn>
                        </p:par>
                        <p:par>
                          <p:cTn id="25" fill="hold">
                            <p:stCondLst>
                              <p:cond delay="1450"/>
                            </p:stCondLst>
                            <p:childTnLst>
                              <p:par>
                                <p:cTn id="26" presetID="22" presetClass="entr" presetSubtype="2" fill="hold" nodeType="afterEffect">
                                  <p:stCondLst>
                                    <p:cond delay="0"/>
                                  </p:stCondLst>
                                  <p:childTnLst>
                                    <p:set>
                                      <p:cBhvr>
                                        <p:cTn id="27" dur="1" fill="hold">
                                          <p:stCondLst>
                                            <p:cond delay="0"/>
                                          </p:stCondLst>
                                        </p:cTn>
                                        <p:tgtEl>
                                          <p:spTgt spid="807"/>
                                        </p:tgtEl>
                                        <p:attrNameLst>
                                          <p:attrName>style.visibility</p:attrName>
                                        </p:attrNameLst>
                                      </p:cBhvr>
                                      <p:to>
                                        <p:strVal val="visible"/>
                                      </p:to>
                                    </p:set>
                                    <p:animEffect transition="in" filter="wipe(right)">
                                      <p:cBhvr>
                                        <p:cTn id="28" dur="500"/>
                                        <p:tgtEl>
                                          <p:spTgt spid="807"/>
                                        </p:tgtEl>
                                      </p:cBhvr>
                                    </p:animEffect>
                                  </p:childTnLst>
                                </p:cTn>
                              </p:par>
                            </p:childTnLst>
                          </p:cTn>
                        </p:par>
                        <p:par>
                          <p:cTn id="29" fill="hold">
                            <p:stCondLst>
                              <p:cond delay="1950"/>
                            </p:stCondLst>
                            <p:childTnLst>
                              <p:par>
                                <p:cTn id="30" presetID="22" presetClass="entr" presetSubtype="4" fill="hold" nodeType="afterEffect">
                                  <p:stCondLst>
                                    <p:cond delay="200"/>
                                  </p:stCondLst>
                                  <p:childTnLst>
                                    <p:set>
                                      <p:cBhvr>
                                        <p:cTn id="31" dur="1" fill="hold">
                                          <p:stCondLst>
                                            <p:cond delay="0"/>
                                          </p:stCondLst>
                                        </p:cTn>
                                        <p:tgtEl>
                                          <p:spTgt spid="295"/>
                                        </p:tgtEl>
                                        <p:attrNameLst>
                                          <p:attrName>style.visibility</p:attrName>
                                        </p:attrNameLst>
                                      </p:cBhvr>
                                      <p:to>
                                        <p:strVal val="visible"/>
                                      </p:to>
                                    </p:set>
                                    <p:animEffect transition="in" filter="wipe(down)">
                                      <p:cBhvr>
                                        <p:cTn id="32" dur="750"/>
                                        <p:tgtEl>
                                          <p:spTgt spid="295"/>
                                        </p:tgtEl>
                                      </p:cBhvr>
                                    </p:animEffect>
                                  </p:childTnLst>
                                </p:cTn>
                              </p:par>
                              <p:par>
                                <p:cTn id="33" presetID="22" presetClass="entr" presetSubtype="4" fill="hold" nodeType="withEffect">
                                  <p:stCondLst>
                                    <p:cond delay="200"/>
                                  </p:stCondLst>
                                  <p:childTnLst>
                                    <p:set>
                                      <p:cBhvr>
                                        <p:cTn id="34" dur="1" fill="hold">
                                          <p:stCondLst>
                                            <p:cond delay="0"/>
                                          </p:stCondLst>
                                        </p:cTn>
                                        <p:tgtEl>
                                          <p:spTgt spid="298"/>
                                        </p:tgtEl>
                                        <p:attrNameLst>
                                          <p:attrName>style.visibility</p:attrName>
                                        </p:attrNameLst>
                                      </p:cBhvr>
                                      <p:to>
                                        <p:strVal val="visible"/>
                                      </p:to>
                                    </p:set>
                                    <p:animEffect transition="in" filter="wipe(down)">
                                      <p:cBhvr>
                                        <p:cTn id="35" dur="750"/>
                                        <p:tgtEl>
                                          <p:spTgt spid="298"/>
                                        </p:tgtEl>
                                      </p:cBhvr>
                                    </p:animEffect>
                                  </p:childTnLst>
                                </p:cTn>
                              </p:par>
                              <p:par>
                                <p:cTn id="36" presetID="22" presetClass="entr" presetSubtype="4" fill="hold" nodeType="withEffect">
                                  <p:stCondLst>
                                    <p:cond delay="200"/>
                                  </p:stCondLst>
                                  <p:childTnLst>
                                    <p:set>
                                      <p:cBhvr>
                                        <p:cTn id="37" dur="1" fill="hold">
                                          <p:stCondLst>
                                            <p:cond delay="0"/>
                                          </p:stCondLst>
                                        </p:cTn>
                                        <p:tgtEl>
                                          <p:spTgt spid="297"/>
                                        </p:tgtEl>
                                        <p:attrNameLst>
                                          <p:attrName>style.visibility</p:attrName>
                                        </p:attrNameLst>
                                      </p:cBhvr>
                                      <p:to>
                                        <p:strVal val="visible"/>
                                      </p:to>
                                    </p:set>
                                    <p:animEffect transition="in" filter="wipe(down)">
                                      <p:cBhvr>
                                        <p:cTn id="38" dur="750"/>
                                        <p:tgtEl>
                                          <p:spTgt spid="297"/>
                                        </p:tgtEl>
                                      </p:cBhvr>
                                    </p:animEffect>
                                  </p:childTnLst>
                                </p:cTn>
                              </p:par>
                              <p:par>
                                <p:cTn id="39" presetID="22" presetClass="entr" presetSubtype="4" fill="hold" nodeType="withEffect">
                                  <p:stCondLst>
                                    <p:cond delay="200"/>
                                  </p:stCondLst>
                                  <p:childTnLst>
                                    <p:set>
                                      <p:cBhvr>
                                        <p:cTn id="40" dur="1" fill="hold">
                                          <p:stCondLst>
                                            <p:cond delay="0"/>
                                          </p:stCondLst>
                                        </p:cTn>
                                        <p:tgtEl>
                                          <p:spTgt spid="296"/>
                                        </p:tgtEl>
                                        <p:attrNameLst>
                                          <p:attrName>style.visibility</p:attrName>
                                        </p:attrNameLst>
                                      </p:cBhvr>
                                      <p:to>
                                        <p:strVal val="visible"/>
                                      </p:to>
                                    </p:set>
                                    <p:animEffect transition="in" filter="wipe(down)">
                                      <p:cBhvr>
                                        <p:cTn id="41" dur="750"/>
                                        <p:tgtEl>
                                          <p:spTgt spid="296"/>
                                        </p:tgtEl>
                                      </p:cBhvr>
                                    </p:animEffect>
                                  </p:childTnLst>
                                </p:cTn>
                              </p:par>
                              <p:par>
                                <p:cTn id="42" presetID="10" presetClass="entr" presetSubtype="0" fill="hold" grpId="0" nodeType="withEffect">
                                  <p:stCondLst>
                                    <p:cond delay="900"/>
                                  </p:stCondLst>
                                  <p:childTnLst>
                                    <p:set>
                                      <p:cBhvr>
                                        <p:cTn id="43" dur="1" fill="hold">
                                          <p:stCondLst>
                                            <p:cond delay="0"/>
                                          </p:stCondLst>
                                        </p:cTn>
                                        <p:tgtEl>
                                          <p:spTgt spid="299"/>
                                        </p:tgtEl>
                                        <p:attrNameLst>
                                          <p:attrName>style.visibility</p:attrName>
                                        </p:attrNameLst>
                                      </p:cBhvr>
                                      <p:to>
                                        <p:strVal val="visible"/>
                                      </p:to>
                                    </p:set>
                                    <p:animEffect transition="in" filter="fade">
                                      <p:cBhvr>
                                        <p:cTn id="44" dur="500"/>
                                        <p:tgtEl>
                                          <p:spTgt spid="299"/>
                                        </p:tgtEl>
                                      </p:cBhvr>
                                    </p:animEffect>
                                  </p:childTnLst>
                                </p:cTn>
                              </p:par>
                              <p:par>
                                <p:cTn id="45" presetID="1" presetClass="entr" presetSubtype="0" fill="hold" grpId="0" nodeType="withEffect">
                                  <p:stCondLst>
                                    <p:cond delay="500"/>
                                  </p:stCondLst>
                                  <p:childTnLst>
                                    <p:set>
                                      <p:cBhvr>
                                        <p:cTn id="46" dur="1" fill="hold">
                                          <p:stCondLst>
                                            <p:cond delay="0"/>
                                          </p:stCondLst>
                                        </p:cTn>
                                        <p:tgtEl>
                                          <p:spTgt spid="291"/>
                                        </p:tgtEl>
                                        <p:attrNameLst>
                                          <p:attrName>style.visibility</p:attrName>
                                        </p:attrNameLst>
                                      </p:cBhvr>
                                      <p:to>
                                        <p:strVal val="visible"/>
                                      </p:to>
                                    </p:set>
                                  </p:childTnLst>
                                </p:cTn>
                              </p:par>
                              <p:par>
                                <p:cTn id="47" presetID="6" presetClass="emph" presetSubtype="0" accel="100000" autoRev="1" fill="hold" grpId="1" nodeType="withEffect">
                                  <p:stCondLst>
                                    <p:cond delay="0"/>
                                  </p:stCondLst>
                                  <p:childTnLst>
                                    <p:animScale>
                                      <p:cBhvr>
                                        <p:cTn id="48" dur="500" fill="hold"/>
                                        <p:tgtEl>
                                          <p:spTgt spid="291"/>
                                        </p:tgtEl>
                                      </p:cBhvr>
                                      <p:by x="0" y="0"/>
                                    </p:animScale>
                                  </p:childTnLst>
                                </p:cTn>
                              </p:par>
                              <p:par>
                                <p:cTn id="49" presetID="6" presetClass="emph" presetSubtype="0" decel="100000" fill="hold" grpId="2" nodeType="withEffect">
                                  <p:stCondLst>
                                    <p:cond delay="900"/>
                                  </p:stCondLst>
                                  <p:childTnLst>
                                    <p:animScale>
                                      <p:cBhvr>
                                        <p:cTn id="50" dur="500" fill="hold"/>
                                        <p:tgtEl>
                                          <p:spTgt spid="291"/>
                                        </p:tgtEl>
                                      </p:cBhvr>
                                      <p:by x="90000" y="90000"/>
                                    </p:animScale>
                                  </p:childTnLst>
                                </p:cTn>
                              </p:par>
                              <p:par>
                                <p:cTn id="51" presetID="1" presetClass="entr" presetSubtype="0" fill="hold" nodeType="withEffect">
                                  <p:stCondLst>
                                    <p:cond delay="500"/>
                                  </p:stCondLst>
                                  <p:childTnLst>
                                    <p:set>
                                      <p:cBhvr>
                                        <p:cTn id="52" dur="1" fill="hold">
                                          <p:stCondLst>
                                            <p:cond delay="0"/>
                                          </p:stCondLst>
                                        </p:cTn>
                                        <p:tgtEl>
                                          <p:spTgt spid="292"/>
                                        </p:tgtEl>
                                        <p:attrNameLst>
                                          <p:attrName>style.visibility</p:attrName>
                                        </p:attrNameLst>
                                      </p:cBhvr>
                                      <p:to>
                                        <p:strVal val="visible"/>
                                      </p:to>
                                    </p:set>
                                  </p:childTnLst>
                                </p:cTn>
                              </p:par>
                              <p:par>
                                <p:cTn id="53" presetID="6" presetClass="emph" presetSubtype="0" accel="100000" autoRev="1" fill="hold" nodeType="withEffect">
                                  <p:stCondLst>
                                    <p:cond delay="0"/>
                                  </p:stCondLst>
                                  <p:childTnLst>
                                    <p:animScale>
                                      <p:cBhvr>
                                        <p:cTn id="54" dur="500" fill="hold"/>
                                        <p:tgtEl>
                                          <p:spTgt spid="292"/>
                                        </p:tgtEl>
                                      </p:cBhvr>
                                      <p:by x="0" y="0"/>
                                    </p:animScale>
                                  </p:childTnLst>
                                </p:cTn>
                              </p:par>
                              <p:par>
                                <p:cTn id="55" presetID="6" presetClass="emph" presetSubtype="0" decel="100000" fill="hold" nodeType="withEffect">
                                  <p:stCondLst>
                                    <p:cond delay="900"/>
                                  </p:stCondLst>
                                  <p:childTnLst>
                                    <p:animScale>
                                      <p:cBhvr>
                                        <p:cTn id="56" dur="500" fill="hold"/>
                                        <p:tgtEl>
                                          <p:spTgt spid="292"/>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3" grpId="0" animBg="1"/>
      <p:bldP spid="291" grpId="0" animBg="1"/>
      <p:bldP spid="291" grpId="1" animBg="1"/>
      <p:bldP spid="291" grpId="2" animBg="1"/>
      <p:bldP spid="299"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81" name="Rectangle 280">
            <a:extLst>
              <a:ext uri="{FF2B5EF4-FFF2-40B4-BE49-F238E27FC236}">
                <a16:creationId xmlns:a16="http://schemas.microsoft.com/office/drawing/2014/main" id="{FA189CB8-C9DE-4A01-88C2-FFF6CE83C41E}"/>
              </a:ext>
            </a:extLst>
          </p:cNvPr>
          <p:cNvSpPr/>
          <p:nvPr/>
        </p:nvSpPr>
        <p:spPr>
          <a:xfrm>
            <a:off x="6236211" y="1773700"/>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2" name="Rectangle 281">
            <a:extLst>
              <a:ext uri="{FF2B5EF4-FFF2-40B4-BE49-F238E27FC236}">
                <a16:creationId xmlns:a16="http://schemas.microsoft.com/office/drawing/2014/main" id="{BCA8D483-A881-4B08-8BC6-38279BFC18AB}"/>
              </a:ext>
            </a:extLst>
          </p:cNvPr>
          <p:cNvSpPr/>
          <p:nvPr/>
        </p:nvSpPr>
        <p:spPr>
          <a:xfrm>
            <a:off x="6236211" y="2605098"/>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3" name="Rectangle 282">
            <a:extLst>
              <a:ext uri="{FF2B5EF4-FFF2-40B4-BE49-F238E27FC236}">
                <a16:creationId xmlns:a16="http://schemas.microsoft.com/office/drawing/2014/main" id="{FF177984-80BA-4714-91BC-FC48C8BA49D1}"/>
              </a:ext>
            </a:extLst>
          </p:cNvPr>
          <p:cNvSpPr/>
          <p:nvPr/>
        </p:nvSpPr>
        <p:spPr>
          <a:xfrm>
            <a:off x="6236211" y="3436497"/>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4" name="Rectangle 283">
            <a:extLst>
              <a:ext uri="{FF2B5EF4-FFF2-40B4-BE49-F238E27FC236}">
                <a16:creationId xmlns:a16="http://schemas.microsoft.com/office/drawing/2014/main" id="{A4117F94-0EF7-4137-8912-BB46C6729977}"/>
              </a:ext>
            </a:extLst>
          </p:cNvPr>
          <p:cNvSpPr/>
          <p:nvPr/>
        </p:nvSpPr>
        <p:spPr>
          <a:xfrm>
            <a:off x="6236211" y="4267895"/>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5" name="Rectangle 284">
            <a:extLst>
              <a:ext uri="{FF2B5EF4-FFF2-40B4-BE49-F238E27FC236}">
                <a16:creationId xmlns:a16="http://schemas.microsoft.com/office/drawing/2014/main" id="{82045190-4B07-485D-8BB6-11B172A4B9AD}"/>
              </a:ext>
            </a:extLst>
          </p:cNvPr>
          <p:cNvSpPr/>
          <p:nvPr/>
        </p:nvSpPr>
        <p:spPr>
          <a:xfrm>
            <a:off x="6236211" y="5930689"/>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6" name="Rectangle 285">
            <a:extLst>
              <a:ext uri="{FF2B5EF4-FFF2-40B4-BE49-F238E27FC236}">
                <a16:creationId xmlns:a16="http://schemas.microsoft.com/office/drawing/2014/main" id="{FCEAA1D7-2BC4-4914-BB57-8FD579509BF5}"/>
              </a:ext>
            </a:extLst>
          </p:cNvPr>
          <p:cNvSpPr/>
          <p:nvPr/>
        </p:nvSpPr>
        <p:spPr>
          <a:xfrm>
            <a:off x="6236211" y="5099294"/>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nvGrpSpPr>
          <p:cNvPr id="7" name="Group 6">
            <a:extLst>
              <a:ext uri="{FF2B5EF4-FFF2-40B4-BE49-F238E27FC236}">
                <a16:creationId xmlns:a16="http://schemas.microsoft.com/office/drawing/2014/main" id="{F722F9CA-7AB1-4610-8ADD-4090CE8950F0}"/>
              </a:ext>
            </a:extLst>
          </p:cNvPr>
          <p:cNvGrpSpPr/>
          <p:nvPr/>
        </p:nvGrpSpPr>
        <p:grpSpPr>
          <a:xfrm>
            <a:off x="6071150" y="114098"/>
            <a:ext cx="2530043" cy="9220754"/>
            <a:chOff x="3794468" y="598756"/>
            <a:chExt cx="1581277" cy="5235526"/>
          </a:xfrm>
        </p:grpSpPr>
        <p:sp>
          <p:nvSpPr>
            <p:cNvPr id="288" name="Rectangle 287">
              <a:extLst>
                <a:ext uri="{FF2B5EF4-FFF2-40B4-BE49-F238E27FC236}">
                  <a16:creationId xmlns:a16="http://schemas.microsoft.com/office/drawing/2014/main" id="{327D9701-A76C-4F9D-8137-2CEC3DEB231F}"/>
                </a:ext>
              </a:extLst>
            </p:cNvPr>
            <p:cNvSpPr/>
            <p:nvPr/>
          </p:nvSpPr>
          <p:spPr>
            <a:xfrm>
              <a:off x="3794468" y="598756"/>
              <a:ext cx="183885" cy="5235526"/>
            </a:xfrm>
            <a:prstGeom prst="rect">
              <a:avLst/>
            </a:prstGeom>
            <a:solidFill>
              <a:schemeClr val="accent4"/>
            </a:solidFill>
            <a:ln w="25400">
              <a:solidFill>
                <a:schemeClr val="tx2">
                  <a:lumMod val="9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9" name="Rectangle 288">
              <a:extLst>
                <a:ext uri="{FF2B5EF4-FFF2-40B4-BE49-F238E27FC236}">
                  <a16:creationId xmlns:a16="http://schemas.microsoft.com/office/drawing/2014/main" id="{0353EB1B-FD42-41DA-AB95-48461E70CDC5}"/>
                </a:ext>
              </a:extLst>
            </p:cNvPr>
            <p:cNvSpPr/>
            <p:nvPr/>
          </p:nvSpPr>
          <p:spPr>
            <a:xfrm>
              <a:off x="5191860" y="598756"/>
              <a:ext cx="183885" cy="5235526"/>
            </a:xfrm>
            <a:prstGeom prst="rect">
              <a:avLst/>
            </a:prstGeom>
            <a:solidFill>
              <a:schemeClr val="accent4"/>
            </a:solidFill>
            <a:ln w="25400">
              <a:solidFill>
                <a:schemeClr val="tx2">
                  <a:lumMod val="9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830" name="Rectangle 829">
            <a:extLst>
              <a:ext uri="{FF2B5EF4-FFF2-40B4-BE49-F238E27FC236}">
                <a16:creationId xmlns:a16="http://schemas.microsoft.com/office/drawing/2014/main" id="{D19EF3A5-3026-44E5-B63A-D5D8970A172A}"/>
              </a:ext>
            </a:extLst>
          </p:cNvPr>
          <p:cNvSpPr/>
          <p:nvPr/>
        </p:nvSpPr>
        <p:spPr>
          <a:xfrm>
            <a:off x="449815" y="-2149743"/>
            <a:ext cx="13730771" cy="412421"/>
          </a:xfrm>
          <a:prstGeom prst="rect">
            <a:avLst/>
          </a:prstGeom>
        </p:spPr>
        <p:txBody>
          <a:bodyPr wrap="square">
            <a:spAutoFit/>
          </a:bodyPr>
          <a:lstStyle/>
          <a:p>
            <a:pPr algn="ctr" defTabSz="731520">
              <a:spcAft>
                <a:spcPts val="2880"/>
              </a:spcAft>
            </a:pPr>
            <a:r>
              <a:rPr lang="en-US" sz="2000" dirty="0">
                <a:solidFill>
                  <a:prstClr val="white"/>
                </a:solidFill>
              </a:rPr>
              <a:t>Product team would like to leverage technologies (e.g., cloud) to make a better product faster</a:t>
            </a:r>
          </a:p>
        </p:txBody>
      </p:sp>
      <p:grpSp>
        <p:nvGrpSpPr>
          <p:cNvPr id="277" name="Group 276">
            <a:extLst>
              <a:ext uri="{FF2B5EF4-FFF2-40B4-BE49-F238E27FC236}">
                <a16:creationId xmlns:a16="http://schemas.microsoft.com/office/drawing/2014/main" id="{DF93CE0D-B48B-41BD-B5A4-9CE03C35359A}"/>
              </a:ext>
            </a:extLst>
          </p:cNvPr>
          <p:cNvGrpSpPr/>
          <p:nvPr/>
        </p:nvGrpSpPr>
        <p:grpSpPr>
          <a:xfrm>
            <a:off x="6071150" y="114098"/>
            <a:ext cx="2530043" cy="9220754"/>
            <a:chOff x="3794468" y="598756"/>
            <a:chExt cx="1581277" cy="5235526"/>
          </a:xfrm>
          <a:solidFill>
            <a:schemeClr val="accent4"/>
          </a:solidFill>
        </p:grpSpPr>
        <p:sp>
          <p:nvSpPr>
            <p:cNvPr id="278" name="Rectangle 277">
              <a:extLst>
                <a:ext uri="{FF2B5EF4-FFF2-40B4-BE49-F238E27FC236}">
                  <a16:creationId xmlns:a16="http://schemas.microsoft.com/office/drawing/2014/main" id="{5408EBF3-B512-4919-A1E6-3150E23F7902}"/>
                </a:ext>
              </a:extLst>
            </p:cNvPr>
            <p:cNvSpPr/>
            <p:nvPr/>
          </p:nvSpPr>
          <p:spPr>
            <a:xfrm>
              <a:off x="3794468" y="598756"/>
              <a:ext cx="183885" cy="5235526"/>
            </a:xfrm>
            <a:prstGeom prst="rect">
              <a:avLst/>
            </a:pr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79" name="Rectangle 278">
              <a:extLst>
                <a:ext uri="{FF2B5EF4-FFF2-40B4-BE49-F238E27FC236}">
                  <a16:creationId xmlns:a16="http://schemas.microsoft.com/office/drawing/2014/main" id="{ACB6E73B-E01A-4F7A-AC56-11644AF031AA}"/>
                </a:ext>
              </a:extLst>
            </p:cNvPr>
            <p:cNvSpPr/>
            <p:nvPr/>
          </p:nvSpPr>
          <p:spPr>
            <a:xfrm>
              <a:off x="5191860" y="598756"/>
              <a:ext cx="183885" cy="5235526"/>
            </a:xfrm>
            <a:prstGeom prst="rect">
              <a:avLst/>
            </a:pr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276" name="Hexagon 275">
            <a:extLst>
              <a:ext uri="{FF2B5EF4-FFF2-40B4-BE49-F238E27FC236}">
                <a16:creationId xmlns:a16="http://schemas.microsoft.com/office/drawing/2014/main" id="{294B743C-6D35-489E-A804-33FDA4975689}"/>
              </a:ext>
            </a:extLst>
          </p:cNvPr>
          <p:cNvSpPr/>
          <p:nvPr/>
        </p:nvSpPr>
        <p:spPr>
          <a:xfrm>
            <a:off x="6922393" y="5661332"/>
            <a:ext cx="935026" cy="806056"/>
          </a:xfrm>
          <a:prstGeom prst="hexagon">
            <a:avLst/>
          </a:prstGeom>
          <a:solidFill>
            <a:srgbClr val="E84B45"/>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 name="Oval 15">
            <a:extLst>
              <a:ext uri="{FF2B5EF4-FFF2-40B4-BE49-F238E27FC236}">
                <a16:creationId xmlns:a16="http://schemas.microsoft.com/office/drawing/2014/main" id="{09A2B1C6-B7DC-4A16-83BB-9BD42578CA2F}"/>
              </a:ext>
            </a:extLst>
          </p:cNvPr>
          <p:cNvSpPr/>
          <p:nvPr/>
        </p:nvSpPr>
        <p:spPr>
          <a:xfrm>
            <a:off x="5901587" y="-1465666"/>
            <a:ext cx="2827226" cy="2827226"/>
          </a:xfrm>
          <a:prstGeom prst="ellipse">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nvGrpSpPr>
          <p:cNvPr id="3" name="Group 2">
            <a:extLst>
              <a:ext uri="{FF2B5EF4-FFF2-40B4-BE49-F238E27FC236}">
                <a16:creationId xmlns:a16="http://schemas.microsoft.com/office/drawing/2014/main" id="{4E573F8D-EF66-454F-81DE-B6FBC6358857}"/>
              </a:ext>
            </a:extLst>
          </p:cNvPr>
          <p:cNvGrpSpPr/>
          <p:nvPr/>
        </p:nvGrpSpPr>
        <p:grpSpPr>
          <a:xfrm>
            <a:off x="6818742" y="195758"/>
            <a:ext cx="992920" cy="992920"/>
            <a:chOff x="3944651" y="-615005"/>
            <a:chExt cx="1209822" cy="1209822"/>
          </a:xfrm>
        </p:grpSpPr>
        <p:pic>
          <p:nvPicPr>
            <p:cNvPr id="31" name="Picture 30">
              <a:extLst>
                <a:ext uri="{FF2B5EF4-FFF2-40B4-BE49-F238E27FC236}">
                  <a16:creationId xmlns:a16="http://schemas.microsoft.com/office/drawing/2014/main" id="{92132CDF-DBB3-4567-BA42-6553FDF81CF7}"/>
                </a:ext>
              </a:extLst>
            </p:cNvPr>
            <p:cNvPicPr>
              <a:picLocks/>
            </p:cNvPicPr>
            <p:nvPr/>
          </p:nvPicPr>
          <p:blipFill>
            <a:blip r:embed="rId3"/>
            <a:stretch>
              <a:fillRect/>
            </a:stretch>
          </p:blipFill>
          <p:spPr>
            <a:xfrm>
              <a:off x="3944651" y="-615005"/>
              <a:ext cx="1209822" cy="1209822"/>
            </a:xfrm>
            <a:prstGeom prst="rect">
              <a:avLst/>
            </a:prstGeom>
          </p:spPr>
        </p:pic>
        <p:sp>
          <p:nvSpPr>
            <p:cNvPr id="156" name="Freeform: Shape 155">
              <a:extLst>
                <a:ext uri="{FF2B5EF4-FFF2-40B4-BE49-F238E27FC236}">
                  <a16:creationId xmlns:a16="http://schemas.microsoft.com/office/drawing/2014/main" id="{2E0C602A-F9B9-40D7-860E-6176B887F16D}"/>
                </a:ext>
              </a:extLst>
            </p:cNvPr>
            <p:cNvSpPr/>
            <p:nvPr/>
          </p:nvSpPr>
          <p:spPr>
            <a:xfrm>
              <a:off x="4269067" y="-376667"/>
              <a:ext cx="566489" cy="662794"/>
            </a:xfrm>
            <a:custGeom>
              <a:avLst/>
              <a:gdLst>
                <a:gd name="connsiteX0" fmla="*/ 285750 w 571500"/>
                <a:gd name="connsiteY0" fmla="*/ 0 h 662940"/>
                <a:gd name="connsiteX1" fmla="*/ 571500 w 571500"/>
                <a:gd name="connsiteY1" fmla="*/ 285750 h 662940"/>
                <a:gd name="connsiteX2" fmla="*/ 487806 w 571500"/>
                <a:gd name="connsiteY2" fmla="*/ 487806 h 662940"/>
                <a:gd name="connsiteX3" fmla="*/ 484091 w 571500"/>
                <a:gd name="connsiteY3" fmla="*/ 490871 h 662940"/>
                <a:gd name="connsiteX4" fmla="*/ 469704 w 571500"/>
                <a:gd name="connsiteY4" fmla="*/ 527329 h 662940"/>
                <a:gd name="connsiteX5" fmla="*/ 408625 w 571500"/>
                <a:gd name="connsiteY5" fmla="*/ 662939 h 662940"/>
                <a:gd name="connsiteX6" fmla="*/ 168595 w 571500"/>
                <a:gd name="connsiteY6" fmla="*/ 662940 h 662940"/>
                <a:gd name="connsiteX7" fmla="*/ 110731 w 571500"/>
                <a:gd name="connsiteY7" fmla="*/ 537331 h 662940"/>
                <a:gd name="connsiteX8" fmla="*/ 79112 w 571500"/>
                <a:gd name="connsiteY8" fmla="*/ 482252 h 662940"/>
                <a:gd name="connsiteX9" fmla="*/ 48802 w 571500"/>
                <a:gd name="connsiteY9" fmla="*/ 445515 h 662940"/>
                <a:gd name="connsiteX10" fmla="*/ 0 w 571500"/>
                <a:gd name="connsiteY10" fmla="*/ 285750 h 662940"/>
                <a:gd name="connsiteX11" fmla="*/ 285750 w 571500"/>
                <a:gd name="connsiteY11" fmla="*/ 0 h 662940"/>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9112 w 571500"/>
                <a:gd name="connsiteY8" fmla="*/ 482252 h 668655"/>
                <a:gd name="connsiteX9" fmla="*/ 48802 w 571500"/>
                <a:gd name="connsiteY9" fmla="*/ 44551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9112 w 571500"/>
                <a:gd name="connsiteY8" fmla="*/ 482252 h 668655"/>
                <a:gd name="connsiteX9" fmla="*/ 45972 w 571500"/>
                <a:gd name="connsiteY9" fmla="*/ 44834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0622 w 571500"/>
                <a:gd name="connsiteY8" fmla="*/ 487912 h 668655"/>
                <a:gd name="connsiteX9" fmla="*/ 45972 w 571500"/>
                <a:gd name="connsiteY9" fmla="*/ 44834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0622 w 571500"/>
                <a:gd name="connsiteY8" fmla="*/ 487912 h 668655"/>
                <a:gd name="connsiteX9" fmla="*/ 45972 w 571500"/>
                <a:gd name="connsiteY9" fmla="*/ 448345 h 668655"/>
                <a:gd name="connsiteX10" fmla="*/ 0 w 571500"/>
                <a:gd name="connsiteY10" fmla="*/ 285750 h 668655"/>
                <a:gd name="connsiteX11" fmla="*/ 285750 w 571500"/>
                <a:gd name="connsiteY11" fmla="*/ 0 h 66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0" h="668655">
                  <a:moveTo>
                    <a:pt x="285750" y="0"/>
                  </a:moveTo>
                  <a:cubicBezTo>
                    <a:pt x="443565" y="0"/>
                    <a:pt x="571500" y="127935"/>
                    <a:pt x="571500" y="285750"/>
                  </a:cubicBezTo>
                  <a:cubicBezTo>
                    <a:pt x="571500" y="364657"/>
                    <a:pt x="539517" y="436095"/>
                    <a:pt x="487806" y="487806"/>
                  </a:cubicBezTo>
                  <a:lnTo>
                    <a:pt x="484091" y="490871"/>
                  </a:lnTo>
                  <a:lnTo>
                    <a:pt x="469704" y="527329"/>
                  </a:lnTo>
                  <a:cubicBezTo>
                    <a:pt x="448392" y="572770"/>
                    <a:pt x="416776" y="590987"/>
                    <a:pt x="408625" y="662939"/>
                  </a:cubicBezTo>
                  <a:cubicBezTo>
                    <a:pt x="328615" y="662939"/>
                    <a:pt x="242890" y="668655"/>
                    <a:pt x="162880" y="668655"/>
                  </a:cubicBezTo>
                  <a:cubicBezTo>
                    <a:pt x="152879" y="619285"/>
                    <a:pt x="135020" y="576343"/>
                    <a:pt x="110731" y="537331"/>
                  </a:cubicBezTo>
                  <a:lnTo>
                    <a:pt x="70622" y="487912"/>
                  </a:lnTo>
                  <a:lnTo>
                    <a:pt x="45972" y="448345"/>
                  </a:lnTo>
                  <a:cubicBezTo>
                    <a:pt x="15161" y="402739"/>
                    <a:pt x="0" y="344931"/>
                    <a:pt x="0" y="285750"/>
                  </a:cubicBezTo>
                  <a:cubicBezTo>
                    <a:pt x="0" y="127935"/>
                    <a:pt x="127935" y="0"/>
                    <a:pt x="285750" y="0"/>
                  </a:cubicBezTo>
                  <a:close/>
                </a:path>
              </a:pathLst>
            </a:custGeom>
            <a:solidFill>
              <a:schemeClr val="tx1">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sp>
        <p:nvSpPr>
          <p:cNvPr id="290" name="TextBox 289">
            <a:extLst>
              <a:ext uri="{FF2B5EF4-FFF2-40B4-BE49-F238E27FC236}">
                <a16:creationId xmlns:a16="http://schemas.microsoft.com/office/drawing/2014/main" id="{5D06356E-B771-4B71-9B8C-2E824E9E973C}"/>
              </a:ext>
            </a:extLst>
          </p:cNvPr>
          <p:cNvSpPr txBox="1"/>
          <p:nvPr/>
        </p:nvSpPr>
        <p:spPr>
          <a:xfrm>
            <a:off x="8768764" y="5300789"/>
            <a:ext cx="5562296" cy="1569660"/>
          </a:xfrm>
          <a:prstGeom prst="rect">
            <a:avLst/>
          </a:prstGeom>
          <a:noFill/>
        </p:spPr>
        <p:txBody>
          <a:bodyPr wrap="square" rtlCol="0">
            <a:spAutoFit/>
          </a:bodyPr>
          <a:lstStyle/>
          <a:p>
            <a:pPr defTabSz="731520">
              <a:defRPr/>
            </a:pPr>
            <a:r>
              <a:rPr lang="en-US" sz="3200" dirty="0">
                <a:solidFill>
                  <a:prstClr val="white"/>
                </a:solidFill>
              </a:rPr>
              <a:t>We can’t leverage </a:t>
            </a:r>
            <a:br>
              <a:rPr lang="en-US" sz="3200" dirty="0">
                <a:solidFill>
                  <a:prstClr val="white"/>
                </a:solidFill>
              </a:rPr>
            </a:br>
            <a:r>
              <a:rPr lang="en-US" sz="3200" dirty="0">
                <a:solidFill>
                  <a:prstClr val="white"/>
                </a:solidFill>
              </a:rPr>
              <a:t>cloud because of </a:t>
            </a:r>
            <a:br>
              <a:rPr lang="en-US" sz="3200" dirty="0">
                <a:solidFill>
                  <a:prstClr val="white"/>
                </a:solidFill>
              </a:rPr>
            </a:br>
            <a:r>
              <a:rPr lang="en-US" sz="3200" b="1" dirty="0">
                <a:solidFill>
                  <a:schemeClr val="accent2"/>
                </a:solidFill>
              </a:rPr>
              <a:t>processes and policies</a:t>
            </a:r>
          </a:p>
        </p:txBody>
      </p:sp>
      <p:grpSp>
        <p:nvGrpSpPr>
          <p:cNvPr id="466" name="Group 465">
            <a:extLst>
              <a:ext uri="{FF2B5EF4-FFF2-40B4-BE49-F238E27FC236}">
                <a16:creationId xmlns:a16="http://schemas.microsoft.com/office/drawing/2014/main" id="{0CC12DC4-124A-42B4-9A44-B954CB4A2D2E}"/>
              </a:ext>
            </a:extLst>
          </p:cNvPr>
          <p:cNvGrpSpPr/>
          <p:nvPr/>
        </p:nvGrpSpPr>
        <p:grpSpPr>
          <a:xfrm>
            <a:off x="6216493" y="6864637"/>
            <a:ext cx="1048046" cy="2082896"/>
            <a:chOff x="3151084" y="2716740"/>
            <a:chExt cx="1383876" cy="2750332"/>
          </a:xfrm>
        </p:grpSpPr>
        <p:sp>
          <p:nvSpPr>
            <p:cNvPr id="467" name="Freeform: Shape 466">
              <a:extLst>
                <a:ext uri="{FF2B5EF4-FFF2-40B4-BE49-F238E27FC236}">
                  <a16:creationId xmlns:a16="http://schemas.microsoft.com/office/drawing/2014/main" id="{72A1D3C0-BBE3-4A20-B2BA-8BA55E953146}"/>
                </a:ext>
              </a:extLst>
            </p:cNvPr>
            <p:cNvSpPr/>
            <p:nvPr/>
          </p:nvSpPr>
          <p:spPr>
            <a:xfrm>
              <a:off x="3151084" y="3795139"/>
              <a:ext cx="1251740" cy="1671933"/>
            </a:xfrm>
            <a:custGeom>
              <a:avLst/>
              <a:gdLst>
                <a:gd name="connsiteX0" fmla="*/ 207177 w 998215"/>
                <a:gd name="connsiteY0" fmla="*/ 0 h 1333303"/>
                <a:gd name="connsiteX1" fmla="*/ 791039 w 998215"/>
                <a:gd name="connsiteY1" fmla="*/ 0 h 1333303"/>
                <a:gd name="connsiteX2" fmla="*/ 998215 w 998215"/>
                <a:gd name="connsiteY2" fmla="*/ 207787 h 1333303"/>
                <a:gd name="connsiteX3" fmla="*/ 998215 w 998215"/>
                <a:gd name="connsiteY3" fmla="*/ 1242937 h 1333303"/>
                <a:gd name="connsiteX4" fmla="*/ 998215 w 998215"/>
                <a:gd name="connsiteY4" fmla="*/ 1333303 h 1333303"/>
                <a:gd name="connsiteX5" fmla="*/ 0 w 998215"/>
                <a:gd name="connsiteY5" fmla="*/ 1333303 h 1333303"/>
                <a:gd name="connsiteX6" fmla="*/ 0 w 998215"/>
                <a:gd name="connsiteY6" fmla="*/ 1246429 h 1333303"/>
                <a:gd name="connsiteX7" fmla="*/ 0 w 998215"/>
                <a:gd name="connsiteY7" fmla="*/ 207787 h 1333303"/>
                <a:gd name="connsiteX8" fmla="*/ 207177 w 998215"/>
                <a:gd name="connsiteY8" fmla="*/ 0 h 13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215" h="1333303">
                  <a:moveTo>
                    <a:pt x="207177" y="0"/>
                  </a:moveTo>
                  <a:cubicBezTo>
                    <a:pt x="791039" y="0"/>
                    <a:pt x="791039" y="0"/>
                    <a:pt x="791039" y="0"/>
                  </a:cubicBezTo>
                  <a:cubicBezTo>
                    <a:pt x="906398" y="0"/>
                    <a:pt x="998215" y="92087"/>
                    <a:pt x="998215" y="207787"/>
                  </a:cubicBezTo>
                  <a:cubicBezTo>
                    <a:pt x="998215" y="721350"/>
                    <a:pt x="998215" y="1042326"/>
                    <a:pt x="998215" y="1242937"/>
                  </a:cubicBezTo>
                  <a:lnTo>
                    <a:pt x="998215" y="1333303"/>
                  </a:lnTo>
                  <a:lnTo>
                    <a:pt x="0" y="1333303"/>
                  </a:lnTo>
                  <a:lnTo>
                    <a:pt x="0" y="1246429"/>
                  </a:lnTo>
                  <a:cubicBezTo>
                    <a:pt x="0" y="207787"/>
                    <a:pt x="0" y="207787"/>
                    <a:pt x="0" y="207787"/>
                  </a:cubicBezTo>
                  <a:cubicBezTo>
                    <a:pt x="0" y="92087"/>
                    <a:pt x="91817" y="0"/>
                    <a:pt x="207177"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68" name="Freeform 13">
              <a:extLst>
                <a:ext uri="{FF2B5EF4-FFF2-40B4-BE49-F238E27FC236}">
                  <a16:creationId xmlns:a16="http://schemas.microsoft.com/office/drawing/2014/main" id="{852C7E19-0D7E-489C-B04B-6C13D696CA0A}"/>
                </a:ext>
              </a:extLst>
            </p:cNvPr>
            <p:cNvSpPr>
              <a:spLocks/>
            </p:cNvSpPr>
            <p:nvPr/>
          </p:nvSpPr>
          <p:spPr bwMode="auto">
            <a:xfrm>
              <a:off x="3271854" y="3721256"/>
              <a:ext cx="1013042" cy="1450653"/>
            </a:xfrm>
            <a:custGeom>
              <a:avLst/>
              <a:gdLst>
                <a:gd name="T0" fmla="*/ 343 w 343"/>
                <a:gd name="T1" fmla="*/ 490 h 490"/>
                <a:gd name="T2" fmla="*/ 0 w 343"/>
                <a:gd name="T3" fmla="*/ 490 h 490"/>
                <a:gd name="T4" fmla="*/ 0 w 343"/>
                <a:gd name="T5" fmla="*/ 101 h 490"/>
                <a:gd name="T6" fmla="*/ 101 w 343"/>
                <a:gd name="T7" fmla="*/ 0 h 490"/>
                <a:gd name="T8" fmla="*/ 242 w 343"/>
                <a:gd name="T9" fmla="*/ 0 h 490"/>
                <a:gd name="T10" fmla="*/ 343 w 343"/>
                <a:gd name="T11" fmla="*/ 101 h 490"/>
                <a:gd name="T12" fmla="*/ 343 w 343"/>
                <a:gd name="T13" fmla="*/ 490 h 490"/>
              </a:gdLst>
              <a:ahLst/>
              <a:cxnLst>
                <a:cxn ang="0">
                  <a:pos x="T0" y="T1"/>
                </a:cxn>
                <a:cxn ang="0">
                  <a:pos x="T2" y="T3"/>
                </a:cxn>
                <a:cxn ang="0">
                  <a:pos x="T4" y="T5"/>
                </a:cxn>
                <a:cxn ang="0">
                  <a:pos x="T6" y="T7"/>
                </a:cxn>
                <a:cxn ang="0">
                  <a:pos x="T8" y="T9"/>
                </a:cxn>
                <a:cxn ang="0">
                  <a:pos x="T10" y="T11"/>
                </a:cxn>
                <a:cxn ang="0">
                  <a:pos x="T12" y="T13"/>
                </a:cxn>
              </a:cxnLst>
              <a:rect l="0" t="0" r="r" b="b"/>
              <a:pathLst>
                <a:path w="343" h="490">
                  <a:moveTo>
                    <a:pt x="343" y="490"/>
                  </a:moveTo>
                  <a:cubicBezTo>
                    <a:pt x="0" y="490"/>
                    <a:pt x="0" y="490"/>
                    <a:pt x="0" y="490"/>
                  </a:cubicBezTo>
                  <a:cubicBezTo>
                    <a:pt x="0" y="101"/>
                    <a:pt x="0" y="101"/>
                    <a:pt x="0" y="101"/>
                  </a:cubicBezTo>
                  <a:cubicBezTo>
                    <a:pt x="0" y="45"/>
                    <a:pt x="45" y="0"/>
                    <a:pt x="101" y="0"/>
                  </a:cubicBezTo>
                  <a:cubicBezTo>
                    <a:pt x="242" y="0"/>
                    <a:pt x="242" y="0"/>
                    <a:pt x="242" y="0"/>
                  </a:cubicBezTo>
                  <a:cubicBezTo>
                    <a:pt x="298" y="0"/>
                    <a:pt x="343" y="45"/>
                    <a:pt x="343" y="101"/>
                  </a:cubicBezTo>
                  <a:cubicBezTo>
                    <a:pt x="343" y="490"/>
                    <a:pt x="343" y="490"/>
                    <a:pt x="343" y="49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9" name="Freeform 14">
              <a:extLst>
                <a:ext uri="{FF2B5EF4-FFF2-40B4-BE49-F238E27FC236}">
                  <a16:creationId xmlns:a16="http://schemas.microsoft.com/office/drawing/2014/main" id="{31449836-60A2-4D65-ADE3-180794356EA4}"/>
                </a:ext>
              </a:extLst>
            </p:cNvPr>
            <p:cNvSpPr>
              <a:spLocks/>
            </p:cNvSpPr>
            <p:nvPr/>
          </p:nvSpPr>
          <p:spPr bwMode="auto">
            <a:xfrm>
              <a:off x="3260486" y="3708469"/>
              <a:ext cx="1035775" cy="1474806"/>
            </a:xfrm>
            <a:custGeom>
              <a:avLst/>
              <a:gdLst>
                <a:gd name="T0" fmla="*/ 347 w 351"/>
                <a:gd name="T1" fmla="*/ 494 h 498"/>
                <a:gd name="T2" fmla="*/ 347 w 351"/>
                <a:gd name="T3" fmla="*/ 490 h 498"/>
                <a:gd name="T4" fmla="*/ 8 w 351"/>
                <a:gd name="T5" fmla="*/ 490 h 498"/>
                <a:gd name="T6" fmla="*/ 8 w 351"/>
                <a:gd name="T7" fmla="*/ 105 h 498"/>
                <a:gd name="T8" fmla="*/ 37 w 351"/>
                <a:gd name="T9" fmla="*/ 36 h 498"/>
                <a:gd name="T10" fmla="*/ 105 w 351"/>
                <a:gd name="T11" fmla="*/ 8 h 498"/>
                <a:gd name="T12" fmla="*/ 246 w 351"/>
                <a:gd name="T13" fmla="*/ 8 h 498"/>
                <a:gd name="T14" fmla="*/ 314 w 351"/>
                <a:gd name="T15" fmla="*/ 36 h 498"/>
                <a:gd name="T16" fmla="*/ 343 w 351"/>
                <a:gd name="T17" fmla="*/ 105 h 498"/>
                <a:gd name="T18" fmla="*/ 343 w 351"/>
                <a:gd name="T19" fmla="*/ 494 h 498"/>
                <a:gd name="T20" fmla="*/ 347 w 351"/>
                <a:gd name="T21" fmla="*/ 494 h 498"/>
                <a:gd name="T22" fmla="*/ 347 w 351"/>
                <a:gd name="T23" fmla="*/ 490 h 498"/>
                <a:gd name="T24" fmla="*/ 347 w 351"/>
                <a:gd name="T25" fmla="*/ 494 h 498"/>
                <a:gd name="T26" fmla="*/ 351 w 351"/>
                <a:gd name="T27" fmla="*/ 494 h 498"/>
                <a:gd name="T28" fmla="*/ 351 w 351"/>
                <a:gd name="T29" fmla="*/ 105 h 498"/>
                <a:gd name="T30" fmla="*/ 246 w 351"/>
                <a:gd name="T31" fmla="*/ 0 h 498"/>
                <a:gd name="T32" fmla="*/ 105 w 351"/>
                <a:gd name="T33" fmla="*/ 0 h 498"/>
                <a:gd name="T34" fmla="*/ 0 w 351"/>
                <a:gd name="T35" fmla="*/ 105 h 498"/>
                <a:gd name="T36" fmla="*/ 0 w 351"/>
                <a:gd name="T37" fmla="*/ 498 h 498"/>
                <a:gd name="T38" fmla="*/ 351 w 351"/>
                <a:gd name="T39" fmla="*/ 498 h 498"/>
                <a:gd name="T40" fmla="*/ 351 w 351"/>
                <a:gd name="T41" fmla="*/ 494 h 498"/>
                <a:gd name="T42" fmla="*/ 347 w 351"/>
                <a:gd name="T43" fmla="*/ 49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498">
                  <a:moveTo>
                    <a:pt x="347" y="494"/>
                  </a:moveTo>
                  <a:cubicBezTo>
                    <a:pt x="347" y="490"/>
                    <a:pt x="347" y="490"/>
                    <a:pt x="347" y="490"/>
                  </a:cubicBezTo>
                  <a:cubicBezTo>
                    <a:pt x="8" y="490"/>
                    <a:pt x="8" y="490"/>
                    <a:pt x="8" y="490"/>
                  </a:cubicBezTo>
                  <a:cubicBezTo>
                    <a:pt x="8" y="105"/>
                    <a:pt x="8" y="105"/>
                    <a:pt x="8" y="105"/>
                  </a:cubicBezTo>
                  <a:cubicBezTo>
                    <a:pt x="8" y="78"/>
                    <a:pt x="19" y="54"/>
                    <a:pt x="37" y="36"/>
                  </a:cubicBezTo>
                  <a:cubicBezTo>
                    <a:pt x="54" y="19"/>
                    <a:pt x="78" y="8"/>
                    <a:pt x="105" y="8"/>
                  </a:cubicBezTo>
                  <a:cubicBezTo>
                    <a:pt x="246" y="8"/>
                    <a:pt x="246" y="8"/>
                    <a:pt x="246" y="8"/>
                  </a:cubicBezTo>
                  <a:cubicBezTo>
                    <a:pt x="273" y="8"/>
                    <a:pt x="297" y="19"/>
                    <a:pt x="314" y="36"/>
                  </a:cubicBezTo>
                  <a:cubicBezTo>
                    <a:pt x="332" y="54"/>
                    <a:pt x="343" y="78"/>
                    <a:pt x="343" y="105"/>
                  </a:cubicBezTo>
                  <a:cubicBezTo>
                    <a:pt x="343" y="494"/>
                    <a:pt x="343" y="494"/>
                    <a:pt x="343" y="494"/>
                  </a:cubicBezTo>
                  <a:cubicBezTo>
                    <a:pt x="347" y="494"/>
                    <a:pt x="347" y="494"/>
                    <a:pt x="347" y="494"/>
                  </a:cubicBezTo>
                  <a:cubicBezTo>
                    <a:pt x="347" y="490"/>
                    <a:pt x="347" y="490"/>
                    <a:pt x="347" y="490"/>
                  </a:cubicBezTo>
                  <a:cubicBezTo>
                    <a:pt x="347" y="494"/>
                    <a:pt x="347" y="494"/>
                    <a:pt x="347" y="494"/>
                  </a:cubicBezTo>
                  <a:cubicBezTo>
                    <a:pt x="351" y="494"/>
                    <a:pt x="351" y="494"/>
                    <a:pt x="351" y="494"/>
                  </a:cubicBezTo>
                  <a:cubicBezTo>
                    <a:pt x="351" y="105"/>
                    <a:pt x="351" y="105"/>
                    <a:pt x="351" y="105"/>
                  </a:cubicBezTo>
                  <a:cubicBezTo>
                    <a:pt x="351" y="47"/>
                    <a:pt x="304" y="0"/>
                    <a:pt x="246" y="0"/>
                  </a:cubicBezTo>
                  <a:cubicBezTo>
                    <a:pt x="105" y="0"/>
                    <a:pt x="105" y="0"/>
                    <a:pt x="105" y="0"/>
                  </a:cubicBezTo>
                  <a:cubicBezTo>
                    <a:pt x="47" y="0"/>
                    <a:pt x="0" y="47"/>
                    <a:pt x="0" y="105"/>
                  </a:cubicBezTo>
                  <a:cubicBezTo>
                    <a:pt x="0" y="498"/>
                    <a:pt x="0" y="498"/>
                    <a:pt x="0" y="498"/>
                  </a:cubicBezTo>
                  <a:cubicBezTo>
                    <a:pt x="351" y="498"/>
                    <a:pt x="351" y="498"/>
                    <a:pt x="351" y="498"/>
                  </a:cubicBezTo>
                  <a:cubicBezTo>
                    <a:pt x="351" y="494"/>
                    <a:pt x="351" y="494"/>
                    <a:pt x="351" y="494"/>
                  </a:cubicBezTo>
                  <a:cubicBezTo>
                    <a:pt x="347" y="494"/>
                    <a:pt x="347" y="494"/>
                    <a:pt x="347" y="494"/>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0" name="Freeform 15">
              <a:extLst>
                <a:ext uri="{FF2B5EF4-FFF2-40B4-BE49-F238E27FC236}">
                  <a16:creationId xmlns:a16="http://schemas.microsoft.com/office/drawing/2014/main" id="{CEB8774A-39DE-4BDC-8625-CDA54E78E4CC}"/>
                </a:ext>
              </a:extLst>
            </p:cNvPr>
            <p:cNvSpPr>
              <a:spLocks/>
            </p:cNvSpPr>
            <p:nvPr/>
          </p:nvSpPr>
          <p:spPr bwMode="auto">
            <a:xfrm>
              <a:off x="3372732" y="2716740"/>
              <a:ext cx="802762" cy="926371"/>
            </a:xfrm>
            <a:custGeom>
              <a:avLst/>
              <a:gdLst>
                <a:gd name="T0" fmla="*/ 251 w 272"/>
                <a:gd name="T1" fmla="*/ 241 h 313"/>
                <a:gd name="T2" fmla="*/ 268 w 272"/>
                <a:gd name="T3" fmla="*/ 198 h 313"/>
                <a:gd name="T4" fmla="*/ 261 w 272"/>
                <a:gd name="T5" fmla="*/ 200 h 313"/>
                <a:gd name="T6" fmla="*/ 260 w 272"/>
                <a:gd name="T7" fmla="*/ 123 h 313"/>
                <a:gd name="T8" fmla="*/ 135 w 272"/>
                <a:gd name="T9" fmla="*/ 0 h 313"/>
                <a:gd name="T10" fmla="*/ 11 w 272"/>
                <a:gd name="T11" fmla="*/ 124 h 313"/>
                <a:gd name="T12" fmla="*/ 11 w 272"/>
                <a:gd name="T13" fmla="*/ 200 h 313"/>
                <a:gd name="T14" fmla="*/ 4 w 272"/>
                <a:gd name="T15" fmla="*/ 198 h 313"/>
                <a:gd name="T16" fmla="*/ 20 w 272"/>
                <a:gd name="T17" fmla="*/ 241 h 313"/>
                <a:gd name="T18" fmla="*/ 3 w 272"/>
                <a:gd name="T19" fmla="*/ 241 h 313"/>
                <a:gd name="T20" fmla="*/ 40 w 272"/>
                <a:gd name="T21" fmla="*/ 282 h 313"/>
                <a:gd name="T22" fmla="*/ 40 w 272"/>
                <a:gd name="T23" fmla="*/ 286 h 313"/>
                <a:gd name="T24" fmla="*/ 32 w 272"/>
                <a:gd name="T25" fmla="*/ 304 h 313"/>
                <a:gd name="T26" fmla="*/ 75 w 272"/>
                <a:gd name="T27" fmla="*/ 297 h 313"/>
                <a:gd name="T28" fmla="*/ 123 w 272"/>
                <a:gd name="T29" fmla="*/ 297 h 313"/>
                <a:gd name="T30" fmla="*/ 123 w 272"/>
                <a:gd name="T31" fmla="*/ 224 h 313"/>
                <a:gd name="T32" fmla="*/ 220 w 272"/>
                <a:gd name="T33" fmla="*/ 224 h 313"/>
                <a:gd name="T34" fmla="*/ 224 w 272"/>
                <a:gd name="T35" fmla="*/ 241 h 313"/>
                <a:gd name="T36" fmla="*/ 217 w 272"/>
                <a:gd name="T37" fmla="*/ 241 h 313"/>
                <a:gd name="T38" fmla="*/ 217 w 272"/>
                <a:gd name="T39" fmla="*/ 258 h 313"/>
                <a:gd name="T40" fmla="*/ 182 w 272"/>
                <a:gd name="T41" fmla="*/ 272 h 313"/>
                <a:gd name="T42" fmla="*/ 187 w 272"/>
                <a:gd name="T43" fmla="*/ 282 h 313"/>
                <a:gd name="T44" fmla="*/ 240 w 272"/>
                <a:gd name="T45" fmla="*/ 304 h 313"/>
                <a:gd name="T46" fmla="*/ 231 w 272"/>
                <a:gd name="T47" fmla="*/ 282 h 313"/>
                <a:gd name="T48" fmla="*/ 269 w 272"/>
                <a:gd name="T49" fmla="*/ 241 h 313"/>
                <a:gd name="T50" fmla="*/ 251 w 272"/>
                <a:gd name="T51" fmla="*/ 24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2" h="313">
                  <a:moveTo>
                    <a:pt x="251" y="241"/>
                  </a:moveTo>
                  <a:cubicBezTo>
                    <a:pt x="264" y="232"/>
                    <a:pt x="272" y="215"/>
                    <a:pt x="268" y="198"/>
                  </a:cubicBezTo>
                  <a:cubicBezTo>
                    <a:pt x="261" y="200"/>
                    <a:pt x="261" y="200"/>
                    <a:pt x="261" y="200"/>
                  </a:cubicBezTo>
                  <a:cubicBezTo>
                    <a:pt x="260" y="123"/>
                    <a:pt x="260" y="123"/>
                    <a:pt x="260" y="123"/>
                  </a:cubicBezTo>
                  <a:cubicBezTo>
                    <a:pt x="259" y="55"/>
                    <a:pt x="203" y="0"/>
                    <a:pt x="135" y="0"/>
                  </a:cubicBezTo>
                  <a:cubicBezTo>
                    <a:pt x="66" y="0"/>
                    <a:pt x="11" y="56"/>
                    <a:pt x="11" y="124"/>
                  </a:cubicBezTo>
                  <a:cubicBezTo>
                    <a:pt x="11" y="200"/>
                    <a:pt x="11" y="200"/>
                    <a:pt x="11" y="200"/>
                  </a:cubicBezTo>
                  <a:cubicBezTo>
                    <a:pt x="4" y="198"/>
                    <a:pt x="4" y="198"/>
                    <a:pt x="4" y="198"/>
                  </a:cubicBezTo>
                  <a:cubicBezTo>
                    <a:pt x="0" y="215"/>
                    <a:pt x="7" y="232"/>
                    <a:pt x="20" y="241"/>
                  </a:cubicBezTo>
                  <a:cubicBezTo>
                    <a:pt x="3" y="241"/>
                    <a:pt x="3" y="241"/>
                    <a:pt x="3" y="241"/>
                  </a:cubicBezTo>
                  <a:cubicBezTo>
                    <a:pt x="3" y="262"/>
                    <a:pt x="19" y="279"/>
                    <a:pt x="40" y="282"/>
                  </a:cubicBezTo>
                  <a:cubicBezTo>
                    <a:pt x="40" y="286"/>
                    <a:pt x="40" y="286"/>
                    <a:pt x="40" y="286"/>
                  </a:cubicBezTo>
                  <a:cubicBezTo>
                    <a:pt x="32" y="304"/>
                    <a:pt x="32" y="304"/>
                    <a:pt x="32" y="304"/>
                  </a:cubicBezTo>
                  <a:cubicBezTo>
                    <a:pt x="47" y="311"/>
                    <a:pt x="64" y="307"/>
                    <a:pt x="75" y="297"/>
                  </a:cubicBezTo>
                  <a:cubicBezTo>
                    <a:pt x="123" y="297"/>
                    <a:pt x="123" y="297"/>
                    <a:pt x="123" y="297"/>
                  </a:cubicBezTo>
                  <a:cubicBezTo>
                    <a:pt x="123" y="224"/>
                    <a:pt x="123" y="224"/>
                    <a:pt x="123" y="224"/>
                  </a:cubicBezTo>
                  <a:cubicBezTo>
                    <a:pt x="220" y="224"/>
                    <a:pt x="220" y="224"/>
                    <a:pt x="220" y="224"/>
                  </a:cubicBezTo>
                  <a:cubicBezTo>
                    <a:pt x="224" y="241"/>
                    <a:pt x="224" y="241"/>
                    <a:pt x="224" y="241"/>
                  </a:cubicBezTo>
                  <a:cubicBezTo>
                    <a:pt x="217" y="241"/>
                    <a:pt x="217" y="241"/>
                    <a:pt x="217" y="241"/>
                  </a:cubicBezTo>
                  <a:cubicBezTo>
                    <a:pt x="217" y="258"/>
                    <a:pt x="217" y="258"/>
                    <a:pt x="217" y="258"/>
                  </a:cubicBezTo>
                  <a:cubicBezTo>
                    <a:pt x="182" y="272"/>
                    <a:pt x="182" y="272"/>
                    <a:pt x="182" y="272"/>
                  </a:cubicBezTo>
                  <a:cubicBezTo>
                    <a:pt x="187" y="282"/>
                    <a:pt x="187" y="282"/>
                    <a:pt x="187" y="282"/>
                  </a:cubicBezTo>
                  <a:cubicBezTo>
                    <a:pt x="195" y="303"/>
                    <a:pt x="219" y="313"/>
                    <a:pt x="240" y="304"/>
                  </a:cubicBezTo>
                  <a:cubicBezTo>
                    <a:pt x="231" y="282"/>
                    <a:pt x="231" y="282"/>
                    <a:pt x="231" y="282"/>
                  </a:cubicBezTo>
                  <a:cubicBezTo>
                    <a:pt x="252" y="280"/>
                    <a:pt x="269" y="263"/>
                    <a:pt x="269" y="241"/>
                  </a:cubicBezTo>
                  <a:lnTo>
                    <a:pt x="251" y="241"/>
                  </a:lnTo>
                  <a:close/>
                </a:path>
              </a:pathLst>
            </a:custGeom>
            <a:solidFill>
              <a:schemeClr val="tx1">
                <a:lumMod val="85000"/>
              </a:schemeClr>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1" name="Freeform 16">
              <a:extLst>
                <a:ext uri="{FF2B5EF4-FFF2-40B4-BE49-F238E27FC236}">
                  <a16:creationId xmlns:a16="http://schemas.microsoft.com/office/drawing/2014/main" id="{613A506C-9A85-4E72-85D7-BF530B6CE9C7}"/>
                </a:ext>
              </a:extLst>
            </p:cNvPr>
            <p:cNvSpPr>
              <a:spLocks/>
            </p:cNvSpPr>
            <p:nvPr/>
          </p:nvSpPr>
          <p:spPr bwMode="auto">
            <a:xfrm>
              <a:off x="3372732" y="2716740"/>
              <a:ext cx="802762" cy="926371"/>
            </a:xfrm>
            <a:custGeom>
              <a:avLst/>
              <a:gdLst>
                <a:gd name="T0" fmla="*/ 251 w 272"/>
                <a:gd name="T1" fmla="*/ 241 h 313"/>
                <a:gd name="T2" fmla="*/ 268 w 272"/>
                <a:gd name="T3" fmla="*/ 198 h 313"/>
                <a:gd name="T4" fmla="*/ 261 w 272"/>
                <a:gd name="T5" fmla="*/ 200 h 313"/>
                <a:gd name="T6" fmla="*/ 260 w 272"/>
                <a:gd name="T7" fmla="*/ 123 h 313"/>
                <a:gd name="T8" fmla="*/ 135 w 272"/>
                <a:gd name="T9" fmla="*/ 0 h 313"/>
                <a:gd name="T10" fmla="*/ 11 w 272"/>
                <a:gd name="T11" fmla="*/ 124 h 313"/>
                <a:gd name="T12" fmla="*/ 11 w 272"/>
                <a:gd name="T13" fmla="*/ 200 h 313"/>
                <a:gd name="T14" fmla="*/ 4 w 272"/>
                <a:gd name="T15" fmla="*/ 198 h 313"/>
                <a:gd name="T16" fmla="*/ 20 w 272"/>
                <a:gd name="T17" fmla="*/ 241 h 313"/>
                <a:gd name="T18" fmla="*/ 3 w 272"/>
                <a:gd name="T19" fmla="*/ 241 h 313"/>
                <a:gd name="T20" fmla="*/ 40 w 272"/>
                <a:gd name="T21" fmla="*/ 282 h 313"/>
                <a:gd name="T22" fmla="*/ 40 w 272"/>
                <a:gd name="T23" fmla="*/ 286 h 313"/>
                <a:gd name="T24" fmla="*/ 32 w 272"/>
                <a:gd name="T25" fmla="*/ 304 h 313"/>
                <a:gd name="T26" fmla="*/ 75 w 272"/>
                <a:gd name="T27" fmla="*/ 297 h 313"/>
                <a:gd name="T28" fmla="*/ 123 w 272"/>
                <a:gd name="T29" fmla="*/ 297 h 313"/>
                <a:gd name="T30" fmla="*/ 123 w 272"/>
                <a:gd name="T31" fmla="*/ 224 h 313"/>
                <a:gd name="T32" fmla="*/ 220 w 272"/>
                <a:gd name="T33" fmla="*/ 224 h 313"/>
                <a:gd name="T34" fmla="*/ 224 w 272"/>
                <a:gd name="T35" fmla="*/ 241 h 313"/>
                <a:gd name="T36" fmla="*/ 217 w 272"/>
                <a:gd name="T37" fmla="*/ 241 h 313"/>
                <a:gd name="T38" fmla="*/ 217 w 272"/>
                <a:gd name="T39" fmla="*/ 258 h 313"/>
                <a:gd name="T40" fmla="*/ 182 w 272"/>
                <a:gd name="T41" fmla="*/ 272 h 313"/>
                <a:gd name="T42" fmla="*/ 187 w 272"/>
                <a:gd name="T43" fmla="*/ 282 h 313"/>
                <a:gd name="T44" fmla="*/ 240 w 272"/>
                <a:gd name="T45" fmla="*/ 304 h 313"/>
                <a:gd name="T46" fmla="*/ 231 w 272"/>
                <a:gd name="T47" fmla="*/ 282 h 313"/>
                <a:gd name="T48" fmla="*/ 269 w 272"/>
                <a:gd name="T49" fmla="*/ 241 h 313"/>
                <a:gd name="T50" fmla="*/ 251 w 272"/>
                <a:gd name="T51" fmla="*/ 24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2" h="313">
                  <a:moveTo>
                    <a:pt x="251" y="241"/>
                  </a:moveTo>
                  <a:cubicBezTo>
                    <a:pt x="264" y="232"/>
                    <a:pt x="272" y="215"/>
                    <a:pt x="268" y="198"/>
                  </a:cubicBezTo>
                  <a:cubicBezTo>
                    <a:pt x="261" y="200"/>
                    <a:pt x="261" y="200"/>
                    <a:pt x="261" y="200"/>
                  </a:cubicBezTo>
                  <a:cubicBezTo>
                    <a:pt x="260" y="123"/>
                    <a:pt x="260" y="123"/>
                    <a:pt x="260" y="123"/>
                  </a:cubicBezTo>
                  <a:cubicBezTo>
                    <a:pt x="259" y="55"/>
                    <a:pt x="203" y="0"/>
                    <a:pt x="135" y="0"/>
                  </a:cubicBezTo>
                  <a:cubicBezTo>
                    <a:pt x="66" y="0"/>
                    <a:pt x="11" y="56"/>
                    <a:pt x="11" y="124"/>
                  </a:cubicBezTo>
                  <a:cubicBezTo>
                    <a:pt x="11" y="200"/>
                    <a:pt x="11" y="200"/>
                    <a:pt x="11" y="200"/>
                  </a:cubicBezTo>
                  <a:cubicBezTo>
                    <a:pt x="4" y="198"/>
                    <a:pt x="4" y="198"/>
                    <a:pt x="4" y="198"/>
                  </a:cubicBezTo>
                  <a:cubicBezTo>
                    <a:pt x="0" y="215"/>
                    <a:pt x="7" y="232"/>
                    <a:pt x="20" y="241"/>
                  </a:cubicBezTo>
                  <a:cubicBezTo>
                    <a:pt x="3" y="241"/>
                    <a:pt x="3" y="241"/>
                    <a:pt x="3" y="241"/>
                  </a:cubicBezTo>
                  <a:cubicBezTo>
                    <a:pt x="3" y="262"/>
                    <a:pt x="19" y="279"/>
                    <a:pt x="40" y="282"/>
                  </a:cubicBezTo>
                  <a:cubicBezTo>
                    <a:pt x="40" y="286"/>
                    <a:pt x="40" y="286"/>
                    <a:pt x="40" y="286"/>
                  </a:cubicBezTo>
                  <a:cubicBezTo>
                    <a:pt x="32" y="304"/>
                    <a:pt x="32" y="304"/>
                    <a:pt x="32" y="304"/>
                  </a:cubicBezTo>
                  <a:cubicBezTo>
                    <a:pt x="47" y="311"/>
                    <a:pt x="64" y="307"/>
                    <a:pt x="75" y="297"/>
                  </a:cubicBezTo>
                  <a:cubicBezTo>
                    <a:pt x="123" y="297"/>
                    <a:pt x="123" y="297"/>
                    <a:pt x="123" y="297"/>
                  </a:cubicBezTo>
                  <a:cubicBezTo>
                    <a:pt x="123" y="224"/>
                    <a:pt x="123" y="224"/>
                    <a:pt x="123" y="224"/>
                  </a:cubicBezTo>
                  <a:cubicBezTo>
                    <a:pt x="220" y="224"/>
                    <a:pt x="220" y="224"/>
                    <a:pt x="220" y="224"/>
                  </a:cubicBezTo>
                  <a:cubicBezTo>
                    <a:pt x="224" y="241"/>
                    <a:pt x="224" y="241"/>
                    <a:pt x="224" y="241"/>
                  </a:cubicBezTo>
                  <a:cubicBezTo>
                    <a:pt x="217" y="241"/>
                    <a:pt x="217" y="241"/>
                    <a:pt x="217" y="241"/>
                  </a:cubicBezTo>
                  <a:cubicBezTo>
                    <a:pt x="217" y="258"/>
                    <a:pt x="217" y="258"/>
                    <a:pt x="217" y="258"/>
                  </a:cubicBezTo>
                  <a:cubicBezTo>
                    <a:pt x="182" y="272"/>
                    <a:pt x="182" y="272"/>
                    <a:pt x="182" y="272"/>
                  </a:cubicBezTo>
                  <a:cubicBezTo>
                    <a:pt x="187" y="282"/>
                    <a:pt x="187" y="282"/>
                    <a:pt x="187" y="282"/>
                  </a:cubicBezTo>
                  <a:cubicBezTo>
                    <a:pt x="195" y="303"/>
                    <a:pt x="219" y="313"/>
                    <a:pt x="240" y="304"/>
                  </a:cubicBezTo>
                  <a:cubicBezTo>
                    <a:pt x="231" y="282"/>
                    <a:pt x="231" y="282"/>
                    <a:pt x="231" y="282"/>
                  </a:cubicBezTo>
                  <a:cubicBezTo>
                    <a:pt x="252" y="280"/>
                    <a:pt x="269" y="263"/>
                    <a:pt x="269" y="241"/>
                  </a:cubicBezTo>
                  <a:lnTo>
                    <a:pt x="251" y="241"/>
                  </a:ln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2" name="Freeform 23">
              <a:extLst>
                <a:ext uri="{FF2B5EF4-FFF2-40B4-BE49-F238E27FC236}">
                  <a16:creationId xmlns:a16="http://schemas.microsoft.com/office/drawing/2014/main" id="{C597FE17-6BE6-49B5-9BBF-A5EEBFD93E6A}"/>
                </a:ext>
              </a:extLst>
            </p:cNvPr>
            <p:cNvSpPr>
              <a:spLocks/>
            </p:cNvSpPr>
            <p:nvPr/>
          </p:nvSpPr>
          <p:spPr bwMode="auto">
            <a:xfrm>
              <a:off x="3430985" y="3285066"/>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rgbClr val="FFF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3" name="Freeform 25">
              <a:extLst>
                <a:ext uri="{FF2B5EF4-FFF2-40B4-BE49-F238E27FC236}">
                  <a16:creationId xmlns:a16="http://schemas.microsoft.com/office/drawing/2014/main" id="{8457DD4C-8B3F-4853-90CD-1A120181ADA3}"/>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4" name="Freeform 26">
              <a:extLst>
                <a:ext uri="{FF2B5EF4-FFF2-40B4-BE49-F238E27FC236}">
                  <a16:creationId xmlns:a16="http://schemas.microsoft.com/office/drawing/2014/main" id="{7F3200D7-C911-4381-9A13-E6B5314CA6D5}"/>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5" name="Freeform 27">
              <a:extLst>
                <a:ext uri="{FF2B5EF4-FFF2-40B4-BE49-F238E27FC236}">
                  <a16:creationId xmlns:a16="http://schemas.microsoft.com/office/drawing/2014/main" id="{97C79674-C7CC-49AD-81CA-F5DCDBCFFE46}"/>
                </a:ext>
              </a:extLst>
            </p:cNvPr>
            <p:cNvSpPr>
              <a:spLocks/>
            </p:cNvSpPr>
            <p:nvPr/>
          </p:nvSpPr>
          <p:spPr bwMode="auto">
            <a:xfrm>
              <a:off x="3567384" y="3675791"/>
              <a:ext cx="58253" cy="45466"/>
            </a:xfrm>
            <a:custGeom>
              <a:avLst/>
              <a:gdLst>
                <a:gd name="T0" fmla="*/ 20 w 20"/>
                <a:gd name="T1" fmla="*/ 15 h 15"/>
                <a:gd name="T2" fmla="*/ 0 w 20"/>
                <a:gd name="T3" fmla="*/ 15 h 15"/>
                <a:gd name="T4" fmla="*/ 0 w 20"/>
                <a:gd name="T5" fmla="*/ 6 h 15"/>
                <a:gd name="T6" fmla="*/ 6 w 20"/>
                <a:gd name="T7" fmla="*/ 0 h 15"/>
                <a:gd name="T8" fmla="*/ 20 w 20"/>
                <a:gd name="T9" fmla="*/ 0 h 15"/>
                <a:gd name="T10" fmla="*/ 2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20" y="15"/>
                  </a:moveTo>
                  <a:cubicBezTo>
                    <a:pt x="0" y="15"/>
                    <a:pt x="0" y="15"/>
                    <a:pt x="0" y="15"/>
                  </a:cubicBezTo>
                  <a:cubicBezTo>
                    <a:pt x="0" y="6"/>
                    <a:pt x="0" y="6"/>
                    <a:pt x="0" y="6"/>
                  </a:cubicBezTo>
                  <a:cubicBezTo>
                    <a:pt x="0" y="3"/>
                    <a:pt x="3" y="0"/>
                    <a:pt x="6" y="0"/>
                  </a:cubicBezTo>
                  <a:cubicBezTo>
                    <a:pt x="20" y="0"/>
                    <a:pt x="20" y="0"/>
                    <a:pt x="20" y="0"/>
                  </a:cubicBezTo>
                  <a:lnTo>
                    <a:pt x="20" y="15"/>
                  </a:lnTo>
                  <a:close/>
                </a:path>
              </a:pathLst>
            </a:custGeom>
            <a:solidFill>
              <a:srgbClr val="F7F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6" name="Freeform 28">
              <a:extLst>
                <a:ext uri="{FF2B5EF4-FFF2-40B4-BE49-F238E27FC236}">
                  <a16:creationId xmlns:a16="http://schemas.microsoft.com/office/drawing/2014/main" id="{9DAED19D-DA1E-47A7-9A27-3E1012B38CE0}"/>
                </a:ext>
              </a:extLst>
            </p:cNvPr>
            <p:cNvSpPr>
              <a:spLocks/>
            </p:cNvSpPr>
            <p:nvPr/>
          </p:nvSpPr>
          <p:spPr bwMode="auto">
            <a:xfrm>
              <a:off x="3567384" y="3675791"/>
              <a:ext cx="58253" cy="45466"/>
            </a:xfrm>
            <a:custGeom>
              <a:avLst/>
              <a:gdLst>
                <a:gd name="T0" fmla="*/ 20 w 20"/>
                <a:gd name="T1" fmla="*/ 15 h 15"/>
                <a:gd name="T2" fmla="*/ 0 w 20"/>
                <a:gd name="T3" fmla="*/ 15 h 15"/>
                <a:gd name="T4" fmla="*/ 0 w 20"/>
                <a:gd name="T5" fmla="*/ 6 h 15"/>
                <a:gd name="T6" fmla="*/ 6 w 20"/>
                <a:gd name="T7" fmla="*/ 0 h 15"/>
                <a:gd name="T8" fmla="*/ 20 w 20"/>
                <a:gd name="T9" fmla="*/ 0 h 15"/>
                <a:gd name="T10" fmla="*/ 2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20" y="15"/>
                  </a:moveTo>
                  <a:cubicBezTo>
                    <a:pt x="0" y="15"/>
                    <a:pt x="0" y="15"/>
                    <a:pt x="0" y="15"/>
                  </a:cubicBezTo>
                  <a:cubicBezTo>
                    <a:pt x="0" y="6"/>
                    <a:pt x="0" y="6"/>
                    <a:pt x="0" y="6"/>
                  </a:cubicBezTo>
                  <a:cubicBezTo>
                    <a:pt x="0" y="3"/>
                    <a:pt x="3" y="0"/>
                    <a:pt x="6" y="0"/>
                  </a:cubicBezTo>
                  <a:cubicBezTo>
                    <a:pt x="20" y="0"/>
                    <a:pt x="20" y="0"/>
                    <a:pt x="20" y="0"/>
                  </a:cubicBezTo>
                  <a:lnTo>
                    <a:pt x="20" y="15"/>
                  </a:lnTo>
                  <a:close/>
                </a:path>
              </a:pathLst>
            </a:custGeom>
            <a:solidFill>
              <a:schemeClr val="tx1">
                <a:lumMod val="95000"/>
              </a:schemeClr>
            </a:solidFill>
            <a:ln w="254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7" name="Freeform 29">
              <a:extLst>
                <a:ext uri="{FF2B5EF4-FFF2-40B4-BE49-F238E27FC236}">
                  <a16:creationId xmlns:a16="http://schemas.microsoft.com/office/drawing/2014/main" id="{5133F613-B391-41B7-9308-A804E651256F}"/>
                </a:ext>
              </a:extLst>
            </p:cNvPr>
            <p:cNvSpPr>
              <a:spLocks/>
            </p:cNvSpPr>
            <p:nvPr/>
          </p:nvSpPr>
          <p:spPr bwMode="auto">
            <a:xfrm>
              <a:off x="3625638" y="3628903"/>
              <a:ext cx="295530" cy="112245"/>
            </a:xfrm>
            <a:custGeom>
              <a:avLst/>
              <a:gdLst>
                <a:gd name="T0" fmla="*/ 100 w 100"/>
                <a:gd name="T1" fmla="*/ 0 h 38"/>
                <a:gd name="T2" fmla="*/ 100 w 100"/>
                <a:gd name="T3" fmla="*/ 29 h 38"/>
                <a:gd name="T4" fmla="*/ 59 w 100"/>
                <a:gd name="T5" fmla="*/ 38 h 38"/>
                <a:gd name="T6" fmla="*/ 41 w 100"/>
                <a:gd name="T7" fmla="*/ 38 h 38"/>
                <a:gd name="T8" fmla="*/ 0 w 100"/>
                <a:gd name="T9" fmla="*/ 29 h 38"/>
                <a:gd name="T10" fmla="*/ 0 w 100"/>
                <a:gd name="T11" fmla="*/ 0 h 38"/>
                <a:gd name="T12" fmla="*/ 100 w 100"/>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100" h="38">
                  <a:moveTo>
                    <a:pt x="100" y="0"/>
                  </a:moveTo>
                  <a:cubicBezTo>
                    <a:pt x="100" y="29"/>
                    <a:pt x="100" y="29"/>
                    <a:pt x="100" y="29"/>
                  </a:cubicBezTo>
                  <a:cubicBezTo>
                    <a:pt x="87" y="35"/>
                    <a:pt x="73" y="38"/>
                    <a:pt x="59" y="38"/>
                  </a:cubicBezTo>
                  <a:cubicBezTo>
                    <a:pt x="41" y="38"/>
                    <a:pt x="41" y="38"/>
                    <a:pt x="41" y="38"/>
                  </a:cubicBezTo>
                  <a:cubicBezTo>
                    <a:pt x="26" y="38"/>
                    <a:pt x="12" y="35"/>
                    <a:pt x="0" y="29"/>
                  </a:cubicBezTo>
                  <a:cubicBezTo>
                    <a:pt x="0" y="0"/>
                    <a:pt x="0" y="0"/>
                    <a:pt x="0" y="0"/>
                  </a:cubicBezTo>
                  <a:lnTo>
                    <a:pt x="10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8" name="Freeform 30">
              <a:extLst>
                <a:ext uri="{FF2B5EF4-FFF2-40B4-BE49-F238E27FC236}">
                  <a16:creationId xmlns:a16="http://schemas.microsoft.com/office/drawing/2014/main" id="{20F360E4-67BC-490C-BC51-2408E72DF8CE}"/>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9" name="Freeform 31">
              <a:extLst>
                <a:ext uri="{FF2B5EF4-FFF2-40B4-BE49-F238E27FC236}">
                  <a16:creationId xmlns:a16="http://schemas.microsoft.com/office/drawing/2014/main" id="{DA2627C6-F954-4E2A-9EA1-498C1A6C8835}"/>
                </a:ext>
              </a:extLst>
            </p:cNvPr>
            <p:cNvSpPr>
              <a:spLocks/>
            </p:cNvSpPr>
            <p:nvPr/>
          </p:nvSpPr>
          <p:spPr bwMode="auto">
            <a:xfrm>
              <a:off x="3463664" y="2983853"/>
              <a:ext cx="619476" cy="691938"/>
            </a:xfrm>
            <a:custGeom>
              <a:avLst/>
              <a:gdLst>
                <a:gd name="T0" fmla="*/ 109 w 210"/>
                <a:gd name="T1" fmla="*/ 234 h 234"/>
                <a:gd name="T2" fmla="*/ 101 w 210"/>
                <a:gd name="T3" fmla="*/ 234 h 234"/>
                <a:gd name="T4" fmla="*/ 0 w 210"/>
                <a:gd name="T5" fmla="*/ 132 h 234"/>
                <a:gd name="T6" fmla="*/ 0 w 210"/>
                <a:gd name="T7" fmla="*/ 58 h 234"/>
                <a:gd name="T8" fmla="*/ 58 w 210"/>
                <a:gd name="T9" fmla="*/ 0 h 234"/>
                <a:gd name="T10" fmla="*/ 157 w 210"/>
                <a:gd name="T11" fmla="*/ 0 h 234"/>
                <a:gd name="T12" fmla="*/ 210 w 210"/>
                <a:gd name="T13" fmla="*/ 53 h 234"/>
                <a:gd name="T14" fmla="*/ 210 w 210"/>
                <a:gd name="T15" fmla="*/ 132 h 234"/>
                <a:gd name="T16" fmla="*/ 109 w 210"/>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7" y="0"/>
                    <a:pt x="157" y="0"/>
                    <a:pt x="157" y="0"/>
                  </a:cubicBezTo>
                  <a:cubicBezTo>
                    <a:pt x="187" y="0"/>
                    <a:pt x="210" y="24"/>
                    <a:pt x="210" y="53"/>
                  </a:cubicBezTo>
                  <a:cubicBezTo>
                    <a:pt x="210" y="132"/>
                    <a:pt x="210" y="132"/>
                    <a:pt x="210" y="132"/>
                  </a:cubicBezTo>
                  <a:cubicBezTo>
                    <a:pt x="210" y="188"/>
                    <a:pt x="165" y="234"/>
                    <a:pt x="109" y="234"/>
                  </a:cubicBezTo>
                  <a:close/>
                </a:path>
              </a:pathLst>
            </a:custGeom>
            <a:solidFill>
              <a:srgbClr val="999A98"/>
            </a:solidFill>
            <a:ln w="1905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0" name="Freeform 32">
              <a:extLst>
                <a:ext uri="{FF2B5EF4-FFF2-40B4-BE49-F238E27FC236}">
                  <a16:creationId xmlns:a16="http://schemas.microsoft.com/office/drawing/2014/main" id="{91EA6373-0FC3-4820-A6D9-2FF37F3EF0A0}"/>
                </a:ext>
              </a:extLst>
            </p:cNvPr>
            <p:cNvSpPr>
              <a:spLocks/>
            </p:cNvSpPr>
            <p:nvPr/>
          </p:nvSpPr>
          <p:spPr bwMode="auto">
            <a:xfrm>
              <a:off x="3463664" y="2983853"/>
              <a:ext cx="619476" cy="691938"/>
            </a:xfrm>
            <a:custGeom>
              <a:avLst/>
              <a:gdLst>
                <a:gd name="T0" fmla="*/ 109 w 210"/>
                <a:gd name="T1" fmla="*/ 234 h 234"/>
                <a:gd name="T2" fmla="*/ 101 w 210"/>
                <a:gd name="T3" fmla="*/ 234 h 234"/>
                <a:gd name="T4" fmla="*/ 0 w 210"/>
                <a:gd name="T5" fmla="*/ 132 h 234"/>
                <a:gd name="T6" fmla="*/ 0 w 210"/>
                <a:gd name="T7" fmla="*/ 58 h 234"/>
                <a:gd name="T8" fmla="*/ 58 w 210"/>
                <a:gd name="T9" fmla="*/ 0 h 234"/>
                <a:gd name="T10" fmla="*/ 157 w 210"/>
                <a:gd name="T11" fmla="*/ 0 h 234"/>
                <a:gd name="T12" fmla="*/ 210 w 210"/>
                <a:gd name="T13" fmla="*/ 53 h 234"/>
                <a:gd name="T14" fmla="*/ 210 w 210"/>
                <a:gd name="T15" fmla="*/ 132 h 234"/>
                <a:gd name="T16" fmla="*/ 109 w 210"/>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7" y="0"/>
                    <a:pt x="157" y="0"/>
                    <a:pt x="157" y="0"/>
                  </a:cubicBezTo>
                  <a:cubicBezTo>
                    <a:pt x="187" y="0"/>
                    <a:pt x="210" y="24"/>
                    <a:pt x="210" y="53"/>
                  </a:cubicBezTo>
                  <a:cubicBezTo>
                    <a:pt x="210" y="132"/>
                    <a:pt x="210" y="132"/>
                    <a:pt x="210" y="132"/>
                  </a:cubicBezTo>
                  <a:cubicBezTo>
                    <a:pt x="210" y="188"/>
                    <a:pt x="165" y="234"/>
                    <a:pt x="109" y="234"/>
                  </a:cubicBezTo>
                  <a:close/>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1" name="Freeform 34">
              <a:extLst>
                <a:ext uri="{FF2B5EF4-FFF2-40B4-BE49-F238E27FC236}">
                  <a16:creationId xmlns:a16="http://schemas.microsoft.com/office/drawing/2014/main" id="{0EAAD1C7-862C-44F1-A490-9B0B777307DC}"/>
                </a:ext>
              </a:extLst>
            </p:cNvPr>
            <p:cNvSpPr>
              <a:spLocks/>
            </p:cNvSpPr>
            <p:nvPr/>
          </p:nvSpPr>
          <p:spPr bwMode="auto">
            <a:xfrm>
              <a:off x="3764877" y="3258071"/>
              <a:ext cx="46888" cy="154869"/>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7"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2" name="Freeform 35">
              <a:extLst>
                <a:ext uri="{FF2B5EF4-FFF2-40B4-BE49-F238E27FC236}">
                  <a16:creationId xmlns:a16="http://schemas.microsoft.com/office/drawing/2014/main" id="{0B4277D1-748A-4534-8482-EC3648877998}"/>
                </a:ext>
              </a:extLst>
            </p:cNvPr>
            <p:cNvSpPr>
              <a:spLocks/>
            </p:cNvSpPr>
            <p:nvPr/>
          </p:nvSpPr>
          <p:spPr bwMode="auto">
            <a:xfrm>
              <a:off x="3844443" y="3164297"/>
              <a:ext cx="161973" cy="19892"/>
            </a:xfrm>
            <a:custGeom>
              <a:avLst/>
              <a:gdLst>
                <a:gd name="T0" fmla="*/ 52 w 55"/>
                <a:gd name="T1" fmla="*/ 7 h 7"/>
                <a:gd name="T2" fmla="*/ 4 w 55"/>
                <a:gd name="T3" fmla="*/ 7 h 7"/>
                <a:gd name="T4" fmla="*/ 0 w 55"/>
                <a:gd name="T5" fmla="*/ 4 h 7"/>
                <a:gd name="T6" fmla="*/ 0 w 55"/>
                <a:gd name="T7" fmla="*/ 4 h 7"/>
                <a:gd name="T8" fmla="*/ 4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4" y="7"/>
                    <a:pt x="4" y="7"/>
                    <a:pt x="4" y="7"/>
                  </a:cubicBezTo>
                  <a:cubicBezTo>
                    <a:pt x="2" y="7"/>
                    <a:pt x="0" y="6"/>
                    <a:pt x="0" y="4"/>
                  </a:cubicBezTo>
                  <a:cubicBezTo>
                    <a:pt x="0" y="4"/>
                    <a:pt x="0" y="4"/>
                    <a:pt x="0" y="4"/>
                  </a:cubicBezTo>
                  <a:cubicBezTo>
                    <a:pt x="0" y="2"/>
                    <a:pt x="2" y="0"/>
                    <a:pt x="4" y="0"/>
                  </a:cubicBezTo>
                  <a:cubicBezTo>
                    <a:pt x="52" y="0"/>
                    <a:pt x="52" y="0"/>
                    <a:pt x="52" y="0"/>
                  </a:cubicBezTo>
                  <a:cubicBezTo>
                    <a:pt x="54" y="0"/>
                    <a:pt x="55" y="2"/>
                    <a:pt x="55" y="4"/>
                  </a:cubicBezTo>
                  <a:cubicBezTo>
                    <a:pt x="55" y="4"/>
                    <a:pt x="55" y="4"/>
                    <a:pt x="55" y="4"/>
                  </a:cubicBezTo>
                  <a:cubicBezTo>
                    <a:pt x="55" y="6"/>
                    <a:pt x="54" y="7"/>
                    <a:pt x="52" y="7"/>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3" name="Freeform 36">
              <a:extLst>
                <a:ext uri="{FF2B5EF4-FFF2-40B4-BE49-F238E27FC236}">
                  <a16:creationId xmlns:a16="http://schemas.microsoft.com/office/drawing/2014/main" id="{289FD13D-9EA5-4656-BAD7-599983591055}"/>
                </a:ext>
              </a:extLst>
            </p:cNvPr>
            <p:cNvSpPr>
              <a:spLocks/>
            </p:cNvSpPr>
            <p:nvPr/>
          </p:nvSpPr>
          <p:spPr bwMode="auto">
            <a:xfrm>
              <a:off x="3844443" y="3164297"/>
              <a:ext cx="161973" cy="19892"/>
            </a:xfrm>
            <a:custGeom>
              <a:avLst/>
              <a:gdLst>
                <a:gd name="T0" fmla="*/ 52 w 55"/>
                <a:gd name="T1" fmla="*/ 7 h 7"/>
                <a:gd name="T2" fmla="*/ 4 w 55"/>
                <a:gd name="T3" fmla="*/ 7 h 7"/>
                <a:gd name="T4" fmla="*/ 0 w 55"/>
                <a:gd name="T5" fmla="*/ 4 h 7"/>
                <a:gd name="T6" fmla="*/ 0 w 55"/>
                <a:gd name="T7" fmla="*/ 4 h 7"/>
                <a:gd name="T8" fmla="*/ 4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4" y="7"/>
                    <a:pt x="4" y="7"/>
                    <a:pt x="4" y="7"/>
                  </a:cubicBezTo>
                  <a:cubicBezTo>
                    <a:pt x="2" y="7"/>
                    <a:pt x="0" y="6"/>
                    <a:pt x="0" y="4"/>
                  </a:cubicBezTo>
                  <a:cubicBezTo>
                    <a:pt x="0" y="4"/>
                    <a:pt x="0" y="4"/>
                    <a:pt x="0" y="4"/>
                  </a:cubicBezTo>
                  <a:cubicBezTo>
                    <a:pt x="0" y="2"/>
                    <a:pt x="2" y="0"/>
                    <a:pt x="4" y="0"/>
                  </a:cubicBezTo>
                  <a:cubicBezTo>
                    <a:pt x="52" y="0"/>
                    <a:pt x="52" y="0"/>
                    <a:pt x="52" y="0"/>
                  </a:cubicBezTo>
                  <a:cubicBezTo>
                    <a:pt x="54" y="0"/>
                    <a:pt x="55" y="2"/>
                    <a:pt x="55" y="4"/>
                  </a:cubicBezTo>
                  <a:cubicBezTo>
                    <a:pt x="55" y="4"/>
                    <a:pt x="55" y="4"/>
                    <a:pt x="55" y="4"/>
                  </a:cubicBezTo>
                  <a:cubicBezTo>
                    <a:pt x="55" y="6"/>
                    <a:pt x="54" y="7"/>
                    <a:pt x="52" y="7"/>
                  </a:cubicBezTo>
                  <a:close/>
                </a:path>
              </a:pathLst>
            </a:custGeom>
            <a:solidFill>
              <a:schemeClr val="tx1"/>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4" name="Freeform 38">
              <a:extLst>
                <a:ext uri="{FF2B5EF4-FFF2-40B4-BE49-F238E27FC236}">
                  <a16:creationId xmlns:a16="http://schemas.microsoft.com/office/drawing/2014/main" id="{5031191C-A6F4-4735-B829-467FFDFA6A94}"/>
                </a:ext>
              </a:extLst>
            </p:cNvPr>
            <p:cNvSpPr>
              <a:spLocks/>
            </p:cNvSpPr>
            <p:nvPr/>
          </p:nvSpPr>
          <p:spPr bwMode="auto">
            <a:xfrm>
              <a:off x="3546071" y="3164297"/>
              <a:ext cx="163393" cy="19892"/>
            </a:xfrm>
            <a:custGeom>
              <a:avLst/>
              <a:gdLst>
                <a:gd name="T0" fmla="*/ 52 w 55"/>
                <a:gd name="T1" fmla="*/ 7 h 7"/>
                <a:gd name="T2" fmla="*/ 3 w 55"/>
                <a:gd name="T3" fmla="*/ 7 h 7"/>
                <a:gd name="T4" fmla="*/ 0 w 55"/>
                <a:gd name="T5" fmla="*/ 4 h 7"/>
                <a:gd name="T6" fmla="*/ 0 w 55"/>
                <a:gd name="T7" fmla="*/ 4 h 7"/>
                <a:gd name="T8" fmla="*/ 3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1" y="7"/>
                    <a:pt x="0" y="6"/>
                    <a:pt x="0" y="4"/>
                  </a:cubicBezTo>
                  <a:cubicBezTo>
                    <a:pt x="0" y="4"/>
                    <a:pt x="0" y="4"/>
                    <a:pt x="0" y="4"/>
                  </a:cubicBezTo>
                  <a:cubicBezTo>
                    <a:pt x="0" y="2"/>
                    <a:pt x="1" y="0"/>
                    <a:pt x="3" y="0"/>
                  </a:cubicBezTo>
                  <a:cubicBezTo>
                    <a:pt x="52" y="0"/>
                    <a:pt x="52" y="0"/>
                    <a:pt x="52" y="0"/>
                  </a:cubicBezTo>
                  <a:cubicBezTo>
                    <a:pt x="53" y="0"/>
                    <a:pt x="55" y="2"/>
                    <a:pt x="55" y="4"/>
                  </a:cubicBezTo>
                  <a:cubicBezTo>
                    <a:pt x="55" y="4"/>
                    <a:pt x="55" y="4"/>
                    <a:pt x="55" y="4"/>
                  </a:cubicBezTo>
                  <a:cubicBezTo>
                    <a:pt x="55" y="6"/>
                    <a:pt x="53" y="7"/>
                    <a:pt x="52" y="7"/>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5" name="Freeform 39">
              <a:extLst>
                <a:ext uri="{FF2B5EF4-FFF2-40B4-BE49-F238E27FC236}">
                  <a16:creationId xmlns:a16="http://schemas.microsoft.com/office/drawing/2014/main" id="{5AB9957C-8792-4FF0-A95E-01E53970EC26}"/>
                </a:ext>
              </a:extLst>
            </p:cNvPr>
            <p:cNvSpPr>
              <a:spLocks/>
            </p:cNvSpPr>
            <p:nvPr/>
          </p:nvSpPr>
          <p:spPr bwMode="auto">
            <a:xfrm>
              <a:off x="3546071" y="3164297"/>
              <a:ext cx="163393" cy="19892"/>
            </a:xfrm>
            <a:custGeom>
              <a:avLst/>
              <a:gdLst>
                <a:gd name="T0" fmla="*/ 52 w 55"/>
                <a:gd name="T1" fmla="*/ 7 h 7"/>
                <a:gd name="T2" fmla="*/ 3 w 55"/>
                <a:gd name="T3" fmla="*/ 7 h 7"/>
                <a:gd name="T4" fmla="*/ 0 w 55"/>
                <a:gd name="T5" fmla="*/ 4 h 7"/>
                <a:gd name="T6" fmla="*/ 0 w 55"/>
                <a:gd name="T7" fmla="*/ 4 h 7"/>
                <a:gd name="T8" fmla="*/ 3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1" y="7"/>
                    <a:pt x="0" y="6"/>
                    <a:pt x="0" y="4"/>
                  </a:cubicBezTo>
                  <a:cubicBezTo>
                    <a:pt x="0" y="4"/>
                    <a:pt x="0" y="4"/>
                    <a:pt x="0" y="4"/>
                  </a:cubicBezTo>
                  <a:cubicBezTo>
                    <a:pt x="0" y="2"/>
                    <a:pt x="1" y="0"/>
                    <a:pt x="3" y="0"/>
                  </a:cubicBezTo>
                  <a:cubicBezTo>
                    <a:pt x="52" y="0"/>
                    <a:pt x="52" y="0"/>
                    <a:pt x="52" y="0"/>
                  </a:cubicBezTo>
                  <a:cubicBezTo>
                    <a:pt x="53" y="0"/>
                    <a:pt x="55" y="2"/>
                    <a:pt x="55" y="4"/>
                  </a:cubicBezTo>
                  <a:cubicBezTo>
                    <a:pt x="55" y="4"/>
                    <a:pt x="55" y="4"/>
                    <a:pt x="55" y="4"/>
                  </a:cubicBezTo>
                  <a:cubicBezTo>
                    <a:pt x="55" y="6"/>
                    <a:pt x="53" y="7"/>
                    <a:pt x="52" y="7"/>
                  </a:cubicBezTo>
                  <a:close/>
                </a:path>
              </a:pathLst>
            </a:custGeom>
            <a:solidFill>
              <a:schemeClr val="tx1"/>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6" name="Freeform 41">
              <a:extLst>
                <a:ext uri="{FF2B5EF4-FFF2-40B4-BE49-F238E27FC236}">
                  <a16:creationId xmlns:a16="http://schemas.microsoft.com/office/drawing/2014/main" id="{47EAC957-159E-4297-A274-0ACE32D75C96}"/>
                </a:ext>
              </a:extLst>
            </p:cNvPr>
            <p:cNvSpPr>
              <a:spLocks/>
            </p:cNvSpPr>
            <p:nvPr/>
          </p:nvSpPr>
          <p:spPr bwMode="auto">
            <a:xfrm>
              <a:off x="3699519" y="3478297"/>
              <a:ext cx="147765" cy="85249"/>
            </a:xfrm>
            <a:custGeom>
              <a:avLst/>
              <a:gdLst>
                <a:gd name="T0" fmla="*/ 26 w 50"/>
                <a:gd name="T1" fmla="*/ 29 h 29"/>
                <a:gd name="T2" fmla="*/ 24 w 50"/>
                <a:gd name="T3" fmla="*/ 29 h 29"/>
                <a:gd name="T4" fmla="*/ 0 w 50"/>
                <a:gd name="T5" fmla="*/ 5 h 29"/>
                <a:gd name="T6" fmla="*/ 0 w 50"/>
                <a:gd name="T7" fmla="*/ 0 h 29"/>
                <a:gd name="T8" fmla="*/ 50 w 50"/>
                <a:gd name="T9" fmla="*/ 0 h 29"/>
                <a:gd name="T10" fmla="*/ 50 w 50"/>
                <a:gd name="T11" fmla="*/ 5 h 29"/>
                <a:gd name="T12" fmla="*/ 26 w 5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0" h="29">
                  <a:moveTo>
                    <a:pt x="26" y="29"/>
                  </a:moveTo>
                  <a:cubicBezTo>
                    <a:pt x="24" y="29"/>
                    <a:pt x="24" y="29"/>
                    <a:pt x="24" y="29"/>
                  </a:cubicBezTo>
                  <a:cubicBezTo>
                    <a:pt x="11" y="29"/>
                    <a:pt x="0" y="18"/>
                    <a:pt x="0" y="5"/>
                  </a:cubicBezTo>
                  <a:cubicBezTo>
                    <a:pt x="0" y="0"/>
                    <a:pt x="0" y="0"/>
                    <a:pt x="0" y="0"/>
                  </a:cubicBezTo>
                  <a:cubicBezTo>
                    <a:pt x="50" y="0"/>
                    <a:pt x="50" y="0"/>
                    <a:pt x="50" y="0"/>
                  </a:cubicBezTo>
                  <a:cubicBezTo>
                    <a:pt x="50" y="5"/>
                    <a:pt x="50" y="5"/>
                    <a:pt x="50" y="5"/>
                  </a:cubicBezTo>
                  <a:cubicBezTo>
                    <a:pt x="50" y="18"/>
                    <a:pt x="39" y="29"/>
                    <a:pt x="26" y="29"/>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7" name="Freeform 43">
              <a:extLst>
                <a:ext uri="{FF2B5EF4-FFF2-40B4-BE49-F238E27FC236}">
                  <a16:creationId xmlns:a16="http://schemas.microsoft.com/office/drawing/2014/main" id="{CA21C70C-1B12-4E39-AE0A-DA4468CF3CCF}"/>
                </a:ext>
              </a:extLst>
            </p:cNvPr>
            <p:cNvSpPr>
              <a:spLocks/>
            </p:cNvSpPr>
            <p:nvPr/>
          </p:nvSpPr>
          <p:spPr bwMode="auto">
            <a:xfrm>
              <a:off x="3567384" y="3678632"/>
              <a:ext cx="208860" cy="264272"/>
            </a:xfrm>
            <a:custGeom>
              <a:avLst/>
              <a:gdLst>
                <a:gd name="T0" fmla="*/ 4 w 147"/>
                <a:gd name="T1" fmla="*/ 0 h 186"/>
                <a:gd name="T2" fmla="*/ 147 w 147"/>
                <a:gd name="T3" fmla="*/ 136 h 186"/>
                <a:gd name="T4" fmla="*/ 50 w 147"/>
                <a:gd name="T5" fmla="*/ 186 h 186"/>
                <a:gd name="T6" fmla="*/ 0 w 147"/>
                <a:gd name="T7" fmla="*/ 30 h 186"/>
                <a:gd name="T8" fmla="*/ 0 w 147"/>
                <a:gd name="T9" fmla="*/ 7 h 186"/>
              </a:gdLst>
              <a:ahLst/>
              <a:cxnLst>
                <a:cxn ang="0">
                  <a:pos x="T0" y="T1"/>
                </a:cxn>
                <a:cxn ang="0">
                  <a:pos x="T2" y="T3"/>
                </a:cxn>
                <a:cxn ang="0">
                  <a:pos x="T4" y="T5"/>
                </a:cxn>
                <a:cxn ang="0">
                  <a:pos x="T6" y="T7"/>
                </a:cxn>
                <a:cxn ang="0">
                  <a:pos x="T8" y="T9"/>
                </a:cxn>
              </a:cxnLst>
              <a:rect l="0" t="0" r="r" b="b"/>
              <a:pathLst>
                <a:path w="147" h="186">
                  <a:moveTo>
                    <a:pt x="4" y="0"/>
                  </a:moveTo>
                  <a:lnTo>
                    <a:pt x="147" y="136"/>
                  </a:lnTo>
                  <a:lnTo>
                    <a:pt x="50" y="186"/>
                  </a:lnTo>
                  <a:lnTo>
                    <a:pt x="0" y="30"/>
                  </a:lnTo>
                  <a:lnTo>
                    <a:pt x="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8" name="Freeform 44">
              <a:extLst>
                <a:ext uri="{FF2B5EF4-FFF2-40B4-BE49-F238E27FC236}">
                  <a16:creationId xmlns:a16="http://schemas.microsoft.com/office/drawing/2014/main" id="{B21B66A5-0905-4C19-BD81-B1D46E3045A5}"/>
                </a:ext>
              </a:extLst>
            </p:cNvPr>
            <p:cNvSpPr>
              <a:spLocks/>
            </p:cNvSpPr>
            <p:nvPr/>
          </p:nvSpPr>
          <p:spPr bwMode="auto">
            <a:xfrm>
              <a:off x="3567384" y="3678632"/>
              <a:ext cx="208860" cy="264272"/>
            </a:xfrm>
            <a:custGeom>
              <a:avLst/>
              <a:gdLst>
                <a:gd name="T0" fmla="*/ 4 w 147"/>
                <a:gd name="T1" fmla="*/ 0 h 186"/>
                <a:gd name="T2" fmla="*/ 147 w 147"/>
                <a:gd name="T3" fmla="*/ 136 h 186"/>
                <a:gd name="T4" fmla="*/ 50 w 147"/>
                <a:gd name="T5" fmla="*/ 186 h 186"/>
                <a:gd name="T6" fmla="*/ 0 w 147"/>
                <a:gd name="T7" fmla="*/ 30 h 186"/>
                <a:gd name="T8" fmla="*/ 0 w 147"/>
                <a:gd name="T9" fmla="*/ 7 h 186"/>
              </a:gdLst>
              <a:ahLst/>
              <a:cxnLst>
                <a:cxn ang="0">
                  <a:pos x="T0" y="T1"/>
                </a:cxn>
                <a:cxn ang="0">
                  <a:pos x="T2" y="T3"/>
                </a:cxn>
                <a:cxn ang="0">
                  <a:pos x="T4" y="T5"/>
                </a:cxn>
                <a:cxn ang="0">
                  <a:pos x="T6" y="T7"/>
                </a:cxn>
                <a:cxn ang="0">
                  <a:pos x="T8" y="T9"/>
                </a:cxn>
              </a:cxnLst>
              <a:rect l="0" t="0" r="r" b="b"/>
              <a:pathLst>
                <a:path w="147" h="186">
                  <a:moveTo>
                    <a:pt x="4" y="0"/>
                  </a:moveTo>
                  <a:lnTo>
                    <a:pt x="147" y="136"/>
                  </a:lnTo>
                  <a:lnTo>
                    <a:pt x="50" y="186"/>
                  </a:lnTo>
                  <a:lnTo>
                    <a:pt x="0" y="30"/>
                  </a:lnTo>
                  <a:lnTo>
                    <a:pt x="0" y="7"/>
                  </a:lnTo>
                </a:path>
              </a:pathLst>
            </a:custGeom>
            <a:solidFill>
              <a:schemeClr val="tx1">
                <a:lumMod val="95000"/>
              </a:schemeClr>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9" name="Freeform 45">
              <a:extLst>
                <a:ext uri="{FF2B5EF4-FFF2-40B4-BE49-F238E27FC236}">
                  <a16:creationId xmlns:a16="http://schemas.microsoft.com/office/drawing/2014/main" id="{A7A4FCD2-3F20-4103-9C04-3FE9ECB14F88}"/>
                </a:ext>
              </a:extLst>
            </p:cNvPr>
            <p:cNvSpPr>
              <a:spLocks/>
            </p:cNvSpPr>
            <p:nvPr/>
          </p:nvSpPr>
          <p:spPr bwMode="auto">
            <a:xfrm>
              <a:off x="3921166" y="3675791"/>
              <a:ext cx="59674" cy="45466"/>
            </a:xfrm>
            <a:custGeom>
              <a:avLst/>
              <a:gdLst>
                <a:gd name="T0" fmla="*/ 0 w 20"/>
                <a:gd name="T1" fmla="*/ 15 h 15"/>
                <a:gd name="T2" fmla="*/ 20 w 20"/>
                <a:gd name="T3" fmla="*/ 15 h 15"/>
                <a:gd name="T4" fmla="*/ 20 w 20"/>
                <a:gd name="T5" fmla="*/ 6 h 15"/>
                <a:gd name="T6" fmla="*/ 14 w 20"/>
                <a:gd name="T7" fmla="*/ 0 h 15"/>
                <a:gd name="T8" fmla="*/ 0 w 20"/>
                <a:gd name="T9" fmla="*/ 0 h 15"/>
                <a:gd name="T10" fmla="*/ 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0" y="15"/>
                  </a:moveTo>
                  <a:cubicBezTo>
                    <a:pt x="20" y="15"/>
                    <a:pt x="20" y="15"/>
                    <a:pt x="20" y="15"/>
                  </a:cubicBezTo>
                  <a:cubicBezTo>
                    <a:pt x="20" y="6"/>
                    <a:pt x="20" y="6"/>
                    <a:pt x="20" y="6"/>
                  </a:cubicBezTo>
                  <a:cubicBezTo>
                    <a:pt x="20" y="3"/>
                    <a:pt x="17" y="0"/>
                    <a:pt x="14" y="0"/>
                  </a:cubicBezTo>
                  <a:cubicBezTo>
                    <a:pt x="0" y="0"/>
                    <a:pt x="0" y="0"/>
                    <a:pt x="0" y="0"/>
                  </a:cubicBezTo>
                  <a:lnTo>
                    <a:pt x="0" y="15"/>
                  </a:lnTo>
                  <a:close/>
                </a:path>
              </a:pathLst>
            </a:custGeom>
            <a:solidFill>
              <a:srgbClr val="F7F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0" name="Freeform 46">
              <a:extLst>
                <a:ext uri="{FF2B5EF4-FFF2-40B4-BE49-F238E27FC236}">
                  <a16:creationId xmlns:a16="http://schemas.microsoft.com/office/drawing/2014/main" id="{61285449-B442-4020-B651-DA275944EE32}"/>
                </a:ext>
              </a:extLst>
            </p:cNvPr>
            <p:cNvSpPr>
              <a:spLocks/>
            </p:cNvSpPr>
            <p:nvPr/>
          </p:nvSpPr>
          <p:spPr bwMode="auto">
            <a:xfrm>
              <a:off x="3921166" y="3675791"/>
              <a:ext cx="59674" cy="45466"/>
            </a:xfrm>
            <a:custGeom>
              <a:avLst/>
              <a:gdLst>
                <a:gd name="T0" fmla="*/ 0 w 20"/>
                <a:gd name="T1" fmla="*/ 15 h 15"/>
                <a:gd name="T2" fmla="*/ 20 w 20"/>
                <a:gd name="T3" fmla="*/ 15 h 15"/>
                <a:gd name="T4" fmla="*/ 20 w 20"/>
                <a:gd name="T5" fmla="*/ 6 h 15"/>
                <a:gd name="T6" fmla="*/ 14 w 20"/>
                <a:gd name="T7" fmla="*/ 0 h 15"/>
                <a:gd name="T8" fmla="*/ 0 w 20"/>
                <a:gd name="T9" fmla="*/ 0 h 15"/>
                <a:gd name="T10" fmla="*/ 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0" y="15"/>
                  </a:moveTo>
                  <a:cubicBezTo>
                    <a:pt x="20" y="15"/>
                    <a:pt x="20" y="15"/>
                    <a:pt x="20" y="15"/>
                  </a:cubicBezTo>
                  <a:cubicBezTo>
                    <a:pt x="20" y="6"/>
                    <a:pt x="20" y="6"/>
                    <a:pt x="20" y="6"/>
                  </a:cubicBezTo>
                  <a:cubicBezTo>
                    <a:pt x="20" y="3"/>
                    <a:pt x="17" y="0"/>
                    <a:pt x="14" y="0"/>
                  </a:cubicBezTo>
                  <a:cubicBezTo>
                    <a:pt x="0" y="0"/>
                    <a:pt x="0" y="0"/>
                    <a:pt x="0" y="0"/>
                  </a:cubicBezTo>
                  <a:lnTo>
                    <a:pt x="0" y="15"/>
                  </a:lnTo>
                  <a:close/>
                </a:path>
              </a:pathLst>
            </a:custGeom>
            <a:solidFill>
              <a:schemeClr val="tx1">
                <a:lumMod val="95000"/>
              </a:schemeClr>
            </a:solidFill>
            <a:ln w="254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1" name="Freeform 48">
              <a:extLst>
                <a:ext uri="{FF2B5EF4-FFF2-40B4-BE49-F238E27FC236}">
                  <a16:creationId xmlns:a16="http://schemas.microsoft.com/office/drawing/2014/main" id="{A708C401-CDBE-4D75-ACEA-4D7EF1B51A3D}"/>
                </a:ext>
              </a:extLst>
            </p:cNvPr>
            <p:cNvSpPr>
              <a:spLocks/>
            </p:cNvSpPr>
            <p:nvPr/>
          </p:nvSpPr>
          <p:spPr bwMode="auto">
            <a:xfrm>
              <a:off x="3770560" y="3678632"/>
              <a:ext cx="210281" cy="269955"/>
            </a:xfrm>
            <a:custGeom>
              <a:avLst/>
              <a:gdLst>
                <a:gd name="T0" fmla="*/ 144 w 148"/>
                <a:gd name="T1" fmla="*/ 0 h 190"/>
                <a:gd name="T2" fmla="*/ 0 w 148"/>
                <a:gd name="T3" fmla="*/ 136 h 190"/>
                <a:gd name="T4" fmla="*/ 94 w 148"/>
                <a:gd name="T5" fmla="*/ 190 h 190"/>
                <a:gd name="T6" fmla="*/ 148 w 148"/>
                <a:gd name="T7" fmla="*/ 30 h 190"/>
                <a:gd name="T8" fmla="*/ 148 w 148"/>
                <a:gd name="T9" fmla="*/ 7 h 190"/>
              </a:gdLst>
              <a:ahLst/>
              <a:cxnLst>
                <a:cxn ang="0">
                  <a:pos x="T0" y="T1"/>
                </a:cxn>
                <a:cxn ang="0">
                  <a:pos x="T2" y="T3"/>
                </a:cxn>
                <a:cxn ang="0">
                  <a:pos x="T4" y="T5"/>
                </a:cxn>
                <a:cxn ang="0">
                  <a:pos x="T6" y="T7"/>
                </a:cxn>
                <a:cxn ang="0">
                  <a:pos x="T8" y="T9"/>
                </a:cxn>
              </a:cxnLst>
              <a:rect l="0" t="0" r="r" b="b"/>
              <a:pathLst>
                <a:path w="148" h="190">
                  <a:moveTo>
                    <a:pt x="144" y="0"/>
                  </a:moveTo>
                  <a:lnTo>
                    <a:pt x="0" y="136"/>
                  </a:lnTo>
                  <a:lnTo>
                    <a:pt x="94" y="190"/>
                  </a:lnTo>
                  <a:lnTo>
                    <a:pt x="148" y="30"/>
                  </a:lnTo>
                  <a:lnTo>
                    <a:pt x="148"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2" name="Freeform 49">
              <a:extLst>
                <a:ext uri="{FF2B5EF4-FFF2-40B4-BE49-F238E27FC236}">
                  <a16:creationId xmlns:a16="http://schemas.microsoft.com/office/drawing/2014/main" id="{35D4205E-AFB7-497E-B1A2-17344C27C872}"/>
                </a:ext>
              </a:extLst>
            </p:cNvPr>
            <p:cNvSpPr>
              <a:spLocks/>
            </p:cNvSpPr>
            <p:nvPr/>
          </p:nvSpPr>
          <p:spPr bwMode="auto">
            <a:xfrm>
              <a:off x="3770699" y="3689209"/>
              <a:ext cx="210281" cy="269955"/>
            </a:xfrm>
            <a:custGeom>
              <a:avLst/>
              <a:gdLst>
                <a:gd name="T0" fmla="*/ 144 w 148"/>
                <a:gd name="T1" fmla="*/ 0 h 190"/>
                <a:gd name="T2" fmla="*/ 0 w 148"/>
                <a:gd name="T3" fmla="*/ 136 h 190"/>
                <a:gd name="T4" fmla="*/ 94 w 148"/>
                <a:gd name="T5" fmla="*/ 190 h 190"/>
                <a:gd name="T6" fmla="*/ 148 w 148"/>
                <a:gd name="T7" fmla="*/ 30 h 190"/>
                <a:gd name="T8" fmla="*/ 148 w 148"/>
                <a:gd name="T9" fmla="*/ 7 h 190"/>
              </a:gdLst>
              <a:ahLst/>
              <a:cxnLst>
                <a:cxn ang="0">
                  <a:pos x="T0" y="T1"/>
                </a:cxn>
                <a:cxn ang="0">
                  <a:pos x="T2" y="T3"/>
                </a:cxn>
                <a:cxn ang="0">
                  <a:pos x="T4" y="T5"/>
                </a:cxn>
                <a:cxn ang="0">
                  <a:pos x="T6" y="T7"/>
                </a:cxn>
                <a:cxn ang="0">
                  <a:pos x="T8" y="T9"/>
                </a:cxn>
              </a:cxnLst>
              <a:rect l="0" t="0" r="r" b="b"/>
              <a:pathLst>
                <a:path w="148" h="190">
                  <a:moveTo>
                    <a:pt x="144" y="0"/>
                  </a:moveTo>
                  <a:lnTo>
                    <a:pt x="0" y="136"/>
                  </a:lnTo>
                  <a:lnTo>
                    <a:pt x="94" y="190"/>
                  </a:lnTo>
                  <a:lnTo>
                    <a:pt x="148" y="30"/>
                  </a:lnTo>
                  <a:lnTo>
                    <a:pt x="148" y="7"/>
                  </a:lnTo>
                </a:path>
              </a:pathLst>
            </a:custGeom>
            <a:solidFill>
              <a:schemeClr val="tx1">
                <a:lumMod val="95000"/>
              </a:schemeClr>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3" name="Freeform 50">
              <a:extLst>
                <a:ext uri="{FF2B5EF4-FFF2-40B4-BE49-F238E27FC236}">
                  <a16:creationId xmlns:a16="http://schemas.microsoft.com/office/drawing/2014/main" id="{F0090234-E44B-4088-98E6-C04DE2C22DCD}"/>
                </a:ext>
              </a:extLst>
            </p:cNvPr>
            <p:cNvSpPr>
              <a:spLocks/>
            </p:cNvSpPr>
            <p:nvPr/>
          </p:nvSpPr>
          <p:spPr bwMode="auto">
            <a:xfrm>
              <a:off x="3558858" y="2948333"/>
              <a:ext cx="524281" cy="235856"/>
            </a:xfrm>
            <a:custGeom>
              <a:avLst/>
              <a:gdLst>
                <a:gd name="T0" fmla="*/ 0 w 178"/>
                <a:gd name="T1" fmla="*/ 8 h 80"/>
                <a:gd name="T2" fmla="*/ 113 w 178"/>
                <a:gd name="T3" fmla="*/ 65 h 80"/>
                <a:gd name="T4" fmla="*/ 178 w 178"/>
                <a:gd name="T5" fmla="*/ 25 h 80"/>
                <a:gd name="T6" fmla="*/ 178 w 178"/>
                <a:gd name="T7" fmla="*/ 0 h 80"/>
              </a:gdLst>
              <a:ahLst/>
              <a:cxnLst>
                <a:cxn ang="0">
                  <a:pos x="T0" y="T1"/>
                </a:cxn>
                <a:cxn ang="0">
                  <a:pos x="T2" y="T3"/>
                </a:cxn>
                <a:cxn ang="0">
                  <a:pos x="T4" y="T5"/>
                </a:cxn>
                <a:cxn ang="0">
                  <a:pos x="T6" y="T7"/>
                </a:cxn>
              </a:cxnLst>
              <a:rect l="0" t="0" r="r" b="b"/>
              <a:pathLst>
                <a:path w="178" h="80">
                  <a:moveTo>
                    <a:pt x="0" y="8"/>
                  </a:moveTo>
                  <a:cubicBezTo>
                    <a:pt x="113" y="65"/>
                    <a:pt x="113" y="65"/>
                    <a:pt x="113" y="65"/>
                  </a:cubicBezTo>
                  <a:cubicBezTo>
                    <a:pt x="143" y="80"/>
                    <a:pt x="178" y="58"/>
                    <a:pt x="178" y="25"/>
                  </a:cubicBezTo>
                  <a:cubicBezTo>
                    <a:pt x="178" y="0"/>
                    <a:pt x="178" y="0"/>
                    <a:pt x="178" y="0"/>
                  </a:cubicBezTo>
                </a:path>
              </a:pathLst>
            </a:custGeom>
            <a:solidFill>
              <a:schemeClr val="tx1">
                <a:lumMod val="85000"/>
              </a:schemeClr>
            </a:solidFill>
            <a:ln w="19050">
              <a:solidFill>
                <a:schemeClr val="tx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4" name="Freeform 51">
              <a:extLst>
                <a:ext uri="{FF2B5EF4-FFF2-40B4-BE49-F238E27FC236}">
                  <a16:creationId xmlns:a16="http://schemas.microsoft.com/office/drawing/2014/main" id="{303C6172-692F-47A9-BDBB-FA8A97AA6F09}"/>
                </a:ext>
              </a:extLst>
            </p:cNvPr>
            <p:cNvSpPr>
              <a:spLocks/>
            </p:cNvSpPr>
            <p:nvPr/>
          </p:nvSpPr>
          <p:spPr bwMode="auto">
            <a:xfrm>
              <a:off x="3558858" y="2948333"/>
              <a:ext cx="524281" cy="235856"/>
            </a:xfrm>
            <a:custGeom>
              <a:avLst/>
              <a:gdLst>
                <a:gd name="T0" fmla="*/ 0 w 178"/>
                <a:gd name="T1" fmla="*/ 8 h 80"/>
                <a:gd name="T2" fmla="*/ 113 w 178"/>
                <a:gd name="T3" fmla="*/ 65 h 80"/>
                <a:gd name="T4" fmla="*/ 178 w 178"/>
                <a:gd name="T5" fmla="*/ 25 h 80"/>
                <a:gd name="T6" fmla="*/ 178 w 178"/>
                <a:gd name="T7" fmla="*/ 0 h 80"/>
              </a:gdLst>
              <a:ahLst/>
              <a:cxnLst>
                <a:cxn ang="0">
                  <a:pos x="T0" y="T1"/>
                </a:cxn>
                <a:cxn ang="0">
                  <a:pos x="T2" y="T3"/>
                </a:cxn>
                <a:cxn ang="0">
                  <a:pos x="T4" y="T5"/>
                </a:cxn>
                <a:cxn ang="0">
                  <a:pos x="T6" y="T7"/>
                </a:cxn>
              </a:cxnLst>
              <a:rect l="0" t="0" r="r" b="b"/>
              <a:pathLst>
                <a:path w="178" h="80">
                  <a:moveTo>
                    <a:pt x="0" y="8"/>
                  </a:moveTo>
                  <a:cubicBezTo>
                    <a:pt x="113" y="65"/>
                    <a:pt x="113" y="65"/>
                    <a:pt x="113" y="65"/>
                  </a:cubicBezTo>
                  <a:cubicBezTo>
                    <a:pt x="143" y="80"/>
                    <a:pt x="178" y="58"/>
                    <a:pt x="178" y="25"/>
                  </a:cubicBezTo>
                  <a:cubicBezTo>
                    <a:pt x="178" y="0"/>
                    <a:pt x="178" y="0"/>
                    <a:pt x="178" y="0"/>
                  </a:cubicBezTo>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5" name="Oval 52">
              <a:extLst>
                <a:ext uri="{FF2B5EF4-FFF2-40B4-BE49-F238E27FC236}">
                  <a16:creationId xmlns:a16="http://schemas.microsoft.com/office/drawing/2014/main" id="{22690D5C-98E8-412E-A63A-3288E789FFE7}"/>
                </a:ext>
              </a:extLst>
            </p:cNvPr>
            <p:cNvSpPr>
              <a:spLocks noChangeArrowheads="1"/>
            </p:cNvSpPr>
            <p:nvPr/>
          </p:nvSpPr>
          <p:spPr bwMode="auto">
            <a:xfrm>
              <a:off x="3591538" y="3219709"/>
              <a:ext cx="76725" cy="80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6" name="Oval 53">
              <a:extLst>
                <a:ext uri="{FF2B5EF4-FFF2-40B4-BE49-F238E27FC236}">
                  <a16:creationId xmlns:a16="http://schemas.microsoft.com/office/drawing/2014/main" id="{ED71E6A1-C8F1-4C3F-850D-523FB2A7B88C}"/>
                </a:ext>
              </a:extLst>
            </p:cNvPr>
            <p:cNvSpPr>
              <a:spLocks noChangeArrowheads="1"/>
            </p:cNvSpPr>
            <p:nvPr/>
          </p:nvSpPr>
          <p:spPr bwMode="auto">
            <a:xfrm>
              <a:off x="3591538" y="3219709"/>
              <a:ext cx="76725" cy="80987"/>
            </a:xfrm>
            <a:prstGeom prst="ellipse">
              <a:avLst/>
            </a:prstGeom>
            <a:solidFill>
              <a:srgbClr val="999A98"/>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7" name="Oval 54">
              <a:extLst>
                <a:ext uri="{FF2B5EF4-FFF2-40B4-BE49-F238E27FC236}">
                  <a16:creationId xmlns:a16="http://schemas.microsoft.com/office/drawing/2014/main" id="{85477BB7-B1C3-4A04-902D-0FD4B8ED3B51}"/>
                </a:ext>
              </a:extLst>
            </p:cNvPr>
            <p:cNvSpPr>
              <a:spLocks noChangeArrowheads="1"/>
            </p:cNvSpPr>
            <p:nvPr/>
          </p:nvSpPr>
          <p:spPr bwMode="auto">
            <a:xfrm>
              <a:off x="3888487" y="3219709"/>
              <a:ext cx="76725" cy="80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8" name="Oval 55">
              <a:extLst>
                <a:ext uri="{FF2B5EF4-FFF2-40B4-BE49-F238E27FC236}">
                  <a16:creationId xmlns:a16="http://schemas.microsoft.com/office/drawing/2014/main" id="{077D082A-71C7-4E5D-BD8D-94D26EE128F9}"/>
                </a:ext>
              </a:extLst>
            </p:cNvPr>
            <p:cNvSpPr>
              <a:spLocks noChangeArrowheads="1"/>
            </p:cNvSpPr>
            <p:nvPr/>
          </p:nvSpPr>
          <p:spPr bwMode="auto">
            <a:xfrm>
              <a:off x="3888487" y="3219709"/>
              <a:ext cx="76725" cy="80987"/>
            </a:xfrm>
            <a:prstGeom prst="ellipse">
              <a:avLst/>
            </a:prstGeom>
            <a:solidFill>
              <a:srgbClr val="999A98"/>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9" name="Oval 56">
              <a:extLst>
                <a:ext uri="{FF2B5EF4-FFF2-40B4-BE49-F238E27FC236}">
                  <a16:creationId xmlns:a16="http://schemas.microsoft.com/office/drawing/2014/main" id="{9BC92A96-291A-4A2A-B8B1-DD64FEDF0367}"/>
                </a:ext>
              </a:extLst>
            </p:cNvPr>
            <p:cNvSpPr>
              <a:spLocks noChangeArrowheads="1"/>
            </p:cNvSpPr>
            <p:nvPr/>
          </p:nvSpPr>
          <p:spPr bwMode="auto">
            <a:xfrm>
              <a:off x="3600062" y="3255229"/>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0" name="Oval 57">
              <a:extLst>
                <a:ext uri="{FF2B5EF4-FFF2-40B4-BE49-F238E27FC236}">
                  <a16:creationId xmlns:a16="http://schemas.microsoft.com/office/drawing/2014/main" id="{F16DF712-77E5-4182-82F8-A109E75D81E3}"/>
                </a:ext>
              </a:extLst>
            </p:cNvPr>
            <p:cNvSpPr>
              <a:spLocks noChangeArrowheads="1"/>
            </p:cNvSpPr>
            <p:nvPr/>
          </p:nvSpPr>
          <p:spPr bwMode="auto">
            <a:xfrm>
              <a:off x="3898434" y="3255229"/>
              <a:ext cx="31258"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1" name="Rectangle 58">
              <a:extLst>
                <a:ext uri="{FF2B5EF4-FFF2-40B4-BE49-F238E27FC236}">
                  <a16:creationId xmlns:a16="http://schemas.microsoft.com/office/drawing/2014/main" id="{A1BE01F7-D04B-4329-B558-7593A887103F}"/>
                </a:ext>
              </a:extLst>
            </p:cNvPr>
            <p:cNvSpPr>
              <a:spLocks noChangeArrowheads="1"/>
            </p:cNvSpPr>
            <p:nvPr/>
          </p:nvSpPr>
          <p:spPr bwMode="auto">
            <a:xfrm>
              <a:off x="3271854" y="4781185"/>
              <a:ext cx="1013042" cy="2216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2" name="Rectangle 59">
              <a:extLst>
                <a:ext uri="{FF2B5EF4-FFF2-40B4-BE49-F238E27FC236}">
                  <a16:creationId xmlns:a16="http://schemas.microsoft.com/office/drawing/2014/main" id="{97264E4E-4DDA-4981-9345-A156CBD57AF7}"/>
                </a:ext>
              </a:extLst>
            </p:cNvPr>
            <p:cNvSpPr>
              <a:spLocks noChangeArrowheads="1"/>
            </p:cNvSpPr>
            <p:nvPr/>
          </p:nvSpPr>
          <p:spPr bwMode="auto">
            <a:xfrm>
              <a:off x="3271854" y="4781185"/>
              <a:ext cx="1013042" cy="22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3" name="Freeform 60">
              <a:extLst>
                <a:ext uri="{FF2B5EF4-FFF2-40B4-BE49-F238E27FC236}">
                  <a16:creationId xmlns:a16="http://schemas.microsoft.com/office/drawing/2014/main" id="{8A123CAF-BFB4-4724-A271-0D3F1F532579}"/>
                </a:ext>
              </a:extLst>
            </p:cNvPr>
            <p:cNvSpPr>
              <a:spLocks/>
            </p:cNvSpPr>
            <p:nvPr/>
          </p:nvSpPr>
          <p:spPr bwMode="auto">
            <a:xfrm>
              <a:off x="3260486" y="4768398"/>
              <a:ext cx="1035775" cy="245801"/>
            </a:xfrm>
            <a:custGeom>
              <a:avLst/>
              <a:gdLst>
                <a:gd name="T0" fmla="*/ 721 w 729"/>
                <a:gd name="T1" fmla="*/ 165 h 173"/>
                <a:gd name="T2" fmla="*/ 721 w 729"/>
                <a:gd name="T3" fmla="*/ 157 h 173"/>
                <a:gd name="T4" fmla="*/ 17 w 729"/>
                <a:gd name="T5" fmla="*/ 157 h 173"/>
                <a:gd name="T6" fmla="*/ 17 w 729"/>
                <a:gd name="T7" fmla="*/ 17 h 173"/>
                <a:gd name="T8" fmla="*/ 712 w 729"/>
                <a:gd name="T9" fmla="*/ 17 h 173"/>
                <a:gd name="T10" fmla="*/ 712 w 729"/>
                <a:gd name="T11" fmla="*/ 165 h 173"/>
                <a:gd name="T12" fmla="*/ 721 w 729"/>
                <a:gd name="T13" fmla="*/ 165 h 173"/>
                <a:gd name="T14" fmla="*/ 721 w 729"/>
                <a:gd name="T15" fmla="*/ 157 h 173"/>
                <a:gd name="T16" fmla="*/ 721 w 729"/>
                <a:gd name="T17" fmla="*/ 165 h 173"/>
                <a:gd name="T18" fmla="*/ 729 w 729"/>
                <a:gd name="T19" fmla="*/ 165 h 173"/>
                <a:gd name="T20" fmla="*/ 729 w 729"/>
                <a:gd name="T21" fmla="*/ 0 h 173"/>
                <a:gd name="T22" fmla="*/ 0 w 729"/>
                <a:gd name="T23" fmla="*/ 0 h 173"/>
                <a:gd name="T24" fmla="*/ 0 w 729"/>
                <a:gd name="T25" fmla="*/ 173 h 173"/>
                <a:gd name="T26" fmla="*/ 729 w 729"/>
                <a:gd name="T27" fmla="*/ 173 h 173"/>
                <a:gd name="T28" fmla="*/ 729 w 729"/>
                <a:gd name="T29" fmla="*/ 165 h 173"/>
                <a:gd name="T30" fmla="*/ 721 w 729"/>
                <a:gd name="T31" fmla="*/ 16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173">
                  <a:moveTo>
                    <a:pt x="721" y="165"/>
                  </a:moveTo>
                  <a:lnTo>
                    <a:pt x="721" y="157"/>
                  </a:lnTo>
                  <a:lnTo>
                    <a:pt x="17" y="157"/>
                  </a:lnTo>
                  <a:lnTo>
                    <a:pt x="17" y="17"/>
                  </a:lnTo>
                  <a:lnTo>
                    <a:pt x="712" y="17"/>
                  </a:lnTo>
                  <a:lnTo>
                    <a:pt x="712" y="165"/>
                  </a:lnTo>
                  <a:lnTo>
                    <a:pt x="721" y="165"/>
                  </a:lnTo>
                  <a:lnTo>
                    <a:pt x="721" y="157"/>
                  </a:lnTo>
                  <a:lnTo>
                    <a:pt x="721" y="165"/>
                  </a:lnTo>
                  <a:lnTo>
                    <a:pt x="729" y="165"/>
                  </a:lnTo>
                  <a:lnTo>
                    <a:pt x="729" y="0"/>
                  </a:lnTo>
                  <a:lnTo>
                    <a:pt x="0" y="0"/>
                  </a:lnTo>
                  <a:lnTo>
                    <a:pt x="0" y="173"/>
                  </a:lnTo>
                  <a:lnTo>
                    <a:pt x="729" y="173"/>
                  </a:lnTo>
                  <a:lnTo>
                    <a:pt x="729" y="165"/>
                  </a:lnTo>
                  <a:lnTo>
                    <a:pt x="721" y="165"/>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4" name="Freeform 61">
              <a:extLst>
                <a:ext uri="{FF2B5EF4-FFF2-40B4-BE49-F238E27FC236}">
                  <a16:creationId xmlns:a16="http://schemas.microsoft.com/office/drawing/2014/main" id="{8996312F-A2D4-4C84-837A-0C930FEBF6F5}"/>
                </a:ext>
              </a:extLst>
            </p:cNvPr>
            <p:cNvSpPr>
              <a:spLocks/>
            </p:cNvSpPr>
            <p:nvPr/>
          </p:nvSpPr>
          <p:spPr bwMode="auto">
            <a:xfrm>
              <a:off x="3260486" y="4768398"/>
              <a:ext cx="1035775" cy="245801"/>
            </a:xfrm>
            <a:custGeom>
              <a:avLst/>
              <a:gdLst>
                <a:gd name="T0" fmla="*/ 721 w 729"/>
                <a:gd name="T1" fmla="*/ 165 h 173"/>
                <a:gd name="T2" fmla="*/ 721 w 729"/>
                <a:gd name="T3" fmla="*/ 157 h 173"/>
                <a:gd name="T4" fmla="*/ 17 w 729"/>
                <a:gd name="T5" fmla="*/ 157 h 173"/>
                <a:gd name="T6" fmla="*/ 17 w 729"/>
                <a:gd name="T7" fmla="*/ 17 h 173"/>
                <a:gd name="T8" fmla="*/ 712 w 729"/>
                <a:gd name="T9" fmla="*/ 17 h 173"/>
                <a:gd name="T10" fmla="*/ 712 w 729"/>
                <a:gd name="T11" fmla="*/ 165 h 173"/>
                <a:gd name="T12" fmla="*/ 721 w 729"/>
                <a:gd name="T13" fmla="*/ 165 h 173"/>
                <a:gd name="T14" fmla="*/ 721 w 729"/>
                <a:gd name="T15" fmla="*/ 157 h 173"/>
                <a:gd name="T16" fmla="*/ 721 w 729"/>
                <a:gd name="T17" fmla="*/ 165 h 173"/>
                <a:gd name="T18" fmla="*/ 729 w 729"/>
                <a:gd name="T19" fmla="*/ 165 h 173"/>
                <a:gd name="T20" fmla="*/ 729 w 729"/>
                <a:gd name="T21" fmla="*/ 0 h 173"/>
                <a:gd name="T22" fmla="*/ 0 w 729"/>
                <a:gd name="T23" fmla="*/ 0 h 173"/>
                <a:gd name="T24" fmla="*/ 0 w 729"/>
                <a:gd name="T25" fmla="*/ 173 h 173"/>
                <a:gd name="T26" fmla="*/ 729 w 729"/>
                <a:gd name="T27" fmla="*/ 173 h 173"/>
                <a:gd name="T28" fmla="*/ 729 w 729"/>
                <a:gd name="T29" fmla="*/ 165 h 173"/>
                <a:gd name="T30" fmla="*/ 721 w 729"/>
                <a:gd name="T31" fmla="*/ 16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173">
                  <a:moveTo>
                    <a:pt x="721" y="165"/>
                  </a:moveTo>
                  <a:lnTo>
                    <a:pt x="721" y="157"/>
                  </a:lnTo>
                  <a:lnTo>
                    <a:pt x="17" y="157"/>
                  </a:lnTo>
                  <a:lnTo>
                    <a:pt x="17" y="17"/>
                  </a:lnTo>
                  <a:lnTo>
                    <a:pt x="712" y="17"/>
                  </a:lnTo>
                  <a:lnTo>
                    <a:pt x="712" y="165"/>
                  </a:lnTo>
                  <a:lnTo>
                    <a:pt x="721" y="165"/>
                  </a:lnTo>
                  <a:lnTo>
                    <a:pt x="721" y="157"/>
                  </a:lnTo>
                  <a:lnTo>
                    <a:pt x="721" y="165"/>
                  </a:lnTo>
                  <a:lnTo>
                    <a:pt x="729" y="165"/>
                  </a:lnTo>
                  <a:lnTo>
                    <a:pt x="729" y="0"/>
                  </a:lnTo>
                  <a:lnTo>
                    <a:pt x="0" y="0"/>
                  </a:lnTo>
                  <a:lnTo>
                    <a:pt x="0" y="173"/>
                  </a:lnTo>
                  <a:lnTo>
                    <a:pt x="729" y="173"/>
                  </a:lnTo>
                  <a:lnTo>
                    <a:pt x="729" y="165"/>
                  </a:lnTo>
                  <a:lnTo>
                    <a:pt x="721" y="1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5" name="Freeform 62">
              <a:extLst>
                <a:ext uri="{FF2B5EF4-FFF2-40B4-BE49-F238E27FC236}">
                  <a16:creationId xmlns:a16="http://schemas.microsoft.com/office/drawing/2014/main" id="{C749616E-E15C-4271-9704-0F0921E74BBD}"/>
                </a:ext>
              </a:extLst>
            </p:cNvPr>
            <p:cNvSpPr>
              <a:spLocks/>
            </p:cNvSpPr>
            <p:nvPr/>
          </p:nvSpPr>
          <p:spPr bwMode="auto">
            <a:xfrm>
              <a:off x="3770560" y="3871863"/>
              <a:ext cx="0" cy="224489"/>
            </a:xfrm>
            <a:custGeom>
              <a:avLst/>
              <a:gdLst>
                <a:gd name="T0" fmla="*/ 0 h 158"/>
                <a:gd name="T1" fmla="*/ 158 h 158"/>
                <a:gd name="T2" fmla="*/ 0 h 158"/>
              </a:gdLst>
              <a:ahLst/>
              <a:cxnLst>
                <a:cxn ang="0">
                  <a:pos x="0" y="T0"/>
                </a:cxn>
                <a:cxn ang="0">
                  <a:pos x="0" y="T1"/>
                </a:cxn>
                <a:cxn ang="0">
                  <a:pos x="0" y="T2"/>
                </a:cxn>
              </a:cxnLst>
              <a:rect l="0" t="0" r="r" b="b"/>
              <a:pathLst>
                <a:path h="158">
                  <a:moveTo>
                    <a:pt x="0" y="0"/>
                  </a:moveTo>
                  <a:lnTo>
                    <a:pt x="0" y="15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6" name="Line 63">
              <a:extLst>
                <a:ext uri="{FF2B5EF4-FFF2-40B4-BE49-F238E27FC236}">
                  <a16:creationId xmlns:a16="http://schemas.microsoft.com/office/drawing/2014/main" id="{187924FD-4CF2-4F9D-B10E-ABF1E82C1B8B}"/>
                </a:ext>
              </a:extLst>
            </p:cNvPr>
            <p:cNvSpPr>
              <a:spLocks noChangeShapeType="1"/>
            </p:cNvSpPr>
            <p:nvPr/>
          </p:nvSpPr>
          <p:spPr bwMode="auto">
            <a:xfrm>
              <a:off x="3770560" y="3871863"/>
              <a:ext cx="0" cy="22448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7" name="Line 64">
              <a:extLst>
                <a:ext uri="{FF2B5EF4-FFF2-40B4-BE49-F238E27FC236}">
                  <a16:creationId xmlns:a16="http://schemas.microsoft.com/office/drawing/2014/main" id="{0493E0E0-82F8-4151-8C38-9AAB8A6147F5}"/>
                </a:ext>
              </a:extLst>
            </p:cNvPr>
            <p:cNvSpPr>
              <a:spLocks noChangeShapeType="1"/>
            </p:cNvSpPr>
            <p:nvPr/>
          </p:nvSpPr>
          <p:spPr bwMode="auto">
            <a:xfrm>
              <a:off x="3770560" y="3871863"/>
              <a:ext cx="0" cy="224489"/>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8" name="Oval 65">
              <a:extLst>
                <a:ext uri="{FF2B5EF4-FFF2-40B4-BE49-F238E27FC236}">
                  <a16:creationId xmlns:a16="http://schemas.microsoft.com/office/drawing/2014/main" id="{39D935B6-1AD9-4EF6-9EE8-296FA74769FF}"/>
                </a:ext>
              </a:extLst>
            </p:cNvPr>
            <p:cNvSpPr>
              <a:spLocks noChangeArrowheads="1"/>
            </p:cNvSpPr>
            <p:nvPr/>
          </p:nvSpPr>
          <p:spPr bwMode="auto">
            <a:xfrm>
              <a:off x="3706623" y="4167393"/>
              <a:ext cx="214543" cy="220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9" name="Freeform 379">
              <a:extLst>
                <a:ext uri="{FF2B5EF4-FFF2-40B4-BE49-F238E27FC236}">
                  <a16:creationId xmlns:a16="http://schemas.microsoft.com/office/drawing/2014/main" id="{0305560B-B16B-4357-9020-2323693531EA}"/>
                </a:ext>
              </a:extLst>
            </p:cNvPr>
            <p:cNvSpPr>
              <a:spLocks/>
            </p:cNvSpPr>
            <p:nvPr/>
          </p:nvSpPr>
          <p:spPr bwMode="auto">
            <a:xfrm>
              <a:off x="4115819" y="3896017"/>
              <a:ext cx="419141" cy="885168"/>
            </a:xfrm>
            <a:custGeom>
              <a:avLst/>
              <a:gdLst>
                <a:gd name="T0" fmla="*/ 47 w 142"/>
                <a:gd name="T1" fmla="*/ 0 h 299"/>
                <a:gd name="T2" fmla="*/ 133 w 142"/>
                <a:gd name="T3" fmla="*/ 220 h 299"/>
                <a:gd name="T4" fmla="*/ 70 w 142"/>
                <a:gd name="T5" fmla="*/ 299 h 299"/>
                <a:gd name="T6" fmla="*/ 9 w 142"/>
                <a:gd name="T7" fmla="*/ 299 h 299"/>
                <a:gd name="T8" fmla="*/ 9 w 142"/>
                <a:gd name="T9" fmla="*/ 226 h 299"/>
                <a:gd name="T10" fmla="*/ 50 w 142"/>
                <a:gd name="T11" fmla="*/ 226 h 299"/>
                <a:gd name="T12" fmla="*/ 0 w 142"/>
                <a:gd name="T13" fmla="*/ 109 h 299"/>
              </a:gdLst>
              <a:ahLst/>
              <a:cxnLst>
                <a:cxn ang="0">
                  <a:pos x="T0" y="T1"/>
                </a:cxn>
                <a:cxn ang="0">
                  <a:pos x="T2" y="T3"/>
                </a:cxn>
                <a:cxn ang="0">
                  <a:pos x="T4" y="T5"/>
                </a:cxn>
                <a:cxn ang="0">
                  <a:pos x="T6" y="T7"/>
                </a:cxn>
                <a:cxn ang="0">
                  <a:pos x="T8" y="T9"/>
                </a:cxn>
                <a:cxn ang="0">
                  <a:pos x="T10" y="T11"/>
                </a:cxn>
                <a:cxn ang="0">
                  <a:pos x="T12" y="T13"/>
                </a:cxn>
              </a:cxnLst>
              <a:rect l="0" t="0" r="r" b="b"/>
              <a:pathLst>
                <a:path w="142" h="299">
                  <a:moveTo>
                    <a:pt x="47" y="0"/>
                  </a:moveTo>
                  <a:cubicBezTo>
                    <a:pt x="133" y="220"/>
                    <a:pt x="133" y="220"/>
                    <a:pt x="133" y="220"/>
                  </a:cubicBezTo>
                  <a:cubicBezTo>
                    <a:pt x="142" y="261"/>
                    <a:pt x="111" y="299"/>
                    <a:pt x="70" y="299"/>
                  </a:cubicBezTo>
                  <a:cubicBezTo>
                    <a:pt x="9" y="299"/>
                    <a:pt x="9" y="299"/>
                    <a:pt x="9" y="299"/>
                  </a:cubicBezTo>
                  <a:cubicBezTo>
                    <a:pt x="9" y="226"/>
                    <a:pt x="9" y="226"/>
                    <a:pt x="9" y="226"/>
                  </a:cubicBezTo>
                  <a:cubicBezTo>
                    <a:pt x="50" y="226"/>
                    <a:pt x="50" y="226"/>
                    <a:pt x="50" y="226"/>
                  </a:cubicBezTo>
                  <a:cubicBezTo>
                    <a:pt x="0" y="109"/>
                    <a:pt x="0" y="109"/>
                    <a:pt x="0" y="109"/>
                  </a:cubicBezTo>
                </a:path>
              </a:pathLst>
            </a:custGeom>
            <a:solidFill>
              <a:srgbClr val="C0C0BF"/>
            </a:solidFill>
            <a:ln w="25400">
              <a:solidFill>
                <a:srgbClr val="C0C0BF"/>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0" name="Freeform 380">
              <a:extLst>
                <a:ext uri="{FF2B5EF4-FFF2-40B4-BE49-F238E27FC236}">
                  <a16:creationId xmlns:a16="http://schemas.microsoft.com/office/drawing/2014/main" id="{2593C5C7-0E51-46A5-B603-3CF1C60E7CF4}"/>
                </a:ext>
              </a:extLst>
            </p:cNvPr>
            <p:cNvSpPr>
              <a:spLocks/>
            </p:cNvSpPr>
            <p:nvPr/>
          </p:nvSpPr>
          <p:spPr bwMode="auto">
            <a:xfrm>
              <a:off x="4115819" y="3896017"/>
              <a:ext cx="419141" cy="885168"/>
            </a:xfrm>
            <a:custGeom>
              <a:avLst/>
              <a:gdLst>
                <a:gd name="T0" fmla="*/ 47 w 142"/>
                <a:gd name="T1" fmla="*/ 0 h 299"/>
                <a:gd name="T2" fmla="*/ 133 w 142"/>
                <a:gd name="T3" fmla="*/ 220 h 299"/>
                <a:gd name="T4" fmla="*/ 70 w 142"/>
                <a:gd name="T5" fmla="*/ 299 h 299"/>
                <a:gd name="T6" fmla="*/ 9 w 142"/>
                <a:gd name="T7" fmla="*/ 299 h 299"/>
                <a:gd name="T8" fmla="*/ 9 w 142"/>
                <a:gd name="T9" fmla="*/ 226 h 299"/>
                <a:gd name="T10" fmla="*/ 50 w 142"/>
                <a:gd name="T11" fmla="*/ 226 h 299"/>
                <a:gd name="T12" fmla="*/ 0 w 142"/>
                <a:gd name="T13" fmla="*/ 109 h 299"/>
              </a:gdLst>
              <a:ahLst/>
              <a:cxnLst>
                <a:cxn ang="0">
                  <a:pos x="T0" y="T1"/>
                </a:cxn>
                <a:cxn ang="0">
                  <a:pos x="T2" y="T3"/>
                </a:cxn>
                <a:cxn ang="0">
                  <a:pos x="T4" y="T5"/>
                </a:cxn>
                <a:cxn ang="0">
                  <a:pos x="T6" y="T7"/>
                </a:cxn>
                <a:cxn ang="0">
                  <a:pos x="T8" y="T9"/>
                </a:cxn>
                <a:cxn ang="0">
                  <a:pos x="T10" y="T11"/>
                </a:cxn>
                <a:cxn ang="0">
                  <a:pos x="T12" y="T13"/>
                </a:cxn>
              </a:cxnLst>
              <a:rect l="0" t="0" r="r" b="b"/>
              <a:pathLst>
                <a:path w="142" h="299">
                  <a:moveTo>
                    <a:pt x="47" y="0"/>
                  </a:moveTo>
                  <a:cubicBezTo>
                    <a:pt x="133" y="220"/>
                    <a:pt x="133" y="220"/>
                    <a:pt x="133" y="220"/>
                  </a:cubicBezTo>
                  <a:cubicBezTo>
                    <a:pt x="142" y="261"/>
                    <a:pt x="111" y="299"/>
                    <a:pt x="70" y="299"/>
                  </a:cubicBezTo>
                  <a:cubicBezTo>
                    <a:pt x="9" y="299"/>
                    <a:pt x="9" y="299"/>
                    <a:pt x="9" y="299"/>
                  </a:cubicBezTo>
                  <a:cubicBezTo>
                    <a:pt x="9" y="226"/>
                    <a:pt x="9" y="226"/>
                    <a:pt x="9" y="226"/>
                  </a:cubicBezTo>
                  <a:cubicBezTo>
                    <a:pt x="50" y="226"/>
                    <a:pt x="50" y="226"/>
                    <a:pt x="50" y="226"/>
                  </a:cubicBezTo>
                  <a:cubicBezTo>
                    <a:pt x="0" y="109"/>
                    <a:pt x="0" y="109"/>
                    <a:pt x="0" y="109"/>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1" name="Freeform 381">
              <a:extLst>
                <a:ext uri="{FF2B5EF4-FFF2-40B4-BE49-F238E27FC236}">
                  <a16:creationId xmlns:a16="http://schemas.microsoft.com/office/drawing/2014/main" id="{5CD7F152-587F-4E60-B866-26964B049E21}"/>
                </a:ext>
              </a:extLst>
            </p:cNvPr>
            <p:cNvSpPr>
              <a:spLocks/>
            </p:cNvSpPr>
            <p:nvPr/>
          </p:nvSpPr>
          <p:spPr bwMode="auto">
            <a:xfrm>
              <a:off x="4225221" y="4565221"/>
              <a:ext cx="88091" cy="0"/>
            </a:xfrm>
            <a:custGeom>
              <a:avLst/>
              <a:gdLst>
                <a:gd name="T0" fmla="*/ 0 w 62"/>
                <a:gd name="T1" fmla="*/ 62 w 62"/>
                <a:gd name="T2" fmla="*/ 0 w 62"/>
              </a:gdLst>
              <a:ahLst/>
              <a:cxnLst>
                <a:cxn ang="0">
                  <a:pos x="T0" y="0"/>
                </a:cxn>
                <a:cxn ang="0">
                  <a:pos x="T1" y="0"/>
                </a:cxn>
                <a:cxn ang="0">
                  <a:pos x="T2" y="0"/>
                </a:cxn>
              </a:cxnLst>
              <a:rect l="0" t="0" r="r" b="b"/>
              <a:pathLst>
                <a:path w="62">
                  <a:moveTo>
                    <a:pt x="0" y="0"/>
                  </a:moveTo>
                  <a:lnTo>
                    <a:pt x="62" y="0"/>
                  </a:lnTo>
                  <a:lnTo>
                    <a:pt x="0" y="0"/>
                  </a:lnTo>
                  <a:close/>
                </a:path>
              </a:pathLst>
            </a:custGeom>
            <a:solidFill>
              <a:srgbClr val="E2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2" name="Line 382">
              <a:extLst>
                <a:ext uri="{FF2B5EF4-FFF2-40B4-BE49-F238E27FC236}">
                  <a16:creationId xmlns:a16="http://schemas.microsoft.com/office/drawing/2014/main" id="{2B3EEA6C-8888-4EFE-82C7-AE475B63129B}"/>
                </a:ext>
              </a:extLst>
            </p:cNvPr>
            <p:cNvSpPr>
              <a:spLocks noChangeShapeType="1"/>
            </p:cNvSpPr>
            <p:nvPr/>
          </p:nvSpPr>
          <p:spPr bwMode="auto">
            <a:xfrm>
              <a:off x="4225221" y="4565221"/>
              <a:ext cx="8809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3" name="Line 383">
              <a:extLst>
                <a:ext uri="{FF2B5EF4-FFF2-40B4-BE49-F238E27FC236}">
                  <a16:creationId xmlns:a16="http://schemas.microsoft.com/office/drawing/2014/main" id="{0841C151-55D3-4829-9F6C-12EAAFE3C19A}"/>
                </a:ext>
              </a:extLst>
            </p:cNvPr>
            <p:cNvSpPr>
              <a:spLocks noChangeShapeType="1"/>
            </p:cNvSpPr>
            <p:nvPr/>
          </p:nvSpPr>
          <p:spPr bwMode="auto">
            <a:xfrm>
              <a:off x="4225221" y="4565221"/>
              <a:ext cx="88091"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4" name="Freeform 384">
              <a:extLst>
                <a:ext uri="{FF2B5EF4-FFF2-40B4-BE49-F238E27FC236}">
                  <a16:creationId xmlns:a16="http://schemas.microsoft.com/office/drawing/2014/main" id="{0C4BC7B3-731F-4580-8EA2-F45915C3C69A}"/>
                </a:ext>
              </a:extLst>
            </p:cNvPr>
            <p:cNvSpPr>
              <a:spLocks/>
            </p:cNvSpPr>
            <p:nvPr/>
          </p:nvSpPr>
          <p:spPr bwMode="auto">
            <a:xfrm>
              <a:off x="3915483" y="4700198"/>
              <a:ext cx="167657" cy="75302"/>
            </a:xfrm>
            <a:custGeom>
              <a:avLst/>
              <a:gdLst>
                <a:gd name="T0" fmla="*/ 0 w 57"/>
                <a:gd name="T1" fmla="*/ 13 h 25"/>
                <a:gd name="T2" fmla="*/ 0 w 57"/>
                <a:gd name="T3" fmla="*/ 13 h 25"/>
                <a:gd name="T4" fmla="*/ 13 w 57"/>
                <a:gd name="T5" fmla="*/ 0 h 25"/>
                <a:gd name="T6" fmla="*/ 45 w 57"/>
                <a:gd name="T7" fmla="*/ 0 h 25"/>
                <a:gd name="T8" fmla="*/ 57 w 57"/>
                <a:gd name="T9" fmla="*/ 13 h 25"/>
                <a:gd name="T10" fmla="*/ 45 w 57"/>
                <a:gd name="T11" fmla="*/ 25 h 25"/>
                <a:gd name="T12" fmla="*/ 13 w 57"/>
                <a:gd name="T13" fmla="*/ 25 h 25"/>
                <a:gd name="T14" fmla="*/ 0 w 5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5">
                  <a:moveTo>
                    <a:pt x="0" y="13"/>
                  </a:moveTo>
                  <a:cubicBezTo>
                    <a:pt x="0" y="13"/>
                    <a:pt x="0" y="13"/>
                    <a:pt x="0" y="13"/>
                  </a:cubicBezTo>
                  <a:cubicBezTo>
                    <a:pt x="0" y="6"/>
                    <a:pt x="6" y="0"/>
                    <a:pt x="13" y="0"/>
                  </a:cubicBezTo>
                  <a:cubicBezTo>
                    <a:pt x="45" y="0"/>
                    <a:pt x="45" y="0"/>
                    <a:pt x="45" y="0"/>
                  </a:cubicBezTo>
                  <a:cubicBezTo>
                    <a:pt x="51" y="0"/>
                    <a:pt x="57" y="6"/>
                    <a:pt x="57" y="13"/>
                  </a:cubicBezTo>
                  <a:cubicBezTo>
                    <a:pt x="57" y="20"/>
                    <a:pt x="51" y="25"/>
                    <a:pt x="45" y="25"/>
                  </a:cubicBezTo>
                  <a:cubicBezTo>
                    <a:pt x="13" y="25"/>
                    <a:pt x="13" y="25"/>
                    <a:pt x="13" y="25"/>
                  </a:cubicBezTo>
                  <a:cubicBezTo>
                    <a:pt x="6" y="25"/>
                    <a:pt x="0" y="20"/>
                    <a:pt x="0" y="13"/>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5" name="Freeform 386">
              <a:extLst>
                <a:ext uri="{FF2B5EF4-FFF2-40B4-BE49-F238E27FC236}">
                  <a16:creationId xmlns:a16="http://schemas.microsoft.com/office/drawing/2014/main" id="{F3682D6A-1D8D-4E1A-81AC-142F1621DEF9}"/>
                </a:ext>
              </a:extLst>
            </p:cNvPr>
            <p:cNvSpPr>
              <a:spLocks/>
            </p:cNvSpPr>
            <p:nvPr/>
          </p:nvSpPr>
          <p:spPr bwMode="auto">
            <a:xfrm>
              <a:off x="3977999" y="4565221"/>
              <a:ext cx="268534" cy="215964"/>
            </a:xfrm>
            <a:custGeom>
              <a:avLst/>
              <a:gdLst>
                <a:gd name="T0" fmla="*/ 54 w 91"/>
                <a:gd name="T1" fmla="*/ 73 h 73"/>
                <a:gd name="T2" fmla="*/ 54 w 91"/>
                <a:gd name="T3" fmla="*/ 73 h 73"/>
                <a:gd name="T4" fmla="*/ 8 w 91"/>
                <a:gd name="T5" fmla="*/ 45 h 73"/>
                <a:gd name="T6" fmla="*/ 3 w 91"/>
                <a:gd name="T7" fmla="*/ 41 h 73"/>
                <a:gd name="T8" fmla="*/ 1 w 91"/>
                <a:gd name="T9" fmla="*/ 21 h 73"/>
                <a:gd name="T10" fmla="*/ 7 w 91"/>
                <a:gd name="T11" fmla="*/ 17 h 73"/>
                <a:gd name="T12" fmla="*/ 54 w 91"/>
                <a:gd name="T13" fmla="*/ 0 h 73"/>
                <a:gd name="T14" fmla="*/ 91 w 91"/>
                <a:gd name="T15" fmla="*/ 36 h 73"/>
                <a:gd name="T16" fmla="*/ 54 w 91"/>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73">
                  <a:moveTo>
                    <a:pt x="54" y="73"/>
                  </a:moveTo>
                  <a:cubicBezTo>
                    <a:pt x="54" y="73"/>
                    <a:pt x="54" y="73"/>
                    <a:pt x="54" y="73"/>
                  </a:cubicBezTo>
                  <a:cubicBezTo>
                    <a:pt x="33" y="73"/>
                    <a:pt x="8" y="65"/>
                    <a:pt x="8" y="45"/>
                  </a:cubicBezTo>
                  <a:cubicBezTo>
                    <a:pt x="3" y="41"/>
                    <a:pt x="3" y="41"/>
                    <a:pt x="3" y="41"/>
                  </a:cubicBezTo>
                  <a:cubicBezTo>
                    <a:pt x="3" y="33"/>
                    <a:pt x="1" y="21"/>
                    <a:pt x="1" y="21"/>
                  </a:cubicBezTo>
                  <a:cubicBezTo>
                    <a:pt x="0" y="20"/>
                    <a:pt x="6" y="18"/>
                    <a:pt x="7" y="17"/>
                  </a:cubicBezTo>
                  <a:cubicBezTo>
                    <a:pt x="18" y="12"/>
                    <a:pt x="47" y="0"/>
                    <a:pt x="54" y="0"/>
                  </a:cubicBezTo>
                  <a:cubicBezTo>
                    <a:pt x="74" y="0"/>
                    <a:pt x="91" y="16"/>
                    <a:pt x="91" y="36"/>
                  </a:cubicBezTo>
                  <a:cubicBezTo>
                    <a:pt x="91" y="57"/>
                    <a:pt x="74" y="73"/>
                    <a:pt x="54" y="73"/>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6" name="Freeform 388">
              <a:extLst>
                <a:ext uri="{FF2B5EF4-FFF2-40B4-BE49-F238E27FC236}">
                  <a16:creationId xmlns:a16="http://schemas.microsoft.com/office/drawing/2014/main" id="{7796B487-B01A-44C9-B2A2-09B982DC64C6}"/>
                </a:ext>
              </a:extLst>
            </p:cNvPr>
            <p:cNvSpPr>
              <a:spLocks/>
            </p:cNvSpPr>
            <p:nvPr/>
          </p:nvSpPr>
          <p:spPr bwMode="auto">
            <a:xfrm>
              <a:off x="3959528" y="4614950"/>
              <a:ext cx="71040" cy="166235"/>
            </a:xfrm>
            <a:custGeom>
              <a:avLst/>
              <a:gdLst>
                <a:gd name="T0" fmla="*/ 24 w 24"/>
                <a:gd name="T1" fmla="*/ 12 h 56"/>
                <a:gd name="T2" fmla="*/ 24 w 24"/>
                <a:gd name="T3" fmla="*/ 44 h 56"/>
                <a:gd name="T4" fmla="*/ 12 w 24"/>
                <a:gd name="T5" fmla="*/ 56 h 56"/>
                <a:gd name="T6" fmla="*/ 0 w 24"/>
                <a:gd name="T7" fmla="*/ 44 h 56"/>
                <a:gd name="T8" fmla="*/ 0 w 24"/>
                <a:gd name="T9" fmla="*/ 12 h 56"/>
                <a:gd name="T10" fmla="*/ 12 w 24"/>
                <a:gd name="T11" fmla="*/ 0 h 56"/>
              </a:gdLst>
              <a:ahLst/>
              <a:cxnLst>
                <a:cxn ang="0">
                  <a:pos x="T0" y="T1"/>
                </a:cxn>
                <a:cxn ang="0">
                  <a:pos x="T2" y="T3"/>
                </a:cxn>
                <a:cxn ang="0">
                  <a:pos x="T4" y="T5"/>
                </a:cxn>
                <a:cxn ang="0">
                  <a:pos x="T6" y="T7"/>
                </a:cxn>
                <a:cxn ang="0">
                  <a:pos x="T8" y="T9"/>
                </a:cxn>
                <a:cxn ang="0">
                  <a:pos x="T10" y="T11"/>
                </a:cxn>
              </a:cxnLst>
              <a:rect l="0" t="0" r="r" b="b"/>
              <a:pathLst>
                <a:path w="24" h="56">
                  <a:moveTo>
                    <a:pt x="24" y="12"/>
                  </a:moveTo>
                  <a:cubicBezTo>
                    <a:pt x="24" y="44"/>
                    <a:pt x="24" y="44"/>
                    <a:pt x="24" y="44"/>
                  </a:cubicBezTo>
                  <a:cubicBezTo>
                    <a:pt x="24" y="51"/>
                    <a:pt x="19" y="56"/>
                    <a:pt x="12" y="56"/>
                  </a:cubicBezTo>
                  <a:cubicBezTo>
                    <a:pt x="5" y="56"/>
                    <a:pt x="0" y="51"/>
                    <a:pt x="0" y="44"/>
                  </a:cubicBezTo>
                  <a:cubicBezTo>
                    <a:pt x="0" y="12"/>
                    <a:pt x="0" y="12"/>
                    <a:pt x="0" y="12"/>
                  </a:cubicBezTo>
                  <a:cubicBezTo>
                    <a:pt x="0" y="5"/>
                    <a:pt x="5" y="0"/>
                    <a:pt x="12"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7" name="Freeform 390">
              <a:extLst>
                <a:ext uri="{FF2B5EF4-FFF2-40B4-BE49-F238E27FC236}">
                  <a16:creationId xmlns:a16="http://schemas.microsoft.com/office/drawing/2014/main" id="{C288D66D-F9FD-427B-9F19-2035E7E755DB}"/>
                </a:ext>
              </a:extLst>
            </p:cNvPr>
            <p:cNvSpPr>
              <a:spLocks/>
            </p:cNvSpPr>
            <p:nvPr/>
          </p:nvSpPr>
          <p:spPr bwMode="auto">
            <a:xfrm>
              <a:off x="4030569" y="4614950"/>
              <a:ext cx="73882" cy="166235"/>
            </a:xfrm>
            <a:custGeom>
              <a:avLst/>
              <a:gdLst>
                <a:gd name="T0" fmla="*/ 25 w 25"/>
                <a:gd name="T1" fmla="*/ 12 h 56"/>
                <a:gd name="T2" fmla="*/ 25 w 25"/>
                <a:gd name="T3" fmla="*/ 44 h 56"/>
                <a:gd name="T4" fmla="*/ 13 w 25"/>
                <a:gd name="T5" fmla="*/ 56 h 56"/>
                <a:gd name="T6" fmla="*/ 0 w 25"/>
                <a:gd name="T7" fmla="*/ 44 h 56"/>
                <a:gd name="T8" fmla="*/ 0 w 25"/>
                <a:gd name="T9" fmla="*/ 12 h 56"/>
                <a:gd name="T10" fmla="*/ 13 w 25"/>
                <a:gd name="T11" fmla="*/ 0 h 56"/>
              </a:gdLst>
              <a:ahLst/>
              <a:cxnLst>
                <a:cxn ang="0">
                  <a:pos x="T0" y="T1"/>
                </a:cxn>
                <a:cxn ang="0">
                  <a:pos x="T2" y="T3"/>
                </a:cxn>
                <a:cxn ang="0">
                  <a:pos x="T4" y="T5"/>
                </a:cxn>
                <a:cxn ang="0">
                  <a:pos x="T6" y="T7"/>
                </a:cxn>
                <a:cxn ang="0">
                  <a:pos x="T8" y="T9"/>
                </a:cxn>
                <a:cxn ang="0">
                  <a:pos x="T10" y="T11"/>
                </a:cxn>
              </a:cxnLst>
              <a:rect l="0" t="0" r="r" b="b"/>
              <a:pathLst>
                <a:path w="25" h="56">
                  <a:moveTo>
                    <a:pt x="25" y="12"/>
                  </a:moveTo>
                  <a:cubicBezTo>
                    <a:pt x="25" y="44"/>
                    <a:pt x="25" y="44"/>
                    <a:pt x="25" y="44"/>
                  </a:cubicBezTo>
                  <a:cubicBezTo>
                    <a:pt x="25" y="51"/>
                    <a:pt x="20" y="56"/>
                    <a:pt x="13" y="56"/>
                  </a:cubicBezTo>
                  <a:cubicBezTo>
                    <a:pt x="6" y="56"/>
                    <a:pt x="0" y="51"/>
                    <a:pt x="0" y="44"/>
                  </a:cubicBezTo>
                  <a:cubicBezTo>
                    <a:pt x="0" y="12"/>
                    <a:pt x="0" y="12"/>
                    <a:pt x="0" y="12"/>
                  </a:cubicBezTo>
                  <a:cubicBezTo>
                    <a:pt x="0" y="5"/>
                    <a:pt x="6" y="0"/>
                    <a:pt x="13"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8" name="Freeform 392">
              <a:extLst>
                <a:ext uri="{FF2B5EF4-FFF2-40B4-BE49-F238E27FC236}">
                  <a16:creationId xmlns:a16="http://schemas.microsoft.com/office/drawing/2014/main" id="{099EDF68-E1B3-4972-A23D-86F091C73029}"/>
                </a:ext>
              </a:extLst>
            </p:cNvPr>
            <p:cNvSpPr>
              <a:spLocks/>
            </p:cNvSpPr>
            <p:nvPr/>
          </p:nvSpPr>
          <p:spPr bwMode="auto">
            <a:xfrm>
              <a:off x="4104452" y="4614950"/>
              <a:ext cx="73882" cy="166235"/>
            </a:xfrm>
            <a:custGeom>
              <a:avLst/>
              <a:gdLst>
                <a:gd name="T0" fmla="*/ 25 w 25"/>
                <a:gd name="T1" fmla="*/ 23 h 56"/>
                <a:gd name="T2" fmla="*/ 25 w 25"/>
                <a:gd name="T3" fmla="*/ 44 h 56"/>
                <a:gd name="T4" fmla="*/ 12 w 25"/>
                <a:gd name="T5" fmla="*/ 56 h 56"/>
                <a:gd name="T6" fmla="*/ 0 w 25"/>
                <a:gd name="T7" fmla="*/ 44 h 56"/>
                <a:gd name="T8" fmla="*/ 0 w 25"/>
                <a:gd name="T9" fmla="*/ 12 h 56"/>
                <a:gd name="T10" fmla="*/ 12 w 25"/>
                <a:gd name="T11" fmla="*/ 0 h 56"/>
              </a:gdLst>
              <a:ahLst/>
              <a:cxnLst>
                <a:cxn ang="0">
                  <a:pos x="T0" y="T1"/>
                </a:cxn>
                <a:cxn ang="0">
                  <a:pos x="T2" y="T3"/>
                </a:cxn>
                <a:cxn ang="0">
                  <a:pos x="T4" y="T5"/>
                </a:cxn>
                <a:cxn ang="0">
                  <a:pos x="T6" y="T7"/>
                </a:cxn>
                <a:cxn ang="0">
                  <a:pos x="T8" y="T9"/>
                </a:cxn>
                <a:cxn ang="0">
                  <a:pos x="T10" y="T11"/>
                </a:cxn>
              </a:cxnLst>
              <a:rect l="0" t="0" r="r" b="b"/>
              <a:pathLst>
                <a:path w="25" h="56">
                  <a:moveTo>
                    <a:pt x="25" y="23"/>
                  </a:moveTo>
                  <a:cubicBezTo>
                    <a:pt x="25" y="44"/>
                    <a:pt x="25" y="44"/>
                    <a:pt x="25" y="44"/>
                  </a:cubicBezTo>
                  <a:cubicBezTo>
                    <a:pt x="25" y="51"/>
                    <a:pt x="19" y="56"/>
                    <a:pt x="12" y="56"/>
                  </a:cubicBezTo>
                  <a:cubicBezTo>
                    <a:pt x="6" y="56"/>
                    <a:pt x="0" y="51"/>
                    <a:pt x="0" y="44"/>
                  </a:cubicBezTo>
                  <a:cubicBezTo>
                    <a:pt x="0" y="12"/>
                    <a:pt x="0" y="12"/>
                    <a:pt x="0" y="12"/>
                  </a:cubicBezTo>
                  <a:cubicBezTo>
                    <a:pt x="0" y="5"/>
                    <a:pt x="6" y="0"/>
                    <a:pt x="12"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519" name="Group 518">
            <a:extLst>
              <a:ext uri="{FF2B5EF4-FFF2-40B4-BE49-F238E27FC236}">
                <a16:creationId xmlns:a16="http://schemas.microsoft.com/office/drawing/2014/main" id="{C4E6B41B-CDBF-4053-93AF-956A33D8A1C2}"/>
              </a:ext>
            </a:extLst>
          </p:cNvPr>
          <p:cNvGrpSpPr/>
          <p:nvPr/>
        </p:nvGrpSpPr>
        <p:grpSpPr>
          <a:xfrm>
            <a:off x="4539550" y="6833433"/>
            <a:ext cx="2365598" cy="2153116"/>
            <a:chOff x="936788" y="2675536"/>
            <a:chExt cx="3123619" cy="2843052"/>
          </a:xfrm>
        </p:grpSpPr>
        <p:sp>
          <p:nvSpPr>
            <p:cNvPr id="520" name="Freeform 192">
              <a:extLst>
                <a:ext uri="{FF2B5EF4-FFF2-40B4-BE49-F238E27FC236}">
                  <a16:creationId xmlns:a16="http://schemas.microsoft.com/office/drawing/2014/main" id="{48B614AF-9A48-4E7F-AFA7-A9E3C914E3A2}"/>
                </a:ext>
              </a:extLst>
            </p:cNvPr>
            <p:cNvSpPr>
              <a:spLocks/>
            </p:cNvSpPr>
            <p:nvPr/>
          </p:nvSpPr>
          <p:spPr bwMode="auto">
            <a:xfrm>
              <a:off x="2159355" y="3128777"/>
              <a:ext cx="24154" cy="188968"/>
            </a:xfrm>
            <a:custGeom>
              <a:avLst/>
              <a:gdLst>
                <a:gd name="T0" fmla="*/ 0 w 8"/>
                <a:gd name="T1" fmla="*/ 0 h 64"/>
                <a:gd name="T2" fmla="*/ 0 w 8"/>
                <a:gd name="T3" fmla="*/ 8 h 64"/>
                <a:gd name="T4" fmla="*/ 6 w 8"/>
                <a:gd name="T5" fmla="*/ 22 h 64"/>
                <a:gd name="T6" fmla="*/ 6 w 8"/>
                <a:gd name="T7" fmla="*/ 22 h 64"/>
                <a:gd name="T8" fmla="*/ 6 w 8"/>
                <a:gd name="T9" fmla="*/ 22 h 64"/>
                <a:gd name="T10" fmla="*/ 0 w 8"/>
                <a:gd name="T11" fmla="*/ 35 h 64"/>
                <a:gd name="T12" fmla="*/ 0 w 8"/>
                <a:gd name="T13" fmla="*/ 64 h 64"/>
                <a:gd name="T14" fmla="*/ 8 w 8"/>
                <a:gd name="T15" fmla="*/ 62 h 64"/>
                <a:gd name="T16" fmla="*/ 8 w 8"/>
                <a:gd name="T17" fmla="*/ 1 h 64"/>
                <a:gd name="T18" fmla="*/ 0 w 8"/>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4">
                  <a:moveTo>
                    <a:pt x="0" y="0"/>
                  </a:moveTo>
                  <a:cubicBezTo>
                    <a:pt x="0" y="8"/>
                    <a:pt x="0" y="8"/>
                    <a:pt x="0" y="8"/>
                  </a:cubicBezTo>
                  <a:cubicBezTo>
                    <a:pt x="3" y="12"/>
                    <a:pt x="6" y="16"/>
                    <a:pt x="6" y="22"/>
                  </a:cubicBezTo>
                  <a:cubicBezTo>
                    <a:pt x="6" y="22"/>
                    <a:pt x="6" y="22"/>
                    <a:pt x="6" y="22"/>
                  </a:cubicBezTo>
                  <a:cubicBezTo>
                    <a:pt x="6" y="22"/>
                    <a:pt x="6" y="22"/>
                    <a:pt x="6" y="22"/>
                  </a:cubicBezTo>
                  <a:cubicBezTo>
                    <a:pt x="6" y="27"/>
                    <a:pt x="3" y="32"/>
                    <a:pt x="0" y="35"/>
                  </a:cubicBezTo>
                  <a:cubicBezTo>
                    <a:pt x="0" y="64"/>
                    <a:pt x="0" y="64"/>
                    <a:pt x="0" y="64"/>
                  </a:cubicBezTo>
                  <a:cubicBezTo>
                    <a:pt x="2" y="64"/>
                    <a:pt x="5" y="63"/>
                    <a:pt x="8" y="62"/>
                  </a:cubicBezTo>
                  <a:cubicBezTo>
                    <a:pt x="8" y="1"/>
                    <a:pt x="8" y="1"/>
                    <a:pt x="8" y="1"/>
                  </a:cubicBezTo>
                  <a:cubicBezTo>
                    <a:pt x="5" y="0"/>
                    <a:pt x="2" y="0"/>
                    <a:pt x="0"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1" name="Freeform: Shape 520">
              <a:extLst>
                <a:ext uri="{FF2B5EF4-FFF2-40B4-BE49-F238E27FC236}">
                  <a16:creationId xmlns:a16="http://schemas.microsoft.com/office/drawing/2014/main" id="{FBF946A2-2449-42AE-B638-2837A58D5629}"/>
                </a:ext>
              </a:extLst>
            </p:cNvPr>
            <p:cNvSpPr/>
            <p:nvPr/>
          </p:nvSpPr>
          <p:spPr>
            <a:xfrm>
              <a:off x="2103803" y="3820714"/>
              <a:ext cx="159270" cy="1646358"/>
            </a:xfrm>
            <a:custGeom>
              <a:avLst/>
              <a:gdLst>
                <a:gd name="connsiteX0" fmla="*/ 0 w 127012"/>
                <a:gd name="connsiteY0" fmla="*/ 0 h 1312908"/>
                <a:gd name="connsiteX1" fmla="*/ 692 w 127012"/>
                <a:gd name="connsiteY1" fmla="*/ 0 h 1312908"/>
                <a:gd name="connsiteX2" fmla="*/ 2310 w 127012"/>
                <a:gd name="connsiteY2" fmla="*/ 0 h 1312908"/>
                <a:gd name="connsiteX3" fmla="*/ 127012 w 127012"/>
                <a:gd name="connsiteY3" fmla="*/ 125225 h 1312908"/>
                <a:gd name="connsiteX4" fmla="*/ 127012 w 127012"/>
                <a:gd name="connsiteY4" fmla="*/ 1274696 h 1312908"/>
                <a:gd name="connsiteX5" fmla="*/ 127012 w 127012"/>
                <a:gd name="connsiteY5" fmla="*/ 1312908 h 1312908"/>
                <a:gd name="connsiteX6" fmla="*/ 124746 w 127012"/>
                <a:gd name="connsiteY6" fmla="*/ 1312908 h 1312908"/>
                <a:gd name="connsiteX7" fmla="*/ 124746 w 127012"/>
                <a:gd name="connsiteY7" fmla="*/ 1227847 h 1312908"/>
                <a:gd name="connsiteX8" fmla="*/ 124746 w 127012"/>
                <a:gd name="connsiteY8" fmla="*/ 125225 h 1312908"/>
                <a:gd name="connsiteX9" fmla="*/ 0 w 127012"/>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12" h="1312908">
                  <a:moveTo>
                    <a:pt x="0" y="0"/>
                  </a:moveTo>
                  <a:lnTo>
                    <a:pt x="692" y="0"/>
                  </a:lnTo>
                  <a:cubicBezTo>
                    <a:pt x="2310" y="0"/>
                    <a:pt x="2310" y="0"/>
                    <a:pt x="2310" y="0"/>
                  </a:cubicBezTo>
                  <a:cubicBezTo>
                    <a:pt x="72896" y="0"/>
                    <a:pt x="127012" y="56706"/>
                    <a:pt x="127012" y="125225"/>
                  </a:cubicBezTo>
                  <a:cubicBezTo>
                    <a:pt x="127012" y="782065"/>
                    <a:pt x="127012" y="1110486"/>
                    <a:pt x="127012" y="1274696"/>
                  </a:cubicBezTo>
                  <a:lnTo>
                    <a:pt x="127012" y="1312908"/>
                  </a:lnTo>
                  <a:lnTo>
                    <a:pt x="124746" y="1312908"/>
                  </a:lnTo>
                  <a:lnTo>
                    <a:pt x="124746" y="1227847"/>
                  </a:lnTo>
                  <a:cubicBezTo>
                    <a:pt x="124746" y="125225"/>
                    <a:pt x="124746" y="125225"/>
                    <a:pt x="124746" y="125225"/>
                  </a:cubicBezTo>
                  <a:cubicBezTo>
                    <a:pt x="124746" y="56706"/>
                    <a:pt x="70611" y="0"/>
                    <a:pt x="0" y="0"/>
                  </a:cubicBezTo>
                  <a:close/>
                </a:path>
              </a:pathLst>
            </a:custGeom>
            <a:solidFill>
              <a:schemeClr val="accent6"/>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522" name="Freeform: Shape 521">
              <a:extLst>
                <a:ext uri="{FF2B5EF4-FFF2-40B4-BE49-F238E27FC236}">
                  <a16:creationId xmlns:a16="http://schemas.microsoft.com/office/drawing/2014/main" id="{ACBF635A-6A6B-4B07-81B0-620F4BCABD02}"/>
                </a:ext>
              </a:extLst>
            </p:cNvPr>
            <p:cNvSpPr/>
            <p:nvPr/>
          </p:nvSpPr>
          <p:spPr>
            <a:xfrm>
              <a:off x="936788" y="3820714"/>
              <a:ext cx="356764" cy="1646358"/>
            </a:xfrm>
            <a:custGeom>
              <a:avLst/>
              <a:gdLst>
                <a:gd name="connsiteX0" fmla="*/ 122349 w 284506"/>
                <a:gd name="connsiteY0" fmla="*/ 0 h 1312908"/>
                <a:gd name="connsiteX1" fmla="*/ 268135 w 284506"/>
                <a:gd name="connsiteY1" fmla="*/ 0 h 1312908"/>
                <a:gd name="connsiteX2" fmla="*/ 284506 w 284506"/>
                <a:gd name="connsiteY2" fmla="*/ 0 h 1312908"/>
                <a:gd name="connsiteX3" fmla="*/ 159760 w 284506"/>
                <a:gd name="connsiteY3" fmla="*/ 125225 h 1312908"/>
                <a:gd name="connsiteX4" fmla="*/ 159760 w 284506"/>
                <a:gd name="connsiteY4" fmla="*/ 1289168 h 1312908"/>
                <a:gd name="connsiteX5" fmla="*/ 159760 w 284506"/>
                <a:gd name="connsiteY5" fmla="*/ 1312908 h 1312908"/>
                <a:gd name="connsiteX6" fmla="*/ 0 w 284506"/>
                <a:gd name="connsiteY6" fmla="*/ 1312908 h 1312908"/>
                <a:gd name="connsiteX7" fmla="*/ 0 w 284506"/>
                <a:gd name="connsiteY7" fmla="*/ 1207665 h 1312908"/>
                <a:gd name="connsiteX8" fmla="*/ 0 w 284506"/>
                <a:gd name="connsiteY8" fmla="*/ 125225 h 1312908"/>
                <a:gd name="connsiteX9" fmla="*/ 122349 w 284506"/>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506" h="1312908">
                  <a:moveTo>
                    <a:pt x="122349" y="0"/>
                  </a:moveTo>
                  <a:cubicBezTo>
                    <a:pt x="174112" y="0"/>
                    <a:pt x="222640" y="0"/>
                    <a:pt x="268135" y="0"/>
                  </a:cubicBezTo>
                  <a:lnTo>
                    <a:pt x="284506" y="0"/>
                  </a:lnTo>
                  <a:cubicBezTo>
                    <a:pt x="216249" y="0"/>
                    <a:pt x="159760" y="56706"/>
                    <a:pt x="159760" y="125225"/>
                  </a:cubicBezTo>
                  <a:cubicBezTo>
                    <a:pt x="159760" y="790335"/>
                    <a:pt x="159760" y="1122890"/>
                    <a:pt x="159760" y="1289168"/>
                  </a:cubicBezTo>
                  <a:lnTo>
                    <a:pt x="159760" y="1312908"/>
                  </a:lnTo>
                  <a:lnTo>
                    <a:pt x="0" y="1312908"/>
                  </a:lnTo>
                  <a:lnTo>
                    <a:pt x="0" y="1207665"/>
                  </a:lnTo>
                  <a:cubicBezTo>
                    <a:pt x="0" y="125225"/>
                    <a:pt x="0" y="125225"/>
                    <a:pt x="0" y="125225"/>
                  </a:cubicBezTo>
                  <a:cubicBezTo>
                    <a:pt x="0" y="56706"/>
                    <a:pt x="54116" y="0"/>
                    <a:pt x="122349"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523" name="Freeform 71">
              <a:extLst>
                <a:ext uri="{FF2B5EF4-FFF2-40B4-BE49-F238E27FC236}">
                  <a16:creationId xmlns:a16="http://schemas.microsoft.com/office/drawing/2014/main" id="{981C10ED-EAF0-4043-B51C-B412C89846DA}"/>
                </a:ext>
              </a:extLst>
            </p:cNvPr>
            <p:cNvSpPr>
              <a:spLocks/>
            </p:cNvSpPr>
            <p:nvPr/>
          </p:nvSpPr>
          <p:spPr bwMode="auto">
            <a:xfrm>
              <a:off x="1144891" y="4975836"/>
              <a:ext cx="1103975" cy="542752"/>
            </a:xfrm>
            <a:custGeom>
              <a:avLst/>
              <a:gdLst>
                <a:gd name="T0" fmla="*/ 777 w 777"/>
                <a:gd name="T1" fmla="*/ 0 h 382"/>
                <a:gd name="T2" fmla="*/ 0 w 777"/>
                <a:gd name="T3" fmla="*/ 0 h 382"/>
                <a:gd name="T4" fmla="*/ 0 w 777"/>
                <a:gd name="T5" fmla="*/ 382 h 382"/>
                <a:gd name="T6" fmla="*/ 656 w 777"/>
                <a:gd name="T7" fmla="*/ 382 h 382"/>
                <a:gd name="T8" fmla="*/ 656 w 777"/>
                <a:gd name="T9" fmla="*/ 378 h 382"/>
                <a:gd name="T10" fmla="*/ 777 w 777"/>
                <a:gd name="T11" fmla="*/ 378 h 382"/>
                <a:gd name="T12" fmla="*/ 777 w 777"/>
                <a:gd name="T13" fmla="*/ 0 h 382"/>
              </a:gdLst>
              <a:ahLst/>
              <a:cxnLst>
                <a:cxn ang="0">
                  <a:pos x="T0" y="T1"/>
                </a:cxn>
                <a:cxn ang="0">
                  <a:pos x="T2" y="T3"/>
                </a:cxn>
                <a:cxn ang="0">
                  <a:pos x="T4" y="T5"/>
                </a:cxn>
                <a:cxn ang="0">
                  <a:pos x="T6" y="T7"/>
                </a:cxn>
                <a:cxn ang="0">
                  <a:pos x="T8" y="T9"/>
                </a:cxn>
                <a:cxn ang="0">
                  <a:pos x="T10" y="T11"/>
                </a:cxn>
                <a:cxn ang="0">
                  <a:pos x="T12" y="T13"/>
                </a:cxn>
              </a:cxnLst>
              <a:rect l="0" t="0" r="r" b="b"/>
              <a:pathLst>
                <a:path w="777" h="382">
                  <a:moveTo>
                    <a:pt x="777" y="0"/>
                  </a:moveTo>
                  <a:lnTo>
                    <a:pt x="0" y="0"/>
                  </a:lnTo>
                  <a:lnTo>
                    <a:pt x="0" y="382"/>
                  </a:lnTo>
                  <a:lnTo>
                    <a:pt x="656" y="382"/>
                  </a:lnTo>
                  <a:lnTo>
                    <a:pt x="656" y="378"/>
                  </a:lnTo>
                  <a:lnTo>
                    <a:pt x="777" y="378"/>
                  </a:lnTo>
                  <a:lnTo>
                    <a:pt x="7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4" name="Freeform 110">
              <a:extLst>
                <a:ext uri="{FF2B5EF4-FFF2-40B4-BE49-F238E27FC236}">
                  <a16:creationId xmlns:a16="http://schemas.microsoft.com/office/drawing/2014/main" id="{90C54666-C10D-4537-894E-BC06500C9652}"/>
                </a:ext>
              </a:extLst>
            </p:cNvPr>
            <p:cNvSpPr>
              <a:spLocks/>
            </p:cNvSpPr>
            <p:nvPr/>
          </p:nvSpPr>
          <p:spPr bwMode="auto">
            <a:xfrm>
              <a:off x="1917816" y="3714152"/>
              <a:ext cx="1165070" cy="1078398"/>
            </a:xfrm>
            <a:custGeom>
              <a:avLst/>
              <a:gdLst>
                <a:gd name="T0" fmla="*/ 359 w 395"/>
                <a:gd name="T1" fmla="*/ 364 h 364"/>
                <a:gd name="T2" fmla="*/ 395 w 395"/>
                <a:gd name="T3" fmla="*/ 328 h 364"/>
                <a:gd name="T4" fmla="*/ 359 w 395"/>
                <a:gd name="T5" fmla="*/ 292 h 364"/>
                <a:gd name="T6" fmla="*/ 72 w 395"/>
                <a:gd name="T7" fmla="*/ 36 h 364"/>
                <a:gd name="T8" fmla="*/ 35 w 395"/>
                <a:gd name="T9" fmla="*/ 0 h 364"/>
                <a:gd name="T10" fmla="*/ 0 w 395"/>
                <a:gd name="T11" fmla="*/ 37 h 364"/>
                <a:gd name="T12" fmla="*/ 47 w 395"/>
                <a:gd name="T13" fmla="*/ 200 h 364"/>
                <a:gd name="T14" fmla="*/ 359 w 395"/>
                <a:gd name="T15" fmla="*/ 364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64">
                  <a:moveTo>
                    <a:pt x="359" y="364"/>
                  </a:moveTo>
                  <a:cubicBezTo>
                    <a:pt x="379" y="364"/>
                    <a:pt x="395" y="348"/>
                    <a:pt x="395" y="328"/>
                  </a:cubicBezTo>
                  <a:cubicBezTo>
                    <a:pt x="395" y="308"/>
                    <a:pt x="379" y="292"/>
                    <a:pt x="359" y="292"/>
                  </a:cubicBezTo>
                  <a:cubicBezTo>
                    <a:pt x="81" y="292"/>
                    <a:pt x="72" y="46"/>
                    <a:pt x="72" y="36"/>
                  </a:cubicBezTo>
                  <a:cubicBezTo>
                    <a:pt x="72" y="16"/>
                    <a:pt x="55" y="0"/>
                    <a:pt x="35" y="0"/>
                  </a:cubicBezTo>
                  <a:cubicBezTo>
                    <a:pt x="15" y="1"/>
                    <a:pt x="0" y="17"/>
                    <a:pt x="0" y="37"/>
                  </a:cubicBezTo>
                  <a:cubicBezTo>
                    <a:pt x="0" y="40"/>
                    <a:pt x="2" y="120"/>
                    <a:pt x="47" y="200"/>
                  </a:cubicBezTo>
                  <a:cubicBezTo>
                    <a:pt x="89" y="275"/>
                    <a:pt x="177" y="364"/>
                    <a:pt x="359" y="364"/>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5" name="Freeform 111">
              <a:extLst>
                <a:ext uri="{FF2B5EF4-FFF2-40B4-BE49-F238E27FC236}">
                  <a16:creationId xmlns:a16="http://schemas.microsoft.com/office/drawing/2014/main" id="{0F318F49-A0BF-4AC3-9436-7C3752FF2706}"/>
                </a:ext>
              </a:extLst>
            </p:cNvPr>
            <p:cNvSpPr>
              <a:spLocks/>
            </p:cNvSpPr>
            <p:nvPr/>
          </p:nvSpPr>
          <p:spPr bwMode="auto">
            <a:xfrm>
              <a:off x="1906449" y="3702787"/>
              <a:ext cx="1189224" cy="1101132"/>
            </a:xfrm>
            <a:custGeom>
              <a:avLst/>
              <a:gdLst>
                <a:gd name="T0" fmla="*/ 363 w 403"/>
                <a:gd name="T1" fmla="*/ 368 h 372"/>
                <a:gd name="T2" fmla="*/ 363 w 403"/>
                <a:gd name="T3" fmla="*/ 372 h 372"/>
                <a:gd name="T4" fmla="*/ 403 w 403"/>
                <a:gd name="T5" fmla="*/ 332 h 372"/>
                <a:gd name="T6" fmla="*/ 363 w 403"/>
                <a:gd name="T7" fmla="*/ 292 h 372"/>
                <a:gd name="T8" fmla="*/ 203 w 403"/>
                <a:gd name="T9" fmla="*/ 254 h 372"/>
                <a:gd name="T10" fmla="*/ 97 w 403"/>
                <a:gd name="T11" fmla="*/ 124 h 372"/>
                <a:gd name="T12" fmla="*/ 80 w 403"/>
                <a:gd name="T13" fmla="*/ 40 h 372"/>
                <a:gd name="T14" fmla="*/ 40 w 403"/>
                <a:gd name="T15" fmla="*/ 0 h 372"/>
                <a:gd name="T16" fmla="*/ 39 w 403"/>
                <a:gd name="T17" fmla="*/ 0 h 372"/>
                <a:gd name="T18" fmla="*/ 39 w 403"/>
                <a:gd name="T19" fmla="*/ 0 h 372"/>
                <a:gd name="T20" fmla="*/ 0 w 403"/>
                <a:gd name="T21" fmla="*/ 40 h 372"/>
                <a:gd name="T22" fmla="*/ 0 w 403"/>
                <a:gd name="T23" fmla="*/ 41 h 372"/>
                <a:gd name="T24" fmla="*/ 0 w 403"/>
                <a:gd name="T25" fmla="*/ 41 h 372"/>
                <a:gd name="T26" fmla="*/ 47 w 403"/>
                <a:gd name="T27" fmla="*/ 206 h 372"/>
                <a:gd name="T28" fmla="*/ 152 w 403"/>
                <a:gd name="T29" fmla="*/ 317 h 372"/>
                <a:gd name="T30" fmla="*/ 363 w 403"/>
                <a:gd name="T31" fmla="*/ 372 h 372"/>
                <a:gd name="T32" fmla="*/ 363 w 403"/>
                <a:gd name="T33" fmla="*/ 368 h 372"/>
                <a:gd name="T34" fmla="*/ 363 w 403"/>
                <a:gd name="T35" fmla="*/ 364 h 372"/>
                <a:gd name="T36" fmla="*/ 156 w 403"/>
                <a:gd name="T37" fmla="*/ 310 h 372"/>
                <a:gd name="T38" fmla="*/ 54 w 403"/>
                <a:gd name="T39" fmla="*/ 202 h 372"/>
                <a:gd name="T40" fmla="*/ 8 w 403"/>
                <a:gd name="T41" fmla="*/ 41 h 372"/>
                <a:gd name="T42" fmla="*/ 8 w 403"/>
                <a:gd name="T43" fmla="*/ 41 h 372"/>
                <a:gd name="T44" fmla="*/ 8 w 403"/>
                <a:gd name="T45" fmla="*/ 40 h 372"/>
                <a:gd name="T46" fmla="*/ 39 w 403"/>
                <a:gd name="T47" fmla="*/ 8 h 372"/>
                <a:gd name="T48" fmla="*/ 39 w 403"/>
                <a:gd name="T49" fmla="*/ 8 h 372"/>
                <a:gd name="T50" fmla="*/ 40 w 403"/>
                <a:gd name="T51" fmla="*/ 8 h 372"/>
                <a:gd name="T52" fmla="*/ 72 w 403"/>
                <a:gd name="T53" fmla="*/ 40 h 372"/>
                <a:gd name="T54" fmla="*/ 112 w 403"/>
                <a:gd name="T55" fmla="*/ 174 h 372"/>
                <a:gd name="T56" fmla="*/ 199 w 403"/>
                <a:gd name="T57" fmla="*/ 261 h 372"/>
                <a:gd name="T58" fmla="*/ 363 w 403"/>
                <a:gd name="T59" fmla="*/ 300 h 372"/>
                <a:gd name="T60" fmla="*/ 386 w 403"/>
                <a:gd name="T61" fmla="*/ 309 h 372"/>
                <a:gd name="T62" fmla="*/ 395 w 403"/>
                <a:gd name="T63" fmla="*/ 332 h 372"/>
                <a:gd name="T64" fmla="*/ 386 w 403"/>
                <a:gd name="T65" fmla="*/ 354 h 372"/>
                <a:gd name="T66" fmla="*/ 363 w 403"/>
                <a:gd name="T67" fmla="*/ 364 h 372"/>
                <a:gd name="T68" fmla="*/ 363 w 403"/>
                <a:gd name="T69" fmla="*/ 36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3" h="372">
                  <a:moveTo>
                    <a:pt x="363" y="368"/>
                  </a:moveTo>
                  <a:cubicBezTo>
                    <a:pt x="363" y="372"/>
                    <a:pt x="363" y="372"/>
                    <a:pt x="363" y="372"/>
                  </a:cubicBezTo>
                  <a:cubicBezTo>
                    <a:pt x="385" y="372"/>
                    <a:pt x="403" y="354"/>
                    <a:pt x="403" y="332"/>
                  </a:cubicBezTo>
                  <a:cubicBezTo>
                    <a:pt x="403" y="310"/>
                    <a:pt x="385" y="292"/>
                    <a:pt x="363" y="292"/>
                  </a:cubicBezTo>
                  <a:cubicBezTo>
                    <a:pt x="294" y="292"/>
                    <a:pt x="242" y="276"/>
                    <a:pt x="203" y="254"/>
                  </a:cubicBezTo>
                  <a:cubicBezTo>
                    <a:pt x="144" y="219"/>
                    <a:pt x="113" y="168"/>
                    <a:pt x="97" y="124"/>
                  </a:cubicBezTo>
                  <a:cubicBezTo>
                    <a:pt x="81" y="80"/>
                    <a:pt x="80" y="43"/>
                    <a:pt x="80" y="40"/>
                  </a:cubicBezTo>
                  <a:cubicBezTo>
                    <a:pt x="80" y="18"/>
                    <a:pt x="62" y="0"/>
                    <a:pt x="40" y="0"/>
                  </a:cubicBezTo>
                  <a:cubicBezTo>
                    <a:pt x="39" y="0"/>
                    <a:pt x="39" y="0"/>
                    <a:pt x="39" y="0"/>
                  </a:cubicBezTo>
                  <a:cubicBezTo>
                    <a:pt x="39" y="0"/>
                    <a:pt x="39" y="0"/>
                    <a:pt x="39" y="0"/>
                  </a:cubicBezTo>
                  <a:cubicBezTo>
                    <a:pt x="17" y="1"/>
                    <a:pt x="0" y="19"/>
                    <a:pt x="0" y="40"/>
                  </a:cubicBezTo>
                  <a:cubicBezTo>
                    <a:pt x="0" y="41"/>
                    <a:pt x="0" y="41"/>
                    <a:pt x="0" y="41"/>
                  </a:cubicBezTo>
                  <a:cubicBezTo>
                    <a:pt x="0" y="41"/>
                    <a:pt x="0" y="41"/>
                    <a:pt x="0" y="41"/>
                  </a:cubicBezTo>
                  <a:cubicBezTo>
                    <a:pt x="0" y="45"/>
                    <a:pt x="2" y="125"/>
                    <a:pt x="47" y="206"/>
                  </a:cubicBezTo>
                  <a:cubicBezTo>
                    <a:pt x="68" y="244"/>
                    <a:pt x="101" y="285"/>
                    <a:pt x="152" y="317"/>
                  </a:cubicBezTo>
                  <a:cubicBezTo>
                    <a:pt x="203" y="349"/>
                    <a:pt x="271" y="372"/>
                    <a:pt x="363" y="372"/>
                  </a:cubicBezTo>
                  <a:cubicBezTo>
                    <a:pt x="363" y="368"/>
                    <a:pt x="363" y="368"/>
                    <a:pt x="363" y="368"/>
                  </a:cubicBezTo>
                  <a:cubicBezTo>
                    <a:pt x="363" y="364"/>
                    <a:pt x="363" y="364"/>
                    <a:pt x="363" y="364"/>
                  </a:cubicBezTo>
                  <a:cubicBezTo>
                    <a:pt x="273" y="364"/>
                    <a:pt x="206" y="342"/>
                    <a:pt x="156" y="310"/>
                  </a:cubicBezTo>
                  <a:cubicBezTo>
                    <a:pt x="107" y="279"/>
                    <a:pt x="75" y="239"/>
                    <a:pt x="54" y="202"/>
                  </a:cubicBezTo>
                  <a:cubicBezTo>
                    <a:pt x="10" y="123"/>
                    <a:pt x="8" y="44"/>
                    <a:pt x="8" y="41"/>
                  </a:cubicBezTo>
                  <a:cubicBezTo>
                    <a:pt x="8" y="41"/>
                    <a:pt x="8" y="41"/>
                    <a:pt x="8" y="41"/>
                  </a:cubicBezTo>
                  <a:cubicBezTo>
                    <a:pt x="8" y="40"/>
                    <a:pt x="8" y="40"/>
                    <a:pt x="8" y="40"/>
                  </a:cubicBezTo>
                  <a:cubicBezTo>
                    <a:pt x="8" y="23"/>
                    <a:pt x="22" y="9"/>
                    <a:pt x="39" y="8"/>
                  </a:cubicBezTo>
                  <a:cubicBezTo>
                    <a:pt x="39" y="8"/>
                    <a:pt x="39" y="8"/>
                    <a:pt x="39" y="8"/>
                  </a:cubicBezTo>
                  <a:cubicBezTo>
                    <a:pt x="40" y="8"/>
                    <a:pt x="40" y="8"/>
                    <a:pt x="40" y="8"/>
                  </a:cubicBezTo>
                  <a:cubicBezTo>
                    <a:pt x="57" y="8"/>
                    <a:pt x="72" y="22"/>
                    <a:pt x="72" y="40"/>
                  </a:cubicBezTo>
                  <a:cubicBezTo>
                    <a:pt x="72" y="45"/>
                    <a:pt x="74" y="110"/>
                    <a:pt x="112" y="174"/>
                  </a:cubicBezTo>
                  <a:cubicBezTo>
                    <a:pt x="131" y="205"/>
                    <a:pt x="158" y="237"/>
                    <a:pt x="199" y="261"/>
                  </a:cubicBezTo>
                  <a:cubicBezTo>
                    <a:pt x="239" y="284"/>
                    <a:pt x="293" y="300"/>
                    <a:pt x="363" y="300"/>
                  </a:cubicBezTo>
                  <a:cubicBezTo>
                    <a:pt x="372" y="300"/>
                    <a:pt x="380" y="303"/>
                    <a:pt x="386" y="309"/>
                  </a:cubicBezTo>
                  <a:cubicBezTo>
                    <a:pt x="391" y="315"/>
                    <a:pt x="395" y="323"/>
                    <a:pt x="395" y="332"/>
                  </a:cubicBezTo>
                  <a:cubicBezTo>
                    <a:pt x="395" y="341"/>
                    <a:pt x="391" y="349"/>
                    <a:pt x="386" y="354"/>
                  </a:cubicBezTo>
                  <a:cubicBezTo>
                    <a:pt x="380" y="360"/>
                    <a:pt x="372" y="364"/>
                    <a:pt x="363" y="364"/>
                  </a:cubicBezTo>
                  <a:cubicBezTo>
                    <a:pt x="363" y="368"/>
                    <a:pt x="363" y="368"/>
                    <a:pt x="363" y="368"/>
                  </a:cubicBezTo>
                </a:path>
              </a:pathLst>
            </a:custGeom>
            <a:solidFill>
              <a:schemeClr val="tx1"/>
            </a:soli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6" name="Freeform 112">
              <a:extLst>
                <a:ext uri="{FF2B5EF4-FFF2-40B4-BE49-F238E27FC236}">
                  <a16:creationId xmlns:a16="http://schemas.microsoft.com/office/drawing/2014/main" id="{750F738F-1558-4EFD-97A6-CA4E7B5C9371}"/>
                </a:ext>
              </a:extLst>
            </p:cNvPr>
            <p:cNvSpPr>
              <a:spLocks/>
            </p:cNvSpPr>
            <p:nvPr/>
          </p:nvSpPr>
          <p:spPr bwMode="auto">
            <a:xfrm>
              <a:off x="1298339" y="3655899"/>
              <a:ext cx="866698" cy="1284417"/>
            </a:xfrm>
            <a:custGeom>
              <a:avLst/>
              <a:gdLst>
                <a:gd name="T0" fmla="*/ 0 w 294"/>
                <a:gd name="T1" fmla="*/ 81 h 434"/>
                <a:gd name="T2" fmla="*/ 0 w 294"/>
                <a:gd name="T3" fmla="*/ 434 h 434"/>
                <a:gd name="T4" fmla="*/ 294 w 294"/>
                <a:gd name="T5" fmla="*/ 434 h 434"/>
                <a:gd name="T6" fmla="*/ 294 w 294"/>
                <a:gd name="T7" fmla="*/ 81 h 434"/>
                <a:gd name="T8" fmla="*/ 214 w 294"/>
                <a:gd name="T9" fmla="*/ 0 h 434"/>
                <a:gd name="T10" fmla="*/ 81 w 294"/>
                <a:gd name="T11" fmla="*/ 0 h 434"/>
                <a:gd name="T12" fmla="*/ 0 w 294"/>
                <a:gd name="T13" fmla="*/ 81 h 434"/>
              </a:gdLst>
              <a:ahLst/>
              <a:cxnLst>
                <a:cxn ang="0">
                  <a:pos x="T0" y="T1"/>
                </a:cxn>
                <a:cxn ang="0">
                  <a:pos x="T2" y="T3"/>
                </a:cxn>
                <a:cxn ang="0">
                  <a:pos x="T4" y="T5"/>
                </a:cxn>
                <a:cxn ang="0">
                  <a:pos x="T6" y="T7"/>
                </a:cxn>
                <a:cxn ang="0">
                  <a:pos x="T8" y="T9"/>
                </a:cxn>
                <a:cxn ang="0">
                  <a:pos x="T10" y="T11"/>
                </a:cxn>
                <a:cxn ang="0">
                  <a:pos x="T12" y="T13"/>
                </a:cxn>
              </a:cxnLst>
              <a:rect l="0" t="0" r="r" b="b"/>
              <a:pathLst>
                <a:path w="294" h="434">
                  <a:moveTo>
                    <a:pt x="0" y="81"/>
                  </a:moveTo>
                  <a:cubicBezTo>
                    <a:pt x="0" y="434"/>
                    <a:pt x="0" y="434"/>
                    <a:pt x="0" y="434"/>
                  </a:cubicBezTo>
                  <a:cubicBezTo>
                    <a:pt x="294" y="434"/>
                    <a:pt x="294" y="434"/>
                    <a:pt x="294" y="43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7" name="Freeform 113">
              <a:extLst>
                <a:ext uri="{FF2B5EF4-FFF2-40B4-BE49-F238E27FC236}">
                  <a16:creationId xmlns:a16="http://schemas.microsoft.com/office/drawing/2014/main" id="{E24AB219-19EA-4F18-B297-C69A3965B655}"/>
                </a:ext>
              </a:extLst>
            </p:cNvPr>
            <p:cNvSpPr>
              <a:spLocks/>
            </p:cNvSpPr>
            <p:nvPr/>
          </p:nvSpPr>
          <p:spPr bwMode="auto">
            <a:xfrm>
              <a:off x="1298340" y="3655898"/>
              <a:ext cx="866697" cy="1254580"/>
            </a:xfrm>
            <a:custGeom>
              <a:avLst/>
              <a:gdLst>
                <a:gd name="T0" fmla="*/ 0 w 294"/>
                <a:gd name="T1" fmla="*/ 81 h 424"/>
                <a:gd name="T2" fmla="*/ 0 w 294"/>
                <a:gd name="T3" fmla="*/ 424 h 424"/>
                <a:gd name="T4" fmla="*/ 294 w 294"/>
                <a:gd name="T5" fmla="*/ 424 h 424"/>
                <a:gd name="T6" fmla="*/ 294 w 294"/>
                <a:gd name="T7" fmla="*/ 81 h 424"/>
                <a:gd name="T8" fmla="*/ 214 w 294"/>
                <a:gd name="T9" fmla="*/ 0 h 424"/>
                <a:gd name="T10" fmla="*/ 81 w 294"/>
                <a:gd name="T11" fmla="*/ 0 h 424"/>
                <a:gd name="T12" fmla="*/ 0 w 294"/>
                <a:gd name="T13" fmla="*/ 81 h 424"/>
              </a:gdLst>
              <a:ahLst/>
              <a:cxnLst>
                <a:cxn ang="0">
                  <a:pos x="T0" y="T1"/>
                </a:cxn>
                <a:cxn ang="0">
                  <a:pos x="T2" y="T3"/>
                </a:cxn>
                <a:cxn ang="0">
                  <a:pos x="T4" y="T5"/>
                </a:cxn>
                <a:cxn ang="0">
                  <a:pos x="T6" y="T7"/>
                </a:cxn>
                <a:cxn ang="0">
                  <a:pos x="T8" y="T9"/>
                </a:cxn>
                <a:cxn ang="0">
                  <a:pos x="T10" y="T11"/>
                </a:cxn>
                <a:cxn ang="0">
                  <a:pos x="T12" y="T13"/>
                </a:cxn>
              </a:cxnLst>
              <a:rect l="0" t="0" r="r" b="b"/>
              <a:pathLst>
                <a:path w="294" h="424">
                  <a:moveTo>
                    <a:pt x="0" y="81"/>
                  </a:moveTo>
                  <a:cubicBezTo>
                    <a:pt x="0" y="424"/>
                    <a:pt x="0" y="424"/>
                    <a:pt x="0" y="424"/>
                  </a:cubicBezTo>
                  <a:cubicBezTo>
                    <a:pt x="294" y="424"/>
                    <a:pt x="294" y="424"/>
                    <a:pt x="294" y="42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8" name="Freeform 114">
              <a:extLst>
                <a:ext uri="{FF2B5EF4-FFF2-40B4-BE49-F238E27FC236}">
                  <a16:creationId xmlns:a16="http://schemas.microsoft.com/office/drawing/2014/main" id="{B5FCA113-583A-4C7E-ADB9-88A95D2381AF}"/>
                </a:ext>
              </a:extLst>
            </p:cNvPr>
            <p:cNvSpPr>
              <a:spLocks/>
            </p:cNvSpPr>
            <p:nvPr/>
          </p:nvSpPr>
          <p:spPr bwMode="auto">
            <a:xfrm>
              <a:off x="1298339" y="3655899"/>
              <a:ext cx="866698" cy="1254580"/>
            </a:xfrm>
            <a:custGeom>
              <a:avLst/>
              <a:gdLst>
                <a:gd name="T0" fmla="*/ 0 w 294"/>
                <a:gd name="T1" fmla="*/ 81 h 424"/>
                <a:gd name="T2" fmla="*/ 0 w 294"/>
                <a:gd name="T3" fmla="*/ 424 h 424"/>
                <a:gd name="T4" fmla="*/ 294 w 294"/>
                <a:gd name="T5" fmla="*/ 424 h 424"/>
                <a:gd name="T6" fmla="*/ 294 w 294"/>
                <a:gd name="T7" fmla="*/ 81 h 424"/>
                <a:gd name="T8" fmla="*/ 214 w 294"/>
                <a:gd name="T9" fmla="*/ 0 h 424"/>
                <a:gd name="T10" fmla="*/ 81 w 294"/>
                <a:gd name="T11" fmla="*/ 0 h 424"/>
                <a:gd name="T12" fmla="*/ 0 w 294"/>
                <a:gd name="T13" fmla="*/ 81 h 424"/>
              </a:gdLst>
              <a:ahLst/>
              <a:cxnLst>
                <a:cxn ang="0">
                  <a:pos x="T0" y="T1"/>
                </a:cxn>
                <a:cxn ang="0">
                  <a:pos x="T2" y="T3"/>
                </a:cxn>
                <a:cxn ang="0">
                  <a:pos x="T4" y="T5"/>
                </a:cxn>
                <a:cxn ang="0">
                  <a:pos x="T6" y="T7"/>
                </a:cxn>
                <a:cxn ang="0">
                  <a:pos x="T8" y="T9"/>
                </a:cxn>
                <a:cxn ang="0">
                  <a:pos x="T10" y="T11"/>
                </a:cxn>
                <a:cxn ang="0">
                  <a:pos x="T12" y="T13"/>
                </a:cxn>
              </a:cxnLst>
              <a:rect l="0" t="0" r="r" b="b"/>
              <a:pathLst>
                <a:path w="294" h="424">
                  <a:moveTo>
                    <a:pt x="0" y="81"/>
                  </a:moveTo>
                  <a:cubicBezTo>
                    <a:pt x="0" y="424"/>
                    <a:pt x="0" y="424"/>
                    <a:pt x="0" y="424"/>
                  </a:cubicBezTo>
                  <a:cubicBezTo>
                    <a:pt x="294" y="424"/>
                    <a:pt x="294" y="424"/>
                    <a:pt x="294" y="42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9" name="Freeform 115">
              <a:extLst>
                <a:ext uri="{FF2B5EF4-FFF2-40B4-BE49-F238E27FC236}">
                  <a16:creationId xmlns:a16="http://schemas.microsoft.com/office/drawing/2014/main" id="{F7BBEB9B-28DA-4A39-AECC-7406FD01851C}"/>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0" name="Freeform 116">
              <a:extLst>
                <a:ext uri="{FF2B5EF4-FFF2-40B4-BE49-F238E27FC236}">
                  <a16:creationId xmlns:a16="http://schemas.microsoft.com/office/drawing/2014/main" id="{A1620687-5E9F-4B2B-85A9-4F58FA02B5F6}"/>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1" name="Freeform 117">
              <a:extLst>
                <a:ext uri="{FF2B5EF4-FFF2-40B4-BE49-F238E27FC236}">
                  <a16:creationId xmlns:a16="http://schemas.microsoft.com/office/drawing/2014/main" id="{C9C7E24A-5B18-44AC-97A5-1EF02157D464}"/>
                </a:ext>
              </a:extLst>
            </p:cNvPr>
            <p:cNvSpPr>
              <a:spLocks/>
            </p:cNvSpPr>
            <p:nvPr/>
          </p:nvSpPr>
          <p:spPr bwMode="auto">
            <a:xfrm>
              <a:off x="1304022" y="3664424"/>
              <a:ext cx="548435" cy="1128128"/>
            </a:xfrm>
            <a:custGeom>
              <a:avLst/>
              <a:gdLst>
                <a:gd name="T0" fmla="*/ 0 w 186"/>
                <a:gd name="T1" fmla="*/ 78 h 381"/>
                <a:gd name="T2" fmla="*/ 0 w 186"/>
                <a:gd name="T3" fmla="*/ 237 h 381"/>
                <a:gd name="T4" fmla="*/ 42 w 186"/>
                <a:gd name="T5" fmla="*/ 339 h 381"/>
                <a:gd name="T6" fmla="*/ 143 w 186"/>
                <a:gd name="T7" fmla="*/ 381 h 381"/>
                <a:gd name="T8" fmla="*/ 186 w 186"/>
                <a:gd name="T9" fmla="*/ 381 h 381"/>
                <a:gd name="T10" fmla="*/ 42 w 186"/>
                <a:gd name="T11" fmla="*/ 237 h 381"/>
                <a:gd name="T12" fmla="*/ 42 w 186"/>
                <a:gd name="T13" fmla="*/ 78 h 381"/>
                <a:gd name="T14" fmla="*/ 52 w 186"/>
                <a:gd name="T15" fmla="*/ 17 h 381"/>
                <a:gd name="T16" fmla="*/ 56 w 186"/>
                <a:gd name="T17" fmla="*/ 0 h 381"/>
                <a:gd name="T18" fmla="*/ 0 w 186"/>
                <a:gd name="T19" fmla="*/ 7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381">
                  <a:moveTo>
                    <a:pt x="0" y="78"/>
                  </a:moveTo>
                  <a:cubicBezTo>
                    <a:pt x="0" y="237"/>
                    <a:pt x="0" y="237"/>
                    <a:pt x="0" y="237"/>
                  </a:cubicBezTo>
                  <a:cubicBezTo>
                    <a:pt x="0" y="277"/>
                    <a:pt x="16" y="313"/>
                    <a:pt x="42" y="339"/>
                  </a:cubicBezTo>
                  <a:cubicBezTo>
                    <a:pt x="68" y="365"/>
                    <a:pt x="104" y="381"/>
                    <a:pt x="143" y="381"/>
                  </a:cubicBezTo>
                  <a:cubicBezTo>
                    <a:pt x="186" y="381"/>
                    <a:pt x="186" y="381"/>
                    <a:pt x="186" y="381"/>
                  </a:cubicBezTo>
                  <a:cubicBezTo>
                    <a:pt x="107" y="381"/>
                    <a:pt x="42" y="316"/>
                    <a:pt x="42" y="237"/>
                  </a:cubicBezTo>
                  <a:cubicBezTo>
                    <a:pt x="42" y="78"/>
                    <a:pt x="42" y="78"/>
                    <a:pt x="42" y="78"/>
                  </a:cubicBezTo>
                  <a:cubicBezTo>
                    <a:pt x="42" y="47"/>
                    <a:pt x="30" y="30"/>
                    <a:pt x="52" y="17"/>
                  </a:cubicBezTo>
                  <a:cubicBezTo>
                    <a:pt x="64" y="11"/>
                    <a:pt x="56" y="0"/>
                    <a:pt x="56" y="0"/>
                  </a:cubicBezTo>
                  <a:cubicBezTo>
                    <a:pt x="12" y="0"/>
                    <a:pt x="0" y="33"/>
                    <a:pt x="0" y="78"/>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2" name="Freeform 118">
              <a:extLst>
                <a:ext uri="{FF2B5EF4-FFF2-40B4-BE49-F238E27FC236}">
                  <a16:creationId xmlns:a16="http://schemas.microsoft.com/office/drawing/2014/main" id="{7AC5445D-E205-49B7-8FD7-18A395C49065}"/>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3" name="Line 119">
              <a:extLst>
                <a:ext uri="{FF2B5EF4-FFF2-40B4-BE49-F238E27FC236}">
                  <a16:creationId xmlns:a16="http://schemas.microsoft.com/office/drawing/2014/main" id="{57CE5C33-58DA-4DE7-AC96-D17566636615}"/>
                </a:ext>
              </a:extLst>
            </p:cNvPr>
            <p:cNvSpPr>
              <a:spLocks noChangeShapeType="1"/>
            </p:cNvSpPr>
            <p:nvPr/>
          </p:nvSpPr>
          <p:spPr bwMode="auto">
            <a:xfrm flipV="1">
              <a:off x="2165038" y="4279638"/>
              <a:ext cx="0" cy="285583"/>
            </a:xfrm>
            <a:prstGeom prst="line">
              <a:avLst/>
            </a:pr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4" name="Freeform 120">
              <a:extLst>
                <a:ext uri="{FF2B5EF4-FFF2-40B4-BE49-F238E27FC236}">
                  <a16:creationId xmlns:a16="http://schemas.microsoft.com/office/drawing/2014/main" id="{3C80E072-B2E4-46F4-A42B-3271F3503AD7}"/>
                </a:ext>
              </a:extLst>
            </p:cNvPr>
            <p:cNvSpPr>
              <a:spLocks/>
            </p:cNvSpPr>
            <p:nvPr/>
          </p:nvSpPr>
          <p:spPr bwMode="auto">
            <a:xfrm>
              <a:off x="1959019" y="4732877"/>
              <a:ext cx="613792" cy="68199"/>
            </a:xfrm>
            <a:custGeom>
              <a:avLst/>
              <a:gdLst>
                <a:gd name="T0" fmla="*/ 0 w 208"/>
                <a:gd name="T1" fmla="*/ 23 h 23"/>
                <a:gd name="T2" fmla="*/ 208 w 208"/>
                <a:gd name="T3" fmla="*/ 23 h 23"/>
                <a:gd name="T4" fmla="*/ 208 w 208"/>
                <a:gd name="T5" fmla="*/ 0 h 23"/>
                <a:gd name="T6" fmla="*/ 23 w 208"/>
                <a:gd name="T7" fmla="*/ 0 h 23"/>
                <a:gd name="T8" fmla="*/ 0 w 208"/>
                <a:gd name="T9" fmla="*/ 23 h 23"/>
              </a:gdLst>
              <a:ahLst/>
              <a:cxnLst>
                <a:cxn ang="0">
                  <a:pos x="T0" y="T1"/>
                </a:cxn>
                <a:cxn ang="0">
                  <a:pos x="T2" y="T3"/>
                </a:cxn>
                <a:cxn ang="0">
                  <a:pos x="T4" y="T5"/>
                </a:cxn>
                <a:cxn ang="0">
                  <a:pos x="T6" y="T7"/>
                </a:cxn>
                <a:cxn ang="0">
                  <a:pos x="T8" y="T9"/>
                </a:cxn>
              </a:cxnLst>
              <a:rect l="0" t="0" r="r" b="b"/>
              <a:pathLst>
                <a:path w="208" h="23">
                  <a:moveTo>
                    <a:pt x="0" y="23"/>
                  </a:moveTo>
                  <a:cubicBezTo>
                    <a:pt x="208" y="23"/>
                    <a:pt x="208" y="23"/>
                    <a:pt x="208" y="23"/>
                  </a:cubicBezTo>
                  <a:cubicBezTo>
                    <a:pt x="208" y="0"/>
                    <a:pt x="208" y="0"/>
                    <a:pt x="208" y="0"/>
                  </a:cubicBezTo>
                  <a:cubicBezTo>
                    <a:pt x="23" y="0"/>
                    <a:pt x="23" y="0"/>
                    <a:pt x="23" y="0"/>
                  </a:cubicBezTo>
                  <a:cubicBezTo>
                    <a:pt x="10" y="0"/>
                    <a:pt x="0" y="10"/>
                    <a:pt x="0" y="23"/>
                  </a:cubicBezTo>
                </a:path>
              </a:pathLst>
            </a:custGeom>
            <a:solidFill>
              <a:srgbClr val="EBEBEA"/>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5" name="Freeform 121">
              <a:extLst>
                <a:ext uri="{FF2B5EF4-FFF2-40B4-BE49-F238E27FC236}">
                  <a16:creationId xmlns:a16="http://schemas.microsoft.com/office/drawing/2014/main" id="{3B7E98B5-6E4A-4D9B-BB6A-CD9449403E8E}"/>
                </a:ext>
              </a:extLst>
            </p:cNvPr>
            <p:cNvSpPr>
              <a:spLocks/>
            </p:cNvSpPr>
            <p:nvPr/>
          </p:nvSpPr>
          <p:spPr bwMode="auto">
            <a:xfrm>
              <a:off x="1947653" y="4721511"/>
              <a:ext cx="636526" cy="92353"/>
            </a:xfrm>
            <a:custGeom>
              <a:avLst/>
              <a:gdLst>
                <a:gd name="T0" fmla="*/ 4 w 216"/>
                <a:gd name="T1" fmla="*/ 27 h 31"/>
                <a:gd name="T2" fmla="*/ 4 w 216"/>
                <a:gd name="T3" fmla="*/ 31 h 31"/>
                <a:gd name="T4" fmla="*/ 216 w 216"/>
                <a:gd name="T5" fmla="*/ 31 h 31"/>
                <a:gd name="T6" fmla="*/ 216 w 216"/>
                <a:gd name="T7" fmla="*/ 0 h 31"/>
                <a:gd name="T8" fmla="*/ 27 w 216"/>
                <a:gd name="T9" fmla="*/ 0 h 31"/>
                <a:gd name="T10" fmla="*/ 0 w 216"/>
                <a:gd name="T11" fmla="*/ 27 h 31"/>
                <a:gd name="T12" fmla="*/ 0 w 216"/>
                <a:gd name="T13" fmla="*/ 31 h 31"/>
                <a:gd name="T14" fmla="*/ 4 w 216"/>
                <a:gd name="T15" fmla="*/ 31 h 31"/>
                <a:gd name="T16" fmla="*/ 4 w 216"/>
                <a:gd name="T17" fmla="*/ 27 h 31"/>
                <a:gd name="T18" fmla="*/ 8 w 216"/>
                <a:gd name="T19" fmla="*/ 27 h 31"/>
                <a:gd name="T20" fmla="*/ 14 w 216"/>
                <a:gd name="T21" fmla="*/ 13 h 31"/>
                <a:gd name="T22" fmla="*/ 27 w 216"/>
                <a:gd name="T23" fmla="*/ 8 h 31"/>
                <a:gd name="T24" fmla="*/ 208 w 216"/>
                <a:gd name="T25" fmla="*/ 8 h 31"/>
                <a:gd name="T26" fmla="*/ 208 w 216"/>
                <a:gd name="T27" fmla="*/ 23 h 31"/>
                <a:gd name="T28" fmla="*/ 4 w 216"/>
                <a:gd name="T29" fmla="*/ 23 h 31"/>
                <a:gd name="T30" fmla="*/ 4 w 216"/>
                <a:gd name="T31" fmla="*/ 27 h 31"/>
                <a:gd name="T32" fmla="*/ 8 w 216"/>
                <a:gd name="T33" fmla="*/ 27 h 31"/>
                <a:gd name="T34" fmla="*/ 4 w 216"/>
                <a:gd name="T3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31">
                  <a:moveTo>
                    <a:pt x="4" y="27"/>
                  </a:moveTo>
                  <a:cubicBezTo>
                    <a:pt x="4" y="31"/>
                    <a:pt x="4" y="31"/>
                    <a:pt x="4" y="31"/>
                  </a:cubicBezTo>
                  <a:cubicBezTo>
                    <a:pt x="216" y="31"/>
                    <a:pt x="216" y="31"/>
                    <a:pt x="216" y="31"/>
                  </a:cubicBezTo>
                  <a:cubicBezTo>
                    <a:pt x="216" y="0"/>
                    <a:pt x="216" y="0"/>
                    <a:pt x="216" y="0"/>
                  </a:cubicBezTo>
                  <a:cubicBezTo>
                    <a:pt x="27" y="0"/>
                    <a:pt x="27" y="0"/>
                    <a:pt x="27" y="0"/>
                  </a:cubicBezTo>
                  <a:cubicBezTo>
                    <a:pt x="12" y="0"/>
                    <a:pt x="0" y="12"/>
                    <a:pt x="0" y="27"/>
                  </a:cubicBezTo>
                  <a:cubicBezTo>
                    <a:pt x="0" y="31"/>
                    <a:pt x="0" y="31"/>
                    <a:pt x="0" y="31"/>
                  </a:cubicBezTo>
                  <a:cubicBezTo>
                    <a:pt x="4" y="31"/>
                    <a:pt x="4" y="31"/>
                    <a:pt x="4" y="31"/>
                  </a:cubicBezTo>
                  <a:cubicBezTo>
                    <a:pt x="4" y="27"/>
                    <a:pt x="4" y="27"/>
                    <a:pt x="4" y="27"/>
                  </a:cubicBezTo>
                  <a:cubicBezTo>
                    <a:pt x="8" y="27"/>
                    <a:pt x="8" y="27"/>
                    <a:pt x="8" y="27"/>
                  </a:cubicBezTo>
                  <a:cubicBezTo>
                    <a:pt x="8" y="21"/>
                    <a:pt x="10" y="17"/>
                    <a:pt x="14" y="13"/>
                  </a:cubicBezTo>
                  <a:cubicBezTo>
                    <a:pt x="17" y="10"/>
                    <a:pt x="22" y="8"/>
                    <a:pt x="27" y="8"/>
                  </a:cubicBezTo>
                  <a:cubicBezTo>
                    <a:pt x="208" y="8"/>
                    <a:pt x="208" y="8"/>
                    <a:pt x="208" y="8"/>
                  </a:cubicBezTo>
                  <a:cubicBezTo>
                    <a:pt x="208" y="23"/>
                    <a:pt x="208" y="23"/>
                    <a:pt x="208" y="23"/>
                  </a:cubicBezTo>
                  <a:cubicBezTo>
                    <a:pt x="4" y="23"/>
                    <a:pt x="4" y="23"/>
                    <a:pt x="4" y="23"/>
                  </a:cubicBezTo>
                  <a:cubicBezTo>
                    <a:pt x="4" y="27"/>
                    <a:pt x="4" y="27"/>
                    <a:pt x="4" y="27"/>
                  </a:cubicBezTo>
                  <a:cubicBezTo>
                    <a:pt x="8" y="27"/>
                    <a:pt x="8" y="27"/>
                    <a:pt x="8" y="27"/>
                  </a:cubicBezTo>
                  <a:cubicBezTo>
                    <a:pt x="4" y="27"/>
                    <a:pt x="4" y="27"/>
                    <a:pt x="4" y="27"/>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6" name="Freeform 122">
              <a:extLst>
                <a:ext uri="{FF2B5EF4-FFF2-40B4-BE49-F238E27FC236}">
                  <a16:creationId xmlns:a16="http://schemas.microsoft.com/office/drawing/2014/main" id="{0B5732B9-33DD-43C4-A747-7D9D71A297A0}"/>
                </a:ext>
              </a:extLst>
            </p:cNvPr>
            <p:cNvSpPr>
              <a:spLocks/>
            </p:cNvSpPr>
            <p:nvPr/>
          </p:nvSpPr>
          <p:spPr bwMode="auto">
            <a:xfrm>
              <a:off x="1298339" y="3655899"/>
              <a:ext cx="277059" cy="295530"/>
            </a:xfrm>
            <a:custGeom>
              <a:avLst/>
              <a:gdLst>
                <a:gd name="T0" fmla="*/ 0 w 94"/>
                <a:gd name="T1" fmla="*/ 100 h 100"/>
                <a:gd name="T2" fmla="*/ 0 w 94"/>
                <a:gd name="T3" fmla="*/ 81 h 100"/>
                <a:gd name="T4" fmla="*/ 81 w 94"/>
                <a:gd name="T5" fmla="*/ 0 h 100"/>
                <a:gd name="T6" fmla="*/ 94 w 94"/>
                <a:gd name="T7" fmla="*/ 0 h 100"/>
              </a:gdLst>
              <a:ahLst/>
              <a:cxnLst>
                <a:cxn ang="0">
                  <a:pos x="T0" y="T1"/>
                </a:cxn>
                <a:cxn ang="0">
                  <a:pos x="T2" y="T3"/>
                </a:cxn>
                <a:cxn ang="0">
                  <a:pos x="T4" y="T5"/>
                </a:cxn>
                <a:cxn ang="0">
                  <a:pos x="T6" y="T7"/>
                </a:cxn>
              </a:cxnLst>
              <a:rect l="0" t="0" r="r" b="b"/>
              <a:pathLst>
                <a:path w="94" h="100">
                  <a:moveTo>
                    <a:pt x="0" y="100"/>
                  </a:moveTo>
                  <a:cubicBezTo>
                    <a:pt x="0" y="81"/>
                    <a:pt x="0" y="81"/>
                    <a:pt x="0" y="81"/>
                  </a:cubicBezTo>
                  <a:cubicBezTo>
                    <a:pt x="0" y="36"/>
                    <a:pt x="36" y="0"/>
                    <a:pt x="81" y="0"/>
                  </a:cubicBezTo>
                  <a:cubicBezTo>
                    <a:pt x="94" y="0"/>
                    <a:pt x="94" y="0"/>
                    <a:pt x="94" y="0"/>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7" name="Freeform 123">
              <a:extLst>
                <a:ext uri="{FF2B5EF4-FFF2-40B4-BE49-F238E27FC236}">
                  <a16:creationId xmlns:a16="http://schemas.microsoft.com/office/drawing/2014/main" id="{E3E7BF78-F346-4FF7-ADC6-BFB8BABB85ED}"/>
                </a:ext>
              </a:extLst>
            </p:cNvPr>
            <p:cNvSpPr>
              <a:spLocks/>
            </p:cNvSpPr>
            <p:nvPr/>
          </p:nvSpPr>
          <p:spPr bwMode="auto">
            <a:xfrm>
              <a:off x="2517401" y="3896017"/>
              <a:ext cx="1491858" cy="899376"/>
            </a:xfrm>
            <a:custGeom>
              <a:avLst/>
              <a:gdLst>
                <a:gd name="T0" fmla="*/ 0 w 506"/>
                <a:gd name="T1" fmla="*/ 304 h 304"/>
                <a:gd name="T2" fmla="*/ 452 w 506"/>
                <a:gd name="T3" fmla="*/ 304 h 304"/>
                <a:gd name="T4" fmla="*/ 502 w 506"/>
                <a:gd name="T5" fmla="*/ 43 h 304"/>
                <a:gd name="T6" fmla="*/ 467 w 506"/>
                <a:gd name="T7" fmla="*/ 0 h 304"/>
                <a:gd name="T8" fmla="*/ 88 w 506"/>
                <a:gd name="T9" fmla="*/ 0 h 304"/>
                <a:gd name="T10" fmla="*/ 53 w 506"/>
                <a:gd name="T11" fmla="*/ 29 h 304"/>
                <a:gd name="T12" fmla="*/ 0 w 506"/>
                <a:gd name="T13" fmla="*/ 304 h 304"/>
              </a:gdLst>
              <a:ahLst/>
              <a:cxnLst>
                <a:cxn ang="0">
                  <a:pos x="T0" y="T1"/>
                </a:cxn>
                <a:cxn ang="0">
                  <a:pos x="T2" y="T3"/>
                </a:cxn>
                <a:cxn ang="0">
                  <a:pos x="T4" y="T5"/>
                </a:cxn>
                <a:cxn ang="0">
                  <a:pos x="T6" y="T7"/>
                </a:cxn>
                <a:cxn ang="0">
                  <a:pos x="T8" y="T9"/>
                </a:cxn>
                <a:cxn ang="0">
                  <a:pos x="T10" y="T11"/>
                </a:cxn>
                <a:cxn ang="0">
                  <a:pos x="T12" y="T13"/>
                </a:cxn>
              </a:cxnLst>
              <a:rect l="0" t="0" r="r" b="b"/>
              <a:pathLst>
                <a:path w="506" h="304">
                  <a:moveTo>
                    <a:pt x="0" y="304"/>
                  </a:moveTo>
                  <a:cubicBezTo>
                    <a:pt x="452" y="304"/>
                    <a:pt x="452" y="304"/>
                    <a:pt x="452" y="304"/>
                  </a:cubicBezTo>
                  <a:cubicBezTo>
                    <a:pt x="502" y="43"/>
                    <a:pt x="502" y="43"/>
                    <a:pt x="502" y="43"/>
                  </a:cubicBezTo>
                  <a:cubicBezTo>
                    <a:pt x="506" y="20"/>
                    <a:pt x="489" y="0"/>
                    <a:pt x="467" y="0"/>
                  </a:cubicBezTo>
                  <a:cubicBezTo>
                    <a:pt x="88" y="0"/>
                    <a:pt x="88" y="0"/>
                    <a:pt x="88" y="0"/>
                  </a:cubicBezTo>
                  <a:cubicBezTo>
                    <a:pt x="71" y="0"/>
                    <a:pt x="56" y="12"/>
                    <a:pt x="53" y="29"/>
                  </a:cubicBezTo>
                  <a:cubicBezTo>
                    <a:pt x="0" y="304"/>
                    <a:pt x="0" y="304"/>
                    <a:pt x="0" y="304"/>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8" name="Freeform 124">
              <a:extLst>
                <a:ext uri="{FF2B5EF4-FFF2-40B4-BE49-F238E27FC236}">
                  <a16:creationId xmlns:a16="http://schemas.microsoft.com/office/drawing/2014/main" id="{1CF45322-7324-4D6F-A15E-5B394992528B}"/>
                </a:ext>
              </a:extLst>
            </p:cNvPr>
            <p:cNvSpPr>
              <a:spLocks/>
            </p:cNvSpPr>
            <p:nvPr/>
          </p:nvSpPr>
          <p:spPr bwMode="auto">
            <a:xfrm>
              <a:off x="2501771" y="3883230"/>
              <a:ext cx="1511748" cy="923530"/>
            </a:xfrm>
            <a:custGeom>
              <a:avLst/>
              <a:gdLst>
                <a:gd name="T0" fmla="*/ 5 w 512"/>
                <a:gd name="T1" fmla="*/ 308 h 312"/>
                <a:gd name="T2" fmla="*/ 5 w 512"/>
                <a:gd name="T3" fmla="*/ 312 h 312"/>
                <a:gd name="T4" fmla="*/ 460 w 512"/>
                <a:gd name="T5" fmla="*/ 312 h 312"/>
                <a:gd name="T6" fmla="*/ 511 w 512"/>
                <a:gd name="T7" fmla="*/ 47 h 312"/>
                <a:gd name="T8" fmla="*/ 512 w 512"/>
                <a:gd name="T9" fmla="*/ 40 h 312"/>
                <a:gd name="T10" fmla="*/ 500 w 512"/>
                <a:gd name="T11" fmla="*/ 12 h 312"/>
                <a:gd name="T12" fmla="*/ 472 w 512"/>
                <a:gd name="T13" fmla="*/ 0 h 312"/>
                <a:gd name="T14" fmla="*/ 93 w 512"/>
                <a:gd name="T15" fmla="*/ 0 h 312"/>
                <a:gd name="T16" fmla="*/ 54 w 512"/>
                <a:gd name="T17" fmla="*/ 32 h 312"/>
                <a:gd name="T18" fmla="*/ 0 w 512"/>
                <a:gd name="T19" fmla="*/ 312 h 312"/>
                <a:gd name="T20" fmla="*/ 5 w 512"/>
                <a:gd name="T21" fmla="*/ 312 h 312"/>
                <a:gd name="T22" fmla="*/ 5 w 512"/>
                <a:gd name="T23" fmla="*/ 308 h 312"/>
                <a:gd name="T24" fmla="*/ 9 w 512"/>
                <a:gd name="T25" fmla="*/ 308 h 312"/>
                <a:gd name="T26" fmla="*/ 62 w 512"/>
                <a:gd name="T27" fmla="*/ 34 h 312"/>
                <a:gd name="T28" fmla="*/ 93 w 512"/>
                <a:gd name="T29" fmla="*/ 8 h 312"/>
                <a:gd name="T30" fmla="*/ 472 w 512"/>
                <a:gd name="T31" fmla="*/ 8 h 312"/>
                <a:gd name="T32" fmla="*/ 494 w 512"/>
                <a:gd name="T33" fmla="*/ 17 h 312"/>
                <a:gd name="T34" fmla="*/ 504 w 512"/>
                <a:gd name="T35" fmla="*/ 40 h 312"/>
                <a:gd name="T36" fmla="*/ 503 w 512"/>
                <a:gd name="T37" fmla="*/ 46 h 312"/>
                <a:gd name="T38" fmla="*/ 453 w 512"/>
                <a:gd name="T39" fmla="*/ 304 h 312"/>
                <a:gd name="T40" fmla="*/ 5 w 512"/>
                <a:gd name="T41" fmla="*/ 304 h 312"/>
                <a:gd name="T42" fmla="*/ 5 w 512"/>
                <a:gd name="T43" fmla="*/ 308 h 312"/>
                <a:gd name="T44" fmla="*/ 9 w 512"/>
                <a:gd name="T45" fmla="*/ 308 h 312"/>
                <a:gd name="T46" fmla="*/ 5 w 512"/>
                <a:gd name="T47" fmla="*/ 30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312">
                  <a:moveTo>
                    <a:pt x="5" y="308"/>
                  </a:moveTo>
                  <a:cubicBezTo>
                    <a:pt x="5" y="312"/>
                    <a:pt x="5" y="312"/>
                    <a:pt x="5" y="312"/>
                  </a:cubicBezTo>
                  <a:cubicBezTo>
                    <a:pt x="460" y="312"/>
                    <a:pt x="460" y="312"/>
                    <a:pt x="460" y="312"/>
                  </a:cubicBezTo>
                  <a:cubicBezTo>
                    <a:pt x="511" y="47"/>
                    <a:pt x="511" y="47"/>
                    <a:pt x="511" y="47"/>
                  </a:cubicBezTo>
                  <a:cubicBezTo>
                    <a:pt x="511" y="45"/>
                    <a:pt x="512" y="42"/>
                    <a:pt x="512" y="40"/>
                  </a:cubicBezTo>
                  <a:cubicBezTo>
                    <a:pt x="512" y="29"/>
                    <a:pt x="507" y="19"/>
                    <a:pt x="500" y="12"/>
                  </a:cubicBezTo>
                  <a:cubicBezTo>
                    <a:pt x="493" y="4"/>
                    <a:pt x="483" y="0"/>
                    <a:pt x="472" y="0"/>
                  </a:cubicBezTo>
                  <a:cubicBezTo>
                    <a:pt x="93" y="0"/>
                    <a:pt x="93" y="0"/>
                    <a:pt x="93" y="0"/>
                  </a:cubicBezTo>
                  <a:cubicBezTo>
                    <a:pt x="74" y="0"/>
                    <a:pt x="57" y="13"/>
                    <a:pt x="54" y="32"/>
                  </a:cubicBezTo>
                  <a:cubicBezTo>
                    <a:pt x="0" y="312"/>
                    <a:pt x="0" y="312"/>
                    <a:pt x="0" y="312"/>
                  </a:cubicBezTo>
                  <a:cubicBezTo>
                    <a:pt x="5" y="312"/>
                    <a:pt x="5" y="312"/>
                    <a:pt x="5" y="312"/>
                  </a:cubicBezTo>
                  <a:cubicBezTo>
                    <a:pt x="5" y="308"/>
                    <a:pt x="5" y="308"/>
                    <a:pt x="5" y="308"/>
                  </a:cubicBezTo>
                  <a:cubicBezTo>
                    <a:pt x="9" y="308"/>
                    <a:pt x="9" y="308"/>
                    <a:pt x="9" y="308"/>
                  </a:cubicBezTo>
                  <a:cubicBezTo>
                    <a:pt x="62" y="34"/>
                    <a:pt x="62" y="34"/>
                    <a:pt x="62" y="34"/>
                  </a:cubicBezTo>
                  <a:cubicBezTo>
                    <a:pt x="65" y="19"/>
                    <a:pt x="78" y="8"/>
                    <a:pt x="93" y="8"/>
                  </a:cubicBezTo>
                  <a:cubicBezTo>
                    <a:pt x="472" y="8"/>
                    <a:pt x="472" y="8"/>
                    <a:pt x="472" y="8"/>
                  </a:cubicBezTo>
                  <a:cubicBezTo>
                    <a:pt x="481" y="8"/>
                    <a:pt x="489" y="11"/>
                    <a:pt x="494" y="17"/>
                  </a:cubicBezTo>
                  <a:cubicBezTo>
                    <a:pt x="500" y="23"/>
                    <a:pt x="504" y="31"/>
                    <a:pt x="504" y="40"/>
                  </a:cubicBezTo>
                  <a:cubicBezTo>
                    <a:pt x="504" y="42"/>
                    <a:pt x="504" y="44"/>
                    <a:pt x="503" y="46"/>
                  </a:cubicBezTo>
                  <a:cubicBezTo>
                    <a:pt x="453" y="304"/>
                    <a:pt x="453" y="304"/>
                    <a:pt x="453" y="304"/>
                  </a:cubicBezTo>
                  <a:cubicBezTo>
                    <a:pt x="5" y="304"/>
                    <a:pt x="5" y="304"/>
                    <a:pt x="5" y="304"/>
                  </a:cubicBezTo>
                  <a:cubicBezTo>
                    <a:pt x="5" y="308"/>
                    <a:pt x="5" y="308"/>
                    <a:pt x="5" y="308"/>
                  </a:cubicBezTo>
                  <a:cubicBezTo>
                    <a:pt x="9" y="308"/>
                    <a:pt x="9" y="308"/>
                    <a:pt x="9" y="308"/>
                  </a:cubicBezTo>
                  <a:cubicBezTo>
                    <a:pt x="5" y="308"/>
                    <a:pt x="5" y="308"/>
                    <a:pt x="5" y="30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46" name="Freeform 125">
              <a:extLst>
                <a:ext uri="{FF2B5EF4-FFF2-40B4-BE49-F238E27FC236}">
                  <a16:creationId xmlns:a16="http://schemas.microsoft.com/office/drawing/2014/main" id="{36A1641C-B4FC-412C-8A18-0930F8B293F0}"/>
                </a:ext>
              </a:extLst>
            </p:cNvPr>
            <p:cNvSpPr>
              <a:spLocks/>
            </p:cNvSpPr>
            <p:nvPr/>
          </p:nvSpPr>
          <p:spPr bwMode="auto">
            <a:xfrm>
              <a:off x="2564287" y="3896017"/>
              <a:ext cx="1496120" cy="899376"/>
            </a:xfrm>
            <a:custGeom>
              <a:avLst/>
              <a:gdLst>
                <a:gd name="T0" fmla="*/ 0 w 507"/>
                <a:gd name="T1" fmla="*/ 304 h 304"/>
                <a:gd name="T2" fmla="*/ 452 w 507"/>
                <a:gd name="T3" fmla="*/ 304 h 304"/>
                <a:gd name="T4" fmla="*/ 503 w 507"/>
                <a:gd name="T5" fmla="*/ 43 h 304"/>
                <a:gd name="T6" fmla="*/ 467 w 507"/>
                <a:gd name="T7" fmla="*/ 0 h 304"/>
                <a:gd name="T8" fmla="*/ 89 w 507"/>
                <a:gd name="T9" fmla="*/ 0 h 304"/>
                <a:gd name="T10" fmla="*/ 53 w 507"/>
                <a:gd name="T11" fmla="*/ 29 h 304"/>
                <a:gd name="T12" fmla="*/ 0 w 507"/>
                <a:gd name="T13" fmla="*/ 304 h 304"/>
              </a:gdLst>
              <a:ahLst/>
              <a:cxnLst>
                <a:cxn ang="0">
                  <a:pos x="T0" y="T1"/>
                </a:cxn>
                <a:cxn ang="0">
                  <a:pos x="T2" y="T3"/>
                </a:cxn>
                <a:cxn ang="0">
                  <a:pos x="T4" y="T5"/>
                </a:cxn>
                <a:cxn ang="0">
                  <a:pos x="T6" y="T7"/>
                </a:cxn>
                <a:cxn ang="0">
                  <a:pos x="T8" y="T9"/>
                </a:cxn>
                <a:cxn ang="0">
                  <a:pos x="T10" y="T11"/>
                </a:cxn>
                <a:cxn ang="0">
                  <a:pos x="T12" y="T13"/>
                </a:cxn>
              </a:cxnLst>
              <a:rect l="0" t="0" r="r" b="b"/>
              <a:pathLst>
                <a:path w="507" h="304">
                  <a:moveTo>
                    <a:pt x="0" y="304"/>
                  </a:moveTo>
                  <a:cubicBezTo>
                    <a:pt x="452" y="304"/>
                    <a:pt x="452" y="304"/>
                    <a:pt x="452" y="304"/>
                  </a:cubicBezTo>
                  <a:cubicBezTo>
                    <a:pt x="503" y="43"/>
                    <a:pt x="503" y="43"/>
                    <a:pt x="503" y="43"/>
                  </a:cubicBezTo>
                  <a:cubicBezTo>
                    <a:pt x="507" y="20"/>
                    <a:pt x="490" y="0"/>
                    <a:pt x="467" y="0"/>
                  </a:cubicBezTo>
                  <a:cubicBezTo>
                    <a:pt x="89" y="0"/>
                    <a:pt x="89" y="0"/>
                    <a:pt x="89" y="0"/>
                  </a:cubicBezTo>
                  <a:cubicBezTo>
                    <a:pt x="72" y="0"/>
                    <a:pt x="57" y="12"/>
                    <a:pt x="53" y="29"/>
                  </a:cubicBezTo>
                  <a:cubicBezTo>
                    <a:pt x="0" y="304"/>
                    <a:pt x="0" y="304"/>
                    <a:pt x="0" y="304"/>
                  </a:cubicBezTo>
                </a:path>
              </a:pathLst>
            </a:custGeom>
            <a:solidFill>
              <a:schemeClr val="tx2"/>
            </a:solidFill>
            <a:ln>
              <a:noFill/>
            </a:ln>
          </p:spPr>
          <p:txBody>
            <a:bodyPr vert="horz" wrap="square" lIns="146304" tIns="73152" rIns="146304" bIns="73152" numCol="1" anchor="t" anchorCtr="0" compatLnSpc="1">
              <a:prstTxWarp prst="textNoShape">
                <a:avLst/>
              </a:prstTxWarp>
            </a:bodyPr>
            <a:lstStyle/>
            <a:p>
              <a:pPr defTabSz="731520">
                <a:defRPr/>
              </a:pPr>
              <a:r>
                <a:rPr lang="en-US" sz="2880" dirty="0">
                  <a:solidFill>
                    <a:prstClr val="white"/>
                  </a:solidFill>
                  <a:latin typeface="Arial"/>
                </a:rPr>
                <a:t>                         </a:t>
              </a:r>
            </a:p>
          </p:txBody>
        </p:sp>
        <p:sp>
          <p:nvSpPr>
            <p:cNvPr id="547" name="Freeform 126">
              <a:extLst>
                <a:ext uri="{FF2B5EF4-FFF2-40B4-BE49-F238E27FC236}">
                  <a16:creationId xmlns:a16="http://schemas.microsoft.com/office/drawing/2014/main" id="{6D9EF0B8-7ED0-42A6-9F5D-6AB4B0144505}"/>
                </a:ext>
              </a:extLst>
            </p:cNvPr>
            <p:cNvSpPr>
              <a:spLocks/>
            </p:cNvSpPr>
            <p:nvPr/>
          </p:nvSpPr>
          <p:spPr bwMode="auto">
            <a:xfrm>
              <a:off x="2548659" y="3883230"/>
              <a:ext cx="1511748" cy="923530"/>
            </a:xfrm>
            <a:custGeom>
              <a:avLst/>
              <a:gdLst>
                <a:gd name="T0" fmla="*/ 5 w 512"/>
                <a:gd name="T1" fmla="*/ 308 h 312"/>
                <a:gd name="T2" fmla="*/ 5 w 512"/>
                <a:gd name="T3" fmla="*/ 312 h 312"/>
                <a:gd name="T4" fmla="*/ 461 w 512"/>
                <a:gd name="T5" fmla="*/ 312 h 312"/>
                <a:gd name="T6" fmla="*/ 512 w 512"/>
                <a:gd name="T7" fmla="*/ 47 h 312"/>
                <a:gd name="T8" fmla="*/ 512 w 512"/>
                <a:gd name="T9" fmla="*/ 40 h 312"/>
                <a:gd name="T10" fmla="*/ 501 w 512"/>
                <a:gd name="T11" fmla="*/ 12 h 312"/>
                <a:gd name="T12" fmla="*/ 472 w 512"/>
                <a:gd name="T13" fmla="*/ 0 h 312"/>
                <a:gd name="T14" fmla="*/ 94 w 512"/>
                <a:gd name="T15" fmla="*/ 0 h 312"/>
                <a:gd name="T16" fmla="*/ 55 w 512"/>
                <a:gd name="T17" fmla="*/ 32 h 312"/>
                <a:gd name="T18" fmla="*/ 0 w 512"/>
                <a:gd name="T19" fmla="*/ 312 h 312"/>
                <a:gd name="T20" fmla="*/ 5 w 512"/>
                <a:gd name="T21" fmla="*/ 312 h 312"/>
                <a:gd name="T22" fmla="*/ 5 w 512"/>
                <a:gd name="T23" fmla="*/ 308 h 312"/>
                <a:gd name="T24" fmla="*/ 9 w 512"/>
                <a:gd name="T25" fmla="*/ 308 h 312"/>
                <a:gd name="T26" fmla="*/ 62 w 512"/>
                <a:gd name="T27" fmla="*/ 34 h 312"/>
                <a:gd name="T28" fmla="*/ 94 w 512"/>
                <a:gd name="T29" fmla="*/ 8 h 312"/>
                <a:gd name="T30" fmla="*/ 472 w 512"/>
                <a:gd name="T31" fmla="*/ 8 h 312"/>
                <a:gd name="T32" fmla="*/ 495 w 512"/>
                <a:gd name="T33" fmla="*/ 17 h 312"/>
                <a:gd name="T34" fmla="*/ 504 w 512"/>
                <a:gd name="T35" fmla="*/ 40 h 312"/>
                <a:gd name="T36" fmla="*/ 504 w 512"/>
                <a:gd name="T37" fmla="*/ 46 h 312"/>
                <a:gd name="T38" fmla="*/ 454 w 512"/>
                <a:gd name="T39" fmla="*/ 304 h 312"/>
                <a:gd name="T40" fmla="*/ 5 w 512"/>
                <a:gd name="T41" fmla="*/ 304 h 312"/>
                <a:gd name="T42" fmla="*/ 5 w 512"/>
                <a:gd name="T43" fmla="*/ 308 h 312"/>
                <a:gd name="T44" fmla="*/ 9 w 512"/>
                <a:gd name="T45" fmla="*/ 308 h 312"/>
                <a:gd name="T46" fmla="*/ 5 w 512"/>
                <a:gd name="T47" fmla="*/ 30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312">
                  <a:moveTo>
                    <a:pt x="5" y="308"/>
                  </a:moveTo>
                  <a:cubicBezTo>
                    <a:pt x="5" y="312"/>
                    <a:pt x="5" y="312"/>
                    <a:pt x="5" y="312"/>
                  </a:cubicBezTo>
                  <a:cubicBezTo>
                    <a:pt x="461" y="312"/>
                    <a:pt x="461" y="312"/>
                    <a:pt x="461" y="312"/>
                  </a:cubicBezTo>
                  <a:cubicBezTo>
                    <a:pt x="512" y="47"/>
                    <a:pt x="512" y="47"/>
                    <a:pt x="512" y="47"/>
                  </a:cubicBezTo>
                  <a:cubicBezTo>
                    <a:pt x="512" y="45"/>
                    <a:pt x="512" y="42"/>
                    <a:pt x="512" y="40"/>
                  </a:cubicBezTo>
                  <a:cubicBezTo>
                    <a:pt x="512" y="29"/>
                    <a:pt x="508" y="19"/>
                    <a:pt x="501" y="12"/>
                  </a:cubicBezTo>
                  <a:cubicBezTo>
                    <a:pt x="494" y="4"/>
                    <a:pt x="484" y="0"/>
                    <a:pt x="472" y="0"/>
                  </a:cubicBezTo>
                  <a:cubicBezTo>
                    <a:pt x="94" y="0"/>
                    <a:pt x="94" y="0"/>
                    <a:pt x="94" y="0"/>
                  </a:cubicBezTo>
                  <a:cubicBezTo>
                    <a:pt x="75" y="0"/>
                    <a:pt x="58" y="13"/>
                    <a:pt x="55" y="32"/>
                  </a:cubicBezTo>
                  <a:cubicBezTo>
                    <a:pt x="0" y="312"/>
                    <a:pt x="0" y="312"/>
                    <a:pt x="0" y="312"/>
                  </a:cubicBezTo>
                  <a:cubicBezTo>
                    <a:pt x="5" y="312"/>
                    <a:pt x="5" y="312"/>
                    <a:pt x="5" y="312"/>
                  </a:cubicBezTo>
                  <a:cubicBezTo>
                    <a:pt x="5" y="308"/>
                    <a:pt x="5" y="308"/>
                    <a:pt x="5" y="308"/>
                  </a:cubicBezTo>
                  <a:cubicBezTo>
                    <a:pt x="9" y="308"/>
                    <a:pt x="9" y="308"/>
                    <a:pt x="9" y="308"/>
                  </a:cubicBezTo>
                  <a:cubicBezTo>
                    <a:pt x="62" y="34"/>
                    <a:pt x="62" y="34"/>
                    <a:pt x="62" y="34"/>
                  </a:cubicBezTo>
                  <a:cubicBezTo>
                    <a:pt x="65" y="19"/>
                    <a:pt x="79" y="8"/>
                    <a:pt x="94" y="8"/>
                  </a:cubicBezTo>
                  <a:cubicBezTo>
                    <a:pt x="472" y="8"/>
                    <a:pt x="472" y="8"/>
                    <a:pt x="472" y="8"/>
                  </a:cubicBezTo>
                  <a:cubicBezTo>
                    <a:pt x="481" y="8"/>
                    <a:pt x="489" y="11"/>
                    <a:pt x="495" y="17"/>
                  </a:cubicBezTo>
                  <a:cubicBezTo>
                    <a:pt x="501" y="23"/>
                    <a:pt x="504" y="31"/>
                    <a:pt x="504" y="40"/>
                  </a:cubicBezTo>
                  <a:cubicBezTo>
                    <a:pt x="504" y="42"/>
                    <a:pt x="504" y="44"/>
                    <a:pt x="504" y="46"/>
                  </a:cubicBezTo>
                  <a:cubicBezTo>
                    <a:pt x="454" y="304"/>
                    <a:pt x="454" y="304"/>
                    <a:pt x="454" y="304"/>
                  </a:cubicBezTo>
                  <a:cubicBezTo>
                    <a:pt x="5" y="304"/>
                    <a:pt x="5" y="304"/>
                    <a:pt x="5" y="304"/>
                  </a:cubicBezTo>
                  <a:cubicBezTo>
                    <a:pt x="5" y="308"/>
                    <a:pt x="5" y="308"/>
                    <a:pt x="5" y="308"/>
                  </a:cubicBezTo>
                  <a:cubicBezTo>
                    <a:pt x="9" y="308"/>
                    <a:pt x="9" y="308"/>
                    <a:pt x="9" y="308"/>
                  </a:cubicBezTo>
                  <a:cubicBezTo>
                    <a:pt x="5" y="308"/>
                    <a:pt x="5" y="308"/>
                    <a:pt x="5" y="30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16" name="Freeform 127">
              <a:extLst>
                <a:ext uri="{FF2B5EF4-FFF2-40B4-BE49-F238E27FC236}">
                  <a16:creationId xmlns:a16="http://schemas.microsoft.com/office/drawing/2014/main" id="{697666E3-5349-4577-B5F9-F0756721104D}"/>
                </a:ext>
              </a:extLst>
            </p:cNvPr>
            <p:cNvSpPr>
              <a:spLocks/>
            </p:cNvSpPr>
            <p:nvPr/>
          </p:nvSpPr>
          <p:spPr bwMode="auto">
            <a:xfrm>
              <a:off x="2578495" y="4694515"/>
              <a:ext cx="1328463" cy="89511"/>
            </a:xfrm>
            <a:custGeom>
              <a:avLst/>
              <a:gdLst>
                <a:gd name="T0" fmla="*/ 935 w 935"/>
                <a:gd name="T1" fmla="*/ 0 h 63"/>
                <a:gd name="T2" fmla="*/ 13 w 935"/>
                <a:gd name="T3" fmla="*/ 0 h 63"/>
                <a:gd name="T4" fmla="*/ 0 w 935"/>
                <a:gd name="T5" fmla="*/ 63 h 63"/>
                <a:gd name="T6" fmla="*/ 922 w 935"/>
                <a:gd name="T7" fmla="*/ 63 h 63"/>
                <a:gd name="T8" fmla="*/ 935 w 935"/>
                <a:gd name="T9" fmla="*/ 0 h 63"/>
              </a:gdLst>
              <a:ahLst/>
              <a:cxnLst>
                <a:cxn ang="0">
                  <a:pos x="T0" y="T1"/>
                </a:cxn>
                <a:cxn ang="0">
                  <a:pos x="T2" y="T3"/>
                </a:cxn>
                <a:cxn ang="0">
                  <a:pos x="T4" y="T5"/>
                </a:cxn>
                <a:cxn ang="0">
                  <a:pos x="T6" y="T7"/>
                </a:cxn>
                <a:cxn ang="0">
                  <a:pos x="T8" y="T9"/>
                </a:cxn>
              </a:cxnLst>
              <a:rect l="0" t="0" r="r" b="b"/>
              <a:pathLst>
                <a:path w="935" h="63">
                  <a:moveTo>
                    <a:pt x="935" y="0"/>
                  </a:moveTo>
                  <a:lnTo>
                    <a:pt x="13" y="0"/>
                  </a:lnTo>
                  <a:lnTo>
                    <a:pt x="0" y="63"/>
                  </a:lnTo>
                  <a:lnTo>
                    <a:pt x="922" y="63"/>
                  </a:lnTo>
                  <a:lnTo>
                    <a:pt x="935" y="0"/>
                  </a:lnTo>
                  <a:close/>
                </a:path>
              </a:pathLst>
            </a:custGeom>
            <a:solidFill>
              <a:srgbClr val="EBEBEA"/>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79" name="Freeform 128">
              <a:extLst>
                <a:ext uri="{FF2B5EF4-FFF2-40B4-BE49-F238E27FC236}">
                  <a16:creationId xmlns:a16="http://schemas.microsoft.com/office/drawing/2014/main" id="{1384160D-0BE1-42D2-B643-47EC2FE0BE7A}"/>
                </a:ext>
              </a:extLst>
            </p:cNvPr>
            <p:cNvSpPr>
              <a:spLocks/>
            </p:cNvSpPr>
            <p:nvPr/>
          </p:nvSpPr>
          <p:spPr bwMode="auto">
            <a:xfrm>
              <a:off x="2578495" y="4694515"/>
              <a:ext cx="1328463" cy="89511"/>
            </a:xfrm>
            <a:custGeom>
              <a:avLst/>
              <a:gdLst>
                <a:gd name="T0" fmla="*/ 935 w 935"/>
                <a:gd name="T1" fmla="*/ 0 h 63"/>
                <a:gd name="T2" fmla="*/ 13 w 935"/>
                <a:gd name="T3" fmla="*/ 0 h 63"/>
                <a:gd name="T4" fmla="*/ 0 w 935"/>
                <a:gd name="T5" fmla="*/ 63 h 63"/>
                <a:gd name="T6" fmla="*/ 922 w 935"/>
                <a:gd name="T7" fmla="*/ 63 h 63"/>
                <a:gd name="T8" fmla="*/ 935 w 935"/>
                <a:gd name="T9" fmla="*/ 0 h 63"/>
              </a:gdLst>
              <a:ahLst/>
              <a:cxnLst>
                <a:cxn ang="0">
                  <a:pos x="T0" y="T1"/>
                </a:cxn>
                <a:cxn ang="0">
                  <a:pos x="T2" y="T3"/>
                </a:cxn>
                <a:cxn ang="0">
                  <a:pos x="T4" y="T5"/>
                </a:cxn>
                <a:cxn ang="0">
                  <a:pos x="T6" y="T7"/>
                </a:cxn>
                <a:cxn ang="0">
                  <a:pos x="T8" y="T9"/>
                </a:cxn>
              </a:cxnLst>
              <a:rect l="0" t="0" r="r" b="b"/>
              <a:pathLst>
                <a:path w="935" h="63">
                  <a:moveTo>
                    <a:pt x="935" y="0"/>
                  </a:moveTo>
                  <a:lnTo>
                    <a:pt x="13" y="0"/>
                  </a:lnTo>
                  <a:lnTo>
                    <a:pt x="0" y="63"/>
                  </a:lnTo>
                  <a:lnTo>
                    <a:pt x="922" y="63"/>
                  </a:lnTo>
                  <a:lnTo>
                    <a:pt x="9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80" name="Freeform 130">
              <a:extLst>
                <a:ext uri="{FF2B5EF4-FFF2-40B4-BE49-F238E27FC236}">
                  <a16:creationId xmlns:a16="http://schemas.microsoft.com/office/drawing/2014/main" id="{3F3A02D7-371B-4244-9C3D-AFDEE2FD2C0D}"/>
                </a:ext>
              </a:extLst>
            </p:cNvPr>
            <p:cNvSpPr>
              <a:spLocks/>
            </p:cNvSpPr>
            <p:nvPr/>
          </p:nvSpPr>
          <p:spPr bwMode="auto">
            <a:xfrm>
              <a:off x="2564287" y="4694515"/>
              <a:ext cx="1351196" cy="100878"/>
            </a:xfrm>
            <a:custGeom>
              <a:avLst/>
              <a:gdLst>
                <a:gd name="T0" fmla="*/ 951 w 951"/>
                <a:gd name="T1" fmla="*/ 0 h 71"/>
                <a:gd name="T2" fmla="*/ 945 w 951"/>
                <a:gd name="T3" fmla="*/ 0 h 71"/>
                <a:gd name="T4" fmla="*/ 932 w 951"/>
                <a:gd name="T5" fmla="*/ 63 h 71"/>
                <a:gd name="T6" fmla="*/ 10 w 951"/>
                <a:gd name="T7" fmla="*/ 63 h 71"/>
                <a:gd name="T8" fmla="*/ 23 w 951"/>
                <a:gd name="T9" fmla="*/ 0 h 71"/>
                <a:gd name="T10" fmla="*/ 12 w 951"/>
                <a:gd name="T11" fmla="*/ 0 h 71"/>
                <a:gd name="T12" fmla="*/ 0 w 951"/>
                <a:gd name="T13" fmla="*/ 71 h 71"/>
                <a:gd name="T14" fmla="*/ 939 w 951"/>
                <a:gd name="T15" fmla="*/ 71 h 71"/>
                <a:gd name="T16" fmla="*/ 951 w 951"/>
                <a:gd name="T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1" h="71">
                  <a:moveTo>
                    <a:pt x="951" y="0"/>
                  </a:moveTo>
                  <a:lnTo>
                    <a:pt x="945" y="0"/>
                  </a:lnTo>
                  <a:lnTo>
                    <a:pt x="932" y="63"/>
                  </a:lnTo>
                  <a:lnTo>
                    <a:pt x="10" y="63"/>
                  </a:lnTo>
                  <a:lnTo>
                    <a:pt x="23" y="0"/>
                  </a:lnTo>
                  <a:lnTo>
                    <a:pt x="12" y="0"/>
                  </a:lnTo>
                  <a:lnTo>
                    <a:pt x="0" y="71"/>
                  </a:lnTo>
                  <a:lnTo>
                    <a:pt x="939" y="71"/>
                  </a:lnTo>
                  <a:lnTo>
                    <a:pt x="9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78" name="Oval 132">
              <a:extLst>
                <a:ext uri="{FF2B5EF4-FFF2-40B4-BE49-F238E27FC236}">
                  <a16:creationId xmlns:a16="http://schemas.microsoft.com/office/drawing/2014/main" id="{6116FF24-DC47-4BB4-9517-AF57069B5FE9}"/>
                </a:ext>
              </a:extLst>
            </p:cNvPr>
            <p:cNvSpPr>
              <a:spLocks noChangeArrowheads="1"/>
            </p:cNvSpPr>
            <p:nvPr/>
          </p:nvSpPr>
          <p:spPr bwMode="auto">
            <a:xfrm>
              <a:off x="2493246" y="4721511"/>
              <a:ext cx="71040" cy="73882"/>
            </a:xfrm>
            <a:prstGeom prst="ellipse">
              <a:avLst/>
            </a:prstGeom>
            <a:solidFill>
              <a:schemeClr val="tx1"/>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80" name="Oval 133">
              <a:extLst>
                <a:ext uri="{FF2B5EF4-FFF2-40B4-BE49-F238E27FC236}">
                  <a16:creationId xmlns:a16="http://schemas.microsoft.com/office/drawing/2014/main" id="{7D990072-BA97-425A-9018-09F20E3816A9}"/>
                </a:ext>
              </a:extLst>
            </p:cNvPr>
            <p:cNvSpPr>
              <a:spLocks noChangeArrowheads="1"/>
            </p:cNvSpPr>
            <p:nvPr/>
          </p:nvSpPr>
          <p:spPr bwMode="auto">
            <a:xfrm>
              <a:off x="2493246" y="4721511"/>
              <a:ext cx="71040" cy="73882"/>
            </a:xfrm>
            <a:prstGeom prst="ellipse">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82" name="Freeform 136">
              <a:extLst>
                <a:ext uri="{FF2B5EF4-FFF2-40B4-BE49-F238E27FC236}">
                  <a16:creationId xmlns:a16="http://schemas.microsoft.com/office/drawing/2014/main" id="{2947A73A-221A-434F-B974-E575F1EC8F4F}"/>
                </a:ext>
              </a:extLst>
            </p:cNvPr>
            <p:cNvSpPr>
              <a:spLocks/>
            </p:cNvSpPr>
            <p:nvPr/>
          </p:nvSpPr>
          <p:spPr bwMode="auto">
            <a:xfrm>
              <a:off x="1643598" y="3553989"/>
              <a:ext cx="295530" cy="226787"/>
            </a:xfrm>
            <a:custGeom>
              <a:avLst/>
              <a:gdLst>
                <a:gd name="T0" fmla="*/ 0 w 100"/>
                <a:gd name="T1" fmla="*/ 0 h 54"/>
                <a:gd name="T2" fmla="*/ 0 w 100"/>
                <a:gd name="T3" fmla="*/ 37 h 54"/>
                <a:gd name="T4" fmla="*/ 0 w 100"/>
                <a:gd name="T5" fmla="*/ 41 h 54"/>
                <a:gd name="T6" fmla="*/ 50 w 100"/>
                <a:gd name="T7" fmla="*/ 54 h 54"/>
                <a:gd name="T8" fmla="*/ 68 w 100"/>
                <a:gd name="T9" fmla="*/ 54 h 54"/>
                <a:gd name="T10" fmla="*/ 100 w 100"/>
                <a:gd name="T11" fmla="*/ 47 h 54"/>
                <a:gd name="T12" fmla="*/ 100 w 100"/>
                <a:gd name="T13" fmla="*/ 47 h 54"/>
                <a:gd name="T14" fmla="*/ 100 w 100"/>
                <a:gd name="T15" fmla="*/ 15 h 54"/>
                <a:gd name="T16" fmla="*/ 100 w 100"/>
                <a:gd name="T17" fmla="*/ 15 h 54"/>
                <a:gd name="T18" fmla="*/ 0 w 100"/>
                <a:gd name="T19" fmla="*/ 0 h 54"/>
                <a:gd name="connsiteX0" fmla="*/ 49 w 10049"/>
                <a:gd name="connsiteY0" fmla="*/ 0 h 10192"/>
                <a:gd name="connsiteX1" fmla="*/ 49 w 10049"/>
                <a:gd name="connsiteY1" fmla="*/ 6852 h 10192"/>
                <a:gd name="connsiteX2" fmla="*/ 718 w 10049"/>
                <a:gd name="connsiteY2" fmla="*/ 7406 h 10192"/>
                <a:gd name="connsiteX3" fmla="*/ 5049 w 10049"/>
                <a:gd name="connsiteY3" fmla="*/ 10000 h 10192"/>
                <a:gd name="connsiteX4" fmla="*/ 6849 w 10049"/>
                <a:gd name="connsiteY4" fmla="*/ 10000 h 10192"/>
                <a:gd name="connsiteX5" fmla="*/ 10049 w 10049"/>
                <a:gd name="connsiteY5" fmla="*/ 8704 h 10192"/>
                <a:gd name="connsiteX6" fmla="*/ 10049 w 10049"/>
                <a:gd name="connsiteY6" fmla="*/ 8704 h 10192"/>
                <a:gd name="connsiteX7" fmla="*/ 10049 w 10049"/>
                <a:gd name="connsiteY7" fmla="*/ 2778 h 10192"/>
                <a:gd name="connsiteX8" fmla="*/ 10049 w 10049"/>
                <a:gd name="connsiteY8" fmla="*/ 2778 h 10192"/>
                <a:gd name="connsiteX9" fmla="*/ 49 w 10049"/>
                <a:gd name="connsiteY9" fmla="*/ 0 h 10192"/>
                <a:gd name="connsiteX0" fmla="*/ 0 w 10000"/>
                <a:gd name="connsiteY0" fmla="*/ 0 h 10192"/>
                <a:gd name="connsiteX1" fmla="*/ 223 w 10000"/>
                <a:gd name="connsiteY1" fmla="*/ 6199 h 10192"/>
                <a:gd name="connsiteX2" fmla="*/ 669 w 10000"/>
                <a:gd name="connsiteY2" fmla="*/ 7406 h 10192"/>
                <a:gd name="connsiteX3" fmla="*/ 5000 w 10000"/>
                <a:gd name="connsiteY3" fmla="*/ 10000 h 10192"/>
                <a:gd name="connsiteX4" fmla="*/ 6800 w 10000"/>
                <a:gd name="connsiteY4" fmla="*/ 10000 h 10192"/>
                <a:gd name="connsiteX5" fmla="*/ 10000 w 10000"/>
                <a:gd name="connsiteY5" fmla="*/ 8704 h 10192"/>
                <a:gd name="connsiteX6" fmla="*/ 10000 w 10000"/>
                <a:gd name="connsiteY6" fmla="*/ 8704 h 10192"/>
                <a:gd name="connsiteX7" fmla="*/ 10000 w 10000"/>
                <a:gd name="connsiteY7" fmla="*/ 2778 h 10192"/>
                <a:gd name="connsiteX8" fmla="*/ 10000 w 10000"/>
                <a:gd name="connsiteY8" fmla="*/ 2778 h 10192"/>
                <a:gd name="connsiteX9" fmla="*/ 0 w 10000"/>
                <a:gd name="connsiteY9" fmla="*/ 0 h 10192"/>
                <a:gd name="connsiteX0" fmla="*/ 0 w 10185"/>
                <a:gd name="connsiteY0" fmla="*/ 0 h 10192"/>
                <a:gd name="connsiteX1" fmla="*/ 223 w 10185"/>
                <a:gd name="connsiteY1" fmla="*/ 6199 h 10192"/>
                <a:gd name="connsiteX2" fmla="*/ 669 w 10185"/>
                <a:gd name="connsiteY2" fmla="*/ 7406 h 10192"/>
                <a:gd name="connsiteX3" fmla="*/ 5000 w 10185"/>
                <a:gd name="connsiteY3" fmla="*/ 10000 h 10192"/>
                <a:gd name="connsiteX4" fmla="*/ 6800 w 10185"/>
                <a:gd name="connsiteY4" fmla="*/ 10000 h 10192"/>
                <a:gd name="connsiteX5" fmla="*/ 10000 w 10185"/>
                <a:gd name="connsiteY5" fmla="*/ 8704 h 10192"/>
                <a:gd name="connsiteX6" fmla="*/ 9777 w 10185"/>
                <a:gd name="connsiteY6" fmla="*/ 7771 h 10192"/>
                <a:gd name="connsiteX7" fmla="*/ 10000 w 10185"/>
                <a:gd name="connsiteY7" fmla="*/ 2778 h 10192"/>
                <a:gd name="connsiteX8" fmla="*/ 10000 w 10185"/>
                <a:gd name="connsiteY8" fmla="*/ 2778 h 10192"/>
                <a:gd name="connsiteX9" fmla="*/ 0 w 10185"/>
                <a:gd name="connsiteY9" fmla="*/ 0 h 10192"/>
                <a:gd name="connsiteX0" fmla="*/ 0 w 10000"/>
                <a:gd name="connsiteY0" fmla="*/ 0 h 10285"/>
                <a:gd name="connsiteX1" fmla="*/ 223 w 10000"/>
                <a:gd name="connsiteY1" fmla="*/ 6199 h 10285"/>
                <a:gd name="connsiteX2" fmla="*/ 669 w 10000"/>
                <a:gd name="connsiteY2" fmla="*/ 7406 h 10285"/>
                <a:gd name="connsiteX3" fmla="*/ 5000 w 10000"/>
                <a:gd name="connsiteY3" fmla="*/ 10000 h 10285"/>
                <a:gd name="connsiteX4" fmla="*/ 6800 w 10000"/>
                <a:gd name="connsiteY4" fmla="*/ 10000 h 10285"/>
                <a:gd name="connsiteX5" fmla="*/ 9628 w 10000"/>
                <a:gd name="connsiteY5" fmla="*/ 8051 h 10285"/>
                <a:gd name="connsiteX6" fmla="*/ 9777 w 10000"/>
                <a:gd name="connsiteY6" fmla="*/ 7771 h 10285"/>
                <a:gd name="connsiteX7" fmla="*/ 10000 w 10000"/>
                <a:gd name="connsiteY7" fmla="*/ 2778 h 10285"/>
                <a:gd name="connsiteX8" fmla="*/ 10000 w 10000"/>
                <a:gd name="connsiteY8" fmla="*/ 2778 h 10285"/>
                <a:gd name="connsiteX9" fmla="*/ 0 w 10000"/>
                <a:gd name="connsiteY9" fmla="*/ 0 h 10285"/>
                <a:gd name="connsiteX0" fmla="*/ 0 w 10000"/>
                <a:gd name="connsiteY0" fmla="*/ 0 h 10285"/>
                <a:gd name="connsiteX1" fmla="*/ 223 w 10000"/>
                <a:gd name="connsiteY1" fmla="*/ 6199 h 10285"/>
                <a:gd name="connsiteX2" fmla="*/ 669 w 10000"/>
                <a:gd name="connsiteY2" fmla="*/ 7406 h 10285"/>
                <a:gd name="connsiteX3" fmla="*/ 5000 w 10000"/>
                <a:gd name="connsiteY3" fmla="*/ 10000 h 10285"/>
                <a:gd name="connsiteX4" fmla="*/ 6800 w 10000"/>
                <a:gd name="connsiteY4" fmla="*/ 10000 h 10285"/>
                <a:gd name="connsiteX5" fmla="*/ 9628 w 10000"/>
                <a:gd name="connsiteY5" fmla="*/ 8051 h 10285"/>
                <a:gd name="connsiteX6" fmla="*/ 9777 w 10000"/>
                <a:gd name="connsiteY6" fmla="*/ 7771 h 10285"/>
                <a:gd name="connsiteX7" fmla="*/ 10000 w 10000"/>
                <a:gd name="connsiteY7" fmla="*/ 2778 h 10285"/>
                <a:gd name="connsiteX8" fmla="*/ 10000 w 10000"/>
                <a:gd name="connsiteY8" fmla="*/ 2778 h 10285"/>
                <a:gd name="connsiteX9" fmla="*/ 0 w 10000"/>
                <a:gd name="connsiteY9" fmla="*/ 0 h 10285"/>
                <a:gd name="connsiteX0" fmla="*/ 0 w 10000"/>
                <a:gd name="connsiteY0" fmla="*/ 0 h 10194"/>
                <a:gd name="connsiteX1" fmla="*/ 223 w 10000"/>
                <a:gd name="connsiteY1" fmla="*/ 6199 h 10194"/>
                <a:gd name="connsiteX2" fmla="*/ 669 w 10000"/>
                <a:gd name="connsiteY2" fmla="*/ 7406 h 10194"/>
                <a:gd name="connsiteX3" fmla="*/ 5000 w 10000"/>
                <a:gd name="connsiteY3" fmla="*/ 10000 h 10194"/>
                <a:gd name="connsiteX4" fmla="*/ 6800 w 10000"/>
                <a:gd name="connsiteY4" fmla="*/ 10000 h 10194"/>
                <a:gd name="connsiteX5" fmla="*/ 9628 w 10000"/>
                <a:gd name="connsiteY5" fmla="*/ 8051 h 10194"/>
                <a:gd name="connsiteX6" fmla="*/ 9777 w 10000"/>
                <a:gd name="connsiteY6" fmla="*/ 7771 h 10194"/>
                <a:gd name="connsiteX7" fmla="*/ 10000 w 10000"/>
                <a:gd name="connsiteY7" fmla="*/ 2778 h 10194"/>
                <a:gd name="connsiteX8" fmla="*/ 10000 w 10000"/>
                <a:gd name="connsiteY8" fmla="*/ 2778 h 10194"/>
                <a:gd name="connsiteX9" fmla="*/ 0 w 10000"/>
                <a:gd name="connsiteY9" fmla="*/ 0 h 10194"/>
                <a:gd name="connsiteX0" fmla="*/ 0 w 10000"/>
                <a:gd name="connsiteY0" fmla="*/ 0 h 10033"/>
                <a:gd name="connsiteX1" fmla="*/ 223 w 10000"/>
                <a:gd name="connsiteY1" fmla="*/ 6199 h 10033"/>
                <a:gd name="connsiteX2" fmla="*/ 669 w 10000"/>
                <a:gd name="connsiteY2" fmla="*/ 740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223 w 10000"/>
                <a:gd name="connsiteY1" fmla="*/ 6199 h 10033"/>
                <a:gd name="connsiteX2" fmla="*/ 669 w 10000"/>
                <a:gd name="connsiteY2" fmla="*/ 740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223 w 10000"/>
                <a:gd name="connsiteY1" fmla="*/ 6199 h 10033"/>
                <a:gd name="connsiteX2" fmla="*/ 752 w 10000"/>
                <a:gd name="connsiteY2" fmla="*/ 714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389 w 10000"/>
                <a:gd name="connsiteY1" fmla="*/ 5991 h 10033"/>
                <a:gd name="connsiteX2" fmla="*/ 752 w 10000"/>
                <a:gd name="connsiteY2" fmla="*/ 714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33">
                  <a:moveTo>
                    <a:pt x="0" y="0"/>
                  </a:moveTo>
                  <a:cubicBezTo>
                    <a:pt x="0" y="6852"/>
                    <a:pt x="264" y="4800"/>
                    <a:pt x="389" y="5991"/>
                  </a:cubicBezTo>
                  <a:cubicBezTo>
                    <a:pt x="514" y="7182"/>
                    <a:pt x="752" y="6960"/>
                    <a:pt x="752" y="7146"/>
                  </a:cubicBezTo>
                  <a:cubicBezTo>
                    <a:pt x="2252" y="8627"/>
                    <a:pt x="2318" y="9932"/>
                    <a:pt x="5000" y="10000"/>
                  </a:cubicBezTo>
                  <a:cubicBezTo>
                    <a:pt x="6063" y="10068"/>
                    <a:pt x="6070" y="10013"/>
                    <a:pt x="6800" y="10000"/>
                  </a:cubicBezTo>
                  <a:cubicBezTo>
                    <a:pt x="7571" y="9675"/>
                    <a:pt x="9132" y="9152"/>
                    <a:pt x="9628" y="8051"/>
                  </a:cubicBezTo>
                  <a:cubicBezTo>
                    <a:pt x="10124" y="7679"/>
                    <a:pt x="9715" y="8650"/>
                    <a:pt x="9777" y="7771"/>
                  </a:cubicBezTo>
                  <a:cubicBezTo>
                    <a:pt x="9839" y="6892"/>
                    <a:pt x="9926" y="4442"/>
                    <a:pt x="10000" y="2778"/>
                  </a:cubicBezTo>
                  <a:lnTo>
                    <a:pt x="10000" y="2778"/>
                  </a:lnTo>
                  <a:lnTo>
                    <a:pt x="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01" name="Freeform 138">
              <a:extLst>
                <a:ext uri="{FF2B5EF4-FFF2-40B4-BE49-F238E27FC236}">
                  <a16:creationId xmlns:a16="http://schemas.microsoft.com/office/drawing/2014/main" id="{EA14EDDB-2EC5-4090-952D-04C6A5822DC5}"/>
                </a:ext>
              </a:extLst>
            </p:cNvPr>
            <p:cNvSpPr>
              <a:spLocks/>
            </p:cNvSpPr>
            <p:nvPr/>
          </p:nvSpPr>
          <p:spPr bwMode="auto">
            <a:xfrm>
              <a:off x="1298339" y="3655899"/>
              <a:ext cx="214543" cy="514336"/>
            </a:xfrm>
            <a:custGeom>
              <a:avLst/>
              <a:gdLst>
                <a:gd name="T0" fmla="*/ 73 w 73"/>
                <a:gd name="T1" fmla="*/ 91 h 174"/>
                <a:gd name="T2" fmla="*/ 73 w 73"/>
                <a:gd name="T3" fmla="*/ 174 h 174"/>
                <a:gd name="T4" fmla="*/ 0 w 73"/>
                <a:gd name="T5" fmla="*/ 174 h 174"/>
                <a:gd name="T6" fmla="*/ 0 w 73"/>
                <a:gd name="T7" fmla="*/ 67 h 174"/>
                <a:gd name="T8" fmla="*/ 67 w 73"/>
                <a:gd name="T9" fmla="*/ 0 h 174"/>
                <a:gd name="T10" fmla="*/ 73 w 73"/>
                <a:gd name="T11" fmla="*/ 0 h 174"/>
              </a:gdLst>
              <a:ahLst/>
              <a:cxnLst>
                <a:cxn ang="0">
                  <a:pos x="T0" y="T1"/>
                </a:cxn>
                <a:cxn ang="0">
                  <a:pos x="T2" y="T3"/>
                </a:cxn>
                <a:cxn ang="0">
                  <a:pos x="T4" y="T5"/>
                </a:cxn>
                <a:cxn ang="0">
                  <a:pos x="T6" y="T7"/>
                </a:cxn>
                <a:cxn ang="0">
                  <a:pos x="T8" y="T9"/>
                </a:cxn>
                <a:cxn ang="0">
                  <a:pos x="T10" y="T11"/>
                </a:cxn>
              </a:cxnLst>
              <a:rect l="0" t="0" r="r" b="b"/>
              <a:pathLst>
                <a:path w="73" h="174">
                  <a:moveTo>
                    <a:pt x="73" y="91"/>
                  </a:moveTo>
                  <a:cubicBezTo>
                    <a:pt x="73" y="174"/>
                    <a:pt x="73" y="174"/>
                    <a:pt x="73" y="174"/>
                  </a:cubicBezTo>
                  <a:cubicBezTo>
                    <a:pt x="0" y="174"/>
                    <a:pt x="0" y="174"/>
                    <a:pt x="0" y="174"/>
                  </a:cubicBezTo>
                  <a:cubicBezTo>
                    <a:pt x="0" y="67"/>
                    <a:pt x="0" y="67"/>
                    <a:pt x="0" y="67"/>
                  </a:cubicBezTo>
                  <a:cubicBezTo>
                    <a:pt x="0" y="30"/>
                    <a:pt x="30" y="0"/>
                    <a:pt x="67" y="0"/>
                  </a:cubicBezTo>
                  <a:cubicBezTo>
                    <a:pt x="73" y="0"/>
                    <a:pt x="73" y="0"/>
                    <a:pt x="73" y="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04" name="Freeform 139">
              <a:extLst>
                <a:ext uri="{FF2B5EF4-FFF2-40B4-BE49-F238E27FC236}">
                  <a16:creationId xmlns:a16="http://schemas.microsoft.com/office/drawing/2014/main" id="{E72D6FC3-88D9-4F25-AB2B-FA3CB8320C18}"/>
                </a:ext>
              </a:extLst>
            </p:cNvPr>
            <p:cNvSpPr>
              <a:spLocks/>
            </p:cNvSpPr>
            <p:nvPr/>
          </p:nvSpPr>
          <p:spPr bwMode="auto">
            <a:xfrm>
              <a:off x="1298339" y="3655899"/>
              <a:ext cx="214543" cy="514336"/>
            </a:xfrm>
            <a:custGeom>
              <a:avLst/>
              <a:gdLst>
                <a:gd name="T0" fmla="*/ 73 w 73"/>
                <a:gd name="T1" fmla="*/ 91 h 174"/>
                <a:gd name="T2" fmla="*/ 73 w 73"/>
                <a:gd name="T3" fmla="*/ 174 h 174"/>
                <a:gd name="T4" fmla="*/ 0 w 73"/>
                <a:gd name="T5" fmla="*/ 174 h 174"/>
                <a:gd name="T6" fmla="*/ 0 w 73"/>
                <a:gd name="T7" fmla="*/ 67 h 174"/>
                <a:gd name="T8" fmla="*/ 67 w 73"/>
                <a:gd name="T9" fmla="*/ 0 h 174"/>
                <a:gd name="T10" fmla="*/ 73 w 73"/>
                <a:gd name="T11" fmla="*/ 0 h 174"/>
              </a:gdLst>
              <a:ahLst/>
              <a:cxnLst>
                <a:cxn ang="0">
                  <a:pos x="T0" y="T1"/>
                </a:cxn>
                <a:cxn ang="0">
                  <a:pos x="T2" y="T3"/>
                </a:cxn>
                <a:cxn ang="0">
                  <a:pos x="T4" y="T5"/>
                </a:cxn>
                <a:cxn ang="0">
                  <a:pos x="T6" y="T7"/>
                </a:cxn>
                <a:cxn ang="0">
                  <a:pos x="T8" y="T9"/>
                </a:cxn>
                <a:cxn ang="0">
                  <a:pos x="T10" y="T11"/>
                </a:cxn>
              </a:cxnLst>
              <a:rect l="0" t="0" r="r" b="b"/>
              <a:pathLst>
                <a:path w="73" h="174">
                  <a:moveTo>
                    <a:pt x="73" y="91"/>
                  </a:moveTo>
                  <a:cubicBezTo>
                    <a:pt x="73" y="174"/>
                    <a:pt x="73" y="174"/>
                    <a:pt x="73" y="174"/>
                  </a:cubicBezTo>
                  <a:cubicBezTo>
                    <a:pt x="0" y="174"/>
                    <a:pt x="0" y="174"/>
                    <a:pt x="0" y="174"/>
                  </a:cubicBezTo>
                  <a:cubicBezTo>
                    <a:pt x="0" y="67"/>
                    <a:pt x="0" y="67"/>
                    <a:pt x="0" y="67"/>
                  </a:cubicBezTo>
                  <a:cubicBezTo>
                    <a:pt x="0" y="30"/>
                    <a:pt x="30" y="0"/>
                    <a:pt x="67" y="0"/>
                  </a:cubicBezTo>
                  <a:cubicBezTo>
                    <a:pt x="73" y="0"/>
                    <a:pt x="73" y="0"/>
                    <a:pt x="73" y="0"/>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08" name="Rectangle 140">
              <a:extLst>
                <a:ext uri="{FF2B5EF4-FFF2-40B4-BE49-F238E27FC236}">
                  <a16:creationId xmlns:a16="http://schemas.microsoft.com/office/drawing/2014/main" id="{2845A68A-7889-4E6C-8145-D6DE21A650B9}"/>
                </a:ext>
              </a:extLst>
            </p:cNvPr>
            <p:cNvSpPr>
              <a:spLocks noChangeArrowheads="1"/>
            </p:cNvSpPr>
            <p:nvPr/>
          </p:nvSpPr>
          <p:spPr bwMode="auto">
            <a:xfrm>
              <a:off x="1298116" y="4926496"/>
              <a:ext cx="866698" cy="221647"/>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09" name="Freeform 142">
              <a:extLst>
                <a:ext uri="{FF2B5EF4-FFF2-40B4-BE49-F238E27FC236}">
                  <a16:creationId xmlns:a16="http://schemas.microsoft.com/office/drawing/2014/main" id="{22C5E7A4-1BEA-4BD4-8E6C-F477D8D45730}"/>
                </a:ext>
              </a:extLst>
            </p:cNvPr>
            <p:cNvSpPr>
              <a:spLocks/>
            </p:cNvSpPr>
            <p:nvPr/>
          </p:nvSpPr>
          <p:spPr bwMode="auto">
            <a:xfrm>
              <a:off x="1657806" y="4546750"/>
              <a:ext cx="248643" cy="76725"/>
            </a:xfrm>
            <a:custGeom>
              <a:avLst/>
              <a:gdLst>
                <a:gd name="T0" fmla="*/ 13 w 84"/>
                <a:gd name="T1" fmla="*/ 26 h 26"/>
                <a:gd name="T2" fmla="*/ 71 w 84"/>
                <a:gd name="T3" fmla="*/ 26 h 26"/>
                <a:gd name="T4" fmla="*/ 84 w 84"/>
                <a:gd name="T5" fmla="*/ 13 h 26"/>
                <a:gd name="T6" fmla="*/ 71 w 84"/>
                <a:gd name="T7" fmla="*/ 0 h 26"/>
                <a:gd name="T8" fmla="*/ 13 w 84"/>
                <a:gd name="T9" fmla="*/ 0 h 26"/>
                <a:gd name="T10" fmla="*/ 0 w 84"/>
                <a:gd name="T11" fmla="*/ 13 h 26"/>
                <a:gd name="T12" fmla="*/ 13 w 84"/>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4" h="26">
                  <a:moveTo>
                    <a:pt x="13" y="26"/>
                  </a:moveTo>
                  <a:cubicBezTo>
                    <a:pt x="71" y="26"/>
                    <a:pt x="71" y="26"/>
                    <a:pt x="71" y="26"/>
                  </a:cubicBezTo>
                  <a:cubicBezTo>
                    <a:pt x="79" y="26"/>
                    <a:pt x="84" y="20"/>
                    <a:pt x="84" y="13"/>
                  </a:cubicBezTo>
                  <a:cubicBezTo>
                    <a:pt x="84" y="6"/>
                    <a:pt x="79" y="0"/>
                    <a:pt x="71" y="0"/>
                  </a:cubicBezTo>
                  <a:cubicBezTo>
                    <a:pt x="13" y="0"/>
                    <a:pt x="13" y="0"/>
                    <a:pt x="13" y="0"/>
                  </a:cubicBezTo>
                  <a:cubicBezTo>
                    <a:pt x="6" y="0"/>
                    <a:pt x="0" y="6"/>
                    <a:pt x="0" y="13"/>
                  </a:cubicBezTo>
                  <a:cubicBezTo>
                    <a:pt x="0" y="20"/>
                    <a:pt x="6" y="26"/>
                    <a:pt x="13" y="26"/>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10" name="Freeform 143">
              <a:extLst>
                <a:ext uri="{FF2B5EF4-FFF2-40B4-BE49-F238E27FC236}">
                  <a16:creationId xmlns:a16="http://schemas.microsoft.com/office/drawing/2014/main" id="{CF0829D8-84C9-4747-B0CE-05341EC243A4}"/>
                </a:ext>
              </a:extLst>
            </p:cNvPr>
            <p:cNvSpPr>
              <a:spLocks/>
            </p:cNvSpPr>
            <p:nvPr/>
          </p:nvSpPr>
          <p:spPr bwMode="auto">
            <a:xfrm>
              <a:off x="1657806" y="4546750"/>
              <a:ext cx="248643" cy="76725"/>
            </a:xfrm>
            <a:custGeom>
              <a:avLst/>
              <a:gdLst>
                <a:gd name="T0" fmla="*/ 13 w 84"/>
                <a:gd name="T1" fmla="*/ 26 h 26"/>
                <a:gd name="T2" fmla="*/ 71 w 84"/>
                <a:gd name="T3" fmla="*/ 26 h 26"/>
                <a:gd name="T4" fmla="*/ 84 w 84"/>
                <a:gd name="T5" fmla="*/ 13 h 26"/>
                <a:gd name="T6" fmla="*/ 71 w 84"/>
                <a:gd name="T7" fmla="*/ 0 h 26"/>
                <a:gd name="T8" fmla="*/ 13 w 84"/>
                <a:gd name="T9" fmla="*/ 0 h 26"/>
                <a:gd name="T10" fmla="*/ 0 w 84"/>
                <a:gd name="T11" fmla="*/ 13 h 26"/>
                <a:gd name="T12" fmla="*/ 13 w 84"/>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4" h="26">
                  <a:moveTo>
                    <a:pt x="13" y="26"/>
                  </a:moveTo>
                  <a:cubicBezTo>
                    <a:pt x="71" y="26"/>
                    <a:pt x="71" y="26"/>
                    <a:pt x="71" y="26"/>
                  </a:cubicBezTo>
                  <a:cubicBezTo>
                    <a:pt x="79" y="26"/>
                    <a:pt x="84" y="20"/>
                    <a:pt x="84" y="13"/>
                  </a:cubicBezTo>
                  <a:cubicBezTo>
                    <a:pt x="84" y="6"/>
                    <a:pt x="79" y="0"/>
                    <a:pt x="71"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11" name="Freeform 144">
              <a:extLst>
                <a:ext uri="{FF2B5EF4-FFF2-40B4-BE49-F238E27FC236}">
                  <a16:creationId xmlns:a16="http://schemas.microsoft.com/office/drawing/2014/main" id="{A4EAFEE7-3685-4597-AF91-14295B625237}"/>
                </a:ext>
              </a:extLst>
            </p:cNvPr>
            <p:cNvSpPr>
              <a:spLocks/>
            </p:cNvSpPr>
            <p:nvPr/>
          </p:nvSpPr>
          <p:spPr bwMode="auto">
            <a:xfrm>
              <a:off x="1581082" y="4393302"/>
              <a:ext cx="301213" cy="61095"/>
            </a:xfrm>
            <a:custGeom>
              <a:avLst/>
              <a:gdLst>
                <a:gd name="T0" fmla="*/ 97 w 102"/>
                <a:gd name="T1" fmla="*/ 21 h 21"/>
                <a:gd name="T2" fmla="*/ 6 w 102"/>
                <a:gd name="T3" fmla="*/ 21 h 21"/>
                <a:gd name="T4" fmla="*/ 0 w 102"/>
                <a:gd name="T5" fmla="*/ 16 h 21"/>
                <a:gd name="T6" fmla="*/ 0 w 102"/>
                <a:gd name="T7" fmla="*/ 6 h 21"/>
                <a:gd name="T8" fmla="*/ 6 w 102"/>
                <a:gd name="T9" fmla="*/ 0 h 21"/>
                <a:gd name="T10" fmla="*/ 97 w 102"/>
                <a:gd name="T11" fmla="*/ 0 h 21"/>
                <a:gd name="T12" fmla="*/ 102 w 102"/>
                <a:gd name="T13" fmla="*/ 6 h 21"/>
                <a:gd name="T14" fmla="*/ 102 w 102"/>
                <a:gd name="T15" fmla="*/ 16 h 21"/>
                <a:gd name="T16" fmla="*/ 97 w 10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1">
                  <a:moveTo>
                    <a:pt x="97" y="21"/>
                  </a:moveTo>
                  <a:cubicBezTo>
                    <a:pt x="6" y="21"/>
                    <a:pt x="6" y="21"/>
                    <a:pt x="6" y="21"/>
                  </a:cubicBezTo>
                  <a:cubicBezTo>
                    <a:pt x="3" y="21"/>
                    <a:pt x="0" y="19"/>
                    <a:pt x="0" y="16"/>
                  </a:cubicBezTo>
                  <a:cubicBezTo>
                    <a:pt x="0" y="6"/>
                    <a:pt x="0" y="6"/>
                    <a:pt x="0" y="6"/>
                  </a:cubicBezTo>
                  <a:cubicBezTo>
                    <a:pt x="0" y="3"/>
                    <a:pt x="3" y="0"/>
                    <a:pt x="6" y="0"/>
                  </a:cubicBezTo>
                  <a:cubicBezTo>
                    <a:pt x="97" y="0"/>
                    <a:pt x="97" y="0"/>
                    <a:pt x="97" y="0"/>
                  </a:cubicBezTo>
                  <a:cubicBezTo>
                    <a:pt x="99" y="0"/>
                    <a:pt x="102" y="3"/>
                    <a:pt x="102" y="6"/>
                  </a:cubicBezTo>
                  <a:cubicBezTo>
                    <a:pt x="102" y="16"/>
                    <a:pt x="102" y="16"/>
                    <a:pt x="102" y="16"/>
                  </a:cubicBezTo>
                  <a:cubicBezTo>
                    <a:pt x="102" y="19"/>
                    <a:pt x="99" y="21"/>
                    <a:pt x="97" y="21"/>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12" name="Freeform 146">
              <a:extLst>
                <a:ext uri="{FF2B5EF4-FFF2-40B4-BE49-F238E27FC236}">
                  <a16:creationId xmlns:a16="http://schemas.microsoft.com/office/drawing/2014/main" id="{9DB95DEB-74C4-4243-89A3-C8157E802818}"/>
                </a:ext>
              </a:extLst>
            </p:cNvPr>
            <p:cNvSpPr>
              <a:spLocks/>
            </p:cNvSpPr>
            <p:nvPr/>
          </p:nvSpPr>
          <p:spPr bwMode="auto">
            <a:xfrm>
              <a:off x="1605235" y="4505515"/>
              <a:ext cx="252905" cy="335313"/>
            </a:xfrm>
            <a:custGeom>
              <a:avLst/>
              <a:gdLst>
                <a:gd name="T0" fmla="*/ 86 w 86"/>
                <a:gd name="T1" fmla="*/ 0 h 113"/>
                <a:gd name="T2" fmla="*/ 78 w 86"/>
                <a:gd name="T3" fmla="*/ 107 h 113"/>
                <a:gd name="T4" fmla="*/ 72 w 86"/>
                <a:gd name="T5" fmla="*/ 113 h 113"/>
                <a:gd name="T6" fmla="*/ 15 w 86"/>
                <a:gd name="T7" fmla="*/ 113 h 113"/>
                <a:gd name="T8" fmla="*/ 8 w 86"/>
                <a:gd name="T9" fmla="*/ 108 h 113"/>
                <a:gd name="T10" fmla="*/ 0 w 86"/>
                <a:gd name="T11" fmla="*/ 0 h 113"/>
                <a:gd name="T12" fmla="*/ 86 w 8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6" h="113">
                  <a:moveTo>
                    <a:pt x="86" y="0"/>
                  </a:moveTo>
                  <a:cubicBezTo>
                    <a:pt x="78" y="107"/>
                    <a:pt x="78" y="107"/>
                    <a:pt x="78" y="107"/>
                  </a:cubicBezTo>
                  <a:cubicBezTo>
                    <a:pt x="78" y="111"/>
                    <a:pt x="75" y="113"/>
                    <a:pt x="72" y="113"/>
                  </a:cubicBezTo>
                  <a:cubicBezTo>
                    <a:pt x="15" y="113"/>
                    <a:pt x="15" y="113"/>
                    <a:pt x="15" y="113"/>
                  </a:cubicBezTo>
                  <a:cubicBezTo>
                    <a:pt x="11" y="113"/>
                    <a:pt x="8" y="111"/>
                    <a:pt x="8" y="108"/>
                  </a:cubicBezTo>
                  <a:cubicBezTo>
                    <a:pt x="0" y="0"/>
                    <a:pt x="0" y="0"/>
                    <a:pt x="0" y="0"/>
                  </a:cubicBezTo>
                  <a:lnTo>
                    <a:pt x="8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13" name="Freeform 149">
              <a:extLst>
                <a:ext uri="{FF2B5EF4-FFF2-40B4-BE49-F238E27FC236}">
                  <a16:creationId xmlns:a16="http://schemas.microsoft.com/office/drawing/2014/main" id="{14259AA2-358C-460D-8387-FB7B953E60DE}"/>
                </a:ext>
              </a:extLst>
            </p:cNvPr>
            <p:cNvSpPr>
              <a:spLocks/>
            </p:cNvSpPr>
            <p:nvPr/>
          </p:nvSpPr>
          <p:spPr bwMode="auto">
            <a:xfrm>
              <a:off x="1622286" y="4330786"/>
              <a:ext cx="218805" cy="62516"/>
            </a:xfrm>
            <a:custGeom>
              <a:avLst/>
              <a:gdLst>
                <a:gd name="T0" fmla="*/ 74 w 74"/>
                <a:gd name="T1" fmla="*/ 21 h 21"/>
                <a:gd name="T2" fmla="*/ 0 w 74"/>
                <a:gd name="T3" fmla="*/ 21 h 21"/>
                <a:gd name="T4" fmla="*/ 0 w 74"/>
                <a:gd name="T5" fmla="*/ 17 h 21"/>
                <a:gd name="T6" fmla="*/ 8 w 74"/>
                <a:gd name="T7" fmla="*/ 7 h 21"/>
                <a:gd name="T8" fmla="*/ 64 w 74"/>
                <a:gd name="T9" fmla="*/ 1 h 21"/>
                <a:gd name="T10" fmla="*/ 74 w 74"/>
                <a:gd name="T11" fmla="*/ 10 h 21"/>
                <a:gd name="T12" fmla="*/ 74 w 7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74" y="21"/>
                  </a:moveTo>
                  <a:cubicBezTo>
                    <a:pt x="0" y="21"/>
                    <a:pt x="0" y="21"/>
                    <a:pt x="0" y="21"/>
                  </a:cubicBezTo>
                  <a:cubicBezTo>
                    <a:pt x="0" y="17"/>
                    <a:pt x="0" y="17"/>
                    <a:pt x="0" y="17"/>
                  </a:cubicBezTo>
                  <a:cubicBezTo>
                    <a:pt x="0" y="12"/>
                    <a:pt x="4" y="8"/>
                    <a:pt x="8" y="7"/>
                  </a:cubicBezTo>
                  <a:cubicBezTo>
                    <a:pt x="64" y="1"/>
                    <a:pt x="64" y="1"/>
                    <a:pt x="64" y="1"/>
                  </a:cubicBezTo>
                  <a:cubicBezTo>
                    <a:pt x="69" y="0"/>
                    <a:pt x="74" y="4"/>
                    <a:pt x="74" y="10"/>
                  </a:cubicBezTo>
                  <a:lnTo>
                    <a:pt x="74" y="21"/>
                  </a:ln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14" name="Freeform 151">
              <a:extLst>
                <a:ext uri="{FF2B5EF4-FFF2-40B4-BE49-F238E27FC236}">
                  <a16:creationId xmlns:a16="http://schemas.microsoft.com/office/drawing/2014/main" id="{4A6E95F6-F928-494F-9D6D-1FD684CC895D}"/>
                </a:ext>
              </a:extLst>
            </p:cNvPr>
            <p:cNvSpPr>
              <a:spLocks/>
            </p:cNvSpPr>
            <p:nvPr/>
          </p:nvSpPr>
          <p:spPr bwMode="auto">
            <a:xfrm>
              <a:off x="1602394" y="4452977"/>
              <a:ext cx="255748" cy="335313"/>
            </a:xfrm>
            <a:custGeom>
              <a:avLst/>
              <a:gdLst>
                <a:gd name="T0" fmla="*/ 87 w 87"/>
                <a:gd name="T1" fmla="*/ 0 h 113"/>
                <a:gd name="T2" fmla="*/ 79 w 87"/>
                <a:gd name="T3" fmla="*/ 107 h 113"/>
                <a:gd name="T4" fmla="*/ 72 w 87"/>
                <a:gd name="T5" fmla="*/ 113 h 113"/>
                <a:gd name="T6" fmla="*/ 15 w 87"/>
                <a:gd name="T7" fmla="*/ 113 h 113"/>
                <a:gd name="T8" fmla="*/ 9 w 87"/>
                <a:gd name="T9" fmla="*/ 107 h 113"/>
                <a:gd name="T10" fmla="*/ 0 w 87"/>
                <a:gd name="T11" fmla="*/ 0 h 113"/>
                <a:gd name="T12" fmla="*/ 87 w 87"/>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7" h="113">
                  <a:moveTo>
                    <a:pt x="87" y="0"/>
                  </a:moveTo>
                  <a:cubicBezTo>
                    <a:pt x="79" y="107"/>
                    <a:pt x="79" y="107"/>
                    <a:pt x="79" y="107"/>
                  </a:cubicBezTo>
                  <a:cubicBezTo>
                    <a:pt x="79" y="111"/>
                    <a:pt x="76" y="113"/>
                    <a:pt x="72" y="113"/>
                  </a:cubicBezTo>
                  <a:cubicBezTo>
                    <a:pt x="15" y="113"/>
                    <a:pt x="15" y="113"/>
                    <a:pt x="15" y="113"/>
                  </a:cubicBezTo>
                  <a:cubicBezTo>
                    <a:pt x="12" y="113"/>
                    <a:pt x="9" y="111"/>
                    <a:pt x="9" y="107"/>
                  </a:cubicBezTo>
                  <a:cubicBezTo>
                    <a:pt x="0" y="0"/>
                    <a:pt x="0" y="0"/>
                    <a:pt x="0" y="0"/>
                  </a:cubicBezTo>
                  <a:lnTo>
                    <a:pt x="87" y="0"/>
                  </a:ln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15" name="Freeform 152">
              <a:extLst>
                <a:ext uri="{FF2B5EF4-FFF2-40B4-BE49-F238E27FC236}">
                  <a16:creationId xmlns:a16="http://schemas.microsoft.com/office/drawing/2014/main" id="{FA7976E9-CD63-4906-BB4E-071D22618D72}"/>
                </a:ext>
              </a:extLst>
            </p:cNvPr>
            <p:cNvSpPr>
              <a:spLocks/>
            </p:cNvSpPr>
            <p:nvPr/>
          </p:nvSpPr>
          <p:spPr bwMode="auto">
            <a:xfrm>
              <a:off x="1784263" y="4499864"/>
              <a:ext cx="76725" cy="242960"/>
            </a:xfrm>
            <a:custGeom>
              <a:avLst/>
              <a:gdLst>
                <a:gd name="T0" fmla="*/ 26 w 26"/>
                <a:gd name="T1" fmla="*/ 3 h 82"/>
                <a:gd name="T2" fmla="*/ 20 w 26"/>
                <a:gd name="T3" fmla="*/ 79 h 82"/>
                <a:gd name="T4" fmla="*/ 17 w 26"/>
                <a:gd name="T5" fmla="*/ 82 h 82"/>
                <a:gd name="T6" fmla="*/ 0 w 26"/>
                <a:gd name="T7" fmla="*/ 82 h 82"/>
                <a:gd name="T8" fmla="*/ 6 w 26"/>
                <a:gd name="T9" fmla="*/ 0 h 82"/>
                <a:gd name="T10" fmla="*/ 22 w 26"/>
                <a:gd name="T11" fmla="*/ 0 h 82"/>
                <a:gd name="T12" fmla="*/ 26 w 26"/>
                <a:gd name="T13" fmla="*/ 3 h 82"/>
              </a:gdLst>
              <a:ahLst/>
              <a:cxnLst>
                <a:cxn ang="0">
                  <a:pos x="T0" y="T1"/>
                </a:cxn>
                <a:cxn ang="0">
                  <a:pos x="T2" y="T3"/>
                </a:cxn>
                <a:cxn ang="0">
                  <a:pos x="T4" y="T5"/>
                </a:cxn>
                <a:cxn ang="0">
                  <a:pos x="T6" y="T7"/>
                </a:cxn>
                <a:cxn ang="0">
                  <a:pos x="T8" y="T9"/>
                </a:cxn>
                <a:cxn ang="0">
                  <a:pos x="T10" y="T11"/>
                </a:cxn>
                <a:cxn ang="0">
                  <a:pos x="T12" y="T13"/>
                </a:cxn>
              </a:cxnLst>
              <a:rect l="0" t="0" r="r" b="b"/>
              <a:pathLst>
                <a:path w="26" h="82">
                  <a:moveTo>
                    <a:pt x="26" y="3"/>
                  </a:moveTo>
                  <a:cubicBezTo>
                    <a:pt x="20" y="79"/>
                    <a:pt x="20" y="79"/>
                    <a:pt x="20" y="79"/>
                  </a:cubicBezTo>
                  <a:cubicBezTo>
                    <a:pt x="20" y="81"/>
                    <a:pt x="18" y="82"/>
                    <a:pt x="17" y="82"/>
                  </a:cubicBezTo>
                  <a:cubicBezTo>
                    <a:pt x="0" y="82"/>
                    <a:pt x="0" y="82"/>
                    <a:pt x="0" y="82"/>
                  </a:cubicBezTo>
                  <a:cubicBezTo>
                    <a:pt x="6" y="0"/>
                    <a:pt x="6" y="0"/>
                    <a:pt x="6" y="0"/>
                  </a:cubicBezTo>
                  <a:cubicBezTo>
                    <a:pt x="22" y="0"/>
                    <a:pt x="22" y="0"/>
                    <a:pt x="22" y="0"/>
                  </a:cubicBezTo>
                  <a:cubicBezTo>
                    <a:pt x="24" y="0"/>
                    <a:pt x="26" y="1"/>
                    <a:pt x="26" y="3"/>
                  </a:cubicBez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16" name="Freeform 153">
              <a:extLst>
                <a:ext uri="{FF2B5EF4-FFF2-40B4-BE49-F238E27FC236}">
                  <a16:creationId xmlns:a16="http://schemas.microsoft.com/office/drawing/2014/main" id="{86FE6BC3-A10C-4DE4-BD76-28B90E1A1B6B}"/>
                </a:ext>
              </a:extLst>
            </p:cNvPr>
            <p:cNvSpPr>
              <a:spLocks/>
            </p:cNvSpPr>
            <p:nvPr/>
          </p:nvSpPr>
          <p:spPr bwMode="auto">
            <a:xfrm>
              <a:off x="1596711" y="4499864"/>
              <a:ext cx="211702" cy="242960"/>
            </a:xfrm>
            <a:custGeom>
              <a:avLst/>
              <a:gdLst>
                <a:gd name="T0" fmla="*/ 72 w 72"/>
                <a:gd name="T1" fmla="*/ 0 h 82"/>
                <a:gd name="T2" fmla="*/ 66 w 72"/>
                <a:gd name="T3" fmla="*/ 82 h 82"/>
                <a:gd name="T4" fmla="*/ 10 w 72"/>
                <a:gd name="T5" fmla="*/ 82 h 82"/>
                <a:gd name="T6" fmla="*/ 6 w 72"/>
                <a:gd name="T7" fmla="*/ 79 h 82"/>
                <a:gd name="T8" fmla="*/ 1 w 72"/>
                <a:gd name="T9" fmla="*/ 3 h 82"/>
                <a:gd name="T10" fmla="*/ 4 w 72"/>
                <a:gd name="T11" fmla="*/ 0 h 82"/>
                <a:gd name="T12" fmla="*/ 72 w 72"/>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72" h="82">
                  <a:moveTo>
                    <a:pt x="72" y="0"/>
                  </a:moveTo>
                  <a:cubicBezTo>
                    <a:pt x="66" y="82"/>
                    <a:pt x="66" y="82"/>
                    <a:pt x="66" y="82"/>
                  </a:cubicBezTo>
                  <a:cubicBezTo>
                    <a:pt x="10" y="82"/>
                    <a:pt x="10" y="82"/>
                    <a:pt x="10" y="82"/>
                  </a:cubicBezTo>
                  <a:cubicBezTo>
                    <a:pt x="8" y="82"/>
                    <a:pt x="7" y="81"/>
                    <a:pt x="6" y="79"/>
                  </a:cubicBezTo>
                  <a:cubicBezTo>
                    <a:pt x="1" y="3"/>
                    <a:pt x="1" y="3"/>
                    <a:pt x="1" y="3"/>
                  </a:cubicBezTo>
                  <a:cubicBezTo>
                    <a:pt x="0" y="1"/>
                    <a:pt x="2" y="0"/>
                    <a:pt x="4" y="0"/>
                  </a:cubicBezTo>
                  <a:lnTo>
                    <a:pt x="72" y="0"/>
                  </a:lnTo>
                  <a:close/>
                </a:path>
              </a:pathLst>
            </a:custGeom>
            <a:solidFill>
              <a:schemeClr val="accent4"/>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17" name="Freeform 154">
              <a:extLst>
                <a:ext uri="{FF2B5EF4-FFF2-40B4-BE49-F238E27FC236}">
                  <a16:creationId xmlns:a16="http://schemas.microsoft.com/office/drawing/2014/main" id="{158511C8-D8DC-48B2-9CCF-1D7EC203214B}"/>
                </a:ext>
              </a:extLst>
            </p:cNvPr>
            <p:cNvSpPr>
              <a:spLocks/>
            </p:cNvSpPr>
            <p:nvPr/>
          </p:nvSpPr>
          <p:spPr bwMode="auto">
            <a:xfrm>
              <a:off x="1596711" y="4501284"/>
              <a:ext cx="268534" cy="242960"/>
            </a:xfrm>
            <a:custGeom>
              <a:avLst/>
              <a:gdLst>
                <a:gd name="T0" fmla="*/ 4 w 91"/>
                <a:gd name="T1" fmla="*/ 0 h 82"/>
                <a:gd name="T2" fmla="*/ 72 w 91"/>
                <a:gd name="T3" fmla="*/ 0 h 82"/>
                <a:gd name="T4" fmla="*/ 88 w 91"/>
                <a:gd name="T5" fmla="*/ 0 h 82"/>
                <a:gd name="T6" fmla="*/ 91 w 91"/>
                <a:gd name="T7" fmla="*/ 3 h 82"/>
                <a:gd name="T8" fmla="*/ 86 w 91"/>
                <a:gd name="T9" fmla="*/ 79 h 82"/>
                <a:gd name="T10" fmla="*/ 82 w 91"/>
                <a:gd name="T11" fmla="*/ 82 h 82"/>
                <a:gd name="T12" fmla="*/ 66 w 91"/>
                <a:gd name="T13" fmla="*/ 82 h 82"/>
                <a:gd name="T14" fmla="*/ 9 w 91"/>
                <a:gd name="T15" fmla="*/ 82 h 82"/>
                <a:gd name="T16" fmla="*/ 6 w 91"/>
                <a:gd name="T17" fmla="*/ 79 h 82"/>
                <a:gd name="T18" fmla="*/ 0 w 91"/>
                <a:gd name="T19" fmla="*/ 3 h 82"/>
                <a:gd name="T20" fmla="*/ 4 w 91"/>
                <a:gd name="T2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82">
                  <a:moveTo>
                    <a:pt x="4" y="0"/>
                  </a:moveTo>
                  <a:cubicBezTo>
                    <a:pt x="72" y="0"/>
                    <a:pt x="72" y="0"/>
                    <a:pt x="72" y="0"/>
                  </a:cubicBezTo>
                  <a:cubicBezTo>
                    <a:pt x="88" y="0"/>
                    <a:pt x="88" y="0"/>
                    <a:pt x="88" y="0"/>
                  </a:cubicBezTo>
                  <a:cubicBezTo>
                    <a:pt x="90" y="0"/>
                    <a:pt x="91" y="1"/>
                    <a:pt x="91" y="3"/>
                  </a:cubicBezTo>
                  <a:cubicBezTo>
                    <a:pt x="86" y="79"/>
                    <a:pt x="86" y="79"/>
                    <a:pt x="86" y="79"/>
                  </a:cubicBezTo>
                  <a:cubicBezTo>
                    <a:pt x="86" y="80"/>
                    <a:pt x="84" y="82"/>
                    <a:pt x="82" y="82"/>
                  </a:cubicBezTo>
                  <a:cubicBezTo>
                    <a:pt x="66" y="82"/>
                    <a:pt x="66" y="82"/>
                    <a:pt x="66" y="82"/>
                  </a:cubicBezTo>
                  <a:cubicBezTo>
                    <a:pt x="9" y="82"/>
                    <a:pt x="9" y="82"/>
                    <a:pt x="9" y="82"/>
                  </a:cubicBezTo>
                  <a:cubicBezTo>
                    <a:pt x="8" y="82"/>
                    <a:pt x="6" y="80"/>
                    <a:pt x="6" y="79"/>
                  </a:cubicBezTo>
                  <a:cubicBezTo>
                    <a:pt x="0" y="3"/>
                    <a:pt x="0" y="3"/>
                    <a:pt x="0" y="3"/>
                  </a:cubicBezTo>
                  <a:cubicBezTo>
                    <a:pt x="0" y="1"/>
                    <a:pt x="2" y="0"/>
                    <a:pt x="4" y="0"/>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18" name="Freeform 155">
              <a:extLst>
                <a:ext uri="{FF2B5EF4-FFF2-40B4-BE49-F238E27FC236}">
                  <a16:creationId xmlns:a16="http://schemas.microsoft.com/office/drawing/2014/main" id="{80B28E80-EDC4-4A5B-946C-3FAE84B19CB9}"/>
                </a:ext>
              </a:extLst>
            </p:cNvPr>
            <p:cNvSpPr>
              <a:spLocks/>
            </p:cNvSpPr>
            <p:nvPr/>
          </p:nvSpPr>
          <p:spPr bwMode="auto">
            <a:xfrm>
              <a:off x="1555508" y="4560959"/>
              <a:ext cx="181864" cy="7814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19" name="Freeform 156">
              <a:extLst>
                <a:ext uri="{FF2B5EF4-FFF2-40B4-BE49-F238E27FC236}">
                  <a16:creationId xmlns:a16="http://schemas.microsoft.com/office/drawing/2014/main" id="{A83730F5-A2EF-45B6-9CAA-D7AD8E0C777F}"/>
                </a:ext>
              </a:extLst>
            </p:cNvPr>
            <p:cNvSpPr>
              <a:spLocks/>
            </p:cNvSpPr>
            <p:nvPr/>
          </p:nvSpPr>
          <p:spPr bwMode="auto">
            <a:xfrm>
              <a:off x="1555508" y="4560959"/>
              <a:ext cx="181864" cy="7814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20" name="Freeform 157">
              <a:extLst>
                <a:ext uri="{FF2B5EF4-FFF2-40B4-BE49-F238E27FC236}">
                  <a16:creationId xmlns:a16="http://schemas.microsoft.com/office/drawing/2014/main" id="{46CBF2E0-E6D6-47D8-93D4-288973DB73D1}"/>
                </a:ext>
              </a:extLst>
            </p:cNvPr>
            <p:cNvSpPr>
              <a:spLocks/>
            </p:cNvSpPr>
            <p:nvPr/>
          </p:nvSpPr>
          <p:spPr bwMode="auto">
            <a:xfrm>
              <a:off x="1555508" y="4639103"/>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21" name="Freeform 158">
              <a:extLst>
                <a:ext uri="{FF2B5EF4-FFF2-40B4-BE49-F238E27FC236}">
                  <a16:creationId xmlns:a16="http://schemas.microsoft.com/office/drawing/2014/main" id="{60023001-FCAC-4757-B90F-50455E9996F2}"/>
                </a:ext>
              </a:extLst>
            </p:cNvPr>
            <p:cNvSpPr>
              <a:spLocks/>
            </p:cNvSpPr>
            <p:nvPr/>
          </p:nvSpPr>
          <p:spPr bwMode="auto">
            <a:xfrm>
              <a:off x="1555508" y="4639103"/>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22" name="Freeform 159">
              <a:extLst>
                <a:ext uri="{FF2B5EF4-FFF2-40B4-BE49-F238E27FC236}">
                  <a16:creationId xmlns:a16="http://schemas.microsoft.com/office/drawing/2014/main" id="{63F18931-38B0-43B2-A155-A4809F3268A6}"/>
                </a:ext>
              </a:extLst>
            </p:cNvPr>
            <p:cNvSpPr>
              <a:spLocks/>
            </p:cNvSpPr>
            <p:nvPr/>
          </p:nvSpPr>
          <p:spPr bwMode="auto">
            <a:xfrm>
              <a:off x="1555508" y="4715828"/>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23" name="Freeform 160">
              <a:extLst>
                <a:ext uri="{FF2B5EF4-FFF2-40B4-BE49-F238E27FC236}">
                  <a16:creationId xmlns:a16="http://schemas.microsoft.com/office/drawing/2014/main" id="{AFFD20D3-C38C-4891-AE8D-AB9D55F16672}"/>
                </a:ext>
              </a:extLst>
            </p:cNvPr>
            <p:cNvSpPr>
              <a:spLocks/>
            </p:cNvSpPr>
            <p:nvPr/>
          </p:nvSpPr>
          <p:spPr bwMode="auto">
            <a:xfrm>
              <a:off x="1555508" y="4715828"/>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24" name="Rectangle 164">
              <a:extLst>
                <a:ext uri="{FF2B5EF4-FFF2-40B4-BE49-F238E27FC236}">
                  <a16:creationId xmlns:a16="http://schemas.microsoft.com/office/drawing/2014/main" id="{825780E1-2A32-4FF7-863D-5FA3A5060797}"/>
                </a:ext>
              </a:extLst>
            </p:cNvPr>
            <p:cNvSpPr>
              <a:spLocks noChangeArrowheads="1"/>
            </p:cNvSpPr>
            <p:nvPr/>
          </p:nvSpPr>
          <p:spPr bwMode="auto">
            <a:xfrm>
              <a:off x="2047110" y="3096098"/>
              <a:ext cx="125032" cy="9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25" name="Freeform 167">
              <a:extLst>
                <a:ext uri="{FF2B5EF4-FFF2-40B4-BE49-F238E27FC236}">
                  <a16:creationId xmlns:a16="http://schemas.microsoft.com/office/drawing/2014/main" id="{71425018-D17F-4769-9AF2-3D2754FD5FD4}"/>
                </a:ext>
              </a:extLst>
            </p:cNvPr>
            <p:cNvSpPr>
              <a:spLocks/>
            </p:cNvSpPr>
            <p:nvPr/>
          </p:nvSpPr>
          <p:spPr bwMode="auto">
            <a:xfrm>
              <a:off x="1512882" y="2675536"/>
              <a:ext cx="670625" cy="944843"/>
            </a:xfrm>
            <a:custGeom>
              <a:avLst/>
              <a:gdLst>
                <a:gd name="T0" fmla="*/ 0 w 227"/>
                <a:gd name="T1" fmla="*/ 129 h 319"/>
                <a:gd name="T2" fmla="*/ 0 w 227"/>
                <a:gd name="T3" fmla="*/ 205 h 319"/>
                <a:gd name="T4" fmla="*/ 4 w 227"/>
                <a:gd name="T5" fmla="*/ 205 h 319"/>
                <a:gd name="T6" fmla="*/ 0 w 227"/>
                <a:gd name="T7" fmla="*/ 205 h 319"/>
                <a:gd name="T8" fmla="*/ 0 w 227"/>
                <a:gd name="T9" fmla="*/ 205 h 319"/>
                <a:gd name="T10" fmla="*/ 113 w 227"/>
                <a:gd name="T11" fmla="*/ 319 h 319"/>
                <a:gd name="T12" fmla="*/ 131 w 227"/>
                <a:gd name="T13" fmla="*/ 319 h 319"/>
                <a:gd name="T14" fmla="*/ 227 w 227"/>
                <a:gd name="T15" fmla="*/ 223 h 319"/>
                <a:gd name="T16" fmla="*/ 227 w 227"/>
                <a:gd name="T17" fmla="*/ 125 h 319"/>
                <a:gd name="T18" fmla="*/ 227 w 227"/>
                <a:gd name="T19" fmla="*/ 113 h 319"/>
                <a:gd name="T20" fmla="*/ 113 w 227"/>
                <a:gd name="T21" fmla="*/ 0 h 319"/>
                <a:gd name="T22" fmla="*/ 0 w 227"/>
                <a:gd name="T23" fmla="*/ 113 h 319"/>
                <a:gd name="T24" fmla="*/ 0 w 227"/>
                <a:gd name="T25" fmla="*/ 138 h 319"/>
                <a:gd name="T26" fmla="*/ 4 w 227"/>
                <a:gd name="T27" fmla="*/ 142 h 319"/>
                <a:gd name="T28" fmla="*/ 8 w 227"/>
                <a:gd name="T29" fmla="*/ 138 h 319"/>
                <a:gd name="T30" fmla="*/ 8 w 227"/>
                <a:gd name="T31" fmla="*/ 113 h 319"/>
                <a:gd name="T32" fmla="*/ 38 w 227"/>
                <a:gd name="T33" fmla="*/ 39 h 319"/>
                <a:gd name="T34" fmla="*/ 113 w 227"/>
                <a:gd name="T35" fmla="*/ 8 h 319"/>
                <a:gd name="T36" fmla="*/ 219 w 227"/>
                <a:gd name="T37" fmla="*/ 113 h 319"/>
                <a:gd name="T38" fmla="*/ 219 w 227"/>
                <a:gd name="T39" fmla="*/ 125 h 319"/>
                <a:gd name="T40" fmla="*/ 219 w 227"/>
                <a:gd name="T41" fmla="*/ 223 h 319"/>
                <a:gd name="T42" fmla="*/ 193 w 227"/>
                <a:gd name="T43" fmla="*/ 285 h 319"/>
                <a:gd name="T44" fmla="*/ 131 w 227"/>
                <a:gd name="T45" fmla="*/ 311 h 319"/>
                <a:gd name="T46" fmla="*/ 113 w 227"/>
                <a:gd name="T47" fmla="*/ 311 h 319"/>
                <a:gd name="T48" fmla="*/ 38 w 227"/>
                <a:gd name="T49" fmla="*/ 280 h 319"/>
                <a:gd name="T50" fmla="*/ 8 w 227"/>
                <a:gd name="T51" fmla="*/ 205 h 319"/>
                <a:gd name="T52" fmla="*/ 4 w 227"/>
                <a:gd name="T53" fmla="*/ 205 h 319"/>
                <a:gd name="T54" fmla="*/ 8 w 227"/>
                <a:gd name="T55" fmla="*/ 205 h 319"/>
                <a:gd name="T56" fmla="*/ 8 w 227"/>
                <a:gd name="T57" fmla="*/ 205 h 319"/>
                <a:gd name="T58" fmla="*/ 4 w 227"/>
                <a:gd name="T59" fmla="*/ 205 h 319"/>
                <a:gd name="T60" fmla="*/ 8 w 227"/>
                <a:gd name="T61" fmla="*/ 205 h 319"/>
                <a:gd name="T62" fmla="*/ 8 w 227"/>
                <a:gd name="T63" fmla="*/ 205 h 319"/>
                <a:gd name="T64" fmla="*/ 8 w 227"/>
                <a:gd name="T65" fmla="*/ 205 h 319"/>
                <a:gd name="T66" fmla="*/ 8 w 227"/>
                <a:gd name="T67" fmla="*/ 129 h 319"/>
                <a:gd name="T68" fmla="*/ 4 w 227"/>
                <a:gd name="T69" fmla="*/ 125 h 319"/>
                <a:gd name="T70" fmla="*/ 0 w 227"/>
                <a:gd name="T71" fmla="*/ 129 h 319"/>
                <a:gd name="T72" fmla="*/ 0 w 227"/>
                <a:gd name="T73" fmla="*/ 12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 h="319">
                  <a:moveTo>
                    <a:pt x="0" y="129"/>
                  </a:moveTo>
                  <a:cubicBezTo>
                    <a:pt x="0" y="205"/>
                    <a:pt x="0" y="205"/>
                    <a:pt x="0" y="205"/>
                  </a:cubicBezTo>
                  <a:cubicBezTo>
                    <a:pt x="4" y="205"/>
                    <a:pt x="4" y="205"/>
                    <a:pt x="4" y="205"/>
                  </a:cubicBezTo>
                  <a:cubicBezTo>
                    <a:pt x="0" y="205"/>
                    <a:pt x="0" y="205"/>
                    <a:pt x="0" y="205"/>
                  </a:cubicBezTo>
                  <a:cubicBezTo>
                    <a:pt x="0" y="205"/>
                    <a:pt x="0" y="205"/>
                    <a:pt x="0" y="205"/>
                  </a:cubicBezTo>
                  <a:cubicBezTo>
                    <a:pt x="0" y="268"/>
                    <a:pt x="50" y="319"/>
                    <a:pt x="113" y="319"/>
                  </a:cubicBezTo>
                  <a:cubicBezTo>
                    <a:pt x="131" y="319"/>
                    <a:pt x="131" y="319"/>
                    <a:pt x="131" y="319"/>
                  </a:cubicBezTo>
                  <a:cubicBezTo>
                    <a:pt x="184" y="319"/>
                    <a:pt x="227" y="276"/>
                    <a:pt x="227" y="223"/>
                  </a:cubicBezTo>
                  <a:cubicBezTo>
                    <a:pt x="227" y="125"/>
                    <a:pt x="227" y="125"/>
                    <a:pt x="227" y="125"/>
                  </a:cubicBezTo>
                  <a:cubicBezTo>
                    <a:pt x="227" y="113"/>
                    <a:pt x="227" y="113"/>
                    <a:pt x="227" y="113"/>
                  </a:cubicBezTo>
                  <a:cubicBezTo>
                    <a:pt x="227" y="51"/>
                    <a:pt x="176" y="0"/>
                    <a:pt x="113" y="0"/>
                  </a:cubicBezTo>
                  <a:cubicBezTo>
                    <a:pt x="50" y="0"/>
                    <a:pt x="0" y="51"/>
                    <a:pt x="0" y="113"/>
                  </a:cubicBezTo>
                  <a:cubicBezTo>
                    <a:pt x="0" y="138"/>
                    <a:pt x="0" y="138"/>
                    <a:pt x="0" y="138"/>
                  </a:cubicBezTo>
                  <a:cubicBezTo>
                    <a:pt x="0" y="140"/>
                    <a:pt x="1" y="142"/>
                    <a:pt x="4" y="142"/>
                  </a:cubicBezTo>
                  <a:cubicBezTo>
                    <a:pt x="6" y="142"/>
                    <a:pt x="8" y="140"/>
                    <a:pt x="8" y="138"/>
                  </a:cubicBezTo>
                  <a:cubicBezTo>
                    <a:pt x="8" y="113"/>
                    <a:pt x="8" y="113"/>
                    <a:pt x="8" y="113"/>
                  </a:cubicBezTo>
                  <a:cubicBezTo>
                    <a:pt x="8" y="84"/>
                    <a:pt x="19" y="58"/>
                    <a:pt x="38" y="39"/>
                  </a:cubicBezTo>
                  <a:cubicBezTo>
                    <a:pt x="58" y="20"/>
                    <a:pt x="84" y="8"/>
                    <a:pt x="113" y="8"/>
                  </a:cubicBezTo>
                  <a:cubicBezTo>
                    <a:pt x="171" y="8"/>
                    <a:pt x="219" y="55"/>
                    <a:pt x="219" y="113"/>
                  </a:cubicBezTo>
                  <a:cubicBezTo>
                    <a:pt x="219" y="125"/>
                    <a:pt x="219" y="125"/>
                    <a:pt x="219" y="125"/>
                  </a:cubicBezTo>
                  <a:cubicBezTo>
                    <a:pt x="219" y="223"/>
                    <a:pt x="219" y="223"/>
                    <a:pt x="219" y="223"/>
                  </a:cubicBezTo>
                  <a:cubicBezTo>
                    <a:pt x="219" y="247"/>
                    <a:pt x="209" y="269"/>
                    <a:pt x="193" y="285"/>
                  </a:cubicBezTo>
                  <a:cubicBezTo>
                    <a:pt x="177" y="301"/>
                    <a:pt x="155" y="311"/>
                    <a:pt x="131" y="311"/>
                  </a:cubicBezTo>
                  <a:cubicBezTo>
                    <a:pt x="113" y="311"/>
                    <a:pt x="113" y="311"/>
                    <a:pt x="113" y="311"/>
                  </a:cubicBezTo>
                  <a:cubicBezTo>
                    <a:pt x="84" y="311"/>
                    <a:pt x="58" y="299"/>
                    <a:pt x="38" y="280"/>
                  </a:cubicBezTo>
                  <a:cubicBezTo>
                    <a:pt x="19" y="261"/>
                    <a:pt x="8" y="234"/>
                    <a:pt x="8" y="205"/>
                  </a:cubicBezTo>
                  <a:cubicBezTo>
                    <a:pt x="4" y="205"/>
                    <a:pt x="4" y="205"/>
                    <a:pt x="4" y="205"/>
                  </a:cubicBezTo>
                  <a:cubicBezTo>
                    <a:pt x="8" y="205"/>
                    <a:pt x="8" y="205"/>
                    <a:pt x="8" y="205"/>
                  </a:cubicBezTo>
                  <a:cubicBezTo>
                    <a:pt x="8" y="205"/>
                    <a:pt x="8" y="205"/>
                    <a:pt x="8" y="205"/>
                  </a:cubicBezTo>
                  <a:cubicBezTo>
                    <a:pt x="4" y="205"/>
                    <a:pt x="4" y="205"/>
                    <a:pt x="4" y="205"/>
                  </a:cubicBezTo>
                  <a:cubicBezTo>
                    <a:pt x="8" y="205"/>
                    <a:pt x="8" y="205"/>
                    <a:pt x="8" y="205"/>
                  </a:cubicBezTo>
                  <a:cubicBezTo>
                    <a:pt x="8" y="205"/>
                    <a:pt x="8" y="205"/>
                    <a:pt x="8" y="205"/>
                  </a:cubicBezTo>
                  <a:cubicBezTo>
                    <a:pt x="8" y="205"/>
                    <a:pt x="8" y="205"/>
                    <a:pt x="8" y="205"/>
                  </a:cubicBezTo>
                  <a:cubicBezTo>
                    <a:pt x="8" y="129"/>
                    <a:pt x="8" y="129"/>
                    <a:pt x="8" y="129"/>
                  </a:cubicBezTo>
                  <a:cubicBezTo>
                    <a:pt x="8" y="127"/>
                    <a:pt x="6" y="125"/>
                    <a:pt x="4" y="125"/>
                  </a:cubicBezTo>
                  <a:cubicBezTo>
                    <a:pt x="1" y="125"/>
                    <a:pt x="0" y="127"/>
                    <a:pt x="0" y="129"/>
                  </a:cubicBezTo>
                  <a:cubicBezTo>
                    <a:pt x="0" y="129"/>
                    <a:pt x="0" y="129"/>
                    <a:pt x="0" y="129"/>
                  </a:cubicBezTo>
                </a:path>
              </a:pathLst>
            </a:custGeom>
            <a:solidFill>
              <a:schemeClr val="tx1"/>
            </a:solidFill>
            <a:ln w="3175">
              <a:no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26" name="Freeform 168">
              <a:extLst>
                <a:ext uri="{FF2B5EF4-FFF2-40B4-BE49-F238E27FC236}">
                  <a16:creationId xmlns:a16="http://schemas.microsoft.com/office/drawing/2014/main" id="{9A47C4FE-4472-469F-84A3-863835719A4B}"/>
                </a:ext>
              </a:extLst>
            </p:cNvPr>
            <p:cNvSpPr>
              <a:spLocks/>
            </p:cNvSpPr>
            <p:nvPr/>
          </p:nvSpPr>
          <p:spPr bwMode="auto">
            <a:xfrm>
              <a:off x="1957747" y="3207447"/>
              <a:ext cx="71040" cy="180444"/>
            </a:xfrm>
            <a:custGeom>
              <a:avLst/>
              <a:gdLst>
                <a:gd name="T0" fmla="*/ 4 w 24"/>
                <a:gd name="T1" fmla="*/ 61 h 61"/>
                <a:gd name="T2" fmla="*/ 24 w 24"/>
                <a:gd name="T3" fmla="*/ 41 h 61"/>
                <a:gd name="T4" fmla="*/ 24 w 24"/>
                <a:gd name="T5" fmla="*/ 4 h 61"/>
                <a:gd name="T6" fmla="*/ 20 w 24"/>
                <a:gd name="T7" fmla="*/ 0 h 61"/>
                <a:gd name="T8" fmla="*/ 16 w 24"/>
                <a:gd name="T9" fmla="*/ 4 h 61"/>
                <a:gd name="T10" fmla="*/ 16 w 24"/>
                <a:gd name="T11" fmla="*/ 41 h 61"/>
                <a:gd name="T12" fmla="*/ 4 w 24"/>
                <a:gd name="T13" fmla="*/ 53 h 61"/>
                <a:gd name="T14" fmla="*/ 0 w 24"/>
                <a:gd name="T15" fmla="*/ 57 h 61"/>
                <a:gd name="T16" fmla="*/ 4 w 24"/>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61">
                  <a:moveTo>
                    <a:pt x="4" y="61"/>
                  </a:moveTo>
                  <a:cubicBezTo>
                    <a:pt x="15" y="61"/>
                    <a:pt x="24" y="52"/>
                    <a:pt x="24" y="41"/>
                  </a:cubicBezTo>
                  <a:cubicBezTo>
                    <a:pt x="24" y="4"/>
                    <a:pt x="24" y="4"/>
                    <a:pt x="24" y="4"/>
                  </a:cubicBezTo>
                  <a:cubicBezTo>
                    <a:pt x="24" y="2"/>
                    <a:pt x="22" y="0"/>
                    <a:pt x="20" y="0"/>
                  </a:cubicBezTo>
                  <a:cubicBezTo>
                    <a:pt x="18" y="0"/>
                    <a:pt x="16" y="2"/>
                    <a:pt x="16" y="4"/>
                  </a:cubicBezTo>
                  <a:cubicBezTo>
                    <a:pt x="16" y="41"/>
                    <a:pt x="16" y="41"/>
                    <a:pt x="16" y="41"/>
                  </a:cubicBezTo>
                  <a:cubicBezTo>
                    <a:pt x="16" y="48"/>
                    <a:pt x="11" y="53"/>
                    <a:pt x="4" y="53"/>
                  </a:cubicBezTo>
                  <a:cubicBezTo>
                    <a:pt x="1" y="53"/>
                    <a:pt x="0" y="55"/>
                    <a:pt x="0" y="57"/>
                  </a:cubicBezTo>
                  <a:cubicBezTo>
                    <a:pt x="0" y="60"/>
                    <a:pt x="1" y="61"/>
                    <a:pt x="4" y="61"/>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27" name="Freeform 169">
              <a:extLst>
                <a:ext uri="{FF2B5EF4-FFF2-40B4-BE49-F238E27FC236}">
                  <a16:creationId xmlns:a16="http://schemas.microsoft.com/office/drawing/2014/main" id="{3D8683A6-7A1D-4371-92D6-FE43AAFEBA30}"/>
                </a:ext>
              </a:extLst>
            </p:cNvPr>
            <p:cNvSpPr>
              <a:spLocks/>
            </p:cNvSpPr>
            <p:nvPr/>
          </p:nvSpPr>
          <p:spPr bwMode="auto">
            <a:xfrm>
              <a:off x="1775734" y="3060578"/>
              <a:ext cx="169077" cy="41203"/>
            </a:xfrm>
            <a:custGeom>
              <a:avLst/>
              <a:gdLst>
                <a:gd name="T0" fmla="*/ 7 w 57"/>
                <a:gd name="T1" fmla="*/ 14 h 14"/>
                <a:gd name="T2" fmla="*/ 50 w 57"/>
                <a:gd name="T3" fmla="*/ 14 h 14"/>
                <a:gd name="T4" fmla="*/ 57 w 57"/>
                <a:gd name="T5" fmla="*/ 8 h 14"/>
                <a:gd name="T6" fmla="*/ 57 w 57"/>
                <a:gd name="T7" fmla="*/ 7 h 14"/>
                <a:gd name="T8" fmla="*/ 50 w 57"/>
                <a:gd name="T9" fmla="*/ 0 h 14"/>
                <a:gd name="T10" fmla="*/ 7 w 57"/>
                <a:gd name="T11" fmla="*/ 0 h 14"/>
                <a:gd name="T12" fmla="*/ 0 w 57"/>
                <a:gd name="T13" fmla="*/ 7 h 14"/>
                <a:gd name="T14" fmla="*/ 0 w 57"/>
                <a:gd name="T15" fmla="*/ 8 h 14"/>
                <a:gd name="T16" fmla="*/ 7 w 57"/>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4">
                  <a:moveTo>
                    <a:pt x="7" y="14"/>
                  </a:moveTo>
                  <a:cubicBezTo>
                    <a:pt x="50" y="14"/>
                    <a:pt x="50" y="14"/>
                    <a:pt x="50" y="14"/>
                  </a:cubicBezTo>
                  <a:cubicBezTo>
                    <a:pt x="54" y="14"/>
                    <a:pt x="57" y="11"/>
                    <a:pt x="57" y="8"/>
                  </a:cubicBezTo>
                  <a:cubicBezTo>
                    <a:pt x="57" y="7"/>
                    <a:pt x="57" y="7"/>
                    <a:pt x="57" y="7"/>
                  </a:cubicBezTo>
                  <a:cubicBezTo>
                    <a:pt x="57" y="3"/>
                    <a:pt x="54" y="0"/>
                    <a:pt x="50"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28" name="Freeform 170">
              <a:extLst>
                <a:ext uri="{FF2B5EF4-FFF2-40B4-BE49-F238E27FC236}">
                  <a16:creationId xmlns:a16="http://schemas.microsoft.com/office/drawing/2014/main" id="{DA6542E0-3363-41CC-B337-EE8DD8D75BD8}"/>
                </a:ext>
              </a:extLst>
            </p:cNvPr>
            <p:cNvSpPr>
              <a:spLocks/>
            </p:cNvSpPr>
            <p:nvPr/>
          </p:nvSpPr>
          <p:spPr bwMode="auto">
            <a:xfrm>
              <a:off x="1775734" y="3060578"/>
              <a:ext cx="169077" cy="41203"/>
            </a:xfrm>
            <a:custGeom>
              <a:avLst/>
              <a:gdLst>
                <a:gd name="T0" fmla="*/ 7 w 57"/>
                <a:gd name="T1" fmla="*/ 14 h 14"/>
                <a:gd name="T2" fmla="*/ 50 w 57"/>
                <a:gd name="T3" fmla="*/ 14 h 14"/>
                <a:gd name="T4" fmla="*/ 57 w 57"/>
                <a:gd name="T5" fmla="*/ 8 h 14"/>
                <a:gd name="T6" fmla="*/ 57 w 57"/>
                <a:gd name="T7" fmla="*/ 7 h 14"/>
                <a:gd name="T8" fmla="*/ 50 w 57"/>
                <a:gd name="T9" fmla="*/ 0 h 14"/>
                <a:gd name="T10" fmla="*/ 7 w 57"/>
                <a:gd name="T11" fmla="*/ 0 h 14"/>
                <a:gd name="T12" fmla="*/ 0 w 57"/>
                <a:gd name="T13" fmla="*/ 7 h 14"/>
                <a:gd name="T14" fmla="*/ 0 w 57"/>
                <a:gd name="T15" fmla="*/ 8 h 14"/>
                <a:gd name="T16" fmla="*/ 7 w 57"/>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4">
                  <a:moveTo>
                    <a:pt x="7" y="14"/>
                  </a:moveTo>
                  <a:cubicBezTo>
                    <a:pt x="50" y="14"/>
                    <a:pt x="50" y="14"/>
                    <a:pt x="50" y="14"/>
                  </a:cubicBezTo>
                  <a:cubicBezTo>
                    <a:pt x="54" y="14"/>
                    <a:pt x="57" y="11"/>
                    <a:pt x="57" y="8"/>
                  </a:cubicBezTo>
                  <a:cubicBezTo>
                    <a:pt x="57" y="7"/>
                    <a:pt x="57" y="7"/>
                    <a:pt x="57" y="7"/>
                  </a:cubicBezTo>
                  <a:cubicBezTo>
                    <a:pt x="57" y="3"/>
                    <a:pt x="54" y="0"/>
                    <a:pt x="50"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29" name="Freeform 173">
              <a:extLst>
                <a:ext uri="{FF2B5EF4-FFF2-40B4-BE49-F238E27FC236}">
                  <a16:creationId xmlns:a16="http://schemas.microsoft.com/office/drawing/2014/main" id="{34DE05DC-22D5-482B-9270-2453096CCBB0}"/>
                </a:ext>
              </a:extLst>
            </p:cNvPr>
            <p:cNvSpPr>
              <a:spLocks/>
            </p:cNvSpPr>
            <p:nvPr/>
          </p:nvSpPr>
          <p:spPr bwMode="auto">
            <a:xfrm>
              <a:off x="2047110" y="3060578"/>
              <a:ext cx="125032" cy="41203"/>
            </a:xfrm>
            <a:custGeom>
              <a:avLst/>
              <a:gdLst>
                <a:gd name="T0" fmla="*/ 7 w 42"/>
                <a:gd name="T1" fmla="*/ 14 h 14"/>
                <a:gd name="T2" fmla="*/ 35 w 42"/>
                <a:gd name="T3" fmla="*/ 14 h 14"/>
                <a:gd name="T4" fmla="*/ 42 w 42"/>
                <a:gd name="T5" fmla="*/ 8 h 14"/>
                <a:gd name="T6" fmla="*/ 42 w 42"/>
                <a:gd name="T7" fmla="*/ 7 h 14"/>
                <a:gd name="T8" fmla="*/ 35 w 42"/>
                <a:gd name="T9" fmla="*/ 0 h 14"/>
                <a:gd name="T10" fmla="*/ 7 w 42"/>
                <a:gd name="T11" fmla="*/ 0 h 14"/>
                <a:gd name="T12" fmla="*/ 0 w 42"/>
                <a:gd name="T13" fmla="*/ 7 h 14"/>
                <a:gd name="T14" fmla="*/ 0 w 42"/>
                <a:gd name="T15" fmla="*/ 8 h 14"/>
                <a:gd name="T16" fmla="*/ 7 w 4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4">
                  <a:moveTo>
                    <a:pt x="7" y="14"/>
                  </a:moveTo>
                  <a:cubicBezTo>
                    <a:pt x="35" y="14"/>
                    <a:pt x="35" y="14"/>
                    <a:pt x="35" y="14"/>
                  </a:cubicBezTo>
                  <a:cubicBezTo>
                    <a:pt x="39" y="14"/>
                    <a:pt x="42" y="11"/>
                    <a:pt x="42" y="8"/>
                  </a:cubicBezTo>
                  <a:cubicBezTo>
                    <a:pt x="42" y="7"/>
                    <a:pt x="42" y="7"/>
                    <a:pt x="42" y="7"/>
                  </a:cubicBezTo>
                  <a:cubicBezTo>
                    <a:pt x="42" y="3"/>
                    <a:pt x="39" y="0"/>
                    <a:pt x="35"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31" name="Freeform 174">
              <a:extLst>
                <a:ext uri="{FF2B5EF4-FFF2-40B4-BE49-F238E27FC236}">
                  <a16:creationId xmlns:a16="http://schemas.microsoft.com/office/drawing/2014/main" id="{8A0D3285-48D0-4E37-97DA-6E2F1CCF05FA}"/>
                </a:ext>
              </a:extLst>
            </p:cNvPr>
            <p:cNvSpPr>
              <a:spLocks/>
            </p:cNvSpPr>
            <p:nvPr/>
          </p:nvSpPr>
          <p:spPr bwMode="auto">
            <a:xfrm>
              <a:off x="2047110" y="3060578"/>
              <a:ext cx="125032" cy="41203"/>
            </a:xfrm>
            <a:custGeom>
              <a:avLst/>
              <a:gdLst>
                <a:gd name="T0" fmla="*/ 7 w 42"/>
                <a:gd name="T1" fmla="*/ 14 h 14"/>
                <a:gd name="T2" fmla="*/ 35 w 42"/>
                <a:gd name="T3" fmla="*/ 14 h 14"/>
                <a:gd name="T4" fmla="*/ 42 w 42"/>
                <a:gd name="T5" fmla="*/ 8 h 14"/>
                <a:gd name="T6" fmla="*/ 42 w 42"/>
                <a:gd name="T7" fmla="*/ 7 h 14"/>
                <a:gd name="T8" fmla="*/ 35 w 42"/>
                <a:gd name="T9" fmla="*/ 0 h 14"/>
                <a:gd name="T10" fmla="*/ 7 w 42"/>
                <a:gd name="T11" fmla="*/ 0 h 14"/>
                <a:gd name="T12" fmla="*/ 0 w 42"/>
                <a:gd name="T13" fmla="*/ 7 h 14"/>
                <a:gd name="T14" fmla="*/ 0 w 42"/>
                <a:gd name="T15" fmla="*/ 8 h 14"/>
                <a:gd name="T16" fmla="*/ 7 w 4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4">
                  <a:moveTo>
                    <a:pt x="7" y="14"/>
                  </a:moveTo>
                  <a:cubicBezTo>
                    <a:pt x="35" y="14"/>
                    <a:pt x="35" y="14"/>
                    <a:pt x="35" y="14"/>
                  </a:cubicBezTo>
                  <a:cubicBezTo>
                    <a:pt x="39" y="14"/>
                    <a:pt x="42" y="11"/>
                    <a:pt x="42" y="8"/>
                  </a:cubicBezTo>
                  <a:cubicBezTo>
                    <a:pt x="42" y="7"/>
                    <a:pt x="42" y="7"/>
                    <a:pt x="42" y="7"/>
                  </a:cubicBezTo>
                  <a:cubicBezTo>
                    <a:pt x="42" y="3"/>
                    <a:pt x="39" y="0"/>
                    <a:pt x="35"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32" name="Freeform 176">
              <a:extLst>
                <a:ext uri="{FF2B5EF4-FFF2-40B4-BE49-F238E27FC236}">
                  <a16:creationId xmlns:a16="http://schemas.microsoft.com/office/drawing/2014/main" id="{775345E5-A8A0-48EA-BBD6-756D61B19085}"/>
                </a:ext>
              </a:extLst>
            </p:cNvPr>
            <p:cNvSpPr>
              <a:spLocks/>
            </p:cNvSpPr>
            <p:nvPr/>
          </p:nvSpPr>
          <p:spPr bwMode="auto">
            <a:xfrm>
              <a:off x="1436159" y="3158614"/>
              <a:ext cx="163393" cy="161973"/>
            </a:xfrm>
            <a:custGeom>
              <a:avLst/>
              <a:gdLst>
                <a:gd name="T0" fmla="*/ 55 w 55"/>
                <a:gd name="T1" fmla="*/ 27 h 55"/>
                <a:gd name="T2" fmla="*/ 27 w 55"/>
                <a:gd name="T3" fmla="*/ 0 h 55"/>
                <a:gd name="T4" fmla="*/ 0 w 55"/>
                <a:gd name="T5" fmla="*/ 27 h 55"/>
                <a:gd name="T6" fmla="*/ 27 w 55"/>
                <a:gd name="T7" fmla="*/ 55 h 55"/>
                <a:gd name="T8" fmla="*/ 41 w 55"/>
                <a:gd name="T9" fmla="*/ 51 h 55"/>
                <a:gd name="connsiteX0" fmla="*/ 10000 w 10000"/>
                <a:gd name="connsiteY0" fmla="*/ 4909 h 10000"/>
                <a:gd name="connsiteX1" fmla="*/ 4909 w 10000"/>
                <a:gd name="connsiteY1" fmla="*/ 0 h 10000"/>
                <a:gd name="connsiteX2" fmla="*/ 0 w 10000"/>
                <a:gd name="connsiteY2" fmla="*/ 4909 h 10000"/>
                <a:gd name="connsiteX3" fmla="*/ 4909 w 10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4909"/>
                  </a:moveTo>
                  <a:cubicBezTo>
                    <a:pt x="10000" y="2182"/>
                    <a:pt x="7636" y="0"/>
                    <a:pt x="4909" y="0"/>
                  </a:cubicBezTo>
                  <a:cubicBezTo>
                    <a:pt x="2182" y="0"/>
                    <a:pt x="0" y="2182"/>
                    <a:pt x="0" y="4909"/>
                  </a:cubicBezTo>
                  <a:cubicBezTo>
                    <a:pt x="0" y="7636"/>
                    <a:pt x="2182" y="10000"/>
                    <a:pt x="4909" y="10000"/>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33" name="Freeform 178">
              <a:extLst>
                <a:ext uri="{FF2B5EF4-FFF2-40B4-BE49-F238E27FC236}">
                  <a16:creationId xmlns:a16="http://schemas.microsoft.com/office/drawing/2014/main" id="{38C7F3DE-7453-4DDC-89BA-0D2FC4EC523F}"/>
                </a:ext>
              </a:extLst>
            </p:cNvPr>
            <p:cNvSpPr>
              <a:spLocks/>
            </p:cNvSpPr>
            <p:nvPr/>
          </p:nvSpPr>
          <p:spPr bwMode="auto">
            <a:xfrm rot="16762192">
              <a:off x="1492658" y="3250112"/>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34" name="Oval 202">
              <a:extLst>
                <a:ext uri="{FF2B5EF4-FFF2-40B4-BE49-F238E27FC236}">
                  <a16:creationId xmlns:a16="http://schemas.microsoft.com/office/drawing/2014/main" id="{7823A83D-8F29-4164-AE16-099D12487F4D}"/>
                </a:ext>
              </a:extLst>
            </p:cNvPr>
            <p:cNvSpPr>
              <a:spLocks noChangeArrowheads="1"/>
            </p:cNvSpPr>
            <p:nvPr/>
          </p:nvSpPr>
          <p:spPr bwMode="auto">
            <a:xfrm>
              <a:off x="2047542" y="3117502"/>
              <a:ext cx="191810" cy="191810"/>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35" name="Oval 203">
              <a:extLst>
                <a:ext uri="{FF2B5EF4-FFF2-40B4-BE49-F238E27FC236}">
                  <a16:creationId xmlns:a16="http://schemas.microsoft.com/office/drawing/2014/main" id="{102C3523-7FC7-4C90-9CC7-B7BD470B9FCC}"/>
                </a:ext>
              </a:extLst>
            </p:cNvPr>
            <p:cNvSpPr>
              <a:spLocks noChangeArrowheads="1"/>
            </p:cNvSpPr>
            <p:nvPr/>
          </p:nvSpPr>
          <p:spPr bwMode="auto">
            <a:xfrm>
              <a:off x="1788521" y="3125935"/>
              <a:ext cx="191810" cy="191810"/>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36" name="Line 204">
              <a:extLst>
                <a:ext uri="{FF2B5EF4-FFF2-40B4-BE49-F238E27FC236}">
                  <a16:creationId xmlns:a16="http://schemas.microsoft.com/office/drawing/2014/main" id="{4823BE75-34DA-46DF-8A63-0A40DD57D8FF}"/>
                </a:ext>
              </a:extLst>
            </p:cNvPr>
            <p:cNvSpPr>
              <a:spLocks noChangeShapeType="1"/>
            </p:cNvSpPr>
            <p:nvPr/>
          </p:nvSpPr>
          <p:spPr bwMode="auto">
            <a:xfrm flipH="1">
              <a:off x="1970386" y="3175663"/>
              <a:ext cx="77044"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37" name="Line 205">
              <a:extLst>
                <a:ext uri="{FF2B5EF4-FFF2-40B4-BE49-F238E27FC236}">
                  <a16:creationId xmlns:a16="http://schemas.microsoft.com/office/drawing/2014/main" id="{DAE3CD36-C9AD-4EA8-8006-B6C4C44BAF88}"/>
                </a:ext>
              </a:extLst>
            </p:cNvPr>
            <p:cNvSpPr>
              <a:spLocks noChangeShapeType="1"/>
            </p:cNvSpPr>
            <p:nvPr/>
          </p:nvSpPr>
          <p:spPr bwMode="auto">
            <a:xfrm flipH="1">
              <a:off x="1619444" y="3181539"/>
              <a:ext cx="170658" cy="41011"/>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38" name="Freeform 206">
              <a:extLst>
                <a:ext uri="{FF2B5EF4-FFF2-40B4-BE49-F238E27FC236}">
                  <a16:creationId xmlns:a16="http://schemas.microsoft.com/office/drawing/2014/main" id="{7A91D9EF-1F95-4331-ACB0-0BDF08FEB313}"/>
                </a:ext>
              </a:extLst>
            </p:cNvPr>
            <p:cNvSpPr>
              <a:spLocks/>
            </p:cNvSpPr>
            <p:nvPr/>
          </p:nvSpPr>
          <p:spPr bwMode="auto">
            <a:xfrm>
              <a:off x="1896503" y="3427148"/>
              <a:ext cx="139241" cy="71040"/>
            </a:xfrm>
            <a:custGeom>
              <a:avLst/>
              <a:gdLst>
                <a:gd name="T0" fmla="*/ 23 w 47"/>
                <a:gd name="T1" fmla="*/ 24 h 24"/>
                <a:gd name="T2" fmla="*/ 23 w 47"/>
                <a:gd name="T3" fmla="*/ 24 h 24"/>
                <a:gd name="T4" fmla="*/ 0 w 47"/>
                <a:gd name="T5" fmla="*/ 0 h 24"/>
                <a:gd name="T6" fmla="*/ 47 w 47"/>
                <a:gd name="T7" fmla="*/ 0 h 24"/>
                <a:gd name="T8" fmla="*/ 23 w 47"/>
                <a:gd name="T9" fmla="*/ 24 h 24"/>
              </a:gdLst>
              <a:ahLst/>
              <a:cxnLst>
                <a:cxn ang="0">
                  <a:pos x="T0" y="T1"/>
                </a:cxn>
                <a:cxn ang="0">
                  <a:pos x="T2" y="T3"/>
                </a:cxn>
                <a:cxn ang="0">
                  <a:pos x="T4" y="T5"/>
                </a:cxn>
                <a:cxn ang="0">
                  <a:pos x="T6" y="T7"/>
                </a:cxn>
                <a:cxn ang="0">
                  <a:pos x="T8" y="T9"/>
                </a:cxn>
              </a:cxnLst>
              <a:rect l="0" t="0" r="r" b="b"/>
              <a:pathLst>
                <a:path w="47" h="24">
                  <a:moveTo>
                    <a:pt x="23" y="24"/>
                  </a:moveTo>
                  <a:cubicBezTo>
                    <a:pt x="23" y="24"/>
                    <a:pt x="23" y="24"/>
                    <a:pt x="23" y="24"/>
                  </a:cubicBezTo>
                  <a:cubicBezTo>
                    <a:pt x="10" y="24"/>
                    <a:pt x="0" y="13"/>
                    <a:pt x="0" y="0"/>
                  </a:cubicBezTo>
                  <a:cubicBezTo>
                    <a:pt x="47" y="0"/>
                    <a:pt x="47" y="0"/>
                    <a:pt x="47" y="0"/>
                  </a:cubicBezTo>
                  <a:cubicBezTo>
                    <a:pt x="47" y="13"/>
                    <a:pt x="36" y="24"/>
                    <a:pt x="23"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39" name="Freeform 207">
              <a:extLst>
                <a:ext uri="{FF2B5EF4-FFF2-40B4-BE49-F238E27FC236}">
                  <a16:creationId xmlns:a16="http://schemas.microsoft.com/office/drawing/2014/main" id="{8D35C944-FBA2-4BCF-9FAE-CA5EB1F2FC15}"/>
                </a:ext>
              </a:extLst>
            </p:cNvPr>
            <p:cNvSpPr>
              <a:spLocks/>
            </p:cNvSpPr>
            <p:nvPr/>
          </p:nvSpPr>
          <p:spPr bwMode="auto">
            <a:xfrm>
              <a:off x="1896503" y="3427148"/>
              <a:ext cx="139241" cy="71040"/>
            </a:xfrm>
            <a:custGeom>
              <a:avLst/>
              <a:gdLst>
                <a:gd name="T0" fmla="*/ 23 w 47"/>
                <a:gd name="T1" fmla="*/ 24 h 24"/>
                <a:gd name="T2" fmla="*/ 23 w 47"/>
                <a:gd name="T3" fmla="*/ 24 h 24"/>
                <a:gd name="T4" fmla="*/ 0 w 47"/>
                <a:gd name="T5" fmla="*/ 0 h 24"/>
                <a:gd name="T6" fmla="*/ 47 w 47"/>
                <a:gd name="T7" fmla="*/ 0 h 24"/>
                <a:gd name="T8" fmla="*/ 23 w 47"/>
                <a:gd name="T9" fmla="*/ 24 h 24"/>
              </a:gdLst>
              <a:ahLst/>
              <a:cxnLst>
                <a:cxn ang="0">
                  <a:pos x="T0" y="T1"/>
                </a:cxn>
                <a:cxn ang="0">
                  <a:pos x="T2" y="T3"/>
                </a:cxn>
                <a:cxn ang="0">
                  <a:pos x="T4" y="T5"/>
                </a:cxn>
                <a:cxn ang="0">
                  <a:pos x="T6" y="T7"/>
                </a:cxn>
                <a:cxn ang="0">
                  <a:pos x="T8" y="T9"/>
                </a:cxn>
              </a:cxnLst>
              <a:rect l="0" t="0" r="r" b="b"/>
              <a:pathLst>
                <a:path w="47" h="24">
                  <a:moveTo>
                    <a:pt x="23" y="24"/>
                  </a:moveTo>
                  <a:cubicBezTo>
                    <a:pt x="23" y="24"/>
                    <a:pt x="23" y="24"/>
                    <a:pt x="23" y="24"/>
                  </a:cubicBezTo>
                  <a:cubicBezTo>
                    <a:pt x="10" y="24"/>
                    <a:pt x="0" y="13"/>
                    <a:pt x="0" y="0"/>
                  </a:cubicBezTo>
                  <a:cubicBezTo>
                    <a:pt x="47" y="0"/>
                    <a:pt x="47" y="0"/>
                    <a:pt x="47" y="0"/>
                  </a:cubicBezTo>
                  <a:cubicBezTo>
                    <a:pt x="47" y="13"/>
                    <a:pt x="36" y="24"/>
                    <a:pt x="23" y="24"/>
                  </a:cubicBezTo>
                  <a:close/>
                </a:path>
              </a:pathLst>
            </a:custGeom>
            <a:solidFill>
              <a:srgbClr val="999A98"/>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40" name="Freeform 137">
              <a:extLst>
                <a:ext uri="{FF2B5EF4-FFF2-40B4-BE49-F238E27FC236}">
                  <a16:creationId xmlns:a16="http://schemas.microsoft.com/office/drawing/2014/main" id="{E42CA0B9-AF26-47F1-8A21-0482E7BF395B}"/>
                </a:ext>
              </a:extLst>
            </p:cNvPr>
            <p:cNvSpPr>
              <a:spLocks/>
            </p:cNvSpPr>
            <p:nvPr/>
          </p:nvSpPr>
          <p:spPr bwMode="auto">
            <a:xfrm>
              <a:off x="1643332" y="3545243"/>
              <a:ext cx="295796" cy="231425"/>
            </a:xfrm>
            <a:custGeom>
              <a:avLst/>
              <a:gdLst>
                <a:gd name="T0" fmla="*/ 0 w 100"/>
                <a:gd name="T1" fmla="*/ 0 h 87"/>
                <a:gd name="T2" fmla="*/ 0 w 100"/>
                <a:gd name="T3" fmla="*/ 41 h 87"/>
                <a:gd name="T4" fmla="*/ 0 w 100"/>
                <a:gd name="T5" fmla="*/ 45 h 87"/>
                <a:gd name="T6" fmla="*/ 46 w 100"/>
                <a:gd name="T7" fmla="*/ 87 h 87"/>
                <a:gd name="T8" fmla="*/ 71 w 100"/>
                <a:gd name="T9" fmla="*/ 87 h 87"/>
                <a:gd name="T10" fmla="*/ 100 w 100"/>
                <a:gd name="T11" fmla="*/ 59 h 87"/>
                <a:gd name="T12" fmla="*/ 100 w 100"/>
                <a:gd name="T13" fmla="*/ 58 h 87"/>
                <a:gd name="T14" fmla="*/ 100 w 100"/>
                <a:gd name="T15" fmla="*/ 15 h 87"/>
                <a:gd name="T16" fmla="*/ 0 w 100"/>
                <a:gd name="T17" fmla="*/ 0 h 87"/>
                <a:gd name="connsiteX0" fmla="*/ 0 w 10000"/>
                <a:gd name="connsiteY0" fmla="*/ 0 h 10000"/>
                <a:gd name="connsiteX1" fmla="*/ 0 w 10000"/>
                <a:gd name="connsiteY1" fmla="*/ 4713 h 10000"/>
                <a:gd name="connsiteX2" fmla="*/ 0 w 10000"/>
                <a:gd name="connsiteY2" fmla="*/ 5172 h 10000"/>
                <a:gd name="connsiteX3" fmla="*/ 4600 w 10000"/>
                <a:gd name="connsiteY3" fmla="*/ 10000 h 10000"/>
                <a:gd name="connsiteX4" fmla="*/ 7100 w 10000"/>
                <a:gd name="connsiteY4" fmla="*/ 10000 h 10000"/>
                <a:gd name="connsiteX5" fmla="*/ 10000 w 10000"/>
                <a:gd name="connsiteY5" fmla="*/ 6782 h 10000"/>
                <a:gd name="connsiteX6" fmla="*/ 10000 w 10000"/>
                <a:gd name="connsiteY6" fmla="*/ 6667 h 10000"/>
                <a:gd name="connsiteX7" fmla="*/ 9917 w 10000"/>
                <a:gd name="connsiteY7" fmla="*/ 3154 h 10000"/>
                <a:gd name="connsiteX8" fmla="*/ 0 w 10000"/>
                <a:gd name="connsiteY8" fmla="*/ 0 h 10000"/>
                <a:gd name="connsiteX0" fmla="*/ 0 w 10000"/>
                <a:gd name="connsiteY0" fmla="*/ 0 h 10000"/>
                <a:gd name="connsiteX1" fmla="*/ 0 w 10000"/>
                <a:gd name="connsiteY1" fmla="*/ 4713 h 10000"/>
                <a:gd name="connsiteX2" fmla="*/ 0 w 10000"/>
                <a:gd name="connsiteY2" fmla="*/ 5172 h 10000"/>
                <a:gd name="connsiteX3" fmla="*/ 4600 w 10000"/>
                <a:gd name="connsiteY3" fmla="*/ 10000 h 10000"/>
                <a:gd name="connsiteX4" fmla="*/ 7100 w 10000"/>
                <a:gd name="connsiteY4" fmla="*/ 10000 h 10000"/>
                <a:gd name="connsiteX5" fmla="*/ 10000 w 10000"/>
                <a:gd name="connsiteY5" fmla="*/ 6782 h 10000"/>
                <a:gd name="connsiteX6" fmla="*/ 10000 w 10000"/>
                <a:gd name="connsiteY6" fmla="*/ 6667 h 10000"/>
                <a:gd name="connsiteX7" fmla="*/ 9917 w 10000"/>
                <a:gd name="connsiteY7" fmla="*/ 3154 h 10000"/>
                <a:gd name="connsiteX8" fmla="*/ 0 w 10000"/>
                <a:gd name="connsiteY8" fmla="*/ 0 h 10000"/>
                <a:gd name="connsiteX0" fmla="*/ 133 w 10009"/>
                <a:gd name="connsiteY0" fmla="*/ 0 h 8999"/>
                <a:gd name="connsiteX1" fmla="*/ 9 w 10009"/>
                <a:gd name="connsiteY1" fmla="*/ 3712 h 8999"/>
                <a:gd name="connsiteX2" fmla="*/ 9 w 10009"/>
                <a:gd name="connsiteY2" fmla="*/ 4171 h 8999"/>
                <a:gd name="connsiteX3" fmla="*/ 4609 w 10009"/>
                <a:gd name="connsiteY3" fmla="*/ 8999 h 8999"/>
                <a:gd name="connsiteX4" fmla="*/ 7109 w 10009"/>
                <a:gd name="connsiteY4" fmla="*/ 8999 h 8999"/>
                <a:gd name="connsiteX5" fmla="*/ 10009 w 10009"/>
                <a:gd name="connsiteY5" fmla="*/ 5781 h 8999"/>
                <a:gd name="connsiteX6" fmla="*/ 10009 w 10009"/>
                <a:gd name="connsiteY6" fmla="*/ 5666 h 8999"/>
                <a:gd name="connsiteX7" fmla="*/ 9926 w 10009"/>
                <a:gd name="connsiteY7" fmla="*/ 2153 h 8999"/>
                <a:gd name="connsiteX8" fmla="*/ 133 w 10009"/>
                <a:gd name="connsiteY8" fmla="*/ 0 h 8999"/>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39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604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94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94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851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133" y="0"/>
                  </a:moveTo>
                  <a:cubicBezTo>
                    <a:pt x="92" y="1375"/>
                    <a:pt x="30" y="3353"/>
                    <a:pt x="9" y="4125"/>
                  </a:cubicBezTo>
                  <a:cubicBezTo>
                    <a:pt x="-12" y="4897"/>
                    <a:pt x="9" y="4465"/>
                    <a:pt x="9" y="4635"/>
                  </a:cubicBezTo>
                  <a:cubicBezTo>
                    <a:pt x="209" y="7701"/>
                    <a:pt x="2207" y="10000"/>
                    <a:pt x="4605" y="10000"/>
                  </a:cubicBezTo>
                  <a:lnTo>
                    <a:pt x="7103" y="10000"/>
                  </a:lnTo>
                  <a:cubicBezTo>
                    <a:pt x="8701" y="10000"/>
                    <a:pt x="10000" y="8340"/>
                    <a:pt x="10000" y="6424"/>
                  </a:cubicBezTo>
                  <a:lnTo>
                    <a:pt x="10000" y="6296"/>
                  </a:lnTo>
                  <a:cubicBezTo>
                    <a:pt x="10000" y="2836"/>
                    <a:pt x="9906" y="2688"/>
                    <a:pt x="9906" y="2688"/>
                  </a:cubicBezTo>
                  <a:cubicBezTo>
                    <a:pt x="4332" y="3211"/>
                    <a:pt x="2856" y="1751"/>
                    <a:pt x="133" y="0"/>
                  </a:cubicBezTo>
                  <a:close/>
                </a:path>
              </a:pathLst>
            </a:custGeom>
            <a:noFill/>
            <a:ln w="1905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nvGrpSpPr>
            <p:cNvPr id="841" name="Group 840">
              <a:extLst>
                <a:ext uri="{FF2B5EF4-FFF2-40B4-BE49-F238E27FC236}">
                  <a16:creationId xmlns:a16="http://schemas.microsoft.com/office/drawing/2014/main" id="{B9E142B0-E94C-4676-A650-ED146D18F892}"/>
                </a:ext>
              </a:extLst>
            </p:cNvPr>
            <p:cNvGrpSpPr/>
            <p:nvPr/>
          </p:nvGrpSpPr>
          <p:grpSpPr>
            <a:xfrm>
              <a:off x="1448946" y="2686902"/>
              <a:ext cx="808445" cy="551276"/>
              <a:chOff x="2054370" y="1372627"/>
              <a:chExt cx="644704" cy="439622"/>
            </a:xfrm>
            <a:solidFill>
              <a:schemeClr val="tx1"/>
            </a:solidFill>
          </p:grpSpPr>
          <p:sp>
            <p:nvSpPr>
              <p:cNvPr id="848" name="Freeform 171">
                <a:extLst>
                  <a:ext uri="{FF2B5EF4-FFF2-40B4-BE49-F238E27FC236}">
                    <a16:creationId xmlns:a16="http://schemas.microsoft.com/office/drawing/2014/main" id="{D896E3AF-A0AB-4768-9914-49115293FEE0}"/>
                  </a:ext>
                </a:extLst>
              </p:cNvPr>
              <p:cNvSpPr>
                <a:spLocks/>
              </p:cNvSpPr>
              <p:nvPr/>
            </p:nvSpPr>
            <p:spPr bwMode="auto">
              <a:xfrm>
                <a:off x="2054370" y="1372627"/>
                <a:ext cx="546129" cy="439622"/>
              </a:xfrm>
              <a:custGeom>
                <a:avLst/>
                <a:gdLst>
                  <a:gd name="T0" fmla="*/ 147 w 232"/>
                  <a:gd name="T1" fmla="*/ 0 h 186"/>
                  <a:gd name="T2" fmla="*/ 232 w 232"/>
                  <a:gd name="T3" fmla="*/ 85 h 186"/>
                  <a:gd name="T4" fmla="*/ 224 w 232"/>
                  <a:gd name="T5" fmla="*/ 88 h 186"/>
                  <a:gd name="T6" fmla="*/ 173 w 232"/>
                  <a:gd name="T7" fmla="*/ 97 h 186"/>
                  <a:gd name="T8" fmla="*/ 141 w 232"/>
                  <a:gd name="T9" fmla="*/ 76 h 186"/>
                  <a:gd name="T10" fmla="*/ 121 w 232"/>
                  <a:gd name="T11" fmla="*/ 62 h 186"/>
                  <a:gd name="T12" fmla="*/ 119 w 232"/>
                  <a:gd name="T13" fmla="*/ 62 h 186"/>
                  <a:gd name="T14" fmla="*/ 80 w 232"/>
                  <a:gd name="T15" fmla="*/ 102 h 186"/>
                  <a:gd name="T16" fmla="*/ 80 w 232"/>
                  <a:gd name="T17" fmla="*/ 142 h 186"/>
                  <a:gd name="T18" fmla="*/ 35 w 232"/>
                  <a:gd name="T19" fmla="*/ 186 h 186"/>
                  <a:gd name="T20" fmla="*/ 0 w 232"/>
                  <a:gd name="T21" fmla="*/ 186 h 186"/>
                  <a:gd name="T22" fmla="*/ 0 w 232"/>
                  <a:gd name="T23" fmla="*/ 95 h 186"/>
                  <a:gd name="T24" fmla="*/ 26 w 232"/>
                  <a:gd name="T25" fmla="*/ 48 h 186"/>
                  <a:gd name="T26" fmla="*/ 96 w 232"/>
                  <a:gd name="T27" fmla="*/ 0 h 186"/>
                  <a:gd name="T28" fmla="*/ 147 w 232"/>
                  <a:gd name="T2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186">
                    <a:moveTo>
                      <a:pt x="147" y="0"/>
                    </a:moveTo>
                    <a:cubicBezTo>
                      <a:pt x="201" y="0"/>
                      <a:pt x="232" y="31"/>
                      <a:pt x="232" y="85"/>
                    </a:cubicBezTo>
                    <a:cubicBezTo>
                      <a:pt x="224" y="88"/>
                      <a:pt x="224" y="88"/>
                      <a:pt x="224" y="88"/>
                    </a:cubicBezTo>
                    <a:cubicBezTo>
                      <a:pt x="173" y="97"/>
                      <a:pt x="173" y="97"/>
                      <a:pt x="173" y="97"/>
                    </a:cubicBezTo>
                    <a:cubicBezTo>
                      <a:pt x="159" y="97"/>
                      <a:pt x="146" y="89"/>
                      <a:pt x="141" y="76"/>
                    </a:cubicBezTo>
                    <a:cubicBezTo>
                      <a:pt x="137" y="68"/>
                      <a:pt x="130" y="62"/>
                      <a:pt x="121" y="62"/>
                    </a:cubicBezTo>
                    <a:cubicBezTo>
                      <a:pt x="119" y="62"/>
                      <a:pt x="119" y="62"/>
                      <a:pt x="119" y="62"/>
                    </a:cubicBezTo>
                    <a:cubicBezTo>
                      <a:pt x="97" y="62"/>
                      <a:pt x="80" y="80"/>
                      <a:pt x="80" y="102"/>
                    </a:cubicBezTo>
                    <a:cubicBezTo>
                      <a:pt x="80" y="142"/>
                      <a:pt x="80" y="142"/>
                      <a:pt x="80" y="142"/>
                    </a:cubicBezTo>
                    <a:cubicBezTo>
                      <a:pt x="80" y="166"/>
                      <a:pt x="60" y="186"/>
                      <a:pt x="35" y="186"/>
                    </a:cubicBezTo>
                    <a:cubicBezTo>
                      <a:pt x="0" y="186"/>
                      <a:pt x="0" y="186"/>
                      <a:pt x="0" y="186"/>
                    </a:cubicBezTo>
                    <a:cubicBezTo>
                      <a:pt x="0" y="95"/>
                      <a:pt x="0" y="95"/>
                      <a:pt x="0" y="95"/>
                    </a:cubicBezTo>
                    <a:cubicBezTo>
                      <a:pt x="0" y="72"/>
                      <a:pt x="6" y="57"/>
                      <a:pt x="26" y="48"/>
                    </a:cubicBezTo>
                    <a:cubicBezTo>
                      <a:pt x="30" y="21"/>
                      <a:pt x="66" y="0"/>
                      <a:pt x="96" y="0"/>
                    </a:cubicBezTo>
                    <a:lnTo>
                      <a:pt x="147" y="0"/>
                    </a:lnTo>
                    <a:close/>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49" name="Freeform 185">
                <a:extLst>
                  <a:ext uri="{FF2B5EF4-FFF2-40B4-BE49-F238E27FC236}">
                    <a16:creationId xmlns:a16="http://schemas.microsoft.com/office/drawing/2014/main" id="{D0D3B58C-2B02-441C-B08C-27F05E3C9382}"/>
                  </a:ext>
                </a:extLst>
              </p:cNvPr>
              <p:cNvSpPr>
                <a:spLocks/>
              </p:cNvSpPr>
              <p:nvPr/>
            </p:nvSpPr>
            <p:spPr bwMode="auto">
              <a:xfrm>
                <a:off x="2108756" y="1372627"/>
                <a:ext cx="573322" cy="415828"/>
              </a:xfrm>
              <a:custGeom>
                <a:avLst/>
                <a:gdLst>
                  <a:gd name="T0" fmla="*/ 0 w 244"/>
                  <a:gd name="T1" fmla="*/ 87 h 176"/>
                  <a:gd name="T2" fmla="*/ 87 w 244"/>
                  <a:gd name="T3" fmla="*/ 0 h 176"/>
                  <a:gd name="T4" fmla="*/ 88 w 244"/>
                  <a:gd name="T5" fmla="*/ 0 h 176"/>
                  <a:gd name="T6" fmla="*/ 244 w 244"/>
                  <a:gd name="T7" fmla="*/ 0 h 176"/>
                  <a:gd name="T8" fmla="*/ 244 w 244"/>
                  <a:gd name="T9" fmla="*/ 50 h 176"/>
                  <a:gd name="T10" fmla="*/ 193 w 244"/>
                  <a:gd name="T11" fmla="*/ 101 h 176"/>
                  <a:gd name="T12" fmla="*/ 85 w 244"/>
                  <a:gd name="T13" fmla="*/ 101 h 176"/>
                  <a:gd name="T14" fmla="*/ 52 w 244"/>
                  <a:gd name="T15" fmla="*/ 127 h 176"/>
                  <a:gd name="T16" fmla="*/ 45 w 244"/>
                  <a:gd name="T17" fmla="*/ 162 h 176"/>
                  <a:gd name="T18" fmla="*/ 21 w 244"/>
                  <a:gd name="T19" fmla="*/ 165 h 176"/>
                  <a:gd name="T20" fmla="*/ 0 w 244"/>
                  <a:gd name="T21" fmla="*/ 147 h 176"/>
                  <a:gd name="T22" fmla="*/ 0 w 244"/>
                  <a:gd name="T23" fmla="*/ 8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76">
                    <a:moveTo>
                      <a:pt x="0" y="87"/>
                    </a:moveTo>
                    <a:cubicBezTo>
                      <a:pt x="0" y="39"/>
                      <a:pt x="39" y="0"/>
                      <a:pt x="87" y="0"/>
                    </a:cubicBezTo>
                    <a:cubicBezTo>
                      <a:pt x="88" y="0"/>
                      <a:pt x="88" y="0"/>
                      <a:pt x="88" y="0"/>
                    </a:cubicBezTo>
                    <a:cubicBezTo>
                      <a:pt x="244" y="0"/>
                      <a:pt x="244" y="0"/>
                      <a:pt x="244" y="0"/>
                    </a:cubicBezTo>
                    <a:cubicBezTo>
                      <a:pt x="244" y="50"/>
                      <a:pt x="244" y="50"/>
                      <a:pt x="244" y="50"/>
                    </a:cubicBezTo>
                    <a:cubicBezTo>
                      <a:pt x="244" y="78"/>
                      <a:pt x="221" y="101"/>
                      <a:pt x="193" y="101"/>
                    </a:cubicBezTo>
                    <a:cubicBezTo>
                      <a:pt x="85" y="101"/>
                      <a:pt x="85" y="101"/>
                      <a:pt x="85" y="101"/>
                    </a:cubicBezTo>
                    <a:cubicBezTo>
                      <a:pt x="69" y="101"/>
                      <a:pt x="56" y="112"/>
                      <a:pt x="52" y="127"/>
                    </a:cubicBezTo>
                    <a:cubicBezTo>
                      <a:pt x="45" y="162"/>
                      <a:pt x="45" y="162"/>
                      <a:pt x="45" y="162"/>
                    </a:cubicBezTo>
                    <a:cubicBezTo>
                      <a:pt x="42" y="174"/>
                      <a:pt x="27" y="176"/>
                      <a:pt x="21" y="165"/>
                    </a:cubicBezTo>
                    <a:cubicBezTo>
                      <a:pt x="0" y="147"/>
                      <a:pt x="0" y="147"/>
                      <a:pt x="0" y="147"/>
                    </a:cubicBezTo>
                    <a:cubicBezTo>
                      <a:pt x="0" y="87"/>
                      <a:pt x="0" y="87"/>
                      <a:pt x="0" y="87"/>
                    </a:cubicBezTo>
                    <a:close/>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50" name="Freeform 187">
                <a:extLst>
                  <a:ext uri="{FF2B5EF4-FFF2-40B4-BE49-F238E27FC236}">
                    <a16:creationId xmlns:a16="http://schemas.microsoft.com/office/drawing/2014/main" id="{2E9E1581-1191-4385-AE0E-9D8CA15508EE}"/>
                  </a:ext>
                </a:extLst>
              </p:cNvPr>
              <p:cNvSpPr>
                <a:spLocks/>
              </p:cNvSpPr>
              <p:nvPr/>
            </p:nvSpPr>
            <p:spPr bwMode="auto">
              <a:xfrm>
                <a:off x="2567641" y="1450808"/>
                <a:ext cx="131433" cy="158627"/>
              </a:xfrm>
              <a:custGeom>
                <a:avLst/>
                <a:gdLst>
                  <a:gd name="T0" fmla="*/ 8 w 56"/>
                  <a:gd name="T1" fmla="*/ 0 h 67"/>
                  <a:gd name="T2" fmla="*/ 56 w 56"/>
                  <a:gd name="T3" fmla="*/ 0 h 67"/>
                  <a:gd name="T4" fmla="*/ 56 w 56"/>
                  <a:gd name="T5" fmla="*/ 11 h 67"/>
                  <a:gd name="T6" fmla="*/ 0 w 56"/>
                  <a:gd name="T7" fmla="*/ 67 h 67"/>
                </a:gdLst>
                <a:ahLst/>
                <a:cxnLst>
                  <a:cxn ang="0">
                    <a:pos x="T0" y="T1"/>
                  </a:cxn>
                  <a:cxn ang="0">
                    <a:pos x="T2" y="T3"/>
                  </a:cxn>
                  <a:cxn ang="0">
                    <a:pos x="T4" y="T5"/>
                  </a:cxn>
                  <a:cxn ang="0">
                    <a:pos x="T6" y="T7"/>
                  </a:cxn>
                </a:cxnLst>
                <a:rect l="0" t="0" r="r" b="b"/>
                <a:pathLst>
                  <a:path w="56" h="67">
                    <a:moveTo>
                      <a:pt x="8" y="0"/>
                    </a:moveTo>
                    <a:cubicBezTo>
                      <a:pt x="56" y="0"/>
                      <a:pt x="56" y="0"/>
                      <a:pt x="56" y="0"/>
                    </a:cubicBezTo>
                    <a:cubicBezTo>
                      <a:pt x="56" y="11"/>
                      <a:pt x="56" y="11"/>
                      <a:pt x="56" y="11"/>
                    </a:cubicBezTo>
                    <a:cubicBezTo>
                      <a:pt x="56" y="42"/>
                      <a:pt x="31" y="67"/>
                      <a:pt x="0" y="67"/>
                    </a:cubicBezTo>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51" name="Freeform 188">
                <a:extLst>
                  <a:ext uri="{FF2B5EF4-FFF2-40B4-BE49-F238E27FC236}">
                    <a16:creationId xmlns:a16="http://schemas.microsoft.com/office/drawing/2014/main" id="{B1441D9E-689E-4544-85AC-0812E3CCE923}"/>
                  </a:ext>
                </a:extLst>
              </p:cNvPr>
              <p:cNvSpPr>
                <a:spLocks/>
              </p:cNvSpPr>
              <p:nvPr/>
            </p:nvSpPr>
            <p:spPr bwMode="auto">
              <a:xfrm>
                <a:off x="2567641" y="1450808"/>
                <a:ext cx="131433" cy="158627"/>
              </a:xfrm>
              <a:custGeom>
                <a:avLst/>
                <a:gdLst>
                  <a:gd name="T0" fmla="*/ 8 w 56"/>
                  <a:gd name="T1" fmla="*/ 0 h 67"/>
                  <a:gd name="T2" fmla="*/ 56 w 56"/>
                  <a:gd name="T3" fmla="*/ 0 h 67"/>
                  <a:gd name="T4" fmla="*/ 56 w 56"/>
                  <a:gd name="T5" fmla="*/ 11 h 67"/>
                  <a:gd name="T6" fmla="*/ 0 w 56"/>
                  <a:gd name="T7" fmla="*/ 67 h 67"/>
                </a:gdLst>
                <a:ahLst/>
                <a:cxnLst>
                  <a:cxn ang="0">
                    <a:pos x="T0" y="T1"/>
                  </a:cxn>
                  <a:cxn ang="0">
                    <a:pos x="T2" y="T3"/>
                  </a:cxn>
                  <a:cxn ang="0">
                    <a:pos x="T4" y="T5"/>
                  </a:cxn>
                  <a:cxn ang="0">
                    <a:pos x="T6" y="T7"/>
                  </a:cxn>
                </a:cxnLst>
                <a:rect l="0" t="0" r="r" b="b"/>
                <a:pathLst>
                  <a:path w="56" h="67">
                    <a:moveTo>
                      <a:pt x="8" y="0"/>
                    </a:moveTo>
                    <a:cubicBezTo>
                      <a:pt x="56" y="0"/>
                      <a:pt x="56" y="0"/>
                      <a:pt x="56" y="0"/>
                    </a:cubicBezTo>
                    <a:cubicBezTo>
                      <a:pt x="56" y="11"/>
                      <a:pt x="56" y="11"/>
                      <a:pt x="56" y="11"/>
                    </a:cubicBezTo>
                    <a:cubicBezTo>
                      <a:pt x="56" y="42"/>
                      <a:pt x="31" y="67"/>
                      <a:pt x="0" y="67"/>
                    </a:cubicBezTo>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sp>
          <p:nvSpPr>
            <p:cNvPr id="842" name="Freeform 145">
              <a:extLst>
                <a:ext uri="{FF2B5EF4-FFF2-40B4-BE49-F238E27FC236}">
                  <a16:creationId xmlns:a16="http://schemas.microsoft.com/office/drawing/2014/main" id="{B1C8368C-7DB3-43EB-885C-77101413E428}"/>
                </a:ext>
              </a:extLst>
            </p:cNvPr>
            <p:cNvSpPr>
              <a:spLocks/>
            </p:cNvSpPr>
            <p:nvPr/>
          </p:nvSpPr>
          <p:spPr bwMode="auto">
            <a:xfrm>
              <a:off x="1581793" y="4395432"/>
              <a:ext cx="301213" cy="61095"/>
            </a:xfrm>
            <a:custGeom>
              <a:avLst/>
              <a:gdLst>
                <a:gd name="T0" fmla="*/ 97 w 102"/>
                <a:gd name="T1" fmla="*/ 21 h 21"/>
                <a:gd name="T2" fmla="*/ 6 w 102"/>
                <a:gd name="T3" fmla="*/ 21 h 21"/>
                <a:gd name="T4" fmla="*/ 0 w 102"/>
                <a:gd name="T5" fmla="*/ 16 h 21"/>
                <a:gd name="T6" fmla="*/ 0 w 102"/>
                <a:gd name="T7" fmla="*/ 6 h 21"/>
                <a:gd name="T8" fmla="*/ 6 w 102"/>
                <a:gd name="T9" fmla="*/ 0 h 21"/>
                <a:gd name="T10" fmla="*/ 97 w 102"/>
                <a:gd name="T11" fmla="*/ 0 h 21"/>
                <a:gd name="T12" fmla="*/ 102 w 102"/>
                <a:gd name="T13" fmla="*/ 6 h 21"/>
                <a:gd name="T14" fmla="*/ 102 w 102"/>
                <a:gd name="T15" fmla="*/ 16 h 21"/>
                <a:gd name="T16" fmla="*/ 97 w 10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1">
                  <a:moveTo>
                    <a:pt x="97" y="21"/>
                  </a:moveTo>
                  <a:cubicBezTo>
                    <a:pt x="6" y="21"/>
                    <a:pt x="6" y="21"/>
                    <a:pt x="6" y="21"/>
                  </a:cubicBezTo>
                  <a:cubicBezTo>
                    <a:pt x="3" y="21"/>
                    <a:pt x="0" y="19"/>
                    <a:pt x="0" y="16"/>
                  </a:cubicBezTo>
                  <a:cubicBezTo>
                    <a:pt x="0" y="6"/>
                    <a:pt x="0" y="6"/>
                    <a:pt x="0" y="6"/>
                  </a:cubicBezTo>
                  <a:cubicBezTo>
                    <a:pt x="0" y="3"/>
                    <a:pt x="3" y="0"/>
                    <a:pt x="6" y="0"/>
                  </a:cubicBezTo>
                  <a:cubicBezTo>
                    <a:pt x="97" y="0"/>
                    <a:pt x="97" y="0"/>
                    <a:pt x="97" y="0"/>
                  </a:cubicBezTo>
                  <a:cubicBezTo>
                    <a:pt x="99" y="0"/>
                    <a:pt x="102" y="3"/>
                    <a:pt x="102" y="6"/>
                  </a:cubicBezTo>
                  <a:cubicBezTo>
                    <a:pt x="102" y="16"/>
                    <a:pt x="102" y="16"/>
                    <a:pt x="102" y="16"/>
                  </a:cubicBezTo>
                  <a:cubicBezTo>
                    <a:pt x="102" y="19"/>
                    <a:pt x="99" y="21"/>
                    <a:pt x="97" y="21"/>
                  </a:cubicBezTo>
                  <a:close/>
                </a:path>
              </a:pathLst>
            </a:custGeom>
            <a:solidFill>
              <a:schemeClr val="tx1"/>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43" name="Freeform 148">
              <a:extLst>
                <a:ext uri="{FF2B5EF4-FFF2-40B4-BE49-F238E27FC236}">
                  <a16:creationId xmlns:a16="http://schemas.microsoft.com/office/drawing/2014/main" id="{96A24DBC-1283-4B0D-80F9-677E4D10EA70}"/>
                </a:ext>
              </a:extLst>
            </p:cNvPr>
            <p:cNvSpPr>
              <a:spLocks/>
            </p:cNvSpPr>
            <p:nvPr/>
          </p:nvSpPr>
          <p:spPr bwMode="auto">
            <a:xfrm>
              <a:off x="1622996" y="4332916"/>
              <a:ext cx="218805" cy="62516"/>
            </a:xfrm>
            <a:custGeom>
              <a:avLst/>
              <a:gdLst>
                <a:gd name="T0" fmla="*/ 74 w 74"/>
                <a:gd name="T1" fmla="*/ 21 h 21"/>
                <a:gd name="T2" fmla="*/ 0 w 74"/>
                <a:gd name="T3" fmla="*/ 21 h 21"/>
                <a:gd name="T4" fmla="*/ 0 w 74"/>
                <a:gd name="T5" fmla="*/ 17 h 21"/>
                <a:gd name="T6" fmla="*/ 8 w 74"/>
                <a:gd name="T7" fmla="*/ 7 h 21"/>
                <a:gd name="T8" fmla="*/ 64 w 74"/>
                <a:gd name="T9" fmla="*/ 1 h 21"/>
                <a:gd name="T10" fmla="*/ 74 w 74"/>
                <a:gd name="T11" fmla="*/ 10 h 21"/>
                <a:gd name="T12" fmla="*/ 74 w 7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74" y="21"/>
                  </a:moveTo>
                  <a:cubicBezTo>
                    <a:pt x="0" y="21"/>
                    <a:pt x="0" y="21"/>
                    <a:pt x="0" y="21"/>
                  </a:cubicBezTo>
                  <a:cubicBezTo>
                    <a:pt x="0" y="17"/>
                    <a:pt x="0" y="17"/>
                    <a:pt x="0" y="17"/>
                  </a:cubicBezTo>
                  <a:cubicBezTo>
                    <a:pt x="0" y="12"/>
                    <a:pt x="4" y="8"/>
                    <a:pt x="8" y="7"/>
                  </a:cubicBezTo>
                  <a:cubicBezTo>
                    <a:pt x="64" y="1"/>
                    <a:pt x="64" y="1"/>
                    <a:pt x="64" y="1"/>
                  </a:cubicBezTo>
                  <a:cubicBezTo>
                    <a:pt x="69" y="0"/>
                    <a:pt x="74" y="4"/>
                    <a:pt x="74" y="10"/>
                  </a:cubicBezTo>
                  <a:lnTo>
                    <a:pt x="74" y="21"/>
                  </a:lnTo>
                  <a:close/>
                </a:path>
              </a:pathLst>
            </a:custGeom>
            <a:solidFill>
              <a:schemeClr val="tx1"/>
            </a:solidFill>
            <a:ln w="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44" name="Freeform 200">
              <a:extLst>
                <a:ext uri="{FF2B5EF4-FFF2-40B4-BE49-F238E27FC236}">
                  <a16:creationId xmlns:a16="http://schemas.microsoft.com/office/drawing/2014/main" id="{D30EC54F-6CEB-4E7B-BAFF-0F56613D7CB9}"/>
                </a:ext>
              </a:extLst>
            </p:cNvPr>
            <p:cNvSpPr>
              <a:spLocks noEditPoints="1"/>
            </p:cNvSpPr>
            <p:nvPr/>
          </p:nvSpPr>
          <p:spPr bwMode="auto">
            <a:xfrm>
              <a:off x="1826883" y="3140143"/>
              <a:ext cx="99457" cy="103719"/>
            </a:xfrm>
            <a:custGeom>
              <a:avLst/>
              <a:gdLst>
                <a:gd name="T0" fmla="*/ 34 w 34"/>
                <a:gd name="T1" fmla="*/ 18 h 35"/>
                <a:gd name="T2" fmla="*/ 34 w 34"/>
                <a:gd name="T3" fmla="*/ 18 h 35"/>
                <a:gd name="T4" fmla="*/ 34 w 34"/>
                <a:gd name="T5" fmla="*/ 18 h 35"/>
                <a:gd name="T6" fmla="*/ 17 w 34"/>
                <a:gd name="T7" fmla="*/ 0 h 35"/>
                <a:gd name="T8" fmla="*/ 0 w 34"/>
                <a:gd name="T9" fmla="*/ 18 h 35"/>
                <a:gd name="T10" fmla="*/ 0 w 34"/>
                <a:gd name="T11" fmla="*/ 18 h 35"/>
                <a:gd name="T12" fmla="*/ 17 w 34"/>
                <a:gd name="T13" fmla="*/ 35 h 35"/>
                <a:gd name="T14" fmla="*/ 34 w 34"/>
                <a:gd name="T15" fmla="*/ 18 h 35"/>
                <a:gd name="T16" fmla="*/ 30 w 34"/>
                <a:gd name="T17" fmla="*/ 18 h 35"/>
                <a:gd name="T18" fmla="*/ 29 w 34"/>
                <a:gd name="T19" fmla="*/ 18 h 35"/>
                <a:gd name="T20" fmla="*/ 30 w 34"/>
                <a:gd name="T21" fmla="*/ 19 h 35"/>
                <a:gd name="T22" fmla="*/ 23 w 34"/>
                <a:gd name="T23" fmla="*/ 26 h 35"/>
                <a:gd name="T24" fmla="*/ 22 w 34"/>
                <a:gd name="T25" fmla="*/ 26 h 35"/>
                <a:gd name="T26" fmla="*/ 17 w 34"/>
                <a:gd name="T27" fmla="*/ 27 h 35"/>
                <a:gd name="T28" fmla="*/ 8 w 34"/>
                <a:gd name="T29" fmla="*/ 18 h 35"/>
                <a:gd name="T30" fmla="*/ 17 w 34"/>
                <a:gd name="T31" fmla="*/ 8 h 35"/>
                <a:gd name="T32" fmla="*/ 25 w 34"/>
                <a:gd name="T33" fmla="*/ 12 h 35"/>
                <a:gd name="T34" fmla="*/ 29 w 34"/>
                <a:gd name="T35" fmla="*/ 18 h 35"/>
                <a:gd name="T36" fmla="*/ 30 w 34"/>
                <a:gd name="T37" fmla="*/ 18 h 35"/>
                <a:gd name="T38" fmla="*/ 34 w 34"/>
                <a:gd name="T39" fmla="*/ 18 h 35"/>
                <a:gd name="T40" fmla="*/ 34 w 34"/>
                <a:gd name="T41" fmla="*/ 18 h 35"/>
                <a:gd name="T42" fmla="*/ 34 w 34"/>
                <a:gd name="T43" fmla="*/ 16 h 35"/>
                <a:gd name="T44" fmla="*/ 17 w 34"/>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35">
                  <a:moveTo>
                    <a:pt x="34" y="18"/>
                  </a:moveTo>
                  <a:cubicBezTo>
                    <a:pt x="34" y="18"/>
                    <a:pt x="34" y="18"/>
                    <a:pt x="34" y="18"/>
                  </a:cubicBezTo>
                  <a:cubicBezTo>
                    <a:pt x="34" y="18"/>
                    <a:pt x="34" y="18"/>
                    <a:pt x="34" y="18"/>
                  </a:cubicBezTo>
                  <a:moveTo>
                    <a:pt x="17" y="0"/>
                  </a:moveTo>
                  <a:cubicBezTo>
                    <a:pt x="7" y="0"/>
                    <a:pt x="0" y="8"/>
                    <a:pt x="0" y="18"/>
                  </a:cubicBezTo>
                  <a:cubicBezTo>
                    <a:pt x="0" y="18"/>
                    <a:pt x="0" y="18"/>
                    <a:pt x="0" y="18"/>
                  </a:cubicBezTo>
                  <a:cubicBezTo>
                    <a:pt x="0" y="27"/>
                    <a:pt x="7" y="35"/>
                    <a:pt x="17" y="35"/>
                  </a:cubicBezTo>
                  <a:cubicBezTo>
                    <a:pt x="27" y="35"/>
                    <a:pt x="34" y="27"/>
                    <a:pt x="34" y="18"/>
                  </a:cubicBezTo>
                  <a:cubicBezTo>
                    <a:pt x="30" y="18"/>
                    <a:pt x="30" y="18"/>
                    <a:pt x="30" y="18"/>
                  </a:cubicBezTo>
                  <a:cubicBezTo>
                    <a:pt x="29" y="18"/>
                    <a:pt x="29" y="18"/>
                    <a:pt x="29" y="18"/>
                  </a:cubicBezTo>
                  <a:cubicBezTo>
                    <a:pt x="29" y="18"/>
                    <a:pt x="30" y="19"/>
                    <a:pt x="30" y="19"/>
                  </a:cubicBezTo>
                  <a:cubicBezTo>
                    <a:pt x="30" y="23"/>
                    <a:pt x="26" y="26"/>
                    <a:pt x="23" y="26"/>
                  </a:cubicBezTo>
                  <a:cubicBezTo>
                    <a:pt x="22" y="26"/>
                    <a:pt x="22" y="26"/>
                    <a:pt x="22" y="26"/>
                  </a:cubicBezTo>
                  <a:cubicBezTo>
                    <a:pt x="20" y="27"/>
                    <a:pt x="19" y="27"/>
                    <a:pt x="17" y="27"/>
                  </a:cubicBezTo>
                  <a:cubicBezTo>
                    <a:pt x="12" y="27"/>
                    <a:pt x="8" y="23"/>
                    <a:pt x="8" y="18"/>
                  </a:cubicBezTo>
                  <a:cubicBezTo>
                    <a:pt x="8" y="13"/>
                    <a:pt x="12" y="8"/>
                    <a:pt x="17" y="8"/>
                  </a:cubicBezTo>
                  <a:cubicBezTo>
                    <a:pt x="20" y="8"/>
                    <a:pt x="23" y="10"/>
                    <a:pt x="25" y="12"/>
                  </a:cubicBezTo>
                  <a:cubicBezTo>
                    <a:pt x="27" y="13"/>
                    <a:pt x="29" y="15"/>
                    <a:pt x="29" y="18"/>
                  </a:cubicBezTo>
                  <a:cubicBezTo>
                    <a:pt x="30" y="18"/>
                    <a:pt x="30" y="18"/>
                    <a:pt x="30" y="18"/>
                  </a:cubicBezTo>
                  <a:cubicBezTo>
                    <a:pt x="34" y="18"/>
                    <a:pt x="34" y="18"/>
                    <a:pt x="34" y="18"/>
                  </a:cubicBezTo>
                  <a:cubicBezTo>
                    <a:pt x="34" y="18"/>
                    <a:pt x="34" y="18"/>
                    <a:pt x="34" y="18"/>
                  </a:cubicBezTo>
                  <a:cubicBezTo>
                    <a:pt x="34" y="17"/>
                    <a:pt x="34" y="16"/>
                    <a:pt x="34" y="16"/>
                  </a:cubicBezTo>
                  <a:cubicBezTo>
                    <a:pt x="33" y="7"/>
                    <a:pt x="26" y="0"/>
                    <a:pt x="1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45" name="Freeform 201">
              <a:extLst>
                <a:ext uri="{FF2B5EF4-FFF2-40B4-BE49-F238E27FC236}">
                  <a16:creationId xmlns:a16="http://schemas.microsoft.com/office/drawing/2014/main" id="{89FC05C6-8CED-4AF0-996B-86D14C50699C}"/>
                </a:ext>
              </a:extLst>
            </p:cNvPr>
            <p:cNvSpPr>
              <a:spLocks/>
            </p:cNvSpPr>
            <p:nvPr/>
          </p:nvSpPr>
          <p:spPr bwMode="auto">
            <a:xfrm>
              <a:off x="1873770" y="3175663"/>
              <a:ext cx="41203" cy="41203"/>
            </a:xfrm>
            <a:custGeom>
              <a:avLst/>
              <a:gdLst>
                <a:gd name="T0" fmla="*/ 7 w 14"/>
                <a:gd name="T1" fmla="*/ 0 h 14"/>
                <a:gd name="T2" fmla="*/ 0 w 14"/>
                <a:gd name="T3" fmla="*/ 7 h 14"/>
                <a:gd name="T4" fmla="*/ 6 w 14"/>
                <a:gd name="T5" fmla="*/ 14 h 14"/>
                <a:gd name="T6" fmla="*/ 7 w 14"/>
                <a:gd name="T7" fmla="*/ 14 h 14"/>
                <a:gd name="T8" fmla="*/ 14 w 14"/>
                <a:gd name="T9" fmla="*/ 7 h 14"/>
                <a:gd name="T10" fmla="*/ 13 w 14"/>
                <a:gd name="T11" fmla="*/ 6 h 14"/>
                <a:gd name="T12" fmla="*/ 13 w 14"/>
                <a:gd name="T13" fmla="*/ 6 h 14"/>
                <a:gd name="T14" fmla="*/ 9 w 14"/>
                <a:gd name="T15" fmla="*/ 0 h 14"/>
                <a:gd name="T16" fmla="*/ 7 w 1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4">
                  <a:moveTo>
                    <a:pt x="7" y="0"/>
                  </a:moveTo>
                  <a:cubicBezTo>
                    <a:pt x="3" y="0"/>
                    <a:pt x="0" y="3"/>
                    <a:pt x="0" y="7"/>
                  </a:cubicBezTo>
                  <a:cubicBezTo>
                    <a:pt x="0" y="11"/>
                    <a:pt x="2" y="14"/>
                    <a:pt x="6" y="14"/>
                  </a:cubicBezTo>
                  <a:cubicBezTo>
                    <a:pt x="6" y="14"/>
                    <a:pt x="6" y="14"/>
                    <a:pt x="7" y="14"/>
                  </a:cubicBezTo>
                  <a:cubicBezTo>
                    <a:pt x="10" y="14"/>
                    <a:pt x="14" y="11"/>
                    <a:pt x="14" y="7"/>
                  </a:cubicBezTo>
                  <a:cubicBezTo>
                    <a:pt x="14" y="7"/>
                    <a:pt x="13" y="6"/>
                    <a:pt x="13" y="6"/>
                  </a:cubicBezTo>
                  <a:cubicBezTo>
                    <a:pt x="13" y="6"/>
                    <a:pt x="13" y="6"/>
                    <a:pt x="13" y="6"/>
                  </a:cubicBezTo>
                  <a:cubicBezTo>
                    <a:pt x="13" y="3"/>
                    <a:pt x="11" y="1"/>
                    <a:pt x="9" y="0"/>
                  </a:cubicBezTo>
                  <a:cubicBezTo>
                    <a:pt x="8" y="0"/>
                    <a:pt x="7" y="0"/>
                    <a:pt x="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46" name="Freeform 195">
              <a:extLst>
                <a:ext uri="{FF2B5EF4-FFF2-40B4-BE49-F238E27FC236}">
                  <a16:creationId xmlns:a16="http://schemas.microsoft.com/office/drawing/2014/main" id="{2E3A4074-1B8C-4552-8C29-26B7E58009C0}"/>
                </a:ext>
              </a:extLst>
            </p:cNvPr>
            <p:cNvSpPr>
              <a:spLocks noEditPoints="1"/>
            </p:cNvSpPr>
            <p:nvPr/>
          </p:nvSpPr>
          <p:spPr bwMode="auto">
            <a:xfrm>
              <a:off x="2074105" y="3140143"/>
              <a:ext cx="103719" cy="103719"/>
            </a:xfrm>
            <a:custGeom>
              <a:avLst/>
              <a:gdLst>
                <a:gd name="T0" fmla="*/ 35 w 35"/>
                <a:gd name="T1" fmla="*/ 18 h 35"/>
                <a:gd name="T2" fmla="*/ 35 w 35"/>
                <a:gd name="T3" fmla="*/ 18 h 35"/>
                <a:gd name="T4" fmla="*/ 35 w 35"/>
                <a:gd name="T5" fmla="*/ 18 h 35"/>
                <a:gd name="T6" fmla="*/ 17 w 35"/>
                <a:gd name="T7" fmla="*/ 0 h 35"/>
                <a:gd name="T8" fmla="*/ 0 w 35"/>
                <a:gd name="T9" fmla="*/ 18 h 35"/>
                <a:gd name="T10" fmla="*/ 0 w 35"/>
                <a:gd name="T11" fmla="*/ 18 h 35"/>
                <a:gd name="T12" fmla="*/ 17 w 35"/>
                <a:gd name="T13" fmla="*/ 35 h 35"/>
                <a:gd name="T14" fmla="*/ 29 w 35"/>
                <a:gd name="T15" fmla="*/ 31 h 35"/>
                <a:gd name="T16" fmla="*/ 35 w 35"/>
                <a:gd name="T17" fmla="*/ 18 h 35"/>
                <a:gd name="T18" fmla="*/ 31 w 35"/>
                <a:gd name="T19" fmla="*/ 18 h 35"/>
                <a:gd name="T20" fmla="*/ 30 w 35"/>
                <a:gd name="T21" fmla="*/ 18 h 35"/>
                <a:gd name="T22" fmla="*/ 24 w 35"/>
                <a:gd name="T23" fmla="*/ 25 h 35"/>
                <a:gd name="T24" fmla="*/ 17 w 35"/>
                <a:gd name="T25" fmla="*/ 27 h 35"/>
                <a:gd name="T26" fmla="*/ 8 w 35"/>
                <a:gd name="T27" fmla="*/ 18 h 35"/>
                <a:gd name="T28" fmla="*/ 17 w 35"/>
                <a:gd name="T29" fmla="*/ 8 h 35"/>
                <a:gd name="T30" fmla="*/ 24 w 35"/>
                <a:gd name="T31" fmla="*/ 11 h 35"/>
                <a:gd name="T32" fmla="*/ 30 w 35"/>
                <a:gd name="T33" fmla="*/ 18 h 35"/>
                <a:gd name="T34" fmla="*/ 30 w 35"/>
                <a:gd name="T35" fmla="*/ 18 h 35"/>
                <a:gd name="T36" fmla="*/ 31 w 35"/>
                <a:gd name="T37" fmla="*/ 18 h 35"/>
                <a:gd name="T38" fmla="*/ 35 w 35"/>
                <a:gd name="T39" fmla="*/ 18 h 35"/>
                <a:gd name="T40" fmla="*/ 35 w 35"/>
                <a:gd name="T41" fmla="*/ 18 h 35"/>
                <a:gd name="T42" fmla="*/ 29 w 35"/>
                <a:gd name="T43" fmla="*/ 4 h 35"/>
                <a:gd name="T44" fmla="*/ 17 w 35"/>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35">
                  <a:moveTo>
                    <a:pt x="35" y="18"/>
                  </a:moveTo>
                  <a:cubicBezTo>
                    <a:pt x="35" y="18"/>
                    <a:pt x="35" y="18"/>
                    <a:pt x="35" y="18"/>
                  </a:cubicBezTo>
                  <a:cubicBezTo>
                    <a:pt x="35" y="18"/>
                    <a:pt x="35" y="18"/>
                    <a:pt x="35" y="18"/>
                  </a:cubicBezTo>
                  <a:moveTo>
                    <a:pt x="17" y="0"/>
                  </a:moveTo>
                  <a:cubicBezTo>
                    <a:pt x="8" y="0"/>
                    <a:pt x="0" y="8"/>
                    <a:pt x="0" y="18"/>
                  </a:cubicBezTo>
                  <a:cubicBezTo>
                    <a:pt x="0" y="18"/>
                    <a:pt x="0" y="18"/>
                    <a:pt x="0" y="18"/>
                  </a:cubicBezTo>
                  <a:cubicBezTo>
                    <a:pt x="0" y="27"/>
                    <a:pt x="8" y="35"/>
                    <a:pt x="17" y="35"/>
                  </a:cubicBezTo>
                  <a:cubicBezTo>
                    <a:pt x="22" y="35"/>
                    <a:pt x="26" y="34"/>
                    <a:pt x="29" y="31"/>
                  </a:cubicBezTo>
                  <a:cubicBezTo>
                    <a:pt x="32" y="28"/>
                    <a:pt x="35" y="23"/>
                    <a:pt x="35" y="18"/>
                  </a:cubicBezTo>
                  <a:cubicBezTo>
                    <a:pt x="31" y="18"/>
                    <a:pt x="31" y="18"/>
                    <a:pt x="31" y="18"/>
                  </a:cubicBezTo>
                  <a:cubicBezTo>
                    <a:pt x="30" y="18"/>
                    <a:pt x="30" y="18"/>
                    <a:pt x="30" y="18"/>
                  </a:cubicBezTo>
                  <a:cubicBezTo>
                    <a:pt x="30" y="21"/>
                    <a:pt x="27" y="24"/>
                    <a:pt x="24" y="25"/>
                  </a:cubicBezTo>
                  <a:cubicBezTo>
                    <a:pt x="22" y="26"/>
                    <a:pt x="20" y="27"/>
                    <a:pt x="17" y="27"/>
                  </a:cubicBezTo>
                  <a:cubicBezTo>
                    <a:pt x="12" y="27"/>
                    <a:pt x="8" y="23"/>
                    <a:pt x="8" y="18"/>
                  </a:cubicBezTo>
                  <a:cubicBezTo>
                    <a:pt x="8" y="13"/>
                    <a:pt x="12" y="8"/>
                    <a:pt x="17" y="8"/>
                  </a:cubicBezTo>
                  <a:cubicBezTo>
                    <a:pt x="20" y="8"/>
                    <a:pt x="22" y="9"/>
                    <a:pt x="24" y="11"/>
                  </a:cubicBezTo>
                  <a:cubicBezTo>
                    <a:pt x="27" y="11"/>
                    <a:pt x="30" y="14"/>
                    <a:pt x="30" y="18"/>
                  </a:cubicBezTo>
                  <a:cubicBezTo>
                    <a:pt x="30" y="18"/>
                    <a:pt x="30" y="18"/>
                    <a:pt x="30" y="18"/>
                  </a:cubicBezTo>
                  <a:cubicBezTo>
                    <a:pt x="31" y="18"/>
                    <a:pt x="31" y="18"/>
                    <a:pt x="31" y="18"/>
                  </a:cubicBezTo>
                  <a:cubicBezTo>
                    <a:pt x="35" y="18"/>
                    <a:pt x="35" y="18"/>
                    <a:pt x="35" y="18"/>
                  </a:cubicBezTo>
                  <a:cubicBezTo>
                    <a:pt x="35" y="18"/>
                    <a:pt x="35" y="18"/>
                    <a:pt x="35" y="18"/>
                  </a:cubicBezTo>
                  <a:cubicBezTo>
                    <a:pt x="35" y="12"/>
                    <a:pt x="32" y="8"/>
                    <a:pt x="29" y="4"/>
                  </a:cubicBezTo>
                  <a:cubicBezTo>
                    <a:pt x="26" y="2"/>
                    <a:pt x="22" y="0"/>
                    <a:pt x="1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47" name="Freeform 196">
              <a:extLst>
                <a:ext uri="{FF2B5EF4-FFF2-40B4-BE49-F238E27FC236}">
                  <a16:creationId xmlns:a16="http://schemas.microsoft.com/office/drawing/2014/main" id="{972B1C9E-E724-4613-8A83-135014873582}"/>
                </a:ext>
              </a:extLst>
            </p:cNvPr>
            <p:cNvSpPr>
              <a:spLocks/>
            </p:cNvSpPr>
            <p:nvPr/>
          </p:nvSpPr>
          <p:spPr bwMode="auto">
            <a:xfrm>
              <a:off x="2124607" y="3172821"/>
              <a:ext cx="41203" cy="41203"/>
            </a:xfrm>
            <a:custGeom>
              <a:avLst/>
              <a:gdLst>
                <a:gd name="T0" fmla="*/ 7 w 14"/>
                <a:gd name="T1" fmla="*/ 0 h 14"/>
                <a:gd name="T2" fmla="*/ 0 w 14"/>
                <a:gd name="T3" fmla="*/ 7 h 14"/>
                <a:gd name="T4" fmla="*/ 7 w 14"/>
                <a:gd name="T5" fmla="*/ 14 h 14"/>
                <a:gd name="T6" fmla="*/ 8 w 14"/>
                <a:gd name="T7" fmla="*/ 14 h 14"/>
                <a:gd name="T8" fmla="*/ 14 w 14"/>
                <a:gd name="T9" fmla="*/ 7 h 14"/>
                <a:gd name="T10" fmla="*/ 14 w 14"/>
                <a:gd name="T11" fmla="*/ 7 h 14"/>
                <a:gd name="T12" fmla="*/ 14 w 14"/>
                <a:gd name="T13" fmla="*/ 7 h 14"/>
                <a:gd name="T14" fmla="*/ 8 w 14"/>
                <a:gd name="T15" fmla="*/ 0 h 14"/>
                <a:gd name="T16" fmla="*/ 7 w 1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4">
                  <a:moveTo>
                    <a:pt x="7" y="0"/>
                  </a:moveTo>
                  <a:cubicBezTo>
                    <a:pt x="3" y="0"/>
                    <a:pt x="0" y="3"/>
                    <a:pt x="0" y="7"/>
                  </a:cubicBezTo>
                  <a:cubicBezTo>
                    <a:pt x="0" y="11"/>
                    <a:pt x="3" y="14"/>
                    <a:pt x="7" y="14"/>
                  </a:cubicBezTo>
                  <a:cubicBezTo>
                    <a:pt x="7" y="14"/>
                    <a:pt x="7" y="14"/>
                    <a:pt x="8" y="14"/>
                  </a:cubicBezTo>
                  <a:cubicBezTo>
                    <a:pt x="11" y="13"/>
                    <a:pt x="14" y="10"/>
                    <a:pt x="14" y="7"/>
                  </a:cubicBezTo>
                  <a:cubicBezTo>
                    <a:pt x="14" y="7"/>
                    <a:pt x="14" y="7"/>
                    <a:pt x="14" y="7"/>
                  </a:cubicBezTo>
                  <a:cubicBezTo>
                    <a:pt x="14" y="7"/>
                    <a:pt x="14" y="7"/>
                    <a:pt x="14" y="7"/>
                  </a:cubicBezTo>
                  <a:cubicBezTo>
                    <a:pt x="14" y="3"/>
                    <a:pt x="11" y="0"/>
                    <a:pt x="8" y="0"/>
                  </a:cubicBezTo>
                  <a:cubicBezTo>
                    <a:pt x="7" y="0"/>
                    <a:pt x="7" y="0"/>
                    <a:pt x="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852" name="Group 851">
            <a:extLst>
              <a:ext uri="{FF2B5EF4-FFF2-40B4-BE49-F238E27FC236}">
                <a16:creationId xmlns:a16="http://schemas.microsoft.com/office/drawing/2014/main" id="{2948C48B-962C-4DC0-B957-A4E562CC864B}"/>
              </a:ext>
            </a:extLst>
          </p:cNvPr>
          <p:cNvGrpSpPr/>
          <p:nvPr/>
        </p:nvGrpSpPr>
        <p:grpSpPr>
          <a:xfrm>
            <a:off x="7249472" y="6788241"/>
            <a:ext cx="1384839" cy="2170598"/>
            <a:chOff x="4515068" y="2615862"/>
            <a:chExt cx="1828591" cy="2866136"/>
          </a:xfrm>
        </p:grpSpPr>
        <p:sp>
          <p:nvSpPr>
            <p:cNvPr id="853" name="Freeform: Shape 852">
              <a:extLst>
                <a:ext uri="{FF2B5EF4-FFF2-40B4-BE49-F238E27FC236}">
                  <a16:creationId xmlns:a16="http://schemas.microsoft.com/office/drawing/2014/main" id="{27204173-9E15-44F8-9416-AB972C0D82E1}"/>
                </a:ext>
              </a:extLst>
            </p:cNvPr>
            <p:cNvSpPr/>
            <p:nvPr/>
          </p:nvSpPr>
          <p:spPr>
            <a:xfrm>
              <a:off x="4803494" y="3770986"/>
              <a:ext cx="1277315" cy="1696087"/>
            </a:xfrm>
            <a:custGeom>
              <a:avLst/>
              <a:gdLst>
                <a:gd name="connsiteX0" fmla="*/ 216425 w 1018610"/>
                <a:gd name="connsiteY0" fmla="*/ 0 h 1352565"/>
                <a:gd name="connsiteX1" fmla="*/ 802185 w 1018610"/>
                <a:gd name="connsiteY1" fmla="*/ 0 h 1352565"/>
                <a:gd name="connsiteX2" fmla="*/ 1018610 w 1018610"/>
                <a:gd name="connsiteY2" fmla="*/ 217268 h 1352565"/>
                <a:gd name="connsiteX3" fmla="*/ 1018610 w 1018610"/>
                <a:gd name="connsiteY3" fmla="*/ 1345895 h 1352565"/>
                <a:gd name="connsiteX4" fmla="*/ 1018610 w 1018610"/>
                <a:gd name="connsiteY4" fmla="*/ 1352565 h 1352565"/>
                <a:gd name="connsiteX5" fmla="*/ 999791 w 1018610"/>
                <a:gd name="connsiteY5" fmla="*/ 1352565 h 1352565"/>
                <a:gd name="connsiteX6" fmla="*/ 999791 w 1018610"/>
                <a:gd name="connsiteY6" fmla="*/ 1343220 h 1352565"/>
                <a:gd name="connsiteX7" fmla="*/ 999791 w 1018610"/>
                <a:gd name="connsiteY7" fmla="*/ 217268 h 1352565"/>
                <a:gd name="connsiteX8" fmla="*/ 940979 w 1018610"/>
                <a:gd name="connsiteY8" fmla="*/ 77933 h 1352565"/>
                <a:gd name="connsiteX9" fmla="*/ 802185 w 1018610"/>
                <a:gd name="connsiteY9" fmla="*/ 18893 h 1352565"/>
                <a:gd name="connsiteX10" fmla="*/ 216425 w 1018610"/>
                <a:gd name="connsiteY10" fmla="*/ 18893 h 1352565"/>
                <a:gd name="connsiteX11" fmla="*/ 77631 w 1018610"/>
                <a:gd name="connsiteY11" fmla="*/ 77933 h 1352565"/>
                <a:gd name="connsiteX12" fmla="*/ 18820 w 1018610"/>
                <a:gd name="connsiteY12" fmla="*/ 217268 h 1352565"/>
                <a:gd name="connsiteX13" fmla="*/ 18820 w 1018610"/>
                <a:gd name="connsiteY13" fmla="*/ 1250814 h 1352565"/>
                <a:gd name="connsiteX14" fmla="*/ 18820 w 1018610"/>
                <a:gd name="connsiteY14" fmla="*/ 1352565 h 1352565"/>
                <a:gd name="connsiteX15" fmla="*/ 0 w 1018610"/>
                <a:gd name="connsiteY15" fmla="*/ 1352565 h 1352565"/>
                <a:gd name="connsiteX16" fmla="*/ 0 w 1018610"/>
                <a:gd name="connsiteY16" fmla="*/ 1281156 h 1352565"/>
                <a:gd name="connsiteX17" fmla="*/ 0 w 1018610"/>
                <a:gd name="connsiteY17" fmla="*/ 217268 h 1352565"/>
                <a:gd name="connsiteX18" fmla="*/ 216425 w 1018610"/>
                <a:gd name="connsiteY18" fmla="*/ 0 h 135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8610" h="1352565">
                  <a:moveTo>
                    <a:pt x="216425" y="0"/>
                  </a:moveTo>
                  <a:cubicBezTo>
                    <a:pt x="216425" y="0"/>
                    <a:pt x="216425" y="0"/>
                    <a:pt x="802185" y="0"/>
                  </a:cubicBezTo>
                  <a:cubicBezTo>
                    <a:pt x="919807" y="0"/>
                    <a:pt x="1018610" y="96826"/>
                    <a:pt x="1018610" y="217268"/>
                  </a:cubicBezTo>
                  <a:cubicBezTo>
                    <a:pt x="1018610" y="217268"/>
                    <a:pt x="1018610" y="217268"/>
                    <a:pt x="1018610" y="1345895"/>
                  </a:cubicBezTo>
                  <a:lnTo>
                    <a:pt x="1018610" y="1352565"/>
                  </a:lnTo>
                  <a:lnTo>
                    <a:pt x="999791" y="1352565"/>
                  </a:lnTo>
                  <a:lnTo>
                    <a:pt x="999791" y="1343220"/>
                  </a:lnTo>
                  <a:cubicBezTo>
                    <a:pt x="999791" y="1153610"/>
                    <a:pt x="999791" y="816527"/>
                    <a:pt x="999791" y="217268"/>
                  </a:cubicBezTo>
                  <a:cubicBezTo>
                    <a:pt x="999791" y="162951"/>
                    <a:pt x="976266" y="113358"/>
                    <a:pt x="940979" y="77933"/>
                  </a:cubicBezTo>
                  <a:cubicBezTo>
                    <a:pt x="905693" y="42509"/>
                    <a:pt x="856291" y="18893"/>
                    <a:pt x="802185" y="18893"/>
                  </a:cubicBezTo>
                  <a:cubicBezTo>
                    <a:pt x="802185" y="18893"/>
                    <a:pt x="802185" y="18893"/>
                    <a:pt x="216425" y="18893"/>
                  </a:cubicBezTo>
                  <a:cubicBezTo>
                    <a:pt x="162319" y="18893"/>
                    <a:pt x="112918" y="42509"/>
                    <a:pt x="77631" y="77933"/>
                  </a:cubicBezTo>
                  <a:cubicBezTo>
                    <a:pt x="42344" y="113358"/>
                    <a:pt x="18820" y="162951"/>
                    <a:pt x="18820" y="217268"/>
                  </a:cubicBezTo>
                  <a:cubicBezTo>
                    <a:pt x="18820" y="217268"/>
                    <a:pt x="18820" y="217268"/>
                    <a:pt x="18820" y="1250814"/>
                  </a:cubicBezTo>
                  <a:lnTo>
                    <a:pt x="18820" y="1352565"/>
                  </a:lnTo>
                  <a:lnTo>
                    <a:pt x="0" y="1352565"/>
                  </a:lnTo>
                  <a:lnTo>
                    <a:pt x="0" y="1281156"/>
                  </a:lnTo>
                  <a:cubicBezTo>
                    <a:pt x="0" y="1074976"/>
                    <a:pt x="0" y="745088"/>
                    <a:pt x="0" y="217268"/>
                  </a:cubicBezTo>
                  <a:cubicBezTo>
                    <a:pt x="0" y="96826"/>
                    <a:pt x="98803" y="0"/>
                    <a:pt x="216425" y="0"/>
                  </a:cubicBezTo>
                  <a:close/>
                </a:path>
              </a:pathLst>
            </a:cu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854" name="Freeform: Shape 853">
              <a:extLst>
                <a:ext uri="{FF2B5EF4-FFF2-40B4-BE49-F238E27FC236}">
                  <a16:creationId xmlns:a16="http://schemas.microsoft.com/office/drawing/2014/main" id="{BCA3C359-EA89-4DD7-9590-0FBFFDD82543}"/>
                </a:ext>
              </a:extLst>
            </p:cNvPr>
            <p:cNvSpPr/>
            <p:nvPr/>
          </p:nvSpPr>
          <p:spPr>
            <a:xfrm>
              <a:off x="4816115" y="3779750"/>
              <a:ext cx="1252075" cy="1702248"/>
            </a:xfrm>
            <a:custGeom>
              <a:avLst/>
              <a:gdLst>
                <a:gd name="connsiteX0" fmla="*/ 197605 w 980971"/>
                <a:gd name="connsiteY0" fmla="*/ 0 h 1333672"/>
                <a:gd name="connsiteX1" fmla="*/ 783365 w 980971"/>
                <a:gd name="connsiteY1" fmla="*/ 0 h 1333672"/>
                <a:gd name="connsiteX2" fmla="*/ 922159 w 980971"/>
                <a:gd name="connsiteY2" fmla="*/ 59040 h 1333672"/>
                <a:gd name="connsiteX3" fmla="*/ 980971 w 980971"/>
                <a:gd name="connsiteY3" fmla="*/ 198375 h 1333672"/>
                <a:gd name="connsiteX4" fmla="*/ 980971 w 980971"/>
                <a:gd name="connsiteY4" fmla="*/ 1324327 h 1333672"/>
                <a:gd name="connsiteX5" fmla="*/ 980971 w 980971"/>
                <a:gd name="connsiteY5" fmla="*/ 1333672 h 1333672"/>
                <a:gd name="connsiteX6" fmla="*/ 0 w 980971"/>
                <a:gd name="connsiteY6" fmla="*/ 1333672 h 1333672"/>
                <a:gd name="connsiteX7" fmla="*/ 0 w 980971"/>
                <a:gd name="connsiteY7" fmla="*/ 1231921 h 1333672"/>
                <a:gd name="connsiteX8" fmla="*/ 0 w 980971"/>
                <a:gd name="connsiteY8" fmla="*/ 198375 h 1333672"/>
                <a:gd name="connsiteX9" fmla="*/ 58811 w 980971"/>
                <a:gd name="connsiteY9" fmla="*/ 59040 h 1333672"/>
                <a:gd name="connsiteX10" fmla="*/ 197605 w 980971"/>
                <a:gd name="connsiteY10" fmla="*/ 0 h 133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0971" h="1333672">
                  <a:moveTo>
                    <a:pt x="197605" y="0"/>
                  </a:moveTo>
                  <a:cubicBezTo>
                    <a:pt x="783365" y="0"/>
                    <a:pt x="783365" y="0"/>
                    <a:pt x="783365" y="0"/>
                  </a:cubicBezTo>
                  <a:cubicBezTo>
                    <a:pt x="837471" y="0"/>
                    <a:pt x="886873" y="23616"/>
                    <a:pt x="922159" y="59040"/>
                  </a:cubicBezTo>
                  <a:cubicBezTo>
                    <a:pt x="957446" y="94465"/>
                    <a:pt x="980971" y="144058"/>
                    <a:pt x="980971" y="198375"/>
                  </a:cubicBezTo>
                  <a:cubicBezTo>
                    <a:pt x="980971" y="797634"/>
                    <a:pt x="980971" y="1134717"/>
                    <a:pt x="980971" y="1324327"/>
                  </a:cubicBezTo>
                  <a:lnTo>
                    <a:pt x="980971" y="1333672"/>
                  </a:lnTo>
                  <a:lnTo>
                    <a:pt x="0" y="1333672"/>
                  </a:lnTo>
                  <a:lnTo>
                    <a:pt x="0" y="1231921"/>
                  </a:lnTo>
                  <a:cubicBezTo>
                    <a:pt x="0" y="198375"/>
                    <a:pt x="0" y="198375"/>
                    <a:pt x="0" y="198375"/>
                  </a:cubicBezTo>
                  <a:cubicBezTo>
                    <a:pt x="0" y="144058"/>
                    <a:pt x="23524" y="94465"/>
                    <a:pt x="58811" y="59040"/>
                  </a:cubicBezTo>
                  <a:cubicBezTo>
                    <a:pt x="94098" y="23616"/>
                    <a:pt x="143499" y="0"/>
                    <a:pt x="197605" y="0"/>
                  </a:cubicBezTo>
                  <a:close/>
                </a:path>
              </a:pathLst>
            </a:custGeom>
            <a:solidFill>
              <a:schemeClr val="accent4"/>
            </a:solidFill>
            <a:ln w="63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855" name="Rectangle 213">
              <a:extLst>
                <a:ext uri="{FF2B5EF4-FFF2-40B4-BE49-F238E27FC236}">
                  <a16:creationId xmlns:a16="http://schemas.microsoft.com/office/drawing/2014/main" id="{6A27BA47-4C87-43E8-A268-562E64C03990}"/>
                </a:ext>
              </a:extLst>
            </p:cNvPr>
            <p:cNvSpPr>
              <a:spLocks noChangeArrowheads="1"/>
            </p:cNvSpPr>
            <p:nvPr/>
          </p:nvSpPr>
          <p:spPr bwMode="auto">
            <a:xfrm>
              <a:off x="4814860" y="4262587"/>
              <a:ext cx="1251740" cy="171919"/>
            </a:xfrm>
            <a:prstGeom prst="rect">
              <a:avLst/>
            </a:prstGeom>
            <a:solidFill>
              <a:srgbClr val="EDE6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56" name="Rectangle 214">
              <a:extLst>
                <a:ext uri="{FF2B5EF4-FFF2-40B4-BE49-F238E27FC236}">
                  <a16:creationId xmlns:a16="http://schemas.microsoft.com/office/drawing/2014/main" id="{9922F22F-1463-4898-8891-09C97F9F00D5}"/>
                </a:ext>
              </a:extLst>
            </p:cNvPr>
            <p:cNvSpPr>
              <a:spLocks noChangeArrowheads="1"/>
            </p:cNvSpPr>
            <p:nvPr/>
          </p:nvSpPr>
          <p:spPr bwMode="auto">
            <a:xfrm>
              <a:off x="4814860" y="4262587"/>
              <a:ext cx="1251740" cy="171919"/>
            </a:xfrm>
            <a:prstGeom prst="rect">
              <a:avLst/>
            </a:prstGeom>
            <a:noFill/>
            <a:ln w="25400" cap="flat">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57" name="Freeform 215">
              <a:extLst>
                <a:ext uri="{FF2B5EF4-FFF2-40B4-BE49-F238E27FC236}">
                  <a16:creationId xmlns:a16="http://schemas.microsoft.com/office/drawing/2014/main" id="{1774A15D-D7BD-4A85-BD5F-64FB11759AE3}"/>
                </a:ext>
              </a:extLst>
            </p:cNvPr>
            <p:cNvSpPr>
              <a:spLocks/>
            </p:cNvSpPr>
            <p:nvPr/>
          </p:nvSpPr>
          <p:spPr bwMode="auto">
            <a:xfrm>
              <a:off x="4939892" y="3711311"/>
              <a:ext cx="1008780" cy="1457757"/>
            </a:xfrm>
            <a:custGeom>
              <a:avLst/>
              <a:gdLst>
                <a:gd name="T0" fmla="*/ 342 w 342"/>
                <a:gd name="T1" fmla="*/ 492 h 492"/>
                <a:gd name="T2" fmla="*/ 0 w 342"/>
                <a:gd name="T3" fmla="*/ 492 h 492"/>
                <a:gd name="T4" fmla="*/ 0 w 342"/>
                <a:gd name="T5" fmla="*/ 100 h 492"/>
                <a:gd name="T6" fmla="*/ 100 w 342"/>
                <a:gd name="T7" fmla="*/ 0 h 492"/>
                <a:gd name="T8" fmla="*/ 241 w 342"/>
                <a:gd name="T9" fmla="*/ 0 h 492"/>
                <a:gd name="T10" fmla="*/ 342 w 342"/>
                <a:gd name="T11" fmla="*/ 100 h 492"/>
                <a:gd name="T12" fmla="*/ 342 w 342"/>
                <a:gd name="T13" fmla="*/ 492 h 492"/>
              </a:gdLst>
              <a:ahLst/>
              <a:cxnLst>
                <a:cxn ang="0">
                  <a:pos x="T0" y="T1"/>
                </a:cxn>
                <a:cxn ang="0">
                  <a:pos x="T2" y="T3"/>
                </a:cxn>
                <a:cxn ang="0">
                  <a:pos x="T4" y="T5"/>
                </a:cxn>
                <a:cxn ang="0">
                  <a:pos x="T6" y="T7"/>
                </a:cxn>
                <a:cxn ang="0">
                  <a:pos x="T8" y="T9"/>
                </a:cxn>
                <a:cxn ang="0">
                  <a:pos x="T10" y="T11"/>
                </a:cxn>
                <a:cxn ang="0">
                  <a:pos x="T12" y="T13"/>
                </a:cxn>
              </a:cxnLst>
              <a:rect l="0" t="0" r="r" b="b"/>
              <a:pathLst>
                <a:path w="342" h="492">
                  <a:moveTo>
                    <a:pt x="342" y="492"/>
                  </a:moveTo>
                  <a:cubicBezTo>
                    <a:pt x="0" y="492"/>
                    <a:pt x="0" y="492"/>
                    <a:pt x="0" y="492"/>
                  </a:cubicBezTo>
                  <a:cubicBezTo>
                    <a:pt x="0" y="100"/>
                    <a:pt x="0" y="100"/>
                    <a:pt x="0" y="100"/>
                  </a:cubicBezTo>
                  <a:cubicBezTo>
                    <a:pt x="0" y="45"/>
                    <a:pt x="45" y="0"/>
                    <a:pt x="100" y="0"/>
                  </a:cubicBezTo>
                  <a:cubicBezTo>
                    <a:pt x="241" y="0"/>
                    <a:pt x="241" y="0"/>
                    <a:pt x="241" y="0"/>
                  </a:cubicBezTo>
                  <a:cubicBezTo>
                    <a:pt x="297" y="0"/>
                    <a:pt x="342" y="45"/>
                    <a:pt x="342" y="100"/>
                  </a:cubicBezTo>
                  <a:cubicBezTo>
                    <a:pt x="342" y="492"/>
                    <a:pt x="342" y="492"/>
                    <a:pt x="342" y="492"/>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58" name="Freeform 216">
              <a:extLst>
                <a:ext uri="{FF2B5EF4-FFF2-40B4-BE49-F238E27FC236}">
                  <a16:creationId xmlns:a16="http://schemas.microsoft.com/office/drawing/2014/main" id="{73101500-9C20-4695-8B7A-A7A8DA147703}"/>
                </a:ext>
              </a:extLst>
            </p:cNvPr>
            <p:cNvSpPr>
              <a:spLocks/>
            </p:cNvSpPr>
            <p:nvPr/>
          </p:nvSpPr>
          <p:spPr bwMode="auto">
            <a:xfrm>
              <a:off x="4927105" y="3699945"/>
              <a:ext cx="1032933" cy="1480491"/>
            </a:xfrm>
            <a:custGeom>
              <a:avLst/>
              <a:gdLst>
                <a:gd name="T0" fmla="*/ 346 w 350"/>
                <a:gd name="T1" fmla="*/ 496 h 500"/>
                <a:gd name="T2" fmla="*/ 346 w 350"/>
                <a:gd name="T3" fmla="*/ 492 h 500"/>
                <a:gd name="T4" fmla="*/ 8 w 350"/>
                <a:gd name="T5" fmla="*/ 492 h 500"/>
                <a:gd name="T6" fmla="*/ 8 w 350"/>
                <a:gd name="T7" fmla="*/ 104 h 500"/>
                <a:gd name="T8" fmla="*/ 36 w 350"/>
                <a:gd name="T9" fmla="*/ 36 h 500"/>
                <a:gd name="T10" fmla="*/ 104 w 350"/>
                <a:gd name="T11" fmla="*/ 8 h 500"/>
                <a:gd name="T12" fmla="*/ 245 w 350"/>
                <a:gd name="T13" fmla="*/ 8 h 500"/>
                <a:gd name="T14" fmla="*/ 314 w 350"/>
                <a:gd name="T15" fmla="*/ 36 h 500"/>
                <a:gd name="T16" fmla="*/ 342 w 350"/>
                <a:gd name="T17" fmla="*/ 104 h 500"/>
                <a:gd name="T18" fmla="*/ 342 w 350"/>
                <a:gd name="T19" fmla="*/ 496 h 500"/>
                <a:gd name="T20" fmla="*/ 346 w 350"/>
                <a:gd name="T21" fmla="*/ 496 h 500"/>
                <a:gd name="T22" fmla="*/ 346 w 350"/>
                <a:gd name="T23" fmla="*/ 492 h 500"/>
                <a:gd name="T24" fmla="*/ 346 w 350"/>
                <a:gd name="T25" fmla="*/ 496 h 500"/>
                <a:gd name="T26" fmla="*/ 350 w 350"/>
                <a:gd name="T27" fmla="*/ 496 h 500"/>
                <a:gd name="T28" fmla="*/ 350 w 350"/>
                <a:gd name="T29" fmla="*/ 104 h 500"/>
                <a:gd name="T30" fmla="*/ 245 w 350"/>
                <a:gd name="T31" fmla="*/ 0 h 500"/>
                <a:gd name="T32" fmla="*/ 104 w 350"/>
                <a:gd name="T33" fmla="*/ 0 h 500"/>
                <a:gd name="T34" fmla="*/ 0 w 350"/>
                <a:gd name="T35" fmla="*/ 104 h 500"/>
                <a:gd name="T36" fmla="*/ 0 w 350"/>
                <a:gd name="T37" fmla="*/ 500 h 500"/>
                <a:gd name="T38" fmla="*/ 350 w 350"/>
                <a:gd name="T39" fmla="*/ 500 h 500"/>
                <a:gd name="T40" fmla="*/ 350 w 350"/>
                <a:gd name="T41" fmla="*/ 496 h 500"/>
                <a:gd name="T42" fmla="*/ 346 w 350"/>
                <a:gd name="T43" fmla="*/ 496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0" h="500">
                  <a:moveTo>
                    <a:pt x="346" y="496"/>
                  </a:moveTo>
                  <a:cubicBezTo>
                    <a:pt x="346" y="492"/>
                    <a:pt x="346" y="492"/>
                    <a:pt x="346" y="492"/>
                  </a:cubicBezTo>
                  <a:cubicBezTo>
                    <a:pt x="8" y="492"/>
                    <a:pt x="8" y="492"/>
                    <a:pt x="8" y="492"/>
                  </a:cubicBezTo>
                  <a:cubicBezTo>
                    <a:pt x="8" y="104"/>
                    <a:pt x="8" y="104"/>
                    <a:pt x="8" y="104"/>
                  </a:cubicBezTo>
                  <a:cubicBezTo>
                    <a:pt x="8" y="78"/>
                    <a:pt x="18" y="54"/>
                    <a:pt x="36" y="36"/>
                  </a:cubicBezTo>
                  <a:cubicBezTo>
                    <a:pt x="53" y="19"/>
                    <a:pt x="78" y="8"/>
                    <a:pt x="104" y="8"/>
                  </a:cubicBezTo>
                  <a:cubicBezTo>
                    <a:pt x="245" y="8"/>
                    <a:pt x="245" y="8"/>
                    <a:pt x="245" y="8"/>
                  </a:cubicBezTo>
                  <a:cubicBezTo>
                    <a:pt x="272" y="8"/>
                    <a:pt x="296" y="19"/>
                    <a:pt x="314" y="36"/>
                  </a:cubicBezTo>
                  <a:cubicBezTo>
                    <a:pt x="331" y="54"/>
                    <a:pt x="342" y="78"/>
                    <a:pt x="342" y="104"/>
                  </a:cubicBezTo>
                  <a:cubicBezTo>
                    <a:pt x="342" y="496"/>
                    <a:pt x="342" y="496"/>
                    <a:pt x="342" y="496"/>
                  </a:cubicBezTo>
                  <a:cubicBezTo>
                    <a:pt x="346" y="496"/>
                    <a:pt x="346" y="496"/>
                    <a:pt x="346" y="496"/>
                  </a:cubicBezTo>
                  <a:cubicBezTo>
                    <a:pt x="346" y="492"/>
                    <a:pt x="346" y="492"/>
                    <a:pt x="346" y="492"/>
                  </a:cubicBezTo>
                  <a:cubicBezTo>
                    <a:pt x="346" y="496"/>
                    <a:pt x="346" y="496"/>
                    <a:pt x="346" y="496"/>
                  </a:cubicBezTo>
                  <a:cubicBezTo>
                    <a:pt x="350" y="496"/>
                    <a:pt x="350" y="496"/>
                    <a:pt x="350" y="496"/>
                  </a:cubicBezTo>
                  <a:cubicBezTo>
                    <a:pt x="350" y="104"/>
                    <a:pt x="350" y="104"/>
                    <a:pt x="350" y="104"/>
                  </a:cubicBezTo>
                  <a:cubicBezTo>
                    <a:pt x="350" y="47"/>
                    <a:pt x="303" y="0"/>
                    <a:pt x="245" y="0"/>
                  </a:cubicBezTo>
                  <a:cubicBezTo>
                    <a:pt x="104" y="0"/>
                    <a:pt x="104" y="0"/>
                    <a:pt x="104" y="0"/>
                  </a:cubicBezTo>
                  <a:cubicBezTo>
                    <a:pt x="46" y="0"/>
                    <a:pt x="0" y="47"/>
                    <a:pt x="0" y="104"/>
                  </a:cubicBezTo>
                  <a:cubicBezTo>
                    <a:pt x="0" y="500"/>
                    <a:pt x="0" y="500"/>
                    <a:pt x="0" y="500"/>
                  </a:cubicBezTo>
                  <a:cubicBezTo>
                    <a:pt x="350" y="500"/>
                    <a:pt x="350" y="500"/>
                    <a:pt x="350" y="500"/>
                  </a:cubicBezTo>
                  <a:cubicBezTo>
                    <a:pt x="350" y="496"/>
                    <a:pt x="350" y="496"/>
                    <a:pt x="350" y="496"/>
                  </a:cubicBezTo>
                  <a:cubicBezTo>
                    <a:pt x="346" y="496"/>
                    <a:pt x="346" y="496"/>
                    <a:pt x="346" y="496"/>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59" name="Freeform 217">
              <a:extLst>
                <a:ext uri="{FF2B5EF4-FFF2-40B4-BE49-F238E27FC236}">
                  <a16:creationId xmlns:a16="http://schemas.microsoft.com/office/drawing/2014/main" id="{6141B2C4-B6F3-47C1-A7C7-9F63616C89CB}"/>
                </a:ext>
              </a:extLst>
            </p:cNvPr>
            <p:cNvSpPr>
              <a:spLocks/>
            </p:cNvSpPr>
            <p:nvPr/>
          </p:nvSpPr>
          <p:spPr bwMode="auto">
            <a:xfrm>
              <a:off x="5671613" y="3229654"/>
              <a:ext cx="156290" cy="156290"/>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60" name="Freeform 218">
              <a:extLst>
                <a:ext uri="{FF2B5EF4-FFF2-40B4-BE49-F238E27FC236}">
                  <a16:creationId xmlns:a16="http://schemas.microsoft.com/office/drawing/2014/main" id="{AAA5F166-F419-45AE-81BF-B548D20653CB}"/>
                </a:ext>
              </a:extLst>
            </p:cNvPr>
            <p:cNvSpPr>
              <a:spLocks/>
            </p:cNvSpPr>
            <p:nvPr/>
          </p:nvSpPr>
          <p:spPr bwMode="auto">
            <a:xfrm>
              <a:off x="5671613" y="3229654"/>
              <a:ext cx="156290" cy="156290"/>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61" name="Freeform 221">
              <a:extLst>
                <a:ext uri="{FF2B5EF4-FFF2-40B4-BE49-F238E27FC236}">
                  <a16:creationId xmlns:a16="http://schemas.microsoft.com/office/drawing/2014/main" id="{0439950F-E6A8-467A-83F7-2FD04E8CE296}"/>
                </a:ext>
              </a:extLst>
            </p:cNvPr>
            <p:cNvSpPr>
              <a:spLocks/>
            </p:cNvSpPr>
            <p:nvPr/>
          </p:nvSpPr>
          <p:spPr bwMode="auto">
            <a:xfrm>
              <a:off x="5049295" y="3229654"/>
              <a:ext cx="156290" cy="156290"/>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62" name="Freeform 222">
              <a:extLst>
                <a:ext uri="{FF2B5EF4-FFF2-40B4-BE49-F238E27FC236}">
                  <a16:creationId xmlns:a16="http://schemas.microsoft.com/office/drawing/2014/main" id="{944D3D36-6207-4853-AFC2-D86586C7DAA2}"/>
                </a:ext>
              </a:extLst>
            </p:cNvPr>
            <p:cNvSpPr>
              <a:spLocks/>
            </p:cNvSpPr>
            <p:nvPr/>
          </p:nvSpPr>
          <p:spPr bwMode="auto">
            <a:xfrm>
              <a:off x="5049295" y="3229654"/>
              <a:ext cx="156290" cy="156290"/>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63" name="Freeform 225">
              <a:extLst>
                <a:ext uri="{FF2B5EF4-FFF2-40B4-BE49-F238E27FC236}">
                  <a16:creationId xmlns:a16="http://schemas.microsoft.com/office/drawing/2014/main" id="{9FECEE26-D7BB-468A-AFD2-8D5AE6B423CA}"/>
                </a:ext>
              </a:extLst>
            </p:cNvPr>
            <p:cNvSpPr>
              <a:spLocks/>
            </p:cNvSpPr>
            <p:nvPr/>
          </p:nvSpPr>
          <p:spPr bwMode="auto">
            <a:xfrm>
              <a:off x="5290834" y="3617537"/>
              <a:ext cx="294109" cy="24296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64" name="Freeform 226">
              <a:extLst>
                <a:ext uri="{FF2B5EF4-FFF2-40B4-BE49-F238E27FC236}">
                  <a16:creationId xmlns:a16="http://schemas.microsoft.com/office/drawing/2014/main" id="{968550D5-2AF1-4BD3-B57A-F9293D7FAD4D}"/>
                </a:ext>
              </a:extLst>
            </p:cNvPr>
            <p:cNvSpPr>
              <a:spLocks/>
            </p:cNvSpPr>
            <p:nvPr/>
          </p:nvSpPr>
          <p:spPr bwMode="auto">
            <a:xfrm>
              <a:off x="5290834" y="3617537"/>
              <a:ext cx="294109" cy="115086"/>
            </a:xfrm>
            <a:custGeom>
              <a:avLst/>
              <a:gdLst>
                <a:gd name="T0" fmla="*/ 100 w 100"/>
                <a:gd name="T1" fmla="*/ 0 h 39"/>
                <a:gd name="T2" fmla="*/ 100 w 100"/>
                <a:gd name="T3" fmla="*/ 30 h 39"/>
                <a:gd name="T4" fmla="*/ 59 w 100"/>
                <a:gd name="T5" fmla="*/ 39 h 39"/>
                <a:gd name="T6" fmla="*/ 42 w 100"/>
                <a:gd name="T7" fmla="*/ 39 h 39"/>
                <a:gd name="T8" fmla="*/ 0 w 100"/>
                <a:gd name="T9" fmla="*/ 30 h 39"/>
                <a:gd name="T10" fmla="*/ 0 w 100"/>
                <a:gd name="T11" fmla="*/ 0 h 39"/>
                <a:gd name="T12" fmla="*/ 100 w 10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0" h="39">
                  <a:moveTo>
                    <a:pt x="100" y="0"/>
                  </a:moveTo>
                  <a:cubicBezTo>
                    <a:pt x="100" y="30"/>
                    <a:pt x="100" y="30"/>
                    <a:pt x="100" y="30"/>
                  </a:cubicBezTo>
                  <a:cubicBezTo>
                    <a:pt x="88" y="35"/>
                    <a:pt x="74" y="39"/>
                    <a:pt x="59" y="39"/>
                  </a:cubicBezTo>
                  <a:cubicBezTo>
                    <a:pt x="42" y="39"/>
                    <a:pt x="42" y="39"/>
                    <a:pt x="42" y="39"/>
                  </a:cubicBezTo>
                  <a:cubicBezTo>
                    <a:pt x="27" y="39"/>
                    <a:pt x="13" y="35"/>
                    <a:pt x="0" y="30"/>
                  </a:cubicBezTo>
                  <a:cubicBezTo>
                    <a:pt x="0" y="0"/>
                    <a:pt x="0" y="0"/>
                    <a:pt x="0" y="0"/>
                  </a:cubicBezTo>
                  <a:lnTo>
                    <a:pt x="10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65" name="Freeform 227">
              <a:extLst>
                <a:ext uri="{FF2B5EF4-FFF2-40B4-BE49-F238E27FC236}">
                  <a16:creationId xmlns:a16="http://schemas.microsoft.com/office/drawing/2014/main" id="{78039FD9-22EA-45C6-BC69-D5D17309378E}"/>
                </a:ext>
              </a:extLst>
            </p:cNvPr>
            <p:cNvSpPr>
              <a:spLocks/>
            </p:cNvSpPr>
            <p:nvPr/>
          </p:nvSpPr>
          <p:spPr bwMode="auto">
            <a:xfrm>
              <a:off x="5290834" y="3617537"/>
              <a:ext cx="294109" cy="24296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66" name="Freeform 228">
              <a:extLst>
                <a:ext uri="{FF2B5EF4-FFF2-40B4-BE49-F238E27FC236}">
                  <a16:creationId xmlns:a16="http://schemas.microsoft.com/office/drawing/2014/main" id="{D772EF80-7867-4E08-8B9E-AC611226DE2F}"/>
                </a:ext>
              </a:extLst>
            </p:cNvPr>
            <p:cNvSpPr>
              <a:spLocks/>
            </p:cNvSpPr>
            <p:nvPr/>
          </p:nvSpPr>
          <p:spPr bwMode="auto">
            <a:xfrm>
              <a:off x="5128860" y="2973908"/>
              <a:ext cx="622318" cy="69335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67" name="Freeform 229">
              <a:extLst>
                <a:ext uri="{FF2B5EF4-FFF2-40B4-BE49-F238E27FC236}">
                  <a16:creationId xmlns:a16="http://schemas.microsoft.com/office/drawing/2014/main" id="{2EFF41E0-43E5-4E37-95DA-9826A1E2B2F3}"/>
                </a:ext>
              </a:extLst>
            </p:cNvPr>
            <p:cNvSpPr>
              <a:spLocks/>
            </p:cNvSpPr>
            <p:nvPr/>
          </p:nvSpPr>
          <p:spPr bwMode="auto">
            <a:xfrm>
              <a:off x="5128860" y="2973908"/>
              <a:ext cx="622318" cy="69335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68" name="Freeform 231">
              <a:extLst>
                <a:ext uri="{FF2B5EF4-FFF2-40B4-BE49-F238E27FC236}">
                  <a16:creationId xmlns:a16="http://schemas.microsoft.com/office/drawing/2014/main" id="{B419DEF0-CED6-4565-B193-957E841047A8}"/>
                </a:ext>
              </a:extLst>
            </p:cNvPr>
            <p:cNvSpPr>
              <a:spLocks/>
            </p:cNvSpPr>
            <p:nvPr/>
          </p:nvSpPr>
          <p:spPr bwMode="auto">
            <a:xfrm>
              <a:off x="5428652" y="3249546"/>
              <a:ext cx="48308" cy="154869"/>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8"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69" name="Freeform 232">
              <a:extLst>
                <a:ext uri="{FF2B5EF4-FFF2-40B4-BE49-F238E27FC236}">
                  <a16:creationId xmlns:a16="http://schemas.microsoft.com/office/drawing/2014/main" id="{0B83861D-5D1B-4231-8F41-B386BCB6CAA0}"/>
                </a:ext>
              </a:extLst>
            </p:cNvPr>
            <p:cNvSpPr>
              <a:spLocks/>
            </p:cNvSpPr>
            <p:nvPr/>
          </p:nvSpPr>
          <p:spPr bwMode="auto">
            <a:xfrm>
              <a:off x="5512481" y="3154352"/>
              <a:ext cx="161973" cy="21313"/>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70" name="Freeform 233">
              <a:extLst>
                <a:ext uri="{FF2B5EF4-FFF2-40B4-BE49-F238E27FC236}">
                  <a16:creationId xmlns:a16="http://schemas.microsoft.com/office/drawing/2014/main" id="{B8107008-1C0F-45BE-913F-EF4E0C2A0220}"/>
                </a:ext>
              </a:extLst>
            </p:cNvPr>
            <p:cNvSpPr>
              <a:spLocks/>
            </p:cNvSpPr>
            <p:nvPr/>
          </p:nvSpPr>
          <p:spPr bwMode="auto">
            <a:xfrm>
              <a:off x="5512481" y="3154352"/>
              <a:ext cx="161973" cy="21313"/>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chemeClr val="tx1"/>
            </a:solidFill>
            <a:ln w="63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71" name="Freeform 235">
              <a:extLst>
                <a:ext uri="{FF2B5EF4-FFF2-40B4-BE49-F238E27FC236}">
                  <a16:creationId xmlns:a16="http://schemas.microsoft.com/office/drawing/2014/main" id="{D10DE7EF-2E8F-41F1-8629-069290F71D88}"/>
                </a:ext>
              </a:extLst>
            </p:cNvPr>
            <p:cNvSpPr>
              <a:spLocks/>
            </p:cNvSpPr>
            <p:nvPr/>
          </p:nvSpPr>
          <p:spPr bwMode="auto">
            <a:xfrm>
              <a:off x="5211267" y="3154352"/>
              <a:ext cx="161973" cy="21313"/>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72" name="Freeform 236">
              <a:extLst>
                <a:ext uri="{FF2B5EF4-FFF2-40B4-BE49-F238E27FC236}">
                  <a16:creationId xmlns:a16="http://schemas.microsoft.com/office/drawing/2014/main" id="{99157E0E-15DF-4A58-B3D7-E9665962BCDD}"/>
                </a:ext>
              </a:extLst>
            </p:cNvPr>
            <p:cNvSpPr>
              <a:spLocks/>
            </p:cNvSpPr>
            <p:nvPr/>
          </p:nvSpPr>
          <p:spPr bwMode="auto">
            <a:xfrm>
              <a:off x="5211267" y="3154352"/>
              <a:ext cx="161973" cy="21313"/>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chemeClr val="tx1"/>
            </a:solidFill>
            <a:ln w="63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73" name="Freeform 237">
              <a:extLst>
                <a:ext uri="{FF2B5EF4-FFF2-40B4-BE49-F238E27FC236}">
                  <a16:creationId xmlns:a16="http://schemas.microsoft.com/office/drawing/2014/main" id="{E3BFAE81-7800-47F2-B02C-54747DECDED6}"/>
                </a:ext>
              </a:extLst>
            </p:cNvPr>
            <p:cNvSpPr>
              <a:spLocks/>
            </p:cNvSpPr>
            <p:nvPr/>
          </p:nvSpPr>
          <p:spPr bwMode="auto">
            <a:xfrm>
              <a:off x="5367557" y="3465510"/>
              <a:ext cx="144923" cy="86670"/>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74" name="Freeform 238">
              <a:extLst>
                <a:ext uri="{FF2B5EF4-FFF2-40B4-BE49-F238E27FC236}">
                  <a16:creationId xmlns:a16="http://schemas.microsoft.com/office/drawing/2014/main" id="{8D5C2DFA-26EB-47DD-81A1-F9A812AFD77F}"/>
                </a:ext>
              </a:extLst>
            </p:cNvPr>
            <p:cNvSpPr>
              <a:spLocks/>
            </p:cNvSpPr>
            <p:nvPr/>
          </p:nvSpPr>
          <p:spPr bwMode="auto">
            <a:xfrm>
              <a:off x="5367557" y="3465510"/>
              <a:ext cx="144923" cy="86670"/>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75" name="Oval 240">
              <a:extLst>
                <a:ext uri="{FF2B5EF4-FFF2-40B4-BE49-F238E27FC236}">
                  <a16:creationId xmlns:a16="http://schemas.microsoft.com/office/drawing/2014/main" id="{29BFE74C-E08B-417B-B1E1-701EB3B94753}"/>
                </a:ext>
              </a:extLst>
            </p:cNvPr>
            <p:cNvSpPr>
              <a:spLocks noChangeArrowheads="1"/>
            </p:cNvSpPr>
            <p:nvPr/>
          </p:nvSpPr>
          <p:spPr bwMode="auto">
            <a:xfrm>
              <a:off x="5255314" y="3211184"/>
              <a:ext cx="79566" cy="76725"/>
            </a:xfrm>
            <a:prstGeom prst="ellipse">
              <a:avLst/>
            </a:prstGeom>
            <a:no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76" name="Oval 241">
              <a:extLst>
                <a:ext uri="{FF2B5EF4-FFF2-40B4-BE49-F238E27FC236}">
                  <a16:creationId xmlns:a16="http://schemas.microsoft.com/office/drawing/2014/main" id="{0DA933B4-5ED0-457D-A380-6628FC8616B1}"/>
                </a:ext>
              </a:extLst>
            </p:cNvPr>
            <p:cNvSpPr>
              <a:spLocks noChangeArrowheads="1"/>
            </p:cNvSpPr>
            <p:nvPr/>
          </p:nvSpPr>
          <p:spPr bwMode="auto">
            <a:xfrm>
              <a:off x="5553685" y="3211184"/>
              <a:ext cx="79566" cy="76725"/>
            </a:xfrm>
            <a:prstGeom prst="ellipse">
              <a:avLst/>
            </a:prstGeom>
            <a:no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77" name="Oval 242">
              <a:extLst>
                <a:ext uri="{FF2B5EF4-FFF2-40B4-BE49-F238E27FC236}">
                  <a16:creationId xmlns:a16="http://schemas.microsoft.com/office/drawing/2014/main" id="{6EC864C2-F882-4725-90E7-8F62DFD4AFEC}"/>
                </a:ext>
              </a:extLst>
            </p:cNvPr>
            <p:cNvSpPr>
              <a:spLocks noChangeArrowheads="1"/>
            </p:cNvSpPr>
            <p:nvPr/>
          </p:nvSpPr>
          <p:spPr bwMode="auto">
            <a:xfrm>
              <a:off x="5553685" y="3211184"/>
              <a:ext cx="79566"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78" name="Oval 243">
              <a:extLst>
                <a:ext uri="{FF2B5EF4-FFF2-40B4-BE49-F238E27FC236}">
                  <a16:creationId xmlns:a16="http://schemas.microsoft.com/office/drawing/2014/main" id="{6A534F3E-36F4-40F3-8C18-60E9FBABD256}"/>
                </a:ext>
              </a:extLst>
            </p:cNvPr>
            <p:cNvSpPr>
              <a:spLocks noChangeArrowheads="1"/>
            </p:cNvSpPr>
            <p:nvPr/>
          </p:nvSpPr>
          <p:spPr bwMode="auto">
            <a:xfrm>
              <a:off x="5282309" y="3249546"/>
              <a:ext cx="28417"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79" name="Oval 244">
              <a:extLst>
                <a:ext uri="{FF2B5EF4-FFF2-40B4-BE49-F238E27FC236}">
                  <a16:creationId xmlns:a16="http://schemas.microsoft.com/office/drawing/2014/main" id="{444FEE4B-E00F-49C8-B566-BDD8ADAFC48C}"/>
                </a:ext>
              </a:extLst>
            </p:cNvPr>
            <p:cNvSpPr>
              <a:spLocks noChangeArrowheads="1"/>
            </p:cNvSpPr>
            <p:nvPr/>
          </p:nvSpPr>
          <p:spPr bwMode="auto">
            <a:xfrm>
              <a:off x="5576417" y="3249546"/>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80" name="Rectangle 245">
              <a:extLst>
                <a:ext uri="{FF2B5EF4-FFF2-40B4-BE49-F238E27FC236}">
                  <a16:creationId xmlns:a16="http://schemas.microsoft.com/office/drawing/2014/main" id="{D4C7E241-7CCD-4DD8-9FAF-8FB49A6B195D}"/>
                </a:ext>
              </a:extLst>
            </p:cNvPr>
            <p:cNvSpPr>
              <a:spLocks noChangeArrowheads="1"/>
            </p:cNvSpPr>
            <p:nvPr/>
          </p:nvSpPr>
          <p:spPr bwMode="auto">
            <a:xfrm>
              <a:off x="4939892" y="4137556"/>
              <a:ext cx="1008780" cy="250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81" name="Rectangle 246">
              <a:extLst>
                <a:ext uri="{FF2B5EF4-FFF2-40B4-BE49-F238E27FC236}">
                  <a16:creationId xmlns:a16="http://schemas.microsoft.com/office/drawing/2014/main" id="{B7FFB716-FCCA-430B-A2F7-FD0B36D99C2E}"/>
                </a:ext>
              </a:extLst>
            </p:cNvPr>
            <p:cNvSpPr>
              <a:spLocks noChangeArrowheads="1"/>
            </p:cNvSpPr>
            <p:nvPr/>
          </p:nvSpPr>
          <p:spPr bwMode="auto">
            <a:xfrm>
              <a:off x="4939892" y="4137556"/>
              <a:ext cx="1008780" cy="250063"/>
            </a:xfrm>
            <a:prstGeom prst="rect">
              <a:avLst/>
            </a:pr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82" name="Rectangle 247">
              <a:extLst>
                <a:ext uri="{FF2B5EF4-FFF2-40B4-BE49-F238E27FC236}">
                  <a16:creationId xmlns:a16="http://schemas.microsoft.com/office/drawing/2014/main" id="{CEB592DD-3A53-431C-8EA6-C7E8436D7B44}"/>
                </a:ext>
              </a:extLst>
            </p:cNvPr>
            <p:cNvSpPr>
              <a:spLocks noChangeArrowheads="1"/>
            </p:cNvSpPr>
            <p:nvPr/>
          </p:nvSpPr>
          <p:spPr bwMode="auto">
            <a:xfrm>
              <a:off x="4939892" y="4745665"/>
              <a:ext cx="1008780" cy="245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83" name="Rectangle 248">
              <a:extLst>
                <a:ext uri="{FF2B5EF4-FFF2-40B4-BE49-F238E27FC236}">
                  <a16:creationId xmlns:a16="http://schemas.microsoft.com/office/drawing/2014/main" id="{06D25F70-F51C-435E-92B3-C0C82269C99A}"/>
                </a:ext>
              </a:extLst>
            </p:cNvPr>
            <p:cNvSpPr>
              <a:spLocks noChangeArrowheads="1"/>
            </p:cNvSpPr>
            <p:nvPr/>
          </p:nvSpPr>
          <p:spPr bwMode="auto">
            <a:xfrm>
              <a:off x="4939892" y="4745665"/>
              <a:ext cx="1008780" cy="24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84" name="Freeform 249">
              <a:extLst>
                <a:ext uri="{FF2B5EF4-FFF2-40B4-BE49-F238E27FC236}">
                  <a16:creationId xmlns:a16="http://schemas.microsoft.com/office/drawing/2014/main" id="{999701F9-9D7D-4AE2-91FD-A05FF9D37DBF}"/>
                </a:ext>
              </a:extLst>
            </p:cNvPr>
            <p:cNvSpPr>
              <a:spLocks/>
            </p:cNvSpPr>
            <p:nvPr/>
          </p:nvSpPr>
          <p:spPr bwMode="auto">
            <a:xfrm>
              <a:off x="4927105" y="4732877"/>
              <a:ext cx="1032933" cy="269955"/>
            </a:xfrm>
            <a:custGeom>
              <a:avLst/>
              <a:gdLst>
                <a:gd name="T0" fmla="*/ 719 w 727"/>
                <a:gd name="T1" fmla="*/ 182 h 190"/>
                <a:gd name="T2" fmla="*/ 719 w 727"/>
                <a:gd name="T3" fmla="*/ 173 h 190"/>
                <a:gd name="T4" fmla="*/ 17 w 727"/>
                <a:gd name="T5" fmla="*/ 173 h 190"/>
                <a:gd name="T6" fmla="*/ 17 w 727"/>
                <a:gd name="T7" fmla="*/ 17 h 190"/>
                <a:gd name="T8" fmla="*/ 711 w 727"/>
                <a:gd name="T9" fmla="*/ 17 h 190"/>
                <a:gd name="T10" fmla="*/ 711 w 727"/>
                <a:gd name="T11" fmla="*/ 182 h 190"/>
                <a:gd name="T12" fmla="*/ 719 w 727"/>
                <a:gd name="T13" fmla="*/ 182 h 190"/>
                <a:gd name="T14" fmla="*/ 719 w 727"/>
                <a:gd name="T15" fmla="*/ 173 h 190"/>
                <a:gd name="T16" fmla="*/ 719 w 727"/>
                <a:gd name="T17" fmla="*/ 182 h 190"/>
                <a:gd name="T18" fmla="*/ 727 w 727"/>
                <a:gd name="T19" fmla="*/ 182 h 190"/>
                <a:gd name="T20" fmla="*/ 727 w 727"/>
                <a:gd name="T21" fmla="*/ 0 h 190"/>
                <a:gd name="T22" fmla="*/ 0 w 727"/>
                <a:gd name="T23" fmla="*/ 0 h 190"/>
                <a:gd name="T24" fmla="*/ 0 w 727"/>
                <a:gd name="T25" fmla="*/ 190 h 190"/>
                <a:gd name="T26" fmla="*/ 727 w 727"/>
                <a:gd name="T27" fmla="*/ 190 h 190"/>
                <a:gd name="T28" fmla="*/ 727 w 727"/>
                <a:gd name="T29" fmla="*/ 182 h 190"/>
                <a:gd name="T30" fmla="*/ 719 w 727"/>
                <a:gd name="T3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7" h="190">
                  <a:moveTo>
                    <a:pt x="719" y="182"/>
                  </a:moveTo>
                  <a:lnTo>
                    <a:pt x="719" y="173"/>
                  </a:lnTo>
                  <a:lnTo>
                    <a:pt x="17" y="173"/>
                  </a:lnTo>
                  <a:lnTo>
                    <a:pt x="17" y="17"/>
                  </a:lnTo>
                  <a:lnTo>
                    <a:pt x="711" y="17"/>
                  </a:lnTo>
                  <a:lnTo>
                    <a:pt x="711" y="182"/>
                  </a:lnTo>
                  <a:lnTo>
                    <a:pt x="719" y="182"/>
                  </a:lnTo>
                  <a:lnTo>
                    <a:pt x="719" y="173"/>
                  </a:lnTo>
                  <a:lnTo>
                    <a:pt x="719" y="182"/>
                  </a:lnTo>
                  <a:lnTo>
                    <a:pt x="727" y="182"/>
                  </a:lnTo>
                  <a:lnTo>
                    <a:pt x="727" y="0"/>
                  </a:lnTo>
                  <a:lnTo>
                    <a:pt x="0" y="0"/>
                  </a:lnTo>
                  <a:lnTo>
                    <a:pt x="0" y="190"/>
                  </a:lnTo>
                  <a:lnTo>
                    <a:pt x="727" y="190"/>
                  </a:lnTo>
                  <a:lnTo>
                    <a:pt x="727" y="182"/>
                  </a:lnTo>
                  <a:lnTo>
                    <a:pt x="719" y="182"/>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85" name="Freeform 250">
              <a:extLst>
                <a:ext uri="{FF2B5EF4-FFF2-40B4-BE49-F238E27FC236}">
                  <a16:creationId xmlns:a16="http://schemas.microsoft.com/office/drawing/2014/main" id="{EFA9E2DB-C295-4881-B702-ACB0FC6BAB83}"/>
                </a:ext>
              </a:extLst>
            </p:cNvPr>
            <p:cNvSpPr>
              <a:spLocks/>
            </p:cNvSpPr>
            <p:nvPr/>
          </p:nvSpPr>
          <p:spPr bwMode="auto">
            <a:xfrm>
              <a:off x="4927105" y="4732877"/>
              <a:ext cx="1032933" cy="269955"/>
            </a:xfrm>
            <a:custGeom>
              <a:avLst/>
              <a:gdLst>
                <a:gd name="T0" fmla="*/ 719 w 727"/>
                <a:gd name="T1" fmla="*/ 182 h 190"/>
                <a:gd name="T2" fmla="*/ 719 w 727"/>
                <a:gd name="T3" fmla="*/ 173 h 190"/>
                <a:gd name="T4" fmla="*/ 17 w 727"/>
                <a:gd name="T5" fmla="*/ 173 h 190"/>
                <a:gd name="T6" fmla="*/ 17 w 727"/>
                <a:gd name="T7" fmla="*/ 17 h 190"/>
                <a:gd name="T8" fmla="*/ 711 w 727"/>
                <a:gd name="T9" fmla="*/ 17 h 190"/>
                <a:gd name="T10" fmla="*/ 711 w 727"/>
                <a:gd name="T11" fmla="*/ 182 h 190"/>
                <a:gd name="T12" fmla="*/ 719 w 727"/>
                <a:gd name="T13" fmla="*/ 182 h 190"/>
                <a:gd name="T14" fmla="*/ 719 w 727"/>
                <a:gd name="T15" fmla="*/ 173 h 190"/>
                <a:gd name="T16" fmla="*/ 719 w 727"/>
                <a:gd name="T17" fmla="*/ 182 h 190"/>
                <a:gd name="T18" fmla="*/ 727 w 727"/>
                <a:gd name="T19" fmla="*/ 182 h 190"/>
                <a:gd name="T20" fmla="*/ 727 w 727"/>
                <a:gd name="T21" fmla="*/ 0 h 190"/>
                <a:gd name="T22" fmla="*/ 0 w 727"/>
                <a:gd name="T23" fmla="*/ 0 h 190"/>
                <a:gd name="T24" fmla="*/ 0 w 727"/>
                <a:gd name="T25" fmla="*/ 190 h 190"/>
                <a:gd name="T26" fmla="*/ 727 w 727"/>
                <a:gd name="T27" fmla="*/ 190 h 190"/>
                <a:gd name="T28" fmla="*/ 727 w 727"/>
                <a:gd name="T29" fmla="*/ 182 h 190"/>
                <a:gd name="T30" fmla="*/ 719 w 727"/>
                <a:gd name="T3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7" h="190">
                  <a:moveTo>
                    <a:pt x="719" y="182"/>
                  </a:moveTo>
                  <a:lnTo>
                    <a:pt x="719" y="173"/>
                  </a:lnTo>
                  <a:lnTo>
                    <a:pt x="17" y="173"/>
                  </a:lnTo>
                  <a:lnTo>
                    <a:pt x="17" y="17"/>
                  </a:lnTo>
                  <a:lnTo>
                    <a:pt x="711" y="17"/>
                  </a:lnTo>
                  <a:lnTo>
                    <a:pt x="711" y="182"/>
                  </a:lnTo>
                  <a:lnTo>
                    <a:pt x="719" y="182"/>
                  </a:lnTo>
                  <a:lnTo>
                    <a:pt x="719" y="173"/>
                  </a:lnTo>
                  <a:lnTo>
                    <a:pt x="719" y="182"/>
                  </a:lnTo>
                  <a:lnTo>
                    <a:pt x="727" y="182"/>
                  </a:lnTo>
                  <a:lnTo>
                    <a:pt x="727" y="0"/>
                  </a:lnTo>
                  <a:lnTo>
                    <a:pt x="0" y="0"/>
                  </a:lnTo>
                  <a:lnTo>
                    <a:pt x="0" y="190"/>
                  </a:lnTo>
                  <a:lnTo>
                    <a:pt x="727" y="190"/>
                  </a:lnTo>
                  <a:lnTo>
                    <a:pt x="727" y="182"/>
                  </a:lnTo>
                  <a:lnTo>
                    <a:pt x="719"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86" name="Freeform 251">
              <a:extLst>
                <a:ext uri="{FF2B5EF4-FFF2-40B4-BE49-F238E27FC236}">
                  <a16:creationId xmlns:a16="http://schemas.microsoft.com/office/drawing/2014/main" id="{684193FE-0664-4355-ACA0-3ED470BA5458}"/>
                </a:ext>
              </a:extLst>
            </p:cNvPr>
            <p:cNvSpPr>
              <a:spLocks/>
            </p:cNvSpPr>
            <p:nvPr/>
          </p:nvSpPr>
          <p:spPr bwMode="auto">
            <a:xfrm>
              <a:off x="4515068" y="3992632"/>
              <a:ext cx="453240" cy="788553"/>
            </a:xfrm>
            <a:custGeom>
              <a:avLst/>
              <a:gdLst>
                <a:gd name="T0" fmla="*/ 132 w 154"/>
                <a:gd name="T1" fmla="*/ 0 h 266"/>
                <a:gd name="T2" fmla="*/ 15 w 154"/>
                <a:gd name="T3" fmla="*/ 206 h 266"/>
                <a:gd name="T4" fmla="*/ 50 w 154"/>
                <a:gd name="T5" fmla="*/ 266 h 266"/>
                <a:gd name="T6" fmla="*/ 154 w 154"/>
                <a:gd name="T7" fmla="*/ 266 h 266"/>
                <a:gd name="T8" fmla="*/ 132 w 154"/>
                <a:gd name="T9" fmla="*/ 0 h 266"/>
              </a:gdLst>
              <a:ahLst/>
              <a:cxnLst>
                <a:cxn ang="0">
                  <a:pos x="T0" y="T1"/>
                </a:cxn>
                <a:cxn ang="0">
                  <a:pos x="T2" y="T3"/>
                </a:cxn>
                <a:cxn ang="0">
                  <a:pos x="T4" y="T5"/>
                </a:cxn>
                <a:cxn ang="0">
                  <a:pos x="T6" y="T7"/>
                </a:cxn>
                <a:cxn ang="0">
                  <a:pos x="T8" y="T9"/>
                </a:cxn>
              </a:cxnLst>
              <a:rect l="0" t="0" r="r" b="b"/>
              <a:pathLst>
                <a:path w="154" h="266">
                  <a:moveTo>
                    <a:pt x="132" y="0"/>
                  </a:moveTo>
                  <a:cubicBezTo>
                    <a:pt x="15" y="206"/>
                    <a:pt x="15" y="206"/>
                    <a:pt x="15" y="206"/>
                  </a:cubicBezTo>
                  <a:cubicBezTo>
                    <a:pt x="0" y="233"/>
                    <a:pt x="19" y="266"/>
                    <a:pt x="50" y="266"/>
                  </a:cubicBezTo>
                  <a:cubicBezTo>
                    <a:pt x="154" y="266"/>
                    <a:pt x="154" y="266"/>
                    <a:pt x="154" y="266"/>
                  </a:cubicBezTo>
                  <a:cubicBezTo>
                    <a:pt x="132" y="0"/>
                    <a:pt x="132" y="0"/>
                    <a:pt x="132" y="0"/>
                  </a:cubicBezTo>
                </a:path>
              </a:pathLst>
            </a:custGeom>
            <a:solidFill>
              <a:srgbClr val="999A98"/>
            </a:solidFill>
            <a:ln w="25400">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87" name="Freeform 254">
              <a:extLst>
                <a:ext uri="{FF2B5EF4-FFF2-40B4-BE49-F238E27FC236}">
                  <a16:creationId xmlns:a16="http://schemas.microsoft.com/office/drawing/2014/main" id="{E25DCFA1-DE01-46BD-912E-24E9D387A2C8}"/>
                </a:ext>
              </a:extLst>
            </p:cNvPr>
            <p:cNvSpPr>
              <a:spLocks/>
            </p:cNvSpPr>
            <p:nvPr/>
          </p:nvSpPr>
          <p:spPr bwMode="auto">
            <a:xfrm>
              <a:off x="5896102" y="3978425"/>
              <a:ext cx="447557" cy="814128"/>
            </a:xfrm>
            <a:custGeom>
              <a:avLst/>
              <a:gdLst>
                <a:gd name="T0" fmla="*/ 22 w 152"/>
                <a:gd name="T1" fmla="*/ 7 h 275"/>
                <a:gd name="T2" fmla="*/ 139 w 152"/>
                <a:gd name="T3" fmla="*/ 213 h 275"/>
                <a:gd name="T4" fmla="*/ 144 w 152"/>
                <a:gd name="T5" fmla="*/ 231 h 275"/>
                <a:gd name="T6" fmla="*/ 134 w 152"/>
                <a:gd name="T7" fmla="*/ 256 h 275"/>
                <a:gd name="T8" fmla="*/ 108 w 152"/>
                <a:gd name="T9" fmla="*/ 267 h 275"/>
                <a:gd name="T10" fmla="*/ 4 w 152"/>
                <a:gd name="T11" fmla="*/ 267 h 275"/>
                <a:gd name="T12" fmla="*/ 0 w 152"/>
                <a:gd name="T13" fmla="*/ 271 h 275"/>
                <a:gd name="T14" fmla="*/ 4 w 152"/>
                <a:gd name="T15" fmla="*/ 275 h 275"/>
                <a:gd name="T16" fmla="*/ 108 w 152"/>
                <a:gd name="T17" fmla="*/ 275 h 275"/>
                <a:gd name="T18" fmla="*/ 140 w 152"/>
                <a:gd name="T19" fmla="*/ 262 h 275"/>
                <a:gd name="T20" fmla="*/ 152 w 152"/>
                <a:gd name="T21" fmla="*/ 231 h 275"/>
                <a:gd name="T22" fmla="*/ 146 w 152"/>
                <a:gd name="T23" fmla="*/ 209 h 275"/>
                <a:gd name="T24" fmla="*/ 29 w 152"/>
                <a:gd name="T25" fmla="*/ 3 h 275"/>
                <a:gd name="T26" fmla="*/ 23 w 152"/>
                <a:gd name="T27" fmla="*/ 1 h 275"/>
                <a:gd name="T28" fmla="*/ 22 w 152"/>
                <a:gd name="T29" fmla="*/ 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275">
                  <a:moveTo>
                    <a:pt x="22" y="7"/>
                  </a:moveTo>
                  <a:cubicBezTo>
                    <a:pt x="139" y="213"/>
                    <a:pt x="139" y="213"/>
                    <a:pt x="139" y="213"/>
                  </a:cubicBezTo>
                  <a:cubicBezTo>
                    <a:pt x="143" y="219"/>
                    <a:pt x="144" y="225"/>
                    <a:pt x="144" y="231"/>
                  </a:cubicBezTo>
                  <a:cubicBezTo>
                    <a:pt x="144" y="240"/>
                    <a:pt x="140" y="250"/>
                    <a:pt x="134" y="256"/>
                  </a:cubicBezTo>
                  <a:cubicBezTo>
                    <a:pt x="127" y="263"/>
                    <a:pt x="118" y="267"/>
                    <a:pt x="108" y="267"/>
                  </a:cubicBezTo>
                  <a:cubicBezTo>
                    <a:pt x="4" y="267"/>
                    <a:pt x="4" y="267"/>
                    <a:pt x="4" y="267"/>
                  </a:cubicBezTo>
                  <a:cubicBezTo>
                    <a:pt x="2" y="267"/>
                    <a:pt x="0" y="269"/>
                    <a:pt x="0" y="271"/>
                  </a:cubicBezTo>
                  <a:cubicBezTo>
                    <a:pt x="0" y="274"/>
                    <a:pt x="2" y="275"/>
                    <a:pt x="4" y="275"/>
                  </a:cubicBezTo>
                  <a:cubicBezTo>
                    <a:pt x="108" y="275"/>
                    <a:pt x="108" y="275"/>
                    <a:pt x="108" y="275"/>
                  </a:cubicBezTo>
                  <a:cubicBezTo>
                    <a:pt x="121" y="275"/>
                    <a:pt x="132" y="270"/>
                    <a:pt x="140" y="262"/>
                  </a:cubicBezTo>
                  <a:cubicBezTo>
                    <a:pt x="148" y="254"/>
                    <a:pt x="152" y="243"/>
                    <a:pt x="152" y="231"/>
                  </a:cubicBezTo>
                  <a:cubicBezTo>
                    <a:pt x="152" y="224"/>
                    <a:pt x="150" y="216"/>
                    <a:pt x="146" y="209"/>
                  </a:cubicBezTo>
                  <a:cubicBezTo>
                    <a:pt x="29" y="3"/>
                    <a:pt x="29" y="3"/>
                    <a:pt x="29" y="3"/>
                  </a:cubicBezTo>
                  <a:cubicBezTo>
                    <a:pt x="28" y="1"/>
                    <a:pt x="25" y="0"/>
                    <a:pt x="23" y="1"/>
                  </a:cubicBezTo>
                  <a:cubicBezTo>
                    <a:pt x="21" y="2"/>
                    <a:pt x="21" y="5"/>
                    <a:pt x="22" y="7"/>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88" name="Freeform 255">
              <a:extLst>
                <a:ext uri="{FF2B5EF4-FFF2-40B4-BE49-F238E27FC236}">
                  <a16:creationId xmlns:a16="http://schemas.microsoft.com/office/drawing/2014/main" id="{2BD08337-392A-4E53-9D05-42B8840F5CA5}"/>
                </a:ext>
              </a:extLst>
            </p:cNvPr>
            <p:cNvSpPr>
              <a:spLocks/>
            </p:cNvSpPr>
            <p:nvPr/>
          </p:nvSpPr>
          <p:spPr bwMode="auto">
            <a:xfrm>
              <a:off x="4706877" y="3904541"/>
              <a:ext cx="1474807" cy="876644"/>
            </a:xfrm>
            <a:custGeom>
              <a:avLst/>
              <a:gdLst>
                <a:gd name="T0" fmla="*/ 500 w 500"/>
                <a:gd name="T1" fmla="*/ 296 h 296"/>
                <a:gd name="T2" fmla="*/ 0 w 500"/>
                <a:gd name="T3" fmla="*/ 296 h 296"/>
                <a:gd name="T4" fmla="*/ 0 w 500"/>
                <a:gd name="T5" fmla="*/ 30 h 296"/>
                <a:gd name="T6" fmla="*/ 30 w 500"/>
                <a:gd name="T7" fmla="*/ 0 h 296"/>
                <a:gd name="T8" fmla="*/ 470 w 500"/>
                <a:gd name="T9" fmla="*/ 0 h 296"/>
                <a:gd name="T10" fmla="*/ 500 w 500"/>
                <a:gd name="T11" fmla="*/ 30 h 296"/>
                <a:gd name="T12" fmla="*/ 500 w 500"/>
                <a:gd name="T13" fmla="*/ 296 h 296"/>
              </a:gdLst>
              <a:ahLst/>
              <a:cxnLst>
                <a:cxn ang="0">
                  <a:pos x="T0" y="T1"/>
                </a:cxn>
                <a:cxn ang="0">
                  <a:pos x="T2" y="T3"/>
                </a:cxn>
                <a:cxn ang="0">
                  <a:pos x="T4" y="T5"/>
                </a:cxn>
                <a:cxn ang="0">
                  <a:pos x="T6" y="T7"/>
                </a:cxn>
                <a:cxn ang="0">
                  <a:pos x="T8" y="T9"/>
                </a:cxn>
                <a:cxn ang="0">
                  <a:pos x="T10" y="T11"/>
                </a:cxn>
                <a:cxn ang="0">
                  <a:pos x="T12" y="T13"/>
                </a:cxn>
              </a:cxnLst>
              <a:rect l="0" t="0" r="r" b="b"/>
              <a:pathLst>
                <a:path w="500" h="296">
                  <a:moveTo>
                    <a:pt x="500" y="296"/>
                  </a:moveTo>
                  <a:cubicBezTo>
                    <a:pt x="0" y="296"/>
                    <a:pt x="0" y="296"/>
                    <a:pt x="0" y="296"/>
                  </a:cubicBezTo>
                  <a:cubicBezTo>
                    <a:pt x="0" y="30"/>
                    <a:pt x="0" y="30"/>
                    <a:pt x="0" y="30"/>
                  </a:cubicBezTo>
                  <a:cubicBezTo>
                    <a:pt x="0" y="14"/>
                    <a:pt x="13" y="0"/>
                    <a:pt x="30" y="0"/>
                  </a:cubicBezTo>
                  <a:cubicBezTo>
                    <a:pt x="470" y="0"/>
                    <a:pt x="470" y="0"/>
                    <a:pt x="470" y="0"/>
                  </a:cubicBezTo>
                  <a:cubicBezTo>
                    <a:pt x="486" y="0"/>
                    <a:pt x="500" y="14"/>
                    <a:pt x="500" y="30"/>
                  </a:cubicBezTo>
                  <a:cubicBezTo>
                    <a:pt x="500" y="296"/>
                    <a:pt x="500" y="296"/>
                    <a:pt x="500" y="296"/>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89" name="Freeform 256">
              <a:extLst>
                <a:ext uri="{FF2B5EF4-FFF2-40B4-BE49-F238E27FC236}">
                  <a16:creationId xmlns:a16="http://schemas.microsoft.com/office/drawing/2014/main" id="{C71BECAA-9174-4740-AA80-C1FD621CC554}"/>
                </a:ext>
              </a:extLst>
            </p:cNvPr>
            <p:cNvSpPr>
              <a:spLocks/>
            </p:cNvSpPr>
            <p:nvPr/>
          </p:nvSpPr>
          <p:spPr bwMode="auto">
            <a:xfrm>
              <a:off x="4694091" y="3891755"/>
              <a:ext cx="1498962" cy="900798"/>
            </a:xfrm>
            <a:custGeom>
              <a:avLst/>
              <a:gdLst>
                <a:gd name="T0" fmla="*/ 504 w 508"/>
                <a:gd name="T1" fmla="*/ 300 h 304"/>
                <a:gd name="T2" fmla="*/ 504 w 508"/>
                <a:gd name="T3" fmla="*/ 296 h 304"/>
                <a:gd name="T4" fmla="*/ 8 w 508"/>
                <a:gd name="T5" fmla="*/ 296 h 304"/>
                <a:gd name="T6" fmla="*/ 8 w 508"/>
                <a:gd name="T7" fmla="*/ 34 h 304"/>
                <a:gd name="T8" fmla="*/ 15 w 508"/>
                <a:gd name="T9" fmla="*/ 16 h 304"/>
                <a:gd name="T10" fmla="*/ 34 w 508"/>
                <a:gd name="T11" fmla="*/ 8 h 304"/>
                <a:gd name="T12" fmla="*/ 474 w 508"/>
                <a:gd name="T13" fmla="*/ 8 h 304"/>
                <a:gd name="T14" fmla="*/ 492 w 508"/>
                <a:gd name="T15" fmla="*/ 16 h 304"/>
                <a:gd name="T16" fmla="*/ 500 w 508"/>
                <a:gd name="T17" fmla="*/ 34 h 304"/>
                <a:gd name="T18" fmla="*/ 500 w 508"/>
                <a:gd name="T19" fmla="*/ 300 h 304"/>
                <a:gd name="T20" fmla="*/ 504 w 508"/>
                <a:gd name="T21" fmla="*/ 300 h 304"/>
                <a:gd name="T22" fmla="*/ 504 w 508"/>
                <a:gd name="T23" fmla="*/ 296 h 304"/>
                <a:gd name="T24" fmla="*/ 504 w 508"/>
                <a:gd name="T25" fmla="*/ 300 h 304"/>
                <a:gd name="T26" fmla="*/ 508 w 508"/>
                <a:gd name="T27" fmla="*/ 300 h 304"/>
                <a:gd name="T28" fmla="*/ 508 w 508"/>
                <a:gd name="T29" fmla="*/ 34 h 304"/>
                <a:gd name="T30" fmla="*/ 474 w 508"/>
                <a:gd name="T31" fmla="*/ 0 h 304"/>
                <a:gd name="T32" fmla="*/ 34 w 508"/>
                <a:gd name="T33" fmla="*/ 0 h 304"/>
                <a:gd name="T34" fmla="*/ 0 w 508"/>
                <a:gd name="T35" fmla="*/ 34 h 304"/>
                <a:gd name="T36" fmla="*/ 0 w 508"/>
                <a:gd name="T37" fmla="*/ 304 h 304"/>
                <a:gd name="T38" fmla="*/ 508 w 508"/>
                <a:gd name="T39" fmla="*/ 304 h 304"/>
                <a:gd name="T40" fmla="*/ 508 w 508"/>
                <a:gd name="T41" fmla="*/ 300 h 304"/>
                <a:gd name="T42" fmla="*/ 504 w 508"/>
                <a:gd name="T43" fmla="*/ 30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8" h="304">
                  <a:moveTo>
                    <a:pt x="504" y="300"/>
                  </a:moveTo>
                  <a:cubicBezTo>
                    <a:pt x="504" y="296"/>
                    <a:pt x="504" y="296"/>
                    <a:pt x="504" y="296"/>
                  </a:cubicBezTo>
                  <a:cubicBezTo>
                    <a:pt x="8" y="296"/>
                    <a:pt x="8" y="296"/>
                    <a:pt x="8" y="296"/>
                  </a:cubicBezTo>
                  <a:cubicBezTo>
                    <a:pt x="8" y="34"/>
                    <a:pt x="8" y="34"/>
                    <a:pt x="8" y="34"/>
                  </a:cubicBezTo>
                  <a:cubicBezTo>
                    <a:pt x="8" y="27"/>
                    <a:pt x="11" y="21"/>
                    <a:pt x="15" y="16"/>
                  </a:cubicBezTo>
                  <a:cubicBezTo>
                    <a:pt x="20" y="11"/>
                    <a:pt x="27" y="8"/>
                    <a:pt x="34" y="8"/>
                  </a:cubicBezTo>
                  <a:cubicBezTo>
                    <a:pt x="474" y="8"/>
                    <a:pt x="474" y="8"/>
                    <a:pt x="474" y="8"/>
                  </a:cubicBezTo>
                  <a:cubicBezTo>
                    <a:pt x="481" y="8"/>
                    <a:pt x="487" y="11"/>
                    <a:pt x="492" y="16"/>
                  </a:cubicBezTo>
                  <a:cubicBezTo>
                    <a:pt x="497" y="21"/>
                    <a:pt x="500" y="27"/>
                    <a:pt x="500" y="34"/>
                  </a:cubicBezTo>
                  <a:cubicBezTo>
                    <a:pt x="500" y="300"/>
                    <a:pt x="500" y="300"/>
                    <a:pt x="500" y="300"/>
                  </a:cubicBezTo>
                  <a:cubicBezTo>
                    <a:pt x="504" y="300"/>
                    <a:pt x="504" y="300"/>
                    <a:pt x="504" y="300"/>
                  </a:cubicBezTo>
                  <a:cubicBezTo>
                    <a:pt x="504" y="296"/>
                    <a:pt x="504" y="296"/>
                    <a:pt x="504" y="296"/>
                  </a:cubicBezTo>
                  <a:cubicBezTo>
                    <a:pt x="504" y="300"/>
                    <a:pt x="504" y="300"/>
                    <a:pt x="504" y="300"/>
                  </a:cubicBezTo>
                  <a:cubicBezTo>
                    <a:pt x="508" y="300"/>
                    <a:pt x="508" y="300"/>
                    <a:pt x="508" y="300"/>
                  </a:cubicBezTo>
                  <a:cubicBezTo>
                    <a:pt x="508" y="34"/>
                    <a:pt x="508" y="34"/>
                    <a:pt x="508" y="34"/>
                  </a:cubicBezTo>
                  <a:cubicBezTo>
                    <a:pt x="508" y="16"/>
                    <a:pt x="492" y="0"/>
                    <a:pt x="474" y="0"/>
                  </a:cubicBezTo>
                  <a:cubicBezTo>
                    <a:pt x="34" y="0"/>
                    <a:pt x="34" y="0"/>
                    <a:pt x="34" y="0"/>
                  </a:cubicBezTo>
                  <a:cubicBezTo>
                    <a:pt x="15" y="0"/>
                    <a:pt x="0" y="16"/>
                    <a:pt x="0" y="34"/>
                  </a:cubicBezTo>
                  <a:cubicBezTo>
                    <a:pt x="0" y="304"/>
                    <a:pt x="0" y="304"/>
                    <a:pt x="0" y="304"/>
                  </a:cubicBezTo>
                  <a:cubicBezTo>
                    <a:pt x="508" y="304"/>
                    <a:pt x="508" y="304"/>
                    <a:pt x="508" y="304"/>
                  </a:cubicBezTo>
                  <a:cubicBezTo>
                    <a:pt x="508" y="300"/>
                    <a:pt x="508" y="300"/>
                    <a:pt x="508" y="300"/>
                  </a:cubicBezTo>
                  <a:cubicBezTo>
                    <a:pt x="504" y="300"/>
                    <a:pt x="504" y="300"/>
                    <a:pt x="504" y="30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90" name="Rectangle 258">
              <a:extLst>
                <a:ext uri="{FF2B5EF4-FFF2-40B4-BE49-F238E27FC236}">
                  <a16:creationId xmlns:a16="http://schemas.microsoft.com/office/drawing/2014/main" id="{23831C1D-3B59-4956-8B7C-B85CEF9961D4}"/>
                </a:ext>
              </a:extLst>
            </p:cNvPr>
            <p:cNvSpPr>
              <a:spLocks noChangeArrowheads="1"/>
            </p:cNvSpPr>
            <p:nvPr/>
          </p:nvSpPr>
          <p:spPr bwMode="auto">
            <a:xfrm>
              <a:off x="4718245" y="4712986"/>
              <a:ext cx="1452074" cy="5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91" name="Freeform 259">
              <a:extLst>
                <a:ext uri="{FF2B5EF4-FFF2-40B4-BE49-F238E27FC236}">
                  <a16:creationId xmlns:a16="http://schemas.microsoft.com/office/drawing/2014/main" id="{88907F12-4020-4AC7-8273-C060476A4AC3}"/>
                </a:ext>
              </a:extLst>
            </p:cNvPr>
            <p:cNvSpPr>
              <a:spLocks/>
            </p:cNvSpPr>
            <p:nvPr/>
          </p:nvSpPr>
          <p:spPr bwMode="auto">
            <a:xfrm>
              <a:off x="4706877" y="4712986"/>
              <a:ext cx="1474807" cy="68199"/>
            </a:xfrm>
            <a:custGeom>
              <a:avLst/>
              <a:gdLst>
                <a:gd name="T0" fmla="*/ 1038 w 1038"/>
                <a:gd name="T1" fmla="*/ 0 h 48"/>
                <a:gd name="T2" fmla="*/ 1030 w 1038"/>
                <a:gd name="T3" fmla="*/ 0 h 48"/>
                <a:gd name="T4" fmla="*/ 1030 w 1038"/>
                <a:gd name="T5" fmla="*/ 39 h 48"/>
                <a:gd name="T6" fmla="*/ 8 w 1038"/>
                <a:gd name="T7" fmla="*/ 39 h 48"/>
                <a:gd name="T8" fmla="*/ 8 w 1038"/>
                <a:gd name="T9" fmla="*/ 0 h 48"/>
                <a:gd name="T10" fmla="*/ 0 w 1038"/>
                <a:gd name="T11" fmla="*/ 0 h 48"/>
                <a:gd name="T12" fmla="*/ 0 w 1038"/>
                <a:gd name="T13" fmla="*/ 48 h 48"/>
                <a:gd name="T14" fmla="*/ 1038 w 1038"/>
                <a:gd name="T15" fmla="*/ 48 h 48"/>
                <a:gd name="T16" fmla="*/ 1038 w 1038"/>
                <a:gd name="T17" fmla="*/ 39 h 48"/>
                <a:gd name="T18" fmla="*/ 1038 w 1038"/>
                <a:gd name="T19" fmla="*/ 48 h 48"/>
                <a:gd name="T20" fmla="*/ 1038 w 1038"/>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48">
                  <a:moveTo>
                    <a:pt x="1038" y="0"/>
                  </a:moveTo>
                  <a:lnTo>
                    <a:pt x="1030" y="0"/>
                  </a:lnTo>
                  <a:lnTo>
                    <a:pt x="1030" y="39"/>
                  </a:lnTo>
                  <a:lnTo>
                    <a:pt x="8" y="39"/>
                  </a:lnTo>
                  <a:lnTo>
                    <a:pt x="8" y="0"/>
                  </a:lnTo>
                  <a:lnTo>
                    <a:pt x="0" y="0"/>
                  </a:lnTo>
                  <a:lnTo>
                    <a:pt x="0" y="48"/>
                  </a:lnTo>
                  <a:lnTo>
                    <a:pt x="1038" y="48"/>
                  </a:lnTo>
                  <a:lnTo>
                    <a:pt x="1038" y="39"/>
                  </a:lnTo>
                  <a:lnTo>
                    <a:pt x="1038" y="48"/>
                  </a:lnTo>
                  <a:lnTo>
                    <a:pt x="1038" y="0"/>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92" name="Freeform 260">
              <a:extLst>
                <a:ext uri="{FF2B5EF4-FFF2-40B4-BE49-F238E27FC236}">
                  <a16:creationId xmlns:a16="http://schemas.microsoft.com/office/drawing/2014/main" id="{7162E6FC-26C2-49C3-B2F0-BD7574A0F0A7}"/>
                </a:ext>
              </a:extLst>
            </p:cNvPr>
            <p:cNvSpPr>
              <a:spLocks/>
            </p:cNvSpPr>
            <p:nvPr/>
          </p:nvSpPr>
          <p:spPr bwMode="auto">
            <a:xfrm>
              <a:off x="4706877" y="4712986"/>
              <a:ext cx="1474807" cy="68199"/>
            </a:xfrm>
            <a:custGeom>
              <a:avLst/>
              <a:gdLst>
                <a:gd name="T0" fmla="*/ 1038 w 1038"/>
                <a:gd name="T1" fmla="*/ 0 h 48"/>
                <a:gd name="T2" fmla="*/ 1030 w 1038"/>
                <a:gd name="T3" fmla="*/ 0 h 48"/>
                <a:gd name="T4" fmla="*/ 1030 w 1038"/>
                <a:gd name="T5" fmla="*/ 39 h 48"/>
                <a:gd name="T6" fmla="*/ 8 w 1038"/>
                <a:gd name="T7" fmla="*/ 39 h 48"/>
                <a:gd name="T8" fmla="*/ 8 w 1038"/>
                <a:gd name="T9" fmla="*/ 0 h 48"/>
                <a:gd name="T10" fmla="*/ 0 w 1038"/>
                <a:gd name="T11" fmla="*/ 0 h 48"/>
                <a:gd name="T12" fmla="*/ 0 w 1038"/>
                <a:gd name="T13" fmla="*/ 48 h 48"/>
                <a:gd name="T14" fmla="*/ 1038 w 1038"/>
                <a:gd name="T15" fmla="*/ 48 h 48"/>
                <a:gd name="T16" fmla="*/ 1038 w 1038"/>
                <a:gd name="T17" fmla="*/ 39 h 48"/>
                <a:gd name="T18" fmla="*/ 1038 w 1038"/>
                <a:gd name="T19" fmla="*/ 48 h 48"/>
                <a:gd name="T20" fmla="*/ 1038 w 1038"/>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48">
                  <a:moveTo>
                    <a:pt x="1038" y="0"/>
                  </a:moveTo>
                  <a:lnTo>
                    <a:pt x="1030" y="0"/>
                  </a:lnTo>
                  <a:lnTo>
                    <a:pt x="1030" y="39"/>
                  </a:lnTo>
                  <a:lnTo>
                    <a:pt x="8" y="39"/>
                  </a:lnTo>
                  <a:lnTo>
                    <a:pt x="8" y="0"/>
                  </a:lnTo>
                  <a:lnTo>
                    <a:pt x="0" y="0"/>
                  </a:lnTo>
                  <a:lnTo>
                    <a:pt x="0" y="48"/>
                  </a:lnTo>
                  <a:lnTo>
                    <a:pt x="1038" y="48"/>
                  </a:lnTo>
                  <a:lnTo>
                    <a:pt x="1038" y="39"/>
                  </a:lnTo>
                  <a:lnTo>
                    <a:pt x="1038" y="48"/>
                  </a:lnTo>
                  <a:lnTo>
                    <a:pt x="10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93" name="Freeform 262">
              <a:extLst>
                <a:ext uri="{FF2B5EF4-FFF2-40B4-BE49-F238E27FC236}">
                  <a16:creationId xmlns:a16="http://schemas.microsoft.com/office/drawing/2014/main" id="{C2522D7D-5F4E-4C66-9CA4-FD64C6A40F4D}"/>
                </a:ext>
              </a:extLst>
            </p:cNvPr>
            <p:cNvSpPr>
              <a:spLocks/>
            </p:cNvSpPr>
            <p:nvPr/>
          </p:nvSpPr>
          <p:spPr bwMode="auto">
            <a:xfrm>
              <a:off x="5042191" y="2615862"/>
              <a:ext cx="794236" cy="625160"/>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94" name="Freeform 263">
              <a:extLst>
                <a:ext uri="{FF2B5EF4-FFF2-40B4-BE49-F238E27FC236}">
                  <a16:creationId xmlns:a16="http://schemas.microsoft.com/office/drawing/2014/main" id="{F22F2C57-6E3F-4906-B5DA-F5780A238982}"/>
                </a:ext>
              </a:extLst>
            </p:cNvPr>
            <p:cNvSpPr>
              <a:spLocks/>
            </p:cNvSpPr>
            <p:nvPr/>
          </p:nvSpPr>
          <p:spPr bwMode="auto">
            <a:xfrm>
              <a:off x="5049295" y="2615862"/>
              <a:ext cx="778608" cy="625160"/>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w="127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95" name="Freeform 224">
              <a:extLst>
                <a:ext uri="{FF2B5EF4-FFF2-40B4-BE49-F238E27FC236}">
                  <a16:creationId xmlns:a16="http://schemas.microsoft.com/office/drawing/2014/main" id="{8CBDED23-AECD-4C51-9F9D-131350F6194A}"/>
                </a:ext>
              </a:extLst>
            </p:cNvPr>
            <p:cNvSpPr>
              <a:spLocks/>
            </p:cNvSpPr>
            <p:nvPr/>
          </p:nvSpPr>
          <p:spPr bwMode="auto">
            <a:xfrm>
              <a:off x="5096181" y="3273700"/>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chemeClr val="tx1"/>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96" name="Freeform 220">
              <a:extLst>
                <a:ext uri="{FF2B5EF4-FFF2-40B4-BE49-F238E27FC236}">
                  <a16:creationId xmlns:a16="http://schemas.microsoft.com/office/drawing/2014/main" id="{FF746C0F-6E7B-46E3-BB19-D4B1084D150D}"/>
                </a:ext>
              </a:extLst>
            </p:cNvPr>
            <p:cNvSpPr>
              <a:spLocks/>
            </p:cNvSpPr>
            <p:nvPr/>
          </p:nvSpPr>
          <p:spPr bwMode="auto">
            <a:xfrm>
              <a:off x="5751178" y="3273700"/>
              <a:ext cx="32679" cy="32679"/>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897" name="Group 896">
            <a:extLst>
              <a:ext uri="{FF2B5EF4-FFF2-40B4-BE49-F238E27FC236}">
                <a16:creationId xmlns:a16="http://schemas.microsoft.com/office/drawing/2014/main" id="{40483388-3379-45A1-BCD8-278A834F0FE6}"/>
              </a:ext>
            </a:extLst>
          </p:cNvPr>
          <p:cNvGrpSpPr/>
          <p:nvPr/>
        </p:nvGrpSpPr>
        <p:grpSpPr>
          <a:xfrm>
            <a:off x="8652605" y="6976545"/>
            <a:ext cx="1432185" cy="2240272"/>
            <a:chOff x="6367813" y="2864505"/>
            <a:chExt cx="1891107" cy="2958139"/>
          </a:xfrm>
        </p:grpSpPr>
        <p:grpSp>
          <p:nvGrpSpPr>
            <p:cNvPr id="898" name="Group 897">
              <a:extLst>
                <a:ext uri="{FF2B5EF4-FFF2-40B4-BE49-F238E27FC236}">
                  <a16:creationId xmlns:a16="http://schemas.microsoft.com/office/drawing/2014/main" id="{956D8C18-5B99-4991-B5BA-FBB9EE58FA54}"/>
                </a:ext>
              </a:extLst>
            </p:cNvPr>
            <p:cNvGrpSpPr/>
            <p:nvPr/>
          </p:nvGrpSpPr>
          <p:grpSpPr>
            <a:xfrm>
              <a:off x="6910565" y="3820714"/>
              <a:ext cx="1348355" cy="1646358"/>
              <a:chOff x="6409804" y="2276799"/>
              <a:chExt cx="1075262" cy="1312908"/>
            </a:xfrm>
          </p:grpSpPr>
          <p:sp>
            <p:nvSpPr>
              <p:cNvPr id="979" name="Freeform: Shape 978">
                <a:extLst>
                  <a:ext uri="{FF2B5EF4-FFF2-40B4-BE49-F238E27FC236}">
                    <a16:creationId xmlns:a16="http://schemas.microsoft.com/office/drawing/2014/main" id="{087A2708-726B-4038-B2A9-BBA8F0EA68E6}"/>
                  </a:ext>
                </a:extLst>
              </p:cNvPr>
              <p:cNvSpPr/>
              <p:nvPr/>
            </p:nvSpPr>
            <p:spPr>
              <a:xfrm>
                <a:off x="6409804" y="2276799"/>
                <a:ext cx="1075262" cy="1312908"/>
              </a:xfrm>
              <a:custGeom>
                <a:avLst/>
                <a:gdLst>
                  <a:gd name="connsiteX0" fmla="*/ 124702 w 1075262"/>
                  <a:gd name="connsiteY0" fmla="*/ 0 h 1312908"/>
                  <a:gd name="connsiteX1" fmla="*/ 952913 w 1075262"/>
                  <a:gd name="connsiteY1" fmla="*/ 0 h 1312908"/>
                  <a:gd name="connsiteX2" fmla="*/ 1075262 w 1075262"/>
                  <a:gd name="connsiteY2" fmla="*/ 125225 h 1312908"/>
                  <a:gd name="connsiteX3" fmla="*/ 1075262 w 1075262"/>
                  <a:gd name="connsiteY3" fmla="*/ 1207665 h 1312908"/>
                  <a:gd name="connsiteX4" fmla="*/ 1075262 w 1075262"/>
                  <a:gd name="connsiteY4" fmla="*/ 1312908 h 1312908"/>
                  <a:gd name="connsiteX5" fmla="*/ 0 w 1075262"/>
                  <a:gd name="connsiteY5" fmla="*/ 1312908 h 1312908"/>
                  <a:gd name="connsiteX6" fmla="*/ 0 w 1075262"/>
                  <a:gd name="connsiteY6" fmla="*/ 1274696 h 1312908"/>
                  <a:gd name="connsiteX7" fmla="*/ 0 w 1075262"/>
                  <a:gd name="connsiteY7" fmla="*/ 125225 h 1312908"/>
                  <a:gd name="connsiteX8" fmla="*/ 124702 w 1075262"/>
                  <a:gd name="connsiteY8"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5262" h="1312908">
                    <a:moveTo>
                      <a:pt x="124702" y="0"/>
                    </a:moveTo>
                    <a:cubicBezTo>
                      <a:pt x="124702" y="0"/>
                      <a:pt x="124702" y="0"/>
                      <a:pt x="952913" y="0"/>
                    </a:cubicBezTo>
                    <a:cubicBezTo>
                      <a:pt x="1021146" y="0"/>
                      <a:pt x="1075262" y="56706"/>
                      <a:pt x="1075262" y="125225"/>
                    </a:cubicBezTo>
                    <a:cubicBezTo>
                      <a:pt x="1075262" y="125225"/>
                      <a:pt x="1075262" y="125225"/>
                      <a:pt x="1075262" y="1207665"/>
                    </a:cubicBezTo>
                    <a:lnTo>
                      <a:pt x="1075262" y="1312908"/>
                    </a:lnTo>
                    <a:lnTo>
                      <a:pt x="0" y="1312908"/>
                    </a:lnTo>
                    <a:lnTo>
                      <a:pt x="0" y="1274696"/>
                    </a:lnTo>
                    <a:cubicBezTo>
                      <a:pt x="0" y="1110486"/>
                      <a:pt x="0" y="782065"/>
                      <a:pt x="0" y="125225"/>
                    </a:cubicBezTo>
                    <a:cubicBezTo>
                      <a:pt x="0" y="56706"/>
                      <a:pt x="54116" y="0"/>
                      <a:pt x="124702"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980" name="Freeform: Shape 979">
                <a:extLst>
                  <a:ext uri="{FF2B5EF4-FFF2-40B4-BE49-F238E27FC236}">
                    <a16:creationId xmlns:a16="http://schemas.microsoft.com/office/drawing/2014/main" id="{D9520631-65E8-4737-AC3F-A02787F0B403}"/>
                  </a:ext>
                </a:extLst>
              </p:cNvPr>
              <p:cNvSpPr/>
              <p:nvPr/>
            </p:nvSpPr>
            <p:spPr>
              <a:xfrm flipH="1">
                <a:off x="7200560" y="2276799"/>
                <a:ext cx="284506" cy="1312908"/>
              </a:xfrm>
              <a:custGeom>
                <a:avLst/>
                <a:gdLst>
                  <a:gd name="connsiteX0" fmla="*/ 122349 w 284506"/>
                  <a:gd name="connsiteY0" fmla="*/ 0 h 1312908"/>
                  <a:gd name="connsiteX1" fmla="*/ 268135 w 284506"/>
                  <a:gd name="connsiteY1" fmla="*/ 0 h 1312908"/>
                  <a:gd name="connsiteX2" fmla="*/ 284506 w 284506"/>
                  <a:gd name="connsiteY2" fmla="*/ 0 h 1312908"/>
                  <a:gd name="connsiteX3" fmla="*/ 159760 w 284506"/>
                  <a:gd name="connsiteY3" fmla="*/ 125225 h 1312908"/>
                  <a:gd name="connsiteX4" fmla="*/ 159760 w 284506"/>
                  <a:gd name="connsiteY4" fmla="*/ 1289168 h 1312908"/>
                  <a:gd name="connsiteX5" fmla="*/ 159760 w 284506"/>
                  <a:gd name="connsiteY5" fmla="*/ 1312908 h 1312908"/>
                  <a:gd name="connsiteX6" fmla="*/ 0 w 284506"/>
                  <a:gd name="connsiteY6" fmla="*/ 1312908 h 1312908"/>
                  <a:gd name="connsiteX7" fmla="*/ 0 w 284506"/>
                  <a:gd name="connsiteY7" fmla="*/ 1207665 h 1312908"/>
                  <a:gd name="connsiteX8" fmla="*/ 0 w 284506"/>
                  <a:gd name="connsiteY8" fmla="*/ 125225 h 1312908"/>
                  <a:gd name="connsiteX9" fmla="*/ 122349 w 284506"/>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506" h="1312908">
                    <a:moveTo>
                      <a:pt x="122349" y="0"/>
                    </a:moveTo>
                    <a:cubicBezTo>
                      <a:pt x="174112" y="0"/>
                      <a:pt x="222640" y="0"/>
                      <a:pt x="268135" y="0"/>
                    </a:cubicBezTo>
                    <a:lnTo>
                      <a:pt x="284506" y="0"/>
                    </a:lnTo>
                    <a:cubicBezTo>
                      <a:pt x="216249" y="0"/>
                      <a:pt x="159760" y="56706"/>
                      <a:pt x="159760" y="125225"/>
                    </a:cubicBezTo>
                    <a:cubicBezTo>
                      <a:pt x="159760" y="790335"/>
                      <a:pt x="159760" y="1122890"/>
                      <a:pt x="159760" y="1289168"/>
                    </a:cubicBezTo>
                    <a:lnTo>
                      <a:pt x="159760" y="1312908"/>
                    </a:lnTo>
                    <a:lnTo>
                      <a:pt x="0" y="1312908"/>
                    </a:lnTo>
                    <a:lnTo>
                      <a:pt x="0" y="1207665"/>
                    </a:lnTo>
                    <a:cubicBezTo>
                      <a:pt x="0" y="125225"/>
                      <a:pt x="0" y="125225"/>
                      <a:pt x="0" y="125225"/>
                    </a:cubicBezTo>
                    <a:cubicBezTo>
                      <a:pt x="0" y="56706"/>
                      <a:pt x="54116" y="0"/>
                      <a:pt x="122349"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sp>
          <p:nvSpPr>
            <p:cNvPr id="899" name="Freeform 269">
              <a:extLst>
                <a:ext uri="{FF2B5EF4-FFF2-40B4-BE49-F238E27FC236}">
                  <a16:creationId xmlns:a16="http://schemas.microsoft.com/office/drawing/2014/main" id="{4A09E713-7F2A-4C5E-8227-64AFE8F1EED3}"/>
                </a:ext>
              </a:extLst>
            </p:cNvPr>
            <p:cNvSpPr>
              <a:spLocks/>
            </p:cNvSpPr>
            <p:nvPr/>
          </p:nvSpPr>
          <p:spPr bwMode="auto">
            <a:xfrm>
              <a:off x="6924772" y="4970153"/>
              <a:ext cx="1122445" cy="654996"/>
            </a:xfrm>
            <a:custGeom>
              <a:avLst/>
              <a:gdLst>
                <a:gd name="T0" fmla="*/ 790 w 790"/>
                <a:gd name="T1" fmla="*/ 0 h 461"/>
                <a:gd name="T2" fmla="*/ 530 w 790"/>
                <a:gd name="T3" fmla="*/ 0 h 461"/>
                <a:gd name="T4" fmla="*/ 582 w 790"/>
                <a:gd name="T5" fmla="*/ 150 h 461"/>
                <a:gd name="T6" fmla="*/ 52 w 790"/>
                <a:gd name="T7" fmla="*/ 150 h 461"/>
                <a:gd name="T8" fmla="*/ 0 w 790"/>
                <a:gd name="T9" fmla="*/ 29 h 461"/>
                <a:gd name="T10" fmla="*/ 0 w 790"/>
                <a:gd name="T11" fmla="*/ 369 h 461"/>
                <a:gd name="T12" fmla="*/ 110 w 790"/>
                <a:gd name="T13" fmla="*/ 382 h 461"/>
                <a:gd name="T14" fmla="*/ 156 w 790"/>
                <a:gd name="T15" fmla="*/ 382 h 461"/>
                <a:gd name="T16" fmla="*/ 164 w 790"/>
                <a:gd name="T17" fmla="*/ 382 h 461"/>
                <a:gd name="T18" fmla="*/ 164 w 790"/>
                <a:gd name="T19" fmla="*/ 388 h 461"/>
                <a:gd name="T20" fmla="*/ 790 w 790"/>
                <a:gd name="T21" fmla="*/ 461 h 461"/>
                <a:gd name="T22" fmla="*/ 790 w 790"/>
                <a:gd name="T23"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0" h="461">
                  <a:moveTo>
                    <a:pt x="790" y="0"/>
                  </a:moveTo>
                  <a:lnTo>
                    <a:pt x="530" y="0"/>
                  </a:lnTo>
                  <a:lnTo>
                    <a:pt x="582" y="150"/>
                  </a:lnTo>
                  <a:lnTo>
                    <a:pt x="52" y="150"/>
                  </a:lnTo>
                  <a:lnTo>
                    <a:pt x="0" y="29"/>
                  </a:lnTo>
                  <a:lnTo>
                    <a:pt x="0" y="369"/>
                  </a:lnTo>
                  <a:lnTo>
                    <a:pt x="110" y="382"/>
                  </a:lnTo>
                  <a:lnTo>
                    <a:pt x="156" y="382"/>
                  </a:lnTo>
                  <a:lnTo>
                    <a:pt x="164" y="382"/>
                  </a:lnTo>
                  <a:lnTo>
                    <a:pt x="164" y="388"/>
                  </a:lnTo>
                  <a:lnTo>
                    <a:pt x="790" y="461"/>
                  </a:lnTo>
                  <a:lnTo>
                    <a:pt x="7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00" name="Freeform 271">
              <a:extLst>
                <a:ext uri="{FF2B5EF4-FFF2-40B4-BE49-F238E27FC236}">
                  <a16:creationId xmlns:a16="http://schemas.microsoft.com/office/drawing/2014/main" id="{EF3C4694-46CF-408E-A204-CA19826A39FE}"/>
                </a:ext>
              </a:extLst>
            </p:cNvPr>
            <p:cNvSpPr>
              <a:spLocks/>
            </p:cNvSpPr>
            <p:nvPr/>
          </p:nvSpPr>
          <p:spPr bwMode="auto">
            <a:xfrm>
              <a:off x="6919089" y="5002832"/>
              <a:ext cx="5683" cy="491602"/>
            </a:xfrm>
            <a:custGeom>
              <a:avLst/>
              <a:gdLst>
                <a:gd name="T0" fmla="*/ 0 w 4"/>
                <a:gd name="T1" fmla="*/ 0 h 346"/>
                <a:gd name="T2" fmla="*/ 0 w 4"/>
                <a:gd name="T3" fmla="*/ 344 h 346"/>
                <a:gd name="T4" fmla="*/ 4 w 4"/>
                <a:gd name="T5" fmla="*/ 346 h 346"/>
                <a:gd name="T6" fmla="*/ 4 w 4"/>
                <a:gd name="T7" fmla="*/ 6 h 346"/>
                <a:gd name="T8" fmla="*/ 0 w 4"/>
                <a:gd name="T9" fmla="*/ 0 h 346"/>
              </a:gdLst>
              <a:ahLst/>
              <a:cxnLst>
                <a:cxn ang="0">
                  <a:pos x="T0" y="T1"/>
                </a:cxn>
                <a:cxn ang="0">
                  <a:pos x="T2" y="T3"/>
                </a:cxn>
                <a:cxn ang="0">
                  <a:pos x="T4" y="T5"/>
                </a:cxn>
                <a:cxn ang="0">
                  <a:pos x="T6" y="T7"/>
                </a:cxn>
                <a:cxn ang="0">
                  <a:pos x="T8" y="T9"/>
                </a:cxn>
              </a:cxnLst>
              <a:rect l="0" t="0" r="r" b="b"/>
              <a:pathLst>
                <a:path w="4" h="346">
                  <a:moveTo>
                    <a:pt x="0" y="0"/>
                  </a:moveTo>
                  <a:lnTo>
                    <a:pt x="0" y="344"/>
                  </a:lnTo>
                  <a:lnTo>
                    <a:pt x="4" y="346"/>
                  </a:lnTo>
                  <a:lnTo>
                    <a:pt x="4"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01" name="Freeform 272">
              <a:extLst>
                <a:ext uri="{FF2B5EF4-FFF2-40B4-BE49-F238E27FC236}">
                  <a16:creationId xmlns:a16="http://schemas.microsoft.com/office/drawing/2014/main" id="{3964844E-B25C-4D16-BD38-1BF645CDC280}"/>
                </a:ext>
              </a:extLst>
            </p:cNvPr>
            <p:cNvSpPr>
              <a:spLocks/>
            </p:cNvSpPr>
            <p:nvPr/>
          </p:nvSpPr>
          <p:spPr bwMode="auto">
            <a:xfrm>
              <a:off x="8069950" y="4945999"/>
              <a:ext cx="0" cy="704724"/>
            </a:xfrm>
            <a:custGeom>
              <a:avLst/>
              <a:gdLst>
                <a:gd name="T0" fmla="*/ 0 h 238"/>
                <a:gd name="T1" fmla="*/ 0 h 238"/>
                <a:gd name="T2" fmla="*/ 236 h 238"/>
                <a:gd name="T3" fmla="*/ 238 h 238"/>
                <a:gd name="T4" fmla="*/ 238 h 238"/>
                <a:gd name="T5" fmla="*/ 0 h 238"/>
              </a:gdLst>
              <a:ahLst/>
              <a:cxnLst>
                <a:cxn ang="0">
                  <a:pos x="0" y="T0"/>
                </a:cxn>
                <a:cxn ang="0">
                  <a:pos x="0" y="T1"/>
                </a:cxn>
                <a:cxn ang="0">
                  <a:pos x="0" y="T2"/>
                </a:cxn>
                <a:cxn ang="0">
                  <a:pos x="0" y="T3"/>
                </a:cxn>
                <a:cxn ang="0">
                  <a:pos x="0" y="T4"/>
                </a:cxn>
                <a:cxn ang="0">
                  <a:pos x="0" y="T5"/>
                </a:cxn>
              </a:cxnLst>
              <a:rect l="0" t="0" r="r" b="b"/>
              <a:pathLst>
                <a:path h="238">
                  <a:moveTo>
                    <a:pt x="0" y="0"/>
                  </a:moveTo>
                  <a:cubicBezTo>
                    <a:pt x="0" y="0"/>
                    <a:pt x="0" y="0"/>
                    <a:pt x="0" y="0"/>
                  </a:cubicBezTo>
                  <a:cubicBezTo>
                    <a:pt x="0" y="236"/>
                    <a:pt x="0" y="236"/>
                    <a:pt x="0" y="236"/>
                  </a:cubicBezTo>
                  <a:cubicBezTo>
                    <a:pt x="0" y="237"/>
                    <a:pt x="0" y="237"/>
                    <a:pt x="0" y="238"/>
                  </a:cubicBezTo>
                  <a:cubicBezTo>
                    <a:pt x="0" y="238"/>
                    <a:pt x="0" y="238"/>
                    <a:pt x="0" y="238"/>
                  </a:cubicBezTo>
                  <a:cubicBezTo>
                    <a:pt x="0" y="0"/>
                    <a:pt x="0" y="0"/>
                    <a:pt x="0" y="0"/>
                  </a:cubicBezTo>
                </a:path>
              </a:pathLst>
            </a:custGeom>
            <a:solidFill>
              <a:srgbClr val="C7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02" name="Freeform 276">
              <a:extLst>
                <a:ext uri="{FF2B5EF4-FFF2-40B4-BE49-F238E27FC236}">
                  <a16:creationId xmlns:a16="http://schemas.microsoft.com/office/drawing/2014/main" id="{CE4D1CCD-05AF-47EB-BE6D-BE0353BE2057}"/>
                </a:ext>
              </a:extLst>
            </p:cNvPr>
            <p:cNvSpPr>
              <a:spLocks/>
            </p:cNvSpPr>
            <p:nvPr/>
          </p:nvSpPr>
          <p:spPr bwMode="auto">
            <a:xfrm>
              <a:off x="6896356" y="4945999"/>
              <a:ext cx="2841" cy="569748"/>
            </a:xfrm>
            <a:custGeom>
              <a:avLst/>
              <a:gdLst>
                <a:gd name="T0" fmla="*/ 0 w 2"/>
                <a:gd name="T1" fmla="*/ 0 h 401"/>
                <a:gd name="T2" fmla="*/ 0 w 2"/>
                <a:gd name="T3" fmla="*/ 401 h 401"/>
                <a:gd name="T4" fmla="*/ 2 w 2"/>
                <a:gd name="T5" fmla="*/ 401 h 401"/>
                <a:gd name="T6" fmla="*/ 2 w 2"/>
                <a:gd name="T7" fmla="*/ 5 h 401"/>
                <a:gd name="T8" fmla="*/ 0 w 2"/>
                <a:gd name="T9" fmla="*/ 0 h 401"/>
              </a:gdLst>
              <a:ahLst/>
              <a:cxnLst>
                <a:cxn ang="0">
                  <a:pos x="T0" y="T1"/>
                </a:cxn>
                <a:cxn ang="0">
                  <a:pos x="T2" y="T3"/>
                </a:cxn>
                <a:cxn ang="0">
                  <a:pos x="T4" y="T5"/>
                </a:cxn>
                <a:cxn ang="0">
                  <a:pos x="T6" y="T7"/>
                </a:cxn>
                <a:cxn ang="0">
                  <a:pos x="T8" y="T9"/>
                </a:cxn>
              </a:cxnLst>
              <a:rect l="0" t="0" r="r" b="b"/>
              <a:pathLst>
                <a:path w="2" h="401">
                  <a:moveTo>
                    <a:pt x="0" y="0"/>
                  </a:moveTo>
                  <a:lnTo>
                    <a:pt x="0" y="401"/>
                  </a:lnTo>
                  <a:lnTo>
                    <a:pt x="2" y="401"/>
                  </a:lnTo>
                  <a:lnTo>
                    <a:pt x="2"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03" name="Freeform 280">
              <a:extLst>
                <a:ext uri="{FF2B5EF4-FFF2-40B4-BE49-F238E27FC236}">
                  <a16:creationId xmlns:a16="http://schemas.microsoft.com/office/drawing/2014/main" id="{FC8F3957-FBBD-4531-A8AD-3545FF9640DD}"/>
                </a:ext>
              </a:extLst>
            </p:cNvPr>
            <p:cNvSpPr>
              <a:spLocks/>
            </p:cNvSpPr>
            <p:nvPr/>
          </p:nvSpPr>
          <p:spPr bwMode="auto">
            <a:xfrm>
              <a:off x="6924772" y="5494434"/>
              <a:ext cx="156290" cy="26995"/>
            </a:xfrm>
            <a:custGeom>
              <a:avLst/>
              <a:gdLst>
                <a:gd name="T0" fmla="*/ 0 w 110"/>
                <a:gd name="T1" fmla="*/ 0 h 19"/>
                <a:gd name="T2" fmla="*/ 0 w 110"/>
                <a:gd name="T3" fmla="*/ 17 h 19"/>
                <a:gd name="T4" fmla="*/ 21 w 110"/>
                <a:gd name="T5" fmla="*/ 19 h 19"/>
                <a:gd name="T6" fmla="*/ 88 w 110"/>
                <a:gd name="T7" fmla="*/ 10 h 19"/>
                <a:gd name="T8" fmla="*/ 110 w 110"/>
                <a:gd name="T9" fmla="*/ 13 h 19"/>
                <a:gd name="T10" fmla="*/ 0 w 110"/>
                <a:gd name="T11" fmla="*/ 0 h 19"/>
              </a:gdLst>
              <a:ahLst/>
              <a:cxnLst>
                <a:cxn ang="0">
                  <a:pos x="T0" y="T1"/>
                </a:cxn>
                <a:cxn ang="0">
                  <a:pos x="T2" y="T3"/>
                </a:cxn>
                <a:cxn ang="0">
                  <a:pos x="T4" y="T5"/>
                </a:cxn>
                <a:cxn ang="0">
                  <a:pos x="T6" y="T7"/>
                </a:cxn>
                <a:cxn ang="0">
                  <a:pos x="T8" y="T9"/>
                </a:cxn>
                <a:cxn ang="0">
                  <a:pos x="T10" y="T11"/>
                </a:cxn>
              </a:cxnLst>
              <a:rect l="0" t="0" r="r" b="b"/>
              <a:pathLst>
                <a:path w="110" h="19">
                  <a:moveTo>
                    <a:pt x="0" y="0"/>
                  </a:moveTo>
                  <a:lnTo>
                    <a:pt x="0" y="17"/>
                  </a:lnTo>
                  <a:lnTo>
                    <a:pt x="21" y="19"/>
                  </a:lnTo>
                  <a:lnTo>
                    <a:pt x="88" y="10"/>
                  </a:lnTo>
                  <a:lnTo>
                    <a:pt x="110"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04" name="Freeform 286">
              <a:extLst>
                <a:ext uri="{FF2B5EF4-FFF2-40B4-BE49-F238E27FC236}">
                  <a16:creationId xmlns:a16="http://schemas.microsoft.com/office/drawing/2014/main" id="{F9FCF095-21E4-4A8E-BEB6-A7D7B6B84B66}"/>
                </a:ext>
              </a:extLst>
            </p:cNvPr>
            <p:cNvSpPr>
              <a:spLocks/>
            </p:cNvSpPr>
            <p:nvPr/>
          </p:nvSpPr>
          <p:spPr bwMode="auto">
            <a:xfrm>
              <a:off x="6924772" y="5532797"/>
              <a:ext cx="207440" cy="289847"/>
            </a:xfrm>
            <a:custGeom>
              <a:avLst/>
              <a:gdLst>
                <a:gd name="T0" fmla="*/ 88 w 146"/>
                <a:gd name="T1" fmla="*/ 0 h 204"/>
                <a:gd name="T2" fmla="*/ 0 w 146"/>
                <a:gd name="T3" fmla="*/ 11 h 204"/>
                <a:gd name="T4" fmla="*/ 0 w 146"/>
                <a:gd name="T5" fmla="*/ 204 h 204"/>
                <a:gd name="T6" fmla="*/ 129 w 146"/>
                <a:gd name="T7" fmla="*/ 204 h 204"/>
                <a:gd name="T8" fmla="*/ 146 w 146"/>
                <a:gd name="T9" fmla="*/ 6 h 204"/>
                <a:gd name="T10" fmla="*/ 108 w 146"/>
                <a:gd name="T11" fmla="*/ 2 h 204"/>
                <a:gd name="T12" fmla="*/ 88 w 146"/>
                <a:gd name="T13" fmla="*/ 0 h 204"/>
              </a:gdLst>
              <a:ahLst/>
              <a:cxnLst>
                <a:cxn ang="0">
                  <a:pos x="T0" y="T1"/>
                </a:cxn>
                <a:cxn ang="0">
                  <a:pos x="T2" y="T3"/>
                </a:cxn>
                <a:cxn ang="0">
                  <a:pos x="T4" y="T5"/>
                </a:cxn>
                <a:cxn ang="0">
                  <a:pos x="T6" y="T7"/>
                </a:cxn>
                <a:cxn ang="0">
                  <a:pos x="T8" y="T9"/>
                </a:cxn>
                <a:cxn ang="0">
                  <a:pos x="T10" y="T11"/>
                </a:cxn>
                <a:cxn ang="0">
                  <a:pos x="T12" y="T13"/>
                </a:cxn>
              </a:cxnLst>
              <a:rect l="0" t="0" r="r" b="b"/>
              <a:pathLst>
                <a:path w="146" h="204">
                  <a:moveTo>
                    <a:pt x="88" y="0"/>
                  </a:moveTo>
                  <a:lnTo>
                    <a:pt x="0" y="11"/>
                  </a:lnTo>
                  <a:lnTo>
                    <a:pt x="0" y="204"/>
                  </a:lnTo>
                  <a:lnTo>
                    <a:pt x="129" y="204"/>
                  </a:lnTo>
                  <a:lnTo>
                    <a:pt x="146" y="6"/>
                  </a:lnTo>
                  <a:lnTo>
                    <a:pt x="108" y="2"/>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05" name="Freeform 289">
              <a:extLst>
                <a:ext uri="{FF2B5EF4-FFF2-40B4-BE49-F238E27FC236}">
                  <a16:creationId xmlns:a16="http://schemas.microsoft.com/office/drawing/2014/main" id="{BBFD8930-8295-4416-A268-2DBB1C385558}"/>
                </a:ext>
              </a:extLst>
            </p:cNvPr>
            <p:cNvSpPr>
              <a:spLocks/>
            </p:cNvSpPr>
            <p:nvPr/>
          </p:nvSpPr>
          <p:spPr bwMode="auto">
            <a:xfrm>
              <a:off x="7078221" y="5535638"/>
              <a:ext cx="53991" cy="5683"/>
            </a:xfrm>
            <a:custGeom>
              <a:avLst/>
              <a:gdLst>
                <a:gd name="T0" fmla="*/ 0 w 38"/>
                <a:gd name="T1" fmla="*/ 0 h 4"/>
                <a:gd name="T2" fmla="*/ 38 w 38"/>
                <a:gd name="T3" fmla="*/ 4 h 4"/>
                <a:gd name="T4" fmla="*/ 38 w 38"/>
                <a:gd name="T5" fmla="*/ 0 h 4"/>
                <a:gd name="T6" fmla="*/ 0 w 38"/>
                <a:gd name="T7" fmla="*/ 0 h 4"/>
              </a:gdLst>
              <a:ahLst/>
              <a:cxnLst>
                <a:cxn ang="0">
                  <a:pos x="T0" y="T1"/>
                </a:cxn>
                <a:cxn ang="0">
                  <a:pos x="T2" y="T3"/>
                </a:cxn>
                <a:cxn ang="0">
                  <a:pos x="T4" y="T5"/>
                </a:cxn>
                <a:cxn ang="0">
                  <a:pos x="T6" y="T7"/>
                </a:cxn>
              </a:cxnLst>
              <a:rect l="0" t="0" r="r" b="b"/>
              <a:pathLst>
                <a:path w="38" h="4">
                  <a:moveTo>
                    <a:pt x="0" y="0"/>
                  </a:moveTo>
                  <a:lnTo>
                    <a:pt x="38" y="4"/>
                  </a:lnTo>
                  <a:lnTo>
                    <a:pt x="38" y="0"/>
                  </a:lnTo>
                  <a:lnTo>
                    <a:pt x="0" y="0"/>
                  </a:lnTo>
                  <a:close/>
                </a:path>
              </a:pathLst>
            </a:custGeom>
            <a:solidFill>
              <a:srgbClr val="B5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06" name="Freeform 290">
              <a:extLst>
                <a:ext uri="{FF2B5EF4-FFF2-40B4-BE49-F238E27FC236}">
                  <a16:creationId xmlns:a16="http://schemas.microsoft.com/office/drawing/2014/main" id="{2298C816-68EC-471D-81FE-0149838B95B4}"/>
                </a:ext>
              </a:extLst>
            </p:cNvPr>
            <p:cNvSpPr>
              <a:spLocks/>
            </p:cNvSpPr>
            <p:nvPr/>
          </p:nvSpPr>
          <p:spPr bwMode="auto">
            <a:xfrm>
              <a:off x="7078221" y="5535638"/>
              <a:ext cx="53991" cy="5683"/>
            </a:xfrm>
            <a:custGeom>
              <a:avLst/>
              <a:gdLst>
                <a:gd name="T0" fmla="*/ 0 w 38"/>
                <a:gd name="T1" fmla="*/ 0 h 4"/>
                <a:gd name="T2" fmla="*/ 38 w 38"/>
                <a:gd name="T3" fmla="*/ 4 h 4"/>
                <a:gd name="T4" fmla="*/ 38 w 38"/>
                <a:gd name="T5" fmla="*/ 0 h 4"/>
                <a:gd name="T6" fmla="*/ 0 w 38"/>
                <a:gd name="T7" fmla="*/ 0 h 4"/>
              </a:gdLst>
              <a:ahLst/>
              <a:cxnLst>
                <a:cxn ang="0">
                  <a:pos x="T0" y="T1"/>
                </a:cxn>
                <a:cxn ang="0">
                  <a:pos x="T2" y="T3"/>
                </a:cxn>
                <a:cxn ang="0">
                  <a:pos x="T4" y="T5"/>
                </a:cxn>
                <a:cxn ang="0">
                  <a:pos x="T6" y="T7"/>
                </a:cxn>
              </a:cxnLst>
              <a:rect l="0" t="0" r="r" b="b"/>
              <a:pathLst>
                <a:path w="38" h="4">
                  <a:moveTo>
                    <a:pt x="0" y="0"/>
                  </a:moveTo>
                  <a:lnTo>
                    <a:pt x="38" y="4"/>
                  </a:lnTo>
                  <a:lnTo>
                    <a:pt x="3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07" name="Freeform 297">
              <a:extLst>
                <a:ext uri="{FF2B5EF4-FFF2-40B4-BE49-F238E27FC236}">
                  <a16:creationId xmlns:a16="http://schemas.microsoft.com/office/drawing/2014/main" id="{2DB4093A-0F48-4D2F-B2E4-0EF64A4575E0}"/>
                </a:ext>
              </a:extLst>
            </p:cNvPr>
            <p:cNvSpPr>
              <a:spLocks/>
            </p:cNvSpPr>
            <p:nvPr/>
          </p:nvSpPr>
          <p:spPr bwMode="auto">
            <a:xfrm>
              <a:off x="7081062" y="5512905"/>
              <a:ext cx="76725" cy="8525"/>
            </a:xfrm>
            <a:custGeom>
              <a:avLst/>
              <a:gdLst>
                <a:gd name="T0" fmla="*/ 0 w 54"/>
                <a:gd name="T1" fmla="*/ 0 h 6"/>
                <a:gd name="T2" fmla="*/ 46 w 54"/>
                <a:gd name="T3" fmla="*/ 4 h 6"/>
                <a:gd name="T4" fmla="*/ 46 w 54"/>
                <a:gd name="T5" fmla="*/ 0 h 6"/>
                <a:gd name="T6" fmla="*/ 46 w 54"/>
                <a:gd name="T7" fmla="*/ 4 h 6"/>
                <a:gd name="T8" fmla="*/ 54 w 54"/>
                <a:gd name="T9" fmla="*/ 6 h 6"/>
                <a:gd name="T10" fmla="*/ 54 w 54"/>
                <a:gd name="T11" fmla="*/ 0 h 6"/>
                <a:gd name="T12" fmla="*/ 46 w 54"/>
                <a:gd name="T13" fmla="*/ 0 h 6"/>
                <a:gd name="T14" fmla="*/ 0 w 54"/>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6">
                  <a:moveTo>
                    <a:pt x="0" y="0"/>
                  </a:moveTo>
                  <a:lnTo>
                    <a:pt x="46" y="4"/>
                  </a:lnTo>
                  <a:lnTo>
                    <a:pt x="46" y="0"/>
                  </a:lnTo>
                  <a:lnTo>
                    <a:pt x="46" y="4"/>
                  </a:lnTo>
                  <a:lnTo>
                    <a:pt x="54" y="6"/>
                  </a:lnTo>
                  <a:lnTo>
                    <a:pt x="54" y="0"/>
                  </a:lnTo>
                  <a:lnTo>
                    <a:pt x="46" y="0"/>
                  </a:lnTo>
                  <a:lnTo>
                    <a:pt x="0" y="0"/>
                  </a:lnTo>
                  <a:close/>
                </a:path>
              </a:pathLst>
            </a:custGeom>
            <a:solidFill>
              <a:srgbClr val="B5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08" name="Freeform 301">
              <a:extLst>
                <a:ext uri="{FF2B5EF4-FFF2-40B4-BE49-F238E27FC236}">
                  <a16:creationId xmlns:a16="http://schemas.microsoft.com/office/drawing/2014/main" id="{88D89F7F-1A53-4DE0-AA8E-6650361122F3}"/>
                </a:ext>
              </a:extLst>
            </p:cNvPr>
            <p:cNvSpPr>
              <a:spLocks/>
            </p:cNvSpPr>
            <p:nvPr/>
          </p:nvSpPr>
          <p:spPr bwMode="auto">
            <a:xfrm>
              <a:off x="6367813" y="4221384"/>
              <a:ext cx="870961" cy="598164"/>
            </a:xfrm>
            <a:custGeom>
              <a:avLst/>
              <a:gdLst>
                <a:gd name="T0" fmla="*/ 15 w 295"/>
                <a:gd name="T1" fmla="*/ 191 h 202"/>
                <a:gd name="T2" fmla="*/ 52 w 295"/>
                <a:gd name="T3" fmla="*/ 195 h 202"/>
                <a:gd name="T4" fmla="*/ 275 w 295"/>
                <a:gd name="T5" fmla="*/ 63 h 202"/>
                <a:gd name="T6" fmla="*/ 287 w 295"/>
                <a:gd name="T7" fmla="*/ 20 h 202"/>
                <a:gd name="T8" fmla="*/ 244 w 295"/>
                <a:gd name="T9" fmla="*/ 9 h 202"/>
                <a:gd name="T10" fmla="*/ 20 w 295"/>
                <a:gd name="T11" fmla="*/ 141 h 202"/>
                <a:gd name="T12" fmla="*/ 9 w 295"/>
                <a:gd name="T13" fmla="*/ 183 h 202"/>
                <a:gd name="T14" fmla="*/ 15 w 295"/>
                <a:gd name="T15" fmla="*/ 191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 h="202">
                  <a:moveTo>
                    <a:pt x="15" y="191"/>
                  </a:moveTo>
                  <a:cubicBezTo>
                    <a:pt x="25" y="200"/>
                    <a:pt x="40" y="202"/>
                    <a:pt x="52" y="195"/>
                  </a:cubicBezTo>
                  <a:cubicBezTo>
                    <a:pt x="275" y="63"/>
                    <a:pt x="275" y="63"/>
                    <a:pt x="275" y="63"/>
                  </a:cubicBezTo>
                  <a:cubicBezTo>
                    <a:pt x="290" y="54"/>
                    <a:pt x="295" y="35"/>
                    <a:pt x="287" y="20"/>
                  </a:cubicBezTo>
                  <a:cubicBezTo>
                    <a:pt x="278" y="5"/>
                    <a:pt x="259" y="0"/>
                    <a:pt x="244" y="9"/>
                  </a:cubicBezTo>
                  <a:cubicBezTo>
                    <a:pt x="20" y="141"/>
                    <a:pt x="20" y="141"/>
                    <a:pt x="20" y="141"/>
                  </a:cubicBezTo>
                  <a:cubicBezTo>
                    <a:pt x="5" y="149"/>
                    <a:pt x="0" y="169"/>
                    <a:pt x="9" y="183"/>
                  </a:cubicBezTo>
                  <a:cubicBezTo>
                    <a:pt x="10" y="186"/>
                    <a:pt x="13" y="189"/>
                    <a:pt x="15" y="191"/>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09" name="Freeform 302">
              <a:extLst>
                <a:ext uri="{FF2B5EF4-FFF2-40B4-BE49-F238E27FC236}">
                  <a16:creationId xmlns:a16="http://schemas.microsoft.com/office/drawing/2014/main" id="{53CD95F6-156C-486B-AC70-B81FBBBC087D}"/>
                </a:ext>
              </a:extLst>
            </p:cNvPr>
            <p:cNvSpPr>
              <a:spLocks/>
            </p:cNvSpPr>
            <p:nvPr/>
          </p:nvSpPr>
          <p:spPr bwMode="auto">
            <a:xfrm>
              <a:off x="6367813" y="4224226"/>
              <a:ext cx="870961" cy="598164"/>
            </a:xfrm>
            <a:custGeom>
              <a:avLst/>
              <a:gdLst>
                <a:gd name="T0" fmla="*/ 15 w 295"/>
                <a:gd name="T1" fmla="*/ 190 h 202"/>
                <a:gd name="T2" fmla="*/ 12 w 295"/>
                <a:gd name="T3" fmla="*/ 193 h 202"/>
                <a:gd name="T4" fmla="*/ 36 w 295"/>
                <a:gd name="T5" fmla="*/ 202 h 202"/>
                <a:gd name="T6" fmla="*/ 54 w 295"/>
                <a:gd name="T7" fmla="*/ 197 h 202"/>
                <a:gd name="T8" fmla="*/ 277 w 295"/>
                <a:gd name="T9" fmla="*/ 65 h 202"/>
                <a:gd name="T10" fmla="*/ 295 w 295"/>
                <a:gd name="T11" fmla="*/ 35 h 202"/>
                <a:gd name="T12" fmla="*/ 290 w 295"/>
                <a:gd name="T13" fmla="*/ 17 h 202"/>
                <a:gd name="T14" fmla="*/ 259 w 295"/>
                <a:gd name="T15" fmla="*/ 0 h 202"/>
                <a:gd name="T16" fmla="*/ 242 w 295"/>
                <a:gd name="T17" fmla="*/ 4 h 202"/>
                <a:gd name="T18" fmla="*/ 18 w 295"/>
                <a:gd name="T19" fmla="*/ 136 h 202"/>
                <a:gd name="T20" fmla="*/ 0 w 295"/>
                <a:gd name="T21" fmla="*/ 167 h 202"/>
                <a:gd name="T22" fmla="*/ 5 w 295"/>
                <a:gd name="T23" fmla="*/ 185 h 202"/>
                <a:gd name="T24" fmla="*/ 12 w 295"/>
                <a:gd name="T25" fmla="*/ 193 h 202"/>
                <a:gd name="T26" fmla="*/ 15 w 295"/>
                <a:gd name="T27" fmla="*/ 190 h 202"/>
                <a:gd name="T28" fmla="*/ 18 w 295"/>
                <a:gd name="T29" fmla="*/ 187 h 202"/>
                <a:gd name="T30" fmla="*/ 12 w 295"/>
                <a:gd name="T31" fmla="*/ 180 h 202"/>
                <a:gd name="T32" fmla="*/ 8 w 295"/>
                <a:gd name="T33" fmla="*/ 167 h 202"/>
                <a:gd name="T34" fmla="*/ 22 w 295"/>
                <a:gd name="T35" fmla="*/ 143 h 202"/>
                <a:gd name="T36" fmla="*/ 246 w 295"/>
                <a:gd name="T37" fmla="*/ 11 h 202"/>
                <a:gd name="T38" fmla="*/ 259 w 295"/>
                <a:gd name="T39" fmla="*/ 8 h 202"/>
                <a:gd name="T40" fmla="*/ 283 w 295"/>
                <a:gd name="T41" fmla="*/ 21 h 202"/>
                <a:gd name="T42" fmla="*/ 287 w 295"/>
                <a:gd name="T43" fmla="*/ 35 h 202"/>
                <a:gd name="T44" fmla="*/ 273 w 295"/>
                <a:gd name="T45" fmla="*/ 58 h 202"/>
                <a:gd name="T46" fmla="*/ 50 w 295"/>
                <a:gd name="T47" fmla="*/ 190 h 202"/>
                <a:gd name="T48" fmla="*/ 36 w 295"/>
                <a:gd name="T49" fmla="*/ 194 h 202"/>
                <a:gd name="T50" fmla="*/ 18 w 295"/>
                <a:gd name="T51" fmla="*/ 187 h 202"/>
                <a:gd name="T52" fmla="*/ 15 w 295"/>
                <a:gd name="T53" fmla="*/ 19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5" h="202">
                  <a:moveTo>
                    <a:pt x="15" y="190"/>
                  </a:moveTo>
                  <a:cubicBezTo>
                    <a:pt x="12" y="193"/>
                    <a:pt x="12" y="193"/>
                    <a:pt x="12" y="193"/>
                  </a:cubicBezTo>
                  <a:cubicBezTo>
                    <a:pt x="19" y="199"/>
                    <a:pt x="27" y="202"/>
                    <a:pt x="36" y="202"/>
                  </a:cubicBezTo>
                  <a:cubicBezTo>
                    <a:pt x="42" y="202"/>
                    <a:pt x="48" y="200"/>
                    <a:pt x="54" y="197"/>
                  </a:cubicBezTo>
                  <a:cubicBezTo>
                    <a:pt x="277" y="65"/>
                    <a:pt x="277" y="65"/>
                    <a:pt x="277" y="65"/>
                  </a:cubicBezTo>
                  <a:cubicBezTo>
                    <a:pt x="289" y="59"/>
                    <a:pt x="295" y="47"/>
                    <a:pt x="295" y="35"/>
                  </a:cubicBezTo>
                  <a:cubicBezTo>
                    <a:pt x="295" y="29"/>
                    <a:pt x="293" y="23"/>
                    <a:pt x="290" y="17"/>
                  </a:cubicBezTo>
                  <a:cubicBezTo>
                    <a:pt x="283" y="6"/>
                    <a:pt x="272" y="0"/>
                    <a:pt x="259" y="0"/>
                  </a:cubicBezTo>
                  <a:cubicBezTo>
                    <a:pt x="253" y="0"/>
                    <a:pt x="247" y="1"/>
                    <a:pt x="242" y="4"/>
                  </a:cubicBezTo>
                  <a:cubicBezTo>
                    <a:pt x="18" y="136"/>
                    <a:pt x="18" y="136"/>
                    <a:pt x="18" y="136"/>
                  </a:cubicBezTo>
                  <a:cubicBezTo>
                    <a:pt x="7" y="143"/>
                    <a:pt x="0" y="155"/>
                    <a:pt x="0" y="167"/>
                  </a:cubicBezTo>
                  <a:cubicBezTo>
                    <a:pt x="0" y="173"/>
                    <a:pt x="2" y="179"/>
                    <a:pt x="5" y="185"/>
                  </a:cubicBezTo>
                  <a:cubicBezTo>
                    <a:pt x="7" y="188"/>
                    <a:pt x="10" y="191"/>
                    <a:pt x="12" y="193"/>
                  </a:cubicBezTo>
                  <a:cubicBezTo>
                    <a:pt x="15" y="190"/>
                    <a:pt x="15" y="190"/>
                    <a:pt x="15" y="190"/>
                  </a:cubicBezTo>
                  <a:cubicBezTo>
                    <a:pt x="18" y="187"/>
                    <a:pt x="18" y="187"/>
                    <a:pt x="18" y="187"/>
                  </a:cubicBezTo>
                  <a:cubicBezTo>
                    <a:pt x="16" y="185"/>
                    <a:pt x="14" y="183"/>
                    <a:pt x="12" y="180"/>
                  </a:cubicBezTo>
                  <a:cubicBezTo>
                    <a:pt x="10" y="176"/>
                    <a:pt x="8" y="171"/>
                    <a:pt x="8" y="167"/>
                  </a:cubicBezTo>
                  <a:cubicBezTo>
                    <a:pt x="8" y="157"/>
                    <a:pt x="13" y="148"/>
                    <a:pt x="22" y="143"/>
                  </a:cubicBezTo>
                  <a:cubicBezTo>
                    <a:pt x="246" y="11"/>
                    <a:pt x="246" y="11"/>
                    <a:pt x="246" y="11"/>
                  </a:cubicBezTo>
                  <a:cubicBezTo>
                    <a:pt x="250" y="9"/>
                    <a:pt x="255" y="8"/>
                    <a:pt x="259" y="8"/>
                  </a:cubicBezTo>
                  <a:cubicBezTo>
                    <a:pt x="269" y="8"/>
                    <a:pt x="278" y="12"/>
                    <a:pt x="283" y="21"/>
                  </a:cubicBezTo>
                  <a:cubicBezTo>
                    <a:pt x="286" y="25"/>
                    <a:pt x="287" y="30"/>
                    <a:pt x="287" y="35"/>
                  </a:cubicBezTo>
                  <a:cubicBezTo>
                    <a:pt x="287" y="44"/>
                    <a:pt x="282" y="53"/>
                    <a:pt x="273" y="58"/>
                  </a:cubicBezTo>
                  <a:cubicBezTo>
                    <a:pt x="50" y="190"/>
                    <a:pt x="50" y="190"/>
                    <a:pt x="50" y="190"/>
                  </a:cubicBezTo>
                  <a:cubicBezTo>
                    <a:pt x="45" y="193"/>
                    <a:pt x="40" y="194"/>
                    <a:pt x="36" y="194"/>
                  </a:cubicBezTo>
                  <a:cubicBezTo>
                    <a:pt x="29" y="194"/>
                    <a:pt x="23" y="192"/>
                    <a:pt x="18" y="187"/>
                  </a:cubicBezTo>
                  <a:cubicBezTo>
                    <a:pt x="15" y="190"/>
                    <a:pt x="15" y="190"/>
                    <a:pt x="15" y="19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10" name="Freeform 304">
              <a:extLst>
                <a:ext uri="{FF2B5EF4-FFF2-40B4-BE49-F238E27FC236}">
                  <a16:creationId xmlns:a16="http://schemas.microsoft.com/office/drawing/2014/main" id="{C947679C-618F-4292-B242-714D329A822E}"/>
                </a:ext>
              </a:extLst>
            </p:cNvPr>
            <p:cNvSpPr>
              <a:spLocks/>
            </p:cNvSpPr>
            <p:nvPr/>
          </p:nvSpPr>
          <p:spPr bwMode="auto">
            <a:xfrm>
              <a:off x="6559623" y="2885817"/>
              <a:ext cx="885168" cy="1308571"/>
            </a:xfrm>
            <a:custGeom>
              <a:avLst/>
              <a:gdLst>
                <a:gd name="T0" fmla="*/ 92 w 300"/>
                <a:gd name="T1" fmla="*/ 413 h 442"/>
                <a:gd name="T2" fmla="*/ 90 w 300"/>
                <a:gd name="T3" fmla="*/ 416 h 442"/>
                <a:gd name="T4" fmla="*/ 141 w 300"/>
                <a:gd name="T5" fmla="*/ 442 h 442"/>
                <a:gd name="T6" fmla="*/ 142 w 300"/>
                <a:gd name="T7" fmla="*/ 442 h 442"/>
                <a:gd name="T8" fmla="*/ 252 w 300"/>
                <a:gd name="T9" fmla="*/ 402 h 442"/>
                <a:gd name="T10" fmla="*/ 300 w 300"/>
                <a:gd name="T11" fmla="*/ 303 h 442"/>
                <a:gd name="T12" fmla="*/ 296 w 300"/>
                <a:gd name="T13" fmla="*/ 273 h 442"/>
                <a:gd name="T14" fmla="*/ 292 w 300"/>
                <a:gd name="T15" fmla="*/ 274 h 442"/>
                <a:gd name="T16" fmla="*/ 296 w 300"/>
                <a:gd name="T17" fmla="*/ 273 h 442"/>
                <a:gd name="T18" fmla="*/ 263 w 300"/>
                <a:gd name="T19" fmla="*/ 96 h 442"/>
                <a:gd name="T20" fmla="*/ 263 w 300"/>
                <a:gd name="T21" fmla="*/ 96 h 442"/>
                <a:gd name="T22" fmla="*/ 213 w 300"/>
                <a:gd name="T23" fmla="*/ 23 h 442"/>
                <a:gd name="T24" fmla="*/ 125 w 300"/>
                <a:gd name="T25" fmla="*/ 0 h 442"/>
                <a:gd name="T26" fmla="*/ 0 w 300"/>
                <a:gd name="T27" fmla="*/ 121 h 442"/>
                <a:gd name="T28" fmla="*/ 0 w 300"/>
                <a:gd name="T29" fmla="*/ 122 h 442"/>
                <a:gd name="T30" fmla="*/ 1 w 300"/>
                <a:gd name="T31" fmla="*/ 131 h 442"/>
                <a:gd name="T32" fmla="*/ 5 w 300"/>
                <a:gd name="T33" fmla="*/ 129 h 442"/>
                <a:gd name="T34" fmla="*/ 1 w 300"/>
                <a:gd name="T35" fmla="*/ 129 h 442"/>
                <a:gd name="T36" fmla="*/ 1 w 300"/>
                <a:gd name="T37" fmla="*/ 272 h 442"/>
                <a:gd name="T38" fmla="*/ 90 w 300"/>
                <a:gd name="T39" fmla="*/ 416 h 442"/>
                <a:gd name="T40" fmla="*/ 92 w 300"/>
                <a:gd name="T41" fmla="*/ 413 h 442"/>
                <a:gd name="T42" fmla="*/ 93 w 300"/>
                <a:gd name="T43" fmla="*/ 409 h 442"/>
                <a:gd name="T44" fmla="*/ 9 w 300"/>
                <a:gd name="T45" fmla="*/ 272 h 442"/>
                <a:gd name="T46" fmla="*/ 9 w 300"/>
                <a:gd name="T47" fmla="*/ 128 h 442"/>
                <a:gd name="T48" fmla="*/ 9 w 300"/>
                <a:gd name="T49" fmla="*/ 127 h 442"/>
                <a:gd name="T50" fmla="*/ 8 w 300"/>
                <a:gd name="T51" fmla="*/ 122 h 442"/>
                <a:gd name="T52" fmla="*/ 8 w 300"/>
                <a:gd name="T53" fmla="*/ 121 h 442"/>
                <a:gd name="T54" fmla="*/ 125 w 300"/>
                <a:gd name="T55" fmla="*/ 8 h 442"/>
                <a:gd name="T56" fmla="*/ 208 w 300"/>
                <a:gd name="T57" fmla="*/ 30 h 442"/>
                <a:gd name="T58" fmla="*/ 255 w 300"/>
                <a:gd name="T59" fmla="*/ 98 h 442"/>
                <a:gd name="T60" fmla="*/ 259 w 300"/>
                <a:gd name="T61" fmla="*/ 97 h 442"/>
                <a:gd name="T62" fmla="*/ 255 w 300"/>
                <a:gd name="T63" fmla="*/ 98 h 442"/>
                <a:gd name="T64" fmla="*/ 288 w 300"/>
                <a:gd name="T65" fmla="*/ 275 h 442"/>
                <a:gd name="T66" fmla="*/ 288 w 300"/>
                <a:gd name="T67" fmla="*/ 275 h 442"/>
                <a:gd name="T68" fmla="*/ 292 w 300"/>
                <a:gd name="T69" fmla="*/ 303 h 442"/>
                <a:gd name="T70" fmla="*/ 247 w 300"/>
                <a:gd name="T71" fmla="*/ 396 h 442"/>
                <a:gd name="T72" fmla="*/ 142 w 300"/>
                <a:gd name="T73" fmla="*/ 434 h 442"/>
                <a:gd name="T74" fmla="*/ 142 w 300"/>
                <a:gd name="T75" fmla="*/ 438 h 442"/>
                <a:gd name="T76" fmla="*/ 144 w 300"/>
                <a:gd name="T77" fmla="*/ 435 h 442"/>
                <a:gd name="T78" fmla="*/ 93 w 300"/>
                <a:gd name="T79" fmla="*/ 409 h 442"/>
                <a:gd name="T80" fmla="*/ 92 w 300"/>
                <a:gd name="T81" fmla="*/ 41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0" h="442">
                  <a:moveTo>
                    <a:pt x="92" y="413"/>
                  </a:moveTo>
                  <a:cubicBezTo>
                    <a:pt x="90" y="416"/>
                    <a:pt x="90" y="416"/>
                    <a:pt x="90" y="416"/>
                  </a:cubicBezTo>
                  <a:cubicBezTo>
                    <a:pt x="141" y="442"/>
                    <a:pt x="141" y="442"/>
                    <a:pt x="141" y="442"/>
                  </a:cubicBezTo>
                  <a:cubicBezTo>
                    <a:pt x="142" y="442"/>
                    <a:pt x="142" y="442"/>
                    <a:pt x="142" y="442"/>
                  </a:cubicBezTo>
                  <a:cubicBezTo>
                    <a:pt x="184" y="442"/>
                    <a:pt x="223" y="427"/>
                    <a:pt x="252" y="402"/>
                  </a:cubicBezTo>
                  <a:cubicBezTo>
                    <a:pt x="281" y="377"/>
                    <a:pt x="300" y="342"/>
                    <a:pt x="300" y="303"/>
                  </a:cubicBezTo>
                  <a:cubicBezTo>
                    <a:pt x="300" y="293"/>
                    <a:pt x="298" y="283"/>
                    <a:pt x="296" y="273"/>
                  </a:cubicBezTo>
                  <a:cubicBezTo>
                    <a:pt x="292" y="274"/>
                    <a:pt x="292" y="274"/>
                    <a:pt x="292" y="274"/>
                  </a:cubicBezTo>
                  <a:cubicBezTo>
                    <a:pt x="296" y="273"/>
                    <a:pt x="296" y="273"/>
                    <a:pt x="296" y="273"/>
                  </a:cubicBezTo>
                  <a:cubicBezTo>
                    <a:pt x="263" y="96"/>
                    <a:pt x="263" y="96"/>
                    <a:pt x="263" y="96"/>
                  </a:cubicBezTo>
                  <a:cubicBezTo>
                    <a:pt x="263" y="96"/>
                    <a:pt x="263" y="96"/>
                    <a:pt x="263" y="96"/>
                  </a:cubicBezTo>
                  <a:cubicBezTo>
                    <a:pt x="254" y="63"/>
                    <a:pt x="236" y="39"/>
                    <a:pt x="213" y="23"/>
                  </a:cubicBezTo>
                  <a:cubicBezTo>
                    <a:pt x="189" y="7"/>
                    <a:pt x="159" y="0"/>
                    <a:pt x="125" y="0"/>
                  </a:cubicBezTo>
                  <a:cubicBezTo>
                    <a:pt x="57" y="0"/>
                    <a:pt x="2" y="54"/>
                    <a:pt x="0" y="121"/>
                  </a:cubicBezTo>
                  <a:cubicBezTo>
                    <a:pt x="0" y="122"/>
                    <a:pt x="0" y="122"/>
                    <a:pt x="0" y="122"/>
                  </a:cubicBezTo>
                  <a:cubicBezTo>
                    <a:pt x="0" y="125"/>
                    <a:pt x="0" y="128"/>
                    <a:pt x="1" y="131"/>
                  </a:cubicBezTo>
                  <a:cubicBezTo>
                    <a:pt x="5" y="129"/>
                    <a:pt x="5" y="129"/>
                    <a:pt x="5" y="129"/>
                  </a:cubicBezTo>
                  <a:cubicBezTo>
                    <a:pt x="1" y="129"/>
                    <a:pt x="1" y="129"/>
                    <a:pt x="1" y="129"/>
                  </a:cubicBezTo>
                  <a:cubicBezTo>
                    <a:pt x="1" y="272"/>
                    <a:pt x="1" y="272"/>
                    <a:pt x="1" y="272"/>
                  </a:cubicBezTo>
                  <a:cubicBezTo>
                    <a:pt x="1" y="333"/>
                    <a:pt x="35" y="389"/>
                    <a:pt x="90" y="416"/>
                  </a:cubicBezTo>
                  <a:cubicBezTo>
                    <a:pt x="92" y="413"/>
                    <a:pt x="92" y="413"/>
                    <a:pt x="92" y="413"/>
                  </a:cubicBezTo>
                  <a:cubicBezTo>
                    <a:pt x="93" y="409"/>
                    <a:pt x="93" y="409"/>
                    <a:pt x="93" y="409"/>
                  </a:cubicBezTo>
                  <a:cubicBezTo>
                    <a:pt x="42" y="383"/>
                    <a:pt x="9" y="330"/>
                    <a:pt x="9" y="272"/>
                  </a:cubicBezTo>
                  <a:cubicBezTo>
                    <a:pt x="9" y="128"/>
                    <a:pt x="9" y="128"/>
                    <a:pt x="9" y="128"/>
                  </a:cubicBezTo>
                  <a:cubicBezTo>
                    <a:pt x="9" y="127"/>
                    <a:pt x="9" y="127"/>
                    <a:pt x="9" y="127"/>
                  </a:cubicBezTo>
                  <a:cubicBezTo>
                    <a:pt x="8" y="125"/>
                    <a:pt x="8" y="124"/>
                    <a:pt x="8" y="122"/>
                  </a:cubicBezTo>
                  <a:cubicBezTo>
                    <a:pt x="8" y="121"/>
                    <a:pt x="8" y="121"/>
                    <a:pt x="8" y="121"/>
                  </a:cubicBezTo>
                  <a:cubicBezTo>
                    <a:pt x="10" y="58"/>
                    <a:pt x="61" y="8"/>
                    <a:pt x="125" y="8"/>
                  </a:cubicBezTo>
                  <a:cubicBezTo>
                    <a:pt x="158" y="8"/>
                    <a:pt x="186" y="15"/>
                    <a:pt x="208" y="30"/>
                  </a:cubicBezTo>
                  <a:cubicBezTo>
                    <a:pt x="230" y="44"/>
                    <a:pt x="246" y="67"/>
                    <a:pt x="255" y="98"/>
                  </a:cubicBezTo>
                  <a:cubicBezTo>
                    <a:pt x="259" y="97"/>
                    <a:pt x="259" y="97"/>
                    <a:pt x="259" y="97"/>
                  </a:cubicBezTo>
                  <a:cubicBezTo>
                    <a:pt x="255" y="98"/>
                    <a:pt x="255" y="98"/>
                    <a:pt x="255" y="98"/>
                  </a:cubicBezTo>
                  <a:cubicBezTo>
                    <a:pt x="288" y="275"/>
                    <a:pt x="288" y="275"/>
                    <a:pt x="288" y="275"/>
                  </a:cubicBezTo>
                  <a:cubicBezTo>
                    <a:pt x="288" y="275"/>
                    <a:pt x="288" y="275"/>
                    <a:pt x="288" y="275"/>
                  </a:cubicBezTo>
                  <a:cubicBezTo>
                    <a:pt x="291" y="284"/>
                    <a:pt x="292" y="294"/>
                    <a:pt x="292" y="303"/>
                  </a:cubicBezTo>
                  <a:cubicBezTo>
                    <a:pt x="292" y="339"/>
                    <a:pt x="274" y="372"/>
                    <a:pt x="247" y="396"/>
                  </a:cubicBezTo>
                  <a:cubicBezTo>
                    <a:pt x="219" y="420"/>
                    <a:pt x="182" y="434"/>
                    <a:pt x="142" y="434"/>
                  </a:cubicBezTo>
                  <a:cubicBezTo>
                    <a:pt x="142" y="438"/>
                    <a:pt x="142" y="438"/>
                    <a:pt x="142" y="438"/>
                  </a:cubicBezTo>
                  <a:cubicBezTo>
                    <a:pt x="144" y="435"/>
                    <a:pt x="144" y="435"/>
                    <a:pt x="144" y="435"/>
                  </a:cubicBezTo>
                  <a:cubicBezTo>
                    <a:pt x="93" y="409"/>
                    <a:pt x="93" y="409"/>
                    <a:pt x="93" y="409"/>
                  </a:cubicBezTo>
                  <a:cubicBezTo>
                    <a:pt x="92" y="413"/>
                    <a:pt x="92" y="413"/>
                    <a:pt x="92" y="413"/>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11" name="Freeform 303">
              <a:extLst>
                <a:ext uri="{FF2B5EF4-FFF2-40B4-BE49-F238E27FC236}">
                  <a16:creationId xmlns:a16="http://schemas.microsoft.com/office/drawing/2014/main" id="{86ED0D72-F785-4CBA-B132-20911A327711}"/>
                </a:ext>
              </a:extLst>
            </p:cNvPr>
            <p:cNvSpPr>
              <a:spLocks/>
            </p:cNvSpPr>
            <p:nvPr/>
          </p:nvSpPr>
          <p:spPr bwMode="auto">
            <a:xfrm>
              <a:off x="6568147" y="2897183"/>
              <a:ext cx="912166" cy="1285838"/>
            </a:xfrm>
            <a:custGeom>
              <a:avLst/>
              <a:gdLst>
                <a:gd name="T0" fmla="*/ 89 w 310"/>
                <a:gd name="T1" fmla="*/ 409 h 434"/>
                <a:gd name="T2" fmla="*/ 139 w 310"/>
                <a:gd name="T3" fmla="*/ 434 h 434"/>
                <a:gd name="T4" fmla="*/ 289 w 310"/>
                <a:gd name="T5" fmla="*/ 270 h 434"/>
                <a:gd name="T6" fmla="*/ 256 w 310"/>
                <a:gd name="T7" fmla="*/ 93 h 434"/>
                <a:gd name="T8" fmla="*/ 122 w 310"/>
                <a:gd name="T9" fmla="*/ 0 h 434"/>
                <a:gd name="T10" fmla="*/ 1 w 310"/>
                <a:gd name="T11" fmla="*/ 117 h 434"/>
                <a:gd name="T12" fmla="*/ 2 w 310"/>
                <a:gd name="T13" fmla="*/ 125 h 434"/>
                <a:gd name="T14" fmla="*/ 2 w 310"/>
                <a:gd name="T15" fmla="*/ 268 h 434"/>
                <a:gd name="T16" fmla="*/ 89 w 310"/>
                <a:gd name="T17" fmla="*/ 409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434">
                  <a:moveTo>
                    <a:pt x="89" y="409"/>
                  </a:moveTo>
                  <a:cubicBezTo>
                    <a:pt x="139" y="434"/>
                    <a:pt x="139" y="434"/>
                    <a:pt x="139" y="434"/>
                  </a:cubicBezTo>
                  <a:cubicBezTo>
                    <a:pt x="230" y="434"/>
                    <a:pt x="310" y="359"/>
                    <a:pt x="289" y="270"/>
                  </a:cubicBezTo>
                  <a:cubicBezTo>
                    <a:pt x="256" y="93"/>
                    <a:pt x="256" y="93"/>
                    <a:pt x="256" y="93"/>
                  </a:cubicBezTo>
                  <a:cubicBezTo>
                    <a:pt x="238" y="29"/>
                    <a:pt x="189" y="0"/>
                    <a:pt x="122" y="0"/>
                  </a:cubicBezTo>
                  <a:cubicBezTo>
                    <a:pt x="56" y="0"/>
                    <a:pt x="3" y="52"/>
                    <a:pt x="1" y="117"/>
                  </a:cubicBezTo>
                  <a:cubicBezTo>
                    <a:pt x="0" y="120"/>
                    <a:pt x="1" y="122"/>
                    <a:pt x="2" y="125"/>
                  </a:cubicBezTo>
                  <a:cubicBezTo>
                    <a:pt x="2" y="268"/>
                    <a:pt x="2" y="268"/>
                    <a:pt x="2" y="268"/>
                  </a:cubicBezTo>
                  <a:cubicBezTo>
                    <a:pt x="2" y="327"/>
                    <a:pt x="36" y="382"/>
                    <a:pt x="89" y="409"/>
                  </a:cubicBezTo>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12" name="Freeform 305">
              <a:extLst>
                <a:ext uri="{FF2B5EF4-FFF2-40B4-BE49-F238E27FC236}">
                  <a16:creationId xmlns:a16="http://schemas.microsoft.com/office/drawing/2014/main" id="{90A90BD1-3EE8-4584-A5AA-D6C62AD02414}"/>
                </a:ext>
              </a:extLst>
            </p:cNvPr>
            <p:cNvSpPr>
              <a:spLocks/>
            </p:cNvSpPr>
            <p:nvPr/>
          </p:nvSpPr>
          <p:spPr bwMode="auto">
            <a:xfrm>
              <a:off x="7042700" y="3312062"/>
              <a:ext cx="292688" cy="683412"/>
            </a:xfrm>
            <a:custGeom>
              <a:avLst/>
              <a:gdLst>
                <a:gd name="T0" fmla="*/ 69 w 99"/>
                <a:gd name="T1" fmla="*/ 231 h 231"/>
                <a:gd name="T2" fmla="*/ 47 w 99"/>
                <a:gd name="T3" fmla="*/ 211 h 231"/>
                <a:gd name="T4" fmla="*/ 40 w 99"/>
                <a:gd name="T5" fmla="*/ 216 h 231"/>
                <a:gd name="T6" fmla="*/ 37 w 99"/>
                <a:gd name="T7" fmla="*/ 217 h 231"/>
                <a:gd name="T8" fmla="*/ 34 w 99"/>
                <a:gd name="T9" fmla="*/ 216 h 231"/>
                <a:gd name="T10" fmla="*/ 29 w 99"/>
                <a:gd name="T11" fmla="*/ 217 h 231"/>
                <a:gd name="T12" fmla="*/ 7 w 99"/>
                <a:gd name="T13" fmla="*/ 191 h 231"/>
                <a:gd name="T14" fmla="*/ 12 w 99"/>
                <a:gd name="T15" fmla="*/ 155 h 231"/>
                <a:gd name="T16" fmla="*/ 44 w 99"/>
                <a:gd name="T17" fmla="*/ 79 h 231"/>
                <a:gd name="T18" fmla="*/ 59 w 99"/>
                <a:gd name="T19" fmla="*/ 4 h 231"/>
                <a:gd name="T20" fmla="*/ 59 w 99"/>
                <a:gd name="T21" fmla="*/ 13 h 231"/>
                <a:gd name="T22" fmla="*/ 59 w 99"/>
                <a:gd name="T23" fmla="*/ 0 h 231"/>
                <a:gd name="T24" fmla="*/ 86 w 99"/>
                <a:gd name="T25" fmla="*/ 115 h 231"/>
                <a:gd name="T26" fmla="*/ 69 w 99"/>
                <a:gd name="T2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231">
                  <a:moveTo>
                    <a:pt x="69" y="231"/>
                  </a:moveTo>
                  <a:cubicBezTo>
                    <a:pt x="61" y="228"/>
                    <a:pt x="57" y="211"/>
                    <a:pt x="47" y="211"/>
                  </a:cubicBezTo>
                  <a:cubicBezTo>
                    <a:pt x="40" y="216"/>
                    <a:pt x="40" y="216"/>
                    <a:pt x="40" y="216"/>
                  </a:cubicBezTo>
                  <a:cubicBezTo>
                    <a:pt x="40" y="216"/>
                    <a:pt x="39" y="216"/>
                    <a:pt x="37" y="217"/>
                  </a:cubicBezTo>
                  <a:cubicBezTo>
                    <a:pt x="35" y="217"/>
                    <a:pt x="34" y="217"/>
                    <a:pt x="34" y="216"/>
                  </a:cubicBezTo>
                  <a:cubicBezTo>
                    <a:pt x="34" y="216"/>
                    <a:pt x="32" y="217"/>
                    <a:pt x="29" y="217"/>
                  </a:cubicBezTo>
                  <a:cubicBezTo>
                    <a:pt x="20" y="219"/>
                    <a:pt x="0" y="221"/>
                    <a:pt x="7" y="191"/>
                  </a:cubicBezTo>
                  <a:cubicBezTo>
                    <a:pt x="12" y="155"/>
                    <a:pt x="12" y="155"/>
                    <a:pt x="12" y="155"/>
                  </a:cubicBezTo>
                  <a:cubicBezTo>
                    <a:pt x="31" y="136"/>
                    <a:pt x="44" y="109"/>
                    <a:pt x="44" y="79"/>
                  </a:cubicBezTo>
                  <a:cubicBezTo>
                    <a:pt x="59" y="4"/>
                    <a:pt x="59" y="4"/>
                    <a:pt x="59" y="4"/>
                  </a:cubicBezTo>
                  <a:cubicBezTo>
                    <a:pt x="59" y="13"/>
                    <a:pt x="59" y="13"/>
                    <a:pt x="59" y="13"/>
                  </a:cubicBezTo>
                  <a:cubicBezTo>
                    <a:pt x="59" y="0"/>
                    <a:pt x="59" y="0"/>
                    <a:pt x="59" y="0"/>
                  </a:cubicBezTo>
                  <a:cubicBezTo>
                    <a:pt x="86" y="115"/>
                    <a:pt x="86" y="115"/>
                    <a:pt x="86" y="115"/>
                  </a:cubicBezTo>
                  <a:cubicBezTo>
                    <a:pt x="99" y="178"/>
                    <a:pt x="82" y="204"/>
                    <a:pt x="69" y="231"/>
                  </a:cubicBezTo>
                </a:path>
              </a:pathLst>
            </a:custGeom>
            <a:solidFill>
              <a:schemeClr val="tx1">
                <a:lumMod val="75000"/>
                <a:alpha val="51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13" name="Freeform 306">
              <a:extLst>
                <a:ext uri="{FF2B5EF4-FFF2-40B4-BE49-F238E27FC236}">
                  <a16:creationId xmlns:a16="http://schemas.microsoft.com/office/drawing/2014/main" id="{3D0EBB7C-FAED-4B2F-A0DD-3EA873D5E7C6}"/>
                </a:ext>
              </a:extLst>
            </p:cNvPr>
            <p:cNvSpPr>
              <a:spLocks/>
            </p:cNvSpPr>
            <p:nvPr/>
          </p:nvSpPr>
          <p:spPr bwMode="auto">
            <a:xfrm>
              <a:off x="6592301" y="3924433"/>
              <a:ext cx="1140916" cy="1247476"/>
            </a:xfrm>
            <a:custGeom>
              <a:avLst/>
              <a:gdLst>
                <a:gd name="T0" fmla="*/ 269 w 387"/>
                <a:gd name="T1" fmla="*/ 77 h 421"/>
                <a:gd name="T2" fmla="*/ 387 w 387"/>
                <a:gd name="T3" fmla="*/ 421 h 421"/>
                <a:gd name="T4" fmla="*/ 141 w 387"/>
                <a:gd name="T5" fmla="*/ 421 h 421"/>
                <a:gd name="T6" fmla="*/ 25 w 387"/>
                <a:gd name="T7" fmla="*/ 158 h 421"/>
                <a:gd name="T8" fmla="*/ 0 w 387"/>
                <a:gd name="T9" fmla="*/ 106 h 421"/>
                <a:gd name="T10" fmla="*/ 0 w 387"/>
                <a:gd name="T11" fmla="*/ 76 h 421"/>
                <a:gd name="T12" fmla="*/ 76 w 387"/>
                <a:gd name="T13" fmla="*/ 0 h 421"/>
                <a:gd name="T14" fmla="*/ 200 w 387"/>
                <a:gd name="T15" fmla="*/ 0 h 421"/>
                <a:gd name="T16" fmla="*/ 269 w 387"/>
                <a:gd name="T17" fmla="*/ 77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421">
                  <a:moveTo>
                    <a:pt x="269" y="77"/>
                  </a:moveTo>
                  <a:cubicBezTo>
                    <a:pt x="387" y="421"/>
                    <a:pt x="387" y="421"/>
                    <a:pt x="387" y="421"/>
                  </a:cubicBezTo>
                  <a:cubicBezTo>
                    <a:pt x="141" y="421"/>
                    <a:pt x="141" y="421"/>
                    <a:pt x="141" y="421"/>
                  </a:cubicBezTo>
                  <a:cubicBezTo>
                    <a:pt x="25" y="158"/>
                    <a:pt x="25" y="158"/>
                    <a:pt x="25" y="158"/>
                  </a:cubicBezTo>
                  <a:cubicBezTo>
                    <a:pt x="0" y="106"/>
                    <a:pt x="0" y="106"/>
                    <a:pt x="0" y="106"/>
                  </a:cubicBezTo>
                  <a:cubicBezTo>
                    <a:pt x="0" y="76"/>
                    <a:pt x="0" y="76"/>
                    <a:pt x="0" y="76"/>
                  </a:cubicBezTo>
                  <a:cubicBezTo>
                    <a:pt x="0" y="34"/>
                    <a:pt x="34" y="0"/>
                    <a:pt x="76" y="0"/>
                  </a:cubicBezTo>
                  <a:cubicBezTo>
                    <a:pt x="200" y="0"/>
                    <a:pt x="200" y="0"/>
                    <a:pt x="200" y="0"/>
                  </a:cubicBezTo>
                  <a:cubicBezTo>
                    <a:pt x="252" y="0"/>
                    <a:pt x="269" y="35"/>
                    <a:pt x="269" y="77"/>
                  </a:cubicBezTo>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14" name="Freeform 307">
              <a:extLst>
                <a:ext uri="{FF2B5EF4-FFF2-40B4-BE49-F238E27FC236}">
                  <a16:creationId xmlns:a16="http://schemas.microsoft.com/office/drawing/2014/main" id="{5D77A9C6-09B0-4F84-837C-19CFEC8489E1}"/>
                </a:ext>
              </a:extLst>
            </p:cNvPr>
            <p:cNvSpPr>
              <a:spLocks/>
            </p:cNvSpPr>
            <p:nvPr/>
          </p:nvSpPr>
          <p:spPr bwMode="auto">
            <a:xfrm>
              <a:off x="6579515" y="3913067"/>
              <a:ext cx="1172173" cy="1270210"/>
            </a:xfrm>
            <a:custGeom>
              <a:avLst/>
              <a:gdLst>
                <a:gd name="T0" fmla="*/ 273 w 397"/>
                <a:gd name="T1" fmla="*/ 81 h 429"/>
                <a:gd name="T2" fmla="*/ 270 w 397"/>
                <a:gd name="T3" fmla="*/ 83 h 429"/>
                <a:gd name="T4" fmla="*/ 386 w 397"/>
                <a:gd name="T5" fmla="*/ 421 h 429"/>
                <a:gd name="T6" fmla="*/ 148 w 397"/>
                <a:gd name="T7" fmla="*/ 421 h 429"/>
                <a:gd name="T8" fmla="*/ 33 w 397"/>
                <a:gd name="T9" fmla="*/ 160 h 429"/>
                <a:gd name="T10" fmla="*/ 8 w 397"/>
                <a:gd name="T11" fmla="*/ 109 h 429"/>
                <a:gd name="T12" fmla="*/ 8 w 397"/>
                <a:gd name="T13" fmla="*/ 80 h 429"/>
                <a:gd name="T14" fmla="*/ 29 w 397"/>
                <a:gd name="T15" fmla="*/ 29 h 429"/>
                <a:gd name="T16" fmla="*/ 80 w 397"/>
                <a:gd name="T17" fmla="*/ 8 h 429"/>
                <a:gd name="T18" fmla="*/ 204 w 397"/>
                <a:gd name="T19" fmla="*/ 8 h 429"/>
                <a:gd name="T20" fmla="*/ 235 w 397"/>
                <a:gd name="T21" fmla="*/ 14 h 429"/>
                <a:gd name="T22" fmla="*/ 261 w 397"/>
                <a:gd name="T23" fmla="*/ 40 h 429"/>
                <a:gd name="T24" fmla="*/ 269 w 397"/>
                <a:gd name="T25" fmla="*/ 81 h 429"/>
                <a:gd name="T26" fmla="*/ 269 w 397"/>
                <a:gd name="T27" fmla="*/ 82 h 429"/>
                <a:gd name="T28" fmla="*/ 270 w 397"/>
                <a:gd name="T29" fmla="*/ 83 h 429"/>
                <a:gd name="T30" fmla="*/ 273 w 397"/>
                <a:gd name="T31" fmla="*/ 81 h 429"/>
                <a:gd name="T32" fmla="*/ 277 w 397"/>
                <a:gd name="T33" fmla="*/ 81 h 429"/>
                <a:gd name="T34" fmla="*/ 261 w 397"/>
                <a:gd name="T35" fmla="*/ 24 h 429"/>
                <a:gd name="T36" fmla="*/ 238 w 397"/>
                <a:gd name="T37" fmla="*/ 6 h 429"/>
                <a:gd name="T38" fmla="*/ 204 w 397"/>
                <a:gd name="T39" fmla="*/ 0 h 429"/>
                <a:gd name="T40" fmla="*/ 80 w 397"/>
                <a:gd name="T41" fmla="*/ 0 h 429"/>
                <a:gd name="T42" fmla="*/ 0 w 397"/>
                <a:gd name="T43" fmla="*/ 80 h 429"/>
                <a:gd name="T44" fmla="*/ 0 w 397"/>
                <a:gd name="T45" fmla="*/ 111 h 429"/>
                <a:gd name="T46" fmla="*/ 26 w 397"/>
                <a:gd name="T47" fmla="*/ 163 h 429"/>
                <a:gd name="T48" fmla="*/ 142 w 397"/>
                <a:gd name="T49" fmla="*/ 429 h 429"/>
                <a:gd name="T50" fmla="*/ 397 w 397"/>
                <a:gd name="T51" fmla="*/ 429 h 429"/>
                <a:gd name="T52" fmla="*/ 277 w 397"/>
                <a:gd name="T53" fmla="*/ 80 h 429"/>
                <a:gd name="T54" fmla="*/ 273 w 397"/>
                <a:gd name="T55" fmla="*/ 81 h 429"/>
                <a:gd name="T56" fmla="*/ 277 w 397"/>
                <a:gd name="T57" fmla="*/ 81 h 429"/>
                <a:gd name="T58" fmla="*/ 273 w 397"/>
                <a:gd name="T59" fmla="*/ 81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7" h="429">
                  <a:moveTo>
                    <a:pt x="273" y="81"/>
                  </a:moveTo>
                  <a:cubicBezTo>
                    <a:pt x="270" y="83"/>
                    <a:pt x="270" y="83"/>
                    <a:pt x="270" y="83"/>
                  </a:cubicBezTo>
                  <a:cubicBezTo>
                    <a:pt x="386" y="421"/>
                    <a:pt x="386" y="421"/>
                    <a:pt x="386" y="421"/>
                  </a:cubicBezTo>
                  <a:cubicBezTo>
                    <a:pt x="148" y="421"/>
                    <a:pt x="148" y="421"/>
                    <a:pt x="148" y="421"/>
                  </a:cubicBezTo>
                  <a:cubicBezTo>
                    <a:pt x="33" y="160"/>
                    <a:pt x="33" y="160"/>
                    <a:pt x="33" y="160"/>
                  </a:cubicBezTo>
                  <a:cubicBezTo>
                    <a:pt x="8" y="109"/>
                    <a:pt x="8" y="109"/>
                    <a:pt x="8" y="109"/>
                  </a:cubicBezTo>
                  <a:cubicBezTo>
                    <a:pt x="8" y="80"/>
                    <a:pt x="8" y="80"/>
                    <a:pt x="8" y="80"/>
                  </a:cubicBezTo>
                  <a:cubicBezTo>
                    <a:pt x="8" y="60"/>
                    <a:pt x="16" y="42"/>
                    <a:pt x="29" y="29"/>
                  </a:cubicBezTo>
                  <a:cubicBezTo>
                    <a:pt x="42" y="16"/>
                    <a:pt x="60" y="8"/>
                    <a:pt x="80" y="8"/>
                  </a:cubicBezTo>
                  <a:cubicBezTo>
                    <a:pt x="204" y="8"/>
                    <a:pt x="204" y="8"/>
                    <a:pt x="204" y="8"/>
                  </a:cubicBezTo>
                  <a:cubicBezTo>
                    <a:pt x="217" y="8"/>
                    <a:pt x="227" y="10"/>
                    <a:pt x="235" y="14"/>
                  </a:cubicBezTo>
                  <a:cubicBezTo>
                    <a:pt x="248" y="19"/>
                    <a:pt x="256" y="28"/>
                    <a:pt x="261" y="40"/>
                  </a:cubicBezTo>
                  <a:cubicBezTo>
                    <a:pt x="267" y="51"/>
                    <a:pt x="269" y="66"/>
                    <a:pt x="269" y="81"/>
                  </a:cubicBezTo>
                  <a:cubicBezTo>
                    <a:pt x="269" y="82"/>
                    <a:pt x="269" y="82"/>
                    <a:pt x="269" y="82"/>
                  </a:cubicBezTo>
                  <a:cubicBezTo>
                    <a:pt x="270" y="83"/>
                    <a:pt x="270" y="83"/>
                    <a:pt x="270" y="83"/>
                  </a:cubicBezTo>
                  <a:cubicBezTo>
                    <a:pt x="273" y="81"/>
                    <a:pt x="273" y="81"/>
                    <a:pt x="273" y="81"/>
                  </a:cubicBezTo>
                  <a:cubicBezTo>
                    <a:pt x="277" y="81"/>
                    <a:pt x="277" y="81"/>
                    <a:pt x="277" y="81"/>
                  </a:cubicBezTo>
                  <a:cubicBezTo>
                    <a:pt x="277" y="59"/>
                    <a:pt x="273" y="39"/>
                    <a:pt x="261" y="24"/>
                  </a:cubicBezTo>
                  <a:cubicBezTo>
                    <a:pt x="255" y="17"/>
                    <a:pt x="248" y="11"/>
                    <a:pt x="238" y="6"/>
                  </a:cubicBezTo>
                  <a:cubicBezTo>
                    <a:pt x="229" y="2"/>
                    <a:pt x="218" y="0"/>
                    <a:pt x="204" y="0"/>
                  </a:cubicBezTo>
                  <a:cubicBezTo>
                    <a:pt x="80" y="0"/>
                    <a:pt x="80" y="0"/>
                    <a:pt x="80" y="0"/>
                  </a:cubicBezTo>
                  <a:cubicBezTo>
                    <a:pt x="36" y="0"/>
                    <a:pt x="0" y="36"/>
                    <a:pt x="0" y="80"/>
                  </a:cubicBezTo>
                  <a:cubicBezTo>
                    <a:pt x="0" y="111"/>
                    <a:pt x="0" y="111"/>
                    <a:pt x="0" y="111"/>
                  </a:cubicBezTo>
                  <a:cubicBezTo>
                    <a:pt x="26" y="163"/>
                    <a:pt x="26" y="163"/>
                    <a:pt x="26" y="163"/>
                  </a:cubicBezTo>
                  <a:cubicBezTo>
                    <a:pt x="142" y="429"/>
                    <a:pt x="142" y="429"/>
                    <a:pt x="142" y="429"/>
                  </a:cubicBezTo>
                  <a:cubicBezTo>
                    <a:pt x="397" y="429"/>
                    <a:pt x="397" y="429"/>
                    <a:pt x="397" y="429"/>
                  </a:cubicBezTo>
                  <a:cubicBezTo>
                    <a:pt x="277" y="80"/>
                    <a:pt x="277" y="80"/>
                    <a:pt x="277" y="80"/>
                  </a:cubicBezTo>
                  <a:cubicBezTo>
                    <a:pt x="273" y="81"/>
                    <a:pt x="273" y="81"/>
                    <a:pt x="273" y="81"/>
                  </a:cubicBezTo>
                  <a:cubicBezTo>
                    <a:pt x="277" y="81"/>
                    <a:pt x="277" y="81"/>
                    <a:pt x="277" y="81"/>
                  </a:cubicBezTo>
                  <a:cubicBezTo>
                    <a:pt x="273" y="81"/>
                    <a:pt x="273" y="81"/>
                    <a:pt x="273" y="81"/>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15" name="Freeform 308">
              <a:extLst>
                <a:ext uri="{FF2B5EF4-FFF2-40B4-BE49-F238E27FC236}">
                  <a16:creationId xmlns:a16="http://schemas.microsoft.com/office/drawing/2014/main" id="{960B6C26-1A41-45CD-99B2-02BA6F66927E}"/>
                </a:ext>
              </a:extLst>
            </p:cNvPr>
            <p:cNvSpPr>
              <a:spLocks/>
            </p:cNvSpPr>
            <p:nvPr/>
          </p:nvSpPr>
          <p:spPr bwMode="auto">
            <a:xfrm>
              <a:off x="6830999" y="3735465"/>
              <a:ext cx="260010" cy="453240"/>
            </a:xfrm>
            <a:custGeom>
              <a:avLst/>
              <a:gdLst>
                <a:gd name="T0" fmla="*/ 88 w 88"/>
                <a:gd name="T1" fmla="*/ 0 h 153"/>
                <a:gd name="T2" fmla="*/ 88 w 88"/>
                <a:gd name="T3" fmla="*/ 48 h 153"/>
                <a:gd name="T4" fmla="*/ 88 w 88"/>
                <a:gd name="T5" fmla="*/ 64 h 153"/>
                <a:gd name="T6" fmla="*/ 31 w 88"/>
                <a:gd name="T7" fmla="*/ 146 h 153"/>
                <a:gd name="T8" fmla="*/ 13 w 88"/>
                <a:gd name="T9" fmla="*/ 142 h 153"/>
                <a:gd name="T10" fmla="*/ 0 w 88"/>
                <a:gd name="T11" fmla="*/ 67 h 153"/>
                <a:gd name="T12" fmla="*/ 0 w 88"/>
                <a:gd name="T13" fmla="*/ 17 h 153"/>
                <a:gd name="T14" fmla="*/ 88 w 88"/>
                <a:gd name="T15" fmla="*/ 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53">
                  <a:moveTo>
                    <a:pt x="88" y="0"/>
                  </a:moveTo>
                  <a:cubicBezTo>
                    <a:pt x="88" y="48"/>
                    <a:pt x="88" y="48"/>
                    <a:pt x="88" y="48"/>
                  </a:cubicBezTo>
                  <a:cubicBezTo>
                    <a:pt x="88" y="49"/>
                    <a:pt x="88" y="62"/>
                    <a:pt x="88" y="64"/>
                  </a:cubicBezTo>
                  <a:cubicBezTo>
                    <a:pt x="31" y="146"/>
                    <a:pt x="31" y="146"/>
                    <a:pt x="31" y="146"/>
                  </a:cubicBezTo>
                  <a:cubicBezTo>
                    <a:pt x="26" y="153"/>
                    <a:pt x="15" y="151"/>
                    <a:pt x="13" y="142"/>
                  </a:cubicBezTo>
                  <a:cubicBezTo>
                    <a:pt x="0" y="67"/>
                    <a:pt x="0" y="67"/>
                    <a:pt x="0" y="67"/>
                  </a:cubicBezTo>
                  <a:cubicBezTo>
                    <a:pt x="0" y="17"/>
                    <a:pt x="0" y="17"/>
                    <a:pt x="0" y="17"/>
                  </a:cubicBezTo>
                  <a:cubicBezTo>
                    <a:pt x="88" y="0"/>
                    <a:pt x="88" y="0"/>
                    <a:pt x="88"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16" name="Freeform 309">
              <a:extLst>
                <a:ext uri="{FF2B5EF4-FFF2-40B4-BE49-F238E27FC236}">
                  <a16:creationId xmlns:a16="http://schemas.microsoft.com/office/drawing/2014/main" id="{2A478826-F238-4D3C-873B-EDF72701D6CC}"/>
                </a:ext>
              </a:extLst>
            </p:cNvPr>
            <p:cNvSpPr>
              <a:spLocks/>
            </p:cNvSpPr>
            <p:nvPr/>
          </p:nvSpPr>
          <p:spPr bwMode="auto">
            <a:xfrm>
              <a:off x="6819632" y="3721256"/>
              <a:ext cx="282742" cy="473132"/>
            </a:xfrm>
            <a:custGeom>
              <a:avLst/>
              <a:gdLst>
                <a:gd name="T0" fmla="*/ 92 w 96"/>
                <a:gd name="T1" fmla="*/ 5 h 160"/>
                <a:gd name="T2" fmla="*/ 88 w 96"/>
                <a:gd name="T3" fmla="*/ 5 h 160"/>
                <a:gd name="T4" fmla="*/ 88 w 96"/>
                <a:gd name="T5" fmla="*/ 53 h 160"/>
                <a:gd name="T6" fmla="*/ 88 w 96"/>
                <a:gd name="T7" fmla="*/ 61 h 160"/>
                <a:gd name="T8" fmla="*/ 88 w 96"/>
                <a:gd name="T9" fmla="*/ 66 h 160"/>
                <a:gd name="T10" fmla="*/ 88 w 96"/>
                <a:gd name="T11" fmla="*/ 69 h 160"/>
                <a:gd name="T12" fmla="*/ 92 w 96"/>
                <a:gd name="T13" fmla="*/ 69 h 160"/>
                <a:gd name="T14" fmla="*/ 89 w 96"/>
                <a:gd name="T15" fmla="*/ 67 h 160"/>
                <a:gd name="T16" fmla="*/ 32 w 96"/>
                <a:gd name="T17" fmla="*/ 149 h 160"/>
                <a:gd name="T18" fmla="*/ 27 w 96"/>
                <a:gd name="T19" fmla="*/ 151 h 160"/>
                <a:gd name="T20" fmla="*/ 23 w 96"/>
                <a:gd name="T21" fmla="*/ 150 h 160"/>
                <a:gd name="T22" fmla="*/ 21 w 96"/>
                <a:gd name="T23" fmla="*/ 147 h 160"/>
                <a:gd name="T24" fmla="*/ 8 w 96"/>
                <a:gd name="T25" fmla="*/ 72 h 160"/>
                <a:gd name="T26" fmla="*/ 8 w 96"/>
                <a:gd name="T27" fmla="*/ 26 h 160"/>
                <a:gd name="T28" fmla="*/ 93 w 96"/>
                <a:gd name="T29" fmla="*/ 9 h 160"/>
                <a:gd name="T30" fmla="*/ 92 w 96"/>
                <a:gd name="T31" fmla="*/ 5 h 160"/>
                <a:gd name="T32" fmla="*/ 88 w 96"/>
                <a:gd name="T33" fmla="*/ 5 h 160"/>
                <a:gd name="T34" fmla="*/ 92 w 96"/>
                <a:gd name="T35" fmla="*/ 5 h 160"/>
                <a:gd name="T36" fmla="*/ 92 w 96"/>
                <a:gd name="T37" fmla="*/ 1 h 160"/>
                <a:gd name="T38" fmla="*/ 0 w 96"/>
                <a:gd name="T39" fmla="*/ 19 h 160"/>
                <a:gd name="T40" fmla="*/ 0 w 96"/>
                <a:gd name="T41" fmla="*/ 73 h 160"/>
                <a:gd name="T42" fmla="*/ 13 w 96"/>
                <a:gd name="T43" fmla="*/ 148 h 160"/>
                <a:gd name="T44" fmla="*/ 18 w 96"/>
                <a:gd name="T45" fmla="*/ 157 h 160"/>
                <a:gd name="T46" fmla="*/ 27 w 96"/>
                <a:gd name="T47" fmla="*/ 159 h 160"/>
                <a:gd name="T48" fmla="*/ 38 w 96"/>
                <a:gd name="T49" fmla="*/ 154 h 160"/>
                <a:gd name="T50" fmla="*/ 96 w 96"/>
                <a:gd name="T51" fmla="*/ 70 h 160"/>
                <a:gd name="T52" fmla="*/ 96 w 96"/>
                <a:gd name="T53" fmla="*/ 69 h 160"/>
                <a:gd name="T54" fmla="*/ 96 w 96"/>
                <a:gd name="T55" fmla="*/ 66 h 160"/>
                <a:gd name="T56" fmla="*/ 96 w 96"/>
                <a:gd name="T57" fmla="*/ 53 h 160"/>
                <a:gd name="T58" fmla="*/ 96 w 96"/>
                <a:gd name="T59" fmla="*/ 0 h 160"/>
                <a:gd name="T60" fmla="*/ 92 w 96"/>
                <a:gd name="T61" fmla="*/ 1 h 160"/>
                <a:gd name="T62" fmla="*/ 92 w 96"/>
                <a:gd name="T63"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60">
                  <a:moveTo>
                    <a:pt x="92" y="5"/>
                  </a:moveTo>
                  <a:cubicBezTo>
                    <a:pt x="88" y="5"/>
                    <a:pt x="88" y="5"/>
                    <a:pt x="88" y="5"/>
                  </a:cubicBezTo>
                  <a:cubicBezTo>
                    <a:pt x="88" y="53"/>
                    <a:pt x="88" y="53"/>
                    <a:pt x="88" y="53"/>
                  </a:cubicBezTo>
                  <a:cubicBezTo>
                    <a:pt x="88" y="53"/>
                    <a:pt x="88" y="57"/>
                    <a:pt x="88" y="61"/>
                  </a:cubicBezTo>
                  <a:cubicBezTo>
                    <a:pt x="88" y="63"/>
                    <a:pt x="88" y="64"/>
                    <a:pt x="88" y="66"/>
                  </a:cubicBezTo>
                  <a:cubicBezTo>
                    <a:pt x="88" y="67"/>
                    <a:pt x="88" y="69"/>
                    <a:pt x="88" y="69"/>
                  </a:cubicBezTo>
                  <a:cubicBezTo>
                    <a:pt x="92" y="69"/>
                    <a:pt x="92" y="69"/>
                    <a:pt x="92" y="69"/>
                  </a:cubicBezTo>
                  <a:cubicBezTo>
                    <a:pt x="89" y="67"/>
                    <a:pt x="89" y="67"/>
                    <a:pt x="89" y="67"/>
                  </a:cubicBezTo>
                  <a:cubicBezTo>
                    <a:pt x="32" y="149"/>
                    <a:pt x="32" y="149"/>
                    <a:pt x="32" y="149"/>
                  </a:cubicBezTo>
                  <a:cubicBezTo>
                    <a:pt x="30" y="151"/>
                    <a:pt x="29" y="151"/>
                    <a:pt x="27" y="151"/>
                  </a:cubicBezTo>
                  <a:cubicBezTo>
                    <a:pt x="26" y="151"/>
                    <a:pt x="24" y="151"/>
                    <a:pt x="23" y="150"/>
                  </a:cubicBezTo>
                  <a:cubicBezTo>
                    <a:pt x="22" y="149"/>
                    <a:pt x="21" y="148"/>
                    <a:pt x="21" y="147"/>
                  </a:cubicBezTo>
                  <a:cubicBezTo>
                    <a:pt x="8" y="72"/>
                    <a:pt x="8" y="72"/>
                    <a:pt x="8" y="72"/>
                  </a:cubicBezTo>
                  <a:cubicBezTo>
                    <a:pt x="8" y="26"/>
                    <a:pt x="8" y="26"/>
                    <a:pt x="8" y="26"/>
                  </a:cubicBezTo>
                  <a:cubicBezTo>
                    <a:pt x="93" y="9"/>
                    <a:pt x="93" y="9"/>
                    <a:pt x="93" y="9"/>
                  </a:cubicBezTo>
                  <a:cubicBezTo>
                    <a:pt x="92" y="5"/>
                    <a:pt x="92" y="5"/>
                    <a:pt x="92" y="5"/>
                  </a:cubicBezTo>
                  <a:cubicBezTo>
                    <a:pt x="88" y="5"/>
                    <a:pt x="88" y="5"/>
                    <a:pt x="88" y="5"/>
                  </a:cubicBezTo>
                  <a:cubicBezTo>
                    <a:pt x="92" y="5"/>
                    <a:pt x="92" y="5"/>
                    <a:pt x="92" y="5"/>
                  </a:cubicBezTo>
                  <a:cubicBezTo>
                    <a:pt x="92" y="1"/>
                    <a:pt x="92" y="1"/>
                    <a:pt x="92" y="1"/>
                  </a:cubicBezTo>
                  <a:cubicBezTo>
                    <a:pt x="0" y="19"/>
                    <a:pt x="0" y="19"/>
                    <a:pt x="0" y="19"/>
                  </a:cubicBezTo>
                  <a:cubicBezTo>
                    <a:pt x="0" y="73"/>
                    <a:pt x="0" y="73"/>
                    <a:pt x="0" y="73"/>
                  </a:cubicBezTo>
                  <a:cubicBezTo>
                    <a:pt x="13" y="148"/>
                    <a:pt x="13" y="148"/>
                    <a:pt x="13" y="148"/>
                  </a:cubicBezTo>
                  <a:cubicBezTo>
                    <a:pt x="14" y="152"/>
                    <a:pt x="16" y="155"/>
                    <a:pt x="18" y="157"/>
                  </a:cubicBezTo>
                  <a:cubicBezTo>
                    <a:pt x="21" y="158"/>
                    <a:pt x="24" y="159"/>
                    <a:pt x="27" y="159"/>
                  </a:cubicBezTo>
                  <a:cubicBezTo>
                    <a:pt x="31" y="160"/>
                    <a:pt x="35" y="158"/>
                    <a:pt x="38" y="154"/>
                  </a:cubicBezTo>
                  <a:cubicBezTo>
                    <a:pt x="96" y="70"/>
                    <a:pt x="96" y="70"/>
                    <a:pt x="96" y="70"/>
                  </a:cubicBezTo>
                  <a:cubicBezTo>
                    <a:pt x="96" y="69"/>
                    <a:pt x="96" y="69"/>
                    <a:pt x="96" y="69"/>
                  </a:cubicBezTo>
                  <a:cubicBezTo>
                    <a:pt x="96" y="69"/>
                    <a:pt x="96" y="68"/>
                    <a:pt x="96" y="66"/>
                  </a:cubicBezTo>
                  <a:cubicBezTo>
                    <a:pt x="96" y="62"/>
                    <a:pt x="96" y="54"/>
                    <a:pt x="96" y="53"/>
                  </a:cubicBezTo>
                  <a:cubicBezTo>
                    <a:pt x="96" y="0"/>
                    <a:pt x="96" y="0"/>
                    <a:pt x="96" y="0"/>
                  </a:cubicBezTo>
                  <a:cubicBezTo>
                    <a:pt x="92" y="1"/>
                    <a:pt x="92" y="1"/>
                    <a:pt x="92" y="1"/>
                  </a:cubicBezTo>
                  <a:cubicBezTo>
                    <a:pt x="92" y="5"/>
                    <a:pt x="92" y="5"/>
                    <a:pt x="92" y="5"/>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17" name="Freeform 310">
              <a:extLst>
                <a:ext uri="{FF2B5EF4-FFF2-40B4-BE49-F238E27FC236}">
                  <a16:creationId xmlns:a16="http://schemas.microsoft.com/office/drawing/2014/main" id="{63B4633D-E3C8-476B-9763-4EC8446D33D2}"/>
                </a:ext>
              </a:extLst>
            </p:cNvPr>
            <p:cNvSpPr>
              <a:spLocks/>
            </p:cNvSpPr>
            <p:nvPr/>
          </p:nvSpPr>
          <p:spPr bwMode="auto">
            <a:xfrm>
              <a:off x="6828157" y="3746831"/>
              <a:ext cx="262852" cy="187548"/>
            </a:xfrm>
            <a:custGeom>
              <a:avLst/>
              <a:gdLst>
                <a:gd name="T0" fmla="*/ 89 w 89"/>
                <a:gd name="T1" fmla="*/ 0 h 63"/>
                <a:gd name="T2" fmla="*/ 89 w 89"/>
                <a:gd name="T3" fmla="*/ 44 h 63"/>
                <a:gd name="T4" fmla="*/ 89 w 89"/>
                <a:gd name="T5" fmla="*/ 48 h 63"/>
                <a:gd name="T6" fmla="*/ 45 w 89"/>
                <a:gd name="T7" fmla="*/ 63 h 63"/>
                <a:gd name="T8" fmla="*/ 29 w 89"/>
                <a:gd name="T9" fmla="*/ 63 h 63"/>
                <a:gd name="T10" fmla="*/ 1 w 89"/>
                <a:gd name="T11" fmla="*/ 56 h 63"/>
                <a:gd name="T12" fmla="*/ 0 w 89"/>
                <a:gd name="T13" fmla="*/ 55 h 63"/>
                <a:gd name="T14" fmla="*/ 0 w 89"/>
                <a:gd name="T15" fmla="*/ 18 h 63"/>
                <a:gd name="T16" fmla="*/ 1 w 89"/>
                <a:gd name="T17" fmla="*/ 18 h 63"/>
                <a:gd name="T18" fmla="*/ 89 w 89"/>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63">
                  <a:moveTo>
                    <a:pt x="89" y="0"/>
                  </a:moveTo>
                  <a:cubicBezTo>
                    <a:pt x="89" y="44"/>
                    <a:pt x="89" y="44"/>
                    <a:pt x="89" y="44"/>
                  </a:cubicBezTo>
                  <a:cubicBezTo>
                    <a:pt x="89" y="45"/>
                    <a:pt x="89" y="47"/>
                    <a:pt x="89" y="48"/>
                  </a:cubicBezTo>
                  <a:cubicBezTo>
                    <a:pt x="76" y="57"/>
                    <a:pt x="61" y="63"/>
                    <a:pt x="45" y="63"/>
                  </a:cubicBezTo>
                  <a:cubicBezTo>
                    <a:pt x="29" y="63"/>
                    <a:pt x="29" y="63"/>
                    <a:pt x="29" y="63"/>
                  </a:cubicBezTo>
                  <a:cubicBezTo>
                    <a:pt x="19" y="63"/>
                    <a:pt x="10" y="60"/>
                    <a:pt x="1" y="56"/>
                  </a:cubicBezTo>
                  <a:cubicBezTo>
                    <a:pt x="0" y="55"/>
                    <a:pt x="0" y="55"/>
                    <a:pt x="0" y="55"/>
                  </a:cubicBezTo>
                  <a:cubicBezTo>
                    <a:pt x="0" y="18"/>
                    <a:pt x="0" y="18"/>
                    <a:pt x="0" y="18"/>
                  </a:cubicBezTo>
                  <a:cubicBezTo>
                    <a:pt x="1" y="18"/>
                    <a:pt x="1" y="18"/>
                    <a:pt x="1" y="18"/>
                  </a:cubicBezTo>
                  <a:cubicBezTo>
                    <a:pt x="89" y="0"/>
                    <a:pt x="89" y="0"/>
                    <a:pt x="89"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18" name="Freeform 311">
              <a:extLst>
                <a:ext uri="{FF2B5EF4-FFF2-40B4-BE49-F238E27FC236}">
                  <a16:creationId xmlns:a16="http://schemas.microsoft.com/office/drawing/2014/main" id="{DC3094BD-F589-4E02-A53C-D4CDF40FE785}"/>
                </a:ext>
              </a:extLst>
            </p:cNvPr>
            <p:cNvSpPr>
              <a:spLocks/>
            </p:cNvSpPr>
            <p:nvPr/>
          </p:nvSpPr>
          <p:spPr bwMode="auto">
            <a:xfrm>
              <a:off x="6669026" y="4215700"/>
              <a:ext cx="1049984" cy="944843"/>
            </a:xfrm>
            <a:custGeom>
              <a:avLst/>
              <a:gdLst>
                <a:gd name="T0" fmla="*/ 208 w 356"/>
                <a:gd name="T1" fmla="*/ 0 h 319"/>
                <a:gd name="T2" fmla="*/ 187 w 356"/>
                <a:gd name="T3" fmla="*/ 14 h 319"/>
                <a:gd name="T4" fmla="*/ 196 w 356"/>
                <a:gd name="T5" fmla="*/ 38 h 319"/>
                <a:gd name="T6" fmla="*/ 0 w 356"/>
                <a:gd name="T7" fmla="*/ 38 h 319"/>
                <a:gd name="T8" fmla="*/ 20 w 356"/>
                <a:gd name="T9" fmla="*/ 97 h 319"/>
                <a:gd name="T10" fmla="*/ 40 w 356"/>
                <a:gd name="T11" fmla="*/ 143 h 319"/>
                <a:gd name="T12" fmla="*/ 141 w 356"/>
                <a:gd name="T13" fmla="*/ 147 h 319"/>
                <a:gd name="T14" fmla="*/ 182 w 356"/>
                <a:gd name="T15" fmla="*/ 188 h 319"/>
                <a:gd name="T16" fmla="*/ 86 w 356"/>
                <a:gd name="T17" fmla="*/ 247 h 319"/>
                <a:gd name="T18" fmla="*/ 118 w 356"/>
                <a:gd name="T19" fmla="*/ 319 h 319"/>
                <a:gd name="T20" fmla="*/ 356 w 356"/>
                <a:gd name="T21" fmla="*/ 319 h 319"/>
                <a:gd name="T22" fmla="*/ 272 w 356"/>
                <a:gd name="T23" fmla="*/ 75 h 319"/>
                <a:gd name="T24" fmla="*/ 245 w 356"/>
                <a:gd name="T25" fmla="*/ 49 h 319"/>
                <a:gd name="T26" fmla="*/ 208 w 356"/>
                <a:gd name="T27"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319">
                  <a:moveTo>
                    <a:pt x="208" y="0"/>
                  </a:moveTo>
                  <a:cubicBezTo>
                    <a:pt x="187" y="14"/>
                    <a:pt x="187" y="14"/>
                    <a:pt x="187" y="14"/>
                  </a:cubicBezTo>
                  <a:cubicBezTo>
                    <a:pt x="196" y="38"/>
                    <a:pt x="196" y="38"/>
                    <a:pt x="196" y="38"/>
                  </a:cubicBezTo>
                  <a:cubicBezTo>
                    <a:pt x="0" y="38"/>
                    <a:pt x="0" y="38"/>
                    <a:pt x="0" y="38"/>
                  </a:cubicBezTo>
                  <a:cubicBezTo>
                    <a:pt x="20" y="97"/>
                    <a:pt x="20" y="97"/>
                    <a:pt x="20" y="97"/>
                  </a:cubicBezTo>
                  <a:cubicBezTo>
                    <a:pt x="40" y="143"/>
                    <a:pt x="40" y="143"/>
                    <a:pt x="40" y="143"/>
                  </a:cubicBezTo>
                  <a:cubicBezTo>
                    <a:pt x="141" y="147"/>
                    <a:pt x="141" y="147"/>
                    <a:pt x="141" y="147"/>
                  </a:cubicBezTo>
                  <a:cubicBezTo>
                    <a:pt x="164" y="147"/>
                    <a:pt x="182" y="165"/>
                    <a:pt x="182" y="188"/>
                  </a:cubicBezTo>
                  <a:cubicBezTo>
                    <a:pt x="182" y="213"/>
                    <a:pt x="103" y="241"/>
                    <a:pt x="86" y="247"/>
                  </a:cubicBezTo>
                  <a:cubicBezTo>
                    <a:pt x="118" y="319"/>
                    <a:pt x="118" y="319"/>
                    <a:pt x="118" y="319"/>
                  </a:cubicBezTo>
                  <a:cubicBezTo>
                    <a:pt x="356" y="319"/>
                    <a:pt x="356" y="319"/>
                    <a:pt x="356" y="319"/>
                  </a:cubicBezTo>
                  <a:cubicBezTo>
                    <a:pt x="272" y="75"/>
                    <a:pt x="272" y="75"/>
                    <a:pt x="272" y="75"/>
                  </a:cubicBezTo>
                  <a:cubicBezTo>
                    <a:pt x="265" y="67"/>
                    <a:pt x="246" y="51"/>
                    <a:pt x="245" y="49"/>
                  </a:cubicBezTo>
                  <a:cubicBezTo>
                    <a:pt x="238" y="30"/>
                    <a:pt x="208" y="0"/>
                    <a:pt x="208" y="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19" name="Freeform 313">
              <a:extLst>
                <a:ext uri="{FF2B5EF4-FFF2-40B4-BE49-F238E27FC236}">
                  <a16:creationId xmlns:a16="http://schemas.microsoft.com/office/drawing/2014/main" id="{34F49F77-E865-4A35-B8EB-CDE01E9B15DD}"/>
                </a:ext>
              </a:extLst>
            </p:cNvPr>
            <p:cNvSpPr>
              <a:spLocks/>
            </p:cNvSpPr>
            <p:nvPr/>
          </p:nvSpPr>
          <p:spPr bwMode="auto">
            <a:xfrm>
              <a:off x="6512736" y="4205755"/>
              <a:ext cx="740246" cy="332471"/>
            </a:xfrm>
            <a:custGeom>
              <a:avLst/>
              <a:gdLst>
                <a:gd name="T0" fmla="*/ 240 w 251"/>
                <a:gd name="T1" fmla="*/ 16 h 112"/>
                <a:gd name="T2" fmla="*/ 251 w 251"/>
                <a:gd name="T3" fmla="*/ 51 h 112"/>
                <a:gd name="T4" fmla="*/ 189 w 251"/>
                <a:gd name="T5" fmla="*/ 112 h 112"/>
                <a:gd name="T6" fmla="*/ 62 w 251"/>
                <a:gd name="T7" fmla="*/ 112 h 112"/>
                <a:gd name="T8" fmla="*/ 0 w 251"/>
                <a:gd name="T9" fmla="*/ 51 h 112"/>
                <a:gd name="T10" fmla="*/ 27 w 251"/>
                <a:gd name="T11" fmla="*/ 0 h 112"/>
              </a:gdLst>
              <a:ahLst/>
              <a:cxnLst>
                <a:cxn ang="0">
                  <a:pos x="T0" y="T1"/>
                </a:cxn>
                <a:cxn ang="0">
                  <a:pos x="T2" y="T3"/>
                </a:cxn>
                <a:cxn ang="0">
                  <a:pos x="T4" y="T5"/>
                </a:cxn>
                <a:cxn ang="0">
                  <a:pos x="T6" y="T7"/>
                </a:cxn>
                <a:cxn ang="0">
                  <a:pos x="T8" y="T9"/>
                </a:cxn>
                <a:cxn ang="0">
                  <a:pos x="T10" y="T11"/>
                </a:cxn>
              </a:cxnLst>
              <a:rect l="0" t="0" r="r" b="b"/>
              <a:pathLst>
                <a:path w="251" h="112">
                  <a:moveTo>
                    <a:pt x="240" y="16"/>
                  </a:moveTo>
                  <a:cubicBezTo>
                    <a:pt x="247" y="26"/>
                    <a:pt x="251" y="38"/>
                    <a:pt x="251" y="51"/>
                  </a:cubicBezTo>
                  <a:cubicBezTo>
                    <a:pt x="251" y="84"/>
                    <a:pt x="223" y="112"/>
                    <a:pt x="189" y="112"/>
                  </a:cubicBezTo>
                  <a:cubicBezTo>
                    <a:pt x="62" y="112"/>
                    <a:pt x="62" y="112"/>
                    <a:pt x="62" y="112"/>
                  </a:cubicBezTo>
                  <a:cubicBezTo>
                    <a:pt x="28" y="112"/>
                    <a:pt x="0" y="84"/>
                    <a:pt x="0" y="51"/>
                  </a:cubicBezTo>
                  <a:cubicBezTo>
                    <a:pt x="0" y="30"/>
                    <a:pt x="11" y="11"/>
                    <a:pt x="27" y="0"/>
                  </a:cubicBezTo>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20" name="Freeform 314">
              <a:extLst>
                <a:ext uri="{FF2B5EF4-FFF2-40B4-BE49-F238E27FC236}">
                  <a16:creationId xmlns:a16="http://schemas.microsoft.com/office/drawing/2014/main" id="{60C72314-025C-432C-9A26-CCE0BEA7FC8F}"/>
                </a:ext>
              </a:extLst>
            </p:cNvPr>
            <p:cNvSpPr>
              <a:spLocks/>
            </p:cNvSpPr>
            <p:nvPr/>
          </p:nvSpPr>
          <p:spPr bwMode="auto">
            <a:xfrm>
              <a:off x="6512736" y="4205755"/>
              <a:ext cx="740246" cy="332471"/>
            </a:xfrm>
            <a:custGeom>
              <a:avLst/>
              <a:gdLst>
                <a:gd name="T0" fmla="*/ 240 w 251"/>
                <a:gd name="T1" fmla="*/ 16 h 112"/>
                <a:gd name="T2" fmla="*/ 251 w 251"/>
                <a:gd name="T3" fmla="*/ 51 h 112"/>
                <a:gd name="T4" fmla="*/ 189 w 251"/>
                <a:gd name="T5" fmla="*/ 112 h 112"/>
                <a:gd name="T6" fmla="*/ 62 w 251"/>
                <a:gd name="T7" fmla="*/ 112 h 112"/>
                <a:gd name="T8" fmla="*/ 0 w 251"/>
                <a:gd name="T9" fmla="*/ 51 h 112"/>
                <a:gd name="T10" fmla="*/ 27 w 251"/>
                <a:gd name="T11" fmla="*/ 0 h 112"/>
              </a:gdLst>
              <a:ahLst/>
              <a:cxnLst>
                <a:cxn ang="0">
                  <a:pos x="T0" y="T1"/>
                </a:cxn>
                <a:cxn ang="0">
                  <a:pos x="T2" y="T3"/>
                </a:cxn>
                <a:cxn ang="0">
                  <a:pos x="T4" y="T5"/>
                </a:cxn>
                <a:cxn ang="0">
                  <a:pos x="T6" y="T7"/>
                </a:cxn>
                <a:cxn ang="0">
                  <a:pos x="T8" y="T9"/>
                </a:cxn>
                <a:cxn ang="0">
                  <a:pos x="T10" y="T11"/>
                </a:cxn>
              </a:cxnLst>
              <a:rect l="0" t="0" r="r" b="b"/>
              <a:pathLst>
                <a:path w="251" h="112">
                  <a:moveTo>
                    <a:pt x="240" y="16"/>
                  </a:moveTo>
                  <a:cubicBezTo>
                    <a:pt x="247" y="26"/>
                    <a:pt x="251" y="38"/>
                    <a:pt x="251" y="51"/>
                  </a:cubicBezTo>
                  <a:cubicBezTo>
                    <a:pt x="251" y="84"/>
                    <a:pt x="223" y="112"/>
                    <a:pt x="189" y="112"/>
                  </a:cubicBezTo>
                  <a:cubicBezTo>
                    <a:pt x="62" y="112"/>
                    <a:pt x="62" y="112"/>
                    <a:pt x="62" y="112"/>
                  </a:cubicBezTo>
                  <a:cubicBezTo>
                    <a:pt x="28" y="112"/>
                    <a:pt x="0" y="84"/>
                    <a:pt x="0" y="51"/>
                  </a:cubicBezTo>
                  <a:cubicBezTo>
                    <a:pt x="0" y="30"/>
                    <a:pt x="11" y="11"/>
                    <a:pt x="27"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21" name="Freeform 315">
              <a:extLst>
                <a:ext uri="{FF2B5EF4-FFF2-40B4-BE49-F238E27FC236}">
                  <a16:creationId xmlns:a16="http://schemas.microsoft.com/office/drawing/2014/main" id="{1BD6686E-C7D5-44D2-B9F5-6B17ACF3F17D}"/>
                </a:ext>
              </a:extLst>
            </p:cNvPr>
            <p:cNvSpPr>
              <a:spLocks/>
            </p:cNvSpPr>
            <p:nvPr/>
          </p:nvSpPr>
          <p:spPr bwMode="auto">
            <a:xfrm>
              <a:off x="6819632" y="3721256"/>
              <a:ext cx="282742" cy="224489"/>
            </a:xfrm>
            <a:custGeom>
              <a:avLst/>
              <a:gdLst>
                <a:gd name="T0" fmla="*/ 8 w 96"/>
                <a:gd name="T1" fmla="*/ 72 h 76"/>
                <a:gd name="T2" fmla="*/ 8 w 96"/>
                <a:gd name="T3" fmla="*/ 26 h 76"/>
                <a:gd name="T4" fmla="*/ 88 w 96"/>
                <a:gd name="T5" fmla="*/ 10 h 76"/>
                <a:gd name="T6" fmla="*/ 88 w 96"/>
                <a:gd name="T7" fmla="*/ 53 h 76"/>
                <a:gd name="T8" fmla="*/ 88 w 96"/>
                <a:gd name="T9" fmla="*/ 65 h 76"/>
                <a:gd name="T10" fmla="*/ 88 w 96"/>
                <a:gd name="T11" fmla="*/ 68 h 76"/>
                <a:gd name="T12" fmla="*/ 88 w 96"/>
                <a:gd name="T13" fmla="*/ 69 h 76"/>
                <a:gd name="T14" fmla="*/ 92 w 96"/>
                <a:gd name="T15" fmla="*/ 73 h 76"/>
                <a:gd name="T16" fmla="*/ 96 w 96"/>
                <a:gd name="T17" fmla="*/ 69 h 76"/>
                <a:gd name="T18" fmla="*/ 96 w 96"/>
                <a:gd name="T19" fmla="*/ 68 h 76"/>
                <a:gd name="T20" fmla="*/ 96 w 96"/>
                <a:gd name="T21" fmla="*/ 65 h 76"/>
                <a:gd name="T22" fmla="*/ 96 w 96"/>
                <a:gd name="T23" fmla="*/ 53 h 76"/>
                <a:gd name="T24" fmla="*/ 96 w 96"/>
                <a:gd name="T25" fmla="*/ 0 h 76"/>
                <a:gd name="T26" fmla="*/ 0 w 96"/>
                <a:gd name="T27" fmla="*/ 19 h 76"/>
                <a:gd name="T28" fmla="*/ 0 w 96"/>
                <a:gd name="T29" fmla="*/ 72 h 76"/>
                <a:gd name="T30" fmla="*/ 4 w 96"/>
                <a:gd name="T31" fmla="*/ 76 h 76"/>
                <a:gd name="T32" fmla="*/ 8 w 96"/>
                <a:gd name="T33" fmla="*/ 72 h 76"/>
                <a:gd name="T34" fmla="*/ 8 w 96"/>
                <a:gd name="T35" fmla="*/ 7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76">
                  <a:moveTo>
                    <a:pt x="8" y="72"/>
                  </a:moveTo>
                  <a:cubicBezTo>
                    <a:pt x="8" y="26"/>
                    <a:pt x="8" y="26"/>
                    <a:pt x="8" y="26"/>
                  </a:cubicBezTo>
                  <a:cubicBezTo>
                    <a:pt x="88" y="10"/>
                    <a:pt x="88" y="10"/>
                    <a:pt x="88" y="10"/>
                  </a:cubicBezTo>
                  <a:cubicBezTo>
                    <a:pt x="88" y="53"/>
                    <a:pt x="88" y="53"/>
                    <a:pt x="88" y="53"/>
                  </a:cubicBezTo>
                  <a:cubicBezTo>
                    <a:pt x="88" y="54"/>
                    <a:pt x="88" y="61"/>
                    <a:pt x="88" y="65"/>
                  </a:cubicBezTo>
                  <a:cubicBezTo>
                    <a:pt x="88" y="66"/>
                    <a:pt x="88" y="67"/>
                    <a:pt x="88" y="68"/>
                  </a:cubicBezTo>
                  <a:cubicBezTo>
                    <a:pt x="88" y="68"/>
                    <a:pt x="88" y="69"/>
                    <a:pt x="88" y="69"/>
                  </a:cubicBezTo>
                  <a:cubicBezTo>
                    <a:pt x="88" y="71"/>
                    <a:pt x="90" y="73"/>
                    <a:pt x="92" y="73"/>
                  </a:cubicBezTo>
                  <a:cubicBezTo>
                    <a:pt x="94" y="73"/>
                    <a:pt x="96" y="71"/>
                    <a:pt x="96" y="69"/>
                  </a:cubicBezTo>
                  <a:cubicBezTo>
                    <a:pt x="96" y="69"/>
                    <a:pt x="96" y="68"/>
                    <a:pt x="96" y="68"/>
                  </a:cubicBezTo>
                  <a:cubicBezTo>
                    <a:pt x="96" y="67"/>
                    <a:pt x="96" y="66"/>
                    <a:pt x="96" y="65"/>
                  </a:cubicBezTo>
                  <a:cubicBezTo>
                    <a:pt x="96" y="61"/>
                    <a:pt x="96" y="54"/>
                    <a:pt x="96" y="53"/>
                  </a:cubicBezTo>
                  <a:cubicBezTo>
                    <a:pt x="96" y="0"/>
                    <a:pt x="96" y="0"/>
                    <a:pt x="96" y="0"/>
                  </a:cubicBezTo>
                  <a:cubicBezTo>
                    <a:pt x="0" y="19"/>
                    <a:pt x="0" y="19"/>
                    <a:pt x="0" y="19"/>
                  </a:cubicBezTo>
                  <a:cubicBezTo>
                    <a:pt x="0" y="72"/>
                    <a:pt x="0" y="72"/>
                    <a:pt x="0" y="72"/>
                  </a:cubicBezTo>
                  <a:cubicBezTo>
                    <a:pt x="0" y="74"/>
                    <a:pt x="1" y="76"/>
                    <a:pt x="4" y="76"/>
                  </a:cubicBezTo>
                  <a:cubicBezTo>
                    <a:pt x="6" y="76"/>
                    <a:pt x="8" y="74"/>
                    <a:pt x="8" y="72"/>
                  </a:cubicBezTo>
                  <a:cubicBezTo>
                    <a:pt x="8" y="72"/>
                    <a:pt x="8" y="72"/>
                    <a:pt x="8" y="72"/>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22" name="Freeform 316">
              <a:extLst>
                <a:ext uri="{FF2B5EF4-FFF2-40B4-BE49-F238E27FC236}">
                  <a16:creationId xmlns:a16="http://schemas.microsoft.com/office/drawing/2014/main" id="{757AF827-CB9B-471E-B9FA-E75966E78E93}"/>
                </a:ext>
              </a:extLst>
            </p:cNvPr>
            <p:cNvSpPr>
              <a:spLocks/>
            </p:cNvSpPr>
            <p:nvPr/>
          </p:nvSpPr>
          <p:spPr bwMode="auto">
            <a:xfrm>
              <a:off x="6491424" y="3194134"/>
              <a:ext cx="171919" cy="437611"/>
            </a:xfrm>
            <a:custGeom>
              <a:avLst/>
              <a:gdLst>
                <a:gd name="T0" fmla="*/ 40 w 58"/>
                <a:gd name="T1" fmla="*/ 148 h 148"/>
                <a:gd name="T2" fmla="*/ 38 w 58"/>
                <a:gd name="T3" fmla="*/ 13 h 148"/>
                <a:gd name="T4" fmla="*/ 1 w 58"/>
                <a:gd name="T5" fmla="*/ 20 h 148"/>
                <a:gd name="T6" fmla="*/ 40 w 58"/>
                <a:gd name="T7" fmla="*/ 148 h 148"/>
              </a:gdLst>
              <a:ahLst/>
              <a:cxnLst>
                <a:cxn ang="0">
                  <a:pos x="T0" y="T1"/>
                </a:cxn>
                <a:cxn ang="0">
                  <a:pos x="T2" y="T3"/>
                </a:cxn>
                <a:cxn ang="0">
                  <a:pos x="T4" y="T5"/>
                </a:cxn>
                <a:cxn ang="0">
                  <a:pos x="T6" y="T7"/>
                </a:cxn>
              </a:cxnLst>
              <a:rect l="0" t="0" r="r" b="b"/>
              <a:pathLst>
                <a:path w="58" h="148">
                  <a:moveTo>
                    <a:pt x="40" y="148"/>
                  </a:moveTo>
                  <a:cubicBezTo>
                    <a:pt x="40" y="104"/>
                    <a:pt x="58" y="37"/>
                    <a:pt x="38" y="13"/>
                  </a:cubicBezTo>
                  <a:cubicBezTo>
                    <a:pt x="27" y="0"/>
                    <a:pt x="0" y="19"/>
                    <a:pt x="1" y="20"/>
                  </a:cubicBezTo>
                  <a:lnTo>
                    <a:pt x="40" y="148"/>
                  </a:lnTo>
                  <a:close/>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p:nvSpPr>
            <p:cNvPr id="923" name="Freeform 317">
              <a:extLst>
                <a:ext uri="{FF2B5EF4-FFF2-40B4-BE49-F238E27FC236}">
                  <a16:creationId xmlns:a16="http://schemas.microsoft.com/office/drawing/2014/main" id="{FD4D3374-5366-49DA-A7C3-106A7DE4BC0D}"/>
                </a:ext>
              </a:extLst>
            </p:cNvPr>
            <p:cNvSpPr>
              <a:spLocks/>
            </p:cNvSpPr>
            <p:nvPr/>
          </p:nvSpPr>
          <p:spPr bwMode="auto">
            <a:xfrm>
              <a:off x="6491424" y="3194134"/>
              <a:ext cx="171919" cy="437611"/>
            </a:xfrm>
            <a:custGeom>
              <a:avLst/>
              <a:gdLst>
                <a:gd name="T0" fmla="*/ 40 w 58"/>
                <a:gd name="T1" fmla="*/ 148 h 148"/>
                <a:gd name="T2" fmla="*/ 38 w 58"/>
                <a:gd name="T3" fmla="*/ 13 h 148"/>
                <a:gd name="T4" fmla="*/ 1 w 58"/>
                <a:gd name="T5" fmla="*/ 20 h 148"/>
                <a:gd name="T6" fmla="*/ 40 w 58"/>
                <a:gd name="T7" fmla="*/ 148 h 148"/>
              </a:gdLst>
              <a:ahLst/>
              <a:cxnLst>
                <a:cxn ang="0">
                  <a:pos x="T0" y="T1"/>
                </a:cxn>
                <a:cxn ang="0">
                  <a:pos x="T2" y="T3"/>
                </a:cxn>
                <a:cxn ang="0">
                  <a:pos x="T4" y="T5"/>
                </a:cxn>
                <a:cxn ang="0">
                  <a:pos x="T6" y="T7"/>
                </a:cxn>
              </a:cxnLst>
              <a:rect l="0" t="0" r="r" b="b"/>
              <a:pathLst>
                <a:path w="58" h="148">
                  <a:moveTo>
                    <a:pt x="40" y="148"/>
                  </a:moveTo>
                  <a:cubicBezTo>
                    <a:pt x="40" y="104"/>
                    <a:pt x="58" y="37"/>
                    <a:pt x="38" y="13"/>
                  </a:cubicBezTo>
                  <a:cubicBezTo>
                    <a:pt x="27" y="0"/>
                    <a:pt x="0" y="19"/>
                    <a:pt x="1" y="20"/>
                  </a:cubicBezTo>
                  <a:lnTo>
                    <a:pt x="40" y="148"/>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24" name="Freeform 318">
              <a:extLst>
                <a:ext uri="{FF2B5EF4-FFF2-40B4-BE49-F238E27FC236}">
                  <a16:creationId xmlns:a16="http://schemas.microsoft.com/office/drawing/2014/main" id="{C9CA6F9F-0B18-4BE8-99A5-15DF9A150A77}"/>
                </a:ext>
              </a:extLst>
            </p:cNvPr>
            <p:cNvSpPr>
              <a:spLocks/>
            </p:cNvSpPr>
            <p:nvPr/>
          </p:nvSpPr>
          <p:spPr bwMode="auto">
            <a:xfrm>
              <a:off x="6551098" y="3101781"/>
              <a:ext cx="642209" cy="764399"/>
            </a:xfrm>
            <a:custGeom>
              <a:avLst/>
              <a:gdLst>
                <a:gd name="T0" fmla="*/ 218 w 218"/>
                <a:gd name="T1" fmla="*/ 74 h 258"/>
                <a:gd name="T2" fmla="*/ 218 w 218"/>
                <a:gd name="T3" fmla="*/ 150 h 258"/>
                <a:gd name="T4" fmla="*/ 109 w 218"/>
                <a:gd name="T5" fmla="*/ 258 h 258"/>
                <a:gd name="T6" fmla="*/ 0 w 218"/>
                <a:gd name="T7" fmla="*/ 150 h 258"/>
                <a:gd name="T8" fmla="*/ 0 w 218"/>
                <a:gd name="T9" fmla="*/ 70 h 258"/>
                <a:gd name="T10" fmla="*/ 0 w 218"/>
                <a:gd name="T11" fmla="*/ 56 h 258"/>
                <a:gd name="T12" fmla="*/ 56 w 218"/>
                <a:gd name="T13" fmla="*/ 0 h 258"/>
                <a:gd name="T14" fmla="*/ 162 w 218"/>
                <a:gd name="T15" fmla="*/ 0 h 258"/>
                <a:gd name="T16" fmla="*/ 218 w 218"/>
                <a:gd name="T17" fmla="*/ 56 h 258"/>
                <a:gd name="T18" fmla="*/ 218 w 218"/>
                <a:gd name="T19" fmla="*/ 83 h 258"/>
                <a:gd name="T20" fmla="*/ 218 w 218"/>
                <a:gd name="T21" fmla="*/ 7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58">
                  <a:moveTo>
                    <a:pt x="218" y="74"/>
                  </a:moveTo>
                  <a:cubicBezTo>
                    <a:pt x="218" y="150"/>
                    <a:pt x="218" y="150"/>
                    <a:pt x="218" y="150"/>
                  </a:cubicBezTo>
                  <a:cubicBezTo>
                    <a:pt x="218" y="210"/>
                    <a:pt x="169" y="258"/>
                    <a:pt x="109" y="258"/>
                  </a:cubicBezTo>
                  <a:cubicBezTo>
                    <a:pt x="49" y="258"/>
                    <a:pt x="0" y="210"/>
                    <a:pt x="0" y="150"/>
                  </a:cubicBezTo>
                  <a:cubicBezTo>
                    <a:pt x="0" y="70"/>
                    <a:pt x="0" y="70"/>
                    <a:pt x="0" y="70"/>
                  </a:cubicBezTo>
                  <a:cubicBezTo>
                    <a:pt x="0" y="56"/>
                    <a:pt x="0" y="56"/>
                    <a:pt x="0" y="56"/>
                  </a:cubicBezTo>
                  <a:cubicBezTo>
                    <a:pt x="0" y="25"/>
                    <a:pt x="25" y="0"/>
                    <a:pt x="56" y="0"/>
                  </a:cubicBezTo>
                  <a:cubicBezTo>
                    <a:pt x="162" y="0"/>
                    <a:pt x="162" y="0"/>
                    <a:pt x="162" y="0"/>
                  </a:cubicBezTo>
                  <a:cubicBezTo>
                    <a:pt x="193" y="0"/>
                    <a:pt x="218" y="25"/>
                    <a:pt x="218" y="56"/>
                  </a:cubicBezTo>
                  <a:cubicBezTo>
                    <a:pt x="218" y="83"/>
                    <a:pt x="218" y="83"/>
                    <a:pt x="218" y="83"/>
                  </a:cubicBezTo>
                  <a:cubicBezTo>
                    <a:pt x="218" y="74"/>
                    <a:pt x="218" y="74"/>
                    <a:pt x="218" y="74"/>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25" name="Freeform 319">
              <a:extLst>
                <a:ext uri="{FF2B5EF4-FFF2-40B4-BE49-F238E27FC236}">
                  <a16:creationId xmlns:a16="http://schemas.microsoft.com/office/drawing/2014/main" id="{B63C1E80-961B-483D-9EED-FE178AABDF99}"/>
                </a:ext>
              </a:extLst>
            </p:cNvPr>
            <p:cNvSpPr>
              <a:spLocks/>
            </p:cNvSpPr>
            <p:nvPr/>
          </p:nvSpPr>
          <p:spPr bwMode="auto">
            <a:xfrm>
              <a:off x="6538310" y="3090415"/>
              <a:ext cx="667784" cy="787132"/>
            </a:xfrm>
            <a:custGeom>
              <a:avLst/>
              <a:gdLst>
                <a:gd name="T0" fmla="*/ 218 w 226"/>
                <a:gd name="T1" fmla="*/ 78 h 266"/>
                <a:gd name="T2" fmla="*/ 218 w 226"/>
                <a:gd name="T3" fmla="*/ 154 h 266"/>
                <a:gd name="T4" fmla="*/ 221 w 226"/>
                <a:gd name="T5" fmla="*/ 154 h 266"/>
                <a:gd name="T6" fmla="*/ 218 w 226"/>
                <a:gd name="T7" fmla="*/ 153 h 266"/>
                <a:gd name="T8" fmla="*/ 218 w 226"/>
                <a:gd name="T9" fmla="*/ 154 h 266"/>
                <a:gd name="T10" fmla="*/ 221 w 226"/>
                <a:gd name="T11" fmla="*/ 154 h 266"/>
                <a:gd name="T12" fmla="*/ 218 w 226"/>
                <a:gd name="T13" fmla="*/ 153 h 266"/>
                <a:gd name="T14" fmla="*/ 218 w 226"/>
                <a:gd name="T15" fmla="*/ 154 h 266"/>
                <a:gd name="T16" fmla="*/ 187 w 226"/>
                <a:gd name="T17" fmla="*/ 228 h 266"/>
                <a:gd name="T18" fmla="*/ 113 w 226"/>
                <a:gd name="T19" fmla="*/ 258 h 266"/>
                <a:gd name="T20" fmla="*/ 39 w 226"/>
                <a:gd name="T21" fmla="*/ 228 h 266"/>
                <a:gd name="T22" fmla="*/ 8 w 226"/>
                <a:gd name="T23" fmla="*/ 154 h 266"/>
                <a:gd name="T24" fmla="*/ 8 w 226"/>
                <a:gd name="T25" fmla="*/ 74 h 266"/>
                <a:gd name="T26" fmla="*/ 8 w 226"/>
                <a:gd name="T27" fmla="*/ 60 h 266"/>
                <a:gd name="T28" fmla="*/ 23 w 226"/>
                <a:gd name="T29" fmla="*/ 23 h 266"/>
                <a:gd name="T30" fmla="*/ 60 w 226"/>
                <a:gd name="T31" fmla="*/ 8 h 266"/>
                <a:gd name="T32" fmla="*/ 166 w 226"/>
                <a:gd name="T33" fmla="*/ 8 h 266"/>
                <a:gd name="T34" fmla="*/ 202 w 226"/>
                <a:gd name="T35" fmla="*/ 23 h 266"/>
                <a:gd name="T36" fmla="*/ 218 w 226"/>
                <a:gd name="T37" fmla="*/ 60 h 266"/>
                <a:gd name="T38" fmla="*/ 218 w 226"/>
                <a:gd name="T39" fmla="*/ 87 h 266"/>
                <a:gd name="T40" fmla="*/ 222 w 226"/>
                <a:gd name="T41" fmla="*/ 91 h 266"/>
                <a:gd name="T42" fmla="*/ 226 w 226"/>
                <a:gd name="T43" fmla="*/ 87 h 266"/>
                <a:gd name="T44" fmla="*/ 226 w 226"/>
                <a:gd name="T45" fmla="*/ 60 h 266"/>
                <a:gd name="T46" fmla="*/ 166 w 226"/>
                <a:gd name="T47" fmla="*/ 0 h 266"/>
                <a:gd name="T48" fmla="*/ 60 w 226"/>
                <a:gd name="T49" fmla="*/ 0 h 266"/>
                <a:gd name="T50" fmla="*/ 0 w 226"/>
                <a:gd name="T51" fmla="*/ 60 h 266"/>
                <a:gd name="T52" fmla="*/ 0 w 226"/>
                <a:gd name="T53" fmla="*/ 74 h 266"/>
                <a:gd name="T54" fmla="*/ 0 w 226"/>
                <a:gd name="T55" fmla="*/ 154 h 266"/>
                <a:gd name="T56" fmla="*/ 113 w 226"/>
                <a:gd name="T57" fmla="*/ 266 h 266"/>
                <a:gd name="T58" fmla="*/ 226 w 226"/>
                <a:gd name="T59" fmla="*/ 154 h 266"/>
                <a:gd name="T60" fmla="*/ 222 w 226"/>
                <a:gd name="T61" fmla="*/ 154 h 266"/>
                <a:gd name="T62" fmla="*/ 226 w 226"/>
                <a:gd name="T63" fmla="*/ 154 h 266"/>
                <a:gd name="T64" fmla="*/ 226 w 226"/>
                <a:gd name="T65" fmla="*/ 154 h 266"/>
                <a:gd name="T66" fmla="*/ 222 w 226"/>
                <a:gd name="T67" fmla="*/ 154 h 266"/>
                <a:gd name="T68" fmla="*/ 226 w 226"/>
                <a:gd name="T69" fmla="*/ 154 h 266"/>
                <a:gd name="T70" fmla="*/ 226 w 226"/>
                <a:gd name="T71" fmla="*/ 154 h 266"/>
                <a:gd name="T72" fmla="*/ 226 w 226"/>
                <a:gd name="T73" fmla="*/ 78 h 266"/>
                <a:gd name="T74" fmla="*/ 222 w 226"/>
                <a:gd name="T75" fmla="*/ 74 h 266"/>
                <a:gd name="T76" fmla="*/ 218 w 226"/>
                <a:gd name="T77" fmla="*/ 7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6" h="266">
                  <a:moveTo>
                    <a:pt x="218" y="78"/>
                  </a:moveTo>
                  <a:cubicBezTo>
                    <a:pt x="218" y="154"/>
                    <a:pt x="218" y="154"/>
                    <a:pt x="218" y="154"/>
                  </a:cubicBezTo>
                  <a:cubicBezTo>
                    <a:pt x="221" y="154"/>
                    <a:pt x="221" y="154"/>
                    <a:pt x="221" y="154"/>
                  </a:cubicBezTo>
                  <a:cubicBezTo>
                    <a:pt x="218" y="153"/>
                    <a:pt x="218" y="153"/>
                    <a:pt x="218" y="153"/>
                  </a:cubicBezTo>
                  <a:cubicBezTo>
                    <a:pt x="218" y="154"/>
                    <a:pt x="218" y="154"/>
                    <a:pt x="218" y="154"/>
                  </a:cubicBezTo>
                  <a:cubicBezTo>
                    <a:pt x="221" y="154"/>
                    <a:pt x="221" y="154"/>
                    <a:pt x="221" y="154"/>
                  </a:cubicBezTo>
                  <a:cubicBezTo>
                    <a:pt x="218" y="153"/>
                    <a:pt x="218" y="153"/>
                    <a:pt x="218" y="153"/>
                  </a:cubicBezTo>
                  <a:cubicBezTo>
                    <a:pt x="218" y="154"/>
                    <a:pt x="218" y="154"/>
                    <a:pt x="218" y="154"/>
                  </a:cubicBezTo>
                  <a:cubicBezTo>
                    <a:pt x="218" y="183"/>
                    <a:pt x="206" y="209"/>
                    <a:pt x="187" y="228"/>
                  </a:cubicBezTo>
                  <a:cubicBezTo>
                    <a:pt x="168" y="247"/>
                    <a:pt x="142" y="258"/>
                    <a:pt x="113" y="258"/>
                  </a:cubicBezTo>
                  <a:cubicBezTo>
                    <a:pt x="84" y="258"/>
                    <a:pt x="58" y="247"/>
                    <a:pt x="39" y="228"/>
                  </a:cubicBezTo>
                  <a:cubicBezTo>
                    <a:pt x="20" y="209"/>
                    <a:pt x="8" y="183"/>
                    <a:pt x="8" y="154"/>
                  </a:cubicBezTo>
                  <a:cubicBezTo>
                    <a:pt x="8" y="74"/>
                    <a:pt x="8" y="74"/>
                    <a:pt x="8" y="74"/>
                  </a:cubicBezTo>
                  <a:cubicBezTo>
                    <a:pt x="8" y="60"/>
                    <a:pt x="8" y="60"/>
                    <a:pt x="8" y="60"/>
                  </a:cubicBezTo>
                  <a:cubicBezTo>
                    <a:pt x="8" y="46"/>
                    <a:pt x="14" y="33"/>
                    <a:pt x="23" y="23"/>
                  </a:cubicBezTo>
                  <a:cubicBezTo>
                    <a:pt x="33" y="14"/>
                    <a:pt x="45" y="8"/>
                    <a:pt x="60" y="8"/>
                  </a:cubicBezTo>
                  <a:cubicBezTo>
                    <a:pt x="166" y="8"/>
                    <a:pt x="166" y="8"/>
                    <a:pt x="166" y="8"/>
                  </a:cubicBezTo>
                  <a:cubicBezTo>
                    <a:pt x="180" y="8"/>
                    <a:pt x="193" y="14"/>
                    <a:pt x="202" y="23"/>
                  </a:cubicBezTo>
                  <a:cubicBezTo>
                    <a:pt x="212" y="33"/>
                    <a:pt x="218" y="46"/>
                    <a:pt x="218" y="60"/>
                  </a:cubicBezTo>
                  <a:cubicBezTo>
                    <a:pt x="218" y="87"/>
                    <a:pt x="218" y="87"/>
                    <a:pt x="218" y="87"/>
                  </a:cubicBezTo>
                  <a:cubicBezTo>
                    <a:pt x="218" y="89"/>
                    <a:pt x="219" y="91"/>
                    <a:pt x="222" y="91"/>
                  </a:cubicBezTo>
                  <a:cubicBezTo>
                    <a:pt x="224" y="91"/>
                    <a:pt x="226" y="89"/>
                    <a:pt x="226" y="87"/>
                  </a:cubicBezTo>
                  <a:cubicBezTo>
                    <a:pt x="226" y="60"/>
                    <a:pt x="226" y="60"/>
                    <a:pt x="226" y="60"/>
                  </a:cubicBezTo>
                  <a:cubicBezTo>
                    <a:pt x="226" y="27"/>
                    <a:pt x="199" y="0"/>
                    <a:pt x="166" y="0"/>
                  </a:cubicBezTo>
                  <a:cubicBezTo>
                    <a:pt x="60" y="0"/>
                    <a:pt x="60" y="0"/>
                    <a:pt x="60" y="0"/>
                  </a:cubicBezTo>
                  <a:cubicBezTo>
                    <a:pt x="27" y="0"/>
                    <a:pt x="0" y="27"/>
                    <a:pt x="0" y="60"/>
                  </a:cubicBezTo>
                  <a:cubicBezTo>
                    <a:pt x="0" y="74"/>
                    <a:pt x="0" y="74"/>
                    <a:pt x="0" y="74"/>
                  </a:cubicBezTo>
                  <a:cubicBezTo>
                    <a:pt x="0" y="154"/>
                    <a:pt x="0" y="154"/>
                    <a:pt x="0" y="154"/>
                  </a:cubicBezTo>
                  <a:cubicBezTo>
                    <a:pt x="0" y="216"/>
                    <a:pt x="50" y="266"/>
                    <a:pt x="113" y="266"/>
                  </a:cubicBezTo>
                  <a:cubicBezTo>
                    <a:pt x="175" y="266"/>
                    <a:pt x="226" y="216"/>
                    <a:pt x="226" y="154"/>
                  </a:cubicBezTo>
                  <a:cubicBezTo>
                    <a:pt x="222" y="154"/>
                    <a:pt x="222" y="154"/>
                    <a:pt x="222" y="154"/>
                  </a:cubicBezTo>
                  <a:cubicBezTo>
                    <a:pt x="226" y="154"/>
                    <a:pt x="226" y="154"/>
                    <a:pt x="226" y="154"/>
                  </a:cubicBezTo>
                  <a:cubicBezTo>
                    <a:pt x="226" y="154"/>
                    <a:pt x="226" y="154"/>
                    <a:pt x="226" y="154"/>
                  </a:cubicBezTo>
                  <a:cubicBezTo>
                    <a:pt x="222" y="154"/>
                    <a:pt x="222" y="154"/>
                    <a:pt x="222" y="154"/>
                  </a:cubicBezTo>
                  <a:cubicBezTo>
                    <a:pt x="226" y="154"/>
                    <a:pt x="226" y="154"/>
                    <a:pt x="226" y="154"/>
                  </a:cubicBezTo>
                  <a:cubicBezTo>
                    <a:pt x="226" y="154"/>
                    <a:pt x="226" y="154"/>
                    <a:pt x="226" y="154"/>
                  </a:cubicBezTo>
                  <a:cubicBezTo>
                    <a:pt x="226" y="78"/>
                    <a:pt x="226" y="78"/>
                    <a:pt x="226" y="78"/>
                  </a:cubicBezTo>
                  <a:cubicBezTo>
                    <a:pt x="226" y="75"/>
                    <a:pt x="224" y="74"/>
                    <a:pt x="222" y="74"/>
                  </a:cubicBezTo>
                  <a:cubicBezTo>
                    <a:pt x="219" y="74"/>
                    <a:pt x="218" y="75"/>
                    <a:pt x="218" y="7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26" name="Freeform 320">
              <a:extLst>
                <a:ext uri="{FF2B5EF4-FFF2-40B4-BE49-F238E27FC236}">
                  <a16:creationId xmlns:a16="http://schemas.microsoft.com/office/drawing/2014/main" id="{1B359A18-E5EB-404D-924C-BFF5FD84254C}"/>
                </a:ext>
              </a:extLst>
            </p:cNvPr>
            <p:cNvSpPr>
              <a:spLocks/>
            </p:cNvSpPr>
            <p:nvPr/>
          </p:nvSpPr>
          <p:spPr bwMode="auto">
            <a:xfrm>
              <a:off x="6883569" y="3113147"/>
              <a:ext cx="298372" cy="740244"/>
            </a:xfrm>
            <a:custGeom>
              <a:avLst/>
              <a:gdLst>
                <a:gd name="T0" fmla="*/ 49 w 101"/>
                <a:gd name="T1" fmla="*/ 0 h 250"/>
                <a:gd name="T2" fmla="*/ 45 w 101"/>
                <a:gd name="T3" fmla="*/ 0 h 250"/>
                <a:gd name="T4" fmla="*/ 80 w 101"/>
                <a:gd name="T5" fmla="*/ 52 h 250"/>
                <a:gd name="T6" fmla="*/ 80 w 101"/>
                <a:gd name="T7" fmla="*/ 79 h 250"/>
                <a:gd name="T8" fmla="*/ 80 w 101"/>
                <a:gd name="T9" fmla="*/ 70 h 250"/>
                <a:gd name="T10" fmla="*/ 80 w 101"/>
                <a:gd name="T11" fmla="*/ 146 h 250"/>
                <a:gd name="T12" fmla="*/ 80 w 101"/>
                <a:gd name="T13" fmla="*/ 146 h 250"/>
                <a:gd name="T14" fmla="*/ 0 w 101"/>
                <a:gd name="T15" fmla="*/ 250 h 250"/>
                <a:gd name="T16" fmla="*/ 70 w 101"/>
                <a:gd name="T17" fmla="*/ 220 h 250"/>
                <a:gd name="T18" fmla="*/ 101 w 101"/>
                <a:gd name="T19" fmla="*/ 146 h 250"/>
                <a:gd name="T20" fmla="*/ 101 w 101"/>
                <a:gd name="T21" fmla="*/ 146 h 250"/>
                <a:gd name="T22" fmla="*/ 101 w 101"/>
                <a:gd name="T23" fmla="*/ 146 h 250"/>
                <a:gd name="T24" fmla="*/ 101 w 101"/>
                <a:gd name="T25" fmla="*/ 146 h 250"/>
                <a:gd name="T26" fmla="*/ 101 w 101"/>
                <a:gd name="T27" fmla="*/ 79 h 250"/>
                <a:gd name="T28" fmla="*/ 101 w 101"/>
                <a:gd name="T29" fmla="*/ 79 h 250"/>
                <a:gd name="T30" fmla="*/ 101 w 101"/>
                <a:gd name="T31" fmla="*/ 52 h 250"/>
                <a:gd name="T32" fmla="*/ 85 w 101"/>
                <a:gd name="T33" fmla="*/ 15 h 250"/>
                <a:gd name="T34" fmla="*/ 49 w 101"/>
                <a:gd name="T3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250">
                  <a:moveTo>
                    <a:pt x="49" y="0"/>
                  </a:moveTo>
                  <a:cubicBezTo>
                    <a:pt x="45" y="0"/>
                    <a:pt x="45" y="0"/>
                    <a:pt x="45" y="0"/>
                  </a:cubicBezTo>
                  <a:cubicBezTo>
                    <a:pt x="65" y="8"/>
                    <a:pt x="80" y="29"/>
                    <a:pt x="80" y="52"/>
                  </a:cubicBezTo>
                  <a:cubicBezTo>
                    <a:pt x="80" y="79"/>
                    <a:pt x="80" y="79"/>
                    <a:pt x="80" y="79"/>
                  </a:cubicBezTo>
                  <a:cubicBezTo>
                    <a:pt x="80" y="70"/>
                    <a:pt x="80" y="70"/>
                    <a:pt x="80" y="70"/>
                  </a:cubicBezTo>
                  <a:cubicBezTo>
                    <a:pt x="80" y="146"/>
                    <a:pt x="80" y="146"/>
                    <a:pt x="80" y="146"/>
                  </a:cubicBezTo>
                  <a:cubicBezTo>
                    <a:pt x="80" y="146"/>
                    <a:pt x="80" y="146"/>
                    <a:pt x="80" y="146"/>
                  </a:cubicBezTo>
                  <a:cubicBezTo>
                    <a:pt x="80" y="195"/>
                    <a:pt x="46" y="237"/>
                    <a:pt x="0" y="250"/>
                  </a:cubicBezTo>
                  <a:cubicBezTo>
                    <a:pt x="28" y="249"/>
                    <a:pt x="52" y="238"/>
                    <a:pt x="70" y="220"/>
                  </a:cubicBezTo>
                  <a:cubicBezTo>
                    <a:pt x="89" y="201"/>
                    <a:pt x="101" y="175"/>
                    <a:pt x="101" y="146"/>
                  </a:cubicBezTo>
                  <a:cubicBezTo>
                    <a:pt x="101" y="146"/>
                    <a:pt x="101" y="146"/>
                    <a:pt x="101" y="146"/>
                  </a:cubicBezTo>
                  <a:cubicBezTo>
                    <a:pt x="101" y="146"/>
                    <a:pt x="101" y="146"/>
                    <a:pt x="101" y="146"/>
                  </a:cubicBezTo>
                  <a:cubicBezTo>
                    <a:pt x="101" y="146"/>
                    <a:pt x="101" y="146"/>
                    <a:pt x="101" y="146"/>
                  </a:cubicBezTo>
                  <a:cubicBezTo>
                    <a:pt x="101" y="79"/>
                    <a:pt x="101" y="79"/>
                    <a:pt x="101" y="79"/>
                  </a:cubicBezTo>
                  <a:cubicBezTo>
                    <a:pt x="101" y="79"/>
                    <a:pt x="101" y="79"/>
                    <a:pt x="101" y="79"/>
                  </a:cubicBezTo>
                  <a:cubicBezTo>
                    <a:pt x="101" y="52"/>
                    <a:pt x="101" y="52"/>
                    <a:pt x="101" y="52"/>
                  </a:cubicBezTo>
                  <a:cubicBezTo>
                    <a:pt x="101" y="38"/>
                    <a:pt x="95" y="25"/>
                    <a:pt x="85" y="15"/>
                  </a:cubicBezTo>
                  <a:cubicBezTo>
                    <a:pt x="76" y="6"/>
                    <a:pt x="63" y="0"/>
                    <a:pt x="49"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27" name="Freeform 321">
              <a:extLst>
                <a:ext uri="{FF2B5EF4-FFF2-40B4-BE49-F238E27FC236}">
                  <a16:creationId xmlns:a16="http://schemas.microsoft.com/office/drawing/2014/main" id="{EC2F9893-E33D-4111-BABA-59217CC9EFAD}"/>
                </a:ext>
              </a:extLst>
            </p:cNvPr>
            <p:cNvSpPr>
              <a:spLocks/>
            </p:cNvSpPr>
            <p:nvPr/>
          </p:nvSpPr>
          <p:spPr bwMode="auto">
            <a:xfrm>
              <a:off x="6809686" y="3101781"/>
              <a:ext cx="383621" cy="764399"/>
            </a:xfrm>
            <a:custGeom>
              <a:avLst/>
              <a:gdLst>
                <a:gd name="T0" fmla="*/ 74 w 130"/>
                <a:gd name="T1" fmla="*/ 0 h 258"/>
                <a:gd name="T2" fmla="*/ 49 w 130"/>
                <a:gd name="T3" fmla="*/ 0 h 258"/>
                <a:gd name="T4" fmla="*/ 70 w 130"/>
                <a:gd name="T5" fmla="*/ 4 h 258"/>
                <a:gd name="T6" fmla="*/ 74 w 130"/>
                <a:gd name="T7" fmla="*/ 4 h 258"/>
                <a:gd name="T8" fmla="*/ 110 w 130"/>
                <a:gd name="T9" fmla="*/ 19 h 258"/>
                <a:gd name="T10" fmla="*/ 126 w 130"/>
                <a:gd name="T11" fmla="*/ 56 h 258"/>
                <a:gd name="T12" fmla="*/ 126 w 130"/>
                <a:gd name="T13" fmla="*/ 83 h 258"/>
                <a:gd name="T14" fmla="*/ 126 w 130"/>
                <a:gd name="T15" fmla="*/ 83 h 258"/>
                <a:gd name="T16" fmla="*/ 126 w 130"/>
                <a:gd name="T17" fmla="*/ 150 h 258"/>
                <a:gd name="T18" fmla="*/ 126 w 130"/>
                <a:gd name="T19" fmla="*/ 150 h 258"/>
                <a:gd name="T20" fmla="*/ 126 w 130"/>
                <a:gd name="T21" fmla="*/ 150 h 258"/>
                <a:gd name="T22" fmla="*/ 126 w 130"/>
                <a:gd name="T23" fmla="*/ 150 h 258"/>
                <a:gd name="T24" fmla="*/ 95 w 130"/>
                <a:gd name="T25" fmla="*/ 224 h 258"/>
                <a:gd name="T26" fmla="*/ 25 w 130"/>
                <a:gd name="T27" fmla="*/ 254 h 258"/>
                <a:gd name="T28" fmla="*/ 0 w 130"/>
                <a:gd name="T29" fmla="*/ 258 h 258"/>
                <a:gd name="T30" fmla="*/ 3 w 130"/>
                <a:gd name="T31" fmla="*/ 258 h 258"/>
                <a:gd name="T32" fmla="*/ 21 w 130"/>
                <a:gd name="T33" fmla="*/ 258 h 258"/>
                <a:gd name="T34" fmla="*/ 130 w 130"/>
                <a:gd name="T35" fmla="*/ 150 h 258"/>
                <a:gd name="T36" fmla="*/ 130 w 130"/>
                <a:gd name="T37" fmla="*/ 150 h 258"/>
                <a:gd name="T38" fmla="*/ 130 w 130"/>
                <a:gd name="T39" fmla="*/ 74 h 258"/>
                <a:gd name="T40" fmla="*/ 130 w 130"/>
                <a:gd name="T41" fmla="*/ 83 h 258"/>
                <a:gd name="T42" fmla="*/ 130 w 130"/>
                <a:gd name="T43" fmla="*/ 56 h 258"/>
                <a:gd name="T44" fmla="*/ 74 w 130"/>
                <a:gd name="T45"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258">
                  <a:moveTo>
                    <a:pt x="74" y="0"/>
                  </a:moveTo>
                  <a:cubicBezTo>
                    <a:pt x="49" y="0"/>
                    <a:pt x="49" y="0"/>
                    <a:pt x="49" y="0"/>
                  </a:cubicBezTo>
                  <a:cubicBezTo>
                    <a:pt x="56" y="0"/>
                    <a:pt x="63" y="2"/>
                    <a:pt x="70" y="4"/>
                  </a:cubicBezTo>
                  <a:cubicBezTo>
                    <a:pt x="74" y="4"/>
                    <a:pt x="74" y="4"/>
                    <a:pt x="74" y="4"/>
                  </a:cubicBezTo>
                  <a:cubicBezTo>
                    <a:pt x="88" y="4"/>
                    <a:pt x="101" y="10"/>
                    <a:pt x="110" y="19"/>
                  </a:cubicBezTo>
                  <a:cubicBezTo>
                    <a:pt x="120" y="29"/>
                    <a:pt x="126" y="42"/>
                    <a:pt x="126" y="56"/>
                  </a:cubicBezTo>
                  <a:cubicBezTo>
                    <a:pt x="126" y="83"/>
                    <a:pt x="126" y="83"/>
                    <a:pt x="126" y="83"/>
                  </a:cubicBezTo>
                  <a:cubicBezTo>
                    <a:pt x="126" y="83"/>
                    <a:pt x="126" y="83"/>
                    <a:pt x="126" y="83"/>
                  </a:cubicBezTo>
                  <a:cubicBezTo>
                    <a:pt x="126" y="150"/>
                    <a:pt x="126" y="150"/>
                    <a:pt x="126" y="150"/>
                  </a:cubicBezTo>
                  <a:cubicBezTo>
                    <a:pt x="126" y="150"/>
                    <a:pt x="126" y="150"/>
                    <a:pt x="126" y="150"/>
                  </a:cubicBezTo>
                  <a:cubicBezTo>
                    <a:pt x="126" y="150"/>
                    <a:pt x="126" y="150"/>
                    <a:pt x="126" y="150"/>
                  </a:cubicBezTo>
                  <a:cubicBezTo>
                    <a:pt x="126" y="150"/>
                    <a:pt x="126" y="150"/>
                    <a:pt x="126" y="150"/>
                  </a:cubicBezTo>
                  <a:cubicBezTo>
                    <a:pt x="126" y="179"/>
                    <a:pt x="114" y="205"/>
                    <a:pt x="95" y="224"/>
                  </a:cubicBezTo>
                  <a:cubicBezTo>
                    <a:pt x="77" y="242"/>
                    <a:pt x="53" y="253"/>
                    <a:pt x="25" y="254"/>
                  </a:cubicBezTo>
                  <a:cubicBezTo>
                    <a:pt x="17" y="257"/>
                    <a:pt x="9" y="258"/>
                    <a:pt x="0" y="258"/>
                  </a:cubicBezTo>
                  <a:cubicBezTo>
                    <a:pt x="1" y="258"/>
                    <a:pt x="2" y="258"/>
                    <a:pt x="3" y="258"/>
                  </a:cubicBezTo>
                  <a:cubicBezTo>
                    <a:pt x="21" y="258"/>
                    <a:pt x="21" y="258"/>
                    <a:pt x="21" y="258"/>
                  </a:cubicBezTo>
                  <a:cubicBezTo>
                    <a:pt x="81" y="258"/>
                    <a:pt x="130" y="210"/>
                    <a:pt x="130" y="150"/>
                  </a:cubicBezTo>
                  <a:cubicBezTo>
                    <a:pt x="130" y="150"/>
                    <a:pt x="130" y="150"/>
                    <a:pt x="130" y="150"/>
                  </a:cubicBezTo>
                  <a:cubicBezTo>
                    <a:pt x="130" y="74"/>
                    <a:pt x="130" y="74"/>
                    <a:pt x="130" y="74"/>
                  </a:cubicBezTo>
                  <a:cubicBezTo>
                    <a:pt x="130" y="83"/>
                    <a:pt x="130" y="83"/>
                    <a:pt x="130" y="83"/>
                  </a:cubicBezTo>
                  <a:cubicBezTo>
                    <a:pt x="130" y="56"/>
                    <a:pt x="130" y="56"/>
                    <a:pt x="130" y="56"/>
                  </a:cubicBezTo>
                  <a:cubicBezTo>
                    <a:pt x="130" y="25"/>
                    <a:pt x="105" y="0"/>
                    <a:pt x="74"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28" name="Freeform 322">
              <a:extLst>
                <a:ext uri="{FF2B5EF4-FFF2-40B4-BE49-F238E27FC236}">
                  <a16:creationId xmlns:a16="http://schemas.microsoft.com/office/drawing/2014/main" id="{092D8AC8-6F08-45FF-BF63-A031F2580BE5}"/>
                </a:ext>
              </a:extLst>
            </p:cNvPr>
            <p:cNvSpPr>
              <a:spLocks/>
            </p:cNvSpPr>
            <p:nvPr/>
          </p:nvSpPr>
          <p:spPr bwMode="auto">
            <a:xfrm>
              <a:off x="6688917" y="3539392"/>
              <a:ext cx="51150" cy="51150"/>
            </a:xfrm>
            <a:custGeom>
              <a:avLst/>
              <a:gdLst>
                <a:gd name="T0" fmla="*/ 17 w 17"/>
                <a:gd name="T1" fmla="*/ 17 h 17"/>
                <a:gd name="T2" fmla="*/ 0 w 17"/>
                <a:gd name="T3" fmla="*/ 0 h 17"/>
              </a:gdLst>
              <a:ahLst/>
              <a:cxnLst>
                <a:cxn ang="0">
                  <a:pos x="T0" y="T1"/>
                </a:cxn>
                <a:cxn ang="0">
                  <a:pos x="T2" y="T3"/>
                </a:cxn>
              </a:cxnLst>
              <a:rect l="0" t="0" r="r" b="b"/>
              <a:pathLst>
                <a:path w="17" h="17">
                  <a:moveTo>
                    <a:pt x="17" y="17"/>
                  </a:moveTo>
                  <a:cubicBezTo>
                    <a:pt x="8" y="17"/>
                    <a:pt x="0" y="9"/>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29" name="Freeform 323">
              <a:extLst>
                <a:ext uri="{FF2B5EF4-FFF2-40B4-BE49-F238E27FC236}">
                  <a16:creationId xmlns:a16="http://schemas.microsoft.com/office/drawing/2014/main" id="{185C43CC-88DC-41EA-ABA1-A8D45BEA443D}"/>
                </a:ext>
              </a:extLst>
            </p:cNvPr>
            <p:cNvSpPr>
              <a:spLocks/>
            </p:cNvSpPr>
            <p:nvPr/>
          </p:nvSpPr>
          <p:spPr bwMode="auto">
            <a:xfrm>
              <a:off x="6553940" y="3344741"/>
              <a:ext cx="126452" cy="38362"/>
            </a:xfrm>
            <a:custGeom>
              <a:avLst/>
              <a:gdLst>
                <a:gd name="T0" fmla="*/ 0 w 43"/>
                <a:gd name="T1" fmla="*/ 11 h 13"/>
                <a:gd name="T2" fmla="*/ 25 w 43"/>
                <a:gd name="T3" fmla="*/ 2 h 13"/>
                <a:gd name="T4" fmla="*/ 43 w 43"/>
                <a:gd name="T5" fmla="*/ 13 h 13"/>
              </a:gdLst>
              <a:ahLst/>
              <a:cxnLst>
                <a:cxn ang="0">
                  <a:pos x="T0" y="T1"/>
                </a:cxn>
                <a:cxn ang="0">
                  <a:pos x="T2" y="T3"/>
                </a:cxn>
                <a:cxn ang="0">
                  <a:pos x="T4" y="T5"/>
                </a:cxn>
              </a:cxnLst>
              <a:rect l="0" t="0" r="r" b="b"/>
              <a:pathLst>
                <a:path w="43" h="13">
                  <a:moveTo>
                    <a:pt x="0" y="11"/>
                  </a:moveTo>
                  <a:cubicBezTo>
                    <a:pt x="6" y="4"/>
                    <a:pt x="15" y="0"/>
                    <a:pt x="25" y="2"/>
                  </a:cubicBezTo>
                  <a:cubicBezTo>
                    <a:pt x="32" y="3"/>
                    <a:pt x="39" y="7"/>
                    <a:pt x="43" y="13"/>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30" name="Oval 326">
              <a:extLst>
                <a:ext uri="{FF2B5EF4-FFF2-40B4-BE49-F238E27FC236}">
                  <a16:creationId xmlns:a16="http://schemas.microsoft.com/office/drawing/2014/main" id="{6C569906-A4EA-44BF-8015-2FC8CDE26362}"/>
                </a:ext>
              </a:extLst>
            </p:cNvPr>
            <p:cNvSpPr>
              <a:spLocks noChangeArrowheads="1"/>
            </p:cNvSpPr>
            <p:nvPr/>
          </p:nvSpPr>
          <p:spPr bwMode="auto">
            <a:xfrm>
              <a:off x="6583129" y="3437124"/>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31" name="Oval 328">
              <a:extLst>
                <a:ext uri="{FF2B5EF4-FFF2-40B4-BE49-F238E27FC236}">
                  <a16:creationId xmlns:a16="http://schemas.microsoft.com/office/drawing/2014/main" id="{8184858D-591A-45A1-A9A6-7712B0DFB9D8}"/>
                </a:ext>
              </a:extLst>
            </p:cNvPr>
            <p:cNvSpPr>
              <a:spLocks noChangeArrowheads="1"/>
            </p:cNvSpPr>
            <p:nvPr/>
          </p:nvSpPr>
          <p:spPr bwMode="auto">
            <a:xfrm>
              <a:off x="6822474" y="3404415"/>
              <a:ext cx="79566"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32" name="Oval 329">
              <a:extLst>
                <a:ext uri="{FF2B5EF4-FFF2-40B4-BE49-F238E27FC236}">
                  <a16:creationId xmlns:a16="http://schemas.microsoft.com/office/drawing/2014/main" id="{8A4A2674-93D7-4B0C-AA24-0CCF5B1D95F9}"/>
                </a:ext>
              </a:extLst>
            </p:cNvPr>
            <p:cNvSpPr>
              <a:spLocks noChangeArrowheads="1"/>
            </p:cNvSpPr>
            <p:nvPr/>
          </p:nvSpPr>
          <p:spPr bwMode="auto">
            <a:xfrm>
              <a:off x="6834613" y="3439534"/>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33" name="Freeform 332">
              <a:extLst>
                <a:ext uri="{FF2B5EF4-FFF2-40B4-BE49-F238E27FC236}">
                  <a16:creationId xmlns:a16="http://schemas.microsoft.com/office/drawing/2014/main" id="{499BDC02-9634-4D17-A2EC-A8E335A5CBEF}"/>
                </a:ext>
              </a:extLst>
            </p:cNvPr>
            <p:cNvSpPr>
              <a:spLocks/>
            </p:cNvSpPr>
            <p:nvPr/>
          </p:nvSpPr>
          <p:spPr bwMode="auto">
            <a:xfrm>
              <a:off x="6806844" y="3344741"/>
              <a:ext cx="125032" cy="38362"/>
            </a:xfrm>
            <a:custGeom>
              <a:avLst/>
              <a:gdLst>
                <a:gd name="T0" fmla="*/ 0 w 42"/>
                <a:gd name="T1" fmla="*/ 11 h 13"/>
                <a:gd name="T2" fmla="*/ 25 w 42"/>
                <a:gd name="T3" fmla="*/ 2 h 13"/>
                <a:gd name="T4" fmla="*/ 42 w 42"/>
                <a:gd name="T5" fmla="*/ 13 h 13"/>
              </a:gdLst>
              <a:ahLst/>
              <a:cxnLst>
                <a:cxn ang="0">
                  <a:pos x="T0" y="T1"/>
                </a:cxn>
                <a:cxn ang="0">
                  <a:pos x="T2" y="T3"/>
                </a:cxn>
                <a:cxn ang="0">
                  <a:pos x="T4" y="T5"/>
                </a:cxn>
              </a:cxnLst>
              <a:rect l="0" t="0" r="r" b="b"/>
              <a:pathLst>
                <a:path w="42" h="13">
                  <a:moveTo>
                    <a:pt x="0" y="11"/>
                  </a:moveTo>
                  <a:cubicBezTo>
                    <a:pt x="6" y="4"/>
                    <a:pt x="15" y="0"/>
                    <a:pt x="25" y="2"/>
                  </a:cubicBezTo>
                  <a:cubicBezTo>
                    <a:pt x="32" y="3"/>
                    <a:pt x="38" y="7"/>
                    <a:pt x="42" y="13"/>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34" name="Freeform 333">
              <a:extLst>
                <a:ext uri="{FF2B5EF4-FFF2-40B4-BE49-F238E27FC236}">
                  <a16:creationId xmlns:a16="http://schemas.microsoft.com/office/drawing/2014/main" id="{07111A57-0204-45F1-922E-F0A2F535C79E}"/>
                </a:ext>
              </a:extLst>
            </p:cNvPr>
            <p:cNvSpPr>
              <a:spLocks/>
            </p:cNvSpPr>
            <p:nvPr/>
          </p:nvSpPr>
          <p:spPr bwMode="auto">
            <a:xfrm>
              <a:off x="6659079" y="3685736"/>
              <a:ext cx="157710" cy="22733"/>
            </a:xfrm>
            <a:custGeom>
              <a:avLst/>
              <a:gdLst>
                <a:gd name="T0" fmla="*/ 0 w 53"/>
                <a:gd name="T1" fmla="*/ 0 h 8"/>
                <a:gd name="T2" fmla="*/ 26 w 53"/>
                <a:gd name="T3" fmla="*/ 8 h 8"/>
                <a:gd name="T4" fmla="*/ 53 w 53"/>
                <a:gd name="T5" fmla="*/ 0 h 8"/>
              </a:gdLst>
              <a:ahLst/>
              <a:cxnLst>
                <a:cxn ang="0">
                  <a:pos x="T0" y="T1"/>
                </a:cxn>
                <a:cxn ang="0">
                  <a:pos x="T2" y="T3"/>
                </a:cxn>
                <a:cxn ang="0">
                  <a:pos x="T4" y="T5"/>
                </a:cxn>
              </a:cxnLst>
              <a:rect l="0" t="0" r="r" b="b"/>
              <a:pathLst>
                <a:path w="53" h="8">
                  <a:moveTo>
                    <a:pt x="0" y="0"/>
                  </a:moveTo>
                  <a:cubicBezTo>
                    <a:pt x="0" y="0"/>
                    <a:pt x="6" y="8"/>
                    <a:pt x="26" y="8"/>
                  </a:cubicBezTo>
                  <a:cubicBezTo>
                    <a:pt x="46" y="8"/>
                    <a:pt x="53" y="0"/>
                    <a:pt x="53"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35" name="Freeform 334">
              <a:extLst>
                <a:ext uri="{FF2B5EF4-FFF2-40B4-BE49-F238E27FC236}">
                  <a16:creationId xmlns:a16="http://schemas.microsoft.com/office/drawing/2014/main" id="{1BF4CD66-491F-469F-9B21-4ABB90A2C5C6}"/>
                </a:ext>
              </a:extLst>
            </p:cNvPr>
            <p:cNvSpPr>
              <a:spLocks/>
            </p:cNvSpPr>
            <p:nvPr/>
          </p:nvSpPr>
          <p:spPr bwMode="auto">
            <a:xfrm>
              <a:off x="6494265" y="2864505"/>
              <a:ext cx="882326" cy="633684"/>
            </a:xfrm>
            <a:custGeom>
              <a:avLst/>
              <a:gdLst>
                <a:gd name="T0" fmla="*/ 212 w 299"/>
                <a:gd name="T1" fmla="*/ 214 h 214"/>
                <a:gd name="T2" fmla="*/ 212 w 299"/>
                <a:gd name="T3" fmla="*/ 184 h 214"/>
                <a:gd name="T4" fmla="*/ 204 w 299"/>
                <a:gd name="T5" fmla="*/ 177 h 214"/>
                <a:gd name="T6" fmla="*/ 0 w 299"/>
                <a:gd name="T7" fmla="*/ 131 h 214"/>
                <a:gd name="T8" fmla="*/ 141 w 299"/>
                <a:gd name="T9" fmla="*/ 0 h 214"/>
                <a:gd name="T10" fmla="*/ 282 w 299"/>
                <a:gd name="T11" fmla="*/ 110 h 214"/>
                <a:gd name="T12" fmla="*/ 299 w 299"/>
                <a:gd name="T13" fmla="*/ 199 h 214"/>
              </a:gdLst>
              <a:ahLst/>
              <a:cxnLst>
                <a:cxn ang="0">
                  <a:pos x="T0" y="T1"/>
                </a:cxn>
                <a:cxn ang="0">
                  <a:pos x="T2" y="T3"/>
                </a:cxn>
                <a:cxn ang="0">
                  <a:pos x="T4" y="T5"/>
                </a:cxn>
                <a:cxn ang="0">
                  <a:pos x="T6" y="T7"/>
                </a:cxn>
                <a:cxn ang="0">
                  <a:pos x="T8" y="T9"/>
                </a:cxn>
                <a:cxn ang="0">
                  <a:pos x="T10" y="T11"/>
                </a:cxn>
                <a:cxn ang="0">
                  <a:pos x="T12" y="T13"/>
                </a:cxn>
              </a:cxnLst>
              <a:rect l="0" t="0" r="r" b="b"/>
              <a:pathLst>
                <a:path w="299" h="214">
                  <a:moveTo>
                    <a:pt x="212" y="214"/>
                  </a:moveTo>
                  <a:cubicBezTo>
                    <a:pt x="212" y="184"/>
                    <a:pt x="212" y="184"/>
                    <a:pt x="212" y="184"/>
                  </a:cubicBezTo>
                  <a:cubicBezTo>
                    <a:pt x="212" y="180"/>
                    <a:pt x="208" y="177"/>
                    <a:pt x="204" y="177"/>
                  </a:cubicBezTo>
                  <a:cubicBezTo>
                    <a:pt x="159" y="177"/>
                    <a:pt x="44" y="166"/>
                    <a:pt x="0" y="131"/>
                  </a:cubicBezTo>
                  <a:cubicBezTo>
                    <a:pt x="0" y="64"/>
                    <a:pt x="52" y="0"/>
                    <a:pt x="141" y="0"/>
                  </a:cubicBezTo>
                  <a:cubicBezTo>
                    <a:pt x="208" y="0"/>
                    <a:pt x="269" y="38"/>
                    <a:pt x="282" y="110"/>
                  </a:cubicBezTo>
                  <a:cubicBezTo>
                    <a:pt x="299" y="199"/>
                    <a:pt x="299" y="199"/>
                    <a:pt x="299" y="199"/>
                  </a:cubicBezTo>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36" name="Freeform 335">
              <a:extLst>
                <a:ext uri="{FF2B5EF4-FFF2-40B4-BE49-F238E27FC236}">
                  <a16:creationId xmlns:a16="http://schemas.microsoft.com/office/drawing/2014/main" id="{1D8C2EC1-7858-4D02-AD4A-014E7C52C84C}"/>
                </a:ext>
              </a:extLst>
            </p:cNvPr>
            <p:cNvSpPr>
              <a:spLocks/>
            </p:cNvSpPr>
            <p:nvPr/>
          </p:nvSpPr>
          <p:spPr bwMode="auto">
            <a:xfrm>
              <a:off x="6494265" y="2864505"/>
              <a:ext cx="882326" cy="633684"/>
            </a:xfrm>
            <a:custGeom>
              <a:avLst/>
              <a:gdLst>
                <a:gd name="T0" fmla="*/ 212 w 299"/>
                <a:gd name="T1" fmla="*/ 214 h 214"/>
                <a:gd name="T2" fmla="*/ 212 w 299"/>
                <a:gd name="T3" fmla="*/ 184 h 214"/>
                <a:gd name="T4" fmla="*/ 204 w 299"/>
                <a:gd name="T5" fmla="*/ 177 h 214"/>
                <a:gd name="T6" fmla="*/ 0 w 299"/>
                <a:gd name="T7" fmla="*/ 131 h 214"/>
                <a:gd name="T8" fmla="*/ 141 w 299"/>
                <a:gd name="T9" fmla="*/ 0 h 214"/>
                <a:gd name="T10" fmla="*/ 282 w 299"/>
                <a:gd name="T11" fmla="*/ 110 h 214"/>
                <a:gd name="T12" fmla="*/ 299 w 299"/>
                <a:gd name="T13" fmla="*/ 199 h 214"/>
              </a:gdLst>
              <a:ahLst/>
              <a:cxnLst>
                <a:cxn ang="0">
                  <a:pos x="T0" y="T1"/>
                </a:cxn>
                <a:cxn ang="0">
                  <a:pos x="T2" y="T3"/>
                </a:cxn>
                <a:cxn ang="0">
                  <a:pos x="T4" y="T5"/>
                </a:cxn>
                <a:cxn ang="0">
                  <a:pos x="T6" y="T7"/>
                </a:cxn>
                <a:cxn ang="0">
                  <a:pos x="T8" y="T9"/>
                </a:cxn>
                <a:cxn ang="0">
                  <a:pos x="T10" y="T11"/>
                </a:cxn>
                <a:cxn ang="0">
                  <a:pos x="T12" y="T13"/>
                </a:cxn>
              </a:cxnLst>
              <a:rect l="0" t="0" r="r" b="b"/>
              <a:pathLst>
                <a:path w="299" h="214">
                  <a:moveTo>
                    <a:pt x="212" y="214"/>
                  </a:moveTo>
                  <a:cubicBezTo>
                    <a:pt x="212" y="184"/>
                    <a:pt x="212" y="184"/>
                    <a:pt x="212" y="184"/>
                  </a:cubicBezTo>
                  <a:cubicBezTo>
                    <a:pt x="212" y="180"/>
                    <a:pt x="208" y="177"/>
                    <a:pt x="204" y="177"/>
                  </a:cubicBezTo>
                  <a:cubicBezTo>
                    <a:pt x="159" y="177"/>
                    <a:pt x="44" y="166"/>
                    <a:pt x="0" y="131"/>
                  </a:cubicBezTo>
                  <a:cubicBezTo>
                    <a:pt x="0" y="64"/>
                    <a:pt x="52" y="0"/>
                    <a:pt x="141" y="0"/>
                  </a:cubicBezTo>
                  <a:cubicBezTo>
                    <a:pt x="208" y="0"/>
                    <a:pt x="269" y="38"/>
                    <a:pt x="282" y="110"/>
                  </a:cubicBezTo>
                  <a:cubicBezTo>
                    <a:pt x="299" y="199"/>
                    <a:pt x="299" y="199"/>
                    <a:pt x="299" y="1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37" name="Freeform 336">
              <a:extLst>
                <a:ext uri="{FF2B5EF4-FFF2-40B4-BE49-F238E27FC236}">
                  <a16:creationId xmlns:a16="http://schemas.microsoft.com/office/drawing/2014/main" id="{4FE94904-8815-459B-8A4C-AFC778140028}"/>
                </a:ext>
              </a:extLst>
            </p:cNvPr>
            <p:cNvSpPr>
              <a:spLocks/>
            </p:cNvSpPr>
            <p:nvPr/>
          </p:nvSpPr>
          <p:spPr bwMode="auto">
            <a:xfrm>
              <a:off x="7119425" y="3427148"/>
              <a:ext cx="160552" cy="160552"/>
            </a:xfrm>
            <a:custGeom>
              <a:avLst/>
              <a:gdLst>
                <a:gd name="T0" fmla="*/ 0 w 54"/>
                <a:gd name="T1" fmla="*/ 27 h 54"/>
                <a:gd name="T2" fmla="*/ 27 w 54"/>
                <a:gd name="T3" fmla="*/ 0 h 54"/>
                <a:gd name="T4" fmla="*/ 54 w 54"/>
                <a:gd name="T5" fmla="*/ 27 h 54"/>
                <a:gd name="T6" fmla="*/ 27 w 54"/>
                <a:gd name="T7" fmla="*/ 54 h 54"/>
                <a:gd name="T8" fmla="*/ 13 w 54"/>
                <a:gd name="T9" fmla="*/ 51 h 54"/>
              </a:gdLst>
              <a:ahLst/>
              <a:cxnLst>
                <a:cxn ang="0">
                  <a:pos x="T0" y="T1"/>
                </a:cxn>
                <a:cxn ang="0">
                  <a:pos x="T2" y="T3"/>
                </a:cxn>
                <a:cxn ang="0">
                  <a:pos x="T4" y="T5"/>
                </a:cxn>
                <a:cxn ang="0">
                  <a:pos x="T6" y="T7"/>
                </a:cxn>
                <a:cxn ang="0">
                  <a:pos x="T8" y="T9"/>
                </a:cxn>
              </a:cxnLst>
              <a:rect l="0" t="0" r="r" b="b"/>
              <a:pathLst>
                <a:path w="54" h="54">
                  <a:moveTo>
                    <a:pt x="0" y="27"/>
                  </a:moveTo>
                  <a:cubicBezTo>
                    <a:pt x="0" y="12"/>
                    <a:pt x="12" y="0"/>
                    <a:pt x="27" y="0"/>
                  </a:cubicBezTo>
                  <a:cubicBezTo>
                    <a:pt x="42" y="0"/>
                    <a:pt x="54" y="12"/>
                    <a:pt x="54" y="27"/>
                  </a:cubicBezTo>
                  <a:cubicBezTo>
                    <a:pt x="54" y="42"/>
                    <a:pt x="42" y="54"/>
                    <a:pt x="27" y="54"/>
                  </a:cubicBezTo>
                  <a:cubicBezTo>
                    <a:pt x="22" y="54"/>
                    <a:pt x="17" y="53"/>
                    <a:pt x="13" y="51"/>
                  </a:cubicBezTo>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38" name="Freeform 337">
              <a:extLst>
                <a:ext uri="{FF2B5EF4-FFF2-40B4-BE49-F238E27FC236}">
                  <a16:creationId xmlns:a16="http://schemas.microsoft.com/office/drawing/2014/main" id="{82175F58-E512-40DE-A4F9-CD01FBE0FB0E}"/>
                </a:ext>
              </a:extLst>
            </p:cNvPr>
            <p:cNvSpPr>
              <a:spLocks/>
            </p:cNvSpPr>
            <p:nvPr/>
          </p:nvSpPr>
          <p:spPr bwMode="auto">
            <a:xfrm>
              <a:off x="7119425" y="3427148"/>
              <a:ext cx="160552" cy="160552"/>
            </a:xfrm>
            <a:custGeom>
              <a:avLst/>
              <a:gdLst>
                <a:gd name="T0" fmla="*/ 0 w 54"/>
                <a:gd name="T1" fmla="*/ 27 h 54"/>
                <a:gd name="T2" fmla="*/ 27 w 54"/>
                <a:gd name="T3" fmla="*/ 0 h 54"/>
                <a:gd name="T4" fmla="*/ 54 w 54"/>
                <a:gd name="T5" fmla="*/ 27 h 54"/>
                <a:gd name="T6" fmla="*/ 27 w 54"/>
                <a:gd name="T7" fmla="*/ 54 h 54"/>
                <a:gd name="T8" fmla="*/ 13 w 54"/>
                <a:gd name="T9" fmla="*/ 51 h 54"/>
              </a:gdLst>
              <a:ahLst/>
              <a:cxnLst>
                <a:cxn ang="0">
                  <a:pos x="T0" y="T1"/>
                </a:cxn>
                <a:cxn ang="0">
                  <a:pos x="T2" y="T3"/>
                </a:cxn>
                <a:cxn ang="0">
                  <a:pos x="T4" y="T5"/>
                </a:cxn>
                <a:cxn ang="0">
                  <a:pos x="T6" y="T7"/>
                </a:cxn>
                <a:cxn ang="0">
                  <a:pos x="T8" y="T9"/>
                </a:cxn>
              </a:cxnLst>
              <a:rect l="0" t="0" r="r" b="b"/>
              <a:pathLst>
                <a:path w="54" h="54">
                  <a:moveTo>
                    <a:pt x="0" y="27"/>
                  </a:moveTo>
                  <a:cubicBezTo>
                    <a:pt x="0" y="12"/>
                    <a:pt x="12" y="0"/>
                    <a:pt x="27" y="0"/>
                  </a:cubicBezTo>
                  <a:cubicBezTo>
                    <a:pt x="42" y="0"/>
                    <a:pt x="54" y="12"/>
                    <a:pt x="54" y="27"/>
                  </a:cubicBezTo>
                  <a:cubicBezTo>
                    <a:pt x="54" y="42"/>
                    <a:pt x="42" y="54"/>
                    <a:pt x="27" y="54"/>
                  </a:cubicBezTo>
                  <a:cubicBezTo>
                    <a:pt x="22" y="54"/>
                    <a:pt x="17" y="53"/>
                    <a:pt x="13" y="51"/>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39" name="Freeform 340">
              <a:extLst>
                <a:ext uri="{FF2B5EF4-FFF2-40B4-BE49-F238E27FC236}">
                  <a16:creationId xmlns:a16="http://schemas.microsoft.com/office/drawing/2014/main" id="{484EBE92-8E34-4361-A025-64306CDC682C}"/>
                </a:ext>
              </a:extLst>
            </p:cNvPr>
            <p:cNvSpPr>
              <a:spLocks/>
            </p:cNvSpPr>
            <p:nvPr/>
          </p:nvSpPr>
          <p:spPr bwMode="auto">
            <a:xfrm>
              <a:off x="6842366" y="4380515"/>
              <a:ext cx="315422" cy="65357"/>
            </a:xfrm>
            <a:custGeom>
              <a:avLst/>
              <a:gdLst>
                <a:gd name="T0" fmla="*/ 103 w 107"/>
                <a:gd name="T1" fmla="*/ 22 h 22"/>
                <a:gd name="T2" fmla="*/ 4 w 107"/>
                <a:gd name="T3" fmla="*/ 22 h 22"/>
                <a:gd name="T4" fmla="*/ 0 w 107"/>
                <a:gd name="T5" fmla="*/ 18 h 22"/>
                <a:gd name="T6" fmla="*/ 0 w 107"/>
                <a:gd name="T7" fmla="*/ 4 h 22"/>
                <a:gd name="T8" fmla="*/ 4 w 107"/>
                <a:gd name="T9" fmla="*/ 0 h 22"/>
                <a:gd name="T10" fmla="*/ 103 w 107"/>
                <a:gd name="T11" fmla="*/ 0 h 22"/>
                <a:gd name="T12" fmla="*/ 107 w 107"/>
                <a:gd name="T13" fmla="*/ 4 h 22"/>
                <a:gd name="T14" fmla="*/ 107 w 107"/>
                <a:gd name="T15" fmla="*/ 18 h 22"/>
                <a:gd name="T16" fmla="*/ 103 w 107"/>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2">
                  <a:moveTo>
                    <a:pt x="103" y="22"/>
                  </a:moveTo>
                  <a:cubicBezTo>
                    <a:pt x="4" y="22"/>
                    <a:pt x="4" y="22"/>
                    <a:pt x="4" y="22"/>
                  </a:cubicBezTo>
                  <a:cubicBezTo>
                    <a:pt x="2" y="22"/>
                    <a:pt x="0" y="20"/>
                    <a:pt x="0" y="18"/>
                  </a:cubicBezTo>
                  <a:cubicBezTo>
                    <a:pt x="0" y="4"/>
                    <a:pt x="0" y="4"/>
                    <a:pt x="0" y="4"/>
                  </a:cubicBezTo>
                  <a:cubicBezTo>
                    <a:pt x="0" y="2"/>
                    <a:pt x="2" y="0"/>
                    <a:pt x="4" y="0"/>
                  </a:cubicBezTo>
                  <a:cubicBezTo>
                    <a:pt x="103" y="0"/>
                    <a:pt x="103" y="0"/>
                    <a:pt x="103" y="0"/>
                  </a:cubicBezTo>
                  <a:cubicBezTo>
                    <a:pt x="105" y="0"/>
                    <a:pt x="107" y="2"/>
                    <a:pt x="107" y="4"/>
                  </a:cubicBezTo>
                  <a:cubicBezTo>
                    <a:pt x="107" y="18"/>
                    <a:pt x="107" y="18"/>
                    <a:pt x="107" y="18"/>
                  </a:cubicBezTo>
                  <a:cubicBezTo>
                    <a:pt x="107" y="20"/>
                    <a:pt x="105" y="22"/>
                    <a:pt x="103" y="22"/>
                  </a:cubicBezTo>
                  <a:close/>
                </a:path>
              </a:pathLst>
            </a:custGeom>
            <a:solidFill>
              <a:schemeClr val="tx1"/>
            </a:solidFill>
            <a:ln w="9525">
              <a:solidFill>
                <a:srgbClr val="000000"/>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40" name="Freeform 341">
              <a:extLst>
                <a:ext uri="{FF2B5EF4-FFF2-40B4-BE49-F238E27FC236}">
                  <a16:creationId xmlns:a16="http://schemas.microsoft.com/office/drawing/2014/main" id="{D3C405F3-BE97-4454-9FBD-8A654B54DEBA}"/>
                </a:ext>
              </a:extLst>
            </p:cNvPr>
            <p:cNvSpPr>
              <a:spLocks/>
            </p:cNvSpPr>
            <p:nvPr/>
          </p:nvSpPr>
          <p:spPr bwMode="auto">
            <a:xfrm>
              <a:off x="6842366" y="4380515"/>
              <a:ext cx="315422" cy="65357"/>
            </a:xfrm>
            <a:custGeom>
              <a:avLst/>
              <a:gdLst>
                <a:gd name="T0" fmla="*/ 103 w 107"/>
                <a:gd name="T1" fmla="*/ 22 h 22"/>
                <a:gd name="T2" fmla="*/ 4 w 107"/>
                <a:gd name="T3" fmla="*/ 22 h 22"/>
                <a:gd name="T4" fmla="*/ 0 w 107"/>
                <a:gd name="T5" fmla="*/ 18 h 22"/>
                <a:gd name="T6" fmla="*/ 0 w 107"/>
                <a:gd name="T7" fmla="*/ 4 h 22"/>
                <a:gd name="T8" fmla="*/ 4 w 107"/>
                <a:gd name="T9" fmla="*/ 0 h 22"/>
                <a:gd name="T10" fmla="*/ 103 w 107"/>
                <a:gd name="T11" fmla="*/ 0 h 22"/>
                <a:gd name="T12" fmla="*/ 107 w 107"/>
                <a:gd name="T13" fmla="*/ 4 h 22"/>
                <a:gd name="T14" fmla="*/ 107 w 107"/>
                <a:gd name="T15" fmla="*/ 18 h 22"/>
                <a:gd name="T16" fmla="*/ 103 w 107"/>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2">
                  <a:moveTo>
                    <a:pt x="103" y="22"/>
                  </a:moveTo>
                  <a:cubicBezTo>
                    <a:pt x="4" y="22"/>
                    <a:pt x="4" y="22"/>
                    <a:pt x="4" y="22"/>
                  </a:cubicBezTo>
                  <a:cubicBezTo>
                    <a:pt x="2" y="22"/>
                    <a:pt x="0" y="20"/>
                    <a:pt x="0" y="18"/>
                  </a:cubicBezTo>
                  <a:cubicBezTo>
                    <a:pt x="0" y="4"/>
                    <a:pt x="0" y="4"/>
                    <a:pt x="0" y="4"/>
                  </a:cubicBezTo>
                  <a:cubicBezTo>
                    <a:pt x="0" y="2"/>
                    <a:pt x="2" y="0"/>
                    <a:pt x="4" y="0"/>
                  </a:cubicBezTo>
                  <a:cubicBezTo>
                    <a:pt x="103" y="0"/>
                    <a:pt x="103" y="0"/>
                    <a:pt x="103" y="0"/>
                  </a:cubicBezTo>
                  <a:cubicBezTo>
                    <a:pt x="105" y="0"/>
                    <a:pt x="107" y="2"/>
                    <a:pt x="107" y="4"/>
                  </a:cubicBezTo>
                  <a:cubicBezTo>
                    <a:pt x="107" y="18"/>
                    <a:pt x="107" y="18"/>
                    <a:pt x="107" y="18"/>
                  </a:cubicBezTo>
                  <a:cubicBezTo>
                    <a:pt x="107" y="20"/>
                    <a:pt x="105" y="22"/>
                    <a:pt x="103" y="2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41" name="Freeform 342">
              <a:extLst>
                <a:ext uri="{FF2B5EF4-FFF2-40B4-BE49-F238E27FC236}">
                  <a16:creationId xmlns:a16="http://schemas.microsoft.com/office/drawing/2014/main" id="{9F36CB4D-092A-40A4-8521-AD54F396E02A}"/>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solidFill>
              <a:srgbClr val="FFFFFF"/>
            </a:solidFill>
            <a:ln w="34925">
              <a:no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42" name="Freeform 343">
              <a:extLst>
                <a:ext uri="{FF2B5EF4-FFF2-40B4-BE49-F238E27FC236}">
                  <a16:creationId xmlns:a16="http://schemas.microsoft.com/office/drawing/2014/main" id="{A9AF5567-D205-4024-9A11-236A96B59190}"/>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43" name="Freeform 344">
              <a:extLst>
                <a:ext uri="{FF2B5EF4-FFF2-40B4-BE49-F238E27FC236}">
                  <a16:creationId xmlns:a16="http://schemas.microsoft.com/office/drawing/2014/main" id="{79B6FE3E-E26E-4359-A30B-2492535D88ED}"/>
                </a:ext>
              </a:extLst>
            </p:cNvPr>
            <p:cNvSpPr>
              <a:spLocks/>
            </p:cNvSpPr>
            <p:nvPr/>
          </p:nvSpPr>
          <p:spPr bwMode="auto">
            <a:xfrm>
              <a:off x="6886411" y="4315158"/>
              <a:ext cx="227331" cy="65357"/>
            </a:xfrm>
            <a:custGeom>
              <a:avLst/>
              <a:gdLst>
                <a:gd name="T0" fmla="*/ 77 w 77"/>
                <a:gd name="T1" fmla="*/ 22 h 22"/>
                <a:gd name="T2" fmla="*/ 0 w 77"/>
                <a:gd name="T3" fmla="*/ 22 h 22"/>
                <a:gd name="T4" fmla="*/ 0 w 77"/>
                <a:gd name="T5" fmla="*/ 17 h 22"/>
                <a:gd name="T6" fmla="*/ 8 w 77"/>
                <a:gd name="T7" fmla="*/ 7 h 22"/>
                <a:gd name="T8" fmla="*/ 66 w 77"/>
                <a:gd name="T9" fmla="*/ 0 h 22"/>
                <a:gd name="T10" fmla="*/ 77 w 77"/>
                <a:gd name="T11" fmla="*/ 10 h 22"/>
                <a:gd name="T12" fmla="*/ 77 w 77"/>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77" h="22">
                  <a:moveTo>
                    <a:pt x="77" y="22"/>
                  </a:moveTo>
                  <a:cubicBezTo>
                    <a:pt x="0" y="22"/>
                    <a:pt x="0" y="22"/>
                    <a:pt x="0" y="22"/>
                  </a:cubicBezTo>
                  <a:cubicBezTo>
                    <a:pt x="0" y="17"/>
                    <a:pt x="0" y="17"/>
                    <a:pt x="0" y="17"/>
                  </a:cubicBezTo>
                  <a:cubicBezTo>
                    <a:pt x="0" y="12"/>
                    <a:pt x="3" y="8"/>
                    <a:pt x="8" y="7"/>
                  </a:cubicBezTo>
                  <a:cubicBezTo>
                    <a:pt x="66" y="0"/>
                    <a:pt x="66" y="0"/>
                    <a:pt x="66" y="0"/>
                  </a:cubicBezTo>
                  <a:cubicBezTo>
                    <a:pt x="72" y="0"/>
                    <a:pt x="77" y="4"/>
                    <a:pt x="77" y="10"/>
                  </a:cubicBezTo>
                  <a:lnTo>
                    <a:pt x="77" y="22"/>
                  </a:lnTo>
                  <a:close/>
                </a:path>
              </a:pathLst>
            </a:custGeom>
            <a:solidFill>
              <a:schemeClr val="tx1"/>
            </a:solidFill>
            <a:ln w="9525">
              <a:solidFill>
                <a:srgbClr val="000000"/>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44" name="Freeform 345">
              <a:extLst>
                <a:ext uri="{FF2B5EF4-FFF2-40B4-BE49-F238E27FC236}">
                  <a16:creationId xmlns:a16="http://schemas.microsoft.com/office/drawing/2014/main" id="{CFDBEE4B-3616-4D2F-B7B9-2E51B4B639E6}"/>
                </a:ext>
              </a:extLst>
            </p:cNvPr>
            <p:cNvSpPr>
              <a:spLocks/>
            </p:cNvSpPr>
            <p:nvPr/>
          </p:nvSpPr>
          <p:spPr bwMode="auto">
            <a:xfrm>
              <a:off x="6886411" y="4315158"/>
              <a:ext cx="227331" cy="65357"/>
            </a:xfrm>
            <a:custGeom>
              <a:avLst/>
              <a:gdLst>
                <a:gd name="T0" fmla="*/ 77 w 77"/>
                <a:gd name="T1" fmla="*/ 22 h 22"/>
                <a:gd name="T2" fmla="*/ 0 w 77"/>
                <a:gd name="T3" fmla="*/ 22 h 22"/>
                <a:gd name="T4" fmla="*/ 0 w 77"/>
                <a:gd name="T5" fmla="*/ 17 h 22"/>
                <a:gd name="T6" fmla="*/ 8 w 77"/>
                <a:gd name="T7" fmla="*/ 7 h 22"/>
                <a:gd name="T8" fmla="*/ 66 w 77"/>
                <a:gd name="T9" fmla="*/ 0 h 22"/>
                <a:gd name="T10" fmla="*/ 77 w 77"/>
                <a:gd name="T11" fmla="*/ 10 h 22"/>
                <a:gd name="T12" fmla="*/ 77 w 77"/>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77" h="22">
                  <a:moveTo>
                    <a:pt x="77" y="22"/>
                  </a:moveTo>
                  <a:cubicBezTo>
                    <a:pt x="0" y="22"/>
                    <a:pt x="0" y="22"/>
                    <a:pt x="0" y="22"/>
                  </a:cubicBezTo>
                  <a:cubicBezTo>
                    <a:pt x="0" y="17"/>
                    <a:pt x="0" y="17"/>
                    <a:pt x="0" y="17"/>
                  </a:cubicBezTo>
                  <a:cubicBezTo>
                    <a:pt x="0" y="12"/>
                    <a:pt x="3" y="8"/>
                    <a:pt x="8" y="7"/>
                  </a:cubicBezTo>
                  <a:cubicBezTo>
                    <a:pt x="66" y="0"/>
                    <a:pt x="66" y="0"/>
                    <a:pt x="66" y="0"/>
                  </a:cubicBezTo>
                  <a:cubicBezTo>
                    <a:pt x="72" y="0"/>
                    <a:pt x="77" y="4"/>
                    <a:pt x="77" y="10"/>
                  </a:cubicBezTo>
                  <a:lnTo>
                    <a:pt x="77" y="22"/>
                  </a:ln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45" name="Freeform 346">
              <a:extLst>
                <a:ext uri="{FF2B5EF4-FFF2-40B4-BE49-F238E27FC236}">
                  <a16:creationId xmlns:a16="http://schemas.microsoft.com/office/drawing/2014/main" id="{60D9290F-8DA1-4488-8801-B5F968772733}"/>
                </a:ext>
              </a:extLst>
            </p:cNvPr>
            <p:cNvSpPr>
              <a:spLocks/>
            </p:cNvSpPr>
            <p:nvPr/>
          </p:nvSpPr>
          <p:spPr bwMode="auto">
            <a:xfrm>
              <a:off x="7058330" y="4445872"/>
              <a:ext cx="76725" cy="352363"/>
            </a:xfrm>
            <a:custGeom>
              <a:avLst/>
              <a:gdLst>
                <a:gd name="T0" fmla="*/ 26 w 26"/>
                <a:gd name="T1" fmla="*/ 0 h 119"/>
                <a:gd name="T2" fmla="*/ 17 w 26"/>
                <a:gd name="T3" fmla="*/ 112 h 119"/>
                <a:gd name="T4" fmla="*/ 11 w 26"/>
                <a:gd name="T5" fmla="*/ 119 h 119"/>
                <a:gd name="T6" fmla="*/ 0 w 26"/>
                <a:gd name="T7" fmla="*/ 119 h 119"/>
                <a:gd name="T8" fmla="*/ 8 w 26"/>
                <a:gd name="T9" fmla="*/ 0 h 119"/>
                <a:gd name="T10" fmla="*/ 26 w 26"/>
                <a:gd name="T11" fmla="*/ 0 h 119"/>
              </a:gdLst>
              <a:ahLst/>
              <a:cxnLst>
                <a:cxn ang="0">
                  <a:pos x="T0" y="T1"/>
                </a:cxn>
                <a:cxn ang="0">
                  <a:pos x="T2" y="T3"/>
                </a:cxn>
                <a:cxn ang="0">
                  <a:pos x="T4" y="T5"/>
                </a:cxn>
                <a:cxn ang="0">
                  <a:pos x="T6" y="T7"/>
                </a:cxn>
                <a:cxn ang="0">
                  <a:pos x="T8" y="T9"/>
                </a:cxn>
                <a:cxn ang="0">
                  <a:pos x="T10" y="T11"/>
                </a:cxn>
              </a:cxnLst>
              <a:rect l="0" t="0" r="r" b="b"/>
              <a:pathLst>
                <a:path w="26" h="119">
                  <a:moveTo>
                    <a:pt x="26" y="0"/>
                  </a:moveTo>
                  <a:cubicBezTo>
                    <a:pt x="17" y="112"/>
                    <a:pt x="17" y="112"/>
                    <a:pt x="17" y="112"/>
                  </a:cubicBezTo>
                  <a:cubicBezTo>
                    <a:pt x="17" y="116"/>
                    <a:pt x="14" y="119"/>
                    <a:pt x="11" y="119"/>
                  </a:cubicBezTo>
                  <a:cubicBezTo>
                    <a:pt x="0" y="119"/>
                    <a:pt x="0" y="119"/>
                    <a:pt x="0" y="119"/>
                  </a:cubicBezTo>
                  <a:cubicBezTo>
                    <a:pt x="8" y="0"/>
                    <a:pt x="8" y="0"/>
                    <a:pt x="8" y="0"/>
                  </a:cubicBezTo>
                  <a:lnTo>
                    <a:pt x="26"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46" name="Freeform 347">
              <a:extLst>
                <a:ext uri="{FF2B5EF4-FFF2-40B4-BE49-F238E27FC236}">
                  <a16:creationId xmlns:a16="http://schemas.microsoft.com/office/drawing/2014/main" id="{4F975EEF-A84E-4752-BAC6-2A5BB9584DE6}"/>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noFill/>
            <a:ln w="317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47" name="Freeform 348">
              <a:extLst>
                <a:ext uri="{FF2B5EF4-FFF2-40B4-BE49-F238E27FC236}">
                  <a16:creationId xmlns:a16="http://schemas.microsoft.com/office/drawing/2014/main" id="{4436215B-7676-4E8C-A5CE-5AEE13708EEB}"/>
                </a:ext>
              </a:extLst>
            </p:cNvPr>
            <p:cNvSpPr>
              <a:spLocks/>
            </p:cNvSpPr>
            <p:nvPr/>
          </p:nvSpPr>
          <p:spPr bwMode="auto">
            <a:xfrm>
              <a:off x="7061171" y="4489917"/>
              <a:ext cx="79566" cy="255746"/>
            </a:xfrm>
            <a:custGeom>
              <a:avLst/>
              <a:gdLst>
                <a:gd name="T0" fmla="*/ 27 w 27"/>
                <a:gd name="T1" fmla="*/ 4 h 86"/>
                <a:gd name="T2" fmla="*/ 22 w 27"/>
                <a:gd name="T3" fmla="*/ 83 h 86"/>
                <a:gd name="T4" fmla="*/ 18 w 27"/>
                <a:gd name="T5" fmla="*/ 86 h 86"/>
                <a:gd name="T6" fmla="*/ 0 w 27"/>
                <a:gd name="T7" fmla="*/ 86 h 86"/>
                <a:gd name="T8" fmla="*/ 7 w 27"/>
                <a:gd name="T9" fmla="*/ 0 h 86"/>
                <a:gd name="T10" fmla="*/ 24 w 27"/>
                <a:gd name="T11" fmla="*/ 0 h 86"/>
                <a:gd name="T12" fmla="*/ 27 w 27"/>
                <a:gd name="T13" fmla="*/ 4 h 86"/>
              </a:gdLst>
              <a:ahLst/>
              <a:cxnLst>
                <a:cxn ang="0">
                  <a:pos x="T0" y="T1"/>
                </a:cxn>
                <a:cxn ang="0">
                  <a:pos x="T2" y="T3"/>
                </a:cxn>
                <a:cxn ang="0">
                  <a:pos x="T4" y="T5"/>
                </a:cxn>
                <a:cxn ang="0">
                  <a:pos x="T6" y="T7"/>
                </a:cxn>
                <a:cxn ang="0">
                  <a:pos x="T8" y="T9"/>
                </a:cxn>
                <a:cxn ang="0">
                  <a:pos x="T10" y="T11"/>
                </a:cxn>
                <a:cxn ang="0">
                  <a:pos x="T12" y="T13"/>
                </a:cxn>
              </a:cxnLst>
              <a:rect l="0" t="0" r="r" b="b"/>
              <a:pathLst>
                <a:path w="27" h="86">
                  <a:moveTo>
                    <a:pt x="27" y="4"/>
                  </a:moveTo>
                  <a:cubicBezTo>
                    <a:pt x="22" y="83"/>
                    <a:pt x="22" y="83"/>
                    <a:pt x="22" y="83"/>
                  </a:cubicBezTo>
                  <a:cubicBezTo>
                    <a:pt x="21" y="85"/>
                    <a:pt x="20" y="86"/>
                    <a:pt x="18" y="86"/>
                  </a:cubicBezTo>
                  <a:cubicBezTo>
                    <a:pt x="0" y="86"/>
                    <a:pt x="0" y="86"/>
                    <a:pt x="0" y="86"/>
                  </a:cubicBezTo>
                  <a:cubicBezTo>
                    <a:pt x="7" y="0"/>
                    <a:pt x="7" y="0"/>
                    <a:pt x="7" y="0"/>
                  </a:cubicBezTo>
                  <a:cubicBezTo>
                    <a:pt x="24" y="0"/>
                    <a:pt x="24" y="0"/>
                    <a:pt x="24" y="0"/>
                  </a:cubicBezTo>
                  <a:cubicBezTo>
                    <a:pt x="26" y="0"/>
                    <a:pt x="27" y="2"/>
                    <a:pt x="27" y="4"/>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48" name="Freeform 349">
              <a:extLst>
                <a:ext uri="{FF2B5EF4-FFF2-40B4-BE49-F238E27FC236}">
                  <a16:creationId xmlns:a16="http://schemas.microsoft.com/office/drawing/2014/main" id="{9120F92A-0D18-4043-9267-D20131BA2D9C}"/>
                </a:ext>
              </a:extLst>
            </p:cNvPr>
            <p:cNvSpPr>
              <a:spLocks/>
            </p:cNvSpPr>
            <p:nvPr/>
          </p:nvSpPr>
          <p:spPr bwMode="auto">
            <a:xfrm>
              <a:off x="6860836" y="4489917"/>
              <a:ext cx="220226" cy="255746"/>
            </a:xfrm>
            <a:custGeom>
              <a:avLst/>
              <a:gdLst>
                <a:gd name="T0" fmla="*/ 75 w 75"/>
                <a:gd name="T1" fmla="*/ 0 h 86"/>
                <a:gd name="T2" fmla="*/ 68 w 75"/>
                <a:gd name="T3" fmla="*/ 86 h 86"/>
                <a:gd name="T4" fmla="*/ 9 w 75"/>
                <a:gd name="T5" fmla="*/ 86 h 86"/>
                <a:gd name="T6" fmla="*/ 6 w 75"/>
                <a:gd name="T7" fmla="*/ 83 h 86"/>
                <a:gd name="T8" fmla="*/ 0 w 75"/>
                <a:gd name="T9" fmla="*/ 4 h 86"/>
                <a:gd name="T10" fmla="*/ 3 w 75"/>
                <a:gd name="T11" fmla="*/ 0 h 86"/>
                <a:gd name="T12" fmla="*/ 75 w 75"/>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75" h="86">
                  <a:moveTo>
                    <a:pt x="75" y="0"/>
                  </a:moveTo>
                  <a:cubicBezTo>
                    <a:pt x="68" y="86"/>
                    <a:pt x="68" y="86"/>
                    <a:pt x="68" y="86"/>
                  </a:cubicBezTo>
                  <a:cubicBezTo>
                    <a:pt x="9" y="86"/>
                    <a:pt x="9" y="86"/>
                    <a:pt x="9" y="86"/>
                  </a:cubicBezTo>
                  <a:cubicBezTo>
                    <a:pt x="8" y="86"/>
                    <a:pt x="6" y="85"/>
                    <a:pt x="6" y="83"/>
                  </a:cubicBezTo>
                  <a:cubicBezTo>
                    <a:pt x="0" y="4"/>
                    <a:pt x="0" y="4"/>
                    <a:pt x="0" y="4"/>
                  </a:cubicBezTo>
                  <a:cubicBezTo>
                    <a:pt x="0" y="2"/>
                    <a:pt x="1" y="0"/>
                    <a:pt x="3" y="0"/>
                  </a:cubicBezTo>
                  <a:lnTo>
                    <a:pt x="75" y="0"/>
                  </a:ln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49" name="Freeform 350">
              <a:extLst>
                <a:ext uri="{FF2B5EF4-FFF2-40B4-BE49-F238E27FC236}">
                  <a16:creationId xmlns:a16="http://schemas.microsoft.com/office/drawing/2014/main" id="{C7477FA5-3CB1-43C5-947E-D4EA56DABB4B}"/>
                </a:ext>
              </a:extLst>
            </p:cNvPr>
            <p:cNvSpPr>
              <a:spLocks/>
            </p:cNvSpPr>
            <p:nvPr/>
          </p:nvSpPr>
          <p:spPr bwMode="auto">
            <a:xfrm>
              <a:off x="6860836" y="4489917"/>
              <a:ext cx="279901" cy="255746"/>
            </a:xfrm>
            <a:custGeom>
              <a:avLst/>
              <a:gdLst>
                <a:gd name="T0" fmla="*/ 3 w 95"/>
                <a:gd name="T1" fmla="*/ 0 h 86"/>
                <a:gd name="T2" fmla="*/ 75 w 95"/>
                <a:gd name="T3" fmla="*/ 0 h 86"/>
                <a:gd name="T4" fmla="*/ 92 w 95"/>
                <a:gd name="T5" fmla="*/ 0 h 86"/>
                <a:gd name="T6" fmla="*/ 95 w 95"/>
                <a:gd name="T7" fmla="*/ 4 h 86"/>
                <a:gd name="T8" fmla="*/ 90 w 95"/>
                <a:gd name="T9" fmla="*/ 83 h 86"/>
                <a:gd name="T10" fmla="*/ 86 w 95"/>
                <a:gd name="T11" fmla="*/ 86 h 86"/>
                <a:gd name="T12" fmla="*/ 68 w 95"/>
                <a:gd name="T13" fmla="*/ 86 h 86"/>
                <a:gd name="T14" fmla="*/ 9 w 95"/>
                <a:gd name="T15" fmla="*/ 86 h 86"/>
                <a:gd name="T16" fmla="*/ 6 w 95"/>
                <a:gd name="T17" fmla="*/ 83 h 86"/>
                <a:gd name="T18" fmla="*/ 0 w 95"/>
                <a:gd name="T19" fmla="*/ 4 h 86"/>
                <a:gd name="T20" fmla="*/ 3 w 95"/>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86">
                  <a:moveTo>
                    <a:pt x="3" y="0"/>
                  </a:moveTo>
                  <a:cubicBezTo>
                    <a:pt x="75" y="0"/>
                    <a:pt x="75" y="0"/>
                    <a:pt x="75" y="0"/>
                  </a:cubicBezTo>
                  <a:cubicBezTo>
                    <a:pt x="92" y="0"/>
                    <a:pt x="92" y="0"/>
                    <a:pt x="92" y="0"/>
                  </a:cubicBezTo>
                  <a:cubicBezTo>
                    <a:pt x="94" y="0"/>
                    <a:pt x="95" y="2"/>
                    <a:pt x="95" y="4"/>
                  </a:cubicBezTo>
                  <a:cubicBezTo>
                    <a:pt x="90" y="83"/>
                    <a:pt x="90" y="83"/>
                    <a:pt x="90" y="83"/>
                  </a:cubicBezTo>
                  <a:cubicBezTo>
                    <a:pt x="89" y="85"/>
                    <a:pt x="88" y="86"/>
                    <a:pt x="86" y="86"/>
                  </a:cubicBezTo>
                  <a:cubicBezTo>
                    <a:pt x="68" y="86"/>
                    <a:pt x="68" y="86"/>
                    <a:pt x="68" y="86"/>
                  </a:cubicBezTo>
                  <a:cubicBezTo>
                    <a:pt x="9" y="86"/>
                    <a:pt x="9" y="86"/>
                    <a:pt x="9" y="86"/>
                  </a:cubicBezTo>
                  <a:cubicBezTo>
                    <a:pt x="8" y="86"/>
                    <a:pt x="6" y="85"/>
                    <a:pt x="6" y="83"/>
                  </a:cubicBezTo>
                  <a:cubicBezTo>
                    <a:pt x="0" y="4"/>
                    <a:pt x="0" y="4"/>
                    <a:pt x="0" y="4"/>
                  </a:cubicBezTo>
                  <a:cubicBezTo>
                    <a:pt x="0" y="2"/>
                    <a:pt x="1" y="0"/>
                    <a:pt x="3" y="0"/>
                  </a:cubicBezTo>
                  <a:close/>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50" name="Freeform 351">
              <a:extLst>
                <a:ext uri="{FF2B5EF4-FFF2-40B4-BE49-F238E27FC236}">
                  <a16:creationId xmlns:a16="http://schemas.microsoft.com/office/drawing/2014/main" id="{D10C076D-B278-4E66-860E-FC93FEA48E2F}"/>
                </a:ext>
              </a:extLst>
            </p:cNvPr>
            <p:cNvSpPr>
              <a:spLocks/>
            </p:cNvSpPr>
            <p:nvPr/>
          </p:nvSpPr>
          <p:spPr bwMode="auto">
            <a:xfrm>
              <a:off x="7200410" y="3475455"/>
              <a:ext cx="31258" cy="31258"/>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51" name="Oval 352">
              <a:extLst>
                <a:ext uri="{FF2B5EF4-FFF2-40B4-BE49-F238E27FC236}">
                  <a16:creationId xmlns:a16="http://schemas.microsoft.com/office/drawing/2014/main" id="{733D7227-026E-4745-BEEA-FAC763ED369B}"/>
                </a:ext>
              </a:extLst>
            </p:cNvPr>
            <p:cNvSpPr>
              <a:spLocks noChangeArrowheads="1"/>
            </p:cNvSpPr>
            <p:nvPr/>
          </p:nvSpPr>
          <p:spPr bwMode="auto">
            <a:xfrm>
              <a:off x="7173416" y="3552180"/>
              <a:ext cx="41203" cy="412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52" name="Freeform 353">
              <a:extLst>
                <a:ext uri="{FF2B5EF4-FFF2-40B4-BE49-F238E27FC236}">
                  <a16:creationId xmlns:a16="http://schemas.microsoft.com/office/drawing/2014/main" id="{EF90A7F7-94E0-4EC3-8C1D-5325D39AAD12}"/>
                </a:ext>
              </a:extLst>
            </p:cNvPr>
            <p:cNvSpPr>
              <a:spLocks/>
            </p:cNvSpPr>
            <p:nvPr/>
          </p:nvSpPr>
          <p:spPr bwMode="auto">
            <a:xfrm>
              <a:off x="6615035" y="3782351"/>
              <a:ext cx="44045" cy="103719"/>
            </a:xfrm>
            <a:custGeom>
              <a:avLst/>
              <a:gdLst>
                <a:gd name="T0" fmla="*/ 31 w 31"/>
                <a:gd name="T1" fmla="*/ 73 h 73"/>
                <a:gd name="T2" fmla="*/ 0 w 31"/>
                <a:gd name="T3" fmla="*/ 0 h 73"/>
                <a:gd name="T4" fmla="*/ 31 w 31"/>
                <a:gd name="T5" fmla="*/ 73 h 73"/>
              </a:gdLst>
              <a:ahLst/>
              <a:cxnLst>
                <a:cxn ang="0">
                  <a:pos x="T0" y="T1"/>
                </a:cxn>
                <a:cxn ang="0">
                  <a:pos x="T2" y="T3"/>
                </a:cxn>
                <a:cxn ang="0">
                  <a:pos x="T4" y="T5"/>
                </a:cxn>
              </a:cxnLst>
              <a:rect l="0" t="0" r="r" b="b"/>
              <a:pathLst>
                <a:path w="31" h="73">
                  <a:moveTo>
                    <a:pt x="31" y="73"/>
                  </a:moveTo>
                  <a:lnTo>
                    <a:pt x="0" y="0"/>
                  </a:lnTo>
                  <a:lnTo>
                    <a:pt x="31" y="73"/>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53" name="Line 354">
              <a:extLst>
                <a:ext uri="{FF2B5EF4-FFF2-40B4-BE49-F238E27FC236}">
                  <a16:creationId xmlns:a16="http://schemas.microsoft.com/office/drawing/2014/main" id="{AAE9CFC1-44E7-4A95-962A-FE62A605B526}"/>
                </a:ext>
              </a:extLst>
            </p:cNvPr>
            <p:cNvSpPr>
              <a:spLocks noChangeShapeType="1"/>
            </p:cNvSpPr>
            <p:nvPr/>
          </p:nvSpPr>
          <p:spPr bwMode="auto">
            <a:xfrm flipH="1" flipV="1">
              <a:off x="6615035" y="3782351"/>
              <a:ext cx="44045" cy="1037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54" name="Line 355">
              <a:extLst>
                <a:ext uri="{FF2B5EF4-FFF2-40B4-BE49-F238E27FC236}">
                  <a16:creationId xmlns:a16="http://schemas.microsoft.com/office/drawing/2014/main" id="{DB3F9B96-591C-48A0-8713-DEFF3C07398D}"/>
                </a:ext>
              </a:extLst>
            </p:cNvPr>
            <p:cNvSpPr>
              <a:spLocks noChangeShapeType="1"/>
            </p:cNvSpPr>
            <p:nvPr/>
          </p:nvSpPr>
          <p:spPr bwMode="auto">
            <a:xfrm flipH="1" flipV="1">
              <a:off x="6615035" y="3782351"/>
              <a:ext cx="44045" cy="103719"/>
            </a:xfrm>
            <a:prstGeom prst="line">
              <a:avLst/>
            </a:prstGeom>
            <a:noFill/>
            <a:ln w="25400" cap="rnd">
              <a:solidFill>
                <a:srgbClr val="640917"/>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55" name="Freeform 356">
              <a:extLst>
                <a:ext uri="{FF2B5EF4-FFF2-40B4-BE49-F238E27FC236}">
                  <a16:creationId xmlns:a16="http://schemas.microsoft.com/office/drawing/2014/main" id="{9E41F199-19CC-4AB5-AFCA-F0D3376BF2B4}"/>
                </a:ext>
              </a:extLst>
            </p:cNvPr>
            <p:cNvSpPr>
              <a:spLocks/>
            </p:cNvSpPr>
            <p:nvPr/>
          </p:nvSpPr>
          <p:spPr bwMode="auto">
            <a:xfrm>
              <a:off x="6589460" y="3756777"/>
              <a:ext cx="96615" cy="153448"/>
            </a:xfrm>
            <a:custGeom>
              <a:avLst/>
              <a:gdLst>
                <a:gd name="T0" fmla="*/ 22 w 33"/>
                <a:gd name="T1" fmla="*/ 51 h 52"/>
                <a:gd name="T2" fmla="*/ 28 w 33"/>
                <a:gd name="T3" fmla="*/ 51 h 52"/>
                <a:gd name="T4" fmla="*/ 32 w 33"/>
                <a:gd name="T5" fmla="*/ 41 h 52"/>
                <a:gd name="T6" fmla="*/ 16 w 33"/>
                <a:gd name="T7" fmla="*/ 6 h 52"/>
                <a:gd name="T8" fmla="*/ 5 w 33"/>
                <a:gd name="T9" fmla="*/ 2 h 52"/>
                <a:gd name="T10" fmla="*/ 2 w 33"/>
                <a:gd name="T11" fmla="*/ 12 h 52"/>
                <a:gd name="T12" fmla="*/ 17 w 33"/>
                <a:gd name="T13" fmla="*/ 47 h 52"/>
                <a:gd name="T14" fmla="*/ 22 w 33"/>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2">
                  <a:moveTo>
                    <a:pt x="22" y="51"/>
                  </a:moveTo>
                  <a:cubicBezTo>
                    <a:pt x="24" y="52"/>
                    <a:pt x="26" y="52"/>
                    <a:pt x="28" y="51"/>
                  </a:cubicBezTo>
                  <a:cubicBezTo>
                    <a:pt x="32" y="49"/>
                    <a:pt x="33" y="44"/>
                    <a:pt x="32" y="41"/>
                  </a:cubicBezTo>
                  <a:cubicBezTo>
                    <a:pt x="16" y="6"/>
                    <a:pt x="16" y="6"/>
                    <a:pt x="16" y="6"/>
                  </a:cubicBezTo>
                  <a:cubicBezTo>
                    <a:pt x="14" y="2"/>
                    <a:pt x="9" y="0"/>
                    <a:pt x="5" y="2"/>
                  </a:cubicBezTo>
                  <a:cubicBezTo>
                    <a:pt x="2" y="4"/>
                    <a:pt x="0" y="9"/>
                    <a:pt x="2" y="12"/>
                  </a:cubicBezTo>
                  <a:cubicBezTo>
                    <a:pt x="17" y="47"/>
                    <a:pt x="17" y="47"/>
                    <a:pt x="17" y="47"/>
                  </a:cubicBezTo>
                  <a:cubicBezTo>
                    <a:pt x="18" y="49"/>
                    <a:pt x="20" y="51"/>
                    <a:pt x="22" y="51"/>
                  </a:cubicBezTo>
                  <a:close/>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56" name="Freeform 357">
              <a:extLst>
                <a:ext uri="{FF2B5EF4-FFF2-40B4-BE49-F238E27FC236}">
                  <a16:creationId xmlns:a16="http://schemas.microsoft.com/office/drawing/2014/main" id="{6A42E144-A9B7-43D7-9E6E-CF4D6817F2D2}"/>
                </a:ext>
              </a:extLst>
            </p:cNvPr>
            <p:cNvSpPr>
              <a:spLocks/>
            </p:cNvSpPr>
            <p:nvPr/>
          </p:nvSpPr>
          <p:spPr bwMode="auto">
            <a:xfrm>
              <a:off x="6589460" y="3756777"/>
              <a:ext cx="96615" cy="153448"/>
            </a:xfrm>
            <a:custGeom>
              <a:avLst/>
              <a:gdLst>
                <a:gd name="T0" fmla="*/ 22 w 33"/>
                <a:gd name="T1" fmla="*/ 51 h 52"/>
                <a:gd name="T2" fmla="*/ 28 w 33"/>
                <a:gd name="T3" fmla="*/ 51 h 52"/>
                <a:gd name="T4" fmla="*/ 32 w 33"/>
                <a:gd name="T5" fmla="*/ 41 h 52"/>
                <a:gd name="T6" fmla="*/ 16 w 33"/>
                <a:gd name="T7" fmla="*/ 6 h 52"/>
                <a:gd name="T8" fmla="*/ 5 w 33"/>
                <a:gd name="T9" fmla="*/ 2 h 52"/>
                <a:gd name="T10" fmla="*/ 2 w 33"/>
                <a:gd name="T11" fmla="*/ 12 h 52"/>
                <a:gd name="T12" fmla="*/ 17 w 33"/>
                <a:gd name="T13" fmla="*/ 47 h 52"/>
                <a:gd name="T14" fmla="*/ 22 w 33"/>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2">
                  <a:moveTo>
                    <a:pt x="22" y="51"/>
                  </a:moveTo>
                  <a:cubicBezTo>
                    <a:pt x="24" y="52"/>
                    <a:pt x="26" y="52"/>
                    <a:pt x="28" y="51"/>
                  </a:cubicBezTo>
                  <a:cubicBezTo>
                    <a:pt x="32" y="49"/>
                    <a:pt x="33" y="44"/>
                    <a:pt x="32" y="41"/>
                  </a:cubicBezTo>
                  <a:cubicBezTo>
                    <a:pt x="16" y="6"/>
                    <a:pt x="16" y="6"/>
                    <a:pt x="16" y="6"/>
                  </a:cubicBezTo>
                  <a:cubicBezTo>
                    <a:pt x="14" y="2"/>
                    <a:pt x="9" y="0"/>
                    <a:pt x="5" y="2"/>
                  </a:cubicBezTo>
                  <a:cubicBezTo>
                    <a:pt x="2" y="4"/>
                    <a:pt x="0" y="9"/>
                    <a:pt x="2" y="12"/>
                  </a:cubicBezTo>
                  <a:cubicBezTo>
                    <a:pt x="17" y="47"/>
                    <a:pt x="17" y="47"/>
                    <a:pt x="17" y="47"/>
                  </a:cubicBezTo>
                  <a:cubicBezTo>
                    <a:pt x="18" y="49"/>
                    <a:pt x="20" y="51"/>
                    <a:pt x="22" y="5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57" name="Freeform 358">
              <a:extLst>
                <a:ext uri="{FF2B5EF4-FFF2-40B4-BE49-F238E27FC236}">
                  <a16:creationId xmlns:a16="http://schemas.microsoft.com/office/drawing/2014/main" id="{A74DB0C0-E02B-4AA2-A7C9-EED77E70E186}"/>
                </a:ext>
              </a:extLst>
            </p:cNvPr>
            <p:cNvSpPr>
              <a:spLocks/>
            </p:cNvSpPr>
            <p:nvPr/>
          </p:nvSpPr>
          <p:spPr bwMode="auto">
            <a:xfrm>
              <a:off x="6376522" y="3861063"/>
              <a:ext cx="448979" cy="926371"/>
            </a:xfrm>
            <a:custGeom>
              <a:avLst/>
              <a:gdLst>
                <a:gd name="T0" fmla="*/ 35 w 152"/>
                <a:gd name="T1" fmla="*/ 313 h 313"/>
                <a:gd name="T2" fmla="*/ 65 w 152"/>
                <a:gd name="T3" fmla="*/ 292 h 313"/>
                <a:gd name="T4" fmla="*/ 146 w 152"/>
                <a:gd name="T5" fmla="*/ 45 h 313"/>
                <a:gd name="T6" fmla="*/ 126 w 152"/>
                <a:gd name="T7" fmla="*/ 6 h 313"/>
                <a:gd name="T8" fmla="*/ 87 w 152"/>
                <a:gd name="T9" fmla="*/ 26 h 313"/>
                <a:gd name="T10" fmla="*/ 5 w 152"/>
                <a:gd name="T11" fmla="*/ 272 h 313"/>
                <a:gd name="T12" fmla="*/ 25 w 152"/>
                <a:gd name="T13" fmla="*/ 312 h 313"/>
                <a:gd name="T14" fmla="*/ 35 w 152"/>
                <a:gd name="T15" fmla="*/ 313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313">
                  <a:moveTo>
                    <a:pt x="35" y="313"/>
                  </a:moveTo>
                  <a:cubicBezTo>
                    <a:pt x="48" y="313"/>
                    <a:pt x="61" y="305"/>
                    <a:pt x="65" y="292"/>
                  </a:cubicBezTo>
                  <a:cubicBezTo>
                    <a:pt x="146" y="45"/>
                    <a:pt x="146" y="45"/>
                    <a:pt x="146" y="45"/>
                  </a:cubicBezTo>
                  <a:cubicBezTo>
                    <a:pt x="152" y="29"/>
                    <a:pt x="143" y="11"/>
                    <a:pt x="126" y="6"/>
                  </a:cubicBezTo>
                  <a:cubicBezTo>
                    <a:pt x="110" y="0"/>
                    <a:pt x="92" y="9"/>
                    <a:pt x="87" y="26"/>
                  </a:cubicBezTo>
                  <a:cubicBezTo>
                    <a:pt x="5" y="272"/>
                    <a:pt x="5" y="272"/>
                    <a:pt x="5" y="272"/>
                  </a:cubicBezTo>
                  <a:cubicBezTo>
                    <a:pt x="0" y="289"/>
                    <a:pt x="9" y="306"/>
                    <a:pt x="25" y="312"/>
                  </a:cubicBezTo>
                  <a:cubicBezTo>
                    <a:pt x="29" y="313"/>
                    <a:pt x="32" y="313"/>
                    <a:pt x="35" y="313"/>
                  </a:cubicBezTo>
                  <a:close/>
                </a:path>
              </a:pathLst>
            </a:custGeom>
            <a:solidFill>
              <a:srgbClr val="999A98"/>
            </a:solidFill>
            <a:ln w="25400">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58" name="Freeform 359">
              <a:extLst>
                <a:ext uri="{FF2B5EF4-FFF2-40B4-BE49-F238E27FC236}">
                  <a16:creationId xmlns:a16="http://schemas.microsoft.com/office/drawing/2014/main" id="{EE7F9C56-7DD4-4D49-9522-DBBE9B6EADA0}"/>
                </a:ext>
              </a:extLst>
            </p:cNvPr>
            <p:cNvSpPr>
              <a:spLocks/>
            </p:cNvSpPr>
            <p:nvPr/>
          </p:nvSpPr>
          <p:spPr bwMode="auto">
            <a:xfrm>
              <a:off x="6367813" y="3877546"/>
              <a:ext cx="448979" cy="926371"/>
            </a:xfrm>
            <a:custGeom>
              <a:avLst/>
              <a:gdLst>
                <a:gd name="T0" fmla="*/ 35 w 152"/>
                <a:gd name="T1" fmla="*/ 313 h 313"/>
                <a:gd name="T2" fmla="*/ 65 w 152"/>
                <a:gd name="T3" fmla="*/ 292 h 313"/>
                <a:gd name="T4" fmla="*/ 146 w 152"/>
                <a:gd name="T5" fmla="*/ 45 h 313"/>
                <a:gd name="T6" fmla="*/ 126 w 152"/>
                <a:gd name="T7" fmla="*/ 6 h 313"/>
                <a:gd name="T8" fmla="*/ 87 w 152"/>
                <a:gd name="T9" fmla="*/ 26 h 313"/>
                <a:gd name="T10" fmla="*/ 5 w 152"/>
                <a:gd name="T11" fmla="*/ 272 h 313"/>
                <a:gd name="T12" fmla="*/ 25 w 152"/>
                <a:gd name="T13" fmla="*/ 312 h 313"/>
                <a:gd name="T14" fmla="*/ 35 w 152"/>
                <a:gd name="T15" fmla="*/ 313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313">
                  <a:moveTo>
                    <a:pt x="35" y="313"/>
                  </a:moveTo>
                  <a:cubicBezTo>
                    <a:pt x="48" y="313"/>
                    <a:pt x="61" y="305"/>
                    <a:pt x="65" y="292"/>
                  </a:cubicBezTo>
                  <a:cubicBezTo>
                    <a:pt x="146" y="45"/>
                    <a:pt x="146" y="45"/>
                    <a:pt x="146" y="45"/>
                  </a:cubicBezTo>
                  <a:cubicBezTo>
                    <a:pt x="152" y="29"/>
                    <a:pt x="143" y="11"/>
                    <a:pt x="126" y="6"/>
                  </a:cubicBezTo>
                  <a:cubicBezTo>
                    <a:pt x="110" y="0"/>
                    <a:pt x="92" y="9"/>
                    <a:pt x="87" y="26"/>
                  </a:cubicBezTo>
                  <a:cubicBezTo>
                    <a:pt x="5" y="272"/>
                    <a:pt x="5" y="272"/>
                    <a:pt x="5" y="272"/>
                  </a:cubicBezTo>
                  <a:cubicBezTo>
                    <a:pt x="0" y="289"/>
                    <a:pt x="9" y="306"/>
                    <a:pt x="25" y="312"/>
                  </a:cubicBezTo>
                  <a:cubicBezTo>
                    <a:pt x="29" y="313"/>
                    <a:pt x="32" y="313"/>
                    <a:pt x="35" y="313"/>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59" name="Freeform 360">
              <a:extLst>
                <a:ext uri="{FF2B5EF4-FFF2-40B4-BE49-F238E27FC236}">
                  <a16:creationId xmlns:a16="http://schemas.microsoft.com/office/drawing/2014/main" id="{27B737CC-C808-4303-9205-6D9A6F69F5AB}"/>
                </a:ext>
              </a:extLst>
            </p:cNvPr>
            <p:cNvSpPr>
              <a:spLocks/>
            </p:cNvSpPr>
            <p:nvPr/>
          </p:nvSpPr>
          <p:spPr bwMode="auto">
            <a:xfrm>
              <a:off x="6624980" y="3779510"/>
              <a:ext cx="247222" cy="251484"/>
            </a:xfrm>
            <a:custGeom>
              <a:avLst/>
              <a:gdLst>
                <a:gd name="T0" fmla="*/ 57 w 84"/>
                <a:gd name="T1" fmla="*/ 85 h 85"/>
                <a:gd name="T2" fmla="*/ 79 w 84"/>
                <a:gd name="T3" fmla="*/ 46 h 85"/>
                <a:gd name="T4" fmla="*/ 72 w 84"/>
                <a:gd name="T5" fmla="*/ 25 h 85"/>
                <a:gd name="T6" fmla="*/ 25 w 84"/>
                <a:gd name="T7" fmla="*/ 4 h 85"/>
                <a:gd name="T8" fmla="*/ 4 w 84"/>
                <a:gd name="T9" fmla="*/ 17 h 85"/>
                <a:gd name="T10" fmla="*/ 0 w 84"/>
                <a:gd name="T11" fmla="*/ 59 h 85"/>
              </a:gdLst>
              <a:ahLst/>
              <a:cxnLst>
                <a:cxn ang="0">
                  <a:pos x="T0" y="T1"/>
                </a:cxn>
                <a:cxn ang="0">
                  <a:pos x="T2" y="T3"/>
                </a:cxn>
                <a:cxn ang="0">
                  <a:pos x="T4" y="T5"/>
                </a:cxn>
                <a:cxn ang="0">
                  <a:pos x="T6" y="T7"/>
                </a:cxn>
                <a:cxn ang="0">
                  <a:pos x="T8" y="T9"/>
                </a:cxn>
                <a:cxn ang="0">
                  <a:pos x="T10" y="T11"/>
                </a:cxn>
              </a:cxnLst>
              <a:rect l="0" t="0" r="r" b="b"/>
              <a:pathLst>
                <a:path w="84" h="85">
                  <a:moveTo>
                    <a:pt x="57" y="85"/>
                  </a:moveTo>
                  <a:cubicBezTo>
                    <a:pt x="79" y="46"/>
                    <a:pt x="79" y="46"/>
                    <a:pt x="79" y="46"/>
                  </a:cubicBezTo>
                  <a:cubicBezTo>
                    <a:pt x="84" y="38"/>
                    <a:pt x="80" y="28"/>
                    <a:pt x="72" y="25"/>
                  </a:cubicBezTo>
                  <a:cubicBezTo>
                    <a:pt x="25" y="4"/>
                    <a:pt x="25" y="4"/>
                    <a:pt x="25" y="4"/>
                  </a:cubicBezTo>
                  <a:cubicBezTo>
                    <a:pt x="15" y="0"/>
                    <a:pt x="5" y="7"/>
                    <a:pt x="4" y="17"/>
                  </a:cubicBezTo>
                  <a:cubicBezTo>
                    <a:pt x="0" y="59"/>
                    <a:pt x="0" y="59"/>
                    <a:pt x="0" y="59"/>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60" name="Freeform 361">
              <a:extLst>
                <a:ext uri="{FF2B5EF4-FFF2-40B4-BE49-F238E27FC236}">
                  <a16:creationId xmlns:a16="http://schemas.microsoft.com/office/drawing/2014/main" id="{7AC352D4-5796-4AEA-A496-5B61A7D5C0C8}"/>
                </a:ext>
              </a:extLst>
            </p:cNvPr>
            <p:cNvSpPr>
              <a:spLocks/>
            </p:cNvSpPr>
            <p:nvPr/>
          </p:nvSpPr>
          <p:spPr bwMode="auto">
            <a:xfrm>
              <a:off x="6624980" y="3779510"/>
              <a:ext cx="247222" cy="251484"/>
            </a:xfrm>
            <a:custGeom>
              <a:avLst/>
              <a:gdLst>
                <a:gd name="T0" fmla="*/ 57 w 84"/>
                <a:gd name="T1" fmla="*/ 85 h 85"/>
                <a:gd name="T2" fmla="*/ 79 w 84"/>
                <a:gd name="T3" fmla="*/ 46 h 85"/>
                <a:gd name="T4" fmla="*/ 72 w 84"/>
                <a:gd name="T5" fmla="*/ 25 h 85"/>
                <a:gd name="T6" fmla="*/ 25 w 84"/>
                <a:gd name="T7" fmla="*/ 4 h 85"/>
                <a:gd name="T8" fmla="*/ 4 w 84"/>
                <a:gd name="T9" fmla="*/ 17 h 85"/>
                <a:gd name="T10" fmla="*/ 0 w 84"/>
                <a:gd name="T11" fmla="*/ 59 h 85"/>
              </a:gdLst>
              <a:ahLst/>
              <a:cxnLst>
                <a:cxn ang="0">
                  <a:pos x="T0" y="T1"/>
                </a:cxn>
                <a:cxn ang="0">
                  <a:pos x="T2" y="T3"/>
                </a:cxn>
                <a:cxn ang="0">
                  <a:pos x="T4" y="T5"/>
                </a:cxn>
                <a:cxn ang="0">
                  <a:pos x="T6" y="T7"/>
                </a:cxn>
                <a:cxn ang="0">
                  <a:pos x="T8" y="T9"/>
                </a:cxn>
                <a:cxn ang="0">
                  <a:pos x="T10" y="T11"/>
                </a:cxn>
              </a:cxnLst>
              <a:rect l="0" t="0" r="r" b="b"/>
              <a:pathLst>
                <a:path w="84" h="85">
                  <a:moveTo>
                    <a:pt x="57" y="85"/>
                  </a:moveTo>
                  <a:cubicBezTo>
                    <a:pt x="79" y="46"/>
                    <a:pt x="79" y="46"/>
                    <a:pt x="79" y="46"/>
                  </a:cubicBezTo>
                  <a:cubicBezTo>
                    <a:pt x="84" y="38"/>
                    <a:pt x="80" y="28"/>
                    <a:pt x="72" y="25"/>
                  </a:cubicBezTo>
                  <a:cubicBezTo>
                    <a:pt x="25" y="4"/>
                    <a:pt x="25" y="4"/>
                    <a:pt x="25" y="4"/>
                  </a:cubicBezTo>
                  <a:cubicBezTo>
                    <a:pt x="15" y="0"/>
                    <a:pt x="5" y="7"/>
                    <a:pt x="4" y="17"/>
                  </a:cubicBezTo>
                  <a:cubicBezTo>
                    <a:pt x="0" y="59"/>
                    <a:pt x="0" y="59"/>
                    <a:pt x="0" y="59"/>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61" name="Freeform 362">
              <a:extLst>
                <a:ext uri="{FF2B5EF4-FFF2-40B4-BE49-F238E27FC236}">
                  <a16:creationId xmlns:a16="http://schemas.microsoft.com/office/drawing/2014/main" id="{45D26636-E2A5-4403-AFD4-46FAC34E605E}"/>
                </a:ext>
              </a:extLst>
            </p:cNvPr>
            <p:cNvSpPr>
              <a:spLocks/>
            </p:cNvSpPr>
            <p:nvPr/>
          </p:nvSpPr>
          <p:spPr bwMode="auto">
            <a:xfrm>
              <a:off x="6940402" y="4612108"/>
              <a:ext cx="221647" cy="62516"/>
            </a:xfrm>
            <a:custGeom>
              <a:avLst/>
              <a:gdLst>
                <a:gd name="T0" fmla="*/ 10 w 75"/>
                <a:gd name="T1" fmla="*/ 21 h 21"/>
                <a:gd name="T2" fmla="*/ 65 w 75"/>
                <a:gd name="T3" fmla="*/ 21 h 21"/>
                <a:gd name="T4" fmla="*/ 75 w 75"/>
                <a:gd name="T5" fmla="*/ 10 h 21"/>
                <a:gd name="T6" fmla="*/ 65 w 75"/>
                <a:gd name="T7" fmla="*/ 0 h 21"/>
                <a:gd name="T8" fmla="*/ 10 w 75"/>
                <a:gd name="T9" fmla="*/ 0 h 21"/>
                <a:gd name="T10" fmla="*/ 0 w 75"/>
                <a:gd name="T11" fmla="*/ 10 h 21"/>
                <a:gd name="T12" fmla="*/ 10 w 75"/>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5" h="21">
                  <a:moveTo>
                    <a:pt x="10" y="21"/>
                  </a:moveTo>
                  <a:cubicBezTo>
                    <a:pt x="65" y="21"/>
                    <a:pt x="65" y="21"/>
                    <a:pt x="65" y="21"/>
                  </a:cubicBezTo>
                  <a:cubicBezTo>
                    <a:pt x="71" y="21"/>
                    <a:pt x="75" y="16"/>
                    <a:pt x="75" y="10"/>
                  </a:cubicBezTo>
                  <a:cubicBezTo>
                    <a:pt x="75" y="5"/>
                    <a:pt x="71" y="0"/>
                    <a:pt x="65" y="0"/>
                  </a:cubicBezTo>
                  <a:cubicBezTo>
                    <a:pt x="10" y="0"/>
                    <a:pt x="10" y="0"/>
                    <a:pt x="10" y="0"/>
                  </a:cubicBezTo>
                  <a:cubicBezTo>
                    <a:pt x="5" y="0"/>
                    <a:pt x="0" y="5"/>
                    <a:pt x="0" y="10"/>
                  </a:cubicBezTo>
                  <a:cubicBezTo>
                    <a:pt x="0" y="16"/>
                    <a:pt x="5" y="21"/>
                    <a:pt x="10" y="21"/>
                  </a:cubicBezTo>
                  <a:close/>
                </a:path>
              </a:pathLst>
            </a:custGeom>
            <a:solidFill>
              <a:srgbClr val="999A98"/>
            </a:solidFill>
            <a:ln w="9525">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62" name="Freeform 363">
              <a:extLst>
                <a:ext uri="{FF2B5EF4-FFF2-40B4-BE49-F238E27FC236}">
                  <a16:creationId xmlns:a16="http://schemas.microsoft.com/office/drawing/2014/main" id="{C27F64AF-FD4D-44C0-94FA-088FBD806D89}"/>
                </a:ext>
              </a:extLst>
            </p:cNvPr>
            <p:cNvSpPr>
              <a:spLocks/>
            </p:cNvSpPr>
            <p:nvPr/>
          </p:nvSpPr>
          <p:spPr bwMode="auto">
            <a:xfrm>
              <a:off x="6940402" y="4612108"/>
              <a:ext cx="221647" cy="62516"/>
            </a:xfrm>
            <a:custGeom>
              <a:avLst/>
              <a:gdLst>
                <a:gd name="T0" fmla="*/ 10 w 75"/>
                <a:gd name="T1" fmla="*/ 21 h 21"/>
                <a:gd name="T2" fmla="*/ 65 w 75"/>
                <a:gd name="T3" fmla="*/ 21 h 21"/>
                <a:gd name="T4" fmla="*/ 75 w 75"/>
                <a:gd name="T5" fmla="*/ 10 h 21"/>
                <a:gd name="T6" fmla="*/ 65 w 75"/>
                <a:gd name="T7" fmla="*/ 0 h 21"/>
                <a:gd name="T8" fmla="*/ 10 w 75"/>
                <a:gd name="T9" fmla="*/ 0 h 21"/>
                <a:gd name="T10" fmla="*/ 0 w 75"/>
                <a:gd name="T11" fmla="*/ 10 h 21"/>
                <a:gd name="T12" fmla="*/ 10 w 75"/>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5" h="21">
                  <a:moveTo>
                    <a:pt x="10" y="21"/>
                  </a:moveTo>
                  <a:cubicBezTo>
                    <a:pt x="65" y="21"/>
                    <a:pt x="65" y="21"/>
                    <a:pt x="65" y="21"/>
                  </a:cubicBezTo>
                  <a:cubicBezTo>
                    <a:pt x="71" y="21"/>
                    <a:pt x="75" y="16"/>
                    <a:pt x="75" y="10"/>
                  </a:cubicBezTo>
                  <a:cubicBezTo>
                    <a:pt x="75" y="5"/>
                    <a:pt x="71" y="0"/>
                    <a:pt x="65" y="0"/>
                  </a:cubicBezTo>
                  <a:cubicBezTo>
                    <a:pt x="10" y="0"/>
                    <a:pt x="10" y="0"/>
                    <a:pt x="10" y="0"/>
                  </a:cubicBezTo>
                  <a:cubicBezTo>
                    <a:pt x="5" y="0"/>
                    <a:pt x="0" y="5"/>
                    <a:pt x="0" y="10"/>
                  </a:cubicBezTo>
                  <a:cubicBezTo>
                    <a:pt x="0" y="16"/>
                    <a:pt x="5" y="21"/>
                    <a:pt x="10" y="2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63" name="Freeform 364">
              <a:extLst>
                <a:ext uri="{FF2B5EF4-FFF2-40B4-BE49-F238E27FC236}">
                  <a16:creationId xmlns:a16="http://schemas.microsoft.com/office/drawing/2014/main" id="{31A17FD1-A3B8-41E0-AB7C-22772382A051}"/>
                </a:ext>
              </a:extLst>
            </p:cNvPr>
            <p:cNvSpPr>
              <a:spLocks/>
            </p:cNvSpPr>
            <p:nvPr/>
          </p:nvSpPr>
          <p:spPr bwMode="auto">
            <a:xfrm>
              <a:off x="6940402" y="4674625"/>
              <a:ext cx="221647" cy="58253"/>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64" name="Freeform 365">
              <a:extLst>
                <a:ext uri="{FF2B5EF4-FFF2-40B4-BE49-F238E27FC236}">
                  <a16:creationId xmlns:a16="http://schemas.microsoft.com/office/drawing/2014/main" id="{EF3D5FEC-85B0-450E-8D8F-743941B18809}"/>
                </a:ext>
              </a:extLst>
            </p:cNvPr>
            <p:cNvSpPr>
              <a:spLocks/>
            </p:cNvSpPr>
            <p:nvPr/>
          </p:nvSpPr>
          <p:spPr bwMode="auto">
            <a:xfrm>
              <a:off x="6940402" y="4674625"/>
              <a:ext cx="221647" cy="58253"/>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65" name="Freeform 366">
              <a:extLst>
                <a:ext uri="{FF2B5EF4-FFF2-40B4-BE49-F238E27FC236}">
                  <a16:creationId xmlns:a16="http://schemas.microsoft.com/office/drawing/2014/main" id="{44791C0D-2C71-4AF0-9E47-7ADF1A8DD29E}"/>
                </a:ext>
              </a:extLst>
            </p:cNvPr>
            <p:cNvSpPr>
              <a:spLocks/>
            </p:cNvSpPr>
            <p:nvPr/>
          </p:nvSpPr>
          <p:spPr bwMode="auto">
            <a:xfrm>
              <a:off x="6940402" y="4732877"/>
              <a:ext cx="221647" cy="59674"/>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solidFill>
              <a:srgbClr val="999A98"/>
            </a:solidFill>
            <a:ln w="9525">
              <a:solidFill>
                <a:srgbClr val="000000"/>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66" name="Freeform 367">
              <a:extLst>
                <a:ext uri="{FF2B5EF4-FFF2-40B4-BE49-F238E27FC236}">
                  <a16:creationId xmlns:a16="http://schemas.microsoft.com/office/drawing/2014/main" id="{8D622F78-787B-4FC3-BBB4-DE1DBB5FB129}"/>
                </a:ext>
              </a:extLst>
            </p:cNvPr>
            <p:cNvSpPr>
              <a:spLocks/>
            </p:cNvSpPr>
            <p:nvPr/>
          </p:nvSpPr>
          <p:spPr bwMode="auto">
            <a:xfrm>
              <a:off x="6940402" y="4732877"/>
              <a:ext cx="221647" cy="59674"/>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67" name="Freeform 368">
              <a:extLst>
                <a:ext uri="{FF2B5EF4-FFF2-40B4-BE49-F238E27FC236}">
                  <a16:creationId xmlns:a16="http://schemas.microsoft.com/office/drawing/2014/main" id="{33344A6C-2CB1-4342-8C39-EC52B8582906}"/>
                </a:ext>
              </a:extLst>
            </p:cNvPr>
            <p:cNvSpPr>
              <a:spLocks/>
            </p:cNvSpPr>
            <p:nvPr/>
          </p:nvSpPr>
          <p:spPr bwMode="auto">
            <a:xfrm>
              <a:off x="7116583" y="4049465"/>
              <a:ext cx="797078" cy="743086"/>
            </a:xfrm>
            <a:custGeom>
              <a:avLst/>
              <a:gdLst>
                <a:gd name="T0" fmla="*/ 0 w 270"/>
                <a:gd name="T1" fmla="*/ 190 h 251"/>
                <a:gd name="T2" fmla="*/ 166 w 270"/>
                <a:gd name="T3" fmla="*/ 190 h 251"/>
                <a:gd name="T4" fmla="*/ 168 w 270"/>
                <a:gd name="T5" fmla="*/ 187 h 251"/>
                <a:gd name="T6" fmla="*/ 80 w 270"/>
                <a:gd name="T7" fmla="*/ 83 h 251"/>
                <a:gd name="T8" fmla="*/ 88 w 270"/>
                <a:gd name="T9" fmla="*/ 44 h 251"/>
                <a:gd name="T10" fmla="*/ 88 w 270"/>
                <a:gd name="T11" fmla="*/ 5 h 251"/>
                <a:gd name="T12" fmla="*/ 93 w 270"/>
                <a:gd name="T13" fmla="*/ 2 h 251"/>
                <a:gd name="T14" fmla="*/ 244 w 270"/>
                <a:gd name="T15" fmla="*/ 174 h 251"/>
                <a:gd name="T16" fmla="*/ 209 w 270"/>
                <a:gd name="T17" fmla="*/ 251 h 251"/>
                <a:gd name="T18" fmla="*/ 2 w 270"/>
                <a:gd name="T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1">
                  <a:moveTo>
                    <a:pt x="0" y="190"/>
                  </a:moveTo>
                  <a:cubicBezTo>
                    <a:pt x="166" y="190"/>
                    <a:pt x="166" y="190"/>
                    <a:pt x="166" y="190"/>
                  </a:cubicBezTo>
                  <a:cubicBezTo>
                    <a:pt x="168" y="190"/>
                    <a:pt x="169" y="188"/>
                    <a:pt x="168" y="187"/>
                  </a:cubicBezTo>
                  <a:cubicBezTo>
                    <a:pt x="80" y="83"/>
                    <a:pt x="80" y="83"/>
                    <a:pt x="80" y="83"/>
                  </a:cubicBezTo>
                  <a:cubicBezTo>
                    <a:pt x="69" y="70"/>
                    <a:pt x="75" y="56"/>
                    <a:pt x="88" y="44"/>
                  </a:cubicBezTo>
                  <a:cubicBezTo>
                    <a:pt x="96" y="38"/>
                    <a:pt x="93" y="19"/>
                    <a:pt x="88" y="5"/>
                  </a:cubicBezTo>
                  <a:cubicBezTo>
                    <a:pt x="87" y="2"/>
                    <a:pt x="91" y="0"/>
                    <a:pt x="93" y="2"/>
                  </a:cubicBezTo>
                  <a:cubicBezTo>
                    <a:pt x="244" y="174"/>
                    <a:pt x="244" y="174"/>
                    <a:pt x="244" y="174"/>
                  </a:cubicBezTo>
                  <a:cubicBezTo>
                    <a:pt x="270" y="204"/>
                    <a:pt x="248" y="251"/>
                    <a:pt x="209" y="251"/>
                  </a:cubicBezTo>
                  <a:cubicBezTo>
                    <a:pt x="2" y="251"/>
                    <a:pt x="2" y="251"/>
                    <a:pt x="2" y="251"/>
                  </a:cubicBezTo>
                </a:path>
              </a:pathLst>
            </a:custGeom>
            <a:solidFill>
              <a:srgbClr val="999A98"/>
            </a:solidFill>
            <a:ln w="9525">
              <a:solidFill>
                <a:srgbClr val="000000"/>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68" name="Freeform 369">
              <a:extLst>
                <a:ext uri="{FF2B5EF4-FFF2-40B4-BE49-F238E27FC236}">
                  <a16:creationId xmlns:a16="http://schemas.microsoft.com/office/drawing/2014/main" id="{4296A68F-AB09-4642-BD18-1E5C42337F65}"/>
                </a:ext>
              </a:extLst>
            </p:cNvPr>
            <p:cNvSpPr>
              <a:spLocks/>
            </p:cNvSpPr>
            <p:nvPr/>
          </p:nvSpPr>
          <p:spPr bwMode="auto">
            <a:xfrm>
              <a:off x="7116583" y="4049465"/>
              <a:ext cx="797078" cy="743086"/>
            </a:xfrm>
            <a:custGeom>
              <a:avLst/>
              <a:gdLst>
                <a:gd name="T0" fmla="*/ 0 w 270"/>
                <a:gd name="T1" fmla="*/ 190 h 251"/>
                <a:gd name="T2" fmla="*/ 166 w 270"/>
                <a:gd name="T3" fmla="*/ 190 h 251"/>
                <a:gd name="T4" fmla="*/ 168 w 270"/>
                <a:gd name="T5" fmla="*/ 187 h 251"/>
                <a:gd name="T6" fmla="*/ 80 w 270"/>
                <a:gd name="T7" fmla="*/ 83 h 251"/>
                <a:gd name="T8" fmla="*/ 88 w 270"/>
                <a:gd name="T9" fmla="*/ 44 h 251"/>
                <a:gd name="T10" fmla="*/ 88 w 270"/>
                <a:gd name="T11" fmla="*/ 5 h 251"/>
                <a:gd name="T12" fmla="*/ 93 w 270"/>
                <a:gd name="T13" fmla="*/ 2 h 251"/>
                <a:gd name="T14" fmla="*/ 244 w 270"/>
                <a:gd name="T15" fmla="*/ 174 h 251"/>
                <a:gd name="T16" fmla="*/ 209 w 270"/>
                <a:gd name="T17" fmla="*/ 251 h 251"/>
                <a:gd name="T18" fmla="*/ 2 w 270"/>
                <a:gd name="T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1">
                  <a:moveTo>
                    <a:pt x="0" y="190"/>
                  </a:moveTo>
                  <a:cubicBezTo>
                    <a:pt x="166" y="190"/>
                    <a:pt x="166" y="190"/>
                    <a:pt x="166" y="190"/>
                  </a:cubicBezTo>
                  <a:cubicBezTo>
                    <a:pt x="168" y="190"/>
                    <a:pt x="169" y="188"/>
                    <a:pt x="168" y="187"/>
                  </a:cubicBezTo>
                  <a:cubicBezTo>
                    <a:pt x="80" y="83"/>
                    <a:pt x="80" y="83"/>
                    <a:pt x="80" y="83"/>
                  </a:cubicBezTo>
                  <a:cubicBezTo>
                    <a:pt x="69" y="70"/>
                    <a:pt x="75" y="56"/>
                    <a:pt x="88" y="44"/>
                  </a:cubicBezTo>
                  <a:cubicBezTo>
                    <a:pt x="96" y="38"/>
                    <a:pt x="93" y="19"/>
                    <a:pt x="88" y="5"/>
                  </a:cubicBezTo>
                  <a:cubicBezTo>
                    <a:pt x="87" y="2"/>
                    <a:pt x="91" y="0"/>
                    <a:pt x="93" y="2"/>
                  </a:cubicBezTo>
                  <a:cubicBezTo>
                    <a:pt x="244" y="174"/>
                    <a:pt x="244" y="174"/>
                    <a:pt x="244" y="174"/>
                  </a:cubicBezTo>
                  <a:cubicBezTo>
                    <a:pt x="270" y="204"/>
                    <a:pt x="248" y="251"/>
                    <a:pt x="209" y="251"/>
                  </a:cubicBezTo>
                  <a:cubicBezTo>
                    <a:pt x="2" y="251"/>
                    <a:pt x="2" y="251"/>
                    <a:pt x="2" y="25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69" name="Freeform 370">
              <a:extLst>
                <a:ext uri="{FF2B5EF4-FFF2-40B4-BE49-F238E27FC236}">
                  <a16:creationId xmlns:a16="http://schemas.microsoft.com/office/drawing/2014/main" id="{8D73F2FB-1972-4D24-8CE5-03FB23CE3433}"/>
                </a:ext>
              </a:extLst>
            </p:cNvPr>
            <p:cNvSpPr>
              <a:spLocks/>
            </p:cNvSpPr>
            <p:nvPr/>
          </p:nvSpPr>
          <p:spPr bwMode="auto">
            <a:xfrm>
              <a:off x="7282818" y="4016785"/>
              <a:ext cx="217385" cy="281322"/>
            </a:xfrm>
            <a:custGeom>
              <a:avLst/>
              <a:gdLst>
                <a:gd name="T0" fmla="*/ 0 w 153"/>
                <a:gd name="T1" fmla="*/ 155 h 213"/>
                <a:gd name="T2" fmla="*/ 52 w 153"/>
                <a:gd name="T3" fmla="*/ 213 h 213"/>
                <a:gd name="T4" fmla="*/ 153 w 153"/>
                <a:gd name="T5" fmla="*/ 132 h 213"/>
                <a:gd name="T6" fmla="*/ 43 w 153"/>
                <a:gd name="T7" fmla="*/ 0 h 213"/>
                <a:gd name="T8" fmla="*/ 0 w 153"/>
                <a:gd name="T9" fmla="*/ 155 h 213"/>
              </a:gdLst>
              <a:ahLst/>
              <a:cxnLst>
                <a:cxn ang="0">
                  <a:pos x="T0" y="T1"/>
                </a:cxn>
                <a:cxn ang="0">
                  <a:pos x="T2" y="T3"/>
                </a:cxn>
                <a:cxn ang="0">
                  <a:pos x="T4" y="T5"/>
                </a:cxn>
                <a:cxn ang="0">
                  <a:pos x="T6" y="T7"/>
                </a:cxn>
                <a:cxn ang="0">
                  <a:pos x="T8" y="T9"/>
                </a:cxn>
              </a:cxnLst>
              <a:rect l="0" t="0" r="r" b="b"/>
              <a:pathLst>
                <a:path w="153" h="213">
                  <a:moveTo>
                    <a:pt x="0" y="155"/>
                  </a:moveTo>
                  <a:lnTo>
                    <a:pt x="52" y="213"/>
                  </a:lnTo>
                  <a:lnTo>
                    <a:pt x="153" y="132"/>
                  </a:lnTo>
                  <a:lnTo>
                    <a:pt x="43" y="0"/>
                  </a:lnTo>
                  <a:lnTo>
                    <a:pt x="0" y="155"/>
                  </a:lnTo>
                  <a:close/>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70" name="Freeform 371">
              <a:extLst>
                <a:ext uri="{FF2B5EF4-FFF2-40B4-BE49-F238E27FC236}">
                  <a16:creationId xmlns:a16="http://schemas.microsoft.com/office/drawing/2014/main" id="{AE1E38B7-CC96-4858-BB5C-C6C530CB1488}"/>
                </a:ext>
              </a:extLst>
            </p:cNvPr>
            <p:cNvSpPr>
              <a:spLocks/>
            </p:cNvSpPr>
            <p:nvPr/>
          </p:nvSpPr>
          <p:spPr bwMode="auto">
            <a:xfrm>
              <a:off x="7282818" y="3995474"/>
              <a:ext cx="217385" cy="302634"/>
            </a:xfrm>
            <a:custGeom>
              <a:avLst/>
              <a:gdLst>
                <a:gd name="T0" fmla="*/ 0 w 153"/>
                <a:gd name="T1" fmla="*/ 155 h 213"/>
                <a:gd name="T2" fmla="*/ 52 w 153"/>
                <a:gd name="T3" fmla="*/ 213 h 213"/>
                <a:gd name="T4" fmla="*/ 153 w 153"/>
                <a:gd name="T5" fmla="*/ 132 h 213"/>
                <a:gd name="T6" fmla="*/ 43 w 153"/>
                <a:gd name="T7" fmla="*/ 0 h 213"/>
              </a:gdLst>
              <a:ahLst/>
              <a:cxnLst>
                <a:cxn ang="0">
                  <a:pos x="T0" y="T1"/>
                </a:cxn>
                <a:cxn ang="0">
                  <a:pos x="T2" y="T3"/>
                </a:cxn>
                <a:cxn ang="0">
                  <a:pos x="T4" y="T5"/>
                </a:cxn>
                <a:cxn ang="0">
                  <a:pos x="T6" y="T7"/>
                </a:cxn>
              </a:cxnLst>
              <a:rect l="0" t="0" r="r" b="b"/>
              <a:pathLst>
                <a:path w="153" h="213">
                  <a:moveTo>
                    <a:pt x="0" y="155"/>
                  </a:moveTo>
                  <a:lnTo>
                    <a:pt x="52" y="213"/>
                  </a:lnTo>
                  <a:lnTo>
                    <a:pt x="153" y="132"/>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71" name="Freeform 372">
              <a:extLst>
                <a:ext uri="{FF2B5EF4-FFF2-40B4-BE49-F238E27FC236}">
                  <a16:creationId xmlns:a16="http://schemas.microsoft.com/office/drawing/2014/main" id="{FD8DD63F-CEA4-4516-951F-772C72C1139A}"/>
                </a:ext>
              </a:extLst>
            </p:cNvPr>
            <p:cNvSpPr>
              <a:spLocks/>
            </p:cNvSpPr>
            <p:nvPr/>
          </p:nvSpPr>
          <p:spPr bwMode="auto">
            <a:xfrm>
              <a:off x="7282818" y="3995474"/>
              <a:ext cx="217385" cy="302634"/>
            </a:xfrm>
            <a:custGeom>
              <a:avLst/>
              <a:gdLst>
                <a:gd name="T0" fmla="*/ 0 w 153"/>
                <a:gd name="T1" fmla="*/ 155 h 213"/>
                <a:gd name="T2" fmla="*/ 52 w 153"/>
                <a:gd name="T3" fmla="*/ 213 h 213"/>
                <a:gd name="T4" fmla="*/ 153 w 153"/>
                <a:gd name="T5" fmla="*/ 132 h 213"/>
                <a:gd name="T6" fmla="*/ 43 w 153"/>
                <a:gd name="T7" fmla="*/ 0 h 213"/>
              </a:gdLst>
              <a:ahLst/>
              <a:cxnLst>
                <a:cxn ang="0">
                  <a:pos x="T0" y="T1"/>
                </a:cxn>
                <a:cxn ang="0">
                  <a:pos x="T2" y="T3"/>
                </a:cxn>
                <a:cxn ang="0">
                  <a:pos x="T4" y="T5"/>
                </a:cxn>
                <a:cxn ang="0">
                  <a:pos x="T6" y="T7"/>
                </a:cxn>
              </a:cxnLst>
              <a:rect l="0" t="0" r="r" b="b"/>
              <a:pathLst>
                <a:path w="153" h="213">
                  <a:moveTo>
                    <a:pt x="0" y="155"/>
                  </a:moveTo>
                  <a:lnTo>
                    <a:pt x="52" y="213"/>
                  </a:lnTo>
                  <a:lnTo>
                    <a:pt x="153" y="132"/>
                  </a:lnTo>
                  <a:lnTo>
                    <a:pt x="43" y="0"/>
                  </a:ln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72" name="Freeform 373">
              <a:extLst>
                <a:ext uri="{FF2B5EF4-FFF2-40B4-BE49-F238E27FC236}">
                  <a16:creationId xmlns:a16="http://schemas.microsoft.com/office/drawing/2014/main" id="{24E26364-CA72-4A75-9C65-89E7D5530BD8}"/>
                </a:ext>
              </a:extLst>
            </p:cNvPr>
            <p:cNvSpPr>
              <a:spLocks/>
            </p:cNvSpPr>
            <p:nvPr/>
          </p:nvSpPr>
          <p:spPr bwMode="auto">
            <a:xfrm>
              <a:off x="7066854" y="4674625"/>
              <a:ext cx="49729" cy="0"/>
            </a:xfrm>
            <a:custGeom>
              <a:avLst/>
              <a:gdLst>
                <a:gd name="T0" fmla="*/ 0 w 35"/>
                <a:gd name="T1" fmla="*/ 35 w 35"/>
                <a:gd name="T2" fmla="*/ 0 w 35"/>
              </a:gdLst>
              <a:ahLst/>
              <a:cxnLst>
                <a:cxn ang="0">
                  <a:pos x="T0" y="0"/>
                </a:cxn>
                <a:cxn ang="0">
                  <a:pos x="T1" y="0"/>
                </a:cxn>
                <a:cxn ang="0">
                  <a:pos x="T2" y="0"/>
                </a:cxn>
              </a:cxnLst>
              <a:rect l="0" t="0" r="r" b="b"/>
              <a:pathLst>
                <a:path w="35">
                  <a:moveTo>
                    <a:pt x="0" y="0"/>
                  </a:moveTo>
                  <a:lnTo>
                    <a:pt x="35" y="0"/>
                  </a:lnTo>
                  <a:lnTo>
                    <a:pt x="0" y="0"/>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73" name="Line 374">
              <a:extLst>
                <a:ext uri="{FF2B5EF4-FFF2-40B4-BE49-F238E27FC236}">
                  <a16:creationId xmlns:a16="http://schemas.microsoft.com/office/drawing/2014/main" id="{F69D56E6-033D-487A-823D-FC8C88AD7796}"/>
                </a:ext>
              </a:extLst>
            </p:cNvPr>
            <p:cNvSpPr>
              <a:spLocks noChangeShapeType="1"/>
            </p:cNvSpPr>
            <p:nvPr/>
          </p:nvSpPr>
          <p:spPr bwMode="auto">
            <a:xfrm>
              <a:off x="7066854" y="4674625"/>
              <a:ext cx="49729"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74" name="Line 375">
              <a:extLst>
                <a:ext uri="{FF2B5EF4-FFF2-40B4-BE49-F238E27FC236}">
                  <a16:creationId xmlns:a16="http://schemas.microsoft.com/office/drawing/2014/main" id="{F08875F6-1DEB-4F7B-B87B-F9D7A014AA27}"/>
                </a:ext>
              </a:extLst>
            </p:cNvPr>
            <p:cNvSpPr>
              <a:spLocks noChangeShapeType="1"/>
            </p:cNvSpPr>
            <p:nvPr/>
          </p:nvSpPr>
          <p:spPr bwMode="auto">
            <a:xfrm>
              <a:off x="7066854" y="4674625"/>
              <a:ext cx="49729"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75" name="Freeform 376">
              <a:extLst>
                <a:ext uri="{FF2B5EF4-FFF2-40B4-BE49-F238E27FC236}">
                  <a16:creationId xmlns:a16="http://schemas.microsoft.com/office/drawing/2014/main" id="{BA4796D0-CCD1-4208-84D6-DC8E3121AF81}"/>
                </a:ext>
              </a:extLst>
            </p:cNvPr>
            <p:cNvSpPr>
              <a:spLocks/>
            </p:cNvSpPr>
            <p:nvPr/>
          </p:nvSpPr>
          <p:spPr bwMode="auto">
            <a:xfrm>
              <a:off x="7066854" y="4732877"/>
              <a:ext cx="49729" cy="0"/>
            </a:xfrm>
            <a:custGeom>
              <a:avLst/>
              <a:gdLst>
                <a:gd name="T0" fmla="*/ 0 w 35"/>
                <a:gd name="T1" fmla="*/ 35 w 35"/>
                <a:gd name="T2" fmla="*/ 0 w 35"/>
              </a:gdLst>
              <a:ahLst/>
              <a:cxnLst>
                <a:cxn ang="0">
                  <a:pos x="T0" y="0"/>
                </a:cxn>
                <a:cxn ang="0">
                  <a:pos x="T1" y="0"/>
                </a:cxn>
                <a:cxn ang="0">
                  <a:pos x="T2" y="0"/>
                </a:cxn>
              </a:cxnLst>
              <a:rect l="0" t="0" r="r" b="b"/>
              <a:pathLst>
                <a:path w="35">
                  <a:moveTo>
                    <a:pt x="0" y="0"/>
                  </a:moveTo>
                  <a:lnTo>
                    <a:pt x="35" y="0"/>
                  </a:lnTo>
                  <a:lnTo>
                    <a:pt x="0" y="0"/>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76" name="Line 377">
              <a:extLst>
                <a:ext uri="{FF2B5EF4-FFF2-40B4-BE49-F238E27FC236}">
                  <a16:creationId xmlns:a16="http://schemas.microsoft.com/office/drawing/2014/main" id="{71107468-9431-4961-9A05-FB8B7304D8B1}"/>
                </a:ext>
              </a:extLst>
            </p:cNvPr>
            <p:cNvSpPr>
              <a:spLocks noChangeShapeType="1"/>
            </p:cNvSpPr>
            <p:nvPr/>
          </p:nvSpPr>
          <p:spPr bwMode="auto">
            <a:xfrm>
              <a:off x="7066854" y="4732877"/>
              <a:ext cx="49729"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77" name="Line 378">
              <a:extLst>
                <a:ext uri="{FF2B5EF4-FFF2-40B4-BE49-F238E27FC236}">
                  <a16:creationId xmlns:a16="http://schemas.microsoft.com/office/drawing/2014/main" id="{DB7DF6E4-F39B-477A-8234-5A0CE6026F2E}"/>
                </a:ext>
              </a:extLst>
            </p:cNvPr>
            <p:cNvSpPr>
              <a:spLocks noChangeShapeType="1"/>
            </p:cNvSpPr>
            <p:nvPr/>
          </p:nvSpPr>
          <p:spPr bwMode="auto">
            <a:xfrm>
              <a:off x="7066854" y="4732877"/>
              <a:ext cx="49729"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78" name="Oval 325">
              <a:extLst>
                <a:ext uri="{FF2B5EF4-FFF2-40B4-BE49-F238E27FC236}">
                  <a16:creationId xmlns:a16="http://schemas.microsoft.com/office/drawing/2014/main" id="{26DDA294-63AD-474C-9788-5E0CE7275FDA}"/>
                </a:ext>
              </a:extLst>
            </p:cNvPr>
            <p:cNvSpPr>
              <a:spLocks noChangeArrowheads="1"/>
            </p:cNvSpPr>
            <p:nvPr/>
          </p:nvSpPr>
          <p:spPr bwMode="auto">
            <a:xfrm>
              <a:off x="6570989" y="3404415"/>
              <a:ext cx="76725"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981" name="Group 980">
            <a:extLst>
              <a:ext uri="{FF2B5EF4-FFF2-40B4-BE49-F238E27FC236}">
                <a16:creationId xmlns:a16="http://schemas.microsoft.com/office/drawing/2014/main" id="{D512DA37-847F-4279-8575-AFF79EBB25A0}"/>
              </a:ext>
            </a:extLst>
          </p:cNvPr>
          <p:cNvGrpSpPr/>
          <p:nvPr/>
        </p:nvGrpSpPr>
        <p:grpSpPr>
          <a:xfrm>
            <a:off x="4259209" y="8502339"/>
            <a:ext cx="6103193" cy="221659"/>
            <a:chOff x="566618" y="4879221"/>
            <a:chExt cx="8058872" cy="292688"/>
          </a:xfrm>
        </p:grpSpPr>
        <p:sp>
          <p:nvSpPr>
            <p:cNvPr id="982" name="Rectangle 395">
              <a:extLst>
                <a:ext uri="{FF2B5EF4-FFF2-40B4-BE49-F238E27FC236}">
                  <a16:creationId xmlns:a16="http://schemas.microsoft.com/office/drawing/2014/main" id="{21FE7007-F168-4551-B552-593920F3156F}"/>
                </a:ext>
              </a:extLst>
            </p:cNvPr>
            <p:cNvSpPr>
              <a:spLocks noChangeArrowheads="1"/>
            </p:cNvSpPr>
            <p:nvPr/>
          </p:nvSpPr>
          <p:spPr bwMode="auto">
            <a:xfrm>
              <a:off x="8480567" y="4879221"/>
              <a:ext cx="144923" cy="292688"/>
            </a:xfrm>
            <a:prstGeom prst="rect">
              <a:avLst/>
            </a:pr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83" name="Rectangle 397">
              <a:extLst>
                <a:ext uri="{FF2B5EF4-FFF2-40B4-BE49-F238E27FC236}">
                  <a16:creationId xmlns:a16="http://schemas.microsoft.com/office/drawing/2014/main" id="{B2D08D4E-75A4-4999-B05F-D5B839BA86C1}"/>
                </a:ext>
              </a:extLst>
            </p:cNvPr>
            <p:cNvSpPr>
              <a:spLocks noChangeArrowheads="1"/>
            </p:cNvSpPr>
            <p:nvPr/>
          </p:nvSpPr>
          <p:spPr bwMode="auto">
            <a:xfrm>
              <a:off x="566618" y="4879221"/>
              <a:ext cx="142082" cy="289847"/>
            </a:xfrm>
            <a:prstGeom prst="rect">
              <a:avLst/>
            </a:pr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sp>
        <p:nvSpPr>
          <p:cNvPr id="984" name="Freeform 399">
            <a:extLst>
              <a:ext uri="{FF2B5EF4-FFF2-40B4-BE49-F238E27FC236}">
                <a16:creationId xmlns:a16="http://schemas.microsoft.com/office/drawing/2014/main" id="{E7C90B74-D2C7-45F6-9A0C-E84E86753046}"/>
              </a:ext>
            </a:extLst>
          </p:cNvPr>
          <p:cNvSpPr>
            <a:spLocks/>
          </p:cNvSpPr>
          <p:nvPr/>
        </p:nvSpPr>
        <p:spPr bwMode="auto">
          <a:xfrm>
            <a:off x="4068755" y="8428094"/>
            <a:ext cx="6499167" cy="120515"/>
          </a:xfrm>
          <a:custGeom>
            <a:avLst/>
            <a:gdLst>
              <a:gd name="T0" fmla="*/ 2882 w 2908"/>
              <a:gd name="T1" fmla="*/ 54 h 54"/>
              <a:gd name="T2" fmla="*/ 26 w 2908"/>
              <a:gd name="T3" fmla="*/ 54 h 54"/>
              <a:gd name="T4" fmla="*/ 0 w 2908"/>
              <a:gd name="T5" fmla="*/ 27 h 54"/>
              <a:gd name="T6" fmla="*/ 26 w 2908"/>
              <a:gd name="T7" fmla="*/ 0 h 54"/>
              <a:gd name="T8" fmla="*/ 2882 w 2908"/>
              <a:gd name="T9" fmla="*/ 0 h 54"/>
              <a:gd name="T10" fmla="*/ 2908 w 2908"/>
              <a:gd name="T11" fmla="*/ 27 h 54"/>
              <a:gd name="T12" fmla="*/ 2882 w 2908"/>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2908" h="54">
                <a:moveTo>
                  <a:pt x="2882" y="54"/>
                </a:moveTo>
                <a:cubicBezTo>
                  <a:pt x="26" y="54"/>
                  <a:pt x="26" y="54"/>
                  <a:pt x="26" y="54"/>
                </a:cubicBezTo>
                <a:cubicBezTo>
                  <a:pt x="12" y="54"/>
                  <a:pt x="0" y="42"/>
                  <a:pt x="0" y="27"/>
                </a:cubicBezTo>
                <a:cubicBezTo>
                  <a:pt x="0" y="12"/>
                  <a:pt x="12" y="0"/>
                  <a:pt x="26" y="0"/>
                </a:cubicBezTo>
                <a:cubicBezTo>
                  <a:pt x="2882" y="0"/>
                  <a:pt x="2882" y="0"/>
                  <a:pt x="2882" y="0"/>
                </a:cubicBezTo>
                <a:cubicBezTo>
                  <a:pt x="2896" y="0"/>
                  <a:pt x="2908" y="12"/>
                  <a:pt x="2908" y="27"/>
                </a:cubicBezTo>
                <a:cubicBezTo>
                  <a:pt x="2908" y="42"/>
                  <a:pt x="2896" y="54"/>
                  <a:pt x="2882" y="54"/>
                </a:cubicBezTo>
                <a:close/>
              </a:path>
            </a:pathLst>
          </a:cu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Tree>
    <p:extLst>
      <p:ext uri="{BB962C8B-B14F-4D97-AF65-F5344CB8AC3E}">
        <p14:creationId xmlns:p14="http://schemas.microsoft.com/office/powerpoint/2010/main" val="27064501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750"/>
                                        <p:tgtEl>
                                          <p:spTgt spid="7"/>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85"/>
                                        </p:tgtEl>
                                        <p:attrNameLst>
                                          <p:attrName>style.visibility</p:attrName>
                                        </p:attrNameLst>
                                      </p:cBhvr>
                                      <p:to>
                                        <p:strVal val="visible"/>
                                      </p:to>
                                    </p:set>
                                    <p:animEffect transition="in" filter="fade">
                                      <p:cBhvr>
                                        <p:cTn id="10" dur="500"/>
                                        <p:tgtEl>
                                          <p:spTgt spid="285"/>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86"/>
                                        </p:tgtEl>
                                        <p:attrNameLst>
                                          <p:attrName>style.visibility</p:attrName>
                                        </p:attrNameLst>
                                      </p:cBhvr>
                                      <p:to>
                                        <p:strVal val="visible"/>
                                      </p:to>
                                    </p:set>
                                    <p:animEffect transition="in" filter="fade">
                                      <p:cBhvr>
                                        <p:cTn id="13" dur="500"/>
                                        <p:tgtEl>
                                          <p:spTgt spid="286"/>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284"/>
                                        </p:tgtEl>
                                        <p:attrNameLst>
                                          <p:attrName>style.visibility</p:attrName>
                                        </p:attrNameLst>
                                      </p:cBhvr>
                                      <p:to>
                                        <p:strVal val="visible"/>
                                      </p:to>
                                    </p:set>
                                    <p:animEffect transition="in" filter="fade">
                                      <p:cBhvr>
                                        <p:cTn id="16" dur="500"/>
                                        <p:tgtEl>
                                          <p:spTgt spid="284"/>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283"/>
                                        </p:tgtEl>
                                        <p:attrNameLst>
                                          <p:attrName>style.visibility</p:attrName>
                                        </p:attrNameLst>
                                      </p:cBhvr>
                                      <p:to>
                                        <p:strVal val="visible"/>
                                      </p:to>
                                    </p:set>
                                    <p:animEffect transition="in" filter="fade">
                                      <p:cBhvr>
                                        <p:cTn id="19" dur="500"/>
                                        <p:tgtEl>
                                          <p:spTgt spid="283"/>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282"/>
                                        </p:tgtEl>
                                        <p:attrNameLst>
                                          <p:attrName>style.visibility</p:attrName>
                                        </p:attrNameLst>
                                      </p:cBhvr>
                                      <p:to>
                                        <p:strVal val="visible"/>
                                      </p:to>
                                    </p:set>
                                    <p:animEffect transition="in" filter="fade">
                                      <p:cBhvr>
                                        <p:cTn id="22" dur="500"/>
                                        <p:tgtEl>
                                          <p:spTgt spid="282"/>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281"/>
                                        </p:tgtEl>
                                        <p:attrNameLst>
                                          <p:attrName>style.visibility</p:attrName>
                                        </p:attrNameLst>
                                      </p:cBhvr>
                                      <p:to>
                                        <p:strVal val="visible"/>
                                      </p:to>
                                    </p:set>
                                    <p:animEffect transition="in" filter="fade">
                                      <p:cBhvr>
                                        <p:cTn id="25" dur="500"/>
                                        <p:tgtEl>
                                          <p:spTgt spid="281"/>
                                        </p:tgtEl>
                                      </p:cBhvr>
                                    </p:animEffect>
                                  </p:childTnLst>
                                </p:cTn>
                              </p:par>
                            </p:childTnLst>
                          </p:cTn>
                        </p:par>
                        <p:par>
                          <p:cTn id="26" fill="hold">
                            <p:stCondLst>
                              <p:cond delay="1200"/>
                            </p:stCondLst>
                            <p:childTnLst>
                              <p:par>
                                <p:cTn id="27" presetID="10" presetClass="entr" presetSubtype="0" fill="hold" nodeType="afterEffect">
                                  <p:stCondLst>
                                    <p:cond delay="0"/>
                                  </p:stCondLst>
                                  <p:childTnLst>
                                    <p:set>
                                      <p:cBhvr>
                                        <p:cTn id="28" dur="1" fill="hold">
                                          <p:stCondLst>
                                            <p:cond delay="0"/>
                                          </p:stCondLst>
                                        </p:cTn>
                                        <p:tgtEl>
                                          <p:spTgt spid="277"/>
                                        </p:tgtEl>
                                        <p:attrNameLst>
                                          <p:attrName>style.visibility</p:attrName>
                                        </p:attrNameLst>
                                      </p:cBhvr>
                                      <p:to>
                                        <p:strVal val="visible"/>
                                      </p:to>
                                    </p:set>
                                    <p:animEffect transition="in" filter="fade">
                                      <p:cBhvr>
                                        <p:cTn id="29" dur="500"/>
                                        <p:tgtEl>
                                          <p:spTgt spid="277"/>
                                        </p:tgtEl>
                                      </p:cBhvr>
                                    </p:animEffect>
                                  </p:childTnLst>
                                </p:cTn>
                              </p:par>
                              <p:par>
                                <p:cTn id="30" presetID="1" presetClass="entr" presetSubtype="0" fill="hold" grpId="0" nodeType="withEffect">
                                  <p:stCondLst>
                                    <p:cond delay="500"/>
                                  </p:stCondLst>
                                  <p:childTnLst>
                                    <p:set>
                                      <p:cBhvr>
                                        <p:cTn id="31" dur="1" fill="hold">
                                          <p:stCondLst>
                                            <p:cond delay="0"/>
                                          </p:stCondLst>
                                        </p:cTn>
                                        <p:tgtEl>
                                          <p:spTgt spid="276"/>
                                        </p:tgtEl>
                                        <p:attrNameLst>
                                          <p:attrName>style.visibility</p:attrName>
                                        </p:attrNameLst>
                                      </p:cBhvr>
                                      <p:to>
                                        <p:strVal val="visible"/>
                                      </p:to>
                                    </p:set>
                                  </p:childTnLst>
                                </p:cTn>
                              </p:par>
                              <p:par>
                                <p:cTn id="32" presetID="6" presetClass="emph" presetSubtype="0" accel="100000" autoRev="1" fill="hold" grpId="1" nodeType="withEffect">
                                  <p:stCondLst>
                                    <p:cond delay="0"/>
                                  </p:stCondLst>
                                  <p:childTnLst>
                                    <p:animScale>
                                      <p:cBhvr>
                                        <p:cTn id="33" dur="500" fill="hold"/>
                                        <p:tgtEl>
                                          <p:spTgt spid="276"/>
                                        </p:tgtEl>
                                      </p:cBhvr>
                                      <p:by x="0" y="0"/>
                                    </p:animScale>
                                  </p:childTnLst>
                                </p:cTn>
                              </p:par>
                              <p:par>
                                <p:cTn id="34" presetID="6" presetClass="emph" presetSubtype="0" decel="100000" fill="hold" grpId="2" nodeType="withEffect">
                                  <p:stCondLst>
                                    <p:cond delay="900"/>
                                  </p:stCondLst>
                                  <p:childTnLst>
                                    <p:animScale>
                                      <p:cBhvr>
                                        <p:cTn id="35" dur="500" fill="hold"/>
                                        <p:tgtEl>
                                          <p:spTgt spid="276"/>
                                        </p:tgtEl>
                                      </p:cBhvr>
                                      <p:by x="90000" y="90000"/>
                                    </p:animScale>
                                  </p:childTnLst>
                                </p:cTn>
                              </p:par>
                              <p:par>
                                <p:cTn id="36" presetID="10" presetClass="entr" presetSubtype="0" fill="hold" grpId="0" nodeType="withEffect">
                                  <p:stCondLst>
                                    <p:cond delay="500"/>
                                  </p:stCondLst>
                                  <p:childTnLst>
                                    <p:set>
                                      <p:cBhvr>
                                        <p:cTn id="37" dur="1" fill="hold">
                                          <p:stCondLst>
                                            <p:cond delay="0"/>
                                          </p:stCondLst>
                                        </p:cTn>
                                        <p:tgtEl>
                                          <p:spTgt spid="290"/>
                                        </p:tgtEl>
                                        <p:attrNameLst>
                                          <p:attrName>style.visibility</p:attrName>
                                        </p:attrNameLst>
                                      </p:cBhvr>
                                      <p:to>
                                        <p:strVal val="visible"/>
                                      </p:to>
                                    </p:set>
                                    <p:animEffect transition="in" filter="fade">
                                      <p:cBhvr>
                                        <p:cTn id="38" dur="500"/>
                                        <p:tgtEl>
                                          <p:spTgt spid="290"/>
                                        </p:tgtEl>
                                      </p:cBhvr>
                                    </p:animEffect>
                                  </p:childTnLst>
                                </p:cTn>
                              </p:par>
                              <p:par>
                                <p:cTn id="39" presetID="42" presetClass="path" presetSubtype="0" decel="100000" fill="hold" grpId="1" nodeType="withEffect">
                                  <p:stCondLst>
                                    <p:cond delay="500"/>
                                  </p:stCondLst>
                                  <p:childTnLst>
                                    <p:animMotion origin="layout" path="M 1.97917E-6 -4.32099E-7 L 0.03678 -4.32099E-7 " pathEditMode="relative" rAng="0" ptsTypes="AA">
                                      <p:cBhvr>
                                        <p:cTn id="40" dur="500" spd="-100000" fill="hold"/>
                                        <p:tgtEl>
                                          <p:spTgt spid="290"/>
                                        </p:tgtEl>
                                        <p:attrNameLst>
                                          <p:attrName>ppt_x</p:attrName>
                                          <p:attrName>ppt_y</p:attrName>
                                        </p:attrNameLst>
                                      </p:cBhvr>
                                      <p:rCtr x="18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animBg="1"/>
      <p:bldP spid="282" grpId="0" animBg="1"/>
      <p:bldP spid="283" grpId="0" animBg="1"/>
      <p:bldP spid="284" grpId="0" animBg="1"/>
      <p:bldP spid="285" grpId="0" animBg="1"/>
      <p:bldP spid="286" grpId="0" animBg="1"/>
      <p:bldP spid="276" grpId="0" animBg="1"/>
      <p:bldP spid="276" grpId="1" animBg="1"/>
      <p:bldP spid="276" grpId="2" animBg="1"/>
      <p:bldP spid="290" grpId="0"/>
      <p:bldP spid="290" grpId="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81" name="Rectangle 280">
            <a:extLst>
              <a:ext uri="{FF2B5EF4-FFF2-40B4-BE49-F238E27FC236}">
                <a16:creationId xmlns:a16="http://schemas.microsoft.com/office/drawing/2014/main" id="{FA189CB8-C9DE-4A01-88C2-FFF6CE83C41E}"/>
              </a:ext>
            </a:extLst>
          </p:cNvPr>
          <p:cNvSpPr/>
          <p:nvPr/>
        </p:nvSpPr>
        <p:spPr>
          <a:xfrm>
            <a:off x="6236211" y="1773700"/>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2" name="Rectangle 281">
            <a:extLst>
              <a:ext uri="{FF2B5EF4-FFF2-40B4-BE49-F238E27FC236}">
                <a16:creationId xmlns:a16="http://schemas.microsoft.com/office/drawing/2014/main" id="{BCA8D483-A881-4B08-8BC6-38279BFC18AB}"/>
              </a:ext>
            </a:extLst>
          </p:cNvPr>
          <p:cNvSpPr/>
          <p:nvPr/>
        </p:nvSpPr>
        <p:spPr>
          <a:xfrm>
            <a:off x="6236211" y="2605098"/>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3" name="Rectangle 282">
            <a:extLst>
              <a:ext uri="{FF2B5EF4-FFF2-40B4-BE49-F238E27FC236}">
                <a16:creationId xmlns:a16="http://schemas.microsoft.com/office/drawing/2014/main" id="{FF177984-80BA-4714-91BC-FC48C8BA49D1}"/>
              </a:ext>
            </a:extLst>
          </p:cNvPr>
          <p:cNvSpPr/>
          <p:nvPr/>
        </p:nvSpPr>
        <p:spPr>
          <a:xfrm>
            <a:off x="6236211" y="3436497"/>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4" name="Rectangle 283">
            <a:extLst>
              <a:ext uri="{FF2B5EF4-FFF2-40B4-BE49-F238E27FC236}">
                <a16:creationId xmlns:a16="http://schemas.microsoft.com/office/drawing/2014/main" id="{A4117F94-0EF7-4137-8912-BB46C6729977}"/>
              </a:ext>
            </a:extLst>
          </p:cNvPr>
          <p:cNvSpPr/>
          <p:nvPr/>
        </p:nvSpPr>
        <p:spPr>
          <a:xfrm>
            <a:off x="6236211" y="4267895"/>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5" name="Rectangle 284">
            <a:extLst>
              <a:ext uri="{FF2B5EF4-FFF2-40B4-BE49-F238E27FC236}">
                <a16:creationId xmlns:a16="http://schemas.microsoft.com/office/drawing/2014/main" id="{82045190-4B07-485D-8BB6-11B172A4B9AD}"/>
              </a:ext>
            </a:extLst>
          </p:cNvPr>
          <p:cNvSpPr/>
          <p:nvPr/>
        </p:nvSpPr>
        <p:spPr>
          <a:xfrm>
            <a:off x="6236211" y="5930689"/>
            <a:ext cx="2093274" cy="303861"/>
          </a:xfrm>
          <a:prstGeom prst="rect">
            <a:avLst/>
          </a:prstGeom>
          <a:solidFill>
            <a:schemeClr val="accent6"/>
          </a:solidFill>
          <a:ln w="25400">
            <a:solidFill>
              <a:schemeClr val="tx2">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6" name="Rectangle 285">
            <a:extLst>
              <a:ext uri="{FF2B5EF4-FFF2-40B4-BE49-F238E27FC236}">
                <a16:creationId xmlns:a16="http://schemas.microsoft.com/office/drawing/2014/main" id="{FCEAA1D7-2BC4-4914-BB57-8FD579509BF5}"/>
              </a:ext>
            </a:extLst>
          </p:cNvPr>
          <p:cNvSpPr/>
          <p:nvPr/>
        </p:nvSpPr>
        <p:spPr>
          <a:xfrm>
            <a:off x="6236211" y="5099294"/>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0" name="Rectangle 279">
            <a:extLst>
              <a:ext uri="{FF2B5EF4-FFF2-40B4-BE49-F238E27FC236}">
                <a16:creationId xmlns:a16="http://schemas.microsoft.com/office/drawing/2014/main" id="{1ED957AD-94AB-45BE-8C3E-200CCDF0D1AF}"/>
              </a:ext>
            </a:extLst>
          </p:cNvPr>
          <p:cNvSpPr/>
          <p:nvPr/>
        </p:nvSpPr>
        <p:spPr>
          <a:xfrm>
            <a:off x="6236211" y="5930689"/>
            <a:ext cx="2093274" cy="303861"/>
          </a:xfrm>
          <a:prstGeom prst="rect">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nvGrpSpPr>
          <p:cNvPr id="7" name="Group 6">
            <a:extLst>
              <a:ext uri="{FF2B5EF4-FFF2-40B4-BE49-F238E27FC236}">
                <a16:creationId xmlns:a16="http://schemas.microsoft.com/office/drawing/2014/main" id="{F722F9CA-7AB1-4610-8ADD-4090CE8950F0}"/>
              </a:ext>
            </a:extLst>
          </p:cNvPr>
          <p:cNvGrpSpPr/>
          <p:nvPr/>
        </p:nvGrpSpPr>
        <p:grpSpPr>
          <a:xfrm>
            <a:off x="6071150" y="114098"/>
            <a:ext cx="2530043" cy="9220754"/>
            <a:chOff x="3794468" y="598756"/>
            <a:chExt cx="1581277" cy="5235526"/>
          </a:xfrm>
        </p:grpSpPr>
        <p:sp>
          <p:nvSpPr>
            <p:cNvPr id="288" name="Rectangle 287">
              <a:extLst>
                <a:ext uri="{FF2B5EF4-FFF2-40B4-BE49-F238E27FC236}">
                  <a16:creationId xmlns:a16="http://schemas.microsoft.com/office/drawing/2014/main" id="{327D9701-A76C-4F9D-8137-2CEC3DEB231F}"/>
                </a:ext>
              </a:extLst>
            </p:cNvPr>
            <p:cNvSpPr/>
            <p:nvPr/>
          </p:nvSpPr>
          <p:spPr>
            <a:xfrm>
              <a:off x="3794468" y="598756"/>
              <a:ext cx="183885" cy="5235526"/>
            </a:xfrm>
            <a:prstGeom prst="rect">
              <a:avLst/>
            </a:prstGeom>
            <a:solidFill>
              <a:schemeClr val="accent4"/>
            </a:solidFill>
            <a:ln w="25400">
              <a:solidFill>
                <a:schemeClr val="tx2">
                  <a:lumMod val="9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9" name="Rectangle 288">
              <a:extLst>
                <a:ext uri="{FF2B5EF4-FFF2-40B4-BE49-F238E27FC236}">
                  <a16:creationId xmlns:a16="http://schemas.microsoft.com/office/drawing/2014/main" id="{0353EB1B-FD42-41DA-AB95-48461E70CDC5}"/>
                </a:ext>
              </a:extLst>
            </p:cNvPr>
            <p:cNvSpPr/>
            <p:nvPr/>
          </p:nvSpPr>
          <p:spPr>
            <a:xfrm>
              <a:off x="5191860" y="598756"/>
              <a:ext cx="183885" cy="5235526"/>
            </a:xfrm>
            <a:prstGeom prst="rect">
              <a:avLst/>
            </a:prstGeom>
            <a:solidFill>
              <a:schemeClr val="accent4"/>
            </a:solidFill>
            <a:ln w="25400">
              <a:solidFill>
                <a:schemeClr val="tx2">
                  <a:lumMod val="9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830" name="Rectangle 829">
            <a:extLst>
              <a:ext uri="{FF2B5EF4-FFF2-40B4-BE49-F238E27FC236}">
                <a16:creationId xmlns:a16="http://schemas.microsoft.com/office/drawing/2014/main" id="{D19EF3A5-3026-44E5-B63A-D5D8970A172A}"/>
              </a:ext>
            </a:extLst>
          </p:cNvPr>
          <p:cNvSpPr/>
          <p:nvPr/>
        </p:nvSpPr>
        <p:spPr>
          <a:xfrm>
            <a:off x="449815" y="-2149743"/>
            <a:ext cx="13730771" cy="412421"/>
          </a:xfrm>
          <a:prstGeom prst="rect">
            <a:avLst/>
          </a:prstGeom>
        </p:spPr>
        <p:txBody>
          <a:bodyPr wrap="square">
            <a:spAutoFit/>
          </a:bodyPr>
          <a:lstStyle/>
          <a:p>
            <a:pPr algn="ctr" defTabSz="731520">
              <a:spcAft>
                <a:spcPts val="2880"/>
              </a:spcAft>
            </a:pPr>
            <a:r>
              <a:rPr lang="en-US" sz="2000" dirty="0">
                <a:solidFill>
                  <a:prstClr val="white"/>
                </a:solidFill>
              </a:rPr>
              <a:t>Product team would like to leverage technologies (e.g., cloud) to make a better product faster</a:t>
            </a:r>
          </a:p>
        </p:txBody>
      </p:sp>
      <p:grpSp>
        <p:nvGrpSpPr>
          <p:cNvPr id="277" name="Group 276">
            <a:extLst>
              <a:ext uri="{FF2B5EF4-FFF2-40B4-BE49-F238E27FC236}">
                <a16:creationId xmlns:a16="http://schemas.microsoft.com/office/drawing/2014/main" id="{DF93CE0D-B48B-41BD-B5A4-9CE03C35359A}"/>
              </a:ext>
            </a:extLst>
          </p:cNvPr>
          <p:cNvGrpSpPr/>
          <p:nvPr/>
        </p:nvGrpSpPr>
        <p:grpSpPr>
          <a:xfrm>
            <a:off x="6071150" y="114098"/>
            <a:ext cx="2530043" cy="9220754"/>
            <a:chOff x="3794468" y="598756"/>
            <a:chExt cx="1581277" cy="5235526"/>
          </a:xfrm>
          <a:solidFill>
            <a:schemeClr val="accent4"/>
          </a:solidFill>
        </p:grpSpPr>
        <p:sp>
          <p:nvSpPr>
            <p:cNvPr id="278" name="Rectangle 277">
              <a:extLst>
                <a:ext uri="{FF2B5EF4-FFF2-40B4-BE49-F238E27FC236}">
                  <a16:creationId xmlns:a16="http://schemas.microsoft.com/office/drawing/2014/main" id="{5408EBF3-B512-4919-A1E6-3150E23F7902}"/>
                </a:ext>
              </a:extLst>
            </p:cNvPr>
            <p:cNvSpPr/>
            <p:nvPr/>
          </p:nvSpPr>
          <p:spPr>
            <a:xfrm>
              <a:off x="3794468" y="598756"/>
              <a:ext cx="183885" cy="5235526"/>
            </a:xfrm>
            <a:prstGeom prst="rect">
              <a:avLst/>
            </a:pr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79" name="Rectangle 278">
              <a:extLst>
                <a:ext uri="{FF2B5EF4-FFF2-40B4-BE49-F238E27FC236}">
                  <a16:creationId xmlns:a16="http://schemas.microsoft.com/office/drawing/2014/main" id="{ACB6E73B-E01A-4F7A-AC56-11644AF031AA}"/>
                </a:ext>
              </a:extLst>
            </p:cNvPr>
            <p:cNvSpPr/>
            <p:nvPr/>
          </p:nvSpPr>
          <p:spPr>
            <a:xfrm>
              <a:off x="5191860" y="598756"/>
              <a:ext cx="183885" cy="5235526"/>
            </a:xfrm>
            <a:prstGeom prst="rect">
              <a:avLst/>
            </a:pr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276" name="Hexagon 275">
            <a:extLst>
              <a:ext uri="{FF2B5EF4-FFF2-40B4-BE49-F238E27FC236}">
                <a16:creationId xmlns:a16="http://schemas.microsoft.com/office/drawing/2014/main" id="{294B743C-6D35-489E-A804-33FDA4975689}"/>
              </a:ext>
            </a:extLst>
          </p:cNvPr>
          <p:cNvSpPr/>
          <p:nvPr/>
        </p:nvSpPr>
        <p:spPr>
          <a:xfrm>
            <a:off x="6922393" y="4804082"/>
            <a:ext cx="935026" cy="806056"/>
          </a:xfrm>
          <a:prstGeom prst="hexagon">
            <a:avLst/>
          </a:prstGeom>
          <a:solidFill>
            <a:srgbClr val="E84B45"/>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 name="Oval 15">
            <a:extLst>
              <a:ext uri="{FF2B5EF4-FFF2-40B4-BE49-F238E27FC236}">
                <a16:creationId xmlns:a16="http://schemas.microsoft.com/office/drawing/2014/main" id="{09A2B1C6-B7DC-4A16-83BB-9BD42578CA2F}"/>
              </a:ext>
            </a:extLst>
          </p:cNvPr>
          <p:cNvSpPr/>
          <p:nvPr/>
        </p:nvSpPr>
        <p:spPr>
          <a:xfrm>
            <a:off x="5901587" y="-1465666"/>
            <a:ext cx="2827226" cy="2827226"/>
          </a:xfrm>
          <a:prstGeom prst="ellipse">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nvGrpSpPr>
          <p:cNvPr id="3" name="Group 2">
            <a:extLst>
              <a:ext uri="{FF2B5EF4-FFF2-40B4-BE49-F238E27FC236}">
                <a16:creationId xmlns:a16="http://schemas.microsoft.com/office/drawing/2014/main" id="{4E573F8D-EF66-454F-81DE-B6FBC6358857}"/>
              </a:ext>
            </a:extLst>
          </p:cNvPr>
          <p:cNvGrpSpPr/>
          <p:nvPr/>
        </p:nvGrpSpPr>
        <p:grpSpPr>
          <a:xfrm>
            <a:off x="6818742" y="195758"/>
            <a:ext cx="992920" cy="992920"/>
            <a:chOff x="3944651" y="-615005"/>
            <a:chExt cx="1209822" cy="1209822"/>
          </a:xfrm>
        </p:grpSpPr>
        <p:pic>
          <p:nvPicPr>
            <p:cNvPr id="31" name="Picture 30">
              <a:extLst>
                <a:ext uri="{FF2B5EF4-FFF2-40B4-BE49-F238E27FC236}">
                  <a16:creationId xmlns:a16="http://schemas.microsoft.com/office/drawing/2014/main" id="{92132CDF-DBB3-4567-BA42-6553FDF81CF7}"/>
                </a:ext>
              </a:extLst>
            </p:cNvPr>
            <p:cNvPicPr>
              <a:picLocks/>
            </p:cNvPicPr>
            <p:nvPr/>
          </p:nvPicPr>
          <p:blipFill>
            <a:blip r:embed="rId3"/>
            <a:stretch>
              <a:fillRect/>
            </a:stretch>
          </p:blipFill>
          <p:spPr>
            <a:xfrm>
              <a:off x="3944651" y="-615005"/>
              <a:ext cx="1209822" cy="1209822"/>
            </a:xfrm>
            <a:prstGeom prst="rect">
              <a:avLst/>
            </a:prstGeom>
          </p:spPr>
        </p:pic>
        <p:sp>
          <p:nvSpPr>
            <p:cNvPr id="156" name="Freeform: Shape 155">
              <a:extLst>
                <a:ext uri="{FF2B5EF4-FFF2-40B4-BE49-F238E27FC236}">
                  <a16:creationId xmlns:a16="http://schemas.microsoft.com/office/drawing/2014/main" id="{2E0C602A-F9B9-40D7-860E-6176B887F16D}"/>
                </a:ext>
              </a:extLst>
            </p:cNvPr>
            <p:cNvSpPr/>
            <p:nvPr/>
          </p:nvSpPr>
          <p:spPr>
            <a:xfrm>
              <a:off x="4269067" y="-376667"/>
              <a:ext cx="566489" cy="662794"/>
            </a:xfrm>
            <a:custGeom>
              <a:avLst/>
              <a:gdLst>
                <a:gd name="connsiteX0" fmla="*/ 285750 w 571500"/>
                <a:gd name="connsiteY0" fmla="*/ 0 h 662940"/>
                <a:gd name="connsiteX1" fmla="*/ 571500 w 571500"/>
                <a:gd name="connsiteY1" fmla="*/ 285750 h 662940"/>
                <a:gd name="connsiteX2" fmla="*/ 487806 w 571500"/>
                <a:gd name="connsiteY2" fmla="*/ 487806 h 662940"/>
                <a:gd name="connsiteX3" fmla="*/ 484091 w 571500"/>
                <a:gd name="connsiteY3" fmla="*/ 490871 h 662940"/>
                <a:gd name="connsiteX4" fmla="*/ 469704 w 571500"/>
                <a:gd name="connsiteY4" fmla="*/ 527329 h 662940"/>
                <a:gd name="connsiteX5" fmla="*/ 408625 w 571500"/>
                <a:gd name="connsiteY5" fmla="*/ 662939 h 662940"/>
                <a:gd name="connsiteX6" fmla="*/ 168595 w 571500"/>
                <a:gd name="connsiteY6" fmla="*/ 662940 h 662940"/>
                <a:gd name="connsiteX7" fmla="*/ 110731 w 571500"/>
                <a:gd name="connsiteY7" fmla="*/ 537331 h 662940"/>
                <a:gd name="connsiteX8" fmla="*/ 79112 w 571500"/>
                <a:gd name="connsiteY8" fmla="*/ 482252 h 662940"/>
                <a:gd name="connsiteX9" fmla="*/ 48802 w 571500"/>
                <a:gd name="connsiteY9" fmla="*/ 445515 h 662940"/>
                <a:gd name="connsiteX10" fmla="*/ 0 w 571500"/>
                <a:gd name="connsiteY10" fmla="*/ 285750 h 662940"/>
                <a:gd name="connsiteX11" fmla="*/ 285750 w 571500"/>
                <a:gd name="connsiteY11" fmla="*/ 0 h 662940"/>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9112 w 571500"/>
                <a:gd name="connsiteY8" fmla="*/ 482252 h 668655"/>
                <a:gd name="connsiteX9" fmla="*/ 48802 w 571500"/>
                <a:gd name="connsiteY9" fmla="*/ 44551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9112 w 571500"/>
                <a:gd name="connsiteY8" fmla="*/ 482252 h 668655"/>
                <a:gd name="connsiteX9" fmla="*/ 45972 w 571500"/>
                <a:gd name="connsiteY9" fmla="*/ 44834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0622 w 571500"/>
                <a:gd name="connsiteY8" fmla="*/ 487912 h 668655"/>
                <a:gd name="connsiteX9" fmla="*/ 45972 w 571500"/>
                <a:gd name="connsiteY9" fmla="*/ 44834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0622 w 571500"/>
                <a:gd name="connsiteY8" fmla="*/ 487912 h 668655"/>
                <a:gd name="connsiteX9" fmla="*/ 45972 w 571500"/>
                <a:gd name="connsiteY9" fmla="*/ 448345 h 668655"/>
                <a:gd name="connsiteX10" fmla="*/ 0 w 571500"/>
                <a:gd name="connsiteY10" fmla="*/ 285750 h 668655"/>
                <a:gd name="connsiteX11" fmla="*/ 285750 w 571500"/>
                <a:gd name="connsiteY11" fmla="*/ 0 h 66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0" h="668655">
                  <a:moveTo>
                    <a:pt x="285750" y="0"/>
                  </a:moveTo>
                  <a:cubicBezTo>
                    <a:pt x="443565" y="0"/>
                    <a:pt x="571500" y="127935"/>
                    <a:pt x="571500" y="285750"/>
                  </a:cubicBezTo>
                  <a:cubicBezTo>
                    <a:pt x="571500" y="364657"/>
                    <a:pt x="539517" y="436095"/>
                    <a:pt x="487806" y="487806"/>
                  </a:cubicBezTo>
                  <a:lnTo>
                    <a:pt x="484091" y="490871"/>
                  </a:lnTo>
                  <a:lnTo>
                    <a:pt x="469704" y="527329"/>
                  </a:lnTo>
                  <a:cubicBezTo>
                    <a:pt x="448392" y="572770"/>
                    <a:pt x="416776" y="590987"/>
                    <a:pt x="408625" y="662939"/>
                  </a:cubicBezTo>
                  <a:cubicBezTo>
                    <a:pt x="328615" y="662939"/>
                    <a:pt x="242890" y="668655"/>
                    <a:pt x="162880" y="668655"/>
                  </a:cubicBezTo>
                  <a:cubicBezTo>
                    <a:pt x="152879" y="619285"/>
                    <a:pt x="135020" y="576343"/>
                    <a:pt x="110731" y="537331"/>
                  </a:cubicBezTo>
                  <a:lnTo>
                    <a:pt x="70622" y="487912"/>
                  </a:lnTo>
                  <a:lnTo>
                    <a:pt x="45972" y="448345"/>
                  </a:lnTo>
                  <a:cubicBezTo>
                    <a:pt x="15161" y="402739"/>
                    <a:pt x="0" y="344931"/>
                    <a:pt x="0" y="285750"/>
                  </a:cubicBezTo>
                  <a:cubicBezTo>
                    <a:pt x="0" y="127935"/>
                    <a:pt x="127935" y="0"/>
                    <a:pt x="285750" y="0"/>
                  </a:cubicBezTo>
                  <a:close/>
                </a:path>
              </a:pathLst>
            </a:custGeom>
            <a:solidFill>
              <a:schemeClr val="tx1">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sp>
        <p:nvSpPr>
          <p:cNvPr id="290" name="TextBox 289">
            <a:extLst>
              <a:ext uri="{FF2B5EF4-FFF2-40B4-BE49-F238E27FC236}">
                <a16:creationId xmlns:a16="http://schemas.microsoft.com/office/drawing/2014/main" id="{5D06356E-B771-4B71-9B8C-2E824E9E973C}"/>
              </a:ext>
            </a:extLst>
          </p:cNvPr>
          <p:cNvSpPr txBox="1"/>
          <p:nvPr/>
        </p:nvSpPr>
        <p:spPr>
          <a:xfrm>
            <a:off x="2470253" y="4282372"/>
            <a:ext cx="3402053" cy="2062103"/>
          </a:xfrm>
          <a:prstGeom prst="rect">
            <a:avLst/>
          </a:prstGeom>
          <a:noFill/>
        </p:spPr>
        <p:txBody>
          <a:bodyPr wrap="square" rtlCol="0">
            <a:spAutoFit/>
          </a:bodyPr>
          <a:lstStyle/>
          <a:p>
            <a:pPr algn="r" defTabSz="731520">
              <a:defRPr/>
            </a:pPr>
            <a:r>
              <a:rPr lang="en-US" sz="3200" dirty="0">
                <a:solidFill>
                  <a:prstClr val="white"/>
                </a:solidFill>
              </a:rPr>
              <a:t>We can’t change processes and policies because of our </a:t>
            </a:r>
            <a:r>
              <a:rPr lang="en-US" sz="3200" b="1" dirty="0">
                <a:solidFill>
                  <a:schemeClr val="accent2"/>
                </a:solidFill>
              </a:rPr>
              <a:t>org chart</a:t>
            </a:r>
          </a:p>
        </p:txBody>
      </p:sp>
      <p:grpSp>
        <p:nvGrpSpPr>
          <p:cNvPr id="291" name="Group 290">
            <a:extLst>
              <a:ext uri="{FF2B5EF4-FFF2-40B4-BE49-F238E27FC236}">
                <a16:creationId xmlns:a16="http://schemas.microsoft.com/office/drawing/2014/main" id="{42808475-B097-4659-9541-2186A1B15759}"/>
              </a:ext>
            </a:extLst>
          </p:cNvPr>
          <p:cNvGrpSpPr/>
          <p:nvPr/>
        </p:nvGrpSpPr>
        <p:grpSpPr>
          <a:xfrm>
            <a:off x="6216493" y="6864637"/>
            <a:ext cx="1048046" cy="2082896"/>
            <a:chOff x="3151084" y="2716740"/>
            <a:chExt cx="1383876" cy="2750332"/>
          </a:xfrm>
        </p:grpSpPr>
        <p:sp>
          <p:nvSpPr>
            <p:cNvPr id="292" name="Freeform: Shape 291">
              <a:extLst>
                <a:ext uri="{FF2B5EF4-FFF2-40B4-BE49-F238E27FC236}">
                  <a16:creationId xmlns:a16="http://schemas.microsoft.com/office/drawing/2014/main" id="{618940C7-19EB-4436-9C3A-722BFCE59683}"/>
                </a:ext>
              </a:extLst>
            </p:cNvPr>
            <p:cNvSpPr/>
            <p:nvPr/>
          </p:nvSpPr>
          <p:spPr>
            <a:xfrm>
              <a:off x="3151084" y="3795139"/>
              <a:ext cx="1251740" cy="1671933"/>
            </a:xfrm>
            <a:custGeom>
              <a:avLst/>
              <a:gdLst>
                <a:gd name="connsiteX0" fmla="*/ 207177 w 998215"/>
                <a:gd name="connsiteY0" fmla="*/ 0 h 1333303"/>
                <a:gd name="connsiteX1" fmla="*/ 791039 w 998215"/>
                <a:gd name="connsiteY1" fmla="*/ 0 h 1333303"/>
                <a:gd name="connsiteX2" fmla="*/ 998215 w 998215"/>
                <a:gd name="connsiteY2" fmla="*/ 207787 h 1333303"/>
                <a:gd name="connsiteX3" fmla="*/ 998215 w 998215"/>
                <a:gd name="connsiteY3" fmla="*/ 1242937 h 1333303"/>
                <a:gd name="connsiteX4" fmla="*/ 998215 w 998215"/>
                <a:gd name="connsiteY4" fmla="*/ 1333303 h 1333303"/>
                <a:gd name="connsiteX5" fmla="*/ 0 w 998215"/>
                <a:gd name="connsiteY5" fmla="*/ 1333303 h 1333303"/>
                <a:gd name="connsiteX6" fmla="*/ 0 w 998215"/>
                <a:gd name="connsiteY6" fmla="*/ 1246429 h 1333303"/>
                <a:gd name="connsiteX7" fmla="*/ 0 w 998215"/>
                <a:gd name="connsiteY7" fmla="*/ 207787 h 1333303"/>
                <a:gd name="connsiteX8" fmla="*/ 207177 w 998215"/>
                <a:gd name="connsiteY8" fmla="*/ 0 h 13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215" h="1333303">
                  <a:moveTo>
                    <a:pt x="207177" y="0"/>
                  </a:moveTo>
                  <a:cubicBezTo>
                    <a:pt x="791039" y="0"/>
                    <a:pt x="791039" y="0"/>
                    <a:pt x="791039" y="0"/>
                  </a:cubicBezTo>
                  <a:cubicBezTo>
                    <a:pt x="906398" y="0"/>
                    <a:pt x="998215" y="92087"/>
                    <a:pt x="998215" y="207787"/>
                  </a:cubicBezTo>
                  <a:cubicBezTo>
                    <a:pt x="998215" y="721350"/>
                    <a:pt x="998215" y="1042326"/>
                    <a:pt x="998215" y="1242937"/>
                  </a:cubicBezTo>
                  <a:lnTo>
                    <a:pt x="998215" y="1333303"/>
                  </a:lnTo>
                  <a:lnTo>
                    <a:pt x="0" y="1333303"/>
                  </a:lnTo>
                  <a:lnTo>
                    <a:pt x="0" y="1246429"/>
                  </a:lnTo>
                  <a:cubicBezTo>
                    <a:pt x="0" y="207787"/>
                    <a:pt x="0" y="207787"/>
                    <a:pt x="0" y="207787"/>
                  </a:cubicBezTo>
                  <a:cubicBezTo>
                    <a:pt x="0" y="92087"/>
                    <a:pt x="91817" y="0"/>
                    <a:pt x="207177"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293" name="Freeform 13">
              <a:extLst>
                <a:ext uri="{FF2B5EF4-FFF2-40B4-BE49-F238E27FC236}">
                  <a16:creationId xmlns:a16="http://schemas.microsoft.com/office/drawing/2014/main" id="{7E3D1437-AF2E-4D24-8CC1-B32F9A373E15}"/>
                </a:ext>
              </a:extLst>
            </p:cNvPr>
            <p:cNvSpPr>
              <a:spLocks/>
            </p:cNvSpPr>
            <p:nvPr/>
          </p:nvSpPr>
          <p:spPr bwMode="auto">
            <a:xfrm>
              <a:off x="3271854" y="3721256"/>
              <a:ext cx="1013042" cy="1450653"/>
            </a:xfrm>
            <a:custGeom>
              <a:avLst/>
              <a:gdLst>
                <a:gd name="T0" fmla="*/ 343 w 343"/>
                <a:gd name="T1" fmla="*/ 490 h 490"/>
                <a:gd name="T2" fmla="*/ 0 w 343"/>
                <a:gd name="T3" fmla="*/ 490 h 490"/>
                <a:gd name="T4" fmla="*/ 0 w 343"/>
                <a:gd name="T5" fmla="*/ 101 h 490"/>
                <a:gd name="T6" fmla="*/ 101 w 343"/>
                <a:gd name="T7" fmla="*/ 0 h 490"/>
                <a:gd name="T8" fmla="*/ 242 w 343"/>
                <a:gd name="T9" fmla="*/ 0 h 490"/>
                <a:gd name="T10" fmla="*/ 343 w 343"/>
                <a:gd name="T11" fmla="*/ 101 h 490"/>
                <a:gd name="T12" fmla="*/ 343 w 343"/>
                <a:gd name="T13" fmla="*/ 490 h 490"/>
              </a:gdLst>
              <a:ahLst/>
              <a:cxnLst>
                <a:cxn ang="0">
                  <a:pos x="T0" y="T1"/>
                </a:cxn>
                <a:cxn ang="0">
                  <a:pos x="T2" y="T3"/>
                </a:cxn>
                <a:cxn ang="0">
                  <a:pos x="T4" y="T5"/>
                </a:cxn>
                <a:cxn ang="0">
                  <a:pos x="T6" y="T7"/>
                </a:cxn>
                <a:cxn ang="0">
                  <a:pos x="T8" y="T9"/>
                </a:cxn>
                <a:cxn ang="0">
                  <a:pos x="T10" y="T11"/>
                </a:cxn>
                <a:cxn ang="0">
                  <a:pos x="T12" y="T13"/>
                </a:cxn>
              </a:cxnLst>
              <a:rect l="0" t="0" r="r" b="b"/>
              <a:pathLst>
                <a:path w="343" h="490">
                  <a:moveTo>
                    <a:pt x="343" y="490"/>
                  </a:moveTo>
                  <a:cubicBezTo>
                    <a:pt x="0" y="490"/>
                    <a:pt x="0" y="490"/>
                    <a:pt x="0" y="490"/>
                  </a:cubicBezTo>
                  <a:cubicBezTo>
                    <a:pt x="0" y="101"/>
                    <a:pt x="0" y="101"/>
                    <a:pt x="0" y="101"/>
                  </a:cubicBezTo>
                  <a:cubicBezTo>
                    <a:pt x="0" y="45"/>
                    <a:pt x="45" y="0"/>
                    <a:pt x="101" y="0"/>
                  </a:cubicBezTo>
                  <a:cubicBezTo>
                    <a:pt x="242" y="0"/>
                    <a:pt x="242" y="0"/>
                    <a:pt x="242" y="0"/>
                  </a:cubicBezTo>
                  <a:cubicBezTo>
                    <a:pt x="298" y="0"/>
                    <a:pt x="343" y="45"/>
                    <a:pt x="343" y="101"/>
                  </a:cubicBezTo>
                  <a:cubicBezTo>
                    <a:pt x="343" y="490"/>
                    <a:pt x="343" y="490"/>
                    <a:pt x="343" y="49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4" name="Freeform 14">
              <a:extLst>
                <a:ext uri="{FF2B5EF4-FFF2-40B4-BE49-F238E27FC236}">
                  <a16:creationId xmlns:a16="http://schemas.microsoft.com/office/drawing/2014/main" id="{657E600B-9E94-4AC5-A609-BC9801BB3B5F}"/>
                </a:ext>
              </a:extLst>
            </p:cNvPr>
            <p:cNvSpPr>
              <a:spLocks/>
            </p:cNvSpPr>
            <p:nvPr/>
          </p:nvSpPr>
          <p:spPr bwMode="auto">
            <a:xfrm>
              <a:off x="3260486" y="3708469"/>
              <a:ext cx="1035775" cy="1474806"/>
            </a:xfrm>
            <a:custGeom>
              <a:avLst/>
              <a:gdLst>
                <a:gd name="T0" fmla="*/ 347 w 351"/>
                <a:gd name="T1" fmla="*/ 494 h 498"/>
                <a:gd name="T2" fmla="*/ 347 w 351"/>
                <a:gd name="T3" fmla="*/ 490 h 498"/>
                <a:gd name="T4" fmla="*/ 8 w 351"/>
                <a:gd name="T5" fmla="*/ 490 h 498"/>
                <a:gd name="T6" fmla="*/ 8 w 351"/>
                <a:gd name="T7" fmla="*/ 105 h 498"/>
                <a:gd name="T8" fmla="*/ 37 w 351"/>
                <a:gd name="T9" fmla="*/ 36 h 498"/>
                <a:gd name="T10" fmla="*/ 105 w 351"/>
                <a:gd name="T11" fmla="*/ 8 h 498"/>
                <a:gd name="T12" fmla="*/ 246 w 351"/>
                <a:gd name="T13" fmla="*/ 8 h 498"/>
                <a:gd name="T14" fmla="*/ 314 w 351"/>
                <a:gd name="T15" fmla="*/ 36 h 498"/>
                <a:gd name="T16" fmla="*/ 343 w 351"/>
                <a:gd name="T17" fmla="*/ 105 h 498"/>
                <a:gd name="T18" fmla="*/ 343 w 351"/>
                <a:gd name="T19" fmla="*/ 494 h 498"/>
                <a:gd name="T20" fmla="*/ 347 w 351"/>
                <a:gd name="T21" fmla="*/ 494 h 498"/>
                <a:gd name="T22" fmla="*/ 347 w 351"/>
                <a:gd name="T23" fmla="*/ 490 h 498"/>
                <a:gd name="T24" fmla="*/ 347 w 351"/>
                <a:gd name="T25" fmla="*/ 494 h 498"/>
                <a:gd name="T26" fmla="*/ 351 w 351"/>
                <a:gd name="T27" fmla="*/ 494 h 498"/>
                <a:gd name="T28" fmla="*/ 351 w 351"/>
                <a:gd name="T29" fmla="*/ 105 h 498"/>
                <a:gd name="T30" fmla="*/ 246 w 351"/>
                <a:gd name="T31" fmla="*/ 0 h 498"/>
                <a:gd name="T32" fmla="*/ 105 w 351"/>
                <a:gd name="T33" fmla="*/ 0 h 498"/>
                <a:gd name="T34" fmla="*/ 0 w 351"/>
                <a:gd name="T35" fmla="*/ 105 h 498"/>
                <a:gd name="T36" fmla="*/ 0 w 351"/>
                <a:gd name="T37" fmla="*/ 498 h 498"/>
                <a:gd name="T38" fmla="*/ 351 w 351"/>
                <a:gd name="T39" fmla="*/ 498 h 498"/>
                <a:gd name="T40" fmla="*/ 351 w 351"/>
                <a:gd name="T41" fmla="*/ 494 h 498"/>
                <a:gd name="T42" fmla="*/ 347 w 351"/>
                <a:gd name="T43" fmla="*/ 49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498">
                  <a:moveTo>
                    <a:pt x="347" y="494"/>
                  </a:moveTo>
                  <a:cubicBezTo>
                    <a:pt x="347" y="490"/>
                    <a:pt x="347" y="490"/>
                    <a:pt x="347" y="490"/>
                  </a:cubicBezTo>
                  <a:cubicBezTo>
                    <a:pt x="8" y="490"/>
                    <a:pt x="8" y="490"/>
                    <a:pt x="8" y="490"/>
                  </a:cubicBezTo>
                  <a:cubicBezTo>
                    <a:pt x="8" y="105"/>
                    <a:pt x="8" y="105"/>
                    <a:pt x="8" y="105"/>
                  </a:cubicBezTo>
                  <a:cubicBezTo>
                    <a:pt x="8" y="78"/>
                    <a:pt x="19" y="54"/>
                    <a:pt x="37" y="36"/>
                  </a:cubicBezTo>
                  <a:cubicBezTo>
                    <a:pt x="54" y="19"/>
                    <a:pt x="78" y="8"/>
                    <a:pt x="105" y="8"/>
                  </a:cubicBezTo>
                  <a:cubicBezTo>
                    <a:pt x="246" y="8"/>
                    <a:pt x="246" y="8"/>
                    <a:pt x="246" y="8"/>
                  </a:cubicBezTo>
                  <a:cubicBezTo>
                    <a:pt x="273" y="8"/>
                    <a:pt x="297" y="19"/>
                    <a:pt x="314" y="36"/>
                  </a:cubicBezTo>
                  <a:cubicBezTo>
                    <a:pt x="332" y="54"/>
                    <a:pt x="343" y="78"/>
                    <a:pt x="343" y="105"/>
                  </a:cubicBezTo>
                  <a:cubicBezTo>
                    <a:pt x="343" y="494"/>
                    <a:pt x="343" y="494"/>
                    <a:pt x="343" y="494"/>
                  </a:cubicBezTo>
                  <a:cubicBezTo>
                    <a:pt x="347" y="494"/>
                    <a:pt x="347" y="494"/>
                    <a:pt x="347" y="494"/>
                  </a:cubicBezTo>
                  <a:cubicBezTo>
                    <a:pt x="347" y="490"/>
                    <a:pt x="347" y="490"/>
                    <a:pt x="347" y="490"/>
                  </a:cubicBezTo>
                  <a:cubicBezTo>
                    <a:pt x="347" y="494"/>
                    <a:pt x="347" y="494"/>
                    <a:pt x="347" y="494"/>
                  </a:cubicBezTo>
                  <a:cubicBezTo>
                    <a:pt x="351" y="494"/>
                    <a:pt x="351" y="494"/>
                    <a:pt x="351" y="494"/>
                  </a:cubicBezTo>
                  <a:cubicBezTo>
                    <a:pt x="351" y="105"/>
                    <a:pt x="351" y="105"/>
                    <a:pt x="351" y="105"/>
                  </a:cubicBezTo>
                  <a:cubicBezTo>
                    <a:pt x="351" y="47"/>
                    <a:pt x="304" y="0"/>
                    <a:pt x="246" y="0"/>
                  </a:cubicBezTo>
                  <a:cubicBezTo>
                    <a:pt x="105" y="0"/>
                    <a:pt x="105" y="0"/>
                    <a:pt x="105" y="0"/>
                  </a:cubicBezTo>
                  <a:cubicBezTo>
                    <a:pt x="47" y="0"/>
                    <a:pt x="0" y="47"/>
                    <a:pt x="0" y="105"/>
                  </a:cubicBezTo>
                  <a:cubicBezTo>
                    <a:pt x="0" y="498"/>
                    <a:pt x="0" y="498"/>
                    <a:pt x="0" y="498"/>
                  </a:cubicBezTo>
                  <a:cubicBezTo>
                    <a:pt x="351" y="498"/>
                    <a:pt x="351" y="498"/>
                    <a:pt x="351" y="498"/>
                  </a:cubicBezTo>
                  <a:cubicBezTo>
                    <a:pt x="351" y="494"/>
                    <a:pt x="351" y="494"/>
                    <a:pt x="351" y="494"/>
                  </a:cubicBezTo>
                  <a:cubicBezTo>
                    <a:pt x="347" y="494"/>
                    <a:pt x="347" y="494"/>
                    <a:pt x="347" y="494"/>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5" name="Freeform 15">
              <a:extLst>
                <a:ext uri="{FF2B5EF4-FFF2-40B4-BE49-F238E27FC236}">
                  <a16:creationId xmlns:a16="http://schemas.microsoft.com/office/drawing/2014/main" id="{C1DF0ADA-D528-473D-99C4-4A01DF8D0467}"/>
                </a:ext>
              </a:extLst>
            </p:cNvPr>
            <p:cNvSpPr>
              <a:spLocks/>
            </p:cNvSpPr>
            <p:nvPr/>
          </p:nvSpPr>
          <p:spPr bwMode="auto">
            <a:xfrm>
              <a:off x="3372732" y="2716740"/>
              <a:ext cx="802762" cy="926371"/>
            </a:xfrm>
            <a:custGeom>
              <a:avLst/>
              <a:gdLst>
                <a:gd name="T0" fmla="*/ 251 w 272"/>
                <a:gd name="T1" fmla="*/ 241 h 313"/>
                <a:gd name="T2" fmla="*/ 268 w 272"/>
                <a:gd name="T3" fmla="*/ 198 h 313"/>
                <a:gd name="T4" fmla="*/ 261 w 272"/>
                <a:gd name="T5" fmla="*/ 200 h 313"/>
                <a:gd name="T6" fmla="*/ 260 w 272"/>
                <a:gd name="T7" fmla="*/ 123 h 313"/>
                <a:gd name="T8" fmla="*/ 135 w 272"/>
                <a:gd name="T9" fmla="*/ 0 h 313"/>
                <a:gd name="T10" fmla="*/ 11 w 272"/>
                <a:gd name="T11" fmla="*/ 124 h 313"/>
                <a:gd name="T12" fmla="*/ 11 w 272"/>
                <a:gd name="T13" fmla="*/ 200 h 313"/>
                <a:gd name="T14" fmla="*/ 4 w 272"/>
                <a:gd name="T15" fmla="*/ 198 h 313"/>
                <a:gd name="T16" fmla="*/ 20 w 272"/>
                <a:gd name="T17" fmla="*/ 241 h 313"/>
                <a:gd name="T18" fmla="*/ 3 w 272"/>
                <a:gd name="T19" fmla="*/ 241 h 313"/>
                <a:gd name="T20" fmla="*/ 40 w 272"/>
                <a:gd name="T21" fmla="*/ 282 h 313"/>
                <a:gd name="T22" fmla="*/ 40 w 272"/>
                <a:gd name="T23" fmla="*/ 286 h 313"/>
                <a:gd name="T24" fmla="*/ 32 w 272"/>
                <a:gd name="T25" fmla="*/ 304 h 313"/>
                <a:gd name="T26" fmla="*/ 75 w 272"/>
                <a:gd name="T27" fmla="*/ 297 h 313"/>
                <a:gd name="T28" fmla="*/ 123 w 272"/>
                <a:gd name="T29" fmla="*/ 297 h 313"/>
                <a:gd name="T30" fmla="*/ 123 w 272"/>
                <a:gd name="T31" fmla="*/ 224 h 313"/>
                <a:gd name="T32" fmla="*/ 220 w 272"/>
                <a:gd name="T33" fmla="*/ 224 h 313"/>
                <a:gd name="T34" fmla="*/ 224 w 272"/>
                <a:gd name="T35" fmla="*/ 241 h 313"/>
                <a:gd name="T36" fmla="*/ 217 w 272"/>
                <a:gd name="T37" fmla="*/ 241 h 313"/>
                <a:gd name="T38" fmla="*/ 217 w 272"/>
                <a:gd name="T39" fmla="*/ 258 h 313"/>
                <a:gd name="T40" fmla="*/ 182 w 272"/>
                <a:gd name="T41" fmla="*/ 272 h 313"/>
                <a:gd name="T42" fmla="*/ 187 w 272"/>
                <a:gd name="T43" fmla="*/ 282 h 313"/>
                <a:gd name="T44" fmla="*/ 240 w 272"/>
                <a:gd name="T45" fmla="*/ 304 h 313"/>
                <a:gd name="T46" fmla="*/ 231 w 272"/>
                <a:gd name="T47" fmla="*/ 282 h 313"/>
                <a:gd name="T48" fmla="*/ 269 w 272"/>
                <a:gd name="T49" fmla="*/ 241 h 313"/>
                <a:gd name="T50" fmla="*/ 251 w 272"/>
                <a:gd name="T51" fmla="*/ 24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2" h="313">
                  <a:moveTo>
                    <a:pt x="251" y="241"/>
                  </a:moveTo>
                  <a:cubicBezTo>
                    <a:pt x="264" y="232"/>
                    <a:pt x="272" y="215"/>
                    <a:pt x="268" y="198"/>
                  </a:cubicBezTo>
                  <a:cubicBezTo>
                    <a:pt x="261" y="200"/>
                    <a:pt x="261" y="200"/>
                    <a:pt x="261" y="200"/>
                  </a:cubicBezTo>
                  <a:cubicBezTo>
                    <a:pt x="260" y="123"/>
                    <a:pt x="260" y="123"/>
                    <a:pt x="260" y="123"/>
                  </a:cubicBezTo>
                  <a:cubicBezTo>
                    <a:pt x="259" y="55"/>
                    <a:pt x="203" y="0"/>
                    <a:pt x="135" y="0"/>
                  </a:cubicBezTo>
                  <a:cubicBezTo>
                    <a:pt x="66" y="0"/>
                    <a:pt x="11" y="56"/>
                    <a:pt x="11" y="124"/>
                  </a:cubicBezTo>
                  <a:cubicBezTo>
                    <a:pt x="11" y="200"/>
                    <a:pt x="11" y="200"/>
                    <a:pt x="11" y="200"/>
                  </a:cubicBezTo>
                  <a:cubicBezTo>
                    <a:pt x="4" y="198"/>
                    <a:pt x="4" y="198"/>
                    <a:pt x="4" y="198"/>
                  </a:cubicBezTo>
                  <a:cubicBezTo>
                    <a:pt x="0" y="215"/>
                    <a:pt x="7" y="232"/>
                    <a:pt x="20" y="241"/>
                  </a:cubicBezTo>
                  <a:cubicBezTo>
                    <a:pt x="3" y="241"/>
                    <a:pt x="3" y="241"/>
                    <a:pt x="3" y="241"/>
                  </a:cubicBezTo>
                  <a:cubicBezTo>
                    <a:pt x="3" y="262"/>
                    <a:pt x="19" y="279"/>
                    <a:pt x="40" y="282"/>
                  </a:cubicBezTo>
                  <a:cubicBezTo>
                    <a:pt x="40" y="286"/>
                    <a:pt x="40" y="286"/>
                    <a:pt x="40" y="286"/>
                  </a:cubicBezTo>
                  <a:cubicBezTo>
                    <a:pt x="32" y="304"/>
                    <a:pt x="32" y="304"/>
                    <a:pt x="32" y="304"/>
                  </a:cubicBezTo>
                  <a:cubicBezTo>
                    <a:pt x="47" y="311"/>
                    <a:pt x="64" y="307"/>
                    <a:pt x="75" y="297"/>
                  </a:cubicBezTo>
                  <a:cubicBezTo>
                    <a:pt x="123" y="297"/>
                    <a:pt x="123" y="297"/>
                    <a:pt x="123" y="297"/>
                  </a:cubicBezTo>
                  <a:cubicBezTo>
                    <a:pt x="123" y="224"/>
                    <a:pt x="123" y="224"/>
                    <a:pt x="123" y="224"/>
                  </a:cubicBezTo>
                  <a:cubicBezTo>
                    <a:pt x="220" y="224"/>
                    <a:pt x="220" y="224"/>
                    <a:pt x="220" y="224"/>
                  </a:cubicBezTo>
                  <a:cubicBezTo>
                    <a:pt x="224" y="241"/>
                    <a:pt x="224" y="241"/>
                    <a:pt x="224" y="241"/>
                  </a:cubicBezTo>
                  <a:cubicBezTo>
                    <a:pt x="217" y="241"/>
                    <a:pt x="217" y="241"/>
                    <a:pt x="217" y="241"/>
                  </a:cubicBezTo>
                  <a:cubicBezTo>
                    <a:pt x="217" y="258"/>
                    <a:pt x="217" y="258"/>
                    <a:pt x="217" y="258"/>
                  </a:cubicBezTo>
                  <a:cubicBezTo>
                    <a:pt x="182" y="272"/>
                    <a:pt x="182" y="272"/>
                    <a:pt x="182" y="272"/>
                  </a:cubicBezTo>
                  <a:cubicBezTo>
                    <a:pt x="187" y="282"/>
                    <a:pt x="187" y="282"/>
                    <a:pt x="187" y="282"/>
                  </a:cubicBezTo>
                  <a:cubicBezTo>
                    <a:pt x="195" y="303"/>
                    <a:pt x="219" y="313"/>
                    <a:pt x="240" y="304"/>
                  </a:cubicBezTo>
                  <a:cubicBezTo>
                    <a:pt x="231" y="282"/>
                    <a:pt x="231" y="282"/>
                    <a:pt x="231" y="282"/>
                  </a:cubicBezTo>
                  <a:cubicBezTo>
                    <a:pt x="252" y="280"/>
                    <a:pt x="269" y="263"/>
                    <a:pt x="269" y="241"/>
                  </a:cubicBezTo>
                  <a:lnTo>
                    <a:pt x="251" y="241"/>
                  </a:lnTo>
                  <a:close/>
                </a:path>
              </a:pathLst>
            </a:custGeom>
            <a:solidFill>
              <a:schemeClr val="tx1">
                <a:lumMod val="85000"/>
              </a:schemeClr>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6" name="Freeform 16">
              <a:extLst>
                <a:ext uri="{FF2B5EF4-FFF2-40B4-BE49-F238E27FC236}">
                  <a16:creationId xmlns:a16="http://schemas.microsoft.com/office/drawing/2014/main" id="{D842B7FF-5051-4367-808B-7E3FBCAE75DA}"/>
                </a:ext>
              </a:extLst>
            </p:cNvPr>
            <p:cNvSpPr>
              <a:spLocks/>
            </p:cNvSpPr>
            <p:nvPr/>
          </p:nvSpPr>
          <p:spPr bwMode="auto">
            <a:xfrm>
              <a:off x="3372732" y="2716740"/>
              <a:ext cx="802762" cy="926371"/>
            </a:xfrm>
            <a:custGeom>
              <a:avLst/>
              <a:gdLst>
                <a:gd name="T0" fmla="*/ 251 w 272"/>
                <a:gd name="T1" fmla="*/ 241 h 313"/>
                <a:gd name="T2" fmla="*/ 268 w 272"/>
                <a:gd name="T3" fmla="*/ 198 h 313"/>
                <a:gd name="T4" fmla="*/ 261 w 272"/>
                <a:gd name="T5" fmla="*/ 200 h 313"/>
                <a:gd name="T6" fmla="*/ 260 w 272"/>
                <a:gd name="T7" fmla="*/ 123 h 313"/>
                <a:gd name="T8" fmla="*/ 135 w 272"/>
                <a:gd name="T9" fmla="*/ 0 h 313"/>
                <a:gd name="T10" fmla="*/ 11 w 272"/>
                <a:gd name="T11" fmla="*/ 124 h 313"/>
                <a:gd name="T12" fmla="*/ 11 w 272"/>
                <a:gd name="T13" fmla="*/ 200 h 313"/>
                <a:gd name="T14" fmla="*/ 4 w 272"/>
                <a:gd name="T15" fmla="*/ 198 h 313"/>
                <a:gd name="T16" fmla="*/ 20 w 272"/>
                <a:gd name="T17" fmla="*/ 241 h 313"/>
                <a:gd name="T18" fmla="*/ 3 w 272"/>
                <a:gd name="T19" fmla="*/ 241 h 313"/>
                <a:gd name="T20" fmla="*/ 40 w 272"/>
                <a:gd name="T21" fmla="*/ 282 h 313"/>
                <a:gd name="T22" fmla="*/ 40 w 272"/>
                <a:gd name="T23" fmla="*/ 286 h 313"/>
                <a:gd name="T24" fmla="*/ 32 w 272"/>
                <a:gd name="T25" fmla="*/ 304 h 313"/>
                <a:gd name="T26" fmla="*/ 75 w 272"/>
                <a:gd name="T27" fmla="*/ 297 h 313"/>
                <a:gd name="T28" fmla="*/ 123 w 272"/>
                <a:gd name="T29" fmla="*/ 297 h 313"/>
                <a:gd name="T30" fmla="*/ 123 w 272"/>
                <a:gd name="T31" fmla="*/ 224 h 313"/>
                <a:gd name="T32" fmla="*/ 220 w 272"/>
                <a:gd name="T33" fmla="*/ 224 h 313"/>
                <a:gd name="T34" fmla="*/ 224 w 272"/>
                <a:gd name="T35" fmla="*/ 241 h 313"/>
                <a:gd name="T36" fmla="*/ 217 w 272"/>
                <a:gd name="T37" fmla="*/ 241 h 313"/>
                <a:gd name="T38" fmla="*/ 217 w 272"/>
                <a:gd name="T39" fmla="*/ 258 h 313"/>
                <a:gd name="T40" fmla="*/ 182 w 272"/>
                <a:gd name="T41" fmla="*/ 272 h 313"/>
                <a:gd name="T42" fmla="*/ 187 w 272"/>
                <a:gd name="T43" fmla="*/ 282 h 313"/>
                <a:gd name="T44" fmla="*/ 240 w 272"/>
                <a:gd name="T45" fmla="*/ 304 h 313"/>
                <a:gd name="T46" fmla="*/ 231 w 272"/>
                <a:gd name="T47" fmla="*/ 282 h 313"/>
                <a:gd name="T48" fmla="*/ 269 w 272"/>
                <a:gd name="T49" fmla="*/ 241 h 313"/>
                <a:gd name="T50" fmla="*/ 251 w 272"/>
                <a:gd name="T51" fmla="*/ 24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2" h="313">
                  <a:moveTo>
                    <a:pt x="251" y="241"/>
                  </a:moveTo>
                  <a:cubicBezTo>
                    <a:pt x="264" y="232"/>
                    <a:pt x="272" y="215"/>
                    <a:pt x="268" y="198"/>
                  </a:cubicBezTo>
                  <a:cubicBezTo>
                    <a:pt x="261" y="200"/>
                    <a:pt x="261" y="200"/>
                    <a:pt x="261" y="200"/>
                  </a:cubicBezTo>
                  <a:cubicBezTo>
                    <a:pt x="260" y="123"/>
                    <a:pt x="260" y="123"/>
                    <a:pt x="260" y="123"/>
                  </a:cubicBezTo>
                  <a:cubicBezTo>
                    <a:pt x="259" y="55"/>
                    <a:pt x="203" y="0"/>
                    <a:pt x="135" y="0"/>
                  </a:cubicBezTo>
                  <a:cubicBezTo>
                    <a:pt x="66" y="0"/>
                    <a:pt x="11" y="56"/>
                    <a:pt x="11" y="124"/>
                  </a:cubicBezTo>
                  <a:cubicBezTo>
                    <a:pt x="11" y="200"/>
                    <a:pt x="11" y="200"/>
                    <a:pt x="11" y="200"/>
                  </a:cubicBezTo>
                  <a:cubicBezTo>
                    <a:pt x="4" y="198"/>
                    <a:pt x="4" y="198"/>
                    <a:pt x="4" y="198"/>
                  </a:cubicBezTo>
                  <a:cubicBezTo>
                    <a:pt x="0" y="215"/>
                    <a:pt x="7" y="232"/>
                    <a:pt x="20" y="241"/>
                  </a:cubicBezTo>
                  <a:cubicBezTo>
                    <a:pt x="3" y="241"/>
                    <a:pt x="3" y="241"/>
                    <a:pt x="3" y="241"/>
                  </a:cubicBezTo>
                  <a:cubicBezTo>
                    <a:pt x="3" y="262"/>
                    <a:pt x="19" y="279"/>
                    <a:pt x="40" y="282"/>
                  </a:cubicBezTo>
                  <a:cubicBezTo>
                    <a:pt x="40" y="286"/>
                    <a:pt x="40" y="286"/>
                    <a:pt x="40" y="286"/>
                  </a:cubicBezTo>
                  <a:cubicBezTo>
                    <a:pt x="32" y="304"/>
                    <a:pt x="32" y="304"/>
                    <a:pt x="32" y="304"/>
                  </a:cubicBezTo>
                  <a:cubicBezTo>
                    <a:pt x="47" y="311"/>
                    <a:pt x="64" y="307"/>
                    <a:pt x="75" y="297"/>
                  </a:cubicBezTo>
                  <a:cubicBezTo>
                    <a:pt x="123" y="297"/>
                    <a:pt x="123" y="297"/>
                    <a:pt x="123" y="297"/>
                  </a:cubicBezTo>
                  <a:cubicBezTo>
                    <a:pt x="123" y="224"/>
                    <a:pt x="123" y="224"/>
                    <a:pt x="123" y="224"/>
                  </a:cubicBezTo>
                  <a:cubicBezTo>
                    <a:pt x="220" y="224"/>
                    <a:pt x="220" y="224"/>
                    <a:pt x="220" y="224"/>
                  </a:cubicBezTo>
                  <a:cubicBezTo>
                    <a:pt x="224" y="241"/>
                    <a:pt x="224" y="241"/>
                    <a:pt x="224" y="241"/>
                  </a:cubicBezTo>
                  <a:cubicBezTo>
                    <a:pt x="217" y="241"/>
                    <a:pt x="217" y="241"/>
                    <a:pt x="217" y="241"/>
                  </a:cubicBezTo>
                  <a:cubicBezTo>
                    <a:pt x="217" y="258"/>
                    <a:pt x="217" y="258"/>
                    <a:pt x="217" y="258"/>
                  </a:cubicBezTo>
                  <a:cubicBezTo>
                    <a:pt x="182" y="272"/>
                    <a:pt x="182" y="272"/>
                    <a:pt x="182" y="272"/>
                  </a:cubicBezTo>
                  <a:cubicBezTo>
                    <a:pt x="187" y="282"/>
                    <a:pt x="187" y="282"/>
                    <a:pt x="187" y="282"/>
                  </a:cubicBezTo>
                  <a:cubicBezTo>
                    <a:pt x="195" y="303"/>
                    <a:pt x="219" y="313"/>
                    <a:pt x="240" y="304"/>
                  </a:cubicBezTo>
                  <a:cubicBezTo>
                    <a:pt x="231" y="282"/>
                    <a:pt x="231" y="282"/>
                    <a:pt x="231" y="282"/>
                  </a:cubicBezTo>
                  <a:cubicBezTo>
                    <a:pt x="252" y="280"/>
                    <a:pt x="269" y="263"/>
                    <a:pt x="269" y="241"/>
                  </a:cubicBezTo>
                  <a:lnTo>
                    <a:pt x="251" y="241"/>
                  </a:ln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7" name="Freeform 23">
              <a:extLst>
                <a:ext uri="{FF2B5EF4-FFF2-40B4-BE49-F238E27FC236}">
                  <a16:creationId xmlns:a16="http://schemas.microsoft.com/office/drawing/2014/main" id="{C8EAFF11-44F2-4CBB-AA2D-D92340711496}"/>
                </a:ext>
              </a:extLst>
            </p:cNvPr>
            <p:cNvSpPr>
              <a:spLocks/>
            </p:cNvSpPr>
            <p:nvPr/>
          </p:nvSpPr>
          <p:spPr bwMode="auto">
            <a:xfrm>
              <a:off x="3430985" y="3285066"/>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rgbClr val="FFF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8" name="Freeform 25">
              <a:extLst>
                <a:ext uri="{FF2B5EF4-FFF2-40B4-BE49-F238E27FC236}">
                  <a16:creationId xmlns:a16="http://schemas.microsoft.com/office/drawing/2014/main" id="{656D9593-4E09-4EC8-9FD1-3FF57C4AD576}"/>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9" name="Freeform 26">
              <a:extLst>
                <a:ext uri="{FF2B5EF4-FFF2-40B4-BE49-F238E27FC236}">
                  <a16:creationId xmlns:a16="http://schemas.microsoft.com/office/drawing/2014/main" id="{57A716AE-49BD-4751-BD1A-162EDAEB976F}"/>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0" name="Freeform 27">
              <a:extLst>
                <a:ext uri="{FF2B5EF4-FFF2-40B4-BE49-F238E27FC236}">
                  <a16:creationId xmlns:a16="http://schemas.microsoft.com/office/drawing/2014/main" id="{9C896851-E1FF-4A6B-8887-A7809B6CD383}"/>
                </a:ext>
              </a:extLst>
            </p:cNvPr>
            <p:cNvSpPr>
              <a:spLocks/>
            </p:cNvSpPr>
            <p:nvPr/>
          </p:nvSpPr>
          <p:spPr bwMode="auto">
            <a:xfrm>
              <a:off x="3567384" y="3675791"/>
              <a:ext cx="58253" cy="45466"/>
            </a:xfrm>
            <a:custGeom>
              <a:avLst/>
              <a:gdLst>
                <a:gd name="T0" fmla="*/ 20 w 20"/>
                <a:gd name="T1" fmla="*/ 15 h 15"/>
                <a:gd name="T2" fmla="*/ 0 w 20"/>
                <a:gd name="T3" fmla="*/ 15 h 15"/>
                <a:gd name="T4" fmla="*/ 0 w 20"/>
                <a:gd name="T5" fmla="*/ 6 h 15"/>
                <a:gd name="T6" fmla="*/ 6 w 20"/>
                <a:gd name="T7" fmla="*/ 0 h 15"/>
                <a:gd name="T8" fmla="*/ 20 w 20"/>
                <a:gd name="T9" fmla="*/ 0 h 15"/>
                <a:gd name="T10" fmla="*/ 2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20" y="15"/>
                  </a:moveTo>
                  <a:cubicBezTo>
                    <a:pt x="0" y="15"/>
                    <a:pt x="0" y="15"/>
                    <a:pt x="0" y="15"/>
                  </a:cubicBezTo>
                  <a:cubicBezTo>
                    <a:pt x="0" y="6"/>
                    <a:pt x="0" y="6"/>
                    <a:pt x="0" y="6"/>
                  </a:cubicBezTo>
                  <a:cubicBezTo>
                    <a:pt x="0" y="3"/>
                    <a:pt x="3" y="0"/>
                    <a:pt x="6" y="0"/>
                  </a:cubicBezTo>
                  <a:cubicBezTo>
                    <a:pt x="20" y="0"/>
                    <a:pt x="20" y="0"/>
                    <a:pt x="20" y="0"/>
                  </a:cubicBezTo>
                  <a:lnTo>
                    <a:pt x="20" y="15"/>
                  </a:lnTo>
                  <a:close/>
                </a:path>
              </a:pathLst>
            </a:custGeom>
            <a:solidFill>
              <a:srgbClr val="F7F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1" name="Freeform 28">
              <a:extLst>
                <a:ext uri="{FF2B5EF4-FFF2-40B4-BE49-F238E27FC236}">
                  <a16:creationId xmlns:a16="http://schemas.microsoft.com/office/drawing/2014/main" id="{E532E372-4086-4309-8608-DB127818FF2D}"/>
                </a:ext>
              </a:extLst>
            </p:cNvPr>
            <p:cNvSpPr>
              <a:spLocks/>
            </p:cNvSpPr>
            <p:nvPr/>
          </p:nvSpPr>
          <p:spPr bwMode="auto">
            <a:xfrm>
              <a:off x="3567384" y="3675791"/>
              <a:ext cx="58253" cy="45466"/>
            </a:xfrm>
            <a:custGeom>
              <a:avLst/>
              <a:gdLst>
                <a:gd name="T0" fmla="*/ 20 w 20"/>
                <a:gd name="T1" fmla="*/ 15 h 15"/>
                <a:gd name="T2" fmla="*/ 0 w 20"/>
                <a:gd name="T3" fmla="*/ 15 h 15"/>
                <a:gd name="T4" fmla="*/ 0 w 20"/>
                <a:gd name="T5" fmla="*/ 6 h 15"/>
                <a:gd name="T6" fmla="*/ 6 w 20"/>
                <a:gd name="T7" fmla="*/ 0 h 15"/>
                <a:gd name="T8" fmla="*/ 20 w 20"/>
                <a:gd name="T9" fmla="*/ 0 h 15"/>
                <a:gd name="T10" fmla="*/ 2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20" y="15"/>
                  </a:moveTo>
                  <a:cubicBezTo>
                    <a:pt x="0" y="15"/>
                    <a:pt x="0" y="15"/>
                    <a:pt x="0" y="15"/>
                  </a:cubicBezTo>
                  <a:cubicBezTo>
                    <a:pt x="0" y="6"/>
                    <a:pt x="0" y="6"/>
                    <a:pt x="0" y="6"/>
                  </a:cubicBezTo>
                  <a:cubicBezTo>
                    <a:pt x="0" y="3"/>
                    <a:pt x="3" y="0"/>
                    <a:pt x="6" y="0"/>
                  </a:cubicBezTo>
                  <a:cubicBezTo>
                    <a:pt x="20" y="0"/>
                    <a:pt x="20" y="0"/>
                    <a:pt x="20" y="0"/>
                  </a:cubicBezTo>
                  <a:lnTo>
                    <a:pt x="20" y="15"/>
                  </a:lnTo>
                  <a:close/>
                </a:path>
              </a:pathLst>
            </a:custGeom>
            <a:solidFill>
              <a:schemeClr val="tx1">
                <a:lumMod val="95000"/>
              </a:schemeClr>
            </a:solidFill>
            <a:ln w="254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2" name="Freeform 29">
              <a:extLst>
                <a:ext uri="{FF2B5EF4-FFF2-40B4-BE49-F238E27FC236}">
                  <a16:creationId xmlns:a16="http://schemas.microsoft.com/office/drawing/2014/main" id="{FA217EAF-E963-4372-89BE-4E439CDEAAAF}"/>
                </a:ext>
              </a:extLst>
            </p:cNvPr>
            <p:cNvSpPr>
              <a:spLocks/>
            </p:cNvSpPr>
            <p:nvPr/>
          </p:nvSpPr>
          <p:spPr bwMode="auto">
            <a:xfrm>
              <a:off x="3625638" y="3628903"/>
              <a:ext cx="295530" cy="112245"/>
            </a:xfrm>
            <a:custGeom>
              <a:avLst/>
              <a:gdLst>
                <a:gd name="T0" fmla="*/ 100 w 100"/>
                <a:gd name="T1" fmla="*/ 0 h 38"/>
                <a:gd name="T2" fmla="*/ 100 w 100"/>
                <a:gd name="T3" fmla="*/ 29 h 38"/>
                <a:gd name="T4" fmla="*/ 59 w 100"/>
                <a:gd name="T5" fmla="*/ 38 h 38"/>
                <a:gd name="T6" fmla="*/ 41 w 100"/>
                <a:gd name="T7" fmla="*/ 38 h 38"/>
                <a:gd name="T8" fmla="*/ 0 w 100"/>
                <a:gd name="T9" fmla="*/ 29 h 38"/>
                <a:gd name="T10" fmla="*/ 0 w 100"/>
                <a:gd name="T11" fmla="*/ 0 h 38"/>
                <a:gd name="T12" fmla="*/ 100 w 100"/>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100" h="38">
                  <a:moveTo>
                    <a:pt x="100" y="0"/>
                  </a:moveTo>
                  <a:cubicBezTo>
                    <a:pt x="100" y="29"/>
                    <a:pt x="100" y="29"/>
                    <a:pt x="100" y="29"/>
                  </a:cubicBezTo>
                  <a:cubicBezTo>
                    <a:pt x="87" y="35"/>
                    <a:pt x="73" y="38"/>
                    <a:pt x="59" y="38"/>
                  </a:cubicBezTo>
                  <a:cubicBezTo>
                    <a:pt x="41" y="38"/>
                    <a:pt x="41" y="38"/>
                    <a:pt x="41" y="38"/>
                  </a:cubicBezTo>
                  <a:cubicBezTo>
                    <a:pt x="26" y="38"/>
                    <a:pt x="12" y="35"/>
                    <a:pt x="0" y="29"/>
                  </a:cubicBezTo>
                  <a:cubicBezTo>
                    <a:pt x="0" y="0"/>
                    <a:pt x="0" y="0"/>
                    <a:pt x="0" y="0"/>
                  </a:cubicBezTo>
                  <a:lnTo>
                    <a:pt x="10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3" name="Freeform 30">
              <a:extLst>
                <a:ext uri="{FF2B5EF4-FFF2-40B4-BE49-F238E27FC236}">
                  <a16:creationId xmlns:a16="http://schemas.microsoft.com/office/drawing/2014/main" id="{9B1F9F84-35CE-4078-9B51-0AAC0F44AE9E}"/>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4" name="Freeform 31">
              <a:extLst>
                <a:ext uri="{FF2B5EF4-FFF2-40B4-BE49-F238E27FC236}">
                  <a16:creationId xmlns:a16="http://schemas.microsoft.com/office/drawing/2014/main" id="{7400E9E8-13BD-47DA-97DD-F092B7272FDA}"/>
                </a:ext>
              </a:extLst>
            </p:cNvPr>
            <p:cNvSpPr>
              <a:spLocks/>
            </p:cNvSpPr>
            <p:nvPr/>
          </p:nvSpPr>
          <p:spPr bwMode="auto">
            <a:xfrm>
              <a:off x="3463664" y="2983853"/>
              <a:ext cx="619476" cy="691938"/>
            </a:xfrm>
            <a:custGeom>
              <a:avLst/>
              <a:gdLst>
                <a:gd name="T0" fmla="*/ 109 w 210"/>
                <a:gd name="T1" fmla="*/ 234 h 234"/>
                <a:gd name="T2" fmla="*/ 101 w 210"/>
                <a:gd name="T3" fmla="*/ 234 h 234"/>
                <a:gd name="T4" fmla="*/ 0 w 210"/>
                <a:gd name="T5" fmla="*/ 132 h 234"/>
                <a:gd name="T6" fmla="*/ 0 w 210"/>
                <a:gd name="T7" fmla="*/ 58 h 234"/>
                <a:gd name="T8" fmla="*/ 58 w 210"/>
                <a:gd name="T9" fmla="*/ 0 h 234"/>
                <a:gd name="T10" fmla="*/ 157 w 210"/>
                <a:gd name="T11" fmla="*/ 0 h 234"/>
                <a:gd name="T12" fmla="*/ 210 w 210"/>
                <a:gd name="T13" fmla="*/ 53 h 234"/>
                <a:gd name="T14" fmla="*/ 210 w 210"/>
                <a:gd name="T15" fmla="*/ 132 h 234"/>
                <a:gd name="T16" fmla="*/ 109 w 210"/>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7" y="0"/>
                    <a:pt x="157" y="0"/>
                    <a:pt x="157" y="0"/>
                  </a:cubicBezTo>
                  <a:cubicBezTo>
                    <a:pt x="187" y="0"/>
                    <a:pt x="210" y="24"/>
                    <a:pt x="210" y="53"/>
                  </a:cubicBezTo>
                  <a:cubicBezTo>
                    <a:pt x="210" y="132"/>
                    <a:pt x="210" y="132"/>
                    <a:pt x="210" y="132"/>
                  </a:cubicBezTo>
                  <a:cubicBezTo>
                    <a:pt x="210" y="188"/>
                    <a:pt x="165" y="234"/>
                    <a:pt x="109" y="234"/>
                  </a:cubicBezTo>
                  <a:close/>
                </a:path>
              </a:pathLst>
            </a:custGeom>
            <a:solidFill>
              <a:srgbClr val="999A98"/>
            </a:solidFill>
            <a:ln w="1905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5" name="Freeform 32">
              <a:extLst>
                <a:ext uri="{FF2B5EF4-FFF2-40B4-BE49-F238E27FC236}">
                  <a16:creationId xmlns:a16="http://schemas.microsoft.com/office/drawing/2014/main" id="{1AF93822-699C-4CA2-B188-172C16E9CD9B}"/>
                </a:ext>
              </a:extLst>
            </p:cNvPr>
            <p:cNvSpPr>
              <a:spLocks/>
            </p:cNvSpPr>
            <p:nvPr/>
          </p:nvSpPr>
          <p:spPr bwMode="auto">
            <a:xfrm>
              <a:off x="3463664" y="2983853"/>
              <a:ext cx="619476" cy="691938"/>
            </a:xfrm>
            <a:custGeom>
              <a:avLst/>
              <a:gdLst>
                <a:gd name="T0" fmla="*/ 109 w 210"/>
                <a:gd name="T1" fmla="*/ 234 h 234"/>
                <a:gd name="T2" fmla="*/ 101 w 210"/>
                <a:gd name="T3" fmla="*/ 234 h 234"/>
                <a:gd name="T4" fmla="*/ 0 w 210"/>
                <a:gd name="T5" fmla="*/ 132 h 234"/>
                <a:gd name="T6" fmla="*/ 0 w 210"/>
                <a:gd name="T7" fmla="*/ 58 h 234"/>
                <a:gd name="T8" fmla="*/ 58 w 210"/>
                <a:gd name="T9" fmla="*/ 0 h 234"/>
                <a:gd name="T10" fmla="*/ 157 w 210"/>
                <a:gd name="T11" fmla="*/ 0 h 234"/>
                <a:gd name="T12" fmla="*/ 210 w 210"/>
                <a:gd name="T13" fmla="*/ 53 h 234"/>
                <a:gd name="T14" fmla="*/ 210 w 210"/>
                <a:gd name="T15" fmla="*/ 132 h 234"/>
                <a:gd name="T16" fmla="*/ 109 w 210"/>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7" y="0"/>
                    <a:pt x="157" y="0"/>
                    <a:pt x="157" y="0"/>
                  </a:cubicBezTo>
                  <a:cubicBezTo>
                    <a:pt x="187" y="0"/>
                    <a:pt x="210" y="24"/>
                    <a:pt x="210" y="53"/>
                  </a:cubicBezTo>
                  <a:cubicBezTo>
                    <a:pt x="210" y="132"/>
                    <a:pt x="210" y="132"/>
                    <a:pt x="210" y="132"/>
                  </a:cubicBezTo>
                  <a:cubicBezTo>
                    <a:pt x="210" y="188"/>
                    <a:pt x="165" y="234"/>
                    <a:pt x="109" y="234"/>
                  </a:cubicBezTo>
                  <a:close/>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6" name="Freeform 34">
              <a:extLst>
                <a:ext uri="{FF2B5EF4-FFF2-40B4-BE49-F238E27FC236}">
                  <a16:creationId xmlns:a16="http://schemas.microsoft.com/office/drawing/2014/main" id="{D4753F1B-3867-422C-A465-46100A4F5AC3}"/>
                </a:ext>
              </a:extLst>
            </p:cNvPr>
            <p:cNvSpPr>
              <a:spLocks/>
            </p:cNvSpPr>
            <p:nvPr/>
          </p:nvSpPr>
          <p:spPr bwMode="auto">
            <a:xfrm>
              <a:off x="3764877" y="3258071"/>
              <a:ext cx="46888" cy="154869"/>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7"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7" name="Freeform 35">
              <a:extLst>
                <a:ext uri="{FF2B5EF4-FFF2-40B4-BE49-F238E27FC236}">
                  <a16:creationId xmlns:a16="http://schemas.microsoft.com/office/drawing/2014/main" id="{E7E6202F-313F-4B24-A1E8-02B2A09012DD}"/>
                </a:ext>
              </a:extLst>
            </p:cNvPr>
            <p:cNvSpPr>
              <a:spLocks/>
            </p:cNvSpPr>
            <p:nvPr/>
          </p:nvSpPr>
          <p:spPr bwMode="auto">
            <a:xfrm>
              <a:off x="3844443" y="3164297"/>
              <a:ext cx="161973" cy="19892"/>
            </a:xfrm>
            <a:custGeom>
              <a:avLst/>
              <a:gdLst>
                <a:gd name="T0" fmla="*/ 52 w 55"/>
                <a:gd name="T1" fmla="*/ 7 h 7"/>
                <a:gd name="T2" fmla="*/ 4 w 55"/>
                <a:gd name="T3" fmla="*/ 7 h 7"/>
                <a:gd name="T4" fmla="*/ 0 w 55"/>
                <a:gd name="T5" fmla="*/ 4 h 7"/>
                <a:gd name="T6" fmla="*/ 0 w 55"/>
                <a:gd name="T7" fmla="*/ 4 h 7"/>
                <a:gd name="T8" fmla="*/ 4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4" y="7"/>
                    <a:pt x="4" y="7"/>
                    <a:pt x="4" y="7"/>
                  </a:cubicBezTo>
                  <a:cubicBezTo>
                    <a:pt x="2" y="7"/>
                    <a:pt x="0" y="6"/>
                    <a:pt x="0" y="4"/>
                  </a:cubicBezTo>
                  <a:cubicBezTo>
                    <a:pt x="0" y="4"/>
                    <a:pt x="0" y="4"/>
                    <a:pt x="0" y="4"/>
                  </a:cubicBezTo>
                  <a:cubicBezTo>
                    <a:pt x="0" y="2"/>
                    <a:pt x="2" y="0"/>
                    <a:pt x="4" y="0"/>
                  </a:cubicBezTo>
                  <a:cubicBezTo>
                    <a:pt x="52" y="0"/>
                    <a:pt x="52" y="0"/>
                    <a:pt x="52" y="0"/>
                  </a:cubicBezTo>
                  <a:cubicBezTo>
                    <a:pt x="54" y="0"/>
                    <a:pt x="55" y="2"/>
                    <a:pt x="55" y="4"/>
                  </a:cubicBezTo>
                  <a:cubicBezTo>
                    <a:pt x="55" y="4"/>
                    <a:pt x="55" y="4"/>
                    <a:pt x="55" y="4"/>
                  </a:cubicBezTo>
                  <a:cubicBezTo>
                    <a:pt x="55" y="6"/>
                    <a:pt x="54" y="7"/>
                    <a:pt x="52" y="7"/>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8" name="Freeform 36">
              <a:extLst>
                <a:ext uri="{FF2B5EF4-FFF2-40B4-BE49-F238E27FC236}">
                  <a16:creationId xmlns:a16="http://schemas.microsoft.com/office/drawing/2014/main" id="{C4283D62-65F8-4581-9377-C03A3190866C}"/>
                </a:ext>
              </a:extLst>
            </p:cNvPr>
            <p:cNvSpPr>
              <a:spLocks/>
            </p:cNvSpPr>
            <p:nvPr/>
          </p:nvSpPr>
          <p:spPr bwMode="auto">
            <a:xfrm>
              <a:off x="3844443" y="3164297"/>
              <a:ext cx="161973" cy="19892"/>
            </a:xfrm>
            <a:custGeom>
              <a:avLst/>
              <a:gdLst>
                <a:gd name="T0" fmla="*/ 52 w 55"/>
                <a:gd name="T1" fmla="*/ 7 h 7"/>
                <a:gd name="T2" fmla="*/ 4 w 55"/>
                <a:gd name="T3" fmla="*/ 7 h 7"/>
                <a:gd name="T4" fmla="*/ 0 w 55"/>
                <a:gd name="T5" fmla="*/ 4 h 7"/>
                <a:gd name="T6" fmla="*/ 0 w 55"/>
                <a:gd name="T7" fmla="*/ 4 h 7"/>
                <a:gd name="T8" fmla="*/ 4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4" y="7"/>
                    <a:pt x="4" y="7"/>
                    <a:pt x="4" y="7"/>
                  </a:cubicBezTo>
                  <a:cubicBezTo>
                    <a:pt x="2" y="7"/>
                    <a:pt x="0" y="6"/>
                    <a:pt x="0" y="4"/>
                  </a:cubicBezTo>
                  <a:cubicBezTo>
                    <a:pt x="0" y="4"/>
                    <a:pt x="0" y="4"/>
                    <a:pt x="0" y="4"/>
                  </a:cubicBezTo>
                  <a:cubicBezTo>
                    <a:pt x="0" y="2"/>
                    <a:pt x="2" y="0"/>
                    <a:pt x="4" y="0"/>
                  </a:cubicBezTo>
                  <a:cubicBezTo>
                    <a:pt x="52" y="0"/>
                    <a:pt x="52" y="0"/>
                    <a:pt x="52" y="0"/>
                  </a:cubicBezTo>
                  <a:cubicBezTo>
                    <a:pt x="54" y="0"/>
                    <a:pt x="55" y="2"/>
                    <a:pt x="55" y="4"/>
                  </a:cubicBezTo>
                  <a:cubicBezTo>
                    <a:pt x="55" y="4"/>
                    <a:pt x="55" y="4"/>
                    <a:pt x="55" y="4"/>
                  </a:cubicBezTo>
                  <a:cubicBezTo>
                    <a:pt x="55" y="6"/>
                    <a:pt x="54" y="7"/>
                    <a:pt x="52" y="7"/>
                  </a:cubicBezTo>
                  <a:close/>
                </a:path>
              </a:pathLst>
            </a:custGeom>
            <a:solidFill>
              <a:schemeClr val="tx1"/>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9" name="Freeform 38">
              <a:extLst>
                <a:ext uri="{FF2B5EF4-FFF2-40B4-BE49-F238E27FC236}">
                  <a16:creationId xmlns:a16="http://schemas.microsoft.com/office/drawing/2014/main" id="{EE99F860-8ACC-4468-8A58-F88BC525945D}"/>
                </a:ext>
              </a:extLst>
            </p:cNvPr>
            <p:cNvSpPr>
              <a:spLocks/>
            </p:cNvSpPr>
            <p:nvPr/>
          </p:nvSpPr>
          <p:spPr bwMode="auto">
            <a:xfrm>
              <a:off x="3546071" y="3164297"/>
              <a:ext cx="163393" cy="19892"/>
            </a:xfrm>
            <a:custGeom>
              <a:avLst/>
              <a:gdLst>
                <a:gd name="T0" fmla="*/ 52 w 55"/>
                <a:gd name="T1" fmla="*/ 7 h 7"/>
                <a:gd name="T2" fmla="*/ 3 w 55"/>
                <a:gd name="T3" fmla="*/ 7 h 7"/>
                <a:gd name="T4" fmla="*/ 0 w 55"/>
                <a:gd name="T5" fmla="*/ 4 h 7"/>
                <a:gd name="T6" fmla="*/ 0 w 55"/>
                <a:gd name="T7" fmla="*/ 4 h 7"/>
                <a:gd name="T8" fmla="*/ 3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1" y="7"/>
                    <a:pt x="0" y="6"/>
                    <a:pt x="0" y="4"/>
                  </a:cubicBezTo>
                  <a:cubicBezTo>
                    <a:pt x="0" y="4"/>
                    <a:pt x="0" y="4"/>
                    <a:pt x="0" y="4"/>
                  </a:cubicBezTo>
                  <a:cubicBezTo>
                    <a:pt x="0" y="2"/>
                    <a:pt x="1" y="0"/>
                    <a:pt x="3" y="0"/>
                  </a:cubicBezTo>
                  <a:cubicBezTo>
                    <a:pt x="52" y="0"/>
                    <a:pt x="52" y="0"/>
                    <a:pt x="52" y="0"/>
                  </a:cubicBezTo>
                  <a:cubicBezTo>
                    <a:pt x="53" y="0"/>
                    <a:pt x="55" y="2"/>
                    <a:pt x="55" y="4"/>
                  </a:cubicBezTo>
                  <a:cubicBezTo>
                    <a:pt x="55" y="4"/>
                    <a:pt x="55" y="4"/>
                    <a:pt x="55" y="4"/>
                  </a:cubicBezTo>
                  <a:cubicBezTo>
                    <a:pt x="55" y="6"/>
                    <a:pt x="53" y="7"/>
                    <a:pt x="52" y="7"/>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0" name="Freeform 39">
              <a:extLst>
                <a:ext uri="{FF2B5EF4-FFF2-40B4-BE49-F238E27FC236}">
                  <a16:creationId xmlns:a16="http://schemas.microsoft.com/office/drawing/2014/main" id="{453BDFED-422C-45BD-A9BC-847208B5E3C5}"/>
                </a:ext>
              </a:extLst>
            </p:cNvPr>
            <p:cNvSpPr>
              <a:spLocks/>
            </p:cNvSpPr>
            <p:nvPr/>
          </p:nvSpPr>
          <p:spPr bwMode="auto">
            <a:xfrm>
              <a:off x="3546071" y="3164297"/>
              <a:ext cx="163393" cy="19892"/>
            </a:xfrm>
            <a:custGeom>
              <a:avLst/>
              <a:gdLst>
                <a:gd name="T0" fmla="*/ 52 w 55"/>
                <a:gd name="T1" fmla="*/ 7 h 7"/>
                <a:gd name="T2" fmla="*/ 3 w 55"/>
                <a:gd name="T3" fmla="*/ 7 h 7"/>
                <a:gd name="T4" fmla="*/ 0 w 55"/>
                <a:gd name="T5" fmla="*/ 4 h 7"/>
                <a:gd name="T6" fmla="*/ 0 w 55"/>
                <a:gd name="T7" fmla="*/ 4 h 7"/>
                <a:gd name="T8" fmla="*/ 3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1" y="7"/>
                    <a:pt x="0" y="6"/>
                    <a:pt x="0" y="4"/>
                  </a:cubicBezTo>
                  <a:cubicBezTo>
                    <a:pt x="0" y="4"/>
                    <a:pt x="0" y="4"/>
                    <a:pt x="0" y="4"/>
                  </a:cubicBezTo>
                  <a:cubicBezTo>
                    <a:pt x="0" y="2"/>
                    <a:pt x="1" y="0"/>
                    <a:pt x="3" y="0"/>
                  </a:cubicBezTo>
                  <a:cubicBezTo>
                    <a:pt x="52" y="0"/>
                    <a:pt x="52" y="0"/>
                    <a:pt x="52" y="0"/>
                  </a:cubicBezTo>
                  <a:cubicBezTo>
                    <a:pt x="53" y="0"/>
                    <a:pt x="55" y="2"/>
                    <a:pt x="55" y="4"/>
                  </a:cubicBezTo>
                  <a:cubicBezTo>
                    <a:pt x="55" y="4"/>
                    <a:pt x="55" y="4"/>
                    <a:pt x="55" y="4"/>
                  </a:cubicBezTo>
                  <a:cubicBezTo>
                    <a:pt x="55" y="6"/>
                    <a:pt x="53" y="7"/>
                    <a:pt x="52" y="7"/>
                  </a:cubicBezTo>
                  <a:close/>
                </a:path>
              </a:pathLst>
            </a:custGeom>
            <a:solidFill>
              <a:schemeClr val="tx1"/>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1" name="Freeform 41">
              <a:extLst>
                <a:ext uri="{FF2B5EF4-FFF2-40B4-BE49-F238E27FC236}">
                  <a16:creationId xmlns:a16="http://schemas.microsoft.com/office/drawing/2014/main" id="{2137BE17-EE7A-431E-8EB4-DF3E4CBAD486}"/>
                </a:ext>
              </a:extLst>
            </p:cNvPr>
            <p:cNvSpPr>
              <a:spLocks/>
            </p:cNvSpPr>
            <p:nvPr/>
          </p:nvSpPr>
          <p:spPr bwMode="auto">
            <a:xfrm>
              <a:off x="3699519" y="3478297"/>
              <a:ext cx="147765" cy="85249"/>
            </a:xfrm>
            <a:custGeom>
              <a:avLst/>
              <a:gdLst>
                <a:gd name="T0" fmla="*/ 26 w 50"/>
                <a:gd name="T1" fmla="*/ 29 h 29"/>
                <a:gd name="T2" fmla="*/ 24 w 50"/>
                <a:gd name="T3" fmla="*/ 29 h 29"/>
                <a:gd name="T4" fmla="*/ 0 w 50"/>
                <a:gd name="T5" fmla="*/ 5 h 29"/>
                <a:gd name="T6" fmla="*/ 0 w 50"/>
                <a:gd name="T7" fmla="*/ 0 h 29"/>
                <a:gd name="T8" fmla="*/ 50 w 50"/>
                <a:gd name="T9" fmla="*/ 0 h 29"/>
                <a:gd name="T10" fmla="*/ 50 w 50"/>
                <a:gd name="T11" fmla="*/ 5 h 29"/>
                <a:gd name="T12" fmla="*/ 26 w 5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0" h="29">
                  <a:moveTo>
                    <a:pt x="26" y="29"/>
                  </a:moveTo>
                  <a:cubicBezTo>
                    <a:pt x="24" y="29"/>
                    <a:pt x="24" y="29"/>
                    <a:pt x="24" y="29"/>
                  </a:cubicBezTo>
                  <a:cubicBezTo>
                    <a:pt x="11" y="29"/>
                    <a:pt x="0" y="18"/>
                    <a:pt x="0" y="5"/>
                  </a:cubicBezTo>
                  <a:cubicBezTo>
                    <a:pt x="0" y="0"/>
                    <a:pt x="0" y="0"/>
                    <a:pt x="0" y="0"/>
                  </a:cubicBezTo>
                  <a:cubicBezTo>
                    <a:pt x="50" y="0"/>
                    <a:pt x="50" y="0"/>
                    <a:pt x="50" y="0"/>
                  </a:cubicBezTo>
                  <a:cubicBezTo>
                    <a:pt x="50" y="5"/>
                    <a:pt x="50" y="5"/>
                    <a:pt x="50" y="5"/>
                  </a:cubicBezTo>
                  <a:cubicBezTo>
                    <a:pt x="50" y="18"/>
                    <a:pt x="39" y="29"/>
                    <a:pt x="26" y="29"/>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2" name="Freeform 43">
              <a:extLst>
                <a:ext uri="{FF2B5EF4-FFF2-40B4-BE49-F238E27FC236}">
                  <a16:creationId xmlns:a16="http://schemas.microsoft.com/office/drawing/2014/main" id="{CF90893A-DFFC-4948-A504-566A9858C00E}"/>
                </a:ext>
              </a:extLst>
            </p:cNvPr>
            <p:cNvSpPr>
              <a:spLocks/>
            </p:cNvSpPr>
            <p:nvPr/>
          </p:nvSpPr>
          <p:spPr bwMode="auto">
            <a:xfrm>
              <a:off x="3567384" y="3678632"/>
              <a:ext cx="208860" cy="264272"/>
            </a:xfrm>
            <a:custGeom>
              <a:avLst/>
              <a:gdLst>
                <a:gd name="T0" fmla="*/ 4 w 147"/>
                <a:gd name="T1" fmla="*/ 0 h 186"/>
                <a:gd name="T2" fmla="*/ 147 w 147"/>
                <a:gd name="T3" fmla="*/ 136 h 186"/>
                <a:gd name="T4" fmla="*/ 50 w 147"/>
                <a:gd name="T5" fmla="*/ 186 h 186"/>
                <a:gd name="T6" fmla="*/ 0 w 147"/>
                <a:gd name="T7" fmla="*/ 30 h 186"/>
                <a:gd name="T8" fmla="*/ 0 w 147"/>
                <a:gd name="T9" fmla="*/ 7 h 186"/>
              </a:gdLst>
              <a:ahLst/>
              <a:cxnLst>
                <a:cxn ang="0">
                  <a:pos x="T0" y="T1"/>
                </a:cxn>
                <a:cxn ang="0">
                  <a:pos x="T2" y="T3"/>
                </a:cxn>
                <a:cxn ang="0">
                  <a:pos x="T4" y="T5"/>
                </a:cxn>
                <a:cxn ang="0">
                  <a:pos x="T6" y="T7"/>
                </a:cxn>
                <a:cxn ang="0">
                  <a:pos x="T8" y="T9"/>
                </a:cxn>
              </a:cxnLst>
              <a:rect l="0" t="0" r="r" b="b"/>
              <a:pathLst>
                <a:path w="147" h="186">
                  <a:moveTo>
                    <a:pt x="4" y="0"/>
                  </a:moveTo>
                  <a:lnTo>
                    <a:pt x="147" y="136"/>
                  </a:lnTo>
                  <a:lnTo>
                    <a:pt x="50" y="186"/>
                  </a:lnTo>
                  <a:lnTo>
                    <a:pt x="0" y="30"/>
                  </a:lnTo>
                  <a:lnTo>
                    <a:pt x="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3" name="Freeform 44">
              <a:extLst>
                <a:ext uri="{FF2B5EF4-FFF2-40B4-BE49-F238E27FC236}">
                  <a16:creationId xmlns:a16="http://schemas.microsoft.com/office/drawing/2014/main" id="{89D8ADF7-E3FB-4B78-BE00-86ACFF6B8B1D}"/>
                </a:ext>
              </a:extLst>
            </p:cNvPr>
            <p:cNvSpPr>
              <a:spLocks/>
            </p:cNvSpPr>
            <p:nvPr/>
          </p:nvSpPr>
          <p:spPr bwMode="auto">
            <a:xfrm>
              <a:off x="3567384" y="3678632"/>
              <a:ext cx="208860" cy="264272"/>
            </a:xfrm>
            <a:custGeom>
              <a:avLst/>
              <a:gdLst>
                <a:gd name="T0" fmla="*/ 4 w 147"/>
                <a:gd name="T1" fmla="*/ 0 h 186"/>
                <a:gd name="T2" fmla="*/ 147 w 147"/>
                <a:gd name="T3" fmla="*/ 136 h 186"/>
                <a:gd name="T4" fmla="*/ 50 w 147"/>
                <a:gd name="T5" fmla="*/ 186 h 186"/>
                <a:gd name="T6" fmla="*/ 0 w 147"/>
                <a:gd name="T7" fmla="*/ 30 h 186"/>
                <a:gd name="T8" fmla="*/ 0 w 147"/>
                <a:gd name="T9" fmla="*/ 7 h 186"/>
              </a:gdLst>
              <a:ahLst/>
              <a:cxnLst>
                <a:cxn ang="0">
                  <a:pos x="T0" y="T1"/>
                </a:cxn>
                <a:cxn ang="0">
                  <a:pos x="T2" y="T3"/>
                </a:cxn>
                <a:cxn ang="0">
                  <a:pos x="T4" y="T5"/>
                </a:cxn>
                <a:cxn ang="0">
                  <a:pos x="T6" y="T7"/>
                </a:cxn>
                <a:cxn ang="0">
                  <a:pos x="T8" y="T9"/>
                </a:cxn>
              </a:cxnLst>
              <a:rect l="0" t="0" r="r" b="b"/>
              <a:pathLst>
                <a:path w="147" h="186">
                  <a:moveTo>
                    <a:pt x="4" y="0"/>
                  </a:moveTo>
                  <a:lnTo>
                    <a:pt x="147" y="136"/>
                  </a:lnTo>
                  <a:lnTo>
                    <a:pt x="50" y="186"/>
                  </a:lnTo>
                  <a:lnTo>
                    <a:pt x="0" y="30"/>
                  </a:lnTo>
                  <a:lnTo>
                    <a:pt x="0" y="7"/>
                  </a:lnTo>
                </a:path>
              </a:pathLst>
            </a:custGeom>
            <a:solidFill>
              <a:schemeClr val="tx1">
                <a:lumMod val="95000"/>
              </a:schemeClr>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4" name="Freeform 45">
              <a:extLst>
                <a:ext uri="{FF2B5EF4-FFF2-40B4-BE49-F238E27FC236}">
                  <a16:creationId xmlns:a16="http://schemas.microsoft.com/office/drawing/2014/main" id="{B1CBF70F-4BD6-4283-A58C-EC7161802C22}"/>
                </a:ext>
              </a:extLst>
            </p:cNvPr>
            <p:cNvSpPr>
              <a:spLocks/>
            </p:cNvSpPr>
            <p:nvPr/>
          </p:nvSpPr>
          <p:spPr bwMode="auto">
            <a:xfrm>
              <a:off x="3921166" y="3675791"/>
              <a:ext cx="59674" cy="45466"/>
            </a:xfrm>
            <a:custGeom>
              <a:avLst/>
              <a:gdLst>
                <a:gd name="T0" fmla="*/ 0 w 20"/>
                <a:gd name="T1" fmla="*/ 15 h 15"/>
                <a:gd name="T2" fmla="*/ 20 w 20"/>
                <a:gd name="T3" fmla="*/ 15 h 15"/>
                <a:gd name="T4" fmla="*/ 20 w 20"/>
                <a:gd name="T5" fmla="*/ 6 h 15"/>
                <a:gd name="T6" fmla="*/ 14 w 20"/>
                <a:gd name="T7" fmla="*/ 0 h 15"/>
                <a:gd name="T8" fmla="*/ 0 w 20"/>
                <a:gd name="T9" fmla="*/ 0 h 15"/>
                <a:gd name="T10" fmla="*/ 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0" y="15"/>
                  </a:moveTo>
                  <a:cubicBezTo>
                    <a:pt x="20" y="15"/>
                    <a:pt x="20" y="15"/>
                    <a:pt x="20" y="15"/>
                  </a:cubicBezTo>
                  <a:cubicBezTo>
                    <a:pt x="20" y="6"/>
                    <a:pt x="20" y="6"/>
                    <a:pt x="20" y="6"/>
                  </a:cubicBezTo>
                  <a:cubicBezTo>
                    <a:pt x="20" y="3"/>
                    <a:pt x="17" y="0"/>
                    <a:pt x="14" y="0"/>
                  </a:cubicBezTo>
                  <a:cubicBezTo>
                    <a:pt x="0" y="0"/>
                    <a:pt x="0" y="0"/>
                    <a:pt x="0" y="0"/>
                  </a:cubicBezTo>
                  <a:lnTo>
                    <a:pt x="0" y="15"/>
                  </a:lnTo>
                  <a:close/>
                </a:path>
              </a:pathLst>
            </a:custGeom>
            <a:solidFill>
              <a:srgbClr val="F7F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5" name="Freeform 46">
              <a:extLst>
                <a:ext uri="{FF2B5EF4-FFF2-40B4-BE49-F238E27FC236}">
                  <a16:creationId xmlns:a16="http://schemas.microsoft.com/office/drawing/2014/main" id="{53359757-15FA-46DE-AA7A-8570B41926B6}"/>
                </a:ext>
              </a:extLst>
            </p:cNvPr>
            <p:cNvSpPr>
              <a:spLocks/>
            </p:cNvSpPr>
            <p:nvPr/>
          </p:nvSpPr>
          <p:spPr bwMode="auto">
            <a:xfrm>
              <a:off x="3921166" y="3675791"/>
              <a:ext cx="59674" cy="45466"/>
            </a:xfrm>
            <a:custGeom>
              <a:avLst/>
              <a:gdLst>
                <a:gd name="T0" fmla="*/ 0 w 20"/>
                <a:gd name="T1" fmla="*/ 15 h 15"/>
                <a:gd name="T2" fmla="*/ 20 w 20"/>
                <a:gd name="T3" fmla="*/ 15 h 15"/>
                <a:gd name="T4" fmla="*/ 20 w 20"/>
                <a:gd name="T5" fmla="*/ 6 h 15"/>
                <a:gd name="T6" fmla="*/ 14 w 20"/>
                <a:gd name="T7" fmla="*/ 0 h 15"/>
                <a:gd name="T8" fmla="*/ 0 w 20"/>
                <a:gd name="T9" fmla="*/ 0 h 15"/>
                <a:gd name="T10" fmla="*/ 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0" y="15"/>
                  </a:moveTo>
                  <a:cubicBezTo>
                    <a:pt x="20" y="15"/>
                    <a:pt x="20" y="15"/>
                    <a:pt x="20" y="15"/>
                  </a:cubicBezTo>
                  <a:cubicBezTo>
                    <a:pt x="20" y="6"/>
                    <a:pt x="20" y="6"/>
                    <a:pt x="20" y="6"/>
                  </a:cubicBezTo>
                  <a:cubicBezTo>
                    <a:pt x="20" y="3"/>
                    <a:pt x="17" y="0"/>
                    <a:pt x="14" y="0"/>
                  </a:cubicBezTo>
                  <a:cubicBezTo>
                    <a:pt x="0" y="0"/>
                    <a:pt x="0" y="0"/>
                    <a:pt x="0" y="0"/>
                  </a:cubicBezTo>
                  <a:lnTo>
                    <a:pt x="0" y="15"/>
                  </a:lnTo>
                  <a:close/>
                </a:path>
              </a:pathLst>
            </a:custGeom>
            <a:solidFill>
              <a:schemeClr val="tx1">
                <a:lumMod val="95000"/>
              </a:schemeClr>
            </a:solidFill>
            <a:ln w="254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6" name="Freeform 48">
              <a:extLst>
                <a:ext uri="{FF2B5EF4-FFF2-40B4-BE49-F238E27FC236}">
                  <a16:creationId xmlns:a16="http://schemas.microsoft.com/office/drawing/2014/main" id="{1A813C90-C13A-4DCA-9EB5-8A0B0F75D964}"/>
                </a:ext>
              </a:extLst>
            </p:cNvPr>
            <p:cNvSpPr>
              <a:spLocks/>
            </p:cNvSpPr>
            <p:nvPr/>
          </p:nvSpPr>
          <p:spPr bwMode="auto">
            <a:xfrm>
              <a:off x="3770560" y="3678632"/>
              <a:ext cx="210281" cy="269955"/>
            </a:xfrm>
            <a:custGeom>
              <a:avLst/>
              <a:gdLst>
                <a:gd name="T0" fmla="*/ 144 w 148"/>
                <a:gd name="T1" fmla="*/ 0 h 190"/>
                <a:gd name="T2" fmla="*/ 0 w 148"/>
                <a:gd name="T3" fmla="*/ 136 h 190"/>
                <a:gd name="T4" fmla="*/ 94 w 148"/>
                <a:gd name="T5" fmla="*/ 190 h 190"/>
                <a:gd name="T6" fmla="*/ 148 w 148"/>
                <a:gd name="T7" fmla="*/ 30 h 190"/>
                <a:gd name="T8" fmla="*/ 148 w 148"/>
                <a:gd name="T9" fmla="*/ 7 h 190"/>
              </a:gdLst>
              <a:ahLst/>
              <a:cxnLst>
                <a:cxn ang="0">
                  <a:pos x="T0" y="T1"/>
                </a:cxn>
                <a:cxn ang="0">
                  <a:pos x="T2" y="T3"/>
                </a:cxn>
                <a:cxn ang="0">
                  <a:pos x="T4" y="T5"/>
                </a:cxn>
                <a:cxn ang="0">
                  <a:pos x="T6" y="T7"/>
                </a:cxn>
                <a:cxn ang="0">
                  <a:pos x="T8" y="T9"/>
                </a:cxn>
              </a:cxnLst>
              <a:rect l="0" t="0" r="r" b="b"/>
              <a:pathLst>
                <a:path w="148" h="190">
                  <a:moveTo>
                    <a:pt x="144" y="0"/>
                  </a:moveTo>
                  <a:lnTo>
                    <a:pt x="0" y="136"/>
                  </a:lnTo>
                  <a:lnTo>
                    <a:pt x="94" y="190"/>
                  </a:lnTo>
                  <a:lnTo>
                    <a:pt x="148" y="30"/>
                  </a:lnTo>
                  <a:lnTo>
                    <a:pt x="148"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7" name="Freeform 49">
              <a:extLst>
                <a:ext uri="{FF2B5EF4-FFF2-40B4-BE49-F238E27FC236}">
                  <a16:creationId xmlns:a16="http://schemas.microsoft.com/office/drawing/2014/main" id="{302CDC54-8696-4500-B02B-CB916C90DB5E}"/>
                </a:ext>
              </a:extLst>
            </p:cNvPr>
            <p:cNvSpPr>
              <a:spLocks/>
            </p:cNvSpPr>
            <p:nvPr/>
          </p:nvSpPr>
          <p:spPr bwMode="auto">
            <a:xfrm>
              <a:off x="3770699" y="3689209"/>
              <a:ext cx="210281" cy="269955"/>
            </a:xfrm>
            <a:custGeom>
              <a:avLst/>
              <a:gdLst>
                <a:gd name="T0" fmla="*/ 144 w 148"/>
                <a:gd name="T1" fmla="*/ 0 h 190"/>
                <a:gd name="T2" fmla="*/ 0 w 148"/>
                <a:gd name="T3" fmla="*/ 136 h 190"/>
                <a:gd name="T4" fmla="*/ 94 w 148"/>
                <a:gd name="T5" fmla="*/ 190 h 190"/>
                <a:gd name="T6" fmla="*/ 148 w 148"/>
                <a:gd name="T7" fmla="*/ 30 h 190"/>
                <a:gd name="T8" fmla="*/ 148 w 148"/>
                <a:gd name="T9" fmla="*/ 7 h 190"/>
              </a:gdLst>
              <a:ahLst/>
              <a:cxnLst>
                <a:cxn ang="0">
                  <a:pos x="T0" y="T1"/>
                </a:cxn>
                <a:cxn ang="0">
                  <a:pos x="T2" y="T3"/>
                </a:cxn>
                <a:cxn ang="0">
                  <a:pos x="T4" y="T5"/>
                </a:cxn>
                <a:cxn ang="0">
                  <a:pos x="T6" y="T7"/>
                </a:cxn>
                <a:cxn ang="0">
                  <a:pos x="T8" y="T9"/>
                </a:cxn>
              </a:cxnLst>
              <a:rect l="0" t="0" r="r" b="b"/>
              <a:pathLst>
                <a:path w="148" h="190">
                  <a:moveTo>
                    <a:pt x="144" y="0"/>
                  </a:moveTo>
                  <a:lnTo>
                    <a:pt x="0" y="136"/>
                  </a:lnTo>
                  <a:lnTo>
                    <a:pt x="94" y="190"/>
                  </a:lnTo>
                  <a:lnTo>
                    <a:pt x="148" y="30"/>
                  </a:lnTo>
                  <a:lnTo>
                    <a:pt x="148" y="7"/>
                  </a:lnTo>
                </a:path>
              </a:pathLst>
            </a:custGeom>
            <a:solidFill>
              <a:schemeClr val="tx1">
                <a:lumMod val="95000"/>
              </a:schemeClr>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8" name="Freeform 50">
              <a:extLst>
                <a:ext uri="{FF2B5EF4-FFF2-40B4-BE49-F238E27FC236}">
                  <a16:creationId xmlns:a16="http://schemas.microsoft.com/office/drawing/2014/main" id="{9FBA93E6-C8D7-4585-BFF0-FCF7DA5FD910}"/>
                </a:ext>
              </a:extLst>
            </p:cNvPr>
            <p:cNvSpPr>
              <a:spLocks/>
            </p:cNvSpPr>
            <p:nvPr/>
          </p:nvSpPr>
          <p:spPr bwMode="auto">
            <a:xfrm>
              <a:off x="3558858" y="2948333"/>
              <a:ext cx="524281" cy="235856"/>
            </a:xfrm>
            <a:custGeom>
              <a:avLst/>
              <a:gdLst>
                <a:gd name="T0" fmla="*/ 0 w 178"/>
                <a:gd name="T1" fmla="*/ 8 h 80"/>
                <a:gd name="T2" fmla="*/ 113 w 178"/>
                <a:gd name="T3" fmla="*/ 65 h 80"/>
                <a:gd name="T4" fmla="*/ 178 w 178"/>
                <a:gd name="T5" fmla="*/ 25 h 80"/>
                <a:gd name="T6" fmla="*/ 178 w 178"/>
                <a:gd name="T7" fmla="*/ 0 h 80"/>
              </a:gdLst>
              <a:ahLst/>
              <a:cxnLst>
                <a:cxn ang="0">
                  <a:pos x="T0" y="T1"/>
                </a:cxn>
                <a:cxn ang="0">
                  <a:pos x="T2" y="T3"/>
                </a:cxn>
                <a:cxn ang="0">
                  <a:pos x="T4" y="T5"/>
                </a:cxn>
                <a:cxn ang="0">
                  <a:pos x="T6" y="T7"/>
                </a:cxn>
              </a:cxnLst>
              <a:rect l="0" t="0" r="r" b="b"/>
              <a:pathLst>
                <a:path w="178" h="80">
                  <a:moveTo>
                    <a:pt x="0" y="8"/>
                  </a:moveTo>
                  <a:cubicBezTo>
                    <a:pt x="113" y="65"/>
                    <a:pt x="113" y="65"/>
                    <a:pt x="113" y="65"/>
                  </a:cubicBezTo>
                  <a:cubicBezTo>
                    <a:pt x="143" y="80"/>
                    <a:pt x="178" y="58"/>
                    <a:pt x="178" y="25"/>
                  </a:cubicBezTo>
                  <a:cubicBezTo>
                    <a:pt x="178" y="0"/>
                    <a:pt x="178" y="0"/>
                    <a:pt x="178" y="0"/>
                  </a:cubicBezTo>
                </a:path>
              </a:pathLst>
            </a:custGeom>
            <a:solidFill>
              <a:schemeClr val="tx1">
                <a:lumMod val="85000"/>
              </a:schemeClr>
            </a:solidFill>
            <a:ln w="19050">
              <a:solidFill>
                <a:schemeClr val="tx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9" name="Freeform 51">
              <a:extLst>
                <a:ext uri="{FF2B5EF4-FFF2-40B4-BE49-F238E27FC236}">
                  <a16:creationId xmlns:a16="http://schemas.microsoft.com/office/drawing/2014/main" id="{46C9FB33-629B-4836-94D0-5F66B8190CC7}"/>
                </a:ext>
              </a:extLst>
            </p:cNvPr>
            <p:cNvSpPr>
              <a:spLocks/>
            </p:cNvSpPr>
            <p:nvPr/>
          </p:nvSpPr>
          <p:spPr bwMode="auto">
            <a:xfrm>
              <a:off x="3558858" y="2948333"/>
              <a:ext cx="524281" cy="235856"/>
            </a:xfrm>
            <a:custGeom>
              <a:avLst/>
              <a:gdLst>
                <a:gd name="T0" fmla="*/ 0 w 178"/>
                <a:gd name="T1" fmla="*/ 8 h 80"/>
                <a:gd name="T2" fmla="*/ 113 w 178"/>
                <a:gd name="T3" fmla="*/ 65 h 80"/>
                <a:gd name="T4" fmla="*/ 178 w 178"/>
                <a:gd name="T5" fmla="*/ 25 h 80"/>
                <a:gd name="T6" fmla="*/ 178 w 178"/>
                <a:gd name="T7" fmla="*/ 0 h 80"/>
              </a:gdLst>
              <a:ahLst/>
              <a:cxnLst>
                <a:cxn ang="0">
                  <a:pos x="T0" y="T1"/>
                </a:cxn>
                <a:cxn ang="0">
                  <a:pos x="T2" y="T3"/>
                </a:cxn>
                <a:cxn ang="0">
                  <a:pos x="T4" y="T5"/>
                </a:cxn>
                <a:cxn ang="0">
                  <a:pos x="T6" y="T7"/>
                </a:cxn>
              </a:cxnLst>
              <a:rect l="0" t="0" r="r" b="b"/>
              <a:pathLst>
                <a:path w="178" h="80">
                  <a:moveTo>
                    <a:pt x="0" y="8"/>
                  </a:moveTo>
                  <a:cubicBezTo>
                    <a:pt x="113" y="65"/>
                    <a:pt x="113" y="65"/>
                    <a:pt x="113" y="65"/>
                  </a:cubicBezTo>
                  <a:cubicBezTo>
                    <a:pt x="143" y="80"/>
                    <a:pt x="178" y="58"/>
                    <a:pt x="178" y="25"/>
                  </a:cubicBezTo>
                  <a:cubicBezTo>
                    <a:pt x="178" y="0"/>
                    <a:pt x="178" y="0"/>
                    <a:pt x="178" y="0"/>
                  </a:cubicBezTo>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0" name="Oval 52">
              <a:extLst>
                <a:ext uri="{FF2B5EF4-FFF2-40B4-BE49-F238E27FC236}">
                  <a16:creationId xmlns:a16="http://schemas.microsoft.com/office/drawing/2014/main" id="{BA8AE654-49BD-484D-A74B-101BF5DD1C90}"/>
                </a:ext>
              </a:extLst>
            </p:cNvPr>
            <p:cNvSpPr>
              <a:spLocks noChangeArrowheads="1"/>
            </p:cNvSpPr>
            <p:nvPr/>
          </p:nvSpPr>
          <p:spPr bwMode="auto">
            <a:xfrm>
              <a:off x="3591538" y="3219709"/>
              <a:ext cx="76725" cy="80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1" name="Oval 53">
              <a:extLst>
                <a:ext uri="{FF2B5EF4-FFF2-40B4-BE49-F238E27FC236}">
                  <a16:creationId xmlns:a16="http://schemas.microsoft.com/office/drawing/2014/main" id="{830BAABC-7222-4209-87DD-F6A6C2F35358}"/>
                </a:ext>
              </a:extLst>
            </p:cNvPr>
            <p:cNvSpPr>
              <a:spLocks noChangeArrowheads="1"/>
            </p:cNvSpPr>
            <p:nvPr/>
          </p:nvSpPr>
          <p:spPr bwMode="auto">
            <a:xfrm>
              <a:off x="3591538" y="3219709"/>
              <a:ext cx="76725" cy="80987"/>
            </a:xfrm>
            <a:prstGeom prst="ellipse">
              <a:avLst/>
            </a:prstGeom>
            <a:solidFill>
              <a:srgbClr val="999A98"/>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2" name="Oval 54">
              <a:extLst>
                <a:ext uri="{FF2B5EF4-FFF2-40B4-BE49-F238E27FC236}">
                  <a16:creationId xmlns:a16="http://schemas.microsoft.com/office/drawing/2014/main" id="{06CD7C55-C6D5-418A-9A1E-53D541AF9740}"/>
                </a:ext>
              </a:extLst>
            </p:cNvPr>
            <p:cNvSpPr>
              <a:spLocks noChangeArrowheads="1"/>
            </p:cNvSpPr>
            <p:nvPr/>
          </p:nvSpPr>
          <p:spPr bwMode="auto">
            <a:xfrm>
              <a:off x="3888487" y="3219709"/>
              <a:ext cx="76725" cy="80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3" name="Oval 55">
              <a:extLst>
                <a:ext uri="{FF2B5EF4-FFF2-40B4-BE49-F238E27FC236}">
                  <a16:creationId xmlns:a16="http://schemas.microsoft.com/office/drawing/2014/main" id="{2D229951-1F8D-488D-ACCF-B9D11770B34A}"/>
                </a:ext>
              </a:extLst>
            </p:cNvPr>
            <p:cNvSpPr>
              <a:spLocks noChangeArrowheads="1"/>
            </p:cNvSpPr>
            <p:nvPr/>
          </p:nvSpPr>
          <p:spPr bwMode="auto">
            <a:xfrm>
              <a:off x="3888487" y="3219709"/>
              <a:ext cx="76725" cy="80987"/>
            </a:xfrm>
            <a:prstGeom prst="ellipse">
              <a:avLst/>
            </a:prstGeom>
            <a:solidFill>
              <a:srgbClr val="999A98"/>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4" name="Oval 56">
              <a:extLst>
                <a:ext uri="{FF2B5EF4-FFF2-40B4-BE49-F238E27FC236}">
                  <a16:creationId xmlns:a16="http://schemas.microsoft.com/office/drawing/2014/main" id="{407784F2-3A85-4AB8-B3B1-7AF87F422C3B}"/>
                </a:ext>
              </a:extLst>
            </p:cNvPr>
            <p:cNvSpPr>
              <a:spLocks noChangeArrowheads="1"/>
            </p:cNvSpPr>
            <p:nvPr/>
          </p:nvSpPr>
          <p:spPr bwMode="auto">
            <a:xfrm>
              <a:off x="3600062" y="3255229"/>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5" name="Oval 57">
              <a:extLst>
                <a:ext uri="{FF2B5EF4-FFF2-40B4-BE49-F238E27FC236}">
                  <a16:creationId xmlns:a16="http://schemas.microsoft.com/office/drawing/2014/main" id="{FD2000AA-D900-4D3C-99B8-E80A58AE7E65}"/>
                </a:ext>
              </a:extLst>
            </p:cNvPr>
            <p:cNvSpPr>
              <a:spLocks noChangeArrowheads="1"/>
            </p:cNvSpPr>
            <p:nvPr/>
          </p:nvSpPr>
          <p:spPr bwMode="auto">
            <a:xfrm>
              <a:off x="3898434" y="3255229"/>
              <a:ext cx="31258"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6" name="Rectangle 58">
              <a:extLst>
                <a:ext uri="{FF2B5EF4-FFF2-40B4-BE49-F238E27FC236}">
                  <a16:creationId xmlns:a16="http://schemas.microsoft.com/office/drawing/2014/main" id="{52C13E67-2EEB-4422-B78E-F97036FBFB26}"/>
                </a:ext>
              </a:extLst>
            </p:cNvPr>
            <p:cNvSpPr>
              <a:spLocks noChangeArrowheads="1"/>
            </p:cNvSpPr>
            <p:nvPr/>
          </p:nvSpPr>
          <p:spPr bwMode="auto">
            <a:xfrm>
              <a:off x="3271854" y="4781185"/>
              <a:ext cx="1013042" cy="2216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7" name="Rectangle 59">
              <a:extLst>
                <a:ext uri="{FF2B5EF4-FFF2-40B4-BE49-F238E27FC236}">
                  <a16:creationId xmlns:a16="http://schemas.microsoft.com/office/drawing/2014/main" id="{D8E2D32E-E887-4D76-86D5-1D8FD636AC92}"/>
                </a:ext>
              </a:extLst>
            </p:cNvPr>
            <p:cNvSpPr>
              <a:spLocks noChangeArrowheads="1"/>
            </p:cNvSpPr>
            <p:nvPr/>
          </p:nvSpPr>
          <p:spPr bwMode="auto">
            <a:xfrm>
              <a:off x="3271854" y="4781185"/>
              <a:ext cx="1013042" cy="22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8" name="Freeform 60">
              <a:extLst>
                <a:ext uri="{FF2B5EF4-FFF2-40B4-BE49-F238E27FC236}">
                  <a16:creationId xmlns:a16="http://schemas.microsoft.com/office/drawing/2014/main" id="{9D718B4A-F74A-446F-B98E-C85726379FAD}"/>
                </a:ext>
              </a:extLst>
            </p:cNvPr>
            <p:cNvSpPr>
              <a:spLocks/>
            </p:cNvSpPr>
            <p:nvPr/>
          </p:nvSpPr>
          <p:spPr bwMode="auto">
            <a:xfrm>
              <a:off x="3260486" y="4768398"/>
              <a:ext cx="1035775" cy="245801"/>
            </a:xfrm>
            <a:custGeom>
              <a:avLst/>
              <a:gdLst>
                <a:gd name="T0" fmla="*/ 721 w 729"/>
                <a:gd name="T1" fmla="*/ 165 h 173"/>
                <a:gd name="T2" fmla="*/ 721 w 729"/>
                <a:gd name="T3" fmla="*/ 157 h 173"/>
                <a:gd name="T4" fmla="*/ 17 w 729"/>
                <a:gd name="T5" fmla="*/ 157 h 173"/>
                <a:gd name="T6" fmla="*/ 17 w 729"/>
                <a:gd name="T7" fmla="*/ 17 h 173"/>
                <a:gd name="T8" fmla="*/ 712 w 729"/>
                <a:gd name="T9" fmla="*/ 17 h 173"/>
                <a:gd name="T10" fmla="*/ 712 w 729"/>
                <a:gd name="T11" fmla="*/ 165 h 173"/>
                <a:gd name="T12" fmla="*/ 721 w 729"/>
                <a:gd name="T13" fmla="*/ 165 h 173"/>
                <a:gd name="T14" fmla="*/ 721 w 729"/>
                <a:gd name="T15" fmla="*/ 157 h 173"/>
                <a:gd name="T16" fmla="*/ 721 w 729"/>
                <a:gd name="T17" fmla="*/ 165 h 173"/>
                <a:gd name="T18" fmla="*/ 729 w 729"/>
                <a:gd name="T19" fmla="*/ 165 h 173"/>
                <a:gd name="T20" fmla="*/ 729 w 729"/>
                <a:gd name="T21" fmla="*/ 0 h 173"/>
                <a:gd name="T22" fmla="*/ 0 w 729"/>
                <a:gd name="T23" fmla="*/ 0 h 173"/>
                <a:gd name="T24" fmla="*/ 0 w 729"/>
                <a:gd name="T25" fmla="*/ 173 h 173"/>
                <a:gd name="T26" fmla="*/ 729 w 729"/>
                <a:gd name="T27" fmla="*/ 173 h 173"/>
                <a:gd name="T28" fmla="*/ 729 w 729"/>
                <a:gd name="T29" fmla="*/ 165 h 173"/>
                <a:gd name="T30" fmla="*/ 721 w 729"/>
                <a:gd name="T31" fmla="*/ 16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173">
                  <a:moveTo>
                    <a:pt x="721" y="165"/>
                  </a:moveTo>
                  <a:lnTo>
                    <a:pt x="721" y="157"/>
                  </a:lnTo>
                  <a:lnTo>
                    <a:pt x="17" y="157"/>
                  </a:lnTo>
                  <a:lnTo>
                    <a:pt x="17" y="17"/>
                  </a:lnTo>
                  <a:lnTo>
                    <a:pt x="712" y="17"/>
                  </a:lnTo>
                  <a:lnTo>
                    <a:pt x="712" y="165"/>
                  </a:lnTo>
                  <a:lnTo>
                    <a:pt x="721" y="165"/>
                  </a:lnTo>
                  <a:lnTo>
                    <a:pt x="721" y="157"/>
                  </a:lnTo>
                  <a:lnTo>
                    <a:pt x="721" y="165"/>
                  </a:lnTo>
                  <a:lnTo>
                    <a:pt x="729" y="165"/>
                  </a:lnTo>
                  <a:lnTo>
                    <a:pt x="729" y="0"/>
                  </a:lnTo>
                  <a:lnTo>
                    <a:pt x="0" y="0"/>
                  </a:lnTo>
                  <a:lnTo>
                    <a:pt x="0" y="173"/>
                  </a:lnTo>
                  <a:lnTo>
                    <a:pt x="729" y="173"/>
                  </a:lnTo>
                  <a:lnTo>
                    <a:pt x="729" y="165"/>
                  </a:lnTo>
                  <a:lnTo>
                    <a:pt x="721" y="165"/>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9" name="Freeform 61">
              <a:extLst>
                <a:ext uri="{FF2B5EF4-FFF2-40B4-BE49-F238E27FC236}">
                  <a16:creationId xmlns:a16="http://schemas.microsoft.com/office/drawing/2014/main" id="{95386CE7-FAF1-4C62-9181-7BC8023D9E49}"/>
                </a:ext>
              </a:extLst>
            </p:cNvPr>
            <p:cNvSpPr>
              <a:spLocks/>
            </p:cNvSpPr>
            <p:nvPr/>
          </p:nvSpPr>
          <p:spPr bwMode="auto">
            <a:xfrm>
              <a:off x="3260486" y="4768398"/>
              <a:ext cx="1035775" cy="245801"/>
            </a:xfrm>
            <a:custGeom>
              <a:avLst/>
              <a:gdLst>
                <a:gd name="T0" fmla="*/ 721 w 729"/>
                <a:gd name="T1" fmla="*/ 165 h 173"/>
                <a:gd name="T2" fmla="*/ 721 w 729"/>
                <a:gd name="T3" fmla="*/ 157 h 173"/>
                <a:gd name="T4" fmla="*/ 17 w 729"/>
                <a:gd name="T5" fmla="*/ 157 h 173"/>
                <a:gd name="T6" fmla="*/ 17 w 729"/>
                <a:gd name="T7" fmla="*/ 17 h 173"/>
                <a:gd name="T8" fmla="*/ 712 w 729"/>
                <a:gd name="T9" fmla="*/ 17 h 173"/>
                <a:gd name="T10" fmla="*/ 712 w 729"/>
                <a:gd name="T11" fmla="*/ 165 h 173"/>
                <a:gd name="T12" fmla="*/ 721 w 729"/>
                <a:gd name="T13" fmla="*/ 165 h 173"/>
                <a:gd name="T14" fmla="*/ 721 w 729"/>
                <a:gd name="T15" fmla="*/ 157 h 173"/>
                <a:gd name="T16" fmla="*/ 721 w 729"/>
                <a:gd name="T17" fmla="*/ 165 h 173"/>
                <a:gd name="T18" fmla="*/ 729 w 729"/>
                <a:gd name="T19" fmla="*/ 165 h 173"/>
                <a:gd name="T20" fmla="*/ 729 w 729"/>
                <a:gd name="T21" fmla="*/ 0 h 173"/>
                <a:gd name="T22" fmla="*/ 0 w 729"/>
                <a:gd name="T23" fmla="*/ 0 h 173"/>
                <a:gd name="T24" fmla="*/ 0 w 729"/>
                <a:gd name="T25" fmla="*/ 173 h 173"/>
                <a:gd name="T26" fmla="*/ 729 w 729"/>
                <a:gd name="T27" fmla="*/ 173 h 173"/>
                <a:gd name="T28" fmla="*/ 729 w 729"/>
                <a:gd name="T29" fmla="*/ 165 h 173"/>
                <a:gd name="T30" fmla="*/ 721 w 729"/>
                <a:gd name="T31" fmla="*/ 16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173">
                  <a:moveTo>
                    <a:pt x="721" y="165"/>
                  </a:moveTo>
                  <a:lnTo>
                    <a:pt x="721" y="157"/>
                  </a:lnTo>
                  <a:lnTo>
                    <a:pt x="17" y="157"/>
                  </a:lnTo>
                  <a:lnTo>
                    <a:pt x="17" y="17"/>
                  </a:lnTo>
                  <a:lnTo>
                    <a:pt x="712" y="17"/>
                  </a:lnTo>
                  <a:lnTo>
                    <a:pt x="712" y="165"/>
                  </a:lnTo>
                  <a:lnTo>
                    <a:pt x="721" y="165"/>
                  </a:lnTo>
                  <a:lnTo>
                    <a:pt x="721" y="157"/>
                  </a:lnTo>
                  <a:lnTo>
                    <a:pt x="721" y="165"/>
                  </a:lnTo>
                  <a:lnTo>
                    <a:pt x="729" y="165"/>
                  </a:lnTo>
                  <a:lnTo>
                    <a:pt x="729" y="0"/>
                  </a:lnTo>
                  <a:lnTo>
                    <a:pt x="0" y="0"/>
                  </a:lnTo>
                  <a:lnTo>
                    <a:pt x="0" y="173"/>
                  </a:lnTo>
                  <a:lnTo>
                    <a:pt x="729" y="173"/>
                  </a:lnTo>
                  <a:lnTo>
                    <a:pt x="729" y="165"/>
                  </a:lnTo>
                  <a:lnTo>
                    <a:pt x="721" y="1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0" name="Freeform 62">
              <a:extLst>
                <a:ext uri="{FF2B5EF4-FFF2-40B4-BE49-F238E27FC236}">
                  <a16:creationId xmlns:a16="http://schemas.microsoft.com/office/drawing/2014/main" id="{8F49A0D8-CF62-4A02-9483-C3AB7BB84D6B}"/>
                </a:ext>
              </a:extLst>
            </p:cNvPr>
            <p:cNvSpPr>
              <a:spLocks/>
            </p:cNvSpPr>
            <p:nvPr/>
          </p:nvSpPr>
          <p:spPr bwMode="auto">
            <a:xfrm>
              <a:off x="3770560" y="3871863"/>
              <a:ext cx="0" cy="224489"/>
            </a:xfrm>
            <a:custGeom>
              <a:avLst/>
              <a:gdLst>
                <a:gd name="T0" fmla="*/ 0 h 158"/>
                <a:gd name="T1" fmla="*/ 158 h 158"/>
                <a:gd name="T2" fmla="*/ 0 h 158"/>
              </a:gdLst>
              <a:ahLst/>
              <a:cxnLst>
                <a:cxn ang="0">
                  <a:pos x="0" y="T0"/>
                </a:cxn>
                <a:cxn ang="0">
                  <a:pos x="0" y="T1"/>
                </a:cxn>
                <a:cxn ang="0">
                  <a:pos x="0" y="T2"/>
                </a:cxn>
              </a:cxnLst>
              <a:rect l="0" t="0" r="r" b="b"/>
              <a:pathLst>
                <a:path h="158">
                  <a:moveTo>
                    <a:pt x="0" y="0"/>
                  </a:moveTo>
                  <a:lnTo>
                    <a:pt x="0" y="15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1" name="Line 63">
              <a:extLst>
                <a:ext uri="{FF2B5EF4-FFF2-40B4-BE49-F238E27FC236}">
                  <a16:creationId xmlns:a16="http://schemas.microsoft.com/office/drawing/2014/main" id="{2A95525B-E90E-431B-9221-A509BCB93DA4}"/>
                </a:ext>
              </a:extLst>
            </p:cNvPr>
            <p:cNvSpPr>
              <a:spLocks noChangeShapeType="1"/>
            </p:cNvSpPr>
            <p:nvPr/>
          </p:nvSpPr>
          <p:spPr bwMode="auto">
            <a:xfrm>
              <a:off x="3770560" y="3871863"/>
              <a:ext cx="0" cy="22448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2" name="Line 64">
              <a:extLst>
                <a:ext uri="{FF2B5EF4-FFF2-40B4-BE49-F238E27FC236}">
                  <a16:creationId xmlns:a16="http://schemas.microsoft.com/office/drawing/2014/main" id="{2C395454-118E-4309-87A3-821B677228AD}"/>
                </a:ext>
              </a:extLst>
            </p:cNvPr>
            <p:cNvSpPr>
              <a:spLocks noChangeShapeType="1"/>
            </p:cNvSpPr>
            <p:nvPr/>
          </p:nvSpPr>
          <p:spPr bwMode="auto">
            <a:xfrm>
              <a:off x="3770560" y="3871863"/>
              <a:ext cx="0" cy="224489"/>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3" name="Oval 65">
              <a:extLst>
                <a:ext uri="{FF2B5EF4-FFF2-40B4-BE49-F238E27FC236}">
                  <a16:creationId xmlns:a16="http://schemas.microsoft.com/office/drawing/2014/main" id="{E9565E3E-BCED-48E4-AD42-912E84CD6D77}"/>
                </a:ext>
              </a:extLst>
            </p:cNvPr>
            <p:cNvSpPr>
              <a:spLocks noChangeArrowheads="1"/>
            </p:cNvSpPr>
            <p:nvPr/>
          </p:nvSpPr>
          <p:spPr bwMode="auto">
            <a:xfrm>
              <a:off x="3706623" y="4167393"/>
              <a:ext cx="214543" cy="220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4" name="Freeform 379">
              <a:extLst>
                <a:ext uri="{FF2B5EF4-FFF2-40B4-BE49-F238E27FC236}">
                  <a16:creationId xmlns:a16="http://schemas.microsoft.com/office/drawing/2014/main" id="{0ABFE615-E3A3-4FDA-9D29-CE254595FDBF}"/>
                </a:ext>
              </a:extLst>
            </p:cNvPr>
            <p:cNvSpPr>
              <a:spLocks/>
            </p:cNvSpPr>
            <p:nvPr/>
          </p:nvSpPr>
          <p:spPr bwMode="auto">
            <a:xfrm>
              <a:off x="4115819" y="3896017"/>
              <a:ext cx="419141" cy="885168"/>
            </a:xfrm>
            <a:custGeom>
              <a:avLst/>
              <a:gdLst>
                <a:gd name="T0" fmla="*/ 47 w 142"/>
                <a:gd name="T1" fmla="*/ 0 h 299"/>
                <a:gd name="T2" fmla="*/ 133 w 142"/>
                <a:gd name="T3" fmla="*/ 220 h 299"/>
                <a:gd name="T4" fmla="*/ 70 w 142"/>
                <a:gd name="T5" fmla="*/ 299 h 299"/>
                <a:gd name="T6" fmla="*/ 9 w 142"/>
                <a:gd name="T7" fmla="*/ 299 h 299"/>
                <a:gd name="T8" fmla="*/ 9 w 142"/>
                <a:gd name="T9" fmla="*/ 226 h 299"/>
                <a:gd name="T10" fmla="*/ 50 w 142"/>
                <a:gd name="T11" fmla="*/ 226 h 299"/>
                <a:gd name="T12" fmla="*/ 0 w 142"/>
                <a:gd name="T13" fmla="*/ 109 h 299"/>
              </a:gdLst>
              <a:ahLst/>
              <a:cxnLst>
                <a:cxn ang="0">
                  <a:pos x="T0" y="T1"/>
                </a:cxn>
                <a:cxn ang="0">
                  <a:pos x="T2" y="T3"/>
                </a:cxn>
                <a:cxn ang="0">
                  <a:pos x="T4" y="T5"/>
                </a:cxn>
                <a:cxn ang="0">
                  <a:pos x="T6" y="T7"/>
                </a:cxn>
                <a:cxn ang="0">
                  <a:pos x="T8" y="T9"/>
                </a:cxn>
                <a:cxn ang="0">
                  <a:pos x="T10" y="T11"/>
                </a:cxn>
                <a:cxn ang="0">
                  <a:pos x="T12" y="T13"/>
                </a:cxn>
              </a:cxnLst>
              <a:rect l="0" t="0" r="r" b="b"/>
              <a:pathLst>
                <a:path w="142" h="299">
                  <a:moveTo>
                    <a:pt x="47" y="0"/>
                  </a:moveTo>
                  <a:cubicBezTo>
                    <a:pt x="133" y="220"/>
                    <a:pt x="133" y="220"/>
                    <a:pt x="133" y="220"/>
                  </a:cubicBezTo>
                  <a:cubicBezTo>
                    <a:pt x="142" y="261"/>
                    <a:pt x="111" y="299"/>
                    <a:pt x="70" y="299"/>
                  </a:cubicBezTo>
                  <a:cubicBezTo>
                    <a:pt x="9" y="299"/>
                    <a:pt x="9" y="299"/>
                    <a:pt x="9" y="299"/>
                  </a:cubicBezTo>
                  <a:cubicBezTo>
                    <a:pt x="9" y="226"/>
                    <a:pt x="9" y="226"/>
                    <a:pt x="9" y="226"/>
                  </a:cubicBezTo>
                  <a:cubicBezTo>
                    <a:pt x="50" y="226"/>
                    <a:pt x="50" y="226"/>
                    <a:pt x="50" y="226"/>
                  </a:cubicBezTo>
                  <a:cubicBezTo>
                    <a:pt x="0" y="109"/>
                    <a:pt x="0" y="109"/>
                    <a:pt x="0" y="109"/>
                  </a:cubicBezTo>
                </a:path>
              </a:pathLst>
            </a:custGeom>
            <a:solidFill>
              <a:srgbClr val="C0C0BF"/>
            </a:solidFill>
            <a:ln w="25400">
              <a:solidFill>
                <a:srgbClr val="C0C0BF"/>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5" name="Freeform 380">
              <a:extLst>
                <a:ext uri="{FF2B5EF4-FFF2-40B4-BE49-F238E27FC236}">
                  <a16:creationId xmlns:a16="http://schemas.microsoft.com/office/drawing/2014/main" id="{A31678F6-FCF0-4CEB-B496-57543E780CD0}"/>
                </a:ext>
              </a:extLst>
            </p:cNvPr>
            <p:cNvSpPr>
              <a:spLocks/>
            </p:cNvSpPr>
            <p:nvPr/>
          </p:nvSpPr>
          <p:spPr bwMode="auto">
            <a:xfrm>
              <a:off x="4115819" y="3896017"/>
              <a:ext cx="419141" cy="885168"/>
            </a:xfrm>
            <a:custGeom>
              <a:avLst/>
              <a:gdLst>
                <a:gd name="T0" fmla="*/ 47 w 142"/>
                <a:gd name="T1" fmla="*/ 0 h 299"/>
                <a:gd name="T2" fmla="*/ 133 w 142"/>
                <a:gd name="T3" fmla="*/ 220 h 299"/>
                <a:gd name="T4" fmla="*/ 70 w 142"/>
                <a:gd name="T5" fmla="*/ 299 h 299"/>
                <a:gd name="T6" fmla="*/ 9 w 142"/>
                <a:gd name="T7" fmla="*/ 299 h 299"/>
                <a:gd name="T8" fmla="*/ 9 w 142"/>
                <a:gd name="T9" fmla="*/ 226 h 299"/>
                <a:gd name="T10" fmla="*/ 50 w 142"/>
                <a:gd name="T11" fmla="*/ 226 h 299"/>
                <a:gd name="T12" fmla="*/ 0 w 142"/>
                <a:gd name="T13" fmla="*/ 109 h 299"/>
              </a:gdLst>
              <a:ahLst/>
              <a:cxnLst>
                <a:cxn ang="0">
                  <a:pos x="T0" y="T1"/>
                </a:cxn>
                <a:cxn ang="0">
                  <a:pos x="T2" y="T3"/>
                </a:cxn>
                <a:cxn ang="0">
                  <a:pos x="T4" y="T5"/>
                </a:cxn>
                <a:cxn ang="0">
                  <a:pos x="T6" y="T7"/>
                </a:cxn>
                <a:cxn ang="0">
                  <a:pos x="T8" y="T9"/>
                </a:cxn>
                <a:cxn ang="0">
                  <a:pos x="T10" y="T11"/>
                </a:cxn>
                <a:cxn ang="0">
                  <a:pos x="T12" y="T13"/>
                </a:cxn>
              </a:cxnLst>
              <a:rect l="0" t="0" r="r" b="b"/>
              <a:pathLst>
                <a:path w="142" h="299">
                  <a:moveTo>
                    <a:pt x="47" y="0"/>
                  </a:moveTo>
                  <a:cubicBezTo>
                    <a:pt x="133" y="220"/>
                    <a:pt x="133" y="220"/>
                    <a:pt x="133" y="220"/>
                  </a:cubicBezTo>
                  <a:cubicBezTo>
                    <a:pt x="142" y="261"/>
                    <a:pt x="111" y="299"/>
                    <a:pt x="70" y="299"/>
                  </a:cubicBezTo>
                  <a:cubicBezTo>
                    <a:pt x="9" y="299"/>
                    <a:pt x="9" y="299"/>
                    <a:pt x="9" y="299"/>
                  </a:cubicBezTo>
                  <a:cubicBezTo>
                    <a:pt x="9" y="226"/>
                    <a:pt x="9" y="226"/>
                    <a:pt x="9" y="226"/>
                  </a:cubicBezTo>
                  <a:cubicBezTo>
                    <a:pt x="50" y="226"/>
                    <a:pt x="50" y="226"/>
                    <a:pt x="50" y="226"/>
                  </a:cubicBezTo>
                  <a:cubicBezTo>
                    <a:pt x="0" y="109"/>
                    <a:pt x="0" y="109"/>
                    <a:pt x="0" y="109"/>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6" name="Freeform 381">
              <a:extLst>
                <a:ext uri="{FF2B5EF4-FFF2-40B4-BE49-F238E27FC236}">
                  <a16:creationId xmlns:a16="http://schemas.microsoft.com/office/drawing/2014/main" id="{C59EB877-3372-440E-80C9-E99766B79CA3}"/>
                </a:ext>
              </a:extLst>
            </p:cNvPr>
            <p:cNvSpPr>
              <a:spLocks/>
            </p:cNvSpPr>
            <p:nvPr/>
          </p:nvSpPr>
          <p:spPr bwMode="auto">
            <a:xfrm>
              <a:off x="4225221" y="4565221"/>
              <a:ext cx="88091" cy="0"/>
            </a:xfrm>
            <a:custGeom>
              <a:avLst/>
              <a:gdLst>
                <a:gd name="T0" fmla="*/ 0 w 62"/>
                <a:gd name="T1" fmla="*/ 62 w 62"/>
                <a:gd name="T2" fmla="*/ 0 w 62"/>
              </a:gdLst>
              <a:ahLst/>
              <a:cxnLst>
                <a:cxn ang="0">
                  <a:pos x="T0" y="0"/>
                </a:cxn>
                <a:cxn ang="0">
                  <a:pos x="T1" y="0"/>
                </a:cxn>
                <a:cxn ang="0">
                  <a:pos x="T2" y="0"/>
                </a:cxn>
              </a:cxnLst>
              <a:rect l="0" t="0" r="r" b="b"/>
              <a:pathLst>
                <a:path w="62">
                  <a:moveTo>
                    <a:pt x="0" y="0"/>
                  </a:moveTo>
                  <a:lnTo>
                    <a:pt x="62" y="0"/>
                  </a:lnTo>
                  <a:lnTo>
                    <a:pt x="0" y="0"/>
                  </a:lnTo>
                  <a:close/>
                </a:path>
              </a:pathLst>
            </a:custGeom>
            <a:solidFill>
              <a:srgbClr val="E2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7" name="Line 382">
              <a:extLst>
                <a:ext uri="{FF2B5EF4-FFF2-40B4-BE49-F238E27FC236}">
                  <a16:creationId xmlns:a16="http://schemas.microsoft.com/office/drawing/2014/main" id="{83CCB174-5A0F-4E5A-81CA-2EDAA4289784}"/>
                </a:ext>
              </a:extLst>
            </p:cNvPr>
            <p:cNvSpPr>
              <a:spLocks noChangeShapeType="1"/>
            </p:cNvSpPr>
            <p:nvPr/>
          </p:nvSpPr>
          <p:spPr bwMode="auto">
            <a:xfrm>
              <a:off x="4225221" y="4565221"/>
              <a:ext cx="8809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8" name="Line 383">
              <a:extLst>
                <a:ext uri="{FF2B5EF4-FFF2-40B4-BE49-F238E27FC236}">
                  <a16:creationId xmlns:a16="http://schemas.microsoft.com/office/drawing/2014/main" id="{CCD70EA8-7EB9-4CED-BA8E-D42BB7C69480}"/>
                </a:ext>
              </a:extLst>
            </p:cNvPr>
            <p:cNvSpPr>
              <a:spLocks noChangeShapeType="1"/>
            </p:cNvSpPr>
            <p:nvPr/>
          </p:nvSpPr>
          <p:spPr bwMode="auto">
            <a:xfrm>
              <a:off x="4225221" y="4565221"/>
              <a:ext cx="88091"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9" name="Freeform 384">
              <a:extLst>
                <a:ext uri="{FF2B5EF4-FFF2-40B4-BE49-F238E27FC236}">
                  <a16:creationId xmlns:a16="http://schemas.microsoft.com/office/drawing/2014/main" id="{BD05AB60-8642-4050-A3EC-80C2916C781B}"/>
                </a:ext>
              </a:extLst>
            </p:cNvPr>
            <p:cNvSpPr>
              <a:spLocks/>
            </p:cNvSpPr>
            <p:nvPr/>
          </p:nvSpPr>
          <p:spPr bwMode="auto">
            <a:xfrm>
              <a:off x="3915483" y="4700198"/>
              <a:ext cx="167657" cy="75302"/>
            </a:xfrm>
            <a:custGeom>
              <a:avLst/>
              <a:gdLst>
                <a:gd name="T0" fmla="*/ 0 w 57"/>
                <a:gd name="T1" fmla="*/ 13 h 25"/>
                <a:gd name="T2" fmla="*/ 0 w 57"/>
                <a:gd name="T3" fmla="*/ 13 h 25"/>
                <a:gd name="T4" fmla="*/ 13 w 57"/>
                <a:gd name="T5" fmla="*/ 0 h 25"/>
                <a:gd name="T6" fmla="*/ 45 w 57"/>
                <a:gd name="T7" fmla="*/ 0 h 25"/>
                <a:gd name="T8" fmla="*/ 57 w 57"/>
                <a:gd name="T9" fmla="*/ 13 h 25"/>
                <a:gd name="T10" fmla="*/ 45 w 57"/>
                <a:gd name="T11" fmla="*/ 25 h 25"/>
                <a:gd name="T12" fmla="*/ 13 w 57"/>
                <a:gd name="T13" fmla="*/ 25 h 25"/>
                <a:gd name="T14" fmla="*/ 0 w 5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5">
                  <a:moveTo>
                    <a:pt x="0" y="13"/>
                  </a:moveTo>
                  <a:cubicBezTo>
                    <a:pt x="0" y="13"/>
                    <a:pt x="0" y="13"/>
                    <a:pt x="0" y="13"/>
                  </a:cubicBezTo>
                  <a:cubicBezTo>
                    <a:pt x="0" y="6"/>
                    <a:pt x="6" y="0"/>
                    <a:pt x="13" y="0"/>
                  </a:cubicBezTo>
                  <a:cubicBezTo>
                    <a:pt x="45" y="0"/>
                    <a:pt x="45" y="0"/>
                    <a:pt x="45" y="0"/>
                  </a:cubicBezTo>
                  <a:cubicBezTo>
                    <a:pt x="51" y="0"/>
                    <a:pt x="57" y="6"/>
                    <a:pt x="57" y="13"/>
                  </a:cubicBezTo>
                  <a:cubicBezTo>
                    <a:pt x="57" y="20"/>
                    <a:pt x="51" y="25"/>
                    <a:pt x="45" y="25"/>
                  </a:cubicBezTo>
                  <a:cubicBezTo>
                    <a:pt x="13" y="25"/>
                    <a:pt x="13" y="25"/>
                    <a:pt x="13" y="25"/>
                  </a:cubicBezTo>
                  <a:cubicBezTo>
                    <a:pt x="6" y="25"/>
                    <a:pt x="0" y="20"/>
                    <a:pt x="0" y="13"/>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0" name="Freeform 386">
              <a:extLst>
                <a:ext uri="{FF2B5EF4-FFF2-40B4-BE49-F238E27FC236}">
                  <a16:creationId xmlns:a16="http://schemas.microsoft.com/office/drawing/2014/main" id="{49608A0E-5374-4575-A193-28E482676EFA}"/>
                </a:ext>
              </a:extLst>
            </p:cNvPr>
            <p:cNvSpPr>
              <a:spLocks/>
            </p:cNvSpPr>
            <p:nvPr/>
          </p:nvSpPr>
          <p:spPr bwMode="auto">
            <a:xfrm>
              <a:off x="3977999" y="4565221"/>
              <a:ext cx="268534" cy="215964"/>
            </a:xfrm>
            <a:custGeom>
              <a:avLst/>
              <a:gdLst>
                <a:gd name="T0" fmla="*/ 54 w 91"/>
                <a:gd name="T1" fmla="*/ 73 h 73"/>
                <a:gd name="T2" fmla="*/ 54 w 91"/>
                <a:gd name="T3" fmla="*/ 73 h 73"/>
                <a:gd name="T4" fmla="*/ 8 w 91"/>
                <a:gd name="T5" fmla="*/ 45 h 73"/>
                <a:gd name="T6" fmla="*/ 3 w 91"/>
                <a:gd name="T7" fmla="*/ 41 h 73"/>
                <a:gd name="T8" fmla="*/ 1 w 91"/>
                <a:gd name="T9" fmla="*/ 21 h 73"/>
                <a:gd name="T10" fmla="*/ 7 w 91"/>
                <a:gd name="T11" fmla="*/ 17 h 73"/>
                <a:gd name="T12" fmla="*/ 54 w 91"/>
                <a:gd name="T13" fmla="*/ 0 h 73"/>
                <a:gd name="T14" fmla="*/ 91 w 91"/>
                <a:gd name="T15" fmla="*/ 36 h 73"/>
                <a:gd name="T16" fmla="*/ 54 w 91"/>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73">
                  <a:moveTo>
                    <a:pt x="54" y="73"/>
                  </a:moveTo>
                  <a:cubicBezTo>
                    <a:pt x="54" y="73"/>
                    <a:pt x="54" y="73"/>
                    <a:pt x="54" y="73"/>
                  </a:cubicBezTo>
                  <a:cubicBezTo>
                    <a:pt x="33" y="73"/>
                    <a:pt x="8" y="65"/>
                    <a:pt x="8" y="45"/>
                  </a:cubicBezTo>
                  <a:cubicBezTo>
                    <a:pt x="3" y="41"/>
                    <a:pt x="3" y="41"/>
                    <a:pt x="3" y="41"/>
                  </a:cubicBezTo>
                  <a:cubicBezTo>
                    <a:pt x="3" y="33"/>
                    <a:pt x="1" y="21"/>
                    <a:pt x="1" y="21"/>
                  </a:cubicBezTo>
                  <a:cubicBezTo>
                    <a:pt x="0" y="20"/>
                    <a:pt x="6" y="18"/>
                    <a:pt x="7" y="17"/>
                  </a:cubicBezTo>
                  <a:cubicBezTo>
                    <a:pt x="18" y="12"/>
                    <a:pt x="47" y="0"/>
                    <a:pt x="54" y="0"/>
                  </a:cubicBezTo>
                  <a:cubicBezTo>
                    <a:pt x="74" y="0"/>
                    <a:pt x="91" y="16"/>
                    <a:pt x="91" y="36"/>
                  </a:cubicBezTo>
                  <a:cubicBezTo>
                    <a:pt x="91" y="57"/>
                    <a:pt x="74" y="73"/>
                    <a:pt x="54" y="73"/>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1" name="Freeform 388">
              <a:extLst>
                <a:ext uri="{FF2B5EF4-FFF2-40B4-BE49-F238E27FC236}">
                  <a16:creationId xmlns:a16="http://schemas.microsoft.com/office/drawing/2014/main" id="{8C221BC8-056B-4DEB-B04C-25B8269AA9B0}"/>
                </a:ext>
              </a:extLst>
            </p:cNvPr>
            <p:cNvSpPr>
              <a:spLocks/>
            </p:cNvSpPr>
            <p:nvPr/>
          </p:nvSpPr>
          <p:spPr bwMode="auto">
            <a:xfrm>
              <a:off x="3959528" y="4614950"/>
              <a:ext cx="71040" cy="166235"/>
            </a:xfrm>
            <a:custGeom>
              <a:avLst/>
              <a:gdLst>
                <a:gd name="T0" fmla="*/ 24 w 24"/>
                <a:gd name="T1" fmla="*/ 12 h 56"/>
                <a:gd name="T2" fmla="*/ 24 w 24"/>
                <a:gd name="T3" fmla="*/ 44 h 56"/>
                <a:gd name="T4" fmla="*/ 12 w 24"/>
                <a:gd name="T5" fmla="*/ 56 h 56"/>
                <a:gd name="T6" fmla="*/ 0 w 24"/>
                <a:gd name="T7" fmla="*/ 44 h 56"/>
                <a:gd name="T8" fmla="*/ 0 w 24"/>
                <a:gd name="T9" fmla="*/ 12 h 56"/>
                <a:gd name="T10" fmla="*/ 12 w 24"/>
                <a:gd name="T11" fmla="*/ 0 h 56"/>
              </a:gdLst>
              <a:ahLst/>
              <a:cxnLst>
                <a:cxn ang="0">
                  <a:pos x="T0" y="T1"/>
                </a:cxn>
                <a:cxn ang="0">
                  <a:pos x="T2" y="T3"/>
                </a:cxn>
                <a:cxn ang="0">
                  <a:pos x="T4" y="T5"/>
                </a:cxn>
                <a:cxn ang="0">
                  <a:pos x="T6" y="T7"/>
                </a:cxn>
                <a:cxn ang="0">
                  <a:pos x="T8" y="T9"/>
                </a:cxn>
                <a:cxn ang="0">
                  <a:pos x="T10" y="T11"/>
                </a:cxn>
              </a:cxnLst>
              <a:rect l="0" t="0" r="r" b="b"/>
              <a:pathLst>
                <a:path w="24" h="56">
                  <a:moveTo>
                    <a:pt x="24" y="12"/>
                  </a:moveTo>
                  <a:cubicBezTo>
                    <a:pt x="24" y="44"/>
                    <a:pt x="24" y="44"/>
                    <a:pt x="24" y="44"/>
                  </a:cubicBezTo>
                  <a:cubicBezTo>
                    <a:pt x="24" y="51"/>
                    <a:pt x="19" y="56"/>
                    <a:pt x="12" y="56"/>
                  </a:cubicBezTo>
                  <a:cubicBezTo>
                    <a:pt x="5" y="56"/>
                    <a:pt x="0" y="51"/>
                    <a:pt x="0" y="44"/>
                  </a:cubicBezTo>
                  <a:cubicBezTo>
                    <a:pt x="0" y="12"/>
                    <a:pt x="0" y="12"/>
                    <a:pt x="0" y="12"/>
                  </a:cubicBezTo>
                  <a:cubicBezTo>
                    <a:pt x="0" y="5"/>
                    <a:pt x="5" y="0"/>
                    <a:pt x="12"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2" name="Freeform 390">
              <a:extLst>
                <a:ext uri="{FF2B5EF4-FFF2-40B4-BE49-F238E27FC236}">
                  <a16:creationId xmlns:a16="http://schemas.microsoft.com/office/drawing/2014/main" id="{98CCE0A2-B34B-450B-ACB6-AB2EE56F0C73}"/>
                </a:ext>
              </a:extLst>
            </p:cNvPr>
            <p:cNvSpPr>
              <a:spLocks/>
            </p:cNvSpPr>
            <p:nvPr/>
          </p:nvSpPr>
          <p:spPr bwMode="auto">
            <a:xfrm>
              <a:off x="4030569" y="4614950"/>
              <a:ext cx="73882" cy="166235"/>
            </a:xfrm>
            <a:custGeom>
              <a:avLst/>
              <a:gdLst>
                <a:gd name="T0" fmla="*/ 25 w 25"/>
                <a:gd name="T1" fmla="*/ 12 h 56"/>
                <a:gd name="T2" fmla="*/ 25 w 25"/>
                <a:gd name="T3" fmla="*/ 44 h 56"/>
                <a:gd name="T4" fmla="*/ 13 w 25"/>
                <a:gd name="T5" fmla="*/ 56 h 56"/>
                <a:gd name="T6" fmla="*/ 0 w 25"/>
                <a:gd name="T7" fmla="*/ 44 h 56"/>
                <a:gd name="T8" fmla="*/ 0 w 25"/>
                <a:gd name="T9" fmla="*/ 12 h 56"/>
                <a:gd name="T10" fmla="*/ 13 w 25"/>
                <a:gd name="T11" fmla="*/ 0 h 56"/>
              </a:gdLst>
              <a:ahLst/>
              <a:cxnLst>
                <a:cxn ang="0">
                  <a:pos x="T0" y="T1"/>
                </a:cxn>
                <a:cxn ang="0">
                  <a:pos x="T2" y="T3"/>
                </a:cxn>
                <a:cxn ang="0">
                  <a:pos x="T4" y="T5"/>
                </a:cxn>
                <a:cxn ang="0">
                  <a:pos x="T6" y="T7"/>
                </a:cxn>
                <a:cxn ang="0">
                  <a:pos x="T8" y="T9"/>
                </a:cxn>
                <a:cxn ang="0">
                  <a:pos x="T10" y="T11"/>
                </a:cxn>
              </a:cxnLst>
              <a:rect l="0" t="0" r="r" b="b"/>
              <a:pathLst>
                <a:path w="25" h="56">
                  <a:moveTo>
                    <a:pt x="25" y="12"/>
                  </a:moveTo>
                  <a:cubicBezTo>
                    <a:pt x="25" y="44"/>
                    <a:pt x="25" y="44"/>
                    <a:pt x="25" y="44"/>
                  </a:cubicBezTo>
                  <a:cubicBezTo>
                    <a:pt x="25" y="51"/>
                    <a:pt x="20" y="56"/>
                    <a:pt x="13" y="56"/>
                  </a:cubicBezTo>
                  <a:cubicBezTo>
                    <a:pt x="6" y="56"/>
                    <a:pt x="0" y="51"/>
                    <a:pt x="0" y="44"/>
                  </a:cubicBezTo>
                  <a:cubicBezTo>
                    <a:pt x="0" y="12"/>
                    <a:pt x="0" y="12"/>
                    <a:pt x="0" y="12"/>
                  </a:cubicBezTo>
                  <a:cubicBezTo>
                    <a:pt x="0" y="5"/>
                    <a:pt x="6" y="0"/>
                    <a:pt x="13"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3" name="Freeform 392">
              <a:extLst>
                <a:ext uri="{FF2B5EF4-FFF2-40B4-BE49-F238E27FC236}">
                  <a16:creationId xmlns:a16="http://schemas.microsoft.com/office/drawing/2014/main" id="{60F8DF00-82C6-4967-B2E7-79A3538C51EF}"/>
                </a:ext>
              </a:extLst>
            </p:cNvPr>
            <p:cNvSpPr>
              <a:spLocks/>
            </p:cNvSpPr>
            <p:nvPr/>
          </p:nvSpPr>
          <p:spPr bwMode="auto">
            <a:xfrm>
              <a:off x="4104452" y="4614950"/>
              <a:ext cx="73882" cy="166235"/>
            </a:xfrm>
            <a:custGeom>
              <a:avLst/>
              <a:gdLst>
                <a:gd name="T0" fmla="*/ 25 w 25"/>
                <a:gd name="T1" fmla="*/ 23 h 56"/>
                <a:gd name="T2" fmla="*/ 25 w 25"/>
                <a:gd name="T3" fmla="*/ 44 h 56"/>
                <a:gd name="T4" fmla="*/ 12 w 25"/>
                <a:gd name="T5" fmla="*/ 56 h 56"/>
                <a:gd name="T6" fmla="*/ 0 w 25"/>
                <a:gd name="T7" fmla="*/ 44 h 56"/>
                <a:gd name="T8" fmla="*/ 0 w 25"/>
                <a:gd name="T9" fmla="*/ 12 h 56"/>
                <a:gd name="T10" fmla="*/ 12 w 25"/>
                <a:gd name="T11" fmla="*/ 0 h 56"/>
              </a:gdLst>
              <a:ahLst/>
              <a:cxnLst>
                <a:cxn ang="0">
                  <a:pos x="T0" y="T1"/>
                </a:cxn>
                <a:cxn ang="0">
                  <a:pos x="T2" y="T3"/>
                </a:cxn>
                <a:cxn ang="0">
                  <a:pos x="T4" y="T5"/>
                </a:cxn>
                <a:cxn ang="0">
                  <a:pos x="T6" y="T7"/>
                </a:cxn>
                <a:cxn ang="0">
                  <a:pos x="T8" y="T9"/>
                </a:cxn>
                <a:cxn ang="0">
                  <a:pos x="T10" y="T11"/>
                </a:cxn>
              </a:cxnLst>
              <a:rect l="0" t="0" r="r" b="b"/>
              <a:pathLst>
                <a:path w="25" h="56">
                  <a:moveTo>
                    <a:pt x="25" y="23"/>
                  </a:moveTo>
                  <a:cubicBezTo>
                    <a:pt x="25" y="44"/>
                    <a:pt x="25" y="44"/>
                    <a:pt x="25" y="44"/>
                  </a:cubicBezTo>
                  <a:cubicBezTo>
                    <a:pt x="25" y="51"/>
                    <a:pt x="19" y="56"/>
                    <a:pt x="12" y="56"/>
                  </a:cubicBezTo>
                  <a:cubicBezTo>
                    <a:pt x="6" y="56"/>
                    <a:pt x="0" y="51"/>
                    <a:pt x="0" y="44"/>
                  </a:cubicBezTo>
                  <a:cubicBezTo>
                    <a:pt x="0" y="12"/>
                    <a:pt x="0" y="12"/>
                    <a:pt x="0" y="12"/>
                  </a:cubicBezTo>
                  <a:cubicBezTo>
                    <a:pt x="0" y="5"/>
                    <a:pt x="6" y="0"/>
                    <a:pt x="12"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344" name="Group 343">
            <a:extLst>
              <a:ext uri="{FF2B5EF4-FFF2-40B4-BE49-F238E27FC236}">
                <a16:creationId xmlns:a16="http://schemas.microsoft.com/office/drawing/2014/main" id="{4D9E5AA9-2393-42C1-BFE5-C96CBF9F5FF3}"/>
              </a:ext>
            </a:extLst>
          </p:cNvPr>
          <p:cNvGrpSpPr/>
          <p:nvPr/>
        </p:nvGrpSpPr>
        <p:grpSpPr>
          <a:xfrm>
            <a:off x="4539550" y="6833433"/>
            <a:ext cx="2365598" cy="2153116"/>
            <a:chOff x="936788" y="2675536"/>
            <a:chExt cx="3123619" cy="2843052"/>
          </a:xfrm>
        </p:grpSpPr>
        <p:sp>
          <p:nvSpPr>
            <p:cNvPr id="345" name="Freeform 192">
              <a:extLst>
                <a:ext uri="{FF2B5EF4-FFF2-40B4-BE49-F238E27FC236}">
                  <a16:creationId xmlns:a16="http://schemas.microsoft.com/office/drawing/2014/main" id="{8B7D58BE-4D67-4D37-A249-E4E49597A21F}"/>
                </a:ext>
              </a:extLst>
            </p:cNvPr>
            <p:cNvSpPr>
              <a:spLocks/>
            </p:cNvSpPr>
            <p:nvPr/>
          </p:nvSpPr>
          <p:spPr bwMode="auto">
            <a:xfrm>
              <a:off x="2159355" y="3128777"/>
              <a:ext cx="24154" cy="188968"/>
            </a:xfrm>
            <a:custGeom>
              <a:avLst/>
              <a:gdLst>
                <a:gd name="T0" fmla="*/ 0 w 8"/>
                <a:gd name="T1" fmla="*/ 0 h 64"/>
                <a:gd name="T2" fmla="*/ 0 w 8"/>
                <a:gd name="T3" fmla="*/ 8 h 64"/>
                <a:gd name="T4" fmla="*/ 6 w 8"/>
                <a:gd name="T5" fmla="*/ 22 h 64"/>
                <a:gd name="T6" fmla="*/ 6 w 8"/>
                <a:gd name="T7" fmla="*/ 22 h 64"/>
                <a:gd name="T8" fmla="*/ 6 w 8"/>
                <a:gd name="T9" fmla="*/ 22 h 64"/>
                <a:gd name="T10" fmla="*/ 0 w 8"/>
                <a:gd name="T11" fmla="*/ 35 h 64"/>
                <a:gd name="T12" fmla="*/ 0 w 8"/>
                <a:gd name="T13" fmla="*/ 64 h 64"/>
                <a:gd name="T14" fmla="*/ 8 w 8"/>
                <a:gd name="T15" fmla="*/ 62 h 64"/>
                <a:gd name="T16" fmla="*/ 8 w 8"/>
                <a:gd name="T17" fmla="*/ 1 h 64"/>
                <a:gd name="T18" fmla="*/ 0 w 8"/>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4">
                  <a:moveTo>
                    <a:pt x="0" y="0"/>
                  </a:moveTo>
                  <a:cubicBezTo>
                    <a:pt x="0" y="8"/>
                    <a:pt x="0" y="8"/>
                    <a:pt x="0" y="8"/>
                  </a:cubicBezTo>
                  <a:cubicBezTo>
                    <a:pt x="3" y="12"/>
                    <a:pt x="6" y="16"/>
                    <a:pt x="6" y="22"/>
                  </a:cubicBezTo>
                  <a:cubicBezTo>
                    <a:pt x="6" y="22"/>
                    <a:pt x="6" y="22"/>
                    <a:pt x="6" y="22"/>
                  </a:cubicBezTo>
                  <a:cubicBezTo>
                    <a:pt x="6" y="22"/>
                    <a:pt x="6" y="22"/>
                    <a:pt x="6" y="22"/>
                  </a:cubicBezTo>
                  <a:cubicBezTo>
                    <a:pt x="6" y="27"/>
                    <a:pt x="3" y="32"/>
                    <a:pt x="0" y="35"/>
                  </a:cubicBezTo>
                  <a:cubicBezTo>
                    <a:pt x="0" y="64"/>
                    <a:pt x="0" y="64"/>
                    <a:pt x="0" y="64"/>
                  </a:cubicBezTo>
                  <a:cubicBezTo>
                    <a:pt x="2" y="64"/>
                    <a:pt x="5" y="63"/>
                    <a:pt x="8" y="62"/>
                  </a:cubicBezTo>
                  <a:cubicBezTo>
                    <a:pt x="8" y="1"/>
                    <a:pt x="8" y="1"/>
                    <a:pt x="8" y="1"/>
                  </a:cubicBezTo>
                  <a:cubicBezTo>
                    <a:pt x="5" y="0"/>
                    <a:pt x="2" y="0"/>
                    <a:pt x="0"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6" name="Freeform: Shape 345">
              <a:extLst>
                <a:ext uri="{FF2B5EF4-FFF2-40B4-BE49-F238E27FC236}">
                  <a16:creationId xmlns:a16="http://schemas.microsoft.com/office/drawing/2014/main" id="{C588C50A-C64C-4A54-97AD-D02A0EFA06D8}"/>
                </a:ext>
              </a:extLst>
            </p:cNvPr>
            <p:cNvSpPr/>
            <p:nvPr/>
          </p:nvSpPr>
          <p:spPr>
            <a:xfrm>
              <a:off x="2103803" y="3820714"/>
              <a:ext cx="159270" cy="1646358"/>
            </a:xfrm>
            <a:custGeom>
              <a:avLst/>
              <a:gdLst>
                <a:gd name="connsiteX0" fmla="*/ 0 w 127012"/>
                <a:gd name="connsiteY0" fmla="*/ 0 h 1312908"/>
                <a:gd name="connsiteX1" fmla="*/ 692 w 127012"/>
                <a:gd name="connsiteY1" fmla="*/ 0 h 1312908"/>
                <a:gd name="connsiteX2" fmla="*/ 2310 w 127012"/>
                <a:gd name="connsiteY2" fmla="*/ 0 h 1312908"/>
                <a:gd name="connsiteX3" fmla="*/ 127012 w 127012"/>
                <a:gd name="connsiteY3" fmla="*/ 125225 h 1312908"/>
                <a:gd name="connsiteX4" fmla="*/ 127012 w 127012"/>
                <a:gd name="connsiteY4" fmla="*/ 1274696 h 1312908"/>
                <a:gd name="connsiteX5" fmla="*/ 127012 w 127012"/>
                <a:gd name="connsiteY5" fmla="*/ 1312908 h 1312908"/>
                <a:gd name="connsiteX6" fmla="*/ 124746 w 127012"/>
                <a:gd name="connsiteY6" fmla="*/ 1312908 h 1312908"/>
                <a:gd name="connsiteX7" fmla="*/ 124746 w 127012"/>
                <a:gd name="connsiteY7" fmla="*/ 1227847 h 1312908"/>
                <a:gd name="connsiteX8" fmla="*/ 124746 w 127012"/>
                <a:gd name="connsiteY8" fmla="*/ 125225 h 1312908"/>
                <a:gd name="connsiteX9" fmla="*/ 0 w 127012"/>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12" h="1312908">
                  <a:moveTo>
                    <a:pt x="0" y="0"/>
                  </a:moveTo>
                  <a:lnTo>
                    <a:pt x="692" y="0"/>
                  </a:lnTo>
                  <a:cubicBezTo>
                    <a:pt x="2310" y="0"/>
                    <a:pt x="2310" y="0"/>
                    <a:pt x="2310" y="0"/>
                  </a:cubicBezTo>
                  <a:cubicBezTo>
                    <a:pt x="72896" y="0"/>
                    <a:pt x="127012" y="56706"/>
                    <a:pt x="127012" y="125225"/>
                  </a:cubicBezTo>
                  <a:cubicBezTo>
                    <a:pt x="127012" y="782065"/>
                    <a:pt x="127012" y="1110486"/>
                    <a:pt x="127012" y="1274696"/>
                  </a:cubicBezTo>
                  <a:lnTo>
                    <a:pt x="127012" y="1312908"/>
                  </a:lnTo>
                  <a:lnTo>
                    <a:pt x="124746" y="1312908"/>
                  </a:lnTo>
                  <a:lnTo>
                    <a:pt x="124746" y="1227847"/>
                  </a:lnTo>
                  <a:cubicBezTo>
                    <a:pt x="124746" y="125225"/>
                    <a:pt x="124746" y="125225"/>
                    <a:pt x="124746" y="125225"/>
                  </a:cubicBezTo>
                  <a:cubicBezTo>
                    <a:pt x="124746" y="56706"/>
                    <a:pt x="70611" y="0"/>
                    <a:pt x="0" y="0"/>
                  </a:cubicBezTo>
                  <a:close/>
                </a:path>
              </a:pathLst>
            </a:custGeom>
            <a:solidFill>
              <a:schemeClr val="accent6"/>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347" name="Freeform: Shape 346">
              <a:extLst>
                <a:ext uri="{FF2B5EF4-FFF2-40B4-BE49-F238E27FC236}">
                  <a16:creationId xmlns:a16="http://schemas.microsoft.com/office/drawing/2014/main" id="{8542D697-2A51-4379-B231-88DA679570F1}"/>
                </a:ext>
              </a:extLst>
            </p:cNvPr>
            <p:cNvSpPr/>
            <p:nvPr/>
          </p:nvSpPr>
          <p:spPr>
            <a:xfrm>
              <a:off x="936788" y="3820714"/>
              <a:ext cx="356764" cy="1646358"/>
            </a:xfrm>
            <a:custGeom>
              <a:avLst/>
              <a:gdLst>
                <a:gd name="connsiteX0" fmla="*/ 122349 w 284506"/>
                <a:gd name="connsiteY0" fmla="*/ 0 h 1312908"/>
                <a:gd name="connsiteX1" fmla="*/ 268135 w 284506"/>
                <a:gd name="connsiteY1" fmla="*/ 0 h 1312908"/>
                <a:gd name="connsiteX2" fmla="*/ 284506 w 284506"/>
                <a:gd name="connsiteY2" fmla="*/ 0 h 1312908"/>
                <a:gd name="connsiteX3" fmla="*/ 159760 w 284506"/>
                <a:gd name="connsiteY3" fmla="*/ 125225 h 1312908"/>
                <a:gd name="connsiteX4" fmla="*/ 159760 w 284506"/>
                <a:gd name="connsiteY4" fmla="*/ 1289168 h 1312908"/>
                <a:gd name="connsiteX5" fmla="*/ 159760 w 284506"/>
                <a:gd name="connsiteY5" fmla="*/ 1312908 h 1312908"/>
                <a:gd name="connsiteX6" fmla="*/ 0 w 284506"/>
                <a:gd name="connsiteY6" fmla="*/ 1312908 h 1312908"/>
                <a:gd name="connsiteX7" fmla="*/ 0 w 284506"/>
                <a:gd name="connsiteY7" fmla="*/ 1207665 h 1312908"/>
                <a:gd name="connsiteX8" fmla="*/ 0 w 284506"/>
                <a:gd name="connsiteY8" fmla="*/ 125225 h 1312908"/>
                <a:gd name="connsiteX9" fmla="*/ 122349 w 284506"/>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506" h="1312908">
                  <a:moveTo>
                    <a:pt x="122349" y="0"/>
                  </a:moveTo>
                  <a:cubicBezTo>
                    <a:pt x="174112" y="0"/>
                    <a:pt x="222640" y="0"/>
                    <a:pt x="268135" y="0"/>
                  </a:cubicBezTo>
                  <a:lnTo>
                    <a:pt x="284506" y="0"/>
                  </a:lnTo>
                  <a:cubicBezTo>
                    <a:pt x="216249" y="0"/>
                    <a:pt x="159760" y="56706"/>
                    <a:pt x="159760" y="125225"/>
                  </a:cubicBezTo>
                  <a:cubicBezTo>
                    <a:pt x="159760" y="790335"/>
                    <a:pt x="159760" y="1122890"/>
                    <a:pt x="159760" y="1289168"/>
                  </a:cubicBezTo>
                  <a:lnTo>
                    <a:pt x="159760" y="1312908"/>
                  </a:lnTo>
                  <a:lnTo>
                    <a:pt x="0" y="1312908"/>
                  </a:lnTo>
                  <a:lnTo>
                    <a:pt x="0" y="1207665"/>
                  </a:lnTo>
                  <a:cubicBezTo>
                    <a:pt x="0" y="125225"/>
                    <a:pt x="0" y="125225"/>
                    <a:pt x="0" y="125225"/>
                  </a:cubicBezTo>
                  <a:cubicBezTo>
                    <a:pt x="0" y="56706"/>
                    <a:pt x="54116" y="0"/>
                    <a:pt x="122349"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348" name="Freeform 71">
              <a:extLst>
                <a:ext uri="{FF2B5EF4-FFF2-40B4-BE49-F238E27FC236}">
                  <a16:creationId xmlns:a16="http://schemas.microsoft.com/office/drawing/2014/main" id="{56B9407C-3550-44DC-B17B-76D3EC794D1E}"/>
                </a:ext>
              </a:extLst>
            </p:cNvPr>
            <p:cNvSpPr>
              <a:spLocks/>
            </p:cNvSpPr>
            <p:nvPr/>
          </p:nvSpPr>
          <p:spPr bwMode="auto">
            <a:xfrm>
              <a:off x="1144891" y="4975836"/>
              <a:ext cx="1103975" cy="542752"/>
            </a:xfrm>
            <a:custGeom>
              <a:avLst/>
              <a:gdLst>
                <a:gd name="T0" fmla="*/ 777 w 777"/>
                <a:gd name="T1" fmla="*/ 0 h 382"/>
                <a:gd name="T2" fmla="*/ 0 w 777"/>
                <a:gd name="T3" fmla="*/ 0 h 382"/>
                <a:gd name="T4" fmla="*/ 0 w 777"/>
                <a:gd name="T5" fmla="*/ 382 h 382"/>
                <a:gd name="T6" fmla="*/ 656 w 777"/>
                <a:gd name="T7" fmla="*/ 382 h 382"/>
                <a:gd name="T8" fmla="*/ 656 w 777"/>
                <a:gd name="T9" fmla="*/ 378 h 382"/>
                <a:gd name="T10" fmla="*/ 777 w 777"/>
                <a:gd name="T11" fmla="*/ 378 h 382"/>
                <a:gd name="T12" fmla="*/ 777 w 777"/>
                <a:gd name="T13" fmla="*/ 0 h 382"/>
              </a:gdLst>
              <a:ahLst/>
              <a:cxnLst>
                <a:cxn ang="0">
                  <a:pos x="T0" y="T1"/>
                </a:cxn>
                <a:cxn ang="0">
                  <a:pos x="T2" y="T3"/>
                </a:cxn>
                <a:cxn ang="0">
                  <a:pos x="T4" y="T5"/>
                </a:cxn>
                <a:cxn ang="0">
                  <a:pos x="T6" y="T7"/>
                </a:cxn>
                <a:cxn ang="0">
                  <a:pos x="T8" y="T9"/>
                </a:cxn>
                <a:cxn ang="0">
                  <a:pos x="T10" y="T11"/>
                </a:cxn>
                <a:cxn ang="0">
                  <a:pos x="T12" y="T13"/>
                </a:cxn>
              </a:cxnLst>
              <a:rect l="0" t="0" r="r" b="b"/>
              <a:pathLst>
                <a:path w="777" h="382">
                  <a:moveTo>
                    <a:pt x="777" y="0"/>
                  </a:moveTo>
                  <a:lnTo>
                    <a:pt x="0" y="0"/>
                  </a:lnTo>
                  <a:lnTo>
                    <a:pt x="0" y="382"/>
                  </a:lnTo>
                  <a:lnTo>
                    <a:pt x="656" y="382"/>
                  </a:lnTo>
                  <a:lnTo>
                    <a:pt x="656" y="378"/>
                  </a:lnTo>
                  <a:lnTo>
                    <a:pt x="777" y="378"/>
                  </a:lnTo>
                  <a:lnTo>
                    <a:pt x="7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9" name="Freeform 110">
              <a:extLst>
                <a:ext uri="{FF2B5EF4-FFF2-40B4-BE49-F238E27FC236}">
                  <a16:creationId xmlns:a16="http://schemas.microsoft.com/office/drawing/2014/main" id="{BAD401B1-0D30-4D43-A2D2-240B2700FC04}"/>
                </a:ext>
              </a:extLst>
            </p:cNvPr>
            <p:cNvSpPr>
              <a:spLocks/>
            </p:cNvSpPr>
            <p:nvPr/>
          </p:nvSpPr>
          <p:spPr bwMode="auto">
            <a:xfrm>
              <a:off x="1917816" y="3714152"/>
              <a:ext cx="1165070" cy="1078398"/>
            </a:xfrm>
            <a:custGeom>
              <a:avLst/>
              <a:gdLst>
                <a:gd name="T0" fmla="*/ 359 w 395"/>
                <a:gd name="T1" fmla="*/ 364 h 364"/>
                <a:gd name="T2" fmla="*/ 395 w 395"/>
                <a:gd name="T3" fmla="*/ 328 h 364"/>
                <a:gd name="T4" fmla="*/ 359 w 395"/>
                <a:gd name="T5" fmla="*/ 292 h 364"/>
                <a:gd name="T6" fmla="*/ 72 w 395"/>
                <a:gd name="T7" fmla="*/ 36 h 364"/>
                <a:gd name="T8" fmla="*/ 35 w 395"/>
                <a:gd name="T9" fmla="*/ 0 h 364"/>
                <a:gd name="T10" fmla="*/ 0 w 395"/>
                <a:gd name="T11" fmla="*/ 37 h 364"/>
                <a:gd name="T12" fmla="*/ 47 w 395"/>
                <a:gd name="T13" fmla="*/ 200 h 364"/>
                <a:gd name="T14" fmla="*/ 359 w 395"/>
                <a:gd name="T15" fmla="*/ 364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64">
                  <a:moveTo>
                    <a:pt x="359" y="364"/>
                  </a:moveTo>
                  <a:cubicBezTo>
                    <a:pt x="379" y="364"/>
                    <a:pt x="395" y="348"/>
                    <a:pt x="395" y="328"/>
                  </a:cubicBezTo>
                  <a:cubicBezTo>
                    <a:pt x="395" y="308"/>
                    <a:pt x="379" y="292"/>
                    <a:pt x="359" y="292"/>
                  </a:cubicBezTo>
                  <a:cubicBezTo>
                    <a:pt x="81" y="292"/>
                    <a:pt x="72" y="46"/>
                    <a:pt x="72" y="36"/>
                  </a:cubicBezTo>
                  <a:cubicBezTo>
                    <a:pt x="72" y="16"/>
                    <a:pt x="55" y="0"/>
                    <a:pt x="35" y="0"/>
                  </a:cubicBezTo>
                  <a:cubicBezTo>
                    <a:pt x="15" y="1"/>
                    <a:pt x="0" y="17"/>
                    <a:pt x="0" y="37"/>
                  </a:cubicBezTo>
                  <a:cubicBezTo>
                    <a:pt x="0" y="40"/>
                    <a:pt x="2" y="120"/>
                    <a:pt x="47" y="200"/>
                  </a:cubicBezTo>
                  <a:cubicBezTo>
                    <a:pt x="89" y="275"/>
                    <a:pt x="177" y="364"/>
                    <a:pt x="359" y="364"/>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0" name="Freeform 111">
              <a:extLst>
                <a:ext uri="{FF2B5EF4-FFF2-40B4-BE49-F238E27FC236}">
                  <a16:creationId xmlns:a16="http://schemas.microsoft.com/office/drawing/2014/main" id="{529DED4E-4A5C-4E15-BA83-15DD8C5B6993}"/>
                </a:ext>
              </a:extLst>
            </p:cNvPr>
            <p:cNvSpPr>
              <a:spLocks/>
            </p:cNvSpPr>
            <p:nvPr/>
          </p:nvSpPr>
          <p:spPr bwMode="auto">
            <a:xfrm>
              <a:off x="1906449" y="3702787"/>
              <a:ext cx="1189224" cy="1101132"/>
            </a:xfrm>
            <a:custGeom>
              <a:avLst/>
              <a:gdLst>
                <a:gd name="T0" fmla="*/ 363 w 403"/>
                <a:gd name="T1" fmla="*/ 368 h 372"/>
                <a:gd name="T2" fmla="*/ 363 w 403"/>
                <a:gd name="T3" fmla="*/ 372 h 372"/>
                <a:gd name="T4" fmla="*/ 403 w 403"/>
                <a:gd name="T5" fmla="*/ 332 h 372"/>
                <a:gd name="T6" fmla="*/ 363 w 403"/>
                <a:gd name="T7" fmla="*/ 292 h 372"/>
                <a:gd name="T8" fmla="*/ 203 w 403"/>
                <a:gd name="T9" fmla="*/ 254 h 372"/>
                <a:gd name="T10" fmla="*/ 97 w 403"/>
                <a:gd name="T11" fmla="*/ 124 h 372"/>
                <a:gd name="T12" fmla="*/ 80 w 403"/>
                <a:gd name="T13" fmla="*/ 40 h 372"/>
                <a:gd name="T14" fmla="*/ 40 w 403"/>
                <a:gd name="T15" fmla="*/ 0 h 372"/>
                <a:gd name="T16" fmla="*/ 39 w 403"/>
                <a:gd name="T17" fmla="*/ 0 h 372"/>
                <a:gd name="T18" fmla="*/ 39 w 403"/>
                <a:gd name="T19" fmla="*/ 0 h 372"/>
                <a:gd name="T20" fmla="*/ 0 w 403"/>
                <a:gd name="T21" fmla="*/ 40 h 372"/>
                <a:gd name="T22" fmla="*/ 0 w 403"/>
                <a:gd name="T23" fmla="*/ 41 h 372"/>
                <a:gd name="T24" fmla="*/ 0 w 403"/>
                <a:gd name="T25" fmla="*/ 41 h 372"/>
                <a:gd name="T26" fmla="*/ 47 w 403"/>
                <a:gd name="T27" fmla="*/ 206 h 372"/>
                <a:gd name="T28" fmla="*/ 152 w 403"/>
                <a:gd name="T29" fmla="*/ 317 h 372"/>
                <a:gd name="T30" fmla="*/ 363 w 403"/>
                <a:gd name="T31" fmla="*/ 372 h 372"/>
                <a:gd name="T32" fmla="*/ 363 w 403"/>
                <a:gd name="T33" fmla="*/ 368 h 372"/>
                <a:gd name="T34" fmla="*/ 363 w 403"/>
                <a:gd name="T35" fmla="*/ 364 h 372"/>
                <a:gd name="T36" fmla="*/ 156 w 403"/>
                <a:gd name="T37" fmla="*/ 310 h 372"/>
                <a:gd name="T38" fmla="*/ 54 w 403"/>
                <a:gd name="T39" fmla="*/ 202 h 372"/>
                <a:gd name="T40" fmla="*/ 8 w 403"/>
                <a:gd name="T41" fmla="*/ 41 h 372"/>
                <a:gd name="T42" fmla="*/ 8 w 403"/>
                <a:gd name="T43" fmla="*/ 41 h 372"/>
                <a:gd name="T44" fmla="*/ 8 w 403"/>
                <a:gd name="T45" fmla="*/ 40 h 372"/>
                <a:gd name="T46" fmla="*/ 39 w 403"/>
                <a:gd name="T47" fmla="*/ 8 h 372"/>
                <a:gd name="T48" fmla="*/ 39 w 403"/>
                <a:gd name="T49" fmla="*/ 8 h 372"/>
                <a:gd name="T50" fmla="*/ 40 w 403"/>
                <a:gd name="T51" fmla="*/ 8 h 372"/>
                <a:gd name="T52" fmla="*/ 72 w 403"/>
                <a:gd name="T53" fmla="*/ 40 h 372"/>
                <a:gd name="T54" fmla="*/ 112 w 403"/>
                <a:gd name="T55" fmla="*/ 174 h 372"/>
                <a:gd name="T56" fmla="*/ 199 w 403"/>
                <a:gd name="T57" fmla="*/ 261 h 372"/>
                <a:gd name="T58" fmla="*/ 363 w 403"/>
                <a:gd name="T59" fmla="*/ 300 h 372"/>
                <a:gd name="T60" fmla="*/ 386 w 403"/>
                <a:gd name="T61" fmla="*/ 309 h 372"/>
                <a:gd name="T62" fmla="*/ 395 w 403"/>
                <a:gd name="T63" fmla="*/ 332 h 372"/>
                <a:gd name="T64" fmla="*/ 386 w 403"/>
                <a:gd name="T65" fmla="*/ 354 h 372"/>
                <a:gd name="T66" fmla="*/ 363 w 403"/>
                <a:gd name="T67" fmla="*/ 364 h 372"/>
                <a:gd name="T68" fmla="*/ 363 w 403"/>
                <a:gd name="T69" fmla="*/ 36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3" h="372">
                  <a:moveTo>
                    <a:pt x="363" y="368"/>
                  </a:moveTo>
                  <a:cubicBezTo>
                    <a:pt x="363" y="372"/>
                    <a:pt x="363" y="372"/>
                    <a:pt x="363" y="372"/>
                  </a:cubicBezTo>
                  <a:cubicBezTo>
                    <a:pt x="385" y="372"/>
                    <a:pt x="403" y="354"/>
                    <a:pt x="403" y="332"/>
                  </a:cubicBezTo>
                  <a:cubicBezTo>
                    <a:pt x="403" y="310"/>
                    <a:pt x="385" y="292"/>
                    <a:pt x="363" y="292"/>
                  </a:cubicBezTo>
                  <a:cubicBezTo>
                    <a:pt x="294" y="292"/>
                    <a:pt x="242" y="276"/>
                    <a:pt x="203" y="254"/>
                  </a:cubicBezTo>
                  <a:cubicBezTo>
                    <a:pt x="144" y="219"/>
                    <a:pt x="113" y="168"/>
                    <a:pt x="97" y="124"/>
                  </a:cubicBezTo>
                  <a:cubicBezTo>
                    <a:pt x="81" y="80"/>
                    <a:pt x="80" y="43"/>
                    <a:pt x="80" y="40"/>
                  </a:cubicBezTo>
                  <a:cubicBezTo>
                    <a:pt x="80" y="18"/>
                    <a:pt x="62" y="0"/>
                    <a:pt x="40" y="0"/>
                  </a:cubicBezTo>
                  <a:cubicBezTo>
                    <a:pt x="39" y="0"/>
                    <a:pt x="39" y="0"/>
                    <a:pt x="39" y="0"/>
                  </a:cubicBezTo>
                  <a:cubicBezTo>
                    <a:pt x="39" y="0"/>
                    <a:pt x="39" y="0"/>
                    <a:pt x="39" y="0"/>
                  </a:cubicBezTo>
                  <a:cubicBezTo>
                    <a:pt x="17" y="1"/>
                    <a:pt x="0" y="19"/>
                    <a:pt x="0" y="40"/>
                  </a:cubicBezTo>
                  <a:cubicBezTo>
                    <a:pt x="0" y="41"/>
                    <a:pt x="0" y="41"/>
                    <a:pt x="0" y="41"/>
                  </a:cubicBezTo>
                  <a:cubicBezTo>
                    <a:pt x="0" y="41"/>
                    <a:pt x="0" y="41"/>
                    <a:pt x="0" y="41"/>
                  </a:cubicBezTo>
                  <a:cubicBezTo>
                    <a:pt x="0" y="45"/>
                    <a:pt x="2" y="125"/>
                    <a:pt x="47" y="206"/>
                  </a:cubicBezTo>
                  <a:cubicBezTo>
                    <a:pt x="68" y="244"/>
                    <a:pt x="101" y="285"/>
                    <a:pt x="152" y="317"/>
                  </a:cubicBezTo>
                  <a:cubicBezTo>
                    <a:pt x="203" y="349"/>
                    <a:pt x="271" y="372"/>
                    <a:pt x="363" y="372"/>
                  </a:cubicBezTo>
                  <a:cubicBezTo>
                    <a:pt x="363" y="368"/>
                    <a:pt x="363" y="368"/>
                    <a:pt x="363" y="368"/>
                  </a:cubicBezTo>
                  <a:cubicBezTo>
                    <a:pt x="363" y="364"/>
                    <a:pt x="363" y="364"/>
                    <a:pt x="363" y="364"/>
                  </a:cubicBezTo>
                  <a:cubicBezTo>
                    <a:pt x="273" y="364"/>
                    <a:pt x="206" y="342"/>
                    <a:pt x="156" y="310"/>
                  </a:cubicBezTo>
                  <a:cubicBezTo>
                    <a:pt x="107" y="279"/>
                    <a:pt x="75" y="239"/>
                    <a:pt x="54" y="202"/>
                  </a:cubicBezTo>
                  <a:cubicBezTo>
                    <a:pt x="10" y="123"/>
                    <a:pt x="8" y="44"/>
                    <a:pt x="8" y="41"/>
                  </a:cubicBezTo>
                  <a:cubicBezTo>
                    <a:pt x="8" y="41"/>
                    <a:pt x="8" y="41"/>
                    <a:pt x="8" y="41"/>
                  </a:cubicBezTo>
                  <a:cubicBezTo>
                    <a:pt x="8" y="40"/>
                    <a:pt x="8" y="40"/>
                    <a:pt x="8" y="40"/>
                  </a:cubicBezTo>
                  <a:cubicBezTo>
                    <a:pt x="8" y="23"/>
                    <a:pt x="22" y="9"/>
                    <a:pt x="39" y="8"/>
                  </a:cubicBezTo>
                  <a:cubicBezTo>
                    <a:pt x="39" y="8"/>
                    <a:pt x="39" y="8"/>
                    <a:pt x="39" y="8"/>
                  </a:cubicBezTo>
                  <a:cubicBezTo>
                    <a:pt x="40" y="8"/>
                    <a:pt x="40" y="8"/>
                    <a:pt x="40" y="8"/>
                  </a:cubicBezTo>
                  <a:cubicBezTo>
                    <a:pt x="57" y="8"/>
                    <a:pt x="72" y="22"/>
                    <a:pt x="72" y="40"/>
                  </a:cubicBezTo>
                  <a:cubicBezTo>
                    <a:pt x="72" y="45"/>
                    <a:pt x="74" y="110"/>
                    <a:pt x="112" y="174"/>
                  </a:cubicBezTo>
                  <a:cubicBezTo>
                    <a:pt x="131" y="205"/>
                    <a:pt x="158" y="237"/>
                    <a:pt x="199" y="261"/>
                  </a:cubicBezTo>
                  <a:cubicBezTo>
                    <a:pt x="239" y="284"/>
                    <a:pt x="293" y="300"/>
                    <a:pt x="363" y="300"/>
                  </a:cubicBezTo>
                  <a:cubicBezTo>
                    <a:pt x="372" y="300"/>
                    <a:pt x="380" y="303"/>
                    <a:pt x="386" y="309"/>
                  </a:cubicBezTo>
                  <a:cubicBezTo>
                    <a:pt x="391" y="315"/>
                    <a:pt x="395" y="323"/>
                    <a:pt x="395" y="332"/>
                  </a:cubicBezTo>
                  <a:cubicBezTo>
                    <a:pt x="395" y="341"/>
                    <a:pt x="391" y="349"/>
                    <a:pt x="386" y="354"/>
                  </a:cubicBezTo>
                  <a:cubicBezTo>
                    <a:pt x="380" y="360"/>
                    <a:pt x="372" y="364"/>
                    <a:pt x="363" y="364"/>
                  </a:cubicBezTo>
                  <a:cubicBezTo>
                    <a:pt x="363" y="368"/>
                    <a:pt x="363" y="368"/>
                    <a:pt x="363" y="368"/>
                  </a:cubicBezTo>
                </a:path>
              </a:pathLst>
            </a:custGeom>
            <a:solidFill>
              <a:schemeClr val="tx1"/>
            </a:soli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1" name="Freeform 112">
              <a:extLst>
                <a:ext uri="{FF2B5EF4-FFF2-40B4-BE49-F238E27FC236}">
                  <a16:creationId xmlns:a16="http://schemas.microsoft.com/office/drawing/2014/main" id="{8EE24170-2CF1-471D-BA4F-411FCE9FE75D}"/>
                </a:ext>
              </a:extLst>
            </p:cNvPr>
            <p:cNvSpPr>
              <a:spLocks/>
            </p:cNvSpPr>
            <p:nvPr/>
          </p:nvSpPr>
          <p:spPr bwMode="auto">
            <a:xfrm>
              <a:off x="1298339" y="3655899"/>
              <a:ext cx="866698" cy="1284417"/>
            </a:xfrm>
            <a:custGeom>
              <a:avLst/>
              <a:gdLst>
                <a:gd name="T0" fmla="*/ 0 w 294"/>
                <a:gd name="T1" fmla="*/ 81 h 434"/>
                <a:gd name="T2" fmla="*/ 0 w 294"/>
                <a:gd name="T3" fmla="*/ 434 h 434"/>
                <a:gd name="T4" fmla="*/ 294 w 294"/>
                <a:gd name="T5" fmla="*/ 434 h 434"/>
                <a:gd name="T6" fmla="*/ 294 w 294"/>
                <a:gd name="T7" fmla="*/ 81 h 434"/>
                <a:gd name="T8" fmla="*/ 214 w 294"/>
                <a:gd name="T9" fmla="*/ 0 h 434"/>
                <a:gd name="T10" fmla="*/ 81 w 294"/>
                <a:gd name="T11" fmla="*/ 0 h 434"/>
                <a:gd name="T12" fmla="*/ 0 w 294"/>
                <a:gd name="T13" fmla="*/ 81 h 434"/>
              </a:gdLst>
              <a:ahLst/>
              <a:cxnLst>
                <a:cxn ang="0">
                  <a:pos x="T0" y="T1"/>
                </a:cxn>
                <a:cxn ang="0">
                  <a:pos x="T2" y="T3"/>
                </a:cxn>
                <a:cxn ang="0">
                  <a:pos x="T4" y="T5"/>
                </a:cxn>
                <a:cxn ang="0">
                  <a:pos x="T6" y="T7"/>
                </a:cxn>
                <a:cxn ang="0">
                  <a:pos x="T8" y="T9"/>
                </a:cxn>
                <a:cxn ang="0">
                  <a:pos x="T10" y="T11"/>
                </a:cxn>
                <a:cxn ang="0">
                  <a:pos x="T12" y="T13"/>
                </a:cxn>
              </a:cxnLst>
              <a:rect l="0" t="0" r="r" b="b"/>
              <a:pathLst>
                <a:path w="294" h="434">
                  <a:moveTo>
                    <a:pt x="0" y="81"/>
                  </a:moveTo>
                  <a:cubicBezTo>
                    <a:pt x="0" y="434"/>
                    <a:pt x="0" y="434"/>
                    <a:pt x="0" y="434"/>
                  </a:cubicBezTo>
                  <a:cubicBezTo>
                    <a:pt x="294" y="434"/>
                    <a:pt x="294" y="434"/>
                    <a:pt x="294" y="43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2" name="Freeform 113">
              <a:extLst>
                <a:ext uri="{FF2B5EF4-FFF2-40B4-BE49-F238E27FC236}">
                  <a16:creationId xmlns:a16="http://schemas.microsoft.com/office/drawing/2014/main" id="{739A227B-A364-400C-9F51-A6DF6EB1B5BE}"/>
                </a:ext>
              </a:extLst>
            </p:cNvPr>
            <p:cNvSpPr>
              <a:spLocks/>
            </p:cNvSpPr>
            <p:nvPr/>
          </p:nvSpPr>
          <p:spPr bwMode="auto">
            <a:xfrm>
              <a:off x="1298340" y="3655898"/>
              <a:ext cx="866697" cy="1254580"/>
            </a:xfrm>
            <a:custGeom>
              <a:avLst/>
              <a:gdLst>
                <a:gd name="T0" fmla="*/ 0 w 294"/>
                <a:gd name="T1" fmla="*/ 81 h 424"/>
                <a:gd name="T2" fmla="*/ 0 w 294"/>
                <a:gd name="T3" fmla="*/ 424 h 424"/>
                <a:gd name="T4" fmla="*/ 294 w 294"/>
                <a:gd name="T5" fmla="*/ 424 h 424"/>
                <a:gd name="T6" fmla="*/ 294 w 294"/>
                <a:gd name="T7" fmla="*/ 81 h 424"/>
                <a:gd name="T8" fmla="*/ 214 w 294"/>
                <a:gd name="T9" fmla="*/ 0 h 424"/>
                <a:gd name="T10" fmla="*/ 81 w 294"/>
                <a:gd name="T11" fmla="*/ 0 h 424"/>
                <a:gd name="T12" fmla="*/ 0 w 294"/>
                <a:gd name="T13" fmla="*/ 81 h 424"/>
              </a:gdLst>
              <a:ahLst/>
              <a:cxnLst>
                <a:cxn ang="0">
                  <a:pos x="T0" y="T1"/>
                </a:cxn>
                <a:cxn ang="0">
                  <a:pos x="T2" y="T3"/>
                </a:cxn>
                <a:cxn ang="0">
                  <a:pos x="T4" y="T5"/>
                </a:cxn>
                <a:cxn ang="0">
                  <a:pos x="T6" y="T7"/>
                </a:cxn>
                <a:cxn ang="0">
                  <a:pos x="T8" y="T9"/>
                </a:cxn>
                <a:cxn ang="0">
                  <a:pos x="T10" y="T11"/>
                </a:cxn>
                <a:cxn ang="0">
                  <a:pos x="T12" y="T13"/>
                </a:cxn>
              </a:cxnLst>
              <a:rect l="0" t="0" r="r" b="b"/>
              <a:pathLst>
                <a:path w="294" h="424">
                  <a:moveTo>
                    <a:pt x="0" y="81"/>
                  </a:moveTo>
                  <a:cubicBezTo>
                    <a:pt x="0" y="424"/>
                    <a:pt x="0" y="424"/>
                    <a:pt x="0" y="424"/>
                  </a:cubicBezTo>
                  <a:cubicBezTo>
                    <a:pt x="294" y="424"/>
                    <a:pt x="294" y="424"/>
                    <a:pt x="294" y="42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3" name="Freeform 114">
              <a:extLst>
                <a:ext uri="{FF2B5EF4-FFF2-40B4-BE49-F238E27FC236}">
                  <a16:creationId xmlns:a16="http://schemas.microsoft.com/office/drawing/2014/main" id="{ABAB3315-859A-4B9C-A4B1-0004F0521365}"/>
                </a:ext>
              </a:extLst>
            </p:cNvPr>
            <p:cNvSpPr>
              <a:spLocks/>
            </p:cNvSpPr>
            <p:nvPr/>
          </p:nvSpPr>
          <p:spPr bwMode="auto">
            <a:xfrm>
              <a:off x="1298339" y="3655899"/>
              <a:ext cx="866698" cy="1254580"/>
            </a:xfrm>
            <a:custGeom>
              <a:avLst/>
              <a:gdLst>
                <a:gd name="T0" fmla="*/ 0 w 294"/>
                <a:gd name="T1" fmla="*/ 81 h 424"/>
                <a:gd name="T2" fmla="*/ 0 w 294"/>
                <a:gd name="T3" fmla="*/ 424 h 424"/>
                <a:gd name="T4" fmla="*/ 294 w 294"/>
                <a:gd name="T5" fmla="*/ 424 h 424"/>
                <a:gd name="T6" fmla="*/ 294 w 294"/>
                <a:gd name="T7" fmla="*/ 81 h 424"/>
                <a:gd name="T8" fmla="*/ 214 w 294"/>
                <a:gd name="T9" fmla="*/ 0 h 424"/>
                <a:gd name="T10" fmla="*/ 81 w 294"/>
                <a:gd name="T11" fmla="*/ 0 h 424"/>
                <a:gd name="T12" fmla="*/ 0 w 294"/>
                <a:gd name="T13" fmla="*/ 81 h 424"/>
              </a:gdLst>
              <a:ahLst/>
              <a:cxnLst>
                <a:cxn ang="0">
                  <a:pos x="T0" y="T1"/>
                </a:cxn>
                <a:cxn ang="0">
                  <a:pos x="T2" y="T3"/>
                </a:cxn>
                <a:cxn ang="0">
                  <a:pos x="T4" y="T5"/>
                </a:cxn>
                <a:cxn ang="0">
                  <a:pos x="T6" y="T7"/>
                </a:cxn>
                <a:cxn ang="0">
                  <a:pos x="T8" y="T9"/>
                </a:cxn>
                <a:cxn ang="0">
                  <a:pos x="T10" y="T11"/>
                </a:cxn>
                <a:cxn ang="0">
                  <a:pos x="T12" y="T13"/>
                </a:cxn>
              </a:cxnLst>
              <a:rect l="0" t="0" r="r" b="b"/>
              <a:pathLst>
                <a:path w="294" h="424">
                  <a:moveTo>
                    <a:pt x="0" y="81"/>
                  </a:moveTo>
                  <a:cubicBezTo>
                    <a:pt x="0" y="424"/>
                    <a:pt x="0" y="424"/>
                    <a:pt x="0" y="424"/>
                  </a:cubicBezTo>
                  <a:cubicBezTo>
                    <a:pt x="294" y="424"/>
                    <a:pt x="294" y="424"/>
                    <a:pt x="294" y="42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4" name="Freeform 115">
              <a:extLst>
                <a:ext uri="{FF2B5EF4-FFF2-40B4-BE49-F238E27FC236}">
                  <a16:creationId xmlns:a16="http://schemas.microsoft.com/office/drawing/2014/main" id="{C905AAC9-3EAE-4D30-81E1-055FDADD457E}"/>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5" name="Freeform 116">
              <a:extLst>
                <a:ext uri="{FF2B5EF4-FFF2-40B4-BE49-F238E27FC236}">
                  <a16:creationId xmlns:a16="http://schemas.microsoft.com/office/drawing/2014/main" id="{7E5FBCDB-29CC-4B89-9E6B-38F20D2A7601}"/>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6" name="Freeform 117">
              <a:extLst>
                <a:ext uri="{FF2B5EF4-FFF2-40B4-BE49-F238E27FC236}">
                  <a16:creationId xmlns:a16="http://schemas.microsoft.com/office/drawing/2014/main" id="{4E290B23-BAE7-446A-920A-986CEEB713C4}"/>
                </a:ext>
              </a:extLst>
            </p:cNvPr>
            <p:cNvSpPr>
              <a:spLocks/>
            </p:cNvSpPr>
            <p:nvPr/>
          </p:nvSpPr>
          <p:spPr bwMode="auto">
            <a:xfrm>
              <a:off x="1304022" y="3664424"/>
              <a:ext cx="548435" cy="1128128"/>
            </a:xfrm>
            <a:custGeom>
              <a:avLst/>
              <a:gdLst>
                <a:gd name="T0" fmla="*/ 0 w 186"/>
                <a:gd name="T1" fmla="*/ 78 h 381"/>
                <a:gd name="T2" fmla="*/ 0 w 186"/>
                <a:gd name="T3" fmla="*/ 237 h 381"/>
                <a:gd name="T4" fmla="*/ 42 w 186"/>
                <a:gd name="T5" fmla="*/ 339 h 381"/>
                <a:gd name="T6" fmla="*/ 143 w 186"/>
                <a:gd name="T7" fmla="*/ 381 h 381"/>
                <a:gd name="T8" fmla="*/ 186 w 186"/>
                <a:gd name="T9" fmla="*/ 381 h 381"/>
                <a:gd name="T10" fmla="*/ 42 w 186"/>
                <a:gd name="T11" fmla="*/ 237 h 381"/>
                <a:gd name="T12" fmla="*/ 42 w 186"/>
                <a:gd name="T13" fmla="*/ 78 h 381"/>
                <a:gd name="T14" fmla="*/ 52 w 186"/>
                <a:gd name="T15" fmla="*/ 17 h 381"/>
                <a:gd name="T16" fmla="*/ 56 w 186"/>
                <a:gd name="T17" fmla="*/ 0 h 381"/>
                <a:gd name="T18" fmla="*/ 0 w 186"/>
                <a:gd name="T19" fmla="*/ 7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381">
                  <a:moveTo>
                    <a:pt x="0" y="78"/>
                  </a:moveTo>
                  <a:cubicBezTo>
                    <a:pt x="0" y="237"/>
                    <a:pt x="0" y="237"/>
                    <a:pt x="0" y="237"/>
                  </a:cubicBezTo>
                  <a:cubicBezTo>
                    <a:pt x="0" y="277"/>
                    <a:pt x="16" y="313"/>
                    <a:pt x="42" y="339"/>
                  </a:cubicBezTo>
                  <a:cubicBezTo>
                    <a:pt x="68" y="365"/>
                    <a:pt x="104" y="381"/>
                    <a:pt x="143" y="381"/>
                  </a:cubicBezTo>
                  <a:cubicBezTo>
                    <a:pt x="186" y="381"/>
                    <a:pt x="186" y="381"/>
                    <a:pt x="186" y="381"/>
                  </a:cubicBezTo>
                  <a:cubicBezTo>
                    <a:pt x="107" y="381"/>
                    <a:pt x="42" y="316"/>
                    <a:pt x="42" y="237"/>
                  </a:cubicBezTo>
                  <a:cubicBezTo>
                    <a:pt x="42" y="78"/>
                    <a:pt x="42" y="78"/>
                    <a:pt x="42" y="78"/>
                  </a:cubicBezTo>
                  <a:cubicBezTo>
                    <a:pt x="42" y="47"/>
                    <a:pt x="30" y="30"/>
                    <a:pt x="52" y="17"/>
                  </a:cubicBezTo>
                  <a:cubicBezTo>
                    <a:pt x="64" y="11"/>
                    <a:pt x="56" y="0"/>
                    <a:pt x="56" y="0"/>
                  </a:cubicBezTo>
                  <a:cubicBezTo>
                    <a:pt x="12" y="0"/>
                    <a:pt x="0" y="33"/>
                    <a:pt x="0" y="78"/>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7" name="Freeform 118">
              <a:extLst>
                <a:ext uri="{FF2B5EF4-FFF2-40B4-BE49-F238E27FC236}">
                  <a16:creationId xmlns:a16="http://schemas.microsoft.com/office/drawing/2014/main" id="{05A29598-00F4-45F9-9B80-A46D2DD47123}"/>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8" name="Line 119">
              <a:extLst>
                <a:ext uri="{FF2B5EF4-FFF2-40B4-BE49-F238E27FC236}">
                  <a16:creationId xmlns:a16="http://schemas.microsoft.com/office/drawing/2014/main" id="{F1421BE8-7073-4026-AAC0-C681CE866987}"/>
                </a:ext>
              </a:extLst>
            </p:cNvPr>
            <p:cNvSpPr>
              <a:spLocks noChangeShapeType="1"/>
            </p:cNvSpPr>
            <p:nvPr/>
          </p:nvSpPr>
          <p:spPr bwMode="auto">
            <a:xfrm flipV="1">
              <a:off x="2165038" y="4279638"/>
              <a:ext cx="0" cy="285583"/>
            </a:xfrm>
            <a:prstGeom prst="line">
              <a:avLst/>
            </a:pr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9" name="Freeform 120">
              <a:extLst>
                <a:ext uri="{FF2B5EF4-FFF2-40B4-BE49-F238E27FC236}">
                  <a16:creationId xmlns:a16="http://schemas.microsoft.com/office/drawing/2014/main" id="{9724EE4C-EE17-4582-A5B1-8A451BF0057D}"/>
                </a:ext>
              </a:extLst>
            </p:cNvPr>
            <p:cNvSpPr>
              <a:spLocks/>
            </p:cNvSpPr>
            <p:nvPr/>
          </p:nvSpPr>
          <p:spPr bwMode="auto">
            <a:xfrm>
              <a:off x="1959019" y="4732877"/>
              <a:ext cx="613792" cy="68199"/>
            </a:xfrm>
            <a:custGeom>
              <a:avLst/>
              <a:gdLst>
                <a:gd name="T0" fmla="*/ 0 w 208"/>
                <a:gd name="T1" fmla="*/ 23 h 23"/>
                <a:gd name="T2" fmla="*/ 208 w 208"/>
                <a:gd name="T3" fmla="*/ 23 h 23"/>
                <a:gd name="T4" fmla="*/ 208 w 208"/>
                <a:gd name="T5" fmla="*/ 0 h 23"/>
                <a:gd name="T6" fmla="*/ 23 w 208"/>
                <a:gd name="T7" fmla="*/ 0 h 23"/>
                <a:gd name="T8" fmla="*/ 0 w 208"/>
                <a:gd name="T9" fmla="*/ 23 h 23"/>
              </a:gdLst>
              <a:ahLst/>
              <a:cxnLst>
                <a:cxn ang="0">
                  <a:pos x="T0" y="T1"/>
                </a:cxn>
                <a:cxn ang="0">
                  <a:pos x="T2" y="T3"/>
                </a:cxn>
                <a:cxn ang="0">
                  <a:pos x="T4" y="T5"/>
                </a:cxn>
                <a:cxn ang="0">
                  <a:pos x="T6" y="T7"/>
                </a:cxn>
                <a:cxn ang="0">
                  <a:pos x="T8" y="T9"/>
                </a:cxn>
              </a:cxnLst>
              <a:rect l="0" t="0" r="r" b="b"/>
              <a:pathLst>
                <a:path w="208" h="23">
                  <a:moveTo>
                    <a:pt x="0" y="23"/>
                  </a:moveTo>
                  <a:cubicBezTo>
                    <a:pt x="208" y="23"/>
                    <a:pt x="208" y="23"/>
                    <a:pt x="208" y="23"/>
                  </a:cubicBezTo>
                  <a:cubicBezTo>
                    <a:pt x="208" y="0"/>
                    <a:pt x="208" y="0"/>
                    <a:pt x="208" y="0"/>
                  </a:cubicBezTo>
                  <a:cubicBezTo>
                    <a:pt x="23" y="0"/>
                    <a:pt x="23" y="0"/>
                    <a:pt x="23" y="0"/>
                  </a:cubicBezTo>
                  <a:cubicBezTo>
                    <a:pt x="10" y="0"/>
                    <a:pt x="0" y="10"/>
                    <a:pt x="0" y="23"/>
                  </a:cubicBezTo>
                </a:path>
              </a:pathLst>
            </a:custGeom>
            <a:solidFill>
              <a:srgbClr val="EBEBEA"/>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0" name="Freeform 121">
              <a:extLst>
                <a:ext uri="{FF2B5EF4-FFF2-40B4-BE49-F238E27FC236}">
                  <a16:creationId xmlns:a16="http://schemas.microsoft.com/office/drawing/2014/main" id="{D8BCB87D-90BB-4C54-9B82-C41AE3A092F0}"/>
                </a:ext>
              </a:extLst>
            </p:cNvPr>
            <p:cNvSpPr>
              <a:spLocks/>
            </p:cNvSpPr>
            <p:nvPr/>
          </p:nvSpPr>
          <p:spPr bwMode="auto">
            <a:xfrm>
              <a:off x="1947653" y="4721511"/>
              <a:ext cx="636526" cy="92353"/>
            </a:xfrm>
            <a:custGeom>
              <a:avLst/>
              <a:gdLst>
                <a:gd name="T0" fmla="*/ 4 w 216"/>
                <a:gd name="T1" fmla="*/ 27 h 31"/>
                <a:gd name="T2" fmla="*/ 4 w 216"/>
                <a:gd name="T3" fmla="*/ 31 h 31"/>
                <a:gd name="T4" fmla="*/ 216 w 216"/>
                <a:gd name="T5" fmla="*/ 31 h 31"/>
                <a:gd name="T6" fmla="*/ 216 w 216"/>
                <a:gd name="T7" fmla="*/ 0 h 31"/>
                <a:gd name="T8" fmla="*/ 27 w 216"/>
                <a:gd name="T9" fmla="*/ 0 h 31"/>
                <a:gd name="T10" fmla="*/ 0 w 216"/>
                <a:gd name="T11" fmla="*/ 27 h 31"/>
                <a:gd name="T12" fmla="*/ 0 w 216"/>
                <a:gd name="T13" fmla="*/ 31 h 31"/>
                <a:gd name="T14" fmla="*/ 4 w 216"/>
                <a:gd name="T15" fmla="*/ 31 h 31"/>
                <a:gd name="T16" fmla="*/ 4 w 216"/>
                <a:gd name="T17" fmla="*/ 27 h 31"/>
                <a:gd name="T18" fmla="*/ 8 w 216"/>
                <a:gd name="T19" fmla="*/ 27 h 31"/>
                <a:gd name="T20" fmla="*/ 14 w 216"/>
                <a:gd name="T21" fmla="*/ 13 h 31"/>
                <a:gd name="T22" fmla="*/ 27 w 216"/>
                <a:gd name="T23" fmla="*/ 8 h 31"/>
                <a:gd name="T24" fmla="*/ 208 w 216"/>
                <a:gd name="T25" fmla="*/ 8 h 31"/>
                <a:gd name="T26" fmla="*/ 208 w 216"/>
                <a:gd name="T27" fmla="*/ 23 h 31"/>
                <a:gd name="T28" fmla="*/ 4 w 216"/>
                <a:gd name="T29" fmla="*/ 23 h 31"/>
                <a:gd name="T30" fmla="*/ 4 w 216"/>
                <a:gd name="T31" fmla="*/ 27 h 31"/>
                <a:gd name="T32" fmla="*/ 8 w 216"/>
                <a:gd name="T33" fmla="*/ 27 h 31"/>
                <a:gd name="T34" fmla="*/ 4 w 216"/>
                <a:gd name="T3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31">
                  <a:moveTo>
                    <a:pt x="4" y="27"/>
                  </a:moveTo>
                  <a:cubicBezTo>
                    <a:pt x="4" y="31"/>
                    <a:pt x="4" y="31"/>
                    <a:pt x="4" y="31"/>
                  </a:cubicBezTo>
                  <a:cubicBezTo>
                    <a:pt x="216" y="31"/>
                    <a:pt x="216" y="31"/>
                    <a:pt x="216" y="31"/>
                  </a:cubicBezTo>
                  <a:cubicBezTo>
                    <a:pt x="216" y="0"/>
                    <a:pt x="216" y="0"/>
                    <a:pt x="216" y="0"/>
                  </a:cubicBezTo>
                  <a:cubicBezTo>
                    <a:pt x="27" y="0"/>
                    <a:pt x="27" y="0"/>
                    <a:pt x="27" y="0"/>
                  </a:cubicBezTo>
                  <a:cubicBezTo>
                    <a:pt x="12" y="0"/>
                    <a:pt x="0" y="12"/>
                    <a:pt x="0" y="27"/>
                  </a:cubicBezTo>
                  <a:cubicBezTo>
                    <a:pt x="0" y="31"/>
                    <a:pt x="0" y="31"/>
                    <a:pt x="0" y="31"/>
                  </a:cubicBezTo>
                  <a:cubicBezTo>
                    <a:pt x="4" y="31"/>
                    <a:pt x="4" y="31"/>
                    <a:pt x="4" y="31"/>
                  </a:cubicBezTo>
                  <a:cubicBezTo>
                    <a:pt x="4" y="27"/>
                    <a:pt x="4" y="27"/>
                    <a:pt x="4" y="27"/>
                  </a:cubicBezTo>
                  <a:cubicBezTo>
                    <a:pt x="8" y="27"/>
                    <a:pt x="8" y="27"/>
                    <a:pt x="8" y="27"/>
                  </a:cubicBezTo>
                  <a:cubicBezTo>
                    <a:pt x="8" y="21"/>
                    <a:pt x="10" y="17"/>
                    <a:pt x="14" y="13"/>
                  </a:cubicBezTo>
                  <a:cubicBezTo>
                    <a:pt x="17" y="10"/>
                    <a:pt x="22" y="8"/>
                    <a:pt x="27" y="8"/>
                  </a:cubicBezTo>
                  <a:cubicBezTo>
                    <a:pt x="208" y="8"/>
                    <a:pt x="208" y="8"/>
                    <a:pt x="208" y="8"/>
                  </a:cubicBezTo>
                  <a:cubicBezTo>
                    <a:pt x="208" y="23"/>
                    <a:pt x="208" y="23"/>
                    <a:pt x="208" y="23"/>
                  </a:cubicBezTo>
                  <a:cubicBezTo>
                    <a:pt x="4" y="23"/>
                    <a:pt x="4" y="23"/>
                    <a:pt x="4" y="23"/>
                  </a:cubicBezTo>
                  <a:cubicBezTo>
                    <a:pt x="4" y="27"/>
                    <a:pt x="4" y="27"/>
                    <a:pt x="4" y="27"/>
                  </a:cubicBezTo>
                  <a:cubicBezTo>
                    <a:pt x="8" y="27"/>
                    <a:pt x="8" y="27"/>
                    <a:pt x="8" y="27"/>
                  </a:cubicBezTo>
                  <a:cubicBezTo>
                    <a:pt x="4" y="27"/>
                    <a:pt x="4" y="27"/>
                    <a:pt x="4" y="27"/>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1" name="Freeform 122">
              <a:extLst>
                <a:ext uri="{FF2B5EF4-FFF2-40B4-BE49-F238E27FC236}">
                  <a16:creationId xmlns:a16="http://schemas.microsoft.com/office/drawing/2014/main" id="{13B5DB48-352F-4A12-98F0-6CFB873D25CB}"/>
                </a:ext>
              </a:extLst>
            </p:cNvPr>
            <p:cNvSpPr>
              <a:spLocks/>
            </p:cNvSpPr>
            <p:nvPr/>
          </p:nvSpPr>
          <p:spPr bwMode="auto">
            <a:xfrm>
              <a:off x="1298339" y="3655899"/>
              <a:ext cx="277059" cy="295530"/>
            </a:xfrm>
            <a:custGeom>
              <a:avLst/>
              <a:gdLst>
                <a:gd name="T0" fmla="*/ 0 w 94"/>
                <a:gd name="T1" fmla="*/ 100 h 100"/>
                <a:gd name="T2" fmla="*/ 0 w 94"/>
                <a:gd name="T3" fmla="*/ 81 h 100"/>
                <a:gd name="T4" fmla="*/ 81 w 94"/>
                <a:gd name="T5" fmla="*/ 0 h 100"/>
                <a:gd name="T6" fmla="*/ 94 w 94"/>
                <a:gd name="T7" fmla="*/ 0 h 100"/>
              </a:gdLst>
              <a:ahLst/>
              <a:cxnLst>
                <a:cxn ang="0">
                  <a:pos x="T0" y="T1"/>
                </a:cxn>
                <a:cxn ang="0">
                  <a:pos x="T2" y="T3"/>
                </a:cxn>
                <a:cxn ang="0">
                  <a:pos x="T4" y="T5"/>
                </a:cxn>
                <a:cxn ang="0">
                  <a:pos x="T6" y="T7"/>
                </a:cxn>
              </a:cxnLst>
              <a:rect l="0" t="0" r="r" b="b"/>
              <a:pathLst>
                <a:path w="94" h="100">
                  <a:moveTo>
                    <a:pt x="0" y="100"/>
                  </a:moveTo>
                  <a:cubicBezTo>
                    <a:pt x="0" y="81"/>
                    <a:pt x="0" y="81"/>
                    <a:pt x="0" y="81"/>
                  </a:cubicBezTo>
                  <a:cubicBezTo>
                    <a:pt x="0" y="36"/>
                    <a:pt x="36" y="0"/>
                    <a:pt x="81" y="0"/>
                  </a:cubicBezTo>
                  <a:cubicBezTo>
                    <a:pt x="94" y="0"/>
                    <a:pt x="94" y="0"/>
                    <a:pt x="94" y="0"/>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2" name="Freeform 123">
              <a:extLst>
                <a:ext uri="{FF2B5EF4-FFF2-40B4-BE49-F238E27FC236}">
                  <a16:creationId xmlns:a16="http://schemas.microsoft.com/office/drawing/2014/main" id="{EF9AA8D3-BF28-483D-B256-4C19E83722D8}"/>
                </a:ext>
              </a:extLst>
            </p:cNvPr>
            <p:cNvSpPr>
              <a:spLocks/>
            </p:cNvSpPr>
            <p:nvPr/>
          </p:nvSpPr>
          <p:spPr bwMode="auto">
            <a:xfrm>
              <a:off x="2517401" y="3896017"/>
              <a:ext cx="1491858" cy="899376"/>
            </a:xfrm>
            <a:custGeom>
              <a:avLst/>
              <a:gdLst>
                <a:gd name="T0" fmla="*/ 0 w 506"/>
                <a:gd name="T1" fmla="*/ 304 h 304"/>
                <a:gd name="T2" fmla="*/ 452 w 506"/>
                <a:gd name="T3" fmla="*/ 304 h 304"/>
                <a:gd name="T4" fmla="*/ 502 w 506"/>
                <a:gd name="T5" fmla="*/ 43 h 304"/>
                <a:gd name="T6" fmla="*/ 467 w 506"/>
                <a:gd name="T7" fmla="*/ 0 h 304"/>
                <a:gd name="T8" fmla="*/ 88 w 506"/>
                <a:gd name="T9" fmla="*/ 0 h 304"/>
                <a:gd name="T10" fmla="*/ 53 w 506"/>
                <a:gd name="T11" fmla="*/ 29 h 304"/>
                <a:gd name="T12" fmla="*/ 0 w 506"/>
                <a:gd name="T13" fmla="*/ 304 h 304"/>
              </a:gdLst>
              <a:ahLst/>
              <a:cxnLst>
                <a:cxn ang="0">
                  <a:pos x="T0" y="T1"/>
                </a:cxn>
                <a:cxn ang="0">
                  <a:pos x="T2" y="T3"/>
                </a:cxn>
                <a:cxn ang="0">
                  <a:pos x="T4" y="T5"/>
                </a:cxn>
                <a:cxn ang="0">
                  <a:pos x="T6" y="T7"/>
                </a:cxn>
                <a:cxn ang="0">
                  <a:pos x="T8" y="T9"/>
                </a:cxn>
                <a:cxn ang="0">
                  <a:pos x="T10" y="T11"/>
                </a:cxn>
                <a:cxn ang="0">
                  <a:pos x="T12" y="T13"/>
                </a:cxn>
              </a:cxnLst>
              <a:rect l="0" t="0" r="r" b="b"/>
              <a:pathLst>
                <a:path w="506" h="304">
                  <a:moveTo>
                    <a:pt x="0" y="304"/>
                  </a:moveTo>
                  <a:cubicBezTo>
                    <a:pt x="452" y="304"/>
                    <a:pt x="452" y="304"/>
                    <a:pt x="452" y="304"/>
                  </a:cubicBezTo>
                  <a:cubicBezTo>
                    <a:pt x="502" y="43"/>
                    <a:pt x="502" y="43"/>
                    <a:pt x="502" y="43"/>
                  </a:cubicBezTo>
                  <a:cubicBezTo>
                    <a:pt x="506" y="20"/>
                    <a:pt x="489" y="0"/>
                    <a:pt x="467" y="0"/>
                  </a:cubicBezTo>
                  <a:cubicBezTo>
                    <a:pt x="88" y="0"/>
                    <a:pt x="88" y="0"/>
                    <a:pt x="88" y="0"/>
                  </a:cubicBezTo>
                  <a:cubicBezTo>
                    <a:pt x="71" y="0"/>
                    <a:pt x="56" y="12"/>
                    <a:pt x="53" y="29"/>
                  </a:cubicBezTo>
                  <a:cubicBezTo>
                    <a:pt x="0" y="304"/>
                    <a:pt x="0" y="304"/>
                    <a:pt x="0" y="304"/>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3" name="Freeform 124">
              <a:extLst>
                <a:ext uri="{FF2B5EF4-FFF2-40B4-BE49-F238E27FC236}">
                  <a16:creationId xmlns:a16="http://schemas.microsoft.com/office/drawing/2014/main" id="{3411756C-F66F-46A5-88DC-FB4785EEA5A3}"/>
                </a:ext>
              </a:extLst>
            </p:cNvPr>
            <p:cNvSpPr>
              <a:spLocks/>
            </p:cNvSpPr>
            <p:nvPr/>
          </p:nvSpPr>
          <p:spPr bwMode="auto">
            <a:xfrm>
              <a:off x="2501771" y="3883230"/>
              <a:ext cx="1511748" cy="923530"/>
            </a:xfrm>
            <a:custGeom>
              <a:avLst/>
              <a:gdLst>
                <a:gd name="T0" fmla="*/ 5 w 512"/>
                <a:gd name="T1" fmla="*/ 308 h 312"/>
                <a:gd name="T2" fmla="*/ 5 w 512"/>
                <a:gd name="T3" fmla="*/ 312 h 312"/>
                <a:gd name="T4" fmla="*/ 460 w 512"/>
                <a:gd name="T5" fmla="*/ 312 h 312"/>
                <a:gd name="T6" fmla="*/ 511 w 512"/>
                <a:gd name="T7" fmla="*/ 47 h 312"/>
                <a:gd name="T8" fmla="*/ 512 w 512"/>
                <a:gd name="T9" fmla="*/ 40 h 312"/>
                <a:gd name="T10" fmla="*/ 500 w 512"/>
                <a:gd name="T11" fmla="*/ 12 h 312"/>
                <a:gd name="T12" fmla="*/ 472 w 512"/>
                <a:gd name="T13" fmla="*/ 0 h 312"/>
                <a:gd name="T14" fmla="*/ 93 w 512"/>
                <a:gd name="T15" fmla="*/ 0 h 312"/>
                <a:gd name="T16" fmla="*/ 54 w 512"/>
                <a:gd name="T17" fmla="*/ 32 h 312"/>
                <a:gd name="T18" fmla="*/ 0 w 512"/>
                <a:gd name="T19" fmla="*/ 312 h 312"/>
                <a:gd name="T20" fmla="*/ 5 w 512"/>
                <a:gd name="T21" fmla="*/ 312 h 312"/>
                <a:gd name="T22" fmla="*/ 5 w 512"/>
                <a:gd name="T23" fmla="*/ 308 h 312"/>
                <a:gd name="T24" fmla="*/ 9 w 512"/>
                <a:gd name="T25" fmla="*/ 308 h 312"/>
                <a:gd name="T26" fmla="*/ 62 w 512"/>
                <a:gd name="T27" fmla="*/ 34 h 312"/>
                <a:gd name="T28" fmla="*/ 93 w 512"/>
                <a:gd name="T29" fmla="*/ 8 h 312"/>
                <a:gd name="T30" fmla="*/ 472 w 512"/>
                <a:gd name="T31" fmla="*/ 8 h 312"/>
                <a:gd name="T32" fmla="*/ 494 w 512"/>
                <a:gd name="T33" fmla="*/ 17 h 312"/>
                <a:gd name="T34" fmla="*/ 504 w 512"/>
                <a:gd name="T35" fmla="*/ 40 h 312"/>
                <a:gd name="T36" fmla="*/ 503 w 512"/>
                <a:gd name="T37" fmla="*/ 46 h 312"/>
                <a:gd name="T38" fmla="*/ 453 w 512"/>
                <a:gd name="T39" fmla="*/ 304 h 312"/>
                <a:gd name="T40" fmla="*/ 5 w 512"/>
                <a:gd name="T41" fmla="*/ 304 h 312"/>
                <a:gd name="T42" fmla="*/ 5 w 512"/>
                <a:gd name="T43" fmla="*/ 308 h 312"/>
                <a:gd name="T44" fmla="*/ 9 w 512"/>
                <a:gd name="T45" fmla="*/ 308 h 312"/>
                <a:gd name="T46" fmla="*/ 5 w 512"/>
                <a:gd name="T47" fmla="*/ 30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312">
                  <a:moveTo>
                    <a:pt x="5" y="308"/>
                  </a:moveTo>
                  <a:cubicBezTo>
                    <a:pt x="5" y="312"/>
                    <a:pt x="5" y="312"/>
                    <a:pt x="5" y="312"/>
                  </a:cubicBezTo>
                  <a:cubicBezTo>
                    <a:pt x="460" y="312"/>
                    <a:pt x="460" y="312"/>
                    <a:pt x="460" y="312"/>
                  </a:cubicBezTo>
                  <a:cubicBezTo>
                    <a:pt x="511" y="47"/>
                    <a:pt x="511" y="47"/>
                    <a:pt x="511" y="47"/>
                  </a:cubicBezTo>
                  <a:cubicBezTo>
                    <a:pt x="511" y="45"/>
                    <a:pt x="512" y="42"/>
                    <a:pt x="512" y="40"/>
                  </a:cubicBezTo>
                  <a:cubicBezTo>
                    <a:pt x="512" y="29"/>
                    <a:pt x="507" y="19"/>
                    <a:pt x="500" y="12"/>
                  </a:cubicBezTo>
                  <a:cubicBezTo>
                    <a:pt x="493" y="4"/>
                    <a:pt x="483" y="0"/>
                    <a:pt x="472" y="0"/>
                  </a:cubicBezTo>
                  <a:cubicBezTo>
                    <a:pt x="93" y="0"/>
                    <a:pt x="93" y="0"/>
                    <a:pt x="93" y="0"/>
                  </a:cubicBezTo>
                  <a:cubicBezTo>
                    <a:pt x="74" y="0"/>
                    <a:pt x="57" y="13"/>
                    <a:pt x="54" y="32"/>
                  </a:cubicBezTo>
                  <a:cubicBezTo>
                    <a:pt x="0" y="312"/>
                    <a:pt x="0" y="312"/>
                    <a:pt x="0" y="312"/>
                  </a:cubicBezTo>
                  <a:cubicBezTo>
                    <a:pt x="5" y="312"/>
                    <a:pt x="5" y="312"/>
                    <a:pt x="5" y="312"/>
                  </a:cubicBezTo>
                  <a:cubicBezTo>
                    <a:pt x="5" y="308"/>
                    <a:pt x="5" y="308"/>
                    <a:pt x="5" y="308"/>
                  </a:cubicBezTo>
                  <a:cubicBezTo>
                    <a:pt x="9" y="308"/>
                    <a:pt x="9" y="308"/>
                    <a:pt x="9" y="308"/>
                  </a:cubicBezTo>
                  <a:cubicBezTo>
                    <a:pt x="62" y="34"/>
                    <a:pt x="62" y="34"/>
                    <a:pt x="62" y="34"/>
                  </a:cubicBezTo>
                  <a:cubicBezTo>
                    <a:pt x="65" y="19"/>
                    <a:pt x="78" y="8"/>
                    <a:pt x="93" y="8"/>
                  </a:cubicBezTo>
                  <a:cubicBezTo>
                    <a:pt x="472" y="8"/>
                    <a:pt x="472" y="8"/>
                    <a:pt x="472" y="8"/>
                  </a:cubicBezTo>
                  <a:cubicBezTo>
                    <a:pt x="481" y="8"/>
                    <a:pt x="489" y="11"/>
                    <a:pt x="494" y="17"/>
                  </a:cubicBezTo>
                  <a:cubicBezTo>
                    <a:pt x="500" y="23"/>
                    <a:pt x="504" y="31"/>
                    <a:pt x="504" y="40"/>
                  </a:cubicBezTo>
                  <a:cubicBezTo>
                    <a:pt x="504" y="42"/>
                    <a:pt x="504" y="44"/>
                    <a:pt x="503" y="46"/>
                  </a:cubicBezTo>
                  <a:cubicBezTo>
                    <a:pt x="453" y="304"/>
                    <a:pt x="453" y="304"/>
                    <a:pt x="453" y="304"/>
                  </a:cubicBezTo>
                  <a:cubicBezTo>
                    <a:pt x="5" y="304"/>
                    <a:pt x="5" y="304"/>
                    <a:pt x="5" y="304"/>
                  </a:cubicBezTo>
                  <a:cubicBezTo>
                    <a:pt x="5" y="308"/>
                    <a:pt x="5" y="308"/>
                    <a:pt x="5" y="308"/>
                  </a:cubicBezTo>
                  <a:cubicBezTo>
                    <a:pt x="9" y="308"/>
                    <a:pt x="9" y="308"/>
                    <a:pt x="9" y="308"/>
                  </a:cubicBezTo>
                  <a:cubicBezTo>
                    <a:pt x="5" y="308"/>
                    <a:pt x="5" y="308"/>
                    <a:pt x="5" y="30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4" name="Freeform 125">
              <a:extLst>
                <a:ext uri="{FF2B5EF4-FFF2-40B4-BE49-F238E27FC236}">
                  <a16:creationId xmlns:a16="http://schemas.microsoft.com/office/drawing/2014/main" id="{4AB3EE76-B4F2-4405-940A-F4A927A52908}"/>
                </a:ext>
              </a:extLst>
            </p:cNvPr>
            <p:cNvSpPr>
              <a:spLocks/>
            </p:cNvSpPr>
            <p:nvPr/>
          </p:nvSpPr>
          <p:spPr bwMode="auto">
            <a:xfrm>
              <a:off x="2564287" y="3896017"/>
              <a:ext cx="1496120" cy="899376"/>
            </a:xfrm>
            <a:custGeom>
              <a:avLst/>
              <a:gdLst>
                <a:gd name="T0" fmla="*/ 0 w 507"/>
                <a:gd name="T1" fmla="*/ 304 h 304"/>
                <a:gd name="T2" fmla="*/ 452 w 507"/>
                <a:gd name="T3" fmla="*/ 304 h 304"/>
                <a:gd name="T4" fmla="*/ 503 w 507"/>
                <a:gd name="T5" fmla="*/ 43 h 304"/>
                <a:gd name="T6" fmla="*/ 467 w 507"/>
                <a:gd name="T7" fmla="*/ 0 h 304"/>
                <a:gd name="T8" fmla="*/ 89 w 507"/>
                <a:gd name="T9" fmla="*/ 0 h 304"/>
                <a:gd name="T10" fmla="*/ 53 w 507"/>
                <a:gd name="T11" fmla="*/ 29 h 304"/>
                <a:gd name="T12" fmla="*/ 0 w 507"/>
                <a:gd name="T13" fmla="*/ 304 h 304"/>
              </a:gdLst>
              <a:ahLst/>
              <a:cxnLst>
                <a:cxn ang="0">
                  <a:pos x="T0" y="T1"/>
                </a:cxn>
                <a:cxn ang="0">
                  <a:pos x="T2" y="T3"/>
                </a:cxn>
                <a:cxn ang="0">
                  <a:pos x="T4" y="T5"/>
                </a:cxn>
                <a:cxn ang="0">
                  <a:pos x="T6" y="T7"/>
                </a:cxn>
                <a:cxn ang="0">
                  <a:pos x="T8" y="T9"/>
                </a:cxn>
                <a:cxn ang="0">
                  <a:pos x="T10" y="T11"/>
                </a:cxn>
                <a:cxn ang="0">
                  <a:pos x="T12" y="T13"/>
                </a:cxn>
              </a:cxnLst>
              <a:rect l="0" t="0" r="r" b="b"/>
              <a:pathLst>
                <a:path w="507" h="304">
                  <a:moveTo>
                    <a:pt x="0" y="304"/>
                  </a:moveTo>
                  <a:cubicBezTo>
                    <a:pt x="452" y="304"/>
                    <a:pt x="452" y="304"/>
                    <a:pt x="452" y="304"/>
                  </a:cubicBezTo>
                  <a:cubicBezTo>
                    <a:pt x="503" y="43"/>
                    <a:pt x="503" y="43"/>
                    <a:pt x="503" y="43"/>
                  </a:cubicBezTo>
                  <a:cubicBezTo>
                    <a:pt x="507" y="20"/>
                    <a:pt x="490" y="0"/>
                    <a:pt x="467" y="0"/>
                  </a:cubicBezTo>
                  <a:cubicBezTo>
                    <a:pt x="89" y="0"/>
                    <a:pt x="89" y="0"/>
                    <a:pt x="89" y="0"/>
                  </a:cubicBezTo>
                  <a:cubicBezTo>
                    <a:pt x="72" y="0"/>
                    <a:pt x="57" y="12"/>
                    <a:pt x="53" y="29"/>
                  </a:cubicBezTo>
                  <a:cubicBezTo>
                    <a:pt x="0" y="304"/>
                    <a:pt x="0" y="304"/>
                    <a:pt x="0" y="304"/>
                  </a:cubicBezTo>
                </a:path>
              </a:pathLst>
            </a:custGeom>
            <a:solidFill>
              <a:schemeClr val="tx2"/>
            </a:solidFill>
            <a:ln>
              <a:noFill/>
            </a:ln>
          </p:spPr>
          <p:txBody>
            <a:bodyPr vert="horz" wrap="square" lIns="146304" tIns="73152" rIns="146304" bIns="73152" numCol="1" anchor="t" anchorCtr="0" compatLnSpc="1">
              <a:prstTxWarp prst="textNoShape">
                <a:avLst/>
              </a:prstTxWarp>
            </a:bodyPr>
            <a:lstStyle/>
            <a:p>
              <a:pPr defTabSz="731520">
                <a:defRPr/>
              </a:pPr>
              <a:r>
                <a:rPr lang="en-US" sz="2880" dirty="0">
                  <a:solidFill>
                    <a:prstClr val="white"/>
                  </a:solidFill>
                  <a:latin typeface="Arial"/>
                </a:rPr>
                <a:t>                         </a:t>
              </a:r>
            </a:p>
          </p:txBody>
        </p:sp>
        <p:sp>
          <p:nvSpPr>
            <p:cNvPr id="365" name="Freeform 126">
              <a:extLst>
                <a:ext uri="{FF2B5EF4-FFF2-40B4-BE49-F238E27FC236}">
                  <a16:creationId xmlns:a16="http://schemas.microsoft.com/office/drawing/2014/main" id="{A56967A6-2698-4161-B926-7C2305EA8AE0}"/>
                </a:ext>
              </a:extLst>
            </p:cNvPr>
            <p:cNvSpPr>
              <a:spLocks/>
            </p:cNvSpPr>
            <p:nvPr/>
          </p:nvSpPr>
          <p:spPr bwMode="auto">
            <a:xfrm>
              <a:off x="2548659" y="3883230"/>
              <a:ext cx="1511748" cy="923530"/>
            </a:xfrm>
            <a:custGeom>
              <a:avLst/>
              <a:gdLst>
                <a:gd name="T0" fmla="*/ 5 w 512"/>
                <a:gd name="T1" fmla="*/ 308 h 312"/>
                <a:gd name="T2" fmla="*/ 5 w 512"/>
                <a:gd name="T3" fmla="*/ 312 h 312"/>
                <a:gd name="T4" fmla="*/ 461 w 512"/>
                <a:gd name="T5" fmla="*/ 312 h 312"/>
                <a:gd name="T6" fmla="*/ 512 w 512"/>
                <a:gd name="T7" fmla="*/ 47 h 312"/>
                <a:gd name="T8" fmla="*/ 512 w 512"/>
                <a:gd name="T9" fmla="*/ 40 h 312"/>
                <a:gd name="T10" fmla="*/ 501 w 512"/>
                <a:gd name="T11" fmla="*/ 12 h 312"/>
                <a:gd name="T12" fmla="*/ 472 w 512"/>
                <a:gd name="T13" fmla="*/ 0 h 312"/>
                <a:gd name="T14" fmla="*/ 94 w 512"/>
                <a:gd name="T15" fmla="*/ 0 h 312"/>
                <a:gd name="T16" fmla="*/ 55 w 512"/>
                <a:gd name="T17" fmla="*/ 32 h 312"/>
                <a:gd name="T18" fmla="*/ 0 w 512"/>
                <a:gd name="T19" fmla="*/ 312 h 312"/>
                <a:gd name="T20" fmla="*/ 5 w 512"/>
                <a:gd name="T21" fmla="*/ 312 h 312"/>
                <a:gd name="T22" fmla="*/ 5 w 512"/>
                <a:gd name="T23" fmla="*/ 308 h 312"/>
                <a:gd name="T24" fmla="*/ 9 w 512"/>
                <a:gd name="T25" fmla="*/ 308 h 312"/>
                <a:gd name="T26" fmla="*/ 62 w 512"/>
                <a:gd name="T27" fmla="*/ 34 h 312"/>
                <a:gd name="T28" fmla="*/ 94 w 512"/>
                <a:gd name="T29" fmla="*/ 8 h 312"/>
                <a:gd name="T30" fmla="*/ 472 w 512"/>
                <a:gd name="T31" fmla="*/ 8 h 312"/>
                <a:gd name="T32" fmla="*/ 495 w 512"/>
                <a:gd name="T33" fmla="*/ 17 h 312"/>
                <a:gd name="T34" fmla="*/ 504 w 512"/>
                <a:gd name="T35" fmla="*/ 40 h 312"/>
                <a:gd name="T36" fmla="*/ 504 w 512"/>
                <a:gd name="T37" fmla="*/ 46 h 312"/>
                <a:gd name="T38" fmla="*/ 454 w 512"/>
                <a:gd name="T39" fmla="*/ 304 h 312"/>
                <a:gd name="T40" fmla="*/ 5 w 512"/>
                <a:gd name="T41" fmla="*/ 304 h 312"/>
                <a:gd name="T42" fmla="*/ 5 w 512"/>
                <a:gd name="T43" fmla="*/ 308 h 312"/>
                <a:gd name="T44" fmla="*/ 9 w 512"/>
                <a:gd name="T45" fmla="*/ 308 h 312"/>
                <a:gd name="T46" fmla="*/ 5 w 512"/>
                <a:gd name="T47" fmla="*/ 30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312">
                  <a:moveTo>
                    <a:pt x="5" y="308"/>
                  </a:moveTo>
                  <a:cubicBezTo>
                    <a:pt x="5" y="312"/>
                    <a:pt x="5" y="312"/>
                    <a:pt x="5" y="312"/>
                  </a:cubicBezTo>
                  <a:cubicBezTo>
                    <a:pt x="461" y="312"/>
                    <a:pt x="461" y="312"/>
                    <a:pt x="461" y="312"/>
                  </a:cubicBezTo>
                  <a:cubicBezTo>
                    <a:pt x="512" y="47"/>
                    <a:pt x="512" y="47"/>
                    <a:pt x="512" y="47"/>
                  </a:cubicBezTo>
                  <a:cubicBezTo>
                    <a:pt x="512" y="45"/>
                    <a:pt x="512" y="42"/>
                    <a:pt x="512" y="40"/>
                  </a:cubicBezTo>
                  <a:cubicBezTo>
                    <a:pt x="512" y="29"/>
                    <a:pt x="508" y="19"/>
                    <a:pt x="501" y="12"/>
                  </a:cubicBezTo>
                  <a:cubicBezTo>
                    <a:pt x="494" y="4"/>
                    <a:pt x="484" y="0"/>
                    <a:pt x="472" y="0"/>
                  </a:cubicBezTo>
                  <a:cubicBezTo>
                    <a:pt x="94" y="0"/>
                    <a:pt x="94" y="0"/>
                    <a:pt x="94" y="0"/>
                  </a:cubicBezTo>
                  <a:cubicBezTo>
                    <a:pt x="75" y="0"/>
                    <a:pt x="58" y="13"/>
                    <a:pt x="55" y="32"/>
                  </a:cubicBezTo>
                  <a:cubicBezTo>
                    <a:pt x="0" y="312"/>
                    <a:pt x="0" y="312"/>
                    <a:pt x="0" y="312"/>
                  </a:cubicBezTo>
                  <a:cubicBezTo>
                    <a:pt x="5" y="312"/>
                    <a:pt x="5" y="312"/>
                    <a:pt x="5" y="312"/>
                  </a:cubicBezTo>
                  <a:cubicBezTo>
                    <a:pt x="5" y="308"/>
                    <a:pt x="5" y="308"/>
                    <a:pt x="5" y="308"/>
                  </a:cubicBezTo>
                  <a:cubicBezTo>
                    <a:pt x="9" y="308"/>
                    <a:pt x="9" y="308"/>
                    <a:pt x="9" y="308"/>
                  </a:cubicBezTo>
                  <a:cubicBezTo>
                    <a:pt x="62" y="34"/>
                    <a:pt x="62" y="34"/>
                    <a:pt x="62" y="34"/>
                  </a:cubicBezTo>
                  <a:cubicBezTo>
                    <a:pt x="65" y="19"/>
                    <a:pt x="79" y="8"/>
                    <a:pt x="94" y="8"/>
                  </a:cubicBezTo>
                  <a:cubicBezTo>
                    <a:pt x="472" y="8"/>
                    <a:pt x="472" y="8"/>
                    <a:pt x="472" y="8"/>
                  </a:cubicBezTo>
                  <a:cubicBezTo>
                    <a:pt x="481" y="8"/>
                    <a:pt x="489" y="11"/>
                    <a:pt x="495" y="17"/>
                  </a:cubicBezTo>
                  <a:cubicBezTo>
                    <a:pt x="501" y="23"/>
                    <a:pt x="504" y="31"/>
                    <a:pt x="504" y="40"/>
                  </a:cubicBezTo>
                  <a:cubicBezTo>
                    <a:pt x="504" y="42"/>
                    <a:pt x="504" y="44"/>
                    <a:pt x="504" y="46"/>
                  </a:cubicBezTo>
                  <a:cubicBezTo>
                    <a:pt x="454" y="304"/>
                    <a:pt x="454" y="304"/>
                    <a:pt x="454" y="304"/>
                  </a:cubicBezTo>
                  <a:cubicBezTo>
                    <a:pt x="5" y="304"/>
                    <a:pt x="5" y="304"/>
                    <a:pt x="5" y="304"/>
                  </a:cubicBezTo>
                  <a:cubicBezTo>
                    <a:pt x="5" y="308"/>
                    <a:pt x="5" y="308"/>
                    <a:pt x="5" y="308"/>
                  </a:cubicBezTo>
                  <a:cubicBezTo>
                    <a:pt x="9" y="308"/>
                    <a:pt x="9" y="308"/>
                    <a:pt x="9" y="308"/>
                  </a:cubicBezTo>
                  <a:cubicBezTo>
                    <a:pt x="5" y="308"/>
                    <a:pt x="5" y="308"/>
                    <a:pt x="5" y="30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6" name="Freeform 127">
              <a:extLst>
                <a:ext uri="{FF2B5EF4-FFF2-40B4-BE49-F238E27FC236}">
                  <a16:creationId xmlns:a16="http://schemas.microsoft.com/office/drawing/2014/main" id="{45BFF7FC-5DAC-4ACC-9E3F-A82B1649D012}"/>
                </a:ext>
              </a:extLst>
            </p:cNvPr>
            <p:cNvSpPr>
              <a:spLocks/>
            </p:cNvSpPr>
            <p:nvPr/>
          </p:nvSpPr>
          <p:spPr bwMode="auto">
            <a:xfrm>
              <a:off x="2578495" y="4694515"/>
              <a:ext cx="1328463" cy="89511"/>
            </a:xfrm>
            <a:custGeom>
              <a:avLst/>
              <a:gdLst>
                <a:gd name="T0" fmla="*/ 935 w 935"/>
                <a:gd name="T1" fmla="*/ 0 h 63"/>
                <a:gd name="T2" fmla="*/ 13 w 935"/>
                <a:gd name="T3" fmla="*/ 0 h 63"/>
                <a:gd name="T4" fmla="*/ 0 w 935"/>
                <a:gd name="T5" fmla="*/ 63 h 63"/>
                <a:gd name="T6" fmla="*/ 922 w 935"/>
                <a:gd name="T7" fmla="*/ 63 h 63"/>
                <a:gd name="T8" fmla="*/ 935 w 935"/>
                <a:gd name="T9" fmla="*/ 0 h 63"/>
              </a:gdLst>
              <a:ahLst/>
              <a:cxnLst>
                <a:cxn ang="0">
                  <a:pos x="T0" y="T1"/>
                </a:cxn>
                <a:cxn ang="0">
                  <a:pos x="T2" y="T3"/>
                </a:cxn>
                <a:cxn ang="0">
                  <a:pos x="T4" y="T5"/>
                </a:cxn>
                <a:cxn ang="0">
                  <a:pos x="T6" y="T7"/>
                </a:cxn>
                <a:cxn ang="0">
                  <a:pos x="T8" y="T9"/>
                </a:cxn>
              </a:cxnLst>
              <a:rect l="0" t="0" r="r" b="b"/>
              <a:pathLst>
                <a:path w="935" h="63">
                  <a:moveTo>
                    <a:pt x="935" y="0"/>
                  </a:moveTo>
                  <a:lnTo>
                    <a:pt x="13" y="0"/>
                  </a:lnTo>
                  <a:lnTo>
                    <a:pt x="0" y="63"/>
                  </a:lnTo>
                  <a:lnTo>
                    <a:pt x="922" y="63"/>
                  </a:lnTo>
                  <a:lnTo>
                    <a:pt x="935" y="0"/>
                  </a:lnTo>
                  <a:close/>
                </a:path>
              </a:pathLst>
            </a:custGeom>
            <a:solidFill>
              <a:srgbClr val="EBEBEA"/>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7" name="Freeform 128">
              <a:extLst>
                <a:ext uri="{FF2B5EF4-FFF2-40B4-BE49-F238E27FC236}">
                  <a16:creationId xmlns:a16="http://schemas.microsoft.com/office/drawing/2014/main" id="{116FFFDF-660E-4674-B3F5-53E1DB6DEA0D}"/>
                </a:ext>
              </a:extLst>
            </p:cNvPr>
            <p:cNvSpPr>
              <a:spLocks/>
            </p:cNvSpPr>
            <p:nvPr/>
          </p:nvSpPr>
          <p:spPr bwMode="auto">
            <a:xfrm>
              <a:off x="2578495" y="4694515"/>
              <a:ext cx="1328463" cy="89511"/>
            </a:xfrm>
            <a:custGeom>
              <a:avLst/>
              <a:gdLst>
                <a:gd name="T0" fmla="*/ 935 w 935"/>
                <a:gd name="T1" fmla="*/ 0 h 63"/>
                <a:gd name="T2" fmla="*/ 13 w 935"/>
                <a:gd name="T3" fmla="*/ 0 h 63"/>
                <a:gd name="T4" fmla="*/ 0 w 935"/>
                <a:gd name="T5" fmla="*/ 63 h 63"/>
                <a:gd name="T6" fmla="*/ 922 w 935"/>
                <a:gd name="T7" fmla="*/ 63 h 63"/>
                <a:gd name="T8" fmla="*/ 935 w 935"/>
                <a:gd name="T9" fmla="*/ 0 h 63"/>
              </a:gdLst>
              <a:ahLst/>
              <a:cxnLst>
                <a:cxn ang="0">
                  <a:pos x="T0" y="T1"/>
                </a:cxn>
                <a:cxn ang="0">
                  <a:pos x="T2" y="T3"/>
                </a:cxn>
                <a:cxn ang="0">
                  <a:pos x="T4" y="T5"/>
                </a:cxn>
                <a:cxn ang="0">
                  <a:pos x="T6" y="T7"/>
                </a:cxn>
                <a:cxn ang="0">
                  <a:pos x="T8" y="T9"/>
                </a:cxn>
              </a:cxnLst>
              <a:rect l="0" t="0" r="r" b="b"/>
              <a:pathLst>
                <a:path w="935" h="63">
                  <a:moveTo>
                    <a:pt x="935" y="0"/>
                  </a:moveTo>
                  <a:lnTo>
                    <a:pt x="13" y="0"/>
                  </a:lnTo>
                  <a:lnTo>
                    <a:pt x="0" y="63"/>
                  </a:lnTo>
                  <a:lnTo>
                    <a:pt x="922" y="63"/>
                  </a:lnTo>
                  <a:lnTo>
                    <a:pt x="9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8" name="Freeform 130">
              <a:extLst>
                <a:ext uri="{FF2B5EF4-FFF2-40B4-BE49-F238E27FC236}">
                  <a16:creationId xmlns:a16="http://schemas.microsoft.com/office/drawing/2014/main" id="{413D3611-95A2-4C61-94DB-F0B1425F0EE1}"/>
                </a:ext>
              </a:extLst>
            </p:cNvPr>
            <p:cNvSpPr>
              <a:spLocks/>
            </p:cNvSpPr>
            <p:nvPr/>
          </p:nvSpPr>
          <p:spPr bwMode="auto">
            <a:xfrm>
              <a:off x="2564287" y="4694515"/>
              <a:ext cx="1351196" cy="100878"/>
            </a:xfrm>
            <a:custGeom>
              <a:avLst/>
              <a:gdLst>
                <a:gd name="T0" fmla="*/ 951 w 951"/>
                <a:gd name="T1" fmla="*/ 0 h 71"/>
                <a:gd name="T2" fmla="*/ 945 w 951"/>
                <a:gd name="T3" fmla="*/ 0 h 71"/>
                <a:gd name="T4" fmla="*/ 932 w 951"/>
                <a:gd name="T5" fmla="*/ 63 h 71"/>
                <a:gd name="T6" fmla="*/ 10 w 951"/>
                <a:gd name="T7" fmla="*/ 63 h 71"/>
                <a:gd name="T8" fmla="*/ 23 w 951"/>
                <a:gd name="T9" fmla="*/ 0 h 71"/>
                <a:gd name="T10" fmla="*/ 12 w 951"/>
                <a:gd name="T11" fmla="*/ 0 h 71"/>
                <a:gd name="T12" fmla="*/ 0 w 951"/>
                <a:gd name="T13" fmla="*/ 71 h 71"/>
                <a:gd name="T14" fmla="*/ 939 w 951"/>
                <a:gd name="T15" fmla="*/ 71 h 71"/>
                <a:gd name="T16" fmla="*/ 951 w 951"/>
                <a:gd name="T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1" h="71">
                  <a:moveTo>
                    <a:pt x="951" y="0"/>
                  </a:moveTo>
                  <a:lnTo>
                    <a:pt x="945" y="0"/>
                  </a:lnTo>
                  <a:lnTo>
                    <a:pt x="932" y="63"/>
                  </a:lnTo>
                  <a:lnTo>
                    <a:pt x="10" y="63"/>
                  </a:lnTo>
                  <a:lnTo>
                    <a:pt x="23" y="0"/>
                  </a:lnTo>
                  <a:lnTo>
                    <a:pt x="12" y="0"/>
                  </a:lnTo>
                  <a:lnTo>
                    <a:pt x="0" y="71"/>
                  </a:lnTo>
                  <a:lnTo>
                    <a:pt x="939" y="71"/>
                  </a:lnTo>
                  <a:lnTo>
                    <a:pt x="9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9" name="Oval 132">
              <a:extLst>
                <a:ext uri="{FF2B5EF4-FFF2-40B4-BE49-F238E27FC236}">
                  <a16:creationId xmlns:a16="http://schemas.microsoft.com/office/drawing/2014/main" id="{3BAC524F-DAE7-4014-9237-FC93165659D1}"/>
                </a:ext>
              </a:extLst>
            </p:cNvPr>
            <p:cNvSpPr>
              <a:spLocks noChangeArrowheads="1"/>
            </p:cNvSpPr>
            <p:nvPr/>
          </p:nvSpPr>
          <p:spPr bwMode="auto">
            <a:xfrm>
              <a:off x="2493246" y="4721511"/>
              <a:ext cx="71040" cy="73882"/>
            </a:xfrm>
            <a:prstGeom prst="ellipse">
              <a:avLst/>
            </a:prstGeom>
            <a:solidFill>
              <a:schemeClr val="tx1"/>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0" name="Oval 133">
              <a:extLst>
                <a:ext uri="{FF2B5EF4-FFF2-40B4-BE49-F238E27FC236}">
                  <a16:creationId xmlns:a16="http://schemas.microsoft.com/office/drawing/2014/main" id="{24091DB8-D88A-4100-97EA-EC42546BAADC}"/>
                </a:ext>
              </a:extLst>
            </p:cNvPr>
            <p:cNvSpPr>
              <a:spLocks noChangeArrowheads="1"/>
            </p:cNvSpPr>
            <p:nvPr/>
          </p:nvSpPr>
          <p:spPr bwMode="auto">
            <a:xfrm>
              <a:off x="2493246" y="4721511"/>
              <a:ext cx="71040" cy="73882"/>
            </a:xfrm>
            <a:prstGeom prst="ellipse">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1" name="Freeform 136">
              <a:extLst>
                <a:ext uri="{FF2B5EF4-FFF2-40B4-BE49-F238E27FC236}">
                  <a16:creationId xmlns:a16="http://schemas.microsoft.com/office/drawing/2014/main" id="{8516AA9C-2D07-4A80-BDC5-098681CBF8D9}"/>
                </a:ext>
              </a:extLst>
            </p:cNvPr>
            <p:cNvSpPr>
              <a:spLocks/>
            </p:cNvSpPr>
            <p:nvPr/>
          </p:nvSpPr>
          <p:spPr bwMode="auto">
            <a:xfrm>
              <a:off x="1643598" y="3553989"/>
              <a:ext cx="295530" cy="226787"/>
            </a:xfrm>
            <a:custGeom>
              <a:avLst/>
              <a:gdLst>
                <a:gd name="T0" fmla="*/ 0 w 100"/>
                <a:gd name="T1" fmla="*/ 0 h 54"/>
                <a:gd name="T2" fmla="*/ 0 w 100"/>
                <a:gd name="T3" fmla="*/ 37 h 54"/>
                <a:gd name="T4" fmla="*/ 0 w 100"/>
                <a:gd name="T5" fmla="*/ 41 h 54"/>
                <a:gd name="T6" fmla="*/ 50 w 100"/>
                <a:gd name="T7" fmla="*/ 54 h 54"/>
                <a:gd name="T8" fmla="*/ 68 w 100"/>
                <a:gd name="T9" fmla="*/ 54 h 54"/>
                <a:gd name="T10" fmla="*/ 100 w 100"/>
                <a:gd name="T11" fmla="*/ 47 h 54"/>
                <a:gd name="T12" fmla="*/ 100 w 100"/>
                <a:gd name="T13" fmla="*/ 47 h 54"/>
                <a:gd name="T14" fmla="*/ 100 w 100"/>
                <a:gd name="T15" fmla="*/ 15 h 54"/>
                <a:gd name="T16" fmla="*/ 100 w 100"/>
                <a:gd name="T17" fmla="*/ 15 h 54"/>
                <a:gd name="T18" fmla="*/ 0 w 100"/>
                <a:gd name="T19" fmla="*/ 0 h 54"/>
                <a:gd name="connsiteX0" fmla="*/ 49 w 10049"/>
                <a:gd name="connsiteY0" fmla="*/ 0 h 10192"/>
                <a:gd name="connsiteX1" fmla="*/ 49 w 10049"/>
                <a:gd name="connsiteY1" fmla="*/ 6852 h 10192"/>
                <a:gd name="connsiteX2" fmla="*/ 718 w 10049"/>
                <a:gd name="connsiteY2" fmla="*/ 7406 h 10192"/>
                <a:gd name="connsiteX3" fmla="*/ 5049 w 10049"/>
                <a:gd name="connsiteY3" fmla="*/ 10000 h 10192"/>
                <a:gd name="connsiteX4" fmla="*/ 6849 w 10049"/>
                <a:gd name="connsiteY4" fmla="*/ 10000 h 10192"/>
                <a:gd name="connsiteX5" fmla="*/ 10049 w 10049"/>
                <a:gd name="connsiteY5" fmla="*/ 8704 h 10192"/>
                <a:gd name="connsiteX6" fmla="*/ 10049 w 10049"/>
                <a:gd name="connsiteY6" fmla="*/ 8704 h 10192"/>
                <a:gd name="connsiteX7" fmla="*/ 10049 w 10049"/>
                <a:gd name="connsiteY7" fmla="*/ 2778 h 10192"/>
                <a:gd name="connsiteX8" fmla="*/ 10049 w 10049"/>
                <a:gd name="connsiteY8" fmla="*/ 2778 h 10192"/>
                <a:gd name="connsiteX9" fmla="*/ 49 w 10049"/>
                <a:gd name="connsiteY9" fmla="*/ 0 h 10192"/>
                <a:gd name="connsiteX0" fmla="*/ 0 w 10000"/>
                <a:gd name="connsiteY0" fmla="*/ 0 h 10192"/>
                <a:gd name="connsiteX1" fmla="*/ 223 w 10000"/>
                <a:gd name="connsiteY1" fmla="*/ 6199 h 10192"/>
                <a:gd name="connsiteX2" fmla="*/ 669 w 10000"/>
                <a:gd name="connsiteY2" fmla="*/ 7406 h 10192"/>
                <a:gd name="connsiteX3" fmla="*/ 5000 w 10000"/>
                <a:gd name="connsiteY3" fmla="*/ 10000 h 10192"/>
                <a:gd name="connsiteX4" fmla="*/ 6800 w 10000"/>
                <a:gd name="connsiteY4" fmla="*/ 10000 h 10192"/>
                <a:gd name="connsiteX5" fmla="*/ 10000 w 10000"/>
                <a:gd name="connsiteY5" fmla="*/ 8704 h 10192"/>
                <a:gd name="connsiteX6" fmla="*/ 10000 w 10000"/>
                <a:gd name="connsiteY6" fmla="*/ 8704 h 10192"/>
                <a:gd name="connsiteX7" fmla="*/ 10000 w 10000"/>
                <a:gd name="connsiteY7" fmla="*/ 2778 h 10192"/>
                <a:gd name="connsiteX8" fmla="*/ 10000 w 10000"/>
                <a:gd name="connsiteY8" fmla="*/ 2778 h 10192"/>
                <a:gd name="connsiteX9" fmla="*/ 0 w 10000"/>
                <a:gd name="connsiteY9" fmla="*/ 0 h 10192"/>
                <a:gd name="connsiteX0" fmla="*/ 0 w 10185"/>
                <a:gd name="connsiteY0" fmla="*/ 0 h 10192"/>
                <a:gd name="connsiteX1" fmla="*/ 223 w 10185"/>
                <a:gd name="connsiteY1" fmla="*/ 6199 h 10192"/>
                <a:gd name="connsiteX2" fmla="*/ 669 w 10185"/>
                <a:gd name="connsiteY2" fmla="*/ 7406 h 10192"/>
                <a:gd name="connsiteX3" fmla="*/ 5000 w 10185"/>
                <a:gd name="connsiteY3" fmla="*/ 10000 h 10192"/>
                <a:gd name="connsiteX4" fmla="*/ 6800 w 10185"/>
                <a:gd name="connsiteY4" fmla="*/ 10000 h 10192"/>
                <a:gd name="connsiteX5" fmla="*/ 10000 w 10185"/>
                <a:gd name="connsiteY5" fmla="*/ 8704 h 10192"/>
                <a:gd name="connsiteX6" fmla="*/ 9777 w 10185"/>
                <a:gd name="connsiteY6" fmla="*/ 7771 h 10192"/>
                <a:gd name="connsiteX7" fmla="*/ 10000 w 10185"/>
                <a:gd name="connsiteY7" fmla="*/ 2778 h 10192"/>
                <a:gd name="connsiteX8" fmla="*/ 10000 w 10185"/>
                <a:gd name="connsiteY8" fmla="*/ 2778 h 10192"/>
                <a:gd name="connsiteX9" fmla="*/ 0 w 10185"/>
                <a:gd name="connsiteY9" fmla="*/ 0 h 10192"/>
                <a:gd name="connsiteX0" fmla="*/ 0 w 10000"/>
                <a:gd name="connsiteY0" fmla="*/ 0 h 10285"/>
                <a:gd name="connsiteX1" fmla="*/ 223 w 10000"/>
                <a:gd name="connsiteY1" fmla="*/ 6199 h 10285"/>
                <a:gd name="connsiteX2" fmla="*/ 669 w 10000"/>
                <a:gd name="connsiteY2" fmla="*/ 7406 h 10285"/>
                <a:gd name="connsiteX3" fmla="*/ 5000 w 10000"/>
                <a:gd name="connsiteY3" fmla="*/ 10000 h 10285"/>
                <a:gd name="connsiteX4" fmla="*/ 6800 w 10000"/>
                <a:gd name="connsiteY4" fmla="*/ 10000 h 10285"/>
                <a:gd name="connsiteX5" fmla="*/ 9628 w 10000"/>
                <a:gd name="connsiteY5" fmla="*/ 8051 h 10285"/>
                <a:gd name="connsiteX6" fmla="*/ 9777 w 10000"/>
                <a:gd name="connsiteY6" fmla="*/ 7771 h 10285"/>
                <a:gd name="connsiteX7" fmla="*/ 10000 w 10000"/>
                <a:gd name="connsiteY7" fmla="*/ 2778 h 10285"/>
                <a:gd name="connsiteX8" fmla="*/ 10000 w 10000"/>
                <a:gd name="connsiteY8" fmla="*/ 2778 h 10285"/>
                <a:gd name="connsiteX9" fmla="*/ 0 w 10000"/>
                <a:gd name="connsiteY9" fmla="*/ 0 h 10285"/>
                <a:gd name="connsiteX0" fmla="*/ 0 w 10000"/>
                <a:gd name="connsiteY0" fmla="*/ 0 h 10285"/>
                <a:gd name="connsiteX1" fmla="*/ 223 w 10000"/>
                <a:gd name="connsiteY1" fmla="*/ 6199 h 10285"/>
                <a:gd name="connsiteX2" fmla="*/ 669 w 10000"/>
                <a:gd name="connsiteY2" fmla="*/ 7406 h 10285"/>
                <a:gd name="connsiteX3" fmla="*/ 5000 w 10000"/>
                <a:gd name="connsiteY3" fmla="*/ 10000 h 10285"/>
                <a:gd name="connsiteX4" fmla="*/ 6800 w 10000"/>
                <a:gd name="connsiteY4" fmla="*/ 10000 h 10285"/>
                <a:gd name="connsiteX5" fmla="*/ 9628 w 10000"/>
                <a:gd name="connsiteY5" fmla="*/ 8051 h 10285"/>
                <a:gd name="connsiteX6" fmla="*/ 9777 w 10000"/>
                <a:gd name="connsiteY6" fmla="*/ 7771 h 10285"/>
                <a:gd name="connsiteX7" fmla="*/ 10000 w 10000"/>
                <a:gd name="connsiteY7" fmla="*/ 2778 h 10285"/>
                <a:gd name="connsiteX8" fmla="*/ 10000 w 10000"/>
                <a:gd name="connsiteY8" fmla="*/ 2778 h 10285"/>
                <a:gd name="connsiteX9" fmla="*/ 0 w 10000"/>
                <a:gd name="connsiteY9" fmla="*/ 0 h 10285"/>
                <a:gd name="connsiteX0" fmla="*/ 0 w 10000"/>
                <a:gd name="connsiteY0" fmla="*/ 0 h 10194"/>
                <a:gd name="connsiteX1" fmla="*/ 223 w 10000"/>
                <a:gd name="connsiteY1" fmla="*/ 6199 h 10194"/>
                <a:gd name="connsiteX2" fmla="*/ 669 w 10000"/>
                <a:gd name="connsiteY2" fmla="*/ 7406 h 10194"/>
                <a:gd name="connsiteX3" fmla="*/ 5000 w 10000"/>
                <a:gd name="connsiteY3" fmla="*/ 10000 h 10194"/>
                <a:gd name="connsiteX4" fmla="*/ 6800 w 10000"/>
                <a:gd name="connsiteY4" fmla="*/ 10000 h 10194"/>
                <a:gd name="connsiteX5" fmla="*/ 9628 w 10000"/>
                <a:gd name="connsiteY5" fmla="*/ 8051 h 10194"/>
                <a:gd name="connsiteX6" fmla="*/ 9777 w 10000"/>
                <a:gd name="connsiteY6" fmla="*/ 7771 h 10194"/>
                <a:gd name="connsiteX7" fmla="*/ 10000 w 10000"/>
                <a:gd name="connsiteY7" fmla="*/ 2778 h 10194"/>
                <a:gd name="connsiteX8" fmla="*/ 10000 w 10000"/>
                <a:gd name="connsiteY8" fmla="*/ 2778 h 10194"/>
                <a:gd name="connsiteX9" fmla="*/ 0 w 10000"/>
                <a:gd name="connsiteY9" fmla="*/ 0 h 10194"/>
                <a:gd name="connsiteX0" fmla="*/ 0 w 10000"/>
                <a:gd name="connsiteY0" fmla="*/ 0 h 10033"/>
                <a:gd name="connsiteX1" fmla="*/ 223 w 10000"/>
                <a:gd name="connsiteY1" fmla="*/ 6199 h 10033"/>
                <a:gd name="connsiteX2" fmla="*/ 669 w 10000"/>
                <a:gd name="connsiteY2" fmla="*/ 740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223 w 10000"/>
                <a:gd name="connsiteY1" fmla="*/ 6199 h 10033"/>
                <a:gd name="connsiteX2" fmla="*/ 669 w 10000"/>
                <a:gd name="connsiteY2" fmla="*/ 740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223 w 10000"/>
                <a:gd name="connsiteY1" fmla="*/ 6199 h 10033"/>
                <a:gd name="connsiteX2" fmla="*/ 752 w 10000"/>
                <a:gd name="connsiteY2" fmla="*/ 714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389 w 10000"/>
                <a:gd name="connsiteY1" fmla="*/ 5991 h 10033"/>
                <a:gd name="connsiteX2" fmla="*/ 752 w 10000"/>
                <a:gd name="connsiteY2" fmla="*/ 714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33">
                  <a:moveTo>
                    <a:pt x="0" y="0"/>
                  </a:moveTo>
                  <a:cubicBezTo>
                    <a:pt x="0" y="6852"/>
                    <a:pt x="264" y="4800"/>
                    <a:pt x="389" y="5991"/>
                  </a:cubicBezTo>
                  <a:cubicBezTo>
                    <a:pt x="514" y="7182"/>
                    <a:pt x="752" y="6960"/>
                    <a:pt x="752" y="7146"/>
                  </a:cubicBezTo>
                  <a:cubicBezTo>
                    <a:pt x="2252" y="8627"/>
                    <a:pt x="2318" y="9932"/>
                    <a:pt x="5000" y="10000"/>
                  </a:cubicBezTo>
                  <a:cubicBezTo>
                    <a:pt x="6063" y="10068"/>
                    <a:pt x="6070" y="10013"/>
                    <a:pt x="6800" y="10000"/>
                  </a:cubicBezTo>
                  <a:cubicBezTo>
                    <a:pt x="7571" y="9675"/>
                    <a:pt x="9132" y="9152"/>
                    <a:pt x="9628" y="8051"/>
                  </a:cubicBezTo>
                  <a:cubicBezTo>
                    <a:pt x="10124" y="7679"/>
                    <a:pt x="9715" y="8650"/>
                    <a:pt x="9777" y="7771"/>
                  </a:cubicBezTo>
                  <a:cubicBezTo>
                    <a:pt x="9839" y="6892"/>
                    <a:pt x="9926" y="4442"/>
                    <a:pt x="10000" y="2778"/>
                  </a:cubicBezTo>
                  <a:lnTo>
                    <a:pt x="10000" y="2778"/>
                  </a:lnTo>
                  <a:lnTo>
                    <a:pt x="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2" name="Freeform 138">
              <a:extLst>
                <a:ext uri="{FF2B5EF4-FFF2-40B4-BE49-F238E27FC236}">
                  <a16:creationId xmlns:a16="http://schemas.microsoft.com/office/drawing/2014/main" id="{2A0AB6DF-330A-4149-B6DE-A8D355813871}"/>
                </a:ext>
              </a:extLst>
            </p:cNvPr>
            <p:cNvSpPr>
              <a:spLocks/>
            </p:cNvSpPr>
            <p:nvPr/>
          </p:nvSpPr>
          <p:spPr bwMode="auto">
            <a:xfrm>
              <a:off x="1298339" y="3655899"/>
              <a:ext cx="214543" cy="514336"/>
            </a:xfrm>
            <a:custGeom>
              <a:avLst/>
              <a:gdLst>
                <a:gd name="T0" fmla="*/ 73 w 73"/>
                <a:gd name="T1" fmla="*/ 91 h 174"/>
                <a:gd name="T2" fmla="*/ 73 w 73"/>
                <a:gd name="T3" fmla="*/ 174 h 174"/>
                <a:gd name="T4" fmla="*/ 0 w 73"/>
                <a:gd name="T5" fmla="*/ 174 h 174"/>
                <a:gd name="T6" fmla="*/ 0 w 73"/>
                <a:gd name="T7" fmla="*/ 67 h 174"/>
                <a:gd name="T8" fmla="*/ 67 w 73"/>
                <a:gd name="T9" fmla="*/ 0 h 174"/>
                <a:gd name="T10" fmla="*/ 73 w 73"/>
                <a:gd name="T11" fmla="*/ 0 h 174"/>
              </a:gdLst>
              <a:ahLst/>
              <a:cxnLst>
                <a:cxn ang="0">
                  <a:pos x="T0" y="T1"/>
                </a:cxn>
                <a:cxn ang="0">
                  <a:pos x="T2" y="T3"/>
                </a:cxn>
                <a:cxn ang="0">
                  <a:pos x="T4" y="T5"/>
                </a:cxn>
                <a:cxn ang="0">
                  <a:pos x="T6" y="T7"/>
                </a:cxn>
                <a:cxn ang="0">
                  <a:pos x="T8" y="T9"/>
                </a:cxn>
                <a:cxn ang="0">
                  <a:pos x="T10" y="T11"/>
                </a:cxn>
              </a:cxnLst>
              <a:rect l="0" t="0" r="r" b="b"/>
              <a:pathLst>
                <a:path w="73" h="174">
                  <a:moveTo>
                    <a:pt x="73" y="91"/>
                  </a:moveTo>
                  <a:cubicBezTo>
                    <a:pt x="73" y="174"/>
                    <a:pt x="73" y="174"/>
                    <a:pt x="73" y="174"/>
                  </a:cubicBezTo>
                  <a:cubicBezTo>
                    <a:pt x="0" y="174"/>
                    <a:pt x="0" y="174"/>
                    <a:pt x="0" y="174"/>
                  </a:cubicBezTo>
                  <a:cubicBezTo>
                    <a:pt x="0" y="67"/>
                    <a:pt x="0" y="67"/>
                    <a:pt x="0" y="67"/>
                  </a:cubicBezTo>
                  <a:cubicBezTo>
                    <a:pt x="0" y="30"/>
                    <a:pt x="30" y="0"/>
                    <a:pt x="67" y="0"/>
                  </a:cubicBezTo>
                  <a:cubicBezTo>
                    <a:pt x="73" y="0"/>
                    <a:pt x="73" y="0"/>
                    <a:pt x="73" y="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3" name="Freeform 139">
              <a:extLst>
                <a:ext uri="{FF2B5EF4-FFF2-40B4-BE49-F238E27FC236}">
                  <a16:creationId xmlns:a16="http://schemas.microsoft.com/office/drawing/2014/main" id="{000D9B63-4EFA-4C5E-9818-0FBBAB8F54C3}"/>
                </a:ext>
              </a:extLst>
            </p:cNvPr>
            <p:cNvSpPr>
              <a:spLocks/>
            </p:cNvSpPr>
            <p:nvPr/>
          </p:nvSpPr>
          <p:spPr bwMode="auto">
            <a:xfrm>
              <a:off x="1298339" y="3655899"/>
              <a:ext cx="214543" cy="514336"/>
            </a:xfrm>
            <a:custGeom>
              <a:avLst/>
              <a:gdLst>
                <a:gd name="T0" fmla="*/ 73 w 73"/>
                <a:gd name="T1" fmla="*/ 91 h 174"/>
                <a:gd name="T2" fmla="*/ 73 w 73"/>
                <a:gd name="T3" fmla="*/ 174 h 174"/>
                <a:gd name="T4" fmla="*/ 0 w 73"/>
                <a:gd name="T5" fmla="*/ 174 h 174"/>
                <a:gd name="T6" fmla="*/ 0 w 73"/>
                <a:gd name="T7" fmla="*/ 67 h 174"/>
                <a:gd name="T8" fmla="*/ 67 w 73"/>
                <a:gd name="T9" fmla="*/ 0 h 174"/>
                <a:gd name="T10" fmla="*/ 73 w 73"/>
                <a:gd name="T11" fmla="*/ 0 h 174"/>
              </a:gdLst>
              <a:ahLst/>
              <a:cxnLst>
                <a:cxn ang="0">
                  <a:pos x="T0" y="T1"/>
                </a:cxn>
                <a:cxn ang="0">
                  <a:pos x="T2" y="T3"/>
                </a:cxn>
                <a:cxn ang="0">
                  <a:pos x="T4" y="T5"/>
                </a:cxn>
                <a:cxn ang="0">
                  <a:pos x="T6" y="T7"/>
                </a:cxn>
                <a:cxn ang="0">
                  <a:pos x="T8" y="T9"/>
                </a:cxn>
                <a:cxn ang="0">
                  <a:pos x="T10" y="T11"/>
                </a:cxn>
              </a:cxnLst>
              <a:rect l="0" t="0" r="r" b="b"/>
              <a:pathLst>
                <a:path w="73" h="174">
                  <a:moveTo>
                    <a:pt x="73" y="91"/>
                  </a:moveTo>
                  <a:cubicBezTo>
                    <a:pt x="73" y="174"/>
                    <a:pt x="73" y="174"/>
                    <a:pt x="73" y="174"/>
                  </a:cubicBezTo>
                  <a:cubicBezTo>
                    <a:pt x="0" y="174"/>
                    <a:pt x="0" y="174"/>
                    <a:pt x="0" y="174"/>
                  </a:cubicBezTo>
                  <a:cubicBezTo>
                    <a:pt x="0" y="67"/>
                    <a:pt x="0" y="67"/>
                    <a:pt x="0" y="67"/>
                  </a:cubicBezTo>
                  <a:cubicBezTo>
                    <a:pt x="0" y="30"/>
                    <a:pt x="30" y="0"/>
                    <a:pt x="67" y="0"/>
                  </a:cubicBezTo>
                  <a:cubicBezTo>
                    <a:pt x="73" y="0"/>
                    <a:pt x="73" y="0"/>
                    <a:pt x="73" y="0"/>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4" name="Rectangle 140">
              <a:extLst>
                <a:ext uri="{FF2B5EF4-FFF2-40B4-BE49-F238E27FC236}">
                  <a16:creationId xmlns:a16="http://schemas.microsoft.com/office/drawing/2014/main" id="{1BC372A3-DC30-486E-B1B0-7F048C3DA90C}"/>
                </a:ext>
              </a:extLst>
            </p:cNvPr>
            <p:cNvSpPr>
              <a:spLocks noChangeArrowheads="1"/>
            </p:cNvSpPr>
            <p:nvPr/>
          </p:nvSpPr>
          <p:spPr bwMode="auto">
            <a:xfrm>
              <a:off x="1298116" y="4926496"/>
              <a:ext cx="866698" cy="221647"/>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5" name="Freeform 142">
              <a:extLst>
                <a:ext uri="{FF2B5EF4-FFF2-40B4-BE49-F238E27FC236}">
                  <a16:creationId xmlns:a16="http://schemas.microsoft.com/office/drawing/2014/main" id="{587D3FD1-B7F1-446E-8DD7-035649886EF4}"/>
                </a:ext>
              </a:extLst>
            </p:cNvPr>
            <p:cNvSpPr>
              <a:spLocks/>
            </p:cNvSpPr>
            <p:nvPr/>
          </p:nvSpPr>
          <p:spPr bwMode="auto">
            <a:xfrm>
              <a:off x="1657806" y="4546750"/>
              <a:ext cx="248643" cy="76725"/>
            </a:xfrm>
            <a:custGeom>
              <a:avLst/>
              <a:gdLst>
                <a:gd name="T0" fmla="*/ 13 w 84"/>
                <a:gd name="T1" fmla="*/ 26 h 26"/>
                <a:gd name="T2" fmla="*/ 71 w 84"/>
                <a:gd name="T3" fmla="*/ 26 h 26"/>
                <a:gd name="T4" fmla="*/ 84 w 84"/>
                <a:gd name="T5" fmla="*/ 13 h 26"/>
                <a:gd name="T6" fmla="*/ 71 w 84"/>
                <a:gd name="T7" fmla="*/ 0 h 26"/>
                <a:gd name="T8" fmla="*/ 13 w 84"/>
                <a:gd name="T9" fmla="*/ 0 h 26"/>
                <a:gd name="T10" fmla="*/ 0 w 84"/>
                <a:gd name="T11" fmla="*/ 13 h 26"/>
                <a:gd name="T12" fmla="*/ 13 w 84"/>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4" h="26">
                  <a:moveTo>
                    <a:pt x="13" y="26"/>
                  </a:moveTo>
                  <a:cubicBezTo>
                    <a:pt x="71" y="26"/>
                    <a:pt x="71" y="26"/>
                    <a:pt x="71" y="26"/>
                  </a:cubicBezTo>
                  <a:cubicBezTo>
                    <a:pt x="79" y="26"/>
                    <a:pt x="84" y="20"/>
                    <a:pt x="84" y="13"/>
                  </a:cubicBezTo>
                  <a:cubicBezTo>
                    <a:pt x="84" y="6"/>
                    <a:pt x="79" y="0"/>
                    <a:pt x="71" y="0"/>
                  </a:cubicBezTo>
                  <a:cubicBezTo>
                    <a:pt x="13" y="0"/>
                    <a:pt x="13" y="0"/>
                    <a:pt x="13" y="0"/>
                  </a:cubicBezTo>
                  <a:cubicBezTo>
                    <a:pt x="6" y="0"/>
                    <a:pt x="0" y="6"/>
                    <a:pt x="0" y="13"/>
                  </a:cubicBezTo>
                  <a:cubicBezTo>
                    <a:pt x="0" y="20"/>
                    <a:pt x="6" y="26"/>
                    <a:pt x="13" y="26"/>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6" name="Freeform 143">
              <a:extLst>
                <a:ext uri="{FF2B5EF4-FFF2-40B4-BE49-F238E27FC236}">
                  <a16:creationId xmlns:a16="http://schemas.microsoft.com/office/drawing/2014/main" id="{464C659E-1E9F-4C3E-B3E1-5EE3B48F686C}"/>
                </a:ext>
              </a:extLst>
            </p:cNvPr>
            <p:cNvSpPr>
              <a:spLocks/>
            </p:cNvSpPr>
            <p:nvPr/>
          </p:nvSpPr>
          <p:spPr bwMode="auto">
            <a:xfrm>
              <a:off x="1657806" y="4546750"/>
              <a:ext cx="248643" cy="76725"/>
            </a:xfrm>
            <a:custGeom>
              <a:avLst/>
              <a:gdLst>
                <a:gd name="T0" fmla="*/ 13 w 84"/>
                <a:gd name="T1" fmla="*/ 26 h 26"/>
                <a:gd name="T2" fmla="*/ 71 w 84"/>
                <a:gd name="T3" fmla="*/ 26 h 26"/>
                <a:gd name="T4" fmla="*/ 84 w 84"/>
                <a:gd name="T5" fmla="*/ 13 h 26"/>
                <a:gd name="T6" fmla="*/ 71 w 84"/>
                <a:gd name="T7" fmla="*/ 0 h 26"/>
                <a:gd name="T8" fmla="*/ 13 w 84"/>
                <a:gd name="T9" fmla="*/ 0 h 26"/>
                <a:gd name="T10" fmla="*/ 0 w 84"/>
                <a:gd name="T11" fmla="*/ 13 h 26"/>
                <a:gd name="T12" fmla="*/ 13 w 84"/>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4" h="26">
                  <a:moveTo>
                    <a:pt x="13" y="26"/>
                  </a:moveTo>
                  <a:cubicBezTo>
                    <a:pt x="71" y="26"/>
                    <a:pt x="71" y="26"/>
                    <a:pt x="71" y="26"/>
                  </a:cubicBezTo>
                  <a:cubicBezTo>
                    <a:pt x="79" y="26"/>
                    <a:pt x="84" y="20"/>
                    <a:pt x="84" y="13"/>
                  </a:cubicBezTo>
                  <a:cubicBezTo>
                    <a:pt x="84" y="6"/>
                    <a:pt x="79" y="0"/>
                    <a:pt x="71"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7" name="Freeform 144">
              <a:extLst>
                <a:ext uri="{FF2B5EF4-FFF2-40B4-BE49-F238E27FC236}">
                  <a16:creationId xmlns:a16="http://schemas.microsoft.com/office/drawing/2014/main" id="{D3FA9F01-A541-477D-BE80-29456AB99460}"/>
                </a:ext>
              </a:extLst>
            </p:cNvPr>
            <p:cNvSpPr>
              <a:spLocks/>
            </p:cNvSpPr>
            <p:nvPr/>
          </p:nvSpPr>
          <p:spPr bwMode="auto">
            <a:xfrm>
              <a:off x="1581082" y="4393302"/>
              <a:ext cx="301213" cy="61095"/>
            </a:xfrm>
            <a:custGeom>
              <a:avLst/>
              <a:gdLst>
                <a:gd name="T0" fmla="*/ 97 w 102"/>
                <a:gd name="T1" fmla="*/ 21 h 21"/>
                <a:gd name="T2" fmla="*/ 6 w 102"/>
                <a:gd name="T3" fmla="*/ 21 h 21"/>
                <a:gd name="T4" fmla="*/ 0 w 102"/>
                <a:gd name="T5" fmla="*/ 16 h 21"/>
                <a:gd name="T6" fmla="*/ 0 w 102"/>
                <a:gd name="T7" fmla="*/ 6 h 21"/>
                <a:gd name="T8" fmla="*/ 6 w 102"/>
                <a:gd name="T9" fmla="*/ 0 h 21"/>
                <a:gd name="T10" fmla="*/ 97 w 102"/>
                <a:gd name="T11" fmla="*/ 0 h 21"/>
                <a:gd name="T12" fmla="*/ 102 w 102"/>
                <a:gd name="T13" fmla="*/ 6 h 21"/>
                <a:gd name="T14" fmla="*/ 102 w 102"/>
                <a:gd name="T15" fmla="*/ 16 h 21"/>
                <a:gd name="T16" fmla="*/ 97 w 10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1">
                  <a:moveTo>
                    <a:pt x="97" y="21"/>
                  </a:moveTo>
                  <a:cubicBezTo>
                    <a:pt x="6" y="21"/>
                    <a:pt x="6" y="21"/>
                    <a:pt x="6" y="21"/>
                  </a:cubicBezTo>
                  <a:cubicBezTo>
                    <a:pt x="3" y="21"/>
                    <a:pt x="0" y="19"/>
                    <a:pt x="0" y="16"/>
                  </a:cubicBezTo>
                  <a:cubicBezTo>
                    <a:pt x="0" y="6"/>
                    <a:pt x="0" y="6"/>
                    <a:pt x="0" y="6"/>
                  </a:cubicBezTo>
                  <a:cubicBezTo>
                    <a:pt x="0" y="3"/>
                    <a:pt x="3" y="0"/>
                    <a:pt x="6" y="0"/>
                  </a:cubicBezTo>
                  <a:cubicBezTo>
                    <a:pt x="97" y="0"/>
                    <a:pt x="97" y="0"/>
                    <a:pt x="97" y="0"/>
                  </a:cubicBezTo>
                  <a:cubicBezTo>
                    <a:pt x="99" y="0"/>
                    <a:pt x="102" y="3"/>
                    <a:pt x="102" y="6"/>
                  </a:cubicBezTo>
                  <a:cubicBezTo>
                    <a:pt x="102" y="16"/>
                    <a:pt x="102" y="16"/>
                    <a:pt x="102" y="16"/>
                  </a:cubicBezTo>
                  <a:cubicBezTo>
                    <a:pt x="102" y="19"/>
                    <a:pt x="99" y="21"/>
                    <a:pt x="97" y="21"/>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8" name="Freeform 146">
              <a:extLst>
                <a:ext uri="{FF2B5EF4-FFF2-40B4-BE49-F238E27FC236}">
                  <a16:creationId xmlns:a16="http://schemas.microsoft.com/office/drawing/2014/main" id="{A8240371-3152-4238-81C5-95B719547D05}"/>
                </a:ext>
              </a:extLst>
            </p:cNvPr>
            <p:cNvSpPr>
              <a:spLocks/>
            </p:cNvSpPr>
            <p:nvPr/>
          </p:nvSpPr>
          <p:spPr bwMode="auto">
            <a:xfrm>
              <a:off x="1605235" y="4505515"/>
              <a:ext cx="252905" cy="335313"/>
            </a:xfrm>
            <a:custGeom>
              <a:avLst/>
              <a:gdLst>
                <a:gd name="T0" fmla="*/ 86 w 86"/>
                <a:gd name="T1" fmla="*/ 0 h 113"/>
                <a:gd name="T2" fmla="*/ 78 w 86"/>
                <a:gd name="T3" fmla="*/ 107 h 113"/>
                <a:gd name="T4" fmla="*/ 72 w 86"/>
                <a:gd name="T5" fmla="*/ 113 h 113"/>
                <a:gd name="T6" fmla="*/ 15 w 86"/>
                <a:gd name="T7" fmla="*/ 113 h 113"/>
                <a:gd name="T8" fmla="*/ 8 w 86"/>
                <a:gd name="T9" fmla="*/ 108 h 113"/>
                <a:gd name="T10" fmla="*/ 0 w 86"/>
                <a:gd name="T11" fmla="*/ 0 h 113"/>
                <a:gd name="T12" fmla="*/ 86 w 8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6" h="113">
                  <a:moveTo>
                    <a:pt x="86" y="0"/>
                  </a:moveTo>
                  <a:cubicBezTo>
                    <a:pt x="78" y="107"/>
                    <a:pt x="78" y="107"/>
                    <a:pt x="78" y="107"/>
                  </a:cubicBezTo>
                  <a:cubicBezTo>
                    <a:pt x="78" y="111"/>
                    <a:pt x="75" y="113"/>
                    <a:pt x="72" y="113"/>
                  </a:cubicBezTo>
                  <a:cubicBezTo>
                    <a:pt x="15" y="113"/>
                    <a:pt x="15" y="113"/>
                    <a:pt x="15" y="113"/>
                  </a:cubicBezTo>
                  <a:cubicBezTo>
                    <a:pt x="11" y="113"/>
                    <a:pt x="8" y="111"/>
                    <a:pt x="8" y="108"/>
                  </a:cubicBezTo>
                  <a:cubicBezTo>
                    <a:pt x="0" y="0"/>
                    <a:pt x="0" y="0"/>
                    <a:pt x="0" y="0"/>
                  </a:cubicBezTo>
                  <a:lnTo>
                    <a:pt x="8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9" name="Freeform 149">
              <a:extLst>
                <a:ext uri="{FF2B5EF4-FFF2-40B4-BE49-F238E27FC236}">
                  <a16:creationId xmlns:a16="http://schemas.microsoft.com/office/drawing/2014/main" id="{EE406ADF-05D5-4AD5-9426-A4CB00898547}"/>
                </a:ext>
              </a:extLst>
            </p:cNvPr>
            <p:cNvSpPr>
              <a:spLocks/>
            </p:cNvSpPr>
            <p:nvPr/>
          </p:nvSpPr>
          <p:spPr bwMode="auto">
            <a:xfrm>
              <a:off x="1622286" y="4330786"/>
              <a:ext cx="218805" cy="62516"/>
            </a:xfrm>
            <a:custGeom>
              <a:avLst/>
              <a:gdLst>
                <a:gd name="T0" fmla="*/ 74 w 74"/>
                <a:gd name="T1" fmla="*/ 21 h 21"/>
                <a:gd name="T2" fmla="*/ 0 w 74"/>
                <a:gd name="T3" fmla="*/ 21 h 21"/>
                <a:gd name="T4" fmla="*/ 0 w 74"/>
                <a:gd name="T5" fmla="*/ 17 h 21"/>
                <a:gd name="T6" fmla="*/ 8 w 74"/>
                <a:gd name="T7" fmla="*/ 7 h 21"/>
                <a:gd name="T8" fmla="*/ 64 w 74"/>
                <a:gd name="T9" fmla="*/ 1 h 21"/>
                <a:gd name="T10" fmla="*/ 74 w 74"/>
                <a:gd name="T11" fmla="*/ 10 h 21"/>
                <a:gd name="T12" fmla="*/ 74 w 7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74" y="21"/>
                  </a:moveTo>
                  <a:cubicBezTo>
                    <a:pt x="0" y="21"/>
                    <a:pt x="0" y="21"/>
                    <a:pt x="0" y="21"/>
                  </a:cubicBezTo>
                  <a:cubicBezTo>
                    <a:pt x="0" y="17"/>
                    <a:pt x="0" y="17"/>
                    <a:pt x="0" y="17"/>
                  </a:cubicBezTo>
                  <a:cubicBezTo>
                    <a:pt x="0" y="12"/>
                    <a:pt x="4" y="8"/>
                    <a:pt x="8" y="7"/>
                  </a:cubicBezTo>
                  <a:cubicBezTo>
                    <a:pt x="64" y="1"/>
                    <a:pt x="64" y="1"/>
                    <a:pt x="64" y="1"/>
                  </a:cubicBezTo>
                  <a:cubicBezTo>
                    <a:pt x="69" y="0"/>
                    <a:pt x="74" y="4"/>
                    <a:pt x="74" y="10"/>
                  </a:cubicBezTo>
                  <a:lnTo>
                    <a:pt x="74" y="21"/>
                  </a:ln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0" name="Freeform 151">
              <a:extLst>
                <a:ext uri="{FF2B5EF4-FFF2-40B4-BE49-F238E27FC236}">
                  <a16:creationId xmlns:a16="http://schemas.microsoft.com/office/drawing/2014/main" id="{4642A265-E2A9-4035-883A-7F524CF1E0CE}"/>
                </a:ext>
              </a:extLst>
            </p:cNvPr>
            <p:cNvSpPr>
              <a:spLocks/>
            </p:cNvSpPr>
            <p:nvPr/>
          </p:nvSpPr>
          <p:spPr bwMode="auto">
            <a:xfrm>
              <a:off x="1602394" y="4452977"/>
              <a:ext cx="255748" cy="335313"/>
            </a:xfrm>
            <a:custGeom>
              <a:avLst/>
              <a:gdLst>
                <a:gd name="T0" fmla="*/ 87 w 87"/>
                <a:gd name="T1" fmla="*/ 0 h 113"/>
                <a:gd name="T2" fmla="*/ 79 w 87"/>
                <a:gd name="T3" fmla="*/ 107 h 113"/>
                <a:gd name="T4" fmla="*/ 72 w 87"/>
                <a:gd name="T5" fmla="*/ 113 h 113"/>
                <a:gd name="T6" fmla="*/ 15 w 87"/>
                <a:gd name="T7" fmla="*/ 113 h 113"/>
                <a:gd name="T8" fmla="*/ 9 w 87"/>
                <a:gd name="T9" fmla="*/ 107 h 113"/>
                <a:gd name="T10" fmla="*/ 0 w 87"/>
                <a:gd name="T11" fmla="*/ 0 h 113"/>
                <a:gd name="T12" fmla="*/ 87 w 87"/>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7" h="113">
                  <a:moveTo>
                    <a:pt x="87" y="0"/>
                  </a:moveTo>
                  <a:cubicBezTo>
                    <a:pt x="79" y="107"/>
                    <a:pt x="79" y="107"/>
                    <a:pt x="79" y="107"/>
                  </a:cubicBezTo>
                  <a:cubicBezTo>
                    <a:pt x="79" y="111"/>
                    <a:pt x="76" y="113"/>
                    <a:pt x="72" y="113"/>
                  </a:cubicBezTo>
                  <a:cubicBezTo>
                    <a:pt x="15" y="113"/>
                    <a:pt x="15" y="113"/>
                    <a:pt x="15" y="113"/>
                  </a:cubicBezTo>
                  <a:cubicBezTo>
                    <a:pt x="12" y="113"/>
                    <a:pt x="9" y="111"/>
                    <a:pt x="9" y="107"/>
                  </a:cubicBezTo>
                  <a:cubicBezTo>
                    <a:pt x="0" y="0"/>
                    <a:pt x="0" y="0"/>
                    <a:pt x="0" y="0"/>
                  </a:cubicBezTo>
                  <a:lnTo>
                    <a:pt x="87" y="0"/>
                  </a:ln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1" name="Freeform 152">
              <a:extLst>
                <a:ext uri="{FF2B5EF4-FFF2-40B4-BE49-F238E27FC236}">
                  <a16:creationId xmlns:a16="http://schemas.microsoft.com/office/drawing/2014/main" id="{92A3727B-6699-4ACA-ABE6-CDC9D0E76DC5}"/>
                </a:ext>
              </a:extLst>
            </p:cNvPr>
            <p:cNvSpPr>
              <a:spLocks/>
            </p:cNvSpPr>
            <p:nvPr/>
          </p:nvSpPr>
          <p:spPr bwMode="auto">
            <a:xfrm>
              <a:off x="1784263" y="4499864"/>
              <a:ext cx="76725" cy="242960"/>
            </a:xfrm>
            <a:custGeom>
              <a:avLst/>
              <a:gdLst>
                <a:gd name="T0" fmla="*/ 26 w 26"/>
                <a:gd name="T1" fmla="*/ 3 h 82"/>
                <a:gd name="T2" fmla="*/ 20 w 26"/>
                <a:gd name="T3" fmla="*/ 79 h 82"/>
                <a:gd name="T4" fmla="*/ 17 w 26"/>
                <a:gd name="T5" fmla="*/ 82 h 82"/>
                <a:gd name="T6" fmla="*/ 0 w 26"/>
                <a:gd name="T7" fmla="*/ 82 h 82"/>
                <a:gd name="T8" fmla="*/ 6 w 26"/>
                <a:gd name="T9" fmla="*/ 0 h 82"/>
                <a:gd name="T10" fmla="*/ 22 w 26"/>
                <a:gd name="T11" fmla="*/ 0 h 82"/>
                <a:gd name="T12" fmla="*/ 26 w 26"/>
                <a:gd name="T13" fmla="*/ 3 h 82"/>
              </a:gdLst>
              <a:ahLst/>
              <a:cxnLst>
                <a:cxn ang="0">
                  <a:pos x="T0" y="T1"/>
                </a:cxn>
                <a:cxn ang="0">
                  <a:pos x="T2" y="T3"/>
                </a:cxn>
                <a:cxn ang="0">
                  <a:pos x="T4" y="T5"/>
                </a:cxn>
                <a:cxn ang="0">
                  <a:pos x="T6" y="T7"/>
                </a:cxn>
                <a:cxn ang="0">
                  <a:pos x="T8" y="T9"/>
                </a:cxn>
                <a:cxn ang="0">
                  <a:pos x="T10" y="T11"/>
                </a:cxn>
                <a:cxn ang="0">
                  <a:pos x="T12" y="T13"/>
                </a:cxn>
              </a:cxnLst>
              <a:rect l="0" t="0" r="r" b="b"/>
              <a:pathLst>
                <a:path w="26" h="82">
                  <a:moveTo>
                    <a:pt x="26" y="3"/>
                  </a:moveTo>
                  <a:cubicBezTo>
                    <a:pt x="20" y="79"/>
                    <a:pt x="20" y="79"/>
                    <a:pt x="20" y="79"/>
                  </a:cubicBezTo>
                  <a:cubicBezTo>
                    <a:pt x="20" y="81"/>
                    <a:pt x="18" y="82"/>
                    <a:pt x="17" y="82"/>
                  </a:cubicBezTo>
                  <a:cubicBezTo>
                    <a:pt x="0" y="82"/>
                    <a:pt x="0" y="82"/>
                    <a:pt x="0" y="82"/>
                  </a:cubicBezTo>
                  <a:cubicBezTo>
                    <a:pt x="6" y="0"/>
                    <a:pt x="6" y="0"/>
                    <a:pt x="6" y="0"/>
                  </a:cubicBezTo>
                  <a:cubicBezTo>
                    <a:pt x="22" y="0"/>
                    <a:pt x="22" y="0"/>
                    <a:pt x="22" y="0"/>
                  </a:cubicBezTo>
                  <a:cubicBezTo>
                    <a:pt x="24" y="0"/>
                    <a:pt x="26" y="1"/>
                    <a:pt x="26" y="3"/>
                  </a:cubicBez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2" name="Freeform 153">
              <a:extLst>
                <a:ext uri="{FF2B5EF4-FFF2-40B4-BE49-F238E27FC236}">
                  <a16:creationId xmlns:a16="http://schemas.microsoft.com/office/drawing/2014/main" id="{15D3CE34-9789-47C1-B5C7-40B5B174EA0F}"/>
                </a:ext>
              </a:extLst>
            </p:cNvPr>
            <p:cNvSpPr>
              <a:spLocks/>
            </p:cNvSpPr>
            <p:nvPr/>
          </p:nvSpPr>
          <p:spPr bwMode="auto">
            <a:xfrm>
              <a:off x="1596711" y="4499864"/>
              <a:ext cx="211702" cy="242960"/>
            </a:xfrm>
            <a:custGeom>
              <a:avLst/>
              <a:gdLst>
                <a:gd name="T0" fmla="*/ 72 w 72"/>
                <a:gd name="T1" fmla="*/ 0 h 82"/>
                <a:gd name="T2" fmla="*/ 66 w 72"/>
                <a:gd name="T3" fmla="*/ 82 h 82"/>
                <a:gd name="T4" fmla="*/ 10 w 72"/>
                <a:gd name="T5" fmla="*/ 82 h 82"/>
                <a:gd name="T6" fmla="*/ 6 w 72"/>
                <a:gd name="T7" fmla="*/ 79 h 82"/>
                <a:gd name="T8" fmla="*/ 1 w 72"/>
                <a:gd name="T9" fmla="*/ 3 h 82"/>
                <a:gd name="T10" fmla="*/ 4 w 72"/>
                <a:gd name="T11" fmla="*/ 0 h 82"/>
                <a:gd name="T12" fmla="*/ 72 w 72"/>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72" h="82">
                  <a:moveTo>
                    <a:pt x="72" y="0"/>
                  </a:moveTo>
                  <a:cubicBezTo>
                    <a:pt x="66" y="82"/>
                    <a:pt x="66" y="82"/>
                    <a:pt x="66" y="82"/>
                  </a:cubicBezTo>
                  <a:cubicBezTo>
                    <a:pt x="10" y="82"/>
                    <a:pt x="10" y="82"/>
                    <a:pt x="10" y="82"/>
                  </a:cubicBezTo>
                  <a:cubicBezTo>
                    <a:pt x="8" y="82"/>
                    <a:pt x="7" y="81"/>
                    <a:pt x="6" y="79"/>
                  </a:cubicBezTo>
                  <a:cubicBezTo>
                    <a:pt x="1" y="3"/>
                    <a:pt x="1" y="3"/>
                    <a:pt x="1" y="3"/>
                  </a:cubicBezTo>
                  <a:cubicBezTo>
                    <a:pt x="0" y="1"/>
                    <a:pt x="2" y="0"/>
                    <a:pt x="4" y="0"/>
                  </a:cubicBezTo>
                  <a:lnTo>
                    <a:pt x="72" y="0"/>
                  </a:lnTo>
                  <a:close/>
                </a:path>
              </a:pathLst>
            </a:custGeom>
            <a:solidFill>
              <a:schemeClr val="accent4"/>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3" name="Freeform 154">
              <a:extLst>
                <a:ext uri="{FF2B5EF4-FFF2-40B4-BE49-F238E27FC236}">
                  <a16:creationId xmlns:a16="http://schemas.microsoft.com/office/drawing/2014/main" id="{6824A8B6-03E1-41F7-BBBC-7F250877A772}"/>
                </a:ext>
              </a:extLst>
            </p:cNvPr>
            <p:cNvSpPr>
              <a:spLocks/>
            </p:cNvSpPr>
            <p:nvPr/>
          </p:nvSpPr>
          <p:spPr bwMode="auto">
            <a:xfrm>
              <a:off x="1596711" y="4501284"/>
              <a:ext cx="268534" cy="242960"/>
            </a:xfrm>
            <a:custGeom>
              <a:avLst/>
              <a:gdLst>
                <a:gd name="T0" fmla="*/ 4 w 91"/>
                <a:gd name="T1" fmla="*/ 0 h 82"/>
                <a:gd name="T2" fmla="*/ 72 w 91"/>
                <a:gd name="T3" fmla="*/ 0 h 82"/>
                <a:gd name="T4" fmla="*/ 88 w 91"/>
                <a:gd name="T5" fmla="*/ 0 h 82"/>
                <a:gd name="T6" fmla="*/ 91 w 91"/>
                <a:gd name="T7" fmla="*/ 3 h 82"/>
                <a:gd name="T8" fmla="*/ 86 w 91"/>
                <a:gd name="T9" fmla="*/ 79 h 82"/>
                <a:gd name="T10" fmla="*/ 82 w 91"/>
                <a:gd name="T11" fmla="*/ 82 h 82"/>
                <a:gd name="T12" fmla="*/ 66 w 91"/>
                <a:gd name="T13" fmla="*/ 82 h 82"/>
                <a:gd name="T14" fmla="*/ 9 w 91"/>
                <a:gd name="T15" fmla="*/ 82 h 82"/>
                <a:gd name="T16" fmla="*/ 6 w 91"/>
                <a:gd name="T17" fmla="*/ 79 h 82"/>
                <a:gd name="T18" fmla="*/ 0 w 91"/>
                <a:gd name="T19" fmla="*/ 3 h 82"/>
                <a:gd name="T20" fmla="*/ 4 w 91"/>
                <a:gd name="T2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82">
                  <a:moveTo>
                    <a:pt x="4" y="0"/>
                  </a:moveTo>
                  <a:cubicBezTo>
                    <a:pt x="72" y="0"/>
                    <a:pt x="72" y="0"/>
                    <a:pt x="72" y="0"/>
                  </a:cubicBezTo>
                  <a:cubicBezTo>
                    <a:pt x="88" y="0"/>
                    <a:pt x="88" y="0"/>
                    <a:pt x="88" y="0"/>
                  </a:cubicBezTo>
                  <a:cubicBezTo>
                    <a:pt x="90" y="0"/>
                    <a:pt x="91" y="1"/>
                    <a:pt x="91" y="3"/>
                  </a:cubicBezTo>
                  <a:cubicBezTo>
                    <a:pt x="86" y="79"/>
                    <a:pt x="86" y="79"/>
                    <a:pt x="86" y="79"/>
                  </a:cubicBezTo>
                  <a:cubicBezTo>
                    <a:pt x="86" y="80"/>
                    <a:pt x="84" y="82"/>
                    <a:pt x="82" y="82"/>
                  </a:cubicBezTo>
                  <a:cubicBezTo>
                    <a:pt x="66" y="82"/>
                    <a:pt x="66" y="82"/>
                    <a:pt x="66" y="82"/>
                  </a:cubicBezTo>
                  <a:cubicBezTo>
                    <a:pt x="9" y="82"/>
                    <a:pt x="9" y="82"/>
                    <a:pt x="9" y="82"/>
                  </a:cubicBezTo>
                  <a:cubicBezTo>
                    <a:pt x="8" y="82"/>
                    <a:pt x="6" y="80"/>
                    <a:pt x="6" y="79"/>
                  </a:cubicBezTo>
                  <a:cubicBezTo>
                    <a:pt x="0" y="3"/>
                    <a:pt x="0" y="3"/>
                    <a:pt x="0" y="3"/>
                  </a:cubicBezTo>
                  <a:cubicBezTo>
                    <a:pt x="0" y="1"/>
                    <a:pt x="2" y="0"/>
                    <a:pt x="4" y="0"/>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4" name="Freeform 155">
              <a:extLst>
                <a:ext uri="{FF2B5EF4-FFF2-40B4-BE49-F238E27FC236}">
                  <a16:creationId xmlns:a16="http://schemas.microsoft.com/office/drawing/2014/main" id="{DB827432-DB72-47E9-8217-CB9BBE9033F4}"/>
                </a:ext>
              </a:extLst>
            </p:cNvPr>
            <p:cNvSpPr>
              <a:spLocks/>
            </p:cNvSpPr>
            <p:nvPr/>
          </p:nvSpPr>
          <p:spPr bwMode="auto">
            <a:xfrm>
              <a:off x="1555508" y="4560959"/>
              <a:ext cx="181864" cy="7814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5" name="Freeform 156">
              <a:extLst>
                <a:ext uri="{FF2B5EF4-FFF2-40B4-BE49-F238E27FC236}">
                  <a16:creationId xmlns:a16="http://schemas.microsoft.com/office/drawing/2014/main" id="{0C481986-01D2-42B1-AD3D-BB89DB3C9B5F}"/>
                </a:ext>
              </a:extLst>
            </p:cNvPr>
            <p:cNvSpPr>
              <a:spLocks/>
            </p:cNvSpPr>
            <p:nvPr/>
          </p:nvSpPr>
          <p:spPr bwMode="auto">
            <a:xfrm>
              <a:off x="1555508" y="4560959"/>
              <a:ext cx="181864" cy="7814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6" name="Freeform 157">
              <a:extLst>
                <a:ext uri="{FF2B5EF4-FFF2-40B4-BE49-F238E27FC236}">
                  <a16:creationId xmlns:a16="http://schemas.microsoft.com/office/drawing/2014/main" id="{218986D8-F012-4FE6-B8A4-0D96430BD82D}"/>
                </a:ext>
              </a:extLst>
            </p:cNvPr>
            <p:cNvSpPr>
              <a:spLocks/>
            </p:cNvSpPr>
            <p:nvPr/>
          </p:nvSpPr>
          <p:spPr bwMode="auto">
            <a:xfrm>
              <a:off x="1555508" y="4639103"/>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7" name="Freeform 158">
              <a:extLst>
                <a:ext uri="{FF2B5EF4-FFF2-40B4-BE49-F238E27FC236}">
                  <a16:creationId xmlns:a16="http://schemas.microsoft.com/office/drawing/2014/main" id="{4ADC7F3F-F9BC-4B1B-A9A4-FFED6B044B29}"/>
                </a:ext>
              </a:extLst>
            </p:cNvPr>
            <p:cNvSpPr>
              <a:spLocks/>
            </p:cNvSpPr>
            <p:nvPr/>
          </p:nvSpPr>
          <p:spPr bwMode="auto">
            <a:xfrm>
              <a:off x="1555508" y="4639103"/>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8" name="Freeform 159">
              <a:extLst>
                <a:ext uri="{FF2B5EF4-FFF2-40B4-BE49-F238E27FC236}">
                  <a16:creationId xmlns:a16="http://schemas.microsoft.com/office/drawing/2014/main" id="{2413DD18-E488-45CE-8AB6-6E496C36F8F5}"/>
                </a:ext>
              </a:extLst>
            </p:cNvPr>
            <p:cNvSpPr>
              <a:spLocks/>
            </p:cNvSpPr>
            <p:nvPr/>
          </p:nvSpPr>
          <p:spPr bwMode="auto">
            <a:xfrm>
              <a:off x="1555508" y="4715828"/>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9" name="Freeform 160">
              <a:extLst>
                <a:ext uri="{FF2B5EF4-FFF2-40B4-BE49-F238E27FC236}">
                  <a16:creationId xmlns:a16="http://schemas.microsoft.com/office/drawing/2014/main" id="{4C931FC8-BA44-4766-974A-0C0CC7B82EB2}"/>
                </a:ext>
              </a:extLst>
            </p:cNvPr>
            <p:cNvSpPr>
              <a:spLocks/>
            </p:cNvSpPr>
            <p:nvPr/>
          </p:nvSpPr>
          <p:spPr bwMode="auto">
            <a:xfrm>
              <a:off x="1555508" y="4715828"/>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0" name="Rectangle 164">
              <a:extLst>
                <a:ext uri="{FF2B5EF4-FFF2-40B4-BE49-F238E27FC236}">
                  <a16:creationId xmlns:a16="http://schemas.microsoft.com/office/drawing/2014/main" id="{E4A43312-A6AD-4DD0-AA9A-D46B0287800E}"/>
                </a:ext>
              </a:extLst>
            </p:cNvPr>
            <p:cNvSpPr>
              <a:spLocks noChangeArrowheads="1"/>
            </p:cNvSpPr>
            <p:nvPr/>
          </p:nvSpPr>
          <p:spPr bwMode="auto">
            <a:xfrm>
              <a:off x="2047110" y="3096098"/>
              <a:ext cx="125032" cy="9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1" name="Freeform 167">
              <a:extLst>
                <a:ext uri="{FF2B5EF4-FFF2-40B4-BE49-F238E27FC236}">
                  <a16:creationId xmlns:a16="http://schemas.microsoft.com/office/drawing/2014/main" id="{F83E813F-E531-492C-8922-28688810E734}"/>
                </a:ext>
              </a:extLst>
            </p:cNvPr>
            <p:cNvSpPr>
              <a:spLocks/>
            </p:cNvSpPr>
            <p:nvPr/>
          </p:nvSpPr>
          <p:spPr bwMode="auto">
            <a:xfrm>
              <a:off x="1512882" y="2675536"/>
              <a:ext cx="670625" cy="944843"/>
            </a:xfrm>
            <a:custGeom>
              <a:avLst/>
              <a:gdLst>
                <a:gd name="T0" fmla="*/ 0 w 227"/>
                <a:gd name="T1" fmla="*/ 129 h 319"/>
                <a:gd name="T2" fmla="*/ 0 w 227"/>
                <a:gd name="T3" fmla="*/ 205 h 319"/>
                <a:gd name="T4" fmla="*/ 4 w 227"/>
                <a:gd name="T5" fmla="*/ 205 h 319"/>
                <a:gd name="T6" fmla="*/ 0 w 227"/>
                <a:gd name="T7" fmla="*/ 205 h 319"/>
                <a:gd name="T8" fmla="*/ 0 w 227"/>
                <a:gd name="T9" fmla="*/ 205 h 319"/>
                <a:gd name="T10" fmla="*/ 113 w 227"/>
                <a:gd name="T11" fmla="*/ 319 h 319"/>
                <a:gd name="T12" fmla="*/ 131 w 227"/>
                <a:gd name="T13" fmla="*/ 319 h 319"/>
                <a:gd name="T14" fmla="*/ 227 w 227"/>
                <a:gd name="T15" fmla="*/ 223 h 319"/>
                <a:gd name="T16" fmla="*/ 227 w 227"/>
                <a:gd name="T17" fmla="*/ 125 h 319"/>
                <a:gd name="T18" fmla="*/ 227 w 227"/>
                <a:gd name="T19" fmla="*/ 113 h 319"/>
                <a:gd name="T20" fmla="*/ 113 w 227"/>
                <a:gd name="T21" fmla="*/ 0 h 319"/>
                <a:gd name="T22" fmla="*/ 0 w 227"/>
                <a:gd name="T23" fmla="*/ 113 h 319"/>
                <a:gd name="T24" fmla="*/ 0 w 227"/>
                <a:gd name="T25" fmla="*/ 138 h 319"/>
                <a:gd name="T26" fmla="*/ 4 w 227"/>
                <a:gd name="T27" fmla="*/ 142 h 319"/>
                <a:gd name="T28" fmla="*/ 8 w 227"/>
                <a:gd name="T29" fmla="*/ 138 h 319"/>
                <a:gd name="T30" fmla="*/ 8 w 227"/>
                <a:gd name="T31" fmla="*/ 113 h 319"/>
                <a:gd name="T32" fmla="*/ 38 w 227"/>
                <a:gd name="T33" fmla="*/ 39 h 319"/>
                <a:gd name="T34" fmla="*/ 113 w 227"/>
                <a:gd name="T35" fmla="*/ 8 h 319"/>
                <a:gd name="T36" fmla="*/ 219 w 227"/>
                <a:gd name="T37" fmla="*/ 113 h 319"/>
                <a:gd name="T38" fmla="*/ 219 w 227"/>
                <a:gd name="T39" fmla="*/ 125 h 319"/>
                <a:gd name="T40" fmla="*/ 219 w 227"/>
                <a:gd name="T41" fmla="*/ 223 h 319"/>
                <a:gd name="T42" fmla="*/ 193 w 227"/>
                <a:gd name="T43" fmla="*/ 285 h 319"/>
                <a:gd name="T44" fmla="*/ 131 w 227"/>
                <a:gd name="T45" fmla="*/ 311 h 319"/>
                <a:gd name="T46" fmla="*/ 113 w 227"/>
                <a:gd name="T47" fmla="*/ 311 h 319"/>
                <a:gd name="T48" fmla="*/ 38 w 227"/>
                <a:gd name="T49" fmla="*/ 280 h 319"/>
                <a:gd name="T50" fmla="*/ 8 w 227"/>
                <a:gd name="T51" fmla="*/ 205 h 319"/>
                <a:gd name="T52" fmla="*/ 4 w 227"/>
                <a:gd name="T53" fmla="*/ 205 h 319"/>
                <a:gd name="T54" fmla="*/ 8 w 227"/>
                <a:gd name="T55" fmla="*/ 205 h 319"/>
                <a:gd name="T56" fmla="*/ 8 w 227"/>
                <a:gd name="T57" fmla="*/ 205 h 319"/>
                <a:gd name="T58" fmla="*/ 4 w 227"/>
                <a:gd name="T59" fmla="*/ 205 h 319"/>
                <a:gd name="T60" fmla="*/ 8 w 227"/>
                <a:gd name="T61" fmla="*/ 205 h 319"/>
                <a:gd name="T62" fmla="*/ 8 w 227"/>
                <a:gd name="T63" fmla="*/ 205 h 319"/>
                <a:gd name="T64" fmla="*/ 8 w 227"/>
                <a:gd name="T65" fmla="*/ 205 h 319"/>
                <a:gd name="T66" fmla="*/ 8 w 227"/>
                <a:gd name="T67" fmla="*/ 129 h 319"/>
                <a:gd name="T68" fmla="*/ 4 w 227"/>
                <a:gd name="T69" fmla="*/ 125 h 319"/>
                <a:gd name="T70" fmla="*/ 0 w 227"/>
                <a:gd name="T71" fmla="*/ 129 h 319"/>
                <a:gd name="T72" fmla="*/ 0 w 227"/>
                <a:gd name="T73" fmla="*/ 12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 h="319">
                  <a:moveTo>
                    <a:pt x="0" y="129"/>
                  </a:moveTo>
                  <a:cubicBezTo>
                    <a:pt x="0" y="205"/>
                    <a:pt x="0" y="205"/>
                    <a:pt x="0" y="205"/>
                  </a:cubicBezTo>
                  <a:cubicBezTo>
                    <a:pt x="4" y="205"/>
                    <a:pt x="4" y="205"/>
                    <a:pt x="4" y="205"/>
                  </a:cubicBezTo>
                  <a:cubicBezTo>
                    <a:pt x="0" y="205"/>
                    <a:pt x="0" y="205"/>
                    <a:pt x="0" y="205"/>
                  </a:cubicBezTo>
                  <a:cubicBezTo>
                    <a:pt x="0" y="205"/>
                    <a:pt x="0" y="205"/>
                    <a:pt x="0" y="205"/>
                  </a:cubicBezTo>
                  <a:cubicBezTo>
                    <a:pt x="0" y="268"/>
                    <a:pt x="50" y="319"/>
                    <a:pt x="113" y="319"/>
                  </a:cubicBezTo>
                  <a:cubicBezTo>
                    <a:pt x="131" y="319"/>
                    <a:pt x="131" y="319"/>
                    <a:pt x="131" y="319"/>
                  </a:cubicBezTo>
                  <a:cubicBezTo>
                    <a:pt x="184" y="319"/>
                    <a:pt x="227" y="276"/>
                    <a:pt x="227" y="223"/>
                  </a:cubicBezTo>
                  <a:cubicBezTo>
                    <a:pt x="227" y="125"/>
                    <a:pt x="227" y="125"/>
                    <a:pt x="227" y="125"/>
                  </a:cubicBezTo>
                  <a:cubicBezTo>
                    <a:pt x="227" y="113"/>
                    <a:pt x="227" y="113"/>
                    <a:pt x="227" y="113"/>
                  </a:cubicBezTo>
                  <a:cubicBezTo>
                    <a:pt x="227" y="51"/>
                    <a:pt x="176" y="0"/>
                    <a:pt x="113" y="0"/>
                  </a:cubicBezTo>
                  <a:cubicBezTo>
                    <a:pt x="50" y="0"/>
                    <a:pt x="0" y="51"/>
                    <a:pt x="0" y="113"/>
                  </a:cubicBezTo>
                  <a:cubicBezTo>
                    <a:pt x="0" y="138"/>
                    <a:pt x="0" y="138"/>
                    <a:pt x="0" y="138"/>
                  </a:cubicBezTo>
                  <a:cubicBezTo>
                    <a:pt x="0" y="140"/>
                    <a:pt x="1" y="142"/>
                    <a:pt x="4" y="142"/>
                  </a:cubicBezTo>
                  <a:cubicBezTo>
                    <a:pt x="6" y="142"/>
                    <a:pt x="8" y="140"/>
                    <a:pt x="8" y="138"/>
                  </a:cubicBezTo>
                  <a:cubicBezTo>
                    <a:pt x="8" y="113"/>
                    <a:pt x="8" y="113"/>
                    <a:pt x="8" y="113"/>
                  </a:cubicBezTo>
                  <a:cubicBezTo>
                    <a:pt x="8" y="84"/>
                    <a:pt x="19" y="58"/>
                    <a:pt x="38" y="39"/>
                  </a:cubicBezTo>
                  <a:cubicBezTo>
                    <a:pt x="58" y="20"/>
                    <a:pt x="84" y="8"/>
                    <a:pt x="113" y="8"/>
                  </a:cubicBezTo>
                  <a:cubicBezTo>
                    <a:pt x="171" y="8"/>
                    <a:pt x="219" y="55"/>
                    <a:pt x="219" y="113"/>
                  </a:cubicBezTo>
                  <a:cubicBezTo>
                    <a:pt x="219" y="125"/>
                    <a:pt x="219" y="125"/>
                    <a:pt x="219" y="125"/>
                  </a:cubicBezTo>
                  <a:cubicBezTo>
                    <a:pt x="219" y="223"/>
                    <a:pt x="219" y="223"/>
                    <a:pt x="219" y="223"/>
                  </a:cubicBezTo>
                  <a:cubicBezTo>
                    <a:pt x="219" y="247"/>
                    <a:pt x="209" y="269"/>
                    <a:pt x="193" y="285"/>
                  </a:cubicBezTo>
                  <a:cubicBezTo>
                    <a:pt x="177" y="301"/>
                    <a:pt x="155" y="311"/>
                    <a:pt x="131" y="311"/>
                  </a:cubicBezTo>
                  <a:cubicBezTo>
                    <a:pt x="113" y="311"/>
                    <a:pt x="113" y="311"/>
                    <a:pt x="113" y="311"/>
                  </a:cubicBezTo>
                  <a:cubicBezTo>
                    <a:pt x="84" y="311"/>
                    <a:pt x="58" y="299"/>
                    <a:pt x="38" y="280"/>
                  </a:cubicBezTo>
                  <a:cubicBezTo>
                    <a:pt x="19" y="261"/>
                    <a:pt x="8" y="234"/>
                    <a:pt x="8" y="205"/>
                  </a:cubicBezTo>
                  <a:cubicBezTo>
                    <a:pt x="4" y="205"/>
                    <a:pt x="4" y="205"/>
                    <a:pt x="4" y="205"/>
                  </a:cubicBezTo>
                  <a:cubicBezTo>
                    <a:pt x="8" y="205"/>
                    <a:pt x="8" y="205"/>
                    <a:pt x="8" y="205"/>
                  </a:cubicBezTo>
                  <a:cubicBezTo>
                    <a:pt x="8" y="205"/>
                    <a:pt x="8" y="205"/>
                    <a:pt x="8" y="205"/>
                  </a:cubicBezTo>
                  <a:cubicBezTo>
                    <a:pt x="4" y="205"/>
                    <a:pt x="4" y="205"/>
                    <a:pt x="4" y="205"/>
                  </a:cubicBezTo>
                  <a:cubicBezTo>
                    <a:pt x="8" y="205"/>
                    <a:pt x="8" y="205"/>
                    <a:pt x="8" y="205"/>
                  </a:cubicBezTo>
                  <a:cubicBezTo>
                    <a:pt x="8" y="205"/>
                    <a:pt x="8" y="205"/>
                    <a:pt x="8" y="205"/>
                  </a:cubicBezTo>
                  <a:cubicBezTo>
                    <a:pt x="8" y="205"/>
                    <a:pt x="8" y="205"/>
                    <a:pt x="8" y="205"/>
                  </a:cubicBezTo>
                  <a:cubicBezTo>
                    <a:pt x="8" y="129"/>
                    <a:pt x="8" y="129"/>
                    <a:pt x="8" y="129"/>
                  </a:cubicBezTo>
                  <a:cubicBezTo>
                    <a:pt x="8" y="127"/>
                    <a:pt x="6" y="125"/>
                    <a:pt x="4" y="125"/>
                  </a:cubicBezTo>
                  <a:cubicBezTo>
                    <a:pt x="1" y="125"/>
                    <a:pt x="0" y="127"/>
                    <a:pt x="0" y="129"/>
                  </a:cubicBezTo>
                  <a:cubicBezTo>
                    <a:pt x="0" y="129"/>
                    <a:pt x="0" y="129"/>
                    <a:pt x="0" y="129"/>
                  </a:cubicBezTo>
                </a:path>
              </a:pathLst>
            </a:custGeom>
            <a:solidFill>
              <a:schemeClr val="tx1"/>
            </a:solidFill>
            <a:ln w="3175">
              <a:no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2" name="Freeform 168">
              <a:extLst>
                <a:ext uri="{FF2B5EF4-FFF2-40B4-BE49-F238E27FC236}">
                  <a16:creationId xmlns:a16="http://schemas.microsoft.com/office/drawing/2014/main" id="{E15262C2-E3E3-4EE4-8235-A52180F68870}"/>
                </a:ext>
              </a:extLst>
            </p:cNvPr>
            <p:cNvSpPr>
              <a:spLocks/>
            </p:cNvSpPr>
            <p:nvPr/>
          </p:nvSpPr>
          <p:spPr bwMode="auto">
            <a:xfrm>
              <a:off x="1957747" y="3207447"/>
              <a:ext cx="71040" cy="180444"/>
            </a:xfrm>
            <a:custGeom>
              <a:avLst/>
              <a:gdLst>
                <a:gd name="T0" fmla="*/ 4 w 24"/>
                <a:gd name="T1" fmla="*/ 61 h 61"/>
                <a:gd name="T2" fmla="*/ 24 w 24"/>
                <a:gd name="T3" fmla="*/ 41 h 61"/>
                <a:gd name="T4" fmla="*/ 24 w 24"/>
                <a:gd name="T5" fmla="*/ 4 h 61"/>
                <a:gd name="T6" fmla="*/ 20 w 24"/>
                <a:gd name="T7" fmla="*/ 0 h 61"/>
                <a:gd name="T8" fmla="*/ 16 w 24"/>
                <a:gd name="T9" fmla="*/ 4 h 61"/>
                <a:gd name="T10" fmla="*/ 16 w 24"/>
                <a:gd name="T11" fmla="*/ 41 h 61"/>
                <a:gd name="T12" fmla="*/ 4 w 24"/>
                <a:gd name="T13" fmla="*/ 53 h 61"/>
                <a:gd name="T14" fmla="*/ 0 w 24"/>
                <a:gd name="T15" fmla="*/ 57 h 61"/>
                <a:gd name="T16" fmla="*/ 4 w 24"/>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61">
                  <a:moveTo>
                    <a:pt x="4" y="61"/>
                  </a:moveTo>
                  <a:cubicBezTo>
                    <a:pt x="15" y="61"/>
                    <a:pt x="24" y="52"/>
                    <a:pt x="24" y="41"/>
                  </a:cubicBezTo>
                  <a:cubicBezTo>
                    <a:pt x="24" y="4"/>
                    <a:pt x="24" y="4"/>
                    <a:pt x="24" y="4"/>
                  </a:cubicBezTo>
                  <a:cubicBezTo>
                    <a:pt x="24" y="2"/>
                    <a:pt x="22" y="0"/>
                    <a:pt x="20" y="0"/>
                  </a:cubicBezTo>
                  <a:cubicBezTo>
                    <a:pt x="18" y="0"/>
                    <a:pt x="16" y="2"/>
                    <a:pt x="16" y="4"/>
                  </a:cubicBezTo>
                  <a:cubicBezTo>
                    <a:pt x="16" y="41"/>
                    <a:pt x="16" y="41"/>
                    <a:pt x="16" y="41"/>
                  </a:cubicBezTo>
                  <a:cubicBezTo>
                    <a:pt x="16" y="48"/>
                    <a:pt x="11" y="53"/>
                    <a:pt x="4" y="53"/>
                  </a:cubicBezTo>
                  <a:cubicBezTo>
                    <a:pt x="1" y="53"/>
                    <a:pt x="0" y="55"/>
                    <a:pt x="0" y="57"/>
                  </a:cubicBezTo>
                  <a:cubicBezTo>
                    <a:pt x="0" y="60"/>
                    <a:pt x="1" y="61"/>
                    <a:pt x="4" y="61"/>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3" name="Freeform 169">
              <a:extLst>
                <a:ext uri="{FF2B5EF4-FFF2-40B4-BE49-F238E27FC236}">
                  <a16:creationId xmlns:a16="http://schemas.microsoft.com/office/drawing/2014/main" id="{DE748DFE-849E-448C-BEF6-649261112006}"/>
                </a:ext>
              </a:extLst>
            </p:cNvPr>
            <p:cNvSpPr>
              <a:spLocks/>
            </p:cNvSpPr>
            <p:nvPr/>
          </p:nvSpPr>
          <p:spPr bwMode="auto">
            <a:xfrm>
              <a:off x="1775734" y="3060578"/>
              <a:ext cx="169077" cy="41203"/>
            </a:xfrm>
            <a:custGeom>
              <a:avLst/>
              <a:gdLst>
                <a:gd name="T0" fmla="*/ 7 w 57"/>
                <a:gd name="T1" fmla="*/ 14 h 14"/>
                <a:gd name="T2" fmla="*/ 50 w 57"/>
                <a:gd name="T3" fmla="*/ 14 h 14"/>
                <a:gd name="T4" fmla="*/ 57 w 57"/>
                <a:gd name="T5" fmla="*/ 8 h 14"/>
                <a:gd name="T6" fmla="*/ 57 w 57"/>
                <a:gd name="T7" fmla="*/ 7 h 14"/>
                <a:gd name="T8" fmla="*/ 50 w 57"/>
                <a:gd name="T9" fmla="*/ 0 h 14"/>
                <a:gd name="T10" fmla="*/ 7 w 57"/>
                <a:gd name="T11" fmla="*/ 0 h 14"/>
                <a:gd name="T12" fmla="*/ 0 w 57"/>
                <a:gd name="T13" fmla="*/ 7 h 14"/>
                <a:gd name="T14" fmla="*/ 0 w 57"/>
                <a:gd name="T15" fmla="*/ 8 h 14"/>
                <a:gd name="T16" fmla="*/ 7 w 57"/>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4">
                  <a:moveTo>
                    <a:pt x="7" y="14"/>
                  </a:moveTo>
                  <a:cubicBezTo>
                    <a:pt x="50" y="14"/>
                    <a:pt x="50" y="14"/>
                    <a:pt x="50" y="14"/>
                  </a:cubicBezTo>
                  <a:cubicBezTo>
                    <a:pt x="54" y="14"/>
                    <a:pt x="57" y="11"/>
                    <a:pt x="57" y="8"/>
                  </a:cubicBezTo>
                  <a:cubicBezTo>
                    <a:pt x="57" y="7"/>
                    <a:pt x="57" y="7"/>
                    <a:pt x="57" y="7"/>
                  </a:cubicBezTo>
                  <a:cubicBezTo>
                    <a:pt x="57" y="3"/>
                    <a:pt x="54" y="0"/>
                    <a:pt x="50"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4" name="Freeform 170">
              <a:extLst>
                <a:ext uri="{FF2B5EF4-FFF2-40B4-BE49-F238E27FC236}">
                  <a16:creationId xmlns:a16="http://schemas.microsoft.com/office/drawing/2014/main" id="{8F21751D-B819-4011-90F4-B229AFE3239A}"/>
                </a:ext>
              </a:extLst>
            </p:cNvPr>
            <p:cNvSpPr>
              <a:spLocks/>
            </p:cNvSpPr>
            <p:nvPr/>
          </p:nvSpPr>
          <p:spPr bwMode="auto">
            <a:xfrm>
              <a:off x="1775734" y="3060578"/>
              <a:ext cx="169077" cy="41203"/>
            </a:xfrm>
            <a:custGeom>
              <a:avLst/>
              <a:gdLst>
                <a:gd name="T0" fmla="*/ 7 w 57"/>
                <a:gd name="T1" fmla="*/ 14 h 14"/>
                <a:gd name="T2" fmla="*/ 50 w 57"/>
                <a:gd name="T3" fmla="*/ 14 h 14"/>
                <a:gd name="T4" fmla="*/ 57 w 57"/>
                <a:gd name="T5" fmla="*/ 8 h 14"/>
                <a:gd name="T6" fmla="*/ 57 w 57"/>
                <a:gd name="T7" fmla="*/ 7 h 14"/>
                <a:gd name="T8" fmla="*/ 50 w 57"/>
                <a:gd name="T9" fmla="*/ 0 h 14"/>
                <a:gd name="T10" fmla="*/ 7 w 57"/>
                <a:gd name="T11" fmla="*/ 0 h 14"/>
                <a:gd name="T12" fmla="*/ 0 w 57"/>
                <a:gd name="T13" fmla="*/ 7 h 14"/>
                <a:gd name="T14" fmla="*/ 0 w 57"/>
                <a:gd name="T15" fmla="*/ 8 h 14"/>
                <a:gd name="T16" fmla="*/ 7 w 57"/>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4">
                  <a:moveTo>
                    <a:pt x="7" y="14"/>
                  </a:moveTo>
                  <a:cubicBezTo>
                    <a:pt x="50" y="14"/>
                    <a:pt x="50" y="14"/>
                    <a:pt x="50" y="14"/>
                  </a:cubicBezTo>
                  <a:cubicBezTo>
                    <a:pt x="54" y="14"/>
                    <a:pt x="57" y="11"/>
                    <a:pt x="57" y="8"/>
                  </a:cubicBezTo>
                  <a:cubicBezTo>
                    <a:pt x="57" y="7"/>
                    <a:pt x="57" y="7"/>
                    <a:pt x="57" y="7"/>
                  </a:cubicBezTo>
                  <a:cubicBezTo>
                    <a:pt x="57" y="3"/>
                    <a:pt x="54" y="0"/>
                    <a:pt x="50"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5" name="Freeform 173">
              <a:extLst>
                <a:ext uri="{FF2B5EF4-FFF2-40B4-BE49-F238E27FC236}">
                  <a16:creationId xmlns:a16="http://schemas.microsoft.com/office/drawing/2014/main" id="{2C0DC47B-0CFC-475D-85E8-489A43E6414A}"/>
                </a:ext>
              </a:extLst>
            </p:cNvPr>
            <p:cNvSpPr>
              <a:spLocks/>
            </p:cNvSpPr>
            <p:nvPr/>
          </p:nvSpPr>
          <p:spPr bwMode="auto">
            <a:xfrm>
              <a:off x="2047110" y="3060578"/>
              <a:ext cx="125032" cy="41203"/>
            </a:xfrm>
            <a:custGeom>
              <a:avLst/>
              <a:gdLst>
                <a:gd name="T0" fmla="*/ 7 w 42"/>
                <a:gd name="T1" fmla="*/ 14 h 14"/>
                <a:gd name="T2" fmla="*/ 35 w 42"/>
                <a:gd name="T3" fmla="*/ 14 h 14"/>
                <a:gd name="T4" fmla="*/ 42 w 42"/>
                <a:gd name="T5" fmla="*/ 8 h 14"/>
                <a:gd name="T6" fmla="*/ 42 w 42"/>
                <a:gd name="T7" fmla="*/ 7 h 14"/>
                <a:gd name="T8" fmla="*/ 35 w 42"/>
                <a:gd name="T9" fmla="*/ 0 h 14"/>
                <a:gd name="T10" fmla="*/ 7 w 42"/>
                <a:gd name="T11" fmla="*/ 0 h 14"/>
                <a:gd name="T12" fmla="*/ 0 w 42"/>
                <a:gd name="T13" fmla="*/ 7 h 14"/>
                <a:gd name="T14" fmla="*/ 0 w 42"/>
                <a:gd name="T15" fmla="*/ 8 h 14"/>
                <a:gd name="T16" fmla="*/ 7 w 4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4">
                  <a:moveTo>
                    <a:pt x="7" y="14"/>
                  </a:moveTo>
                  <a:cubicBezTo>
                    <a:pt x="35" y="14"/>
                    <a:pt x="35" y="14"/>
                    <a:pt x="35" y="14"/>
                  </a:cubicBezTo>
                  <a:cubicBezTo>
                    <a:pt x="39" y="14"/>
                    <a:pt x="42" y="11"/>
                    <a:pt x="42" y="8"/>
                  </a:cubicBezTo>
                  <a:cubicBezTo>
                    <a:pt x="42" y="7"/>
                    <a:pt x="42" y="7"/>
                    <a:pt x="42" y="7"/>
                  </a:cubicBezTo>
                  <a:cubicBezTo>
                    <a:pt x="42" y="3"/>
                    <a:pt x="39" y="0"/>
                    <a:pt x="35"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6" name="Freeform 174">
              <a:extLst>
                <a:ext uri="{FF2B5EF4-FFF2-40B4-BE49-F238E27FC236}">
                  <a16:creationId xmlns:a16="http://schemas.microsoft.com/office/drawing/2014/main" id="{30EF8433-C8CE-47A1-9458-3137D83FB93D}"/>
                </a:ext>
              </a:extLst>
            </p:cNvPr>
            <p:cNvSpPr>
              <a:spLocks/>
            </p:cNvSpPr>
            <p:nvPr/>
          </p:nvSpPr>
          <p:spPr bwMode="auto">
            <a:xfrm>
              <a:off x="2047110" y="3060578"/>
              <a:ext cx="125032" cy="41203"/>
            </a:xfrm>
            <a:custGeom>
              <a:avLst/>
              <a:gdLst>
                <a:gd name="T0" fmla="*/ 7 w 42"/>
                <a:gd name="T1" fmla="*/ 14 h 14"/>
                <a:gd name="T2" fmla="*/ 35 w 42"/>
                <a:gd name="T3" fmla="*/ 14 h 14"/>
                <a:gd name="T4" fmla="*/ 42 w 42"/>
                <a:gd name="T5" fmla="*/ 8 h 14"/>
                <a:gd name="T6" fmla="*/ 42 w 42"/>
                <a:gd name="T7" fmla="*/ 7 h 14"/>
                <a:gd name="T8" fmla="*/ 35 w 42"/>
                <a:gd name="T9" fmla="*/ 0 h 14"/>
                <a:gd name="T10" fmla="*/ 7 w 42"/>
                <a:gd name="T11" fmla="*/ 0 h 14"/>
                <a:gd name="T12" fmla="*/ 0 w 42"/>
                <a:gd name="T13" fmla="*/ 7 h 14"/>
                <a:gd name="T14" fmla="*/ 0 w 42"/>
                <a:gd name="T15" fmla="*/ 8 h 14"/>
                <a:gd name="T16" fmla="*/ 7 w 4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4">
                  <a:moveTo>
                    <a:pt x="7" y="14"/>
                  </a:moveTo>
                  <a:cubicBezTo>
                    <a:pt x="35" y="14"/>
                    <a:pt x="35" y="14"/>
                    <a:pt x="35" y="14"/>
                  </a:cubicBezTo>
                  <a:cubicBezTo>
                    <a:pt x="39" y="14"/>
                    <a:pt x="42" y="11"/>
                    <a:pt x="42" y="8"/>
                  </a:cubicBezTo>
                  <a:cubicBezTo>
                    <a:pt x="42" y="7"/>
                    <a:pt x="42" y="7"/>
                    <a:pt x="42" y="7"/>
                  </a:cubicBezTo>
                  <a:cubicBezTo>
                    <a:pt x="42" y="3"/>
                    <a:pt x="39" y="0"/>
                    <a:pt x="35"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7" name="Freeform 176">
              <a:extLst>
                <a:ext uri="{FF2B5EF4-FFF2-40B4-BE49-F238E27FC236}">
                  <a16:creationId xmlns:a16="http://schemas.microsoft.com/office/drawing/2014/main" id="{CCDDBCF2-4960-48E3-BB32-2C0534631DF7}"/>
                </a:ext>
              </a:extLst>
            </p:cNvPr>
            <p:cNvSpPr>
              <a:spLocks/>
            </p:cNvSpPr>
            <p:nvPr/>
          </p:nvSpPr>
          <p:spPr bwMode="auto">
            <a:xfrm>
              <a:off x="1436159" y="3158614"/>
              <a:ext cx="163393" cy="161973"/>
            </a:xfrm>
            <a:custGeom>
              <a:avLst/>
              <a:gdLst>
                <a:gd name="T0" fmla="*/ 55 w 55"/>
                <a:gd name="T1" fmla="*/ 27 h 55"/>
                <a:gd name="T2" fmla="*/ 27 w 55"/>
                <a:gd name="T3" fmla="*/ 0 h 55"/>
                <a:gd name="T4" fmla="*/ 0 w 55"/>
                <a:gd name="T5" fmla="*/ 27 h 55"/>
                <a:gd name="T6" fmla="*/ 27 w 55"/>
                <a:gd name="T7" fmla="*/ 55 h 55"/>
                <a:gd name="T8" fmla="*/ 41 w 55"/>
                <a:gd name="T9" fmla="*/ 51 h 55"/>
                <a:gd name="connsiteX0" fmla="*/ 10000 w 10000"/>
                <a:gd name="connsiteY0" fmla="*/ 4909 h 10000"/>
                <a:gd name="connsiteX1" fmla="*/ 4909 w 10000"/>
                <a:gd name="connsiteY1" fmla="*/ 0 h 10000"/>
                <a:gd name="connsiteX2" fmla="*/ 0 w 10000"/>
                <a:gd name="connsiteY2" fmla="*/ 4909 h 10000"/>
                <a:gd name="connsiteX3" fmla="*/ 4909 w 10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4909"/>
                  </a:moveTo>
                  <a:cubicBezTo>
                    <a:pt x="10000" y="2182"/>
                    <a:pt x="7636" y="0"/>
                    <a:pt x="4909" y="0"/>
                  </a:cubicBezTo>
                  <a:cubicBezTo>
                    <a:pt x="2182" y="0"/>
                    <a:pt x="0" y="2182"/>
                    <a:pt x="0" y="4909"/>
                  </a:cubicBezTo>
                  <a:cubicBezTo>
                    <a:pt x="0" y="7636"/>
                    <a:pt x="2182" y="10000"/>
                    <a:pt x="4909" y="10000"/>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8" name="Freeform 178">
              <a:extLst>
                <a:ext uri="{FF2B5EF4-FFF2-40B4-BE49-F238E27FC236}">
                  <a16:creationId xmlns:a16="http://schemas.microsoft.com/office/drawing/2014/main" id="{425ED139-3E6A-45D9-ABC1-BA8C0EFD084F}"/>
                </a:ext>
              </a:extLst>
            </p:cNvPr>
            <p:cNvSpPr>
              <a:spLocks/>
            </p:cNvSpPr>
            <p:nvPr/>
          </p:nvSpPr>
          <p:spPr bwMode="auto">
            <a:xfrm rot="16762192">
              <a:off x="1492658" y="3250112"/>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9" name="Oval 202">
              <a:extLst>
                <a:ext uri="{FF2B5EF4-FFF2-40B4-BE49-F238E27FC236}">
                  <a16:creationId xmlns:a16="http://schemas.microsoft.com/office/drawing/2014/main" id="{5EA7DE28-63F7-4C62-957B-97111386C9C1}"/>
                </a:ext>
              </a:extLst>
            </p:cNvPr>
            <p:cNvSpPr>
              <a:spLocks noChangeArrowheads="1"/>
            </p:cNvSpPr>
            <p:nvPr/>
          </p:nvSpPr>
          <p:spPr bwMode="auto">
            <a:xfrm>
              <a:off x="2047542" y="3117502"/>
              <a:ext cx="191810" cy="191810"/>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0" name="Oval 203">
              <a:extLst>
                <a:ext uri="{FF2B5EF4-FFF2-40B4-BE49-F238E27FC236}">
                  <a16:creationId xmlns:a16="http://schemas.microsoft.com/office/drawing/2014/main" id="{5DED728A-DF21-4F9E-922F-61616E5AC058}"/>
                </a:ext>
              </a:extLst>
            </p:cNvPr>
            <p:cNvSpPr>
              <a:spLocks noChangeArrowheads="1"/>
            </p:cNvSpPr>
            <p:nvPr/>
          </p:nvSpPr>
          <p:spPr bwMode="auto">
            <a:xfrm>
              <a:off x="1788521" y="3125935"/>
              <a:ext cx="191810" cy="191810"/>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1" name="Line 204">
              <a:extLst>
                <a:ext uri="{FF2B5EF4-FFF2-40B4-BE49-F238E27FC236}">
                  <a16:creationId xmlns:a16="http://schemas.microsoft.com/office/drawing/2014/main" id="{003F0A52-FA18-4A31-A09E-B842EC991CF7}"/>
                </a:ext>
              </a:extLst>
            </p:cNvPr>
            <p:cNvSpPr>
              <a:spLocks noChangeShapeType="1"/>
            </p:cNvSpPr>
            <p:nvPr/>
          </p:nvSpPr>
          <p:spPr bwMode="auto">
            <a:xfrm flipH="1">
              <a:off x="1970386" y="3175663"/>
              <a:ext cx="77044"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2" name="Line 205">
              <a:extLst>
                <a:ext uri="{FF2B5EF4-FFF2-40B4-BE49-F238E27FC236}">
                  <a16:creationId xmlns:a16="http://schemas.microsoft.com/office/drawing/2014/main" id="{867458F7-BBB9-4A6A-B500-3A9BB0F77260}"/>
                </a:ext>
              </a:extLst>
            </p:cNvPr>
            <p:cNvSpPr>
              <a:spLocks noChangeShapeType="1"/>
            </p:cNvSpPr>
            <p:nvPr/>
          </p:nvSpPr>
          <p:spPr bwMode="auto">
            <a:xfrm flipH="1">
              <a:off x="1619444" y="3181539"/>
              <a:ext cx="170658" cy="41011"/>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3" name="Freeform 206">
              <a:extLst>
                <a:ext uri="{FF2B5EF4-FFF2-40B4-BE49-F238E27FC236}">
                  <a16:creationId xmlns:a16="http://schemas.microsoft.com/office/drawing/2014/main" id="{81920580-D1AF-4EF8-8839-828A707E8BE6}"/>
                </a:ext>
              </a:extLst>
            </p:cNvPr>
            <p:cNvSpPr>
              <a:spLocks/>
            </p:cNvSpPr>
            <p:nvPr/>
          </p:nvSpPr>
          <p:spPr bwMode="auto">
            <a:xfrm>
              <a:off x="1896503" y="3427148"/>
              <a:ext cx="139241" cy="71040"/>
            </a:xfrm>
            <a:custGeom>
              <a:avLst/>
              <a:gdLst>
                <a:gd name="T0" fmla="*/ 23 w 47"/>
                <a:gd name="T1" fmla="*/ 24 h 24"/>
                <a:gd name="T2" fmla="*/ 23 w 47"/>
                <a:gd name="T3" fmla="*/ 24 h 24"/>
                <a:gd name="T4" fmla="*/ 0 w 47"/>
                <a:gd name="T5" fmla="*/ 0 h 24"/>
                <a:gd name="T6" fmla="*/ 47 w 47"/>
                <a:gd name="T7" fmla="*/ 0 h 24"/>
                <a:gd name="T8" fmla="*/ 23 w 47"/>
                <a:gd name="T9" fmla="*/ 24 h 24"/>
              </a:gdLst>
              <a:ahLst/>
              <a:cxnLst>
                <a:cxn ang="0">
                  <a:pos x="T0" y="T1"/>
                </a:cxn>
                <a:cxn ang="0">
                  <a:pos x="T2" y="T3"/>
                </a:cxn>
                <a:cxn ang="0">
                  <a:pos x="T4" y="T5"/>
                </a:cxn>
                <a:cxn ang="0">
                  <a:pos x="T6" y="T7"/>
                </a:cxn>
                <a:cxn ang="0">
                  <a:pos x="T8" y="T9"/>
                </a:cxn>
              </a:cxnLst>
              <a:rect l="0" t="0" r="r" b="b"/>
              <a:pathLst>
                <a:path w="47" h="24">
                  <a:moveTo>
                    <a:pt x="23" y="24"/>
                  </a:moveTo>
                  <a:cubicBezTo>
                    <a:pt x="23" y="24"/>
                    <a:pt x="23" y="24"/>
                    <a:pt x="23" y="24"/>
                  </a:cubicBezTo>
                  <a:cubicBezTo>
                    <a:pt x="10" y="24"/>
                    <a:pt x="0" y="13"/>
                    <a:pt x="0" y="0"/>
                  </a:cubicBezTo>
                  <a:cubicBezTo>
                    <a:pt x="47" y="0"/>
                    <a:pt x="47" y="0"/>
                    <a:pt x="47" y="0"/>
                  </a:cubicBezTo>
                  <a:cubicBezTo>
                    <a:pt x="47" y="13"/>
                    <a:pt x="36" y="24"/>
                    <a:pt x="23"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4" name="Freeform 207">
              <a:extLst>
                <a:ext uri="{FF2B5EF4-FFF2-40B4-BE49-F238E27FC236}">
                  <a16:creationId xmlns:a16="http://schemas.microsoft.com/office/drawing/2014/main" id="{EB098F5A-3990-431D-81D9-82571AE4805F}"/>
                </a:ext>
              </a:extLst>
            </p:cNvPr>
            <p:cNvSpPr>
              <a:spLocks/>
            </p:cNvSpPr>
            <p:nvPr/>
          </p:nvSpPr>
          <p:spPr bwMode="auto">
            <a:xfrm>
              <a:off x="1896503" y="3427148"/>
              <a:ext cx="139241" cy="71040"/>
            </a:xfrm>
            <a:custGeom>
              <a:avLst/>
              <a:gdLst>
                <a:gd name="T0" fmla="*/ 23 w 47"/>
                <a:gd name="T1" fmla="*/ 24 h 24"/>
                <a:gd name="T2" fmla="*/ 23 w 47"/>
                <a:gd name="T3" fmla="*/ 24 h 24"/>
                <a:gd name="T4" fmla="*/ 0 w 47"/>
                <a:gd name="T5" fmla="*/ 0 h 24"/>
                <a:gd name="T6" fmla="*/ 47 w 47"/>
                <a:gd name="T7" fmla="*/ 0 h 24"/>
                <a:gd name="T8" fmla="*/ 23 w 47"/>
                <a:gd name="T9" fmla="*/ 24 h 24"/>
              </a:gdLst>
              <a:ahLst/>
              <a:cxnLst>
                <a:cxn ang="0">
                  <a:pos x="T0" y="T1"/>
                </a:cxn>
                <a:cxn ang="0">
                  <a:pos x="T2" y="T3"/>
                </a:cxn>
                <a:cxn ang="0">
                  <a:pos x="T4" y="T5"/>
                </a:cxn>
                <a:cxn ang="0">
                  <a:pos x="T6" y="T7"/>
                </a:cxn>
                <a:cxn ang="0">
                  <a:pos x="T8" y="T9"/>
                </a:cxn>
              </a:cxnLst>
              <a:rect l="0" t="0" r="r" b="b"/>
              <a:pathLst>
                <a:path w="47" h="24">
                  <a:moveTo>
                    <a:pt x="23" y="24"/>
                  </a:moveTo>
                  <a:cubicBezTo>
                    <a:pt x="23" y="24"/>
                    <a:pt x="23" y="24"/>
                    <a:pt x="23" y="24"/>
                  </a:cubicBezTo>
                  <a:cubicBezTo>
                    <a:pt x="10" y="24"/>
                    <a:pt x="0" y="13"/>
                    <a:pt x="0" y="0"/>
                  </a:cubicBezTo>
                  <a:cubicBezTo>
                    <a:pt x="47" y="0"/>
                    <a:pt x="47" y="0"/>
                    <a:pt x="47" y="0"/>
                  </a:cubicBezTo>
                  <a:cubicBezTo>
                    <a:pt x="47" y="13"/>
                    <a:pt x="36" y="24"/>
                    <a:pt x="23" y="24"/>
                  </a:cubicBezTo>
                  <a:close/>
                </a:path>
              </a:pathLst>
            </a:custGeom>
            <a:solidFill>
              <a:srgbClr val="999A98"/>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5" name="Freeform 137">
              <a:extLst>
                <a:ext uri="{FF2B5EF4-FFF2-40B4-BE49-F238E27FC236}">
                  <a16:creationId xmlns:a16="http://schemas.microsoft.com/office/drawing/2014/main" id="{7146C3F4-2FD8-4380-9429-9F06CEC013AA}"/>
                </a:ext>
              </a:extLst>
            </p:cNvPr>
            <p:cNvSpPr>
              <a:spLocks/>
            </p:cNvSpPr>
            <p:nvPr/>
          </p:nvSpPr>
          <p:spPr bwMode="auto">
            <a:xfrm>
              <a:off x="1643332" y="3545243"/>
              <a:ext cx="295796" cy="231425"/>
            </a:xfrm>
            <a:custGeom>
              <a:avLst/>
              <a:gdLst>
                <a:gd name="T0" fmla="*/ 0 w 100"/>
                <a:gd name="T1" fmla="*/ 0 h 87"/>
                <a:gd name="T2" fmla="*/ 0 w 100"/>
                <a:gd name="T3" fmla="*/ 41 h 87"/>
                <a:gd name="T4" fmla="*/ 0 w 100"/>
                <a:gd name="T5" fmla="*/ 45 h 87"/>
                <a:gd name="T6" fmla="*/ 46 w 100"/>
                <a:gd name="T7" fmla="*/ 87 h 87"/>
                <a:gd name="T8" fmla="*/ 71 w 100"/>
                <a:gd name="T9" fmla="*/ 87 h 87"/>
                <a:gd name="T10" fmla="*/ 100 w 100"/>
                <a:gd name="T11" fmla="*/ 59 h 87"/>
                <a:gd name="T12" fmla="*/ 100 w 100"/>
                <a:gd name="T13" fmla="*/ 58 h 87"/>
                <a:gd name="T14" fmla="*/ 100 w 100"/>
                <a:gd name="T15" fmla="*/ 15 h 87"/>
                <a:gd name="T16" fmla="*/ 0 w 100"/>
                <a:gd name="T17" fmla="*/ 0 h 87"/>
                <a:gd name="connsiteX0" fmla="*/ 0 w 10000"/>
                <a:gd name="connsiteY0" fmla="*/ 0 h 10000"/>
                <a:gd name="connsiteX1" fmla="*/ 0 w 10000"/>
                <a:gd name="connsiteY1" fmla="*/ 4713 h 10000"/>
                <a:gd name="connsiteX2" fmla="*/ 0 w 10000"/>
                <a:gd name="connsiteY2" fmla="*/ 5172 h 10000"/>
                <a:gd name="connsiteX3" fmla="*/ 4600 w 10000"/>
                <a:gd name="connsiteY3" fmla="*/ 10000 h 10000"/>
                <a:gd name="connsiteX4" fmla="*/ 7100 w 10000"/>
                <a:gd name="connsiteY4" fmla="*/ 10000 h 10000"/>
                <a:gd name="connsiteX5" fmla="*/ 10000 w 10000"/>
                <a:gd name="connsiteY5" fmla="*/ 6782 h 10000"/>
                <a:gd name="connsiteX6" fmla="*/ 10000 w 10000"/>
                <a:gd name="connsiteY6" fmla="*/ 6667 h 10000"/>
                <a:gd name="connsiteX7" fmla="*/ 9917 w 10000"/>
                <a:gd name="connsiteY7" fmla="*/ 3154 h 10000"/>
                <a:gd name="connsiteX8" fmla="*/ 0 w 10000"/>
                <a:gd name="connsiteY8" fmla="*/ 0 h 10000"/>
                <a:gd name="connsiteX0" fmla="*/ 0 w 10000"/>
                <a:gd name="connsiteY0" fmla="*/ 0 h 10000"/>
                <a:gd name="connsiteX1" fmla="*/ 0 w 10000"/>
                <a:gd name="connsiteY1" fmla="*/ 4713 h 10000"/>
                <a:gd name="connsiteX2" fmla="*/ 0 w 10000"/>
                <a:gd name="connsiteY2" fmla="*/ 5172 h 10000"/>
                <a:gd name="connsiteX3" fmla="*/ 4600 w 10000"/>
                <a:gd name="connsiteY3" fmla="*/ 10000 h 10000"/>
                <a:gd name="connsiteX4" fmla="*/ 7100 w 10000"/>
                <a:gd name="connsiteY4" fmla="*/ 10000 h 10000"/>
                <a:gd name="connsiteX5" fmla="*/ 10000 w 10000"/>
                <a:gd name="connsiteY5" fmla="*/ 6782 h 10000"/>
                <a:gd name="connsiteX6" fmla="*/ 10000 w 10000"/>
                <a:gd name="connsiteY6" fmla="*/ 6667 h 10000"/>
                <a:gd name="connsiteX7" fmla="*/ 9917 w 10000"/>
                <a:gd name="connsiteY7" fmla="*/ 3154 h 10000"/>
                <a:gd name="connsiteX8" fmla="*/ 0 w 10000"/>
                <a:gd name="connsiteY8" fmla="*/ 0 h 10000"/>
                <a:gd name="connsiteX0" fmla="*/ 133 w 10009"/>
                <a:gd name="connsiteY0" fmla="*/ 0 h 8999"/>
                <a:gd name="connsiteX1" fmla="*/ 9 w 10009"/>
                <a:gd name="connsiteY1" fmla="*/ 3712 h 8999"/>
                <a:gd name="connsiteX2" fmla="*/ 9 w 10009"/>
                <a:gd name="connsiteY2" fmla="*/ 4171 h 8999"/>
                <a:gd name="connsiteX3" fmla="*/ 4609 w 10009"/>
                <a:gd name="connsiteY3" fmla="*/ 8999 h 8999"/>
                <a:gd name="connsiteX4" fmla="*/ 7109 w 10009"/>
                <a:gd name="connsiteY4" fmla="*/ 8999 h 8999"/>
                <a:gd name="connsiteX5" fmla="*/ 10009 w 10009"/>
                <a:gd name="connsiteY5" fmla="*/ 5781 h 8999"/>
                <a:gd name="connsiteX6" fmla="*/ 10009 w 10009"/>
                <a:gd name="connsiteY6" fmla="*/ 5666 h 8999"/>
                <a:gd name="connsiteX7" fmla="*/ 9926 w 10009"/>
                <a:gd name="connsiteY7" fmla="*/ 2153 h 8999"/>
                <a:gd name="connsiteX8" fmla="*/ 133 w 10009"/>
                <a:gd name="connsiteY8" fmla="*/ 0 h 8999"/>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39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604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94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94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851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133" y="0"/>
                  </a:moveTo>
                  <a:cubicBezTo>
                    <a:pt x="92" y="1375"/>
                    <a:pt x="30" y="3353"/>
                    <a:pt x="9" y="4125"/>
                  </a:cubicBezTo>
                  <a:cubicBezTo>
                    <a:pt x="-12" y="4897"/>
                    <a:pt x="9" y="4465"/>
                    <a:pt x="9" y="4635"/>
                  </a:cubicBezTo>
                  <a:cubicBezTo>
                    <a:pt x="209" y="7701"/>
                    <a:pt x="2207" y="10000"/>
                    <a:pt x="4605" y="10000"/>
                  </a:cubicBezTo>
                  <a:lnTo>
                    <a:pt x="7103" y="10000"/>
                  </a:lnTo>
                  <a:cubicBezTo>
                    <a:pt x="8701" y="10000"/>
                    <a:pt x="10000" y="8340"/>
                    <a:pt x="10000" y="6424"/>
                  </a:cubicBezTo>
                  <a:lnTo>
                    <a:pt x="10000" y="6296"/>
                  </a:lnTo>
                  <a:cubicBezTo>
                    <a:pt x="10000" y="2836"/>
                    <a:pt x="9906" y="2688"/>
                    <a:pt x="9906" y="2688"/>
                  </a:cubicBezTo>
                  <a:cubicBezTo>
                    <a:pt x="4332" y="3211"/>
                    <a:pt x="2856" y="1751"/>
                    <a:pt x="133" y="0"/>
                  </a:cubicBezTo>
                  <a:close/>
                </a:path>
              </a:pathLst>
            </a:custGeom>
            <a:noFill/>
            <a:ln w="1905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nvGrpSpPr>
            <p:cNvPr id="406" name="Group 405">
              <a:extLst>
                <a:ext uri="{FF2B5EF4-FFF2-40B4-BE49-F238E27FC236}">
                  <a16:creationId xmlns:a16="http://schemas.microsoft.com/office/drawing/2014/main" id="{F823963C-4097-450A-B32D-0AA135D4EFAB}"/>
                </a:ext>
              </a:extLst>
            </p:cNvPr>
            <p:cNvGrpSpPr/>
            <p:nvPr/>
          </p:nvGrpSpPr>
          <p:grpSpPr>
            <a:xfrm>
              <a:off x="1448946" y="2686902"/>
              <a:ext cx="808445" cy="551276"/>
              <a:chOff x="2054370" y="1372627"/>
              <a:chExt cx="644704" cy="439622"/>
            </a:xfrm>
            <a:solidFill>
              <a:schemeClr val="tx1"/>
            </a:solidFill>
          </p:grpSpPr>
          <p:sp>
            <p:nvSpPr>
              <p:cNvPr id="413" name="Freeform 171">
                <a:extLst>
                  <a:ext uri="{FF2B5EF4-FFF2-40B4-BE49-F238E27FC236}">
                    <a16:creationId xmlns:a16="http://schemas.microsoft.com/office/drawing/2014/main" id="{8FADD259-9628-46B1-A521-0832906E645F}"/>
                  </a:ext>
                </a:extLst>
              </p:cNvPr>
              <p:cNvSpPr>
                <a:spLocks/>
              </p:cNvSpPr>
              <p:nvPr/>
            </p:nvSpPr>
            <p:spPr bwMode="auto">
              <a:xfrm>
                <a:off x="2054370" y="1372627"/>
                <a:ext cx="546129" cy="439622"/>
              </a:xfrm>
              <a:custGeom>
                <a:avLst/>
                <a:gdLst>
                  <a:gd name="T0" fmla="*/ 147 w 232"/>
                  <a:gd name="T1" fmla="*/ 0 h 186"/>
                  <a:gd name="T2" fmla="*/ 232 w 232"/>
                  <a:gd name="T3" fmla="*/ 85 h 186"/>
                  <a:gd name="T4" fmla="*/ 224 w 232"/>
                  <a:gd name="T5" fmla="*/ 88 h 186"/>
                  <a:gd name="T6" fmla="*/ 173 w 232"/>
                  <a:gd name="T7" fmla="*/ 97 h 186"/>
                  <a:gd name="T8" fmla="*/ 141 w 232"/>
                  <a:gd name="T9" fmla="*/ 76 h 186"/>
                  <a:gd name="T10" fmla="*/ 121 w 232"/>
                  <a:gd name="T11" fmla="*/ 62 h 186"/>
                  <a:gd name="T12" fmla="*/ 119 w 232"/>
                  <a:gd name="T13" fmla="*/ 62 h 186"/>
                  <a:gd name="T14" fmla="*/ 80 w 232"/>
                  <a:gd name="T15" fmla="*/ 102 h 186"/>
                  <a:gd name="T16" fmla="*/ 80 w 232"/>
                  <a:gd name="T17" fmla="*/ 142 h 186"/>
                  <a:gd name="T18" fmla="*/ 35 w 232"/>
                  <a:gd name="T19" fmla="*/ 186 h 186"/>
                  <a:gd name="T20" fmla="*/ 0 w 232"/>
                  <a:gd name="T21" fmla="*/ 186 h 186"/>
                  <a:gd name="T22" fmla="*/ 0 w 232"/>
                  <a:gd name="T23" fmla="*/ 95 h 186"/>
                  <a:gd name="T24" fmla="*/ 26 w 232"/>
                  <a:gd name="T25" fmla="*/ 48 h 186"/>
                  <a:gd name="T26" fmla="*/ 96 w 232"/>
                  <a:gd name="T27" fmla="*/ 0 h 186"/>
                  <a:gd name="T28" fmla="*/ 147 w 232"/>
                  <a:gd name="T2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186">
                    <a:moveTo>
                      <a:pt x="147" y="0"/>
                    </a:moveTo>
                    <a:cubicBezTo>
                      <a:pt x="201" y="0"/>
                      <a:pt x="232" y="31"/>
                      <a:pt x="232" y="85"/>
                    </a:cubicBezTo>
                    <a:cubicBezTo>
                      <a:pt x="224" y="88"/>
                      <a:pt x="224" y="88"/>
                      <a:pt x="224" y="88"/>
                    </a:cubicBezTo>
                    <a:cubicBezTo>
                      <a:pt x="173" y="97"/>
                      <a:pt x="173" y="97"/>
                      <a:pt x="173" y="97"/>
                    </a:cubicBezTo>
                    <a:cubicBezTo>
                      <a:pt x="159" y="97"/>
                      <a:pt x="146" y="89"/>
                      <a:pt x="141" y="76"/>
                    </a:cubicBezTo>
                    <a:cubicBezTo>
                      <a:pt x="137" y="68"/>
                      <a:pt x="130" y="62"/>
                      <a:pt x="121" y="62"/>
                    </a:cubicBezTo>
                    <a:cubicBezTo>
                      <a:pt x="119" y="62"/>
                      <a:pt x="119" y="62"/>
                      <a:pt x="119" y="62"/>
                    </a:cubicBezTo>
                    <a:cubicBezTo>
                      <a:pt x="97" y="62"/>
                      <a:pt x="80" y="80"/>
                      <a:pt x="80" y="102"/>
                    </a:cubicBezTo>
                    <a:cubicBezTo>
                      <a:pt x="80" y="142"/>
                      <a:pt x="80" y="142"/>
                      <a:pt x="80" y="142"/>
                    </a:cubicBezTo>
                    <a:cubicBezTo>
                      <a:pt x="80" y="166"/>
                      <a:pt x="60" y="186"/>
                      <a:pt x="35" y="186"/>
                    </a:cubicBezTo>
                    <a:cubicBezTo>
                      <a:pt x="0" y="186"/>
                      <a:pt x="0" y="186"/>
                      <a:pt x="0" y="186"/>
                    </a:cubicBezTo>
                    <a:cubicBezTo>
                      <a:pt x="0" y="95"/>
                      <a:pt x="0" y="95"/>
                      <a:pt x="0" y="95"/>
                    </a:cubicBezTo>
                    <a:cubicBezTo>
                      <a:pt x="0" y="72"/>
                      <a:pt x="6" y="57"/>
                      <a:pt x="26" y="48"/>
                    </a:cubicBezTo>
                    <a:cubicBezTo>
                      <a:pt x="30" y="21"/>
                      <a:pt x="66" y="0"/>
                      <a:pt x="96" y="0"/>
                    </a:cubicBezTo>
                    <a:lnTo>
                      <a:pt x="147" y="0"/>
                    </a:lnTo>
                    <a:close/>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4" name="Freeform 185">
                <a:extLst>
                  <a:ext uri="{FF2B5EF4-FFF2-40B4-BE49-F238E27FC236}">
                    <a16:creationId xmlns:a16="http://schemas.microsoft.com/office/drawing/2014/main" id="{E719B39A-4813-46A0-85C8-FBEF76300666}"/>
                  </a:ext>
                </a:extLst>
              </p:cNvPr>
              <p:cNvSpPr>
                <a:spLocks/>
              </p:cNvSpPr>
              <p:nvPr/>
            </p:nvSpPr>
            <p:spPr bwMode="auto">
              <a:xfrm>
                <a:off x="2108756" y="1372627"/>
                <a:ext cx="573322" cy="415828"/>
              </a:xfrm>
              <a:custGeom>
                <a:avLst/>
                <a:gdLst>
                  <a:gd name="T0" fmla="*/ 0 w 244"/>
                  <a:gd name="T1" fmla="*/ 87 h 176"/>
                  <a:gd name="T2" fmla="*/ 87 w 244"/>
                  <a:gd name="T3" fmla="*/ 0 h 176"/>
                  <a:gd name="T4" fmla="*/ 88 w 244"/>
                  <a:gd name="T5" fmla="*/ 0 h 176"/>
                  <a:gd name="T6" fmla="*/ 244 w 244"/>
                  <a:gd name="T7" fmla="*/ 0 h 176"/>
                  <a:gd name="T8" fmla="*/ 244 w 244"/>
                  <a:gd name="T9" fmla="*/ 50 h 176"/>
                  <a:gd name="T10" fmla="*/ 193 w 244"/>
                  <a:gd name="T11" fmla="*/ 101 h 176"/>
                  <a:gd name="T12" fmla="*/ 85 w 244"/>
                  <a:gd name="T13" fmla="*/ 101 h 176"/>
                  <a:gd name="T14" fmla="*/ 52 w 244"/>
                  <a:gd name="T15" fmla="*/ 127 h 176"/>
                  <a:gd name="T16" fmla="*/ 45 w 244"/>
                  <a:gd name="T17" fmla="*/ 162 h 176"/>
                  <a:gd name="T18" fmla="*/ 21 w 244"/>
                  <a:gd name="T19" fmla="*/ 165 h 176"/>
                  <a:gd name="T20" fmla="*/ 0 w 244"/>
                  <a:gd name="T21" fmla="*/ 147 h 176"/>
                  <a:gd name="T22" fmla="*/ 0 w 244"/>
                  <a:gd name="T23" fmla="*/ 8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76">
                    <a:moveTo>
                      <a:pt x="0" y="87"/>
                    </a:moveTo>
                    <a:cubicBezTo>
                      <a:pt x="0" y="39"/>
                      <a:pt x="39" y="0"/>
                      <a:pt x="87" y="0"/>
                    </a:cubicBezTo>
                    <a:cubicBezTo>
                      <a:pt x="88" y="0"/>
                      <a:pt x="88" y="0"/>
                      <a:pt x="88" y="0"/>
                    </a:cubicBezTo>
                    <a:cubicBezTo>
                      <a:pt x="244" y="0"/>
                      <a:pt x="244" y="0"/>
                      <a:pt x="244" y="0"/>
                    </a:cubicBezTo>
                    <a:cubicBezTo>
                      <a:pt x="244" y="50"/>
                      <a:pt x="244" y="50"/>
                      <a:pt x="244" y="50"/>
                    </a:cubicBezTo>
                    <a:cubicBezTo>
                      <a:pt x="244" y="78"/>
                      <a:pt x="221" y="101"/>
                      <a:pt x="193" y="101"/>
                    </a:cubicBezTo>
                    <a:cubicBezTo>
                      <a:pt x="85" y="101"/>
                      <a:pt x="85" y="101"/>
                      <a:pt x="85" y="101"/>
                    </a:cubicBezTo>
                    <a:cubicBezTo>
                      <a:pt x="69" y="101"/>
                      <a:pt x="56" y="112"/>
                      <a:pt x="52" y="127"/>
                    </a:cubicBezTo>
                    <a:cubicBezTo>
                      <a:pt x="45" y="162"/>
                      <a:pt x="45" y="162"/>
                      <a:pt x="45" y="162"/>
                    </a:cubicBezTo>
                    <a:cubicBezTo>
                      <a:pt x="42" y="174"/>
                      <a:pt x="27" y="176"/>
                      <a:pt x="21" y="165"/>
                    </a:cubicBezTo>
                    <a:cubicBezTo>
                      <a:pt x="0" y="147"/>
                      <a:pt x="0" y="147"/>
                      <a:pt x="0" y="147"/>
                    </a:cubicBezTo>
                    <a:cubicBezTo>
                      <a:pt x="0" y="87"/>
                      <a:pt x="0" y="87"/>
                      <a:pt x="0" y="87"/>
                    </a:cubicBezTo>
                    <a:close/>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5" name="Freeform 187">
                <a:extLst>
                  <a:ext uri="{FF2B5EF4-FFF2-40B4-BE49-F238E27FC236}">
                    <a16:creationId xmlns:a16="http://schemas.microsoft.com/office/drawing/2014/main" id="{4AD70B53-5D3C-4F59-9C40-BB8AB08AA9A7}"/>
                  </a:ext>
                </a:extLst>
              </p:cNvPr>
              <p:cNvSpPr>
                <a:spLocks/>
              </p:cNvSpPr>
              <p:nvPr/>
            </p:nvSpPr>
            <p:spPr bwMode="auto">
              <a:xfrm>
                <a:off x="2567641" y="1450808"/>
                <a:ext cx="131433" cy="158627"/>
              </a:xfrm>
              <a:custGeom>
                <a:avLst/>
                <a:gdLst>
                  <a:gd name="T0" fmla="*/ 8 w 56"/>
                  <a:gd name="T1" fmla="*/ 0 h 67"/>
                  <a:gd name="T2" fmla="*/ 56 w 56"/>
                  <a:gd name="T3" fmla="*/ 0 h 67"/>
                  <a:gd name="T4" fmla="*/ 56 w 56"/>
                  <a:gd name="T5" fmla="*/ 11 h 67"/>
                  <a:gd name="T6" fmla="*/ 0 w 56"/>
                  <a:gd name="T7" fmla="*/ 67 h 67"/>
                </a:gdLst>
                <a:ahLst/>
                <a:cxnLst>
                  <a:cxn ang="0">
                    <a:pos x="T0" y="T1"/>
                  </a:cxn>
                  <a:cxn ang="0">
                    <a:pos x="T2" y="T3"/>
                  </a:cxn>
                  <a:cxn ang="0">
                    <a:pos x="T4" y="T5"/>
                  </a:cxn>
                  <a:cxn ang="0">
                    <a:pos x="T6" y="T7"/>
                  </a:cxn>
                </a:cxnLst>
                <a:rect l="0" t="0" r="r" b="b"/>
                <a:pathLst>
                  <a:path w="56" h="67">
                    <a:moveTo>
                      <a:pt x="8" y="0"/>
                    </a:moveTo>
                    <a:cubicBezTo>
                      <a:pt x="56" y="0"/>
                      <a:pt x="56" y="0"/>
                      <a:pt x="56" y="0"/>
                    </a:cubicBezTo>
                    <a:cubicBezTo>
                      <a:pt x="56" y="11"/>
                      <a:pt x="56" y="11"/>
                      <a:pt x="56" y="11"/>
                    </a:cubicBezTo>
                    <a:cubicBezTo>
                      <a:pt x="56" y="42"/>
                      <a:pt x="31" y="67"/>
                      <a:pt x="0" y="67"/>
                    </a:cubicBezTo>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6" name="Freeform 188">
                <a:extLst>
                  <a:ext uri="{FF2B5EF4-FFF2-40B4-BE49-F238E27FC236}">
                    <a16:creationId xmlns:a16="http://schemas.microsoft.com/office/drawing/2014/main" id="{8D46AA50-5BAC-4F77-996A-44FE01CC5952}"/>
                  </a:ext>
                </a:extLst>
              </p:cNvPr>
              <p:cNvSpPr>
                <a:spLocks/>
              </p:cNvSpPr>
              <p:nvPr/>
            </p:nvSpPr>
            <p:spPr bwMode="auto">
              <a:xfrm>
                <a:off x="2567641" y="1450808"/>
                <a:ext cx="131433" cy="158627"/>
              </a:xfrm>
              <a:custGeom>
                <a:avLst/>
                <a:gdLst>
                  <a:gd name="T0" fmla="*/ 8 w 56"/>
                  <a:gd name="T1" fmla="*/ 0 h 67"/>
                  <a:gd name="T2" fmla="*/ 56 w 56"/>
                  <a:gd name="T3" fmla="*/ 0 h 67"/>
                  <a:gd name="T4" fmla="*/ 56 w 56"/>
                  <a:gd name="T5" fmla="*/ 11 h 67"/>
                  <a:gd name="T6" fmla="*/ 0 w 56"/>
                  <a:gd name="T7" fmla="*/ 67 h 67"/>
                </a:gdLst>
                <a:ahLst/>
                <a:cxnLst>
                  <a:cxn ang="0">
                    <a:pos x="T0" y="T1"/>
                  </a:cxn>
                  <a:cxn ang="0">
                    <a:pos x="T2" y="T3"/>
                  </a:cxn>
                  <a:cxn ang="0">
                    <a:pos x="T4" y="T5"/>
                  </a:cxn>
                  <a:cxn ang="0">
                    <a:pos x="T6" y="T7"/>
                  </a:cxn>
                </a:cxnLst>
                <a:rect l="0" t="0" r="r" b="b"/>
                <a:pathLst>
                  <a:path w="56" h="67">
                    <a:moveTo>
                      <a:pt x="8" y="0"/>
                    </a:moveTo>
                    <a:cubicBezTo>
                      <a:pt x="56" y="0"/>
                      <a:pt x="56" y="0"/>
                      <a:pt x="56" y="0"/>
                    </a:cubicBezTo>
                    <a:cubicBezTo>
                      <a:pt x="56" y="11"/>
                      <a:pt x="56" y="11"/>
                      <a:pt x="56" y="11"/>
                    </a:cubicBezTo>
                    <a:cubicBezTo>
                      <a:pt x="56" y="42"/>
                      <a:pt x="31" y="67"/>
                      <a:pt x="0" y="67"/>
                    </a:cubicBezTo>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sp>
          <p:nvSpPr>
            <p:cNvPr id="407" name="Freeform 145">
              <a:extLst>
                <a:ext uri="{FF2B5EF4-FFF2-40B4-BE49-F238E27FC236}">
                  <a16:creationId xmlns:a16="http://schemas.microsoft.com/office/drawing/2014/main" id="{269B8656-83AE-4450-A07A-2F46F86CD43B}"/>
                </a:ext>
              </a:extLst>
            </p:cNvPr>
            <p:cNvSpPr>
              <a:spLocks/>
            </p:cNvSpPr>
            <p:nvPr/>
          </p:nvSpPr>
          <p:spPr bwMode="auto">
            <a:xfrm>
              <a:off x="1581793" y="4395432"/>
              <a:ext cx="301213" cy="61095"/>
            </a:xfrm>
            <a:custGeom>
              <a:avLst/>
              <a:gdLst>
                <a:gd name="T0" fmla="*/ 97 w 102"/>
                <a:gd name="T1" fmla="*/ 21 h 21"/>
                <a:gd name="T2" fmla="*/ 6 w 102"/>
                <a:gd name="T3" fmla="*/ 21 h 21"/>
                <a:gd name="T4" fmla="*/ 0 w 102"/>
                <a:gd name="T5" fmla="*/ 16 h 21"/>
                <a:gd name="T6" fmla="*/ 0 w 102"/>
                <a:gd name="T7" fmla="*/ 6 h 21"/>
                <a:gd name="T8" fmla="*/ 6 w 102"/>
                <a:gd name="T9" fmla="*/ 0 h 21"/>
                <a:gd name="T10" fmla="*/ 97 w 102"/>
                <a:gd name="T11" fmla="*/ 0 h 21"/>
                <a:gd name="T12" fmla="*/ 102 w 102"/>
                <a:gd name="T13" fmla="*/ 6 h 21"/>
                <a:gd name="T14" fmla="*/ 102 w 102"/>
                <a:gd name="T15" fmla="*/ 16 h 21"/>
                <a:gd name="T16" fmla="*/ 97 w 10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1">
                  <a:moveTo>
                    <a:pt x="97" y="21"/>
                  </a:moveTo>
                  <a:cubicBezTo>
                    <a:pt x="6" y="21"/>
                    <a:pt x="6" y="21"/>
                    <a:pt x="6" y="21"/>
                  </a:cubicBezTo>
                  <a:cubicBezTo>
                    <a:pt x="3" y="21"/>
                    <a:pt x="0" y="19"/>
                    <a:pt x="0" y="16"/>
                  </a:cubicBezTo>
                  <a:cubicBezTo>
                    <a:pt x="0" y="6"/>
                    <a:pt x="0" y="6"/>
                    <a:pt x="0" y="6"/>
                  </a:cubicBezTo>
                  <a:cubicBezTo>
                    <a:pt x="0" y="3"/>
                    <a:pt x="3" y="0"/>
                    <a:pt x="6" y="0"/>
                  </a:cubicBezTo>
                  <a:cubicBezTo>
                    <a:pt x="97" y="0"/>
                    <a:pt x="97" y="0"/>
                    <a:pt x="97" y="0"/>
                  </a:cubicBezTo>
                  <a:cubicBezTo>
                    <a:pt x="99" y="0"/>
                    <a:pt x="102" y="3"/>
                    <a:pt x="102" y="6"/>
                  </a:cubicBezTo>
                  <a:cubicBezTo>
                    <a:pt x="102" y="16"/>
                    <a:pt x="102" y="16"/>
                    <a:pt x="102" y="16"/>
                  </a:cubicBezTo>
                  <a:cubicBezTo>
                    <a:pt x="102" y="19"/>
                    <a:pt x="99" y="21"/>
                    <a:pt x="97" y="21"/>
                  </a:cubicBezTo>
                  <a:close/>
                </a:path>
              </a:pathLst>
            </a:custGeom>
            <a:solidFill>
              <a:schemeClr val="tx1"/>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8" name="Freeform 148">
              <a:extLst>
                <a:ext uri="{FF2B5EF4-FFF2-40B4-BE49-F238E27FC236}">
                  <a16:creationId xmlns:a16="http://schemas.microsoft.com/office/drawing/2014/main" id="{85271D6F-0373-4BD6-9EC6-7F09040C3D76}"/>
                </a:ext>
              </a:extLst>
            </p:cNvPr>
            <p:cNvSpPr>
              <a:spLocks/>
            </p:cNvSpPr>
            <p:nvPr/>
          </p:nvSpPr>
          <p:spPr bwMode="auto">
            <a:xfrm>
              <a:off x="1622996" y="4332916"/>
              <a:ext cx="218805" cy="62516"/>
            </a:xfrm>
            <a:custGeom>
              <a:avLst/>
              <a:gdLst>
                <a:gd name="T0" fmla="*/ 74 w 74"/>
                <a:gd name="T1" fmla="*/ 21 h 21"/>
                <a:gd name="T2" fmla="*/ 0 w 74"/>
                <a:gd name="T3" fmla="*/ 21 h 21"/>
                <a:gd name="T4" fmla="*/ 0 w 74"/>
                <a:gd name="T5" fmla="*/ 17 h 21"/>
                <a:gd name="T6" fmla="*/ 8 w 74"/>
                <a:gd name="T7" fmla="*/ 7 h 21"/>
                <a:gd name="T8" fmla="*/ 64 w 74"/>
                <a:gd name="T9" fmla="*/ 1 h 21"/>
                <a:gd name="T10" fmla="*/ 74 w 74"/>
                <a:gd name="T11" fmla="*/ 10 h 21"/>
                <a:gd name="T12" fmla="*/ 74 w 7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74" y="21"/>
                  </a:moveTo>
                  <a:cubicBezTo>
                    <a:pt x="0" y="21"/>
                    <a:pt x="0" y="21"/>
                    <a:pt x="0" y="21"/>
                  </a:cubicBezTo>
                  <a:cubicBezTo>
                    <a:pt x="0" y="17"/>
                    <a:pt x="0" y="17"/>
                    <a:pt x="0" y="17"/>
                  </a:cubicBezTo>
                  <a:cubicBezTo>
                    <a:pt x="0" y="12"/>
                    <a:pt x="4" y="8"/>
                    <a:pt x="8" y="7"/>
                  </a:cubicBezTo>
                  <a:cubicBezTo>
                    <a:pt x="64" y="1"/>
                    <a:pt x="64" y="1"/>
                    <a:pt x="64" y="1"/>
                  </a:cubicBezTo>
                  <a:cubicBezTo>
                    <a:pt x="69" y="0"/>
                    <a:pt x="74" y="4"/>
                    <a:pt x="74" y="10"/>
                  </a:cubicBezTo>
                  <a:lnTo>
                    <a:pt x="74" y="21"/>
                  </a:lnTo>
                  <a:close/>
                </a:path>
              </a:pathLst>
            </a:custGeom>
            <a:solidFill>
              <a:schemeClr val="tx1"/>
            </a:solidFill>
            <a:ln w="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9" name="Freeform 200">
              <a:extLst>
                <a:ext uri="{FF2B5EF4-FFF2-40B4-BE49-F238E27FC236}">
                  <a16:creationId xmlns:a16="http://schemas.microsoft.com/office/drawing/2014/main" id="{55D5416D-9C4D-4DC0-9422-688FBC86289C}"/>
                </a:ext>
              </a:extLst>
            </p:cNvPr>
            <p:cNvSpPr>
              <a:spLocks noEditPoints="1"/>
            </p:cNvSpPr>
            <p:nvPr/>
          </p:nvSpPr>
          <p:spPr bwMode="auto">
            <a:xfrm>
              <a:off x="1826883" y="3140143"/>
              <a:ext cx="99457" cy="103719"/>
            </a:xfrm>
            <a:custGeom>
              <a:avLst/>
              <a:gdLst>
                <a:gd name="T0" fmla="*/ 34 w 34"/>
                <a:gd name="T1" fmla="*/ 18 h 35"/>
                <a:gd name="T2" fmla="*/ 34 w 34"/>
                <a:gd name="T3" fmla="*/ 18 h 35"/>
                <a:gd name="T4" fmla="*/ 34 w 34"/>
                <a:gd name="T5" fmla="*/ 18 h 35"/>
                <a:gd name="T6" fmla="*/ 17 w 34"/>
                <a:gd name="T7" fmla="*/ 0 h 35"/>
                <a:gd name="T8" fmla="*/ 0 w 34"/>
                <a:gd name="T9" fmla="*/ 18 h 35"/>
                <a:gd name="T10" fmla="*/ 0 w 34"/>
                <a:gd name="T11" fmla="*/ 18 h 35"/>
                <a:gd name="T12" fmla="*/ 17 w 34"/>
                <a:gd name="T13" fmla="*/ 35 h 35"/>
                <a:gd name="T14" fmla="*/ 34 w 34"/>
                <a:gd name="T15" fmla="*/ 18 h 35"/>
                <a:gd name="T16" fmla="*/ 30 w 34"/>
                <a:gd name="T17" fmla="*/ 18 h 35"/>
                <a:gd name="T18" fmla="*/ 29 w 34"/>
                <a:gd name="T19" fmla="*/ 18 h 35"/>
                <a:gd name="T20" fmla="*/ 30 w 34"/>
                <a:gd name="T21" fmla="*/ 19 h 35"/>
                <a:gd name="T22" fmla="*/ 23 w 34"/>
                <a:gd name="T23" fmla="*/ 26 h 35"/>
                <a:gd name="T24" fmla="*/ 22 w 34"/>
                <a:gd name="T25" fmla="*/ 26 h 35"/>
                <a:gd name="T26" fmla="*/ 17 w 34"/>
                <a:gd name="T27" fmla="*/ 27 h 35"/>
                <a:gd name="T28" fmla="*/ 8 w 34"/>
                <a:gd name="T29" fmla="*/ 18 h 35"/>
                <a:gd name="T30" fmla="*/ 17 w 34"/>
                <a:gd name="T31" fmla="*/ 8 h 35"/>
                <a:gd name="T32" fmla="*/ 25 w 34"/>
                <a:gd name="T33" fmla="*/ 12 h 35"/>
                <a:gd name="T34" fmla="*/ 29 w 34"/>
                <a:gd name="T35" fmla="*/ 18 h 35"/>
                <a:gd name="T36" fmla="*/ 30 w 34"/>
                <a:gd name="T37" fmla="*/ 18 h 35"/>
                <a:gd name="T38" fmla="*/ 34 w 34"/>
                <a:gd name="T39" fmla="*/ 18 h 35"/>
                <a:gd name="T40" fmla="*/ 34 w 34"/>
                <a:gd name="T41" fmla="*/ 18 h 35"/>
                <a:gd name="T42" fmla="*/ 34 w 34"/>
                <a:gd name="T43" fmla="*/ 16 h 35"/>
                <a:gd name="T44" fmla="*/ 17 w 34"/>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35">
                  <a:moveTo>
                    <a:pt x="34" y="18"/>
                  </a:moveTo>
                  <a:cubicBezTo>
                    <a:pt x="34" y="18"/>
                    <a:pt x="34" y="18"/>
                    <a:pt x="34" y="18"/>
                  </a:cubicBezTo>
                  <a:cubicBezTo>
                    <a:pt x="34" y="18"/>
                    <a:pt x="34" y="18"/>
                    <a:pt x="34" y="18"/>
                  </a:cubicBezTo>
                  <a:moveTo>
                    <a:pt x="17" y="0"/>
                  </a:moveTo>
                  <a:cubicBezTo>
                    <a:pt x="7" y="0"/>
                    <a:pt x="0" y="8"/>
                    <a:pt x="0" y="18"/>
                  </a:cubicBezTo>
                  <a:cubicBezTo>
                    <a:pt x="0" y="18"/>
                    <a:pt x="0" y="18"/>
                    <a:pt x="0" y="18"/>
                  </a:cubicBezTo>
                  <a:cubicBezTo>
                    <a:pt x="0" y="27"/>
                    <a:pt x="7" y="35"/>
                    <a:pt x="17" y="35"/>
                  </a:cubicBezTo>
                  <a:cubicBezTo>
                    <a:pt x="27" y="35"/>
                    <a:pt x="34" y="27"/>
                    <a:pt x="34" y="18"/>
                  </a:cubicBezTo>
                  <a:cubicBezTo>
                    <a:pt x="30" y="18"/>
                    <a:pt x="30" y="18"/>
                    <a:pt x="30" y="18"/>
                  </a:cubicBezTo>
                  <a:cubicBezTo>
                    <a:pt x="29" y="18"/>
                    <a:pt x="29" y="18"/>
                    <a:pt x="29" y="18"/>
                  </a:cubicBezTo>
                  <a:cubicBezTo>
                    <a:pt x="29" y="18"/>
                    <a:pt x="30" y="19"/>
                    <a:pt x="30" y="19"/>
                  </a:cubicBezTo>
                  <a:cubicBezTo>
                    <a:pt x="30" y="23"/>
                    <a:pt x="26" y="26"/>
                    <a:pt x="23" y="26"/>
                  </a:cubicBezTo>
                  <a:cubicBezTo>
                    <a:pt x="22" y="26"/>
                    <a:pt x="22" y="26"/>
                    <a:pt x="22" y="26"/>
                  </a:cubicBezTo>
                  <a:cubicBezTo>
                    <a:pt x="20" y="27"/>
                    <a:pt x="19" y="27"/>
                    <a:pt x="17" y="27"/>
                  </a:cubicBezTo>
                  <a:cubicBezTo>
                    <a:pt x="12" y="27"/>
                    <a:pt x="8" y="23"/>
                    <a:pt x="8" y="18"/>
                  </a:cubicBezTo>
                  <a:cubicBezTo>
                    <a:pt x="8" y="13"/>
                    <a:pt x="12" y="8"/>
                    <a:pt x="17" y="8"/>
                  </a:cubicBezTo>
                  <a:cubicBezTo>
                    <a:pt x="20" y="8"/>
                    <a:pt x="23" y="10"/>
                    <a:pt x="25" y="12"/>
                  </a:cubicBezTo>
                  <a:cubicBezTo>
                    <a:pt x="27" y="13"/>
                    <a:pt x="29" y="15"/>
                    <a:pt x="29" y="18"/>
                  </a:cubicBezTo>
                  <a:cubicBezTo>
                    <a:pt x="30" y="18"/>
                    <a:pt x="30" y="18"/>
                    <a:pt x="30" y="18"/>
                  </a:cubicBezTo>
                  <a:cubicBezTo>
                    <a:pt x="34" y="18"/>
                    <a:pt x="34" y="18"/>
                    <a:pt x="34" y="18"/>
                  </a:cubicBezTo>
                  <a:cubicBezTo>
                    <a:pt x="34" y="18"/>
                    <a:pt x="34" y="18"/>
                    <a:pt x="34" y="18"/>
                  </a:cubicBezTo>
                  <a:cubicBezTo>
                    <a:pt x="34" y="17"/>
                    <a:pt x="34" y="16"/>
                    <a:pt x="34" y="16"/>
                  </a:cubicBezTo>
                  <a:cubicBezTo>
                    <a:pt x="33" y="7"/>
                    <a:pt x="26" y="0"/>
                    <a:pt x="1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0" name="Freeform 201">
              <a:extLst>
                <a:ext uri="{FF2B5EF4-FFF2-40B4-BE49-F238E27FC236}">
                  <a16:creationId xmlns:a16="http://schemas.microsoft.com/office/drawing/2014/main" id="{D25F90C1-C7A4-450F-BC8A-35A5EAA7D692}"/>
                </a:ext>
              </a:extLst>
            </p:cNvPr>
            <p:cNvSpPr>
              <a:spLocks/>
            </p:cNvSpPr>
            <p:nvPr/>
          </p:nvSpPr>
          <p:spPr bwMode="auto">
            <a:xfrm>
              <a:off x="1873770" y="3175663"/>
              <a:ext cx="41203" cy="41203"/>
            </a:xfrm>
            <a:custGeom>
              <a:avLst/>
              <a:gdLst>
                <a:gd name="T0" fmla="*/ 7 w 14"/>
                <a:gd name="T1" fmla="*/ 0 h 14"/>
                <a:gd name="T2" fmla="*/ 0 w 14"/>
                <a:gd name="T3" fmla="*/ 7 h 14"/>
                <a:gd name="T4" fmla="*/ 6 w 14"/>
                <a:gd name="T5" fmla="*/ 14 h 14"/>
                <a:gd name="T6" fmla="*/ 7 w 14"/>
                <a:gd name="T7" fmla="*/ 14 h 14"/>
                <a:gd name="T8" fmla="*/ 14 w 14"/>
                <a:gd name="T9" fmla="*/ 7 h 14"/>
                <a:gd name="T10" fmla="*/ 13 w 14"/>
                <a:gd name="T11" fmla="*/ 6 h 14"/>
                <a:gd name="T12" fmla="*/ 13 w 14"/>
                <a:gd name="T13" fmla="*/ 6 h 14"/>
                <a:gd name="T14" fmla="*/ 9 w 14"/>
                <a:gd name="T15" fmla="*/ 0 h 14"/>
                <a:gd name="T16" fmla="*/ 7 w 1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4">
                  <a:moveTo>
                    <a:pt x="7" y="0"/>
                  </a:moveTo>
                  <a:cubicBezTo>
                    <a:pt x="3" y="0"/>
                    <a:pt x="0" y="3"/>
                    <a:pt x="0" y="7"/>
                  </a:cubicBezTo>
                  <a:cubicBezTo>
                    <a:pt x="0" y="11"/>
                    <a:pt x="2" y="14"/>
                    <a:pt x="6" y="14"/>
                  </a:cubicBezTo>
                  <a:cubicBezTo>
                    <a:pt x="6" y="14"/>
                    <a:pt x="6" y="14"/>
                    <a:pt x="7" y="14"/>
                  </a:cubicBezTo>
                  <a:cubicBezTo>
                    <a:pt x="10" y="14"/>
                    <a:pt x="14" y="11"/>
                    <a:pt x="14" y="7"/>
                  </a:cubicBezTo>
                  <a:cubicBezTo>
                    <a:pt x="14" y="7"/>
                    <a:pt x="13" y="6"/>
                    <a:pt x="13" y="6"/>
                  </a:cubicBezTo>
                  <a:cubicBezTo>
                    <a:pt x="13" y="6"/>
                    <a:pt x="13" y="6"/>
                    <a:pt x="13" y="6"/>
                  </a:cubicBezTo>
                  <a:cubicBezTo>
                    <a:pt x="13" y="3"/>
                    <a:pt x="11" y="1"/>
                    <a:pt x="9" y="0"/>
                  </a:cubicBezTo>
                  <a:cubicBezTo>
                    <a:pt x="8" y="0"/>
                    <a:pt x="7" y="0"/>
                    <a:pt x="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1" name="Freeform 195">
              <a:extLst>
                <a:ext uri="{FF2B5EF4-FFF2-40B4-BE49-F238E27FC236}">
                  <a16:creationId xmlns:a16="http://schemas.microsoft.com/office/drawing/2014/main" id="{34202A8D-3A95-4C04-AF93-B06125B06F4B}"/>
                </a:ext>
              </a:extLst>
            </p:cNvPr>
            <p:cNvSpPr>
              <a:spLocks noEditPoints="1"/>
            </p:cNvSpPr>
            <p:nvPr/>
          </p:nvSpPr>
          <p:spPr bwMode="auto">
            <a:xfrm>
              <a:off x="2074105" y="3140143"/>
              <a:ext cx="103719" cy="103719"/>
            </a:xfrm>
            <a:custGeom>
              <a:avLst/>
              <a:gdLst>
                <a:gd name="T0" fmla="*/ 35 w 35"/>
                <a:gd name="T1" fmla="*/ 18 h 35"/>
                <a:gd name="T2" fmla="*/ 35 w 35"/>
                <a:gd name="T3" fmla="*/ 18 h 35"/>
                <a:gd name="T4" fmla="*/ 35 w 35"/>
                <a:gd name="T5" fmla="*/ 18 h 35"/>
                <a:gd name="T6" fmla="*/ 17 w 35"/>
                <a:gd name="T7" fmla="*/ 0 h 35"/>
                <a:gd name="T8" fmla="*/ 0 w 35"/>
                <a:gd name="T9" fmla="*/ 18 h 35"/>
                <a:gd name="T10" fmla="*/ 0 w 35"/>
                <a:gd name="T11" fmla="*/ 18 h 35"/>
                <a:gd name="T12" fmla="*/ 17 w 35"/>
                <a:gd name="T13" fmla="*/ 35 h 35"/>
                <a:gd name="T14" fmla="*/ 29 w 35"/>
                <a:gd name="T15" fmla="*/ 31 h 35"/>
                <a:gd name="T16" fmla="*/ 35 w 35"/>
                <a:gd name="T17" fmla="*/ 18 h 35"/>
                <a:gd name="T18" fmla="*/ 31 w 35"/>
                <a:gd name="T19" fmla="*/ 18 h 35"/>
                <a:gd name="T20" fmla="*/ 30 w 35"/>
                <a:gd name="T21" fmla="*/ 18 h 35"/>
                <a:gd name="T22" fmla="*/ 24 w 35"/>
                <a:gd name="T23" fmla="*/ 25 h 35"/>
                <a:gd name="T24" fmla="*/ 17 w 35"/>
                <a:gd name="T25" fmla="*/ 27 h 35"/>
                <a:gd name="T26" fmla="*/ 8 w 35"/>
                <a:gd name="T27" fmla="*/ 18 h 35"/>
                <a:gd name="T28" fmla="*/ 17 w 35"/>
                <a:gd name="T29" fmla="*/ 8 h 35"/>
                <a:gd name="T30" fmla="*/ 24 w 35"/>
                <a:gd name="T31" fmla="*/ 11 h 35"/>
                <a:gd name="T32" fmla="*/ 30 w 35"/>
                <a:gd name="T33" fmla="*/ 18 h 35"/>
                <a:gd name="T34" fmla="*/ 30 w 35"/>
                <a:gd name="T35" fmla="*/ 18 h 35"/>
                <a:gd name="T36" fmla="*/ 31 w 35"/>
                <a:gd name="T37" fmla="*/ 18 h 35"/>
                <a:gd name="T38" fmla="*/ 35 w 35"/>
                <a:gd name="T39" fmla="*/ 18 h 35"/>
                <a:gd name="T40" fmla="*/ 35 w 35"/>
                <a:gd name="T41" fmla="*/ 18 h 35"/>
                <a:gd name="T42" fmla="*/ 29 w 35"/>
                <a:gd name="T43" fmla="*/ 4 h 35"/>
                <a:gd name="T44" fmla="*/ 17 w 35"/>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35">
                  <a:moveTo>
                    <a:pt x="35" y="18"/>
                  </a:moveTo>
                  <a:cubicBezTo>
                    <a:pt x="35" y="18"/>
                    <a:pt x="35" y="18"/>
                    <a:pt x="35" y="18"/>
                  </a:cubicBezTo>
                  <a:cubicBezTo>
                    <a:pt x="35" y="18"/>
                    <a:pt x="35" y="18"/>
                    <a:pt x="35" y="18"/>
                  </a:cubicBezTo>
                  <a:moveTo>
                    <a:pt x="17" y="0"/>
                  </a:moveTo>
                  <a:cubicBezTo>
                    <a:pt x="8" y="0"/>
                    <a:pt x="0" y="8"/>
                    <a:pt x="0" y="18"/>
                  </a:cubicBezTo>
                  <a:cubicBezTo>
                    <a:pt x="0" y="18"/>
                    <a:pt x="0" y="18"/>
                    <a:pt x="0" y="18"/>
                  </a:cubicBezTo>
                  <a:cubicBezTo>
                    <a:pt x="0" y="27"/>
                    <a:pt x="8" y="35"/>
                    <a:pt x="17" y="35"/>
                  </a:cubicBezTo>
                  <a:cubicBezTo>
                    <a:pt x="22" y="35"/>
                    <a:pt x="26" y="34"/>
                    <a:pt x="29" y="31"/>
                  </a:cubicBezTo>
                  <a:cubicBezTo>
                    <a:pt x="32" y="28"/>
                    <a:pt x="35" y="23"/>
                    <a:pt x="35" y="18"/>
                  </a:cubicBezTo>
                  <a:cubicBezTo>
                    <a:pt x="31" y="18"/>
                    <a:pt x="31" y="18"/>
                    <a:pt x="31" y="18"/>
                  </a:cubicBezTo>
                  <a:cubicBezTo>
                    <a:pt x="30" y="18"/>
                    <a:pt x="30" y="18"/>
                    <a:pt x="30" y="18"/>
                  </a:cubicBezTo>
                  <a:cubicBezTo>
                    <a:pt x="30" y="21"/>
                    <a:pt x="27" y="24"/>
                    <a:pt x="24" y="25"/>
                  </a:cubicBezTo>
                  <a:cubicBezTo>
                    <a:pt x="22" y="26"/>
                    <a:pt x="20" y="27"/>
                    <a:pt x="17" y="27"/>
                  </a:cubicBezTo>
                  <a:cubicBezTo>
                    <a:pt x="12" y="27"/>
                    <a:pt x="8" y="23"/>
                    <a:pt x="8" y="18"/>
                  </a:cubicBezTo>
                  <a:cubicBezTo>
                    <a:pt x="8" y="13"/>
                    <a:pt x="12" y="8"/>
                    <a:pt x="17" y="8"/>
                  </a:cubicBezTo>
                  <a:cubicBezTo>
                    <a:pt x="20" y="8"/>
                    <a:pt x="22" y="9"/>
                    <a:pt x="24" y="11"/>
                  </a:cubicBezTo>
                  <a:cubicBezTo>
                    <a:pt x="27" y="11"/>
                    <a:pt x="30" y="14"/>
                    <a:pt x="30" y="18"/>
                  </a:cubicBezTo>
                  <a:cubicBezTo>
                    <a:pt x="30" y="18"/>
                    <a:pt x="30" y="18"/>
                    <a:pt x="30" y="18"/>
                  </a:cubicBezTo>
                  <a:cubicBezTo>
                    <a:pt x="31" y="18"/>
                    <a:pt x="31" y="18"/>
                    <a:pt x="31" y="18"/>
                  </a:cubicBezTo>
                  <a:cubicBezTo>
                    <a:pt x="35" y="18"/>
                    <a:pt x="35" y="18"/>
                    <a:pt x="35" y="18"/>
                  </a:cubicBezTo>
                  <a:cubicBezTo>
                    <a:pt x="35" y="18"/>
                    <a:pt x="35" y="18"/>
                    <a:pt x="35" y="18"/>
                  </a:cubicBezTo>
                  <a:cubicBezTo>
                    <a:pt x="35" y="12"/>
                    <a:pt x="32" y="8"/>
                    <a:pt x="29" y="4"/>
                  </a:cubicBezTo>
                  <a:cubicBezTo>
                    <a:pt x="26" y="2"/>
                    <a:pt x="22" y="0"/>
                    <a:pt x="1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2" name="Freeform 196">
              <a:extLst>
                <a:ext uri="{FF2B5EF4-FFF2-40B4-BE49-F238E27FC236}">
                  <a16:creationId xmlns:a16="http://schemas.microsoft.com/office/drawing/2014/main" id="{EC3B2046-B463-44C3-A9B2-9FCE081D791C}"/>
                </a:ext>
              </a:extLst>
            </p:cNvPr>
            <p:cNvSpPr>
              <a:spLocks/>
            </p:cNvSpPr>
            <p:nvPr/>
          </p:nvSpPr>
          <p:spPr bwMode="auto">
            <a:xfrm>
              <a:off x="2124607" y="3172821"/>
              <a:ext cx="41203" cy="41203"/>
            </a:xfrm>
            <a:custGeom>
              <a:avLst/>
              <a:gdLst>
                <a:gd name="T0" fmla="*/ 7 w 14"/>
                <a:gd name="T1" fmla="*/ 0 h 14"/>
                <a:gd name="T2" fmla="*/ 0 w 14"/>
                <a:gd name="T3" fmla="*/ 7 h 14"/>
                <a:gd name="T4" fmla="*/ 7 w 14"/>
                <a:gd name="T5" fmla="*/ 14 h 14"/>
                <a:gd name="T6" fmla="*/ 8 w 14"/>
                <a:gd name="T7" fmla="*/ 14 h 14"/>
                <a:gd name="T8" fmla="*/ 14 w 14"/>
                <a:gd name="T9" fmla="*/ 7 h 14"/>
                <a:gd name="T10" fmla="*/ 14 w 14"/>
                <a:gd name="T11" fmla="*/ 7 h 14"/>
                <a:gd name="T12" fmla="*/ 14 w 14"/>
                <a:gd name="T13" fmla="*/ 7 h 14"/>
                <a:gd name="T14" fmla="*/ 8 w 14"/>
                <a:gd name="T15" fmla="*/ 0 h 14"/>
                <a:gd name="T16" fmla="*/ 7 w 1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4">
                  <a:moveTo>
                    <a:pt x="7" y="0"/>
                  </a:moveTo>
                  <a:cubicBezTo>
                    <a:pt x="3" y="0"/>
                    <a:pt x="0" y="3"/>
                    <a:pt x="0" y="7"/>
                  </a:cubicBezTo>
                  <a:cubicBezTo>
                    <a:pt x="0" y="11"/>
                    <a:pt x="3" y="14"/>
                    <a:pt x="7" y="14"/>
                  </a:cubicBezTo>
                  <a:cubicBezTo>
                    <a:pt x="7" y="14"/>
                    <a:pt x="7" y="14"/>
                    <a:pt x="8" y="14"/>
                  </a:cubicBezTo>
                  <a:cubicBezTo>
                    <a:pt x="11" y="13"/>
                    <a:pt x="14" y="10"/>
                    <a:pt x="14" y="7"/>
                  </a:cubicBezTo>
                  <a:cubicBezTo>
                    <a:pt x="14" y="7"/>
                    <a:pt x="14" y="7"/>
                    <a:pt x="14" y="7"/>
                  </a:cubicBezTo>
                  <a:cubicBezTo>
                    <a:pt x="14" y="7"/>
                    <a:pt x="14" y="7"/>
                    <a:pt x="14" y="7"/>
                  </a:cubicBezTo>
                  <a:cubicBezTo>
                    <a:pt x="14" y="3"/>
                    <a:pt x="11" y="0"/>
                    <a:pt x="8" y="0"/>
                  </a:cubicBezTo>
                  <a:cubicBezTo>
                    <a:pt x="7" y="0"/>
                    <a:pt x="7" y="0"/>
                    <a:pt x="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417" name="Group 416">
            <a:extLst>
              <a:ext uri="{FF2B5EF4-FFF2-40B4-BE49-F238E27FC236}">
                <a16:creationId xmlns:a16="http://schemas.microsoft.com/office/drawing/2014/main" id="{AB9BB02E-7250-4E72-B23E-A1C85D57748F}"/>
              </a:ext>
            </a:extLst>
          </p:cNvPr>
          <p:cNvGrpSpPr/>
          <p:nvPr/>
        </p:nvGrpSpPr>
        <p:grpSpPr>
          <a:xfrm>
            <a:off x="7249472" y="6788241"/>
            <a:ext cx="1384839" cy="2170598"/>
            <a:chOff x="4515068" y="2615862"/>
            <a:chExt cx="1828591" cy="2866136"/>
          </a:xfrm>
        </p:grpSpPr>
        <p:sp>
          <p:nvSpPr>
            <p:cNvPr id="418" name="Freeform: Shape 417">
              <a:extLst>
                <a:ext uri="{FF2B5EF4-FFF2-40B4-BE49-F238E27FC236}">
                  <a16:creationId xmlns:a16="http://schemas.microsoft.com/office/drawing/2014/main" id="{703C3650-11C9-4DED-8CA7-7AEA41537288}"/>
                </a:ext>
              </a:extLst>
            </p:cNvPr>
            <p:cNvSpPr/>
            <p:nvPr/>
          </p:nvSpPr>
          <p:spPr>
            <a:xfrm>
              <a:off x="4803494" y="3770986"/>
              <a:ext cx="1277315" cy="1696087"/>
            </a:xfrm>
            <a:custGeom>
              <a:avLst/>
              <a:gdLst>
                <a:gd name="connsiteX0" fmla="*/ 216425 w 1018610"/>
                <a:gd name="connsiteY0" fmla="*/ 0 h 1352565"/>
                <a:gd name="connsiteX1" fmla="*/ 802185 w 1018610"/>
                <a:gd name="connsiteY1" fmla="*/ 0 h 1352565"/>
                <a:gd name="connsiteX2" fmla="*/ 1018610 w 1018610"/>
                <a:gd name="connsiteY2" fmla="*/ 217268 h 1352565"/>
                <a:gd name="connsiteX3" fmla="*/ 1018610 w 1018610"/>
                <a:gd name="connsiteY3" fmla="*/ 1345895 h 1352565"/>
                <a:gd name="connsiteX4" fmla="*/ 1018610 w 1018610"/>
                <a:gd name="connsiteY4" fmla="*/ 1352565 h 1352565"/>
                <a:gd name="connsiteX5" fmla="*/ 999791 w 1018610"/>
                <a:gd name="connsiteY5" fmla="*/ 1352565 h 1352565"/>
                <a:gd name="connsiteX6" fmla="*/ 999791 w 1018610"/>
                <a:gd name="connsiteY6" fmla="*/ 1343220 h 1352565"/>
                <a:gd name="connsiteX7" fmla="*/ 999791 w 1018610"/>
                <a:gd name="connsiteY7" fmla="*/ 217268 h 1352565"/>
                <a:gd name="connsiteX8" fmla="*/ 940979 w 1018610"/>
                <a:gd name="connsiteY8" fmla="*/ 77933 h 1352565"/>
                <a:gd name="connsiteX9" fmla="*/ 802185 w 1018610"/>
                <a:gd name="connsiteY9" fmla="*/ 18893 h 1352565"/>
                <a:gd name="connsiteX10" fmla="*/ 216425 w 1018610"/>
                <a:gd name="connsiteY10" fmla="*/ 18893 h 1352565"/>
                <a:gd name="connsiteX11" fmla="*/ 77631 w 1018610"/>
                <a:gd name="connsiteY11" fmla="*/ 77933 h 1352565"/>
                <a:gd name="connsiteX12" fmla="*/ 18820 w 1018610"/>
                <a:gd name="connsiteY12" fmla="*/ 217268 h 1352565"/>
                <a:gd name="connsiteX13" fmla="*/ 18820 w 1018610"/>
                <a:gd name="connsiteY13" fmla="*/ 1250814 h 1352565"/>
                <a:gd name="connsiteX14" fmla="*/ 18820 w 1018610"/>
                <a:gd name="connsiteY14" fmla="*/ 1352565 h 1352565"/>
                <a:gd name="connsiteX15" fmla="*/ 0 w 1018610"/>
                <a:gd name="connsiteY15" fmla="*/ 1352565 h 1352565"/>
                <a:gd name="connsiteX16" fmla="*/ 0 w 1018610"/>
                <a:gd name="connsiteY16" fmla="*/ 1281156 h 1352565"/>
                <a:gd name="connsiteX17" fmla="*/ 0 w 1018610"/>
                <a:gd name="connsiteY17" fmla="*/ 217268 h 1352565"/>
                <a:gd name="connsiteX18" fmla="*/ 216425 w 1018610"/>
                <a:gd name="connsiteY18" fmla="*/ 0 h 135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8610" h="1352565">
                  <a:moveTo>
                    <a:pt x="216425" y="0"/>
                  </a:moveTo>
                  <a:cubicBezTo>
                    <a:pt x="216425" y="0"/>
                    <a:pt x="216425" y="0"/>
                    <a:pt x="802185" y="0"/>
                  </a:cubicBezTo>
                  <a:cubicBezTo>
                    <a:pt x="919807" y="0"/>
                    <a:pt x="1018610" y="96826"/>
                    <a:pt x="1018610" y="217268"/>
                  </a:cubicBezTo>
                  <a:cubicBezTo>
                    <a:pt x="1018610" y="217268"/>
                    <a:pt x="1018610" y="217268"/>
                    <a:pt x="1018610" y="1345895"/>
                  </a:cubicBezTo>
                  <a:lnTo>
                    <a:pt x="1018610" y="1352565"/>
                  </a:lnTo>
                  <a:lnTo>
                    <a:pt x="999791" y="1352565"/>
                  </a:lnTo>
                  <a:lnTo>
                    <a:pt x="999791" y="1343220"/>
                  </a:lnTo>
                  <a:cubicBezTo>
                    <a:pt x="999791" y="1153610"/>
                    <a:pt x="999791" y="816527"/>
                    <a:pt x="999791" y="217268"/>
                  </a:cubicBezTo>
                  <a:cubicBezTo>
                    <a:pt x="999791" y="162951"/>
                    <a:pt x="976266" y="113358"/>
                    <a:pt x="940979" y="77933"/>
                  </a:cubicBezTo>
                  <a:cubicBezTo>
                    <a:pt x="905693" y="42509"/>
                    <a:pt x="856291" y="18893"/>
                    <a:pt x="802185" y="18893"/>
                  </a:cubicBezTo>
                  <a:cubicBezTo>
                    <a:pt x="802185" y="18893"/>
                    <a:pt x="802185" y="18893"/>
                    <a:pt x="216425" y="18893"/>
                  </a:cubicBezTo>
                  <a:cubicBezTo>
                    <a:pt x="162319" y="18893"/>
                    <a:pt x="112918" y="42509"/>
                    <a:pt x="77631" y="77933"/>
                  </a:cubicBezTo>
                  <a:cubicBezTo>
                    <a:pt x="42344" y="113358"/>
                    <a:pt x="18820" y="162951"/>
                    <a:pt x="18820" y="217268"/>
                  </a:cubicBezTo>
                  <a:cubicBezTo>
                    <a:pt x="18820" y="217268"/>
                    <a:pt x="18820" y="217268"/>
                    <a:pt x="18820" y="1250814"/>
                  </a:cubicBezTo>
                  <a:lnTo>
                    <a:pt x="18820" y="1352565"/>
                  </a:lnTo>
                  <a:lnTo>
                    <a:pt x="0" y="1352565"/>
                  </a:lnTo>
                  <a:lnTo>
                    <a:pt x="0" y="1281156"/>
                  </a:lnTo>
                  <a:cubicBezTo>
                    <a:pt x="0" y="1074976"/>
                    <a:pt x="0" y="745088"/>
                    <a:pt x="0" y="217268"/>
                  </a:cubicBezTo>
                  <a:cubicBezTo>
                    <a:pt x="0" y="96826"/>
                    <a:pt x="98803" y="0"/>
                    <a:pt x="216425" y="0"/>
                  </a:cubicBezTo>
                  <a:close/>
                </a:path>
              </a:pathLst>
            </a:cu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19" name="Freeform: Shape 418">
              <a:extLst>
                <a:ext uri="{FF2B5EF4-FFF2-40B4-BE49-F238E27FC236}">
                  <a16:creationId xmlns:a16="http://schemas.microsoft.com/office/drawing/2014/main" id="{D8D564A9-1115-4054-8BFB-549A60E09F91}"/>
                </a:ext>
              </a:extLst>
            </p:cNvPr>
            <p:cNvSpPr/>
            <p:nvPr/>
          </p:nvSpPr>
          <p:spPr>
            <a:xfrm>
              <a:off x="4816115" y="3779750"/>
              <a:ext cx="1252075" cy="1702248"/>
            </a:xfrm>
            <a:custGeom>
              <a:avLst/>
              <a:gdLst>
                <a:gd name="connsiteX0" fmla="*/ 197605 w 980971"/>
                <a:gd name="connsiteY0" fmla="*/ 0 h 1333672"/>
                <a:gd name="connsiteX1" fmla="*/ 783365 w 980971"/>
                <a:gd name="connsiteY1" fmla="*/ 0 h 1333672"/>
                <a:gd name="connsiteX2" fmla="*/ 922159 w 980971"/>
                <a:gd name="connsiteY2" fmla="*/ 59040 h 1333672"/>
                <a:gd name="connsiteX3" fmla="*/ 980971 w 980971"/>
                <a:gd name="connsiteY3" fmla="*/ 198375 h 1333672"/>
                <a:gd name="connsiteX4" fmla="*/ 980971 w 980971"/>
                <a:gd name="connsiteY4" fmla="*/ 1324327 h 1333672"/>
                <a:gd name="connsiteX5" fmla="*/ 980971 w 980971"/>
                <a:gd name="connsiteY5" fmla="*/ 1333672 h 1333672"/>
                <a:gd name="connsiteX6" fmla="*/ 0 w 980971"/>
                <a:gd name="connsiteY6" fmla="*/ 1333672 h 1333672"/>
                <a:gd name="connsiteX7" fmla="*/ 0 w 980971"/>
                <a:gd name="connsiteY7" fmla="*/ 1231921 h 1333672"/>
                <a:gd name="connsiteX8" fmla="*/ 0 w 980971"/>
                <a:gd name="connsiteY8" fmla="*/ 198375 h 1333672"/>
                <a:gd name="connsiteX9" fmla="*/ 58811 w 980971"/>
                <a:gd name="connsiteY9" fmla="*/ 59040 h 1333672"/>
                <a:gd name="connsiteX10" fmla="*/ 197605 w 980971"/>
                <a:gd name="connsiteY10" fmla="*/ 0 h 133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0971" h="1333672">
                  <a:moveTo>
                    <a:pt x="197605" y="0"/>
                  </a:moveTo>
                  <a:cubicBezTo>
                    <a:pt x="783365" y="0"/>
                    <a:pt x="783365" y="0"/>
                    <a:pt x="783365" y="0"/>
                  </a:cubicBezTo>
                  <a:cubicBezTo>
                    <a:pt x="837471" y="0"/>
                    <a:pt x="886873" y="23616"/>
                    <a:pt x="922159" y="59040"/>
                  </a:cubicBezTo>
                  <a:cubicBezTo>
                    <a:pt x="957446" y="94465"/>
                    <a:pt x="980971" y="144058"/>
                    <a:pt x="980971" y="198375"/>
                  </a:cubicBezTo>
                  <a:cubicBezTo>
                    <a:pt x="980971" y="797634"/>
                    <a:pt x="980971" y="1134717"/>
                    <a:pt x="980971" y="1324327"/>
                  </a:cubicBezTo>
                  <a:lnTo>
                    <a:pt x="980971" y="1333672"/>
                  </a:lnTo>
                  <a:lnTo>
                    <a:pt x="0" y="1333672"/>
                  </a:lnTo>
                  <a:lnTo>
                    <a:pt x="0" y="1231921"/>
                  </a:lnTo>
                  <a:cubicBezTo>
                    <a:pt x="0" y="198375"/>
                    <a:pt x="0" y="198375"/>
                    <a:pt x="0" y="198375"/>
                  </a:cubicBezTo>
                  <a:cubicBezTo>
                    <a:pt x="0" y="144058"/>
                    <a:pt x="23524" y="94465"/>
                    <a:pt x="58811" y="59040"/>
                  </a:cubicBezTo>
                  <a:cubicBezTo>
                    <a:pt x="94098" y="23616"/>
                    <a:pt x="143499" y="0"/>
                    <a:pt x="197605" y="0"/>
                  </a:cubicBezTo>
                  <a:close/>
                </a:path>
              </a:pathLst>
            </a:custGeom>
            <a:solidFill>
              <a:schemeClr val="accent4"/>
            </a:solidFill>
            <a:ln w="63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20" name="Rectangle 213">
              <a:extLst>
                <a:ext uri="{FF2B5EF4-FFF2-40B4-BE49-F238E27FC236}">
                  <a16:creationId xmlns:a16="http://schemas.microsoft.com/office/drawing/2014/main" id="{CAEABF54-E97B-48FB-AAA5-73C78A6A999C}"/>
                </a:ext>
              </a:extLst>
            </p:cNvPr>
            <p:cNvSpPr>
              <a:spLocks noChangeArrowheads="1"/>
            </p:cNvSpPr>
            <p:nvPr/>
          </p:nvSpPr>
          <p:spPr bwMode="auto">
            <a:xfrm>
              <a:off x="4814860" y="4262587"/>
              <a:ext cx="1251740" cy="171919"/>
            </a:xfrm>
            <a:prstGeom prst="rect">
              <a:avLst/>
            </a:prstGeom>
            <a:solidFill>
              <a:srgbClr val="EDE6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1" name="Rectangle 214">
              <a:extLst>
                <a:ext uri="{FF2B5EF4-FFF2-40B4-BE49-F238E27FC236}">
                  <a16:creationId xmlns:a16="http://schemas.microsoft.com/office/drawing/2014/main" id="{2E3A1F18-3DE0-4F54-8F47-18CA5D1E82BD}"/>
                </a:ext>
              </a:extLst>
            </p:cNvPr>
            <p:cNvSpPr>
              <a:spLocks noChangeArrowheads="1"/>
            </p:cNvSpPr>
            <p:nvPr/>
          </p:nvSpPr>
          <p:spPr bwMode="auto">
            <a:xfrm>
              <a:off x="4814860" y="4262587"/>
              <a:ext cx="1251740" cy="171919"/>
            </a:xfrm>
            <a:prstGeom prst="rect">
              <a:avLst/>
            </a:prstGeom>
            <a:noFill/>
            <a:ln w="25400" cap="flat">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2" name="Freeform 215">
              <a:extLst>
                <a:ext uri="{FF2B5EF4-FFF2-40B4-BE49-F238E27FC236}">
                  <a16:creationId xmlns:a16="http://schemas.microsoft.com/office/drawing/2014/main" id="{203839BF-A2D7-4C20-9130-C24175296A78}"/>
                </a:ext>
              </a:extLst>
            </p:cNvPr>
            <p:cNvSpPr>
              <a:spLocks/>
            </p:cNvSpPr>
            <p:nvPr/>
          </p:nvSpPr>
          <p:spPr bwMode="auto">
            <a:xfrm>
              <a:off x="4939892" y="3711311"/>
              <a:ext cx="1008780" cy="1457757"/>
            </a:xfrm>
            <a:custGeom>
              <a:avLst/>
              <a:gdLst>
                <a:gd name="T0" fmla="*/ 342 w 342"/>
                <a:gd name="T1" fmla="*/ 492 h 492"/>
                <a:gd name="T2" fmla="*/ 0 w 342"/>
                <a:gd name="T3" fmla="*/ 492 h 492"/>
                <a:gd name="T4" fmla="*/ 0 w 342"/>
                <a:gd name="T5" fmla="*/ 100 h 492"/>
                <a:gd name="T6" fmla="*/ 100 w 342"/>
                <a:gd name="T7" fmla="*/ 0 h 492"/>
                <a:gd name="T8" fmla="*/ 241 w 342"/>
                <a:gd name="T9" fmla="*/ 0 h 492"/>
                <a:gd name="T10" fmla="*/ 342 w 342"/>
                <a:gd name="T11" fmla="*/ 100 h 492"/>
                <a:gd name="T12" fmla="*/ 342 w 342"/>
                <a:gd name="T13" fmla="*/ 492 h 492"/>
              </a:gdLst>
              <a:ahLst/>
              <a:cxnLst>
                <a:cxn ang="0">
                  <a:pos x="T0" y="T1"/>
                </a:cxn>
                <a:cxn ang="0">
                  <a:pos x="T2" y="T3"/>
                </a:cxn>
                <a:cxn ang="0">
                  <a:pos x="T4" y="T5"/>
                </a:cxn>
                <a:cxn ang="0">
                  <a:pos x="T6" y="T7"/>
                </a:cxn>
                <a:cxn ang="0">
                  <a:pos x="T8" y="T9"/>
                </a:cxn>
                <a:cxn ang="0">
                  <a:pos x="T10" y="T11"/>
                </a:cxn>
                <a:cxn ang="0">
                  <a:pos x="T12" y="T13"/>
                </a:cxn>
              </a:cxnLst>
              <a:rect l="0" t="0" r="r" b="b"/>
              <a:pathLst>
                <a:path w="342" h="492">
                  <a:moveTo>
                    <a:pt x="342" y="492"/>
                  </a:moveTo>
                  <a:cubicBezTo>
                    <a:pt x="0" y="492"/>
                    <a:pt x="0" y="492"/>
                    <a:pt x="0" y="492"/>
                  </a:cubicBezTo>
                  <a:cubicBezTo>
                    <a:pt x="0" y="100"/>
                    <a:pt x="0" y="100"/>
                    <a:pt x="0" y="100"/>
                  </a:cubicBezTo>
                  <a:cubicBezTo>
                    <a:pt x="0" y="45"/>
                    <a:pt x="45" y="0"/>
                    <a:pt x="100" y="0"/>
                  </a:cubicBezTo>
                  <a:cubicBezTo>
                    <a:pt x="241" y="0"/>
                    <a:pt x="241" y="0"/>
                    <a:pt x="241" y="0"/>
                  </a:cubicBezTo>
                  <a:cubicBezTo>
                    <a:pt x="297" y="0"/>
                    <a:pt x="342" y="45"/>
                    <a:pt x="342" y="100"/>
                  </a:cubicBezTo>
                  <a:cubicBezTo>
                    <a:pt x="342" y="492"/>
                    <a:pt x="342" y="492"/>
                    <a:pt x="342" y="492"/>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3" name="Freeform 216">
              <a:extLst>
                <a:ext uri="{FF2B5EF4-FFF2-40B4-BE49-F238E27FC236}">
                  <a16:creationId xmlns:a16="http://schemas.microsoft.com/office/drawing/2014/main" id="{26D0C34D-8262-48E9-B76C-07702C913E61}"/>
                </a:ext>
              </a:extLst>
            </p:cNvPr>
            <p:cNvSpPr>
              <a:spLocks/>
            </p:cNvSpPr>
            <p:nvPr/>
          </p:nvSpPr>
          <p:spPr bwMode="auto">
            <a:xfrm>
              <a:off x="4927105" y="3699945"/>
              <a:ext cx="1032933" cy="1480491"/>
            </a:xfrm>
            <a:custGeom>
              <a:avLst/>
              <a:gdLst>
                <a:gd name="T0" fmla="*/ 346 w 350"/>
                <a:gd name="T1" fmla="*/ 496 h 500"/>
                <a:gd name="T2" fmla="*/ 346 w 350"/>
                <a:gd name="T3" fmla="*/ 492 h 500"/>
                <a:gd name="T4" fmla="*/ 8 w 350"/>
                <a:gd name="T5" fmla="*/ 492 h 500"/>
                <a:gd name="T6" fmla="*/ 8 w 350"/>
                <a:gd name="T7" fmla="*/ 104 h 500"/>
                <a:gd name="T8" fmla="*/ 36 w 350"/>
                <a:gd name="T9" fmla="*/ 36 h 500"/>
                <a:gd name="T10" fmla="*/ 104 w 350"/>
                <a:gd name="T11" fmla="*/ 8 h 500"/>
                <a:gd name="T12" fmla="*/ 245 w 350"/>
                <a:gd name="T13" fmla="*/ 8 h 500"/>
                <a:gd name="T14" fmla="*/ 314 w 350"/>
                <a:gd name="T15" fmla="*/ 36 h 500"/>
                <a:gd name="T16" fmla="*/ 342 w 350"/>
                <a:gd name="T17" fmla="*/ 104 h 500"/>
                <a:gd name="T18" fmla="*/ 342 w 350"/>
                <a:gd name="T19" fmla="*/ 496 h 500"/>
                <a:gd name="T20" fmla="*/ 346 w 350"/>
                <a:gd name="T21" fmla="*/ 496 h 500"/>
                <a:gd name="T22" fmla="*/ 346 w 350"/>
                <a:gd name="T23" fmla="*/ 492 h 500"/>
                <a:gd name="T24" fmla="*/ 346 w 350"/>
                <a:gd name="T25" fmla="*/ 496 h 500"/>
                <a:gd name="T26" fmla="*/ 350 w 350"/>
                <a:gd name="T27" fmla="*/ 496 h 500"/>
                <a:gd name="T28" fmla="*/ 350 w 350"/>
                <a:gd name="T29" fmla="*/ 104 h 500"/>
                <a:gd name="T30" fmla="*/ 245 w 350"/>
                <a:gd name="T31" fmla="*/ 0 h 500"/>
                <a:gd name="T32" fmla="*/ 104 w 350"/>
                <a:gd name="T33" fmla="*/ 0 h 500"/>
                <a:gd name="T34" fmla="*/ 0 w 350"/>
                <a:gd name="T35" fmla="*/ 104 h 500"/>
                <a:gd name="T36" fmla="*/ 0 w 350"/>
                <a:gd name="T37" fmla="*/ 500 h 500"/>
                <a:gd name="T38" fmla="*/ 350 w 350"/>
                <a:gd name="T39" fmla="*/ 500 h 500"/>
                <a:gd name="T40" fmla="*/ 350 w 350"/>
                <a:gd name="T41" fmla="*/ 496 h 500"/>
                <a:gd name="T42" fmla="*/ 346 w 350"/>
                <a:gd name="T43" fmla="*/ 496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0" h="500">
                  <a:moveTo>
                    <a:pt x="346" y="496"/>
                  </a:moveTo>
                  <a:cubicBezTo>
                    <a:pt x="346" y="492"/>
                    <a:pt x="346" y="492"/>
                    <a:pt x="346" y="492"/>
                  </a:cubicBezTo>
                  <a:cubicBezTo>
                    <a:pt x="8" y="492"/>
                    <a:pt x="8" y="492"/>
                    <a:pt x="8" y="492"/>
                  </a:cubicBezTo>
                  <a:cubicBezTo>
                    <a:pt x="8" y="104"/>
                    <a:pt x="8" y="104"/>
                    <a:pt x="8" y="104"/>
                  </a:cubicBezTo>
                  <a:cubicBezTo>
                    <a:pt x="8" y="78"/>
                    <a:pt x="18" y="54"/>
                    <a:pt x="36" y="36"/>
                  </a:cubicBezTo>
                  <a:cubicBezTo>
                    <a:pt x="53" y="19"/>
                    <a:pt x="78" y="8"/>
                    <a:pt x="104" y="8"/>
                  </a:cubicBezTo>
                  <a:cubicBezTo>
                    <a:pt x="245" y="8"/>
                    <a:pt x="245" y="8"/>
                    <a:pt x="245" y="8"/>
                  </a:cubicBezTo>
                  <a:cubicBezTo>
                    <a:pt x="272" y="8"/>
                    <a:pt x="296" y="19"/>
                    <a:pt x="314" y="36"/>
                  </a:cubicBezTo>
                  <a:cubicBezTo>
                    <a:pt x="331" y="54"/>
                    <a:pt x="342" y="78"/>
                    <a:pt x="342" y="104"/>
                  </a:cubicBezTo>
                  <a:cubicBezTo>
                    <a:pt x="342" y="496"/>
                    <a:pt x="342" y="496"/>
                    <a:pt x="342" y="496"/>
                  </a:cubicBezTo>
                  <a:cubicBezTo>
                    <a:pt x="346" y="496"/>
                    <a:pt x="346" y="496"/>
                    <a:pt x="346" y="496"/>
                  </a:cubicBezTo>
                  <a:cubicBezTo>
                    <a:pt x="346" y="492"/>
                    <a:pt x="346" y="492"/>
                    <a:pt x="346" y="492"/>
                  </a:cubicBezTo>
                  <a:cubicBezTo>
                    <a:pt x="346" y="496"/>
                    <a:pt x="346" y="496"/>
                    <a:pt x="346" y="496"/>
                  </a:cubicBezTo>
                  <a:cubicBezTo>
                    <a:pt x="350" y="496"/>
                    <a:pt x="350" y="496"/>
                    <a:pt x="350" y="496"/>
                  </a:cubicBezTo>
                  <a:cubicBezTo>
                    <a:pt x="350" y="104"/>
                    <a:pt x="350" y="104"/>
                    <a:pt x="350" y="104"/>
                  </a:cubicBezTo>
                  <a:cubicBezTo>
                    <a:pt x="350" y="47"/>
                    <a:pt x="303" y="0"/>
                    <a:pt x="245" y="0"/>
                  </a:cubicBezTo>
                  <a:cubicBezTo>
                    <a:pt x="104" y="0"/>
                    <a:pt x="104" y="0"/>
                    <a:pt x="104" y="0"/>
                  </a:cubicBezTo>
                  <a:cubicBezTo>
                    <a:pt x="46" y="0"/>
                    <a:pt x="0" y="47"/>
                    <a:pt x="0" y="104"/>
                  </a:cubicBezTo>
                  <a:cubicBezTo>
                    <a:pt x="0" y="500"/>
                    <a:pt x="0" y="500"/>
                    <a:pt x="0" y="500"/>
                  </a:cubicBezTo>
                  <a:cubicBezTo>
                    <a:pt x="350" y="500"/>
                    <a:pt x="350" y="500"/>
                    <a:pt x="350" y="500"/>
                  </a:cubicBezTo>
                  <a:cubicBezTo>
                    <a:pt x="350" y="496"/>
                    <a:pt x="350" y="496"/>
                    <a:pt x="350" y="496"/>
                  </a:cubicBezTo>
                  <a:cubicBezTo>
                    <a:pt x="346" y="496"/>
                    <a:pt x="346" y="496"/>
                    <a:pt x="346" y="496"/>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4" name="Freeform 217">
              <a:extLst>
                <a:ext uri="{FF2B5EF4-FFF2-40B4-BE49-F238E27FC236}">
                  <a16:creationId xmlns:a16="http://schemas.microsoft.com/office/drawing/2014/main" id="{7F0282DC-F0F6-4A94-9CF2-B291722483B1}"/>
                </a:ext>
              </a:extLst>
            </p:cNvPr>
            <p:cNvSpPr>
              <a:spLocks/>
            </p:cNvSpPr>
            <p:nvPr/>
          </p:nvSpPr>
          <p:spPr bwMode="auto">
            <a:xfrm>
              <a:off x="5671613" y="3229654"/>
              <a:ext cx="156290" cy="156290"/>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5" name="Freeform 218">
              <a:extLst>
                <a:ext uri="{FF2B5EF4-FFF2-40B4-BE49-F238E27FC236}">
                  <a16:creationId xmlns:a16="http://schemas.microsoft.com/office/drawing/2014/main" id="{DA8369D2-E1CD-47E6-A75B-106F02433BE4}"/>
                </a:ext>
              </a:extLst>
            </p:cNvPr>
            <p:cNvSpPr>
              <a:spLocks/>
            </p:cNvSpPr>
            <p:nvPr/>
          </p:nvSpPr>
          <p:spPr bwMode="auto">
            <a:xfrm>
              <a:off x="5671613" y="3229654"/>
              <a:ext cx="156290" cy="156290"/>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6" name="Freeform 221">
              <a:extLst>
                <a:ext uri="{FF2B5EF4-FFF2-40B4-BE49-F238E27FC236}">
                  <a16:creationId xmlns:a16="http://schemas.microsoft.com/office/drawing/2014/main" id="{DE53D2C3-27F7-4175-882C-E7FEA02BA626}"/>
                </a:ext>
              </a:extLst>
            </p:cNvPr>
            <p:cNvSpPr>
              <a:spLocks/>
            </p:cNvSpPr>
            <p:nvPr/>
          </p:nvSpPr>
          <p:spPr bwMode="auto">
            <a:xfrm>
              <a:off x="5049295" y="3229654"/>
              <a:ext cx="156290" cy="156290"/>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7" name="Freeform 222">
              <a:extLst>
                <a:ext uri="{FF2B5EF4-FFF2-40B4-BE49-F238E27FC236}">
                  <a16:creationId xmlns:a16="http://schemas.microsoft.com/office/drawing/2014/main" id="{36F40143-28E1-4318-ABD3-91B65D7058BE}"/>
                </a:ext>
              </a:extLst>
            </p:cNvPr>
            <p:cNvSpPr>
              <a:spLocks/>
            </p:cNvSpPr>
            <p:nvPr/>
          </p:nvSpPr>
          <p:spPr bwMode="auto">
            <a:xfrm>
              <a:off x="5049295" y="3229654"/>
              <a:ext cx="156290" cy="156290"/>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8" name="Freeform 225">
              <a:extLst>
                <a:ext uri="{FF2B5EF4-FFF2-40B4-BE49-F238E27FC236}">
                  <a16:creationId xmlns:a16="http://schemas.microsoft.com/office/drawing/2014/main" id="{853E50E6-4180-49AC-B818-11ECF8E483CF}"/>
                </a:ext>
              </a:extLst>
            </p:cNvPr>
            <p:cNvSpPr>
              <a:spLocks/>
            </p:cNvSpPr>
            <p:nvPr/>
          </p:nvSpPr>
          <p:spPr bwMode="auto">
            <a:xfrm>
              <a:off x="5290834" y="3617537"/>
              <a:ext cx="294109" cy="24296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9" name="Freeform 226">
              <a:extLst>
                <a:ext uri="{FF2B5EF4-FFF2-40B4-BE49-F238E27FC236}">
                  <a16:creationId xmlns:a16="http://schemas.microsoft.com/office/drawing/2014/main" id="{760E62C8-36BC-4934-AF95-E0B315AC6AE8}"/>
                </a:ext>
              </a:extLst>
            </p:cNvPr>
            <p:cNvSpPr>
              <a:spLocks/>
            </p:cNvSpPr>
            <p:nvPr/>
          </p:nvSpPr>
          <p:spPr bwMode="auto">
            <a:xfrm>
              <a:off x="5290834" y="3617537"/>
              <a:ext cx="294109" cy="115086"/>
            </a:xfrm>
            <a:custGeom>
              <a:avLst/>
              <a:gdLst>
                <a:gd name="T0" fmla="*/ 100 w 100"/>
                <a:gd name="T1" fmla="*/ 0 h 39"/>
                <a:gd name="T2" fmla="*/ 100 w 100"/>
                <a:gd name="T3" fmla="*/ 30 h 39"/>
                <a:gd name="T4" fmla="*/ 59 w 100"/>
                <a:gd name="T5" fmla="*/ 39 h 39"/>
                <a:gd name="T6" fmla="*/ 42 w 100"/>
                <a:gd name="T7" fmla="*/ 39 h 39"/>
                <a:gd name="T8" fmla="*/ 0 w 100"/>
                <a:gd name="T9" fmla="*/ 30 h 39"/>
                <a:gd name="T10" fmla="*/ 0 w 100"/>
                <a:gd name="T11" fmla="*/ 0 h 39"/>
                <a:gd name="T12" fmla="*/ 100 w 10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0" h="39">
                  <a:moveTo>
                    <a:pt x="100" y="0"/>
                  </a:moveTo>
                  <a:cubicBezTo>
                    <a:pt x="100" y="30"/>
                    <a:pt x="100" y="30"/>
                    <a:pt x="100" y="30"/>
                  </a:cubicBezTo>
                  <a:cubicBezTo>
                    <a:pt x="88" y="35"/>
                    <a:pt x="74" y="39"/>
                    <a:pt x="59" y="39"/>
                  </a:cubicBezTo>
                  <a:cubicBezTo>
                    <a:pt x="42" y="39"/>
                    <a:pt x="42" y="39"/>
                    <a:pt x="42" y="39"/>
                  </a:cubicBezTo>
                  <a:cubicBezTo>
                    <a:pt x="27" y="39"/>
                    <a:pt x="13" y="35"/>
                    <a:pt x="0" y="30"/>
                  </a:cubicBezTo>
                  <a:cubicBezTo>
                    <a:pt x="0" y="0"/>
                    <a:pt x="0" y="0"/>
                    <a:pt x="0" y="0"/>
                  </a:cubicBezTo>
                  <a:lnTo>
                    <a:pt x="10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0" name="Freeform 227">
              <a:extLst>
                <a:ext uri="{FF2B5EF4-FFF2-40B4-BE49-F238E27FC236}">
                  <a16:creationId xmlns:a16="http://schemas.microsoft.com/office/drawing/2014/main" id="{1DC8B31E-2B00-45C1-B9BE-832523F02D80}"/>
                </a:ext>
              </a:extLst>
            </p:cNvPr>
            <p:cNvSpPr>
              <a:spLocks/>
            </p:cNvSpPr>
            <p:nvPr/>
          </p:nvSpPr>
          <p:spPr bwMode="auto">
            <a:xfrm>
              <a:off x="5290834" y="3617537"/>
              <a:ext cx="294109" cy="24296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1" name="Freeform 228">
              <a:extLst>
                <a:ext uri="{FF2B5EF4-FFF2-40B4-BE49-F238E27FC236}">
                  <a16:creationId xmlns:a16="http://schemas.microsoft.com/office/drawing/2014/main" id="{8BFAF67C-7186-4752-B9CF-1340BA581E58}"/>
                </a:ext>
              </a:extLst>
            </p:cNvPr>
            <p:cNvSpPr>
              <a:spLocks/>
            </p:cNvSpPr>
            <p:nvPr/>
          </p:nvSpPr>
          <p:spPr bwMode="auto">
            <a:xfrm>
              <a:off x="5128860" y="2973908"/>
              <a:ext cx="622318" cy="69335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2" name="Freeform 229">
              <a:extLst>
                <a:ext uri="{FF2B5EF4-FFF2-40B4-BE49-F238E27FC236}">
                  <a16:creationId xmlns:a16="http://schemas.microsoft.com/office/drawing/2014/main" id="{9BD0F02F-914D-4DC9-B4EE-8327C649B24C}"/>
                </a:ext>
              </a:extLst>
            </p:cNvPr>
            <p:cNvSpPr>
              <a:spLocks/>
            </p:cNvSpPr>
            <p:nvPr/>
          </p:nvSpPr>
          <p:spPr bwMode="auto">
            <a:xfrm>
              <a:off x="5128860" y="2973908"/>
              <a:ext cx="622318" cy="69335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3" name="Freeform 231">
              <a:extLst>
                <a:ext uri="{FF2B5EF4-FFF2-40B4-BE49-F238E27FC236}">
                  <a16:creationId xmlns:a16="http://schemas.microsoft.com/office/drawing/2014/main" id="{ABF47268-E45C-4C7E-B2D0-C962C41DAAE5}"/>
                </a:ext>
              </a:extLst>
            </p:cNvPr>
            <p:cNvSpPr>
              <a:spLocks/>
            </p:cNvSpPr>
            <p:nvPr/>
          </p:nvSpPr>
          <p:spPr bwMode="auto">
            <a:xfrm>
              <a:off x="5428652" y="3249546"/>
              <a:ext cx="48308" cy="154869"/>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8"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4" name="Freeform 232">
              <a:extLst>
                <a:ext uri="{FF2B5EF4-FFF2-40B4-BE49-F238E27FC236}">
                  <a16:creationId xmlns:a16="http://schemas.microsoft.com/office/drawing/2014/main" id="{983EF5AF-55AB-46A8-B1E2-9F56D8733992}"/>
                </a:ext>
              </a:extLst>
            </p:cNvPr>
            <p:cNvSpPr>
              <a:spLocks/>
            </p:cNvSpPr>
            <p:nvPr/>
          </p:nvSpPr>
          <p:spPr bwMode="auto">
            <a:xfrm>
              <a:off x="5512481" y="3154352"/>
              <a:ext cx="161973" cy="21313"/>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5" name="Freeform 233">
              <a:extLst>
                <a:ext uri="{FF2B5EF4-FFF2-40B4-BE49-F238E27FC236}">
                  <a16:creationId xmlns:a16="http://schemas.microsoft.com/office/drawing/2014/main" id="{F5301AE1-3035-4B92-9076-B5D86D71D69A}"/>
                </a:ext>
              </a:extLst>
            </p:cNvPr>
            <p:cNvSpPr>
              <a:spLocks/>
            </p:cNvSpPr>
            <p:nvPr/>
          </p:nvSpPr>
          <p:spPr bwMode="auto">
            <a:xfrm>
              <a:off x="5512481" y="3154352"/>
              <a:ext cx="161973" cy="21313"/>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chemeClr val="tx1"/>
            </a:solidFill>
            <a:ln w="63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6" name="Freeform 235">
              <a:extLst>
                <a:ext uri="{FF2B5EF4-FFF2-40B4-BE49-F238E27FC236}">
                  <a16:creationId xmlns:a16="http://schemas.microsoft.com/office/drawing/2014/main" id="{60050F85-BA1C-4F7F-8365-BC178944419E}"/>
                </a:ext>
              </a:extLst>
            </p:cNvPr>
            <p:cNvSpPr>
              <a:spLocks/>
            </p:cNvSpPr>
            <p:nvPr/>
          </p:nvSpPr>
          <p:spPr bwMode="auto">
            <a:xfrm>
              <a:off x="5211267" y="3154352"/>
              <a:ext cx="161973" cy="21313"/>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7" name="Freeform 236">
              <a:extLst>
                <a:ext uri="{FF2B5EF4-FFF2-40B4-BE49-F238E27FC236}">
                  <a16:creationId xmlns:a16="http://schemas.microsoft.com/office/drawing/2014/main" id="{9EB9AA05-D034-403E-9929-68524F4A82CC}"/>
                </a:ext>
              </a:extLst>
            </p:cNvPr>
            <p:cNvSpPr>
              <a:spLocks/>
            </p:cNvSpPr>
            <p:nvPr/>
          </p:nvSpPr>
          <p:spPr bwMode="auto">
            <a:xfrm>
              <a:off x="5211267" y="3154352"/>
              <a:ext cx="161973" cy="21313"/>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chemeClr val="tx1"/>
            </a:solidFill>
            <a:ln w="63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8" name="Freeform 237">
              <a:extLst>
                <a:ext uri="{FF2B5EF4-FFF2-40B4-BE49-F238E27FC236}">
                  <a16:creationId xmlns:a16="http://schemas.microsoft.com/office/drawing/2014/main" id="{C89A0011-D55C-4972-A753-7F9FCE9AF878}"/>
                </a:ext>
              </a:extLst>
            </p:cNvPr>
            <p:cNvSpPr>
              <a:spLocks/>
            </p:cNvSpPr>
            <p:nvPr/>
          </p:nvSpPr>
          <p:spPr bwMode="auto">
            <a:xfrm>
              <a:off x="5367557" y="3465510"/>
              <a:ext cx="144923" cy="86670"/>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9" name="Freeform 238">
              <a:extLst>
                <a:ext uri="{FF2B5EF4-FFF2-40B4-BE49-F238E27FC236}">
                  <a16:creationId xmlns:a16="http://schemas.microsoft.com/office/drawing/2014/main" id="{D79E8255-AA71-4C04-8589-284BC9DA5512}"/>
                </a:ext>
              </a:extLst>
            </p:cNvPr>
            <p:cNvSpPr>
              <a:spLocks/>
            </p:cNvSpPr>
            <p:nvPr/>
          </p:nvSpPr>
          <p:spPr bwMode="auto">
            <a:xfrm>
              <a:off x="5367557" y="3465510"/>
              <a:ext cx="144923" cy="86670"/>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0" name="Oval 240">
              <a:extLst>
                <a:ext uri="{FF2B5EF4-FFF2-40B4-BE49-F238E27FC236}">
                  <a16:creationId xmlns:a16="http://schemas.microsoft.com/office/drawing/2014/main" id="{8F422E57-692C-481F-84FD-9C44259F97CE}"/>
                </a:ext>
              </a:extLst>
            </p:cNvPr>
            <p:cNvSpPr>
              <a:spLocks noChangeArrowheads="1"/>
            </p:cNvSpPr>
            <p:nvPr/>
          </p:nvSpPr>
          <p:spPr bwMode="auto">
            <a:xfrm>
              <a:off x="5255314" y="3211184"/>
              <a:ext cx="79566" cy="76725"/>
            </a:xfrm>
            <a:prstGeom prst="ellipse">
              <a:avLst/>
            </a:prstGeom>
            <a:no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1" name="Oval 241">
              <a:extLst>
                <a:ext uri="{FF2B5EF4-FFF2-40B4-BE49-F238E27FC236}">
                  <a16:creationId xmlns:a16="http://schemas.microsoft.com/office/drawing/2014/main" id="{EE8B09C3-3F02-463B-9AFA-61201E613CF0}"/>
                </a:ext>
              </a:extLst>
            </p:cNvPr>
            <p:cNvSpPr>
              <a:spLocks noChangeArrowheads="1"/>
            </p:cNvSpPr>
            <p:nvPr/>
          </p:nvSpPr>
          <p:spPr bwMode="auto">
            <a:xfrm>
              <a:off x="5553685" y="3211184"/>
              <a:ext cx="79566" cy="76725"/>
            </a:xfrm>
            <a:prstGeom prst="ellipse">
              <a:avLst/>
            </a:prstGeom>
            <a:no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2" name="Oval 242">
              <a:extLst>
                <a:ext uri="{FF2B5EF4-FFF2-40B4-BE49-F238E27FC236}">
                  <a16:creationId xmlns:a16="http://schemas.microsoft.com/office/drawing/2014/main" id="{BB2E9F6A-9224-4D01-A280-BA2EFA9DA359}"/>
                </a:ext>
              </a:extLst>
            </p:cNvPr>
            <p:cNvSpPr>
              <a:spLocks noChangeArrowheads="1"/>
            </p:cNvSpPr>
            <p:nvPr/>
          </p:nvSpPr>
          <p:spPr bwMode="auto">
            <a:xfrm>
              <a:off x="5553685" y="3211184"/>
              <a:ext cx="79566"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3" name="Oval 243">
              <a:extLst>
                <a:ext uri="{FF2B5EF4-FFF2-40B4-BE49-F238E27FC236}">
                  <a16:creationId xmlns:a16="http://schemas.microsoft.com/office/drawing/2014/main" id="{A13EEA8E-ABAA-4F8C-981C-69697914D181}"/>
                </a:ext>
              </a:extLst>
            </p:cNvPr>
            <p:cNvSpPr>
              <a:spLocks noChangeArrowheads="1"/>
            </p:cNvSpPr>
            <p:nvPr/>
          </p:nvSpPr>
          <p:spPr bwMode="auto">
            <a:xfrm>
              <a:off x="5282309" y="3249546"/>
              <a:ext cx="28417"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4" name="Oval 244">
              <a:extLst>
                <a:ext uri="{FF2B5EF4-FFF2-40B4-BE49-F238E27FC236}">
                  <a16:creationId xmlns:a16="http://schemas.microsoft.com/office/drawing/2014/main" id="{B17913EC-D409-448D-BED6-DE2E17432242}"/>
                </a:ext>
              </a:extLst>
            </p:cNvPr>
            <p:cNvSpPr>
              <a:spLocks noChangeArrowheads="1"/>
            </p:cNvSpPr>
            <p:nvPr/>
          </p:nvSpPr>
          <p:spPr bwMode="auto">
            <a:xfrm>
              <a:off x="5576417" y="3249546"/>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5" name="Rectangle 245">
              <a:extLst>
                <a:ext uri="{FF2B5EF4-FFF2-40B4-BE49-F238E27FC236}">
                  <a16:creationId xmlns:a16="http://schemas.microsoft.com/office/drawing/2014/main" id="{596FE781-EF0D-4CE3-9572-D654F2809FC8}"/>
                </a:ext>
              </a:extLst>
            </p:cNvPr>
            <p:cNvSpPr>
              <a:spLocks noChangeArrowheads="1"/>
            </p:cNvSpPr>
            <p:nvPr/>
          </p:nvSpPr>
          <p:spPr bwMode="auto">
            <a:xfrm>
              <a:off x="4939892" y="4137556"/>
              <a:ext cx="1008780" cy="250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6" name="Rectangle 246">
              <a:extLst>
                <a:ext uri="{FF2B5EF4-FFF2-40B4-BE49-F238E27FC236}">
                  <a16:creationId xmlns:a16="http://schemas.microsoft.com/office/drawing/2014/main" id="{42951576-DD54-41CD-B545-8663D04C5B4D}"/>
                </a:ext>
              </a:extLst>
            </p:cNvPr>
            <p:cNvSpPr>
              <a:spLocks noChangeArrowheads="1"/>
            </p:cNvSpPr>
            <p:nvPr/>
          </p:nvSpPr>
          <p:spPr bwMode="auto">
            <a:xfrm>
              <a:off x="4939892" y="4137556"/>
              <a:ext cx="1008780" cy="250063"/>
            </a:xfrm>
            <a:prstGeom prst="rect">
              <a:avLst/>
            </a:pr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7" name="Rectangle 247">
              <a:extLst>
                <a:ext uri="{FF2B5EF4-FFF2-40B4-BE49-F238E27FC236}">
                  <a16:creationId xmlns:a16="http://schemas.microsoft.com/office/drawing/2014/main" id="{7D9732DE-1B8A-4F6E-A76C-B0AD8D8F8AA0}"/>
                </a:ext>
              </a:extLst>
            </p:cNvPr>
            <p:cNvSpPr>
              <a:spLocks noChangeArrowheads="1"/>
            </p:cNvSpPr>
            <p:nvPr/>
          </p:nvSpPr>
          <p:spPr bwMode="auto">
            <a:xfrm>
              <a:off x="4939892" y="4745665"/>
              <a:ext cx="1008780" cy="245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8" name="Rectangle 248">
              <a:extLst>
                <a:ext uri="{FF2B5EF4-FFF2-40B4-BE49-F238E27FC236}">
                  <a16:creationId xmlns:a16="http://schemas.microsoft.com/office/drawing/2014/main" id="{7AA08F63-12D0-4C4D-BFEC-A00B95E2C795}"/>
                </a:ext>
              </a:extLst>
            </p:cNvPr>
            <p:cNvSpPr>
              <a:spLocks noChangeArrowheads="1"/>
            </p:cNvSpPr>
            <p:nvPr/>
          </p:nvSpPr>
          <p:spPr bwMode="auto">
            <a:xfrm>
              <a:off x="4939892" y="4745665"/>
              <a:ext cx="1008780" cy="24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9" name="Freeform 249">
              <a:extLst>
                <a:ext uri="{FF2B5EF4-FFF2-40B4-BE49-F238E27FC236}">
                  <a16:creationId xmlns:a16="http://schemas.microsoft.com/office/drawing/2014/main" id="{C8E1EAA2-4D0B-4329-BDD6-F646AD40C448}"/>
                </a:ext>
              </a:extLst>
            </p:cNvPr>
            <p:cNvSpPr>
              <a:spLocks/>
            </p:cNvSpPr>
            <p:nvPr/>
          </p:nvSpPr>
          <p:spPr bwMode="auto">
            <a:xfrm>
              <a:off x="4927105" y="4732877"/>
              <a:ext cx="1032933" cy="269955"/>
            </a:xfrm>
            <a:custGeom>
              <a:avLst/>
              <a:gdLst>
                <a:gd name="T0" fmla="*/ 719 w 727"/>
                <a:gd name="T1" fmla="*/ 182 h 190"/>
                <a:gd name="T2" fmla="*/ 719 w 727"/>
                <a:gd name="T3" fmla="*/ 173 h 190"/>
                <a:gd name="T4" fmla="*/ 17 w 727"/>
                <a:gd name="T5" fmla="*/ 173 h 190"/>
                <a:gd name="T6" fmla="*/ 17 w 727"/>
                <a:gd name="T7" fmla="*/ 17 h 190"/>
                <a:gd name="T8" fmla="*/ 711 w 727"/>
                <a:gd name="T9" fmla="*/ 17 h 190"/>
                <a:gd name="T10" fmla="*/ 711 w 727"/>
                <a:gd name="T11" fmla="*/ 182 h 190"/>
                <a:gd name="T12" fmla="*/ 719 w 727"/>
                <a:gd name="T13" fmla="*/ 182 h 190"/>
                <a:gd name="T14" fmla="*/ 719 w 727"/>
                <a:gd name="T15" fmla="*/ 173 h 190"/>
                <a:gd name="T16" fmla="*/ 719 w 727"/>
                <a:gd name="T17" fmla="*/ 182 h 190"/>
                <a:gd name="T18" fmla="*/ 727 w 727"/>
                <a:gd name="T19" fmla="*/ 182 h 190"/>
                <a:gd name="T20" fmla="*/ 727 w 727"/>
                <a:gd name="T21" fmla="*/ 0 h 190"/>
                <a:gd name="T22" fmla="*/ 0 w 727"/>
                <a:gd name="T23" fmla="*/ 0 h 190"/>
                <a:gd name="T24" fmla="*/ 0 w 727"/>
                <a:gd name="T25" fmla="*/ 190 h 190"/>
                <a:gd name="T26" fmla="*/ 727 w 727"/>
                <a:gd name="T27" fmla="*/ 190 h 190"/>
                <a:gd name="T28" fmla="*/ 727 w 727"/>
                <a:gd name="T29" fmla="*/ 182 h 190"/>
                <a:gd name="T30" fmla="*/ 719 w 727"/>
                <a:gd name="T3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7" h="190">
                  <a:moveTo>
                    <a:pt x="719" y="182"/>
                  </a:moveTo>
                  <a:lnTo>
                    <a:pt x="719" y="173"/>
                  </a:lnTo>
                  <a:lnTo>
                    <a:pt x="17" y="173"/>
                  </a:lnTo>
                  <a:lnTo>
                    <a:pt x="17" y="17"/>
                  </a:lnTo>
                  <a:lnTo>
                    <a:pt x="711" y="17"/>
                  </a:lnTo>
                  <a:lnTo>
                    <a:pt x="711" y="182"/>
                  </a:lnTo>
                  <a:lnTo>
                    <a:pt x="719" y="182"/>
                  </a:lnTo>
                  <a:lnTo>
                    <a:pt x="719" y="173"/>
                  </a:lnTo>
                  <a:lnTo>
                    <a:pt x="719" y="182"/>
                  </a:lnTo>
                  <a:lnTo>
                    <a:pt x="727" y="182"/>
                  </a:lnTo>
                  <a:lnTo>
                    <a:pt x="727" y="0"/>
                  </a:lnTo>
                  <a:lnTo>
                    <a:pt x="0" y="0"/>
                  </a:lnTo>
                  <a:lnTo>
                    <a:pt x="0" y="190"/>
                  </a:lnTo>
                  <a:lnTo>
                    <a:pt x="727" y="190"/>
                  </a:lnTo>
                  <a:lnTo>
                    <a:pt x="727" y="182"/>
                  </a:lnTo>
                  <a:lnTo>
                    <a:pt x="719" y="182"/>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0" name="Freeform 250">
              <a:extLst>
                <a:ext uri="{FF2B5EF4-FFF2-40B4-BE49-F238E27FC236}">
                  <a16:creationId xmlns:a16="http://schemas.microsoft.com/office/drawing/2014/main" id="{C2BD4529-C59A-4155-84A8-FD9ECDEA9FA6}"/>
                </a:ext>
              </a:extLst>
            </p:cNvPr>
            <p:cNvSpPr>
              <a:spLocks/>
            </p:cNvSpPr>
            <p:nvPr/>
          </p:nvSpPr>
          <p:spPr bwMode="auto">
            <a:xfrm>
              <a:off x="4927105" y="4732877"/>
              <a:ext cx="1032933" cy="269955"/>
            </a:xfrm>
            <a:custGeom>
              <a:avLst/>
              <a:gdLst>
                <a:gd name="T0" fmla="*/ 719 w 727"/>
                <a:gd name="T1" fmla="*/ 182 h 190"/>
                <a:gd name="T2" fmla="*/ 719 w 727"/>
                <a:gd name="T3" fmla="*/ 173 h 190"/>
                <a:gd name="T4" fmla="*/ 17 w 727"/>
                <a:gd name="T5" fmla="*/ 173 h 190"/>
                <a:gd name="T6" fmla="*/ 17 w 727"/>
                <a:gd name="T7" fmla="*/ 17 h 190"/>
                <a:gd name="T8" fmla="*/ 711 w 727"/>
                <a:gd name="T9" fmla="*/ 17 h 190"/>
                <a:gd name="T10" fmla="*/ 711 w 727"/>
                <a:gd name="T11" fmla="*/ 182 h 190"/>
                <a:gd name="T12" fmla="*/ 719 w 727"/>
                <a:gd name="T13" fmla="*/ 182 h 190"/>
                <a:gd name="T14" fmla="*/ 719 w 727"/>
                <a:gd name="T15" fmla="*/ 173 h 190"/>
                <a:gd name="T16" fmla="*/ 719 w 727"/>
                <a:gd name="T17" fmla="*/ 182 h 190"/>
                <a:gd name="T18" fmla="*/ 727 w 727"/>
                <a:gd name="T19" fmla="*/ 182 h 190"/>
                <a:gd name="T20" fmla="*/ 727 w 727"/>
                <a:gd name="T21" fmla="*/ 0 h 190"/>
                <a:gd name="T22" fmla="*/ 0 w 727"/>
                <a:gd name="T23" fmla="*/ 0 h 190"/>
                <a:gd name="T24" fmla="*/ 0 w 727"/>
                <a:gd name="T25" fmla="*/ 190 h 190"/>
                <a:gd name="T26" fmla="*/ 727 w 727"/>
                <a:gd name="T27" fmla="*/ 190 h 190"/>
                <a:gd name="T28" fmla="*/ 727 w 727"/>
                <a:gd name="T29" fmla="*/ 182 h 190"/>
                <a:gd name="T30" fmla="*/ 719 w 727"/>
                <a:gd name="T3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7" h="190">
                  <a:moveTo>
                    <a:pt x="719" y="182"/>
                  </a:moveTo>
                  <a:lnTo>
                    <a:pt x="719" y="173"/>
                  </a:lnTo>
                  <a:lnTo>
                    <a:pt x="17" y="173"/>
                  </a:lnTo>
                  <a:lnTo>
                    <a:pt x="17" y="17"/>
                  </a:lnTo>
                  <a:lnTo>
                    <a:pt x="711" y="17"/>
                  </a:lnTo>
                  <a:lnTo>
                    <a:pt x="711" y="182"/>
                  </a:lnTo>
                  <a:lnTo>
                    <a:pt x="719" y="182"/>
                  </a:lnTo>
                  <a:lnTo>
                    <a:pt x="719" y="173"/>
                  </a:lnTo>
                  <a:lnTo>
                    <a:pt x="719" y="182"/>
                  </a:lnTo>
                  <a:lnTo>
                    <a:pt x="727" y="182"/>
                  </a:lnTo>
                  <a:lnTo>
                    <a:pt x="727" y="0"/>
                  </a:lnTo>
                  <a:lnTo>
                    <a:pt x="0" y="0"/>
                  </a:lnTo>
                  <a:lnTo>
                    <a:pt x="0" y="190"/>
                  </a:lnTo>
                  <a:lnTo>
                    <a:pt x="727" y="190"/>
                  </a:lnTo>
                  <a:lnTo>
                    <a:pt x="727" y="182"/>
                  </a:lnTo>
                  <a:lnTo>
                    <a:pt x="719"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1" name="Freeform 251">
              <a:extLst>
                <a:ext uri="{FF2B5EF4-FFF2-40B4-BE49-F238E27FC236}">
                  <a16:creationId xmlns:a16="http://schemas.microsoft.com/office/drawing/2014/main" id="{55EA668E-7F6F-4240-B98D-4A088C03214E}"/>
                </a:ext>
              </a:extLst>
            </p:cNvPr>
            <p:cNvSpPr>
              <a:spLocks/>
            </p:cNvSpPr>
            <p:nvPr/>
          </p:nvSpPr>
          <p:spPr bwMode="auto">
            <a:xfrm>
              <a:off x="4515068" y="3992632"/>
              <a:ext cx="453240" cy="788553"/>
            </a:xfrm>
            <a:custGeom>
              <a:avLst/>
              <a:gdLst>
                <a:gd name="T0" fmla="*/ 132 w 154"/>
                <a:gd name="T1" fmla="*/ 0 h 266"/>
                <a:gd name="T2" fmla="*/ 15 w 154"/>
                <a:gd name="T3" fmla="*/ 206 h 266"/>
                <a:gd name="T4" fmla="*/ 50 w 154"/>
                <a:gd name="T5" fmla="*/ 266 h 266"/>
                <a:gd name="T6" fmla="*/ 154 w 154"/>
                <a:gd name="T7" fmla="*/ 266 h 266"/>
                <a:gd name="T8" fmla="*/ 132 w 154"/>
                <a:gd name="T9" fmla="*/ 0 h 266"/>
              </a:gdLst>
              <a:ahLst/>
              <a:cxnLst>
                <a:cxn ang="0">
                  <a:pos x="T0" y="T1"/>
                </a:cxn>
                <a:cxn ang="0">
                  <a:pos x="T2" y="T3"/>
                </a:cxn>
                <a:cxn ang="0">
                  <a:pos x="T4" y="T5"/>
                </a:cxn>
                <a:cxn ang="0">
                  <a:pos x="T6" y="T7"/>
                </a:cxn>
                <a:cxn ang="0">
                  <a:pos x="T8" y="T9"/>
                </a:cxn>
              </a:cxnLst>
              <a:rect l="0" t="0" r="r" b="b"/>
              <a:pathLst>
                <a:path w="154" h="266">
                  <a:moveTo>
                    <a:pt x="132" y="0"/>
                  </a:moveTo>
                  <a:cubicBezTo>
                    <a:pt x="15" y="206"/>
                    <a:pt x="15" y="206"/>
                    <a:pt x="15" y="206"/>
                  </a:cubicBezTo>
                  <a:cubicBezTo>
                    <a:pt x="0" y="233"/>
                    <a:pt x="19" y="266"/>
                    <a:pt x="50" y="266"/>
                  </a:cubicBezTo>
                  <a:cubicBezTo>
                    <a:pt x="154" y="266"/>
                    <a:pt x="154" y="266"/>
                    <a:pt x="154" y="266"/>
                  </a:cubicBezTo>
                  <a:cubicBezTo>
                    <a:pt x="132" y="0"/>
                    <a:pt x="132" y="0"/>
                    <a:pt x="132" y="0"/>
                  </a:cubicBezTo>
                </a:path>
              </a:pathLst>
            </a:custGeom>
            <a:solidFill>
              <a:srgbClr val="999A98"/>
            </a:solidFill>
            <a:ln w="25400">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2" name="Freeform 254">
              <a:extLst>
                <a:ext uri="{FF2B5EF4-FFF2-40B4-BE49-F238E27FC236}">
                  <a16:creationId xmlns:a16="http://schemas.microsoft.com/office/drawing/2014/main" id="{4697B3FC-F228-4335-A959-DE6D83A4480D}"/>
                </a:ext>
              </a:extLst>
            </p:cNvPr>
            <p:cNvSpPr>
              <a:spLocks/>
            </p:cNvSpPr>
            <p:nvPr/>
          </p:nvSpPr>
          <p:spPr bwMode="auto">
            <a:xfrm>
              <a:off x="5896102" y="3978425"/>
              <a:ext cx="447557" cy="814128"/>
            </a:xfrm>
            <a:custGeom>
              <a:avLst/>
              <a:gdLst>
                <a:gd name="T0" fmla="*/ 22 w 152"/>
                <a:gd name="T1" fmla="*/ 7 h 275"/>
                <a:gd name="T2" fmla="*/ 139 w 152"/>
                <a:gd name="T3" fmla="*/ 213 h 275"/>
                <a:gd name="T4" fmla="*/ 144 w 152"/>
                <a:gd name="T5" fmla="*/ 231 h 275"/>
                <a:gd name="T6" fmla="*/ 134 w 152"/>
                <a:gd name="T7" fmla="*/ 256 h 275"/>
                <a:gd name="T8" fmla="*/ 108 w 152"/>
                <a:gd name="T9" fmla="*/ 267 h 275"/>
                <a:gd name="T10" fmla="*/ 4 w 152"/>
                <a:gd name="T11" fmla="*/ 267 h 275"/>
                <a:gd name="T12" fmla="*/ 0 w 152"/>
                <a:gd name="T13" fmla="*/ 271 h 275"/>
                <a:gd name="T14" fmla="*/ 4 w 152"/>
                <a:gd name="T15" fmla="*/ 275 h 275"/>
                <a:gd name="T16" fmla="*/ 108 w 152"/>
                <a:gd name="T17" fmla="*/ 275 h 275"/>
                <a:gd name="T18" fmla="*/ 140 w 152"/>
                <a:gd name="T19" fmla="*/ 262 h 275"/>
                <a:gd name="T20" fmla="*/ 152 w 152"/>
                <a:gd name="T21" fmla="*/ 231 h 275"/>
                <a:gd name="T22" fmla="*/ 146 w 152"/>
                <a:gd name="T23" fmla="*/ 209 h 275"/>
                <a:gd name="T24" fmla="*/ 29 w 152"/>
                <a:gd name="T25" fmla="*/ 3 h 275"/>
                <a:gd name="T26" fmla="*/ 23 w 152"/>
                <a:gd name="T27" fmla="*/ 1 h 275"/>
                <a:gd name="T28" fmla="*/ 22 w 152"/>
                <a:gd name="T29" fmla="*/ 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275">
                  <a:moveTo>
                    <a:pt x="22" y="7"/>
                  </a:moveTo>
                  <a:cubicBezTo>
                    <a:pt x="139" y="213"/>
                    <a:pt x="139" y="213"/>
                    <a:pt x="139" y="213"/>
                  </a:cubicBezTo>
                  <a:cubicBezTo>
                    <a:pt x="143" y="219"/>
                    <a:pt x="144" y="225"/>
                    <a:pt x="144" y="231"/>
                  </a:cubicBezTo>
                  <a:cubicBezTo>
                    <a:pt x="144" y="240"/>
                    <a:pt x="140" y="250"/>
                    <a:pt x="134" y="256"/>
                  </a:cubicBezTo>
                  <a:cubicBezTo>
                    <a:pt x="127" y="263"/>
                    <a:pt x="118" y="267"/>
                    <a:pt x="108" y="267"/>
                  </a:cubicBezTo>
                  <a:cubicBezTo>
                    <a:pt x="4" y="267"/>
                    <a:pt x="4" y="267"/>
                    <a:pt x="4" y="267"/>
                  </a:cubicBezTo>
                  <a:cubicBezTo>
                    <a:pt x="2" y="267"/>
                    <a:pt x="0" y="269"/>
                    <a:pt x="0" y="271"/>
                  </a:cubicBezTo>
                  <a:cubicBezTo>
                    <a:pt x="0" y="274"/>
                    <a:pt x="2" y="275"/>
                    <a:pt x="4" y="275"/>
                  </a:cubicBezTo>
                  <a:cubicBezTo>
                    <a:pt x="108" y="275"/>
                    <a:pt x="108" y="275"/>
                    <a:pt x="108" y="275"/>
                  </a:cubicBezTo>
                  <a:cubicBezTo>
                    <a:pt x="121" y="275"/>
                    <a:pt x="132" y="270"/>
                    <a:pt x="140" y="262"/>
                  </a:cubicBezTo>
                  <a:cubicBezTo>
                    <a:pt x="148" y="254"/>
                    <a:pt x="152" y="243"/>
                    <a:pt x="152" y="231"/>
                  </a:cubicBezTo>
                  <a:cubicBezTo>
                    <a:pt x="152" y="224"/>
                    <a:pt x="150" y="216"/>
                    <a:pt x="146" y="209"/>
                  </a:cubicBezTo>
                  <a:cubicBezTo>
                    <a:pt x="29" y="3"/>
                    <a:pt x="29" y="3"/>
                    <a:pt x="29" y="3"/>
                  </a:cubicBezTo>
                  <a:cubicBezTo>
                    <a:pt x="28" y="1"/>
                    <a:pt x="25" y="0"/>
                    <a:pt x="23" y="1"/>
                  </a:cubicBezTo>
                  <a:cubicBezTo>
                    <a:pt x="21" y="2"/>
                    <a:pt x="21" y="5"/>
                    <a:pt x="22" y="7"/>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3" name="Freeform 255">
              <a:extLst>
                <a:ext uri="{FF2B5EF4-FFF2-40B4-BE49-F238E27FC236}">
                  <a16:creationId xmlns:a16="http://schemas.microsoft.com/office/drawing/2014/main" id="{F6DD04FF-8094-4B5C-882E-7C7FB8806921}"/>
                </a:ext>
              </a:extLst>
            </p:cNvPr>
            <p:cNvSpPr>
              <a:spLocks/>
            </p:cNvSpPr>
            <p:nvPr/>
          </p:nvSpPr>
          <p:spPr bwMode="auto">
            <a:xfrm>
              <a:off x="4706877" y="3904541"/>
              <a:ext cx="1474807" cy="876644"/>
            </a:xfrm>
            <a:custGeom>
              <a:avLst/>
              <a:gdLst>
                <a:gd name="T0" fmla="*/ 500 w 500"/>
                <a:gd name="T1" fmla="*/ 296 h 296"/>
                <a:gd name="T2" fmla="*/ 0 w 500"/>
                <a:gd name="T3" fmla="*/ 296 h 296"/>
                <a:gd name="T4" fmla="*/ 0 w 500"/>
                <a:gd name="T5" fmla="*/ 30 h 296"/>
                <a:gd name="T6" fmla="*/ 30 w 500"/>
                <a:gd name="T7" fmla="*/ 0 h 296"/>
                <a:gd name="T8" fmla="*/ 470 w 500"/>
                <a:gd name="T9" fmla="*/ 0 h 296"/>
                <a:gd name="T10" fmla="*/ 500 w 500"/>
                <a:gd name="T11" fmla="*/ 30 h 296"/>
                <a:gd name="T12" fmla="*/ 500 w 500"/>
                <a:gd name="T13" fmla="*/ 296 h 296"/>
              </a:gdLst>
              <a:ahLst/>
              <a:cxnLst>
                <a:cxn ang="0">
                  <a:pos x="T0" y="T1"/>
                </a:cxn>
                <a:cxn ang="0">
                  <a:pos x="T2" y="T3"/>
                </a:cxn>
                <a:cxn ang="0">
                  <a:pos x="T4" y="T5"/>
                </a:cxn>
                <a:cxn ang="0">
                  <a:pos x="T6" y="T7"/>
                </a:cxn>
                <a:cxn ang="0">
                  <a:pos x="T8" y="T9"/>
                </a:cxn>
                <a:cxn ang="0">
                  <a:pos x="T10" y="T11"/>
                </a:cxn>
                <a:cxn ang="0">
                  <a:pos x="T12" y="T13"/>
                </a:cxn>
              </a:cxnLst>
              <a:rect l="0" t="0" r="r" b="b"/>
              <a:pathLst>
                <a:path w="500" h="296">
                  <a:moveTo>
                    <a:pt x="500" y="296"/>
                  </a:moveTo>
                  <a:cubicBezTo>
                    <a:pt x="0" y="296"/>
                    <a:pt x="0" y="296"/>
                    <a:pt x="0" y="296"/>
                  </a:cubicBezTo>
                  <a:cubicBezTo>
                    <a:pt x="0" y="30"/>
                    <a:pt x="0" y="30"/>
                    <a:pt x="0" y="30"/>
                  </a:cubicBezTo>
                  <a:cubicBezTo>
                    <a:pt x="0" y="14"/>
                    <a:pt x="13" y="0"/>
                    <a:pt x="30" y="0"/>
                  </a:cubicBezTo>
                  <a:cubicBezTo>
                    <a:pt x="470" y="0"/>
                    <a:pt x="470" y="0"/>
                    <a:pt x="470" y="0"/>
                  </a:cubicBezTo>
                  <a:cubicBezTo>
                    <a:pt x="486" y="0"/>
                    <a:pt x="500" y="14"/>
                    <a:pt x="500" y="30"/>
                  </a:cubicBezTo>
                  <a:cubicBezTo>
                    <a:pt x="500" y="296"/>
                    <a:pt x="500" y="296"/>
                    <a:pt x="500" y="296"/>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4" name="Freeform 256">
              <a:extLst>
                <a:ext uri="{FF2B5EF4-FFF2-40B4-BE49-F238E27FC236}">
                  <a16:creationId xmlns:a16="http://schemas.microsoft.com/office/drawing/2014/main" id="{DF11AD57-0980-4F94-BE0E-7F6564E1A1E8}"/>
                </a:ext>
              </a:extLst>
            </p:cNvPr>
            <p:cNvSpPr>
              <a:spLocks/>
            </p:cNvSpPr>
            <p:nvPr/>
          </p:nvSpPr>
          <p:spPr bwMode="auto">
            <a:xfrm>
              <a:off x="4694091" y="3891755"/>
              <a:ext cx="1498962" cy="900798"/>
            </a:xfrm>
            <a:custGeom>
              <a:avLst/>
              <a:gdLst>
                <a:gd name="T0" fmla="*/ 504 w 508"/>
                <a:gd name="T1" fmla="*/ 300 h 304"/>
                <a:gd name="T2" fmla="*/ 504 w 508"/>
                <a:gd name="T3" fmla="*/ 296 h 304"/>
                <a:gd name="T4" fmla="*/ 8 w 508"/>
                <a:gd name="T5" fmla="*/ 296 h 304"/>
                <a:gd name="T6" fmla="*/ 8 w 508"/>
                <a:gd name="T7" fmla="*/ 34 h 304"/>
                <a:gd name="T8" fmla="*/ 15 w 508"/>
                <a:gd name="T9" fmla="*/ 16 h 304"/>
                <a:gd name="T10" fmla="*/ 34 w 508"/>
                <a:gd name="T11" fmla="*/ 8 h 304"/>
                <a:gd name="T12" fmla="*/ 474 w 508"/>
                <a:gd name="T13" fmla="*/ 8 h 304"/>
                <a:gd name="T14" fmla="*/ 492 w 508"/>
                <a:gd name="T15" fmla="*/ 16 h 304"/>
                <a:gd name="T16" fmla="*/ 500 w 508"/>
                <a:gd name="T17" fmla="*/ 34 h 304"/>
                <a:gd name="T18" fmla="*/ 500 w 508"/>
                <a:gd name="T19" fmla="*/ 300 h 304"/>
                <a:gd name="T20" fmla="*/ 504 w 508"/>
                <a:gd name="T21" fmla="*/ 300 h 304"/>
                <a:gd name="T22" fmla="*/ 504 w 508"/>
                <a:gd name="T23" fmla="*/ 296 h 304"/>
                <a:gd name="T24" fmla="*/ 504 w 508"/>
                <a:gd name="T25" fmla="*/ 300 h 304"/>
                <a:gd name="T26" fmla="*/ 508 w 508"/>
                <a:gd name="T27" fmla="*/ 300 h 304"/>
                <a:gd name="T28" fmla="*/ 508 w 508"/>
                <a:gd name="T29" fmla="*/ 34 h 304"/>
                <a:gd name="T30" fmla="*/ 474 w 508"/>
                <a:gd name="T31" fmla="*/ 0 h 304"/>
                <a:gd name="T32" fmla="*/ 34 w 508"/>
                <a:gd name="T33" fmla="*/ 0 h 304"/>
                <a:gd name="T34" fmla="*/ 0 w 508"/>
                <a:gd name="T35" fmla="*/ 34 h 304"/>
                <a:gd name="T36" fmla="*/ 0 w 508"/>
                <a:gd name="T37" fmla="*/ 304 h 304"/>
                <a:gd name="T38" fmla="*/ 508 w 508"/>
                <a:gd name="T39" fmla="*/ 304 h 304"/>
                <a:gd name="T40" fmla="*/ 508 w 508"/>
                <a:gd name="T41" fmla="*/ 300 h 304"/>
                <a:gd name="T42" fmla="*/ 504 w 508"/>
                <a:gd name="T43" fmla="*/ 30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8" h="304">
                  <a:moveTo>
                    <a:pt x="504" y="300"/>
                  </a:moveTo>
                  <a:cubicBezTo>
                    <a:pt x="504" y="296"/>
                    <a:pt x="504" y="296"/>
                    <a:pt x="504" y="296"/>
                  </a:cubicBezTo>
                  <a:cubicBezTo>
                    <a:pt x="8" y="296"/>
                    <a:pt x="8" y="296"/>
                    <a:pt x="8" y="296"/>
                  </a:cubicBezTo>
                  <a:cubicBezTo>
                    <a:pt x="8" y="34"/>
                    <a:pt x="8" y="34"/>
                    <a:pt x="8" y="34"/>
                  </a:cubicBezTo>
                  <a:cubicBezTo>
                    <a:pt x="8" y="27"/>
                    <a:pt x="11" y="21"/>
                    <a:pt x="15" y="16"/>
                  </a:cubicBezTo>
                  <a:cubicBezTo>
                    <a:pt x="20" y="11"/>
                    <a:pt x="27" y="8"/>
                    <a:pt x="34" y="8"/>
                  </a:cubicBezTo>
                  <a:cubicBezTo>
                    <a:pt x="474" y="8"/>
                    <a:pt x="474" y="8"/>
                    <a:pt x="474" y="8"/>
                  </a:cubicBezTo>
                  <a:cubicBezTo>
                    <a:pt x="481" y="8"/>
                    <a:pt x="487" y="11"/>
                    <a:pt x="492" y="16"/>
                  </a:cubicBezTo>
                  <a:cubicBezTo>
                    <a:pt x="497" y="21"/>
                    <a:pt x="500" y="27"/>
                    <a:pt x="500" y="34"/>
                  </a:cubicBezTo>
                  <a:cubicBezTo>
                    <a:pt x="500" y="300"/>
                    <a:pt x="500" y="300"/>
                    <a:pt x="500" y="300"/>
                  </a:cubicBezTo>
                  <a:cubicBezTo>
                    <a:pt x="504" y="300"/>
                    <a:pt x="504" y="300"/>
                    <a:pt x="504" y="300"/>
                  </a:cubicBezTo>
                  <a:cubicBezTo>
                    <a:pt x="504" y="296"/>
                    <a:pt x="504" y="296"/>
                    <a:pt x="504" y="296"/>
                  </a:cubicBezTo>
                  <a:cubicBezTo>
                    <a:pt x="504" y="300"/>
                    <a:pt x="504" y="300"/>
                    <a:pt x="504" y="300"/>
                  </a:cubicBezTo>
                  <a:cubicBezTo>
                    <a:pt x="508" y="300"/>
                    <a:pt x="508" y="300"/>
                    <a:pt x="508" y="300"/>
                  </a:cubicBezTo>
                  <a:cubicBezTo>
                    <a:pt x="508" y="34"/>
                    <a:pt x="508" y="34"/>
                    <a:pt x="508" y="34"/>
                  </a:cubicBezTo>
                  <a:cubicBezTo>
                    <a:pt x="508" y="16"/>
                    <a:pt x="492" y="0"/>
                    <a:pt x="474" y="0"/>
                  </a:cubicBezTo>
                  <a:cubicBezTo>
                    <a:pt x="34" y="0"/>
                    <a:pt x="34" y="0"/>
                    <a:pt x="34" y="0"/>
                  </a:cubicBezTo>
                  <a:cubicBezTo>
                    <a:pt x="15" y="0"/>
                    <a:pt x="0" y="16"/>
                    <a:pt x="0" y="34"/>
                  </a:cubicBezTo>
                  <a:cubicBezTo>
                    <a:pt x="0" y="304"/>
                    <a:pt x="0" y="304"/>
                    <a:pt x="0" y="304"/>
                  </a:cubicBezTo>
                  <a:cubicBezTo>
                    <a:pt x="508" y="304"/>
                    <a:pt x="508" y="304"/>
                    <a:pt x="508" y="304"/>
                  </a:cubicBezTo>
                  <a:cubicBezTo>
                    <a:pt x="508" y="300"/>
                    <a:pt x="508" y="300"/>
                    <a:pt x="508" y="300"/>
                  </a:cubicBezTo>
                  <a:cubicBezTo>
                    <a:pt x="504" y="300"/>
                    <a:pt x="504" y="300"/>
                    <a:pt x="504" y="30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5" name="Rectangle 258">
              <a:extLst>
                <a:ext uri="{FF2B5EF4-FFF2-40B4-BE49-F238E27FC236}">
                  <a16:creationId xmlns:a16="http://schemas.microsoft.com/office/drawing/2014/main" id="{2AC1AD97-6162-42D6-8E47-72BA027D3FA8}"/>
                </a:ext>
              </a:extLst>
            </p:cNvPr>
            <p:cNvSpPr>
              <a:spLocks noChangeArrowheads="1"/>
            </p:cNvSpPr>
            <p:nvPr/>
          </p:nvSpPr>
          <p:spPr bwMode="auto">
            <a:xfrm>
              <a:off x="4718245" y="4712986"/>
              <a:ext cx="1452074" cy="5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6" name="Freeform 259">
              <a:extLst>
                <a:ext uri="{FF2B5EF4-FFF2-40B4-BE49-F238E27FC236}">
                  <a16:creationId xmlns:a16="http://schemas.microsoft.com/office/drawing/2014/main" id="{56BE5C11-5852-433E-A158-B80075251C5D}"/>
                </a:ext>
              </a:extLst>
            </p:cNvPr>
            <p:cNvSpPr>
              <a:spLocks/>
            </p:cNvSpPr>
            <p:nvPr/>
          </p:nvSpPr>
          <p:spPr bwMode="auto">
            <a:xfrm>
              <a:off x="4706877" y="4712986"/>
              <a:ext cx="1474807" cy="68199"/>
            </a:xfrm>
            <a:custGeom>
              <a:avLst/>
              <a:gdLst>
                <a:gd name="T0" fmla="*/ 1038 w 1038"/>
                <a:gd name="T1" fmla="*/ 0 h 48"/>
                <a:gd name="T2" fmla="*/ 1030 w 1038"/>
                <a:gd name="T3" fmla="*/ 0 h 48"/>
                <a:gd name="T4" fmla="*/ 1030 w 1038"/>
                <a:gd name="T5" fmla="*/ 39 h 48"/>
                <a:gd name="T6" fmla="*/ 8 w 1038"/>
                <a:gd name="T7" fmla="*/ 39 h 48"/>
                <a:gd name="T8" fmla="*/ 8 w 1038"/>
                <a:gd name="T9" fmla="*/ 0 h 48"/>
                <a:gd name="T10" fmla="*/ 0 w 1038"/>
                <a:gd name="T11" fmla="*/ 0 h 48"/>
                <a:gd name="T12" fmla="*/ 0 w 1038"/>
                <a:gd name="T13" fmla="*/ 48 h 48"/>
                <a:gd name="T14" fmla="*/ 1038 w 1038"/>
                <a:gd name="T15" fmla="*/ 48 h 48"/>
                <a:gd name="T16" fmla="*/ 1038 w 1038"/>
                <a:gd name="T17" fmla="*/ 39 h 48"/>
                <a:gd name="T18" fmla="*/ 1038 w 1038"/>
                <a:gd name="T19" fmla="*/ 48 h 48"/>
                <a:gd name="T20" fmla="*/ 1038 w 1038"/>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48">
                  <a:moveTo>
                    <a:pt x="1038" y="0"/>
                  </a:moveTo>
                  <a:lnTo>
                    <a:pt x="1030" y="0"/>
                  </a:lnTo>
                  <a:lnTo>
                    <a:pt x="1030" y="39"/>
                  </a:lnTo>
                  <a:lnTo>
                    <a:pt x="8" y="39"/>
                  </a:lnTo>
                  <a:lnTo>
                    <a:pt x="8" y="0"/>
                  </a:lnTo>
                  <a:lnTo>
                    <a:pt x="0" y="0"/>
                  </a:lnTo>
                  <a:lnTo>
                    <a:pt x="0" y="48"/>
                  </a:lnTo>
                  <a:lnTo>
                    <a:pt x="1038" y="48"/>
                  </a:lnTo>
                  <a:lnTo>
                    <a:pt x="1038" y="39"/>
                  </a:lnTo>
                  <a:lnTo>
                    <a:pt x="1038" y="48"/>
                  </a:lnTo>
                  <a:lnTo>
                    <a:pt x="1038" y="0"/>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7" name="Freeform 260">
              <a:extLst>
                <a:ext uri="{FF2B5EF4-FFF2-40B4-BE49-F238E27FC236}">
                  <a16:creationId xmlns:a16="http://schemas.microsoft.com/office/drawing/2014/main" id="{3A167ED7-E373-49A5-B207-00E229597BFC}"/>
                </a:ext>
              </a:extLst>
            </p:cNvPr>
            <p:cNvSpPr>
              <a:spLocks/>
            </p:cNvSpPr>
            <p:nvPr/>
          </p:nvSpPr>
          <p:spPr bwMode="auto">
            <a:xfrm>
              <a:off x="4706877" y="4712986"/>
              <a:ext cx="1474807" cy="68199"/>
            </a:xfrm>
            <a:custGeom>
              <a:avLst/>
              <a:gdLst>
                <a:gd name="T0" fmla="*/ 1038 w 1038"/>
                <a:gd name="T1" fmla="*/ 0 h 48"/>
                <a:gd name="T2" fmla="*/ 1030 w 1038"/>
                <a:gd name="T3" fmla="*/ 0 h 48"/>
                <a:gd name="T4" fmla="*/ 1030 w 1038"/>
                <a:gd name="T5" fmla="*/ 39 h 48"/>
                <a:gd name="T6" fmla="*/ 8 w 1038"/>
                <a:gd name="T7" fmla="*/ 39 h 48"/>
                <a:gd name="T8" fmla="*/ 8 w 1038"/>
                <a:gd name="T9" fmla="*/ 0 h 48"/>
                <a:gd name="T10" fmla="*/ 0 w 1038"/>
                <a:gd name="T11" fmla="*/ 0 h 48"/>
                <a:gd name="T12" fmla="*/ 0 w 1038"/>
                <a:gd name="T13" fmla="*/ 48 h 48"/>
                <a:gd name="T14" fmla="*/ 1038 w 1038"/>
                <a:gd name="T15" fmla="*/ 48 h 48"/>
                <a:gd name="T16" fmla="*/ 1038 w 1038"/>
                <a:gd name="T17" fmla="*/ 39 h 48"/>
                <a:gd name="T18" fmla="*/ 1038 w 1038"/>
                <a:gd name="T19" fmla="*/ 48 h 48"/>
                <a:gd name="T20" fmla="*/ 1038 w 1038"/>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48">
                  <a:moveTo>
                    <a:pt x="1038" y="0"/>
                  </a:moveTo>
                  <a:lnTo>
                    <a:pt x="1030" y="0"/>
                  </a:lnTo>
                  <a:lnTo>
                    <a:pt x="1030" y="39"/>
                  </a:lnTo>
                  <a:lnTo>
                    <a:pt x="8" y="39"/>
                  </a:lnTo>
                  <a:lnTo>
                    <a:pt x="8" y="0"/>
                  </a:lnTo>
                  <a:lnTo>
                    <a:pt x="0" y="0"/>
                  </a:lnTo>
                  <a:lnTo>
                    <a:pt x="0" y="48"/>
                  </a:lnTo>
                  <a:lnTo>
                    <a:pt x="1038" y="48"/>
                  </a:lnTo>
                  <a:lnTo>
                    <a:pt x="1038" y="39"/>
                  </a:lnTo>
                  <a:lnTo>
                    <a:pt x="1038" y="48"/>
                  </a:lnTo>
                  <a:lnTo>
                    <a:pt x="10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8" name="Freeform 262">
              <a:extLst>
                <a:ext uri="{FF2B5EF4-FFF2-40B4-BE49-F238E27FC236}">
                  <a16:creationId xmlns:a16="http://schemas.microsoft.com/office/drawing/2014/main" id="{A85B9334-B6DF-4B8E-BBDD-9386C9AA6D9E}"/>
                </a:ext>
              </a:extLst>
            </p:cNvPr>
            <p:cNvSpPr>
              <a:spLocks/>
            </p:cNvSpPr>
            <p:nvPr/>
          </p:nvSpPr>
          <p:spPr bwMode="auto">
            <a:xfrm>
              <a:off x="5042191" y="2615862"/>
              <a:ext cx="794236" cy="625160"/>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9" name="Freeform 263">
              <a:extLst>
                <a:ext uri="{FF2B5EF4-FFF2-40B4-BE49-F238E27FC236}">
                  <a16:creationId xmlns:a16="http://schemas.microsoft.com/office/drawing/2014/main" id="{A1309187-F981-41D9-8649-A8357B7B5198}"/>
                </a:ext>
              </a:extLst>
            </p:cNvPr>
            <p:cNvSpPr>
              <a:spLocks/>
            </p:cNvSpPr>
            <p:nvPr/>
          </p:nvSpPr>
          <p:spPr bwMode="auto">
            <a:xfrm>
              <a:off x="5049295" y="2615862"/>
              <a:ext cx="778608" cy="625160"/>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w="127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0" name="Freeform 224">
              <a:extLst>
                <a:ext uri="{FF2B5EF4-FFF2-40B4-BE49-F238E27FC236}">
                  <a16:creationId xmlns:a16="http://schemas.microsoft.com/office/drawing/2014/main" id="{4D4F8F05-B721-40C9-858D-13A623B8BA53}"/>
                </a:ext>
              </a:extLst>
            </p:cNvPr>
            <p:cNvSpPr>
              <a:spLocks/>
            </p:cNvSpPr>
            <p:nvPr/>
          </p:nvSpPr>
          <p:spPr bwMode="auto">
            <a:xfrm>
              <a:off x="5096181" y="3273700"/>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chemeClr val="tx1"/>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1" name="Freeform 220">
              <a:extLst>
                <a:ext uri="{FF2B5EF4-FFF2-40B4-BE49-F238E27FC236}">
                  <a16:creationId xmlns:a16="http://schemas.microsoft.com/office/drawing/2014/main" id="{F93CDF0B-CCBF-46A5-BDC8-92F91F2B7B67}"/>
                </a:ext>
              </a:extLst>
            </p:cNvPr>
            <p:cNvSpPr>
              <a:spLocks/>
            </p:cNvSpPr>
            <p:nvPr/>
          </p:nvSpPr>
          <p:spPr bwMode="auto">
            <a:xfrm>
              <a:off x="5751178" y="3273700"/>
              <a:ext cx="32679" cy="32679"/>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462" name="Group 461">
            <a:extLst>
              <a:ext uri="{FF2B5EF4-FFF2-40B4-BE49-F238E27FC236}">
                <a16:creationId xmlns:a16="http://schemas.microsoft.com/office/drawing/2014/main" id="{6703CE8F-1C19-40BE-8A0E-6D3CCA03CFA8}"/>
              </a:ext>
            </a:extLst>
          </p:cNvPr>
          <p:cNvGrpSpPr/>
          <p:nvPr/>
        </p:nvGrpSpPr>
        <p:grpSpPr>
          <a:xfrm>
            <a:off x="8652605" y="6976545"/>
            <a:ext cx="1432185" cy="2240272"/>
            <a:chOff x="6367813" y="2864505"/>
            <a:chExt cx="1891107" cy="2958139"/>
          </a:xfrm>
        </p:grpSpPr>
        <p:grpSp>
          <p:nvGrpSpPr>
            <p:cNvPr id="463" name="Group 462">
              <a:extLst>
                <a:ext uri="{FF2B5EF4-FFF2-40B4-BE49-F238E27FC236}">
                  <a16:creationId xmlns:a16="http://schemas.microsoft.com/office/drawing/2014/main" id="{44C22016-A5E4-432F-AD7B-05D1D8AC9D2B}"/>
                </a:ext>
              </a:extLst>
            </p:cNvPr>
            <p:cNvGrpSpPr/>
            <p:nvPr/>
          </p:nvGrpSpPr>
          <p:grpSpPr>
            <a:xfrm>
              <a:off x="6910565" y="3820714"/>
              <a:ext cx="1348355" cy="1646358"/>
              <a:chOff x="6409804" y="2276799"/>
              <a:chExt cx="1075262" cy="1312908"/>
            </a:xfrm>
          </p:grpSpPr>
          <p:sp>
            <p:nvSpPr>
              <p:cNvPr id="778" name="Freeform: Shape 777">
                <a:extLst>
                  <a:ext uri="{FF2B5EF4-FFF2-40B4-BE49-F238E27FC236}">
                    <a16:creationId xmlns:a16="http://schemas.microsoft.com/office/drawing/2014/main" id="{FCF55A36-FC97-46DB-A98A-D0FFFA410296}"/>
                  </a:ext>
                </a:extLst>
              </p:cNvPr>
              <p:cNvSpPr/>
              <p:nvPr/>
            </p:nvSpPr>
            <p:spPr>
              <a:xfrm>
                <a:off x="6409804" y="2276799"/>
                <a:ext cx="1075262" cy="1312908"/>
              </a:xfrm>
              <a:custGeom>
                <a:avLst/>
                <a:gdLst>
                  <a:gd name="connsiteX0" fmla="*/ 124702 w 1075262"/>
                  <a:gd name="connsiteY0" fmla="*/ 0 h 1312908"/>
                  <a:gd name="connsiteX1" fmla="*/ 952913 w 1075262"/>
                  <a:gd name="connsiteY1" fmla="*/ 0 h 1312908"/>
                  <a:gd name="connsiteX2" fmla="*/ 1075262 w 1075262"/>
                  <a:gd name="connsiteY2" fmla="*/ 125225 h 1312908"/>
                  <a:gd name="connsiteX3" fmla="*/ 1075262 w 1075262"/>
                  <a:gd name="connsiteY3" fmla="*/ 1207665 h 1312908"/>
                  <a:gd name="connsiteX4" fmla="*/ 1075262 w 1075262"/>
                  <a:gd name="connsiteY4" fmla="*/ 1312908 h 1312908"/>
                  <a:gd name="connsiteX5" fmla="*/ 0 w 1075262"/>
                  <a:gd name="connsiteY5" fmla="*/ 1312908 h 1312908"/>
                  <a:gd name="connsiteX6" fmla="*/ 0 w 1075262"/>
                  <a:gd name="connsiteY6" fmla="*/ 1274696 h 1312908"/>
                  <a:gd name="connsiteX7" fmla="*/ 0 w 1075262"/>
                  <a:gd name="connsiteY7" fmla="*/ 125225 h 1312908"/>
                  <a:gd name="connsiteX8" fmla="*/ 124702 w 1075262"/>
                  <a:gd name="connsiteY8"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5262" h="1312908">
                    <a:moveTo>
                      <a:pt x="124702" y="0"/>
                    </a:moveTo>
                    <a:cubicBezTo>
                      <a:pt x="124702" y="0"/>
                      <a:pt x="124702" y="0"/>
                      <a:pt x="952913" y="0"/>
                    </a:cubicBezTo>
                    <a:cubicBezTo>
                      <a:pt x="1021146" y="0"/>
                      <a:pt x="1075262" y="56706"/>
                      <a:pt x="1075262" y="125225"/>
                    </a:cubicBezTo>
                    <a:cubicBezTo>
                      <a:pt x="1075262" y="125225"/>
                      <a:pt x="1075262" y="125225"/>
                      <a:pt x="1075262" y="1207665"/>
                    </a:cubicBezTo>
                    <a:lnTo>
                      <a:pt x="1075262" y="1312908"/>
                    </a:lnTo>
                    <a:lnTo>
                      <a:pt x="0" y="1312908"/>
                    </a:lnTo>
                    <a:lnTo>
                      <a:pt x="0" y="1274696"/>
                    </a:lnTo>
                    <a:cubicBezTo>
                      <a:pt x="0" y="1110486"/>
                      <a:pt x="0" y="782065"/>
                      <a:pt x="0" y="125225"/>
                    </a:cubicBezTo>
                    <a:cubicBezTo>
                      <a:pt x="0" y="56706"/>
                      <a:pt x="54116" y="0"/>
                      <a:pt x="124702"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780" name="Freeform: Shape 779">
                <a:extLst>
                  <a:ext uri="{FF2B5EF4-FFF2-40B4-BE49-F238E27FC236}">
                    <a16:creationId xmlns:a16="http://schemas.microsoft.com/office/drawing/2014/main" id="{AAEB9279-9A96-4E4C-B94C-33ACDE3B18AE}"/>
                  </a:ext>
                </a:extLst>
              </p:cNvPr>
              <p:cNvSpPr/>
              <p:nvPr/>
            </p:nvSpPr>
            <p:spPr>
              <a:xfrm flipH="1">
                <a:off x="7200560" y="2276799"/>
                <a:ext cx="284506" cy="1312908"/>
              </a:xfrm>
              <a:custGeom>
                <a:avLst/>
                <a:gdLst>
                  <a:gd name="connsiteX0" fmla="*/ 122349 w 284506"/>
                  <a:gd name="connsiteY0" fmla="*/ 0 h 1312908"/>
                  <a:gd name="connsiteX1" fmla="*/ 268135 w 284506"/>
                  <a:gd name="connsiteY1" fmla="*/ 0 h 1312908"/>
                  <a:gd name="connsiteX2" fmla="*/ 284506 w 284506"/>
                  <a:gd name="connsiteY2" fmla="*/ 0 h 1312908"/>
                  <a:gd name="connsiteX3" fmla="*/ 159760 w 284506"/>
                  <a:gd name="connsiteY3" fmla="*/ 125225 h 1312908"/>
                  <a:gd name="connsiteX4" fmla="*/ 159760 w 284506"/>
                  <a:gd name="connsiteY4" fmla="*/ 1289168 h 1312908"/>
                  <a:gd name="connsiteX5" fmla="*/ 159760 w 284506"/>
                  <a:gd name="connsiteY5" fmla="*/ 1312908 h 1312908"/>
                  <a:gd name="connsiteX6" fmla="*/ 0 w 284506"/>
                  <a:gd name="connsiteY6" fmla="*/ 1312908 h 1312908"/>
                  <a:gd name="connsiteX7" fmla="*/ 0 w 284506"/>
                  <a:gd name="connsiteY7" fmla="*/ 1207665 h 1312908"/>
                  <a:gd name="connsiteX8" fmla="*/ 0 w 284506"/>
                  <a:gd name="connsiteY8" fmla="*/ 125225 h 1312908"/>
                  <a:gd name="connsiteX9" fmla="*/ 122349 w 284506"/>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506" h="1312908">
                    <a:moveTo>
                      <a:pt x="122349" y="0"/>
                    </a:moveTo>
                    <a:cubicBezTo>
                      <a:pt x="174112" y="0"/>
                      <a:pt x="222640" y="0"/>
                      <a:pt x="268135" y="0"/>
                    </a:cubicBezTo>
                    <a:lnTo>
                      <a:pt x="284506" y="0"/>
                    </a:lnTo>
                    <a:cubicBezTo>
                      <a:pt x="216249" y="0"/>
                      <a:pt x="159760" y="56706"/>
                      <a:pt x="159760" y="125225"/>
                    </a:cubicBezTo>
                    <a:cubicBezTo>
                      <a:pt x="159760" y="790335"/>
                      <a:pt x="159760" y="1122890"/>
                      <a:pt x="159760" y="1289168"/>
                    </a:cubicBezTo>
                    <a:lnTo>
                      <a:pt x="159760" y="1312908"/>
                    </a:lnTo>
                    <a:lnTo>
                      <a:pt x="0" y="1312908"/>
                    </a:lnTo>
                    <a:lnTo>
                      <a:pt x="0" y="1207665"/>
                    </a:lnTo>
                    <a:cubicBezTo>
                      <a:pt x="0" y="125225"/>
                      <a:pt x="0" y="125225"/>
                      <a:pt x="0" y="125225"/>
                    </a:cubicBezTo>
                    <a:cubicBezTo>
                      <a:pt x="0" y="56706"/>
                      <a:pt x="54116" y="0"/>
                      <a:pt x="122349"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sp>
          <p:nvSpPr>
            <p:cNvPr id="464" name="Freeform 269">
              <a:extLst>
                <a:ext uri="{FF2B5EF4-FFF2-40B4-BE49-F238E27FC236}">
                  <a16:creationId xmlns:a16="http://schemas.microsoft.com/office/drawing/2014/main" id="{DBCC7A1E-C613-4A66-A796-6F10947BACA3}"/>
                </a:ext>
              </a:extLst>
            </p:cNvPr>
            <p:cNvSpPr>
              <a:spLocks/>
            </p:cNvSpPr>
            <p:nvPr/>
          </p:nvSpPr>
          <p:spPr bwMode="auto">
            <a:xfrm>
              <a:off x="6924772" y="4970153"/>
              <a:ext cx="1122445" cy="654996"/>
            </a:xfrm>
            <a:custGeom>
              <a:avLst/>
              <a:gdLst>
                <a:gd name="T0" fmla="*/ 790 w 790"/>
                <a:gd name="T1" fmla="*/ 0 h 461"/>
                <a:gd name="T2" fmla="*/ 530 w 790"/>
                <a:gd name="T3" fmla="*/ 0 h 461"/>
                <a:gd name="T4" fmla="*/ 582 w 790"/>
                <a:gd name="T5" fmla="*/ 150 h 461"/>
                <a:gd name="T6" fmla="*/ 52 w 790"/>
                <a:gd name="T7" fmla="*/ 150 h 461"/>
                <a:gd name="T8" fmla="*/ 0 w 790"/>
                <a:gd name="T9" fmla="*/ 29 h 461"/>
                <a:gd name="T10" fmla="*/ 0 w 790"/>
                <a:gd name="T11" fmla="*/ 369 h 461"/>
                <a:gd name="T12" fmla="*/ 110 w 790"/>
                <a:gd name="T13" fmla="*/ 382 h 461"/>
                <a:gd name="T14" fmla="*/ 156 w 790"/>
                <a:gd name="T15" fmla="*/ 382 h 461"/>
                <a:gd name="T16" fmla="*/ 164 w 790"/>
                <a:gd name="T17" fmla="*/ 382 h 461"/>
                <a:gd name="T18" fmla="*/ 164 w 790"/>
                <a:gd name="T19" fmla="*/ 388 h 461"/>
                <a:gd name="T20" fmla="*/ 790 w 790"/>
                <a:gd name="T21" fmla="*/ 461 h 461"/>
                <a:gd name="T22" fmla="*/ 790 w 790"/>
                <a:gd name="T23"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0" h="461">
                  <a:moveTo>
                    <a:pt x="790" y="0"/>
                  </a:moveTo>
                  <a:lnTo>
                    <a:pt x="530" y="0"/>
                  </a:lnTo>
                  <a:lnTo>
                    <a:pt x="582" y="150"/>
                  </a:lnTo>
                  <a:lnTo>
                    <a:pt x="52" y="150"/>
                  </a:lnTo>
                  <a:lnTo>
                    <a:pt x="0" y="29"/>
                  </a:lnTo>
                  <a:lnTo>
                    <a:pt x="0" y="369"/>
                  </a:lnTo>
                  <a:lnTo>
                    <a:pt x="110" y="382"/>
                  </a:lnTo>
                  <a:lnTo>
                    <a:pt x="156" y="382"/>
                  </a:lnTo>
                  <a:lnTo>
                    <a:pt x="164" y="382"/>
                  </a:lnTo>
                  <a:lnTo>
                    <a:pt x="164" y="388"/>
                  </a:lnTo>
                  <a:lnTo>
                    <a:pt x="790" y="461"/>
                  </a:lnTo>
                  <a:lnTo>
                    <a:pt x="7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5" name="Freeform 271">
              <a:extLst>
                <a:ext uri="{FF2B5EF4-FFF2-40B4-BE49-F238E27FC236}">
                  <a16:creationId xmlns:a16="http://schemas.microsoft.com/office/drawing/2014/main" id="{C9C12AA6-19E0-47BE-AFCD-51F093457C1E}"/>
                </a:ext>
              </a:extLst>
            </p:cNvPr>
            <p:cNvSpPr>
              <a:spLocks/>
            </p:cNvSpPr>
            <p:nvPr/>
          </p:nvSpPr>
          <p:spPr bwMode="auto">
            <a:xfrm>
              <a:off x="6919089" y="5002832"/>
              <a:ext cx="5683" cy="491602"/>
            </a:xfrm>
            <a:custGeom>
              <a:avLst/>
              <a:gdLst>
                <a:gd name="T0" fmla="*/ 0 w 4"/>
                <a:gd name="T1" fmla="*/ 0 h 346"/>
                <a:gd name="T2" fmla="*/ 0 w 4"/>
                <a:gd name="T3" fmla="*/ 344 h 346"/>
                <a:gd name="T4" fmla="*/ 4 w 4"/>
                <a:gd name="T5" fmla="*/ 346 h 346"/>
                <a:gd name="T6" fmla="*/ 4 w 4"/>
                <a:gd name="T7" fmla="*/ 6 h 346"/>
                <a:gd name="T8" fmla="*/ 0 w 4"/>
                <a:gd name="T9" fmla="*/ 0 h 346"/>
              </a:gdLst>
              <a:ahLst/>
              <a:cxnLst>
                <a:cxn ang="0">
                  <a:pos x="T0" y="T1"/>
                </a:cxn>
                <a:cxn ang="0">
                  <a:pos x="T2" y="T3"/>
                </a:cxn>
                <a:cxn ang="0">
                  <a:pos x="T4" y="T5"/>
                </a:cxn>
                <a:cxn ang="0">
                  <a:pos x="T6" y="T7"/>
                </a:cxn>
                <a:cxn ang="0">
                  <a:pos x="T8" y="T9"/>
                </a:cxn>
              </a:cxnLst>
              <a:rect l="0" t="0" r="r" b="b"/>
              <a:pathLst>
                <a:path w="4" h="346">
                  <a:moveTo>
                    <a:pt x="0" y="0"/>
                  </a:moveTo>
                  <a:lnTo>
                    <a:pt x="0" y="344"/>
                  </a:lnTo>
                  <a:lnTo>
                    <a:pt x="4" y="346"/>
                  </a:lnTo>
                  <a:lnTo>
                    <a:pt x="4"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6" name="Freeform 272">
              <a:extLst>
                <a:ext uri="{FF2B5EF4-FFF2-40B4-BE49-F238E27FC236}">
                  <a16:creationId xmlns:a16="http://schemas.microsoft.com/office/drawing/2014/main" id="{874356FA-9074-4EE6-9513-BE7F29007604}"/>
                </a:ext>
              </a:extLst>
            </p:cNvPr>
            <p:cNvSpPr>
              <a:spLocks/>
            </p:cNvSpPr>
            <p:nvPr/>
          </p:nvSpPr>
          <p:spPr bwMode="auto">
            <a:xfrm>
              <a:off x="8069950" y="4945999"/>
              <a:ext cx="0" cy="704724"/>
            </a:xfrm>
            <a:custGeom>
              <a:avLst/>
              <a:gdLst>
                <a:gd name="T0" fmla="*/ 0 h 238"/>
                <a:gd name="T1" fmla="*/ 0 h 238"/>
                <a:gd name="T2" fmla="*/ 236 h 238"/>
                <a:gd name="T3" fmla="*/ 238 h 238"/>
                <a:gd name="T4" fmla="*/ 238 h 238"/>
                <a:gd name="T5" fmla="*/ 0 h 238"/>
              </a:gdLst>
              <a:ahLst/>
              <a:cxnLst>
                <a:cxn ang="0">
                  <a:pos x="0" y="T0"/>
                </a:cxn>
                <a:cxn ang="0">
                  <a:pos x="0" y="T1"/>
                </a:cxn>
                <a:cxn ang="0">
                  <a:pos x="0" y="T2"/>
                </a:cxn>
                <a:cxn ang="0">
                  <a:pos x="0" y="T3"/>
                </a:cxn>
                <a:cxn ang="0">
                  <a:pos x="0" y="T4"/>
                </a:cxn>
                <a:cxn ang="0">
                  <a:pos x="0" y="T5"/>
                </a:cxn>
              </a:cxnLst>
              <a:rect l="0" t="0" r="r" b="b"/>
              <a:pathLst>
                <a:path h="238">
                  <a:moveTo>
                    <a:pt x="0" y="0"/>
                  </a:moveTo>
                  <a:cubicBezTo>
                    <a:pt x="0" y="0"/>
                    <a:pt x="0" y="0"/>
                    <a:pt x="0" y="0"/>
                  </a:cubicBezTo>
                  <a:cubicBezTo>
                    <a:pt x="0" y="236"/>
                    <a:pt x="0" y="236"/>
                    <a:pt x="0" y="236"/>
                  </a:cubicBezTo>
                  <a:cubicBezTo>
                    <a:pt x="0" y="237"/>
                    <a:pt x="0" y="237"/>
                    <a:pt x="0" y="238"/>
                  </a:cubicBezTo>
                  <a:cubicBezTo>
                    <a:pt x="0" y="238"/>
                    <a:pt x="0" y="238"/>
                    <a:pt x="0" y="238"/>
                  </a:cubicBezTo>
                  <a:cubicBezTo>
                    <a:pt x="0" y="0"/>
                    <a:pt x="0" y="0"/>
                    <a:pt x="0" y="0"/>
                  </a:cubicBezTo>
                </a:path>
              </a:pathLst>
            </a:custGeom>
            <a:solidFill>
              <a:srgbClr val="C7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7" name="Freeform 276">
              <a:extLst>
                <a:ext uri="{FF2B5EF4-FFF2-40B4-BE49-F238E27FC236}">
                  <a16:creationId xmlns:a16="http://schemas.microsoft.com/office/drawing/2014/main" id="{294D5D94-4390-4C3B-A3D7-BA922D5EAA20}"/>
                </a:ext>
              </a:extLst>
            </p:cNvPr>
            <p:cNvSpPr>
              <a:spLocks/>
            </p:cNvSpPr>
            <p:nvPr/>
          </p:nvSpPr>
          <p:spPr bwMode="auto">
            <a:xfrm>
              <a:off x="6896356" y="4945999"/>
              <a:ext cx="2841" cy="569748"/>
            </a:xfrm>
            <a:custGeom>
              <a:avLst/>
              <a:gdLst>
                <a:gd name="T0" fmla="*/ 0 w 2"/>
                <a:gd name="T1" fmla="*/ 0 h 401"/>
                <a:gd name="T2" fmla="*/ 0 w 2"/>
                <a:gd name="T3" fmla="*/ 401 h 401"/>
                <a:gd name="T4" fmla="*/ 2 w 2"/>
                <a:gd name="T5" fmla="*/ 401 h 401"/>
                <a:gd name="T6" fmla="*/ 2 w 2"/>
                <a:gd name="T7" fmla="*/ 5 h 401"/>
                <a:gd name="T8" fmla="*/ 0 w 2"/>
                <a:gd name="T9" fmla="*/ 0 h 401"/>
              </a:gdLst>
              <a:ahLst/>
              <a:cxnLst>
                <a:cxn ang="0">
                  <a:pos x="T0" y="T1"/>
                </a:cxn>
                <a:cxn ang="0">
                  <a:pos x="T2" y="T3"/>
                </a:cxn>
                <a:cxn ang="0">
                  <a:pos x="T4" y="T5"/>
                </a:cxn>
                <a:cxn ang="0">
                  <a:pos x="T6" y="T7"/>
                </a:cxn>
                <a:cxn ang="0">
                  <a:pos x="T8" y="T9"/>
                </a:cxn>
              </a:cxnLst>
              <a:rect l="0" t="0" r="r" b="b"/>
              <a:pathLst>
                <a:path w="2" h="401">
                  <a:moveTo>
                    <a:pt x="0" y="0"/>
                  </a:moveTo>
                  <a:lnTo>
                    <a:pt x="0" y="401"/>
                  </a:lnTo>
                  <a:lnTo>
                    <a:pt x="2" y="401"/>
                  </a:lnTo>
                  <a:lnTo>
                    <a:pt x="2"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8" name="Freeform 280">
              <a:extLst>
                <a:ext uri="{FF2B5EF4-FFF2-40B4-BE49-F238E27FC236}">
                  <a16:creationId xmlns:a16="http://schemas.microsoft.com/office/drawing/2014/main" id="{BFA3DFD3-1CBA-4490-9F50-FA7226C8A044}"/>
                </a:ext>
              </a:extLst>
            </p:cNvPr>
            <p:cNvSpPr>
              <a:spLocks/>
            </p:cNvSpPr>
            <p:nvPr/>
          </p:nvSpPr>
          <p:spPr bwMode="auto">
            <a:xfrm>
              <a:off x="6924772" y="5494434"/>
              <a:ext cx="156290" cy="26995"/>
            </a:xfrm>
            <a:custGeom>
              <a:avLst/>
              <a:gdLst>
                <a:gd name="T0" fmla="*/ 0 w 110"/>
                <a:gd name="T1" fmla="*/ 0 h 19"/>
                <a:gd name="T2" fmla="*/ 0 w 110"/>
                <a:gd name="T3" fmla="*/ 17 h 19"/>
                <a:gd name="T4" fmla="*/ 21 w 110"/>
                <a:gd name="T5" fmla="*/ 19 h 19"/>
                <a:gd name="T6" fmla="*/ 88 w 110"/>
                <a:gd name="T7" fmla="*/ 10 h 19"/>
                <a:gd name="T8" fmla="*/ 110 w 110"/>
                <a:gd name="T9" fmla="*/ 13 h 19"/>
                <a:gd name="T10" fmla="*/ 0 w 110"/>
                <a:gd name="T11" fmla="*/ 0 h 19"/>
              </a:gdLst>
              <a:ahLst/>
              <a:cxnLst>
                <a:cxn ang="0">
                  <a:pos x="T0" y="T1"/>
                </a:cxn>
                <a:cxn ang="0">
                  <a:pos x="T2" y="T3"/>
                </a:cxn>
                <a:cxn ang="0">
                  <a:pos x="T4" y="T5"/>
                </a:cxn>
                <a:cxn ang="0">
                  <a:pos x="T6" y="T7"/>
                </a:cxn>
                <a:cxn ang="0">
                  <a:pos x="T8" y="T9"/>
                </a:cxn>
                <a:cxn ang="0">
                  <a:pos x="T10" y="T11"/>
                </a:cxn>
              </a:cxnLst>
              <a:rect l="0" t="0" r="r" b="b"/>
              <a:pathLst>
                <a:path w="110" h="19">
                  <a:moveTo>
                    <a:pt x="0" y="0"/>
                  </a:moveTo>
                  <a:lnTo>
                    <a:pt x="0" y="17"/>
                  </a:lnTo>
                  <a:lnTo>
                    <a:pt x="21" y="19"/>
                  </a:lnTo>
                  <a:lnTo>
                    <a:pt x="88" y="10"/>
                  </a:lnTo>
                  <a:lnTo>
                    <a:pt x="110"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9" name="Freeform 286">
              <a:extLst>
                <a:ext uri="{FF2B5EF4-FFF2-40B4-BE49-F238E27FC236}">
                  <a16:creationId xmlns:a16="http://schemas.microsoft.com/office/drawing/2014/main" id="{9F431317-23B6-4389-8889-5A82930CBC97}"/>
                </a:ext>
              </a:extLst>
            </p:cNvPr>
            <p:cNvSpPr>
              <a:spLocks/>
            </p:cNvSpPr>
            <p:nvPr/>
          </p:nvSpPr>
          <p:spPr bwMode="auto">
            <a:xfrm>
              <a:off x="6924772" y="5532797"/>
              <a:ext cx="207440" cy="289847"/>
            </a:xfrm>
            <a:custGeom>
              <a:avLst/>
              <a:gdLst>
                <a:gd name="T0" fmla="*/ 88 w 146"/>
                <a:gd name="T1" fmla="*/ 0 h 204"/>
                <a:gd name="T2" fmla="*/ 0 w 146"/>
                <a:gd name="T3" fmla="*/ 11 h 204"/>
                <a:gd name="T4" fmla="*/ 0 w 146"/>
                <a:gd name="T5" fmla="*/ 204 h 204"/>
                <a:gd name="T6" fmla="*/ 129 w 146"/>
                <a:gd name="T7" fmla="*/ 204 h 204"/>
                <a:gd name="T8" fmla="*/ 146 w 146"/>
                <a:gd name="T9" fmla="*/ 6 h 204"/>
                <a:gd name="T10" fmla="*/ 108 w 146"/>
                <a:gd name="T11" fmla="*/ 2 h 204"/>
                <a:gd name="T12" fmla="*/ 88 w 146"/>
                <a:gd name="T13" fmla="*/ 0 h 204"/>
              </a:gdLst>
              <a:ahLst/>
              <a:cxnLst>
                <a:cxn ang="0">
                  <a:pos x="T0" y="T1"/>
                </a:cxn>
                <a:cxn ang="0">
                  <a:pos x="T2" y="T3"/>
                </a:cxn>
                <a:cxn ang="0">
                  <a:pos x="T4" y="T5"/>
                </a:cxn>
                <a:cxn ang="0">
                  <a:pos x="T6" y="T7"/>
                </a:cxn>
                <a:cxn ang="0">
                  <a:pos x="T8" y="T9"/>
                </a:cxn>
                <a:cxn ang="0">
                  <a:pos x="T10" y="T11"/>
                </a:cxn>
                <a:cxn ang="0">
                  <a:pos x="T12" y="T13"/>
                </a:cxn>
              </a:cxnLst>
              <a:rect l="0" t="0" r="r" b="b"/>
              <a:pathLst>
                <a:path w="146" h="204">
                  <a:moveTo>
                    <a:pt x="88" y="0"/>
                  </a:moveTo>
                  <a:lnTo>
                    <a:pt x="0" y="11"/>
                  </a:lnTo>
                  <a:lnTo>
                    <a:pt x="0" y="204"/>
                  </a:lnTo>
                  <a:lnTo>
                    <a:pt x="129" y="204"/>
                  </a:lnTo>
                  <a:lnTo>
                    <a:pt x="146" y="6"/>
                  </a:lnTo>
                  <a:lnTo>
                    <a:pt x="108" y="2"/>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0" name="Freeform 289">
              <a:extLst>
                <a:ext uri="{FF2B5EF4-FFF2-40B4-BE49-F238E27FC236}">
                  <a16:creationId xmlns:a16="http://schemas.microsoft.com/office/drawing/2014/main" id="{FA553B8E-D29A-4B6E-AEC5-D79B2FD16326}"/>
                </a:ext>
              </a:extLst>
            </p:cNvPr>
            <p:cNvSpPr>
              <a:spLocks/>
            </p:cNvSpPr>
            <p:nvPr/>
          </p:nvSpPr>
          <p:spPr bwMode="auto">
            <a:xfrm>
              <a:off x="7078221" y="5535638"/>
              <a:ext cx="53991" cy="5683"/>
            </a:xfrm>
            <a:custGeom>
              <a:avLst/>
              <a:gdLst>
                <a:gd name="T0" fmla="*/ 0 w 38"/>
                <a:gd name="T1" fmla="*/ 0 h 4"/>
                <a:gd name="T2" fmla="*/ 38 w 38"/>
                <a:gd name="T3" fmla="*/ 4 h 4"/>
                <a:gd name="T4" fmla="*/ 38 w 38"/>
                <a:gd name="T5" fmla="*/ 0 h 4"/>
                <a:gd name="T6" fmla="*/ 0 w 38"/>
                <a:gd name="T7" fmla="*/ 0 h 4"/>
              </a:gdLst>
              <a:ahLst/>
              <a:cxnLst>
                <a:cxn ang="0">
                  <a:pos x="T0" y="T1"/>
                </a:cxn>
                <a:cxn ang="0">
                  <a:pos x="T2" y="T3"/>
                </a:cxn>
                <a:cxn ang="0">
                  <a:pos x="T4" y="T5"/>
                </a:cxn>
                <a:cxn ang="0">
                  <a:pos x="T6" y="T7"/>
                </a:cxn>
              </a:cxnLst>
              <a:rect l="0" t="0" r="r" b="b"/>
              <a:pathLst>
                <a:path w="38" h="4">
                  <a:moveTo>
                    <a:pt x="0" y="0"/>
                  </a:moveTo>
                  <a:lnTo>
                    <a:pt x="38" y="4"/>
                  </a:lnTo>
                  <a:lnTo>
                    <a:pt x="38" y="0"/>
                  </a:lnTo>
                  <a:lnTo>
                    <a:pt x="0" y="0"/>
                  </a:lnTo>
                  <a:close/>
                </a:path>
              </a:pathLst>
            </a:custGeom>
            <a:solidFill>
              <a:srgbClr val="B5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1" name="Freeform 290">
              <a:extLst>
                <a:ext uri="{FF2B5EF4-FFF2-40B4-BE49-F238E27FC236}">
                  <a16:creationId xmlns:a16="http://schemas.microsoft.com/office/drawing/2014/main" id="{22134BD5-9685-417D-96C3-74D855CD2B92}"/>
                </a:ext>
              </a:extLst>
            </p:cNvPr>
            <p:cNvSpPr>
              <a:spLocks/>
            </p:cNvSpPr>
            <p:nvPr/>
          </p:nvSpPr>
          <p:spPr bwMode="auto">
            <a:xfrm>
              <a:off x="7078221" y="5535638"/>
              <a:ext cx="53991" cy="5683"/>
            </a:xfrm>
            <a:custGeom>
              <a:avLst/>
              <a:gdLst>
                <a:gd name="T0" fmla="*/ 0 w 38"/>
                <a:gd name="T1" fmla="*/ 0 h 4"/>
                <a:gd name="T2" fmla="*/ 38 w 38"/>
                <a:gd name="T3" fmla="*/ 4 h 4"/>
                <a:gd name="T4" fmla="*/ 38 w 38"/>
                <a:gd name="T5" fmla="*/ 0 h 4"/>
                <a:gd name="T6" fmla="*/ 0 w 38"/>
                <a:gd name="T7" fmla="*/ 0 h 4"/>
              </a:gdLst>
              <a:ahLst/>
              <a:cxnLst>
                <a:cxn ang="0">
                  <a:pos x="T0" y="T1"/>
                </a:cxn>
                <a:cxn ang="0">
                  <a:pos x="T2" y="T3"/>
                </a:cxn>
                <a:cxn ang="0">
                  <a:pos x="T4" y="T5"/>
                </a:cxn>
                <a:cxn ang="0">
                  <a:pos x="T6" y="T7"/>
                </a:cxn>
              </a:cxnLst>
              <a:rect l="0" t="0" r="r" b="b"/>
              <a:pathLst>
                <a:path w="38" h="4">
                  <a:moveTo>
                    <a:pt x="0" y="0"/>
                  </a:moveTo>
                  <a:lnTo>
                    <a:pt x="38" y="4"/>
                  </a:lnTo>
                  <a:lnTo>
                    <a:pt x="3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2" name="Freeform 297">
              <a:extLst>
                <a:ext uri="{FF2B5EF4-FFF2-40B4-BE49-F238E27FC236}">
                  <a16:creationId xmlns:a16="http://schemas.microsoft.com/office/drawing/2014/main" id="{A610721C-3E5C-4D31-8A0E-40F49CE718DD}"/>
                </a:ext>
              </a:extLst>
            </p:cNvPr>
            <p:cNvSpPr>
              <a:spLocks/>
            </p:cNvSpPr>
            <p:nvPr/>
          </p:nvSpPr>
          <p:spPr bwMode="auto">
            <a:xfrm>
              <a:off x="7081062" y="5512905"/>
              <a:ext cx="76725" cy="8525"/>
            </a:xfrm>
            <a:custGeom>
              <a:avLst/>
              <a:gdLst>
                <a:gd name="T0" fmla="*/ 0 w 54"/>
                <a:gd name="T1" fmla="*/ 0 h 6"/>
                <a:gd name="T2" fmla="*/ 46 w 54"/>
                <a:gd name="T3" fmla="*/ 4 h 6"/>
                <a:gd name="T4" fmla="*/ 46 w 54"/>
                <a:gd name="T5" fmla="*/ 0 h 6"/>
                <a:gd name="T6" fmla="*/ 46 w 54"/>
                <a:gd name="T7" fmla="*/ 4 h 6"/>
                <a:gd name="T8" fmla="*/ 54 w 54"/>
                <a:gd name="T9" fmla="*/ 6 h 6"/>
                <a:gd name="T10" fmla="*/ 54 w 54"/>
                <a:gd name="T11" fmla="*/ 0 h 6"/>
                <a:gd name="T12" fmla="*/ 46 w 54"/>
                <a:gd name="T13" fmla="*/ 0 h 6"/>
                <a:gd name="T14" fmla="*/ 0 w 54"/>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6">
                  <a:moveTo>
                    <a:pt x="0" y="0"/>
                  </a:moveTo>
                  <a:lnTo>
                    <a:pt x="46" y="4"/>
                  </a:lnTo>
                  <a:lnTo>
                    <a:pt x="46" y="0"/>
                  </a:lnTo>
                  <a:lnTo>
                    <a:pt x="46" y="4"/>
                  </a:lnTo>
                  <a:lnTo>
                    <a:pt x="54" y="6"/>
                  </a:lnTo>
                  <a:lnTo>
                    <a:pt x="54" y="0"/>
                  </a:lnTo>
                  <a:lnTo>
                    <a:pt x="46" y="0"/>
                  </a:lnTo>
                  <a:lnTo>
                    <a:pt x="0" y="0"/>
                  </a:lnTo>
                  <a:close/>
                </a:path>
              </a:pathLst>
            </a:custGeom>
            <a:solidFill>
              <a:srgbClr val="B5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3" name="Freeform 301">
              <a:extLst>
                <a:ext uri="{FF2B5EF4-FFF2-40B4-BE49-F238E27FC236}">
                  <a16:creationId xmlns:a16="http://schemas.microsoft.com/office/drawing/2014/main" id="{DBF9FDBE-DA1A-4F84-8199-F6A32C02156C}"/>
                </a:ext>
              </a:extLst>
            </p:cNvPr>
            <p:cNvSpPr>
              <a:spLocks/>
            </p:cNvSpPr>
            <p:nvPr/>
          </p:nvSpPr>
          <p:spPr bwMode="auto">
            <a:xfrm>
              <a:off x="6367813" y="4221384"/>
              <a:ext cx="870961" cy="598164"/>
            </a:xfrm>
            <a:custGeom>
              <a:avLst/>
              <a:gdLst>
                <a:gd name="T0" fmla="*/ 15 w 295"/>
                <a:gd name="T1" fmla="*/ 191 h 202"/>
                <a:gd name="T2" fmla="*/ 52 w 295"/>
                <a:gd name="T3" fmla="*/ 195 h 202"/>
                <a:gd name="T4" fmla="*/ 275 w 295"/>
                <a:gd name="T5" fmla="*/ 63 h 202"/>
                <a:gd name="T6" fmla="*/ 287 w 295"/>
                <a:gd name="T7" fmla="*/ 20 h 202"/>
                <a:gd name="T8" fmla="*/ 244 w 295"/>
                <a:gd name="T9" fmla="*/ 9 h 202"/>
                <a:gd name="T10" fmla="*/ 20 w 295"/>
                <a:gd name="T11" fmla="*/ 141 h 202"/>
                <a:gd name="T12" fmla="*/ 9 w 295"/>
                <a:gd name="T13" fmla="*/ 183 h 202"/>
                <a:gd name="T14" fmla="*/ 15 w 295"/>
                <a:gd name="T15" fmla="*/ 191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 h="202">
                  <a:moveTo>
                    <a:pt x="15" y="191"/>
                  </a:moveTo>
                  <a:cubicBezTo>
                    <a:pt x="25" y="200"/>
                    <a:pt x="40" y="202"/>
                    <a:pt x="52" y="195"/>
                  </a:cubicBezTo>
                  <a:cubicBezTo>
                    <a:pt x="275" y="63"/>
                    <a:pt x="275" y="63"/>
                    <a:pt x="275" y="63"/>
                  </a:cubicBezTo>
                  <a:cubicBezTo>
                    <a:pt x="290" y="54"/>
                    <a:pt x="295" y="35"/>
                    <a:pt x="287" y="20"/>
                  </a:cubicBezTo>
                  <a:cubicBezTo>
                    <a:pt x="278" y="5"/>
                    <a:pt x="259" y="0"/>
                    <a:pt x="244" y="9"/>
                  </a:cubicBezTo>
                  <a:cubicBezTo>
                    <a:pt x="20" y="141"/>
                    <a:pt x="20" y="141"/>
                    <a:pt x="20" y="141"/>
                  </a:cubicBezTo>
                  <a:cubicBezTo>
                    <a:pt x="5" y="149"/>
                    <a:pt x="0" y="169"/>
                    <a:pt x="9" y="183"/>
                  </a:cubicBezTo>
                  <a:cubicBezTo>
                    <a:pt x="10" y="186"/>
                    <a:pt x="13" y="189"/>
                    <a:pt x="15" y="191"/>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4" name="Freeform 302">
              <a:extLst>
                <a:ext uri="{FF2B5EF4-FFF2-40B4-BE49-F238E27FC236}">
                  <a16:creationId xmlns:a16="http://schemas.microsoft.com/office/drawing/2014/main" id="{6899EFE5-92D1-4B5C-A0C9-3B9F528E4A3E}"/>
                </a:ext>
              </a:extLst>
            </p:cNvPr>
            <p:cNvSpPr>
              <a:spLocks/>
            </p:cNvSpPr>
            <p:nvPr/>
          </p:nvSpPr>
          <p:spPr bwMode="auto">
            <a:xfrm>
              <a:off x="6367813" y="4224226"/>
              <a:ext cx="870961" cy="598164"/>
            </a:xfrm>
            <a:custGeom>
              <a:avLst/>
              <a:gdLst>
                <a:gd name="T0" fmla="*/ 15 w 295"/>
                <a:gd name="T1" fmla="*/ 190 h 202"/>
                <a:gd name="T2" fmla="*/ 12 w 295"/>
                <a:gd name="T3" fmla="*/ 193 h 202"/>
                <a:gd name="T4" fmla="*/ 36 w 295"/>
                <a:gd name="T5" fmla="*/ 202 h 202"/>
                <a:gd name="T6" fmla="*/ 54 w 295"/>
                <a:gd name="T7" fmla="*/ 197 h 202"/>
                <a:gd name="T8" fmla="*/ 277 w 295"/>
                <a:gd name="T9" fmla="*/ 65 h 202"/>
                <a:gd name="T10" fmla="*/ 295 w 295"/>
                <a:gd name="T11" fmla="*/ 35 h 202"/>
                <a:gd name="T12" fmla="*/ 290 w 295"/>
                <a:gd name="T13" fmla="*/ 17 h 202"/>
                <a:gd name="T14" fmla="*/ 259 w 295"/>
                <a:gd name="T15" fmla="*/ 0 h 202"/>
                <a:gd name="T16" fmla="*/ 242 w 295"/>
                <a:gd name="T17" fmla="*/ 4 h 202"/>
                <a:gd name="T18" fmla="*/ 18 w 295"/>
                <a:gd name="T19" fmla="*/ 136 h 202"/>
                <a:gd name="T20" fmla="*/ 0 w 295"/>
                <a:gd name="T21" fmla="*/ 167 h 202"/>
                <a:gd name="T22" fmla="*/ 5 w 295"/>
                <a:gd name="T23" fmla="*/ 185 h 202"/>
                <a:gd name="T24" fmla="*/ 12 w 295"/>
                <a:gd name="T25" fmla="*/ 193 h 202"/>
                <a:gd name="T26" fmla="*/ 15 w 295"/>
                <a:gd name="T27" fmla="*/ 190 h 202"/>
                <a:gd name="T28" fmla="*/ 18 w 295"/>
                <a:gd name="T29" fmla="*/ 187 h 202"/>
                <a:gd name="T30" fmla="*/ 12 w 295"/>
                <a:gd name="T31" fmla="*/ 180 h 202"/>
                <a:gd name="T32" fmla="*/ 8 w 295"/>
                <a:gd name="T33" fmla="*/ 167 h 202"/>
                <a:gd name="T34" fmla="*/ 22 w 295"/>
                <a:gd name="T35" fmla="*/ 143 h 202"/>
                <a:gd name="T36" fmla="*/ 246 w 295"/>
                <a:gd name="T37" fmla="*/ 11 h 202"/>
                <a:gd name="T38" fmla="*/ 259 w 295"/>
                <a:gd name="T39" fmla="*/ 8 h 202"/>
                <a:gd name="T40" fmla="*/ 283 w 295"/>
                <a:gd name="T41" fmla="*/ 21 h 202"/>
                <a:gd name="T42" fmla="*/ 287 w 295"/>
                <a:gd name="T43" fmla="*/ 35 h 202"/>
                <a:gd name="T44" fmla="*/ 273 w 295"/>
                <a:gd name="T45" fmla="*/ 58 h 202"/>
                <a:gd name="T46" fmla="*/ 50 w 295"/>
                <a:gd name="T47" fmla="*/ 190 h 202"/>
                <a:gd name="T48" fmla="*/ 36 w 295"/>
                <a:gd name="T49" fmla="*/ 194 h 202"/>
                <a:gd name="T50" fmla="*/ 18 w 295"/>
                <a:gd name="T51" fmla="*/ 187 h 202"/>
                <a:gd name="T52" fmla="*/ 15 w 295"/>
                <a:gd name="T53" fmla="*/ 19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5" h="202">
                  <a:moveTo>
                    <a:pt x="15" y="190"/>
                  </a:moveTo>
                  <a:cubicBezTo>
                    <a:pt x="12" y="193"/>
                    <a:pt x="12" y="193"/>
                    <a:pt x="12" y="193"/>
                  </a:cubicBezTo>
                  <a:cubicBezTo>
                    <a:pt x="19" y="199"/>
                    <a:pt x="27" y="202"/>
                    <a:pt x="36" y="202"/>
                  </a:cubicBezTo>
                  <a:cubicBezTo>
                    <a:pt x="42" y="202"/>
                    <a:pt x="48" y="200"/>
                    <a:pt x="54" y="197"/>
                  </a:cubicBezTo>
                  <a:cubicBezTo>
                    <a:pt x="277" y="65"/>
                    <a:pt x="277" y="65"/>
                    <a:pt x="277" y="65"/>
                  </a:cubicBezTo>
                  <a:cubicBezTo>
                    <a:pt x="289" y="59"/>
                    <a:pt x="295" y="47"/>
                    <a:pt x="295" y="35"/>
                  </a:cubicBezTo>
                  <a:cubicBezTo>
                    <a:pt x="295" y="29"/>
                    <a:pt x="293" y="23"/>
                    <a:pt x="290" y="17"/>
                  </a:cubicBezTo>
                  <a:cubicBezTo>
                    <a:pt x="283" y="6"/>
                    <a:pt x="272" y="0"/>
                    <a:pt x="259" y="0"/>
                  </a:cubicBezTo>
                  <a:cubicBezTo>
                    <a:pt x="253" y="0"/>
                    <a:pt x="247" y="1"/>
                    <a:pt x="242" y="4"/>
                  </a:cubicBezTo>
                  <a:cubicBezTo>
                    <a:pt x="18" y="136"/>
                    <a:pt x="18" y="136"/>
                    <a:pt x="18" y="136"/>
                  </a:cubicBezTo>
                  <a:cubicBezTo>
                    <a:pt x="7" y="143"/>
                    <a:pt x="0" y="155"/>
                    <a:pt x="0" y="167"/>
                  </a:cubicBezTo>
                  <a:cubicBezTo>
                    <a:pt x="0" y="173"/>
                    <a:pt x="2" y="179"/>
                    <a:pt x="5" y="185"/>
                  </a:cubicBezTo>
                  <a:cubicBezTo>
                    <a:pt x="7" y="188"/>
                    <a:pt x="10" y="191"/>
                    <a:pt x="12" y="193"/>
                  </a:cubicBezTo>
                  <a:cubicBezTo>
                    <a:pt x="15" y="190"/>
                    <a:pt x="15" y="190"/>
                    <a:pt x="15" y="190"/>
                  </a:cubicBezTo>
                  <a:cubicBezTo>
                    <a:pt x="18" y="187"/>
                    <a:pt x="18" y="187"/>
                    <a:pt x="18" y="187"/>
                  </a:cubicBezTo>
                  <a:cubicBezTo>
                    <a:pt x="16" y="185"/>
                    <a:pt x="14" y="183"/>
                    <a:pt x="12" y="180"/>
                  </a:cubicBezTo>
                  <a:cubicBezTo>
                    <a:pt x="10" y="176"/>
                    <a:pt x="8" y="171"/>
                    <a:pt x="8" y="167"/>
                  </a:cubicBezTo>
                  <a:cubicBezTo>
                    <a:pt x="8" y="157"/>
                    <a:pt x="13" y="148"/>
                    <a:pt x="22" y="143"/>
                  </a:cubicBezTo>
                  <a:cubicBezTo>
                    <a:pt x="246" y="11"/>
                    <a:pt x="246" y="11"/>
                    <a:pt x="246" y="11"/>
                  </a:cubicBezTo>
                  <a:cubicBezTo>
                    <a:pt x="250" y="9"/>
                    <a:pt x="255" y="8"/>
                    <a:pt x="259" y="8"/>
                  </a:cubicBezTo>
                  <a:cubicBezTo>
                    <a:pt x="269" y="8"/>
                    <a:pt x="278" y="12"/>
                    <a:pt x="283" y="21"/>
                  </a:cubicBezTo>
                  <a:cubicBezTo>
                    <a:pt x="286" y="25"/>
                    <a:pt x="287" y="30"/>
                    <a:pt x="287" y="35"/>
                  </a:cubicBezTo>
                  <a:cubicBezTo>
                    <a:pt x="287" y="44"/>
                    <a:pt x="282" y="53"/>
                    <a:pt x="273" y="58"/>
                  </a:cubicBezTo>
                  <a:cubicBezTo>
                    <a:pt x="50" y="190"/>
                    <a:pt x="50" y="190"/>
                    <a:pt x="50" y="190"/>
                  </a:cubicBezTo>
                  <a:cubicBezTo>
                    <a:pt x="45" y="193"/>
                    <a:pt x="40" y="194"/>
                    <a:pt x="36" y="194"/>
                  </a:cubicBezTo>
                  <a:cubicBezTo>
                    <a:pt x="29" y="194"/>
                    <a:pt x="23" y="192"/>
                    <a:pt x="18" y="187"/>
                  </a:cubicBezTo>
                  <a:cubicBezTo>
                    <a:pt x="15" y="190"/>
                    <a:pt x="15" y="190"/>
                    <a:pt x="15" y="19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5" name="Freeform 304">
              <a:extLst>
                <a:ext uri="{FF2B5EF4-FFF2-40B4-BE49-F238E27FC236}">
                  <a16:creationId xmlns:a16="http://schemas.microsoft.com/office/drawing/2014/main" id="{642EF4F8-94F6-4E7D-B8DD-ADC6A965DEFB}"/>
                </a:ext>
              </a:extLst>
            </p:cNvPr>
            <p:cNvSpPr>
              <a:spLocks/>
            </p:cNvSpPr>
            <p:nvPr/>
          </p:nvSpPr>
          <p:spPr bwMode="auto">
            <a:xfrm>
              <a:off x="6559623" y="2885817"/>
              <a:ext cx="885168" cy="1308571"/>
            </a:xfrm>
            <a:custGeom>
              <a:avLst/>
              <a:gdLst>
                <a:gd name="T0" fmla="*/ 92 w 300"/>
                <a:gd name="T1" fmla="*/ 413 h 442"/>
                <a:gd name="T2" fmla="*/ 90 w 300"/>
                <a:gd name="T3" fmla="*/ 416 h 442"/>
                <a:gd name="T4" fmla="*/ 141 w 300"/>
                <a:gd name="T5" fmla="*/ 442 h 442"/>
                <a:gd name="T6" fmla="*/ 142 w 300"/>
                <a:gd name="T7" fmla="*/ 442 h 442"/>
                <a:gd name="T8" fmla="*/ 252 w 300"/>
                <a:gd name="T9" fmla="*/ 402 h 442"/>
                <a:gd name="T10" fmla="*/ 300 w 300"/>
                <a:gd name="T11" fmla="*/ 303 h 442"/>
                <a:gd name="T12" fmla="*/ 296 w 300"/>
                <a:gd name="T13" fmla="*/ 273 h 442"/>
                <a:gd name="T14" fmla="*/ 292 w 300"/>
                <a:gd name="T15" fmla="*/ 274 h 442"/>
                <a:gd name="T16" fmla="*/ 296 w 300"/>
                <a:gd name="T17" fmla="*/ 273 h 442"/>
                <a:gd name="T18" fmla="*/ 263 w 300"/>
                <a:gd name="T19" fmla="*/ 96 h 442"/>
                <a:gd name="T20" fmla="*/ 263 w 300"/>
                <a:gd name="T21" fmla="*/ 96 h 442"/>
                <a:gd name="T22" fmla="*/ 213 w 300"/>
                <a:gd name="T23" fmla="*/ 23 h 442"/>
                <a:gd name="T24" fmla="*/ 125 w 300"/>
                <a:gd name="T25" fmla="*/ 0 h 442"/>
                <a:gd name="T26" fmla="*/ 0 w 300"/>
                <a:gd name="T27" fmla="*/ 121 h 442"/>
                <a:gd name="T28" fmla="*/ 0 w 300"/>
                <a:gd name="T29" fmla="*/ 122 h 442"/>
                <a:gd name="T30" fmla="*/ 1 w 300"/>
                <a:gd name="T31" fmla="*/ 131 h 442"/>
                <a:gd name="T32" fmla="*/ 5 w 300"/>
                <a:gd name="T33" fmla="*/ 129 h 442"/>
                <a:gd name="T34" fmla="*/ 1 w 300"/>
                <a:gd name="T35" fmla="*/ 129 h 442"/>
                <a:gd name="T36" fmla="*/ 1 w 300"/>
                <a:gd name="T37" fmla="*/ 272 h 442"/>
                <a:gd name="T38" fmla="*/ 90 w 300"/>
                <a:gd name="T39" fmla="*/ 416 h 442"/>
                <a:gd name="T40" fmla="*/ 92 w 300"/>
                <a:gd name="T41" fmla="*/ 413 h 442"/>
                <a:gd name="T42" fmla="*/ 93 w 300"/>
                <a:gd name="T43" fmla="*/ 409 h 442"/>
                <a:gd name="T44" fmla="*/ 9 w 300"/>
                <a:gd name="T45" fmla="*/ 272 h 442"/>
                <a:gd name="T46" fmla="*/ 9 w 300"/>
                <a:gd name="T47" fmla="*/ 128 h 442"/>
                <a:gd name="T48" fmla="*/ 9 w 300"/>
                <a:gd name="T49" fmla="*/ 127 h 442"/>
                <a:gd name="T50" fmla="*/ 8 w 300"/>
                <a:gd name="T51" fmla="*/ 122 h 442"/>
                <a:gd name="T52" fmla="*/ 8 w 300"/>
                <a:gd name="T53" fmla="*/ 121 h 442"/>
                <a:gd name="T54" fmla="*/ 125 w 300"/>
                <a:gd name="T55" fmla="*/ 8 h 442"/>
                <a:gd name="T56" fmla="*/ 208 w 300"/>
                <a:gd name="T57" fmla="*/ 30 h 442"/>
                <a:gd name="T58" fmla="*/ 255 w 300"/>
                <a:gd name="T59" fmla="*/ 98 h 442"/>
                <a:gd name="T60" fmla="*/ 259 w 300"/>
                <a:gd name="T61" fmla="*/ 97 h 442"/>
                <a:gd name="T62" fmla="*/ 255 w 300"/>
                <a:gd name="T63" fmla="*/ 98 h 442"/>
                <a:gd name="T64" fmla="*/ 288 w 300"/>
                <a:gd name="T65" fmla="*/ 275 h 442"/>
                <a:gd name="T66" fmla="*/ 288 w 300"/>
                <a:gd name="T67" fmla="*/ 275 h 442"/>
                <a:gd name="T68" fmla="*/ 292 w 300"/>
                <a:gd name="T69" fmla="*/ 303 h 442"/>
                <a:gd name="T70" fmla="*/ 247 w 300"/>
                <a:gd name="T71" fmla="*/ 396 h 442"/>
                <a:gd name="T72" fmla="*/ 142 w 300"/>
                <a:gd name="T73" fmla="*/ 434 h 442"/>
                <a:gd name="T74" fmla="*/ 142 w 300"/>
                <a:gd name="T75" fmla="*/ 438 h 442"/>
                <a:gd name="T76" fmla="*/ 144 w 300"/>
                <a:gd name="T77" fmla="*/ 435 h 442"/>
                <a:gd name="T78" fmla="*/ 93 w 300"/>
                <a:gd name="T79" fmla="*/ 409 h 442"/>
                <a:gd name="T80" fmla="*/ 92 w 300"/>
                <a:gd name="T81" fmla="*/ 41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0" h="442">
                  <a:moveTo>
                    <a:pt x="92" y="413"/>
                  </a:moveTo>
                  <a:cubicBezTo>
                    <a:pt x="90" y="416"/>
                    <a:pt x="90" y="416"/>
                    <a:pt x="90" y="416"/>
                  </a:cubicBezTo>
                  <a:cubicBezTo>
                    <a:pt x="141" y="442"/>
                    <a:pt x="141" y="442"/>
                    <a:pt x="141" y="442"/>
                  </a:cubicBezTo>
                  <a:cubicBezTo>
                    <a:pt x="142" y="442"/>
                    <a:pt x="142" y="442"/>
                    <a:pt x="142" y="442"/>
                  </a:cubicBezTo>
                  <a:cubicBezTo>
                    <a:pt x="184" y="442"/>
                    <a:pt x="223" y="427"/>
                    <a:pt x="252" y="402"/>
                  </a:cubicBezTo>
                  <a:cubicBezTo>
                    <a:pt x="281" y="377"/>
                    <a:pt x="300" y="342"/>
                    <a:pt x="300" y="303"/>
                  </a:cubicBezTo>
                  <a:cubicBezTo>
                    <a:pt x="300" y="293"/>
                    <a:pt x="298" y="283"/>
                    <a:pt x="296" y="273"/>
                  </a:cubicBezTo>
                  <a:cubicBezTo>
                    <a:pt x="292" y="274"/>
                    <a:pt x="292" y="274"/>
                    <a:pt x="292" y="274"/>
                  </a:cubicBezTo>
                  <a:cubicBezTo>
                    <a:pt x="296" y="273"/>
                    <a:pt x="296" y="273"/>
                    <a:pt x="296" y="273"/>
                  </a:cubicBezTo>
                  <a:cubicBezTo>
                    <a:pt x="263" y="96"/>
                    <a:pt x="263" y="96"/>
                    <a:pt x="263" y="96"/>
                  </a:cubicBezTo>
                  <a:cubicBezTo>
                    <a:pt x="263" y="96"/>
                    <a:pt x="263" y="96"/>
                    <a:pt x="263" y="96"/>
                  </a:cubicBezTo>
                  <a:cubicBezTo>
                    <a:pt x="254" y="63"/>
                    <a:pt x="236" y="39"/>
                    <a:pt x="213" y="23"/>
                  </a:cubicBezTo>
                  <a:cubicBezTo>
                    <a:pt x="189" y="7"/>
                    <a:pt x="159" y="0"/>
                    <a:pt x="125" y="0"/>
                  </a:cubicBezTo>
                  <a:cubicBezTo>
                    <a:pt x="57" y="0"/>
                    <a:pt x="2" y="54"/>
                    <a:pt x="0" y="121"/>
                  </a:cubicBezTo>
                  <a:cubicBezTo>
                    <a:pt x="0" y="122"/>
                    <a:pt x="0" y="122"/>
                    <a:pt x="0" y="122"/>
                  </a:cubicBezTo>
                  <a:cubicBezTo>
                    <a:pt x="0" y="125"/>
                    <a:pt x="0" y="128"/>
                    <a:pt x="1" y="131"/>
                  </a:cubicBezTo>
                  <a:cubicBezTo>
                    <a:pt x="5" y="129"/>
                    <a:pt x="5" y="129"/>
                    <a:pt x="5" y="129"/>
                  </a:cubicBezTo>
                  <a:cubicBezTo>
                    <a:pt x="1" y="129"/>
                    <a:pt x="1" y="129"/>
                    <a:pt x="1" y="129"/>
                  </a:cubicBezTo>
                  <a:cubicBezTo>
                    <a:pt x="1" y="272"/>
                    <a:pt x="1" y="272"/>
                    <a:pt x="1" y="272"/>
                  </a:cubicBezTo>
                  <a:cubicBezTo>
                    <a:pt x="1" y="333"/>
                    <a:pt x="35" y="389"/>
                    <a:pt x="90" y="416"/>
                  </a:cubicBezTo>
                  <a:cubicBezTo>
                    <a:pt x="92" y="413"/>
                    <a:pt x="92" y="413"/>
                    <a:pt x="92" y="413"/>
                  </a:cubicBezTo>
                  <a:cubicBezTo>
                    <a:pt x="93" y="409"/>
                    <a:pt x="93" y="409"/>
                    <a:pt x="93" y="409"/>
                  </a:cubicBezTo>
                  <a:cubicBezTo>
                    <a:pt x="42" y="383"/>
                    <a:pt x="9" y="330"/>
                    <a:pt x="9" y="272"/>
                  </a:cubicBezTo>
                  <a:cubicBezTo>
                    <a:pt x="9" y="128"/>
                    <a:pt x="9" y="128"/>
                    <a:pt x="9" y="128"/>
                  </a:cubicBezTo>
                  <a:cubicBezTo>
                    <a:pt x="9" y="127"/>
                    <a:pt x="9" y="127"/>
                    <a:pt x="9" y="127"/>
                  </a:cubicBezTo>
                  <a:cubicBezTo>
                    <a:pt x="8" y="125"/>
                    <a:pt x="8" y="124"/>
                    <a:pt x="8" y="122"/>
                  </a:cubicBezTo>
                  <a:cubicBezTo>
                    <a:pt x="8" y="121"/>
                    <a:pt x="8" y="121"/>
                    <a:pt x="8" y="121"/>
                  </a:cubicBezTo>
                  <a:cubicBezTo>
                    <a:pt x="10" y="58"/>
                    <a:pt x="61" y="8"/>
                    <a:pt x="125" y="8"/>
                  </a:cubicBezTo>
                  <a:cubicBezTo>
                    <a:pt x="158" y="8"/>
                    <a:pt x="186" y="15"/>
                    <a:pt x="208" y="30"/>
                  </a:cubicBezTo>
                  <a:cubicBezTo>
                    <a:pt x="230" y="44"/>
                    <a:pt x="246" y="67"/>
                    <a:pt x="255" y="98"/>
                  </a:cubicBezTo>
                  <a:cubicBezTo>
                    <a:pt x="259" y="97"/>
                    <a:pt x="259" y="97"/>
                    <a:pt x="259" y="97"/>
                  </a:cubicBezTo>
                  <a:cubicBezTo>
                    <a:pt x="255" y="98"/>
                    <a:pt x="255" y="98"/>
                    <a:pt x="255" y="98"/>
                  </a:cubicBezTo>
                  <a:cubicBezTo>
                    <a:pt x="288" y="275"/>
                    <a:pt x="288" y="275"/>
                    <a:pt x="288" y="275"/>
                  </a:cubicBezTo>
                  <a:cubicBezTo>
                    <a:pt x="288" y="275"/>
                    <a:pt x="288" y="275"/>
                    <a:pt x="288" y="275"/>
                  </a:cubicBezTo>
                  <a:cubicBezTo>
                    <a:pt x="291" y="284"/>
                    <a:pt x="292" y="294"/>
                    <a:pt x="292" y="303"/>
                  </a:cubicBezTo>
                  <a:cubicBezTo>
                    <a:pt x="292" y="339"/>
                    <a:pt x="274" y="372"/>
                    <a:pt x="247" y="396"/>
                  </a:cubicBezTo>
                  <a:cubicBezTo>
                    <a:pt x="219" y="420"/>
                    <a:pt x="182" y="434"/>
                    <a:pt x="142" y="434"/>
                  </a:cubicBezTo>
                  <a:cubicBezTo>
                    <a:pt x="142" y="438"/>
                    <a:pt x="142" y="438"/>
                    <a:pt x="142" y="438"/>
                  </a:cubicBezTo>
                  <a:cubicBezTo>
                    <a:pt x="144" y="435"/>
                    <a:pt x="144" y="435"/>
                    <a:pt x="144" y="435"/>
                  </a:cubicBezTo>
                  <a:cubicBezTo>
                    <a:pt x="93" y="409"/>
                    <a:pt x="93" y="409"/>
                    <a:pt x="93" y="409"/>
                  </a:cubicBezTo>
                  <a:cubicBezTo>
                    <a:pt x="92" y="413"/>
                    <a:pt x="92" y="413"/>
                    <a:pt x="92" y="413"/>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6" name="Freeform 303">
              <a:extLst>
                <a:ext uri="{FF2B5EF4-FFF2-40B4-BE49-F238E27FC236}">
                  <a16:creationId xmlns:a16="http://schemas.microsoft.com/office/drawing/2014/main" id="{C5B4DB82-D7C1-4A19-A0F8-45E62BB249A0}"/>
                </a:ext>
              </a:extLst>
            </p:cNvPr>
            <p:cNvSpPr>
              <a:spLocks/>
            </p:cNvSpPr>
            <p:nvPr/>
          </p:nvSpPr>
          <p:spPr bwMode="auto">
            <a:xfrm>
              <a:off x="6568147" y="2897183"/>
              <a:ext cx="912166" cy="1285838"/>
            </a:xfrm>
            <a:custGeom>
              <a:avLst/>
              <a:gdLst>
                <a:gd name="T0" fmla="*/ 89 w 310"/>
                <a:gd name="T1" fmla="*/ 409 h 434"/>
                <a:gd name="T2" fmla="*/ 139 w 310"/>
                <a:gd name="T3" fmla="*/ 434 h 434"/>
                <a:gd name="T4" fmla="*/ 289 w 310"/>
                <a:gd name="T5" fmla="*/ 270 h 434"/>
                <a:gd name="T6" fmla="*/ 256 w 310"/>
                <a:gd name="T7" fmla="*/ 93 h 434"/>
                <a:gd name="T8" fmla="*/ 122 w 310"/>
                <a:gd name="T9" fmla="*/ 0 h 434"/>
                <a:gd name="T10" fmla="*/ 1 w 310"/>
                <a:gd name="T11" fmla="*/ 117 h 434"/>
                <a:gd name="T12" fmla="*/ 2 w 310"/>
                <a:gd name="T13" fmla="*/ 125 h 434"/>
                <a:gd name="T14" fmla="*/ 2 w 310"/>
                <a:gd name="T15" fmla="*/ 268 h 434"/>
                <a:gd name="T16" fmla="*/ 89 w 310"/>
                <a:gd name="T17" fmla="*/ 409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434">
                  <a:moveTo>
                    <a:pt x="89" y="409"/>
                  </a:moveTo>
                  <a:cubicBezTo>
                    <a:pt x="139" y="434"/>
                    <a:pt x="139" y="434"/>
                    <a:pt x="139" y="434"/>
                  </a:cubicBezTo>
                  <a:cubicBezTo>
                    <a:pt x="230" y="434"/>
                    <a:pt x="310" y="359"/>
                    <a:pt x="289" y="270"/>
                  </a:cubicBezTo>
                  <a:cubicBezTo>
                    <a:pt x="256" y="93"/>
                    <a:pt x="256" y="93"/>
                    <a:pt x="256" y="93"/>
                  </a:cubicBezTo>
                  <a:cubicBezTo>
                    <a:pt x="238" y="29"/>
                    <a:pt x="189" y="0"/>
                    <a:pt x="122" y="0"/>
                  </a:cubicBezTo>
                  <a:cubicBezTo>
                    <a:pt x="56" y="0"/>
                    <a:pt x="3" y="52"/>
                    <a:pt x="1" y="117"/>
                  </a:cubicBezTo>
                  <a:cubicBezTo>
                    <a:pt x="0" y="120"/>
                    <a:pt x="1" y="122"/>
                    <a:pt x="2" y="125"/>
                  </a:cubicBezTo>
                  <a:cubicBezTo>
                    <a:pt x="2" y="268"/>
                    <a:pt x="2" y="268"/>
                    <a:pt x="2" y="268"/>
                  </a:cubicBezTo>
                  <a:cubicBezTo>
                    <a:pt x="2" y="327"/>
                    <a:pt x="36" y="382"/>
                    <a:pt x="89" y="409"/>
                  </a:cubicBezTo>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7" name="Freeform 305">
              <a:extLst>
                <a:ext uri="{FF2B5EF4-FFF2-40B4-BE49-F238E27FC236}">
                  <a16:creationId xmlns:a16="http://schemas.microsoft.com/office/drawing/2014/main" id="{05C53F2F-7C39-4F24-986D-7F313E864E05}"/>
                </a:ext>
              </a:extLst>
            </p:cNvPr>
            <p:cNvSpPr>
              <a:spLocks/>
            </p:cNvSpPr>
            <p:nvPr/>
          </p:nvSpPr>
          <p:spPr bwMode="auto">
            <a:xfrm>
              <a:off x="7042700" y="3312062"/>
              <a:ext cx="292688" cy="683412"/>
            </a:xfrm>
            <a:custGeom>
              <a:avLst/>
              <a:gdLst>
                <a:gd name="T0" fmla="*/ 69 w 99"/>
                <a:gd name="T1" fmla="*/ 231 h 231"/>
                <a:gd name="T2" fmla="*/ 47 w 99"/>
                <a:gd name="T3" fmla="*/ 211 h 231"/>
                <a:gd name="T4" fmla="*/ 40 w 99"/>
                <a:gd name="T5" fmla="*/ 216 h 231"/>
                <a:gd name="T6" fmla="*/ 37 w 99"/>
                <a:gd name="T7" fmla="*/ 217 h 231"/>
                <a:gd name="T8" fmla="*/ 34 w 99"/>
                <a:gd name="T9" fmla="*/ 216 h 231"/>
                <a:gd name="T10" fmla="*/ 29 w 99"/>
                <a:gd name="T11" fmla="*/ 217 h 231"/>
                <a:gd name="T12" fmla="*/ 7 w 99"/>
                <a:gd name="T13" fmla="*/ 191 h 231"/>
                <a:gd name="T14" fmla="*/ 12 w 99"/>
                <a:gd name="T15" fmla="*/ 155 h 231"/>
                <a:gd name="T16" fmla="*/ 44 w 99"/>
                <a:gd name="T17" fmla="*/ 79 h 231"/>
                <a:gd name="T18" fmla="*/ 59 w 99"/>
                <a:gd name="T19" fmla="*/ 4 h 231"/>
                <a:gd name="T20" fmla="*/ 59 w 99"/>
                <a:gd name="T21" fmla="*/ 13 h 231"/>
                <a:gd name="T22" fmla="*/ 59 w 99"/>
                <a:gd name="T23" fmla="*/ 0 h 231"/>
                <a:gd name="T24" fmla="*/ 86 w 99"/>
                <a:gd name="T25" fmla="*/ 115 h 231"/>
                <a:gd name="T26" fmla="*/ 69 w 99"/>
                <a:gd name="T2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231">
                  <a:moveTo>
                    <a:pt x="69" y="231"/>
                  </a:moveTo>
                  <a:cubicBezTo>
                    <a:pt x="61" y="228"/>
                    <a:pt x="57" y="211"/>
                    <a:pt x="47" y="211"/>
                  </a:cubicBezTo>
                  <a:cubicBezTo>
                    <a:pt x="40" y="216"/>
                    <a:pt x="40" y="216"/>
                    <a:pt x="40" y="216"/>
                  </a:cubicBezTo>
                  <a:cubicBezTo>
                    <a:pt x="40" y="216"/>
                    <a:pt x="39" y="216"/>
                    <a:pt x="37" y="217"/>
                  </a:cubicBezTo>
                  <a:cubicBezTo>
                    <a:pt x="35" y="217"/>
                    <a:pt x="34" y="217"/>
                    <a:pt x="34" y="216"/>
                  </a:cubicBezTo>
                  <a:cubicBezTo>
                    <a:pt x="34" y="216"/>
                    <a:pt x="32" y="217"/>
                    <a:pt x="29" y="217"/>
                  </a:cubicBezTo>
                  <a:cubicBezTo>
                    <a:pt x="20" y="219"/>
                    <a:pt x="0" y="221"/>
                    <a:pt x="7" y="191"/>
                  </a:cubicBezTo>
                  <a:cubicBezTo>
                    <a:pt x="12" y="155"/>
                    <a:pt x="12" y="155"/>
                    <a:pt x="12" y="155"/>
                  </a:cubicBezTo>
                  <a:cubicBezTo>
                    <a:pt x="31" y="136"/>
                    <a:pt x="44" y="109"/>
                    <a:pt x="44" y="79"/>
                  </a:cubicBezTo>
                  <a:cubicBezTo>
                    <a:pt x="59" y="4"/>
                    <a:pt x="59" y="4"/>
                    <a:pt x="59" y="4"/>
                  </a:cubicBezTo>
                  <a:cubicBezTo>
                    <a:pt x="59" y="13"/>
                    <a:pt x="59" y="13"/>
                    <a:pt x="59" y="13"/>
                  </a:cubicBezTo>
                  <a:cubicBezTo>
                    <a:pt x="59" y="0"/>
                    <a:pt x="59" y="0"/>
                    <a:pt x="59" y="0"/>
                  </a:cubicBezTo>
                  <a:cubicBezTo>
                    <a:pt x="86" y="115"/>
                    <a:pt x="86" y="115"/>
                    <a:pt x="86" y="115"/>
                  </a:cubicBezTo>
                  <a:cubicBezTo>
                    <a:pt x="99" y="178"/>
                    <a:pt x="82" y="204"/>
                    <a:pt x="69" y="231"/>
                  </a:cubicBezTo>
                </a:path>
              </a:pathLst>
            </a:custGeom>
            <a:solidFill>
              <a:schemeClr val="tx1">
                <a:lumMod val="75000"/>
                <a:alpha val="51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8" name="Freeform 306">
              <a:extLst>
                <a:ext uri="{FF2B5EF4-FFF2-40B4-BE49-F238E27FC236}">
                  <a16:creationId xmlns:a16="http://schemas.microsoft.com/office/drawing/2014/main" id="{223FADDF-D0BF-4472-9926-AD521B2AC684}"/>
                </a:ext>
              </a:extLst>
            </p:cNvPr>
            <p:cNvSpPr>
              <a:spLocks/>
            </p:cNvSpPr>
            <p:nvPr/>
          </p:nvSpPr>
          <p:spPr bwMode="auto">
            <a:xfrm>
              <a:off x="6592301" y="3924433"/>
              <a:ext cx="1140916" cy="1247476"/>
            </a:xfrm>
            <a:custGeom>
              <a:avLst/>
              <a:gdLst>
                <a:gd name="T0" fmla="*/ 269 w 387"/>
                <a:gd name="T1" fmla="*/ 77 h 421"/>
                <a:gd name="T2" fmla="*/ 387 w 387"/>
                <a:gd name="T3" fmla="*/ 421 h 421"/>
                <a:gd name="T4" fmla="*/ 141 w 387"/>
                <a:gd name="T5" fmla="*/ 421 h 421"/>
                <a:gd name="T6" fmla="*/ 25 w 387"/>
                <a:gd name="T7" fmla="*/ 158 h 421"/>
                <a:gd name="T8" fmla="*/ 0 w 387"/>
                <a:gd name="T9" fmla="*/ 106 h 421"/>
                <a:gd name="T10" fmla="*/ 0 w 387"/>
                <a:gd name="T11" fmla="*/ 76 h 421"/>
                <a:gd name="T12" fmla="*/ 76 w 387"/>
                <a:gd name="T13" fmla="*/ 0 h 421"/>
                <a:gd name="T14" fmla="*/ 200 w 387"/>
                <a:gd name="T15" fmla="*/ 0 h 421"/>
                <a:gd name="T16" fmla="*/ 269 w 387"/>
                <a:gd name="T17" fmla="*/ 77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421">
                  <a:moveTo>
                    <a:pt x="269" y="77"/>
                  </a:moveTo>
                  <a:cubicBezTo>
                    <a:pt x="387" y="421"/>
                    <a:pt x="387" y="421"/>
                    <a:pt x="387" y="421"/>
                  </a:cubicBezTo>
                  <a:cubicBezTo>
                    <a:pt x="141" y="421"/>
                    <a:pt x="141" y="421"/>
                    <a:pt x="141" y="421"/>
                  </a:cubicBezTo>
                  <a:cubicBezTo>
                    <a:pt x="25" y="158"/>
                    <a:pt x="25" y="158"/>
                    <a:pt x="25" y="158"/>
                  </a:cubicBezTo>
                  <a:cubicBezTo>
                    <a:pt x="0" y="106"/>
                    <a:pt x="0" y="106"/>
                    <a:pt x="0" y="106"/>
                  </a:cubicBezTo>
                  <a:cubicBezTo>
                    <a:pt x="0" y="76"/>
                    <a:pt x="0" y="76"/>
                    <a:pt x="0" y="76"/>
                  </a:cubicBezTo>
                  <a:cubicBezTo>
                    <a:pt x="0" y="34"/>
                    <a:pt x="34" y="0"/>
                    <a:pt x="76" y="0"/>
                  </a:cubicBezTo>
                  <a:cubicBezTo>
                    <a:pt x="200" y="0"/>
                    <a:pt x="200" y="0"/>
                    <a:pt x="200" y="0"/>
                  </a:cubicBezTo>
                  <a:cubicBezTo>
                    <a:pt x="252" y="0"/>
                    <a:pt x="269" y="35"/>
                    <a:pt x="269" y="77"/>
                  </a:cubicBezTo>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9" name="Freeform 307">
              <a:extLst>
                <a:ext uri="{FF2B5EF4-FFF2-40B4-BE49-F238E27FC236}">
                  <a16:creationId xmlns:a16="http://schemas.microsoft.com/office/drawing/2014/main" id="{93FD4AD7-455D-4DFF-AD5C-7F4745FF1483}"/>
                </a:ext>
              </a:extLst>
            </p:cNvPr>
            <p:cNvSpPr>
              <a:spLocks/>
            </p:cNvSpPr>
            <p:nvPr/>
          </p:nvSpPr>
          <p:spPr bwMode="auto">
            <a:xfrm>
              <a:off x="6579515" y="3913067"/>
              <a:ext cx="1172173" cy="1270210"/>
            </a:xfrm>
            <a:custGeom>
              <a:avLst/>
              <a:gdLst>
                <a:gd name="T0" fmla="*/ 273 w 397"/>
                <a:gd name="T1" fmla="*/ 81 h 429"/>
                <a:gd name="T2" fmla="*/ 270 w 397"/>
                <a:gd name="T3" fmla="*/ 83 h 429"/>
                <a:gd name="T4" fmla="*/ 386 w 397"/>
                <a:gd name="T5" fmla="*/ 421 h 429"/>
                <a:gd name="T6" fmla="*/ 148 w 397"/>
                <a:gd name="T7" fmla="*/ 421 h 429"/>
                <a:gd name="T8" fmla="*/ 33 w 397"/>
                <a:gd name="T9" fmla="*/ 160 h 429"/>
                <a:gd name="T10" fmla="*/ 8 w 397"/>
                <a:gd name="T11" fmla="*/ 109 h 429"/>
                <a:gd name="T12" fmla="*/ 8 w 397"/>
                <a:gd name="T13" fmla="*/ 80 h 429"/>
                <a:gd name="T14" fmla="*/ 29 w 397"/>
                <a:gd name="T15" fmla="*/ 29 h 429"/>
                <a:gd name="T16" fmla="*/ 80 w 397"/>
                <a:gd name="T17" fmla="*/ 8 h 429"/>
                <a:gd name="T18" fmla="*/ 204 w 397"/>
                <a:gd name="T19" fmla="*/ 8 h 429"/>
                <a:gd name="T20" fmla="*/ 235 w 397"/>
                <a:gd name="T21" fmla="*/ 14 h 429"/>
                <a:gd name="T22" fmla="*/ 261 w 397"/>
                <a:gd name="T23" fmla="*/ 40 h 429"/>
                <a:gd name="T24" fmla="*/ 269 w 397"/>
                <a:gd name="T25" fmla="*/ 81 h 429"/>
                <a:gd name="T26" fmla="*/ 269 w 397"/>
                <a:gd name="T27" fmla="*/ 82 h 429"/>
                <a:gd name="T28" fmla="*/ 270 w 397"/>
                <a:gd name="T29" fmla="*/ 83 h 429"/>
                <a:gd name="T30" fmla="*/ 273 w 397"/>
                <a:gd name="T31" fmla="*/ 81 h 429"/>
                <a:gd name="T32" fmla="*/ 277 w 397"/>
                <a:gd name="T33" fmla="*/ 81 h 429"/>
                <a:gd name="T34" fmla="*/ 261 w 397"/>
                <a:gd name="T35" fmla="*/ 24 h 429"/>
                <a:gd name="T36" fmla="*/ 238 w 397"/>
                <a:gd name="T37" fmla="*/ 6 h 429"/>
                <a:gd name="T38" fmla="*/ 204 w 397"/>
                <a:gd name="T39" fmla="*/ 0 h 429"/>
                <a:gd name="T40" fmla="*/ 80 w 397"/>
                <a:gd name="T41" fmla="*/ 0 h 429"/>
                <a:gd name="T42" fmla="*/ 0 w 397"/>
                <a:gd name="T43" fmla="*/ 80 h 429"/>
                <a:gd name="T44" fmla="*/ 0 w 397"/>
                <a:gd name="T45" fmla="*/ 111 h 429"/>
                <a:gd name="T46" fmla="*/ 26 w 397"/>
                <a:gd name="T47" fmla="*/ 163 h 429"/>
                <a:gd name="T48" fmla="*/ 142 w 397"/>
                <a:gd name="T49" fmla="*/ 429 h 429"/>
                <a:gd name="T50" fmla="*/ 397 w 397"/>
                <a:gd name="T51" fmla="*/ 429 h 429"/>
                <a:gd name="T52" fmla="*/ 277 w 397"/>
                <a:gd name="T53" fmla="*/ 80 h 429"/>
                <a:gd name="T54" fmla="*/ 273 w 397"/>
                <a:gd name="T55" fmla="*/ 81 h 429"/>
                <a:gd name="T56" fmla="*/ 277 w 397"/>
                <a:gd name="T57" fmla="*/ 81 h 429"/>
                <a:gd name="T58" fmla="*/ 273 w 397"/>
                <a:gd name="T59" fmla="*/ 81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7" h="429">
                  <a:moveTo>
                    <a:pt x="273" y="81"/>
                  </a:moveTo>
                  <a:cubicBezTo>
                    <a:pt x="270" y="83"/>
                    <a:pt x="270" y="83"/>
                    <a:pt x="270" y="83"/>
                  </a:cubicBezTo>
                  <a:cubicBezTo>
                    <a:pt x="386" y="421"/>
                    <a:pt x="386" y="421"/>
                    <a:pt x="386" y="421"/>
                  </a:cubicBezTo>
                  <a:cubicBezTo>
                    <a:pt x="148" y="421"/>
                    <a:pt x="148" y="421"/>
                    <a:pt x="148" y="421"/>
                  </a:cubicBezTo>
                  <a:cubicBezTo>
                    <a:pt x="33" y="160"/>
                    <a:pt x="33" y="160"/>
                    <a:pt x="33" y="160"/>
                  </a:cubicBezTo>
                  <a:cubicBezTo>
                    <a:pt x="8" y="109"/>
                    <a:pt x="8" y="109"/>
                    <a:pt x="8" y="109"/>
                  </a:cubicBezTo>
                  <a:cubicBezTo>
                    <a:pt x="8" y="80"/>
                    <a:pt x="8" y="80"/>
                    <a:pt x="8" y="80"/>
                  </a:cubicBezTo>
                  <a:cubicBezTo>
                    <a:pt x="8" y="60"/>
                    <a:pt x="16" y="42"/>
                    <a:pt x="29" y="29"/>
                  </a:cubicBezTo>
                  <a:cubicBezTo>
                    <a:pt x="42" y="16"/>
                    <a:pt x="60" y="8"/>
                    <a:pt x="80" y="8"/>
                  </a:cubicBezTo>
                  <a:cubicBezTo>
                    <a:pt x="204" y="8"/>
                    <a:pt x="204" y="8"/>
                    <a:pt x="204" y="8"/>
                  </a:cubicBezTo>
                  <a:cubicBezTo>
                    <a:pt x="217" y="8"/>
                    <a:pt x="227" y="10"/>
                    <a:pt x="235" y="14"/>
                  </a:cubicBezTo>
                  <a:cubicBezTo>
                    <a:pt x="248" y="19"/>
                    <a:pt x="256" y="28"/>
                    <a:pt x="261" y="40"/>
                  </a:cubicBezTo>
                  <a:cubicBezTo>
                    <a:pt x="267" y="51"/>
                    <a:pt x="269" y="66"/>
                    <a:pt x="269" y="81"/>
                  </a:cubicBezTo>
                  <a:cubicBezTo>
                    <a:pt x="269" y="82"/>
                    <a:pt x="269" y="82"/>
                    <a:pt x="269" y="82"/>
                  </a:cubicBezTo>
                  <a:cubicBezTo>
                    <a:pt x="270" y="83"/>
                    <a:pt x="270" y="83"/>
                    <a:pt x="270" y="83"/>
                  </a:cubicBezTo>
                  <a:cubicBezTo>
                    <a:pt x="273" y="81"/>
                    <a:pt x="273" y="81"/>
                    <a:pt x="273" y="81"/>
                  </a:cubicBezTo>
                  <a:cubicBezTo>
                    <a:pt x="277" y="81"/>
                    <a:pt x="277" y="81"/>
                    <a:pt x="277" y="81"/>
                  </a:cubicBezTo>
                  <a:cubicBezTo>
                    <a:pt x="277" y="59"/>
                    <a:pt x="273" y="39"/>
                    <a:pt x="261" y="24"/>
                  </a:cubicBezTo>
                  <a:cubicBezTo>
                    <a:pt x="255" y="17"/>
                    <a:pt x="248" y="11"/>
                    <a:pt x="238" y="6"/>
                  </a:cubicBezTo>
                  <a:cubicBezTo>
                    <a:pt x="229" y="2"/>
                    <a:pt x="218" y="0"/>
                    <a:pt x="204" y="0"/>
                  </a:cubicBezTo>
                  <a:cubicBezTo>
                    <a:pt x="80" y="0"/>
                    <a:pt x="80" y="0"/>
                    <a:pt x="80" y="0"/>
                  </a:cubicBezTo>
                  <a:cubicBezTo>
                    <a:pt x="36" y="0"/>
                    <a:pt x="0" y="36"/>
                    <a:pt x="0" y="80"/>
                  </a:cubicBezTo>
                  <a:cubicBezTo>
                    <a:pt x="0" y="111"/>
                    <a:pt x="0" y="111"/>
                    <a:pt x="0" y="111"/>
                  </a:cubicBezTo>
                  <a:cubicBezTo>
                    <a:pt x="26" y="163"/>
                    <a:pt x="26" y="163"/>
                    <a:pt x="26" y="163"/>
                  </a:cubicBezTo>
                  <a:cubicBezTo>
                    <a:pt x="142" y="429"/>
                    <a:pt x="142" y="429"/>
                    <a:pt x="142" y="429"/>
                  </a:cubicBezTo>
                  <a:cubicBezTo>
                    <a:pt x="397" y="429"/>
                    <a:pt x="397" y="429"/>
                    <a:pt x="397" y="429"/>
                  </a:cubicBezTo>
                  <a:cubicBezTo>
                    <a:pt x="277" y="80"/>
                    <a:pt x="277" y="80"/>
                    <a:pt x="277" y="80"/>
                  </a:cubicBezTo>
                  <a:cubicBezTo>
                    <a:pt x="273" y="81"/>
                    <a:pt x="273" y="81"/>
                    <a:pt x="273" y="81"/>
                  </a:cubicBezTo>
                  <a:cubicBezTo>
                    <a:pt x="277" y="81"/>
                    <a:pt x="277" y="81"/>
                    <a:pt x="277" y="81"/>
                  </a:cubicBezTo>
                  <a:cubicBezTo>
                    <a:pt x="273" y="81"/>
                    <a:pt x="273" y="81"/>
                    <a:pt x="273" y="81"/>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0" name="Freeform 308">
              <a:extLst>
                <a:ext uri="{FF2B5EF4-FFF2-40B4-BE49-F238E27FC236}">
                  <a16:creationId xmlns:a16="http://schemas.microsoft.com/office/drawing/2014/main" id="{A64CE1C0-75B6-40B3-BBCA-58240FD76B49}"/>
                </a:ext>
              </a:extLst>
            </p:cNvPr>
            <p:cNvSpPr>
              <a:spLocks/>
            </p:cNvSpPr>
            <p:nvPr/>
          </p:nvSpPr>
          <p:spPr bwMode="auto">
            <a:xfrm>
              <a:off x="6830999" y="3735465"/>
              <a:ext cx="260010" cy="453240"/>
            </a:xfrm>
            <a:custGeom>
              <a:avLst/>
              <a:gdLst>
                <a:gd name="T0" fmla="*/ 88 w 88"/>
                <a:gd name="T1" fmla="*/ 0 h 153"/>
                <a:gd name="T2" fmla="*/ 88 w 88"/>
                <a:gd name="T3" fmla="*/ 48 h 153"/>
                <a:gd name="T4" fmla="*/ 88 w 88"/>
                <a:gd name="T5" fmla="*/ 64 h 153"/>
                <a:gd name="T6" fmla="*/ 31 w 88"/>
                <a:gd name="T7" fmla="*/ 146 h 153"/>
                <a:gd name="T8" fmla="*/ 13 w 88"/>
                <a:gd name="T9" fmla="*/ 142 h 153"/>
                <a:gd name="T10" fmla="*/ 0 w 88"/>
                <a:gd name="T11" fmla="*/ 67 h 153"/>
                <a:gd name="T12" fmla="*/ 0 w 88"/>
                <a:gd name="T13" fmla="*/ 17 h 153"/>
                <a:gd name="T14" fmla="*/ 88 w 88"/>
                <a:gd name="T15" fmla="*/ 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53">
                  <a:moveTo>
                    <a:pt x="88" y="0"/>
                  </a:moveTo>
                  <a:cubicBezTo>
                    <a:pt x="88" y="48"/>
                    <a:pt x="88" y="48"/>
                    <a:pt x="88" y="48"/>
                  </a:cubicBezTo>
                  <a:cubicBezTo>
                    <a:pt x="88" y="49"/>
                    <a:pt x="88" y="62"/>
                    <a:pt x="88" y="64"/>
                  </a:cubicBezTo>
                  <a:cubicBezTo>
                    <a:pt x="31" y="146"/>
                    <a:pt x="31" y="146"/>
                    <a:pt x="31" y="146"/>
                  </a:cubicBezTo>
                  <a:cubicBezTo>
                    <a:pt x="26" y="153"/>
                    <a:pt x="15" y="151"/>
                    <a:pt x="13" y="142"/>
                  </a:cubicBezTo>
                  <a:cubicBezTo>
                    <a:pt x="0" y="67"/>
                    <a:pt x="0" y="67"/>
                    <a:pt x="0" y="67"/>
                  </a:cubicBezTo>
                  <a:cubicBezTo>
                    <a:pt x="0" y="17"/>
                    <a:pt x="0" y="17"/>
                    <a:pt x="0" y="17"/>
                  </a:cubicBezTo>
                  <a:cubicBezTo>
                    <a:pt x="88" y="0"/>
                    <a:pt x="88" y="0"/>
                    <a:pt x="88"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1" name="Freeform 309">
              <a:extLst>
                <a:ext uri="{FF2B5EF4-FFF2-40B4-BE49-F238E27FC236}">
                  <a16:creationId xmlns:a16="http://schemas.microsoft.com/office/drawing/2014/main" id="{50F699DA-0CE4-4C97-9B10-A2091FA284C9}"/>
                </a:ext>
              </a:extLst>
            </p:cNvPr>
            <p:cNvSpPr>
              <a:spLocks/>
            </p:cNvSpPr>
            <p:nvPr/>
          </p:nvSpPr>
          <p:spPr bwMode="auto">
            <a:xfrm>
              <a:off x="6819632" y="3721256"/>
              <a:ext cx="282742" cy="473132"/>
            </a:xfrm>
            <a:custGeom>
              <a:avLst/>
              <a:gdLst>
                <a:gd name="T0" fmla="*/ 92 w 96"/>
                <a:gd name="T1" fmla="*/ 5 h 160"/>
                <a:gd name="T2" fmla="*/ 88 w 96"/>
                <a:gd name="T3" fmla="*/ 5 h 160"/>
                <a:gd name="T4" fmla="*/ 88 w 96"/>
                <a:gd name="T5" fmla="*/ 53 h 160"/>
                <a:gd name="T6" fmla="*/ 88 w 96"/>
                <a:gd name="T7" fmla="*/ 61 h 160"/>
                <a:gd name="T8" fmla="*/ 88 w 96"/>
                <a:gd name="T9" fmla="*/ 66 h 160"/>
                <a:gd name="T10" fmla="*/ 88 w 96"/>
                <a:gd name="T11" fmla="*/ 69 h 160"/>
                <a:gd name="T12" fmla="*/ 92 w 96"/>
                <a:gd name="T13" fmla="*/ 69 h 160"/>
                <a:gd name="T14" fmla="*/ 89 w 96"/>
                <a:gd name="T15" fmla="*/ 67 h 160"/>
                <a:gd name="T16" fmla="*/ 32 w 96"/>
                <a:gd name="T17" fmla="*/ 149 h 160"/>
                <a:gd name="T18" fmla="*/ 27 w 96"/>
                <a:gd name="T19" fmla="*/ 151 h 160"/>
                <a:gd name="T20" fmla="*/ 23 w 96"/>
                <a:gd name="T21" fmla="*/ 150 h 160"/>
                <a:gd name="T22" fmla="*/ 21 w 96"/>
                <a:gd name="T23" fmla="*/ 147 h 160"/>
                <a:gd name="T24" fmla="*/ 8 w 96"/>
                <a:gd name="T25" fmla="*/ 72 h 160"/>
                <a:gd name="T26" fmla="*/ 8 w 96"/>
                <a:gd name="T27" fmla="*/ 26 h 160"/>
                <a:gd name="T28" fmla="*/ 93 w 96"/>
                <a:gd name="T29" fmla="*/ 9 h 160"/>
                <a:gd name="T30" fmla="*/ 92 w 96"/>
                <a:gd name="T31" fmla="*/ 5 h 160"/>
                <a:gd name="T32" fmla="*/ 88 w 96"/>
                <a:gd name="T33" fmla="*/ 5 h 160"/>
                <a:gd name="T34" fmla="*/ 92 w 96"/>
                <a:gd name="T35" fmla="*/ 5 h 160"/>
                <a:gd name="T36" fmla="*/ 92 w 96"/>
                <a:gd name="T37" fmla="*/ 1 h 160"/>
                <a:gd name="T38" fmla="*/ 0 w 96"/>
                <a:gd name="T39" fmla="*/ 19 h 160"/>
                <a:gd name="T40" fmla="*/ 0 w 96"/>
                <a:gd name="T41" fmla="*/ 73 h 160"/>
                <a:gd name="T42" fmla="*/ 13 w 96"/>
                <a:gd name="T43" fmla="*/ 148 h 160"/>
                <a:gd name="T44" fmla="*/ 18 w 96"/>
                <a:gd name="T45" fmla="*/ 157 h 160"/>
                <a:gd name="T46" fmla="*/ 27 w 96"/>
                <a:gd name="T47" fmla="*/ 159 h 160"/>
                <a:gd name="T48" fmla="*/ 38 w 96"/>
                <a:gd name="T49" fmla="*/ 154 h 160"/>
                <a:gd name="T50" fmla="*/ 96 w 96"/>
                <a:gd name="T51" fmla="*/ 70 h 160"/>
                <a:gd name="T52" fmla="*/ 96 w 96"/>
                <a:gd name="T53" fmla="*/ 69 h 160"/>
                <a:gd name="T54" fmla="*/ 96 w 96"/>
                <a:gd name="T55" fmla="*/ 66 h 160"/>
                <a:gd name="T56" fmla="*/ 96 w 96"/>
                <a:gd name="T57" fmla="*/ 53 h 160"/>
                <a:gd name="T58" fmla="*/ 96 w 96"/>
                <a:gd name="T59" fmla="*/ 0 h 160"/>
                <a:gd name="T60" fmla="*/ 92 w 96"/>
                <a:gd name="T61" fmla="*/ 1 h 160"/>
                <a:gd name="T62" fmla="*/ 92 w 96"/>
                <a:gd name="T63"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60">
                  <a:moveTo>
                    <a:pt x="92" y="5"/>
                  </a:moveTo>
                  <a:cubicBezTo>
                    <a:pt x="88" y="5"/>
                    <a:pt x="88" y="5"/>
                    <a:pt x="88" y="5"/>
                  </a:cubicBezTo>
                  <a:cubicBezTo>
                    <a:pt x="88" y="53"/>
                    <a:pt x="88" y="53"/>
                    <a:pt x="88" y="53"/>
                  </a:cubicBezTo>
                  <a:cubicBezTo>
                    <a:pt x="88" y="53"/>
                    <a:pt x="88" y="57"/>
                    <a:pt x="88" y="61"/>
                  </a:cubicBezTo>
                  <a:cubicBezTo>
                    <a:pt x="88" y="63"/>
                    <a:pt x="88" y="64"/>
                    <a:pt x="88" y="66"/>
                  </a:cubicBezTo>
                  <a:cubicBezTo>
                    <a:pt x="88" y="67"/>
                    <a:pt x="88" y="69"/>
                    <a:pt x="88" y="69"/>
                  </a:cubicBezTo>
                  <a:cubicBezTo>
                    <a:pt x="92" y="69"/>
                    <a:pt x="92" y="69"/>
                    <a:pt x="92" y="69"/>
                  </a:cubicBezTo>
                  <a:cubicBezTo>
                    <a:pt x="89" y="67"/>
                    <a:pt x="89" y="67"/>
                    <a:pt x="89" y="67"/>
                  </a:cubicBezTo>
                  <a:cubicBezTo>
                    <a:pt x="32" y="149"/>
                    <a:pt x="32" y="149"/>
                    <a:pt x="32" y="149"/>
                  </a:cubicBezTo>
                  <a:cubicBezTo>
                    <a:pt x="30" y="151"/>
                    <a:pt x="29" y="151"/>
                    <a:pt x="27" y="151"/>
                  </a:cubicBezTo>
                  <a:cubicBezTo>
                    <a:pt x="26" y="151"/>
                    <a:pt x="24" y="151"/>
                    <a:pt x="23" y="150"/>
                  </a:cubicBezTo>
                  <a:cubicBezTo>
                    <a:pt x="22" y="149"/>
                    <a:pt x="21" y="148"/>
                    <a:pt x="21" y="147"/>
                  </a:cubicBezTo>
                  <a:cubicBezTo>
                    <a:pt x="8" y="72"/>
                    <a:pt x="8" y="72"/>
                    <a:pt x="8" y="72"/>
                  </a:cubicBezTo>
                  <a:cubicBezTo>
                    <a:pt x="8" y="26"/>
                    <a:pt x="8" y="26"/>
                    <a:pt x="8" y="26"/>
                  </a:cubicBezTo>
                  <a:cubicBezTo>
                    <a:pt x="93" y="9"/>
                    <a:pt x="93" y="9"/>
                    <a:pt x="93" y="9"/>
                  </a:cubicBezTo>
                  <a:cubicBezTo>
                    <a:pt x="92" y="5"/>
                    <a:pt x="92" y="5"/>
                    <a:pt x="92" y="5"/>
                  </a:cubicBezTo>
                  <a:cubicBezTo>
                    <a:pt x="88" y="5"/>
                    <a:pt x="88" y="5"/>
                    <a:pt x="88" y="5"/>
                  </a:cubicBezTo>
                  <a:cubicBezTo>
                    <a:pt x="92" y="5"/>
                    <a:pt x="92" y="5"/>
                    <a:pt x="92" y="5"/>
                  </a:cubicBezTo>
                  <a:cubicBezTo>
                    <a:pt x="92" y="1"/>
                    <a:pt x="92" y="1"/>
                    <a:pt x="92" y="1"/>
                  </a:cubicBezTo>
                  <a:cubicBezTo>
                    <a:pt x="0" y="19"/>
                    <a:pt x="0" y="19"/>
                    <a:pt x="0" y="19"/>
                  </a:cubicBezTo>
                  <a:cubicBezTo>
                    <a:pt x="0" y="73"/>
                    <a:pt x="0" y="73"/>
                    <a:pt x="0" y="73"/>
                  </a:cubicBezTo>
                  <a:cubicBezTo>
                    <a:pt x="13" y="148"/>
                    <a:pt x="13" y="148"/>
                    <a:pt x="13" y="148"/>
                  </a:cubicBezTo>
                  <a:cubicBezTo>
                    <a:pt x="14" y="152"/>
                    <a:pt x="16" y="155"/>
                    <a:pt x="18" y="157"/>
                  </a:cubicBezTo>
                  <a:cubicBezTo>
                    <a:pt x="21" y="158"/>
                    <a:pt x="24" y="159"/>
                    <a:pt x="27" y="159"/>
                  </a:cubicBezTo>
                  <a:cubicBezTo>
                    <a:pt x="31" y="160"/>
                    <a:pt x="35" y="158"/>
                    <a:pt x="38" y="154"/>
                  </a:cubicBezTo>
                  <a:cubicBezTo>
                    <a:pt x="96" y="70"/>
                    <a:pt x="96" y="70"/>
                    <a:pt x="96" y="70"/>
                  </a:cubicBezTo>
                  <a:cubicBezTo>
                    <a:pt x="96" y="69"/>
                    <a:pt x="96" y="69"/>
                    <a:pt x="96" y="69"/>
                  </a:cubicBezTo>
                  <a:cubicBezTo>
                    <a:pt x="96" y="69"/>
                    <a:pt x="96" y="68"/>
                    <a:pt x="96" y="66"/>
                  </a:cubicBezTo>
                  <a:cubicBezTo>
                    <a:pt x="96" y="62"/>
                    <a:pt x="96" y="54"/>
                    <a:pt x="96" y="53"/>
                  </a:cubicBezTo>
                  <a:cubicBezTo>
                    <a:pt x="96" y="0"/>
                    <a:pt x="96" y="0"/>
                    <a:pt x="96" y="0"/>
                  </a:cubicBezTo>
                  <a:cubicBezTo>
                    <a:pt x="92" y="1"/>
                    <a:pt x="92" y="1"/>
                    <a:pt x="92" y="1"/>
                  </a:cubicBezTo>
                  <a:cubicBezTo>
                    <a:pt x="92" y="5"/>
                    <a:pt x="92" y="5"/>
                    <a:pt x="92" y="5"/>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2" name="Freeform 310">
              <a:extLst>
                <a:ext uri="{FF2B5EF4-FFF2-40B4-BE49-F238E27FC236}">
                  <a16:creationId xmlns:a16="http://schemas.microsoft.com/office/drawing/2014/main" id="{4A25A532-9130-47F6-B27D-2DA3B6F1F900}"/>
                </a:ext>
              </a:extLst>
            </p:cNvPr>
            <p:cNvSpPr>
              <a:spLocks/>
            </p:cNvSpPr>
            <p:nvPr/>
          </p:nvSpPr>
          <p:spPr bwMode="auto">
            <a:xfrm>
              <a:off x="6828157" y="3746831"/>
              <a:ext cx="262852" cy="187548"/>
            </a:xfrm>
            <a:custGeom>
              <a:avLst/>
              <a:gdLst>
                <a:gd name="T0" fmla="*/ 89 w 89"/>
                <a:gd name="T1" fmla="*/ 0 h 63"/>
                <a:gd name="T2" fmla="*/ 89 w 89"/>
                <a:gd name="T3" fmla="*/ 44 h 63"/>
                <a:gd name="T4" fmla="*/ 89 w 89"/>
                <a:gd name="T5" fmla="*/ 48 h 63"/>
                <a:gd name="T6" fmla="*/ 45 w 89"/>
                <a:gd name="T7" fmla="*/ 63 h 63"/>
                <a:gd name="T8" fmla="*/ 29 w 89"/>
                <a:gd name="T9" fmla="*/ 63 h 63"/>
                <a:gd name="T10" fmla="*/ 1 w 89"/>
                <a:gd name="T11" fmla="*/ 56 h 63"/>
                <a:gd name="T12" fmla="*/ 0 w 89"/>
                <a:gd name="T13" fmla="*/ 55 h 63"/>
                <a:gd name="T14" fmla="*/ 0 w 89"/>
                <a:gd name="T15" fmla="*/ 18 h 63"/>
                <a:gd name="T16" fmla="*/ 1 w 89"/>
                <a:gd name="T17" fmla="*/ 18 h 63"/>
                <a:gd name="T18" fmla="*/ 89 w 89"/>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63">
                  <a:moveTo>
                    <a:pt x="89" y="0"/>
                  </a:moveTo>
                  <a:cubicBezTo>
                    <a:pt x="89" y="44"/>
                    <a:pt x="89" y="44"/>
                    <a:pt x="89" y="44"/>
                  </a:cubicBezTo>
                  <a:cubicBezTo>
                    <a:pt x="89" y="45"/>
                    <a:pt x="89" y="47"/>
                    <a:pt x="89" y="48"/>
                  </a:cubicBezTo>
                  <a:cubicBezTo>
                    <a:pt x="76" y="57"/>
                    <a:pt x="61" y="63"/>
                    <a:pt x="45" y="63"/>
                  </a:cubicBezTo>
                  <a:cubicBezTo>
                    <a:pt x="29" y="63"/>
                    <a:pt x="29" y="63"/>
                    <a:pt x="29" y="63"/>
                  </a:cubicBezTo>
                  <a:cubicBezTo>
                    <a:pt x="19" y="63"/>
                    <a:pt x="10" y="60"/>
                    <a:pt x="1" y="56"/>
                  </a:cubicBezTo>
                  <a:cubicBezTo>
                    <a:pt x="0" y="55"/>
                    <a:pt x="0" y="55"/>
                    <a:pt x="0" y="55"/>
                  </a:cubicBezTo>
                  <a:cubicBezTo>
                    <a:pt x="0" y="18"/>
                    <a:pt x="0" y="18"/>
                    <a:pt x="0" y="18"/>
                  </a:cubicBezTo>
                  <a:cubicBezTo>
                    <a:pt x="1" y="18"/>
                    <a:pt x="1" y="18"/>
                    <a:pt x="1" y="18"/>
                  </a:cubicBezTo>
                  <a:cubicBezTo>
                    <a:pt x="89" y="0"/>
                    <a:pt x="89" y="0"/>
                    <a:pt x="89"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3" name="Freeform 311">
              <a:extLst>
                <a:ext uri="{FF2B5EF4-FFF2-40B4-BE49-F238E27FC236}">
                  <a16:creationId xmlns:a16="http://schemas.microsoft.com/office/drawing/2014/main" id="{BD71B8F1-F11B-451A-BE7F-F18C09750102}"/>
                </a:ext>
              </a:extLst>
            </p:cNvPr>
            <p:cNvSpPr>
              <a:spLocks/>
            </p:cNvSpPr>
            <p:nvPr/>
          </p:nvSpPr>
          <p:spPr bwMode="auto">
            <a:xfrm>
              <a:off x="6669026" y="4215700"/>
              <a:ext cx="1049984" cy="944843"/>
            </a:xfrm>
            <a:custGeom>
              <a:avLst/>
              <a:gdLst>
                <a:gd name="T0" fmla="*/ 208 w 356"/>
                <a:gd name="T1" fmla="*/ 0 h 319"/>
                <a:gd name="T2" fmla="*/ 187 w 356"/>
                <a:gd name="T3" fmla="*/ 14 h 319"/>
                <a:gd name="T4" fmla="*/ 196 w 356"/>
                <a:gd name="T5" fmla="*/ 38 h 319"/>
                <a:gd name="T6" fmla="*/ 0 w 356"/>
                <a:gd name="T7" fmla="*/ 38 h 319"/>
                <a:gd name="T8" fmla="*/ 20 w 356"/>
                <a:gd name="T9" fmla="*/ 97 h 319"/>
                <a:gd name="T10" fmla="*/ 40 w 356"/>
                <a:gd name="T11" fmla="*/ 143 h 319"/>
                <a:gd name="T12" fmla="*/ 141 w 356"/>
                <a:gd name="T13" fmla="*/ 147 h 319"/>
                <a:gd name="T14" fmla="*/ 182 w 356"/>
                <a:gd name="T15" fmla="*/ 188 h 319"/>
                <a:gd name="T16" fmla="*/ 86 w 356"/>
                <a:gd name="T17" fmla="*/ 247 h 319"/>
                <a:gd name="T18" fmla="*/ 118 w 356"/>
                <a:gd name="T19" fmla="*/ 319 h 319"/>
                <a:gd name="T20" fmla="*/ 356 w 356"/>
                <a:gd name="T21" fmla="*/ 319 h 319"/>
                <a:gd name="T22" fmla="*/ 272 w 356"/>
                <a:gd name="T23" fmla="*/ 75 h 319"/>
                <a:gd name="T24" fmla="*/ 245 w 356"/>
                <a:gd name="T25" fmla="*/ 49 h 319"/>
                <a:gd name="T26" fmla="*/ 208 w 356"/>
                <a:gd name="T27"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319">
                  <a:moveTo>
                    <a:pt x="208" y="0"/>
                  </a:moveTo>
                  <a:cubicBezTo>
                    <a:pt x="187" y="14"/>
                    <a:pt x="187" y="14"/>
                    <a:pt x="187" y="14"/>
                  </a:cubicBezTo>
                  <a:cubicBezTo>
                    <a:pt x="196" y="38"/>
                    <a:pt x="196" y="38"/>
                    <a:pt x="196" y="38"/>
                  </a:cubicBezTo>
                  <a:cubicBezTo>
                    <a:pt x="0" y="38"/>
                    <a:pt x="0" y="38"/>
                    <a:pt x="0" y="38"/>
                  </a:cubicBezTo>
                  <a:cubicBezTo>
                    <a:pt x="20" y="97"/>
                    <a:pt x="20" y="97"/>
                    <a:pt x="20" y="97"/>
                  </a:cubicBezTo>
                  <a:cubicBezTo>
                    <a:pt x="40" y="143"/>
                    <a:pt x="40" y="143"/>
                    <a:pt x="40" y="143"/>
                  </a:cubicBezTo>
                  <a:cubicBezTo>
                    <a:pt x="141" y="147"/>
                    <a:pt x="141" y="147"/>
                    <a:pt x="141" y="147"/>
                  </a:cubicBezTo>
                  <a:cubicBezTo>
                    <a:pt x="164" y="147"/>
                    <a:pt x="182" y="165"/>
                    <a:pt x="182" y="188"/>
                  </a:cubicBezTo>
                  <a:cubicBezTo>
                    <a:pt x="182" y="213"/>
                    <a:pt x="103" y="241"/>
                    <a:pt x="86" y="247"/>
                  </a:cubicBezTo>
                  <a:cubicBezTo>
                    <a:pt x="118" y="319"/>
                    <a:pt x="118" y="319"/>
                    <a:pt x="118" y="319"/>
                  </a:cubicBezTo>
                  <a:cubicBezTo>
                    <a:pt x="356" y="319"/>
                    <a:pt x="356" y="319"/>
                    <a:pt x="356" y="319"/>
                  </a:cubicBezTo>
                  <a:cubicBezTo>
                    <a:pt x="272" y="75"/>
                    <a:pt x="272" y="75"/>
                    <a:pt x="272" y="75"/>
                  </a:cubicBezTo>
                  <a:cubicBezTo>
                    <a:pt x="265" y="67"/>
                    <a:pt x="246" y="51"/>
                    <a:pt x="245" y="49"/>
                  </a:cubicBezTo>
                  <a:cubicBezTo>
                    <a:pt x="238" y="30"/>
                    <a:pt x="208" y="0"/>
                    <a:pt x="208" y="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4" name="Freeform 313">
              <a:extLst>
                <a:ext uri="{FF2B5EF4-FFF2-40B4-BE49-F238E27FC236}">
                  <a16:creationId xmlns:a16="http://schemas.microsoft.com/office/drawing/2014/main" id="{BD367D37-81F5-42CB-BC34-E88D3B23D40B}"/>
                </a:ext>
              </a:extLst>
            </p:cNvPr>
            <p:cNvSpPr>
              <a:spLocks/>
            </p:cNvSpPr>
            <p:nvPr/>
          </p:nvSpPr>
          <p:spPr bwMode="auto">
            <a:xfrm>
              <a:off x="6512736" y="4205755"/>
              <a:ext cx="740246" cy="332471"/>
            </a:xfrm>
            <a:custGeom>
              <a:avLst/>
              <a:gdLst>
                <a:gd name="T0" fmla="*/ 240 w 251"/>
                <a:gd name="T1" fmla="*/ 16 h 112"/>
                <a:gd name="T2" fmla="*/ 251 w 251"/>
                <a:gd name="T3" fmla="*/ 51 h 112"/>
                <a:gd name="T4" fmla="*/ 189 w 251"/>
                <a:gd name="T5" fmla="*/ 112 h 112"/>
                <a:gd name="T6" fmla="*/ 62 w 251"/>
                <a:gd name="T7" fmla="*/ 112 h 112"/>
                <a:gd name="T8" fmla="*/ 0 w 251"/>
                <a:gd name="T9" fmla="*/ 51 h 112"/>
                <a:gd name="T10" fmla="*/ 27 w 251"/>
                <a:gd name="T11" fmla="*/ 0 h 112"/>
              </a:gdLst>
              <a:ahLst/>
              <a:cxnLst>
                <a:cxn ang="0">
                  <a:pos x="T0" y="T1"/>
                </a:cxn>
                <a:cxn ang="0">
                  <a:pos x="T2" y="T3"/>
                </a:cxn>
                <a:cxn ang="0">
                  <a:pos x="T4" y="T5"/>
                </a:cxn>
                <a:cxn ang="0">
                  <a:pos x="T6" y="T7"/>
                </a:cxn>
                <a:cxn ang="0">
                  <a:pos x="T8" y="T9"/>
                </a:cxn>
                <a:cxn ang="0">
                  <a:pos x="T10" y="T11"/>
                </a:cxn>
              </a:cxnLst>
              <a:rect l="0" t="0" r="r" b="b"/>
              <a:pathLst>
                <a:path w="251" h="112">
                  <a:moveTo>
                    <a:pt x="240" y="16"/>
                  </a:moveTo>
                  <a:cubicBezTo>
                    <a:pt x="247" y="26"/>
                    <a:pt x="251" y="38"/>
                    <a:pt x="251" y="51"/>
                  </a:cubicBezTo>
                  <a:cubicBezTo>
                    <a:pt x="251" y="84"/>
                    <a:pt x="223" y="112"/>
                    <a:pt x="189" y="112"/>
                  </a:cubicBezTo>
                  <a:cubicBezTo>
                    <a:pt x="62" y="112"/>
                    <a:pt x="62" y="112"/>
                    <a:pt x="62" y="112"/>
                  </a:cubicBezTo>
                  <a:cubicBezTo>
                    <a:pt x="28" y="112"/>
                    <a:pt x="0" y="84"/>
                    <a:pt x="0" y="51"/>
                  </a:cubicBezTo>
                  <a:cubicBezTo>
                    <a:pt x="0" y="30"/>
                    <a:pt x="11" y="11"/>
                    <a:pt x="27" y="0"/>
                  </a:cubicBezTo>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5" name="Freeform 314">
              <a:extLst>
                <a:ext uri="{FF2B5EF4-FFF2-40B4-BE49-F238E27FC236}">
                  <a16:creationId xmlns:a16="http://schemas.microsoft.com/office/drawing/2014/main" id="{9995195E-CFCE-45D2-B7E6-5CCFB6DBD506}"/>
                </a:ext>
              </a:extLst>
            </p:cNvPr>
            <p:cNvSpPr>
              <a:spLocks/>
            </p:cNvSpPr>
            <p:nvPr/>
          </p:nvSpPr>
          <p:spPr bwMode="auto">
            <a:xfrm>
              <a:off x="6512736" y="4205755"/>
              <a:ext cx="740246" cy="332471"/>
            </a:xfrm>
            <a:custGeom>
              <a:avLst/>
              <a:gdLst>
                <a:gd name="T0" fmla="*/ 240 w 251"/>
                <a:gd name="T1" fmla="*/ 16 h 112"/>
                <a:gd name="T2" fmla="*/ 251 w 251"/>
                <a:gd name="T3" fmla="*/ 51 h 112"/>
                <a:gd name="T4" fmla="*/ 189 w 251"/>
                <a:gd name="T5" fmla="*/ 112 h 112"/>
                <a:gd name="T6" fmla="*/ 62 w 251"/>
                <a:gd name="T7" fmla="*/ 112 h 112"/>
                <a:gd name="T8" fmla="*/ 0 w 251"/>
                <a:gd name="T9" fmla="*/ 51 h 112"/>
                <a:gd name="T10" fmla="*/ 27 w 251"/>
                <a:gd name="T11" fmla="*/ 0 h 112"/>
              </a:gdLst>
              <a:ahLst/>
              <a:cxnLst>
                <a:cxn ang="0">
                  <a:pos x="T0" y="T1"/>
                </a:cxn>
                <a:cxn ang="0">
                  <a:pos x="T2" y="T3"/>
                </a:cxn>
                <a:cxn ang="0">
                  <a:pos x="T4" y="T5"/>
                </a:cxn>
                <a:cxn ang="0">
                  <a:pos x="T6" y="T7"/>
                </a:cxn>
                <a:cxn ang="0">
                  <a:pos x="T8" y="T9"/>
                </a:cxn>
                <a:cxn ang="0">
                  <a:pos x="T10" y="T11"/>
                </a:cxn>
              </a:cxnLst>
              <a:rect l="0" t="0" r="r" b="b"/>
              <a:pathLst>
                <a:path w="251" h="112">
                  <a:moveTo>
                    <a:pt x="240" y="16"/>
                  </a:moveTo>
                  <a:cubicBezTo>
                    <a:pt x="247" y="26"/>
                    <a:pt x="251" y="38"/>
                    <a:pt x="251" y="51"/>
                  </a:cubicBezTo>
                  <a:cubicBezTo>
                    <a:pt x="251" y="84"/>
                    <a:pt x="223" y="112"/>
                    <a:pt x="189" y="112"/>
                  </a:cubicBezTo>
                  <a:cubicBezTo>
                    <a:pt x="62" y="112"/>
                    <a:pt x="62" y="112"/>
                    <a:pt x="62" y="112"/>
                  </a:cubicBezTo>
                  <a:cubicBezTo>
                    <a:pt x="28" y="112"/>
                    <a:pt x="0" y="84"/>
                    <a:pt x="0" y="51"/>
                  </a:cubicBezTo>
                  <a:cubicBezTo>
                    <a:pt x="0" y="30"/>
                    <a:pt x="11" y="11"/>
                    <a:pt x="27"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6" name="Freeform 315">
              <a:extLst>
                <a:ext uri="{FF2B5EF4-FFF2-40B4-BE49-F238E27FC236}">
                  <a16:creationId xmlns:a16="http://schemas.microsoft.com/office/drawing/2014/main" id="{0EB242C9-F7A8-4376-80EC-4080D47C63DA}"/>
                </a:ext>
              </a:extLst>
            </p:cNvPr>
            <p:cNvSpPr>
              <a:spLocks/>
            </p:cNvSpPr>
            <p:nvPr/>
          </p:nvSpPr>
          <p:spPr bwMode="auto">
            <a:xfrm>
              <a:off x="6819632" y="3721256"/>
              <a:ext cx="282742" cy="224489"/>
            </a:xfrm>
            <a:custGeom>
              <a:avLst/>
              <a:gdLst>
                <a:gd name="T0" fmla="*/ 8 w 96"/>
                <a:gd name="T1" fmla="*/ 72 h 76"/>
                <a:gd name="T2" fmla="*/ 8 w 96"/>
                <a:gd name="T3" fmla="*/ 26 h 76"/>
                <a:gd name="T4" fmla="*/ 88 w 96"/>
                <a:gd name="T5" fmla="*/ 10 h 76"/>
                <a:gd name="T6" fmla="*/ 88 w 96"/>
                <a:gd name="T7" fmla="*/ 53 h 76"/>
                <a:gd name="T8" fmla="*/ 88 w 96"/>
                <a:gd name="T9" fmla="*/ 65 h 76"/>
                <a:gd name="T10" fmla="*/ 88 w 96"/>
                <a:gd name="T11" fmla="*/ 68 h 76"/>
                <a:gd name="T12" fmla="*/ 88 w 96"/>
                <a:gd name="T13" fmla="*/ 69 h 76"/>
                <a:gd name="T14" fmla="*/ 92 w 96"/>
                <a:gd name="T15" fmla="*/ 73 h 76"/>
                <a:gd name="T16" fmla="*/ 96 w 96"/>
                <a:gd name="T17" fmla="*/ 69 h 76"/>
                <a:gd name="T18" fmla="*/ 96 w 96"/>
                <a:gd name="T19" fmla="*/ 68 h 76"/>
                <a:gd name="T20" fmla="*/ 96 w 96"/>
                <a:gd name="T21" fmla="*/ 65 h 76"/>
                <a:gd name="T22" fmla="*/ 96 w 96"/>
                <a:gd name="T23" fmla="*/ 53 h 76"/>
                <a:gd name="T24" fmla="*/ 96 w 96"/>
                <a:gd name="T25" fmla="*/ 0 h 76"/>
                <a:gd name="T26" fmla="*/ 0 w 96"/>
                <a:gd name="T27" fmla="*/ 19 h 76"/>
                <a:gd name="T28" fmla="*/ 0 w 96"/>
                <a:gd name="T29" fmla="*/ 72 h 76"/>
                <a:gd name="T30" fmla="*/ 4 w 96"/>
                <a:gd name="T31" fmla="*/ 76 h 76"/>
                <a:gd name="T32" fmla="*/ 8 w 96"/>
                <a:gd name="T33" fmla="*/ 72 h 76"/>
                <a:gd name="T34" fmla="*/ 8 w 96"/>
                <a:gd name="T35" fmla="*/ 7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76">
                  <a:moveTo>
                    <a:pt x="8" y="72"/>
                  </a:moveTo>
                  <a:cubicBezTo>
                    <a:pt x="8" y="26"/>
                    <a:pt x="8" y="26"/>
                    <a:pt x="8" y="26"/>
                  </a:cubicBezTo>
                  <a:cubicBezTo>
                    <a:pt x="88" y="10"/>
                    <a:pt x="88" y="10"/>
                    <a:pt x="88" y="10"/>
                  </a:cubicBezTo>
                  <a:cubicBezTo>
                    <a:pt x="88" y="53"/>
                    <a:pt x="88" y="53"/>
                    <a:pt x="88" y="53"/>
                  </a:cubicBezTo>
                  <a:cubicBezTo>
                    <a:pt x="88" y="54"/>
                    <a:pt x="88" y="61"/>
                    <a:pt x="88" y="65"/>
                  </a:cubicBezTo>
                  <a:cubicBezTo>
                    <a:pt x="88" y="66"/>
                    <a:pt x="88" y="67"/>
                    <a:pt x="88" y="68"/>
                  </a:cubicBezTo>
                  <a:cubicBezTo>
                    <a:pt x="88" y="68"/>
                    <a:pt x="88" y="69"/>
                    <a:pt x="88" y="69"/>
                  </a:cubicBezTo>
                  <a:cubicBezTo>
                    <a:pt x="88" y="71"/>
                    <a:pt x="90" y="73"/>
                    <a:pt x="92" y="73"/>
                  </a:cubicBezTo>
                  <a:cubicBezTo>
                    <a:pt x="94" y="73"/>
                    <a:pt x="96" y="71"/>
                    <a:pt x="96" y="69"/>
                  </a:cubicBezTo>
                  <a:cubicBezTo>
                    <a:pt x="96" y="69"/>
                    <a:pt x="96" y="68"/>
                    <a:pt x="96" y="68"/>
                  </a:cubicBezTo>
                  <a:cubicBezTo>
                    <a:pt x="96" y="67"/>
                    <a:pt x="96" y="66"/>
                    <a:pt x="96" y="65"/>
                  </a:cubicBezTo>
                  <a:cubicBezTo>
                    <a:pt x="96" y="61"/>
                    <a:pt x="96" y="54"/>
                    <a:pt x="96" y="53"/>
                  </a:cubicBezTo>
                  <a:cubicBezTo>
                    <a:pt x="96" y="0"/>
                    <a:pt x="96" y="0"/>
                    <a:pt x="96" y="0"/>
                  </a:cubicBezTo>
                  <a:cubicBezTo>
                    <a:pt x="0" y="19"/>
                    <a:pt x="0" y="19"/>
                    <a:pt x="0" y="19"/>
                  </a:cubicBezTo>
                  <a:cubicBezTo>
                    <a:pt x="0" y="72"/>
                    <a:pt x="0" y="72"/>
                    <a:pt x="0" y="72"/>
                  </a:cubicBezTo>
                  <a:cubicBezTo>
                    <a:pt x="0" y="74"/>
                    <a:pt x="1" y="76"/>
                    <a:pt x="4" y="76"/>
                  </a:cubicBezTo>
                  <a:cubicBezTo>
                    <a:pt x="6" y="76"/>
                    <a:pt x="8" y="74"/>
                    <a:pt x="8" y="72"/>
                  </a:cubicBezTo>
                  <a:cubicBezTo>
                    <a:pt x="8" y="72"/>
                    <a:pt x="8" y="72"/>
                    <a:pt x="8" y="72"/>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7" name="Freeform 316">
              <a:extLst>
                <a:ext uri="{FF2B5EF4-FFF2-40B4-BE49-F238E27FC236}">
                  <a16:creationId xmlns:a16="http://schemas.microsoft.com/office/drawing/2014/main" id="{38AC4D34-98A2-4758-B4AB-B024CCB9CB5D}"/>
                </a:ext>
              </a:extLst>
            </p:cNvPr>
            <p:cNvSpPr>
              <a:spLocks/>
            </p:cNvSpPr>
            <p:nvPr/>
          </p:nvSpPr>
          <p:spPr bwMode="auto">
            <a:xfrm>
              <a:off x="6491424" y="3194134"/>
              <a:ext cx="171919" cy="437611"/>
            </a:xfrm>
            <a:custGeom>
              <a:avLst/>
              <a:gdLst>
                <a:gd name="T0" fmla="*/ 40 w 58"/>
                <a:gd name="T1" fmla="*/ 148 h 148"/>
                <a:gd name="T2" fmla="*/ 38 w 58"/>
                <a:gd name="T3" fmla="*/ 13 h 148"/>
                <a:gd name="T4" fmla="*/ 1 w 58"/>
                <a:gd name="T5" fmla="*/ 20 h 148"/>
                <a:gd name="T6" fmla="*/ 40 w 58"/>
                <a:gd name="T7" fmla="*/ 148 h 148"/>
              </a:gdLst>
              <a:ahLst/>
              <a:cxnLst>
                <a:cxn ang="0">
                  <a:pos x="T0" y="T1"/>
                </a:cxn>
                <a:cxn ang="0">
                  <a:pos x="T2" y="T3"/>
                </a:cxn>
                <a:cxn ang="0">
                  <a:pos x="T4" y="T5"/>
                </a:cxn>
                <a:cxn ang="0">
                  <a:pos x="T6" y="T7"/>
                </a:cxn>
              </a:cxnLst>
              <a:rect l="0" t="0" r="r" b="b"/>
              <a:pathLst>
                <a:path w="58" h="148">
                  <a:moveTo>
                    <a:pt x="40" y="148"/>
                  </a:moveTo>
                  <a:cubicBezTo>
                    <a:pt x="40" y="104"/>
                    <a:pt x="58" y="37"/>
                    <a:pt x="38" y="13"/>
                  </a:cubicBezTo>
                  <a:cubicBezTo>
                    <a:pt x="27" y="0"/>
                    <a:pt x="0" y="19"/>
                    <a:pt x="1" y="20"/>
                  </a:cubicBezTo>
                  <a:lnTo>
                    <a:pt x="40" y="148"/>
                  </a:lnTo>
                  <a:close/>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p:nvSpPr>
            <p:cNvPr id="488" name="Freeform 317">
              <a:extLst>
                <a:ext uri="{FF2B5EF4-FFF2-40B4-BE49-F238E27FC236}">
                  <a16:creationId xmlns:a16="http://schemas.microsoft.com/office/drawing/2014/main" id="{81924AD6-ABDC-46E3-935F-4A2112A2FBEE}"/>
                </a:ext>
              </a:extLst>
            </p:cNvPr>
            <p:cNvSpPr>
              <a:spLocks/>
            </p:cNvSpPr>
            <p:nvPr/>
          </p:nvSpPr>
          <p:spPr bwMode="auto">
            <a:xfrm>
              <a:off x="6491424" y="3194134"/>
              <a:ext cx="171919" cy="437611"/>
            </a:xfrm>
            <a:custGeom>
              <a:avLst/>
              <a:gdLst>
                <a:gd name="T0" fmla="*/ 40 w 58"/>
                <a:gd name="T1" fmla="*/ 148 h 148"/>
                <a:gd name="T2" fmla="*/ 38 w 58"/>
                <a:gd name="T3" fmla="*/ 13 h 148"/>
                <a:gd name="T4" fmla="*/ 1 w 58"/>
                <a:gd name="T5" fmla="*/ 20 h 148"/>
                <a:gd name="T6" fmla="*/ 40 w 58"/>
                <a:gd name="T7" fmla="*/ 148 h 148"/>
              </a:gdLst>
              <a:ahLst/>
              <a:cxnLst>
                <a:cxn ang="0">
                  <a:pos x="T0" y="T1"/>
                </a:cxn>
                <a:cxn ang="0">
                  <a:pos x="T2" y="T3"/>
                </a:cxn>
                <a:cxn ang="0">
                  <a:pos x="T4" y="T5"/>
                </a:cxn>
                <a:cxn ang="0">
                  <a:pos x="T6" y="T7"/>
                </a:cxn>
              </a:cxnLst>
              <a:rect l="0" t="0" r="r" b="b"/>
              <a:pathLst>
                <a:path w="58" h="148">
                  <a:moveTo>
                    <a:pt x="40" y="148"/>
                  </a:moveTo>
                  <a:cubicBezTo>
                    <a:pt x="40" y="104"/>
                    <a:pt x="58" y="37"/>
                    <a:pt x="38" y="13"/>
                  </a:cubicBezTo>
                  <a:cubicBezTo>
                    <a:pt x="27" y="0"/>
                    <a:pt x="0" y="19"/>
                    <a:pt x="1" y="20"/>
                  </a:cubicBezTo>
                  <a:lnTo>
                    <a:pt x="40" y="148"/>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9" name="Freeform 318">
              <a:extLst>
                <a:ext uri="{FF2B5EF4-FFF2-40B4-BE49-F238E27FC236}">
                  <a16:creationId xmlns:a16="http://schemas.microsoft.com/office/drawing/2014/main" id="{D0FAC0A2-E55E-4453-8FBC-69BF5568947B}"/>
                </a:ext>
              </a:extLst>
            </p:cNvPr>
            <p:cNvSpPr>
              <a:spLocks/>
            </p:cNvSpPr>
            <p:nvPr/>
          </p:nvSpPr>
          <p:spPr bwMode="auto">
            <a:xfrm>
              <a:off x="6551098" y="3101781"/>
              <a:ext cx="642209" cy="764399"/>
            </a:xfrm>
            <a:custGeom>
              <a:avLst/>
              <a:gdLst>
                <a:gd name="T0" fmla="*/ 218 w 218"/>
                <a:gd name="T1" fmla="*/ 74 h 258"/>
                <a:gd name="T2" fmla="*/ 218 w 218"/>
                <a:gd name="T3" fmla="*/ 150 h 258"/>
                <a:gd name="T4" fmla="*/ 109 w 218"/>
                <a:gd name="T5" fmla="*/ 258 h 258"/>
                <a:gd name="T6" fmla="*/ 0 w 218"/>
                <a:gd name="T7" fmla="*/ 150 h 258"/>
                <a:gd name="T8" fmla="*/ 0 w 218"/>
                <a:gd name="T9" fmla="*/ 70 h 258"/>
                <a:gd name="T10" fmla="*/ 0 w 218"/>
                <a:gd name="T11" fmla="*/ 56 h 258"/>
                <a:gd name="T12" fmla="*/ 56 w 218"/>
                <a:gd name="T13" fmla="*/ 0 h 258"/>
                <a:gd name="T14" fmla="*/ 162 w 218"/>
                <a:gd name="T15" fmla="*/ 0 h 258"/>
                <a:gd name="T16" fmla="*/ 218 w 218"/>
                <a:gd name="T17" fmla="*/ 56 h 258"/>
                <a:gd name="T18" fmla="*/ 218 w 218"/>
                <a:gd name="T19" fmla="*/ 83 h 258"/>
                <a:gd name="T20" fmla="*/ 218 w 218"/>
                <a:gd name="T21" fmla="*/ 7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58">
                  <a:moveTo>
                    <a:pt x="218" y="74"/>
                  </a:moveTo>
                  <a:cubicBezTo>
                    <a:pt x="218" y="150"/>
                    <a:pt x="218" y="150"/>
                    <a:pt x="218" y="150"/>
                  </a:cubicBezTo>
                  <a:cubicBezTo>
                    <a:pt x="218" y="210"/>
                    <a:pt x="169" y="258"/>
                    <a:pt x="109" y="258"/>
                  </a:cubicBezTo>
                  <a:cubicBezTo>
                    <a:pt x="49" y="258"/>
                    <a:pt x="0" y="210"/>
                    <a:pt x="0" y="150"/>
                  </a:cubicBezTo>
                  <a:cubicBezTo>
                    <a:pt x="0" y="70"/>
                    <a:pt x="0" y="70"/>
                    <a:pt x="0" y="70"/>
                  </a:cubicBezTo>
                  <a:cubicBezTo>
                    <a:pt x="0" y="56"/>
                    <a:pt x="0" y="56"/>
                    <a:pt x="0" y="56"/>
                  </a:cubicBezTo>
                  <a:cubicBezTo>
                    <a:pt x="0" y="25"/>
                    <a:pt x="25" y="0"/>
                    <a:pt x="56" y="0"/>
                  </a:cubicBezTo>
                  <a:cubicBezTo>
                    <a:pt x="162" y="0"/>
                    <a:pt x="162" y="0"/>
                    <a:pt x="162" y="0"/>
                  </a:cubicBezTo>
                  <a:cubicBezTo>
                    <a:pt x="193" y="0"/>
                    <a:pt x="218" y="25"/>
                    <a:pt x="218" y="56"/>
                  </a:cubicBezTo>
                  <a:cubicBezTo>
                    <a:pt x="218" y="83"/>
                    <a:pt x="218" y="83"/>
                    <a:pt x="218" y="83"/>
                  </a:cubicBezTo>
                  <a:cubicBezTo>
                    <a:pt x="218" y="74"/>
                    <a:pt x="218" y="74"/>
                    <a:pt x="218" y="74"/>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0" name="Freeform 319">
              <a:extLst>
                <a:ext uri="{FF2B5EF4-FFF2-40B4-BE49-F238E27FC236}">
                  <a16:creationId xmlns:a16="http://schemas.microsoft.com/office/drawing/2014/main" id="{F1F1EC70-1173-4536-9F69-91AD28636813}"/>
                </a:ext>
              </a:extLst>
            </p:cNvPr>
            <p:cNvSpPr>
              <a:spLocks/>
            </p:cNvSpPr>
            <p:nvPr/>
          </p:nvSpPr>
          <p:spPr bwMode="auto">
            <a:xfrm>
              <a:off x="6538310" y="3090415"/>
              <a:ext cx="667784" cy="787132"/>
            </a:xfrm>
            <a:custGeom>
              <a:avLst/>
              <a:gdLst>
                <a:gd name="T0" fmla="*/ 218 w 226"/>
                <a:gd name="T1" fmla="*/ 78 h 266"/>
                <a:gd name="T2" fmla="*/ 218 w 226"/>
                <a:gd name="T3" fmla="*/ 154 h 266"/>
                <a:gd name="T4" fmla="*/ 221 w 226"/>
                <a:gd name="T5" fmla="*/ 154 h 266"/>
                <a:gd name="T6" fmla="*/ 218 w 226"/>
                <a:gd name="T7" fmla="*/ 153 h 266"/>
                <a:gd name="T8" fmla="*/ 218 w 226"/>
                <a:gd name="T9" fmla="*/ 154 h 266"/>
                <a:gd name="T10" fmla="*/ 221 w 226"/>
                <a:gd name="T11" fmla="*/ 154 h 266"/>
                <a:gd name="T12" fmla="*/ 218 w 226"/>
                <a:gd name="T13" fmla="*/ 153 h 266"/>
                <a:gd name="T14" fmla="*/ 218 w 226"/>
                <a:gd name="T15" fmla="*/ 154 h 266"/>
                <a:gd name="T16" fmla="*/ 187 w 226"/>
                <a:gd name="T17" fmla="*/ 228 h 266"/>
                <a:gd name="T18" fmla="*/ 113 w 226"/>
                <a:gd name="T19" fmla="*/ 258 h 266"/>
                <a:gd name="T20" fmla="*/ 39 w 226"/>
                <a:gd name="T21" fmla="*/ 228 h 266"/>
                <a:gd name="T22" fmla="*/ 8 w 226"/>
                <a:gd name="T23" fmla="*/ 154 h 266"/>
                <a:gd name="T24" fmla="*/ 8 w 226"/>
                <a:gd name="T25" fmla="*/ 74 h 266"/>
                <a:gd name="T26" fmla="*/ 8 w 226"/>
                <a:gd name="T27" fmla="*/ 60 h 266"/>
                <a:gd name="T28" fmla="*/ 23 w 226"/>
                <a:gd name="T29" fmla="*/ 23 h 266"/>
                <a:gd name="T30" fmla="*/ 60 w 226"/>
                <a:gd name="T31" fmla="*/ 8 h 266"/>
                <a:gd name="T32" fmla="*/ 166 w 226"/>
                <a:gd name="T33" fmla="*/ 8 h 266"/>
                <a:gd name="T34" fmla="*/ 202 w 226"/>
                <a:gd name="T35" fmla="*/ 23 h 266"/>
                <a:gd name="T36" fmla="*/ 218 w 226"/>
                <a:gd name="T37" fmla="*/ 60 h 266"/>
                <a:gd name="T38" fmla="*/ 218 w 226"/>
                <a:gd name="T39" fmla="*/ 87 h 266"/>
                <a:gd name="T40" fmla="*/ 222 w 226"/>
                <a:gd name="T41" fmla="*/ 91 h 266"/>
                <a:gd name="T42" fmla="*/ 226 w 226"/>
                <a:gd name="T43" fmla="*/ 87 h 266"/>
                <a:gd name="T44" fmla="*/ 226 w 226"/>
                <a:gd name="T45" fmla="*/ 60 h 266"/>
                <a:gd name="T46" fmla="*/ 166 w 226"/>
                <a:gd name="T47" fmla="*/ 0 h 266"/>
                <a:gd name="T48" fmla="*/ 60 w 226"/>
                <a:gd name="T49" fmla="*/ 0 h 266"/>
                <a:gd name="T50" fmla="*/ 0 w 226"/>
                <a:gd name="T51" fmla="*/ 60 h 266"/>
                <a:gd name="T52" fmla="*/ 0 w 226"/>
                <a:gd name="T53" fmla="*/ 74 h 266"/>
                <a:gd name="T54" fmla="*/ 0 w 226"/>
                <a:gd name="T55" fmla="*/ 154 h 266"/>
                <a:gd name="T56" fmla="*/ 113 w 226"/>
                <a:gd name="T57" fmla="*/ 266 h 266"/>
                <a:gd name="T58" fmla="*/ 226 w 226"/>
                <a:gd name="T59" fmla="*/ 154 h 266"/>
                <a:gd name="T60" fmla="*/ 222 w 226"/>
                <a:gd name="T61" fmla="*/ 154 h 266"/>
                <a:gd name="T62" fmla="*/ 226 w 226"/>
                <a:gd name="T63" fmla="*/ 154 h 266"/>
                <a:gd name="T64" fmla="*/ 226 w 226"/>
                <a:gd name="T65" fmla="*/ 154 h 266"/>
                <a:gd name="T66" fmla="*/ 222 w 226"/>
                <a:gd name="T67" fmla="*/ 154 h 266"/>
                <a:gd name="T68" fmla="*/ 226 w 226"/>
                <a:gd name="T69" fmla="*/ 154 h 266"/>
                <a:gd name="T70" fmla="*/ 226 w 226"/>
                <a:gd name="T71" fmla="*/ 154 h 266"/>
                <a:gd name="T72" fmla="*/ 226 w 226"/>
                <a:gd name="T73" fmla="*/ 78 h 266"/>
                <a:gd name="T74" fmla="*/ 222 w 226"/>
                <a:gd name="T75" fmla="*/ 74 h 266"/>
                <a:gd name="T76" fmla="*/ 218 w 226"/>
                <a:gd name="T77" fmla="*/ 7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6" h="266">
                  <a:moveTo>
                    <a:pt x="218" y="78"/>
                  </a:moveTo>
                  <a:cubicBezTo>
                    <a:pt x="218" y="154"/>
                    <a:pt x="218" y="154"/>
                    <a:pt x="218" y="154"/>
                  </a:cubicBezTo>
                  <a:cubicBezTo>
                    <a:pt x="221" y="154"/>
                    <a:pt x="221" y="154"/>
                    <a:pt x="221" y="154"/>
                  </a:cubicBezTo>
                  <a:cubicBezTo>
                    <a:pt x="218" y="153"/>
                    <a:pt x="218" y="153"/>
                    <a:pt x="218" y="153"/>
                  </a:cubicBezTo>
                  <a:cubicBezTo>
                    <a:pt x="218" y="154"/>
                    <a:pt x="218" y="154"/>
                    <a:pt x="218" y="154"/>
                  </a:cubicBezTo>
                  <a:cubicBezTo>
                    <a:pt x="221" y="154"/>
                    <a:pt x="221" y="154"/>
                    <a:pt x="221" y="154"/>
                  </a:cubicBezTo>
                  <a:cubicBezTo>
                    <a:pt x="218" y="153"/>
                    <a:pt x="218" y="153"/>
                    <a:pt x="218" y="153"/>
                  </a:cubicBezTo>
                  <a:cubicBezTo>
                    <a:pt x="218" y="154"/>
                    <a:pt x="218" y="154"/>
                    <a:pt x="218" y="154"/>
                  </a:cubicBezTo>
                  <a:cubicBezTo>
                    <a:pt x="218" y="183"/>
                    <a:pt x="206" y="209"/>
                    <a:pt x="187" y="228"/>
                  </a:cubicBezTo>
                  <a:cubicBezTo>
                    <a:pt x="168" y="247"/>
                    <a:pt x="142" y="258"/>
                    <a:pt x="113" y="258"/>
                  </a:cubicBezTo>
                  <a:cubicBezTo>
                    <a:pt x="84" y="258"/>
                    <a:pt x="58" y="247"/>
                    <a:pt x="39" y="228"/>
                  </a:cubicBezTo>
                  <a:cubicBezTo>
                    <a:pt x="20" y="209"/>
                    <a:pt x="8" y="183"/>
                    <a:pt x="8" y="154"/>
                  </a:cubicBezTo>
                  <a:cubicBezTo>
                    <a:pt x="8" y="74"/>
                    <a:pt x="8" y="74"/>
                    <a:pt x="8" y="74"/>
                  </a:cubicBezTo>
                  <a:cubicBezTo>
                    <a:pt x="8" y="60"/>
                    <a:pt x="8" y="60"/>
                    <a:pt x="8" y="60"/>
                  </a:cubicBezTo>
                  <a:cubicBezTo>
                    <a:pt x="8" y="46"/>
                    <a:pt x="14" y="33"/>
                    <a:pt x="23" y="23"/>
                  </a:cubicBezTo>
                  <a:cubicBezTo>
                    <a:pt x="33" y="14"/>
                    <a:pt x="45" y="8"/>
                    <a:pt x="60" y="8"/>
                  </a:cubicBezTo>
                  <a:cubicBezTo>
                    <a:pt x="166" y="8"/>
                    <a:pt x="166" y="8"/>
                    <a:pt x="166" y="8"/>
                  </a:cubicBezTo>
                  <a:cubicBezTo>
                    <a:pt x="180" y="8"/>
                    <a:pt x="193" y="14"/>
                    <a:pt x="202" y="23"/>
                  </a:cubicBezTo>
                  <a:cubicBezTo>
                    <a:pt x="212" y="33"/>
                    <a:pt x="218" y="46"/>
                    <a:pt x="218" y="60"/>
                  </a:cubicBezTo>
                  <a:cubicBezTo>
                    <a:pt x="218" y="87"/>
                    <a:pt x="218" y="87"/>
                    <a:pt x="218" y="87"/>
                  </a:cubicBezTo>
                  <a:cubicBezTo>
                    <a:pt x="218" y="89"/>
                    <a:pt x="219" y="91"/>
                    <a:pt x="222" y="91"/>
                  </a:cubicBezTo>
                  <a:cubicBezTo>
                    <a:pt x="224" y="91"/>
                    <a:pt x="226" y="89"/>
                    <a:pt x="226" y="87"/>
                  </a:cubicBezTo>
                  <a:cubicBezTo>
                    <a:pt x="226" y="60"/>
                    <a:pt x="226" y="60"/>
                    <a:pt x="226" y="60"/>
                  </a:cubicBezTo>
                  <a:cubicBezTo>
                    <a:pt x="226" y="27"/>
                    <a:pt x="199" y="0"/>
                    <a:pt x="166" y="0"/>
                  </a:cubicBezTo>
                  <a:cubicBezTo>
                    <a:pt x="60" y="0"/>
                    <a:pt x="60" y="0"/>
                    <a:pt x="60" y="0"/>
                  </a:cubicBezTo>
                  <a:cubicBezTo>
                    <a:pt x="27" y="0"/>
                    <a:pt x="0" y="27"/>
                    <a:pt x="0" y="60"/>
                  </a:cubicBezTo>
                  <a:cubicBezTo>
                    <a:pt x="0" y="74"/>
                    <a:pt x="0" y="74"/>
                    <a:pt x="0" y="74"/>
                  </a:cubicBezTo>
                  <a:cubicBezTo>
                    <a:pt x="0" y="154"/>
                    <a:pt x="0" y="154"/>
                    <a:pt x="0" y="154"/>
                  </a:cubicBezTo>
                  <a:cubicBezTo>
                    <a:pt x="0" y="216"/>
                    <a:pt x="50" y="266"/>
                    <a:pt x="113" y="266"/>
                  </a:cubicBezTo>
                  <a:cubicBezTo>
                    <a:pt x="175" y="266"/>
                    <a:pt x="226" y="216"/>
                    <a:pt x="226" y="154"/>
                  </a:cubicBezTo>
                  <a:cubicBezTo>
                    <a:pt x="222" y="154"/>
                    <a:pt x="222" y="154"/>
                    <a:pt x="222" y="154"/>
                  </a:cubicBezTo>
                  <a:cubicBezTo>
                    <a:pt x="226" y="154"/>
                    <a:pt x="226" y="154"/>
                    <a:pt x="226" y="154"/>
                  </a:cubicBezTo>
                  <a:cubicBezTo>
                    <a:pt x="226" y="154"/>
                    <a:pt x="226" y="154"/>
                    <a:pt x="226" y="154"/>
                  </a:cubicBezTo>
                  <a:cubicBezTo>
                    <a:pt x="222" y="154"/>
                    <a:pt x="222" y="154"/>
                    <a:pt x="222" y="154"/>
                  </a:cubicBezTo>
                  <a:cubicBezTo>
                    <a:pt x="226" y="154"/>
                    <a:pt x="226" y="154"/>
                    <a:pt x="226" y="154"/>
                  </a:cubicBezTo>
                  <a:cubicBezTo>
                    <a:pt x="226" y="154"/>
                    <a:pt x="226" y="154"/>
                    <a:pt x="226" y="154"/>
                  </a:cubicBezTo>
                  <a:cubicBezTo>
                    <a:pt x="226" y="78"/>
                    <a:pt x="226" y="78"/>
                    <a:pt x="226" y="78"/>
                  </a:cubicBezTo>
                  <a:cubicBezTo>
                    <a:pt x="226" y="75"/>
                    <a:pt x="224" y="74"/>
                    <a:pt x="222" y="74"/>
                  </a:cubicBezTo>
                  <a:cubicBezTo>
                    <a:pt x="219" y="74"/>
                    <a:pt x="218" y="75"/>
                    <a:pt x="218" y="7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1" name="Freeform 320">
              <a:extLst>
                <a:ext uri="{FF2B5EF4-FFF2-40B4-BE49-F238E27FC236}">
                  <a16:creationId xmlns:a16="http://schemas.microsoft.com/office/drawing/2014/main" id="{7BD515AC-5FAA-48B6-819D-1236BDFFDD3E}"/>
                </a:ext>
              </a:extLst>
            </p:cNvPr>
            <p:cNvSpPr>
              <a:spLocks/>
            </p:cNvSpPr>
            <p:nvPr/>
          </p:nvSpPr>
          <p:spPr bwMode="auto">
            <a:xfrm>
              <a:off x="6883569" y="3113147"/>
              <a:ext cx="298372" cy="740244"/>
            </a:xfrm>
            <a:custGeom>
              <a:avLst/>
              <a:gdLst>
                <a:gd name="T0" fmla="*/ 49 w 101"/>
                <a:gd name="T1" fmla="*/ 0 h 250"/>
                <a:gd name="T2" fmla="*/ 45 w 101"/>
                <a:gd name="T3" fmla="*/ 0 h 250"/>
                <a:gd name="T4" fmla="*/ 80 w 101"/>
                <a:gd name="T5" fmla="*/ 52 h 250"/>
                <a:gd name="T6" fmla="*/ 80 w 101"/>
                <a:gd name="T7" fmla="*/ 79 h 250"/>
                <a:gd name="T8" fmla="*/ 80 w 101"/>
                <a:gd name="T9" fmla="*/ 70 h 250"/>
                <a:gd name="T10" fmla="*/ 80 w 101"/>
                <a:gd name="T11" fmla="*/ 146 h 250"/>
                <a:gd name="T12" fmla="*/ 80 w 101"/>
                <a:gd name="T13" fmla="*/ 146 h 250"/>
                <a:gd name="T14" fmla="*/ 0 w 101"/>
                <a:gd name="T15" fmla="*/ 250 h 250"/>
                <a:gd name="T16" fmla="*/ 70 w 101"/>
                <a:gd name="T17" fmla="*/ 220 h 250"/>
                <a:gd name="T18" fmla="*/ 101 w 101"/>
                <a:gd name="T19" fmla="*/ 146 h 250"/>
                <a:gd name="T20" fmla="*/ 101 w 101"/>
                <a:gd name="T21" fmla="*/ 146 h 250"/>
                <a:gd name="T22" fmla="*/ 101 w 101"/>
                <a:gd name="T23" fmla="*/ 146 h 250"/>
                <a:gd name="T24" fmla="*/ 101 w 101"/>
                <a:gd name="T25" fmla="*/ 146 h 250"/>
                <a:gd name="T26" fmla="*/ 101 w 101"/>
                <a:gd name="T27" fmla="*/ 79 h 250"/>
                <a:gd name="T28" fmla="*/ 101 w 101"/>
                <a:gd name="T29" fmla="*/ 79 h 250"/>
                <a:gd name="T30" fmla="*/ 101 w 101"/>
                <a:gd name="T31" fmla="*/ 52 h 250"/>
                <a:gd name="T32" fmla="*/ 85 w 101"/>
                <a:gd name="T33" fmla="*/ 15 h 250"/>
                <a:gd name="T34" fmla="*/ 49 w 101"/>
                <a:gd name="T3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250">
                  <a:moveTo>
                    <a:pt x="49" y="0"/>
                  </a:moveTo>
                  <a:cubicBezTo>
                    <a:pt x="45" y="0"/>
                    <a:pt x="45" y="0"/>
                    <a:pt x="45" y="0"/>
                  </a:cubicBezTo>
                  <a:cubicBezTo>
                    <a:pt x="65" y="8"/>
                    <a:pt x="80" y="29"/>
                    <a:pt x="80" y="52"/>
                  </a:cubicBezTo>
                  <a:cubicBezTo>
                    <a:pt x="80" y="79"/>
                    <a:pt x="80" y="79"/>
                    <a:pt x="80" y="79"/>
                  </a:cubicBezTo>
                  <a:cubicBezTo>
                    <a:pt x="80" y="70"/>
                    <a:pt x="80" y="70"/>
                    <a:pt x="80" y="70"/>
                  </a:cubicBezTo>
                  <a:cubicBezTo>
                    <a:pt x="80" y="146"/>
                    <a:pt x="80" y="146"/>
                    <a:pt x="80" y="146"/>
                  </a:cubicBezTo>
                  <a:cubicBezTo>
                    <a:pt x="80" y="146"/>
                    <a:pt x="80" y="146"/>
                    <a:pt x="80" y="146"/>
                  </a:cubicBezTo>
                  <a:cubicBezTo>
                    <a:pt x="80" y="195"/>
                    <a:pt x="46" y="237"/>
                    <a:pt x="0" y="250"/>
                  </a:cubicBezTo>
                  <a:cubicBezTo>
                    <a:pt x="28" y="249"/>
                    <a:pt x="52" y="238"/>
                    <a:pt x="70" y="220"/>
                  </a:cubicBezTo>
                  <a:cubicBezTo>
                    <a:pt x="89" y="201"/>
                    <a:pt x="101" y="175"/>
                    <a:pt x="101" y="146"/>
                  </a:cubicBezTo>
                  <a:cubicBezTo>
                    <a:pt x="101" y="146"/>
                    <a:pt x="101" y="146"/>
                    <a:pt x="101" y="146"/>
                  </a:cubicBezTo>
                  <a:cubicBezTo>
                    <a:pt x="101" y="146"/>
                    <a:pt x="101" y="146"/>
                    <a:pt x="101" y="146"/>
                  </a:cubicBezTo>
                  <a:cubicBezTo>
                    <a:pt x="101" y="146"/>
                    <a:pt x="101" y="146"/>
                    <a:pt x="101" y="146"/>
                  </a:cubicBezTo>
                  <a:cubicBezTo>
                    <a:pt x="101" y="79"/>
                    <a:pt x="101" y="79"/>
                    <a:pt x="101" y="79"/>
                  </a:cubicBezTo>
                  <a:cubicBezTo>
                    <a:pt x="101" y="79"/>
                    <a:pt x="101" y="79"/>
                    <a:pt x="101" y="79"/>
                  </a:cubicBezTo>
                  <a:cubicBezTo>
                    <a:pt x="101" y="52"/>
                    <a:pt x="101" y="52"/>
                    <a:pt x="101" y="52"/>
                  </a:cubicBezTo>
                  <a:cubicBezTo>
                    <a:pt x="101" y="38"/>
                    <a:pt x="95" y="25"/>
                    <a:pt x="85" y="15"/>
                  </a:cubicBezTo>
                  <a:cubicBezTo>
                    <a:pt x="76" y="6"/>
                    <a:pt x="63" y="0"/>
                    <a:pt x="49"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2" name="Freeform 321">
              <a:extLst>
                <a:ext uri="{FF2B5EF4-FFF2-40B4-BE49-F238E27FC236}">
                  <a16:creationId xmlns:a16="http://schemas.microsoft.com/office/drawing/2014/main" id="{5103A3A2-A173-4DAD-AB47-F1658B57E1BC}"/>
                </a:ext>
              </a:extLst>
            </p:cNvPr>
            <p:cNvSpPr>
              <a:spLocks/>
            </p:cNvSpPr>
            <p:nvPr/>
          </p:nvSpPr>
          <p:spPr bwMode="auto">
            <a:xfrm>
              <a:off x="6809686" y="3101781"/>
              <a:ext cx="383621" cy="764399"/>
            </a:xfrm>
            <a:custGeom>
              <a:avLst/>
              <a:gdLst>
                <a:gd name="T0" fmla="*/ 74 w 130"/>
                <a:gd name="T1" fmla="*/ 0 h 258"/>
                <a:gd name="T2" fmla="*/ 49 w 130"/>
                <a:gd name="T3" fmla="*/ 0 h 258"/>
                <a:gd name="T4" fmla="*/ 70 w 130"/>
                <a:gd name="T5" fmla="*/ 4 h 258"/>
                <a:gd name="T6" fmla="*/ 74 w 130"/>
                <a:gd name="T7" fmla="*/ 4 h 258"/>
                <a:gd name="T8" fmla="*/ 110 w 130"/>
                <a:gd name="T9" fmla="*/ 19 h 258"/>
                <a:gd name="T10" fmla="*/ 126 w 130"/>
                <a:gd name="T11" fmla="*/ 56 h 258"/>
                <a:gd name="T12" fmla="*/ 126 w 130"/>
                <a:gd name="T13" fmla="*/ 83 h 258"/>
                <a:gd name="T14" fmla="*/ 126 w 130"/>
                <a:gd name="T15" fmla="*/ 83 h 258"/>
                <a:gd name="T16" fmla="*/ 126 w 130"/>
                <a:gd name="T17" fmla="*/ 150 h 258"/>
                <a:gd name="T18" fmla="*/ 126 w 130"/>
                <a:gd name="T19" fmla="*/ 150 h 258"/>
                <a:gd name="T20" fmla="*/ 126 w 130"/>
                <a:gd name="T21" fmla="*/ 150 h 258"/>
                <a:gd name="T22" fmla="*/ 126 w 130"/>
                <a:gd name="T23" fmla="*/ 150 h 258"/>
                <a:gd name="T24" fmla="*/ 95 w 130"/>
                <a:gd name="T25" fmla="*/ 224 h 258"/>
                <a:gd name="T26" fmla="*/ 25 w 130"/>
                <a:gd name="T27" fmla="*/ 254 h 258"/>
                <a:gd name="T28" fmla="*/ 0 w 130"/>
                <a:gd name="T29" fmla="*/ 258 h 258"/>
                <a:gd name="T30" fmla="*/ 3 w 130"/>
                <a:gd name="T31" fmla="*/ 258 h 258"/>
                <a:gd name="T32" fmla="*/ 21 w 130"/>
                <a:gd name="T33" fmla="*/ 258 h 258"/>
                <a:gd name="T34" fmla="*/ 130 w 130"/>
                <a:gd name="T35" fmla="*/ 150 h 258"/>
                <a:gd name="T36" fmla="*/ 130 w 130"/>
                <a:gd name="T37" fmla="*/ 150 h 258"/>
                <a:gd name="T38" fmla="*/ 130 w 130"/>
                <a:gd name="T39" fmla="*/ 74 h 258"/>
                <a:gd name="T40" fmla="*/ 130 w 130"/>
                <a:gd name="T41" fmla="*/ 83 h 258"/>
                <a:gd name="T42" fmla="*/ 130 w 130"/>
                <a:gd name="T43" fmla="*/ 56 h 258"/>
                <a:gd name="T44" fmla="*/ 74 w 130"/>
                <a:gd name="T45"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258">
                  <a:moveTo>
                    <a:pt x="74" y="0"/>
                  </a:moveTo>
                  <a:cubicBezTo>
                    <a:pt x="49" y="0"/>
                    <a:pt x="49" y="0"/>
                    <a:pt x="49" y="0"/>
                  </a:cubicBezTo>
                  <a:cubicBezTo>
                    <a:pt x="56" y="0"/>
                    <a:pt x="63" y="2"/>
                    <a:pt x="70" y="4"/>
                  </a:cubicBezTo>
                  <a:cubicBezTo>
                    <a:pt x="74" y="4"/>
                    <a:pt x="74" y="4"/>
                    <a:pt x="74" y="4"/>
                  </a:cubicBezTo>
                  <a:cubicBezTo>
                    <a:pt x="88" y="4"/>
                    <a:pt x="101" y="10"/>
                    <a:pt x="110" y="19"/>
                  </a:cubicBezTo>
                  <a:cubicBezTo>
                    <a:pt x="120" y="29"/>
                    <a:pt x="126" y="42"/>
                    <a:pt x="126" y="56"/>
                  </a:cubicBezTo>
                  <a:cubicBezTo>
                    <a:pt x="126" y="83"/>
                    <a:pt x="126" y="83"/>
                    <a:pt x="126" y="83"/>
                  </a:cubicBezTo>
                  <a:cubicBezTo>
                    <a:pt x="126" y="83"/>
                    <a:pt x="126" y="83"/>
                    <a:pt x="126" y="83"/>
                  </a:cubicBezTo>
                  <a:cubicBezTo>
                    <a:pt x="126" y="150"/>
                    <a:pt x="126" y="150"/>
                    <a:pt x="126" y="150"/>
                  </a:cubicBezTo>
                  <a:cubicBezTo>
                    <a:pt x="126" y="150"/>
                    <a:pt x="126" y="150"/>
                    <a:pt x="126" y="150"/>
                  </a:cubicBezTo>
                  <a:cubicBezTo>
                    <a:pt x="126" y="150"/>
                    <a:pt x="126" y="150"/>
                    <a:pt x="126" y="150"/>
                  </a:cubicBezTo>
                  <a:cubicBezTo>
                    <a:pt x="126" y="150"/>
                    <a:pt x="126" y="150"/>
                    <a:pt x="126" y="150"/>
                  </a:cubicBezTo>
                  <a:cubicBezTo>
                    <a:pt x="126" y="179"/>
                    <a:pt x="114" y="205"/>
                    <a:pt x="95" y="224"/>
                  </a:cubicBezTo>
                  <a:cubicBezTo>
                    <a:pt x="77" y="242"/>
                    <a:pt x="53" y="253"/>
                    <a:pt x="25" y="254"/>
                  </a:cubicBezTo>
                  <a:cubicBezTo>
                    <a:pt x="17" y="257"/>
                    <a:pt x="9" y="258"/>
                    <a:pt x="0" y="258"/>
                  </a:cubicBezTo>
                  <a:cubicBezTo>
                    <a:pt x="1" y="258"/>
                    <a:pt x="2" y="258"/>
                    <a:pt x="3" y="258"/>
                  </a:cubicBezTo>
                  <a:cubicBezTo>
                    <a:pt x="21" y="258"/>
                    <a:pt x="21" y="258"/>
                    <a:pt x="21" y="258"/>
                  </a:cubicBezTo>
                  <a:cubicBezTo>
                    <a:pt x="81" y="258"/>
                    <a:pt x="130" y="210"/>
                    <a:pt x="130" y="150"/>
                  </a:cubicBezTo>
                  <a:cubicBezTo>
                    <a:pt x="130" y="150"/>
                    <a:pt x="130" y="150"/>
                    <a:pt x="130" y="150"/>
                  </a:cubicBezTo>
                  <a:cubicBezTo>
                    <a:pt x="130" y="74"/>
                    <a:pt x="130" y="74"/>
                    <a:pt x="130" y="74"/>
                  </a:cubicBezTo>
                  <a:cubicBezTo>
                    <a:pt x="130" y="83"/>
                    <a:pt x="130" y="83"/>
                    <a:pt x="130" y="83"/>
                  </a:cubicBezTo>
                  <a:cubicBezTo>
                    <a:pt x="130" y="56"/>
                    <a:pt x="130" y="56"/>
                    <a:pt x="130" y="56"/>
                  </a:cubicBezTo>
                  <a:cubicBezTo>
                    <a:pt x="130" y="25"/>
                    <a:pt x="105" y="0"/>
                    <a:pt x="74"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3" name="Freeform 322">
              <a:extLst>
                <a:ext uri="{FF2B5EF4-FFF2-40B4-BE49-F238E27FC236}">
                  <a16:creationId xmlns:a16="http://schemas.microsoft.com/office/drawing/2014/main" id="{F4606A15-9861-4D9A-A95B-95AF083E4600}"/>
                </a:ext>
              </a:extLst>
            </p:cNvPr>
            <p:cNvSpPr>
              <a:spLocks/>
            </p:cNvSpPr>
            <p:nvPr/>
          </p:nvSpPr>
          <p:spPr bwMode="auto">
            <a:xfrm>
              <a:off x="6688917" y="3539392"/>
              <a:ext cx="51150" cy="51150"/>
            </a:xfrm>
            <a:custGeom>
              <a:avLst/>
              <a:gdLst>
                <a:gd name="T0" fmla="*/ 17 w 17"/>
                <a:gd name="T1" fmla="*/ 17 h 17"/>
                <a:gd name="T2" fmla="*/ 0 w 17"/>
                <a:gd name="T3" fmla="*/ 0 h 17"/>
              </a:gdLst>
              <a:ahLst/>
              <a:cxnLst>
                <a:cxn ang="0">
                  <a:pos x="T0" y="T1"/>
                </a:cxn>
                <a:cxn ang="0">
                  <a:pos x="T2" y="T3"/>
                </a:cxn>
              </a:cxnLst>
              <a:rect l="0" t="0" r="r" b="b"/>
              <a:pathLst>
                <a:path w="17" h="17">
                  <a:moveTo>
                    <a:pt x="17" y="17"/>
                  </a:moveTo>
                  <a:cubicBezTo>
                    <a:pt x="8" y="17"/>
                    <a:pt x="0" y="9"/>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4" name="Freeform 323">
              <a:extLst>
                <a:ext uri="{FF2B5EF4-FFF2-40B4-BE49-F238E27FC236}">
                  <a16:creationId xmlns:a16="http://schemas.microsoft.com/office/drawing/2014/main" id="{3D72F08C-A530-46A0-B7BD-C4C15B5B6BA3}"/>
                </a:ext>
              </a:extLst>
            </p:cNvPr>
            <p:cNvSpPr>
              <a:spLocks/>
            </p:cNvSpPr>
            <p:nvPr/>
          </p:nvSpPr>
          <p:spPr bwMode="auto">
            <a:xfrm>
              <a:off x="6553940" y="3344741"/>
              <a:ext cx="126452" cy="38362"/>
            </a:xfrm>
            <a:custGeom>
              <a:avLst/>
              <a:gdLst>
                <a:gd name="T0" fmla="*/ 0 w 43"/>
                <a:gd name="T1" fmla="*/ 11 h 13"/>
                <a:gd name="T2" fmla="*/ 25 w 43"/>
                <a:gd name="T3" fmla="*/ 2 h 13"/>
                <a:gd name="T4" fmla="*/ 43 w 43"/>
                <a:gd name="T5" fmla="*/ 13 h 13"/>
              </a:gdLst>
              <a:ahLst/>
              <a:cxnLst>
                <a:cxn ang="0">
                  <a:pos x="T0" y="T1"/>
                </a:cxn>
                <a:cxn ang="0">
                  <a:pos x="T2" y="T3"/>
                </a:cxn>
                <a:cxn ang="0">
                  <a:pos x="T4" y="T5"/>
                </a:cxn>
              </a:cxnLst>
              <a:rect l="0" t="0" r="r" b="b"/>
              <a:pathLst>
                <a:path w="43" h="13">
                  <a:moveTo>
                    <a:pt x="0" y="11"/>
                  </a:moveTo>
                  <a:cubicBezTo>
                    <a:pt x="6" y="4"/>
                    <a:pt x="15" y="0"/>
                    <a:pt x="25" y="2"/>
                  </a:cubicBezTo>
                  <a:cubicBezTo>
                    <a:pt x="32" y="3"/>
                    <a:pt x="39" y="7"/>
                    <a:pt x="43" y="13"/>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5" name="Oval 326">
              <a:extLst>
                <a:ext uri="{FF2B5EF4-FFF2-40B4-BE49-F238E27FC236}">
                  <a16:creationId xmlns:a16="http://schemas.microsoft.com/office/drawing/2014/main" id="{03C2AC48-C9FD-4E8B-858B-B3C610B2CAAB}"/>
                </a:ext>
              </a:extLst>
            </p:cNvPr>
            <p:cNvSpPr>
              <a:spLocks noChangeArrowheads="1"/>
            </p:cNvSpPr>
            <p:nvPr/>
          </p:nvSpPr>
          <p:spPr bwMode="auto">
            <a:xfrm>
              <a:off x="6583129" y="3437124"/>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6" name="Oval 328">
              <a:extLst>
                <a:ext uri="{FF2B5EF4-FFF2-40B4-BE49-F238E27FC236}">
                  <a16:creationId xmlns:a16="http://schemas.microsoft.com/office/drawing/2014/main" id="{655F74F9-1366-4E0E-844B-D69F8C8AF17B}"/>
                </a:ext>
              </a:extLst>
            </p:cNvPr>
            <p:cNvSpPr>
              <a:spLocks noChangeArrowheads="1"/>
            </p:cNvSpPr>
            <p:nvPr/>
          </p:nvSpPr>
          <p:spPr bwMode="auto">
            <a:xfrm>
              <a:off x="6822474" y="3404415"/>
              <a:ext cx="79566"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7" name="Oval 329">
              <a:extLst>
                <a:ext uri="{FF2B5EF4-FFF2-40B4-BE49-F238E27FC236}">
                  <a16:creationId xmlns:a16="http://schemas.microsoft.com/office/drawing/2014/main" id="{7FB315DC-2D03-48AB-B583-5947A2C3FAFE}"/>
                </a:ext>
              </a:extLst>
            </p:cNvPr>
            <p:cNvSpPr>
              <a:spLocks noChangeArrowheads="1"/>
            </p:cNvSpPr>
            <p:nvPr/>
          </p:nvSpPr>
          <p:spPr bwMode="auto">
            <a:xfrm>
              <a:off x="6834613" y="3439534"/>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8" name="Freeform 332">
              <a:extLst>
                <a:ext uri="{FF2B5EF4-FFF2-40B4-BE49-F238E27FC236}">
                  <a16:creationId xmlns:a16="http://schemas.microsoft.com/office/drawing/2014/main" id="{6D7C4AF5-2A1A-49DF-BEC6-4986024F93B7}"/>
                </a:ext>
              </a:extLst>
            </p:cNvPr>
            <p:cNvSpPr>
              <a:spLocks/>
            </p:cNvSpPr>
            <p:nvPr/>
          </p:nvSpPr>
          <p:spPr bwMode="auto">
            <a:xfrm>
              <a:off x="6806844" y="3344741"/>
              <a:ext cx="125032" cy="38362"/>
            </a:xfrm>
            <a:custGeom>
              <a:avLst/>
              <a:gdLst>
                <a:gd name="T0" fmla="*/ 0 w 42"/>
                <a:gd name="T1" fmla="*/ 11 h 13"/>
                <a:gd name="T2" fmla="*/ 25 w 42"/>
                <a:gd name="T3" fmla="*/ 2 h 13"/>
                <a:gd name="T4" fmla="*/ 42 w 42"/>
                <a:gd name="T5" fmla="*/ 13 h 13"/>
              </a:gdLst>
              <a:ahLst/>
              <a:cxnLst>
                <a:cxn ang="0">
                  <a:pos x="T0" y="T1"/>
                </a:cxn>
                <a:cxn ang="0">
                  <a:pos x="T2" y="T3"/>
                </a:cxn>
                <a:cxn ang="0">
                  <a:pos x="T4" y="T5"/>
                </a:cxn>
              </a:cxnLst>
              <a:rect l="0" t="0" r="r" b="b"/>
              <a:pathLst>
                <a:path w="42" h="13">
                  <a:moveTo>
                    <a:pt x="0" y="11"/>
                  </a:moveTo>
                  <a:cubicBezTo>
                    <a:pt x="6" y="4"/>
                    <a:pt x="15" y="0"/>
                    <a:pt x="25" y="2"/>
                  </a:cubicBezTo>
                  <a:cubicBezTo>
                    <a:pt x="32" y="3"/>
                    <a:pt x="38" y="7"/>
                    <a:pt x="42" y="13"/>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9" name="Freeform 333">
              <a:extLst>
                <a:ext uri="{FF2B5EF4-FFF2-40B4-BE49-F238E27FC236}">
                  <a16:creationId xmlns:a16="http://schemas.microsoft.com/office/drawing/2014/main" id="{445E458D-D636-4AD8-BEC8-26372ED94585}"/>
                </a:ext>
              </a:extLst>
            </p:cNvPr>
            <p:cNvSpPr>
              <a:spLocks/>
            </p:cNvSpPr>
            <p:nvPr/>
          </p:nvSpPr>
          <p:spPr bwMode="auto">
            <a:xfrm>
              <a:off x="6659079" y="3685736"/>
              <a:ext cx="157710" cy="22733"/>
            </a:xfrm>
            <a:custGeom>
              <a:avLst/>
              <a:gdLst>
                <a:gd name="T0" fmla="*/ 0 w 53"/>
                <a:gd name="T1" fmla="*/ 0 h 8"/>
                <a:gd name="T2" fmla="*/ 26 w 53"/>
                <a:gd name="T3" fmla="*/ 8 h 8"/>
                <a:gd name="T4" fmla="*/ 53 w 53"/>
                <a:gd name="T5" fmla="*/ 0 h 8"/>
              </a:gdLst>
              <a:ahLst/>
              <a:cxnLst>
                <a:cxn ang="0">
                  <a:pos x="T0" y="T1"/>
                </a:cxn>
                <a:cxn ang="0">
                  <a:pos x="T2" y="T3"/>
                </a:cxn>
                <a:cxn ang="0">
                  <a:pos x="T4" y="T5"/>
                </a:cxn>
              </a:cxnLst>
              <a:rect l="0" t="0" r="r" b="b"/>
              <a:pathLst>
                <a:path w="53" h="8">
                  <a:moveTo>
                    <a:pt x="0" y="0"/>
                  </a:moveTo>
                  <a:cubicBezTo>
                    <a:pt x="0" y="0"/>
                    <a:pt x="6" y="8"/>
                    <a:pt x="26" y="8"/>
                  </a:cubicBezTo>
                  <a:cubicBezTo>
                    <a:pt x="46" y="8"/>
                    <a:pt x="53" y="0"/>
                    <a:pt x="53"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0" name="Freeform 334">
              <a:extLst>
                <a:ext uri="{FF2B5EF4-FFF2-40B4-BE49-F238E27FC236}">
                  <a16:creationId xmlns:a16="http://schemas.microsoft.com/office/drawing/2014/main" id="{C1A53C2C-B257-4553-B84B-B4920C7CEAE4}"/>
                </a:ext>
              </a:extLst>
            </p:cNvPr>
            <p:cNvSpPr>
              <a:spLocks/>
            </p:cNvSpPr>
            <p:nvPr/>
          </p:nvSpPr>
          <p:spPr bwMode="auto">
            <a:xfrm>
              <a:off x="6494265" y="2864505"/>
              <a:ext cx="882326" cy="633684"/>
            </a:xfrm>
            <a:custGeom>
              <a:avLst/>
              <a:gdLst>
                <a:gd name="T0" fmla="*/ 212 w 299"/>
                <a:gd name="T1" fmla="*/ 214 h 214"/>
                <a:gd name="T2" fmla="*/ 212 w 299"/>
                <a:gd name="T3" fmla="*/ 184 h 214"/>
                <a:gd name="T4" fmla="*/ 204 w 299"/>
                <a:gd name="T5" fmla="*/ 177 h 214"/>
                <a:gd name="T6" fmla="*/ 0 w 299"/>
                <a:gd name="T7" fmla="*/ 131 h 214"/>
                <a:gd name="T8" fmla="*/ 141 w 299"/>
                <a:gd name="T9" fmla="*/ 0 h 214"/>
                <a:gd name="T10" fmla="*/ 282 w 299"/>
                <a:gd name="T11" fmla="*/ 110 h 214"/>
                <a:gd name="T12" fmla="*/ 299 w 299"/>
                <a:gd name="T13" fmla="*/ 199 h 214"/>
              </a:gdLst>
              <a:ahLst/>
              <a:cxnLst>
                <a:cxn ang="0">
                  <a:pos x="T0" y="T1"/>
                </a:cxn>
                <a:cxn ang="0">
                  <a:pos x="T2" y="T3"/>
                </a:cxn>
                <a:cxn ang="0">
                  <a:pos x="T4" y="T5"/>
                </a:cxn>
                <a:cxn ang="0">
                  <a:pos x="T6" y="T7"/>
                </a:cxn>
                <a:cxn ang="0">
                  <a:pos x="T8" y="T9"/>
                </a:cxn>
                <a:cxn ang="0">
                  <a:pos x="T10" y="T11"/>
                </a:cxn>
                <a:cxn ang="0">
                  <a:pos x="T12" y="T13"/>
                </a:cxn>
              </a:cxnLst>
              <a:rect l="0" t="0" r="r" b="b"/>
              <a:pathLst>
                <a:path w="299" h="214">
                  <a:moveTo>
                    <a:pt x="212" y="214"/>
                  </a:moveTo>
                  <a:cubicBezTo>
                    <a:pt x="212" y="184"/>
                    <a:pt x="212" y="184"/>
                    <a:pt x="212" y="184"/>
                  </a:cubicBezTo>
                  <a:cubicBezTo>
                    <a:pt x="212" y="180"/>
                    <a:pt x="208" y="177"/>
                    <a:pt x="204" y="177"/>
                  </a:cubicBezTo>
                  <a:cubicBezTo>
                    <a:pt x="159" y="177"/>
                    <a:pt x="44" y="166"/>
                    <a:pt x="0" y="131"/>
                  </a:cubicBezTo>
                  <a:cubicBezTo>
                    <a:pt x="0" y="64"/>
                    <a:pt x="52" y="0"/>
                    <a:pt x="141" y="0"/>
                  </a:cubicBezTo>
                  <a:cubicBezTo>
                    <a:pt x="208" y="0"/>
                    <a:pt x="269" y="38"/>
                    <a:pt x="282" y="110"/>
                  </a:cubicBezTo>
                  <a:cubicBezTo>
                    <a:pt x="299" y="199"/>
                    <a:pt x="299" y="199"/>
                    <a:pt x="299" y="199"/>
                  </a:cubicBezTo>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1" name="Freeform 335">
              <a:extLst>
                <a:ext uri="{FF2B5EF4-FFF2-40B4-BE49-F238E27FC236}">
                  <a16:creationId xmlns:a16="http://schemas.microsoft.com/office/drawing/2014/main" id="{AB462359-236E-4D69-8736-D81825FB6CE4}"/>
                </a:ext>
              </a:extLst>
            </p:cNvPr>
            <p:cNvSpPr>
              <a:spLocks/>
            </p:cNvSpPr>
            <p:nvPr/>
          </p:nvSpPr>
          <p:spPr bwMode="auto">
            <a:xfrm>
              <a:off x="6494265" y="2864505"/>
              <a:ext cx="882326" cy="633684"/>
            </a:xfrm>
            <a:custGeom>
              <a:avLst/>
              <a:gdLst>
                <a:gd name="T0" fmla="*/ 212 w 299"/>
                <a:gd name="T1" fmla="*/ 214 h 214"/>
                <a:gd name="T2" fmla="*/ 212 w 299"/>
                <a:gd name="T3" fmla="*/ 184 h 214"/>
                <a:gd name="T4" fmla="*/ 204 w 299"/>
                <a:gd name="T5" fmla="*/ 177 h 214"/>
                <a:gd name="T6" fmla="*/ 0 w 299"/>
                <a:gd name="T7" fmla="*/ 131 h 214"/>
                <a:gd name="T8" fmla="*/ 141 w 299"/>
                <a:gd name="T9" fmla="*/ 0 h 214"/>
                <a:gd name="T10" fmla="*/ 282 w 299"/>
                <a:gd name="T11" fmla="*/ 110 h 214"/>
                <a:gd name="T12" fmla="*/ 299 w 299"/>
                <a:gd name="T13" fmla="*/ 199 h 214"/>
              </a:gdLst>
              <a:ahLst/>
              <a:cxnLst>
                <a:cxn ang="0">
                  <a:pos x="T0" y="T1"/>
                </a:cxn>
                <a:cxn ang="0">
                  <a:pos x="T2" y="T3"/>
                </a:cxn>
                <a:cxn ang="0">
                  <a:pos x="T4" y="T5"/>
                </a:cxn>
                <a:cxn ang="0">
                  <a:pos x="T6" y="T7"/>
                </a:cxn>
                <a:cxn ang="0">
                  <a:pos x="T8" y="T9"/>
                </a:cxn>
                <a:cxn ang="0">
                  <a:pos x="T10" y="T11"/>
                </a:cxn>
                <a:cxn ang="0">
                  <a:pos x="T12" y="T13"/>
                </a:cxn>
              </a:cxnLst>
              <a:rect l="0" t="0" r="r" b="b"/>
              <a:pathLst>
                <a:path w="299" h="214">
                  <a:moveTo>
                    <a:pt x="212" y="214"/>
                  </a:moveTo>
                  <a:cubicBezTo>
                    <a:pt x="212" y="184"/>
                    <a:pt x="212" y="184"/>
                    <a:pt x="212" y="184"/>
                  </a:cubicBezTo>
                  <a:cubicBezTo>
                    <a:pt x="212" y="180"/>
                    <a:pt x="208" y="177"/>
                    <a:pt x="204" y="177"/>
                  </a:cubicBezTo>
                  <a:cubicBezTo>
                    <a:pt x="159" y="177"/>
                    <a:pt x="44" y="166"/>
                    <a:pt x="0" y="131"/>
                  </a:cubicBezTo>
                  <a:cubicBezTo>
                    <a:pt x="0" y="64"/>
                    <a:pt x="52" y="0"/>
                    <a:pt x="141" y="0"/>
                  </a:cubicBezTo>
                  <a:cubicBezTo>
                    <a:pt x="208" y="0"/>
                    <a:pt x="269" y="38"/>
                    <a:pt x="282" y="110"/>
                  </a:cubicBezTo>
                  <a:cubicBezTo>
                    <a:pt x="299" y="199"/>
                    <a:pt x="299" y="199"/>
                    <a:pt x="299" y="1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2" name="Freeform 336">
              <a:extLst>
                <a:ext uri="{FF2B5EF4-FFF2-40B4-BE49-F238E27FC236}">
                  <a16:creationId xmlns:a16="http://schemas.microsoft.com/office/drawing/2014/main" id="{4AAC441D-BB2B-461F-B043-7E00BCBD9E17}"/>
                </a:ext>
              </a:extLst>
            </p:cNvPr>
            <p:cNvSpPr>
              <a:spLocks/>
            </p:cNvSpPr>
            <p:nvPr/>
          </p:nvSpPr>
          <p:spPr bwMode="auto">
            <a:xfrm>
              <a:off x="7119425" y="3427148"/>
              <a:ext cx="160552" cy="160552"/>
            </a:xfrm>
            <a:custGeom>
              <a:avLst/>
              <a:gdLst>
                <a:gd name="T0" fmla="*/ 0 w 54"/>
                <a:gd name="T1" fmla="*/ 27 h 54"/>
                <a:gd name="T2" fmla="*/ 27 w 54"/>
                <a:gd name="T3" fmla="*/ 0 h 54"/>
                <a:gd name="T4" fmla="*/ 54 w 54"/>
                <a:gd name="T5" fmla="*/ 27 h 54"/>
                <a:gd name="T6" fmla="*/ 27 w 54"/>
                <a:gd name="T7" fmla="*/ 54 h 54"/>
                <a:gd name="T8" fmla="*/ 13 w 54"/>
                <a:gd name="T9" fmla="*/ 51 h 54"/>
              </a:gdLst>
              <a:ahLst/>
              <a:cxnLst>
                <a:cxn ang="0">
                  <a:pos x="T0" y="T1"/>
                </a:cxn>
                <a:cxn ang="0">
                  <a:pos x="T2" y="T3"/>
                </a:cxn>
                <a:cxn ang="0">
                  <a:pos x="T4" y="T5"/>
                </a:cxn>
                <a:cxn ang="0">
                  <a:pos x="T6" y="T7"/>
                </a:cxn>
                <a:cxn ang="0">
                  <a:pos x="T8" y="T9"/>
                </a:cxn>
              </a:cxnLst>
              <a:rect l="0" t="0" r="r" b="b"/>
              <a:pathLst>
                <a:path w="54" h="54">
                  <a:moveTo>
                    <a:pt x="0" y="27"/>
                  </a:moveTo>
                  <a:cubicBezTo>
                    <a:pt x="0" y="12"/>
                    <a:pt x="12" y="0"/>
                    <a:pt x="27" y="0"/>
                  </a:cubicBezTo>
                  <a:cubicBezTo>
                    <a:pt x="42" y="0"/>
                    <a:pt x="54" y="12"/>
                    <a:pt x="54" y="27"/>
                  </a:cubicBezTo>
                  <a:cubicBezTo>
                    <a:pt x="54" y="42"/>
                    <a:pt x="42" y="54"/>
                    <a:pt x="27" y="54"/>
                  </a:cubicBezTo>
                  <a:cubicBezTo>
                    <a:pt x="22" y="54"/>
                    <a:pt x="17" y="53"/>
                    <a:pt x="13" y="51"/>
                  </a:cubicBezTo>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3" name="Freeform 337">
              <a:extLst>
                <a:ext uri="{FF2B5EF4-FFF2-40B4-BE49-F238E27FC236}">
                  <a16:creationId xmlns:a16="http://schemas.microsoft.com/office/drawing/2014/main" id="{223B0DA7-4020-409B-829B-220A70377320}"/>
                </a:ext>
              </a:extLst>
            </p:cNvPr>
            <p:cNvSpPr>
              <a:spLocks/>
            </p:cNvSpPr>
            <p:nvPr/>
          </p:nvSpPr>
          <p:spPr bwMode="auto">
            <a:xfrm>
              <a:off x="7119425" y="3427148"/>
              <a:ext cx="160552" cy="160552"/>
            </a:xfrm>
            <a:custGeom>
              <a:avLst/>
              <a:gdLst>
                <a:gd name="T0" fmla="*/ 0 w 54"/>
                <a:gd name="T1" fmla="*/ 27 h 54"/>
                <a:gd name="T2" fmla="*/ 27 w 54"/>
                <a:gd name="T3" fmla="*/ 0 h 54"/>
                <a:gd name="T4" fmla="*/ 54 w 54"/>
                <a:gd name="T5" fmla="*/ 27 h 54"/>
                <a:gd name="T6" fmla="*/ 27 w 54"/>
                <a:gd name="T7" fmla="*/ 54 h 54"/>
                <a:gd name="T8" fmla="*/ 13 w 54"/>
                <a:gd name="T9" fmla="*/ 51 h 54"/>
              </a:gdLst>
              <a:ahLst/>
              <a:cxnLst>
                <a:cxn ang="0">
                  <a:pos x="T0" y="T1"/>
                </a:cxn>
                <a:cxn ang="0">
                  <a:pos x="T2" y="T3"/>
                </a:cxn>
                <a:cxn ang="0">
                  <a:pos x="T4" y="T5"/>
                </a:cxn>
                <a:cxn ang="0">
                  <a:pos x="T6" y="T7"/>
                </a:cxn>
                <a:cxn ang="0">
                  <a:pos x="T8" y="T9"/>
                </a:cxn>
              </a:cxnLst>
              <a:rect l="0" t="0" r="r" b="b"/>
              <a:pathLst>
                <a:path w="54" h="54">
                  <a:moveTo>
                    <a:pt x="0" y="27"/>
                  </a:moveTo>
                  <a:cubicBezTo>
                    <a:pt x="0" y="12"/>
                    <a:pt x="12" y="0"/>
                    <a:pt x="27" y="0"/>
                  </a:cubicBezTo>
                  <a:cubicBezTo>
                    <a:pt x="42" y="0"/>
                    <a:pt x="54" y="12"/>
                    <a:pt x="54" y="27"/>
                  </a:cubicBezTo>
                  <a:cubicBezTo>
                    <a:pt x="54" y="42"/>
                    <a:pt x="42" y="54"/>
                    <a:pt x="27" y="54"/>
                  </a:cubicBezTo>
                  <a:cubicBezTo>
                    <a:pt x="22" y="54"/>
                    <a:pt x="17" y="53"/>
                    <a:pt x="13" y="51"/>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4" name="Freeform 340">
              <a:extLst>
                <a:ext uri="{FF2B5EF4-FFF2-40B4-BE49-F238E27FC236}">
                  <a16:creationId xmlns:a16="http://schemas.microsoft.com/office/drawing/2014/main" id="{92B944FA-30EE-4859-BFC8-18AB0A127D3B}"/>
                </a:ext>
              </a:extLst>
            </p:cNvPr>
            <p:cNvSpPr>
              <a:spLocks/>
            </p:cNvSpPr>
            <p:nvPr/>
          </p:nvSpPr>
          <p:spPr bwMode="auto">
            <a:xfrm>
              <a:off x="6842366" y="4380515"/>
              <a:ext cx="315422" cy="65357"/>
            </a:xfrm>
            <a:custGeom>
              <a:avLst/>
              <a:gdLst>
                <a:gd name="T0" fmla="*/ 103 w 107"/>
                <a:gd name="T1" fmla="*/ 22 h 22"/>
                <a:gd name="T2" fmla="*/ 4 w 107"/>
                <a:gd name="T3" fmla="*/ 22 h 22"/>
                <a:gd name="T4" fmla="*/ 0 w 107"/>
                <a:gd name="T5" fmla="*/ 18 h 22"/>
                <a:gd name="T6" fmla="*/ 0 w 107"/>
                <a:gd name="T7" fmla="*/ 4 h 22"/>
                <a:gd name="T8" fmla="*/ 4 w 107"/>
                <a:gd name="T9" fmla="*/ 0 h 22"/>
                <a:gd name="T10" fmla="*/ 103 w 107"/>
                <a:gd name="T11" fmla="*/ 0 h 22"/>
                <a:gd name="T12" fmla="*/ 107 w 107"/>
                <a:gd name="T13" fmla="*/ 4 h 22"/>
                <a:gd name="T14" fmla="*/ 107 w 107"/>
                <a:gd name="T15" fmla="*/ 18 h 22"/>
                <a:gd name="T16" fmla="*/ 103 w 107"/>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2">
                  <a:moveTo>
                    <a:pt x="103" y="22"/>
                  </a:moveTo>
                  <a:cubicBezTo>
                    <a:pt x="4" y="22"/>
                    <a:pt x="4" y="22"/>
                    <a:pt x="4" y="22"/>
                  </a:cubicBezTo>
                  <a:cubicBezTo>
                    <a:pt x="2" y="22"/>
                    <a:pt x="0" y="20"/>
                    <a:pt x="0" y="18"/>
                  </a:cubicBezTo>
                  <a:cubicBezTo>
                    <a:pt x="0" y="4"/>
                    <a:pt x="0" y="4"/>
                    <a:pt x="0" y="4"/>
                  </a:cubicBezTo>
                  <a:cubicBezTo>
                    <a:pt x="0" y="2"/>
                    <a:pt x="2" y="0"/>
                    <a:pt x="4" y="0"/>
                  </a:cubicBezTo>
                  <a:cubicBezTo>
                    <a:pt x="103" y="0"/>
                    <a:pt x="103" y="0"/>
                    <a:pt x="103" y="0"/>
                  </a:cubicBezTo>
                  <a:cubicBezTo>
                    <a:pt x="105" y="0"/>
                    <a:pt x="107" y="2"/>
                    <a:pt x="107" y="4"/>
                  </a:cubicBezTo>
                  <a:cubicBezTo>
                    <a:pt x="107" y="18"/>
                    <a:pt x="107" y="18"/>
                    <a:pt x="107" y="18"/>
                  </a:cubicBezTo>
                  <a:cubicBezTo>
                    <a:pt x="107" y="20"/>
                    <a:pt x="105" y="22"/>
                    <a:pt x="103" y="22"/>
                  </a:cubicBezTo>
                  <a:close/>
                </a:path>
              </a:pathLst>
            </a:custGeom>
            <a:solidFill>
              <a:schemeClr val="tx1"/>
            </a:solidFill>
            <a:ln w="9525">
              <a:solidFill>
                <a:srgbClr val="000000"/>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5" name="Freeform 341">
              <a:extLst>
                <a:ext uri="{FF2B5EF4-FFF2-40B4-BE49-F238E27FC236}">
                  <a16:creationId xmlns:a16="http://schemas.microsoft.com/office/drawing/2014/main" id="{479EEAC1-C8E1-481F-A548-0FB399131B09}"/>
                </a:ext>
              </a:extLst>
            </p:cNvPr>
            <p:cNvSpPr>
              <a:spLocks/>
            </p:cNvSpPr>
            <p:nvPr/>
          </p:nvSpPr>
          <p:spPr bwMode="auto">
            <a:xfrm>
              <a:off x="6842366" y="4380515"/>
              <a:ext cx="315422" cy="65357"/>
            </a:xfrm>
            <a:custGeom>
              <a:avLst/>
              <a:gdLst>
                <a:gd name="T0" fmla="*/ 103 w 107"/>
                <a:gd name="T1" fmla="*/ 22 h 22"/>
                <a:gd name="T2" fmla="*/ 4 w 107"/>
                <a:gd name="T3" fmla="*/ 22 h 22"/>
                <a:gd name="T4" fmla="*/ 0 w 107"/>
                <a:gd name="T5" fmla="*/ 18 h 22"/>
                <a:gd name="T6" fmla="*/ 0 w 107"/>
                <a:gd name="T7" fmla="*/ 4 h 22"/>
                <a:gd name="T8" fmla="*/ 4 w 107"/>
                <a:gd name="T9" fmla="*/ 0 h 22"/>
                <a:gd name="T10" fmla="*/ 103 w 107"/>
                <a:gd name="T11" fmla="*/ 0 h 22"/>
                <a:gd name="T12" fmla="*/ 107 w 107"/>
                <a:gd name="T13" fmla="*/ 4 h 22"/>
                <a:gd name="T14" fmla="*/ 107 w 107"/>
                <a:gd name="T15" fmla="*/ 18 h 22"/>
                <a:gd name="T16" fmla="*/ 103 w 107"/>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2">
                  <a:moveTo>
                    <a:pt x="103" y="22"/>
                  </a:moveTo>
                  <a:cubicBezTo>
                    <a:pt x="4" y="22"/>
                    <a:pt x="4" y="22"/>
                    <a:pt x="4" y="22"/>
                  </a:cubicBezTo>
                  <a:cubicBezTo>
                    <a:pt x="2" y="22"/>
                    <a:pt x="0" y="20"/>
                    <a:pt x="0" y="18"/>
                  </a:cubicBezTo>
                  <a:cubicBezTo>
                    <a:pt x="0" y="4"/>
                    <a:pt x="0" y="4"/>
                    <a:pt x="0" y="4"/>
                  </a:cubicBezTo>
                  <a:cubicBezTo>
                    <a:pt x="0" y="2"/>
                    <a:pt x="2" y="0"/>
                    <a:pt x="4" y="0"/>
                  </a:cubicBezTo>
                  <a:cubicBezTo>
                    <a:pt x="103" y="0"/>
                    <a:pt x="103" y="0"/>
                    <a:pt x="103" y="0"/>
                  </a:cubicBezTo>
                  <a:cubicBezTo>
                    <a:pt x="105" y="0"/>
                    <a:pt x="107" y="2"/>
                    <a:pt x="107" y="4"/>
                  </a:cubicBezTo>
                  <a:cubicBezTo>
                    <a:pt x="107" y="18"/>
                    <a:pt x="107" y="18"/>
                    <a:pt x="107" y="18"/>
                  </a:cubicBezTo>
                  <a:cubicBezTo>
                    <a:pt x="107" y="20"/>
                    <a:pt x="105" y="22"/>
                    <a:pt x="103" y="2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6" name="Freeform 342">
              <a:extLst>
                <a:ext uri="{FF2B5EF4-FFF2-40B4-BE49-F238E27FC236}">
                  <a16:creationId xmlns:a16="http://schemas.microsoft.com/office/drawing/2014/main" id="{69406E0B-95A3-4587-A236-8C94F5AED031}"/>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solidFill>
              <a:srgbClr val="FFFFFF"/>
            </a:solidFill>
            <a:ln w="34925">
              <a:no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7" name="Freeform 343">
              <a:extLst>
                <a:ext uri="{FF2B5EF4-FFF2-40B4-BE49-F238E27FC236}">
                  <a16:creationId xmlns:a16="http://schemas.microsoft.com/office/drawing/2014/main" id="{2991D073-91BD-4891-8D18-8568CC79C3FE}"/>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8" name="Freeform 344">
              <a:extLst>
                <a:ext uri="{FF2B5EF4-FFF2-40B4-BE49-F238E27FC236}">
                  <a16:creationId xmlns:a16="http://schemas.microsoft.com/office/drawing/2014/main" id="{0778A5BB-D727-481C-AF95-6D97336FF5E4}"/>
                </a:ext>
              </a:extLst>
            </p:cNvPr>
            <p:cNvSpPr>
              <a:spLocks/>
            </p:cNvSpPr>
            <p:nvPr/>
          </p:nvSpPr>
          <p:spPr bwMode="auto">
            <a:xfrm>
              <a:off x="6886411" y="4315158"/>
              <a:ext cx="227331" cy="65357"/>
            </a:xfrm>
            <a:custGeom>
              <a:avLst/>
              <a:gdLst>
                <a:gd name="T0" fmla="*/ 77 w 77"/>
                <a:gd name="T1" fmla="*/ 22 h 22"/>
                <a:gd name="T2" fmla="*/ 0 w 77"/>
                <a:gd name="T3" fmla="*/ 22 h 22"/>
                <a:gd name="T4" fmla="*/ 0 w 77"/>
                <a:gd name="T5" fmla="*/ 17 h 22"/>
                <a:gd name="T6" fmla="*/ 8 w 77"/>
                <a:gd name="T7" fmla="*/ 7 h 22"/>
                <a:gd name="T8" fmla="*/ 66 w 77"/>
                <a:gd name="T9" fmla="*/ 0 h 22"/>
                <a:gd name="T10" fmla="*/ 77 w 77"/>
                <a:gd name="T11" fmla="*/ 10 h 22"/>
                <a:gd name="T12" fmla="*/ 77 w 77"/>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77" h="22">
                  <a:moveTo>
                    <a:pt x="77" y="22"/>
                  </a:moveTo>
                  <a:cubicBezTo>
                    <a:pt x="0" y="22"/>
                    <a:pt x="0" y="22"/>
                    <a:pt x="0" y="22"/>
                  </a:cubicBezTo>
                  <a:cubicBezTo>
                    <a:pt x="0" y="17"/>
                    <a:pt x="0" y="17"/>
                    <a:pt x="0" y="17"/>
                  </a:cubicBezTo>
                  <a:cubicBezTo>
                    <a:pt x="0" y="12"/>
                    <a:pt x="3" y="8"/>
                    <a:pt x="8" y="7"/>
                  </a:cubicBezTo>
                  <a:cubicBezTo>
                    <a:pt x="66" y="0"/>
                    <a:pt x="66" y="0"/>
                    <a:pt x="66" y="0"/>
                  </a:cubicBezTo>
                  <a:cubicBezTo>
                    <a:pt x="72" y="0"/>
                    <a:pt x="77" y="4"/>
                    <a:pt x="77" y="10"/>
                  </a:cubicBezTo>
                  <a:lnTo>
                    <a:pt x="77" y="22"/>
                  </a:lnTo>
                  <a:close/>
                </a:path>
              </a:pathLst>
            </a:custGeom>
            <a:solidFill>
              <a:schemeClr val="tx1"/>
            </a:solidFill>
            <a:ln w="9525">
              <a:solidFill>
                <a:srgbClr val="000000"/>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9" name="Freeform 345">
              <a:extLst>
                <a:ext uri="{FF2B5EF4-FFF2-40B4-BE49-F238E27FC236}">
                  <a16:creationId xmlns:a16="http://schemas.microsoft.com/office/drawing/2014/main" id="{20132994-E2FC-4CD6-9BEC-D07526A83F66}"/>
                </a:ext>
              </a:extLst>
            </p:cNvPr>
            <p:cNvSpPr>
              <a:spLocks/>
            </p:cNvSpPr>
            <p:nvPr/>
          </p:nvSpPr>
          <p:spPr bwMode="auto">
            <a:xfrm>
              <a:off x="6886411" y="4315158"/>
              <a:ext cx="227331" cy="65357"/>
            </a:xfrm>
            <a:custGeom>
              <a:avLst/>
              <a:gdLst>
                <a:gd name="T0" fmla="*/ 77 w 77"/>
                <a:gd name="T1" fmla="*/ 22 h 22"/>
                <a:gd name="T2" fmla="*/ 0 w 77"/>
                <a:gd name="T3" fmla="*/ 22 h 22"/>
                <a:gd name="T4" fmla="*/ 0 w 77"/>
                <a:gd name="T5" fmla="*/ 17 h 22"/>
                <a:gd name="T6" fmla="*/ 8 w 77"/>
                <a:gd name="T7" fmla="*/ 7 h 22"/>
                <a:gd name="T8" fmla="*/ 66 w 77"/>
                <a:gd name="T9" fmla="*/ 0 h 22"/>
                <a:gd name="T10" fmla="*/ 77 w 77"/>
                <a:gd name="T11" fmla="*/ 10 h 22"/>
                <a:gd name="T12" fmla="*/ 77 w 77"/>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77" h="22">
                  <a:moveTo>
                    <a:pt x="77" y="22"/>
                  </a:moveTo>
                  <a:cubicBezTo>
                    <a:pt x="0" y="22"/>
                    <a:pt x="0" y="22"/>
                    <a:pt x="0" y="22"/>
                  </a:cubicBezTo>
                  <a:cubicBezTo>
                    <a:pt x="0" y="17"/>
                    <a:pt x="0" y="17"/>
                    <a:pt x="0" y="17"/>
                  </a:cubicBezTo>
                  <a:cubicBezTo>
                    <a:pt x="0" y="12"/>
                    <a:pt x="3" y="8"/>
                    <a:pt x="8" y="7"/>
                  </a:cubicBezTo>
                  <a:cubicBezTo>
                    <a:pt x="66" y="0"/>
                    <a:pt x="66" y="0"/>
                    <a:pt x="66" y="0"/>
                  </a:cubicBezTo>
                  <a:cubicBezTo>
                    <a:pt x="72" y="0"/>
                    <a:pt x="77" y="4"/>
                    <a:pt x="77" y="10"/>
                  </a:cubicBezTo>
                  <a:lnTo>
                    <a:pt x="77" y="22"/>
                  </a:ln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0" name="Freeform 346">
              <a:extLst>
                <a:ext uri="{FF2B5EF4-FFF2-40B4-BE49-F238E27FC236}">
                  <a16:creationId xmlns:a16="http://schemas.microsoft.com/office/drawing/2014/main" id="{B8774840-5FE7-459F-9775-D26D3FD20AE1}"/>
                </a:ext>
              </a:extLst>
            </p:cNvPr>
            <p:cNvSpPr>
              <a:spLocks/>
            </p:cNvSpPr>
            <p:nvPr/>
          </p:nvSpPr>
          <p:spPr bwMode="auto">
            <a:xfrm>
              <a:off x="7058330" y="4445872"/>
              <a:ext cx="76725" cy="352363"/>
            </a:xfrm>
            <a:custGeom>
              <a:avLst/>
              <a:gdLst>
                <a:gd name="T0" fmla="*/ 26 w 26"/>
                <a:gd name="T1" fmla="*/ 0 h 119"/>
                <a:gd name="T2" fmla="*/ 17 w 26"/>
                <a:gd name="T3" fmla="*/ 112 h 119"/>
                <a:gd name="T4" fmla="*/ 11 w 26"/>
                <a:gd name="T5" fmla="*/ 119 h 119"/>
                <a:gd name="T6" fmla="*/ 0 w 26"/>
                <a:gd name="T7" fmla="*/ 119 h 119"/>
                <a:gd name="T8" fmla="*/ 8 w 26"/>
                <a:gd name="T9" fmla="*/ 0 h 119"/>
                <a:gd name="T10" fmla="*/ 26 w 26"/>
                <a:gd name="T11" fmla="*/ 0 h 119"/>
              </a:gdLst>
              <a:ahLst/>
              <a:cxnLst>
                <a:cxn ang="0">
                  <a:pos x="T0" y="T1"/>
                </a:cxn>
                <a:cxn ang="0">
                  <a:pos x="T2" y="T3"/>
                </a:cxn>
                <a:cxn ang="0">
                  <a:pos x="T4" y="T5"/>
                </a:cxn>
                <a:cxn ang="0">
                  <a:pos x="T6" y="T7"/>
                </a:cxn>
                <a:cxn ang="0">
                  <a:pos x="T8" y="T9"/>
                </a:cxn>
                <a:cxn ang="0">
                  <a:pos x="T10" y="T11"/>
                </a:cxn>
              </a:cxnLst>
              <a:rect l="0" t="0" r="r" b="b"/>
              <a:pathLst>
                <a:path w="26" h="119">
                  <a:moveTo>
                    <a:pt x="26" y="0"/>
                  </a:moveTo>
                  <a:cubicBezTo>
                    <a:pt x="17" y="112"/>
                    <a:pt x="17" y="112"/>
                    <a:pt x="17" y="112"/>
                  </a:cubicBezTo>
                  <a:cubicBezTo>
                    <a:pt x="17" y="116"/>
                    <a:pt x="14" y="119"/>
                    <a:pt x="11" y="119"/>
                  </a:cubicBezTo>
                  <a:cubicBezTo>
                    <a:pt x="0" y="119"/>
                    <a:pt x="0" y="119"/>
                    <a:pt x="0" y="119"/>
                  </a:cubicBezTo>
                  <a:cubicBezTo>
                    <a:pt x="8" y="0"/>
                    <a:pt x="8" y="0"/>
                    <a:pt x="8" y="0"/>
                  </a:cubicBezTo>
                  <a:lnTo>
                    <a:pt x="26"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1" name="Freeform 347">
              <a:extLst>
                <a:ext uri="{FF2B5EF4-FFF2-40B4-BE49-F238E27FC236}">
                  <a16:creationId xmlns:a16="http://schemas.microsoft.com/office/drawing/2014/main" id="{D7BB424D-4C54-4E96-BB3D-9D0E1D8175AC}"/>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noFill/>
            <a:ln w="317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2" name="Freeform 348">
              <a:extLst>
                <a:ext uri="{FF2B5EF4-FFF2-40B4-BE49-F238E27FC236}">
                  <a16:creationId xmlns:a16="http://schemas.microsoft.com/office/drawing/2014/main" id="{63EC02D0-DE51-4021-B7E0-706E6D6A8D6D}"/>
                </a:ext>
              </a:extLst>
            </p:cNvPr>
            <p:cNvSpPr>
              <a:spLocks/>
            </p:cNvSpPr>
            <p:nvPr/>
          </p:nvSpPr>
          <p:spPr bwMode="auto">
            <a:xfrm>
              <a:off x="7061171" y="4489917"/>
              <a:ext cx="79566" cy="255746"/>
            </a:xfrm>
            <a:custGeom>
              <a:avLst/>
              <a:gdLst>
                <a:gd name="T0" fmla="*/ 27 w 27"/>
                <a:gd name="T1" fmla="*/ 4 h 86"/>
                <a:gd name="T2" fmla="*/ 22 w 27"/>
                <a:gd name="T3" fmla="*/ 83 h 86"/>
                <a:gd name="T4" fmla="*/ 18 w 27"/>
                <a:gd name="T5" fmla="*/ 86 h 86"/>
                <a:gd name="T6" fmla="*/ 0 w 27"/>
                <a:gd name="T7" fmla="*/ 86 h 86"/>
                <a:gd name="T8" fmla="*/ 7 w 27"/>
                <a:gd name="T9" fmla="*/ 0 h 86"/>
                <a:gd name="T10" fmla="*/ 24 w 27"/>
                <a:gd name="T11" fmla="*/ 0 h 86"/>
                <a:gd name="T12" fmla="*/ 27 w 27"/>
                <a:gd name="T13" fmla="*/ 4 h 86"/>
              </a:gdLst>
              <a:ahLst/>
              <a:cxnLst>
                <a:cxn ang="0">
                  <a:pos x="T0" y="T1"/>
                </a:cxn>
                <a:cxn ang="0">
                  <a:pos x="T2" y="T3"/>
                </a:cxn>
                <a:cxn ang="0">
                  <a:pos x="T4" y="T5"/>
                </a:cxn>
                <a:cxn ang="0">
                  <a:pos x="T6" y="T7"/>
                </a:cxn>
                <a:cxn ang="0">
                  <a:pos x="T8" y="T9"/>
                </a:cxn>
                <a:cxn ang="0">
                  <a:pos x="T10" y="T11"/>
                </a:cxn>
                <a:cxn ang="0">
                  <a:pos x="T12" y="T13"/>
                </a:cxn>
              </a:cxnLst>
              <a:rect l="0" t="0" r="r" b="b"/>
              <a:pathLst>
                <a:path w="27" h="86">
                  <a:moveTo>
                    <a:pt x="27" y="4"/>
                  </a:moveTo>
                  <a:cubicBezTo>
                    <a:pt x="22" y="83"/>
                    <a:pt x="22" y="83"/>
                    <a:pt x="22" y="83"/>
                  </a:cubicBezTo>
                  <a:cubicBezTo>
                    <a:pt x="21" y="85"/>
                    <a:pt x="20" y="86"/>
                    <a:pt x="18" y="86"/>
                  </a:cubicBezTo>
                  <a:cubicBezTo>
                    <a:pt x="0" y="86"/>
                    <a:pt x="0" y="86"/>
                    <a:pt x="0" y="86"/>
                  </a:cubicBezTo>
                  <a:cubicBezTo>
                    <a:pt x="7" y="0"/>
                    <a:pt x="7" y="0"/>
                    <a:pt x="7" y="0"/>
                  </a:cubicBezTo>
                  <a:cubicBezTo>
                    <a:pt x="24" y="0"/>
                    <a:pt x="24" y="0"/>
                    <a:pt x="24" y="0"/>
                  </a:cubicBezTo>
                  <a:cubicBezTo>
                    <a:pt x="26" y="0"/>
                    <a:pt x="27" y="2"/>
                    <a:pt x="27" y="4"/>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3" name="Freeform 349">
              <a:extLst>
                <a:ext uri="{FF2B5EF4-FFF2-40B4-BE49-F238E27FC236}">
                  <a16:creationId xmlns:a16="http://schemas.microsoft.com/office/drawing/2014/main" id="{9CDA1F37-1FC2-4E70-93E9-3855C651FA53}"/>
                </a:ext>
              </a:extLst>
            </p:cNvPr>
            <p:cNvSpPr>
              <a:spLocks/>
            </p:cNvSpPr>
            <p:nvPr/>
          </p:nvSpPr>
          <p:spPr bwMode="auto">
            <a:xfrm>
              <a:off x="6860836" y="4489917"/>
              <a:ext cx="220226" cy="255746"/>
            </a:xfrm>
            <a:custGeom>
              <a:avLst/>
              <a:gdLst>
                <a:gd name="T0" fmla="*/ 75 w 75"/>
                <a:gd name="T1" fmla="*/ 0 h 86"/>
                <a:gd name="T2" fmla="*/ 68 w 75"/>
                <a:gd name="T3" fmla="*/ 86 h 86"/>
                <a:gd name="T4" fmla="*/ 9 w 75"/>
                <a:gd name="T5" fmla="*/ 86 h 86"/>
                <a:gd name="T6" fmla="*/ 6 w 75"/>
                <a:gd name="T7" fmla="*/ 83 h 86"/>
                <a:gd name="T8" fmla="*/ 0 w 75"/>
                <a:gd name="T9" fmla="*/ 4 h 86"/>
                <a:gd name="T10" fmla="*/ 3 w 75"/>
                <a:gd name="T11" fmla="*/ 0 h 86"/>
                <a:gd name="T12" fmla="*/ 75 w 75"/>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75" h="86">
                  <a:moveTo>
                    <a:pt x="75" y="0"/>
                  </a:moveTo>
                  <a:cubicBezTo>
                    <a:pt x="68" y="86"/>
                    <a:pt x="68" y="86"/>
                    <a:pt x="68" y="86"/>
                  </a:cubicBezTo>
                  <a:cubicBezTo>
                    <a:pt x="9" y="86"/>
                    <a:pt x="9" y="86"/>
                    <a:pt x="9" y="86"/>
                  </a:cubicBezTo>
                  <a:cubicBezTo>
                    <a:pt x="8" y="86"/>
                    <a:pt x="6" y="85"/>
                    <a:pt x="6" y="83"/>
                  </a:cubicBezTo>
                  <a:cubicBezTo>
                    <a:pt x="0" y="4"/>
                    <a:pt x="0" y="4"/>
                    <a:pt x="0" y="4"/>
                  </a:cubicBezTo>
                  <a:cubicBezTo>
                    <a:pt x="0" y="2"/>
                    <a:pt x="1" y="0"/>
                    <a:pt x="3" y="0"/>
                  </a:cubicBezTo>
                  <a:lnTo>
                    <a:pt x="75" y="0"/>
                  </a:ln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4" name="Freeform 350">
              <a:extLst>
                <a:ext uri="{FF2B5EF4-FFF2-40B4-BE49-F238E27FC236}">
                  <a16:creationId xmlns:a16="http://schemas.microsoft.com/office/drawing/2014/main" id="{6064033C-E7C9-4519-BB23-7CF1CC511C71}"/>
                </a:ext>
              </a:extLst>
            </p:cNvPr>
            <p:cNvSpPr>
              <a:spLocks/>
            </p:cNvSpPr>
            <p:nvPr/>
          </p:nvSpPr>
          <p:spPr bwMode="auto">
            <a:xfrm>
              <a:off x="6860836" y="4489917"/>
              <a:ext cx="279901" cy="255746"/>
            </a:xfrm>
            <a:custGeom>
              <a:avLst/>
              <a:gdLst>
                <a:gd name="T0" fmla="*/ 3 w 95"/>
                <a:gd name="T1" fmla="*/ 0 h 86"/>
                <a:gd name="T2" fmla="*/ 75 w 95"/>
                <a:gd name="T3" fmla="*/ 0 h 86"/>
                <a:gd name="T4" fmla="*/ 92 w 95"/>
                <a:gd name="T5" fmla="*/ 0 h 86"/>
                <a:gd name="T6" fmla="*/ 95 w 95"/>
                <a:gd name="T7" fmla="*/ 4 h 86"/>
                <a:gd name="T8" fmla="*/ 90 w 95"/>
                <a:gd name="T9" fmla="*/ 83 h 86"/>
                <a:gd name="T10" fmla="*/ 86 w 95"/>
                <a:gd name="T11" fmla="*/ 86 h 86"/>
                <a:gd name="T12" fmla="*/ 68 w 95"/>
                <a:gd name="T13" fmla="*/ 86 h 86"/>
                <a:gd name="T14" fmla="*/ 9 w 95"/>
                <a:gd name="T15" fmla="*/ 86 h 86"/>
                <a:gd name="T16" fmla="*/ 6 w 95"/>
                <a:gd name="T17" fmla="*/ 83 h 86"/>
                <a:gd name="T18" fmla="*/ 0 w 95"/>
                <a:gd name="T19" fmla="*/ 4 h 86"/>
                <a:gd name="T20" fmla="*/ 3 w 95"/>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86">
                  <a:moveTo>
                    <a:pt x="3" y="0"/>
                  </a:moveTo>
                  <a:cubicBezTo>
                    <a:pt x="75" y="0"/>
                    <a:pt x="75" y="0"/>
                    <a:pt x="75" y="0"/>
                  </a:cubicBezTo>
                  <a:cubicBezTo>
                    <a:pt x="92" y="0"/>
                    <a:pt x="92" y="0"/>
                    <a:pt x="92" y="0"/>
                  </a:cubicBezTo>
                  <a:cubicBezTo>
                    <a:pt x="94" y="0"/>
                    <a:pt x="95" y="2"/>
                    <a:pt x="95" y="4"/>
                  </a:cubicBezTo>
                  <a:cubicBezTo>
                    <a:pt x="90" y="83"/>
                    <a:pt x="90" y="83"/>
                    <a:pt x="90" y="83"/>
                  </a:cubicBezTo>
                  <a:cubicBezTo>
                    <a:pt x="89" y="85"/>
                    <a:pt x="88" y="86"/>
                    <a:pt x="86" y="86"/>
                  </a:cubicBezTo>
                  <a:cubicBezTo>
                    <a:pt x="68" y="86"/>
                    <a:pt x="68" y="86"/>
                    <a:pt x="68" y="86"/>
                  </a:cubicBezTo>
                  <a:cubicBezTo>
                    <a:pt x="9" y="86"/>
                    <a:pt x="9" y="86"/>
                    <a:pt x="9" y="86"/>
                  </a:cubicBezTo>
                  <a:cubicBezTo>
                    <a:pt x="8" y="86"/>
                    <a:pt x="6" y="85"/>
                    <a:pt x="6" y="83"/>
                  </a:cubicBezTo>
                  <a:cubicBezTo>
                    <a:pt x="0" y="4"/>
                    <a:pt x="0" y="4"/>
                    <a:pt x="0" y="4"/>
                  </a:cubicBezTo>
                  <a:cubicBezTo>
                    <a:pt x="0" y="2"/>
                    <a:pt x="1" y="0"/>
                    <a:pt x="3" y="0"/>
                  </a:cubicBezTo>
                  <a:close/>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5" name="Freeform 351">
              <a:extLst>
                <a:ext uri="{FF2B5EF4-FFF2-40B4-BE49-F238E27FC236}">
                  <a16:creationId xmlns:a16="http://schemas.microsoft.com/office/drawing/2014/main" id="{39303AC1-C747-4819-820F-6CD1DD9483CF}"/>
                </a:ext>
              </a:extLst>
            </p:cNvPr>
            <p:cNvSpPr>
              <a:spLocks/>
            </p:cNvSpPr>
            <p:nvPr/>
          </p:nvSpPr>
          <p:spPr bwMode="auto">
            <a:xfrm>
              <a:off x="7200410" y="3475455"/>
              <a:ext cx="31258" cy="31258"/>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6" name="Oval 352">
              <a:extLst>
                <a:ext uri="{FF2B5EF4-FFF2-40B4-BE49-F238E27FC236}">
                  <a16:creationId xmlns:a16="http://schemas.microsoft.com/office/drawing/2014/main" id="{4D93E687-2244-40B2-9366-C35B1D2BDCCB}"/>
                </a:ext>
              </a:extLst>
            </p:cNvPr>
            <p:cNvSpPr>
              <a:spLocks noChangeArrowheads="1"/>
            </p:cNvSpPr>
            <p:nvPr/>
          </p:nvSpPr>
          <p:spPr bwMode="auto">
            <a:xfrm>
              <a:off x="7173416" y="3552180"/>
              <a:ext cx="41203" cy="412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7" name="Freeform 353">
              <a:extLst>
                <a:ext uri="{FF2B5EF4-FFF2-40B4-BE49-F238E27FC236}">
                  <a16:creationId xmlns:a16="http://schemas.microsoft.com/office/drawing/2014/main" id="{D86000DC-6901-4DFD-BEF0-B6D7056B5676}"/>
                </a:ext>
              </a:extLst>
            </p:cNvPr>
            <p:cNvSpPr>
              <a:spLocks/>
            </p:cNvSpPr>
            <p:nvPr/>
          </p:nvSpPr>
          <p:spPr bwMode="auto">
            <a:xfrm>
              <a:off x="6615035" y="3782351"/>
              <a:ext cx="44045" cy="103719"/>
            </a:xfrm>
            <a:custGeom>
              <a:avLst/>
              <a:gdLst>
                <a:gd name="T0" fmla="*/ 31 w 31"/>
                <a:gd name="T1" fmla="*/ 73 h 73"/>
                <a:gd name="T2" fmla="*/ 0 w 31"/>
                <a:gd name="T3" fmla="*/ 0 h 73"/>
                <a:gd name="T4" fmla="*/ 31 w 31"/>
                <a:gd name="T5" fmla="*/ 73 h 73"/>
              </a:gdLst>
              <a:ahLst/>
              <a:cxnLst>
                <a:cxn ang="0">
                  <a:pos x="T0" y="T1"/>
                </a:cxn>
                <a:cxn ang="0">
                  <a:pos x="T2" y="T3"/>
                </a:cxn>
                <a:cxn ang="0">
                  <a:pos x="T4" y="T5"/>
                </a:cxn>
              </a:cxnLst>
              <a:rect l="0" t="0" r="r" b="b"/>
              <a:pathLst>
                <a:path w="31" h="73">
                  <a:moveTo>
                    <a:pt x="31" y="73"/>
                  </a:moveTo>
                  <a:lnTo>
                    <a:pt x="0" y="0"/>
                  </a:lnTo>
                  <a:lnTo>
                    <a:pt x="31" y="73"/>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8" name="Line 354">
              <a:extLst>
                <a:ext uri="{FF2B5EF4-FFF2-40B4-BE49-F238E27FC236}">
                  <a16:creationId xmlns:a16="http://schemas.microsoft.com/office/drawing/2014/main" id="{5CAD9058-2595-459D-A6AC-7DF4F1019EAC}"/>
                </a:ext>
              </a:extLst>
            </p:cNvPr>
            <p:cNvSpPr>
              <a:spLocks noChangeShapeType="1"/>
            </p:cNvSpPr>
            <p:nvPr/>
          </p:nvSpPr>
          <p:spPr bwMode="auto">
            <a:xfrm flipH="1" flipV="1">
              <a:off x="6615035" y="3782351"/>
              <a:ext cx="44045" cy="1037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9" name="Line 355">
              <a:extLst>
                <a:ext uri="{FF2B5EF4-FFF2-40B4-BE49-F238E27FC236}">
                  <a16:creationId xmlns:a16="http://schemas.microsoft.com/office/drawing/2014/main" id="{EDAB2C0A-000F-4123-AFA0-8EFDA625C6A9}"/>
                </a:ext>
              </a:extLst>
            </p:cNvPr>
            <p:cNvSpPr>
              <a:spLocks noChangeShapeType="1"/>
            </p:cNvSpPr>
            <p:nvPr/>
          </p:nvSpPr>
          <p:spPr bwMode="auto">
            <a:xfrm flipH="1" flipV="1">
              <a:off x="6615035" y="3782351"/>
              <a:ext cx="44045" cy="103719"/>
            </a:xfrm>
            <a:prstGeom prst="line">
              <a:avLst/>
            </a:prstGeom>
            <a:noFill/>
            <a:ln w="25400" cap="rnd">
              <a:solidFill>
                <a:srgbClr val="640917"/>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0" name="Freeform 356">
              <a:extLst>
                <a:ext uri="{FF2B5EF4-FFF2-40B4-BE49-F238E27FC236}">
                  <a16:creationId xmlns:a16="http://schemas.microsoft.com/office/drawing/2014/main" id="{6DBF0ED9-889E-454C-942E-8FE130EFF337}"/>
                </a:ext>
              </a:extLst>
            </p:cNvPr>
            <p:cNvSpPr>
              <a:spLocks/>
            </p:cNvSpPr>
            <p:nvPr/>
          </p:nvSpPr>
          <p:spPr bwMode="auto">
            <a:xfrm>
              <a:off x="6589460" y="3756777"/>
              <a:ext cx="96615" cy="153448"/>
            </a:xfrm>
            <a:custGeom>
              <a:avLst/>
              <a:gdLst>
                <a:gd name="T0" fmla="*/ 22 w 33"/>
                <a:gd name="T1" fmla="*/ 51 h 52"/>
                <a:gd name="T2" fmla="*/ 28 w 33"/>
                <a:gd name="T3" fmla="*/ 51 h 52"/>
                <a:gd name="T4" fmla="*/ 32 w 33"/>
                <a:gd name="T5" fmla="*/ 41 h 52"/>
                <a:gd name="T6" fmla="*/ 16 w 33"/>
                <a:gd name="T7" fmla="*/ 6 h 52"/>
                <a:gd name="T8" fmla="*/ 5 w 33"/>
                <a:gd name="T9" fmla="*/ 2 h 52"/>
                <a:gd name="T10" fmla="*/ 2 w 33"/>
                <a:gd name="T11" fmla="*/ 12 h 52"/>
                <a:gd name="T12" fmla="*/ 17 w 33"/>
                <a:gd name="T13" fmla="*/ 47 h 52"/>
                <a:gd name="T14" fmla="*/ 22 w 33"/>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2">
                  <a:moveTo>
                    <a:pt x="22" y="51"/>
                  </a:moveTo>
                  <a:cubicBezTo>
                    <a:pt x="24" y="52"/>
                    <a:pt x="26" y="52"/>
                    <a:pt x="28" y="51"/>
                  </a:cubicBezTo>
                  <a:cubicBezTo>
                    <a:pt x="32" y="49"/>
                    <a:pt x="33" y="44"/>
                    <a:pt x="32" y="41"/>
                  </a:cubicBezTo>
                  <a:cubicBezTo>
                    <a:pt x="16" y="6"/>
                    <a:pt x="16" y="6"/>
                    <a:pt x="16" y="6"/>
                  </a:cubicBezTo>
                  <a:cubicBezTo>
                    <a:pt x="14" y="2"/>
                    <a:pt x="9" y="0"/>
                    <a:pt x="5" y="2"/>
                  </a:cubicBezTo>
                  <a:cubicBezTo>
                    <a:pt x="2" y="4"/>
                    <a:pt x="0" y="9"/>
                    <a:pt x="2" y="12"/>
                  </a:cubicBezTo>
                  <a:cubicBezTo>
                    <a:pt x="17" y="47"/>
                    <a:pt x="17" y="47"/>
                    <a:pt x="17" y="47"/>
                  </a:cubicBezTo>
                  <a:cubicBezTo>
                    <a:pt x="18" y="49"/>
                    <a:pt x="20" y="51"/>
                    <a:pt x="22" y="51"/>
                  </a:cubicBezTo>
                  <a:close/>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1" name="Freeform 357">
              <a:extLst>
                <a:ext uri="{FF2B5EF4-FFF2-40B4-BE49-F238E27FC236}">
                  <a16:creationId xmlns:a16="http://schemas.microsoft.com/office/drawing/2014/main" id="{D5932F77-5B79-4B6D-8C15-A0D9C3A9C807}"/>
                </a:ext>
              </a:extLst>
            </p:cNvPr>
            <p:cNvSpPr>
              <a:spLocks/>
            </p:cNvSpPr>
            <p:nvPr/>
          </p:nvSpPr>
          <p:spPr bwMode="auto">
            <a:xfrm>
              <a:off x="6589460" y="3756777"/>
              <a:ext cx="96615" cy="153448"/>
            </a:xfrm>
            <a:custGeom>
              <a:avLst/>
              <a:gdLst>
                <a:gd name="T0" fmla="*/ 22 w 33"/>
                <a:gd name="T1" fmla="*/ 51 h 52"/>
                <a:gd name="T2" fmla="*/ 28 w 33"/>
                <a:gd name="T3" fmla="*/ 51 h 52"/>
                <a:gd name="T4" fmla="*/ 32 w 33"/>
                <a:gd name="T5" fmla="*/ 41 h 52"/>
                <a:gd name="T6" fmla="*/ 16 w 33"/>
                <a:gd name="T7" fmla="*/ 6 h 52"/>
                <a:gd name="T8" fmla="*/ 5 w 33"/>
                <a:gd name="T9" fmla="*/ 2 h 52"/>
                <a:gd name="T10" fmla="*/ 2 w 33"/>
                <a:gd name="T11" fmla="*/ 12 h 52"/>
                <a:gd name="T12" fmla="*/ 17 w 33"/>
                <a:gd name="T13" fmla="*/ 47 h 52"/>
                <a:gd name="T14" fmla="*/ 22 w 33"/>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2">
                  <a:moveTo>
                    <a:pt x="22" y="51"/>
                  </a:moveTo>
                  <a:cubicBezTo>
                    <a:pt x="24" y="52"/>
                    <a:pt x="26" y="52"/>
                    <a:pt x="28" y="51"/>
                  </a:cubicBezTo>
                  <a:cubicBezTo>
                    <a:pt x="32" y="49"/>
                    <a:pt x="33" y="44"/>
                    <a:pt x="32" y="41"/>
                  </a:cubicBezTo>
                  <a:cubicBezTo>
                    <a:pt x="16" y="6"/>
                    <a:pt x="16" y="6"/>
                    <a:pt x="16" y="6"/>
                  </a:cubicBezTo>
                  <a:cubicBezTo>
                    <a:pt x="14" y="2"/>
                    <a:pt x="9" y="0"/>
                    <a:pt x="5" y="2"/>
                  </a:cubicBezTo>
                  <a:cubicBezTo>
                    <a:pt x="2" y="4"/>
                    <a:pt x="0" y="9"/>
                    <a:pt x="2" y="12"/>
                  </a:cubicBezTo>
                  <a:cubicBezTo>
                    <a:pt x="17" y="47"/>
                    <a:pt x="17" y="47"/>
                    <a:pt x="17" y="47"/>
                  </a:cubicBezTo>
                  <a:cubicBezTo>
                    <a:pt x="18" y="49"/>
                    <a:pt x="20" y="51"/>
                    <a:pt x="22" y="5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2" name="Freeform 358">
              <a:extLst>
                <a:ext uri="{FF2B5EF4-FFF2-40B4-BE49-F238E27FC236}">
                  <a16:creationId xmlns:a16="http://schemas.microsoft.com/office/drawing/2014/main" id="{CEA818B4-1F72-4CFA-ADCC-D600DA4F26E7}"/>
                </a:ext>
              </a:extLst>
            </p:cNvPr>
            <p:cNvSpPr>
              <a:spLocks/>
            </p:cNvSpPr>
            <p:nvPr/>
          </p:nvSpPr>
          <p:spPr bwMode="auto">
            <a:xfrm>
              <a:off x="6376522" y="3861063"/>
              <a:ext cx="448979" cy="926371"/>
            </a:xfrm>
            <a:custGeom>
              <a:avLst/>
              <a:gdLst>
                <a:gd name="T0" fmla="*/ 35 w 152"/>
                <a:gd name="T1" fmla="*/ 313 h 313"/>
                <a:gd name="T2" fmla="*/ 65 w 152"/>
                <a:gd name="T3" fmla="*/ 292 h 313"/>
                <a:gd name="T4" fmla="*/ 146 w 152"/>
                <a:gd name="T5" fmla="*/ 45 h 313"/>
                <a:gd name="T6" fmla="*/ 126 w 152"/>
                <a:gd name="T7" fmla="*/ 6 h 313"/>
                <a:gd name="T8" fmla="*/ 87 w 152"/>
                <a:gd name="T9" fmla="*/ 26 h 313"/>
                <a:gd name="T10" fmla="*/ 5 w 152"/>
                <a:gd name="T11" fmla="*/ 272 h 313"/>
                <a:gd name="T12" fmla="*/ 25 w 152"/>
                <a:gd name="T13" fmla="*/ 312 h 313"/>
                <a:gd name="T14" fmla="*/ 35 w 152"/>
                <a:gd name="T15" fmla="*/ 313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313">
                  <a:moveTo>
                    <a:pt x="35" y="313"/>
                  </a:moveTo>
                  <a:cubicBezTo>
                    <a:pt x="48" y="313"/>
                    <a:pt x="61" y="305"/>
                    <a:pt x="65" y="292"/>
                  </a:cubicBezTo>
                  <a:cubicBezTo>
                    <a:pt x="146" y="45"/>
                    <a:pt x="146" y="45"/>
                    <a:pt x="146" y="45"/>
                  </a:cubicBezTo>
                  <a:cubicBezTo>
                    <a:pt x="152" y="29"/>
                    <a:pt x="143" y="11"/>
                    <a:pt x="126" y="6"/>
                  </a:cubicBezTo>
                  <a:cubicBezTo>
                    <a:pt x="110" y="0"/>
                    <a:pt x="92" y="9"/>
                    <a:pt x="87" y="26"/>
                  </a:cubicBezTo>
                  <a:cubicBezTo>
                    <a:pt x="5" y="272"/>
                    <a:pt x="5" y="272"/>
                    <a:pt x="5" y="272"/>
                  </a:cubicBezTo>
                  <a:cubicBezTo>
                    <a:pt x="0" y="289"/>
                    <a:pt x="9" y="306"/>
                    <a:pt x="25" y="312"/>
                  </a:cubicBezTo>
                  <a:cubicBezTo>
                    <a:pt x="29" y="313"/>
                    <a:pt x="32" y="313"/>
                    <a:pt x="35" y="313"/>
                  </a:cubicBezTo>
                  <a:close/>
                </a:path>
              </a:pathLst>
            </a:custGeom>
            <a:solidFill>
              <a:srgbClr val="999A98"/>
            </a:solidFill>
            <a:ln w="25400">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3" name="Freeform 359">
              <a:extLst>
                <a:ext uri="{FF2B5EF4-FFF2-40B4-BE49-F238E27FC236}">
                  <a16:creationId xmlns:a16="http://schemas.microsoft.com/office/drawing/2014/main" id="{C2B54D93-FDBC-4AE3-B6C8-E80EF06BCB40}"/>
                </a:ext>
              </a:extLst>
            </p:cNvPr>
            <p:cNvSpPr>
              <a:spLocks/>
            </p:cNvSpPr>
            <p:nvPr/>
          </p:nvSpPr>
          <p:spPr bwMode="auto">
            <a:xfrm>
              <a:off x="6367813" y="3877546"/>
              <a:ext cx="448979" cy="926371"/>
            </a:xfrm>
            <a:custGeom>
              <a:avLst/>
              <a:gdLst>
                <a:gd name="T0" fmla="*/ 35 w 152"/>
                <a:gd name="T1" fmla="*/ 313 h 313"/>
                <a:gd name="T2" fmla="*/ 65 w 152"/>
                <a:gd name="T3" fmla="*/ 292 h 313"/>
                <a:gd name="T4" fmla="*/ 146 w 152"/>
                <a:gd name="T5" fmla="*/ 45 h 313"/>
                <a:gd name="T6" fmla="*/ 126 w 152"/>
                <a:gd name="T7" fmla="*/ 6 h 313"/>
                <a:gd name="T8" fmla="*/ 87 w 152"/>
                <a:gd name="T9" fmla="*/ 26 h 313"/>
                <a:gd name="T10" fmla="*/ 5 w 152"/>
                <a:gd name="T11" fmla="*/ 272 h 313"/>
                <a:gd name="T12" fmla="*/ 25 w 152"/>
                <a:gd name="T13" fmla="*/ 312 h 313"/>
                <a:gd name="T14" fmla="*/ 35 w 152"/>
                <a:gd name="T15" fmla="*/ 313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313">
                  <a:moveTo>
                    <a:pt x="35" y="313"/>
                  </a:moveTo>
                  <a:cubicBezTo>
                    <a:pt x="48" y="313"/>
                    <a:pt x="61" y="305"/>
                    <a:pt x="65" y="292"/>
                  </a:cubicBezTo>
                  <a:cubicBezTo>
                    <a:pt x="146" y="45"/>
                    <a:pt x="146" y="45"/>
                    <a:pt x="146" y="45"/>
                  </a:cubicBezTo>
                  <a:cubicBezTo>
                    <a:pt x="152" y="29"/>
                    <a:pt x="143" y="11"/>
                    <a:pt x="126" y="6"/>
                  </a:cubicBezTo>
                  <a:cubicBezTo>
                    <a:pt x="110" y="0"/>
                    <a:pt x="92" y="9"/>
                    <a:pt x="87" y="26"/>
                  </a:cubicBezTo>
                  <a:cubicBezTo>
                    <a:pt x="5" y="272"/>
                    <a:pt x="5" y="272"/>
                    <a:pt x="5" y="272"/>
                  </a:cubicBezTo>
                  <a:cubicBezTo>
                    <a:pt x="0" y="289"/>
                    <a:pt x="9" y="306"/>
                    <a:pt x="25" y="312"/>
                  </a:cubicBezTo>
                  <a:cubicBezTo>
                    <a:pt x="29" y="313"/>
                    <a:pt x="32" y="313"/>
                    <a:pt x="35" y="313"/>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4" name="Freeform 360">
              <a:extLst>
                <a:ext uri="{FF2B5EF4-FFF2-40B4-BE49-F238E27FC236}">
                  <a16:creationId xmlns:a16="http://schemas.microsoft.com/office/drawing/2014/main" id="{6061166F-2CE3-4BE2-8B87-7B3B9B113FF5}"/>
                </a:ext>
              </a:extLst>
            </p:cNvPr>
            <p:cNvSpPr>
              <a:spLocks/>
            </p:cNvSpPr>
            <p:nvPr/>
          </p:nvSpPr>
          <p:spPr bwMode="auto">
            <a:xfrm>
              <a:off x="6624980" y="3779510"/>
              <a:ext cx="247222" cy="251484"/>
            </a:xfrm>
            <a:custGeom>
              <a:avLst/>
              <a:gdLst>
                <a:gd name="T0" fmla="*/ 57 w 84"/>
                <a:gd name="T1" fmla="*/ 85 h 85"/>
                <a:gd name="T2" fmla="*/ 79 w 84"/>
                <a:gd name="T3" fmla="*/ 46 h 85"/>
                <a:gd name="T4" fmla="*/ 72 w 84"/>
                <a:gd name="T5" fmla="*/ 25 h 85"/>
                <a:gd name="T6" fmla="*/ 25 w 84"/>
                <a:gd name="T7" fmla="*/ 4 h 85"/>
                <a:gd name="T8" fmla="*/ 4 w 84"/>
                <a:gd name="T9" fmla="*/ 17 h 85"/>
                <a:gd name="T10" fmla="*/ 0 w 84"/>
                <a:gd name="T11" fmla="*/ 59 h 85"/>
              </a:gdLst>
              <a:ahLst/>
              <a:cxnLst>
                <a:cxn ang="0">
                  <a:pos x="T0" y="T1"/>
                </a:cxn>
                <a:cxn ang="0">
                  <a:pos x="T2" y="T3"/>
                </a:cxn>
                <a:cxn ang="0">
                  <a:pos x="T4" y="T5"/>
                </a:cxn>
                <a:cxn ang="0">
                  <a:pos x="T6" y="T7"/>
                </a:cxn>
                <a:cxn ang="0">
                  <a:pos x="T8" y="T9"/>
                </a:cxn>
                <a:cxn ang="0">
                  <a:pos x="T10" y="T11"/>
                </a:cxn>
              </a:cxnLst>
              <a:rect l="0" t="0" r="r" b="b"/>
              <a:pathLst>
                <a:path w="84" h="85">
                  <a:moveTo>
                    <a:pt x="57" y="85"/>
                  </a:moveTo>
                  <a:cubicBezTo>
                    <a:pt x="79" y="46"/>
                    <a:pt x="79" y="46"/>
                    <a:pt x="79" y="46"/>
                  </a:cubicBezTo>
                  <a:cubicBezTo>
                    <a:pt x="84" y="38"/>
                    <a:pt x="80" y="28"/>
                    <a:pt x="72" y="25"/>
                  </a:cubicBezTo>
                  <a:cubicBezTo>
                    <a:pt x="25" y="4"/>
                    <a:pt x="25" y="4"/>
                    <a:pt x="25" y="4"/>
                  </a:cubicBezTo>
                  <a:cubicBezTo>
                    <a:pt x="15" y="0"/>
                    <a:pt x="5" y="7"/>
                    <a:pt x="4" y="17"/>
                  </a:cubicBezTo>
                  <a:cubicBezTo>
                    <a:pt x="0" y="59"/>
                    <a:pt x="0" y="59"/>
                    <a:pt x="0" y="59"/>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5" name="Freeform 361">
              <a:extLst>
                <a:ext uri="{FF2B5EF4-FFF2-40B4-BE49-F238E27FC236}">
                  <a16:creationId xmlns:a16="http://schemas.microsoft.com/office/drawing/2014/main" id="{85080725-3576-47BB-8FA6-A34AD854C08D}"/>
                </a:ext>
              </a:extLst>
            </p:cNvPr>
            <p:cNvSpPr>
              <a:spLocks/>
            </p:cNvSpPr>
            <p:nvPr/>
          </p:nvSpPr>
          <p:spPr bwMode="auto">
            <a:xfrm>
              <a:off x="6624980" y="3779510"/>
              <a:ext cx="247222" cy="251484"/>
            </a:xfrm>
            <a:custGeom>
              <a:avLst/>
              <a:gdLst>
                <a:gd name="T0" fmla="*/ 57 w 84"/>
                <a:gd name="T1" fmla="*/ 85 h 85"/>
                <a:gd name="T2" fmla="*/ 79 w 84"/>
                <a:gd name="T3" fmla="*/ 46 h 85"/>
                <a:gd name="T4" fmla="*/ 72 w 84"/>
                <a:gd name="T5" fmla="*/ 25 h 85"/>
                <a:gd name="T6" fmla="*/ 25 w 84"/>
                <a:gd name="T7" fmla="*/ 4 h 85"/>
                <a:gd name="T8" fmla="*/ 4 w 84"/>
                <a:gd name="T9" fmla="*/ 17 h 85"/>
                <a:gd name="T10" fmla="*/ 0 w 84"/>
                <a:gd name="T11" fmla="*/ 59 h 85"/>
              </a:gdLst>
              <a:ahLst/>
              <a:cxnLst>
                <a:cxn ang="0">
                  <a:pos x="T0" y="T1"/>
                </a:cxn>
                <a:cxn ang="0">
                  <a:pos x="T2" y="T3"/>
                </a:cxn>
                <a:cxn ang="0">
                  <a:pos x="T4" y="T5"/>
                </a:cxn>
                <a:cxn ang="0">
                  <a:pos x="T6" y="T7"/>
                </a:cxn>
                <a:cxn ang="0">
                  <a:pos x="T8" y="T9"/>
                </a:cxn>
                <a:cxn ang="0">
                  <a:pos x="T10" y="T11"/>
                </a:cxn>
              </a:cxnLst>
              <a:rect l="0" t="0" r="r" b="b"/>
              <a:pathLst>
                <a:path w="84" h="85">
                  <a:moveTo>
                    <a:pt x="57" y="85"/>
                  </a:moveTo>
                  <a:cubicBezTo>
                    <a:pt x="79" y="46"/>
                    <a:pt x="79" y="46"/>
                    <a:pt x="79" y="46"/>
                  </a:cubicBezTo>
                  <a:cubicBezTo>
                    <a:pt x="84" y="38"/>
                    <a:pt x="80" y="28"/>
                    <a:pt x="72" y="25"/>
                  </a:cubicBezTo>
                  <a:cubicBezTo>
                    <a:pt x="25" y="4"/>
                    <a:pt x="25" y="4"/>
                    <a:pt x="25" y="4"/>
                  </a:cubicBezTo>
                  <a:cubicBezTo>
                    <a:pt x="15" y="0"/>
                    <a:pt x="5" y="7"/>
                    <a:pt x="4" y="17"/>
                  </a:cubicBezTo>
                  <a:cubicBezTo>
                    <a:pt x="0" y="59"/>
                    <a:pt x="0" y="59"/>
                    <a:pt x="0" y="59"/>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6" name="Freeform 362">
              <a:extLst>
                <a:ext uri="{FF2B5EF4-FFF2-40B4-BE49-F238E27FC236}">
                  <a16:creationId xmlns:a16="http://schemas.microsoft.com/office/drawing/2014/main" id="{68B4AE37-0669-4212-A490-5916B15C00B6}"/>
                </a:ext>
              </a:extLst>
            </p:cNvPr>
            <p:cNvSpPr>
              <a:spLocks/>
            </p:cNvSpPr>
            <p:nvPr/>
          </p:nvSpPr>
          <p:spPr bwMode="auto">
            <a:xfrm>
              <a:off x="6940402" y="4612108"/>
              <a:ext cx="221647" cy="62516"/>
            </a:xfrm>
            <a:custGeom>
              <a:avLst/>
              <a:gdLst>
                <a:gd name="T0" fmla="*/ 10 w 75"/>
                <a:gd name="T1" fmla="*/ 21 h 21"/>
                <a:gd name="T2" fmla="*/ 65 w 75"/>
                <a:gd name="T3" fmla="*/ 21 h 21"/>
                <a:gd name="T4" fmla="*/ 75 w 75"/>
                <a:gd name="T5" fmla="*/ 10 h 21"/>
                <a:gd name="T6" fmla="*/ 65 w 75"/>
                <a:gd name="T7" fmla="*/ 0 h 21"/>
                <a:gd name="T8" fmla="*/ 10 w 75"/>
                <a:gd name="T9" fmla="*/ 0 h 21"/>
                <a:gd name="T10" fmla="*/ 0 w 75"/>
                <a:gd name="T11" fmla="*/ 10 h 21"/>
                <a:gd name="T12" fmla="*/ 10 w 75"/>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5" h="21">
                  <a:moveTo>
                    <a:pt x="10" y="21"/>
                  </a:moveTo>
                  <a:cubicBezTo>
                    <a:pt x="65" y="21"/>
                    <a:pt x="65" y="21"/>
                    <a:pt x="65" y="21"/>
                  </a:cubicBezTo>
                  <a:cubicBezTo>
                    <a:pt x="71" y="21"/>
                    <a:pt x="75" y="16"/>
                    <a:pt x="75" y="10"/>
                  </a:cubicBezTo>
                  <a:cubicBezTo>
                    <a:pt x="75" y="5"/>
                    <a:pt x="71" y="0"/>
                    <a:pt x="65" y="0"/>
                  </a:cubicBezTo>
                  <a:cubicBezTo>
                    <a:pt x="10" y="0"/>
                    <a:pt x="10" y="0"/>
                    <a:pt x="10" y="0"/>
                  </a:cubicBezTo>
                  <a:cubicBezTo>
                    <a:pt x="5" y="0"/>
                    <a:pt x="0" y="5"/>
                    <a:pt x="0" y="10"/>
                  </a:cubicBezTo>
                  <a:cubicBezTo>
                    <a:pt x="0" y="16"/>
                    <a:pt x="5" y="21"/>
                    <a:pt x="10" y="21"/>
                  </a:cubicBezTo>
                  <a:close/>
                </a:path>
              </a:pathLst>
            </a:custGeom>
            <a:solidFill>
              <a:srgbClr val="999A98"/>
            </a:solidFill>
            <a:ln w="9525">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7" name="Freeform 363">
              <a:extLst>
                <a:ext uri="{FF2B5EF4-FFF2-40B4-BE49-F238E27FC236}">
                  <a16:creationId xmlns:a16="http://schemas.microsoft.com/office/drawing/2014/main" id="{59A3E759-25B6-4452-8C8A-C0DA15727C7D}"/>
                </a:ext>
              </a:extLst>
            </p:cNvPr>
            <p:cNvSpPr>
              <a:spLocks/>
            </p:cNvSpPr>
            <p:nvPr/>
          </p:nvSpPr>
          <p:spPr bwMode="auto">
            <a:xfrm>
              <a:off x="6940402" y="4612108"/>
              <a:ext cx="221647" cy="62516"/>
            </a:xfrm>
            <a:custGeom>
              <a:avLst/>
              <a:gdLst>
                <a:gd name="T0" fmla="*/ 10 w 75"/>
                <a:gd name="T1" fmla="*/ 21 h 21"/>
                <a:gd name="T2" fmla="*/ 65 w 75"/>
                <a:gd name="T3" fmla="*/ 21 h 21"/>
                <a:gd name="T4" fmla="*/ 75 w 75"/>
                <a:gd name="T5" fmla="*/ 10 h 21"/>
                <a:gd name="T6" fmla="*/ 65 w 75"/>
                <a:gd name="T7" fmla="*/ 0 h 21"/>
                <a:gd name="T8" fmla="*/ 10 w 75"/>
                <a:gd name="T9" fmla="*/ 0 h 21"/>
                <a:gd name="T10" fmla="*/ 0 w 75"/>
                <a:gd name="T11" fmla="*/ 10 h 21"/>
                <a:gd name="T12" fmla="*/ 10 w 75"/>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5" h="21">
                  <a:moveTo>
                    <a:pt x="10" y="21"/>
                  </a:moveTo>
                  <a:cubicBezTo>
                    <a:pt x="65" y="21"/>
                    <a:pt x="65" y="21"/>
                    <a:pt x="65" y="21"/>
                  </a:cubicBezTo>
                  <a:cubicBezTo>
                    <a:pt x="71" y="21"/>
                    <a:pt x="75" y="16"/>
                    <a:pt x="75" y="10"/>
                  </a:cubicBezTo>
                  <a:cubicBezTo>
                    <a:pt x="75" y="5"/>
                    <a:pt x="71" y="0"/>
                    <a:pt x="65" y="0"/>
                  </a:cubicBezTo>
                  <a:cubicBezTo>
                    <a:pt x="10" y="0"/>
                    <a:pt x="10" y="0"/>
                    <a:pt x="10" y="0"/>
                  </a:cubicBezTo>
                  <a:cubicBezTo>
                    <a:pt x="5" y="0"/>
                    <a:pt x="0" y="5"/>
                    <a:pt x="0" y="10"/>
                  </a:cubicBezTo>
                  <a:cubicBezTo>
                    <a:pt x="0" y="16"/>
                    <a:pt x="5" y="21"/>
                    <a:pt x="10" y="2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8" name="Freeform 364">
              <a:extLst>
                <a:ext uri="{FF2B5EF4-FFF2-40B4-BE49-F238E27FC236}">
                  <a16:creationId xmlns:a16="http://schemas.microsoft.com/office/drawing/2014/main" id="{CC47282B-2A0D-42DA-B91B-92928F04DB23}"/>
                </a:ext>
              </a:extLst>
            </p:cNvPr>
            <p:cNvSpPr>
              <a:spLocks/>
            </p:cNvSpPr>
            <p:nvPr/>
          </p:nvSpPr>
          <p:spPr bwMode="auto">
            <a:xfrm>
              <a:off x="6940402" y="4674625"/>
              <a:ext cx="221647" cy="58253"/>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9" name="Freeform 365">
              <a:extLst>
                <a:ext uri="{FF2B5EF4-FFF2-40B4-BE49-F238E27FC236}">
                  <a16:creationId xmlns:a16="http://schemas.microsoft.com/office/drawing/2014/main" id="{34A97A8D-D8F6-4481-BB26-5A242FEA1F31}"/>
                </a:ext>
              </a:extLst>
            </p:cNvPr>
            <p:cNvSpPr>
              <a:spLocks/>
            </p:cNvSpPr>
            <p:nvPr/>
          </p:nvSpPr>
          <p:spPr bwMode="auto">
            <a:xfrm>
              <a:off x="6940402" y="4674625"/>
              <a:ext cx="221647" cy="58253"/>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0" name="Freeform 366">
              <a:extLst>
                <a:ext uri="{FF2B5EF4-FFF2-40B4-BE49-F238E27FC236}">
                  <a16:creationId xmlns:a16="http://schemas.microsoft.com/office/drawing/2014/main" id="{1D81FA70-B251-4EAF-813D-6A0E372BF4CF}"/>
                </a:ext>
              </a:extLst>
            </p:cNvPr>
            <p:cNvSpPr>
              <a:spLocks/>
            </p:cNvSpPr>
            <p:nvPr/>
          </p:nvSpPr>
          <p:spPr bwMode="auto">
            <a:xfrm>
              <a:off x="6940402" y="4732877"/>
              <a:ext cx="221647" cy="59674"/>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solidFill>
              <a:srgbClr val="999A98"/>
            </a:solidFill>
            <a:ln w="9525">
              <a:solidFill>
                <a:srgbClr val="000000"/>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1" name="Freeform 367">
              <a:extLst>
                <a:ext uri="{FF2B5EF4-FFF2-40B4-BE49-F238E27FC236}">
                  <a16:creationId xmlns:a16="http://schemas.microsoft.com/office/drawing/2014/main" id="{2A493B0F-86E5-4319-8E35-FB4FD8A3D60A}"/>
                </a:ext>
              </a:extLst>
            </p:cNvPr>
            <p:cNvSpPr>
              <a:spLocks/>
            </p:cNvSpPr>
            <p:nvPr/>
          </p:nvSpPr>
          <p:spPr bwMode="auto">
            <a:xfrm>
              <a:off x="6940402" y="4732877"/>
              <a:ext cx="221647" cy="59674"/>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2" name="Freeform 368">
              <a:extLst>
                <a:ext uri="{FF2B5EF4-FFF2-40B4-BE49-F238E27FC236}">
                  <a16:creationId xmlns:a16="http://schemas.microsoft.com/office/drawing/2014/main" id="{5B04C15A-5FE3-4D2C-93A9-811A8A85B971}"/>
                </a:ext>
              </a:extLst>
            </p:cNvPr>
            <p:cNvSpPr>
              <a:spLocks/>
            </p:cNvSpPr>
            <p:nvPr/>
          </p:nvSpPr>
          <p:spPr bwMode="auto">
            <a:xfrm>
              <a:off x="7116583" y="4049465"/>
              <a:ext cx="797078" cy="743086"/>
            </a:xfrm>
            <a:custGeom>
              <a:avLst/>
              <a:gdLst>
                <a:gd name="T0" fmla="*/ 0 w 270"/>
                <a:gd name="T1" fmla="*/ 190 h 251"/>
                <a:gd name="T2" fmla="*/ 166 w 270"/>
                <a:gd name="T3" fmla="*/ 190 h 251"/>
                <a:gd name="T4" fmla="*/ 168 w 270"/>
                <a:gd name="T5" fmla="*/ 187 h 251"/>
                <a:gd name="T6" fmla="*/ 80 w 270"/>
                <a:gd name="T7" fmla="*/ 83 h 251"/>
                <a:gd name="T8" fmla="*/ 88 w 270"/>
                <a:gd name="T9" fmla="*/ 44 h 251"/>
                <a:gd name="T10" fmla="*/ 88 w 270"/>
                <a:gd name="T11" fmla="*/ 5 h 251"/>
                <a:gd name="T12" fmla="*/ 93 w 270"/>
                <a:gd name="T13" fmla="*/ 2 h 251"/>
                <a:gd name="T14" fmla="*/ 244 w 270"/>
                <a:gd name="T15" fmla="*/ 174 h 251"/>
                <a:gd name="T16" fmla="*/ 209 w 270"/>
                <a:gd name="T17" fmla="*/ 251 h 251"/>
                <a:gd name="T18" fmla="*/ 2 w 270"/>
                <a:gd name="T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1">
                  <a:moveTo>
                    <a:pt x="0" y="190"/>
                  </a:moveTo>
                  <a:cubicBezTo>
                    <a:pt x="166" y="190"/>
                    <a:pt x="166" y="190"/>
                    <a:pt x="166" y="190"/>
                  </a:cubicBezTo>
                  <a:cubicBezTo>
                    <a:pt x="168" y="190"/>
                    <a:pt x="169" y="188"/>
                    <a:pt x="168" y="187"/>
                  </a:cubicBezTo>
                  <a:cubicBezTo>
                    <a:pt x="80" y="83"/>
                    <a:pt x="80" y="83"/>
                    <a:pt x="80" y="83"/>
                  </a:cubicBezTo>
                  <a:cubicBezTo>
                    <a:pt x="69" y="70"/>
                    <a:pt x="75" y="56"/>
                    <a:pt x="88" y="44"/>
                  </a:cubicBezTo>
                  <a:cubicBezTo>
                    <a:pt x="96" y="38"/>
                    <a:pt x="93" y="19"/>
                    <a:pt x="88" y="5"/>
                  </a:cubicBezTo>
                  <a:cubicBezTo>
                    <a:pt x="87" y="2"/>
                    <a:pt x="91" y="0"/>
                    <a:pt x="93" y="2"/>
                  </a:cubicBezTo>
                  <a:cubicBezTo>
                    <a:pt x="244" y="174"/>
                    <a:pt x="244" y="174"/>
                    <a:pt x="244" y="174"/>
                  </a:cubicBezTo>
                  <a:cubicBezTo>
                    <a:pt x="270" y="204"/>
                    <a:pt x="248" y="251"/>
                    <a:pt x="209" y="251"/>
                  </a:cubicBezTo>
                  <a:cubicBezTo>
                    <a:pt x="2" y="251"/>
                    <a:pt x="2" y="251"/>
                    <a:pt x="2" y="251"/>
                  </a:cubicBezTo>
                </a:path>
              </a:pathLst>
            </a:custGeom>
            <a:solidFill>
              <a:srgbClr val="999A98"/>
            </a:solidFill>
            <a:ln w="9525">
              <a:solidFill>
                <a:srgbClr val="000000"/>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3" name="Freeform 369">
              <a:extLst>
                <a:ext uri="{FF2B5EF4-FFF2-40B4-BE49-F238E27FC236}">
                  <a16:creationId xmlns:a16="http://schemas.microsoft.com/office/drawing/2014/main" id="{79CEC766-DFBA-415F-8F70-E42E51D1BB91}"/>
                </a:ext>
              </a:extLst>
            </p:cNvPr>
            <p:cNvSpPr>
              <a:spLocks/>
            </p:cNvSpPr>
            <p:nvPr/>
          </p:nvSpPr>
          <p:spPr bwMode="auto">
            <a:xfrm>
              <a:off x="7116583" y="4049465"/>
              <a:ext cx="797078" cy="743086"/>
            </a:xfrm>
            <a:custGeom>
              <a:avLst/>
              <a:gdLst>
                <a:gd name="T0" fmla="*/ 0 w 270"/>
                <a:gd name="T1" fmla="*/ 190 h 251"/>
                <a:gd name="T2" fmla="*/ 166 w 270"/>
                <a:gd name="T3" fmla="*/ 190 h 251"/>
                <a:gd name="T4" fmla="*/ 168 w 270"/>
                <a:gd name="T5" fmla="*/ 187 h 251"/>
                <a:gd name="T6" fmla="*/ 80 w 270"/>
                <a:gd name="T7" fmla="*/ 83 h 251"/>
                <a:gd name="T8" fmla="*/ 88 w 270"/>
                <a:gd name="T9" fmla="*/ 44 h 251"/>
                <a:gd name="T10" fmla="*/ 88 w 270"/>
                <a:gd name="T11" fmla="*/ 5 h 251"/>
                <a:gd name="T12" fmla="*/ 93 w 270"/>
                <a:gd name="T13" fmla="*/ 2 h 251"/>
                <a:gd name="T14" fmla="*/ 244 w 270"/>
                <a:gd name="T15" fmla="*/ 174 h 251"/>
                <a:gd name="T16" fmla="*/ 209 w 270"/>
                <a:gd name="T17" fmla="*/ 251 h 251"/>
                <a:gd name="T18" fmla="*/ 2 w 270"/>
                <a:gd name="T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1">
                  <a:moveTo>
                    <a:pt x="0" y="190"/>
                  </a:moveTo>
                  <a:cubicBezTo>
                    <a:pt x="166" y="190"/>
                    <a:pt x="166" y="190"/>
                    <a:pt x="166" y="190"/>
                  </a:cubicBezTo>
                  <a:cubicBezTo>
                    <a:pt x="168" y="190"/>
                    <a:pt x="169" y="188"/>
                    <a:pt x="168" y="187"/>
                  </a:cubicBezTo>
                  <a:cubicBezTo>
                    <a:pt x="80" y="83"/>
                    <a:pt x="80" y="83"/>
                    <a:pt x="80" y="83"/>
                  </a:cubicBezTo>
                  <a:cubicBezTo>
                    <a:pt x="69" y="70"/>
                    <a:pt x="75" y="56"/>
                    <a:pt x="88" y="44"/>
                  </a:cubicBezTo>
                  <a:cubicBezTo>
                    <a:pt x="96" y="38"/>
                    <a:pt x="93" y="19"/>
                    <a:pt x="88" y="5"/>
                  </a:cubicBezTo>
                  <a:cubicBezTo>
                    <a:pt x="87" y="2"/>
                    <a:pt x="91" y="0"/>
                    <a:pt x="93" y="2"/>
                  </a:cubicBezTo>
                  <a:cubicBezTo>
                    <a:pt x="244" y="174"/>
                    <a:pt x="244" y="174"/>
                    <a:pt x="244" y="174"/>
                  </a:cubicBezTo>
                  <a:cubicBezTo>
                    <a:pt x="270" y="204"/>
                    <a:pt x="248" y="251"/>
                    <a:pt x="209" y="251"/>
                  </a:cubicBezTo>
                  <a:cubicBezTo>
                    <a:pt x="2" y="251"/>
                    <a:pt x="2" y="251"/>
                    <a:pt x="2" y="25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4" name="Freeform 370">
              <a:extLst>
                <a:ext uri="{FF2B5EF4-FFF2-40B4-BE49-F238E27FC236}">
                  <a16:creationId xmlns:a16="http://schemas.microsoft.com/office/drawing/2014/main" id="{A4006531-7DB1-4F7D-A56B-90CD073C4787}"/>
                </a:ext>
              </a:extLst>
            </p:cNvPr>
            <p:cNvSpPr>
              <a:spLocks/>
            </p:cNvSpPr>
            <p:nvPr/>
          </p:nvSpPr>
          <p:spPr bwMode="auto">
            <a:xfrm>
              <a:off x="7282818" y="4016785"/>
              <a:ext cx="217385" cy="281322"/>
            </a:xfrm>
            <a:custGeom>
              <a:avLst/>
              <a:gdLst>
                <a:gd name="T0" fmla="*/ 0 w 153"/>
                <a:gd name="T1" fmla="*/ 155 h 213"/>
                <a:gd name="T2" fmla="*/ 52 w 153"/>
                <a:gd name="T3" fmla="*/ 213 h 213"/>
                <a:gd name="T4" fmla="*/ 153 w 153"/>
                <a:gd name="T5" fmla="*/ 132 h 213"/>
                <a:gd name="T6" fmla="*/ 43 w 153"/>
                <a:gd name="T7" fmla="*/ 0 h 213"/>
                <a:gd name="T8" fmla="*/ 0 w 153"/>
                <a:gd name="T9" fmla="*/ 155 h 213"/>
              </a:gdLst>
              <a:ahLst/>
              <a:cxnLst>
                <a:cxn ang="0">
                  <a:pos x="T0" y="T1"/>
                </a:cxn>
                <a:cxn ang="0">
                  <a:pos x="T2" y="T3"/>
                </a:cxn>
                <a:cxn ang="0">
                  <a:pos x="T4" y="T5"/>
                </a:cxn>
                <a:cxn ang="0">
                  <a:pos x="T6" y="T7"/>
                </a:cxn>
                <a:cxn ang="0">
                  <a:pos x="T8" y="T9"/>
                </a:cxn>
              </a:cxnLst>
              <a:rect l="0" t="0" r="r" b="b"/>
              <a:pathLst>
                <a:path w="153" h="213">
                  <a:moveTo>
                    <a:pt x="0" y="155"/>
                  </a:moveTo>
                  <a:lnTo>
                    <a:pt x="52" y="213"/>
                  </a:lnTo>
                  <a:lnTo>
                    <a:pt x="153" y="132"/>
                  </a:lnTo>
                  <a:lnTo>
                    <a:pt x="43" y="0"/>
                  </a:lnTo>
                  <a:lnTo>
                    <a:pt x="0" y="155"/>
                  </a:lnTo>
                  <a:close/>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5" name="Freeform 371">
              <a:extLst>
                <a:ext uri="{FF2B5EF4-FFF2-40B4-BE49-F238E27FC236}">
                  <a16:creationId xmlns:a16="http://schemas.microsoft.com/office/drawing/2014/main" id="{9CF913CB-C1FD-42E9-BF4C-50B4698978F8}"/>
                </a:ext>
              </a:extLst>
            </p:cNvPr>
            <p:cNvSpPr>
              <a:spLocks/>
            </p:cNvSpPr>
            <p:nvPr/>
          </p:nvSpPr>
          <p:spPr bwMode="auto">
            <a:xfrm>
              <a:off x="7282818" y="3995474"/>
              <a:ext cx="217385" cy="302634"/>
            </a:xfrm>
            <a:custGeom>
              <a:avLst/>
              <a:gdLst>
                <a:gd name="T0" fmla="*/ 0 w 153"/>
                <a:gd name="T1" fmla="*/ 155 h 213"/>
                <a:gd name="T2" fmla="*/ 52 w 153"/>
                <a:gd name="T3" fmla="*/ 213 h 213"/>
                <a:gd name="T4" fmla="*/ 153 w 153"/>
                <a:gd name="T5" fmla="*/ 132 h 213"/>
                <a:gd name="T6" fmla="*/ 43 w 153"/>
                <a:gd name="T7" fmla="*/ 0 h 213"/>
              </a:gdLst>
              <a:ahLst/>
              <a:cxnLst>
                <a:cxn ang="0">
                  <a:pos x="T0" y="T1"/>
                </a:cxn>
                <a:cxn ang="0">
                  <a:pos x="T2" y="T3"/>
                </a:cxn>
                <a:cxn ang="0">
                  <a:pos x="T4" y="T5"/>
                </a:cxn>
                <a:cxn ang="0">
                  <a:pos x="T6" y="T7"/>
                </a:cxn>
              </a:cxnLst>
              <a:rect l="0" t="0" r="r" b="b"/>
              <a:pathLst>
                <a:path w="153" h="213">
                  <a:moveTo>
                    <a:pt x="0" y="155"/>
                  </a:moveTo>
                  <a:lnTo>
                    <a:pt x="52" y="213"/>
                  </a:lnTo>
                  <a:lnTo>
                    <a:pt x="153" y="132"/>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6" name="Freeform 372">
              <a:extLst>
                <a:ext uri="{FF2B5EF4-FFF2-40B4-BE49-F238E27FC236}">
                  <a16:creationId xmlns:a16="http://schemas.microsoft.com/office/drawing/2014/main" id="{668E4D20-A2CB-4CCE-A1EE-7051EEF7DDAF}"/>
                </a:ext>
              </a:extLst>
            </p:cNvPr>
            <p:cNvSpPr>
              <a:spLocks/>
            </p:cNvSpPr>
            <p:nvPr/>
          </p:nvSpPr>
          <p:spPr bwMode="auto">
            <a:xfrm>
              <a:off x="7282818" y="3995474"/>
              <a:ext cx="217385" cy="302634"/>
            </a:xfrm>
            <a:custGeom>
              <a:avLst/>
              <a:gdLst>
                <a:gd name="T0" fmla="*/ 0 w 153"/>
                <a:gd name="T1" fmla="*/ 155 h 213"/>
                <a:gd name="T2" fmla="*/ 52 w 153"/>
                <a:gd name="T3" fmla="*/ 213 h 213"/>
                <a:gd name="T4" fmla="*/ 153 w 153"/>
                <a:gd name="T5" fmla="*/ 132 h 213"/>
                <a:gd name="T6" fmla="*/ 43 w 153"/>
                <a:gd name="T7" fmla="*/ 0 h 213"/>
              </a:gdLst>
              <a:ahLst/>
              <a:cxnLst>
                <a:cxn ang="0">
                  <a:pos x="T0" y="T1"/>
                </a:cxn>
                <a:cxn ang="0">
                  <a:pos x="T2" y="T3"/>
                </a:cxn>
                <a:cxn ang="0">
                  <a:pos x="T4" y="T5"/>
                </a:cxn>
                <a:cxn ang="0">
                  <a:pos x="T6" y="T7"/>
                </a:cxn>
              </a:cxnLst>
              <a:rect l="0" t="0" r="r" b="b"/>
              <a:pathLst>
                <a:path w="153" h="213">
                  <a:moveTo>
                    <a:pt x="0" y="155"/>
                  </a:moveTo>
                  <a:lnTo>
                    <a:pt x="52" y="213"/>
                  </a:lnTo>
                  <a:lnTo>
                    <a:pt x="153" y="132"/>
                  </a:lnTo>
                  <a:lnTo>
                    <a:pt x="43" y="0"/>
                  </a:ln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7" name="Freeform 373">
              <a:extLst>
                <a:ext uri="{FF2B5EF4-FFF2-40B4-BE49-F238E27FC236}">
                  <a16:creationId xmlns:a16="http://schemas.microsoft.com/office/drawing/2014/main" id="{4A6B2B5D-0D3A-44B6-99F9-A368745DEE1E}"/>
                </a:ext>
              </a:extLst>
            </p:cNvPr>
            <p:cNvSpPr>
              <a:spLocks/>
            </p:cNvSpPr>
            <p:nvPr/>
          </p:nvSpPr>
          <p:spPr bwMode="auto">
            <a:xfrm>
              <a:off x="7066854" y="4674625"/>
              <a:ext cx="49729" cy="0"/>
            </a:xfrm>
            <a:custGeom>
              <a:avLst/>
              <a:gdLst>
                <a:gd name="T0" fmla="*/ 0 w 35"/>
                <a:gd name="T1" fmla="*/ 35 w 35"/>
                <a:gd name="T2" fmla="*/ 0 w 35"/>
              </a:gdLst>
              <a:ahLst/>
              <a:cxnLst>
                <a:cxn ang="0">
                  <a:pos x="T0" y="0"/>
                </a:cxn>
                <a:cxn ang="0">
                  <a:pos x="T1" y="0"/>
                </a:cxn>
                <a:cxn ang="0">
                  <a:pos x="T2" y="0"/>
                </a:cxn>
              </a:cxnLst>
              <a:rect l="0" t="0" r="r" b="b"/>
              <a:pathLst>
                <a:path w="35">
                  <a:moveTo>
                    <a:pt x="0" y="0"/>
                  </a:moveTo>
                  <a:lnTo>
                    <a:pt x="35" y="0"/>
                  </a:lnTo>
                  <a:lnTo>
                    <a:pt x="0" y="0"/>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8" name="Line 374">
              <a:extLst>
                <a:ext uri="{FF2B5EF4-FFF2-40B4-BE49-F238E27FC236}">
                  <a16:creationId xmlns:a16="http://schemas.microsoft.com/office/drawing/2014/main" id="{1AB47878-BBC9-47C0-8CCB-442272FBB66B}"/>
                </a:ext>
              </a:extLst>
            </p:cNvPr>
            <p:cNvSpPr>
              <a:spLocks noChangeShapeType="1"/>
            </p:cNvSpPr>
            <p:nvPr/>
          </p:nvSpPr>
          <p:spPr bwMode="auto">
            <a:xfrm>
              <a:off x="7066854" y="4674625"/>
              <a:ext cx="49729"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46" name="Line 375">
              <a:extLst>
                <a:ext uri="{FF2B5EF4-FFF2-40B4-BE49-F238E27FC236}">
                  <a16:creationId xmlns:a16="http://schemas.microsoft.com/office/drawing/2014/main" id="{6DEF27CB-AB76-414E-8DDF-36ECC05CAE53}"/>
                </a:ext>
              </a:extLst>
            </p:cNvPr>
            <p:cNvSpPr>
              <a:spLocks noChangeShapeType="1"/>
            </p:cNvSpPr>
            <p:nvPr/>
          </p:nvSpPr>
          <p:spPr bwMode="auto">
            <a:xfrm>
              <a:off x="7066854" y="4674625"/>
              <a:ext cx="49729"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47" name="Freeform 376">
              <a:extLst>
                <a:ext uri="{FF2B5EF4-FFF2-40B4-BE49-F238E27FC236}">
                  <a16:creationId xmlns:a16="http://schemas.microsoft.com/office/drawing/2014/main" id="{493D3035-C7F3-4BDE-8027-D6DF7F1021BC}"/>
                </a:ext>
              </a:extLst>
            </p:cNvPr>
            <p:cNvSpPr>
              <a:spLocks/>
            </p:cNvSpPr>
            <p:nvPr/>
          </p:nvSpPr>
          <p:spPr bwMode="auto">
            <a:xfrm>
              <a:off x="7066854" y="4732877"/>
              <a:ext cx="49729" cy="0"/>
            </a:xfrm>
            <a:custGeom>
              <a:avLst/>
              <a:gdLst>
                <a:gd name="T0" fmla="*/ 0 w 35"/>
                <a:gd name="T1" fmla="*/ 35 w 35"/>
                <a:gd name="T2" fmla="*/ 0 w 35"/>
              </a:gdLst>
              <a:ahLst/>
              <a:cxnLst>
                <a:cxn ang="0">
                  <a:pos x="T0" y="0"/>
                </a:cxn>
                <a:cxn ang="0">
                  <a:pos x="T1" y="0"/>
                </a:cxn>
                <a:cxn ang="0">
                  <a:pos x="T2" y="0"/>
                </a:cxn>
              </a:cxnLst>
              <a:rect l="0" t="0" r="r" b="b"/>
              <a:pathLst>
                <a:path w="35">
                  <a:moveTo>
                    <a:pt x="0" y="0"/>
                  </a:moveTo>
                  <a:lnTo>
                    <a:pt x="35" y="0"/>
                  </a:lnTo>
                  <a:lnTo>
                    <a:pt x="0" y="0"/>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16" name="Line 377">
              <a:extLst>
                <a:ext uri="{FF2B5EF4-FFF2-40B4-BE49-F238E27FC236}">
                  <a16:creationId xmlns:a16="http://schemas.microsoft.com/office/drawing/2014/main" id="{2827C1B2-8B76-44B7-9479-E11F4A928CD0}"/>
                </a:ext>
              </a:extLst>
            </p:cNvPr>
            <p:cNvSpPr>
              <a:spLocks noChangeShapeType="1"/>
            </p:cNvSpPr>
            <p:nvPr/>
          </p:nvSpPr>
          <p:spPr bwMode="auto">
            <a:xfrm>
              <a:off x="7066854" y="4732877"/>
              <a:ext cx="49729"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79" name="Line 378">
              <a:extLst>
                <a:ext uri="{FF2B5EF4-FFF2-40B4-BE49-F238E27FC236}">
                  <a16:creationId xmlns:a16="http://schemas.microsoft.com/office/drawing/2014/main" id="{658E0B72-B446-47D1-9912-5E3A483CDEA5}"/>
                </a:ext>
              </a:extLst>
            </p:cNvPr>
            <p:cNvSpPr>
              <a:spLocks noChangeShapeType="1"/>
            </p:cNvSpPr>
            <p:nvPr/>
          </p:nvSpPr>
          <p:spPr bwMode="auto">
            <a:xfrm>
              <a:off x="7066854" y="4732877"/>
              <a:ext cx="49729"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80" name="Oval 325">
              <a:extLst>
                <a:ext uri="{FF2B5EF4-FFF2-40B4-BE49-F238E27FC236}">
                  <a16:creationId xmlns:a16="http://schemas.microsoft.com/office/drawing/2014/main" id="{57928FE0-4723-4AC8-B418-BA76A6108E0F}"/>
                </a:ext>
              </a:extLst>
            </p:cNvPr>
            <p:cNvSpPr>
              <a:spLocks noChangeArrowheads="1"/>
            </p:cNvSpPr>
            <p:nvPr/>
          </p:nvSpPr>
          <p:spPr bwMode="auto">
            <a:xfrm>
              <a:off x="6570989" y="3404415"/>
              <a:ext cx="76725"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782" name="Group 781">
            <a:extLst>
              <a:ext uri="{FF2B5EF4-FFF2-40B4-BE49-F238E27FC236}">
                <a16:creationId xmlns:a16="http://schemas.microsoft.com/office/drawing/2014/main" id="{37DA55DF-D796-4846-8FE6-FADB8490DD35}"/>
              </a:ext>
            </a:extLst>
          </p:cNvPr>
          <p:cNvGrpSpPr/>
          <p:nvPr/>
        </p:nvGrpSpPr>
        <p:grpSpPr>
          <a:xfrm>
            <a:off x="4259209" y="8502339"/>
            <a:ext cx="6103193" cy="221659"/>
            <a:chOff x="566618" y="4879221"/>
            <a:chExt cx="8058872" cy="292688"/>
          </a:xfrm>
        </p:grpSpPr>
        <p:sp>
          <p:nvSpPr>
            <p:cNvPr id="801" name="Rectangle 395">
              <a:extLst>
                <a:ext uri="{FF2B5EF4-FFF2-40B4-BE49-F238E27FC236}">
                  <a16:creationId xmlns:a16="http://schemas.microsoft.com/office/drawing/2014/main" id="{346691C0-328C-4989-ABF4-4C39D79EEB92}"/>
                </a:ext>
              </a:extLst>
            </p:cNvPr>
            <p:cNvSpPr>
              <a:spLocks noChangeArrowheads="1"/>
            </p:cNvSpPr>
            <p:nvPr/>
          </p:nvSpPr>
          <p:spPr bwMode="auto">
            <a:xfrm>
              <a:off x="8480567" y="4879221"/>
              <a:ext cx="144923" cy="292688"/>
            </a:xfrm>
            <a:prstGeom prst="rect">
              <a:avLst/>
            </a:pr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04" name="Rectangle 397">
              <a:extLst>
                <a:ext uri="{FF2B5EF4-FFF2-40B4-BE49-F238E27FC236}">
                  <a16:creationId xmlns:a16="http://schemas.microsoft.com/office/drawing/2014/main" id="{164C2879-D721-4345-B42B-3C16AEDBC7F9}"/>
                </a:ext>
              </a:extLst>
            </p:cNvPr>
            <p:cNvSpPr>
              <a:spLocks noChangeArrowheads="1"/>
            </p:cNvSpPr>
            <p:nvPr/>
          </p:nvSpPr>
          <p:spPr bwMode="auto">
            <a:xfrm>
              <a:off x="566618" y="4879221"/>
              <a:ext cx="142082" cy="289847"/>
            </a:xfrm>
            <a:prstGeom prst="rect">
              <a:avLst/>
            </a:pr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sp>
        <p:nvSpPr>
          <p:cNvPr id="808" name="Freeform 399">
            <a:extLst>
              <a:ext uri="{FF2B5EF4-FFF2-40B4-BE49-F238E27FC236}">
                <a16:creationId xmlns:a16="http://schemas.microsoft.com/office/drawing/2014/main" id="{5FFACA04-6AFE-488A-A356-DDDD03C7576F}"/>
              </a:ext>
            </a:extLst>
          </p:cNvPr>
          <p:cNvSpPr>
            <a:spLocks/>
          </p:cNvSpPr>
          <p:nvPr/>
        </p:nvSpPr>
        <p:spPr bwMode="auto">
          <a:xfrm>
            <a:off x="4068755" y="8428094"/>
            <a:ext cx="6499167" cy="120515"/>
          </a:xfrm>
          <a:custGeom>
            <a:avLst/>
            <a:gdLst>
              <a:gd name="T0" fmla="*/ 2882 w 2908"/>
              <a:gd name="T1" fmla="*/ 54 h 54"/>
              <a:gd name="T2" fmla="*/ 26 w 2908"/>
              <a:gd name="T3" fmla="*/ 54 h 54"/>
              <a:gd name="T4" fmla="*/ 0 w 2908"/>
              <a:gd name="T5" fmla="*/ 27 h 54"/>
              <a:gd name="T6" fmla="*/ 26 w 2908"/>
              <a:gd name="T7" fmla="*/ 0 h 54"/>
              <a:gd name="T8" fmla="*/ 2882 w 2908"/>
              <a:gd name="T9" fmla="*/ 0 h 54"/>
              <a:gd name="T10" fmla="*/ 2908 w 2908"/>
              <a:gd name="T11" fmla="*/ 27 h 54"/>
              <a:gd name="T12" fmla="*/ 2882 w 2908"/>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2908" h="54">
                <a:moveTo>
                  <a:pt x="2882" y="54"/>
                </a:moveTo>
                <a:cubicBezTo>
                  <a:pt x="26" y="54"/>
                  <a:pt x="26" y="54"/>
                  <a:pt x="26" y="54"/>
                </a:cubicBezTo>
                <a:cubicBezTo>
                  <a:pt x="12" y="54"/>
                  <a:pt x="0" y="42"/>
                  <a:pt x="0" y="27"/>
                </a:cubicBezTo>
                <a:cubicBezTo>
                  <a:pt x="0" y="12"/>
                  <a:pt x="12" y="0"/>
                  <a:pt x="26" y="0"/>
                </a:cubicBezTo>
                <a:cubicBezTo>
                  <a:pt x="2882" y="0"/>
                  <a:pt x="2882" y="0"/>
                  <a:pt x="2882" y="0"/>
                </a:cubicBezTo>
                <a:cubicBezTo>
                  <a:pt x="2896" y="0"/>
                  <a:pt x="2908" y="12"/>
                  <a:pt x="2908" y="27"/>
                </a:cubicBezTo>
                <a:cubicBezTo>
                  <a:pt x="2908" y="42"/>
                  <a:pt x="2896" y="54"/>
                  <a:pt x="2882" y="54"/>
                </a:cubicBezTo>
                <a:close/>
              </a:path>
            </a:pathLst>
          </a:cu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Tree>
    <p:extLst>
      <p:ext uri="{BB962C8B-B14F-4D97-AF65-F5344CB8AC3E}">
        <p14:creationId xmlns:p14="http://schemas.microsoft.com/office/powerpoint/2010/main" val="191388482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27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76"/>
                                        </p:tgtEl>
                                      </p:cBhvr>
                                      <p:by x="0" y="0"/>
                                    </p:animScale>
                                  </p:childTnLst>
                                </p:cTn>
                              </p:par>
                              <p:par>
                                <p:cTn id="9" presetID="6" presetClass="emph" presetSubtype="0" decel="100000" fill="hold" grpId="2" nodeType="withEffect">
                                  <p:stCondLst>
                                    <p:cond delay="900"/>
                                  </p:stCondLst>
                                  <p:childTnLst>
                                    <p:animScale>
                                      <p:cBhvr>
                                        <p:cTn id="10" dur="500" fill="hold"/>
                                        <p:tgtEl>
                                          <p:spTgt spid="276"/>
                                        </p:tgtEl>
                                      </p:cBhvr>
                                      <p:by x="90000" y="90000"/>
                                    </p:animScale>
                                  </p:childTnLst>
                                </p:cTn>
                              </p:par>
                              <p:par>
                                <p:cTn id="11" presetID="10" presetClass="entr" presetSubtype="0" fill="hold" grpId="0" nodeType="withEffect">
                                  <p:stCondLst>
                                    <p:cond delay="50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42" presetClass="path" presetSubtype="0" decel="100000" fill="hold" grpId="1" nodeType="withEffect">
                                  <p:stCondLst>
                                    <p:cond delay="500"/>
                                  </p:stCondLst>
                                  <p:childTnLst>
                                    <p:animMotion origin="layout" path="M -7.42915E-7 5.85565E-7 L -0.03676 5.85565E-7 " pathEditMode="relative" rAng="0" ptsTypes="AA">
                                      <p:cBhvr>
                                        <p:cTn id="15" dur="500" spd="-100000" fill="hold"/>
                                        <p:tgtEl>
                                          <p:spTgt spid="290"/>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animBg="1"/>
      <p:bldP spid="276" grpId="1" animBg="1"/>
      <p:bldP spid="276" grpId="2" animBg="1"/>
      <p:bldP spid="290" grpId="0"/>
      <p:bldP spid="290"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81" name="Rectangle 280">
            <a:extLst>
              <a:ext uri="{FF2B5EF4-FFF2-40B4-BE49-F238E27FC236}">
                <a16:creationId xmlns:a16="http://schemas.microsoft.com/office/drawing/2014/main" id="{FA189CB8-C9DE-4A01-88C2-FFF6CE83C41E}"/>
              </a:ext>
            </a:extLst>
          </p:cNvPr>
          <p:cNvSpPr/>
          <p:nvPr/>
        </p:nvSpPr>
        <p:spPr>
          <a:xfrm>
            <a:off x="6236211" y="1773700"/>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2" name="Rectangle 281">
            <a:extLst>
              <a:ext uri="{FF2B5EF4-FFF2-40B4-BE49-F238E27FC236}">
                <a16:creationId xmlns:a16="http://schemas.microsoft.com/office/drawing/2014/main" id="{BCA8D483-A881-4B08-8BC6-38279BFC18AB}"/>
              </a:ext>
            </a:extLst>
          </p:cNvPr>
          <p:cNvSpPr/>
          <p:nvPr/>
        </p:nvSpPr>
        <p:spPr>
          <a:xfrm>
            <a:off x="6236211" y="2605098"/>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3" name="Rectangle 282">
            <a:extLst>
              <a:ext uri="{FF2B5EF4-FFF2-40B4-BE49-F238E27FC236}">
                <a16:creationId xmlns:a16="http://schemas.microsoft.com/office/drawing/2014/main" id="{FF177984-80BA-4714-91BC-FC48C8BA49D1}"/>
              </a:ext>
            </a:extLst>
          </p:cNvPr>
          <p:cNvSpPr/>
          <p:nvPr/>
        </p:nvSpPr>
        <p:spPr>
          <a:xfrm>
            <a:off x="6236211" y="3436497"/>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4" name="Rectangle 283">
            <a:extLst>
              <a:ext uri="{FF2B5EF4-FFF2-40B4-BE49-F238E27FC236}">
                <a16:creationId xmlns:a16="http://schemas.microsoft.com/office/drawing/2014/main" id="{A4117F94-0EF7-4137-8912-BB46C6729977}"/>
              </a:ext>
            </a:extLst>
          </p:cNvPr>
          <p:cNvSpPr/>
          <p:nvPr/>
        </p:nvSpPr>
        <p:spPr>
          <a:xfrm>
            <a:off x="6236211" y="4267895"/>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5" name="Rectangle 284">
            <a:extLst>
              <a:ext uri="{FF2B5EF4-FFF2-40B4-BE49-F238E27FC236}">
                <a16:creationId xmlns:a16="http://schemas.microsoft.com/office/drawing/2014/main" id="{82045190-4B07-485D-8BB6-11B172A4B9AD}"/>
              </a:ext>
            </a:extLst>
          </p:cNvPr>
          <p:cNvSpPr/>
          <p:nvPr/>
        </p:nvSpPr>
        <p:spPr>
          <a:xfrm>
            <a:off x="6236211" y="5930689"/>
            <a:ext cx="2093274" cy="303861"/>
          </a:xfrm>
          <a:prstGeom prst="rect">
            <a:avLst/>
          </a:prstGeom>
          <a:solidFill>
            <a:schemeClr val="accent6"/>
          </a:solidFill>
          <a:ln w="25400">
            <a:solidFill>
              <a:schemeClr val="tx2">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6" name="Rectangle 285">
            <a:extLst>
              <a:ext uri="{FF2B5EF4-FFF2-40B4-BE49-F238E27FC236}">
                <a16:creationId xmlns:a16="http://schemas.microsoft.com/office/drawing/2014/main" id="{FCEAA1D7-2BC4-4914-BB57-8FD579509BF5}"/>
              </a:ext>
            </a:extLst>
          </p:cNvPr>
          <p:cNvSpPr/>
          <p:nvPr/>
        </p:nvSpPr>
        <p:spPr>
          <a:xfrm>
            <a:off x="6236211" y="5099294"/>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0" name="Rectangle 279">
            <a:extLst>
              <a:ext uri="{FF2B5EF4-FFF2-40B4-BE49-F238E27FC236}">
                <a16:creationId xmlns:a16="http://schemas.microsoft.com/office/drawing/2014/main" id="{1ED957AD-94AB-45BE-8C3E-200CCDF0D1AF}"/>
              </a:ext>
            </a:extLst>
          </p:cNvPr>
          <p:cNvSpPr/>
          <p:nvPr/>
        </p:nvSpPr>
        <p:spPr>
          <a:xfrm>
            <a:off x="6236211" y="5930689"/>
            <a:ext cx="2093274" cy="303861"/>
          </a:xfrm>
          <a:prstGeom prst="rect">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nvGrpSpPr>
          <p:cNvPr id="7" name="Group 6">
            <a:extLst>
              <a:ext uri="{FF2B5EF4-FFF2-40B4-BE49-F238E27FC236}">
                <a16:creationId xmlns:a16="http://schemas.microsoft.com/office/drawing/2014/main" id="{F722F9CA-7AB1-4610-8ADD-4090CE8950F0}"/>
              </a:ext>
            </a:extLst>
          </p:cNvPr>
          <p:cNvGrpSpPr/>
          <p:nvPr/>
        </p:nvGrpSpPr>
        <p:grpSpPr>
          <a:xfrm>
            <a:off x="6071150" y="114098"/>
            <a:ext cx="2530043" cy="9220754"/>
            <a:chOff x="3794468" y="598756"/>
            <a:chExt cx="1581277" cy="5235526"/>
          </a:xfrm>
        </p:grpSpPr>
        <p:sp>
          <p:nvSpPr>
            <p:cNvPr id="288" name="Rectangle 287">
              <a:extLst>
                <a:ext uri="{FF2B5EF4-FFF2-40B4-BE49-F238E27FC236}">
                  <a16:creationId xmlns:a16="http://schemas.microsoft.com/office/drawing/2014/main" id="{327D9701-A76C-4F9D-8137-2CEC3DEB231F}"/>
                </a:ext>
              </a:extLst>
            </p:cNvPr>
            <p:cNvSpPr/>
            <p:nvPr/>
          </p:nvSpPr>
          <p:spPr>
            <a:xfrm>
              <a:off x="3794468" y="598756"/>
              <a:ext cx="183885" cy="5235526"/>
            </a:xfrm>
            <a:prstGeom prst="rect">
              <a:avLst/>
            </a:prstGeom>
            <a:solidFill>
              <a:schemeClr val="accent4"/>
            </a:solidFill>
            <a:ln w="25400">
              <a:solidFill>
                <a:schemeClr val="tx2">
                  <a:lumMod val="9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9" name="Rectangle 288">
              <a:extLst>
                <a:ext uri="{FF2B5EF4-FFF2-40B4-BE49-F238E27FC236}">
                  <a16:creationId xmlns:a16="http://schemas.microsoft.com/office/drawing/2014/main" id="{0353EB1B-FD42-41DA-AB95-48461E70CDC5}"/>
                </a:ext>
              </a:extLst>
            </p:cNvPr>
            <p:cNvSpPr/>
            <p:nvPr/>
          </p:nvSpPr>
          <p:spPr>
            <a:xfrm>
              <a:off x="5191860" y="598756"/>
              <a:ext cx="183885" cy="5235526"/>
            </a:xfrm>
            <a:prstGeom prst="rect">
              <a:avLst/>
            </a:prstGeom>
            <a:solidFill>
              <a:schemeClr val="accent4"/>
            </a:solidFill>
            <a:ln w="25400">
              <a:solidFill>
                <a:schemeClr val="tx2">
                  <a:lumMod val="9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830" name="Rectangle 829">
            <a:extLst>
              <a:ext uri="{FF2B5EF4-FFF2-40B4-BE49-F238E27FC236}">
                <a16:creationId xmlns:a16="http://schemas.microsoft.com/office/drawing/2014/main" id="{D19EF3A5-3026-44E5-B63A-D5D8970A172A}"/>
              </a:ext>
            </a:extLst>
          </p:cNvPr>
          <p:cNvSpPr/>
          <p:nvPr/>
        </p:nvSpPr>
        <p:spPr>
          <a:xfrm>
            <a:off x="449815" y="-2149743"/>
            <a:ext cx="13730771" cy="412421"/>
          </a:xfrm>
          <a:prstGeom prst="rect">
            <a:avLst/>
          </a:prstGeom>
        </p:spPr>
        <p:txBody>
          <a:bodyPr wrap="square">
            <a:spAutoFit/>
          </a:bodyPr>
          <a:lstStyle/>
          <a:p>
            <a:pPr algn="ctr" defTabSz="731520">
              <a:spcAft>
                <a:spcPts val="2880"/>
              </a:spcAft>
            </a:pPr>
            <a:r>
              <a:rPr lang="en-US" sz="2000" dirty="0">
                <a:solidFill>
                  <a:prstClr val="white"/>
                </a:solidFill>
              </a:rPr>
              <a:t>Product team would like to leverage technologies (e.g., cloud) to make a better product faster</a:t>
            </a:r>
          </a:p>
        </p:txBody>
      </p:sp>
      <p:grpSp>
        <p:nvGrpSpPr>
          <p:cNvPr id="277" name="Group 276">
            <a:extLst>
              <a:ext uri="{FF2B5EF4-FFF2-40B4-BE49-F238E27FC236}">
                <a16:creationId xmlns:a16="http://schemas.microsoft.com/office/drawing/2014/main" id="{DF93CE0D-B48B-41BD-B5A4-9CE03C35359A}"/>
              </a:ext>
            </a:extLst>
          </p:cNvPr>
          <p:cNvGrpSpPr/>
          <p:nvPr/>
        </p:nvGrpSpPr>
        <p:grpSpPr>
          <a:xfrm>
            <a:off x="6071150" y="114098"/>
            <a:ext cx="2530043" cy="9220754"/>
            <a:chOff x="3794468" y="598756"/>
            <a:chExt cx="1581277" cy="5235526"/>
          </a:xfrm>
          <a:solidFill>
            <a:schemeClr val="accent4"/>
          </a:solidFill>
        </p:grpSpPr>
        <p:sp>
          <p:nvSpPr>
            <p:cNvPr id="278" name="Rectangle 277">
              <a:extLst>
                <a:ext uri="{FF2B5EF4-FFF2-40B4-BE49-F238E27FC236}">
                  <a16:creationId xmlns:a16="http://schemas.microsoft.com/office/drawing/2014/main" id="{5408EBF3-B512-4919-A1E6-3150E23F7902}"/>
                </a:ext>
              </a:extLst>
            </p:cNvPr>
            <p:cNvSpPr/>
            <p:nvPr/>
          </p:nvSpPr>
          <p:spPr>
            <a:xfrm>
              <a:off x="3794468" y="598756"/>
              <a:ext cx="183885" cy="5235526"/>
            </a:xfrm>
            <a:prstGeom prst="rect">
              <a:avLst/>
            </a:pr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79" name="Rectangle 278">
              <a:extLst>
                <a:ext uri="{FF2B5EF4-FFF2-40B4-BE49-F238E27FC236}">
                  <a16:creationId xmlns:a16="http://schemas.microsoft.com/office/drawing/2014/main" id="{ACB6E73B-E01A-4F7A-AC56-11644AF031AA}"/>
                </a:ext>
              </a:extLst>
            </p:cNvPr>
            <p:cNvSpPr/>
            <p:nvPr/>
          </p:nvSpPr>
          <p:spPr>
            <a:xfrm>
              <a:off x="5191860" y="598756"/>
              <a:ext cx="183885" cy="5235526"/>
            </a:xfrm>
            <a:prstGeom prst="rect">
              <a:avLst/>
            </a:pr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6" name="Oval 15">
            <a:extLst>
              <a:ext uri="{FF2B5EF4-FFF2-40B4-BE49-F238E27FC236}">
                <a16:creationId xmlns:a16="http://schemas.microsoft.com/office/drawing/2014/main" id="{09A2B1C6-B7DC-4A16-83BB-9BD42578CA2F}"/>
              </a:ext>
            </a:extLst>
          </p:cNvPr>
          <p:cNvSpPr/>
          <p:nvPr/>
        </p:nvSpPr>
        <p:spPr>
          <a:xfrm>
            <a:off x="5901587" y="-1465666"/>
            <a:ext cx="2827226" cy="2827226"/>
          </a:xfrm>
          <a:prstGeom prst="ellipse">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nvGrpSpPr>
          <p:cNvPr id="3" name="Group 2">
            <a:extLst>
              <a:ext uri="{FF2B5EF4-FFF2-40B4-BE49-F238E27FC236}">
                <a16:creationId xmlns:a16="http://schemas.microsoft.com/office/drawing/2014/main" id="{4E573F8D-EF66-454F-81DE-B6FBC6358857}"/>
              </a:ext>
            </a:extLst>
          </p:cNvPr>
          <p:cNvGrpSpPr/>
          <p:nvPr/>
        </p:nvGrpSpPr>
        <p:grpSpPr>
          <a:xfrm>
            <a:off x="6818742" y="195758"/>
            <a:ext cx="992920" cy="992920"/>
            <a:chOff x="3944651" y="-615005"/>
            <a:chExt cx="1209822" cy="1209822"/>
          </a:xfrm>
        </p:grpSpPr>
        <p:pic>
          <p:nvPicPr>
            <p:cNvPr id="31" name="Picture 30">
              <a:extLst>
                <a:ext uri="{FF2B5EF4-FFF2-40B4-BE49-F238E27FC236}">
                  <a16:creationId xmlns:a16="http://schemas.microsoft.com/office/drawing/2014/main" id="{92132CDF-DBB3-4567-BA42-6553FDF81CF7}"/>
                </a:ext>
              </a:extLst>
            </p:cNvPr>
            <p:cNvPicPr>
              <a:picLocks/>
            </p:cNvPicPr>
            <p:nvPr/>
          </p:nvPicPr>
          <p:blipFill>
            <a:blip r:embed="rId3"/>
            <a:stretch>
              <a:fillRect/>
            </a:stretch>
          </p:blipFill>
          <p:spPr>
            <a:xfrm>
              <a:off x="3944651" y="-615005"/>
              <a:ext cx="1209822" cy="1209822"/>
            </a:xfrm>
            <a:prstGeom prst="rect">
              <a:avLst/>
            </a:prstGeom>
          </p:spPr>
        </p:pic>
        <p:sp>
          <p:nvSpPr>
            <p:cNvPr id="156" name="Freeform: Shape 155">
              <a:extLst>
                <a:ext uri="{FF2B5EF4-FFF2-40B4-BE49-F238E27FC236}">
                  <a16:creationId xmlns:a16="http://schemas.microsoft.com/office/drawing/2014/main" id="{2E0C602A-F9B9-40D7-860E-6176B887F16D}"/>
                </a:ext>
              </a:extLst>
            </p:cNvPr>
            <p:cNvSpPr/>
            <p:nvPr/>
          </p:nvSpPr>
          <p:spPr>
            <a:xfrm>
              <a:off x="4269067" y="-376667"/>
              <a:ext cx="566489" cy="662794"/>
            </a:xfrm>
            <a:custGeom>
              <a:avLst/>
              <a:gdLst>
                <a:gd name="connsiteX0" fmla="*/ 285750 w 571500"/>
                <a:gd name="connsiteY0" fmla="*/ 0 h 662940"/>
                <a:gd name="connsiteX1" fmla="*/ 571500 w 571500"/>
                <a:gd name="connsiteY1" fmla="*/ 285750 h 662940"/>
                <a:gd name="connsiteX2" fmla="*/ 487806 w 571500"/>
                <a:gd name="connsiteY2" fmla="*/ 487806 h 662940"/>
                <a:gd name="connsiteX3" fmla="*/ 484091 w 571500"/>
                <a:gd name="connsiteY3" fmla="*/ 490871 h 662940"/>
                <a:gd name="connsiteX4" fmla="*/ 469704 w 571500"/>
                <a:gd name="connsiteY4" fmla="*/ 527329 h 662940"/>
                <a:gd name="connsiteX5" fmla="*/ 408625 w 571500"/>
                <a:gd name="connsiteY5" fmla="*/ 662939 h 662940"/>
                <a:gd name="connsiteX6" fmla="*/ 168595 w 571500"/>
                <a:gd name="connsiteY6" fmla="*/ 662940 h 662940"/>
                <a:gd name="connsiteX7" fmla="*/ 110731 w 571500"/>
                <a:gd name="connsiteY7" fmla="*/ 537331 h 662940"/>
                <a:gd name="connsiteX8" fmla="*/ 79112 w 571500"/>
                <a:gd name="connsiteY8" fmla="*/ 482252 h 662940"/>
                <a:gd name="connsiteX9" fmla="*/ 48802 w 571500"/>
                <a:gd name="connsiteY9" fmla="*/ 445515 h 662940"/>
                <a:gd name="connsiteX10" fmla="*/ 0 w 571500"/>
                <a:gd name="connsiteY10" fmla="*/ 285750 h 662940"/>
                <a:gd name="connsiteX11" fmla="*/ 285750 w 571500"/>
                <a:gd name="connsiteY11" fmla="*/ 0 h 662940"/>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9112 w 571500"/>
                <a:gd name="connsiteY8" fmla="*/ 482252 h 668655"/>
                <a:gd name="connsiteX9" fmla="*/ 48802 w 571500"/>
                <a:gd name="connsiteY9" fmla="*/ 44551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9112 w 571500"/>
                <a:gd name="connsiteY8" fmla="*/ 482252 h 668655"/>
                <a:gd name="connsiteX9" fmla="*/ 45972 w 571500"/>
                <a:gd name="connsiteY9" fmla="*/ 44834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0622 w 571500"/>
                <a:gd name="connsiteY8" fmla="*/ 487912 h 668655"/>
                <a:gd name="connsiteX9" fmla="*/ 45972 w 571500"/>
                <a:gd name="connsiteY9" fmla="*/ 44834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0622 w 571500"/>
                <a:gd name="connsiteY8" fmla="*/ 487912 h 668655"/>
                <a:gd name="connsiteX9" fmla="*/ 45972 w 571500"/>
                <a:gd name="connsiteY9" fmla="*/ 448345 h 668655"/>
                <a:gd name="connsiteX10" fmla="*/ 0 w 571500"/>
                <a:gd name="connsiteY10" fmla="*/ 285750 h 668655"/>
                <a:gd name="connsiteX11" fmla="*/ 285750 w 571500"/>
                <a:gd name="connsiteY11" fmla="*/ 0 h 66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0" h="668655">
                  <a:moveTo>
                    <a:pt x="285750" y="0"/>
                  </a:moveTo>
                  <a:cubicBezTo>
                    <a:pt x="443565" y="0"/>
                    <a:pt x="571500" y="127935"/>
                    <a:pt x="571500" y="285750"/>
                  </a:cubicBezTo>
                  <a:cubicBezTo>
                    <a:pt x="571500" y="364657"/>
                    <a:pt x="539517" y="436095"/>
                    <a:pt x="487806" y="487806"/>
                  </a:cubicBezTo>
                  <a:lnTo>
                    <a:pt x="484091" y="490871"/>
                  </a:lnTo>
                  <a:lnTo>
                    <a:pt x="469704" y="527329"/>
                  </a:lnTo>
                  <a:cubicBezTo>
                    <a:pt x="448392" y="572770"/>
                    <a:pt x="416776" y="590987"/>
                    <a:pt x="408625" y="662939"/>
                  </a:cubicBezTo>
                  <a:cubicBezTo>
                    <a:pt x="328615" y="662939"/>
                    <a:pt x="242890" y="668655"/>
                    <a:pt x="162880" y="668655"/>
                  </a:cubicBezTo>
                  <a:cubicBezTo>
                    <a:pt x="152879" y="619285"/>
                    <a:pt x="135020" y="576343"/>
                    <a:pt x="110731" y="537331"/>
                  </a:cubicBezTo>
                  <a:lnTo>
                    <a:pt x="70622" y="487912"/>
                  </a:lnTo>
                  <a:lnTo>
                    <a:pt x="45972" y="448345"/>
                  </a:lnTo>
                  <a:cubicBezTo>
                    <a:pt x="15161" y="402739"/>
                    <a:pt x="0" y="344931"/>
                    <a:pt x="0" y="285750"/>
                  </a:cubicBezTo>
                  <a:cubicBezTo>
                    <a:pt x="0" y="127935"/>
                    <a:pt x="127935" y="0"/>
                    <a:pt x="285750" y="0"/>
                  </a:cubicBezTo>
                  <a:close/>
                </a:path>
              </a:pathLst>
            </a:custGeom>
            <a:solidFill>
              <a:schemeClr val="tx1">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grpSp>
        <p:nvGrpSpPr>
          <p:cNvPr id="295" name="Group 294">
            <a:extLst>
              <a:ext uri="{FF2B5EF4-FFF2-40B4-BE49-F238E27FC236}">
                <a16:creationId xmlns:a16="http://schemas.microsoft.com/office/drawing/2014/main" id="{1AF57EF4-0C1F-48C2-951D-90676217EF0C}"/>
              </a:ext>
            </a:extLst>
          </p:cNvPr>
          <p:cNvGrpSpPr/>
          <p:nvPr/>
        </p:nvGrpSpPr>
        <p:grpSpPr>
          <a:xfrm>
            <a:off x="6216493" y="6864637"/>
            <a:ext cx="1048046" cy="2082896"/>
            <a:chOff x="3151084" y="2716740"/>
            <a:chExt cx="1383876" cy="2750332"/>
          </a:xfrm>
        </p:grpSpPr>
        <p:sp>
          <p:nvSpPr>
            <p:cNvPr id="296" name="Freeform: Shape 295">
              <a:extLst>
                <a:ext uri="{FF2B5EF4-FFF2-40B4-BE49-F238E27FC236}">
                  <a16:creationId xmlns:a16="http://schemas.microsoft.com/office/drawing/2014/main" id="{DF7E3E21-E0B7-4F35-AA6A-2CF482BD9D5E}"/>
                </a:ext>
              </a:extLst>
            </p:cNvPr>
            <p:cNvSpPr/>
            <p:nvPr/>
          </p:nvSpPr>
          <p:spPr>
            <a:xfrm>
              <a:off x="3151084" y="3795139"/>
              <a:ext cx="1251740" cy="1671933"/>
            </a:xfrm>
            <a:custGeom>
              <a:avLst/>
              <a:gdLst>
                <a:gd name="connsiteX0" fmla="*/ 207177 w 998215"/>
                <a:gd name="connsiteY0" fmla="*/ 0 h 1333303"/>
                <a:gd name="connsiteX1" fmla="*/ 791039 w 998215"/>
                <a:gd name="connsiteY1" fmla="*/ 0 h 1333303"/>
                <a:gd name="connsiteX2" fmla="*/ 998215 w 998215"/>
                <a:gd name="connsiteY2" fmla="*/ 207787 h 1333303"/>
                <a:gd name="connsiteX3" fmla="*/ 998215 w 998215"/>
                <a:gd name="connsiteY3" fmla="*/ 1242937 h 1333303"/>
                <a:gd name="connsiteX4" fmla="*/ 998215 w 998215"/>
                <a:gd name="connsiteY4" fmla="*/ 1333303 h 1333303"/>
                <a:gd name="connsiteX5" fmla="*/ 0 w 998215"/>
                <a:gd name="connsiteY5" fmla="*/ 1333303 h 1333303"/>
                <a:gd name="connsiteX6" fmla="*/ 0 w 998215"/>
                <a:gd name="connsiteY6" fmla="*/ 1246429 h 1333303"/>
                <a:gd name="connsiteX7" fmla="*/ 0 w 998215"/>
                <a:gd name="connsiteY7" fmla="*/ 207787 h 1333303"/>
                <a:gd name="connsiteX8" fmla="*/ 207177 w 998215"/>
                <a:gd name="connsiteY8" fmla="*/ 0 h 13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215" h="1333303">
                  <a:moveTo>
                    <a:pt x="207177" y="0"/>
                  </a:moveTo>
                  <a:cubicBezTo>
                    <a:pt x="791039" y="0"/>
                    <a:pt x="791039" y="0"/>
                    <a:pt x="791039" y="0"/>
                  </a:cubicBezTo>
                  <a:cubicBezTo>
                    <a:pt x="906398" y="0"/>
                    <a:pt x="998215" y="92087"/>
                    <a:pt x="998215" y="207787"/>
                  </a:cubicBezTo>
                  <a:cubicBezTo>
                    <a:pt x="998215" y="721350"/>
                    <a:pt x="998215" y="1042326"/>
                    <a:pt x="998215" y="1242937"/>
                  </a:cubicBezTo>
                  <a:lnTo>
                    <a:pt x="998215" y="1333303"/>
                  </a:lnTo>
                  <a:lnTo>
                    <a:pt x="0" y="1333303"/>
                  </a:lnTo>
                  <a:lnTo>
                    <a:pt x="0" y="1246429"/>
                  </a:lnTo>
                  <a:cubicBezTo>
                    <a:pt x="0" y="207787"/>
                    <a:pt x="0" y="207787"/>
                    <a:pt x="0" y="207787"/>
                  </a:cubicBezTo>
                  <a:cubicBezTo>
                    <a:pt x="0" y="92087"/>
                    <a:pt x="91817" y="0"/>
                    <a:pt x="207177"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297" name="Freeform 13">
              <a:extLst>
                <a:ext uri="{FF2B5EF4-FFF2-40B4-BE49-F238E27FC236}">
                  <a16:creationId xmlns:a16="http://schemas.microsoft.com/office/drawing/2014/main" id="{F28DD6C4-B7E3-4A90-93B5-1D47C5FF42DB}"/>
                </a:ext>
              </a:extLst>
            </p:cNvPr>
            <p:cNvSpPr>
              <a:spLocks/>
            </p:cNvSpPr>
            <p:nvPr/>
          </p:nvSpPr>
          <p:spPr bwMode="auto">
            <a:xfrm>
              <a:off x="3271854" y="3721256"/>
              <a:ext cx="1013042" cy="1450653"/>
            </a:xfrm>
            <a:custGeom>
              <a:avLst/>
              <a:gdLst>
                <a:gd name="T0" fmla="*/ 343 w 343"/>
                <a:gd name="T1" fmla="*/ 490 h 490"/>
                <a:gd name="T2" fmla="*/ 0 w 343"/>
                <a:gd name="T3" fmla="*/ 490 h 490"/>
                <a:gd name="T4" fmla="*/ 0 w 343"/>
                <a:gd name="T5" fmla="*/ 101 h 490"/>
                <a:gd name="T6" fmla="*/ 101 w 343"/>
                <a:gd name="T7" fmla="*/ 0 h 490"/>
                <a:gd name="T8" fmla="*/ 242 w 343"/>
                <a:gd name="T9" fmla="*/ 0 h 490"/>
                <a:gd name="T10" fmla="*/ 343 w 343"/>
                <a:gd name="T11" fmla="*/ 101 h 490"/>
                <a:gd name="T12" fmla="*/ 343 w 343"/>
                <a:gd name="T13" fmla="*/ 490 h 490"/>
              </a:gdLst>
              <a:ahLst/>
              <a:cxnLst>
                <a:cxn ang="0">
                  <a:pos x="T0" y="T1"/>
                </a:cxn>
                <a:cxn ang="0">
                  <a:pos x="T2" y="T3"/>
                </a:cxn>
                <a:cxn ang="0">
                  <a:pos x="T4" y="T5"/>
                </a:cxn>
                <a:cxn ang="0">
                  <a:pos x="T6" y="T7"/>
                </a:cxn>
                <a:cxn ang="0">
                  <a:pos x="T8" y="T9"/>
                </a:cxn>
                <a:cxn ang="0">
                  <a:pos x="T10" y="T11"/>
                </a:cxn>
                <a:cxn ang="0">
                  <a:pos x="T12" y="T13"/>
                </a:cxn>
              </a:cxnLst>
              <a:rect l="0" t="0" r="r" b="b"/>
              <a:pathLst>
                <a:path w="343" h="490">
                  <a:moveTo>
                    <a:pt x="343" y="490"/>
                  </a:moveTo>
                  <a:cubicBezTo>
                    <a:pt x="0" y="490"/>
                    <a:pt x="0" y="490"/>
                    <a:pt x="0" y="490"/>
                  </a:cubicBezTo>
                  <a:cubicBezTo>
                    <a:pt x="0" y="101"/>
                    <a:pt x="0" y="101"/>
                    <a:pt x="0" y="101"/>
                  </a:cubicBezTo>
                  <a:cubicBezTo>
                    <a:pt x="0" y="45"/>
                    <a:pt x="45" y="0"/>
                    <a:pt x="101" y="0"/>
                  </a:cubicBezTo>
                  <a:cubicBezTo>
                    <a:pt x="242" y="0"/>
                    <a:pt x="242" y="0"/>
                    <a:pt x="242" y="0"/>
                  </a:cubicBezTo>
                  <a:cubicBezTo>
                    <a:pt x="298" y="0"/>
                    <a:pt x="343" y="45"/>
                    <a:pt x="343" y="101"/>
                  </a:cubicBezTo>
                  <a:cubicBezTo>
                    <a:pt x="343" y="490"/>
                    <a:pt x="343" y="490"/>
                    <a:pt x="343" y="49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8" name="Freeform 14">
              <a:extLst>
                <a:ext uri="{FF2B5EF4-FFF2-40B4-BE49-F238E27FC236}">
                  <a16:creationId xmlns:a16="http://schemas.microsoft.com/office/drawing/2014/main" id="{3B209842-5148-473A-8B38-FD934CDEAD98}"/>
                </a:ext>
              </a:extLst>
            </p:cNvPr>
            <p:cNvSpPr>
              <a:spLocks/>
            </p:cNvSpPr>
            <p:nvPr/>
          </p:nvSpPr>
          <p:spPr bwMode="auto">
            <a:xfrm>
              <a:off x="3260486" y="3708469"/>
              <a:ext cx="1035775" cy="1474806"/>
            </a:xfrm>
            <a:custGeom>
              <a:avLst/>
              <a:gdLst>
                <a:gd name="T0" fmla="*/ 347 w 351"/>
                <a:gd name="T1" fmla="*/ 494 h 498"/>
                <a:gd name="T2" fmla="*/ 347 w 351"/>
                <a:gd name="T3" fmla="*/ 490 h 498"/>
                <a:gd name="T4" fmla="*/ 8 w 351"/>
                <a:gd name="T5" fmla="*/ 490 h 498"/>
                <a:gd name="T6" fmla="*/ 8 w 351"/>
                <a:gd name="T7" fmla="*/ 105 h 498"/>
                <a:gd name="T8" fmla="*/ 37 w 351"/>
                <a:gd name="T9" fmla="*/ 36 h 498"/>
                <a:gd name="T10" fmla="*/ 105 w 351"/>
                <a:gd name="T11" fmla="*/ 8 h 498"/>
                <a:gd name="T12" fmla="*/ 246 w 351"/>
                <a:gd name="T13" fmla="*/ 8 h 498"/>
                <a:gd name="T14" fmla="*/ 314 w 351"/>
                <a:gd name="T15" fmla="*/ 36 h 498"/>
                <a:gd name="T16" fmla="*/ 343 w 351"/>
                <a:gd name="T17" fmla="*/ 105 h 498"/>
                <a:gd name="T18" fmla="*/ 343 w 351"/>
                <a:gd name="T19" fmla="*/ 494 h 498"/>
                <a:gd name="T20" fmla="*/ 347 w 351"/>
                <a:gd name="T21" fmla="*/ 494 h 498"/>
                <a:gd name="T22" fmla="*/ 347 w 351"/>
                <a:gd name="T23" fmla="*/ 490 h 498"/>
                <a:gd name="T24" fmla="*/ 347 w 351"/>
                <a:gd name="T25" fmla="*/ 494 h 498"/>
                <a:gd name="T26" fmla="*/ 351 w 351"/>
                <a:gd name="T27" fmla="*/ 494 h 498"/>
                <a:gd name="T28" fmla="*/ 351 w 351"/>
                <a:gd name="T29" fmla="*/ 105 h 498"/>
                <a:gd name="T30" fmla="*/ 246 w 351"/>
                <a:gd name="T31" fmla="*/ 0 h 498"/>
                <a:gd name="T32" fmla="*/ 105 w 351"/>
                <a:gd name="T33" fmla="*/ 0 h 498"/>
                <a:gd name="T34" fmla="*/ 0 w 351"/>
                <a:gd name="T35" fmla="*/ 105 h 498"/>
                <a:gd name="T36" fmla="*/ 0 w 351"/>
                <a:gd name="T37" fmla="*/ 498 h 498"/>
                <a:gd name="T38" fmla="*/ 351 w 351"/>
                <a:gd name="T39" fmla="*/ 498 h 498"/>
                <a:gd name="T40" fmla="*/ 351 w 351"/>
                <a:gd name="T41" fmla="*/ 494 h 498"/>
                <a:gd name="T42" fmla="*/ 347 w 351"/>
                <a:gd name="T43" fmla="*/ 49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498">
                  <a:moveTo>
                    <a:pt x="347" y="494"/>
                  </a:moveTo>
                  <a:cubicBezTo>
                    <a:pt x="347" y="490"/>
                    <a:pt x="347" y="490"/>
                    <a:pt x="347" y="490"/>
                  </a:cubicBezTo>
                  <a:cubicBezTo>
                    <a:pt x="8" y="490"/>
                    <a:pt x="8" y="490"/>
                    <a:pt x="8" y="490"/>
                  </a:cubicBezTo>
                  <a:cubicBezTo>
                    <a:pt x="8" y="105"/>
                    <a:pt x="8" y="105"/>
                    <a:pt x="8" y="105"/>
                  </a:cubicBezTo>
                  <a:cubicBezTo>
                    <a:pt x="8" y="78"/>
                    <a:pt x="19" y="54"/>
                    <a:pt x="37" y="36"/>
                  </a:cubicBezTo>
                  <a:cubicBezTo>
                    <a:pt x="54" y="19"/>
                    <a:pt x="78" y="8"/>
                    <a:pt x="105" y="8"/>
                  </a:cubicBezTo>
                  <a:cubicBezTo>
                    <a:pt x="246" y="8"/>
                    <a:pt x="246" y="8"/>
                    <a:pt x="246" y="8"/>
                  </a:cubicBezTo>
                  <a:cubicBezTo>
                    <a:pt x="273" y="8"/>
                    <a:pt x="297" y="19"/>
                    <a:pt x="314" y="36"/>
                  </a:cubicBezTo>
                  <a:cubicBezTo>
                    <a:pt x="332" y="54"/>
                    <a:pt x="343" y="78"/>
                    <a:pt x="343" y="105"/>
                  </a:cubicBezTo>
                  <a:cubicBezTo>
                    <a:pt x="343" y="494"/>
                    <a:pt x="343" y="494"/>
                    <a:pt x="343" y="494"/>
                  </a:cubicBezTo>
                  <a:cubicBezTo>
                    <a:pt x="347" y="494"/>
                    <a:pt x="347" y="494"/>
                    <a:pt x="347" y="494"/>
                  </a:cubicBezTo>
                  <a:cubicBezTo>
                    <a:pt x="347" y="490"/>
                    <a:pt x="347" y="490"/>
                    <a:pt x="347" y="490"/>
                  </a:cubicBezTo>
                  <a:cubicBezTo>
                    <a:pt x="347" y="494"/>
                    <a:pt x="347" y="494"/>
                    <a:pt x="347" y="494"/>
                  </a:cubicBezTo>
                  <a:cubicBezTo>
                    <a:pt x="351" y="494"/>
                    <a:pt x="351" y="494"/>
                    <a:pt x="351" y="494"/>
                  </a:cubicBezTo>
                  <a:cubicBezTo>
                    <a:pt x="351" y="105"/>
                    <a:pt x="351" y="105"/>
                    <a:pt x="351" y="105"/>
                  </a:cubicBezTo>
                  <a:cubicBezTo>
                    <a:pt x="351" y="47"/>
                    <a:pt x="304" y="0"/>
                    <a:pt x="246" y="0"/>
                  </a:cubicBezTo>
                  <a:cubicBezTo>
                    <a:pt x="105" y="0"/>
                    <a:pt x="105" y="0"/>
                    <a:pt x="105" y="0"/>
                  </a:cubicBezTo>
                  <a:cubicBezTo>
                    <a:pt x="47" y="0"/>
                    <a:pt x="0" y="47"/>
                    <a:pt x="0" y="105"/>
                  </a:cubicBezTo>
                  <a:cubicBezTo>
                    <a:pt x="0" y="498"/>
                    <a:pt x="0" y="498"/>
                    <a:pt x="0" y="498"/>
                  </a:cubicBezTo>
                  <a:cubicBezTo>
                    <a:pt x="351" y="498"/>
                    <a:pt x="351" y="498"/>
                    <a:pt x="351" y="498"/>
                  </a:cubicBezTo>
                  <a:cubicBezTo>
                    <a:pt x="351" y="494"/>
                    <a:pt x="351" y="494"/>
                    <a:pt x="351" y="494"/>
                  </a:cubicBezTo>
                  <a:cubicBezTo>
                    <a:pt x="347" y="494"/>
                    <a:pt x="347" y="494"/>
                    <a:pt x="347" y="494"/>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9" name="Freeform 15">
              <a:extLst>
                <a:ext uri="{FF2B5EF4-FFF2-40B4-BE49-F238E27FC236}">
                  <a16:creationId xmlns:a16="http://schemas.microsoft.com/office/drawing/2014/main" id="{2EF1ABFA-A7C0-4B51-8BFC-C3367405ECDB}"/>
                </a:ext>
              </a:extLst>
            </p:cNvPr>
            <p:cNvSpPr>
              <a:spLocks/>
            </p:cNvSpPr>
            <p:nvPr/>
          </p:nvSpPr>
          <p:spPr bwMode="auto">
            <a:xfrm>
              <a:off x="3372732" y="2716740"/>
              <a:ext cx="802762" cy="926371"/>
            </a:xfrm>
            <a:custGeom>
              <a:avLst/>
              <a:gdLst>
                <a:gd name="T0" fmla="*/ 251 w 272"/>
                <a:gd name="T1" fmla="*/ 241 h 313"/>
                <a:gd name="T2" fmla="*/ 268 w 272"/>
                <a:gd name="T3" fmla="*/ 198 h 313"/>
                <a:gd name="T4" fmla="*/ 261 w 272"/>
                <a:gd name="T5" fmla="*/ 200 h 313"/>
                <a:gd name="T6" fmla="*/ 260 w 272"/>
                <a:gd name="T7" fmla="*/ 123 h 313"/>
                <a:gd name="T8" fmla="*/ 135 w 272"/>
                <a:gd name="T9" fmla="*/ 0 h 313"/>
                <a:gd name="T10" fmla="*/ 11 w 272"/>
                <a:gd name="T11" fmla="*/ 124 h 313"/>
                <a:gd name="T12" fmla="*/ 11 w 272"/>
                <a:gd name="T13" fmla="*/ 200 h 313"/>
                <a:gd name="T14" fmla="*/ 4 w 272"/>
                <a:gd name="T15" fmla="*/ 198 h 313"/>
                <a:gd name="T16" fmla="*/ 20 w 272"/>
                <a:gd name="T17" fmla="*/ 241 h 313"/>
                <a:gd name="T18" fmla="*/ 3 w 272"/>
                <a:gd name="T19" fmla="*/ 241 h 313"/>
                <a:gd name="T20" fmla="*/ 40 w 272"/>
                <a:gd name="T21" fmla="*/ 282 h 313"/>
                <a:gd name="T22" fmla="*/ 40 w 272"/>
                <a:gd name="T23" fmla="*/ 286 h 313"/>
                <a:gd name="T24" fmla="*/ 32 w 272"/>
                <a:gd name="T25" fmla="*/ 304 h 313"/>
                <a:gd name="T26" fmla="*/ 75 w 272"/>
                <a:gd name="T27" fmla="*/ 297 h 313"/>
                <a:gd name="T28" fmla="*/ 123 w 272"/>
                <a:gd name="T29" fmla="*/ 297 h 313"/>
                <a:gd name="T30" fmla="*/ 123 w 272"/>
                <a:gd name="T31" fmla="*/ 224 h 313"/>
                <a:gd name="T32" fmla="*/ 220 w 272"/>
                <a:gd name="T33" fmla="*/ 224 h 313"/>
                <a:gd name="T34" fmla="*/ 224 w 272"/>
                <a:gd name="T35" fmla="*/ 241 h 313"/>
                <a:gd name="T36" fmla="*/ 217 w 272"/>
                <a:gd name="T37" fmla="*/ 241 h 313"/>
                <a:gd name="T38" fmla="*/ 217 w 272"/>
                <a:gd name="T39" fmla="*/ 258 h 313"/>
                <a:gd name="T40" fmla="*/ 182 w 272"/>
                <a:gd name="T41" fmla="*/ 272 h 313"/>
                <a:gd name="T42" fmla="*/ 187 w 272"/>
                <a:gd name="T43" fmla="*/ 282 h 313"/>
                <a:gd name="T44" fmla="*/ 240 w 272"/>
                <a:gd name="T45" fmla="*/ 304 h 313"/>
                <a:gd name="T46" fmla="*/ 231 w 272"/>
                <a:gd name="T47" fmla="*/ 282 h 313"/>
                <a:gd name="T48" fmla="*/ 269 w 272"/>
                <a:gd name="T49" fmla="*/ 241 h 313"/>
                <a:gd name="T50" fmla="*/ 251 w 272"/>
                <a:gd name="T51" fmla="*/ 24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2" h="313">
                  <a:moveTo>
                    <a:pt x="251" y="241"/>
                  </a:moveTo>
                  <a:cubicBezTo>
                    <a:pt x="264" y="232"/>
                    <a:pt x="272" y="215"/>
                    <a:pt x="268" y="198"/>
                  </a:cubicBezTo>
                  <a:cubicBezTo>
                    <a:pt x="261" y="200"/>
                    <a:pt x="261" y="200"/>
                    <a:pt x="261" y="200"/>
                  </a:cubicBezTo>
                  <a:cubicBezTo>
                    <a:pt x="260" y="123"/>
                    <a:pt x="260" y="123"/>
                    <a:pt x="260" y="123"/>
                  </a:cubicBezTo>
                  <a:cubicBezTo>
                    <a:pt x="259" y="55"/>
                    <a:pt x="203" y="0"/>
                    <a:pt x="135" y="0"/>
                  </a:cubicBezTo>
                  <a:cubicBezTo>
                    <a:pt x="66" y="0"/>
                    <a:pt x="11" y="56"/>
                    <a:pt x="11" y="124"/>
                  </a:cubicBezTo>
                  <a:cubicBezTo>
                    <a:pt x="11" y="200"/>
                    <a:pt x="11" y="200"/>
                    <a:pt x="11" y="200"/>
                  </a:cubicBezTo>
                  <a:cubicBezTo>
                    <a:pt x="4" y="198"/>
                    <a:pt x="4" y="198"/>
                    <a:pt x="4" y="198"/>
                  </a:cubicBezTo>
                  <a:cubicBezTo>
                    <a:pt x="0" y="215"/>
                    <a:pt x="7" y="232"/>
                    <a:pt x="20" y="241"/>
                  </a:cubicBezTo>
                  <a:cubicBezTo>
                    <a:pt x="3" y="241"/>
                    <a:pt x="3" y="241"/>
                    <a:pt x="3" y="241"/>
                  </a:cubicBezTo>
                  <a:cubicBezTo>
                    <a:pt x="3" y="262"/>
                    <a:pt x="19" y="279"/>
                    <a:pt x="40" y="282"/>
                  </a:cubicBezTo>
                  <a:cubicBezTo>
                    <a:pt x="40" y="286"/>
                    <a:pt x="40" y="286"/>
                    <a:pt x="40" y="286"/>
                  </a:cubicBezTo>
                  <a:cubicBezTo>
                    <a:pt x="32" y="304"/>
                    <a:pt x="32" y="304"/>
                    <a:pt x="32" y="304"/>
                  </a:cubicBezTo>
                  <a:cubicBezTo>
                    <a:pt x="47" y="311"/>
                    <a:pt x="64" y="307"/>
                    <a:pt x="75" y="297"/>
                  </a:cubicBezTo>
                  <a:cubicBezTo>
                    <a:pt x="123" y="297"/>
                    <a:pt x="123" y="297"/>
                    <a:pt x="123" y="297"/>
                  </a:cubicBezTo>
                  <a:cubicBezTo>
                    <a:pt x="123" y="224"/>
                    <a:pt x="123" y="224"/>
                    <a:pt x="123" y="224"/>
                  </a:cubicBezTo>
                  <a:cubicBezTo>
                    <a:pt x="220" y="224"/>
                    <a:pt x="220" y="224"/>
                    <a:pt x="220" y="224"/>
                  </a:cubicBezTo>
                  <a:cubicBezTo>
                    <a:pt x="224" y="241"/>
                    <a:pt x="224" y="241"/>
                    <a:pt x="224" y="241"/>
                  </a:cubicBezTo>
                  <a:cubicBezTo>
                    <a:pt x="217" y="241"/>
                    <a:pt x="217" y="241"/>
                    <a:pt x="217" y="241"/>
                  </a:cubicBezTo>
                  <a:cubicBezTo>
                    <a:pt x="217" y="258"/>
                    <a:pt x="217" y="258"/>
                    <a:pt x="217" y="258"/>
                  </a:cubicBezTo>
                  <a:cubicBezTo>
                    <a:pt x="182" y="272"/>
                    <a:pt x="182" y="272"/>
                    <a:pt x="182" y="272"/>
                  </a:cubicBezTo>
                  <a:cubicBezTo>
                    <a:pt x="187" y="282"/>
                    <a:pt x="187" y="282"/>
                    <a:pt x="187" y="282"/>
                  </a:cubicBezTo>
                  <a:cubicBezTo>
                    <a:pt x="195" y="303"/>
                    <a:pt x="219" y="313"/>
                    <a:pt x="240" y="304"/>
                  </a:cubicBezTo>
                  <a:cubicBezTo>
                    <a:pt x="231" y="282"/>
                    <a:pt x="231" y="282"/>
                    <a:pt x="231" y="282"/>
                  </a:cubicBezTo>
                  <a:cubicBezTo>
                    <a:pt x="252" y="280"/>
                    <a:pt x="269" y="263"/>
                    <a:pt x="269" y="241"/>
                  </a:cubicBezTo>
                  <a:lnTo>
                    <a:pt x="251" y="241"/>
                  </a:lnTo>
                  <a:close/>
                </a:path>
              </a:pathLst>
            </a:custGeom>
            <a:solidFill>
              <a:schemeClr val="tx1">
                <a:lumMod val="85000"/>
              </a:schemeClr>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0" name="Freeform 16">
              <a:extLst>
                <a:ext uri="{FF2B5EF4-FFF2-40B4-BE49-F238E27FC236}">
                  <a16:creationId xmlns:a16="http://schemas.microsoft.com/office/drawing/2014/main" id="{B6518E0F-BA50-45E2-8055-185F169CEF79}"/>
                </a:ext>
              </a:extLst>
            </p:cNvPr>
            <p:cNvSpPr>
              <a:spLocks/>
            </p:cNvSpPr>
            <p:nvPr/>
          </p:nvSpPr>
          <p:spPr bwMode="auto">
            <a:xfrm>
              <a:off x="3372732" y="2716740"/>
              <a:ext cx="802762" cy="926371"/>
            </a:xfrm>
            <a:custGeom>
              <a:avLst/>
              <a:gdLst>
                <a:gd name="T0" fmla="*/ 251 w 272"/>
                <a:gd name="T1" fmla="*/ 241 h 313"/>
                <a:gd name="T2" fmla="*/ 268 w 272"/>
                <a:gd name="T3" fmla="*/ 198 h 313"/>
                <a:gd name="T4" fmla="*/ 261 w 272"/>
                <a:gd name="T5" fmla="*/ 200 h 313"/>
                <a:gd name="T6" fmla="*/ 260 w 272"/>
                <a:gd name="T7" fmla="*/ 123 h 313"/>
                <a:gd name="T8" fmla="*/ 135 w 272"/>
                <a:gd name="T9" fmla="*/ 0 h 313"/>
                <a:gd name="T10" fmla="*/ 11 w 272"/>
                <a:gd name="T11" fmla="*/ 124 h 313"/>
                <a:gd name="T12" fmla="*/ 11 w 272"/>
                <a:gd name="T13" fmla="*/ 200 h 313"/>
                <a:gd name="T14" fmla="*/ 4 w 272"/>
                <a:gd name="T15" fmla="*/ 198 h 313"/>
                <a:gd name="T16" fmla="*/ 20 w 272"/>
                <a:gd name="T17" fmla="*/ 241 h 313"/>
                <a:gd name="T18" fmla="*/ 3 w 272"/>
                <a:gd name="T19" fmla="*/ 241 h 313"/>
                <a:gd name="T20" fmla="*/ 40 w 272"/>
                <a:gd name="T21" fmla="*/ 282 h 313"/>
                <a:gd name="T22" fmla="*/ 40 w 272"/>
                <a:gd name="T23" fmla="*/ 286 h 313"/>
                <a:gd name="T24" fmla="*/ 32 w 272"/>
                <a:gd name="T25" fmla="*/ 304 h 313"/>
                <a:gd name="T26" fmla="*/ 75 w 272"/>
                <a:gd name="T27" fmla="*/ 297 h 313"/>
                <a:gd name="T28" fmla="*/ 123 w 272"/>
                <a:gd name="T29" fmla="*/ 297 h 313"/>
                <a:gd name="T30" fmla="*/ 123 w 272"/>
                <a:gd name="T31" fmla="*/ 224 h 313"/>
                <a:gd name="T32" fmla="*/ 220 w 272"/>
                <a:gd name="T33" fmla="*/ 224 h 313"/>
                <a:gd name="T34" fmla="*/ 224 w 272"/>
                <a:gd name="T35" fmla="*/ 241 h 313"/>
                <a:gd name="T36" fmla="*/ 217 w 272"/>
                <a:gd name="T37" fmla="*/ 241 h 313"/>
                <a:gd name="T38" fmla="*/ 217 w 272"/>
                <a:gd name="T39" fmla="*/ 258 h 313"/>
                <a:gd name="T40" fmla="*/ 182 w 272"/>
                <a:gd name="T41" fmla="*/ 272 h 313"/>
                <a:gd name="T42" fmla="*/ 187 w 272"/>
                <a:gd name="T43" fmla="*/ 282 h 313"/>
                <a:gd name="T44" fmla="*/ 240 w 272"/>
                <a:gd name="T45" fmla="*/ 304 h 313"/>
                <a:gd name="T46" fmla="*/ 231 w 272"/>
                <a:gd name="T47" fmla="*/ 282 h 313"/>
                <a:gd name="T48" fmla="*/ 269 w 272"/>
                <a:gd name="T49" fmla="*/ 241 h 313"/>
                <a:gd name="T50" fmla="*/ 251 w 272"/>
                <a:gd name="T51" fmla="*/ 24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2" h="313">
                  <a:moveTo>
                    <a:pt x="251" y="241"/>
                  </a:moveTo>
                  <a:cubicBezTo>
                    <a:pt x="264" y="232"/>
                    <a:pt x="272" y="215"/>
                    <a:pt x="268" y="198"/>
                  </a:cubicBezTo>
                  <a:cubicBezTo>
                    <a:pt x="261" y="200"/>
                    <a:pt x="261" y="200"/>
                    <a:pt x="261" y="200"/>
                  </a:cubicBezTo>
                  <a:cubicBezTo>
                    <a:pt x="260" y="123"/>
                    <a:pt x="260" y="123"/>
                    <a:pt x="260" y="123"/>
                  </a:cubicBezTo>
                  <a:cubicBezTo>
                    <a:pt x="259" y="55"/>
                    <a:pt x="203" y="0"/>
                    <a:pt x="135" y="0"/>
                  </a:cubicBezTo>
                  <a:cubicBezTo>
                    <a:pt x="66" y="0"/>
                    <a:pt x="11" y="56"/>
                    <a:pt x="11" y="124"/>
                  </a:cubicBezTo>
                  <a:cubicBezTo>
                    <a:pt x="11" y="200"/>
                    <a:pt x="11" y="200"/>
                    <a:pt x="11" y="200"/>
                  </a:cubicBezTo>
                  <a:cubicBezTo>
                    <a:pt x="4" y="198"/>
                    <a:pt x="4" y="198"/>
                    <a:pt x="4" y="198"/>
                  </a:cubicBezTo>
                  <a:cubicBezTo>
                    <a:pt x="0" y="215"/>
                    <a:pt x="7" y="232"/>
                    <a:pt x="20" y="241"/>
                  </a:cubicBezTo>
                  <a:cubicBezTo>
                    <a:pt x="3" y="241"/>
                    <a:pt x="3" y="241"/>
                    <a:pt x="3" y="241"/>
                  </a:cubicBezTo>
                  <a:cubicBezTo>
                    <a:pt x="3" y="262"/>
                    <a:pt x="19" y="279"/>
                    <a:pt x="40" y="282"/>
                  </a:cubicBezTo>
                  <a:cubicBezTo>
                    <a:pt x="40" y="286"/>
                    <a:pt x="40" y="286"/>
                    <a:pt x="40" y="286"/>
                  </a:cubicBezTo>
                  <a:cubicBezTo>
                    <a:pt x="32" y="304"/>
                    <a:pt x="32" y="304"/>
                    <a:pt x="32" y="304"/>
                  </a:cubicBezTo>
                  <a:cubicBezTo>
                    <a:pt x="47" y="311"/>
                    <a:pt x="64" y="307"/>
                    <a:pt x="75" y="297"/>
                  </a:cubicBezTo>
                  <a:cubicBezTo>
                    <a:pt x="123" y="297"/>
                    <a:pt x="123" y="297"/>
                    <a:pt x="123" y="297"/>
                  </a:cubicBezTo>
                  <a:cubicBezTo>
                    <a:pt x="123" y="224"/>
                    <a:pt x="123" y="224"/>
                    <a:pt x="123" y="224"/>
                  </a:cubicBezTo>
                  <a:cubicBezTo>
                    <a:pt x="220" y="224"/>
                    <a:pt x="220" y="224"/>
                    <a:pt x="220" y="224"/>
                  </a:cubicBezTo>
                  <a:cubicBezTo>
                    <a:pt x="224" y="241"/>
                    <a:pt x="224" y="241"/>
                    <a:pt x="224" y="241"/>
                  </a:cubicBezTo>
                  <a:cubicBezTo>
                    <a:pt x="217" y="241"/>
                    <a:pt x="217" y="241"/>
                    <a:pt x="217" y="241"/>
                  </a:cubicBezTo>
                  <a:cubicBezTo>
                    <a:pt x="217" y="258"/>
                    <a:pt x="217" y="258"/>
                    <a:pt x="217" y="258"/>
                  </a:cubicBezTo>
                  <a:cubicBezTo>
                    <a:pt x="182" y="272"/>
                    <a:pt x="182" y="272"/>
                    <a:pt x="182" y="272"/>
                  </a:cubicBezTo>
                  <a:cubicBezTo>
                    <a:pt x="187" y="282"/>
                    <a:pt x="187" y="282"/>
                    <a:pt x="187" y="282"/>
                  </a:cubicBezTo>
                  <a:cubicBezTo>
                    <a:pt x="195" y="303"/>
                    <a:pt x="219" y="313"/>
                    <a:pt x="240" y="304"/>
                  </a:cubicBezTo>
                  <a:cubicBezTo>
                    <a:pt x="231" y="282"/>
                    <a:pt x="231" y="282"/>
                    <a:pt x="231" y="282"/>
                  </a:cubicBezTo>
                  <a:cubicBezTo>
                    <a:pt x="252" y="280"/>
                    <a:pt x="269" y="263"/>
                    <a:pt x="269" y="241"/>
                  </a:cubicBezTo>
                  <a:lnTo>
                    <a:pt x="251" y="241"/>
                  </a:ln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1" name="Freeform 23">
              <a:extLst>
                <a:ext uri="{FF2B5EF4-FFF2-40B4-BE49-F238E27FC236}">
                  <a16:creationId xmlns:a16="http://schemas.microsoft.com/office/drawing/2014/main" id="{9699F5BF-33FF-409D-A7E7-F7E138B42D07}"/>
                </a:ext>
              </a:extLst>
            </p:cNvPr>
            <p:cNvSpPr>
              <a:spLocks/>
            </p:cNvSpPr>
            <p:nvPr/>
          </p:nvSpPr>
          <p:spPr bwMode="auto">
            <a:xfrm>
              <a:off x="3430985" y="3285066"/>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rgbClr val="FFF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2" name="Freeform 25">
              <a:extLst>
                <a:ext uri="{FF2B5EF4-FFF2-40B4-BE49-F238E27FC236}">
                  <a16:creationId xmlns:a16="http://schemas.microsoft.com/office/drawing/2014/main" id="{E7C21A82-C076-4CA1-AB04-28FC125E4E4D}"/>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3" name="Freeform 26">
              <a:extLst>
                <a:ext uri="{FF2B5EF4-FFF2-40B4-BE49-F238E27FC236}">
                  <a16:creationId xmlns:a16="http://schemas.microsoft.com/office/drawing/2014/main" id="{286BDAAF-E982-4CED-B648-5E3B91C2E1BE}"/>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4" name="Freeform 27">
              <a:extLst>
                <a:ext uri="{FF2B5EF4-FFF2-40B4-BE49-F238E27FC236}">
                  <a16:creationId xmlns:a16="http://schemas.microsoft.com/office/drawing/2014/main" id="{A13C87A3-002F-4A72-9E59-D7D43B8C71E5}"/>
                </a:ext>
              </a:extLst>
            </p:cNvPr>
            <p:cNvSpPr>
              <a:spLocks/>
            </p:cNvSpPr>
            <p:nvPr/>
          </p:nvSpPr>
          <p:spPr bwMode="auto">
            <a:xfrm>
              <a:off x="3567384" y="3675791"/>
              <a:ext cx="58253" cy="45466"/>
            </a:xfrm>
            <a:custGeom>
              <a:avLst/>
              <a:gdLst>
                <a:gd name="T0" fmla="*/ 20 w 20"/>
                <a:gd name="T1" fmla="*/ 15 h 15"/>
                <a:gd name="T2" fmla="*/ 0 w 20"/>
                <a:gd name="T3" fmla="*/ 15 h 15"/>
                <a:gd name="T4" fmla="*/ 0 w 20"/>
                <a:gd name="T5" fmla="*/ 6 h 15"/>
                <a:gd name="T6" fmla="*/ 6 w 20"/>
                <a:gd name="T7" fmla="*/ 0 h 15"/>
                <a:gd name="T8" fmla="*/ 20 w 20"/>
                <a:gd name="T9" fmla="*/ 0 h 15"/>
                <a:gd name="T10" fmla="*/ 2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20" y="15"/>
                  </a:moveTo>
                  <a:cubicBezTo>
                    <a:pt x="0" y="15"/>
                    <a:pt x="0" y="15"/>
                    <a:pt x="0" y="15"/>
                  </a:cubicBezTo>
                  <a:cubicBezTo>
                    <a:pt x="0" y="6"/>
                    <a:pt x="0" y="6"/>
                    <a:pt x="0" y="6"/>
                  </a:cubicBezTo>
                  <a:cubicBezTo>
                    <a:pt x="0" y="3"/>
                    <a:pt x="3" y="0"/>
                    <a:pt x="6" y="0"/>
                  </a:cubicBezTo>
                  <a:cubicBezTo>
                    <a:pt x="20" y="0"/>
                    <a:pt x="20" y="0"/>
                    <a:pt x="20" y="0"/>
                  </a:cubicBezTo>
                  <a:lnTo>
                    <a:pt x="20" y="15"/>
                  </a:lnTo>
                  <a:close/>
                </a:path>
              </a:pathLst>
            </a:custGeom>
            <a:solidFill>
              <a:srgbClr val="F7F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5" name="Freeform 28">
              <a:extLst>
                <a:ext uri="{FF2B5EF4-FFF2-40B4-BE49-F238E27FC236}">
                  <a16:creationId xmlns:a16="http://schemas.microsoft.com/office/drawing/2014/main" id="{C24BACB3-DED1-4C2B-970B-8D81CDC04069}"/>
                </a:ext>
              </a:extLst>
            </p:cNvPr>
            <p:cNvSpPr>
              <a:spLocks/>
            </p:cNvSpPr>
            <p:nvPr/>
          </p:nvSpPr>
          <p:spPr bwMode="auto">
            <a:xfrm>
              <a:off x="3567384" y="3675791"/>
              <a:ext cx="58253" cy="45466"/>
            </a:xfrm>
            <a:custGeom>
              <a:avLst/>
              <a:gdLst>
                <a:gd name="T0" fmla="*/ 20 w 20"/>
                <a:gd name="T1" fmla="*/ 15 h 15"/>
                <a:gd name="T2" fmla="*/ 0 w 20"/>
                <a:gd name="T3" fmla="*/ 15 h 15"/>
                <a:gd name="T4" fmla="*/ 0 w 20"/>
                <a:gd name="T5" fmla="*/ 6 h 15"/>
                <a:gd name="T6" fmla="*/ 6 w 20"/>
                <a:gd name="T7" fmla="*/ 0 h 15"/>
                <a:gd name="T8" fmla="*/ 20 w 20"/>
                <a:gd name="T9" fmla="*/ 0 h 15"/>
                <a:gd name="T10" fmla="*/ 2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20" y="15"/>
                  </a:moveTo>
                  <a:cubicBezTo>
                    <a:pt x="0" y="15"/>
                    <a:pt x="0" y="15"/>
                    <a:pt x="0" y="15"/>
                  </a:cubicBezTo>
                  <a:cubicBezTo>
                    <a:pt x="0" y="6"/>
                    <a:pt x="0" y="6"/>
                    <a:pt x="0" y="6"/>
                  </a:cubicBezTo>
                  <a:cubicBezTo>
                    <a:pt x="0" y="3"/>
                    <a:pt x="3" y="0"/>
                    <a:pt x="6" y="0"/>
                  </a:cubicBezTo>
                  <a:cubicBezTo>
                    <a:pt x="20" y="0"/>
                    <a:pt x="20" y="0"/>
                    <a:pt x="20" y="0"/>
                  </a:cubicBezTo>
                  <a:lnTo>
                    <a:pt x="20" y="15"/>
                  </a:lnTo>
                  <a:close/>
                </a:path>
              </a:pathLst>
            </a:custGeom>
            <a:solidFill>
              <a:schemeClr val="tx1">
                <a:lumMod val="95000"/>
              </a:schemeClr>
            </a:solidFill>
            <a:ln w="254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6" name="Freeform 29">
              <a:extLst>
                <a:ext uri="{FF2B5EF4-FFF2-40B4-BE49-F238E27FC236}">
                  <a16:creationId xmlns:a16="http://schemas.microsoft.com/office/drawing/2014/main" id="{EA76B8CD-D51E-464E-BAE1-C4408D4B118D}"/>
                </a:ext>
              </a:extLst>
            </p:cNvPr>
            <p:cNvSpPr>
              <a:spLocks/>
            </p:cNvSpPr>
            <p:nvPr/>
          </p:nvSpPr>
          <p:spPr bwMode="auto">
            <a:xfrm>
              <a:off x="3625638" y="3628903"/>
              <a:ext cx="295530" cy="112245"/>
            </a:xfrm>
            <a:custGeom>
              <a:avLst/>
              <a:gdLst>
                <a:gd name="T0" fmla="*/ 100 w 100"/>
                <a:gd name="T1" fmla="*/ 0 h 38"/>
                <a:gd name="T2" fmla="*/ 100 w 100"/>
                <a:gd name="T3" fmla="*/ 29 h 38"/>
                <a:gd name="T4" fmla="*/ 59 w 100"/>
                <a:gd name="T5" fmla="*/ 38 h 38"/>
                <a:gd name="T6" fmla="*/ 41 w 100"/>
                <a:gd name="T7" fmla="*/ 38 h 38"/>
                <a:gd name="T8" fmla="*/ 0 w 100"/>
                <a:gd name="T9" fmla="*/ 29 h 38"/>
                <a:gd name="T10" fmla="*/ 0 w 100"/>
                <a:gd name="T11" fmla="*/ 0 h 38"/>
                <a:gd name="T12" fmla="*/ 100 w 100"/>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100" h="38">
                  <a:moveTo>
                    <a:pt x="100" y="0"/>
                  </a:moveTo>
                  <a:cubicBezTo>
                    <a:pt x="100" y="29"/>
                    <a:pt x="100" y="29"/>
                    <a:pt x="100" y="29"/>
                  </a:cubicBezTo>
                  <a:cubicBezTo>
                    <a:pt x="87" y="35"/>
                    <a:pt x="73" y="38"/>
                    <a:pt x="59" y="38"/>
                  </a:cubicBezTo>
                  <a:cubicBezTo>
                    <a:pt x="41" y="38"/>
                    <a:pt x="41" y="38"/>
                    <a:pt x="41" y="38"/>
                  </a:cubicBezTo>
                  <a:cubicBezTo>
                    <a:pt x="26" y="38"/>
                    <a:pt x="12" y="35"/>
                    <a:pt x="0" y="29"/>
                  </a:cubicBezTo>
                  <a:cubicBezTo>
                    <a:pt x="0" y="0"/>
                    <a:pt x="0" y="0"/>
                    <a:pt x="0" y="0"/>
                  </a:cubicBezTo>
                  <a:lnTo>
                    <a:pt x="10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7" name="Freeform 30">
              <a:extLst>
                <a:ext uri="{FF2B5EF4-FFF2-40B4-BE49-F238E27FC236}">
                  <a16:creationId xmlns:a16="http://schemas.microsoft.com/office/drawing/2014/main" id="{D14FAC1F-1DFC-4C56-ADB2-DC8E154726AD}"/>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8" name="Freeform 31">
              <a:extLst>
                <a:ext uri="{FF2B5EF4-FFF2-40B4-BE49-F238E27FC236}">
                  <a16:creationId xmlns:a16="http://schemas.microsoft.com/office/drawing/2014/main" id="{51FCC6A1-9B8A-44CD-9099-5F1B810823BD}"/>
                </a:ext>
              </a:extLst>
            </p:cNvPr>
            <p:cNvSpPr>
              <a:spLocks/>
            </p:cNvSpPr>
            <p:nvPr/>
          </p:nvSpPr>
          <p:spPr bwMode="auto">
            <a:xfrm>
              <a:off x="3463664" y="2983853"/>
              <a:ext cx="619476" cy="691938"/>
            </a:xfrm>
            <a:custGeom>
              <a:avLst/>
              <a:gdLst>
                <a:gd name="T0" fmla="*/ 109 w 210"/>
                <a:gd name="T1" fmla="*/ 234 h 234"/>
                <a:gd name="T2" fmla="*/ 101 w 210"/>
                <a:gd name="T3" fmla="*/ 234 h 234"/>
                <a:gd name="T4" fmla="*/ 0 w 210"/>
                <a:gd name="T5" fmla="*/ 132 h 234"/>
                <a:gd name="T6" fmla="*/ 0 w 210"/>
                <a:gd name="T7" fmla="*/ 58 h 234"/>
                <a:gd name="T8" fmla="*/ 58 w 210"/>
                <a:gd name="T9" fmla="*/ 0 h 234"/>
                <a:gd name="T10" fmla="*/ 157 w 210"/>
                <a:gd name="T11" fmla="*/ 0 h 234"/>
                <a:gd name="T12" fmla="*/ 210 w 210"/>
                <a:gd name="T13" fmla="*/ 53 h 234"/>
                <a:gd name="T14" fmla="*/ 210 w 210"/>
                <a:gd name="T15" fmla="*/ 132 h 234"/>
                <a:gd name="T16" fmla="*/ 109 w 210"/>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7" y="0"/>
                    <a:pt x="157" y="0"/>
                    <a:pt x="157" y="0"/>
                  </a:cubicBezTo>
                  <a:cubicBezTo>
                    <a:pt x="187" y="0"/>
                    <a:pt x="210" y="24"/>
                    <a:pt x="210" y="53"/>
                  </a:cubicBezTo>
                  <a:cubicBezTo>
                    <a:pt x="210" y="132"/>
                    <a:pt x="210" y="132"/>
                    <a:pt x="210" y="132"/>
                  </a:cubicBezTo>
                  <a:cubicBezTo>
                    <a:pt x="210" y="188"/>
                    <a:pt x="165" y="234"/>
                    <a:pt x="109" y="234"/>
                  </a:cubicBezTo>
                  <a:close/>
                </a:path>
              </a:pathLst>
            </a:custGeom>
            <a:solidFill>
              <a:srgbClr val="999A98"/>
            </a:solidFill>
            <a:ln w="1905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9" name="Freeform 32">
              <a:extLst>
                <a:ext uri="{FF2B5EF4-FFF2-40B4-BE49-F238E27FC236}">
                  <a16:creationId xmlns:a16="http://schemas.microsoft.com/office/drawing/2014/main" id="{D9DB8054-D519-4239-A60D-7A0728F2B121}"/>
                </a:ext>
              </a:extLst>
            </p:cNvPr>
            <p:cNvSpPr>
              <a:spLocks/>
            </p:cNvSpPr>
            <p:nvPr/>
          </p:nvSpPr>
          <p:spPr bwMode="auto">
            <a:xfrm>
              <a:off x="3463664" y="2983853"/>
              <a:ext cx="619476" cy="691938"/>
            </a:xfrm>
            <a:custGeom>
              <a:avLst/>
              <a:gdLst>
                <a:gd name="T0" fmla="*/ 109 w 210"/>
                <a:gd name="T1" fmla="*/ 234 h 234"/>
                <a:gd name="T2" fmla="*/ 101 w 210"/>
                <a:gd name="T3" fmla="*/ 234 h 234"/>
                <a:gd name="T4" fmla="*/ 0 w 210"/>
                <a:gd name="T5" fmla="*/ 132 h 234"/>
                <a:gd name="T6" fmla="*/ 0 w 210"/>
                <a:gd name="T7" fmla="*/ 58 h 234"/>
                <a:gd name="T8" fmla="*/ 58 w 210"/>
                <a:gd name="T9" fmla="*/ 0 h 234"/>
                <a:gd name="T10" fmla="*/ 157 w 210"/>
                <a:gd name="T11" fmla="*/ 0 h 234"/>
                <a:gd name="T12" fmla="*/ 210 w 210"/>
                <a:gd name="T13" fmla="*/ 53 h 234"/>
                <a:gd name="T14" fmla="*/ 210 w 210"/>
                <a:gd name="T15" fmla="*/ 132 h 234"/>
                <a:gd name="T16" fmla="*/ 109 w 210"/>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7" y="0"/>
                    <a:pt x="157" y="0"/>
                    <a:pt x="157" y="0"/>
                  </a:cubicBezTo>
                  <a:cubicBezTo>
                    <a:pt x="187" y="0"/>
                    <a:pt x="210" y="24"/>
                    <a:pt x="210" y="53"/>
                  </a:cubicBezTo>
                  <a:cubicBezTo>
                    <a:pt x="210" y="132"/>
                    <a:pt x="210" y="132"/>
                    <a:pt x="210" y="132"/>
                  </a:cubicBezTo>
                  <a:cubicBezTo>
                    <a:pt x="210" y="188"/>
                    <a:pt x="165" y="234"/>
                    <a:pt x="109" y="234"/>
                  </a:cubicBezTo>
                  <a:close/>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0" name="Freeform 34">
              <a:extLst>
                <a:ext uri="{FF2B5EF4-FFF2-40B4-BE49-F238E27FC236}">
                  <a16:creationId xmlns:a16="http://schemas.microsoft.com/office/drawing/2014/main" id="{79EEC6DA-6F42-4DA1-8728-B511B45EA5A8}"/>
                </a:ext>
              </a:extLst>
            </p:cNvPr>
            <p:cNvSpPr>
              <a:spLocks/>
            </p:cNvSpPr>
            <p:nvPr/>
          </p:nvSpPr>
          <p:spPr bwMode="auto">
            <a:xfrm>
              <a:off x="3764877" y="3258071"/>
              <a:ext cx="46888" cy="154869"/>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7"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1" name="Freeform 35">
              <a:extLst>
                <a:ext uri="{FF2B5EF4-FFF2-40B4-BE49-F238E27FC236}">
                  <a16:creationId xmlns:a16="http://schemas.microsoft.com/office/drawing/2014/main" id="{4C5A9150-68A7-4754-BD38-544E77BEB23D}"/>
                </a:ext>
              </a:extLst>
            </p:cNvPr>
            <p:cNvSpPr>
              <a:spLocks/>
            </p:cNvSpPr>
            <p:nvPr/>
          </p:nvSpPr>
          <p:spPr bwMode="auto">
            <a:xfrm>
              <a:off x="3844443" y="3164297"/>
              <a:ext cx="161973" cy="19892"/>
            </a:xfrm>
            <a:custGeom>
              <a:avLst/>
              <a:gdLst>
                <a:gd name="T0" fmla="*/ 52 w 55"/>
                <a:gd name="T1" fmla="*/ 7 h 7"/>
                <a:gd name="T2" fmla="*/ 4 w 55"/>
                <a:gd name="T3" fmla="*/ 7 h 7"/>
                <a:gd name="T4" fmla="*/ 0 w 55"/>
                <a:gd name="T5" fmla="*/ 4 h 7"/>
                <a:gd name="T6" fmla="*/ 0 w 55"/>
                <a:gd name="T7" fmla="*/ 4 h 7"/>
                <a:gd name="T8" fmla="*/ 4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4" y="7"/>
                    <a:pt x="4" y="7"/>
                    <a:pt x="4" y="7"/>
                  </a:cubicBezTo>
                  <a:cubicBezTo>
                    <a:pt x="2" y="7"/>
                    <a:pt x="0" y="6"/>
                    <a:pt x="0" y="4"/>
                  </a:cubicBezTo>
                  <a:cubicBezTo>
                    <a:pt x="0" y="4"/>
                    <a:pt x="0" y="4"/>
                    <a:pt x="0" y="4"/>
                  </a:cubicBezTo>
                  <a:cubicBezTo>
                    <a:pt x="0" y="2"/>
                    <a:pt x="2" y="0"/>
                    <a:pt x="4" y="0"/>
                  </a:cubicBezTo>
                  <a:cubicBezTo>
                    <a:pt x="52" y="0"/>
                    <a:pt x="52" y="0"/>
                    <a:pt x="52" y="0"/>
                  </a:cubicBezTo>
                  <a:cubicBezTo>
                    <a:pt x="54" y="0"/>
                    <a:pt x="55" y="2"/>
                    <a:pt x="55" y="4"/>
                  </a:cubicBezTo>
                  <a:cubicBezTo>
                    <a:pt x="55" y="4"/>
                    <a:pt x="55" y="4"/>
                    <a:pt x="55" y="4"/>
                  </a:cubicBezTo>
                  <a:cubicBezTo>
                    <a:pt x="55" y="6"/>
                    <a:pt x="54" y="7"/>
                    <a:pt x="52" y="7"/>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2" name="Freeform 36">
              <a:extLst>
                <a:ext uri="{FF2B5EF4-FFF2-40B4-BE49-F238E27FC236}">
                  <a16:creationId xmlns:a16="http://schemas.microsoft.com/office/drawing/2014/main" id="{3B5FDB57-FC41-419A-AEFB-9D76F1A23549}"/>
                </a:ext>
              </a:extLst>
            </p:cNvPr>
            <p:cNvSpPr>
              <a:spLocks/>
            </p:cNvSpPr>
            <p:nvPr/>
          </p:nvSpPr>
          <p:spPr bwMode="auto">
            <a:xfrm>
              <a:off x="3844443" y="3164297"/>
              <a:ext cx="161973" cy="19892"/>
            </a:xfrm>
            <a:custGeom>
              <a:avLst/>
              <a:gdLst>
                <a:gd name="T0" fmla="*/ 52 w 55"/>
                <a:gd name="T1" fmla="*/ 7 h 7"/>
                <a:gd name="T2" fmla="*/ 4 w 55"/>
                <a:gd name="T3" fmla="*/ 7 h 7"/>
                <a:gd name="T4" fmla="*/ 0 w 55"/>
                <a:gd name="T5" fmla="*/ 4 h 7"/>
                <a:gd name="T6" fmla="*/ 0 w 55"/>
                <a:gd name="T7" fmla="*/ 4 h 7"/>
                <a:gd name="T8" fmla="*/ 4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4" y="7"/>
                    <a:pt x="4" y="7"/>
                    <a:pt x="4" y="7"/>
                  </a:cubicBezTo>
                  <a:cubicBezTo>
                    <a:pt x="2" y="7"/>
                    <a:pt x="0" y="6"/>
                    <a:pt x="0" y="4"/>
                  </a:cubicBezTo>
                  <a:cubicBezTo>
                    <a:pt x="0" y="4"/>
                    <a:pt x="0" y="4"/>
                    <a:pt x="0" y="4"/>
                  </a:cubicBezTo>
                  <a:cubicBezTo>
                    <a:pt x="0" y="2"/>
                    <a:pt x="2" y="0"/>
                    <a:pt x="4" y="0"/>
                  </a:cubicBezTo>
                  <a:cubicBezTo>
                    <a:pt x="52" y="0"/>
                    <a:pt x="52" y="0"/>
                    <a:pt x="52" y="0"/>
                  </a:cubicBezTo>
                  <a:cubicBezTo>
                    <a:pt x="54" y="0"/>
                    <a:pt x="55" y="2"/>
                    <a:pt x="55" y="4"/>
                  </a:cubicBezTo>
                  <a:cubicBezTo>
                    <a:pt x="55" y="4"/>
                    <a:pt x="55" y="4"/>
                    <a:pt x="55" y="4"/>
                  </a:cubicBezTo>
                  <a:cubicBezTo>
                    <a:pt x="55" y="6"/>
                    <a:pt x="54" y="7"/>
                    <a:pt x="52" y="7"/>
                  </a:cubicBezTo>
                  <a:close/>
                </a:path>
              </a:pathLst>
            </a:custGeom>
            <a:solidFill>
              <a:schemeClr val="tx1"/>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3" name="Freeform 38">
              <a:extLst>
                <a:ext uri="{FF2B5EF4-FFF2-40B4-BE49-F238E27FC236}">
                  <a16:creationId xmlns:a16="http://schemas.microsoft.com/office/drawing/2014/main" id="{E4E97284-A855-4F00-8EFD-414A61E00AC9}"/>
                </a:ext>
              </a:extLst>
            </p:cNvPr>
            <p:cNvSpPr>
              <a:spLocks/>
            </p:cNvSpPr>
            <p:nvPr/>
          </p:nvSpPr>
          <p:spPr bwMode="auto">
            <a:xfrm>
              <a:off x="3546071" y="3164297"/>
              <a:ext cx="163393" cy="19892"/>
            </a:xfrm>
            <a:custGeom>
              <a:avLst/>
              <a:gdLst>
                <a:gd name="T0" fmla="*/ 52 w 55"/>
                <a:gd name="T1" fmla="*/ 7 h 7"/>
                <a:gd name="T2" fmla="*/ 3 w 55"/>
                <a:gd name="T3" fmla="*/ 7 h 7"/>
                <a:gd name="T4" fmla="*/ 0 w 55"/>
                <a:gd name="T5" fmla="*/ 4 h 7"/>
                <a:gd name="T6" fmla="*/ 0 w 55"/>
                <a:gd name="T7" fmla="*/ 4 h 7"/>
                <a:gd name="T8" fmla="*/ 3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1" y="7"/>
                    <a:pt x="0" y="6"/>
                    <a:pt x="0" y="4"/>
                  </a:cubicBezTo>
                  <a:cubicBezTo>
                    <a:pt x="0" y="4"/>
                    <a:pt x="0" y="4"/>
                    <a:pt x="0" y="4"/>
                  </a:cubicBezTo>
                  <a:cubicBezTo>
                    <a:pt x="0" y="2"/>
                    <a:pt x="1" y="0"/>
                    <a:pt x="3" y="0"/>
                  </a:cubicBezTo>
                  <a:cubicBezTo>
                    <a:pt x="52" y="0"/>
                    <a:pt x="52" y="0"/>
                    <a:pt x="52" y="0"/>
                  </a:cubicBezTo>
                  <a:cubicBezTo>
                    <a:pt x="53" y="0"/>
                    <a:pt x="55" y="2"/>
                    <a:pt x="55" y="4"/>
                  </a:cubicBezTo>
                  <a:cubicBezTo>
                    <a:pt x="55" y="4"/>
                    <a:pt x="55" y="4"/>
                    <a:pt x="55" y="4"/>
                  </a:cubicBezTo>
                  <a:cubicBezTo>
                    <a:pt x="55" y="6"/>
                    <a:pt x="53" y="7"/>
                    <a:pt x="52" y="7"/>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4" name="Freeform 39">
              <a:extLst>
                <a:ext uri="{FF2B5EF4-FFF2-40B4-BE49-F238E27FC236}">
                  <a16:creationId xmlns:a16="http://schemas.microsoft.com/office/drawing/2014/main" id="{52AFAFF4-0267-4B78-A760-1E17F6C9588F}"/>
                </a:ext>
              </a:extLst>
            </p:cNvPr>
            <p:cNvSpPr>
              <a:spLocks/>
            </p:cNvSpPr>
            <p:nvPr/>
          </p:nvSpPr>
          <p:spPr bwMode="auto">
            <a:xfrm>
              <a:off x="3546071" y="3164297"/>
              <a:ext cx="163393" cy="19892"/>
            </a:xfrm>
            <a:custGeom>
              <a:avLst/>
              <a:gdLst>
                <a:gd name="T0" fmla="*/ 52 w 55"/>
                <a:gd name="T1" fmla="*/ 7 h 7"/>
                <a:gd name="T2" fmla="*/ 3 w 55"/>
                <a:gd name="T3" fmla="*/ 7 h 7"/>
                <a:gd name="T4" fmla="*/ 0 w 55"/>
                <a:gd name="T5" fmla="*/ 4 h 7"/>
                <a:gd name="T6" fmla="*/ 0 w 55"/>
                <a:gd name="T7" fmla="*/ 4 h 7"/>
                <a:gd name="T8" fmla="*/ 3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1" y="7"/>
                    <a:pt x="0" y="6"/>
                    <a:pt x="0" y="4"/>
                  </a:cubicBezTo>
                  <a:cubicBezTo>
                    <a:pt x="0" y="4"/>
                    <a:pt x="0" y="4"/>
                    <a:pt x="0" y="4"/>
                  </a:cubicBezTo>
                  <a:cubicBezTo>
                    <a:pt x="0" y="2"/>
                    <a:pt x="1" y="0"/>
                    <a:pt x="3" y="0"/>
                  </a:cubicBezTo>
                  <a:cubicBezTo>
                    <a:pt x="52" y="0"/>
                    <a:pt x="52" y="0"/>
                    <a:pt x="52" y="0"/>
                  </a:cubicBezTo>
                  <a:cubicBezTo>
                    <a:pt x="53" y="0"/>
                    <a:pt x="55" y="2"/>
                    <a:pt x="55" y="4"/>
                  </a:cubicBezTo>
                  <a:cubicBezTo>
                    <a:pt x="55" y="4"/>
                    <a:pt x="55" y="4"/>
                    <a:pt x="55" y="4"/>
                  </a:cubicBezTo>
                  <a:cubicBezTo>
                    <a:pt x="55" y="6"/>
                    <a:pt x="53" y="7"/>
                    <a:pt x="52" y="7"/>
                  </a:cubicBezTo>
                  <a:close/>
                </a:path>
              </a:pathLst>
            </a:custGeom>
            <a:solidFill>
              <a:schemeClr val="tx1"/>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5" name="Freeform 41">
              <a:extLst>
                <a:ext uri="{FF2B5EF4-FFF2-40B4-BE49-F238E27FC236}">
                  <a16:creationId xmlns:a16="http://schemas.microsoft.com/office/drawing/2014/main" id="{F048DB40-FCFE-4D3C-B70D-05E4E0FABDB9}"/>
                </a:ext>
              </a:extLst>
            </p:cNvPr>
            <p:cNvSpPr>
              <a:spLocks/>
            </p:cNvSpPr>
            <p:nvPr/>
          </p:nvSpPr>
          <p:spPr bwMode="auto">
            <a:xfrm>
              <a:off x="3699519" y="3478297"/>
              <a:ext cx="147765" cy="85249"/>
            </a:xfrm>
            <a:custGeom>
              <a:avLst/>
              <a:gdLst>
                <a:gd name="T0" fmla="*/ 26 w 50"/>
                <a:gd name="T1" fmla="*/ 29 h 29"/>
                <a:gd name="T2" fmla="*/ 24 w 50"/>
                <a:gd name="T3" fmla="*/ 29 h 29"/>
                <a:gd name="T4" fmla="*/ 0 w 50"/>
                <a:gd name="T5" fmla="*/ 5 h 29"/>
                <a:gd name="T6" fmla="*/ 0 w 50"/>
                <a:gd name="T7" fmla="*/ 0 h 29"/>
                <a:gd name="T8" fmla="*/ 50 w 50"/>
                <a:gd name="T9" fmla="*/ 0 h 29"/>
                <a:gd name="T10" fmla="*/ 50 w 50"/>
                <a:gd name="T11" fmla="*/ 5 h 29"/>
                <a:gd name="T12" fmla="*/ 26 w 5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0" h="29">
                  <a:moveTo>
                    <a:pt x="26" y="29"/>
                  </a:moveTo>
                  <a:cubicBezTo>
                    <a:pt x="24" y="29"/>
                    <a:pt x="24" y="29"/>
                    <a:pt x="24" y="29"/>
                  </a:cubicBezTo>
                  <a:cubicBezTo>
                    <a:pt x="11" y="29"/>
                    <a:pt x="0" y="18"/>
                    <a:pt x="0" y="5"/>
                  </a:cubicBezTo>
                  <a:cubicBezTo>
                    <a:pt x="0" y="0"/>
                    <a:pt x="0" y="0"/>
                    <a:pt x="0" y="0"/>
                  </a:cubicBezTo>
                  <a:cubicBezTo>
                    <a:pt x="50" y="0"/>
                    <a:pt x="50" y="0"/>
                    <a:pt x="50" y="0"/>
                  </a:cubicBezTo>
                  <a:cubicBezTo>
                    <a:pt x="50" y="5"/>
                    <a:pt x="50" y="5"/>
                    <a:pt x="50" y="5"/>
                  </a:cubicBezTo>
                  <a:cubicBezTo>
                    <a:pt x="50" y="18"/>
                    <a:pt x="39" y="29"/>
                    <a:pt x="26" y="29"/>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6" name="Freeform 43">
              <a:extLst>
                <a:ext uri="{FF2B5EF4-FFF2-40B4-BE49-F238E27FC236}">
                  <a16:creationId xmlns:a16="http://schemas.microsoft.com/office/drawing/2014/main" id="{63C7379A-1AD9-43D6-82C5-C1FBCD6A5415}"/>
                </a:ext>
              </a:extLst>
            </p:cNvPr>
            <p:cNvSpPr>
              <a:spLocks/>
            </p:cNvSpPr>
            <p:nvPr/>
          </p:nvSpPr>
          <p:spPr bwMode="auto">
            <a:xfrm>
              <a:off x="3567384" y="3678632"/>
              <a:ext cx="208860" cy="264272"/>
            </a:xfrm>
            <a:custGeom>
              <a:avLst/>
              <a:gdLst>
                <a:gd name="T0" fmla="*/ 4 w 147"/>
                <a:gd name="T1" fmla="*/ 0 h 186"/>
                <a:gd name="T2" fmla="*/ 147 w 147"/>
                <a:gd name="T3" fmla="*/ 136 h 186"/>
                <a:gd name="T4" fmla="*/ 50 w 147"/>
                <a:gd name="T5" fmla="*/ 186 h 186"/>
                <a:gd name="T6" fmla="*/ 0 w 147"/>
                <a:gd name="T7" fmla="*/ 30 h 186"/>
                <a:gd name="T8" fmla="*/ 0 w 147"/>
                <a:gd name="T9" fmla="*/ 7 h 186"/>
              </a:gdLst>
              <a:ahLst/>
              <a:cxnLst>
                <a:cxn ang="0">
                  <a:pos x="T0" y="T1"/>
                </a:cxn>
                <a:cxn ang="0">
                  <a:pos x="T2" y="T3"/>
                </a:cxn>
                <a:cxn ang="0">
                  <a:pos x="T4" y="T5"/>
                </a:cxn>
                <a:cxn ang="0">
                  <a:pos x="T6" y="T7"/>
                </a:cxn>
                <a:cxn ang="0">
                  <a:pos x="T8" y="T9"/>
                </a:cxn>
              </a:cxnLst>
              <a:rect l="0" t="0" r="r" b="b"/>
              <a:pathLst>
                <a:path w="147" h="186">
                  <a:moveTo>
                    <a:pt x="4" y="0"/>
                  </a:moveTo>
                  <a:lnTo>
                    <a:pt x="147" y="136"/>
                  </a:lnTo>
                  <a:lnTo>
                    <a:pt x="50" y="186"/>
                  </a:lnTo>
                  <a:lnTo>
                    <a:pt x="0" y="30"/>
                  </a:lnTo>
                  <a:lnTo>
                    <a:pt x="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7" name="Freeform 44">
              <a:extLst>
                <a:ext uri="{FF2B5EF4-FFF2-40B4-BE49-F238E27FC236}">
                  <a16:creationId xmlns:a16="http://schemas.microsoft.com/office/drawing/2014/main" id="{1CFE9A99-EAB1-47C7-9219-821A20D54496}"/>
                </a:ext>
              </a:extLst>
            </p:cNvPr>
            <p:cNvSpPr>
              <a:spLocks/>
            </p:cNvSpPr>
            <p:nvPr/>
          </p:nvSpPr>
          <p:spPr bwMode="auto">
            <a:xfrm>
              <a:off x="3567384" y="3678632"/>
              <a:ext cx="208860" cy="264272"/>
            </a:xfrm>
            <a:custGeom>
              <a:avLst/>
              <a:gdLst>
                <a:gd name="T0" fmla="*/ 4 w 147"/>
                <a:gd name="T1" fmla="*/ 0 h 186"/>
                <a:gd name="T2" fmla="*/ 147 w 147"/>
                <a:gd name="T3" fmla="*/ 136 h 186"/>
                <a:gd name="T4" fmla="*/ 50 w 147"/>
                <a:gd name="T5" fmla="*/ 186 h 186"/>
                <a:gd name="T6" fmla="*/ 0 w 147"/>
                <a:gd name="T7" fmla="*/ 30 h 186"/>
                <a:gd name="T8" fmla="*/ 0 w 147"/>
                <a:gd name="T9" fmla="*/ 7 h 186"/>
              </a:gdLst>
              <a:ahLst/>
              <a:cxnLst>
                <a:cxn ang="0">
                  <a:pos x="T0" y="T1"/>
                </a:cxn>
                <a:cxn ang="0">
                  <a:pos x="T2" y="T3"/>
                </a:cxn>
                <a:cxn ang="0">
                  <a:pos x="T4" y="T5"/>
                </a:cxn>
                <a:cxn ang="0">
                  <a:pos x="T6" y="T7"/>
                </a:cxn>
                <a:cxn ang="0">
                  <a:pos x="T8" y="T9"/>
                </a:cxn>
              </a:cxnLst>
              <a:rect l="0" t="0" r="r" b="b"/>
              <a:pathLst>
                <a:path w="147" h="186">
                  <a:moveTo>
                    <a:pt x="4" y="0"/>
                  </a:moveTo>
                  <a:lnTo>
                    <a:pt x="147" y="136"/>
                  </a:lnTo>
                  <a:lnTo>
                    <a:pt x="50" y="186"/>
                  </a:lnTo>
                  <a:lnTo>
                    <a:pt x="0" y="30"/>
                  </a:lnTo>
                  <a:lnTo>
                    <a:pt x="0" y="7"/>
                  </a:lnTo>
                </a:path>
              </a:pathLst>
            </a:custGeom>
            <a:solidFill>
              <a:schemeClr val="tx1">
                <a:lumMod val="95000"/>
              </a:schemeClr>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8" name="Freeform 45">
              <a:extLst>
                <a:ext uri="{FF2B5EF4-FFF2-40B4-BE49-F238E27FC236}">
                  <a16:creationId xmlns:a16="http://schemas.microsoft.com/office/drawing/2014/main" id="{F09E4CFA-FD0D-4815-B7D2-F3BC28707169}"/>
                </a:ext>
              </a:extLst>
            </p:cNvPr>
            <p:cNvSpPr>
              <a:spLocks/>
            </p:cNvSpPr>
            <p:nvPr/>
          </p:nvSpPr>
          <p:spPr bwMode="auto">
            <a:xfrm>
              <a:off x="3921166" y="3675791"/>
              <a:ext cx="59674" cy="45466"/>
            </a:xfrm>
            <a:custGeom>
              <a:avLst/>
              <a:gdLst>
                <a:gd name="T0" fmla="*/ 0 w 20"/>
                <a:gd name="T1" fmla="*/ 15 h 15"/>
                <a:gd name="T2" fmla="*/ 20 w 20"/>
                <a:gd name="T3" fmla="*/ 15 h 15"/>
                <a:gd name="T4" fmla="*/ 20 w 20"/>
                <a:gd name="T5" fmla="*/ 6 h 15"/>
                <a:gd name="T6" fmla="*/ 14 w 20"/>
                <a:gd name="T7" fmla="*/ 0 h 15"/>
                <a:gd name="T8" fmla="*/ 0 w 20"/>
                <a:gd name="T9" fmla="*/ 0 h 15"/>
                <a:gd name="T10" fmla="*/ 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0" y="15"/>
                  </a:moveTo>
                  <a:cubicBezTo>
                    <a:pt x="20" y="15"/>
                    <a:pt x="20" y="15"/>
                    <a:pt x="20" y="15"/>
                  </a:cubicBezTo>
                  <a:cubicBezTo>
                    <a:pt x="20" y="6"/>
                    <a:pt x="20" y="6"/>
                    <a:pt x="20" y="6"/>
                  </a:cubicBezTo>
                  <a:cubicBezTo>
                    <a:pt x="20" y="3"/>
                    <a:pt x="17" y="0"/>
                    <a:pt x="14" y="0"/>
                  </a:cubicBezTo>
                  <a:cubicBezTo>
                    <a:pt x="0" y="0"/>
                    <a:pt x="0" y="0"/>
                    <a:pt x="0" y="0"/>
                  </a:cubicBezTo>
                  <a:lnTo>
                    <a:pt x="0" y="15"/>
                  </a:lnTo>
                  <a:close/>
                </a:path>
              </a:pathLst>
            </a:custGeom>
            <a:solidFill>
              <a:srgbClr val="F7F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9" name="Freeform 46">
              <a:extLst>
                <a:ext uri="{FF2B5EF4-FFF2-40B4-BE49-F238E27FC236}">
                  <a16:creationId xmlns:a16="http://schemas.microsoft.com/office/drawing/2014/main" id="{78402614-08CB-449A-8411-6E25045D261A}"/>
                </a:ext>
              </a:extLst>
            </p:cNvPr>
            <p:cNvSpPr>
              <a:spLocks/>
            </p:cNvSpPr>
            <p:nvPr/>
          </p:nvSpPr>
          <p:spPr bwMode="auto">
            <a:xfrm>
              <a:off x="3921166" y="3675791"/>
              <a:ext cx="59674" cy="45466"/>
            </a:xfrm>
            <a:custGeom>
              <a:avLst/>
              <a:gdLst>
                <a:gd name="T0" fmla="*/ 0 w 20"/>
                <a:gd name="T1" fmla="*/ 15 h 15"/>
                <a:gd name="T2" fmla="*/ 20 w 20"/>
                <a:gd name="T3" fmla="*/ 15 h 15"/>
                <a:gd name="T4" fmla="*/ 20 w 20"/>
                <a:gd name="T5" fmla="*/ 6 h 15"/>
                <a:gd name="T6" fmla="*/ 14 w 20"/>
                <a:gd name="T7" fmla="*/ 0 h 15"/>
                <a:gd name="T8" fmla="*/ 0 w 20"/>
                <a:gd name="T9" fmla="*/ 0 h 15"/>
                <a:gd name="T10" fmla="*/ 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0" y="15"/>
                  </a:moveTo>
                  <a:cubicBezTo>
                    <a:pt x="20" y="15"/>
                    <a:pt x="20" y="15"/>
                    <a:pt x="20" y="15"/>
                  </a:cubicBezTo>
                  <a:cubicBezTo>
                    <a:pt x="20" y="6"/>
                    <a:pt x="20" y="6"/>
                    <a:pt x="20" y="6"/>
                  </a:cubicBezTo>
                  <a:cubicBezTo>
                    <a:pt x="20" y="3"/>
                    <a:pt x="17" y="0"/>
                    <a:pt x="14" y="0"/>
                  </a:cubicBezTo>
                  <a:cubicBezTo>
                    <a:pt x="0" y="0"/>
                    <a:pt x="0" y="0"/>
                    <a:pt x="0" y="0"/>
                  </a:cubicBezTo>
                  <a:lnTo>
                    <a:pt x="0" y="15"/>
                  </a:lnTo>
                  <a:close/>
                </a:path>
              </a:pathLst>
            </a:custGeom>
            <a:solidFill>
              <a:schemeClr val="tx1">
                <a:lumMod val="95000"/>
              </a:schemeClr>
            </a:solidFill>
            <a:ln w="254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0" name="Freeform 48">
              <a:extLst>
                <a:ext uri="{FF2B5EF4-FFF2-40B4-BE49-F238E27FC236}">
                  <a16:creationId xmlns:a16="http://schemas.microsoft.com/office/drawing/2014/main" id="{EA8EF397-D312-4CE8-81E1-280719B05C07}"/>
                </a:ext>
              </a:extLst>
            </p:cNvPr>
            <p:cNvSpPr>
              <a:spLocks/>
            </p:cNvSpPr>
            <p:nvPr/>
          </p:nvSpPr>
          <p:spPr bwMode="auto">
            <a:xfrm>
              <a:off x="3770560" y="3678632"/>
              <a:ext cx="210281" cy="269955"/>
            </a:xfrm>
            <a:custGeom>
              <a:avLst/>
              <a:gdLst>
                <a:gd name="T0" fmla="*/ 144 w 148"/>
                <a:gd name="T1" fmla="*/ 0 h 190"/>
                <a:gd name="T2" fmla="*/ 0 w 148"/>
                <a:gd name="T3" fmla="*/ 136 h 190"/>
                <a:gd name="T4" fmla="*/ 94 w 148"/>
                <a:gd name="T5" fmla="*/ 190 h 190"/>
                <a:gd name="T6" fmla="*/ 148 w 148"/>
                <a:gd name="T7" fmla="*/ 30 h 190"/>
                <a:gd name="T8" fmla="*/ 148 w 148"/>
                <a:gd name="T9" fmla="*/ 7 h 190"/>
              </a:gdLst>
              <a:ahLst/>
              <a:cxnLst>
                <a:cxn ang="0">
                  <a:pos x="T0" y="T1"/>
                </a:cxn>
                <a:cxn ang="0">
                  <a:pos x="T2" y="T3"/>
                </a:cxn>
                <a:cxn ang="0">
                  <a:pos x="T4" y="T5"/>
                </a:cxn>
                <a:cxn ang="0">
                  <a:pos x="T6" y="T7"/>
                </a:cxn>
                <a:cxn ang="0">
                  <a:pos x="T8" y="T9"/>
                </a:cxn>
              </a:cxnLst>
              <a:rect l="0" t="0" r="r" b="b"/>
              <a:pathLst>
                <a:path w="148" h="190">
                  <a:moveTo>
                    <a:pt x="144" y="0"/>
                  </a:moveTo>
                  <a:lnTo>
                    <a:pt x="0" y="136"/>
                  </a:lnTo>
                  <a:lnTo>
                    <a:pt x="94" y="190"/>
                  </a:lnTo>
                  <a:lnTo>
                    <a:pt x="148" y="30"/>
                  </a:lnTo>
                  <a:lnTo>
                    <a:pt x="148"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1" name="Freeform 49">
              <a:extLst>
                <a:ext uri="{FF2B5EF4-FFF2-40B4-BE49-F238E27FC236}">
                  <a16:creationId xmlns:a16="http://schemas.microsoft.com/office/drawing/2014/main" id="{FE317961-69C8-4F86-B1CE-49AB0EF9F1AB}"/>
                </a:ext>
              </a:extLst>
            </p:cNvPr>
            <p:cNvSpPr>
              <a:spLocks/>
            </p:cNvSpPr>
            <p:nvPr/>
          </p:nvSpPr>
          <p:spPr bwMode="auto">
            <a:xfrm>
              <a:off x="3770699" y="3689209"/>
              <a:ext cx="210281" cy="269955"/>
            </a:xfrm>
            <a:custGeom>
              <a:avLst/>
              <a:gdLst>
                <a:gd name="T0" fmla="*/ 144 w 148"/>
                <a:gd name="T1" fmla="*/ 0 h 190"/>
                <a:gd name="T2" fmla="*/ 0 w 148"/>
                <a:gd name="T3" fmla="*/ 136 h 190"/>
                <a:gd name="T4" fmla="*/ 94 w 148"/>
                <a:gd name="T5" fmla="*/ 190 h 190"/>
                <a:gd name="T6" fmla="*/ 148 w 148"/>
                <a:gd name="T7" fmla="*/ 30 h 190"/>
                <a:gd name="T8" fmla="*/ 148 w 148"/>
                <a:gd name="T9" fmla="*/ 7 h 190"/>
              </a:gdLst>
              <a:ahLst/>
              <a:cxnLst>
                <a:cxn ang="0">
                  <a:pos x="T0" y="T1"/>
                </a:cxn>
                <a:cxn ang="0">
                  <a:pos x="T2" y="T3"/>
                </a:cxn>
                <a:cxn ang="0">
                  <a:pos x="T4" y="T5"/>
                </a:cxn>
                <a:cxn ang="0">
                  <a:pos x="T6" y="T7"/>
                </a:cxn>
                <a:cxn ang="0">
                  <a:pos x="T8" y="T9"/>
                </a:cxn>
              </a:cxnLst>
              <a:rect l="0" t="0" r="r" b="b"/>
              <a:pathLst>
                <a:path w="148" h="190">
                  <a:moveTo>
                    <a:pt x="144" y="0"/>
                  </a:moveTo>
                  <a:lnTo>
                    <a:pt x="0" y="136"/>
                  </a:lnTo>
                  <a:lnTo>
                    <a:pt x="94" y="190"/>
                  </a:lnTo>
                  <a:lnTo>
                    <a:pt x="148" y="30"/>
                  </a:lnTo>
                  <a:lnTo>
                    <a:pt x="148" y="7"/>
                  </a:lnTo>
                </a:path>
              </a:pathLst>
            </a:custGeom>
            <a:solidFill>
              <a:schemeClr val="tx1">
                <a:lumMod val="95000"/>
              </a:schemeClr>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2" name="Freeform 50">
              <a:extLst>
                <a:ext uri="{FF2B5EF4-FFF2-40B4-BE49-F238E27FC236}">
                  <a16:creationId xmlns:a16="http://schemas.microsoft.com/office/drawing/2014/main" id="{F996424F-BB41-4216-8E80-85D0583EF186}"/>
                </a:ext>
              </a:extLst>
            </p:cNvPr>
            <p:cNvSpPr>
              <a:spLocks/>
            </p:cNvSpPr>
            <p:nvPr/>
          </p:nvSpPr>
          <p:spPr bwMode="auto">
            <a:xfrm>
              <a:off x="3558858" y="2948333"/>
              <a:ext cx="524281" cy="235856"/>
            </a:xfrm>
            <a:custGeom>
              <a:avLst/>
              <a:gdLst>
                <a:gd name="T0" fmla="*/ 0 w 178"/>
                <a:gd name="T1" fmla="*/ 8 h 80"/>
                <a:gd name="T2" fmla="*/ 113 w 178"/>
                <a:gd name="T3" fmla="*/ 65 h 80"/>
                <a:gd name="T4" fmla="*/ 178 w 178"/>
                <a:gd name="T5" fmla="*/ 25 h 80"/>
                <a:gd name="T6" fmla="*/ 178 w 178"/>
                <a:gd name="T7" fmla="*/ 0 h 80"/>
              </a:gdLst>
              <a:ahLst/>
              <a:cxnLst>
                <a:cxn ang="0">
                  <a:pos x="T0" y="T1"/>
                </a:cxn>
                <a:cxn ang="0">
                  <a:pos x="T2" y="T3"/>
                </a:cxn>
                <a:cxn ang="0">
                  <a:pos x="T4" y="T5"/>
                </a:cxn>
                <a:cxn ang="0">
                  <a:pos x="T6" y="T7"/>
                </a:cxn>
              </a:cxnLst>
              <a:rect l="0" t="0" r="r" b="b"/>
              <a:pathLst>
                <a:path w="178" h="80">
                  <a:moveTo>
                    <a:pt x="0" y="8"/>
                  </a:moveTo>
                  <a:cubicBezTo>
                    <a:pt x="113" y="65"/>
                    <a:pt x="113" y="65"/>
                    <a:pt x="113" y="65"/>
                  </a:cubicBezTo>
                  <a:cubicBezTo>
                    <a:pt x="143" y="80"/>
                    <a:pt x="178" y="58"/>
                    <a:pt x="178" y="25"/>
                  </a:cubicBezTo>
                  <a:cubicBezTo>
                    <a:pt x="178" y="0"/>
                    <a:pt x="178" y="0"/>
                    <a:pt x="178" y="0"/>
                  </a:cubicBezTo>
                </a:path>
              </a:pathLst>
            </a:custGeom>
            <a:solidFill>
              <a:schemeClr val="tx1">
                <a:lumMod val="85000"/>
              </a:schemeClr>
            </a:solidFill>
            <a:ln w="19050">
              <a:solidFill>
                <a:schemeClr val="tx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3" name="Freeform 51">
              <a:extLst>
                <a:ext uri="{FF2B5EF4-FFF2-40B4-BE49-F238E27FC236}">
                  <a16:creationId xmlns:a16="http://schemas.microsoft.com/office/drawing/2014/main" id="{126D4C9F-5467-4D50-AD7B-574C2C1448D6}"/>
                </a:ext>
              </a:extLst>
            </p:cNvPr>
            <p:cNvSpPr>
              <a:spLocks/>
            </p:cNvSpPr>
            <p:nvPr/>
          </p:nvSpPr>
          <p:spPr bwMode="auto">
            <a:xfrm>
              <a:off x="3558858" y="2948333"/>
              <a:ext cx="524281" cy="235856"/>
            </a:xfrm>
            <a:custGeom>
              <a:avLst/>
              <a:gdLst>
                <a:gd name="T0" fmla="*/ 0 w 178"/>
                <a:gd name="T1" fmla="*/ 8 h 80"/>
                <a:gd name="T2" fmla="*/ 113 w 178"/>
                <a:gd name="T3" fmla="*/ 65 h 80"/>
                <a:gd name="T4" fmla="*/ 178 w 178"/>
                <a:gd name="T5" fmla="*/ 25 h 80"/>
                <a:gd name="T6" fmla="*/ 178 w 178"/>
                <a:gd name="T7" fmla="*/ 0 h 80"/>
              </a:gdLst>
              <a:ahLst/>
              <a:cxnLst>
                <a:cxn ang="0">
                  <a:pos x="T0" y="T1"/>
                </a:cxn>
                <a:cxn ang="0">
                  <a:pos x="T2" y="T3"/>
                </a:cxn>
                <a:cxn ang="0">
                  <a:pos x="T4" y="T5"/>
                </a:cxn>
                <a:cxn ang="0">
                  <a:pos x="T6" y="T7"/>
                </a:cxn>
              </a:cxnLst>
              <a:rect l="0" t="0" r="r" b="b"/>
              <a:pathLst>
                <a:path w="178" h="80">
                  <a:moveTo>
                    <a:pt x="0" y="8"/>
                  </a:moveTo>
                  <a:cubicBezTo>
                    <a:pt x="113" y="65"/>
                    <a:pt x="113" y="65"/>
                    <a:pt x="113" y="65"/>
                  </a:cubicBezTo>
                  <a:cubicBezTo>
                    <a:pt x="143" y="80"/>
                    <a:pt x="178" y="58"/>
                    <a:pt x="178" y="25"/>
                  </a:cubicBezTo>
                  <a:cubicBezTo>
                    <a:pt x="178" y="0"/>
                    <a:pt x="178" y="0"/>
                    <a:pt x="178" y="0"/>
                  </a:cubicBezTo>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4" name="Oval 52">
              <a:extLst>
                <a:ext uri="{FF2B5EF4-FFF2-40B4-BE49-F238E27FC236}">
                  <a16:creationId xmlns:a16="http://schemas.microsoft.com/office/drawing/2014/main" id="{5AC4AD13-58E7-4511-8CD3-C2F68EA628D7}"/>
                </a:ext>
              </a:extLst>
            </p:cNvPr>
            <p:cNvSpPr>
              <a:spLocks noChangeArrowheads="1"/>
            </p:cNvSpPr>
            <p:nvPr/>
          </p:nvSpPr>
          <p:spPr bwMode="auto">
            <a:xfrm>
              <a:off x="3591538" y="3219709"/>
              <a:ext cx="76725" cy="80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5" name="Oval 53">
              <a:extLst>
                <a:ext uri="{FF2B5EF4-FFF2-40B4-BE49-F238E27FC236}">
                  <a16:creationId xmlns:a16="http://schemas.microsoft.com/office/drawing/2014/main" id="{319D7636-676C-45F1-8D4A-1F704EBE9709}"/>
                </a:ext>
              </a:extLst>
            </p:cNvPr>
            <p:cNvSpPr>
              <a:spLocks noChangeArrowheads="1"/>
            </p:cNvSpPr>
            <p:nvPr/>
          </p:nvSpPr>
          <p:spPr bwMode="auto">
            <a:xfrm>
              <a:off x="3591538" y="3219709"/>
              <a:ext cx="76725" cy="80987"/>
            </a:xfrm>
            <a:prstGeom prst="ellipse">
              <a:avLst/>
            </a:prstGeom>
            <a:solidFill>
              <a:srgbClr val="999A98"/>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6" name="Oval 54">
              <a:extLst>
                <a:ext uri="{FF2B5EF4-FFF2-40B4-BE49-F238E27FC236}">
                  <a16:creationId xmlns:a16="http://schemas.microsoft.com/office/drawing/2014/main" id="{D1E5159D-856B-4E9F-9461-43528F77B008}"/>
                </a:ext>
              </a:extLst>
            </p:cNvPr>
            <p:cNvSpPr>
              <a:spLocks noChangeArrowheads="1"/>
            </p:cNvSpPr>
            <p:nvPr/>
          </p:nvSpPr>
          <p:spPr bwMode="auto">
            <a:xfrm>
              <a:off x="3888487" y="3219709"/>
              <a:ext cx="76725" cy="80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7" name="Oval 55">
              <a:extLst>
                <a:ext uri="{FF2B5EF4-FFF2-40B4-BE49-F238E27FC236}">
                  <a16:creationId xmlns:a16="http://schemas.microsoft.com/office/drawing/2014/main" id="{3BE81D47-BF09-4D1F-908E-8F8DC2CA2A74}"/>
                </a:ext>
              </a:extLst>
            </p:cNvPr>
            <p:cNvSpPr>
              <a:spLocks noChangeArrowheads="1"/>
            </p:cNvSpPr>
            <p:nvPr/>
          </p:nvSpPr>
          <p:spPr bwMode="auto">
            <a:xfrm>
              <a:off x="3888487" y="3219709"/>
              <a:ext cx="76725" cy="80987"/>
            </a:xfrm>
            <a:prstGeom prst="ellipse">
              <a:avLst/>
            </a:prstGeom>
            <a:solidFill>
              <a:srgbClr val="999A98"/>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8" name="Oval 56">
              <a:extLst>
                <a:ext uri="{FF2B5EF4-FFF2-40B4-BE49-F238E27FC236}">
                  <a16:creationId xmlns:a16="http://schemas.microsoft.com/office/drawing/2014/main" id="{F114C54C-3ACC-42DE-B6BB-51E3F5A677C4}"/>
                </a:ext>
              </a:extLst>
            </p:cNvPr>
            <p:cNvSpPr>
              <a:spLocks noChangeArrowheads="1"/>
            </p:cNvSpPr>
            <p:nvPr/>
          </p:nvSpPr>
          <p:spPr bwMode="auto">
            <a:xfrm>
              <a:off x="3600062" y="3255229"/>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9" name="Oval 57">
              <a:extLst>
                <a:ext uri="{FF2B5EF4-FFF2-40B4-BE49-F238E27FC236}">
                  <a16:creationId xmlns:a16="http://schemas.microsoft.com/office/drawing/2014/main" id="{38A243AD-97F9-4A7E-B18B-BFDB990814D2}"/>
                </a:ext>
              </a:extLst>
            </p:cNvPr>
            <p:cNvSpPr>
              <a:spLocks noChangeArrowheads="1"/>
            </p:cNvSpPr>
            <p:nvPr/>
          </p:nvSpPr>
          <p:spPr bwMode="auto">
            <a:xfrm>
              <a:off x="3898434" y="3255229"/>
              <a:ext cx="31258"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0" name="Rectangle 58">
              <a:extLst>
                <a:ext uri="{FF2B5EF4-FFF2-40B4-BE49-F238E27FC236}">
                  <a16:creationId xmlns:a16="http://schemas.microsoft.com/office/drawing/2014/main" id="{A1CAB338-21FE-42E8-AEAE-E88E3B253AC0}"/>
                </a:ext>
              </a:extLst>
            </p:cNvPr>
            <p:cNvSpPr>
              <a:spLocks noChangeArrowheads="1"/>
            </p:cNvSpPr>
            <p:nvPr/>
          </p:nvSpPr>
          <p:spPr bwMode="auto">
            <a:xfrm>
              <a:off x="3271854" y="4781185"/>
              <a:ext cx="1013042" cy="2216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1" name="Rectangle 59">
              <a:extLst>
                <a:ext uri="{FF2B5EF4-FFF2-40B4-BE49-F238E27FC236}">
                  <a16:creationId xmlns:a16="http://schemas.microsoft.com/office/drawing/2014/main" id="{A8DE0F9B-AA2C-4854-A7EC-5A3B6EB49792}"/>
                </a:ext>
              </a:extLst>
            </p:cNvPr>
            <p:cNvSpPr>
              <a:spLocks noChangeArrowheads="1"/>
            </p:cNvSpPr>
            <p:nvPr/>
          </p:nvSpPr>
          <p:spPr bwMode="auto">
            <a:xfrm>
              <a:off x="3271854" y="4781185"/>
              <a:ext cx="1013042" cy="22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2" name="Freeform 60">
              <a:extLst>
                <a:ext uri="{FF2B5EF4-FFF2-40B4-BE49-F238E27FC236}">
                  <a16:creationId xmlns:a16="http://schemas.microsoft.com/office/drawing/2014/main" id="{A8BBA524-FB12-4BD7-89D7-AC916F098AB1}"/>
                </a:ext>
              </a:extLst>
            </p:cNvPr>
            <p:cNvSpPr>
              <a:spLocks/>
            </p:cNvSpPr>
            <p:nvPr/>
          </p:nvSpPr>
          <p:spPr bwMode="auto">
            <a:xfrm>
              <a:off x="3260486" y="4768398"/>
              <a:ext cx="1035775" cy="245801"/>
            </a:xfrm>
            <a:custGeom>
              <a:avLst/>
              <a:gdLst>
                <a:gd name="T0" fmla="*/ 721 w 729"/>
                <a:gd name="T1" fmla="*/ 165 h 173"/>
                <a:gd name="T2" fmla="*/ 721 w 729"/>
                <a:gd name="T3" fmla="*/ 157 h 173"/>
                <a:gd name="T4" fmla="*/ 17 w 729"/>
                <a:gd name="T5" fmla="*/ 157 h 173"/>
                <a:gd name="T6" fmla="*/ 17 w 729"/>
                <a:gd name="T7" fmla="*/ 17 h 173"/>
                <a:gd name="T8" fmla="*/ 712 w 729"/>
                <a:gd name="T9" fmla="*/ 17 h 173"/>
                <a:gd name="T10" fmla="*/ 712 w 729"/>
                <a:gd name="T11" fmla="*/ 165 h 173"/>
                <a:gd name="T12" fmla="*/ 721 w 729"/>
                <a:gd name="T13" fmla="*/ 165 h 173"/>
                <a:gd name="T14" fmla="*/ 721 w 729"/>
                <a:gd name="T15" fmla="*/ 157 h 173"/>
                <a:gd name="T16" fmla="*/ 721 w 729"/>
                <a:gd name="T17" fmla="*/ 165 h 173"/>
                <a:gd name="T18" fmla="*/ 729 w 729"/>
                <a:gd name="T19" fmla="*/ 165 h 173"/>
                <a:gd name="T20" fmla="*/ 729 w 729"/>
                <a:gd name="T21" fmla="*/ 0 h 173"/>
                <a:gd name="T22" fmla="*/ 0 w 729"/>
                <a:gd name="T23" fmla="*/ 0 h 173"/>
                <a:gd name="T24" fmla="*/ 0 w 729"/>
                <a:gd name="T25" fmla="*/ 173 h 173"/>
                <a:gd name="T26" fmla="*/ 729 w 729"/>
                <a:gd name="T27" fmla="*/ 173 h 173"/>
                <a:gd name="T28" fmla="*/ 729 w 729"/>
                <a:gd name="T29" fmla="*/ 165 h 173"/>
                <a:gd name="T30" fmla="*/ 721 w 729"/>
                <a:gd name="T31" fmla="*/ 16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173">
                  <a:moveTo>
                    <a:pt x="721" y="165"/>
                  </a:moveTo>
                  <a:lnTo>
                    <a:pt x="721" y="157"/>
                  </a:lnTo>
                  <a:lnTo>
                    <a:pt x="17" y="157"/>
                  </a:lnTo>
                  <a:lnTo>
                    <a:pt x="17" y="17"/>
                  </a:lnTo>
                  <a:lnTo>
                    <a:pt x="712" y="17"/>
                  </a:lnTo>
                  <a:lnTo>
                    <a:pt x="712" y="165"/>
                  </a:lnTo>
                  <a:lnTo>
                    <a:pt x="721" y="165"/>
                  </a:lnTo>
                  <a:lnTo>
                    <a:pt x="721" y="157"/>
                  </a:lnTo>
                  <a:lnTo>
                    <a:pt x="721" y="165"/>
                  </a:lnTo>
                  <a:lnTo>
                    <a:pt x="729" y="165"/>
                  </a:lnTo>
                  <a:lnTo>
                    <a:pt x="729" y="0"/>
                  </a:lnTo>
                  <a:lnTo>
                    <a:pt x="0" y="0"/>
                  </a:lnTo>
                  <a:lnTo>
                    <a:pt x="0" y="173"/>
                  </a:lnTo>
                  <a:lnTo>
                    <a:pt x="729" y="173"/>
                  </a:lnTo>
                  <a:lnTo>
                    <a:pt x="729" y="165"/>
                  </a:lnTo>
                  <a:lnTo>
                    <a:pt x="721" y="165"/>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3" name="Freeform 61">
              <a:extLst>
                <a:ext uri="{FF2B5EF4-FFF2-40B4-BE49-F238E27FC236}">
                  <a16:creationId xmlns:a16="http://schemas.microsoft.com/office/drawing/2014/main" id="{A1D9809D-F191-4FBB-8718-9F02C604A20A}"/>
                </a:ext>
              </a:extLst>
            </p:cNvPr>
            <p:cNvSpPr>
              <a:spLocks/>
            </p:cNvSpPr>
            <p:nvPr/>
          </p:nvSpPr>
          <p:spPr bwMode="auto">
            <a:xfrm>
              <a:off x="3260486" y="4768398"/>
              <a:ext cx="1035775" cy="245801"/>
            </a:xfrm>
            <a:custGeom>
              <a:avLst/>
              <a:gdLst>
                <a:gd name="T0" fmla="*/ 721 w 729"/>
                <a:gd name="T1" fmla="*/ 165 h 173"/>
                <a:gd name="T2" fmla="*/ 721 w 729"/>
                <a:gd name="T3" fmla="*/ 157 h 173"/>
                <a:gd name="T4" fmla="*/ 17 w 729"/>
                <a:gd name="T5" fmla="*/ 157 h 173"/>
                <a:gd name="T6" fmla="*/ 17 w 729"/>
                <a:gd name="T7" fmla="*/ 17 h 173"/>
                <a:gd name="T8" fmla="*/ 712 w 729"/>
                <a:gd name="T9" fmla="*/ 17 h 173"/>
                <a:gd name="T10" fmla="*/ 712 w 729"/>
                <a:gd name="T11" fmla="*/ 165 h 173"/>
                <a:gd name="T12" fmla="*/ 721 w 729"/>
                <a:gd name="T13" fmla="*/ 165 h 173"/>
                <a:gd name="T14" fmla="*/ 721 w 729"/>
                <a:gd name="T15" fmla="*/ 157 h 173"/>
                <a:gd name="T16" fmla="*/ 721 w 729"/>
                <a:gd name="T17" fmla="*/ 165 h 173"/>
                <a:gd name="T18" fmla="*/ 729 w 729"/>
                <a:gd name="T19" fmla="*/ 165 h 173"/>
                <a:gd name="T20" fmla="*/ 729 w 729"/>
                <a:gd name="T21" fmla="*/ 0 h 173"/>
                <a:gd name="T22" fmla="*/ 0 w 729"/>
                <a:gd name="T23" fmla="*/ 0 h 173"/>
                <a:gd name="T24" fmla="*/ 0 w 729"/>
                <a:gd name="T25" fmla="*/ 173 h 173"/>
                <a:gd name="T26" fmla="*/ 729 w 729"/>
                <a:gd name="T27" fmla="*/ 173 h 173"/>
                <a:gd name="T28" fmla="*/ 729 w 729"/>
                <a:gd name="T29" fmla="*/ 165 h 173"/>
                <a:gd name="T30" fmla="*/ 721 w 729"/>
                <a:gd name="T31" fmla="*/ 16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173">
                  <a:moveTo>
                    <a:pt x="721" y="165"/>
                  </a:moveTo>
                  <a:lnTo>
                    <a:pt x="721" y="157"/>
                  </a:lnTo>
                  <a:lnTo>
                    <a:pt x="17" y="157"/>
                  </a:lnTo>
                  <a:lnTo>
                    <a:pt x="17" y="17"/>
                  </a:lnTo>
                  <a:lnTo>
                    <a:pt x="712" y="17"/>
                  </a:lnTo>
                  <a:lnTo>
                    <a:pt x="712" y="165"/>
                  </a:lnTo>
                  <a:lnTo>
                    <a:pt x="721" y="165"/>
                  </a:lnTo>
                  <a:lnTo>
                    <a:pt x="721" y="157"/>
                  </a:lnTo>
                  <a:lnTo>
                    <a:pt x="721" y="165"/>
                  </a:lnTo>
                  <a:lnTo>
                    <a:pt x="729" y="165"/>
                  </a:lnTo>
                  <a:lnTo>
                    <a:pt x="729" y="0"/>
                  </a:lnTo>
                  <a:lnTo>
                    <a:pt x="0" y="0"/>
                  </a:lnTo>
                  <a:lnTo>
                    <a:pt x="0" y="173"/>
                  </a:lnTo>
                  <a:lnTo>
                    <a:pt x="729" y="173"/>
                  </a:lnTo>
                  <a:lnTo>
                    <a:pt x="729" y="165"/>
                  </a:lnTo>
                  <a:lnTo>
                    <a:pt x="721" y="1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4" name="Freeform 62">
              <a:extLst>
                <a:ext uri="{FF2B5EF4-FFF2-40B4-BE49-F238E27FC236}">
                  <a16:creationId xmlns:a16="http://schemas.microsoft.com/office/drawing/2014/main" id="{C79349F7-50CD-4D19-8217-4AF92B3C41EA}"/>
                </a:ext>
              </a:extLst>
            </p:cNvPr>
            <p:cNvSpPr>
              <a:spLocks/>
            </p:cNvSpPr>
            <p:nvPr/>
          </p:nvSpPr>
          <p:spPr bwMode="auto">
            <a:xfrm>
              <a:off x="3770560" y="3871863"/>
              <a:ext cx="0" cy="224489"/>
            </a:xfrm>
            <a:custGeom>
              <a:avLst/>
              <a:gdLst>
                <a:gd name="T0" fmla="*/ 0 h 158"/>
                <a:gd name="T1" fmla="*/ 158 h 158"/>
                <a:gd name="T2" fmla="*/ 0 h 158"/>
              </a:gdLst>
              <a:ahLst/>
              <a:cxnLst>
                <a:cxn ang="0">
                  <a:pos x="0" y="T0"/>
                </a:cxn>
                <a:cxn ang="0">
                  <a:pos x="0" y="T1"/>
                </a:cxn>
                <a:cxn ang="0">
                  <a:pos x="0" y="T2"/>
                </a:cxn>
              </a:cxnLst>
              <a:rect l="0" t="0" r="r" b="b"/>
              <a:pathLst>
                <a:path h="158">
                  <a:moveTo>
                    <a:pt x="0" y="0"/>
                  </a:moveTo>
                  <a:lnTo>
                    <a:pt x="0" y="15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5" name="Line 63">
              <a:extLst>
                <a:ext uri="{FF2B5EF4-FFF2-40B4-BE49-F238E27FC236}">
                  <a16:creationId xmlns:a16="http://schemas.microsoft.com/office/drawing/2014/main" id="{0A403A4A-5C57-47EF-B0DC-2E634ACF1CC0}"/>
                </a:ext>
              </a:extLst>
            </p:cNvPr>
            <p:cNvSpPr>
              <a:spLocks noChangeShapeType="1"/>
            </p:cNvSpPr>
            <p:nvPr/>
          </p:nvSpPr>
          <p:spPr bwMode="auto">
            <a:xfrm>
              <a:off x="3770560" y="3871863"/>
              <a:ext cx="0" cy="22448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6" name="Line 64">
              <a:extLst>
                <a:ext uri="{FF2B5EF4-FFF2-40B4-BE49-F238E27FC236}">
                  <a16:creationId xmlns:a16="http://schemas.microsoft.com/office/drawing/2014/main" id="{6D382CAD-FC26-4105-B6EF-03D204A602EE}"/>
                </a:ext>
              </a:extLst>
            </p:cNvPr>
            <p:cNvSpPr>
              <a:spLocks noChangeShapeType="1"/>
            </p:cNvSpPr>
            <p:nvPr/>
          </p:nvSpPr>
          <p:spPr bwMode="auto">
            <a:xfrm>
              <a:off x="3770560" y="3871863"/>
              <a:ext cx="0" cy="224489"/>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7" name="Oval 65">
              <a:extLst>
                <a:ext uri="{FF2B5EF4-FFF2-40B4-BE49-F238E27FC236}">
                  <a16:creationId xmlns:a16="http://schemas.microsoft.com/office/drawing/2014/main" id="{4A0DB6F6-167A-46EC-97B3-A3521C7E6A15}"/>
                </a:ext>
              </a:extLst>
            </p:cNvPr>
            <p:cNvSpPr>
              <a:spLocks noChangeArrowheads="1"/>
            </p:cNvSpPr>
            <p:nvPr/>
          </p:nvSpPr>
          <p:spPr bwMode="auto">
            <a:xfrm>
              <a:off x="3706623" y="4167393"/>
              <a:ext cx="214543" cy="220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8" name="Freeform 379">
              <a:extLst>
                <a:ext uri="{FF2B5EF4-FFF2-40B4-BE49-F238E27FC236}">
                  <a16:creationId xmlns:a16="http://schemas.microsoft.com/office/drawing/2014/main" id="{91F16462-1E8A-4DDA-AADF-166B1B40E2BF}"/>
                </a:ext>
              </a:extLst>
            </p:cNvPr>
            <p:cNvSpPr>
              <a:spLocks/>
            </p:cNvSpPr>
            <p:nvPr/>
          </p:nvSpPr>
          <p:spPr bwMode="auto">
            <a:xfrm>
              <a:off x="4115819" y="3896017"/>
              <a:ext cx="419141" cy="885168"/>
            </a:xfrm>
            <a:custGeom>
              <a:avLst/>
              <a:gdLst>
                <a:gd name="T0" fmla="*/ 47 w 142"/>
                <a:gd name="T1" fmla="*/ 0 h 299"/>
                <a:gd name="T2" fmla="*/ 133 w 142"/>
                <a:gd name="T3" fmla="*/ 220 h 299"/>
                <a:gd name="T4" fmla="*/ 70 w 142"/>
                <a:gd name="T5" fmla="*/ 299 h 299"/>
                <a:gd name="T6" fmla="*/ 9 w 142"/>
                <a:gd name="T7" fmla="*/ 299 h 299"/>
                <a:gd name="T8" fmla="*/ 9 w 142"/>
                <a:gd name="T9" fmla="*/ 226 h 299"/>
                <a:gd name="T10" fmla="*/ 50 w 142"/>
                <a:gd name="T11" fmla="*/ 226 h 299"/>
                <a:gd name="T12" fmla="*/ 0 w 142"/>
                <a:gd name="T13" fmla="*/ 109 h 299"/>
              </a:gdLst>
              <a:ahLst/>
              <a:cxnLst>
                <a:cxn ang="0">
                  <a:pos x="T0" y="T1"/>
                </a:cxn>
                <a:cxn ang="0">
                  <a:pos x="T2" y="T3"/>
                </a:cxn>
                <a:cxn ang="0">
                  <a:pos x="T4" y="T5"/>
                </a:cxn>
                <a:cxn ang="0">
                  <a:pos x="T6" y="T7"/>
                </a:cxn>
                <a:cxn ang="0">
                  <a:pos x="T8" y="T9"/>
                </a:cxn>
                <a:cxn ang="0">
                  <a:pos x="T10" y="T11"/>
                </a:cxn>
                <a:cxn ang="0">
                  <a:pos x="T12" y="T13"/>
                </a:cxn>
              </a:cxnLst>
              <a:rect l="0" t="0" r="r" b="b"/>
              <a:pathLst>
                <a:path w="142" h="299">
                  <a:moveTo>
                    <a:pt x="47" y="0"/>
                  </a:moveTo>
                  <a:cubicBezTo>
                    <a:pt x="133" y="220"/>
                    <a:pt x="133" y="220"/>
                    <a:pt x="133" y="220"/>
                  </a:cubicBezTo>
                  <a:cubicBezTo>
                    <a:pt x="142" y="261"/>
                    <a:pt x="111" y="299"/>
                    <a:pt x="70" y="299"/>
                  </a:cubicBezTo>
                  <a:cubicBezTo>
                    <a:pt x="9" y="299"/>
                    <a:pt x="9" y="299"/>
                    <a:pt x="9" y="299"/>
                  </a:cubicBezTo>
                  <a:cubicBezTo>
                    <a:pt x="9" y="226"/>
                    <a:pt x="9" y="226"/>
                    <a:pt x="9" y="226"/>
                  </a:cubicBezTo>
                  <a:cubicBezTo>
                    <a:pt x="50" y="226"/>
                    <a:pt x="50" y="226"/>
                    <a:pt x="50" y="226"/>
                  </a:cubicBezTo>
                  <a:cubicBezTo>
                    <a:pt x="0" y="109"/>
                    <a:pt x="0" y="109"/>
                    <a:pt x="0" y="109"/>
                  </a:cubicBezTo>
                </a:path>
              </a:pathLst>
            </a:custGeom>
            <a:solidFill>
              <a:srgbClr val="C0C0BF"/>
            </a:solidFill>
            <a:ln w="25400">
              <a:solidFill>
                <a:srgbClr val="C0C0BF"/>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9" name="Freeform 380">
              <a:extLst>
                <a:ext uri="{FF2B5EF4-FFF2-40B4-BE49-F238E27FC236}">
                  <a16:creationId xmlns:a16="http://schemas.microsoft.com/office/drawing/2014/main" id="{E3E09B91-A871-46A4-B3D1-6652BFE7574C}"/>
                </a:ext>
              </a:extLst>
            </p:cNvPr>
            <p:cNvSpPr>
              <a:spLocks/>
            </p:cNvSpPr>
            <p:nvPr/>
          </p:nvSpPr>
          <p:spPr bwMode="auto">
            <a:xfrm>
              <a:off x="4115819" y="3896017"/>
              <a:ext cx="419141" cy="885168"/>
            </a:xfrm>
            <a:custGeom>
              <a:avLst/>
              <a:gdLst>
                <a:gd name="T0" fmla="*/ 47 w 142"/>
                <a:gd name="T1" fmla="*/ 0 h 299"/>
                <a:gd name="T2" fmla="*/ 133 w 142"/>
                <a:gd name="T3" fmla="*/ 220 h 299"/>
                <a:gd name="T4" fmla="*/ 70 w 142"/>
                <a:gd name="T5" fmla="*/ 299 h 299"/>
                <a:gd name="T6" fmla="*/ 9 w 142"/>
                <a:gd name="T7" fmla="*/ 299 h 299"/>
                <a:gd name="T8" fmla="*/ 9 w 142"/>
                <a:gd name="T9" fmla="*/ 226 h 299"/>
                <a:gd name="T10" fmla="*/ 50 w 142"/>
                <a:gd name="T11" fmla="*/ 226 h 299"/>
                <a:gd name="T12" fmla="*/ 0 w 142"/>
                <a:gd name="T13" fmla="*/ 109 h 299"/>
              </a:gdLst>
              <a:ahLst/>
              <a:cxnLst>
                <a:cxn ang="0">
                  <a:pos x="T0" y="T1"/>
                </a:cxn>
                <a:cxn ang="0">
                  <a:pos x="T2" y="T3"/>
                </a:cxn>
                <a:cxn ang="0">
                  <a:pos x="T4" y="T5"/>
                </a:cxn>
                <a:cxn ang="0">
                  <a:pos x="T6" y="T7"/>
                </a:cxn>
                <a:cxn ang="0">
                  <a:pos x="T8" y="T9"/>
                </a:cxn>
                <a:cxn ang="0">
                  <a:pos x="T10" y="T11"/>
                </a:cxn>
                <a:cxn ang="0">
                  <a:pos x="T12" y="T13"/>
                </a:cxn>
              </a:cxnLst>
              <a:rect l="0" t="0" r="r" b="b"/>
              <a:pathLst>
                <a:path w="142" h="299">
                  <a:moveTo>
                    <a:pt x="47" y="0"/>
                  </a:moveTo>
                  <a:cubicBezTo>
                    <a:pt x="133" y="220"/>
                    <a:pt x="133" y="220"/>
                    <a:pt x="133" y="220"/>
                  </a:cubicBezTo>
                  <a:cubicBezTo>
                    <a:pt x="142" y="261"/>
                    <a:pt x="111" y="299"/>
                    <a:pt x="70" y="299"/>
                  </a:cubicBezTo>
                  <a:cubicBezTo>
                    <a:pt x="9" y="299"/>
                    <a:pt x="9" y="299"/>
                    <a:pt x="9" y="299"/>
                  </a:cubicBezTo>
                  <a:cubicBezTo>
                    <a:pt x="9" y="226"/>
                    <a:pt x="9" y="226"/>
                    <a:pt x="9" y="226"/>
                  </a:cubicBezTo>
                  <a:cubicBezTo>
                    <a:pt x="50" y="226"/>
                    <a:pt x="50" y="226"/>
                    <a:pt x="50" y="226"/>
                  </a:cubicBezTo>
                  <a:cubicBezTo>
                    <a:pt x="0" y="109"/>
                    <a:pt x="0" y="109"/>
                    <a:pt x="0" y="109"/>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0" name="Freeform 381">
              <a:extLst>
                <a:ext uri="{FF2B5EF4-FFF2-40B4-BE49-F238E27FC236}">
                  <a16:creationId xmlns:a16="http://schemas.microsoft.com/office/drawing/2014/main" id="{195C1641-206E-4A45-B295-B93BDCD765CC}"/>
                </a:ext>
              </a:extLst>
            </p:cNvPr>
            <p:cNvSpPr>
              <a:spLocks/>
            </p:cNvSpPr>
            <p:nvPr/>
          </p:nvSpPr>
          <p:spPr bwMode="auto">
            <a:xfrm>
              <a:off x="4225221" y="4565221"/>
              <a:ext cx="88091" cy="0"/>
            </a:xfrm>
            <a:custGeom>
              <a:avLst/>
              <a:gdLst>
                <a:gd name="T0" fmla="*/ 0 w 62"/>
                <a:gd name="T1" fmla="*/ 62 w 62"/>
                <a:gd name="T2" fmla="*/ 0 w 62"/>
              </a:gdLst>
              <a:ahLst/>
              <a:cxnLst>
                <a:cxn ang="0">
                  <a:pos x="T0" y="0"/>
                </a:cxn>
                <a:cxn ang="0">
                  <a:pos x="T1" y="0"/>
                </a:cxn>
                <a:cxn ang="0">
                  <a:pos x="T2" y="0"/>
                </a:cxn>
              </a:cxnLst>
              <a:rect l="0" t="0" r="r" b="b"/>
              <a:pathLst>
                <a:path w="62">
                  <a:moveTo>
                    <a:pt x="0" y="0"/>
                  </a:moveTo>
                  <a:lnTo>
                    <a:pt x="62" y="0"/>
                  </a:lnTo>
                  <a:lnTo>
                    <a:pt x="0" y="0"/>
                  </a:lnTo>
                  <a:close/>
                </a:path>
              </a:pathLst>
            </a:custGeom>
            <a:solidFill>
              <a:srgbClr val="E2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1" name="Line 382">
              <a:extLst>
                <a:ext uri="{FF2B5EF4-FFF2-40B4-BE49-F238E27FC236}">
                  <a16:creationId xmlns:a16="http://schemas.microsoft.com/office/drawing/2014/main" id="{17A4BF2C-8993-4D61-AE6B-E68158E78478}"/>
                </a:ext>
              </a:extLst>
            </p:cNvPr>
            <p:cNvSpPr>
              <a:spLocks noChangeShapeType="1"/>
            </p:cNvSpPr>
            <p:nvPr/>
          </p:nvSpPr>
          <p:spPr bwMode="auto">
            <a:xfrm>
              <a:off x="4225221" y="4565221"/>
              <a:ext cx="8809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2" name="Line 383">
              <a:extLst>
                <a:ext uri="{FF2B5EF4-FFF2-40B4-BE49-F238E27FC236}">
                  <a16:creationId xmlns:a16="http://schemas.microsoft.com/office/drawing/2014/main" id="{90A3035D-A255-46C1-8CC0-3F10FB703544}"/>
                </a:ext>
              </a:extLst>
            </p:cNvPr>
            <p:cNvSpPr>
              <a:spLocks noChangeShapeType="1"/>
            </p:cNvSpPr>
            <p:nvPr/>
          </p:nvSpPr>
          <p:spPr bwMode="auto">
            <a:xfrm>
              <a:off x="4225221" y="4565221"/>
              <a:ext cx="88091"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3" name="Freeform 384">
              <a:extLst>
                <a:ext uri="{FF2B5EF4-FFF2-40B4-BE49-F238E27FC236}">
                  <a16:creationId xmlns:a16="http://schemas.microsoft.com/office/drawing/2014/main" id="{60C90DF9-F1A5-411E-ADF6-710AD3A3489D}"/>
                </a:ext>
              </a:extLst>
            </p:cNvPr>
            <p:cNvSpPr>
              <a:spLocks/>
            </p:cNvSpPr>
            <p:nvPr/>
          </p:nvSpPr>
          <p:spPr bwMode="auto">
            <a:xfrm>
              <a:off x="3915483" y="4700198"/>
              <a:ext cx="167657" cy="75302"/>
            </a:xfrm>
            <a:custGeom>
              <a:avLst/>
              <a:gdLst>
                <a:gd name="T0" fmla="*/ 0 w 57"/>
                <a:gd name="T1" fmla="*/ 13 h 25"/>
                <a:gd name="T2" fmla="*/ 0 w 57"/>
                <a:gd name="T3" fmla="*/ 13 h 25"/>
                <a:gd name="T4" fmla="*/ 13 w 57"/>
                <a:gd name="T5" fmla="*/ 0 h 25"/>
                <a:gd name="T6" fmla="*/ 45 w 57"/>
                <a:gd name="T7" fmla="*/ 0 h 25"/>
                <a:gd name="T8" fmla="*/ 57 w 57"/>
                <a:gd name="T9" fmla="*/ 13 h 25"/>
                <a:gd name="T10" fmla="*/ 45 w 57"/>
                <a:gd name="T11" fmla="*/ 25 h 25"/>
                <a:gd name="T12" fmla="*/ 13 w 57"/>
                <a:gd name="T13" fmla="*/ 25 h 25"/>
                <a:gd name="T14" fmla="*/ 0 w 5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5">
                  <a:moveTo>
                    <a:pt x="0" y="13"/>
                  </a:moveTo>
                  <a:cubicBezTo>
                    <a:pt x="0" y="13"/>
                    <a:pt x="0" y="13"/>
                    <a:pt x="0" y="13"/>
                  </a:cubicBezTo>
                  <a:cubicBezTo>
                    <a:pt x="0" y="6"/>
                    <a:pt x="6" y="0"/>
                    <a:pt x="13" y="0"/>
                  </a:cubicBezTo>
                  <a:cubicBezTo>
                    <a:pt x="45" y="0"/>
                    <a:pt x="45" y="0"/>
                    <a:pt x="45" y="0"/>
                  </a:cubicBezTo>
                  <a:cubicBezTo>
                    <a:pt x="51" y="0"/>
                    <a:pt x="57" y="6"/>
                    <a:pt x="57" y="13"/>
                  </a:cubicBezTo>
                  <a:cubicBezTo>
                    <a:pt x="57" y="20"/>
                    <a:pt x="51" y="25"/>
                    <a:pt x="45" y="25"/>
                  </a:cubicBezTo>
                  <a:cubicBezTo>
                    <a:pt x="13" y="25"/>
                    <a:pt x="13" y="25"/>
                    <a:pt x="13" y="25"/>
                  </a:cubicBezTo>
                  <a:cubicBezTo>
                    <a:pt x="6" y="25"/>
                    <a:pt x="0" y="20"/>
                    <a:pt x="0" y="13"/>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4" name="Freeform 386">
              <a:extLst>
                <a:ext uri="{FF2B5EF4-FFF2-40B4-BE49-F238E27FC236}">
                  <a16:creationId xmlns:a16="http://schemas.microsoft.com/office/drawing/2014/main" id="{6CB0A158-04A9-4F2A-81E6-91D006D9D8CF}"/>
                </a:ext>
              </a:extLst>
            </p:cNvPr>
            <p:cNvSpPr>
              <a:spLocks/>
            </p:cNvSpPr>
            <p:nvPr/>
          </p:nvSpPr>
          <p:spPr bwMode="auto">
            <a:xfrm>
              <a:off x="3977999" y="4565221"/>
              <a:ext cx="268534" cy="215964"/>
            </a:xfrm>
            <a:custGeom>
              <a:avLst/>
              <a:gdLst>
                <a:gd name="T0" fmla="*/ 54 w 91"/>
                <a:gd name="T1" fmla="*/ 73 h 73"/>
                <a:gd name="T2" fmla="*/ 54 w 91"/>
                <a:gd name="T3" fmla="*/ 73 h 73"/>
                <a:gd name="T4" fmla="*/ 8 w 91"/>
                <a:gd name="T5" fmla="*/ 45 h 73"/>
                <a:gd name="T6" fmla="*/ 3 w 91"/>
                <a:gd name="T7" fmla="*/ 41 h 73"/>
                <a:gd name="T8" fmla="*/ 1 w 91"/>
                <a:gd name="T9" fmla="*/ 21 h 73"/>
                <a:gd name="T10" fmla="*/ 7 w 91"/>
                <a:gd name="T11" fmla="*/ 17 h 73"/>
                <a:gd name="T12" fmla="*/ 54 w 91"/>
                <a:gd name="T13" fmla="*/ 0 h 73"/>
                <a:gd name="T14" fmla="*/ 91 w 91"/>
                <a:gd name="T15" fmla="*/ 36 h 73"/>
                <a:gd name="T16" fmla="*/ 54 w 91"/>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73">
                  <a:moveTo>
                    <a:pt x="54" y="73"/>
                  </a:moveTo>
                  <a:cubicBezTo>
                    <a:pt x="54" y="73"/>
                    <a:pt x="54" y="73"/>
                    <a:pt x="54" y="73"/>
                  </a:cubicBezTo>
                  <a:cubicBezTo>
                    <a:pt x="33" y="73"/>
                    <a:pt x="8" y="65"/>
                    <a:pt x="8" y="45"/>
                  </a:cubicBezTo>
                  <a:cubicBezTo>
                    <a:pt x="3" y="41"/>
                    <a:pt x="3" y="41"/>
                    <a:pt x="3" y="41"/>
                  </a:cubicBezTo>
                  <a:cubicBezTo>
                    <a:pt x="3" y="33"/>
                    <a:pt x="1" y="21"/>
                    <a:pt x="1" y="21"/>
                  </a:cubicBezTo>
                  <a:cubicBezTo>
                    <a:pt x="0" y="20"/>
                    <a:pt x="6" y="18"/>
                    <a:pt x="7" y="17"/>
                  </a:cubicBezTo>
                  <a:cubicBezTo>
                    <a:pt x="18" y="12"/>
                    <a:pt x="47" y="0"/>
                    <a:pt x="54" y="0"/>
                  </a:cubicBezTo>
                  <a:cubicBezTo>
                    <a:pt x="74" y="0"/>
                    <a:pt x="91" y="16"/>
                    <a:pt x="91" y="36"/>
                  </a:cubicBezTo>
                  <a:cubicBezTo>
                    <a:pt x="91" y="57"/>
                    <a:pt x="74" y="73"/>
                    <a:pt x="54" y="73"/>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5" name="Freeform 388">
              <a:extLst>
                <a:ext uri="{FF2B5EF4-FFF2-40B4-BE49-F238E27FC236}">
                  <a16:creationId xmlns:a16="http://schemas.microsoft.com/office/drawing/2014/main" id="{55C3D8CC-EDD2-4D45-8A53-F54A31426290}"/>
                </a:ext>
              </a:extLst>
            </p:cNvPr>
            <p:cNvSpPr>
              <a:spLocks/>
            </p:cNvSpPr>
            <p:nvPr/>
          </p:nvSpPr>
          <p:spPr bwMode="auto">
            <a:xfrm>
              <a:off x="3959528" y="4614950"/>
              <a:ext cx="71040" cy="166235"/>
            </a:xfrm>
            <a:custGeom>
              <a:avLst/>
              <a:gdLst>
                <a:gd name="T0" fmla="*/ 24 w 24"/>
                <a:gd name="T1" fmla="*/ 12 h 56"/>
                <a:gd name="T2" fmla="*/ 24 w 24"/>
                <a:gd name="T3" fmla="*/ 44 h 56"/>
                <a:gd name="T4" fmla="*/ 12 w 24"/>
                <a:gd name="T5" fmla="*/ 56 h 56"/>
                <a:gd name="T6" fmla="*/ 0 w 24"/>
                <a:gd name="T7" fmla="*/ 44 h 56"/>
                <a:gd name="T8" fmla="*/ 0 w 24"/>
                <a:gd name="T9" fmla="*/ 12 h 56"/>
                <a:gd name="T10" fmla="*/ 12 w 24"/>
                <a:gd name="T11" fmla="*/ 0 h 56"/>
              </a:gdLst>
              <a:ahLst/>
              <a:cxnLst>
                <a:cxn ang="0">
                  <a:pos x="T0" y="T1"/>
                </a:cxn>
                <a:cxn ang="0">
                  <a:pos x="T2" y="T3"/>
                </a:cxn>
                <a:cxn ang="0">
                  <a:pos x="T4" y="T5"/>
                </a:cxn>
                <a:cxn ang="0">
                  <a:pos x="T6" y="T7"/>
                </a:cxn>
                <a:cxn ang="0">
                  <a:pos x="T8" y="T9"/>
                </a:cxn>
                <a:cxn ang="0">
                  <a:pos x="T10" y="T11"/>
                </a:cxn>
              </a:cxnLst>
              <a:rect l="0" t="0" r="r" b="b"/>
              <a:pathLst>
                <a:path w="24" h="56">
                  <a:moveTo>
                    <a:pt x="24" y="12"/>
                  </a:moveTo>
                  <a:cubicBezTo>
                    <a:pt x="24" y="44"/>
                    <a:pt x="24" y="44"/>
                    <a:pt x="24" y="44"/>
                  </a:cubicBezTo>
                  <a:cubicBezTo>
                    <a:pt x="24" y="51"/>
                    <a:pt x="19" y="56"/>
                    <a:pt x="12" y="56"/>
                  </a:cubicBezTo>
                  <a:cubicBezTo>
                    <a:pt x="5" y="56"/>
                    <a:pt x="0" y="51"/>
                    <a:pt x="0" y="44"/>
                  </a:cubicBezTo>
                  <a:cubicBezTo>
                    <a:pt x="0" y="12"/>
                    <a:pt x="0" y="12"/>
                    <a:pt x="0" y="12"/>
                  </a:cubicBezTo>
                  <a:cubicBezTo>
                    <a:pt x="0" y="5"/>
                    <a:pt x="5" y="0"/>
                    <a:pt x="12"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6" name="Freeform 390">
              <a:extLst>
                <a:ext uri="{FF2B5EF4-FFF2-40B4-BE49-F238E27FC236}">
                  <a16:creationId xmlns:a16="http://schemas.microsoft.com/office/drawing/2014/main" id="{4697B4D7-2699-4288-B0EC-068A5701E9FE}"/>
                </a:ext>
              </a:extLst>
            </p:cNvPr>
            <p:cNvSpPr>
              <a:spLocks/>
            </p:cNvSpPr>
            <p:nvPr/>
          </p:nvSpPr>
          <p:spPr bwMode="auto">
            <a:xfrm>
              <a:off x="4030569" y="4614950"/>
              <a:ext cx="73882" cy="166235"/>
            </a:xfrm>
            <a:custGeom>
              <a:avLst/>
              <a:gdLst>
                <a:gd name="T0" fmla="*/ 25 w 25"/>
                <a:gd name="T1" fmla="*/ 12 h 56"/>
                <a:gd name="T2" fmla="*/ 25 w 25"/>
                <a:gd name="T3" fmla="*/ 44 h 56"/>
                <a:gd name="T4" fmla="*/ 13 w 25"/>
                <a:gd name="T5" fmla="*/ 56 h 56"/>
                <a:gd name="T6" fmla="*/ 0 w 25"/>
                <a:gd name="T7" fmla="*/ 44 h 56"/>
                <a:gd name="T8" fmla="*/ 0 w 25"/>
                <a:gd name="T9" fmla="*/ 12 h 56"/>
                <a:gd name="T10" fmla="*/ 13 w 25"/>
                <a:gd name="T11" fmla="*/ 0 h 56"/>
              </a:gdLst>
              <a:ahLst/>
              <a:cxnLst>
                <a:cxn ang="0">
                  <a:pos x="T0" y="T1"/>
                </a:cxn>
                <a:cxn ang="0">
                  <a:pos x="T2" y="T3"/>
                </a:cxn>
                <a:cxn ang="0">
                  <a:pos x="T4" y="T5"/>
                </a:cxn>
                <a:cxn ang="0">
                  <a:pos x="T6" y="T7"/>
                </a:cxn>
                <a:cxn ang="0">
                  <a:pos x="T8" y="T9"/>
                </a:cxn>
                <a:cxn ang="0">
                  <a:pos x="T10" y="T11"/>
                </a:cxn>
              </a:cxnLst>
              <a:rect l="0" t="0" r="r" b="b"/>
              <a:pathLst>
                <a:path w="25" h="56">
                  <a:moveTo>
                    <a:pt x="25" y="12"/>
                  </a:moveTo>
                  <a:cubicBezTo>
                    <a:pt x="25" y="44"/>
                    <a:pt x="25" y="44"/>
                    <a:pt x="25" y="44"/>
                  </a:cubicBezTo>
                  <a:cubicBezTo>
                    <a:pt x="25" y="51"/>
                    <a:pt x="20" y="56"/>
                    <a:pt x="13" y="56"/>
                  </a:cubicBezTo>
                  <a:cubicBezTo>
                    <a:pt x="6" y="56"/>
                    <a:pt x="0" y="51"/>
                    <a:pt x="0" y="44"/>
                  </a:cubicBezTo>
                  <a:cubicBezTo>
                    <a:pt x="0" y="12"/>
                    <a:pt x="0" y="12"/>
                    <a:pt x="0" y="12"/>
                  </a:cubicBezTo>
                  <a:cubicBezTo>
                    <a:pt x="0" y="5"/>
                    <a:pt x="6" y="0"/>
                    <a:pt x="13"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7" name="Freeform 392">
              <a:extLst>
                <a:ext uri="{FF2B5EF4-FFF2-40B4-BE49-F238E27FC236}">
                  <a16:creationId xmlns:a16="http://schemas.microsoft.com/office/drawing/2014/main" id="{91F41380-1119-426B-9873-B7A8177E040A}"/>
                </a:ext>
              </a:extLst>
            </p:cNvPr>
            <p:cNvSpPr>
              <a:spLocks/>
            </p:cNvSpPr>
            <p:nvPr/>
          </p:nvSpPr>
          <p:spPr bwMode="auto">
            <a:xfrm>
              <a:off x="4104452" y="4614950"/>
              <a:ext cx="73882" cy="166235"/>
            </a:xfrm>
            <a:custGeom>
              <a:avLst/>
              <a:gdLst>
                <a:gd name="T0" fmla="*/ 25 w 25"/>
                <a:gd name="T1" fmla="*/ 23 h 56"/>
                <a:gd name="T2" fmla="*/ 25 w 25"/>
                <a:gd name="T3" fmla="*/ 44 h 56"/>
                <a:gd name="T4" fmla="*/ 12 w 25"/>
                <a:gd name="T5" fmla="*/ 56 h 56"/>
                <a:gd name="T6" fmla="*/ 0 w 25"/>
                <a:gd name="T7" fmla="*/ 44 h 56"/>
                <a:gd name="T8" fmla="*/ 0 w 25"/>
                <a:gd name="T9" fmla="*/ 12 h 56"/>
                <a:gd name="T10" fmla="*/ 12 w 25"/>
                <a:gd name="T11" fmla="*/ 0 h 56"/>
              </a:gdLst>
              <a:ahLst/>
              <a:cxnLst>
                <a:cxn ang="0">
                  <a:pos x="T0" y="T1"/>
                </a:cxn>
                <a:cxn ang="0">
                  <a:pos x="T2" y="T3"/>
                </a:cxn>
                <a:cxn ang="0">
                  <a:pos x="T4" y="T5"/>
                </a:cxn>
                <a:cxn ang="0">
                  <a:pos x="T6" y="T7"/>
                </a:cxn>
                <a:cxn ang="0">
                  <a:pos x="T8" y="T9"/>
                </a:cxn>
                <a:cxn ang="0">
                  <a:pos x="T10" y="T11"/>
                </a:cxn>
              </a:cxnLst>
              <a:rect l="0" t="0" r="r" b="b"/>
              <a:pathLst>
                <a:path w="25" h="56">
                  <a:moveTo>
                    <a:pt x="25" y="23"/>
                  </a:moveTo>
                  <a:cubicBezTo>
                    <a:pt x="25" y="44"/>
                    <a:pt x="25" y="44"/>
                    <a:pt x="25" y="44"/>
                  </a:cubicBezTo>
                  <a:cubicBezTo>
                    <a:pt x="25" y="51"/>
                    <a:pt x="19" y="56"/>
                    <a:pt x="12" y="56"/>
                  </a:cubicBezTo>
                  <a:cubicBezTo>
                    <a:pt x="6" y="56"/>
                    <a:pt x="0" y="51"/>
                    <a:pt x="0" y="44"/>
                  </a:cubicBezTo>
                  <a:cubicBezTo>
                    <a:pt x="0" y="12"/>
                    <a:pt x="0" y="12"/>
                    <a:pt x="0" y="12"/>
                  </a:cubicBezTo>
                  <a:cubicBezTo>
                    <a:pt x="0" y="5"/>
                    <a:pt x="6" y="0"/>
                    <a:pt x="12"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348" name="Group 347">
            <a:extLst>
              <a:ext uri="{FF2B5EF4-FFF2-40B4-BE49-F238E27FC236}">
                <a16:creationId xmlns:a16="http://schemas.microsoft.com/office/drawing/2014/main" id="{58912238-D6FB-4F49-A16B-3FC57417DC98}"/>
              </a:ext>
            </a:extLst>
          </p:cNvPr>
          <p:cNvGrpSpPr/>
          <p:nvPr/>
        </p:nvGrpSpPr>
        <p:grpSpPr>
          <a:xfrm>
            <a:off x="4539550" y="6833433"/>
            <a:ext cx="2365598" cy="2153116"/>
            <a:chOff x="936788" y="2675536"/>
            <a:chExt cx="3123619" cy="2843052"/>
          </a:xfrm>
        </p:grpSpPr>
        <p:sp>
          <p:nvSpPr>
            <p:cNvPr id="349" name="Freeform 192">
              <a:extLst>
                <a:ext uri="{FF2B5EF4-FFF2-40B4-BE49-F238E27FC236}">
                  <a16:creationId xmlns:a16="http://schemas.microsoft.com/office/drawing/2014/main" id="{46860D90-76F5-4E7A-A169-BF3F8E50B6B2}"/>
                </a:ext>
              </a:extLst>
            </p:cNvPr>
            <p:cNvSpPr>
              <a:spLocks/>
            </p:cNvSpPr>
            <p:nvPr/>
          </p:nvSpPr>
          <p:spPr bwMode="auto">
            <a:xfrm>
              <a:off x="2159355" y="3128777"/>
              <a:ext cx="24154" cy="188968"/>
            </a:xfrm>
            <a:custGeom>
              <a:avLst/>
              <a:gdLst>
                <a:gd name="T0" fmla="*/ 0 w 8"/>
                <a:gd name="T1" fmla="*/ 0 h 64"/>
                <a:gd name="T2" fmla="*/ 0 w 8"/>
                <a:gd name="T3" fmla="*/ 8 h 64"/>
                <a:gd name="T4" fmla="*/ 6 w 8"/>
                <a:gd name="T5" fmla="*/ 22 h 64"/>
                <a:gd name="T6" fmla="*/ 6 w 8"/>
                <a:gd name="T7" fmla="*/ 22 h 64"/>
                <a:gd name="T8" fmla="*/ 6 w 8"/>
                <a:gd name="T9" fmla="*/ 22 h 64"/>
                <a:gd name="T10" fmla="*/ 0 w 8"/>
                <a:gd name="T11" fmla="*/ 35 h 64"/>
                <a:gd name="T12" fmla="*/ 0 w 8"/>
                <a:gd name="T13" fmla="*/ 64 h 64"/>
                <a:gd name="T14" fmla="*/ 8 w 8"/>
                <a:gd name="T15" fmla="*/ 62 h 64"/>
                <a:gd name="T16" fmla="*/ 8 w 8"/>
                <a:gd name="T17" fmla="*/ 1 h 64"/>
                <a:gd name="T18" fmla="*/ 0 w 8"/>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4">
                  <a:moveTo>
                    <a:pt x="0" y="0"/>
                  </a:moveTo>
                  <a:cubicBezTo>
                    <a:pt x="0" y="8"/>
                    <a:pt x="0" y="8"/>
                    <a:pt x="0" y="8"/>
                  </a:cubicBezTo>
                  <a:cubicBezTo>
                    <a:pt x="3" y="12"/>
                    <a:pt x="6" y="16"/>
                    <a:pt x="6" y="22"/>
                  </a:cubicBezTo>
                  <a:cubicBezTo>
                    <a:pt x="6" y="22"/>
                    <a:pt x="6" y="22"/>
                    <a:pt x="6" y="22"/>
                  </a:cubicBezTo>
                  <a:cubicBezTo>
                    <a:pt x="6" y="22"/>
                    <a:pt x="6" y="22"/>
                    <a:pt x="6" y="22"/>
                  </a:cubicBezTo>
                  <a:cubicBezTo>
                    <a:pt x="6" y="27"/>
                    <a:pt x="3" y="32"/>
                    <a:pt x="0" y="35"/>
                  </a:cubicBezTo>
                  <a:cubicBezTo>
                    <a:pt x="0" y="64"/>
                    <a:pt x="0" y="64"/>
                    <a:pt x="0" y="64"/>
                  </a:cubicBezTo>
                  <a:cubicBezTo>
                    <a:pt x="2" y="64"/>
                    <a:pt x="5" y="63"/>
                    <a:pt x="8" y="62"/>
                  </a:cubicBezTo>
                  <a:cubicBezTo>
                    <a:pt x="8" y="1"/>
                    <a:pt x="8" y="1"/>
                    <a:pt x="8" y="1"/>
                  </a:cubicBezTo>
                  <a:cubicBezTo>
                    <a:pt x="5" y="0"/>
                    <a:pt x="2" y="0"/>
                    <a:pt x="0"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0" name="Freeform: Shape 349">
              <a:extLst>
                <a:ext uri="{FF2B5EF4-FFF2-40B4-BE49-F238E27FC236}">
                  <a16:creationId xmlns:a16="http://schemas.microsoft.com/office/drawing/2014/main" id="{3839061C-14EE-4521-9116-5EDEBF749C40}"/>
                </a:ext>
              </a:extLst>
            </p:cNvPr>
            <p:cNvSpPr/>
            <p:nvPr/>
          </p:nvSpPr>
          <p:spPr>
            <a:xfrm>
              <a:off x="2103803" y="3820714"/>
              <a:ext cx="159270" cy="1646358"/>
            </a:xfrm>
            <a:custGeom>
              <a:avLst/>
              <a:gdLst>
                <a:gd name="connsiteX0" fmla="*/ 0 w 127012"/>
                <a:gd name="connsiteY0" fmla="*/ 0 h 1312908"/>
                <a:gd name="connsiteX1" fmla="*/ 692 w 127012"/>
                <a:gd name="connsiteY1" fmla="*/ 0 h 1312908"/>
                <a:gd name="connsiteX2" fmla="*/ 2310 w 127012"/>
                <a:gd name="connsiteY2" fmla="*/ 0 h 1312908"/>
                <a:gd name="connsiteX3" fmla="*/ 127012 w 127012"/>
                <a:gd name="connsiteY3" fmla="*/ 125225 h 1312908"/>
                <a:gd name="connsiteX4" fmla="*/ 127012 w 127012"/>
                <a:gd name="connsiteY4" fmla="*/ 1274696 h 1312908"/>
                <a:gd name="connsiteX5" fmla="*/ 127012 w 127012"/>
                <a:gd name="connsiteY5" fmla="*/ 1312908 h 1312908"/>
                <a:gd name="connsiteX6" fmla="*/ 124746 w 127012"/>
                <a:gd name="connsiteY6" fmla="*/ 1312908 h 1312908"/>
                <a:gd name="connsiteX7" fmla="*/ 124746 w 127012"/>
                <a:gd name="connsiteY7" fmla="*/ 1227847 h 1312908"/>
                <a:gd name="connsiteX8" fmla="*/ 124746 w 127012"/>
                <a:gd name="connsiteY8" fmla="*/ 125225 h 1312908"/>
                <a:gd name="connsiteX9" fmla="*/ 0 w 127012"/>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12" h="1312908">
                  <a:moveTo>
                    <a:pt x="0" y="0"/>
                  </a:moveTo>
                  <a:lnTo>
                    <a:pt x="692" y="0"/>
                  </a:lnTo>
                  <a:cubicBezTo>
                    <a:pt x="2310" y="0"/>
                    <a:pt x="2310" y="0"/>
                    <a:pt x="2310" y="0"/>
                  </a:cubicBezTo>
                  <a:cubicBezTo>
                    <a:pt x="72896" y="0"/>
                    <a:pt x="127012" y="56706"/>
                    <a:pt x="127012" y="125225"/>
                  </a:cubicBezTo>
                  <a:cubicBezTo>
                    <a:pt x="127012" y="782065"/>
                    <a:pt x="127012" y="1110486"/>
                    <a:pt x="127012" y="1274696"/>
                  </a:cubicBezTo>
                  <a:lnTo>
                    <a:pt x="127012" y="1312908"/>
                  </a:lnTo>
                  <a:lnTo>
                    <a:pt x="124746" y="1312908"/>
                  </a:lnTo>
                  <a:lnTo>
                    <a:pt x="124746" y="1227847"/>
                  </a:lnTo>
                  <a:cubicBezTo>
                    <a:pt x="124746" y="125225"/>
                    <a:pt x="124746" y="125225"/>
                    <a:pt x="124746" y="125225"/>
                  </a:cubicBezTo>
                  <a:cubicBezTo>
                    <a:pt x="124746" y="56706"/>
                    <a:pt x="70611" y="0"/>
                    <a:pt x="0" y="0"/>
                  </a:cubicBezTo>
                  <a:close/>
                </a:path>
              </a:pathLst>
            </a:custGeom>
            <a:solidFill>
              <a:schemeClr val="accent6"/>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351" name="Freeform: Shape 350">
              <a:extLst>
                <a:ext uri="{FF2B5EF4-FFF2-40B4-BE49-F238E27FC236}">
                  <a16:creationId xmlns:a16="http://schemas.microsoft.com/office/drawing/2014/main" id="{943A01F1-50E9-4376-8427-D5D317C19F00}"/>
                </a:ext>
              </a:extLst>
            </p:cNvPr>
            <p:cNvSpPr/>
            <p:nvPr/>
          </p:nvSpPr>
          <p:spPr>
            <a:xfrm>
              <a:off x="936788" y="3820714"/>
              <a:ext cx="356764" cy="1646358"/>
            </a:xfrm>
            <a:custGeom>
              <a:avLst/>
              <a:gdLst>
                <a:gd name="connsiteX0" fmla="*/ 122349 w 284506"/>
                <a:gd name="connsiteY0" fmla="*/ 0 h 1312908"/>
                <a:gd name="connsiteX1" fmla="*/ 268135 w 284506"/>
                <a:gd name="connsiteY1" fmla="*/ 0 h 1312908"/>
                <a:gd name="connsiteX2" fmla="*/ 284506 w 284506"/>
                <a:gd name="connsiteY2" fmla="*/ 0 h 1312908"/>
                <a:gd name="connsiteX3" fmla="*/ 159760 w 284506"/>
                <a:gd name="connsiteY3" fmla="*/ 125225 h 1312908"/>
                <a:gd name="connsiteX4" fmla="*/ 159760 w 284506"/>
                <a:gd name="connsiteY4" fmla="*/ 1289168 h 1312908"/>
                <a:gd name="connsiteX5" fmla="*/ 159760 w 284506"/>
                <a:gd name="connsiteY5" fmla="*/ 1312908 h 1312908"/>
                <a:gd name="connsiteX6" fmla="*/ 0 w 284506"/>
                <a:gd name="connsiteY6" fmla="*/ 1312908 h 1312908"/>
                <a:gd name="connsiteX7" fmla="*/ 0 w 284506"/>
                <a:gd name="connsiteY7" fmla="*/ 1207665 h 1312908"/>
                <a:gd name="connsiteX8" fmla="*/ 0 w 284506"/>
                <a:gd name="connsiteY8" fmla="*/ 125225 h 1312908"/>
                <a:gd name="connsiteX9" fmla="*/ 122349 w 284506"/>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506" h="1312908">
                  <a:moveTo>
                    <a:pt x="122349" y="0"/>
                  </a:moveTo>
                  <a:cubicBezTo>
                    <a:pt x="174112" y="0"/>
                    <a:pt x="222640" y="0"/>
                    <a:pt x="268135" y="0"/>
                  </a:cubicBezTo>
                  <a:lnTo>
                    <a:pt x="284506" y="0"/>
                  </a:lnTo>
                  <a:cubicBezTo>
                    <a:pt x="216249" y="0"/>
                    <a:pt x="159760" y="56706"/>
                    <a:pt x="159760" y="125225"/>
                  </a:cubicBezTo>
                  <a:cubicBezTo>
                    <a:pt x="159760" y="790335"/>
                    <a:pt x="159760" y="1122890"/>
                    <a:pt x="159760" y="1289168"/>
                  </a:cubicBezTo>
                  <a:lnTo>
                    <a:pt x="159760" y="1312908"/>
                  </a:lnTo>
                  <a:lnTo>
                    <a:pt x="0" y="1312908"/>
                  </a:lnTo>
                  <a:lnTo>
                    <a:pt x="0" y="1207665"/>
                  </a:lnTo>
                  <a:cubicBezTo>
                    <a:pt x="0" y="125225"/>
                    <a:pt x="0" y="125225"/>
                    <a:pt x="0" y="125225"/>
                  </a:cubicBezTo>
                  <a:cubicBezTo>
                    <a:pt x="0" y="56706"/>
                    <a:pt x="54116" y="0"/>
                    <a:pt x="122349"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352" name="Freeform 71">
              <a:extLst>
                <a:ext uri="{FF2B5EF4-FFF2-40B4-BE49-F238E27FC236}">
                  <a16:creationId xmlns:a16="http://schemas.microsoft.com/office/drawing/2014/main" id="{36D43E7D-27B3-4BFF-A37D-736EFD174793}"/>
                </a:ext>
              </a:extLst>
            </p:cNvPr>
            <p:cNvSpPr>
              <a:spLocks/>
            </p:cNvSpPr>
            <p:nvPr/>
          </p:nvSpPr>
          <p:spPr bwMode="auto">
            <a:xfrm>
              <a:off x="1144891" y="4975836"/>
              <a:ext cx="1103975" cy="542752"/>
            </a:xfrm>
            <a:custGeom>
              <a:avLst/>
              <a:gdLst>
                <a:gd name="T0" fmla="*/ 777 w 777"/>
                <a:gd name="T1" fmla="*/ 0 h 382"/>
                <a:gd name="T2" fmla="*/ 0 w 777"/>
                <a:gd name="T3" fmla="*/ 0 h 382"/>
                <a:gd name="T4" fmla="*/ 0 w 777"/>
                <a:gd name="T5" fmla="*/ 382 h 382"/>
                <a:gd name="T6" fmla="*/ 656 w 777"/>
                <a:gd name="T7" fmla="*/ 382 h 382"/>
                <a:gd name="T8" fmla="*/ 656 w 777"/>
                <a:gd name="T9" fmla="*/ 378 h 382"/>
                <a:gd name="T10" fmla="*/ 777 w 777"/>
                <a:gd name="T11" fmla="*/ 378 h 382"/>
                <a:gd name="T12" fmla="*/ 777 w 777"/>
                <a:gd name="T13" fmla="*/ 0 h 382"/>
              </a:gdLst>
              <a:ahLst/>
              <a:cxnLst>
                <a:cxn ang="0">
                  <a:pos x="T0" y="T1"/>
                </a:cxn>
                <a:cxn ang="0">
                  <a:pos x="T2" y="T3"/>
                </a:cxn>
                <a:cxn ang="0">
                  <a:pos x="T4" y="T5"/>
                </a:cxn>
                <a:cxn ang="0">
                  <a:pos x="T6" y="T7"/>
                </a:cxn>
                <a:cxn ang="0">
                  <a:pos x="T8" y="T9"/>
                </a:cxn>
                <a:cxn ang="0">
                  <a:pos x="T10" y="T11"/>
                </a:cxn>
                <a:cxn ang="0">
                  <a:pos x="T12" y="T13"/>
                </a:cxn>
              </a:cxnLst>
              <a:rect l="0" t="0" r="r" b="b"/>
              <a:pathLst>
                <a:path w="777" h="382">
                  <a:moveTo>
                    <a:pt x="777" y="0"/>
                  </a:moveTo>
                  <a:lnTo>
                    <a:pt x="0" y="0"/>
                  </a:lnTo>
                  <a:lnTo>
                    <a:pt x="0" y="382"/>
                  </a:lnTo>
                  <a:lnTo>
                    <a:pt x="656" y="382"/>
                  </a:lnTo>
                  <a:lnTo>
                    <a:pt x="656" y="378"/>
                  </a:lnTo>
                  <a:lnTo>
                    <a:pt x="777" y="378"/>
                  </a:lnTo>
                  <a:lnTo>
                    <a:pt x="7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3" name="Freeform 110">
              <a:extLst>
                <a:ext uri="{FF2B5EF4-FFF2-40B4-BE49-F238E27FC236}">
                  <a16:creationId xmlns:a16="http://schemas.microsoft.com/office/drawing/2014/main" id="{7CBE2195-B0D0-4EFC-BD95-C18119122B41}"/>
                </a:ext>
              </a:extLst>
            </p:cNvPr>
            <p:cNvSpPr>
              <a:spLocks/>
            </p:cNvSpPr>
            <p:nvPr/>
          </p:nvSpPr>
          <p:spPr bwMode="auto">
            <a:xfrm>
              <a:off x="1917816" y="3714152"/>
              <a:ext cx="1165070" cy="1078398"/>
            </a:xfrm>
            <a:custGeom>
              <a:avLst/>
              <a:gdLst>
                <a:gd name="T0" fmla="*/ 359 w 395"/>
                <a:gd name="T1" fmla="*/ 364 h 364"/>
                <a:gd name="T2" fmla="*/ 395 w 395"/>
                <a:gd name="T3" fmla="*/ 328 h 364"/>
                <a:gd name="T4" fmla="*/ 359 w 395"/>
                <a:gd name="T5" fmla="*/ 292 h 364"/>
                <a:gd name="T6" fmla="*/ 72 w 395"/>
                <a:gd name="T7" fmla="*/ 36 h 364"/>
                <a:gd name="T8" fmla="*/ 35 w 395"/>
                <a:gd name="T9" fmla="*/ 0 h 364"/>
                <a:gd name="T10" fmla="*/ 0 w 395"/>
                <a:gd name="T11" fmla="*/ 37 h 364"/>
                <a:gd name="T12" fmla="*/ 47 w 395"/>
                <a:gd name="T13" fmla="*/ 200 h 364"/>
                <a:gd name="T14" fmla="*/ 359 w 395"/>
                <a:gd name="T15" fmla="*/ 364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64">
                  <a:moveTo>
                    <a:pt x="359" y="364"/>
                  </a:moveTo>
                  <a:cubicBezTo>
                    <a:pt x="379" y="364"/>
                    <a:pt x="395" y="348"/>
                    <a:pt x="395" y="328"/>
                  </a:cubicBezTo>
                  <a:cubicBezTo>
                    <a:pt x="395" y="308"/>
                    <a:pt x="379" y="292"/>
                    <a:pt x="359" y="292"/>
                  </a:cubicBezTo>
                  <a:cubicBezTo>
                    <a:pt x="81" y="292"/>
                    <a:pt x="72" y="46"/>
                    <a:pt x="72" y="36"/>
                  </a:cubicBezTo>
                  <a:cubicBezTo>
                    <a:pt x="72" y="16"/>
                    <a:pt x="55" y="0"/>
                    <a:pt x="35" y="0"/>
                  </a:cubicBezTo>
                  <a:cubicBezTo>
                    <a:pt x="15" y="1"/>
                    <a:pt x="0" y="17"/>
                    <a:pt x="0" y="37"/>
                  </a:cubicBezTo>
                  <a:cubicBezTo>
                    <a:pt x="0" y="40"/>
                    <a:pt x="2" y="120"/>
                    <a:pt x="47" y="200"/>
                  </a:cubicBezTo>
                  <a:cubicBezTo>
                    <a:pt x="89" y="275"/>
                    <a:pt x="177" y="364"/>
                    <a:pt x="359" y="364"/>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4" name="Freeform 111">
              <a:extLst>
                <a:ext uri="{FF2B5EF4-FFF2-40B4-BE49-F238E27FC236}">
                  <a16:creationId xmlns:a16="http://schemas.microsoft.com/office/drawing/2014/main" id="{C33DF0E0-CF66-4AB5-B9B3-7AA71EFBD4A8}"/>
                </a:ext>
              </a:extLst>
            </p:cNvPr>
            <p:cNvSpPr>
              <a:spLocks/>
            </p:cNvSpPr>
            <p:nvPr/>
          </p:nvSpPr>
          <p:spPr bwMode="auto">
            <a:xfrm>
              <a:off x="1906449" y="3702787"/>
              <a:ext cx="1189224" cy="1101132"/>
            </a:xfrm>
            <a:custGeom>
              <a:avLst/>
              <a:gdLst>
                <a:gd name="T0" fmla="*/ 363 w 403"/>
                <a:gd name="T1" fmla="*/ 368 h 372"/>
                <a:gd name="T2" fmla="*/ 363 w 403"/>
                <a:gd name="T3" fmla="*/ 372 h 372"/>
                <a:gd name="T4" fmla="*/ 403 w 403"/>
                <a:gd name="T5" fmla="*/ 332 h 372"/>
                <a:gd name="T6" fmla="*/ 363 w 403"/>
                <a:gd name="T7" fmla="*/ 292 h 372"/>
                <a:gd name="T8" fmla="*/ 203 w 403"/>
                <a:gd name="T9" fmla="*/ 254 h 372"/>
                <a:gd name="T10" fmla="*/ 97 w 403"/>
                <a:gd name="T11" fmla="*/ 124 h 372"/>
                <a:gd name="T12" fmla="*/ 80 w 403"/>
                <a:gd name="T13" fmla="*/ 40 h 372"/>
                <a:gd name="T14" fmla="*/ 40 w 403"/>
                <a:gd name="T15" fmla="*/ 0 h 372"/>
                <a:gd name="T16" fmla="*/ 39 w 403"/>
                <a:gd name="T17" fmla="*/ 0 h 372"/>
                <a:gd name="T18" fmla="*/ 39 w 403"/>
                <a:gd name="T19" fmla="*/ 0 h 372"/>
                <a:gd name="T20" fmla="*/ 0 w 403"/>
                <a:gd name="T21" fmla="*/ 40 h 372"/>
                <a:gd name="T22" fmla="*/ 0 w 403"/>
                <a:gd name="T23" fmla="*/ 41 h 372"/>
                <a:gd name="T24" fmla="*/ 0 w 403"/>
                <a:gd name="T25" fmla="*/ 41 h 372"/>
                <a:gd name="T26" fmla="*/ 47 w 403"/>
                <a:gd name="T27" fmla="*/ 206 h 372"/>
                <a:gd name="T28" fmla="*/ 152 w 403"/>
                <a:gd name="T29" fmla="*/ 317 h 372"/>
                <a:gd name="T30" fmla="*/ 363 w 403"/>
                <a:gd name="T31" fmla="*/ 372 h 372"/>
                <a:gd name="T32" fmla="*/ 363 w 403"/>
                <a:gd name="T33" fmla="*/ 368 h 372"/>
                <a:gd name="T34" fmla="*/ 363 w 403"/>
                <a:gd name="T35" fmla="*/ 364 h 372"/>
                <a:gd name="T36" fmla="*/ 156 w 403"/>
                <a:gd name="T37" fmla="*/ 310 h 372"/>
                <a:gd name="T38" fmla="*/ 54 w 403"/>
                <a:gd name="T39" fmla="*/ 202 h 372"/>
                <a:gd name="T40" fmla="*/ 8 w 403"/>
                <a:gd name="T41" fmla="*/ 41 h 372"/>
                <a:gd name="T42" fmla="*/ 8 w 403"/>
                <a:gd name="T43" fmla="*/ 41 h 372"/>
                <a:gd name="T44" fmla="*/ 8 w 403"/>
                <a:gd name="T45" fmla="*/ 40 h 372"/>
                <a:gd name="T46" fmla="*/ 39 w 403"/>
                <a:gd name="T47" fmla="*/ 8 h 372"/>
                <a:gd name="T48" fmla="*/ 39 w 403"/>
                <a:gd name="T49" fmla="*/ 8 h 372"/>
                <a:gd name="T50" fmla="*/ 40 w 403"/>
                <a:gd name="T51" fmla="*/ 8 h 372"/>
                <a:gd name="T52" fmla="*/ 72 w 403"/>
                <a:gd name="T53" fmla="*/ 40 h 372"/>
                <a:gd name="T54" fmla="*/ 112 w 403"/>
                <a:gd name="T55" fmla="*/ 174 h 372"/>
                <a:gd name="T56" fmla="*/ 199 w 403"/>
                <a:gd name="T57" fmla="*/ 261 h 372"/>
                <a:gd name="T58" fmla="*/ 363 w 403"/>
                <a:gd name="T59" fmla="*/ 300 h 372"/>
                <a:gd name="T60" fmla="*/ 386 w 403"/>
                <a:gd name="T61" fmla="*/ 309 h 372"/>
                <a:gd name="T62" fmla="*/ 395 w 403"/>
                <a:gd name="T63" fmla="*/ 332 h 372"/>
                <a:gd name="T64" fmla="*/ 386 w 403"/>
                <a:gd name="T65" fmla="*/ 354 h 372"/>
                <a:gd name="T66" fmla="*/ 363 w 403"/>
                <a:gd name="T67" fmla="*/ 364 h 372"/>
                <a:gd name="T68" fmla="*/ 363 w 403"/>
                <a:gd name="T69" fmla="*/ 36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3" h="372">
                  <a:moveTo>
                    <a:pt x="363" y="368"/>
                  </a:moveTo>
                  <a:cubicBezTo>
                    <a:pt x="363" y="372"/>
                    <a:pt x="363" y="372"/>
                    <a:pt x="363" y="372"/>
                  </a:cubicBezTo>
                  <a:cubicBezTo>
                    <a:pt x="385" y="372"/>
                    <a:pt x="403" y="354"/>
                    <a:pt x="403" y="332"/>
                  </a:cubicBezTo>
                  <a:cubicBezTo>
                    <a:pt x="403" y="310"/>
                    <a:pt x="385" y="292"/>
                    <a:pt x="363" y="292"/>
                  </a:cubicBezTo>
                  <a:cubicBezTo>
                    <a:pt x="294" y="292"/>
                    <a:pt x="242" y="276"/>
                    <a:pt x="203" y="254"/>
                  </a:cubicBezTo>
                  <a:cubicBezTo>
                    <a:pt x="144" y="219"/>
                    <a:pt x="113" y="168"/>
                    <a:pt x="97" y="124"/>
                  </a:cubicBezTo>
                  <a:cubicBezTo>
                    <a:pt x="81" y="80"/>
                    <a:pt x="80" y="43"/>
                    <a:pt x="80" y="40"/>
                  </a:cubicBezTo>
                  <a:cubicBezTo>
                    <a:pt x="80" y="18"/>
                    <a:pt x="62" y="0"/>
                    <a:pt x="40" y="0"/>
                  </a:cubicBezTo>
                  <a:cubicBezTo>
                    <a:pt x="39" y="0"/>
                    <a:pt x="39" y="0"/>
                    <a:pt x="39" y="0"/>
                  </a:cubicBezTo>
                  <a:cubicBezTo>
                    <a:pt x="39" y="0"/>
                    <a:pt x="39" y="0"/>
                    <a:pt x="39" y="0"/>
                  </a:cubicBezTo>
                  <a:cubicBezTo>
                    <a:pt x="17" y="1"/>
                    <a:pt x="0" y="19"/>
                    <a:pt x="0" y="40"/>
                  </a:cubicBezTo>
                  <a:cubicBezTo>
                    <a:pt x="0" y="41"/>
                    <a:pt x="0" y="41"/>
                    <a:pt x="0" y="41"/>
                  </a:cubicBezTo>
                  <a:cubicBezTo>
                    <a:pt x="0" y="41"/>
                    <a:pt x="0" y="41"/>
                    <a:pt x="0" y="41"/>
                  </a:cubicBezTo>
                  <a:cubicBezTo>
                    <a:pt x="0" y="45"/>
                    <a:pt x="2" y="125"/>
                    <a:pt x="47" y="206"/>
                  </a:cubicBezTo>
                  <a:cubicBezTo>
                    <a:pt x="68" y="244"/>
                    <a:pt x="101" y="285"/>
                    <a:pt x="152" y="317"/>
                  </a:cubicBezTo>
                  <a:cubicBezTo>
                    <a:pt x="203" y="349"/>
                    <a:pt x="271" y="372"/>
                    <a:pt x="363" y="372"/>
                  </a:cubicBezTo>
                  <a:cubicBezTo>
                    <a:pt x="363" y="368"/>
                    <a:pt x="363" y="368"/>
                    <a:pt x="363" y="368"/>
                  </a:cubicBezTo>
                  <a:cubicBezTo>
                    <a:pt x="363" y="364"/>
                    <a:pt x="363" y="364"/>
                    <a:pt x="363" y="364"/>
                  </a:cubicBezTo>
                  <a:cubicBezTo>
                    <a:pt x="273" y="364"/>
                    <a:pt x="206" y="342"/>
                    <a:pt x="156" y="310"/>
                  </a:cubicBezTo>
                  <a:cubicBezTo>
                    <a:pt x="107" y="279"/>
                    <a:pt x="75" y="239"/>
                    <a:pt x="54" y="202"/>
                  </a:cubicBezTo>
                  <a:cubicBezTo>
                    <a:pt x="10" y="123"/>
                    <a:pt x="8" y="44"/>
                    <a:pt x="8" y="41"/>
                  </a:cubicBezTo>
                  <a:cubicBezTo>
                    <a:pt x="8" y="41"/>
                    <a:pt x="8" y="41"/>
                    <a:pt x="8" y="41"/>
                  </a:cubicBezTo>
                  <a:cubicBezTo>
                    <a:pt x="8" y="40"/>
                    <a:pt x="8" y="40"/>
                    <a:pt x="8" y="40"/>
                  </a:cubicBezTo>
                  <a:cubicBezTo>
                    <a:pt x="8" y="23"/>
                    <a:pt x="22" y="9"/>
                    <a:pt x="39" y="8"/>
                  </a:cubicBezTo>
                  <a:cubicBezTo>
                    <a:pt x="39" y="8"/>
                    <a:pt x="39" y="8"/>
                    <a:pt x="39" y="8"/>
                  </a:cubicBezTo>
                  <a:cubicBezTo>
                    <a:pt x="40" y="8"/>
                    <a:pt x="40" y="8"/>
                    <a:pt x="40" y="8"/>
                  </a:cubicBezTo>
                  <a:cubicBezTo>
                    <a:pt x="57" y="8"/>
                    <a:pt x="72" y="22"/>
                    <a:pt x="72" y="40"/>
                  </a:cubicBezTo>
                  <a:cubicBezTo>
                    <a:pt x="72" y="45"/>
                    <a:pt x="74" y="110"/>
                    <a:pt x="112" y="174"/>
                  </a:cubicBezTo>
                  <a:cubicBezTo>
                    <a:pt x="131" y="205"/>
                    <a:pt x="158" y="237"/>
                    <a:pt x="199" y="261"/>
                  </a:cubicBezTo>
                  <a:cubicBezTo>
                    <a:pt x="239" y="284"/>
                    <a:pt x="293" y="300"/>
                    <a:pt x="363" y="300"/>
                  </a:cubicBezTo>
                  <a:cubicBezTo>
                    <a:pt x="372" y="300"/>
                    <a:pt x="380" y="303"/>
                    <a:pt x="386" y="309"/>
                  </a:cubicBezTo>
                  <a:cubicBezTo>
                    <a:pt x="391" y="315"/>
                    <a:pt x="395" y="323"/>
                    <a:pt x="395" y="332"/>
                  </a:cubicBezTo>
                  <a:cubicBezTo>
                    <a:pt x="395" y="341"/>
                    <a:pt x="391" y="349"/>
                    <a:pt x="386" y="354"/>
                  </a:cubicBezTo>
                  <a:cubicBezTo>
                    <a:pt x="380" y="360"/>
                    <a:pt x="372" y="364"/>
                    <a:pt x="363" y="364"/>
                  </a:cubicBezTo>
                  <a:cubicBezTo>
                    <a:pt x="363" y="368"/>
                    <a:pt x="363" y="368"/>
                    <a:pt x="363" y="368"/>
                  </a:cubicBezTo>
                </a:path>
              </a:pathLst>
            </a:custGeom>
            <a:solidFill>
              <a:schemeClr val="tx1"/>
            </a:soli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5" name="Freeform 112">
              <a:extLst>
                <a:ext uri="{FF2B5EF4-FFF2-40B4-BE49-F238E27FC236}">
                  <a16:creationId xmlns:a16="http://schemas.microsoft.com/office/drawing/2014/main" id="{56DBF576-6C33-4F59-B4D2-ECCA167871EF}"/>
                </a:ext>
              </a:extLst>
            </p:cNvPr>
            <p:cNvSpPr>
              <a:spLocks/>
            </p:cNvSpPr>
            <p:nvPr/>
          </p:nvSpPr>
          <p:spPr bwMode="auto">
            <a:xfrm>
              <a:off x="1298339" y="3655899"/>
              <a:ext cx="866698" cy="1284417"/>
            </a:xfrm>
            <a:custGeom>
              <a:avLst/>
              <a:gdLst>
                <a:gd name="T0" fmla="*/ 0 w 294"/>
                <a:gd name="T1" fmla="*/ 81 h 434"/>
                <a:gd name="T2" fmla="*/ 0 w 294"/>
                <a:gd name="T3" fmla="*/ 434 h 434"/>
                <a:gd name="T4" fmla="*/ 294 w 294"/>
                <a:gd name="T5" fmla="*/ 434 h 434"/>
                <a:gd name="T6" fmla="*/ 294 w 294"/>
                <a:gd name="T7" fmla="*/ 81 h 434"/>
                <a:gd name="T8" fmla="*/ 214 w 294"/>
                <a:gd name="T9" fmla="*/ 0 h 434"/>
                <a:gd name="T10" fmla="*/ 81 w 294"/>
                <a:gd name="T11" fmla="*/ 0 h 434"/>
                <a:gd name="T12" fmla="*/ 0 w 294"/>
                <a:gd name="T13" fmla="*/ 81 h 434"/>
              </a:gdLst>
              <a:ahLst/>
              <a:cxnLst>
                <a:cxn ang="0">
                  <a:pos x="T0" y="T1"/>
                </a:cxn>
                <a:cxn ang="0">
                  <a:pos x="T2" y="T3"/>
                </a:cxn>
                <a:cxn ang="0">
                  <a:pos x="T4" y="T5"/>
                </a:cxn>
                <a:cxn ang="0">
                  <a:pos x="T6" y="T7"/>
                </a:cxn>
                <a:cxn ang="0">
                  <a:pos x="T8" y="T9"/>
                </a:cxn>
                <a:cxn ang="0">
                  <a:pos x="T10" y="T11"/>
                </a:cxn>
                <a:cxn ang="0">
                  <a:pos x="T12" y="T13"/>
                </a:cxn>
              </a:cxnLst>
              <a:rect l="0" t="0" r="r" b="b"/>
              <a:pathLst>
                <a:path w="294" h="434">
                  <a:moveTo>
                    <a:pt x="0" y="81"/>
                  </a:moveTo>
                  <a:cubicBezTo>
                    <a:pt x="0" y="434"/>
                    <a:pt x="0" y="434"/>
                    <a:pt x="0" y="434"/>
                  </a:cubicBezTo>
                  <a:cubicBezTo>
                    <a:pt x="294" y="434"/>
                    <a:pt x="294" y="434"/>
                    <a:pt x="294" y="43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6" name="Freeform 113">
              <a:extLst>
                <a:ext uri="{FF2B5EF4-FFF2-40B4-BE49-F238E27FC236}">
                  <a16:creationId xmlns:a16="http://schemas.microsoft.com/office/drawing/2014/main" id="{8F024560-5183-4883-9BF8-7745F67D0397}"/>
                </a:ext>
              </a:extLst>
            </p:cNvPr>
            <p:cNvSpPr>
              <a:spLocks/>
            </p:cNvSpPr>
            <p:nvPr/>
          </p:nvSpPr>
          <p:spPr bwMode="auto">
            <a:xfrm>
              <a:off x="1298340" y="3655898"/>
              <a:ext cx="866697" cy="1254580"/>
            </a:xfrm>
            <a:custGeom>
              <a:avLst/>
              <a:gdLst>
                <a:gd name="T0" fmla="*/ 0 w 294"/>
                <a:gd name="T1" fmla="*/ 81 h 424"/>
                <a:gd name="T2" fmla="*/ 0 w 294"/>
                <a:gd name="T3" fmla="*/ 424 h 424"/>
                <a:gd name="T4" fmla="*/ 294 w 294"/>
                <a:gd name="T5" fmla="*/ 424 h 424"/>
                <a:gd name="T6" fmla="*/ 294 w 294"/>
                <a:gd name="T7" fmla="*/ 81 h 424"/>
                <a:gd name="T8" fmla="*/ 214 w 294"/>
                <a:gd name="T9" fmla="*/ 0 h 424"/>
                <a:gd name="T10" fmla="*/ 81 w 294"/>
                <a:gd name="T11" fmla="*/ 0 h 424"/>
                <a:gd name="T12" fmla="*/ 0 w 294"/>
                <a:gd name="T13" fmla="*/ 81 h 424"/>
              </a:gdLst>
              <a:ahLst/>
              <a:cxnLst>
                <a:cxn ang="0">
                  <a:pos x="T0" y="T1"/>
                </a:cxn>
                <a:cxn ang="0">
                  <a:pos x="T2" y="T3"/>
                </a:cxn>
                <a:cxn ang="0">
                  <a:pos x="T4" y="T5"/>
                </a:cxn>
                <a:cxn ang="0">
                  <a:pos x="T6" y="T7"/>
                </a:cxn>
                <a:cxn ang="0">
                  <a:pos x="T8" y="T9"/>
                </a:cxn>
                <a:cxn ang="0">
                  <a:pos x="T10" y="T11"/>
                </a:cxn>
                <a:cxn ang="0">
                  <a:pos x="T12" y="T13"/>
                </a:cxn>
              </a:cxnLst>
              <a:rect l="0" t="0" r="r" b="b"/>
              <a:pathLst>
                <a:path w="294" h="424">
                  <a:moveTo>
                    <a:pt x="0" y="81"/>
                  </a:moveTo>
                  <a:cubicBezTo>
                    <a:pt x="0" y="424"/>
                    <a:pt x="0" y="424"/>
                    <a:pt x="0" y="424"/>
                  </a:cubicBezTo>
                  <a:cubicBezTo>
                    <a:pt x="294" y="424"/>
                    <a:pt x="294" y="424"/>
                    <a:pt x="294" y="42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7" name="Freeform 114">
              <a:extLst>
                <a:ext uri="{FF2B5EF4-FFF2-40B4-BE49-F238E27FC236}">
                  <a16:creationId xmlns:a16="http://schemas.microsoft.com/office/drawing/2014/main" id="{7B60C6BF-2D57-4D4C-A528-0685C495522B}"/>
                </a:ext>
              </a:extLst>
            </p:cNvPr>
            <p:cNvSpPr>
              <a:spLocks/>
            </p:cNvSpPr>
            <p:nvPr/>
          </p:nvSpPr>
          <p:spPr bwMode="auto">
            <a:xfrm>
              <a:off x="1298339" y="3655899"/>
              <a:ext cx="866698" cy="1254580"/>
            </a:xfrm>
            <a:custGeom>
              <a:avLst/>
              <a:gdLst>
                <a:gd name="T0" fmla="*/ 0 w 294"/>
                <a:gd name="T1" fmla="*/ 81 h 424"/>
                <a:gd name="T2" fmla="*/ 0 w 294"/>
                <a:gd name="T3" fmla="*/ 424 h 424"/>
                <a:gd name="T4" fmla="*/ 294 w 294"/>
                <a:gd name="T5" fmla="*/ 424 h 424"/>
                <a:gd name="T6" fmla="*/ 294 w 294"/>
                <a:gd name="T7" fmla="*/ 81 h 424"/>
                <a:gd name="T8" fmla="*/ 214 w 294"/>
                <a:gd name="T9" fmla="*/ 0 h 424"/>
                <a:gd name="T10" fmla="*/ 81 w 294"/>
                <a:gd name="T11" fmla="*/ 0 h 424"/>
                <a:gd name="T12" fmla="*/ 0 w 294"/>
                <a:gd name="T13" fmla="*/ 81 h 424"/>
              </a:gdLst>
              <a:ahLst/>
              <a:cxnLst>
                <a:cxn ang="0">
                  <a:pos x="T0" y="T1"/>
                </a:cxn>
                <a:cxn ang="0">
                  <a:pos x="T2" y="T3"/>
                </a:cxn>
                <a:cxn ang="0">
                  <a:pos x="T4" y="T5"/>
                </a:cxn>
                <a:cxn ang="0">
                  <a:pos x="T6" y="T7"/>
                </a:cxn>
                <a:cxn ang="0">
                  <a:pos x="T8" y="T9"/>
                </a:cxn>
                <a:cxn ang="0">
                  <a:pos x="T10" y="T11"/>
                </a:cxn>
                <a:cxn ang="0">
                  <a:pos x="T12" y="T13"/>
                </a:cxn>
              </a:cxnLst>
              <a:rect l="0" t="0" r="r" b="b"/>
              <a:pathLst>
                <a:path w="294" h="424">
                  <a:moveTo>
                    <a:pt x="0" y="81"/>
                  </a:moveTo>
                  <a:cubicBezTo>
                    <a:pt x="0" y="424"/>
                    <a:pt x="0" y="424"/>
                    <a:pt x="0" y="424"/>
                  </a:cubicBezTo>
                  <a:cubicBezTo>
                    <a:pt x="294" y="424"/>
                    <a:pt x="294" y="424"/>
                    <a:pt x="294" y="42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8" name="Freeform 115">
              <a:extLst>
                <a:ext uri="{FF2B5EF4-FFF2-40B4-BE49-F238E27FC236}">
                  <a16:creationId xmlns:a16="http://schemas.microsoft.com/office/drawing/2014/main" id="{0197D71B-C15A-48CA-878D-BA5648CE9B19}"/>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9" name="Freeform 116">
              <a:extLst>
                <a:ext uri="{FF2B5EF4-FFF2-40B4-BE49-F238E27FC236}">
                  <a16:creationId xmlns:a16="http://schemas.microsoft.com/office/drawing/2014/main" id="{17CB4702-7E9A-4ED5-BE36-3F22CD130E2B}"/>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0" name="Freeform 117">
              <a:extLst>
                <a:ext uri="{FF2B5EF4-FFF2-40B4-BE49-F238E27FC236}">
                  <a16:creationId xmlns:a16="http://schemas.microsoft.com/office/drawing/2014/main" id="{DEAA852B-7195-4F78-AAC4-21442105369F}"/>
                </a:ext>
              </a:extLst>
            </p:cNvPr>
            <p:cNvSpPr>
              <a:spLocks/>
            </p:cNvSpPr>
            <p:nvPr/>
          </p:nvSpPr>
          <p:spPr bwMode="auto">
            <a:xfrm>
              <a:off x="1304022" y="3664424"/>
              <a:ext cx="548435" cy="1128128"/>
            </a:xfrm>
            <a:custGeom>
              <a:avLst/>
              <a:gdLst>
                <a:gd name="T0" fmla="*/ 0 w 186"/>
                <a:gd name="T1" fmla="*/ 78 h 381"/>
                <a:gd name="T2" fmla="*/ 0 w 186"/>
                <a:gd name="T3" fmla="*/ 237 h 381"/>
                <a:gd name="T4" fmla="*/ 42 w 186"/>
                <a:gd name="T5" fmla="*/ 339 h 381"/>
                <a:gd name="T6" fmla="*/ 143 w 186"/>
                <a:gd name="T7" fmla="*/ 381 h 381"/>
                <a:gd name="T8" fmla="*/ 186 w 186"/>
                <a:gd name="T9" fmla="*/ 381 h 381"/>
                <a:gd name="T10" fmla="*/ 42 w 186"/>
                <a:gd name="T11" fmla="*/ 237 h 381"/>
                <a:gd name="T12" fmla="*/ 42 w 186"/>
                <a:gd name="T13" fmla="*/ 78 h 381"/>
                <a:gd name="T14" fmla="*/ 52 w 186"/>
                <a:gd name="T15" fmla="*/ 17 h 381"/>
                <a:gd name="T16" fmla="*/ 56 w 186"/>
                <a:gd name="T17" fmla="*/ 0 h 381"/>
                <a:gd name="T18" fmla="*/ 0 w 186"/>
                <a:gd name="T19" fmla="*/ 7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381">
                  <a:moveTo>
                    <a:pt x="0" y="78"/>
                  </a:moveTo>
                  <a:cubicBezTo>
                    <a:pt x="0" y="237"/>
                    <a:pt x="0" y="237"/>
                    <a:pt x="0" y="237"/>
                  </a:cubicBezTo>
                  <a:cubicBezTo>
                    <a:pt x="0" y="277"/>
                    <a:pt x="16" y="313"/>
                    <a:pt x="42" y="339"/>
                  </a:cubicBezTo>
                  <a:cubicBezTo>
                    <a:pt x="68" y="365"/>
                    <a:pt x="104" y="381"/>
                    <a:pt x="143" y="381"/>
                  </a:cubicBezTo>
                  <a:cubicBezTo>
                    <a:pt x="186" y="381"/>
                    <a:pt x="186" y="381"/>
                    <a:pt x="186" y="381"/>
                  </a:cubicBezTo>
                  <a:cubicBezTo>
                    <a:pt x="107" y="381"/>
                    <a:pt x="42" y="316"/>
                    <a:pt x="42" y="237"/>
                  </a:cubicBezTo>
                  <a:cubicBezTo>
                    <a:pt x="42" y="78"/>
                    <a:pt x="42" y="78"/>
                    <a:pt x="42" y="78"/>
                  </a:cubicBezTo>
                  <a:cubicBezTo>
                    <a:pt x="42" y="47"/>
                    <a:pt x="30" y="30"/>
                    <a:pt x="52" y="17"/>
                  </a:cubicBezTo>
                  <a:cubicBezTo>
                    <a:pt x="64" y="11"/>
                    <a:pt x="56" y="0"/>
                    <a:pt x="56" y="0"/>
                  </a:cubicBezTo>
                  <a:cubicBezTo>
                    <a:pt x="12" y="0"/>
                    <a:pt x="0" y="33"/>
                    <a:pt x="0" y="78"/>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1" name="Freeform 118">
              <a:extLst>
                <a:ext uri="{FF2B5EF4-FFF2-40B4-BE49-F238E27FC236}">
                  <a16:creationId xmlns:a16="http://schemas.microsoft.com/office/drawing/2014/main" id="{6E77C9EA-AE26-4D72-A6F6-E7EBD15EE8CD}"/>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2" name="Line 119">
              <a:extLst>
                <a:ext uri="{FF2B5EF4-FFF2-40B4-BE49-F238E27FC236}">
                  <a16:creationId xmlns:a16="http://schemas.microsoft.com/office/drawing/2014/main" id="{A37F8062-8006-46F8-B3E9-FFEFFBA62000}"/>
                </a:ext>
              </a:extLst>
            </p:cNvPr>
            <p:cNvSpPr>
              <a:spLocks noChangeShapeType="1"/>
            </p:cNvSpPr>
            <p:nvPr/>
          </p:nvSpPr>
          <p:spPr bwMode="auto">
            <a:xfrm flipV="1">
              <a:off x="2165038" y="4279638"/>
              <a:ext cx="0" cy="285583"/>
            </a:xfrm>
            <a:prstGeom prst="line">
              <a:avLst/>
            </a:pr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3" name="Freeform 120">
              <a:extLst>
                <a:ext uri="{FF2B5EF4-FFF2-40B4-BE49-F238E27FC236}">
                  <a16:creationId xmlns:a16="http://schemas.microsoft.com/office/drawing/2014/main" id="{56EBF2E7-7722-4CAC-BE20-B2CC30F579FB}"/>
                </a:ext>
              </a:extLst>
            </p:cNvPr>
            <p:cNvSpPr>
              <a:spLocks/>
            </p:cNvSpPr>
            <p:nvPr/>
          </p:nvSpPr>
          <p:spPr bwMode="auto">
            <a:xfrm>
              <a:off x="1959019" y="4732877"/>
              <a:ext cx="613792" cy="68199"/>
            </a:xfrm>
            <a:custGeom>
              <a:avLst/>
              <a:gdLst>
                <a:gd name="T0" fmla="*/ 0 w 208"/>
                <a:gd name="T1" fmla="*/ 23 h 23"/>
                <a:gd name="T2" fmla="*/ 208 w 208"/>
                <a:gd name="T3" fmla="*/ 23 h 23"/>
                <a:gd name="T4" fmla="*/ 208 w 208"/>
                <a:gd name="T5" fmla="*/ 0 h 23"/>
                <a:gd name="T6" fmla="*/ 23 w 208"/>
                <a:gd name="T7" fmla="*/ 0 h 23"/>
                <a:gd name="T8" fmla="*/ 0 w 208"/>
                <a:gd name="T9" fmla="*/ 23 h 23"/>
              </a:gdLst>
              <a:ahLst/>
              <a:cxnLst>
                <a:cxn ang="0">
                  <a:pos x="T0" y="T1"/>
                </a:cxn>
                <a:cxn ang="0">
                  <a:pos x="T2" y="T3"/>
                </a:cxn>
                <a:cxn ang="0">
                  <a:pos x="T4" y="T5"/>
                </a:cxn>
                <a:cxn ang="0">
                  <a:pos x="T6" y="T7"/>
                </a:cxn>
                <a:cxn ang="0">
                  <a:pos x="T8" y="T9"/>
                </a:cxn>
              </a:cxnLst>
              <a:rect l="0" t="0" r="r" b="b"/>
              <a:pathLst>
                <a:path w="208" h="23">
                  <a:moveTo>
                    <a:pt x="0" y="23"/>
                  </a:moveTo>
                  <a:cubicBezTo>
                    <a:pt x="208" y="23"/>
                    <a:pt x="208" y="23"/>
                    <a:pt x="208" y="23"/>
                  </a:cubicBezTo>
                  <a:cubicBezTo>
                    <a:pt x="208" y="0"/>
                    <a:pt x="208" y="0"/>
                    <a:pt x="208" y="0"/>
                  </a:cubicBezTo>
                  <a:cubicBezTo>
                    <a:pt x="23" y="0"/>
                    <a:pt x="23" y="0"/>
                    <a:pt x="23" y="0"/>
                  </a:cubicBezTo>
                  <a:cubicBezTo>
                    <a:pt x="10" y="0"/>
                    <a:pt x="0" y="10"/>
                    <a:pt x="0" y="23"/>
                  </a:cubicBezTo>
                </a:path>
              </a:pathLst>
            </a:custGeom>
            <a:solidFill>
              <a:srgbClr val="EBEBEA"/>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4" name="Freeform 121">
              <a:extLst>
                <a:ext uri="{FF2B5EF4-FFF2-40B4-BE49-F238E27FC236}">
                  <a16:creationId xmlns:a16="http://schemas.microsoft.com/office/drawing/2014/main" id="{364B8261-D037-4B48-8B7F-33630FF2C513}"/>
                </a:ext>
              </a:extLst>
            </p:cNvPr>
            <p:cNvSpPr>
              <a:spLocks/>
            </p:cNvSpPr>
            <p:nvPr/>
          </p:nvSpPr>
          <p:spPr bwMode="auto">
            <a:xfrm>
              <a:off x="1947653" y="4721511"/>
              <a:ext cx="636526" cy="92353"/>
            </a:xfrm>
            <a:custGeom>
              <a:avLst/>
              <a:gdLst>
                <a:gd name="T0" fmla="*/ 4 w 216"/>
                <a:gd name="T1" fmla="*/ 27 h 31"/>
                <a:gd name="T2" fmla="*/ 4 w 216"/>
                <a:gd name="T3" fmla="*/ 31 h 31"/>
                <a:gd name="T4" fmla="*/ 216 w 216"/>
                <a:gd name="T5" fmla="*/ 31 h 31"/>
                <a:gd name="T6" fmla="*/ 216 w 216"/>
                <a:gd name="T7" fmla="*/ 0 h 31"/>
                <a:gd name="T8" fmla="*/ 27 w 216"/>
                <a:gd name="T9" fmla="*/ 0 h 31"/>
                <a:gd name="T10" fmla="*/ 0 w 216"/>
                <a:gd name="T11" fmla="*/ 27 h 31"/>
                <a:gd name="T12" fmla="*/ 0 w 216"/>
                <a:gd name="T13" fmla="*/ 31 h 31"/>
                <a:gd name="T14" fmla="*/ 4 w 216"/>
                <a:gd name="T15" fmla="*/ 31 h 31"/>
                <a:gd name="T16" fmla="*/ 4 w 216"/>
                <a:gd name="T17" fmla="*/ 27 h 31"/>
                <a:gd name="T18" fmla="*/ 8 w 216"/>
                <a:gd name="T19" fmla="*/ 27 h 31"/>
                <a:gd name="T20" fmla="*/ 14 w 216"/>
                <a:gd name="T21" fmla="*/ 13 h 31"/>
                <a:gd name="T22" fmla="*/ 27 w 216"/>
                <a:gd name="T23" fmla="*/ 8 h 31"/>
                <a:gd name="T24" fmla="*/ 208 w 216"/>
                <a:gd name="T25" fmla="*/ 8 h 31"/>
                <a:gd name="T26" fmla="*/ 208 w 216"/>
                <a:gd name="T27" fmla="*/ 23 h 31"/>
                <a:gd name="T28" fmla="*/ 4 w 216"/>
                <a:gd name="T29" fmla="*/ 23 h 31"/>
                <a:gd name="T30" fmla="*/ 4 w 216"/>
                <a:gd name="T31" fmla="*/ 27 h 31"/>
                <a:gd name="T32" fmla="*/ 8 w 216"/>
                <a:gd name="T33" fmla="*/ 27 h 31"/>
                <a:gd name="T34" fmla="*/ 4 w 216"/>
                <a:gd name="T3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31">
                  <a:moveTo>
                    <a:pt x="4" y="27"/>
                  </a:moveTo>
                  <a:cubicBezTo>
                    <a:pt x="4" y="31"/>
                    <a:pt x="4" y="31"/>
                    <a:pt x="4" y="31"/>
                  </a:cubicBezTo>
                  <a:cubicBezTo>
                    <a:pt x="216" y="31"/>
                    <a:pt x="216" y="31"/>
                    <a:pt x="216" y="31"/>
                  </a:cubicBezTo>
                  <a:cubicBezTo>
                    <a:pt x="216" y="0"/>
                    <a:pt x="216" y="0"/>
                    <a:pt x="216" y="0"/>
                  </a:cubicBezTo>
                  <a:cubicBezTo>
                    <a:pt x="27" y="0"/>
                    <a:pt x="27" y="0"/>
                    <a:pt x="27" y="0"/>
                  </a:cubicBezTo>
                  <a:cubicBezTo>
                    <a:pt x="12" y="0"/>
                    <a:pt x="0" y="12"/>
                    <a:pt x="0" y="27"/>
                  </a:cubicBezTo>
                  <a:cubicBezTo>
                    <a:pt x="0" y="31"/>
                    <a:pt x="0" y="31"/>
                    <a:pt x="0" y="31"/>
                  </a:cubicBezTo>
                  <a:cubicBezTo>
                    <a:pt x="4" y="31"/>
                    <a:pt x="4" y="31"/>
                    <a:pt x="4" y="31"/>
                  </a:cubicBezTo>
                  <a:cubicBezTo>
                    <a:pt x="4" y="27"/>
                    <a:pt x="4" y="27"/>
                    <a:pt x="4" y="27"/>
                  </a:cubicBezTo>
                  <a:cubicBezTo>
                    <a:pt x="8" y="27"/>
                    <a:pt x="8" y="27"/>
                    <a:pt x="8" y="27"/>
                  </a:cubicBezTo>
                  <a:cubicBezTo>
                    <a:pt x="8" y="21"/>
                    <a:pt x="10" y="17"/>
                    <a:pt x="14" y="13"/>
                  </a:cubicBezTo>
                  <a:cubicBezTo>
                    <a:pt x="17" y="10"/>
                    <a:pt x="22" y="8"/>
                    <a:pt x="27" y="8"/>
                  </a:cubicBezTo>
                  <a:cubicBezTo>
                    <a:pt x="208" y="8"/>
                    <a:pt x="208" y="8"/>
                    <a:pt x="208" y="8"/>
                  </a:cubicBezTo>
                  <a:cubicBezTo>
                    <a:pt x="208" y="23"/>
                    <a:pt x="208" y="23"/>
                    <a:pt x="208" y="23"/>
                  </a:cubicBezTo>
                  <a:cubicBezTo>
                    <a:pt x="4" y="23"/>
                    <a:pt x="4" y="23"/>
                    <a:pt x="4" y="23"/>
                  </a:cubicBezTo>
                  <a:cubicBezTo>
                    <a:pt x="4" y="27"/>
                    <a:pt x="4" y="27"/>
                    <a:pt x="4" y="27"/>
                  </a:cubicBezTo>
                  <a:cubicBezTo>
                    <a:pt x="8" y="27"/>
                    <a:pt x="8" y="27"/>
                    <a:pt x="8" y="27"/>
                  </a:cubicBezTo>
                  <a:cubicBezTo>
                    <a:pt x="4" y="27"/>
                    <a:pt x="4" y="27"/>
                    <a:pt x="4" y="27"/>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5" name="Freeform 122">
              <a:extLst>
                <a:ext uri="{FF2B5EF4-FFF2-40B4-BE49-F238E27FC236}">
                  <a16:creationId xmlns:a16="http://schemas.microsoft.com/office/drawing/2014/main" id="{10AC9C1C-1B2F-40A0-A10B-FE1EB68A192A}"/>
                </a:ext>
              </a:extLst>
            </p:cNvPr>
            <p:cNvSpPr>
              <a:spLocks/>
            </p:cNvSpPr>
            <p:nvPr/>
          </p:nvSpPr>
          <p:spPr bwMode="auto">
            <a:xfrm>
              <a:off x="1298339" y="3655899"/>
              <a:ext cx="277059" cy="295530"/>
            </a:xfrm>
            <a:custGeom>
              <a:avLst/>
              <a:gdLst>
                <a:gd name="T0" fmla="*/ 0 w 94"/>
                <a:gd name="T1" fmla="*/ 100 h 100"/>
                <a:gd name="T2" fmla="*/ 0 w 94"/>
                <a:gd name="T3" fmla="*/ 81 h 100"/>
                <a:gd name="T4" fmla="*/ 81 w 94"/>
                <a:gd name="T5" fmla="*/ 0 h 100"/>
                <a:gd name="T6" fmla="*/ 94 w 94"/>
                <a:gd name="T7" fmla="*/ 0 h 100"/>
              </a:gdLst>
              <a:ahLst/>
              <a:cxnLst>
                <a:cxn ang="0">
                  <a:pos x="T0" y="T1"/>
                </a:cxn>
                <a:cxn ang="0">
                  <a:pos x="T2" y="T3"/>
                </a:cxn>
                <a:cxn ang="0">
                  <a:pos x="T4" y="T5"/>
                </a:cxn>
                <a:cxn ang="0">
                  <a:pos x="T6" y="T7"/>
                </a:cxn>
              </a:cxnLst>
              <a:rect l="0" t="0" r="r" b="b"/>
              <a:pathLst>
                <a:path w="94" h="100">
                  <a:moveTo>
                    <a:pt x="0" y="100"/>
                  </a:moveTo>
                  <a:cubicBezTo>
                    <a:pt x="0" y="81"/>
                    <a:pt x="0" y="81"/>
                    <a:pt x="0" y="81"/>
                  </a:cubicBezTo>
                  <a:cubicBezTo>
                    <a:pt x="0" y="36"/>
                    <a:pt x="36" y="0"/>
                    <a:pt x="81" y="0"/>
                  </a:cubicBezTo>
                  <a:cubicBezTo>
                    <a:pt x="94" y="0"/>
                    <a:pt x="94" y="0"/>
                    <a:pt x="94" y="0"/>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6" name="Freeform 123">
              <a:extLst>
                <a:ext uri="{FF2B5EF4-FFF2-40B4-BE49-F238E27FC236}">
                  <a16:creationId xmlns:a16="http://schemas.microsoft.com/office/drawing/2014/main" id="{316303D7-C44C-4A28-825B-AA75FF794688}"/>
                </a:ext>
              </a:extLst>
            </p:cNvPr>
            <p:cNvSpPr>
              <a:spLocks/>
            </p:cNvSpPr>
            <p:nvPr/>
          </p:nvSpPr>
          <p:spPr bwMode="auto">
            <a:xfrm>
              <a:off x="2517401" y="3896017"/>
              <a:ext cx="1491858" cy="899376"/>
            </a:xfrm>
            <a:custGeom>
              <a:avLst/>
              <a:gdLst>
                <a:gd name="T0" fmla="*/ 0 w 506"/>
                <a:gd name="T1" fmla="*/ 304 h 304"/>
                <a:gd name="T2" fmla="*/ 452 w 506"/>
                <a:gd name="T3" fmla="*/ 304 h 304"/>
                <a:gd name="T4" fmla="*/ 502 w 506"/>
                <a:gd name="T5" fmla="*/ 43 h 304"/>
                <a:gd name="T6" fmla="*/ 467 w 506"/>
                <a:gd name="T7" fmla="*/ 0 h 304"/>
                <a:gd name="T8" fmla="*/ 88 w 506"/>
                <a:gd name="T9" fmla="*/ 0 h 304"/>
                <a:gd name="T10" fmla="*/ 53 w 506"/>
                <a:gd name="T11" fmla="*/ 29 h 304"/>
                <a:gd name="T12" fmla="*/ 0 w 506"/>
                <a:gd name="T13" fmla="*/ 304 h 304"/>
              </a:gdLst>
              <a:ahLst/>
              <a:cxnLst>
                <a:cxn ang="0">
                  <a:pos x="T0" y="T1"/>
                </a:cxn>
                <a:cxn ang="0">
                  <a:pos x="T2" y="T3"/>
                </a:cxn>
                <a:cxn ang="0">
                  <a:pos x="T4" y="T5"/>
                </a:cxn>
                <a:cxn ang="0">
                  <a:pos x="T6" y="T7"/>
                </a:cxn>
                <a:cxn ang="0">
                  <a:pos x="T8" y="T9"/>
                </a:cxn>
                <a:cxn ang="0">
                  <a:pos x="T10" y="T11"/>
                </a:cxn>
                <a:cxn ang="0">
                  <a:pos x="T12" y="T13"/>
                </a:cxn>
              </a:cxnLst>
              <a:rect l="0" t="0" r="r" b="b"/>
              <a:pathLst>
                <a:path w="506" h="304">
                  <a:moveTo>
                    <a:pt x="0" y="304"/>
                  </a:moveTo>
                  <a:cubicBezTo>
                    <a:pt x="452" y="304"/>
                    <a:pt x="452" y="304"/>
                    <a:pt x="452" y="304"/>
                  </a:cubicBezTo>
                  <a:cubicBezTo>
                    <a:pt x="502" y="43"/>
                    <a:pt x="502" y="43"/>
                    <a:pt x="502" y="43"/>
                  </a:cubicBezTo>
                  <a:cubicBezTo>
                    <a:pt x="506" y="20"/>
                    <a:pt x="489" y="0"/>
                    <a:pt x="467" y="0"/>
                  </a:cubicBezTo>
                  <a:cubicBezTo>
                    <a:pt x="88" y="0"/>
                    <a:pt x="88" y="0"/>
                    <a:pt x="88" y="0"/>
                  </a:cubicBezTo>
                  <a:cubicBezTo>
                    <a:pt x="71" y="0"/>
                    <a:pt x="56" y="12"/>
                    <a:pt x="53" y="29"/>
                  </a:cubicBezTo>
                  <a:cubicBezTo>
                    <a:pt x="0" y="304"/>
                    <a:pt x="0" y="304"/>
                    <a:pt x="0" y="304"/>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7" name="Freeform 124">
              <a:extLst>
                <a:ext uri="{FF2B5EF4-FFF2-40B4-BE49-F238E27FC236}">
                  <a16:creationId xmlns:a16="http://schemas.microsoft.com/office/drawing/2014/main" id="{6B4388E6-9591-45B8-BE08-A2D573102DB5}"/>
                </a:ext>
              </a:extLst>
            </p:cNvPr>
            <p:cNvSpPr>
              <a:spLocks/>
            </p:cNvSpPr>
            <p:nvPr/>
          </p:nvSpPr>
          <p:spPr bwMode="auto">
            <a:xfrm>
              <a:off x="2501771" y="3883230"/>
              <a:ext cx="1511748" cy="923530"/>
            </a:xfrm>
            <a:custGeom>
              <a:avLst/>
              <a:gdLst>
                <a:gd name="T0" fmla="*/ 5 w 512"/>
                <a:gd name="T1" fmla="*/ 308 h 312"/>
                <a:gd name="T2" fmla="*/ 5 w 512"/>
                <a:gd name="T3" fmla="*/ 312 h 312"/>
                <a:gd name="T4" fmla="*/ 460 w 512"/>
                <a:gd name="T5" fmla="*/ 312 h 312"/>
                <a:gd name="T6" fmla="*/ 511 w 512"/>
                <a:gd name="T7" fmla="*/ 47 h 312"/>
                <a:gd name="T8" fmla="*/ 512 w 512"/>
                <a:gd name="T9" fmla="*/ 40 h 312"/>
                <a:gd name="T10" fmla="*/ 500 w 512"/>
                <a:gd name="T11" fmla="*/ 12 h 312"/>
                <a:gd name="T12" fmla="*/ 472 w 512"/>
                <a:gd name="T13" fmla="*/ 0 h 312"/>
                <a:gd name="T14" fmla="*/ 93 w 512"/>
                <a:gd name="T15" fmla="*/ 0 h 312"/>
                <a:gd name="T16" fmla="*/ 54 w 512"/>
                <a:gd name="T17" fmla="*/ 32 h 312"/>
                <a:gd name="T18" fmla="*/ 0 w 512"/>
                <a:gd name="T19" fmla="*/ 312 h 312"/>
                <a:gd name="T20" fmla="*/ 5 w 512"/>
                <a:gd name="T21" fmla="*/ 312 h 312"/>
                <a:gd name="T22" fmla="*/ 5 w 512"/>
                <a:gd name="T23" fmla="*/ 308 h 312"/>
                <a:gd name="T24" fmla="*/ 9 w 512"/>
                <a:gd name="T25" fmla="*/ 308 h 312"/>
                <a:gd name="T26" fmla="*/ 62 w 512"/>
                <a:gd name="T27" fmla="*/ 34 h 312"/>
                <a:gd name="T28" fmla="*/ 93 w 512"/>
                <a:gd name="T29" fmla="*/ 8 h 312"/>
                <a:gd name="T30" fmla="*/ 472 w 512"/>
                <a:gd name="T31" fmla="*/ 8 h 312"/>
                <a:gd name="T32" fmla="*/ 494 w 512"/>
                <a:gd name="T33" fmla="*/ 17 h 312"/>
                <a:gd name="T34" fmla="*/ 504 w 512"/>
                <a:gd name="T35" fmla="*/ 40 h 312"/>
                <a:gd name="T36" fmla="*/ 503 w 512"/>
                <a:gd name="T37" fmla="*/ 46 h 312"/>
                <a:gd name="T38" fmla="*/ 453 w 512"/>
                <a:gd name="T39" fmla="*/ 304 h 312"/>
                <a:gd name="T40" fmla="*/ 5 w 512"/>
                <a:gd name="T41" fmla="*/ 304 h 312"/>
                <a:gd name="T42" fmla="*/ 5 w 512"/>
                <a:gd name="T43" fmla="*/ 308 h 312"/>
                <a:gd name="T44" fmla="*/ 9 w 512"/>
                <a:gd name="T45" fmla="*/ 308 h 312"/>
                <a:gd name="T46" fmla="*/ 5 w 512"/>
                <a:gd name="T47" fmla="*/ 30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312">
                  <a:moveTo>
                    <a:pt x="5" y="308"/>
                  </a:moveTo>
                  <a:cubicBezTo>
                    <a:pt x="5" y="312"/>
                    <a:pt x="5" y="312"/>
                    <a:pt x="5" y="312"/>
                  </a:cubicBezTo>
                  <a:cubicBezTo>
                    <a:pt x="460" y="312"/>
                    <a:pt x="460" y="312"/>
                    <a:pt x="460" y="312"/>
                  </a:cubicBezTo>
                  <a:cubicBezTo>
                    <a:pt x="511" y="47"/>
                    <a:pt x="511" y="47"/>
                    <a:pt x="511" y="47"/>
                  </a:cubicBezTo>
                  <a:cubicBezTo>
                    <a:pt x="511" y="45"/>
                    <a:pt x="512" y="42"/>
                    <a:pt x="512" y="40"/>
                  </a:cubicBezTo>
                  <a:cubicBezTo>
                    <a:pt x="512" y="29"/>
                    <a:pt x="507" y="19"/>
                    <a:pt x="500" y="12"/>
                  </a:cubicBezTo>
                  <a:cubicBezTo>
                    <a:pt x="493" y="4"/>
                    <a:pt x="483" y="0"/>
                    <a:pt x="472" y="0"/>
                  </a:cubicBezTo>
                  <a:cubicBezTo>
                    <a:pt x="93" y="0"/>
                    <a:pt x="93" y="0"/>
                    <a:pt x="93" y="0"/>
                  </a:cubicBezTo>
                  <a:cubicBezTo>
                    <a:pt x="74" y="0"/>
                    <a:pt x="57" y="13"/>
                    <a:pt x="54" y="32"/>
                  </a:cubicBezTo>
                  <a:cubicBezTo>
                    <a:pt x="0" y="312"/>
                    <a:pt x="0" y="312"/>
                    <a:pt x="0" y="312"/>
                  </a:cubicBezTo>
                  <a:cubicBezTo>
                    <a:pt x="5" y="312"/>
                    <a:pt x="5" y="312"/>
                    <a:pt x="5" y="312"/>
                  </a:cubicBezTo>
                  <a:cubicBezTo>
                    <a:pt x="5" y="308"/>
                    <a:pt x="5" y="308"/>
                    <a:pt x="5" y="308"/>
                  </a:cubicBezTo>
                  <a:cubicBezTo>
                    <a:pt x="9" y="308"/>
                    <a:pt x="9" y="308"/>
                    <a:pt x="9" y="308"/>
                  </a:cubicBezTo>
                  <a:cubicBezTo>
                    <a:pt x="62" y="34"/>
                    <a:pt x="62" y="34"/>
                    <a:pt x="62" y="34"/>
                  </a:cubicBezTo>
                  <a:cubicBezTo>
                    <a:pt x="65" y="19"/>
                    <a:pt x="78" y="8"/>
                    <a:pt x="93" y="8"/>
                  </a:cubicBezTo>
                  <a:cubicBezTo>
                    <a:pt x="472" y="8"/>
                    <a:pt x="472" y="8"/>
                    <a:pt x="472" y="8"/>
                  </a:cubicBezTo>
                  <a:cubicBezTo>
                    <a:pt x="481" y="8"/>
                    <a:pt x="489" y="11"/>
                    <a:pt x="494" y="17"/>
                  </a:cubicBezTo>
                  <a:cubicBezTo>
                    <a:pt x="500" y="23"/>
                    <a:pt x="504" y="31"/>
                    <a:pt x="504" y="40"/>
                  </a:cubicBezTo>
                  <a:cubicBezTo>
                    <a:pt x="504" y="42"/>
                    <a:pt x="504" y="44"/>
                    <a:pt x="503" y="46"/>
                  </a:cubicBezTo>
                  <a:cubicBezTo>
                    <a:pt x="453" y="304"/>
                    <a:pt x="453" y="304"/>
                    <a:pt x="453" y="304"/>
                  </a:cubicBezTo>
                  <a:cubicBezTo>
                    <a:pt x="5" y="304"/>
                    <a:pt x="5" y="304"/>
                    <a:pt x="5" y="304"/>
                  </a:cubicBezTo>
                  <a:cubicBezTo>
                    <a:pt x="5" y="308"/>
                    <a:pt x="5" y="308"/>
                    <a:pt x="5" y="308"/>
                  </a:cubicBezTo>
                  <a:cubicBezTo>
                    <a:pt x="9" y="308"/>
                    <a:pt x="9" y="308"/>
                    <a:pt x="9" y="308"/>
                  </a:cubicBezTo>
                  <a:cubicBezTo>
                    <a:pt x="5" y="308"/>
                    <a:pt x="5" y="308"/>
                    <a:pt x="5" y="30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8" name="Freeform 125">
              <a:extLst>
                <a:ext uri="{FF2B5EF4-FFF2-40B4-BE49-F238E27FC236}">
                  <a16:creationId xmlns:a16="http://schemas.microsoft.com/office/drawing/2014/main" id="{F3FC504A-B705-469C-AB65-97014AA19D1F}"/>
                </a:ext>
              </a:extLst>
            </p:cNvPr>
            <p:cNvSpPr>
              <a:spLocks/>
            </p:cNvSpPr>
            <p:nvPr/>
          </p:nvSpPr>
          <p:spPr bwMode="auto">
            <a:xfrm>
              <a:off x="2564287" y="3896017"/>
              <a:ext cx="1496120" cy="899376"/>
            </a:xfrm>
            <a:custGeom>
              <a:avLst/>
              <a:gdLst>
                <a:gd name="T0" fmla="*/ 0 w 507"/>
                <a:gd name="T1" fmla="*/ 304 h 304"/>
                <a:gd name="T2" fmla="*/ 452 w 507"/>
                <a:gd name="T3" fmla="*/ 304 h 304"/>
                <a:gd name="T4" fmla="*/ 503 w 507"/>
                <a:gd name="T5" fmla="*/ 43 h 304"/>
                <a:gd name="T6" fmla="*/ 467 w 507"/>
                <a:gd name="T7" fmla="*/ 0 h 304"/>
                <a:gd name="T8" fmla="*/ 89 w 507"/>
                <a:gd name="T9" fmla="*/ 0 h 304"/>
                <a:gd name="T10" fmla="*/ 53 w 507"/>
                <a:gd name="T11" fmla="*/ 29 h 304"/>
                <a:gd name="T12" fmla="*/ 0 w 507"/>
                <a:gd name="T13" fmla="*/ 304 h 304"/>
              </a:gdLst>
              <a:ahLst/>
              <a:cxnLst>
                <a:cxn ang="0">
                  <a:pos x="T0" y="T1"/>
                </a:cxn>
                <a:cxn ang="0">
                  <a:pos x="T2" y="T3"/>
                </a:cxn>
                <a:cxn ang="0">
                  <a:pos x="T4" y="T5"/>
                </a:cxn>
                <a:cxn ang="0">
                  <a:pos x="T6" y="T7"/>
                </a:cxn>
                <a:cxn ang="0">
                  <a:pos x="T8" y="T9"/>
                </a:cxn>
                <a:cxn ang="0">
                  <a:pos x="T10" y="T11"/>
                </a:cxn>
                <a:cxn ang="0">
                  <a:pos x="T12" y="T13"/>
                </a:cxn>
              </a:cxnLst>
              <a:rect l="0" t="0" r="r" b="b"/>
              <a:pathLst>
                <a:path w="507" h="304">
                  <a:moveTo>
                    <a:pt x="0" y="304"/>
                  </a:moveTo>
                  <a:cubicBezTo>
                    <a:pt x="452" y="304"/>
                    <a:pt x="452" y="304"/>
                    <a:pt x="452" y="304"/>
                  </a:cubicBezTo>
                  <a:cubicBezTo>
                    <a:pt x="503" y="43"/>
                    <a:pt x="503" y="43"/>
                    <a:pt x="503" y="43"/>
                  </a:cubicBezTo>
                  <a:cubicBezTo>
                    <a:pt x="507" y="20"/>
                    <a:pt x="490" y="0"/>
                    <a:pt x="467" y="0"/>
                  </a:cubicBezTo>
                  <a:cubicBezTo>
                    <a:pt x="89" y="0"/>
                    <a:pt x="89" y="0"/>
                    <a:pt x="89" y="0"/>
                  </a:cubicBezTo>
                  <a:cubicBezTo>
                    <a:pt x="72" y="0"/>
                    <a:pt x="57" y="12"/>
                    <a:pt x="53" y="29"/>
                  </a:cubicBezTo>
                  <a:cubicBezTo>
                    <a:pt x="0" y="304"/>
                    <a:pt x="0" y="304"/>
                    <a:pt x="0" y="304"/>
                  </a:cubicBezTo>
                </a:path>
              </a:pathLst>
            </a:custGeom>
            <a:solidFill>
              <a:schemeClr val="tx2"/>
            </a:solidFill>
            <a:ln>
              <a:noFill/>
            </a:ln>
          </p:spPr>
          <p:txBody>
            <a:bodyPr vert="horz" wrap="square" lIns="146304" tIns="73152" rIns="146304" bIns="73152" numCol="1" anchor="t" anchorCtr="0" compatLnSpc="1">
              <a:prstTxWarp prst="textNoShape">
                <a:avLst/>
              </a:prstTxWarp>
            </a:bodyPr>
            <a:lstStyle/>
            <a:p>
              <a:pPr defTabSz="731520">
                <a:defRPr/>
              </a:pPr>
              <a:r>
                <a:rPr lang="en-US" sz="2880" dirty="0">
                  <a:solidFill>
                    <a:prstClr val="white"/>
                  </a:solidFill>
                  <a:latin typeface="Arial"/>
                </a:rPr>
                <a:t>                         </a:t>
              </a:r>
            </a:p>
          </p:txBody>
        </p:sp>
        <p:sp>
          <p:nvSpPr>
            <p:cNvPr id="369" name="Freeform 126">
              <a:extLst>
                <a:ext uri="{FF2B5EF4-FFF2-40B4-BE49-F238E27FC236}">
                  <a16:creationId xmlns:a16="http://schemas.microsoft.com/office/drawing/2014/main" id="{06CE9A78-FC40-4D91-8E66-55DC5CA7A3B7}"/>
                </a:ext>
              </a:extLst>
            </p:cNvPr>
            <p:cNvSpPr>
              <a:spLocks/>
            </p:cNvSpPr>
            <p:nvPr/>
          </p:nvSpPr>
          <p:spPr bwMode="auto">
            <a:xfrm>
              <a:off x="2548659" y="3883230"/>
              <a:ext cx="1511748" cy="923530"/>
            </a:xfrm>
            <a:custGeom>
              <a:avLst/>
              <a:gdLst>
                <a:gd name="T0" fmla="*/ 5 w 512"/>
                <a:gd name="T1" fmla="*/ 308 h 312"/>
                <a:gd name="T2" fmla="*/ 5 w 512"/>
                <a:gd name="T3" fmla="*/ 312 h 312"/>
                <a:gd name="T4" fmla="*/ 461 w 512"/>
                <a:gd name="T5" fmla="*/ 312 h 312"/>
                <a:gd name="T6" fmla="*/ 512 w 512"/>
                <a:gd name="T7" fmla="*/ 47 h 312"/>
                <a:gd name="T8" fmla="*/ 512 w 512"/>
                <a:gd name="T9" fmla="*/ 40 h 312"/>
                <a:gd name="T10" fmla="*/ 501 w 512"/>
                <a:gd name="T11" fmla="*/ 12 h 312"/>
                <a:gd name="T12" fmla="*/ 472 w 512"/>
                <a:gd name="T13" fmla="*/ 0 h 312"/>
                <a:gd name="T14" fmla="*/ 94 w 512"/>
                <a:gd name="T15" fmla="*/ 0 h 312"/>
                <a:gd name="T16" fmla="*/ 55 w 512"/>
                <a:gd name="T17" fmla="*/ 32 h 312"/>
                <a:gd name="T18" fmla="*/ 0 w 512"/>
                <a:gd name="T19" fmla="*/ 312 h 312"/>
                <a:gd name="T20" fmla="*/ 5 w 512"/>
                <a:gd name="T21" fmla="*/ 312 h 312"/>
                <a:gd name="T22" fmla="*/ 5 w 512"/>
                <a:gd name="T23" fmla="*/ 308 h 312"/>
                <a:gd name="T24" fmla="*/ 9 w 512"/>
                <a:gd name="T25" fmla="*/ 308 h 312"/>
                <a:gd name="T26" fmla="*/ 62 w 512"/>
                <a:gd name="T27" fmla="*/ 34 h 312"/>
                <a:gd name="T28" fmla="*/ 94 w 512"/>
                <a:gd name="T29" fmla="*/ 8 h 312"/>
                <a:gd name="T30" fmla="*/ 472 w 512"/>
                <a:gd name="T31" fmla="*/ 8 h 312"/>
                <a:gd name="T32" fmla="*/ 495 w 512"/>
                <a:gd name="T33" fmla="*/ 17 h 312"/>
                <a:gd name="T34" fmla="*/ 504 w 512"/>
                <a:gd name="T35" fmla="*/ 40 h 312"/>
                <a:gd name="T36" fmla="*/ 504 w 512"/>
                <a:gd name="T37" fmla="*/ 46 h 312"/>
                <a:gd name="T38" fmla="*/ 454 w 512"/>
                <a:gd name="T39" fmla="*/ 304 h 312"/>
                <a:gd name="T40" fmla="*/ 5 w 512"/>
                <a:gd name="T41" fmla="*/ 304 h 312"/>
                <a:gd name="T42" fmla="*/ 5 w 512"/>
                <a:gd name="T43" fmla="*/ 308 h 312"/>
                <a:gd name="T44" fmla="*/ 9 w 512"/>
                <a:gd name="T45" fmla="*/ 308 h 312"/>
                <a:gd name="T46" fmla="*/ 5 w 512"/>
                <a:gd name="T47" fmla="*/ 30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312">
                  <a:moveTo>
                    <a:pt x="5" y="308"/>
                  </a:moveTo>
                  <a:cubicBezTo>
                    <a:pt x="5" y="312"/>
                    <a:pt x="5" y="312"/>
                    <a:pt x="5" y="312"/>
                  </a:cubicBezTo>
                  <a:cubicBezTo>
                    <a:pt x="461" y="312"/>
                    <a:pt x="461" y="312"/>
                    <a:pt x="461" y="312"/>
                  </a:cubicBezTo>
                  <a:cubicBezTo>
                    <a:pt x="512" y="47"/>
                    <a:pt x="512" y="47"/>
                    <a:pt x="512" y="47"/>
                  </a:cubicBezTo>
                  <a:cubicBezTo>
                    <a:pt x="512" y="45"/>
                    <a:pt x="512" y="42"/>
                    <a:pt x="512" y="40"/>
                  </a:cubicBezTo>
                  <a:cubicBezTo>
                    <a:pt x="512" y="29"/>
                    <a:pt x="508" y="19"/>
                    <a:pt x="501" y="12"/>
                  </a:cubicBezTo>
                  <a:cubicBezTo>
                    <a:pt x="494" y="4"/>
                    <a:pt x="484" y="0"/>
                    <a:pt x="472" y="0"/>
                  </a:cubicBezTo>
                  <a:cubicBezTo>
                    <a:pt x="94" y="0"/>
                    <a:pt x="94" y="0"/>
                    <a:pt x="94" y="0"/>
                  </a:cubicBezTo>
                  <a:cubicBezTo>
                    <a:pt x="75" y="0"/>
                    <a:pt x="58" y="13"/>
                    <a:pt x="55" y="32"/>
                  </a:cubicBezTo>
                  <a:cubicBezTo>
                    <a:pt x="0" y="312"/>
                    <a:pt x="0" y="312"/>
                    <a:pt x="0" y="312"/>
                  </a:cubicBezTo>
                  <a:cubicBezTo>
                    <a:pt x="5" y="312"/>
                    <a:pt x="5" y="312"/>
                    <a:pt x="5" y="312"/>
                  </a:cubicBezTo>
                  <a:cubicBezTo>
                    <a:pt x="5" y="308"/>
                    <a:pt x="5" y="308"/>
                    <a:pt x="5" y="308"/>
                  </a:cubicBezTo>
                  <a:cubicBezTo>
                    <a:pt x="9" y="308"/>
                    <a:pt x="9" y="308"/>
                    <a:pt x="9" y="308"/>
                  </a:cubicBezTo>
                  <a:cubicBezTo>
                    <a:pt x="62" y="34"/>
                    <a:pt x="62" y="34"/>
                    <a:pt x="62" y="34"/>
                  </a:cubicBezTo>
                  <a:cubicBezTo>
                    <a:pt x="65" y="19"/>
                    <a:pt x="79" y="8"/>
                    <a:pt x="94" y="8"/>
                  </a:cubicBezTo>
                  <a:cubicBezTo>
                    <a:pt x="472" y="8"/>
                    <a:pt x="472" y="8"/>
                    <a:pt x="472" y="8"/>
                  </a:cubicBezTo>
                  <a:cubicBezTo>
                    <a:pt x="481" y="8"/>
                    <a:pt x="489" y="11"/>
                    <a:pt x="495" y="17"/>
                  </a:cubicBezTo>
                  <a:cubicBezTo>
                    <a:pt x="501" y="23"/>
                    <a:pt x="504" y="31"/>
                    <a:pt x="504" y="40"/>
                  </a:cubicBezTo>
                  <a:cubicBezTo>
                    <a:pt x="504" y="42"/>
                    <a:pt x="504" y="44"/>
                    <a:pt x="504" y="46"/>
                  </a:cubicBezTo>
                  <a:cubicBezTo>
                    <a:pt x="454" y="304"/>
                    <a:pt x="454" y="304"/>
                    <a:pt x="454" y="304"/>
                  </a:cubicBezTo>
                  <a:cubicBezTo>
                    <a:pt x="5" y="304"/>
                    <a:pt x="5" y="304"/>
                    <a:pt x="5" y="304"/>
                  </a:cubicBezTo>
                  <a:cubicBezTo>
                    <a:pt x="5" y="308"/>
                    <a:pt x="5" y="308"/>
                    <a:pt x="5" y="308"/>
                  </a:cubicBezTo>
                  <a:cubicBezTo>
                    <a:pt x="9" y="308"/>
                    <a:pt x="9" y="308"/>
                    <a:pt x="9" y="308"/>
                  </a:cubicBezTo>
                  <a:cubicBezTo>
                    <a:pt x="5" y="308"/>
                    <a:pt x="5" y="308"/>
                    <a:pt x="5" y="30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0" name="Freeform 127">
              <a:extLst>
                <a:ext uri="{FF2B5EF4-FFF2-40B4-BE49-F238E27FC236}">
                  <a16:creationId xmlns:a16="http://schemas.microsoft.com/office/drawing/2014/main" id="{8DD3087B-916F-4AF9-A900-40DA8ABB8634}"/>
                </a:ext>
              </a:extLst>
            </p:cNvPr>
            <p:cNvSpPr>
              <a:spLocks/>
            </p:cNvSpPr>
            <p:nvPr/>
          </p:nvSpPr>
          <p:spPr bwMode="auto">
            <a:xfrm>
              <a:off x="2578495" y="4694515"/>
              <a:ext cx="1328463" cy="89511"/>
            </a:xfrm>
            <a:custGeom>
              <a:avLst/>
              <a:gdLst>
                <a:gd name="T0" fmla="*/ 935 w 935"/>
                <a:gd name="T1" fmla="*/ 0 h 63"/>
                <a:gd name="T2" fmla="*/ 13 w 935"/>
                <a:gd name="T3" fmla="*/ 0 h 63"/>
                <a:gd name="T4" fmla="*/ 0 w 935"/>
                <a:gd name="T5" fmla="*/ 63 h 63"/>
                <a:gd name="T6" fmla="*/ 922 w 935"/>
                <a:gd name="T7" fmla="*/ 63 h 63"/>
                <a:gd name="T8" fmla="*/ 935 w 935"/>
                <a:gd name="T9" fmla="*/ 0 h 63"/>
              </a:gdLst>
              <a:ahLst/>
              <a:cxnLst>
                <a:cxn ang="0">
                  <a:pos x="T0" y="T1"/>
                </a:cxn>
                <a:cxn ang="0">
                  <a:pos x="T2" y="T3"/>
                </a:cxn>
                <a:cxn ang="0">
                  <a:pos x="T4" y="T5"/>
                </a:cxn>
                <a:cxn ang="0">
                  <a:pos x="T6" y="T7"/>
                </a:cxn>
                <a:cxn ang="0">
                  <a:pos x="T8" y="T9"/>
                </a:cxn>
              </a:cxnLst>
              <a:rect l="0" t="0" r="r" b="b"/>
              <a:pathLst>
                <a:path w="935" h="63">
                  <a:moveTo>
                    <a:pt x="935" y="0"/>
                  </a:moveTo>
                  <a:lnTo>
                    <a:pt x="13" y="0"/>
                  </a:lnTo>
                  <a:lnTo>
                    <a:pt x="0" y="63"/>
                  </a:lnTo>
                  <a:lnTo>
                    <a:pt x="922" y="63"/>
                  </a:lnTo>
                  <a:lnTo>
                    <a:pt x="935" y="0"/>
                  </a:lnTo>
                  <a:close/>
                </a:path>
              </a:pathLst>
            </a:custGeom>
            <a:solidFill>
              <a:srgbClr val="EBEBEA"/>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1" name="Freeform 128">
              <a:extLst>
                <a:ext uri="{FF2B5EF4-FFF2-40B4-BE49-F238E27FC236}">
                  <a16:creationId xmlns:a16="http://schemas.microsoft.com/office/drawing/2014/main" id="{709E576F-057F-48FA-8C7F-36362613E342}"/>
                </a:ext>
              </a:extLst>
            </p:cNvPr>
            <p:cNvSpPr>
              <a:spLocks/>
            </p:cNvSpPr>
            <p:nvPr/>
          </p:nvSpPr>
          <p:spPr bwMode="auto">
            <a:xfrm>
              <a:off x="2578495" y="4694515"/>
              <a:ext cx="1328463" cy="89511"/>
            </a:xfrm>
            <a:custGeom>
              <a:avLst/>
              <a:gdLst>
                <a:gd name="T0" fmla="*/ 935 w 935"/>
                <a:gd name="T1" fmla="*/ 0 h 63"/>
                <a:gd name="T2" fmla="*/ 13 w 935"/>
                <a:gd name="T3" fmla="*/ 0 h 63"/>
                <a:gd name="T4" fmla="*/ 0 w 935"/>
                <a:gd name="T5" fmla="*/ 63 h 63"/>
                <a:gd name="T6" fmla="*/ 922 w 935"/>
                <a:gd name="T7" fmla="*/ 63 h 63"/>
                <a:gd name="T8" fmla="*/ 935 w 935"/>
                <a:gd name="T9" fmla="*/ 0 h 63"/>
              </a:gdLst>
              <a:ahLst/>
              <a:cxnLst>
                <a:cxn ang="0">
                  <a:pos x="T0" y="T1"/>
                </a:cxn>
                <a:cxn ang="0">
                  <a:pos x="T2" y="T3"/>
                </a:cxn>
                <a:cxn ang="0">
                  <a:pos x="T4" y="T5"/>
                </a:cxn>
                <a:cxn ang="0">
                  <a:pos x="T6" y="T7"/>
                </a:cxn>
                <a:cxn ang="0">
                  <a:pos x="T8" y="T9"/>
                </a:cxn>
              </a:cxnLst>
              <a:rect l="0" t="0" r="r" b="b"/>
              <a:pathLst>
                <a:path w="935" h="63">
                  <a:moveTo>
                    <a:pt x="935" y="0"/>
                  </a:moveTo>
                  <a:lnTo>
                    <a:pt x="13" y="0"/>
                  </a:lnTo>
                  <a:lnTo>
                    <a:pt x="0" y="63"/>
                  </a:lnTo>
                  <a:lnTo>
                    <a:pt x="922" y="63"/>
                  </a:lnTo>
                  <a:lnTo>
                    <a:pt x="9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2" name="Freeform 130">
              <a:extLst>
                <a:ext uri="{FF2B5EF4-FFF2-40B4-BE49-F238E27FC236}">
                  <a16:creationId xmlns:a16="http://schemas.microsoft.com/office/drawing/2014/main" id="{83EBB410-F126-42BD-9914-FFE6C30EBA1A}"/>
                </a:ext>
              </a:extLst>
            </p:cNvPr>
            <p:cNvSpPr>
              <a:spLocks/>
            </p:cNvSpPr>
            <p:nvPr/>
          </p:nvSpPr>
          <p:spPr bwMode="auto">
            <a:xfrm>
              <a:off x="2564287" y="4694515"/>
              <a:ext cx="1351196" cy="100878"/>
            </a:xfrm>
            <a:custGeom>
              <a:avLst/>
              <a:gdLst>
                <a:gd name="T0" fmla="*/ 951 w 951"/>
                <a:gd name="T1" fmla="*/ 0 h 71"/>
                <a:gd name="T2" fmla="*/ 945 w 951"/>
                <a:gd name="T3" fmla="*/ 0 h 71"/>
                <a:gd name="T4" fmla="*/ 932 w 951"/>
                <a:gd name="T5" fmla="*/ 63 h 71"/>
                <a:gd name="T6" fmla="*/ 10 w 951"/>
                <a:gd name="T7" fmla="*/ 63 h 71"/>
                <a:gd name="T8" fmla="*/ 23 w 951"/>
                <a:gd name="T9" fmla="*/ 0 h 71"/>
                <a:gd name="T10" fmla="*/ 12 w 951"/>
                <a:gd name="T11" fmla="*/ 0 h 71"/>
                <a:gd name="T12" fmla="*/ 0 w 951"/>
                <a:gd name="T13" fmla="*/ 71 h 71"/>
                <a:gd name="T14" fmla="*/ 939 w 951"/>
                <a:gd name="T15" fmla="*/ 71 h 71"/>
                <a:gd name="T16" fmla="*/ 951 w 951"/>
                <a:gd name="T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1" h="71">
                  <a:moveTo>
                    <a:pt x="951" y="0"/>
                  </a:moveTo>
                  <a:lnTo>
                    <a:pt x="945" y="0"/>
                  </a:lnTo>
                  <a:lnTo>
                    <a:pt x="932" y="63"/>
                  </a:lnTo>
                  <a:lnTo>
                    <a:pt x="10" y="63"/>
                  </a:lnTo>
                  <a:lnTo>
                    <a:pt x="23" y="0"/>
                  </a:lnTo>
                  <a:lnTo>
                    <a:pt x="12" y="0"/>
                  </a:lnTo>
                  <a:lnTo>
                    <a:pt x="0" y="71"/>
                  </a:lnTo>
                  <a:lnTo>
                    <a:pt x="939" y="71"/>
                  </a:lnTo>
                  <a:lnTo>
                    <a:pt x="9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3" name="Oval 132">
              <a:extLst>
                <a:ext uri="{FF2B5EF4-FFF2-40B4-BE49-F238E27FC236}">
                  <a16:creationId xmlns:a16="http://schemas.microsoft.com/office/drawing/2014/main" id="{E8685969-F350-4AC1-9408-1BDDD4A333FA}"/>
                </a:ext>
              </a:extLst>
            </p:cNvPr>
            <p:cNvSpPr>
              <a:spLocks noChangeArrowheads="1"/>
            </p:cNvSpPr>
            <p:nvPr/>
          </p:nvSpPr>
          <p:spPr bwMode="auto">
            <a:xfrm>
              <a:off x="2493246" y="4721511"/>
              <a:ext cx="71040" cy="73882"/>
            </a:xfrm>
            <a:prstGeom prst="ellipse">
              <a:avLst/>
            </a:prstGeom>
            <a:solidFill>
              <a:schemeClr val="tx1"/>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4" name="Oval 133">
              <a:extLst>
                <a:ext uri="{FF2B5EF4-FFF2-40B4-BE49-F238E27FC236}">
                  <a16:creationId xmlns:a16="http://schemas.microsoft.com/office/drawing/2014/main" id="{BB03DF74-41EF-4BC2-A28B-6672A8DB1538}"/>
                </a:ext>
              </a:extLst>
            </p:cNvPr>
            <p:cNvSpPr>
              <a:spLocks noChangeArrowheads="1"/>
            </p:cNvSpPr>
            <p:nvPr/>
          </p:nvSpPr>
          <p:spPr bwMode="auto">
            <a:xfrm>
              <a:off x="2493246" y="4721511"/>
              <a:ext cx="71040" cy="73882"/>
            </a:xfrm>
            <a:prstGeom prst="ellipse">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5" name="Freeform 136">
              <a:extLst>
                <a:ext uri="{FF2B5EF4-FFF2-40B4-BE49-F238E27FC236}">
                  <a16:creationId xmlns:a16="http://schemas.microsoft.com/office/drawing/2014/main" id="{A4ED948C-78AA-4747-A6C6-CE5C278F923D}"/>
                </a:ext>
              </a:extLst>
            </p:cNvPr>
            <p:cNvSpPr>
              <a:spLocks/>
            </p:cNvSpPr>
            <p:nvPr/>
          </p:nvSpPr>
          <p:spPr bwMode="auto">
            <a:xfrm>
              <a:off x="1643598" y="3553989"/>
              <a:ext cx="295530" cy="226787"/>
            </a:xfrm>
            <a:custGeom>
              <a:avLst/>
              <a:gdLst>
                <a:gd name="T0" fmla="*/ 0 w 100"/>
                <a:gd name="T1" fmla="*/ 0 h 54"/>
                <a:gd name="T2" fmla="*/ 0 w 100"/>
                <a:gd name="T3" fmla="*/ 37 h 54"/>
                <a:gd name="T4" fmla="*/ 0 w 100"/>
                <a:gd name="T5" fmla="*/ 41 h 54"/>
                <a:gd name="T6" fmla="*/ 50 w 100"/>
                <a:gd name="T7" fmla="*/ 54 h 54"/>
                <a:gd name="T8" fmla="*/ 68 w 100"/>
                <a:gd name="T9" fmla="*/ 54 h 54"/>
                <a:gd name="T10" fmla="*/ 100 w 100"/>
                <a:gd name="T11" fmla="*/ 47 h 54"/>
                <a:gd name="T12" fmla="*/ 100 w 100"/>
                <a:gd name="T13" fmla="*/ 47 h 54"/>
                <a:gd name="T14" fmla="*/ 100 w 100"/>
                <a:gd name="T15" fmla="*/ 15 h 54"/>
                <a:gd name="T16" fmla="*/ 100 w 100"/>
                <a:gd name="T17" fmla="*/ 15 h 54"/>
                <a:gd name="T18" fmla="*/ 0 w 100"/>
                <a:gd name="T19" fmla="*/ 0 h 54"/>
                <a:gd name="connsiteX0" fmla="*/ 49 w 10049"/>
                <a:gd name="connsiteY0" fmla="*/ 0 h 10192"/>
                <a:gd name="connsiteX1" fmla="*/ 49 w 10049"/>
                <a:gd name="connsiteY1" fmla="*/ 6852 h 10192"/>
                <a:gd name="connsiteX2" fmla="*/ 718 w 10049"/>
                <a:gd name="connsiteY2" fmla="*/ 7406 h 10192"/>
                <a:gd name="connsiteX3" fmla="*/ 5049 w 10049"/>
                <a:gd name="connsiteY3" fmla="*/ 10000 h 10192"/>
                <a:gd name="connsiteX4" fmla="*/ 6849 w 10049"/>
                <a:gd name="connsiteY4" fmla="*/ 10000 h 10192"/>
                <a:gd name="connsiteX5" fmla="*/ 10049 w 10049"/>
                <a:gd name="connsiteY5" fmla="*/ 8704 h 10192"/>
                <a:gd name="connsiteX6" fmla="*/ 10049 w 10049"/>
                <a:gd name="connsiteY6" fmla="*/ 8704 h 10192"/>
                <a:gd name="connsiteX7" fmla="*/ 10049 w 10049"/>
                <a:gd name="connsiteY7" fmla="*/ 2778 h 10192"/>
                <a:gd name="connsiteX8" fmla="*/ 10049 w 10049"/>
                <a:gd name="connsiteY8" fmla="*/ 2778 h 10192"/>
                <a:gd name="connsiteX9" fmla="*/ 49 w 10049"/>
                <a:gd name="connsiteY9" fmla="*/ 0 h 10192"/>
                <a:gd name="connsiteX0" fmla="*/ 0 w 10000"/>
                <a:gd name="connsiteY0" fmla="*/ 0 h 10192"/>
                <a:gd name="connsiteX1" fmla="*/ 223 w 10000"/>
                <a:gd name="connsiteY1" fmla="*/ 6199 h 10192"/>
                <a:gd name="connsiteX2" fmla="*/ 669 w 10000"/>
                <a:gd name="connsiteY2" fmla="*/ 7406 h 10192"/>
                <a:gd name="connsiteX3" fmla="*/ 5000 w 10000"/>
                <a:gd name="connsiteY3" fmla="*/ 10000 h 10192"/>
                <a:gd name="connsiteX4" fmla="*/ 6800 w 10000"/>
                <a:gd name="connsiteY4" fmla="*/ 10000 h 10192"/>
                <a:gd name="connsiteX5" fmla="*/ 10000 w 10000"/>
                <a:gd name="connsiteY5" fmla="*/ 8704 h 10192"/>
                <a:gd name="connsiteX6" fmla="*/ 10000 w 10000"/>
                <a:gd name="connsiteY6" fmla="*/ 8704 h 10192"/>
                <a:gd name="connsiteX7" fmla="*/ 10000 w 10000"/>
                <a:gd name="connsiteY7" fmla="*/ 2778 h 10192"/>
                <a:gd name="connsiteX8" fmla="*/ 10000 w 10000"/>
                <a:gd name="connsiteY8" fmla="*/ 2778 h 10192"/>
                <a:gd name="connsiteX9" fmla="*/ 0 w 10000"/>
                <a:gd name="connsiteY9" fmla="*/ 0 h 10192"/>
                <a:gd name="connsiteX0" fmla="*/ 0 w 10185"/>
                <a:gd name="connsiteY0" fmla="*/ 0 h 10192"/>
                <a:gd name="connsiteX1" fmla="*/ 223 w 10185"/>
                <a:gd name="connsiteY1" fmla="*/ 6199 h 10192"/>
                <a:gd name="connsiteX2" fmla="*/ 669 w 10185"/>
                <a:gd name="connsiteY2" fmla="*/ 7406 h 10192"/>
                <a:gd name="connsiteX3" fmla="*/ 5000 w 10185"/>
                <a:gd name="connsiteY3" fmla="*/ 10000 h 10192"/>
                <a:gd name="connsiteX4" fmla="*/ 6800 w 10185"/>
                <a:gd name="connsiteY4" fmla="*/ 10000 h 10192"/>
                <a:gd name="connsiteX5" fmla="*/ 10000 w 10185"/>
                <a:gd name="connsiteY5" fmla="*/ 8704 h 10192"/>
                <a:gd name="connsiteX6" fmla="*/ 9777 w 10185"/>
                <a:gd name="connsiteY6" fmla="*/ 7771 h 10192"/>
                <a:gd name="connsiteX7" fmla="*/ 10000 w 10185"/>
                <a:gd name="connsiteY7" fmla="*/ 2778 h 10192"/>
                <a:gd name="connsiteX8" fmla="*/ 10000 w 10185"/>
                <a:gd name="connsiteY8" fmla="*/ 2778 h 10192"/>
                <a:gd name="connsiteX9" fmla="*/ 0 w 10185"/>
                <a:gd name="connsiteY9" fmla="*/ 0 h 10192"/>
                <a:gd name="connsiteX0" fmla="*/ 0 w 10000"/>
                <a:gd name="connsiteY0" fmla="*/ 0 h 10285"/>
                <a:gd name="connsiteX1" fmla="*/ 223 w 10000"/>
                <a:gd name="connsiteY1" fmla="*/ 6199 h 10285"/>
                <a:gd name="connsiteX2" fmla="*/ 669 w 10000"/>
                <a:gd name="connsiteY2" fmla="*/ 7406 h 10285"/>
                <a:gd name="connsiteX3" fmla="*/ 5000 w 10000"/>
                <a:gd name="connsiteY3" fmla="*/ 10000 h 10285"/>
                <a:gd name="connsiteX4" fmla="*/ 6800 w 10000"/>
                <a:gd name="connsiteY4" fmla="*/ 10000 h 10285"/>
                <a:gd name="connsiteX5" fmla="*/ 9628 w 10000"/>
                <a:gd name="connsiteY5" fmla="*/ 8051 h 10285"/>
                <a:gd name="connsiteX6" fmla="*/ 9777 w 10000"/>
                <a:gd name="connsiteY6" fmla="*/ 7771 h 10285"/>
                <a:gd name="connsiteX7" fmla="*/ 10000 w 10000"/>
                <a:gd name="connsiteY7" fmla="*/ 2778 h 10285"/>
                <a:gd name="connsiteX8" fmla="*/ 10000 w 10000"/>
                <a:gd name="connsiteY8" fmla="*/ 2778 h 10285"/>
                <a:gd name="connsiteX9" fmla="*/ 0 w 10000"/>
                <a:gd name="connsiteY9" fmla="*/ 0 h 10285"/>
                <a:gd name="connsiteX0" fmla="*/ 0 w 10000"/>
                <a:gd name="connsiteY0" fmla="*/ 0 h 10285"/>
                <a:gd name="connsiteX1" fmla="*/ 223 w 10000"/>
                <a:gd name="connsiteY1" fmla="*/ 6199 h 10285"/>
                <a:gd name="connsiteX2" fmla="*/ 669 w 10000"/>
                <a:gd name="connsiteY2" fmla="*/ 7406 h 10285"/>
                <a:gd name="connsiteX3" fmla="*/ 5000 w 10000"/>
                <a:gd name="connsiteY3" fmla="*/ 10000 h 10285"/>
                <a:gd name="connsiteX4" fmla="*/ 6800 w 10000"/>
                <a:gd name="connsiteY4" fmla="*/ 10000 h 10285"/>
                <a:gd name="connsiteX5" fmla="*/ 9628 w 10000"/>
                <a:gd name="connsiteY5" fmla="*/ 8051 h 10285"/>
                <a:gd name="connsiteX6" fmla="*/ 9777 w 10000"/>
                <a:gd name="connsiteY6" fmla="*/ 7771 h 10285"/>
                <a:gd name="connsiteX7" fmla="*/ 10000 w 10000"/>
                <a:gd name="connsiteY7" fmla="*/ 2778 h 10285"/>
                <a:gd name="connsiteX8" fmla="*/ 10000 w 10000"/>
                <a:gd name="connsiteY8" fmla="*/ 2778 h 10285"/>
                <a:gd name="connsiteX9" fmla="*/ 0 w 10000"/>
                <a:gd name="connsiteY9" fmla="*/ 0 h 10285"/>
                <a:gd name="connsiteX0" fmla="*/ 0 w 10000"/>
                <a:gd name="connsiteY0" fmla="*/ 0 h 10194"/>
                <a:gd name="connsiteX1" fmla="*/ 223 w 10000"/>
                <a:gd name="connsiteY1" fmla="*/ 6199 h 10194"/>
                <a:gd name="connsiteX2" fmla="*/ 669 w 10000"/>
                <a:gd name="connsiteY2" fmla="*/ 7406 h 10194"/>
                <a:gd name="connsiteX3" fmla="*/ 5000 w 10000"/>
                <a:gd name="connsiteY3" fmla="*/ 10000 h 10194"/>
                <a:gd name="connsiteX4" fmla="*/ 6800 w 10000"/>
                <a:gd name="connsiteY4" fmla="*/ 10000 h 10194"/>
                <a:gd name="connsiteX5" fmla="*/ 9628 w 10000"/>
                <a:gd name="connsiteY5" fmla="*/ 8051 h 10194"/>
                <a:gd name="connsiteX6" fmla="*/ 9777 w 10000"/>
                <a:gd name="connsiteY6" fmla="*/ 7771 h 10194"/>
                <a:gd name="connsiteX7" fmla="*/ 10000 w 10000"/>
                <a:gd name="connsiteY7" fmla="*/ 2778 h 10194"/>
                <a:gd name="connsiteX8" fmla="*/ 10000 w 10000"/>
                <a:gd name="connsiteY8" fmla="*/ 2778 h 10194"/>
                <a:gd name="connsiteX9" fmla="*/ 0 w 10000"/>
                <a:gd name="connsiteY9" fmla="*/ 0 h 10194"/>
                <a:gd name="connsiteX0" fmla="*/ 0 w 10000"/>
                <a:gd name="connsiteY0" fmla="*/ 0 h 10033"/>
                <a:gd name="connsiteX1" fmla="*/ 223 w 10000"/>
                <a:gd name="connsiteY1" fmla="*/ 6199 h 10033"/>
                <a:gd name="connsiteX2" fmla="*/ 669 w 10000"/>
                <a:gd name="connsiteY2" fmla="*/ 740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223 w 10000"/>
                <a:gd name="connsiteY1" fmla="*/ 6199 h 10033"/>
                <a:gd name="connsiteX2" fmla="*/ 669 w 10000"/>
                <a:gd name="connsiteY2" fmla="*/ 740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223 w 10000"/>
                <a:gd name="connsiteY1" fmla="*/ 6199 h 10033"/>
                <a:gd name="connsiteX2" fmla="*/ 752 w 10000"/>
                <a:gd name="connsiteY2" fmla="*/ 714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389 w 10000"/>
                <a:gd name="connsiteY1" fmla="*/ 5991 h 10033"/>
                <a:gd name="connsiteX2" fmla="*/ 752 w 10000"/>
                <a:gd name="connsiteY2" fmla="*/ 714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33">
                  <a:moveTo>
                    <a:pt x="0" y="0"/>
                  </a:moveTo>
                  <a:cubicBezTo>
                    <a:pt x="0" y="6852"/>
                    <a:pt x="264" y="4800"/>
                    <a:pt x="389" y="5991"/>
                  </a:cubicBezTo>
                  <a:cubicBezTo>
                    <a:pt x="514" y="7182"/>
                    <a:pt x="752" y="6960"/>
                    <a:pt x="752" y="7146"/>
                  </a:cubicBezTo>
                  <a:cubicBezTo>
                    <a:pt x="2252" y="8627"/>
                    <a:pt x="2318" y="9932"/>
                    <a:pt x="5000" y="10000"/>
                  </a:cubicBezTo>
                  <a:cubicBezTo>
                    <a:pt x="6063" y="10068"/>
                    <a:pt x="6070" y="10013"/>
                    <a:pt x="6800" y="10000"/>
                  </a:cubicBezTo>
                  <a:cubicBezTo>
                    <a:pt x="7571" y="9675"/>
                    <a:pt x="9132" y="9152"/>
                    <a:pt x="9628" y="8051"/>
                  </a:cubicBezTo>
                  <a:cubicBezTo>
                    <a:pt x="10124" y="7679"/>
                    <a:pt x="9715" y="8650"/>
                    <a:pt x="9777" y="7771"/>
                  </a:cubicBezTo>
                  <a:cubicBezTo>
                    <a:pt x="9839" y="6892"/>
                    <a:pt x="9926" y="4442"/>
                    <a:pt x="10000" y="2778"/>
                  </a:cubicBezTo>
                  <a:lnTo>
                    <a:pt x="10000" y="2778"/>
                  </a:lnTo>
                  <a:lnTo>
                    <a:pt x="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6" name="Freeform 138">
              <a:extLst>
                <a:ext uri="{FF2B5EF4-FFF2-40B4-BE49-F238E27FC236}">
                  <a16:creationId xmlns:a16="http://schemas.microsoft.com/office/drawing/2014/main" id="{5F35FAB9-C670-4349-AB2B-A5D096E539EC}"/>
                </a:ext>
              </a:extLst>
            </p:cNvPr>
            <p:cNvSpPr>
              <a:spLocks/>
            </p:cNvSpPr>
            <p:nvPr/>
          </p:nvSpPr>
          <p:spPr bwMode="auto">
            <a:xfrm>
              <a:off x="1298339" y="3655899"/>
              <a:ext cx="214543" cy="514336"/>
            </a:xfrm>
            <a:custGeom>
              <a:avLst/>
              <a:gdLst>
                <a:gd name="T0" fmla="*/ 73 w 73"/>
                <a:gd name="T1" fmla="*/ 91 h 174"/>
                <a:gd name="T2" fmla="*/ 73 w 73"/>
                <a:gd name="T3" fmla="*/ 174 h 174"/>
                <a:gd name="T4" fmla="*/ 0 w 73"/>
                <a:gd name="T5" fmla="*/ 174 h 174"/>
                <a:gd name="T6" fmla="*/ 0 w 73"/>
                <a:gd name="T7" fmla="*/ 67 h 174"/>
                <a:gd name="T8" fmla="*/ 67 w 73"/>
                <a:gd name="T9" fmla="*/ 0 h 174"/>
                <a:gd name="T10" fmla="*/ 73 w 73"/>
                <a:gd name="T11" fmla="*/ 0 h 174"/>
              </a:gdLst>
              <a:ahLst/>
              <a:cxnLst>
                <a:cxn ang="0">
                  <a:pos x="T0" y="T1"/>
                </a:cxn>
                <a:cxn ang="0">
                  <a:pos x="T2" y="T3"/>
                </a:cxn>
                <a:cxn ang="0">
                  <a:pos x="T4" y="T5"/>
                </a:cxn>
                <a:cxn ang="0">
                  <a:pos x="T6" y="T7"/>
                </a:cxn>
                <a:cxn ang="0">
                  <a:pos x="T8" y="T9"/>
                </a:cxn>
                <a:cxn ang="0">
                  <a:pos x="T10" y="T11"/>
                </a:cxn>
              </a:cxnLst>
              <a:rect l="0" t="0" r="r" b="b"/>
              <a:pathLst>
                <a:path w="73" h="174">
                  <a:moveTo>
                    <a:pt x="73" y="91"/>
                  </a:moveTo>
                  <a:cubicBezTo>
                    <a:pt x="73" y="174"/>
                    <a:pt x="73" y="174"/>
                    <a:pt x="73" y="174"/>
                  </a:cubicBezTo>
                  <a:cubicBezTo>
                    <a:pt x="0" y="174"/>
                    <a:pt x="0" y="174"/>
                    <a:pt x="0" y="174"/>
                  </a:cubicBezTo>
                  <a:cubicBezTo>
                    <a:pt x="0" y="67"/>
                    <a:pt x="0" y="67"/>
                    <a:pt x="0" y="67"/>
                  </a:cubicBezTo>
                  <a:cubicBezTo>
                    <a:pt x="0" y="30"/>
                    <a:pt x="30" y="0"/>
                    <a:pt x="67" y="0"/>
                  </a:cubicBezTo>
                  <a:cubicBezTo>
                    <a:pt x="73" y="0"/>
                    <a:pt x="73" y="0"/>
                    <a:pt x="73" y="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7" name="Freeform 139">
              <a:extLst>
                <a:ext uri="{FF2B5EF4-FFF2-40B4-BE49-F238E27FC236}">
                  <a16:creationId xmlns:a16="http://schemas.microsoft.com/office/drawing/2014/main" id="{8AA7032B-6FAE-463F-B388-AEEA0057AAA9}"/>
                </a:ext>
              </a:extLst>
            </p:cNvPr>
            <p:cNvSpPr>
              <a:spLocks/>
            </p:cNvSpPr>
            <p:nvPr/>
          </p:nvSpPr>
          <p:spPr bwMode="auto">
            <a:xfrm>
              <a:off x="1298339" y="3655899"/>
              <a:ext cx="214543" cy="514336"/>
            </a:xfrm>
            <a:custGeom>
              <a:avLst/>
              <a:gdLst>
                <a:gd name="T0" fmla="*/ 73 w 73"/>
                <a:gd name="T1" fmla="*/ 91 h 174"/>
                <a:gd name="T2" fmla="*/ 73 w 73"/>
                <a:gd name="T3" fmla="*/ 174 h 174"/>
                <a:gd name="T4" fmla="*/ 0 w 73"/>
                <a:gd name="T5" fmla="*/ 174 h 174"/>
                <a:gd name="T6" fmla="*/ 0 w 73"/>
                <a:gd name="T7" fmla="*/ 67 h 174"/>
                <a:gd name="T8" fmla="*/ 67 w 73"/>
                <a:gd name="T9" fmla="*/ 0 h 174"/>
                <a:gd name="T10" fmla="*/ 73 w 73"/>
                <a:gd name="T11" fmla="*/ 0 h 174"/>
              </a:gdLst>
              <a:ahLst/>
              <a:cxnLst>
                <a:cxn ang="0">
                  <a:pos x="T0" y="T1"/>
                </a:cxn>
                <a:cxn ang="0">
                  <a:pos x="T2" y="T3"/>
                </a:cxn>
                <a:cxn ang="0">
                  <a:pos x="T4" y="T5"/>
                </a:cxn>
                <a:cxn ang="0">
                  <a:pos x="T6" y="T7"/>
                </a:cxn>
                <a:cxn ang="0">
                  <a:pos x="T8" y="T9"/>
                </a:cxn>
                <a:cxn ang="0">
                  <a:pos x="T10" y="T11"/>
                </a:cxn>
              </a:cxnLst>
              <a:rect l="0" t="0" r="r" b="b"/>
              <a:pathLst>
                <a:path w="73" h="174">
                  <a:moveTo>
                    <a:pt x="73" y="91"/>
                  </a:moveTo>
                  <a:cubicBezTo>
                    <a:pt x="73" y="174"/>
                    <a:pt x="73" y="174"/>
                    <a:pt x="73" y="174"/>
                  </a:cubicBezTo>
                  <a:cubicBezTo>
                    <a:pt x="0" y="174"/>
                    <a:pt x="0" y="174"/>
                    <a:pt x="0" y="174"/>
                  </a:cubicBezTo>
                  <a:cubicBezTo>
                    <a:pt x="0" y="67"/>
                    <a:pt x="0" y="67"/>
                    <a:pt x="0" y="67"/>
                  </a:cubicBezTo>
                  <a:cubicBezTo>
                    <a:pt x="0" y="30"/>
                    <a:pt x="30" y="0"/>
                    <a:pt x="67" y="0"/>
                  </a:cubicBezTo>
                  <a:cubicBezTo>
                    <a:pt x="73" y="0"/>
                    <a:pt x="73" y="0"/>
                    <a:pt x="73" y="0"/>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8" name="Rectangle 140">
              <a:extLst>
                <a:ext uri="{FF2B5EF4-FFF2-40B4-BE49-F238E27FC236}">
                  <a16:creationId xmlns:a16="http://schemas.microsoft.com/office/drawing/2014/main" id="{2330ECF2-3BB1-4D19-B319-87676EECC25B}"/>
                </a:ext>
              </a:extLst>
            </p:cNvPr>
            <p:cNvSpPr>
              <a:spLocks noChangeArrowheads="1"/>
            </p:cNvSpPr>
            <p:nvPr/>
          </p:nvSpPr>
          <p:spPr bwMode="auto">
            <a:xfrm>
              <a:off x="1298116" y="4926496"/>
              <a:ext cx="866698" cy="221647"/>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9" name="Freeform 142">
              <a:extLst>
                <a:ext uri="{FF2B5EF4-FFF2-40B4-BE49-F238E27FC236}">
                  <a16:creationId xmlns:a16="http://schemas.microsoft.com/office/drawing/2014/main" id="{8C3D4B6E-4582-4A88-8FDA-B0363BB4D667}"/>
                </a:ext>
              </a:extLst>
            </p:cNvPr>
            <p:cNvSpPr>
              <a:spLocks/>
            </p:cNvSpPr>
            <p:nvPr/>
          </p:nvSpPr>
          <p:spPr bwMode="auto">
            <a:xfrm>
              <a:off x="1657806" y="4546750"/>
              <a:ext cx="248643" cy="76725"/>
            </a:xfrm>
            <a:custGeom>
              <a:avLst/>
              <a:gdLst>
                <a:gd name="T0" fmla="*/ 13 w 84"/>
                <a:gd name="T1" fmla="*/ 26 h 26"/>
                <a:gd name="T2" fmla="*/ 71 w 84"/>
                <a:gd name="T3" fmla="*/ 26 h 26"/>
                <a:gd name="T4" fmla="*/ 84 w 84"/>
                <a:gd name="T5" fmla="*/ 13 h 26"/>
                <a:gd name="T6" fmla="*/ 71 w 84"/>
                <a:gd name="T7" fmla="*/ 0 h 26"/>
                <a:gd name="T8" fmla="*/ 13 w 84"/>
                <a:gd name="T9" fmla="*/ 0 h 26"/>
                <a:gd name="T10" fmla="*/ 0 w 84"/>
                <a:gd name="T11" fmla="*/ 13 h 26"/>
                <a:gd name="T12" fmla="*/ 13 w 84"/>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4" h="26">
                  <a:moveTo>
                    <a:pt x="13" y="26"/>
                  </a:moveTo>
                  <a:cubicBezTo>
                    <a:pt x="71" y="26"/>
                    <a:pt x="71" y="26"/>
                    <a:pt x="71" y="26"/>
                  </a:cubicBezTo>
                  <a:cubicBezTo>
                    <a:pt x="79" y="26"/>
                    <a:pt x="84" y="20"/>
                    <a:pt x="84" y="13"/>
                  </a:cubicBezTo>
                  <a:cubicBezTo>
                    <a:pt x="84" y="6"/>
                    <a:pt x="79" y="0"/>
                    <a:pt x="71" y="0"/>
                  </a:cubicBezTo>
                  <a:cubicBezTo>
                    <a:pt x="13" y="0"/>
                    <a:pt x="13" y="0"/>
                    <a:pt x="13" y="0"/>
                  </a:cubicBezTo>
                  <a:cubicBezTo>
                    <a:pt x="6" y="0"/>
                    <a:pt x="0" y="6"/>
                    <a:pt x="0" y="13"/>
                  </a:cubicBezTo>
                  <a:cubicBezTo>
                    <a:pt x="0" y="20"/>
                    <a:pt x="6" y="26"/>
                    <a:pt x="13" y="26"/>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0" name="Freeform 143">
              <a:extLst>
                <a:ext uri="{FF2B5EF4-FFF2-40B4-BE49-F238E27FC236}">
                  <a16:creationId xmlns:a16="http://schemas.microsoft.com/office/drawing/2014/main" id="{A1AB5897-935F-463B-8F2C-A86F0E354867}"/>
                </a:ext>
              </a:extLst>
            </p:cNvPr>
            <p:cNvSpPr>
              <a:spLocks/>
            </p:cNvSpPr>
            <p:nvPr/>
          </p:nvSpPr>
          <p:spPr bwMode="auto">
            <a:xfrm>
              <a:off x="1657806" y="4546750"/>
              <a:ext cx="248643" cy="76725"/>
            </a:xfrm>
            <a:custGeom>
              <a:avLst/>
              <a:gdLst>
                <a:gd name="T0" fmla="*/ 13 w 84"/>
                <a:gd name="T1" fmla="*/ 26 h 26"/>
                <a:gd name="T2" fmla="*/ 71 w 84"/>
                <a:gd name="T3" fmla="*/ 26 h 26"/>
                <a:gd name="T4" fmla="*/ 84 w 84"/>
                <a:gd name="T5" fmla="*/ 13 h 26"/>
                <a:gd name="T6" fmla="*/ 71 w 84"/>
                <a:gd name="T7" fmla="*/ 0 h 26"/>
                <a:gd name="T8" fmla="*/ 13 w 84"/>
                <a:gd name="T9" fmla="*/ 0 h 26"/>
                <a:gd name="T10" fmla="*/ 0 w 84"/>
                <a:gd name="T11" fmla="*/ 13 h 26"/>
                <a:gd name="T12" fmla="*/ 13 w 84"/>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4" h="26">
                  <a:moveTo>
                    <a:pt x="13" y="26"/>
                  </a:moveTo>
                  <a:cubicBezTo>
                    <a:pt x="71" y="26"/>
                    <a:pt x="71" y="26"/>
                    <a:pt x="71" y="26"/>
                  </a:cubicBezTo>
                  <a:cubicBezTo>
                    <a:pt x="79" y="26"/>
                    <a:pt x="84" y="20"/>
                    <a:pt x="84" y="13"/>
                  </a:cubicBezTo>
                  <a:cubicBezTo>
                    <a:pt x="84" y="6"/>
                    <a:pt x="79" y="0"/>
                    <a:pt x="71"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1" name="Freeform 144">
              <a:extLst>
                <a:ext uri="{FF2B5EF4-FFF2-40B4-BE49-F238E27FC236}">
                  <a16:creationId xmlns:a16="http://schemas.microsoft.com/office/drawing/2014/main" id="{AF2CE862-F92A-4EFC-B80C-D5BC4B2DF5EC}"/>
                </a:ext>
              </a:extLst>
            </p:cNvPr>
            <p:cNvSpPr>
              <a:spLocks/>
            </p:cNvSpPr>
            <p:nvPr/>
          </p:nvSpPr>
          <p:spPr bwMode="auto">
            <a:xfrm>
              <a:off x="1581082" y="4393302"/>
              <a:ext cx="301213" cy="61095"/>
            </a:xfrm>
            <a:custGeom>
              <a:avLst/>
              <a:gdLst>
                <a:gd name="T0" fmla="*/ 97 w 102"/>
                <a:gd name="T1" fmla="*/ 21 h 21"/>
                <a:gd name="T2" fmla="*/ 6 w 102"/>
                <a:gd name="T3" fmla="*/ 21 h 21"/>
                <a:gd name="T4" fmla="*/ 0 w 102"/>
                <a:gd name="T5" fmla="*/ 16 h 21"/>
                <a:gd name="T6" fmla="*/ 0 w 102"/>
                <a:gd name="T7" fmla="*/ 6 h 21"/>
                <a:gd name="T8" fmla="*/ 6 w 102"/>
                <a:gd name="T9" fmla="*/ 0 h 21"/>
                <a:gd name="T10" fmla="*/ 97 w 102"/>
                <a:gd name="T11" fmla="*/ 0 h 21"/>
                <a:gd name="T12" fmla="*/ 102 w 102"/>
                <a:gd name="T13" fmla="*/ 6 h 21"/>
                <a:gd name="T14" fmla="*/ 102 w 102"/>
                <a:gd name="T15" fmla="*/ 16 h 21"/>
                <a:gd name="T16" fmla="*/ 97 w 10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1">
                  <a:moveTo>
                    <a:pt x="97" y="21"/>
                  </a:moveTo>
                  <a:cubicBezTo>
                    <a:pt x="6" y="21"/>
                    <a:pt x="6" y="21"/>
                    <a:pt x="6" y="21"/>
                  </a:cubicBezTo>
                  <a:cubicBezTo>
                    <a:pt x="3" y="21"/>
                    <a:pt x="0" y="19"/>
                    <a:pt x="0" y="16"/>
                  </a:cubicBezTo>
                  <a:cubicBezTo>
                    <a:pt x="0" y="6"/>
                    <a:pt x="0" y="6"/>
                    <a:pt x="0" y="6"/>
                  </a:cubicBezTo>
                  <a:cubicBezTo>
                    <a:pt x="0" y="3"/>
                    <a:pt x="3" y="0"/>
                    <a:pt x="6" y="0"/>
                  </a:cubicBezTo>
                  <a:cubicBezTo>
                    <a:pt x="97" y="0"/>
                    <a:pt x="97" y="0"/>
                    <a:pt x="97" y="0"/>
                  </a:cubicBezTo>
                  <a:cubicBezTo>
                    <a:pt x="99" y="0"/>
                    <a:pt x="102" y="3"/>
                    <a:pt x="102" y="6"/>
                  </a:cubicBezTo>
                  <a:cubicBezTo>
                    <a:pt x="102" y="16"/>
                    <a:pt x="102" y="16"/>
                    <a:pt x="102" y="16"/>
                  </a:cubicBezTo>
                  <a:cubicBezTo>
                    <a:pt x="102" y="19"/>
                    <a:pt x="99" y="21"/>
                    <a:pt x="97" y="21"/>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2" name="Freeform 146">
              <a:extLst>
                <a:ext uri="{FF2B5EF4-FFF2-40B4-BE49-F238E27FC236}">
                  <a16:creationId xmlns:a16="http://schemas.microsoft.com/office/drawing/2014/main" id="{8A923F7A-86F9-410F-BBC3-B2C5AB1A8F70}"/>
                </a:ext>
              </a:extLst>
            </p:cNvPr>
            <p:cNvSpPr>
              <a:spLocks/>
            </p:cNvSpPr>
            <p:nvPr/>
          </p:nvSpPr>
          <p:spPr bwMode="auto">
            <a:xfrm>
              <a:off x="1605235" y="4505515"/>
              <a:ext cx="252905" cy="335313"/>
            </a:xfrm>
            <a:custGeom>
              <a:avLst/>
              <a:gdLst>
                <a:gd name="T0" fmla="*/ 86 w 86"/>
                <a:gd name="T1" fmla="*/ 0 h 113"/>
                <a:gd name="T2" fmla="*/ 78 w 86"/>
                <a:gd name="T3" fmla="*/ 107 h 113"/>
                <a:gd name="T4" fmla="*/ 72 w 86"/>
                <a:gd name="T5" fmla="*/ 113 h 113"/>
                <a:gd name="T6" fmla="*/ 15 w 86"/>
                <a:gd name="T7" fmla="*/ 113 h 113"/>
                <a:gd name="T8" fmla="*/ 8 w 86"/>
                <a:gd name="T9" fmla="*/ 108 h 113"/>
                <a:gd name="T10" fmla="*/ 0 w 86"/>
                <a:gd name="T11" fmla="*/ 0 h 113"/>
                <a:gd name="T12" fmla="*/ 86 w 8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6" h="113">
                  <a:moveTo>
                    <a:pt x="86" y="0"/>
                  </a:moveTo>
                  <a:cubicBezTo>
                    <a:pt x="78" y="107"/>
                    <a:pt x="78" y="107"/>
                    <a:pt x="78" y="107"/>
                  </a:cubicBezTo>
                  <a:cubicBezTo>
                    <a:pt x="78" y="111"/>
                    <a:pt x="75" y="113"/>
                    <a:pt x="72" y="113"/>
                  </a:cubicBezTo>
                  <a:cubicBezTo>
                    <a:pt x="15" y="113"/>
                    <a:pt x="15" y="113"/>
                    <a:pt x="15" y="113"/>
                  </a:cubicBezTo>
                  <a:cubicBezTo>
                    <a:pt x="11" y="113"/>
                    <a:pt x="8" y="111"/>
                    <a:pt x="8" y="108"/>
                  </a:cubicBezTo>
                  <a:cubicBezTo>
                    <a:pt x="0" y="0"/>
                    <a:pt x="0" y="0"/>
                    <a:pt x="0" y="0"/>
                  </a:cubicBezTo>
                  <a:lnTo>
                    <a:pt x="8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3" name="Freeform 149">
              <a:extLst>
                <a:ext uri="{FF2B5EF4-FFF2-40B4-BE49-F238E27FC236}">
                  <a16:creationId xmlns:a16="http://schemas.microsoft.com/office/drawing/2014/main" id="{4C37BC3B-E788-457E-A1E7-999BCA393672}"/>
                </a:ext>
              </a:extLst>
            </p:cNvPr>
            <p:cNvSpPr>
              <a:spLocks/>
            </p:cNvSpPr>
            <p:nvPr/>
          </p:nvSpPr>
          <p:spPr bwMode="auto">
            <a:xfrm>
              <a:off x="1622286" y="4330786"/>
              <a:ext cx="218805" cy="62516"/>
            </a:xfrm>
            <a:custGeom>
              <a:avLst/>
              <a:gdLst>
                <a:gd name="T0" fmla="*/ 74 w 74"/>
                <a:gd name="T1" fmla="*/ 21 h 21"/>
                <a:gd name="T2" fmla="*/ 0 w 74"/>
                <a:gd name="T3" fmla="*/ 21 h 21"/>
                <a:gd name="T4" fmla="*/ 0 w 74"/>
                <a:gd name="T5" fmla="*/ 17 h 21"/>
                <a:gd name="T6" fmla="*/ 8 w 74"/>
                <a:gd name="T7" fmla="*/ 7 h 21"/>
                <a:gd name="T8" fmla="*/ 64 w 74"/>
                <a:gd name="T9" fmla="*/ 1 h 21"/>
                <a:gd name="T10" fmla="*/ 74 w 74"/>
                <a:gd name="T11" fmla="*/ 10 h 21"/>
                <a:gd name="T12" fmla="*/ 74 w 7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74" y="21"/>
                  </a:moveTo>
                  <a:cubicBezTo>
                    <a:pt x="0" y="21"/>
                    <a:pt x="0" y="21"/>
                    <a:pt x="0" y="21"/>
                  </a:cubicBezTo>
                  <a:cubicBezTo>
                    <a:pt x="0" y="17"/>
                    <a:pt x="0" y="17"/>
                    <a:pt x="0" y="17"/>
                  </a:cubicBezTo>
                  <a:cubicBezTo>
                    <a:pt x="0" y="12"/>
                    <a:pt x="4" y="8"/>
                    <a:pt x="8" y="7"/>
                  </a:cubicBezTo>
                  <a:cubicBezTo>
                    <a:pt x="64" y="1"/>
                    <a:pt x="64" y="1"/>
                    <a:pt x="64" y="1"/>
                  </a:cubicBezTo>
                  <a:cubicBezTo>
                    <a:pt x="69" y="0"/>
                    <a:pt x="74" y="4"/>
                    <a:pt x="74" y="10"/>
                  </a:cubicBezTo>
                  <a:lnTo>
                    <a:pt x="74" y="21"/>
                  </a:ln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4" name="Freeform 151">
              <a:extLst>
                <a:ext uri="{FF2B5EF4-FFF2-40B4-BE49-F238E27FC236}">
                  <a16:creationId xmlns:a16="http://schemas.microsoft.com/office/drawing/2014/main" id="{CB836090-E476-49EE-8CAA-0C6BDA849CD9}"/>
                </a:ext>
              </a:extLst>
            </p:cNvPr>
            <p:cNvSpPr>
              <a:spLocks/>
            </p:cNvSpPr>
            <p:nvPr/>
          </p:nvSpPr>
          <p:spPr bwMode="auto">
            <a:xfrm>
              <a:off x="1602394" y="4452977"/>
              <a:ext cx="255748" cy="335313"/>
            </a:xfrm>
            <a:custGeom>
              <a:avLst/>
              <a:gdLst>
                <a:gd name="T0" fmla="*/ 87 w 87"/>
                <a:gd name="T1" fmla="*/ 0 h 113"/>
                <a:gd name="T2" fmla="*/ 79 w 87"/>
                <a:gd name="T3" fmla="*/ 107 h 113"/>
                <a:gd name="T4" fmla="*/ 72 w 87"/>
                <a:gd name="T5" fmla="*/ 113 h 113"/>
                <a:gd name="T6" fmla="*/ 15 w 87"/>
                <a:gd name="T7" fmla="*/ 113 h 113"/>
                <a:gd name="T8" fmla="*/ 9 w 87"/>
                <a:gd name="T9" fmla="*/ 107 h 113"/>
                <a:gd name="T10" fmla="*/ 0 w 87"/>
                <a:gd name="T11" fmla="*/ 0 h 113"/>
                <a:gd name="T12" fmla="*/ 87 w 87"/>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7" h="113">
                  <a:moveTo>
                    <a:pt x="87" y="0"/>
                  </a:moveTo>
                  <a:cubicBezTo>
                    <a:pt x="79" y="107"/>
                    <a:pt x="79" y="107"/>
                    <a:pt x="79" y="107"/>
                  </a:cubicBezTo>
                  <a:cubicBezTo>
                    <a:pt x="79" y="111"/>
                    <a:pt x="76" y="113"/>
                    <a:pt x="72" y="113"/>
                  </a:cubicBezTo>
                  <a:cubicBezTo>
                    <a:pt x="15" y="113"/>
                    <a:pt x="15" y="113"/>
                    <a:pt x="15" y="113"/>
                  </a:cubicBezTo>
                  <a:cubicBezTo>
                    <a:pt x="12" y="113"/>
                    <a:pt x="9" y="111"/>
                    <a:pt x="9" y="107"/>
                  </a:cubicBezTo>
                  <a:cubicBezTo>
                    <a:pt x="0" y="0"/>
                    <a:pt x="0" y="0"/>
                    <a:pt x="0" y="0"/>
                  </a:cubicBezTo>
                  <a:lnTo>
                    <a:pt x="87" y="0"/>
                  </a:ln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5" name="Freeform 152">
              <a:extLst>
                <a:ext uri="{FF2B5EF4-FFF2-40B4-BE49-F238E27FC236}">
                  <a16:creationId xmlns:a16="http://schemas.microsoft.com/office/drawing/2014/main" id="{753FCA7B-7383-45CE-8F15-BC5D904432C7}"/>
                </a:ext>
              </a:extLst>
            </p:cNvPr>
            <p:cNvSpPr>
              <a:spLocks/>
            </p:cNvSpPr>
            <p:nvPr/>
          </p:nvSpPr>
          <p:spPr bwMode="auto">
            <a:xfrm>
              <a:off x="1784263" y="4499864"/>
              <a:ext cx="76725" cy="242960"/>
            </a:xfrm>
            <a:custGeom>
              <a:avLst/>
              <a:gdLst>
                <a:gd name="T0" fmla="*/ 26 w 26"/>
                <a:gd name="T1" fmla="*/ 3 h 82"/>
                <a:gd name="T2" fmla="*/ 20 w 26"/>
                <a:gd name="T3" fmla="*/ 79 h 82"/>
                <a:gd name="T4" fmla="*/ 17 w 26"/>
                <a:gd name="T5" fmla="*/ 82 h 82"/>
                <a:gd name="T6" fmla="*/ 0 w 26"/>
                <a:gd name="T7" fmla="*/ 82 h 82"/>
                <a:gd name="T8" fmla="*/ 6 w 26"/>
                <a:gd name="T9" fmla="*/ 0 h 82"/>
                <a:gd name="T10" fmla="*/ 22 w 26"/>
                <a:gd name="T11" fmla="*/ 0 h 82"/>
                <a:gd name="T12" fmla="*/ 26 w 26"/>
                <a:gd name="T13" fmla="*/ 3 h 82"/>
              </a:gdLst>
              <a:ahLst/>
              <a:cxnLst>
                <a:cxn ang="0">
                  <a:pos x="T0" y="T1"/>
                </a:cxn>
                <a:cxn ang="0">
                  <a:pos x="T2" y="T3"/>
                </a:cxn>
                <a:cxn ang="0">
                  <a:pos x="T4" y="T5"/>
                </a:cxn>
                <a:cxn ang="0">
                  <a:pos x="T6" y="T7"/>
                </a:cxn>
                <a:cxn ang="0">
                  <a:pos x="T8" y="T9"/>
                </a:cxn>
                <a:cxn ang="0">
                  <a:pos x="T10" y="T11"/>
                </a:cxn>
                <a:cxn ang="0">
                  <a:pos x="T12" y="T13"/>
                </a:cxn>
              </a:cxnLst>
              <a:rect l="0" t="0" r="r" b="b"/>
              <a:pathLst>
                <a:path w="26" h="82">
                  <a:moveTo>
                    <a:pt x="26" y="3"/>
                  </a:moveTo>
                  <a:cubicBezTo>
                    <a:pt x="20" y="79"/>
                    <a:pt x="20" y="79"/>
                    <a:pt x="20" y="79"/>
                  </a:cubicBezTo>
                  <a:cubicBezTo>
                    <a:pt x="20" y="81"/>
                    <a:pt x="18" y="82"/>
                    <a:pt x="17" y="82"/>
                  </a:cubicBezTo>
                  <a:cubicBezTo>
                    <a:pt x="0" y="82"/>
                    <a:pt x="0" y="82"/>
                    <a:pt x="0" y="82"/>
                  </a:cubicBezTo>
                  <a:cubicBezTo>
                    <a:pt x="6" y="0"/>
                    <a:pt x="6" y="0"/>
                    <a:pt x="6" y="0"/>
                  </a:cubicBezTo>
                  <a:cubicBezTo>
                    <a:pt x="22" y="0"/>
                    <a:pt x="22" y="0"/>
                    <a:pt x="22" y="0"/>
                  </a:cubicBezTo>
                  <a:cubicBezTo>
                    <a:pt x="24" y="0"/>
                    <a:pt x="26" y="1"/>
                    <a:pt x="26" y="3"/>
                  </a:cubicBez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6" name="Freeform 153">
              <a:extLst>
                <a:ext uri="{FF2B5EF4-FFF2-40B4-BE49-F238E27FC236}">
                  <a16:creationId xmlns:a16="http://schemas.microsoft.com/office/drawing/2014/main" id="{372E57C6-AAF3-4DC5-B8A6-BC3717318B85}"/>
                </a:ext>
              </a:extLst>
            </p:cNvPr>
            <p:cNvSpPr>
              <a:spLocks/>
            </p:cNvSpPr>
            <p:nvPr/>
          </p:nvSpPr>
          <p:spPr bwMode="auto">
            <a:xfrm>
              <a:off x="1596711" y="4499864"/>
              <a:ext cx="211702" cy="242960"/>
            </a:xfrm>
            <a:custGeom>
              <a:avLst/>
              <a:gdLst>
                <a:gd name="T0" fmla="*/ 72 w 72"/>
                <a:gd name="T1" fmla="*/ 0 h 82"/>
                <a:gd name="T2" fmla="*/ 66 w 72"/>
                <a:gd name="T3" fmla="*/ 82 h 82"/>
                <a:gd name="T4" fmla="*/ 10 w 72"/>
                <a:gd name="T5" fmla="*/ 82 h 82"/>
                <a:gd name="T6" fmla="*/ 6 w 72"/>
                <a:gd name="T7" fmla="*/ 79 h 82"/>
                <a:gd name="T8" fmla="*/ 1 w 72"/>
                <a:gd name="T9" fmla="*/ 3 h 82"/>
                <a:gd name="T10" fmla="*/ 4 w 72"/>
                <a:gd name="T11" fmla="*/ 0 h 82"/>
                <a:gd name="T12" fmla="*/ 72 w 72"/>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72" h="82">
                  <a:moveTo>
                    <a:pt x="72" y="0"/>
                  </a:moveTo>
                  <a:cubicBezTo>
                    <a:pt x="66" y="82"/>
                    <a:pt x="66" y="82"/>
                    <a:pt x="66" y="82"/>
                  </a:cubicBezTo>
                  <a:cubicBezTo>
                    <a:pt x="10" y="82"/>
                    <a:pt x="10" y="82"/>
                    <a:pt x="10" y="82"/>
                  </a:cubicBezTo>
                  <a:cubicBezTo>
                    <a:pt x="8" y="82"/>
                    <a:pt x="7" y="81"/>
                    <a:pt x="6" y="79"/>
                  </a:cubicBezTo>
                  <a:cubicBezTo>
                    <a:pt x="1" y="3"/>
                    <a:pt x="1" y="3"/>
                    <a:pt x="1" y="3"/>
                  </a:cubicBezTo>
                  <a:cubicBezTo>
                    <a:pt x="0" y="1"/>
                    <a:pt x="2" y="0"/>
                    <a:pt x="4" y="0"/>
                  </a:cubicBezTo>
                  <a:lnTo>
                    <a:pt x="72" y="0"/>
                  </a:lnTo>
                  <a:close/>
                </a:path>
              </a:pathLst>
            </a:custGeom>
            <a:solidFill>
              <a:schemeClr val="accent4"/>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7" name="Freeform 154">
              <a:extLst>
                <a:ext uri="{FF2B5EF4-FFF2-40B4-BE49-F238E27FC236}">
                  <a16:creationId xmlns:a16="http://schemas.microsoft.com/office/drawing/2014/main" id="{D50C1E81-9FD0-4174-8F44-E9D7811E8408}"/>
                </a:ext>
              </a:extLst>
            </p:cNvPr>
            <p:cNvSpPr>
              <a:spLocks/>
            </p:cNvSpPr>
            <p:nvPr/>
          </p:nvSpPr>
          <p:spPr bwMode="auto">
            <a:xfrm>
              <a:off x="1596711" y="4501284"/>
              <a:ext cx="268534" cy="242960"/>
            </a:xfrm>
            <a:custGeom>
              <a:avLst/>
              <a:gdLst>
                <a:gd name="T0" fmla="*/ 4 w 91"/>
                <a:gd name="T1" fmla="*/ 0 h 82"/>
                <a:gd name="T2" fmla="*/ 72 w 91"/>
                <a:gd name="T3" fmla="*/ 0 h 82"/>
                <a:gd name="T4" fmla="*/ 88 w 91"/>
                <a:gd name="T5" fmla="*/ 0 h 82"/>
                <a:gd name="T6" fmla="*/ 91 w 91"/>
                <a:gd name="T7" fmla="*/ 3 h 82"/>
                <a:gd name="T8" fmla="*/ 86 w 91"/>
                <a:gd name="T9" fmla="*/ 79 h 82"/>
                <a:gd name="T10" fmla="*/ 82 w 91"/>
                <a:gd name="T11" fmla="*/ 82 h 82"/>
                <a:gd name="T12" fmla="*/ 66 w 91"/>
                <a:gd name="T13" fmla="*/ 82 h 82"/>
                <a:gd name="T14" fmla="*/ 9 w 91"/>
                <a:gd name="T15" fmla="*/ 82 h 82"/>
                <a:gd name="T16" fmla="*/ 6 w 91"/>
                <a:gd name="T17" fmla="*/ 79 h 82"/>
                <a:gd name="T18" fmla="*/ 0 w 91"/>
                <a:gd name="T19" fmla="*/ 3 h 82"/>
                <a:gd name="T20" fmla="*/ 4 w 91"/>
                <a:gd name="T2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82">
                  <a:moveTo>
                    <a:pt x="4" y="0"/>
                  </a:moveTo>
                  <a:cubicBezTo>
                    <a:pt x="72" y="0"/>
                    <a:pt x="72" y="0"/>
                    <a:pt x="72" y="0"/>
                  </a:cubicBezTo>
                  <a:cubicBezTo>
                    <a:pt x="88" y="0"/>
                    <a:pt x="88" y="0"/>
                    <a:pt x="88" y="0"/>
                  </a:cubicBezTo>
                  <a:cubicBezTo>
                    <a:pt x="90" y="0"/>
                    <a:pt x="91" y="1"/>
                    <a:pt x="91" y="3"/>
                  </a:cubicBezTo>
                  <a:cubicBezTo>
                    <a:pt x="86" y="79"/>
                    <a:pt x="86" y="79"/>
                    <a:pt x="86" y="79"/>
                  </a:cubicBezTo>
                  <a:cubicBezTo>
                    <a:pt x="86" y="80"/>
                    <a:pt x="84" y="82"/>
                    <a:pt x="82" y="82"/>
                  </a:cubicBezTo>
                  <a:cubicBezTo>
                    <a:pt x="66" y="82"/>
                    <a:pt x="66" y="82"/>
                    <a:pt x="66" y="82"/>
                  </a:cubicBezTo>
                  <a:cubicBezTo>
                    <a:pt x="9" y="82"/>
                    <a:pt x="9" y="82"/>
                    <a:pt x="9" y="82"/>
                  </a:cubicBezTo>
                  <a:cubicBezTo>
                    <a:pt x="8" y="82"/>
                    <a:pt x="6" y="80"/>
                    <a:pt x="6" y="79"/>
                  </a:cubicBezTo>
                  <a:cubicBezTo>
                    <a:pt x="0" y="3"/>
                    <a:pt x="0" y="3"/>
                    <a:pt x="0" y="3"/>
                  </a:cubicBezTo>
                  <a:cubicBezTo>
                    <a:pt x="0" y="1"/>
                    <a:pt x="2" y="0"/>
                    <a:pt x="4" y="0"/>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8" name="Freeform 155">
              <a:extLst>
                <a:ext uri="{FF2B5EF4-FFF2-40B4-BE49-F238E27FC236}">
                  <a16:creationId xmlns:a16="http://schemas.microsoft.com/office/drawing/2014/main" id="{9D393529-C1B3-4721-AA0A-2747D67652A0}"/>
                </a:ext>
              </a:extLst>
            </p:cNvPr>
            <p:cNvSpPr>
              <a:spLocks/>
            </p:cNvSpPr>
            <p:nvPr/>
          </p:nvSpPr>
          <p:spPr bwMode="auto">
            <a:xfrm>
              <a:off x="1555508" y="4560959"/>
              <a:ext cx="181864" cy="7814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9" name="Freeform 156">
              <a:extLst>
                <a:ext uri="{FF2B5EF4-FFF2-40B4-BE49-F238E27FC236}">
                  <a16:creationId xmlns:a16="http://schemas.microsoft.com/office/drawing/2014/main" id="{AFC8F0F8-E4A1-4BEA-AB8D-E2F7E922F9DC}"/>
                </a:ext>
              </a:extLst>
            </p:cNvPr>
            <p:cNvSpPr>
              <a:spLocks/>
            </p:cNvSpPr>
            <p:nvPr/>
          </p:nvSpPr>
          <p:spPr bwMode="auto">
            <a:xfrm>
              <a:off x="1555508" y="4560959"/>
              <a:ext cx="181864" cy="7814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0" name="Freeform 157">
              <a:extLst>
                <a:ext uri="{FF2B5EF4-FFF2-40B4-BE49-F238E27FC236}">
                  <a16:creationId xmlns:a16="http://schemas.microsoft.com/office/drawing/2014/main" id="{761836C2-30C8-4CE7-8ACD-ECD0212ABC91}"/>
                </a:ext>
              </a:extLst>
            </p:cNvPr>
            <p:cNvSpPr>
              <a:spLocks/>
            </p:cNvSpPr>
            <p:nvPr/>
          </p:nvSpPr>
          <p:spPr bwMode="auto">
            <a:xfrm>
              <a:off x="1555508" y="4639103"/>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1" name="Freeform 158">
              <a:extLst>
                <a:ext uri="{FF2B5EF4-FFF2-40B4-BE49-F238E27FC236}">
                  <a16:creationId xmlns:a16="http://schemas.microsoft.com/office/drawing/2014/main" id="{F71E37C9-E7BA-4991-81C1-D9609C1D61A7}"/>
                </a:ext>
              </a:extLst>
            </p:cNvPr>
            <p:cNvSpPr>
              <a:spLocks/>
            </p:cNvSpPr>
            <p:nvPr/>
          </p:nvSpPr>
          <p:spPr bwMode="auto">
            <a:xfrm>
              <a:off x="1555508" y="4639103"/>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2" name="Freeform 159">
              <a:extLst>
                <a:ext uri="{FF2B5EF4-FFF2-40B4-BE49-F238E27FC236}">
                  <a16:creationId xmlns:a16="http://schemas.microsoft.com/office/drawing/2014/main" id="{7833AFAD-87BE-481E-8693-A62516A787AA}"/>
                </a:ext>
              </a:extLst>
            </p:cNvPr>
            <p:cNvSpPr>
              <a:spLocks/>
            </p:cNvSpPr>
            <p:nvPr/>
          </p:nvSpPr>
          <p:spPr bwMode="auto">
            <a:xfrm>
              <a:off x="1555508" y="4715828"/>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3" name="Freeform 160">
              <a:extLst>
                <a:ext uri="{FF2B5EF4-FFF2-40B4-BE49-F238E27FC236}">
                  <a16:creationId xmlns:a16="http://schemas.microsoft.com/office/drawing/2014/main" id="{469BE1E3-24AC-49BA-A457-FA5190B7F2AE}"/>
                </a:ext>
              </a:extLst>
            </p:cNvPr>
            <p:cNvSpPr>
              <a:spLocks/>
            </p:cNvSpPr>
            <p:nvPr/>
          </p:nvSpPr>
          <p:spPr bwMode="auto">
            <a:xfrm>
              <a:off x="1555508" y="4715828"/>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4" name="Rectangle 164">
              <a:extLst>
                <a:ext uri="{FF2B5EF4-FFF2-40B4-BE49-F238E27FC236}">
                  <a16:creationId xmlns:a16="http://schemas.microsoft.com/office/drawing/2014/main" id="{4AC0B12F-9BDB-49FB-9A73-09741BD0C9B0}"/>
                </a:ext>
              </a:extLst>
            </p:cNvPr>
            <p:cNvSpPr>
              <a:spLocks noChangeArrowheads="1"/>
            </p:cNvSpPr>
            <p:nvPr/>
          </p:nvSpPr>
          <p:spPr bwMode="auto">
            <a:xfrm>
              <a:off x="2047110" y="3096098"/>
              <a:ext cx="125032" cy="9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5" name="Freeform 167">
              <a:extLst>
                <a:ext uri="{FF2B5EF4-FFF2-40B4-BE49-F238E27FC236}">
                  <a16:creationId xmlns:a16="http://schemas.microsoft.com/office/drawing/2014/main" id="{58E4B9D3-36B5-4829-8C70-7A4440F3B6FC}"/>
                </a:ext>
              </a:extLst>
            </p:cNvPr>
            <p:cNvSpPr>
              <a:spLocks/>
            </p:cNvSpPr>
            <p:nvPr/>
          </p:nvSpPr>
          <p:spPr bwMode="auto">
            <a:xfrm>
              <a:off x="1512882" y="2675536"/>
              <a:ext cx="670625" cy="944843"/>
            </a:xfrm>
            <a:custGeom>
              <a:avLst/>
              <a:gdLst>
                <a:gd name="T0" fmla="*/ 0 w 227"/>
                <a:gd name="T1" fmla="*/ 129 h 319"/>
                <a:gd name="T2" fmla="*/ 0 w 227"/>
                <a:gd name="T3" fmla="*/ 205 h 319"/>
                <a:gd name="T4" fmla="*/ 4 w 227"/>
                <a:gd name="T5" fmla="*/ 205 h 319"/>
                <a:gd name="T6" fmla="*/ 0 w 227"/>
                <a:gd name="T7" fmla="*/ 205 h 319"/>
                <a:gd name="T8" fmla="*/ 0 w 227"/>
                <a:gd name="T9" fmla="*/ 205 h 319"/>
                <a:gd name="T10" fmla="*/ 113 w 227"/>
                <a:gd name="T11" fmla="*/ 319 h 319"/>
                <a:gd name="T12" fmla="*/ 131 w 227"/>
                <a:gd name="T13" fmla="*/ 319 h 319"/>
                <a:gd name="T14" fmla="*/ 227 w 227"/>
                <a:gd name="T15" fmla="*/ 223 h 319"/>
                <a:gd name="T16" fmla="*/ 227 w 227"/>
                <a:gd name="T17" fmla="*/ 125 h 319"/>
                <a:gd name="T18" fmla="*/ 227 w 227"/>
                <a:gd name="T19" fmla="*/ 113 h 319"/>
                <a:gd name="T20" fmla="*/ 113 w 227"/>
                <a:gd name="T21" fmla="*/ 0 h 319"/>
                <a:gd name="T22" fmla="*/ 0 w 227"/>
                <a:gd name="T23" fmla="*/ 113 h 319"/>
                <a:gd name="T24" fmla="*/ 0 w 227"/>
                <a:gd name="T25" fmla="*/ 138 h 319"/>
                <a:gd name="T26" fmla="*/ 4 w 227"/>
                <a:gd name="T27" fmla="*/ 142 h 319"/>
                <a:gd name="T28" fmla="*/ 8 w 227"/>
                <a:gd name="T29" fmla="*/ 138 h 319"/>
                <a:gd name="T30" fmla="*/ 8 w 227"/>
                <a:gd name="T31" fmla="*/ 113 h 319"/>
                <a:gd name="T32" fmla="*/ 38 w 227"/>
                <a:gd name="T33" fmla="*/ 39 h 319"/>
                <a:gd name="T34" fmla="*/ 113 w 227"/>
                <a:gd name="T35" fmla="*/ 8 h 319"/>
                <a:gd name="T36" fmla="*/ 219 w 227"/>
                <a:gd name="T37" fmla="*/ 113 h 319"/>
                <a:gd name="T38" fmla="*/ 219 w 227"/>
                <a:gd name="T39" fmla="*/ 125 h 319"/>
                <a:gd name="T40" fmla="*/ 219 w 227"/>
                <a:gd name="T41" fmla="*/ 223 h 319"/>
                <a:gd name="T42" fmla="*/ 193 w 227"/>
                <a:gd name="T43" fmla="*/ 285 h 319"/>
                <a:gd name="T44" fmla="*/ 131 w 227"/>
                <a:gd name="T45" fmla="*/ 311 h 319"/>
                <a:gd name="T46" fmla="*/ 113 w 227"/>
                <a:gd name="T47" fmla="*/ 311 h 319"/>
                <a:gd name="T48" fmla="*/ 38 w 227"/>
                <a:gd name="T49" fmla="*/ 280 h 319"/>
                <a:gd name="T50" fmla="*/ 8 w 227"/>
                <a:gd name="T51" fmla="*/ 205 h 319"/>
                <a:gd name="T52" fmla="*/ 4 w 227"/>
                <a:gd name="T53" fmla="*/ 205 h 319"/>
                <a:gd name="T54" fmla="*/ 8 w 227"/>
                <a:gd name="T55" fmla="*/ 205 h 319"/>
                <a:gd name="T56" fmla="*/ 8 w 227"/>
                <a:gd name="T57" fmla="*/ 205 h 319"/>
                <a:gd name="T58" fmla="*/ 4 w 227"/>
                <a:gd name="T59" fmla="*/ 205 h 319"/>
                <a:gd name="T60" fmla="*/ 8 w 227"/>
                <a:gd name="T61" fmla="*/ 205 h 319"/>
                <a:gd name="T62" fmla="*/ 8 w 227"/>
                <a:gd name="T63" fmla="*/ 205 h 319"/>
                <a:gd name="T64" fmla="*/ 8 w 227"/>
                <a:gd name="T65" fmla="*/ 205 h 319"/>
                <a:gd name="T66" fmla="*/ 8 w 227"/>
                <a:gd name="T67" fmla="*/ 129 h 319"/>
                <a:gd name="T68" fmla="*/ 4 w 227"/>
                <a:gd name="T69" fmla="*/ 125 h 319"/>
                <a:gd name="T70" fmla="*/ 0 w 227"/>
                <a:gd name="T71" fmla="*/ 129 h 319"/>
                <a:gd name="T72" fmla="*/ 0 w 227"/>
                <a:gd name="T73" fmla="*/ 12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 h="319">
                  <a:moveTo>
                    <a:pt x="0" y="129"/>
                  </a:moveTo>
                  <a:cubicBezTo>
                    <a:pt x="0" y="205"/>
                    <a:pt x="0" y="205"/>
                    <a:pt x="0" y="205"/>
                  </a:cubicBezTo>
                  <a:cubicBezTo>
                    <a:pt x="4" y="205"/>
                    <a:pt x="4" y="205"/>
                    <a:pt x="4" y="205"/>
                  </a:cubicBezTo>
                  <a:cubicBezTo>
                    <a:pt x="0" y="205"/>
                    <a:pt x="0" y="205"/>
                    <a:pt x="0" y="205"/>
                  </a:cubicBezTo>
                  <a:cubicBezTo>
                    <a:pt x="0" y="205"/>
                    <a:pt x="0" y="205"/>
                    <a:pt x="0" y="205"/>
                  </a:cubicBezTo>
                  <a:cubicBezTo>
                    <a:pt x="0" y="268"/>
                    <a:pt x="50" y="319"/>
                    <a:pt x="113" y="319"/>
                  </a:cubicBezTo>
                  <a:cubicBezTo>
                    <a:pt x="131" y="319"/>
                    <a:pt x="131" y="319"/>
                    <a:pt x="131" y="319"/>
                  </a:cubicBezTo>
                  <a:cubicBezTo>
                    <a:pt x="184" y="319"/>
                    <a:pt x="227" y="276"/>
                    <a:pt x="227" y="223"/>
                  </a:cubicBezTo>
                  <a:cubicBezTo>
                    <a:pt x="227" y="125"/>
                    <a:pt x="227" y="125"/>
                    <a:pt x="227" y="125"/>
                  </a:cubicBezTo>
                  <a:cubicBezTo>
                    <a:pt x="227" y="113"/>
                    <a:pt x="227" y="113"/>
                    <a:pt x="227" y="113"/>
                  </a:cubicBezTo>
                  <a:cubicBezTo>
                    <a:pt x="227" y="51"/>
                    <a:pt x="176" y="0"/>
                    <a:pt x="113" y="0"/>
                  </a:cubicBezTo>
                  <a:cubicBezTo>
                    <a:pt x="50" y="0"/>
                    <a:pt x="0" y="51"/>
                    <a:pt x="0" y="113"/>
                  </a:cubicBezTo>
                  <a:cubicBezTo>
                    <a:pt x="0" y="138"/>
                    <a:pt x="0" y="138"/>
                    <a:pt x="0" y="138"/>
                  </a:cubicBezTo>
                  <a:cubicBezTo>
                    <a:pt x="0" y="140"/>
                    <a:pt x="1" y="142"/>
                    <a:pt x="4" y="142"/>
                  </a:cubicBezTo>
                  <a:cubicBezTo>
                    <a:pt x="6" y="142"/>
                    <a:pt x="8" y="140"/>
                    <a:pt x="8" y="138"/>
                  </a:cubicBezTo>
                  <a:cubicBezTo>
                    <a:pt x="8" y="113"/>
                    <a:pt x="8" y="113"/>
                    <a:pt x="8" y="113"/>
                  </a:cubicBezTo>
                  <a:cubicBezTo>
                    <a:pt x="8" y="84"/>
                    <a:pt x="19" y="58"/>
                    <a:pt x="38" y="39"/>
                  </a:cubicBezTo>
                  <a:cubicBezTo>
                    <a:pt x="58" y="20"/>
                    <a:pt x="84" y="8"/>
                    <a:pt x="113" y="8"/>
                  </a:cubicBezTo>
                  <a:cubicBezTo>
                    <a:pt x="171" y="8"/>
                    <a:pt x="219" y="55"/>
                    <a:pt x="219" y="113"/>
                  </a:cubicBezTo>
                  <a:cubicBezTo>
                    <a:pt x="219" y="125"/>
                    <a:pt x="219" y="125"/>
                    <a:pt x="219" y="125"/>
                  </a:cubicBezTo>
                  <a:cubicBezTo>
                    <a:pt x="219" y="223"/>
                    <a:pt x="219" y="223"/>
                    <a:pt x="219" y="223"/>
                  </a:cubicBezTo>
                  <a:cubicBezTo>
                    <a:pt x="219" y="247"/>
                    <a:pt x="209" y="269"/>
                    <a:pt x="193" y="285"/>
                  </a:cubicBezTo>
                  <a:cubicBezTo>
                    <a:pt x="177" y="301"/>
                    <a:pt x="155" y="311"/>
                    <a:pt x="131" y="311"/>
                  </a:cubicBezTo>
                  <a:cubicBezTo>
                    <a:pt x="113" y="311"/>
                    <a:pt x="113" y="311"/>
                    <a:pt x="113" y="311"/>
                  </a:cubicBezTo>
                  <a:cubicBezTo>
                    <a:pt x="84" y="311"/>
                    <a:pt x="58" y="299"/>
                    <a:pt x="38" y="280"/>
                  </a:cubicBezTo>
                  <a:cubicBezTo>
                    <a:pt x="19" y="261"/>
                    <a:pt x="8" y="234"/>
                    <a:pt x="8" y="205"/>
                  </a:cubicBezTo>
                  <a:cubicBezTo>
                    <a:pt x="4" y="205"/>
                    <a:pt x="4" y="205"/>
                    <a:pt x="4" y="205"/>
                  </a:cubicBezTo>
                  <a:cubicBezTo>
                    <a:pt x="8" y="205"/>
                    <a:pt x="8" y="205"/>
                    <a:pt x="8" y="205"/>
                  </a:cubicBezTo>
                  <a:cubicBezTo>
                    <a:pt x="8" y="205"/>
                    <a:pt x="8" y="205"/>
                    <a:pt x="8" y="205"/>
                  </a:cubicBezTo>
                  <a:cubicBezTo>
                    <a:pt x="4" y="205"/>
                    <a:pt x="4" y="205"/>
                    <a:pt x="4" y="205"/>
                  </a:cubicBezTo>
                  <a:cubicBezTo>
                    <a:pt x="8" y="205"/>
                    <a:pt x="8" y="205"/>
                    <a:pt x="8" y="205"/>
                  </a:cubicBezTo>
                  <a:cubicBezTo>
                    <a:pt x="8" y="205"/>
                    <a:pt x="8" y="205"/>
                    <a:pt x="8" y="205"/>
                  </a:cubicBezTo>
                  <a:cubicBezTo>
                    <a:pt x="8" y="205"/>
                    <a:pt x="8" y="205"/>
                    <a:pt x="8" y="205"/>
                  </a:cubicBezTo>
                  <a:cubicBezTo>
                    <a:pt x="8" y="129"/>
                    <a:pt x="8" y="129"/>
                    <a:pt x="8" y="129"/>
                  </a:cubicBezTo>
                  <a:cubicBezTo>
                    <a:pt x="8" y="127"/>
                    <a:pt x="6" y="125"/>
                    <a:pt x="4" y="125"/>
                  </a:cubicBezTo>
                  <a:cubicBezTo>
                    <a:pt x="1" y="125"/>
                    <a:pt x="0" y="127"/>
                    <a:pt x="0" y="129"/>
                  </a:cubicBezTo>
                  <a:cubicBezTo>
                    <a:pt x="0" y="129"/>
                    <a:pt x="0" y="129"/>
                    <a:pt x="0" y="129"/>
                  </a:cubicBezTo>
                </a:path>
              </a:pathLst>
            </a:custGeom>
            <a:solidFill>
              <a:schemeClr val="tx1"/>
            </a:solidFill>
            <a:ln w="3175">
              <a:no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6" name="Freeform 168">
              <a:extLst>
                <a:ext uri="{FF2B5EF4-FFF2-40B4-BE49-F238E27FC236}">
                  <a16:creationId xmlns:a16="http://schemas.microsoft.com/office/drawing/2014/main" id="{6D0EA5FB-0A48-4EF5-9B93-90F97229EC8A}"/>
                </a:ext>
              </a:extLst>
            </p:cNvPr>
            <p:cNvSpPr>
              <a:spLocks/>
            </p:cNvSpPr>
            <p:nvPr/>
          </p:nvSpPr>
          <p:spPr bwMode="auto">
            <a:xfrm>
              <a:off x="1957747" y="3207447"/>
              <a:ext cx="71040" cy="180444"/>
            </a:xfrm>
            <a:custGeom>
              <a:avLst/>
              <a:gdLst>
                <a:gd name="T0" fmla="*/ 4 w 24"/>
                <a:gd name="T1" fmla="*/ 61 h 61"/>
                <a:gd name="T2" fmla="*/ 24 w 24"/>
                <a:gd name="T3" fmla="*/ 41 h 61"/>
                <a:gd name="T4" fmla="*/ 24 w 24"/>
                <a:gd name="T5" fmla="*/ 4 h 61"/>
                <a:gd name="T6" fmla="*/ 20 w 24"/>
                <a:gd name="T7" fmla="*/ 0 h 61"/>
                <a:gd name="T8" fmla="*/ 16 w 24"/>
                <a:gd name="T9" fmla="*/ 4 h 61"/>
                <a:gd name="T10" fmla="*/ 16 w 24"/>
                <a:gd name="T11" fmla="*/ 41 h 61"/>
                <a:gd name="T12" fmla="*/ 4 w 24"/>
                <a:gd name="T13" fmla="*/ 53 h 61"/>
                <a:gd name="T14" fmla="*/ 0 w 24"/>
                <a:gd name="T15" fmla="*/ 57 h 61"/>
                <a:gd name="T16" fmla="*/ 4 w 24"/>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61">
                  <a:moveTo>
                    <a:pt x="4" y="61"/>
                  </a:moveTo>
                  <a:cubicBezTo>
                    <a:pt x="15" y="61"/>
                    <a:pt x="24" y="52"/>
                    <a:pt x="24" y="41"/>
                  </a:cubicBezTo>
                  <a:cubicBezTo>
                    <a:pt x="24" y="4"/>
                    <a:pt x="24" y="4"/>
                    <a:pt x="24" y="4"/>
                  </a:cubicBezTo>
                  <a:cubicBezTo>
                    <a:pt x="24" y="2"/>
                    <a:pt x="22" y="0"/>
                    <a:pt x="20" y="0"/>
                  </a:cubicBezTo>
                  <a:cubicBezTo>
                    <a:pt x="18" y="0"/>
                    <a:pt x="16" y="2"/>
                    <a:pt x="16" y="4"/>
                  </a:cubicBezTo>
                  <a:cubicBezTo>
                    <a:pt x="16" y="41"/>
                    <a:pt x="16" y="41"/>
                    <a:pt x="16" y="41"/>
                  </a:cubicBezTo>
                  <a:cubicBezTo>
                    <a:pt x="16" y="48"/>
                    <a:pt x="11" y="53"/>
                    <a:pt x="4" y="53"/>
                  </a:cubicBezTo>
                  <a:cubicBezTo>
                    <a:pt x="1" y="53"/>
                    <a:pt x="0" y="55"/>
                    <a:pt x="0" y="57"/>
                  </a:cubicBezTo>
                  <a:cubicBezTo>
                    <a:pt x="0" y="60"/>
                    <a:pt x="1" y="61"/>
                    <a:pt x="4" y="61"/>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7" name="Freeform 169">
              <a:extLst>
                <a:ext uri="{FF2B5EF4-FFF2-40B4-BE49-F238E27FC236}">
                  <a16:creationId xmlns:a16="http://schemas.microsoft.com/office/drawing/2014/main" id="{6F195757-C2E0-4D08-981F-D0A6356F8565}"/>
                </a:ext>
              </a:extLst>
            </p:cNvPr>
            <p:cNvSpPr>
              <a:spLocks/>
            </p:cNvSpPr>
            <p:nvPr/>
          </p:nvSpPr>
          <p:spPr bwMode="auto">
            <a:xfrm>
              <a:off x="1775734" y="3060578"/>
              <a:ext cx="169077" cy="41203"/>
            </a:xfrm>
            <a:custGeom>
              <a:avLst/>
              <a:gdLst>
                <a:gd name="T0" fmla="*/ 7 w 57"/>
                <a:gd name="T1" fmla="*/ 14 h 14"/>
                <a:gd name="T2" fmla="*/ 50 w 57"/>
                <a:gd name="T3" fmla="*/ 14 h 14"/>
                <a:gd name="T4" fmla="*/ 57 w 57"/>
                <a:gd name="T5" fmla="*/ 8 h 14"/>
                <a:gd name="T6" fmla="*/ 57 w 57"/>
                <a:gd name="T7" fmla="*/ 7 h 14"/>
                <a:gd name="T8" fmla="*/ 50 w 57"/>
                <a:gd name="T9" fmla="*/ 0 h 14"/>
                <a:gd name="T10" fmla="*/ 7 w 57"/>
                <a:gd name="T11" fmla="*/ 0 h 14"/>
                <a:gd name="T12" fmla="*/ 0 w 57"/>
                <a:gd name="T13" fmla="*/ 7 h 14"/>
                <a:gd name="T14" fmla="*/ 0 w 57"/>
                <a:gd name="T15" fmla="*/ 8 h 14"/>
                <a:gd name="T16" fmla="*/ 7 w 57"/>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4">
                  <a:moveTo>
                    <a:pt x="7" y="14"/>
                  </a:moveTo>
                  <a:cubicBezTo>
                    <a:pt x="50" y="14"/>
                    <a:pt x="50" y="14"/>
                    <a:pt x="50" y="14"/>
                  </a:cubicBezTo>
                  <a:cubicBezTo>
                    <a:pt x="54" y="14"/>
                    <a:pt x="57" y="11"/>
                    <a:pt x="57" y="8"/>
                  </a:cubicBezTo>
                  <a:cubicBezTo>
                    <a:pt x="57" y="7"/>
                    <a:pt x="57" y="7"/>
                    <a:pt x="57" y="7"/>
                  </a:cubicBezTo>
                  <a:cubicBezTo>
                    <a:pt x="57" y="3"/>
                    <a:pt x="54" y="0"/>
                    <a:pt x="50"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8" name="Freeform 170">
              <a:extLst>
                <a:ext uri="{FF2B5EF4-FFF2-40B4-BE49-F238E27FC236}">
                  <a16:creationId xmlns:a16="http://schemas.microsoft.com/office/drawing/2014/main" id="{9A5B165C-48B1-48E1-93E8-A5EC5A47F0E7}"/>
                </a:ext>
              </a:extLst>
            </p:cNvPr>
            <p:cNvSpPr>
              <a:spLocks/>
            </p:cNvSpPr>
            <p:nvPr/>
          </p:nvSpPr>
          <p:spPr bwMode="auto">
            <a:xfrm>
              <a:off x="1775734" y="3060578"/>
              <a:ext cx="169077" cy="41203"/>
            </a:xfrm>
            <a:custGeom>
              <a:avLst/>
              <a:gdLst>
                <a:gd name="T0" fmla="*/ 7 w 57"/>
                <a:gd name="T1" fmla="*/ 14 h 14"/>
                <a:gd name="T2" fmla="*/ 50 w 57"/>
                <a:gd name="T3" fmla="*/ 14 h 14"/>
                <a:gd name="T4" fmla="*/ 57 w 57"/>
                <a:gd name="T5" fmla="*/ 8 h 14"/>
                <a:gd name="T6" fmla="*/ 57 w 57"/>
                <a:gd name="T7" fmla="*/ 7 h 14"/>
                <a:gd name="T8" fmla="*/ 50 w 57"/>
                <a:gd name="T9" fmla="*/ 0 h 14"/>
                <a:gd name="T10" fmla="*/ 7 w 57"/>
                <a:gd name="T11" fmla="*/ 0 h 14"/>
                <a:gd name="T12" fmla="*/ 0 w 57"/>
                <a:gd name="T13" fmla="*/ 7 h 14"/>
                <a:gd name="T14" fmla="*/ 0 w 57"/>
                <a:gd name="T15" fmla="*/ 8 h 14"/>
                <a:gd name="T16" fmla="*/ 7 w 57"/>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4">
                  <a:moveTo>
                    <a:pt x="7" y="14"/>
                  </a:moveTo>
                  <a:cubicBezTo>
                    <a:pt x="50" y="14"/>
                    <a:pt x="50" y="14"/>
                    <a:pt x="50" y="14"/>
                  </a:cubicBezTo>
                  <a:cubicBezTo>
                    <a:pt x="54" y="14"/>
                    <a:pt x="57" y="11"/>
                    <a:pt x="57" y="8"/>
                  </a:cubicBezTo>
                  <a:cubicBezTo>
                    <a:pt x="57" y="7"/>
                    <a:pt x="57" y="7"/>
                    <a:pt x="57" y="7"/>
                  </a:cubicBezTo>
                  <a:cubicBezTo>
                    <a:pt x="57" y="3"/>
                    <a:pt x="54" y="0"/>
                    <a:pt x="50"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9" name="Freeform 173">
              <a:extLst>
                <a:ext uri="{FF2B5EF4-FFF2-40B4-BE49-F238E27FC236}">
                  <a16:creationId xmlns:a16="http://schemas.microsoft.com/office/drawing/2014/main" id="{79394DF5-669D-478E-8DDE-3C385E1A9611}"/>
                </a:ext>
              </a:extLst>
            </p:cNvPr>
            <p:cNvSpPr>
              <a:spLocks/>
            </p:cNvSpPr>
            <p:nvPr/>
          </p:nvSpPr>
          <p:spPr bwMode="auto">
            <a:xfrm>
              <a:off x="2047110" y="3060578"/>
              <a:ext cx="125032" cy="41203"/>
            </a:xfrm>
            <a:custGeom>
              <a:avLst/>
              <a:gdLst>
                <a:gd name="T0" fmla="*/ 7 w 42"/>
                <a:gd name="T1" fmla="*/ 14 h 14"/>
                <a:gd name="T2" fmla="*/ 35 w 42"/>
                <a:gd name="T3" fmla="*/ 14 h 14"/>
                <a:gd name="T4" fmla="*/ 42 w 42"/>
                <a:gd name="T5" fmla="*/ 8 h 14"/>
                <a:gd name="T6" fmla="*/ 42 w 42"/>
                <a:gd name="T7" fmla="*/ 7 h 14"/>
                <a:gd name="T8" fmla="*/ 35 w 42"/>
                <a:gd name="T9" fmla="*/ 0 h 14"/>
                <a:gd name="T10" fmla="*/ 7 w 42"/>
                <a:gd name="T11" fmla="*/ 0 h 14"/>
                <a:gd name="T12" fmla="*/ 0 w 42"/>
                <a:gd name="T13" fmla="*/ 7 h 14"/>
                <a:gd name="T14" fmla="*/ 0 w 42"/>
                <a:gd name="T15" fmla="*/ 8 h 14"/>
                <a:gd name="T16" fmla="*/ 7 w 4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4">
                  <a:moveTo>
                    <a:pt x="7" y="14"/>
                  </a:moveTo>
                  <a:cubicBezTo>
                    <a:pt x="35" y="14"/>
                    <a:pt x="35" y="14"/>
                    <a:pt x="35" y="14"/>
                  </a:cubicBezTo>
                  <a:cubicBezTo>
                    <a:pt x="39" y="14"/>
                    <a:pt x="42" y="11"/>
                    <a:pt x="42" y="8"/>
                  </a:cubicBezTo>
                  <a:cubicBezTo>
                    <a:pt x="42" y="7"/>
                    <a:pt x="42" y="7"/>
                    <a:pt x="42" y="7"/>
                  </a:cubicBezTo>
                  <a:cubicBezTo>
                    <a:pt x="42" y="3"/>
                    <a:pt x="39" y="0"/>
                    <a:pt x="35"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0" name="Freeform 174">
              <a:extLst>
                <a:ext uri="{FF2B5EF4-FFF2-40B4-BE49-F238E27FC236}">
                  <a16:creationId xmlns:a16="http://schemas.microsoft.com/office/drawing/2014/main" id="{4574920A-CC1E-49EB-8437-3E07A05DD7F3}"/>
                </a:ext>
              </a:extLst>
            </p:cNvPr>
            <p:cNvSpPr>
              <a:spLocks/>
            </p:cNvSpPr>
            <p:nvPr/>
          </p:nvSpPr>
          <p:spPr bwMode="auto">
            <a:xfrm>
              <a:off x="2047110" y="3060578"/>
              <a:ext cx="125032" cy="41203"/>
            </a:xfrm>
            <a:custGeom>
              <a:avLst/>
              <a:gdLst>
                <a:gd name="T0" fmla="*/ 7 w 42"/>
                <a:gd name="T1" fmla="*/ 14 h 14"/>
                <a:gd name="T2" fmla="*/ 35 w 42"/>
                <a:gd name="T3" fmla="*/ 14 h 14"/>
                <a:gd name="T4" fmla="*/ 42 w 42"/>
                <a:gd name="T5" fmla="*/ 8 h 14"/>
                <a:gd name="T6" fmla="*/ 42 w 42"/>
                <a:gd name="T7" fmla="*/ 7 h 14"/>
                <a:gd name="T8" fmla="*/ 35 w 42"/>
                <a:gd name="T9" fmla="*/ 0 h 14"/>
                <a:gd name="T10" fmla="*/ 7 w 42"/>
                <a:gd name="T11" fmla="*/ 0 h 14"/>
                <a:gd name="T12" fmla="*/ 0 w 42"/>
                <a:gd name="T13" fmla="*/ 7 h 14"/>
                <a:gd name="T14" fmla="*/ 0 w 42"/>
                <a:gd name="T15" fmla="*/ 8 h 14"/>
                <a:gd name="T16" fmla="*/ 7 w 4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4">
                  <a:moveTo>
                    <a:pt x="7" y="14"/>
                  </a:moveTo>
                  <a:cubicBezTo>
                    <a:pt x="35" y="14"/>
                    <a:pt x="35" y="14"/>
                    <a:pt x="35" y="14"/>
                  </a:cubicBezTo>
                  <a:cubicBezTo>
                    <a:pt x="39" y="14"/>
                    <a:pt x="42" y="11"/>
                    <a:pt x="42" y="8"/>
                  </a:cubicBezTo>
                  <a:cubicBezTo>
                    <a:pt x="42" y="7"/>
                    <a:pt x="42" y="7"/>
                    <a:pt x="42" y="7"/>
                  </a:cubicBezTo>
                  <a:cubicBezTo>
                    <a:pt x="42" y="3"/>
                    <a:pt x="39" y="0"/>
                    <a:pt x="35"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1" name="Freeform 176">
              <a:extLst>
                <a:ext uri="{FF2B5EF4-FFF2-40B4-BE49-F238E27FC236}">
                  <a16:creationId xmlns:a16="http://schemas.microsoft.com/office/drawing/2014/main" id="{983F2B39-9C1D-48B4-AC77-6ACEB7F5D8B9}"/>
                </a:ext>
              </a:extLst>
            </p:cNvPr>
            <p:cNvSpPr>
              <a:spLocks/>
            </p:cNvSpPr>
            <p:nvPr/>
          </p:nvSpPr>
          <p:spPr bwMode="auto">
            <a:xfrm>
              <a:off x="1436159" y="3158614"/>
              <a:ext cx="163393" cy="161973"/>
            </a:xfrm>
            <a:custGeom>
              <a:avLst/>
              <a:gdLst>
                <a:gd name="T0" fmla="*/ 55 w 55"/>
                <a:gd name="T1" fmla="*/ 27 h 55"/>
                <a:gd name="T2" fmla="*/ 27 w 55"/>
                <a:gd name="T3" fmla="*/ 0 h 55"/>
                <a:gd name="T4" fmla="*/ 0 w 55"/>
                <a:gd name="T5" fmla="*/ 27 h 55"/>
                <a:gd name="T6" fmla="*/ 27 w 55"/>
                <a:gd name="T7" fmla="*/ 55 h 55"/>
                <a:gd name="T8" fmla="*/ 41 w 55"/>
                <a:gd name="T9" fmla="*/ 51 h 55"/>
                <a:gd name="connsiteX0" fmla="*/ 10000 w 10000"/>
                <a:gd name="connsiteY0" fmla="*/ 4909 h 10000"/>
                <a:gd name="connsiteX1" fmla="*/ 4909 w 10000"/>
                <a:gd name="connsiteY1" fmla="*/ 0 h 10000"/>
                <a:gd name="connsiteX2" fmla="*/ 0 w 10000"/>
                <a:gd name="connsiteY2" fmla="*/ 4909 h 10000"/>
                <a:gd name="connsiteX3" fmla="*/ 4909 w 10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4909"/>
                  </a:moveTo>
                  <a:cubicBezTo>
                    <a:pt x="10000" y="2182"/>
                    <a:pt x="7636" y="0"/>
                    <a:pt x="4909" y="0"/>
                  </a:cubicBezTo>
                  <a:cubicBezTo>
                    <a:pt x="2182" y="0"/>
                    <a:pt x="0" y="2182"/>
                    <a:pt x="0" y="4909"/>
                  </a:cubicBezTo>
                  <a:cubicBezTo>
                    <a:pt x="0" y="7636"/>
                    <a:pt x="2182" y="10000"/>
                    <a:pt x="4909" y="10000"/>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2" name="Freeform 178">
              <a:extLst>
                <a:ext uri="{FF2B5EF4-FFF2-40B4-BE49-F238E27FC236}">
                  <a16:creationId xmlns:a16="http://schemas.microsoft.com/office/drawing/2014/main" id="{CFF478D4-309A-4756-8F85-1CD16AB9685F}"/>
                </a:ext>
              </a:extLst>
            </p:cNvPr>
            <p:cNvSpPr>
              <a:spLocks/>
            </p:cNvSpPr>
            <p:nvPr/>
          </p:nvSpPr>
          <p:spPr bwMode="auto">
            <a:xfrm rot="16762192">
              <a:off x="1492658" y="3250112"/>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3" name="Oval 202">
              <a:extLst>
                <a:ext uri="{FF2B5EF4-FFF2-40B4-BE49-F238E27FC236}">
                  <a16:creationId xmlns:a16="http://schemas.microsoft.com/office/drawing/2014/main" id="{4B454CEB-E9B5-411E-A362-1D925BB0485B}"/>
                </a:ext>
              </a:extLst>
            </p:cNvPr>
            <p:cNvSpPr>
              <a:spLocks noChangeArrowheads="1"/>
            </p:cNvSpPr>
            <p:nvPr/>
          </p:nvSpPr>
          <p:spPr bwMode="auto">
            <a:xfrm>
              <a:off x="2047542" y="3117502"/>
              <a:ext cx="191810" cy="191810"/>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4" name="Oval 203">
              <a:extLst>
                <a:ext uri="{FF2B5EF4-FFF2-40B4-BE49-F238E27FC236}">
                  <a16:creationId xmlns:a16="http://schemas.microsoft.com/office/drawing/2014/main" id="{02B735B9-329F-48FD-A1AF-2F5958AFC940}"/>
                </a:ext>
              </a:extLst>
            </p:cNvPr>
            <p:cNvSpPr>
              <a:spLocks noChangeArrowheads="1"/>
            </p:cNvSpPr>
            <p:nvPr/>
          </p:nvSpPr>
          <p:spPr bwMode="auto">
            <a:xfrm>
              <a:off x="1788521" y="3125935"/>
              <a:ext cx="191810" cy="191810"/>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5" name="Line 204">
              <a:extLst>
                <a:ext uri="{FF2B5EF4-FFF2-40B4-BE49-F238E27FC236}">
                  <a16:creationId xmlns:a16="http://schemas.microsoft.com/office/drawing/2014/main" id="{7FCA25D7-18ED-4DB3-BBD2-45798F879369}"/>
                </a:ext>
              </a:extLst>
            </p:cNvPr>
            <p:cNvSpPr>
              <a:spLocks noChangeShapeType="1"/>
            </p:cNvSpPr>
            <p:nvPr/>
          </p:nvSpPr>
          <p:spPr bwMode="auto">
            <a:xfrm flipH="1">
              <a:off x="1970386" y="3175663"/>
              <a:ext cx="77044"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6" name="Line 205">
              <a:extLst>
                <a:ext uri="{FF2B5EF4-FFF2-40B4-BE49-F238E27FC236}">
                  <a16:creationId xmlns:a16="http://schemas.microsoft.com/office/drawing/2014/main" id="{3EE3F999-6001-4914-8234-F2249A8F2CC8}"/>
                </a:ext>
              </a:extLst>
            </p:cNvPr>
            <p:cNvSpPr>
              <a:spLocks noChangeShapeType="1"/>
            </p:cNvSpPr>
            <p:nvPr/>
          </p:nvSpPr>
          <p:spPr bwMode="auto">
            <a:xfrm flipH="1">
              <a:off x="1619444" y="3181539"/>
              <a:ext cx="170658" cy="41011"/>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7" name="Freeform 206">
              <a:extLst>
                <a:ext uri="{FF2B5EF4-FFF2-40B4-BE49-F238E27FC236}">
                  <a16:creationId xmlns:a16="http://schemas.microsoft.com/office/drawing/2014/main" id="{C0BBAD25-414C-4921-820F-C1B1D15E305F}"/>
                </a:ext>
              </a:extLst>
            </p:cNvPr>
            <p:cNvSpPr>
              <a:spLocks/>
            </p:cNvSpPr>
            <p:nvPr/>
          </p:nvSpPr>
          <p:spPr bwMode="auto">
            <a:xfrm>
              <a:off x="1896503" y="3427148"/>
              <a:ext cx="139241" cy="71040"/>
            </a:xfrm>
            <a:custGeom>
              <a:avLst/>
              <a:gdLst>
                <a:gd name="T0" fmla="*/ 23 w 47"/>
                <a:gd name="T1" fmla="*/ 24 h 24"/>
                <a:gd name="T2" fmla="*/ 23 w 47"/>
                <a:gd name="T3" fmla="*/ 24 h 24"/>
                <a:gd name="T4" fmla="*/ 0 w 47"/>
                <a:gd name="T5" fmla="*/ 0 h 24"/>
                <a:gd name="T6" fmla="*/ 47 w 47"/>
                <a:gd name="T7" fmla="*/ 0 h 24"/>
                <a:gd name="T8" fmla="*/ 23 w 47"/>
                <a:gd name="T9" fmla="*/ 24 h 24"/>
              </a:gdLst>
              <a:ahLst/>
              <a:cxnLst>
                <a:cxn ang="0">
                  <a:pos x="T0" y="T1"/>
                </a:cxn>
                <a:cxn ang="0">
                  <a:pos x="T2" y="T3"/>
                </a:cxn>
                <a:cxn ang="0">
                  <a:pos x="T4" y="T5"/>
                </a:cxn>
                <a:cxn ang="0">
                  <a:pos x="T6" y="T7"/>
                </a:cxn>
                <a:cxn ang="0">
                  <a:pos x="T8" y="T9"/>
                </a:cxn>
              </a:cxnLst>
              <a:rect l="0" t="0" r="r" b="b"/>
              <a:pathLst>
                <a:path w="47" h="24">
                  <a:moveTo>
                    <a:pt x="23" y="24"/>
                  </a:moveTo>
                  <a:cubicBezTo>
                    <a:pt x="23" y="24"/>
                    <a:pt x="23" y="24"/>
                    <a:pt x="23" y="24"/>
                  </a:cubicBezTo>
                  <a:cubicBezTo>
                    <a:pt x="10" y="24"/>
                    <a:pt x="0" y="13"/>
                    <a:pt x="0" y="0"/>
                  </a:cubicBezTo>
                  <a:cubicBezTo>
                    <a:pt x="47" y="0"/>
                    <a:pt x="47" y="0"/>
                    <a:pt x="47" y="0"/>
                  </a:cubicBezTo>
                  <a:cubicBezTo>
                    <a:pt x="47" y="13"/>
                    <a:pt x="36" y="24"/>
                    <a:pt x="23"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8" name="Freeform 207">
              <a:extLst>
                <a:ext uri="{FF2B5EF4-FFF2-40B4-BE49-F238E27FC236}">
                  <a16:creationId xmlns:a16="http://schemas.microsoft.com/office/drawing/2014/main" id="{F8623BFD-07DD-4BEB-BD41-F44CD3767C29}"/>
                </a:ext>
              </a:extLst>
            </p:cNvPr>
            <p:cNvSpPr>
              <a:spLocks/>
            </p:cNvSpPr>
            <p:nvPr/>
          </p:nvSpPr>
          <p:spPr bwMode="auto">
            <a:xfrm>
              <a:off x="1896503" y="3427148"/>
              <a:ext cx="139241" cy="71040"/>
            </a:xfrm>
            <a:custGeom>
              <a:avLst/>
              <a:gdLst>
                <a:gd name="T0" fmla="*/ 23 w 47"/>
                <a:gd name="T1" fmla="*/ 24 h 24"/>
                <a:gd name="T2" fmla="*/ 23 w 47"/>
                <a:gd name="T3" fmla="*/ 24 h 24"/>
                <a:gd name="T4" fmla="*/ 0 w 47"/>
                <a:gd name="T5" fmla="*/ 0 h 24"/>
                <a:gd name="T6" fmla="*/ 47 w 47"/>
                <a:gd name="T7" fmla="*/ 0 h 24"/>
                <a:gd name="T8" fmla="*/ 23 w 47"/>
                <a:gd name="T9" fmla="*/ 24 h 24"/>
              </a:gdLst>
              <a:ahLst/>
              <a:cxnLst>
                <a:cxn ang="0">
                  <a:pos x="T0" y="T1"/>
                </a:cxn>
                <a:cxn ang="0">
                  <a:pos x="T2" y="T3"/>
                </a:cxn>
                <a:cxn ang="0">
                  <a:pos x="T4" y="T5"/>
                </a:cxn>
                <a:cxn ang="0">
                  <a:pos x="T6" y="T7"/>
                </a:cxn>
                <a:cxn ang="0">
                  <a:pos x="T8" y="T9"/>
                </a:cxn>
              </a:cxnLst>
              <a:rect l="0" t="0" r="r" b="b"/>
              <a:pathLst>
                <a:path w="47" h="24">
                  <a:moveTo>
                    <a:pt x="23" y="24"/>
                  </a:moveTo>
                  <a:cubicBezTo>
                    <a:pt x="23" y="24"/>
                    <a:pt x="23" y="24"/>
                    <a:pt x="23" y="24"/>
                  </a:cubicBezTo>
                  <a:cubicBezTo>
                    <a:pt x="10" y="24"/>
                    <a:pt x="0" y="13"/>
                    <a:pt x="0" y="0"/>
                  </a:cubicBezTo>
                  <a:cubicBezTo>
                    <a:pt x="47" y="0"/>
                    <a:pt x="47" y="0"/>
                    <a:pt x="47" y="0"/>
                  </a:cubicBezTo>
                  <a:cubicBezTo>
                    <a:pt x="47" y="13"/>
                    <a:pt x="36" y="24"/>
                    <a:pt x="23" y="24"/>
                  </a:cubicBezTo>
                  <a:close/>
                </a:path>
              </a:pathLst>
            </a:custGeom>
            <a:solidFill>
              <a:srgbClr val="999A98"/>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9" name="Freeform 137">
              <a:extLst>
                <a:ext uri="{FF2B5EF4-FFF2-40B4-BE49-F238E27FC236}">
                  <a16:creationId xmlns:a16="http://schemas.microsoft.com/office/drawing/2014/main" id="{65868BF6-4DBA-49FD-985B-12313282D117}"/>
                </a:ext>
              </a:extLst>
            </p:cNvPr>
            <p:cNvSpPr>
              <a:spLocks/>
            </p:cNvSpPr>
            <p:nvPr/>
          </p:nvSpPr>
          <p:spPr bwMode="auto">
            <a:xfrm>
              <a:off x="1643332" y="3545243"/>
              <a:ext cx="295796" cy="231425"/>
            </a:xfrm>
            <a:custGeom>
              <a:avLst/>
              <a:gdLst>
                <a:gd name="T0" fmla="*/ 0 w 100"/>
                <a:gd name="T1" fmla="*/ 0 h 87"/>
                <a:gd name="T2" fmla="*/ 0 w 100"/>
                <a:gd name="T3" fmla="*/ 41 h 87"/>
                <a:gd name="T4" fmla="*/ 0 w 100"/>
                <a:gd name="T5" fmla="*/ 45 h 87"/>
                <a:gd name="T6" fmla="*/ 46 w 100"/>
                <a:gd name="T7" fmla="*/ 87 h 87"/>
                <a:gd name="T8" fmla="*/ 71 w 100"/>
                <a:gd name="T9" fmla="*/ 87 h 87"/>
                <a:gd name="T10" fmla="*/ 100 w 100"/>
                <a:gd name="T11" fmla="*/ 59 h 87"/>
                <a:gd name="T12" fmla="*/ 100 w 100"/>
                <a:gd name="T13" fmla="*/ 58 h 87"/>
                <a:gd name="T14" fmla="*/ 100 w 100"/>
                <a:gd name="T15" fmla="*/ 15 h 87"/>
                <a:gd name="T16" fmla="*/ 0 w 100"/>
                <a:gd name="T17" fmla="*/ 0 h 87"/>
                <a:gd name="connsiteX0" fmla="*/ 0 w 10000"/>
                <a:gd name="connsiteY0" fmla="*/ 0 h 10000"/>
                <a:gd name="connsiteX1" fmla="*/ 0 w 10000"/>
                <a:gd name="connsiteY1" fmla="*/ 4713 h 10000"/>
                <a:gd name="connsiteX2" fmla="*/ 0 w 10000"/>
                <a:gd name="connsiteY2" fmla="*/ 5172 h 10000"/>
                <a:gd name="connsiteX3" fmla="*/ 4600 w 10000"/>
                <a:gd name="connsiteY3" fmla="*/ 10000 h 10000"/>
                <a:gd name="connsiteX4" fmla="*/ 7100 w 10000"/>
                <a:gd name="connsiteY4" fmla="*/ 10000 h 10000"/>
                <a:gd name="connsiteX5" fmla="*/ 10000 w 10000"/>
                <a:gd name="connsiteY5" fmla="*/ 6782 h 10000"/>
                <a:gd name="connsiteX6" fmla="*/ 10000 w 10000"/>
                <a:gd name="connsiteY6" fmla="*/ 6667 h 10000"/>
                <a:gd name="connsiteX7" fmla="*/ 9917 w 10000"/>
                <a:gd name="connsiteY7" fmla="*/ 3154 h 10000"/>
                <a:gd name="connsiteX8" fmla="*/ 0 w 10000"/>
                <a:gd name="connsiteY8" fmla="*/ 0 h 10000"/>
                <a:gd name="connsiteX0" fmla="*/ 0 w 10000"/>
                <a:gd name="connsiteY0" fmla="*/ 0 h 10000"/>
                <a:gd name="connsiteX1" fmla="*/ 0 w 10000"/>
                <a:gd name="connsiteY1" fmla="*/ 4713 h 10000"/>
                <a:gd name="connsiteX2" fmla="*/ 0 w 10000"/>
                <a:gd name="connsiteY2" fmla="*/ 5172 h 10000"/>
                <a:gd name="connsiteX3" fmla="*/ 4600 w 10000"/>
                <a:gd name="connsiteY3" fmla="*/ 10000 h 10000"/>
                <a:gd name="connsiteX4" fmla="*/ 7100 w 10000"/>
                <a:gd name="connsiteY4" fmla="*/ 10000 h 10000"/>
                <a:gd name="connsiteX5" fmla="*/ 10000 w 10000"/>
                <a:gd name="connsiteY5" fmla="*/ 6782 h 10000"/>
                <a:gd name="connsiteX6" fmla="*/ 10000 w 10000"/>
                <a:gd name="connsiteY6" fmla="*/ 6667 h 10000"/>
                <a:gd name="connsiteX7" fmla="*/ 9917 w 10000"/>
                <a:gd name="connsiteY7" fmla="*/ 3154 h 10000"/>
                <a:gd name="connsiteX8" fmla="*/ 0 w 10000"/>
                <a:gd name="connsiteY8" fmla="*/ 0 h 10000"/>
                <a:gd name="connsiteX0" fmla="*/ 133 w 10009"/>
                <a:gd name="connsiteY0" fmla="*/ 0 h 8999"/>
                <a:gd name="connsiteX1" fmla="*/ 9 w 10009"/>
                <a:gd name="connsiteY1" fmla="*/ 3712 h 8999"/>
                <a:gd name="connsiteX2" fmla="*/ 9 w 10009"/>
                <a:gd name="connsiteY2" fmla="*/ 4171 h 8999"/>
                <a:gd name="connsiteX3" fmla="*/ 4609 w 10009"/>
                <a:gd name="connsiteY3" fmla="*/ 8999 h 8999"/>
                <a:gd name="connsiteX4" fmla="*/ 7109 w 10009"/>
                <a:gd name="connsiteY4" fmla="*/ 8999 h 8999"/>
                <a:gd name="connsiteX5" fmla="*/ 10009 w 10009"/>
                <a:gd name="connsiteY5" fmla="*/ 5781 h 8999"/>
                <a:gd name="connsiteX6" fmla="*/ 10009 w 10009"/>
                <a:gd name="connsiteY6" fmla="*/ 5666 h 8999"/>
                <a:gd name="connsiteX7" fmla="*/ 9926 w 10009"/>
                <a:gd name="connsiteY7" fmla="*/ 2153 h 8999"/>
                <a:gd name="connsiteX8" fmla="*/ 133 w 10009"/>
                <a:gd name="connsiteY8" fmla="*/ 0 h 8999"/>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39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604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94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94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851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133" y="0"/>
                  </a:moveTo>
                  <a:cubicBezTo>
                    <a:pt x="92" y="1375"/>
                    <a:pt x="30" y="3353"/>
                    <a:pt x="9" y="4125"/>
                  </a:cubicBezTo>
                  <a:cubicBezTo>
                    <a:pt x="-12" y="4897"/>
                    <a:pt x="9" y="4465"/>
                    <a:pt x="9" y="4635"/>
                  </a:cubicBezTo>
                  <a:cubicBezTo>
                    <a:pt x="209" y="7701"/>
                    <a:pt x="2207" y="10000"/>
                    <a:pt x="4605" y="10000"/>
                  </a:cubicBezTo>
                  <a:lnTo>
                    <a:pt x="7103" y="10000"/>
                  </a:lnTo>
                  <a:cubicBezTo>
                    <a:pt x="8701" y="10000"/>
                    <a:pt x="10000" y="8340"/>
                    <a:pt x="10000" y="6424"/>
                  </a:cubicBezTo>
                  <a:lnTo>
                    <a:pt x="10000" y="6296"/>
                  </a:lnTo>
                  <a:cubicBezTo>
                    <a:pt x="10000" y="2836"/>
                    <a:pt x="9906" y="2688"/>
                    <a:pt x="9906" y="2688"/>
                  </a:cubicBezTo>
                  <a:cubicBezTo>
                    <a:pt x="4332" y="3211"/>
                    <a:pt x="2856" y="1751"/>
                    <a:pt x="133" y="0"/>
                  </a:cubicBezTo>
                  <a:close/>
                </a:path>
              </a:pathLst>
            </a:custGeom>
            <a:noFill/>
            <a:ln w="1905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nvGrpSpPr>
            <p:cNvPr id="410" name="Group 409">
              <a:extLst>
                <a:ext uri="{FF2B5EF4-FFF2-40B4-BE49-F238E27FC236}">
                  <a16:creationId xmlns:a16="http://schemas.microsoft.com/office/drawing/2014/main" id="{04E04FDC-F474-4CE9-8583-3A332B624D12}"/>
                </a:ext>
              </a:extLst>
            </p:cNvPr>
            <p:cNvGrpSpPr/>
            <p:nvPr/>
          </p:nvGrpSpPr>
          <p:grpSpPr>
            <a:xfrm>
              <a:off x="1448946" y="2686902"/>
              <a:ext cx="808445" cy="551276"/>
              <a:chOff x="2054370" y="1372627"/>
              <a:chExt cx="644704" cy="439622"/>
            </a:xfrm>
            <a:solidFill>
              <a:schemeClr val="tx1"/>
            </a:solidFill>
          </p:grpSpPr>
          <p:sp>
            <p:nvSpPr>
              <p:cNvPr id="417" name="Freeform 171">
                <a:extLst>
                  <a:ext uri="{FF2B5EF4-FFF2-40B4-BE49-F238E27FC236}">
                    <a16:creationId xmlns:a16="http://schemas.microsoft.com/office/drawing/2014/main" id="{EC7678EE-C5EB-431D-B0F3-975F9331F73F}"/>
                  </a:ext>
                </a:extLst>
              </p:cNvPr>
              <p:cNvSpPr>
                <a:spLocks/>
              </p:cNvSpPr>
              <p:nvPr/>
            </p:nvSpPr>
            <p:spPr bwMode="auto">
              <a:xfrm>
                <a:off x="2054370" y="1372627"/>
                <a:ext cx="546129" cy="439622"/>
              </a:xfrm>
              <a:custGeom>
                <a:avLst/>
                <a:gdLst>
                  <a:gd name="T0" fmla="*/ 147 w 232"/>
                  <a:gd name="T1" fmla="*/ 0 h 186"/>
                  <a:gd name="T2" fmla="*/ 232 w 232"/>
                  <a:gd name="T3" fmla="*/ 85 h 186"/>
                  <a:gd name="T4" fmla="*/ 224 w 232"/>
                  <a:gd name="T5" fmla="*/ 88 h 186"/>
                  <a:gd name="T6" fmla="*/ 173 w 232"/>
                  <a:gd name="T7" fmla="*/ 97 h 186"/>
                  <a:gd name="T8" fmla="*/ 141 w 232"/>
                  <a:gd name="T9" fmla="*/ 76 h 186"/>
                  <a:gd name="T10" fmla="*/ 121 w 232"/>
                  <a:gd name="T11" fmla="*/ 62 h 186"/>
                  <a:gd name="T12" fmla="*/ 119 w 232"/>
                  <a:gd name="T13" fmla="*/ 62 h 186"/>
                  <a:gd name="T14" fmla="*/ 80 w 232"/>
                  <a:gd name="T15" fmla="*/ 102 h 186"/>
                  <a:gd name="T16" fmla="*/ 80 w 232"/>
                  <a:gd name="T17" fmla="*/ 142 h 186"/>
                  <a:gd name="T18" fmla="*/ 35 w 232"/>
                  <a:gd name="T19" fmla="*/ 186 h 186"/>
                  <a:gd name="T20" fmla="*/ 0 w 232"/>
                  <a:gd name="T21" fmla="*/ 186 h 186"/>
                  <a:gd name="T22" fmla="*/ 0 w 232"/>
                  <a:gd name="T23" fmla="*/ 95 h 186"/>
                  <a:gd name="T24" fmla="*/ 26 w 232"/>
                  <a:gd name="T25" fmla="*/ 48 h 186"/>
                  <a:gd name="T26" fmla="*/ 96 w 232"/>
                  <a:gd name="T27" fmla="*/ 0 h 186"/>
                  <a:gd name="T28" fmla="*/ 147 w 232"/>
                  <a:gd name="T2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186">
                    <a:moveTo>
                      <a:pt x="147" y="0"/>
                    </a:moveTo>
                    <a:cubicBezTo>
                      <a:pt x="201" y="0"/>
                      <a:pt x="232" y="31"/>
                      <a:pt x="232" y="85"/>
                    </a:cubicBezTo>
                    <a:cubicBezTo>
                      <a:pt x="224" y="88"/>
                      <a:pt x="224" y="88"/>
                      <a:pt x="224" y="88"/>
                    </a:cubicBezTo>
                    <a:cubicBezTo>
                      <a:pt x="173" y="97"/>
                      <a:pt x="173" y="97"/>
                      <a:pt x="173" y="97"/>
                    </a:cubicBezTo>
                    <a:cubicBezTo>
                      <a:pt x="159" y="97"/>
                      <a:pt x="146" y="89"/>
                      <a:pt x="141" y="76"/>
                    </a:cubicBezTo>
                    <a:cubicBezTo>
                      <a:pt x="137" y="68"/>
                      <a:pt x="130" y="62"/>
                      <a:pt x="121" y="62"/>
                    </a:cubicBezTo>
                    <a:cubicBezTo>
                      <a:pt x="119" y="62"/>
                      <a:pt x="119" y="62"/>
                      <a:pt x="119" y="62"/>
                    </a:cubicBezTo>
                    <a:cubicBezTo>
                      <a:pt x="97" y="62"/>
                      <a:pt x="80" y="80"/>
                      <a:pt x="80" y="102"/>
                    </a:cubicBezTo>
                    <a:cubicBezTo>
                      <a:pt x="80" y="142"/>
                      <a:pt x="80" y="142"/>
                      <a:pt x="80" y="142"/>
                    </a:cubicBezTo>
                    <a:cubicBezTo>
                      <a:pt x="80" y="166"/>
                      <a:pt x="60" y="186"/>
                      <a:pt x="35" y="186"/>
                    </a:cubicBezTo>
                    <a:cubicBezTo>
                      <a:pt x="0" y="186"/>
                      <a:pt x="0" y="186"/>
                      <a:pt x="0" y="186"/>
                    </a:cubicBezTo>
                    <a:cubicBezTo>
                      <a:pt x="0" y="95"/>
                      <a:pt x="0" y="95"/>
                      <a:pt x="0" y="95"/>
                    </a:cubicBezTo>
                    <a:cubicBezTo>
                      <a:pt x="0" y="72"/>
                      <a:pt x="6" y="57"/>
                      <a:pt x="26" y="48"/>
                    </a:cubicBezTo>
                    <a:cubicBezTo>
                      <a:pt x="30" y="21"/>
                      <a:pt x="66" y="0"/>
                      <a:pt x="96" y="0"/>
                    </a:cubicBezTo>
                    <a:lnTo>
                      <a:pt x="147" y="0"/>
                    </a:lnTo>
                    <a:close/>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8" name="Freeform 185">
                <a:extLst>
                  <a:ext uri="{FF2B5EF4-FFF2-40B4-BE49-F238E27FC236}">
                    <a16:creationId xmlns:a16="http://schemas.microsoft.com/office/drawing/2014/main" id="{07EC92B5-A642-4DC7-8367-4C5E2B28D0E2}"/>
                  </a:ext>
                </a:extLst>
              </p:cNvPr>
              <p:cNvSpPr>
                <a:spLocks/>
              </p:cNvSpPr>
              <p:nvPr/>
            </p:nvSpPr>
            <p:spPr bwMode="auto">
              <a:xfrm>
                <a:off x="2108756" y="1372627"/>
                <a:ext cx="573322" cy="415828"/>
              </a:xfrm>
              <a:custGeom>
                <a:avLst/>
                <a:gdLst>
                  <a:gd name="T0" fmla="*/ 0 w 244"/>
                  <a:gd name="T1" fmla="*/ 87 h 176"/>
                  <a:gd name="T2" fmla="*/ 87 w 244"/>
                  <a:gd name="T3" fmla="*/ 0 h 176"/>
                  <a:gd name="T4" fmla="*/ 88 w 244"/>
                  <a:gd name="T5" fmla="*/ 0 h 176"/>
                  <a:gd name="T6" fmla="*/ 244 w 244"/>
                  <a:gd name="T7" fmla="*/ 0 h 176"/>
                  <a:gd name="T8" fmla="*/ 244 w 244"/>
                  <a:gd name="T9" fmla="*/ 50 h 176"/>
                  <a:gd name="T10" fmla="*/ 193 w 244"/>
                  <a:gd name="T11" fmla="*/ 101 h 176"/>
                  <a:gd name="T12" fmla="*/ 85 w 244"/>
                  <a:gd name="T13" fmla="*/ 101 h 176"/>
                  <a:gd name="T14" fmla="*/ 52 w 244"/>
                  <a:gd name="T15" fmla="*/ 127 h 176"/>
                  <a:gd name="T16" fmla="*/ 45 w 244"/>
                  <a:gd name="T17" fmla="*/ 162 h 176"/>
                  <a:gd name="T18" fmla="*/ 21 w 244"/>
                  <a:gd name="T19" fmla="*/ 165 h 176"/>
                  <a:gd name="T20" fmla="*/ 0 w 244"/>
                  <a:gd name="T21" fmla="*/ 147 h 176"/>
                  <a:gd name="T22" fmla="*/ 0 w 244"/>
                  <a:gd name="T23" fmla="*/ 8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76">
                    <a:moveTo>
                      <a:pt x="0" y="87"/>
                    </a:moveTo>
                    <a:cubicBezTo>
                      <a:pt x="0" y="39"/>
                      <a:pt x="39" y="0"/>
                      <a:pt x="87" y="0"/>
                    </a:cubicBezTo>
                    <a:cubicBezTo>
                      <a:pt x="88" y="0"/>
                      <a:pt x="88" y="0"/>
                      <a:pt x="88" y="0"/>
                    </a:cubicBezTo>
                    <a:cubicBezTo>
                      <a:pt x="244" y="0"/>
                      <a:pt x="244" y="0"/>
                      <a:pt x="244" y="0"/>
                    </a:cubicBezTo>
                    <a:cubicBezTo>
                      <a:pt x="244" y="50"/>
                      <a:pt x="244" y="50"/>
                      <a:pt x="244" y="50"/>
                    </a:cubicBezTo>
                    <a:cubicBezTo>
                      <a:pt x="244" y="78"/>
                      <a:pt x="221" y="101"/>
                      <a:pt x="193" y="101"/>
                    </a:cubicBezTo>
                    <a:cubicBezTo>
                      <a:pt x="85" y="101"/>
                      <a:pt x="85" y="101"/>
                      <a:pt x="85" y="101"/>
                    </a:cubicBezTo>
                    <a:cubicBezTo>
                      <a:pt x="69" y="101"/>
                      <a:pt x="56" y="112"/>
                      <a:pt x="52" y="127"/>
                    </a:cubicBezTo>
                    <a:cubicBezTo>
                      <a:pt x="45" y="162"/>
                      <a:pt x="45" y="162"/>
                      <a:pt x="45" y="162"/>
                    </a:cubicBezTo>
                    <a:cubicBezTo>
                      <a:pt x="42" y="174"/>
                      <a:pt x="27" y="176"/>
                      <a:pt x="21" y="165"/>
                    </a:cubicBezTo>
                    <a:cubicBezTo>
                      <a:pt x="0" y="147"/>
                      <a:pt x="0" y="147"/>
                      <a:pt x="0" y="147"/>
                    </a:cubicBezTo>
                    <a:cubicBezTo>
                      <a:pt x="0" y="87"/>
                      <a:pt x="0" y="87"/>
                      <a:pt x="0" y="87"/>
                    </a:cubicBezTo>
                    <a:close/>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9" name="Freeform 187">
                <a:extLst>
                  <a:ext uri="{FF2B5EF4-FFF2-40B4-BE49-F238E27FC236}">
                    <a16:creationId xmlns:a16="http://schemas.microsoft.com/office/drawing/2014/main" id="{A17FA21D-F21D-455C-A4AF-16C5D8E86A80}"/>
                  </a:ext>
                </a:extLst>
              </p:cNvPr>
              <p:cNvSpPr>
                <a:spLocks/>
              </p:cNvSpPr>
              <p:nvPr/>
            </p:nvSpPr>
            <p:spPr bwMode="auto">
              <a:xfrm>
                <a:off x="2567641" y="1450808"/>
                <a:ext cx="131433" cy="158627"/>
              </a:xfrm>
              <a:custGeom>
                <a:avLst/>
                <a:gdLst>
                  <a:gd name="T0" fmla="*/ 8 w 56"/>
                  <a:gd name="T1" fmla="*/ 0 h 67"/>
                  <a:gd name="T2" fmla="*/ 56 w 56"/>
                  <a:gd name="T3" fmla="*/ 0 h 67"/>
                  <a:gd name="T4" fmla="*/ 56 w 56"/>
                  <a:gd name="T5" fmla="*/ 11 h 67"/>
                  <a:gd name="T6" fmla="*/ 0 w 56"/>
                  <a:gd name="T7" fmla="*/ 67 h 67"/>
                </a:gdLst>
                <a:ahLst/>
                <a:cxnLst>
                  <a:cxn ang="0">
                    <a:pos x="T0" y="T1"/>
                  </a:cxn>
                  <a:cxn ang="0">
                    <a:pos x="T2" y="T3"/>
                  </a:cxn>
                  <a:cxn ang="0">
                    <a:pos x="T4" y="T5"/>
                  </a:cxn>
                  <a:cxn ang="0">
                    <a:pos x="T6" y="T7"/>
                  </a:cxn>
                </a:cxnLst>
                <a:rect l="0" t="0" r="r" b="b"/>
                <a:pathLst>
                  <a:path w="56" h="67">
                    <a:moveTo>
                      <a:pt x="8" y="0"/>
                    </a:moveTo>
                    <a:cubicBezTo>
                      <a:pt x="56" y="0"/>
                      <a:pt x="56" y="0"/>
                      <a:pt x="56" y="0"/>
                    </a:cubicBezTo>
                    <a:cubicBezTo>
                      <a:pt x="56" y="11"/>
                      <a:pt x="56" y="11"/>
                      <a:pt x="56" y="11"/>
                    </a:cubicBezTo>
                    <a:cubicBezTo>
                      <a:pt x="56" y="42"/>
                      <a:pt x="31" y="67"/>
                      <a:pt x="0" y="67"/>
                    </a:cubicBezTo>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0" name="Freeform 188">
                <a:extLst>
                  <a:ext uri="{FF2B5EF4-FFF2-40B4-BE49-F238E27FC236}">
                    <a16:creationId xmlns:a16="http://schemas.microsoft.com/office/drawing/2014/main" id="{B19E8086-0D1D-4FD2-BC84-BB03783BBCC9}"/>
                  </a:ext>
                </a:extLst>
              </p:cNvPr>
              <p:cNvSpPr>
                <a:spLocks/>
              </p:cNvSpPr>
              <p:nvPr/>
            </p:nvSpPr>
            <p:spPr bwMode="auto">
              <a:xfrm>
                <a:off x="2567641" y="1450808"/>
                <a:ext cx="131433" cy="158627"/>
              </a:xfrm>
              <a:custGeom>
                <a:avLst/>
                <a:gdLst>
                  <a:gd name="T0" fmla="*/ 8 w 56"/>
                  <a:gd name="T1" fmla="*/ 0 h 67"/>
                  <a:gd name="T2" fmla="*/ 56 w 56"/>
                  <a:gd name="T3" fmla="*/ 0 h 67"/>
                  <a:gd name="T4" fmla="*/ 56 w 56"/>
                  <a:gd name="T5" fmla="*/ 11 h 67"/>
                  <a:gd name="T6" fmla="*/ 0 w 56"/>
                  <a:gd name="T7" fmla="*/ 67 h 67"/>
                </a:gdLst>
                <a:ahLst/>
                <a:cxnLst>
                  <a:cxn ang="0">
                    <a:pos x="T0" y="T1"/>
                  </a:cxn>
                  <a:cxn ang="0">
                    <a:pos x="T2" y="T3"/>
                  </a:cxn>
                  <a:cxn ang="0">
                    <a:pos x="T4" y="T5"/>
                  </a:cxn>
                  <a:cxn ang="0">
                    <a:pos x="T6" y="T7"/>
                  </a:cxn>
                </a:cxnLst>
                <a:rect l="0" t="0" r="r" b="b"/>
                <a:pathLst>
                  <a:path w="56" h="67">
                    <a:moveTo>
                      <a:pt x="8" y="0"/>
                    </a:moveTo>
                    <a:cubicBezTo>
                      <a:pt x="56" y="0"/>
                      <a:pt x="56" y="0"/>
                      <a:pt x="56" y="0"/>
                    </a:cubicBezTo>
                    <a:cubicBezTo>
                      <a:pt x="56" y="11"/>
                      <a:pt x="56" y="11"/>
                      <a:pt x="56" y="11"/>
                    </a:cubicBezTo>
                    <a:cubicBezTo>
                      <a:pt x="56" y="42"/>
                      <a:pt x="31" y="67"/>
                      <a:pt x="0" y="67"/>
                    </a:cubicBezTo>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sp>
          <p:nvSpPr>
            <p:cNvPr id="411" name="Freeform 145">
              <a:extLst>
                <a:ext uri="{FF2B5EF4-FFF2-40B4-BE49-F238E27FC236}">
                  <a16:creationId xmlns:a16="http://schemas.microsoft.com/office/drawing/2014/main" id="{9402B325-20BC-4734-BC85-31A5017C1026}"/>
                </a:ext>
              </a:extLst>
            </p:cNvPr>
            <p:cNvSpPr>
              <a:spLocks/>
            </p:cNvSpPr>
            <p:nvPr/>
          </p:nvSpPr>
          <p:spPr bwMode="auto">
            <a:xfrm>
              <a:off x="1581793" y="4395432"/>
              <a:ext cx="301213" cy="61095"/>
            </a:xfrm>
            <a:custGeom>
              <a:avLst/>
              <a:gdLst>
                <a:gd name="T0" fmla="*/ 97 w 102"/>
                <a:gd name="T1" fmla="*/ 21 h 21"/>
                <a:gd name="T2" fmla="*/ 6 w 102"/>
                <a:gd name="T3" fmla="*/ 21 h 21"/>
                <a:gd name="T4" fmla="*/ 0 w 102"/>
                <a:gd name="T5" fmla="*/ 16 h 21"/>
                <a:gd name="T6" fmla="*/ 0 w 102"/>
                <a:gd name="T7" fmla="*/ 6 h 21"/>
                <a:gd name="T8" fmla="*/ 6 w 102"/>
                <a:gd name="T9" fmla="*/ 0 h 21"/>
                <a:gd name="T10" fmla="*/ 97 w 102"/>
                <a:gd name="T11" fmla="*/ 0 h 21"/>
                <a:gd name="T12" fmla="*/ 102 w 102"/>
                <a:gd name="T13" fmla="*/ 6 h 21"/>
                <a:gd name="T14" fmla="*/ 102 w 102"/>
                <a:gd name="T15" fmla="*/ 16 h 21"/>
                <a:gd name="T16" fmla="*/ 97 w 10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1">
                  <a:moveTo>
                    <a:pt x="97" y="21"/>
                  </a:moveTo>
                  <a:cubicBezTo>
                    <a:pt x="6" y="21"/>
                    <a:pt x="6" y="21"/>
                    <a:pt x="6" y="21"/>
                  </a:cubicBezTo>
                  <a:cubicBezTo>
                    <a:pt x="3" y="21"/>
                    <a:pt x="0" y="19"/>
                    <a:pt x="0" y="16"/>
                  </a:cubicBezTo>
                  <a:cubicBezTo>
                    <a:pt x="0" y="6"/>
                    <a:pt x="0" y="6"/>
                    <a:pt x="0" y="6"/>
                  </a:cubicBezTo>
                  <a:cubicBezTo>
                    <a:pt x="0" y="3"/>
                    <a:pt x="3" y="0"/>
                    <a:pt x="6" y="0"/>
                  </a:cubicBezTo>
                  <a:cubicBezTo>
                    <a:pt x="97" y="0"/>
                    <a:pt x="97" y="0"/>
                    <a:pt x="97" y="0"/>
                  </a:cubicBezTo>
                  <a:cubicBezTo>
                    <a:pt x="99" y="0"/>
                    <a:pt x="102" y="3"/>
                    <a:pt x="102" y="6"/>
                  </a:cubicBezTo>
                  <a:cubicBezTo>
                    <a:pt x="102" y="16"/>
                    <a:pt x="102" y="16"/>
                    <a:pt x="102" y="16"/>
                  </a:cubicBezTo>
                  <a:cubicBezTo>
                    <a:pt x="102" y="19"/>
                    <a:pt x="99" y="21"/>
                    <a:pt x="97" y="21"/>
                  </a:cubicBezTo>
                  <a:close/>
                </a:path>
              </a:pathLst>
            </a:custGeom>
            <a:solidFill>
              <a:schemeClr val="tx1"/>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2" name="Freeform 148">
              <a:extLst>
                <a:ext uri="{FF2B5EF4-FFF2-40B4-BE49-F238E27FC236}">
                  <a16:creationId xmlns:a16="http://schemas.microsoft.com/office/drawing/2014/main" id="{ACD99B55-26B4-415D-AB2F-C8C01612FAA8}"/>
                </a:ext>
              </a:extLst>
            </p:cNvPr>
            <p:cNvSpPr>
              <a:spLocks/>
            </p:cNvSpPr>
            <p:nvPr/>
          </p:nvSpPr>
          <p:spPr bwMode="auto">
            <a:xfrm>
              <a:off x="1622996" y="4332916"/>
              <a:ext cx="218805" cy="62516"/>
            </a:xfrm>
            <a:custGeom>
              <a:avLst/>
              <a:gdLst>
                <a:gd name="T0" fmla="*/ 74 w 74"/>
                <a:gd name="T1" fmla="*/ 21 h 21"/>
                <a:gd name="T2" fmla="*/ 0 w 74"/>
                <a:gd name="T3" fmla="*/ 21 h 21"/>
                <a:gd name="T4" fmla="*/ 0 w 74"/>
                <a:gd name="T5" fmla="*/ 17 h 21"/>
                <a:gd name="T6" fmla="*/ 8 w 74"/>
                <a:gd name="T7" fmla="*/ 7 h 21"/>
                <a:gd name="T8" fmla="*/ 64 w 74"/>
                <a:gd name="T9" fmla="*/ 1 h 21"/>
                <a:gd name="T10" fmla="*/ 74 w 74"/>
                <a:gd name="T11" fmla="*/ 10 h 21"/>
                <a:gd name="T12" fmla="*/ 74 w 7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74" y="21"/>
                  </a:moveTo>
                  <a:cubicBezTo>
                    <a:pt x="0" y="21"/>
                    <a:pt x="0" y="21"/>
                    <a:pt x="0" y="21"/>
                  </a:cubicBezTo>
                  <a:cubicBezTo>
                    <a:pt x="0" y="17"/>
                    <a:pt x="0" y="17"/>
                    <a:pt x="0" y="17"/>
                  </a:cubicBezTo>
                  <a:cubicBezTo>
                    <a:pt x="0" y="12"/>
                    <a:pt x="4" y="8"/>
                    <a:pt x="8" y="7"/>
                  </a:cubicBezTo>
                  <a:cubicBezTo>
                    <a:pt x="64" y="1"/>
                    <a:pt x="64" y="1"/>
                    <a:pt x="64" y="1"/>
                  </a:cubicBezTo>
                  <a:cubicBezTo>
                    <a:pt x="69" y="0"/>
                    <a:pt x="74" y="4"/>
                    <a:pt x="74" y="10"/>
                  </a:cubicBezTo>
                  <a:lnTo>
                    <a:pt x="74" y="21"/>
                  </a:lnTo>
                  <a:close/>
                </a:path>
              </a:pathLst>
            </a:custGeom>
            <a:solidFill>
              <a:schemeClr val="tx1"/>
            </a:solidFill>
            <a:ln w="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3" name="Freeform 200">
              <a:extLst>
                <a:ext uri="{FF2B5EF4-FFF2-40B4-BE49-F238E27FC236}">
                  <a16:creationId xmlns:a16="http://schemas.microsoft.com/office/drawing/2014/main" id="{E557FA2C-0C5B-4D77-8096-A4DA7ADF8898}"/>
                </a:ext>
              </a:extLst>
            </p:cNvPr>
            <p:cNvSpPr>
              <a:spLocks noEditPoints="1"/>
            </p:cNvSpPr>
            <p:nvPr/>
          </p:nvSpPr>
          <p:spPr bwMode="auto">
            <a:xfrm>
              <a:off x="1826883" y="3140143"/>
              <a:ext cx="99457" cy="103719"/>
            </a:xfrm>
            <a:custGeom>
              <a:avLst/>
              <a:gdLst>
                <a:gd name="T0" fmla="*/ 34 w 34"/>
                <a:gd name="T1" fmla="*/ 18 h 35"/>
                <a:gd name="T2" fmla="*/ 34 w 34"/>
                <a:gd name="T3" fmla="*/ 18 h 35"/>
                <a:gd name="T4" fmla="*/ 34 w 34"/>
                <a:gd name="T5" fmla="*/ 18 h 35"/>
                <a:gd name="T6" fmla="*/ 17 w 34"/>
                <a:gd name="T7" fmla="*/ 0 h 35"/>
                <a:gd name="T8" fmla="*/ 0 w 34"/>
                <a:gd name="T9" fmla="*/ 18 h 35"/>
                <a:gd name="T10" fmla="*/ 0 w 34"/>
                <a:gd name="T11" fmla="*/ 18 h 35"/>
                <a:gd name="T12" fmla="*/ 17 w 34"/>
                <a:gd name="T13" fmla="*/ 35 h 35"/>
                <a:gd name="T14" fmla="*/ 34 w 34"/>
                <a:gd name="T15" fmla="*/ 18 h 35"/>
                <a:gd name="T16" fmla="*/ 30 w 34"/>
                <a:gd name="T17" fmla="*/ 18 h 35"/>
                <a:gd name="T18" fmla="*/ 29 w 34"/>
                <a:gd name="T19" fmla="*/ 18 h 35"/>
                <a:gd name="T20" fmla="*/ 30 w 34"/>
                <a:gd name="T21" fmla="*/ 19 h 35"/>
                <a:gd name="T22" fmla="*/ 23 w 34"/>
                <a:gd name="T23" fmla="*/ 26 h 35"/>
                <a:gd name="T24" fmla="*/ 22 w 34"/>
                <a:gd name="T25" fmla="*/ 26 h 35"/>
                <a:gd name="T26" fmla="*/ 17 w 34"/>
                <a:gd name="T27" fmla="*/ 27 h 35"/>
                <a:gd name="T28" fmla="*/ 8 w 34"/>
                <a:gd name="T29" fmla="*/ 18 h 35"/>
                <a:gd name="T30" fmla="*/ 17 w 34"/>
                <a:gd name="T31" fmla="*/ 8 h 35"/>
                <a:gd name="T32" fmla="*/ 25 w 34"/>
                <a:gd name="T33" fmla="*/ 12 h 35"/>
                <a:gd name="T34" fmla="*/ 29 w 34"/>
                <a:gd name="T35" fmla="*/ 18 h 35"/>
                <a:gd name="T36" fmla="*/ 30 w 34"/>
                <a:gd name="T37" fmla="*/ 18 h 35"/>
                <a:gd name="T38" fmla="*/ 34 w 34"/>
                <a:gd name="T39" fmla="*/ 18 h 35"/>
                <a:gd name="T40" fmla="*/ 34 w 34"/>
                <a:gd name="T41" fmla="*/ 18 h 35"/>
                <a:gd name="T42" fmla="*/ 34 w 34"/>
                <a:gd name="T43" fmla="*/ 16 h 35"/>
                <a:gd name="T44" fmla="*/ 17 w 34"/>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35">
                  <a:moveTo>
                    <a:pt x="34" y="18"/>
                  </a:moveTo>
                  <a:cubicBezTo>
                    <a:pt x="34" y="18"/>
                    <a:pt x="34" y="18"/>
                    <a:pt x="34" y="18"/>
                  </a:cubicBezTo>
                  <a:cubicBezTo>
                    <a:pt x="34" y="18"/>
                    <a:pt x="34" y="18"/>
                    <a:pt x="34" y="18"/>
                  </a:cubicBezTo>
                  <a:moveTo>
                    <a:pt x="17" y="0"/>
                  </a:moveTo>
                  <a:cubicBezTo>
                    <a:pt x="7" y="0"/>
                    <a:pt x="0" y="8"/>
                    <a:pt x="0" y="18"/>
                  </a:cubicBezTo>
                  <a:cubicBezTo>
                    <a:pt x="0" y="18"/>
                    <a:pt x="0" y="18"/>
                    <a:pt x="0" y="18"/>
                  </a:cubicBezTo>
                  <a:cubicBezTo>
                    <a:pt x="0" y="27"/>
                    <a:pt x="7" y="35"/>
                    <a:pt x="17" y="35"/>
                  </a:cubicBezTo>
                  <a:cubicBezTo>
                    <a:pt x="27" y="35"/>
                    <a:pt x="34" y="27"/>
                    <a:pt x="34" y="18"/>
                  </a:cubicBezTo>
                  <a:cubicBezTo>
                    <a:pt x="30" y="18"/>
                    <a:pt x="30" y="18"/>
                    <a:pt x="30" y="18"/>
                  </a:cubicBezTo>
                  <a:cubicBezTo>
                    <a:pt x="29" y="18"/>
                    <a:pt x="29" y="18"/>
                    <a:pt x="29" y="18"/>
                  </a:cubicBezTo>
                  <a:cubicBezTo>
                    <a:pt x="29" y="18"/>
                    <a:pt x="30" y="19"/>
                    <a:pt x="30" y="19"/>
                  </a:cubicBezTo>
                  <a:cubicBezTo>
                    <a:pt x="30" y="23"/>
                    <a:pt x="26" y="26"/>
                    <a:pt x="23" y="26"/>
                  </a:cubicBezTo>
                  <a:cubicBezTo>
                    <a:pt x="22" y="26"/>
                    <a:pt x="22" y="26"/>
                    <a:pt x="22" y="26"/>
                  </a:cubicBezTo>
                  <a:cubicBezTo>
                    <a:pt x="20" y="27"/>
                    <a:pt x="19" y="27"/>
                    <a:pt x="17" y="27"/>
                  </a:cubicBezTo>
                  <a:cubicBezTo>
                    <a:pt x="12" y="27"/>
                    <a:pt x="8" y="23"/>
                    <a:pt x="8" y="18"/>
                  </a:cubicBezTo>
                  <a:cubicBezTo>
                    <a:pt x="8" y="13"/>
                    <a:pt x="12" y="8"/>
                    <a:pt x="17" y="8"/>
                  </a:cubicBezTo>
                  <a:cubicBezTo>
                    <a:pt x="20" y="8"/>
                    <a:pt x="23" y="10"/>
                    <a:pt x="25" y="12"/>
                  </a:cubicBezTo>
                  <a:cubicBezTo>
                    <a:pt x="27" y="13"/>
                    <a:pt x="29" y="15"/>
                    <a:pt x="29" y="18"/>
                  </a:cubicBezTo>
                  <a:cubicBezTo>
                    <a:pt x="30" y="18"/>
                    <a:pt x="30" y="18"/>
                    <a:pt x="30" y="18"/>
                  </a:cubicBezTo>
                  <a:cubicBezTo>
                    <a:pt x="34" y="18"/>
                    <a:pt x="34" y="18"/>
                    <a:pt x="34" y="18"/>
                  </a:cubicBezTo>
                  <a:cubicBezTo>
                    <a:pt x="34" y="18"/>
                    <a:pt x="34" y="18"/>
                    <a:pt x="34" y="18"/>
                  </a:cubicBezTo>
                  <a:cubicBezTo>
                    <a:pt x="34" y="17"/>
                    <a:pt x="34" y="16"/>
                    <a:pt x="34" y="16"/>
                  </a:cubicBezTo>
                  <a:cubicBezTo>
                    <a:pt x="33" y="7"/>
                    <a:pt x="26" y="0"/>
                    <a:pt x="1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4" name="Freeform 201">
              <a:extLst>
                <a:ext uri="{FF2B5EF4-FFF2-40B4-BE49-F238E27FC236}">
                  <a16:creationId xmlns:a16="http://schemas.microsoft.com/office/drawing/2014/main" id="{3F579C62-695B-4F93-8F61-4235B1614D76}"/>
                </a:ext>
              </a:extLst>
            </p:cNvPr>
            <p:cNvSpPr>
              <a:spLocks/>
            </p:cNvSpPr>
            <p:nvPr/>
          </p:nvSpPr>
          <p:spPr bwMode="auto">
            <a:xfrm>
              <a:off x="1873770" y="3175663"/>
              <a:ext cx="41203" cy="41203"/>
            </a:xfrm>
            <a:custGeom>
              <a:avLst/>
              <a:gdLst>
                <a:gd name="T0" fmla="*/ 7 w 14"/>
                <a:gd name="T1" fmla="*/ 0 h 14"/>
                <a:gd name="T2" fmla="*/ 0 w 14"/>
                <a:gd name="T3" fmla="*/ 7 h 14"/>
                <a:gd name="T4" fmla="*/ 6 w 14"/>
                <a:gd name="T5" fmla="*/ 14 h 14"/>
                <a:gd name="T6" fmla="*/ 7 w 14"/>
                <a:gd name="T7" fmla="*/ 14 h 14"/>
                <a:gd name="T8" fmla="*/ 14 w 14"/>
                <a:gd name="T9" fmla="*/ 7 h 14"/>
                <a:gd name="T10" fmla="*/ 13 w 14"/>
                <a:gd name="T11" fmla="*/ 6 h 14"/>
                <a:gd name="T12" fmla="*/ 13 w 14"/>
                <a:gd name="T13" fmla="*/ 6 h 14"/>
                <a:gd name="T14" fmla="*/ 9 w 14"/>
                <a:gd name="T15" fmla="*/ 0 h 14"/>
                <a:gd name="T16" fmla="*/ 7 w 1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4">
                  <a:moveTo>
                    <a:pt x="7" y="0"/>
                  </a:moveTo>
                  <a:cubicBezTo>
                    <a:pt x="3" y="0"/>
                    <a:pt x="0" y="3"/>
                    <a:pt x="0" y="7"/>
                  </a:cubicBezTo>
                  <a:cubicBezTo>
                    <a:pt x="0" y="11"/>
                    <a:pt x="2" y="14"/>
                    <a:pt x="6" y="14"/>
                  </a:cubicBezTo>
                  <a:cubicBezTo>
                    <a:pt x="6" y="14"/>
                    <a:pt x="6" y="14"/>
                    <a:pt x="7" y="14"/>
                  </a:cubicBezTo>
                  <a:cubicBezTo>
                    <a:pt x="10" y="14"/>
                    <a:pt x="14" y="11"/>
                    <a:pt x="14" y="7"/>
                  </a:cubicBezTo>
                  <a:cubicBezTo>
                    <a:pt x="14" y="7"/>
                    <a:pt x="13" y="6"/>
                    <a:pt x="13" y="6"/>
                  </a:cubicBezTo>
                  <a:cubicBezTo>
                    <a:pt x="13" y="6"/>
                    <a:pt x="13" y="6"/>
                    <a:pt x="13" y="6"/>
                  </a:cubicBezTo>
                  <a:cubicBezTo>
                    <a:pt x="13" y="3"/>
                    <a:pt x="11" y="1"/>
                    <a:pt x="9" y="0"/>
                  </a:cubicBezTo>
                  <a:cubicBezTo>
                    <a:pt x="8" y="0"/>
                    <a:pt x="7" y="0"/>
                    <a:pt x="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5" name="Freeform 195">
              <a:extLst>
                <a:ext uri="{FF2B5EF4-FFF2-40B4-BE49-F238E27FC236}">
                  <a16:creationId xmlns:a16="http://schemas.microsoft.com/office/drawing/2014/main" id="{71E3D9B9-BA92-406C-AFF9-B3C4CBEE77DC}"/>
                </a:ext>
              </a:extLst>
            </p:cNvPr>
            <p:cNvSpPr>
              <a:spLocks noEditPoints="1"/>
            </p:cNvSpPr>
            <p:nvPr/>
          </p:nvSpPr>
          <p:spPr bwMode="auto">
            <a:xfrm>
              <a:off x="2074105" y="3140143"/>
              <a:ext cx="103719" cy="103719"/>
            </a:xfrm>
            <a:custGeom>
              <a:avLst/>
              <a:gdLst>
                <a:gd name="T0" fmla="*/ 35 w 35"/>
                <a:gd name="T1" fmla="*/ 18 h 35"/>
                <a:gd name="T2" fmla="*/ 35 w 35"/>
                <a:gd name="T3" fmla="*/ 18 h 35"/>
                <a:gd name="T4" fmla="*/ 35 w 35"/>
                <a:gd name="T5" fmla="*/ 18 h 35"/>
                <a:gd name="T6" fmla="*/ 17 w 35"/>
                <a:gd name="T7" fmla="*/ 0 h 35"/>
                <a:gd name="T8" fmla="*/ 0 w 35"/>
                <a:gd name="T9" fmla="*/ 18 h 35"/>
                <a:gd name="T10" fmla="*/ 0 w 35"/>
                <a:gd name="T11" fmla="*/ 18 h 35"/>
                <a:gd name="T12" fmla="*/ 17 w 35"/>
                <a:gd name="T13" fmla="*/ 35 h 35"/>
                <a:gd name="T14" fmla="*/ 29 w 35"/>
                <a:gd name="T15" fmla="*/ 31 h 35"/>
                <a:gd name="T16" fmla="*/ 35 w 35"/>
                <a:gd name="T17" fmla="*/ 18 h 35"/>
                <a:gd name="T18" fmla="*/ 31 w 35"/>
                <a:gd name="T19" fmla="*/ 18 h 35"/>
                <a:gd name="T20" fmla="*/ 30 w 35"/>
                <a:gd name="T21" fmla="*/ 18 h 35"/>
                <a:gd name="T22" fmla="*/ 24 w 35"/>
                <a:gd name="T23" fmla="*/ 25 h 35"/>
                <a:gd name="T24" fmla="*/ 17 w 35"/>
                <a:gd name="T25" fmla="*/ 27 h 35"/>
                <a:gd name="T26" fmla="*/ 8 w 35"/>
                <a:gd name="T27" fmla="*/ 18 h 35"/>
                <a:gd name="T28" fmla="*/ 17 w 35"/>
                <a:gd name="T29" fmla="*/ 8 h 35"/>
                <a:gd name="T30" fmla="*/ 24 w 35"/>
                <a:gd name="T31" fmla="*/ 11 h 35"/>
                <a:gd name="T32" fmla="*/ 30 w 35"/>
                <a:gd name="T33" fmla="*/ 18 h 35"/>
                <a:gd name="T34" fmla="*/ 30 w 35"/>
                <a:gd name="T35" fmla="*/ 18 h 35"/>
                <a:gd name="T36" fmla="*/ 31 w 35"/>
                <a:gd name="T37" fmla="*/ 18 h 35"/>
                <a:gd name="T38" fmla="*/ 35 w 35"/>
                <a:gd name="T39" fmla="*/ 18 h 35"/>
                <a:gd name="T40" fmla="*/ 35 w 35"/>
                <a:gd name="T41" fmla="*/ 18 h 35"/>
                <a:gd name="T42" fmla="*/ 29 w 35"/>
                <a:gd name="T43" fmla="*/ 4 h 35"/>
                <a:gd name="T44" fmla="*/ 17 w 35"/>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35">
                  <a:moveTo>
                    <a:pt x="35" y="18"/>
                  </a:moveTo>
                  <a:cubicBezTo>
                    <a:pt x="35" y="18"/>
                    <a:pt x="35" y="18"/>
                    <a:pt x="35" y="18"/>
                  </a:cubicBezTo>
                  <a:cubicBezTo>
                    <a:pt x="35" y="18"/>
                    <a:pt x="35" y="18"/>
                    <a:pt x="35" y="18"/>
                  </a:cubicBezTo>
                  <a:moveTo>
                    <a:pt x="17" y="0"/>
                  </a:moveTo>
                  <a:cubicBezTo>
                    <a:pt x="8" y="0"/>
                    <a:pt x="0" y="8"/>
                    <a:pt x="0" y="18"/>
                  </a:cubicBezTo>
                  <a:cubicBezTo>
                    <a:pt x="0" y="18"/>
                    <a:pt x="0" y="18"/>
                    <a:pt x="0" y="18"/>
                  </a:cubicBezTo>
                  <a:cubicBezTo>
                    <a:pt x="0" y="27"/>
                    <a:pt x="8" y="35"/>
                    <a:pt x="17" y="35"/>
                  </a:cubicBezTo>
                  <a:cubicBezTo>
                    <a:pt x="22" y="35"/>
                    <a:pt x="26" y="34"/>
                    <a:pt x="29" y="31"/>
                  </a:cubicBezTo>
                  <a:cubicBezTo>
                    <a:pt x="32" y="28"/>
                    <a:pt x="35" y="23"/>
                    <a:pt x="35" y="18"/>
                  </a:cubicBezTo>
                  <a:cubicBezTo>
                    <a:pt x="31" y="18"/>
                    <a:pt x="31" y="18"/>
                    <a:pt x="31" y="18"/>
                  </a:cubicBezTo>
                  <a:cubicBezTo>
                    <a:pt x="30" y="18"/>
                    <a:pt x="30" y="18"/>
                    <a:pt x="30" y="18"/>
                  </a:cubicBezTo>
                  <a:cubicBezTo>
                    <a:pt x="30" y="21"/>
                    <a:pt x="27" y="24"/>
                    <a:pt x="24" y="25"/>
                  </a:cubicBezTo>
                  <a:cubicBezTo>
                    <a:pt x="22" y="26"/>
                    <a:pt x="20" y="27"/>
                    <a:pt x="17" y="27"/>
                  </a:cubicBezTo>
                  <a:cubicBezTo>
                    <a:pt x="12" y="27"/>
                    <a:pt x="8" y="23"/>
                    <a:pt x="8" y="18"/>
                  </a:cubicBezTo>
                  <a:cubicBezTo>
                    <a:pt x="8" y="13"/>
                    <a:pt x="12" y="8"/>
                    <a:pt x="17" y="8"/>
                  </a:cubicBezTo>
                  <a:cubicBezTo>
                    <a:pt x="20" y="8"/>
                    <a:pt x="22" y="9"/>
                    <a:pt x="24" y="11"/>
                  </a:cubicBezTo>
                  <a:cubicBezTo>
                    <a:pt x="27" y="11"/>
                    <a:pt x="30" y="14"/>
                    <a:pt x="30" y="18"/>
                  </a:cubicBezTo>
                  <a:cubicBezTo>
                    <a:pt x="30" y="18"/>
                    <a:pt x="30" y="18"/>
                    <a:pt x="30" y="18"/>
                  </a:cubicBezTo>
                  <a:cubicBezTo>
                    <a:pt x="31" y="18"/>
                    <a:pt x="31" y="18"/>
                    <a:pt x="31" y="18"/>
                  </a:cubicBezTo>
                  <a:cubicBezTo>
                    <a:pt x="35" y="18"/>
                    <a:pt x="35" y="18"/>
                    <a:pt x="35" y="18"/>
                  </a:cubicBezTo>
                  <a:cubicBezTo>
                    <a:pt x="35" y="18"/>
                    <a:pt x="35" y="18"/>
                    <a:pt x="35" y="18"/>
                  </a:cubicBezTo>
                  <a:cubicBezTo>
                    <a:pt x="35" y="12"/>
                    <a:pt x="32" y="8"/>
                    <a:pt x="29" y="4"/>
                  </a:cubicBezTo>
                  <a:cubicBezTo>
                    <a:pt x="26" y="2"/>
                    <a:pt x="22" y="0"/>
                    <a:pt x="1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6" name="Freeform 196">
              <a:extLst>
                <a:ext uri="{FF2B5EF4-FFF2-40B4-BE49-F238E27FC236}">
                  <a16:creationId xmlns:a16="http://schemas.microsoft.com/office/drawing/2014/main" id="{F4EF3CD9-6752-42F4-BA85-13BF172F682F}"/>
                </a:ext>
              </a:extLst>
            </p:cNvPr>
            <p:cNvSpPr>
              <a:spLocks/>
            </p:cNvSpPr>
            <p:nvPr/>
          </p:nvSpPr>
          <p:spPr bwMode="auto">
            <a:xfrm>
              <a:off x="2124607" y="3172821"/>
              <a:ext cx="41203" cy="41203"/>
            </a:xfrm>
            <a:custGeom>
              <a:avLst/>
              <a:gdLst>
                <a:gd name="T0" fmla="*/ 7 w 14"/>
                <a:gd name="T1" fmla="*/ 0 h 14"/>
                <a:gd name="T2" fmla="*/ 0 w 14"/>
                <a:gd name="T3" fmla="*/ 7 h 14"/>
                <a:gd name="T4" fmla="*/ 7 w 14"/>
                <a:gd name="T5" fmla="*/ 14 h 14"/>
                <a:gd name="T6" fmla="*/ 8 w 14"/>
                <a:gd name="T7" fmla="*/ 14 h 14"/>
                <a:gd name="T8" fmla="*/ 14 w 14"/>
                <a:gd name="T9" fmla="*/ 7 h 14"/>
                <a:gd name="T10" fmla="*/ 14 w 14"/>
                <a:gd name="T11" fmla="*/ 7 h 14"/>
                <a:gd name="T12" fmla="*/ 14 w 14"/>
                <a:gd name="T13" fmla="*/ 7 h 14"/>
                <a:gd name="T14" fmla="*/ 8 w 14"/>
                <a:gd name="T15" fmla="*/ 0 h 14"/>
                <a:gd name="T16" fmla="*/ 7 w 1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4">
                  <a:moveTo>
                    <a:pt x="7" y="0"/>
                  </a:moveTo>
                  <a:cubicBezTo>
                    <a:pt x="3" y="0"/>
                    <a:pt x="0" y="3"/>
                    <a:pt x="0" y="7"/>
                  </a:cubicBezTo>
                  <a:cubicBezTo>
                    <a:pt x="0" y="11"/>
                    <a:pt x="3" y="14"/>
                    <a:pt x="7" y="14"/>
                  </a:cubicBezTo>
                  <a:cubicBezTo>
                    <a:pt x="7" y="14"/>
                    <a:pt x="7" y="14"/>
                    <a:pt x="8" y="14"/>
                  </a:cubicBezTo>
                  <a:cubicBezTo>
                    <a:pt x="11" y="13"/>
                    <a:pt x="14" y="10"/>
                    <a:pt x="14" y="7"/>
                  </a:cubicBezTo>
                  <a:cubicBezTo>
                    <a:pt x="14" y="7"/>
                    <a:pt x="14" y="7"/>
                    <a:pt x="14" y="7"/>
                  </a:cubicBezTo>
                  <a:cubicBezTo>
                    <a:pt x="14" y="7"/>
                    <a:pt x="14" y="7"/>
                    <a:pt x="14" y="7"/>
                  </a:cubicBezTo>
                  <a:cubicBezTo>
                    <a:pt x="14" y="3"/>
                    <a:pt x="11" y="0"/>
                    <a:pt x="8" y="0"/>
                  </a:cubicBezTo>
                  <a:cubicBezTo>
                    <a:pt x="7" y="0"/>
                    <a:pt x="7" y="0"/>
                    <a:pt x="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421" name="Group 420">
            <a:extLst>
              <a:ext uri="{FF2B5EF4-FFF2-40B4-BE49-F238E27FC236}">
                <a16:creationId xmlns:a16="http://schemas.microsoft.com/office/drawing/2014/main" id="{1EE9DF69-D27B-4CCE-B133-61774883703E}"/>
              </a:ext>
            </a:extLst>
          </p:cNvPr>
          <p:cNvGrpSpPr/>
          <p:nvPr/>
        </p:nvGrpSpPr>
        <p:grpSpPr>
          <a:xfrm>
            <a:off x="7249472" y="6788241"/>
            <a:ext cx="1384839" cy="2170598"/>
            <a:chOff x="4515068" y="2615862"/>
            <a:chExt cx="1828591" cy="2866136"/>
          </a:xfrm>
        </p:grpSpPr>
        <p:sp>
          <p:nvSpPr>
            <p:cNvPr id="422" name="Freeform: Shape 421">
              <a:extLst>
                <a:ext uri="{FF2B5EF4-FFF2-40B4-BE49-F238E27FC236}">
                  <a16:creationId xmlns:a16="http://schemas.microsoft.com/office/drawing/2014/main" id="{A272EC18-EAE2-44BF-A592-14401938B190}"/>
                </a:ext>
              </a:extLst>
            </p:cNvPr>
            <p:cNvSpPr/>
            <p:nvPr/>
          </p:nvSpPr>
          <p:spPr>
            <a:xfrm>
              <a:off x="4803494" y="3770986"/>
              <a:ext cx="1277315" cy="1696087"/>
            </a:xfrm>
            <a:custGeom>
              <a:avLst/>
              <a:gdLst>
                <a:gd name="connsiteX0" fmla="*/ 216425 w 1018610"/>
                <a:gd name="connsiteY0" fmla="*/ 0 h 1352565"/>
                <a:gd name="connsiteX1" fmla="*/ 802185 w 1018610"/>
                <a:gd name="connsiteY1" fmla="*/ 0 h 1352565"/>
                <a:gd name="connsiteX2" fmla="*/ 1018610 w 1018610"/>
                <a:gd name="connsiteY2" fmla="*/ 217268 h 1352565"/>
                <a:gd name="connsiteX3" fmla="*/ 1018610 w 1018610"/>
                <a:gd name="connsiteY3" fmla="*/ 1345895 h 1352565"/>
                <a:gd name="connsiteX4" fmla="*/ 1018610 w 1018610"/>
                <a:gd name="connsiteY4" fmla="*/ 1352565 h 1352565"/>
                <a:gd name="connsiteX5" fmla="*/ 999791 w 1018610"/>
                <a:gd name="connsiteY5" fmla="*/ 1352565 h 1352565"/>
                <a:gd name="connsiteX6" fmla="*/ 999791 w 1018610"/>
                <a:gd name="connsiteY6" fmla="*/ 1343220 h 1352565"/>
                <a:gd name="connsiteX7" fmla="*/ 999791 w 1018610"/>
                <a:gd name="connsiteY7" fmla="*/ 217268 h 1352565"/>
                <a:gd name="connsiteX8" fmla="*/ 940979 w 1018610"/>
                <a:gd name="connsiteY8" fmla="*/ 77933 h 1352565"/>
                <a:gd name="connsiteX9" fmla="*/ 802185 w 1018610"/>
                <a:gd name="connsiteY9" fmla="*/ 18893 h 1352565"/>
                <a:gd name="connsiteX10" fmla="*/ 216425 w 1018610"/>
                <a:gd name="connsiteY10" fmla="*/ 18893 h 1352565"/>
                <a:gd name="connsiteX11" fmla="*/ 77631 w 1018610"/>
                <a:gd name="connsiteY11" fmla="*/ 77933 h 1352565"/>
                <a:gd name="connsiteX12" fmla="*/ 18820 w 1018610"/>
                <a:gd name="connsiteY12" fmla="*/ 217268 h 1352565"/>
                <a:gd name="connsiteX13" fmla="*/ 18820 w 1018610"/>
                <a:gd name="connsiteY13" fmla="*/ 1250814 h 1352565"/>
                <a:gd name="connsiteX14" fmla="*/ 18820 w 1018610"/>
                <a:gd name="connsiteY14" fmla="*/ 1352565 h 1352565"/>
                <a:gd name="connsiteX15" fmla="*/ 0 w 1018610"/>
                <a:gd name="connsiteY15" fmla="*/ 1352565 h 1352565"/>
                <a:gd name="connsiteX16" fmla="*/ 0 w 1018610"/>
                <a:gd name="connsiteY16" fmla="*/ 1281156 h 1352565"/>
                <a:gd name="connsiteX17" fmla="*/ 0 w 1018610"/>
                <a:gd name="connsiteY17" fmla="*/ 217268 h 1352565"/>
                <a:gd name="connsiteX18" fmla="*/ 216425 w 1018610"/>
                <a:gd name="connsiteY18" fmla="*/ 0 h 135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8610" h="1352565">
                  <a:moveTo>
                    <a:pt x="216425" y="0"/>
                  </a:moveTo>
                  <a:cubicBezTo>
                    <a:pt x="216425" y="0"/>
                    <a:pt x="216425" y="0"/>
                    <a:pt x="802185" y="0"/>
                  </a:cubicBezTo>
                  <a:cubicBezTo>
                    <a:pt x="919807" y="0"/>
                    <a:pt x="1018610" y="96826"/>
                    <a:pt x="1018610" y="217268"/>
                  </a:cubicBezTo>
                  <a:cubicBezTo>
                    <a:pt x="1018610" y="217268"/>
                    <a:pt x="1018610" y="217268"/>
                    <a:pt x="1018610" y="1345895"/>
                  </a:cubicBezTo>
                  <a:lnTo>
                    <a:pt x="1018610" y="1352565"/>
                  </a:lnTo>
                  <a:lnTo>
                    <a:pt x="999791" y="1352565"/>
                  </a:lnTo>
                  <a:lnTo>
                    <a:pt x="999791" y="1343220"/>
                  </a:lnTo>
                  <a:cubicBezTo>
                    <a:pt x="999791" y="1153610"/>
                    <a:pt x="999791" y="816527"/>
                    <a:pt x="999791" y="217268"/>
                  </a:cubicBezTo>
                  <a:cubicBezTo>
                    <a:pt x="999791" y="162951"/>
                    <a:pt x="976266" y="113358"/>
                    <a:pt x="940979" y="77933"/>
                  </a:cubicBezTo>
                  <a:cubicBezTo>
                    <a:pt x="905693" y="42509"/>
                    <a:pt x="856291" y="18893"/>
                    <a:pt x="802185" y="18893"/>
                  </a:cubicBezTo>
                  <a:cubicBezTo>
                    <a:pt x="802185" y="18893"/>
                    <a:pt x="802185" y="18893"/>
                    <a:pt x="216425" y="18893"/>
                  </a:cubicBezTo>
                  <a:cubicBezTo>
                    <a:pt x="162319" y="18893"/>
                    <a:pt x="112918" y="42509"/>
                    <a:pt x="77631" y="77933"/>
                  </a:cubicBezTo>
                  <a:cubicBezTo>
                    <a:pt x="42344" y="113358"/>
                    <a:pt x="18820" y="162951"/>
                    <a:pt x="18820" y="217268"/>
                  </a:cubicBezTo>
                  <a:cubicBezTo>
                    <a:pt x="18820" y="217268"/>
                    <a:pt x="18820" y="217268"/>
                    <a:pt x="18820" y="1250814"/>
                  </a:cubicBezTo>
                  <a:lnTo>
                    <a:pt x="18820" y="1352565"/>
                  </a:lnTo>
                  <a:lnTo>
                    <a:pt x="0" y="1352565"/>
                  </a:lnTo>
                  <a:lnTo>
                    <a:pt x="0" y="1281156"/>
                  </a:lnTo>
                  <a:cubicBezTo>
                    <a:pt x="0" y="1074976"/>
                    <a:pt x="0" y="745088"/>
                    <a:pt x="0" y="217268"/>
                  </a:cubicBezTo>
                  <a:cubicBezTo>
                    <a:pt x="0" y="96826"/>
                    <a:pt x="98803" y="0"/>
                    <a:pt x="216425" y="0"/>
                  </a:cubicBezTo>
                  <a:close/>
                </a:path>
              </a:pathLst>
            </a:cu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23" name="Freeform: Shape 422">
              <a:extLst>
                <a:ext uri="{FF2B5EF4-FFF2-40B4-BE49-F238E27FC236}">
                  <a16:creationId xmlns:a16="http://schemas.microsoft.com/office/drawing/2014/main" id="{017BA034-91EA-4158-8333-BF10546C70AD}"/>
                </a:ext>
              </a:extLst>
            </p:cNvPr>
            <p:cNvSpPr/>
            <p:nvPr/>
          </p:nvSpPr>
          <p:spPr>
            <a:xfrm>
              <a:off x="4816115" y="3779750"/>
              <a:ext cx="1252075" cy="1702248"/>
            </a:xfrm>
            <a:custGeom>
              <a:avLst/>
              <a:gdLst>
                <a:gd name="connsiteX0" fmla="*/ 197605 w 980971"/>
                <a:gd name="connsiteY0" fmla="*/ 0 h 1333672"/>
                <a:gd name="connsiteX1" fmla="*/ 783365 w 980971"/>
                <a:gd name="connsiteY1" fmla="*/ 0 h 1333672"/>
                <a:gd name="connsiteX2" fmla="*/ 922159 w 980971"/>
                <a:gd name="connsiteY2" fmla="*/ 59040 h 1333672"/>
                <a:gd name="connsiteX3" fmla="*/ 980971 w 980971"/>
                <a:gd name="connsiteY3" fmla="*/ 198375 h 1333672"/>
                <a:gd name="connsiteX4" fmla="*/ 980971 w 980971"/>
                <a:gd name="connsiteY4" fmla="*/ 1324327 h 1333672"/>
                <a:gd name="connsiteX5" fmla="*/ 980971 w 980971"/>
                <a:gd name="connsiteY5" fmla="*/ 1333672 h 1333672"/>
                <a:gd name="connsiteX6" fmla="*/ 0 w 980971"/>
                <a:gd name="connsiteY6" fmla="*/ 1333672 h 1333672"/>
                <a:gd name="connsiteX7" fmla="*/ 0 w 980971"/>
                <a:gd name="connsiteY7" fmla="*/ 1231921 h 1333672"/>
                <a:gd name="connsiteX8" fmla="*/ 0 w 980971"/>
                <a:gd name="connsiteY8" fmla="*/ 198375 h 1333672"/>
                <a:gd name="connsiteX9" fmla="*/ 58811 w 980971"/>
                <a:gd name="connsiteY9" fmla="*/ 59040 h 1333672"/>
                <a:gd name="connsiteX10" fmla="*/ 197605 w 980971"/>
                <a:gd name="connsiteY10" fmla="*/ 0 h 133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0971" h="1333672">
                  <a:moveTo>
                    <a:pt x="197605" y="0"/>
                  </a:moveTo>
                  <a:cubicBezTo>
                    <a:pt x="783365" y="0"/>
                    <a:pt x="783365" y="0"/>
                    <a:pt x="783365" y="0"/>
                  </a:cubicBezTo>
                  <a:cubicBezTo>
                    <a:pt x="837471" y="0"/>
                    <a:pt x="886873" y="23616"/>
                    <a:pt x="922159" y="59040"/>
                  </a:cubicBezTo>
                  <a:cubicBezTo>
                    <a:pt x="957446" y="94465"/>
                    <a:pt x="980971" y="144058"/>
                    <a:pt x="980971" y="198375"/>
                  </a:cubicBezTo>
                  <a:cubicBezTo>
                    <a:pt x="980971" y="797634"/>
                    <a:pt x="980971" y="1134717"/>
                    <a:pt x="980971" y="1324327"/>
                  </a:cubicBezTo>
                  <a:lnTo>
                    <a:pt x="980971" y="1333672"/>
                  </a:lnTo>
                  <a:lnTo>
                    <a:pt x="0" y="1333672"/>
                  </a:lnTo>
                  <a:lnTo>
                    <a:pt x="0" y="1231921"/>
                  </a:lnTo>
                  <a:cubicBezTo>
                    <a:pt x="0" y="198375"/>
                    <a:pt x="0" y="198375"/>
                    <a:pt x="0" y="198375"/>
                  </a:cubicBezTo>
                  <a:cubicBezTo>
                    <a:pt x="0" y="144058"/>
                    <a:pt x="23524" y="94465"/>
                    <a:pt x="58811" y="59040"/>
                  </a:cubicBezTo>
                  <a:cubicBezTo>
                    <a:pt x="94098" y="23616"/>
                    <a:pt x="143499" y="0"/>
                    <a:pt x="197605" y="0"/>
                  </a:cubicBezTo>
                  <a:close/>
                </a:path>
              </a:pathLst>
            </a:custGeom>
            <a:solidFill>
              <a:schemeClr val="accent4"/>
            </a:solidFill>
            <a:ln w="63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24" name="Rectangle 213">
              <a:extLst>
                <a:ext uri="{FF2B5EF4-FFF2-40B4-BE49-F238E27FC236}">
                  <a16:creationId xmlns:a16="http://schemas.microsoft.com/office/drawing/2014/main" id="{0CF798BB-A699-4BA7-8D71-B33EAA5F3025}"/>
                </a:ext>
              </a:extLst>
            </p:cNvPr>
            <p:cNvSpPr>
              <a:spLocks noChangeArrowheads="1"/>
            </p:cNvSpPr>
            <p:nvPr/>
          </p:nvSpPr>
          <p:spPr bwMode="auto">
            <a:xfrm>
              <a:off x="4814860" y="4262587"/>
              <a:ext cx="1251740" cy="171919"/>
            </a:xfrm>
            <a:prstGeom prst="rect">
              <a:avLst/>
            </a:prstGeom>
            <a:solidFill>
              <a:srgbClr val="EDE6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5" name="Rectangle 214">
              <a:extLst>
                <a:ext uri="{FF2B5EF4-FFF2-40B4-BE49-F238E27FC236}">
                  <a16:creationId xmlns:a16="http://schemas.microsoft.com/office/drawing/2014/main" id="{3BE99315-E727-4724-9583-9B03E60559DA}"/>
                </a:ext>
              </a:extLst>
            </p:cNvPr>
            <p:cNvSpPr>
              <a:spLocks noChangeArrowheads="1"/>
            </p:cNvSpPr>
            <p:nvPr/>
          </p:nvSpPr>
          <p:spPr bwMode="auto">
            <a:xfrm>
              <a:off x="4814860" y="4262587"/>
              <a:ext cx="1251740" cy="171919"/>
            </a:xfrm>
            <a:prstGeom prst="rect">
              <a:avLst/>
            </a:prstGeom>
            <a:noFill/>
            <a:ln w="25400" cap="flat">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6" name="Freeform 215">
              <a:extLst>
                <a:ext uri="{FF2B5EF4-FFF2-40B4-BE49-F238E27FC236}">
                  <a16:creationId xmlns:a16="http://schemas.microsoft.com/office/drawing/2014/main" id="{A508E319-F46F-4E7D-8D0A-C418E96A7396}"/>
                </a:ext>
              </a:extLst>
            </p:cNvPr>
            <p:cNvSpPr>
              <a:spLocks/>
            </p:cNvSpPr>
            <p:nvPr/>
          </p:nvSpPr>
          <p:spPr bwMode="auto">
            <a:xfrm>
              <a:off x="4939892" y="3711311"/>
              <a:ext cx="1008780" cy="1457757"/>
            </a:xfrm>
            <a:custGeom>
              <a:avLst/>
              <a:gdLst>
                <a:gd name="T0" fmla="*/ 342 w 342"/>
                <a:gd name="T1" fmla="*/ 492 h 492"/>
                <a:gd name="T2" fmla="*/ 0 w 342"/>
                <a:gd name="T3" fmla="*/ 492 h 492"/>
                <a:gd name="T4" fmla="*/ 0 w 342"/>
                <a:gd name="T5" fmla="*/ 100 h 492"/>
                <a:gd name="T6" fmla="*/ 100 w 342"/>
                <a:gd name="T7" fmla="*/ 0 h 492"/>
                <a:gd name="T8" fmla="*/ 241 w 342"/>
                <a:gd name="T9" fmla="*/ 0 h 492"/>
                <a:gd name="T10" fmla="*/ 342 w 342"/>
                <a:gd name="T11" fmla="*/ 100 h 492"/>
                <a:gd name="T12" fmla="*/ 342 w 342"/>
                <a:gd name="T13" fmla="*/ 492 h 492"/>
              </a:gdLst>
              <a:ahLst/>
              <a:cxnLst>
                <a:cxn ang="0">
                  <a:pos x="T0" y="T1"/>
                </a:cxn>
                <a:cxn ang="0">
                  <a:pos x="T2" y="T3"/>
                </a:cxn>
                <a:cxn ang="0">
                  <a:pos x="T4" y="T5"/>
                </a:cxn>
                <a:cxn ang="0">
                  <a:pos x="T6" y="T7"/>
                </a:cxn>
                <a:cxn ang="0">
                  <a:pos x="T8" y="T9"/>
                </a:cxn>
                <a:cxn ang="0">
                  <a:pos x="T10" y="T11"/>
                </a:cxn>
                <a:cxn ang="0">
                  <a:pos x="T12" y="T13"/>
                </a:cxn>
              </a:cxnLst>
              <a:rect l="0" t="0" r="r" b="b"/>
              <a:pathLst>
                <a:path w="342" h="492">
                  <a:moveTo>
                    <a:pt x="342" y="492"/>
                  </a:moveTo>
                  <a:cubicBezTo>
                    <a:pt x="0" y="492"/>
                    <a:pt x="0" y="492"/>
                    <a:pt x="0" y="492"/>
                  </a:cubicBezTo>
                  <a:cubicBezTo>
                    <a:pt x="0" y="100"/>
                    <a:pt x="0" y="100"/>
                    <a:pt x="0" y="100"/>
                  </a:cubicBezTo>
                  <a:cubicBezTo>
                    <a:pt x="0" y="45"/>
                    <a:pt x="45" y="0"/>
                    <a:pt x="100" y="0"/>
                  </a:cubicBezTo>
                  <a:cubicBezTo>
                    <a:pt x="241" y="0"/>
                    <a:pt x="241" y="0"/>
                    <a:pt x="241" y="0"/>
                  </a:cubicBezTo>
                  <a:cubicBezTo>
                    <a:pt x="297" y="0"/>
                    <a:pt x="342" y="45"/>
                    <a:pt x="342" y="100"/>
                  </a:cubicBezTo>
                  <a:cubicBezTo>
                    <a:pt x="342" y="492"/>
                    <a:pt x="342" y="492"/>
                    <a:pt x="342" y="492"/>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7" name="Freeform 216">
              <a:extLst>
                <a:ext uri="{FF2B5EF4-FFF2-40B4-BE49-F238E27FC236}">
                  <a16:creationId xmlns:a16="http://schemas.microsoft.com/office/drawing/2014/main" id="{22F41286-5ACF-4972-B94C-EF4D445C09A5}"/>
                </a:ext>
              </a:extLst>
            </p:cNvPr>
            <p:cNvSpPr>
              <a:spLocks/>
            </p:cNvSpPr>
            <p:nvPr/>
          </p:nvSpPr>
          <p:spPr bwMode="auto">
            <a:xfrm>
              <a:off x="4927105" y="3699945"/>
              <a:ext cx="1032933" cy="1480491"/>
            </a:xfrm>
            <a:custGeom>
              <a:avLst/>
              <a:gdLst>
                <a:gd name="T0" fmla="*/ 346 w 350"/>
                <a:gd name="T1" fmla="*/ 496 h 500"/>
                <a:gd name="T2" fmla="*/ 346 w 350"/>
                <a:gd name="T3" fmla="*/ 492 h 500"/>
                <a:gd name="T4" fmla="*/ 8 w 350"/>
                <a:gd name="T5" fmla="*/ 492 h 500"/>
                <a:gd name="T6" fmla="*/ 8 w 350"/>
                <a:gd name="T7" fmla="*/ 104 h 500"/>
                <a:gd name="T8" fmla="*/ 36 w 350"/>
                <a:gd name="T9" fmla="*/ 36 h 500"/>
                <a:gd name="T10" fmla="*/ 104 w 350"/>
                <a:gd name="T11" fmla="*/ 8 h 500"/>
                <a:gd name="T12" fmla="*/ 245 w 350"/>
                <a:gd name="T13" fmla="*/ 8 h 500"/>
                <a:gd name="T14" fmla="*/ 314 w 350"/>
                <a:gd name="T15" fmla="*/ 36 h 500"/>
                <a:gd name="T16" fmla="*/ 342 w 350"/>
                <a:gd name="T17" fmla="*/ 104 h 500"/>
                <a:gd name="T18" fmla="*/ 342 w 350"/>
                <a:gd name="T19" fmla="*/ 496 h 500"/>
                <a:gd name="T20" fmla="*/ 346 w 350"/>
                <a:gd name="T21" fmla="*/ 496 h 500"/>
                <a:gd name="T22" fmla="*/ 346 w 350"/>
                <a:gd name="T23" fmla="*/ 492 h 500"/>
                <a:gd name="T24" fmla="*/ 346 w 350"/>
                <a:gd name="T25" fmla="*/ 496 h 500"/>
                <a:gd name="T26" fmla="*/ 350 w 350"/>
                <a:gd name="T27" fmla="*/ 496 h 500"/>
                <a:gd name="T28" fmla="*/ 350 w 350"/>
                <a:gd name="T29" fmla="*/ 104 h 500"/>
                <a:gd name="T30" fmla="*/ 245 w 350"/>
                <a:gd name="T31" fmla="*/ 0 h 500"/>
                <a:gd name="T32" fmla="*/ 104 w 350"/>
                <a:gd name="T33" fmla="*/ 0 h 500"/>
                <a:gd name="T34" fmla="*/ 0 w 350"/>
                <a:gd name="T35" fmla="*/ 104 h 500"/>
                <a:gd name="T36" fmla="*/ 0 w 350"/>
                <a:gd name="T37" fmla="*/ 500 h 500"/>
                <a:gd name="T38" fmla="*/ 350 w 350"/>
                <a:gd name="T39" fmla="*/ 500 h 500"/>
                <a:gd name="T40" fmla="*/ 350 w 350"/>
                <a:gd name="T41" fmla="*/ 496 h 500"/>
                <a:gd name="T42" fmla="*/ 346 w 350"/>
                <a:gd name="T43" fmla="*/ 496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0" h="500">
                  <a:moveTo>
                    <a:pt x="346" y="496"/>
                  </a:moveTo>
                  <a:cubicBezTo>
                    <a:pt x="346" y="492"/>
                    <a:pt x="346" y="492"/>
                    <a:pt x="346" y="492"/>
                  </a:cubicBezTo>
                  <a:cubicBezTo>
                    <a:pt x="8" y="492"/>
                    <a:pt x="8" y="492"/>
                    <a:pt x="8" y="492"/>
                  </a:cubicBezTo>
                  <a:cubicBezTo>
                    <a:pt x="8" y="104"/>
                    <a:pt x="8" y="104"/>
                    <a:pt x="8" y="104"/>
                  </a:cubicBezTo>
                  <a:cubicBezTo>
                    <a:pt x="8" y="78"/>
                    <a:pt x="18" y="54"/>
                    <a:pt x="36" y="36"/>
                  </a:cubicBezTo>
                  <a:cubicBezTo>
                    <a:pt x="53" y="19"/>
                    <a:pt x="78" y="8"/>
                    <a:pt x="104" y="8"/>
                  </a:cubicBezTo>
                  <a:cubicBezTo>
                    <a:pt x="245" y="8"/>
                    <a:pt x="245" y="8"/>
                    <a:pt x="245" y="8"/>
                  </a:cubicBezTo>
                  <a:cubicBezTo>
                    <a:pt x="272" y="8"/>
                    <a:pt x="296" y="19"/>
                    <a:pt x="314" y="36"/>
                  </a:cubicBezTo>
                  <a:cubicBezTo>
                    <a:pt x="331" y="54"/>
                    <a:pt x="342" y="78"/>
                    <a:pt x="342" y="104"/>
                  </a:cubicBezTo>
                  <a:cubicBezTo>
                    <a:pt x="342" y="496"/>
                    <a:pt x="342" y="496"/>
                    <a:pt x="342" y="496"/>
                  </a:cubicBezTo>
                  <a:cubicBezTo>
                    <a:pt x="346" y="496"/>
                    <a:pt x="346" y="496"/>
                    <a:pt x="346" y="496"/>
                  </a:cubicBezTo>
                  <a:cubicBezTo>
                    <a:pt x="346" y="492"/>
                    <a:pt x="346" y="492"/>
                    <a:pt x="346" y="492"/>
                  </a:cubicBezTo>
                  <a:cubicBezTo>
                    <a:pt x="346" y="496"/>
                    <a:pt x="346" y="496"/>
                    <a:pt x="346" y="496"/>
                  </a:cubicBezTo>
                  <a:cubicBezTo>
                    <a:pt x="350" y="496"/>
                    <a:pt x="350" y="496"/>
                    <a:pt x="350" y="496"/>
                  </a:cubicBezTo>
                  <a:cubicBezTo>
                    <a:pt x="350" y="104"/>
                    <a:pt x="350" y="104"/>
                    <a:pt x="350" y="104"/>
                  </a:cubicBezTo>
                  <a:cubicBezTo>
                    <a:pt x="350" y="47"/>
                    <a:pt x="303" y="0"/>
                    <a:pt x="245" y="0"/>
                  </a:cubicBezTo>
                  <a:cubicBezTo>
                    <a:pt x="104" y="0"/>
                    <a:pt x="104" y="0"/>
                    <a:pt x="104" y="0"/>
                  </a:cubicBezTo>
                  <a:cubicBezTo>
                    <a:pt x="46" y="0"/>
                    <a:pt x="0" y="47"/>
                    <a:pt x="0" y="104"/>
                  </a:cubicBezTo>
                  <a:cubicBezTo>
                    <a:pt x="0" y="500"/>
                    <a:pt x="0" y="500"/>
                    <a:pt x="0" y="500"/>
                  </a:cubicBezTo>
                  <a:cubicBezTo>
                    <a:pt x="350" y="500"/>
                    <a:pt x="350" y="500"/>
                    <a:pt x="350" y="500"/>
                  </a:cubicBezTo>
                  <a:cubicBezTo>
                    <a:pt x="350" y="496"/>
                    <a:pt x="350" y="496"/>
                    <a:pt x="350" y="496"/>
                  </a:cubicBezTo>
                  <a:cubicBezTo>
                    <a:pt x="346" y="496"/>
                    <a:pt x="346" y="496"/>
                    <a:pt x="346" y="496"/>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8" name="Freeform 217">
              <a:extLst>
                <a:ext uri="{FF2B5EF4-FFF2-40B4-BE49-F238E27FC236}">
                  <a16:creationId xmlns:a16="http://schemas.microsoft.com/office/drawing/2014/main" id="{5E37CBB9-7667-4648-92B9-040AD8042F0E}"/>
                </a:ext>
              </a:extLst>
            </p:cNvPr>
            <p:cNvSpPr>
              <a:spLocks/>
            </p:cNvSpPr>
            <p:nvPr/>
          </p:nvSpPr>
          <p:spPr bwMode="auto">
            <a:xfrm>
              <a:off x="5671613" y="3229654"/>
              <a:ext cx="156290" cy="156290"/>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9" name="Freeform 218">
              <a:extLst>
                <a:ext uri="{FF2B5EF4-FFF2-40B4-BE49-F238E27FC236}">
                  <a16:creationId xmlns:a16="http://schemas.microsoft.com/office/drawing/2014/main" id="{1DC8238D-154C-4939-ADA6-A30F474A7E00}"/>
                </a:ext>
              </a:extLst>
            </p:cNvPr>
            <p:cNvSpPr>
              <a:spLocks/>
            </p:cNvSpPr>
            <p:nvPr/>
          </p:nvSpPr>
          <p:spPr bwMode="auto">
            <a:xfrm>
              <a:off x="5671613" y="3229654"/>
              <a:ext cx="156290" cy="156290"/>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0" name="Freeform 221">
              <a:extLst>
                <a:ext uri="{FF2B5EF4-FFF2-40B4-BE49-F238E27FC236}">
                  <a16:creationId xmlns:a16="http://schemas.microsoft.com/office/drawing/2014/main" id="{CA43573D-5D83-4AE0-B517-952D2DBB70F9}"/>
                </a:ext>
              </a:extLst>
            </p:cNvPr>
            <p:cNvSpPr>
              <a:spLocks/>
            </p:cNvSpPr>
            <p:nvPr/>
          </p:nvSpPr>
          <p:spPr bwMode="auto">
            <a:xfrm>
              <a:off x="5049295" y="3229654"/>
              <a:ext cx="156290" cy="156290"/>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1" name="Freeform 222">
              <a:extLst>
                <a:ext uri="{FF2B5EF4-FFF2-40B4-BE49-F238E27FC236}">
                  <a16:creationId xmlns:a16="http://schemas.microsoft.com/office/drawing/2014/main" id="{9EFDEC5A-ED68-45F8-88DD-A66FC5415B2B}"/>
                </a:ext>
              </a:extLst>
            </p:cNvPr>
            <p:cNvSpPr>
              <a:spLocks/>
            </p:cNvSpPr>
            <p:nvPr/>
          </p:nvSpPr>
          <p:spPr bwMode="auto">
            <a:xfrm>
              <a:off x="5049295" y="3229654"/>
              <a:ext cx="156290" cy="156290"/>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2" name="Freeform 225">
              <a:extLst>
                <a:ext uri="{FF2B5EF4-FFF2-40B4-BE49-F238E27FC236}">
                  <a16:creationId xmlns:a16="http://schemas.microsoft.com/office/drawing/2014/main" id="{1210ECB9-92F4-469E-81AB-C7790D40DA1C}"/>
                </a:ext>
              </a:extLst>
            </p:cNvPr>
            <p:cNvSpPr>
              <a:spLocks/>
            </p:cNvSpPr>
            <p:nvPr/>
          </p:nvSpPr>
          <p:spPr bwMode="auto">
            <a:xfrm>
              <a:off x="5290834" y="3617537"/>
              <a:ext cx="294109" cy="24296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3" name="Freeform 226">
              <a:extLst>
                <a:ext uri="{FF2B5EF4-FFF2-40B4-BE49-F238E27FC236}">
                  <a16:creationId xmlns:a16="http://schemas.microsoft.com/office/drawing/2014/main" id="{AE1F22A5-0F3A-4A8A-8BFC-62ED959D6B57}"/>
                </a:ext>
              </a:extLst>
            </p:cNvPr>
            <p:cNvSpPr>
              <a:spLocks/>
            </p:cNvSpPr>
            <p:nvPr/>
          </p:nvSpPr>
          <p:spPr bwMode="auto">
            <a:xfrm>
              <a:off x="5290834" y="3617537"/>
              <a:ext cx="294109" cy="115086"/>
            </a:xfrm>
            <a:custGeom>
              <a:avLst/>
              <a:gdLst>
                <a:gd name="T0" fmla="*/ 100 w 100"/>
                <a:gd name="T1" fmla="*/ 0 h 39"/>
                <a:gd name="T2" fmla="*/ 100 w 100"/>
                <a:gd name="T3" fmla="*/ 30 h 39"/>
                <a:gd name="T4" fmla="*/ 59 w 100"/>
                <a:gd name="T5" fmla="*/ 39 h 39"/>
                <a:gd name="T6" fmla="*/ 42 w 100"/>
                <a:gd name="T7" fmla="*/ 39 h 39"/>
                <a:gd name="T8" fmla="*/ 0 w 100"/>
                <a:gd name="T9" fmla="*/ 30 h 39"/>
                <a:gd name="T10" fmla="*/ 0 w 100"/>
                <a:gd name="T11" fmla="*/ 0 h 39"/>
                <a:gd name="T12" fmla="*/ 100 w 10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0" h="39">
                  <a:moveTo>
                    <a:pt x="100" y="0"/>
                  </a:moveTo>
                  <a:cubicBezTo>
                    <a:pt x="100" y="30"/>
                    <a:pt x="100" y="30"/>
                    <a:pt x="100" y="30"/>
                  </a:cubicBezTo>
                  <a:cubicBezTo>
                    <a:pt x="88" y="35"/>
                    <a:pt x="74" y="39"/>
                    <a:pt x="59" y="39"/>
                  </a:cubicBezTo>
                  <a:cubicBezTo>
                    <a:pt x="42" y="39"/>
                    <a:pt x="42" y="39"/>
                    <a:pt x="42" y="39"/>
                  </a:cubicBezTo>
                  <a:cubicBezTo>
                    <a:pt x="27" y="39"/>
                    <a:pt x="13" y="35"/>
                    <a:pt x="0" y="30"/>
                  </a:cubicBezTo>
                  <a:cubicBezTo>
                    <a:pt x="0" y="0"/>
                    <a:pt x="0" y="0"/>
                    <a:pt x="0" y="0"/>
                  </a:cubicBezTo>
                  <a:lnTo>
                    <a:pt x="10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4" name="Freeform 227">
              <a:extLst>
                <a:ext uri="{FF2B5EF4-FFF2-40B4-BE49-F238E27FC236}">
                  <a16:creationId xmlns:a16="http://schemas.microsoft.com/office/drawing/2014/main" id="{7BEFD3BF-2352-4E01-93D0-F35CC886C506}"/>
                </a:ext>
              </a:extLst>
            </p:cNvPr>
            <p:cNvSpPr>
              <a:spLocks/>
            </p:cNvSpPr>
            <p:nvPr/>
          </p:nvSpPr>
          <p:spPr bwMode="auto">
            <a:xfrm>
              <a:off x="5290834" y="3617537"/>
              <a:ext cx="294109" cy="24296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5" name="Freeform 228">
              <a:extLst>
                <a:ext uri="{FF2B5EF4-FFF2-40B4-BE49-F238E27FC236}">
                  <a16:creationId xmlns:a16="http://schemas.microsoft.com/office/drawing/2014/main" id="{A7111D6C-1BEA-49CF-979E-A723CE41D165}"/>
                </a:ext>
              </a:extLst>
            </p:cNvPr>
            <p:cNvSpPr>
              <a:spLocks/>
            </p:cNvSpPr>
            <p:nvPr/>
          </p:nvSpPr>
          <p:spPr bwMode="auto">
            <a:xfrm>
              <a:off x="5128860" y="2973908"/>
              <a:ext cx="622318" cy="69335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6" name="Freeform 229">
              <a:extLst>
                <a:ext uri="{FF2B5EF4-FFF2-40B4-BE49-F238E27FC236}">
                  <a16:creationId xmlns:a16="http://schemas.microsoft.com/office/drawing/2014/main" id="{47FF81E6-DAB6-430E-BFB4-86C345EB55BD}"/>
                </a:ext>
              </a:extLst>
            </p:cNvPr>
            <p:cNvSpPr>
              <a:spLocks/>
            </p:cNvSpPr>
            <p:nvPr/>
          </p:nvSpPr>
          <p:spPr bwMode="auto">
            <a:xfrm>
              <a:off x="5128860" y="2973908"/>
              <a:ext cx="622318" cy="69335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7" name="Freeform 231">
              <a:extLst>
                <a:ext uri="{FF2B5EF4-FFF2-40B4-BE49-F238E27FC236}">
                  <a16:creationId xmlns:a16="http://schemas.microsoft.com/office/drawing/2014/main" id="{14C15FBB-61D1-4ACD-B078-B5387D0476E5}"/>
                </a:ext>
              </a:extLst>
            </p:cNvPr>
            <p:cNvSpPr>
              <a:spLocks/>
            </p:cNvSpPr>
            <p:nvPr/>
          </p:nvSpPr>
          <p:spPr bwMode="auto">
            <a:xfrm>
              <a:off x="5428652" y="3249546"/>
              <a:ext cx="48308" cy="154869"/>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8"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8" name="Freeform 232">
              <a:extLst>
                <a:ext uri="{FF2B5EF4-FFF2-40B4-BE49-F238E27FC236}">
                  <a16:creationId xmlns:a16="http://schemas.microsoft.com/office/drawing/2014/main" id="{66D5F472-5C28-45AB-B962-244BF1ED2635}"/>
                </a:ext>
              </a:extLst>
            </p:cNvPr>
            <p:cNvSpPr>
              <a:spLocks/>
            </p:cNvSpPr>
            <p:nvPr/>
          </p:nvSpPr>
          <p:spPr bwMode="auto">
            <a:xfrm>
              <a:off x="5512481" y="3154352"/>
              <a:ext cx="161973" cy="21313"/>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9" name="Freeform 233">
              <a:extLst>
                <a:ext uri="{FF2B5EF4-FFF2-40B4-BE49-F238E27FC236}">
                  <a16:creationId xmlns:a16="http://schemas.microsoft.com/office/drawing/2014/main" id="{4116DB40-60B3-494D-8694-86899446C93D}"/>
                </a:ext>
              </a:extLst>
            </p:cNvPr>
            <p:cNvSpPr>
              <a:spLocks/>
            </p:cNvSpPr>
            <p:nvPr/>
          </p:nvSpPr>
          <p:spPr bwMode="auto">
            <a:xfrm>
              <a:off x="5512481" y="3154352"/>
              <a:ext cx="161973" cy="21313"/>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chemeClr val="tx1"/>
            </a:solidFill>
            <a:ln w="63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0" name="Freeform 235">
              <a:extLst>
                <a:ext uri="{FF2B5EF4-FFF2-40B4-BE49-F238E27FC236}">
                  <a16:creationId xmlns:a16="http://schemas.microsoft.com/office/drawing/2014/main" id="{DB9EFBA7-8216-437C-8240-CD2883963E73}"/>
                </a:ext>
              </a:extLst>
            </p:cNvPr>
            <p:cNvSpPr>
              <a:spLocks/>
            </p:cNvSpPr>
            <p:nvPr/>
          </p:nvSpPr>
          <p:spPr bwMode="auto">
            <a:xfrm>
              <a:off x="5211267" y="3154352"/>
              <a:ext cx="161973" cy="21313"/>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1" name="Freeform 236">
              <a:extLst>
                <a:ext uri="{FF2B5EF4-FFF2-40B4-BE49-F238E27FC236}">
                  <a16:creationId xmlns:a16="http://schemas.microsoft.com/office/drawing/2014/main" id="{C56A922D-9875-4DF0-88F5-3C9AD2387C24}"/>
                </a:ext>
              </a:extLst>
            </p:cNvPr>
            <p:cNvSpPr>
              <a:spLocks/>
            </p:cNvSpPr>
            <p:nvPr/>
          </p:nvSpPr>
          <p:spPr bwMode="auto">
            <a:xfrm>
              <a:off x="5211267" y="3154352"/>
              <a:ext cx="161973" cy="21313"/>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chemeClr val="tx1"/>
            </a:solidFill>
            <a:ln w="63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2" name="Freeform 237">
              <a:extLst>
                <a:ext uri="{FF2B5EF4-FFF2-40B4-BE49-F238E27FC236}">
                  <a16:creationId xmlns:a16="http://schemas.microsoft.com/office/drawing/2014/main" id="{39724957-DB1E-49F6-A958-1B11396782EF}"/>
                </a:ext>
              </a:extLst>
            </p:cNvPr>
            <p:cNvSpPr>
              <a:spLocks/>
            </p:cNvSpPr>
            <p:nvPr/>
          </p:nvSpPr>
          <p:spPr bwMode="auto">
            <a:xfrm>
              <a:off x="5367557" y="3465510"/>
              <a:ext cx="144923" cy="86670"/>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3" name="Freeform 238">
              <a:extLst>
                <a:ext uri="{FF2B5EF4-FFF2-40B4-BE49-F238E27FC236}">
                  <a16:creationId xmlns:a16="http://schemas.microsoft.com/office/drawing/2014/main" id="{542C648B-0004-4251-8519-EE2F85AB8052}"/>
                </a:ext>
              </a:extLst>
            </p:cNvPr>
            <p:cNvSpPr>
              <a:spLocks/>
            </p:cNvSpPr>
            <p:nvPr/>
          </p:nvSpPr>
          <p:spPr bwMode="auto">
            <a:xfrm>
              <a:off x="5367557" y="3465510"/>
              <a:ext cx="144923" cy="86670"/>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4" name="Oval 240">
              <a:extLst>
                <a:ext uri="{FF2B5EF4-FFF2-40B4-BE49-F238E27FC236}">
                  <a16:creationId xmlns:a16="http://schemas.microsoft.com/office/drawing/2014/main" id="{B57EE0E0-75CE-47C6-9D8D-AEA6220BB793}"/>
                </a:ext>
              </a:extLst>
            </p:cNvPr>
            <p:cNvSpPr>
              <a:spLocks noChangeArrowheads="1"/>
            </p:cNvSpPr>
            <p:nvPr/>
          </p:nvSpPr>
          <p:spPr bwMode="auto">
            <a:xfrm>
              <a:off x="5255314" y="3211184"/>
              <a:ext cx="79566" cy="76725"/>
            </a:xfrm>
            <a:prstGeom prst="ellipse">
              <a:avLst/>
            </a:prstGeom>
            <a:no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5" name="Oval 241">
              <a:extLst>
                <a:ext uri="{FF2B5EF4-FFF2-40B4-BE49-F238E27FC236}">
                  <a16:creationId xmlns:a16="http://schemas.microsoft.com/office/drawing/2014/main" id="{2A331BDA-444E-4F36-8A2C-2AAEAF997AC7}"/>
                </a:ext>
              </a:extLst>
            </p:cNvPr>
            <p:cNvSpPr>
              <a:spLocks noChangeArrowheads="1"/>
            </p:cNvSpPr>
            <p:nvPr/>
          </p:nvSpPr>
          <p:spPr bwMode="auto">
            <a:xfrm>
              <a:off x="5553685" y="3211184"/>
              <a:ext cx="79566" cy="76725"/>
            </a:xfrm>
            <a:prstGeom prst="ellipse">
              <a:avLst/>
            </a:prstGeom>
            <a:no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6" name="Oval 242">
              <a:extLst>
                <a:ext uri="{FF2B5EF4-FFF2-40B4-BE49-F238E27FC236}">
                  <a16:creationId xmlns:a16="http://schemas.microsoft.com/office/drawing/2014/main" id="{8B85BF5F-E540-413A-8CA9-9BA8E0F8781E}"/>
                </a:ext>
              </a:extLst>
            </p:cNvPr>
            <p:cNvSpPr>
              <a:spLocks noChangeArrowheads="1"/>
            </p:cNvSpPr>
            <p:nvPr/>
          </p:nvSpPr>
          <p:spPr bwMode="auto">
            <a:xfrm>
              <a:off x="5553685" y="3211184"/>
              <a:ext cx="79566"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7" name="Oval 243">
              <a:extLst>
                <a:ext uri="{FF2B5EF4-FFF2-40B4-BE49-F238E27FC236}">
                  <a16:creationId xmlns:a16="http://schemas.microsoft.com/office/drawing/2014/main" id="{77B75FCA-C911-4EE2-B3FD-534447F29FE3}"/>
                </a:ext>
              </a:extLst>
            </p:cNvPr>
            <p:cNvSpPr>
              <a:spLocks noChangeArrowheads="1"/>
            </p:cNvSpPr>
            <p:nvPr/>
          </p:nvSpPr>
          <p:spPr bwMode="auto">
            <a:xfrm>
              <a:off x="5282309" y="3249546"/>
              <a:ext cx="28417"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8" name="Oval 244">
              <a:extLst>
                <a:ext uri="{FF2B5EF4-FFF2-40B4-BE49-F238E27FC236}">
                  <a16:creationId xmlns:a16="http://schemas.microsoft.com/office/drawing/2014/main" id="{9BC50942-B94B-4595-80BC-53B603CB3576}"/>
                </a:ext>
              </a:extLst>
            </p:cNvPr>
            <p:cNvSpPr>
              <a:spLocks noChangeArrowheads="1"/>
            </p:cNvSpPr>
            <p:nvPr/>
          </p:nvSpPr>
          <p:spPr bwMode="auto">
            <a:xfrm>
              <a:off x="5576417" y="3249546"/>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9" name="Rectangle 245">
              <a:extLst>
                <a:ext uri="{FF2B5EF4-FFF2-40B4-BE49-F238E27FC236}">
                  <a16:creationId xmlns:a16="http://schemas.microsoft.com/office/drawing/2014/main" id="{A0E89CEF-B68C-422B-AF3D-0B862AC4F083}"/>
                </a:ext>
              </a:extLst>
            </p:cNvPr>
            <p:cNvSpPr>
              <a:spLocks noChangeArrowheads="1"/>
            </p:cNvSpPr>
            <p:nvPr/>
          </p:nvSpPr>
          <p:spPr bwMode="auto">
            <a:xfrm>
              <a:off x="4939892" y="4137556"/>
              <a:ext cx="1008780" cy="250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0" name="Rectangle 246">
              <a:extLst>
                <a:ext uri="{FF2B5EF4-FFF2-40B4-BE49-F238E27FC236}">
                  <a16:creationId xmlns:a16="http://schemas.microsoft.com/office/drawing/2014/main" id="{A5C094FC-0DA6-4708-92B6-8C7D10DFFF60}"/>
                </a:ext>
              </a:extLst>
            </p:cNvPr>
            <p:cNvSpPr>
              <a:spLocks noChangeArrowheads="1"/>
            </p:cNvSpPr>
            <p:nvPr/>
          </p:nvSpPr>
          <p:spPr bwMode="auto">
            <a:xfrm>
              <a:off x="4939892" y="4137556"/>
              <a:ext cx="1008780" cy="250063"/>
            </a:xfrm>
            <a:prstGeom prst="rect">
              <a:avLst/>
            </a:pr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1" name="Rectangle 247">
              <a:extLst>
                <a:ext uri="{FF2B5EF4-FFF2-40B4-BE49-F238E27FC236}">
                  <a16:creationId xmlns:a16="http://schemas.microsoft.com/office/drawing/2014/main" id="{07C8C2C2-5C5E-4602-82BD-8DDD0DA45B79}"/>
                </a:ext>
              </a:extLst>
            </p:cNvPr>
            <p:cNvSpPr>
              <a:spLocks noChangeArrowheads="1"/>
            </p:cNvSpPr>
            <p:nvPr/>
          </p:nvSpPr>
          <p:spPr bwMode="auto">
            <a:xfrm>
              <a:off x="4939892" y="4745665"/>
              <a:ext cx="1008780" cy="245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2" name="Rectangle 248">
              <a:extLst>
                <a:ext uri="{FF2B5EF4-FFF2-40B4-BE49-F238E27FC236}">
                  <a16:creationId xmlns:a16="http://schemas.microsoft.com/office/drawing/2014/main" id="{743BDC68-6F1F-4C5C-8A0F-625BDC3BDA8F}"/>
                </a:ext>
              </a:extLst>
            </p:cNvPr>
            <p:cNvSpPr>
              <a:spLocks noChangeArrowheads="1"/>
            </p:cNvSpPr>
            <p:nvPr/>
          </p:nvSpPr>
          <p:spPr bwMode="auto">
            <a:xfrm>
              <a:off x="4939892" y="4745665"/>
              <a:ext cx="1008780" cy="24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3" name="Freeform 249">
              <a:extLst>
                <a:ext uri="{FF2B5EF4-FFF2-40B4-BE49-F238E27FC236}">
                  <a16:creationId xmlns:a16="http://schemas.microsoft.com/office/drawing/2014/main" id="{CED4E0FD-79E3-403A-84C1-5EECB89395DE}"/>
                </a:ext>
              </a:extLst>
            </p:cNvPr>
            <p:cNvSpPr>
              <a:spLocks/>
            </p:cNvSpPr>
            <p:nvPr/>
          </p:nvSpPr>
          <p:spPr bwMode="auto">
            <a:xfrm>
              <a:off x="4927105" y="4732877"/>
              <a:ext cx="1032933" cy="269955"/>
            </a:xfrm>
            <a:custGeom>
              <a:avLst/>
              <a:gdLst>
                <a:gd name="T0" fmla="*/ 719 w 727"/>
                <a:gd name="T1" fmla="*/ 182 h 190"/>
                <a:gd name="T2" fmla="*/ 719 w 727"/>
                <a:gd name="T3" fmla="*/ 173 h 190"/>
                <a:gd name="T4" fmla="*/ 17 w 727"/>
                <a:gd name="T5" fmla="*/ 173 h 190"/>
                <a:gd name="T6" fmla="*/ 17 w 727"/>
                <a:gd name="T7" fmla="*/ 17 h 190"/>
                <a:gd name="T8" fmla="*/ 711 w 727"/>
                <a:gd name="T9" fmla="*/ 17 h 190"/>
                <a:gd name="T10" fmla="*/ 711 w 727"/>
                <a:gd name="T11" fmla="*/ 182 h 190"/>
                <a:gd name="T12" fmla="*/ 719 w 727"/>
                <a:gd name="T13" fmla="*/ 182 h 190"/>
                <a:gd name="T14" fmla="*/ 719 w 727"/>
                <a:gd name="T15" fmla="*/ 173 h 190"/>
                <a:gd name="T16" fmla="*/ 719 w 727"/>
                <a:gd name="T17" fmla="*/ 182 h 190"/>
                <a:gd name="T18" fmla="*/ 727 w 727"/>
                <a:gd name="T19" fmla="*/ 182 h 190"/>
                <a:gd name="T20" fmla="*/ 727 w 727"/>
                <a:gd name="T21" fmla="*/ 0 h 190"/>
                <a:gd name="T22" fmla="*/ 0 w 727"/>
                <a:gd name="T23" fmla="*/ 0 h 190"/>
                <a:gd name="T24" fmla="*/ 0 w 727"/>
                <a:gd name="T25" fmla="*/ 190 h 190"/>
                <a:gd name="T26" fmla="*/ 727 w 727"/>
                <a:gd name="T27" fmla="*/ 190 h 190"/>
                <a:gd name="T28" fmla="*/ 727 w 727"/>
                <a:gd name="T29" fmla="*/ 182 h 190"/>
                <a:gd name="T30" fmla="*/ 719 w 727"/>
                <a:gd name="T3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7" h="190">
                  <a:moveTo>
                    <a:pt x="719" y="182"/>
                  </a:moveTo>
                  <a:lnTo>
                    <a:pt x="719" y="173"/>
                  </a:lnTo>
                  <a:lnTo>
                    <a:pt x="17" y="173"/>
                  </a:lnTo>
                  <a:lnTo>
                    <a:pt x="17" y="17"/>
                  </a:lnTo>
                  <a:lnTo>
                    <a:pt x="711" y="17"/>
                  </a:lnTo>
                  <a:lnTo>
                    <a:pt x="711" y="182"/>
                  </a:lnTo>
                  <a:lnTo>
                    <a:pt x="719" y="182"/>
                  </a:lnTo>
                  <a:lnTo>
                    <a:pt x="719" y="173"/>
                  </a:lnTo>
                  <a:lnTo>
                    <a:pt x="719" y="182"/>
                  </a:lnTo>
                  <a:lnTo>
                    <a:pt x="727" y="182"/>
                  </a:lnTo>
                  <a:lnTo>
                    <a:pt x="727" y="0"/>
                  </a:lnTo>
                  <a:lnTo>
                    <a:pt x="0" y="0"/>
                  </a:lnTo>
                  <a:lnTo>
                    <a:pt x="0" y="190"/>
                  </a:lnTo>
                  <a:lnTo>
                    <a:pt x="727" y="190"/>
                  </a:lnTo>
                  <a:lnTo>
                    <a:pt x="727" y="182"/>
                  </a:lnTo>
                  <a:lnTo>
                    <a:pt x="719" y="182"/>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4" name="Freeform 250">
              <a:extLst>
                <a:ext uri="{FF2B5EF4-FFF2-40B4-BE49-F238E27FC236}">
                  <a16:creationId xmlns:a16="http://schemas.microsoft.com/office/drawing/2014/main" id="{AA7A4F93-1061-4B04-8303-1A983C77264B}"/>
                </a:ext>
              </a:extLst>
            </p:cNvPr>
            <p:cNvSpPr>
              <a:spLocks/>
            </p:cNvSpPr>
            <p:nvPr/>
          </p:nvSpPr>
          <p:spPr bwMode="auto">
            <a:xfrm>
              <a:off x="4927105" y="4732877"/>
              <a:ext cx="1032933" cy="269955"/>
            </a:xfrm>
            <a:custGeom>
              <a:avLst/>
              <a:gdLst>
                <a:gd name="T0" fmla="*/ 719 w 727"/>
                <a:gd name="T1" fmla="*/ 182 h 190"/>
                <a:gd name="T2" fmla="*/ 719 w 727"/>
                <a:gd name="T3" fmla="*/ 173 h 190"/>
                <a:gd name="T4" fmla="*/ 17 w 727"/>
                <a:gd name="T5" fmla="*/ 173 h 190"/>
                <a:gd name="T6" fmla="*/ 17 w 727"/>
                <a:gd name="T7" fmla="*/ 17 h 190"/>
                <a:gd name="T8" fmla="*/ 711 w 727"/>
                <a:gd name="T9" fmla="*/ 17 h 190"/>
                <a:gd name="T10" fmla="*/ 711 w 727"/>
                <a:gd name="T11" fmla="*/ 182 h 190"/>
                <a:gd name="T12" fmla="*/ 719 w 727"/>
                <a:gd name="T13" fmla="*/ 182 h 190"/>
                <a:gd name="T14" fmla="*/ 719 w 727"/>
                <a:gd name="T15" fmla="*/ 173 h 190"/>
                <a:gd name="T16" fmla="*/ 719 w 727"/>
                <a:gd name="T17" fmla="*/ 182 h 190"/>
                <a:gd name="T18" fmla="*/ 727 w 727"/>
                <a:gd name="T19" fmla="*/ 182 h 190"/>
                <a:gd name="T20" fmla="*/ 727 w 727"/>
                <a:gd name="T21" fmla="*/ 0 h 190"/>
                <a:gd name="T22" fmla="*/ 0 w 727"/>
                <a:gd name="T23" fmla="*/ 0 h 190"/>
                <a:gd name="T24" fmla="*/ 0 w 727"/>
                <a:gd name="T25" fmla="*/ 190 h 190"/>
                <a:gd name="T26" fmla="*/ 727 w 727"/>
                <a:gd name="T27" fmla="*/ 190 h 190"/>
                <a:gd name="T28" fmla="*/ 727 w 727"/>
                <a:gd name="T29" fmla="*/ 182 h 190"/>
                <a:gd name="T30" fmla="*/ 719 w 727"/>
                <a:gd name="T3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7" h="190">
                  <a:moveTo>
                    <a:pt x="719" y="182"/>
                  </a:moveTo>
                  <a:lnTo>
                    <a:pt x="719" y="173"/>
                  </a:lnTo>
                  <a:lnTo>
                    <a:pt x="17" y="173"/>
                  </a:lnTo>
                  <a:lnTo>
                    <a:pt x="17" y="17"/>
                  </a:lnTo>
                  <a:lnTo>
                    <a:pt x="711" y="17"/>
                  </a:lnTo>
                  <a:lnTo>
                    <a:pt x="711" y="182"/>
                  </a:lnTo>
                  <a:lnTo>
                    <a:pt x="719" y="182"/>
                  </a:lnTo>
                  <a:lnTo>
                    <a:pt x="719" y="173"/>
                  </a:lnTo>
                  <a:lnTo>
                    <a:pt x="719" y="182"/>
                  </a:lnTo>
                  <a:lnTo>
                    <a:pt x="727" y="182"/>
                  </a:lnTo>
                  <a:lnTo>
                    <a:pt x="727" y="0"/>
                  </a:lnTo>
                  <a:lnTo>
                    <a:pt x="0" y="0"/>
                  </a:lnTo>
                  <a:lnTo>
                    <a:pt x="0" y="190"/>
                  </a:lnTo>
                  <a:lnTo>
                    <a:pt x="727" y="190"/>
                  </a:lnTo>
                  <a:lnTo>
                    <a:pt x="727" y="182"/>
                  </a:lnTo>
                  <a:lnTo>
                    <a:pt x="719"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5" name="Freeform 251">
              <a:extLst>
                <a:ext uri="{FF2B5EF4-FFF2-40B4-BE49-F238E27FC236}">
                  <a16:creationId xmlns:a16="http://schemas.microsoft.com/office/drawing/2014/main" id="{B0EC2917-7ABA-4FDC-9B74-0FEF04A6CB0D}"/>
                </a:ext>
              </a:extLst>
            </p:cNvPr>
            <p:cNvSpPr>
              <a:spLocks/>
            </p:cNvSpPr>
            <p:nvPr/>
          </p:nvSpPr>
          <p:spPr bwMode="auto">
            <a:xfrm>
              <a:off x="4515068" y="3992632"/>
              <a:ext cx="453240" cy="788553"/>
            </a:xfrm>
            <a:custGeom>
              <a:avLst/>
              <a:gdLst>
                <a:gd name="T0" fmla="*/ 132 w 154"/>
                <a:gd name="T1" fmla="*/ 0 h 266"/>
                <a:gd name="T2" fmla="*/ 15 w 154"/>
                <a:gd name="T3" fmla="*/ 206 h 266"/>
                <a:gd name="T4" fmla="*/ 50 w 154"/>
                <a:gd name="T5" fmla="*/ 266 h 266"/>
                <a:gd name="T6" fmla="*/ 154 w 154"/>
                <a:gd name="T7" fmla="*/ 266 h 266"/>
                <a:gd name="T8" fmla="*/ 132 w 154"/>
                <a:gd name="T9" fmla="*/ 0 h 266"/>
              </a:gdLst>
              <a:ahLst/>
              <a:cxnLst>
                <a:cxn ang="0">
                  <a:pos x="T0" y="T1"/>
                </a:cxn>
                <a:cxn ang="0">
                  <a:pos x="T2" y="T3"/>
                </a:cxn>
                <a:cxn ang="0">
                  <a:pos x="T4" y="T5"/>
                </a:cxn>
                <a:cxn ang="0">
                  <a:pos x="T6" y="T7"/>
                </a:cxn>
                <a:cxn ang="0">
                  <a:pos x="T8" y="T9"/>
                </a:cxn>
              </a:cxnLst>
              <a:rect l="0" t="0" r="r" b="b"/>
              <a:pathLst>
                <a:path w="154" h="266">
                  <a:moveTo>
                    <a:pt x="132" y="0"/>
                  </a:moveTo>
                  <a:cubicBezTo>
                    <a:pt x="15" y="206"/>
                    <a:pt x="15" y="206"/>
                    <a:pt x="15" y="206"/>
                  </a:cubicBezTo>
                  <a:cubicBezTo>
                    <a:pt x="0" y="233"/>
                    <a:pt x="19" y="266"/>
                    <a:pt x="50" y="266"/>
                  </a:cubicBezTo>
                  <a:cubicBezTo>
                    <a:pt x="154" y="266"/>
                    <a:pt x="154" y="266"/>
                    <a:pt x="154" y="266"/>
                  </a:cubicBezTo>
                  <a:cubicBezTo>
                    <a:pt x="132" y="0"/>
                    <a:pt x="132" y="0"/>
                    <a:pt x="132" y="0"/>
                  </a:cubicBezTo>
                </a:path>
              </a:pathLst>
            </a:custGeom>
            <a:solidFill>
              <a:srgbClr val="999A98"/>
            </a:solidFill>
            <a:ln w="25400">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6" name="Freeform 254">
              <a:extLst>
                <a:ext uri="{FF2B5EF4-FFF2-40B4-BE49-F238E27FC236}">
                  <a16:creationId xmlns:a16="http://schemas.microsoft.com/office/drawing/2014/main" id="{83FF1D48-7CD6-498A-AE89-5C4DF5B6DD88}"/>
                </a:ext>
              </a:extLst>
            </p:cNvPr>
            <p:cNvSpPr>
              <a:spLocks/>
            </p:cNvSpPr>
            <p:nvPr/>
          </p:nvSpPr>
          <p:spPr bwMode="auto">
            <a:xfrm>
              <a:off x="5896102" y="3978425"/>
              <a:ext cx="447557" cy="814128"/>
            </a:xfrm>
            <a:custGeom>
              <a:avLst/>
              <a:gdLst>
                <a:gd name="T0" fmla="*/ 22 w 152"/>
                <a:gd name="T1" fmla="*/ 7 h 275"/>
                <a:gd name="T2" fmla="*/ 139 w 152"/>
                <a:gd name="T3" fmla="*/ 213 h 275"/>
                <a:gd name="T4" fmla="*/ 144 w 152"/>
                <a:gd name="T5" fmla="*/ 231 h 275"/>
                <a:gd name="T6" fmla="*/ 134 w 152"/>
                <a:gd name="T7" fmla="*/ 256 h 275"/>
                <a:gd name="T8" fmla="*/ 108 w 152"/>
                <a:gd name="T9" fmla="*/ 267 h 275"/>
                <a:gd name="T10" fmla="*/ 4 w 152"/>
                <a:gd name="T11" fmla="*/ 267 h 275"/>
                <a:gd name="T12" fmla="*/ 0 w 152"/>
                <a:gd name="T13" fmla="*/ 271 h 275"/>
                <a:gd name="T14" fmla="*/ 4 w 152"/>
                <a:gd name="T15" fmla="*/ 275 h 275"/>
                <a:gd name="T16" fmla="*/ 108 w 152"/>
                <a:gd name="T17" fmla="*/ 275 h 275"/>
                <a:gd name="T18" fmla="*/ 140 w 152"/>
                <a:gd name="T19" fmla="*/ 262 h 275"/>
                <a:gd name="T20" fmla="*/ 152 w 152"/>
                <a:gd name="T21" fmla="*/ 231 h 275"/>
                <a:gd name="T22" fmla="*/ 146 w 152"/>
                <a:gd name="T23" fmla="*/ 209 h 275"/>
                <a:gd name="T24" fmla="*/ 29 w 152"/>
                <a:gd name="T25" fmla="*/ 3 h 275"/>
                <a:gd name="T26" fmla="*/ 23 w 152"/>
                <a:gd name="T27" fmla="*/ 1 h 275"/>
                <a:gd name="T28" fmla="*/ 22 w 152"/>
                <a:gd name="T29" fmla="*/ 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275">
                  <a:moveTo>
                    <a:pt x="22" y="7"/>
                  </a:moveTo>
                  <a:cubicBezTo>
                    <a:pt x="139" y="213"/>
                    <a:pt x="139" y="213"/>
                    <a:pt x="139" y="213"/>
                  </a:cubicBezTo>
                  <a:cubicBezTo>
                    <a:pt x="143" y="219"/>
                    <a:pt x="144" y="225"/>
                    <a:pt x="144" y="231"/>
                  </a:cubicBezTo>
                  <a:cubicBezTo>
                    <a:pt x="144" y="240"/>
                    <a:pt x="140" y="250"/>
                    <a:pt x="134" y="256"/>
                  </a:cubicBezTo>
                  <a:cubicBezTo>
                    <a:pt x="127" y="263"/>
                    <a:pt x="118" y="267"/>
                    <a:pt x="108" y="267"/>
                  </a:cubicBezTo>
                  <a:cubicBezTo>
                    <a:pt x="4" y="267"/>
                    <a:pt x="4" y="267"/>
                    <a:pt x="4" y="267"/>
                  </a:cubicBezTo>
                  <a:cubicBezTo>
                    <a:pt x="2" y="267"/>
                    <a:pt x="0" y="269"/>
                    <a:pt x="0" y="271"/>
                  </a:cubicBezTo>
                  <a:cubicBezTo>
                    <a:pt x="0" y="274"/>
                    <a:pt x="2" y="275"/>
                    <a:pt x="4" y="275"/>
                  </a:cubicBezTo>
                  <a:cubicBezTo>
                    <a:pt x="108" y="275"/>
                    <a:pt x="108" y="275"/>
                    <a:pt x="108" y="275"/>
                  </a:cubicBezTo>
                  <a:cubicBezTo>
                    <a:pt x="121" y="275"/>
                    <a:pt x="132" y="270"/>
                    <a:pt x="140" y="262"/>
                  </a:cubicBezTo>
                  <a:cubicBezTo>
                    <a:pt x="148" y="254"/>
                    <a:pt x="152" y="243"/>
                    <a:pt x="152" y="231"/>
                  </a:cubicBezTo>
                  <a:cubicBezTo>
                    <a:pt x="152" y="224"/>
                    <a:pt x="150" y="216"/>
                    <a:pt x="146" y="209"/>
                  </a:cubicBezTo>
                  <a:cubicBezTo>
                    <a:pt x="29" y="3"/>
                    <a:pt x="29" y="3"/>
                    <a:pt x="29" y="3"/>
                  </a:cubicBezTo>
                  <a:cubicBezTo>
                    <a:pt x="28" y="1"/>
                    <a:pt x="25" y="0"/>
                    <a:pt x="23" y="1"/>
                  </a:cubicBezTo>
                  <a:cubicBezTo>
                    <a:pt x="21" y="2"/>
                    <a:pt x="21" y="5"/>
                    <a:pt x="22" y="7"/>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7" name="Freeform 255">
              <a:extLst>
                <a:ext uri="{FF2B5EF4-FFF2-40B4-BE49-F238E27FC236}">
                  <a16:creationId xmlns:a16="http://schemas.microsoft.com/office/drawing/2014/main" id="{85F6D07A-C84B-4307-B8F2-607725E9D98E}"/>
                </a:ext>
              </a:extLst>
            </p:cNvPr>
            <p:cNvSpPr>
              <a:spLocks/>
            </p:cNvSpPr>
            <p:nvPr/>
          </p:nvSpPr>
          <p:spPr bwMode="auto">
            <a:xfrm>
              <a:off x="4706877" y="3904541"/>
              <a:ext cx="1474807" cy="876644"/>
            </a:xfrm>
            <a:custGeom>
              <a:avLst/>
              <a:gdLst>
                <a:gd name="T0" fmla="*/ 500 w 500"/>
                <a:gd name="T1" fmla="*/ 296 h 296"/>
                <a:gd name="T2" fmla="*/ 0 w 500"/>
                <a:gd name="T3" fmla="*/ 296 h 296"/>
                <a:gd name="T4" fmla="*/ 0 w 500"/>
                <a:gd name="T5" fmla="*/ 30 h 296"/>
                <a:gd name="T6" fmla="*/ 30 w 500"/>
                <a:gd name="T7" fmla="*/ 0 h 296"/>
                <a:gd name="T8" fmla="*/ 470 w 500"/>
                <a:gd name="T9" fmla="*/ 0 h 296"/>
                <a:gd name="T10" fmla="*/ 500 w 500"/>
                <a:gd name="T11" fmla="*/ 30 h 296"/>
                <a:gd name="T12" fmla="*/ 500 w 500"/>
                <a:gd name="T13" fmla="*/ 296 h 296"/>
              </a:gdLst>
              <a:ahLst/>
              <a:cxnLst>
                <a:cxn ang="0">
                  <a:pos x="T0" y="T1"/>
                </a:cxn>
                <a:cxn ang="0">
                  <a:pos x="T2" y="T3"/>
                </a:cxn>
                <a:cxn ang="0">
                  <a:pos x="T4" y="T5"/>
                </a:cxn>
                <a:cxn ang="0">
                  <a:pos x="T6" y="T7"/>
                </a:cxn>
                <a:cxn ang="0">
                  <a:pos x="T8" y="T9"/>
                </a:cxn>
                <a:cxn ang="0">
                  <a:pos x="T10" y="T11"/>
                </a:cxn>
                <a:cxn ang="0">
                  <a:pos x="T12" y="T13"/>
                </a:cxn>
              </a:cxnLst>
              <a:rect l="0" t="0" r="r" b="b"/>
              <a:pathLst>
                <a:path w="500" h="296">
                  <a:moveTo>
                    <a:pt x="500" y="296"/>
                  </a:moveTo>
                  <a:cubicBezTo>
                    <a:pt x="0" y="296"/>
                    <a:pt x="0" y="296"/>
                    <a:pt x="0" y="296"/>
                  </a:cubicBezTo>
                  <a:cubicBezTo>
                    <a:pt x="0" y="30"/>
                    <a:pt x="0" y="30"/>
                    <a:pt x="0" y="30"/>
                  </a:cubicBezTo>
                  <a:cubicBezTo>
                    <a:pt x="0" y="14"/>
                    <a:pt x="13" y="0"/>
                    <a:pt x="30" y="0"/>
                  </a:cubicBezTo>
                  <a:cubicBezTo>
                    <a:pt x="470" y="0"/>
                    <a:pt x="470" y="0"/>
                    <a:pt x="470" y="0"/>
                  </a:cubicBezTo>
                  <a:cubicBezTo>
                    <a:pt x="486" y="0"/>
                    <a:pt x="500" y="14"/>
                    <a:pt x="500" y="30"/>
                  </a:cubicBezTo>
                  <a:cubicBezTo>
                    <a:pt x="500" y="296"/>
                    <a:pt x="500" y="296"/>
                    <a:pt x="500" y="296"/>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8" name="Freeform 256">
              <a:extLst>
                <a:ext uri="{FF2B5EF4-FFF2-40B4-BE49-F238E27FC236}">
                  <a16:creationId xmlns:a16="http://schemas.microsoft.com/office/drawing/2014/main" id="{556642EA-3808-49C2-AF78-403DF93041B2}"/>
                </a:ext>
              </a:extLst>
            </p:cNvPr>
            <p:cNvSpPr>
              <a:spLocks/>
            </p:cNvSpPr>
            <p:nvPr/>
          </p:nvSpPr>
          <p:spPr bwMode="auto">
            <a:xfrm>
              <a:off x="4694091" y="3891755"/>
              <a:ext cx="1498962" cy="900798"/>
            </a:xfrm>
            <a:custGeom>
              <a:avLst/>
              <a:gdLst>
                <a:gd name="T0" fmla="*/ 504 w 508"/>
                <a:gd name="T1" fmla="*/ 300 h 304"/>
                <a:gd name="T2" fmla="*/ 504 w 508"/>
                <a:gd name="T3" fmla="*/ 296 h 304"/>
                <a:gd name="T4" fmla="*/ 8 w 508"/>
                <a:gd name="T5" fmla="*/ 296 h 304"/>
                <a:gd name="T6" fmla="*/ 8 w 508"/>
                <a:gd name="T7" fmla="*/ 34 h 304"/>
                <a:gd name="T8" fmla="*/ 15 w 508"/>
                <a:gd name="T9" fmla="*/ 16 h 304"/>
                <a:gd name="T10" fmla="*/ 34 w 508"/>
                <a:gd name="T11" fmla="*/ 8 h 304"/>
                <a:gd name="T12" fmla="*/ 474 w 508"/>
                <a:gd name="T13" fmla="*/ 8 h 304"/>
                <a:gd name="T14" fmla="*/ 492 w 508"/>
                <a:gd name="T15" fmla="*/ 16 h 304"/>
                <a:gd name="T16" fmla="*/ 500 w 508"/>
                <a:gd name="T17" fmla="*/ 34 h 304"/>
                <a:gd name="T18" fmla="*/ 500 w 508"/>
                <a:gd name="T19" fmla="*/ 300 h 304"/>
                <a:gd name="T20" fmla="*/ 504 w 508"/>
                <a:gd name="T21" fmla="*/ 300 h 304"/>
                <a:gd name="T22" fmla="*/ 504 w 508"/>
                <a:gd name="T23" fmla="*/ 296 h 304"/>
                <a:gd name="T24" fmla="*/ 504 w 508"/>
                <a:gd name="T25" fmla="*/ 300 h 304"/>
                <a:gd name="T26" fmla="*/ 508 w 508"/>
                <a:gd name="T27" fmla="*/ 300 h 304"/>
                <a:gd name="T28" fmla="*/ 508 w 508"/>
                <a:gd name="T29" fmla="*/ 34 h 304"/>
                <a:gd name="T30" fmla="*/ 474 w 508"/>
                <a:gd name="T31" fmla="*/ 0 h 304"/>
                <a:gd name="T32" fmla="*/ 34 w 508"/>
                <a:gd name="T33" fmla="*/ 0 h 304"/>
                <a:gd name="T34" fmla="*/ 0 w 508"/>
                <a:gd name="T35" fmla="*/ 34 h 304"/>
                <a:gd name="T36" fmla="*/ 0 w 508"/>
                <a:gd name="T37" fmla="*/ 304 h 304"/>
                <a:gd name="T38" fmla="*/ 508 w 508"/>
                <a:gd name="T39" fmla="*/ 304 h 304"/>
                <a:gd name="T40" fmla="*/ 508 w 508"/>
                <a:gd name="T41" fmla="*/ 300 h 304"/>
                <a:gd name="T42" fmla="*/ 504 w 508"/>
                <a:gd name="T43" fmla="*/ 30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8" h="304">
                  <a:moveTo>
                    <a:pt x="504" y="300"/>
                  </a:moveTo>
                  <a:cubicBezTo>
                    <a:pt x="504" y="296"/>
                    <a:pt x="504" y="296"/>
                    <a:pt x="504" y="296"/>
                  </a:cubicBezTo>
                  <a:cubicBezTo>
                    <a:pt x="8" y="296"/>
                    <a:pt x="8" y="296"/>
                    <a:pt x="8" y="296"/>
                  </a:cubicBezTo>
                  <a:cubicBezTo>
                    <a:pt x="8" y="34"/>
                    <a:pt x="8" y="34"/>
                    <a:pt x="8" y="34"/>
                  </a:cubicBezTo>
                  <a:cubicBezTo>
                    <a:pt x="8" y="27"/>
                    <a:pt x="11" y="21"/>
                    <a:pt x="15" y="16"/>
                  </a:cubicBezTo>
                  <a:cubicBezTo>
                    <a:pt x="20" y="11"/>
                    <a:pt x="27" y="8"/>
                    <a:pt x="34" y="8"/>
                  </a:cubicBezTo>
                  <a:cubicBezTo>
                    <a:pt x="474" y="8"/>
                    <a:pt x="474" y="8"/>
                    <a:pt x="474" y="8"/>
                  </a:cubicBezTo>
                  <a:cubicBezTo>
                    <a:pt x="481" y="8"/>
                    <a:pt x="487" y="11"/>
                    <a:pt x="492" y="16"/>
                  </a:cubicBezTo>
                  <a:cubicBezTo>
                    <a:pt x="497" y="21"/>
                    <a:pt x="500" y="27"/>
                    <a:pt x="500" y="34"/>
                  </a:cubicBezTo>
                  <a:cubicBezTo>
                    <a:pt x="500" y="300"/>
                    <a:pt x="500" y="300"/>
                    <a:pt x="500" y="300"/>
                  </a:cubicBezTo>
                  <a:cubicBezTo>
                    <a:pt x="504" y="300"/>
                    <a:pt x="504" y="300"/>
                    <a:pt x="504" y="300"/>
                  </a:cubicBezTo>
                  <a:cubicBezTo>
                    <a:pt x="504" y="296"/>
                    <a:pt x="504" y="296"/>
                    <a:pt x="504" y="296"/>
                  </a:cubicBezTo>
                  <a:cubicBezTo>
                    <a:pt x="504" y="300"/>
                    <a:pt x="504" y="300"/>
                    <a:pt x="504" y="300"/>
                  </a:cubicBezTo>
                  <a:cubicBezTo>
                    <a:pt x="508" y="300"/>
                    <a:pt x="508" y="300"/>
                    <a:pt x="508" y="300"/>
                  </a:cubicBezTo>
                  <a:cubicBezTo>
                    <a:pt x="508" y="34"/>
                    <a:pt x="508" y="34"/>
                    <a:pt x="508" y="34"/>
                  </a:cubicBezTo>
                  <a:cubicBezTo>
                    <a:pt x="508" y="16"/>
                    <a:pt x="492" y="0"/>
                    <a:pt x="474" y="0"/>
                  </a:cubicBezTo>
                  <a:cubicBezTo>
                    <a:pt x="34" y="0"/>
                    <a:pt x="34" y="0"/>
                    <a:pt x="34" y="0"/>
                  </a:cubicBezTo>
                  <a:cubicBezTo>
                    <a:pt x="15" y="0"/>
                    <a:pt x="0" y="16"/>
                    <a:pt x="0" y="34"/>
                  </a:cubicBezTo>
                  <a:cubicBezTo>
                    <a:pt x="0" y="304"/>
                    <a:pt x="0" y="304"/>
                    <a:pt x="0" y="304"/>
                  </a:cubicBezTo>
                  <a:cubicBezTo>
                    <a:pt x="508" y="304"/>
                    <a:pt x="508" y="304"/>
                    <a:pt x="508" y="304"/>
                  </a:cubicBezTo>
                  <a:cubicBezTo>
                    <a:pt x="508" y="300"/>
                    <a:pt x="508" y="300"/>
                    <a:pt x="508" y="300"/>
                  </a:cubicBezTo>
                  <a:cubicBezTo>
                    <a:pt x="504" y="300"/>
                    <a:pt x="504" y="300"/>
                    <a:pt x="504" y="30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9" name="Rectangle 258">
              <a:extLst>
                <a:ext uri="{FF2B5EF4-FFF2-40B4-BE49-F238E27FC236}">
                  <a16:creationId xmlns:a16="http://schemas.microsoft.com/office/drawing/2014/main" id="{AD1F4E64-1541-4D17-8357-4B9A6F2473AA}"/>
                </a:ext>
              </a:extLst>
            </p:cNvPr>
            <p:cNvSpPr>
              <a:spLocks noChangeArrowheads="1"/>
            </p:cNvSpPr>
            <p:nvPr/>
          </p:nvSpPr>
          <p:spPr bwMode="auto">
            <a:xfrm>
              <a:off x="4718245" y="4712986"/>
              <a:ext cx="1452074" cy="5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0" name="Freeform 259">
              <a:extLst>
                <a:ext uri="{FF2B5EF4-FFF2-40B4-BE49-F238E27FC236}">
                  <a16:creationId xmlns:a16="http://schemas.microsoft.com/office/drawing/2014/main" id="{F39FAAEE-9F0C-4BC3-8945-C278C5C99D2C}"/>
                </a:ext>
              </a:extLst>
            </p:cNvPr>
            <p:cNvSpPr>
              <a:spLocks/>
            </p:cNvSpPr>
            <p:nvPr/>
          </p:nvSpPr>
          <p:spPr bwMode="auto">
            <a:xfrm>
              <a:off x="4706877" y="4712986"/>
              <a:ext cx="1474807" cy="68199"/>
            </a:xfrm>
            <a:custGeom>
              <a:avLst/>
              <a:gdLst>
                <a:gd name="T0" fmla="*/ 1038 w 1038"/>
                <a:gd name="T1" fmla="*/ 0 h 48"/>
                <a:gd name="T2" fmla="*/ 1030 w 1038"/>
                <a:gd name="T3" fmla="*/ 0 h 48"/>
                <a:gd name="T4" fmla="*/ 1030 w 1038"/>
                <a:gd name="T5" fmla="*/ 39 h 48"/>
                <a:gd name="T6" fmla="*/ 8 w 1038"/>
                <a:gd name="T7" fmla="*/ 39 h 48"/>
                <a:gd name="T8" fmla="*/ 8 w 1038"/>
                <a:gd name="T9" fmla="*/ 0 h 48"/>
                <a:gd name="T10" fmla="*/ 0 w 1038"/>
                <a:gd name="T11" fmla="*/ 0 h 48"/>
                <a:gd name="T12" fmla="*/ 0 w 1038"/>
                <a:gd name="T13" fmla="*/ 48 h 48"/>
                <a:gd name="T14" fmla="*/ 1038 w 1038"/>
                <a:gd name="T15" fmla="*/ 48 h 48"/>
                <a:gd name="T16" fmla="*/ 1038 w 1038"/>
                <a:gd name="T17" fmla="*/ 39 h 48"/>
                <a:gd name="T18" fmla="*/ 1038 w 1038"/>
                <a:gd name="T19" fmla="*/ 48 h 48"/>
                <a:gd name="T20" fmla="*/ 1038 w 1038"/>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48">
                  <a:moveTo>
                    <a:pt x="1038" y="0"/>
                  </a:moveTo>
                  <a:lnTo>
                    <a:pt x="1030" y="0"/>
                  </a:lnTo>
                  <a:lnTo>
                    <a:pt x="1030" y="39"/>
                  </a:lnTo>
                  <a:lnTo>
                    <a:pt x="8" y="39"/>
                  </a:lnTo>
                  <a:lnTo>
                    <a:pt x="8" y="0"/>
                  </a:lnTo>
                  <a:lnTo>
                    <a:pt x="0" y="0"/>
                  </a:lnTo>
                  <a:lnTo>
                    <a:pt x="0" y="48"/>
                  </a:lnTo>
                  <a:lnTo>
                    <a:pt x="1038" y="48"/>
                  </a:lnTo>
                  <a:lnTo>
                    <a:pt x="1038" y="39"/>
                  </a:lnTo>
                  <a:lnTo>
                    <a:pt x="1038" y="48"/>
                  </a:lnTo>
                  <a:lnTo>
                    <a:pt x="1038" y="0"/>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1" name="Freeform 260">
              <a:extLst>
                <a:ext uri="{FF2B5EF4-FFF2-40B4-BE49-F238E27FC236}">
                  <a16:creationId xmlns:a16="http://schemas.microsoft.com/office/drawing/2014/main" id="{1EFA446A-C694-4320-8F07-666B846C584D}"/>
                </a:ext>
              </a:extLst>
            </p:cNvPr>
            <p:cNvSpPr>
              <a:spLocks/>
            </p:cNvSpPr>
            <p:nvPr/>
          </p:nvSpPr>
          <p:spPr bwMode="auto">
            <a:xfrm>
              <a:off x="4706877" y="4712986"/>
              <a:ext cx="1474807" cy="68199"/>
            </a:xfrm>
            <a:custGeom>
              <a:avLst/>
              <a:gdLst>
                <a:gd name="T0" fmla="*/ 1038 w 1038"/>
                <a:gd name="T1" fmla="*/ 0 h 48"/>
                <a:gd name="T2" fmla="*/ 1030 w 1038"/>
                <a:gd name="T3" fmla="*/ 0 h 48"/>
                <a:gd name="T4" fmla="*/ 1030 w 1038"/>
                <a:gd name="T5" fmla="*/ 39 h 48"/>
                <a:gd name="T6" fmla="*/ 8 w 1038"/>
                <a:gd name="T7" fmla="*/ 39 h 48"/>
                <a:gd name="T8" fmla="*/ 8 w 1038"/>
                <a:gd name="T9" fmla="*/ 0 h 48"/>
                <a:gd name="T10" fmla="*/ 0 w 1038"/>
                <a:gd name="T11" fmla="*/ 0 h 48"/>
                <a:gd name="T12" fmla="*/ 0 w 1038"/>
                <a:gd name="T13" fmla="*/ 48 h 48"/>
                <a:gd name="T14" fmla="*/ 1038 w 1038"/>
                <a:gd name="T15" fmla="*/ 48 h 48"/>
                <a:gd name="T16" fmla="*/ 1038 w 1038"/>
                <a:gd name="T17" fmla="*/ 39 h 48"/>
                <a:gd name="T18" fmla="*/ 1038 w 1038"/>
                <a:gd name="T19" fmla="*/ 48 h 48"/>
                <a:gd name="T20" fmla="*/ 1038 w 1038"/>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48">
                  <a:moveTo>
                    <a:pt x="1038" y="0"/>
                  </a:moveTo>
                  <a:lnTo>
                    <a:pt x="1030" y="0"/>
                  </a:lnTo>
                  <a:lnTo>
                    <a:pt x="1030" y="39"/>
                  </a:lnTo>
                  <a:lnTo>
                    <a:pt x="8" y="39"/>
                  </a:lnTo>
                  <a:lnTo>
                    <a:pt x="8" y="0"/>
                  </a:lnTo>
                  <a:lnTo>
                    <a:pt x="0" y="0"/>
                  </a:lnTo>
                  <a:lnTo>
                    <a:pt x="0" y="48"/>
                  </a:lnTo>
                  <a:lnTo>
                    <a:pt x="1038" y="48"/>
                  </a:lnTo>
                  <a:lnTo>
                    <a:pt x="1038" y="39"/>
                  </a:lnTo>
                  <a:lnTo>
                    <a:pt x="1038" y="48"/>
                  </a:lnTo>
                  <a:lnTo>
                    <a:pt x="10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2" name="Freeform 262">
              <a:extLst>
                <a:ext uri="{FF2B5EF4-FFF2-40B4-BE49-F238E27FC236}">
                  <a16:creationId xmlns:a16="http://schemas.microsoft.com/office/drawing/2014/main" id="{4D62734D-7ADF-4240-9762-59BC17FC05C0}"/>
                </a:ext>
              </a:extLst>
            </p:cNvPr>
            <p:cNvSpPr>
              <a:spLocks/>
            </p:cNvSpPr>
            <p:nvPr/>
          </p:nvSpPr>
          <p:spPr bwMode="auto">
            <a:xfrm>
              <a:off x="5042191" y="2615862"/>
              <a:ext cx="794236" cy="625160"/>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3" name="Freeform 263">
              <a:extLst>
                <a:ext uri="{FF2B5EF4-FFF2-40B4-BE49-F238E27FC236}">
                  <a16:creationId xmlns:a16="http://schemas.microsoft.com/office/drawing/2014/main" id="{D1412AE5-3922-4204-98D3-B200F175087C}"/>
                </a:ext>
              </a:extLst>
            </p:cNvPr>
            <p:cNvSpPr>
              <a:spLocks/>
            </p:cNvSpPr>
            <p:nvPr/>
          </p:nvSpPr>
          <p:spPr bwMode="auto">
            <a:xfrm>
              <a:off x="5049295" y="2615862"/>
              <a:ext cx="778608" cy="625160"/>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w="127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4" name="Freeform 224">
              <a:extLst>
                <a:ext uri="{FF2B5EF4-FFF2-40B4-BE49-F238E27FC236}">
                  <a16:creationId xmlns:a16="http://schemas.microsoft.com/office/drawing/2014/main" id="{F87927B0-A630-4388-9B78-03CF14209B77}"/>
                </a:ext>
              </a:extLst>
            </p:cNvPr>
            <p:cNvSpPr>
              <a:spLocks/>
            </p:cNvSpPr>
            <p:nvPr/>
          </p:nvSpPr>
          <p:spPr bwMode="auto">
            <a:xfrm>
              <a:off x="5096181" y="3273700"/>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chemeClr val="tx1"/>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5" name="Freeform 220">
              <a:extLst>
                <a:ext uri="{FF2B5EF4-FFF2-40B4-BE49-F238E27FC236}">
                  <a16:creationId xmlns:a16="http://schemas.microsoft.com/office/drawing/2014/main" id="{D1E3BAD6-49F2-45EB-A6EF-4B7016A0D47E}"/>
                </a:ext>
              </a:extLst>
            </p:cNvPr>
            <p:cNvSpPr>
              <a:spLocks/>
            </p:cNvSpPr>
            <p:nvPr/>
          </p:nvSpPr>
          <p:spPr bwMode="auto">
            <a:xfrm>
              <a:off x="5751178" y="3273700"/>
              <a:ext cx="32679" cy="32679"/>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466" name="Group 465">
            <a:extLst>
              <a:ext uri="{FF2B5EF4-FFF2-40B4-BE49-F238E27FC236}">
                <a16:creationId xmlns:a16="http://schemas.microsoft.com/office/drawing/2014/main" id="{1CD77F3B-1872-452A-9F47-BF8BFBEE51DA}"/>
              </a:ext>
            </a:extLst>
          </p:cNvPr>
          <p:cNvGrpSpPr/>
          <p:nvPr/>
        </p:nvGrpSpPr>
        <p:grpSpPr>
          <a:xfrm>
            <a:off x="8652605" y="6976545"/>
            <a:ext cx="1432185" cy="2240272"/>
            <a:chOff x="6367813" y="2864505"/>
            <a:chExt cx="1891107" cy="2958139"/>
          </a:xfrm>
        </p:grpSpPr>
        <p:grpSp>
          <p:nvGrpSpPr>
            <p:cNvPr id="467" name="Group 466">
              <a:extLst>
                <a:ext uri="{FF2B5EF4-FFF2-40B4-BE49-F238E27FC236}">
                  <a16:creationId xmlns:a16="http://schemas.microsoft.com/office/drawing/2014/main" id="{899E145C-737B-471B-96D2-76F12C1E33D1}"/>
                </a:ext>
              </a:extLst>
            </p:cNvPr>
            <p:cNvGrpSpPr/>
            <p:nvPr/>
          </p:nvGrpSpPr>
          <p:grpSpPr>
            <a:xfrm>
              <a:off x="6910565" y="3820714"/>
              <a:ext cx="1348355" cy="1646358"/>
              <a:chOff x="6409804" y="2276799"/>
              <a:chExt cx="1075262" cy="1312908"/>
            </a:xfrm>
          </p:grpSpPr>
          <p:sp>
            <p:nvSpPr>
              <p:cNvPr id="804" name="Freeform: Shape 803">
                <a:extLst>
                  <a:ext uri="{FF2B5EF4-FFF2-40B4-BE49-F238E27FC236}">
                    <a16:creationId xmlns:a16="http://schemas.microsoft.com/office/drawing/2014/main" id="{2DB1DC1A-11BC-48F7-914D-10B7E69A5086}"/>
                  </a:ext>
                </a:extLst>
              </p:cNvPr>
              <p:cNvSpPr/>
              <p:nvPr/>
            </p:nvSpPr>
            <p:spPr>
              <a:xfrm>
                <a:off x="6409804" y="2276799"/>
                <a:ext cx="1075262" cy="1312908"/>
              </a:xfrm>
              <a:custGeom>
                <a:avLst/>
                <a:gdLst>
                  <a:gd name="connsiteX0" fmla="*/ 124702 w 1075262"/>
                  <a:gd name="connsiteY0" fmla="*/ 0 h 1312908"/>
                  <a:gd name="connsiteX1" fmla="*/ 952913 w 1075262"/>
                  <a:gd name="connsiteY1" fmla="*/ 0 h 1312908"/>
                  <a:gd name="connsiteX2" fmla="*/ 1075262 w 1075262"/>
                  <a:gd name="connsiteY2" fmla="*/ 125225 h 1312908"/>
                  <a:gd name="connsiteX3" fmla="*/ 1075262 w 1075262"/>
                  <a:gd name="connsiteY3" fmla="*/ 1207665 h 1312908"/>
                  <a:gd name="connsiteX4" fmla="*/ 1075262 w 1075262"/>
                  <a:gd name="connsiteY4" fmla="*/ 1312908 h 1312908"/>
                  <a:gd name="connsiteX5" fmla="*/ 0 w 1075262"/>
                  <a:gd name="connsiteY5" fmla="*/ 1312908 h 1312908"/>
                  <a:gd name="connsiteX6" fmla="*/ 0 w 1075262"/>
                  <a:gd name="connsiteY6" fmla="*/ 1274696 h 1312908"/>
                  <a:gd name="connsiteX7" fmla="*/ 0 w 1075262"/>
                  <a:gd name="connsiteY7" fmla="*/ 125225 h 1312908"/>
                  <a:gd name="connsiteX8" fmla="*/ 124702 w 1075262"/>
                  <a:gd name="connsiteY8"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5262" h="1312908">
                    <a:moveTo>
                      <a:pt x="124702" y="0"/>
                    </a:moveTo>
                    <a:cubicBezTo>
                      <a:pt x="124702" y="0"/>
                      <a:pt x="124702" y="0"/>
                      <a:pt x="952913" y="0"/>
                    </a:cubicBezTo>
                    <a:cubicBezTo>
                      <a:pt x="1021146" y="0"/>
                      <a:pt x="1075262" y="56706"/>
                      <a:pt x="1075262" y="125225"/>
                    </a:cubicBezTo>
                    <a:cubicBezTo>
                      <a:pt x="1075262" y="125225"/>
                      <a:pt x="1075262" y="125225"/>
                      <a:pt x="1075262" y="1207665"/>
                    </a:cubicBezTo>
                    <a:lnTo>
                      <a:pt x="1075262" y="1312908"/>
                    </a:lnTo>
                    <a:lnTo>
                      <a:pt x="0" y="1312908"/>
                    </a:lnTo>
                    <a:lnTo>
                      <a:pt x="0" y="1274696"/>
                    </a:lnTo>
                    <a:cubicBezTo>
                      <a:pt x="0" y="1110486"/>
                      <a:pt x="0" y="782065"/>
                      <a:pt x="0" y="125225"/>
                    </a:cubicBezTo>
                    <a:cubicBezTo>
                      <a:pt x="0" y="56706"/>
                      <a:pt x="54116" y="0"/>
                      <a:pt x="124702"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808" name="Freeform: Shape 807">
                <a:extLst>
                  <a:ext uri="{FF2B5EF4-FFF2-40B4-BE49-F238E27FC236}">
                    <a16:creationId xmlns:a16="http://schemas.microsoft.com/office/drawing/2014/main" id="{A6BE30B3-44AB-4C6F-B98C-0FAB50B2A9DD}"/>
                  </a:ext>
                </a:extLst>
              </p:cNvPr>
              <p:cNvSpPr/>
              <p:nvPr/>
            </p:nvSpPr>
            <p:spPr>
              <a:xfrm flipH="1">
                <a:off x="7200560" y="2276799"/>
                <a:ext cx="284506" cy="1312908"/>
              </a:xfrm>
              <a:custGeom>
                <a:avLst/>
                <a:gdLst>
                  <a:gd name="connsiteX0" fmla="*/ 122349 w 284506"/>
                  <a:gd name="connsiteY0" fmla="*/ 0 h 1312908"/>
                  <a:gd name="connsiteX1" fmla="*/ 268135 w 284506"/>
                  <a:gd name="connsiteY1" fmla="*/ 0 h 1312908"/>
                  <a:gd name="connsiteX2" fmla="*/ 284506 w 284506"/>
                  <a:gd name="connsiteY2" fmla="*/ 0 h 1312908"/>
                  <a:gd name="connsiteX3" fmla="*/ 159760 w 284506"/>
                  <a:gd name="connsiteY3" fmla="*/ 125225 h 1312908"/>
                  <a:gd name="connsiteX4" fmla="*/ 159760 w 284506"/>
                  <a:gd name="connsiteY4" fmla="*/ 1289168 h 1312908"/>
                  <a:gd name="connsiteX5" fmla="*/ 159760 w 284506"/>
                  <a:gd name="connsiteY5" fmla="*/ 1312908 h 1312908"/>
                  <a:gd name="connsiteX6" fmla="*/ 0 w 284506"/>
                  <a:gd name="connsiteY6" fmla="*/ 1312908 h 1312908"/>
                  <a:gd name="connsiteX7" fmla="*/ 0 w 284506"/>
                  <a:gd name="connsiteY7" fmla="*/ 1207665 h 1312908"/>
                  <a:gd name="connsiteX8" fmla="*/ 0 w 284506"/>
                  <a:gd name="connsiteY8" fmla="*/ 125225 h 1312908"/>
                  <a:gd name="connsiteX9" fmla="*/ 122349 w 284506"/>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506" h="1312908">
                    <a:moveTo>
                      <a:pt x="122349" y="0"/>
                    </a:moveTo>
                    <a:cubicBezTo>
                      <a:pt x="174112" y="0"/>
                      <a:pt x="222640" y="0"/>
                      <a:pt x="268135" y="0"/>
                    </a:cubicBezTo>
                    <a:lnTo>
                      <a:pt x="284506" y="0"/>
                    </a:lnTo>
                    <a:cubicBezTo>
                      <a:pt x="216249" y="0"/>
                      <a:pt x="159760" y="56706"/>
                      <a:pt x="159760" y="125225"/>
                    </a:cubicBezTo>
                    <a:cubicBezTo>
                      <a:pt x="159760" y="790335"/>
                      <a:pt x="159760" y="1122890"/>
                      <a:pt x="159760" y="1289168"/>
                    </a:cubicBezTo>
                    <a:lnTo>
                      <a:pt x="159760" y="1312908"/>
                    </a:lnTo>
                    <a:lnTo>
                      <a:pt x="0" y="1312908"/>
                    </a:lnTo>
                    <a:lnTo>
                      <a:pt x="0" y="1207665"/>
                    </a:lnTo>
                    <a:cubicBezTo>
                      <a:pt x="0" y="125225"/>
                      <a:pt x="0" y="125225"/>
                      <a:pt x="0" y="125225"/>
                    </a:cubicBezTo>
                    <a:cubicBezTo>
                      <a:pt x="0" y="56706"/>
                      <a:pt x="54116" y="0"/>
                      <a:pt x="122349"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sp>
          <p:nvSpPr>
            <p:cNvPr id="468" name="Freeform 269">
              <a:extLst>
                <a:ext uri="{FF2B5EF4-FFF2-40B4-BE49-F238E27FC236}">
                  <a16:creationId xmlns:a16="http://schemas.microsoft.com/office/drawing/2014/main" id="{8587CEF2-56D8-4750-B633-491C75B4BFC3}"/>
                </a:ext>
              </a:extLst>
            </p:cNvPr>
            <p:cNvSpPr>
              <a:spLocks/>
            </p:cNvSpPr>
            <p:nvPr/>
          </p:nvSpPr>
          <p:spPr bwMode="auto">
            <a:xfrm>
              <a:off x="6924772" y="4970153"/>
              <a:ext cx="1122445" cy="654996"/>
            </a:xfrm>
            <a:custGeom>
              <a:avLst/>
              <a:gdLst>
                <a:gd name="T0" fmla="*/ 790 w 790"/>
                <a:gd name="T1" fmla="*/ 0 h 461"/>
                <a:gd name="T2" fmla="*/ 530 w 790"/>
                <a:gd name="T3" fmla="*/ 0 h 461"/>
                <a:gd name="T4" fmla="*/ 582 w 790"/>
                <a:gd name="T5" fmla="*/ 150 h 461"/>
                <a:gd name="T6" fmla="*/ 52 w 790"/>
                <a:gd name="T7" fmla="*/ 150 h 461"/>
                <a:gd name="T8" fmla="*/ 0 w 790"/>
                <a:gd name="T9" fmla="*/ 29 h 461"/>
                <a:gd name="T10" fmla="*/ 0 w 790"/>
                <a:gd name="T11" fmla="*/ 369 h 461"/>
                <a:gd name="T12" fmla="*/ 110 w 790"/>
                <a:gd name="T13" fmla="*/ 382 h 461"/>
                <a:gd name="T14" fmla="*/ 156 w 790"/>
                <a:gd name="T15" fmla="*/ 382 h 461"/>
                <a:gd name="T16" fmla="*/ 164 w 790"/>
                <a:gd name="T17" fmla="*/ 382 h 461"/>
                <a:gd name="T18" fmla="*/ 164 w 790"/>
                <a:gd name="T19" fmla="*/ 388 h 461"/>
                <a:gd name="T20" fmla="*/ 790 w 790"/>
                <a:gd name="T21" fmla="*/ 461 h 461"/>
                <a:gd name="T22" fmla="*/ 790 w 790"/>
                <a:gd name="T23"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0" h="461">
                  <a:moveTo>
                    <a:pt x="790" y="0"/>
                  </a:moveTo>
                  <a:lnTo>
                    <a:pt x="530" y="0"/>
                  </a:lnTo>
                  <a:lnTo>
                    <a:pt x="582" y="150"/>
                  </a:lnTo>
                  <a:lnTo>
                    <a:pt x="52" y="150"/>
                  </a:lnTo>
                  <a:lnTo>
                    <a:pt x="0" y="29"/>
                  </a:lnTo>
                  <a:lnTo>
                    <a:pt x="0" y="369"/>
                  </a:lnTo>
                  <a:lnTo>
                    <a:pt x="110" y="382"/>
                  </a:lnTo>
                  <a:lnTo>
                    <a:pt x="156" y="382"/>
                  </a:lnTo>
                  <a:lnTo>
                    <a:pt x="164" y="382"/>
                  </a:lnTo>
                  <a:lnTo>
                    <a:pt x="164" y="388"/>
                  </a:lnTo>
                  <a:lnTo>
                    <a:pt x="790" y="461"/>
                  </a:lnTo>
                  <a:lnTo>
                    <a:pt x="7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9" name="Freeform 271">
              <a:extLst>
                <a:ext uri="{FF2B5EF4-FFF2-40B4-BE49-F238E27FC236}">
                  <a16:creationId xmlns:a16="http://schemas.microsoft.com/office/drawing/2014/main" id="{1D2FED4A-0EFC-4B1A-836D-371BE7CAB645}"/>
                </a:ext>
              </a:extLst>
            </p:cNvPr>
            <p:cNvSpPr>
              <a:spLocks/>
            </p:cNvSpPr>
            <p:nvPr/>
          </p:nvSpPr>
          <p:spPr bwMode="auto">
            <a:xfrm>
              <a:off x="6919089" y="5002832"/>
              <a:ext cx="5683" cy="491602"/>
            </a:xfrm>
            <a:custGeom>
              <a:avLst/>
              <a:gdLst>
                <a:gd name="T0" fmla="*/ 0 w 4"/>
                <a:gd name="T1" fmla="*/ 0 h 346"/>
                <a:gd name="T2" fmla="*/ 0 w 4"/>
                <a:gd name="T3" fmla="*/ 344 h 346"/>
                <a:gd name="T4" fmla="*/ 4 w 4"/>
                <a:gd name="T5" fmla="*/ 346 h 346"/>
                <a:gd name="T6" fmla="*/ 4 w 4"/>
                <a:gd name="T7" fmla="*/ 6 h 346"/>
                <a:gd name="T8" fmla="*/ 0 w 4"/>
                <a:gd name="T9" fmla="*/ 0 h 346"/>
              </a:gdLst>
              <a:ahLst/>
              <a:cxnLst>
                <a:cxn ang="0">
                  <a:pos x="T0" y="T1"/>
                </a:cxn>
                <a:cxn ang="0">
                  <a:pos x="T2" y="T3"/>
                </a:cxn>
                <a:cxn ang="0">
                  <a:pos x="T4" y="T5"/>
                </a:cxn>
                <a:cxn ang="0">
                  <a:pos x="T6" y="T7"/>
                </a:cxn>
                <a:cxn ang="0">
                  <a:pos x="T8" y="T9"/>
                </a:cxn>
              </a:cxnLst>
              <a:rect l="0" t="0" r="r" b="b"/>
              <a:pathLst>
                <a:path w="4" h="346">
                  <a:moveTo>
                    <a:pt x="0" y="0"/>
                  </a:moveTo>
                  <a:lnTo>
                    <a:pt x="0" y="344"/>
                  </a:lnTo>
                  <a:lnTo>
                    <a:pt x="4" y="346"/>
                  </a:lnTo>
                  <a:lnTo>
                    <a:pt x="4"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0" name="Freeform 272">
              <a:extLst>
                <a:ext uri="{FF2B5EF4-FFF2-40B4-BE49-F238E27FC236}">
                  <a16:creationId xmlns:a16="http://schemas.microsoft.com/office/drawing/2014/main" id="{C131DC58-9626-4BFD-8554-DC92F11C5D6E}"/>
                </a:ext>
              </a:extLst>
            </p:cNvPr>
            <p:cNvSpPr>
              <a:spLocks/>
            </p:cNvSpPr>
            <p:nvPr/>
          </p:nvSpPr>
          <p:spPr bwMode="auto">
            <a:xfrm>
              <a:off x="8069950" y="4945999"/>
              <a:ext cx="0" cy="704724"/>
            </a:xfrm>
            <a:custGeom>
              <a:avLst/>
              <a:gdLst>
                <a:gd name="T0" fmla="*/ 0 h 238"/>
                <a:gd name="T1" fmla="*/ 0 h 238"/>
                <a:gd name="T2" fmla="*/ 236 h 238"/>
                <a:gd name="T3" fmla="*/ 238 h 238"/>
                <a:gd name="T4" fmla="*/ 238 h 238"/>
                <a:gd name="T5" fmla="*/ 0 h 238"/>
              </a:gdLst>
              <a:ahLst/>
              <a:cxnLst>
                <a:cxn ang="0">
                  <a:pos x="0" y="T0"/>
                </a:cxn>
                <a:cxn ang="0">
                  <a:pos x="0" y="T1"/>
                </a:cxn>
                <a:cxn ang="0">
                  <a:pos x="0" y="T2"/>
                </a:cxn>
                <a:cxn ang="0">
                  <a:pos x="0" y="T3"/>
                </a:cxn>
                <a:cxn ang="0">
                  <a:pos x="0" y="T4"/>
                </a:cxn>
                <a:cxn ang="0">
                  <a:pos x="0" y="T5"/>
                </a:cxn>
              </a:cxnLst>
              <a:rect l="0" t="0" r="r" b="b"/>
              <a:pathLst>
                <a:path h="238">
                  <a:moveTo>
                    <a:pt x="0" y="0"/>
                  </a:moveTo>
                  <a:cubicBezTo>
                    <a:pt x="0" y="0"/>
                    <a:pt x="0" y="0"/>
                    <a:pt x="0" y="0"/>
                  </a:cubicBezTo>
                  <a:cubicBezTo>
                    <a:pt x="0" y="236"/>
                    <a:pt x="0" y="236"/>
                    <a:pt x="0" y="236"/>
                  </a:cubicBezTo>
                  <a:cubicBezTo>
                    <a:pt x="0" y="237"/>
                    <a:pt x="0" y="237"/>
                    <a:pt x="0" y="238"/>
                  </a:cubicBezTo>
                  <a:cubicBezTo>
                    <a:pt x="0" y="238"/>
                    <a:pt x="0" y="238"/>
                    <a:pt x="0" y="238"/>
                  </a:cubicBezTo>
                  <a:cubicBezTo>
                    <a:pt x="0" y="0"/>
                    <a:pt x="0" y="0"/>
                    <a:pt x="0" y="0"/>
                  </a:cubicBezTo>
                </a:path>
              </a:pathLst>
            </a:custGeom>
            <a:solidFill>
              <a:srgbClr val="C7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1" name="Freeform 276">
              <a:extLst>
                <a:ext uri="{FF2B5EF4-FFF2-40B4-BE49-F238E27FC236}">
                  <a16:creationId xmlns:a16="http://schemas.microsoft.com/office/drawing/2014/main" id="{51D9702B-9850-4A34-8371-7A2CD5AE6DAC}"/>
                </a:ext>
              </a:extLst>
            </p:cNvPr>
            <p:cNvSpPr>
              <a:spLocks/>
            </p:cNvSpPr>
            <p:nvPr/>
          </p:nvSpPr>
          <p:spPr bwMode="auto">
            <a:xfrm>
              <a:off x="6896356" y="4945999"/>
              <a:ext cx="2841" cy="569748"/>
            </a:xfrm>
            <a:custGeom>
              <a:avLst/>
              <a:gdLst>
                <a:gd name="T0" fmla="*/ 0 w 2"/>
                <a:gd name="T1" fmla="*/ 0 h 401"/>
                <a:gd name="T2" fmla="*/ 0 w 2"/>
                <a:gd name="T3" fmla="*/ 401 h 401"/>
                <a:gd name="T4" fmla="*/ 2 w 2"/>
                <a:gd name="T5" fmla="*/ 401 h 401"/>
                <a:gd name="T6" fmla="*/ 2 w 2"/>
                <a:gd name="T7" fmla="*/ 5 h 401"/>
                <a:gd name="T8" fmla="*/ 0 w 2"/>
                <a:gd name="T9" fmla="*/ 0 h 401"/>
              </a:gdLst>
              <a:ahLst/>
              <a:cxnLst>
                <a:cxn ang="0">
                  <a:pos x="T0" y="T1"/>
                </a:cxn>
                <a:cxn ang="0">
                  <a:pos x="T2" y="T3"/>
                </a:cxn>
                <a:cxn ang="0">
                  <a:pos x="T4" y="T5"/>
                </a:cxn>
                <a:cxn ang="0">
                  <a:pos x="T6" y="T7"/>
                </a:cxn>
                <a:cxn ang="0">
                  <a:pos x="T8" y="T9"/>
                </a:cxn>
              </a:cxnLst>
              <a:rect l="0" t="0" r="r" b="b"/>
              <a:pathLst>
                <a:path w="2" h="401">
                  <a:moveTo>
                    <a:pt x="0" y="0"/>
                  </a:moveTo>
                  <a:lnTo>
                    <a:pt x="0" y="401"/>
                  </a:lnTo>
                  <a:lnTo>
                    <a:pt x="2" y="401"/>
                  </a:lnTo>
                  <a:lnTo>
                    <a:pt x="2"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2" name="Freeform 280">
              <a:extLst>
                <a:ext uri="{FF2B5EF4-FFF2-40B4-BE49-F238E27FC236}">
                  <a16:creationId xmlns:a16="http://schemas.microsoft.com/office/drawing/2014/main" id="{14CB59DF-946D-4EFC-B914-3002B216C369}"/>
                </a:ext>
              </a:extLst>
            </p:cNvPr>
            <p:cNvSpPr>
              <a:spLocks/>
            </p:cNvSpPr>
            <p:nvPr/>
          </p:nvSpPr>
          <p:spPr bwMode="auto">
            <a:xfrm>
              <a:off x="6924772" y="5494434"/>
              <a:ext cx="156290" cy="26995"/>
            </a:xfrm>
            <a:custGeom>
              <a:avLst/>
              <a:gdLst>
                <a:gd name="T0" fmla="*/ 0 w 110"/>
                <a:gd name="T1" fmla="*/ 0 h 19"/>
                <a:gd name="T2" fmla="*/ 0 w 110"/>
                <a:gd name="T3" fmla="*/ 17 h 19"/>
                <a:gd name="T4" fmla="*/ 21 w 110"/>
                <a:gd name="T5" fmla="*/ 19 h 19"/>
                <a:gd name="T6" fmla="*/ 88 w 110"/>
                <a:gd name="T7" fmla="*/ 10 h 19"/>
                <a:gd name="T8" fmla="*/ 110 w 110"/>
                <a:gd name="T9" fmla="*/ 13 h 19"/>
                <a:gd name="T10" fmla="*/ 0 w 110"/>
                <a:gd name="T11" fmla="*/ 0 h 19"/>
              </a:gdLst>
              <a:ahLst/>
              <a:cxnLst>
                <a:cxn ang="0">
                  <a:pos x="T0" y="T1"/>
                </a:cxn>
                <a:cxn ang="0">
                  <a:pos x="T2" y="T3"/>
                </a:cxn>
                <a:cxn ang="0">
                  <a:pos x="T4" y="T5"/>
                </a:cxn>
                <a:cxn ang="0">
                  <a:pos x="T6" y="T7"/>
                </a:cxn>
                <a:cxn ang="0">
                  <a:pos x="T8" y="T9"/>
                </a:cxn>
                <a:cxn ang="0">
                  <a:pos x="T10" y="T11"/>
                </a:cxn>
              </a:cxnLst>
              <a:rect l="0" t="0" r="r" b="b"/>
              <a:pathLst>
                <a:path w="110" h="19">
                  <a:moveTo>
                    <a:pt x="0" y="0"/>
                  </a:moveTo>
                  <a:lnTo>
                    <a:pt x="0" y="17"/>
                  </a:lnTo>
                  <a:lnTo>
                    <a:pt x="21" y="19"/>
                  </a:lnTo>
                  <a:lnTo>
                    <a:pt x="88" y="10"/>
                  </a:lnTo>
                  <a:lnTo>
                    <a:pt x="110"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3" name="Freeform 286">
              <a:extLst>
                <a:ext uri="{FF2B5EF4-FFF2-40B4-BE49-F238E27FC236}">
                  <a16:creationId xmlns:a16="http://schemas.microsoft.com/office/drawing/2014/main" id="{25613C2D-3CB2-4E41-B9D9-7A37CD700041}"/>
                </a:ext>
              </a:extLst>
            </p:cNvPr>
            <p:cNvSpPr>
              <a:spLocks/>
            </p:cNvSpPr>
            <p:nvPr/>
          </p:nvSpPr>
          <p:spPr bwMode="auto">
            <a:xfrm>
              <a:off x="6924772" y="5532797"/>
              <a:ext cx="207440" cy="289847"/>
            </a:xfrm>
            <a:custGeom>
              <a:avLst/>
              <a:gdLst>
                <a:gd name="T0" fmla="*/ 88 w 146"/>
                <a:gd name="T1" fmla="*/ 0 h 204"/>
                <a:gd name="T2" fmla="*/ 0 w 146"/>
                <a:gd name="T3" fmla="*/ 11 h 204"/>
                <a:gd name="T4" fmla="*/ 0 w 146"/>
                <a:gd name="T5" fmla="*/ 204 h 204"/>
                <a:gd name="T6" fmla="*/ 129 w 146"/>
                <a:gd name="T7" fmla="*/ 204 h 204"/>
                <a:gd name="T8" fmla="*/ 146 w 146"/>
                <a:gd name="T9" fmla="*/ 6 h 204"/>
                <a:gd name="T10" fmla="*/ 108 w 146"/>
                <a:gd name="T11" fmla="*/ 2 h 204"/>
                <a:gd name="T12" fmla="*/ 88 w 146"/>
                <a:gd name="T13" fmla="*/ 0 h 204"/>
              </a:gdLst>
              <a:ahLst/>
              <a:cxnLst>
                <a:cxn ang="0">
                  <a:pos x="T0" y="T1"/>
                </a:cxn>
                <a:cxn ang="0">
                  <a:pos x="T2" y="T3"/>
                </a:cxn>
                <a:cxn ang="0">
                  <a:pos x="T4" y="T5"/>
                </a:cxn>
                <a:cxn ang="0">
                  <a:pos x="T6" y="T7"/>
                </a:cxn>
                <a:cxn ang="0">
                  <a:pos x="T8" y="T9"/>
                </a:cxn>
                <a:cxn ang="0">
                  <a:pos x="T10" y="T11"/>
                </a:cxn>
                <a:cxn ang="0">
                  <a:pos x="T12" y="T13"/>
                </a:cxn>
              </a:cxnLst>
              <a:rect l="0" t="0" r="r" b="b"/>
              <a:pathLst>
                <a:path w="146" h="204">
                  <a:moveTo>
                    <a:pt x="88" y="0"/>
                  </a:moveTo>
                  <a:lnTo>
                    <a:pt x="0" y="11"/>
                  </a:lnTo>
                  <a:lnTo>
                    <a:pt x="0" y="204"/>
                  </a:lnTo>
                  <a:lnTo>
                    <a:pt x="129" y="204"/>
                  </a:lnTo>
                  <a:lnTo>
                    <a:pt x="146" y="6"/>
                  </a:lnTo>
                  <a:lnTo>
                    <a:pt x="108" y="2"/>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4" name="Freeform 289">
              <a:extLst>
                <a:ext uri="{FF2B5EF4-FFF2-40B4-BE49-F238E27FC236}">
                  <a16:creationId xmlns:a16="http://schemas.microsoft.com/office/drawing/2014/main" id="{83E0E332-6746-4688-AA05-E94A504123FF}"/>
                </a:ext>
              </a:extLst>
            </p:cNvPr>
            <p:cNvSpPr>
              <a:spLocks/>
            </p:cNvSpPr>
            <p:nvPr/>
          </p:nvSpPr>
          <p:spPr bwMode="auto">
            <a:xfrm>
              <a:off x="7078221" y="5535638"/>
              <a:ext cx="53991" cy="5683"/>
            </a:xfrm>
            <a:custGeom>
              <a:avLst/>
              <a:gdLst>
                <a:gd name="T0" fmla="*/ 0 w 38"/>
                <a:gd name="T1" fmla="*/ 0 h 4"/>
                <a:gd name="T2" fmla="*/ 38 w 38"/>
                <a:gd name="T3" fmla="*/ 4 h 4"/>
                <a:gd name="T4" fmla="*/ 38 w 38"/>
                <a:gd name="T5" fmla="*/ 0 h 4"/>
                <a:gd name="T6" fmla="*/ 0 w 38"/>
                <a:gd name="T7" fmla="*/ 0 h 4"/>
              </a:gdLst>
              <a:ahLst/>
              <a:cxnLst>
                <a:cxn ang="0">
                  <a:pos x="T0" y="T1"/>
                </a:cxn>
                <a:cxn ang="0">
                  <a:pos x="T2" y="T3"/>
                </a:cxn>
                <a:cxn ang="0">
                  <a:pos x="T4" y="T5"/>
                </a:cxn>
                <a:cxn ang="0">
                  <a:pos x="T6" y="T7"/>
                </a:cxn>
              </a:cxnLst>
              <a:rect l="0" t="0" r="r" b="b"/>
              <a:pathLst>
                <a:path w="38" h="4">
                  <a:moveTo>
                    <a:pt x="0" y="0"/>
                  </a:moveTo>
                  <a:lnTo>
                    <a:pt x="38" y="4"/>
                  </a:lnTo>
                  <a:lnTo>
                    <a:pt x="38" y="0"/>
                  </a:lnTo>
                  <a:lnTo>
                    <a:pt x="0" y="0"/>
                  </a:lnTo>
                  <a:close/>
                </a:path>
              </a:pathLst>
            </a:custGeom>
            <a:solidFill>
              <a:srgbClr val="B5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5" name="Freeform 290">
              <a:extLst>
                <a:ext uri="{FF2B5EF4-FFF2-40B4-BE49-F238E27FC236}">
                  <a16:creationId xmlns:a16="http://schemas.microsoft.com/office/drawing/2014/main" id="{E10EB03B-31DB-4CFC-BF0C-48D5AD7304D1}"/>
                </a:ext>
              </a:extLst>
            </p:cNvPr>
            <p:cNvSpPr>
              <a:spLocks/>
            </p:cNvSpPr>
            <p:nvPr/>
          </p:nvSpPr>
          <p:spPr bwMode="auto">
            <a:xfrm>
              <a:off x="7078221" y="5535638"/>
              <a:ext cx="53991" cy="5683"/>
            </a:xfrm>
            <a:custGeom>
              <a:avLst/>
              <a:gdLst>
                <a:gd name="T0" fmla="*/ 0 w 38"/>
                <a:gd name="T1" fmla="*/ 0 h 4"/>
                <a:gd name="T2" fmla="*/ 38 w 38"/>
                <a:gd name="T3" fmla="*/ 4 h 4"/>
                <a:gd name="T4" fmla="*/ 38 w 38"/>
                <a:gd name="T5" fmla="*/ 0 h 4"/>
                <a:gd name="T6" fmla="*/ 0 w 38"/>
                <a:gd name="T7" fmla="*/ 0 h 4"/>
              </a:gdLst>
              <a:ahLst/>
              <a:cxnLst>
                <a:cxn ang="0">
                  <a:pos x="T0" y="T1"/>
                </a:cxn>
                <a:cxn ang="0">
                  <a:pos x="T2" y="T3"/>
                </a:cxn>
                <a:cxn ang="0">
                  <a:pos x="T4" y="T5"/>
                </a:cxn>
                <a:cxn ang="0">
                  <a:pos x="T6" y="T7"/>
                </a:cxn>
              </a:cxnLst>
              <a:rect l="0" t="0" r="r" b="b"/>
              <a:pathLst>
                <a:path w="38" h="4">
                  <a:moveTo>
                    <a:pt x="0" y="0"/>
                  </a:moveTo>
                  <a:lnTo>
                    <a:pt x="38" y="4"/>
                  </a:lnTo>
                  <a:lnTo>
                    <a:pt x="3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6" name="Freeform 297">
              <a:extLst>
                <a:ext uri="{FF2B5EF4-FFF2-40B4-BE49-F238E27FC236}">
                  <a16:creationId xmlns:a16="http://schemas.microsoft.com/office/drawing/2014/main" id="{1744CF0A-C634-4220-9B34-248C6D58ECF5}"/>
                </a:ext>
              </a:extLst>
            </p:cNvPr>
            <p:cNvSpPr>
              <a:spLocks/>
            </p:cNvSpPr>
            <p:nvPr/>
          </p:nvSpPr>
          <p:spPr bwMode="auto">
            <a:xfrm>
              <a:off x="7081062" y="5512905"/>
              <a:ext cx="76725" cy="8525"/>
            </a:xfrm>
            <a:custGeom>
              <a:avLst/>
              <a:gdLst>
                <a:gd name="T0" fmla="*/ 0 w 54"/>
                <a:gd name="T1" fmla="*/ 0 h 6"/>
                <a:gd name="T2" fmla="*/ 46 w 54"/>
                <a:gd name="T3" fmla="*/ 4 h 6"/>
                <a:gd name="T4" fmla="*/ 46 w 54"/>
                <a:gd name="T5" fmla="*/ 0 h 6"/>
                <a:gd name="T6" fmla="*/ 46 w 54"/>
                <a:gd name="T7" fmla="*/ 4 h 6"/>
                <a:gd name="T8" fmla="*/ 54 w 54"/>
                <a:gd name="T9" fmla="*/ 6 h 6"/>
                <a:gd name="T10" fmla="*/ 54 w 54"/>
                <a:gd name="T11" fmla="*/ 0 h 6"/>
                <a:gd name="T12" fmla="*/ 46 w 54"/>
                <a:gd name="T13" fmla="*/ 0 h 6"/>
                <a:gd name="T14" fmla="*/ 0 w 54"/>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6">
                  <a:moveTo>
                    <a:pt x="0" y="0"/>
                  </a:moveTo>
                  <a:lnTo>
                    <a:pt x="46" y="4"/>
                  </a:lnTo>
                  <a:lnTo>
                    <a:pt x="46" y="0"/>
                  </a:lnTo>
                  <a:lnTo>
                    <a:pt x="46" y="4"/>
                  </a:lnTo>
                  <a:lnTo>
                    <a:pt x="54" y="6"/>
                  </a:lnTo>
                  <a:lnTo>
                    <a:pt x="54" y="0"/>
                  </a:lnTo>
                  <a:lnTo>
                    <a:pt x="46" y="0"/>
                  </a:lnTo>
                  <a:lnTo>
                    <a:pt x="0" y="0"/>
                  </a:lnTo>
                  <a:close/>
                </a:path>
              </a:pathLst>
            </a:custGeom>
            <a:solidFill>
              <a:srgbClr val="B5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7" name="Freeform 301">
              <a:extLst>
                <a:ext uri="{FF2B5EF4-FFF2-40B4-BE49-F238E27FC236}">
                  <a16:creationId xmlns:a16="http://schemas.microsoft.com/office/drawing/2014/main" id="{467CD532-116C-48FF-B825-088723403AFD}"/>
                </a:ext>
              </a:extLst>
            </p:cNvPr>
            <p:cNvSpPr>
              <a:spLocks/>
            </p:cNvSpPr>
            <p:nvPr/>
          </p:nvSpPr>
          <p:spPr bwMode="auto">
            <a:xfrm>
              <a:off x="6367813" y="4221384"/>
              <a:ext cx="870961" cy="598164"/>
            </a:xfrm>
            <a:custGeom>
              <a:avLst/>
              <a:gdLst>
                <a:gd name="T0" fmla="*/ 15 w 295"/>
                <a:gd name="T1" fmla="*/ 191 h 202"/>
                <a:gd name="T2" fmla="*/ 52 w 295"/>
                <a:gd name="T3" fmla="*/ 195 h 202"/>
                <a:gd name="T4" fmla="*/ 275 w 295"/>
                <a:gd name="T5" fmla="*/ 63 h 202"/>
                <a:gd name="T6" fmla="*/ 287 w 295"/>
                <a:gd name="T7" fmla="*/ 20 h 202"/>
                <a:gd name="T8" fmla="*/ 244 w 295"/>
                <a:gd name="T9" fmla="*/ 9 h 202"/>
                <a:gd name="T10" fmla="*/ 20 w 295"/>
                <a:gd name="T11" fmla="*/ 141 h 202"/>
                <a:gd name="T12" fmla="*/ 9 w 295"/>
                <a:gd name="T13" fmla="*/ 183 h 202"/>
                <a:gd name="T14" fmla="*/ 15 w 295"/>
                <a:gd name="T15" fmla="*/ 191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 h="202">
                  <a:moveTo>
                    <a:pt x="15" y="191"/>
                  </a:moveTo>
                  <a:cubicBezTo>
                    <a:pt x="25" y="200"/>
                    <a:pt x="40" y="202"/>
                    <a:pt x="52" y="195"/>
                  </a:cubicBezTo>
                  <a:cubicBezTo>
                    <a:pt x="275" y="63"/>
                    <a:pt x="275" y="63"/>
                    <a:pt x="275" y="63"/>
                  </a:cubicBezTo>
                  <a:cubicBezTo>
                    <a:pt x="290" y="54"/>
                    <a:pt x="295" y="35"/>
                    <a:pt x="287" y="20"/>
                  </a:cubicBezTo>
                  <a:cubicBezTo>
                    <a:pt x="278" y="5"/>
                    <a:pt x="259" y="0"/>
                    <a:pt x="244" y="9"/>
                  </a:cubicBezTo>
                  <a:cubicBezTo>
                    <a:pt x="20" y="141"/>
                    <a:pt x="20" y="141"/>
                    <a:pt x="20" y="141"/>
                  </a:cubicBezTo>
                  <a:cubicBezTo>
                    <a:pt x="5" y="149"/>
                    <a:pt x="0" y="169"/>
                    <a:pt x="9" y="183"/>
                  </a:cubicBezTo>
                  <a:cubicBezTo>
                    <a:pt x="10" y="186"/>
                    <a:pt x="13" y="189"/>
                    <a:pt x="15" y="191"/>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8" name="Freeform 302">
              <a:extLst>
                <a:ext uri="{FF2B5EF4-FFF2-40B4-BE49-F238E27FC236}">
                  <a16:creationId xmlns:a16="http://schemas.microsoft.com/office/drawing/2014/main" id="{BE99AE9E-4EF0-46D1-8BCB-BC24D68DD8A4}"/>
                </a:ext>
              </a:extLst>
            </p:cNvPr>
            <p:cNvSpPr>
              <a:spLocks/>
            </p:cNvSpPr>
            <p:nvPr/>
          </p:nvSpPr>
          <p:spPr bwMode="auto">
            <a:xfrm>
              <a:off x="6367813" y="4224226"/>
              <a:ext cx="870961" cy="598164"/>
            </a:xfrm>
            <a:custGeom>
              <a:avLst/>
              <a:gdLst>
                <a:gd name="T0" fmla="*/ 15 w 295"/>
                <a:gd name="T1" fmla="*/ 190 h 202"/>
                <a:gd name="T2" fmla="*/ 12 w 295"/>
                <a:gd name="T3" fmla="*/ 193 h 202"/>
                <a:gd name="T4" fmla="*/ 36 w 295"/>
                <a:gd name="T5" fmla="*/ 202 h 202"/>
                <a:gd name="T6" fmla="*/ 54 w 295"/>
                <a:gd name="T7" fmla="*/ 197 h 202"/>
                <a:gd name="T8" fmla="*/ 277 w 295"/>
                <a:gd name="T9" fmla="*/ 65 h 202"/>
                <a:gd name="T10" fmla="*/ 295 w 295"/>
                <a:gd name="T11" fmla="*/ 35 h 202"/>
                <a:gd name="T12" fmla="*/ 290 w 295"/>
                <a:gd name="T13" fmla="*/ 17 h 202"/>
                <a:gd name="T14" fmla="*/ 259 w 295"/>
                <a:gd name="T15" fmla="*/ 0 h 202"/>
                <a:gd name="T16" fmla="*/ 242 w 295"/>
                <a:gd name="T17" fmla="*/ 4 h 202"/>
                <a:gd name="T18" fmla="*/ 18 w 295"/>
                <a:gd name="T19" fmla="*/ 136 h 202"/>
                <a:gd name="T20" fmla="*/ 0 w 295"/>
                <a:gd name="T21" fmla="*/ 167 h 202"/>
                <a:gd name="T22" fmla="*/ 5 w 295"/>
                <a:gd name="T23" fmla="*/ 185 h 202"/>
                <a:gd name="T24" fmla="*/ 12 w 295"/>
                <a:gd name="T25" fmla="*/ 193 h 202"/>
                <a:gd name="T26" fmla="*/ 15 w 295"/>
                <a:gd name="T27" fmla="*/ 190 h 202"/>
                <a:gd name="T28" fmla="*/ 18 w 295"/>
                <a:gd name="T29" fmla="*/ 187 h 202"/>
                <a:gd name="T30" fmla="*/ 12 w 295"/>
                <a:gd name="T31" fmla="*/ 180 h 202"/>
                <a:gd name="T32" fmla="*/ 8 w 295"/>
                <a:gd name="T33" fmla="*/ 167 h 202"/>
                <a:gd name="T34" fmla="*/ 22 w 295"/>
                <a:gd name="T35" fmla="*/ 143 h 202"/>
                <a:gd name="T36" fmla="*/ 246 w 295"/>
                <a:gd name="T37" fmla="*/ 11 h 202"/>
                <a:gd name="T38" fmla="*/ 259 w 295"/>
                <a:gd name="T39" fmla="*/ 8 h 202"/>
                <a:gd name="T40" fmla="*/ 283 w 295"/>
                <a:gd name="T41" fmla="*/ 21 h 202"/>
                <a:gd name="T42" fmla="*/ 287 w 295"/>
                <a:gd name="T43" fmla="*/ 35 h 202"/>
                <a:gd name="T44" fmla="*/ 273 w 295"/>
                <a:gd name="T45" fmla="*/ 58 h 202"/>
                <a:gd name="T46" fmla="*/ 50 w 295"/>
                <a:gd name="T47" fmla="*/ 190 h 202"/>
                <a:gd name="T48" fmla="*/ 36 w 295"/>
                <a:gd name="T49" fmla="*/ 194 h 202"/>
                <a:gd name="T50" fmla="*/ 18 w 295"/>
                <a:gd name="T51" fmla="*/ 187 h 202"/>
                <a:gd name="T52" fmla="*/ 15 w 295"/>
                <a:gd name="T53" fmla="*/ 19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5" h="202">
                  <a:moveTo>
                    <a:pt x="15" y="190"/>
                  </a:moveTo>
                  <a:cubicBezTo>
                    <a:pt x="12" y="193"/>
                    <a:pt x="12" y="193"/>
                    <a:pt x="12" y="193"/>
                  </a:cubicBezTo>
                  <a:cubicBezTo>
                    <a:pt x="19" y="199"/>
                    <a:pt x="27" y="202"/>
                    <a:pt x="36" y="202"/>
                  </a:cubicBezTo>
                  <a:cubicBezTo>
                    <a:pt x="42" y="202"/>
                    <a:pt x="48" y="200"/>
                    <a:pt x="54" y="197"/>
                  </a:cubicBezTo>
                  <a:cubicBezTo>
                    <a:pt x="277" y="65"/>
                    <a:pt x="277" y="65"/>
                    <a:pt x="277" y="65"/>
                  </a:cubicBezTo>
                  <a:cubicBezTo>
                    <a:pt x="289" y="59"/>
                    <a:pt x="295" y="47"/>
                    <a:pt x="295" y="35"/>
                  </a:cubicBezTo>
                  <a:cubicBezTo>
                    <a:pt x="295" y="29"/>
                    <a:pt x="293" y="23"/>
                    <a:pt x="290" y="17"/>
                  </a:cubicBezTo>
                  <a:cubicBezTo>
                    <a:pt x="283" y="6"/>
                    <a:pt x="272" y="0"/>
                    <a:pt x="259" y="0"/>
                  </a:cubicBezTo>
                  <a:cubicBezTo>
                    <a:pt x="253" y="0"/>
                    <a:pt x="247" y="1"/>
                    <a:pt x="242" y="4"/>
                  </a:cubicBezTo>
                  <a:cubicBezTo>
                    <a:pt x="18" y="136"/>
                    <a:pt x="18" y="136"/>
                    <a:pt x="18" y="136"/>
                  </a:cubicBezTo>
                  <a:cubicBezTo>
                    <a:pt x="7" y="143"/>
                    <a:pt x="0" y="155"/>
                    <a:pt x="0" y="167"/>
                  </a:cubicBezTo>
                  <a:cubicBezTo>
                    <a:pt x="0" y="173"/>
                    <a:pt x="2" y="179"/>
                    <a:pt x="5" y="185"/>
                  </a:cubicBezTo>
                  <a:cubicBezTo>
                    <a:pt x="7" y="188"/>
                    <a:pt x="10" y="191"/>
                    <a:pt x="12" y="193"/>
                  </a:cubicBezTo>
                  <a:cubicBezTo>
                    <a:pt x="15" y="190"/>
                    <a:pt x="15" y="190"/>
                    <a:pt x="15" y="190"/>
                  </a:cubicBezTo>
                  <a:cubicBezTo>
                    <a:pt x="18" y="187"/>
                    <a:pt x="18" y="187"/>
                    <a:pt x="18" y="187"/>
                  </a:cubicBezTo>
                  <a:cubicBezTo>
                    <a:pt x="16" y="185"/>
                    <a:pt x="14" y="183"/>
                    <a:pt x="12" y="180"/>
                  </a:cubicBezTo>
                  <a:cubicBezTo>
                    <a:pt x="10" y="176"/>
                    <a:pt x="8" y="171"/>
                    <a:pt x="8" y="167"/>
                  </a:cubicBezTo>
                  <a:cubicBezTo>
                    <a:pt x="8" y="157"/>
                    <a:pt x="13" y="148"/>
                    <a:pt x="22" y="143"/>
                  </a:cubicBezTo>
                  <a:cubicBezTo>
                    <a:pt x="246" y="11"/>
                    <a:pt x="246" y="11"/>
                    <a:pt x="246" y="11"/>
                  </a:cubicBezTo>
                  <a:cubicBezTo>
                    <a:pt x="250" y="9"/>
                    <a:pt x="255" y="8"/>
                    <a:pt x="259" y="8"/>
                  </a:cubicBezTo>
                  <a:cubicBezTo>
                    <a:pt x="269" y="8"/>
                    <a:pt x="278" y="12"/>
                    <a:pt x="283" y="21"/>
                  </a:cubicBezTo>
                  <a:cubicBezTo>
                    <a:pt x="286" y="25"/>
                    <a:pt x="287" y="30"/>
                    <a:pt x="287" y="35"/>
                  </a:cubicBezTo>
                  <a:cubicBezTo>
                    <a:pt x="287" y="44"/>
                    <a:pt x="282" y="53"/>
                    <a:pt x="273" y="58"/>
                  </a:cubicBezTo>
                  <a:cubicBezTo>
                    <a:pt x="50" y="190"/>
                    <a:pt x="50" y="190"/>
                    <a:pt x="50" y="190"/>
                  </a:cubicBezTo>
                  <a:cubicBezTo>
                    <a:pt x="45" y="193"/>
                    <a:pt x="40" y="194"/>
                    <a:pt x="36" y="194"/>
                  </a:cubicBezTo>
                  <a:cubicBezTo>
                    <a:pt x="29" y="194"/>
                    <a:pt x="23" y="192"/>
                    <a:pt x="18" y="187"/>
                  </a:cubicBezTo>
                  <a:cubicBezTo>
                    <a:pt x="15" y="190"/>
                    <a:pt x="15" y="190"/>
                    <a:pt x="15" y="19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9" name="Freeform 304">
              <a:extLst>
                <a:ext uri="{FF2B5EF4-FFF2-40B4-BE49-F238E27FC236}">
                  <a16:creationId xmlns:a16="http://schemas.microsoft.com/office/drawing/2014/main" id="{DBDBB87B-FDD9-48CD-A83C-86472077A52C}"/>
                </a:ext>
              </a:extLst>
            </p:cNvPr>
            <p:cNvSpPr>
              <a:spLocks/>
            </p:cNvSpPr>
            <p:nvPr/>
          </p:nvSpPr>
          <p:spPr bwMode="auto">
            <a:xfrm>
              <a:off x="6559623" y="2885817"/>
              <a:ext cx="885168" cy="1308571"/>
            </a:xfrm>
            <a:custGeom>
              <a:avLst/>
              <a:gdLst>
                <a:gd name="T0" fmla="*/ 92 w 300"/>
                <a:gd name="T1" fmla="*/ 413 h 442"/>
                <a:gd name="T2" fmla="*/ 90 w 300"/>
                <a:gd name="T3" fmla="*/ 416 h 442"/>
                <a:gd name="T4" fmla="*/ 141 w 300"/>
                <a:gd name="T5" fmla="*/ 442 h 442"/>
                <a:gd name="T6" fmla="*/ 142 w 300"/>
                <a:gd name="T7" fmla="*/ 442 h 442"/>
                <a:gd name="T8" fmla="*/ 252 w 300"/>
                <a:gd name="T9" fmla="*/ 402 h 442"/>
                <a:gd name="T10" fmla="*/ 300 w 300"/>
                <a:gd name="T11" fmla="*/ 303 h 442"/>
                <a:gd name="T12" fmla="*/ 296 w 300"/>
                <a:gd name="T13" fmla="*/ 273 h 442"/>
                <a:gd name="T14" fmla="*/ 292 w 300"/>
                <a:gd name="T15" fmla="*/ 274 h 442"/>
                <a:gd name="T16" fmla="*/ 296 w 300"/>
                <a:gd name="T17" fmla="*/ 273 h 442"/>
                <a:gd name="T18" fmla="*/ 263 w 300"/>
                <a:gd name="T19" fmla="*/ 96 h 442"/>
                <a:gd name="T20" fmla="*/ 263 w 300"/>
                <a:gd name="T21" fmla="*/ 96 h 442"/>
                <a:gd name="T22" fmla="*/ 213 w 300"/>
                <a:gd name="T23" fmla="*/ 23 h 442"/>
                <a:gd name="T24" fmla="*/ 125 w 300"/>
                <a:gd name="T25" fmla="*/ 0 h 442"/>
                <a:gd name="T26" fmla="*/ 0 w 300"/>
                <a:gd name="T27" fmla="*/ 121 h 442"/>
                <a:gd name="T28" fmla="*/ 0 w 300"/>
                <a:gd name="T29" fmla="*/ 122 h 442"/>
                <a:gd name="T30" fmla="*/ 1 w 300"/>
                <a:gd name="T31" fmla="*/ 131 h 442"/>
                <a:gd name="T32" fmla="*/ 5 w 300"/>
                <a:gd name="T33" fmla="*/ 129 h 442"/>
                <a:gd name="T34" fmla="*/ 1 w 300"/>
                <a:gd name="T35" fmla="*/ 129 h 442"/>
                <a:gd name="T36" fmla="*/ 1 w 300"/>
                <a:gd name="T37" fmla="*/ 272 h 442"/>
                <a:gd name="T38" fmla="*/ 90 w 300"/>
                <a:gd name="T39" fmla="*/ 416 h 442"/>
                <a:gd name="T40" fmla="*/ 92 w 300"/>
                <a:gd name="T41" fmla="*/ 413 h 442"/>
                <a:gd name="T42" fmla="*/ 93 w 300"/>
                <a:gd name="T43" fmla="*/ 409 h 442"/>
                <a:gd name="T44" fmla="*/ 9 w 300"/>
                <a:gd name="T45" fmla="*/ 272 h 442"/>
                <a:gd name="T46" fmla="*/ 9 w 300"/>
                <a:gd name="T47" fmla="*/ 128 h 442"/>
                <a:gd name="T48" fmla="*/ 9 w 300"/>
                <a:gd name="T49" fmla="*/ 127 h 442"/>
                <a:gd name="T50" fmla="*/ 8 w 300"/>
                <a:gd name="T51" fmla="*/ 122 h 442"/>
                <a:gd name="T52" fmla="*/ 8 w 300"/>
                <a:gd name="T53" fmla="*/ 121 h 442"/>
                <a:gd name="T54" fmla="*/ 125 w 300"/>
                <a:gd name="T55" fmla="*/ 8 h 442"/>
                <a:gd name="T56" fmla="*/ 208 w 300"/>
                <a:gd name="T57" fmla="*/ 30 h 442"/>
                <a:gd name="T58" fmla="*/ 255 w 300"/>
                <a:gd name="T59" fmla="*/ 98 h 442"/>
                <a:gd name="T60" fmla="*/ 259 w 300"/>
                <a:gd name="T61" fmla="*/ 97 h 442"/>
                <a:gd name="T62" fmla="*/ 255 w 300"/>
                <a:gd name="T63" fmla="*/ 98 h 442"/>
                <a:gd name="T64" fmla="*/ 288 w 300"/>
                <a:gd name="T65" fmla="*/ 275 h 442"/>
                <a:gd name="T66" fmla="*/ 288 w 300"/>
                <a:gd name="T67" fmla="*/ 275 h 442"/>
                <a:gd name="T68" fmla="*/ 292 w 300"/>
                <a:gd name="T69" fmla="*/ 303 h 442"/>
                <a:gd name="T70" fmla="*/ 247 w 300"/>
                <a:gd name="T71" fmla="*/ 396 h 442"/>
                <a:gd name="T72" fmla="*/ 142 w 300"/>
                <a:gd name="T73" fmla="*/ 434 h 442"/>
                <a:gd name="T74" fmla="*/ 142 w 300"/>
                <a:gd name="T75" fmla="*/ 438 h 442"/>
                <a:gd name="T76" fmla="*/ 144 w 300"/>
                <a:gd name="T77" fmla="*/ 435 h 442"/>
                <a:gd name="T78" fmla="*/ 93 w 300"/>
                <a:gd name="T79" fmla="*/ 409 h 442"/>
                <a:gd name="T80" fmla="*/ 92 w 300"/>
                <a:gd name="T81" fmla="*/ 41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0" h="442">
                  <a:moveTo>
                    <a:pt x="92" y="413"/>
                  </a:moveTo>
                  <a:cubicBezTo>
                    <a:pt x="90" y="416"/>
                    <a:pt x="90" y="416"/>
                    <a:pt x="90" y="416"/>
                  </a:cubicBezTo>
                  <a:cubicBezTo>
                    <a:pt x="141" y="442"/>
                    <a:pt x="141" y="442"/>
                    <a:pt x="141" y="442"/>
                  </a:cubicBezTo>
                  <a:cubicBezTo>
                    <a:pt x="142" y="442"/>
                    <a:pt x="142" y="442"/>
                    <a:pt x="142" y="442"/>
                  </a:cubicBezTo>
                  <a:cubicBezTo>
                    <a:pt x="184" y="442"/>
                    <a:pt x="223" y="427"/>
                    <a:pt x="252" y="402"/>
                  </a:cubicBezTo>
                  <a:cubicBezTo>
                    <a:pt x="281" y="377"/>
                    <a:pt x="300" y="342"/>
                    <a:pt x="300" y="303"/>
                  </a:cubicBezTo>
                  <a:cubicBezTo>
                    <a:pt x="300" y="293"/>
                    <a:pt x="298" y="283"/>
                    <a:pt x="296" y="273"/>
                  </a:cubicBezTo>
                  <a:cubicBezTo>
                    <a:pt x="292" y="274"/>
                    <a:pt x="292" y="274"/>
                    <a:pt x="292" y="274"/>
                  </a:cubicBezTo>
                  <a:cubicBezTo>
                    <a:pt x="296" y="273"/>
                    <a:pt x="296" y="273"/>
                    <a:pt x="296" y="273"/>
                  </a:cubicBezTo>
                  <a:cubicBezTo>
                    <a:pt x="263" y="96"/>
                    <a:pt x="263" y="96"/>
                    <a:pt x="263" y="96"/>
                  </a:cubicBezTo>
                  <a:cubicBezTo>
                    <a:pt x="263" y="96"/>
                    <a:pt x="263" y="96"/>
                    <a:pt x="263" y="96"/>
                  </a:cubicBezTo>
                  <a:cubicBezTo>
                    <a:pt x="254" y="63"/>
                    <a:pt x="236" y="39"/>
                    <a:pt x="213" y="23"/>
                  </a:cubicBezTo>
                  <a:cubicBezTo>
                    <a:pt x="189" y="7"/>
                    <a:pt x="159" y="0"/>
                    <a:pt x="125" y="0"/>
                  </a:cubicBezTo>
                  <a:cubicBezTo>
                    <a:pt x="57" y="0"/>
                    <a:pt x="2" y="54"/>
                    <a:pt x="0" y="121"/>
                  </a:cubicBezTo>
                  <a:cubicBezTo>
                    <a:pt x="0" y="122"/>
                    <a:pt x="0" y="122"/>
                    <a:pt x="0" y="122"/>
                  </a:cubicBezTo>
                  <a:cubicBezTo>
                    <a:pt x="0" y="125"/>
                    <a:pt x="0" y="128"/>
                    <a:pt x="1" y="131"/>
                  </a:cubicBezTo>
                  <a:cubicBezTo>
                    <a:pt x="5" y="129"/>
                    <a:pt x="5" y="129"/>
                    <a:pt x="5" y="129"/>
                  </a:cubicBezTo>
                  <a:cubicBezTo>
                    <a:pt x="1" y="129"/>
                    <a:pt x="1" y="129"/>
                    <a:pt x="1" y="129"/>
                  </a:cubicBezTo>
                  <a:cubicBezTo>
                    <a:pt x="1" y="272"/>
                    <a:pt x="1" y="272"/>
                    <a:pt x="1" y="272"/>
                  </a:cubicBezTo>
                  <a:cubicBezTo>
                    <a:pt x="1" y="333"/>
                    <a:pt x="35" y="389"/>
                    <a:pt x="90" y="416"/>
                  </a:cubicBezTo>
                  <a:cubicBezTo>
                    <a:pt x="92" y="413"/>
                    <a:pt x="92" y="413"/>
                    <a:pt x="92" y="413"/>
                  </a:cubicBezTo>
                  <a:cubicBezTo>
                    <a:pt x="93" y="409"/>
                    <a:pt x="93" y="409"/>
                    <a:pt x="93" y="409"/>
                  </a:cubicBezTo>
                  <a:cubicBezTo>
                    <a:pt x="42" y="383"/>
                    <a:pt x="9" y="330"/>
                    <a:pt x="9" y="272"/>
                  </a:cubicBezTo>
                  <a:cubicBezTo>
                    <a:pt x="9" y="128"/>
                    <a:pt x="9" y="128"/>
                    <a:pt x="9" y="128"/>
                  </a:cubicBezTo>
                  <a:cubicBezTo>
                    <a:pt x="9" y="127"/>
                    <a:pt x="9" y="127"/>
                    <a:pt x="9" y="127"/>
                  </a:cubicBezTo>
                  <a:cubicBezTo>
                    <a:pt x="8" y="125"/>
                    <a:pt x="8" y="124"/>
                    <a:pt x="8" y="122"/>
                  </a:cubicBezTo>
                  <a:cubicBezTo>
                    <a:pt x="8" y="121"/>
                    <a:pt x="8" y="121"/>
                    <a:pt x="8" y="121"/>
                  </a:cubicBezTo>
                  <a:cubicBezTo>
                    <a:pt x="10" y="58"/>
                    <a:pt x="61" y="8"/>
                    <a:pt x="125" y="8"/>
                  </a:cubicBezTo>
                  <a:cubicBezTo>
                    <a:pt x="158" y="8"/>
                    <a:pt x="186" y="15"/>
                    <a:pt x="208" y="30"/>
                  </a:cubicBezTo>
                  <a:cubicBezTo>
                    <a:pt x="230" y="44"/>
                    <a:pt x="246" y="67"/>
                    <a:pt x="255" y="98"/>
                  </a:cubicBezTo>
                  <a:cubicBezTo>
                    <a:pt x="259" y="97"/>
                    <a:pt x="259" y="97"/>
                    <a:pt x="259" y="97"/>
                  </a:cubicBezTo>
                  <a:cubicBezTo>
                    <a:pt x="255" y="98"/>
                    <a:pt x="255" y="98"/>
                    <a:pt x="255" y="98"/>
                  </a:cubicBezTo>
                  <a:cubicBezTo>
                    <a:pt x="288" y="275"/>
                    <a:pt x="288" y="275"/>
                    <a:pt x="288" y="275"/>
                  </a:cubicBezTo>
                  <a:cubicBezTo>
                    <a:pt x="288" y="275"/>
                    <a:pt x="288" y="275"/>
                    <a:pt x="288" y="275"/>
                  </a:cubicBezTo>
                  <a:cubicBezTo>
                    <a:pt x="291" y="284"/>
                    <a:pt x="292" y="294"/>
                    <a:pt x="292" y="303"/>
                  </a:cubicBezTo>
                  <a:cubicBezTo>
                    <a:pt x="292" y="339"/>
                    <a:pt x="274" y="372"/>
                    <a:pt x="247" y="396"/>
                  </a:cubicBezTo>
                  <a:cubicBezTo>
                    <a:pt x="219" y="420"/>
                    <a:pt x="182" y="434"/>
                    <a:pt x="142" y="434"/>
                  </a:cubicBezTo>
                  <a:cubicBezTo>
                    <a:pt x="142" y="438"/>
                    <a:pt x="142" y="438"/>
                    <a:pt x="142" y="438"/>
                  </a:cubicBezTo>
                  <a:cubicBezTo>
                    <a:pt x="144" y="435"/>
                    <a:pt x="144" y="435"/>
                    <a:pt x="144" y="435"/>
                  </a:cubicBezTo>
                  <a:cubicBezTo>
                    <a:pt x="93" y="409"/>
                    <a:pt x="93" y="409"/>
                    <a:pt x="93" y="409"/>
                  </a:cubicBezTo>
                  <a:cubicBezTo>
                    <a:pt x="92" y="413"/>
                    <a:pt x="92" y="413"/>
                    <a:pt x="92" y="413"/>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0" name="Freeform 303">
              <a:extLst>
                <a:ext uri="{FF2B5EF4-FFF2-40B4-BE49-F238E27FC236}">
                  <a16:creationId xmlns:a16="http://schemas.microsoft.com/office/drawing/2014/main" id="{DFA5DE41-F49F-4DE6-BFF4-B2F28A78B977}"/>
                </a:ext>
              </a:extLst>
            </p:cNvPr>
            <p:cNvSpPr>
              <a:spLocks/>
            </p:cNvSpPr>
            <p:nvPr/>
          </p:nvSpPr>
          <p:spPr bwMode="auto">
            <a:xfrm>
              <a:off x="6568147" y="2897183"/>
              <a:ext cx="912166" cy="1285838"/>
            </a:xfrm>
            <a:custGeom>
              <a:avLst/>
              <a:gdLst>
                <a:gd name="T0" fmla="*/ 89 w 310"/>
                <a:gd name="T1" fmla="*/ 409 h 434"/>
                <a:gd name="T2" fmla="*/ 139 w 310"/>
                <a:gd name="T3" fmla="*/ 434 h 434"/>
                <a:gd name="T4" fmla="*/ 289 w 310"/>
                <a:gd name="T5" fmla="*/ 270 h 434"/>
                <a:gd name="T6" fmla="*/ 256 w 310"/>
                <a:gd name="T7" fmla="*/ 93 h 434"/>
                <a:gd name="T8" fmla="*/ 122 w 310"/>
                <a:gd name="T9" fmla="*/ 0 h 434"/>
                <a:gd name="T10" fmla="*/ 1 w 310"/>
                <a:gd name="T11" fmla="*/ 117 h 434"/>
                <a:gd name="T12" fmla="*/ 2 w 310"/>
                <a:gd name="T13" fmla="*/ 125 h 434"/>
                <a:gd name="T14" fmla="*/ 2 w 310"/>
                <a:gd name="T15" fmla="*/ 268 h 434"/>
                <a:gd name="T16" fmla="*/ 89 w 310"/>
                <a:gd name="T17" fmla="*/ 409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434">
                  <a:moveTo>
                    <a:pt x="89" y="409"/>
                  </a:moveTo>
                  <a:cubicBezTo>
                    <a:pt x="139" y="434"/>
                    <a:pt x="139" y="434"/>
                    <a:pt x="139" y="434"/>
                  </a:cubicBezTo>
                  <a:cubicBezTo>
                    <a:pt x="230" y="434"/>
                    <a:pt x="310" y="359"/>
                    <a:pt x="289" y="270"/>
                  </a:cubicBezTo>
                  <a:cubicBezTo>
                    <a:pt x="256" y="93"/>
                    <a:pt x="256" y="93"/>
                    <a:pt x="256" y="93"/>
                  </a:cubicBezTo>
                  <a:cubicBezTo>
                    <a:pt x="238" y="29"/>
                    <a:pt x="189" y="0"/>
                    <a:pt x="122" y="0"/>
                  </a:cubicBezTo>
                  <a:cubicBezTo>
                    <a:pt x="56" y="0"/>
                    <a:pt x="3" y="52"/>
                    <a:pt x="1" y="117"/>
                  </a:cubicBezTo>
                  <a:cubicBezTo>
                    <a:pt x="0" y="120"/>
                    <a:pt x="1" y="122"/>
                    <a:pt x="2" y="125"/>
                  </a:cubicBezTo>
                  <a:cubicBezTo>
                    <a:pt x="2" y="268"/>
                    <a:pt x="2" y="268"/>
                    <a:pt x="2" y="268"/>
                  </a:cubicBezTo>
                  <a:cubicBezTo>
                    <a:pt x="2" y="327"/>
                    <a:pt x="36" y="382"/>
                    <a:pt x="89" y="409"/>
                  </a:cubicBezTo>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1" name="Freeform 305">
              <a:extLst>
                <a:ext uri="{FF2B5EF4-FFF2-40B4-BE49-F238E27FC236}">
                  <a16:creationId xmlns:a16="http://schemas.microsoft.com/office/drawing/2014/main" id="{2DEC780C-DC5C-48D0-B21D-FB02596DAECC}"/>
                </a:ext>
              </a:extLst>
            </p:cNvPr>
            <p:cNvSpPr>
              <a:spLocks/>
            </p:cNvSpPr>
            <p:nvPr/>
          </p:nvSpPr>
          <p:spPr bwMode="auto">
            <a:xfrm>
              <a:off x="7042700" y="3312062"/>
              <a:ext cx="292688" cy="683412"/>
            </a:xfrm>
            <a:custGeom>
              <a:avLst/>
              <a:gdLst>
                <a:gd name="T0" fmla="*/ 69 w 99"/>
                <a:gd name="T1" fmla="*/ 231 h 231"/>
                <a:gd name="T2" fmla="*/ 47 w 99"/>
                <a:gd name="T3" fmla="*/ 211 h 231"/>
                <a:gd name="T4" fmla="*/ 40 w 99"/>
                <a:gd name="T5" fmla="*/ 216 h 231"/>
                <a:gd name="T6" fmla="*/ 37 w 99"/>
                <a:gd name="T7" fmla="*/ 217 h 231"/>
                <a:gd name="T8" fmla="*/ 34 w 99"/>
                <a:gd name="T9" fmla="*/ 216 h 231"/>
                <a:gd name="T10" fmla="*/ 29 w 99"/>
                <a:gd name="T11" fmla="*/ 217 h 231"/>
                <a:gd name="T12" fmla="*/ 7 w 99"/>
                <a:gd name="T13" fmla="*/ 191 h 231"/>
                <a:gd name="T14" fmla="*/ 12 w 99"/>
                <a:gd name="T15" fmla="*/ 155 h 231"/>
                <a:gd name="T16" fmla="*/ 44 w 99"/>
                <a:gd name="T17" fmla="*/ 79 h 231"/>
                <a:gd name="T18" fmla="*/ 59 w 99"/>
                <a:gd name="T19" fmla="*/ 4 h 231"/>
                <a:gd name="T20" fmla="*/ 59 w 99"/>
                <a:gd name="T21" fmla="*/ 13 h 231"/>
                <a:gd name="T22" fmla="*/ 59 w 99"/>
                <a:gd name="T23" fmla="*/ 0 h 231"/>
                <a:gd name="T24" fmla="*/ 86 w 99"/>
                <a:gd name="T25" fmla="*/ 115 h 231"/>
                <a:gd name="T26" fmla="*/ 69 w 99"/>
                <a:gd name="T2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231">
                  <a:moveTo>
                    <a:pt x="69" y="231"/>
                  </a:moveTo>
                  <a:cubicBezTo>
                    <a:pt x="61" y="228"/>
                    <a:pt x="57" y="211"/>
                    <a:pt x="47" y="211"/>
                  </a:cubicBezTo>
                  <a:cubicBezTo>
                    <a:pt x="40" y="216"/>
                    <a:pt x="40" y="216"/>
                    <a:pt x="40" y="216"/>
                  </a:cubicBezTo>
                  <a:cubicBezTo>
                    <a:pt x="40" y="216"/>
                    <a:pt x="39" y="216"/>
                    <a:pt x="37" y="217"/>
                  </a:cubicBezTo>
                  <a:cubicBezTo>
                    <a:pt x="35" y="217"/>
                    <a:pt x="34" y="217"/>
                    <a:pt x="34" y="216"/>
                  </a:cubicBezTo>
                  <a:cubicBezTo>
                    <a:pt x="34" y="216"/>
                    <a:pt x="32" y="217"/>
                    <a:pt x="29" y="217"/>
                  </a:cubicBezTo>
                  <a:cubicBezTo>
                    <a:pt x="20" y="219"/>
                    <a:pt x="0" y="221"/>
                    <a:pt x="7" y="191"/>
                  </a:cubicBezTo>
                  <a:cubicBezTo>
                    <a:pt x="12" y="155"/>
                    <a:pt x="12" y="155"/>
                    <a:pt x="12" y="155"/>
                  </a:cubicBezTo>
                  <a:cubicBezTo>
                    <a:pt x="31" y="136"/>
                    <a:pt x="44" y="109"/>
                    <a:pt x="44" y="79"/>
                  </a:cubicBezTo>
                  <a:cubicBezTo>
                    <a:pt x="59" y="4"/>
                    <a:pt x="59" y="4"/>
                    <a:pt x="59" y="4"/>
                  </a:cubicBezTo>
                  <a:cubicBezTo>
                    <a:pt x="59" y="13"/>
                    <a:pt x="59" y="13"/>
                    <a:pt x="59" y="13"/>
                  </a:cubicBezTo>
                  <a:cubicBezTo>
                    <a:pt x="59" y="0"/>
                    <a:pt x="59" y="0"/>
                    <a:pt x="59" y="0"/>
                  </a:cubicBezTo>
                  <a:cubicBezTo>
                    <a:pt x="86" y="115"/>
                    <a:pt x="86" y="115"/>
                    <a:pt x="86" y="115"/>
                  </a:cubicBezTo>
                  <a:cubicBezTo>
                    <a:pt x="99" y="178"/>
                    <a:pt x="82" y="204"/>
                    <a:pt x="69" y="231"/>
                  </a:cubicBezTo>
                </a:path>
              </a:pathLst>
            </a:custGeom>
            <a:solidFill>
              <a:schemeClr val="tx1">
                <a:lumMod val="75000"/>
                <a:alpha val="51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2" name="Freeform 306">
              <a:extLst>
                <a:ext uri="{FF2B5EF4-FFF2-40B4-BE49-F238E27FC236}">
                  <a16:creationId xmlns:a16="http://schemas.microsoft.com/office/drawing/2014/main" id="{75FC81E8-5F4D-4ECF-A4AD-73D56144B6C7}"/>
                </a:ext>
              </a:extLst>
            </p:cNvPr>
            <p:cNvSpPr>
              <a:spLocks/>
            </p:cNvSpPr>
            <p:nvPr/>
          </p:nvSpPr>
          <p:spPr bwMode="auto">
            <a:xfrm>
              <a:off x="6592301" y="3924433"/>
              <a:ext cx="1140916" cy="1247476"/>
            </a:xfrm>
            <a:custGeom>
              <a:avLst/>
              <a:gdLst>
                <a:gd name="T0" fmla="*/ 269 w 387"/>
                <a:gd name="T1" fmla="*/ 77 h 421"/>
                <a:gd name="T2" fmla="*/ 387 w 387"/>
                <a:gd name="T3" fmla="*/ 421 h 421"/>
                <a:gd name="T4" fmla="*/ 141 w 387"/>
                <a:gd name="T5" fmla="*/ 421 h 421"/>
                <a:gd name="T6" fmla="*/ 25 w 387"/>
                <a:gd name="T7" fmla="*/ 158 h 421"/>
                <a:gd name="T8" fmla="*/ 0 w 387"/>
                <a:gd name="T9" fmla="*/ 106 h 421"/>
                <a:gd name="T10" fmla="*/ 0 w 387"/>
                <a:gd name="T11" fmla="*/ 76 h 421"/>
                <a:gd name="T12" fmla="*/ 76 w 387"/>
                <a:gd name="T13" fmla="*/ 0 h 421"/>
                <a:gd name="T14" fmla="*/ 200 w 387"/>
                <a:gd name="T15" fmla="*/ 0 h 421"/>
                <a:gd name="T16" fmla="*/ 269 w 387"/>
                <a:gd name="T17" fmla="*/ 77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421">
                  <a:moveTo>
                    <a:pt x="269" y="77"/>
                  </a:moveTo>
                  <a:cubicBezTo>
                    <a:pt x="387" y="421"/>
                    <a:pt x="387" y="421"/>
                    <a:pt x="387" y="421"/>
                  </a:cubicBezTo>
                  <a:cubicBezTo>
                    <a:pt x="141" y="421"/>
                    <a:pt x="141" y="421"/>
                    <a:pt x="141" y="421"/>
                  </a:cubicBezTo>
                  <a:cubicBezTo>
                    <a:pt x="25" y="158"/>
                    <a:pt x="25" y="158"/>
                    <a:pt x="25" y="158"/>
                  </a:cubicBezTo>
                  <a:cubicBezTo>
                    <a:pt x="0" y="106"/>
                    <a:pt x="0" y="106"/>
                    <a:pt x="0" y="106"/>
                  </a:cubicBezTo>
                  <a:cubicBezTo>
                    <a:pt x="0" y="76"/>
                    <a:pt x="0" y="76"/>
                    <a:pt x="0" y="76"/>
                  </a:cubicBezTo>
                  <a:cubicBezTo>
                    <a:pt x="0" y="34"/>
                    <a:pt x="34" y="0"/>
                    <a:pt x="76" y="0"/>
                  </a:cubicBezTo>
                  <a:cubicBezTo>
                    <a:pt x="200" y="0"/>
                    <a:pt x="200" y="0"/>
                    <a:pt x="200" y="0"/>
                  </a:cubicBezTo>
                  <a:cubicBezTo>
                    <a:pt x="252" y="0"/>
                    <a:pt x="269" y="35"/>
                    <a:pt x="269" y="77"/>
                  </a:cubicBezTo>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3" name="Freeform 307">
              <a:extLst>
                <a:ext uri="{FF2B5EF4-FFF2-40B4-BE49-F238E27FC236}">
                  <a16:creationId xmlns:a16="http://schemas.microsoft.com/office/drawing/2014/main" id="{05625789-4057-4C08-8CE6-7CBDD72E8061}"/>
                </a:ext>
              </a:extLst>
            </p:cNvPr>
            <p:cNvSpPr>
              <a:spLocks/>
            </p:cNvSpPr>
            <p:nvPr/>
          </p:nvSpPr>
          <p:spPr bwMode="auto">
            <a:xfrm>
              <a:off x="6579515" y="3913067"/>
              <a:ext cx="1172173" cy="1270210"/>
            </a:xfrm>
            <a:custGeom>
              <a:avLst/>
              <a:gdLst>
                <a:gd name="T0" fmla="*/ 273 w 397"/>
                <a:gd name="T1" fmla="*/ 81 h 429"/>
                <a:gd name="T2" fmla="*/ 270 w 397"/>
                <a:gd name="T3" fmla="*/ 83 h 429"/>
                <a:gd name="T4" fmla="*/ 386 w 397"/>
                <a:gd name="T5" fmla="*/ 421 h 429"/>
                <a:gd name="T6" fmla="*/ 148 w 397"/>
                <a:gd name="T7" fmla="*/ 421 h 429"/>
                <a:gd name="T8" fmla="*/ 33 w 397"/>
                <a:gd name="T9" fmla="*/ 160 h 429"/>
                <a:gd name="T10" fmla="*/ 8 w 397"/>
                <a:gd name="T11" fmla="*/ 109 h 429"/>
                <a:gd name="T12" fmla="*/ 8 w 397"/>
                <a:gd name="T13" fmla="*/ 80 h 429"/>
                <a:gd name="T14" fmla="*/ 29 w 397"/>
                <a:gd name="T15" fmla="*/ 29 h 429"/>
                <a:gd name="T16" fmla="*/ 80 w 397"/>
                <a:gd name="T17" fmla="*/ 8 h 429"/>
                <a:gd name="T18" fmla="*/ 204 w 397"/>
                <a:gd name="T19" fmla="*/ 8 h 429"/>
                <a:gd name="T20" fmla="*/ 235 w 397"/>
                <a:gd name="T21" fmla="*/ 14 h 429"/>
                <a:gd name="T22" fmla="*/ 261 w 397"/>
                <a:gd name="T23" fmla="*/ 40 h 429"/>
                <a:gd name="T24" fmla="*/ 269 w 397"/>
                <a:gd name="T25" fmla="*/ 81 h 429"/>
                <a:gd name="T26" fmla="*/ 269 w 397"/>
                <a:gd name="T27" fmla="*/ 82 h 429"/>
                <a:gd name="T28" fmla="*/ 270 w 397"/>
                <a:gd name="T29" fmla="*/ 83 h 429"/>
                <a:gd name="T30" fmla="*/ 273 w 397"/>
                <a:gd name="T31" fmla="*/ 81 h 429"/>
                <a:gd name="T32" fmla="*/ 277 w 397"/>
                <a:gd name="T33" fmla="*/ 81 h 429"/>
                <a:gd name="T34" fmla="*/ 261 w 397"/>
                <a:gd name="T35" fmla="*/ 24 h 429"/>
                <a:gd name="T36" fmla="*/ 238 w 397"/>
                <a:gd name="T37" fmla="*/ 6 h 429"/>
                <a:gd name="T38" fmla="*/ 204 w 397"/>
                <a:gd name="T39" fmla="*/ 0 h 429"/>
                <a:gd name="T40" fmla="*/ 80 w 397"/>
                <a:gd name="T41" fmla="*/ 0 h 429"/>
                <a:gd name="T42" fmla="*/ 0 w 397"/>
                <a:gd name="T43" fmla="*/ 80 h 429"/>
                <a:gd name="T44" fmla="*/ 0 w 397"/>
                <a:gd name="T45" fmla="*/ 111 h 429"/>
                <a:gd name="T46" fmla="*/ 26 w 397"/>
                <a:gd name="T47" fmla="*/ 163 h 429"/>
                <a:gd name="T48" fmla="*/ 142 w 397"/>
                <a:gd name="T49" fmla="*/ 429 h 429"/>
                <a:gd name="T50" fmla="*/ 397 w 397"/>
                <a:gd name="T51" fmla="*/ 429 h 429"/>
                <a:gd name="T52" fmla="*/ 277 w 397"/>
                <a:gd name="T53" fmla="*/ 80 h 429"/>
                <a:gd name="T54" fmla="*/ 273 w 397"/>
                <a:gd name="T55" fmla="*/ 81 h 429"/>
                <a:gd name="T56" fmla="*/ 277 w 397"/>
                <a:gd name="T57" fmla="*/ 81 h 429"/>
                <a:gd name="T58" fmla="*/ 273 w 397"/>
                <a:gd name="T59" fmla="*/ 81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7" h="429">
                  <a:moveTo>
                    <a:pt x="273" y="81"/>
                  </a:moveTo>
                  <a:cubicBezTo>
                    <a:pt x="270" y="83"/>
                    <a:pt x="270" y="83"/>
                    <a:pt x="270" y="83"/>
                  </a:cubicBezTo>
                  <a:cubicBezTo>
                    <a:pt x="386" y="421"/>
                    <a:pt x="386" y="421"/>
                    <a:pt x="386" y="421"/>
                  </a:cubicBezTo>
                  <a:cubicBezTo>
                    <a:pt x="148" y="421"/>
                    <a:pt x="148" y="421"/>
                    <a:pt x="148" y="421"/>
                  </a:cubicBezTo>
                  <a:cubicBezTo>
                    <a:pt x="33" y="160"/>
                    <a:pt x="33" y="160"/>
                    <a:pt x="33" y="160"/>
                  </a:cubicBezTo>
                  <a:cubicBezTo>
                    <a:pt x="8" y="109"/>
                    <a:pt x="8" y="109"/>
                    <a:pt x="8" y="109"/>
                  </a:cubicBezTo>
                  <a:cubicBezTo>
                    <a:pt x="8" y="80"/>
                    <a:pt x="8" y="80"/>
                    <a:pt x="8" y="80"/>
                  </a:cubicBezTo>
                  <a:cubicBezTo>
                    <a:pt x="8" y="60"/>
                    <a:pt x="16" y="42"/>
                    <a:pt x="29" y="29"/>
                  </a:cubicBezTo>
                  <a:cubicBezTo>
                    <a:pt x="42" y="16"/>
                    <a:pt x="60" y="8"/>
                    <a:pt x="80" y="8"/>
                  </a:cubicBezTo>
                  <a:cubicBezTo>
                    <a:pt x="204" y="8"/>
                    <a:pt x="204" y="8"/>
                    <a:pt x="204" y="8"/>
                  </a:cubicBezTo>
                  <a:cubicBezTo>
                    <a:pt x="217" y="8"/>
                    <a:pt x="227" y="10"/>
                    <a:pt x="235" y="14"/>
                  </a:cubicBezTo>
                  <a:cubicBezTo>
                    <a:pt x="248" y="19"/>
                    <a:pt x="256" y="28"/>
                    <a:pt x="261" y="40"/>
                  </a:cubicBezTo>
                  <a:cubicBezTo>
                    <a:pt x="267" y="51"/>
                    <a:pt x="269" y="66"/>
                    <a:pt x="269" y="81"/>
                  </a:cubicBezTo>
                  <a:cubicBezTo>
                    <a:pt x="269" y="82"/>
                    <a:pt x="269" y="82"/>
                    <a:pt x="269" y="82"/>
                  </a:cubicBezTo>
                  <a:cubicBezTo>
                    <a:pt x="270" y="83"/>
                    <a:pt x="270" y="83"/>
                    <a:pt x="270" y="83"/>
                  </a:cubicBezTo>
                  <a:cubicBezTo>
                    <a:pt x="273" y="81"/>
                    <a:pt x="273" y="81"/>
                    <a:pt x="273" y="81"/>
                  </a:cubicBezTo>
                  <a:cubicBezTo>
                    <a:pt x="277" y="81"/>
                    <a:pt x="277" y="81"/>
                    <a:pt x="277" y="81"/>
                  </a:cubicBezTo>
                  <a:cubicBezTo>
                    <a:pt x="277" y="59"/>
                    <a:pt x="273" y="39"/>
                    <a:pt x="261" y="24"/>
                  </a:cubicBezTo>
                  <a:cubicBezTo>
                    <a:pt x="255" y="17"/>
                    <a:pt x="248" y="11"/>
                    <a:pt x="238" y="6"/>
                  </a:cubicBezTo>
                  <a:cubicBezTo>
                    <a:pt x="229" y="2"/>
                    <a:pt x="218" y="0"/>
                    <a:pt x="204" y="0"/>
                  </a:cubicBezTo>
                  <a:cubicBezTo>
                    <a:pt x="80" y="0"/>
                    <a:pt x="80" y="0"/>
                    <a:pt x="80" y="0"/>
                  </a:cubicBezTo>
                  <a:cubicBezTo>
                    <a:pt x="36" y="0"/>
                    <a:pt x="0" y="36"/>
                    <a:pt x="0" y="80"/>
                  </a:cubicBezTo>
                  <a:cubicBezTo>
                    <a:pt x="0" y="111"/>
                    <a:pt x="0" y="111"/>
                    <a:pt x="0" y="111"/>
                  </a:cubicBezTo>
                  <a:cubicBezTo>
                    <a:pt x="26" y="163"/>
                    <a:pt x="26" y="163"/>
                    <a:pt x="26" y="163"/>
                  </a:cubicBezTo>
                  <a:cubicBezTo>
                    <a:pt x="142" y="429"/>
                    <a:pt x="142" y="429"/>
                    <a:pt x="142" y="429"/>
                  </a:cubicBezTo>
                  <a:cubicBezTo>
                    <a:pt x="397" y="429"/>
                    <a:pt x="397" y="429"/>
                    <a:pt x="397" y="429"/>
                  </a:cubicBezTo>
                  <a:cubicBezTo>
                    <a:pt x="277" y="80"/>
                    <a:pt x="277" y="80"/>
                    <a:pt x="277" y="80"/>
                  </a:cubicBezTo>
                  <a:cubicBezTo>
                    <a:pt x="273" y="81"/>
                    <a:pt x="273" y="81"/>
                    <a:pt x="273" y="81"/>
                  </a:cubicBezTo>
                  <a:cubicBezTo>
                    <a:pt x="277" y="81"/>
                    <a:pt x="277" y="81"/>
                    <a:pt x="277" y="81"/>
                  </a:cubicBezTo>
                  <a:cubicBezTo>
                    <a:pt x="273" y="81"/>
                    <a:pt x="273" y="81"/>
                    <a:pt x="273" y="81"/>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4" name="Freeform 308">
              <a:extLst>
                <a:ext uri="{FF2B5EF4-FFF2-40B4-BE49-F238E27FC236}">
                  <a16:creationId xmlns:a16="http://schemas.microsoft.com/office/drawing/2014/main" id="{0FD8CBF8-AD7B-4DAF-8346-B55892673F65}"/>
                </a:ext>
              </a:extLst>
            </p:cNvPr>
            <p:cNvSpPr>
              <a:spLocks/>
            </p:cNvSpPr>
            <p:nvPr/>
          </p:nvSpPr>
          <p:spPr bwMode="auto">
            <a:xfrm>
              <a:off x="6830999" y="3735465"/>
              <a:ext cx="260010" cy="453240"/>
            </a:xfrm>
            <a:custGeom>
              <a:avLst/>
              <a:gdLst>
                <a:gd name="T0" fmla="*/ 88 w 88"/>
                <a:gd name="T1" fmla="*/ 0 h 153"/>
                <a:gd name="T2" fmla="*/ 88 w 88"/>
                <a:gd name="T3" fmla="*/ 48 h 153"/>
                <a:gd name="T4" fmla="*/ 88 w 88"/>
                <a:gd name="T5" fmla="*/ 64 h 153"/>
                <a:gd name="T6" fmla="*/ 31 w 88"/>
                <a:gd name="T7" fmla="*/ 146 h 153"/>
                <a:gd name="T8" fmla="*/ 13 w 88"/>
                <a:gd name="T9" fmla="*/ 142 h 153"/>
                <a:gd name="T10" fmla="*/ 0 w 88"/>
                <a:gd name="T11" fmla="*/ 67 h 153"/>
                <a:gd name="T12" fmla="*/ 0 w 88"/>
                <a:gd name="T13" fmla="*/ 17 h 153"/>
                <a:gd name="T14" fmla="*/ 88 w 88"/>
                <a:gd name="T15" fmla="*/ 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53">
                  <a:moveTo>
                    <a:pt x="88" y="0"/>
                  </a:moveTo>
                  <a:cubicBezTo>
                    <a:pt x="88" y="48"/>
                    <a:pt x="88" y="48"/>
                    <a:pt x="88" y="48"/>
                  </a:cubicBezTo>
                  <a:cubicBezTo>
                    <a:pt x="88" y="49"/>
                    <a:pt x="88" y="62"/>
                    <a:pt x="88" y="64"/>
                  </a:cubicBezTo>
                  <a:cubicBezTo>
                    <a:pt x="31" y="146"/>
                    <a:pt x="31" y="146"/>
                    <a:pt x="31" y="146"/>
                  </a:cubicBezTo>
                  <a:cubicBezTo>
                    <a:pt x="26" y="153"/>
                    <a:pt x="15" y="151"/>
                    <a:pt x="13" y="142"/>
                  </a:cubicBezTo>
                  <a:cubicBezTo>
                    <a:pt x="0" y="67"/>
                    <a:pt x="0" y="67"/>
                    <a:pt x="0" y="67"/>
                  </a:cubicBezTo>
                  <a:cubicBezTo>
                    <a:pt x="0" y="17"/>
                    <a:pt x="0" y="17"/>
                    <a:pt x="0" y="17"/>
                  </a:cubicBezTo>
                  <a:cubicBezTo>
                    <a:pt x="88" y="0"/>
                    <a:pt x="88" y="0"/>
                    <a:pt x="88"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5" name="Freeform 309">
              <a:extLst>
                <a:ext uri="{FF2B5EF4-FFF2-40B4-BE49-F238E27FC236}">
                  <a16:creationId xmlns:a16="http://schemas.microsoft.com/office/drawing/2014/main" id="{D4E99430-225D-4104-8A8E-34C29F76DAD1}"/>
                </a:ext>
              </a:extLst>
            </p:cNvPr>
            <p:cNvSpPr>
              <a:spLocks/>
            </p:cNvSpPr>
            <p:nvPr/>
          </p:nvSpPr>
          <p:spPr bwMode="auto">
            <a:xfrm>
              <a:off x="6819632" y="3721256"/>
              <a:ext cx="282742" cy="473132"/>
            </a:xfrm>
            <a:custGeom>
              <a:avLst/>
              <a:gdLst>
                <a:gd name="T0" fmla="*/ 92 w 96"/>
                <a:gd name="T1" fmla="*/ 5 h 160"/>
                <a:gd name="T2" fmla="*/ 88 w 96"/>
                <a:gd name="T3" fmla="*/ 5 h 160"/>
                <a:gd name="T4" fmla="*/ 88 w 96"/>
                <a:gd name="T5" fmla="*/ 53 h 160"/>
                <a:gd name="T6" fmla="*/ 88 w 96"/>
                <a:gd name="T7" fmla="*/ 61 h 160"/>
                <a:gd name="T8" fmla="*/ 88 w 96"/>
                <a:gd name="T9" fmla="*/ 66 h 160"/>
                <a:gd name="T10" fmla="*/ 88 w 96"/>
                <a:gd name="T11" fmla="*/ 69 h 160"/>
                <a:gd name="T12" fmla="*/ 92 w 96"/>
                <a:gd name="T13" fmla="*/ 69 h 160"/>
                <a:gd name="T14" fmla="*/ 89 w 96"/>
                <a:gd name="T15" fmla="*/ 67 h 160"/>
                <a:gd name="T16" fmla="*/ 32 w 96"/>
                <a:gd name="T17" fmla="*/ 149 h 160"/>
                <a:gd name="T18" fmla="*/ 27 w 96"/>
                <a:gd name="T19" fmla="*/ 151 h 160"/>
                <a:gd name="T20" fmla="*/ 23 w 96"/>
                <a:gd name="T21" fmla="*/ 150 h 160"/>
                <a:gd name="T22" fmla="*/ 21 w 96"/>
                <a:gd name="T23" fmla="*/ 147 h 160"/>
                <a:gd name="T24" fmla="*/ 8 w 96"/>
                <a:gd name="T25" fmla="*/ 72 h 160"/>
                <a:gd name="T26" fmla="*/ 8 w 96"/>
                <a:gd name="T27" fmla="*/ 26 h 160"/>
                <a:gd name="T28" fmla="*/ 93 w 96"/>
                <a:gd name="T29" fmla="*/ 9 h 160"/>
                <a:gd name="T30" fmla="*/ 92 w 96"/>
                <a:gd name="T31" fmla="*/ 5 h 160"/>
                <a:gd name="T32" fmla="*/ 88 w 96"/>
                <a:gd name="T33" fmla="*/ 5 h 160"/>
                <a:gd name="T34" fmla="*/ 92 w 96"/>
                <a:gd name="T35" fmla="*/ 5 h 160"/>
                <a:gd name="T36" fmla="*/ 92 w 96"/>
                <a:gd name="T37" fmla="*/ 1 h 160"/>
                <a:gd name="T38" fmla="*/ 0 w 96"/>
                <a:gd name="T39" fmla="*/ 19 h 160"/>
                <a:gd name="T40" fmla="*/ 0 w 96"/>
                <a:gd name="T41" fmla="*/ 73 h 160"/>
                <a:gd name="T42" fmla="*/ 13 w 96"/>
                <a:gd name="T43" fmla="*/ 148 h 160"/>
                <a:gd name="T44" fmla="*/ 18 w 96"/>
                <a:gd name="T45" fmla="*/ 157 h 160"/>
                <a:gd name="T46" fmla="*/ 27 w 96"/>
                <a:gd name="T47" fmla="*/ 159 h 160"/>
                <a:gd name="T48" fmla="*/ 38 w 96"/>
                <a:gd name="T49" fmla="*/ 154 h 160"/>
                <a:gd name="T50" fmla="*/ 96 w 96"/>
                <a:gd name="T51" fmla="*/ 70 h 160"/>
                <a:gd name="T52" fmla="*/ 96 w 96"/>
                <a:gd name="T53" fmla="*/ 69 h 160"/>
                <a:gd name="T54" fmla="*/ 96 w 96"/>
                <a:gd name="T55" fmla="*/ 66 h 160"/>
                <a:gd name="T56" fmla="*/ 96 w 96"/>
                <a:gd name="T57" fmla="*/ 53 h 160"/>
                <a:gd name="T58" fmla="*/ 96 w 96"/>
                <a:gd name="T59" fmla="*/ 0 h 160"/>
                <a:gd name="T60" fmla="*/ 92 w 96"/>
                <a:gd name="T61" fmla="*/ 1 h 160"/>
                <a:gd name="T62" fmla="*/ 92 w 96"/>
                <a:gd name="T63"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60">
                  <a:moveTo>
                    <a:pt x="92" y="5"/>
                  </a:moveTo>
                  <a:cubicBezTo>
                    <a:pt x="88" y="5"/>
                    <a:pt x="88" y="5"/>
                    <a:pt x="88" y="5"/>
                  </a:cubicBezTo>
                  <a:cubicBezTo>
                    <a:pt x="88" y="53"/>
                    <a:pt x="88" y="53"/>
                    <a:pt x="88" y="53"/>
                  </a:cubicBezTo>
                  <a:cubicBezTo>
                    <a:pt x="88" y="53"/>
                    <a:pt x="88" y="57"/>
                    <a:pt x="88" y="61"/>
                  </a:cubicBezTo>
                  <a:cubicBezTo>
                    <a:pt x="88" y="63"/>
                    <a:pt x="88" y="64"/>
                    <a:pt x="88" y="66"/>
                  </a:cubicBezTo>
                  <a:cubicBezTo>
                    <a:pt x="88" y="67"/>
                    <a:pt x="88" y="69"/>
                    <a:pt x="88" y="69"/>
                  </a:cubicBezTo>
                  <a:cubicBezTo>
                    <a:pt x="92" y="69"/>
                    <a:pt x="92" y="69"/>
                    <a:pt x="92" y="69"/>
                  </a:cubicBezTo>
                  <a:cubicBezTo>
                    <a:pt x="89" y="67"/>
                    <a:pt x="89" y="67"/>
                    <a:pt x="89" y="67"/>
                  </a:cubicBezTo>
                  <a:cubicBezTo>
                    <a:pt x="32" y="149"/>
                    <a:pt x="32" y="149"/>
                    <a:pt x="32" y="149"/>
                  </a:cubicBezTo>
                  <a:cubicBezTo>
                    <a:pt x="30" y="151"/>
                    <a:pt x="29" y="151"/>
                    <a:pt x="27" y="151"/>
                  </a:cubicBezTo>
                  <a:cubicBezTo>
                    <a:pt x="26" y="151"/>
                    <a:pt x="24" y="151"/>
                    <a:pt x="23" y="150"/>
                  </a:cubicBezTo>
                  <a:cubicBezTo>
                    <a:pt x="22" y="149"/>
                    <a:pt x="21" y="148"/>
                    <a:pt x="21" y="147"/>
                  </a:cubicBezTo>
                  <a:cubicBezTo>
                    <a:pt x="8" y="72"/>
                    <a:pt x="8" y="72"/>
                    <a:pt x="8" y="72"/>
                  </a:cubicBezTo>
                  <a:cubicBezTo>
                    <a:pt x="8" y="26"/>
                    <a:pt x="8" y="26"/>
                    <a:pt x="8" y="26"/>
                  </a:cubicBezTo>
                  <a:cubicBezTo>
                    <a:pt x="93" y="9"/>
                    <a:pt x="93" y="9"/>
                    <a:pt x="93" y="9"/>
                  </a:cubicBezTo>
                  <a:cubicBezTo>
                    <a:pt x="92" y="5"/>
                    <a:pt x="92" y="5"/>
                    <a:pt x="92" y="5"/>
                  </a:cubicBezTo>
                  <a:cubicBezTo>
                    <a:pt x="88" y="5"/>
                    <a:pt x="88" y="5"/>
                    <a:pt x="88" y="5"/>
                  </a:cubicBezTo>
                  <a:cubicBezTo>
                    <a:pt x="92" y="5"/>
                    <a:pt x="92" y="5"/>
                    <a:pt x="92" y="5"/>
                  </a:cubicBezTo>
                  <a:cubicBezTo>
                    <a:pt x="92" y="1"/>
                    <a:pt x="92" y="1"/>
                    <a:pt x="92" y="1"/>
                  </a:cubicBezTo>
                  <a:cubicBezTo>
                    <a:pt x="0" y="19"/>
                    <a:pt x="0" y="19"/>
                    <a:pt x="0" y="19"/>
                  </a:cubicBezTo>
                  <a:cubicBezTo>
                    <a:pt x="0" y="73"/>
                    <a:pt x="0" y="73"/>
                    <a:pt x="0" y="73"/>
                  </a:cubicBezTo>
                  <a:cubicBezTo>
                    <a:pt x="13" y="148"/>
                    <a:pt x="13" y="148"/>
                    <a:pt x="13" y="148"/>
                  </a:cubicBezTo>
                  <a:cubicBezTo>
                    <a:pt x="14" y="152"/>
                    <a:pt x="16" y="155"/>
                    <a:pt x="18" y="157"/>
                  </a:cubicBezTo>
                  <a:cubicBezTo>
                    <a:pt x="21" y="158"/>
                    <a:pt x="24" y="159"/>
                    <a:pt x="27" y="159"/>
                  </a:cubicBezTo>
                  <a:cubicBezTo>
                    <a:pt x="31" y="160"/>
                    <a:pt x="35" y="158"/>
                    <a:pt x="38" y="154"/>
                  </a:cubicBezTo>
                  <a:cubicBezTo>
                    <a:pt x="96" y="70"/>
                    <a:pt x="96" y="70"/>
                    <a:pt x="96" y="70"/>
                  </a:cubicBezTo>
                  <a:cubicBezTo>
                    <a:pt x="96" y="69"/>
                    <a:pt x="96" y="69"/>
                    <a:pt x="96" y="69"/>
                  </a:cubicBezTo>
                  <a:cubicBezTo>
                    <a:pt x="96" y="69"/>
                    <a:pt x="96" y="68"/>
                    <a:pt x="96" y="66"/>
                  </a:cubicBezTo>
                  <a:cubicBezTo>
                    <a:pt x="96" y="62"/>
                    <a:pt x="96" y="54"/>
                    <a:pt x="96" y="53"/>
                  </a:cubicBezTo>
                  <a:cubicBezTo>
                    <a:pt x="96" y="0"/>
                    <a:pt x="96" y="0"/>
                    <a:pt x="96" y="0"/>
                  </a:cubicBezTo>
                  <a:cubicBezTo>
                    <a:pt x="92" y="1"/>
                    <a:pt x="92" y="1"/>
                    <a:pt x="92" y="1"/>
                  </a:cubicBezTo>
                  <a:cubicBezTo>
                    <a:pt x="92" y="5"/>
                    <a:pt x="92" y="5"/>
                    <a:pt x="92" y="5"/>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6" name="Freeform 310">
              <a:extLst>
                <a:ext uri="{FF2B5EF4-FFF2-40B4-BE49-F238E27FC236}">
                  <a16:creationId xmlns:a16="http://schemas.microsoft.com/office/drawing/2014/main" id="{8B59AD4C-CC50-45B7-932A-E3CFC42815F8}"/>
                </a:ext>
              </a:extLst>
            </p:cNvPr>
            <p:cNvSpPr>
              <a:spLocks/>
            </p:cNvSpPr>
            <p:nvPr/>
          </p:nvSpPr>
          <p:spPr bwMode="auto">
            <a:xfrm>
              <a:off x="6828157" y="3746831"/>
              <a:ext cx="262852" cy="187548"/>
            </a:xfrm>
            <a:custGeom>
              <a:avLst/>
              <a:gdLst>
                <a:gd name="T0" fmla="*/ 89 w 89"/>
                <a:gd name="T1" fmla="*/ 0 h 63"/>
                <a:gd name="T2" fmla="*/ 89 w 89"/>
                <a:gd name="T3" fmla="*/ 44 h 63"/>
                <a:gd name="T4" fmla="*/ 89 w 89"/>
                <a:gd name="T5" fmla="*/ 48 h 63"/>
                <a:gd name="T6" fmla="*/ 45 w 89"/>
                <a:gd name="T7" fmla="*/ 63 h 63"/>
                <a:gd name="T8" fmla="*/ 29 w 89"/>
                <a:gd name="T9" fmla="*/ 63 h 63"/>
                <a:gd name="T10" fmla="*/ 1 w 89"/>
                <a:gd name="T11" fmla="*/ 56 h 63"/>
                <a:gd name="T12" fmla="*/ 0 w 89"/>
                <a:gd name="T13" fmla="*/ 55 h 63"/>
                <a:gd name="T14" fmla="*/ 0 w 89"/>
                <a:gd name="T15" fmla="*/ 18 h 63"/>
                <a:gd name="T16" fmla="*/ 1 w 89"/>
                <a:gd name="T17" fmla="*/ 18 h 63"/>
                <a:gd name="T18" fmla="*/ 89 w 89"/>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63">
                  <a:moveTo>
                    <a:pt x="89" y="0"/>
                  </a:moveTo>
                  <a:cubicBezTo>
                    <a:pt x="89" y="44"/>
                    <a:pt x="89" y="44"/>
                    <a:pt x="89" y="44"/>
                  </a:cubicBezTo>
                  <a:cubicBezTo>
                    <a:pt x="89" y="45"/>
                    <a:pt x="89" y="47"/>
                    <a:pt x="89" y="48"/>
                  </a:cubicBezTo>
                  <a:cubicBezTo>
                    <a:pt x="76" y="57"/>
                    <a:pt x="61" y="63"/>
                    <a:pt x="45" y="63"/>
                  </a:cubicBezTo>
                  <a:cubicBezTo>
                    <a:pt x="29" y="63"/>
                    <a:pt x="29" y="63"/>
                    <a:pt x="29" y="63"/>
                  </a:cubicBezTo>
                  <a:cubicBezTo>
                    <a:pt x="19" y="63"/>
                    <a:pt x="10" y="60"/>
                    <a:pt x="1" y="56"/>
                  </a:cubicBezTo>
                  <a:cubicBezTo>
                    <a:pt x="0" y="55"/>
                    <a:pt x="0" y="55"/>
                    <a:pt x="0" y="55"/>
                  </a:cubicBezTo>
                  <a:cubicBezTo>
                    <a:pt x="0" y="18"/>
                    <a:pt x="0" y="18"/>
                    <a:pt x="0" y="18"/>
                  </a:cubicBezTo>
                  <a:cubicBezTo>
                    <a:pt x="1" y="18"/>
                    <a:pt x="1" y="18"/>
                    <a:pt x="1" y="18"/>
                  </a:cubicBezTo>
                  <a:cubicBezTo>
                    <a:pt x="89" y="0"/>
                    <a:pt x="89" y="0"/>
                    <a:pt x="89"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7" name="Freeform 311">
              <a:extLst>
                <a:ext uri="{FF2B5EF4-FFF2-40B4-BE49-F238E27FC236}">
                  <a16:creationId xmlns:a16="http://schemas.microsoft.com/office/drawing/2014/main" id="{8295395E-97AB-4AB9-A5ED-9E4962F88677}"/>
                </a:ext>
              </a:extLst>
            </p:cNvPr>
            <p:cNvSpPr>
              <a:spLocks/>
            </p:cNvSpPr>
            <p:nvPr/>
          </p:nvSpPr>
          <p:spPr bwMode="auto">
            <a:xfrm>
              <a:off x="6669026" y="4215700"/>
              <a:ext cx="1049984" cy="944843"/>
            </a:xfrm>
            <a:custGeom>
              <a:avLst/>
              <a:gdLst>
                <a:gd name="T0" fmla="*/ 208 w 356"/>
                <a:gd name="T1" fmla="*/ 0 h 319"/>
                <a:gd name="T2" fmla="*/ 187 w 356"/>
                <a:gd name="T3" fmla="*/ 14 h 319"/>
                <a:gd name="T4" fmla="*/ 196 w 356"/>
                <a:gd name="T5" fmla="*/ 38 h 319"/>
                <a:gd name="T6" fmla="*/ 0 w 356"/>
                <a:gd name="T7" fmla="*/ 38 h 319"/>
                <a:gd name="T8" fmla="*/ 20 w 356"/>
                <a:gd name="T9" fmla="*/ 97 h 319"/>
                <a:gd name="T10" fmla="*/ 40 w 356"/>
                <a:gd name="T11" fmla="*/ 143 h 319"/>
                <a:gd name="T12" fmla="*/ 141 w 356"/>
                <a:gd name="T13" fmla="*/ 147 h 319"/>
                <a:gd name="T14" fmla="*/ 182 w 356"/>
                <a:gd name="T15" fmla="*/ 188 h 319"/>
                <a:gd name="T16" fmla="*/ 86 w 356"/>
                <a:gd name="T17" fmla="*/ 247 h 319"/>
                <a:gd name="T18" fmla="*/ 118 w 356"/>
                <a:gd name="T19" fmla="*/ 319 h 319"/>
                <a:gd name="T20" fmla="*/ 356 w 356"/>
                <a:gd name="T21" fmla="*/ 319 h 319"/>
                <a:gd name="T22" fmla="*/ 272 w 356"/>
                <a:gd name="T23" fmla="*/ 75 h 319"/>
                <a:gd name="T24" fmla="*/ 245 w 356"/>
                <a:gd name="T25" fmla="*/ 49 h 319"/>
                <a:gd name="T26" fmla="*/ 208 w 356"/>
                <a:gd name="T27"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319">
                  <a:moveTo>
                    <a:pt x="208" y="0"/>
                  </a:moveTo>
                  <a:cubicBezTo>
                    <a:pt x="187" y="14"/>
                    <a:pt x="187" y="14"/>
                    <a:pt x="187" y="14"/>
                  </a:cubicBezTo>
                  <a:cubicBezTo>
                    <a:pt x="196" y="38"/>
                    <a:pt x="196" y="38"/>
                    <a:pt x="196" y="38"/>
                  </a:cubicBezTo>
                  <a:cubicBezTo>
                    <a:pt x="0" y="38"/>
                    <a:pt x="0" y="38"/>
                    <a:pt x="0" y="38"/>
                  </a:cubicBezTo>
                  <a:cubicBezTo>
                    <a:pt x="20" y="97"/>
                    <a:pt x="20" y="97"/>
                    <a:pt x="20" y="97"/>
                  </a:cubicBezTo>
                  <a:cubicBezTo>
                    <a:pt x="40" y="143"/>
                    <a:pt x="40" y="143"/>
                    <a:pt x="40" y="143"/>
                  </a:cubicBezTo>
                  <a:cubicBezTo>
                    <a:pt x="141" y="147"/>
                    <a:pt x="141" y="147"/>
                    <a:pt x="141" y="147"/>
                  </a:cubicBezTo>
                  <a:cubicBezTo>
                    <a:pt x="164" y="147"/>
                    <a:pt x="182" y="165"/>
                    <a:pt x="182" y="188"/>
                  </a:cubicBezTo>
                  <a:cubicBezTo>
                    <a:pt x="182" y="213"/>
                    <a:pt x="103" y="241"/>
                    <a:pt x="86" y="247"/>
                  </a:cubicBezTo>
                  <a:cubicBezTo>
                    <a:pt x="118" y="319"/>
                    <a:pt x="118" y="319"/>
                    <a:pt x="118" y="319"/>
                  </a:cubicBezTo>
                  <a:cubicBezTo>
                    <a:pt x="356" y="319"/>
                    <a:pt x="356" y="319"/>
                    <a:pt x="356" y="319"/>
                  </a:cubicBezTo>
                  <a:cubicBezTo>
                    <a:pt x="272" y="75"/>
                    <a:pt x="272" y="75"/>
                    <a:pt x="272" y="75"/>
                  </a:cubicBezTo>
                  <a:cubicBezTo>
                    <a:pt x="265" y="67"/>
                    <a:pt x="246" y="51"/>
                    <a:pt x="245" y="49"/>
                  </a:cubicBezTo>
                  <a:cubicBezTo>
                    <a:pt x="238" y="30"/>
                    <a:pt x="208" y="0"/>
                    <a:pt x="208" y="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8" name="Freeform 313">
              <a:extLst>
                <a:ext uri="{FF2B5EF4-FFF2-40B4-BE49-F238E27FC236}">
                  <a16:creationId xmlns:a16="http://schemas.microsoft.com/office/drawing/2014/main" id="{3864F170-7724-4BDE-AD0B-3BB097F5B3A8}"/>
                </a:ext>
              </a:extLst>
            </p:cNvPr>
            <p:cNvSpPr>
              <a:spLocks/>
            </p:cNvSpPr>
            <p:nvPr/>
          </p:nvSpPr>
          <p:spPr bwMode="auto">
            <a:xfrm>
              <a:off x="6512736" y="4205755"/>
              <a:ext cx="740246" cy="332471"/>
            </a:xfrm>
            <a:custGeom>
              <a:avLst/>
              <a:gdLst>
                <a:gd name="T0" fmla="*/ 240 w 251"/>
                <a:gd name="T1" fmla="*/ 16 h 112"/>
                <a:gd name="T2" fmla="*/ 251 w 251"/>
                <a:gd name="T3" fmla="*/ 51 h 112"/>
                <a:gd name="T4" fmla="*/ 189 w 251"/>
                <a:gd name="T5" fmla="*/ 112 h 112"/>
                <a:gd name="T6" fmla="*/ 62 w 251"/>
                <a:gd name="T7" fmla="*/ 112 h 112"/>
                <a:gd name="T8" fmla="*/ 0 w 251"/>
                <a:gd name="T9" fmla="*/ 51 h 112"/>
                <a:gd name="T10" fmla="*/ 27 w 251"/>
                <a:gd name="T11" fmla="*/ 0 h 112"/>
              </a:gdLst>
              <a:ahLst/>
              <a:cxnLst>
                <a:cxn ang="0">
                  <a:pos x="T0" y="T1"/>
                </a:cxn>
                <a:cxn ang="0">
                  <a:pos x="T2" y="T3"/>
                </a:cxn>
                <a:cxn ang="0">
                  <a:pos x="T4" y="T5"/>
                </a:cxn>
                <a:cxn ang="0">
                  <a:pos x="T6" y="T7"/>
                </a:cxn>
                <a:cxn ang="0">
                  <a:pos x="T8" y="T9"/>
                </a:cxn>
                <a:cxn ang="0">
                  <a:pos x="T10" y="T11"/>
                </a:cxn>
              </a:cxnLst>
              <a:rect l="0" t="0" r="r" b="b"/>
              <a:pathLst>
                <a:path w="251" h="112">
                  <a:moveTo>
                    <a:pt x="240" y="16"/>
                  </a:moveTo>
                  <a:cubicBezTo>
                    <a:pt x="247" y="26"/>
                    <a:pt x="251" y="38"/>
                    <a:pt x="251" y="51"/>
                  </a:cubicBezTo>
                  <a:cubicBezTo>
                    <a:pt x="251" y="84"/>
                    <a:pt x="223" y="112"/>
                    <a:pt x="189" y="112"/>
                  </a:cubicBezTo>
                  <a:cubicBezTo>
                    <a:pt x="62" y="112"/>
                    <a:pt x="62" y="112"/>
                    <a:pt x="62" y="112"/>
                  </a:cubicBezTo>
                  <a:cubicBezTo>
                    <a:pt x="28" y="112"/>
                    <a:pt x="0" y="84"/>
                    <a:pt x="0" y="51"/>
                  </a:cubicBezTo>
                  <a:cubicBezTo>
                    <a:pt x="0" y="30"/>
                    <a:pt x="11" y="11"/>
                    <a:pt x="27" y="0"/>
                  </a:cubicBezTo>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9" name="Freeform 314">
              <a:extLst>
                <a:ext uri="{FF2B5EF4-FFF2-40B4-BE49-F238E27FC236}">
                  <a16:creationId xmlns:a16="http://schemas.microsoft.com/office/drawing/2014/main" id="{1480A4F6-7D26-49E0-9E6C-25D8E3ECF6B1}"/>
                </a:ext>
              </a:extLst>
            </p:cNvPr>
            <p:cNvSpPr>
              <a:spLocks/>
            </p:cNvSpPr>
            <p:nvPr/>
          </p:nvSpPr>
          <p:spPr bwMode="auto">
            <a:xfrm>
              <a:off x="6512736" y="4205755"/>
              <a:ext cx="740246" cy="332471"/>
            </a:xfrm>
            <a:custGeom>
              <a:avLst/>
              <a:gdLst>
                <a:gd name="T0" fmla="*/ 240 w 251"/>
                <a:gd name="T1" fmla="*/ 16 h 112"/>
                <a:gd name="T2" fmla="*/ 251 w 251"/>
                <a:gd name="T3" fmla="*/ 51 h 112"/>
                <a:gd name="T4" fmla="*/ 189 w 251"/>
                <a:gd name="T5" fmla="*/ 112 h 112"/>
                <a:gd name="T6" fmla="*/ 62 w 251"/>
                <a:gd name="T7" fmla="*/ 112 h 112"/>
                <a:gd name="T8" fmla="*/ 0 w 251"/>
                <a:gd name="T9" fmla="*/ 51 h 112"/>
                <a:gd name="T10" fmla="*/ 27 w 251"/>
                <a:gd name="T11" fmla="*/ 0 h 112"/>
              </a:gdLst>
              <a:ahLst/>
              <a:cxnLst>
                <a:cxn ang="0">
                  <a:pos x="T0" y="T1"/>
                </a:cxn>
                <a:cxn ang="0">
                  <a:pos x="T2" y="T3"/>
                </a:cxn>
                <a:cxn ang="0">
                  <a:pos x="T4" y="T5"/>
                </a:cxn>
                <a:cxn ang="0">
                  <a:pos x="T6" y="T7"/>
                </a:cxn>
                <a:cxn ang="0">
                  <a:pos x="T8" y="T9"/>
                </a:cxn>
                <a:cxn ang="0">
                  <a:pos x="T10" y="T11"/>
                </a:cxn>
              </a:cxnLst>
              <a:rect l="0" t="0" r="r" b="b"/>
              <a:pathLst>
                <a:path w="251" h="112">
                  <a:moveTo>
                    <a:pt x="240" y="16"/>
                  </a:moveTo>
                  <a:cubicBezTo>
                    <a:pt x="247" y="26"/>
                    <a:pt x="251" y="38"/>
                    <a:pt x="251" y="51"/>
                  </a:cubicBezTo>
                  <a:cubicBezTo>
                    <a:pt x="251" y="84"/>
                    <a:pt x="223" y="112"/>
                    <a:pt x="189" y="112"/>
                  </a:cubicBezTo>
                  <a:cubicBezTo>
                    <a:pt x="62" y="112"/>
                    <a:pt x="62" y="112"/>
                    <a:pt x="62" y="112"/>
                  </a:cubicBezTo>
                  <a:cubicBezTo>
                    <a:pt x="28" y="112"/>
                    <a:pt x="0" y="84"/>
                    <a:pt x="0" y="51"/>
                  </a:cubicBezTo>
                  <a:cubicBezTo>
                    <a:pt x="0" y="30"/>
                    <a:pt x="11" y="11"/>
                    <a:pt x="27"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0" name="Freeform 315">
              <a:extLst>
                <a:ext uri="{FF2B5EF4-FFF2-40B4-BE49-F238E27FC236}">
                  <a16:creationId xmlns:a16="http://schemas.microsoft.com/office/drawing/2014/main" id="{7CFF1A08-BF41-419D-9439-4F37F28A3DAD}"/>
                </a:ext>
              </a:extLst>
            </p:cNvPr>
            <p:cNvSpPr>
              <a:spLocks/>
            </p:cNvSpPr>
            <p:nvPr/>
          </p:nvSpPr>
          <p:spPr bwMode="auto">
            <a:xfrm>
              <a:off x="6819632" y="3721256"/>
              <a:ext cx="282742" cy="224489"/>
            </a:xfrm>
            <a:custGeom>
              <a:avLst/>
              <a:gdLst>
                <a:gd name="T0" fmla="*/ 8 w 96"/>
                <a:gd name="T1" fmla="*/ 72 h 76"/>
                <a:gd name="T2" fmla="*/ 8 w 96"/>
                <a:gd name="T3" fmla="*/ 26 h 76"/>
                <a:gd name="T4" fmla="*/ 88 w 96"/>
                <a:gd name="T5" fmla="*/ 10 h 76"/>
                <a:gd name="T6" fmla="*/ 88 w 96"/>
                <a:gd name="T7" fmla="*/ 53 h 76"/>
                <a:gd name="T8" fmla="*/ 88 w 96"/>
                <a:gd name="T9" fmla="*/ 65 h 76"/>
                <a:gd name="T10" fmla="*/ 88 w 96"/>
                <a:gd name="T11" fmla="*/ 68 h 76"/>
                <a:gd name="T12" fmla="*/ 88 w 96"/>
                <a:gd name="T13" fmla="*/ 69 h 76"/>
                <a:gd name="T14" fmla="*/ 92 w 96"/>
                <a:gd name="T15" fmla="*/ 73 h 76"/>
                <a:gd name="T16" fmla="*/ 96 w 96"/>
                <a:gd name="T17" fmla="*/ 69 h 76"/>
                <a:gd name="T18" fmla="*/ 96 w 96"/>
                <a:gd name="T19" fmla="*/ 68 h 76"/>
                <a:gd name="T20" fmla="*/ 96 w 96"/>
                <a:gd name="T21" fmla="*/ 65 h 76"/>
                <a:gd name="T22" fmla="*/ 96 w 96"/>
                <a:gd name="T23" fmla="*/ 53 h 76"/>
                <a:gd name="T24" fmla="*/ 96 w 96"/>
                <a:gd name="T25" fmla="*/ 0 h 76"/>
                <a:gd name="T26" fmla="*/ 0 w 96"/>
                <a:gd name="T27" fmla="*/ 19 h 76"/>
                <a:gd name="T28" fmla="*/ 0 w 96"/>
                <a:gd name="T29" fmla="*/ 72 h 76"/>
                <a:gd name="T30" fmla="*/ 4 w 96"/>
                <a:gd name="T31" fmla="*/ 76 h 76"/>
                <a:gd name="T32" fmla="*/ 8 w 96"/>
                <a:gd name="T33" fmla="*/ 72 h 76"/>
                <a:gd name="T34" fmla="*/ 8 w 96"/>
                <a:gd name="T35" fmla="*/ 7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76">
                  <a:moveTo>
                    <a:pt x="8" y="72"/>
                  </a:moveTo>
                  <a:cubicBezTo>
                    <a:pt x="8" y="26"/>
                    <a:pt x="8" y="26"/>
                    <a:pt x="8" y="26"/>
                  </a:cubicBezTo>
                  <a:cubicBezTo>
                    <a:pt x="88" y="10"/>
                    <a:pt x="88" y="10"/>
                    <a:pt x="88" y="10"/>
                  </a:cubicBezTo>
                  <a:cubicBezTo>
                    <a:pt x="88" y="53"/>
                    <a:pt x="88" y="53"/>
                    <a:pt x="88" y="53"/>
                  </a:cubicBezTo>
                  <a:cubicBezTo>
                    <a:pt x="88" y="54"/>
                    <a:pt x="88" y="61"/>
                    <a:pt x="88" y="65"/>
                  </a:cubicBezTo>
                  <a:cubicBezTo>
                    <a:pt x="88" y="66"/>
                    <a:pt x="88" y="67"/>
                    <a:pt x="88" y="68"/>
                  </a:cubicBezTo>
                  <a:cubicBezTo>
                    <a:pt x="88" y="68"/>
                    <a:pt x="88" y="69"/>
                    <a:pt x="88" y="69"/>
                  </a:cubicBezTo>
                  <a:cubicBezTo>
                    <a:pt x="88" y="71"/>
                    <a:pt x="90" y="73"/>
                    <a:pt x="92" y="73"/>
                  </a:cubicBezTo>
                  <a:cubicBezTo>
                    <a:pt x="94" y="73"/>
                    <a:pt x="96" y="71"/>
                    <a:pt x="96" y="69"/>
                  </a:cubicBezTo>
                  <a:cubicBezTo>
                    <a:pt x="96" y="69"/>
                    <a:pt x="96" y="68"/>
                    <a:pt x="96" y="68"/>
                  </a:cubicBezTo>
                  <a:cubicBezTo>
                    <a:pt x="96" y="67"/>
                    <a:pt x="96" y="66"/>
                    <a:pt x="96" y="65"/>
                  </a:cubicBezTo>
                  <a:cubicBezTo>
                    <a:pt x="96" y="61"/>
                    <a:pt x="96" y="54"/>
                    <a:pt x="96" y="53"/>
                  </a:cubicBezTo>
                  <a:cubicBezTo>
                    <a:pt x="96" y="0"/>
                    <a:pt x="96" y="0"/>
                    <a:pt x="96" y="0"/>
                  </a:cubicBezTo>
                  <a:cubicBezTo>
                    <a:pt x="0" y="19"/>
                    <a:pt x="0" y="19"/>
                    <a:pt x="0" y="19"/>
                  </a:cubicBezTo>
                  <a:cubicBezTo>
                    <a:pt x="0" y="72"/>
                    <a:pt x="0" y="72"/>
                    <a:pt x="0" y="72"/>
                  </a:cubicBezTo>
                  <a:cubicBezTo>
                    <a:pt x="0" y="74"/>
                    <a:pt x="1" y="76"/>
                    <a:pt x="4" y="76"/>
                  </a:cubicBezTo>
                  <a:cubicBezTo>
                    <a:pt x="6" y="76"/>
                    <a:pt x="8" y="74"/>
                    <a:pt x="8" y="72"/>
                  </a:cubicBezTo>
                  <a:cubicBezTo>
                    <a:pt x="8" y="72"/>
                    <a:pt x="8" y="72"/>
                    <a:pt x="8" y="72"/>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1" name="Freeform 316">
              <a:extLst>
                <a:ext uri="{FF2B5EF4-FFF2-40B4-BE49-F238E27FC236}">
                  <a16:creationId xmlns:a16="http://schemas.microsoft.com/office/drawing/2014/main" id="{8C96BF2E-A967-4339-BD3E-440F74954AE0}"/>
                </a:ext>
              </a:extLst>
            </p:cNvPr>
            <p:cNvSpPr>
              <a:spLocks/>
            </p:cNvSpPr>
            <p:nvPr/>
          </p:nvSpPr>
          <p:spPr bwMode="auto">
            <a:xfrm>
              <a:off x="6491424" y="3194134"/>
              <a:ext cx="171919" cy="437611"/>
            </a:xfrm>
            <a:custGeom>
              <a:avLst/>
              <a:gdLst>
                <a:gd name="T0" fmla="*/ 40 w 58"/>
                <a:gd name="T1" fmla="*/ 148 h 148"/>
                <a:gd name="T2" fmla="*/ 38 w 58"/>
                <a:gd name="T3" fmla="*/ 13 h 148"/>
                <a:gd name="T4" fmla="*/ 1 w 58"/>
                <a:gd name="T5" fmla="*/ 20 h 148"/>
                <a:gd name="T6" fmla="*/ 40 w 58"/>
                <a:gd name="T7" fmla="*/ 148 h 148"/>
              </a:gdLst>
              <a:ahLst/>
              <a:cxnLst>
                <a:cxn ang="0">
                  <a:pos x="T0" y="T1"/>
                </a:cxn>
                <a:cxn ang="0">
                  <a:pos x="T2" y="T3"/>
                </a:cxn>
                <a:cxn ang="0">
                  <a:pos x="T4" y="T5"/>
                </a:cxn>
                <a:cxn ang="0">
                  <a:pos x="T6" y="T7"/>
                </a:cxn>
              </a:cxnLst>
              <a:rect l="0" t="0" r="r" b="b"/>
              <a:pathLst>
                <a:path w="58" h="148">
                  <a:moveTo>
                    <a:pt x="40" y="148"/>
                  </a:moveTo>
                  <a:cubicBezTo>
                    <a:pt x="40" y="104"/>
                    <a:pt x="58" y="37"/>
                    <a:pt x="38" y="13"/>
                  </a:cubicBezTo>
                  <a:cubicBezTo>
                    <a:pt x="27" y="0"/>
                    <a:pt x="0" y="19"/>
                    <a:pt x="1" y="20"/>
                  </a:cubicBezTo>
                  <a:lnTo>
                    <a:pt x="40" y="148"/>
                  </a:lnTo>
                  <a:close/>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p:nvSpPr>
            <p:cNvPr id="492" name="Freeform 317">
              <a:extLst>
                <a:ext uri="{FF2B5EF4-FFF2-40B4-BE49-F238E27FC236}">
                  <a16:creationId xmlns:a16="http://schemas.microsoft.com/office/drawing/2014/main" id="{FD834226-FA08-47FB-8424-FACB2F4B1617}"/>
                </a:ext>
              </a:extLst>
            </p:cNvPr>
            <p:cNvSpPr>
              <a:spLocks/>
            </p:cNvSpPr>
            <p:nvPr/>
          </p:nvSpPr>
          <p:spPr bwMode="auto">
            <a:xfrm>
              <a:off x="6491424" y="3194134"/>
              <a:ext cx="171919" cy="437611"/>
            </a:xfrm>
            <a:custGeom>
              <a:avLst/>
              <a:gdLst>
                <a:gd name="T0" fmla="*/ 40 w 58"/>
                <a:gd name="T1" fmla="*/ 148 h 148"/>
                <a:gd name="T2" fmla="*/ 38 w 58"/>
                <a:gd name="T3" fmla="*/ 13 h 148"/>
                <a:gd name="T4" fmla="*/ 1 w 58"/>
                <a:gd name="T5" fmla="*/ 20 h 148"/>
                <a:gd name="T6" fmla="*/ 40 w 58"/>
                <a:gd name="T7" fmla="*/ 148 h 148"/>
              </a:gdLst>
              <a:ahLst/>
              <a:cxnLst>
                <a:cxn ang="0">
                  <a:pos x="T0" y="T1"/>
                </a:cxn>
                <a:cxn ang="0">
                  <a:pos x="T2" y="T3"/>
                </a:cxn>
                <a:cxn ang="0">
                  <a:pos x="T4" y="T5"/>
                </a:cxn>
                <a:cxn ang="0">
                  <a:pos x="T6" y="T7"/>
                </a:cxn>
              </a:cxnLst>
              <a:rect l="0" t="0" r="r" b="b"/>
              <a:pathLst>
                <a:path w="58" h="148">
                  <a:moveTo>
                    <a:pt x="40" y="148"/>
                  </a:moveTo>
                  <a:cubicBezTo>
                    <a:pt x="40" y="104"/>
                    <a:pt x="58" y="37"/>
                    <a:pt x="38" y="13"/>
                  </a:cubicBezTo>
                  <a:cubicBezTo>
                    <a:pt x="27" y="0"/>
                    <a:pt x="0" y="19"/>
                    <a:pt x="1" y="20"/>
                  </a:cubicBezTo>
                  <a:lnTo>
                    <a:pt x="40" y="148"/>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3" name="Freeform 318">
              <a:extLst>
                <a:ext uri="{FF2B5EF4-FFF2-40B4-BE49-F238E27FC236}">
                  <a16:creationId xmlns:a16="http://schemas.microsoft.com/office/drawing/2014/main" id="{85465B92-13D2-4E1D-909D-1AB0575E2FE7}"/>
                </a:ext>
              </a:extLst>
            </p:cNvPr>
            <p:cNvSpPr>
              <a:spLocks/>
            </p:cNvSpPr>
            <p:nvPr/>
          </p:nvSpPr>
          <p:spPr bwMode="auto">
            <a:xfrm>
              <a:off x="6551098" y="3101781"/>
              <a:ext cx="642209" cy="764399"/>
            </a:xfrm>
            <a:custGeom>
              <a:avLst/>
              <a:gdLst>
                <a:gd name="T0" fmla="*/ 218 w 218"/>
                <a:gd name="T1" fmla="*/ 74 h 258"/>
                <a:gd name="T2" fmla="*/ 218 w 218"/>
                <a:gd name="T3" fmla="*/ 150 h 258"/>
                <a:gd name="T4" fmla="*/ 109 w 218"/>
                <a:gd name="T5" fmla="*/ 258 h 258"/>
                <a:gd name="T6" fmla="*/ 0 w 218"/>
                <a:gd name="T7" fmla="*/ 150 h 258"/>
                <a:gd name="T8" fmla="*/ 0 w 218"/>
                <a:gd name="T9" fmla="*/ 70 h 258"/>
                <a:gd name="T10" fmla="*/ 0 w 218"/>
                <a:gd name="T11" fmla="*/ 56 h 258"/>
                <a:gd name="T12" fmla="*/ 56 w 218"/>
                <a:gd name="T13" fmla="*/ 0 h 258"/>
                <a:gd name="T14" fmla="*/ 162 w 218"/>
                <a:gd name="T15" fmla="*/ 0 h 258"/>
                <a:gd name="T16" fmla="*/ 218 w 218"/>
                <a:gd name="T17" fmla="*/ 56 h 258"/>
                <a:gd name="T18" fmla="*/ 218 w 218"/>
                <a:gd name="T19" fmla="*/ 83 h 258"/>
                <a:gd name="T20" fmla="*/ 218 w 218"/>
                <a:gd name="T21" fmla="*/ 7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58">
                  <a:moveTo>
                    <a:pt x="218" y="74"/>
                  </a:moveTo>
                  <a:cubicBezTo>
                    <a:pt x="218" y="150"/>
                    <a:pt x="218" y="150"/>
                    <a:pt x="218" y="150"/>
                  </a:cubicBezTo>
                  <a:cubicBezTo>
                    <a:pt x="218" y="210"/>
                    <a:pt x="169" y="258"/>
                    <a:pt x="109" y="258"/>
                  </a:cubicBezTo>
                  <a:cubicBezTo>
                    <a:pt x="49" y="258"/>
                    <a:pt x="0" y="210"/>
                    <a:pt x="0" y="150"/>
                  </a:cubicBezTo>
                  <a:cubicBezTo>
                    <a:pt x="0" y="70"/>
                    <a:pt x="0" y="70"/>
                    <a:pt x="0" y="70"/>
                  </a:cubicBezTo>
                  <a:cubicBezTo>
                    <a:pt x="0" y="56"/>
                    <a:pt x="0" y="56"/>
                    <a:pt x="0" y="56"/>
                  </a:cubicBezTo>
                  <a:cubicBezTo>
                    <a:pt x="0" y="25"/>
                    <a:pt x="25" y="0"/>
                    <a:pt x="56" y="0"/>
                  </a:cubicBezTo>
                  <a:cubicBezTo>
                    <a:pt x="162" y="0"/>
                    <a:pt x="162" y="0"/>
                    <a:pt x="162" y="0"/>
                  </a:cubicBezTo>
                  <a:cubicBezTo>
                    <a:pt x="193" y="0"/>
                    <a:pt x="218" y="25"/>
                    <a:pt x="218" y="56"/>
                  </a:cubicBezTo>
                  <a:cubicBezTo>
                    <a:pt x="218" y="83"/>
                    <a:pt x="218" y="83"/>
                    <a:pt x="218" y="83"/>
                  </a:cubicBezTo>
                  <a:cubicBezTo>
                    <a:pt x="218" y="74"/>
                    <a:pt x="218" y="74"/>
                    <a:pt x="218" y="74"/>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4" name="Freeform 319">
              <a:extLst>
                <a:ext uri="{FF2B5EF4-FFF2-40B4-BE49-F238E27FC236}">
                  <a16:creationId xmlns:a16="http://schemas.microsoft.com/office/drawing/2014/main" id="{E216D0F8-03C3-4670-B640-B157CAB715A9}"/>
                </a:ext>
              </a:extLst>
            </p:cNvPr>
            <p:cNvSpPr>
              <a:spLocks/>
            </p:cNvSpPr>
            <p:nvPr/>
          </p:nvSpPr>
          <p:spPr bwMode="auto">
            <a:xfrm>
              <a:off x="6538310" y="3090415"/>
              <a:ext cx="667784" cy="787132"/>
            </a:xfrm>
            <a:custGeom>
              <a:avLst/>
              <a:gdLst>
                <a:gd name="T0" fmla="*/ 218 w 226"/>
                <a:gd name="T1" fmla="*/ 78 h 266"/>
                <a:gd name="T2" fmla="*/ 218 w 226"/>
                <a:gd name="T3" fmla="*/ 154 h 266"/>
                <a:gd name="T4" fmla="*/ 221 w 226"/>
                <a:gd name="T5" fmla="*/ 154 h 266"/>
                <a:gd name="T6" fmla="*/ 218 w 226"/>
                <a:gd name="T7" fmla="*/ 153 h 266"/>
                <a:gd name="T8" fmla="*/ 218 w 226"/>
                <a:gd name="T9" fmla="*/ 154 h 266"/>
                <a:gd name="T10" fmla="*/ 221 w 226"/>
                <a:gd name="T11" fmla="*/ 154 h 266"/>
                <a:gd name="T12" fmla="*/ 218 w 226"/>
                <a:gd name="T13" fmla="*/ 153 h 266"/>
                <a:gd name="T14" fmla="*/ 218 w 226"/>
                <a:gd name="T15" fmla="*/ 154 h 266"/>
                <a:gd name="T16" fmla="*/ 187 w 226"/>
                <a:gd name="T17" fmla="*/ 228 h 266"/>
                <a:gd name="T18" fmla="*/ 113 w 226"/>
                <a:gd name="T19" fmla="*/ 258 h 266"/>
                <a:gd name="T20" fmla="*/ 39 w 226"/>
                <a:gd name="T21" fmla="*/ 228 h 266"/>
                <a:gd name="T22" fmla="*/ 8 w 226"/>
                <a:gd name="T23" fmla="*/ 154 h 266"/>
                <a:gd name="T24" fmla="*/ 8 w 226"/>
                <a:gd name="T25" fmla="*/ 74 h 266"/>
                <a:gd name="T26" fmla="*/ 8 w 226"/>
                <a:gd name="T27" fmla="*/ 60 h 266"/>
                <a:gd name="T28" fmla="*/ 23 w 226"/>
                <a:gd name="T29" fmla="*/ 23 h 266"/>
                <a:gd name="T30" fmla="*/ 60 w 226"/>
                <a:gd name="T31" fmla="*/ 8 h 266"/>
                <a:gd name="T32" fmla="*/ 166 w 226"/>
                <a:gd name="T33" fmla="*/ 8 h 266"/>
                <a:gd name="T34" fmla="*/ 202 w 226"/>
                <a:gd name="T35" fmla="*/ 23 h 266"/>
                <a:gd name="T36" fmla="*/ 218 w 226"/>
                <a:gd name="T37" fmla="*/ 60 h 266"/>
                <a:gd name="T38" fmla="*/ 218 w 226"/>
                <a:gd name="T39" fmla="*/ 87 h 266"/>
                <a:gd name="T40" fmla="*/ 222 w 226"/>
                <a:gd name="T41" fmla="*/ 91 h 266"/>
                <a:gd name="T42" fmla="*/ 226 w 226"/>
                <a:gd name="T43" fmla="*/ 87 h 266"/>
                <a:gd name="T44" fmla="*/ 226 w 226"/>
                <a:gd name="T45" fmla="*/ 60 h 266"/>
                <a:gd name="T46" fmla="*/ 166 w 226"/>
                <a:gd name="T47" fmla="*/ 0 h 266"/>
                <a:gd name="T48" fmla="*/ 60 w 226"/>
                <a:gd name="T49" fmla="*/ 0 h 266"/>
                <a:gd name="T50" fmla="*/ 0 w 226"/>
                <a:gd name="T51" fmla="*/ 60 h 266"/>
                <a:gd name="T52" fmla="*/ 0 w 226"/>
                <a:gd name="T53" fmla="*/ 74 h 266"/>
                <a:gd name="T54" fmla="*/ 0 w 226"/>
                <a:gd name="T55" fmla="*/ 154 h 266"/>
                <a:gd name="T56" fmla="*/ 113 w 226"/>
                <a:gd name="T57" fmla="*/ 266 h 266"/>
                <a:gd name="T58" fmla="*/ 226 w 226"/>
                <a:gd name="T59" fmla="*/ 154 h 266"/>
                <a:gd name="T60" fmla="*/ 222 w 226"/>
                <a:gd name="T61" fmla="*/ 154 h 266"/>
                <a:gd name="T62" fmla="*/ 226 w 226"/>
                <a:gd name="T63" fmla="*/ 154 h 266"/>
                <a:gd name="T64" fmla="*/ 226 w 226"/>
                <a:gd name="T65" fmla="*/ 154 h 266"/>
                <a:gd name="T66" fmla="*/ 222 w 226"/>
                <a:gd name="T67" fmla="*/ 154 h 266"/>
                <a:gd name="T68" fmla="*/ 226 w 226"/>
                <a:gd name="T69" fmla="*/ 154 h 266"/>
                <a:gd name="T70" fmla="*/ 226 w 226"/>
                <a:gd name="T71" fmla="*/ 154 h 266"/>
                <a:gd name="T72" fmla="*/ 226 w 226"/>
                <a:gd name="T73" fmla="*/ 78 h 266"/>
                <a:gd name="T74" fmla="*/ 222 w 226"/>
                <a:gd name="T75" fmla="*/ 74 h 266"/>
                <a:gd name="T76" fmla="*/ 218 w 226"/>
                <a:gd name="T77" fmla="*/ 7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6" h="266">
                  <a:moveTo>
                    <a:pt x="218" y="78"/>
                  </a:moveTo>
                  <a:cubicBezTo>
                    <a:pt x="218" y="154"/>
                    <a:pt x="218" y="154"/>
                    <a:pt x="218" y="154"/>
                  </a:cubicBezTo>
                  <a:cubicBezTo>
                    <a:pt x="221" y="154"/>
                    <a:pt x="221" y="154"/>
                    <a:pt x="221" y="154"/>
                  </a:cubicBezTo>
                  <a:cubicBezTo>
                    <a:pt x="218" y="153"/>
                    <a:pt x="218" y="153"/>
                    <a:pt x="218" y="153"/>
                  </a:cubicBezTo>
                  <a:cubicBezTo>
                    <a:pt x="218" y="154"/>
                    <a:pt x="218" y="154"/>
                    <a:pt x="218" y="154"/>
                  </a:cubicBezTo>
                  <a:cubicBezTo>
                    <a:pt x="221" y="154"/>
                    <a:pt x="221" y="154"/>
                    <a:pt x="221" y="154"/>
                  </a:cubicBezTo>
                  <a:cubicBezTo>
                    <a:pt x="218" y="153"/>
                    <a:pt x="218" y="153"/>
                    <a:pt x="218" y="153"/>
                  </a:cubicBezTo>
                  <a:cubicBezTo>
                    <a:pt x="218" y="154"/>
                    <a:pt x="218" y="154"/>
                    <a:pt x="218" y="154"/>
                  </a:cubicBezTo>
                  <a:cubicBezTo>
                    <a:pt x="218" y="183"/>
                    <a:pt x="206" y="209"/>
                    <a:pt x="187" y="228"/>
                  </a:cubicBezTo>
                  <a:cubicBezTo>
                    <a:pt x="168" y="247"/>
                    <a:pt x="142" y="258"/>
                    <a:pt x="113" y="258"/>
                  </a:cubicBezTo>
                  <a:cubicBezTo>
                    <a:pt x="84" y="258"/>
                    <a:pt x="58" y="247"/>
                    <a:pt x="39" y="228"/>
                  </a:cubicBezTo>
                  <a:cubicBezTo>
                    <a:pt x="20" y="209"/>
                    <a:pt x="8" y="183"/>
                    <a:pt x="8" y="154"/>
                  </a:cubicBezTo>
                  <a:cubicBezTo>
                    <a:pt x="8" y="74"/>
                    <a:pt x="8" y="74"/>
                    <a:pt x="8" y="74"/>
                  </a:cubicBezTo>
                  <a:cubicBezTo>
                    <a:pt x="8" y="60"/>
                    <a:pt x="8" y="60"/>
                    <a:pt x="8" y="60"/>
                  </a:cubicBezTo>
                  <a:cubicBezTo>
                    <a:pt x="8" y="46"/>
                    <a:pt x="14" y="33"/>
                    <a:pt x="23" y="23"/>
                  </a:cubicBezTo>
                  <a:cubicBezTo>
                    <a:pt x="33" y="14"/>
                    <a:pt x="45" y="8"/>
                    <a:pt x="60" y="8"/>
                  </a:cubicBezTo>
                  <a:cubicBezTo>
                    <a:pt x="166" y="8"/>
                    <a:pt x="166" y="8"/>
                    <a:pt x="166" y="8"/>
                  </a:cubicBezTo>
                  <a:cubicBezTo>
                    <a:pt x="180" y="8"/>
                    <a:pt x="193" y="14"/>
                    <a:pt x="202" y="23"/>
                  </a:cubicBezTo>
                  <a:cubicBezTo>
                    <a:pt x="212" y="33"/>
                    <a:pt x="218" y="46"/>
                    <a:pt x="218" y="60"/>
                  </a:cubicBezTo>
                  <a:cubicBezTo>
                    <a:pt x="218" y="87"/>
                    <a:pt x="218" y="87"/>
                    <a:pt x="218" y="87"/>
                  </a:cubicBezTo>
                  <a:cubicBezTo>
                    <a:pt x="218" y="89"/>
                    <a:pt x="219" y="91"/>
                    <a:pt x="222" y="91"/>
                  </a:cubicBezTo>
                  <a:cubicBezTo>
                    <a:pt x="224" y="91"/>
                    <a:pt x="226" y="89"/>
                    <a:pt x="226" y="87"/>
                  </a:cubicBezTo>
                  <a:cubicBezTo>
                    <a:pt x="226" y="60"/>
                    <a:pt x="226" y="60"/>
                    <a:pt x="226" y="60"/>
                  </a:cubicBezTo>
                  <a:cubicBezTo>
                    <a:pt x="226" y="27"/>
                    <a:pt x="199" y="0"/>
                    <a:pt x="166" y="0"/>
                  </a:cubicBezTo>
                  <a:cubicBezTo>
                    <a:pt x="60" y="0"/>
                    <a:pt x="60" y="0"/>
                    <a:pt x="60" y="0"/>
                  </a:cubicBezTo>
                  <a:cubicBezTo>
                    <a:pt x="27" y="0"/>
                    <a:pt x="0" y="27"/>
                    <a:pt x="0" y="60"/>
                  </a:cubicBezTo>
                  <a:cubicBezTo>
                    <a:pt x="0" y="74"/>
                    <a:pt x="0" y="74"/>
                    <a:pt x="0" y="74"/>
                  </a:cubicBezTo>
                  <a:cubicBezTo>
                    <a:pt x="0" y="154"/>
                    <a:pt x="0" y="154"/>
                    <a:pt x="0" y="154"/>
                  </a:cubicBezTo>
                  <a:cubicBezTo>
                    <a:pt x="0" y="216"/>
                    <a:pt x="50" y="266"/>
                    <a:pt x="113" y="266"/>
                  </a:cubicBezTo>
                  <a:cubicBezTo>
                    <a:pt x="175" y="266"/>
                    <a:pt x="226" y="216"/>
                    <a:pt x="226" y="154"/>
                  </a:cubicBezTo>
                  <a:cubicBezTo>
                    <a:pt x="222" y="154"/>
                    <a:pt x="222" y="154"/>
                    <a:pt x="222" y="154"/>
                  </a:cubicBezTo>
                  <a:cubicBezTo>
                    <a:pt x="226" y="154"/>
                    <a:pt x="226" y="154"/>
                    <a:pt x="226" y="154"/>
                  </a:cubicBezTo>
                  <a:cubicBezTo>
                    <a:pt x="226" y="154"/>
                    <a:pt x="226" y="154"/>
                    <a:pt x="226" y="154"/>
                  </a:cubicBezTo>
                  <a:cubicBezTo>
                    <a:pt x="222" y="154"/>
                    <a:pt x="222" y="154"/>
                    <a:pt x="222" y="154"/>
                  </a:cubicBezTo>
                  <a:cubicBezTo>
                    <a:pt x="226" y="154"/>
                    <a:pt x="226" y="154"/>
                    <a:pt x="226" y="154"/>
                  </a:cubicBezTo>
                  <a:cubicBezTo>
                    <a:pt x="226" y="154"/>
                    <a:pt x="226" y="154"/>
                    <a:pt x="226" y="154"/>
                  </a:cubicBezTo>
                  <a:cubicBezTo>
                    <a:pt x="226" y="78"/>
                    <a:pt x="226" y="78"/>
                    <a:pt x="226" y="78"/>
                  </a:cubicBezTo>
                  <a:cubicBezTo>
                    <a:pt x="226" y="75"/>
                    <a:pt x="224" y="74"/>
                    <a:pt x="222" y="74"/>
                  </a:cubicBezTo>
                  <a:cubicBezTo>
                    <a:pt x="219" y="74"/>
                    <a:pt x="218" y="75"/>
                    <a:pt x="218" y="7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5" name="Freeform 320">
              <a:extLst>
                <a:ext uri="{FF2B5EF4-FFF2-40B4-BE49-F238E27FC236}">
                  <a16:creationId xmlns:a16="http://schemas.microsoft.com/office/drawing/2014/main" id="{AE243B76-6F09-4EA8-B8CF-7EA5AC4667AD}"/>
                </a:ext>
              </a:extLst>
            </p:cNvPr>
            <p:cNvSpPr>
              <a:spLocks/>
            </p:cNvSpPr>
            <p:nvPr/>
          </p:nvSpPr>
          <p:spPr bwMode="auto">
            <a:xfrm>
              <a:off x="6883569" y="3113147"/>
              <a:ext cx="298372" cy="740244"/>
            </a:xfrm>
            <a:custGeom>
              <a:avLst/>
              <a:gdLst>
                <a:gd name="T0" fmla="*/ 49 w 101"/>
                <a:gd name="T1" fmla="*/ 0 h 250"/>
                <a:gd name="T2" fmla="*/ 45 w 101"/>
                <a:gd name="T3" fmla="*/ 0 h 250"/>
                <a:gd name="T4" fmla="*/ 80 w 101"/>
                <a:gd name="T5" fmla="*/ 52 h 250"/>
                <a:gd name="T6" fmla="*/ 80 w 101"/>
                <a:gd name="T7" fmla="*/ 79 h 250"/>
                <a:gd name="T8" fmla="*/ 80 w 101"/>
                <a:gd name="T9" fmla="*/ 70 h 250"/>
                <a:gd name="T10" fmla="*/ 80 w 101"/>
                <a:gd name="T11" fmla="*/ 146 h 250"/>
                <a:gd name="T12" fmla="*/ 80 w 101"/>
                <a:gd name="T13" fmla="*/ 146 h 250"/>
                <a:gd name="T14" fmla="*/ 0 w 101"/>
                <a:gd name="T15" fmla="*/ 250 h 250"/>
                <a:gd name="T16" fmla="*/ 70 w 101"/>
                <a:gd name="T17" fmla="*/ 220 h 250"/>
                <a:gd name="T18" fmla="*/ 101 w 101"/>
                <a:gd name="T19" fmla="*/ 146 h 250"/>
                <a:gd name="T20" fmla="*/ 101 w 101"/>
                <a:gd name="T21" fmla="*/ 146 h 250"/>
                <a:gd name="T22" fmla="*/ 101 w 101"/>
                <a:gd name="T23" fmla="*/ 146 h 250"/>
                <a:gd name="T24" fmla="*/ 101 w 101"/>
                <a:gd name="T25" fmla="*/ 146 h 250"/>
                <a:gd name="T26" fmla="*/ 101 w 101"/>
                <a:gd name="T27" fmla="*/ 79 h 250"/>
                <a:gd name="T28" fmla="*/ 101 w 101"/>
                <a:gd name="T29" fmla="*/ 79 h 250"/>
                <a:gd name="T30" fmla="*/ 101 w 101"/>
                <a:gd name="T31" fmla="*/ 52 h 250"/>
                <a:gd name="T32" fmla="*/ 85 w 101"/>
                <a:gd name="T33" fmla="*/ 15 h 250"/>
                <a:gd name="T34" fmla="*/ 49 w 101"/>
                <a:gd name="T3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250">
                  <a:moveTo>
                    <a:pt x="49" y="0"/>
                  </a:moveTo>
                  <a:cubicBezTo>
                    <a:pt x="45" y="0"/>
                    <a:pt x="45" y="0"/>
                    <a:pt x="45" y="0"/>
                  </a:cubicBezTo>
                  <a:cubicBezTo>
                    <a:pt x="65" y="8"/>
                    <a:pt x="80" y="29"/>
                    <a:pt x="80" y="52"/>
                  </a:cubicBezTo>
                  <a:cubicBezTo>
                    <a:pt x="80" y="79"/>
                    <a:pt x="80" y="79"/>
                    <a:pt x="80" y="79"/>
                  </a:cubicBezTo>
                  <a:cubicBezTo>
                    <a:pt x="80" y="70"/>
                    <a:pt x="80" y="70"/>
                    <a:pt x="80" y="70"/>
                  </a:cubicBezTo>
                  <a:cubicBezTo>
                    <a:pt x="80" y="146"/>
                    <a:pt x="80" y="146"/>
                    <a:pt x="80" y="146"/>
                  </a:cubicBezTo>
                  <a:cubicBezTo>
                    <a:pt x="80" y="146"/>
                    <a:pt x="80" y="146"/>
                    <a:pt x="80" y="146"/>
                  </a:cubicBezTo>
                  <a:cubicBezTo>
                    <a:pt x="80" y="195"/>
                    <a:pt x="46" y="237"/>
                    <a:pt x="0" y="250"/>
                  </a:cubicBezTo>
                  <a:cubicBezTo>
                    <a:pt x="28" y="249"/>
                    <a:pt x="52" y="238"/>
                    <a:pt x="70" y="220"/>
                  </a:cubicBezTo>
                  <a:cubicBezTo>
                    <a:pt x="89" y="201"/>
                    <a:pt x="101" y="175"/>
                    <a:pt x="101" y="146"/>
                  </a:cubicBezTo>
                  <a:cubicBezTo>
                    <a:pt x="101" y="146"/>
                    <a:pt x="101" y="146"/>
                    <a:pt x="101" y="146"/>
                  </a:cubicBezTo>
                  <a:cubicBezTo>
                    <a:pt x="101" y="146"/>
                    <a:pt x="101" y="146"/>
                    <a:pt x="101" y="146"/>
                  </a:cubicBezTo>
                  <a:cubicBezTo>
                    <a:pt x="101" y="146"/>
                    <a:pt x="101" y="146"/>
                    <a:pt x="101" y="146"/>
                  </a:cubicBezTo>
                  <a:cubicBezTo>
                    <a:pt x="101" y="79"/>
                    <a:pt x="101" y="79"/>
                    <a:pt x="101" y="79"/>
                  </a:cubicBezTo>
                  <a:cubicBezTo>
                    <a:pt x="101" y="79"/>
                    <a:pt x="101" y="79"/>
                    <a:pt x="101" y="79"/>
                  </a:cubicBezTo>
                  <a:cubicBezTo>
                    <a:pt x="101" y="52"/>
                    <a:pt x="101" y="52"/>
                    <a:pt x="101" y="52"/>
                  </a:cubicBezTo>
                  <a:cubicBezTo>
                    <a:pt x="101" y="38"/>
                    <a:pt x="95" y="25"/>
                    <a:pt x="85" y="15"/>
                  </a:cubicBezTo>
                  <a:cubicBezTo>
                    <a:pt x="76" y="6"/>
                    <a:pt x="63" y="0"/>
                    <a:pt x="49"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6" name="Freeform 321">
              <a:extLst>
                <a:ext uri="{FF2B5EF4-FFF2-40B4-BE49-F238E27FC236}">
                  <a16:creationId xmlns:a16="http://schemas.microsoft.com/office/drawing/2014/main" id="{F7E9718F-D8AC-4A30-A6B9-0B05F6BFA143}"/>
                </a:ext>
              </a:extLst>
            </p:cNvPr>
            <p:cNvSpPr>
              <a:spLocks/>
            </p:cNvSpPr>
            <p:nvPr/>
          </p:nvSpPr>
          <p:spPr bwMode="auto">
            <a:xfrm>
              <a:off x="6809686" y="3101781"/>
              <a:ext cx="383621" cy="764399"/>
            </a:xfrm>
            <a:custGeom>
              <a:avLst/>
              <a:gdLst>
                <a:gd name="T0" fmla="*/ 74 w 130"/>
                <a:gd name="T1" fmla="*/ 0 h 258"/>
                <a:gd name="T2" fmla="*/ 49 w 130"/>
                <a:gd name="T3" fmla="*/ 0 h 258"/>
                <a:gd name="T4" fmla="*/ 70 w 130"/>
                <a:gd name="T5" fmla="*/ 4 h 258"/>
                <a:gd name="T6" fmla="*/ 74 w 130"/>
                <a:gd name="T7" fmla="*/ 4 h 258"/>
                <a:gd name="T8" fmla="*/ 110 w 130"/>
                <a:gd name="T9" fmla="*/ 19 h 258"/>
                <a:gd name="T10" fmla="*/ 126 w 130"/>
                <a:gd name="T11" fmla="*/ 56 h 258"/>
                <a:gd name="T12" fmla="*/ 126 w 130"/>
                <a:gd name="T13" fmla="*/ 83 h 258"/>
                <a:gd name="T14" fmla="*/ 126 w 130"/>
                <a:gd name="T15" fmla="*/ 83 h 258"/>
                <a:gd name="T16" fmla="*/ 126 w 130"/>
                <a:gd name="T17" fmla="*/ 150 h 258"/>
                <a:gd name="T18" fmla="*/ 126 w 130"/>
                <a:gd name="T19" fmla="*/ 150 h 258"/>
                <a:gd name="T20" fmla="*/ 126 w 130"/>
                <a:gd name="T21" fmla="*/ 150 h 258"/>
                <a:gd name="T22" fmla="*/ 126 w 130"/>
                <a:gd name="T23" fmla="*/ 150 h 258"/>
                <a:gd name="T24" fmla="*/ 95 w 130"/>
                <a:gd name="T25" fmla="*/ 224 h 258"/>
                <a:gd name="T26" fmla="*/ 25 w 130"/>
                <a:gd name="T27" fmla="*/ 254 h 258"/>
                <a:gd name="T28" fmla="*/ 0 w 130"/>
                <a:gd name="T29" fmla="*/ 258 h 258"/>
                <a:gd name="T30" fmla="*/ 3 w 130"/>
                <a:gd name="T31" fmla="*/ 258 h 258"/>
                <a:gd name="T32" fmla="*/ 21 w 130"/>
                <a:gd name="T33" fmla="*/ 258 h 258"/>
                <a:gd name="T34" fmla="*/ 130 w 130"/>
                <a:gd name="T35" fmla="*/ 150 h 258"/>
                <a:gd name="T36" fmla="*/ 130 w 130"/>
                <a:gd name="T37" fmla="*/ 150 h 258"/>
                <a:gd name="T38" fmla="*/ 130 w 130"/>
                <a:gd name="T39" fmla="*/ 74 h 258"/>
                <a:gd name="T40" fmla="*/ 130 w 130"/>
                <a:gd name="T41" fmla="*/ 83 h 258"/>
                <a:gd name="T42" fmla="*/ 130 w 130"/>
                <a:gd name="T43" fmla="*/ 56 h 258"/>
                <a:gd name="T44" fmla="*/ 74 w 130"/>
                <a:gd name="T45"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258">
                  <a:moveTo>
                    <a:pt x="74" y="0"/>
                  </a:moveTo>
                  <a:cubicBezTo>
                    <a:pt x="49" y="0"/>
                    <a:pt x="49" y="0"/>
                    <a:pt x="49" y="0"/>
                  </a:cubicBezTo>
                  <a:cubicBezTo>
                    <a:pt x="56" y="0"/>
                    <a:pt x="63" y="2"/>
                    <a:pt x="70" y="4"/>
                  </a:cubicBezTo>
                  <a:cubicBezTo>
                    <a:pt x="74" y="4"/>
                    <a:pt x="74" y="4"/>
                    <a:pt x="74" y="4"/>
                  </a:cubicBezTo>
                  <a:cubicBezTo>
                    <a:pt x="88" y="4"/>
                    <a:pt x="101" y="10"/>
                    <a:pt x="110" y="19"/>
                  </a:cubicBezTo>
                  <a:cubicBezTo>
                    <a:pt x="120" y="29"/>
                    <a:pt x="126" y="42"/>
                    <a:pt x="126" y="56"/>
                  </a:cubicBezTo>
                  <a:cubicBezTo>
                    <a:pt x="126" y="83"/>
                    <a:pt x="126" y="83"/>
                    <a:pt x="126" y="83"/>
                  </a:cubicBezTo>
                  <a:cubicBezTo>
                    <a:pt x="126" y="83"/>
                    <a:pt x="126" y="83"/>
                    <a:pt x="126" y="83"/>
                  </a:cubicBezTo>
                  <a:cubicBezTo>
                    <a:pt x="126" y="150"/>
                    <a:pt x="126" y="150"/>
                    <a:pt x="126" y="150"/>
                  </a:cubicBezTo>
                  <a:cubicBezTo>
                    <a:pt x="126" y="150"/>
                    <a:pt x="126" y="150"/>
                    <a:pt x="126" y="150"/>
                  </a:cubicBezTo>
                  <a:cubicBezTo>
                    <a:pt x="126" y="150"/>
                    <a:pt x="126" y="150"/>
                    <a:pt x="126" y="150"/>
                  </a:cubicBezTo>
                  <a:cubicBezTo>
                    <a:pt x="126" y="150"/>
                    <a:pt x="126" y="150"/>
                    <a:pt x="126" y="150"/>
                  </a:cubicBezTo>
                  <a:cubicBezTo>
                    <a:pt x="126" y="179"/>
                    <a:pt x="114" y="205"/>
                    <a:pt x="95" y="224"/>
                  </a:cubicBezTo>
                  <a:cubicBezTo>
                    <a:pt x="77" y="242"/>
                    <a:pt x="53" y="253"/>
                    <a:pt x="25" y="254"/>
                  </a:cubicBezTo>
                  <a:cubicBezTo>
                    <a:pt x="17" y="257"/>
                    <a:pt x="9" y="258"/>
                    <a:pt x="0" y="258"/>
                  </a:cubicBezTo>
                  <a:cubicBezTo>
                    <a:pt x="1" y="258"/>
                    <a:pt x="2" y="258"/>
                    <a:pt x="3" y="258"/>
                  </a:cubicBezTo>
                  <a:cubicBezTo>
                    <a:pt x="21" y="258"/>
                    <a:pt x="21" y="258"/>
                    <a:pt x="21" y="258"/>
                  </a:cubicBezTo>
                  <a:cubicBezTo>
                    <a:pt x="81" y="258"/>
                    <a:pt x="130" y="210"/>
                    <a:pt x="130" y="150"/>
                  </a:cubicBezTo>
                  <a:cubicBezTo>
                    <a:pt x="130" y="150"/>
                    <a:pt x="130" y="150"/>
                    <a:pt x="130" y="150"/>
                  </a:cubicBezTo>
                  <a:cubicBezTo>
                    <a:pt x="130" y="74"/>
                    <a:pt x="130" y="74"/>
                    <a:pt x="130" y="74"/>
                  </a:cubicBezTo>
                  <a:cubicBezTo>
                    <a:pt x="130" y="83"/>
                    <a:pt x="130" y="83"/>
                    <a:pt x="130" y="83"/>
                  </a:cubicBezTo>
                  <a:cubicBezTo>
                    <a:pt x="130" y="56"/>
                    <a:pt x="130" y="56"/>
                    <a:pt x="130" y="56"/>
                  </a:cubicBezTo>
                  <a:cubicBezTo>
                    <a:pt x="130" y="25"/>
                    <a:pt x="105" y="0"/>
                    <a:pt x="74"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7" name="Freeform 322">
              <a:extLst>
                <a:ext uri="{FF2B5EF4-FFF2-40B4-BE49-F238E27FC236}">
                  <a16:creationId xmlns:a16="http://schemas.microsoft.com/office/drawing/2014/main" id="{72D045B5-FC7B-4F98-8336-E4F01A303EC1}"/>
                </a:ext>
              </a:extLst>
            </p:cNvPr>
            <p:cNvSpPr>
              <a:spLocks/>
            </p:cNvSpPr>
            <p:nvPr/>
          </p:nvSpPr>
          <p:spPr bwMode="auto">
            <a:xfrm>
              <a:off x="6688917" y="3539392"/>
              <a:ext cx="51150" cy="51150"/>
            </a:xfrm>
            <a:custGeom>
              <a:avLst/>
              <a:gdLst>
                <a:gd name="T0" fmla="*/ 17 w 17"/>
                <a:gd name="T1" fmla="*/ 17 h 17"/>
                <a:gd name="T2" fmla="*/ 0 w 17"/>
                <a:gd name="T3" fmla="*/ 0 h 17"/>
              </a:gdLst>
              <a:ahLst/>
              <a:cxnLst>
                <a:cxn ang="0">
                  <a:pos x="T0" y="T1"/>
                </a:cxn>
                <a:cxn ang="0">
                  <a:pos x="T2" y="T3"/>
                </a:cxn>
              </a:cxnLst>
              <a:rect l="0" t="0" r="r" b="b"/>
              <a:pathLst>
                <a:path w="17" h="17">
                  <a:moveTo>
                    <a:pt x="17" y="17"/>
                  </a:moveTo>
                  <a:cubicBezTo>
                    <a:pt x="8" y="17"/>
                    <a:pt x="0" y="9"/>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8" name="Freeform 323">
              <a:extLst>
                <a:ext uri="{FF2B5EF4-FFF2-40B4-BE49-F238E27FC236}">
                  <a16:creationId xmlns:a16="http://schemas.microsoft.com/office/drawing/2014/main" id="{1D133BC9-BC51-4E22-BBF4-8EAB1DCBB36D}"/>
                </a:ext>
              </a:extLst>
            </p:cNvPr>
            <p:cNvSpPr>
              <a:spLocks/>
            </p:cNvSpPr>
            <p:nvPr/>
          </p:nvSpPr>
          <p:spPr bwMode="auto">
            <a:xfrm>
              <a:off x="6553940" y="3344741"/>
              <a:ext cx="126452" cy="38362"/>
            </a:xfrm>
            <a:custGeom>
              <a:avLst/>
              <a:gdLst>
                <a:gd name="T0" fmla="*/ 0 w 43"/>
                <a:gd name="T1" fmla="*/ 11 h 13"/>
                <a:gd name="T2" fmla="*/ 25 w 43"/>
                <a:gd name="T3" fmla="*/ 2 h 13"/>
                <a:gd name="T4" fmla="*/ 43 w 43"/>
                <a:gd name="T5" fmla="*/ 13 h 13"/>
              </a:gdLst>
              <a:ahLst/>
              <a:cxnLst>
                <a:cxn ang="0">
                  <a:pos x="T0" y="T1"/>
                </a:cxn>
                <a:cxn ang="0">
                  <a:pos x="T2" y="T3"/>
                </a:cxn>
                <a:cxn ang="0">
                  <a:pos x="T4" y="T5"/>
                </a:cxn>
              </a:cxnLst>
              <a:rect l="0" t="0" r="r" b="b"/>
              <a:pathLst>
                <a:path w="43" h="13">
                  <a:moveTo>
                    <a:pt x="0" y="11"/>
                  </a:moveTo>
                  <a:cubicBezTo>
                    <a:pt x="6" y="4"/>
                    <a:pt x="15" y="0"/>
                    <a:pt x="25" y="2"/>
                  </a:cubicBezTo>
                  <a:cubicBezTo>
                    <a:pt x="32" y="3"/>
                    <a:pt x="39" y="7"/>
                    <a:pt x="43" y="13"/>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9" name="Oval 326">
              <a:extLst>
                <a:ext uri="{FF2B5EF4-FFF2-40B4-BE49-F238E27FC236}">
                  <a16:creationId xmlns:a16="http://schemas.microsoft.com/office/drawing/2014/main" id="{758D16C0-65D7-4E7C-A6DB-D3727D1FC415}"/>
                </a:ext>
              </a:extLst>
            </p:cNvPr>
            <p:cNvSpPr>
              <a:spLocks noChangeArrowheads="1"/>
            </p:cNvSpPr>
            <p:nvPr/>
          </p:nvSpPr>
          <p:spPr bwMode="auto">
            <a:xfrm>
              <a:off x="6583129" y="3437124"/>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0" name="Oval 328">
              <a:extLst>
                <a:ext uri="{FF2B5EF4-FFF2-40B4-BE49-F238E27FC236}">
                  <a16:creationId xmlns:a16="http://schemas.microsoft.com/office/drawing/2014/main" id="{897CC83D-15B8-442A-9DBB-693B5AA72FB7}"/>
                </a:ext>
              </a:extLst>
            </p:cNvPr>
            <p:cNvSpPr>
              <a:spLocks noChangeArrowheads="1"/>
            </p:cNvSpPr>
            <p:nvPr/>
          </p:nvSpPr>
          <p:spPr bwMode="auto">
            <a:xfrm>
              <a:off x="6822474" y="3404415"/>
              <a:ext cx="79566"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1" name="Oval 329">
              <a:extLst>
                <a:ext uri="{FF2B5EF4-FFF2-40B4-BE49-F238E27FC236}">
                  <a16:creationId xmlns:a16="http://schemas.microsoft.com/office/drawing/2014/main" id="{2868A27B-6A9D-4D92-951C-89FE248F3BCD}"/>
                </a:ext>
              </a:extLst>
            </p:cNvPr>
            <p:cNvSpPr>
              <a:spLocks noChangeArrowheads="1"/>
            </p:cNvSpPr>
            <p:nvPr/>
          </p:nvSpPr>
          <p:spPr bwMode="auto">
            <a:xfrm>
              <a:off x="6834613" y="3439534"/>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2" name="Freeform 332">
              <a:extLst>
                <a:ext uri="{FF2B5EF4-FFF2-40B4-BE49-F238E27FC236}">
                  <a16:creationId xmlns:a16="http://schemas.microsoft.com/office/drawing/2014/main" id="{209A552C-E006-4245-90F8-29FA97D6D5E6}"/>
                </a:ext>
              </a:extLst>
            </p:cNvPr>
            <p:cNvSpPr>
              <a:spLocks/>
            </p:cNvSpPr>
            <p:nvPr/>
          </p:nvSpPr>
          <p:spPr bwMode="auto">
            <a:xfrm>
              <a:off x="6806844" y="3344741"/>
              <a:ext cx="125032" cy="38362"/>
            </a:xfrm>
            <a:custGeom>
              <a:avLst/>
              <a:gdLst>
                <a:gd name="T0" fmla="*/ 0 w 42"/>
                <a:gd name="T1" fmla="*/ 11 h 13"/>
                <a:gd name="T2" fmla="*/ 25 w 42"/>
                <a:gd name="T3" fmla="*/ 2 h 13"/>
                <a:gd name="T4" fmla="*/ 42 w 42"/>
                <a:gd name="T5" fmla="*/ 13 h 13"/>
              </a:gdLst>
              <a:ahLst/>
              <a:cxnLst>
                <a:cxn ang="0">
                  <a:pos x="T0" y="T1"/>
                </a:cxn>
                <a:cxn ang="0">
                  <a:pos x="T2" y="T3"/>
                </a:cxn>
                <a:cxn ang="0">
                  <a:pos x="T4" y="T5"/>
                </a:cxn>
              </a:cxnLst>
              <a:rect l="0" t="0" r="r" b="b"/>
              <a:pathLst>
                <a:path w="42" h="13">
                  <a:moveTo>
                    <a:pt x="0" y="11"/>
                  </a:moveTo>
                  <a:cubicBezTo>
                    <a:pt x="6" y="4"/>
                    <a:pt x="15" y="0"/>
                    <a:pt x="25" y="2"/>
                  </a:cubicBezTo>
                  <a:cubicBezTo>
                    <a:pt x="32" y="3"/>
                    <a:pt x="38" y="7"/>
                    <a:pt x="42" y="13"/>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3" name="Freeform 333">
              <a:extLst>
                <a:ext uri="{FF2B5EF4-FFF2-40B4-BE49-F238E27FC236}">
                  <a16:creationId xmlns:a16="http://schemas.microsoft.com/office/drawing/2014/main" id="{9BF5AA9B-B5FD-4A9E-9300-68089EAACCDA}"/>
                </a:ext>
              </a:extLst>
            </p:cNvPr>
            <p:cNvSpPr>
              <a:spLocks/>
            </p:cNvSpPr>
            <p:nvPr/>
          </p:nvSpPr>
          <p:spPr bwMode="auto">
            <a:xfrm>
              <a:off x="6659079" y="3685736"/>
              <a:ext cx="157710" cy="22733"/>
            </a:xfrm>
            <a:custGeom>
              <a:avLst/>
              <a:gdLst>
                <a:gd name="T0" fmla="*/ 0 w 53"/>
                <a:gd name="T1" fmla="*/ 0 h 8"/>
                <a:gd name="T2" fmla="*/ 26 w 53"/>
                <a:gd name="T3" fmla="*/ 8 h 8"/>
                <a:gd name="T4" fmla="*/ 53 w 53"/>
                <a:gd name="T5" fmla="*/ 0 h 8"/>
              </a:gdLst>
              <a:ahLst/>
              <a:cxnLst>
                <a:cxn ang="0">
                  <a:pos x="T0" y="T1"/>
                </a:cxn>
                <a:cxn ang="0">
                  <a:pos x="T2" y="T3"/>
                </a:cxn>
                <a:cxn ang="0">
                  <a:pos x="T4" y="T5"/>
                </a:cxn>
              </a:cxnLst>
              <a:rect l="0" t="0" r="r" b="b"/>
              <a:pathLst>
                <a:path w="53" h="8">
                  <a:moveTo>
                    <a:pt x="0" y="0"/>
                  </a:moveTo>
                  <a:cubicBezTo>
                    <a:pt x="0" y="0"/>
                    <a:pt x="6" y="8"/>
                    <a:pt x="26" y="8"/>
                  </a:cubicBezTo>
                  <a:cubicBezTo>
                    <a:pt x="46" y="8"/>
                    <a:pt x="53" y="0"/>
                    <a:pt x="53"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4" name="Freeform 334">
              <a:extLst>
                <a:ext uri="{FF2B5EF4-FFF2-40B4-BE49-F238E27FC236}">
                  <a16:creationId xmlns:a16="http://schemas.microsoft.com/office/drawing/2014/main" id="{DADB9C1E-0C77-415F-8B39-35149BC4C40E}"/>
                </a:ext>
              </a:extLst>
            </p:cNvPr>
            <p:cNvSpPr>
              <a:spLocks/>
            </p:cNvSpPr>
            <p:nvPr/>
          </p:nvSpPr>
          <p:spPr bwMode="auto">
            <a:xfrm>
              <a:off x="6494265" y="2864505"/>
              <a:ext cx="882326" cy="633684"/>
            </a:xfrm>
            <a:custGeom>
              <a:avLst/>
              <a:gdLst>
                <a:gd name="T0" fmla="*/ 212 w 299"/>
                <a:gd name="T1" fmla="*/ 214 h 214"/>
                <a:gd name="T2" fmla="*/ 212 w 299"/>
                <a:gd name="T3" fmla="*/ 184 h 214"/>
                <a:gd name="T4" fmla="*/ 204 w 299"/>
                <a:gd name="T5" fmla="*/ 177 h 214"/>
                <a:gd name="T6" fmla="*/ 0 w 299"/>
                <a:gd name="T7" fmla="*/ 131 h 214"/>
                <a:gd name="T8" fmla="*/ 141 w 299"/>
                <a:gd name="T9" fmla="*/ 0 h 214"/>
                <a:gd name="T10" fmla="*/ 282 w 299"/>
                <a:gd name="T11" fmla="*/ 110 h 214"/>
                <a:gd name="T12" fmla="*/ 299 w 299"/>
                <a:gd name="T13" fmla="*/ 199 h 214"/>
              </a:gdLst>
              <a:ahLst/>
              <a:cxnLst>
                <a:cxn ang="0">
                  <a:pos x="T0" y="T1"/>
                </a:cxn>
                <a:cxn ang="0">
                  <a:pos x="T2" y="T3"/>
                </a:cxn>
                <a:cxn ang="0">
                  <a:pos x="T4" y="T5"/>
                </a:cxn>
                <a:cxn ang="0">
                  <a:pos x="T6" y="T7"/>
                </a:cxn>
                <a:cxn ang="0">
                  <a:pos x="T8" y="T9"/>
                </a:cxn>
                <a:cxn ang="0">
                  <a:pos x="T10" y="T11"/>
                </a:cxn>
                <a:cxn ang="0">
                  <a:pos x="T12" y="T13"/>
                </a:cxn>
              </a:cxnLst>
              <a:rect l="0" t="0" r="r" b="b"/>
              <a:pathLst>
                <a:path w="299" h="214">
                  <a:moveTo>
                    <a:pt x="212" y="214"/>
                  </a:moveTo>
                  <a:cubicBezTo>
                    <a:pt x="212" y="184"/>
                    <a:pt x="212" y="184"/>
                    <a:pt x="212" y="184"/>
                  </a:cubicBezTo>
                  <a:cubicBezTo>
                    <a:pt x="212" y="180"/>
                    <a:pt x="208" y="177"/>
                    <a:pt x="204" y="177"/>
                  </a:cubicBezTo>
                  <a:cubicBezTo>
                    <a:pt x="159" y="177"/>
                    <a:pt x="44" y="166"/>
                    <a:pt x="0" y="131"/>
                  </a:cubicBezTo>
                  <a:cubicBezTo>
                    <a:pt x="0" y="64"/>
                    <a:pt x="52" y="0"/>
                    <a:pt x="141" y="0"/>
                  </a:cubicBezTo>
                  <a:cubicBezTo>
                    <a:pt x="208" y="0"/>
                    <a:pt x="269" y="38"/>
                    <a:pt x="282" y="110"/>
                  </a:cubicBezTo>
                  <a:cubicBezTo>
                    <a:pt x="299" y="199"/>
                    <a:pt x="299" y="199"/>
                    <a:pt x="299" y="199"/>
                  </a:cubicBezTo>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5" name="Freeform 335">
              <a:extLst>
                <a:ext uri="{FF2B5EF4-FFF2-40B4-BE49-F238E27FC236}">
                  <a16:creationId xmlns:a16="http://schemas.microsoft.com/office/drawing/2014/main" id="{01AC6844-A453-48B5-92FB-711A2584B7BD}"/>
                </a:ext>
              </a:extLst>
            </p:cNvPr>
            <p:cNvSpPr>
              <a:spLocks/>
            </p:cNvSpPr>
            <p:nvPr/>
          </p:nvSpPr>
          <p:spPr bwMode="auto">
            <a:xfrm>
              <a:off x="6494265" y="2864505"/>
              <a:ext cx="882326" cy="633684"/>
            </a:xfrm>
            <a:custGeom>
              <a:avLst/>
              <a:gdLst>
                <a:gd name="T0" fmla="*/ 212 w 299"/>
                <a:gd name="T1" fmla="*/ 214 h 214"/>
                <a:gd name="T2" fmla="*/ 212 w 299"/>
                <a:gd name="T3" fmla="*/ 184 h 214"/>
                <a:gd name="T4" fmla="*/ 204 w 299"/>
                <a:gd name="T5" fmla="*/ 177 h 214"/>
                <a:gd name="T6" fmla="*/ 0 w 299"/>
                <a:gd name="T7" fmla="*/ 131 h 214"/>
                <a:gd name="T8" fmla="*/ 141 w 299"/>
                <a:gd name="T9" fmla="*/ 0 h 214"/>
                <a:gd name="T10" fmla="*/ 282 w 299"/>
                <a:gd name="T11" fmla="*/ 110 h 214"/>
                <a:gd name="T12" fmla="*/ 299 w 299"/>
                <a:gd name="T13" fmla="*/ 199 h 214"/>
              </a:gdLst>
              <a:ahLst/>
              <a:cxnLst>
                <a:cxn ang="0">
                  <a:pos x="T0" y="T1"/>
                </a:cxn>
                <a:cxn ang="0">
                  <a:pos x="T2" y="T3"/>
                </a:cxn>
                <a:cxn ang="0">
                  <a:pos x="T4" y="T5"/>
                </a:cxn>
                <a:cxn ang="0">
                  <a:pos x="T6" y="T7"/>
                </a:cxn>
                <a:cxn ang="0">
                  <a:pos x="T8" y="T9"/>
                </a:cxn>
                <a:cxn ang="0">
                  <a:pos x="T10" y="T11"/>
                </a:cxn>
                <a:cxn ang="0">
                  <a:pos x="T12" y="T13"/>
                </a:cxn>
              </a:cxnLst>
              <a:rect l="0" t="0" r="r" b="b"/>
              <a:pathLst>
                <a:path w="299" h="214">
                  <a:moveTo>
                    <a:pt x="212" y="214"/>
                  </a:moveTo>
                  <a:cubicBezTo>
                    <a:pt x="212" y="184"/>
                    <a:pt x="212" y="184"/>
                    <a:pt x="212" y="184"/>
                  </a:cubicBezTo>
                  <a:cubicBezTo>
                    <a:pt x="212" y="180"/>
                    <a:pt x="208" y="177"/>
                    <a:pt x="204" y="177"/>
                  </a:cubicBezTo>
                  <a:cubicBezTo>
                    <a:pt x="159" y="177"/>
                    <a:pt x="44" y="166"/>
                    <a:pt x="0" y="131"/>
                  </a:cubicBezTo>
                  <a:cubicBezTo>
                    <a:pt x="0" y="64"/>
                    <a:pt x="52" y="0"/>
                    <a:pt x="141" y="0"/>
                  </a:cubicBezTo>
                  <a:cubicBezTo>
                    <a:pt x="208" y="0"/>
                    <a:pt x="269" y="38"/>
                    <a:pt x="282" y="110"/>
                  </a:cubicBezTo>
                  <a:cubicBezTo>
                    <a:pt x="299" y="199"/>
                    <a:pt x="299" y="199"/>
                    <a:pt x="299" y="1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6" name="Freeform 336">
              <a:extLst>
                <a:ext uri="{FF2B5EF4-FFF2-40B4-BE49-F238E27FC236}">
                  <a16:creationId xmlns:a16="http://schemas.microsoft.com/office/drawing/2014/main" id="{C7F56EDF-5D97-4967-BFAA-2F1446EB46C9}"/>
                </a:ext>
              </a:extLst>
            </p:cNvPr>
            <p:cNvSpPr>
              <a:spLocks/>
            </p:cNvSpPr>
            <p:nvPr/>
          </p:nvSpPr>
          <p:spPr bwMode="auto">
            <a:xfrm>
              <a:off x="7119425" y="3427148"/>
              <a:ext cx="160552" cy="160552"/>
            </a:xfrm>
            <a:custGeom>
              <a:avLst/>
              <a:gdLst>
                <a:gd name="T0" fmla="*/ 0 w 54"/>
                <a:gd name="T1" fmla="*/ 27 h 54"/>
                <a:gd name="T2" fmla="*/ 27 w 54"/>
                <a:gd name="T3" fmla="*/ 0 h 54"/>
                <a:gd name="T4" fmla="*/ 54 w 54"/>
                <a:gd name="T5" fmla="*/ 27 h 54"/>
                <a:gd name="T6" fmla="*/ 27 w 54"/>
                <a:gd name="T7" fmla="*/ 54 h 54"/>
                <a:gd name="T8" fmla="*/ 13 w 54"/>
                <a:gd name="T9" fmla="*/ 51 h 54"/>
              </a:gdLst>
              <a:ahLst/>
              <a:cxnLst>
                <a:cxn ang="0">
                  <a:pos x="T0" y="T1"/>
                </a:cxn>
                <a:cxn ang="0">
                  <a:pos x="T2" y="T3"/>
                </a:cxn>
                <a:cxn ang="0">
                  <a:pos x="T4" y="T5"/>
                </a:cxn>
                <a:cxn ang="0">
                  <a:pos x="T6" y="T7"/>
                </a:cxn>
                <a:cxn ang="0">
                  <a:pos x="T8" y="T9"/>
                </a:cxn>
              </a:cxnLst>
              <a:rect l="0" t="0" r="r" b="b"/>
              <a:pathLst>
                <a:path w="54" h="54">
                  <a:moveTo>
                    <a:pt x="0" y="27"/>
                  </a:moveTo>
                  <a:cubicBezTo>
                    <a:pt x="0" y="12"/>
                    <a:pt x="12" y="0"/>
                    <a:pt x="27" y="0"/>
                  </a:cubicBezTo>
                  <a:cubicBezTo>
                    <a:pt x="42" y="0"/>
                    <a:pt x="54" y="12"/>
                    <a:pt x="54" y="27"/>
                  </a:cubicBezTo>
                  <a:cubicBezTo>
                    <a:pt x="54" y="42"/>
                    <a:pt x="42" y="54"/>
                    <a:pt x="27" y="54"/>
                  </a:cubicBezTo>
                  <a:cubicBezTo>
                    <a:pt x="22" y="54"/>
                    <a:pt x="17" y="53"/>
                    <a:pt x="13" y="51"/>
                  </a:cubicBezTo>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7" name="Freeform 337">
              <a:extLst>
                <a:ext uri="{FF2B5EF4-FFF2-40B4-BE49-F238E27FC236}">
                  <a16:creationId xmlns:a16="http://schemas.microsoft.com/office/drawing/2014/main" id="{93C71CAE-2BD5-4246-8CA7-09717B21CD55}"/>
                </a:ext>
              </a:extLst>
            </p:cNvPr>
            <p:cNvSpPr>
              <a:spLocks/>
            </p:cNvSpPr>
            <p:nvPr/>
          </p:nvSpPr>
          <p:spPr bwMode="auto">
            <a:xfrm>
              <a:off x="7119425" y="3427148"/>
              <a:ext cx="160552" cy="160552"/>
            </a:xfrm>
            <a:custGeom>
              <a:avLst/>
              <a:gdLst>
                <a:gd name="T0" fmla="*/ 0 w 54"/>
                <a:gd name="T1" fmla="*/ 27 h 54"/>
                <a:gd name="T2" fmla="*/ 27 w 54"/>
                <a:gd name="T3" fmla="*/ 0 h 54"/>
                <a:gd name="T4" fmla="*/ 54 w 54"/>
                <a:gd name="T5" fmla="*/ 27 h 54"/>
                <a:gd name="T6" fmla="*/ 27 w 54"/>
                <a:gd name="T7" fmla="*/ 54 h 54"/>
                <a:gd name="T8" fmla="*/ 13 w 54"/>
                <a:gd name="T9" fmla="*/ 51 h 54"/>
              </a:gdLst>
              <a:ahLst/>
              <a:cxnLst>
                <a:cxn ang="0">
                  <a:pos x="T0" y="T1"/>
                </a:cxn>
                <a:cxn ang="0">
                  <a:pos x="T2" y="T3"/>
                </a:cxn>
                <a:cxn ang="0">
                  <a:pos x="T4" y="T5"/>
                </a:cxn>
                <a:cxn ang="0">
                  <a:pos x="T6" y="T7"/>
                </a:cxn>
                <a:cxn ang="0">
                  <a:pos x="T8" y="T9"/>
                </a:cxn>
              </a:cxnLst>
              <a:rect l="0" t="0" r="r" b="b"/>
              <a:pathLst>
                <a:path w="54" h="54">
                  <a:moveTo>
                    <a:pt x="0" y="27"/>
                  </a:moveTo>
                  <a:cubicBezTo>
                    <a:pt x="0" y="12"/>
                    <a:pt x="12" y="0"/>
                    <a:pt x="27" y="0"/>
                  </a:cubicBezTo>
                  <a:cubicBezTo>
                    <a:pt x="42" y="0"/>
                    <a:pt x="54" y="12"/>
                    <a:pt x="54" y="27"/>
                  </a:cubicBezTo>
                  <a:cubicBezTo>
                    <a:pt x="54" y="42"/>
                    <a:pt x="42" y="54"/>
                    <a:pt x="27" y="54"/>
                  </a:cubicBezTo>
                  <a:cubicBezTo>
                    <a:pt x="22" y="54"/>
                    <a:pt x="17" y="53"/>
                    <a:pt x="13" y="51"/>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8" name="Freeform 340">
              <a:extLst>
                <a:ext uri="{FF2B5EF4-FFF2-40B4-BE49-F238E27FC236}">
                  <a16:creationId xmlns:a16="http://schemas.microsoft.com/office/drawing/2014/main" id="{9E453C38-494C-4DA0-9F30-FBEDD8430B12}"/>
                </a:ext>
              </a:extLst>
            </p:cNvPr>
            <p:cNvSpPr>
              <a:spLocks/>
            </p:cNvSpPr>
            <p:nvPr/>
          </p:nvSpPr>
          <p:spPr bwMode="auto">
            <a:xfrm>
              <a:off x="6842366" y="4380515"/>
              <a:ext cx="315422" cy="65357"/>
            </a:xfrm>
            <a:custGeom>
              <a:avLst/>
              <a:gdLst>
                <a:gd name="T0" fmla="*/ 103 w 107"/>
                <a:gd name="T1" fmla="*/ 22 h 22"/>
                <a:gd name="T2" fmla="*/ 4 w 107"/>
                <a:gd name="T3" fmla="*/ 22 h 22"/>
                <a:gd name="T4" fmla="*/ 0 w 107"/>
                <a:gd name="T5" fmla="*/ 18 h 22"/>
                <a:gd name="T6" fmla="*/ 0 w 107"/>
                <a:gd name="T7" fmla="*/ 4 h 22"/>
                <a:gd name="T8" fmla="*/ 4 w 107"/>
                <a:gd name="T9" fmla="*/ 0 h 22"/>
                <a:gd name="T10" fmla="*/ 103 w 107"/>
                <a:gd name="T11" fmla="*/ 0 h 22"/>
                <a:gd name="T12" fmla="*/ 107 w 107"/>
                <a:gd name="T13" fmla="*/ 4 h 22"/>
                <a:gd name="T14" fmla="*/ 107 w 107"/>
                <a:gd name="T15" fmla="*/ 18 h 22"/>
                <a:gd name="T16" fmla="*/ 103 w 107"/>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2">
                  <a:moveTo>
                    <a:pt x="103" y="22"/>
                  </a:moveTo>
                  <a:cubicBezTo>
                    <a:pt x="4" y="22"/>
                    <a:pt x="4" y="22"/>
                    <a:pt x="4" y="22"/>
                  </a:cubicBezTo>
                  <a:cubicBezTo>
                    <a:pt x="2" y="22"/>
                    <a:pt x="0" y="20"/>
                    <a:pt x="0" y="18"/>
                  </a:cubicBezTo>
                  <a:cubicBezTo>
                    <a:pt x="0" y="4"/>
                    <a:pt x="0" y="4"/>
                    <a:pt x="0" y="4"/>
                  </a:cubicBezTo>
                  <a:cubicBezTo>
                    <a:pt x="0" y="2"/>
                    <a:pt x="2" y="0"/>
                    <a:pt x="4" y="0"/>
                  </a:cubicBezTo>
                  <a:cubicBezTo>
                    <a:pt x="103" y="0"/>
                    <a:pt x="103" y="0"/>
                    <a:pt x="103" y="0"/>
                  </a:cubicBezTo>
                  <a:cubicBezTo>
                    <a:pt x="105" y="0"/>
                    <a:pt x="107" y="2"/>
                    <a:pt x="107" y="4"/>
                  </a:cubicBezTo>
                  <a:cubicBezTo>
                    <a:pt x="107" y="18"/>
                    <a:pt x="107" y="18"/>
                    <a:pt x="107" y="18"/>
                  </a:cubicBezTo>
                  <a:cubicBezTo>
                    <a:pt x="107" y="20"/>
                    <a:pt x="105" y="22"/>
                    <a:pt x="103" y="22"/>
                  </a:cubicBezTo>
                  <a:close/>
                </a:path>
              </a:pathLst>
            </a:custGeom>
            <a:solidFill>
              <a:schemeClr val="tx1"/>
            </a:solidFill>
            <a:ln w="9525">
              <a:solidFill>
                <a:srgbClr val="000000"/>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9" name="Freeform 341">
              <a:extLst>
                <a:ext uri="{FF2B5EF4-FFF2-40B4-BE49-F238E27FC236}">
                  <a16:creationId xmlns:a16="http://schemas.microsoft.com/office/drawing/2014/main" id="{82DB8B69-F877-4071-8C61-A8E8E7085E9C}"/>
                </a:ext>
              </a:extLst>
            </p:cNvPr>
            <p:cNvSpPr>
              <a:spLocks/>
            </p:cNvSpPr>
            <p:nvPr/>
          </p:nvSpPr>
          <p:spPr bwMode="auto">
            <a:xfrm>
              <a:off x="6842366" y="4380515"/>
              <a:ext cx="315422" cy="65357"/>
            </a:xfrm>
            <a:custGeom>
              <a:avLst/>
              <a:gdLst>
                <a:gd name="T0" fmla="*/ 103 w 107"/>
                <a:gd name="T1" fmla="*/ 22 h 22"/>
                <a:gd name="T2" fmla="*/ 4 w 107"/>
                <a:gd name="T3" fmla="*/ 22 h 22"/>
                <a:gd name="T4" fmla="*/ 0 w 107"/>
                <a:gd name="T5" fmla="*/ 18 h 22"/>
                <a:gd name="T6" fmla="*/ 0 w 107"/>
                <a:gd name="T7" fmla="*/ 4 h 22"/>
                <a:gd name="T8" fmla="*/ 4 w 107"/>
                <a:gd name="T9" fmla="*/ 0 h 22"/>
                <a:gd name="T10" fmla="*/ 103 w 107"/>
                <a:gd name="T11" fmla="*/ 0 h 22"/>
                <a:gd name="T12" fmla="*/ 107 w 107"/>
                <a:gd name="T13" fmla="*/ 4 h 22"/>
                <a:gd name="T14" fmla="*/ 107 w 107"/>
                <a:gd name="T15" fmla="*/ 18 h 22"/>
                <a:gd name="T16" fmla="*/ 103 w 107"/>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2">
                  <a:moveTo>
                    <a:pt x="103" y="22"/>
                  </a:moveTo>
                  <a:cubicBezTo>
                    <a:pt x="4" y="22"/>
                    <a:pt x="4" y="22"/>
                    <a:pt x="4" y="22"/>
                  </a:cubicBezTo>
                  <a:cubicBezTo>
                    <a:pt x="2" y="22"/>
                    <a:pt x="0" y="20"/>
                    <a:pt x="0" y="18"/>
                  </a:cubicBezTo>
                  <a:cubicBezTo>
                    <a:pt x="0" y="4"/>
                    <a:pt x="0" y="4"/>
                    <a:pt x="0" y="4"/>
                  </a:cubicBezTo>
                  <a:cubicBezTo>
                    <a:pt x="0" y="2"/>
                    <a:pt x="2" y="0"/>
                    <a:pt x="4" y="0"/>
                  </a:cubicBezTo>
                  <a:cubicBezTo>
                    <a:pt x="103" y="0"/>
                    <a:pt x="103" y="0"/>
                    <a:pt x="103" y="0"/>
                  </a:cubicBezTo>
                  <a:cubicBezTo>
                    <a:pt x="105" y="0"/>
                    <a:pt x="107" y="2"/>
                    <a:pt x="107" y="4"/>
                  </a:cubicBezTo>
                  <a:cubicBezTo>
                    <a:pt x="107" y="18"/>
                    <a:pt x="107" y="18"/>
                    <a:pt x="107" y="18"/>
                  </a:cubicBezTo>
                  <a:cubicBezTo>
                    <a:pt x="107" y="20"/>
                    <a:pt x="105" y="22"/>
                    <a:pt x="103" y="2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0" name="Freeform 342">
              <a:extLst>
                <a:ext uri="{FF2B5EF4-FFF2-40B4-BE49-F238E27FC236}">
                  <a16:creationId xmlns:a16="http://schemas.microsoft.com/office/drawing/2014/main" id="{7F81436D-00D8-4083-A441-EA1562C057FC}"/>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solidFill>
              <a:srgbClr val="FFFFFF"/>
            </a:solidFill>
            <a:ln w="34925">
              <a:no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1" name="Freeform 343">
              <a:extLst>
                <a:ext uri="{FF2B5EF4-FFF2-40B4-BE49-F238E27FC236}">
                  <a16:creationId xmlns:a16="http://schemas.microsoft.com/office/drawing/2014/main" id="{E792C739-6F55-4326-896E-E2A897ABE8CE}"/>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2" name="Freeform 344">
              <a:extLst>
                <a:ext uri="{FF2B5EF4-FFF2-40B4-BE49-F238E27FC236}">
                  <a16:creationId xmlns:a16="http://schemas.microsoft.com/office/drawing/2014/main" id="{3B7FF45E-4ACF-4B77-AD46-2CA4383BEAAE}"/>
                </a:ext>
              </a:extLst>
            </p:cNvPr>
            <p:cNvSpPr>
              <a:spLocks/>
            </p:cNvSpPr>
            <p:nvPr/>
          </p:nvSpPr>
          <p:spPr bwMode="auto">
            <a:xfrm>
              <a:off x="6886411" y="4315158"/>
              <a:ext cx="227331" cy="65357"/>
            </a:xfrm>
            <a:custGeom>
              <a:avLst/>
              <a:gdLst>
                <a:gd name="T0" fmla="*/ 77 w 77"/>
                <a:gd name="T1" fmla="*/ 22 h 22"/>
                <a:gd name="T2" fmla="*/ 0 w 77"/>
                <a:gd name="T3" fmla="*/ 22 h 22"/>
                <a:gd name="T4" fmla="*/ 0 w 77"/>
                <a:gd name="T5" fmla="*/ 17 h 22"/>
                <a:gd name="T6" fmla="*/ 8 w 77"/>
                <a:gd name="T7" fmla="*/ 7 h 22"/>
                <a:gd name="T8" fmla="*/ 66 w 77"/>
                <a:gd name="T9" fmla="*/ 0 h 22"/>
                <a:gd name="T10" fmla="*/ 77 w 77"/>
                <a:gd name="T11" fmla="*/ 10 h 22"/>
                <a:gd name="T12" fmla="*/ 77 w 77"/>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77" h="22">
                  <a:moveTo>
                    <a:pt x="77" y="22"/>
                  </a:moveTo>
                  <a:cubicBezTo>
                    <a:pt x="0" y="22"/>
                    <a:pt x="0" y="22"/>
                    <a:pt x="0" y="22"/>
                  </a:cubicBezTo>
                  <a:cubicBezTo>
                    <a:pt x="0" y="17"/>
                    <a:pt x="0" y="17"/>
                    <a:pt x="0" y="17"/>
                  </a:cubicBezTo>
                  <a:cubicBezTo>
                    <a:pt x="0" y="12"/>
                    <a:pt x="3" y="8"/>
                    <a:pt x="8" y="7"/>
                  </a:cubicBezTo>
                  <a:cubicBezTo>
                    <a:pt x="66" y="0"/>
                    <a:pt x="66" y="0"/>
                    <a:pt x="66" y="0"/>
                  </a:cubicBezTo>
                  <a:cubicBezTo>
                    <a:pt x="72" y="0"/>
                    <a:pt x="77" y="4"/>
                    <a:pt x="77" y="10"/>
                  </a:cubicBezTo>
                  <a:lnTo>
                    <a:pt x="77" y="22"/>
                  </a:lnTo>
                  <a:close/>
                </a:path>
              </a:pathLst>
            </a:custGeom>
            <a:solidFill>
              <a:schemeClr val="tx1"/>
            </a:solidFill>
            <a:ln w="9525">
              <a:solidFill>
                <a:srgbClr val="000000"/>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3" name="Freeform 345">
              <a:extLst>
                <a:ext uri="{FF2B5EF4-FFF2-40B4-BE49-F238E27FC236}">
                  <a16:creationId xmlns:a16="http://schemas.microsoft.com/office/drawing/2014/main" id="{F2170414-C1D3-4077-BF3D-C5947F411CBB}"/>
                </a:ext>
              </a:extLst>
            </p:cNvPr>
            <p:cNvSpPr>
              <a:spLocks/>
            </p:cNvSpPr>
            <p:nvPr/>
          </p:nvSpPr>
          <p:spPr bwMode="auto">
            <a:xfrm>
              <a:off x="6886411" y="4315158"/>
              <a:ext cx="227331" cy="65357"/>
            </a:xfrm>
            <a:custGeom>
              <a:avLst/>
              <a:gdLst>
                <a:gd name="T0" fmla="*/ 77 w 77"/>
                <a:gd name="T1" fmla="*/ 22 h 22"/>
                <a:gd name="T2" fmla="*/ 0 w 77"/>
                <a:gd name="T3" fmla="*/ 22 h 22"/>
                <a:gd name="T4" fmla="*/ 0 w 77"/>
                <a:gd name="T5" fmla="*/ 17 h 22"/>
                <a:gd name="T6" fmla="*/ 8 w 77"/>
                <a:gd name="T7" fmla="*/ 7 h 22"/>
                <a:gd name="T8" fmla="*/ 66 w 77"/>
                <a:gd name="T9" fmla="*/ 0 h 22"/>
                <a:gd name="T10" fmla="*/ 77 w 77"/>
                <a:gd name="T11" fmla="*/ 10 h 22"/>
                <a:gd name="T12" fmla="*/ 77 w 77"/>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77" h="22">
                  <a:moveTo>
                    <a:pt x="77" y="22"/>
                  </a:moveTo>
                  <a:cubicBezTo>
                    <a:pt x="0" y="22"/>
                    <a:pt x="0" y="22"/>
                    <a:pt x="0" y="22"/>
                  </a:cubicBezTo>
                  <a:cubicBezTo>
                    <a:pt x="0" y="17"/>
                    <a:pt x="0" y="17"/>
                    <a:pt x="0" y="17"/>
                  </a:cubicBezTo>
                  <a:cubicBezTo>
                    <a:pt x="0" y="12"/>
                    <a:pt x="3" y="8"/>
                    <a:pt x="8" y="7"/>
                  </a:cubicBezTo>
                  <a:cubicBezTo>
                    <a:pt x="66" y="0"/>
                    <a:pt x="66" y="0"/>
                    <a:pt x="66" y="0"/>
                  </a:cubicBezTo>
                  <a:cubicBezTo>
                    <a:pt x="72" y="0"/>
                    <a:pt x="77" y="4"/>
                    <a:pt x="77" y="10"/>
                  </a:cubicBezTo>
                  <a:lnTo>
                    <a:pt x="77" y="22"/>
                  </a:ln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4" name="Freeform 346">
              <a:extLst>
                <a:ext uri="{FF2B5EF4-FFF2-40B4-BE49-F238E27FC236}">
                  <a16:creationId xmlns:a16="http://schemas.microsoft.com/office/drawing/2014/main" id="{2300D958-1A26-4259-957A-D4F0A53122F0}"/>
                </a:ext>
              </a:extLst>
            </p:cNvPr>
            <p:cNvSpPr>
              <a:spLocks/>
            </p:cNvSpPr>
            <p:nvPr/>
          </p:nvSpPr>
          <p:spPr bwMode="auto">
            <a:xfrm>
              <a:off x="7058330" y="4445872"/>
              <a:ext cx="76725" cy="352363"/>
            </a:xfrm>
            <a:custGeom>
              <a:avLst/>
              <a:gdLst>
                <a:gd name="T0" fmla="*/ 26 w 26"/>
                <a:gd name="T1" fmla="*/ 0 h 119"/>
                <a:gd name="T2" fmla="*/ 17 w 26"/>
                <a:gd name="T3" fmla="*/ 112 h 119"/>
                <a:gd name="T4" fmla="*/ 11 w 26"/>
                <a:gd name="T5" fmla="*/ 119 h 119"/>
                <a:gd name="T6" fmla="*/ 0 w 26"/>
                <a:gd name="T7" fmla="*/ 119 h 119"/>
                <a:gd name="T8" fmla="*/ 8 w 26"/>
                <a:gd name="T9" fmla="*/ 0 h 119"/>
                <a:gd name="T10" fmla="*/ 26 w 26"/>
                <a:gd name="T11" fmla="*/ 0 h 119"/>
              </a:gdLst>
              <a:ahLst/>
              <a:cxnLst>
                <a:cxn ang="0">
                  <a:pos x="T0" y="T1"/>
                </a:cxn>
                <a:cxn ang="0">
                  <a:pos x="T2" y="T3"/>
                </a:cxn>
                <a:cxn ang="0">
                  <a:pos x="T4" y="T5"/>
                </a:cxn>
                <a:cxn ang="0">
                  <a:pos x="T6" y="T7"/>
                </a:cxn>
                <a:cxn ang="0">
                  <a:pos x="T8" y="T9"/>
                </a:cxn>
                <a:cxn ang="0">
                  <a:pos x="T10" y="T11"/>
                </a:cxn>
              </a:cxnLst>
              <a:rect l="0" t="0" r="r" b="b"/>
              <a:pathLst>
                <a:path w="26" h="119">
                  <a:moveTo>
                    <a:pt x="26" y="0"/>
                  </a:moveTo>
                  <a:cubicBezTo>
                    <a:pt x="17" y="112"/>
                    <a:pt x="17" y="112"/>
                    <a:pt x="17" y="112"/>
                  </a:cubicBezTo>
                  <a:cubicBezTo>
                    <a:pt x="17" y="116"/>
                    <a:pt x="14" y="119"/>
                    <a:pt x="11" y="119"/>
                  </a:cubicBezTo>
                  <a:cubicBezTo>
                    <a:pt x="0" y="119"/>
                    <a:pt x="0" y="119"/>
                    <a:pt x="0" y="119"/>
                  </a:cubicBezTo>
                  <a:cubicBezTo>
                    <a:pt x="8" y="0"/>
                    <a:pt x="8" y="0"/>
                    <a:pt x="8" y="0"/>
                  </a:cubicBezTo>
                  <a:lnTo>
                    <a:pt x="26"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5" name="Freeform 347">
              <a:extLst>
                <a:ext uri="{FF2B5EF4-FFF2-40B4-BE49-F238E27FC236}">
                  <a16:creationId xmlns:a16="http://schemas.microsoft.com/office/drawing/2014/main" id="{7FFC82D0-080C-45CA-BD0B-861B2B0C955A}"/>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noFill/>
            <a:ln w="317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6" name="Freeform 348">
              <a:extLst>
                <a:ext uri="{FF2B5EF4-FFF2-40B4-BE49-F238E27FC236}">
                  <a16:creationId xmlns:a16="http://schemas.microsoft.com/office/drawing/2014/main" id="{26A851E2-2F29-4964-A432-A929D8A06DD6}"/>
                </a:ext>
              </a:extLst>
            </p:cNvPr>
            <p:cNvSpPr>
              <a:spLocks/>
            </p:cNvSpPr>
            <p:nvPr/>
          </p:nvSpPr>
          <p:spPr bwMode="auto">
            <a:xfrm>
              <a:off x="7061171" y="4489917"/>
              <a:ext cx="79566" cy="255746"/>
            </a:xfrm>
            <a:custGeom>
              <a:avLst/>
              <a:gdLst>
                <a:gd name="T0" fmla="*/ 27 w 27"/>
                <a:gd name="T1" fmla="*/ 4 h 86"/>
                <a:gd name="T2" fmla="*/ 22 w 27"/>
                <a:gd name="T3" fmla="*/ 83 h 86"/>
                <a:gd name="T4" fmla="*/ 18 w 27"/>
                <a:gd name="T5" fmla="*/ 86 h 86"/>
                <a:gd name="T6" fmla="*/ 0 w 27"/>
                <a:gd name="T7" fmla="*/ 86 h 86"/>
                <a:gd name="T8" fmla="*/ 7 w 27"/>
                <a:gd name="T9" fmla="*/ 0 h 86"/>
                <a:gd name="T10" fmla="*/ 24 w 27"/>
                <a:gd name="T11" fmla="*/ 0 h 86"/>
                <a:gd name="T12" fmla="*/ 27 w 27"/>
                <a:gd name="T13" fmla="*/ 4 h 86"/>
              </a:gdLst>
              <a:ahLst/>
              <a:cxnLst>
                <a:cxn ang="0">
                  <a:pos x="T0" y="T1"/>
                </a:cxn>
                <a:cxn ang="0">
                  <a:pos x="T2" y="T3"/>
                </a:cxn>
                <a:cxn ang="0">
                  <a:pos x="T4" y="T5"/>
                </a:cxn>
                <a:cxn ang="0">
                  <a:pos x="T6" y="T7"/>
                </a:cxn>
                <a:cxn ang="0">
                  <a:pos x="T8" y="T9"/>
                </a:cxn>
                <a:cxn ang="0">
                  <a:pos x="T10" y="T11"/>
                </a:cxn>
                <a:cxn ang="0">
                  <a:pos x="T12" y="T13"/>
                </a:cxn>
              </a:cxnLst>
              <a:rect l="0" t="0" r="r" b="b"/>
              <a:pathLst>
                <a:path w="27" h="86">
                  <a:moveTo>
                    <a:pt x="27" y="4"/>
                  </a:moveTo>
                  <a:cubicBezTo>
                    <a:pt x="22" y="83"/>
                    <a:pt x="22" y="83"/>
                    <a:pt x="22" y="83"/>
                  </a:cubicBezTo>
                  <a:cubicBezTo>
                    <a:pt x="21" y="85"/>
                    <a:pt x="20" y="86"/>
                    <a:pt x="18" y="86"/>
                  </a:cubicBezTo>
                  <a:cubicBezTo>
                    <a:pt x="0" y="86"/>
                    <a:pt x="0" y="86"/>
                    <a:pt x="0" y="86"/>
                  </a:cubicBezTo>
                  <a:cubicBezTo>
                    <a:pt x="7" y="0"/>
                    <a:pt x="7" y="0"/>
                    <a:pt x="7" y="0"/>
                  </a:cubicBezTo>
                  <a:cubicBezTo>
                    <a:pt x="24" y="0"/>
                    <a:pt x="24" y="0"/>
                    <a:pt x="24" y="0"/>
                  </a:cubicBezTo>
                  <a:cubicBezTo>
                    <a:pt x="26" y="0"/>
                    <a:pt x="27" y="2"/>
                    <a:pt x="27" y="4"/>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7" name="Freeform 349">
              <a:extLst>
                <a:ext uri="{FF2B5EF4-FFF2-40B4-BE49-F238E27FC236}">
                  <a16:creationId xmlns:a16="http://schemas.microsoft.com/office/drawing/2014/main" id="{7C3F6289-5788-4147-BCA1-39704AC8150C}"/>
                </a:ext>
              </a:extLst>
            </p:cNvPr>
            <p:cNvSpPr>
              <a:spLocks/>
            </p:cNvSpPr>
            <p:nvPr/>
          </p:nvSpPr>
          <p:spPr bwMode="auto">
            <a:xfrm>
              <a:off x="6860836" y="4489917"/>
              <a:ext cx="220226" cy="255746"/>
            </a:xfrm>
            <a:custGeom>
              <a:avLst/>
              <a:gdLst>
                <a:gd name="T0" fmla="*/ 75 w 75"/>
                <a:gd name="T1" fmla="*/ 0 h 86"/>
                <a:gd name="T2" fmla="*/ 68 w 75"/>
                <a:gd name="T3" fmla="*/ 86 h 86"/>
                <a:gd name="T4" fmla="*/ 9 w 75"/>
                <a:gd name="T5" fmla="*/ 86 h 86"/>
                <a:gd name="T6" fmla="*/ 6 w 75"/>
                <a:gd name="T7" fmla="*/ 83 h 86"/>
                <a:gd name="T8" fmla="*/ 0 w 75"/>
                <a:gd name="T9" fmla="*/ 4 h 86"/>
                <a:gd name="T10" fmla="*/ 3 w 75"/>
                <a:gd name="T11" fmla="*/ 0 h 86"/>
                <a:gd name="T12" fmla="*/ 75 w 75"/>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75" h="86">
                  <a:moveTo>
                    <a:pt x="75" y="0"/>
                  </a:moveTo>
                  <a:cubicBezTo>
                    <a:pt x="68" y="86"/>
                    <a:pt x="68" y="86"/>
                    <a:pt x="68" y="86"/>
                  </a:cubicBezTo>
                  <a:cubicBezTo>
                    <a:pt x="9" y="86"/>
                    <a:pt x="9" y="86"/>
                    <a:pt x="9" y="86"/>
                  </a:cubicBezTo>
                  <a:cubicBezTo>
                    <a:pt x="8" y="86"/>
                    <a:pt x="6" y="85"/>
                    <a:pt x="6" y="83"/>
                  </a:cubicBezTo>
                  <a:cubicBezTo>
                    <a:pt x="0" y="4"/>
                    <a:pt x="0" y="4"/>
                    <a:pt x="0" y="4"/>
                  </a:cubicBezTo>
                  <a:cubicBezTo>
                    <a:pt x="0" y="2"/>
                    <a:pt x="1" y="0"/>
                    <a:pt x="3" y="0"/>
                  </a:cubicBezTo>
                  <a:lnTo>
                    <a:pt x="75" y="0"/>
                  </a:ln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8" name="Freeform 350">
              <a:extLst>
                <a:ext uri="{FF2B5EF4-FFF2-40B4-BE49-F238E27FC236}">
                  <a16:creationId xmlns:a16="http://schemas.microsoft.com/office/drawing/2014/main" id="{1A416571-2EF1-4A07-9A51-8D0F10E2C7E8}"/>
                </a:ext>
              </a:extLst>
            </p:cNvPr>
            <p:cNvSpPr>
              <a:spLocks/>
            </p:cNvSpPr>
            <p:nvPr/>
          </p:nvSpPr>
          <p:spPr bwMode="auto">
            <a:xfrm>
              <a:off x="6860836" y="4489917"/>
              <a:ext cx="279901" cy="255746"/>
            </a:xfrm>
            <a:custGeom>
              <a:avLst/>
              <a:gdLst>
                <a:gd name="T0" fmla="*/ 3 w 95"/>
                <a:gd name="T1" fmla="*/ 0 h 86"/>
                <a:gd name="T2" fmla="*/ 75 w 95"/>
                <a:gd name="T3" fmla="*/ 0 h 86"/>
                <a:gd name="T4" fmla="*/ 92 w 95"/>
                <a:gd name="T5" fmla="*/ 0 h 86"/>
                <a:gd name="T6" fmla="*/ 95 w 95"/>
                <a:gd name="T7" fmla="*/ 4 h 86"/>
                <a:gd name="T8" fmla="*/ 90 w 95"/>
                <a:gd name="T9" fmla="*/ 83 h 86"/>
                <a:gd name="T10" fmla="*/ 86 w 95"/>
                <a:gd name="T11" fmla="*/ 86 h 86"/>
                <a:gd name="T12" fmla="*/ 68 w 95"/>
                <a:gd name="T13" fmla="*/ 86 h 86"/>
                <a:gd name="T14" fmla="*/ 9 w 95"/>
                <a:gd name="T15" fmla="*/ 86 h 86"/>
                <a:gd name="T16" fmla="*/ 6 w 95"/>
                <a:gd name="T17" fmla="*/ 83 h 86"/>
                <a:gd name="T18" fmla="*/ 0 w 95"/>
                <a:gd name="T19" fmla="*/ 4 h 86"/>
                <a:gd name="T20" fmla="*/ 3 w 95"/>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86">
                  <a:moveTo>
                    <a:pt x="3" y="0"/>
                  </a:moveTo>
                  <a:cubicBezTo>
                    <a:pt x="75" y="0"/>
                    <a:pt x="75" y="0"/>
                    <a:pt x="75" y="0"/>
                  </a:cubicBezTo>
                  <a:cubicBezTo>
                    <a:pt x="92" y="0"/>
                    <a:pt x="92" y="0"/>
                    <a:pt x="92" y="0"/>
                  </a:cubicBezTo>
                  <a:cubicBezTo>
                    <a:pt x="94" y="0"/>
                    <a:pt x="95" y="2"/>
                    <a:pt x="95" y="4"/>
                  </a:cubicBezTo>
                  <a:cubicBezTo>
                    <a:pt x="90" y="83"/>
                    <a:pt x="90" y="83"/>
                    <a:pt x="90" y="83"/>
                  </a:cubicBezTo>
                  <a:cubicBezTo>
                    <a:pt x="89" y="85"/>
                    <a:pt x="88" y="86"/>
                    <a:pt x="86" y="86"/>
                  </a:cubicBezTo>
                  <a:cubicBezTo>
                    <a:pt x="68" y="86"/>
                    <a:pt x="68" y="86"/>
                    <a:pt x="68" y="86"/>
                  </a:cubicBezTo>
                  <a:cubicBezTo>
                    <a:pt x="9" y="86"/>
                    <a:pt x="9" y="86"/>
                    <a:pt x="9" y="86"/>
                  </a:cubicBezTo>
                  <a:cubicBezTo>
                    <a:pt x="8" y="86"/>
                    <a:pt x="6" y="85"/>
                    <a:pt x="6" y="83"/>
                  </a:cubicBezTo>
                  <a:cubicBezTo>
                    <a:pt x="0" y="4"/>
                    <a:pt x="0" y="4"/>
                    <a:pt x="0" y="4"/>
                  </a:cubicBezTo>
                  <a:cubicBezTo>
                    <a:pt x="0" y="2"/>
                    <a:pt x="1" y="0"/>
                    <a:pt x="3" y="0"/>
                  </a:cubicBezTo>
                  <a:close/>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9" name="Freeform 351">
              <a:extLst>
                <a:ext uri="{FF2B5EF4-FFF2-40B4-BE49-F238E27FC236}">
                  <a16:creationId xmlns:a16="http://schemas.microsoft.com/office/drawing/2014/main" id="{1EB72DBD-A14B-4A72-93CB-99AAFDDFDD0C}"/>
                </a:ext>
              </a:extLst>
            </p:cNvPr>
            <p:cNvSpPr>
              <a:spLocks/>
            </p:cNvSpPr>
            <p:nvPr/>
          </p:nvSpPr>
          <p:spPr bwMode="auto">
            <a:xfrm>
              <a:off x="7200410" y="3475455"/>
              <a:ext cx="31258" cy="31258"/>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0" name="Oval 352">
              <a:extLst>
                <a:ext uri="{FF2B5EF4-FFF2-40B4-BE49-F238E27FC236}">
                  <a16:creationId xmlns:a16="http://schemas.microsoft.com/office/drawing/2014/main" id="{048312D4-99F0-472C-B206-D5F97947CCFF}"/>
                </a:ext>
              </a:extLst>
            </p:cNvPr>
            <p:cNvSpPr>
              <a:spLocks noChangeArrowheads="1"/>
            </p:cNvSpPr>
            <p:nvPr/>
          </p:nvSpPr>
          <p:spPr bwMode="auto">
            <a:xfrm>
              <a:off x="7173416" y="3552180"/>
              <a:ext cx="41203" cy="412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1" name="Freeform 353">
              <a:extLst>
                <a:ext uri="{FF2B5EF4-FFF2-40B4-BE49-F238E27FC236}">
                  <a16:creationId xmlns:a16="http://schemas.microsoft.com/office/drawing/2014/main" id="{FC54ACB8-E5D1-4E7E-A477-AF901DBA3824}"/>
                </a:ext>
              </a:extLst>
            </p:cNvPr>
            <p:cNvSpPr>
              <a:spLocks/>
            </p:cNvSpPr>
            <p:nvPr/>
          </p:nvSpPr>
          <p:spPr bwMode="auto">
            <a:xfrm>
              <a:off x="6615035" y="3782351"/>
              <a:ext cx="44045" cy="103719"/>
            </a:xfrm>
            <a:custGeom>
              <a:avLst/>
              <a:gdLst>
                <a:gd name="T0" fmla="*/ 31 w 31"/>
                <a:gd name="T1" fmla="*/ 73 h 73"/>
                <a:gd name="T2" fmla="*/ 0 w 31"/>
                <a:gd name="T3" fmla="*/ 0 h 73"/>
                <a:gd name="T4" fmla="*/ 31 w 31"/>
                <a:gd name="T5" fmla="*/ 73 h 73"/>
              </a:gdLst>
              <a:ahLst/>
              <a:cxnLst>
                <a:cxn ang="0">
                  <a:pos x="T0" y="T1"/>
                </a:cxn>
                <a:cxn ang="0">
                  <a:pos x="T2" y="T3"/>
                </a:cxn>
                <a:cxn ang="0">
                  <a:pos x="T4" y="T5"/>
                </a:cxn>
              </a:cxnLst>
              <a:rect l="0" t="0" r="r" b="b"/>
              <a:pathLst>
                <a:path w="31" h="73">
                  <a:moveTo>
                    <a:pt x="31" y="73"/>
                  </a:moveTo>
                  <a:lnTo>
                    <a:pt x="0" y="0"/>
                  </a:lnTo>
                  <a:lnTo>
                    <a:pt x="31" y="73"/>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2" name="Line 354">
              <a:extLst>
                <a:ext uri="{FF2B5EF4-FFF2-40B4-BE49-F238E27FC236}">
                  <a16:creationId xmlns:a16="http://schemas.microsoft.com/office/drawing/2014/main" id="{91E7B3CE-B0D1-46D7-BABB-C6E7B04F39FB}"/>
                </a:ext>
              </a:extLst>
            </p:cNvPr>
            <p:cNvSpPr>
              <a:spLocks noChangeShapeType="1"/>
            </p:cNvSpPr>
            <p:nvPr/>
          </p:nvSpPr>
          <p:spPr bwMode="auto">
            <a:xfrm flipH="1" flipV="1">
              <a:off x="6615035" y="3782351"/>
              <a:ext cx="44045" cy="1037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3" name="Line 355">
              <a:extLst>
                <a:ext uri="{FF2B5EF4-FFF2-40B4-BE49-F238E27FC236}">
                  <a16:creationId xmlns:a16="http://schemas.microsoft.com/office/drawing/2014/main" id="{28431782-665A-4194-B006-30F2C108BE7B}"/>
                </a:ext>
              </a:extLst>
            </p:cNvPr>
            <p:cNvSpPr>
              <a:spLocks noChangeShapeType="1"/>
            </p:cNvSpPr>
            <p:nvPr/>
          </p:nvSpPr>
          <p:spPr bwMode="auto">
            <a:xfrm flipH="1" flipV="1">
              <a:off x="6615035" y="3782351"/>
              <a:ext cx="44045" cy="103719"/>
            </a:xfrm>
            <a:prstGeom prst="line">
              <a:avLst/>
            </a:prstGeom>
            <a:noFill/>
            <a:ln w="25400" cap="rnd">
              <a:solidFill>
                <a:srgbClr val="640917"/>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4" name="Freeform 356">
              <a:extLst>
                <a:ext uri="{FF2B5EF4-FFF2-40B4-BE49-F238E27FC236}">
                  <a16:creationId xmlns:a16="http://schemas.microsoft.com/office/drawing/2014/main" id="{60A9720E-B56C-4D88-99AC-1FB704D1A665}"/>
                </a:ext>
              </a:extLst>
            </p:cNvPr>
            <p:cNvSpPr>
              <a:spLocks/>
            </p:cNvSpPr>
            <p:nvPr/>
          </p:nvSpPr>
          <p:spPr bwMode="auto">
            <a:xfrm>
              <a:off x="6589460" y="3756777"/>
              <a:ext cx="96615" cy="153448"/>
            </a:xfrm>
            <a:custGeom>
              <a:avLst/>
              <a:gdLst>
                <a:gd name="T0" fmla="*/ 22 w 33"/>
                <a:gd name="T1" fmla="*/ 51 h 52"/>
                <a:gd name="T2" fmla="*/ 28 w 33"/>
                <a:gd name="T3" fmla="*/ 51 h 52"/>
                <a:gd name="T4" fmla="*/ 32 w 33"/>
                <a:gd name="T5" fmla="*/ 41 h 52"/>
                <a:gd name="T6" fmla="*/ 16 w 33"/>
                <a:gd name="T7" fmla="*/ 6 h 52"/>
                <a:gd name="T8" fmla="*/ 5 w 33"/>
                <a:gd name="T9" fmla="*/ 2 h 52"/>
                <a:gd name="T10" fmla="*/ 2 w 33"/>
                <a:gd name="T11" fmla="*/ 12 h 52"/>
                <a:gd name="T12" fmla="*/ 17 w 33"/>
                <a:gd name="T13" fmla="*/ 47 h 52"/>
                <a:gd name="T14" fmla="*/ 22 w 33"/>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2">
                  <a:moveTo>
                    <a:pt x="22" y="51"/>
                  </a:moveTo>
                  <a:cubicBezTo>
                    <a:pt x="24" y="52"/>
                    <a:pt x="26" y="52"/>
                    <a:pt x="28" y="51"/>
                  </a:cubicBezTo>
                  <a:cubicBezTo>
                    <a:pt x="32" y="49"/>
                    <a:pt x="33" y="44"/>
                    <a:pt x="32" y="41"/>
                  </a:cubicBezTo>
                  <a:cubicBezTo>
                    <a:pt x="16" y="6"/>
                    <a:pt x="16" y="6"/>
                    <a:pt x="16" y="6"/>
                  </a:cubicBezTo>
                  <a:cubicBezTo>
                    <a:pt x="14" y="2"/>
                    <a:pt x="9" y="0"/>
                    <a:pt x="5" y="2"/>
                  </a:cubicBezTo>
                  <a:cubicBezTo>
                    <a:pt x="2" y="4"/>
                    <a:pt x="0" y="9"/>
                    <a:pt x="2" y="12"/>
                  </a:cubicBezTo>
                  <a:cubicBezTo>
                    <a:pt x="17" y="47"/>
                    <a:pt x="17" y="47"/>
                    <a:pt x="17" y="47"/>
                  </a:cubicBezTo>
                  <a:cubicBezTo>
                    <a:pt x="18" y="49"/>
                    <a:pt x="20" y="51"/>
                    <a:pt x="22" y="51"/>
                  </a:cubicBezTo>
                  <a:close/>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5" name="Freeform 357">
              <a:extLst>
                <a:ext uri="{FF2B5EF4-FFF2-40B4-BE49-F238E27FC236}">
                  <a16:creationId xmlns:a16="http://schemas.microsoft.com/office/drawing/2014/main" id="{3E7F01FC-A79C-418A-9E1B-FD6FCFDECBEB}"/>
                </a:ext>
              </a:extLst>
            </p:cNvPr>
            <p:cNvSpPr>
              <a:spLocks/>
            </p:cNvSpPr>
            <p:nvPr/>
          </p:nvSpPr>
          <p:spPr bwMode="auto">
            <a:xfrm>
              <a:off x="6589460" y="3756777"/>
              <a:ext cx="96615" cy="153448"/>
            </a:xfrm>
            <a:custGeom>
              <a:avLst/>
              <a:gdLst>
                <a:gd name="T0" fmla="*/ 22 w 33"/>
                <a:gd name="T1" fmla="*/ 51 h 52"/>
                <a:gd name="T2" fmla="*/ 28 w 33"/>
                <a:gd name="T3" fmla="*/ 51 h 52"/>
                <a:gd name="T4" fmla="*/ 32 w 33"/>
                <a:gd name="T5" fmla="*/ 41 h 52"/>
                <a:gd name="T6" fmla="*/ 16 w 33"/>
                <a:gd name="T7" fmla="*/ 6 h 52"/>
                <a:gd name="T8" fmla="*/ 5 w 33"/>
                <a:gd name="T9" fmla="*/ 2 h 52"/>
                <a:gd name="T10" fmla="*/ 2 w 33"/>
                <a:gd name="T11" fmla="*/ 12 h 52"/>
                <a:gd name="T12" fmla="*/ 17 w 33"/>
                <a:gd name="T13" fmla="*/ 47 h 52"/>
                <a:gd name="T14" fmla="*/ 22 w 33"/>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2">
                  <a:moveTo>
                    <a:pt x="22" y="51"/>
                  </a:moveTo>
                  <a:cubicBezTo>
                    <a:pt x="24" y="52"/>
                    <a:pt x="26" y="52"/>
                    <a:pt x="28" y="51"/>
                  </a:cubicBezTo>
                  <a:cubicBezTo>
                    <a:pt x="32" y="49"/>
                    <a:pt x="33" y="44"/>
                    <a:pt x="32" y="41"/>
                  </a:cubicBezTo>
                  <a:cubicBezTo>
                    <a:pt x="16" y="6"/>
                    <a:pt x="16" y="6"/>
                    <a:pt x="16" y="6"/>
                  </a:cubicBezTo>
                  <a:cubicBezTo>
                    <a:pt x="14" y="2"/>
                    <a:pt x="9" y="0"/>
                    <a:pt x="5" y="2"/>
                  </a:cubicBezTo>
                  <a:cubicBezTo>
                    <a:pt x="2" y="4"/>
                    <a:pt x="0" y="9"/>
                    <a:pt x="2" y="12"/>
                  </a:cubicBezTo>
                  <a:cubicBezTo>
                    <a:pt x="17" y="47"/>
                    <a:pt x="17" y="47"/>
                    <a:pt x="17" y="47"/>
                  </a:cubicBezTo>
                  <a:cubicBezTo>
                    <a:pt x="18" y="49"/>
                    <a:pt x="20" y="51"/>
                    <a:pt x="22" y="5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6" name="Freeform 358">
              <a:extLst>
                <a:ext uri="{FF2B5EF4-FFF2-40B4-BE49-F238E27FC236}">
                  <a16:creationId xmlns:a16="http://schemas.microsoft.com/office/drawing/2014/main" id="{D88F0239-5724-40F4-B518-CEDA533D5A91}"/>
                </a:ext>
              </a:extLst>
            </p:cNvPr>
            <p:cNvSpPr>
              <a:spLocks/>
            </p:cNvSpPr>
            <p:nvPr/>
          </p:nvSpPr>
          <p:spPr bwMode="auto">
            <a:xfrm>
              <a:off x="6376522" y="3861063"/>
              <a:ext cx="448979" cy="926371"/>
            </a:xfrm>
            <a:custGeom>
              <a:avLst/>
              <a:gdLst>
                <a:gd name="T0" fmla="*/ 35 w 152"/>
                <a:gd name="T1" fmla="*/ 313 h 313"/>
                <a:gd name="T2" fmla="*/ 65 w 152"/>
                <a:gd name="T3" fmla="*/ 292 h 313"/>
                <a:gd name="T4" fmla="*/ 146 w 152"/>
                <a:gd name="T5" fmla="*/ 45 h 313"/>
                <a:gd name="T6" fmla="*/ 126 w 152"/>
                <a:gd name="T7" fmla="*/ 6 h 313"/>
                <a:gd name="T8" fmla="*/ 87 w 152"/>
                <a:gd name="T9" fmla="*/ 26 h 313"/>
                <a:gd name="T10" fmla="*/ 5 w 152"/>
                <a:gd name="T11" fmla="*/ 272 h 313"/>
                <a:gd name="T12" fmla="*/ 25 w 152"/>
                <a:gd name="T13" fmla="*/ 312 h 313"/>
                <a:gd name="T14" fmla="*/ 35 w 152"/>
                <a:gd name="T15" fmla="*/ 313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313">
                  <a:moveTo>
                    <a:pt x="35" y="313"/>
                  </a:moveTo>
                  <a:cubicBezTo>
                    <a:pt x="48" y="313"/>
                    <a:pt x="61" y="305"/>
                    <a:pt x="65" y="292"/>
                  </a:cubicBezTo>
                  <a:cubicBezTo>
                    <a:pt x="146" y="45"/>
                    <a:pt x="146" y="45"/>
                    <a:pt x="146" y="45"/>
                  </a:cubicBezTo>
                  <a:cubicBezTo>
                    <a:pt x="152" y="29"/>
                    <a:pt x="143" y="11"/>
                    <a:pt x="126" y="6"/>
                  </a:cubicBezTo>
                  <a:cubicBezTo>
                    <a:pt x="110" y="0"/>
                    <a:pt x="92" y="9"/>
                    <a:pt x="87" y="26"/>
                  </a:cubicBezTo>
                  <a:cubicBezTo>
                    <a:pt x="5" y="272"/>
                    <a:pt x="5" y="272"/>
                    <a:pt x="5" y="272"/>
                  </a:cubicBezTo>
                  <a:cubicBezTo>
                    <a:pt x="0" y="289"/>
                    <a:pt x="9" y="306"/>
                    <a:pt x="25" y="312"/>
                  </a:cubicBezTo>
                  <a:cubicBezTo>
                    <a:pt x="29" y="313"/>
                    <a:pt x="32" y="313"/>
                    <a:pt x="35" y="313"/>
                  </a:cubicBezTo>
                  <a:close/>
                </a:path>
              </a:pathLst>
            </a:custGeom>
            <a:solidFill>
              <a:srgbClr val="999A98"/>
            </a:solidFill>
            <a:ln w="25400">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7" name="Freeform 359">
              <a:extLst>
                <a:ext uri="{FF2B5EF4-FFF2-40B4-BE49-F238E27FC236}">
                  <a16:creationId xmlns:a16="http://schemas.microsoft.com/office/drawing/2014/main" id="{0AEF630E-FA80-42D1-8BCB-D552AA538F13}"/>
                </a:ext>
              </a:extLst>
            </p:cNvPr>
            <p:cNvSpPr>
              <a:spLocks/>
            </p:cNvSpPr>
            <p:nvPr/>
          </p:nvSpPr>
          <p:spPr bwMode="auto">
            <a:xfrm>
              <a:off x="6367813" y="3877546"/>
              <a:ext cx="448979" cy="926371"/>
            </a:xfrm>
            <a:custGeom>
              <a:avLst/>
              <a:gdLst>
                <a:gd name="T0" fmla="*/ 35 w 152"/>
                <a:gd name="T1" fmla="*/ 313 h 313"/>
                <a:gd name="T2" fmla="*/ 65 w 152"/>
                <a:gd name="T3" fmla="*/ 292 h 313"/>
                <a:gd name="T4" fmla="*/ 146 w 152"/>
                <a:gd name="T5" fmla="*/ 45 h 313"/>
                <a:gd name="T6" fmla="*/ 126 w 152"/>
                <a:gd name="T7" fmla="*/ 6 h 313"/>
                <a:gd name="T8" fmla="*/ 87 w 152"/>
                <a:gd name="T9" fmla="*/ 26 h 313"/>
                <a:gd name="T10" fmla="*/ 5 w 152"/>
                <a:gd name="T11" fmla="*/ 272 h 313"/>
                <a:gd name="T12" fmla="*/ 25 w 152"/>
                <a:gd name="T13" fmla="*/ 312 h 313"/>
                <a:gd name="T14" fmla="*/ 35 w 152"/>
                <a:gd name="T15" fmla="*/ 313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313">
                  <a:moveTo>
                    <a:pt x="35" y="313"/>
                  </a:moveTo>
                  <a:cubicBezTo>
                    <a:pt x="48" y="313"/>
                    <a:pt x="61" y="305"/>
                    <a:pt x="65" y="292"/>
                  </a:cubicBezTo>
                  <a:cubicBezTo>
                    <a:pt x="146" y="45"/>
                    <a:pt x="146" y="45"/>
                    <a:pt x="146" y="45"/>
                  </a:cubicBezTo>
                  <a:cubicBezTo>
                    <a:pt x="152" y="29"/>
                    <a:pt x="143" y="11"/>
                    <a:pt x="126" y="6"/>
                  </a:cubicBezTo>
                  <a:cubicBezTo>
                    <a:pt x="110" y="0"/>
                    <a:pt x="92" y="9"/>
                    <a:pt x="87" y="26"/>
                  </a:cubicBezTo>
                  <a:cubicBezTo>
                    <a:pt x="5" y="272"/>
                    <a:pt x="5" y="272"/>
                    <a:pt x="5" y="272"/>
                  </a:cubicBezTo>
                  <a:cubicBezTo>
                    <a:pt x="0" y="289"/>
                    <a:pt x="9" y="306"/>
                    <a:pt x="25" y="312"/>
                  </a:cubicBezTo>
                  <a:cubicBezTo>
                    <a:pt x="29" y="313"/>
                    <a:pt x="32" y="313"/>
                    <a:pt x="35" y="313"/>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8" name="Freeform 360">
              <a:extLst>
                <a:ext uri="{FF2B5EF4-FFF2-40B4-BE49-F238E27FC236}">
                  <a16:creationId xmlns:a16="http://schemas.microsoft.com/office/drawing/2014/main" id="{6A0F8D78-CC16-4C35-A49A-1F1B2EF87F7D}"/>
                </a:ext>
              </a:extLst>
            </p:cNvPr>
            <p:cNvSpPr>
              <a:spLocks/>
            </p:cNvSpPr>
            <p:nvPr/>
          </p:nvSpPr>
          <p:spPr bwMode="auto">
            <a:xfrm>
              <a:off x="6624980" y="3779510"/>
              <a:ext cx="247222" cy="251484"/>
            </a:xfrm>
            <a:custGeom>
              <a:avLst/>
              <a:gdLst>
                <a:gd name="T0" fmla="*/ 57 w 84"/>
                <a:gd name="T1" fmla="*/ 85 h 85"/>
                <a:gd name="T2" fmla="*/ 79 w 84"/>
                <a:gd name="T3" fmla="*/ 46 h 85"/>
                <a:gd name="T4" fmla="*/ 72 w 84"/>
                <a:gd name="T5" fmla="*/ 25 h 85"/>
                <a:gd name="T6" fmla="*/ 25 w 84"/>
                <a:gd name="T7" fmla="*/ 4 h 85"/>
                <a:gd name="T8" fmla="*/ 4 w 84"/>
                <a:gd name="T9" fmla="*/ 17 h 85"/>
                <a:gd name="T10" fmla="*/ 0 w 84"/>
                <a:gd name="T11" fmla="*/ 59 h 85"/>
              </a:gdLst>
              <a:ahLst/>
              <a:cxnLst>
                <a:cxn ang="0">
                  <a:pos x="T0" y="T1"/>
                </a:cxn>
                <a:cxn ang="0">
                  <a:pos x="T2" y="T3"/>
                </a:cxn>
                <a:cxn ang="0">
                  <a:pos x="T4" y="T5"/>
                </a:cxn>
                <a:cxn ang="0">
                  <a:pos x="T6" y="T7"/>
                </a:cxn>
                <a:cxn ang="0">
                  <a:pos x="T8" y="T9"/>
                </a:cxn>
                <a:cxn ang="0">
                  <a:pos x="T10" y="T11"/>
                </a:cxn>
              </a:cxnLst>
              <a:rect l="0" t="0" r="r" b="b"/>
              <a:pathLst>
                <a:path w="84" h="85">
                  <a:moveTo>
                    <a:pt x="57" y="85"/>
                  </a:moveTo>
                  <a:cubicBezTo>
                    <a:pt x="79" y="46"/>
                    <a:pt x="79" y="46"/>
                    <a:pt x="79" y="46"/>
                  </a:cubicBezTo>
                  <a:cubicBezTo>
                    <a:pt x="84" y="38"/>
                    <a:pt x="80" y="28"/>
                    <a:pt x="72" y="25"/>
                  </a:cubicBezTo>
                  <a:cubicBezTo>
                    <a:pt x="25" y="4"/>
                    <a:pt x="25" y="4"/>
                    <a:pt x="25" y="4"/>
                  </a:cubicBezTo>
                  <a:cubicBezTo>
                    <a:pt x="15" y="0"/>
                    <a:pt x="5" y="7"/>
                    <a:pt x="4" y="17"/>
                  </a:cubicBezTo>
                  <a:cubicBezTo>
                    <a:pt x="0" y="59"/>
                    <a:pt x="0" y="59"/>
                    <a:pt x="0" y="59"/>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9" name="Freeform 361">
              <a:extLst>
                <a:ext uri="{FF2B5EF4-FFF2-40B4-BE49-F238E27FC236}">
                  <a16:creationId xmlns:a16="http://schemas.microsoft.com/office/drawing/2014/main" id="{D6410C3D-559A-439E-8E73-7F83E9894169}"/>
                </a:ext>
              </a:extLst>
            </p:cNvPr>
            <p:cNvSpPr>
              <a:spLocks/>
            </p:cNvSpPr>
            <p:nvPr/>
          </p:nvSpPr>
          <p:spPr bwMode="auto">
            <a:xfrm>
              <a:off x="6624980" y="3779510"/>
              <a:ext cx="247222" cy="251484"/>
            </a:xfrm>
            <a:custGeom>
              <a:avLst/>
              <a:gdLst>
                <a:gd name="T0" fmla="*/ 57 w 84"/>
                <a:gd name="T1" fmla="*/ 85 h 85"/>
                <a:gd name="T2" fmla="*/ 79 w 84"/>
                <a:gd name="T3" fmla="*/ 46 h 85"/>
                <a:gd name="T4" fmla="*/ 72 w 84"/>
                <a:gd name="T5" fmla="*/ 25 h 85"/>
                <a:gd name="T6" fmla="*/ 25 w 84"/>
                <a:gd name="T7" fmla="*/ 4 h 85"/>
                <a:gd name="T8" fmla="*/ 4 w 84"/>
                <a:gd name="T9" fmla="*/ 17 h 85"/>
                <a:gd name="T10" fmla="*/ 0 w 84"/>
                <a:gd name="T11" fmla="*/ 59 h 85"/>
              </a:gdLst>
              <a:ahLst/>
              <a:cxnLst>
                <a:cxn ang="0">
                  <a:pos x="T0" y="T1"/>
                </a:cxn>
                <a:cxn ang="0">
                  <a:pos x="T2" y="T3"/>
                </a:cxn>
                <a:cxn ang="0">
                  <a:pos x="T4" y="T5"/>
                </a:cxn>
                <a:cxn ang="0">
                  <a:pos x="T6" y="T7"/>
                </a:cxn>
                <a:cxn ang="0">
                  <a:pos x="T8" y="T9"/>
                </a:cxn>
                <a:cxn ang="0">
                  <a:pos x="T10" y="T11"/>
                </a:cxn>
              </a:cxnLst>
              <a:rect l="0" t="0" r="r" b="b"/>
              <a:pathLst>
                <a:path w="84" h="85">
                  <a:moveTo>
                    <a:pt x="57" y="85"/>
                  </a:moveTo>
                  <a:cubicBezTo>
                    <a:pt x="79" y="46"/>
                    <a:pt x="79" y="46"/>
                    <a:pt x="79" y="46"/>
                  </a:cubicBezTo>
                  <a:cubicBezTo>
                    <a:pt x="84" y="38"/>
                    <a:pt x="80" y="28"/>
                    <a:pt x="72" y="25"/>
                  </a:cubicBezTo>
                  <a:cubicBezTo>
                    <a:pt x="25" y="4"/>
                    <a:pt x="25" y="4"/>
                    <a:pt x="25" y="4"/>
                  </a:cubicBezTo>
                  <a:cubicBezTo>
                    <a:pt x="15" y="0"/>
                    <a:pt x="5" y="7"/>
                    <a:pt x="4" y="17"/>
                  </a:cubicBezTo>
                  <a:cubicBezTo>
                    <a:pt x="0" y="59"/>
                    <a:pt x="0" y="59"/>
                    <a:pt x="0" y="59"/>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0" name="Freeform 362">
              <a:extLst>
                <a:ext uri="{FF2B5EF4-FFF2-40B4-BE49-F238E27FC236}">
                  <a16:creationId xmlns:a16="http://schemas.microsoft.com/office/drawing/2014/main" id="{3392C95D-950E-44C8-9FE2-A21FFF5C3242}"/>
                </a:ext>
              </a:extLst>
            </p:cNvPr>
            <p:cNvSpPr>
              <a:spLocks/>
            </p:cNvSpPr>
            <p:nvPr/>
          </p:nvSpPr>
          <p:spPr bwMode="auto">
            <a:xfrm>
              <a:off x="6940402" y="4612108"/>
              <a:ext cx="221647" cy="62516"/>
            </a:xfrm>
            <a:custGeom>
              <a:avLst/>
              <a:gdLst>
                <a:gd name="T0" fmla="*/ 10 w 75"/>
                <a:gd name="T1" fmla="*/ 21 h 21"/>
                <a:gd name="T2" fmla="*/ 65 w 75"/>
                <a:gd name="T3" fmla="*/ 21 h 21"/>
                <a:gd name="T4" fmla="*/ 75 w 75"/>
                <a:gd name="T5" fmla="*/ 10 h 21"/>
                <a:gd name="T6" fmla="*/ 65 w 75"/>
                <a:gd name="T7" fmla="*/ 0 h 21"/>
                <a:gd name="T8" fmla="*/ 10 w 75"/>
                <a:gd name="T9" fmla="*/ 0 h 21"/>
                <a:gd name="T10" fmla="*/ 0 w 75"/>
                <a:gd name="T11" fmla="*/ 10 h 21"/>
                <a:gd name="T12" fmla="*/ 10 w 75"/>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5" h="21">
                  <a:moveTo>
                    <a:pt x="10" y="21"/>
                  </a:moveTo>
                  <a:cubicBezTo>
                    <a:pt x="65" y="21"/>
                    <a:pt x="65" y="21"/>
                    <a:pt x="65" y="21"/>
                  </a:cubicBezTo>
                  <a:cubicBezTo>
                    <a:pt x="71" y="21"/>
                    <a:pt x="75" y="16"/>
                    <a:pt x="75" y="10"/>
                  </a:cubicBezTo>
                  <a:cubicBezTo>
                    <a:pt x="75" y="5"/>
                    <a:pt x="71" y="0"/>
                    <a:pt x="65" y="0"/>
                  </a:cubicBezTo>
                  <a:cubicBezTo>
                    <a:pt x="10" y="0"/>
                    <a:pt x="10" y="0"/>
                    <a:pt x="10" y="0"/>
                  </a:cubicBezTo>
                  <a:cubicBezTo>
                    <a:pt x="5" y="0"/>
                    <a:pt x="0" y="5"/>
                    <a:pt x="0" y="10"/>
                  </a:cubicBezTo>
                  <a:cubicBezTo>
                    <a:pt x="0" y="16"/>
                    <a:pt x="5" y="21"/>
                    <a:pt x="10" y="21"/>
                  </a:cubicBezTo>
                  <a:close/>
                </a:path>
              </a:pathLst>
            </a:custGeom>
            <a:solidFill>
              <a:srgbClr val="999A98"/>
            </a:solidFill>
            <a:ln w="9525">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1" name="Freeform 363">
              <a:extLst>
                <a:ext uri="{FF2B5EF4-FFF2-40B4-BE49-F238E27FC236}">
                  <a16:creationId xmlns:a16="http://schemas.microsoft.com/office/drawing/2014/main" id="{42B8D46B-0782-4208-BE2A-51A65FA9D7C7}"/>
                </a:ext>
              </a:extLst>
            </p:cNvPr>
            <p:cNvSpPr>
              <a:spLocks/>
            </p:cNvSpPr>
            <p:nvPr/>
          </p:nvSpPr>
          <p:spPr bwMode="auto">
            <a:xfrm>
              <a:off x="6940402" y="4612108"/>
              <a:ext cx="221647" cy="62516"/>
            </a:xfrm>
            <a:custGeom>
              <a:avLst/>
              <a:gdLst>
                <a:gd name="T0" fmla="*/ 10 w 75"/>
                <a:gd name="T1" fmla="*/ 21 h 21"/>
                <a:gd name="T2" fmla="*/ 65 w 75"/>
                <a:gd name="T3" fmla="*/ 21 h 21"/>
                <a:gd name="T4" fmla="*/ 75 w 75"/>
                <a:gd name="T5" fmla="*/ 10 h 21"/>
                <a:gd name="T6" fmla="*/ 65 w 75"/>
                <a:gd name="T7" fmla="*/ 0 h 21"/>
                <a:gd name="T8" fmla="*/ 10 w 75"/>
                <a:gd name="T9" fmla="*/ 0 h 21"/>
                <a:gd name="T10" fmla="*/ 0 w 75"/>
                <a:gd name="T11" fmla="*/ 10 h 21"/>
                <a:gd name="T12" fmla="*/ 10 w 75"/>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5" h="21">
                  <a:moveTo>
                    <a:pt x="10" y="21"/>
                  </a:moveTo>
                  <a:cubicBezTo>
                    <a:pt x="65" y="21"/>
                    <a:pt x="65" y="21"/>
                    <a:pt x="65" y="21"/>
                  </a:cubicBezTo>
                  <a:cubicBezTo>
                    <a:pt x="71" y="21"/>
                    <a:pt x="75" y="16"/>
                    <a:pt x="75" y="10"/>
                  </a:cubicBezTo>
                  <a:cubicBezTo>
                    <a:pt x="75" y="5"/>
                    <a:pt x="71" y="0"/>
                    <a:pt x="65" y="0"/>
                  </a:cubicBezTo>
                  <a:cubicBezTo>
                    <a:pt x="10" y="0"/>
                    <a:pt x="10" y="0"/>
                    <a:pt x="10" y="0"/>
                  </a:cubicBezTo>
                  <a:cubicBezTo>
                    <a:pt x="5" y="0"/>
                    <a:pt x="0" y="5"/>
                    <a:pt x="0" y="10"/>
                  </a:cubicBezTo>
                  <a:cubicBezTo>
                    <a:pt x="0" y="16"/>
                    <a:pt x="5" y="21"/>
                    <a:pt x="10" y="2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2" name="Freeform 364">
              <a:extLst>
                <a:ext uri="{FF2B5EF4-FFF2-40B4-BE49-F238E27FC236}">
                  <a16:creationId xmlns:a16="http://schemas.microsoft.com/office/drawing/2014/main" id="{FDEBBF74-9FDE-4599-B3C2-01ADEEBDBAC7}"/>
                </a:ext>
              </a:extLst>
            </p:cNvPr>
            <p:cNvSpPr>
              <a:spLocks/>
            </p:cNvSpPr>
            <p:nvPr/>
          </p:nvSpPr>
          <p:spPr bwMode="auto">
            <a:xfrm>
              <a:off x="6940402" y="4674625"/>
              <a:ext cx="221647" cy="58253"/>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3" name="Freeform 365">
              <a:extLst>
                <a:ext uri="{FF2B5EF4-FFF2-40B4-BE49-F238E27FC236}">
                  <a16:creationId xmlns:a16="http://schemas.microsoft.com/office/drawing/2014/main" id="{808E1D7C-C619-4DBC-93B5-3BEC45AEA742}"/>
                </a:ext>
              </a:extLst>
            </p:cNvPr>
            <p:cNvSpPr>
              <a:spLocks/>
            </p:cNvSpPr>
            <p:nvPr/>
          </p:nvSpPr>
          <p:spPr bwMode="auto">
            <a:xfrm>
              <a:off x="6940402" y="4674625"/>
              <a:ext cx="221647" cy="58253"/>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4" name="Freeform 366">
              <a:extLst>
                <a:ext uri="{FF2B5EF4-FFF2-40B4-BE49-F238E27FC236}">
                  <a16:creationId xmlns:a16="http://schemas.microsoft.com/office/drawing/2014/main" id="{6FB978F9-FEA9-47BE-9675-050351FB0B64}"/>
                </a:ext>
              </a:extLst>
            </p:cNvPr>
            <p:cNvSpPr>
              <a:spLocks/>
            </p:cNvSpPr>
            <p:nvPr/>
          </p:nvSpPr>
          <p:spPr bwMode="auto">
            <a:xfrm>
              <a:off x="6940402" y="4732877"/>
              <a:ext cx="221647" cy="59674"/>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solidFill>
              <a:srgbClr val="999A98"/>
            </a:solidFill>
            <a:ln w="9525">
              <a:solidFill>
                <a:srgbClr val="000000"/>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5" name="Freeform 367">
              <a:extLst>
                <a:ext uri="{FF2B5EF4-FFF2-40B4-BE49-F238E27FC236}">
                  <a16:creationId xmlns:a16="http://schemas.microsoft.com/office/drawing/2014/main" id="{255C512E-C2BD-4A1D-8E0B-29B4FBD8B632}"/>
                </a:ext>
              </a:extLst>
            </p:cNvPr>
            <p:cNvSpPr>
              <a:spLocks/>
            </p:cNvSpPr>
            <p:nvPr/>
          </p:nvSpPr>
          <p:spPr bwMode="auto">
            <a:xfrm>
              <a:off x="6940402" y="4732877"/>
              <a:ext cx="221647" cy="59674"/>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6" name="Freeform 368">
              <a:extLst>
                <a:ext uri="{FF2B5EF4-FFF2-40B4-BE49-F238E27FC236}">
                  <a16:creationId xmlns:a16="http://schemas.microsoft.com/office/drawing/2014/main" id="{4B4AB709-201B-4A0F-9BE0-7DC8A291ED10}"/>
                </a:ext>
              </a:extLst>
            </p:cNvPr>
            <p:cNvSpPr>
              <a:spLocks/>
            </p:cNvSpPr>
            <p:nvPr/>
          </p:nvSpPr>
          <p:spPr bwMode="auto">
            <a:xfrm>
              <a:off x="7116583" y="4049465"/>
              <a:ext cx="797078" cy="743086"/>
            </a:xfrm>
            <a:custGeom>
              <a:avLst/>
              <a:gdLst>
                <a:gd name="T0" fmla="*/ 0 w 270"/>
                <a:gd name="T1" fmla="*/ 190 h 251"/>
                <a:gd name="T2" fmla="*/ 166 w 270"/>
                <a:gd name="T3" fmla="*/ 190 h 251"/>
                <a:gd name="T4" fmla="*/ 168 w 270"/>
                <a:gd name="T5" fmla="*/ 187 h 251"/>
                <a:gd name="T6" fmla="*/ 80 w 270"/>
                <a:gd name="T7" fmla="*/ 83 h 251"/>
                <a:gd name="T8" fmla="*/ 88 w 270"/>
                <a:gd name="T9" fmla="*/ 44 h 251"/>
                <a:gd name="T10" fmla="*/ 88 w 270"/>
                <a:gd name="T11" fmla="*/ 5 h 251"/>
                <a:gd name="T12" fmla="*/ 93 w 270"/>
                <a:gd name="T13" fmla="*/ 2 h 251"/>
                <a:gd name="T14" fmla="*/ 244 w 270"/>
                <a:gd name="T15" fmla="*/ 174 h 251"/>
                <a:gd name="T16" fmla="*/ 209 w 270"/>
                <a:gd name="T17" fmla="*/ 251 h 251"/>
                <a:gd name="T18" fmla="*/ 2 w 270"/>
                <a:gd name="T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1">
                  <a:moveTo>
                    <a:pt x="0" y="190"/>
                  </a:moveTo>
                  <a:cubicBezTo>
                    <a:pt x="166" y="190"/>
                    <a:pt x="166" y="190"/>
                    <a:pt x="166" y="190"/>
                  </a:cubicBezTo>
                  <a:cubicBezTo>
                    <a:pt x="168" y="190"/>
                    <a:pt x="169" y="188"/>
                    <a:pt x="168" y="187"/>
                  </a:cubicBezTo>
                  <a:cubicBezTo>
                    <a:pt x="80" y="83"/>
                    <a:pt x="80" y="83"/>
                    <a:pt x="80" y="83"/>
                  </a:cubicBezTo>
                  <a:cubicBezTo>
                    <a:pt x="69" y="70"/>
                    <a:pt x="75" y="56"/>
                    <a:pt x="88" y="44"/>
                  </a:cubicBezTo>
                  <a:cubicBezTo>
                    <a:pt x="96" y="38"/>
                    <a:pt x="93" y="19"/>
                    <a:pt x="88" y="5"/>
                  </a:cubicBezTo>
                  <a:cubicBezTo>
                    <a:pt x="87" y="2"/>
                    <a:pt x="91" y="0"/>
                    <a:pt x="93" y="2"/>
                  </a:cubicBezTo>
                  <a:cubicBezTo>
                    <a:pt x="244" y="174"/>
                    <a:pt x="244" y="174"/>
                    <a:pt x="244" y="174"/>
                  </a:cubicBezTo>
                  <a:cubicBezTo>
                    <a:pt x="270" y="204"/>
                    <a:pt x="248" y="251"/>
                    <a:pt x="209" y="251"/>
                  </a:cubicBezTo>
                  <a:cubicBezTo>
                    <a:pt x="2" y="251"/>
                    <a:pt x="2" y="251"/>
                    <a:pt x="2" y="251"/>
                  </a:cubicBezTo>
                </a:path>
              </a:pathLst>
            </a:custGeom>
            <a:solidFill>
              <a:srgbClr val="999A98"/>
            </a:solidFill>
            <a:ln w="9525">
              <a:solidFill>
                <a:srgbClr val="000000"/>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7" name="Freeform 369">
              <a:extLst>
                <a:ext uri="{FF2B5EF4-FFF2-40B4-BE49-F238E27FC236}">
                  <a16:creationId xmlns:a16="http://schemas.microsoft.com/office/drawing/2014/main" id="{D815C6A1-7C32-4C9C-A80E-613C3C084EC7}"/>
                </a:ext>
              </a:extLst>
            </p:cNvPr>
            <p:cNvSpPr>
              <a:spLocks/>
            </p:cNvSpPr>
            <p:nvPr/>
          </p:nvSpPr>
          <p:spPr bwMode="auto">
            <a:xfrm>
              <a:off x="7116583" y="4049465"/>
              <a:ext cx="797078" cy="743086"/>
            </a:xfrm>
            <a:custGeom>
              <a:avLst/>
              <a:gdLst>
                <a:gd name="T0" fmla="*/ 0 w 270"/>
                <a:gd name="T1" fmla="*/ 190 h 251"/>
                <a:gd name="T2" fmla="*/ 166 w 270"/>
                <a:gd name="T3" fmla="*/ 190 h 251"/>
                <a:gd name="T4" fmla="*/ 168 w 270"/>
                <a:gd name="T5" fmla="*/ 187 h 251"/>
                <a:gd name="T6" fmla="*/ 80 w 270"/>
                <a:gd name="T7" fmla="*/ 83 h 251"/>
                <a:gd name="T8" fmla="*/ 88 w 270"/>
                <a:gd name="T9" fmla="*/ 44 h 251"/>
                <a:gd name="T10" fmla="*/ 88 w 270"/>
                <a:gd name="T11" fmla="*/ 5 h 251"/>
                <a:gd name="T12" fmla="*/ 93 w 270"/>
                <a:gd name="T13" fmla="*/ 2 h 251"/>
                <a:gd name="T14" fmla="*/ 244 w 270"/>
                <a:gd name="T15" fmla="*/ 174 h 251"/>
                <a:gd name="T16" fmla="*/ 209 w 270"/>
                <a:gd name="T17" fmla="*/ 251 h 251"/>
                <a:gd name="T18" fmla="*/ 2 w 270"/>
                <a:gd name="T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1">
                  <a:moveTo>
                    <a:pt x="0" y="190"/>
                  </a:moveTo>
                  <a:cubicBezTo>
                    <a:pt x="166" y="190"/>
                    <a:pt x="166" y="190"/>
                    <a:pt x="166" y="190"/>
                  </a:cubicBezTo>
                  <a:cubicBezTo>
                    <a:pt x="168" y="190"/>
                    <a:pt x="169" y="188"/>
                    <a:pt x="168" y="187"/>
                  </a:cubicBezTo>
                  <a:cubicBezTo>
                    <a:pt x="80" y="83"/>
                    <a:pt x="80" y="83"/>
                    <a:pt x="80" y="83"/>
                  </a:cubicBezTo>
                  <a:cubicBezTo>
                    <a:pt x="69" y="70"/>
                    <a:pt x="75" y="56"/>
                    <a:pt x="88" y="44"/>
                  </a:cubicBezTo>
                  <a:cubicBezTo>
                    <a:pt x="96" y="38"/>
                    <a:pt x="93" y="19"/>
                    <a:pt x="88" y="5"/>
                  </a:cubicBezTo>
                  <a:cubicBezTo>
                    <a:pt x="87" y="2"/>
                    <a:pt x="91" y="0"/>
                    <a:pt x="93" y="2"/>
                  </a:cubicBezTo>
                  <a:cubicBezTo>
                    <a:pt x="244" y="174"/>
                    <a:pt x="244" y="174"/>
                    <a:pt x="244" y="174"/>
                  </a:cubicBezTo>
                  <a:cubicBezTo>
                    <a:pt x="270" y="204"/>
                    <a:pt x="248" y="251"/>
                    <a:pt x="209" y="251"/>
                  </a:cubicBezTo>
                  <a:cubicBezTo>
                    <a:pt x="2" y="251"/>
                    <a:pt x="2" y="251"/>
                    <a:pt x="2" y="25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8" name="Freeform 370">
              <a:extLst>
                <a:ext uri="{FF2B5EF4-FFF2-40B4-BE49-F238E27FC236}">
                  <a16:creationId xmlns:a16="http://schemas.microsoft.com/office/drawing/2014/main" id="{0F12ED97-D329-405C-91B2-DCFD654048FB}"/>
                </a:ext>
              </a:extLst>
            </p:cNvPr>
            <p:cNvSpPr>
              <a:spLocks/>
            </p:cNvSpPr>
            <p:nvPr/>
          </p:nvSpPr>
          <p:spPr bwMode="auto">
            <a:xfrm>
              <a:off x="7282818" y="4016785"/>
              <a:ext cx="217385" cy="281322"/>
            </a:xfrm>
            <a:custGeom>
              <a:avLst/>
              <a:gdLst>
                <a:gd name="T0" fmla="*/ 0 w 153"/>
                <a:gd name="T1" fmla="*/ 155 h 213"/>
                <a:gd name="T2" fmla="*/ 52 w 153"/>
                <a:gd name="T3" fmla="*/ 213 h 213"/>
                <a:gd name="T4" fmla="*/ 153 w 153"/>
                <a:gd name="T5" fmla="*/ 132 h 213"/>
                <a:gd name="T6" fmla="*/ 43 w 153"/>
                <a:gd name="T7" fmla="*/ 0 h 213"/>
                <a:gd name="T8" fmla="*/ 0 w 153"/>
                <a:gd name="T9" fmla="*/ 155 h 213"/>
              </a:gdLst>
              <a:ahLst/>
              <a:cxnLst>
                <a:cxn ang="0">
                  <a:pos x="T0" y="T1"/>
                </a:cxn>
                <a:cxn ang="0">
                  <a:pos x="T2" y="T3"/>
                </a:cxn>
                <a:cxn ang="0">
                  <a:pos x="T4" y="T5"/>
                </a:cxn>
                <a:cxn ang="0">
                  <a:pos x="T6" y="T7"/>
                </a:cxn>
                <a:cxn ang="0">
                  <a:pos x="T8" y="T9"/>
                </a:cxn>
              </a:cxnLst>
              <a:rect l="0" t="0" r="r" b="b"/>
              <a:pathLst>
                <a:path w="153" h="213">
                  <a:moveTo>
                    <a:pt x="0" y="155"/>
                  </a:moveTo>
                  <a:lnTo>
                    <a:pt x="52" y="213"/>
                  </a:lnTo>
                  <a:lnTo>
                    <a:pt x="153" y="132"/>
                  </a:lnTo>
                  <a:lnTo>
                    <a:pt x="43" y="0"/>
                  </a:lnTo>
                  <a:lnTo>
                    <a:pt x="0" y="155"/>
                  </a:lnTo>
                  <a:close/>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46" name="Freeform 371">
              <a:extLst>
                <a:ext uri="{FF2B5EF4-FFF2-40B4-BE49-F238E27FC236}">
                  <a16:creationId xmlns:a16="http://schemas.microsoft.com/office/drawing/2014/main" id="{AAD14E45-4FE2-454D-83AF-7BF581E50B0E}"/>
                </a:ext>
              </a:extLst>
            </p:cNvPr>
            <p:cNvSpPr>
              <a:spLocks/>
            </p:cNvSpPr>
            <p:nvPr/>
          </p:nvSpPr>
          <p:spPr bwMode="auto">
            <a:xfrm>
              <a:off x="7282818" y="3995474"/>
              <a:ext cx="217385" cy="302634"/>
            </a:xfrm>
            <a:custGeom>
              <a:avLst/>
              <a:gdLst>
                <a:gd name="T0" fmla="*/ 0 w 153"/>
                <a:gd name="T1" fmla="*/ 155 h 213"/>
                <a:gd name="T2" fmla="*/ 52 w 153"/>
                <a:gd name="T3" fmla="*/ 213 h 213"/>
                <a:gd name="T4" fmla="*/ 153 w 153"/>
                <a:gd name="T5" fmla="*/ 132 h 213"/>
                <a:gd name="T6" fmla="*/ 43 w 153"/>
                <a:gd name="T7" fmla="*/ 0 h 213"/>
              </a:gdLst>
              <a:ahLst/>
              <a:cxnLst>
                <a:cxn ang="0">
                  <a:pos x="T0" y="T1"/>
                </a:cxn>
                <a:cxn ang="0">
                  <a:pos x="T2" y="T3"/>
                </a:cxn>
                <a:cxn ang="0">
                  <a:pos x="T4" y="T5"/>
                </a:cxn>
                <a:cxn ang="0">
                  <a:pos x="T6" y="T7"/>
                </a:cxn>
              </a:cxnLst>
              <a:rect l="0" t="0" r="r" b="b"/>
              <a:pathLst>
                <a:path w="153" h="213">
                  <a:moveTo>
                    <a:pt x="0" y="155"/>
                  </a:moveTo>
                  <a:lnTo>
                    <a:pt x="52" y="213"/>
                  </a:lnTo>
                  <a:lnTo>
                    <a:pt x="153" y="132"/>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47" name="Freeform 372">
              <a:extLst>
                <a:ext uri="{FF2B5EF4-FFF2-40B4-BE49-F238E27FC236}">
                  <a16:creationId xmlns:a16="http://schemas.microsoft.com/office/drawing/2014/main" id="{AD115BB3-E686-4D11-9911-D89AFB6D0ADB}"/>
                </a:ext>
              </a:extLst>
            </p:cNvPr>
            <p:cNvSpPr>
              <a:spLocks/>
            </p:cNvSpPr>
            <p:nvPr/>
          </p:nvSpPr>
          <p:spPr bwMode="auto">
            <a:xfrm>
              <a:off x="7282818" y="3995474"/>
              <a:ext cx="217385" cy="302634"/>
            </a:xfrm>
            <a:custGeom>
              <a:avLst/>
              <a:gdLst>
                <a:gd name="T0" fmla="*/ 0 w 153"/>
                <a:gd name="T1" fmla="*/ 155 h 213"/>
                <a:gd name="T2" fmla="*/ 52 w 153"/>
                <a:gd name="T3" fmla="*/ 213 h 213"/>
                <a:gd name="T4" fmla="*/ 153 w 153"/>
                <a:gd name="T5" fmla="*/ 132 h 213"/>
                <a:gd name="T6" fmla="*/ 43 w 153"/>
                <a:gd name="T7" fmla="*/ 0 h 213"/>
              </a:gdLst>
              <a:ahLst/>
              <a:cxnLst>
                <a:cxn ang="0">
                  <a:pos x="T0" y="T1"/>
                </a:cxn>
                <a:cxn ang="0">
                  <a:pos x="T2" y="T3"/>
                </a:cxn>
                <a:cxn ang="0">
                  <a:pos x="T4" y="T5"/>
                </a:cxn>
                <a:cxn ang="0">
                  <a:pos x="T6" y="T7"/>
                </a:cxn>
              </a:cxnLst>
              <a:rect l="0" t="0" r="r" b="b"/>
              <a:pathLst>
                <a:path w="153" h="213">
                  <a:moveTo>
                    <a:pt x="0" y="155"/>
                  </a:moveTo>
                  <a:lnTo>
                    <a:pt x="52" y="213"/>
                  </a:lnTo>
                  <a:lnTo>
                    <a:pt x="153" y="132"/>
                  </a:lnTo>
                  <a:lnTo>
                    <a:pt x="43" y="0"/>
                  </a:ln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16" name="Freeform 373">
              <a:extLst>
                <a:ext uri="{FF2B5EF4-FFF2-40B4-BE49-F238E27FC236}">
                  <a16:creationId xmlns:a16="http://schemas.microsoft.com/office/drawing/2014/main" id="{E30C9C00-8334-4969-B7AB-D85C1E4400DD}"/>
                </a:ext>
              </a:extLst>
            </p:cNvPr>
            <p:cNvSpPr>
              <a:spLocks/>
            </p:cNvSpPr>
            <p:nvPr/>
          </p:nvSpPr>
          <p:spPr bwMode="auto">
            <a:xfrm>
              <a:off x="7066854" y="4674625"/>
              <a:ext cx="49729" cy="0"/>
            </a:xfrm>
            <a:custGeom>
              <a:avLst/>
              <a:gdLst>
                <a:gd name="T0" fmla="*/ 0 w 35"/>
                <a:gd name="T1" fmla="*/ 35 w 35"/>
                <a:gd name="T2" fmla="*/ 0 w 35"/>
              </a:gdLst>
              <a:ahLst/>
              <a:cxnLst>
                <a:cxn ang="0">
                  <a:pos x="T0" y="0"/>
                </a:cxn>
                <a:cxn ang="0">
                  <a:pos x="T1" y="0"/>
                </a:cxn>
                <a:cxn ang="0">
                  <a:pos x="T2" y="0"/>
                </a:cxn>
              </a:cxnLst>
              <a:rect l="0" t="0" r="r" b="b"/>
              <a:pathLst>
                <a:path w="35">
                  <a:moveTo>
                    <a:pt x="0" y="0"/>
                  </a:moveTo>
                  <a:lnTo>
                    <a:pt x="35" y="0"/>
                  </a:lnTo>
                  <a:lnTo>
                    <a:pt x="0" y="0"/>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79" name="Line 374">
              <a:extLst>
                <a:ext uri="{FF2B5EF4-FFF2-40B4-BE49-F238E27FC236}">
                  <a16:creationId xmlns:a16="http://schemas.microsoft.com/office/drawing/2014/main" id="{032B1034-5B52-41E6-93B1-6CDA8BFFD6B9}"/>
                </a:ext>
              </a:extLst>
            </p:cNvPr>
            <p:cNvSpPr>
              <a:spLocks noChangeShapeType="1"/>
            </p:cNvSpPr>
            <p:nvPr/>
          </p:nvSpPr>
          <p:spPr bwMode="auto">
            <a:xfrm>
              <a:off x="7066854" y="4674625"/>
              <a:ext cx="49729"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80" name="Line 375">
              <a:extLst>
                <a:ext uri="{FF2B5EF4-FFF2-40B4-BE49-F238E27FC236}">
                  <a16:creationId xmlns:a16="http://schemas.microsoft.com/office/drawing/2014/main" id="{BB29E522-64CD-4BF9-8930-30F502622BE2}"/>
                </a:ext>
              </a:extLst>
            </p:cNvPr>
            <p:cNvSpPr>
              <a:spLocks noChangeShapeType="1"/>
            </p:cNvSpPr>
            <p:nvPr/>
          </p:nvSpPr>
          <p:spPr bwMode="auto">
            <a:xfrm>
              <a:off x="7066854" y="4674625"/>
              <a:ext cx="49729"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78" name="Freeform 376">
              <a:extLst>
                <a:ext uri="{FF2B5EF4-FFF2-40B4-BE49-F238E27FC236}">
                  <a16:creationId xmlns:a16="http://schemas.microsoft.com/office/drawing/2014/main" id="{B2E32293-DA16-452F-81C2-8F101DBE8560}"/>
                </a:ext>
              </a:extLst>
            </p:cNvPr>
            <p:cNvSpPr>
              <a:spLocks/>
            </p:cNvSpPr>
            <p:nvPr/>
          </p:nvSpPr>
          <p:spPr bwMode="auto">
            <a:xfrm>
              <a:off x="7066854" y="4732877"/>
              <a:ext cx="49729" cy="0"/>
            </a:xfrm>
            <a:custGeom>
              <a:avLst/>
              <a:gdLst>
                <a:gd name="T0" fmla="*/ 0 w 35"/>
                <a:gd name="T1" fmla="*/ 35 w 35"/>
                <a:gd name="T2" fmla="*/ 0 w 35"/>
              </a:gdLst>
              <a:ahLst/>
              <a:cxnLst>
                <a:cxn ang="0">
                  <a:pos x="T0" y="0"/>
                </a:cxn>
                <a:cxn ang="0">
                  <a:pos x="T1" y="0"/>
                </a:cxn>
                <a:cxn ang="0">
                  <a:pos x="T2" y="0"/>
                </a:cxn>
              </a:cxnLst>
              <a:rect l="0" t="0" r="r" b="b"/>
              <a:pathLst>
                <a:path w="35">
                  <a:moveTo>
                    <a:pt x="0" y="0"/>
                  </a:moveTo>
                  <a:lnTo>
                    <a:pt x="35" y="0"/>
                  </a:lnTo>
                  <a:lnTo>
                    <a:pt x="0" y="0"/>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80" name="Line 377">
              <a:extLst>
                <a:ext uri="{FF2B5EF4-FFF2-40B4-BE49-F238E27FC236}">
                  <a16:creationId xmlns:a16="http://schemas.microsoft.com/office/drawing/2014/main" id="{D603C9D6-5F24-48CE-9D21-62E34CEB9E76}"/>
                </a:ext>
              </a:extLst>
            </p:cNvPr>
            <p:cNvSpPr>
              <a:spLocks noChangeShapeType="1"/>
            </p:cNvSpPr>
            <p:nvPr/>
          </p:nvSpPr>
          <p:spPr bwMode="auto">
            <a:xfrm>
              <a:off x="7066854" y="4732877"/>
              <a:ext cx="49729"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82" name="Line 378">
              <a:extLst>
                <a:ext uri="{FF2B5EF4-FFF2-40B4-BE49-F238E27FC236}">
                  <a16:creationId xmlns:a16="http://schemas.microsoft.com/office/drawing/2014/main" id="{79C8C6EF-3636-4F54-8F33-FE886AA6680A}"/>
                </a:ext>
              </a:extLst>
            </p:cNvPr>
            <p:cNvSpPr>
              <a:spLocks noChangeShapeType="1"/>
            </p:cNvSpPr>
            <p:nvPr/>
          </p:nvSpPr>
          <p:spPr bwMode="auto">
            <a:xfrm>
              <a:off x="7066854" y="4732877"/>
              <a:ext cx="49729"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01" name="Oval 325">
              <a:extLst>
                <a:ext uri="{FF2B5EF4-FFF2-40B4-BE49-F238E27FC236}">
                  <a16:creationId xmlns:a16="http://schemas.microsoft.com/office/drawing/2014/main" id="{2B2B100F-1C1D-4177-86C8-02C12660889A}"/>
                </a:ext>
              </a:extLst>
            </p:cNvPr>
            <p:cNvSpPr>
              <a:spLocks noChangeArrowheads="1"/>
            </p:cNvSpPr>
            <p:nvPr/>
          </p:nvSpPr>
          <p:spPr bwMode="auto">
            <a:xfrm>
              <a:off x="6570989" y="3404415"/>
              <a:ext cx="76725"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809" name="Group 808">
            <a:extLst>
              <a:ext uri="{FF2B5EF4-FFF2-40B4-BE49-F238E27FC236}">
                <a16:creationId xmlns:a16="http://schemas.microsoft.com/office/drawing/2014/main" id="{6E31BD81-700E-4ED0-ADA5-78A2CE4D9B5F}"/>
              </a:ext>
            </a:extLst>
          </p:cNvPr>
          <p:cNvGrpSpPr/>
          <p:nvPr/>
        </p:nvGrpSpPr>
        <p:grpSpPr>
          <a:xfrm>
            <a:off x="4259209" y="8502339"/>
            <a:ext cx="6103193" cy="221659"/>
            <a:chOff x="566618" y="4879221"/>
            <a:chExt cx="8058872" cy="292688"/>
          </a:xfrm>
        </p:grpSpPr>
        <p:sp>
          <p:nvSpPr>
            <p:cNvPr id="810" name="Rectangle 395">
              <a:extLst>
                <a:ext uri="{FF2B5EF4-FFF2-40B4-BE49-F238E27FC236}">
                  <a16:creationId xmlns:a16="http://schemas.microsoft.com/office/drawing/2014/main" id="{99DB4042-EB85-4852-88EC-0823D9583618}"/>
                </a:ext>
              </a:extLst>
            </p:cNvPr>
            <p:cNvSpPr>
              <a:spLocks noChangeArrowheads="1"/>
            </p:cNvSpPr>
            <p:nvPr/>
          </p:nvSpPr>
          <p:spPr bwMode="auto">
            <a:xfrm>
              <a:off x="8480567" y="4879221"/>
              <a:ext cx="144923" cy="292688"/>
            </a:xfrm>
            <a:prstGeom prst="rect">
              <a:avLst/>
            </a:pr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11" name="Rectangle 397">
              <a:extLst>
                <a:ext uri="{FF2B5EF4-FFF2-40B4-BE49-F238E27FC236}">
                  <a16:creationId xmlns:a16="http://schemas.microsoft.com/office/drawing/2014/main" id="{C52B8716-41A8-493B-AE70-DDC6EA4B7CE0}"/>
                </a:ext>
              </a:extLst>
            </p:cNvPr>
            <p:cNvSpPr>
              <a:spLocks noChangeArrowheads="1"/>
            </p:cNvSpPr>
            <p:nvPr/>
          </p:nvSpPr>
          <p:spPr bwMode="auto">
            <a:xfrm>
              <a:off x="566618" y="4879221"/>
              <a:ext cx="142082" cy="289847"/>
            </a:xfrm>
            <a:prstGeom prst="rect">
              <a:avLst/>
            </a:pr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sp>
        <p:nvSpPr>
          <p:cNvPr id="812" name="Freeform 399">
            <a:extLst>
              <a:ext uri="{FF2B5EF4-FFF2-40B4-BE49-F238E27FC236}">
                <a16:creationId xmlns:a16="http://schemas.microsoft.com/office/drawing/2014/main" id="{6965A40C-A811-4876-93E1-C2DC438E9ED1}"/>
              </a:ext>
            </a:extLst>
          </p:cNvPr>
          <p:cNvSpPr>
            <a:spLocks/>
          </p:cNvSpPr>
          <p:nvPr/>
        </p:nvSpPr>
        <p:spPr bwMode="auto">
          <a:xfrm>
            <a:off x="4068755" y="8428094"/>
            <a:ext cx="6499167" cy="120515"/>
          </a:xfrm>
          <a:custGeom>
            <a:avLst/>
            <a:gdLst>
              <a:gd name="T0" fmla="*/ 2882 w 2908"/>
              <a:gd name="T1" fmla="*/ 54 h 54"/>
              <a:gd name="T2" fmla="*/ 26 w 2908"/>
              <a:gd name="T3" fmla="*/ 54 h 54"/>
              <a:gd name="T4" fmla="*/ 0 w 2908"/>
              <a:gd name="T5" fmla="*/ 27 h 54"/>
              <a:gd name="T6" fmla="*/ 26 w 2908"/>
              <a:gd name="T7" fmla="*/ 0 h 54"/>
              <a:gd name="T8" fmla="*/ 2882 w 2908"/>
              <a:gd name="T9" fmla="*/ 0 h 54"/>
              <a:gd name="T10" fmla="*/ 2908 w 2908"/>
              <a:gd name="T11" fmla="*/ 27 h 54"/>
              <a:gd name="T12" fmla="*/ 2882 w 2908"/>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2908" h="54">
                <a:moveTo>
                  <a:pt x="2882" y="54"/>
                </a:moveTo>
                <a:cubicBezTo>
                  <a:pt x="26" y="54"/>
                  <a:pt x="26" y="54"/>
                  <a:pt x="26" y="54"/>
                </a:cubicBezTo>
                <a:cubicBezTo>
                  <a:pt x="12" y="54"/>
                  <a:pt x="0" y="42"/>
                  <a:pt x="0" y="27"/>
                </a:cubicBezTo>
                <a:cubicBezTo>
                  <a:pt x="0" y="12"/>
                  <a:pt x="12" y="0"/>
                  <a:pt x="26" y="0"/>
                </a:cubicBezTo>
                <a:cubicBezTo>
                  <a:pt x="2882" y="0"/>
                  <a:pt x="2882" y="0"/>
                  <a:pt x="2882" y="0"/>
                </a:cubicBezTo>
                <a:cubicBezTo>
                  <a:pt x="2896" y="0"/>
                  <a:pt x="2908" y="12"/>
                  <a:pt x="2908" y="27"/>
                </a:cubicBezTo>
                <a:cubicBezTo>
                  <a:pt x="2908" y="42"/>
                  <a:pt x="2896" y="54"/>
                  <a:pt x="2882" y="54"/>
                </a:cubicBezTo>
                <a:close/>
              </a:path>
            </a:pathLst>
          </a:cu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0" name="TextBox 289">
            <a:extLst>
              <a:ext uri="{FF2B5EF4-FFF2-40B4-BE49-F238E27FC236}">
                <a16:creationId xmlns:a16="http://schemas.microsoft.com/office/drawing/2014/main" id="{5D06356E-B771-4B71-9B8C-2E824E9E973C}"/>
              </a:ext>
            </a:extLst>
          </p:cNvPr>
          <p:cNvSpPr txBox="1"/>
          <p:nvPr/>
        </p:nvSpPr>
        <p:spPr>
          <a:xfrm>
            <a:off x="2430458" y="4282372"/>
            <a:ext cx="3441848" cy="2062103"/>
          </a:xfrm>
          <a:prstGeom prst="rect">
            <a:avLst/>
          </a:prstGeom>
          <a:noFill/>
        </p:spPr>
        <p:txBody>
          <a:bodyPr wrap="square" rtlCol="0">
            <a:spAutoFit/>
          </a:bodyPr>
          <a:lstStyle>
            <a:defPPr>
              <a:defRPr lang="en-US"/>
            </a:defPPr>
            <a:lvl1pPr algn="r" defTabSz="731520">
              <a:defRPr sz="3200">
                <a:solidFill>
                  <a:prstClr val="white"/>
                </a:solidFill>
              </a:defRPr>
            </a:lvl1pPr>
          </a:lstStyle>
          <a:p>
            <a:r>
              <a:rPr lang="en-US" dirty="0"/>
              <a:t>We can’t change processes and policies because of our </a:t>
            </a:r>
            <a:r>
              <a:rPr lang="en-US" b="1" dirty="0">
                <a:solidFill>
                  <a:schemeClr val="accent2"/>
                </a:solidFill>
              </a:rPr>
              <a:t>org chart</a:t>
            </a:r>
          </a:p>
        </p:txBody>
      </p:sp>
      <p:sp>
        <p:nvSpPr>
          <p:cNvPr id="294" name="Hexagon 293">
            <a:extLst>
              <a:ext uri="{FF2B5EF4-FFF2-40B4-BE49-F238E27FC236}">
                <a16:creationId xmlns:a16="http://schemas.microsoft.com/office/drawing/2014/main" id="{2F7A006B-2C8A-416A-8DFA-5720951E861F}"/>
              </a:ext>
            </a:extLst>
          </p:cNvPr>
          <p:cNvSpPr>
            <a:spLocks noChangeAspect="1"/>
          </p:cNvSpPr>
          <p:nvPr/>
        </p:nvSpPr>
        <p:spPr>
          <a:xfrm>
            <a:off x="6974110" y="4848664"/>
            <a:ext cx="831592" cy="716890"/>
          </a:xfrm>
          <a:prstGeom prst="hexagon">
            <a:avLst/>
          </a:prstGeom>
          <a:solidFill>
            <a:srgbClr val="E84B45"/>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91" name="Rectangle 290">
            <a:extLst>
              <a:ext uri="{FF2B5EF4-FFF2-40B4-BE49-F238E27FC236}">
                <a16:creationId xmlns:a16="http://schemas.microsoft.com/office/drawing/2014/main" id="{E2B74D29-7628-424D-AFBF-B1D6D8752F48}"/>
              </a:ext>
            </a:extLst>
          </p:cNvPr>
          <p:cNvSpPr/>
          <p:nvPr/>
        </p:nvSpPr>
        <p:spPr>
          <a:xfrm>
            <a:off x="0" y="0"/>
            <a:ext cx="14620403" cy="8229600"/>
          </a:xfrm>
          <a:prstGeom prst="rect">
            <a:avLst/>
          </a:prstGeom>
          <a:solidFill>
            <a:schemeClr val="accent4">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292" name="Title 8">
            <a:extLst>
              <a:ext uri="{FF2B5EF4-FFF2-40B4-BE49-F238E27FC236}">
                <a16:creationId xmlns:a16="http://schemas.microsoft.com/office/drawing/2014/main" id="{B6B30E04-C00A-4A80-8192-E4F3D00287A9}"/>
              </a:ext>
            </a:extLst>
          </p:cNvPr>
          <p:cNvSpPr txBox="1">
            <a:spLocks/>
          </p:cNvSpPr>
          <p:nvPr/>
        </p:nvSpPr>
        <p:spPr>
          <a:xfrm>
            <a:off x="1684720" y="3468187"/>
            <a:ext cx="11260963" cy="87136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5600" dirty="0"/>
              <a:t>DevOps is a reorg.</a:t>
            </a:r>
          </a:p>
        </p:txBody>
      </p:sp>
      <p:sp>
        <p:nvSpPr>
          <p:cNvPr id="293" name="Title 8">
            <a:extLst>
              <a:ext uri="{FF2B5EF4-FFF2-40B4-BE49-F238E27FC236}">
                <a16:creationId xmlns:a16="http://schemas.microsoft.com/office/drawing/2014/main" id="{57C0EFFC-6E3E-45AD-BBA3-B05FF27E7362}"/>
              </a:ext>
            </a:extLst>
          </p:cNvPr>
          <p:cNvSpPr txBox="1">
            <a:spLocks/>
          </p:cNvSpPr>
          <p:nvPr/>
        </p:nvSpPr>
        <p:spPr>
          <a:xfrm>
            <a:off x="1684719" y="4266442"/>
            <a:ext cx="11260963" cy="54081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600" dirty="0"/>
              <a:t>(for most enterprises)</a:t>
            </a:r>
          </a:p>
        </p:txBody>
      </p:sp>
    </p:spTree>
    <p:extLst>
      <p:ext uri="{BB962C8B-B14F-4D97-AF65-F5344CB8AC3E}">
        <p14:creationId xmlns:p14="http://schemas.microsoft.com/office/powerpoint/2010/main" val="93219017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fade">
                                      <p:cBhvr>
                                        <p:cTn id="7" dur="500"/>
                                        <p:tgtEl>
                                          <p:spTgt spid="292"/>
                                        </p:tgtEl>
                                      </p:cBhvr>
                                    </p:animEffect>
                                  </p:childTnLst>
                                </p:cTn>
                              </p:par>
                              <p:par>
                                <p:cTn id="8" presetID="42" presetClass="path" presetSubtype="0" decel="100000" fill="hold" grpId="1" nodeType="withEffect">
                                  <p:stCondLst>
                                    <p:cond delay="0"/>
                                  </p:stCondLst>
                                  <p:childTnLst>
                                    <p:animMotion origin="layout" path="M 0 -4.1358E-6 L 0 0.0436 " pathEditMode="relative" rAng="0" ptsTypes="AA">
                                      <p:cBhvr>
                                        <p:cTn id="9" dur="500" spd="-100000" fill="hold"/>
                                        <p:tgtEl>
                                          <p:spTgt spid="292"/>
                                        </p:tgtEl>
                                        <p:attrNameLst>
                                          <p:attrName>ppt_x</p:attrName>
                                          <p:attrName>ppt_y</p:attrName>
                                        </p:attrNameLst>
                                      </p:cBhvr>
                                      <p:rCtr x="0" y="2180"/>
                                    </p:animMotion>
                                  </p:childTnLst>
                                </p:cTn>
                              </p:par>
                            </p:childTnLst>
                          </p:cTn>
                        </p:par>
                        <p:par>
                          <p:cTn id="10" fill="hold">
                            <p:stCondLst>
                              <p:cond delay="500"/>
                            </p:stCondLst>
                            <p:childTnLst>
                              <p:par>
                                <p:cTn id="11" presetID="10" presetClass="entr" presetSubtype="0" fill="hold" grpId="0" nodeType="afterEffect">
                                  <p:stCondLst>
                                    <p:cond delay="750"/>
                                  </p:stCondLst>
                                  <p:childTnLst>
                                    <p:set>
                                      <p:cBhvr>
                                        <p:cTn id="12" dur="1" fill="hold">
                                          <p:stCondLst>
                                            <p:cond delay="0"/>
                                          </p:stCondLst>
                                        </p:cTn>
                                        <p:tgtEl>
                                          <p:spTgt spid="293"/>
                                        </p:tgtEl>
                                        <p:attrNameLst>
                                          <p:attrName>style.visibility</p:attrName>
                                        </p:attrNameLst>
                                      </p:cBhvr>
                                      <p:to>
                                        <p:strVal val="visible"/>
                                      </p:to>
                                    </p:set>
                                    <p:animEffect transition="in" filter="fade">
                                      <p:cBhvr>
                                        <p:cTn id="13" dur="500"/>
                                        <p:tgtEl>
                                          <p:spTgt spid="293"/>
                                        </p:tgtEl>
                                      </p:cBhvr>
                                    </p:animEffect>
                                  </p:childTnLst>
                                </p:cTn>
                              </p:par>
                              <p:par>
                                <p:cTn id="14" presetID="42" presetClass="path" presetSubtype="0" decel="100000" fill="hold" grpId="1" nodeType="withEffect">
                                  <p:stCondLst>
                                    <p:cond delay="750"/>
                                  </p:stCondLst>
                                  <p:childTnLst>
                                    <p:animMotion origin="layout" path="M 0 -1.7284E-6 L 0 0.0436 " pathEditMode="relative" rAng="0" ptsTypes="AA">
                                      <p:cBhvr>
                                        <p:cTn id="15" dur="500" spd="-100000" fill="hold"/>
                                        <p:tgtEl>
                                          <p:spTgt spid="293"/>
                                        </p:tgtEl>
                                        <p:attrNameLst>
                                          <p:attrName>ppt_x</p:attrName>
                                          <p:attrName>ppt_y</p:attrName>
                                        </p:attrNameLst>
                                      </p:cBhvr>
                                      <p:rCtr x="0" y="21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p:bldP spid="292" grpId="1"/>
      <p:bldP spid="293" grpId="0"/>
      <p:bldP spid="293" grpId="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81" name="Rectangle 280">
            <a:extLst>
              <a:ext uri="{FF2B5EF4-FFF2-40B4-BE49-F238E27FC236}">
                <a16:creationId xmlns:a16="http://schemas.microsoft.com/office/drawing/2014/main" id="{FA189CB8-C9DE-4A01-88C2-FFF6CE83C41E}"/>
              </a:ext>
            </a:extLst>
          </p:cNvPr>
          <p:cNvSpPr/>
          <p:nvPr/>
        </p:nvSpPr>
        <p:spPr>
          <a:xfrm>
            <a:off x="6236211" y="1773700"/>
            <a:ext cx="2093274" cy="303861"/>
          </a:xfrm>
          <a:prstGeom prst="rect">
            <a:avLst/>
          </a:prstGeom>
          <a:solidFill>
            <a:schemeClr val="accent4"/>
          </a:solidFill>
          <a:ln w="25400">
            <a:solidFill>
              <a:schemeClr val="tx2">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2" name="Rectangle 281">
            <a:extLst>
              <a:ext uri="{FF2B5EF4-FFF2-40B4-BE49-F238E27FC236}">
                <a16:creationId xmlns:a16="http://schemas.microsoft.com/office/drawing/2014/main" id="{BCA8D483-A881-4B08-8BC6-38279BFC18AB}"/>
              </a:ext>
            </a:extLst>
          </p:cNvPr>
          <p:cNvSpPr/>
          <p:nvPr/>
        </p:nvSpPr>
        <p:spPr>
          <a:xfrm>
            <a:off x="6236211" y="2605098"/>
            <a:ext cx="2093274" cy="303861"/>
          </a:xfrm>
          <a:prstGeom prst="rect">
            <a:avLst/>
          </a:prstGeom>
          <a:solidFill>
            <a:schemeClr val="accent4"/>
          </a:solidFill>
          <a:ln w="25400">
            <a:solidFill>
              <a:schemeClr val="tx2">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3" name="Rectangle 282">
            <a:extLst>
              <a:ext uri="{FF2B5EF4-FFF2-40B4-BE49-F238E27FC236}">
                <a16:creationId xmlns:a16="http://schemas.microsoft.com/office/drawing/2014/main" id="{FF177984-80BA-4714-91BC-FC48C8BA49D1}"/>
              </a:ext>
            </a:extLst>
          </p:cNvPr>
          <p:cNvSpPr/>
          <p:nvPr/>
        </p:nvSpPr>
        <p:spPr>
          <a:xfrm>
            <a:off x="6236211" y="3436497"/>
            <a:ext cx="2093274" cy="303861"/>
          </a:xfrm>
          <a:prstGeom prst="rect">
            <a:avLst/>
          </a:prstGeom>
          <a:solidFill>
            <a:schemeClr val="accent4"/>
          </a:solidFill>
          <a:ln w="25400">
            <a:solidFill>
              <a:schemeClr val="tx2">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4" name="Rectangle 283">
            <a:extLst>
              <a:ext uri="{FF2B5EF4-FFF2-40B4-BE49-F238E27FC236}">
                <a16:creationId xmlns:a16="http://schemas.microsoft.com/office/drawing/2014/main" id="{A4117F94-0EF7-4137-8912-BB46C6729977}"/>
              </a:ext>
            </a:extLst>
          </p:cNvPr>
          <p:cNvSpPr/>
          <p:nvPr/>
        </p:nvSpPr>
        <p:spPr>
          <a:xfrm>
            <a:off x="6236211" y="4267895"/>
            <a:ext cx="2093274" cy="303861"/>
          </a:xfrm>
          <a:prstGeom prst="rect">
            <a:avLst/>
          </a:prstGeom>
          <a:solidFill>
            <a:schemeClr val="accent4"/>
          </a:solidFill>
          <a:ln w="25400">
            <a:solidFill>
              <a:schemeClr val="tx2">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6" name="Rectangle 285">
            <a:extLst>
              <a:ext uri="{FF2B5EF4-FFF2-40B4-BE49-F238E27FC236}">
                <a16:creationId xmlns:a16="http://schemas.microsoft.com/office/drawing/2014/main" id="{FCEAA1D7-2BC4-4914-BB57-8FD579509BF5}"/>
              </a:ext>
            </a:extLst>
          </p:cNvPr>
          <p:cNvSpPr/>
          <p:nvPr/>
        </p:nvSpPr>
        <p:spPr>
          <a:xfrm>
            <a:off x="6236211" y="5099294"/>
            <a:ext cx="2093274" cy="303861"/>
          </a:xfrm>
          <a:prstGeom prst="rect">
            <a:avLst/>
          </a:prstGeom>
          <a:solidFill>
            <a:schemeClr val="accent4"/>
          </a:solidFill>
          <a:ln w="25400">
            <a:solidFill>
              <a:schemeClr val="tx2">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nvGrpSpPr>
          <p:cNvPr id="7" name="Group 6">
            <a:extLst>
              <a:ext uri="{FF2B5EF4-FFF2-40B4-BE49-F238E27FC236}">
                <a16:creationId xmlns:a16="http://schemas.microsoft.com/office/drawing/2014/main" id="{F722F9CA-7AB1-4610-8ADD-4090CE8950F0}"/>
              </a:ext>
            </a:extLst>
          </p:cNvPr>
          <p:cNvGrpSpPr/>
          <p:nvPr/>
        </p:nvGrpSpPr>
        <p:grpSpPr>
          <a:xfrm>
            <a:off x="6071150" y="114098"/>
            <a:ext cx="2530043" cy="9220754"/>
            <a:chOff x="3794468" y="598756"/>
            <a:chExt cx="1581277" cy="5235526"/>
          </a:xfrm>
        </p:grpSpPr>
        <p:sp>
          <p:nvSpPr>
            <p:cNvPr id="288" name="Rectangle 287">
              <a:extLst>
                <a:ext uri="{FF2B5EF4-FFF2-40B4-BE49-F238E27FC236}">
                  <a16:creationId xmlns:a16="http://schemas.microsoft.com/office/drawing/2014/main" id="{327D9701-A76C-4F9D-8137-2CEC3DEB231F}"/>
                </a:ext>
              </a:extLst>
            </p:cNvPr>
            <p:cNvSpPr/>
            <p:nvPr/>
          </p:nvSpPr>
          <p:spPr>
            <a:xfrm>
              <a:off x="3794468" y="598756"/>
              <a:ext cx="183885" cy="5235526"/>
            </a:xfrm>
            <a:prstGeom prst="rect">
              <a:avLst/>
            </a:prstGeom>
            <a:solidFill>
              <a:schemeClr val="accent4"/>
            </a:solidFill>
            <a:ln w="25400">
              <a:solidFill>
                <a:schemeClr val="tx2">
                  <a:lumMod val="9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9" name="Rectangle 288">
              <a:extLst>
                <a:ext uri="{FF2B5EF4-FFF2-40B4-BE49-F238E27FC236}">
                  <a16:creationId xmlns:a16="http://schemas.microsoft.com/office/drawing/2014/main" id="{0353EB1B-FD42-41DA-AB95-48461E70CDC5}"/>
                </a:ext>
              </a:extLst>
            </p:cNvPr>
            <p:cNvSpPr/>
            <p:nvPr/>
          </p:nvSpPr>
          <p:spPr>
            <a:xfrm>
              <a:off x="5191860" y="598756"/>
              <a:ext cx="183885" cy="5235526"/>
            </a:xfrm>
            <a:prstGeom prst="rect">
              <a:avLst/>
            </a:prstGeom>
            <a:solidFill>
              <a:schemeClr val="accent4"/>
            </a:solidFill>
            <a:ln w="25400">
              <a:solidFill>
                <a:schemeClr val="tx2">
                  <a:lumMod val="9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830" name="Rectangle 829">
            <a:extLst>
              <a:ext uri="{FF2B5EF4-FFF2-40B4-BE49-F238E27FC236}">
                <a16:creationId xmlns:a16="http://schemas.microsoft.com/office/drawing/2014/main" id="{D19EF3A5-3026-44E5-B63A-D5D8970A172A}"/>
              </a:ext>
            </a:extLst>
          </p:cNvPr>
          <p:cNvSpPr/>
          <p:nvPr/>
        </p:nvSpPr>
        <p:spPr>
          <a:xfrm>
            <a:off x="449815" y="-2149743"/>
            <a:ext cx="13730771" cy="412421"/>
          </a:xfrm>
          <a:prstGeom prst="rect">
            <a:avLst/>
          </a:prstGeom>
        </p:spPr>
        <p:txBody>
          <a:bodyPr wrap="square">
            <a:spAutoFit/>
          </a:bodyPr>
          <a:lstStyle/>
          <a:p>
            <a:pPr algn="ctr" defTabSz="731520">
              <a:spcAft>
                <a:spcPts val="2880"/>
              </a:spcAft>
            </a:pPr>
            <a:r>
              <a:rPr lang="en-US" sz="2000" dirty="0">
                <a:solidFill>
                  <a:prstClr val="white"/>
                </a:solidFill>
              </a:rPr>
              <a:t>Product team would like to leverage technologies (e.g., cloud) to make a better product faster</a:t>
            </a:r>
          </a:p>
        </p:txBody>
      </p:sp>
      <p:grpSp>
        <p:nvGrpSpPr>
          <p:cNvPr id="277" name="Group 276">
            <a:extLst>
              <a:ext uri="{FF2B5EF4-FFF2-40B4-BE49-F238E27FC236}">
                <a16:creationId xmlns:a16="http://schemas.microsoft.com/office/drawing/2014/main" id="{DF93CE0D-B48B-41BD-B5A4-9CE03C35359A}"/>
              </a:ext>
            </a:extLst>
          </p:cNvPr>
          <p:cNvGrpSpPr/>
          <p:nvPr/>
        </p:nvGrpSpPr>
        <p:grpSpPr>
          <a:xfrm>
            <a:off x="6071150" y="114098"/>
            <a:ext cx="2530043" cy="9220754"/>
            <a:chOff x="3794468" y="598756"/>
            <a:chExt cx="1581277" cy="5235526"/>
          </a:xfrm>
        </p:grpSpPr>
        <p:sp>
          <p:nvSpPr>
            <p:cNvPr id="278" name="Rectangle 277">
              <a:extLst>
                <a:ext uri="{FF2B5EF4-FFF2-40B4-BE49-F238E27FC236}">
                  <a16:creationId xmlns:a16="http://schemas.microsoft.com/office/drawing/2014/main" id="{5408EBF3-B512-4919-A1E6-3150E23F7902}"/>
                </a:ext>
              </a:extLst>
            </p:cNvPr>
            <p:cNvSpPr/>
            <p:nvPr/>
          </p:nvSpPr>
          <p:spPr>
            <a:xfrm>
              <a:off x="3794468" y="598756"/>
              <a:ext cx="183885" cy="5235526"/>
            </a:xfrm>
            <a:prstGeom prst="rect">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79" name="Rectangle 278">
              <a:extLst>
                <a:ext uri="{FF2B5EF4-FFF2-40B4-BE49-F238E27FC236}">
                  <a16:creationId xmlns:a16="http://schemas.microsoft.com/office/drawing/2014/main" id="{ACB6E73B-E01A-4F7A-AC56-11644AF031AA}"/>
                </a:ext>
              </a:extLst>
            </p:cNvPr>
            <p:cNvSpPr/>
            <p:nvPr/>
          </p:nvSpPr>
          <p:spPr>
            <a:xfrm>
              <a:off x="5191860" y="598756"/>
              <a:ext cx="183885" cy="5235526"/>
            </a:xfrm>
            <a:prstGeom prst="rect">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6" name="Oval 15">
            <a:extLst>
              <a:ext uri="{FF2B5EF4-FFF2-40B4-BE49-F238E27FC236}">
                <a16:creationId xmlns:a16="http://schemas.microsoft.com/office/drawing/2014/main" id="{09A2B1C6-B7DC-4A16-83BB-9BD42578CA2F}"/>
              </a:ext>
            </a:extLst>
          </p:cNvPr>
          <p:cNvSpPr/>
          <p:nvPr/>
        </p:nvSpPr>
        <p:spPr>
          <a:xfrm>
            <a:off x="5901587" y="-1465666"/>
            <a:ext cx="2827226" cy="2827226"/>
          </a:xfrm>
          <a:prstGeom prst="ellipse">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nvGrpSpPr>
          <p:cNvPr id="3" name="Group 2">
            <a:extLst>
              <a:ext uri="{FF2B5EF4-FFF2-40B4-BE49-F238E27FC236}">
                <a16:creationId xmlns:a16="http://schemas.microsoft.com/office/drawing/2014/main" id="{4E573F8D-EF66-454F-81DE-B6FBC6358857}"/>
              </a:ext>
            </a:extLst>
          </p:cNvPr>
          <p:cNvGrpSpPr/>
          <p:nvPr/>
        </p:nvGrpSpPr>
        <p:grpSpPr>
          <a:xfrm>
            <a:off x="6818742" y="195758"/>
            <a:ext cx="992920" cy="992920"/>
            <a:chOff x="3944651" y="-615005"/>
            <a:chExt cx="1209822" cy="1209822"/>
          </a:xfrm>
        </p:grpSpPr>
        <p:pic>
          <p:nvPicPr>
            <p:cNvPr id="31" name="Picture 30">
              <a:extLst>
                <a:ext uri="{FF2B5EF4-FFF2-40B4-BE49-F238E27FC236}">
                  <a16:creationId xmlns:a16="http://schemas.microsoft.com/office/drawing/2014/main" id="{92132CDF-DBB3-4567-BA42-6553FDF81CF7}"/>
                </a:ext>
              </a:extLst>
            </p:cNvPr>
            <p:cNvPicPr>
              <a:picLocks/>
            </p:cNvPicPr>
            <p:nvPr/>
          </p:nvPicPr>
          <p:blipFill>
            <a:blip r:embed="rId3"/>
            <a:stretch>
              <a:fillRect/>
            </a:stretch>
          </p:blipFill>
          <p:spPr>
            <a:xfrm>
              <a:off x="3944651" y="-615005"/>
              <a:ext cx="1209822" cy="1209822"/>
            </a:xfrm>
            <a:prstGeom prst="rect">
              <a:avLst/>
            </a:prstGeom>
          </p:spPr>
        </p:pic>
        <p:sp>
          <p:nvSpPr>
            <p:cNvPr id="156" name="Freeform: Shape 155">
              <a:extLst>
                <a:ext uri="{FF2B5EF4-FFF2-40B4-BE49-F238E27FC236}">
                  <a16:creationId xmlns:a16="http://schemas.microsoft.com/office/drawing/2014/main" id="{2E0C602A-F9B9-40D7-860E-6176B887F16D}"/>
                </a:ext>
              </a:extLst>
            </p:cNvPr>
            <p:cNvSpPr/>
            <p:nvPr/>
          </p:nvSpPr>
          <p:spPr>
            <a:xfrm>
              <a:off x="4269067" y="-376667"/>
              <a:ext cx="566489" cy="662794"/>
            </a:xfrm>
            <a:custGeom>
              <a:avLst/>
              <a:gdLst>
                <a:gd name="connsiteX0" fmla="*/ 285750 w 571500"/>
                <a:gd name="connsiteY0" fmla="*/ 0 h 662940"/>
                <a:gd name="connsiteX1" fmla="*/ 571500 w 571500"/>
                <a:gd name="connsiteY1" fmla="*/ 285750 h 662940"/>
                <a:gd name="connsiteX2" fmla="*/ 487806 w 571500"/>
                <a:gd name="connsiteY2" fmla="*/ 487806 h 662940"/>
                <a:gd name="connsiteX3" fmla="*/ 484091 w 571500"/>
                <a:gd name="connsiteY3" fmla="*/ 490871 h 662940"/>
                <a:gd name="connsiteX4" fmla="*/ 469704 w 571500"/>
                <a:gd name="connsiteY4" fmla="*/ 527329 h 662940"/>
                <a:gd name="connsiteX5" fmla="*/ 408625 w 571500"/>
                <a:gd name="connsiteY5" fmla="*/ 662939 h 662940"/>
                <a:gd name="connsiteX6" fmla="*/ 168595 w 571500"/>
                <a:gd name="connsiteY6" fmla="*/ 662940 h 662940"/>
                <a:gd name="connsiteX7" fmla="*/ 110731 w 571500"/>
                <a:gd name="connsiteY7" fmla="*/ 537331 h 662940"/>
                <a:gd name="connsiteX8" fmla="*/ 79112 w 571500"/>
                <a:gd name="connsiteY8" fmla="*/ 482252 h 662940"/>
                <a:gd name="connsiteX9" fmla="*/ 48802 w 571500"/>
                <a:gd name="connsiteY9" fmla="*/ 445515 h 662940"/>
                <a:gd name="connsiteX10" fmla="*/ 0 w 571500"/>
                <a:gd name="connsiteY10" fmla="*/ 285750 h 662940"/>
                <a:gd name="connsiteX11" fmla="*/ 285750 w 571500"/>
                <a:gd name="connsiteY11" fmla="*/ 0 h 662940"/>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9112 w 571500"/>
                <a:gd name="connsiteY8" fmla="*/ 482252 h 668655"/>
                <a:gd name="connsiteX9" fmla="*/ 48802 w 571500"/>
                <a:gd name="connsiteY9" fmla="*/ 44551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9112 w 571500"/>
                <a:gd name="connsiteY8" fmla="*/ 482252 h 668655"/>
                <a:gd name="connsiteX9" fmla="*/ 45972 w 571500"/>
                <a:gd name="connsiteY9" fmla="*/ 44834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0622 w 571500"/>
                <a:gd name="connsiteY8" fmla="*/ 487912 h 668655"/>
                <a:gd name="connsiteX9" fmla="*/ 45972 w 571500"/>
                <a:gd name="connsiteY9" fmla="*/ 44834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0622 w 571500"/>
                <a:gd name="connsiteY8" fmla="*/ 487912 h 668655"/>
                <a:gd name="connsiteX9" fmla="*/ 45972 w 571500"/>
                <a:gd name="connsiteY9" fmla="*/ 448345 h 668655"/>
                <a:gd name="connsiteX10" fmla="*/ 0 w 571500"/>
                <a:gd name="connsiteY10" fmla="*/ 285750 h 668655"/>
                <a:gd name="connsiteX11" fmla="*/ 285750 w 571500"/>
                <a:gd name="connsiteY11" fmla="*/ 0 h 66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0" h="668655">
                  <a:moveTo>
                    <a:pt x="285750" y="0"/>
                  </a:moveTo>
                  <a:cubicBezTo>
                    <a:pt x="443565" y="0"/>
                    <a:pt x="571500" y="127935"/>
                    <a:pt x="571500" y="285750"/>
                  </a:cubicBezTo>
                  <a:cubicBezTo>
                    <a:pt x="571500" y="364657"/>
                    <a:pt x="539517" y="436095"/>
                    <a:pt x="487806" y="487806"/>
                  </a:cubicBezTo>
                  <a:lnTo>
                    <a:pt x="484091" y="490871"/>
                  </a:lnTo>
                  <a:lnTo>
                    <a:pt x="469704" y="527329"/>
                  </a:lnTo>
                  <a:cubicBezTo>
                    <a:pt x="448392" y="572770"/>
                    <a:pt x="416776" y="590987"/>
                    <a:pt x="408625" y="662939"/>
                  </a:cubicBezTo>
                  <a:cubicBezTo>
                    <a:pt x="328615" y="662939"/>
                    <a:pt x="242890" y="668655"/>
                    <a:pt x="162880" y="668655"/>
                  </a:cubicBezTo>
                  <a:cubicBezTo>
                    <a:pt x="152879" y="619285"/>
                    <a:pt x="135020" y="576343"/>
                    <a:pt x="110731" y="537331"/>
                  </a:cubicBezTo>
                  <a:lnTo>
                    <a:pt x="70622" y="487912"/>
                  </a:lnTo>
                  <a:lnTo>
                    <a:pt x="45972" y="448345"/>
                  </a:lnTo>
                  <a:cubicBezTo>
                    <a:pt x="15161" y="402739"/>
                    <a:pt x="0" y="344931"/>
                    <a:pt x="0" y="285750"/>
                  </a:cubicBezTo>
                  <a:cubicBezTo>
                    <a:pt x="0" y="127935"/>
                    <a:pt x="127935" y="0"/>
                    <a:pt x="285750" y="0"/>
                  </a:cubicBezTo>
                  <a:close/>
                </a:path>
              </a:pathLst>
            </a:custGeom>
            <a:solidFill>
              <a:schemeClr val="tx1">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grpSp>
        <p:nvGrpSpPr>
          <p:cNvPr id="295" name="Group 294">
            <a:extLst>
              <a:ext uri="{FF2B5EF4-FFF2-40B4-BE49-F238E27FC236}">
                <a16:creationId xmlns:a16="http://schemas.microsoft.com/office/drawing/2014/main" id="{6737D0B6-962A-4C71-B48C-0257024B1877}"/>
              </a:ext>
            </a:extLst>
          </p:cNvPr>
          <p:cNvGrpSpPr/>
          <p:nvPr/>
        </p:nvGrpSpPr>
        <p:grpSpPr>
          <a:xfrm>
            <a:off x="6216493" y="6864637"/>
            <a:ext cx="1048046" cy="2082896"/>
            <a:chOff x="3151084" y="2716740"/>
            <a:chExt cx="1383876" cy="2750332"/>
          </a:xfrm>
        </p:grpSpPr>
        <p:sp>
          <p:nvSpPr>
            <p:cNvPr id="296" name="Freeform: Shape 295">
              <a:extLst>
                <a:ext uri="{FF2B5EF4-FFF2-40B4-BE49-F238E27FC236}">
                  <a16:creationId xmlns:a16="http://schemas.microsoft.com/office/drawing/2014/main" id="{5F93A1BB-F79F-4FD1-A37A-2440B6E29B82}"/>
                </a:ext>
              </a:extLst>
            </p:cNvPr>
            <p:cNvSpPr/>
            <p:nvPr/>
          </p:nvSpPr>
          <p:spPr>
            <a:xfrm>
              <a:off x="3151084" y="3795139"/>
              <a:ext cx="1251740" cy="1671933"/>
            </a:xfrm>
            <a:custGeom>
              <a:avLst/>
              <a:gdLst>
                <a:gd name="connsiteX0" fmla="*/ 207177 w 998215"/>
                <a:gd name="connsiteY0" fmla="*/ 0 h 1333303"/>
                <a:gd name="connsiteX1" fmla="*/ 791039 w 998215"/>
                <a:gd name="connsiteY1" fmla="*/ 0 h 1333303"/>
                <a:gd name="connsiteX2" fmla="*/ 998215 w 998215"/>
                <a:gd name="connsiteY2" fmla="*/ 207787 h 1333303"/>
                <a:gd name="connsiteX3" fmla="*/ 998215 w 998215"/>
                <a:gd name="connsiteY3" fmla="*/ 1242937 h 1333303"/>
                <a:gd name="connsiteX4" fmla="*/ 998215 w 998215"/>
                <a:gd name="connsiteY4" fmla="*/ 1333303 h 1333303"/>
                <a:gd name="connsiteX5" fmla="*/ 0 w 998215"/>
                <a:gd name="connsiteY5" fmla="*/ 1333303 h 1333303"/>
                <a:gd name="connsiteX6" fmla="*/ 0 w 998215"/>
                <a:gd name="connsiteY6" fmla="*/ 1246429 h 1333303"/>
                <a:gd name="connsiteX7" fmla="*/ 0 w 998215"/>
                <a:gd name="connsiteY7" fmla="*/ 207787 h 1333303"/>
                <a:gd name="connsiteX8" fmla="*/ 207177 w 998215"/>
                <a:gd name="connsiteY8" fmla="*/ 0 h 13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215" h="1333303">
                  <a:moveTo>
                    <a:pt x="207177" y="0"/>
                  </a:moveTo>
                  <a:cubicBezTo>
                    <a:pt x="791039" y="0"/>
                    <a:pt x="791039" y="0"/>
                    <a:pt x="791039" y="0"/>
                  </a:cubicBezTo>
                  <a:cubicBezTo>
                    <a:pt x="906398" y="0"/>
                    <a:pt x="998215" y="92087"/>
                    <a:pt x="998215" y="207787"/>
                  </a:cubicBezTo>
                  <a:cubicBezTo>
                    <a:pt x="998215" y="721350"/>
                    <a:pt x="998215" y="1042326"/>
                    <a:pt x="998215" y="1242937"/>
                  </a:cubicBezTo>
                  <a:lnTo>
                    <a:pt x="998215" y="1333303"/>
                  </a:lnTo>
                  <a:lnTo>
                    <a:pt x="0" y="1333303"/>
                  </a:lnTo>
                  <a:lnTo>
                    <a:pt x="0" y="1246429"/>
                  </a:lnTo>
                  <a:cubicBezTo>
                    <a:pt x="0" y="207787"/>
                    <a:pt x="0" y="207787"/>
                    <a:pt x="0" y="207787"/>
                  </a:cubicBezTo>
                  <a:cubicBezTo>
                    <a:pt x="0" y="92087"/>
                    <a:pt x="91817" y="0"/>
                    <a:pt x="207177"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297" name="Freeform 13">
              <a:extLst>
                <a:ext uri="{FF2B5EF4-FFF2-40B4-BE49-F238E27FC236}">
                  <a16:creationId xmlns:a16="http://schemas.microsoft.com/office/drawing/2014/main" id="{20587BE3-FE17-403E-9DEA-F9B648F3B6E6}"/>
                </a:ext>
              </a:extLst>
            </p:cNvPr>
            <p:cNvSpPr>
              <a:spLocks/>
            </p:cNvSpPr>
            <p:nvPr/>
          </p:nvSpPr>
          <p:spPr bwMode="auto">
            <a:xfrm>
              <a:off x="3271854" y="3721256"/>
              <a:ext cx="1013042" cy="1450653"/>
            </a:xfrm>
            <a:custGeom>
              <a:avLst/>
              <a:gdLst>
                <a:gd name="T0" fmla="*/ 343 w 343"/>
                <a:gd name="T1" fmla="*/ 490 h 490"/>
                <a:gd name="T2" fmla="*/ 0 w 343"/>
                <a:gd name="T3" fmla="*/ 490 h 490"/>
                <a:gd name="T4" fmla="*/ 0 w 343"/>
                <a:gd name="T5" fmla="*/ 101 h 490"/>
                <a:gd name="T6" fmla="*/ 101 w 343"/>
                <a:gd name="T7" fmla="*/ 0 h 490"/>
                <a:gd name="T8" fmla="*/ 242 w 343"/>
                <a:gd name="T9" fmla="*/ 0 h 490"/>
                <a:gd name="T10" fmla="*/ 343 w 343"/>
                <a:gd name="T11" fmla="*/ 101 h 490"/>
                <a:gd name="T12" fmla="*/ 343 w 343"/>
                <a:gd name="T13" fmla="*/ 490 h 490"/>
              </a:gdLst>
              <a:ahLst/>
              <a:cxnLst>
                <a:cxn ang="0">
                  <a:pos x="T0" y="T1"/>
                </a:cxn>
                <a:cxn ang="0">
                  <a:pos x="T2" y="T3"/>
                </a:cxn>
                <a:cxn ang="0">
                  <a:pos x="T4" y="T5"/>
                </a:cxn>
                <a:cxn ang="0">
                  <a:pos x="T6" y="T7"/>
                </a:cxn>
                <a:cxn ang="0">
                  <a:pos x="T8" y="T9"/>
                </a:cxn>
                <a:cxn ang="0">
                  <a:pos x="T10" y="T11"/>
                </a:cxn>
                <a:cxn ang="0">
                  <a:pos x="T12" y="T13"/>
                </a:cxn>
              </a:cxnLst>
              <a:rect l="0" t="0" r="r" b="b"/>
              <a:pathLst>
                <a:path w="343" h="490">
                  <a:moveTo>
                    <a:pt x="343" y="490"/>
                  </a:moveTo>
                  <a:cubicBezTo>
                    <a:pt x="0" y="490"/>
                    <a:pt x="0" y="490"/>
                    <a:pt x="0" y="490"/>
                  </a:cubicBezTo>
                  <a:cubicBezTo>
                    <a:pt x="0" y="101"/>
                    <a:pt x="0" y="101"/>
                    <a:pt x="0" y="101"/>
                  </a:cubicBezTo>
                  <a:cubicBezTo>
                    <a:pt x="0" y="45"/>
                    <a:pt x="45" y="0"/>
                    <a:pt x="101" y="0"/>
                  </a:cubicBezTo>
                  <a:cubicBezTo>
                    <a:pt x="242" y="0"/>
                    <a:pt x="242" y="0"/>
                    <a:pt x="242" y="0"/>
                  </a:cubicBezTo>
                  <a:cubicBezTo>
                    <a:pt x="298" y="0"/>
                    <a:pt x="343" y="45"/>
                    <a:pt x="343" y="101"/>
                  </a:cubicBezTo>
                  <a:cubicBezTo>
                    <a:pt x="343" y="490"/>
                    <a:pt x="343" y="490"/>
                    <a:pt x="343" y="49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8" name="Freeform 14">
              <a:extLst>
                <a:ext uri="{FF2B5EF4-FFF2-40B4-BE49-F238E27FC236}">
                  <a16:creationId xmlns:a16="http://schemas.microsoft.com/office/drawing/2014/main" id="{638B7305-6E58-4B09-B6DF-B40573316A1C}"/>
                </a:ext>
              </a:extLst>
            </p:cNvPr>
            <p:cNvSpPr>
              <a:spLocks/>
            </p:cNvSpPr>
            <p:nvPr/>
          </p:nvSpPr>
          <p:spPr bwMode="auto">
            <a:xfrm>
              <a:off x="3260486" y="3708469"/>
              <a:ext cx="1035775" cy="1474806"/>
            </a:xfrm>
            <a:custGeom>
              <a:avLst/>
              <a:gdLst>
                <a:gd name="T0" fmla="*/ 347 w 351"/>
                <a:gd name="T1" fmla="*/ 494 h 498"/>
                <a:gd name="T2" fmla="*/ 347 w 351"/>
                <a:gd name="T3" fmla="*/ 490 h 498"/>
                <a:gd name="T4" fmla="*/ 8 w 351"/>
                <a:gd name="T5" fmla="*/ 490 h 498"/>
                <a:gd name="T6" fmla="*/ 8 w 351"/>
                <a:gd name="T7" fmla="*/ 105 h 498"/>
                <a:gd name="T8" fmla="*/ 37 w 351"/>
                <a:gd name="T9" fmla="*/ 36 h 498"/>
                <a:gd name="T10" fmla="*/ 105 w 351"/>
                <a:gd name="T11" fmla="*/ 8 h 498"/>
                <a:gd name="T12" fmla="*/ 246 w 351"/>
                <a:gd name="T13" fmla="*/ 8 h 498"/>
                <a:gd name="T14" fmla="*/ 314 w 351"/>
                <a:gd name="T15" fmla="*/ 36 h 498"/>
                <a:gd name="T16" fmla="*/ 343 w 351"/>
                <a:gd name="T17" fmla="*/ 105 h 498"/>
                <a:gd name="T18" fmla="*/ 343 w 351"/>
                <a:gd name="T19" fmla="*/ 494 h 498"/>
                <a:gd name="T20" fmla="*/ 347 w 351"/>
                <a:gd name="T21" fmla="*/ 494 h 498"/>
                <a:gd name="T22" fmla="*/ 347 w 351"/>
                <a:gd name="T23" fmla="*/ 490 h 498"/>
                <a:gd name="T24" fmla="*/ 347 w 351"/>
                <a:gd name="T25" fmla="*/ 494 h 498"/>
                <a:gd name="T26" fmla="*/ 351 w 351"/>
                <a:gd name="T27" fmla="*/ 494 h 498"/>
                <a:gd name="T28" fmla="*/ 351 w 351"/>
                <a:gd name="T29" fmla="*/ 105 h 498"/>
                <a:gd name="T30" fmla="*/ 246 w 351"/>
                <a:gd name="T31" fmla="*/ 0 h 498"/>
                <a:gd name="T32" fmla="*/ 105 w 351"/>
                <a:gd name="T33" fmla="*/ 0 h 498"/>
                <a:gd name="T34" fmla="*/ 0 w 351"/>
                <a:gd name="T35" fmla="*/ 105 h 498"/>
                <a:gd name="T36" fmla="*/ 0 w 351"/>
                <a:gd name="T37" fmla="*/ 498 h 498"/>
                <a:gd name="T38" fmla="*/ 351 w 351"/>
                <a:gd name="T39" fmla="*/ 498 h 498"/>
                <a:gd name="T40" fmla="*/ 351 w 351"/>
                <a:gd name="T41" fmla="*/ 494 h 498"/>
                <a:gd name="T42" fmla="*/ 347 w 351"/>
                <a:gd name="T43" fmla="*/ 49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498">
                  <a:moveTo>
                    <a:pt x="347" y="494"/>
                  </a:moveTo>
                  <a:cubicBezTo>
                    <a:pt x="347" y="490"/>
                    <a:pt x="347" y="490"/>
                    <a:pt x="347" y="490"/>
                  </a:cubicBezTo>
                  <a:cubicBezTo>
                    <a:pt x="8" y="490"/>
                    <a:pt x="8" y="490"/>
                    <a:pt x="8" y="490"/>
                  </a:cubicBezTo>
                  <a:cubicBezTo>
                    <a:pt x="8" y="105"/>
                    <a:pt x="8" y="105"/>
                    <a:pt x="8" y="105"/>
                  </a:cubicBezTo>
                  <a:cubicBezTo>
                    <a:pt x="8" y="78"/>
                    <a:pt x="19" y="54"/>
                    <a:pt x="37" y="36"/>
                  </a:cubicBezTo>
                  <a:cubicBezTo>
                    <a:pt x="54" y="19"/>
                    <a:pt x="78" y="8"/>
                    <a:pt x="105" y="8"/>
                  </a:cubicBezTo>
                  <a:cubicBezTo>
                    <a:pt x="246" y="8"/>
                    <a:pt x="246" y="8"/>
                    <a:pt x="246" y="8"/>
                  </a:cubicBezTo>
                  <a:cubicBezTo>
                    <a:pt x="273" y="8"/>
                    <a:pt x="297" y="19"/>
                    <a:pt x="314" y="36"/>
                  </a:cubicBezTo>
                  <a:cubicBezTo>
                    <a:pt x="332" y="54"/>
                    <a:pt x="343" y="78"/>
                    <a:pt x="343" y="105"/>
                  </a:cubicBezTo>
                  <a:cubicBezTo>
                    <a:pt x="343" y="494"/>
                    <a:pt x="343" y="494"/>
                    <a:pt x="343" y="494"/>
                  </a:cubicBezTo>
                  <a:cubicBezTo>
                    <a:pt x="347" y="494"/>
                    <a:pt x="347" y="494"/>
                    <a:pt x="347" y="494"/>
                  </a:cubicBezTo>
                  <a:cubicBezTo>
                    <a:pt x="347" y="490"/>
                    <a:pt x="347" y="490"/>
                    <a:pt x="347" y="490"/>
                  </a:cubicBezTo>
                  <a:cubicBezTo>
                    <a:pt x="347" y="494"/>
                    <a:pt x="347" y="494"/>
                    <a:pt x="347" y="494"/>
                  </a:cubicBezTo>
                  <a:cubicBezTo>
                    <a:pt x="351" y="494"/>
                    <a:pt x="351" y="494"/>
                    <a:pt x="351" y="494"/>
                  </a:cubicBezTo>
                  <a:cubicBezTo>
                    <a:pt x="351" y="105"/>
                    <a:pt x="351" y="105"/>
                    <a:pt x="351" y="105"/>
                  </a:cubicBezTo>
                  <a:cubicBezTo>
                    <a:pt x="351" y="47"/>
                    <a:pt x="304" y="0"/>
                    <a:pt x="246" y="0"/>
                  </a:cubicBezTo>
                  <a:cubicBezTo>
                    <a:pt x="105" y="0"/>
                    <a:pt x="105" y="0"/>
                    <a:pt x="105" y="0"/>
                  </a:cubicBezTo>
                  <a:cubicBezTo>
                    <a:pt x="47" y="0"/>
                    <a:pt x="0" y="47"/>
                    <a:pt x="0" y="105"/>
                  </a:cubicBezTo>
                  <a:cubicBezTo>
                    <a:pt x="0" y="498"/>
                    <a:pt x="0" y="498"/>
                    <a:pt x="0" y="498"/>
                  </a:cubicBezTo>
                  <a:cubicBezTo>
                    <a:pt x="351" y="498"/>
                    <a:pt x="351" y="498"/>
                    <a:pt x="351" y="498"/>
                  </a:cubicBezTo>
                  <a:cubicBezTo>
                    <a:pt x="351" y="494"/>
                    <a:pt x="351" y="494"/>
                    <a:pt x="351" y="494"/>
                  </a:cubicBezTo>
                  <a:cubicBezTo>
                    <a:pt x="347" y="494"/>
                    <a:pt x="347" y="494"/>
                    <a:pt x="347" y="494"/>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9" name="Freeform 15">
              <a:extLst>
                <a:ext uri="{FF2B5EF4-FFF2-40B4-BE49-F238E27FC236}">
                  <a16:creationId xmlns:a16="http://schemas.microsoft.com/office/drawing/2014/main" id="{D8B0637C-B645-41DD-B12A-ED40459D14D9}"/>
                </a:ext>
              </a:extLst>
            </p:cNvPr>
            <p:cNvSpPr>
              <a:spLocks/>
            </p:cNvSpPr>
            <p:nvPr/>
          </p:nvSpPr>
          <p:spPr bwMode="auto">
            <a:xfrm>
              <a:off x="3372732" y="2716740"/>
              <a:ext cx="802762" cy="926371"/>
            </a:xfrm>
            <a:custGeom>
              <a:avLst/>
              <a:gdLst>
                <a:gd name="T0" fmla="*/ 251 w 272"/>
                <a:gd name="T1" fmla="*/ 241 h 313"/>
                <a:gd name="T2" fmla="*/ 268 w 272"/>
                <a:gd name="T3" fmla="*/ 198 h 313"/>
                <a:gd name="T4" fmla="*/ 261 w 272"/>
                <a:gd name="T5" fmla="*/ 200 h 313"/>
                <a:gd name="T6" fmla="*/ 260 w 272"/>
                <a:gd name="T7" fmla="*/ 123 h 313"/>
                <a:gd name="T8" fmla="*/ 135 w 272"/>
                <a:gd name="T9" fmla="*/ 0 h 313"/>
                <a:gd name="T10" fmla="*/ 11 w 272"/>
                <a:gd name="T11" fmla="*/ 124 h 313"/>
                <a:gd name="T12" fmla="*/ 11 w 272"/>
                <a:gd name="T13" fmla="*/ 200 h 313"/>
                <a:gd name="T14" fmla="*/ 4 w 272"/>
                <a:gd name="T15" fmla="*/ 198 h 313"/>
                <a:gd name="T16" fmla="*/ 20 w 272"/>
                <a:gd name="T17" fmla="*/ 241 h 313"/>
                <a:gd name="T18" fmla="*/ 3 w 272"/>
                <a:gd name="T19" fmla="*/ 241 h 313"/>
                <a:gd name="T20" fmla="*/ 40 w 272"/>
                <a:gd name="T21" fmla="*/ 282 h 313"/>
                <a:gd name="T22" fmla="*/ 40 w 272"/>
                <a:gd name="T23" fmla="*/ 286 h 313"/>
                <a:gd name="T24" fmla="*/ 32 w 272"/>
                <a:gd name="T25" fmla="*/ 304 h 313"/>
                <a:gd name="T26" fmla="*/ 75 w 272"/>
                <a:gd name="T27" fmla="*/ 297 h 313"/>
                <a:gd name="T28" fmla="*/ 123 w 272"/>
                <a:gd name="T29" fmla="*/ 297 h 313"/>
                <a:gd name="T30" fmla="*/ 123 w 272"/>
                <a:gd name="T31" fmla="*/ 224 h 313"/>
                <a:gd name="T32" fmla="*/ 220 w 272"/>
                <a:gd name="T33" fmla="*/ 224 h 313"/>
                <a:gd name="T34" fmla="*/ 224 w 272"/>
                <a:gd name="T35" fmla="*/ 241 h 313"/>
                <a:gd name="T36" fmla="*/ 217 w 272"/>
                <a:gd name="T37" fmla="*/ 241 h 313"/>
                <a:gd name="T38" fmla="*/ 217 w 272"/>
                <a:gd name="T39" fmla="*/ 258 h 313"/>
                <a:gd name="T40" fmla="*/ 182 w 272"/>
                <a:gd name="T41" fmla="*/ 272 h 313"/>
                <a:gd name="T42" fmla="*/ 187 w 272"/>
                <a:gd name="T43" fmla="*/ 282 h 313"/>
                <a:gd name="T44" fmla="*/ 240 w 272"/>
                <a:gd name="T45" fmla="*/ 304 h 313"/>
                <a:gd name="T46" fmla="*/ 231 w 272"/>
                <a:gd name="T47" fmla="*/ 282 h 313"/>
                <a:gd name="T48" fmla="*/ 269 w 272"/>
                <a:gd name="T49" fmla="*/ 241 h 313"/>
                <a:gd name="T50" fmla="*/ 251 w 272"/>
                <a:gd name="T51" fmla="*/ 24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2" h="313">
                  <a:moveTo>
                    <a:pt x="251" y="241"/>
                  </a:moveTo>
                  <a:cubicBezTo>
                    <a:pt x="264" y="232"/>
                    <a:pt x="272" y="215"/>
                    <a:pt x="268" y="198"/>
                  </a:cubicBezTo>
                  <a:cubicBezTo>
                    <a:pt x="261" y="200"/>
                    <a:pt x="261" y="200"/>
                    <a:pt x="261" y="200"/>
                  </a:cubicBezTo>
                  <a:cubicBezTo>
                    <a:pt x="260" y="123"/>
                    <a:pt x="260" y="123"/>
                    <a:pt x="260" y="123"/>
                  </a:cubicBezTo>
                  <a:cubicBezTo>
                    <a:pt x="259" y="55"/>
                    <a:pt x="203" y="0"/>
                    <a:pt x="135" y="0"/>
                  </a:cubicBezTo>
                  <a:cubicBezTo>
                    <a:pt x="66" y="0"/>
                    <a:pt x="11" y="56"/>
                    <a:pt x="11" y="124"/>
                  </a:cubicBezTo>
                  <a:cubicBezTo>
                    <a:pt x="11" y="200"/>
                    <a:pt x="11" y="200"/>
                    <a:pt x="11" y="200"/>
                  </a:cubicBezTo>
                  <a:cubicBezTo>
                    <a:pt x="4" y="198"/>
                    <a:pt x="4" y="198"/>
                    <a:pt x="4" y="198"/>
                  </a:cubicBezTo>
                  <a:cubicBezTo>
                    <a:pt x="0" y="215"/>
                    <a:pt x="7" y="232"/>
                    <a:pt x="20" y="241"/>
                  </a:cubicBezTo>
                  <a:cubicBezTo>
                    <a:pt x="3" y="241"/>
                    <a:pt x="3" y="241"/>
                    <a:pt x="3" y="241"/>
                  </a:cubicBezTo>
                  <a:cubicBezTo>
                    <a:pt x="3" y="262"/>
                    <a:pt x="19" y="279"/>
                    <a:pt x="40" y="282"/>
                  </a:cubicBezTo>
                  <a:cubicBezTo>
                    <a:pt x="40" y="286"/>
                    <a:pt x="40" y="286"/>
                    <a:pt x="40" y="286"/>
                  </a:cubicBezTo>
                  <a:cubicBezTo>
                    <a:pt x="32" y="304"/>
                    <a:pt x="32" y="304"/>
                    <a:pt x="32" y="304"/>
                  </a:cubicBezTo>
                  <a:cubicBezTo>
                    <a:pt x="47" y="311"/>
                    <a:pt x="64" y="307"/>
                    <a:pt x="75" y="297"/>
                  </a:cubicBezTo>
                  <a:cubicBezTo>
                    <a:pt x="123" y="297"/>
                    <a:pt x="123" y="297"/>
                    <a:pt x="123" y="297"/>
                  </a:cubicBezTo>
                  <a:cubicBezTo>
                    <a:pt x="123" y="224"/>
                    <a:pt x="123" y="224"/>
                    <a:pt x="123" y="224"/>
                  </a:cubicBezTo>
                  <a:cubicBezTo>
                    <a:pt x="220" y="224"/>
                    <a:pt x="220" y="224"/>
                    <a:pt x="220" y="224"/>
                  </a:cubicBezTo>
                  <a:cubicBezTo>
                    <a:pt x="224" y="241"/>
                    <a:pt x="224" y="241"/>
                    <a:pt x="224" y="241"/>
                  </a:cubicBezTo>
                  <a:cubicBezTo>
                    <a:pt x="217" y="241"/>
                    <a:pt x="217" y="241"/>
                    <a:pt x="217" y="241"/>
                  </a:cubicBezTo>
                  <a:cubicBezTo>
                    <a:pt x="217" y="258"/>
                    <a:pt x="217" y="258"/>
                    <a:pt x="217" y="258"/>
                  </a:cubicBezTo>
                  <a:cubicBezTo>
                    <a:pt x="182" y="272"/>
                    <a:pt x="182" y="272"/>
                    <a:pt x="182" y="272"/>
                  </a:cubicBezTo>
                  <a:cubicBezTo>
                    <a:pt x="187" y="282"/>
                    <a:pt x="187" y="282"/>
                    <a:pt x="187" y="282"/>
                  </a:cubicBezTo>
                  <a:cubicBezTo>
                    <a:pt x="195" y="303"/>
                    <a:pt x="219" y="313"/>
                    <a:pt x="240" y="304"/>
                  </a:cubicBezTo>
                  <a:cubicBezTo>
                    <a:pt x="231" y="282"/>
                    <a:pt x="231" y="282"/>
                    <a:pt x="231" y="282"/>
                  </a:cubicBezTo>
                  <a:cubicBezTo>
                    <a:pt x="252" y="280"/>
                    <a:pt x="269" y="263"/>
                    <a:pt x="269" y="241"/>
                  </a:cubicBezTo>
                  <a:lnTo>
                    <a:pt x="251" y="241"/>
                  </a:lnTo>
                  <a:close/>
                </a:path>
              </a:pathLst>
            </a:custGeom>
            <a:solidFill>
              <a:schemeClr val="tx1">
                <a:lumMod val="85000"/>
              </a:schemeClr>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0" name="Freeform 16">
              <a:extLst>
                <a:ext uri="{FF2B5EF4-FFF2-40B4-BE49-F238E27FC236}">
                  <a16:creationId xmlns:a16="http://schemas.microsoft.com/office/drawing/2014/main" id="{DADD8382-0293-49A6-8B50-D7FB22EC9BE0}"/>
                </a:ext>
              </a:extLst>
            </p:cNvPr>
            <p:cNvSpPr>
              <a:spLocks/>
            </p:cNvSpPr>
            <p:nvPr/>
          </p:nvSpPr>
          <p:spPr bwMode="auto">
            <a:xfrm>
              <a:off x="3372732" y="2716740"/>
              <a:ext cx="802762" cy="926371"/>
            </a:xfrm>
            <a:custGeom>
              <a:avLst/>
              <a:gdLst>
                <a:gd name="T0" fmla="*/ 251 w 272"/>
                <a:gd name="T1" fmla="*/ 241 h 313"/>
                <a:gd name="T2" fmla="*/ 268 w 272"/>
                <a:gd name="T3" fmla="*/ 198 h 313"/>
                <a:gd name="T4" fmla="*/ 261 w 272"/>
                <a:gd name="T5" fmla="*/ 200 h 313"/>
                <a:gd name="T6" fmla="*/ 260 w 272"/>
                <a:gd name="T7" fmla="*/ 123 h 313"/>
                <a:gd name="T8" fmla="*/ 135 w 272"/>
                <a:gd name="T9" fmla="*/ 0 h 313"/>
                <a:gd name="T10" fmla="*/ 11 w 272"/>
                <a:gd name="T11" fmla="*/ 124 h 313"/>
                <a:gd name="T12" fmla="*/ 11 w 272"/>
                <a:gd name="T13" fmla="*/ 200 h 313"/>
                <a:gd name="T14" fmla="*/ 4 w 272"/>
                <a:gd name="T15" fmla="*/ 198 h 313"/>
                <a:gd name="T16" fmla="*/ 20 w 272"/>
                <a:gd name="T17" fmla="*/ 241 h 313"/>
                <a:gd name="T18" fmla="*/ 3 w 272"/>
                <a:gd name="T19" fmla="*/ 241 h 313"/>
                <a:gd name="T20" fmla="*/ 40 w 272"/>
                <a:gd name="T21" fmla="*/ 282 h 313"/>
                <a:gd name="T22" fmla="*/ 40 w 272"/>
                <a:gd name="T23" fmla="*/ 286 h 313"/>
                <a:gd name="T24" fmla="*/ 32 w 272"/>
                <a:gd name="T25" fmla="*/ 304 h 313"/>
                <a:gd name="T26" fmla="*/ 75 w 272"/>
                <a:gd name="T27" fmla="*/ 297 h 313"/>
                <a:gd name="T28" fmla="*/ 123 w 272"/>
                <a:gd name="T29" fmla="*/ 297 h 313"/>
                <a:gd name="T30" fmla="*/ 123 w 272"/>
                <a:gd name="T31" fmla="*/ 224 h 313"/>
                <a:gd name="T32" fmla="*/ 220 w 272"/>
                <a:gd name="T33" fmla="*/ 224 h 313"/>
                <a:gd name="T34" fmla="*/ 224 w 272"/>
                <a:gd name="T35" fmla="*/ 241 h 313"/>
                <a:gd name="T36" fmla="*/ 217 w 272"/>
                <a:gd name="T37" fmla="*/ 241 h 313"/>
                <a:gd name="T38" fmla="*/ 217 w 272"/>
                <a:gd name="T39" fmla="*/ 258 h 313"/>
                <a:gd name="T40" fmla="*/ 182 w 272"/>
                <a:gd name="T41" fmla="*/ 272 h 313"/>
                <a:gd name="T42" fmla="*/ 187 w 272"/>
                <a:gd name="T43" fmla="*/ 282 h 313"/>
                <a:gd name="T44" fmla="*/ 240 w 272"/>
                <a:gd name="T45" fmla="*/ 304 h 313"/>
                <a:gd name="T46" fmla="*/ 231 w 272"/>
                <a:gd name="T47" fmla="*/ 282 h 313"/>
                <a:gd name="T48" fmla="*/ 269 w 272"/>
                <a:gd name="T49" fmla="*/ 241 h 313"/>
                <a:gd name="T50" fmla="*/ 251 w 272"/>
                <a:gd name="T51" fmla="*/ 24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2" h="313">
                  <a:moveTo>
                    <a:pt x="251" y="241"/>
                  </a:moveTo>
                  <a:cubicBezTo>
                    <a:pt x="264" y="232"/>
                    <a:pt x="272" y="215"/>
                    <a:pt x="268" y="198"/>
                  </a:cubicBezTo>
                  <a:cubicBezTo>
                    <a:pt x="261" y="200"/>
                    <a:pt x="261" y="200"/>
                    <a:pt x="261" y="200"/>
                  </a:cubicBezTo>
                  <a:cubicBezTo>
                    <a:pt x="260" y="123"/>
                    <a:pt x="260" y="123"/>
                    <a:pt x="260" y="123"/>
                  </a:cubicBezTo>
                  <a:cubicBezTo>
                    <a:pt x="259" y="55"/>
                    <a:pt x="203" y="0"/>
                    <a:pt x="135" y="0"/>
                  </a:cubicBezTo>
                  <a:cubicBezTo>
                    <a:pt x="66" y="0"/>
                    <a:pt x="11" y="56"/>
                    <a:pt x="11" y="124"/>
                  </a:cubicBezTo>
                  <a:cubicBezTo>
                    <a:pt x="11" y="200"/>
                    <a:pt x="11" y="200"/>
                    <a:pt x="11" y="200"/>
                  </a:cubicBezTo>
                  <a:cubicBezTo>
                    <a:pt x="4" y="198"/>
                    <a:pt x="4" y="198"/>
                    <a:pt x="4" y="198"/>
                  </a:cubicBezTo>
                  <a:cubicBezTo>
                    <a:pt x="0" y="215"/>
                    <a:pt x="7" y="232"/>
                    <a:pt x="20" y="241"/>
                  </a:cubicBezTo>
                  <a:cubicBezTo>
                    <a:pt x="3" y="241"/>
                    <a:pt x="3" y="241"/>
                    <a:pt x="3" y="241"/>
                  </a:cubicBezTo>
                  <a:cubicBezTo>
                    <a:pt x="3" y="262"/>
                    <a:pt x="19" y="279"/>
                    <a:pt x="40" y="282"/>
                  </a:cubicBezTo>
                  <a:cubicBezTo>
                    <a:pt x="40" y="286"/>
                    <a:pt x="40" y="286"/>
                    <a:pt x="40" y="286"/>
                  </a:cubicBezTo>
                  <a:cubicBezTo>
                    <a:pt x="32" y="304"/>
                    <a:pt x="32" y="304"/>
                    <a:pt x="32" y="304"/>
                  </a:cubicBezTo>
                  <a:cubicBezTo>
                    <a:pt x="47" y="311"/>
                    <a:pt x="64" y="307"/>
                    <a:pt x="75" y="297"/>
                  </a:cubicBezTo>
                  <a:cubicBezTo>
                    <a:pt x="123" y="297"/>
                    <a:pt x="123" y="297"/>
                    <a:pt x="123" y="297"/>
                  </a:cubicBezTo>
                  <a:cubicBezTo>
                    <a:pt x="123" y="224"/>
                    <a:pt x="123" y="224"/>
                    <a:pt x="123" y="224"/>
                  </a:cubicBezTo>
                  <a:cubicBezTo>
                    <a:pt x="220" y="224"/>
                    <a:pt x="220" y="224"/>
                    <a:pt x="220" y="224"/>
                  </a:cubicBezTo>
                  <a:cubicBezTo>
                    <a:pt x="224" y="241"/>
                    <a:pt x="224" y="241"/>
                    <a:pt x="224" y="241"/>
                  </a:cubicBezTo>
                  <a:cubicBezTo>
                    <a:pt x="217" y="241"/>
                    <a:pt x="217" y="241"/>
                    <a:pt x="217" y="241"/>
                  </a:cubicBezTo>
                  <a:cubicBezTo>
                    <a:pt x="217" y="258"/>
                    <a:pt x="217" y="258"/>
                    <a:pt x="217" y="258"/>
                  </a:cubicBezTo>
                  <a:cubicBezTo>
                    <a:pt x="182" y="272"/>
                    <a:pt x="182" y="272"/>
                    <a:pt x="182" y="272"/>
                  </a:cubicBezTo>
                  <a:cubicBezTo>
                    <a:pt x="187" y="282"/>
                    <a:pt x="187" y="282"/>
                    <a:pt x="187" y="282"/>
                  </a:cubicBezTo>
                  <a:cubicBezTo>
                    <a:pt x="195" y="303"/>
                    <a:pt x="219" y="313"/>
                    <a:pt x="240" y="304"/>
                  </a:cubicBezTo>
                  <a:cubicBezTo>
                    <a:pt x="231" y="282"/>
                    <a:pt x="231" y="282"/>
                    <a:pt x="231" y="282"/>
                  </a:cubicBezTo>
                  <a:cubicBezTo>
                    <a:pt x="252" y="280"/>
                    <a:pt x="269" y="263"/>
                    <a:pt x="269" y="241"/>
                  </a:cubicBezTo>
                  <a:lnTo>
                    <a:pt x="251" y="241"/>
                  </a:ln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1" name="Freeform 23">
              <a:extLst>
                <a:ext uri="{FF2B5EF4-FFF2-40B4-BE49-F238E27FC236}">
                  <a16:creationId xmlns:a16="http://schemas.microsoft.com/office/drawing/2014/main" id="{5CD4639A-1087-46E5-B13B-83163852C6A8}"/>
                </a:ext>
              </a:extLst>
            </p:cNvPr>
            <p:cNvSpPr>
              <a:spLocks/>
            </p:cNvSpPr>
            <p:nvPr/>
          </p:nvSpPr>
          <p:spPr bwMode="auto">
            <a:xfrm>
              <a:off x="3430985" y="3285066"/>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rgbClr val="FFF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2" name="Freeform 25">
              <a:extLst>
                <a:ext uri="{FF2B5EF4-FFF2-40B4-BE49-F238E27FC236}">
                  <a16:creationId xmlns:a16="http://schemas.microsoft.com/office/drawing/2014/main" id="{6C5B0D4D-2A07-4317-9179-14A6F36E4B10}"/>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3" name="Freeform 26">
              <a:extLst>
                <a:ext uri="{FF2B5EF4-FFF2-40B4-BE49-F238E27FC236}">
                  <a16:creationId xmlns:a16="http://schemas.microsoft.com/office/drawing/2014/main" id="{6BFACDDB-3C8C-47ED-A564-BC5CB36D2E20}"/>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4" name="Freeform 27">
              <a:extLst>
                <a:ext uri="{FF2B5EF4-FFF2-40B4-BE49-F238E27FC236}">
                  <a16:creationId xmlns:a16="http://schemas.microsoft.com/office/drawing/2014/main" id="{37BC6032-81DE-4876-A90F-32E7F17AAADF}"/>
                </a:ext>
              </a:extLst>
            </p:cNvPr>
            <p:cNvSpPr>
              <a:spLocks/>
            </p:cNvSpPr>
            <p:nvPr/>
          </p:nvSpPr>
          <p:spPr bwMode="auto">
            <a:xfrm>
              <a:off x="3567384" y="3675791"/>
              <a:ext cx="58253" cy="45466"/>
            </a:xfrm>
            <a:custGeom>
              <a:avLst/>
              <a:gdLst>
                <a:gd name="T0" fmla="*/ 20 w 20"/>
                <a:gd name="T1" fmla="*/ 15 h 15"/>
                <a:gd name="T2" fmla="*/ 0 w 20"/>
                <a:gd name="T3" fmla="*/ 15 h 15"/>
                <a:gd name="T4" fmla="*/ 0 w 20"/>
                <a:gd name="T5" fmla="*/ 6 h 15"/>
                <a:gd name="T6" fmla="*/ 6 w 20"/>
                <a:gd name="T7" fmla="*/ 0 h 15"/>
                <a:gd name="T8" fmla="*/ 20 w 20"/>
                <a:gd name="T9" fmla="*/ 0 h 15"/>
                <a:gd name="T10" fmla="*/ 2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20" y="15"/>
                  </a:moveTo>
                  <a:cubicBezTo>
                    <a:pt x="0" y="15"/>
                    <a:pt x="0" y="15"/>
                    <a:pt x="0" y="15"/>
                  </a:cubicBezTo>
                  <a:cubicBezTo>
                    <a:pt x="0" y="6"/>
                    <a:pt x="0" y="6"/>
                    <a:pt x="0" y="6"/>
                  </a:cubicBezTo>
                  <a:cubicBezTo>
                    <a:pt x="0" y="3"/>
                    <a:pt x="3" y="0"/>
                    <a:pt x="6" y="0"/>
                  </a:cubicBezTo>
                  <a:cubicBezTo>
                    <a:pt x="20" y="0"/>
                    <a:pt x="20" y="0"/>
                    <a:pt x="20" y="0"/>
                  </a:cubicBezTo>
                  <a:lnTo>
                    <a:pt x="20" y="15"/>
                  </a:lnTo>
                  <a:close/>
                </a:path>
              </a:pathLst>
            </a:custGeom>
            <a:solidFill>
              <a:srgbClr val="F7F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5" name="Freeform 28">
              <a:extLst>
                <a:ext uri="{FF2B5EF4-FFF2-40B4-BE49-F238E27FC236}">
                  <a16:creationId xmlns:a16="http://schemas.microsoft.com/office/drawing/2014/main" id="{CB3CC356-68DE-42A4-810C-4B284DEF1AA0}"/>
                </a:ext>
              </a:extLst>
            </p:cNvPr>
            <p:cNvSpPr>
              <a:spLocks/>
            </p:cNvSpPr>
            <p:nvPr/>
          </p:nvSpPr>
          <p:spPr bwMode="auto">
            <a:xfrm>
              <a:off x="3567384" y="3675791"/>
              <a:ext cx="58253" cy="45466"/>
            </a:xfrm>
            <a:custGeom>
              <a:avLst/>
              <a:gdLst>
                <a:gd name="T0" fmla="*/ 20 w 20"/>
                <a:gd name="T1" fmla="*/ 15 h 15"/>
                <a:gd name="T2" fmla="*/ 0 w 20"/>
                <a:gd name="T3" fmla="*/ 15 h 15"/>
                <a:gd name="T4" fmla="*/ 0 w 20"/>
                <a:gd name="T5" fmla="*/ 6 h 15"/>
                <a:gd name="T6" fmla="*/ 6 w 20"/>
                <a:gd name="T7" fmla="*/ 0 h 15"/>
                <a:gd name="T8" fmla="*/ 20 w 20"/>
                <a:gd name="T9" fmla="*/ 0 h 15"/>
                <a:gd name="T10" fmla="*/ 2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20" y="15"/>
                  </a:moveTo>
                  <a:cubicBezTo>
                    <a:pt x="0" y="15"/>
                    <a:pt x="0" y="15"/>
                    <a:pt x="0" y="15"/>
                  </a:cubicBezTo>
                  <a:cubicBezTo>
                    <a:pt x="0" y="6"/>
                    <a:pt x="0" y="6"/>
                    <a:pt x="0" y="6"/>
                  </a:cubicBezTo>
                  <a:cubicBezTo>
                    <a:pt x="0" y="3"/>
                    <a:pt x="3" y="0"/>
                    <a:pt x="6" y="0"/>
                  </a:cubicBezTo>
                  <a:cubicBezTo>
                    <a:pt x="20" y="0"/>
                    <a:pt x="20" y="0"/>
                    <a:pt x="20" y="0"/>
                  </a:cubicBezTo>
                  <a:lnTo>
                    <a:pt x="20" y="15"/>
                  </a:lnTo>
                  <a:close/>
                </a:path>
              </a:pathLst>
            </a:custGeom>
            <a:solidFill>
              <a:schemeClr val="tx1">
                <a:lumMod val="95000"/>
              </a:schemeClr>
            </a:solidFill>
            <a:ln w="254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6" name="Freeform 29">
              <a:extLst>
                <a:ext uri="{FF2B5EF4-FFF2-40B4-BE49-F238E27FC236}">
                  <a16:creationId xmlns:a16="http://schemas.microsoft.com/office/drawing/2014/main" id="{17AE552E-5759-4B2C-8AA0-DF21370B2278}"/>
                </a:ext>
              </a:extLst>
            </p:cNvPr>
            <p:cNvSpPr>
              <a:spLocks/>
            </p:cNvSpPr>
            <p:nvPr/>
          </p:nvSpPr>
          <p:spPr bwMode="auto">
            <a:xfrm>
              <a:off x="3625638" y="3628903"/>
              <a:ext cx="295530" cy="112245"/>
            </a:xfrm>
            <a:custGeom>
              <a:avLst/>
              <a:gdLst>
                <a:gd name="T0" fmla="*/ 100 w 100"/>
                <a:gd name="T1" fmla="*/ 0 h 38"/>
                <a:gd name="T2" fmla="*/ 100 w 100"/>
                <a:gd name="T3" fmla="*/ 29 h 38"/>
                <a:gd name="T4" fmla="*/ 59 w 100"/>
                <a:gd name="T5" fmla="*/ 38 h 38"/>
                <a:gd name="T6" fmla="*/ 41 w 100"/>
                <a:gd name="T7" fmla="*/ 38 h 38"/>
                <a:gd name="T8" fmla="*/ 0 w 100"/>
                <a:gd name="T9" fmla="*/ 29 h 38"/>
                <a:gd name="T10" fmla="*/ 0 w 100"/>
                <a:gd name="T11" fmla="*/ 0 h 38"/>
                <a:gd name="T12" fmla="*/ 100 w 100"/>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100" h="38">
                  <a:moveTo>
                    <a:pt x="100" y="0"/>
                  </a:moveTo>
                  <a:cubicBezTo>
                    <a:pt x="100" y="29"/>
                    <a:pt x="100" y="29"/>
                    <a:pt x="100" y="29"/>
                  </a:cubicBezTo>
                  <a:cubicBezTo>
                    <a:pt x="87" y="35"/>
                    <a:pt x="73" y="38"/>
                    <a:pt x="59" y="38"/>
                  </a:cubicBezTo>
                  <a:cubicBezTo>
                    <a:pt x="41" y="38"/>
                    <a:pt x="41" y="38"/>
                    <a:pt x="41" y="38"/>
                  </a:cubicBezTo>
                  <a:cubicBezTo>
                    <a:pt x="26" y="38"/>
                    <a:pt x="12" y="35"/>
                    <a:pt x="0" y="29"/>
                  </a:cubicBezTo>
                  <a:cubicBezTo>
                    <a:pt x="0" y="0"/>
                    <a:pt x="0" y="0"/>
                    <a:pt x="0" y="0"/>
                  </a:cubicBezTo>
                  <a:lnTo>
                    <a:pt x="10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7" name="Freeform 30">
              <a:extLst>
                <a:ext uri="{FF2B5EF4-FFF2-40B4-BE49-F238E27FC236}">
                  <a16:creationId xmlns:a16="http://schemas.microsoft.com/office/drawing/2014/main" id="{2168E082-8904-4F77-BB59-71E308B071E8}"/>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8" name="Freeform 31">
              <a:extLst>
                <a:ext uri="{FF2B5EF4-FFF2-40B4-BE49-F238E27FC236}">
                  <a16:creationId xmlns:a16="http://schemas.microsoft.com/office/drawing/2014/main" id="{B519781D-3774-4FF2-8B2D-E02A1E26115E}"/>
                </a:ext>
              </a:extLst>
            </p:cNvPr>
            <p:cNvSpPr>
              <a:spLocks/>
            </p:cNvSpPr>
            <p:nvPr/>
          </p:nvSpPr>
          <p:spPr bwMode="auto">
            <a:xfrm>
              <a:off x="3463664" y="2983853"/>
              <a:ext cx="619476" cy="691938"/>
            </a:xfrm>
            <a:custGeom>
              <a:avLst/>
              <a:gdLst>
                <a:gd name="T0" fmla="*/ 109 w 210"/>
                <a:gd name="T1" fmla="*/ 234 h 234"/>
                <a:gd name="T2" fmla="*/ 101 w 210"/>
                <a:gd name="T3" fmla="*/ 234 h 234"/>
                <a:gd name="T4" fmla="*/ 0 w 210"/>
                <a:gd name="T5" fmla="*/ 132 h 234"/>
                <a:gd name="T6" fmla="*/ 0 w 210"/>
                <a:gd name="T7" fmla="*/ 58 h 234"/>
                <a:gd name="T8" fmla="*/ 58 w 210"/>
                <a:gd name="T9" fmla="*/ 0 h 234"/>
                <a:gd name="T10" fmla="*/ 157 w 210"/>
                <a:gd name="T11" fmla="*/ 0 h 234"/>
                <a:gd name="T12" fmla="*/ 210 w 210"/>
                <a:gd name="T13" fmla="*/ 53 h 234"/>
                <a:gd name="T14" fmla="*/ 210 w 210"/>
                <a:gd name="T15" fmla="*/ 132 h 234"/>
                <a:gd name="T16" fmla="*/ 109 w 210"/>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7" y="0"/>
                    <a:pt x="157" y="0"/>
                    <a:pt x="157" y="0"/>
                  </a:cubicBezTo>
                  <a:cubicBezTo>
                    <a:pt x="187" y="0"/>
                    <a:pt x="210" y="24"/>
                    <a:pt x="210" y="53"/>
                  </a:cubicBezTo>
                  <a:cubicBezTo>
                    <a:pt x="210" y="132"/>
                    <a:pt x="210" y="132"/>
                    <a:pt x="210" y="132"/>
                  </a:cubicBezTo>
                  <a:cubicBezTo>
                    <a:pt x="210" y="188"/>
                    <a:pt x="165" y="234"/>
                    <a:pt x="109" y="234"/>
                  </a:cubicBezTo>
                  <a:close/>
                </a:path>
              </a:pathLst>
            </a:custGeom>
            <a:solidFill>
              <a:srgbClr val="999A98"/>
            </a:solidFill>
            <a:ln w="1905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9" name="Freeform 32">
              <a:extLst>
                <a:ext uri="{FF2B5EF4-FFF2-40B4-BE49-F238E27FC236}">
                  <a16:creationId xmlns:a16="http://schemas.microsoft.com/office/drawing/2014/main" id="{493E215C-5834-4542-A989-996EAC0E04FD}"/>
                </a:ext>
              </a:extLst>
            </p:cNvPr>
            <p:cNvSpPr>
              <a:spLocks/>
            </p:cNvSpPr>
            <p:nvPr/>
          </p:nvSpPr>
          <p:spPr bwMode="auto">
            <a:xfrm>
              <a:off x="3463664" y="2983853"/>
              <a:ext cx="619476" cy="691938"/>
            </a:xfrm>
            <a:custGeom>
              <a:avLst/>
              <a:gdLst>
                <a:gd name="T0" fmla="*/ 109 w 210"/>
                <a:gd name="T1" fmla="*/ 234 h 234"/>
                <a:gd name="T2" fmla="*/ 101 w 210"/>
                <a:gd name="T3" fmla="*/ 234 h 234"/>
                <a:gd name="T4" fmla="*/ 0 w 210"/>
                <a:gd name="T5" fmla="*/ 132 h 234"/>
                <a:gd name="T6" fmla="*/ 0 w 210"/>
                <a:gd name="T7" fmla="*/ 58 h 234"/>
                <a:gd name="T8" fmla="*/ 58 w 210"/>
                <a:gd name="T9" fmla="*/ 0 h 234"/>
                <a:gd name="T10" fmla="*/ 157 w 210"/>
                <a:gd name="T11" fmla="*/ 0 h 234"/>
                <a:gd name="T12" fmla="*/ 210 w 210"/>
                <a:gd name="T13" fmla="*/ 53 h 234"/>
                <a:gd name="T14" fmla="*/ 210 w 210"/>
                <a:gd name="T15" fmla="*/ 132 h 234"/>
                <a:gd name="T16" fmla="*/ 109 w 210"/>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7" y="0"/>
                    <a:pt x="157" y="0"/>
                    <a:pt x="157" y="0"/>
                  </a:cubicBezTo>
                  <a:cubicBezTo>
                    <a:pt x="187" y="0"/>
                    <a:pt x="210" y="24"/>
                    <a:pt x="210" y="53"/>
                  </a:cubicBezTo>
                  <a:cubicBezTo>
                    <a:pt x="210" y="132"/>
                    <a:pt x="210" y="132"/>
                    <a:pt x="210" y="132"/>
                  </a:cubicBezTo>
                  <a:cubicBezTo>
                    <a:pt x="210" y="188"/>
                    <a:pt x="165" y="234"/>
                    <a:pt x="109" y="234"/>
                  </a:cubicBezTo>
                  <a:close/>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0" name="Freeform 34">
              <a:extLst>
                <a:ext uri="{FF2B5EF4-FFF2-40B4-BE49-F238E27FC236}">
                  <a16:creationId xmlns:a16="http://schemas.microsoft.com/office/drawing/2014/main" id="{D83CE8C5-273F-460E-9F39-9FD35802A616}"/>
                </a:ext>
              </a:extLst>
            </p:cNvPr>
            <p:cNvSpPr>
              <a:spLocks/>
            </p:cNvSpPr>
            <p:nvPr/>
          </p:nvSpPr>
          <p:spPr bwMode="auto">
            <a:xfrm>
              <a:off x="3764877" y="3258071"/>
              <a:ext cx="46888" cy="154869"/>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7"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1" name="Freeform 35">
              <a:extLst>
                <a:ext uri="{FF2B5EF4-FFF2-40B4-BE49-F238E27FC236}">
                  <a16:creationId xmlns:a16="http://schemas.microsoft.com/office/drawing/2014/main" id="{45A6EC50-A53B-43A4-9C42-FC3C853A8A8A}"/>
                </a:ext>
              </a:extLst>
            </p:cNvPr>
            <p:cNvSpPr>
              <a:spLocks/>
            </p:cNvSpPr>
            <p:nvPr/>
          </p:nvSpPr>
          <p:spPr bwMode="auto">
            <a:xfrm>
              <a:off x="3844443" y="3164297"/>
              <a:ext cx="161973" cy="19892"/>
            </a:xfrm>
            <a:custGeom>
              <a:avLst/>
              <a:gdLst>
                <a:gd name="T0" fmla="*/ 52 w 55"/>
                <a:gd name="T1" fmla="*/ 7 h 7"/>
                <a:gd name="T2" fmla="*/ 4 w 55"/>
                <a:gd name="T3" fmla="*/ 7 h 7"/>
                <a:gd name="T4" fmla="*/ 0 w 55"/>
                <a:gd name="T5" fmla="*/ 4 h 7"/>
                <a:gd name="T6" fmla="*/ 0 w 55"/>
                <a:gd name="T7" fmla="*/ 4 h 7"/>
                <a:gd name="T8" fmla="*/ 4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4" y="7"/>
                    <a:pt x="4" y="7"/>
                    <a:pt x="4" y="7"/>
                  </a:cubicBezTo>
                  <a:cubicBezTo>
                    <a:pt x="2" y="7"/>
                    <a:pt x="0" y="6"/>
                    <a:pt x="0" y="4"/>
                  </a:cubicBezTo>
                  <a:cubicBezTo>
                    <a:pt x="0" y="4"/>
                    <a:pt x="0" y="4"/>
                    <a:pt x="0" y="4"/>
                  </a:cubicBezTo>
                  <a:cubicBezTo>
                    <a:pt x="0" y="2"/>
                    <a:pt x="2" y="0"/>
                    <a:pt x="4" y="0"/>
                  </a:cubicBezTo>
                  <a:cubicBezTo>
                    <a:pt x="52" y="0"/>
                    <a:pt x="52" y="0"/>
                    <a:pt x="52" y="0"/>
                  </a:cubicBezTo>
                  <a:cubicBezTo>
                    <a:pt x="54" y="0"/>
                    <a:pt x="55" y="2"/>
                    <a:pt x="55" y="4"/>
                  </a:cubicBezTo>
                  <a:cubicBezTo>
                    <a:pt x="55" y="4"/>
                    <a:pt x="55" y="4"/>
                    <a:pt x="55" y="4"/>
                  </a:cubicBezTo>
                  <a:cubicBezTo>
                    <a:pt x="55" y="6"/>
                    <a:pt x="54" y="7"/>
                    <a:pt x="52" y="7"/>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2" name="Freeform 36">
              <a:extLst>
                <a:ext uri="{FF2B5EF4-FFF2-40B4-BE49-F238E27FC236}">
                  <a16:creationId xmlns:a16="http://schemas.microsoft.com/office/drawing/2014/main" id="{21224239-F6B3-48BC-A77C-C6F9A2B7CC92}"/>
                </a:ext>
              </a:extLst>
            </p:cNvPr>
            <p:cNvSpPr>
              <a:spLocks/>
            </p:cNvSpPr>
            <p:nvPr/>
          </p:nvSpPr>
          <p:spPr bwMode="auto">
            <a:xfrm>
              <a:off x="3844443" y="3164297"/>
              <a:ext cx="161973" cy="19892"/>
            </a:xfrm>
            <a:custGeom>
              <a:avLst/>
              <a:gdLst>
                <a:gd name="T0" fmla="*/ 52 w 55"/>
                <a:gd name="T1" fmla="*/ 7 h 7"/>
                <a:gd name="T2" fmla="*/ 4 w 55"/>
                <a:gd name="T3" fmla="*/ 7 h 7"/>
                <a:gd name="T4" fmla="*/ 0 w 55"/>
                <a:gd name="T5" fmla="*/ 4 h 7"/>
                <a:gd name="T6" fmla="*/ 0 w 55"/>
                <a:gd name="T7" fmla="*/ 4 h 7"/>
                <a:gd name="T8" fmla="*/ 4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4" y="7"/>
                    <a:pt x="4" y="7"/>
                    <a:pt x="4" y="7"/>
                  </a:cubicBezTo>
                  <a:cubicBezTo>
                    <a:pt x="2" y="7"/>
                    <a:pt x="0" y="6"/>
                    <a:pt x="0" y="4"/>
                  </a:cubicBezTo>
                  <a:cubicBezTo>
                    <a:pt x="0" y="4"/>
                    <a:pt x="0" y="4"/>
                    <a:pt x="0" y="4"/>
                  </a:cubicBezTo>
                  <a:cubicBezTo>
                    <a:pt x="0" y="2"/>
                    <a:pt x="2" y="0"/>
                    <a:pt x="4" y="0"/>
                  </a:cubicBezTo>
                  <a:cubicBezTo>
                    <a:pt x="52" y="0"/>
                    <a:pt x="52" y="0"/>
                    <a:pt x="52" y="0"/>
                  </a:cubicBezTo>
                  <a:cubicBezTo>
                    <a:pt x="54" y="0"/>
                    <a:pt x="55" y="2"/>
                    <a:pt x="55" y="4"/>
                  </a:cubicBezTo>
                  <a:cubicBezTo>
                    <a:pt x="55" y="4"/>
                    <a:pt x="55" y="4"/>
                    <a:pt x="55" y="4"/>
                  </a:cubicBezTo>
                  <a:cubicBezTo>
                    <a:pt x="55" y="6"/>
                    <a:pt x="54" y="7"/>
                    <a:pt x="52" y="7"/>
                  </a:cubicBezTo>
                  <a:close/>
                </a:path>
              </a:pathLst>
            </a:custGeom>
            <a:solidFill>
              <a:schemeClr val="tx1"/>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3" name="Freeform 38">
              <a:extLst>
                <a:ext uri="{FF2B5EF4-FFF2-40B4-BE49-F238E27FC236}">
                  <a16:creationId xmlns:a16="http://schemas.microsoft.com/office/drawing/2014/main" id="{E46E9824-9213-4231-B709-93CE2913AD5E}"/>
                </a:ext>
              </a:extLst>
            </p:cNvPr>
            <p:cNvSpPr>
              <a:spLocks/>
            </p:cNvSpPr>
            <p:nvPr/>
          </p:nvSpPr>
          <p:spPr bwMode="auto">
            <a:xfrm>
              <a:off x="3546071" y="3164297"/>
              <a:ext cx="163393" cy="19892"/>
            </a:xfrm>
            <a:custGeom>
              <a:avLst/>
              <a:gdLst>
                <a:gd name="T0" fmla="*/ 52 w 55"/>
                <a:gd name="T1" fmla="*/ 7 h 7"/>
                <a:gd name="T2" fmla="*/ 3 w 55"/>
                <a:gd name="T3" fmla="*/ 7 h 7"/>
                <a:gd name="T4" fmla="*/ 0 w 55"/>
                <a:gd name="T5" fmla="*/ 4 h 7"/>
                <a:gd name="T6" fmla="*/ 0 w 55"/>
                <a:gd name="T7" fmla="*/ 4 h 7"/>
                <a:gd name="T8" fmla="*/ 3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1" y="7"/>
                    <a:pt x="0" y="6"/>
                    <a:pt x="0" y="4"/>
                  </a:cubicBezTo>
                  <a:cubicBezTo>
                    <a:pt x="0" y="4"/>
                    <a:pt x="0" y="4"/>
                    <a:pt x="0" y="4"/>
                  </a:cubicBezTo>
                  <a:cubicBezTo>
                    <a:pt x="0" y="2"/>
                    <a:pt x="1" y="0"/>
                    <a:pt x="3" y="0"/>
                  </a:cubicBezTo>
                  <a:cubicBezTo>
                    <a:pt x="52" y="0"/>
                    <a:pt x="52" y="0"/>
                    <a:pt x="52" y="0"/>
                  </a:cubicBezTo>
                  <a:cubicBezTo>
                    <a:pt x="53" y="0"/>
                    <a:pt x="55" y="2"/>
                    <a:pt x="55" y="4"/>
                  </a:cubicBezTo>
                  <a:cubicBezTo>
                    <a:pt x="55" y="4"/>
                    <a:pt x="55" y="4"/>
                    <a:pt x="55" y="4"/>
                  </a:cubicBezTo>
                  <a:cubicBezTo>
                    <a:pt x="55" y="6"/>
                    <a:pt x="53" y="7"/>
                    <a:pt x="52" y="7"/>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4" name="Freeform 39">
              <a:extLst>
                <a:ext uri="{FF2B5EF4-FFF2-40B4-BE49-F238E27FC236}">
                  <a16:creationId xmlns:a16="http://schemas.microsoft.com/office/drawing/2014/main" id="{D5874F55-D7CD-4AAE-8833-70DEDB4858DB}"/>
                </a:ext>
              </a:extLst>
            </p:cNvPr>
            <p:cNvSpPr>
              <a:spLocks/>
            </p:cNvSpPr>
            <p:nvPr/>
          </p:nvSpPr>
          <p:spPr bwMode="auto">
            <a:xfrm>
              <a:off x="3546071" y="3164297"/>
              <a:ext cx="163393" cy="19892"/>
            </a:xfrm>
            <a:custGeom>
              <a:avLst/>
              <a:gdLst>
                <a:gd name="T0" fmla="*/ 52 w 55"/>
                <a:gd name="T1" fmla="*/ 7 h 7"/>
                <a:gd name="T2" fmla="*/ 3 w 55"/>
                <a:gd name="T3" fmla="*/ 7 h 7"/>
                <a:gd name="T4" fmla="*/ 0 w 55"/>
                <a:gd name="T5" fmla="*/ 4 h 7"/>
                <a:gd name="T6" fmla="*/ 0 w 55"/>
                <a:gd name="T7" fmla="*/ 4 h 7"/>
                <a:gd name="T8" fmla="*/ 3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1" y="7"/>
                    <a:pt x="0" y="6"/>
                    <a:pt x="0" y="4"/>
                  </a:cubicBezTo>
                  <a:cubicBezTo>
                    <a:pt x="0" y="4"/>
                    <a:pt x="0" y="4"/>
                    <a:pt x="0" y="4"/>
                  </a:cubicBezTo>
                  <a:cubicBezTo>
                    <a:pt x="0" y="2"/>
                    <a:pt x="1" y="0"/>
                    <a:pt x="3" y="0"/>
                  </a:cubicBezTo>
                  <a:cubicBezTo>
                    <a:pt x="52" y="0"/>
                    <a:pt x="52" y="0"/>
                    <a:pt x="52" y="0"/>
                  </a:cubicBezTo>
                  <a:cubicBezTo>
                    <a:pt x="53" y="0"/>
                    <a:pt x="55" y="2"/>
                    <a:pt x="55" y="4"/>
                  </a:cubicBezTo>
                  <a:cubicBezTo>
                    <a:pt x="55" y="4"/>
                    <a:pt x="55" y="4"/>
                    <a:pt x="55" y="4"/>
                  </a:cubicBezTo>
                  <a:cubicBezTo>
                    <a:pt x="55" y="6"/>
                    <a:pt x="53" y="7"/>
                    <a:pt x="52" y="7"/>
                  </a:cubicBezTo>
                  <a:close/>
                </a:path>
              </a:pathLst>
            </a:custGeom>
            <a:solidFill>
              <a:schemeClr val="tx1"/>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5" name="Freeform 41">
              <a:extLst>
                <a:ext uri="{FF2B5EF4-FFF2-40B4-BE49-F238E27FC236}">
                  <a16:creationId xmlns:a16="http://schemas.microsoft.com/office/drawing/2014/main" id="{94D6F95C-E0E6-4685-9D0E-73DDB9D90DB1}"/>
                </a:ext>
              </a:extLst>
            </p:cNvPr>
            <p:cNvSpPr>
              <a:spLocks/>
            </p:cNvSpPr>
            <p:nvPr/>
          </p:nvSpPr>
          <p:spPr bwMode="auto">
            <a:xfrm>
              <a:off x="3699519" y="3478297"/>
              <a:ext cx="147765" cy="85249"/>
            </a:xfrm>
            <a:custGeom>
              <a:avLst/>
              <a:gdLst>
                <a:gd name="T0" fmla="*/ 26 w 50"/>
                <a:gd name="T1" fmla="*/ 29 h 29"/>
                <a:gd name="T2" fmla="*/ 24 w 50"/>
                <a:gd name="T3" fmla="*/ 29 h 29"/>
                <a:gd name="T4" fmla="*/ 0 w 50"/>
                <a:gd name="T5" fmla="*/ 5 h 29"/>
                <a:gd name="T6" fmla="*/ 0 w 50"/>
                <a:gd name="T7" fmla="*/ 0 h 29"/>
                <a:gd name="T8" fmla="*/ 50 w 50"/>
                <a:gd name="T9" fmla="*/ 0 h 29"/>
                <a:gd name="T10" fmla="*/ 50 w 50"/>
                <a:gd name="T11" fmla="*/ 5 h 29"/>
                <a:gd name="T12" fmla="*/ 26 w 5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0" h="29">
                  <a:moveTo>
                    <a:pt x="26" y="29"/>
                  </a:moveTo>
                  <a:cubicBezTo>
                    <a:pt x="24" y="29"/>
                    <a:pt x="24" y="29"/>
                    <a:pt x="24" y="29"/>
                  </a:cubicBezTo>
                  <a:cubicBezTo>
                    <a:pt x="11" y="29"/>
                    <a:pt x="0" y="18"/>
                    <a:pt x="0" y="5"/>
                  </a:cubicBezTo>
                  <a:cubicBezTo>
                    <a:pt x="0" y="0"/>
                    <a:pt x="0" y="0"/>
                    <a:pt x="0" y="0"/>
                  </a:cubicBezTo>
                  <a:cubicBezTo>
                    <a:pt x="50" y="0"/>
                    <a:pt x="50" y="0"/>
                    <a:pt x="50" y="0"/>
                  </a:cubicBezTo>
                  <a:cubicBezTo>
                    <a:pt x="50" y="5"/>
                    <a:pt x="50" y="5"/>
                    <a:pt x="50" y="5"/>
                  </a:cubicBezTo>
                  <a:cubicBezTo>
                    <a:pt x="50" y="18"/>
                    <a:pt x="39" y="29"/>
                    <a:pt x="26" y="29"/>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6" name="Freeform 43">
              <a:extLst>
                <a:ext uri="{FF2B5EF4-FFF2-40B4-BE49-F238E27FC236}">
                  <a16:creationId xmlns:a16="http://schemas.microsoft.com/office/drawing/2014/main" id="{72636EE5-30DF-4CED-A229-E31302019D1F}"/>
                </a:ext>
              </a:extLst>
            </p:cNvPr>
            <p:cNvSpPr>
              <a:spLocks/>
            </p:cNvSpPr>
            <p:nvPr/>
          </p:nvSpPr>
          <p:spPr bwMode="auto">
            <a:xfrm>
              <a:off x="3567384" y="3678632"/>
              <a:ext cx="208860" cy="264272"/>
            </a:xfrm>
            <a:custGeom>
              <a:avLst/>
              <a:gdLst>
                <a:gd name="T0" fmla="*/ 4 w 147"/>
                <a:gd name="T1" fmla="*/ 0 h 186"/>
                <a:gd name="T2" fmla="*/ 147 w 147"/>
                <a:gd name="T3" fmla="*/ 136 h 186"/>
                <a:gd name="T4" fmla="*/ 50 w 147"/>
                <a:gd name="T5" fmla="*/ 186 h 186"/>
                <a:gd name="T6" fmla="*/ 0 w 147"/>
                <a:gd name="T7" fmla="*/ 30 h 186"/>
                <a:gd name="T8" fmla="*/ 0 w 147"/>
                <a:gd name="T9" fmla="*/ 7 h 186"/>
              </a:gdLst>
              <a:ahLst/>
              <a:cxnLst>
                <a:cxn ang="0">
                  <a:pos x="T0" y="T1"/>
                </a:cxn>
                <a:cxn ang="0">
                  <a:pos x="T2" y="T3"/>
                </a:cxn>
                <a:cxn ang="0">
                  <a:pos x="T4" y="T5"/>
                </a:cxn>
                <a:cxn ang="0">
                  <a:pos x="T6" y="T7"/>
                </a:cxn>
                <a:cxn ang="0">
                  <a:pos x="T8" y="T9"/>
                </a:cxn>
              </a:cxnLst>
              <a:rect l="0" t="0" r="r" b="b"/>
              <a:pathLst>
                <a:path w="147" h="186">
                  <a:moveTo>
                    <a:pt x="4" y="0"/>
                  </a:moveTo>
                  <a:lnTo>
                    <a:pt x="147" y="136"/>
                  </a:lnTo>
                  <a:lnTo>
                    <a:pt x="50" y="186"/>
                  </a:lnTo>
                  <a:lnTo>
                    <a:pt x="0" y="30"/>
                  </a:lnTo>
                  <a:lnTo>
                    <a:pt x="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7" name="Freeform 44">
              <a:extLst>
                <a:ext uri="{FF2B5EF4-FFF2-40B4-BE49-F238E27FC236}">
                  <a16:creationId xmlns:a16="http://schemas.microsoft.com/office/drawing/2014/main" id="{A67771A1-BC16-4DAD-AFD9-133875CC0ACE}"/>
                </a:ext>
              </a:extLst>
            </p:cNvPr>
            <p:cNvSpPr>
              <a:spLocks/>
            </p:cNvSpPr>
            <p:nvPr/>
          </p:nvSpPr>
          <p:spPr bwMode="auto">
            <a:xfrm>
              <a:off x="3567384" y="3678632"/>
              <a:ext cx="208860" cy="264272"/>
            </a:xfrm>
            <a:custGeom>
              <a:avLst/>
              <a:gdLst>
                <a:gd name="T0" fmla="*/ 4 w 147"/>
                <a:gd name="T1" fmla="*/ 0 h 186"/>
                <a:gd name="T2" fmla="*/ 147 w 147"/>
                <a:gd name="T3" fmla="*/ 136 h 186"/>
                <a:gd name="T4" fmla="*/ 50 w 147"/>
                <a:gd name="T5" fmla="*/ 186 h 186"/>
                <a:gd name="T6" fmla="*/ 0 w 147"/>
                <a:gd name="T7" fmla="*/ 30 h 186"/>
                <a:gd name="T8" fmla="*/ 0 w 147"/>
                <a:gd name="T9" fmla="*/ 7 h 186"/>
              </a:gdLst>
              <a:ahLst/>
              <a:cxnLst>
                <a:cxn ang="0">
                  <a:pos x="T0" y="T1"/>
                </a:cxn>
                <a:cxn ang="0">
                  <a:pos x="T2" y="T3"/>
                </a:cxn>
                <a:cxn ang="0">
                  <a:pos x="T4" y="T5"/>
                </a:cxn>
                <a:cxn ang="0">
                  <a:pos x="T6" y="T7"/>
                </a:cxn>
                <a:cxn ang="0">
                  <a:pos x="T8" y="T9"/>
                </a:cxn>
              </a:cxnLst>
              <a:rect l="0" t="0" r="r" b="b"/>
              <a:pathLst>
                <a:path w="147" h="186">
                  <a:moveTo>
                    <a:pt x="4" y="0"/>
                  </a:moveTo>
                  <a:lnTo>
                    <a:pt x="147" y="136"/>
                  </a:lnTo>
                  <a:lnTo>
                    <a:pt x="50" y="186"/>
                  </a:lnTo>
                  <a:lnTo>
                    <a:pt x="0" y="30"/>
                  </a:lnTo>
                  <a:lnTo>
                    <a:pt x="0" y="7"/>
                  </a:lnTo>
                </a:path>
              </a:pathLst>
            </a:custGeom>
            <a:solidFill>
              <a:schemeClr val="tx1">
                <a:lumMod val="95000"/>
              </a:schemeClr>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8" name="Freeform 45">
              <a:extLst>
                <a:ext uri="{FF2B5EF4-FFF2-40B4-BE49-F238E27FC236}">
                  <a16:creationId xmlns:a16="http://schemas.microsoft.com/office/drawing/2014/main" id="{61331852-BE4B-4B60-8FD8-798185265F52}"/>
                </a:ext>
              </a:extLst>
            </p:cNvPr>
            <p:cNvSpPr>
              <a:spLocks/>
            </p:cNvSpPr>
            <p:nvPr/>
          </p:nvSpPr>
          <p:spPr bwMode="auto">
            <a:xfrm>
              <a:off x="3921166" y="3675791"/>
              <a:ext cx="59674" cy="45466"/>
            </a:xfrm>
            <a:custGeom>
              <a:avLst/>
              <a:gdLst>
                <a:gd name="T0" fmla="*/ 0 w 20"/>
                <a:gd name="T1" fmla="*/ 15 h 15"/>
                <a:gd name="T2" fmla="*/ 20 w 20"/>
                <a:gd name="T3" fmla="*/ 15 h 15"/>
                <a:gd name="T4" fmla="*/ 20 w 20"/>
                <a:gd name="T5" fmla="*/ 6 h 15"/>
                <a:gd name="T6" fmla="*/ 14 w 20"/>
                <a:gd name="T7" fmla="*/ 0 h 15"/>
                <a:gd name="T8" fmla="*/ 0 w 20"/>
                <a:gd name="T9" fmla="*/ 0 h 15"/>
                <a:gd name="T10" fmla="*/ 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0" y="15"/>
                  </a:moveTo>
                  <a:cubicBezTo>
                    <a:pt x="20" y="15"/>
                    <a:pt x="20" y="15"/>
                    <a:pt x="20" y="15"/>
                  </a:cubicBezTo>
                  <a:cubicBezTo>
                    <a:pt x="20" y="6"/>
                    <a:pt x="20" y="6"/>
                    <a:pt x="20" y="6"/>
                  </a:cubicBezTo>
                  <a:cubicBezTo>
                    <a:pt x="20" y="3"/>
                    <a:pt x="17" y="0"/>
                    <a:pt x="14" y="0"/>
                  </a:cubicBezTo>
                  <a:cubicBezTo>
                    <a:pt x="0" y="0"/>
                    <a:pt x="0" y="0"/>
                    <a:pt x="0" y="0"/>
                  </a:cubicBezTo>
                  <a:lnTo>
                    <a:pt x="0" y="15"/>
                  </a:lnTo>
                  <a:close/>
                </a:path>
              </a:pathLst>
            </a:custGeom>
            <a:solidFill>
              <a:srgbClr val="F7F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9" name="Freeform 46">
              <a:extLst>
                <a:ext uri="{FF2B5EF4-FFF2-40B4-BE49-F238E27FC236}">
                  <a16:creationId xmlns:a16="http://schemas.microsoft.com/office/drawing/2014/main" id="{CF6C1A1C-9AB2-470F-B463-E76812603457}"/>
                </a:ext>
              </a:extLst>
            </p:cNvPr>
            <p:cNvSpPr>
              <a:spLocks/>
            </p:cNvSpPr>
            <p:nvPr/>
          </p:nvSpPr>
          <p:spPr bwMode="auto">
            <a:xfrm>
              <a:off x="3921166" y="3675791"/>
              <a:ext cx="59674" cy="45466"/>
            </a:xfrm>
            <a:custGeom>
              <a:avLst/>
              <a:gdLst>
                <a:gd name="T0" fmla="*/ 0 w 20"/>
                <a:gd name="T1" fmla="*/ 15 h 15"/>
                <a:gd name="T2" fmla="*/ 20 w 20"/>
                <a:gd name="T3" fmla="*/ 15 h 15"/>
                <a:gd name="T4" fmla="*/ 20 w 20"/>
                <a:gd name="T5" fmla="*/ 6 h 15"/>
                <a:gd name="T6" fmla="*/ 14 w 20"/>
                <a:gd name="T7" fmla="*/ 0 h 15"/>
                <a:gd name="T8" fmla="*/ 0 w 20"/>
                <a:gd name="T9" fmla="*/ 0 h 15"/>
                <a:gd name="T10" fmla="*/ 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0" y="15"/>
                  </a:moveTo>
                  <a:cubicBezTo>
                    <a:pt x="20" y="15"/>
                    <a:pt x="20" y="15"/>
                    <a:pt x="20" y="15"/>
                  </a:cubicBezTo>
                  <a:cubicBezTo>
                    <a:pt x="20" y="6"/>
                    <a:pt x="20" y="6"/>
                    <a:pt x="20" y="6"/>
                  </a:cubicBezTo>
                  <a:cubicBezTo>
                    <a:pt x="20" y="3"/>
                    <a:pt x="17" y="0"/>
                    <a:pt x="14" y="0"/>
                  </a:cubicBezTo>
                  <a:cubicBezTo>
                    <a:pt x="0" y="0"/>
                    <a:pt x="0" y="0"/>
                    <a:pt x="0" y="0"/>
                  </a:cubicBezTo>
                  <a:lnTo>
                    <a:pt x="0" y="15"/>
                  </a:lnTo>
                  <a:close/>
                </a:path>
              </a:pathLst>
            </a:custGeom>
            <a:solidFill>
              <a:schemeClr val="tx1">
                <a:lumMod val="95000"/>
              </a:schemeClr>
            </a:solidFill>
            <a:ln w="254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0" name="Freeform 48">
              <a:extLst>
                <a:ext uri="{FF2B5EF4-FFF2-40B4-BE49-F238E27FC236}">
                  <a16:creationId xmlns:a16="http://schemas.microsoft.com/office/drawing/2014/main" id="{8B90B8A4-4043-41C7-9C27-EAACC3261741}"/>
                </a:ext>
              </a:extLst>
            </p:cNvPr>
            <p:cNvSpPr>
              <a:spLocks/>
            </p:cNvSpPr>
            <p:nvPr/>
          </p:nvSpPr>
          <p:spPr bwMode="auto">
            <a:xfrm>
              <a:off x="3770560" y="3678632"/>
              <a:ext cx="210281" cy="269955"/>
            </a:xfrm>
            <a:custGeom>
              <a:avLst/>
              <a:gdLst>
                <a:gd name="T0" fmla="*/ 144 w 148"/>
                <a:gd name="T1" fmla="*/ 0 h 190"/>
                <a:gd name="T2" fmla="*/ 0 w 148"/>
                <a:gd name="T3" fmla="*/ 136 h 190"/>
                <a:gd name="T4" fmla="*/ 94 w 148"/>
                <a:gd name="T5" fmla="*/ 190 h 190"/>
                <a:gd name="T6" fmla="*/ 148 w 148"/>
                <a:gd name="T7" fmla="*/ 30 h 190"/>
                <a:gd name="T8" fmla="*/ 148 w 148"/>
                <a:gd name="T9" fmla="*/ 7 h 190"/>
              </a:gdLst>
              <a:ahLst/>
              <a:cxnLst>
                <a:cxn ang="0">
                  <a:pos x="T0" y="T1"/>
                </a:cxn>
                <a:cxn ang="0">
                  <a:pos x="T2" y="T3"/>
                </a:cxn>
                <a:cxn ang="0">
                  <a:pos x="T4" y="T5"/>
                </a:cxn>
                <a:cxn ang="0">
                  <a:pos x="T6" y="T7"/>
                </a:cxn>
                <a:cxn ang="0">
                  <a:pos x="T8" y="T9"/>
                </a:cxn>
              </a:cxnLst>
              <a:rect l="0" t="0" r="r" b="b"/>
              <a:pathLst>
                <a:path w="148" h="190">
                  <a:moveTo>
                    <a:pt x="144" y="0"/>
                  </a:moveTo>
                  <a:lnTo>
                    <a:pt x="0" y="136"/>
                  </a:lnTo>
                  <a:lnTo>
                    <a:pt x="94" y="190"/>
                  </a:lnTo>
                  <a:lnTo>
                    <a:pt x="148" y="30"/>
                  </a:lnTo>
                  <a:lnTo>
                    <a:pt x="148"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1" name="Freeform 49">
              <a:extLst>
                <a:ext uri="{FF2B5EF4-FFF2-40B4-BE49-F238E27FC236}">
                  <a16:creationId xmlns:a16="http://schemas.microsoft.com/office/drawing/2014/main" id="{CD3A5131-0BC1-4195-A98C-EA18154D05CA}"/>
                </a:ext>
              </a:extLst>
            </p:cNvPr>
            <p:cNvSpPr>
              <a:spLocks/>
            </p:cNvSpPr>
            <p:nvPr/>
          </p:nvSpPr>
          <p:spPr bwMode="auto">
            <a:xfrm>
              <a:off x="3770699" y="3689209"/>
              <a:ext cx="210281" cy="269955"/>
            </a:xfrm>
            <a:custGeom>
              <a:avLst/>
              <a:gdLst>
                <a:gd name="T0" fmla="*/ 144 w 148"/>
                <a:gd name="T1" fmla="*/ 0 h 190"/>
                <a:gd name="T2" fmla="*/ 0 w 148"/>
                <a:gd name="T3" fmla="*/ 136 h 190"/>
                <a:gd name="T4" fmla="*/ 94 w 148"/>
                <a:gd name="T5" fmla="*/ 190 h 190"/>
                <a:gd name="T6" fmla="*/ 148 w 148"/>
                <a:gd name="T7" fmla="*/ 30 h 190"/>
                <a:gd name="T8" fmla="*/ 148 w 148"/>
                <a:gd name="T9" fmla="*/ 7 h 190"/>
              </a:gdLst>
              <a:ahLst/>
              <a:cxnLst>
                <a:cxn ang="0">
                  <a:pos x="T0" y="T1"/>
                </a:cxn>
                <a:cxn ang="0">
                  <a:pos x="T2" y="T3"/>
                </a:cxn>
                <a:cxn ang="0">
                  <a:pos x="T4" y="T5"/>
                </a:cxn>
                <a:cxn ang="0">
                  <a:pos x="T6" y="T7"/>
                </a:cxn>
                <a:cxn ang="0">
                  <a:pos x="T8" y="T9"/>
                </a:cxn>
              </a:cxnLst>
              <a:rect l="0" t="0" r="r" b="b"/>
              <a:pathLst>
                <a:path w="148" h="190">
                  <a:moveTo>
                    <a:pt x="144" y="0"/>
                  </a:moveTo>
                  <a:lnTo>
                    <a:pt x="0" y="136"/>
                  </a:lnTo>
                  <a:lnTo>
                    <a:pt x="94" y="190"/>
                  </a:lnTo>
                  <a:lnTo>
                    <a:pt x="148" y="30"/>
                  </a:lnTo>
                  <a:lnTo>
                    <a:pt x="148" y="7"/>
                  </a:lnTo>
                </a:path>
              </a:pathLst>
            </a:custGeom>
            <a:solidFill>
              <a:schemeClr val="tx1">
                <a:lumMod val="95000"/>
              </a:schemeClr>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2" name="Freeform 50">
              <a:extLst>
                <a:ext uri="{FF2B5EF4-FFF2-40B4-BE49-F238E27FC236}">
                  <a16:creationId xmlns:a16="http://schemas.microsoft.com/office/drawing/2014/main" id="{94C85466-F2C3-483C-A827-DA04D2F0E155}"/>
                </a:ext>
              </a:extLst>
            </p:cNvPr>
            <p:cNvSpPr>
              <a:spLocks/>
            </p:cNvSpPr>
            <p:nvPr/>
          </p:nvSpPr>
          <p:spPr bwMode="auto">
            <a:xfrm>
              <a:off x="3558858" y="2948333"/>
              <a:ext cx="524281" cy="235856"/>
            </a:xfrm>
            <a:custGeom>
              <a:avLst/>
              <a:gdLst>
                <a:gd name="T0" fmla="*/ 0 w 178"/>
                <a:gd name="T1" fmla="*/ 8 h 80"/>
                <a:gd name="T2" fmla="*/ 113 w 178"/>
                <a:gd name="T3" fmla="*/ 65 h 80"/>
                <a:gd name="T4" fmla="*/ 178 w 178"/>
                <a:gd name="T5" fmla="*/ 25 h 80"/>
                <a:gd name="T6" fmla="*/ 178 w 178"/>
                <a:gd name="T7" fmla="*/ 0 h 80"/>
              </a:gdLst>
              <a:ahLst/>
              <a:cxnLst>
                <a:cxn ang="0">
                  <a:pos x="T0" y="T1"/>
                </a:cxn>
                <a:cxn ang="0">
                  <a:pos x="T2" y="T3"/>
                </a:cxn>
                <a:cxn ang="0">
                  <a:pos x="T4" y="T5"/>
                </a:cxn>
                <a:cxn ang="0">
                  <a:pos x="T6" y="T7"/>
                </a:cxn>
              </a:cxnLst>
              <a:rect l="0" t="0" r="r" b="b"/>
              <a:pathLst>
                <a:path w="178" h="80">
                  <a:moveTo>
                    <a:pt x="0" y="8"/>
                  </a:moveTo>
                  <a:cubicBezTo>
                    <a:pt x="113" y="65"/>
                    <a:pt x="113" y="65"/>
                    <a:pt x="113" y="65"/>
                  </a:cubicBezTo>
                  <a:cubicBezTo>
                    <a:pt x="143" y="80"/>
                    <a:pt x="178" y="58"/>
                    <a:pt x="178" y="25"/>
                  </a:cubicBezTo>
                  <a:cubicBezTo>
                    <a:pt x="178" y="0"/>
                    <a:pt x="178" y="0"/>
                    <a:pt x="178" y="0"/>
                  </a:cubicBezTo>
                </a:path>
              </a:pathLst>
            </a:custGeom>
            <a:solidFill>
              <a:schemeClr val="tx1">
                <a:lumMod val="85000"/>
              </a:schemeClr>
            </a:solidFill>
            <a:ln w="19050">
              <a:solidFill>
                <a:schemeClr val="tx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3" name="Freeform 51">
              <a:extLst>
                <a:ext uri="{FF2B5EF4-FFF2-40B4-BE49-F238E27FC236}">
                  <a16:creationId xmlns:a16="http://schemas.microsoft.com/office/drawing/2014/main" id="{96CF6704-DC05-4C8D-BD9E-D0FEDE63D074}"/>
                </a:ext>
              </a:extLst>
            </p:cNvPr>
            <p:cNvSpPr>
              <a:spLocks/>
            </p:cNvSpPr>
            <p:nvPr/>
          </p:nvSpPr>
          <p:spPr bwMode="auto">
            <a:xfrm>
              <a:off x="3558858" y="2948333"/>
              <a:ext cx="524281" cy="235856"/>
            </a:xfrm>
            <a:custGeom>
              <a:avLst/>
              <a:gdLst>
                <a:gd name="T0" fmla="*/ 0 w 178"/>
                <a:gd name="T1" fmla="*/ 8 h 80"/>
                <a:gd name="T2" fmla="*/ 113 w 178"/>
                <a:gd name="T3" fmla="*/ 65 h 80"/>
                <a:gd name="T4" fmla="*/ 178 w 178"/>
                <a:gd name="T5" fmla="*/ 25 h 80"/>
                <a:gd name="T6" fmla="*/ 178 w 178"/>
                <a:gd name="T7" fmla="*/ 0 h 80"/>
              </a:gdLst>
              <a:ahLst/>
              <a:cxnLst>
                <a:cxn ang="0">
                  <a:pos x="T0" y="T1"/>
                </a:cxn>
                <a:cxn ang="0">
                  <a:pos x="T2" y="T3"/>
                </a:cxn>
                <a:cxn ang="0">
                  <a:pos x="T4" y="T5"/>
                </a:cxn>
                <a:cxn ang="0">
                  <a:pos x="T6" y="T7"/>
                </a:cxn>
              </a:cxnLst>
              <a:rect l="0" t="0" r="r" b="b"/>
              <a:pathLst>
                <a:path w="178" h="80">
                  <a:moveTo>
                    <a:pt x="0" y="8"/>
                  </a:moveTo>
                  <a:cubicBezTo>
                    <a:pt x="113" y="65"/>
                    <a:pt x="113" y="65"/>
                    <a:pt x="113" y="65"/>
                  </a:cubicBezTo>
                  <a:cubicBezTo>
                    <a:pt x="143" y="80"/>
                    <a:pt x="178" y="58"/>
                    <a:pt x="178" y="25"/>
                  </a:cubicBezTo>
                  <a:cubicBezTo>
                    <a:pt x="178" y="0"/>
                    <a:pt x="178" y="0"/>
                    <a:pt x="178" y="0"/>
                  </a:cubicBezTo>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4" name="Oval 52">
              <a:extLst>
                <a:ext uri="{FF2B5EF4-FFF2-40B4-BE49-F238E27FC236}">
                  <a16:creationId xmlns:a16="http://schemas.microsoft.com/office/drawing/2014/main" id="{B80C1FD4-98FF-46F2-ABE4-87858048C887}"/>
                </a:ext>
              </a:extLst>
            </p:cNvPr>
            <p:cNvSpPr>
              <a:spLocks noChangeArrowheads="1"/>
            </p:cNvSpPr>
            <p:nvPr/>
          </p:nvSpPr>
          <p:spPr bwMode="auto">
            <a:xfrm>
              <a:off x="3591538" y="3219709"/>
              <a:ext cx="76725" cy="80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5" name="Oval 53">
              <a:extLst>
                <a:ext uri="{FF2B5EF4-FFF2-40B4-BE49-F238E27FC236}">
                  <a16:creationId xmlns:a16="http://schemas.microsoft.com/office/drawing/2014/main" id="{886A86EE-44EF-4B73-A4E9-BC847A474FD7}"/>
                </a:ext>
              </a:extLst>
            </p:cNvPr>
            <p:cNvSpPr>
              <a:spLocks noChangeArrowheads="1"/>
            </p:cNvSpPr>
            <p:nvPr/>
          </p:nvSpPr>
          <p:spPr bwMode="auto">
            <a:xfrm>
              <a:off x="3591538" y="3219709"/>
              <a:ext cx="76725" cy="80987"/>
            </a:xfrm>
            <a:prstGeom prst="ellipse">
              <a:avLst/>
            </a:prstGeom>
            <a:solidFill>
              <a:srgbClr val="999A98"/>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6" name="Oval 54">
              <a:extLst>
                <a:ext uri="{FF2B5EF4-FFF2-40B4-BE49-F238E27FC236}">
                  <a16:creationId xmlns:a16="http://schemas.microsoft.com/office/drawing/2014/main" id="{6B05CABC-A598-4B72-B68B-E95B419FBE73}"/>
                </a:ext>
              </a:extLst>
            </p:cNvPr>
            <p:cNvSpPr>
              <a:spLocks noChangeArrowheads="1"/>
            </p:cNvSpPr>
            <p:nvPr/>
          </p:nvSpPr>
          <p:spPr bwMode="auto">
            <a:xfrm>
              <a:off x="3888487" y="3219709"/>
              <a:ext cx="76725" cy="80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7" name="Oval 55">
              <a:extLst>
                <a:ext uri="{FF2B5EF4-FFF2-40B4-BE49-F238E27FC236}">
                  <a16:creationId xmlns:a16="http://schemas.microsoft.com/office/drawing/2014/main" id="{A1974441-6595-49FE-B44C-24BBCD54E58E}"/>
                </a:ext>
              </a:extLst>
            </p:cNvPr>
            <p:cNvSpPr>
              <a:spLocks noChangeArrowheads="1"/>
            </p:cNvSpPr>
            <p:nvPr/>
          </p:nvSpPr>
          <p:spPr bwMode="auto">
            <a:xfrm>
              <a:off x="3888487" y="3219709"/>
              <a:ext cx="76725" cy="80987"/>
            </a:xfrm>
            <a:prstGeom prst="ellipse">
              <a:avLst/>
            </a:prstGeom>
            <a:solidFill>
              <a:srgbClr val="999A98"/>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8" name="Oval 56">
              <a:extLst>
                <a:ext uri="{FF2B5EF4-FFF2-40B4-BE49-F238E27FC236}">
                  <a16:creationId xmlns:a16="http://schemas.microsoft.com/office/drawing/2014/main" id="{0A03841C-588B-4830-BB3B-CF8B49C3EA57}"/>
                </a:ext>
              </a:extLst>
            </p:cNvPr>
            <p:cNvSpPr>
              <a:spLocks noChangeArrowheads="1"/>
            </p:cNvSpPr>
            <p:nvPr/>
          </p:nvSpPr>
          <p:spPr bwMode="auto">
            <a:xfrm>
              <a:off x="3600062" y="3255229"/>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9" name="Oval 57">
              <a:extLst>
                <a:ext uri="{FF2B5EF4-FFF2-40B4-BE49-F238E27FC236}">
                  <a16:creationId xmlns:a16="http://schemas.microsoft.com/office/drawing/2014/main" id="{8425490B-DA5B-45B3-A616-74BA8CF53032}"/>
                </a:ext>
              </a:extLst>
            </p:cNvPr>
            <p:cNvSpPr>
              <a:spLocks noChangeArrowheads="1"/>
            </p:cNvSpPr>
            <p:nvPr/>
          </p:nvSpPr>
          <p:spPr bwMode="auto">
            <a:xfrm>
              <a:off x="3898434" y="3255229"/>
              <a:ext cx="31258"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0" name="Rectangle 58">
              <a:extLst>
                <a:ext uri="{FF2B5EF4-FFF2-40B4-BE49-F238E27FC236}">
                  <a16:creationId xmlns:a16="http://schemas.microsoft.com/office/drawing/2014/main" id="{663FED7D-CD1A-497D-96FE-7378B7D1EF90}"/>
                </a:ext>
              </a:extLst>
            </p:cNvPr>
            <p:cNvSpPr>
              <a:spLocks noChangeArrowheads="1"/>
            </p:cNvSpPr>
            <p:nvPr/>
          </p:nvSpPr>
          <p:spPr bwMode="auto">
            <a:xfrm>
              <a:off x="3271854" y="4781185"/>
              <a:ext cx="1013042" cy="2216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1" name="Rectangle 59">
              <a:extLst>
                <a:ext uri="{FF2B5EF4-FFF2-40B4-BE49-F238E27FC236}">
                  <a16:creationId xmlns:a16="http://schemas.microsoft.com/office/drawing/2014/main" id="{BE61A7C3-EC2F-4B1C-96D0-0052A7E960E3}"/>
                </a:ext>
              </a:extLst>
            </p:cNvPr>
            <p:cNvSpPr>
              <a:spLocks noChangeArrowheads="1"/>
            </p:cNvSpPr>
            <p:nvPr/>
          </p:nvSpPr>
          <p:spPr bwMode="auto">
            <a:xfrm>
              <a:off x="3271854" y="4781185"/>
              <a:ext cx="1013042" cy="22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2" name="Freeform 60">
              <a:extLst>
                <a:ext uri="{FF2B5EF4-FFF2-40B4-BE49-F238E27FC236}">
                  <a16:creationId xmlns:a16="http://schemas.microsoft.com/office/drawing/2014/main" id="{CE853B16-D1E3-4031-A761-C1AE4677D139}"/>
                </a:ext>
              </a:extLst>
            </p:cNvPr>
            <p:cNvSpPr>
              <a:spLocks/>
            </p:cNvSpPr>
            <p:nvPr/>
          </p:nvSpPr>
          <p:spPr bwMode="auto">
            <a:xfrm>
              <a:off x="3260486" y="4768398"/>
              <a:ext cx="1035775" cy="245801"/>
            </a:xfrm>
            <a:custGeom>
              <a:avLst/>
              <a:gdLst>
                <a:gd name="T0" fmla="*/ 721 w 729"/>
                <a:gd name="T1" fmla="*/ 165 h 173"/>
                <a:gd name="T2" fmla="*/ 721 w 729"/>
                <a:gd name="T3" fmla="*/ 157 h 173"/>
                <a:gd name="T4" fmla="*/ 17 w 729"/>
                <a:gd name="T5" fmla="*/ 157 h 173"/>
                <a:gd name="T6" fmla="*/ 17 w 729"/>
                <a:gd name="T7" fmla="*/ 17 h 173"/>
                <a:gd name="T8" fmla="*/ 712 w 729"/>
                <a:gd name="T9" fmla="*/ 17 h 173"/>
                <a:gd name="T10" fmla="*/ 712 w 729"/>
                <a:gd name="T11" fmla="*/ 165 h 173"/>
                <a:gd name="T12" fmla="*/ 721 w 729"/>
                <a:gd name="T13" fmla="*/ 165 h 173"/>
                <a:gd name="T14" fmla="*/ 721 w 729"/>
                <a:gd name="T15" fmla="*/ 157 h 173"/>
                <a:gd name="T16" fmla="*/ 721 w 729"/>
                <a:gd name="T17" fmla="*/ 165 h 173"/>
                <a:gd name="T18" fmla="*/ 729 w 729"/>
                <a:gd name="T19" fmla="*/ 165 h 173"/>
                <a:gd name="T20" fmla="*/ 729 w 729"/>
                <a:gd name="T21" fmla="*/ 0 h 173"/>
                <a:gd name="T22" fmla="*/ 0 w 729"/>
                <a:gd name="T23" fmla="*/ 0 h 173"/>
                <a:gd name="T24" fmla="*/ 0 w 729"/>
                <a:gd name="T25" fmla="*/ 173 h 173"/>
                <a:gd name="T26" fmla="*/ 729 w 729"/>
                <a:gd name="T27" fmla="*/ 173 h 173"/>
                <a:gd name="T28" fmla="*/ 729 w 729"/>
                <a:gd name="T29" fmla="*/ 165 h 173"/>
                <a:gd name="T30" fmla="*/ 721 w 729"/>
                <a:gd name="T31" fmla="*/ 16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173">
                  <a:moveTo>
                    <a:pt x="721" y="165"/>
                  </a:moveTo>
                  <a:lnTo>
                    <a:pt x="721" y="157"/>
                  </a:lnTo>
                  <a:lnTo>
                    <a:pt x="17" y="157"/>
                  </a:lnTo>
                  <a:lnTo>
                    <a:pt x="17" y="17"/>
                  </a:lnTo>
                  <a:lnTo>
                    <a:pt x="712" y="17"/>
                  </a:lnTo>
                  <a:lnTo>
                    <a:pt x="712" y="165"/>
                  </a:lnTo>
                  <a:lnTo>
                    <a:pt x="721" y="165"/>
                  </a:lnTo>
                  <a:lnTo>
                    <a:pt x="721" y="157"/>
                  </a:lnTo>
                  <a:lnTo>
                    <a:pt x="721" y="165"/>
                  </a:lnTo>
                  <a:lnTo>
                    <a:pt x="729" y="165"/>
                  </a:lnTo>
                  <a:lnTo>
                    <a:pt x="729" y="0"/>
                  </a:lnTo>
                  <a:lnTo>
                    <a:pt x="0" y="0"/>
                  </a:lnTo>
                  <a:lnTo>
                    <a:pt x="0" y="173"/>
                  </a:lnTo>
                  <a:lnTo>
                    <a:pt x="729" y="173"/>
                  </a:lnTo>
                  <a:lnTo>
                    <a:pt x="729" y="165"/>
                  </a:lnTo>
                  <a:lnTo>
                    <a:pt x="721" y="165"/>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3" name="Freeform 61">
              <a:extLst>
                <a:ext uri="{FF2B5EF4-FFF2-40B4-BE49-F238E27FC236}">
                  <a16:creationId xmlns:a16="http://schemas.microsoft.com/office/drawing/2014/main" id="{575B98D9-FE2E-4954-A785-16DAE7E482B2}"/>
                </a:ext>
              </a:extLst>
            </p:cNvPr>
            <p:cNvSpPr>
              <a:spLocks/>
            </p:cNvSpPr>
            <p:nvPr/>
          </p:nvSpPr>
          <p:spPr bwMode="auto">
            <a:xfrm>
              <a:off x="3260486" y="4768398"/>
              <a:ext cx="1035775" cy="245801"/>
            </a:xfrm>
            <a:custGeom>
              <a:avLst/>
              <a:gdLst>
                <a:gd name="T0" fmla="*/ 721 w 729"/>
                <a:gd name="T1" fmla="*/ 165 h 173"/>
                <a:gd name="T2" fmla="*/ 721 w 729"/>
                <a:gd name="T3" fmla="*/ 157 h 173"/>
                <a:gd name="T4" fmla="*/ 17 w 729"/>
                <a:gd name="T5" fmla="*/ 157 h 173"/>
                <a:gd name="T6" fmla="*/ 17 w 729"/>
                <a:gd name="T7" fmla="*/ 17 h 173"/>
                <a:gd name="T8" fmla="*/ 712 w 729"/>
                <a:gd name="T9" fmla="*/ 17 h 173"/>
                <a:gd name="T10" fmla="*/ 712 w 729"/>
                <a:gd name="T11" fmla="*/ 165 h 173"/>
                <a:gd name="T12" fmla="*/ 721 w 729"/>
                <a:gd name="T13" fmla="*/ 165 h 173"/>
                <a:gd name="T14" fmla="*/ 721 w 729"/>
                <a:gd name="T15" fmla="*/ 157 h 173"/>
                <a:gd name="T16" fmla="*/ 721 w 729"/>
                <a:gd name="T17" fmla="*/ 165 h 173"/>
                <a:gd name="T18" fmla="*/ 729 w 729"/>
                <a:gd name="T19" fmla="*/ 165 h 173"/>
                <a:gd name="T20" fmla="*/ 729 w 729"/>
                <a:gd name="T21" fmla="*/ 0 h 173"/>
                <a:gd name="T22" fmla="*/ 0 w 729"/>
                <a:gd name="T23" fmla="*/ 0 h 173"/>
                <a:gd name="T24" fmla="*/ 0 w 729"/>
                <a:gd name="T25" fmla="*/ 173 h 173"/>
                <a:gd name="T26" fmla="*/ 729 w 729"/>
                <a:gd name="T27" fmla="*/ 173 h 173"/>
                <a:gd name="T28" fmla="*/ 729 w 729"/>
                <a:gd name="T29" fmla="*/ 165 h 173"/>
                <a:gd name="T30" fmla="*/ 721 w 729"/>
                <a:gd name="T31" fmla="*/ 16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173">
                  <a:moveTo>
                    <a:pt x="721" y="165"/>
                  </a:moveTo>
                  <a:lnTo>
                    <a:pt x="721" y="157"/>
                  </a:lnTo>
                  <a:lnTo>
                    <a:pt x="17" y="157"/>
                  </a:lnTo>
                  <a:lnTo>
                    <a:pt x="17" y="17"/>
                  </a:lnTo>
                  <a:lnTo>
                    <a:pt x="712" y="17"/>
                  </a:lnTo>
                  <a:lnTo>
                    <a:pt x="712" y="165"/>
                  </a:lnTo>
                  <a:lnTo>
                    <a:pt x="721" y="165"/>
                  </a:lnTo>
                  <a:lnTo>
                    <a:pt x="721" y="157"/>
                  </a:lnTo>
                  <a:lnTo>
                    <a:pt x="721" y="165"/>
                  </a:lnTo>
                  <a:lnTo>
                    <a:pt x="729" y="165"/>
                  </a:lnTo>
                  <a:lnTo>
                    <a:pt x="729" y="0"/>
                  </a:lnTo>
                  <a:lnTo>
                    <a:pt x="0" y="0"/>
                  </a:lnTo>
                  <a:lnTo>
                    <a:pt x="0" y="173"/>
                  </a:lnTo>
                  <a:lnTo>
                    <a:pt x="729" y="173"/>
                  </a:lnTo>
                  <a:lnTo>
                    <a:pt x="729" y="165"/>
                  </a:lnTo>
                  <a:lnTo>
                    <a:pt x="721" y="1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4" name="Freeform 62">
              <a:extLst>
                <a:ext uri="{FF2B5EF4-FFF2-40B4-BE49-F238E27FC236}">
                  <a16:creationId xmlns:a16="http://schemas.microsoft.com/office/drawing/2014/main" id="{F3318489-3F18-4321-884D-A1FAB92B8452}"/>
                </a:ext>
              </a:extLst>
            </p:cNvPr>
            <p:cNvSpPr>
              <a:spLocks/>
            </p:cNvSpPr>
            <p:nvPr/>
          </p:nvSpPr>
          <p:spPr bwMode="auto">
            <a:xfrm>
              <a:off x="3770560" y="3871863"/>
              <a:ext cx="0" cy="224489"/>
            </a:xfrm>
            <a:custGeom>
              <a:avLst/>
              <a:gdLst>
                <a:gd name="T0" fmla="*/ 0 h 158"/>
                <a:gd name="T1" fmla="*/ 158 h 158"/>
                <a:gd name="T2" fmla="*/ 0 h 158"/>
              </a:gdLst>
              <a:ahLst/>
              <a:cxnLst>
                <a:cxn ang="0">
                  <a:pos x="0" y="T0"/>
                </a:cxn>
                <a:cxn ang="0">
                  <a:pos x="0" y="T1"/>
                </a:cxn>
                <a:cxn ang="0">
                  <a:pos x="0" y="T2"/>
                </a:cxn>
              </a:cxnLst>
              <a:rect l="0" t="0" r="r" b="b"/>
              <a:pathLst>
                <a:path h="158">
                  <a:moveTo>
                    <a:pt x="0" y="0"/>
                  </a:moveTo>
                  <a:lnTo>
                    <a:pt x="0" y="15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5" name="Line 63">
              <a:extLst>
                <a:ext uri="{FF2B5EF4-FFF2-40B4-BE49-F238E27FC236}">
                  <a16:creationId xmlns:a16="http://schemas.microsoft.com/office/drawing/2014/main" id="{6A40517C-7746-490C-BFDA-ECE3652469B5}"/>
                </a:ext>
              </a:extLst>
            </p:cNvPr>
            <p:cNvSpPr>
              <a:spLocks noChangeShapeType="1"/>
            </p:cNvSpPr>
            <p:nvPr/>
          </p:nvSpPr>
          <p:spPr bwMode="auto">
            <a:xfrm>
              <a:off x="3770560" y="3871863"/>
              <a:ext cx="0" cy="22448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6" name="Line 64">
              <a:extLst>
                <a:ext uri="{FF2B5EF4-FFF2-40B4-BE49-F238E27FC236}">
                  <a16:creationId xmlns:a16="http://schemas.microsoft.com/office/drawing/2014/main" id="{7015A83B-B2C2-4F3A-B28F-0B555DAD6EBC}"/>
                </a:ext>
              </a:extLst>
            </p:cNvPr>
            <p:cNvSpPr>
              <a:spLocks noChangeShapeType="1"/>
            </p:cNvSpPr>
            <p:nvPr/>
          </p:nvSpPr>
          <p:spPr bwMode="auto">
            <a:xfrm>
              <a:off x="3770560" y="3871863"/>
              <a:ext cx="0" cy="224489"/>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7" name="Oval 65">
              <a:extLst>
                <a:ext uri="{FF2B5EF4-FFF2-40B4-BE49-F238E27FC236}">
                  <a16:creationId xmlns:a16="http://schemas.microsoft.com/office/drawing/2014/main" id="{DF2CC45E-12F7-40D4-AE23-F30A0233F761}"/>
                </a:ext>
              </a:extLst>
            </p:cNvPr>
            <p:cNvSpPr>
              <a:spLocks noChangeArrowheads="1"/>
            </p:cNvSpPr>
            <p:nvPr/>
          </p:nvSpPr>
          <p:spPr bwMode="auto">
            <a:xfrm>
              <a:off x="3706623" y="4167393"/>
              <a:ext cx="214543" cy="220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8" name="Freeform 379">
              <a:extLst>
                <a:ext uri="{FF2B5EF4-FFF2-40B4-BE49-F238E27FC236}">
                  <a16:creationId xmlns:a16="http://schemas.microsoft.com/office/drawing/2014/main" id="{E5FB583B-DCF5-4FF0-AFEB-074D26439D23}"/>
                </a:ext>
              </a:extLst>
            </p:cNvPr>
            <p:cNvSpPr>
              <a:spLocks/>
            </p:cNvSpPr>
            <p:nvPr/>
          </p:nvSpPr>
          <p:spPr bwMode="auto">
            <a:xfrm>
              <a:off x="4115819" y="3896017"/>
              <a:ext cx="419141" cy="885168"/>
            </a:xfrm>
            <a:custGeom>
              <a:avLst/>
              <a:gdLst>
                <a:gd name="T0" fmla="*/ 47 w 142"/>
                <a:gd name="T1" fmla="*/ 0 h 299"/>
                <a:gd name="T2" fmla="*/ 133 w 142"/>
                <a:gd name="T3" fmla="*/ 220 h 299"/>
                <a:gd name="T4" fmla="*/ 70 w 142"/>
                <a:gd name="T5" fmla="*/ 299 h 299"/>
                <a:gd name="T6" fmla="*/ 9 w 142"/>
                <a:gd name="T7" fmla="*/ 299 h 299"/>
                <a:gd name="T8" fmla="*/ 9 w 142"/>
                <a:gd name="T9" fmla="*/ 226 h 299"/>
                <a:gd name="T10" fmla="*/ 50 w 142"/>
                <a:gd name="T11" fmla="*/ 226 h 299"/>
                <a:gd name="T12" fmla="*/ 0 w 142"/>
                <a:gd name="T13" fmla="*/ 109 h 299"/>
              </a:gdLst>
              <a:ahLst/>
              <a:cxnLst>
                <a:cxn ang="0">
                  <a:pos x="T0" y="T1"/>
                </a:cxn>
                <a:cxn ang="0">
                  <a:pos x="T2" y="T3"/>
                </a:cxn>
                <a:cxn ang="0">
                  <a:pos x="T4" y="T5"/>
                </a:cxn>
                <a:cxn ang="0">
                  <a:pos x="T6" y="T7"/>
                </a:cxn>
                <a:cxn ang="0">
                  <a:pos x="T8" y="T9"/>
                </a:cxn>
                <a:cxn ang="0">
                  <a:pos x="T10" y="T11"/>
                </a:cxn>
                <a:cxn ang="0">
                  <a:pos x="T12" y="T13"/>
                </a:cxn>
              </a:cxnLst>
              <a:rect l="0" t="0" r="r" b="b"/>
              <a:pathLst>
                <a:path w="142" h="299">
                  <a:moveTo>
                    <a:pt x="47" y="0"/>
                  </a:moveTo>
                  <a:cubicBezTo>
                    <a:pt x="133" y="220"/>
                    <a:pt x="133" y="220"/>
                    <a:pt x="133" y="220"/>
                  </a:cubicBezTo>
                  <a:cubicBezTo>
                    <a:pt x="142" y="261"/>
                    <a:pt x="111" y="299"/>
                    <a:pt x="70" y="299"/>
                  </a:cubicBezTo>
                  <a:cubicBezTo>
                    <a:pt x="9" y="299"/>
                    <a:pt x="9" y="299"/>
                    <a:pt x="9" y="299"/>
                  </a:cubicBezTo>
                  <a:cubicBezTo>
                    <a:pt x="9" y="226"/>
                    <a:pt x="9" y="226"/>
                    <a:pt x="9" y="226"/>
                  </a:cubicBezTo>
                  <a:cubicBezTo>
                    <a:pt x="50" y="226"/>
                    <a:pt x="50" y="226"/>
                    <a:pt x="50" y="226"/>
                  </a:cubicBezTo>
                  <a:cubicBezTo>
                    <a:pt x="0" y="109"/>
                    <a:pt x="0" y="109"/>
                    <a:pt x="0" y="109"/>
                  </a:cubicBezTo>
                </a:path>
              </a:pathLst>
            </a:custGeom>
            <a:solidFill>
              <a:srgbClr val="C0C0BF"/>
            </a:solidFill>
            <a:ln w="25400">
              <a:solidFill>
                <a:srgbClr val="C0C0BF"/>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9" name="Freeform 380">
              <a:extLst>
                <a:ext uri="{FF2B5EF4-FFF2-40B4-BE49-F238E27FC236}">
                  <a16:creationId xmlns:a16="http://schemas.microsoft.com/office/drawing/2014/main" id="{2D70A927-E359-4D89-B7E0-9088BE8453F6}"/>
                </a:ext>
              </a:extLst>
            </p:cNvPr>
            <p:cNvSpPr>
              <a:spLocks/>
            </p:cNvSpPr>
            <p:nvPr/>
          </p:nvSpPr>
          <p:spPr bwMode="auto">
            <a:xfrm>
              <a:off x="4115819" y="3896017"/>
              <a:ext cx="419141" cy="885168"/>
            </a:xfrm>
            <a:custGeom>
              <a:avLst/>
              <a:gdLst>
                <a:gd name="T0" fmla="*/ 47 w 142"/>
                <a:gd name="T1" fmla="*/ 0 h 299"/>
                <a:gd name="T2" fmla="*/ 133 w 142"/>
                <a:gd name="T3" fmla="*/ 220 h 299"/>
                <a:gd name="T4" fmla="*/ 70 w 142"/>
                <a:gd name="T5" fmla="*/ 299 h 299"/>
                <a:gd name="T6" fmla="*/ 9 w 142"/>
                <a:gd name="T7" fmla="*/ 299 h 299"/>
                <a:gd name="T8" fmla="*/ 9 w 142"/>
                <a:gd name="T9" fmla="*/ 226 h 299"/>
                <a:gd name="T10" fmla="*/ 50 w 142"/>
                <a:gd name="T11" fmla="*/ 226 h 299"/>
                <a:gd name="T12" fmla="*/ 0 w 142"/>
                <a:gd name="T13" fmla="*/ 109 h 299"/>
              </a:gdLst>
              <a:ahLst/>
              <a:cxnLst>
                <a:cxn ang="0">
                  <a:pos x="T0" y="T1"/>
                </a:cxn>
                <a:cxn ang="0">
                  <a:pos x="T2" y="T3"/>
                </a:cxn>
                <a:cxn ang="0">
                  <a:pos x="T4" y="T5"/>
                </a:cxn>
                <a:cxn ang="0">
                  <a:pos x="T6" y="T7"/>
                </a:cxn>
                <a:cxn ang="0">
                  <a:pos x="T8" y="T9"/>
                </a:cxn>
                <a:cxn ang="0">
                  <a:pos x="T10" y="T11"/>
                </a:cxn>
                <a:cxn ang="0">
                  <a:pos x="T12" y="T13"/>
                </a:cxn>
              </a:cxnLst>
              <a:rect l="0" t="0" r="r" b="b"/>
              <a:pathLst>
                <a:path w="142" h="299">
                  <a:moveTo>
                    <a:pt x="47" y="0"/>
                  </a:moveTo>
                  <a:cubicBezTo>
                    <a:pt x="133" y="220"/>
                    <a:pt x="133" y="220"/>
                    <a:pt x="133" y="220"/>
                  </a:cubicBezTo>
                  <a:cubicBezTo>
                    <a:pt x="142" y="261"/>
                    <a:pt x="111" y="299"/>
                    <a:pt x="70" y="299"/>
                  </a:cubicBezTo>
                  <a:cubicBezTo>
                    <a:pt x="9" y="299"/>
                    <a:pt x="9" y="299"/>
                    <a:pt x="9" y="299"/>
                  </a:cubicBezTo>
                  <a:cubicBezTo>
                    <a:pt x="9" y="226"/>
                    <a:pt x="9" y="226"/>
                    <a:pt x="9" y="226"/>
                  </a:cubicBezTo>
                  <a:cubicBezTo>
                    <a:pt x="50" y="226"/>
                    <a:pt x="50" y="226"/>
                    <a:pt x="50" y="226"/>
                  </a:cubicBezTo>
                  <a:cubicBezTo>
                    <a:pt x="0" y="109"/>
                    <a:pt x="0" y="109"/>
                    <a:pt x="0" y="109"/>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0" name="Freeform 381">
              <a:extLst>
                <a:ext uri="{FF2B5EF4-FFF2-40B4-BE49-F238E27FC236}">
                  <a16:creationId xmlns:a16="http://schemas.microsoft.com/office/drawing/2014/main" id="{7FF2CEE7-1C0C-4A60-B7C0-12C20D9FCA70}"/>
                </a:ext>
              </a:extLst>
            </p:cNvPr>
            <p:cNvSpPr>
              <a:spLocks/>
            </p:cNvSpPr>
            <p:nvPr/>
          </p:nvSpPr>
          <p:spPr bwMode="auto">
            <a:xfrm>
              <a:off x="4225221" y="4565221"/>
              <a:ext cx="88091" cy="0"/>
            </a:xfrm>
            <a:custGeom>
              <a:avLst/>
              <a:gdLst>
                <a:gd name="T0" fmla="*/ 0 w 62"/>
                <a:gd name="T1" fmla="*/ 62 w 62"/>
                <a:gd name="T2" fmla="*/ 0 w 62"/>
              </a:gdLst>
              <a:ahLst/>
              <a:cxnLst>
                <a:cxn ang="0">
                  <a:pos x="T0" y="0"/>
                </a:cxn>
                <a:cxn ang="0">
                  <a:pos x="T1" y="0"/>
                </a:cxn>
                <a:cxn ang="0">
                  <a:pos x="T2" y="0"/>
                </a:cxn>
              </a:cxnLst>
              <a:rect l="0" t="0" r="r" b="b"/>
              <a:pathLst>
                <a:path w="62">
                  <a:moveTo>
                    <a:pt x="0" y="0"/>
                  </a:moveTo>
                  <a:lnTo>
                    <a:pt x="62" y="0"/>
                  </a:lnTo>
                  <a:lnTo>
                    <a:pt x="0" y="0"/>
                  </a:lnTo>
                  <a:close/>
                </a:path>
              </a:pathLst>
            </a:custGeom>
            <a:solidFill>
              <a:srgbClr val="E2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1" name="Line 382">
              <a:extLst>
                <a:ext uri="{FF2B5EF4-FFF2-40B4-BE49-F238E27FC236}">
                  <a16:creationId xmlns:a16="http://schemas.microsoft.com/office/drawing/2014/main" id="{77CA4626-775C-4D9B-9DD5-9E6457382CC8}"/>
                </a:ext>
              </a:extLst>
            </p:cNvPr>
            <p:cNvSpPr>
              <a:spLocks noChangeShapeType="1"/>
            </p:cNvSpPr>
            <p:nvPr/>
          </p:nvSpPr>
          <p:spPr bwMode="auto">
            <a:xfrm>
              <a:off x="4225221" y="4565221"/>
              <a:ext cx="8809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2" name="Line 383">
              <a:extLst>
                <a:ext uri="{FF2B5EF4-FFF2-40B4-BE49-F238E27FC236}">
                  <a16:creationId xmlns:a16="http://schemas.microsoft.com/office/drawing/2014/main" id="{C4CF8325-142D-4805-A1C1-6E7605BA97DB}"/>
                </a:ext>
              </a:extLst>
            </p:cNvPr>
            <p:cNvSpPr>
              <a:spLocks noChangeShapeType="1"/>
            </p:cNvSpPr>
            <p:nvPr/>
          </p:nvSpPr>
          <p:spPr bwMode="auto">
            <a:xfrm>
              <a:off x="4225221" y="4565221"/>
              <a:ext cx="88091"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3" name="Freeform 384">
              <a:extLst>
                <a:ext uri="{FF2B5EF4-FFF2-40B4-BE49-F238E27FC236}">
                  <a16:creationId xmlns:a16="http://schemas.microsoft.com/office/drawing/2014/main" id="{05562108-AAE2-47B7-8D0D-34EE9EEF9B82}"/>
                </a:ext>
              </a:extLst>
            </p:cNvPr>
            <p:cNvSpPr>
              <a:spLocks/>
            </p:cNvSpPr>
            <p:nvPr/>
          </p:nvSpPr>
          <p:spPr bwMode="auto">
            <a:xfrm>
              <a:off x="3915483" y="4700198"/>
              <a:ext cx="167657" cy="75302"/>
            </a:xfrm>
            <a:custGeom>
              <a:avLst/>
              <a:gdLst>
                <a:gd name="T0" fmla="*/ 0 w 57"/>
                <a:gd name="T1" fmla="*/ 13 h 25"/>
                <a:gd name="T2" fmla="*/ 0 w 57"/>
                <a:gd name="T3" fmla="*/ 13 h 25"/>
                <a:gd name="T4" fmla="*/ 13 w 57"/>
                <a:gd name="T5" fmla="*/ 0 h 25"/>
                <a:gd name="T6" fmla="*/ 45 w 57"/>
                <a:gd name="T7" fmla="*/ 0 h 25"/>
                <a:gd name="T8" fmla="*/ 57 w 57"/>
                <a:gd name="T9" fmla="*/ 13 h 25"/>
                <a:gd name="T10" fmla="*/ 45 w 57"/>
                <a:gd name="T11" fmla="*/ 25 h 25"/>
                <a:gd name="T12" fmla="*/ 13 w 57"/>
                <a:gd name="T13" fmla="*/ 25 h 25"/>
                <a:gd name="T14" fmla="*/ 0 w 5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5">
                  <a:moveTo>
                    <a:pt x="0" y="13"/>
                  </a:moveTo>
                  <a:cubicBezTo>
                    <a:pt x="0" y="13"/>
                    <a:pt x="0" y="13"/>
                    <a:pt x="0" y="13"/>
                  </a:cubicBezTo>
                  <a:cubicBezTo>
                    <a:pt x="0" y="6"/>
                    <a:pt x="6" y="0"/>
                    <a:pt x="13" y="0"/>
                  </a:cubicBezTo>
                  <a:cubicBezTo>
                    <a:pt x="45" y="0"/>
                    <a:pt x="45" y="0"/>
                    <a:pt x="45" y="0"/>
                  </a:cubicBezTo>
                  <a:cubicBezTo>
                    <a:pt x="51" y="0"/>
                    <a:pt x="57" y="6"/>
                    <a:pt x="57" y="13"/>
                  </a:cubicBezTo>
                  <a:cubicBezTo>
                    <a:pt x="57" y="20"/>
                    <a:pt x="51" y="25"/>
                    <a:pt x="45" y="25"/>
                  </a:cubicBezTo>
                  <a:cubicBezTo>
                    <a:pt x="13" y="25"/>
                    <a:pt x="13" y="25"/>
                    <a:pt x="13" y="25"/>
                  </a:cubicBezTo>
                  <a:cubicBezTo>
                    <a:pt x="6" y="25"/>
                    <a:pt x="0" y="20"/>
                    <a:pt x="0" y="13"/>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4" name="Freeform 386">
              <a:extLst>
                <a:ext uri="{FF2B5EF4-FFF2-40B4-BE49-F238E27FC236}">
                  <a16:creationId xmlns:a16="http://schemas.microsoft.com/office/drawing/2014/main" id="{4CAB9852-D542-44CC-84D8-A1908A57CB23}"/>
                </a:ext>
              </a:extLst>
            </p:cNvPr>
            <p:cNvSpPr>
              <a:spLocks/>
            </p:cNvSpPr>
            <p:nvPr/>
          </p:nvSpPr>
          <p:spPr bwMode="auto">
            <a:xfrm>
              <a:off x="3977999" y="4565221"/>
              <a:ext cx="268534" cy="215964"/>
            </a:xfrm>
            <a:custGeom>
              <a:avLst/>
              <a:gdLst>
                <a:gd name="T0" fmla="*/ 54 w 91"/>
                <a:gd name="T1" fmla="*/ 73 h 73"/>
                <a:gd name="T2" fmla="*/ 54 w 91"/>
                <a:gd name="T3" fmla="*/ 73 h 73"/>
                <a:gd name="T4" fmla="*/ 8 w 91"/>
                <a:gd name="T5" fmla="*/ 45 h 73"/>
                <a:gd name="T6" fmla="*/ 3 w 91"/>
                <a:gd name="T7" fmla="*/ 41 h 73"/>
                <a:gd name="T8" fmla="*/ 1 w 91"/>
                <a:gd name="T9" fmla="*/ 21 h 73"/>
                <a:gd name="T10" fmla="*/ 7 w 91"/>
                <a:gd name="T11" fmla="*/ 17 h 73"/>
                <a:gd name="T12" fmla="*/ 54 w 91"/>
                <a:gd name="T13" fmla="*/ 0 h 73"/>
                <a:gd name="T14" fmla="*/ 91 w 91"/>
                <a:gd name="T15" fmla="*/ 36 h 73"/>
                <a:gd name="T16" fmla="*/ 54 w 91"/>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73">
                  <a:moveTo>
                    <a:pt x="54" y="73"/>
                  </a:moveTo>
                  <a:cubicBezTo>
                    <a:pt x="54" y="73"/>
                    <a:pt x="54" y="73"/>
                    <a:pt x="54" y="73"/>
                  </a:cubicBezTo>
                  <a:cubicBezTo>
                    <a:pt x="33" y="73"/>
                    <a:pt x="8" y="65"/>
                    <a:pt x="8" y="45"/>
                  </a:cubicBezTo>
                  <a:cubicBezTo>
                    <a:pt x="3" y="41"/>
                    <a:pt x="3" y="41"/>
                    <a:pt x="3" y="41"/>
                  </a:cubicBezTo>
                  <a:cubicBezTo>
                    <a:pt x="3" y="33"/>
                    <a:pt x="1" y="21"/>
                    <a:pt x="1" y="21"/>
                  </a:cubicBezTo>
                  <a:cubicBezTo>
                    <a:pt x="0" y="20"/>
                    <a:pt x="6" y="18"/>
                    <a:pt x="7" y="17"/>
                  </a:cubicBezTo>
                  <a:cubicBezTo>
                    <a:pt x="18" y="12"/>
                    <a:pt x="47" y="0"/>
                    <a:pt x="54" y="0"/>
                  </a:cubicBezTo>
                  <a:cubicBezTo>
                    <a:pt x="74" y="0"/>
                    <a:pt x="91" y="16"/>
                    <a:pt x="91" y="36"/>
                  </a:cubicBezTo>
                  <a:cubicBezTo>
                    <a:pt x="91" y="57"/>
                    <a:pt x="74" y="73"/>
                    <a:pt x="54" y="73"/>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5" name="Freeform 388">
              <a:extLst>
                <a:ext uri="{FF2B5EF4-FFF2-40B4-BE49-F238E27FC236}">
                  <a16:creationId xmlns:a16="http://schemas.microsoft.com/office/drawing/2014/main" id="{43390461-0527-400F-9FF2-D12D44574696}"/>
                </a:ext>
              </a:extLst>
            </p:cNvPr>
            <p:cNvSpPr>
              <a:spLocks/>
            </p:cNvSpPr>
            <p:nvPr/>
          </p:nvSpPr>
          <p:spPr bwMode="auto">
            <a:xfrm>
              <a:off x="3959528" y="4614950"/>
              <a:ext cx="71040" cy="166235"/>
            </a:xfrm>
            <a:custGeom>
              <a:avLst/>
              <a:gdLst>
                <a:gd name="T0" fmla="*/ 24 w 24"/>
                <a:gd name="T1" fmla="*/ 12 h 56"/>
                <a:gd name="T2" fmla="*/ 24 w 24"/>
                <a:gd name="T3" fmla="*/ 44 h 56"/>
                <a:gd name="T4" fmla="*/ 12 w 24"/>
                <a:gd name="T5" fmla="*/ 56 h 56"/>
                <a:gd name="T6" fmla="*/ 0 w 24"/>
                <a:gd name="T7" fmla="*/ 44 h 56"/>
                <a:gd name="T8" fmla="*/ 0 w 24"/>
                <a:gd name="T9" fmla="*/ 12 h 56"/>
                <a:gd name="T10" fmla="*/ 12 w 24"/>
                <a:gd name="T11" fmla="*/ 0 h 56"/>
              </a:gdLst>
              <a:ahLst/>
              <a:cxnLst>
                <a:cxn ang="0">
                  <a:pos x="T0" y="T1"/>
                </a:cxn>
                <a:cxn ang="0">
                  <a:pos x="T2" y="T3"/>
                </a:cxn>
                <a:cxn ang="0">
                  <a:pos x="T4" y="T5"/>
                </a:cxn>
                <a:cxn ang="0">
                  <a:pos x="T6" y="T7"/>
                </a:cxn>
                <a:cxn ang="0">
                  <a:pos x="T8" y="T9"/>
                </a:cxn>
                <a:cxn ang="0">
                  <a:pos x="T10" y="T11"/>
                </a:cxn>
              </a:cxnLst>
              <a:rect l="0" t="0" r="r" b="b"/>
              <a:pathLst>
                <a:path w="24" h="56">
                  <a:moveTo>
                    <a:pt x="24" y="12"/>
                  </a:moveTo>
                  <a:cubicBezTo>
                    <a:pt x="24" y="44"/>
                    <a:pt x="24" y="44"/>
                    <a:pt x="24" y="44"/>
                  </a:cubicBezTo>
                  <a:cubicBezTo>
                    <a:pt x="24" y="51"/>
                    <a:pt x="19" y="56"/>
                    <a:pt x="12" y="56"/>
                  </a:cubicBezTo>
                  <a:cubicBezTo>
                    <a:pt x="5" y="56"/>
                    <a:pt x="0" y="51"/>
                    <a:pt x="0" y="44"/>
                  </a:cubicBezTo>
                  <a:cubicBezTo>
                    <a:pt x="0" y="12"/>
                    <a:pt x="0" y="12"/>
                    <a:pt x="0" y="12"/>
                  </a:cubicBezTo>
                  <a:cubicBezTo>
                    <a:pt x="0" y="5"/>
                    <a:pt x="5" y="0"/>
                    <a:pt x="12"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6" name="Freeform 390">
              <a:extLst>
                <a:ext uri="{FF2B5EF4-FFF2-40B4-BE49-F238E27FC236}">
                  <a16:creationId xmlns:a16="http://schemas.microsoft.com/office/drawing/2014/main" id="{4B4E08EB-8BBB-45E3-8BF3-F5831FB66D66}"/>
                </a:ext>
              </a:extLst>
            </p:cNvPr>
            <p:cNvSpPr>
              <a:spLocks/>
            </p:cNvSpPr>
            <p:nvPr/>
          </p:nvSpPr>
          <p:spPr bwMode="auto">
            <a:xfrm>
              <a:off x="4030569" y="4614950"/>
              <a:ext cx="73882" cy="166235"/>
            </a:xfrm>
            <a:custGeom>
              <a:avLst/>
              <a:gdLst>
                <a:gd name="T0" fmla="*/ 25 w 25"/>
                <a:gd name="T1" fmla="*/ 12 h 56"/>
                <a:gd name="T2" fmla="*/ 25 w 25"/>
                <a:gd name="T3" fmla="*/ 44 h 56"/>
                <a:gd name="T4" fmla="*/ 13 w 25"/>
                <a:gd name="T5" fmla="*/ 56 h 56"/>
                <a:gd name="T6" fmla="*/ 0 w 25"/>
                <a:gd name="T7" fmla="*/ 44 h 56"/>
                <a:gd name="T8" fmla="*/ 0 w 25"/>
                <a:gd name="T9" fmla="*/ 12 h 56"/>
                <a:gd name="T10" fmla="*/ 13 w 25"/>
                <a:gd name="T11" fmla="*/ 0 h 56"/>
              </a:gdLst>
              <a:ahLst/>
              <a:cxnLst>
                <a:cxn ang="0">
                  <a:pos x="T0" y="T1"/>
                </a:cxn>
                <a:cxn ang="0">
                  <a:pos x="T2" y="T3"/>
                </a:cxn>
                <a:cxn ang="0">
                  <a:pos x="T4" y="T5"/>
                </a:cxn>
                <a:cxn ang="0">
                  <a:pos x="T6" y="T7"/>
                </a:cxn>
                <a:cxn ang="0">
                  <a:pos x="T8" y="T9"/>
                </a:cxn>
                <a:cxn ang="0">
                  <a:pos x="T10" y="T11"/>
                </a:cxn>
              </a:cxnLst>
              <a:rect l="0" t="0" r="r" b="b"/>
              <a:pathLst>
                <a:path w="25" h="56">
                  <a:moveTo>
                    <a:pt x="25" y="12"/>
                  </a:moveTo>
                  <a:cubicBezTo>
                    <a:pt x="25" y="44"/>
                    <a:pt x="25" y="44"/>
                    <a:pt x="25" y="44"/>
                  </a:cubicBezTo>
                  <a:cubicBezTo>
                    <a:pt x="25" y="51"/>
                    <a:pt x="20" y="56"/>
                    <a:pt x="13" y="56"/>
                  </a:cubicBezTo>
                  <a:cubicBezTo>
                    <a:pt x="6" y="56"/>
                    <a:pt x="0" y="51"/>
                    <a:pt x="0" y="44"/>
                  </a:cubicBezTo>
                  <a:cubicBezTo>
                    <a:pt x="0" y="12"/>
                    <a:pt x="0" y="12"/>
                    <a:pt x="0" y="12"/>
                  </a:cubicBezTo>
                  <a:cubicBezTo>
                    <a:pt x="0" y="5"/>
                    <a:pt x="6" y="0"/>
                    <a:pt x="13"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7" name="Freeform 392">
              <a:extLst>
                <a:ext uri="{FF2B5EF4-FFF2-40B4-BE49-F238E27FC236}">
                  <a16:creationId xmlns:a16="http://schemas.microsoft.com/office/drawing/2014/main" id="{80547747-E808-4CB9-95DB-400CFF48A5A6}"/>
                </a:ext>
              </a:extLst>
            </p:cNvPr>
            <p:cNvSpPr>
              <a:spLocks/>
            </p:cNvSpPr>
            <p:nvPr/>
          </p:nvSpPr>
          <p:spPr bwMode="auto">
            <a:xfrm>
              <a:off x="4104452" y="4614950"/>
              <a:ext cx="73882" cy="166235"/>
            </a:xfrm>
            <a:custGeom>
              <a:avLst/>
              <a:gdLst>
                <a:gd name="T0" fmla="*/ 25 w 25"/>
                <a:gd name="T1" fmla="*/ 23 h 56"/>
                <a:gd name="T2" fmla="*/ 25 w 25"/>
                <a:gd name="T3" fmla="*/ 44 h 56"/>
                <a:gd name="T4" fmla="*/ 12 w 25"/>
                <a:gd name="T5" fmla="*/ 56 h 56"/>
                <a:gd name="T6" fmla="*/ 0 w 25"/>
                <a:gd name="T7" fmla="*/ 44 h 56"/>
                <a:gd name="T8" fmla="*/ 0 w 25"/>
                <a:gd name="T9" fmla="*/ 12 h 56"/>
                <a:gd name="T10" fmla="*/ 12 w 25"/>
                <a:gd name="T11" fmla="*/ 0 h 56"/>
              </a:gdLst>
              <a:ahLst/>
              <a:cxnLst>
                <a:cxn ang="0">
                  <a:pos x="T0" y="T1"/>
                </a:cxn>
                <a:cxn ang="0">
                  <a:pos x="T2" y="T3"/>
                </a:cxn>
                <a:cxn ang="0">
                  <a:pos x="T4" y="T5"/>
                </a:cxn>
                <a:cxn ang="0">
                  <a:pos x="T6" y="T7"/>
                </a:cxn>
                <a:cxn ang="0">
                  <a:pos x="T8" y="T9"/>
                </a:cxn>
                <a:cxn ang="0">
                  <a:pos x="T10" y="T11"/>
                </a:cxn>
              </a:cxnLst>
              <a:rect l="0" t="0" r="r" b="b"/>
              <a:pathLst>
                <a:path w="25" h="56">
                  <a:moveTo>
                    <a:pt x="25" y="23"/>
                  </a:moveTo>
                  <a:cubicBezTo>
                    <a:pt x="25" y="44"/>
                    <a:pt x="25" y="44"/>
                    <a:pt x="25" y="44"/>
                  </a:cubicBezTo>
                  <a:cubicBezTo>
                    <a:pt x="25" y="51"/>
                    <a:pt x="19" y="56"/>
                    <a:pt x="12" y="56"/>
                  </a:cubicBezTo>
                  <a:cubicBezTo>
                    <a:pt x="6" y="56"/>
                    <a:pt x="0" y="51"/>
                    <a:pt x="0" y="44"/>
                  </a:cubicBezTo>
                  <a:cubicBezTo>
                    <a:pt x="0" y="12"/>
                    <a:pt x="0" y="12"/>
                    <a:pt x="0" y="12"/>
                  </a:cubicBezTo>
                  <a:cubicBezTo>
                    <a:pt x="0" y="5"/>
                    <a:pt x="6" y="0"/>
                    <a:pt x="12"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348" name="Group 347">
            <a:extLst>
              <a:ext uri="{FF2B5EF4-FFF2-40B4-BE49-F238E27FC236}">
                <a16:creationId xmlns:a16="http://schemas.microsoft.com/office/drawing/2014/main" id="{6E16F588-7D86-4F72-808C-F0433D4F784A}"/>
              </a:ext>
            </a:extLst>
          </p:cNvPr>
          <p:cNvGrpSpPr/>
          <p:nvPr/>
        </p:nvGrpSpPr>
        <p:grpSpPr>
          <a:xfrm>
            <a:off x="4539550" y="6833433"/>
            <a:ext cx="2365598" cy="2153116"/>
            <a:chOff x="936788" y="2675536"/>
            <a:chExt cx="3123619" cy="2843052"/>
          </a:xfrm>
        </p:grpSpPr>
        <p:sp>
          <p:nvSpPr>
            <p:cNvPr id="349" name="Freeform 192">
              <a:extLst>
                <a:ext uri="{FF2B5EF4-FFF2-40B4-BE49-F238E27FC236}">
                  <a16:creationId xmlns:a16="http://schemas.microsoft.com/office/drawing/2014/main" id="{1F24FE59-86DD-4EF2-B65A-537FFC13F268}"/>
                </a:ext>
              </a:extLst>
            </p:cNvPr>
            <p:cNvSpPr>
              <a:spLocks/>
            </p:cNvSpPr>
            <p:nvPr/>
          </p:nvSpPr>
          <p:spPr bwMode="auto">
            <a:xfrm>
              <a:off x="2159355" y="3128777"/>
              <a:ext cx="24154" cy="188968"/>
            </a:xfrm>
            <a:custGeom>
              <a:avLst/>
              <a:gdLst>
                <a:gd name="T0" fmla="*/ 0 w 8"/>
                <a:gd name="T1" fmla="*/ 0 h 64"/>
                <a:gd name="T2" fmla="*/ 0 w 8"/>
                <a:gd name="T3" fmla="*/ 8 h 64"/>
                <a:gd name="T4" fmla="*/ 6 w 8"/>
                <a:gd name="T5" fmla="*/ 22 h 64"/>
                <a:gd name="T6" fmla="*/ 6 w 8"/>
                <a:gd name="T7" fmla="*/ 22 h 64"/>
                <a:gd name="T8" fmla="*/ 6 w 8"/>
                <a:gd name="T9" fmla="*/ 22 h 64"/>
                <a:gd name="T10" fmla="*/ 0 w 8"/>
                <a:gd name="T11" fmla="*/ 35 h 64"/>
                <a:gd name="T12" fmla="*/ 0 w 8"/>
                <a:gd name="T13" fmla="*/ 64 h 64"/>
                <a:gd name="T14" fmla="*/ 8 w 8"/>
                <a:gd name="T15" fmla="*/ 62 h 64"/>
                <a:gd name="T16" fmla="*/ 8 w 8"/>
                <a:gd name="T17" fmla="*/ 1 h 64"/>
                <a:gd name="T18" fmla="*/ 0 w 8"/>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4">
                  <a:moveTo>
                    <a:pt x="0" y="0"/>
                  </a:moveTo>
                  <a:cubicBezTo>
                    <a:pt x="0" y="8"/>
                    <a:pt x="0" y="8"/>
                    <a:pt x="0" y="8"/>
                  </a:cubicBezTo>
                  <a:cubicBezTo>
                    <a:pt x="3" y="12"/>
                    <a:pt x="6" y="16"/>
                    <a:pt x="6" y="22"/>
                  </a:cubicBezTo>
                  <a:cubicBezTo>
                    <a:pt x="6" y="22"/>
                    <a:pt x="6" y="22"/>
                    <a:pt x="6" y="22"/>
                  </a:cubicBezTo>
                  <a:cubicBezTo>
                    <a:pt x="6" y="22"/>
                    <a:pt x="6" y="22"/>
                    <a:pt x="6" y="22"/>
                  </a:cubicBezTo>
                  <a:cubicBezTo>
                    <a:pt x="6" y="27"/>
                    <a:pt x="3" y="32"/>
                    <a:pt x="0" y="35"/>
                  </a:cubicBezTo>
                  <a:cubicBezTo>
                    <a:pt x="0" y="64"/>
                    <a:pt x="0" y="64"/>
                    <a:pt x="0" y="64"/>
                  </a:cubicBezTo>
                  <a:cubicBezTo>
                    <a:pt x="2" y="64"/>
                    <a:pt x="5" y="63"/>
                    <a:pt x="8" y="62"/>
                  </a:cubicBezTo>
                  <a:cubicBezTo>
                    <a:pt x="8" y="1"/>
                    <a:pt x="8" y="1"/>
                    <a:pt x="8" y="1"/>
                  </a:cubicBezTo>
                  <a:cubicBezTo>
                    <a:pt x="5" y="0"/>
                    <a:pt x="2" y="0"/>
                    <a:pt x="0"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0" name="Freeform: Shape 349">
              <a:extLst>
                <a:ext uri="{FF2B5EF4-FFF2-40B4-BE49-F238E27FC236}">
                  <a16:creationId xmlns:a16="http://schemas.microsoft.com/office/drawing/2014/main" id="{A8EC9EA0-E222-42C3-A569-197068E62B8D}"/>
                </a:ext>
              </a:extLst>
            </p:cNvPr>
            <p:cNvSpPr/>
            <p:nvPr/>
          </p:nvSpPr>
          <p:spPr>
            <a:xfrm>
              <a:off x="2103803" y="3820714"/>
              <a:ext cx="159270" cy="1646358"/>
            </a:xfrm>
            <a:custGeom>
              <a:avLst/>
              <a:gdLst>
                <a:gd name="connsiteX0" fmla="*/ 0 w 127012"/>
                <a:gd name="connsiteY0" fmla="*/ 0 h 1312908"/>
                <a:gd name="connsiteX1" fmla="*/ 692 w 127012"/>
                <a:gd name="connsiteY1" fmla="*/ 0 h 1312908"/>
                <a:gd name="connsiteX2" fmla="*/ 2310 w 127012"/>
                <a:gd name="connsiteY2" fmla="*/ 0 h 1312908"/>
                <a:gd name="connsiteX3" fmla="*/ 127012 w 127012"/>
                <a:gd name="connsiteY3" fmla="*/ 125225 h 1312908"/>
                <a:gd name="connsiteX4" fmla="*/ 127012 w 127012"/>
                <a:gd name="connsiteY4" fmla="*/ 1274696 h 1312908"/>
                <a:gd name="connsiteX5" fmla="*/ 127012 w 127012"/>
                <a:gd name="connsiteY5" fmla="*/ 1312908 h 1312908"/>
                <a:gd name="connsiteX6" fmla="*/ 124746 w 127012"/>
                <a:gd name="connsiteY6" fmla="*/ 1312908 h 1312908"/>
                <a:gd name="connsiteX7" fmla="*/ 124746 w 127012"/>
                <a:gd name="connsiteY7" fmla="*/ 1227847 h 1312908"/>
                <a:gd name="connsiteX8" fmla="*/ 124746 w 127012"/>
                <a:gd name="connsiteY8" fmla="*/ 125225 h 1312908"/>
                <a:gd name="connsiteX9" fmla="*/ 0 w 127012"/>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12" h="1312908">
                  <a:moveTo>
                    <a:pt x="0" y="0"/>
                  </a:moveTo>
                  <a:lnTo>
                    <a:pt x="692" y="0"/>
                  </a:lnTo>
                  <a:cubicBezTo>
                    <a:pt x="2310" y="0"/>
                    <a:pt x="2310" y="0"/>
                    <a:pt x="2310" y="0"/>
                  </a:cubicBezTo>
                  <a:cubicBezTo>
                    <a:pt x="72896" y="0"/>
                    <a:pt x="127012" y="56706"/>
                    <a:pt x="127012" y="125225"/>
                  </a:cubicBezTo>
                  <a:cubicBezTo>
                    <a:pt x="127012" y="782065"/>
                    <a:pt x="127012" y="1110486"/>
                    <a:pt x="127012" y="1274696"/>
                  </a:cubicBezTo>
                  <a:lnTo>
                    <a:pt x="127012" y="1312908"/>
                  </a:lnTo>
                  <a:lnTo>
                    <a:pt x="124746" y="1312908"/>
                  </a:lnTo>
                  <a:lnTo>
                    <a:pt x="124746" y="1227847"/>
                  </a:lnTo>
                  <a:cubicBezTo>
                    <a:pt x="124746" y="125225"/>
                    <a:pt x="124746" y="125225"/>
                    <a:pt x="124746" y="125225"/>
                  </a:cubicBezTo>
                  <a:cubicBezTo>
                    <a:pt x="124746" y="56706"/>
                    <a:pt x="70611" y="0"/>
                    <a:pt x="0" y="0"/>
                  </a:cubicBezTo>
                  <a:close/>
                </a:path>
              </a:pathLst>
            </a:custGeom>
            <a:solidFill>
              <a:schemeClr val="accent6"/>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351" name="Freeform: Shape 350">
              <a:extLst>
                <a:ext uri="{FF2B5EF4-FFF2-40B4-BE49-F238E27FC236}">
                  <a16:creationId xmlns:a16="http://schemas.microsoft.com/office/drawing/2014/main" id="{8D846701-30FB-406F-817A-4A635220D36D}"/>
                </a:ext>
              </a:extLst>
            </p:cNvPr>
            <p:cNvSpPr/>
            <p:nvPr/>
          </p:nvSpPr>
          <p:spPr>
            <a:xfrm>
              <a:off x="936788" y="3820714"/>
              <a:ext cx="356764" cy="1646358"/>
            </a:xfrm>
            <a:custGeom>
              <a:avLst/>
              <a:gdLst>
                <a:gd name="connsiteX0" fmla="*/ 122349 w 284506"/>
                <a:gd name="connsiteY0" fmla="*/ 0 h 1312908"/>
                <a:gd name="connsiteX1" fmla="*/ 268135 w 284506"/>
                <a:gd name="connsiteY1" fmla="*/ 0 h 1312908"/>
                <a:gd name="connsiteX2" fmla="*/ 284506 w 284506"/>
                <a:gd name="connsiteY2" fmla="*/ 0 h 1312908"/>
                <a:gd name="connsiteX3" fmla="*/ 159760 w 284506"/>
                <a:gd name="connsiteY3" fmla="*/ 125225 h 1312908"/>
                <a:gd name="connsiteX4" fmla="*/ 159760 w 284506"/>
                <a:gd name="connsiteY4" fmla="*/ 1289168 h 1312908"/>
                <a:gd name="connsiteX5" fmla="*/ 159760 w 284506"/>
                <a:gd name="connsiteY5" fmla="*/ 1312908 h 1312908"/>
                <a:gd name="connsiteX6" fmla="*/ 0 w 284506"/>
                <a:gd name="connsiteY6" fmla="*/ 1312908 h 1312908"/>
                <a:gd name="connsiteX7" fmla="*/ 0 w 284506"/>
                <a:gd name="connsiteY7" fmla="*/ 1207665 h 1312908"/>
                <a:gd name="connsiteX8" fmla="*/ 0 w 284506"/>
                <a:gd name="connsiteY8" fmla="*/ 125225 h 1312908"/>
                <a:gd name="connsiteX9" fmla="*/ 122349 w 284506"/>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506" h="1312908">
                  <a:moveTo>
                    <a:pt x="122349" y="0"/>
                  </a:moveTo>
                  <a:cubicBezTo>
                    <a:pt x="174112" y="0"/>
                    <a:pt x="222640" y="0"/>
                    <a:pt x="268135" y="0"/>
                  </a:cubicBezTo>
                  <a:lnTo>
                    <a:pt x="284506" y="0"/>
                  </a:lnTo>
                  <a:cubicBezTo>
                    <a:pt x="216249" y="0"/>
                    <a:pt x="159760" y="56706"/>
                    <a:pt x="159760" y="125225"/>
                  </a:cubicBezTo>
                  <a:cubicBezTo>
                    <a:pt x="159760" y="790335"/>
                    <a:pt x="159760" y="1122890"/>
                    <a:pt x="159760" y="1289168"/>
                  </a:cubicBezTo>
                  <a:lnTo>
                    <a:pt x="159760" y="1312908"/>
                  </a:lnTo>
                  <a:lnTo>
                    <a:pt x="0" y="1312908"/>
                  </a:lnTo>
                  <a:lnTo>
                    <a:pt x="0" y="1207665"/>
                  </a:lnTo>
                  <a:cubicBezTo>
                    <a:pt x="0" y="125225"/>
                    <a:pt x="0" y="125225"/>
                    <a:pt x="0" y="125225"/>
                  </a:cubicBezTo>
                  <a:cubicBezTo>
                    <a:pt x="0" y="56706"/>
                    <a:pt x="54116" y="0"/>
                    <a:pt x="122349"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352" name="Freeform 71">
              <a:extLst>
                <a:ext uri="{FF2B5EF4-FFF2-40B4-BE49-F238E27FC236}">
                  <a16:creationId xmlns:a16="http://schemas.microsoft.com/office/drawing/2014/main" id="{080995E5-7A07-4D19-87BE-774CB5D5AA11}"/>
                </a:ext>
              </a:extLst>
            </p:cNvPr>
            <p:cNvSpPr>
              <a:spLocks/>
            </p:cNvSpPr>
            <p:nvPr/>
          </p:nvSpPr>
          <p:spPr bwMode="auto">
            <a:xfrm>
              <a:off x="1144891" y="4975836"/>
              <a:ext cx="1103975" cy="542752"/>
            </a:xfrm>
            <a:custGeom>
              <a:avLst/>
              <a:gdLst>
                <a:gd name="T0" fmla="*/ 777 w 777"/>
                <a:gd name="T1" fmla="*/ 0 h 382"/>
                <a:gd name="T2" fmla="*/ 0 w 777"/>
                <a:gd name="T3" fmla="*/ 0 h 382"/>
                <a:gd name="T4" fmla="*/ 0 w 777"/>
                <a:gd name="T5" fmla="*/ 382 h 382"/>
                <a:gd name="T6" fmla="*/ 656 w 777"/>
                <a:gd name="T7" fmla="*/ 382 h 382"/>
                <a:gd name="T8" fmla="*/ 656 w 777"/>
                <a:gd name="T9" fmla="*/ 378 h 382"/>
                <a:gd name="T10" fmla="*/ 777 w 777"/>
                <a:gd name="T11" fmla="*/ 378 h 382"/>
                <a:gd name="T12" fmla="*/ 777 w 777"/>
                <a:gd name="T13" fmla="*/ 0 h 382"/>
              </a:gdLst>
              <a:ahLst/>
              <a:cxnLst>
                <a:cxn ang="0">
                  <a:pos x="T0" y="T1"/>
                </a:cxn>
                <a:cxn ang="0">
                  <a:pos x="T2" y="T3"/>
                </a:cxn>
                <a:cxn ang="0">
                  <a:pos x="T4" y="T5"/>
                </a:cxn>
                <a:cxn ang="0">
                  <a:pos x="T6" y="T7"/>
                </a:cxn>
                <a:cxn ang="0">
                  <a:pos x="T8" y="T9"/>
                </a:cxn>
                <a:cxn ang="0">
                  <a:pos x="T10" y="T11"/>
                </a:cxn>
                <a:cxn ang="0">
                  <a:pos x="T12" y="T13"/>
                </a:cxn>
              </a:cxnLst>
              <a:rect l="0" t="0" r="r" b="b"/>
              <a:pathLst>
                <a:path w="777" h="382">
                  <a:moveTo>
                    <a:pt x="777" y="0"/>
                  </a:moveTo>
                  <a:lnTo>
                    <a:pt x="0" y="0"/>
                  </a:lnTo>
                  <a:lnTo>
                    <a:pt x="0" y="382"/>
                  </a:lnTo>
                  <a:lnTo>
                    <a:pt x="656" y="382"/>
                  </a:lnTo>
                  <a:lnTo>
                    <a:pt x="656" y="378"/>
                  </a:lnTo>
                  <a:lnTo>
                    <a:pt x="777" y="378"/>
                  </a:lnTo>
                  <a:lnTo>
                    <a:pt x="7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3" name="Freeform 110">
              <a:extLst>
                <a:ext uri="{FF2B5EF4-FFF2-40B4-BE49-F238E27FC236}">
                  <a16:creationId xmlns:a16="http://schemas.microsoft.com/office/drawing/2014/main" id="{FB848658-D31D-4EC9-8BB4-368B1F9155E6}"/>
                </a:ext>
              </a:extLst>
            </p:cNvPr>
            <p:cNvSpPr>
              <a:spLocks/>
            </p:cNvSpPr>
            <p:nvPr/>
          </p:nvSpPr>
          <p:spPr bwMode="auto">
            <a:xfrm>
              <a:off x="1917816" y="3714152"/>
              <a:ext cx="1165070" cy="1078398"/>
            </a:xfrm>
            <a:custGeom>
              <a:avLst/>
              <a:gdLst>
                <a:gd name="T0" fmla="*/ 359 w 395"/>
                <a:gd name="T1" fmla="*/ 364 h 364"/>
                <a:gd name="T2" fmla="*/ 395 w 395"/>
                <a:gd name="T3" fmla="*/ 328 h 364"/>
                <a:gd name="T4" fmla="*/ 359 w 395"/>
                <a:gd name="T5" fmla="*/ 292 h 364"/>
                <a:gd name="T6" fmla="*/ 72 w 395"/>
                <a:gd name="T7" fmla="*/ 36 h 364"/>
                <a:gd name="T8" fmla="*/ 35 w 395"/>
                <a:gd name="T9" fmla="*/ 0 h 364"/>
                <a:gd name="T10" fmla="*/ 0 w 395"/>
                <a:gd name="T11" fmla="*/ 37 h 364"/>
                <a:gd name="T12" fmla="*/ 47 w 395"/>
                <a:gd name="T13" fmla="*/ 200 h 364"/>
                <a:gd name="T14" fmla="*/ 359 w 395"/>
                <a:gd name="T15" fmla="*/ 364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64">
                  <a:moveTo>
                    <a:pt x="359" y="364"/>
                  </a:moveTo>
                  <a:cubicBezTo>
                    <a:pt x="379" y="364"/>
                    <a:pt x="395" y="348"/>
                    <a:pt x="395" y="328"/>
                  </a:cubicBezTo>
                  <a:cubicBezTo>
                    <a:pt x="395" y="308"/>
                    <a:pt x="379" y="292"/>
                    <a:pt x="359" y="292"/>
                  </a:cubicBezTo>
                  <a:cubicBezTo>
                    <a:pt x="81" y="292"/>
                    <a:pt x="72" y="46"/>
                    <a:pt x="72" y="36"/>
                  </a:cubicBezTo>
                  <a:cubicBezTo>
                    <a:pt x="72" y="16"/>
                    <a:pt x="55" y="0"/>
                    <a:pt x="35" y="0"/>
                  </a:cubicBezTo>
                  <a:cubicBezTo>
                    <a:pt x="15" y="1"/>
                    <a:pt x="0" y="17"/>
                    <a:pt x="0" y="37"/>
                  </a:cubicBezTo>
                  <a:cubicBezTo>
                    <a:pt x="0" y="40"/>
                    <a:pt x="2" y="120"/>
                    <a:pt x="47" y="200"/>
                  </a:cubicBezTo>
                  <a:cubicBezTo>
                    <a:pt x="89" y="275"/>
                    <a:pt x="177" y="364"/>
                    <a:pt x="359" y="364"/>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4" name="Freeform 111">
              <a:extLst>
                <a:ext uri="{FF2B5EF4-FFF2-40B4-BE49-F238E27FC236}">
                  <a16:creationId xmlns:a16="http://schemas.microsoft.com/office/drawing/2014/main" id="{4703965A-0B38-4ECA-A2CB-1B2629A09B54}"/>
                </a:ext>
              </a:extLst>
            </p:cNvPr>
            <p:cNvSpPr>
              <a:spLocks/>
            </p:cNvSpPr>
            <p:nvPr/>
          </p:nvSpPr>
          <p:spPr bwMode="auto">
            <a:xfrm>
              <a:off x="1906449" y="3702787"/>
              <a:ext cx="1189224" cy="1101132"/>
            </a:xfrm>
            <a:custGeom>
              <a:avLst/>
              <a:gdLst>
                <a:gd name="T0" fmla="*/ 363 w 403"/>
                <a:gd name="T1" fmla="*/ 368 h 372"/>
                <a:gd name="T2" fmla="*/ 363 w 403"/>
                <a:gd name="T3" fmla="*/ 372 h 372"/>
                <a:gd name="T4" fmla="*/ 403 w 403"/>
                <a:gd name="T5" fmla="*/ 332 h 372"/>
                <a:gd name="T6" fmla="*/ 363 w 403"/>
                <a:gd name="T7" fmla="*/ 292 h 372"/>
                <a:gd name="T8" fmla="*/ 203 w 403"/>
                <a:gd name="T9" fmla="*/ 254 h 372"/>
                <a:gd name="T10" fmla="*/ 97 w 403"/>
                <a:gd name="T11" fmla="*/ 124 h 372"/>
                <a:gd name="T12" fmla="*/ 80 w 403"/>
                <a:gd name="T13" fmla="*/ 40 h 372"/>
                <a:gd name="T14" fmla="*/ 40 w 403"/>
                <a:gd name="T15" fmla="*/ 0 h 372"/>
                <a:gd name="T16" fmla="*/ 39 w 403"/>
                <a:gd name="T17" fmla="*/ 0 h 372"/>
                <a:gd name="T18" fmla="*/ 39 w 403"/>
                <a:gd name="T19" fmla="*/ 0 h 372"/>
                <a:gd name="T20" fmla="*/ 0 w 403"/>
                <a:gd name="T21" fmla="*/ 40 h 372"/>
                <a:gd name="T22" fmla="*/ 0 w 403"/>
                <a:gd name="T23" fmla="*/ 41 h 372"/>
                <a:gd name="T24" fmla="*/ 0 w 403"/>
                <a:gd name="T25" fmla="*/ 41 h 372"/>
                <a:gd name="T26" fmla="*/ 47 w 403"/>
                <a:gd name="T27" fmla="*/ 206 h 372"/>
                <a:gd name="T28" fmla="*/ 152 w 403"/>
                <a:gd name="T29" fmla="*/ 317 h 372"/>
                <a:gd name="T30" fmla="*/ 363 w 403"/>
                <a:gd name="T31" fmla="*/ 372 h 372"/>
                <a:gd name="T32" fmla="*/ 363 w 403"/>
                <a:gd name="T33" fmla="*/ 368 h 372"/>
                <a:gd name="T34" fmla="*/ 363 w 403"/>
                <a:gd name="T35" fmla="*/ 364 h 372"/>
                <a:gd name="T36" fmla="*/ 156 w 403"/>
                <a:gd name="T37" fmla="*/ 310 h 372"/>
                <a:gd name="T38" fmla="*/ 54 w 403"/>
                <a:gd name="T39" fmla="*/ 202 h 372"/>
                <a:gd name="T40" fmla="*/ 8 w 403"/>
                <a:gd name="T41" fmla="*/ 41 h 372"/>
                <a:gd name="T42" fmla="*/ 8 w 403"/>
                <a:gd name="T43" fmla="*/ 41 h 372"/>
                <a:gd name="T44" fmla="*/ 8 w 403"/>
                <a:gd name="T45" fmla="*/ 40 h 372"/>
                <a:gd name="T46" fmla="*/ 39 w 403"/>
                <a:gd name="T47" fmla="*/ 8 h 372"/>
                <a:gd name="T48" fmla="*/ 39 w 403"/>
                <a:gd name="T49" fmla="*/ 8 h 372"/>
                <a:gd name="T50" fmla="*/ 40 w 403"/>
                <a:gd name="T51" fmla="*/ 8 h 372"/>
                <a:gd name="T52" fmla="*/ 72 w 403"/>
                <a:gd name="T53" fmla="*/ 40 h 372"/>
                <a:gd name="T54" fmla="*/ 112 w 403"/>
                <a:gd name="T55" fmla="*/ 174 h 372"/>
                <a:gd name="T56" fmla="*/ 199 w 403"/>
                <a:gd name="T57" fmla="*/ 261 h 372"/>
                <a:gd name="T58" fmla="*/ 363 w 403"/>
                <a:gd name="T59" fmla="*/ 300 h 372"/>
                <a:gd name="T60" fmla="*/ 386 w 403"/>
                <a:gd name="T61" fmla="*/ 309 h 372"/>
                <a:gd name="T62" fmla="*/ 395 w 403"/>
                <a:gd name="T63" fmla="*/ 332 h 372"/>
                <a:gd name="T64" fmla="*/ 386 w 403"/>
                <a:gd name="T65" fmla="*/ 354 h 372"/>
                <a:gd name="T66" fmla="*/ 363 w 403"/>
                <a:gd name="T67" fmla="*/ 364 h 372"/>
                <a:gd name="T68" fmla="*/ 363 w 403"/>
                <a:gd name="T69" fmla="*/ 36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3" h="372">
                  <a:moveTo>
                    <a:pt x="363" y="368"/>
                  </a:moveTo>
                  <a:cubicBezTo>
                    <a:pt x="363" y="372"/>
                    <a:pt x="363" y="372"/>
                    <a:pt x="363" y="372"/>
                  </a:cubicBezTo>
                  <a:cubicBezTo>
                    <a:pt x="385" y="372"/>
                    <a:pt x="403" y="354"/>
                    <a:pt x="403" y="332"/>
                  </a:cubicBezTo>
                  <a:cubicBezTo>
                    <a:pt x="403" y="310"/>
                    <a:pt x="385" y="292"/>
                    <a:pt x="363" y="292"/>
                  </a:cubicBezTo>
                  <a:cubicBezTo>
                    <a:pt x="294" y="292"/>
                    <a:pt x="242" y="276"/>
                    <a:pt x="203" y="254"/>
                  </a:cubicBezTo>
                  <a:cubicBezTo>
                    <a:pt x="144" y="219"/>
                    <a:pt x="113" y="168"/>
                    <a:pt x="97" y="124"/>
                  </a:cubicBezTo>
                  <a:cubicBezTo>
                    <a:pt x="81" y="80"/>
                    <a:pt x="80" y="43"/>
                    <a:pt x="80" y="40"/>
                  </a:cubicBezTo>
                  <a:cubicBezTo>
                    <a:pt x="80" y="18"/>
                    <a:pt x="62" y="0"/>
                    <a:pt x="40" y="0"/>
                  </a:cubicBezTo>
                  <a:cubicBezTo>
                    <a:pt x="39" y="0"/>
                    <a:pt x="39" y="0"/>
                    <a:pt x="39" y="0"/>
                  </a:cubicBezTo>
                  <a:cubicBezTo>
                    <a:pt x="39" y="0"/>
                    <a:pt x="39" y="0"/>
                    <a:pt x="39" y="0"/>
                  </a:cubicBezTo>
                  <a:cubicBezTo>
                    <a:pt x="17" y="1"/>
                    <a:pt x="0" y="19"/>
                    <a:pt x="0" y="40"/>
                  </a:cubicBezTo>
                  <a:cubicBezTo>
                    <a:pt x="0" y="41"/>
                    <a:pt x="0" y="41"/>
                    <a:pt x="0" y="41"/>
                  </a:cubicBezTo>
                  <a:cubicBezTo>
                    <a:pt x="0" y="41"/>
                    <a:pt x="0" y="41"/>
                    <a:pt x="0" y="41"/>
                  </a:cubicBezTo>
                  <a:cubicBezTo>
                    <a:pt x="0" y="45"/>
                    <a:pt x="2" y="125"/>
                    <a:pt x="47" y="206"/>
                  </a:cubicBezTo>
                  <a:cubicBezTo>
                    <a:pt x="68" y="244"/>
                    <a:pt x="101" y="285"/>
                    <a:pt x="152" y="317"/>
                  </a:cubicBezTo>
                  <a:cubicBezTo>
                    <a:pt x="203" y="349"/>
                    <a:pt x="271" y="372"/>
                    <a:pt x="363" y="372"/>
                  </a:cubicBezTo>
                  <a:cubicBezTo>
                    <a:pt x="363" y="368"/>
                    <a:pt x="363" y="368"/>
                    <a:pt x="363" y="368"/>
                  </a:cubicBezTo>
                  <a:cubicBezTo>
                    <a:pt x="363" y="364"/>
                    <a:pt x="363" y="364"/>
                    <a:pt x="363" y="364"/>
                  </a:cubicBezTo>
                  <a:cubicBezTo>
                    <a:pt x="273" y="364"/>
                    <a:pt x="206" y="342"/>
                    <a:pt x="156" y="310"/>
                  </a:cubicBezTo>
                  <a:cubicBezTo>
                    <a:pt x="107" y="279"/>
                    <a:pt x="75" y="239"/>
                    <a:pt x="54" y="202"/>
                  </a:cubicBezTo>
                  <a:cubicBezTo>
                    <a:pt x="10" y="123"/>
                    <a:pt x="8" y="44"/>
                    <a:pt x="8" y="41"/>
                  </a:cubicBezTo>
                  <a:cubicBezTo>
                    <a:pt x="8" y="41"/>
                    <a:pt x="8" y="41"/>
                    <a:pt x="8" y="41"/>
                  </a:cubicBezTo>
                  <a:cubicBezTo>
                    <a:pt x="8" y="40"/>
                    <a:pt x="8" y="40"/>
                    <a:pt x="8" y="40"/>
                  </a:cubicBezTo>
                  <a:cubicBezTo>
                    <a:pt x="8" y="23"/>
                    <a:pt x="22" y="9"/>
                    <a:pt x="39" y="8"/>
                  </a:cubicBezTo>
                  <a:cubicBezTo>
                    <a:pt x="39" y="8"/>
                    <a:pt x="39" y="8"/>
                    <a:pt x="39" y="8"/>
                  </a:cubicBezTo>
                  <a:cubicBezTo>
                    <a:pt x="40" y="8"/>
                    <a:pt x="40" y="8"/>
                    <a:pt x="40" y="8"/>
                  </a:cubicBezTo>
                  <a:cubicBezTo>
                    <a:pt x="57" y="8"/>
                    <a:pt x="72" y="22"/>
                    <a:pt x="72" y="40"/>
                  </a:cubicBezTo>
                  <a:cubicBezTo>
                    <a:pt x="72" y="45"/>
                    <a:pt x="74" y="110"/>
                    <a:pt x="112" y="174"/>
                  </a:cubicBezTo>
                  <a:cubicBezTo>
                    <a:pt x="131" y="205"/>
                    <a:pt x="158" y="237"/>
                    <a:pt x="199" y="261"/>
                  </a:cubicBezTo>
                  <a:cubicBezTo>
                    <a:pt x="239" y="284"/>
                    <a:pt x="293" y="300"/>
                    <a:pt x="363" y="300"/>
                  </a:cubicBezTo>
                  <a:cubicBezTo>
                    <a:pt x="372" y="300"/>
                    <a:pt x="380" y="303"/>
                    <a:pt x="386" y="309"/>
                  </a:cubicBezTo>
                  <a:cubicBezTo>
                    <a:pt x="391" y="315"/>
                    <a:pt x="395" y="323"/>
                    <a:pt x="395" y="332"/>
                  </a:cubicBezTo>
                  <a:cubicBezTo>
                    <a:pt x="395" y="341"/>
                    <a:pt x="391" y="349"/>
                    <a:pt x="386" y="354"/>
                  </a:cubicBezTo>
                  <a:cubicBezTo>
                    <a:pt x="380" y="360"/>
                    <a:pt x="372" y="364"/>
                    <a:pt x="363" y="364"/>
                  </a:cubicBezTo>
                  <a:cubicBezTo>
                    <a:pt x="363" y="368"/>
                    <a:pt x="363" y="368"/>
                    <a:pt x="363" y="368"/>
                  </a:cubicBezTo>
                </a:path>
              </a:pathLst>
            </a:custGeom>
            <a:solidFill>
              <a:schemeClr val="tx1"/>
            </a:soli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5" name="Freeform 112">
              <a:extLst>
                <a:ext uri="{FF2B5EF4-FFF2-40B4-BE49-F238E27FC236}">
                  <a16:creationId xmlns:a16="http://schemas.microsoft.com/office/drawing/2014/main" id="{4E56A722-404E-4B6E-8AE8-CF5D700187C3}"/>
                </a:ext>
              </a:extLst>
            </p:cNvPr>
            <p:cNvSpPr>
              <a:spLocks/>
            </p:cNvSpPr>
            <p:nvPr/>
          </p:nvSpPr>
          <p:spPr bwMode="auto">
            <a:xfrm>
              <a:off x="1298339" y="3655899"/>
              <a:ext cx="866698" cy="1284417"/>
            </a:xfrm>
            <a:custGeom>
              <a:avLst/>
              <a:gdLst>
                <a:gd name="T0" fmla="*/ 0 w 294"/>
                <a:gd name="T1" fmla="*/ 81 h 434"/>
                <a:gd name="T2" fmla="*/ 0 w 294"/>
                <a:gd name="T3" fmla="*/ 434 h 434"/>
                <a:gd name="T4" fmla="*/ 294 w 294"/>
                <a:gd name="T5" fmla="*/ 434 h 434"/>
                <a:gd name="T6" fmla="*/ 294 w 294"/>
                <a:gd name="T7" fmla="*/ 81 h 434"/>
                <a:gd name="T8" fmla="*/ 214 w 294"/>
                <a:gd name="T9" fmla="*/ 0 h 434"/>
                <a:gd name="T10" fmla="*/ 81 w 294"/>
                <a:gd name="T11" fmla="*/ 0 h 434"/>
                <a:gd name="T12" fmla="*/ 0 w 294"/>
                <a:gd name="T13" fmla="*/ 81 h 434"/>
              </a:gdLst>
              <a:ahLst/>
              <a:cxnLst>
                <a:cxn ang="0">
                  <a:pos x="T0" y="T1"/>
                </a:cxn>
                <a:cxn ang="0">
                  <a:pos x="T2" y="T3"/>
                </a:cxn>
                <a:cxn ang="0">
                  <a:pos x="T4" y="T5"/>
                </a:cxn>
                <a:cxn ang="0">
                  <a:pos x="T6" y="T7"/>
                </a:cxn>
                <a:cxn ang="0">
                  <a:pos x="T8" y="T9"/>
                </a:cxn>
                <a:cxn ang="0">
                  <a:pos x="T10" y="T11"/>
                </a:cxn>
                <a:cxn ang="0">
                  <a:pos x="T12" y="T13"/>
                </a:cxn>
              </a:cxnLst>
              <a:rect l="0" t="0" r="r" b="b"/>
              <a:pathLst>
                <a:path w="294" h="434">
                  <a:moveTo>
                    <a:pt x="0" y="81"/>
                  </a:moveTo>
                  <a:cubicBezTo>
                    <a:pt x="0" y="434"/>
                    <a:pt x="0" y="434"/>
                    <a:pt x="0" y="434"/>
                  </a:cubicBezTo>
                  <a:cubicBezTo>
                    <a:pt x="294" y="434"/>
                    <a:pt x="294" y="434"/>
                    <a:pt x="294" y="43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6" name="Freeform 113">
              <a:extLst>
                <a:ext uri="{FF2B5EF4-FFF2-40B4-BE49-F238E27FC236}">
                  <a16:creationId xmlns:a16="http://schemas.microsoft.com/office/drawing/2014/main" id="{366D3905-8EBF-4390-980A-EB1A70E7A816}"/>
                </a:ext>
              </a:extLst>
            </p:cNvPr>
            <p:cNvSpPr>
              <a:spLocks/>
            </p:cNvSpPr>
            <p:nvPr/>
          </p:nvSpPr>
          <p:spPr bwMode="auto">
            <a:xfrm>
              <a:off x="1298340" y="3655898"/>
              <a:ext cx="866697" cy="1254580"/>
            </a:xfrm>
            <a:custGeom>
              <a:avLst/>
              <a:gdLst>
                <a:gd name="T0" fmla="*/ 0 w 294"/>
                <a:gd name="T1" fmla="*/ 81 h 424"/>
                <a:gd name="T2" fmla="*/ 0 w 294"/>
                <a:gd name="T3" fmla="*/ 424 h 424"/>
                <a:gd name="T4" fmla="*/ 294 w 294"/>
                <a:gd name="T5" fmla="*/ 424 h 424"/>
                <a:gd name="T6" fmla="*/ 294 w 294"/>
                <a:gd name="T7" fmla="*/ 81 h 424"/>
                <a:gd name="T8" fmla="*/ 214 w 294"/>
                <a:gd name="T9" fmla="*/ 0 h 424"/>
                <a:gd name="T10" fmla="*/ 81 w 294"/>
                <a:gd name="T11" fmla="*/ 0 h 424"/>
                <a:gd name="T12" fmla="*/ 0 w 294"/>
                <a:gd name="T13" fmla="*/ 81 h 424"/>
              </a:gdLst>
              <a:ahLst/>
              <a:cxnLst>
                <a:cxn ang="0">
                  <a:pos x="T0" y="T1"/>
                </a:cxn>
                <a:cxn ang="0">
                  <a:pos x="T2" y="T3"/>
                </a:cxn>
                <a:cxn ang="0">
                  <a:pos x="T4" y="T5"/>
                </a:cxn>
                <a:cxn ang="0">
                  <a:pos x="T6" y="T7"/>
                </a:cxn>
                <a:cxn ang="0">
                  <a:pos x="T8" y="T9"/>
                </a:cxn>
                <a:cxn ang="0">
                  <a:pos x="T10" y="T11"/>
                </a:cxn>
                <a:cxn ang="0">
                  <a:pos x="T12" y="T13"/>
                </a:cxn>
              </a:cxnLst>
              <a:rect l="0" t="0" r="r" b="b"/>
              <a:pathLst>
                <a:path w="294" h="424">
                  <a:moveTo>
                    <a:pt x="0" y="81"/>
                  </a:moveTo>
                  <a:cubicBezTo>
                    <a:pt x="0" y="424"/>
                    <a:pt x="0" y="424"/>
                    <a:pt x="0" y="424"/>
                  </a:cubicBezTo>
                  <a:cubicBezTo>
                    <a:pt x="294" y="424"/>
                    <a:pt x="294" y="424"/>
                    <a:pt x="294" y="42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7" name="Freeform 114">
              <a:extLst>
                <a:ext uri="{FF2B5EF4-FFF2-40B4-BE49-F238E27FC236}">
                  <a16:creationId xmlns:a16="http://schemas.microsoft.com/office/drawing/2014/main" id="{084E5B4D-52C0-4CBB-925B-D658F902AC54}"/>
                </a:ext>
              </a:extLst>
            </p:cNvPr>
            <p:cNvSpPr>
              <a:spLocks/>
            </p:cNvSpPr>
            <p:nvPr/>
          </p:nvSpPr>
          <p:spPr bwMode="auto">
            <a:xfrm>
              <a:off x="1298339" y="3655899"/>
              <a:ext cx="866698" cy="1254580"/>
            </a:xfrm>
            <a:custGeom>
              <a:avLst/>
              <a:gdLst>
                <a:gd name="T0" fmla="*/ 0 w 294"/>
                <a:gd name="T1" fmla="*/ 81 h 424"/>
                <a:gd name="T2" fmla="*/ 0 w 294"/>
                <a:gd name="T3" fmla="*/ 424 h 424"/>
                <a:gd name="T4" fmla="*/ 294 w 294"/>
                <a:gd name="T5" fmla="*/ 424 h 424"/>
                <a:gd name="T6" fmla="*/ 294 w 294"/>
                <a:gd name="T7" fmla="*/ 81 h 424"/>
                <a:gd name="T8" fmla="*/ 214 w 294"/>
                <a:gd name="T9" fmla="*/ 0 h 424"/>
                <a:gd name="T10" fmla="*/ 81 w 294"/>
                <a:gd name="T11" fmla="*/ 0 h 424"/>
                <a:gd name="T12" fmla="*/ 0 w 294"/>
                <a:gd name="T13" fmla="*/ 81 h 424"/>
              </a:gdLst>
              <a:ahLst/>
              <a:cxnLst>
                <a:cxn ang="0">
                  <a:pos x="T0" y="T1"/>
                </a:cxn>
                <a:cxn ang="0">
                  <a:pos x="T2" y="T3"/>
                </a:cxn>
                <a:cxn ang="0">
                  <a:pos x="T4" y="T5"/>
                </a:cxn>
                <a:cxn ang="0">
                  <a:pos x="T6" y="T7"/>
                </a:cxn>
                <a:cxn ang="0">
                  <a:pos x="T8" y="T9"/>
                </a:cxn>
                <a:cxn ang="0">
                  <a:pos x="T10" y="T11"/>
                </a:cxn>
                <a:cxn ang="0">
                  <a:pos x="T12" y="T13"/>
                </a:cxn>
              </a:cxnLst>
              <a:rect l="0" t="0" r="r" b="b"/>
              <a:pathLst>
                <a:path w="294" h="424">
                  <a:moveTo>
                    <a:pt x="0" y="81"/>
                  </a:moveTo>
                  <a:cubicBezTo>
                    <a:pt x="0" y="424"/>
                    <a:pt x="0" y="424"/>
                    <a:pt x="0" y="424"/>
                  </a:cubicBezTo>
                  <a:cubicBezTo>
                    <a:pt x="294" y="424"/>
                    <a:pt x="294" y="424"/>
                    <a:pt x="294" y="42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8" name="Freeform 115">
              <a:extLst>
                <a:ext uri="{FF2B5EF4-FFF2-40B4-BE49-F238E27FC236}">
                  <a16:creationId xmlns:a16="http://schemas.microsoft.com/office/drawing/2014/main" id="{74986238-03AE-4BE5-9232-5F57F9315599}"/>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9" name="Freeform 116">
              <a:extLst>
                <a:ext uri="{FF2B5EF4-FFF2-40B4-BE49-F238E27FC236}">
                  <a16:creationId xmlns:a16="http://schemas.microsoft.com/office/drawing/2014/main" id="{301A98EA-7847-4237-BAED-44B8BDB0CFC5}"/>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0" name="Freeform 117">
              <a:extLst>
                <a:ext uri="{FF2B5EF4-FFF2-40B4-BE49-F238E27FC236}">
                  <a16:creationId xmlns:a16="http://schemas.microsoft.com/office/drawing/2014/main" id="{C50E7B8B-A74E-43F5-88EE-38CBAB326751}"/>
                </a:ext>
              </a:extLst>
            </p:cNvPr>
            <p:cNvSpPr>
              <a:spLocks/>
            </p:cNvSpPr>
            <p:nvPr/>
          </p:nvSpPr>
          <p:spPr bwMode="auto">
            <a:xfrm>
              <a:off x="1304022" y="3664424"/>
              <a:ext cx="548435" cy="1128128"/>
            </a:xfrm>
            <a:custGeom>
              <a:avLst/>
              <a:gdLst>
                <a:gd name="T0" fmla="*/ 0 w 186"/>
                <a:gd name="T1" fmla="*/ 78 h 381"/>
                <a:gd name="T2" fmla="*/ 0 w 186"/>
                <a:gd name="T3" fmla="*/ 237 h 381"/>
                <a:gd name="T4" fmla="*/ 42 w 186"/>
                <a:gd name="T5" fmla="*/ 339 h 381"/>
                <a:gd name="T6" fmla="*/ 143 w 186"/>
                <a:gd name="T7" fmla="*/ 381 h 381"/>
                <a:gd name="T8" fmla="*/ 186 w 186"/>
                <a:gd name="T9" fmla="*/ 381 h 381"/>
                <a:gd name="T10" fmla="*/ 42 w 186"/>
                <a:gd name="T11" fmla="*/ 237 h 381"/>
                <a:gd name="T12" fmla="*/ 42 w 186"/>
                <a:gd name="T13" fmla="*/ 78 h 381"/>
                <a:gd name="T14" fmla="*/ 52 w 186"/>
                <a:gd name="T15" fmla="*/ 17 h 381"/>
                <a:gd name="T16" fmla="*/ 56 w 186"/>
                <a:gd name="T17" fmla="*/ 0 h 381"/>
                <a:gd name="T18" fmla="*/ 0 w 186"/>
                <a:gd name="T19" fmla="*/ 7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381">
                  <a:moveTo>
                    <a:pt x="0" y="78"/>
                  </a:moveTo>
                  <a:cubicBezTo>
                    <a:pt x="0" y="237"/>
                    <a:pt x="0" y="237"/>
                    <a:pt x="0" y="237"/>
                  </a:cubicBezTo>
                  <a:cubicBezTo>
                    <a:pt x="0" y="277"/>
                    <a:pt x="16" y="313"/>
                    <a:pt x="42" y="339"/>
                  </a:cubicBezTo>
                  <a:cubicBezTo>
                    <a:pt x="68" y="365"/>
                    <a:pt x="104" y="381"/>
                    <a:pt x="143" y="381"/>
                  </a:cubicBezTo>
                  <a:cubicBezTo>
                    <a:pt x="186" y="381"/>
                    <a:pt x="186" y="381"/>
                    <a:pt x="186" y="381"/>
                  </a:cubicBezTo>
                  <a:cubicBezTo>
                    <a:pt x="107" y="381"/>
                    <a:pt x="42" y="316"/>
                    <a:pt x="42" y="237"/>
                  </a:cubicBezTo>
                  <a:cubicBezTo>
                    <a:pt x="42" y="78"/>
                    <a:pt x="42" y="78"/>
                    <a:pt x="42" y="78"/>
                  </a:cubicBezTo>
                  <a:cubicBezTo>
                    <a:pt x="42" y="47"/>
                    <a:pt x="30" y="30"/>
                    <a:pt x="52" y="17"/>
                  </a:cubicBezTo>
                  <a:cubicBezTo>
                    <a:pt x="64" y="11"/>
                    <a:pt x="56" y="0"/>
                    <a:pt x="56" y="0"/>
                  </a:cubicBezTo>
                  <a:cubicBezTo>
                    <a:pt x="12" y="0"/>
                    <a:pt x="0" y="33"/>
                    <a:pt x="0" y="78"/>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1" name="Freeform 118">
              <a:extLst>
                <a:ext uri="{FF2B5EF4-FFF2-40B4-BE49-F238E27FC236}">
                  <a16:creationId xmlns:a16="http://schemas.microsoft.com/office/drawing/2014/main" id="{FD942565-C994-42FA-A257-F5393C3AC7BD}"/>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2" name="Line 119">
              <a:extLst>
                <a:ext uri="{FF2B5EF4-FFF2-40B4-BE49-F238E27FC236}">
                  <a16:creationId xmlns:a16="http://schemas.microsoft.com/office/drawing/2014/main" id="{4E809BC0-2ECB-4512-AD15-8D5A16322781}"/>
                </a:ext>
              </a:extLst>
            </p:cNvPr>
            <p:cNvSpPr>
              <a:spLocks noChangeShapeType="1"/>
            </p:cNvSpPr>
            <p:nvPr/>
          </p:nvSpPr>
          <p:spPr bwMode="auto">
            <a:xfrm flipV="1">
              <a:off x="2165038" y="4279638"/>
              <a:ext cx="0" cy="285583"/>
            </a:xfrm>
            <a:prstGeom prst="line">
              <a:avLst/>
            </a:pr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3" name="Freeform 120">
              <a:extLst>
                <a:ext uri="{FF2B5EF4-FFF2-40B4-BE49-F238E27FC236}">
                  <a16:creationId xmlns:a16="http://schemas.microsoft.com/office/drawing/2014/main" id="{34321713-26A7-4A9E-BE99-1252CF92FB59}"/>
                </a:ext>
              </a:extLst>
            </p:cNvPr>
            <p:cNvSpPr>
              <a:spLocks/>
            </p:cNvSpPr>
            <p:nvPr/>
          </p:nvSpPr>
          <p:spPr bwMode="auto">
            <a:xfrm>
              <a:off x="1959019" y="4732877"/>
              <a:ext cx="613792" cy="68199"/>
            </a:xfrm>
            <a:custGeom>
              <a:avLst/>
              <a:gdLst>
                <a:gd name="T0" fmla="*/ 0 w 208"/>
                <a:gd name="T1" fmla="*/ 23 h 23"/>
                <a:gd name="T2" fmla="*/ 208 w 208"/>
                <a:gd name="T3" fmla="*/ 23 h 23"/>
                <a:gd name="T4" fmla="*/ 208 w 208"/>
                <a:gd name="T5" fmla="*/ 0 h 23"/>
                <a:gd name="T6" fmla="*/ 23 w 208"/>
                <a:gd name="T7" fmla="*/ 0 h 23"/>
                <a:gd name="T8" fmla="*/ 0 w 208"/>
                <a:gd name="T9" fmla="*/ 23 h 23"/>
              </a:gdLst>
              <a:ahLst/>
              <a:cxnLst>
                <a:cxn ang="0">
                  <a:pos x="T0" y="T1"/>
                </a:cxn>
                <a:cxn ang="0">
                  <a:pos x="T2" y="T3"/>
                </a:cxn>
                <a:cxn ang="0">
                  <a:pos x="T4" y="T5"/>
                </a:cxn>
                <a:cxn ang="0">
                  <a:pos x="T6" y="T7"/>
                </a:cxn>
                <a:cxn ang="0">
                  <a:pos x="T8" y="T9"/>
                </a:cxn>
              </a:cxnLst>
              <a:rect l="0" t="0" r="r" b="b"/>
              <a:pathLst>
                <a:path w="208" h="23">
                  <a:moveTo>
                    <a:pt x="0" y="23"/>
                  </a:moveTo>
                  <a:cubicBezTo>
                    <a:pt x="208" y="23"/>
                    <a:pt x="208" y="23"/>
                    <a:pt x="208" y="23"/>
                  </a:cubicBezTo>
                  <a:cubicBezTo>
                    <a:pt x="208" y="0"/>
                    <a:pt x="208" y="0"/>
                    <a:pt x="208" y="0"/>
                  </a:cubicBezTo>
                  <a:cubicBezTo>
                    <a:pt x="23" y="0"/>
                    <a:pt x="23" y="0"/>
                    <a:pt x="23" y="0"/>
                  </a:cubicBezTo>
                  <a:cubicBezTo>
                    <a:pt x="10" y="0"/>
                    <a:pt x="0" y="10"/>
                    <a:pt x="0" y="23"/>
                  </a:cubicBezTo>
                </a:path>
              </a:pathLst>
            </a:custGeom>
            <a:solidFill>
              <a:srgbClr val="EBEBEA"/>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4" name="Freeform 121">
              <a:extLst>
                <a:ext uri="{FF2B5EF4-FFF2-40B4-BE49-F238E27FC236}">
                  <a16:creationId xmlns:a16="http://schemas.microsoft.com/office/drawing/2014/main" id="{A13CD8DE-F959-4FEE-82A4-48C175E522B4}"/>
                </a:ext>
              </a:extLst>
            </p:cNvPr>
            <p:cNvSpPr>
              <a:spLocks/>
            </p:cNvSpPr>
            <p:nvPr/>
          </p:nvSpPr>
          <p:spPr bwMode="auto">
            <a:xfrm>
              <a:off x="1947653" y="4721511"/>
              <a:ext cx="636526" cy="92353"/>
            </a:xfrm>
            <a:custGeom>
              <a:avLst/>
              <a:gdLst>
                <a:gd name="T0" fmla="*/ 4 w 216"/>
                <a:gd name="T1" fmla="*/ 27 h 31"/>
                <a:gd name="T2" fmla="*/ 4 w 216"/>
                <a:gd name="T3" fmla="*/ 31 h 31"/>
                <a:gd name="T4" fmla="*/ 216 w 216"/>
                <a:gd name="T5" fmla="*/ 31 h 31"/>
                <a:gd name="T6" fmla="*/ 216 w 216"/>
                <a:gd name="T7" fmla="*/ 0 h 31"/>
                <a:gd name="T8" fmla="*/ 27 w 216"/>
                <a:gd name="T9" fmla="*/ 0 h 31"/>
                <a:gd name="T10" fmla="*/ 0 w 216"/>
                <a:gd name="T11" fmla="*/ 27 h 31"/>
                <a:gd name="T12" fmla="*/ 0 w 216"/>
                <a:gd name="T13" fmla="*/ 31 h 31"/>
                <a:gd name="T14" fmla="*/ 4 w 216"/>
                <a:gd name="T15" fmla="*/ 31 h 31"/>
                <a:gd name="T16" fmla="*/ 4 w 216"/>
                <a:gd name="T17" fmla="*/ 27 h 31"/>
                <a:gd name="T18" fmla="*/ 8 w 216"/>
                <a:gd name="T19" fmla="*/ 27 h 31"/>
                <a:gd name="T20" fmla="*/ 14 w 216"/>
                <a:gd name="T21" fmla="*/ 13 h 31"/>
                <a:gd name="T22" fmla="*/ 27 w 216"/>
                <a:gd name="T23" fmla="*/ 8 h 31"/>
                <a:gd name="T24" fmla="*/ 208 w 216"/>
                <a:gd name="T25" fmla="*/ 8 h 31"/>
                <a:gd name="T26" fmla="*/ 208 w 216"/>
                <a:gd name="T27" fmla="*/ 23 h 31"/>
                <a:gd name="T28" fmla="*/ 4 w 216"/>
                <a:gd name="T29" fmla="*/ 23 h 31"/>
                <a:gd name="T30" fmla="*/ 4 w 216"/>
                <a:gd name="T31" fmla="*/ 27 h 31"/>
                <a:gd name="T32" fmla="*/ 8 w 216"/>
                <a:gd name="T33" fmla="*/ 27 h 31"/>
                <a:gd name="T34" fmla="*/ 4 w 216"/>
                <a:gd name="T3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31">
                  <a:moveTo>
                    <a:pt x="4" y="27"/>
                  </a:moveTo>
                  <a:cubicBezTo>
                    <a:pt x="4" y="31"/>
                    <a:pt x="4" y="31"/>
                    <a:pt x="4" y="31"/>
                  </a:cubicBezTo>
                  <a:cubicBezTo>
                    <a:pt x="216" y="31"/>
                    <a:pt x="216" y="31"/>
                    <a:pt x="216" y="31"/>
                  </a:cubicBezTo>
                  <a:cubicBezTo>
                    <a:pt x="216" y="0"/>
                    <a:pt x="216" y="0"/>
                    <a:pt x="216" y="0"/>
                  </a:cubicBezTo>
                  <a:cubicBezTo>
                    <a:pt x="27" y="0"/>
                    <a:pt x="27" y="0"/>
                    <a:pt x="27" y="0"/>
                  </a:cubicBezTo>
                  <a:cubicBezTo>
                    <a:pt x="12" y="0"/>
                    <a:pt x="0" y="12"/>
                    <a:pt x="0" y="27"/>
                  </a:cubicBezTo>
                  <a:cubicBezTo>
                    <a:pt x="0" y="31"/>
                    <a:pt x="0" y="31"/>
                    <a:pt x="0" y="31"/>
                  </a:cubicBezTo>
                  <a:cubicBezTo>
                    <a:pt x="4" y="31"/>
                    <a:pt x="4" y="31"/>
                    <a:pt x="4" y="31"/>
                  </a:cubicBezTo>
                  <a:cubicBezTo>
                    <a:pt x="4" y="27"/>
                    <a:pt x="4" y="27"/>
                    <a:pt x="4" y="27"/>
                  </a:cubicBezTo>
                  <a:cubicBezTo>
                    <a:pt x="8" y="27"/>
                    <a:pt x="8" y="27"/>
                    <a:pt x="8" y="27"/>
                  </a:cubicBezTo>
                  <a:cubicBezTo>
                    <a:pt x="8" y="21"/>
                    <a:pt x="10" y="17"/>
                    <a:pt x="14" y="13"/>
                  </a:cubicBezTo>
                  <a:cubicBezTo>
                    <a:pt x="17" y="10"/>
                    <a:pt x="22" y="8"/>
                    <a:pt x="27" y="8"/>
                  </a:cubicBezTo>
                  <a:cubicBezTo>
                    <a:pt x="208" y="8"/>
                    <a:pt x="208" y="8"/>
                    <a:pt x="208" y="8"/>
                  </a:cubicBezTo>
                  <a:cubicBezTo>
                    <a:pt x="208" y="23"/>
                    <a:pt x="208" y="23"/>
                    <a:pt x="208" y="23"/>
                  </a:cubicBezTo>
                  <a:cubicBezTo>
                    <a:pt x="4" y="23"/>
                    <a:pt x="4" y="23"/>
                    <a:pt x="4" y="23"/>
                  </a:cubicBezTo>
                  <a:cubicBezTo>
                    <a:pt x="4" y="27"/>
                    <a:pt x="4" y="27"/>
                    <a:pt x="4" y="27"/>
                  </a:cubicBezTo>
                  <a:cubicBezTo>
                    <a:pt x="8" y="27"/>
                    <a:pt x="8" y="27"/>
                    <a:pt x="8" y="27"/>
                  </a:cubicBezTo>
                  <a:cubicBezTo>
                    <a:pt x="4" y="27"/>
                    <a:pt x="4" y="27"/>
                    <a:pt x="4" y="27"/>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5" name="Freeform 122">
              <a:extLst>
                <a:ext uri="{FF2B5EF4-FFF2-40B4-BE49-F238E27FC236}">
                  <a16:creationId xmlns:a16="http://schemas.microsoft.com/office/drawing/2014/main" id="{F3C45D44-DFB3-42E6-9839-F8CBE0EE6561}"/>
                </a:ext>
              </a:extLst>
            </p:cNvPr>
            <p:cNvSpPr>
              <a:spLocks/>
            </p:cNvSpPr>
            <p:nvPr/>
          </p:nvSpPr>
          <p:spPr bwMode="auto">
            <a:xfrm>
              <a:off x="1298339" y="3655899"/>
              <a:ext cx="277059" cy="295530"/>
            </a:xfrm>
            <a:custGeom>
              <a:avLst/>
              <a:gdLst>
                <a:gd name="T0" fmla="*/ 0 w 94"/>
                <a:gd name="T1" fmla="*/ 100 h 100"/>
                <a:gd name="T2" fmla="*/ 0 w 94"/>
                <a:gd name="T3" fmla="*/ 81 h 100"/>
                <a:gd name="T4" fmla="*/ 81 w 94"/>
                <a:gd name="T5" fmla="*/ 0 h 100"/>
                <a:gd name="T6" fmla="*/ 94 w 94"/>
                <a:gd name="T7" fmla="*/ 0 h 100"/>
              </a:gdLst>
              <a:ahLst/>
              <a:cxnLst>
                <a:cxn ang="0">
                  <a:pos x="T0" y="T1"/>
                </a:cxn>
                <a:cxn ang="0">
                  <a:pos x="T2" y="T3"/>
                </a:cxn>
                <a:cxn ang="0">
                  <a:pos x="T4" y="T5"/>
                </a:cxn>
                <a:cxn ang="0">
                  <a:pos x="T6" y="T7"/>
                </a:cxn>
              </a:cxnLst>
              <a:rect l="0" t="0" r="r" b="b"/>
              <a:pathLst>
                <a:path w="94" h="100">
                  <a:moveTo>
                    <a:pt x="0" y="100"/>
                  </a:moveTo>
                  <a:cubicBezTo>
                    <a:pt x="0" y="81"/>
                    <a:pt x="0" y="81"/>
                    <a:pt x="0" y="81"/>
                  </a:cubicBezTo>
                  <a:cubicBezTo>
                    <a:pt x="0" y="36"/>
                    <a:pt x="36" y="0"/>
                    <a:pt x="81" y="0"/>
                  </a:cubicBezTo>
                  <a:cubicBezTo>
                    <a:pt x="94" y="0"/>
                    <a:pt x="94" y="0"/>
                    <a:pt x="94" y="0"/>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6" name="Freeform 123">
              <a:extLst>
                <a:ext uri="{FF2B5EF4-FFF2-40B4-BE49-F238E27FC236}">
                  <a16:creationId xmlns:a16="http://schemas.microsoft.com/office/drawing/2014/main" id="{B3B4BDAD-CE99-4DB2-A3FD-8B0828F432A9}"/>
                </a:ext>
              </a:extLst>
            </p:cNvPr>
            <p:cNvSpPr>
              <a:spLocks/>
            </p:cNvSpPr>
            <p:nvPr/>
          </p:nvSpPr>
          <p:spPr bwMode="auto">
            <a:xfrm>
              <a:off x="2517401" y="3896017"/>
              <a:ext cx="1491858" cy="899376"/>
            </a:xfrm>
            <a:custGeom>
              <a:avLst/>
              <a:gdLst>
                <a:gd name="T0" fmla="*/ 0 w 506"/>
                <a:gd name="T1" fmla="*/ 304 h 304"/>
                <a:gd name="T2" fmla="*/ 452 w 506"/>
                <a:gd name="T3" fmla="*/ 304 h 304"/>
                <a:gd name="T4" fmla="*/ 502 w 506"/>
                <a:gd name="T5" fmla="*/ 43 h 304"/>
                <a:gd name="T6" fmla="*/ 467 w 506"/>
                <a:gd name="T7" fmla="*/ 0 h 304"/>
                <a:gd name="T8" fmla="*/ 88 w 506"/>
                <a:gd name="T9" fmla="*/ 0 h 304"/>
                <a:gd name="T10" fmla="*/ 53 w 506"/>
                <a:gd name="T11" fmla="*/ 29 h 304"/>
                <a:gd name="T12" fmla="*/ 0 w 506"/>
                <a:gd name="T13" fmla="*/ 304 h 304"/>
              </a:gdLst>
              <a:ahLst/>
              <a:cxnLst>
                <a:cxn ang="0">
                  <a:pos x="T0" y="T1"/>
                </a:cxn>
                <a:cxn ang="0">
                  <a:pos x="T2" y="T3"/>
                </a:cxn>
                <a:cxn ang="0">
                  <a:pos x="T4" y="T5"/>
                </a:cxn>
                <a:cxn ang="0">
                  <a:pos x="T6" y="T7"/>
                </a:cxn>
                <a:cxn ang="0">
                  <a:pos x="T8" y="T9"/>
                </a:cxn>
                <a:cxn ang="0">
                  <a:pos x="T10" y="T11"/>
                </a:cxn>
                <a:cxn ang="0">
                  <a:pos x="T12" y="T13"/>
                </a:cxn>
              </a:cxnLst>
              <a:rect l="0" t="0" r="r" b="b"/>
              <a:pathLst>
                <a:path w="506" h="304">
                  <a:moveTo>
                    <a:pt x="0" y="304"/>
                  </a:moveTo>
                  <a:cubicBezTo>
                    <a:pt x="452" y="304"/>
                    <a:pt x="452" y="304"/>
                    <a:pt x="452" y="304"/>
                  </a:cubicBezTo>
                  <a:cubicBezTo>
                    <a:pt x="502" y="43"/>
                    <a:pt x="502" y="43"/>
                    <a:pt x="502" y="43"/>
                  </a:cubicBezTo>
                  <a:cubicBezTo>
                    <a:pt x="506" y="20"/>
                    <a:pt x="489" y="0"/>
                    <a:pt x="467" y="0"/>
                  </a:cubicBezTo>
                  <a:cubicBezTo>
                    <a:pt x="88" y="0"/>
                    <a:pt x="88" y="0"/>
                    <a:pt x="88" y="0"/>
                  </a:cubicBezTo>
                  <a:cubicBezTo>
                    <a:pt x="71" y="0"/>
                    <a:pt x="56" y="12"/>
                    <a:pt x="53" y="29"/>
                  </a:cubicBezTo>
                  <a:cubicBezTo>
                    <a:pt x="0" y="304"/>
                    <a:pt x="0" y="304"/>
                    <a:pt x="0" y="304"/>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7" name="Freeform 124">
              <a:extLst>
                <a:ext uri="{FF2B5EF4-FFF2-40B4-BE49-F238E27FC236}">
                  <a16:creationId xmlns:a16="http://schemas.microsoft.com/office/drawing/2014/main" id="{679FAE8D-5BDA-4EC0-A7EF-CA19D34E8B91}"/>
                </a:ext>
              </a:extLst>
            </p:cNvPr>
            <p:cNvSpPr>
              <a:spLocks/>
            </p:cNvSpPr>
            <p:nvPr/>
          </p:nvSpPr>
          <p:spPr bwMode="auto">
            <a:xfrm>
              <a:off x="2501771" y="3883230"/>
              <a:ext cx="1511748" cy="923530"/>
            </a:xfrm>
            <a:custGeom>
              <a:avLst/>
              <a:gdLst>
                <a:gd name="T0" fmla="*/ 5 w 512"/>
                <a:gd name="T1" fmla="*/ 308 h 312"/>
                <a:gd name="T2" fmla="*/ 5 w 512"/>
                <a:gd name="T3" fmla="*/ 312 h 312"/>
                <a:gd name="T4" fmla="*/ 460 w 512"/>
                <a:gd name="T5" fmla="*/ 312 h 312"/>
                <a:gd name="T6" fmla="*/ 511 w 512"/>
                <a:gd name="T7" fmla="*/ 47 h 312"/>
                <a:gd name="T8" fmla="*/ 512 w 512"/>
                <a:gd name="T9" fmla="*/ 40 h 312"/>
                <a:gd name="T10" fmla="*/ 500 w 512"/>
                <a:gd name="T11" fmla="*/ 12 h 312"/>
                <a:gd name="T12" fmla="*/ 472 w 512"/>
                <a:gd name="T13" fmla="*/ 0 h 312"/>
                <a:gd name="T14" fmla="*/ 93 w 512"/>
                <a:gd name="T15" fmla="*/ 0 h 312"/>
                <a:gd name="T16" fmla="*/ 54 w 512"/>
                <a:gd name="T17" fmla="*/ 32 h 312"/>
                <a:gd name="T18" fmla="*/ 0 w 512"/>
                <a:gd name="T19" fmla="*/ 312 h 312"/>
                <a:gd name="T20" fmla="*/ 5 w 512"/>
                <a:gd name="T21" fmla="*/ 312 h 312"/>
                <a:gd name="T22" fmla="*/ 5 w 512"/>
                <a:gd name="T23" fmla="*/ 308 h 312"/>
                <a:gd name="T24" fmla="*/ 9 w 512"/>
                <a:gd name="T25" fmla="*/ 308 h 312"/>
                <a:gd name="T26" fmla="*/ 62 w 512"/>
                <a:gd name="T27" fmla="*/ 34 h 312"/>
                <a:gd name="T28" fmla="*/ 93 w 512"/>
                <a:gd name="T29" fmla="*/ 8 h 312"/>
                <a:gd name="T30" fmla="*/ 472 w 512"/>
                <a:gd name="T31" fmla="*/ 8 h 312"/>
                <a:gd name="T32" fmla="*/ 494 w 512"/>
                <a:gd name="T33" fmla="*/ 17 h 312"/>
                <a:gd name="T34" fmla="*/ 504 w 512"/>
                <a:gd name="T35" fmla="*/ 40 h 312"/>
                <a:gd name="T36" fmla="*/ 503 w 512"/>
                <a:gd name="T37" fmla="*/ 46 h 312"/>
                <a:gd name="T38" fmla="*/ 453 w 512"/>
                <a:gd name="T39" fmla="*/ 304 h 312"/>
                <a:gd name="T40" fmla="*/ 5 w 512"/>
                <a:gd name="T41" fmla="*/ 304 h 312"/>
                <a:gd name="T42" fmla="*/ 5 w 512"/>
                <a:gd name="T43" fmla="*/ 308 h 312"/>
                <a:gd name="T44" fmla="*/ 9 w 512"/>
                <a:gd name="T45" fmla="*/ 308 h 312"/>
                <a:gd name="T46" fmla="*/ 5 w 512"/>
                <a:gd name="T47" fmla="*/ 30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312">
                  <a:moveTo>
                    <a:pt x="5" y="308"/>
                  </a:moveTo>
                  <a:cubicBezTo>
                    <a:pt x="5" y="312"/>
                    <a:pt x="5" y="312"/>
                    <a:pt x="5" y="312"/>
                  </a:cubicBezTo>
                  <a:cubicBezTo>
                    <a:pt x="460" y="312"/>
                    <a:pt x="460" y="312"/>
                    <a:pt x="460" y="312"/>
                  </a:cubicBezTo>
                  <a:cubicBezTo>
                    <a:pt x="511" y="47"/>
                    <a:pt x="511" y="47"/>
                    <a:pt x="511" y="47"/>
                  </a:cubicBezTo>
                  <a:cubicBezTo>
                    <a:pt x="511" y="45"/>
                    <a:pt x="512" y="42"/>
                    <a:pt x="512" y="40"/>
                  </a:cubicBezTo>
                  <a:cubicBezTo>
                    <a:pt x="512" y="29"/>
                    <a:pt x="507" y="19"/>
                    <a:pt x="500" y="12"/>
                  </a:cubicBezTo>
                  <a:cubicBezTo>
                    <a:pt x="493" y="4"/>
                    <a:pt x="483" y="0"/>
                    <a:pt x="472" y="0"/>
                  </a:cubicBezTo>
                  <a:cubicBezTo>
                    <a:pt x="93" y="0"/>
                    <a:pt x="93" y="0"/>
                    <a:pt x="93" y="0"/>
                  </a:cubicBezTo>
                  <a:cubicBezTo>
                    <a:pt x="74" y="0"/>
                    <a:pt x="57" y="13"/>
                    <a:pt x="54" y="32"/>
                  </a:cubicBezTo>
                  <a:cubicBezTo>
                    <a:pt x="0" y="312"/>
                    <a:pt x="0" y="312"/>
                    <a:pt x="0" y="312"/>
                  </a:cubicBezTo>
                  <a:cubicBezTo>
                    <a:pt x="5" y="312"/>
                    <a:pt x="5" y="312"/>
                    <a:pt x="5" y="312"/>
                  </a:cubicBezTo>
                  <a:cubicBezTo>
                    <a:pt x="5" y="308"/>
                    <a:pt x="5" y="308"/>
                    <a:pt x="5" y="308"/>
                  </a:cubicBezTo>
                  <a:cubicBezTo>
                    <a:pt x="9" y="308"/>
                    <a:pt x="9" y="308"/>
                    <a:pt x="9" y="308"/>
                  </a:cubicBezTo>
                  <a:cubicBezTo>
                    <a:pt x="62" y="34"/>
                    <a:pt x="62" y="34"/>
                    <a:pt x="62" y="34"/>
                  </a:cubicBezTo>
                  <a:cubicBezTo>
                    <a:pt x="65" y="19"/>
                    <a:pt x="78" y="8"/>
                    <a:pt x="93" y="8"/>
                  </a:cubicBezTo>
                  <a:cubicBezTo>
                    <a:pt x="472" y="8"/>
                    <a:pt x="472" y="8"/>
                    <a:pt x="472" y="8"/>
                  </a:cubicBezTo>
                  <a:cubicBezTo>
                    <a:pt x="481" y="8"/>
                    <a:pt x="489" y="11"/>
                    <a:pt x="494" y="17"/>
                  </a:cubicBezTo>
                  <a:cubicBezTo>
                    <a:pt x="500" y="23"/>
                    <a:pt x="504" y="31"/>
                    <a:pt x="504" y="40"/>
                  </a:cubicBezTo>
                  <a:cubicBezTo>
                    <a:pt x="504" y="42"/>
                    <a:pt x="504" y="44"/>
                    <a:pt x="503" y="46"/>
                  </a:cubicBezTo>
                  <a:cubicBezTo>
                    <a:pt x="453" y="304"/>
                    <a:pt x="453" y="304"/>
                    <a:pt x="453" y="304"/>
                  </a:cubicBezTo>
                  <a:cubicBezTo>
                    <a:pt x="5" y="304"/>
                    <a:pt x="5" y="304"/>
                    <a:pt x="5" y="304"/>
                  </a:cubicBezTo>
                  <a:cubicBezTo>
                    <a:pt x="5" y="308"/>
                    <a:pt x="5" y="308"/>
                    <a:pt x="5" y="308"/>
                  </a:cubicBezTo>
                  <a:cubicBezTo>
                    <a:pt x="9" y="308"/>
                    <a:pt x="9" y="308"/>
                    <a:pt x="9" y="308"/>
                  </a:cubicBezTo>
                  <a:cubicBezTo>
                    <a:pt x="5" y="308"/>
                    <a:pt x="5" y="308"/>
                    <a:pt x="5" y="30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8" name="Freeform 125">
              <a:extLst>
                <a:ext uri="{FF2B5EF4-FFF2-40B4-BE49-F238E27FC236}">
                  <a16:creationId xmlns:a16="http://schemas.microsoft.com/office/drawing/2014/main" id="{4B8BAFB7-AD0C-4C70-837B-799A0A84783F}"/>
                </a:ext>
              </a:extLst>
            </p:cNvPr>
            <p:cNvSpPr>
              <a:spLocks/>
            </p:cNvSpPr>
            <p:nvPr/>
          </p:nvSpPr>
          <p:spPr bwMode="auto">
            <a:xfrm>
              <a:off x="2564287" y="3896017"/>
              <a:ext cx="1496120" cy="899376"/>
            </a:xfrm>
            <a:custGeom>
              <a:avLst/>
              <a:gdLst>
                <a:gd name="T0" fmla="*/ 0 w 507"/>
                <a:gd name="T1" fmla="*/ 304 h 304"/>
                <a:gd name="T2" fmla="*/ 452 w 507"/>
                <a:gd name="T3" fmla="*/ 304 h 304"/>
                <a:gd name="T4" fmla="*/ 503 w 507"/>
                <a:gd name="T5" fmla="*/ 43 h 304"/>
                <a:gd name="T6" fmla="*/ 467 w 507"/>
                <a:gd name="T7" fmla="*/ 0 h 304"/>
                <a:gd name="T8" fmla="*/ 89 w 507"/>
                <a:gd name="T9" fmla="*/ 0 h 304"/>
                <a:gd name="T10" fmla="*/ 53 w 507"/>
                <a:gd name="T11" fmla="*/ 29 h 304"/>
                <a:gd name="T12" fmla="*/ 0 w 507"/>
                <a:gd name="T13" fmla="*/ 304 h 304"/>
              </a:gdLst>
              <a:ahLst/>
              <a:cxnLst>
                <a:cxn ang="0">
                  <a:pos x="T0" y="T1"/>
                </a:cxn>
                <a:cxn ang="0">
                  <a:pos x="T2" y="T3"/>
                </a:cxn>
                <a:cxn ang="0">
                  <a:pos x="T4" y="T5"/>
                </a:cxn>
                <a:cxn ang="0">
                  <a:pos x="T6" y="T7"/>
                </a:cxn>
                <a:cxn ang="0">
                  <a:pos x="T8" y="T9"/>
                </a:cxn>
                <a:cxn ang="0">
                  <a:pos x="T10" y="T11"/>
                </a:cxn>
                <a:cxn ang="0">
                  <a:pos x="T12" y="T13"/>
                </a:cxn>
              </a:cxnLst>
              <a:rect l="0" t="0" r="r" b="b"/>
              <a:pathLst>
                <a:path w="507" h="304">
                  <a:moveTo>
                    <a:pt x="0" y="304"/>
                  </a:moveTo>
                  <a:cubicBezTo>
                    <a:pt x="452" y="304"/>
                    <a:pt x="452" y="304"/>
                    <a:pt x="452" y="304"/>
                  </a:cubicBezTo>
                  <a:cubicBezTo>
                    <a:pt x="503" y="43"/>
                    <a:pt x="503" y="43"/>
                    <a:pt x="503" y="43"/>
                  </a:cubicBezTo>
                  <a:cubicBezTo>
                    <a:pt x="507" y="20"/>
                    <a:pt x="490" y="0"/>
                    <a:pt x="467" y="0"/>
                  </a:cubicBezTo>
                  <a:cubicBezTo>
                    <a:pt x="89" y="0"/>
                    <a:pt x="89" y="0"/>
                    <a:pt x="89" y="0"/>
                  </a:cubicBezTo>
                  <a:cubicBezTo>
                    <a:pt x="72" y="0"/>
                    <a:pt x="57" y="12"/>
                    <a:pt x="53" y="29"/>
                  </a:cubicBezTo>
                  <a:cubicBezTo>
                    <a:pt x="0" y="304"/>
                    <a:pt x="0" y="304"/>
                    <a:pt x="0" y="304"/>
                  </a:cubicBezTo>
                </a:path>
              </a:pathLst>
            </a:custGeom>
            <a:solidFill>
              <a:schemeClr val="tx2"/>
            </a:solidFill>
            <a:ln>
              <a:noFill/>
            </a:ln>
          </p:spPr>
          <p:txBody>
            <a:bodyPr vert="horz" wrap="square" lIns="146304" tIns="73152" rIns="146304" bIns="73152" numCol="1" anchor="t" anchorCtr="0" compatLnSpc="1">
              <a:prstTxWarp prst="textNoShape">
                <a:avLst/>
              </a:prstTxWarp>
            </a:bodyPr>
            <a:lstStyle/>
            <a:p>
              <a:pPr defTabSz="731520">
                <a:defRPr/>
              </a:pPr>
              <a:r>
                <a:rPr lang="en-US" sz="2880" dirty="0">
                  <a:solidFill>
                    <a:prstClr val="white"/>
                  </a:solidFill>
                  <a:latin typeface="Arial"/>
                </a:rPr>
                <a:t>                         </a:t>
              </a:r>
            </a:p>
          </p:txBody>
        </p:sp>
        <p:sp>
          <p:nvSpPr>
            <p:cNvPr id="369" name="Freeform 126">
              <a:extLst>
                <a:ext uri="{FF2B5EF4-FFF2-40B4-BE49-F238E27FC236}">
                  <a16:creationId xmlns:a16="http://schemas.microsoft.com/office/drawing/2014/main" id="{F89F87C2-F363-4038-BA9A-964F43BBBAE5}"/>
                </a:ext>
              </a:extLst>
            </p:cNvPr>
            <p:cNvSpPr>
              <a:spLocks/>
            </p:cNvSpPr>
            <p:nvPr/>
          </p:nvSpPr>
          <p:spPr bwMode="auto">
            <a:xfrm>
              <a:off x="2548659" y="3883230"/>
              <a:ext cx="1511748" cy="923530"/>
            </a:xfrm>
            <a:custGeom>
              <a:avLst/>
              <a:gdLst>
                <a:gd name="T0" fmla="*/ 5 w 512"/>
                <a:gd name="T1" fmla="*/ 308 h 312"/>
                <a:gd name="T2" fmla="*/ 5 w 512"/>
                <a:gd name="T3" fmla="*/ 312 h 312"/>
                <a:gd name="T4" fmla="*/ 461 w 512"/>
                <a:gd name="T5" fmla="*/ 312 h 312"/>
                <a:gd name="T6" fmla="*/ 512 w 512"/>
                <a:gd name="T7" fmla="*/ 47 h 312"/>
                <a:gd name="T8" fmla="*/ 512 w 512"/>
                <a:gd name="T9" fmla="*/ 40 h 312"/>
                <a:gd name="T10" fmla="*/ 501 w 512"/>
                <a:gd name="T11" fmla="*/ 12 h 312"/>
                <a:gd name="T12" fmla="*/ 472 w 512"/>
                <a:gd name="T13" fmla="*/ 0 h 312"/>
                <a:gd name="T14" fmla="*/ 94 w 512"/>
                <a:gd name="T15" fmla="*/ 0 h 312"/>
                <a:gd name="T16" fmla="*/ 55 w 512"/>
                <a:gd name="T17" fmla="*/ 32 h 312"/>
                <a:gd name="T18" fmla="*/ 0 w 512"/>
                <a:gd name="T19" fmla="*/ 312 h 312"/>
                <a:gd name="T20" fmla="*/ 5 w 512"/>
                <a:gd name="T21" fmla="*/ 312 h 312"/>
                <a:gd name="T22" fmla="*/ 5 w 512"/>
                <a:gd name="T23" fmla="*/ 308 h 312"/>
                <a:gd name="T24" fmla="*/ 9 w 512"/>
                <a:gd name="T25" fmla="*/ 308 h 312"/>
                <a:gd name="T26" fmla="*/ 62 w 512"/>
                <a:gd name="T27" fmla="*/ 34 h 312"/>
                <a:gd name="T28" fmla="*/ 94 w 512"/>
                <a:gd name="T29" fmla="*/ 8 h 312"/>
                <a:gd name="T30" fmla="*/ 472 w 512"/>
                <a:gd name="T31" fmla="*/ 8 h 312"/>
                <a:gd name="T32" fmla="*/ 495 w 512"/>
                <a:gd name="T33" fmla="*/ 17 h 312"/>
                <a:gd name="T34" fmla="*/ 504 w 512"/>
                <a:gd name="T35" fmla="*/ 40 h 312"/>
                <a:gd name="T36" fmla="*/ 504 w 512"/>
                <a:gd name="T37" fmla="*/ 46 h 312"/>
                <a:gd name="T38" fmla="*/ 454 w 512"/>
                <a:gd name="T39" fmla="*/ 304 h 312"/>
                <a:gd name="T40" fmla="*/ 5 w 512"/>
                <a:gd name="T41" fmla="*/ 304 h 312"/>
                <a:gd name="T42" fmla="*/ 5 w 512"/>
                <a:gd name="T43" fmla="*/ 308 h 312"/>
                <a:gd name="T44" fmla="*/ 9 w 512"/>
                <a:gd name="T45" fmla="*/ 308 h 312"/>
                <a:gd name="T46" fmla="*/ 5 w 512"/>
                <a:gd name="T47" fmla="*/ 30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312">
                  <a:moveTo>
                    <a:pt x="5" y="308"/>
                  </a:moveTo>
                  <a:cubicBezTo>
                    <a:pt x="5" y="312"/>
                    <a:pt x="5" y="312"/>
                    <a:pt x="5" y="312"/>
                  </a:cubicBezTo>
                  <a:cubicBezTo>
                    <a:pt x="461" y="312"/>
                    <a:pt x="461" y="312"/>
                    <a:pt x="461" y="312"/>
                  </a:cubicBezTo>
                  <a:cubicBezTo>
                    <a:pt x="512" y="47"/>
                    <a:pt x="512" y="47"/>
                    <a:pt x="512" y="47"/>
                  </a:cubicBezTo>
                  <a:cubicBezTo>
                    <a:pt x="512" y="45"/>
                    <a:pt x="512" y="42"/>
                    <a:pt x="512" y="40"/>
                  </a:cubicBezTo>
                  <a:cubicBezTo>
                    <a:pt x="512" y="29"/>
                    <a:pt x="508" y="19"/>
                    <a:pt x="501" y="12"/>
                  </a:cubicBezTo>
                  <a:cubicBezTo>
                    <a:pt x="494" y="4"/>
                    <a:pt x="484" y="0"/>
                    <a:pt x="472" y="0"/>
                  </a:cubicBezTo>
                  <a:cubicBezTo>
                    <a:pt x="94" y="0"/>
                    <a:pt x="94" y="0"/>
                    <a:pt x="94" y="0"/>
                  </a:cubicBezTo>
                  <a:cubicBezTo>
                    <a:pt x="75" y="0"/>
                    <a:pt x="58" y="13"/>
                    <a:pt x="55" y="32"/>
                  </a:cubicBezTo>
                  <a:cubicBezTo>
                    <a:pt x="0" y="312"/>
                    <a:pt x="0" y="312"/>
                    <a:pt x="0" y="312"/>
                  </a:cubicBezTo>
                  <a:cubicBezTo>
                    <a:pt x="5" y="312"/>
                    <a:pt x="5" y="312"/>
                    <a:pt x="5" y="312"/>
                  </a:cubicBezTo>
                  <a:cubicBezTo>
                    <a:pt x="5" y="308"/>
                    <a:pt x="5" y="308"/>
                    <a:pt x="5" y="308"/>
                  </a:cubicBezTo>
                  <a:cubicBezTo>
                    <a:pt x="9" y="308"/>
                    <a:pt x="9" y="308"/>
                    <a:pt x="9" y="308"/>
                  </a:cubicBezTo>
                  <a:cubicBezTo>
                    <a:pt x="62" y="34"/>
                    <a:pt x="62" y="34"/>
                    <a:pt x="62" y="34"/>
                  </a:cubicBezTo>
                  <a:cubicBezTo>
                    <a:pt x="65" y="19"/>
                    <a:pt x="79" y="8"/>
                    <a:pt x="94" y="8"/>
                  </a:cubicBezTo>
                  <a:cubicBezTo>
                    <a:pt x="472" y="8"/>
                    <a:pt x="472" y="8"/>
                    <a:pt x="472" y="8"/>
                  </a:cubicBezTo>
                  <a:cubicBezTo>
                    <a:pt x="481" y="8"/>
                    <a:pt x="489" y="11"/>
                    <a:pt x="495" y="17"/>
                  </a:cubicBezTo>
                  <a:cubicBezTo>
                    <a:pt x="501" y="23"/>
                    <a:pt x="504" y="31"/>
                    <a:pt x="504" y="40"/>
                  </a:cubicBezTo>
                  <a:cubicBezTo>
                    <a:pt x="504" y="42"/>
                    <a:pt x="504" y="44"/>
                    <a:pt x="504" y="46"/>
                  </a:cubicBezTo>
                  <a:cubicBezTo>
                    <a:pt x="454" y="304"/>
                    <a:pt x="454" y="304"/>
                    <a:pt x="454" y="304"/>
                  </a:cubicBezTo>
                  <a:cubicBezTo>
                    <a:pt x="5" y="304"/>
                    <a:pt x="5" y="304"/>
                    <a:pt x="5" y="304"/>
                  </a:cubicBezTo>
                  <a:cubicBezTo>
                    <a:pt x="5" y="308"/>
                    <a:pt x="5" y="308"/>
                    <a:pt x="5" y="308"/>
                  </a:cubicBezTo>
                  <a:cubicBezTo>
                    <a:pt x="9" y="308"/>
                    <a:pt x="9" y="308"/>
                    <a:pt x="9" y="308"/>
                  </a:cubicBezTo>
                  <a:cubicBezTo>
                    <a:pt x="5" y="308"/>
                    <a:pt x="5" y="308"/>
                    <a:pt x="5" y="30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0" name="Freeform 127">
              <a:extLst>
                <a:ext uri="{FF2B5EF4-FFF2-40B4-BE49-F238E27FC236}">
                  <a16:creationId xmlns:a16="http://schemas.microsoft.com/office/drawing/2014/main" id="{55864FB5-245E-458C-BD88-695378AF8D0D}"/>
                </a:ext>
              </a:extLst>
            </p:cNvPr>
            <p:cNvSpPr>
              <a:spLocks/>
            </p:cNvSpPr>
            <p:nvPr/>
          </p:nvSpPr>
          <p:spPr bwMode="auto">
            <a:xfrm>
              <a:off x="2578495" y="4694515"/>
              <a:ext cx="1328463" cy="89511"/>
            </a:xfrm>
            <a:custGeom>
              <a:avLst/>
              <a:gdLst>
                <a:gd name="T0" fmla="*/ 935 w 935"/>
                <a:gd name="T1" fmla="*/ 0 h 63"/>
                <a:gd name="T2" fmla="*/ 13 w 935"/>
                <a:gd name="T3" fmla="*/ 0 h 63"/>
                <a:gd name="T4" fmla="*/ 0 w 935"/>
                <a:gd name="T5" fmla="*/ 63 h 63"/>
                <a:gd name="T6" fmla="*/ 922 w 935"/>
                <a:gd name="T7" fmla="*/ 63 h 63"/>
                <a:gd name="T8" fmla="*/ 935 w 935"/>
                <a:gd name="T9" fmla="*/ 0 h 63"/>
              </a:gdLst>
              <a:ahLst/>
              <a:cxnLst>
                <a:cxn ang="0">
                  <a:pos x="T0" y="T1"/>
                </a:cxn>
                <a:cxn ang="0">
                  <a:pos x="T2" y="T3"/>
                </a:cxn>
                <a:cxn ang="0">
                  <a:pos x="T4" y="T5"/>
                </a:cxn>
                <a:cxn ang="0">
                  <a:pos x="T6" y="T7"/>
                </a:cxn>
                <a:cxn ang="0">
                  <a:pos x="T8" y="T9"/>
                </a:cxn>
              </a:cxnLst>
              <a:rect l="0" t="0" r="r" b="b"/>
              <a:pathLst>
                <a:path w="935" h="63">
                  <a:moveTo>
                    <a:pt x="935" y="0"/>
                  </a:moveTo>
                  <a:lnTo>
                    <a:pt x="13" y="0"/>
                  </a:lnTo>
                  <a:lnTo>
                    <a:pt x="0" y="63"/>
                  </a:lnTo>
                  <a:lnTo>
                    <a:pt x="922" y="63"/>
                  </a:lnTo>
                  <a:lnTo>
                    <a:pt x="935" y="0"/>
                  </a:lnTo>
                  <a:close/>
                </a:path>
              </a:pathLst>
            </a:custGeom>
            <a:solidFill>
              <a:srgbClr val="EBEBEA"/>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1" name="Freeform 128">
              <a:extLst>
                <a:ext uri="{FF2B5EF4-FFF2-40B4-BE49-F238E27FC236}">
                  <a16:creationId xmlns:a16="http://schemas.microsoft.com/office/drawing/2014/main" id="{FA6C66CA-AABA-4B51-B28B-E6F3AE57AC21}"/>
                </a:ext>
              </a:extLst>
            </p:cNvPr>
            <p:cNvSpPr>
              <a:spLocks/>
            </p:cNvSpPr>
            <p:nvPr/>
          </p:nvSpPr>
          <p:spPr bwMode="auto">
            <a:xfrm>
              <a:off x="2578495" y="4694515"/>
              <a:ext cx="1328463" cy="89511"/>
            </a:xfrm>
            <a:custGeom>
              <a:avLst/>
              <a:gdLst>
                <a:gd name="T0" fmla="*/ 935 w 935"/>
                <a:gd name="T1" fmla="*/ 0 h 63"/>
                <a:gd name="T2" fmla="*/ 13 w 935"/>
                <a:gd name="T3" fmla="*/ 0 h 63"/>
                <a:gd name="T4" fmla="*/ 0 w 935"/>
                <a:gd name="T5" fmla="*/ 63 h 63"/>
                <a:gd name="T6" fmla="*/ 922 w 935"/>
                <a:gd name="T7" fmla="*/ 63 h 63"/>
                <a:gd name="T8" fmla="*/ 935 w 935"/>
                <a:gd name="T9" fmla="*/ 0 h 63"/>
              </a:gdLst>
              <a:ahLst/>
              <a:cxnLst>
                <a:cxn ang="0">
                  <a:pos x="T0" y="T1"/>
                </a:cxn>
                <a:cxn ang="0">
                  <a:pos x="T2" y="T3"/>
                </a:cxn>
                <a:cxn ang="0">
                  <a:pos x="T4" y="T5"/>
                </a:cxn>
                <a:cxn ang="0">
                  <a:pos x="T6" y="T7"/>
                </a:cxn>
                <a:cxn ang="0">
                  <a:pos x="T8" y="T9"/>
                </a:cxn>
              </a:cxnLst>
              <a:rect l="0" t="0" r="r" b="b"/>
              <a:pathLst>
                <a:path w="935" h="63">
                  <a:moveTo>
                    <a:pt x="935" y="0"/>
                  </a:moveTo>
                  <a:lnTo>
                    <a:pt x="13" y="0"/>
                  </a:lnTo>
                  <a:lnTo>
                    <a:pt x="0" y="63"/>
                  </a:lnTo>
                  <a:lnTo>
                    <a:pt x="922" y="63"/>
                  </a:lnTo>
                  <a:lnTo>
                    <a:pt x="9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2" name="Freeform 130">
              <a:extLst>
                <a:ext uri="{FF2B5EF4-FFF2-40B4-BE49-F238E27FC236}">
                  <a16:creationId xmlns:a16="http://schemas.microsoft.com/office/drawing/2014/main" id="{1CF471E7-2B01-4A1B-BAB2-3B86A0CA692A}"/>
                </a:ext>
              </a:extLst>
            </p:cNvPr>
            <p:cNvSpPr>
              <a:spLocks/>
            </p:cNvSpPr>
            <p:nvPr/>
          </p:nvSpPr>
          <p:spPr bwMode="auto">
            <a:xfrm>
              <a:off x="2564287" y="4694515"/>
              <a:ext cx="1351196" cy="100878"/>
            </a:xfrm>
            <a:custGeom>
              <a:avLst/>
              <a:gdLst>
                <a:gd name="T0" fmla="*/ 951 w 951"/>
                <a:gd name="T1" fmla="*/ 0 h 71"/>
                <a:gd name="T2" fmla="*/ 945 w 951"/>
                <a:gd name="T3" fmla="*/ 0 h 71"/>
                <a:gd name="T4" fmla="*/ 932 w 951"/>
                <a:gd name="T5" fmla="*/ 63 h 71"/>
                <a:gd name="T6" fmla="*/ 10 w 951"/>
                <a:gd name="T7" fmla="*/ 63 h 71"/>
                <a:gd name="T8" fmla="*/ 23 w 951"/>
                <a:gd name="T9" fmla="*/ 0 h 71"/>
                <a:gd name="T10" fmla="*/ 12 w 951"/>
                <a:gd name="T11" fmla="*/ 0 h 71"/>
                <a:gd name="T12" fmla="*/ 0 w 951"/>
                <a:gd name="T13" fmla="*/ 71 h 71"/>
                <a:gd name="T14" fmla="*/ 939 w 951"/>
                <a:gd name="T15" fmla="*/ 71 h 71"/>
                <a:gd name="T16" fmla="*/ 951 w 951"/>
                <a:gd name="T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1" h="71">
                  <a:moveTo>
                    <a:pt x="951" y="0"/>
                  </a:moveTo>
                  <a:lnTo>
                    <a:pt x="945" y="0"/>
                  </a:lnTo>
                  <a:lnTo>
                    <a:pt x="932" y="63"/>
                  </a:lnTo>
                  <a:lnTo>
                    <a:pt x="10" y="63"/>
                  </a:lnTo>
                  <a:lnTo>
                    <a:pt x="23" y="0"/>
                  </a:lnTo>
                  <a:lnTo>
                    <a:pt x="12" y="0"/>
                  </a:lnTo>
                  <a:lnTo>
                    <a:pt x="0" y="71"/>
                  </a:lnTo>
                  <a:lnTo>
                    <a:pt x="939" y="71"/>
                  </a:lnTo>
                  <a:lnTo>
                    <a:pt x="9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3" name="Oval 132">
              <a:extLst>
                <a:ext uri="{FF2B5EF4-FFF2-40B4-BE49-F238E27FC236}">
                  <a16:creationId xmlns:a16="http://schemas.microsoft.com/office/drawing/2014/main" id="{D80A7239-3FA3-4AD7-85DB-F70133B549AF}"/>
                </a:ext>
              </a:extLst>
            </p:cNvPr>
            <p:cNvSpPr>
              <a:spLocks noChangeArrowheads="1"/>
            </p:cNvSpPr>
            <p:nvPr/>
          </p:nvSpPr>
          <p:spPr bwMode="auto">
            <a:xfrm>
              <a:off x="2493246" y="4721511"/>
              <a:ext cx="71040" cy="73882"/>
            </a:xfrm>
            <a:prstGeom prst="ellipse">
              <a:avLst/>
            </a:prstGeom>
            <a:solidFill>
              <a:schemeClr val="tx1"/>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4" name="Oval 133">
              <a:extLst>
                <a:ext uri="{FF2B5EF4-FFF2-40B4-BE49-F238E27FC236}">
                  <a16:creationId xmlns:a16="http://schemas.microsoft.com/office/drawing/2014/main" id="{0AA1EEBD-4847-4654-BA33-09457378CC84}"/>
                </a:ext>
              </a:extLst>
            </p:cNvPr>
            <p:cNvSpPr>
              <a:spLocks noChangeArrowheads="1"/>
            </p:cNvSpPr>
            <p:nvPr/>
          </p:nvSpPr>
          <p:spPr bwMode="auto">
            <a:xfrm>
              <a:off x="2493246" y="4721511"/>
              <a:ext cx="71040" cy="73882"/>
            </a:xfrm>
            <a:prstGeom prst="ellipse">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5" name="Freeform 136">
              <a:extLst>
                <a:ext uri="{FF2B5EF4-FFF2-40B4-BE49-F238E27FC236}">
                  <a16:creationId xmlns:a16="http://schemas.microsoft.com/office/drawing/2014/main" id="{1F84228B-A76B-4FD6-BD2C-E945E3CC4F87}"/>
                </a:ext>
              </a:extLst>
            </p:cNvPr>
            <p:cNvSpPr>
              <a:spLocks/>
            </p:cNvSpPr>
            <p:nvPr/>
          </p:nvSpPr>
          <p:spPr bwMode="auto">
            <a:xfrm>
              <a:off x="1643598" y="3553989"/>
              <a:ext cx="295530" cy="226787"/>
            </a:xfrm>
            <a:custGeom>
              <a:avLst/>
              <a:gdLst>
                <a:gd name="T0" fmla="*/ 0 w 100"/>
                <a:gd name="T1" fmla="*/ 0 h 54"/>
                <a:gd name="T2" fmla="*/ 0 w 100"/>
                <a:gd name="T3" fmla="*/ 37 h 54"/>
                <a:gd name="T4" fmla="*/ 0 w 100"/>
                <a:gd name="T5" fmla="*/ 41 h 54"/>
                <a:gd name="T6" fmla="*/ 50 w 100"/>
                <a:gd name="T7" fmla="*/ 54 h 54"/>
                <a:gd name="T8" fmla="*/ 68 w 100"/>
                <a:gd name="T9" fmla="*/ 54 h 54"/>
                <a:gd name="T10" fmla="*/ 100 w 100"/>
                <a:gd name="T11" fmla="*/ 47 h 54"/>
                <a:gd name="T12" fmla="*/ 100 w 100"/>
                <a:gd name="T13" fmla="*/ 47 h 54"/>
                <a:gd name="T14" fmla="*/ 100 w 100"/>
                <a:gd name="T15" fmla="*/ 15 h 54"/>
                <a:gd name="T16" fmla="*/ 100 w 100"/>
                <a:gd name="T17" fmla="*/ 15 h 54"/>
                <a:gd name="T18" fmla="*/ 0 w 100"/>
                <a:gd name="T19" fmla="*/ 0 h 54"/>
                <a:gd name="connsiteX0" fmla="*/ 49 w 10049"/>
                <a:gd name="connsiteY0" fmla="*/ 0 h 10192"/>
                <a:gd name="connsiteX1" fmla="*/ 49 w 10049"/>
                <a:gd name="connsiteY1" fmla="*/ 6852 h 10192"/>
                <a:gd name="connsiteX2" fmla="*/ 718 w 10049"/>
                <a:gd name="connsiteY2" fmla="*/ 7406 h 10192"/>
                <a:gd name="connsiteX3" fmla="*/ 5049 w 10049"/>
                <a:gd name="connsiteY3" fmla="*/ 10000 h 10192"/>
                <a:gd name="connsiteX4" fmla="*/ 6849 w 10049"/>
                <a:gd name="connsiteY4" fmla="*/ 10000 h 10192"/>
                <a:gd name="connsiteX5" fmla="*/ 10049 w 10049"/>
                <a:gd name="connsiteY5" fmla="*/ 8704 h 10192"/>
                <a:gd name="connsiteX6" fmla="*/ 10049 w 10049"/>
                <a:gd name="connsiteY6" fmla="*/ 8704 h 10192"/>
                <a:gd name="connsiteX7" fmla="*/ 10049 w 10049"/>
                <a:gd name="connsiteY7" fmla="*/ 2778 h 10192"/>
                <a:gd name="connsiteX8" fmla="*/ 10049 w 10049"/>
                <a:gd name="connsiteY8" fmla="*/ 2778 h 10192"/>
                <a:gd name="connsiteX9" fmla="*/ 49 w 10049"/>
                <a:gd name="connsiteY9" fmla="*/ 0 h 10192"/>
                <a:gd name="connsiteX0" fmla="*/ 0 w 10000"/>
                <a:gd name="connsiteY0" fmla="*/ 0 h 10192"/>
                <a:gd name="connsiteX1" fmla="*/ 223 w 10000"/>
                <a:gd name="connsiteY1" fmla="*/ 6199 h 10192"/>
                <a:gd name="connsiteX2" fmla="*/ 669 w 10000"/>
                <a:gd name="connsiteY2" fmla="*/ 7406 h 10192"/>
                <a:gd name="connsiteX3" fmla="*/ 5000 w 10000"/>
                <a:gd name="connsiteY3" fmla="*/ 10000 h 10192"/>
                <a:gd name="connsiteX4" fmla="*/ 6800 w 10000"/>
                <a:gd name="connsiteY4" fmla="*/ 10000 h 10192"/>
                <a:gd name="connsiteX5" fmla="*/ 10000 w 10000"/>
                <a:gd name="connsiteY5" fmla="*/ 8704 h 10192"/>
                <a:gd name="connsiteX6" fmla="*/ 10000 w 10000"/>
                <a:gd name="connsiteY6" fmla="*/ 8704 h 10192"/>
                <a:gd name="connsiteX7" fmla="*/ 10000 w 10000"/>
                <a:gd name="connsiteY7" fmla="*/ 2778 h 10192"/>
                <a:gd name="connsiteX8" fmla="*/ 10000 w 10000"/>
                <a:gd name="connsiteY8" fmla="*/ 2778 h 10192"/>
                <a:gd name="connsiteX9" fmla="*/ 0 w 10000"/>
                <a:gd name="connsiteY9" fmla="*/ 0 h 10192"/>
                <a:gd name="connsiteX0" fmla="*/ 0 w 10185"/>
                <a:gd name="connsiteY0" fmla="*/ 0 h 10192"/>
                <a:gd name="connsiteX1" fmla="*/ 223 w 10185"/>
                <a:gd name="connsiteY1" fmla="*/ 6199 h 10192"/>
                <a:gd name="connsiteX2" fmla="*/ 669 w 10185"/>
                <a:gd name="connsiteY2" fmla="*/ 7406 h 10192"/>
                <a:gd name="connsiteX3" fmla="*/ 5000 w 10185"/>
                <a:gd name="connsiteY3" fmla="*/ 10000 h 10192"/>
                <a:gd name="connsiteX4" fmla="*/ 6800 w 10185"/>
                <a:gd name="connsiteY4" fmla="*/ 10000 h 10192"/>
                <a:gd name="connsiteX5" fmla="*/ 10000 w 10185"/>
                <a:gd name="connsiteY5" fmla="*/ 8704 h 10192"/>
                <a:gd name="connsiteX6" fmla="*/ 9777 w 10185"/>
                <a:gd name="connsiteY6" fmla="*/ 7771 h 10192"/>
                <a:gd name="connsiteX7" fmla="*/ 10000 w 10185"/>
                <a:gd name="connsiteY7" fmla="*/ 2778 h 10192"/>
                <a:gd name="connsiteX8" fmla="*/ 10000 w 10185"/>
                <a:gd name="connsiteY8" fmla="*/ 2778 h 10192"/>
                <a:gd name="connsiteX9" fmla="*/ 0 w 10185"/>
                <a:gd name="connsiteY9" fmla="*/ 0 h 10192"/>
                <a:gd name="connsiteX0" fmla="*/ 0 w 10000"/>
                <a:gd name="connsiteY0" fmla="*/ 0 h 10285"/>
                <a:gd name="connsiteX1" fmla="*/ 223 w 10000"/>
                <a:gd name="connsiteY1" fmla="*/ 6199 h 10285"/>
                <a:gd name="connsiteX2" fmla="*/ 669 w 10000"/>
                <a:gd name="connsiteY2" fmla="*/ 7406 h 10285"/>
                <a:gd name="connsiteX3" fmla="*/ 5000 w 10000"/>
                <a:gd name="connsiteY3" fmla="*/ 10000 h 10285"/>
                <a:gd name="connsiteX4" fmla="*/ 6800 w 10000"/>
                <a:gd name="connsiteY4" fmla="*/ 10000 h 10285"/>
                <a:gd name="connsiteX5" fmla="*/ 9628 w 10000"/>
                <a:gd name="connsiteY5" fmla="*/ 8051 h 10285"/>
                <a:gd name="connsiteX6" fmla="*/ 9777 w 10000"/>
                <a:gd name="connsiteY6" fmla="*/ 7771 h 10285"/>
                <a:gd name="connsiteX7" fmla="*/ 10000 w 10000"/>
                <a:gd name="connsiteY7" fmla="*/ 2778 h 10285"/>
                <a:gd name="connsiteX8" fmla="*/ 10000 w 10000"/>
                <a:gd name="connsiteY8" fmla="*/ 2778 h 10285"/>
                <a:gd name="connsiteX9" fmla="*/ 0 w 10000"/>
                <a:gd name="connsiteY9" fmla="*/ 0 h 10285"/>
                <a:gd name="connsiteX0" fmla="*/ 0 w 10000"/>
                <a:gd name="connsiteY0" fmla="*/ 0 h 10285"/>
                <a:gd name="connsiteX1" fmla="*/ 223 w 10000"/>
                <a:gd name="connsiteY1" fmla="*/ 6199 h 10285"/>
                <a:gd name="connsiteX2" fmla="*/ 669 w 10000"/>
                <a:gd name="connsiteY2" fmla="*/ 7406 h 10285"/>
                <a:gd name="connsiteX3" fmla="*/ 5000 w 10000"/>
                <a:gd name="connsiteY3" fmla="*/ 10000 h 10285"/>
                <a:gd name="connsiteX4" fmla="*/ 6800 w 10000"/>
                <a:gd name="connsiteY4" fmla="*/ 10000 h 10285"/>
                <a:gd name="connsiteX5" fmla="*/ 9628 w 10000"/>
                <a:gd name="connsiteY5" fmla="*/ 8051 h 10285"/>
                <a:gd name="connsiteX6" fmla="*/ 9777 w 10000"/>
                <a:gd name="connsiteY6" fmla="*/ 7771 h 10285"/>
                <a:gd name="connsiteX7" fmla="*/ 10000 w 10000"/>
                <a:gd name="connsiteY7" fmla="*/ 2778 h 10285"/>
                <a:gd name="connsiteX8" fmla="*/ 10000 w 10000"/>
                <a:gd name="connsiteY8" fmla="*/ 2778 h 10285"/>
                <a:gd name="connsiteX9" fmla="*/ 0 w 10000"/>
                <a:gd name="connsiteY9" fmla="*/ 0 h 10285"/>
                <a:gd name="connsiteX0" fmla="*/ 0 w 10000"/>
                <a:gd name="connsiteY0" fmla="*/ 0 h 10194"/>
                <a:gd name="connsiteX1" fmla="*/ 223 w 10000"/>
                <a:gd name="connsiteY1" fmla="*/ 6199 h 10194"/>
                <a:gd name="connsiteX2" fmla="*/ 669 w 10000"/>
                <a:gd name="connsiteY2" fmla="*/ 7406 h 10194"/>
                <a:gd name="connsiteX3" fmla="*/ 5000 w 10000"/>
                <a:gd name="connsiteY3" fmla="*/ 10000 h 10194"/>
                <a:gd name="connsiteX4" fmla="*/ 6800 w 10000"/>
                <a:gd name="connsiteY4" fmla="*/ 10000 h 10194"/>
                <a:gd name="connsiteX5" fmla="*/ 9628 w 10000"/>
                <a:gd name="connsiteY5" fmla="*/ 8051 h 10194"/>
                <a:gd name="connsiteX6" fmla="*/ 9777 w 10000"/>
                <a:gd name="connsiteY6" fmla="*/ 7771 h 10194"/>
                <a:gd name="connsiteX7" fmla="*/ 10000 w 10000"/>
                <a:gd name="connsiteY7" fmla="*/ 2778 h 10194"/>
                <a:gd name="connsiteX8" fmla="*/ 10000 w 10000"/>
                <a:gd name="connsiteY8" fmla="*/ 2778 h 10194"/>
                <a:gd name="connsiteX9" fmla="*/ 0 w 10000"/>
                <a:gd name="connsiteY9" fmla="*/ 0 h 10194"/>
                <a:gd name="connsiteX0" fmla="*/ 0 w 10000"/>
                <a:gd name="connsiteY0" fmla="*/ 0 h 10033"/>
                <a:gd name="connsiteX1" fmla="*/ 223 w 10000"/>
                <a:gd name="connsiteY1" fmla="*/ 6199 h 10033"/>
                <a:gd name="connsiteX2" fmla="*/ 669 w 10000"/>
                <a:gd name="connsiteY2" fmla="*/ 740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223 w 10000"/>
                <a:gd name="connsiteY1" fmla="*/ 6199 h 10033"/>
                <a:gd name="connsiteX2" fmla="*/ 669 w 10000"/>
                <a:gd name="connsiteY2" fmla="*/ 740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223 w 10000"/>
                <a:gd name="connsiteY1" fmla="*/ 6199 h 10033"/>
                <a:gd name="connsiteX2" fmla="*/ 752 w 10000"/>
                <a:gd name="connsiteY2" fmla="*/ 714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389 w 10000"/>
                <a:gd name="connsiteY1" fmla="*/ 5991 h 10033"/>
                <a:gd name="connsiteX2" fmla="*/ 752 w 10000"/>
                <a:gd name="connsiteY2" fmla="*/ 714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33">
                  <a:moveTo>
                    <a:pt x="0" y="0"/>
                  </a:moveTo>
                  <a:cubicBezTo>
                    <a:pt x="0" y="6852"/>
                    <a:pt x="264" y="4800"/>
                    <a:pt x="389" y="5991"/>
                  </a:cubicBezTo>
                  <a:cubicBezTo>
                    <a:pt x="514" y="7182"/>
                    <a:pt x="752" y="6960"/>
                    <a:pt x="752" y="7146"/>
                  </a:cubicBezTo>
                  <a:cubicBezTo>
                    <a:pt x="2252" y="8627"/>
                    <a:pt x="2318" y="9932"/>
                    <a:pt x="5000" y="10000"/>
                  </a:cubicBezTo>
                  <a:cubicBezTo>
                    <a:pt x="6063" y="10068"/>
                    <a:pt x="6070" y="10013"/>
                    <a:pt x="6800" y="10000"/>
                  </a:cubicBezTo>
                  <a:cubicBezTo>
                    <a:pt x="7571" y="9675"/>
                    <a:pt x="9132" y="9152"/>
                    <a:pt x="9628" y="8051"/>
                  </a:cubicBezTo>
                  <a:cubicBezTo>
                    <a:pt x="10124" y="7679"/>
                    <a:pt x="9715" y="8650"/>
                    <a:pt x="9777" y="7771"/>
                  </a:cubicBezTo>
                  <a:cubicBezTo>
                    <a:pt x="9839" y="6892"/>
                    <a:pt x="9926" y="4442"/>
                    <a:pt x="10000" y="2778"/>
                  </a:cubicBezTo>
                  <a:lnTo>
                    <a:pt x="10000" y="2778"/>
                  </a:lnTo>
                  <a:lnTo>
                    <a:pt x="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6" name="Freeform 138">
              <a:extLst>
                <a:ext uri="{FF2B5EF4-FFF2-40B4-BE49-F238E27FC236}">
                  <a16:creationId xmlns:a16="http://schemas.microsoft.com/office/drawing/2014/main" id="{149DB19C-C706-4CD8-9225-B97C470B30E6}"/>
                </a:ext>
              </a:extLst>
            </p:cNvPr>
            <p:cNvSpPr>
              <a:spLocks/>
            </p:cNvSpPr>
            <p:nvPr/>
          </p:nvSpPr>
          <p:spPr bwMode="auto">
            <a:xfrm>
              <a:off x="1298339" y="3655899"/>
              <a:ext cx="214543" cy="514336"/>
            </a:xfrm>
            <a:custGeom>
              <a:avLst/>
              <a:gdLst>
                <a:gd name="T0" fmla="*/ 73 w 73"/>
                <a:gd name="T1" fmla="*/ 91 h 174"/>
                <a:gd name="T2" fmla="*/ 73 w 73"/>
                <a:gd name="T3" fmla="*/ 174 h 174"/>
                <a:gd name="T4" fmla="*/ 0 w 73"/>
                <a:gd name="T5" fmla="*/ 174 h 174"/>
                <a:gd name="T6" fmla="*/ 0 w 73"/>
                <a:gd name="T7" fmla="*/ 67 h 174"/>
                <a:gd name="T8" fmla="*/ 67 w 73"/>
                <a:gd name="T9" fmla="*/ 0 h 174"/>
                <a:gd name="T10" fmla="*/ 73 w 73"/>
                <a:gd name="T11" fmla="*/ 0 h 174"/>
              </a:gdLst>
              <a:ahLst/>
              <a:cxnLst>
                <a:cxn ang="0">
                  <a:pos x="T0" y="T1"/>
                </a:cxn>
                <a:cxn ang="0">
                  <a:pos x="T2" y="T3"/>
                </a:cxn>
                <a:cxn ang="0">
                  <a:pos x="T4" y="T5"/>
                </a:cxn>
                <a:cxn ang="0">
                  <a:pos x="T6" y="T7"/>
                </a:cxn>
                <a:cxn ang="0">
                  <a:pos x="T8" y="T9"/>
                </a:cxn>
                <a:cxn ang="0">
                  <a:pos x="T10" y="T11"/>
                </a:cxn>
              </a:cxnLst>
              <a:rect l="0" t="0" r="r" b="b"/>
              <a:pathLst>
                <a:path w="73" h="174">
                  <a:moveTo>
                    <a:pt x="73" y="91"/>
                  </a:moveTo>
                  <a:cubicBezTo>
                    <a:pt x="73" y="174"/>
                    <a:pt x="73" y="174"/>
                    <a:pt x="73" y="174"/>
                  </a:cubicBezTo>
                  <a:cubicBezTo>
                    <a:pt x="0" y="174"/>
                    <a:pt x="0" y="174"/>
                    <a:pt x="0" y="174"/>
                  </a:cubicBezTo>
                  <a:cubicBezTo>
                    <a:pt x="0" y="67"/>
                    <a:pt x="0" y="67"/>
                    <a:pt x="0" y="67"/>
                  </a:cubicBezTo>
                  <a:cubicBezTo>
                    <a:pt x="0" y="30"/>
                    <a:pt x="30" y="0"/>
                    <a:pt x="67" y="0"/>
                  </a:cubicBezTo>
                  <a:cubicBezTo>
                    <a:pt x="73" y="0"/>
                    <a:pt x="73" y="0"/>
                    <a:pt x="73" y="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7" name="Freeform 139">
              <a:extLst>
                <a:ext uri="{FF2B5EF4-FFF2-40B4-BE49-F238E27FC236}">
                  <a16:creationId xmlns:a16="http://schemas.microsoft.com/office/drawing/2014/main" id="{27A6D350-C426-4FAB-9D12-7E0AA5853C91}"/>
                </a:ext>
              </a:extLst>
            </p:cNvPr>
            <p:cNvSpPr>
              <a:spLocks/>
            </p:cNvSpPr>
            <p:nvPr/>
          </p:nvSpPr>
          <p:spPr bwMode="auto">
            <a:xfrm>
              <a:off x="1298339" y="3655899"/>
              <a:ext cx="214543" cy="514336"/>
            </a:xfrm>
            <a:custGeom>
              <a:avLst/>
              <a:gdLst>
                <a:gd name="T0" fmla="*/ 73 w 73"/>
                <a:gd name="T1" fmla="*/ 91 h 174"/>
                <a:gd name="T2" fmla="*/ 73 w 73"/>
                <a:gd name="T3" fmla="*/ 174 h 174"/>
                <a:gd name="T4" fmla="*/ 0 w 73"/>
                <a:gd name="T5" fmla="*/ 174 h 174"/>
                <a:gd name="T6" fmla="*/ 0 w 73"/>
                <a:gd name="T7" fmla="*/ 67 h 174"/>
                <a:gd name="T8" fmla="*/ 67 w 73"/>
                <a:gd name="T9" fmla="*/ 0 h 174"/>
                <a:gd name="T10" fmla="*/ 73 w 73"/>
                <a:gd name="T11" fmla="*/ 0 h 174"/>
              </a:gdLst>
              <a:ahLst/>
              <a:cxnLst>
                <a:cxn ang="0">
                  <a:pos x="T0" y="T1"/>
                </a:cxn>
                <a:cxn ang="0">
                  <a:pos x="T2" y="T3"/>
                </a:cxn>
                <a:cxn ang="0">
                  <a:pos x="T4" y="T5"/>
                </a:cxn>
                <a:cxn ang="0">
                  <a:pos x="T6" y="T7"/>
                </a:cxn>
                <a:cxn ang="0">
                  <a:pos x="T8" y="T9"/>
                </a:cxn>
                <a:cxn ang="0">
                  <a:pos x="T10" y="T11"/>
                </a:cxn>
              </a:cxnLst>
              <a:rect l="0" t="0" r="r" b="b"/>
              <a:pathLst>
                <a:path w="73" h="174">
                  <a:moveTo>
                    <a:pt x="73" y="91"/>
                  </a:moveTo>
                  <a:cubicBezTo>
                    <a:pt x="73" y="174"/>
                    <a:pt x="73" y="174"/>
                    <a:pt x="73" y="174"/>
                  </a:cubicBezTo>
                  <a:cubicBezTo>
                    <a:pt x="0" y="174"/>
                    <a:pt x="0" y="174"/>
                    <a:pt x="0" y="174"/>
                  </a:cubicBezTo>
                  <a:cubicBezTo>
                    <a:pt x="0" y="67"/>
                    <a:pt x="0" y="67"/>
                    <a:pt x="0" y="67"/>
                  </a:cubicBezTo>
                  <a:cubicBezTo>
                    <a:pt x="0" y="30"/>
                    <a:pt x="30" y="0"/>
                    <a:pt x="67" y="0"/>
                  </a:cubicBezTo>
                  <a:cubicBezTo>
                    <a:pt x="73" y="0"/>
                    <a:pt x="73" y="0"/>
                    <a:pt x="73" y="0"/>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8" name="Rectangle 140">
              <a:extLst>
                <a:ext uri="{FF2B5EF4-FFF2-40B4-BE49-F238E27FC236}">
                  <a16:creationId xmlns:a16="http://schemas.microsoft.com/office/drawing/2014/main" id="{31ADB5C3-A732-471A-94F9-E48495B1F55F}"/>
                </a:ext>
              </a:extLst>
            </p:cNvPr>
            <p:cNvSpPr>
              <a:spLocks noChangeArrowheads="1"/>
            </p:cNvSpPr>
            <p:nvPr/>
          </p:nvSpPr>
          <p:spPr bwMode="auto">
            <a:xfrm>
              <a:off x="1298116" y="4926496"/>
              <a:ext cx="866698" cy="221647"/>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9" name="Freeform 142">
              <a:extLst>
                <a:ext uri="{FF2B5EF4-FFF2-40B4-BE49-F238E27FC236}">
                  <a16:creationId xmlns:a16="http://schemas.microsoft.com/office/drawing/2014/main" id="{2EF88199-29B5-4660-B747-88A03F46AF1F}"/>
                </a:ext>
              </a:extLst>
            </p:cNvPr>
            <p:cNvSpPr>
              <a:spLocks/>
            </p:cNvSpPr>
            <p:nvPr/>
          </p:nvSpPr>
          <p:spPr bwMode="auto">
            <a:xfrm>
              <a:off x="1657806" y="4546750"/>
              <a:ext cx="248643" cy="76725"/>
            </a:xfrm>
            <a:custGeom>
              <a:avLst/>
              <a:gdLst>
                <a:gd name="T0" fmla="*/ 13 w 84"/>
                <a:gd name="T1" fmla="*/ 26 h 26"/>
                <a:gd name="T2" fmla="*/ 71 w 84"/>
                <a:gd name="T3" fmla="*/ 26 h 26"/>
                <a:gd name="T4" fmla="*/ 84 w 84"/>
                <a:gd name="T5" fmla="*/ 13 h 26"/>
                <a:gd name="T6" fmla="*/ 71 w 84"/>
                <a:gd name="T7" fmla="*/ 0 h 26"/>
                <a:gd name="T8" fmla="*/ 13 w 84"/>
                <a:gd name="T9" fmla="*/ 0 h 26"/>
                <a:gd name="T10" fmla="*/ 0 w 84"/>
                <a:gd name="T11" fmla="*/ 13 h 26"/>
                <a:gd name="T12" fmla="*/ 13 w 84"/>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4" h="26">
                  <a:moveTo>
                    <a:pt x="13" y="26"/>
                  </a:moveTo>
                  <a:cubicBezTo>
                    <a:pt x="71" y="26"/>
                    <a:pt x="71" y="26"/>
                    <a:pt x="71" y="26"/>
                  </a:cubicBezTo>
                  <a:cubicBezTo>
                    <a:pt x="79" y="26"/>
                    <a:pt x="84" y="20"/>
                    <a:pt x="84" y="13"/>
                  </a:cubicBezTo>
                  <a:cubicBezTo>
                    <a:pt x="84" y="6"/>
                    <a:pt x="79" y="0"/>
                    <a:pt x="71" y="0"/>
                  </a:cubicBezTo>
                  <a:cubicBezTo>
                    <a:pt x="13" y="0"/>
                    <a:pt x="13" y="0"/>
                    <a:pt x="13" y="0"/>
                  </a:cubicBezTo>
                  <a:cubicBezTo>
                    <a:pt x="6" y="0"/>
                    <a:pt x="0" y="6"/>
                    <a:pt x="0" y="13"/>
                  </a:cubicBezTo>
                  <a:cubicBezTo>
                    <a:pt x="0" y="20"/>
                    <a:pt x="6" y="26"/>
                    <a:pt x="13" y="26"/>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0" name="Freeform 143">
              <a:extLst>
                <a:ext uri="{FF2B5EF4-FFF2-40B4-BE49-F238E27FC236}">
                  <a16:creationId xmlns:a16="http://schemas.microsoft.com/office/drawing/2014/main" id="{6EF147AD-FAF8-48E5-83E6-A5AE0525B207}"/>
                </a:ext>
              </a:extLst>
            </p:cNvPr>
            <p:cNvSpPr>
              <a:spLocks/>
            </p:cNvSpPr>
            <p:nvPr/>
          </p:nvSpPr>
          <p:spPr bwMode="auto">
            <a:xfrm>
              <a:off x="1657806" y="4546750"/>
              <a:ext cx="248643" cy="76725"/>
            </a:xfrm>
            <a:custGeom>
              <a:avLst/>
              <a:gdLst>
                <a:gd name="T0" fmla="*/ 13 w 84"/>
                <a:gd name="T1" fmla="*/ 26 h 26"/>
                <a:gd name="T2" fmla="*/ 71 w 84"/>
                <a:gd name="T3" fmla="*/ 26 h 26"/>
                <a:gd name="T4" fmla="*/ 84 w 84"/>
                <a:gd name="T5" fmla="*/ 13 h 26"/>
                <a:gd name="T6" fmla="*/ 71 w 84"/>
                <a:gd name="T7" fmla="*/ 0 h 26"/>
                <a:gd name="T8" fmla="*/ 13 w 84"/>
                <a:gd name="T9" fmla="*/ 0 h 26"/>
                <a:gd name="T10" fmla="*/ 0 w 84"/>
                <a:gd name="T11" fmla="*/ 13 h 26"/>
                <a:gd name="T12" fmla="*/ 13 w 84"/>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4" h="26">
                  <a:moveTo>
                    <a:pt x="13" y="26"/>
                  </a:moveTo>
                  <a:cubicBezTo>
                    <a:pt x="71" y="26"/>
                    <a:pt x="71" y="26"/>
                    <a:pt x="71" y="26"/>
                  </a:cubicBezTo>
                  <a:cubicBezTo>
                    <a:pt x="79" y="26"/>
                    <a:pt x="84" y="20"/>
                    <a:pt x="84" y="13"/>
                  </a:cubicBezTo>
                  <a:cubicBezTo>
                    <a:pt x="84" y="6"/>
                    <a:pt x="79" y="0"/>
                    <a:pt x="71"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1" name="Freeform 144">
              <a:extLst>
                <a:ext uri="{FF2B5EF4-FFF2-40B4-BE49-F238E27FC236}">
                  <a16:creationId xmlns:a16="http://schemas.microsoft.com/office/drawing/2014/main" id="{86E85006-2ECC-4A6C-A94E-5381FE362BD4}"/>
                </a:ext>
              </a:extLst>
            </p:cNvPr>
            <p:cNvSpPr>
              <a:spLocks/>
            </p:cNvSpPr>
            <p:nvPr/>
          </p:nvSpPr>
          <p:spPr bwMode="auto">
            <a:xfrm>
              <a:off x="1581082" y="4393302"/>
              <a:ext cx="301213" cy="61095"/>
            </a:xfrm>
            <a:custGeom>
              <a:avLst/>
              <a:gdLst>
                <a:gd name="T0" fmla="*/ 97 w 102"/>
                <a:gd name="T1" fmla="*/ 21 h 21"/>
                <a:gd name="T2" fmla="*/ 6 w 102"/>
                <a:gd name="T3" fmla="*/ 21 h 21"/>
                <a:gd name="T4" fmla="*/ 0 w 102"/>
                <a:gd name="T5" fmla="*/ 16 h 21"/>
                <a:gd name="T6" fmla="*/ 0 w 102"/>
                <a:gd name="T7" fmla="*/ 6 h 21"/>
                <a:gd name="T8" fmla="*/ 6 w 102"/>
                <a:gd name="T9" fmla="*/ 0 h 21"/>
                <a:gd name="T10" fmla="*/ 97 w 102"/>
                <a:gd name="T11" fmla="*/ 0 h 21"/>
                <a:gd name="T12" fmla="*/ 102 w 102"/>
                <a:gd name="T13" fmla="*/ 6 h 21"/>
                <a:gd name="T14" fmla="*/ 102 w 102"/>
                <a:gd name="T15" fmla="*/ 16 h 21"/>
                <a:gd name="T16" fmla="*/ 97 w 10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1">
                  <a:moveTo>
                    <a:pt x="97" y="21"/>
                  </a:moveTo>
                  <a:cubicBezTo>
                    <a:pt x="6" y="21"/>
                    <a:pt x="6" y="21"/>
                    <a:pt x="6" y="21"/>
                  </a:cubicBezTo>
                  <a:cubicBezTo>
                    <a:pt x="3" y="21"/>
                    <a:pt x="0" y="19"/>
                    <a:pt x="0" y="16"/>
                  </a:cubicBezTo>
                  <a:cubicBezTo>
                    <a:pt x="0" y="6"/>
                    <a:pt x="0" y="6"/>
                    <a:pt x="0" y="6"/>
                  </a:cubicBezTo>
                  <a:cubicBezTo>
                    <a:pt x="0" y="3"/>
                    <a:pt x="3" y="0"/>
                    <a:pt x="6" y="0"/>
                  </a:cubicBezTo>
                  <a:cubicBezTo>
                    <a:pt x="97" y="0"/>
                    <a:pt x="97" y="0"/>
                    <a:pt x="97" y="0"/>
                  </a:cubicBezTo>
                  <a:cubicBezTo>
                    <a:pt x="99" y="0"/>
                    <a:pt x="102" y="3"/>
                    <a:pt x="102" y="6"/>
                  </a:cubicBezTo>
                  <a:cubicBezTo>
                    <a:pt x="102" y="16"/>
                    <a:pt x="102" y="16"/>
                    <a:pt x="102" y="16"/>
                  </a:cubicBezTo>
                  <a:cubicBezTo>
                    <a:pt x="102" y="19"/>
                    <a:pt x="99" y="21"/>
                    <a:pt x="97" y="21"/>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2" name="Freeform 146">
              <a:extLst>
                <a:ext uri="{FF2B5EF4-FFF2-40B4-BE49-F238E27FC236}">
                  <a16:creationId xmlns:a16="http://schemas.microsoft.com/office/drawing/2014/main" id="{1455EC23-8E6D-4018-A0E6-871E5F7506BE}"/>
                </a:ext>
              </a:extLst>
            </p:cNvPr>
            <p:cNvSpPr>
              <a:spLocks/>
            </p:cNvSpPr>
            <p:nvPr/>
          </p:nvSpPr>
          <p:spPr bwMode="auto">
            <a:xfrm>
              <a:off x="1605235" y="4505515"/>
              <a:ext cx="252905" cy="335313"/>
            </a:xfrm>
            <a:custGeom>
              <a:avLst/>
              <a:gdLst>
                <a:gd name="T0" fmla="*/ 86 w 86"/>
                <a:gd name="T1" fmla="*/ 0 h 113"/>
                <a:gd name="T2" fmla="*/ 78 w 86"/>
                <a:gd name="T3" fmla="*/ 107 h 113"/>
                <a:gd name="T4" fmla="*/ 72 w 86"/>
                <a:gd name="T5" fmla="*/ 113 h 113"/>
                <a:gd name="T6" fmla="*/ 15 w 86"/>
                <a:gd name="T7" fmla="*/ 113 h 113"/>
                <a:gd name="T8" fmla="*/ 8 w 86"/>
                <a:gd name="T9" fmla="*/ 108 h 113"/>
                <a:gd name="T10" fmla="*/ 0 w 86"/>
                <a:gd name="T11" fmla="*/ 0 h 113"/>
                <a:gd name="T12" fmla="*/ 86 w 8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6" h="113">
                  <a:moveTo>
                    <a:pt x="86" y="0"/>
                  </a:moveTo>
                  <a:cubicBezTo>
                    <a:pt x="78" y="107"/>
                    <a:pt x="78" y="107"/>
                    <a:pt x="78" y="107"/>
                  </a:cubicBezTo>
                  <a:cubicBezTo>
                    <a:pt x="78" y="111"/>
                    <a:pt x="75" y="113"/>
                    <a:pt x="72" y="113"/>
                  </a:cubicBezTo>
                  <a:cubicBezTo>
                    <a:pt x="15" y="113"/>
                    <a:pt x="15" y="113"/>
                    <a:pt x="15" y="113"/>
                  </a:cubicBezTo>
                  <a:cubicBezTo>
                    <a:pt x="11" y="113"/>
                    <a:pt x="8" y="111"/>
                    <a:pt x="8" y="108"/>
                  </a:cubicBezTo>
                  <a:cubicBezTo>
                    <a:pt x="0" y="0"/>
                    <a:pt x="0" y="0"/>
                    <a:pt x="0" y="0"/>
                  </a:cubicBezTo>
                  <a:lnTo>
                    <a:pt x="8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3" name="Freeform 149">
              <a:extLst>
                <a:ext uri="{FF2B5EF4-FFF2-40B4-BE49-F238E27FC236}">
                  <a16:creationId xmlns:a16="http://schemas.microsoft.com/office/drawing/2014/main" id="{3BEF3605-1FF9-4127-96DC-4F729137042E}"/>
                </a:ext>
              </a:extLst>
            </p:cNvPr>
            <p:cNvSpPr>
              <a:spLocks/>
            </p:cNvSpPr>
            <p:nvPr/>
          </p:nvSpPr>
          <p:spPr bwMode="auto">
            <a:xfrm>
              <a:off x="1622286" y="4330786"/>
              <a:ext cx="218805" cy="62516"/>
            </a:xfrm>
            <a:custGeom>
              <a:avLst/>
              <a:gdLst>
                <a:gd name="T0" fmla="*/ 74 w 74"/>
                <a:gd name="T1" fmla="*/ 21 h 21"/>
                <a:gd name="T2" fmla="*/ 0 w 74"/>
                <a:gd name="T3" fmla="*/ 21 h 21"/>
                <a:gd name="T4" fmla="*/ 0 w 74"/>
                <a:gd name="T5" fmla="*/ 17 h 21"/>
                <a:gd name="T6" fmla="*/ 8 w 74"/>
                <a:gd name="T7" fmla="*/ 7 h 21"/>
                <a:gd name="T8" fmla="*/ 64 w 74"/>
                <a:gd name="T9" fmla="*/ 1 h 21"/>
                <a:gd name="T10" fmla="*/ 74 w 74"/>
                <a:gd name="T11" fmla="*/ 10 h 21"/>
                <a:gd name="T12" fmla="*/ 74 w 7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74" y="21"/>
                  </a:moveTo>
                  <a:cubicBezTo>
                    <a:pt x="0" y="21"/>
                    <a:pt x="0" y="21"/>
                    <a:pt x="0" y="21"/>
                  </a:cubicBezTo>
                  <a:cubicBezTo>
                    <a:pt x="0" y="17"/>
                    <a:pt x="0" y="17"/>
                    <a:pt x="0" y="17"/>
                  </a:cubicBezTo>
                  <a:cubicBezTo>
                    <a:pt x="0" y="12"/>
                    <a:pt x="4" y="8"/>
                    <a:pt x="8" y="7"/>
                  </a:cubicBezTo>
                  <a:cubicBezTo>
                    <a:pt x="64" y="1"/>
                    <a:pt x="64" y="1"/>
                    <a:pt x="64" y="1"/>
                  </a:cubicBezTo>
                  <a:cubicBezTo>
                    <a:pt x="69" y="0"/>
                    <a:pt x="74" y="4"/>
                    <a:pt x="74" y="10"/>
                  </a:cubicBezTo>
                  <a:lnTo>
                    <a:pt x="74" y="21"/>
                  </a:ln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4" name="Freeform 151">
              <a:extLst>
                <a:ext uri="{FF2B5EF4-FFF2-40B4-BE49-F238E27FC236}">
                  <a16:creationId xmlns:a16="http://schemas.microsoft.com/office/drawing/2014/main" id="{EB99344E-7813-4C6E-80AC-3B86BA67A446}"/>
                </a:ext>
              </a:extLst>
            </p:cNvPr>
            <p:cNvSpPr>
              <a:spLocks/>
            </p:cNvSpPr>
            <p:nvPr/>
          </p:nvSpPr>
          <p:spPr bwMode="auto">
            <a:xfrm>
              <a:off x="1602394" y="4452977"/>
              <a:ext cx="255748" cy="335313"/>
            </a:xfrm>
            <a:custGeom>
              <a:avLst/>
              <a:gdLst>
                <a:gd name="T0" fmla="*/ 87 w 87"/>
                <a:gd name="T1" fmla="*/ 0 h 113"/>
                <a:gd name="T2" fmla="*/ 79 w 87"/>
                <a:gd name="T3" fmla="*/ 107 h 113"/>
                <a:gd name="T4" fmla="*/ 72 w 87"/>
                <a:gd name="T5" fmla="*/ 113 h 113"/>
                <a:gd name="T6" fmla="*/ 15 w 87"/>
                <a:gd name="T7" fmla="*/ 113 h 113"/>
                <a:gd name="T8" fmla="*/ 9 w 87"/>
                <a:gd name="T9" fmla="*/ 107 h 113"/>
                <a:gd name="T10" fmla="*/ 0 w 87"/>
                <a:gd name="T11" fmla="*/ 0 h 113"/>
                <a:gd name="T12" fmla="*/ 87 w 87"/>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7" h="113">
                  <a:moveTo>
                    <a:pt x="87" y="0"/>
                  </a:moveTo>
                  <a:cubicBezTo>
                    <a:pt x="79" y="107"/>
                    <a:pt x="79" y="107"/>
                    <a:pt x="79" y="107"/>
                  </a:cubicBezTo>
                  <a:cubicBezTo>
                    <a:pt x="79" y="111"/>
                    <a:pt x="76" y="113"/>
                    <a:pt x="72" y="113"/>
                  </a:cubicBezTo>
                  <a:cubicBezTo>
                    <a:pt x="15" y="113"/>
                    <a:pt x="15" y="113"/>
                    <a:pt x="15" y="113"/>
                  </a:cubicBezTo>
                  <a:cubicBezTo>
                    <a:pt x="12" y="113"/>
                    <a:pt x="9" y="111"/>
                    <a:pt x="9" y="107"/>
                  </a:cubicBezTo>
                  <a:cubicBezTo>
                    <a:pt x="0" y="0"/>
                    <a:pt x="0" y="0"/>
                    <a:pt x="0" y="0"/>
                  </a:cubicBezTo>
                  <a:lnTo>
                    <a:pt x="87" y="0"/>
                  </a:ln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5" name="Freeform 152">
              <a:extLst>
                <a:ext uri="{FF2B5EF4-FFF2-40B4-BE49-F238E27FC236}">
                  <a16:creationId xmlns:a16="http://schemas.microsoft.com/office/drawing/2014/main" id="{8A4B22F5-9A2C-4137-9177-D9A9CDCB5A37}"/>
                </a:ext>
              </a:extLst>
            </p:cNvPr>
            <p:cNvSpPr>
              <a:spLocks/>
            </p:cNvSpPr>
            <p:nvPr/>
          </p:nvSpPr>
          <p:spPr bwMode="auto">
            <a:xfrm>
              <a:off x="1784263" y="4499864"/>
              <a:ext cx="76725" cy="242960"/>
            </a:xfrm>
            <a:custGeom>
              <a:avLst/>
              <a:gdLst>
                <a:gd name="T0" fmla="*/ 26 w 26"/>
                <a:gd name="T1" fmla="*/ 3 h 82"/>
                <a:gd name="T2" fmla="*/ 20 w 26"/>
                <a:gd name="T3" fmla="*/ 79 h 82"/>
                <a:gd name="T4" fmla="*/ 17 w 26"/>
                <a:gd name="T5" fmla="*/ 82 h 82"/>
                <a:gd name="T6" fmla="*/ 0 w 26"/>
                <a:gd name="T7" fmla="*/ 82 h 82"/>
                <a:gd name="T8" fmla="*/ 6 w 26"/>
                <a:gd name="T9" fmla="*/ 0 h 82"/>
                <a:gd name="T10" fmla="*/ 22 w 26"/>
                <a:gd name="T11" fmla="*/ 0 h 82"/>
                <a:gd name="T12" fmla="*/ 26 w 26"/>
                <a:gd name="T13" fmla="*/ 3 h 82"/>
              </a:gdLst>
              <a:ahLst/>
              <a:cxnLst>
                <a:cxn ang="0">
                  <a:pos x="T0" y="T1"/>
                </a:cxn>
                <a:cxn ang="0">
                  <a:pos x="T2" y="T3"/>
                </a:cxn>
                <a:cxn ang="0">
                  <a:pos x="T4" y="T5"/>
                </a:cxn>
                <a:cxn ang="0">
                  <a:pos x="T6" y="T7"/>
                </a:cxn>
                <a:cxn ang="0">
                  <a:pos x="T8" y="T9"/>
                </a:cxn>
                <a:cxn ang="0">
                  <a:pos x="T10" y="T11"/>
                </a:cxn>
                <a:cxn ang="0">
                  <a:pos x="T12" y="T13"/>
                </a:cxn>
              </a:cxnLst>
              <a:rect l="0" t="0" r="r" b="b"/>
              <a:pathLst>
                <a:path w="26" h="82">
                  <a:moveTo>
                    <a:pt x="26" y="3"/>
                  </a:moveTo>
                  <a:cubicBezTo>
                    <a:pt x="20" y="79"/>
                    <a:pt x="20" y="79"/>
                    <a:pt x="20" y="79"/>
                  </a:cubicBezTo>
                  <a:cubicBezTo>
                    <a:pt x="20" y="81"/>
                    <a:pt x="18" y="82"/>
                    <a:pt x="17" y="82"/>
                  </a:cubicBezTo>
                  <a:cubicBezTo>
                    <a:pt x="0" y="82"/>
                    <a:pt x="0" y="82"/>
                    <a:pt x="0" y="82"/>
                  </a:cubicBezTo>
                  <a:cubicBezTo>
                    <a:pt x="6" y="0"/>
                    <a:pt x="6" y="0"/>
                    <a:pt x="6" y="0"/>
                  </a:cubicBezTo>
                  <a:cubicBezTo>
                    <a:pt x="22" y="0"/>
                    <a:pt x="22" y="0"/>
                    <a:pt x="22" y="0"/>
                  </a:cubicBezTo>
                  <a:cubicBezTo>
                    <a:pt x="24" y="0"/>
                    <a:pt x="26" y="1"/>
                    <a:pt x="26" y="3"/>
                  </a:cubicBez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6" name="Freeform 153">
              <a:extLst>
                <a:ext uri="{FF2B5EF4-FFF2-40B4-BE49-F238E27FC236}">
                  <a16:creationId xmlns:a16="http://schemas.microsoft.com/office/drawing/2014/main" id="{25DDFE7C-0E10-4423-9E85-21D9C370B689}"/>
                </a:ext>
              </a:extLst>
            </p:cNvPr>
            <p:cNvSpPr>
              <a:spLocks/>
            </p:cNvSpPr>
            <p:nvPr/>
          </p:nvSpPr>
          <p:spPr bwMode="auto">
            <a:xfrm>
              <a:off x="1596711" y="4499864"/>
              <a:ext cx="211702" cy="242960"/>
            </a:xfrm>
            <a:custGeom>
              <a:avLst/>
              <a:gdLst>
                <a:gd name="T0" fmla="*/ 72 w 72"/>
                <a:gd name="T1" fmla="*/ 0 h 82"/>
                <a:gd name="T2" fmla="*/ 66 w 72"/>
                <a:gd name="T3" fmla="*/ 82 h 82"/>
                <a:gd name="T4" fmla="*/ 10 w 72"/>
                <a:gd name="T5" fmla="*/ 82 h 82"/>
                <a:gd name="T6" fmla="*/ 6 w 72"/>
                <a:gd name="T7" fmla="*/ 79 h 82"/>
                <a:gd name="T8" fmla="*/ 1 w 72"/>
                <a:gd name="T9" fmla="*/ 3 h 82"/>
                <a:gd name="T10" fmla="*/ 4 w 72"/>
                <a:gd name="T11" fmla="*/ 0 h 82"/>
                <a:gd name="T12" fmla="*/ 72 w 72"/>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72" h="82">
                  <a:moveTo>
                    <a:pt x="72" y="0"/>
                  </a:moveTo>
                  <a:cubicBezTo>
                    <a:pt x="66" y="82"/>
                    <a:pt x="66" y="82"/>
                    <a:pt x="66" y="82"/>
                  </a:cubicBezTo>
                  <a:cubicBezTo>
                    <a:pt x="10" y="82"/>
                    <a:pt x="10" y="82"/>
                    <a:pt x="10" y="82"/>
                  </a:cubicBezTo>
                  <a:cubicBezTo>
                    <a:pt x="8" y="82"/>
                    <a:pt x="7" y="81"/>
                    <a:pt x="6" y="79"/>
                  </a:cubicBezTo>
                  <a:cubicBezTo>
                    <a:pt x="1" y="3"/>
                    <a:pt x="1" y="3"/>
                    <a:pt x="1" y="3"/>
                  </a:cubicBezTo>
                  <a:cubicBezTo>
                    <a:pt x="0" y="1"/>
                    <a:pt x="2" y="0"/>
                    <a:pt x="4" y="0"/>
                  </a:cubicBezTo>
                  <a:lnTo>
                    <a:pt x="72" y="0"/>
                  </a:lnTo>
                  <a:close/>
                </a:path>
              </a:pathLst>
            </a:custGeom>
            <a:solidFill>
              <a:schemeClr val="accent4"/>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7" name="Freeform 154">
              <a:extLst>
                <a:ext uri="{FF2B5EF4-FFF2-40B4-BE49-F238E27FC236}">
                  <a16:creationId xmlns:a16="http://schemas.microsoft.com/office/drawing/2014/main" id="{3E527E39-A0B2-4DDB-8B0C-451BF5D32BA2}"/>
                </a:ext>
              </a:extLst>
            </p:cNvPr>
            <p:cNvSpPr>
              <a:spLocks/>
            </p:cNvSpPr>
            <p:nvPr/>
          </p:nvSpPr>
          <p:spPr bwMode="auto">
            <a:xfrm>
              <a:off x="1596711" y="4501284"/>
              <a:ext cx="268534" cy="242960"/>
            </a:xfrm>
            <a:custGeom>
              <a:avLst/>
              <a:gdLst>
                <a:gd name="T0" fmla="*/ 4 w 91"/>
                <a:gd name="T1" fmla="*/ 0 h 82"/>
                <a:gd name="T2" fmla="*/ 72 w 91"/>
                <a:gd name="T3" fmla="*/ 0 h 82"/>
                <a:gd name="T4" fmla="*/ 88 w 91"/>
                <a:gd name="T5" fmla="*/ 0 h 82"/>
                <a:gd name="T6" fmla="*/ 91 w 91"/>
                <a:gd name="T7" fmla="*/ 3 h 82"/>
                <a:gd name="T8" fmla="*/ 86 w 91"/>
                <a:gd name="T9" fmla="*/ 79 h 82"/>
                <a:gd name="T10" fmla="*/ 82 w 91"/>
                <a:gd name="T11" fmla="*/ 82 h 82"/>
                <a:gd name="T12" fmla="*/ 66 w 91"/>
                <a:gd name="T13" fmla="*/ 82 h 82"/>
                <a:gd name="T14" fmla="*/ 9 w 91"/>
                <a:gd name="T15" fmla="*/ 82 h 82"/>
                <a:gd name="T16" fmla="*/ 6 w 91"/>
                <a:gd name="T17" fmla="*/ 79 h 82"/>
                <a:gd name="T18" fmla="*/ 0 w 91"/>
                <a:gd name="T19" fmla="*/ 3 h 82"/>
                <a:gd name="T20" fmla="*/ 4 w 91"/>
                <a:gd name="T2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82">
                  <a:moveTo>
                    <a:pt x="4" y="0"/>
                  </a:moveTo>
                  <a:cubicBezTo>
                    <a:pt x="72" y="0"/>
                    <a:pt x="72" y="0"/>
                    <a:pt x="72" y="0"/>
                  </a:cubicBezTo>
                  <a:cubicBezTo>
                    <a:pt x="88" y="0"/>
                    <a:pt x="88" y="0"/>
                    <a:pt x="88" y="0"/>
                  </a:cubicBezTo>
                  <a:cubicBezTo>
                    <a:pt x="90" y="0"/>
                    <a:pt x="91" y="1"/>
                    <a:pt x="91" y="3"/>
                  </a:cubicBezTo>
                  <a:cubicBezTo>
                    <a:pt x="86" y="79"/>
                    <a:pt x="86" y="79"/>
                    <a:pt x="86" y="79"/>
                  </a:cubicBezTo>
                  <a:cubicBezTo>
                    <a:pt x="86" y="80"/>
                    <a:pt x="84" y="82"/>
                    <a:pt x="82" y="82"/>
                  </a:cubicBezTo>
                  <a:cubicBezTo>
                    <a:pt x="66" y="82"/>
                    <a:pt x="66" y="82"/>
                    <a:pt x="66" y="82"/>
                  </a:cubicBezTo>
                  <a:cubicBezTo>
                    <a:pt x="9" y="82"/>
                    <a:pt x="9" y="82"/>
                    <a:pt x="9" y="82"/>
                  </a:cubicBezTo>
                  <a:cubicBezTo>
                    <a:pt x="8" y="82"/>
                    <a:pt x="6" y="80"/>
                    <a:pt x="6" y="79"/>
                  </a:cubicBezTo>
                  <a:cubicBezTo>
                    <a:pt x="0" y="3"/>
                    <a:pt x="0" y="3"/>
                    <a:pt x="0" y="3"/>
                  </a:cubicBezTo>
                  <a:cubicBezTo>
                    <a:pt x="0" y="1"/>
                    <a:pt x="2" y="0"/>
                    <a:pt x="4" y="0"/>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8" name="Freeform 155">
              <a:extLst>
                <a:ext uri="{FF2B5EF4-FFF2-40B4-BE49-F238E27FC236}">
                  <a16:creationId xmlns:a16="http://schemas.microsoft.com/office/drawing/2014/main" id="{B0EF7AD0-A7EF-43C0-B560-8189F16F34F0}"/>
                </a:ext>
              </a:extLst>
            </p:cNvPr>
            <p:cNvSpPr>
              <a:spLocks/>
            </p:cNvSpPr>
            <p:nvPr/>
          </p:nvSpPr>
          <p:spPr bwMode="auto">
            <a:xfrm>
              <a:off x="1555508" y="4560959"/>
              <a:ext cx="181864" cy="7814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9" name="Freeform 156">
              <a:extLst>
                <a:ext uri="{FF2B5EF4-FFF2-40B4-BE49-F238E27FC236}">
                  <a16:creationId xmlns:a16="http://schemas.microsoft.com/office/drawing/2014/main" id="{424D236B-74AD-42D9-8EDB-F53FD465A061}"/>
                </a:ext>
              </a:extLst>
            </p:cNvPr>
            <p:cNvSpPr>
              <a:spLocks/>
            </p:cNvSpPr>
            <p:nvPr/>
          </p:nvSpPr>
          <p:spPr bwMode="auto">
            <a:xfrm>
              <a:off x="1555508" y="4560959"/>
              <a:ext cx="181864" cy="7814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0" name="Freeform 157">
              <a:extLst>
                <a:ext uri="{FF2B5EF4-FFF2-40B4-BE49-F238E27FC236}">
                  <a16:creationId xmlns:a16="http://schemas.microsoft.com/office/drawing/2014/main" id="{6E470458-07A2-4B88-BB27-D30550D1120F}"/>
                </a:ext>
              </a:extLst>
            </p:cNvPr>
            <p:cNvSpPr>
              <a:spLocks/>
            </p:cNvSpPr>
            <p:nvPr/>
          </p:nvSpPr>
          <p:spPr bwMode="auto">
            <a:xfrm>
              <a:off x="1555508" y="4639103"/>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1" name="Freeform 158">
              <a:extLst>
                <a:ext uri="{FF2B5EF4-FFF2-40B4-BE49-F238E27FC236}">
                  <a16:creationId xmlns:a16="http://schemas.microsoft.com/office/drawing/2014/main" id="{3E601D92-97C7-43C1-B0AD-B82D19EDAE94}"/>
                </a:ext>
              </a:extLst>
            </p:cNvPr>
            <p:cNvSpPr>
              <a:spLocks/>
            </p:cNvSpPr>
            <p:nvPr/>
          </p:nvSpPr>
          <p:spPr bwMode="auto">
            <a:xfrm>
              <a:off x="1555508" y="4639103"/>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2" name="Freeform 159">
              <a:extLst>
                <a:ext uri="{FF2B5EF4-FFF2-40B4-BE49-F238E27FC236}">
                  <a16:creationId xmlns:a16="http://schemas.microsoft.com/office/drawing/2014/main" id="{F1E1D641-7984-4B78-AB09-6AD62BFEDB5E}"/>
                </a:ext>
              </a:extLst>
            </p:cNvPr>
            <p:cNvSpPr>
              <a:spLocks/>
            </p:cNvSpPr>
            <p:nvPr/>
          </p:nvSpPr>
          <p:spPr bwMode="auto">
            <a:xfrm>
              <a:off x="1555508" y="4715828"/>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3" name="Freeform 160">
              <a:extLst>
                <a:ext uri="{FF2B5EF4-FFF2-40B4-BE49-F238E27FC236}">
                  <a16:creationId xmlns:a16="http://schemas.microsoft.com/office/drawing/2014/main" id="{0E02A75A-2899-4382-8F5E-D954A843233F}"/>
                </a:ext>
              </a:extLst>
            </p:cNvPr>
            <p:cNvSpPr>
              <a:spLocks/>
            </p:cNvSpPr>
            <p:nvPr/>
          </p:nvSpPr>
          <p:spPr bwMode="auto">
            <a:xfrm>
              <a:off x="1555508" y="4715828"/>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4" name="Rectangle 164">
              <a:extLst>
                <a:ext uri="{FF2B5EF4-FFF2-40B4-BE49-F238E27FC236}">
                  <a16:creationId xmlns:a16="http://schemas.microsoft.com/office/drawing/2014/main" id="{6ECC0110-E2AA-48EF-900A-54582FB29D8A}"/>
                </a:ext>
              </a:extLst>
            </p:cNvPr>
            <p:cNvSpPr>
              <a:spLocks noChangeArrowheads="1"/>
            </p:cNvSpPr>
            <p:nvPr/>
          </p:nvSpPr>
          <p:spPr bwMode="auto">
            <a:xfrm>
              <a:off x="2047110" y="3096098"/>
              <a:ext cx="125032" cy="9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5" name="Freeform 167">
              <a:extLst>
                <a:ext uri="{FF2B5EF4-FFF2-40B4-BE49-F238E27FC236}">
                  <a16:creationId xmlns:a16="http://schemas.microsoft.com/office/drawing/2014/main" id="{0BF7FDD5-FF17-4C85-9B6F-114C3101EBFD}"/>
                </a:ext>
              </a:extLst>
            </p:cNvPr>
            <p:cNvSpPr>
              <a:spLocks/>
            </p:cNvSpPr>
            <p:nvPr/>
          </p:nvSpPr>
          <p:spPr bwMode="auto">
            <a:xfrm>
              <a:off x="1512882" y="2675536"/>
              <a:ext cx="670625" cy="944843"/>
            </a:xfrm>
            <a:custGeom>
              <a:avLst/>
              <a:gdLst>
                <a:gd name="T0" fmla="*/ 0 w 227"/>
                <a:gd name="T1" fmla="*/ 129 h 319"/>
                <a:gd name="T2" fmla="*/ 0 w 227"/>
                <a:gd name="T3" fmla="*/ 205 h 319"/>
                <a:gd name="T4" fmla="*/ 4 w 227"/>
                <a:gd name="T5" fmla="*/ 205 h 319"/>
                <a:gd name="T6" fmla="*/ 0 w 227"/>
                <a:gd name="T7" fmla="*/ 205 h 319"/>
                <a:gd name="T8" fmla="*/ 0 w 227"/>
                <a:gd name="T9" fmla="*/ 205 h 319"/>
                <a:gd name="T10" fmla="*/ 113 w 227"/>
                <a:gd name="T11" fmla="*/ 319 h 319"/>
                <a:gd name="T12" fmla="*/ 131 w 227"/>
                <a:gd name="T13" fmla="*/ 319 h 319"/>
                <a:gd name="T14" fmla="*/ 227 w 227"/>
                <a:gd name="T15" fmla="*/ 223 h 319"/>
                <a:gd name="T16" fmla="*/ 227 w 227"/>
                <a:gd name="T17" fmla="*/ 125 h 319"/>
                <a:gd name="T18" fmla="*/ 227 w 227"/>
                <a:gd name="T19" fmla="*/ 113 h 319"/>
                <a:gd name="T20" fmla="*/ 113 w 227"/>
                <a:gd name="T21" fmla="*/ 0 h 319"/>
                <a:gd name="T22" fmla="*/ 0 w 227"/>
                <a:gd name="T23" fmla="*/ 113 h 319"/>
                <a:gd name="T24" fmla="*/ 0 w 227"/>
                <a:gd name="T25" fmla="*/ 138 h 319"/>
                <a:gd name="T26" fmla="*/ 4 w 227"/>
                <a:gd name="T27" fmla="*/ 142 h 319"/>
                <a:gd name="T28" fmla="*/ 8 w 227"/>
                <a:gd name="T29" fmla="*/ 138 h 319"/>
                <a:gd name="T30" fmla="*/ 8 w 227"/>
                <a:gd name="T31" fmla="*/ 113 h 319"/>
                <a:gd name="T32" fmla="*/ 38 w 227"/>
                <a:gd name="T33" fmla="*/ 39 h 319"/>
                <a:gd name="T34" fmla="*/ 113 w 227"/>
                <a:gd name="T35" fmla="*/ 8 h 319"/>
                <a:gd name="T36" fmla="*/ 219 w 227"/>
                <a:gd name="T37" fmla="*/ 113 h 319"/>
                <a:gd name="T38" fmla="*/ 219 w 227"/>
                <a:gd name="T39" fmla="*/ 125 h 319"/>
                <a:gd name="T40" fmla="*/ 219 w 227"/>
                <a:gd name="T41" fmla="*/ 223 h 319"/>
                <a:gd name="T42" fmla="*/ 193 w 227"/>
                <a:gd name="T43" fmla="*/ 285 h 319"/>
                <a:gd name="T44" fmla="*/ 131 w 227"/>
                <a:gd name="T45" fmla="*/ 311 h 319"/>
                <a:gd name="T46" fmla="*/ 113 w 227"/>
                <a:gd name="T47" fmla="*/ 311 h 319"/>
                <a:gd name="T48" fmla="*/ 38 w 227"/>
                <a:gd name="T49" fmla="*/ 280 h 319"/>
                <a:gd name="T50" fmla="*/ 8 w 227"/>
                <a:gd name="T51" fmla="*/ 205 h 319"/>
                <a:gd name="T52" fmla="*/ 4 w 227"/>
                <a:gd name="T53" fmla="*/ 205 h 319"/>
                <a:gd name="T54" fmla="*/ 8 w 227"/>
                <a:gd name="T55" fmla="*/ 205 h 319"/>
                <a:gd name="T56" fmla="*/ 8 w 227"/>
                <a:gd name="T57" fmla="*/ 205 h 319"/>
                <a:gd name="T58" fmla="*/ 4 w 227"/>
                <a:gd name="T59" fmla="*/ 205 h 319"/>
                <a:gd name="T60" fmla="*/ 8 w 227"/>
                <a:gd name="T61" fmla="*/ 205 h 319"/>
                <a:gd name="T62" fmla="*/ 8 w 227"/>
                <a:gd name="T63" fmla="*/ 205 h 319"/>
                <a:gd name="T64" fmla="*/ 8 w 227"/>
                <a:gd name="T65" fmla="*/ 205 h 319"/>
                <a:gd name="T66" fmla="*/ 8 w 227"/>
                <a:gd name="T67" fmla="*/ 129 h 319"/>
                <a:gd name="T68" fmla="*/ 4 w 227"/>
                <a:gd name="T69" fmla="*/ 125 h 319"/>
                <a:gd name="T70" fmla="*/ 0 w 227"/>
                <a:gd name="T71" fmla="*/ 129 h 319"/>
                <a:gd name="T72" fmla="*/ 0 w 227"/>
                <a:gd name="T73" fmla="*/ 12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 h="319">
                  <a:moveTo>
                    <a:pt x="0" y="129"/>
                  </a:moveTo>
                  <a:cubicBezTo>
                    <a:pt x="0" y="205"/>
                    <a:pt x="0" y="205"/>
                    <a:pt x="0" y="205"/>
                  </a:cubicBezTo>
                  <a:cubicBezTo>
                    <a:pt x="4" y="205"/>
                    <a:pt x="4" y="205"/>
                    <a:pt x="4" y="205"/>
                  </a:cubicBezTo>
                  <a:cubicBezTo>
                    <a:pt x="0" y="205"/>
                    <a:pt x="0" y="205"/>
                    <a:pt x="0" y="205"/>
                  </a:cubicBezTo>
                  <a:cubicBezTo>
                    <a:pt x="0" y="205"/>
                    <a:pt x="0" y="205"/>
                    <a:pt x="0" y="205"/>
                  </a:cubicBezTo>
                  <a:cubicBezTo>
                    <a:pt x="0" y="268"/>
                    <a:pt x="50" y="319"/>
                    <a:pt x="113" y="319"/>
                  </a:cubicBezTo>
                  <a:cubicBezTo>
                    <a:pt x="131" y="319"/>
                    <a:pt x="131" y="319"/>
                    <a:pt x="131" y="319"/>
                  </a:cubicBezTo>
                  <a:cubicBezTo>
                    <a:pt x="184" y="319"/>
                    <a:pt x="227" y="276"/>
                    <a:pt x="227" y="223"/>
                  </a:cubicBezTo>
                  <a:cubicBezTo>
                    <a:pt x="227" y="125"/>
                    <a:pt x="227" y="125"/>
                    <a:pt x="227" y="125"/>
                  </a:cubicBezTo>
                  <a:cubicBezTo>
                    <a:pt x="227" y="113"/>
                    <a:pt x="227" y="113"/>
                    <a:pt x="227" y="113"/>
                  </a:cubicBezTo>
                  <a:cubicBezTo>
                    <a:pt x="227" y="51"/>
                    <a:pt x="176" y="0"/>
                    <a:pt x="113" y="0"/>
                  </a:cubicBezTo>
                  <a:cubicBezTo>
                    <a:pt x="50" y="0"/>
                    <a:pt x="0" y="51"/>
                    <a:pt x="0" y="113"/>
                  </a:cubicBezTo>
                  <a:cubicBezTo>
                    <a:pt x="0" y="138"/>
                    <a:pt x="0" y="138"/>
                    <a:pt x="0" y="138"/>
                  </a:cubicBezTo>
                  <a:cubicBezTo>
                    <a:pt x="0" y="140"/>
                    <a:pt x="1" y="142"/>
                    <a:pt x="4" y="142"/>
                  </a:cubicBezTo>
                  <a:cubicBezTo>
                    <a:pt x="6" y="142"/>
                    <a:pt x="8" y="140"/>
                    <a:pt x="8" y="138"/>
                  </a:cubicBezTo>
                  <a:cubicBezTo>
                    <a:pt x="8" y="113"/>
                    <a:pt x="8" y="113"/>
                    <a:pt x="8" y="113"/>
                  </a:cubicBezTo>
                  <a:cubicBezTo>
                    <a:pt x="8" y="84"/>
                    <a:pt x="19" y="58"/>
                    <a:pt x="38" y="39"/>
                  </a:cubicBezTo>
                  <a:cubicBezTo>
                    <a:pt x="58" y="20"/>
                    <a:pt x="84" y="8"/>
                    <a:pt x="113" y="8"/>
                  </a:cubicBezTo>
                  <a:cubicBezTo>
                    <a:pt x="171" y="8"/>
                    <a:pt x="219" y="55"/>
                    <a:pt x="219" y="113"/>
                  </a:cubicBezTo>
                  <a:cubicBezTo>
                    <a:pt x="219" y="125"/>
                    <a:pt x="219" y="125"/>
                    <a:pt x="219" y="125"/>
                  </a:cubicBezTo>
                  <a:cubicBezTo>
                    <a:pt x="219" y="223"/>
                    <a:pt x="219" y="223"/>
                    <a:pt x="219" y="223"/>
                  </a:cubicBezTo>
                  <a:cubicBezTo>
                    <a:pt x="219" y="247"/>
                    <a:pt x="209" y="269"/>
                    <a:pt x="193" y="285"/>
                  </a:cubicBezTo>
                  <a:cubicBezTo>
                    <a:pt x="177" y="301"/>
                    <a:pt x="155" y="311"/>
                    <a:pt x="131" y="311"/>
                  </a:cubicBezTo>
                  <a:cubicBezTo>
                    <a:pt x="113" y="311"/>
                    <a:pt x="113" y="311"/>
                    <a:pt x="113" y="311"/>
                  </a:cubicBezTo>
                  <a:cubicBezTo>
                    <a:pt x="84" y="311"/>
                    <a:pt x="58" y="299"/>
                    <a:pt x="38" y="280"/>
                  </a:cubicBezTo>
                  <a:cubicBezTo>
                    <a:pt x="19" y="261"/>
                    <a:pt x="8" y="234"/>
                    <a:pt x="8" y="205"/>
                  </a:cubicBezTo>
                  <a:cubicBezTo>
                    <a:pt x="4" y="205"/>
                    <a:pt x="4" y="205"/>
                    <a:pt x="4" y="205"/>
                  </a:cubicBezTo>
                  <a:cubicBezTo>
                    <a:pt x="8" y="205"/>
                    <a:pt x="8" y="205"/>
                    <a:pt x="8" y="205"/>
                  </a:cubicBezTo>
                  <a:cubicBezTo>
                    <a:pt x="8" y="205"/>
                    <a:pt x="8" y="205"/>
                    <a:pt x="8" y="205"/>
                  </a:cubicBezTo>
                  <a:cubicBezTo>
                    <a:pt x="4" y="205"/>
                    <a:pt x="4" y="205"/>
                    <a:pt x="4" y="205"/>
                  </a:cubicBezTo>
                  <a:cubicBezTo>
                    <a:pt x="8" y="205"/>
                    <a:pt x="8" y="205"/>
                    <a:pt x="8" y="205"/>
                  </a:cubicBezTo>
                  <a:cubicBezTo>
                    <a:pt x="8" y="205"/>
                    <a:pt x="8" y="205"/>
                    <a:pt x="8" y="205"/>
                  </a:cubicBezTo>
                  <a:cubicBezTo>
                    <a:pt x="8" y="205"/>
                    <a:pt x="8" y="205"/>
                    <a:pt x="8" y="205"/>
                  </a:cubicBezTo>
                  <a:cubicBezTo>
                    <a:pt x="8" y="129"/>
                    <a:pt x="8" y="129"/>
                    <a:pt x="8" y="129"/>
                  </a:cubicBezTo>
                  <a:cubicBezTo>
                    <a:pt x="8" y="127"/>
                    <a:pt x="6" y="125"/>
                    <a:pt x="4" y="125"/>
                  </a:cubicBezTo>
                  <a:cubicBezTo>
                    <a:pt x="1" y="125"/>
                    <a:pt x="0" y="127"/>
                    <a:pt x="0" y="129"/>
                  </a:cubicBezTo>
                  <a:cubicBezTo>
                    <a:pt x="0" y="129"/>
                    <a:pt x="0" y="129"/>
                    <a:pt x="0" y="129"/>
                  </a:cubicBezTo>
                </a:path>
              </a:pathLst>
            </a:custGeom>
            <a:solidFill>
              <a:schemeClr val="tx1"/>
            </a:solidFill>
            <a:ln w="3175">
              <a:no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6" name="Freeform 168">
              <a:extLst>
                <a:ext uri="{FF2B5EF4-FFF2-40B4-BE49-F238E27FC236}">
                  <a16:creationId xmlns:a16="http://schemas.microsoft.com/office/drawing/2014/main" id="{543C77FE-ABE1-443D-804B-A9E1D3564000}"/>
                </a:ext>
              </a:extLst>
            </p:cNvPr>
            <p:cNvSpPr>
              <a:spLocks/>
            </p:cNvSpPr>
            <p:nvPr/>
          </p:nvSpPr>
          <p:spPr bwMode="auto">
            <a:xfrm>
              <a:off x="1957747" y="3207447"/>
              <a:ext cx="71040" cy="180444"/>
            </a:xfrm>
            <a:custGeom>
              <a:avLst/>
              <a:gdLst>
                <a:gd name="T0" fmla="*/ 4 w 24"/>
                <a:gd name="T1" fmla="*/ 61 h 61"/>
                <a:gd name="T2" fmla="*/ 24 w 24"/>
                <a:gd name="T3" fmla="*/ 41 h 61"/>
                <a:gd name="T4" fmla="*/ 24 w 24"/>
                <a:gd name="T5" fmla="*/ 4 h 61"/>
                <a:gd name="T6" fmla="*/ 20 w 24"/>
                <a:gd name="T7" fmla="*/ 0 h 61"/>
                <a:gd name="T8" fmla="*/ 16 w 24"/>
                <a:gd name="T9" fmla="*/ 4 h 61"/>
                <a:gd name="T10" fmla="*/ 16 w 24"/>
                <a:gd name="T11" fmla="*/ 41 h 61"/>
                <a:gd name="T12" fmla="*/ 4 w 24"/>
                <a:gd name="T13" fmla="*/ 53 h 61"/>
                <a:gd name="T14" fmla="*/ 0 w 24"/>
                <a:gd name="T15" fmla="*/ 57 h 61"/>
                <a:gd name="T16" fmla="*/ 4 w 24"/>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61">
                  <a:moveTo>
                    <a:pt x="4" y="61"/>
                  </a:moveTo>
                  <a:cubicBezTo>
                    <a:pt x="15" y="61"/>
                    <a:pt x="24" y="52"/>
                    <a:pt x="24" y="41"/>
                  </a:cubicBezTo>
                  <a:cubicBezTo>
                    <a:pt x="24" y="4"/>
                    <a:pt x="24" y="4"/>
                    <a:pt x="24" y="4"/>
                  </a:cubicBezTo>
                  <a:cubicBezTo>
                    <a:pt x="24" y="2"/>
                    <a:pt x="22" y="0"/>
                    <a:pt x="20" y="0"/>
                  </a:cubicBezTo>
                  <a:cubicBezTo>
                    <a:pt x="18" y="0"/>
                    <a:pt x="16" y="2"/>
                    <a:pt x="16" y="4"/>
                  </a:cubicBezTo>
                  <a:cubicBezTo>
                    <a:pt x="16" y="41"/>
                    <a:pt x="16" y="41"/>
                    <a:pt x="16" y="41"/>
                  </a:cubicBezTo>
                  <a:cubicBezTo>
                    <a:pt x="16" y="48"/>
                    <a:pt x="11" y="53"/>
                    <a:pt x="4" y="53"/>
                  </a:cubicBezTo>
                  <a:cubicBezTo>
                    <a:pt x="1" y="53"/>
                    <a:pt x="0" y="55"/>
                    <a:pt x="0" y="57"/>
                  </a:cubicBezTo>
                  <a:cubicBezTo>
                    <a:pt x="0" y="60"/>
                    <a:pt x="1" y="61"/>
                    <a:pt x="4" y="61"/>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7" name="Freeform 169">
              <a:extLst>
                <a:ext uri="{FF2B5EF4-FFF2-40B4-BE49-F238E27FC236}">
                  <a16:creationId xmlns:a16="http://schemas.microsoft.com/office/drawing/2014/main" id="{3A080DBD-4C69-4A2B-89A5-0CEE276DECAA}"/>
                </a:ext>
              </a:extLst>
            </p:cNvPr>
            <p:cNvSpPr>
              <a:spLocks/>
            </p:cNvSpPr>
            <p:nvPr/>
          </p:nvSpPr>
          <p:spPr bwMode="auto">
            <a:xfrm>
              <a:off x="1775734" y="3060578"/>
              <a:ext cx="169077" cy="41203"/>
            </a:xfrm>
            <a:custGeom>
              <a:avLst/>
              <a:gdLst>
                <a:gd name="T0" fmla="*/ 7 w 57"/>
                <a:gd name="T1" fmla="*/ 14 h 14"/>
                <a:gd name="T2" fmla="*/ 50 w 57"/>
                <a:gd name="T3" fmla="*/ 14 h 14"/>
                <a:gd name="T4" fmla="*/ 57 w 57"/>
                <a:gd name="T5" fmla="*/ 8 h 14"/>
                <a:gd name="T6" fmla="*/ 57 w 57"/>
                <a:gd name="T7" fmla="*/ 7 h 14"/>
                <a:gd name="T8" fmla="*/ 50 w 57"/>
                <a:gd name="T9" fmla="*/ 0 h 14"/>
                <a:gd name="T10" fmla="*/ 7 w 57"/>
                <a:gd name="T11" fmla="*/ 0 h 14"/>
                <a:gd name="T12" fmla="*/ 0 w 57"/>
                <a:gd name="T13" fmla="*/ 7 h 14"/>
                <a:gd name="T14" fmla="*/ 0 w 57"/>
                <a:gd name="T15" fmla="*/ 8 h 14"/>
                <a:gd name="T16" fmla="*/ 7 w 57"/>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4">
                  <a:moveTo>
                    <a:pt x="7" y="14"/>
                  </a:moveTo>
                  <a:cubicBezTo>
                    <a:pt x="50" y="14"/>
                    <a:pt x="50" y="14"/>
                    <a:pt x="50" y="14"/>
                  </a:cubicBezTo>
                  <a:cubicBezTo>
                    <a:pt x="54" y="14"/>
                    <a:pt x="57" y="11"/>
                    <a:pt x="57" y="8"/>
                  </a:cubicBezTo>
                  <a:cubicBezTo>
                    <a:pt x="57" y="7"/>
                    <a:pt x="57" y="7"/>
                    <a:pt x="57" y="7"/>
                  </a:cubicBezTo>
                  <a:cubicBezTo>
                    <a:pt x="57" y="3"/>
                    <a:pt x="54" y="0"/>
                    <a:pt x="50"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8" name="Freeform 170">
              <a:extLst>
                <a:ext uri="{FF2B5EF4-FFF2-40B4-BE49-F238E27FC236}">
                  <a16:creationId xmlns:a16="http://schemas.microsoft.com/office/drawing/2014/main" id="{D874C830-53E9-4C15-AC3B-BED928378A32}"/>
                </a:ext>
              </a:extLst>
            </p:cNvPr>
            <p:cNvSpPr>
              <a:spLocks/>
            </p:cNvSpPr>
            <p:nvPr/>
          </p:nvSpPr>
          <p:spPr bwMode="auto">
            <a:xfrm>
              <a:off x="1775734" y="3060578"/>
              <a:ext cx="169077" cy="41203"/>
            </a:xfrm>
            <a:custGeom>
              <a:avLst/>
              <a:gdLst>
                <a:gd name="T0" fmla="*/ 7 w 57"/>
                <a:gd name="T1" fmla="*/ 14 h 14"/>
                <a:gd name="T2" fmla="*/ 50 w 57"/>
                <a:gd name="T3" fmla="*/ 14 h 14"/>
                <a:gd name="T4" fmla="*/ 57 w 57"/>
                <a:gd name="T5" fmla="*/ 8 h 14"/>
                <a:gd name="T6" fmla="*/ 57 w 57"/>
                <a:gd name="T7" fmla="*/ 7 h 14"/>
                <a:gd name="T8" fmla="*/ 50 w 57"/>
                <a:gd name="T9" fmla="*/ 0 h 14"/>
                <a:gd name="T10" fmla="*/ 7 w 57"/>
                <a:gd name="T11" fmla="*/ 0 h 14"/>
                <a:gd name="T12" fmla="*/ 0 w 57"/>
                <a:gd name="T13" fmla="*/ 7 h 14"/>
                <a:gd name="T14" fmla="*/ 0 w 57"/>
                <a:gd name="T15" fmla="*/ 8 h 14"/>
                <a:gd name="T16" fmla="*/ 7 w 57"/>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4">
                  <a:moveTo>
                    <a:pt x="7" y="14"/>
                  </a:moveTo>
                  <a:cubicBezTo>
                    <a:pt x="50" y="14"/>
                    <a:pt x="50" y="14"/>
                    <a:pt x="50" y="14"/>
                  </a:cubicBezTo>
                  <a:cubicBezTo>
                    <a:pt x="54" y="14"/>
                    <a:pt x="57" y="11"/>
                    <a:pt x="57" y="8"/>
                  </a:cubicBezTo>
                  <a:cubicBezTo>
                    <a:pt x="57" y="7"/>
                    <a:pt x="57" y="7"/>
                    <a:pt x="57" y="7"/>
                  </a:cubicBezTo>
                  <a:cubicBezTo>
                    <a:pt x="57" y="3"/>
                    <a:pt x="54" y="0"/>
                    <a:pt x="50"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9" name="Freeform 173">
              <a:extLst>
                <a:ext uri="{FF2B5EF4-FFF2-40B4-BE49-F238E27FC236}">
                  <a16:creationId xmlns:a16="http://schemas.microsoft.com/office/drawing/2014/main" id="{265CF255-18E8-4771-90FC-3D405FA882DF}"/>
                </a:ext>
              </a:extLst>
            </p:cNvPr>
            <p:cNvSpPr>
              <a:spLocks/>
            </p:cNvSpPr>
            <p:nvPr/>
          </p:nvSpPr>
          <p:spPr bwMode="auto">
            <a:xfrm>
              <a:off x="2047110" y="3060578"/>
              <a:ext cx="125032" cy="41203"/>
            </a:xfrm>
            <a:custGeom>
              <a:avLst/>
              <a:gdLst>
                <a:gd name="T0" fmla="*/ 7 w 42"/>
                <a:gd name="T1" fmla="*/ 14 h 14"/>
                <a:gd name="T2" fmla="*/ 35 w 42"/>
                <a:gd name="T3" fmla="*/ 14 h 14"/>
                <a:gd name="T4" fmla="*/ 42 w 42"/>
                <a:gd name="T5" fmla="*/ 8 h 14"/>
                <a:gd name="T6" fmla="*/ 42 w 42"/>
                <a:gd name="T7" fmla="*/ 7 h 14"/>
                <a:gd name="T8" fmla="*/ 35 w 42"/>
                <a:gd name="T9" fmla="*/ 0 h 14"/>
                <a:gd name="T10" fmla="*/ 7 w 42"/>
                <a:gd name="T11" fmla="*/ 0 h 14"/>
                <a:gd name="T12" fmla="*/ 0 w 42"/>
                <a:gd name="T13" fmla="*/ 7 h 14"/>
                <a:gd name="T14" fmla="*/ 0 w 42"/>
                <a:gd name="T15" fmla="*/ 8 h 14"/>
                <a:gd name="T16" fmla="*/ 7 w 4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4">
                  <a:moveTo>
                    <a:pt x="7" y="14"/>
                  </a:moveTo>
                  <a:cubicBezTo>
                    <a:pt x="35" y="14"/>
                    <a:pt x="35" y="14"/>
                    <a:pt x="35" y="14"/>
                  </a:cubicBezTo>
                  <a:cubicBezTo>
                    <a:pt x="39" y="14"/>
                    <a:pt x="42" y="11"/>
                    <a:pt x="42" y="8"/>
                  </a:cubicBezTo>
                  <a:cubicBezTo>
                    <a:pt x="42" y="7"/>
                    <a:pt x="42" y="7"/>
                    <a:pt x="42" y="7"/>
                  </a:cubicBezTo>
                  <a:cubicBezTo>
                    <a:pt x="42" y="3"/>
                    <a:pt x="39" y="0"/>
                    <a:pt x="35"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0" name="Freeform 174">
              <a:extLst>
                <a:ext uri="{FF2B5EF4-FFF2-40B4-BE49-F238E27FC236}">
                  <a16:creationId xmlns:a16="http://schemas.microsoft.com/office/drawing/2014/main" id="{D5595FC2-9DA3-4942-81D4-87B594AB6930}"/>
                </a:ext>
              </a:extLst>
            </p:cNvPr>
            <p:cNvSpPr>
              <a:spLocks/>
            </p:cNvSpPr>
            <p:nvPr/>
          </p:nvSpPr>
          <p:spPr bwMode="auto">
            <a:xfrm>
              <a:off x="2047110" y="3060578"/>
              <a:ext cx="125032" cy="41203"/>
            </a:xfrm>
            <a:custGeom>
              <a:avLst/>
              <a:gdLst>
                <a:gd name="T0" fmla="*/ 7 w 42"/>
                <a:gd name="T1" fmla="*/ 14 h 14"/>
                <a:gd name="T2" fmla="*/ 35 w 42"/>
                <a:gd name="T3" fmla="*/ 14 h 14"/>
                <a:gd name="T4" fmla="*/ 42 w 42"/>
                <a:gd name="T5" fmla="*/ 8 h 14"/>
                <a:gd name="T6" fmla="*/ 42 w 42"/>
                <a:gd name="T7" fmla="*/ 7 h 14"/>
                <a:gd name="T8" fmla="*/ 35 w 42"/>
                <a:gd name="T9" fmla="*/ 0 h 14"/>
                <a:gd name="T10" fmla="*/ 7 w 42"/>
                <a:gd name="T11" fmla="*/ 0 h 14"/>
                <a:gd name="T12" fmla="*/ 0 w 42"/>
                <a:gd name="T13" fmla="*/ 7 h 14"/>
                <a:gd name="T14" fmla="*/ 0 w 42"/>
                <a:gd name="T15" fmla="*/ 8 h 14"/>
                <a:gd name="T16" fmla="*/ 7 w 4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4">
                  <a:moveTo>
                    <a:pt x="7" y="14"/>
                  </a:moveTo>
                  <a:cubicBezTo>
                    <a:pt x="35" y="14"/>
                    <a:pt x="35" y="14"/>
                    <a:pt x="35" y="14"/>
                  </a:cubicBezTo>
                  <a:cubicBezTo>
                    <a:pt x="39" y="14"/>
                    <a:pt x="42" y="11"/>
                    <a:pt x="42" y="8"/>
                  </a:cubicBezTo>
                  <a:cubicBezTo>
                    <a:pt x="42" y="7"/>
                    <a:pt x="42" y="7"/>
                    <a:pt x="42" y="7"/>
                  </a:cubicBezTo>
                  <a:cubicBezTo>
                    <a:pt x="42" y="3"/>
                    <a:pt x="39" y="0"/>
                    <a:pt x="35"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1" name="Freeform 176">
              <a:extLst>
                <a:ext uri="{FF2B5EF4-FFF2-40B4-BE49-F238E27FC236}">
                  <a16:creationId xmlns:a16="http://schemas.microsoft.com/office/drawing/2014/main" id="{90FCFBF3-6374-4572-86FE-5342AA0A462A}"/>
                </a:ext>
              </a:extLst>
            </p:cNvPr>
            <p:cNvSpPr>
              <a:spLocks/>
            </p:cNvSpPr>
            <p:nvPr/>
          </p:nvSpPr>
          <p:spPr bwMode="auto">
            <a:xfrm>
              <a:off x="1436159" y="3158614"/>
              <a:ext cx="163393" cy="161973"/>
            </a:xfrm>
            <a:custGeom>
              <a:avLst/>
              <a:gdLst>
                <a:gd name="T0" fmla="*/ 55 w 55"/>
                <a:gd name="T1" fmla="*/ 27 h 55"/>
                <a:gd name="T2" fmla="*/ 27 w 55"/>
                <a:gd name="T3" fmla="*/ 0 h 55"/>
                <a:gd name="T4" fmla="*/ 0 w 55"/>
                <a:gd name="T5" fmla="*/ 27 h 55"/>
                <a:gd name="T6" fmla="*/ 27 w 55"/>
                <a:gd name="T7" fmla="*/ 55 h 55"/>
                <a:gd name="T8" fmla="*/ 41 w 55"/>
                <a:gd name="T9" fmla="*/ 51 h 55"/>
                <a:gd name="connsiteX0" fmla="*/ 10000 w 10000"/>
                <a:gd name="connsiteY0" fmla="*/ 4909 h 10000"/>
                <a:gd name="connsiteX1" fmla="*/ 4909 w 10000"/>
                <a:gd name="connsiteY1" fmla="*/ 0 h 10000"/>
                <a:gd name="connsiteX2" fmla="*/ 0 w 10000"/>
                <a:gd name="connsiteY2" fmla="*/ 4909 h 10000"/>
                <a:gd name="connsiteX3" fmla="*/ 4909 w 10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4909"/>
                  </a:moveTo>
                  <a:cubicBezTo>
                    <a:pt x="10000" y="2182"/>
                    <a:pt x="7636" y="0"/>
                    <a:pt x="4909" y="0"/>
                  </a:cubicBezTo>
                  <a:cubicBezTo>
                    <a:pt x="2182" y="0"/>
                    <a:pt x="0" y="2182"/>
                    <a:pt x="0" y="4909"/>
                  </a:cubicBezTo>
                  <a:cubicBezTo>
                    <a:pt x="0" y="7636"/>
                    <a:pt x="2182" y="10000"/>
                    <a:pt x="4909" y="10000"/>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2" name="Freeform 178">
              <a:extLst>
                <a:ext uri="{FF2B5EF4-FFF2-40B4-BE49-F238E27FC236}">
                  <a16:creationId xmlns:a16="http://schemas.microsoft.com/office/drawing/2014/main" id="{34789725-B192-42F2-83B4-714FAD8BFEF9}"/>
                </a:ext>
              </a:extLst>
            </p:cNvPr>
            <p:cNvSpPr>
              <a:spLocks/>
            </p:cNvSpPr>
            <p:nvPr/>
          </p:nvSpPr>
          <p:spPr bwMode="auto">
            <a:xfrm rot="16762192">
              <a:off x="1492658" y="3250112"/>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3" name="Oval 202">
              <a:extLst>
                <a:ext uri="{FF2B5EF4-FFF2-40B4-BE49-F238E27FC236}">
                  <a16:creationId xmlns:a16="http://schemas.microsoft.com/office/drawing/2014/main" id="{2B8574CB-D3F1-48F4-8FFE-0F72260F6116}"/>
                </a:ext>
              </a:extLst>
            </p:cNvPr>
            <p:cNvSpPr>
              <a:spLocks noChangeArrowheads="1"/>
            </p:cNvSpPr>
            <p:nvPr/>
          </p:nvSpPr>
          <p:spPr bwMode="auto">
            <a:xfrm>
              <a:off x="2047542" y="3117502"/>
              <a:ext cx="191810" cy="191810"/>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4" name="Oval 203">
              <a:extLst>
                <a:ext uri="{FF2B5EF4-FFF2-40B4-BE49-F238E27FC236}">
                  <a16:creationId xmlns:a16="http://schemas.microsoft.com/office/drawing/2014/main" id="{9B27C34B-B5B3-48ED-8BF6-50204C928F6D}"/>
                </a:ext>
              </a:extLst>
            </p:cNvPr>
            <p:cNvSpPr>
              <a:spLocks noChangeArrowheads="1"/>
            </p:cNvSpPr>
            <p:nvPr/>
          </p:nvSpPr>
          <p:spPr bwMode="auto">
            <a:xfrm>
              <a:off x="1788521" y="3125935"/>
              <a:ext cx="191810" cy="191810"/>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5" name="Line 204">
              <a:extLst>
                <a:ext uri="{FF2B5EF4-FFF2-40B4-BE49-F238E27FC236}">
                  <a16:creationId xmlns:a16="http://schemas.microsoft.com/office/drawing/2014/main" id="{A9012FB4-3840-4002-8C11-FF0907D75803}"/>
                </a:ext>
              </a:extLst>
            </p:cNvPr>
            <p:cNvSpPr>
              <a:spLocks noChangeShapeType="1"/>
            </p:cNvSpPr>
            <p:nvPr/>
          </p:nvSpPr>
          <p:spPr bwMode="auto">
            <a:xfrm flipH="1">
              <a:off x="1970386" y="3175663"/>
              <a:ext cx="77044"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6" name="Line 205">
              <a:extLst>
                <a:ext uri="{FF2B5EF4-FFF2-40B4-BE49-F238E27FC236}">
                  <a16:creationId xmlns:a16="http://schemas.microsoft.com/office/drawing/2014/main" id="{04858D0D-455D-4E3D-9D80-583536BEB741}"/>
                </a:ext>
              </a:extLst>
            </p:cNvPr>
            <p:cNvSpPr>
              <a:spLocks noChangeShapeType="1"/>
            </p:cNvSpPr>
            <p:nvPr/>
          </p:nvSpPr>
          <p:spPr bwMode="auto">
            <a:xfrm flipH="1">
              <a:off x="1619444" y="3181539"/>
              <a:ext cx="170658" cy="41011"/>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7" name="Freeform 206">
              <a:extLst>
                <a:ext uri="{FF2B5EF4-FFF2-40B4-BE49-F238E27FC236}">
                  <a16:creationId xmlns:a16="http://schemas.microsoft.com/office/drawing/2014/main" id="{D260D112-FEC5-4BA3-9174-39531CC8229F}"/>
                </a:ext>
              </a:extLst>
            </p:cNvPr>
            <p:cNvSpPr>
              <a:spLocks/>
            </p:cNvSpPr>
            <p:nvPr/>
          </p:nvSpPr>
          <p:spPr bwMode="auto">
            <a:xfrm>
              <a:off x="1896503" y="3427148"/>
              <a:ext cx="139241" cy="71040"/>
            </a:xfrm>
            <a:custGeom>
              <a:avLst/>
              <a:gdLst>
                <a:gd name="T0" fmla="*/ 23 w 47"/>
                <a:gd name="T1" fmla="*/ 24 h 24"/>
                <a:gd name="T2" fmla="*/ 23 w 47"/>
                <a:gd name="T3" fmla="*/ 24 h 24"/>
                <a:gd name="T4" fmla="*/ 0 w 47"/>
                <a:gd name="T5" fmla="*/ 0 h 24"/>
                <a:gd name="T6" fmla="*/ 47 w 47"/>
                <a:gd name="T7" fmla="*/ 0 h 24"/>
                <a:gd name="T8" fmla="*/ 23 w 47"/>
                <a:gd name="T9" fmla="*/ 24 h 24"/>
              </a:gdLst>
              <a:ahLst/>
              <a:cxnLst>
                <a:cxn ang="0">
                  <a:pos x="T0" y="T1"/>
                </a:cxn>
                <a:cxn ang="0">
                  <a:pos x="T2" y="T3"/>
                </a:cxn>
                <a:cxn ang="0">
                  <a:pos x="T4" y="T5"/>
                </a:cxn>
                <a:cxn ang="0">
                  <a:pos x="T6" y="T7"/>
                </a:cxn>
                <a:cxn ang="0">
                  <a:pos x="T8" y="T9"/>
                </a:cxn>
              </a:cxnLst>
              <a:rect l="0" t="0" r="r" b="b"/>
              <a:pathLst>
                <a:path w="47" h="24">
                  <a:moveTo>
                    <a:pt x="23" y="24"/>
                  </a:moveTo>
                  <a:cubicBezTo>
                    <a:pt x="23" y="24"/>
                    <a:pt x="23" y="24"/>
                    <a:pt x="23" y="24"/>
                  </a:cubicBezTo>
                  <a:cubicBezTo>
                    <a:pt x="10" y="24"/>
                    <a:pt x="0" y="13"/>
                    <a:pt x="0" y="0"/>
                  </a:cubicBezTo>
                  <a:cubicBezTo>
                    <a:pt x="47" y="0"/>
                    <a:pt x="47" y="0"/>
                    <a:pt x="47" y="0"/>
                  </a:cubicBezTo>
                  <a:cubicBezTo>
                    <a:pt x="47" y="13"/>
                    <a:pt x="36" y="24"/>
                    <a:pt x="23"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8" name="Freeform 207">
              <a:extLst>
                <a:ext uri="{FF2B5EF4-FFF2-40B4-BE49-F238E27FC236}">
                  <a16:creationId xmlns:a16="http://schemas.microsoft.com/office/drawing/2014/main" id="{1EEF9974-B757-4568-B07C-BF4B483578EC}"/>
                </a:ext>
              </a:extLst>
            </p:cNvPr>
            <p:cNvSpPr>
              <a:spLocks/>
            </p:cNvSpPr>
            <p:nvPr/>
          </p:nvSpPr>
          <p:spPr bwMode="auto">
            <a:xfrm>
              <a:off x="1896503" y="3427148"/>
              <a:ext cx="139241" cy="71040"/>
            </a:xfrm>
            <a:custGeom>
              <a:avLst/>
              <a:gdLst>
                <a:gd name="T0" fmla="*/ 23 w 47"/>
                <a:gd name="T1" fmla="*/ 24 h 24"/>
                <a:gd name="T2" fmla="*/ 23 w 47"/>
                <a:gd name="T3" fmla="*/ 24 h 24"/>
                <a:gd name="T4" fmla="*/ 0 w 47"/>
                <a:gd name="T5" fmla="*/ 0 h 24"/>
                <a:gd name="T6" fmla="*/ 47 w 47"/>
                <a:gd name="T7" fmla="*/ 0 h 24"/>
                <a:gd name="T8" fmla="*/ 23 w 47"/>
                <a:gd name="T9" fmla="*/ 24 h 24"/>
              </a:gdLst>
              <a:ahLst/>
              <a:cxnLst>
                <a:cxn ang="0">
                  <a:pos x="T0" y="T1"/>
                </a:cxn>
                <a:cxn ang="0">
                  <a:pos x="T2" y="T3"/>
                </a:cxn>
                <a:cxn ang="0">
                  <a:pos x="T4" y="T5"/>
                </a:cxn>
                <a:cxn ang="0">
                  <a:pos x="T6" y="T7"/>
                </a:cxn>
                <a:cxn ang="0">
                  <a:pos x="T8" y="T9"/>
                </a:cxn>
              </a:cxnLst>
              <a:rect l="0" t="0" r="r" b="b"/>
              <a:pathLst>
                <a:path w="47" h="24">
                  <a:moveTo>
                    <a:pt x="23" y="24"/>
                  </a:moveTo>
                  <a:cubicBezTo>
                    <a:pt x="23" y="24"/>
                    <a:pt x="23" y="24"/>
                    <a:pt x="23" y="24"/>
                  </a:cubicBezTo>
                  <a:cubicBezTo>
                    <a:pt x="10" y="24"/>
                    <a:pt x="0" y="13"/>
                    <a:pt x="0" y="0"/>
                  </a:cubicBezTo>
                  <a:cubicBezTo>
                    <a:pt x="47" y="0"/>
                    <a:pt x="47" y="0"/>
                    <a:pt x="47" y="0"/>
                  </a:cubicBezTo>
                  <a:cubicBezTo>
                    <a:pt x="47" y="13"/>
                    <a:pt x="36" y="24"/>
                    <a:pt x="23" y="24"/>
                  </a:cubicBezTo>
                  <a:close/>
                </a:path>
              </a:pathLst>
            </a:custGeom>
            <a:solidFill>
              <a:srgbClr val="999A98"/>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9" name="Freeform 137">
              <a:extLst>
                <a:ext uri="{FF2B5EF4-FFF2-40B4-BE49-F238E27FC236}">
                  <a16:creationId xmlns:a16="http://schemas.microsoft.com/office/drawing/2014/main" id="{03D4673F-B901-4EDA-A873-2441BDE9A45E}"/>
                </a:ext>
              </a:extLst>
            </p:cNvPr>
            <p:cNvSpPr>
              <a:spLocks/>
            </p:cNvSpPr>
            <p:nvPr/>
          </p:nvSpPr>
          <p:spPr bwMode="auto">
            <a:xfrm>
              <a:off x="1643332" y="3545243"/>
              <a:ext cx="295796" cy="231425"/>
            </a:xfrm>
            <a:custGeom>
              <a:avLst/>
              <a:gdLst>
                <a:gd name="T0" fmla="*/ 0 w 100"/>
                <a:gd name="T1" fmla="*/ 0 h 87"/>
                <a:gd name="T2" fmla="*/ 0 w 100"/>
                <a:gd name="T3" fmla="*/ 41 h 87"/>
                <a:gd name="T4" fmla="*/ 0 w 100"/>
                <a:gd name="T5" fmla="*/ 45 h 87"/>
                <a:gd name="T6" fmla="*/ 46 w 100"/>
                <a:gd name="T7" fmla="*/ 87 h 87"/>
                <a:gd name="T8" fmla="*/ 71 w 100"/>
                <a:gd name="T9" fmla="*/ 87 h 87"/>
                <a:gd name="T10" fmla="*/ 100 w 100"/>
                <a:gd name="T11" fmla="*/ 59 h 87"/>
                <a:gd name="T12" fmla="*/ 100 w 100"/>
                <a:gd name="T13" fmla="*/ 58 h 87"/>
                <a:gd name="T14" fmla="*/ 100 w 100"/>
                <a:gd name="T15" fmla="*/ 15 h 87"/>
                <a:gd name="T16" fmla="*/ 0 w 100"/>
                <a:gd name="T17" fmla="*/ 0 h 87"/>
                <a:gd name="connsiteX0" fmla="*/ 0 w 10000"/>
                <a:gd name="connsiteY0" fmla="*/ 0 h 10000"/>
                <a:gd name="connsiteX1" fmla="*/ 0 w 10000"/>
                <a:gd name="connsiteY1" fmla="*/ 4713 h 10000"/>
                <a:gd name="connsiteX2" fmla="*/ 0 w 10000"/>
                <a:gd name="connsiteY2" fmla="*/ 5172 h 10000"/>
                <a:gd name="connsiteX3" fmla="*/ 4600 w 10000"/>
                <a:gd name="connsiteY3" fmla="*/ 10000 h 10000"/>
                <a:gd name="connsiteX4" fmla="*/ 7100 w 10000"/>
                <a:gd name="connsiteY4" fmla="*/ 10000 h 10000"/>
                <a:gd name="connsiteX5" fmla="*/ 10000 w 10000"/>
                <a:gd name="connsiteY5" fmla="*/ 6782 h 10000"/>
                <a:gd name="connsiteX6" fmla="*/ 10000 w 10000"/>
                <a:gd name="connsiteY6" fmla="*/ 6667 h 10000"/>
                <a:gd name="connsiteX7" fmla="*/ 9917 w 10000"/>
                <a:gd name="connsiteY7" fmla="*/ 3154 h 10000"/>
                <a:gd name="connsiteX8" fmla="*/ 0 w 10000"/>
                <a:gd name="connsiteY8" fmla="*/ 0 h 10000"/>
                <a:gd name="connsiteX0" fmla="*/ 0 w 10000"/>
                <a:gd name="connsiteY0" fmla="*/ 0 h 10000"/>
                <a:gd name="connsiteX1" fmla="*/ 0 w 10000"/>
                <a:gd name="connsiteY1" fmla="*/ 4713 h 10000"/>
                <a:gd name="connsiteX2" fmla="*/ 0 w 10000"/>
                <a:gd name="connsiteY2" fmla="*/ 5172 h 10000"/>
                <a:gd name="connsiteX3" fmla="*/ 4600 w 10000"/>
                <a:gd name="connsiteY3" fmla="*/ 10000 h 10000"/>
                <a:gd name="connsiteX4" fmla="*/ 7100 w 10000"/>
                <a:gd name="connsiteY4" fmla="*/ 10000 h 10000"/>
                <a:gd name="connsiteX5" fmla="*/ 10000 w 10000"/>
                <a:gd name="connsiteY5" fmla="*/ 6782 h 10000"/>
                <a:gd name="connsiteX6" fmla="*/ 10000 w 10000"/>
                <a:gd name="connsiteY6" fmla="*/ 6667 h 10000"/>
                <a:gd name="connsiteX7" fmla="*/ 9917 w 10000"/>
                <a:gd name="connsiteY7" fmla="*/ 3154 h 10000"/>
                <a:gd name="connsiteX8" fmla="*/ 0 w 10000"/>
                <a:gd name="connsiteY8" fmla="*/ 0 h 10000"/>
                <a:gd name="connsiteX0" fmla="*/ 133 w 10009"/>
                <a:gd name="connsiteY0" fmla="*/ 0 h 8999"/>
                <a:gd name="connsiteX1" fmla="*/ 9 w 10009"/>
                <a:gd name="connsiteY1" fmla="*/ 3712 h 8999"/>
                <a:gd name="connsiteX2" fmla="*/ 9 w 10009"/>
                <a:gd name="connsiteY2" fmla="*/ 4171 h 8999"/>
                <a:gd name="connsiteX3" fmla="*/ 4609 w 10009"/>
                <a:gd name="connsiteY3" fmla="*/ 8999 h 8999"/>
                <a:gd name="connsiteX4" fmla="*/ 7109 w 10009"/>
                <a:gd name="connsiteY4" fmla="*/ 8999 h 8999"/>
                <a:gd name="connsiteX5" fmla="*/ 10009 w 10009"/>
                <a:gd name="connsiteY5" fmla="*/ 5781 h 8999"/>
                <a:gd name="connsiteX6" fmla="*/ 10009 w 10009"/>
                <a:gd name="connsiteY6" fmla="*/ 5666 h 8999"/>
                <a:gd name="connsiteX7" fmla="*/ 9926 w 10009"/>
                <a:gd name="connsiteY7" fmla="*/ 2153 h 8999"/>
                <a:gd name="connsiteX8" fmla="*/ 133 w 10009"/>
                <a:gd name="connsiteY8" fmla="*/ 0 h 8999"/>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39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604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94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94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851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133" y="0"/>
                  </a:moveTo>
                  <a:cubicBezTo>
                    <a:pt x="92" y="1375"/>
                    <a:pt x="30" y="3353"/>
                    <a:pt x="9" y="4125"/>
                  </a:cubicBezTo>
                  <a:cubicBezTo>
                    <a:pt x="-12" y="4897"/>
                    <a:pt x="9" y="4465"/>
                    <a:pt x="9" y="4635"/>
                  </a:cubicBezTo>
                  <a:cubicBezTo>
                    <a:pt x="209" y="7701"/>
                    <a:pt x="2207" y="10000"/>
                    <a:pt x="4605" y="10000"/>
                  </a:cubicBezTo>
                  <a:lnTo>
                    <a:pt x="7103" y="10000"/>
                  </a:lnTo>
                  <a:cubicBezTo>
                    <a:pt x="8701" y="10000"/>
                    <a:pt x="10000" y="8340"/>
                    <a:pt x="10000" y="6424"/>
                  </a:cubicBezTo>
                  <a:lnTo>
                    <a:pt x="10000" y="6296"/>
                  </a:lnTo>
                  <a:cubicBezTo>
                    <a:pt x="10000" y="2836"/>
                    <a:pt x="9906" y="2688"/>
                    <a:pt x="9906" y="2688"/>
                  </a:cubicBezTo>
                  <a:cubicBezTo>
                    <a:pt x="4332" y="3211"/>
                    <a:pt x="2856" y="1751"/>
                    <a:pt x="133" y="0"/>
                  </a:cubicBezTo>
                  <a:close/>
                </a:path>
              </a:pathLst>
            </a:custGeom>
            <a:noFill/>
            <a:ln w="1905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nvGrpSpPr>
            <p:cNvPr id="410" name="Group 409">
              <a:extLst>
                <a:ext uri="{FF2B5EF4-FFF2-40B4-BE49-F238E27FC236}">
                  <a16:creationId xmlns:a16="http://schemas.microsoft.com/office/drawing/2014/main" id="{2082C8B4-8541-4B36-AB73-597667F7BE76}"/>
                </a:ext>
              </a:extLst>
            </p:cNvPr>
            <p:cNvGrpSpPr/>
            <p:nvPr/>
          </p:nvGrpSpPr>
          <p:grpSpPr>
            <a:xfrm>
              <a:off x="1448946" y="2686902"/>
              <a:ext cx="808445" cy="551276"/>
              <a:chOff x="2054370" y="1372627"/>
              <a:chExt cx="644704" cy="439622"/>
            </a:xfrm>
            <a:solidFill>
              <a:schemeClr val="tx1"/>
            </a:solidFill>
          </p:grpSpPr>
          <p:sp>
            <p:nvSpPr>
              <p:cNvPr id="417" name="Freeform 171">
                <a:extLst>
                  <a:ext uri="{FF2B5EF4-FFF2-40B4-BE49-F238E27FC236}">
                    <a16:creationId xmlns:a16="http://schemas.microsoft.com/office/drawing/2014/main" id="{C1870458-34D1-48C9-A9E6-236305F60A42}"/>
                  </a:ext>
                </a:extLst>
              </p:cNvPr>
              <p:cNvSpPr>
                <a:spLocks/>
              </p:cNvSpPr>
              <p:nvPr/>
            </p:nvSpPr>
            <p:spPr bwMode="auto">
              <a:xfrm>
                <a:off x="2054370" y="1372627"/>
                <a:ext cx="546129" cy="439622"/>
              </a:xfrm>
              <a:custGeom>
                <a:avLst/>
                <a:gdLst>
                  <a:gd name="T0" fmla="*/ 147 w 232"/>
                  <a:gd name="T1" fmla="*/ 0 h 186"/>
                  <a:gd name="T2" fmla="*/ 232 w 232"/>
                  <a:gd name="T3" fmla="*/ 85 h 186"/>
                  <a:gd name="T4" fmla="*/ 224 w 232"/>
                  <a:gd name="T5" fmla="*/ 88 h 186"/>
                  <a:gd name="T6" fmla="*/ 173 w 232"/>
                  <a:gd name="T7" fmla="*/ 97 h 186"/>
                  <a:gd name="T8" fmla="*/ 141 w 232"/>
                  <a:gd name="T9" fmla="*/ 76 h 186"/>
                  <a:gd name="T10" fmla="*/ 121 w 232"/>
                  <a:gd name="T11" fmla="*/ 62 h 186"/>
                  <a:gd name="T12" fmla="*/ 119 w 232"/>
                  <a:gd name="T13" fmla="*/ 62 h 186"/>
                  <a:gd name="T14" fmla="*/ 80 w 232"/>
                  <a:gd name="T15" fmla="*/ 102 h 186"/>
                  <a:gd name="T16" fmla="*/ 80 w 232"/>
                  <a:gd name="T17" fmla="*/ 142 h 186"/>
                  <a:gd name="T18" fmla="*/ 35 w 232"/>
                  <a:gd name="T19" fmla="*/ 186 h 186"/>
                  <a:gd name="T20" fmla="*/ 0 w 232"/>
                  <a:gd name="T21" fmla="*/ 186 h 186"/>
                  <a:gd name="T22" fmla="*/ 0 w 232"/>
                  <a:gd name="T23" fmla="*/ 95 h 186"/>
                  <a:gd name="T24" fmla="*/ 26 w 232"/>
                  <a:gd name="T25" fmla="*/ 48 h 186"/>
                  <a:gd name="T26" fmla="*/ 96 w 232"/>
                  <a:gd name="T27" fmla="*/ 0 h 186"/>
                  <a:gd name="T28" fmla="*/ 147 w 232"/>
                  <a:gd name="T2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186">
                    <a:moveTo>
                      <a:pt x="147" y="0"/>
                    </a:moveTo>
                    <a:cubicBezTo>
                      <a:pt x="201" y="0"/>
                      <a:pt x="232" y="31"/>
                      <a:pt x="232" y="85"/>
                    </a:cubicBezTo>
                    <a:cubicBezTo>
                      <a:pt x="224" y="88"/>
                      <a:pt x="224" y="88"/>
                      <a:pt x="224" y="88"/>
                    </a:cubicBezTo>
                    <a:cubicBezTo>
                      <a:pt x="173" y="97"/>
                      <a:pt x="173" y="97"/>
                      <a:pt x="173" y="97"/>
                    </a:cubicBezTo>
                    <a:cubicBezTo>
                      <a:pt x="159" y="97"/>
                      <a:pt x="146" y="89"/>
                      <a:pt x="141" y="76"/>
                    </a:cubicBezTo>
                    <a:cubicBezTo>
                      <a:pt x="137" y="68"/>
                      <a:pt x="130" y="62"/>
                      <a:pt x="121" y="62"/>
                    </a:cubicBezTo>
                    <a:cubicBezTo>
                      <a:pt x="119" y="62"/>
                      <a:pt x="119" y="62"/>
                      <a:pt x="119" y="62"/>
                    </a:cubicBezTo>
                    <a:cubicBezTo>
                      <a:pt x="97" y="62"/>
                      <a:pt x="80" y="80"/>
                      <a:pt x="80" y="102"/>
                    </a:cubicBezTo>
                    <a:cubicBezTo>
                      <a:pt x="80" y="142"/>
                      <a:pt x="80" y="142"/>
                      <a:pt x="80" y="142"/>
                    </a:cubicBezTo>
                    <a:cubicBezTo>
                      <a:pt x="80" y="166"/>
                      <a:pt x="60" y="186"/>
                      <a:pt x="35" y="186"/>
                    </a:cubicBezTo>
                    <a:cubicBezTo>
                      <a:pt x="0" y="186"/>
                      <a:pt x="0" y="186"/>
                      <a:pt x="0" y="186"/>
                    </a:cubicBezTo>
                    <a:cubicBezTo>
                      <a:pt x="0" y="95"/>
                      <a:pt x="0" y="95"/>
                      <a:pt x="0" y="95"/>
                    </a:cubicBezTo>
                    <a:cubicBezTo>
                      <a:pt x="0" y="72"/>
                      <a:pt x="6" y="57"/>
                      <a:pt x="26" y="48"/>
                    </a:cubicBezTo>
                    <a:cubicBezTo>
                      <a:pt x="30" y="21"/>
                      <a:pt x="66" y="0"/>
                      <a:pt x="96" y="0"/>
                    </a:cubicBezTo>
                    <a:lnTo>
                      <a:pt x="147" y="0"/>
                    </a:lnTo>
                    <a:close/>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8" name="Freeform 185">
                <a:extLst>
                  <a:ext uri="{FF2B5EF4-FFF2-40B4-BE49-F238E27FC236}">
                    <a16:creationId xmlns:a16="http://schemas.microsoft.com/office/drawing/2014/main" id="{A821D22B-7D79-41C4-BF29-0C9213542FB0}"/>
                  </a:ext>
                </a:extLst>
              </p:cNvPr>
              <p:cNvSpPr>
                <a:spLocks/>
              </p:cNvSpPr>
              <p:nvPr/>
            </p:nvSpPr>
            <p:spPr bwMode="auto">
              <a:xfrm>
                <a:off x="2108756" y="1372627"/>
                <a:ext cx="573322" cy="415828"/>
              </a:xfrm>
              <a:custGeom>
                <a:avLst/>
                <a:gdLst>
                  <a:gd name="T0" fmla="*/ 0 w 244"/>
                  <a:gd name="T1" fmla="*/ 87 h 176"/>
                  <a:gd name="T2" fmla="*/ 87 w 244"/>
                  <a:gd name="T3" fmla="*/ 0 h 176"/>
                  <a:gd name="T4" fmla="*/ 88 w 244"/>
                  <a:gd name="T5" fmla="*/ 0 h 176"/>
                  <a:gd name="T6" fmla="*/ 244 w 244"/>
                  <a:gd name="T7" fmla="*/ 0 h 176"/>
                  <a:gd name="T8" fmla="*/ 244 w 244"/>
                  <a:gd name="T9" fmla="*/ 50 h 176"/>
                  <a:gd name="T10" fmla="*/ 193 w 244"/>
                  <a:gd name="T11" fmla="*/ 101 h 176"/>
                  <a:gd name="T12" fmla="*/ 85 w 244"/>
                  <a:gd name="T13" fmla="*/ 101 h 176"/>
                  <a:gd name="T14" fmla="*/ 52 w 244"/>
                  <a:gd name="T15" fmla="*/ 127 h 176"/>
                  <a:gd name="T16" fmla="*/ 45 w 244"/>
                  <a:gd name="T17" fmla="*/ 162 h 176"/>
                  <a:gd name="T18" fmla="*/ 21 w 244"/>
                  <a:gd name="T19" fmla="*/ 165 h 176"/>
                  <a:gd name="T20" fmla="*/ 0 w 244"/>
                  <a:gd name="T21" fmla="*/ 147 h 176"/>
                  <a:gd name="T22" fmla="*/ 0 w 244"/>
                  <a:gd name="T23" fmla="*/ 8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76">
                    <a:moveTo>
                      <a:pt x="0" y="87"/>
                    </a:moveTo>
                    <a:cubicBezTo>
                      <a:pt x="0" y="39"/>
                      <a:pt x="39" y="0"/>
                      <a:pt x="87" y="0"/>
                    </a:cubicBezTo>
                    <a:cubicBezTo>
                      <a:pt x="88" y="0"/>
                      <a:pt x="88" y="0"/>
                      <a:pt x="88" y="0"/>
                    </a:cubicBezTo>
                    <a:cubicBezTo>
                      <a:pt x="244" y="0"/>
                      <a:pt x="244" y="0"/>
                      <a:pt x="244" y="0"/>
                    </a:cubicBezTo>
                    <a:cubicBezTo>
                      <a:pt x="244" y="50"/>
                      <a:pt x="244" y="50"/>
                      <a:pt x="244" y="50"/>
                    </a:cubicBezTo>
                    <a:cubicBezTo>
                      <a:pt x="244" y="78"/>
                      <a:pt x="221" y="101"/>
                      <a:pt x="193" y="101"/>
                    </a:cubicBezTo>
                    <a:cubicBezTo>
                      <a:pt x="85" y="101"/>
                      <a:pt x="85" y="101"/>
                      <a:pt x="85" y="101"/>
                    </a:cubicBezTo>
                    <a:cubicBezTo>
                      <a:pt x="69" y="101"/>
                      <a:pt x="56" y="112"/>
                      <a:pt x="52" y="127"/>
                    </a:cubicBezTo>
                    <a:cubicBezTo>
                      <a:pt x="45" y="162"/>
                      <a:pt x="45" y="162"/>
                      <a:pt x="45" y="162"/>
                    </a:cubicBezTo>
                    <a:cubicBezTo>
                      <a:pt x="42" y="174"/>
                      <a:pt x="27" y="176"/>
                      <a:pt x="21" y="165"/>
                    </a:cubicBezTo>
                    <a:cubicBezTo>
                      <a:pt x="0" y="147"/>
                      <a:pt x="0" y="147"/>
                      <a:pt x="0" y="147"/>
                    </a:cubicBezTo>
                    <a:cubicBezTo>
                      <a:pt x="0" y="87"/>
                      <a:pt x="0" y="87"/>
                      <a:pt x="0" y="87"/>
                    </a:cubicBezTo>
                    <a:close/>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9" name="Freeform 187">
                <a:extLst>
                  <a:ext uri="{FF2B5EF4-FFF2-40B4-BE49-F238E27FC236}">
                    <a16:creationId xmlns:a16="http://schemas.microsoft.com/office/drawing/2014/main" id="{1848A66B-DDD1-4BCD-B2F0-4E3155AF0D49}"/>
                  </a:ext>
                </a:extLst>
              </p:cNvPr>
              <p:cNvSpPr>
                <a:spLocks/>
              </p:cNvSpPr>
              <p:nvPr/>
            </p:nvSpPr>
            <p:spPr bwMode="auto">
              <a:xfrm>
                <a:off x="2567641" y="1450808"/>
                <a:ext cx="131433" cy="158627"/>
              </a:xfrm>
              <a:custGeom>
                <a:avLst/>
                <a:gdLst>
                  <a:gd name="T0" fmla="*/ 8 w 56"/>
                  <a:gd name="T1" fmla="*/ 0 h 67"/>
                  <a:gd name="T2" fmla="*/ 56 w 56"/>
                  <a:gd name="T3" fmla="*/ 0 h 67"/>
                  <a:gd name="T4" fmla="*/ 56 w 56"/>
                  <a:gd name="T5" fmla="*/ 11 h 67"/>
                  <a:gd name="T6" fmla="*/ 0 w 56"/>
                  <a:gd name="T7" fmla="*/ 67 h 67"/>
                </a:gdLst>
                <a:ahLst/>
                <a:cxnLst>
                  <a:cxn ang="0">
                    <a:pos x="T0" y="T1"/>
                  </a:cxn>
                  <a:cxn ang="0">
                    <a:pos x="T2" y="T3"/>
                  </a:cxn>
                  <a:cxn ang="0">
                    <a:pos x="T4" y="T5"/>
                  </a:cxn>
                  <a:cxn ang="0">
                    <a:pos x="T6" y="T7"/>
                  </a:cxn>
                </a:cxnLst>
                <a:rect l="0" t="0" r="r" b="b"/>
                <a:pathLst>
                  <a:path w="56" h="67">
                    <a:moveTo>
                      <a:pt x="8" y="0"/>
                    </a:moveTo>
                    <a:cubicBezTo>
                      <a:pt x="56" y="0"/>
                      <a:pt x="56" y="0"/>
                      <a:pt x="56" y="0"/>
                    </a:cubicBezTo>
                    <a:cubicBezTo>
                      <a:pt x="56" y="11"/>
                      <a:pt x="56" y="11"/>
                      <a:pt x="56" y="11"/>
                    </a:cubicBezTo>
                    <a:cubicBezTo>
                      <a:pt x="56" y="42"/>
                      <a:pt x="31" y="67"/>
                      <a:pt x="0" y="67"/>
                    </a:cubicBezTo>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0" name="Freeform 188">
                <a:extLst>
                  <a:ext uri="{FF2B5EF4-FFF2-40B4-BE49-F238E27FC236}">
                    <a16:creationId xmlns:a16="http://schemas.microsoft.com/office/drawing/2014/main" id="{C8600FF7-4495-492E-9D93-06C79498818E}"/>
                  </a:ext>
                </a:extLst>
              </p:cNvPr>
              <p:cNvSpPr>
                <a:spLocks/>
              </p:cNvSpPr>
              <p:nvPr/>
            </p:nvSpPr>
            <p:spPr bwMode="auto">
              <a:xfrm>
                <a:off x="2567641" y="1450808"/>
                <a:ext cx="131433" cy="158627"/>
              </a:xfrm>
              <a:custGeom>
                <a:avLst/>
                <a:gdLst>
                  <a:gd name="T0" fmla="*/ 8 w 56"/>
                  <a:gd name="T1" fmla="*/ 0 h 67"/>
                  <a:gd name="T2" fmla="*/ 56 w 56"/>
                  <a:gd name="T3" fmla="*/ 0 h 67"/>
                  <a:gd name="T4" fmla="*/ 56 w 56"/>
                  <a:gd name="T5" fmla="*/ 11 h 67"/>
                  <a:gd name="T6" fmla="*/ 0 w 56"/>
                  <a:gd name="T7" fmla="*/ 67 h 67"/>
                </a:gdLst>
                <a:ahLst/>
                <a:cxnLst>
                  <a:cxn ang="0">
                    <a:pos x="T0" y="T1"/>
                  </a:cxn>
                  <a:cxn ang="0">
                    <a:pos x="T2" y="T3"/>
                  </a:cxn>
                  <a:cxn ang="0">
                    <a:pos x="T4" y="T5"/>
                  </a:cxn>
                  <a:cxn ang="0">
                    <a:pos x="T6" y="T7"/>
                  </a:cxn>
                </a:cxnLst>
                <a:rect l="0" t="0" r="r" b="b"/>
                <a:pathLst>
                  <a:path w="56" h="67">
                    <a:moveTo>
                      <a:pt x="8" y="0"/>
                    </a:moveTo>
                    <a:cubicBezTo>
                      <a:pt x="56" y="0"/>
                      <a:pt x="56" y="0"/>
                      <a:pt x="56" y="0"/>
                    </a:cubicBezTo>
                    <a:cubicBezTo>
                      <a:pt x="56" y="11"/>
                      <a:pt x="56" y="11"/>
                      <a:pt x="56" y="11"/>
                    </a:cubicBezTo>
                    <a:cubicBezTo>
                      <a:pt x="56" y="42"/>
                      <a:pt x="31" y="67"/>
                      <a:pt x="0" y="67"/>
                    </a:cubicBezTo>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sp>
          <p:nvSpPr>
            <p:cNvPr id="411" name="Freeform 145">
              <a:extLst>
                <a:ext uri="{FF2B5EF4-FFF2-40B4-BE49-F238E27FC236}">
                  <a16:creationId xmlns:a16="http://schemas.microsoft.com/office/drawing/2014/main" id="{219D52E9-3AFD-424B-BB7B-F4DE7E8529A5}"/>
                </a:ext>
              </a:extLst>
            </p:cNvPr>
            <p:cNvSpPr>
              <a:spLocks/>
            </p:cNvSpPr>
            <p:nvPr/>
          </p:nvSpPr>
          <p:spPr bwMode="auto">
            <a:xfrm>
              <a:off x="1581793" y="4395432"/>
              <a:ext cx="301213" cy="61095"/>
            </a:xfrm>
            <a:custGeom>
              <a:avLst/>
              <a:gdLst>
                <a:gd name="T0" fmla="*/ 97 w 102"/>
                <a:gd name="T1" fmla="*/ 21 h 21"/>
                <a:gd name="T2" fmla="*/ 6 w 102"/>
                <a:gd name="T3" fmla="*/ 21 h 21"/>
                <a:gd name="T4" fmla="*/ 0 w 102"/>
                <a:gd name="T5" fmla="*/ 16 h 21"/>
                <a:gd name="T6" fmla="*/ 0 w 102"/>
                <a:gd name="T7" fmla="*/ 6 h 21"/>
                <a:gd name="T8" fmla="*/ 6 w 102"/>
                <a:gd name="T9" fmla="*/ 0 h 21"/>
                <a:gd name="T10" fmla="*/ 97 w 102"/>
                <a:gd name="T11" fmla="*/ 0 h 21"/>
                <a:gd name="T12" fmla="*/ 102 w 102"/>
                <a:gd name="T13" fmla="*/ 6 h 21"/>
                <a:gd name="T14" fmla="*/ 102 w 102"/>
                <a:gd name="T15" fmla="*/ 16 h 21"/>
                <a:gd name="T16" fmla="*/ 97 w 10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1">
                  <a:moveTo>
                    <a:pt x="97" y="21"/>
                  </a:moveTo>
                  <a:cubicBezTo>
                    <a:pt x="6" y="21"/>
                    <a:pt x="6" y="21"/>
                    <a:pt x="6" y="21"/>
                  </a:cubicBezTo>
                  <a:cubicBezTo>
                    <a:pt x="3" y="21"/>
                    <a:pt x="0" y="19"/>
                    <a:pt x="0" y="16"/>
                  </a:cubicBezTo>
                  <a:cubicBezTo>
                    <a:pt x="0" y="6"/>
                    <a:pt x="0" y="6"/>
                    <a:pt x="0" y="6"/>
                  </a:cubicBezTo>
                  <a:cubicBezTo>
                    <a:pt x="0" y="3"/>
                    <a:pt x="3" y="0"/>
                    <a:pt x="6" y="0"/>
                  </a:cubicBezTo>
                  <a:cubicBezTo>
                    <a:pt x="97" y="0"/>
                    <a:pt x="97" y="0"/>
                    <a:pt x="97" y="0"/>
                  </a:cubicBezTo>
                  <a:cubicBezTo>
                    <a:pt x="99" y="0"/>
                    <a:pt x="102" y="3"/>
                    <a:pt x="102" y="6"/>
                  </a:cubicBezTo>
                  <a:cubicBezTo>
                    <a:pt x="102" y="16"/>
                    <a:pt x="102" y="16"/>
                    <a:pt x="102" y="16"/>
                  </a:cubicBezTo>
                  <a:cubicBezTo>
                    <a:pt x="102" y="19"/>
                    <a:pt x="99" y="21"/>
                    <a:pt x="97" y="21"/>
                  </a:cubicBezTo>
                  <a:close/>
                </a:path>
              </a:pathLst>
            </a:custGeom>
            <a:solidFill>
              <a:schemeClr val="tx1"/>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2" name="Freeform 148">
              <a:extLst>
                <a:ext uri="{FF2B5EF4-FFF2-40B4-BE49-F238E27FC236}">
                  <a16:creationId xmlns:a16="http://schemas.microsoft.com/office/drawing/2014/main" id="{6C2FF308-EEA2-4DFB-8449-4110D88ADEA7}"/>
                </a:ext>
              </a:extLst>
            </p:cNvPr>
            <p:cNvSpPr>
              <a:spLocks/>
            </p:cNvSpPr>
            <p:nvPr/>
          </p:nvSpPr>
          <p:spPr bwMode="auto">
            <a:xfrm>
              <a:off x="1622996" y="4332916"/>
              <a:ext cx="218805" cy="62516"/>
            </a:xfrm>
            <a:custGeom>
              <a:avLst/>
              <a:gdLst>
                <a:gd name="T0" fmla="*/ 74 w 74"/>
                <a:gd name="T1" fmla="*/ 21 h 21"/>
                <a:gd name="T2" fmla="*/ 0 w 74"/>
                <a:gd name="T3" fmla="*/ 21 h 21"/>
                <a:gd name="T4" fmla="*/ 0 w 74"/>
                <a:gd name="T5" fmla="*/ 17 h 21"/>
                <a:gd name="T6" fmla="*/ 8 w 74"/>
                <a:gd name="T7" fmla="*/ 7 h 21"/>
                <a:gd name="T8" fmla="*/ 64 w 74"/>
                <a:gd name="T9" fmla="*/ 1 h 21"/>
                <a:gd name="T10" fmla="*/ 74 w 74"/>
                <a:gd name="T11" fmla="*/ 10 h 21"/>
                <a:gd name="T12" fmla="*/ 74 w 7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74" y="21"/>
                  </a:moveTo>
                  <a:cubicBezTo>
                    <a:pt x="0" y="21"/>
                    <a:pt x="0" y="21"/>
                    <a:pt x="0" y="21"/>
                  </a:cubicBezTo>
                  <a:cubicBezTo>
                    <a:pt x="0" y="17"/>
                    <a:pt x="0" y="17"/>
                    <a:pt x="0" y="17"/>
                  </a:cubicBezTo>
                  <a:cubicBezTo>
                    <a:pt x="0" y="12"/>
                    <a:pt x="4" y="8"/>
                    <a:pt x="8" y="7"/>
                  </a:cubicBezTo>
                  <a:cubicBezTo>
                    <a:pt x="64" y="1"/>
                    <a:pt x="64" y="1"/>
                    <a:pt x="64" y="1"/>
                  </a:cubicBezTo>
                  <a:cubicBezTo>
                    <a:pt x="69" y="0"/>
                    <a:pt x="74" y="4"/>
                    <a:pt x="74" y="10"/>
                  </a:cubicBezTo>
                  <a:lnTo>
                    <a:pt x="74" y="21"/>
                  </a:lnTo>
                  <a:close/>
                </a:path>
              </a:pathLst>
            </a:custGeom>
            <a:solidFill>
              <a:schemeClr val="tx1"/>
            </a:solidFill>
            <a:ln w="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3" name="Freeform 200">
              <a:extLst>
                <a:ext uri="{FF2B5EF4-FFF2-40B4-BE49-F238E27FC236}">
                  <a16:creationId xmlns:a16="http://schemas.microsoft.com/office/drawing/2014/main" id="{28181ACC-9069-4F3F-93FC-7424F3C42E2F}"/>
                </a:ext>
              </a:extLst>
            </p:cNvPr>
            <p:cNvSpPr>
              <a:spLocks noEditPoints="1"/>
            </p:cNvSpPr>
            <p:nvPr/>
          </p:nvSpPr>
          <p:spPr bwMode="auto">
            <a:xfrm>
              <a:off x="1826883" y="3140143"/>
              <a:ext cx="99457" cy="103719"/>
            </a:xfrm>
            <a:custGeom>
              <a:avLst/>
              <a:gdLst>
                <a:gd name="T0" fmla="*/ 34 w 34"/>
                <a:gd name="T1" fmla="*/ 18 h 35"/>
                <a:gd name="T2" fmla="*/ 34 w 34"/>
                <a:gd name="T3" fmla="*/ 18 h 35"/>
                <a:gd name="T4" fmla="*/ 34 w 34"/>
                <a:gd name="T5" fmla="*/ 18 h 35"/>
                <a:gd name="T6" fmla="*/ 17 w 34"/>
                <a:gd name="T7" fmla="*/ 0 h 35"/>
                <a:gd name="T8" fmla="*/ 0 w 34"/>
                <a:gd name="T9" fmla="*/ 18 h 35"/>
                <a:gd name="T10" fmla="*/ 0 w 34"/>
                <a:gd name="T11" fmla="*/ 18 h 35"/>
                <a:gd name="T12" fmla="*/ 17 w 34"/>
                <a:gd name="T13" fmla="*/ 35 h 35"/>
                <a:gd name="T14" fmla="*/ 34 w 34"/>
                <a:gd name="T15" fmla="*/ 18 h 35"/>
                <a:gd name="T16" fmla="*/ 30 w 34"/>
                <a:gd name="T17" fmla="*/ 18 h 35"/>
                <a:gd name="T18" fmla="*/ 29 w 34"/>
                <a:gd name="T19" fmla="*/ 18 h 35"/>
                <a:gd name="T20" fmla="*/ 30 w 34"/>
                <a:gd name="T21" fmla="*/ 19 h 35"/>
                <a:gd name="T22" fmla="*/ 23 w 34"/>
                <a:gd name="T23" fmla="*/ 26 h 35"/>
                <a:gd name="T24" fmla="*/ 22 w 34"/>
                <a:gd name="T25" fmla="*/ 26 h 35"/>
                <a:gd name="T26" fmla="*/ 17 w 34"/>
                <a:gd name="T27" fmla="*/ 27 h 35"/>
                <a:gd name="T28" fmla="*/ 8 w 34"/>
                <a:gd name="T29" fmla="*/ 18 h 35"/>
                <a:gd name="T30" fmla="*/ 17 w 34"/>
                <a:gd name="T31" fmla="*/ 8 h 35"/>
                <a:gd name="T32" fmla="*/ 25 w 34"/>
                <a:gd name="T33" fmla="*/ 12 h 35"/>
                <a:gd name="T34" fmla="*/ 29 w 34"/>
                <a:gd name="T35" fmla="*/ 18 h 35"/>
                <a:gd name="T36" fmla="*/ 30 w 34"/>
                <a:gd name="T37" fmla="*/ 18 h 35"/>
                <a:gd name="T38" fmla="*/ 34 w 34"/>
                <a:gd name="T39" fmla="*/ 18 h 35"/>
                <a:gd name="T40" fmla="*/ 34 w 34"/>
                <a:gd name="T41" fmla="*/ 18 h 35"/>
                <a:gd name="T42" fmla="*/ 34 w 34"/>
                <a:gd name="T43" fmla="*/ 16 h 35"/>
                <a:gd name="T44" fmla="*/ 17 w 34"/>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35">
                  <a:moveTo>
                    <a:pt x="34" y="18"/>
                  </a:moveTo>
                  <a:cubicBezTo>
                    <a:pt x="34" y="18"/>
                    <a:pt x="34" y="18"/>
                    <a:pt x="34" y="18"/>
                  </a:cubicBezTo>
                  <a:cubicBezTo>
                    <a:pt x="34" y="18"/>
                    <a:pt x="34" y="18"/>
                    <a:pt x="34" y="18"/>
                  </a:cubicBezTo>
                  <a:moveTo>
                    <a:pt x="17" y="0"/>
                  </a:moveTo>
                  <a:cubicBezTo>
                    <a:pt x="7" y="0"/>
                    <a:pt x="0" y="8"/>
                    <a:pt x="0" y="18"/>
                  </a:cubicBezTo>
                  <a:cubicBezTo>
                    <a:pt x="0" y="18"/>
                    <a:pt x="0" y="18"/>
                    <a:pt x="0" y="18"/>
                  </a:cubicBezTo>
                  <a:cubicBezTo>
                    <a:pt x="0" y="27"/>
                    <a:pt x="7" y="35"/>
                    <a:pt x="17" y="35"/>
                  </a:cubicBezTo>
                  <a:cubicBezTo>
                    <a:pt x="27" y="35"/>
                    <a:pt x="34" y="27"/>
                    <a:pt x="34" y="18"/>
                  </a:cubicBezTo>
                  <a:cubicBezTo>
                    <a:pt x="30" y="18"/>
                    <a:pt x="30" y="18"/>
                    <a:pt x="30" y="18"/>
                  </a:cubicBezTo>
                  <a:cubicBezTo>
                    <a:pt x="29" y="18"/>
                    <a:pt x="29" y="18"/>
                    <a:pt x="29" y="18"/>
                  </a:cubicBezTo>
                  <a:cubicBezTo>
                    <a:pt x="29" y="18"/>
                    <a:pt x="30" y="19"/>
                    <a:pt x="30" y="19"/>
                  </a:cubicBezTo>
                  <a:cubicBezTo>
                    <a:pt x="30" y="23"/>
                    <a:pt x="26" y="26"/>
                    <a:pt x="23" y="26"/>
                  </a:cubicBezTo>
                  <a:cubicBezTo>
                    <a:pt x="22" y="26"/>
                    <a:pt x="22" y="26"/>
                    <a:pt x="22" y="26"/>
                  </a:cubicBezTo>
                  <a:cubicBezTo>
                    <a:pt x="20" y="27"/>
                    <a:pt x="19" y="27"/>
                    <a:pt x="17" y="27"/>
                  </a:cubicBezTo>
                  <a:cubicBezTo>
                    <a:pt x="12" y="27"/>
                    <a:pt x="8" y="23"/>
                    <a:pt x="8" y="18"/>
                  </a:cubicBezTo>
                  <a:cubicBezTo>
                    <a:pt x="8" y="13"/>
                    <a:pt x="12" y="8"/>
                    <a:pt x="17" y="8"/>
                  </a:cubicBezTo>
                  <a:cubicBezTo>
                    <a:pt x="20" y="8"/>
                    <a:pt x="23" y="10"/>
                    <a:pt x="25" y="12"/>
                  </a:cubicBezTo>
                  <a:cubicBezTo>
                    <a:pt x="27" y="13"/>
                    <a:pt x="29" y="15"/>
                    <a:pt x="29" y="18"/>
                  </a:cubicBezTo>
                  <a:cubicBezTo>
                    <a:pt x="30" y="18"/>
                    <a:pt x="30" y="18"/>
                    <a:pt x="30" y="18"/>
                  </a:cubicBezTo>
                  <a:cubicBezTo>
                    <a:pt x="34" y="18"/>
                    <a:pt x="34" y="18"/>
                    <a:pt x="34" y="18"/>
                  </a:cubicBezTo>
                  <a:cubicBezTo>
                    <a:pt x="34" y="18"/>
                    <a:pt x="34" y="18"/>
                    <a:pt x="34" y="18"/>
                  </a:cubicBezTo>
                  <a:cubicBezTo>
                    <a:pt x="34" y="17"/>
                    <a:pt x="34" y="16"/>
                    <a:pt x="34" y="16"/>
                  </a:cubicBezTo>
                  <a:cubicBezTo>
                    <a:pt x="33" y="7"/>
                    <a:pt x="26" y="0"/>
                    <a:pt x="1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4" name="Freeform 201">
              <a:extLst>
                <a:ext uri="{FF2B5EF4-FFF2-40B4-BE49-F238E27FC236}">
                  <a16:creationId xmlns:a16="http://schemas.microsoft.com/office/drawing/2014/main" id="{53812AE9-FFB6-4724-BDAF-EE80215B3AB7}"/>
                </a:ext>
              </a:extLst>
            </p:cNvPr>
            <p:cNvSpPr>
              <a:spLocks/>
            </p:cNvSpPr>
            <p:nvPr/>
          </p:nvSpPr>
          <p:spPr bwMode="auto">
            <a:xfrm>
              <a:off x="1873770" y="3175663"/>
              <a:ext cx="41203" cy="41203"/>
            </a:xfrm>
            <a:custGeom>
              <a:avLst/>
              <a:gdLst>
                <a:gd name="T0" fmla="*/ 7 w 14"/>
                <a:gd name="T1" fmla="*/ 0 h 14"/>
                <a:gd name="T2" fmla="*/ 0 w 14"/>
                <a:gd name="T3" fmla="*/ 7 h 14"/>
                <a:gd name="T4" fmla="*/ 6 w 14"/>
                <a:gd name="T5" fmla="*/ 14 h 14"/>
                <a:gd name="T6" fmla="*/ 7 w 14"/>
                <a:gd name="T7" fmla="*/ 14 h 14"/>
                <a:gd name="T8" fmla="*/ 14 w 14"/>
                <a:gd name="T9" fmla="*/ 7 h 14"/>
                <a:gd name="T10" fmla="*/ 13 w 14"/>
                <a:gd name="T11" fmla="*/ 6 h 14"/>
                <a:gd name="T12" fmla="*/ 13 w 14"/>
                <a:gd name="T13" fmla="*/ 6 h 14"/>
                <a:gd name="T14" fmla="*/ 9 w 14"/>
                <a:gd name="T15" fmla="*/ 0 h 14"/>
                <a:gd name="T16" fmla="*/ 7 w 1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4">
                  <a:moveTo>
                    <a:pt x="7" y="0"/>
                  </a:moveTo>
                  <a:cubicBezTo>
                    <a:pt x="3" y="0"/>
                    <a:pt x="0" y="3"/>
                    <a:pt x="0" y="7"/>
                  </a:cubicBezTo>
                  <a:cubicBezTo>
                    <a:pt x="0" y="11"/>
                    <a:pt x="2" y="14"/>
                    <a:pt x="6" y="14"/>
                  </a:cubicBezTo>
                  <a:cubicBezTo>
                    <a:pt x="6" y="14"/>
                    <a:pt x="6" y="14"/>
                    <a:pt x="7" y="14"/>
                  </a:cubicBezTo>
                  <a:cubicBezTo>
                    <a:pt x="10" y="14"/>
                    <a:pt x="14" y="11"/>
                    <a:pt x="14" y="7"/>
                  </a:cubicBezTo>
                  <a:cubicBezTo>
                    <a:pt x="14" y="7"/>
                    <a:pt x="13" y="6"/>
                    <a:pt x="13" y="6"/>
                  </a:cubicBezTo>
                  <a:cubicBezTo>
                    <a:pt x="13" y="6"/>
                    <a:pt x="13" y="6"/>
                    <a:pt x="13" y="6"/>
                  </a:cubicBezTo>
                  <a:cubicBezTo>
                    <a:pt x="13" y="3"/>
                    <a:pt x="11" y="1"/>
                    <a:pt x="9" y="0"/>
                  </a:cubicBezTo>
                  <a:cubicBezTo>
                    <a:pt x="8" y="0"/>
                    <a:pt x="7" y="0"/>
                    <a:pt x="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5" name="Freeform 195">
              <a:extLst>
                <a:ext uri="{FF2B5EF4-FFF2-40B4-BE49-F238E27FC236}">
                  <a16:creationId xmlns:a16="http://schemas.microsoft.com/office/drawing/2014/main" id="{73E49303-291D-44AD-B177-D20375F2BB09}"/>
                </a:ext>
              </a:extLst>
            </p:cNvPr>
            <p:cNvSpPr>
              <a:spLocks noEditPoints="1"/>
            </p:cNvSpPr>
            <p:nvPr/>
          </p:nvSpPr>
          <p:spPr bwMode="auto">
            <a:xfrm>
              <a:off x="2074105" y="3140143"/>
              <a:ext cx="103719" cy="103719"/>
            </a:xfrm>
            <a:custGeom>
              <a:avLst/>
              <a:gdLst>
                <a:gd name="T0" fmla="*/ 35 w 35"/>
                <a:gd name="T1" fmla="*/ 18 h 35"/>
                <a:gd name="T2" fmla="*/ 35 w 35"/>
                <a:gd name="T3" fmla="*/ 18 h 35"/>
                <a:gd name="T4" fmla="*/ 35 w 35"/>
                <a:gd name="T5" fmla="*/ 18 h 35"/>
                <a:gd name="T6" fmla="*/ 17 w 35"/>
                <a:gd name="T7" fmla="*/ 0 h 35"/>
                <a:gd name="T8" fmla="*/ 0 w 35"/>
                <a:gd name="T9" fmla="*/ 18 h 35"/>
                <a:gd name="T10" fmla="*/ 0 w 35"/>
                <a:gd name="T11" fmla="*/ 18 h 35"/>
                <a:gd name="T12" fmla="*/ 17 w 35"/>
                <a:gd name="T13" fmla="*/ 35 h 35"/>
                <a:gd name="T14" fmla="*/ 29 w 35"/>
                <a:gd name="T15" fmla="*/ 31 h 35"/>
                <a:gd name="T16" fmla="*/ 35 w 35"/>
                <a:gd name="T17" fmla="*/ 18 h 35"/>
                <a:gd name="T18" fmla="*/ 31 w 35"/>
                <a:gd name="T19" fmla="*/ 18 h 35"/>
                <a:gd name="T20" fmla="*/ 30 w 35"/>
                <a:gd name="T21" fmla="*/ 18 h 35"/>
                <a:gd name="T22" fmla="*/ 24 w 35"/>
                <a:gd name="T23" fmla="*/ 25 h 35"/>
                <a:gd name="T24" fmla="*/ 17 w 35"/>
                <a:gd name="T25" fmla="*/ 27 h 35"/>
                <a:gd name="T26" fmla="*/ 8 w 35"/>
                <a:gd name="T27" fmla="*/ 18 h 35"/>
                <a:gd name="T28" fmla="*/ 17 w 35"/>
                <a:gd name="T29" fmla="*/ 8 h 35"/>
                <a:gd name="T30" fmla="*/ 24 w 35"/>
                <a:gd name="T31" fmla="*/ 11 h 35"/>
                <a:gd name="T32" fmla="*/ 30 w 35"/>
                <a:gd name="T33" fmla="*/ 18 h 35"/>
                <a:gd name="T34" fmla="*/ 30 w 35"/>
                <a:gd name="T35" fmla="*/ 18 h 35"/>
                <a:gd name="T36" fmla="*/ 31 w 35"/>
                <a:gd name="T37" fmla="*/ 18 h 35"/>
                <a:gd name="T38" fmla="*/ 35 w 35"/>
                <a:gd name="T39" fmla="*/ 18 h 35"/>
                <a:gd name="T40" fmla="*/ 35 w 35"/>
                <a:gd name="T41" fmla="*/ 18 h 35"/>
                <a:gd name="T42" fmla="*/ 29 w 35"/>
                <a:gd name="T43" fmla="*/ 4 h 35"/>
                <a:gd name="T44" fmla="*/ 17 w 35"/>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35">
                  <a:moveTo>
                    <a:pt x="35" y="18"/>
                  </a:moveTo>
                  <a:cubicBezTo>
                    <a:pt x="35" y="18"/>
                    <a:pt x="35" y="18"/>
                    <a:pt x="35" y="18"/>
                  </a:cubicBezTo>
                  <a:cubicBezTo>
                    <a:pt x="35" y="18"/>
                    <a:pt x="35" y="18"/>
                    <a:pt x="35" y="18"/>
                  </a:cubicBezTo>
                  <a:moveTo>
                    <a:pt x="17" y="0"/>
                  </a:moveTo>
                  <a:cubicBezTo>
                    <a:pt x="8" y="0"/>
                    <a:pt x="0" y="8"/>
                    <a:pt x="0" y="18"/>
                  </a:cubicBezTo>
                  <a:cubicBezTo>
                    <a:pt x="0" y="18"/>
                    <a:pt x="0" y="18"/>
                    <a:pt x="0" y="18"/>
                  </a:cubicBezTo>
                  <a:cubicBezTo>
                    <a:pt x="0" y="27"/>
                    <a:pt x="8" y="35"/>
                    <a:pt x="17" y="35"/>
                  </a:cubicBezTo>
                  <a:cubicBezTo>
                    <a:pt x="22" y="35"/>
                    <a:pt x="26" y="34"/>
                    <a:pt x="29" y="31"/>
                  </a:cubicBezTo>
                  <a:cubicBezTo>
                    <a:pt x="32" y="28"/>
                    <a:pt x="35" y="23"/>
                    <a:pt x="35" y="18"/>
                  </a:cubicBezTo>
                  <a:cubicBezTo>
                    <a:pt x="31" y="18"/>
                    <a:pt x="31" y="18"/>
                    <a:pt x="31" y="18"/>
                  </a:cubicBezTo>
                  <a:cubicBezTo>
                    <a:pt x="30" y="18"/>
                    <a:pt x="30" y="18"/>
                    <a:pt x="30" y="18"/>
                  </a:cubicBezTo>
                  <a:cubicBezTo>
                    <a:pt x="30" y="21"/>
                    <a:pt x="27" y="24"/>
                    <a:pt x="24" y="25"/>
                  </a:cubicBezTo>
                  <a:cubicBezTo>
                    <a:pt x="22" y="26"/>
                    <a:pt x="20" y="27"/>
                    <a:pt x="17" y="27"/>
                  </a:cubicBezTo>
                  <a:cubicBezTo>
                    <a:pt x="12" y="27"/>
                    <a:pt x="8" y="23"/>
                    <a:pt x="8" y="18"/>
                  </a:cubicBezTo>
                  <a:cubicBezTo>
                    <a:pt x="8" y="13"/>
                    <a:pt x="12" y="8"/>
                    <a:pt x="17" y="8"/>
                  </a:cubicBezTo>
                  <a:cubicBezTo>
                    <a:pt x="20" y="8"/>
                    <a:pt x="22" y="9"/>
                    <a:pt x="24" y="11"/>
                  </a:cubicBezTo>
                  <a:cubicBezTo>
                    <a:pt x="27" y="11"/>
                    <a:pt x="30" y="14"/>
                    <a:pt x="30" y="18"/>
                  </a:cubicBezTo>
                  <a:cubicBezTo>
                    <a:pt x="30" y="18"/>
                    <a:pt x="30" y="18"/>
                    <a:pt x="30" y="18"/>
                  </a:cubicBezTo>
                  <a:cubicBezTo>
                    <a:pt x="31" y="18"/>
                    <a:pt x="31" y="18"/>
                    <a:pt x="31" y="18"/>
                  </a:cubicBezTo>
                  <a:cubicBezTo>
                    <a:pt x="35" y="18"/>
                    <a:pt x="35" y="18"/>
                    <a:pt x="35" y="18"/>
                  </a:cubicBezTo>
                  <a:cubicBezTo>
                    <a:pt x="35" y="18"/>
                    <a:pt x="35" y="18"/>
                    <a:pt x="35" y="18"/>
                  </a:cubicBezTo>
                  <a:cubicBezTo>
                    <a:pt x="35" y="12"/>
                    <a:pt x="32" y="8"/>
                    <a:pt x="29" y="4"/>
                  </a:cubicBezTo>
                  <a:cubicBezTo>
                    <a:pt x="26" y="2"/>
                    <a:pt x="22" y="0"/>
                    <a:pt x="1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6" name="Freeform 196">
              <a:extLst>
                <a:ext uri="{FF2B5EF4-FFF2-40B4-BE49-F238E27FC236}">
                  <a16:creationId xmlns:a16="http://schemas.microsoft.com/office/drawing/2014/main" id="{BFB4EBAD-B1DA-4FAC-816E-723911CEE315}"/>
                </a:ext>
              </a:extLst>
            </p:cNvPr>
            <p:cNvSpPr>
              <a:spLocks/>
            </p:cNvSpPr>
            <p:nvPr/>
          </p:nvSpPr>
          <p:spPr bwMode="auto">
            <a:xfrm>
              <a:off x="2124607" y="3172821"/>
              <a:ext cx="41203" cy="41203"/>
            </a:xfrm>
            <a:custGeom>
              <a:avLst/>
              <a:gdLst>
                <a:gd name="T0" fmla="*/ 7 w 14"/>
                <a:gd name="T1" fmla="*/ 0 h 14"/>
                <a:gd name="T2" fmla="*/ 0 w 14"/>
                <a:gd name="T3" fmla="*/ 7 h 14"/>
                <a:gd name="T4" fmla="*/ 7 w 14"/>
                <a:gd name="T5" fmla="*/ 14 h 14"/>
                <a:gd name="T6" fmla="*/ 8 w 14"/>
                <a:gd name="T7" fmla="*/ 14 h 14"/>
                <a:gd name="T8" fmla="*/ 14 w 14"/>
                <a:gd name="T9" fmla="*/ 7 h 14"/>
                <a:gd name="T10" fmla="*/ 14 w 14"/>
                <a:gd name="T11" fmla="*/ 7 h 14"/>
                <a:gd name="T12" fmla="*/ 14 w 14"/>
                <a:gd name="T13" fmla="*/ 7 h 14"/>
                <a:gd name="T14" fmla="*/ 8 w 14"/>
                <a:gd name="T15" fmla="*/ 0 h 14"/>
                <a:gd name="T16" fmla="*/ 7 w 1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4">
                  <a:moveTo>
                    <a:pt x="7" y="0"/>
                  </a:moveTo>
                  <a:cubicBezTo>
                    <a:pt x="3" y="0"/>
                    <a:pt x="0" y="3"/>
                    <a:pt x="0" y="7"/>
                  </a:cubicBezTo>
                  <a:cubicBezTo>
                    <a:pt x="0" y="11"/>
                    <a:pt x="3" y="14"/>
                    <a:pt x="7" y="14"/>
                  </a:cubicBezTo>
                  <a:cubicBezTo>
                    <a:pt x="7" y="14"/>
                    <a:pt x="7" y="14"/>
                    <a:pt x="8" y="14"/>
                  </a:cubicBezTo>
                  <a:cubicBezTo>
                    <a:pt x="11" y="13"/>
                    <a:pt x="14" y="10"/>
                    <a:pt x="14" y="7"/>
                  </a:cubicBezTo>
                  <a:cubicBezTo>
                    <a:pt x="14" y="7"/>
                    <a:pt x="14" y="7"/>
                    <a:pt x="14" y="7"/>
                  </a:cubicBezTo>
                  <a:cubicBezTo>
                    <a:pt x="14" y="7"/>
                    <a:pt x="14" y="7"/>
                    <a:pt x="14" y="7"/>
                  </a:cubicBezTo>
                  <a:cubicBezTo>
                    <a:pt x="14" y="3"/>
                    <a:pt x="11" y="0"/>
                    <a:pt x="8" y="0"/>
                  </a:cubicBezTo>
                  <a:cubicBezTo>
                    <a:pt x="7" y="0"/>
                    <a:pt x="7" y="0"/>
                    <a:pt x="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421" name="Group 420">
            <a:extLst>
              <a:ext uri="{FF2B5EF4-FFF2-40B4-BE49-F238E27FC236}">
                <a16:creationId xmlns:a16="http://schemas.microsoft.com/office/drawing/2014/main" id="{A5609D67-A777-4A83-8510-35215382FF3F}"/>
              </a:ext>
            </a:extLst>
          </p:cNvPr>
          <p:cNvGrpSpPr/>
          <p:nvPr/>
        </p:nvGrpSpPr>
        <p:grpSpPr>
          <a:xfrm>
            <a:off x="7249472" y="6788241"/>
            <a:ext cx="1384839" cy="2170598"/>
            <a:chOff x="4515068" y="2615862"/>
            <a:chExt cx="1828591" cy="2866136"/>
          </a:xfrm>
        </p:grpSpPr>
        <p:sp>
          <p:nvSpPr>
            <p:cNvPr id="422" name="Freeform: Shape 421">
              <a:extLst>
                <a:ext uri="{FF2B5EF4-FFF2-40B4-BE49-F238E27FC236}">
                  <a16:creationId xmlns:a16="http://schemas.microsoft.com/office/drawing/2014/main" id="{0B2CD69A-11DE-41DE-B512-DA9231A5E30C}"/>
                </a:ext>
              </a:extLst>
            </p:cNvPr>
            <p:cNvSpPr/>
            <p:nvPr/>
          </p:nvSpPr>
          <p:spPr>
            <a:xfrm>
              <a:off x="4803494" y="3770986"/>
              <a:ext cx="1277315" cy="1696087"/>
            </a:xfrm>
            <a:custGeom>
              <a:avLst/>
              <a:gdLst>
                <a:gd name="connsiteX0" fmla="*/ 216425 w 1018610"/>
                <a:gd name="connsiteY0" fmla="*/ 0 h 1352565"/>
                <a:gd name="connsiteX1" fmla="*/ 802185 w 1018610"/>
                <a:gd name="connsiteY1" fmla="*/ 0 h 1352565"/>
                <a:gd name="connsiteX2" fmla="*/ 1018610 w 1018610"/>
                <a:gd name="connsiteY2" fmla="*/ 217268 h 1352565"/>
                <a:gd name="connsiteX3" fmla="*/ 1018610 w 1018610"/>
                <a:gd name="connsiteY3" fmla="*/ 1345895 h 1352565"/>
                <a:gd name="connsiteX4" fmla="*/ 1018610 w 1018610"/>
                <a:gd name="connsiteY4" fmla="*/ 1352565 h 1352565"/>
                <a:gd name="connsiteX5" fmla="*/ 999791 w 1018610"/>
                <a:gd name="connsiteY5" fmla="*/ 1352565 h 1352565"/>
                <a:gd name="connsiteX6" fmla="*/ 999791 w 1018610"/>
                <a:gd name="connsiteY6" fmla="*/ 1343220 h 1352565"/>
                <a:gd name="connsiteX7" fmla="*/ 999791 w 1018610"/>
                <a:gd name="connsiteY7" fmla="*/ 217268 h 1352565"/>
                <a:gd name="connsiteX8" fmla="*/ 940979 w 1018610"/>
                <a:gd name="connsiteY8" fmla="*/ 77933 h 1352565"/>
                <a:gd name="connsiteX9" fmla="*/ 802185 w 1018610"/>
                <a:gd name="connsiteY9" fmla="*/ 18893 h 1352565"/>
                <a:gd name="connsiteX10" fmla="*/ 216425 w 1018610"/>
                <a:gd name="connsiteY10" fmla="*/ 18893 h 1352565"/>
                <a:gd name="connsiteX11" fmla="*/ 77631 w 1018610"/>
                <a:gd name="connsiteY11" fmla="*/ 77933 h 1352565"/>
                <a:gd name="connsiteX12" fmla="*/ 18820 w 1018610"/>
                <a:gd name="connsiteY12" fmla="*/ 217268 h 1352565"/>
                <a:gd name="connsiteX13" fmla="*/ 18820 w 1018610"/>
                <a:gd name="connsiteY13" fmla="*/ 1250814 h 1352565"/>
                <a:gd name="connsiteX14" fmla="*/ 18820 w 1018610"/>
                <a:gd name="connsiteY14" fmla="*/ 1352565 h 1352565"/>
                <a:gd name="connsiteX15" fmla="*/ 0 w 1018610"/>
                <a:gd name="connsiteY15" fmla="*/ 1352565 h 1352565"/>
                <a:gd name="connsiteX16" fmla="*/ 0 w 1018610"/>
                <a:gd name="connsiteY16" fmla="*/ 1281156 h 1352565"/>
                <a:gd name="connsiteX17" fmla="*/ 0 w 1018610"/>
                <a:gd name="connsiteY17" fmla="*/ 217268 h 1352565"/>
                <a:gd name="connsiteX18" fmla="*/ 216425 w 1018610"/>
                <a:gd name="connsiteY18" fmla="*/ 0 h 135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8610" h="1352565">
                  <a:moveTo>
                    <a:pt x="216425" y="0"/>
                  </a:moveTo>
                  <a:cubicBezTo>
                    <a:pt x="216425" y="0"/>
                    <a:pt x="216425" y="0"/>
                    <a:pt x="802185" y="0"/>
                  </a:cubicBezTo>
                  <a:cubicBezTo>
                    <a:pt x="919807" y="0"/>
                    <a:pt x="1018610" y="96826"/>
                    <a:pt x="1018610" y="217268"/>
                  </a:cubicBezTo>
                  <a:cubicBezTo>
                    <a:pt x="1018610" y="217268"/>
                    <a:pt x="1018610" y="217268"/>
                    <a:pt x="1018610" y="1345895"/>
                  </a:cubicBezTo>
                  <a:lnTo>
                    <a:pt x="1018610" y="1352565"/>
                  </a:lnTo>
                  <a:lnTo>
                    <a:pt x="999791" y="1352565"/>
                  </a:lnTo>
                  <a:lnTo>
                    <a:pt x="999791" y="1343220"/>
                  </a:lnTo>
                  <a:cubicBezTo>
                    <a:pt x="999791" y="1153610"/>
                    <a:pt x="999791" y="816527"/>
                    <a:pt x="999791" y="217268"/>
                  </a:cubicBezTo>
                  <a:cubicBezTo>
                    <a:pt x="999791" y="162951"/>
                    <a:pt x="976266" y="113358"/>
                    <a:pt x="940979" y="77933"/>
                  </a:cubicBezTo>
                  <a:cubicBezTo>
                    <a:pt x="905693" y="42509"/>
                    <a:pt x="856291" y="18893"/>
                    <a:pt x="802185" y="18893"/>
                  </a:cubicBezTo>
                  <a:cubicBezTo>
                    <a:pt x="802185" y="18893"/>
                    <a:pt x="802185" y="18893"/>
                    <a:pt x="216425" y="18893"/>
                  </a:cubicBezTo>
                  <a:cubicBezTo>
                    <a:pt x="162319" y="18893"/>
                    <a:pt x="112918" y="42509"/>
                    <a:pt x="77631" y="77933"/>
                  </a:cubicBezTo>
                  <a:cubicBezTo>
                    <a:pt x="42344" y="113358"/>
                    <a:pt x="18820" y="162951"/>
                    <a:pt x="18820" y="217268"/>
                  </a:cubicBezTo>
                  <a:cubicBezTo>
                    <a:pt x="18820" y="217268"/>
                    <a:pt x="18820" y="217268"/>
                    <a:pt x="18820" y="1250814"/>
                  </a:cubicBezTo>
                  <a:lnTo>
                    <a:pt x="18820" y="1352565"/>
                  </a:lnTo>
                  <a:lnTo>
                    <a:pt x="0" y="1352565"/>
                  </a:lnTo>
                  <a:lnTo>
                    <a:pt x="0" y="1281156"/>
                  </a:lnTo>
                  <a:cubicBezTo>
                    <a:pt x="0" y="1074976"/>
                    <a:pt x="0" y="745088"/>
                    <a:pt x="0" y="217268"/>
                  </a:cubicBezTo>
                  <a:cubicBezTo>
                    <a:pt x="0" y="96826"/>
                    <a:pt x="98803" y="0"/>
                    <a:pt x="216425" y="0"/>
                  </a:cubicBezTo>
                  <a:close/>
                </a:path>
              </a:pathLst>
            </a:cu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23" name="Freeform: Shape 422">
              <a:extLst>
                <a:ext uri="{FF2B5EF4-FFF2-40B4-BE49-F238E27FC236}">
                  <a16:creationId xmlns:a16="http://schemas.microsoft.com/office/drawing/2014/main" id="{B95BE725-0262-4FCD-96AA-5B13E5F7C770}"/>
                </a:ext>
              </a:extLst>
            </p:cNvPr>
            <p:cNvSpPr/>
            <p:nvPr/>
          </p:nvSpPr>
          <p:spPr>
            <a:xfrm>
              <a:off x="4816115" y="3779750"/>
              <a:ext cx="1252075" cy="1702248"/>
            </a:xfrm>
            <a:custGeom>
              <a:avLst/>
              <a:gdLst>
                <a:gd name="connsiteX0" fmla="*/ 197605 w 980971"/>
                <a:gd name="connsiteY0" fmla="*/ 0 h 1333672"/>
                <a:gd name="connsiteX1" fmla="*/ 783365 w 980971"/>
                <a:gd name="connsiteY1" fmla="*/ 0 h 1333672"/>
                <a:gd name="connsiteX2" fmla="*/ 922159 w 980971"/>
                <a:gd name="connsiteY2" fmla="*/ 59040 h 1333672"/>
                <a:gd name="connsiteX3" fmla="*/ 980971 w 980971"/>
                <a:gd name="connsiteY3" fmla="*/ 198375 h 1333672"/>
                <a:gd name="connsiteX4" fmla="*/ 980971 w 980971"/>
                <a:gd name="connsiteY4" fmla="*/ 1324327 h 1333672"/>
                <a:gd name="connsiteX5" fmla="*/ 980971 w 980971"/>
                <a:gd name="connsiteY5" fmla="*/ 1333672 h 1333672"/>
                <a:gd name="connsiteX6" fmla="*/ 0 w 980971"/>
                <a:gd name="connsiteY6" fmla="*/ 1333672 h 1333672"/>
                <a:gd name="connsiteX7" fmla="*/ 0 w 980971"/>
                <a:gd name="connsiteY7" fmla="*/ 1231921 h 1333672"/>
                <a:gd name="connsiteX8" fmla="*/ 0 w 980971"/>
                <a:gd name="connsiteY8" fmla="*/ 198375 h 1333672"/>
                <a:gd name="connsiteX9" fmla="*/ 58811 w 980971"/>
                <a:gd name="connsiteY9" fmla="*/ 59040 h 1333672"/>
                <a:gd name="connsiteX10" fmla="*/ 197605 w 980971"/>
                <a:gd name="connsiteY10" fmla="*/ 0 h 133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0971" h="1333672">
                  <a:moveTo>
                    <a:pt x="197605" y="0"/>
                  </a:moveTo>
                  <a:cubicBezTo>
                    <a:pt x="783365" y="0"/>
                    <a:pt x="783365" y="0"/>
                    <a:pt x="783365" y="0"/>
                  </a:cubicBezTo>
                  <a:cubicBezTo>
                    <a:pt x="837471" y="0"/>
                    <a:pt x="886873" y="23616"/>
                    <a:pt x="922159" y="59040"/>
                  </a:cubicBezTo>
                  <a:cubicBezTo>
                    <a:pt x="957446" y="94465"/>
                    <a:pt x="980971" y="144058"/>
                    <a:pt x="980971" y="198375"/>
                  </a:cubicBezTo>
                  <a:cubicBezTo>
                    <a:pt x="980971" y="797634"/>
                    <a:pt x="980971" y="1134717"/>
                    <a:pt x="980971" y="1324327"/>
                  </a:cubicBezTo>
                  <a:lnTo>
                    <a:pt x="980971" y="1333672"/>
                  </a:lnTo>
                  <a:lnTo>
                    <a:pt x="0" y="1333672"/>
                  </a:lnTo>
                  <a:lnTo>
                    <a:pt x="0" y="1231921"/>
                  </a:lnTo>
                  <a:cubicBezTo>
                    <a:pt x="0" y="198375"/>
                    <a:pt x="0" y="198375"/>
                    <a:pt x="0" y="198375"/>
                  </a:cubicBezTo>
                  <a:cubicBezTo>
                    <a:pt x="0" y="144058"/>
                    <a:pt x="23524" y="94465"/>
                    <a:pt x="58811" y="59040"/>
                  </a:cubicBezTo>
                  <a:cubicBezTo>
                    <a:pt x="94098" y="23616"/>
                    <a:pt x="143499" y="0"/>
                    <a:pt x="197605" y="0"/>
                  </a:cubicBezTo>
                  <a:close/>
                </a:path>
              </a:pathLst>
            </a:custGeom>
            <a:solidFill>
              <a:schemeClr val="accent4"/>
            </a:solidFill>
            <a:ln w="63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24" name="Rectangle 213">
              <a:extLst>
                <a:ext uri="{FF2B5EF4-FFF2-40B4-BE49-F238E27FC236}">
                  <a16:creationId xmlns:a16="http://schemas.microsoft.com/office/drawing/2014/main" id="{EE39D13F-E9B8-4398-837A-5D57BB82FE54}"/>
                </a:ext>
              </a:extLst>
            </p:cNvPr>
            <p:cNvSpPr>
              <a:spLocks noChangeArrowheads="1"/>
            </p:cNvSpPr>
            <p:nvPr/>
          </p:nvSpPr>
          <p:spPr bwMode="auto">
            <a:xfrm>
              <a:off x="4814860" y="4262587"/>
              <a:ext cx="1251740" cy="171919"/>
            </a:xfrm>
            <a:prstGeom prst="rect">
              <a:avLst/>
            </a:prstGeom>
            <a:solidFill>
              <a:srgbClr val="EDE6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5" name="Rectangle 214">
              <a:extLst>
                <a:ext uri="{FF2B5EF4-FFF2-40B4-BE49-F238E27FC236}">
                  <a16:creationId xmlns:a16="http://schemas.microsoft.com/office/drawing/2014/main" id="{A88BC2AE-44C2-4AF5-A37D-5BE7F22D42E1}"/>
                </a:ext>
              </a:extLst>
            </p:cNvPr>
            <p:cNvSpPr>
              <a:spLocks noChangeArrowheads="1"/>
            </p:cNvSpPr>
            <p:nvPr/>
          </p:nvSpPr>
          <p:spPr bwMode="auto">
            <a:xfrm>
              <a:off x="4814860" y="4262587"/>
              <a:ext cx="1251740" cy="171919"/>
            </a:xfrm>
            <a:prstGeom prst="rect">
              <a:avLst/>
            </a:prstGeom>
            <a:noFill/>
            <a:ln w="25400" cap="flat">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6" name="Freeform 215">
              <a:extLst>
                <a:ext uri="{FF2B5EF4-FFF2-40B4-BE49-F238E27FC236}">
                  <a16:creationId xmlns:a16="http://schemas.microsoft.com/office/drawing/2014/main" id="{13758329-B0B4-4E2F-8872-A10620EE6348}"/>
                </a:ext>
              </a:extLst>
            </p:cNvPr>
            <p:cNvSpPr>
              <a:spLocks/>
            </p:cNvSpPr>
            <p:nvPr/>
          </p:nvSpPr>
          <p:spPr bwMode="auto">
            <a:xfrm>
              <a:off x="4939892" y="3711311"/>
              <a:ext cx="1008780" cy="1457757"/>
            </a:xfrm>
            <a:custGeom>
              <a:avLst/>
              <a:gdLst>
                <a:gd name="T0" fmla="*/ 342 w 342"/>
                <a:gd name="T1" fmla="*/ 492 h 492"/>
                <a:gd name="T2" fmla="*/ 0 w 342"/>
                <a:gd name="T3" fmla="*/ 492 h 492"/>
                <a:gd name="T4" fmla="*/ 0 w 342"/>
                <a:gd name="T5" fmla="*/ 100 h 492"/>
                <a:gd name="T6" fmla="*/ 100 w 342"/>
                <a:gd name="T7" fmla="*/ 0 h 492"/>
                <a:gd name="T8" fmla="*/ 241 w 342"/>
                <a:gd name="T9" fmla="*/ 0 h 492"/>
                <a:gd name="T10" fmla="*/ 342 w 342"/>
                <a:gd name="T11" fmla="*/ 100 h 492"/>
                <a:gd name="T12" fmla="*/ 342 w 342"/>
                <a:gd name="T13" fmla="*/ 492 h 492"/>
              </a:gdLst>
              <a:ahLst/>
              <a:cxnLst>
                <a:cxn ang="0">
                  <a:pos x="T0" y="T1"/>
                </a:cxn>
                <a:cxn ang="0">
                  <a:pos x="T2" y="T3"/>
                </a:cxn>
                <a:cxn ang="0">
                  <a:pos x="T4" y="T5"/>
                </a:cxn>
                <a:cxn ang="0">
                  <a:pos x="T6" y="T7"/>
                </a:cxn>
                <a:cxn ang="0">
                  <a:pos x="T8" y="T9"/>
                </a:cxn>
                <a:cxn ang="0">
                  <a:pos x="T10" y="T11"/>
                </a:cxn>
                <a:cxn ang="0">
                  <a:pos x="T12" y="T13"/>
                </a:cxn>
              </a:cxnLst>
              <a:rect l="0" t="0" r="r" b="b"/>
              <a:pathLst>
                <a:path w="342" h="492">
                  <a:moveTo>
                    <a:pt x="342" y="492"/>
                  </a:moveTo>
                  <a:cubicBezTo>
                    <a:pt x="0" y="492"/>
                    <a:pt x="0" y="492"/>
                    <a:pt x="0" y="492"/>
                  </a:cubicBezTo>
                  <a:cubicBezTo>
                    <a:pt x="0" y="100"/>
                    <a:pt x="0" y="100"/>
                    <a:pt x="0" y="100"/>
                  </a:cubicBezTo>
                  <a:cubicBezTo>
                    <a:pt x="0" y="45"/>
                    <a:pt x="45" y="0"/>
                    <a:pt x="100" y="0"/>
                  </a:cubicBezTo>
                  <a:cubicBezTo>
                    <a:pt x="241" y="0"/>
                    <a:pt x="241" y="0"/>
                    <a:pt x="241" y="0"/>
                  </a:cubicBezTo>
                  <a:cubicBezTo>
                    <a:pt x="297" y="0"/>
                    <a:pt x="342" y="45"/>
                    <a:pt x="342" y="100"/>
                  </a:cubicBezTo>
                  <a:cubicBezTo>
                    <a:pt x="342" y="492"/>
                    <a:pt x="342" y="492"/>
                    <a:pt x="342" y="492"/>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7" name="Freeform 216">
              <a:extLst>
                <a:ext uri="{FF2B5EF4-FFF2-40B4-BE49-F238E27FC236}">
                  <a16:creationId xmlns:a16="http://schemas.microsoft.com/office/drawing/2014/main" id="{2E432056-BF42-40EE-AAD8-FA3B1FD7DC9F}"/>
                </a:ext>
              </a:extLst>
            </p:cNvPr>
            <p:cNvSpPr>
              <a:spLocks/>
            </p:cNvSpPr>
            <p:nvPr/>
          </p:nvSpPr>
          <p:spPr bwMode="auto">
            <a:xfrm>
              <a:off x="4927105" y="3699945"/>
              <a:ext cx="1032933" cy="1480491"/>
            </a:xfrm>
            <a:custGeom>
              <a:avLst/>
              <a:gdLst>
                <a:gd name="T0" fmla="*/ 346 w 350"/>
                <a:gd name="T1" fmla="*/ 496 h 500"/>
                <a:gd name="T2" fmla="*/ 346 w 350"/>
                <a:gd name="T3" fmla="*/ 492 h 500"/>
                <a:gd name="T4" fmla="*/ 8 w 350"/>
                <a:gd name="T5" fmla="*/ 492 h 500"/>
                <a:gd name="T6" fmla="*/ 8 w 350"/>
                <a:gd name="T7" fmla="*/ 104 h 500"/>
                <a:gd name="T8" fmla="*/ 36 w 350"/>
                <a:gd name="T9" fmla="*/ 36 h 500"/>
                <a:gd name="T10" fmla="*/ 104 w 350"/>
                <a:gd name="T11" fmla="*/ 8 h 500"/>
                <a:gd name="T12" fmla="*/ 245 w 350"/>
                <a:gd name="T13" fmla="*/ 8 h 500"/>
                <a:gd name="T14" fmla="*/ 314 w 350"/>
                <a:gd name="T15" fmla="*/ 36 h 500"/>
                <a:gd name="T16" fmla="*/ 342 w 350"/>
                <a:gd name="T17" fmla="*/ 104 h 500"/>
                <a:gd name="T18" fmla="*/ 342 w 350"/>
                <a:gd name="T19" fmla="*/ 496 h 500"/>
                <a:gd name="T20" fmla="*/ 346 w 350"/>
                <a:gd name="T21" fmla="*/ 496 h 500"/>
                <a:gd name="T22" fmla="*/ 346 w 350"/>
                <a:gd name="T23" fmla="*/ 492 h 500"/>
                <a:gd name="T24" fmla="*/ 346 w 350"/>
                <a:gd name="T25" fmla="*/ 496 h 500"/>
                <a:gd name="T26" fmla="*/ 350 w 350"/>
                <a:gd name="T27" fmla="*/ 496 h 500"/>
                <a:gd name="T28" fmla="*/ 350 w 350"/>
                <a:gd name="T29" fmla="*/ 104 h 500"/>
                <a:gd name="T30" fmla="*/ 245 w 350"/>
                <a:gd name="T31" fmla="*/ 0 h 500"/>
                <a:gd name="T32" fmla="*/ 104 w 350"/>
                <a:gd name="T33" fmla="*/ 0 h 500"/>
                <a:gd name="T34" fmla="*/ 0 w 350"/>
                <a:gd name="T35" fmla="*/ 104 h 500"/>
                <a:gd name="T36" fmla="*/ 0 w 350"/>
                <a:gd name="T37" fmla="*/ 500 h 500"/>
                <a:gd name="T38" fmla="*/ 350 w 350"/>
                <a:gd name="T39" fmla="*/ 500 h 500"/>
                <a:gd name="T40" fmla="*/ 350 w 350"/>
                <a:gd name="T41" fmla="*/ 496 h 500"/>
                <a:gd name="T42" fmla="*/ 346 w 350"/>
                <a:gd name="T43" fmla="*/ 496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0" h="500">
                  <a:moveTo>
                    <a:pt x="346" y="496"/>
                  </a:moveTo>
                  <a:cubicBezTo>
                    <a:pt x="346" y="492"/>
                    <a:pt x="346" y="492"/>
                    <a:pt x="346" y="492"/>
                  </a:cubicBezTo>
                  <a:cubicBezTo>
                    <a:pt x="8" y="492"/>
                    <a:pt x="8" y="492"/>
                    <a:pt x="8" y="492"/>
                  </a:cubicBezTo>
                  <a:cubicBezTo>
                    <a:pt x="8" y="104"/>
                    <a:pt x="8" y="104"/>
                    <a:pt x="8" y="104"/>
                  </a:cubicBezTo>
                  <a:cubicBezTo>
                    <a:pt x="8" y="78"/>
                    <a:pt x="18" y="54"/>
                    <a:pt x="36" y="36"/>
                  </a:cubicBezTo>
                  <a:cubicBezTo>
                    <a:pt x="53" y="19"/>
                    <a:pt x="78" y="8"/>
                    <a:pt x="104" y="8"/>
                  </a:cubicBezTo>
                  <a:cubicBezTo>
                    <a:pt x="245" y="8"/>
                    <a:pt x="245" y="8"/>
                    <a:pt x="245" y="8"/>
                  </a:cubicBezTo>
                  <a:cubicBezTo>
                    <a:pt x="272" y="8"/>
                    <a:pt x="296" y="19"/>
                    <a:pt x="314" y="36"/>
                  </a:cubicBezTo>
                  <a:cubicBezTo>
                    <a:pt x="331" y="54"/>
                    <a:pt x="342" y="78"/>
                    <a:pt x="342" y="104"/>
                  </a:cubicBezTo>
                  <a:cubicBezTo>
                    <a:pt x="342" y="496"/>
                    <a:pt x="342" y="496"/>
                    <a:pt x="342" y="496"/>
                  </a:cubicBezTo>
                  <a:cubicBezTo>
                    <a:pt x="346" y="496"/>
                    <a:pt x="346" y="496"/>
                    <a:pt x="346" y="496"/>
                  </a:cubicBezTo>
                  <a:cubicBezTo>
                    <a:pt x="346" y="492"/>
                    <a:pt x="346" y="492"/>
                    <a:pt x="346" y="492"/>
                  </a:cubicBezTo>
                  <a:cubicBezTo>
                    <a:pt x="346" y="496"/>
                    <a:pt x="346" y="496"/>
                    <a:pt x="346" y="496"/>
                  </a:cubicBezTo>
                  <a:cubicBezTo>
                    <a:pt x="350" y="496"/>
                    <a:pt x="350" y="496"/>
                    <a:pt x="350" y="496"/>
                  </a:cubicBezTo>
                  <a:cubicBezTo>
                    <a:pt x="350" y="104"/>
                    <a:pt x="350" y="104"/>
                    <a:pt x="350" y="104"/>
                  </a:cubicBezTo>
                  <a:cubicBezTo>
                    <a:pt x="350" y="47"/>
                    <a:pt x="303" y="0"/>
                    <a:pt x="245" y="0"/>
                  </a:cubicBezTo>
                  <a:cubicBezTo>
                    <a:pt x="104" y="0"/>
                    <a:pt x="104" y="0"/>
                    <a:pt x="104" y="0"/>
                  </a:cubicBezTo>
                  <a:cubicBezTo>
                    <a:pt x="46" y="0"/>
                    <a:pt x="0" y="47"/>
                    <a:pt x="0" y="104"/>
                  </a:cubicBezTo>
                  <a:cubicBezTo>
                    <a:pt x="0" y="500"/>
                    <a:pt x="0" y="500"/>
                    <a:pt x="0" y="500"/>
                  </a:cubicBezTo>
                  <a:cubicBezTo>
                    <a:pt x="350" y="500"/>
                    <a:pt x="350" y="500"/>
                    <a:pt x="350" y="500"/>
                  </a:cubicBezTo>
                  <a:cubicBezTo>
                    <a:pt x="350" y="496"/>
                    <a:pt x="350" y="496"/>
                    <a:pt x="350" y="496"/>
                  </a:cubicBezTo>
                  <a:cubicBezTo>
                    <a:pt x="346" y="496"/>
                    <a:pt x="346" y="496"/>
                    <a:pt x="346" y="496"/>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8" name="Freeform 217">
              <a:extLst>
                <a:ext uri="{FF2B5EF4-FFF2-40B4-BE49-F238E27FC236}">
                  <a16:creationId xmlns:a16="http://schemas.microsoft.com/office/drawing/2014/main" id="{795E2DD0-8F6B-46A6-959A-6DB5C7371F1C}"/>
                </a:ext>
              </a:extLst>
            </p:cNvPr>
            <p:cNvSpPr>
              <a:spLocks/>
            </p:cNvSpPr>
            <p:nvPr/>
          </p:nvSpPr>
          <p:spPr bwMode="auto">
            <a:xfrm>
              <a:off x="5671613" y="3229654"/>
              <a:ext cx="156290" cy="156290"/>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9" name="Freeform 218">
              <a:extLst>
                <a:ext uri="{FF2B5EF4-FFF2-40B4-BE49-F238E27FC236}">
                  <a16:creationId xmlns:a16="http://schemas.microsoft.com/office/drawing/2014/main" id="{75968F4B-A5B9-4C19-ACB5-F94D6DD48DAD}"/>
                </a:ext>
              </a:extLst>
            </p:cNvPr>
            <p:cNvSpPr>
              <a:spLocks/>
            </p:cNvSpPr>
            <p:nvPr/>
          </p:nvSpPr>
          <p:spPr bwMode="auto">
            <a:xfrm>
              <a:off x="5671613" y="3229654"/>
              <a:ext cx="156290" cy="156290"/>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0" name="Freeform 221">
              <a:extLst>
                <a:ext uri="{FF2B5EF4-FFF2-40B4-BE49-F238E27FC236}">
                  <a16:creationId xmlns:a16="http://schemas.microsoft.com/office/drawing/2014/main" id="{F162F5C8-A36D-4342-B762-E3B45E42575F}"/>
                </a:ext>
              </a:extLst>
            </p:cNvPr>
            <p:cNvSpPr>
              <a:spLocks/>
            </p:cNvSpPr>
            <p:nvPr/>
          </p:nvSpPr>
          <p:spPr bwMode="auto">
            <a:xfrm>
              <a:off x="5049295" y="3229654"/>
              <a:ext cx="156290" cy="156290"/>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1" name="Freeform 222">
              <a:extLst>
                <a:ext uri="{FF2B5EF4-FFF2-40B4-BE49-F238E27FC236}">
                  <a16:creationId xmlns:a16="http://schemas.microsoft.com/office/drawing/2014/main" id="{D4B5A48A-932B-42AF-B7E1-FD45D77591D2}"/>
                </a:ext>
              </a:extLst>
            </p:cNvPr>
            <p:cNvSpPr>
              <a:spLocks/>
            </p:cNvSpPr>
            <p:nvPr/>
          </p:nvSpPr>
          <p:spPr bwMode="auto">
            <a:xfrm>
              <a:off x="5049295" y="3229654"/>
              <a:ext cx="156290" cy="156290"/>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2" name="Freeform 225">
              <a:extLst>
                <a:ext uri="{FF2B5EF4-FFF2-40B4-BE49-F238E27FC236}">
                  <a16:creationId xmlns:a16="http://schemas.microsoft.com/office/drawing/2014/main" id="{CDE91A5B-3CD0-47CB-ADD6-813BC97CF87A}"/>
                </a:ext>
              </a:extLst>
            </p:cNvPr>
            <p:cNvSpPr>
              <a:spLocks/>
            </p:cNvSpPr>
            <p:nvPr/>
          </p:nvSpPr>
          <p:spPr bwMode="auto">
            <a:xfrm>
              <a:off x="5290834" y="3617537"/>
              <a:ext cx="294109" cy="24296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3" name="Freeform 226">
              <a:extLst>
                <a:ext uri="{FF2B5EF4-FFF2-40B4-BE49-F238E27FC236}">
                  <a16:creationId xmlns:a16="http://schemas.microsoft.com/office/drawing/2014/main" id="{28635247-1B0B-42E6-9612-F7C4DC91B46E}"/>
                </a:ext>
              </a:extLst>
            </p:cNvPr>
            <p:cNvSpPr>
              <a:spLocks/>
            </p:cNvSpPr>
            <p:nvPr/>
          </p:nvSpPr>
          <p:spPr bwMode="auto">
            <a:xfrm>
              <a:off x="5290834" y="3617537"/>
              <a:ext cx="294109" cy="115086"/>
            </a:xfrm>
            <a:custGeom>
              <a:avLst/>
              <a:gdLst>
                <a:gd name="T0" fmla="*/ 100 w 100"/>
                <a:gd name="T1" fmla="*/ 0 h 39"/>
                <a:gd name="T2" fmla="*/ 100 w 100"/>
                <a:gd name="T3" fmla="*/ 30 h 39"/>
                <a:gd name="T4" fmla="*/ 59 w 100"/>
                <a:gd name="T5" fmla="*/ 39 h 39"/>
                <a:gd name="T6" fmla="*/ 42 w 100"/>
                <a:gd name="T7" fmla="*/ 39 h 39"/>
                <a:gd name="T8" fmla="*/ 0 w 100"/>
                <a:gd name="T9" fmla="*/ 30 h 39"/>
                <a:gd name="T10" fmla="*/ 0 w 100"/>
                <a:gd name="T11" fmla="*/ 0 h 39"/>
                <a:gd name="T12" fmla="*/ 100 w 10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0" h="39">
                  <a:moveTo>
                    <a:pt x="100" y="0"/>
                  </a:moveTo>
                  <a:cubicBezTo>
                    <a:pt x="100" y="30"/>
                    <a:pt x="100" y="30"/>
                    <a:pt x="100" y="30"/>
                  </a:cubicBezTo>
                  <a:cubicBezTo>
                    <a:pt x="88" y="35"/>
                    <a:pt x="74" y="39"/>
                    <a:pt x="59" y="39"/>
                  </a:cubicBezTo>
                  <a:cubicBezTo>
                    <a:pt x="42" y="39"/>
                    <a:pt x="42" y="39"/>
                    <a:pt x="42" y="39"/>
                  </a:cubicBezTo>
                  <a:cubicBezTo>
                    <a:pt x="27" y="39"/>
                    <a:pt x="13" y="35"/>
                    <a:pt x="0" y="30"/>
                  </a:cubicBezTo>
                  <a:cubicBezTo>
                    <a:pt x="0" y="0"/>
                    <a:pt x="0" y="0"/>
                    <a:pt x="0" y="0"/>
                  </a:cubicBezTo>
                  <a:lnTo>
                    <a:pt x="10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4" name="Freeform 227">
              <a:extLst>
                <a:ext uri="{FF2B5EF4-FFF2-40B4-BE49-F238E27FC236}">
                  <a16:creationId xmlns:a16="http://schemas.microsoft.com/office/drawing/2014/main" id="{D68FAC00-CDD7-4EFD-890A-122E631D7679}"/>
                </a:ext>
              </a:extLst>
            </p:cNvPr>
            <p:cNvSpPr>
              <a:spLocks/>
            </p:cNvSpPr>
            <p:nvPr/>
          </p:nvSpPr>
          <p:spPr bwMode="auto">
            <a:xfrm>
              <a:off x="5290834" y="3617537"/>
              <a:ext cx="294109" cy="24296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5" name="Freeform 228">
              <a:extLst>
                <a:ext uri="{FF2B5EF4-FFF2-40B4-BE49-F238E27FC236}">
                  <a16:creationId xmlns:a16="http://schemas.microsoft.com/office/drawing/2014/main" id="{E6BBC926-9DDF-4604-949F-124C8B001025}"/>
                </a:ext>
              </a:extLst>
            </p:cNvPr>
            <p:cNvSpPr>
              <a:spLocks/>
            </p:cNvSpPr>
            <p:nvPr/>
          </p:nvSpPr>
          <p:spPr bwMode="auto">
            <a:xfrm>
              <a:off x="5128860" y="2973908"/>
              <a:ext cx="622318" cy="69335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6" name="Freeform 229">
              <a:extLst>
                <a:ext uri="{FF2B5EF4-FFF2-40B4-BE49-F238E27FC236}">
                  <a16:creationId xmlns:a16="http://schemas.microsoft.com/office/drawing/2014/main" id="{7EBC5EDB-3F74-470C-BE94-2479304D6966}"/>
                </a:ext>
              </a:extLst>
            </p:cNvPr>
            <p:cNvSpPr>
              <a:spLocks/>
            </p:cNvSpPr>
            <p:nvPr/>
          </p:nvSpPr>
          <p:spPr bwMode="auto">
            <a:xfrm>
              <a:off x="5128860" y="2973908"/>
              <a:ext cx="622318" cy="69335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7" name="Freeform 231">
              <a:extLst>
                <a:ext uri="{FF2B5EF4-FFF2-40B4-BE49-F238E27FC236}">
                  <a16:creationId xmlns:a16="http://schemas.microsoft.com/office/drawing/2014/main" id="{E2CA9D23-4951-4D9C-877C-24AF9CBDAA61}"/>
                </a:ext>
              </a:extLst>
            </p:cNvPr>
            <p:cNvSpPr>
              <a:spLocks/>
            </p:cNvSpPr>
            <p:nvPr/>
          </p:nvSpPr>
          <p:spPr bwMode="auto">
            <a:xfrm>
              <a:off x="5428652" y="3249546"/>
              <a:ext cx="48308" cy="154869"/>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8"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8" name="Freeform 232">
              <a:extLst>
                <a:ext uri="{FF2B5EF4-FFF2-40B4-BE49-F238E27FC236}">
                  <a16:creationId xmlns:a16="http://schemas.microsoft.com/office/drawing/2014/main" id="{48FB8169-22A8-4296-8D97-47419AEE4391}"/>
                </a:ext>
              </a:extLst>
            </p:cNvPr>
            <p:cNvSpPr>
              <a:spLocks/>
            </p:cNvSpPr>
            <p:nvPr/>
          </p:nvSpPr>
          <p:spPr bwMode="auto">
            <a:xfrm>
              <a:off x="5512481" y="3154352"/>
              <a:ext cx="161973" cy="21313"/>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9" name="Freeform 233">
              <a:extLst>
                <a:ext uri="{FF2B5EF4-FFF2-40B4-BE49-F238E27FC236}">
                  <a16:creationId xmlns:a16="http://schemas.microsoft.com/office/drawing/2014/main" id="{8345D8D9-FF5B-43B8-A22B-37DBA8588BA5}"/>
                </a:ext>
              </a:extLst>
            </p:cNvPr>
            <p:cNvSpPr>
              <a:spLocks/>
            </p:cNvSpPr>
            <p:nvPr/>
          </p:nvSpPr>
          <p:spPr bwMode="auto">
            <a:xfrm>
              <a:off x="5512481" y="3154352"/>
              <a:ext cx="161973" cy="21313"/>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chemeClr val="tx1"/>
            </a:solidFill>
            <a:ln w="63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0" name="Freeform 235">
              <a:extLst>
                <a:ext uri="{FF2B5EF4-FFF2-40B4-BE49-F238E27FC236}">
                  <a16:creationId xmlns:a16="http://schemas.microsoft.com/office/drawing/2014/main" id="{6D6E4FDD-6A95-4FBC-AD7E-66210A6FFF73}"/>
                </a:ext>
              </a:extLst>
            </p:cNvPr>
            <p:cNvSpPr>
              <a:spLocks/>
            </p:cNvSpPr>
            <p:nvPr/>
          </p:nvSpPr>
          <p:spPr bwMode="auto">
            <a:xfrm>
              <a:off x="5211267" y="3154352"/>
              <a:ext cx="161973" cy="21313"/>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1" name="Freeform 236">
              <a:extLst>
                <a:ext uri="{FF2B5EF4-FFF2-40B4-BE49-F238E27FC236}">
                  <a16:creationId xmlns:a16="http://schemas.microsoft.com/office/drawing/2014/main" id="{113657E6-04A0-48CE-86F4-77170A56E799}"/>
                </a:ext>
              </a:extLst>
            </p:cNvPr>
            <p:cNvSpPr>
              <a:spLocks/>
            </p:cNvSpPr>
            <p:nvPr/>
          </p:nvSpPr>
          <p:spPr bwMode="auto">
            <a:xfrm>
              <a:off x="5211267" y="3154352"/>
              <a:ext cx="161973" cy="21313"/>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chemeClr val="tx1"/>
            </a:solidFill>
            <a:ln w="63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2" name="Freeform 237">
              <a:extLst>
                <a:ext uri="{FF2B5EF4-FFF2-40B4-BE49-F238E27FC236}">
                  <a16:creationId xmlns:a16="http://schemas.microsoft.com/office/drawing/2014/main" id="{8880B079-5B25-45C0-994F-F96ED8A2CAF1}"/>
                </a:ext>
              </a:extLst>
            </p:cNvPr>
            <p:cNvSpPr>
              <a:spLocks/>
            </p:cNvSpPr>
            <p:nvPr/>
          </p:nvSpPr>
          <p:spPr bwMode="auto">
            <a:xfrm>
              <a:off x="5367557" y="3465510"/>
              <a:ext cx="144923" cy="86670"/>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3" name="Freeform 238">
              <a:extLst>
                <a:ext uri="{FF2B5EF4-FFF2-40B4-BE49-F238E27FC236}">
                  <a16:creationId xmlns:a16="http://schemas.microsoft.com/office/drawing/2014/main" id="{85DB45C6-979F-4BA5-97FC-4C8BAF6F1472}"/>
                </a:ext>
              </a:extLst>
            </p:cNvPr>
            <p:cNvSpPr>
              <a:spLocks/>
            </p:cNvSpPr>
            <p:nvPr/>
          </p:nvSpPr>
          <p:spPr bwMode="auto">
            <a:xfrm>
              <a:off x="5367557" y="3465510"/>
              <a:ext cx="144923" cy="86670"/>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4" name="Oval 240">
              <a:extLst>
                <a:ext uri="{FF2B5EF4-FFF2-40B4-BE49-F238E27FC236}">
                  <a16:creationId xmlns:a16="http://schemas.microsoft.com/office/drawing/2014/main" id="{407853BA-ABDD-4059-912A-006A7794FE88}"/>
                </a:ext>
              </a:extLst>
            </p:cNvPr>
            <p:cNvSpPr>
              <a:spLocks noChangeArrowheads="1"/>
            </p:cNvSpPr>
            <p:nvPr/>
          </p:nvSpPr>
          <p:spPr bwMode="auto">
            <a:xfrm>
              <a:off x="5255314" y="3211184"/>
              <a:ext cx="79566" cy="76725"/>
            </a:xfrm>
            <a:prstGeom prst="ellipse">
              <a:avLst/>
            </a:prstGeom>
            <a:no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5" name="Oval 241">
              <a:extLst>
                <a:ext uri="{FF2B5EF4-FFF2-40B4-BE49-F238E27FC236}">
                  <a16:creationId xmlns:a16="http://schemas.microsoft.com/office/drawing/2014/main" id="{62D62990-15F6-427B-B9B6-D662806B5E64}"/>
                </a:ext>
              </a:extLst>
            </p:cNvPr>
            <p:cNvSpPr>
              <a:spLocks noChangeArrowheads="1"/>
            </p:cNvSpPr>
            <p:nvPr/>
          </p:nvSpPr>
          <p:spPr bwMode="auto">
            <a:xfrm>
              <a:off x="5553685" y="3211184"/>
              <a:ext cx="79566" cy="76725"/>
            </a:xfrm>
            <a:prstGeom prst="ellipse">
              <a:avLst/>
            </a:prstGeom>
            <a:no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6" name="Oval 242">
              <a:extLst>
                <a:ext uri="{FF2B5EF4-FFF2-40B4-BE49-F238E27FC236}">
                  <a16:creationId xmlns:a16="http://schemas.microsoft.com/office/drawing/2014/main" id="{612567D8-21C4-4082-89FE-8E3C166DCC3A}"/>
                </a:ext>
              </a:extLst>
            </p:cNvPr>
            <p:cNvSpPr>
              <a:spLocks noChangeArrowheads="1"/>
            </p:cNvSpPr>
            <p:nvPr/>
          </p:nvSpPr>
          <p:spPr bwMode="auto">
            <a:xfrm>
              <a:off x="5553685" y="3211184"/>
              <a:ext cx="79566"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7" name="Oval 243">
              <a:extLst>
                <a:ext uri="{FF2B5EF4-FFF2-40B4-BE49-F238E27FC236}">
                  <a16:creationId xmlns:a16="http://schemas.microsoft.com/office/drawing/2014/main" id="{9515BB97-3129-4C34-99CA-095D0FAFB9DB}"/>
                </a:ext>
              </a:extLst>
            </p:cNvPr>
            <p:cNvSpPr>
              <a:spLocks noChangeArrowheads="1"/>
            </p:cNvSpPr>
            <p:nvPr/>
          </p:nvSpPr>
          <p:spPr bwMode="auto">
            <a:xfrm>
              <a:off x="5282309" y="3249546"/>
              <a:ext cx="28417"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8" name="Oval 244">
              <a:extLst>
                <a:ext uri="{FF2B5EF4-FFF2-40B4-BE49-F238E27FC236}">
                  <a16:creationId xmlns:a16="http://schemas.microsoft.com/office/drawing/2014/main" id="{07A8D634-F212-4573-A840-F465747D434B}"/>
                </a:ext>
              </a:extLst>
            </p:cNvPr>
            <p:cNvSpPr>
              <a:spLocks noChangeArrowheads="1"/>
            </p:cNvSpPr>
            <p:nvPr/>
          </p:nvSpPr>
          <p:spPr bwMode="auto">
            <a:xfrm>
              <a:off x="5576417" y="3249546"/>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9" name="Rectangle 245">
              <a:extLst>
                <a:ext uri="{FF2B5EF4-FFF2-40B4-BE49-F238E27FC236}">
                  <a16:creationId xmlns:a16="http://schemas.microsoft.com/office/drawing/2014/main" id="{36D401D0-37E7-4B29-B929-776445237E79}"/>
                </a:ext>
              </a:extLst>
            </p:cNvPr>
            <p:cNvSpPr>
              <a:spLocks noChangeArrowheads="1"/>
            </p:cNvSpPr>
            <p:nvPr/>
          </p:nvSpPr>
          <p:spPr bwMode="auto">
            <a:xfrm>
              <a:off x="4939892" y="4137556"/>
              <a:ext cx="1008780" cy="250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0" name="Rectangle 246">
              <a:extLst>
                <a:ext uri="{FF2B5EF4-FFF2-40B4-BE49-F238E27FC236}">
                  <a16:creationId xmlns:a16="http://schemas.microsoft.com/office/drawing/2014/main" id="{39208DA2-A2A5-47F7-85EA-A04BD8EC8F27}"/>
                </a:ext>
              </a:extLst>
            </p:cNvPr>
            <p:cNvSpPr>
              <a:spLocks noChangeArrowheads="1"/>
            </p:cNvSpPr>
            <p:nvPr/>
          </p:nvSpPr>
          <p:spPr bwMode="auto">
            <a:xfrm>
              <a:off x="4939892" y="4137556"/>
              <a:ext cx="1008780" cy="250063"/>
            </a:xfrm>
            <a:prstGeom prst="rect">
              <a:avLst/>
            </a:pr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1" name="Rectangle 247">
              <a:extLst>
                <a:ext uri="{FF2B5EF4-FFF2-40B4-BE49-F238E27FC236}">
                  <a16:creationId xmlns:a16="http://schemas.microsoft.com/office/drawing/2014/main" id="{D1648506-479E-4893-A5DA-4BEE1A1B45C6}"/>
                </a:ext>
              </a:extLst>
            </p:cNvPr>
            <p:cNvSpPr>
              <a:spLocks noChangeArrowheads="1"/>
            </p:cNvSpPr>
            <p:nvPr/>
          </p:nvSpPr>
          <p:spPr bwMode="auto">
            <a:xfrm>
              <a:off x="4939892" y="4745665"/>
              <a:ext cx="1008780" cy="245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2" name="Rectangle 248">
              <a:extLst>
                <a:ext uri="{FF2B5EF4-FFF2-40B4-BE49-F238E27FC236}">
                  <a16:creationId xmlns:a16="http://schemas.microsoft.com/office/drawing/2014/main" id="{069C9168-8F83-4ED4-8613-4F4ECD99AC9C}"/>
                </a:ext>
              </a:extLst>
            </p:cNvPr>
            <p:cNvSpPr>
              <a:spLocks noChangeArrowheads="1"/>
            </p:cNvSpPr>
            <p:nvPr/>
          </p:nvSpPr>
          <p:spPr bwMode="auto">
            <a:xfrm>
              <a:off x="4939892" y="4745665"/>
              <a:ext cx="1008780" cy="24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3" name="Freeform 249">
              <a:extLst>
                <a:ext uri="{FF2B5EF4-FFF2-40B4-BE49-F238E27FC236}">
                  <a16:creationId xmlns:a16="http://schemas.microsoft.com/office/drawing/2014/main" id="{D13F8505-E757-4175-8F0F-F8DD8D9F9AC2}"/>
                </a:ext>
              </a:extLst>
            </p:cNvPr>
            <p:cNvSpPr>
              <a:spLocks/>
            </p:cNvSpPr>
            <p:nvPr/>
          </p:nvSpPr>
          <p:spPr bwMode="auto">
            <a:xfrm>
              <a:off x="4927105" y="4732877"/>
              <a:ext cx="1032933" cy="269955"/>
            </a:xfrm>
            <a:custGeom>
              <a:avLst/>
              <a:gdLst>
                <a:gd name="T0" fmla="*/ 719 w 727"/>
                <a:gd name="T1" fmla="*/ 182 h 190"/>
                <a:gd name="T2" fmla="*/ 719 w 727"/>
                <a:gd name="T3" fmla="*/ 173 h 190"/>
                <a:gd name="T4" fmla="*/ 17 w 727"/>
                <a:gd name="T5" fmla="*/ 173 h 190"/>
                <a:gd name="T6" fmla="*/ 17 w 727"/>
                <a:gd name="T7" fmla="*/ 17 h 190"/>
                <a:gd name="T8" fmla="*/ 711 w 727"/>
                <a:gd name="T9" fmla="*/ 17 h 190"/>
                <a:gd name="T10" fmla="*/ 711 w 727"/>
                <a:gd name="T11" fmla="*/ 182 h 190"/>
                <a:gd name="T12" fmla="*/ 719 w 727"/>
                <a:gd name="T13" fmla="*/ 182 h 190"/>
                <a:gd name="T14" fmla="*/ 719 w 727"/>
                <a:gd name="T15" fmla="*/ 173 h 190"/>
                <a:gd name="T16" fmla="*/ 719 w 727"/>
                <a:gd name="T17" fmla="*/ 182 h 190"/>
                <a:gd name="T18" fmla="*/ 727 w 727"/>
                <a:gd name="T19" fmla="*/ 182 h 190"/>
                <a:gd name="T20" fmla="*/ 727 w 727"/>
                <a:gd name="T21" fmla="*/ 0 h 190"/>
                <a:gd name="T22" fmla="*/ 0 w 727"/>
                <a:gd name="T23" fmla="*/ 0 h 190"/>
                <a:gd name="T24" fmla="*/ 0 w 727"/>
                <a:gd name="T25" fmla="*/ 190 h 190"/>
                <a:gd name="T26" fmla="*/ 727 w 727"/>
                <a:gd name="T27" fmla="*/ 190 h 190"/>
                <a:gd name="T28" fmla="*/ 727 w 727"/>
                <a:gd name="T29" fmla="*/ 182 h 190"/>
                <a:gd name="T30" fmla="*/ 719 w 727"/>
                <a:gd name="T3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7" h="190">
                  <a:moveTo>
                    <a:pt x="719" y="182"/>
                  </a:moveTo>
                  <a:lnTo>
                    <a:pt x="719" y="173"/>
                  </a:lnTo>
                  <a:lnTo>
                    <a:pt x="17" y="173"/>
                  </a:lnTo>
                  <a:lnTo>
                    <a:pt x="17" y="17"/>
                  </a:lnTo>
                  <a:lnTo>
                    <a:pt x="711" y="17"/>
                  </a:lnTo>
                  <a:lnTo>
                    <a:pt x="711" y="182"/>
                  </a:lnTo>
                  <a:lnTo>
                    <a:pt x="719" y="182"/>
                  </a:lnTo>
                  <a:lnTo>
                    <a:pt x="719" y="173"/>
                  </a:lnTo>
                  <a:lnTo>
                    <a:pt x="719" y="182"/>
                  </a:lnTo>
                  <a:lnTo>
                    <a:pt x="727" y="182"/>
                  </a:lnTo>
                  <a:lnTo>
                    <a:pt x="727" y="0"/>
                  </a:lnTo>
                  <a:lnTo>
                    <a:pt x="0" y="0"/>
                  </a:lnTo>
                  <a:lnTo>
                    <a:pt x="0" y="190"/>
                  </a:lnTo>
                  <a:lnTo>
                    <a:pt x="727" y="190"/>
                  </a:lnTo>
                  <a:lnTo>
                    <a:pt x="727" y="182"/>
                  </a:lnTo>
                  <a:lnTo>
                    <a:pt x="719" y="182"/>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4" name="Freeform 250">
              <a:extLst>
                <a:ext uri="{FF2B5EF4-FFF2-40B4-BE49-F238E27FC236}">
                  <a16:creationId xmlns:a16="http://schemas.microsoft.com/office/drawing/2014/main" id="{15AD34CF-2F56-49A3-AAC6-B6BC6F84D84E}"/>
                </a:ext>
              </a:extLst>
            </p:cNvPr>
            <p:cNvSpPr>
              <a:spLocks/>
            </p:cNvSpPr>
            <p:nvPr/>
          </p:nvSpPr>
          <p:spPr bwMode="auto">
            <a:xfrm>
              <a:off x="4927105" y="4732877"/>
              <a:ext cx="1032933" cy="269955"/>
            </a:xfrm>
            <a:custGeom>
              <a:avLst/>
              <a:gdLst>
                <a:gd name="T0" fmla="*/ 719 w 727"/>
                <a:gd name="T1" fmla="*/ 182 h 190"/>
                <a:gd name="T2" fmla="*/ 719 w 727"/>
                <a:gd name="T3" fmla="*/ 173 h 190"/>
                <a:gd name="T4" fmla="*/ 17 w 727"/>
                <a:gd name="T5" fmla="*/ 173 h 190"/>
                <a:gd name="T6" fmla="*/ 17 w 727"/>
                <a:gd name="T7" fmla="*/ 17 h 190"/>
                <a:gd name="T8" fmla="*/ 711 w 727"/>
                <a:gd name="T9" fmla="*/ 17 h 190"/>
                <a:gd name="T10" fmla="*/ 711 w 727"/>
                <a:gd name="T11" fmla="*/ 182 h 190"/>
                <a:gd name="T12" fmla="*/ 719 w 727"/>
                <a:gd name="T13" fmla="*/ 182 h 190"/>
                <a:gd name="T14" fmla="*/ 719 w 727"/>
                <a:gd name="T15" fmla="*/ 173 h 190"/>
                <a:gd name="T16" fmla="*/ 719 w 727"/>
                <a:gd name="T17" fmla="*/ 182 h 190"/>
                <a:gd name="T18" fmla="*/ 727 w 727"/>
                <a:gd name="T19" fmla="*/ 182 h 190"/>
                <a:gd name="T20" fmla="*/ 727 w 727"/>
                <a:gd name="T21" fmla="*/ 0 h 190"/>
                <a:gd name="T22" fmla="*/ 0 w 727"/>
                <a:gd name="T23" fmla="*/ 0 h 190"/>
                <a:gd name="T24" fmla="*/ 0 w 727"/>
                <a:gd name="T25" fmla="*/ 190 h 190"/>
                <a:gd name="T26" fmla="*/ 727 w 727"/>
                <a:gd name="T27" fmla="*/ 190 h 190"/>
                <a:gd name="T28" fmla="*/ 727 w 727"/>
                <a:gd name="T29" fmla="*/ 182 h 190"/>
                <a:gd name="T30" fmla="*/ 719 w 727"/>
                <a:gd name="T3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7" h="190">
                  <a:moveTo>
                    <a:pt x="719" y="182"/>
                  </a:moveTo>
                  <a:lnTo>
                    <a:pt x="719" y="173"/>
                  </a:lnTo>
                  <a:lnTo>
                    <a:pt x="17" y="173"/>
                  </a:lnTo>
                  <a:lnTo>
                    <a:pt x="17" y="17"/>
                  </a:lnTo>
                  <a:lnTo>
                    <a:pt x="711" y="17"/>
                  </a:lnTo>
                  <a:lnTo>
                    <a:pt x="711" y="182"/>
                  </a:lnTo>
                  <a:lnTo>
                    <a:pt x="719" y="182"/>
                  </a:lnTo>
                  <a:lnTo>
                    <a:pt x="719" y="173"/>
                  </a:lnTo>
                  <a:lnTo>
                    <a:pt x="719" y="182"/>
                  </a:lnTo>
                  <a:lnTo>
                    <a:pt x="727" y="182"/>
                  </a:lnTo>
                  <a:lnTo>
                    <a:pt x="727" y="0"/>
                  </a:lnTo>
                  <a:lnTo>
                    <a:pt x="0" y="0"/>
                  </a:lnTo>
                  <a:lnTo>
                    <a:pt x="0" y="190"/>
                  </a:lnTo>
                  <a:lnTo>
                    <a:pt x="727" y="190"/>
                  </a:lnTo>
                  <a:lnTo>
                    <a:pt x="727" y="182"/>
                  </a:lnTo>
                  <a:lnTo>
                    <a:pt x="719"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5" name="Freeform 251">
              <a:extLst>
                <a:ext uri="{FF2B5EF4-FFF2-40B4-BE49-F238E27FC236}">
                  <a16:creationId xmlns:a16="http://schemas.microsoft.com/office/drawing/2014/main" id="{7E23E172-D3A3-4F3F-A6AB-3C2B899F66C9}"/>
                </a:ext>
              </a:extLst>
            </p:cNvPr>
            <p:cNvSpPr>
              <a:spLocks/>
            </p:cNvSpPr>
            <p:nvPr/>
          </p:nvSpPr>
          <p:spPr bwMode="auto">
            <a:xfrm>
              <a:off x="4515068" y="3992632"/>
              <a:ext cx="453240" cy="788553"/>
            </a:xfrm>
            <a:custGeom>
              <a:avLst/>
              <a:gdLst>
                <a:gd name="T0" fmla="*/ 132 w 154"/>
                <a:gd name="T1" fmla="*/ 0 h 266"/>
                <a:gd name="T2" fmla="*/ 15 w 154"/>
                <a:gd name="T3" fmla="*/ 206 h 266"/>
                <a:gd name="T4" fmla="*/ 50 w 154"/>
                <a:gd name="T5" fmla="*/ 266 h 266"/>
                <a:gd name="T6" fmla="*/ 154 w 154"/>
                <a:gd name="T7" fmla="*/ 266 h 266"/>
                <a:gd name="T8" fmla="*/ 132 w 154"/>
                <a:gd name="T9" fmla="*/ 0 h 266"/>
              </a:gdLst>
              <a:ahLst/>
              <a:cxnLst>
                <a:cxn ang="0">
                  <a:pos x="T0" y="T1"/>
                </a:cxn>
                <a:cxn ang="0">
                  <a:pos x="T2" y="T3"/>
                </a:cxn>
                <a:cxn ang="0">
                  <a:pos x="T4" y="T5"/>
                </a:cxn>
                <a:cxn ang="0">
                  <a:pos x="T6" y="T7"/>
                </a:cxn>
                <a:cxn ang="0">
                  <a:pos x="T8" y="T9"/>
                </a:cxn>
              </a:cxnLst>
              <a:rect l="0" t="0" r="r" b="b"/>
              <a:pathLst>
                <a:path w="154" h="266">
                  <a:moveTo>
                    <a:pt x="132" y="0"/>
                  </a:moveTo>
                  <a:cubicBezTo>
                    <a:pt x="15" y="206"/>
                    <a:pt x="15" y="206"/>
                    <a:pt x="15" y="206"/>
                  </a:cubicBezTo>
                  <a:cubicBezTo>
                    <a:pt x="0" y="233"/>
                    <a:pt x="19" y="266"/>
                    <a:pt x="50" y="266"/>
                  </a:cubicBezTo>
                  <a:cubicBezTo>
                    <a:pt x="154" y="266"/>
                    <a:pt x="154" y="266"/>
                    <a:pt x="154" y="266"/>
                  </a:cubicBezTo>
                  <a:cubicBezTo>
                    <a:pt x="132" y="0"/>
                    <a:pt x="132" y="0"/>
                    <a:pt x="132" y="0"/>
                  </a:cubicBezTo>
                </a:path>
              </a:pathLst>
            </a:custGeom>
            <a:solidFill>
              <a:srgbClr val="999A98"/>
            </a:solidFill>
            <a:ln w="25400">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6" name="Freeform 254">
              <a:extLst>
                <a:ext uri="{FF2B5EF4-FFF2-40B4-BE49-F238E27FC236}">
                  <a16:creationId xmlns:a16="http://schemas.microsoft.com/office/drawing/2014/main" id="{1C087CB3-4B6F-4A86-AD67-BDABE2530204}"/>
                </a:ext>
              </a:extLst>
            </p:cNvPr>
            <p:cNvSpPr>
              <a:spLocks/>
            </p:cNvSpPr>
            <p:nvPr/>
          </p:nvSpPr>
          <p:spPr bwMode="auto">
            <a:xfrm>
              <a:off x="5896102" y="3978425"/>
              <a:ext cx="447557" cy="814128"/>
            </a:xfrm>
            <a:custGeom>
              <a:avLst/>
              <a:gdLst>
                <a:gd name="T0" fmla="*/ 22 w 152"/>
                <a:gd name="T1" fmla="*/ 7 h 275"/>
                <a:gd name="T2" fmla="*/ 139 w 152"/>
                <a:gd name="T3" fmla="*/ 213 h 275"/>
                <a:gd name="T4" fmla="*/ 144 w 152"/>
                <a:gd name="T5" fmla="*/ 231 h 275"/>
                <a:gd name="T6" fmla="*/ 134 w 152"/>
                <a:gd name="T7" fmla="*/ 256 h 275"/>
                <a:gd name="T8" fmla="*/ 108 w 152"/>
                <a:gd name="T9" fmla="*/ 267 h 275"/>
                <a:gd name="T10" fmla="*/ 4 w 152"/>
                <a:gd name="T11" fmla="*/ 267 h 275"/>
                <a:gd name="T12" fmla="*/ 0 w 152"/>
                <a:gd name="T13" fmla="*/ 271 h 275"/>
                <a:gd name="T14" fmla="*/ 4 w 152"/>
                <a:gd name="T15" fmla="*/ 275 h 275"/>
                <a:gd name="T16" fmla="*/ 108 w 152"/>
                <a:gd name="T17" fmla="*/ 275 h 275"/>
                <a:gd name="T18" fmla="*/ 140 w 152"/>
                <a:gd name="T19" fmla="*/ 262 h 275"/>
                <a:gd name="T20" fmla="*/ 152 w 152"/>
                <a:gd name="T21" fmla="*/ 231 h 275"/>
                <a:gd name="T22" fmla="*/ 146 w 152"/>
                <a:gd name="T23" fmla="*/ 209 h 275"/>
                <a:gd name="T24" fmla="*/ 29 w 152"/>
                <a:gd name="T25" fmla="*/ 3 h 275"/>
                <a:gd name="T26" fmla="*/ 23 w 152"/>
                <a:gd name="T27" fmla="*/ 1 h 275"/>
                <a:gd name="T28" fmla="*/ 22 w 152"/>
                <a:gd name="T29" fmla="*/ 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275">
                  <a:moveTo>
                    <a:pt x="22" y="7"/>
                  </a:moveTo>
                  <a:cubicBezTo>
                    <a:pt x="139" y="213"/>
                    <a:pt x="139" y="213"/>
                    <a:pt x="139" y="213"/>
                  </a:cubicBezTo>
                  <a:cubicBezTo>
                    <a:pt x="143" y="219"/>
                    <a:pt x="144" y="225"/>
                    <a:pt x="144" y="231"/>
                  </a:cubicBezTo>
                  <a:cubicBezTo>
                    <a:pt x="144" y="240"/>
                    <a:pt x="140" y="250"/>
                    <a:pt x="134" y="256"/>
                  </a:cubicBezTo>
                  <a:cubicBezTo>
                    <a:pt x="127" y="263"/>
                    <a:pt x="118" y="267"/>
                    <a:pt x="108" y="267"/>
                  </a:cubicBezTo>
                  <a:cubicBezTo>
                    <a:pt x="4" y="267"/>
                    <a:pt x="4" y="267"/>
                    <a:pt x="4" y="267"/>
                  </a:cubicBezTo>
                  <a:cubicBezTo>
                    <a:pt x="2" y="267"/>
                    <a:pt x="0" y="269"/>
                    <a:pt x="0" y="271"/>
                  </a:cubicBezTo>
                  <a:cubicBezTo>
                    <a:pt x="0" y="274"/>
                    <a:pt x="2" y="275"/>
                    <a:pt x="4" y="275"/>
                  </a:cubicBezTo>
                  <a:cubicBezTo>
                    <a:pt x="108" y="275"/>
                    <a:pt x="108" y="275"/>
                    <a:pt x="108" y="275"/>
                  </a:cubicBezTo>
                  <a:cubicBezTo>
                    <a:pt x="121" y="275"/>
                    <a:pt x="132" y="270"/>
                    <a:pt x="140" y="262"/>
                  </a:cubicBezTo>
                  <a:cubicBezTo>
                    <a:pt x="148" y="254"/>
                    <a:pt x="152" y="243"/>
                    <a:pt x="152" y="231"/>
                  </a:cubicBezTo>
                  <a:cubicBezTo>
                    <a:pt x="152" y="224"/>
                    <a:pt x="150" y="216"/>
                    <a:pt x="146" y="209"/>
                  </a:cubicBezTo>
                  <a:cubicBezTo>
                    <a:pt x="29" y="3"/>
                    <a:pt x="29" y="3"/>
                    <a:pt x="29" y="3"/>
                  </a:cubicBezTo>
                  <a:cubicBezTo>
                    <a:pt x="28" y="1"/>
                    <a:pt x="25" y="0"/>
                    <a:pt x="23" y="1"/>
                  </a:cubicBezTo>
                  <a:cubicBezTo>
                    <a:pt x="21" y="2"/>
                    <a:pt x="21" y="5"/>
                    <a:pt x="22" y="7"/>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7" name="Freeform 255">
              <a:extLst>
                <a:ext uri="{FF2B5EF4-FFF2-40B4-BE49-F238E27FC236}">
                  <a16:creationId xmlns:a16="http://schemas.microsoft.com/office/drawing/2014/main" id="{899E43D7-14C0-4CC0-9931-FDD4F337A933}"/>
                </a:ext>
              </a:extLst>
            </p:cNvPr>
            <p:cNvSpPr>
              <a:spLocks/>
            </p:cNvSpPr>
            <p:nvPr/>
          </p:nvSpPr>
          <p:spPr bwMode="auto">
            <a:xfrm>
              <a:off x="4706877" y="3904541"/>
              <a:ext cx="1474807" cy="876644"/>
            </a:xfrm>
            <a:custGeom>
              <a:avLst/>
              <a:gdLst>
                <a:gd name="T0" fmla="*/ 500 w 500"/>
                <a:gd name="T1" fmla="*/ 296 h 296"/>
                <a:gd name="T2" fmla="*/ 0 w 500"/>
                <a:gd name="T3" fmla="*/ 296 h 296"/>
                <a:gd name="T4" fmla="*/ 0 w 500"/>
                <a:gd name="T5" fmla="*/ 30 h 296"/>
                <a:gd name="T6" fmla="*/ 30 w 500"/>
                <a:gd name="T7" fmla="*/ 0 h 296"/>
                <a:gd name="T8" fmla="*/ 470 w 500"/>
                <a:gd name="T9" fmla="*/ 0 h 296"/>
                <a:gd name="T10" fmla="*/ 500 w 500"/>
                <a:gd name="T11" fmla="*/ 30 h 296"/>
                <a:gd name="T12" fmla="*/ 500 w 500"/>
                <a:gd name="T13" fmla="*/ 296 h 296"/>
              </a:gdLst>
              <a:ahLst/>
              <a:cxnLst>
                <a:cxn ang="0">
                  <a:pos x="T0" y="T1"/>
                </a:cxn>
                <a:cxn ang="0">
                  <a:pos x="T2" y="T3"/>
                </a:cxn>
                <a:cxn ang="0">
                  <a:pos x="T4" y="T5"/>
                </a:cxn>
                <a:cxn ang="0">
                  <a:pos x="T6" y="T7"/>
                </a:cxn>
                <a:cxn ang="0">
                  <a:pos x="T8" y="T9"/>
                </a:cxn>
                <a:cxn ang="0">
                  <a:pos x="T10" y="T11"/>
                </a:cxn>
                <a:cxn ang="0">
                  <a:pos x="T12" y="T13"/>
                </a:cxn>
              </a:cxnLst>
              <a:rect l="0" t="0" r="r" b="b"/>
              <a:pathLst>
                <a:path w="500" h="296">
                  <a:moveTo>
                    <a:pt x="500" y="296"/>
                  </a:moveTo>
                  <a:cubicBezTo>
                    <a:pt x="0" y="296"/>
                    <a:pt x="0" y="296"/>
                    <a:pt x="0" y="296"/>
                  </a:cubicBezTo>
                  <a:cubicBezTo>
                    <a:pt x="0" y="30"/>
                    <a:pt x="0" y="30"/>
                    <a:pt x="0" y="30"/>
                  </a:cubicBezTo>
                  <a:cubicBezTo>
                    <a:pt x="0" y="14"/>
                    <a:pt x="13" y="0"/>
                    <a:pt x="30" y="0"/>
                  </a:cubicBezTo>
                  <a:cubicBezTo>
                    <a:pt x="470" y="0"/>
                    <a:pt x="470" y="0"/>
                    <a:pt x="470" y="0"/>
                  </a:cubicBezTo>
                  <a:cubicBezTo>
                    <a:pt x="486" y="0"/>
                    <a:pt x="500" y="14"/>
                    <a:pt x="500" y="30"/>
                  </a:cubicBezTo>
                  <a:cubicBezTo>
                    <a:pt x="500" y="296"/>
                    <a:pt x="500" y="296"/>
                    <a:pt x="500" y="296"/>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8" name="Freeform 256">
              <a:extLst>
                <a:ext uri="{FF2B5EF4-FFF2-40B4-BE49-F238E27FC236}">
                  <a16:creationId xmlns:a16="http://schemas.microsoft.com/office/drawing/2014/main" id="{FCDA86F9-5943-4E3A-A639-AD8721029DC4}"/>
                </a:ext>
              </a:extLst>
            </p:cNvPr>
            <p:cNvSpPr>
              <a:spLocks/>
            </p:cNvSpPr>
            <p:nvPr/>
          </p:nvSpPr>
          <p:spPr bwMode="auto">
            <a:xfrm>
              <a:off x="4694091" y="3891755"/>
              <a:ext cx="1498962" cy="900798"/>
            </a:xfrm>
            <a:custGeom>
              <a:avLst/>
              <a:gdLst>
                <a:gd name="T0" fmla="*/ 504 w 508"/>
                <a:gd name="T1" fmla="*/ 300 h 304"/>
                <a:gd name="T2" fmla="*/ 504 w 508"/>
                <a:gd name="T3" fmla="*/ 296 h 304"/>
                <a:gd name="T4" fmla="*/ 8 w 508"/>
                <a:gd name="T5" fmla="*/ 296 h 304"/>
                <a:gd name="T6" fmla="*/ 8 w 508"/>
                <a:gd name="T7" fmla="*/ 34 h 304"/>
                <a:gd name="T8" fmla="*/ 15 w 508"/>
                <a:gd name="T9" fmla="*/ 16 h 304"/>
                <a:gd name="T10" fmla="*/ 34 w 508"/>
                <a:gd name="T11" fmla="*/ 8 h 304"/>
                <a:gd name="T12" fmla="*/ 474 w 508"/>
                <a:gd name="T13" fmla="*/ 8 h 304"/>
                <a:gd name="T14" fmla="*/ 492 w 508"/>
                <a:gd name="T15" fmla="*/ 16 h 304"/>
                <a:gd name="T16" fmla="*/ 500 w 508"/>
                <a:gd name="T17" fmla="*/ 34 h 304"/>
                <a:gd name="T18" fmla="*/ 500 w 508"/>
                <a:gd name="T19" fmla="*/ 300 h 304"/>
                <a:gd name="T20" fmla="*/ 504 w 508"/>
                <a:gd name="T21" fmla="*/ 300 h 304"/>
                <a:gd name="T22" fmla="*/ 504 w 508"/>
                <a:gd name="T23" fmla="*/ 296 h 304"/>
                <a:gd name="T24" fmla="*/ 504 w 508"/>
                <a:gd name="T25" fmla="*/ 300 h 304"/>
                <a:gd name="T26" fmla="*/ 508 w 508"/>
                <a:gd name="T27" fmla="*/ 300 h 304"/>
                <a:gd name="T28" fmla="*/ 508 w 508"/>
                <a:gd name="T29" fmla="*/ 34 h 304"/>
                <a:gd name="T30" fmla="*/ 474 w 508"/>
                <a:gd name="T31" fmla="*/ 0 h 304"/>
                <a:gd name="T32" fmla="*/ 34 w 508"/>
                <a:gd name="T33" fmla="*/ 0 h 304"/>
                <a:gd name="T34" fmla="*/ 0 w 508"/>
                <a:gd name="T35" fmla="*/ 34 h 304"/>
                <a:gd name="T36" fmla="*/ 0 w 508"/>
                <a:gd name="T37" fmla="*/ 304 h 304"/>
                <a:gd name="T38" fmla="*/ 508 w 508"/>
                <a:gd name="T39" fmla="*/ 304 h 304"/>
                <a:gd name="T40" fmla="*/ 508 w 508"/>
                <a:gd name="T41" fmla="*/ 300 h 304"/>
                <a:gd name="T42" fmla="*/ 504 w 508"/>
                <a:gd name="T43" fmla="*/ 30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8" h="304">
                  <a:moveTo>
                    <a:pt x="504" y="300"/>
                  </a:moveTo>
                  <a:cubicBezTo>
                    <a:pt x="504" y="296"/>
                    <a:pt x="504" y="296"/>
                    <a:pt x="504" y="296"/>
                  </a:cubicBezTo>
                  <a:cubicBezTo>
                    <a:pt x="8" y="296"/>
                    <a:pt x="8" y="296"/>
                    <a:pt x="8" y="296"/>
                  </a:cubicBezTo>
                  <a:cubicBezTo>
                    <a:pt x="8" y="34"/>
                    <a:pt x="8" y="34"/>
                    <a:pt x="8" y="34"/>
                  </a:cubicBezTo>
                  <a:cubicBezTo>
                    <a:pt x="8" y="27"/>
                    <a:pt x="11" y="21"/>
                    <a:pt x="15" y="16"/>
                  </a:cubicBezTo>
                  <a:cubicBezTo>
                    <a:pt x="20" y="11"/>
                    <a:pt x="27" y="8"/>
                    <a:pt x="34" y="8"/>
                  </a:cubicBezTo>
                  <a:cubicBezTo>
                    <a:pt x="474" y="8"/>
                    <a:pt x="474" y="8"/>
                    <a:pt x="474" y="8"/>
                  </a:cubicBezTo>
                  <a:cubicBezTo>
                    <a:pt x="481" y="8"/>
                    <a:pt x="487" y="11"/>
                    <a:pt x="492" y="16"/>
                  </a:cubicBezTo>
                  <a:cubicBezTo>
                    <a:pt x="497" y="21"/>
                    <a:pt x="500" y="27"/>
                    <a:pt x="500" y="34"/>
                  </a:cubicBezTo>
                  <a:cubicBezTo>
                    <a:pt x="500" y="300"/>
                    <a:pt x="500" y="300"/>
                    <a:pt x="500" y="300"/>
                  </a:cubicBezTo>
                  <a:cubicBezTo>
                    <a:pt x="504" y="300"/>
                    <a:pt x="504" y="300"/>
                    <a:pt x="504" y="300"/>
                  </a:cubicBezTo>
                  <a:cubicBezTo>
                    <a:pt x="504" y="296"/>
                    <a:pt x="504" y="296"/>
                    <a:pt x="504" y="296"/>
                  </a:cubicBezTo>
                  <a:cubicBezTo>
                    <a:pt x="504" y="300"/>
                    <a:pt x="504" y="300"/>
                    <a:pt x="504" y="300"/>
                  </a:cubicBezTo>
                  <a:cubicBezTo>
                    <a:pt x="508" y="300"/>
                    <a:pt x="508" y="300"/>
                    <a:pt x="508" y="300"/>
                  </a:cubicBezTo>
                  <a:cubicBezTo>
                    <a:pt x="508" y="34"/>
                    <a:pt x="508" y="34"/>
                    <a:pt x="508" y="34"/>
                  </a:cubicBezTo>
                  <a:cubicBezTo>
                    <a:pt x="508" y="16"/>
                    <a:pt x="492" y="0"/>
                    <a:pt x="474" y="0"/>
                  </a:cubicBezTo>
                  <a:cubicBezTo>
                    <a:pt x="34" y="0"/>
                    <a:pt x="34" y="0"/>
                    <a:pt x="34" y="0"/>
                  </a:cubicBezTo>
                  <a:cubicBezTo>
                    <a:pt x="15" y="0"/>
                    <a:pt x="0" y="16"/>
                    <a:pt x="0" y="34"/>
                  </a:cubicBezTo>
                  <a:cubicBezTo>
                    <a:pt x="0" y="304"/>
                    <a:pt x="0" y="304"/>
                    <a:pt x="0" y="304"/>
                  </a:cubicBezTo>
                  <a:cubicBezTo>
                    <a:pt x="508" y="304"/>
                    <a:pt x="508" y="304"/>
                    <a:pt x="508" y="304"/>
                  </a:cubicBezTo>
                  <a:cubicBezTo>
                    <a:pt x="508" y="300"/>
                    <a:pt x="508" y="300"/>
                    <a:pt x="508" y="300"/>
                  </a:cubicBezTo>
                  <a:cubicBezTo>
                    <a:pt x="504" y="300"/>
                    <a:pt x="504" y="300"/>
                    <a:pt x="504" y="30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9" name="Rectangle 258">
              <a:extLst>
                <a:ext uri="{FF2B5EF4-FFF2-40B4-BE49-F238E27FC236}">
                  <a16:creationId xmlns:a16="http://schemas.microsoft.com/office/drawing/2014/main" id="{0F7D5582-6484-47A7-B100-4332B2D375F7}"/>
                </a:ext>
              </a:extLst>
            </p:cNvPr>
            <p:cNvSpPr>
              <a:spLocks noChangeArrowheads="1"/>
            </p:cNvSpPr>
            <p:nvPr/>
          </p:nvSpPr>
          <p:spPr bwMode="auto">
            <a:xfrm>
              <a:off x="4718245" y="4712986"/>
              <a:ext cx="1452074" cy="5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0" name="Freeform 259">
              <a:extLst>
                <a:ext uri="{FF2B5EF4-FFF2-40B4-BE49-F238E27FC236}">
                  <a16:creationId xmlns:a16="http://schemas.microsoft.com/office/drawing/2014/main" id="{744573EA-1CD4-4161-AD7F-79F9D312D3E7}"/>
                </a:ext>
              </a:extLst>
            </p:cNvPr>
            <p:cNvSpPr>
              <a:spLocks/>
            </p:cNvSpPr>
            <p:nvPr/>
          </p:nvSpPr>
          <p:spPr bwMode="auto">
            <a:xfrm>
              <a:off x="4706877" y="4712986"/>
              <a:ext cx="1474807" cy="68199"/>
            </a:xfrm>
            <a:custGeom>
              <a:avLst/>
              <a:gdLst>
                <a:gd name="T0" fmla="*/ 1038 w 1038"/>
                <a:gd name="T1" fmla="*/ 0 h 48"/>
                <a:gd name="T2" fmla="*/ 1030 w 1038"/>
                <a:gd name="T3" fmla="*/ 0 h 48"/>
                <a:gd name="T4" fmla="*/ 1030 w 1038"/>
                <a:gd name="T5" fmla="*/ 39 h 48"/>
                <a:gd name="T6" fmla="*/ 8 w 1038"/>
                <a:gd name="T7" fmla="*/ 39 h 48"/>
                <a:gd name="T8" fmla="*/ 8 w 1038"/>
                <a:gd name="T9" fmla="*/ 0 h 48"/>
                <a:gd name="T10" fmla="*/ 0 w 1038"/>
                <a:gd name="T11" fmla="*/ 0 h 48"/>
                <a:gd name="T12" fmla="*/ 0 w 1038"/>
                <a:gd name="T13" fmla="*/ 48 h 48"/>
                <a:gd name="T14" fmla="*/ 1038 w 1038"/>
                <a:gd name="T15" fmla="*/ 48 h 48"/>
                <a:gd name="T16" fmla="*/ 1038 w 1038"/>
                <a:gd name="T17" fmla="*/ 39 h 48"/>
                <a:gd name="T18" fmla="*/ 1038 w 1038"/>
                <a:gd name="T19" fmla="*/ 48 h 48"/>
                <a:gd name="T20" fmla="*/ 1038 w 1038"/>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48">
                  <a:moveTo>
                    <a:pt x="1038" y="0"/>
                  </a:moveTo>
                  <a:lnTo>
                    <a:pt x="1030" y="0"/>
                  </a:lnTo>
                  <a:lnTo>
                    <a:pt x="1030" y="39"/>
                  </a:lnTo>
                  <a:lnTo>
                    <a:pt x="8" y="39"/>
                  </a:lnTo>
                  <a:lnTo>
                    <a:pt x="8" y="0"/>
                  </a:lnTo>
                  <a:lnTo>
                    <a:pt x="0" y="0"/>
                  </a:lnTo>
                  <a:lnTo>
                    <a:pt x="0" y="48"/>
                  </a:lnTo>
                  <a:lnTo>
                    <a:pt x="1038" y="48"/>
                  </a:lnTo>
                  <a:lnTo>
                    <a:pt x="1038" y="39"/>
                  </a:lnTo>
                  <a:lnTo>
                    <a:pt x="1038" y="48"/>
                  </a:lnTo>
                  <a:lnTo>
                    <a:pt x="1038" y="0"/>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1" name="Freeform 260">
              <a:extLst>
                <a:ext uri="{FF2B5EF4-FFF2-40B4-BE49-F238E27FC236}">
                  <a16:creationId xmlns:a16="http://schemas.microsoft.com/office/drawing/2014/main" id="{CEEEFF4E-A7CA-42E9-926C-B9D50E0403B6}"/>
                </a:ext>
              </a:extLst>
            </p:cNvPr>
            <p:cNvSpPr>
              <a:spLocks/>
            </p:cNvSpPr>
            <p:nvPr/>
          </p:nvSpPr>
          <p:spPr bwMode="auto">
            <a:xfrm>
              <a:off x="4706877" y="4712986"/>
              <a:ext cx="1474807" cy="68199"/>
            </a:xfrm>
            <a:custGeom>
              <a:avLst/>
              <a:gdLst>
                <a:gd name="T0" fmla="*/ 1038 w 1038"/>
                <a:gd name="T1" fmla="*/ 0 h 48"/>
                <a:gd name="T2" fmla="*/ 1030 w 1038"/>
                <a:gd name="T3" fmla="*/ 0 h 48"/>
                <a:gd name="T4" fmla="*/ 1030 w 1038"/>
                <a:gd name="T5" fmla="*/ 39 h 48"/>
                <a:gd name="T6" fmla="*/ 8 w 1038"/>
                <a:gd name="T7" fmla="*/ 39 h 48"/>
                <a:gd name="T8" fmla="*/ 8 w 1038"/>
                <a:gd name="T9" fmla="*/ 0 h 48"/>
                <a:gd name="T10" fmla="*/ 0 w 1038"/>
                <a:gd name="T11" fmla="*/ 0 h 48"/>
                <a:gd name="T12" fmla="*/ 0 w 1038"/>
                <a:gd name="T13" fmla="*/ 48 h 48"/>
                <a:gd name="T14" fmla="*/ 1038 w 1038"/>
                <a:gd name="T15" fmla="*/ 48 h 48"/>
                <a:gd name="T16" fmla="*/ 1038 w 1038"/>
                <a:gd name="T17" fmla="*/ 39 h 48"/>
                <a:gd name="T18" fmla="*/ 1038 w 1038"/>
                <a:gd name="T19" fmla="*/ 48 h 48"/>
                <a:gd name="T20" fmla="*/ 1038 w 1038"/>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48">
                  <a:moveTo>
                    <a:pt x="1038" y="0"/>
                  </a:moveTo>
                  <a:lnTo>
                    <a:pt x="1030" y="0"/>
                  </a:lnTo>
                  <a:lnTo>
                    <a:pt x="1030" y="39"/>
                  </a:lnTo>
                  <a:lnTo>
                    <a:pt x="8" y="39"/>
                  </a:lnTo>
                  <a:lnTo>
                    <a:pt x="8" y="0"/>
                  </a:lnTo>
                  <a:lnTo>
                    <a:pt x="0" y="0"/>
                  </a:lnTo>
                  <a:lnTo>
                    <a:pt x="0" y="48"/>
                  </a:lnTo>
                  <a:lnTo>
                    <a:pt x="1038" y="48"/>
                  </a:lnTo>
                  <a:lnTo>
                    <a:pt x="1038" y="39"/>
                  </a:lnTo>
                  <a:lnTo>
                    <a:pt x="1038" y="48"/>
                  </a:lnTo>
                  <a:lnTo>
                    <a:pt x="10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2" name="Freeform 262">
              <a:extLst>
                <a:ext uri="{FF2B5EF4-FFF2-40B4-BE49-F238E27FC236}">
                  <a16:creationId xmlns:a16="http://schemas.microsoft.com/office/drawing/2014/main" id="{27FCB7C0-79C5-413F-819C-B992CBCA1110}"/>
                </a:ext>
              </a:extLst>
            </p:cNvPr>
            <p:cNvSpPr>
              <a:spLocks/>
            </p:cNvSpPr>
            <p:nvPr/>
          </p:nvSpPr>
          <p:spPr bwMode="auto">
            <a:xfrm>
              <a:off x="5042191" y="2615862"/>
              <a:ext cx="794236" cy="625160"/>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3" name="Freeform 263">
              <a:extLst>
                <a:ext uri="{FF2B5EF4-FFF2-40B4-BE49-F238E27FC236}">
                  <a16:creationId xmlns:a16="http://schemas.microsoft.com/office/drawing/2014/main" id="{616A940C-5CE3-4E6D-B37E-78480C4EE4C3}"/>
                </a:ext>
              </a:extLst>
            </p:cNvPr>
            <p:cNvSpPr>
              <a:spLocks/>
            </p:cNvSpPr>
            <p:nvPr/>
          </p:nvSpPr>
          <p:spPr bwMode="auto">
            <a:xfrm>
              <a:off x="5049295" y="2615862"/>
              <a:ext cx="778608" cy="625160"/>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w="127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4" name="Freeform 224">
              <a:extLst>
                <a:ext uri="{FF2B5EF4-FFF2-40B4-BE49-F238E27FC236}">
                  <a16:creationId xmlns:a16="http://schemas.microsoft.com/office/drawing/2014/main" id="{19301131-5B70-4348-B8C8-AE6F90F5BAD8}"/>
                </a:ext>
              </a:extLst>
            </p:cNvPr>
            <p:cNvSpPr>
              <a:spLocks/>
            </p:cNvSpPr>
            <p:nvPr/>
          </p:nvSpPr>
          <p:spPr bwMode="auto">
            <a:xfrm>
              <a:off x="5096181" y="3273700"/>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chemeClr val="tx1"/>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5" name="Freeform 220">
              <a:extLst>
                <a:ext uri="{FF2B5EF4-FFF2-40B4-BE49-F238E27FC236}">
                  <a16:creationId xmlns:a16="http://schemas.microsoft.com/office/drawing/2014/main" id="{45B7CD18-1B8B-498A-998F-3E6078A49F55}"/>
                </a:ext>
              </a:extLst>
            </p:cNvPr>
            <p:cNvSpPr>
              <a:spLocks/>
            </p:cNvSpPr>
            <p:nvPr/>
          </p:nvSpPr>
          <p:spPr bwMode="auto">
            <a:xfrm>
              <a:off x="5751178" y="3273700"/>
              <a:ext cx="32679" cy="32679"/>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466" name="Group 465">
            <a:extLst>
              <a:ext uri="{FF2B5EF4-FFF2-40B4-BE49-F238E27FC236}">
                <a16:creationId xmlns:a16="http://schemas.microsoft.com/office/drawing/2014/main" id="{42486A0F-D902-47B4-9296-48FF8BD240BC}"/>
              </a:ext>
            </a:extLst>
          </p:cNvPr>
          <p:cNvGrpSpPr/>
          <p:nvPr/>
        </p:nvGrpSpPr>
        <p:grpSpPr>
          <a:xfrm>
            <a:off x="8652605" y="6976545"/>
            <a:ext cx="1432185" cy="2240272"/>
            <a:chOff x="6367813" y="2864505"/>
            <a:chExt cx="1891107" cy="2958139"/>
          </a:xfrm>
        </p:grpSpPr>
        <p:grpSp>
          <p:nvGrpSpPr>
            <p:cNvPr id="467" name="Group 466">
              <a:extLst>
                <a:ext uri="{FF2B5EF4-FFF2-40B4-BE49-F238E27FC236}">
                  <a16:creationId xmlns:a16="http://schemas.microsoft.com/office/drawing/2014/main" id="{11F86387-51CE-445B-B5B2-FF4B328B2292}"/>
                </a:ext>
              </a:extLst>
            </p:cNvPr>
            <p:cNvGrpSpPr/>
            <p:nvPr/>
          </p:nvGrpSpPr>
          <p:grpSpPr>
            <a:xfrm>
              <a:off x="6910565" y="3820714"/>
              <a:ext cx="1348355" cy="1646358"/>
              <a:chOff x="6409804" y="2276799"/>
              <a:chExt cx="1075262" cy="1312908"/>
            </a:xfrm>
          </p:grpSpPr>
          <p:sp>
            <p:nvSpPr>
              <p:cNvPr id="804" name="Freeform: Shape 803">
                <a:extLst>
                  <a:ext uri="{FF2B5EF4-FFF2-40B4-BE49-F238E27FC236}">
                    <a16:creationId xmlns:a16="http://schemas.microsoft.com/office/drawing/2014/main" id="{1D2E2441-97FE-4E08-96BC-ACC3C04D1D04}"/>
                  </a:ext>
                </a:extLst>
              </p:cNvPr>
              <p:cNvSpPr/>
              <p:nvPr/>
            </p:nvSpPr>
            <p:spPr>
              <a:xfrm>
                <a:off x="6409804" y="2276799"/>
                <a:ext cx="1075262" cy="1312908"/>
              </a:xfrm>
              <a:custGeom>
                <a:avLst/>
                <a:gdLst>
                  <a:gd name="connsiteX0" fmla="*/ 124702 w 1075262"/>
                  <a:gd name="connsiteY0" fmla="*/ 0 h 1312908"/>
                  <a:gd name="connsiteX1" fmla="*/ 952913 w 1075262"/>
                  <a:gd name="connsiteY1" fmla="*/ 0 h 1312908"/>
                  <a:gd name="connsiteX2" fmla="*/ 1075262 w 1075262"/>
                  <a:gd name="connsiteY2" fmla="*/ 125225 h 1312908"/>
                  <a:gd name="connsiteX3" fmla="*/ 1075262 w 1075262"/>
                  <a:gd name="connsiteY3" fmla="*/ 1207665 h 1312908"/>
                  <a:gd name="connsiteX4" fmla="*/ 1075262 w 1075262"/>
                  <a:gd name="connsiteY4" fmla="*/ 1312908 h 1312908"/>
                  <a:gd name="connsiteX5" fmla="*/ 0 w 1075262"/>
                  <a:gd name="connsiteY5" fmla="*/ 1312908 h 1312908"/>
                  <a:gd name="connsiteX6" fmla="*/ 0 w 1075262"/>
                  <a:gd name="connsiteY6" fmla="*/ 1274696 h 1312908"/>
                  <a:gd name="connsiteX7" fmla="*/ 0 w 1075262"/>
                  <a:gd name="connsiteY7" fmla="*/ 125225 h 1312908"/>
                  <a:gd name="connsiteX8" fmla="*/ 124702 w 1075262"/>
                  <a:gd name="connsiteY8"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5262" h="1312908">
                    <a:moveTo>
                      <a:pt x="124702" y="0"/>
                    </a:moveTo>
                    <a:cubicBezTo>
                      <a:pt x="124702" y="0"/>
                      <a:pt x="124702" y="0"/>
                      <a:pt x="952913" y="0"/>
                    </a:cubicBezTo>
                    <a:cubicBezTo>
                      <a:pt x="1021146" y="0"/>
                      <a:pt x="1075262" y="56706"/>
                      <a:pt x="1075262" y="125225"/>
                    </a:cubicBezTo>
                    <a:cubicBezTo>
                      <a:pt x="1075262" y="125225"/>
                      <a:pt x="1075262" y="125225"/>
                      <a:pt x="1075262" y="1207665"/>
                    </a:cubicBezTo>
                    <a:lnTo>
                      <a:pt x="1075262" y="1312908"/>
                    </a:lnTo>
                    <a:lnTo>
                      <a:pt x="0" y="1312908"/>
                    </a:lnTo>
                    <a:lnTo>
                      <a:pt x="0" y="1274696"/>
                    </a:lnTo>
                    <a:cubicBezTo>
                      <a:pt x="0" y="1110486"/>
                      <a:pt x="0" y="782065"/>
                      <a:pt x="0" y="125225"/>
                    </a:cubicBezTo>
                    <a:cubicBezTo>
                      <a:pt x="0" y="56706"/>
                      <a:pt x="54116" y="0"/>
                      <a:pt x="124702"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808" name="Freeform: Shape 807">
                <a:extLst>
                  <a:ext uri="{FF2B5EF4-FFF2-40B4-BE49-F238E27FC236}">
                    <a16:creationId xmlns:a16="http://schemas.microsoft.com/office/drawing/2014/main" id="{16F19902-B766-4310-BDBB-BB613A7FA5AD}"/>
                  </a:ext>
                </a:extLst>
              </p:cNvPr>
              <p:cNvSpPr/>
              <p:nvPr/>
            </p:nvSpPr>
            <p:spPr>
              <a:xfrm flipH="1">
                <a:off x="7200560" y="2276799"/>
                <a:ext cx="284506" cy="1312908"/>
              </a:xfrm>
              <a:custGeom>
                <a:avLst/>
                <a:gdLst>
                  <a:gd name="connsiteX0" fmla="*/ 122349 w 284506"/>
                  <a:gd name="connsiteY0" fmla="*/ 0 h 1312908"/>
                  <a:gd name="connsiteX1" fmla="*/ 268135 w 284506"/>
                  <a:gd name="connsiteY1" fmla="*/ 0 h 1312908"/>
                  <a:gd name="connsiteX2" fmla="*/ 284506 w 284506"/>
                  <a:gd name="connsiteY2" fmla="*/ 0 h 1312908"/>
                  <a:gd name="connsiteX3" fmla="*/ 159760 w 284506"/>
                  <a:gd name="connsiteY3" fmla="*/ 125225 h 1312908"/>
                  <a:gd name="connsiteX4" fmla="*/ 159760 w 284506"/>
                  <a:gd name="connsiteY4" fmla="*/ 1289168 h 1312908"/>
                  <a:gd name="connsiteX5" fmla="*/ 159760 w 284506"/>
                  <a:gd name="connsiteY5" fmla="*/ 1312908 h 1312908"/>
                  <a:gd name="connsiteX6" fmla="*/ 0 w 284506"/>
                  <a:gd name="connsiteY6" fmla="*/ 1312908 h 1312908"/>
                  <a:gd name="connsiteX7" fmla="*/ 0 w 284506"/>
                  <a:gd name="connsiteY7" fmla="*/ 1207665 h 1312908"/>
                  <a:gd name="connsiteX8" fmla="*/ 0 w 284506"/>
                  <a:gd name="connsiteY8" fmla="*/ 125225 h 1312908"/>
                  <a:gd name="connsiteX9" fmla="*/ 122349 w 284506"/>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506" h="1312908">
                    <a:moveTo>
                      <a:pt x="122349" y="0"/>
                    </a:moveTo>
                    <a:cubicBezTo>
                      <a:pt x="174112" y="0"/>
                      <a:pt x="222640" y="0"/>
                      <a:pt x="268135" y="0"/>
                    </a:cubicBezTo>
                    <a:lnTo>
                      <a:pt x="284506" y="0"/>
                    </a:lnTo>
                    <a:cubicBezTo>
                      <a:pt x="216249" y="0"/>
                      <a:pt x="159760" y="56706"/>
                      <a:pt x="159760" y="125225"/>
                    </a:cubicBezTo>
                    <a:cubicBezTo>
                      <a:pt x="159760" y="790335"/>
                      <a:pt x="159760" y="1122890"/>
                      <a:pt x="159760" y="1289168"/>
                    </a:cubicBezTo>
                    <a:lnTo>
                      <a:pt x="159760" y="1312908"/>
                    </a:lnTo>
                    <a:lnTo>
                      <a:pt x="0" y="1312908"/>
                    </a:lnTo>
                    <a:lnTo>
                      <a:pt x="0" y="1207665"/>
                    </a:lnTo>
                    <a:cubicBezTo>
                      <a:pt x="0" y="125225"/>
                      <a:pt x="0" y="125225"/>
                      <a:pt x="0" y="125225"/>
                    </a:cubicBezTo>
                    <a:cubicBezTo>
                      <a:pt x="0" y="56706"/>
                      <a:pt x="54116" y="0"/>
                      <a:pt x="122349"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sp>
          <p:nvSpPr>
            <p:cNvPr id="468" name="Freeform 269">
              <a:extLst>
                <a:ext uri="{FF2B5EF4-FFF2-40B4-BE49-F238E27FC236}">
                  <a16:creationId xmlns:a16="http://schemas.microsoft.com/office/drawing/2014/main" id="{E6A25C55-2367-4B74-B2F5-A8F8A6F946A2}"/>
                </a:ext>
              </a:extLst>
            </p:cNvPr>
            <p:cNvSpPr>
              <a:spLocks/>
            </p:cNvSpPr>
            <p:nvPr/>
          </p:nvSpPr>
          <p:spPr bwMode="auto">
            <a:xfrm>
              <a:off x="6924772" y="4970153"/>
              <a:ext cx="1122445" cy="654996"/>
            </a:xfrm>
            <a:custGeom>
              <a:avLst/>
              <a:gdLst>
                <a:gd name="T0" fmla="*/ 790 w 790"/>
                <a:gd name="T1" fmla="*/ 0 h 461"/>
                <a:gd name="T2" fmla="*/ 530 w 790"/>
                <a:gd name="T3" fmla="*/ 0 h 461"/>
                <a:gd name="T4" fmla="*/ 582 w 790"/>
                <a:gd name="T5" fmla="*/ 150 h 461"/>
                <a:gd name="T6" fmla="*/ 52 w 790"/>
                <a:gd name="T7" fmla="*/ 150 h 461"/>
                <a:gd name="T8" fmla="*/ 0 w 790"/>
                <a:gd name="T9" fmla="*/ 29 h 461"/>
                <a:gd name="T10" fmla="*/ 0 w 790"/>
                <a:gd name="T11" fmla="*/ 369 h 461"/>
                <a:gd name="T12" fmla="*/ 110 w 790"/>
                <a:gd name="T13" fmla="*/ 382 h 461"/>
                <a:gd name="T14" fmla="*/ 156 w 790"/>
                <a:gd name="T15" fmla="*/ 382 h 461"/>
                <a:gd name="T16" fmla="*/ 164 w 790"/>
                <a:gd name="T17" fmla="*/ 382 h 461"/>
                <a:gd name="T18" fmla="*/ 164 w 790"/>
                <a:gd name="T19" fmla="*/ 388 h 461"/>
                <a:gd name="T20" fmla="*/ 790 w 790"/>
                <a:gd name="T21" fmla="*/ 461 h 461"/>
                <a:gd name="T22" fmla="*/ 790 w 790"/>
                <a:gd name="T23"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0" h="461">
                  <a:moveTo>
                    <a:pt x="790" y="0"/>
                  </a:moveTo>
                  <a:lnTo>
                    <a:pt x="530" y="0"/>
                  </a:lnTo>
                  <a:lnTo>
                    <a:pt x="582" y="150"/>
                  </a:lnTo>
                  <a:lnTo>
                    <a:pt x="52" y="150"/>
                  </a:lnTo>
                  <a:lnTo>
                    <a:pt x="0" y="29"/>
                  </a:lnTo>
                  <a:lnTo>
                    <a:pt x="0" y="369"/>
                  </a:lnTo>
                  <a:lnTo>
                    <a:pt x="110" y="382"/>
                  </a:lnTo>
                  <a:lnTo>
                    <a:pt x="156" y="382"/>
                  </a:lnTo>
                  <a:lnTo>
                    <a:pt x="164" y="382"/>
                  </a:lnTo>
                  <a:lnTo>
                    <a:pt x="164" y="388"/>
                  </a:lnTo>
                  <a:lnTo>
                    <a:pt x="790" y="461"/>
                  </a:lnTo>
                  <a:lnTo>
                    <a:pt x="7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9" name="Freeform 271">
              <a:extLst>
                <a:ext uri="{FF2B5EF4-FFF2-40B4-BE49-F238E27FC236}">
                  <a16:creationId xmlns:a16="http://schemas.microsoft.com/office/drawing/2014/main" id="{E316B320-3B03-4842-B216-130400E87668}"/>
                </a:ext>
              </a:extLst>
            </p:cNvPr>
            <p:cNvSpPr>
              <a:spLocks/>
            </p:cNvSpPr>
            <p:nvPr/>
          </p:nvSpPr>
          <p:spPr bwMode="auto">
            <a:xfrm>
              <a:off x="6919089" y="5002832"/>
              <a:ext cx="5683" cy="491602"/>
            </a:xfrm>
            <a:custGeom>
              <a:avLst/>
              <a:gdLst>
                <a:gd name="T0" fmla="*/ 0 w 4"/>
                <a:gd name="T1" fmla="*/ 0 h 346"/>
                <a:gd name="T2" fmla="*/ 0 w 4"/>
                <a:gd name="T3" fmla="*/ 344 h 346"/>
                <a:gd name="T4" fmla="*/ 4 w 4"/>
                <a:gd name="T5" fmla="*/ 346 h 346"/>
                <a:gd name="T6" fmla="*/ 4 w 4"/>
                <a:gd name="T7" fmla="*/ 6 h 346"/>
                <a:gd name="T8" fmla="*/ 0 w 4"/>
                <a:gd name="T9" fmla="*/ 0 h 346"/>
              </a:gdLst>
              <a:ahLst/>
              <a:cxnLst>
                <a:cxn ang="0">
                  <a:pos x="T0" y="T1"/>
                </a:cxn>
                <a:cxn ang="0">
                  <a:pos x="T2" y="T3"/>
                </a:cxn>
                <a:cxn ang="0">
                  <a:pos x="T4" y="T5"/>
                </a:cxn>
                <a:cxn ang="0">
                  <a:pos x="T6" y="T7"/>
                </a:cxn>
                <a:cxn ang="0">
                  <a:pos x="T8" y="T9"/>
                </a:cxn>
              </a:cxnLst>
              <a:rect l="0" t="0" r="r" b="b"/>
              <a:pathLst>
                <a:path w="4" h="346">
                  <a:moveTo>
                    <a:pt x="0" y="0"/>
                  </a:moveTo>
                  <a:lnTo>
                    <a:pt x="0" y="344"/>
                  </a:lnTo>
                  <a:lnTo>
                    <a:pt x="4" y="346"/>
                  </a:lnTo>
                  <a:lnTo>
                    <a:pt x="4"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0" name="Freeform 272">
              <a:extLst>
                <a:ext uri="{FF2B5EF4-FFF2-40B4-BE49-F238E27FC236}">
                  <a16:creationId xmlns:a16="http://schemas.microsoft.com/office/drawing/2014/main" id="{7684F20F-F39E-4977-A44E-589F5CFB1124}"/>
                </a:ext>
              </a:extLst>
            </p:cNvPr>
            <p:cNvSpPr>
              <a:spLocks/>
            </p:cNvSpPr>
            <p:nvPr/>
          </p:nvSpPr>
          <p:spPr bwMode="auto">
            <a:xfrm>
              <a:off x="8069950" y="4945999"/>
              <a:ext cx="0" cy="704724"/>
            </a:xfrm>
            <a:custGeom>
              <a:avLst/>
              <a:gdLst>
                <a:gd name="T0" fmla="*/ 0 h 238"/>
                <a:gd name="T1" fmla="*/ 0 h 238"/>
                <a:gd name="T2" fmla="*/ 236 h 238"/>
                <a:gd name="T3" fmla="*/ 238 h 238"/>
                <a:gd name="T4" fmla="*/ 238 h 238"/>
                <a:gd name="T5" fmla="*/ 0 h 238"/>
              </a:gdLst>
              <a:ahLst/>
              <a:cxnLst>
                <a:cxn ang="0">
                  <a:pos x="0" y="T0"/>
                </a:cxn>
                <a:cxn ang="0">
                  <a:pos x="0" y="T1"/>
                </a:cxn>
                <a:cxn ang="0">
                  <a:pos x="0" y="T2"/>
                </a:cxn>
                <a:cxn ang="0">
                  <a:pos x="0" y="T3"/>
                </a:cxn>
                <a:cxn ang="0">
                  <a:pos x="0" y="T4"/>
                </a:cxn>
                <a:cxn ang="0">
                  <a:pos x="0" y="T5"/>
                </a:cxn>
              </a:cxnLst>
              <a:rect l="0" t="0" r="r" b="b"/>
              <a:pathLst>
                <a:path h="238">
                  <a:moveTo>
                    <a:pt x="0" y="0"/>
                  </a:moveTo>
                  <a:cubicBezTo>
                    <a:pt x="0" y="0"/>
                    <a:pt x="0" y="0"/>
                    <a:pt x="0" y="0"/>
                  </a:cubicBezTo>
                  <a:cubicBezTo>
                    <a:pt x="0" y="236"/>
                    <a:pt x="0" y="236"/>
                    <a:pt x="0" y="236"/>
                  </a:cubicBezTo>
                  <a:cubicBezTo>
                    <a:pt x="0" y="237"/>
                    <a:pt x="0" y="237"/>
                    <a:pt x="0" y="238"/>
                  </a:cubicBezTo>
                  <a:cubicBezTo>
                    <a:pt x="0" y="238"/>
                    <a:pt x="0" y="238"/>
                    <a:pt x="0" y="238"/>
                  </a:cubicBezTo>
                  <a:cubicBezTo>
                    <a:pt x="0" y="0"/>
                    <a:pt x="0" y="0"/>
                    <a:pt x="0" y="0"/>
                  </a:cubicBezTo>
                </a:path>
              </a:pathLst>
            </a:custGeom>
            <a:solidFill>
              <a:srgbClr val="C7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1" name="Freeform 276">
              <a:extLst>
                <a:ext uri="{FF2B5EF4-FFF2-40B4-BE49-F238E27FC236}">
                  <a16:creationId xmlns:a16="http://schemas.microsoft.com/office/drawing/2014/main" id="{36228C00-0002-4208-B711-20DC09D4A65A}"/>
                </a:ext>
              </a:extLst>
            </p:cNvPr>
            <p:cNvSpPr>
              <a:spLocks/>
            </p:cNvSpPr>
            <p:nvPr/>
          </p:nvSpPr>
          <p:spPr bwMode="auto">
            <a:xfrm>
              <a:off x="6896356" y="4945999"/>
              <a:ext cx="2841" cy="569748"/>
            </a:xfrm>
            <a:custGeom>
              <a:avLst/>
              <a:gdLst>
                <a:gd name="T0" fmla="*/ 0 w 2"/>
                <a:gd name="T1" fmla="*/ 0 h 401"/>
                <a:gd name="T2" fmla="*/ 0 w 2"/>
                <a:gd name="T3" fmla="*/ 401 h 401"/>
                <a:gd name="T4" fmla="*/ 2 w 2"/>
                <a:gd name="T5" fmla="*/ 401 h 401"/>
                <a:gd name="T6" fmla="*/ 2 w 2"/>
                <a:gd name="T7" fmla="*/ 5 h 401"/>
                <a:gd name="T8" fmla="*/ 0 w 2"/>
                <a:gd name="T9" fmla="*/ 0 h 401"/>
              </a:gdLst>
              <a:ahLst/>
              <a:cxnLst>
                <a:cxn ang="0">
                  <a:pos x="T0" y="T1"/>
                </a:cxn>
                <a:cxn ang="0">
                  <a:pos x="T2" y="T3"/>
                </a:cxn>
                <a:cxn ang="0">
                  <a:pos x="T4" y="T5"/>
                </a:cxn>
                <a:cxn ang="0">
                  <a:pos x="T6" y="T7"/>
                </a:cxn>
                <a:cxn ang="0">
                  <a:pos x="T8" y="T9"/>
                </a:cxn>
              </a:cxnLst>
              <a:rect l="0" t="0" r="r" b="b"/>
              <a:pathLst>
                <a:path w="2" h="401">
                  <a:moveTo>
                    <a:pt x="0" y="0"/>
                  </a:moveTo>
                  <a:lnTo>
                    <a:pt x="0" y="401"/>
                  </a:lnTo>
                  <a:lnTo>
                    <a:pt x="2" y="401"/>
                  </a:lnTo>
                  <a:lnTo>
                    <a:pt x="2"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2" name="Freeform 280">
              <a:extLst>
                <a:ext uri="{FF2B5EF4-FFF2-40B4-BE49-F238E27FC236}">
                  <a16:creationId xmlns:a16="http://schemas.microsoft.com/office/drawing/2014/main" id="{9A0500E4-B13B-4A0D-9D28-770A73B8848C}"/>
                </a:ext>
              </a:extLst>
            </p:cNvPr>
            <p:cNvSpPr>
              <a:spLocks/>
            </p:cNvSpPr>
            <p:nvPr/>
          </p:nvSpPr>
          <p:spPr bwMode="auto">
            <a:xfrm>
              <a:off x="6924772" y="5494434"/>
              <a:ext cx="156290" cy="26995"/>
            </a:xfrm>
            <a:custGeom>
              <a:avLst/>
              <a:gdLst>
                <a:gd name="T0" fmla="*/ 0 w 110"/>
                <a:gd name="T1" fmla="*/ 0 h 19"/>
                <a:gd name="T2" fmla="*/ 0 w 110"/>
                <a:gd name="T3" fmla="*/ 17 h 19"/>
                <a:gd name="T4" fmla="*/ 21 w 110"/>
                <a:gd name="T5" fmla="*/ 19 h 19"/>
                <a:gd name="T6" fmla="*/ 88 w 110"/>
                <a:gd name="T7" fmla="*/ 10 h 19"/>
                <a:gd name="T8" fmla="*/ 110 w 110"/>
                <a:gd name="T9" fmla="*/ 13 h 19"/>
                <a:gd name="T10" fmla="*/ 0 w 110"/>
                <a:gd name="T11" fmla="*/ 0 h 19"/>
              </a:gdLst>
              <a:ahLst/>
              <a:cxnLst>
                <a:cxn ang="0">
                  <a:pos x="T0" y="T1"/>
                </a:cxn>
                <a:cxn ang="0">
                  <a:pos x="T2" y="T3"/>
                </a:cxn>
                <a:cxn ang="0">
                  <a:pos x="T4" y="T5"/>
                </a:cxn>
                <a:cxn ang="0">
                  <a:pos x="T6" y="T7"/>
                </a:cxn>
                <a:cxn ang="0">
                  <a:pos x="T8" y="T9"/>
                </a:cxn>
                <a:cxn ang="0">
                  <a:pos x="T10" y="T11"/>
                </a:cxn>
              </a:cxnLst>
              <a:rect l="0" t="0" r="r" b="b"/>
              <a:pathLst>
                <a:path w="110" h="19">
                  <a:moveTo>
                    <a:pt x="0" y="0"/>
                  </a:moveTo>
                  <a:lnTo>
                    <a:pt x="0" y="17"/>
                  </a:lnTo>
                  <a:lnTo>
                    <a:pt x="21" y="19"/>
                  </a:lnTo>
                  <a:lnTo>
                    <a:pt x="88" y="10"/>
                  </a:lnTo>
                  <a:lnTo>
                    <a:pt x="110"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3" name="Freeform 286">
              <a:extLst>
                <a:ext uri="{FF2B5EF4-FFF2-40B4-BE49-F238E27FC236}">
                  <a16:creationId xmlns:a16="http://schemas.microsoft.com/office/drawing/2014/main" id="{FAC161D4-AED1-4A9E-BA91-F86EA51E71CC}"/>
                </a:ext>
              </a:extLst>
            </p:cNvPr>
            <p:cNvSpPr>
              <a:spLocks/>
            </p:cNvSpPr>
            <p:nvPr/>
          </p:nvSpPr>
          <p:spPr bwMode="auto">
            <a:xfrm>
              <a:off x="6924772" y="5532797"/>
              <a:ext cx="207440" cy="289847"/>
            </a:xfrm>
            <a:custGeom>
              <a:avLst/>
              <a:gdLst>
                <a:gd name="T0" fmla="*/ 88 w 146"/>
                <a:gd name="T1" fmla="*/ 0 h 204"/>
                <a:gd name="T2" fmla="*/ 0 w 146"/>
                <a:gd name="T3" fmla="*/ 11 h 204"/>
                <a:gd name="T4" fmla="*/ 0 w 146"/>
                <a:gd name="T5" fmla="*/ 204 h 204"/>
                <a:gd name="T6" fmla="*/ 129 w 146"/>
                <a:gd name="T7" fmla="*/ 204 h 204"/>
                <a:gd name="T8" fmla="*/ 146 w 146"/>
                <a:gd name="T9" fmla="*/ 6 h 204"/>
                <a:gd name="T10" fmla="*/ 108 w 146"/>
                <a:gd name="T11" fmla="*/ 2 h 204"/>
                <a:gd name="T12" fmla="*/ 88 w 146"/>
                <a:gd name="T13" fmla="*/ 0 h 204"/>
              </a:gdLst>
              <a:ahLst/>
              <a:cxnLst>
                <a:cxn ang="0">
                  <a:pos x="T0" y="T1"/>
                </a:cxn>
                <a:cxn ang="0">
                  <a:pos x="T2" y="T3"/>
                </a:cxn>
                <a:cxn ang="0">
                  <a:pos x="T4" y="T5"/>
                </a:cxn>
                <a:cxn ang="0">
                  <a:pos x="T6" y="T7"/>
                </a:cxn>
                <a:cxn ang="0">
                  <a:pos x="T8" y="T9"/>
                </a:cxn>
                <a:cxn ang="0">
                  <a:pos x="T10" y="T11"/>
                </a:cxn>
                <a:cxn ang="0">
                  <a:pos x="T12" y="T13"/>
                </a:cxn>
              </a:cxnLst>
              <a:rect l="0" t="0" r="r" b="b"/>
              <a:pathLst>
                <a:path w="146" h="204">
                  <a:moveTo>
                    <a:pt x="88" y="0"/>
                  </a:moveTo>
                  <a:lnTo>
                    <a:pt x="0" y="11"/>
                  </a:lnTo>
                  <a:lnTo>
                    <a:pt x="0" y="204"/>
                  </a:lnTo>
                  <a:lnTo>
                    <a:pt x="129" y="204"/>
                  </a:lnTo>
                  <a:lnTo>
                    <a:pt x="146" y="6"/>
                  </a:lnTo>
                  <a:lnTo>
                    <a:pt x="108" y="2"/>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4" name="Freeform 289">
              <a:extLst>
                <a:ext uri="{FF2B5EF4-FFF2-40B4-BE49-F238E27FC236}">
                  <a16:creationId xmlns:a16="http://schemas.microsoft.com/office/drawing/2014/main" id="{6E25A13D-43C1-43B2-9C04-F1476F4830B7}"/>
                </a:ext>
              </a:extLst>
            </p:cNvPr>
            <p:cNvSpPr>
              <a:spLocks/>
            </p:cNvSpPr>
            <p:nvPr/>
          </p:nvSpPr>
          <p:spPr bwMode="auto">
            <a:xfrm>
              <a:off x="7078221" y="5535638"/>
              <a:ext cx="53991" cy="5683"/>
            </a:xfrm>
            <a:custGeom>
              <a:avLst/>
              <a:gdLst>
                <a:gd name="T0" fmla="*/ 0 w 38"/>
                <a:gd name="T1" fmla="*/ 0 h 4"/>
                <a:gd name="T2" fmla="*/ 38 w 38"/>
                <a:gd name="T3" fmla="*/ 4 h 4"/>
                <a:gd name="T4" fmla="*/ 38 w 38"/>
                <a:gd name="T5" fmla="*/ 0 h 4"/>
                <a:gd name="T6" fmla="*/ 0 w 38"/>
                <a:gd name="T7" fmla="*/ 0 h 4"/>
              </a:gdLst>
              <a:ahLst/>
              <a:cxnLst>
                <a:cxn ang="0">
                  <a:pos x="T0" y="T1"/>
                </a:cxn>
                <a:cxn ang="0">
                  <a:pos x="T2" y="T3"/>
                </a:cxn>
                <a:cxn ang="0">
                  <a:pos x="T4" y="T5"/>
                </a:cxn>
                <a:cxn ang="0">
                  <a:pos x="T6" y="T7"/>
                </a:cxn>
              </a:cxnLst>
              <a:rect l="0" t="0" r="r" b="b"/>
              <a:pathLst>
                <a:path w="38" h="4">
                  <a:moveTo>
                    <a:pt x="0" y="0"/>
                  </a:moveTo>
                  <a:lnTo>
                    <a:pt x="38" y="4"/>
                  </a:lnTo>
                  <a:lnTo>
                    <a:pt x="38" y="0"/>
                  </a:lnTo>
                  <a:lnTo>
                    <a:pt x="0" y="0"/>
                  </a:lnTo>
                  <a:close/>
                </a:path>
              </a:pathLst>
            </a:custGeom>
            <a:solidFill>
              <a:srgbClr val="B5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5" name="Freeform 290">
              <a:extLst>
                <a:ext uri="{FF2B5EF4-FFF2-40B4-BE49-F238E27FC236}">
                  <a16:creationId xmlns:a16="http://schemas.microsoft.com/office/drawing/2014/main" id="{F2922427-E80E-4952-8EF1-72A791DEF54C}"/>
                </a:ext>
              </a:extLst>
            </p:cNvPr>
            <p:cNvSpPr>
              <a:spLocks/>
            </p:cNvSpPr>
            <p:nvPr/>
          </p:nvSpPr>
          <p:spPr bwMode="auto">
            <a:xfrm>
              <a:off x="7078221" y="5535638"/>
              <a:ext cx="53991" cy="5683"/>
            </a:xfrm>
            <a:custGeom>
              <a:avLst/>
              <a:gdLst>
                <a:gd name="T0" fmla="*/ 0 w 38"/>
                <a:gd name="T1" fmla="*/ 0 h 4"/>
                <a:gd name="T2" fmla="*/ 38 w 38"/>
                <a:gd name="T3" fmla="*/ 4 h 4"/>
                <a:gd name="T4" fmla="*/ 38 w 38"/>
                <a:gd name="T5" fmla="*/ 0 h 4"/>
                <a:gd name="T6" fmla="*/ 0 w 38"/>
                <a:gd name="T7" fmla="*/ 0 h 4"/>
              </a:gdLst>
              <a:ahLst/>
              <a:cxnLst>
                <a:cxn ang="0">
                  <a:pos x="T0" y="T1"/>
                </a:cxn>
                <a:cxn ang="0">
                  <a:pos x="T2" y="T3"/>
                </a:cxn>
                <a:cxn ang="0">
                  <a:pos x="T4" y="T5"/>
                </a:cxn>
                <a:cxn ang="0">
                  <a:pos x="T6" y="T7"/>
                </a:cxn>
              </a:cxnLst>
              <a:rect l="0" t="0" r="r" b="b"/>
              <a:pathLst>
                <a:path w="38" h="4">
                  <a:moveTo>
                    <a:pt x="0" y="0"/>
                  </a:moveTo>
                  <a:lnTo>
                    <a:pt x="38" y="4"/>
                  </a:lnTo>
                  <a:lnTo>
                    <a:pt x="3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6" name="Freeform 297">
              <a:extLst>
                <a:ext uri="{FF2B5EF4-FFF2-40B4-BE49-F238E27FC236}">
                  <a16:creationId xmlns:a16="http://schemas.microsoft.com/office/drawing/2014/main" id="{116B07EF-AD37-42D7-8E61-538D872450BE}"/>
                </a:ext>
              </a:extLst>
            </p:cNvPr>
            <p:cNvSpPr>
              <a:spLocks/>
            </p:cNvSpPr>
            <p:nvPr/>
          </p:nvSpPr>
          <p:spPr bwMode="auto">
            <a:xfrm>
              <a:off x="7081062" y="5512905"/>
              <a:ext cx="76725" cy="8525"/>
            </a:xfrm>
            <a:custGeom>
              <a:avLst/>
              <a:gdLst>
                <a:gd name="T0" fmla="*/ 0 w 54"/>
                <a:gd name="T1" fmla="*/ 0 h 6"/>
                <a:gd name="T2" fmla="*/ 46 w 54"/>
                <a:gd name="T3" fmla="*/ 4 h 6"/>
                <a:gd name="T4" fmla="*/ 46 w 54"/>
                <a:gd name="T5" fmla="*/ 0 h 6"/>
                <a:gd name="T6" fmla="*/ 46 w 54"/>
                <a:gd name="T7" fmla="*/ 4 h 6"/>
                <a:gd name="T8" fmla="*/ 54 w 54"/>
                <a:gd name="T9" fmla="*/ 6 h 6"/>
                <a:gd name="T10" fmla="*/ 54 w 54"/>
                <a:gd name="T11" fmla="*/ 0 h 6"/>
                <a:gd name="T12" fmla="*/ 46 w 54"/>
                <a:gd name="T13" fmla="*/ 0 h 6"/>
                <a:gd name="T14" fmla="*/ 0 w 54"/>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6">
                  <a:moveTo>
                    <a:pt x="0" y="0"/>
                  </a:moveTo>
                  <a:lnTo>
                    <a:pt x="46" y="4"/>
                  </a:lnTo>
                  <a:lnTo>
                    <a:pt x="46" y="0"/>
                  </a:lnTo>
                  <a:lnTo>
                    <a:pt x="46" y="4"/>
                  </a:lnTo>
                  <a:lnTo>
                    <a:pt x="54" y="6"/>
                  </a:lnTo>
                  <a:lnTo>
                    <a:pt x="54" y="0"/>
                  </a:lnTo>
                  <a:lnTo>
                    <a:pt x="46" y="0"/>
                  </a:lnTo>
                  <a:lnTo>
                    <a:pt x="0" y="0"/>
                  </a:lnTo>
                  <a:close/>
                </a:path>
              </a:pathLst>
            </a:custGeom>
            <a:solidFill>
              <a:srgbClr val="B5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7" name="Freeform 301">
              <a:extLst>
                <a:ext uri="{FF2B5EF4-FFF2-40B4-BE49-F238E27FC236}">
                  <a16:creationId xmlns:a16="http://schemas.microsoft.com/office/drawing/2014/main" id="{5B29EE13-34ED-460C-8E63-A487E18415F1}"/>
                </a:ext>
              </a:extLst>
            </p:cNvPr>
            <p:cNvSpPr>
              <a:spLocks/>
            </p:cNvSpPr>
            <p:nvPr/>
          </p:nvSpPr>
          <p:spPr bwMode="auto">
            <a:xfrm>
              <a:off x="6367813" y="4221384"/>
              <a:ext cx="870961" cy="598164"/>
            </a:xfrm>
            <a:custGeom>
              <a:avLst/>
              <a:gdLst>
                <a:gd name="T0" fmla="*/ 15 w 295"/>
                <a:gd name="T1" fmla="*/ 191 h 202"/>
                <a:gd name="T2" fmla="*/ 52 w 295"/>
                <a:gd name="T3" fmla="*/ 195 h 202"/>
                <a:gd name="T4" fmla="*/ 275 w 295"/>
                <a:gd name="T5" fmla="*/ 63 h 202"/>
                <a:gd name="T6" fmla="*/ 287 w 295"/>
                <a:gd name="T7" fmla="*/ 20 h 202"/>
                <a:gd name="T8" fmla="*/ 244 w 295"/>
                <a:gd name="T9" fmla="*/ 9 h 202"/>
                <a:gd name="T10" fmla="*/ 20 w 295"/>
                <a:gd name="T11" fmla="*/ 141 h 202"/>
                <a:gd name="T12" fmla="*/ 9 w 295"/>
                <a:gd name="T13" fmla="*/ 183 h 202"/>
                <a:gd name="T14" fmla="*/ 15 w 295"/>
                <a:gd name="T15" fmla="*/ 191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 h="202">
                  <a:moveTo>
                    <a:pt x="15" y="191"/>
                  </a:moveTo>
                  <a:cubicBezTo>
                    <a:pt x="25" y="200"/>
                    <a:pt x="40" y="202"/>
                    <a:pt x="52" y="195"/>
                  </a:cubicBezTo>
                  <a:cubicBezTo>
                    <a:pt x="275" y="63"/>
                    <a:pt x="275" y="63"/>
                    <a:pt x="275" y="63"/>
                  </a:cubicBezTo>
                  <a:cubicBezTo>
                    <a:pt x="290" y="54"/>
                    <a:pt x="295" y="35"/>
                    <a:pt x="287" y="20"/>
                  </a:cubicBezTo>
                  <a:cubicBezTo>
                    <a:pt x="278" y="5"/>
                    <a:pt x="259" y="0"/>
                    <a:pt x="244" y="9"/>
                  </a:cubicBezTo>
                  <a:cubicBezTo>
                    <a:pt x="20" y="141"/>
                    <a:pt x="20" y="141"/>
                    <a:pt x="20" y="141"/>
                  </a:cubicBezTo>
                  <a:cubicBezTo>
                    <a:pt x="5" y="149"/>
                    <a:pt x="0" y="169"/>
                    <a:pt x="9" y="183"/>
                  </a:cubicBezTo>
                  <a:cubicBezTo>
                    <a:pt x="10" y="186"/>
                    <a:pt x="13" y="189"/>
                    <a:pt x="15" y="191"/>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8" name="Freeform 302">
              <a:extLst>
                <a:ext uri="{FF2B5EF4-FFF2-40B4-BE49-F238E27FC236}">
                  <a16:creationId xmlns:a16="http://schemas.microsoft.com/office/drawing/2014/main" id="{E16A90D3-2FFE-492A-9EDC-107AAE4EFD70}"/>
                </a:ext>
              </a:extLst>
            </p:cNvPr>
            <p:cNvSpPr>
              <a:spLocks/>
            </p:cNvSpPr>
            <p:nvPr/>
          </p:nvSpPr>
          <p:spPr bwMode="auto">
            <a:xfrm>
              <a:off x="6367813" y="4224226"/>
              <a:ext cx="870961" cy="598164"/>
            </a:xfrm>
            <a:custGeom>
              <a:avLst/>
              <a:gdLst>
                <a:gd name="T0" fmla="*/ 15 w 295"/>
                <a:gd name="T1" fmla="*/ 190 h 202"/>
                <a:gd name="T2" fmla="*/ 12 w 295"/>
                <a:gd name="T3" fmla="*/ 193 h 202"/>
                <a:gd name="T4" fmla="*/ 36 w 295"/>
                <a:gd name="T5" fmla="*/ 202 h 202"/>
                <a:gd name="T6" fmla="*/ 54 w 295"/>
                <a:gd name="T7" fmla="*/ 197 h 202"/>
                <a:gd name="T8" fmla="*/ 277 w 295"/>
                <a:gd name="T9" fmla="*/ 65 h 202"/>
                <a:gd name="T10" fmla="*/ 295 w 295"/>
                <a:gd name="T11" fmla="*/ 35 h 202"/>
                <a:gd name="T12" fmla="*/ 290 w 295"/>
                <a:gd name="T13" fmla="*/ 17 h 202"/>
                <a:gd name="T14" fmla="*/ 259 w 295"/>
                <a:gd name="T15" fmla="*/ 0 h 202"/>
                <a:gd name="T16" fmla="*/ 242 w 295"/>
                <a:gd name="T17" fmla="*/ 4 h 202"/>
                <a:gd name="T18" fmla="*/ 18 w 295"/>
                <a:gd name="T19" fmla="*/ 136 h 202"/>
                <a:gd name="T20" fmla="*/ 0 w 295"/>
                <a:gd name="T21" fmla="*/ 167 h 202"/>
                <a:gd name="T22" fmla="*/ 5 w 295"/>
                <a:gd name="T23" fmla="*/ 185 h 202"/>
                <a:gd name="T24" fmla="*/ 12 w 295"/>
                <a:gd name="T25" fmla="*/ 193 h 202"/>
                <a:gd name="T26" fmla="*/ 15 w 295"/>
                <a:gd name="T27" fmla="*/ 190 h 202"/>
                <a:gd name="T28" fmla="*/ 18 w 295"/>
                <a:gd name="T29" fmla="*/ 187 h 202"/>
                <a:gd name="T30" fmla="*/ 12 w 295"/>
                <a:gd name="T31" fmla="*/ 180 h 202"/>
                <a:gd name="T32" fmla="*/ 8 w 295"/>
                <a:gd name="T33" fmla="*/ 167 h 202"/>
                <a:gd name="T34" fmla="*/ 22 w 295"/>
                <a:gd name="T35" fmla="*/ 143 h 202"/>
                <a:gd name="T36" fmla="*/ 246 w 295"/>
                <a:gd name="T37" fmla="*/ 11 h 202"/>
                <a:gd name="T38" fmla="*/ 259 w 295"/>
                <a:gd name="T39" fmla="*/ 8 h 202"/>
                <a:gd name="T40" fmla="*/ 283 w 295"/>
                <a:gd name="T41" fmla="*/ 21 h 202"/>
                <a:gd name="T42" fmla="*/ 287 w 295"/>
                <a:gd name="T43" fmla="*/ 35 h 202"/>
                <a:gd name="T44" fmla="*/ 273 w 295"/>
                <a:gd name="T45" fmla="*/ 58 h 202"/>
                <a:gd name="T46" fmla="*/ 50 w 295"/>
                <a:gd name="T47" fmla="*/ 190 h 202"/>
                <a:gd name="T48" fmla="*/ 36 w 295"/>
                <a:gd name="T49" fmla="*/ 194 h 202"/>
                <a:gd name="T50" fmla="*/ 18 w 295"/>
                <a:gd name="T51" fmla="*/ 187 h 202"/>
                <a:gd name="T52" fmla="*/ 15 w 295"/>
                <a:gd name="T53" fmla="*/ 19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5" h="202">
                  <a:moveTo>
                    <a:pt x="15" y="190"/>
                  </a:moveTo>
                  <a:cubicBezTo>
                    <a:pt x="12" y="193"/>
                    <a:pt x="12" y="193"/>
                    <a:pt x="12" y="193"/>
                  </a:cubicBezTo>
                  <a:cubicBezTo>
                    <a:pt x="19" y="199"/>
                    <a:pt x="27" y="202"/>
                    <a:pt x="36" y="202"/>
                  </a:cubicBezTo>
                  <a:cubicBezTo>
                    <a:pt x="42" y="202"/>
                    <a:pt x="48" y="200"/>
                    <a:pt x="54" y="197"/>
                  </a:cubicBezTo>
                  <a:cubicBezTo>
                    <a:pt x="277" y="65"/>
                    <a:pt x="277" y="65"/>
                    <a:pt x="277" y="65"/>
                  </a:cubicBezTo>
                  <a:cubicBezTo>
                    <a:pt x="289" y="59"/>
                    <a:pt x="295" y="47"/>
                    <a:pt x="295" y="35"/>
                  </a:cubicBezTo>
                  <a:cubicBezTo>
                    <a:pt x="295" y="29"/>
                    <a:pt x="293" y="23"/>
                    <a:pt x="290" y="17"/>
                  </a:cubicBezTo>
                  <a:cubicBezTo>
                    <a:pt x="283" y="6"/>
                    <a:pt x="272" y="0"/>
                    <a:pt x="259" y="0"/>
                  </a:cubicBezTo>
                  <a:cubicBezTo>
                    <a:pt x="253" y="0"/>
                    <a:pt x="247" y="1"/>
                    <a:pt x="242" y="4"/>
                  </a:cubicBezTo>
                  <a:cubicBezTo>
                    <a:pt x="18" y="136"/>
                    <a:pt x="18" y="136"/>
                    <a:pt x="18" y="136"/>
                  </a:cubicBezTo>
                  <a:cubicBezTo>
                    <a:pt x="7" y="143"/>
                    <a:pt x="0" y="155"/>
                    <a:pt x="0" y="167"/>
                  </a:cubicBezTo>
                  <a:cubicBezTo>
                    <a:pt x="0" y="173"/>
                    <a:pt x="2" y="179"/>
                    <a:pt x="5" y="185"/>
                  </a:cubicBezTo>
                  <a:cubicBezTo>
                    <a:pt x="7" y="188"/>
                    <a:pt x="10" y="191"/>
                    <a:pt x="12" y="193"/>
                  </a:cubicBezTo>
                  <a:cubicBezTo>
                    <a:pt x="15" y="190"/>
                    <a:pt x="15" y="190"/>
                    <a:pt x="15" y="190"/>
                  </a:cubicBezTo>
                  <a:cubicBezTo>
                    <a:pt x="18" y="187"/>
                    <a:pt x="18" y="187"/>
                    <a:pt x="18" y="187"/>
                  </a:cubicBezTo>
                  <a:cubicBezTo>
                    <a:pt x="16" y="185"/>
                    <a:pt x="14" y="183"/>
                    <a:pt x="12" y="180"/>
                  </a:cubicBezTo>
                  <a:cubicBezTo>
                    <a:pt x="10" y="176"/>
                    <a:pt x="8" y="171"/>
                    <a:pt x="8" y="167"/>
                  </a:cubicBezTo>
                  <a:cubicBezTo>
                    <a:pt x="8" y="157"/>
                    <a:pt x="13" y="148"/>
                    <a:pt x="22" y="143"/>
                  </a:cubicBezTo>
                  <a:cubicBezTo>
                    <a:pt x="246" y="11"/>
                    <a:pt x="246" y="11"/>
                    <a:pt x="246" y="11"/>
                  </a:cubicBezTo>
                  <a:cubicBezTo>
                    <a:pt x="250" y="9"/>
                    <a:pt x="255" y="8"/>
                    <a:pt x="259" y="8"/>
                  </a:cubicBezTo>
                  <a:cubicBezTo>
                    <a:pt x="269" y="8"/>
                    <a:pt x="278" y="12"/>
                    <a:pt x="283" y="21"/>
                  </a:cubicBezTo>
                  <a:cubicBezTo>
                    <a:pt x="286" y="25"/>
                    <a:pt x="287" y="30"/>
                    <a:pt x="287" y="35"/>
                  </a:cubicBezTo>
                  <a:cubicBezTo>
                    <a:pt x="287" y="44"/>
                    <a:pt x="282" y="53"/>
                    <a:pt x="273" y="58"/>
                  </a:cubicBezTo>
                  <a:cubicBezTo>
                    <a:pt x="50" y="190"/>
                    <a:pt x="50" y="190"/>
                    <a:pt x="50" y="190"/>
                  </a:cubicBezTo>
                  <a:cubicBezTo>
                    <a:pt x="45" y="193"/>
                    <a:pt x="40" y="194"/>
                    <a:pt x="36" y="194"/>
                  </a:cubicBezTo>
                  <a:cubicBezTo>
                    <a:pt x="29" y="194"/>
                    <a:pt x="23" y="192"/>
                    <a:pt x="18" y="187"/>
                  </a:cubicBezTo>
                  <a:cubicBezTo>
                    <a:pt x="15" y="190"/>
                    <a:pt x="15" y="190"/>
                    <a:pt x="15" y="19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9" name="Freeform 304">
              <a:extLst>
                <a:ext uri="{FF2B5EF4-FFF2-40B4-BE49-F238E27FC236}">
                  <a16:creationId xmlns:a16="http://schemas.microsoft.com/office/drawing/2014/main" id="{D91CDCD8-6D63-4E2A-8496-AEDA6196DB83}"/>
                </a:ext>
              </a:extLst>
            </p:cNvPr>
            <p:cNvSpPr>
              <a:spLocks/>
            </p:cNvSpPr>
            <p:nvPr/>
          </p:nvSpPr>
          <p:spPr bwMode="auto">
            <a:xfrm>
              <a:off x="6559623" y="2885817"/>
              <a:ext cx="885168" cy="1308571"/>
            </a:xfrm>
            <a:custGeom>
              <a:avLst/>
              <a:gdLst>
                <a:gd name="T0" fmla="*/ 92 w 300"/>
                <a:gd name="T1" fmla="*/ 413 h 442"/>
                <a:gd name="T2" fmla="*/ 90 w 300"/>
                <a:gd name="T3" fmla="*/ 416 h 442"/>
                <a:gd name="T4" fmla="*/ 141 w 300"/>
                <a:gd name="T5" fmla="*/ 442 h 442"/>
                <a:gd name="T6" fmla="*/ 142 w 300"/>
                <a:gd name="T7" fmla="*/ 442 h 442"/>
                <a:gd name="T8" fmla="*/ 252 w 300"/>
                <a:gd name="T9" fmla="*/ 402 h 442"/>
                <a:gd name="T10" fmla="*/ 300 w 300"/>
                <a:gd name="T11" fmla="*/ 303 h 442"/>
                <a:gd name="T12" fmla="*/ 296 w 300"/>
                <a:gd name="T13" fmla="*/ 273 h 442"/>
                <a:gd name="T14" fmla="*/ 292 w 300"/>
                <a:gd name="T15" fmla="*/ 274 h 442"/>
                <a:gd name="T16" fmla="*/ 296 w 300"/>
                <a:gd name="T17" fmla="*/ 273 h 442"/>
                <a:gd name="T18" fmla="*/ 263 w 300"/>
                <a:gd name="T19" fmla="*/ 96 h 442"/>
                <a:gd name="T20" fmla="*/ 263 w 300"/>
                <a:gd name="T21" fmla="*/ 96 h 442"/>
                <a:gd name="T22" fmla="*/ 213 w 300"/>
                <a:gd name="T23" fmla="*/ 23 h 442"/>
                <a:gd name="T24" fmla="*/ 125 w 300"/>
                <a:gd name="T25" fmla="*/ 0 h 442"/>
                <a:gd name="T26" fmla="*/ 0 w 300"/>
                <a:gd name="T27" fmla="*/ 121 h 442"/>
                <a:gd name="T28" fmla="*/ 0 w 300"/>
                <a:gd name="T29" fmla="*/ 122 h 442"/>
                <a:gd name="T30" fmla="*/ 1 w 300"/>
                <a:gd name="T31" fmla="*/ 131 h 442"/>
                <a:gd name="T32" fmla="*/ 5 w 300"/>
                <a:gd name="T33" fmla="*/ 129 h 442"/>
                <a:gd name="T34" fmla="*/ 1 w 300"/>
                <a:gd name="T35" fmla="*/ 129 h 442"/>
                <a:gd name="T36" fmla="*/ 1 w 300"/>
                <a:gd name="T37" fmla="*/ 272 h 442"/>
                <a:gd name="T38" fmla="*/ 90 w 300"/>
                <a:gd name="T39" fmla="*/ 416 h 442"/>
                <a:gd name="T40" fmla="*/ 92 w 300"/>
                <a:gd name="T41" fmla="*/ 413 h 442"/>
                <a:gd name="T42" fmla="*/ 93 w 300"/>
                <a:gd name="T43" fmla="*/ 409 h 442"/>
                <a:gd name="T44" fmla="*/ 9 w 300"/>
                <a:gd name="T45" fmla="*/ 272 h 442"/>
                <a:gd name="T46" fmla="*/ 9 w 300"/>
                <a:gd name="T47" fmla="*/ 128 h 442"/>
                <a:gd name="T48" fmla="*/ 9 w 300"/>
                <a:gd name="T49" fmla="*/ 127 h 442"/>
                <a:gd name="T50" fmla="*/ 8 w 300"/>
                <a:gd name="T51" fmla="*/ 122 h 442"/>
                <a:gd name="T52" fmla="*/ 8 w 300"/>
                <a:gd name="T53" fmla="*/ 121 h 442"/>
                <a:gd name="T54" fmla="*/ 125 w 300"/>
                <a:gd name="T55" fmla="*/ 8 h 442"/>
                <a:gd name="T56" fmla="*/ 208 w 300"/>
                <a:gd name="T57" fmla="*/ 30 h 442"/>
                <a:gd name="T58" fmla="*/ 255 w 300"/>
                <a:gd name="T59" fmla="*/ 98 h 442"/>
                <a:gd name="T60" fmla="*/ 259 w 300"/>
                <a:gd name="T61" fmla="*/ 97 h 442"/>
                <a:gd name="T62" fmla="*/ 255 w 300"/>
                <a:gd name="T63" fmla="*/ 98 h 442"/>
                <a:gd name="T64" fmla="*/ 288 w 300"/>
                <a:gd name="T65" fmla="*/ 275 h 442"/>
                <a:gd name="T66" fmla="*/ 288 w 300"/>
                <a:gd name="T67" fmla="*/ 275 h 442"/>
                <a:gd name="T68" fmla="*/ 292 w 300"/>
                <a:gd name="T69" fmla="*/ 303 h 442"/>
                <a:gd name="T70" fmla="*/ 247 w 300"/>
                <a:gd name="T71" fmla="*/ 396 h 442"/>
                <a:gd name="T72" fmla="*/ 142 w 300"/>
                <a:gd name="T73" fmla="*/ 434 h 442"/>
                <a:gd name="T74" fmla="*/ 142 w 300"/>
                <a:gd name="T75" fmla="*/ 438 h 442"/>
                <a:gd name="T76" fmla="*/ 144 w 300"/>
                <a:gd name="T77" fmla="*/ 435 h 442"/>
                <a:gd name="T78" fmla="*/ 93 w 300"/>
                <a:gd name="T79" fmla="*/ 409 h 442"/>
                <a:gd name="T80" fmla="*/ 92 w 300"/>
                <a:gd name="T81" fmla="*/ 41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0" h="442">
                  <a:moveTo>
                    <a:pt x="92" y="413"/>
                  </a:moveTo>
                  <a:cubicBezTo>
                    <a:pt x="90" y="416"/>
                    <a:pt x="90" y="416"/>
                    <a:pt x="90" y="416"/>
                  </a:cubicBezTo>
                  <a:cubicBezTo>
                    <a:pt x="141" y="442"/>
                    <a:pt x="141" y="442"/>
                    <a:pt x="141" y="442"/>
                  </a:cubicBezTo>
                  <a:cubicBezTo>
                    <a:pt x="142" y="442"/>
                    <a:pt x="142" y="442"/>
                    <a:pt x="142" y="442"/>
                  </a:cubicBezTo>
                  <a:cubicBezTo>
                    <a:pt x="184" y="442"/>
                    <a:pt x="223" y="427"/>
                    <a:pt x="252" y="402"/>
                  </a:cubicBezTo>
                  <a:cubicBezTo>
                    <a:pt x="281" y="377"/>
                    <a:pt x="300" y="342"/>
                    <a:pt x="300" y="303"/>
                  </a:cubicBezTo>
                  <a:cubicBezTo>
                    <a:pt x="300" y="293"/>
                    <a:pt x="298" y="283"/>
                    <a:pt x="296" y="273"/>
                  </a:cubicBezTo>
                  <a:cubicBezTo>
                    <a:pt x="292" y="274"/>
                    <a:pt x="292" y="274"/>
                    <a:pt x="292" y="274"/>
                  </a:cubicBezTo>
                  <a:cubicBezTo>
                    <a:pt x="296" y="273"/>
                    <a:pt x="296" y="273"/>
                    <a:pt x="296" y="273"/>
                  </a:cubicBezTo>
                  <a:cubicBezTo>
                    <a:pt x="263" y="96"/>
                    <a:pt x="263" y="96"/>
                    <a:pt x="263" y="96"/>
                  </a:cubicBezTo>
                  <a:cubicBezTo>
                    <a:pt x="263" y="96"/>
                    <a:pt x="263" y="96"/>
                    <a:pt x="263" y="96"/>
                  </a:cubicBezTo>
                  <a:cubicBezTo>
                    <a:pt x="254" y="63"/>
                    <a:pt x="236" y="39"/>
                    <a:pt x="213" y="23"/>
                  </a:cubicBezTo>
                  <a:cubicBezTo>
                    <a:pt x="189" y="7"/>
                    <a:pt x="159" y="0"/>
                    <a:pt x="125" y="0"/>
                  </a:cubicBezTo>
                  <a:cubicBezTo>
                    <a:pt x="57" y="0"/>
                    <a:pt x="2" y="54"/>
                    <a:pt x="0" y="121"/>
                  </a:cubicBezTo>
                  <a:cubicBezTo>
                    <a:pt x="0" y="122"/>
                    <a:pt x="0" y="122"/>
                    <a:pt x="0" y="122"/>
                  </a:cubicBezTo>
                  <a:cubicBezTo>
                    <a:pt x="0" y="125"/>
                    <a:pt x="0" y="128"/>
                    <a:pt x="1" y="131"/>
                  </a:cubicBezTo>
                  <a:cubicBezTo>
                    <a:pt x="5" y="129"/>
                    <a:pt x="5" y="129"/>
                    <a:pt x="5" y="129"/>
                  </a:cubicBezTo>
                  <a:cubicBezTo>
                    <a:pt x="1" y="129"/>
                    <a:pt x="1" y="129"/>
                    <a:pt x="1" y="129"/>
                  </a:cubicBezTo>
                  <a:cubicBezTo>
                    <a:pt x="1" y="272"/>
                    <a:pt x="1" y="272"/>
                    <a:pt x="1" y="272"/>
                  </a:cubicBezTo>
                  <a:cubicBezTo>
                    <a:pt x="1" y="333"/>
                    <a:pt x="35" y="389"/>
                    <a:pt x="90" y="416"/>
                  </a:cubicBezTo>
                  <a:cubicBezTo>
                    <a:pt x="92" y="413"/>
                    <a:pt x="92" y="413"/>
                    <a:pt x="92" y="413"/>
                  </a:cubicBezTo>
                  <a:cubicBezTo>
                    <a:pt x="93" y="409"/>
                    <a:pt x="93" y="409"/>
                    <a:pt x="93" y="409"/>
                  </a:cubicBezTo>
                  <a:cubicBezTo>
                    <a:pt x="42" y="383"/>
                    <a:pt x="9" y="330"/>
                    <a:pt x="9" y="272"/>
                  </a:cubicBezTo>
                  <a:cubicBezTo>
                    <a:pt x="9" y="128"/>
                    <a:pt x="9" y="128"/>
                    <a:pt x="9" y="128"/>
                  </a:cubicBezTo>
                  <a:cubicBezTo>
                    <a:pt x="9" y="127"/>
                    <a:pt x="9" y="127"/>
                    <a:pt x="9" y="127"/>
                  </a:cubicBezTo>
                  <a:cubicBezTo>
                    <a:pt x="8" y="125"/>
                    <a:pt x="8" y="124"/>
                    <a:pt x="8" y="122"/>
                  </a:cubicBezTo>
                  <a:cubicBezTo>
                    <a:pt x="8" y="121"/>
                    <a:pt x="8" y="121"/>
                    <a:pt x="8" y="121"/>
                  </a:cubicBezTo>
                  <a:cubicBezTo>
                    <a:pt x="10" y="58"/>
                    <a:pt x="61" y="8"/>
                    <a:pt x="125" y="8"/>
                  </a:cubicBezTo>
                  <a:cubicBezTo>
                    <a:pt x="158" y="8"/>
                    <a:pt x="186" y="15"/>
                    <a:pt x="208" y="30"/>
                  </a:cubicBezTo>
                  <a:cubicBezTo>
                    <a:pt x="230" y="44"/>
                    <a:pt x="246" y="67"/>
                    <a:pt x="255" y="98"/>
                  </a:cubicBezTo>
                  <a:cubicBezTo>
                    <a:pt x="259" y="97"/>
                    <a:pt x="259" y="97"/>
                    <a:pt x="259" y="97"/>
                  </a:cubicBezTo>
                  <a:cubicBezTo>
                    <a:pt x="255" y="98"/>
                    <a:pt x="255" y="98"/>
                    <a:pt x="255" y="98"/>
                  </a:cubicBezTo>
                  <a:cubicBezTo>
                    <a:pt x="288" y="275"/>
                    <a:pt x="288" y="275"/>
                    <a:pt x="288" y="275"/>
                  </a:cubicBezTo>
                  <a:cubicBezTo>
                    <a:pt x="288" y="275"/>
                    <a:pt x="288" y="275"/>
                    <a:pt x="288" y="275"/>
                  </a:cubicBezTo>
                  <a:cubicBezTo>
                    <a:pt x="291" y="284"/>
                    <a:pt x="292" y="294"/>
                    <a:pt x="292" y="303"/>
                  </a:cubicBezTo>
                  <a:cubicBezTo>
                    <a:pt x="292" y="339"/>
                    <a:pt x="274" y="372"/>
                    <a:pt x="247" y="396"/>
                  </a:cubicBezTo>
                  <a:cubicBezTo>
                    <a:pt x="219" y="420"/>
                    <a:pt x="182" y="434"/>
                    <a:pt x="142" y="434"/>
                  </a:cubicBezTo>
                  <a:cubicBezTo>
                    <a:pt x="142" y="438"/>
                    <a:pt x="142" y="438"/>
                    <a:pt x="142" y="438"/>
                  </a:cubicBezTo>
                  <a:cubicBezTo>
                    <a:pt x="144" y="435"/>
                    <a:pt x="144" y="435"/>
                    <a:pt x="144" y="435"/>
                  </a:cubicBezTo>
                  <a:cubicBezTo>
                    <a:pt x="93" y="409"/>
                    <a:pt x="93" y="409"/>
                    <a:pt x="93" y="409"/>
                  </a:cubicBezTo>
                  <a:cubicBezTo>
                    <a:pt x="92" y="413"/>
                    <a:pt x="92" y="413"/>
                    <a:pt x="92" y="413"/>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0" name="Freeform 303">
              <a:extLst>
                <a:ext uri="{FF2B5EF4-FFF2-40B4-BE49-F238E27FC236}">
                  <a16:creationId xmlns:a16="http://schemas.microsoft.com/office/drawing/2014/main" id="{CD1233CC-4B43-414B-88A1-93746BEAB95F}"/>
                </a:ext>
              </a:extLst>
            </p:cNvPr>
            <p:cNvSpPr>
              <a:spLocks/>
            </p:cNvSpPr>
            <p:nvPr/>
          </p:nvSpPr>
          <p:spPr bwMode="auto">
            <a:xfrm>
              <a:off x="6568147" y="2897183"/>
              <a:ext cx="912166" cy="1285838"/>
            </a:xfrm>
            <a:custGeom>
              <a:avLst/>
              <a:gdLst>
                <a:gd name="T0" fmla="*/ 89 w 310"/>
                <a:gd name="T1" fmla="*/ 409 h 434"/>
                <a:gd name="T2" fmla="*/ 139 w 310"/>
                <a:gd name="T3" fmla="*/ 434 h 434"/>
                <a:gd name="T4" fmla="*/ 289 w 310"/>
                <a:gd name="T5" fmla="*/ 270 h 434"/>
                <a:gd name="T6" fmla="*/ 256 w 310"/>
                <a:gd name="T7" fmla="*/ 93 h 434"/>
                <a:gd name="T8" fmla="*/ 122 w 310"/>
                <a:gd name="T9" fmla="*/ 0 h 434"/>
                <a:gd name="T10" fmla="*/ 1 w 310"/>
                <a:gd name="T11" fmla="*/ 117 h 434"/>
                <a:gd name="T12" fmla="*/ 2 w 310"/>
                <a:gd name="T13" fmla="*/ 125 h 434"/>
                <a:gd name="T14" fmla="*/ 2 w 310"/>
                <a:gd name="T15" fmla="*/ 268 h 434"/>
                <a:gd name="T16" fmla="*/ 89 w 310"/>
                <a:gd name="T17" fmla="*/ 409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434">
                  <a:moveTo>
                    <a:pt x="89" y="409"/>
                  </a:moveTo>
                  <a:cubicBezTo>
                    <a:pt x="139" y="434"/>
                    <a:pt x="139" y="434"/>
                    <a:pt x="139" y="434"/>
                  </a:cubicBezTo>
                  <a:cubicBezTo>
                    <a:pt x="230" y="434"/>
                    <a:pt x="310" y="359"/>
                    <a:pt x="289" y="270"/>
                  </a:cubicBezTo>
                  <a:cubicBezTo>
                    <a:pt x="256" y="93"/>
                    <a:pt x="256" y="93"/>
                    <a:pt x="256" y="93"/>
                  </a:cubicBezTo>
                  <a:cubicBezTo>
                    <a:pt x="238" y="29"/>
                    <a:pt x="189" y="0"/>
                    <a:pt x="122" y="0"/>
                  </a:cubicBezTo>
                  <a:cubicBezTo>
                    <a:pt x="56" y="0"/>
                    <a:pt x="3" y="52"/>
                    <a:pt x="1" y="117"/>
                  </a:cubicBezTo>
                  <a:cubicBezTo>
                    <a:pt x="0" y="120"/>
                    <a:pt x="1" y="122"/>
                    <a:pt x="2" y="125"/>
                  </a:cubicBezTo>
                  <a:cubicBezTo>
                    <a:pt x="2" y="268"/>
                    <a:pt x="2" y="268"/>
                    <a:pt x="2" y="268"/>
                  </a:cubicBezTo>
                  <a:cubicBezTo>
                    <a:pt x="2" y="327"/>
                    <a:pt x="36" y="382"/>
                    <a:pt x="89" y="409"/>
                  </a:cubicBezTo>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1" name="Freeform 305">
              <a:extLst>
                <a:ext uri="{FF2B5EF4-FFF2-40B4-BE49-F238E27FC236}">
                  <a16:creationId xmlns:a16="http://schemas.microsoft.com/office/drawing/2014/main" id="{EB5C5B91-4127-42DB-AC41-B40D2ADEE134}"/>
                </a:ext>
              </a:extLst>
            </p:cNvPr>
            <p:cNvSpPr>
              <a:spLocks/>
            </p:cNvSpPr>
            <p:nvPr/>
          </p:nvSpPr>
          <p:spPr bwMode="auto">
            <a:xfrm>
              <a:off x="7042700" y="3312062"/>
              <a:ext cx="292688" cy="683412"/>
            </a:xfrm>
            <a:custGeom>
              <a:avLst/>
              <a:gdLst>
                <a:gd name="T0" fmla="*/ 69 w 99"/>
                <a:gd name="T1" fmla="*/ 231 h 231"/>
                <a:gd name="T2" fmla="*/ 47 w 99"/>
                <a:gd name="T3" fmla="*/ 211 h 231"/>
                <a:gd name="T4" fmla="*/ 40 w 99"/>
                <a:gd name="T5" fmla="*/ 216 h 231"/>
                <a:gd name="T6" fmla="*/ 37 w 99"/>
                <a:gd name="T7" fmla="*/ 217 h 231"/>
                <a:gd name="T8" fmla="*/ 34 w 99"/>
                <a:gd name="T9" fmla="*/ 216 h 231"/>
                <a:gd name="T10" fmla="*/ 29 w 99"/>
                <a:gd name="T11" fmla="*/ 217 h 231"/>
                <a:gd name="T12" fmla="*/ 7 w 99"/>
                <a:gd name="T13" fmla="*/ 191 h 231"/>
                <a:gd name="T14" fmla="*/ 12 w 99"/>
                <a:gd name="T15" fmla="*/ 155 h 231"/>
                <a:gd name="T16" fmla="*/ 44 w 99"/>
                <a:gd name="T17" fmla="*/ 79 h 231"/>
                <a:gd name="T18" fmla="*/ 59 w 99"/>
                <a:gd name="T19" fmla="*/ 4 h 231"/>
                <a:gd name="T20" fmla="*/ 59 w 99"/>
                <a:gd name="T21" fmla="*/ 13 h 231"/>
                <a:gd name="T22" fmla="*/ 59 w 99"/>
                <a:gd name="T23" fmla="*/ 0 h 231"/>
                <a:gd name="T24" fmla="*/ 86 w 99"/>
                <a:gd name="T25" fmla="*/ 115 h 231"/>
                <a:gd name="T26" fmla="*/ 69 w 99"/>
                <a:gd name="T2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231">
                  <a:moveTo>
                    <a:pt x="69" y="231"/>
                  </a:moveTo>
                  <a:cubicBezTo>
                    <a:pt x="61" y="228"/>
                    <a:pt x="57" y="211"/>
                    <a:pt x="47" y="211"/>
                  </a:cubicBezTo>
                  <a:cubicBezTo>
                    <a:pt x="40" y="216"/>
                    <a:pt x="40" y="216"/>
                    <a:pt x="40" y="216"/>
                  </a:cubicBezTo>
                  <a:cubicBezTo>
                    <a:pt x="40" y="216"/>
                    <a:pt x="39" y="216"/>
                    <a:pt x="37" y="217"/>
                  </a:cubicBezTo>
                  <a:cubicBezTo>
                    <a:pt x="35" y="217"/>
                    <a:pt x="34" y="217"/>
                    <a:pt x="34" y="216"/>
                  </a:cubicBezTo>
                  <a:cubicBezTo>
                    <a:pt x="34" y="216"/>
                    <a:pt x="32" y="217"/>
                    <a:pt x="29" y="217"/>
                  </a:cubicBezTo>
                  <a:cubicBezTo>
                    <a:pt x="20" y="219"/>
                    <a:pt x="0" y="221"/>
                    <a:pt x="7" y="191"/>
                  </a:cubicBezTo>
                  <a:cubicBezTo>
                    <a:pt x="12" y="155"/>
                    <a:pt x="12" y="155"/>
                    <a:pt x="12" y="155"/>
                  </a:cubicBezTo>
                  <a:cubicBezTo>
                    <a:pt x="31" y="136"/>
                    <a:pt x="44" y="109"/>
                    <a:pt x="44" y="79"/>
                  </a:cubicBezTo>
                  <a:cubicBezTo>
                    <a:pt x="59" y="4"/>
                    <a:pt x="59" y="4"/>
                    <a:pt x="59" y="4"/>
                  </a:cubicBezTo>
                  <a:cubicBezTo>
                    <a:pt x="59" y="13"/>
                    <a:pt x="59" y="13"/>
                    <a:pt x="59" y="13"/>
                  </a:cubicBezTo>
                  <a:cubicBezTo>
                    <a:pt x="59" y="0"/>
                    <a:pt x="59" y="0"/>
                    <a:pt x="59" y="0"/>
                  </a:cubicBezTo>
                  <a:cubicBezTo>
                    <a:pt x="86" y="115"/>
                    <a:pt x="86" y="115"/>
                    <a:pt x="86" y="115"/>
                  </a:cubicBezTo>
                  <a:cubicBezTo>
                    <a:pt x="99" y="178"/>
                    <a:pt x="82" y="204"/>
                    <a:pt x="69" y="231"/>
                  </a:cubicBezTo>
                </a:path>
              </a:pathLst>
            </a:custGeom>
            <a:solidFill>
              <a:schemeClr val="tx1">
                <a:lumMod val="75000"/>
                <a:alpha val="51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2" name="Freeform 306">
              <a:extLst>
                <a:ext uri="{FF2B5EF4-FFF2-40B4-BE49-F238E27FC236}">
                  <a16:creationId xmlns:a16="http://schemas.microsoft.com/office/drawing/2014/main" id="{637D747F-3792-4135-9BE0-49612F459559}"/>
                </a:ext>
              </a:extLst>
            </p:cNvPr>
            <p:cNvSpPr>
              <a:spLocks/>
            </p:cNvSpPr>
            <p:nvPr/>
          </p:nvSpPr>
          <p:spPr bwMode="auto">
            <a:xfrm>
              <a:off x="6592301" y="3924433"/>
              <a:ext cx="1140916" cy="1247476"/>
            </a:xfrm>
            <a:custGeom>
              <a:avLst/>
              <a:gdLst>
                <a:gd name="T0" fmla="*/ 269 w 387"/>
                <a:gd name="T1" fmla="*/ 77 h 421"/>
                <a:gd name="T2" fmla="*/ 387 w 387"/>
                <a:gd name="T3" fmla="*/ 421 h 421"/>
                <a:gd name="T4" fmla="*/ 141 w 387"/>
                <a:gd name="T5" fmla="*/ 421 h 421"/>
                <a:gd name="T6" fmla="*/ 25 w 387"/>
                <a:gd name="T7" fmla="*/ 158 h 421"/>
                <a:gd name="T8" fmla="*/ 0 w 387"/>
                <a:gd name="T9" fmla="*/ 106 h 421"/>
                <a:gd name="T10" fmla="*/ 0 w 387"/>
                <a:gd name="T11" fmla="*/ 76 h 421"/>
                <a:gd name="T12" fmla="*/ 76 w 387"/>
                <a:gd name="T13" fmla="*/ 0 h 421"/>
                <a:gd name="T14" fmla="*/ 200 w 387"/>
                <a:gd name="T15" fmla="*/ 0 h 421"/>
                <a:gd name="T16" fmla="*/ 269 w 387"/>
                <a:gd name="T17" fmla="*/ 77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421">
                  <a:moveTo>
                    <a:pt x="269" y="77"/>
                  </a:moveTo>
                  <a:cubicBezTo>
                    <a:pt x="387" y="421"/>
                    <a:pt x="387" y="421"/>
                    <a:pt x="387" y="421"/>
                  </a:cubicBezTo>
                  <a:cubicBezTo>
                    <a:pt x="141" y="421"/>
                    <a:pt x="141" y="421"/>
                    <a:pt x="141" y="421"/>
                  </a:cubicBezTo>
                  <a:cubicBezTo>
                    <a:pt x="25" y="158"/>
                    <a:pt x="25" y="158"/>
                    <a:pt x="25" y="158"/>
                  </a:cubicBezTo>
                  <a:cubicBezTo>
                    <a:pt x="0" y="106"/>
                    <a:pt x="0" y="106"/>
                    <a:pt x="0" y="106"/>
                  </a:cubicBezTo>
                  <a:cubicBezTo>
                    <a:pt x="0" y="76"/>
                    <a:pt x="0" y="76"/>
                    <a:pt x="0" y="76"/>
                  </a:cubicBezTo>
                  <a:cubicBezTo>
                    <a:pt x="0" y="34"/>
                    <a:pt x="34" y="0"/>
                    <a:pt x="76" y="0"/>
                  </a:cubicBezTo>
                  <a:cubicBezTo>
                    <a:pt x="200" y="0"/>
                    <a:pt x="200" y="0"/>
                    <a:pt x="200" y="0"/>
                  </a:cubicBezTo>
                  <a:cubicBezTo>
                    <a:pt x="252" y="0"/>
                    <a:pt x="269" y="35"/>
                    <a:pt x="269" y="77"/>
                  </a:cubicBezTo>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3" name="Freeform 307">
              <a:extLst>
                <a:ext uri="{FF2B5EF4-FFF2-40B4-BE49-F238E27FC236}">
                  <a16:creationId xmlns:a16="http://schemas.microsoft.com/office/drawing/2014/main" id="{72C6B845-A9B4-48EE-B5AF-3AAF48459FC0}"/>
                </a:ext>
              </a:extLst>
            </p:cNvPr>
            <p:cNvSpPr>
              <a:spLocks/>
            </p:cNvSpPr>
            <p:nvPr/>
          </p:nvSpPr>
          <p:spPr bwMode="auto">
            <a:xfrm>
              <a:off x="6579515" y="3913067"/>
              <a:ext cx="1172173" cy="1270210"/>
            </a:xfrm>
            <a:custGeom>
              <a:avLst/>
              <a:gdLst>
                <a:gd name="T0" fmla="*/ 273 w 397"/>
                <a:gd name="T1" fmla="*/ 81 h 429"/>
                <a:gd name="T2" fmla="*/ 270 w 397"/>
                <a:gd name="T3" fmla="*/ 83 h 429"/>
                <a:gd name="T4" fmla="*/ 386 w 397"/>
                <a:gd name="T5" fmla="*/ 421 h 429"/>
                <a:gd name="T6" fmla="*/ 148 w 397"/>
                <a:gd name="T7" fmla="*/ 421 h 429"/>
                <a:gd name="T8" fmla="*/ 33 w 397"/>
                <a:gd name="T9" fmla="*/ 160 h 429"/>
                <a:gd name="T10" fmla="*/ 8 w 397"/>
                <a:gd name="T11" fmla="*/ 109 h 429"/>
                <a:gd name="T12" fmla="*/ 8 w 397"/>
                <a:gd name="T13" fmla="*/ 80 h 429"/>
                <a:gd name="T14" fmla="*/ 29 w 397"/>
                <a:gd name="T15" fmla="*/ 29 h 429"/>
                <a:gd name="T16" fmla="*/ 80 w 397"/>
                <a:gd name="T17" fmla="*/ 8 h 429"/>
                <a:gd name="T18" fmla="*/ 204 w 397"/>
                <a:gd name="T19" fmla="*/ 8 h 429"/>
                <a:gd name="T20" fmla="*/ 235 w 397"/>
                <a:gd name="T21" fmla="*/ 14 h 429"/>
                <a:gd name="T22" fmla="*/ 261 w 397"/>
                <a:gd name="T23" fmla="*/ 40 h 429"/>
                <a:gd name="T24" fmla="*/ 269 w 397"/>
                <a:gd name="T25" fmla="*/ 81 h 429"/>
                <a:gd name="T26" fmla="*/ 269 w 397"/>
                <a:gd name="T27" fmla="*/ 82 h 429"/>
                <a:gd name="T28" fmla="*/ 270 w 397"/>
                <a:gd name="T29" fmla="*/ 83 h 429"/>
                <a:gd name="T30" fmla="*/ 273 w 397"/>
                <a:gd name="T31" fmla="*/ 81 h 429"/>
                <a:gd name="T32" fmla="*/ 277 w 397"/>
                <a:gd name="T33" fmla="*/ 81 h 429"/>
                <a:gd name="T34" fmla="*/ 261 w 397"/>
                <a:gd name="T35" fmla="*/ 24 h 429"/>
                <a:gd name="T36" fmla="*/ 238 w 397"/>
                <a:gd name="T37" fmla="*/ 6 h 429"/>
                <a:gd name="T38" fmla="*/ 204 w 397"/>
                <a:gd name="T39" fmla="*/ 0 h 429"/>
                <a:gd name="T40" fmla="*/ 80 w 397"/>
                <a:gd name="T41" fmla="*/ 0 h 429"/>
                <a:gd name="T42" fmla="*/ 0 w 397"/>
                <a:gd name="T43" fmla="*/ 80 h 429"/>
                <a:gd name="T44" fmla="*/ 0 w 397"/>
                <a:gd name="T45" fmla="*/ 111 h 429"/>
                <a:gd name="T46" fmla="*/ 26 w 397"/>
                <a:gd name="T47" fmla="*/ 163 h 429"/>
                <a:gd name="T48" fmla="*/ 142 w 397"/>
                <a:gd name="T49" fmla="*/ 429 h 429"/>
                <a:gd name="T50" fmla="*/ 397 w 397"/>
                <a:gd name="T51" fmla="*/ 429 h 429"/>
                <a:gd name="T52" fmla="*/ 277 w 397"/>
                <a:gd name="T53" fmla="*/ 80 h 429"/>
                <a:gd name="T54" fmla="*/ 273 w 397"/>
                <a:gd name="T55" fmla="*/ 81 h 429"/>
                <a:gd name="T56" fmla="*/ 277 w 397"/>
                <a:gd name="T57" fmla="*/ 81 h 429"/>
                <a:gd name="T58" fmla="*/ 273 w 397"/>
                <a:gd name="T59" fmla="*/ 81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7" h="429">
                  <a:moveTo>
                    <a:pt x="273" y="81"/>
                  </a:moveTo>
                  <a:cubicBezTo>
                    <a:pt x="270" y="83"/>
                    <a:pt x="270" y="83"/>
                    <a:pt x="270" y="83"/>
                  </a:cubicBezTo>
                  <a:cubicBezTo>
                    <a:pt x="386" y="421"/>
                    <a:pt x="386" y="421"/>
                    <a:pt x="386" y="421"/>
                  </a:cubicBezTo>
                  <a:cubicBezTo>
                    <a:pt x="148" y="421"/>
                    <a:pt x="148" y="421"/>
                    <a:pt x="148" y="421"/>
                  </a:cubicBezTo>
                  <a:cubicBezTo>
                    <a:pt x="33" y="160"/>
                    <a:pt x="33" y="160"/>
                    <a:pt x="33" y="160"/>
                  </a:cubicBezTo>
                  <a:cubicBezTo>
                    <a:pt x="8" y="109"/>
                    <a:pt x="8" y="109"/>
                    <a:pt x="8" y="109"/>
                  </a:cubicBezTo>
                  <a:cubicBezTo>
                    <a:pt x="8" y="80"/>
                    <a:pt x="8" y="80"/>
                    <a:pt x="8" y="80"/>
                  </a:cubicBezTo>
                  <a:cubicBezTo>
                    <a:pt x="8" y="60"/>
                    <a:pt x="16" y="42"/>
                    <a:pt x="29" y="29"/>
                  </a:cubicBezTo>
                  <a:cubicBezTo>
                    <a:pt x="42" y="16"/>
                    <a:pt x="60" y="8"/>
                    <a:pt x="80" y="8"/>
                  </a:cubicBezTo>
                  <a:cubicBezTo>
                    <a:pt x="204" y="8"/>
                    <a:pt x="204" y="8"/>
                    <a:pt x="204" y="8"/>
                  </a:cubicBezTo>
                  <a:cubicBezTo>
                    <a:pt x="217" y="8"/>
                    <a:pt x="227" y="10"/>
                    <a:pt x="235" y="14"/>
                  </a:cubicBezTo>
                  <a:cubicBezTo>
                    <a:pt x="248" y="19"/>
                    <a:pt x="256" y="28"/>
                    <a:pt x="261" y="40"/>
                  </a:cubicBezTo>
                  <a:cubicBezTo>
                    <a:pt x="267" y="51"/>
                    <a:pt x="269" y="66"/>
                    <a:pt x="269" y="81"/>
                  </a:cubicBezTo>
                  <a:cubicBezTo>
                    <a:pt x="269" y="82"/>
                    <a:pt x="269" y="82"/>
                    <a:pt x="269" y="82"/>
                  </a:cubicBezTo>
                  <a:cubicBezTo>
                    <a:pt x="270" y="83"/>
                    <a:pt x="270" y="83"/>
                    <a:pt x="270" y="83"/>
                  </a:cubicBezTo>
                  <a:cubicBezTo>
                    <a:pt x="273" y="81"/>
                    <a:pt x="273" y="81"/>
                    <a:pt x="273" y="81"/>
                  </a:cubicBezTo>
                  <a:cubicBezTo>
                    <a:pt x="277" y="81"/>
                    <a:pt x="277" y="81"/>
                    <a:pt x="277" y="81"/>
                  </a:cubicBezTo>
                  <a:cubicBezTo>
                    <a:pt x="277" y="59"/>
                    <a:pt x="273" y="39"/>
                    <a:pt x="261" y="24"/>
                  </a:cubicBezTo>
                  <a:cubicBezTo>
                    <a:pt x="255" y="17"/>
                    <a:pt x="248" y="11"/>
                    <a:pt x="238" y="6"/>
                  </a:cubicBezTo>
                  <a:cubicBezTo>
                    <a:pt x="229" y="2"/>
                    <a:pt x="218" y="0"/>
                    <a:pt x="204" y="0"/>
                  </a:cubicBezTo>
                  <a:cubicBezTo>
                    <a:pt x="80" y="0"/>
                    <a:pt x="80" y="0"/>
                    <a:pt x="80" y="0"/>
                  </a:cubicBezTo>
                  <a:cubicBezTo>
                    <a:pt x="36" y="0"/>
                    <a:pt x="0" y="36"/>
                    <a:pt x="0" y="80"/>
                  </a:cubicBezTo>
                  <a:cubicBezTo>
                    <a:pt x="0" y="111"/>
                    <a:pt x="0" y="111"/>
                    <a:pt x="0" y="111"/>
                  </a:cubicBezTo>
                  <a:cubicBezTo>
                    <a:pt x="26" y="163"/>
                    <a:pt x="26" y="163"/>
                    <a:pt x="26" y="163"/>
                  </a:cubicBezTo>
                  <a:cubicBezTo>
                    <a:pt x="142" y="429"/>
                    <a:pt x="142" y="429"/>
                    <a:pt x="142" y="429"/>
                  </a:cubicBezTo>
                  <a:cubicBezTo>
                    <a:pt x="397" y="429"/>
                    <a:pt x="397" y="429"/>
                    <a:pt x="397" y="429"/>
                  </a:cubicBezTo>
                  <a:cubicBezTo>
                    <a:pt x="277" y="80"/>
                    <a:pt x="277" y="80"/>
                    <a:pt x="277" y="80"/>
                  </a:cubicBezTo>
                  <a:cubicBezTo>
                    <a:pt x="273" y="81"/>
                    <a:pt x="273" y="81"/>
                    <a:pt x="273" y="81"/>
                  </a:cubicBezTo>
                  <a:cubicBezTo>
                    <a:pt x="277" y="81"/>
                    <a:pt x="277" y="81"/>
                    <a:pt x="277" y="81"/>
                  </a:cubicBezTo>
                  <a:cubicBezTo>
                    <a:pt x="273" y="81"/>
                    <a:pt x="273" y="81"/>
                    <a:pt x="273" y="81"/>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4" name="Freeform 308">
              <a:extLst>
                <a:ext uri="{FF2B5EF4-FFF2-40B4-BE49-F238E27FC236}">
                  <a16:creationId xmlns:a16="http://schemas.microsoft.com/office/drawing/2014/main" id="{1E913A41-E97A-4C95-B119-D0758F9FE30B}"/>
                </a:ext>
              </a:extLst>
            </p:cNvPr>
            <p:cNvSpPr>
              <a:spLocks/>
            </p:cNvSpPr>
            <p:nvPr/>
          </p:nvSpPr>
          <p:spPr bwMode="auto">
            <a:xfrm>
              <a:off x="6830999" y="3735465"/>
              <a:ext cx="260010" cy="453240"/>
            </a:xfrm>
            <a:custGeom>
              <a:avLst/>
              <a:gdLst>
                <a:gd name="T0" fmla="*/ 88 w 88"/>
                <a:gd name="T1" fmla="*/ 0 h 153"/>
                <a:gd name="T2" fmla="*/ 88 w 88"/>
                <a:gd name="T3" fmla="*/ 48 h 153"/>
                <a:gd name="T4" fmla="*/ 88 w 88"/>
                <a:gd name="T5" fmla="*/ 64 h 153"/>
                <a:gd name="T6" fmla="*/ 31 w 88"/>
                <a:gd name="T7" fmla="*/ 146 h 153"/>
                <a:gd name="T8" fmla="*/ 13 w 88"/>
                <a:gd name="T9" fmla="*/ 142 h 153"/>
                <a:gd name="T10" fmla="*/ 0 w 88"/>
                <a:gd name="T11" fmla="*/ 67 h 153"/>
                <a:gd name="T12" fmla="*/ 0 w 88"/>
                <a:gd name="T13" fmla="*/ 17 h 153"/>
                <a:gd name="T14" fmla="*/ 88 w 88"/>
                <a:gd name="T15" fmla="*/ 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53">
                  <a:moveTo>
                    <a:pt x="88" y="0"/>
                  </a:moveTo>
                  <a:cubicBezTo>
                    <a:pt x="88" y="48"/>
                    <a:pt x="88" y="48"/>
                    <a:pt x="88" y="48"/>
                  </a:cubicBezTo>
                  <a:cubicBezTo>
                    <a:pt x="88" y="49"/>
                    <a:pt x="88" y="62"/>
                    <a:pt x="88" y="64"/>
                  </a:cubicBezTo>
                  <a:cubicBezTo>
                    <a:pt x="31" y="146"/>
                    <a:pt x="31" y="146"/>
                    <a:pt x="31" y="146"/>
                  </a:cubicBezTo>
                  <a:cubicBezTo>
                    <a:pt x="26" y="153"/>
                    <a:pt x="15" y="151"/>
                    <a:pt x="13" y="142"/>
                  </a:cubicBezTo>
                  <a:cubicBezTo>
                    <a:pt x="0" y="67"/>
                    <a:pt x="0" y="67"/>
                    <a:pt x="0" y="67"/>
                  </a:cubicBezTo>
                  <a:cubicBezTo>
                    <a:pt x="0" y="17"/>
                    <a:pt x="0" y="17"/>
                    <a:pt x="0" y="17"/>
                  </a:cubicBezTo>
                  <a:cubicBezTo>
                    <a:pt x="88" y="0"/>
                    <a:pt x="88" y="0"/>
                    <a:pt x="88"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5" name="Freeform 309">
              <a:extLst>
                <a:ext uri="{FF2B5EF4-FFF2-40B4-BE49-F238E27FC236}">
                  <a16:creationId xmlns:a16="http://schemas.microsoft.com/office/drawing/2014/main" id="{48BBEAD5-BF54-41EB-9579-8B287C3EA919}"/>
                </a:ext>
              </a:extLst>
            </p:cNvPr>
            <p:cNvSpPr>
              <a:spLocks/>
            </p:cNvSpPr>
            <p:nvPr/>
          </p:nvSpPr>
          <p:spPr bwMode="auto">
            <a:xfrm>
              <a:off x="6819632" y="3721256"/>
              <a:ext cx="282742" cy="473132"/>
            </a:xfrm>
            <a:custGeom>
              <a:avLst/>
              <a:gdLst>
                <a:gd name="T0" fmla="*/ 92 w 96"/>
                <a:gd name="T1" fmla="*/ 5 h 160"/>
                <a:gd name="T2" fmla="*/ 88 w 96"/>
                <a:gd name="T3" fmla="*/ 5 h 160"/>
                <a:gd name="T4" fmla="*/ 88 w 96"/>
                <a:gd name="T5" fmla="*/ 53 h 160"/>
                <a:gd name="T6" fmla="*/ 88 w 96"/>
                <a:gd name="T7" fmla="*/ 61 h 160"/>
                <a:gd name="T8" fmla="*/ 88 w 96"/>
                <a:gd name="T9" fmla="*/ 66 h 160"/>
                <a:gd name="T10" fmla="*/ 88 w 96"/>
                <a:gd name="T11" fmla="*/ 69 h 160"/>
                <a:gd name="T12" fmla="*/ 92 w 96"/>
                <a:gd name="T13" fmla="*/ 69 h 160"/>
                <a:gd name="T14" fmla="*/ 89 w 96"/>
                <a:gd name="T15" fmla="*/ 67 h 160"/>
                <a:gd name="T16" fmla="*/ 32 w 96"/>
                <a:gd name="T17" fmla="*/ 149 h 160"/>
                <a:gd name="T18" fmla="*/ 27 w 96"/>
                <a:gd name="T19" fmla="*/ 151 h 160"/>
                <a:gd name="T20" fmla="*/ 23 w 96"/>
                <a:gd name="T21" fmla="*/ 150 h 160"/>
                <a:gd name="T22" fmla="*/ 21 w 96"/>
                <a:gd name="T23" fmla="*/ 147 h 160"/>
                <a:gd name="T24" fmla="*/ 8 w 96"/>
                <a:gd name="T25" fmla="*/ 72 h 160"/>
                <a:gd name="T26" fmla="*/ 8 w 96"/>
                <a:gd name="T27" fmla="*/ 26 h 160"/>
                <a:gd name="T28" fmla="*/ 93 w 96"/>
                <a:gd name="T29" fmla="*/ 9 h 160"/>
                <a:gd name="T30" fmla="*/ 92 w 96"/>
                <a:gd name="T31" fmla="*/ 5 h 160"/>
                <a:gd name="T32" fmla="*/ 88 w 96"/>
                <a:gd name="T33" fmla="*/ 5 h 160"/>
                <a:gd name="T34" fmla="*/ 92 w 96"/>
                <a:gd name="T35" fmla="*/ 5 h 160"/>
                <a:gd name="T36" fmla="*/ 92 w 96"/>
                <a:gd name="T37" fmla="*/ 1 h 160"/>
                <a:gd name="T38" fmla="*/ 0 w 96"/>
                <a:gd name="T39" fmla="*/ 19 h 160"/>
                <a:gd name="T40" fmla="*/ 0 w 96"/>
                <a:gd name="T41" fmla="*/ 73 h 160"/>
                <a:gd name="T42" fmla="*/ 13 w 96"/>
                <a:gd name="T43" fmla="*/ 148 h 160"/>
                <a:gd name="T44" fmla="*/ 18 w 96"/>
                <a:gd name="T45" fmla="*/ 157 h 160"/>
                <a:gd name="T46" fmla="*/ 27 w 96"/>
                <a:gd name="T47" fmla="*/ 159 h 160"/>
                <a:gd name="T48" fmla="*/ 38 w 96"/>
                <a:gd name="T49" fmla="*/ 154 h 160"/>
                <a:gd name="T50" fmla="*/ 96 w 96"/>
                <a:gd name="T51" fmla="*/ 70 h 160"/>
                <a:gd name="T52" fmla="*/ 96 w 96"/>
                <a:gd name="T53" fmla="*/ 69 h 160"/>
                <a:gd name="T54" fmla="*/ 96 w 96"/>
                <a:gd name="T55" fmla="*/ 66 h 160"/>
                <a:gd name="T56" fmla="*/ 96 w 96"/>
                <a:gd name="T57" fmla="*/ 53 h 160"/>
                <a:gd name="T58" fmla="*/ 96 w 96"/>
                <a:gd name="T59" fmla="*/ 0 h 160"/>
                <a:gd name="T60" fmla="*/ 92 w 96"/>
                <a:gd name="T61" fmla="*/ 1 h 160"/>
                <a:gd name="T62" fmla="*/ 92 w 96"/>
                <a:gd name="T63"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60">
                  <a:moveTo>
                    <a:pt x="92" y="5"/>
                  </a:moveTo>
                  <a:cubicBezTo>
                    <a:pt x="88" y="5"/>
                    <a:pt x="88" y="5"/>
                    <a:pt x="88" y="5"/>
                  </a:cubicBezTo>
                  <a:cubicBezTo>
                    <a:pt x="88" y="53"/>
                    <a:pt x="88" y="53"/>
                    <a:pt x="88" y="53"/>
                  </a:cubicBezTo>
                  <a:cubicBezTo>
                    <a:pt x="88" y="53"/>
                    <a:pt x="88" y="57"/>
                    <a:pt x="88" y="61"/>
                  </a:cubicBezTo>
                  <a:cubicBezTo>
                    <a:pt x="88" y="63"/>
                    <a:pt x="88" y="64"/>
                    <a:pt x="88" y="66"/>
                  </a:cubicBezTo>
                  <a:cubicBezTo>
                    <a:pt x="88" y="67"/>
                    <a:pt x="88" y="69"/>
                    <a:pt x="88" y="69"/>
                  </a:cubicBezTo>
                  <a:cubicBezTo>
                    <a:pt x="92" y="69"/>
                    <a:pt x="92" y="69"/>
                    <a:pt x="92" y="69"/>
                  </a:cubicBezTo>
                  <a:cubicBezTo>
                    <a:pt x="89" y="67"/>
                    <a:pt x="89" y="67"/>
                    <a:pt x="89" y="67"/>
                  </a:cubicBezTo>
                  <a:cubicBezTo>
                    <a:pt x="32" y="149"/>
                    <a:pt x="32" y="149"/>
                    <a:pt x="32" y="149"/>
                  </a:cubicBezTo>
                  <a:cubicBezTo>
                    <a:pt x="30" y="151"/>
                    <a:pt x="29" y="151"/>
                    <a:pt x="27" y="151"/>
                  </a:cubicBezTo>
                  <a:cubicBezTo>
                    <a:pt x="26" y="151"/>
                    <a:pt x="24" y="151"/>
                    <a:pt x="23" y="150"/>
                  </a:cubicBezTo>
                  <a:cubicBezTo>
                    <a:pt x="22" y="149"/>
                    <a:pt x="21" y="148"/>
                    <a:pt x="21" y="147"/>
                  </a:cubicBezTo>
                  <a:cubicBezTo>
                    <a:pt x="8" y="72"/>
                    <a:pt x="8" y="72"/>
                    <a:pt x="8" y="72"/>
                  </a:cubicBezTo>
                  <a:cubicBezTo>
                    <a:pt x="8" y="26"/>
                    <a:pt x="8" y="26"/>
                    <a:pt x="8" y="26"/>
                  </a:cubicBezTo>
                  <a:cubicBezTo>
                    <a:pt x="93" y="9"/>
                    <a:pt x="93" y="9"/>
                    <a:pt x="93" y="9"/>
                  </a:cubicBezTo>
                  <a:cubicBezTo>
                    <a:pt x="92" y="5"/>
                    <a:pt x="92" y="5"/>
                    <a:pt x="92" y="5"/>
                  </a:cubicBezTo>
                  <a:cubicBezTo>
                    <a:pt x="88" y="5"/>
                    <a:pt x="88" y="5"/>
                    <a:pt x="88" y="5"/>
                  </a:cubicBezTo>
                  <a:cubicBezTo>
                    <a:pt x="92" y="5"/>
                    <a:pt x="92" y="5"/>
                    <a:pt x="92" y="5"/>
                  </a:cubicBezTo>
                  <a:cubicBezTo>
                    <a:pt x="92" y="1"/>
                    <a:pt x="92" y="1"/>
                    <a:pt x="92" y="1"/>
                  </a:cubicBezTo>
                  <a:cubicBezTo>
                    <a:pt x="0" y="19"/>
                    <a:pt x="0" y="19"/>
                    <a:pt x="0" y="19"/>
                  </a:cubicBezTo>
                  <a:cubicBezTo>
                    <a:pt x="0" y="73"/>
                    <a:pt x="0" y="73"/>
                    <a:pt x="0" y="73"/>
                  </a:cubicBezTo>
                  <a:cubicBezTo>
                    <a:pt x="13" y="148"/>
                    <a:pt x="13" y="148"/>
                    <a:pt x="13" y="148"/>
                  </a:cubicBezTo>
                  <a:cubicBezTo>
                    <a:pt x="14" y="152"/>
                    <a:pt x="16" y="155"/>
                    <a:pt x="18" y="157"/>
                  </a:cubicBezTo>
                  <a:cubicBezTo>
                    <a:pt x="21" y="158"/>
                    <a:pt x="24" y="159"/>
                    <a:pt x="27" y="159"/>
                  </a:cubicBezTo>
                  <a:cubicBezTo>
                    <a:pt x="31" y="160"/>
                    <a:pt x="35" y="158"/>
                    <a:pt x="38" y="154"/>
                  </a:cubicBezTo>
                  <a:cubicBezTo>
                    <a:pt x="96" y="70"/>
                    <a:pt x="96" y="70"/>
                    <a:pt x="96" y="70"/>
                  </a:cubicBezTo>
                  <a:cubicBezTo>
                    <a:pt x="96" y="69"/>
                    <a:pt x="96" y="69"/>
                    <a:pt x="96" y="69"/>
                  </a:cubicBezTo>
                  <a:cubicBezTo>
                    <a:pt x="96" y="69"/>
                    <a:pt x="96" y="68"/>
                    <a:pt x="96" y="66"/>
                  </a:cubicBezTo>
                  <a:cubicBezTo>
                    <a:pt x="96" y="62"/>
                    <a:pt x="96" y="54"/>
                    <a:pt x="96" y="53"/>
                  </a:cubicBezTo>
                  <a:cubicBezTo>
                    <a:pt x="96" y="0"/>
                    <a:pt x="96" y="0"/>
                    <a:pt x="96" y="0"/>
                  </a:cubicBezTo>
                  <a:cubicBezTo>
                    <a:pt x="92" y="1"/>
                    <a:pt x="92" y="1"/>
                    <a:pt x="92" y="1"/>
                  </a:cubicBezTo>
                  <a:cubicBezTo>
                    <a:pt x="92" y="5"/>
                    <a:pt x="92" y="5"/>
                    <a:pt x="92" y="5"/>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6" name="Freeform 310">
              <a:extLst>
                <a:ext uri="{FF2B5EF4-FFF2-40B4-BE49-F238E27FC236}">
                  <a16:creationId xmlns:a16="http://schemas.microsoft.com/office/drawing/2014/main" id="{5A737551-1560-402A-901C-844B8AD5BE17}"/>
                </a:ext>
              </a:extLst>
            </p:cNvPr>
            <p:cNvSpPr>
              <a:spLocks/>
            </p:cNvSpPr>
            <p:nvPr/>
          </p:nvSpPr>
          <p:spPr bwMode="auto">
            <a:xfrm>
              <a:off x="6828157" y="3746831"/>
              <a:ext cx="262852" cy="187548"/>
            </a:xfrm>
            <a:custGeom>
              <a:avLst/>
              <a:gdLst>
                <a:gd name="T0" fmla="*/ 89 w 89"/>
                <a:gd name="T1" fmla="*/ 0 h 63"/>
                <a:gd name="T2" fmla="*/ 89 w 89"/>
                <a:gd name="T3" fmla="*/ 44 h 63"/>
                <a:gd name="T4" fmla="*/ 89 w 89"/>
                <a:gd name="T5" fmla="*/ 48 h 63"/>
                <a:gd name="T6" fmla="*/ 45 w 89"/>
                <a:gd name="T7" fmla="*/ 63 h 63"/>
                <a:gd name="T8" fmla="*/ 29 w 89"/>
                <a:gd name="T9" fmla="*/ 63 h 63"/>
                <a:gd name="T10" fmla="*/ 1 w 89"/>
                <a:gd name="T11" fmla="*/ 56 h 63"/>
                <a:gd name="T12" fmla="*/ 0 w 89"/>
                <a:gd name="T13" fmla="*/ 55 h 63"/>
                <a:gd name="T14" fmla="*/ 0 w 89"/>
                <a:gd name="T15" fmla="*/ 18 h 63"/>
                <a:gd name="T16" fmla="*/ 1 w 89"/>
                <a:gd name="T17" fmla="*/ 18 h 63"/>
                <a:gd name="T18" fmla="*/ 89 w 89"/>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63">
                  <a:moveTo>
                    <a:pt x="89" y="0"/>
                  </a:moveTo>
                  <a:cubicBezTo>
                    <a:pt x="89" y="44"/>
                    <a:pt x="89" y="44"/>
                    <a:pt x="89" y="44"/>
                  </a:cubicBezTo>
                  <a:cubicBezTo>
                    <a:pt x="89" y="45"/>
                    <a:pt x="89" y="47"/>
                    <a:pt x="89" y="48"/>
                  </a:cubicBezTo>
                  <a:cubicBezTo>
                    <a:pt x="76" y="57"/>
                    <a:pt x="61" y="63"/>
                    <a:pt x="45" y="63"/>
                  </a:cubicBezTo>
                  <a:cubicBezTo>
                    <a:pt x="29" y="63"/>
                    <a:pt x="29" y="63"/>
                    <a:pt x="29" y="63"/>
                  </a:cubicBezTo>
                  <a:cubicBezTo>
                    <a:pt x="19" y="63"/>
                    <a:pt x="10" y="60"/>
                    <a:pt x="1" y="56"/>
                  </a:cubicBezTo>
                  <a:cubicBezTo>
                    <a:pt x="0" y="55"/>
                    <a:pt x="0" y="55"/>
                    <a:pt x="0" y="55"/>
                  </a:cubicBezTo>
                  <a:cubicBezTo>
                    <a:pt x="0" y="18"/>
                    <a:pt x="0" y="18"/>
                    <a:pt x="0" y="18"/>
                  </a:cubicBezTo>
                  <a:cubicBezTo>
                    <a:pt x="1" y="18"/>
                    <a:pt x="1" y="18"/>
                    <a:pt x="1" y="18"/>
                  </a:cubicBezTo>
                  <a:cubicBezTo>
                    <a:pt x="89" y="0"/>
                    <a:pt x="89" y="0"/>
                    <a:pt x="89"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7" name="Freeform 311">
              <a:extLst>
                <a:ext uri="{FF2B5EF4-FFF2-40B4-BE49-F238E27FC236}">
                  <a16:creationId xmlns:a16="http://schemas.microsoft.com/office/drawing/2014/main" id="{8F73D869-47E2-4FA4-801F-CD280C5BB74D}"/>
                </a:ext>
              </a:extLst>
            </p:cNvPr>
            <p:cNvSpPr>
              <a:spLocks/>
            </p:cNvSpPr>
            <p:nvPr/>
          </p:nvSpPr>
          <p:spPr bwMode="auto">
            <a:xfrm>
              <a:off x="6669026" y="4215700"/>
              <a:ext cx="1049984" cy="944843"/>
            </a:xfrm>
            <a:custGeom>
              <a:avLst/>
              <a:gdLst>
                <a:gd name="T0" fmla="*/ 208 w 356"/>
                <a:gd name="T1" fmla="*/ 0 h 319"/>
                <a:gd name="T2" fmla="*/ 187 w 356"/>
                <a:gd name="T3" fmla="*/ 14 h 319"/>
                <a:gd name="T4" fmla="*/ 196 w 356"/>
                <a:gd name="T5" fmla="*/ 38 h 319"/>
                <a:gd name="T6" fmla="*/ 0 w 356"/>
                <a:gd name="T7" fmla="*/ 38 h 319"/>
                <a:gd name="T8" fmla="*/ 20 w 356"/>
                <a:gd name="T9" fmla="*/ 97 h 319"/>
                <a:gd name="T10" fmla="*/ 40 w 356"/>
                <a:gd name="T11" fmla="*/ 143 h 319"/>
                <a:gd name="T12" fmla="*/ 141 w 356"/>
                <a:gd name="T13" fmla="*/ 147 h 319"/>
                <a:gd name="T14" fmla="*/ 182 w 356"/>
                <a:gd name="T15" fmla="*/ 188 h 319"/>
                <a:gd name="T16" fmla="*/ 86 w 356"/>
                <a:gd name="T17" fmla="*/ 247 h 319"/>
                <a:gd name="T18" fmla="*/ 118 w 356"/>
                <a:gd name="T19" fmla="*/ 319 h 319"/>
                <a:gd name="T20" fmla="*/ 356 w 356"/>
                <a:gd name="T21" fmla="*/ 319 h 319"/>
                <a:gd name="T22" fmla="*/ 272 w 356"/>
                <a:gd name="T23" fmla="*/ 75 h 319"/>
                <a:gd name="T24" fmla="*/ 245 w 356"/>
                <a:gd name="T25" fmla="*/ 49 h 319"/>
                <a:gd name="T26" fmla="*/ 208 w 356"/>
                <a:gd name="T27"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319">
                  <a:moveTo>
                    <a:pt x="208" y="0"/>
                  </a:moveTo>
                  <a:cubicBezTo>
                    <a:pt x="187" y="14"/>
                    <a:pt x="187" y="14"/>
                    <a:pt x="187" y="14"/>
                  </a:cubicBezTo>
                  <a:cubicBezTo>
                    <a:pt x="196" y="38"/>
                    <a:pt x="196" y="38"/>
                    <a:pt x="196" y="38"/>
                  </a:cubicBezTo>
                  <a:cubicBezTo>
                    <a:pt x="0" y="38"/>
                    <a:pt x="0" y="38"/>
                    <a:pt x="0" y="38"/>
                  </a:cubicBezTo>
                  <a:cubicBezTo>
                    <a:pt x="20" y="97"/>
                    <a:pt x="20" y="97"/>
                    <a:pt x="20" y="97"/>
                  </a:cubicBezTo>
                  <a:cubicBezTo>
                    <a:pt x="40" y="143"/>
                    <a:pt x="40" y="143"/>
                    <a:pt x="40" y="143"/>
                  </a:cubicBezTo>
                  <a:cubicBezTo>
                    <a:pt x="141" y="147"/>
                    <a:pt x="141" y="147"/>
                    <a:pt x="141" y="147"/>
                  </a:cubicBezTo>
                  <a:cubicBezTo>
                    <a:pt x="164" y="147"/>
                    <a:pt x="182" y="165"/>
                    <a:pt x="182" y="188"/>
                  </a:cubicBezTo>
                  <a:cubicBezTo>
                    <a:pt x="182" y="213"/>
                    <a:pt x="103" y="241"/>
                    <a:pt x="86" y="247"/>
                  </a:cubicBezTo>
                  <a:cubicBezTo>
                    <a:pt x="118" y="319"/>
                    <a:pt x="118" y="319"/>
                    <a:pt x="118" y="319"/>
                  </a:cubicBezTo>
                  <a:cubicBezTo>
                    <a:pt x="356" y="319"/>
                    <a:pt x="356" y="319"/>
                    <a:pt x="356" y="319"/>
                  </a:cubicBezTo>
                  <a:cubicBezTo>
                    <a:pt x="272" y="75"/>
                    <a:pt x="272" y="75"/>
                    <a:pt x="272" y="75"/>
                  </a:cubicBezTo>
                  <a:cubicBezTo>
                    <a:pt x="265" y="67"/>
                    <a:pt x="246" y="51"/>
                    <a:pt x="245" y="49"/>
                  </a:cubicBezTo>
                  <a:cubicBezTo>
                    <a:pt x="238" y="30"/>
                    <a:pt x="208" y="0"/>
                    <a:pt x="208" y="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8" name="Freeform 313">
              <a:extLst>
                <a:ext uri="{FF2B5EF4-FFF2-40B4-BE49-F238E27FC236}">
                  <a16:creationId xmlns:a16="http://schemas.microsoft.com/office/drawing/2014/main" id="{D8AC85E3-2FEC-4B98-A93E-37BE37EDDECC}"/>
                </a:ext>
              </a:extLst>
            </p:cNvPr>
            <p:cNvSpPr>
              <a:spLocks/>
            </p:cNvSpPr>
            <p:nvPr/>
          </p:nvSpPr>
          <p:spPr bwMode="auto">
            <a:xfrm>
              <a:off x="6512736" y="4205755"/>
              <a:ext cx="740246" cy="332471"/>
            </a:xfrm>
            <a:custGeom>
              <a:avLst/>
              <a:gdLst>
                <a:gd name="T0" fmla="*/ 240 w 251"/>
                <a:gd name="T1" fmla="*/ 16 h 112"/>
                <a:gd name="T2" fmla="*/ 251 w 251"/>
                <a:gd name="T3" fmla="*/ 51 h 112"/>
                <a:gd name="T4" fmla="*/ 189 w 251"/>
                <a:gd name="T5" fmla="*/ 112 h 112"/>
                <a:gd name="T6" fmla="*/ 62 w 251"/>
                <a:gd name="T7" fmla="*/ 112 h 112"/>
                <a:gd name="T8" fmla="*/ 0 w 251"/>
                <a:gd name="T9" fmla="*/ 51 h 112"/>
                <a:gd name="T10" fmla="*/ 27 w 251"/>
                <a:gd name="T11" fmla="*/ 0 h 112"/>
              </a:gdLst>
              <a:ahLst/>
              <a:cxnLst>
                <a:cxn ang="0">
                  <a:pos x="T0" y="T1"/>
                </a:cxn>
                <a:cxn ang="0">
                  <a:pos x="T2" y="T3"/>
                </a:cxn>
                <a:cxn ang="0">
                  <a:pos x="T4" y="T5"/>
                </a:cxn>
                <a:cxn ang="0">
                  <a:pos x="T6" y="T7"/>
                </a:cxn>
                <a:cxn ang="0">
                  <a:pos x="T8" y="T9"/>
                </a:cxn>
                <a:cxn ang="0">
                  <a:pos x="T10" y="T11"/>
                </a:cxn>
              </a:cxnLst>
              <a:rect l="0" t="0" r="r" b="b"/>
              <a:pathLst>
                <a:path w="251" h="112">
                  <a:moveTo>
                    <a:pt x="240" y="16"/>
                  </a:moveTo>
                  <a:cubicBezTo>
                    <a:pt x="247" y="26"/>
                    <a:pt x="251" y="38"/>
                    <a:pt x="251" y="51"/>
                  </a:cubicBezTo>
                  <a:cubicBezTo>
                    <a:pt x="251" y="84"/>
                    <a:pt x="223" y="112"/>
                    <a:pt x="189" y="112"/>
                  </a:cubicBezTo>
                  <a:cubicBezTo>
                    <a:pt x="62" y="112"/>
                    <a:pt x="62" y="112"/>
                    <a:pt x="62" y="112"/>
                  </a:cubicBezTo>
                  <a:cubicBezTo>
                    <a:pt x="28" y="112"/>
                    <a:pt x="0" y="84"/>
                    <a:pt x="0" y="51"/>
                  </a:cubicBezTo>
                  <a:cubicBezTo>
                    <a:pt x="0" y="30"/>
                    <a:pt x="11" y="11"/>
                    <a:pt x="27" y="0"/>
                  </a:cubicBezTo>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9" name="Freeform 314">
              <a:extLst>
                <a:ext uri="{FF2B5EF4-FFF2-40B4-BE49-F238E27FC236}">
                  <a16:creationId xmlns:a16="http://schemas.microsoft.com/office/drawing/2014/main" id="{B932523D-8F99-4D9F-8BAB-797586C14790}"/>
                </a:ext>
              </a:extLst>
            </p:cNvPr>
            <p:cNvSpPr>
              <a:spLocks/>
            </p:cNvSpPr>
            <p:nvPr/>
          </p:nvSpPr>
          <p:spPr bwMode="auto">
            <a:xfrm>
              <a:off x="6512736" y="4205755"/>
              <a:ext cx="740246" cy="332471"/>
            </a:xfrm>
            <a:custGeom>
              <a:avLst/>
              <a:gdLst>
                <a:gd name="T0" fmla="*/ 240 w 251"/>
                <a:gd name="T1" fmla="*/ 16 h 112"/>
                <a:gd name="T2" fmla="*/ 251 w 251"/>
                <a:gd name="T3" fmla="*/ 51 h 112"/>
                <a:gd name="T4" fmla="*/ 189 w 251"/>
                <a:gd name="T5" fmla="*/ 112 h 112"/>
                <a:gd name="T6" fmla="*/ 62 w 251"/>
                <a:gd name="T7" fmla="*/ 112 h 112"/>
                <a:gd name="T8" fmla="*/ 0 w 251"/>
                <a:gd name="T9" fmla="*/ 51 h 112"/>
                <a:gd name="T10" fmla="*/ 27 w 251"/>
                <a:gd name="T11" fmla="*/ 0 h 112"/>
              </a:gdLst>
              <a:ahLst/>
              <a:cxnLst>
                <a:cxn ang="0">
                  <a:pos x="T0" y="T1"/>
                </a:cxn>
                <a:cxn ang="0">
                  <a:pos x="T2" y="T3"/>
                </a:cxn>
                <a:cxn ang="0">
                  <a:pos x="T4" y="T5"/>
                </a:cxn>
                <a:cxn ang="0">
                  <a:pos x="T6" y="T7"/>
                </a:cxn>
                <a:cxn ang="0">
                  <a:pos x="T8" y="T9"/>
                </a:cxn>
                <a:cxn ang="0">
                  <a:pos x="T10" y="T11"/>
                </a:cxn>
              </a:cxnLst>
              <a:rect l="0" t="0" r="r" b="b"/>
              <a:pathLst>
                <a:path w="251" h="112">
                  <a:moveTo>
                    <a:pt x="240" y="16"/>
                  </a:moveTo>
                  <a:cubicBezTo>
                    <a:pt x="247" y="26"/>
                    <a:pt x="251" y="38"/>
                    <a:pt x="251" y="51"/>
                  </a:cubicBezTo>
                  <a:cubicBezTo>
                    <a:pt x="251" y="84"/>
                    <a:pt x="223" y="112"/>
                    <a:pt x="189" y="112"/>
                  </a:cubicBezTo>
                  <a:cubicBezTo>
                    <a:pt x="62" y="112"/>
                    <a:pt x="62" y="112"/>
                    <a:pt x="62" y="112"/>
                  </a:cubicBezTo>
                  <a:cubicBezTo>
                    <a:pt x="28" y="112"/>
                    <a:pt x="0" y="84"/>
                    <a:pt x="0" y="51"/>
                  </a:cubicBezTo>
                  <a:cubicBezTo>
                    <a:pt x="0" y="30"/>
                    <a:pt x="11" y="11"/>
                    <a:pt x="27"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0" name="Freeform 315">
              <a:extLst>
                <a:ext uri="{FF2B5EF4-FFF2-40B4-BE49-F238E27FC236}">
                  <a16:creationId xmlns:a16="http://schemas.microsoft.com/office/drawing/2014/main" id="{0CFDD146-E0FA-4851-963D-A1F6617ABAC9}"/>
                </a:ext>
              </a:extLst>
            </p:cNvPr>
            <p:cNvSpPr>
              <a:spLocks/>
            </p:cNvSpPr>
            <p:nvPr/>
          </p:nvSpPr>
          <p:spPr bwMode="auto">
            <a:xfrm>
              <a:off x="6819632" y="3721256"/>
              <a:ext cx="282742" cy="224489"/>
            </a:xfrm>
            <a:custGeom>
              <a:avLst/>
              <a:gdLst>
                <a:gd name="T0" fmla="*/ 8 w 96"/>
                <a:gd name="T1" fmla="*/ 72 h 76"/>
                <a:gd name="T2" fmla="*/ 8 w 96"/>
                <a:gd name="T3" fmla="*/ 26 h 76"/>
                <a:gd name="T4" fmla="*/ 88 w 96"/>
                <a:gd name="T5" fmla="*/ 10 h 76"/>
                <a:gd name="T6" fmla="*/ 88 w 96"/>
                <a:gd name="T7" fmla="*/ 53 h 76"/>
                <a:gd name="T8" fmla="*/ 88 w 96"/>
                <a:gd name="T9" fmla="*/ 65 h 76"/>
                <a:gd name="T10" fmla="*/ 88 w 96"/>
                <a:gd name="T11" fmla="*/ 68 h 76"/>
                <a:gd name="T12" fmla="*/ 88 w 96"/>
                <a:gd name="T13" fmla="*/ 69 h 76"/>
                <a:gd name="T14" fmla="*/ 92 w 96"/>
                <a:gd name="T15" fmla="*/ 73 h 76"/>
                <a:gd name="T16" fmla="*/ 96 w 96"/>
                <a:gd name="T17" fmla="*/ 69 h 76"/>
                <a:gd name="T18" fmla="*/ 96 w 96"/>
                <a:gd name="T19" fmla="*/ 68 h 76"/>
                <a:gd name="T20" fmla="*/ 96 w 96"/>
                <a:gd name="T21" fmla="*/ 65 h 76"/>
                <a:gd name="T22" fmla="*/ 96 w 96"/>
                <a:gd name="T23" fmla="*/ 53 h 76"/>
                <a:gd name="T24" fmla="*/ 96 w 96"/>
                <a:gd name="T25" fmla="*/ 0 h 76"/>
                <a:gd name="T26" fmla="*/ 0 w 96"/>
                <a:gd name="T27" fmla="*/ 19 h 76"/>
                <a:gd name="T28" fmla="*/ 0 w 96"/>
                <a:gd name="T29" fmla="*/ 72 h 76"/>
                <a:gd name="T30" fmla="*/ 4 w 96"/>
                <a:gd name="T31" fmla="*/ 76 h 76"/>
                <a:gd name="T32" fmla="*/ 8 w 96"/>
                <a:gd name="T33" fmla="*/ 72 h 76"/>
                <a:gd name="T34" fmla="*/ 8 w 96"/>
                <a:gd name="T35" fmla="*/ 7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76">
                  <a:moveTo>
                    <a:pt x="8" y="72"/>
                  </a:moveTo>
                  <a:cubicBezTo>
                    <a:pt x="8" y="26"/>
                    <a:pt x="8" y="26"/>
                    <a:pt x="8" y="26"/>
                  </a:cubicBezTo>
                  <a:cubicBezTo>
                    <a:pt x="88" y="10"/>
                    <a:pt x="88" y="10"/>
                    <a:pt x="88" y="10"/>
                  </a:cubicBezTo>
                  <a:cubicBezTo>
                    <a:pt x="88" y="53"/>
                    <a:pt x="88" y="53"/>
                    <a:pt x="88" y="53"/>
                  </a:cubicBezTo>
                  <a:cubicBezTo>
                    <a:pt x="88" y="54"/>
                    <a:pt x="88" y="61"/>
                    <a:pt x="88" y="65"/>
                  </a:cubicBezTo>
                  <a:cubicBezTo>
                    <a:pt x="88" y="66"/>
                    <a:pt x="88" y="67"/>
                    <a:pt x="88" y="68"/>
                  </a:cubicBezTo>
                  <a:cubicBezTo>
                    <a:pt x="88" y="68"/>
                    <a:pt x="88" y="69"/>
                    <a:pt x="88" y="69"/>
                  </a:cubicBezTo>
                  <a:cubicBezTo>
                    <a:pt x="88" y="71"/>
                    <a:pt x="90" y="73"/>
                    <a:pt x="92" y="73"/>
                  </a:cubicBezTo>
                  <a:cubicBezTo>
                    <a:pt x="94" y="73"/>
                    <a:pt x="96" y="71"/>
                    <a:pt x="96" y="69"/>
                  </a:cubicBezTo>
                  <a:cubicBezTo>
                    <a:pt x="96" y="69"/>
                    <a:pt x="96" y="68"/>
                    <a:pt x="96" y="68"/>
                  </a:cubicBezTo>
                  <a:cubicBezTo>
                    <a:pt x="96" y="67"/>
                    <a:pt x="96" y="66"/>
                    <a:pt x="96" y="65"/>
                  </a:cubicBezTo>
                  <a:cubicBezTo>
                    <a:pt x="96" y="61"/>
                    <a:pt x="96" y="54"/>
                    <a:pt x="96" y="53"/>
                  </a:cubicBezTo>
                  <a:cubicBezTo>
                    <a:pt x="96" y="0"/>
                    <a:pt x="96" y="0"/>
                    <a:pt x="96" y="0"/>
                  </a:cubicBezTo>
                  <a:cubicBezTo>
                    <a:pt x="0" y="19"/>
                    <a:pt x="0" y="19"/>
                    <a:pt x="0" y="19"/>
                  </a:cubicBezTo>
                  <a:cubicBezTo>
                    <a:pt x="0" y="72"/>
                    <a:pt x="0" y="72"/>
                    <a:pt x="0" y="72"/>
                  </a:cubicBezTo>
                  <a:cubicBezTo>
                    <a:pt x="0" y="74"/>
                    <a:pt x="1" y="76"/>
                    <a:pt x="4" y="76"/>
                  </a:cubicBezTo>
                  <a:cubicBezTo>
                    <a:pt x="6" y="76"/>
                    <a:pt x="8" y="74"/>
                    <a:pt x="8" y="72"/>
                  </a:cubicBezTo>
                  <a:cubicBezTo>
                    <a:pt x="8" y="72"/>
                    <a:pt x="8" y="72"/>
                    <a:pt x="8" y="72"/>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1" name="Freeform 316">
              <a:extLst>
                <a:ext uri="{FF2B5EF4-FFF2-40B4-BE49-F238E27FC236}">
                  <a16:creationId xmlns:a16="http://schemas.microsoft.com/office/drawing/2014/main" id="{93BDA8CD-9793-4B7A-B7A1-DB8F2EFBC83D}"/>
                </a:ext>
              </a:extLst>
            </p:cNvPr>
            <p:cNvSpPr>
              <a:spLocks/>
            </p:cNvSpPr>
            <p:nvPr/>
          </p:nvSpPr>
          <p:spPr bwMode="auto">
            <a:xfrm>
              <a:off x="6491424" y="3194134"/>
              <a:ext cx="171919" cy="437611"/>
            </a:xfrm>
            <a:custGeom>
              <a:avLst/>
              <a:gdLst>
                <a:gd name="T0" fmla="*/ 40 w 58"/>
                <a:gd name="T1" fmla="*/ 148 h 148"/>
                <a:gd name="T2" fmla="*/ 38 w 58"/>
                <a:gd name="T3" fmla="*/ 13 h 148"/>
                <a:gd name="T4" fmla="*/ 1 w 58"/>
                <a:gd name="T5" fmla="*/ 20 h 148"/>
                <a:gd name="T6" fmla="*/ 40 w 58"/>
                <a:gd name="T7" fmla="*/ 148 h 148"/>
              </a:gdLst>
              <a:ahLst/>
              <a:cxnLst>
                <a:cxn ang="0">
                  <a:pos x="T0" y="T1"/>
                </a:cxn>
                <a:cxn ang="0">
                  <a:pos x="T2" y="T3"/>
                </a:cxn>
                <a:cxn ang="0">
                  <a:pos x="T4" y="T5"/>
                </a:cxn>
                <a:cxn ang="0">
                  <a:pos x="T6" y="T7"/>
                </a:cxn>
              </a:cxnLst>
              <a:rect l="0" t="0" r="r" b="b"/>
              <a:pathLst>
                <a:path w="58" h="148">
                  <a:moveTo>
                    <a:pt x="40" y="148"/>
                  </a:moveTo>
                  <a:cubicBezTo>
                    <a:pt x="40" y="104"/>
                    <a:pt x="58" y="37"/>
                    <a:pt x="38" y="13"/>
                  </a:cubicBezTo>
                  <a:cubicBezTo>
                    <a:pt x="27" y="0"/>
                    <a:pt x="0" y="19"/>
                    <a:pt x="1" y="20"/>
                  </a:cubicBezTo>
                  <a:lnTo>
                    <a:pt x="40" y="148"/>
                  </a:lnTo>
                  <a:close/>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p:nvSpPr>
            <p:cNvPr id="492" name="Freeform 317">
              <a:extLst>
                <a:ext uri="{FF2B5EF4-FFF2-40B4-BE49-F238E27FC236}">
                  <a16:creationId xmlns:a16="http://schemas.microsoft.com/office/drawing/2014/main" id="{BA11F23E-82A4-4224-9806-EE87AA498B7C}"/>
                </a:ext>
              </a:extLst>
            </p:cNvPr>
            <p:cNvSpPr>
              <a:spLocks/>
            </p:cNvSpPr>
            <p:nvPr/>
          </p:nvSpPr>
          <p:spPr bwMode="auto">
            <a:xfrm>
              <a:off x="6491424" y="3194134"/>
              <a:ext cx="171919" cy="437611"/>
            </a:xfrm>
            <a:custGeom>
              <a:avLst/>
              <a:gdLst>
                <a:gd name="T0" fmla="*/ 40 w 58"/>
                <a:gd name="T1" fmla="*/ 148 h 148"/>
                <a:gd name="T2" fmla="*/ 38 w 58"/>
                <a:gd name="T3" fmla="*/ 13 h 148"/>
                <a:gd name="T4" fmla="*/ 1 w 58"/>
                <a:gd name="T5" fmla="*/ 20 h 148"/>
                <a:gd name="T6" fmla="*/ 40 w 58"/>
                <a:gd name="T7" fmla="*/ 148 h 148"/>
              </a:gdLst>
              <a:ahLst/>
              <a:cxnLst>
                <a:cxn ang="0">
                  <a:pos x="T0" y="T1"/>
                </a:cxn>
                <a:cxn ang="0">
                  <a:pos x="T2" y="T3"/>
                </a:cxn>
                <a:cxn ang="0">
                  <a:pos x="T4" y="T5"/>
                </a:cxn>
                <a:cxn ang="0">
                  <a:pos x="T6" y="T7"/>
                </a:cxn>
              </a:cxnLst>
              <a:rect l="0" t="0" r="r" b="b"/>
              <a:pathLst>
                <a:path w="58" h="148">
                  <a:moveTo>
                    <a:pt x="40" y="148"/>
                  </a:moveTo>
                  <a:cubicBezTo>
                    <a:pt x="40" y="104"/>
                    <a:pt x="58" y="37"/>
                    <a:pt x="38" y="13"/>
                  </a:cubicBezTo>
                  <a:cubicBezTo>
                    <a:pt x="27" y="0"/>
                    <a:pt x="0" y="19"/>
                    <a:pt x="1" y="20"/>
                  </a:cubicBezTo>
                  <a:lnTo>
                    <a:pt x="40" y="148"/>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3" name="Freeform 318">
              <a:extLst>
                <a:ext uri="{FF2B5EF4-FFF2-40B4-BE49-F238E27FC236}">
                  <a16:creationId xmlns:a16="http://schemas.microsoft.com/office/drawing/2014/main" id="{E6CB4CC6-0645-4317-97BA-3E8F026A02FE}"/>
                </a:ext>
              </a:extLst>
            </p:cNvPr>
            <p:cNvSpPr>
              <a:spLocks/>
            </p:cNvSpPr>
            <p:nvPr/>
          </p:nvSpPr>
          <p:spPr bwMode="auto">
            <a:xfrm>
              <a:off x="6551098" y="3101781"/>
              <a:ext cx="642209" cy="764399"/>
            </a:xfrm>
            <a:custGeom>
              <a:avLst/>
              <a:gdLst>
                <a:gd name="T0" fmla="*/ 218 w 218"/>
                <a:gd name="T1" fmla="*/ 74 h 258"/>
                <a:gd name="T2" fmla="*/ 218 w 218"/>
                <a:gd name="T3" fmla="*/ 150 h 258"/>
                <a:gd name="T4" fmla="*/ 109 w 218"/>
                <a:gd name="T5" fmla="*/ 258 h 258"/>
                <a:gd name="T6" fmla="*/ 0 w 218"/>
                <a:gd name="T7" fmla="*/ 150 h 258"/>
                <a:gd name="T8" fmla="*/ 0 w 218"/>
                <a:gd name="T9" fmla="*/ 70 h 258"/>
                <a:gd name="T10" fmla="*/ 0 w 218"/>
                <a:gd name="T11" fmla="*/ 56 h 258"/>
                <a:gd name="T12" fmla="*/ 56 w 218"/>
                <a:gd name="T13" fmla="*/ 0 h 258"/>
                <a:gd name="T14" fmla="*/ 162 w 218"/>
                <a:gd name="T15" fmla="*/ 0 h 258"/>
                <a:gd name="T16" fmla="*/ 218 w 218"/>
                <a:gd name="T17" fmla="*/ 56 h 258"/>
                <a:gd name="T18" fmla="*/ 218 w 218"/>
                <a:gd name="T19" fmla="*/ 83 h 258"/>
                <a:gd name="T20" fmla="*/ 218 w 218"/>
                <a:gd name="T21" fmla="*/ 7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58">
                  <a:moveTo>
                    <a:pt x="218" y="74"/>
                  </a:moveTo>
                  <a:cubicBezTo>
                    <a:pt x="218" y="150"/>
                    <a:pt x="218" y="150"/>
                    <a:pt x="218" y="150"/>
                  </a:cubicBezTo>
                  <a:cubicBezTo>
                    <a:pt x="218" y="210"/>
                    <a:pt x="169" y="258"/>
                    <a:pt x="109" y="258"/>
                  </a:cubicBezTo>
                  <a:cubicBezTo>
                    <a:pt x="49" y="258"/>
                    <a:pt x="0" y="210"/>
                    <a:pt x="0" y="150"/>
                  </a:cubicBezTo>
                  <a:cubicBezTo>
                    <a:pt x="0" y="70"/>
                    <a:pt x="0" y="70"/>
                    <a:pt x="0" y="70"/>
                  </a:cubicBezTo>
                  <a:cubicBezTo>
                    <a:pt x="0" y="56"/>
                    <a:pt x="0" y="56"/>
                    <a:pt x="0" y="56"/>
                  </a:cubicBezTo>
                  <a:cubicBezTo>
                    <a:pt x="0" y="25"/>
                    <a:pt x="25" y="0"/>
                    <a:pt x="56" y="0"/>
                  </a:cubicBezTo>
                  <a:cubicBezTo>
                    <a:pt x="162" y="0"/>
                    <a:pt x="162" y="0"/>
                    <a:pt x="162" y="0"/>
                  </a:cubicBezTo>
                  <a:cubicBezTo>
                    <a:pt x="193" y="0"/>
                    <a:pt x="218" y="25"/>
                    <a:pt x="218" y="56"/>
                  </a:cubicBezTo>
                  <a:cubicBezTo>
                    <a:pt x="218" y="83"/>
                    <a:pt x="218" y="83"/>
                    <a:pt x="218" y="83"/>
                  </a:cubicBezTo>
                  <a:cubicBezTo>
                    <a:pt x="218" y="74"/>
                    <a:pt x="218" y="74"/>
                    <a:pt x="218" y="74"/>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4" name="Freeform 319">
              <a:extLst>
                <a:ext uri="{FF2B5EF4-FFF2-40B4-BE49-F238E27FC236}">
                  <a16:creationId xmlns:a16="http://schemas.microsoft.com/office/drawing/2014/main" id="{22F0042F-67D8-4FA9-9D7D-B654CEE98170}"/>
                </a:ext>
              </a:extLst>
            </p:cNvPr>
            <p:cNvSpPr>
              <a:spLocks/>
            </p:cNvSpPr>
            <p:nvPr/>
          </p:nvSpPr>
          <p:spPr bwMode="auto">
            <a:xfrm>
              <a:off x="6538310" y="3090415"/>
              <a:ext cx="667784" cy="787132"/>
            </a:xfrm>
            <a:custGeom>
              <a:avLst/>
              <a:gdLst>
                <a:gd name="T0" fmla="*/ 218 w 226"/>
                <a:gd name="T1" fmla="*/ 78 h 266"/>
                <a:gd name="T2" fmla="*/ 218 w 226"/>
                <a:gd name="T3" fmla="*/ 154 h 266"/>
                <a:gd name="T4" fmla="*/ 221 w 226"/>
                <a:gd name="T5" fmla="*/ 154 h 266"/>
                <a:gd name="T6" fmla="*/ 218 w 226"/>
                <a:gd name="T7" fmla="*/ 153 h 266"/>
                <a:gd name="T8" fmla="*/ 218 w 226"/>
                <a:gd name="T9" fmla="*/ 154 h 266"/>
                <a:gd name="T10" fmla="*/ 221 w 226"/>
                <a:gd name="T11" fmla="*/ 154 h 266"/>
                <a:gd name="T12" fmla="*/ 218 w 226"/>
                <a:gd name="T13" fmla="*/ 153 h 266"/>
                <a:gd name="T14" fmla="*/ 218 w 226"/>
                <a:gd name="T15" fmla="*/ 154 h 266"/>
                <a:gd name="T16" fmla="*/ 187 w 226"/>
                <a:gd name="T17" fmla="*/ 228 h 266"/>
                <a:gd name="T18" fmla="*/ 113 w 226"/>
                <a:gd name="T19" fmla="*/ 258 h 266"/>
                <a:gd name="T20" fmla="*/ 39 w 226"/>
                <a:gd name="T21" fmla="*/ 228 h 266"/>
                <a:gd name="T22" fmla="*/ 8 w 226"/>
                <a:gd name="T23" fmla="*/ 154 h 266"/>
                <a:gd name="T24" fmla="*/ 8 w 226"/>
                <a:gd name="T25" fmla="*/ 74 h 266"/>
                <a:gd name="T26" fmla="*/ 8 w 226"/>
                <a:gd name="T27" fmla="*/ 60 h 266"/>
                <a:gd name="T28" fmla="*/ 23 w 226"/>
                <a:gd name="T29" fmla="*/ 23 h 266"/>
                <a:gd name="T30" fmla="*/ 60 w 226"/>
                <a:gd name="T31" fmla="*/ 8 h 266"/>
                <a:gd name="T32" fmla="*/ 166 w 226"/>
                <a:gd name="T33" fmla="*/ 8 h 266"/>
                <a:gd name="T34" fmla="*/ 202 w 226"/>
                <a:gd name="T35" fmla="*/ 23 h 266"/>
                <a:gd name="T36" fmla="*/ 218 w 226"/>
                <a:gd name="T37" fmla="*/ 60 h 266"/>
                <a:gd name="T38" fmla="*/ 218 w 226"/>
                <a:gd name="T39" fmla="*/ 87 h 266"/>
                <a:gd name="T40" fmla="*/ 222 w 226"/>
                <a:gd name="T41" fmla="*/ 91 h 266"/>
                <a:gd name="T42" fmla="*/ 226 w 226"/>
                <a:gd name="T43" fmla="*/ 87 h 266"/>
                <a:gd name="T44" fmla="*/ 226 w 226"/>
                <a:gd name="T45" fmla="*/ 60 h 266"/>
                <a:gd name="T46" fmla="*/ 166 w 226"/>
                <a:gd name="T47" fmla="*/ 0 h 266"/>
                <a:gd name="T48" fmla="*/ 60 w 226"/>
                <a:gd name="T49" fmla="*/ 0 h 266"/>
                <a:gd name="T50" fmla="*/ 0 w 226"/>
                <a:gd name="T51" fmla="*/ 60 h 266"/>
                <a:gd name="T52" fmla="*/ 0 w 226"/>
                <a:gd name="T53" fmla="*/ 74 h 266"/>
                <a:gd name="T54" fmla="*/ 0 w 226"/>
                <a:gd name="T55" fmla="*/ 154 h 266"/>
                <a:gd name="T56" fmla="*/ 113 w 226"/>
                <a:gd name="T57" fmla="*/ 266 h 266"/>
                <a:gd name="T58" fmla="*/ 226 w 226"/>
                <a:gd name="T59" fmla="*/ 154 h 266"/>
                <a:gd name="T60" fmla="*/ 222 w 226"/>
                <a:gd name="T61" fmla="*/ 154 h 266"/>
                <a:gd name="T62" fmla="*/ 226 w 226"/>
                <a:gd name="T63" fmla="*/ 154 h 266"/>
                <a:gd name="T64" fmla="*/ 226 w 226"/>
                <a:gd name="T65" fmla="*/ 154 h 266"/>
                <a:gd name="T66" fmla="*/ 222 w 226"/>
                <a:gd name="T67" fmla="*/ 154 h 266"/>
                <a:gd name="T68" fmla="*/ 226 w 226"/>
                <a:gd name="T69" fmla="*/ 154 h 266"/>
                <a:gd name="T70" fmla="*/ 226 w 226"/>
                <a:gd name="T71" fmla="*/ 154 h 266"/>
                <a:gd name="T72" fmla="*/ 226 w 226"/>
                <a:gd name="T73" fmla="*/ 78 h 266"/>
                <a:gd name="T74" fmla="*/ 222 w 226"/>
                <a:gd name="T75" fmla="*/ 74 h 266"/>
                <a:gd name="T76" fmla="*/ 218 w 226"/>
                <a:gd name="T77" fmla="*/ 7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6" h="266">
                  <a:moveTo>
                    <a:pt x="218" y="78"/>
                  </a:moveTo>
                  <a:cubicBezTo>
                    <a:pt x="218" y="154"/>
                    <a:pt x="218" y="154"/>
                    <a:pt x="218" y="154"/>
                  </a:cubicBezTo>
                  <a:cubicBezTo>
                    <a:pt x="221" y="154"/>
                    <a:pt x="221" y="154"/>
                    <a:pt x="221" y="154"/>
                  </a:cubicBezTo>
                  <a:cubicBezTo>
                    <a:pt x="218" y="153"/>
                    <a:pt x="218" y="153"/>
                    <a:pt x="218" y="153"/>
                  </a:cubicBezTo>
                  <a:cubicBezTo>
                    <a:pt x="218" y="154"/>
                    <a:pt x="218" y="154"/>
                    <a:pt x="218" y="154"/>
                  </a:cubicBezTo>
                  <a:cubicBezTo>
                    <a:pt x="221" y="154"/>
                    <a:pt x="221" y="154"/>
                    <a:pt x="221" y="154"/>
                  </a:cubicBezTo>
                  <a:cubicBezTo>
                    <a:pt x="218" y="153"/>
                    <a:pt x="218" y="153"/>
                    <a:pt x="218" y="153"/>
                  </a:cubicBezTo>
                  <a:cubicBezTo>
                    <a:pt x="218" y="154"/>
                    <a:pt x="218" y="154"/>
                    <a:pt x="218" y="154"/>
                  </a:cubicBezTo>
                  <a:cubicBezTo>
                    <a:pt x="218" y="183"/>
                    <a:pt x="206" y="209"/>
                    <a:pt x="187" y="228"/>
                  </a:cubicBezTo>
                  <a:cubicBezTo>
                    <a:pt x="168" y="247"/>
                    <a:pt x="142" y="258"/>
                    <a:pt x="113" y="258"/>
                  </a:cubicBezTo>
                  <a:cubicBezTo>
                    <a:pt x="84" y="258"/>
                    <a:pt x="58" y="247"/>
                    <a:pt x="39" y="228"/>
                  </a:cubicBezTo>
                  <a:cubicBezTo>
                    <a:pt x="20" y="209"/>
                    <a:pt x="8" y="183"/>
                    <a:pt x="8" y="154"/>
                  </a:cubicBezTo>
                  <a:cubicBezTo>
                    <a:pt x="8" y="74"/>
                    <a:pt x="8" y="74"/>
                    <a:pt x="8" y="74"/>
                  </a:cubicBezTo>
                  <a:cubicBezTo>
                    <a:pt x="8" y="60"/>
                    <a:pt x="8" y="60"/>
                    <a:pt x="8" y="60"/>
                  </a:cubicBezTo>
                  <a:cubicBezTo>
                    <a:pt x="8" y="46"/>
                    <a:pt x="14" y="33"/>
                    <a:pt x="23" y="23"/>
                  </a:cubicBezTo>
                  <a:cubicBezTo>
                    <a:pt x="33" y="14"/>
                    <a:pt x="45" y="8"/>
                    <a:pt x="60" y="8"/>
                  </a:cubicBezTo>
                  <a:cubicBezTo>
                    <a:pt x="166" y="8"/>
                    <a:pt x="166" y="8"/>
                    <a:pt x="166" y="8"/>
                  </a:cubicBezTo>
                  <a:cubicBezTo>
                    <a:pt x="180" y="8"/>
                    <a:pt x="193" y="14"/>
                    <a:pt x="202" y="23"/>
                  </a:cubicBezTo>
                  <a:cubicBezTo>
                    <a:pt x="212" y="33"/>
                    <a:pt x="218" y="46"/>
                    <a:pt x="218" y="60"/>
                  </a:cubicBezTo>
                  <a:cubicBezTo>
                    <a:pt x="218" y="87"/>
                    <a:pt x="218" y="87"/>
                    <a:pt x="218" y="87"/>
                  </a:cubicBezTo>
                  <a:cubicBezTo>
                    <a:pt x="218" y="89"/>
                    <a:pt x="219" y="91"/>
                    <a:pt x="222" y="91"/>
                  </a:cubicBezTo>
                  <a:cubicBezTo>
                    <a:pt x="224" y="91"/>
                    <a:pt x="226" y="89"/>
                    <a:pt x="226" y="87"/>
                  </a:cubicBezTo>
                  <a:cubicBezTo>
                    <a:pt x="226" y="60"/>
                    <a:pt x="226" y="60"/>
                    <a:pt x="226" y="60"/>
                  </a:cubicBezTo>
                  <a:cubicBezTo>
                    <a:pt x="226" y="27"/>
                    <a:pt x="199" y="0"/>
                    <a:pt x="166" y="0"/>
                  </a:cubicBezTo>
                  <a:cubicBezTo>
                    <a:pt x="60" y="0"/>
                    <a:pt x="60" y="0"/>
                    <a:pt x="60" y="0"/>
                  </a:cubicBezTo>
                  <a:cubicBezTo>
                    <a:pt x="27" y="0"/>
                    <a:pt x="0" y="27"/>
                    <a:pt x="0" y="60"/>
                  </a:cubicBezTo>
                  <a:cubicBezTo>
                    <a:pt x="0" y="74"/>
                    <a:pt x="0" y="74"/>
                    <a:pt x="0" y="74"/>
                  </a:cubicBezTo>
                  <a:cubicBezTo>
                    <a:pt x="0" y="154"/>
                    <a:pt x="0" y="154"/>
                    <a:pt x="0" y="154"/>
                  </a:cubicBezTo>
                  <a:cubicBezTo>
                    <a:pt x="0" y="216"/>
                    <a:pt x="50" y="266"/>
                    <a:pt x="113" y="266"/>
                  </a:cubicBezTo>
                  <a:cubicBezTo>
                    <a:pt x="175" y="266"/>
                    <a:pt x="226" y="216"/>
                    <a:pt x="226" y="154"/>
                  </a:cubicBezTo>
                  <a:cubicBezTo>
                    <a:pt x="222" y="154"/>
                    <a:pt x="222" y="154"/>
                    <a:pt x="222" y="154"/>
                  </a:cubicBezTo>
                  <a:cubicBezTo>
                    <a:pt x="226" y="154"/>
                    <a:pt x="226" y="154"/>
                    <a:pt x="226" y="154"/>
                  </a:cubicBezTo>
                  <a:cubicBezTo>
                    <a:pt x="226" y="154"/>
                    <a:pt x="226" y="154"/>
                    <a:pt x="226" y="154"/>
                  </a:cubicBezTo>
                  <a:cubicBezTo>
                    <a:pt x="222" y="154"/>
                    <a:pt x="222" y="154"/>
                    <a:pt x="222" y="154"/>
                  </a:cubicBezTo>
                  <a:cubicBezTo>
                    <a:pt x="226" y="154"/>
                    <a:pt x="226" y="154"/>
                    <a:pt x="226" y="154"/>
                  </a:cubicBezTo>
                  <a:cubicBezTo>
                    <a:pt x="226" y="154"/>
                    <a:pt x="226" y="154"/>
                    <a:pt x="226" y="154"/>
                  </a:cubicBezTo>
                  <a:cubicBezTo>
                    <a:pt x="226" y="78"/>
                    <a:pt x="226" y="78"/>
                    <a:pt x="226" y="78"/>
                  </a:cubicBezTo>
                  <a:cubicBezTo>
                    <a:pt x="226" y="75"/>
                    <a:pt x="224" y="74"/>
                    <a:pt x="222" y="74"/>
                  </a:cubicBezTo>
                  <a:cubicBezTo>
                    <a:pt x="219" y="74"/>
                    <a:pt x="218" y="75"/>
                    <a:pt x="218" y="7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5" name="Freeform 320">
              <a:extLst>
                <a:ext uri="{FF2B5EF4-FFF2-40B4-BE49-F238E27FC236}">
                  <a16:creationId xmlns:a16="http://schemas.microsoft.com/office/drawing/2014/main" id="{40E57669-9A95-4056-859D-926C2AA8D9DC}"/>
                </a:ext>
              </a:extLst>
            </p:cNvPr>
            <p:cNvSpPr>
              <a:spLocks/>
            </p:cNvSpPr>
            <p:nvPr/>
          </p:nvSpPr>
          <p:spPr bwMode="auto">
            <a:xfrm>
              <a:off x="6883569" y="3113147"/>
              <a:ext cx="298372" cy="740244"/>
            </a:xfrm>
            <a:custGeom>
              <a:avLst/>
              <a:gdLst>
                <a:gd name="T0" fmla="*/ 49 w 101"/>
                <a:gd name="T1" fmla="*/ 0 h 250"/>
                <a:gd name="T2" fmla="*/ 45 w 101"/>
                <a:gd name="T3" fmla="*/ 0 h 250"/>
                <a:gd name="T4" fmla="*/ 80 w 101"/>
                <a:gd name="T5" fmla="*/ 52 h 250"/>
                <a:gd name="T6" fmla="*/ 80 w 101"/>
                <a:gd name="T7" fmla="*/ 79 h 250"/>
                <a:gd name="T8" fmla="*/ 80 w 101"/>
                <a:gd name="T9" fmla="*/ 70 h 250"/>
                <a:gd name="T10" fmla="*/ 80 w 101"/>
                <a:gd name="T11" fmla="*/ 146 h 250"/>
                <a:gd name="T12" fmla="*/ 80 w 101"/>
                <a:gd name="T13" fmla="*/ 146 h 250"/>
                <a:gd name="T14" fmla="*/ 0 w 101"/>
                <a:gd name="T15" fmla="*/ 250 h 250"/>
                <a:gd name="T16" fmla="*/ 70 w 101"/>
                <a:gd name="T17" fmla="*/ 220 h 250"/>
                <a:gd name="T18" fmla="*/ 101 w 101"/>
                <a:gd name="T19" fmla="*/ 146 h 250"/>
                <a:gd name="T20" fmla="*/ 101 w 101"/>
                <a:gd name="T21" fmla="*/ 146 h 250"/>
                <a:gd name="T22" fmla="*/ 101 w 101"/>
                <a:gd name="T23" fmla="*/ 146 h 250"/>
                <a:gd name="T24" fmla="*/ 101 w 101"/>
                <a:gd name="T25" fmla="*/ 146 h 250"/>
                <a:gd name="T26" fmla="*/ 101 w 101"/>
                <a:gd name="T27" fmla="*/ 79 h 250"/>
                <a:gd name="T28" fmla="*/ 101 w 101"/>
                <a:gd name="T29" fmla="*/ 79 h 250"/>
                <a:gd name="T30" fmla="*/ 101 w 101"/>
                <a:gd name="T31" fmla="*/ 52 h 250"/>
                <a:gd name="T32" fmla="*/ 85 w 101"/>
                <a:gd name="T33" fmla="*/ 15 h 250"/>
                <a:gd name="T34" fmla="*/ 49 w 101"/>
                <a:gd name="T3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250">
                  <a:moveTo>
                    <a:pt x="49" y="0"/>
                  </a:moveTo>
                  <a:cubicBezTo>
                    <a:pt x="45" y="0"/>
                    <a:pt x="45" y="0"/>
                    <a:pt x="45" y="0"/>
                  </a:cubicBezTo>
                  <a:cubicBezTo>
                    <a:pt x="65" y="8"/>
                    <a:pt x="80" y="29"/>
                    <a:pt x="80" y="52"/>
                  </a:cubicBezTo>
                  <a:cubicBezTo>
                    <a:pt x="80" y="79"/>
                    <a:pt x="80" y="79"/>
                    <a:pt x="80" y="79"/>
                  </a:cubicBezTo>
                  <a:cubicBezTo>
                    <a:pt x="80" y="70"/>
                    <a:pt x="80" y="70"/>
                    <a:pt x="80" y="70"/>
                  </a:cubicBezTo>
                  <a:cubicBezTo>
                    <a:pt x="80" y="146"/>
                    <a:pt x="80" y="146"/>
                    <a:pt x="80" y="146"/>
                  </a:cubicBezTo>
                  <a:cubicBezTo>
                    <a:pt x="80" y="146"/>
                    <a:pt x="80" y="146"/>
                    <a:pt x="80" y="146"/>
                  </a:cubicBezTo>
                  <a:cubicBezTo>
                    <a:pt x="80" y="195"/>
                    <a:pt x="46" y="237"/>
                    <a:pt x="0" y="250"/>
                  </a:cubicBezTo>
                  <a:cubicBezTo>
                    <a:pt x="28" y="249"/>
                    <a:pt x="52" y="238"/>
                    <a:pt x="70" y="220"/>
                  </a:cubicBezTo>
                  <a:cubicBezTo>
                    <a:pt x="89" y="201"/>
                    <a:pt x="101" y="175"/>
                    <a:pt x="101" y="146"/>
                  </a:cubicBezTo>
                  <a:cubicBezTo>
                    <a:pt x="101" y="146"/>
                    <a:pt x="101" y="146"/>
                    <a:pt x="101" y="146"/>
                  </a:cubicBezTo>
                  <a:cubicBezTo>
                    <a:pt x="101" y="146"/>
                    <a:pt x="101" y="146"/>
                    <a:pt x="101" y="146"/>
                  </a:cubicBezTo>
                  <a:cubicBezTo>
                    <a:pt x="101" y="146"/>
                    <a:pt x="101" y="146"/>
                    <a:pt x="101" y="146"/>
                  </a:cubicBezTo>
                  <a:cubicBezTo>
                    <a:pt x="101" y="79"/>
                    <a:pt x="101" y="79"/>
                    <a:pt x="101" y="79"/>
                  </a:cubicBezTo>
                  <a:cubicBezTo>
                    <a:pt x="101" y="79"/>
                    <a:pt x="101" y="79"/>
                    <a:pt x="101" y="79"/>
                  </a:cubicBezTo>
                  <a:cubicBezTo>
                    <a:pt x="101" y="52"/>
                    <a:pt x="101" y="52"/>
                    <a:pt x="101" y="52"/>
                  </a:cubicBezTo>
                  <a:cubicBezTo>
                    <a:pt x="101" y="38"/>
                    <a:pt x="95" y="25"/>
                    <a:pt x="85" y="15"/>
                  </a:cubicBezTo>
                  <a:cubicBezTo>
                    <a:pt x="76" y="6"/>
                    <a:pt x="63" y="0"/>
                    <a:pt x="49"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6" name="Freeform 321">
              <a:extLst>
                <a:ext uri="{FF2B5EF4-FFF2-40B4-BE49-F238E27FC236}">
                  <a16:creationId xmlns:a16="http://schemas.microsoft.com/office/drawing/2014/main" id="{6DE8E4EA-1A68-497C-AA45-2691F9F94E30}"/>
                </a:ext>
              </a:extLst>
            </p:cNvPr>
            <p:cNvSpPr>
              <a:spLocks/>
            </p:cNvSpPr>
            <p:nvPr/>
          </p:nvSpPr>
          <p:spPr bwMode="auto">
            <a:xfrm>
              <a:off x="6809686" y="3101781"/>
              <a:ext cx="383621" cy="764399"/>
            </a:xfrm>
            <a:custGeom>
              <a:avLst/>
              <a:gdLst>
                <a:gd name="T0" fmla="*/ 74 w 130"/>
                <a:gd name="T1" fmla="*/ 0 h 258"/>
                <a:gd name="T2" fmla="*/ 49 w 130"/>
                <a:gd name="T3" fmla="*/ 0 h 258"/>
                <a:gd name="T4" fmla="*/ 70 w 130"/>
                <a:gd name="T5" fmla="*/ 4 h 258"/>
                <a:gd name="T6" fmla="*/ 74 w 130"/>
                <a:gd name="T7" fmla="*/ 4 h 258"/>
                <a:gd name="T8" fmla="*/ 110 w 130"/>
                <a:gd name="T9" fmla="*/ 19 h 258"/>
                <a:gd name="T10" fmla="*/ 126 w 130"/>
                <a:gd name="T11" fmla="*/ 56 h 258"/>
                <a:gd name="T12" fmla="*/ 126 w 130"/>
                <a:gd name="T13" fmla="*/ 83 h 258"/>
                <a:gd name="T14" fmla="*/ 126 w 130"/>
                <a:gd name="T15" fmla="*/ 83 h 258"/>
                <a:gd name="T16" fmla="*/ 126 w 130"/>
                <a:gd name="T17" fmla="*/ 150 h 258"/>
                <a:gd name="T18" fmla="*/ 126 w 130"/>
                <a:gd name="T19" fmla="*/ 150 h 258"/>
                <a:gd name="T20" fmla="*/ 126 w 130"/>
                <a:gd name="T21" fmla="*/ 150 h 258"/>
                <a:gd name="T22" fmla="*/ 126 w 130"/>
                <a:gd name="T23" fmla="*/ 150 h 258"/>
                <a:gd name="T24" fmla="*/ 95 w 130"/>
                <a:gd name="T25" fmla="*/ 224 h 258"/>
                <a:gd name="T26" fmla="*/ 25 w 130"/>
                <a:gd name="T27" fmla="*/ 254 h 258"/>
                <a:gd name="T28" fmla="*/ 0 w 130"/>
                <a:gd name="T29" fmla="*/ 258 h 258"/>
                <a:gd name="T30" fmla="*/ 3 w 130"/>
                <a:gd name="T31" fmla="*/ 258 h 258"/>
                <a:gd name="T32" fmla="*/ 21 w 130"/>
                <a:gd name="T33" fmla="*/ 258 h 258"/>
                <a:gd name="T34" fmla="*/ 130 w 130"/>
                <a:gd name="T35" fmla="*/ 150 h 258"/>
                <a:gd name="T36" fmla="*/ 130 w 130"/>
                <a:gd name="T37" fmla="*/ 150 h 258"/>
                <a:gd name="T38" fmla="*/ 130 w 130"/>
                <a:gd name="T39" fmla="*/ 74 h 258"/>
                <a:gd name="T40" fmla="*/ 130 w 130"/>
                <a:gd name="T41" fmla="*/ 83 h 258"/>
                <a:gd name="T42" fmla="*/ 130 w 130"/>
                <a:gd name="T43" fmla="*/ 56 h 258"/>
                <a:gd name="T44" fmla="*/ 74 w 130"/>
                <a:gd name="T45"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258">
                  <a:moveTo>
                    <a:pt x="74" y="0"/>
                  </a:moveTo>
                  <a:cubicBezTo>
                    <a:pt x="49" y="0"/>
                    <a:pt x="49" y="0"/>
                    <a:pt x="49" y="0"/>
                  </a:cubicBezTo>
                  <a:cubicBezTo>
                    <a:pt x="56" y="0"/>
                    <a:pt x="63" y="2"/>
                    <a:pt x="70" y="4"/>
                  </a:cubicBezTo>
                  <a:cubicBezTo>
                    <a:pt x="74" y="4"/>
                    <a:pt x="74" y="4"/>
                    <a:pt x="74" y="4"/>
                  </a:cubicBezTo>
                  <a:cubicBezTo>
                    <a:pt x="88" y="4"/>
                    <a:pt x="101" y="10"/>
                    <a:pt x="110" y="19"/>
                  </a:cubicBezTo>
                  <a:cubicBezTo>
                    <a:pt x="120" y="29"/>
                    <a:pt x="126" y="42"/>
                    <a:pt x="126" y="56"/>
                  </a:cubicBezTo>
                  <a:cubicBezTo>
                    <a:pt x="126" y="83"/>
                    <a:pt x="126" y="83"/>
                    <a:pt x="126" y="83"/>
                  </a:cubicBezTo>
                  <a:cubicBezTo>
                    <a:pt x="126" y="83"/>
                    <a:pt x="126" y="83"/>
                    <a:pt x="126" y="83"/>
                  </a:cubicBezTo>
                  <a:cubicBezTo>
                    <a:pt x="126" y="150"/>
                    <a:pt x="126" y="150"/>
                    <a:pt x="126" y="150"/>
                  </a:cubicBezTo>
                  <a:cubicBezTo>
                    <a:pt x="126" y="150"/>
                    <a:pt x="126" y="150"/>
                    <a:pt x="126" y="150"/>
                  </a:cubicBezTo>
                  <a:cubicBezTo>
                    <a:pt x="126" y="150"/>
                    <a:pt x="126" y="150"/>
                    <a:pt x="126" y="150"/>
                  </a:cubicBezTo>
                  <a:cubicBezTo>
                    <a:pt x="126" y="150"/>
                    <a:pt x="126" y="150"/>
                    <a:pt x="126" y="150"/>
                  </a:cubicBezTo>
                  <a:cubicBezTo>
                    <a:pt x="126" y="179"/>
                    <a:pt x="114" y="205"/>
                    <a:pt x="95" y="224"/>
                  </a:cubicBezTo>
                  <a:cubicBezTo>
                    <a:pt x="77" y="242"/>
                    <a:pt x="53" y="253"/>
                    <a:pt x="25" y="254"/>
                  </a:cubicBezTo>
                  <a:cubicBezTo>
                    <a:pt x="17" y="257"/>
                    <a:pt x="9" y="258"/>
                    <a:pt x="0" y="258"/>
                  </a:cubicBezTo>
                  <a:cubicBezTo>
                    <a:pt x="1" y="258"/>
                    <a:pt x="2" y="258"/>
                    <a:pt x="3" y="258"/>
                  </a:cubicBezTo>
                  <a:cubicBezTo>
                    <a:pt x="21" y="258"/>
                    <a:pt x="21" y="258"/>
                    <a:pt x="21" y="258"/>
                  </a:cubicBezTo>
                  <a:cubicBezTo>
                    <a:pt x="81" y="258"/>
                    <a:pt x="130" y="210"/>
                    <a:pt x="130" y="150"/>
                  </a:cubicBezTo>
                  <a:cubicBezTo>
                    <a:pt x="130" y="150"/>
                    <a:pt x="130" y="150"/>
                    <a:pt x="130" y="150"/>
                  </a:cubicBezTo>
                  <a:cubicBezTo>
                    <a:pt x="130" y="74"/>
                    <a:pt x="130" y="74"/>
                    <a:pt x="130" y="74"/>
                  </a:cubicBezTo>
                  <a:cubicBezTo>
                    <a:pt x="130" y="83"/>
                    <a:pt x="130" y="83"/>
                    <a:pt x="130" y="83"/>
                  </a:cubicBezTo>
                  <a:cubicBezTo>
                    <a:pt x="130" y="56"/>
                    <a:pt x="130" y="56"/>
                    <a:pt x="130" y="56"/>
                  </a:cubicBezTo>
                  <a:cubicBezTo>
                    <a:pt x="130" y="25"/>
                    <a:pt x="105" y="0"/>
                    <a:pt x="74"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7" name="Freeform 322">
              <a:extLst>
                <a:ext uri="{FF2B5EF4-FFF2-40B4-BE49-F238E27FC236}">
                  <a16:creationId xmlns:a16="http://schemas.microsoft.com/office/drawing/2014/main" id="{79E608A2-196C-49F8-B13F-173362F7DDF9}"/>
                </a:ext>
              </a:extLst>
            </p:cNvPr>
            <p:cNvSpPr>
              <a:spLocks/>
            </p:cNvSpPr>
            <p:nvPr/>
          </p:nvSpPr>
          <p:spPr bwMode="auto">
            <a:xfrm>
              <a:off x="6688917" y="3539392"/>
              <a:ext cx="51150" cy="51150"/>
            </a:xfrm>
            <a:custGeom>
              <a:avLst/>
              <a:gdLst>
                <a:gd name="T0" fmla="*/ 17 w 17"/>
                <a:gd name="T1" fmla="*/ 17 h 17"/>
                <a:gd name="T2" fmla="*/ 0 w 17"/>
                <a:gd name="T3" fmla="*/ 0 h 17"/>
              </a:gdLst>
              <a:ahLst/>
              <a:cxnLst>
                <a:cxn ang="0">
                  <a:pos x="T0" y="T1"/>
                </a:cxn>
                <a:cxn ang="0">
                  <a:pos x="T2" y="T3"/>
                </a:cxn>
              </a:cxnLst>
              <a:rect l="0" t="0" r="r" b="b"/>
              <a:pathLst>
                <a:path w="17" h="17">
                  <a:moveTo>
                    <a:pt x="17" y="17"/>
                  </a:moveTo>
                  <a:cubicBezTo>
                    <a:pt x="8" y="17"/>
                    <a:pt x="0" y="9"/>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8" name="Freeform 323">
              <a:extLst>
                <a:ext uri="{FF2B5EF4-FFF2-40B4-BE49-F238E27FC236}">
                  <a16:creationId xmlns:a16="http://schemas.microsoft.com/office/drawing/2014/main" id="{B54DF8D9-B702-4949-BBE8-635AE2EC5A15}"/>
                </a:ext>
              </a:extLst>
            </p:cNvPr>
            <p:cNvSpPr>
              <a:spLocks/>
            </p:cNvSpPr>
            <p:nvPr/>
          </p:nvSpPr>
          <p:spPr bwMode="auto">
            <a:xfrm>
              <a:off x="6553940" y="3344741"/>
              <a:ext cx="126452" cy="38362"/>
            </a:xfrm>
            <a:custGeom>
              <a:avLst/>
              <a:gdLst>
                <a:gd name="T0" fmla="*/ 0 w 43"/>
                <a:gd name="T1" fmla="*/ 11 h 13"/>
                <a:gd name="T2" fmla="*/ 25 w 43"/>
                <a:gd name="T3" fmla="*/ 2 h 13"/>
                <a:gd name="T4" fmla="*/ 43 w 43"/>
                <a:gd name="T5" fmla="*/ 13 h 13"/>
              </a:gdLst>
              <a:ahLst/>
              <a:cxnLst>
                <a:cxn ang="0">
                  <a:pos x="T0" y="T1"/>
                </a:cxn>
                <a:cxn ang="0">
                  <a:pos x="T2" y="T3"/>
                </a:cxn>
                <a:cxn ang="0">
                  <a:pos x="T4" y="T5"/>
                </a:cxn>
              </a:cxnLst>
              <a:rect l="0" t="0" r="r" b="b"/>
              <a:pathLst>
                <a:path w="43" h="13">
                  <a:moveTo>
                    <a:pt x="0" y="11"/>
                  </a:moveTo>
                  <a:cubicBezTo>
                    <a:pt x="6" y="4"/>
                    <a:pt x="15" y="0"/>
                    <a:pt x="25" y="2"/>
                  </a:cubicBezTo>
                  <a:cubicBezTo>
                    <a:pt x="32" y="3"/>
                    <a:pt x="39" y="7"/>
                    <a:pt x="43" y="13"/>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9" name="Oval 326">
              <a:extLst>
                <a:ext uri="{FF2B5EF4-FFF2-40B4-BE49-F238E27FC236}">
                  <a16:creationId xmlns:a16="http://schemas.microsoft.com/office/drawing/2014/main" id="{BD2B5369-E9DA-404F-A3E7-808750676987}"/>
                </a:ext>
              </a:extLst>
            </p:cNvPr>
            <p:cNvSpPr>
              <a:spLocks noChangeArrowheads="1"/>
            </p:cNvSpPr>
            <p:nvPr/>
          </p:nvSpPr>
          <p:spPr bwMode="auto">
            <a:xfrm>
              <a:off x="6583129" y="3437124"/>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0" name="Oval 328">
              <a:extLst>
                <a:ext uri="{FF2B5EF4-FFF2-40B4-BE49-F238E27FC236}">
                  <a16:creationId xmlns:a16="http://schemas.microsoft.com/office/drawing/2014/main" id="{F04C90C4-9067-410C-8722-DDDB9BD3DEBC}"/>
                </a:ext>
              </a:extLst>
            </p:cNvPr>
            <p:cNvSpPr>
              <a:spLocks noChangeArrowheads="1"/>
            </p:cNvSpPr>
            <p:nvPr/>
          </p:nvSpPr>
          <p:spPr bwMode="auto">
            <a:xfrm>
              <a:off x="6822474" y="3404415"/>
              <a:ext cx="79566"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1" name="Oval 329">
              <a:extLst>
                <a:ext uri="{FF2B5EF4-FFF2-40B4-BE49-F238E27FC236}">
                  <a16:creationId xmlns:a16="http://schemas.microsoft.com/office/drawing/2014/main" id="{64F953D3-D921-4D55-A264-CFA3F342DD59}"/>
                </a:ext>
              </a:extLst>
            </p:cNvPr>
            <p:cNvSpPr>
              <a:spLocks noChangeArrowheads="1"/>
            </p:cNvSpPr>
            <p:nvPr/>
          </p:nvSpPr>
          <p:spPr bwMode="auto">
            <a:xfrm>
              <a:off x="6834613" y="3439534"/>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2" name="Freeform 332">
              <a:extLst>
                <a:ext uri="{FF2B5EF4-FFF2-40B4-BE49-F238E27FC236}">
                  <a16:creationId xmlns:a16="http://schemas.microsoft.com/office/drawing/2014/main" id="{5BA9D3FC-DEEC-49D2-9E03-B7F7FC59F109}"/>
                </a:ext>
              </a:extLst>
            </p:cNvPr>
            <p:cNvSpPr>
              <a:spLocks/>
            </p:cNvSpPr>
            <p:nvPr/>
          </p:nvSpPr>
          <p:spPr bwMode="auto">
            <a:xfrm>
              <a:off x="6806844" y="3344741"/>
              <a:ext cx="125032" cy="38362"/>
            </a:xfrm>
            <a:custGeom>
              <a:avLst/>
              <a:gdLst>
                <a:gd name="T0" fmla="*/ 0 w 42"/>
                <a:gd name="T1" fmla="*/ 11 h 13"/>
                <a:gd name="T2" fmla="*/ 25 w 42"/>
                <a:gd name="T3" fmla="*/ 2 h 13"/>
                <a:gd name="T4" fmla="*/ 42 w 42"/>
                <a:gd name="T5" fmla="*/ 13 h 13"/>
              </a:gdLst>
              <a:ahLst/>
              <a:cxnLst>
                <a:cxn ang="0">
                  <a:pos x="T0" y="T1"/>
                </a:cxn>
                <a:cxn ang="0">
                  <a:pos x="T2" y="T3"/>
                </a:cxn>
                <a:cxn ang="0">
                  <a:pos x="T4" y="T5"/>
                </a:cxn>
              </a:cxnLst>
              <a:rect l="0" t="0" r="r" b="b"/>
              <a:pathLst>
                <a:path w="42" h="13">
                  <a:moveTo>
                    <a:pt x="0" y="11"/>
                  </a:moveTo>
                  <a:cubicBezTo>
                    <a:pt x="6" y="4"/>
                    <a:pt x="15" y="0"/>
                    <a:pt x="25" y="2"/>
                  </a:cubicBezTo>
                  <a:cubicBezTo>
                    <a:pt x="32" y="3"/>
                    <a:pt x="38" y="7"/>
                    <a:pt x="42" y="13"/>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3" name="Freeform 333">
              <a:extLst>
                <a:ext uri="{FF2B5EF4-FFF2-40B4-BE49-F238E27FC236}">
                  <a16:creationId xmlns:a16="http://schemas.microsoft.com/office/drawing/2014/main" id="{8F5AD19D-5D8C-469F-A33C-BD2384804B5A}"/>
                </a:ext>
              </a:extLst>
            </p:cNvPr>
            <p:cNvSpPr>
              <a:spLocks/>
            </p:cNvSpPr>
            <p:nvPr/>
          </p:nvSpPr>
          <p:spPr bwMode="auto">
            <a:xfrm>
              <a:off x="6659079" y="3685736"/>
              <a:ext cx="157710" cy="22733"/>
            </a:xfrm>
            <a:custGeom>
              <a:avLst/>
              <a:gdLst>
                <a:gd name="T0" fmla="*/ 0 w 53"/>
                <a:gd name="T1" fmla="*/ 0 h 8"/>
                <a:gd name="T2" fmla="*/ 26 w 53"/>
                <a:gd name="T3" fmla="*/ 8 h 8"/>
                <a:gd name="T4" fmla="*/ 53 w 53"/>
                <a:gd name="T5" fmla="*/ 0 h 8"/>
              </a:gdLst>
              <a:ahLst/>
              <a:cxnLst>
                <a:cxn ang="0">
                  <a:pos x="T0" y="T1"/>
                </a:cxn>
                <a:cxn ang="0">
                  <a:pos x="T2" y="T3"/>
                </a:cxn>
                <a:cxn ang="0">
                  <a:pos x="T4" y="T5"/>
                </a:cxn>
              </a:cxnLst>
              <a:rect l="0" t="0" r="r" b="b"/>
              <a:pathLst>
                <a:path w="53" h="8">
                  <a:moveTo>
                    <a:pt x="0" y="0"/>
                  </a:moveTo>
                  <a:cubicBezTo>
                    <a:pt x="0" y="0"/>
                    <a:pt x="6" y="8"/>
                    <a:pt x="26" y="8"/>
                  </a:cubicBezTo>
                  <a:cubicBezTo>
                    <a:pt x="46" y="8"/>
                    <a:pt x="53" y="0"/>
                    <a:pt x="53"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4" name="Freeform 334">
              <a:extLst>
                <a:ext uri="{FF2B5EF4-FFF2-40B4-BE49-F238E27FC236}">
                  <a16:creationId xmlns:a16="http://schemas.microsoft.com/office/drawing/2014/main" id="{76620587-98CD-40E4-969C-F84287627661}"/>
                </a:ext>
              </a:extLst>
            </p:cNvPr>
            <p:cNvSpPr>
              <a:spLocks/>
            </p:cNvSpPr>
            <p:nvPr/>
          </p:nvSpPr>
          <p:spPr bwMode="auto">
            <a:xfrm>
              <a:off x="6494265" y="2864505"/>
              <a:ext cx="882326" cy="633684"/>
            </a:xfrm>
            <a:custGeom>
              <a:avLst/>
              <a:gdLst>
                <a:gd name="T0" fmla="*/ 212 w 299"/>
                <a:gd name="T1" fmla="*/ 214 h 214"/>
                <a:gd name="T2" fmla="*/ 212 w 299"/>
                <a:gd name="T3" fmla="*/ 184 h 214"/>
                <a:gd name="T4" fmla="*/ 204 w 299"/>
                <a:gd name="T5" fmla="*/ 177 h 214"/>
                <a:gd name="T6" fmla="*/ 0 w 299"/>
                <a:gd name="T7" fmla="*/ 131 h 214"/>
                <a:gd name="T8" fmla="*/ 141 w 299"/>
                <a:gd name="T9" fmla="*/ 0 h 214"/>
                <a:gd name="T10" fmla="*/ 282 w 299"/>
                <a:gd name="T11" fmla="*/ 110 h 214"/>
                <a:gd name="T12" fmla="*/ 299 w 299"/>
                <a:gd name="T13" fmla="*/ 199 h 214"/>
              </a:gdLst>
              <a:ahLst/>
              <a:cxnLst>
                <a:cxn ang="0">
                  <a:pos x="T0" y="T1"/>
                </a:cxn>
                <a:cxn ang="0">
                  <a:pos x="T2" y="T3"/>
                </a:cxn>
                <a:cxn ang="0">
                  <a:pos x="T4" y="T5"/>
                </a:cxn>
                <a:cxn ang="0">
                  <a:pos x="T6" y="T7"/>
                </a:cxn>
                <a:cxn ang="0">
                  <a:pos x="T8" y="T9"/>
                </a:cxn>
                <a:cxn ang="0">
                  <a:pos x="T10" y="T11"/>
                </a:cxn>
                <a:cxn ang="0">
                  <a:pos x="T12" y="T13"/>
                </a:cxn>
              </a:cxnLst>
              <a:rect l="0" t="0" r="r" b="b"/>
              <a:pathLst>
                <a:path w="299" h="214">
                  <a:moveTo>
                    <a:pt x="212" y="214"/>
                  </a:moveTo>
                  <a:cubicBezTo>
                    <a:pt x="212" y="184"/>
                    <a:pt x="212" y="184"/>
                    <a:pt x="212" y="184"/>
                  </a:cubicBezTo>
                  <a:cubicBezTo>
                    <a:pt x="212" y="180"/>
                    <a:pt x="208" y="177"/>
                    <a:pt x="204" y="177"/>
                  </a:cubicBezTo>
                  <a:cubicBezTo>
                    <a:pt x="159" y="177"/>
                    <a:pt x="44" y="166"/>
                    <a:pt x="0" y="131"/>
                  </a:cubicBezTo>
                  <a:cubicBezTo>
                    <a:pt x="0" y="64"/>
                    <a:pt x="52" y="0"/>
                    <a:pt x="141" y="0"/>
                  </a:cubicBezTo>
                  <a:cubicBezTo>
                    <a:pt x="208" y="0"/>
                    <a:pt x="269" y="38"/>
                    <a:pt x="282" y="110"/>
                  </a:cubicBezTo>
                  <a:cubicBezTo>
                    <a:pt x="299" y="199"/>
                    <a:pt x="299" y="199"/>
                    <a:pt x="299" y="199"/>
                  </a:cubicBezTo>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5" name="Freeform 335">
              <a:extLst>
                <a:ext uri="{FF2B5EF4-FFF2-40B4-BE49-F238E27FC236}">
                  <a16:creationId xmlns:a16="http://schemas.microsoft.com/office/drawing/2014/main" id="{E3721234-E5B3-40AA-93CC-D24025560953}"/>
                </a:ext>
              </a:extLst>
            </p:cNvPr>
            <p:cNvSpPr>
              <a:spLocks/>
            </p:cNvSpPr>
            <p:nvPr/>
          </p:nvSpPr>
          <p:spPr bwMode="auto">
            <a:xfrm>
              <a:off x="6494265" y="2864505"/>
              <a:ext cx="882326" cy="633684"/>
            </a:xfrm>
            <a:custGeom>
              <a:avLst/>
              <a:gdLst>
                <a:gd name="T0" fmla="*/ 212 w 299"/>
                <a:gd name="T1" fmla="*/ 214 h 214"/>
                <a:gd name="T2" fmla="*/ 212 w 299"/>
                <a:gd name="T3" fmla="*/ 184 h 214"/>
                <a:gd name="T4" fmla="*/ 204 w 299"/>
                <a:gd name="T5" fmla="*/ 177 h 214"/>
                <a:gd name="T6" fmla="*/ 0 w 299"/>
                <a:gd name="T7" fmla="*/ 131 h 214"/>
                <a:gd name="T8" fmla="*/ 141 w 299"/>
                <a:gd name="T9" fmla="*/ 0 h 214"/>
                <a:gd name="T10" fmla="*/ 282 w 299"/>
                <a:gd name="T11" fmla="*/ 110 h 214"/>
                <a:gd name="T12" fmla="*/ 299 w 299"/>
                <a:gd name="T13" fmla="*/ 199 h 214"/>
              </a:gdLst>
              <a:ahLst/>
              <a:cxnLst>
                <a:cxn ang="0">
                  <a:pos x="T0" y="T1"/>
                </a:cxn>
                <a:cxn ang="0">
                  <a:pos x="T2" y="T3"/>
                </a:cxn>
                <a:cxn ang="0">
                  <a:pos x="T4" y="T5"/>
                </a:cxn>
                <a:cxn ang="0">
                  <a:pos x="T6" y="T7"/>
                </a:cxn>
                <a:cxn ang="0">
                  <a:pos x="T8" y="T9"/>
                </a:cxn>
                <a:cxn ang="0">
                  <a:pos x="T10" y="T11"/>
                </a:cxn>
                <a:cxn ang="0">
                  <a:pos x="T12" y="T13"/>
                </a:cxn>
              </a:cxnLst>
              <a:rect l="0" t="0" r="r" b="b"/>
              <a:pathLst>
                <a:path w="299" h="214">
                  <a:moveTo>
                    <a:pt x="212" y="214"/>
                  </a:moveTo>
                  <a:cubicBezTo>
                    <a:pt x="212" y="184"/>
                    <a:pt x="212" y="184"/>
                    <a:pt x="212" y="184"/>
                  </a:cubicBezTo>
                  <a:cubicBezTo>
                    <a:pt x="212" y="180"/>
                    <a:pt x="208" y="177"/>
                    <a:pt x="204" y="177"/>
                  </a:cubicBezTo>
                  <a:cubicBezTo>
                    <a:pt x="159" y="177"/>
                    <a:pt x="44" y="166"/>
                    <a:pt x="0" y="131"/>
                  </a:cubicBezTo>
                  <a:cubicBezTo>
                    <a:pt x="0" y="64"/>
                    <a:pt x="52" y="0"/>
                    <a:pt x="141" y="0"/>
                  </a:cubicBezTo>
                  <a:cubicBezTo>
                    <a:pt x="208" y="0"/>
                    <a:pt x="269" y="38"/>
                    <a:pt x="282" y="110"/>
                  </a:cubicBezTo>
                  <a:cubicBezTo>
                    <a:pt x="299" y="199"/>
                    <a:pt x="299" y="199"/>
                    <a:pt x="299" y="1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6" name="Freeform 336">
              <a:extLst>
                <a:ext uri="{FF2B5EF4-FFF2-40B4-BE49-F238E27FC236}">
                  <a16:creationId xmlns:a16="http://schemas.microsoft.com/office/drawing/2014/main" id="{FF611DAB-BD92-4E4A-935A-AF399EC0E082}"/>
                </a:ext>
              </a:extLst>
            </p:cNvPr>
            <p:cNvSpPr>
              <a:spLocks/>
            </p:cNvSpPr>
            <p:nvPr/>
          </p:nvSpPr>
          <p:spPr bwMode="auto">
            <a:xfrm>
              <a:off x="7119425" y="3427148"/>
              <a:ext cx="160552" cy="160552"/>
            </a:xfrm>
            <a:custGeom>
              <a:avLst/>
              <a:gdLst>
                <a:gd name="T0" fmla="*/ 0 w 54"/>
                <a:gd name="T1" fmla="*/ 27 h 54"/>
                <a:gd name="T2" fmla="*/ 27 w 54"/>
                <a:gd name="T3" fmla="*/ 0 h 54"/>
                <a:gd name="T4" fmla="*/ 54 w 54"/>
                <a:gd name="T5" fmla="*/ 27 h 54"/>
                <a:gd name="T6" fmla="*/ 27 w 54"/>
                <a:gd name="T7" fmla="*/ 54 h 54"/>
                <a:gd name="T8" fmla="*/ 13 w 54"/>
                <a:gd name="T9" fmla="*/ 51 h 54"/>
              </a:gdLst>
              <a:ahLst/>
              <a:cxnLst>
                <a:cxn ang="0">
                  <a:pos x="T0" y="T1"/>
                </a:cxn>
                <a:cxn ang="0">
                  <a:pos x="T2" y="T3"/>
                </a:cxn>
                <a:cxn ang="0">
                  <a:pos x="T4" y="T5"/>
                </a:cxn>
                <a:cxn ang="0">
                  <a:pos x="T6" y="T7"/>
                </a:cxn>
                <a:cxn ang="0">
                  <a:pos x="T8" y="T9"/>
                </a:cxn>
              </a:cxnLst>
              <a:rect l="0" t="0" r="r" b="b"/>
              <a:pathLst>
                <a:path w="54" h="54">
                  <a:moveTo>
                    <a:pt x="0" y="27"/>
                  </a:moveTo>
                  <a:cubicBezTo>
                    <a:pt x="0" y="12"/>
                    <a:pt x="12" y="0"/>
                    <a:pt x="27" y="0"/>
                  </a:cubicBezTo>
                  <a:cubicBezTo>
                    <a:pt x="42" y="0"/>
                    <a:pt x="54" y="12"/>
                    <a:pt x="54" y="27"/>
                  </a:cubicBezTo>
                  <a:cubicBezTo>
                    <a:pt x="54" y="42"/>
                    <a:pt x="42" y="54"/>
                    <a:pt x="27" y="54"/>
                  </a:cubicBezTo>
                  <a:cubicBezTo>
                    <a:pt x="22" y="54"/>
                    <a:pt x="17" y="53"/>
                    <a:pt x="13" y="51"/>
                  </a:cubicBezTo>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7" name="Freeform 337">
              <a:extLst>
                <a:ext uri="{FF2B5EF4-FFF2-40B4-BE49-F238E27FC236}">
                  <a16:creationId xmlns:a16="http://schemas.microsoft.com/office/drawing/2014/main" id="{F4BE766B-980E-4646-BC8F-DC09511074E1}"/>
                </a:ext>
              </a:extLst>
            </p:cNvPr>
            <p:cNvSpPr>
              <a:spLocks/>
            </p:cNvSpPr>
            <p:nvPr/>
          </p:nvSpPr>
          <p:spPr bwMode="auto">
            <a:xfrm>
              <a:off x="7119425" y="3427148"/>
              <a:ext cx="160552" cy="160552"/>
            </a:xfrm>
            <a:custGeom>
              <a:avLst/>
              <a:gdLst>
                <a:gd name="T0" fmla="*/ 0 w 54"/>
                <a:gd name="T1" fmla="*/ 27 h 54"/>
                <a:gd name="T2" fmla="*/ 27 w 54"/>
                <a:gd name="T3" fmla="*/ 0 h 54"/>
                <a:gd name="T4" fmla="*/ 54 w 54"/>
                <a:gd name="T5" fmla="*/ 27 h 54"/>
                <a:gd name="T6" fmla="*/ 27 w 54"/>
                <a:gd name="T7" fmla="*/ 54 h 54"/>
                <a:gd name="T8" fmla="*/ 13 w 54"/>
                <a:gd name="T9" fmla="*/ 51 h 54"/>
              </a:gdLst>
              <a:ahLst/>
              <a:cxnLst>
                <a:cxn ang="0">
                  <a:pos x="T0" y="T1"/>
                </a:cxn>
                <a:cxn ang="0">
                  <a:pos x="T2" y="T3"/>
                </a:cxn>
                <a:cxn ang="0">
                  <a:pos x="T4" y="T5"/>
                </a:cxn>
                <a:cxn ang="0">
                  <a:pos x="T6" y="T7"/>
                </a:cxn>
                <a:cxn ang="0">
                  <a:pos x="T8" y="T9"/>
                </a:cxn>
              </a:cxnLst>
              <a:rect l="0" t="0" r="r" b="b"/>
              <a:pathLst>
                <a:path w="54" h="54">
                  <a:moveTo>
                    <a:pt x="0" y="27"/>
                  </a:moveTo>
                  <a:cubicBezTo>
                    <a:pt x="0" y="12"/>
                    <a:pt x="12" y="0"/>
                    <a:pt x="27" y="0"/>
                  </a:cubicBezTo>
                  <a:cubicBezTo>
                    <a:pt x="42" y="0"/>
                    <a:pt x="54" y="12"/>
                    <a:pt x="54" y="27"/>
                  </a:cubicBezTo>
                  <a:cubicBezTo>
                    <a:pt x="54" y="42"/>
                    <a:pt x="42" y="54"/>
                    <a:pt x="27" y="54"/>
                  </a:cubicBezTo>
                  <a:cubicBezTo>
                    <a:pt x="22" y="54"/>
                    <a:pt x="17" y="53"/>
                    <a:pt x="13" y="51"/>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8" name="Freeform 340">
              <a:extLst>
                <a:ext uri="{FF2B5EF4-FFF2-40B4-BE49-F238E27FC236}">
                  <a16:creationId xmlns:a16="http://schemas.microsoft.com/office/drawing/2014/main" id="{DE0BAEA5-0ABA-4518-B174-BF7CBAF6D6C5}"/>
                </a:ext>
              </a:extLst>
            </p:cNvPr>
            <p:cNvSpPr>
              <a:spLocks/>
            </p:cNvSpPr>
            <p:nvPr/>
          </p:nvSpPr>
          <p:spPr bwMode="auto">
            <a:xfrm>
              <a:off x="6842366" y="4380515"/>
              <a:ext cx="315422" cy="65357"/>
            </a:xfrm>
            <a:custGeom>
              <a:avLst/>
              <a:gdLst>
                <a:gd name="T0" fmla="*/ 103 w 107"/>
                <a:gd name="T1" fmla="*/ 22 h 22"/>
                <a:gd name="T2" fmla="*/ 4 w 107"/>
                <a:gd name="T3" fmla="*/ 22 h 22"/>
                <a:gd name="T4" fmla="*/ 0 w 107"/>
                <a:gd name="T5" fmla="*/ 18 h 22"/>
                <a:gd name="T6" fmla="*/ 0 w 107"/>
                <a:gd name="T7" fmla="*/ 4 h 22"/>
                <a:gd name="T8" fmla="*/ 4 w 107"/>
                <a:gd name="T9" fmla="*/ 0 h 22"/>
                <a:gd name="T10" fmla="*/ 103 w 107"/>
                <a:gd name="T11" fmla="*/ 0 h 22"/>
                <a:gd name="T12" fmla="*/ 107 w 107"/>
                <a:gd name="T13" fmla="*/ 4 h 22"/>
                <a:gd name="T14" fmla="*/ 107 w 107"/>
                <a:gd name="T15" fmla="*/ 18 h 22"/>
                <a:gd name="T16" fmla="*/ 103 w 107"/>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2">
                  <a:moveTo>
                    <a:pt x="103" y="22"/>
                  </a:moveTo>
                  <a:cubicBezTo>
                    <a:pt x="4" y="22"/>
                    <a:pt x="4" y="22"/>
                    <a:pt x="4" y="22"/>
                  </a:cubicBezTo>
                  <a:cubicBezTo>
                    <a:pt x="2" y="22"/>
                    <a:pt x="0" y="20"/>
                    <a:pt x="0" y="18"/>
                  </a:cubicBezTo>
                  <a:cubicBezTo>
                    <a:pt x="0" y="4"/>
                    <a:pt x="0" y="4"/>
                    <a:pt x="0" y="4"/>
                  </a:cubicBezTo>
                  <a:cubicBezTo>
                    <a:pt x="0" y="2"/>
                    <a:pt x="2" y="0"/>
                    <a:pt x="4" y="0"/>
                  </a:cubicBezTo>
                  <a:cubicBezTo>
                    <a:pt x="103" y="0"/>
                    <a:pt x="103" y="0"/>
                    <a:pt x="103" y="0"/>
                  </a:cubicBezTo>
                  <a:cubicBezTo>
                    <a:pt x="105" y="0"/>
                    <a:pt x="107" y="2"/>
                    <a:pt x="107" y="4"/>
                  </a:cubicBezTo>
                  <a:cubicBezTo>
                    <a:pt x="107" y="18"/>
                    <a:pt x="107" y="18"/>
                    <a:pt x="107" y="18"/>
                  </a:cubicBezTo>
                  <a:cubicBezTo>
                    <a:pt x="107" y="20"/>
                    <a:pt x="105" y="22"/>
                    <a:pt x="103" y="22"/>
                  </a:cubicBezTo>
                  <a:close/>
                </a:path>
              </a:pathLst>
            </a:custGeom>
            <a:solidFill>
              <a:schemeClr val="tx1"/>
            </a:solidFill>
            <a:ln w="9525">
              <a:solidFill>
                <a:srgbClr val="000000"/>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9" name="Freeform 341">
              <a:extLst>
                <a:ext uri="{FF2B5EF4-FFF2-40B4-BE49-F238E27FC236}">
                  <a16:creationId xmlns:a16="http://schemas.microsoft.com/office/drawing/2014/main" id="{AEE0E583-AC55-4ECF-8F5F-0D46E4BE9BFB}"/>
                </a:ext>
              </a:extLst>
            </p:cNvPr>
            <p:cNvSpPr>
              <a:spLocks/>
            </p:cNvSpPr>
            <p:nvPr/>
          </p:nvSpPr>
          <p:spPr bwMode="auto">
            <a:xfrm>
              <a:off x="6842366" y="4380515"/>
              <a:ext cx="315422" cy="65357"/>
            </a:xfrm>
            <a:custGeom>
              <a:avLst/>
              <a:gdLst>
                <a:gd name="T0" fmla="*/ 103 w 107"/>
                <a:gd name="T1" fmla="*/ 22 h 22"/>
                <a:gd name="T2" fmla="*/ 4 w 107"/>
                <a:gd name="T3" fmla="*/ 22 h 22"/>
                <a:gd name="T4" fmla="*/ 0 w 107"/>
                <a:gd name="T5" fmla="*/ 18 h 22"/>
                <a:gd name="T6" fmla="*/ 0 w 107"/>
                <a:gd name="T7" fmla="*/ 4 h 22"/>
                <a:gd name="T8" fmla="*/ 4 w 107"/>
                <a:gd name="T9" fmla="*/ 0 h 22"/>
                <a:gd name="T10" fmla="*/ 103 w 107"/>
                <a:gd name="T11" fmla="*/ 0 h 22"/>
                <a:gd name="T12" fmla="*/ 107 w 107"/>
                <a:gd name="T13" fmla="*/ 4 h 22"/>
                <a:gd name="T14" fmla="*/ 107 w 107"/>
                <a:gd name="T15" fmla="*/ 18 h 22"/>
                <a:gd name="T16" fmla="*/ 103 w 107"/>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2">
                  <a:moveTo>
                    <a:pt x="103" y="22"/>
                  </a:moveTo>
                  <a:cubicBezTo>
                    <a:pt x="4" y="22"/>
                    <a:pt x="4" y="22"/>
                    <a:pt x="4" y="22"/>
                  </a:cubicBezTo>
                  <a:cubicBezTo>
                    <a:pt x="2" y="22"/>
                    <a:pt x="0" y="20"/>
                    <a:pt x="0" y="18"/>
                  </a:cubicBezTo>
                  <a:cubicBezTo>
                    <a:pt x="0" y="4"/>
                    <a:pt x="0" y="4"/>
                    <a:pt x="0" y="4"/>
                  </a:cubicBezTo>
                  <a:cubicBezTo>
                    <a:pt x="0" y="2"/>
                    <a:pt x="2" y="0"/>
                    <a:pt x="4" y="0"/>
                  </a:cubicBezTo>
                  <a:cubicBezTo>
                    <a:pt x="103" y="0"/>
                    <a:pt x="103" y="0"/>
                    <a:pt x="103" y="0"/>
                  </a:cubicBezTo>
                  <a:cubicBezTo>
                    <a:pt x="105" y="0"/>
                    <a:pt x="107" y="2"/>
                    <a:pt x="107" y="4"/>
                  </a:cubicBezTo>
                  <a:cubicBezTo>
                    <a:pt x="107" y="18"/>
                    <a:pt x="107" y="18"/>
                    <a:pt x="107" y="18"/>
                  </a:cubicBezTo>
                  <a:cubicBezTo>
                    <a:pt x="107" y="20"/>
                    <a:pt x="105" y="22"/>
                    <a:pt x="103" y="2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0" name="Freeform 342">
              <a:extLst>
                <a:ext uri="{FF2B5EF4-FFF2-40B4-BE49-F238E27FC236}">
                  <a16:creationId xmlns:a16="http://schemas.microsoft.com/office/drawing/2014/main" id="{09593D4C-5217-4CCF-B0A9-20888CF2210D}"/>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solidFill>
              <a:srgbClr val="FFFFFF"/>
            </a:solidFill>
            <a:ln w="34925">
              <a:no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1" name="Freeform 343">
              <a:extLst>
                <a:ext uri="{FF2B5EF4-FFF2-40B4-BE49-F238E27FC236}">
                  <a16:creationId xmlns:a16="http://schemas.microsoft.com/office/drawing/2014/main" id="{C821E064-E3CF-445B-8EF9-E0251E1462F2}"/>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2" name="Freeform 344">
              <a:extLst>
                <a:ext uri="{FF2B5EF4-FFF2-40B4-BE49-F238E27FC236}">
                  <a16:creationId xmlns:a16="http://schemas.microsoft.com/office/drawing/2014/main" id="{AD5DB331-3139-49F0-B247-19442662A9CF}"/>
                </a:ext>
              </a:extLst>
            </p:cNvPr>
            <p:cNvSpPr>
              <a:spLocks/>
            </p:cNvSpPr>
            <p:nvPr/>
          </p:nvSpPr>
          <p:spPr bwMode="auto">
            <a:xfrm>
              <a:off x="6886411" y="4315158"/>
              <a:ext cx="227331" cy="65357"/>
            </a:xfrm>
            <a:custGeom>
              <a:avLst/>
              <a:gdLst>
                <a:gd name="T0" fmla="*/ 77 w 77"/>
                <a:gd name="T1" fmla="*/ 22 h 22"/>
                <a:gd name="T2" fmla="*/ 0 w 77"/>
                <a:gd name="T3" fmla="*/ 22 h 22"/>
                <a:gd name="T4" fmla="*/ 0 w 77"/>
                <a:gd name="T5" fmla="*/ 17 h 22"/>
                <a:gd name="T6" fmla="*/ 8 w 77"/>
                <a:gd name="T7" fmla="*/ 7 h 22"/>
                <a:gd name="T8" fmla="*/ 66 w 77"/>
                <a:gd name="T9" fmla="*/ 0 h 22"/>
                <a:gd name="T10" fmla="*/ 77 w 77"/>
                <a:gd name="T11" fmla="*/ 10 h 22"/>
                <a:gd name="T12" fmla="*/ 77 w 77"/>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77" h="22">
                  <a:moveTo>
                    <a:pt x="77" y="22"/>
                  </a:moveTo>
                  <a:cubicBezTo>
                    <a:pt x="0" y="22"/>
                    <a:pt x="0" y="22"/>
                    <a:pt x="0" y="22"/>
                  </a:cubicBezTo>
                  <a:cubicBezTo>
                    <a:pt x="0" y="17"/>
                    <a:pt x="0" y="17"/>
                    <a:pt x="0" y="17"/>
                  </a:cubicBezTo>
                  <a:cubicBezTo>
                    <a:pt x="0" y="12"/>
                    <a:pt x="3" y="8"/>
                    <a:pt x="8" y="7"/>
                  </a:cubicBezTo>
                  <a:cubicBezTo>
                    <a:pt x="66" y="0"/>
                    <a:pt x="66" y="0"/>
                    <a:pt x="66" y="0"/>
                  </a:cubicBezTo>
                  <a:cubicBezTo>
                    <a:pt x="72" y="0"/>
                    <a:pt x="77" y="4"/>
                    <a:pt x="77" y="10"/>
                  </a:cubicBezTo>
                  <a:lnTo>
                    <a:pt x="77" y="22"/>
                  </a:lnTo>
                  <a:close/>
                </a:path>
              </a:pathLst>
            </a:custGeom>
            <a:solidFill>
              <a:schemeClr val="tx1"/>
            </a:solidFill>
            <a:ln w="9525">
              <a:solidFill>
                <a:srgbClr val="000000"/>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3" name="Freeform 345">
              <a:extLst>
                <a:ext uri="{FF2B5EF4-FFF2-40B4-BE49-F238E27FC236}">
                  <a16:creationId xmlns:a16="http://schemas.microsoft.com/office/drawing/2014/main" id="{F5AF6831-9272-4B95-9C66-2CDBC757D5F7}"/>
                </a:ext>
              </a:extLst>
            </p:cNvPr>
            <p:cNvSpPr>
              <a:spLocks/>
            </p:cNvSpPr>
            <p:nvPr/>
          </p:nvSpPr>
          <p:spPr bwMode="auto">
            <a:xfrm>
              <a:off x="6886411" y="4315158"/>
              <a:ext cx="227331" cy="65357"/>
            </a:xfrm>
            <a:custGeom>
              <a:avLst/>
              <a:gdLst>
                <a:gd name="T0" fmla="*/ 77 w 77"/>
                <a:gd name="T1" fmla="*/ 22 h 22"/>
                <a:gd name="T2" fmla="*/ 0 w 77"/>
                <a:gd name="T3" fmla="*/ 22 h 22"/>
                <a:gd name="T4" fmla="*/ 0 w 77"/>
                <a:gd name="T5" fmla="*/ 17 h 22"/>
                <a:gd name="T6" fmla="*/ 8 w 77"/>
                <a:gd name="T7" fmla="*/ 7 h 22"/>
                <a:gd name="T8" fmla="*/ 66 w 77"/>
                <a:gd name="T9" fmla="*/ 0 h 22"/>
                <a:gd name="T10" fmla="*/ 77 w 77"/>
                <a:gd name="T11" fmla="*/ 10 h 22"/>
                <a:gd name="T12" fmla="*/ 77 w 77"/>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77" h="22">
                  <a:moveTo>
                    <a:pt x="77" y="22"/>
                  </a:moveTo>
                  <a:cubicBezTo>
                    <a:pt x="0" y="22"/>
                    <a:pt x="0" y="22"/>
                    <a:pt x="0" y="22"/>
                  </a:cubicBezTo>
                  <a:cubicBezTo>
                    <a:pt x="0" y="17"/>
                    <a:pt x="0" y="17"/>
                    <a:pt x="0" y="17"/>
                  </a:cubicBezTo>
                  <a:cubicBezTo>
                    <a:pt x="0" y="12"/>
                    <a:pt x="3" y="8"/>
                    <a:pt x="8" y="7"/>
                  </a:cubicBezTo>
                  <a:cubicBezTo>
                    <a:pt x="66" y="0"/>
                    <a:pt x="66" y="0"/>
                    <a:pt x="66" y="0"/>
                  </a:cubicBezTo>
                  <a:cubicBezTo>
                    <a:pt x="72" y="0"/>
                    <a:pt x="77" y="4"/>
                    <a:pt x="77" y="10"/>
                  </a:cubicBezTo>
                  <a:lnTo>
                    <a:pt x="77" y="22"/>
                  </a:ln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4" name="Freeform 346">
              <a:extLst>
                <a:ext uri="{FF2B5EF4-FFF2-40B4-BE49-F238E27FC236}">
                  <a16:creationId xmlns:a16="http://schemas.microsoft.com/office/drawing/2014/main" id="{CDF46582-4DD4-4EB7-ACF6-C151662841FB}"/>
                </a:ext>
              </a:extLst>
            </p:cNvPr>
            <p:cNvSpPr>
              <a:spLocks/>
            </p:cNvSpPr>
            <p:nvPr/>
          </p:nvSpPr>
          <p:spPr bwMode="auto">
            <a:xfrm>
              <a:off x="7058330" y="4445872"/>
              <a:ext cx="76725" cy="352363"/>
            </a:xfrm>
            <a:custGeom>
              <a:avLst/>
              <a:gdLst>
                <a:gd name="T0" fmla="*/ 26 w 26"/>
                <a:gd name="T1" fmla="*/ 0 h 119"/>
                <a:gd name="T2" fmla="*/ 17 w 26"/>
                <a:gd name="T3" fmla="*/ 112 h 119"/>
                <a:gd name="T4" fmla="*/ 11 w 26"/>
                <a:gd name="T5" fmla="*/ 119 h 119"/>
                <a:gd name="T6" fmla="*/ 0 w 26"/>
                <a:gd name="T7" fmla="*/ 119 h 119"/>
                <a:gd name="T8" fmla="*/ 8 w 26"/>
                <a:gd name="T9" fmla="*/ 0 h 119"/>
                <a:gd name="T10" fmla="*/ 26 w 26"/>
                <a:gd name="T11" fmla="*/ 0 h 119"/>
              </a:gdLst>
              <a:ahLst/>
              <a:cxnLst>
                <a:cxn ang="0">
                  <a:pos x="T0" y="T1"/>
                </a:cxn>
                <a:cxn ang="0">
                  <a:pos x="T2" y="T3"/>
                </a:cxn>
                <a:cxn ang="0">
                  <a:pos x="T4" y="T5"/>
                </a:cxn>
                <a:cxn ang="0">
                  <a:pos x="T6" y="T7"/>
                </a:cxn>
                <a:cxn ang="0">
                  <a:pos x="T8" y="T9"/>
                </a:cxn>
                <a:cxn ang="0">
                  <a:pos x="T10" y="T11"/>
                </a:cxn>
              </a:cxnLst>
              <a:rect l="0" t="0" r="r" b="b"/>
              <a:pathLst>
                <a:path w="26" h="119">
                  <a:moveTo>
                    <a:pt x="26" y="0"/>
                  </a:moveTo>
                  <a:cubicBezTo>
                    <a:pt x="17" y="112"/>
                    <a:pt x="17" y="112"/>
                    <a:pt x="17" y="112"/>
                  </a:cubicBezTo>
                  <a:cubicBezTo>
                    <a:pt x="17" y="116"/>
                    <a:pt x="14" y="119"/>
                    <a:pt x="11" y="119"/>
                  </a:cubicBezTo>
                  <a:cubicBezTo>
                    <a:pt x="0" y="119"/>
                    <a:pt x="0" y="119"/>
                    <a:pt x="0" y="119"/>
                  </a:cubicBezTo>
                  <a:cubicBezTo>
                    <a:pt x="8" y="0"/>
                    <a:pt x="8" y="0"/>
                    <a:pt x="8" y="0"/>
                  </a:cubicBezTo>
                  <a:lnTo>
                    <a:pt x="26"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5" name="Freeform 347">
              <a:extLst>
                <a:ext uri="{FF2B5EF4-FFF2-40B4-BE49-F238E27FC236}">
                  <a16:creationId xmlns:a16="http://schemas.microsoft.com/office/drawing/2014/main" id="{197A6418-1E05-48AB-A286-F91F0BCD6772}"/>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noFill/>
            <a:ln w="317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6" name="Freeform 348">
              <a:extLst>
                <a:ext uri="{FF2B5EF4-FFF2-40B4-BE49-F238E27FC236}">
                  <a16:creationId xmlns:a16="http://schemas.microsoft.com/office/drawing/2014/main" id="{C66F4ED3-6E9F-406C-873D-4C4CFA90D65F}"/>
                </a:ext>
              </a:extLst>
            </p:cNvPr>
            <p:cNvSpPr>
              <a:spLocks/>
            </p:cNvSpPr>
            <p:nvPr/>
          </p:nvSpPr>
          <p:spPr bwMode="auto">
            <a:xfrm>
              <a:off x="7061171" y="4489917"/>
              <a:ext cx="79566" cy="255746"/>
            </a:xfrm>
            <a:custGeom>
              <a:avLst/>
              <a:gdLst>
                <a:gd name="T0" fmla="*/ 27 w 27"/>
                <a:gd name="T1" fmla="*/ 4 h 86"/>
                <a:gd name="T2" fmla="*/ 22 w 27"/>
                <a:gd name="T3" fmla="*/ 83 h 86"/>
                <a:gd name="T4" fmla="*/ 18 w 27"/>
                <a:gd name="T5" fmla="*/ 86 h 86"/>
                <a:gd name="T6" fmla="*/ 0 w 27"/>
                <a:gd name="T7" fmla="*/ 86 h 86"/>
                <a:gd name="T8" fmla="*/ 7 w 27"/>
                <a:gd name="T9" fmla="*/ 0 h 86"/>
                <a:gd name="T10" fmla="*/ 24 w 27"/>
                <a:gd name="T11" fmla="*/ 0 h 86"/>
                <a:gd name="T12" fmla="*/ 27 w 27"/>
                <a:gd name="T13" fmla="*/ 4 h 86"/>
              </a:gdLst>
              <a:ahLst/>
              <a:cxnLst>
                <a:cxn ang="0">
                  <a:pos x="T0" y="T1"/>
                </a:cxn>
                <a:cxn ang="0">
                  <a:pos x="T2" y="T3"/>
                </a:cxn>
                <a:cxn ang="0">
                  <a:pos x="T4" y="T5"/>
                </a:cxn>
                <a:cxn ang="0">
                  <a:pos x="T6" y="T7"/>
                </a:cxn>
                <a:cxn ang="0">
                  <a:pos x="T8" y="T9"/>
                </a:cxn>
                <a:cxn ang="0">
                  <a:pos x="T10" y="T11"/>
                </a:cxn>
                <a:cxn ang="0">
                  <a:pos x="T12" y="T13"/>
                </a:cxn>
              </a:cxnLst>
              <a:rect l="0" t="0" r="r" b="b"/>
              <a:pathLst>
                <a:path w="27" h="86">
                  <a:moveTo>
                    <a:pt x="27" y="4"/>
                  </a:moveTo>
                  <a:cubicBezTo>
                    <a:pt x="22" y="83"/>
                    <a:pt x="22" y="83"/>
                    <a:pt x="22" y="83"/>
                  </a:cubicBezTo>
                  <a:cubicBezTo>
                    <a:pt x="21" y="85"/>
                    <a:pt x="20" y="86"/>
                    <a:pt x="18" y="86"/>
                  </a:cubicBezTo>
                  <a:cubicBezTo>
                    <a:pt x="0" y="86"/>
                    <a:pt x="0" y="86"/>
                    <a:pt x="0" y="86"/>
                  </a:cubicBezTo>
                  <a:cubicBezTo>
                    <a:pt x="7" y="0"/>
                    <a:pt x="7" y="0"/>
                    <a:pt x="7" y="0"/>
                  </a:cubicBezTo>
                  <a:cubicBezTo>
                    <a:pt x="24" y="0"/>
                    <a:pt x="24" y="0"/>
                    <a:pt x="24" y="0"/>
                  </a:cubicBezTo>
                  <a:cubicBezTo>
                    <a:pt x="26" y="0"/>
                    <a:pt x="27" y="2"/>
                    <a:pt x="27" y="4"/>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7" name="Freeform 349">
              <a:extLst>
                <a:ext uri="{FF2B5EF4-FFF2-40B4-BE49-F238E27FC236}">
                  <a16:creationId xmlns:a16="http://schemas.microsoft.com/office/drawing/2014/main" id="{FCD15DFD-F911-4628-B112-890A0AE756A5}"/>
                </a:ext>
              </a:extLst>
            </p:cNvPr>
            <p:cNvSpPr>
              <a:spLocks/>
            </p:cNvSpPr>
            <p:nvPr/>
          </p:nvSpPr>
          <p:spPr bwMode="auto">
            <a:xfrm>
              <a:off x="6860836" y="4489917"/>
              <a:ext cx="220226" cy="255746"/>
            </a:xfrm>
            <a:custGeom>
              <a:avLst/>
              <a:gdLst>
                <a:gd name="T0" fmla="*/ 75 w 75"/>
                <a:gd name="T1" fmla="*/ 0 h 86"/>
                <a:gd name="T2" fmla="*/ 68 w 75"/>
                <a:gd name="T3" fmla="*/ 86 h 86"/>
                <a:gd name="T4" fmla="*/ 9 w 75"/>
                <a:gd name="T5" fmla="*/ 86 h 86"/>
                <a:gd name="T6" fmla="*/ 6 w 75"/>
                <a:gd name="T7" fmla="*/ 83 h 86"/>
                <a:gd name="T8" fmla="*/ 0 w 75"/>
                <a:gd name="T9" fmla="*/ 4 h 86"/>
                <a:gd name="T10" fmla="*/ 3 w 75"/>
                <a:gd name="T11" fmla="*/ 0 h 86"/>
                <a:gd name="T12" fmla="*/ 75 w 75"/>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75" h="86">
                  <a:moveTo>
                    <a:pt x="75" y="0"/>
                  </a:moveTo>
                  <a:cubicBezTo>
                    <a:pt x="68" y="86"/>
                    <a:pt x="68" y="86"/>
                    <a:pt x="68" y="86"/>
                  </a:cubicBezTo>
                  <a:cubicBezTo>
                    <a:pt x="9" y="86"/>
                    <a:pt x="9" y="86"/>
                    <a:pt x="9" y="86"/>
                  </a:cubicBezTo>
                  <a:cubicBezTo>
                    <a:pt x="8" y="86"/>
                    <a:pt x="6" y="85"/>
                    <a:pt x="6" y="83"/>
                  </a:cubicBezTo>
                  <a:cubicBezTo>
                    <a:pt x="0" y="4"/>
                    <a:pt x="0" y="4"/>
                    <a:pt x="0" y="4"/>
                  </a:cubicBezTo>
                  <a:cubicBezTo>
                    <a:pt x="0" y="2"/>
                    <a:pt x="1" y="0"/>
                    <a:pt x="3" y="0"/>
                  </a:cubicBezTo>
                  <a:lnTo>
                    <a:pt x="75" y="0"/>
                  </a:ln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8" name="Freeform 350">
              <a:extLst>
                <a:ext uri="{FF2B5EF4-FFF2-40B4-BE49-F238E27FC236}">
                  <a16:creationId xmlns:a16="http://schemas.microsoft.com/office/drawing/2014/main" id="{9737D1FF-7AC8-42A1-849D-35FAB23FA3FD}"/>
                </a:ext>
              </a:extLst>
            </p:cNvPr>
            <p:cNvSpPr>
              <a:spLocks/>
            </p:cNvSpPr>
            <p:nvPr/>
          </p:nvSpPr>
          <p:spPr bwMode="auto">
            <a:xfrm>
              <a:off x="6860836" y="4489917"/>
              <a:ext cx="279901" cy="255746"/>
            </a:xfrm>
            <a:custGeom>
              <a:avLst/>
              <a:gdLst>
                <a:gd name="T0" fmla="*/ 3 w 95"/>
                <a:gd name="T1" fmla="*/ 0 h 86"/>
                <a:gd name="T2" fmla="*/ 75 w 95"/>
                <a:gd name="T3" fmla="*/ 0 h 86"/>
                <a:gd name="T4" fmla="*/ 92 w 95"/>
                <a:gd name="T5" fmla="*/ 0 h 86"/>
                <a:gd name="T6" fmla="*/ 95 w 95"/>
                <a:gd name="T7" fmla="*/ 4 h 86"/>
                <a:gd name="T8" fmla="*/ 90 w 95"/>
                <a:gd name="T9" fmla="*/ 83 h 86"/>
                <a:gd name="T10" fmla="*/ 86 w 95"/>
                <a:gd name="T11" fmla="*/ 86 h 86"/>
                <a:gd name="T12" fmla="*/ 68 w 95"/>
                <a:gd name="T13" fmla="*/ 86 h 86"/>
                <a:gd name="T14" fmla="*/ 9 w 95"/>
                <a:gd name="T15" fmla="*/ 86 h 86"/>
                <a:gd name="T16" fmla="*/ 6 w 95"/>
                <a:gd name="T17" fmla="*/ 83 h 86"/>
                <a:gd name="T18" fmla="*/ 0 w 95"/>
                <a:gd name="T19" fmla="*/ 4 h 86"/>
                <a:gd name="T20" fmla="*/ 3 w 95"/>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86">
                  <a:moveTo>
                    <a:pt x="3" y="0"/>
                  </a:moveTo>
                  <a:cubicBezTo>
                    <a:pt x="75" y="0"/>
                    <a:pt x="75" y="0"/>
                    <a:pt x="75" y="0"/>
                  </a:cubicBezTo>
                  <a:cubicBezTo>
                    <a:pt x="92" y="0"/>
                    <a:pt x="92" y="0"/>
                    <a:pt x="92" y="0"/>
                  </a:cubicBezTo>
                  <a:cubicBezTo>
                    <a:pt x="94" y="0"/>
                    <a:pt x="95" y="2"/>
                    <a:pt x="95" y="4"/>
                  </a:cubicBezTo>
                  <a:cubicBezTo>
                    <a:pt x="90" y="83"/>
                    <a:pt x="90" y="83"/>
                    <a:pt x="90" y="83"/>
                  </a:cubicBezTo>
                  <a:cubicBezTo>
                    <a:pt x="89" y="85"/>
                    <a:pt x="88" y="86"/>
                    <a:pt x="86" y="86"/>
                  </a:cubicBezTo>
                  <a:cubicBezTo>
                    <a:pt x="68" y="86"/>
                    <a:pt x="68" y="86"/>
                    <a:pt x="68" y="86"/>
                  </a:cubicBezTo>
                  <a:cubicBezTo>
                    <a:pt x="9" y="86"/>
                    <a:pt x="9" y="86"/>
                    <a:pt x="9" y="86"/>
                  </a:cubicBezTo>
                  <a:cubicBezTo>
                    <a:pt x="8" y="86"/>
                    <a:pt x="6" y="85"/>
                    <a:pt x="6" y="83"/>
                  </a:cubicBezTo>
                  <a:cubicBezTo>
                    <a:pt x="0" y="4"/>
                    <a:pt x="0" y="4"/>
                    <a:pt x="0" y="4"/>
                  </a:cubicBezTo>
                  <a:cubicBezTo>
                    <a:pt x="0" y="2"/>
                    <a:pt x="1" y="0"/>
                    <a:pt x="3" y="0"/>
                  </a:cubicBezTo>
                  <a:close/>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9" name="Freeform 351">
              <a:extLst>
                <a:ext uri="{FF2B5EF4-FFF2-40B4-BE49-F238E27FC236}">
                  <a16:creationId xmlns:a16="http://schemas.microsoft.com/office/drawing/2014/main" id="{09DA3082-C5FF-4F21-84F7-17CA8A98BEBE}"/>
                </a:ext>
              </a:extLst>
            </p:cNvPr>
            <p:cNvSpPr>
              <a:spLocks/>
            </p:cNvSpPr>
            <p:nvPr/>
          </p:nvSpPr>
          <p:spPr bwMode="auto">
            <a:xfrm>
              <a:off x="7200410" y="3475455"/>
              <a:ext cx="31258" cy="31258"/>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0" name="Oval 352">
              <a:extLst>
                <a:ext uri="{FF2B5EF4-FFF2-40B4-BE49-F238E27FC236}">
                  <a16:creationId xmlns:a16="http://schemas.microsoft.com/office/drawing/2014/main" id="{238827E8-B532-44C3-847E-438B0600D274}"/>
                </a:ext>
              </a:extLst>
            </p:cNvPr>
            <p:cNvSpPr>
              <a:spLocks noChangeArrowheads="1"/>
            </p:cNvSpPr>
            <p:nvPr/>
          </p:nvSpPr>
          <p:spPr bwMode="auto">
            <a:xfrm>
              <a:off x="7173416" y="3552180"/>
              <a:ext cx="41203" cy="412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1" name="Freeform 353">
              <a:extLst>
                <a:ext uri="{FF2B5EF4-FFF2-40B4-BE49-F238E27FC236}">
                  <a16:creationId xmlns:a16="http://schemas.microsoft.com/office/drawing/2014/main" id="{53B9007D-04DF-45EC-9627-F53D280E8B70}"/>
                </a:ext>
              </a:extLst>
            </p:cNvPr>
            <p:cNvSpPr>
              <a:spLocks/>
            </p:cNvSpPr>
            <p:nvPr/>
          </p:nvSpPr>
          <p:spPr bwMode="auto">
            <a:xfrm>
              <a:off x="6615035" y="3782351"/>
              <a:ext cx="44045" cy="103719"/>
            </a:xfrm>
            <a:custGeom>
              <a:avLst/>
              <a:gdLst>
                <a:gd name="T0" fmla="*/ 31 w 31"/>
                <a:gd name="T1" fmla="*/ 73 h 73"/>
                <a:gd name="T2" fmla="*/ 0 w 31"/>
                <a:gd name="T3" fmla="*/ 0 h 73"/>
                <a:gd name="T4" fmla="*/ 31 w 31"/>
                <a:gd name="T5" fmla="*/ 73 h 73"/>
              </a:gdLst>
              <a:ahLst/>
              <a:cxnLst>
                <a:cxn ang="0">
                  <a:pos x="T0" y="T1"/>
                </a:cxn>
                <a:cxn ang="0">
                  <a:pos x="T2" y="T3"/>
                </a:cxn>
                <a:cxn ang="0">
                  <a:pos x="T4" y="T5"/>
                </a:cxn>
              </a:cxnLst>
              <a:rect l="0" t="0" r="r" b="b"/>
              <a:pathLst>
                <a:path w="31" h="73">
                  <a:moveTo>
                    <a:pt x="31" y="73"/>
                  </a:moveTo>
                  <a:lnTo>
                    <a:pt x="0" y="0"/>
                  </a:lnTo>
                  <a:lnTo>
                    <a:pt x="31" y="73"/>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2" name="Line 354">
              <a:extLst>
                <a:ext uri="{FF2B5EF4-FFF2-40B4-BE49-F238E27FC236}">
                  <a16:creationId xmlns:a16="http://schemas.microsoft.com/office/drawing/2014/main" id="{92193E0C-A949-41B0-973E-20547BC9C6E2}"/>
                </a:ext>
              </a:extLst>
            </p:cNvPr>
            <p:cNvSpPr>
              <a:spLocks noChangeShapeType="1"/>
            </p:cNvSpPr>
            <p:nvPr/>
          </p:nvSpPr>
          <p:spPr bwMode="auto">
            <a:xfrm flipH="1" flipV="1">
              <a:off x="6615035" y="3782351"/>
              <a:ext cx="44045" cy="1037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3" name="Line 355">
              <a:extLst>
                <a:ext uri="{FF2B5EF4-FFF2-40B4-BE49-F238E27FC236}">
                  <a16:creationId xmlns:a16="http://schemas.microsoft.com/office/drawing/2014/main" id="{75D5F79C-AAA4-483A-844D-32732AF714CF}"/>
                </a:ext>
              </a:extLst>
            </p:cNvPr>
            <p:cNvSpPr>
              <a:spLocks noChangeShapeType="1"/>
            </p:cNvSpPr>
            <p:nvPr/>
          </p:nvSpPr>
          <p:spPr bwMode="auto">
            <a:xfrm flipH="1" flipV="1">
              <a:off x="6615035" y="3782351"/>
              <a:ext cx="44045" cy="103719"/>
            </a:xfrm>
            <a:prstGeom prst="line">
              <a:avLst/>
            </a:prstGeom>
            <a:noFill/>
            <a:ln w="25400" cap="rnd">
              <a:solidFill>
                <a:srgbClr val="640917"/>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4" name="Freeform 356">
              <a:extLst>
                <a:ext uri="{FF2B5EF4-FFF2-40B4-BE49-F238E27FC236}">
                  <a16:creationId xmlns:a16="http://schemas.microsoft.com/office/drawing/2014/main" id="{56688E8D-4F9C-4081-AE33-D04321C066E9}"/>
                </a:ext>
              </a:extLst>
            </p:cNvPr>
            <p:cNvSpPr>
              <a:spLocks/>
            </p:cNvSpPr>
            <p:nvPr/>
          </p:nvSpPr>
          <p:spPr bwMode="auto">
            <a:xfrm>
              <a:off x="6589460" y="3756777"/>
              <a:ext cx="96615" cy="153448"/>
            </a:xfrm>
            <a:custGeom>
              <a:avLst/>
              <a:gdLst>
                <a:gd name="T0" fmla="*/ 22 w 33"/>
                <a:gd name="T1" fmla="*/ 51 h 52"/>
                <a:gd name="T2" fmla="*/ 28 w 33"/>
                <a:gd name="T3" fmla="*/ 51 h 52"/>
                <a:gd name="T4" fmla="*/ 32 w 33"/>
                <a:gd name="T5" fmla="*/ 41 h 52"/>
                <a:gd name="T6" fmla="*/ 16 w 33"/>
                <a:gd name="T7" fmla="*/ 6 h 52"/>
                <a:gd name="T8" fmla="*/ 5 w 33"/>
                <a:gd name="T9" fmla="*/ 2 h 52"/>
                <a:gd name="T10" fmla="*/ 2 w 33"/>
                <a:gd name="T11" fmla="*/ 12 h 52"/>
                <a:gd name="T12" fmla="*/ 17 w 33"/>
                <a:gd name="T13" fmla="*/ 47 h 52"/>
                <a:gd name="T14" fmla="*/ 22 w 33"/>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2">
                  <a:moveTo>
                    <a:pt x="22" y="51"/>
                  </a:moveTo>
                  <a:cubicBezTo>
                    <a:pt x="24" y="52"/>
                    <a:pt x="26" y="52"/>
                    <a:pt x="28" y="51"/>
                  </a:cubicBezTo>
                  <a:cubicBezTo>
                    <a:pt x="32" y="49"/>
                    <a:pt x="33" y="44"/>
                    <a:pt x="32" y="41"/>
                  </a:cubicBezTo>
                  <a:cubicBezTo>
                    <a:pt x="16" y="6"/>
                    <a:pt x="16" y="6"/>
                    <a:pt x="16" y="6"/>
                  </a:cubicBezTo>
                  <a:cubicBezTo>
                    <a:pt x="14" y="2"/>
                    <a:pt x="9" y="0"/>
                    <a:pt x="5" y="2"/>
                  </a:cubicBezTo>
                  <a:cubicBezTo>
                    <a:pt x="2" y="4"/>
                    <a:pt x="0" y="9"/>
                    <a:pt x="2" y="12"/>
                  </a:cubicBezTo>
                  <a:cubicBezTo>
                    <a:pt x="17" y="47"/>
                    <a:pt x="17" y="47"/>
                    <a:pt x="17" y="47"/>
                  </a:cubicBezTo>
                  <a:cubicBezTo>
                    <a:pt x="18" y="49"/>
                    <a:pt x="20" y="51"/>
                    <a:pt x="22" y="51"/>
                  </a:cubicBezTo>
                  <a:close/>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5" name="Freeform 357">
              <a:extLst>
                <a:ext uri="{FF2B5EF4-FFF2-40B4-BE49-F238E27FC236}">
                  <a16:creationId xmlns:a16="http://schemas.microsoft.com/office/drawing/2014/main" id="{FEF84124-0722-471F-A558-08E259513D7D}"/>
                </a:ext>
              </a:extLst>
            </p:cNvPr>
            <p:cNvSpPr>
              <a:spLocks/>
            </p:cNvSpPr>
            <p:nvPr/>
          </p:nvSpPr>
          <p:spPr bwMode="auto">
            <a:xfrm>
              <a:off x="6589460" y="3756777"/>
              <a:ext cx="96615" cy="153448"/>
            </a:xfrm>
            <a:custGeom>
              <a:avLst/>
              <a:gdLst>
                <a:gd name="T0" fmla="*/ 22 w 33"/>
                <a:gd name="T1" fmla="*/ 51 h 52"/>
                <a:gd name="T2" fmla="*/ 28 w 33"/>
                <a:gd name="T3" fmla="*/ 51 h 52"/>
                <a:gd name="T4" fmla="*/ 32 w 33"/>
                <a:gd name="T5" fmla="*/ 41 h 52"/>
                <a:gd name="T6" fmla="*/ 16 w 33"/>
                <a:gd name="T7" fmla="*/ 6 h 52"/>
                <a:gd name="T8" fmla="*/ 5 w 33"/>
                <a:gd name="T9" fmla="*/ 2 h 52"/>
                <a:gd name="T10" fmla="*/ 2 w 33"/>
                <a:gd name="T11" fmla="*/ 12 h 52"/>
                <a:gd name="T12" fmla="*/ 17 w 33"/>
                <a:gd name="T13" fmla="*/ 47 h 52"/>
                <a:gd name="T14" fmla="*/ 22 w 33"/>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2">
                  <a:moveTo>
                    <a:pt x="22" y="51"/>
                  </a:moveTo>
                  <a:cubicBezTo>
                    <a:pt x="24" y="52"/>
                    <a:pt x="26" y="52"/>
                    <a:pt x="28" y="51"/>
                  </a:cubicBezTo>
                  <a:cubicBezTo>
                    <a:pt x="32" y="49"/>
                    <a:pt x="33" y="44"/>
                    <a:pt x="32" y="41"/>
                  </a:cubicBezTo>
                  <a:cubicBezTo>
                    <a:pt x="16" y="6"/>
                    <a:pt x="16" y="6"/>
                    <a:pt x="16" y="6"/>
                  </a:cubicBezTo>
                  <a:cubicBezTo>
                    <a:pt x="14" y="2"/>
                    <a:pt x="9" y="0"/>
                    <a:pt x="5" y="2"/>
                  </a:cubicBezTo>
                  <a:cubicBezTo>
                    <a:pt x="2" y="4"/>
                    <a:pt x="0" y="9"/>
                    <a:pt x="2" y="12"/>
                  </a:cubicBezTo>
                  <a:cubicBezTo>
                    <a:pt x="17" y="47"/>
                    <a:pt x="17" y="47"/>
                    <a:pt x="17" y="47"/>
                  </a:cubicBezTo>
                  <a:cubicBezTo>
                    <a:pt x="18" y="49"/>
                    <a:pt x="20" y="51"/>
                    <a:pt x="22" y="5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6" name="Freeform 358">
              <a:extLst>
                <a:ext uri="{FF2B5EF4-FFF2-40B4-BE49-F238E27FC236}">
                  <a16:creationId xmlns:a16="http://schemas.microsoft.com/office/drawing/2014/main" id="{D1B7A6F5-55FE-4E95-B6BE-31E2E69BEF3C}"/>
                </a:ext>
              </a:extLst>
            </p:cNvPr>
            <p:cNvSpPr>
              <a:spLocks/>
            </p:cNvSpPr>
            <p:nvPr/>
          </p:nvSpPr>
          <p:spPr bwMode="auto">
            <a:xfrm>
              <a:off x="6376522" y="3861063"/>
              <a:ext cx="448979" cy="926371"/>
            </a:xfrm>
            <a:custGeom>
              <a:avLst/>
              <a:gdLst>
                <a:gd name="T0" fmla="*/ 35 w 152"/>
                <a:gd name="T1" fmla="*/ 313 h 313"/>
                <a:gd name="T2" fmla="*/ 65 w 152"/>
                <a:gd name="T3" fmla="*/ 292 h 313"/>
                <a:gd name="T4" fmla="*/ 146 w 152"/>
                <a:gd name="T5" fmla="*/ 45 h 313"/>
                <a:gd name="T6" fmla="*/ 126 w 152"/>
                <a:gd name="T7" fmla="*/ 6 h 313"/>
                <a:gd name="T8" fmla="*/ 87 w 152"/>
                <a:gd name="T9" fmla="*/ 26 h 313"/>
                <a:gd name="T10" fmla="*/ 5 w 152"/>
                <a:gd name="T11" fmla="*/ 272 h 313"/>
                <a:gd name="T12" fmla="*/ 25 w 152"/>
                <a:gd name="T13" fmla="*/ 312 h 313"/>
                <a:gd name="T14" fmla="*/ 35 w 152"/>
                <a:gd name="T15" fmla="*/ 313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313">
                  <a:moveTo>
                    <a:pt x="35" y="313"/>
                  </a:moveTo>
                  <a:cubicBezTo>
                    <a:pt x="48" y="313"/>
                    <a:pt x="61" y="305"/>
                    <a:pt x="65" y="292"/>
                  </a:cubicBezTo>
                  <a:cubicBezTo>
                    <a:pt x="146" y="45"/>
                    <a:pt x="146" y="45"/>
                    <a:pt x="146" y="45"/>
                  </a:cubicBezTo>
                  <a:cubicBezTo>
                    <a:pt x="152" y="29"/>
                    <a:pt x="143" y="11"/>
                    <a:pt x="126" y="6"/>
                  </a:cubicBezTo>
                  <a:cubicBezTo>
                    <a:pt x="110" y="0"/>
                    <a:pt x="92" y="9"/>
                    <a:pt x="87" y="26"/>
                  </a:cubicBezTo>
                  <a:cubicBezTo>
                    <a:pt x="5" y="272"/>
                    <a:pt x="5" y="272"/>
                    <a:pt x="5" y="272"/>
                  </a:cubicBezTo>
                  <a:cubicBezTo>
                    <a:pt x="0" y="289"/>
                    <a:pt x="9" y="306"/>
                    <a:pt x="25" y="312"/>
                  </a:cubicBezTo>
                  <a:cubicBezTo>
                    <a:pt x="29" y="313"/>
                    <a:pt x="32" y="313"/>
                    <a:pt x="35" y="313"/>
                  </a:cubicBezTo>
                  <a:close/>
                </a:path>
              </a:pathLst>
            </a:custGeom>
            <a:solidFill>
              <a:srgbClr val="999A98"/>
            </a:solidFill>
            <a:ln w="25400">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7" name="Freeform 359">
              <a:extLst>
                <a:ext uri="{FF2B5EF4-FFF2-40B4-BE49-F238E27FC236}">
                  <a16:creationId xmlns:a16="http://schemas.microsoft.com/office/drawing/2014/main" id="{D06AABF6-55DA-4994-954A-684299976A7B}"/>
                </a:ext>
              </a:extLst>
            </p:cNvPr>
            <p:cNvSpPr>
              <a:spLocks/>
            </p:cNvSpPr>
            <p:nvPr/>
          </p:nvSpPr>
          <p:spPr bwMode="auto">
            <a:xfrm>
              <a:off x="6367813" y="3877546"/>
              <a:ext cx="448979" cy="926371"/>
            </a:xfrm>
            <a:custGeom>
              <a:avLst/>
              <a:gdLst>
                <a:gd name="T0" fmla="*/ 35 w 152"/>
                <a:gd name="T1" fmla="*/ 313 h 313"/>
                <a:gd name="T2" fmla="*/ 65 w 152"/>
                <a:gd name="T3" fmla="*/ 292 h 313"/>
                <a:gd name="T4" fmla="*/ 146 w 152"/>
                <a:gd name="T5" fmla="*/ 45 h 313"/>
                <a:gd name="T6" fmla="*/ 126 w 152"/>
                <a:gd name="T7" fmla="*/ 6 h 313"/>
                <a:gd name="T8" fmla="*/ 87 w 152"/>
                <a:gd name="T9" fmla="*/ 26 h 313"/>
                <a:gd name="T10" fmla="*/ 5 w 152"/>
                <a:gd name="T11" fmla="*/ 272 h 313"/>
                <a:gd name="T12" fmla="*/ 25 w 152"/>
                <a:gd name="T13" fmla="*/ 312 h 313"/>
                <a:gd name="T14" fmla="*/ 35 w 152"/>
                <a:gd name="T15" fmla="*/ 313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313">
                  <a:moveTo>
                    <a:pt x="35" y="313"/>
                  </a:moveTo>
                  <a:cubicBezTo>
                    <a:pt x="48" y="313"/>
                    <a:pt x="61" y="305"/>
                    <a:pt x="65" y="292"/>
                  </a:cubicBezTo>
                  <a:cubicBezTo>
                    <a:pt x="146" y="45"/>
                    <a:pt x="146" y="45"/>
                    <a:pt x="146" y="45"/>
                  </a:cubicBezTo>
                  <a:cubicBezTo>
                    <a:pt x="152" y="29"/>
                    <a:pt x="143" y="11"/>
                    <a:pt x="126" y="6"/>
                  </a:cubicBezTo>
                  <a:cubicBezTo>
                    <a:pt x="110" y="0"/>
                    <a:pt x="92" y="9"/>
                    <a:pt x="87" y="26"/>
                  </a:cubicBezTo>
                  <a:cubicBezTo>
                    <a:pt x="5" y="272"/>
                    <a:pt x="5" y="272"/>
                    <a:pt x="5" y="272"/>
                  </a:cubicBezTo>
                  <a:cubicBezTo>
                    <a:pt x="0" y="289"/>
                    <a:pt x="9" y="306"/>
                    <a:pt x="25" y="312"/>
                  </a:cubicBezTo>
                  <a:cubicBezTo>
                    <a:pt x="29" y="313"/>
                    <a:pt x="32" y="313"/>
                    <a:pt x="35" y="313"/>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8" name="Freeform 360">
              <a:extLst>
                <a:ext uri="{FF2B5EF4-FFF2-40B4-BE49-F238E27FC236}">
                  <a16:creationId xmlns:a16="http://schemas.microsoft.com/office/drawing/2014/main" id="{74551FA1-7A2F-43FD-B0A9-8FF86465D425}"/>
                </a:ext>
              </a:extLst>
            </p:cNvPr>
            <p:cNvSpPr>
              <a:spLocks/>
            </p:cNvSpPr>
            <p:nvPr/>
          </p:nvSpPr>
          <p:spPr bwMode="auto">
            <a:xfrm>
              <a:off x="6624980" y="3779510"/>
              <a:ext cx="247222" cy="251484"/>
            </a:xfrm>
            <a:custGeom>
              <a:avLst/>
              <a:gdLst>
                <a:gd name="T0" fmla="*/ 57 w 84"/>
                <a:gd name="T1" fmla="*/ 85 h 85"/>
                <a:gd name="T2" fmla="*/ 79 w 84"/>
                <a:gd name="T3" fmla="*/ 46 h 85"/>
                <a:gd name="T4" fmla="*/ 72 w 84"/>
                <a:gd name="T5" fmla="*/ 25 h 85"/>
                <a:gd name="T6" fmla="*/ 25 w 84"/>
                <a:gd name="T7" fmla="*/ 4 h 85"/>
                <a:gd name="T8" fmla="*/ 4 w 84"/>
                <a:gd name="T9" fmla="*/ 17 h 85"/>
                <a:gd name="T10" fmla="*/ 0 w 84"/>
                <a:gd name="T11" fmla="*/ 59 h 85"/>
              </a:gdLst>
              <a:ahLst/>
              <a:cxnLst>
                <a:cxn ang="0">
                  <a:pos x="T0" y="T1"/>
                </a:cxn>
                <a:cxn ang="0">
                  <a:pos x="T2" y="T3"/>
                </a:cxn>
                <a:cxn ang="0">
                  <a:pos x="T4" y="T5"/>
                </a:cxn>
                <a:cxn ang="0">
                  <a:pos x="T6" y="T7"/>
                </a:cxn>
                <a:cxn ang="0">
                  <a:pos x="T8" y="T9"/>
                </a:cxn>
                <a:cxn ang="0">
                  <a:pos x="T10" y="T11"/>
                </a:cxn>
              </a:cxnLst>
              <a:rect l="0" t="0" r="r" b="b"/>
              <a:pathLst>
                <a:path w="84" h="85">
                  <a:moveTo>
                    <a:pt x="57" y="85"/>
                  </a:moveTo>
                  <a:cubicBezTo>
                    <a:pt x="79" y="46"/>
                    <a:pt x="79" y="46"/>
                    <a:pt x="79" y="46"/>
                  </a:cubicBezTo>
                  <a:cubicBezTo>
                    <a:pt x="84" y="38"/>
                    <a:pt x="80" y="28"/>
                    <a:pt x="72" y="25"/>
                  </a:cubicBezTo>
                  <a:cubicBezTo>
                    <a:pt x="25" y="4"/>
                    <a:pt x="25" y="4"/>
                    <a:pt x="25" y="4"/>
                  </a:cubicBezTo>
                  <a:cubicBezTo>
                    <a:pt x="15" y="0"/>
                    <a:pt x="5" y="7"/>
                    <a:pt x="4" y="17"/>
                  </a:cubicBezTo>
                  <a:cubicBezTo>
                    <a:pt x="0" y="59"/>
                    <a:pt x="0" y="59"/>
                    <a:pt x="0" y="59"/>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9" name="Freeform 361">
              <a:extLst>
                <a:ext uri="{FF2B5EF4-FFF2-40B4-BE49-F238E27FC236}">
                  <a16:creationId xmlns:a16="http://schemas.microsoft.com/office/drawing/2014/main" id="{ED0EC97C-7CDC-4383-BDDB-A6563AA41C13}"/>
                </a:ext>
              </a:extLst>
            </p:cNvPr>
            <p:cNvSpPr>
              <a:spLocks/>
            </p:cNvSpPr>
            <p:nvPr/>
          </p:nvSpPr>
          <p:spPr bwMode="auto">
            <a:xfrm>
              <a:off x="6624980" y="3779510"/>
              <a:ext cx="247222" cy="251484"/>
            </a:xfrm>
            <a:custGeom>
              <a:avLst/>
              <a:gdLst>
                <a:gd name="T0" fmla="*/ 57 w 84"/>
                <a:gd name="T1" fmla="*/ 85 h 85"/>
                <a:gd name="T2" fmla="*/ 79 w 84"/>
                <a:gd name="T3" fmla="*/ 46 h 85"/>
                <a:gd name="T4" fmla="*/ 72 w 84"/>
                <a:gd name="T5" fmla="*/ 25 h 85"/>
                <a:gd name="T6" fmla="*/ 25 w 84"/>
                <a:gd name="T7" fmla="*/ 4 h 85"/>
                <a:gd name="T8" fmla="*/ 4 w 84"/>
                <a:gd name="T9" fmla="*/ 17 h 85"/>
                <a:gd name="T10" fmla="*/ 0 w 84"/>
                <a:gd name="T11" fmla="*/ 59 h 85"/>
              </a:gdLst>
              <a:ahLst/>
              <a:cxnLst>
                <a:cxn ang="0">
                  <a:pos x="T0" y="T1"/>
                </a:cxn>
                <a:cxn ang="0">
                  <a:pos x="T2" y="T3"/>
                </a:cxn>
                <a:cxn ang="0">
                  <a:pos x="T4" y="T5"/>
                </a:cxn>
                <a:cxn ang="0">
                  <a:pos x="T6" y="T7"/>
                </a:cxn>
                <a:cxn ang="0">
                  <a:pos x="T8" y="T9"/>
                </a:cxn>
                <a:cxn ang="0">
                  <a:pos x="T10" y="T11"/>
                </a:cxn>
              </a:cxnLst>
              <a:rect l="0" t="0" r="r" b="b"/>
              <a:pathLst>
                <a:path w="84" h="85">
                  <a:moveTo>
                    <a:pt x="57" y="85"/>
                  </a:moveTo>
                  <a:cubicBezTo>
                    <a:pt x="79" y="46"/>
                    <a:pt x="79" y="46"/>
                    <a:pt x="79" y="46"/>
                  </a:cubicBezTo>
                  <a:cubicBezTo>
                    <a:pt x="84" y="38"/>
                    <a:pt x="80" y="28"/>
                    <a:pt x="72" y="25"/>
                  </a:cubicBezTo>
                  <a:cubicBezTo>
                    <a:pt x="25" y="4"/>
                    <a:pt x="25" y="4"/>
                    <a:pt x="25" y="4"/>
                  </a:cubicBezTo>
                  <a:cubicBezTo>
                    <a:pt x="15" y="0"/>
                    <a:pt x="5" y="7"/>
                    <a:pt x="4" y="17"/>
                  </a:cubicBezTo>
                  <a:cubicBezTo>
                    <a:pt x="0" y="59"/>
                    <a:pt x="0" y="59"/>
                    <a:pt x="0" y="59"/>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0" name="Freeform 362">
              <a:extLst>
                <a:ext uri="{FF2B5EF4-FFF2-40B4-BE49-F238E27FC236}">
                  <a16:creationId xmlns:a16="http://schemas.microsoft.com/office/drawing/2014/main" id="{1DDF41A8-0B67-49A2-B3C5-C3D99E1EA19D}"/>
                </a:ext>
              </a:extLst>
            </p:cNvPr>
            <p:cNvSpPr>
              <a:spLocks/>
            </p:cNvSpPr>
            <p:nvPr/>
          </p:nvSpPr>
          <p:spPr bwMode="auto">
            <a:xfrm>
              <a:off x="6940402" y="4612108"/>
              <a:ext cx="221647" cy="62516"/>
            </a:xfrm>
            <a:custGeom>
              <a:avLst/>
              <a:gdLst>
                <a:gd name="T0" fmla="*/ 10 w 75"/>
                <a:gd name="T1" fmla="*/ 21 h 21"/>
                <a:gd name="T2" fmla="*/ 65 w 75"/>
                <a:gd name="T3" fmla="*/ 21 h 21"/>
                <a:gd name="T4" fmla="*/ 75 w 75"/>
                <a:gd name="T5" fmla="*/ 10 h 21"/>
                <a:gd name="T6" fmla="*/ 65 w 75"/>
                <a:gd name="T7" fmla="*/ 0 h 21"/>
                <a:gd name="T8" fmla="*/ 10 w 75"/>
                <a:gd name="T9" fmla="*/ 0 h 21"/>
                <a:gd name="T10" fmla="*/ 0 w 75"/>
                <a:gd name="T11" fmla="*/ 10 h 21"/>
                <a:gd name="T12" fmla="*/ 10 w 75"/>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5" h="21">
                  <a:moveTo>
                    <a:pt x="10" y="21"/>
                  </a:moveTo>
                  <a:cubicBezTo>
                    <a:pt x="65" y="21"/>
                    <a:pt x="65" y="21"/>
                    <a:pt x="65" y="21"/>
                  </a:cubicBezTo>
                  <a:cubicBezTo>
                    <a:pt x="71" y="21"/>
                    <a:pt x="75" y="16"/>
                    <a:pt x="75" y="10"/>
                  </a:cubicBezTo>
                  <a:cubicBezTo>
                    <a:pt x="75" y="5"/>
                    <a:pt x="71" y="0"/>
                    <a:pt x="65" y="0"/>
                  </a:cubicBezTo>
                  <a:cubicBezTo>
                    <a:pt x="10" y="0"/>
                    <a:pt x="10" y="0"/>
                    <a:pt x="10" y="0"/>
                  </a:cubicBezTo>
                  <a:cubicBezTo>
                    <a:pt x="5" y="0"/>
                    <a:pt x="0" y="5"/>
                    <a:pt x="0" y="10"/>
                  </a:cubicBezTo>
                  <a:cubicBezTo>
                    <a:pt x="0" y="16"/>
                    <a:pt x="5" y="21"/>
                    <a:pt x="10" y="21"/>
                  </a:cubicBezTo>
                  <a:close/>
                </a:path>
              </a:pathLst>
            </a:custGeom>
            <a:solidFill>
              <a:srgbClr val="999A98"/>
            </a:solidFill>
            <a:ln w="9525">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1" name="Freeform 363">
              <a:extLst>
                <a:ext uri="{FF2B5EF4-FFF2-40B4-BE49-F238E27FC236}">
                  <a16:creationId xmlns:a16="http://schemas.microsoft.com/office/drawing/2014/main" id="{B64224A7-81D8-4E1C-883C-E52E3F547ABD}"/>
                </a:ext>
              </a:extLst>
            </p:cNvPr>
            <p:cNvSpPr>
              <a:spLocks/>
            </p:cNvSpPr>
            <p:nvPr/>
          </p:nvSpPr>
          <p:spPr bwMode="auto">
            <a:xfrm>
              <a:off x="6940402" y="4612108"/>
              <a:ext cx="221647" cy="62516"/>
            </a:xfrm>
            <a:custGeom>
              <a:avLst/>
              <a:gdLst>
                <a:gd name="T0" fmla="*/ 10 w 75"/>
                <a:gd name="T1" fmla="*/ 21 h 21"/>
                <a:gd name="T2" fmla="*/ 65 w 75"/>
                <a:gd name="T3" fmla="*/ 21 h 21"/>
                <a:gd name="T4" fmla="*/ 75 w 75"/>
                <a:gd name="T5" fmla="*/ 10 h 21"/>
                <a:gd name="T6" fmla="*/ 65 w 75"/>
                <a:gd name="T7" fmla="*/ 0 h 21"/>
                <a:gd name="T8" fmla="*/ 10 w 75"/>
                <a:gd name="T9" fmla="*/ 0 h 21"/>
                <a:gd name="T10" fmla="*/ 0 w 75"/>
                <a:gd name="T11" fmla="*/ 10 h 21"/>
                <a:gd name="T12" fmla="*/ 10 w 75"/>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5" h="21">
                  <a:moveTo>
                    <a:pt x="10" y="21"/>
                  </a:moveTo>
                  <a:cubicBezTo>
                    <a:pt x="65" y="21"/>
                    <a:pt x="65" y="21"/>
                    <a:pt x="65" y="21"/>
                  </a:cubicBezTo>
                  <a:cubicBezTo>
                    <a:pt x="71" y="21"/>
                    <a:pt x="75" y="16"/>
                    <a:pt x="75" y="10"/>
                  </a:cubicBezTo>
                  <a:cubicBezTo>
                    <a:pt x="75" y="5"/>
                    <a:pt x="71" y="0"/>
                    <a:pt x="65" y="0"/>
                  </a:cubicBezTo>
                  <a:cubicBezTo>
                    <a:pt x="10" y="0"/>
                    <a:pt x="10" y="0"/>
                    <a:pt x="10" y="0"/>
                  </a:cubicBezTo>
                  <a:cubicBezTo>
                    <a:pt x="5" y="0"/>
                    <a:pt x="0" y="5"/>
                    <a:pt x="0" y="10"/>
                  </a:cubicBezTo>
                  <a:cubicBezTo>
                    <a:pt x="0" y="16"/>
                    <a:pt x="5" y="21"/>
                    <a:pt x="10" y="2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2" name="Freeform 364">
              <a:extLst>
                <a:ext uri="{FF2B5EF4-FFF2-40B4-BE49-F238E27FC236}">
                  <a16:creationId xmlns:a16="http://schemas.microsoft.com/office/drawing/2014/main" id="{B8A07400-1A43-47D6-9EA5-55B2E946E2C6}"/>
                </a:ext>
              </a:extLst>
            </p:cNvPr>
            <p:cNvSpPr>
              <a:spLocks/>
            </p:cNvSpPr>
            <p:nvPr/>
          </p:nvSpPr>
          <p:spPr bwMode="auto">
            <a:xfrm>
              <a:off x="6940402" y="4674625"/>
              <a:ext cx="221647" cy="58253"/>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3" name="Freeform 365">
              <a:extLst>
                <a:ext uri="{FF2B5EF4-FFF2-40B4-BE49-F238E27FC236}">
                  <a16:creationId xmlns:a16="http://schemas.microsoft.com/office/drawing/2014/main" id="{6127ACF8-4C49-40D1-8B2C-60E53646D9BC}"/>
                </a:ext>
              </a:extLst>
            </p:cNvPr>
            <p:cNvSpPr>
              <a:spLocks/>
            </p:cNvSpPr>
            <p:nvPr/>
          </p:nvSpPr>
          <p:spPr bwMode="auto">
            <a:xfrm>
              <a:off x="6940402" y="4674625"/>
              <a:ext cx="221647" cy="58253"/>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4" name="Freeform 366">
              <a:extLst>
                <a:ext uri="{FF2B5EF4-FFF2-40B4-BE49-F238E27FC236}">
                  <a16:creationId xmlns:a16="http://schemas.microsoft.com/office/drawing/2014/main" id="{FC87B6E8-9968-40B0-AB9B-5DC9D68452C8}"/>
                </a:ext>
              </a:extLst>
            </p:cNvPr>
            <p:cNvSpPr>
              <a:spLocks/>
            </p:cNvSpPr>
            <p:nvPr/>
          </p:nvSpPr>
          <p:spPr bwMode="auto">
            <a:xfrm>
              <a:off x="6940402" y="4732877"/>
              <a:ext cx="221647" cy="59674"/>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solidFill>
              <a:srgbClr val="999A98"/>
            </a:solidFill>
            <a:ln w="9525">
              <a:solidFill>
                <a:srgbClr val="000000"/>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5" name="Freeform 367">
              <a:extLst>
                <a:ext uri="{FF2B5EF4-FFF2-40B4-BE49-F238E27FC236}">
                  <a16:creationId xmlns:a16="http://schemas.microsoft.com/office/drawing/2014/main" id="{9C69C23A-2431-43A1-BD87-4B68FB4C2E77}"/>
                </a:ext>
              </a:extLst>
            </p:cNvPr>
            <p:cNvSpPr>
              <a:spLocks/>
            </p:cNvSpPr>
            <p:nvPr/>
          </p:nvSpPr>
          <p:spPr bwMode="auto">
            <a:xfrm>
              <a:off x="6940402" y="4732877"/>
              <a:ext cx="221647" cy="59674"/>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6" name="Freeform 368">
              <a:extLst>
                <a:ext uri="{FF2B5EF4-FFF2-40B4-BE49-F238E27FC236}">
                  <a16:creationId xmlns:a16="http://schemas.microsoft.com/office/drawing/2014/main" id="{45B35F42-7437-4B1B-8DEE-EE44542EA9C9}"/>
                </a:ext>
              </a:extLst>
            </p:cNvPr>
            <p:cNvSpPr>
              <a:spLocks/>
            </p:cNvSpPr>
            <p:nvPr/>
          </p:nvSpPr>
          <p:spPr bwMode="auto">
            <a:xfrm>
              <a:off x="7116583" y="4049465"/>
              <a:ext cx="797078" cy="743086"/>
            </a:xfrm>
            <a:custGeom>
              <a:avLst/>
              <a:gdLst>
                <a:gd name="T0" fmla="*/ 0 w 270"/>
                <a:gd name="T1" fmla="*/ 190 h 251"/>
                <a:gd name="T2" fmla="*/ 166 w 270"/>
                <a:gd name="T3" fmla="*/ 190 h 251"/>
                <a:gd name="T4" fmla="*/ 168 w 270"/>
                <a:gd name="T5" fmla="*/ 187 h 251"/>
                <a:gd name="T6" fmla="*/ 80 w 270"/>
                <a:gd name="T7" fmla="*/ 83 h 251"/>
                <a:gd name="T8" fmla="*/ 88 w 270"/>
                <a:gd name="T9" fmla="*/ 44 h 251"/>
                <a:gd name="T10" fmla="*/ 88 w 270"/>
                <a:gd name="T11" fmla="*/ 5 h 251"/>
                <a:gd name="T12" fmla="*/ 93 w 270"/>
                <a:gd name="T13" fmla="*/ 2 h 251"/>
                <a:gd name="T14" fmla="*/ 244 w 270"/>
                <a:gd name="T15" fmla="*/ 174 h 251"/>
                <a:gd name="T16" fmla="*/ 209 w 270"/>
                <a:gd name="T17" fmla="*/ 251 h 251"/>
                <a:gd name="T18" fmla="*/ 2 w 270"/>
                <a:gd name="T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1">
                  <a:moveTo>
                    <a:pt x="0" y="190"/>
                  </a:moveTo>
                  <a:cubicBezTo>
                    <a:pt x="166" y="190"/>
                    <a:pt x="166" y="190"/>
                    <a:pt x="166" y="190"/>
                  </a:cubicBezTo>
                  <a:cubicBezTo>
                    <a:pt x="168" y="190"/>
                    <a:pt x="169" y="188"/>
                    <a:pt x="168" y="187"/>
                  </a:cubicBezTo>
                  <a:cubicBezTo>
                    <a:pt x="80" y="83"/>
                    <a:pt x="80" y="83"/>
                    <a:pt x="80" y="83"/>
                  </a:cubicBezTo>
                  <a:cubicBezTo>
                    <a:pt x="69" y="70"/>
                    <a:pt x="75" y="56"/>
                    <a:pt x="88" y="44"/>
                  </a:cubicBezTo>
                  <a:cubicBezTo>
                    <a:pt x="96" y="38"/>
                    <a:pt x="93" y="19"/>
                    <a:pt x="88" y="5"/>
                  </a:cubicBezTo>
                  <a:cubicBezTo>
                    <a:pt x="87" y="2"/>
                    <a:pt x="91" y="0"/>
                    <a:pt x="93" y="2"/>
                  </a:cubicBezTo>
                  <a:cubicBezTo>
                    <a:pt x="244" y="174"/>
                    <a:pt x="244" y="174"/>
                    <a:pt x="244" y="174"/>
                  </a:cubicBezTo>
                  <a:cubicBezTo>
                    <a:pt x="270" y="204"/>
                    <a:pt x="248" y="251"/>
                    <a:pt x="209" y="251"/>
                  </a:cubicBezTo>
                  <a:cubicBezTo>
                    <a:pt x="2" y="251"/>
                    <a:pt x="2" y="251"/>
                    <a:pt x="2" y="251"/>
                  </a:cubicBezTo>
                </a:path>
              </a:pathLst>
            </a:custGeom>
            <a:solidFill>
              <a:srgbClr val="999A98"/>
            </a:solidFill>
            <a:ln w="9525">
              <a:solidFill>
                <a:srgbClr val="000000"/>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7" name="Freeform 369">
              <a:extLst>
                <a:ext uri="{FF2B5EF4-FFF2-40B4-BE49-F238E27FC236}">
                  <a16:creationId xmlns:a16="http://schemas.microsoft.com/office/drawing/2014/main" id="{85F1281B-DF71-4511-A2BE-20D0C825A823}"/>
                </a:ext>
              </a:extLst>
            </p:cNvPr>
            <p:cNvSpPr>
              <a:spLocks/>
            </p:cNvSpPr>
            <p:nvPr/>
          </p:nvSpPr>
          <p:spPr bwMode="auto">
            <a:xfrm>
              <a:off x="7116583" y="4049465"/>
              <a:ext cx="797078" cy="743086"/>
            </a:xfrm>
            <a:custGeom>
              <a:avLst/>
              <a:gdLst>
                <a:gd name="T0" fmla="*/ 0 w 270"/>
                <a:gd name="T1" fmla="*/ 190 h 251"/>
                <a:gd name="T2" fmla="*/ 166 w 270"/>
                <a:gd name="T3" fmla="*/ 190 h 251"/>
                <a:gd name="T4" fmla="*/ 168 w 270"/>
                <a:gd name="T5" fmla="*/ 187 h 251"/>
                <a:gd name="T6" fmla="*/ 80 w 270"/>
                <a:gd name="T7" fmla="*/ 83 h 251"/>
                <a:gd name="T8" fmla="*/ 88 w 270"/>
                <a:gd name="T9" fmla="*/ 44 h 251"/>
                <a:gd name="T10" fmla="*/ 88 w 270"/>
                <a:gd name="T11" fmla="*/ 5 h 251"/>
                <a:gd name="T12" fmla="*/ 93 w 270"/>
                <a:gd name="T13" fmla="*/ 2 h 251"/>
                <a:gd name="T14" fmla="*/ 244 w 270"/>
                <a:gd name="T15" fmla="*/ 174 h 251"/>
                <a:gd name="T16" fmla="*/ 209 w 270"/>
                <a:gd name="T17" fmla="*/ 251 h 251"/>
                <a:gd name="T18" fmla="*/ 2 w 270"/>
                <a:gd name="T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1">
                  <a:moveTo>
                    <a:pt x="0" y="190"/>
                  </a:moveTo>
                  <a:cubicBezTo>
                    <a:pt x="166" y="190"/>
                    <a:pt x="166" y="190"/>
                    <a:pt x="166" y="190"/>
                  </a:cubicBezTo>
                  <a:cubicBezTo>
                    <a:pt x="168" y="190"/>
                    <a:pt x="169" y="188"/>
                    <a:pt x="168" y="187"/>
                  </a:cubicBezTo>
                  <a:cubicBezTo>
                    <a:pt x="80" y="83"/>
                    <a:pt x="80" y="83"/>
                    <a:pt x="80" y="83"/>
                  </a:cubicBezTo>
                  <a:cubicBezTo>
                    <a:pt x="69" y="70"/>
                    <a:pt x="75" y="56"/>
                    <a:pt x="88" y="44"/>
                  </a:cubicBezTo>
                  <a:cubicBezTo>
                    <a:pt x="96" y="38"/>
                    <a:pt x="93" y="19"/>
                    <a:pt x="88" y="5"/>
                  </a:cubicBezTo>
                  <a:cubicBezTo>
                    <a:pt x="87" y="2"/>
                    <a:pt x="91" y="0"/>
                    <a:pt x="93" y="2"/>
                  </a:cubicBezTo>
                  <a:cubicBezTo>
                    <a:pt x="244" y="174"/>
                    <a:pt x="244" y="174"/>
                    <a:pt x="244" y="174"/>
                  </a:cubicBezTo>
                  <a:cubicBezTo>
                    <a:pt x="270" y="204"/>
                    <a:pt x="248" y="251"/>
                    <a:pt x="209" y="251"/>
                  </a:cubicBezTo>
                  <a:cubicBezTo>
                    <a:pt x="2" y="251"/>
                    <a:pt x="2" y="251"/>
                    <a:pt x="2" y="25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8" name="Freeform 370">
              <a:extLst>
                <a:ext uri="{FF2B5EF4-FFF2-40B4-BE49-F238E27FC236}">
                  <a16:creationId xmlns:a16="http://schemas.microsoft.com/office/drawing/2014/main" id="{D6365C49-8432-4A03-B270-0F540BBD4728}"/>
                </a:ext>
              </a:extLst>
            </p:cNvPr>
            <p:cNvSpPr>
              <a:spLocks/>
            </p:cNvSpPr>
            <p:nvPr/>
          </p:nvSpPr>
          <p:spPr bwMode="auto">
            <a:xfrm>
              <a:off x="7282818" y="4016785"/>
              <a:ext cx="217385" cy="281322"/>
            </a:xfrm>
            <a:custGeom>
              <a:avLst/>
              <a:gdLst>
                <a:gd name="T0" fmla="*/ 0 w 153"/>
                <a:gd name="T1" fmla="*/ 155 h 213"/>
                <a:gd name="T2" fmla="*/ 52 w 153"/>
                <a:gd name="T3" fmla="*/ 213 h 213"/>
                <a:gd name="T4" fmla="*/ 153 w 153"/>
                <a:gd name="T5" fmla="*/ 132 h 213"/>
                <a:gd name="T6" fmla="*/ 43 w 153"/>
                <a:gd name="T7" fmla="*/ 0 h 213"/>
                <a:gd name="T8" fmla="*/ 0 w 153"/>
                <a:gd name="T9" fmla="*/ 155 h 213"/>
              </a:gdLst>
              <a:ahLst/>
              <a:cxnLst>
                <a:cxn ang="0">
                  <a:pos x="T0" y="T1"/>
                </a:cxn>
                <a:cxn ang="0">
                  <a:pos x="T2" y="T3"/>
                </a:cxn>
                <a:cxn ang="0">
                  <a:pos x="T4" y="T5"/>
                </a:cxn>
                <a:cxn ang="0">
                  <a:pos x="T6" y="T7"/>
                </a:cxn>
                <a:cxn ang="0">
                  <a:pos x="T8" y="T9"/>
                </a:cxn>
              </a:cxnLst>
              <a:rect l="0" t="0" r="r" b="b"/>
              <a:pathLst>
                <a:path w="153" h="213">
                  <a:moveTo>
                    <a:pt x="0" y="155"/>
                  </a:moveTo>
                  <a:lnTo>
                    <a:pt x="52" y="213"/>
                  </a:lnTo>
                  <a:lnTo>
                    <a:pt x="153" y="132"/>
                  </a:lnTo>
                  <a:lnTo>
                    <a:pt x="43" y="0"/>
                  </a:lnTo>
                  <a:lnTo>
                    <a:pt x="0" y="155"/>
                  </a:lnTo>
                  <a:close/>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46" name="Freeform 371">
              <a:extLst>
                <a:ext uri="{FF2B5EF4-FFF2-40B4-BE49-F238E27FC236}">
                  <a16:creationId xmlns:a16="http://schemas.microsoft.com/office/drawing/2014/main" id="{B98C82C3-9033-4866-AE09-B54A32DF80D9}"/>
                </a:ext>
              </a:extLst>
            </p:cNvPr>
            <p:cNvSpPr>
              <a:spLocks/>
            </p:cNvSpPr>
            <p:nvPr/>
          </p:nvSpPr>
          <p:spPr bwMode="auto">
            <a:xfrm>
              <a:off x="7282818" y="3995474"/>
              <a:ext cx="217385" cy="302634"/>
            </a:xfrm>
            <a:custGeom>
              <a:avLst/>
              <a:gdLst>
                <a:gd name="T0" fmla="*/ 0 w 153"/>
                <a:gd name="T1" fmla="*/ 155 h 213"/>
                <a:gd name="T2" fmla="*/ 52 w 153"/>
                <a:gd name="T3" fmla="*/ 213 h 213"/>
                <a:gd name="T4" fmla="*/ 153 w 153"/>
                <a:gd name="T5" fmla="*/ 132 h 213"/>
                <a:gd name="T6" fmla="*/ 43 w 153"/>
                <a:gd name="T7" fmla="*/ 0 h 213"/>
              </a:gdLst>
              <a:ahLst/>
              <a:cxnLst>
                <a:cxn ang="0">
                  <a:pos x="T0" y="T1"/>
                </a:cxn>
                <a:cxn ang="0">
                  <a:pos x="T2" y="T3"/>
                </a:cxn>
                <a:cxn ang="0">
                  <a:pos x="T4" y="T5"/>
                </a:cxn>
                <a:cxn ang="0">
                  <a:pos x="T6" y="T7"/>
                </a:cxn>
              </a:cxnLst>
              <a:rect l="0" t="0" r="r" b="b"/>
              <a:pathLst>
                <a:path w="153" h="213">
                  <a:moveTo>
                    <a:pt x="0" y="155"/>
                  </a:moveTo>
                  <a:lnTo>
                    <a:pt x="52" y="213"/>
                  </a:lnTo>
                  <a:lnTo>
                    <a:pt x="153" y="132"/>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47" name="Freeform 372">
              <a:extLst>
                <a:ext uri="{FF2B5EF4-FFF2-40B4-BE49-F238E27FC236}">
                  <a16:creationId xmlns:a16="http://schemas.microsoft.com/office/drawing/2014/main" id="{685FE30F-BE6A-488D-BEA6-9623973459AF}"/>
                </a:ext>
              </a:extLst>
            </p:cNvPr>
            <p:cNvSpPr>
              <a:spLocks/>
            </p:cNvSpPr>
            <p:nvPr/>
          </p:nvSpPr>
          <p:spPr bwMode="auto">
            <a:xfrm>
              <a:off x="7282818" y="3995474"/>
              <a:ext cx="217385" cy="302634"/>
            </a:xfrm>
            <a:custGeom>
              <a:avLst/>
              <a:gdLst>
                <a:gd name="T0" fmla="*/ 0 w 153"/>
                <a:gd name="T1" fmla="*/ 155 h 213"/>
                <a:gd name="T2" fmla="*/ 52 w 153"/>
                <a:gd name="T3" fmla="*/ 213 h 213"/>
                <a:gd name="T4" fmla="*/ 153 w 153"/>
                <a:gd name="T5" fmla="*/ 132 h 213"/>
                <a:gd name="T6" fmla="*/ 43 w 153"/>
                <a:gd name="T7" fmla="*/ 0 h 213"/>
              </a:gdLst>
              <a:ahLst/>
              <a:cxnLst>
                <a:cxn ang="0">
                  <a:pos x="T0" y="T1"/>
                </a:cxn>
                <a:cxn ang="0">
                  <a:pos x="T2" y="T3"/>
                </a:cxn>
                <a:cxn ang="0">
                  <a:pos x="T4" y="T5"/>
                </a:cxn>
                <a:cxn ang="0">
                  <a:pos x="T6" y="T7"/>
                </a:cxn>
              </a:cxnLst>
              <a:rect l="0" t="0" r="r" b="b"/>
              <a:pathLst>
                <a:path w="153" h="213">
                  <a:moveTo>
                    <a:pt x="0" y="155"/>
                  </a:moveTo>
                  <a:lnTo>
                    <a:pt x="52" y="213"/>
                  </a:lnTo>
                  <a:lnTo>
                    <a:pt x="153" y="132"/>
                  </a:lnTo>
                  <a:lnTo>
                    <a:pt x="43" y="0"/>
                  </a:ln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16" name="Freeform 373">
              <a:extLst>
                <a:ext uri="{FF2B5EF4-FFF2-40B4-BE49-F238E27FC236}">
                  <a16:creationId xmlns:a16="http://schemas.microsoft.com/office/drawing/2014/main" id="{CCBFC91C-5AF9-4359-B8EA-D428137CACDF}"/>
                </a:ext>
              </a:extLst>
            </p:cNvPr>
            <p:cNvSpPr>
              <a:spLocks/>
            </p:cNvSpPr>
            <p:nvPr/>
          </p:nvSpPr>
          <p:spPr bwMode="auto">
            <a:xfrm>
              <a:off x="7066854" y="4674625"/>
              <a:ext cx="49729" cy="0"/>
            </a:xfrm>
            <a:custGeom>
              <a:avLst/>
              <a:gdLst>
                <a:gd name="T0" fmla="*/ 0 w 35"/>
                <a:gd name="T1" fmla="*/ 35 w 35"/>
                <a:gd name="T2" fmla="*/ 0 w 35"/>
              </a:gdLst>
              <a:ahLst/>
              <a:cxnLst>
                <a:cxn ang="0">
                  <a:pos x="T0" y="0"/>
                </a:cxn>
                <a:cxn ang="0">
                  <a:pos x="T1" y="0"/>
                </a:cxn>
                <a:cxn ang="0">
                  <a:pos x="T2" y="0"/>
                </a:cxn>
              </a:cxnLst>
              <a:rect l="0" t="0" r="r" b="b"/>
              <a:pathLst>
                <a:path w="35">
                  <a:moveTo>
                    <a:pt x="0" y="0"/>
                  </a:moveTo>
                  <a:lnTo>
                    <a:pt x="35" y="0"/>
                  </a:lnTo>
                  <a:lnTo>
                    <a:pt x="0" y="0"/>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79" name="Line 374">
              <a:extLst>
                <a:ext uri="{FF2B5EF4-FFF2-40B4-BE49-F238E27FC236}">
                  <a16:creationId xmlns:a16="http://schemas.microsoft.com/office/drawing/2014/main" id="{B8F8671E-D0A3-471D-B24A-C19347D3AC69}"/>
                </a:ext>
              </a:extLst>
            </p:cNvPr>
            <p:cNvSpPr>
              <a:spLocks noChangeShapeType="1"/>
            </p:cNvSpPr>
            <p:nvPr/>
          </p:nvSpPr>
          <p:spPr bwMode="auto">
            <a:xfrm>
              <a:off x="7066854" y="4674625"/>
              <a:ext cx="49729"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80" name="Line 375">
              <a:extLst>
                <a:ext uri="{FF2B5EF4-FFF2-40B4-BE49-F238E27FC236}">
                  <a16:creationId xmlns:a16="http://schemas.microsoft.com/office/drawing/2014/main" id="{FF36FEEE-5AAB-461E-A7DD-1BF2737E1363}"/>
                </a:ext>
              </a:extLst>
            </p:cNvPr>
            <p:cNvSpPr>
              <a:spLocks noChangeShapeType="1"/>
            </p:cNvSpPr>
            <p:nvPr/>
          </p:nvSpPr>
          <p:spPr bwMode="auto">
            <a:xfrm>
              <a:off x="7066854" y="4674625"/>
              <a:ext cx="49729"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78" name="Freeform 376">
              <a:extLst>
                <a:ext uri="{FF2B5EF4-FFF2-40B4-BE49-F238E27FC236}">
                  <a16:creationId xmlns:a16="http://schemas.microsoft.com/office/drawing/2014/main" id="{5D63160A-696A-4D18-8E83-A6E253A380A6}"/>
                </a:ext>
              </a:extLst>
            </p:cNvPr>
            <p:cNvSpPr>
              <a:spLocks/>
            </p:cNvSpPr>
            <p:nvPr/>
          </p:nvSpPr>
          <p:spPr bwMode="auto">
            <a:xfrm>
              <a:off x="7066854" y="4732877"/>
              <a:ext cx="49729" cy="0"/>
            </a:xfrm>
            <a:custGeom>
              <a:avLst/>
              <a:gdLst>
                <a:gd name="T0" fmla="*/ 0 w 35"/>
                <a:gd name="T1" fmla="*/ 35 w 35"/>
                <a:gd name="T2" fmla="*/ 0 w 35"/>
              </a:gdLst>
              <a:ahLst/>
              <a:cxnLst>
                <a:cxn ang="0">
                  <a:pos x="T0" y="0"/>
                </a:cxn>
                <a:cxn ang="0">
                  <a:pos x="T1" y="0"/>
                </a:cxn>
                <a:cxn ang="0">
                  <a:pos x="T2" y="0"/>
                </a:cxn>
              </a:cxnLst>
              <a:rect l="0" t="0" r="r" b="b"/>
              <a:pathLst>
                <a:path w="35">
                  <a:moveTo>
                    <a:pt x="0" y="0"/>
                  </a:moveTo>
                  <a:lnTo>
                    <a:pt x="35" y="0"/>
                  </a:lnTo>
                  <a:lnTo>
                    <a:pt x="0" y="0"/>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80" name="Line 377">
              <a:extLst>
                <a:ext uri="{FF2B5EF4-FFF2-40B4-BE49-F238E27FC236}">
                  <a16:creationId xmlns:a16="http://schemas.microsoft.com/office/drawing/2014/main" id="{12D4C35C-FB39-43F0-8A2E-A8CE617A54C4}"/>
                </a:ext>
              </a:extLst>
            </p:cNvPr>
            <p:cNvSpPr>
              <a:spLocks noChangeShapeType="1"/>
            </p:cNvSpPr>
            <p:nvPr/>
          </p:nvSpPr>
          <p:spPr bwMode="auto">
            <a:xfrm>
              <a:off x="7066854" y="4732877"/>
              <a:ext cx="49729"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82" name="Line 378">
              <a:extLst>
                <a:ext uri="{FF2B5EF4-FFF2-40B4-BE49-F238E27FC236}">
                  <a16:creationId xmlns:a16="http://schemas.microsoft.com/office/drawing/2014/main" id="{9BE2DE3A-F170-4C13-825F-23DCC1B6E78D}"/>
                </a:ext>
              </a:extLst>
            </p:cNvPr>
            <p:cNvSpPr>
              <a:spLocks noChangeShapeType="1"/>
            </p:cNvSpPr>
            <p:nvPr/>
          </p:nvSpPr>
          <p:spPr bwMode="auto">
            <a:xfrm>
              <a:off x="7066854" y="4732877"/>
              <a:ext cx="49729"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01" name="Oval 325">
              <a:extLst>
                <a:ext uri="{FF2B5EF4-FFF2-40B4-BE49-F238E27FC236}">
                  <a16:creationId xmlns:a16="http://schemas.microsoft.com/office/drawing/2014/main" id="{478B5433-DD2B-48DB-B20A-A8333702DCDF}"/>
                </a:ext>
              </a:extLst>
            </p:cNvPr>
            <p:cNvSpPr>
              <a:spLocks noChangeArrowheads="1"/>
            </p:cNvSpPr>
            <p:nvPr/>
          </p:nvSpPr>
          <p:spPr bwMode="auto">
            <a:xfrm>
              <a:off x="6570989" y="3404415"/>
              <a:ext cx="76725"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809" name="Group 808">
            <a:extLst>
              <a:ext uri="{FF2B5EF4-FFF2-40B4-BE49-F238E27FC236}">
                <a16:creationId xmlns:a16="http://schemas.microsoft.com/office/drawing/2014/main" id="{A04FD369-24C6-44B8-AAA2-B87B9877787C}"/>
              </a:ext>
            </a:extLst>
          </p:cNvPr>
          <p:cNvGrpSpPr/>
          <p:nvPr/>
        </p:nvGrpSpPr>
        <p:grpSpPr>
          <a:xfrm>
            <a:off x="4259209" y="8502339"/>
            <a:ext cx="6103193" cy="221659"/>
            <a:chOff x="566618" y="4879221"/>
            <a:chExt cx="8058872" cy="292688"/>
          </a:xfrm>
        </p:grpSpPr>
        <p:sp>
          <p:nvSpPr>
            <p:cNvPr id="810" name="Rectangle 395">
              <a:extLst>
                <a:ext uri="{FF2B5EF4-FFF2-40B4-BE49-F238E27FC236}">
                  <a16:creationId xmlns:a16="http://schemas.microsoft.com/office/drawing/2014/main" id="{DD5AA819-208A-4E99-BAC3-9679CDBB6007}"/>
                </a:ext>
              </a:extLst>
            </p:cNvPr>
            <p:cNvSpPr>
              <a:spLocks noChangeArrowheads="1"/>
            </p:cNvSpPr>
            <p:nvPr/>
          </p:nvSpPr>
          <p:spPr bwMode="auto">
            <a:xfrm>
              <a:off x="8480567" y="4879221"/>
              <a:ext cx="144923" cy="292688"/>
            </a:xfrm>
            <a:prstGeom prst="rect">
              <a:avLst/>
            </a:pr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11" name="Rectangle 397">
              <a:extLst>
                <a:ext uri="{FF2B5EF4-FFF2-40B4-BE49-F238E27FC236}">
                  <a16:creationId xmlns:a16="http://schemas.microsoft.com/office/drawing/2014/main" id="{33810D17-70C8-4878-8289-4F2CEC1D2EC5}"/>
                </a:ext>
              </a:extLst>
            </p:cNvPr>
            <p:cNvSpPr>
              <a:spLocks noChangeArrowheads="1"/>
            </p:cNvSpPr>
            <p:nvPr/>
          </p:nvSpPr>
          <p:spPr bwMode="auto">
            <a:xfrm>
              <a:off x="566618" y="4879221"/>
              <a:ext cx="142082" cy="289847"/>
            </a:xfrm>
            <a:prstGeom prst="rect">
              <a:avLst/>
            </a:pr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sp>
        <p:nvSpPr>
          <p:cNvPr id="812" name="Freeform 399">
            <a:extLst>
              <a:ext uri="{FF2B5EF4-FFF2-40B4-BE49-F238E27FC236}">
                <a16:creationId xmlns:a16="http://schemas.microsoft.com/office/drawing/2014/main" id="{81836BC2-03E1-46FE-9AD0-96EDDEC0E27B}"/>
              </a:ext>
            </a:extLst>
          </p:cNvPr>
          <p:cNvSpPr>
            <a:spLocks/>
          </p:cNvSpPr>
          <p:nvPr/>
        </p:nvSpPr>
        <p:spPr bwMode="auto">
          <a:xfrm>
            <a:off x="4068755" y="8428094"/>
            <a:ext cx="6499167" cy="120515"/>
          </a:xfrm>
          <a:custGeom>
            <a:avLst/>
            <a:gdLst>
              <a:gd name="T0" fmla="*/ 2882 w 2908"/>
              <a:gd name="T1" fmla="*/ 54 h 54"/>
              <a:gd name="T2" fmla="*/ 26 w 2908"/>
              <a:gd name="T3" fmla="*/ 54 h 54"/>
              <a:gd name="T4" fmla="*/ 0 w 2908"/>
              <a:gd name="T5" fmla="*/ 27 h 54"/>
              <a:gd name="T6" fmla="*/ 26 w 2908"/>
              <a:gd name="T7" fmla="*/ 0 h 54"/>
              <a:gd name="T8" fmla="*/ 2882 w 2908"/>
              <a:gd name="T9" fmla="*/ 0 h 54"/>
              <a:gd name="T10" fmla="*/ 2908 w 2908"/>
              <a:gd name="T11" fmla="*/ 27 h 54"/>
              <a:gd name="T12" fmla="*/ 2882 w 2908"/>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2908" h="54">
                <a:moveTo>
                  <a:pt x="2882" y="54"/>
                </a:moveTo>
                <a:cubicBezTo>
                  <a:pt x="26" y="54"/>
                  <a:pt x="26" y="54"/>
                  <a:pt x="26" y="54"/>
                </a:cubicBezTo>
                <a:cubicBezTo>
                  <a:pt x="12" y="54"/>
                  <a:pt x="0" y="42"/>
                  <a:pt x="0" y="27"/>
                </a:cubicBezTo>
                <a:cubicBezTo>
                  <a:pt x="0" y="12"/>
                  <a:pt x="12" y="0"/>
                  <a:pt x="26" y="0"/>
                </a:cubicBezTo>
                <a:cubicBezTo>
                  <a:pt x="2882" y="0"/>
                  <a:pt x="2882" y="0"/>
                  <a:pt x="2882" y="0"/>
                </a:cubicBezTo>
                <a:cubicBezTo>
                  <a:pt x="2896" y="0"/>
                  <a:pt x="2908" y="12"/>
                  <a:pt x="2908" y="27"/>
                </a:cubicBezTo>
                <a:cubicBezTo>
                  <a:pt x="2908" y="42"/>
                  <a:pt x="2896" y="54"/>
                  <a:pt x="2882" y="54"/>
                </a:cubicBezTo>
                <a:close/>
              </a:path>
            </a:pathLst>
          </a:cu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0" name="TextBox 289">
            <a:extLst>
              <a:ext uri="{FF2B5EF4-FFF2-40B4-BE49-F238E27FC236}">
                <a16:creationId xmlns:a16="http://schemas.microsoft.com/office/drawing/2014/main" id="{5D06356E-B771-4B71-9B8C-2E824E9E973C}"/>
              </a:ext>
            </a:extLst>
          </p:cNvPr>
          <p:cNvSpPr txBox="1"/>
          <p:nvPr/>
        </p:nvSpPr>
        <p:spPr>
          <a:xfrm>
            <a:off x="2474913" y="4282372"/>
            <a:ext cx="3397393" cy="2062103"/>
          </a:xfrm>
          <a:prstGeom prst="rect">
            <a:avLst/>
          </a:prstGeom>
          <a:noFill/>
        </p:spPr>
        <p:txBody>
          <a:bodyPr wrap="square" rtlCol="0">
            <a:spAutoFit/>
          </a:bodyPr>
          <a:lstStyle>
            <a:defPPr>
              <a:defRPr lang="en-US"/>
            </a:defPPr>
            <a:lvl1pPr algn="r" defTabSz="731520">
              <a:defRPr sz="3200">
                <a:solidFill>
                  <a:prstClr val="white"/>
                </a:solidFill>
              </a:defRPr>
            </a:lvl1pPr>
          </a:lstStyle>
          <a:p>
            <a:r>
              <a:rPr lang="en-US" dirty="0"/>
              <a:t>We can’t change processes and policies because of our </a:t>
            </a:r>
            <a:r>
              <a:rPr lang="en-US" b="1" dirty="0">
                <a:solidFill>
                  <a:schemeClr val="accent2"/>
                </a:solidFill>
              </a:rPr>
              <a:t>org chart</a:t>
            </a:r>
          </a:p>
        </p:txBody>
      </p:sp>
      <p:sp>
        <p:nvSpPr>
          <p:cNvPr id="294" name="Hexagon 293">
            <a:extLst>
              <a:ext uri="{FF2B5EF4-FFF2-40B4-BE49-F238E27FC236}">
                <a16:creationId xmlns:a16="http://schemas.microsoft.com/office/drawing/2014/main" id="{2F7A006B-2C8A-416A-8DFA-5720951E861F}"/>
              </a:ext>
            </a:extLst>
          </p:cNvPr>
          <p:cNvSpPr>
            <a:spLocks noChangeAspect="1"/>
          </p:cNvSpPr>
          <p:nvPr/>
        </p:nvSpPr>
        <p:spPr>
          <a:xfrm>
            <a:off x="6974110" y="4848664"/>
            <a:ext cx="831592" cy="716890"/>
          </a:xfrm>
          <a:prstGeom prst="hexagon">
            <a:avLst/>
          </a:prstGeom>
          <a:solidFill>
            <a:srgbClr val="E84B45"/>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91" name="Rectangle 290">
            <a:extLst>
              <a:ext uri="{FF2B5EF4-FFF2-40B4-BE49-F238E27FC236}">
                <a16:creationId xmlns:a16="http://schemas.microsoft.com/office/drawing/2014/main" id="{E2B74D29-7628-424D-AFBF-B1D6D8752F48}"/>
              </a:ext>
            </a:extLst>
          </p:cNvPr>
          <p:cNvSpPr/>
          <p:nvPr/>
        </p:nvSpPr>
        <p:spPr>
          <a:xfrm>
            <a:off x="0" y="0"/>
            <a:ext cx="14620403" cy="8229600"/>
          </a:xfrm>
          <a:prstGeom prst="rect">
            <a:avLst/>
          </a:prstGeom>
          <a:solidFill>
            <a:schemeClr val="accent4">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292" name="Title 8">
            <a:extLst>
              <a:ext uri="{FF2B5EF4-FFF2-40B4-BE49-F238E27FC236}">
                <a16:creationId xmlns:a16="http://schemas.microsoft.com/office/drawing/2014/main" id="{B6B30E04-C00A-4A80-8192-E4F3D00287A9}"/>
              </a:ext>
            </a:extLst>
          </p:cNvPr>
          <p:cNvSpPr txBox="1">
            <a:spLocks/>
          </p:cNvSpPr>
          <p:nvPr/>
        </p:nvSpPr>
        <p:spPr>
          <a:xfrm>
            <a:off x="1684720" y="2107339"/>
            <a:ext cx="11260963" cy="788579"/>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5600" dirty="0"/>
              <a:t>Change from project to product</a:t>
            </a:r>
          </a:p>
        </p:txBody>
      </p:sp>
      <p:sp>
        <p:nvSpPr>
          <p:cNvPr id="293" name="Title 8">
            <a:extLst>
              <a:ext uri="{FF2B5EF4-FFF2-40B4-BE49-F238E27FC236}">
                <a16:creationId xmlns:a16="http://schemas.microsoft.com/office/drawing/2014/main" id="{57C0EFFC-6E3E-45AD-BBA3-B05FF27E7362}"/>
              </a:ext>
            </a:extLst>
          </p:cNvPr>
          <p:cNvSpPr txBox="1">
            <a:spLocks/>
          </p:cNvSpPr>
          <p:nvPr/>
        </p:nvSpPr>
        <p:spPr>
          <a:xfrm>
            <a:off x="1111441" y="2905595"/>
            <a:ext cx="12407519" cy="615248"/>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600" dirty="0"/>
              <a:t>(huge reduction in project management staff)</a:t>
            </a:r>
          </a:p>
        </p:txBody>
      </p:sp>
      <p:pic>
        <p:nvPicPr>
          <p:cNvPr id="2" name="Picture 1">
            <a:extLst>
              <a:ext uri="{FF2B5EF4-FFF2-40B4-BE49-F238E27FC236}">
                <a16:creationId xmlns:a16="http://schemas.microsoft.com/office/drawing/2014/main" id="{2E78A9BB-C7FF-0B47-97D9-C62C39F09389}"/>
              </a:ext>
            </a:extLst>
          </p:cNvPr>
          <p:cNvPicPr>
            <a:picLocks noChangeAspect="1"/>
          </p:cNvPicPr>
          <p:nvPr/>
        </p:nvPicPr>
        <p:blipFill>
          <a:blip r:embed="rId4"/>
          <a:stretch>
            <a:fillRect/>
          </a:stretch>
        </p:blipFill>
        <p:spPr>
          <a:xfrm>
            <a:off x="6040097" y="3772387"/>
            <a:ext cx="2540210" cy="3810315"/>
          </a:xfrm>
          <a:prstGeom prst="rect">
            <a:avLst/>
          </a:prstGeom>
        </p:spPr>
      </p:pic>
    </p:spTree>
    <p:extLst>
      <p:ext uri="{BB962C8B-B14F-4D97-AF65-F5344CB8AC3E}">
        <p14:creationId xmlns:p14="http://schemas.microsoft.com/office/powerpoint/2010/main" val="185939257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fade">
                                      <p:cBhvr>
                                        <p:cTn id="7" dur="500"/>
                                        <p:tgtEl>
                                          <p:spTgt spid="292"/>
                                        </p:tgtEl>
                                      </p:cBhvr>
                                    </p:animEffect>
                                  </p:childTnLst>
                                </p:cTn>
                              </p:par>
                              <p:par>
                                <p:cTn id="8" presetID="42" presetClass="path" presetSubtype="0" decel="100000" fill="hold" grpId="1" nodeType="withEffect">
                                  <p:stCondLst>
                                    <p:cond delay="0"/>
                                  </p:stCondLst>
                                  <p:childTnLst>
                                    <p:animMotion origin="layout" path="M 0 5.55556E-7 L 0 0.0436 " pathEditMode="relative" rAng="0" ptsTypes="AA">
                                      <p:cBhvr>
                                        <p:cTn id="9" dur="500" spd="-100000" fill="hold"/>
                                        <p:tgtEl>
                                          <p:spTgt spid="292"/>
                                        </p:tgtEl>
                                        <p:attrNameLst>
                                          <p:attrName>ppt_x</p:attrName>
                                          <p:attrName>ppt_y</p:attrName>
                                        </p:attrNameLst>
                                      </p:cBhvr>
                                      <p:rCtr x="0" y="2180"/>
                                    </p:animMotion>
                                  </p:childTnLst>
                                </p:cTn>
                              </p:par>
                            </p:childTnLst>
                          </p:cTn>
                        </p:par>
                        <p:par>
                          <p:cTn id="10" fill="hold">
                            <p:stCondLst>
                              <p:cond delay="500"/>
                            </p:stCondLst>
                            <p:childTnLst>
                              <p:par>
                                <p:cTn id="11" presetID="10" presetClass="entr" presetSubtype="0" fill="hold" grpId="0" nodeType="afterEffect">
                                  <p:stCondLst>
                                    <p:cond delay="750"/>
                                  </p:stCondLst>
                                  <p:childTnLst>
                                    <p:set>
                                      <p:cBhvr>
                                        <p:cTn id="12" dur="1" fill="hold">
                                          <p:stCondLst>
                                            <p:cond delay="0"/>
                                          </p:stCondLst>
                                        </p:cTn>
                                        <p:tgtEl>
                                          <p:spTgt spid="293"/>
                                        </p:tgtEl>
                                        <p:attrNameLst>
                                          <p:attrName>style.visibility</p:attrName>
                                        </p:attrNameLst>
                                      </p:cBhvr>
                                      <p:to>
                                        <p:strVal val="visible"/>
                                      </p:to>
                                    </p:set>
                                    <p:animEffect transition="in" filter="fade">
                                      <p:cBhvr>
                                        <p:cTn id="13" dur="500"/>
                                        <p:tgtEl>
                                          <p:spTgt spid="293"/>
                                        </p:tgtEl>
                                      </p:cBhvr>
                                    </p:animEffect>
                                  </p:childTnLst>
                                </p:cTn>
                              </p:par>
                              <p:par>
                                <p:cTn id="14" presetID="42" presetClass="path" presetSubtype="0" decel="100000" fill="hold" grpId="1" nodeType="withEffect">
                                  <p:stCondLst>
                                    <p:cond delay="750"/>
                                  </p:stCondLst>
                                  <p:childTnLst>
                                    <p:animMotion origin="layout" path="M 0 -2.09877E-6 L 0 0.0436 " pathEditMode="relative" rAng="0" ptsTypes="AA">
                                      <p:cBhvr>
                                        <p:cTn id="15" dur="500" spd="-100000" fill="hold"/>
                                        <p:tgtEl>
                                          <p:spTgt spid="293"/>
                                        </p:tgtEl>
                                        <p:attrNameLst>
                                          <p:attrName>ppt_x</p:attrName>
                                          <p:attrName>ppt_y</p:attrName>
                                        </p:attrNameLst>
                                      </p:cBhvr>
                                      <p:rCtr x="0" y="2180"/>
                                    </p:animMotion>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p:bldP spid="292" grpId="1"/>
      <p:bldP spid="293" grpId="0"/>
      <p:bldP spid="293" grpId="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81" name="Rectangle 280">
            <a:extLst>
              <a:ext uri="{FF2B5EF4-FFF2-40B4-BE49-F238E27FC236}">
                <a16:creationId xmlns:a16="http://schemas.microsoft.com/office/drawing/2014/main" id="{FA189CB8-C9DE-4A01-88C2-FFF6CE83C41E}"/>
              </a:ext>
            </a:extLst>
          </p:cNvPr>
          <p:cNvSpPr/>
          <p:nvPr/>
        </p:nvSpPr>
        <p:spPr>
          <a:xfrm>
            <a:off x="6236211" y="1773700"/>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2" name="Rectangle 281">
            <a:extLst>
              <a:ext uri="{FF2B5EF4-FFF2-40B4-BE49-F238E27FC236}">
                <a16:creationId xmlns:a16="http://schemas.microsoft.com/office/drawing/2014/main" id="{BCA8D483-A881-4B08-8BC6-38279BFC18AB}"/>
              </a:ext>
            </a:extLst>
          </p:cNvPr>
          <p:cNvSpPr/>
          <p:nvPr/>
        </p:nvSpPr>
        <p:spPr>
          <a:xfrm>
            <a:off x="6236211" y="2605098"/>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3" name="Rectangle 282">
            <a:extLst>
              <a:ext uri="{FF2B5EF4-FFF2-40B4-BE49-F238E27FC236}">
                <a16:creationId xmlns:a16="http://schemas.microsoft.com/office/drawing/2014/main" id="{FF177984-80BA-4714-91BC-FC48C8BA49D1}"/>
              </a:ext>
            </a:extLst>
          </p:cNvPr>
          <p:cNvSpPr/>
          <p:nvPr/>
        </p:nvSpPr>
        <p:spPr>
          <a:xfrm>
            <a:off x="6236211" y="3436497"/>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4" name="Rectangle 283">
            <a:extLst>
              <a:ext uri="{FF2B5EF4-FFF2-40B4-BE49-F238E27FC236}">
                <a16:creationId xmlns:a16="http://schemas.microsoft.com/office/drawing/2014/main" id="{A4117F94-0EF7-4137-8912-BB46C6729977}"/>
              </a:ext>
            </a:extLst>
          </p:cNvPr>
          <p:cNvSpPr/>
          <p:nvPr/>
        </p:nvSpPr>
        <p:spPr>
          <a:xfrm>
            <a:off x="6236211" y="4267895"/>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5" name="Rectangle 284">
            <a:extLst>
              <a:ext uri="{FF2B5EF4-FFF2-40B4-BE49-F238E27FC236}">
                <a16:creationId xmlns:a16="http://schemas.microsoft.com/office/drawing/2014/main" id="{82045190-4B07-485D-8BB6-11B172A4B9AD}"/>
              </a:ext>
            </a:extLst>
          </p:cNvPr>
          <p:cNvSpPr/>
          <p:nvPr/>
        </p:nvSpPr>
        <p:spPr>
          <a:xfrm>
            <a:off x="6236211" y="5930689"/>
            <a:ext cx="2093274" cy="303861"/>
          </a:xfrm>
          <a:prstGeom prst="rect">
            <a:avLst/>
          </a:prstGeom>
          <a:solidFill>
            <a:schemeClr val="accent6"/>
          </a:solidFill>
          <a:ln w="25400">
            <a:solidFill>
              <a:schemeClr val="tx2">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6" name="Rectangle 285">
            <a:extLst>
              <a:ext uri="{FF2B5EF4-FFF2-40B4-BE49-F238E27FC236}">
                <a16:creationId xmlns:a16="http://schemas.microsoft.com/office/drawing/2014/main" id="{FCEAA1D7-2BC4-4914-BB57-8FD579509BF5}"/>
              </a:ext>
            </a:extLst>
          </p:cNvPr>
          <p:cNvSpPr/>
          <p:nvPr/>
        </p:nvSpPr>
        <p:spPr>
          <a:xfrm>
            <a:off x="6236211" y="5099294"/>
            <a:ext cx="2093274" cy="303861"/>
          </a:xfrm>
          <a:prstGeom prst="rect">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0" name="Rectangle 279">
            <a:extLst>
              <a:ext uri="{FF2B5EF4-FFF2-40B4-BE49-F238E27FC236}">
                <a16:creationId xmlns:a16="http://schemas.microsoft.com/office/drawing/2014/main" id="{1ED957AD-94AB-45BE-8C3E-200CCDF0D1AF}"/>
              </a:ext>
            </a:extLst>
          </p:cNvPr>
          <p:cNvSpPr/>
          <p:nvPr/>
        </p:nvSpPr>
        <p:spPr>
          <a:xfrm>
            <a:off x="6236211" y="5930689"/>
            <a:ext cx="2093274" cy="303861"/>
          </a:xfrm>
          <a:prstGeom prst="rect">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nvGrpSpPr>
          <p:cNvPr id="7" name="Group 6">
            <a:extLst>
              <a:ext uri="{FF2B5EF4-FFF2-40B4-BE49-F238E27FC236}">
                <a16:creationId xmlns:a16="http://schemas.microsoft.com/office/drawing/2014/main" id="{F722F9CA-7AB1-4610-8ADD-4090CE8950F0}"/>
              </a:ext>
            </a:extLst>
          </p:cNvPr>
          <p:cNvGrpSpPr/>
          <p:nvPr/>
        </p:nvGrpSpPr>
        <p:grpSpPr>
          <a:xfrm>
            <a:off x="6071150" y="114098"/>
            <a:ext cx="2530043" cy="9220754"/>
            <a:chOff x="3794468" y="598756"/>
            <a:chExt cx="1581277" cy="5235526"/>
          </a:xfrm>
        </p:grpSpPr>
        <p:sp>
          <p:nvSpPr>
            <p:cNvPr id="288" name="Rectangle 287">
              <a:extLst>
                <a:ext uri="{FF2B5EF4-FFF2-40B4-BE49-F238E27FC236}">
                  <a16:creationId xmlns:a16="http://schemas.microsoft.com/office/drawing/2014/main" id="{327D9701-A76C-4F9D-8137-2CEC3DEB231F}"/>
                </a:ext>
              </a:extLst>
            </p:cNvPr>
            <p:cNvSpPr/>
            <p:nvPr/>
          </p:nvSpPr>
          <p:spPr>
            <a:xfrm>
              <a:off x="3794468" y="598756"/>
              <a:ext cx="183885" cy="5235526"/>
            </a:xfrm>
            <a:prstGeom prst="rect">
              <a:avLst/>
            </a:prstGeom>
            <a:solidFill>
              <a:schemeClr val="accent4"/>
            </a:solidFill>
            <a:ln w="25400">
              <a:solidFill>
                <a:schemeClr val="tx2">
                  <a:lumMod val="9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9" name="Rectangle 288">
              <a:extLst>
                <a:ext uri="{FF2B5EF4-FFF2-40B4-BE49-F238E27FC236}">
                  <a16:creationId xmlns:a16="http://schemas.microsoft.com/office/drawing/2014/main" id="{0353EB1B-FD42-41DA-AB95-48461E70CDC5}"/>
                </a:ext>
              </a:extLst>
            </p:cNvPr>
            <p:cNvSpPr/>
            <p:nvPr/>
          </p:nvSpPr>
          <p:spPr>
            <a:xfrm>
              <a:off x="5191860" y="598756"/>
              <a:ext cx="183885" cy="5235526"/>
            </a:xfrm>
            <a:prstGeom prst="rect">
              <a:avLst/>
            </a:prstGeom>
            <a:solidFill>
              <a:schemeClr val="accent4"/>
            </a:solidFill>
            <a:ln w="25400">
              <a:solidFill>
                <a:schemeClr val="tx2">
                  <a:lumMod val="9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830" name="Rectangle 829">
            <a:extLst>
              <a:ext uri="{FF2B5EF4-FFF2-40B4-BE49-F238E27FC236}">
                <a16:creationId xmlns:a16="http://schemas.microsoft.com/office/drawing/2014/main" id="{D19EF3A5-3026-44E5-B63A-D5D8970A172A}"/>
              </a:ext>
            </a:extLst>
          </p:cNvPr>
          <p:cNvSpPr/>
          <p:nvPr/>
        </p:nvSpPr>
        <p:spPr>
          <a:xfrm>
            <a:off x="449815" y="-2149743"/>
            <a:ext cx="13730771" cy="412421"/>
          </a:xfrm>
          <a:prstGeom prst="rect">
            <a:avLst/>
          </a:prstGeom>
        </p:spPr>
        <p:txBody>
          <a:bodyPr wrap="square">
            <a:spAutoFit/>
          </a:bodyPr>
          <a:lstStyle/>
          <a:p>
            <a:pPr algn="ctr" defTabSz="731520">
              <a:spcAft>
                <a:spcPts val="2880"/>
              </a:spcAft>
            </a:pPr>
            <a:r>
              <a:rPr lang="en-US" sz="2000" dirty="0">
                <a:solidFill>
                  <a:prstClr val="white"/>
                </a:solidFill>
              </a:rPr>
              <a:t>Product team would like to leverage technologies (e.g., cloud) to make a better product faster</a:t>
            </a:r>
          </a:p>
        </p:txBody>
      </p:sp>
      <p:grpSp>
        <p:nvGrpSpPr>
          <p:cNvPr id="277" name="Group 276">
            <a:extLst>
              <a:ext uri="{FF2B5EF4-FFF2-40B4-BE49-F238E27FC236}">
                <a16:creationId xmlns:a16="http://schemas.microsoft.com/office/drawing/2014/main" id="{DF93CE0D-B48B-41BD-B5A4-9CE03C35359A}"/>
              </a:ext>
            </a:extLst>
          </p:cNvPr>
          <p:cNvGrpSpPr/>
          <p:nvPr/>
        </p:nvGrpSpPr>
        <p:grpSpPr>
          <a:xfrm>
            <a:off x="6071150" y="114098"/>
            <a:ext cx="2530043" cy="9220754"/>
            <a:chOff x="3794468" y="598756"/>
            <a:chExt cx="1581277" cy="5235526"/>
          </a:xfrm>
          <a:solidFill>
            <a:schemeClr val="accent4"/>
          </a:solidFill>
        </p:grpSpPr>
        <p:sp>
          <p:nvSpPr>
            <p:cNvPr id="278" name="Rectangle 277">
              <a:extLst>
                <a:ext uri="{FF2B5EF4-FFF2-40B4-BE49-F238E27FC236}">
                  <a16:creationId xmlns:a16="http://schemas.microsoft.com/office/drawing/2014/main" id="{5408EBF3-B512-4919-A1E6-3150E23F7902}"/>
                </a:ext>
              </a:extLst>
            </p:cNvPr>
            <p:cNvSpPr/>
            <p:nvPr/>
          </p:nvSpPr>
          <p:spPr>
            <a:xfrm>
              <a:off x="3794468" y="598756"/>
              <a:ext cx="183885" cy="5235526"/>
            </a:xfrm>
            <a:prstGeom prst="rect">
              <a:avLst/>
            </a:pr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79" name="Rectangle 278">
              <a:extLst>
                <a:ext uri="{FF2B5EF4-FFF2-40B4-BE49-F238E27FC236}">
                  <a16:creationId xmlns:a16="http://schemas.microsoft.com/office/drawing/2014/main" id="{ACB6E73B-E01A-4F7A-AC56-11644AF031AA}"/>
                </a:ext>
              </a:extLst>
            </p:cNvPr>
            <p:cNvSpPr/>
            <p:nvPr/>
          </p:nvSpPr>
          <p:spPr>
            <a:xfrm>
              <a:off x="5191860" y="598756"/>
              <a:ext cx="183885" cy="5235526"/>
            </a:xfrm>
            <a:prstGeom prst="rect">
              <a:avLst/>
            </a:pr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276" name="Hexagon 275">
            <a:extLst>
              <a:ext uri="{FF2B5EF4-FFF2-40B4-BE49-F238E27FC236}">
                <a16:creationId xmlns:a16="http://schemas.microsoft.com/office/drawing/2014/main" id="{294B743C-6D35-489E-A804-33FDA4975689}"/>
              </a:ext>
            </a:extLst>
          </p:cNvPr>
          <p:cNvSpPr/>
          <p:nvPr/>
        </p:nvSpPr>
        <p:spPr>
          <a:xfrm>
            <a:off x="6884879" y="4028796"/>
            <a:ext cx="935026" cy="806056"/>
          </a:xfrm>
          <a:prstGeom prst="hexagon">
            <a:avLst/>
          </a:prstGeom>
          <a:solidFill>
            <a:srgbClr val="E84B45"/>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 name="Oval 15">
            <a:extLst>
              <a:ext uri="{FF2B5EF4-FFF2-40B4-BE49-F238E27FC236}">
                <a16:creationId xmlns:a16="http://schemas.microsoft.com/office/drawing/2014/main" id="{09A2B1C6-B7DC-4A16-83BB-9BD42578CA2F}"/>
              </a:ext>
            </a:extLst>
          </p:cNvPr>
          <p:cNvSpPr/>
          <p:nvPr/>
        </p:nvSpPr>
        <p:spPr>
          <a:xfrm>
            <a:off x="5901587" y="-1465666"/>
            <a:ext cx="2827226" cy="2827226"/>
          </a:xfrm>
          <a:prstGeom prst="ellipse">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nvGrpSpPr>
          <p:cNvPr id="3" name="Group 2">
            <a:extLst>
              <a:ext uri="{FF2B5EF4-FFF2-40B4-BE49-F238E27FC236}">
                <a16:creationId xmlns:a16="http://schemas.microsoft.com/office/drawing/2014/main" id="{4E573F8D-EF66-454F-81DE-B6FBC6358857}"/>
              </a:ext>
            </a:extLst>
          </p:cNvPr>
          <p:cNvGrpSpPr/>
          <p:nvPr/>
        </p:nvGrpSpPr>
        <p:grpSpPr>
          <a:xfrm>
            <a:off x="6818742" y="195758"/>
            <a:ext cx="992920" cy="992920"/>
            <a:chOff x="3944651" y="-615005"/>
            <a:chExt cx="1209822" cy="1209822"/>
          </a:xfrm>
        </p:grpSpPr>
        <p:pic>
          <p:nvPicPr>
            <p:cNvPr id="31" name="Picture 30">
              <a:extLst>
                <a:ext uri="{FF2B5EF4-FFF2-40B4-BE49-F238E27FC236}">
                  <a16:creationId xmlns:a16="http://schemas.microsoft.com/office/drawing/2014/main" id="{92132CDF-DBB3-4567-BA42-6553FDF81CF7}"/>
                </a:ext>
              </a:extLst>
            </p:cNvPr>
            <p:cNvPicPr>
              <a:picLocks/>
            </p:cNvPicPr>
            <p:nvPr/>
          </p:nvPicPr>
          <p:blipFill>
            <a:blip r:embed="rId3"/>
            <a:stretch>
              <a:fillRect/>
            </a:stretch>
          </p:blipFill>
          <p:spPr>
            <a:xfrm>
              <a:off x="3944651" y="-615005"/>
              <a:ext cx="1209822" cy="1209822"/>
            </a:xfrm>
            <a:prstGeom prst="rect">
              <a:avLst/>
            </a:prstGeom>
          </p:spPr>
        </p:pic>
        <p:sp>
          <p:nvSpPr>
            <p:cNvPr id="156" name="Freeform: Shape 155">
              <a:extLst>
                <a:ext uri="{FF2B5EF4-FFF2-40B4-BE49-F238E27FC236}">
                  <a16:creationId xmlns:a16="http://schemas.microsoft.com/office/drawing/2014/main" id="{2E0C602A-F9B9-40D7-860E-6176B887F16D}"/>
                </a:ext>
              </a:extLst>
            </p:cNvPr>
            <p:cNvSpPr/>
            <p:nvPr/>
          </p:nvSpPr>
          <p:spPr>
            <a:xfrm>
              <a:off x="4269067" y="-376667"/>
              <a:ext cx="566489" cy="662794"/>
            </a:xfrm>
            <a:custGeom>
              <a:avLst/>
              <a:gdLst>
                <a:gd name="connsiteX0" fmla="*/ 285750 w 571500"/>
                <a:gd name="connsiteY0" fmla="*/ 0 h 662940"/>
                <a:gd name="connsiteX1" fmla="*/ 571500 w 571500"/>
                <a:gd name="connsiteY1" fmla="*/ 285750 h 662940"/>
                <a:gd name="connsiteX2" fmla="*/ 487806 w 571500"/>
                <a:gd name="connsiteY2" fmla="*/ 487806 h 662940"/>
                <a:gd name="connsiteX3" fmla="*/ 484091 w 571500"/>
                <a:gd name="connsiteY3" fmla="*/ 490871 h 662940"/>
                <a:gd name="connsiteX4" fmla="*/ 469704 w 571500"/>
                <a:gd name="connsiteY4" fmla="*/ 527329 h 662940"/>
                <a:gd name="connsiteX5" fmla="*/ 408625 w 571500"/>
                <a:gd name="connsiteY5" fmla="*/ 662939 h 662940"/>
                <a:gd name="connsiteX6" fmla="*/ 168595 w 571500"/>
                <a:gd name="connsiteY6" fmla="*/ 662940 h 662940"/>
                <a:gd name="connsiteX7" fmla="*/ 110731 w 571500"/>
                <a:gd name="connsiteY7" fmla="*/ 537331 h 662940"/>
                <a:gd name="connsiteX8" fmla="*/ 79112 w 571500"/>
                <a:gd name="connsiteY8" fmla="*/ 482252 h 662940"/>
                <a:gd name="connsiteX9" fmla="*/ 48802 w 571500"/>
                <a:gd name="connsiteY9" fmla="*/ 445515 h 662940"/>
                <a:gd name="connsiteX10" fmla="*/ 0 w 571500"/>
                <a:gd name="connsiteY10" fmla="*/ 285750 h 662940"/>
                <a:gd name="connsiteX11" fmla="*/ 285750 w 571500"/>
                <a:gd name="connsiteY11" fmla="*/ 0 h 662940"/>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9112 w 571500"/>
                <a:gd name="connsiteY8" fmla="*/ 482252 h 668655"/>
                <a:gd name="connsiteX9" fmla="*/ 48802 w 571500"/>
                <a:gd name="connsiteY9" fmla="*/ 44551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9112 w 571500"/>
                <a:gd name="connsiteY8" fmla="*/ 482252 h 668655"/>
                <a:gd name="connsiteX9" fmla="*/ 45972 w 571500"/>
                <a:gd name="connsiteY9" fmla="*/ 44834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0622 w 571500"/>
                <a:gd name="connsiteY8" fmla="*/ 487912 h 668655"/>
                <a:gd name="connsiteX9" fmla="*/ 45972 w 571500"/>
                <a:gd name="connsiteY9" fmla="*/ 44834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0622 w 571500"/>
                <a:gd name="connsiteY8" fmla="*/ 487912 h 668655"/>
                <a:gd name="connsiteX9" fmla="*/ 45972 w 571500"/>
                <a:gd name="connsiteY9" fmla="*/ 448345 h 668655"/>
                <a:gd name="connsiteX10" fmla="*/ 0 w 571500"/>
                <a:gd name="connsiteY10" fmla="*/ 285750 h 668655"/>
                <a:gd name="connsiteX11" fmla="*/ 285750 w 571500"/>
                <a:gd name="connsiteY11" fmla="*/ 0 h 66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0" h="668655">
                  <a:moveTo>
                    <a:pt x="285750" y="0"/>
                  </a:moveTo>
                  <a:cubicBezTo>
                    <a:pt x="443565" y="0"/>
                    <a:pt x="571500" y="127935"/>
                    <a:pt x="571500" y="285750"/>
                  </a:cubicBezTo>
                  <a:cubicBezTo>
                    <a:pt x="571500" y="364657"/>
                    <a:pt x="539517" y="436095"/>
                    <a:pt x="487806" y="487806"/>
                  </a:cubicBezTo>
                  <a:lnTo>
                    <a:pt x="484091" y="490871"/>
                  </a:lnTo>
                  <a:lnTo>
                    <a:pt x="469704" y="527329"/>
                  </a:lnTo>
                  <a:cubicBezTo>
                    <a:pt x="448392" y="572770"/>
                    <a:pt x="416776" y="590987"/>
                    <a:pt x="408625" y="662939"/>
                  </a:cubicBezTo>
                  <a:cubicBezTo>
                    <a:pt x="328615" y="662939"/>
                    <a:pt x="242890" y="668655"/>
                    <a:pt x="162880" y="668655"/>
                  </a:cubicBezTo>
                  <a:cubicBezTo>
                    <a:pt x="152879" y="619285"/>
                    <a:pt x="135020" y="576343"/>
                    <a:pt x="110731" y="537331"/>
                  </a:cubicBezTo>
                  <a:lnTo>
                    <a:pt x="70622" y="487912"/>
                  </a:lnTo>
                  <a:lnTo>
                    <a:pt x="45972" y="448345"/>
                  </a:lnTo>
                  <a:cubicBezTo>
                    <a:pt x="15161" y="402739"/>
                    <a:pt x="0" y="344931"/>
                    <a:pt x="0" y="285750"/>
                  </a:cubicBezTo>
                  <a:cubicBezTo>
                    <a:pt x="0" y="127935"/>
                    <a:pt x="127935" y="0"/>
                    <a:pt x="285750" y="0"/>
                  </a:cubicBezTo>
                  <a:close/>
                </a:path>
              </a:pathLst>
            </a:custGeom>
            <a:solidFill>
              <a:schemeClr val="tx1">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sp>
        <p:nvSpPr>
          <p:cNvPr id="291" name="TextBox 290">
            <a:extLst>
              <a:ext uri="{FF2B5EF4-FFF2-40B4-BE49-F238E27FC236}">
                <a16:creationId xmlns:a16="http://schemas.microsoft.com/office/drawing/2014/main" id="{EB6FE2F4-7617-41E5-BDF4-C3A4DE6514A5}"/>
              </a:ext>
            </a:extLst>
          </p:cNvPr>
          <p:cNvSpPr txBox="1"/>
          <p:nvPr/>
        </p:nvSpPr>
        <p:spPr>
          <a:xfrm>
            <a:off x="8768764" y="3675189"/>
            <a:ext cx="5562296" cy="1569660"/>
          </a:xfrm>
          <a:prstGeom prst="rect">
            <a:avLst/>
          </a:prstGeom>
          <a:noFill/>
        </p:spPr>
        <p:txBody>
          <a:bodyPr wrap="square" rtlCol="0">
            <a:spAutoFit/>
          </a:bodyPr>
          <a:lstStyle>
            <a:defPPr>
              <a:defRPr lang="en-US"/>
            </a:defPPr>
            <a:lvl1pPr defTabSz="731520">
              <a:defRPr sz="3200">
                <a:solidFill>
                  <a:prstClr val="white"/>
                </a:solidFill>
              </a:defRPr>
            </a:lvl1pPr>
          </a:lstStyle>
          <a:p>
            <a:r>
              <a:rPr lang="en-US" dirty="0"/>
              <a:t>We can’t change our </a:t>
            </a:r>
            <a:br>
              <a:rPr lang="en-US" dirty="0"/>
            </a:br>
            <a:r>
              <a:rPr lang="en-US" dirty="0"/>
              <a:t>org chart because of our</a:t>
            </a:r>
            <a:br>
              <a:rPr lang="en-US" dirty="0"/>
            </a:br>
            <a:r>
              <a:rPr lang="en-US" b="1" dirty="0">
                <a:solidFill>
                  <a:schemeClr val="accent2"/>
                </a:solidFill>
              </a:rPr>
              <a:t>culture or lack of culture </a:t>
            </a:r>
          </a:p>
        </p:txBody>
      </p:sp>
      <p:grpSp>
        <p:nvGrpSpPr>
          <p:cNvPr id="290" name="Group 289">
            <a:extLst>
              <a:ext uri="{FF2B5EF4-FFF2-40B4-BE49-F238E27FC236}">
                <a16:creationId xmlns:a16="http://schemas.microsoft.com/office/drawing/2014/main" id="{24BC2FB2-697B-44B4-888E-6DC98C0B6A7B}"/>
              </a:ext>
            </a:extLst>
          </p:cNvPr>
          <p:cNvGrpSpPr/>
          <p:nvPr/>
        </p:nvGrpSpPr>
        <p:grpSpPr>
          <a:xfrm>
            <a:off x="6216493" y="6864637"/>
            <a:ext cx="1048046" cy="2082896"/>
            <a:chOff x="3151084" y="2716740"/>
            <a:chExt cx="1383876" cy="2750332"/>
          </a:xfrm>
        </p:grpSpPr>
        <p:sp>
          <p:nvSpPr>
            <p:cNvPr id="292" name="Freeform: Shape 291">
              <a:extLst>
                <a:ext uri="{FF2B5EF4-FFF2-40B4-BE49-F238E27FC236}">
                  <a16:creationId xmlns:a16="http://schemas.microsoft.com/office/drawing/2014/main" id="{11E2E454-2719-4AB8-A51D-019ECFDF4E55}"/>
                </a:ext>
              </a:extLst>
            </p:cNvPr>
            <p:cNvSpPr/>
            <p:nvPr/>
          </p:nvSpPr>
          <p:spPr>
            <a:xfrm>
              <a:off x="3151084" y="3795139"/>
              <a:ext cx="1251740" cy="1671933"/>
            </a:xfrm>
            <a:custGeom>
              <a:avLst/>
              <a:gdLst>
                <a:gd name="connsiteX0" fmla="*/ 207177 w 998215"/>
                <a:gd name="connsiteY0" fmla="*/ 0 h 1333303"/>
                <a:gd name="connsiteX1" fmla="*/ 791039 w 998215"/>
                <a:gd name="connsiteY1" fmla="*/ 0 h 1333303"/>
                <a:gd name="connsiteX2" fmla="*/ 998215 w 998215"/>
                <a:gd name="connsiteY2" fmla="*/ 207787 h 1333303"/>
                <a:gd name="connsiteX3" fmla="*/ 998215 w 998215"/>
                <a:gd name="connsiteY3" fmla="*/ 1242937 h 1333303"/>
                <a:gd name="connsiteX4" fmla="*/ 998215 w 998215"/>
                <a:gd name="connsiteY4" fmla="*/ 1333303 h 1333303"/>
                <a:gd name="connsiteX5" fmla="*/ 0 w 998215"/>
                <a:gd name="connsiteY5" fmla="*/ 1333303 h 1333303"/>
                <a:gd name="connsiteX6" fmla="*/ 0 w 998215"/>
                <a:gd name="connsiteY6" fmla="*/ 1246429 h 1333303"/>
                <a:gd name="connsiteX7" fmla="*/ 0 w 998215"/>
                <a:gd name="connsiteY7" fmla="*/ 207787 h 1333303"/>
                <a:gd name="connsiteX8" fmla="*/ 207177 w 998215"/>
                <a:gd name="connsiteY8" fmla="*/ 0 h 13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215" h="1333303">
                  <a:moveTo>
                    <a:pt x="207177" y="0"/>
                  </a:moveTo>
                  <a:cubicBezTo>
                    <a:pt x="791039" y="0"/>
                    <a:pt x="791039" y="0"/>
                    <a:pt x="791039" y="0"/>
                  </a:cubicBezTo>
                  <a:cubicBezTo>
                    <a:pt x="906398" y="0"/>
                    <a:pt x="998215" y="92087"/>
                    <a:pt x="998215" y="207787"/>
                  </a:cubicBezTo>
                  <a:cubicBezTo>
                    <a:pt x="998215" y="721350"/>
                    <a:pt x="998215" y="1042326"/>
                    <a:pt x="998215" y="1242937"/>
                  </a:cubicBezTo>
                  <a:lnTo>
                    <a:pt x="998215" y="1333303"/>
                  </a:lnTo>
                  <a:lnTo>
                    <a:pt x="0" y="1333303"/>
                  </a:lnTo>
                  <a:lnTo>
                    <a:pt x="0" y="1246429"/>
                  </a:lnTo>
                  <a:cubicBezTo>
                    <a:pt x="0" y="207787"/>
                    <a:pt x="0" y="207787"/>
                    <a:pt x="0" y="207787"/>
                  </a:cubicBezTo>
                  <a:cubicBezTo>
                    <a:pt x="0" y="92087"/>
                    <a:pt x="91817" y="0"/>
                    <a:pt x="207177"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293" name="Freeform 13">
              <a:extLst>
                <a:ext uri="{FF2B5EF4-FFF2-40B4-BE49-F238E27FC236}">
                  <a16:creationId xmlns:a16="http://schemas.microsoft.com/office/drawing/2014/main" id="{1E7DDB22-46E8-499A-A996-711786FC279C}"/>
                </a:ext>
              </a:extLst>
            </p:cNvPr>
            <p:cNvSpPr>
              <a:spLocks/>
            </p:cNvSpPr>
            <p:nvPr/>
          </p:nvSpPr>
          <p:spPr bwMode="auto">
            <a:xfrm>
              <a:off x="3271854" y="3721256"/>
              <a:ext cx="1013042" cy="1450653"/>
            </a:xfrm>
            <a:custGeom>
              <a:avLst/>
              <a:gdLst>
                <a:gd name="T0" fmla="*/ 343 w 343"/>
                <a:gd name="T1" fmla="*/ 490 h 490"/>
                <a:gd name="T2" fmla="*/ 0 w 343"/>
                <a:gd name="T3" fmla="*/ 490 h 490"/>
                <a:gd name="T4" fmla="*/ 0 w 343"/>
                <a:gd name="T5" fmla="*/ 101 h 490"/>
                <a:gd name="T6" fmla="*/ 101 w 343"/>
                <a:gd name="T7" fmla="*/ 0 h 490"/>
                <a:gd name="T8" fmla="*/ 242 w 343"/>
                <a:gd name="T9" fmla="*/ 0 h 490"/>
                <a:gd name="T10" fmla="*/ 343 w 343"/>
                <a:gd name="T11" fmla="*/ 101 h 490"/>
                <a:gd name="T12" fmla="*/ 343 w 343"/>
                <a:gd name="T13" fmla="*/ 490 h 490"/>
              </a:gdLst>
              <a:ahLst/>
              <a:cxnLst>
                <a:cxn ang="0">
                  <a:pos x="T0" y="T1"/>
                </a:cxn>
                <a:cxn ang="0">
                  <a:pos x="T2" y="T3"/>
                </a:cxn>
                <a:cxn ang="0">
                  <a:pos x="T4" y="T5"/>
                </a:cxn>
                <a:cxn ang="0">
                  <a:pos x="T6" y="T7"/>
                </a:cxn>
                <a:cxn ang="0">
                  <a:pos x="T8" y="T9"/>
                </a:cxn>
                <a:cxn ang="0">
                  <a:pos x="T10" y="T11"/>
                </a:cxn>
                <a:cxn ang="0">
                  <a:pos x="T12" y="T13"/>
                </a:cxn>
              </a:cxnLst>
              <a:rect l="0" t="0" r="r" b="b"/>
              <a:pathLst>
                <a:path w="343" h="490">
                  <a:moveTo>
                    <a:pt x="343" y="490"/>
                  </a:moveTo>
                  <a:cubicBezTo>
                    <a:pt x="0" y="490"/>
                    <a:pt x="0" y="490"/>
                    <a:pt x="0" y="490"/>
                  </a:cubicBezTo>
                  <a:cubicBezTo>
                    <a:pt x="0" y="101"/>
                    <a:pt x="0" y="101"/>
                    <a:pt x="0" y="101"/>
                  </a:cubicBezTo>
                  <a:cubicBezTo>
                    <a:pt x="0" y="45"/>
                    <a:pt x="45" y="0"/>
                    <a:pt x="101" y="0"/>
                  </a:cubicBezTo>
                  <a:cubicBezTo>
                    <a:pt x="242" y="0"/>
                    <a:pt x="242" y="0"/>
                    <a:pt x="242" y="0"/>
                  </a:cubicBezTo>
                  <a:cubicBezTo>
                    <a:pt x="298" y="0"/>
                    <a:pt x="343" y="45"/>
                    <a:pt x="343" y="101"/>
                  </a:cubicBezTo>
                  <a:cubicBezTo>
                    <a:pt x="343" y="490"/>
                    <a:pt x="343" y="490"/>
                    <a:pt x="343" y="49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4" name="Freeform 14">
              <a:extLst>
                <a:ext uri="{FF2B5EF4-FFF2-40B4-BE49-F238E27FC236}">
                  <a16:creationId xmlns:a16="http://schemas.microsoft.com/office/drawing/2014/main" id="{1EDCA6BE-BF10-4B24-88ED-366D7D69B80E}"/>
                </a:ext>
              </a:extLst>
            </p:cNvPr>
            <p:cNvSpPr>
              <a:spLocks/>
            </p:cNvSpPr>
            <p:nvPr/>
          </p:nvSpPr>
          <p:spPr bwMode="auto">
            <a:xfrm>
              <a:off x="3260486" y="3708469"/>
              <a:ext cx="1035775" cy="1474806"/>
            </a:xfrm>
            <a:custGeom>
              <a:avLst/>
              <a:gdLst>
                <a:gd name="T0" fmla="*/ 347 w 351"/>
                <a:gd name="T1" fmla="*/ 494 h 498"/>
                <a:gd name="T2" fmla="*/ 347 w 351"/>
                <a:gd name="T3" fmla="*/ 490 h 498"/>
                <a:gd name="T4" fmla="*/ 8 w 351"/>
                <a:gd name="T5" fmla="*/ 490 h 498"/>
                <a:gd name="T6" fmla="*/ 8 w 351"/>
                <a:gd name="T7" fmla="*/ 105 h 498"/>
                <a:gd name="T8" fmla="*/ 37 w 351"/>
                <a:gd name="T9" fmla="*/ 36 h 498"/>
                <a:gd name="T10" fmla="*/ 105 w 351"/>
                <a:gd name="T11" fmla="*/ 8 h 498"/>
                <a:gd name="T12" fmla="*/ 246 w 351"/>
                <a:gd name="T13" fmla="*/ 8 h 498"/>
                <a:gd name="T14" fmla="*/ 314 w 351"/>
                <a:gd name="T15" fmla="*/ 36 h 498"/>
                <a:gd name="T16" fmla="*/ 343 w 351"/>
                <a:gd name="T17" fmla="*/ 105 h 498"/>
                <a:gd name="T18" fmla="*/ 343 w 351"/>
                <a:gd name="T19" fmla="*/ 494 h 498"/>
                <a:gd name="T20" fmla="*/ 347 w 351"/>
                <a:gd name="T21" fmla="*/ 494 h 498"/>
                <a:gd name="T22" fmla="*/ 347 w 351"/>
                <a:gd name="T23" fmla="*/ 490 h 498"/>
                <a:gd name="T24" fmla="*/ 347 w 351"/>
                <a:gd name="T25" fmla="*/ 494 h 498"/>
                <a:gd name="T26" fmla="*/ 351 w 351"/>
                <a:gd name="T27" fmla="*/ 494 h 498"/>
                <a:gd name="T28" fmla="*/ 351 w 351"/>
                <a:gd name="T29" fmla="*/ 105 h 498"/>
                <a:gd name="T30" fmla="*/ 246 w 351"/>
                <a:gd name="T31" fmla="*/ 0 h 498"/>
                <a:gd name="T32" fmla="*/ 105 w 351"/>
                <a:gd name="T33" fmla="*/ 0 h 498"/>
                <a:gd name="T34" fmla="*/ 0 w 351"/>
                <a:gd name="T35" fmla="*/ 105 h 498"/>
                <a:gd name="T36" fmla="*/ 0 w 351"/>
                <a:gd name="T37" fmla="*/ 498 h 498"/>
                <a:gd name="T38" fmla="*/ 351 w 351"/>
                <a:gd name="T39" fmla="*/ 498 h 498"/>
                <a:gd name="T40" fmla="*/ 351 w 351"/>
                <a:gd name="T41" fmla="*/ 494 h 498"/>
                <a:gd name="T42" fmla="*/ 347 w 351"/>
                <a:gd name="T43" fmla="*/ 49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498">
                  <a:moveTo>
                    <a:pt x="347" y="494"/>
                  </a:moveTo>
                  <a:cubicBezTo>
                    <a:pt x="347" y="490"/>
                    <a:pt x="347" y="490"/>
                    <a:pt x="347" y="490"/>
                  </a:cubicBezTo>
                  <a:cubicBezTo>
                    <a:pt x="8" y="490"/>
                    <a:pt x="8" y="490"/>
                    <a:pt x="8" y="490"/>
                  </a:cubicBezTo>
                  <a:cubicBezTo>
                    <a:pt x="8" y="105"/>
                    <a:pt x="8" y="105"/>
                    <a:pt x="8" y="105"/>
                  </a:cubicBezTo>
                  <a:cubicBezTo>
                    <a:pt x="8" y="78"/>
                    <a:pt x="19" y="54"/>
                    <a:pt x="37" y="36"/>
                  </a:cubicBezTo>
                  <a:cubicBezTo>
                    <a:pt x="54" y="19"/>
                    <a:pt x="78" y="8"/>
                    <a:pt x="105" y="8"/>
                  </a:cubicBezTo>
                  <a:cubicBezTo>
                    <a:pt x="246" y="8"/>
                    <a:pt x="246" y="8"/>
                    <a:pt x="246" y="8"/>
                  </a:cubicBezTo>
                  <a:cubicBezTo>
                    <a:pt x="273" y="8"/>
                    <a:pt x="297" y="19"/>
                    <a:pt x="314" y="36"/>
                  </a:cubicBezTo>
                  <a:cubicBezTo>
                    <a:pt x="332" y="54"/>
                    <a:pt x="343" y="78"/>
                    <a:pt x="343" y="105"/>
                  </a:cubicBezTo>
                  <a:cubicBezTo>
                    <a:pt x="343" y="494"/>
                    <a:pt x="343" y="494"/>
                    <a:pt x="343" y="494"/>
                  </a:cubicBezTo>
                  <a:cubicBezTo>
                    <a:pt x="347" y="494"/>
                    <a:pt x="347" y="494"/>
                    <a:pt x="347" y="494"/>
                  </a:cubicBezTo>
                  <a:cubicBezTo>
                    <a:pt x="347" y="490"/>
                    <a:pt x="347" y="490"/>
                    <a:pt x="347" y="490"/>
                  </a:cubicBezTo>
                  <a:cubicBezTo>
                    <a:pt x="347" y="494"/>
                    <a:pt x="347" y="494"/>
                    <a:pt x="347" y="494"/>
                  </a:cubicBezTo>
                  <a:cubicBezTo>
                    <a:pt x="351" y="494"/>
                    <a:pt x="351" y="494"/>
                    <a:pt x="351" y="494"/>
                  </a:cubicBezTo>
                  <a:cubicBezTo>
                    <a:pt x="351" y="105"/>
                    <a:pt x="351" y="105"/>
                    <a:pt x="351" y="105"/>
                  </a:cubicBezTo>
                  <a:cubicBezTo>
                    <a:pt x="351" y="47"/>
                    <a:pt x="304" y="0"/>
                    <a:pt x="246" y="0"/>
                  </a:cubicBezTo>
                  <a:cubicBezTo>
                    <a:pt x="105" y="0"/>
                    <a:pt x="105" y="0"/>
                    <a:pt x="105" y="0"/>
                  </a:cubicBezTo>
                  <a:cubicBezTo>
                    <a:pt x="47" y="0"/>
                    <a:pt x="0" y="47"/>
                    <a:pt x="0" y="105"/>
                  </a:cubicBezTo>
                  <a:cubicBezTo>
                    <a:pt x="0" y="498"/>
                    <a:pt x="0" y="498"/>
                    <a:pt x="0" y="498"/>
                  </a:cubicBezTo>
                  <a:cubicBezTo>
                    <a:pt x="351" y="498"/>
                    <a:pt x="351" y="498"/>
                    <a:pt x="351" y="498"/>
                  </a:cubicBezTo>
                  <a:cubicBezTo>
                    <a:pt x="351" y="494"/>
                    <a:pt x="351" y="494"/>
                    <a:pt x="351" y="494"/>
                  </a:cubicBezTo>
                  <a:cubicBezTo>
                    <a:pt x="347" y="494"/>
                    <a:pt x="347" y="494"/>
                    <a:pt x="347" y="494"/>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5" name="Freeform 15">
              <a:extLst>
                <a:ext uri="{FF2B5EF4-FFF2-40B4-BE49-F238E27FC236}">
                  <a16:creationId xmlns:a16="http://schemas.microsoft.com/office/drawing/2014/main" id="{143FDA15-0D85-4E6D-A149-7BA1641CCFE0}"/>
                </a:ext>
              </a:extLst>
            </p:cNvPr>
            <p:cNvSpPr>
              <a:spLocks/>
            </p:cNvSpPr>
            <p:nvPr/>
          </p:nvSpPr>
          <p:spPr bwMode="auto">
            <a:xfrm>
              <a:off x="3372732" y="2716740"/>
              <a:ext cx="802762" cy="926371"/>
            </a:xfrm>
            <a:custGeom>
              <a:avLst/>
              <a:gdLst>
                <a:gd name="T0" fmla="*/ 251 w 272"/>
                <a:gd name="T1" fmla="*/ 241 h 313"/>
                <a:gd name="T2" fmla="*/ 268 w 272"/>
                <a:gd name="T3" fmla="*/ 198 h 313"/>
                <a:gd name="T4" fmla="*/ 261 w 272"/>
                <a:gd name="T5" fmla="*/ 200 h 313"/>
                <a:gd name="T6" fmla="*/ 260 w 272"/>
                <a:gd name="T7" fmla="*/ 123 h 313"/>
                <a:gd name="T8" fmla="*/ 135 w 272"/>
                <a:gd name="T9" fmla="*/ 0 h 313"/>
                <a:gd name="T10" fmla="*/ 11 w 272"/>
                <a:gd name="T11" fmla="*/ 124 h 313"/>
                <a:gd name="T12" fmla="*/ 11 w 272"/>
                <a:gd name="T13" fmla="*/ 200 h 313"/>
                <a:gd name="T14" fmla="*/ 4 w 272"/>
                <a:gd name="T15" fmla="*/ 198 h 313"/>
                <a:gd name="T16" fmla="*/ 20 w 272"/>
                <a:gd name="T17" fmla="*/ 241 h 313"/>
                <a:gd name="T18" fmla="*/ 3 w 272"/>
                <a:gd name="T19" fmla="*/ 241 h 313"/>
                <a:gd name="T20" fmla="*/ 40 w 272"/>
                <a:gd name="T21" fmla="*/ 282 h 313"/>
                <a:gd name="T22" fmla="*/ 40 w 272"/>
                <a:gd name="T23" fmla="*/ 286 h 313"/>
                <a:gd name="T24" fmla="*/ 32 w 272"/>
                <a:gd name="T25" fmla="*/ 304 h 313"/>
                <a:gd name="T26" fmla="*/ 75 w 272"/>
                <a:gd name="T27" fmla="*/ 297 h 313"/>
                <a:gd name="T28" fmla="*/ 123 w 272"/>
                <a:gd name="T29" fmla="*/ 297 h 313"/>
                <a:gd name="T30" fmla="*/ 123 w 272"/>
                <a:gd name="T31" fmla="*/ 224 h 313"/>
                <a:gd name="T32" fmla="*/ 220 w 272"/>
                <a:gd name="T33" fmla="*/ 224 h 313"/>
                <a:gd name="T34" fmla="*/ 224 w 272"/>
                <a:gd name="T35" fmla="*/ 241 h 313"/>
                <a:gd name="T36" fmla="*/ 217 w 272"/>
                <a:gd name="T37" fmla="*/ 241 h 313"/>
                <a:gd name="T38" fmla="*/ 217 w 272"/>
                <a:gd name="T39" fmla="*/ 258 h 313"/>
                <a:gd name="T40" fmla="*/ 182 w 272"/>
                <a:gd name="T41" fmla="*/ 272 h 313"/>
                <a:gd name="T42" fmla="*/ 187 w 272"/>
                <a:gd name="T43" fmla="*/ 282 h 313"/>
                <a:gd name="T44" fmla="*/ 240 w 272"/>
                <a:gd name="T45" fmla="*/ 304 h 313"/>
                <a:gd name="T46" fmla="*/ 231 w 272"/>
                <a:gd name="T47" fmla="*/ 282 h 313"/>
                <a:gd name="T48" fmla="*/ 269 w 272"/>
                <a:gd name="T49" fmla="*/ 241 h 313"/>
                <a:gd name="T50" fmla="*/ 251 w 272"/>
                <a:gd name="T51" fmla="*/ 24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2" h="313">
                  <a:moveTo>
                    <a:pt x="251" y="241"/>
                  </a:moveTo>
                  <a:cubicBezTo>
                    <a:pt x="264" y="232"/>
                    <a:pt x="272" y="215"/>
                    <a:pt x="268" y="198"/>
                  </a:cubicBezTo>
                  <a:cubicBezTo>
                    <a:pt x="261" y="200"/>
                    <a:pt x="261" y="200"/>
                    <a:pt x="261" y="200"/>
                  </a:cubicBezTo>
                  <a:cubicBezTo>
                    <a:pt x="260" y="123"/>
                    <a:pt x="260" y="123"/>
                    <a:pt x="260" y="123"/>
                  </a:cubicBezTo>
                  <a:cubicBezTo>
                    <a:pt x="259" y="55"/>
                    <a:pt x="203" y="0"/>
                    <a:pt x="135" y="0"/>
                  </a:cubicBezTo>
                  <a:cubicBezTo>
                    <a:pt x="66" y="0"/>
                    <a:pt x="11" y="56"/>
                    <a:pt x="11" y="124"/>
                  </a:cubicBezTo>
                  <a:cubicBezTo>
                    <a:pt x="11" y="200"/>
                    <a:pt x="11" y="200"/>
                    <a:pt x="11" y="200"/>
                  </a:cubicBezTo>
                  <a:cubicBezTo>
                    <a:pt x="4" y="198"/>
                    <a:pt x="4" y="198"/>
                    <a:pt x="4" y="198"/>
                  </a:cubicBezTo>
                  <a:cubicBezTo>
                    <a:pt x="0" y="215"/>
                    <a:pt x="7" y="232"/>
                    <a:pt x="20" y="241"/>
                  </a:cubicBezTo>
                  <a:cubicBezTo>
                    <a:pt x="3" y="241"/>
                    <a:pt x="3" y="241"/>
                    <a:pt x="3" y="241"/>
                  </a:cubicBezTo>
                  <a:cubicBezTo>
                    <a:pt x="3" y="262"/>
                    <a:pt x="19" y="279"/>
                    <a:pt x="40" y="282"/>
                  </a:cubicBezTo>
                  <a:cubicBezTo>
                    <a:pt x="40" y="286"/>
                    <a:pt x="40" y="286"/>
                    <a:pt x="40" y="286"/>
                  </a:cubicBezTo>
                  <a:cubicBezTo>
                    <a:pt x="32" y="304"/>
                    <a:pt x="32" y="304"/>
                    <a:pt x="32" y="304"/>
                  </a:cubicBezTo>
                  <a:cubicBezTo>
                    <a:pt x="47" y="311"/>
                    <a:pt x="64" y="307"/>
                    <a:pt x="75" y="297"/>
                  </a:cubicBezTo>
                  <a:cubicBezTo>
                    <a:pt x="123" y="297"/>
                    <a:pt x="123" y="297"/>
                    <a:pt x="123" y="297"/>
                  </a:cubicBezTo>
                  <a:cubicBezTo>
                    <a:pt x="123" y="224"/>
                    <a:pt x="123" y="224"/>
                    <a:pt x="123" y="224"/>
                  </a:cubicBezTo>
                  <a:cubicBezTo>
                    <a:pt x="220" y="224"/>
                    <a:pt x="220" y="224"/>
                    <a:pt x="220" y="224"/>
                  </a:cubicBezTo>
                  <a:cubicBezTo>
                    <a:pt x="224" y="241"/>
                    <a:pt x="224" y="241"/>
                    <a:pt x="224" y="241"/>
                  </a:cubicBezTo>
                  <a:cubicBezTo>
                    <a:pt x="217" y="241"/>
                    <a:pt x="217" y="241"/>
                    <a:pt x="217" y="241"/>
                  </a:cubicBezTo>
                  <a:cubicBezTo>
                    <a:pt x="217" y="258"/>
                    <a:pt x="217" y="258"/>
                    <a:pt x="217" y="258"/>
                  </a:cubicBezTo>
                  <a:cubicBezTo>
                    <a:pt x="182" y="272"/>
                    <a:pt x="182" y="272"/>
                    <a:pt x="182" y="272"/>
                  </a:cubicBezTo>
                  <a:cubicBezTo>
                    <a:pt x="187" y="282"/>
                    <a:pt x="187" y="282"/>
                    <a:pt x="187" y="282"/>
                  </a:cubicBezTo>
                  <a:cubicBezTo>
                    <a:pt x="195" y="303"/>
                    <a:pt x="219" y="313"/>
                    <a:pt x="240" y="304"/>
                  </a:cubicBezTo>
                  <a:cubicBezTo>
                    <a:pt x="231" y="282"/>
                    <a:pt x="231" y="282"/>
                    <a:pt x="231" y="282"/>
                  </a:cubicBezTo>
                  <a:cubicBezTo>
                    <a:pt x="252" y="280"/>
                    <a:pt x="269" y="263"/>
                    <a:pt x="269" y="241"/>
                  </a:cubicBezTo>
                  <a:lnTo>
                    <a:pt x="251" y="241"/>
                  </a:lnTo>
                  <a:close/>
                </a:path>
              </a:pathLst>
            </a:custGeom>
            <a:solidFill>
              <a:schemeClr val="tx1">
                <a:lumMod val="85000"/>
              </a:schemeClr>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6" name="Freeform 16">
              <a:extLst>
                <a:ext uri="{FF2B5EF4-FFF2-40B4-BE49-F238E27FC236}">
                  <a16:creationId xmlns:a16="http://schemas.microsoft.com/office/drawing/2014/main" id="{C6EB7BFB-99BD-4300-8623-87B510B5D527}"/>
                </a:ext>
              </a:extLst>
            </p:cNvPr>
            <p:cNvSpPr>
              <a:spLocks/>
            </p:cNvSpPr>
            <p:nvPr/>
          </p:nvSpPr>
          <p:spPr bwMode="auto">
            <a:xfrm>
              <a:off x="3372732" y="2716740"/>
              <a:ext cx="802762" cy="926371"/>
            </a:xfrm>
            <a:custGeom>
              <a:avLst/>
              <a:gdLst>
                <a:gd name="T0" fmla="*/ 251 w 272"/>
                <a:gd name="T1" fmla="*/ 241 h 313"/>
                <a:gd name="T2" fmla="*/ 268 w 272"/>
                <a:gd name="T3" fmla="*/ 198 h 313"/>
                <a:gd name="T4" fmla="*/ 261 w 272"/>
                <a:gd name="T5" fmla="*/ 200 h 313"/>
                <a:gd name="T6" fmla="*/ 260 w 272"/>
                <a:gd name="T7" fmla="*/ 123 h 313"/>
                <a:gd name="T8" fmla="*/ 135 w 272"/>
                <a:gd name="T9" fmla="*/ 0 h 313"/>
                <a:gd name="T10" fmla="*/ 11 w 272"/>
                <a:gd name="T11" fmla="*/ 124 h 313"/>
                <a:gd name="T12" fmla="*/ 11 w 272"/>
                <a:gd name="T13" fmla="*/ 200 h 313"/>
                <a:gd name="T14" fmla="*/ 4 w 272"/>
                <a:gd name="T15" fmla="*/ 198 h 313"/>
                <a:gd name="T16" fmla="*/ 20 w 272"/>
                <a:gd name="T17" fmla="*/ 241 h 313"/>
                <a:gd name="T18" fmla="*/ 3 w 272"/>
                <a:gd name="T19" fmla="*/ 241 h 313"/>
                <a:gd name="T20" fmla="*/ 40 w 272"/>
                <a:gd name="T21" fmla="*/ 282 h 313"/>
                <a:gd name="T22" fmla="*/ 40 w 272"/>
                <a:gd name="T23" fmla="*/ 286 h 313"/>
                <a:gd name="T24" fmla="*/ 32 w 272"/>
                <a:gd name="T25" fmla="*/ 304 h 313"/>
                <a:gd name="T26" fmla="*/ 75 w 272"/>
                <a:gd name="T27" fmla="*/ 297 h 313"/>
                <a:gd name="T28" fmla="*/ 123 w 272"/>
                <a:gd name="T29" fmla="*/ 297 h 313"/>
                <a:gd name="T30" fmla="*/ 123 w 272"/>
                <a:gd name="T31" fmla="*/ 224 h 313"/>
                <a:gd name="T32" fmla="*/ 220 w 272"/>
                <a:gd name="T33" fmla="*/ 224 h 313"/>
                <a:gd name="T34" fmla="*/ 224 w 272"/>
                <a:gd name="T35" fmla="*/ 241 h 313"/>
                <a:gd name="T36" fmla="*/ 217 w 272"/>
                <a:gd name="T37" fmla="*/ 241 h 313"/>
                <a:gd name="T38" fmla="*/ 217 w 272"/>
                <a:gd name="T39" fmla="*/ 258 h 313"/>
                <a:gd name="T40" fmla="*/ 182 w 272"/>
                <a:gd name="T41" fmla="*/ 272 h 313"/>
                <a:gd name="T42" fmla="*/ 187 w 272"/>
                <a:gd name="T43" fmla="*/ 282 h 313"/>
                <a:gd name="T44" fmla="*/ 240 w 272"/>
                <a:gd name="T45" fmla="*/ 304 h 313"/>
                <a:gd name="T46" fmla="*/ 231 w 272"/>
                <a:gd name="T47" fmla="*/ 282 h 313"/>
                <a:gd name="T48" fmla="*/ 269 w 272"/>
                <a:gd name="T49" fmla="*/ 241 h 313"/>
                <a:gd name="T50" fmla="*/ 251 w 272"/>
                <a:gd name="T51" fmla="*/ 24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2" h="313">
                  <a:moveTo>
                    <a:pt x="251" y="241"/>
                  </a:moveTo>
                  <a:cubicBezTo>
                    <a:pt x="264" y="232"/>
                    <a:pt x="272" y="215"/>
                    <a:pt x="268" y="198"/>
                  </a:cubicBezTo>
                  <a:cubicBezTo>
                    <a:pt x="261" y="200"/>
                    <a:pt x="261" y="200"/>
                    <a:pt x="261" y="200"/>
                  </a:cubicBezTo>
                  <a:cubicBezTo>
                    <a:pt x="260" y="123"/>
                    <a:pt x="260" y="123"/>
                    <a:pt x="260" y="123"/>
                  </a:cubicBezTo>
                  <a:cubicBezTo>
                    <a:pt x="259" y="55"/>
                    <a:pt x="203" y="0"/>
                    <a:pt x="135" y="0"/>
                  </a:cubicBezTo>
                  <a:cubicBezTo>
                    <a:pt x="66" y="0"/>
                    <a:pt x="11" y="56"/>
                    <a:pt x="11" y="124"/>
                  </a:cubicBezTo>
                  <a:cubicBezTo>
                    <a:pt x="11" y="200"/>
                    <a:pt x="11" y="200"/>
                    <a:pt x="11" y="200"/>
                  </a:cubicBezTo>
                  <a:cubicBezTo>
                    <a:pt x="4" y="198"/>
                    <a:pt x="4" y="198"/>
                    <a:pt x="4" y="198"/>
                  </a:cubicBezTo>
                  <a:cubicBezTo>
                    <a:pt x="0" y="215"/>
                    <a:pt x="7" y="232"/>
                    <a:pt x="20" y="241"/>
                  </a:cubicBezTo>
                  <a:cubicBezTo>
                    <a:pt x="3" y="241"/>
                    <a:pt x="3" y="241"/>
                    <a:pt x="3" y="241"/>
                  </a:cubicBezTo>
                  <a:cubicBezTo>
                    <a:pt x="3" y="262"/>
                    <a:pt x="19" y="279"/>
                    <a:pt x="40" y="282"/>
                  </a:cubicBezTo>
                  <a:cubicBezTo>
                    <a:pt x="40" y="286"/>
                    <a:pt x="40" y="286"/>
                    <a:pt x="40" y="286"/>
                  </a:cubicBezTo>
                  <a:cubicBezTo>
                    <a:pt x="32" y="304"/>
                    <a:pt x="32" y="304"/>
                    <a:pt x="32" y="304"/>
                  </a:cubicBezTo>
                  <a:cubicBezTo>
                    <a:pt x="47" y="311"/>
                    <a:pt x="64" y="307"/>
                    <a:pt x="75" y="297"/>
                  </a:cubicBezTo>
                  <a:cubicBezTo>
                    <a:pt x="123" y="297"/>
                    <a:pt x="123" y="297"/>
                    <a:pt x="123" y="297"/>
                  </a:cubicBezTo>
                  <a:cubicBezTo>
                    <a:pt x="123" y="224"/>
                    <a:pt x="123" y="224"/>
                    <a:pt x="123" y="224"/>
                  </a:cubicBezTo>
                  <a:cubicBezTo>
                    <a:pt x="220" y="224"/>
                    <a:pt x="220" y="224"/>
                    <a:pt x="220" y="224"/>
                  </a:cubicBezTo>
                  <a:cubicBezTo>
                    <a:pt x="224" y="241"/>
                    <a:pt x="224" y="241"/>
                    <a:pt x="224" y="241"/>
                  </a:cubicBezTo>
                  <a:cubicBezTo>
                    <a:pt x="217" y="241"/>
                    <a:pt x="217" y="241"/>
                    <a:pt x="217" y="241"/>
                  </a:cubicBezTo>
                  <a:cubicBezTo>
                    <a:pt x="217" y="258"/>
                    <a:pt x="217" y="258"/>
                    <a:pt x="217" y="258"/>
                  </a:cubicBezTo>
                  <a:cubicBezTo>
                    <a:pt x="182" y="272"/>
                    <a:pt x="182" y="272"/>
                    <a:pt x="182" y="272"/>
                  </a:cubicBezTo>
                  <a:cubicBezTo>
                    <a:pt x="187" y="282"/>
                    <a:pt x="187" y="282"/>
                    <a:pt x="187" y="282"/>
                  </a:cubicBezTo>
                  <a:cubicBezTo>
                    <a:pt x="195" y="303"/>
                    <a:pt x="219" y="313"/>
                    <a:pt x="240" y="304"/>
                  </a:cubicBezTo>
                  <a:cubicBezTo>
                    <a:pt x="231" y="282"/>
                    <a:pt x="231" y="282"/>
                    <a:pt x="231" y="282"/>
                  </a:cubicBezTo>
                  <a:cubicBezTo>
                    <a:pt x="252" y="280"/>
                    <a:pt x="269" y="263"/>
                    <a:pt x="269" y="241"/>
                  </a:cubicBezTo>
                  <a:lnTo>
                    <a:pt x="251" y="241"/>
                  </a:ln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7" name="Freeform 23">
              <a:extLst>
                <a:ext uri="{FF2B5EF4-FFF2-40B4-BE49-F238E27FC236}">
                  <a16:creationId xmlns:a16="http://schemas.microsoft.com/office/drawing/2014/main" id="{D957C632-601C-4098-AB32-74119064225F}"/>
                </a:ext>
              </a:extLst>
            </p:cNvPr>
            <p:cNvSpPr>
              <a:spLocks/>
            </p:cNvSpPr>
            <p:nvPr/>
          </p:nvSpPr>
          <p:spPr bwMode="auto">
            <a:xfrm>
              <a:off x="3430985" y="3285066"/>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rgbClr val="FFF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8" name="Freeform 25">
              <a:extLst>
                <a:ext uri="{FF2B5EF4-FFF2-40B4-BE49-F238E27FC236}">
                  <a16:creationId xmlns:a16="http://schemas.microsoft.com/office/drawing/2014/main" id="{A54B2376-1EBF-40F8-B695-C7B5057B983B}"/>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9" name="Freeform 26">
              <a:extLst>
                <a:ext uri="{FF2B5EF4-FFF2-40B4-BE49-F238E27FC236}">
                  <a16:creationId xmlns:a16="http://schemas.microsoft.com/office/drawing/2014/main" id="{F9082AA9-3BA3-418D-87C3-6CC03D917F7E}"/>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0" name="Freeform 27">
              <a:extLst>
                <a:ext uri="{FF2B5EF4-FFF2-40B4-BE49-F238E27FC236}">
                  <a16:creationId xmlns:a16="http://schemas.microsoft.com/office/drawing/2014/main" id="{E285C0BF-691D-42BF-89FB-15EEFAFD2673}"/>
                </a:ext>
              </a:extLst>
            </p:cNvPr>
            <p:cNvSpPr>
              <a:spLocks/>
            </p:cNvSpPr>
            <p:nvPr/>
          </p:nvSpPr>
          <p:spPr bwMode="auto">
            <a:xfrm>
              <a:off x="3567384" y="3675791"/>
              <a:ext cx="58253" cy="45466"/>
            </a:xfrm>
            <a:custGeom>
              <a:avLst/>
              <a:gdLst>
                <a:gd name="T0" fmla="*/ 20 w 20"/>
                <a:gd name="T1" fmla="*/ 15 h 15"/>
                <a:gd name="T2" fmla="*/ 0 w 20"/>
                <a:gd name="T3" fmla="*/ 15 h 15"/>
                <a:gd name="T4" fmla="*/ 0 w 20"/>
                <a:gd name="T5" fmla="*/ 6 h 15"/>
                <a:gd name="T6" fmla="*/ 6 w 20"/>
                <a:gd name="T7" fmla="*/ 0 h 15"/>
                <a:gd name="T8" fmla="*/ 20 w 20"/>
                <a:gd name="T9" fmla="*/ 0 h 15"/>
                <a:gd name="T10" fmla="*/ 2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20" y="15"/>
                  </a:moveTo>
                  <a:cubicBezTo>
                    <a:pt x="0" y="15"/>
                    <a:pt x="0" y="15"/>
                    <a:pt x="0" y="15"/>
                  </a:cubicBezTo>
                  <a:cubicBezTo>
                    <a:pt x="0" y="6"/>
                    <a:pt x="0" y="6"/>
                    <a:pt x="0" y="6"/>
                  </a:cubicBezTo>
                  <a:cubicBezTo>
                    <a:pt x="0" y="3"/>
                    <a:pt x="3" y="0"/>
                    <a:pt x="6" y="0"/>
                  </a:cubicBezTo>
                  <a:cubicBezTo>
                    <a:pt x="20" y="0"/>
                    <a:pt x="20" y="0"/>
                    <a:pt x="20" y="0"/>
                  </a:cubicBezTo>
                  <a:lnTo>
                    <a:pt x="20" y="15"/>
                  </a:lnTo>
                  <a:close/>
                </a:path>
              </a:pathLst>
            </a:custGeom>
            <a:solidFill>
              <a:srgbClr val="F7F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1" name="Freeform 28">
              <a:extLst>
                <a:ext uri="{FF2B5EF4-FFF2-40B4-BE49-F238E27FC236}">
                  <a16:creationId xmlns:a16="http://schemas.microsoft.com/office/drawing/2014/main" id="{00298ECD-FBEE-4203-A3FD-654975307E6D}"/>
                </a:ext>
              </a:extLst>
            </p:cNvPr>
            <p:cNvSpPr>
              <a:spLocks/>
            </p:cNvSpPr>
            <p:nvPr/>
          </p:nvSpPr>
          <p:spPr bwMode="auto">
            <a:xfrm>
              <a:off x="3567384" y="3675791"/>
              <a:ext cx="58253" cy="45466"/>
            </a:xfrm>
            <a:custGeom>
              <a:avLst/>
              <a:gdLst>
                <a:gd name="T0" fmla="*/ 20 w 20"/>
                <a:gd name="T1" fmla="*/ 15 h 15"/>
                <a:gd name="T2" fmla="*/ 0 w 20"/>
                <a:gd name="T3" fmla="*/ 15 h 15"/>
                <a:gd name="T4" fmla="*/ 0 w 20"/>
                <a:gd name="T5" fmla="*/ 6 h 15"/>
                <a:gd name="T6" fmla="*/ 6 w 20"/>
                <a:gd name="T7" fmla="*/ 0 h 15"/>
                <a:gd name="T8" fmla="*/ 20 w 20"/>
                <a:gd name="T9" fmla="*/ 0 h 15"/>
                <a:gd name="T10" fmla="*/ 2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20" y="15"/>
                  </a:moveTo>
                  <a:cubicBezTo>
                    <a:pt x="0" y="15"/>
                    <a:pt x="0" y="15"/>
                    <a:pt x="0" y="15"/>
                  </a:cubicBezTo>
                  <a:cubicBezTo>
                    <a:pt x="0" y="6"/>
                    <a:pt x="0" y="6"/>
                    <a:pt x="0" y="6"/>
                  </a:cubicBezTo>
                  <a:cubicBezTo>
                    <a:pt x="0" y="3"/>
                    <a:pt x="3" y="0"/>
                    <a:pt x="6" y="0"/>
                  </a:cubicBezTo>
                  <a:cubicBezTo>
                    <a:pt x="20" y="0"/>
                    <a:pt x="20" y="0"/>
                    <a:pt x="20" y="0"/>
                  </a:cubicBezTo>
                  <a:lnTo>
                    <a:pt x="20" y="15"/>
                  </a:lnTo>
                  <a:close/>
                </a:path>
              </a:pathLst>
            </a:custGeom>
            <a:solidFill>
              <a:schemeClr val="tx1">
                <a:lumMod val="95000"/>
              </a:schemeClr>
            </a:solidFill>
            <a:ln w="254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2" name="Freeform 29">
              <a:extLst>
                <a:ext uri="{FF2B5EF4-FFF2-40B4-BE49-F238E27FC236}">
                  <a16:creationId xmlns:a16="http://schemas.microsoft.com/office/drawing/2014/main" id="{8C7A7ED5-96C6-4407-A5B3-2A21BEAB5081}"/>
                </a:ext>
              </a:extLst>
            </p:cNvPr>
            <p:cNvSpPr>
              <a:spLocks/>
            </p:cNvSpPr>
            <p:nvPr/>
          </p:nvSpPr>
          <p:spPr bwMode="auto">
            <a:xfrm>
              <a:off x="3625638" y="3628903"/>
              <a:ext cx="295530" cy="112245"/>
            </a:xfrm>
            <a:custGeom>
              <a:avLst/>
              <a:gdLst>
                <a:gd name="T0" fmla="*/ 100 w 100"/>
                <a:gd name="T1" fmla="*/ 0 h 38"/>
                <a:gd name="T2" fmla="*/ 100 w 100"/>
                <a:gd name="T3" fmla="*/ 29 h 38"/>
                <a:gd name="T4" fmla="*/ 59 w 100"/>
                <a:gd name="T5" fmla="*/ 38 h 38"/>
                <a:gd name="T6" fmla="*/ 41 w 100"/>
                <a:gd name="T7" fmla="*/ 38 h 38"/>
                <a:gd name="T8" fmla="*/ 0 w 100"/>
                <a:gd name="T9" fmla="*/ 29 h 38"/>
                <a:gd name="T10" fmla="*/ 0 w 100"/>
                <a:gd name="T11" fmla="*/ 0 h 38"/>
                <a:gd name="T12" fmla="*/ 100 w 100"/>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100" h="38">
                  <a:moveTo>
                    <a:pt x="100" y="0"/>
                  </a:moveTo>
                  <a:cubicBezTo>
                    <a:pt x="100" y="29"/>
                    <a:pt x="100" y="29"/>
                    <a:pt x="100" y="29"/>
                  </a:cubicBezTo>
                  <a:cubicBezTo>
                    <a:pt x="87" y="35"/>
                    <a:pt x="73" y="38"/>
                    <a:pt x="59" y="38"/>
                  </a:cubicBezTo>
                  <a:cubicBezTo>
                    <a:pt x="41" y="38"/>
                    <a:pt x="41" y="38"/>
                    <a:pt x="41" y="38"/>
                  </a:cubicBezTo>
                  <a:cubicBezTo>
                    <a:pt x="26" y="38"/>
                    <a:pt x="12" y="35"/>
                    <a:pt x="0" y="29"/>
                  </a:cubicBezTo>
                  <a:cubicBezTo>
                    <a:pt x="0" y="0"/>
                    <a:pt x="0" y="0"/>
                    <a:pt x="0" y="0"/>
                  </a:cubicBezTo>
                  <a:lnTo>
                    <a:pt x="10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3" name="Freeform 30">
              <a:extLst>
                <a:ext uri="{FF2B5EF4-FFF2-40B4-BE49-F238E27FC236}">
                  <a16:creationId xmlns:a16="http://schemas.microsoft.com/office/drawing/2014/main" id="{16B43AE3-A77E-4F00-A604-A9324EC7C8F1}"/>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4" name="Freeform 31">
              <a:extLst>
                <a:ext uri="{FF2B5EF4-FFF2-40B4-BE49-F238E27FC236}">
                  <a16:creationId xmlns:a16="http://schemas.microsoft.com/office/drawing/2014/main" id="{18310507-46B1-4DE7-B0C9-46E817CC8F70}"/>
                </a:ext>
              </a:extLst>
            </p:cNvPr>
            <p:cNvSpPr>
              <a:spLocks/>
            </p:cNvSpPr>
            <p:nvPr/>
          </p:nvSpPr>
          <p:spPr bwMode="auto">
            <a:xfrm>
              <a:off x="3463664" y="2983853"/>
              <a:ext cx="619476" cy="691938"/>
            </a:xfrm>
            <a:custGeom>
              <a:avLst/>
              <a:gdLst>
                <a:gd name="T0" fmla="*/ 109 w 210"/>
                <a:gd name="T1" fmla="*/ 234 h 234"/>
                <a:gd name="T2" fmla="*/ 101 w 210"/>
                <a:gd name="T3" fmla="*/ 234 h 234"/>
                <a:gd name="T4" fmla="*/ 0 w 210"/>
                <a:gd name="T5" fmla="*/ 132 h 234"/>
                <a:gd name="T6" fmla="*/ 0 w 210"/>
                <a:gd name="T7" fmla="*/ 58 h 234"/>
                <a:gd name="T8" fmla="*/ 58 w 210"/>
                <a:gd name="T9" fmla="*/ 0 h 234"/>
                <a:gd name="T10" fmla="*/ 157 w 210"/>
                <a:gd name="T11" fmla="*/ 0 h 234"/>
                <a:gd name="T12" fmla="*/ 210 w 210"/>
                <a:gd name="T13" fmla="*/ 53 h 234"/>
                <a:gd name="T14" fmla="*/ 210 w 210"/>
                <a:gd name="T15" fmla="*/ 132 h 234"/>
                <a:gd name="T16" fmla="*/ 109 w 210"/>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7" y="0"/>
                    <a:pt x="157" y="0"/>
                    <a:pt x="157" y="0"/>
                  </a:cubicBezTo>
                  <a:cubicBezTo>
                    <a:pt x="187" y="0"/>
                    <a:pt x="210" y="24"/>
                    <a:pt x="210" y="53"/>
                  </a:cubicBezTo>
                  <a:cubicBezTo>
                    <a:pt x="210" y="132"/>
                    <a:pt x="210" y="132"/>
                    <a:pt x="210" y="132"/>
                  </a:cubicBezTo>
                  <a:cubicBezTo>
                    <a:pt x="210" y="188"/>
                    <a:pt x="165" y="234"/>
                    <a:pt x="109" y="234"/>
                  </a:cubicBezTo>
                  <a:close/>
                </a:path>
              </a:pathLst>
            </a:custGeom>
            <a:solidFill>
              <a:srgbClr val="999A98"/>
            </a:solidFill>
            <a:ln w="1905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5" name="Freeform 32">
              <a:extLst>
                <a:ext uri="{FF2B5EF4-FFF2-40B4-BE49-F238E27FC236}">
                  <a16:creationId xmlns:a16="http://schemas.microsoft.com/office/drawing/2014/main" id="{7AE90531-B9D6-4F95-97CE-50103023D467}"/>
                </a:ext>
              </a:extLst>
            </p:cNvPr>
            <p:cNvSpPr>
              <a:spLocks/>
            </p:cNvSpPr>
            <p:nvPr/>
          </p:nvSpPr>
          <p:spPr bwMode="auto">
            <a:xfrm>
              <a:off x="3463664" y="2983853"/>
              <a:ext cx="619476" cy="691938"/>
            </a:xfrm>
            <a:custGeom>
              <a:avLst/>
              <a:gdLst>
                <a:gd name="T0" fmla="*/ 109 w 210"/>
                <a:gd name="T1" fmla="*/ 234 h 234"/>
                <a:gd name="T2" fmla="*/ 101 w 210"/>
                <a:gd name="T3" fmla="*/ 234 h 234"/>
                <a:gd name="T4" fmla="*/ 0 w 210"/>
                <a:gd name="T5" fmla="*/ 132 h 234"/>
                <a:gd name="T6" fmla="*/ 0 w 210"/>
                <a:gd name="T7" fmla="*/ 58 h 234"/>
                <a:gd name="T8" fmla="*/ 58 w 210"/>
                <a:gd name="T9" fmla="*/ 0 h 234"/>
                <a:gd name="T10" fmla="*/ 157 w 210"/>
                <a:gd name="T11" fmla="*/ 0 h 234"/>
                <a:gd name="T12" fmla="*/ 210 w 210"/>
                <a:gd name="T13" fmla="*/ 53 h 234"/>
                <a:gd name="T14" fmla="*/ 210 w 210"/>
                <a:gd name="T15" fmla="*/ 132 h 234"/>
                <a:gd name="T16" fmla="*/ 109 w 210"/>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7" y="0"/>
                    <a:pt x="157" y="0"/>
                    <a:pt x="157" y="0"/>
                  </a:cubicBezTo>
                  <a:cubicBezTo>
                    <a:pt x="187" y="0"/>
                    <a:pt x="210" y="24"/>
                    <a:pt x="210" y="53"/>
                  </a:cubicBezTo>
                  <a:cubicBezTo>
                    <a:pt x="210" y="132"/>
                    <a:pt x="210" y="132"/>
                    <a:pt x="210" y="132"/>
                  </a:cubicBezTo>
                  <a:cubicBezTo>
                    <a:pt x="210" y="188"/>
                    <a:pt x="165" y="234"/>
                    <a:pt x="109" y="234"/>
                  </a:cubicBezTo>
                  <a:close/>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6" name="Freeform 34">
              <a:extLst>
                <a:ext uri="{FF2B5EF4-FFF2-40B4-BE49-F238E27FC236}">
                  <a16:creationId xmlns:a16="http://schemas.microsoft.com/office/drawing/2014/main" id="{58E7BDF7-974D-45CF-909A-2E6DAAF8BE30}"/>
                </a:ext>
              </a:extLst>
            </p:cNvPr>
            <p:cNvSpPr>
              <a:spLocks/>
            </p:cNvSpPr>
            <p:nvPr/>
          </p:nvSpPr>
          <p:spPr bwMode="auto">
            <a:xfrm>
              <a:off x="3764877" y="3258071"/>
              <a:ext cx="46888" cy="154869"/>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7"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7" name="Freeform 35">
              <a:extLst>
                <a:ext uri="{FF2B5EF4-FFF2-40B4-BE49-F238E27FC236}">
                  <a16:creationId xmlns:a16="http://schemas.microsoft.com/office/drawing/2014/main" id="{40AFD77E-D300-4BCD-8F70-BA361E4249F6}"/>
                </a:ext>
              </a:extLst>
            </p:cNvPr>
            <p:cNvSpPr>
              <a:spLocks/>
            </p:cNvSpPr>
            <p:nvPr/>
          </p:nvSpPr>
          <p:spPr bwMode="auto">
            <a:xfrm>
              <a:off x="3844443" y="3164297"/>
              <a:ext cx="161973" cy="19892"/>
            </a:xfrm>
            <a:custGeom>
              <a:avLst/>
              <a:gdLst>
                <a:gd name="T0" fmla="*/ 52 w 55"/>
                <a:gd name="T1" fmla="*/ 7 h 7"/>
                <a:gd name="T2" fmla="*/ 4 w 55"/>
                <a:gd name="T3" fmla="*/ 7 h 7"/>
                <a:gd name="T4" fmla="*/ 0 w 55"/>
                <a:gd name="T5" fmla="*/ 4 h 7"/>
                <a:gd name="T6" fmla="*/ 0 w 55"/>
                <a:gd name="T7" fmla="*/ 4 h 7"/>
                <a:gd name="T8" fmla="*/ 4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4" y="7"/>
                    <a:pt x="4" y="7"/>
                    <a:pt x="4" y="7"/>
                  </a:cubicBezTo>
                  <a:cubicBezTo>
                    <a:pt x="2" y="7"/>
                    <a:pt x="0" y="6"/>
                    <a:pt x="0" y="4"/>
                  </a:cubicBezTo>
                  <a:cubicBezTo>
                    <a:pt x="0" y="4"/>
                    <a:pt x="0" y="4"/>
                    <a:pt x="0" y="4"/>
                  </a:cubicBezTo>
                  <a:cubicBezTo>
                    <a:pt x="0" y="2"/>
                    <a:pt x="2" y="0"/>
                    <a:pt x="4" y="0"/>
                  </a:cubicBezTo>
                  <a:cubicBezTo>
                    <a:pt x="52" y="0"/>
                    <a:pt x="52" y="0"/>
                    <a:pt x="52" y="0"/>
                  </a:cubicBezTo>
                  <a:cubicBezTo>
                    <a:pt x="54" y="0"/>
                    <a:pt x="55" y="2"/>
                    <a:pt x="55" y="4"/>
                  </a:cubicBezTo>
                  <a:cubicBezTo>
                    <a:pt x="55" y="4"/>
                    <a:pt x="55" y="4"/>
                    <a:pt x="55" y="4"/>
                  </a:cubicBezTo>
                  <a:cubicBezTo>
                    <a:pt x="55" y="6"/>
                    <a:pt x="54" y="7"/>
                    <a:pt x="52" y="7"/>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8" name="Freeform 36">
              <a:extLst>
                <a:ext uri="{FF2B5EF4-FFF2-40B4-BE49-F238E27FC236}">
                  <a16:creationId xmlns:a16="http://schemas.microsoft.com/office/drawing/2014/main" id="{C176E70C-29C5-49E8-AB26-1B9980E1530C}"/>
                </a:ext>
              </a:extLst>
            </p:cNvPr>
            <p:cNvSpPr>
              <a:spLocks/>
            </p:cNvSpPr>
            <p:nvPr/>
          </p:nvSpPr>
          <p:spPr bwMode="auto">
            <a:xfrm>
              <a:off x="3844443" y="3164297"/>
              <a:ext cx="161973" cy="19892"/>
            </a:xfrm>
            <a:custGeom>
              <a:avLst/>
              <a:gdLst>
                <a:gd name="T0" fmla="*/ 52 w 55"/>
                <a:gd name="T1" fmla="*/ 7 h 7"/>
                <a:gd name="T2" fmla="*/ 4 w 55"/>
                <a:gd name="T3" fmla="*/ 7 h 7"/>
                <a:gd name="T4" fmla="*/ 0 w 55"/>
                <a:gd name="T5" fmla="*/ 4 h 7"/>
                <a:gd name="T6" fmla="*/ 0 w 55"/>
                <a:gd name="T7" fmla="*/ 4 h 7"/>
                <a:gd name="T8" fmla="*/ 4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4" y="7"/>
                    <a:pt x="4" y="7"/>
                    <a:pt x="4" y="7"/>
                  </a:cubicBezTo>
                  <a:cubicBezTo>
                    <a:pt x="2" y="7"/>
                    <a:pt x="0" y="6"/>
                    <a:pt x="0" y="4"/>
                  </a:cubicBezTo>
                  <a:cubicBezTo>
                    <a:pt x="0" y="4"/>
                    <a:pt x="0" y="4"/>
                    <a:pt x="0" y="4"/>
                  </a:cubicBezTo>
                  <a:cubicBezTo>
                    <a:pt x="0" y="2"/>
                    <a:pt x="2" y="0"/>
                    <a:pt x="4" y="0"/>
                  </a:cubicBezTo>
                  <a:cubicBezTo>
                    <a:pt x="52" y="0"/>
                    <a:pt x="52" y="0"/>
                    <a:pt x="52" y="0"/>
                  </a:cubicBezTo>
                  <a:cubicBezTo>
                    <a:pt x="54" y="0"/>
                    <a:pt x="55" y="2"/>
                    <a:pt x="55" y="4"/>
                  </a:cubicBezTo>
                  <a:cubicBezTo>
                    <a:pt x="55" y="4"/>
                    <a:pt x="55" y="4"/>
                    <a:pt x="55" y="4"/>
                  </a:cubicBezTo>
                  <a:cubicBezTo>
                    <a:pt x="55" y="6"/>
                    <a:pt x="54" y="7"/>
                    <a:pt x="52" y="7"/>
                  </a:cubicBezTo>
                  <a:close/>
                </a:path>
              </a:pathLst>
            </a:custGeom>
            <a:solidFill>
              <a:schemeClr val="tx1"/>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9" name="Freeform 38">
              <a:extLst>
                <a:ext uri="{FF2B5EF4-FFF2-40B4-BE49-F238E27FC236}">
                  <a16:creationId xmlns:a16="http://schemas.microsoft.com/office/drawing/2014/main" id="{0627D7FA-80FC-4EC1-9E17-972FCA15942C}"/>
                </a:ext>
              </a:extLst>
            </p:cNvPr>
            <p:cNvSpPr>
              <a:spLocks/>
            </p:cNvSpPr>
            <p:nvPr/>
          </p:nvSpPr>
          <p:spPr bwMode="auto">
            <a:xfrm>
              <a:off x="3546071" y="3164297"/>
              <a:ext cx="163393" cy="19892"/>
            </a:xfrm>
            <a:custGeom>
              <a:avLst/>
              <a:gdLst>
                <a:gd name="T0" fmla="*/ 52 w 55"/>
                <a:gd name="T1" fmla="*/ 7 h 7"/>
                <a:gd name="T2" fmla="*/ 3 w 55"/>
                <a:gd name="T3" fmla="*/ 7 h 7"/>
                <a:gd name="T4" fmla="*/ 0 w 55"/>
                <a:gd name="T5" fmla="*/ 4 h 7"/>
                <a:gd name="T6" fmla="*/ 0 w 55"/>
                <a:gd name="T7" fmla="*/ 4 h 7"/>
                <a:gd name="T8" fmla="*/ 3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1" y="7"/>
                    <a:pt x="0" y="6"/>
                    <a:pt x="0" y="4"/>
                  </a:cubicBezTo>
                  <a:cubicBezTo>
                    <a:pt x="0" y="4"/>
                    <a:pt x="0" y="4"/>
                    <a:pt x="0" y="4"/>
                  </a:cubicBezTo>
                  <a:cubicBezTo>
                    <a:pt x="0" y="2"/>
                    <a:pt x="1" y="0"/>
                    <a:pt x="3" y="0"/>
                  </a:cubicBezTo>
                  <a:cubicBezTo>
                    <a:pt x="52" y="0"/>
                    <a:pt x="52" y="0"/>
                    <a:pt x="52" y="0"/>
                  </a:cubicBezTo>
                  <a:cubicBezTo>
                    <a:pt x="53" y="0"/>
                    <a:pt x="55" y="2"/>
                    <a:pt x="55" y="4"/>
                  </a:cubicBezTo>
                  <a:cubicBezTo>
                    <a:pt x="55" y="4"/>
                    <a:pt x="55" y="4"/>
                    <a:pt x="55" y="4"/>
                  </a:cubicBezTo>
                  <a:cubicBezTo>
                    <a:pt x="55" y="6"/>
                    <a:pt x="53" y="7"/>
                    <a:pt x="52" y="7"/>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0" name="Freeform 39">
              <a:extLst>
                <a:ext uri="{FF2B5EF4-FFF2-40B4-BE49-F238E27FC236}">
                  <a16:creationId xmlns:a16="http://schemas.microsoft.com/office/drawing/2014/main" id="{E08F9B68-E12B-498A-894A-D079172A227D}"/>
                </a:ext>
              </a:extLst>
            </p:cNvPr>
            <p:cNvSpPr>
              <a:spLocks/>
            </p:cNvSpPr>
            <p:nvPr/>
          </p:nvSpPr>
          <p:spPr bwMode="auto">
            <a:xfrm>
              <a:off x="3546071" y="3164297"/>
              <a:ext cx="163393" cy="19892"/>
            </a:xfrm>
            <a:custGeom>
              <a:avLst/>
              <a:gdLst>
                <a:gd name="T0" fmla="*/ 52 w 55"/>
                <a:gd name="T1" fmla="*/ 7 h 7"/>
                <a:gd name="T2" fmla="*/ 3 w 55"/>
                <a:gd name="T3" fmla="*/ 7 h 7"/>
                <a:gd name="T4" fmla="*/ 0 w 55"/>
                <a:gd name="T5" fmla="*/ 4 h 7"/>
                <a:gd name="T6" fmla="*/ 0 w 55"/>
                <a:gd name="T7" fmla="*/ 4 h 7"/>
                <a:gd name="T8" fmla="*/ 3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1" y="7"/>
                    <a:pt x="0" y="6"/>
                    <a:pt x="0" y="4"/>
                  </a:cubicBezTo>
                  <a:cubicBezTo>
                    <a:pt x="0" y="4"/>
                    <a:pt x="0" y="4"/>
                    <a:pt x="0" y="4"/>
                  </a:cubicBezTo>
                  <a:cubicBezTo>
                    <a:pt x="0" y="2"/>
                    <a:pt x="1" y="0"/>
                    <a:pt x="3" y="0"/>
                  </a:cubicBezTo>
                  <a:cubicBezTo>
                    <a:pt x="52" y="0"/>
                    <a:pt x="52" y="0"/>
                    <a:pt x="52" y="0"/>
                  </a:cubicBezTo>
                  <a:cubicBezTo>
                    <a:pt x="53" y="0"/>
                    <a:pt x="55" y="2"/>
                    <a:pt x="55" y="4"/>
                  </a:cubicBezTo>
                  <a:cubicBezTo>
                    <a:pt x="55" y="4"/>
                    <a:pt x="55" y="4"/>
                    <a:pt x="55" y="4"/>
                  </a:cubicBezTo>
                  <a:cubicBezTo>
                    <a:pt x="55" y="6"/>
                    <a:pt x="53" y="7"/>
                    <a:pt x="52" y="7"/>
                  </a:cubicBezTo>
                  <a:close/>
                </a:path>
              </a:pathLst>
            </a:custGeom>
            <a:solidFill>
              <a:schemeClr val="tx1"/>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1" name="Freeform 41">
              <a:extLst>
                <a:ext uri="{FF2B5EF4-FFF2-40B4-BE49-F238E27FC236}">
                  <a16:creationId xmlns:a16="http://schemas.microsoft.com/office/drawing/2014/main" id="{9D592D0E-6259-4C13-A31B-3888AF20D2B8}"/>
                </a:ext>
              </a:extLst>
            </p:cNvPr>
            <p:cNvSpPr>
              <a:spLocks/>
            </p:cNvSpPr>
            <p:nvPr/>
          </p:nvSpPr>
          <p:spPr bwMode="auto">
            <a:xfrm>
              <a:off x="3699519" y="3478297"/>
              <a:ext cx="147765" cy="85249"/>
            </a:xfrm>
            <a:custGeom>
              <a:avLst/>
              <a:gdLst>
                <a:gd name="T0" fmla="*/ 26 w 50"/>
                <a:gd name="T1" fmla="*/ 29 h 29"/>
                <a:gd name="T2" fmla="*/ 24 w 50"/>
                <a:gd name="T3" fmla="*/ 29 h 29"/>
                <a:gd name="T4" fmla="*/ 0 w 50"/>
                <a:gd name="T5" fmla="*/ 5 h 29"/>
                <a:gd name="T6" fmla="*/ 0 w 50"/>
                <a:gd name="T7" fmla="*/ 0 h 29"/>
                <a:gd name="T8" fmla="*/ 50 w 50"/>
                <a:gd name="T9" fmla="*/ 0 h 29"/>
                <a:gd name="T10" fmla="*/ 50 w 50"/>
                <a:gd name="T11" fmla="*/ 5 h 29"/>
                <a:gd name="T12" fmla="*/ 26 w 5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0" h="29">
                  <a:moveTo>
                    <a:pt x="26" y="29"/>
                  </a:moveTo>
                  <a:cubicBezTo>
                    <a:pt x="24" y="29"/>
                    <a:pt x="24" y="29"/>
                    <a:pt x="24" y="29"/>
                  </a:cubicBezTo>
                  <a:cubicBezTo>
                    <a:pt x="11" y="29"/>
                    <a:pt x="0" y="18"/>
                    <a:pt x="0" y="5"/>
                  </a:cubicBezTo>
                  <a:cubicBezTo>
                    <a:pt x="0" y="0"/>
                    <a:pt x="0" y="0"/>
                    <a:pt x="0" y="0"/>
                  </a:cubicBezTo>
                  <a:cubicBezTo>
                    <a:pt x="50" y="0"/>
                    <a:pt x="50" y="0"/>
                    <a:pt x="50" y="0"/>
                  </a:cubicBezTo>
                  <a:cubicBezTo>
                    <a:pt x="50" y="5"/>
                    <a:pt x="50" y="5"/>
                    <a:pt x="50" y="5"/>
                  </a:cubicBezTo>
                  <a:cubicBezTo>
                    <a:pt x="50" y="18"/>
                    <a:pt x="39" y="29"/>
                    <a:pt x="26" y="29"/>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2" name="Freeform 43">
              <a:extLst>
                <a:ext uri="{FF2B5EF4-FFF2-40B4-BE49-F238E27FC236}">
                  <a16:creationId xmlns:a16="http://schemas.microsoft.com/office/drawing/2014/main" id="{0915254A-47B2-4EAB-A473-E982792BF75E}"/>
                </a:ext>
              </a:extLst>
            </p:cNvPr>
            <p:cNvSpPr>
              <a:spLocks/>
            </p:cNvSpPr>
            <p:nvPr/>
          </p:nvSpPr>
          <p:spPr bwMode="auto">
            <a:xfrm>
              <a:off x="3567384" y="3678632"/>
              <a:ext cx="208860" cy="264272"/>
            </a:xfrm>
            <a:custGeom>
              <a:avLst/>
              <a:gdLst>
                <a:gd name="T0" fmla="*/ 4 w 147"/>
                <a:gd name="T1" fmla="*/ 0 h 186"/>
                <a:gd name="T2" fmla="*/ 147 w 147"/>
                <a:gd name="T3" fmla="*/ 136 h 186"/>
                <a:gd name="T4" fmla="*/ 50 w 147"/>
                <a:gd name="T5" fmla="*/ 186 h 186"/>
                <a:gd name="T6" fmla="*/ 0 w 147"/>
                <a:gd name="T7" fmla="*/ 30 h 186"/>
                <a:gd name="T8" fmla="*/ 0 w 147"/>
                <a:gd name="T9" fmla="*/ 7 h 186"/>
              </a:gdLst>
              <a:ahLst/>
              <a:cxnLst>
                <a:cxn ang="0">
                  <a:pos x="T0" y="T1"/>
                </a:cxn>
                <a:cxn ang="0">
                  <a:pos x="T2" y="T3"/>
                </a:cxn>
                <a:cxn ang="0">
                  <a:pos x="T4" y="T5"/>
                </a:cxn>
                <a:cxn ang="0">
                  <a:pos x="T6" y="T7"/>
                </a:cxn>
                <a:cxn ang="0">
                  <a:pos x="T8" y="T9"/>
                </a:cxn>
              </a:cxnLst>
              <a:rect l="0" t="0" r="r" b="b"/>
              <a:pathLst>
                <a:path w="147" h="186">
                  <a:moveTo>
                    <a:pt x="4" y="0"/>
                  </a:moveTo>
                  <a:lnTo>
                    <a:pt x="147" y="136"/>
                  </a:lnTo>
                  <a:lnTo>
                    <a:pt x="50" y="186"/>
                  </a:lnTo>
                  <a:lnTo>
                    <a:pt x="0" y="30"/>
                  </a:lnTo>
                  <a:lnTo>
                    <a:pt x="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3" name="Freeform 44">
              <a:extLst>
                <a:ext uri="{FF2B5EF4-FFF2-40B4-BE49-F238E27FC236}">
                  <a16:creationId xmlns:a16="http://schemas.microsoft.com/office/drawing/2014/main" id="{491F2B56-B54B-4D28-A822-4FF08F614ABC}"/>
                </a:ext>
              </a:extLst>
            </p:cNvPr>
            <p:cNvSpPr>
              <a:spLocks/>
            </p:cNvSpPr>
            <p:nvPr/>
          </p:nvSpPr>
          <p:spPr bwMode="auto">
            <a:xfrm>
              <a:off x="3567384" y="3678632"/>
              <a:ext cx="208860" cy="264272"/>
            </a:xfrm>
            <a:custGeom>
              <a:avLst/>
              <a:gdLst>
                <a:gd name="T0" fmla="*/ 4 w 147"/>
                <a:gd name="T1" fmla="*/ 0 h 186"/>
                <a:gd name="T2" fmla="*/ 147 w 147"/>
                <a:gd name="T3" fmla="*/ 136 h 186"/>
                <a:gd name="T4" fmla="*/ 50 w 147"/>
                <a:gd name="T5" fmla="*/ 186 h 186"/>
                <a:gd name="T6" fmla="*/ 0 w 147"/>
                <a:gd name="T7" fmla="*/ 30 h 186"/>
                <a:gd name="T8" fmla="*/ 0 w 147"/>
                <a:gd name="T9" fmla="*/ 7 h 186"/>
              </a:gdLst>
              <a:ahLst/>
              <a:cxnLst>
                <a:cxn ang="0">
                  <a:pos x="T0" y="T1"/>
                </a:cxn>
                <a:cxn ang="0">
                  <a:pos x="T2" y="T3"/>
                </a:cxn>
                <a:cxn ang="0">
                  <a:pos x="T4" y="T5"/>
                </a:cxn>
                <a:cxn ang="0">
                  <a:pos x="T6" y="T7"/>
                </a:cxn>
                <a:cxn ang="0">
                  <a:pos x="T8" y="T9"/>
                </a:cxn>
              </a:cxnLst>
              <a:rect l="0" t="0" r="r" b="b"/>
              <a:pathLst>
                <a:path w="147" h="186">
                  <a:moveTo>
                    <a:pt x="4" y="0"/>
                  </a:moveTo>
                  <a:lnTo>
                    <a:pt x="147" y="136"/>
                  </a:lnTo>
                  <a:lnTo>
                    <a:pt x="50" y="186"/>
                  </a:lnTo>
                  <a:lnTo>
                    <a:pt x="0" y="30"/>
                  </a:lnTo>
                  <a:lnTo>
                    <a:pt x="0" y="7"/>
                  </a:lnTo>
                </a:path>
              </a:pathLst>
            </a:custGeom>
            <a:solidFill>
              <a:schemeClr val="tx1">
                <a:lumMod val="95000"/>
              </a:schemeClr>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4" name="Freeform 45">
              <a:extLst>
                <a:ext uri="{FF2B5EF4-FFF2-40B4-BE49-F238E27FC236}">
                  <a16:creationId xmlns:a16="http://schemas.microsoft.com/office/drawing/2014/main" id="{5C0EE2C6-4C3D-4E8B-8200-8A181C0080E9}"/>
                </a:ext>
              </a:extLst>
            </p:cNvPr>
            <p:cNvSpPr>
              <a:spLocks/>
            </p:cNvSpPr>
            <p:nvPr/>
          </p:nvSpPr>
          <p:spPr bwMode="auto">
            <a:xfrm>
              <a:off x="3921166" y="3675791"/>
              <a:ext cx="59674" cy="45466"/>
            </a:xfrm>
            <a:custGeom>
              <a:avLst/>
              <a:gdLst>
                <a:gd name="T0" fmla="*/ 0 w 20"/>
                <a:gd name="T1" fmla="*/ 15 h 15"/>
                <a:gd name="T2" fmla="*/ 20 w 20"/>
                <a:gd name="T3" fmla="*/ 15 h 15"/>
                <a:gd name="T4" fmla="*/ 20 w 20"/>
                <a:gd name="T5" fmla="*/ 6 h 15"/>
                <a:gd name="T6" fmla="*/ 14 w 20"/>
                <a:gd name="T7" fmla="*/ 0 h 15"/>
                <a:gd name="T8" fmla="*/ 0 w 20"/>
                <a:gd name="T9" fmla="*/ 0 h 15"/>
                <a:gd name="T10" fmla="*/ 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0" y="15"/>
                  </a:moveTo>
                  <a:cubicBezTo>
                    <a:pt x="20" y="15"/>
                    <a:pt x="20" y="15"/>
                    <a:pt x="20" y="15"/>
                  </a:cubicBezTo>
                  <a:cubicBezTo>
                    <a:pt x="20" y="6"/>
                    <a:pt x="20" y="6"/>
                    <a:pt x="20" y="6"/>
                  </a:cubicBezTo>
                  <a:cubicBezTo>
                    <a:pt x="20" y="3"/>
                    <a:pt x="17" y="0"/>
                    <a:pt x="14" y="0"/>
                  </a:cubicBezTo>
                  <a:cubicBezTo>
                    <a:pt x="0" y="0"/>
                    <a:pt x="0" y="0"/>
                    <a:pt x="0" y="0"/>
                  </a:cubicBezTo>
                  <a:lnTo>
                    <a:pt x="0" y="15"/>
                  </a:lnTo>
                  <a:close/>
                </a:path>
              </a:pathLst>
            </a:custGeom>
            <a:solidFill>
              <a:srgbClr val="F7F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5" name="Freeform 46">
              <a:extLst>
                <a:ext uri="{FF2B5EF4-FFF2-40B4-BE49-F238E27FC236}">
                  <a16:creationId xmlns:a16="http://schemas.microsoft.com/office/drawing/2014/main" id="{00488A90-8098-423B-ACA5-9A69EFB3ACD2}"/>
                </a:ext>
              </a:extLst>
            </p:cNvPr>
            <p:cNvSpPr>
              <a:spLocks/>
            </p:cNvSpPr>
            <p:nvPr/>
          </p:nvSpPr>
          <p:spPr bwMode="auto">
            <a:xfrm>
              <a:off x="3921166" y="3675791"/>
              <a:ext cx="59674" cy="45466"/>
            </a:xfrm>
            <a:custGeom>
              <a:avLst/>
              <a:gdLst>
                <a:gd name="T0" fmla="*/ 0 w 20"/>
                <a:gd name="T1" fmla="*/ 15 h 15"/>
                <a:gd name="T2" fmla="*/ 20 w 20"/>
                <a:gd name="T3" fmla="*/ 15 h 15"/>
                <a:gd name="T4" fmla="*/ 20 w 20"/>
                <a:gd name="T5" fmla="*/ 6 h 15"/>
                <a:gd name="T6" fmla="*/ 14 w 20"/>
                <a:gd name="T7" fmla="*/ 0 h 15"/>
                <a:gd name="T8" fmla="*/ 0 w 20"/>
                <a:gd name="T9" fmla="*/ 0 h 15"/>
                <a:gd name="T10" fmla="*/ 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0" y="15"/>
                  </a:moveTo>
                  <a:cubicBezTo>
                    <a:pt x="20" y="15"/>
                    <a:pt x="20" y="15"/>
                    <a:pt x="20" y="15"/>
                  </a:cubicBezTo>
                  <a:cubicBezTo>
                    <a:pt x="20" y="6"/>
                    <a:pt x="20" y="6"/>
                    <a:pt x="20" y="6"/>
                  </a:cubicBezTo>
                  <a:cubicBezTo>
                    <a:pt x="20" y="3"/>
                    <a:pt x="17" y="0"/>
                    <a:pt x="14" y="0"/>
                  </a:cubicBezTo>
                  <a:cubicBezTo>
                    <a:pt x="0" y="0"/>
                    <a:pt x="0" y="0"/>
                    <a:pt x="0" y="0"/>
                  </a:cubicBezTo>
                  <a:lnTo>
                    <a:pt x="0" y="15"/>
                  </a:lnTo>
                  <a:close/>
                </a:path>
              </a:pathLst>
            </a:custGeom>
            <a:solidFill>
              <a:schemeClr val="tx1">
                <a:lumMod val="95000"/>
              </a:schemeClr>
            </a:solidFill>
            <a:ln w="254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6" name="Freeform 48">
              <a:extLst>
                <a:ext uri="{FF2B5EF4-FFF2-40B4-BE49-F238E27FC236}">
                  <a16:creationId xmlns:a16="http://schemas.microsoft.com/office/drawing/2014/main" id="{953C9A03-79CC-4F50-BC99-D7C41D592287}"/>
                </a:ext>
              </a:extLst>
            </p:cNvPr>
            <p:cNvSpPr>
              <a:spLocks/>
            </p:cNvSpPr>
            <p:nvPr/>
          </p:nvSpPr>
          <p:spPr bwMode="auto">
            <a:xfrm>
              <a:off x="3770560" y="3678632"/>
              <a:ext cx="210281" cy="269955"/>
            </a:xfrm>
            <a:custGeom>
              <a:avLst/>
              <a:gdLst>
                <a:gd name="T0" fmla="*/ 144 w 148"/>
                <a:gd name="T1" fmla="*/ 0 h 190"/>
                <a:gd name="T2" fmla="*/ 0 w 148"/>
                <a:gd name="T3" fmla="*/ 136 h 190"/>
                <a:gd name="T4" fmla="*/ 94 w 148"/>
                <a:gd name="T5" fmla="*/ 190 h 190"/>
                <a:gd name="T6" fmla="*/ 148 w 148"/>
                <a:gd name="T7" fmla="*/ 30 h 190"/>
                <a:gd name="T8" fmla="*/ 148 w 148"/>
                <a:gd name="T9" fmla="*/ 7 h 190"/>
              </a:gdLst>
              <a:ahLst/>
              <a:cxnLst>
                <a:cxn ang="0">
                  <a:pos x="T0" y="T1"/>
                </a:cxn>
                <a:cxn ang="0">
                  <a:pos x="T2" y="T3"/>
                </a:cxn>
                <a:cxn ang="0">
                  <a:pos x="T4" y="T5"/>
                </a:cxn>
                <a:cxn ang="0">
                  <a:pos x="T6" y="T7"/>
                </a:cxn>
                <a:cxn ang="0">
                  <a:pos x="T8" y="T9"/>
                </a:cxn>
              </a:cxnLst>
              <a:rect l="0" t="0" r="r" b="b"/>
              <a:pathLst>
                <a:path w="148" h="190">
                  <a:moveTo>
                    <a:pt x="144" y="0"/>
                  </a:moveTo>
                  <a:lnTo>
                    <a:pt x="0" y="136"/>
                  </a:lnTo>
                  <a:lnTo>
                    <a:pt x="94" y="190"/>
                  </a:lnTo>
                  <a:lnTo>
                    <a:pt x="148" y="30"/>
                  </a:lnTo>
                  <a:lnTo>
                    <a:pt x="148"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7" name="Freeform 49">
              <a:extLst>
                <a:ext uri="{FF2B5EF4-FFF2-40B4-BE49-F238E27FC236}">
                  <a16:creationId xmlns:a16="http://schemas.microsoft.com/office/drawing/2014/main" id="{273FBB86-BF1A-41A2-9AB2-0BCEC0D7E515}"/>
                </a:ext>
              </a:extLst>
            </p:cNvPr>
            <p:cNvSpPr>
              <a:spLocks/>
            </p:cNvSpPr>
            <p:nvPr/>
          </p:nvSpPr>
          <p:spPr bwMode="auto">
            <a:xfrm>
              <a:off x="3770699" y="3689209"/>
              <a:ext cx="210281" cy="269955"/>
            </a:xfrm>
            <a:custGeom>
              <a:avLst/>
              <a:gdLst>
                <a:gd name="T0" fmla="*/ 144 w 148"/>
                <a:gd name="T1" fmla="*/ 0 h 190"/>
                <a:gd name="T2" fmla="*/ 0 w 148"/>
                <a:gd name="T3" fmla="*/ 136 h 190"/>
                <a:gd name="T4" fmla="*/ 94 w 148"/>
                <a:gd name="T5" fmla="*/ 190 h 190"/>
                <a:gd name="T6" fmla="*/ 148 w 148"/>
                <a:gd name="T7" fmla="*/ 30 h 190"/>
                <a:gd name="T8" fmla="*/ 148 w 148"/>
                <a:gd name="T9" fmla="*/ 7 h 190"/>
              </a:gdLst>
              <a:ahLst/>
              <a:cxnLst>
                <a:cxn ang="0">
                  <a:pos x="T0" y="T1"/>
                </a:cxn>
                <a:cxn ang="0">
                  <a:pos x="T2" y="T3"/>
                </a:cxn>
                <a:cxn ang="0">
                  <a:pos x="T4" y="T5"/>
                </a:cxn>
                <a:cxn ang="0">
                  <a:pos x="T6" y="T7"/>
                </a:cxn>
                <a:cxn ang="0">
                  <a:pos x="T8" y="T9"/>
                </a:cxn>
              </a:cxnLst>
              <a:rect l="0" t="0" r="r" b="b"/>
              <a:pathLst>
                <a:path w="148" h="190">
                  <a:moveTo>
                    <a:pt x="144" y="0"/>
                  </a:moveTo>
                  <a:lnTo>
                    <a:pt x="0" y="136"/>
                  </a:lnTo>
                  <a:lnTo>
                    <a:pt x="94" y="190"/>
                  </a:lnTo>
                  <a:lnTo>
                    <a:pt x="148" y="30"/>
                  </a:lnTo>
                  <a:lnTo>
                    <a:pt x="148" y="7"/>
                  </a:lnTo>
                </a:path>
              </a:pathLst>
            </a:custGeom>
            <a:solidFill>
              <a:schemeClr val="tx1">
                <a:lumMod val="95000"/>
              </a:schemeClr>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8" name="Freeform 50">
              <a:extLst>
                <a:ext uri="{FF2B5EF4-FFF2-40B4-BE49-F238E27FC236}">
                  <a16:creationId xmlns:a16="http://schemas.microsoft.com/office/drawing/2014/main" id="{121FECB8-B113-4AFE-836D-3CC76F564CAD}"/>
                </a:ext>
              </a:extLst>
            </p:cNvPr>
            <p:cNvSpPr>
              <a:spLocks/>
            </p:cNvSpPr>
            <p:nvPr/>
          </p:nvSpPr>
          <p:spPr bwMode="auto">
            <a:xfrm>
              <a:off x="3558858" y="2948333"/>
              <a:ext cx="524281" cy="235856"/>
            </a:xfrm>
            <a:custGeom>
              <a:avLst/>
              <a:gdLst>
                <a:gd name="T0" fmla="*/ 0 w 178"/>
                <a:gd name="T1" fmla="*/ 8 h 80"/>
                <a:gd name="T2" fmla="*/ 113 w 178"/>
                <a:gd name="T3" fmla="*/ 65 h 80"/>
                <a:gd name="T4" fmla="*/ 178 w 178"/>
                <a:gd name="T5" fmla="*/ 25 h 80"/>
                <a:gd name="T6" fmla="*/ 178 w 178"/>
                <a:gd name="T7" fmla="*/ 0 h 80"/>
              </a:gdLst>
              <a:ahLst/>
              <a:cxnLst>
                <a:cxn ang="0">
                  <a:pos x="T0" y="T1"/>
                </a:cxn>
                <a:cxn ang="0">
                  <a:pos x="T2" y="T3"/>
                </a:cxn>
                <a:cxn ang="0">
                  <a:pos x="T4" y="T5"/>
                </a:cxn>
                <a:cxn ang="0">
                  <a:pos x="T6" y="T7"/>
                </a:cxn>
              </a:cxnLst>
              <a:rect l="0" t="0" r="r" b="b"/>
              <a:pathLst>
                <a:path w="178" h="80">
                  <a:moveTo>
                    <a:pt x="0" y="8"/>
                  </a:moveTo>
                  <a:cubicBezTo>
                    <a:pt x="113" y="65"/>
                    <a:pt x="113" y="65"/>
                    <a:pt x="113" y="65"/>
                  </a:cubicBezTo>
                  <a:cubicBezTo>
                    <a:pt x="143" y="80"/>
                    <a:pt x="178" y="58"/>
                    <a:pt x="178" y="25"/>
                  </a:cubicBezTo>
                  <a:cubicBezTo>
                    <a:pt x="178" y="0"/>
                    <a:pt x="178" y="0"/>
                    <a:pt x="178" y="0"/>
                  </a:cubicBezTo>
                </a:path>
              </a:pathLst>
            </a:custGeom>
            <a:solidFill>
              <a:schemeClr val="tx1">
                <a:lumMod val="85000"/>
              </a:schemeClr>
            </a:solidFill>
            <a:ln w="19050">
              <a:solidFill>
                <a:schemeClr val="tx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9" name="Freeform 51">
              <a:extLst>
                <a:ext uri="{FF2B5EF4-FFF2-40B4-BE49-F238E27FC236}">
                  <a16:creationId xmlns:a16="http://schemas.microsoft.com/office/drawing/2014/main" id="{85256EB5-7504-4442-9726-0B43E29600CA}"/>
                </a:ext>
              </a:extLst>
            </p:cNvPr>
            <p:cNvSpPr>
              <a:spLocks/>
            </p:cNvSpPr>
            <p:nvPr/>
          </p:nvSpPr>
          <p:spPr bwMode="auto">
            <a:xfrm>
              <a:off x="3558858" y="2948333"/>
              <a:ext cx="524281" cy="235856"/>
            </a:xfrm>
            <a:custGeom>
              <a:avLst/>
              <a:gdLst>
                <a:gd name="T0" fmla="*/ 0 w 178"/>
                <a:gd name="T1" fmla="*/ 8 h 80"/>
                <a:gd name="T2" fmla="*/ 113 w 178"/>
                <a:gd name="T3" fmla="*/ 65 h 80"/>
                <a:gd name="T4" fmla="*/ 178 w 178"/>
                <a:gd name="T5" fmla="*/ 25 h 80"/>
                <a:gd name="T6" fmla="*/ 178 w 178"/>
                <a:gd name="T7" fmla="*/ 0 h 80"/>
              </a:gdLst>
              <a:ahLst/>
              <a:cxnLst>
                <a:cxn ang="0">
                  <a:pos x="T0" y="T1"/>
                </a:cxn>
                <a:cxn ang="0">
                  <a:pos x="T2" y="T3"/>
                </a:cxn>
                <a:cxn ang="0">
                  <a:pos x="T4" y="T5"/>
                </a:cxn>
                <a:cxn ang="0">
                  <a:pos x="T6" y="T7"/>
                </a:cxn>
              </a:cxnLst>
              <a:rect l="0" t="0" r="r" b="b"/>
              <a:pathLst>
                <a:path w="178" h="80">
                  <a:moveTo>
                    <a:pt x="0" y="8"/>
                  </a:moveTo>
                  <a:cubicBezTo>
                    <a:pt x="113" y="65"/>
                    <a:pt x="113" y="65"/>
                    <a:pt x="113" y="65"/>
                  </a:cubicBezTo>
                  <a:cubicBezTo>
                    <a:pt x="143" y="80"/>
                    <a:pt x="178" y="58"/>
                    <a:pt x="178" y="25"/>
                  </a:cubicBezTo>
                  <a:cubicBezTo>
                    <a:pt x="178" y="0"/>
                    <a:pt x="178" y="0"/>
                    <a:pt x="178" y="0"/>
                  </a:cubicBezTo>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0" name="Oval 52">
              <a:extLst>
                <a:ext uri="{FF2B5EF4-FFF2-40B4-BE49-F238E27FC236}">
                  <a16:creationId xmlns:a16="http://schemas.microsoft.com/office/drawing/2014/main" id="{F298A9F0-A547-4222-A5B2-192A0C054242}"/>
                </a:ext>
              </a:extLst>
            </p:cNvPr>
            <p:cNvSpPr>
              <a:spLocks noChangeArrowheads="1"/>
            </p:cNvSpPr>
            <p:nvPr/>
          </p:nvSpPr>
          <p:spPr bwMode="auto">
            <a:xfrm>
              <a:off x="3591538" y="3219709"/>
              <a:ext cx="76725" cy="80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1" name="Oval 53">
              <a:extLst>
                <a:ext uri="{FF2B5EF4-FFF2-40B4-BE49-F238E27FC236}">
                  <a16:creationId xmlns:a16="http://schemas.microsoft.com/office/drawing/2014/main" id="{5FD40352-D522-40BD-8FCE-60883299CBED}"/>
                </a:ext>
              </a:extLst>
            </p:cNvPr>
            <p:cNvSpPr>
              <a:spLocks noChangeArrowheads="1"/>
            </p:cNvSpPr>
            <p:nvPr/>
          </p:nvSpPr>
          <p:spPr bwMode="auto">
            <a:xfrm>
              <a:off x="3591538" y="3219709"/>
              <a:ext cx="76725" cy="80987"/>
            </a:xfrm>
            <a:prstGeom prst="ellipse">
              <a:avLst/>
            </a:prstGeom>
            <a:solidFill>
              <a:srgbClr val="999A98"/>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2" name="Oval 54">
              <a:extLst>
                <a:ext uri="{FF2B5EF4-FFF2-40B4-BE49-F238E27FC236}">
                  <a16:creationId xmlns:a16="http://schemas.microsoft.com/office/drawing/2014/main" id="{4C126112-6633-44E1-B6A2-5736E30A0946}"/>
                </a:ext>
              </a:extLst>
            </p:cNvPr>
            <p:cNvSpPr>
              <a:spLocks noChangeArrowheads="1"/>
            </p:cNvSpPr>
            <p:nvPr/>
          </p:nvSpPr>
          <p:spPr bwMode="auto">
            <a:xfrm>
              <a:off x="3888487" y="3219709"/>
              <a:ext cx="76725" cy="80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3" name="Oval 55">
              <a:extLst>
                <a:ext uri="{FF2B5EF4-FFF2-40B4-BE49-F238E27FC236}">
                  <a16:creationId xmlns:a16="http://schemas.microsoft.com/office/drawing/2014/main" id="{6B6A2178-F0DC-4FDD-904E-E9101F70838B}"/>
                </a:ext>
              </a:extLst>
            </p:cNvPr>
            <p:cNvSpPr>
              <a:spLocks noChangeArrowheads="1"/>
            </p:cNvSpPr>
            <p:nvPr/>
          </p:nvSpPr>
          <p:spPr bwMode="auto">
            <a:xfrm>
              <a:off x="3888487" y="3219709"/>
              <a:ext cx="76725" cy="80987"/>
            </a:xfrm>
            <a:prstGeom prst="ellipse">
              <a:avLst/>
            </a:prstGeom>
            <a:solidFill>
              <a:srgbClr val="999A98"/>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4" name="Oval 56">
              <a:extLst>
                <a:ext uri="{FF2B5EF4-FFF2-40B4-BE49-F238E27FC236}">
                  <a16:creationId xmlns:a16="http://schemas.microsoft.com/office/drawing/2014/main" id="{60D66381-E9F0-4733-B782-CB69C81B7975}"/>
                </a:ext>
              </a:extLst>
            </p:cNvPr>
            <p:cNvSpPr>
              <a:spLocks noChangeArrowheads="1"/>
            </p:cNvSpPr>
            <p:nvPr/>
          </p:nvSpPr>
          <p:spPr bwMode="auto">
            <a:xfrm>
              <a:off x="3600062" y="3255229"/>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5" name="Oval 57">
              <a:extLst>
                <a:ext uri="{FF2B5EF4-FFF2-40B4-BE49-F238E27FC236}">
                  <a16:creationId xmlns:a16="http://schemas.microsoft.com/office/drawing/2014/main" id="{5ACD8E4A-3BD1-4C66-AAC0-14B96350C3D5}"/>
                </a:ext>
              </a:extLst>
            </p:cNvPr>
            <p:cNvSpPr>
              <a:spLocks noChangeArrowheads="1"/>
            </p:cNvSpPr>
            <p:nvPr/>
          </p:nvSpPr>
          <p:spPr bwMode="auto">
            <a:xfrm>
              <a:off x="3898434" y="3255229"/>
              <a:ext cx="31258"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6" name="Rectangle 58">
              <a:extLst>
                <a:ext uri="{FF2B5EF4-FFF2-40B4-BE49-F238E27FC236}">
                  <a16:creationId xmlns:a16="http://schemas.microsoft.com/office/drawing/2014/main" id="{D111ECE8-442F-4BFF-82D0-918E8AFB5930}"/>
                </a:ext>
              </a:extLst>
            </p:cNvPr>
            <p:cNvSpPr>
              <a:spLocks noChangeArrowheads="1"/>
            </p:cNvSpPr>
            <p:nvPr/>
          </p:nvSpPr>
          <p:spPr bwMode="auto">
            <a:xfrm>
              <a:off x="3271854" y="4781185"/>
              <a:ext cx="1013042" cy="2216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7" name="Rectangle 59">
              <a:extLst>
                <a:ext uri="{FF2B5EF4-FFF2-40B4-BE49-F238E27FC236}">
                  <a16:creationId xmlns:a16="http://schemas.microsoft.com/office/drawing/2014/main" id="{C5E7CDD2-B3F9-4E0C-9DB4-C88682A07D28}"/>
                </a:ext>
              </a:extLst>
            </p:cNvPr>
            <p:cNvSpPr>
              <a:spLocks noChangeArrowheads="1"/>
            </p:cNvSpPr>
            <p:nvPr/>
          </p:nvSpPr>
          <p:spPr bwMode="auto">
            <a:xfrm>
              <a:off x="3271854" y="4781185"/>
              <a:ext cx="1013042" cy="22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8" name="Freeform 60">
              <a:extLst>
                <a:ext uri="{FF2B5EF4-FFF2-40B4-BE49-F238E27FC236}">
                  <a16:creationId xmlns:a16="http://schemas.microsoft.com/office/drawing/2014/main" id="{C9BC6E4E-9E80-4214-99F3-1DD5E3079583}"/>
                </a:ext>
              </a:extLst>
            </p:cNvPr>
            <p:cNvSpPr>
              <a:spLocks/>
            </p:cNvSpPr>
            <p:nvPr/>
          </p:nvSpPr>
          <p:spPr bwMode="auto">
            <a:xfrm>
              <a:off x="3260486" y="4768398"/>
              <a:ext cx="1035775" cy="245801"/>
            </a:xfrm>
            <a:custGeom>
              <a:avLst/>
              <a:gdLst>
                <a:gd name="T0" fmla="*/ 721 w 729"/>
                <a:gd name="T1" fmla="*/ 165 h 173"/>
                <a:gd name="T2" fmla="*/ 721 w 729"/>
                <a:gd name="T3" fmla="*/ 157 h 173"/>
                <a:gd name="T4" fmla="*/ 17 w 729"/>
                <a:gd name="T5" fmla="*/ 157 h 173"/>
                <a:gd name="T6" fmla="*/ 17 w 729"/>
                <a:gd name="T7" fmla="*/ 17 h 173"/>
                <a:gd name="T8" fmla="*/ 712 w 729"/>
                <a:gd name="T9" fmla="*/ 17 h 173"/>
                <a:gd name="T10" fmla="*/ 712 w 729"/>
                <a:gd name="T11" fmla="*/ 165 h 173"/>
                <a:gd name="T12" fmla="*/ 721 w 729"/>
                <a:gd name="T13" fmla="*/ 165 h 173"/>
                <a:gd name="T14" fmla="*/ 721 w 729"/>
                <a:gd name="T15" fmla="*/ 157 h 173"/>
                <a:gd name="T16" fmla="*/ 721 w 729"/>
                <a:gd name="T17" fmla="*/ 165 h 173"/>
                <a:gd name="T18" fmla="*/ 729 w 729"/>
                <a:gd name="T19" fmla="*/ 165 h 173"/>
                <a:gd name="T20" fmla="*/ 729 w 729"/>
                <a:gd name="T21" fmla="*/ 0 h 173"/>
                <a:gd name="T22" fmla="*/ 0 w 729"/>
                <a:gd name="T23" fmla="*/ 0 h 173"/>
                <a:gd name="T24" fmla="*/ 0 w 729"/>
                <a:gd name="T25" fmla="*/ 173 h 173"/>
                <a:gd name="T26" fmla="*/ 729 w 729"/>
                <a:gd name="T27" fmla="*/ 173 h 173"/>
                <a:gd name="T28" fmla="*/ 729 w 729"/>
                <a:gd name="T29" fmla="*/ 165 h 173"/>
                <a:gd name="T30" fmla="*/ 721 w 729"/>
                <a:gd name="T31" fmla="*/ 16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173">
                  <a:moveTo>
                    <a:pt x="721" y="165"/>
                  </a:moveTo>
                  <a:lnTo>
                    <a:pt x="721" y="157"/>
                  </a:lnTo>
                  <a:lnTo>
                    <a:pt x="17" y="157"/>
                  </a:lnTo>
                  <a:lnTo>
                    <a:pt x="17" y="17"/>
                  </a:lnTo>
                  <a:lnTo>
                    <a:pt x="712" y="17"/>
                  </a:lnTo>
                  <a:lnTo>
                    <a:pt x="712" y="165"/>
                  </a:lnTo>
                  <a:lnTo>
                    <a:pt x="721" y="165"/>
                  </a:lnTo>
                  <a:lnTo>
                    <a:pt x="721" y="157"/>
                  </a:lnTo>
                  <a:lnTo>
                    <a:pt x="721" y="165"/>
                  </a:lnTo>
                  <a:lnTo>
                    <a:pt x="729" y="165"/>
                  </a:lnTo>
                  <a:lnTo>
                    <a:pt x="729" y="0"/>
                  </a:lnTo>
                  <a:lnTo>
                    <a:pt x="0" y="0"/>
                  </a:lnTo>
                  <a:lnTo>
                    <a:pt x="0" y="173"/>
                  </a:lnTo>
                  <a:lnTo>
                    <a:pt x="729" y="173"/>
                  </a:lnTo>
                  <a:lnTo>
                    <a:pt x="729" y="165"/>
                  </a:lnTo>
                  <a:lnTo>
                    <a:pt x="721" y="165"/>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9" name="Freeform 61">
              <a:extLst>
                <a:ext uri="{FF2B5EF4-FFF2-40B4-BE49-F238E27FC236}">
                  <a16:creationId xmlns:a16="http://schemas.microsoft.com/office/drawing/2014/main" id="{A9F15375-41BA-421D-AFDF-7B1FC486F95F}"/>
                </a:ext>
              </a:extLst>
            </p:cNvPr>
            <p:cNvSpPr>
              <a:spLocks/>
            </p:cNvSpPr>
            <p:nvPr/>
          </p:nvSpPr>
          <p:spPr bwMode="auto">
            <a:xfrm>
              <a:off x="3260486" y="4768398"/>
              <a:ext cx="1035775" cy="245801"/>
            </a:xfrm>
            <a:custGeom>
              <a:avLst/>
              <a:gdLst>
                <a:gd name="T0" fmla="*/ 721 w 729"/>
                <a:gd name="T1" fmla="*/ 165 h 173"/>
                <a:gd name="T2" fmla="*/ 721 w 729"/>
                <a:gd name="T3" fmla="*/ 157 h 173"/>
                <a:gd name="T4" fmla="*/ 17 w 729"/>
                <a:gd name="T5" fmla="*/ 157 h 173"/>
                <a:gd name="T6" fmla="*/ 17 w 729"/>
                <a:gd name="T7" fmla="*/ 17 h 173"/>
                <a:gd name="T8" fmla="*/ 712 w 729"/>
                <a:gd name="T9" fmla="*/ 17 h 173"/>
                <a:gd name="T10" fmla="*/ 712 w 729"/>
                <a:gd name="T11" fmla="*/ 165 h 173"/>
                <a:gd name="T12" fmla="*/ 721 w 729"/>
                <a:gd name="T13" fmla="*/ 165 h 173"/>
                <a:gd name="T14" fmla="*/ 721 w 729"/>
                <a:gd name="T15" fmla="*/ 157 h 173"/>
                <a:gd name="T16" fmla="*/ 721 w 729"/>
                <a:gd name="T17" fmla="*/ 165 h 173"/>
                <a:gd name="T18" fmla="*/ 729 w 729"/>
                <a:gd name="T19" fmla="*/ 165 h 173"/>
                <a:gd name="T20" fmla="*/ 729 w 729"/>
                <a:gd name="T21" fmla="*/ 0 h 173"/>
                <a:gd name="T22" fmla="*/ 0 w 729"/>
                <a:gd name="T23" fmla="*/ 0 h 173"/>
                <a:gd name="T24" fmla="*/ 0 w 729"/>
                <a:gd name="T25" fmla="*/ 173 h 173"/>
                <a:gd name="T26" fmla="*/ 729 w 729"/>
                <a:gd name="T27" fmla="*/ 173 h 173"/>
                <a:gd name="T28" fmla="*/ 729 w 729"/>
                <a:gd name="T29" fmla="*/ 165 h 173"/>
                <a:gd name="T30" fmla="*/ 721 w 729"/>
                <a:gd name="T31" fmla="*/ 16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173">
                  <a:moveTo>
                    <a:pt x="721" y="165"/>
                  </a:moveTo>
                  <a:lnTo>
                    <a:pt x="721" y="157"/>
                  </a:lnTo>
                  <a:lnTo>
                    <a:pt x="17" y="157"/>
                  </a:lnTo>
                  <a:lnTo>
                    <a:pt x="17" y="17"/>
                  </a:lnTo>
                  <a:lnTo>
                    <a:pt x="712" y="17"/>
                  </a:lnTo>
                  <a:lnTo>
                    <a:pt x="712" y="165"/>
                  </a:lnTo>
                  <a:lnTo>
                    <a:pt x="721" y="165"/>
                  </a:lnTo>
                  <a:lnTo>
                    <a:pt x="721" y="157"/>
                  </a:lnTo>
                  <a:lnTo>
                    <a:pt x="721" y="165"/>
                  </a:lnTo>
                  <a:lnTo>
                    <a:pt x="729" y="165"/>
                  </a:lnTo>
                  <a:lnTo>
                    <a:pt x="729" y="0"/>
                  </a:lnTo>
                  <a:lnTo>
                    <a:pt x="0" y="0"/>
                  </a:lnTo>
                  <a:lnTo>
                    <a:pt x="0" y="173"/>
                  </a:lnTo>
                  <a:lnTo>
                    <a:pt x="729" y="173"/>
                  </a:lnTo>
                  <a:lnTo>
                    <a:pt x="729" y="165"/>
                  </a:lnTo>
                  <a:lnTo>
                    <a:pt x="721" y="1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0" name="Freeform 62">
              <a:extLst>
                <a:ext uri="{FF2B5EF4-FFF2-40B4-BE49-F238E27FC236}">
                  <a16:creationId xmlns:a16="http://schemas.microsoft.com/office/drawing/2014/main" id="{D35D9C5C-B8B8-4166-AEBC-D68C5B734A09}"/>
                </a:ext>
              </a:extLst>
            </p:cNvPr>
            <p:cNvSpPr>
              <a:spLocks/>
            </p:cNvSpPr>
            <p:nvPr/>
          </p:nvSpPr>
          <p:spPr bwMode="auto">
            <a:xfrm>
              <a:off x="3770560" y="3871863"/>
              <a:ext cx="0" cy="224489"/>
            </a:xfrm>
            <a:custGeom>
              <a:avLst/>
              <a:gdLst>
                <a:gd name="T0" fmla="*/ 0 h 158"/>
                <a:gd name="T1" fmla="*/ 158 h 158"/>
                <a:gd name="T2" fmla="*/ 0 h 158"/>
              </a:gdLst>
              <a:ahLst/>
              <a:cxnLst>
                <a:cxn ang="0">
                  <a:pos x="0" y="T0"/>
                </a:cxn>
                <a:cxn ang="0">
                  <a:pos x="0" y="T1"/>
                </a:cxn>
                <a:cxn ang="0">
                  <a:pos x="0" y="T2"/>
                </a:cxn>
              </a:cxnLst>
              <a:rect l="0" t="0" r="r" b="b"/>
              <a:pathLst>
                <a:path h="158">
                  <a:moveTo>
                    <a:pt x="0" y="0"/>
                  </a:moveTo>
                  <a:lnTo>
                    <a:pt x="0" y="15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1" name="Line 63">
              <a:extLst>
                <a:ext uri="{FF2B5EF4-FFF2-40B4-BE49-F238E27FC236}">
                  <a16:creationId xmlns:a16="http://schemas.microsoft.com/office/drawing/2014/main" id="{8DE3FF2E-4208-42B6-83C8-BE559C3A100E}"/>
                </a:ext>
              </a:extLst>
            </p:cNvPr>
            <p:cNvSpPr>
              <a:spLocks noChangeShapeType="1"/>
            </p:cNvSpPr>
            <p:nvPr/>
          </p:nvSpPr>
          <p:spPr bwMode="auto">
            <a:xfrm>
              <a:off x="3770560" y="3871863"/>
              <a:ext cx="0" cy="22448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2" name="Line 64">
              <a:extLst>
                <a:ext uri="{FF2B5EF4-FFF2-40B4-BE49-F238E27FC236}">
                  <a16:creationId xmlns:a16="http://schemas.microsoft.com/office/drawing/2014/main" id="{FE5C3EE9-9FAD-4E6C-B2DD-542400783324}"/>
                </a:ext>
              </a:extLst>
            </p:cNvPr>
            <p:cNvSpPr>
              <a:spLocks noChangeShapeType="1"/>
            </p:cNvSpPr>
            <p:nvPr/>
          </p:nvSpPr>
          <p:spPr bwMode="auto">
            <a:xfrm>
              <a:off x="3770560" y="3871863"/>
              <a:ext cx="0" cy="224489"/>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3" name="Oval 65">
              <a:extLst>
                <a:ext uri="{FF2B5EF4-FFF2-40B4-BE49-F238E27FC236}">
                  <a16:creationId xmlns:a16="http://schemas.microsoft.com/office/drawing/2014/main" id="{A64D2D73-C610-4890-85A3-493A9D9EBE81}"/>
                </a:ext>
              </a:extLst>
            </p:cNvPr>
            <p:cNvSpPr>
              <a:spLocks noChangeArrowheads="1"/>
            </p:cNvSpPr>
            <p:nvPr/>
          </p:nvSpPr>
          <p:spPr bwMode="auto">
            <a:xfrm>
              <a:off x="3706623" y="4167393"/>
              <a:ext cx="214543" cy="220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4" name="Freeform 379">
              <a:extLst>
                <a:ext uri="{FF2B5EF4-FFF2-40B4-BE49-F238E27FC236}">
                  <a16:creationId xmlns:a16="http://schemas.microsoft.com/office/drawing/2014/main" id="{6F812E51-79E7-4DD5-B736-BDF9E9009B79}"/>
                </a:ext>
              </a:extLst>
            </p:cNvPr>
            <p:cNvSpPr>
              <a:spLocks/>
            </p:cNvSpPr>
            <p:nvPr/>
          </p:nvSpPr>
          <p:spPr bwMode="auto">
            <a:xfrm>
              <a:off x="4115819" y="3896017"/>
              <a:ext cx="419141" cy="885168"/>
            </a:xfrm>
            <a:custGeom>
              <a:avLst/>
              <a:gdLst>
                <a:gd name="T0" fmla="*/ 47 w 142"/>
                <a:gd name="T1" fmla="*/ 0 h 299"/>
                <a:gd name="T2" fmla="*/ 133 w 142"/>
                <a:gd name="T3" fmla="*/ 220 h 299"/>
                <a:gd name="T4" fmla="*/ 70 w 142"/>
                <a:gd name="T5" fmla="*/ 299 h 299"/>
                <a:gd name="T6" fmla="*/ 9 w 142"/>
                <a:gd name="T7" fmla="*/ 299 h 299"/>
                <a:gd name="T8" fmla="*/ 9 w 142"/>
                <a:gd name="T9" fmla="*/ 226 h 299"/>
                <a:gd name="T10" fmla="*/ 50 w 142"/>
                <a:gd name="T11" fmla="*/ 226 h 299"/>
                <a:gd name="T12" fmla="*/ 0 w 142"/>
                <a:gd name="T13" fmla="*/ 109 h 299"/>
              </a:gdLst>
              <a:ahLst/>
              <a:cxnLst>
                <a:cxn ang="0">
                  <a:pos x="T0" y="T1"/>
                </a:cxn>
                <a:cxn ang="0">
                  <a:pos x="T2" y="T3"/>
                </a:cxn>
                <a:cxn ang="0">
                  <a:pos x="T4" y="T5"/>
                </a:cxn>
                <a:cxn ang="0">
                  <a:pos x="T6" y="T7"/>
                </a:cxn>
                <a:cxn ang="0">
                  <a:pos x="T8" y="T9"/>
                </a:cxn>
                <a:cxn ang="0">
                  <a:pos x="T10" y="T11"/>
                </a:cxn>
                <a:cxn ang="0">
                  <a:pos x="T12" y="T13"/>
                </a:cxn>
              </a:cxnLst>
              <a:rect l="0" t="0" r="r" b="b"/>
              <a:pathLst>
                <a:path w="142" h="299">
                  <a:moveTo>
                    <a:pt x="47" y="0"/>
                  </a:moveTo>
                  <a:cubicBezTo>
                    <a:pt x="133" y="220"/>
                    <a:pt x="133" y="220"/>
                    <a:pt x="133" y="220"/>
                  </a:cubicBezTo>
                  <a:cubicBezTo>
                    <a:pt x="142" y="261"/>
                    <a:pt x="111" y="299"/>
                    <a:pt x="70" y="299"/>
                  </a:cubicBezTo>
                  <a:cubicBezTo>
                    <a:pt x="9" y="299"/>
                    <a:pt x="9" y="299"/>
                    <a:pt x="9" y="299"/>
                  </a:cubicBezTo>
                  <a:cubicBezTo>
                    <a:pt x="9" y="226"/>
                    <a:pt x="9" y="226"/>
                    <a:pt x="9" y="226"/>
                  </a:cubicBezTo>
                  <a:cubicBezTo>
                    <a:pt x="50" y="226"/>
                    <a:pt x="50" y="226"/>
                    <a:pt x="50" y="226"/>
                  </a:cubicBezTo>
                  <a:cubicBezTo>
                    <a:pt x="0" y="109"/>
                    <a:pt x="0" y="109"/>
                    <a:pt x="0" y="109"/>
                  </a:cubicBezTo>
                </a:path>
              </a:pathLst>
            </a:custGeom>
            <a:solidFill>
              <a:srgbClr val="C0C0BF"/>
            </a:solidFill>
            <a:ln w="25400">
              <a:solidFill>
                <a:srgbClr val="C0C0BF"/>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5" name="Freeform 380">
              <a:extLst>
                <a:ext uri="{FF2B5EF4-FFF2-40B4-BE49-F238E27FC236}">
                  <a16:creationId xmlns:a16="http://schemas.microsoft.com/office/drawing/2014/main" id="{39AFD6AA-9C6E-4A83-A3A6-56F83D21DE5A}"/>
                </a:ext>
              </a:extLst>
            </p:cNvPr>
            <p:cNvSpPr>
              <a:spLocks/>
            </p:cNvSpPr>
            <p:nvPr/>
          </p:nvSpPr>
          <p:spPr bwMode="auto">
            <a:xfrm>
              <a:off x="4115819" y="3896017"/>
              <a:ext cx="419141" cy="885168"/>
            </a:xfrm>
            <a:custGeom>
              <a:avLst/>
              <a:gdLst>
                <a:gd name="T0" fmla="*/ 47 w 142"/>
                <a:gd name="T1" fmla="*/ 0 h 299"/>
                <a:gd name="T2" fmla="*/ 133 w 142"/>
                <a:gd name="T3" fmla="*/ 220 h 299"/>
                <a:gd name="T4" fmla="*/ 70 w 142"/>
                <a:gd name="T5" fmla="*/ 299 h 299"/>
                <a:gd name="T6" fmla="*/ 9 w 142"/>
                <a:gd name="T7" fmla="*/ 299 h 299"/>
                <a:gd name="T8" fmla="*/ 9 w 142"/>
                <a:gd name="T9" fmla="*/ 226 h 299"/>
                <a:gd name="T10" fmla="*/ 50 w 142"/>
                <a:gd name="T11" fmla="*/ 226 h 299"/>
                <a:gd name="T12" fmla="*/ 0 w 142"/>
                <a:gd name="T13" fmla="*/ 109 h 299"/>
              </a:gdLst>
              <a:ahLst/>
              <a:cxnLst>
                <a:cxn ang="0">
                  <a:pos x="T0" y="T1"/>
                </a:cxn>
                <a:cxn ang="0">
                  <a:pos x="T2" y="T3"/>
                </a:cxn>
                <a:cxn ang="0">
                  <a:pos x="T4" y="T5"/>
                </a:cxn>
                <a:cxn ang="0">
                  <a:pos x="T6" y="T7"/>
                </a:cxn>
                <a:cxn ang="0">
                  <a:pos x="T8" y="T9"/>
                </a:cxn>
                <a:cxn ang="0">
                  <a:pos x="T10" y="T11"/>
                </a:cxn>
                <a:cxn ang="0">
                  <a:pos x="T12" y="T13"/>
                </a:cxn>
              </a:cxnLst>
              <a:rect l="0" t="0" r="r" b="b"/>
              <a:pathLst>
                <a:path w="142" h="299">
                  <a:moveTo>
                    <a:pt x="47" y="0"/>
                  </a:moveTo>
                  <a:cubicBezTo>
                    <a:pt x="133" y="220"/>
                    <a:pt x="133" y="220"/>
                    <a:pt x="133" y="220"/>
                  </a:cubicBezTo>
                  <a:cubicBezTo>
                    <a:pt x="142" y="261"/>
                    <a:pt x="111" y="299"/>
                    <a:pt x="70" y="299"/>
                  </a:cubicBezTo>
                  <a:cubicBezTo>
                    <a:pt x="9" y="299"/>
                    <a:pt x="9" y="299"/>
                    <a:pt x="9" y="299"/>
                  </a:cubicBezTo>
                  <a:cubicBezTo>
                    <a:pt x="9" y="226"/>
                    <a:pt x="9" y="226"/>
                    <a:pt x="9" y="226"/>
                  </a:cubicBezTo>
                  <a:cubicBezTo>
                    <a:pt x="50" y="226"/>
                    <a:pt x="50" y="226"/>
                    <a:pt x="50" y="226"/>
                  </a:cubicBezTo>
                  <a:cubicBezTo>
                    <a:pt x="0" y="109"/>
                    <a:pt x="0" y="109"/>
                    <a:pt x="0" y="109"/>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6" name="Freeform 381">
              <a:extLst>
                <a:ext uri="{FF2B5EF4-FFF2-40B4-BE49-F238E27FC236}">
                  <a16:creationId xmlns:a16="http://schemas.microsoft.com/office/drawing/2014/main" id="{E2714B20-184F-4A0D-848F-71A2E894251F}"/>
                </a:ext>
              </a:extLst>
            </p:cNvPr>
            <p:cNvSpPr>
              <a:spLocks/>
            </p:cNvSpPr>
            <p:nvPr/>
          </p:nvSpPr>
          <p:spPr bwMode="auto">
            <a:xfrm>
              <a:off x="4225221" y="4565221"/>
              <a:ext cx="88091" cy="0"/>
            </a:xfrm>
            <a:custGeom>
              <a:avLst/>
              <a:gdLst>
                <a:gd name="T0" fmla="*/ 0 w 62"/>
                <a:gd name="T1" fmla="*/ 62 w 62"/>
                <a:gd name="T2" fmla="*/ 0 w 62"/>
              </a:gdLst>
              <a:ahLst/>
              <a:cxnLst>
                <a:cxn ang="0">
                  <a:pos x="T0" y="0"/>
                </a:cxn>
                <a:cxn ang="0">
                  <a:pos x="T1" y="0"/>
                </a:cxn>
                <a:cxn ang="0">
                  <a:pos x="T2" y="0"/>
                </a:cxn>
              </a:cxnLst>
              <a:rect l="0" t="0" r="r" b="b"/>
              <a:pathLst>
                <a:path w="62">
                  <a:moveTo>
                    <a:pt x="0" y="0"/>
                  </a:moveTo>
                  <a:lnTo>
                    <a:pt x="62" y="0"/>
                  </a:lnTo>
                  <a:lnTo>
                    <a:pt x="0" y="0"/>
                  </a:lnTo>
                  <a:close/>
                </a:path>
              </a:pathLst>
            </a:custGeom>
            <a:solidFill>
              <a:srgbClr val="E2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7" name="Line 382">
              <a:extLst>
                <a:ext uri="{FF2B5EF4-FFF2-40B4-BE49-F238E27FC236}">
                  <a16:creationId xmlns:a16="http://schemas.microsoft.com/office/drawing/2014/main" id="{9C6A7663-6CA8-40F0-B954-3D20639A0DEF}"/>
                </a:ext>
              </a:extLst>
            </p:cNvPr>
            <p:cNvSpPr>
              <a:spLocks noChangeShapeType="1"/>
            </p:cNvSpPr>
            <p:nvPr/>
          </p:nvSpPr>
          <p:spPr bwMode="auto">
            <a:xfrm>
              <a:off x="4225221" y="4565221"/>
              <a:ext cx="8809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8" name="Line 383">
              <a:extLst>
                <a:ext uri="{FF2B5EF4-FFF2-40B4-BE49-F238E27FC236}">
                  <a16:creationId xmlns:a16="http://schemas.microsoft.com/office/drawing/2014/main" id="{79A2D55E-6E3B-4A45-A0BC-FA9EAB0DD01D}"/>
                </a:ext>
              </a:extLst>
            </p:cNvPr>
            <p:cNvSpPr>
              <a:spLocks noChangeShapeType="1"/>
            </p:cNvSpPr>
            <p:nvPr/>
          </p:nvSpPr>
          <p:spPr bwMode="auto">
            <a:xfrm>
              <a:off x="4225221" y="4565221"/>
              <a:ext cx="88091"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9" name="Freeform 384">
              <a:extLst>
                <a:ext uri="{FF2B5EF4-FFF2-40B4-BE49-F238E27FC236}">
                  <a16:creationId xmlns:a16="http://schemas.microsoft.com/office/drawing/2014/main" id="{2453D5E1-3303-4260-A2D8-2718D71B9BFD}"/>
                </a:ext>
              </a:extLst>
            </p:cNvPr>
            <p:cNvSpPr>
              <a:spLocks/>
            </p:cNvSpPr>
            <p:nvPr/>
          </p:nvSpPr>
          <p:spPr bwMode="auto">
            <a:xfrm>
              <a:off x="3915483" y="4700198"/>
              <a:ext cx="167657" cy="75302"/>
            </a:xfrm>
            <a:custGeom>
              <a:avLst/>
              <a:gdLst>
                <a:gd name="T0" fmla="*/ 0 w 57"/>
                <a:gd name="T1" fmla="*/ 13 h 25"/>
                <a:gd name="T2" fmla="*/ 0 w 57"/>
                <a:gd name="T3" fmla="*/ 13 h 25"/>
                <a:gd name="T4" fmla="*/ 13 w 57"/>
                <a:gd name="T5" fmla="*/ 0 h 25"/>
                <a:gd name="T6" fmla="*/ 45 w 57"/>
                <a:gd name="T7" fmla="*/ 0 h 25"/>
                <a:gd name="T8" fmla="*/ 57 w 57"/>
                <a:gd name="T9" fmla="*/ 13 h 25"/>
                <a:gd name="T10" fmla="*/ 45 w 57"/>
                <a:gd name="T11" fmla="*/ 25 h 25"/>
                <a:gd name="T12" fmla="*/ 13 w 57"/>
                <a:gd name="T13" fmla="*/ 25 h 25"/>
                <a:gd name="T14" fmla="*/ 0 w 5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5">
                  <a:moveTo>
                    <a:pt x="0" y="13"/>
                  </a:moveTo>
                  <a:cubicBezTo>
                    <a:pt x="0" y="13"/>
                    <a:pt x="0" y="13"/>
                    <a:pt x="0" y="13"/>
                  </a:cubicBezTo>
                  <a:cubicBezTo>
                    <a:pt x="0" y="6"/>
                    <a:pt x="6" y="0"/>
                    <a:pt x="13" y="0"/>
                  </a:cubicBezTo>
                  <a:cubicBezTo>
                    <a:pt x="45" y="0"/>
                    <a:pt x="45" y="0"/>
                    <a:pt x="45" y="0"/>
                  </a:cubicBezTo>
                  <a:cubicBezTo>
                    <a:pt x="51" y="0"/>
                    <a:pt x="57" y="6"/>
                    <a:pt x="57" y="13"/>
                  </a:cubicBezTo>
                  <a:cubicBezTo>
                    <a:pt x="57" y="20"/>
                    <a:pt x="51" y="25"/>
                    <a:pt x="45" y="25"/>
                  </a:cubicBezTo>
                  <a:cubicBezTo>
                    <a:pt x="13" y="25"/>
                    <a:pt x="13" y="25"/>
                    <a:pt x="13" y="25"/>
                  </a:cubicBezTo>
                  <a:cubicBezTo>
                    <a:pt x="6" y="25"/>
                    <a:pt x="0" y="20"/>
                    <a:pt x="0" y="13"/>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0" name="Freeform 386">
              <a:extLst>
                <a:ext uri="{FF2B5EF4-FFF2-40B4-BE49-F238E27FC236}">
                  <a16:creationId xmlns:a16="http://schemas.microsoft.com/office/drawing/2014/main" id="{973A249B-88B8-43FF-849E-BD178C3679C6}"/>
                </a:ext>
              </a:extLst>
            </p:cNvPr>
            <p:cNvSpPr>
              <a:spLocks/>
            </p:cNvSpPr>
            <p:nvPr/>
          </p:nvSpPr>
          <p:spPr bwMode="auto">
            <a:xfrm>
              <a:off x="3977999" y="4565221"/>
              <a:ext cx="268534" cy="215964"/>
            </a:xfrm>
            <a:custGeom>
              <a:avLst/>
              <a:gdLst>
                <a:gd name="T0" fmla="*/ 54 w 91"/>
                <a:gd name="T1" fmla="*/ 73 h 73"/>
                <a:gd name="T2" fmla="*/ 54 w 91"/>
                <a:gd name="T3" fmla="*/ 73 h 73"/>
                <a:gd name="T4" fmla="*/ 8 w 91"/>
                <a:gd name="T5" fmla="*/ 45 h 73"/>
                <a:gd name="T6" fmla="*/ 3 w 91"/>
                <a:gd name="T7" fmla="*/ 41 h 73"/>
                <a:gd name="T8" fmla="*/ 1 w 91"/>
                <a:gd name="T9" fmla="*/ 21 h 73"/>
                <a:gd name="T10" fmla="*/ 7 w 91"/>
                <a:gd name="T11" fmla="*/ 17 h 73"/>
                <a:gd name="T12" fmla="*/ 54 w 91"/>
                <a:gd name="T13" fmla="*/ 0 h 73"/>
                <a:gd name="T14" fmla="*/ 91 w 91"/>
                <a:gd name="T15" fmla="*/ 36 h 73"/>
                <a:gd name="T16" fmla="*/ 54 w 91"/>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73">
                  <a:moveTo>
                    <a:pt x="54" y="73"/>
                  </a:moveTo>
                  <a:cubicBezTo>
                    <a:pt x="54" y="73"/>
                    <a:pt x="54" y="73"/>
                    <a:pt x="54" y="73"/>
                  </a:cubicBezTo>
                  <a:cubicBezTo>
                    <a:pt x="33" y="73"/>
                    <a:pt x="8" y="65"/>
                    <a:pt x="8" y="45"/>
                  </a:cubicBezTo>
                  <a:cubicBezTo>
                    <a:pt x="3" y="41"/>
                    <a:pt x="3" y="41"/>
                    <a:pt x="3" y="41"/>
                  </a:cubicBezTo>
                  <a:cubicBezTo>
                    <a:pt x="3" y="33"/>
                    <a:pt x="1" y="21"/>
                    <a:pt x="1" y="21"/>
                  </a:cubicBezTo>
                  <a:cubicBezTo>
                    <a:pt x="0" y="20"/>
                    <a:pt x="6" y="18"/>
                    <a:pt x="7" y="17"/>
                  </a:cubicBezTo>
                  <a:cubicBezTo>
                    <a:pt x="18" y="12"/>
                    <a:pt x="47" y="0"/>
                    <a:pt x="54" y="0"/>
                  </a:cubicBezTo>
                  <a:cubicBezTo>
                    <a:pt x="74" y="0"/>
                    <a:pt x="91" y="16"/>
                    <a:pt x="91" y="36"/>
                  </a:cubicBezTo>
                  <a:cubicBezTo>
                    <a:pt x="91" y="57"/>
                    <a:pt x="74" y="73"/>
                    <a:pt x="54" y="73"/>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1" name="Freeform 388">
              <a:extLst>
                <a:ext uri="{FF2B5EF4-FFF2-40B4-BE49-F238E27FC236}">
                  <a16:creationId xmlns:a16="http://schemas.microsoft.com/office/drawing/2014/main" id="{E8CB138B-1C4B-41CF-9FDC-3E3686A11246}"/>
                </a:ext>
              </a:extLst>
            </p:cNvPr>
            <p:cNvSpPr>
              <a:spLocks/>
            </p:cNvSpPr>
            <p:nvPr/>
          </p:nvSpPr>
          <p:spPr bwMode="auto">
            <a:xfrm>
              <a:off x="3959528" y="4614950"/>
              <a:ext cx="71040" cy="166235"/>
            </a:xfrm>
            <a:custGeom>
              <a:avLst/>
              <a:gdLst>
                <a:gd name="T0" fmla="*/ 24 w 24"/>
                <a:gd name="T1" fmla="*/ 12 h 56"/>
                <a:gd name="T2" fmla="*/ 24 w 24"/>
                <a:gd name="T3" fmla="*/ 44 h 56"/>
                <a:gd name="T4" fmla="*/ 12 w 24"/>
                <a:gd name="T5" fmla="*/ 56 h 56"/>
                <a:gd name="T6" fmla="*/ 0 w 24"/>
                <a:gd name="T7" fmla="*/ 44 h 56"/>
                <a:gd name="T8" fmla="*/ 0 w 24"/>
                <a:gd name="T9" fmla="*/ 12 h 56"/>
                <a:gd name="T10" fmla="*/ 12 w 24"/>
                <a:gd name="T11" fmla="*/ 0 h 56"/>
              </a:gdLst>
              <a:ahLst/>
              <a:cxnLst>
                <a:cxn ang="0">
                  <a:pos x="T0" y="T1"/>
                </a:cxn>
                <a:cxn ang="0">
                  <a:pos x="T2" y="T3"/>
                </a:cxn>
                <a:cxn ang="0">
                  <a:pos x="T4" y="T5"/>
                </a:cxn>
                <a:cxn ang="0">
                  <a:pos x="T6" y="T7"/>
                </a:cxn>
                <a:cxn ang="0">
                  <a:pos x="T8" y="T9"/>
                </a:cxn>
                <a:cxn ang="0">
                  <a:pos x="T10" y="T11"/>
                </a:cxn>
              </a:cxnLst>
              <a:rect l="0" t="0" r="r" b="b"/>
              <a:pathLst>
                <a:path w="24" h="56">
                  <a:moveTo>
                    <a:pt x="24" y="12"/>
                  </a:moveTo>
                  <a:cubicBezTo>
                    <a:pt x="24" y="44"/>
                    <a:pt x="24" y="44"/>
                    <a:pt x="24" y="44"/>
                  </a:cubicBezTo>
                  <a:cubicBezTo>
                    <a:pt x="24" y="51"/>
                    <a:pt x="19" y="56"/>
                    <a:pt x="12" y="56"/>
                  </a:cubicBezTo>
                  <a:cubicBezTo>
                    <a:pt x="5" y="56"/>
                    <a:pt x="0" y="51"/>
                    <a:pt x="0" y="44"/>
                  </a:cubicBezTo>
                  <a:cubicBezTo>
                    <a:pt x="0" y="12"/>
                    <a:pt x="0" y="12"/>
                    <a:pt x="0" y="12"/>
                  </a:cubicBezTo>
                  <a:cubicBezTo>
                    <a:pt x="0" y="5"/>
                    <a:pt x="5" y="0"/>
                    <a:pt x="12"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2" name="Freeform 390">
              <a:extLst>
                <a:ext uri="{FF2B5EF4-FFF2-40B4-BE49-F238E27FC236}">
                  <a16:creationId xmlns:a16="http://schemas.microsoft.com/office/drawing/2014/main" id="{F1169913-FADA-4628-A627-4CEE2EF6D6D0}"/>
                </a:ext>
              </a:extLst>
            </p:cNvPr>
            <p:cNvSpPr>
              <a:spLocks/>
            </p:cNvSpPr>
            <p:nvPr/>
          </p:nvSpPr>
          <p:spPr bwMode="auto">
            <a:xfrm>
              <a:off x="4030569" y="4614950"/>
              <a:ext cx="73882" cy="166235"/>
            </a:xfrm>
            <a:custGeom>
              <a:avLst/>
              <a:gdLst>
                <a:gd name="T0" fmla="*/ 25 w 25"/>
                <a:gd name="T1" fmla="*/ 12 h 56"/>
                <a:gd name="T2" fmla="*/ 25 w 25"/>
                <a:gd name="T3" fmla="*/ 44 h 56"/>
                <a:gd name="T4" fmla="*/ 13 w 25"/>
                <a:gd name="T5" fmla="*/ 56 h 56"/>
                <a:gd name="T6" fmla="*/ 0 w 25"/>
                <a:gd name="T7" fmla="*/ 44 h 56"/>
                <a:gd name="T8" fmla="*/ 0 w 25"/>
                <a:gd name="T9" fmla="*/ 12 h 56"/>
                <a:gd name="T10" fmla="*/ 13 w 25"/>
                <a:gd name="T11" fmla="*/ 0 h 56"/>
              </a:gdLst>
              <a:ahLst/>
              <a:cxnLst>
                <a:cxn ang="0">
                  <a:pos x="T0" y="T1"/>
                </a:cxn>
                <a:cxn ang="0">
                  <a:pos x="T2" y="T3"/>
                </a:cxn>
                <a:cxn ang="0">
                  <a:pos x="T4" y="T5"/>
                </a:cxn>
                <a:cxn ang="0">
                  <a:pos x="T6" y="T7"/>
                </a:cxn>
                <a:cxn ang="0">
                  <a:pos x="T8" y="T9"/>
                </a:cxn>
                <a:cxn ang="0">
                  <a:pos x="T10" y="T11"/>
                </a:cxn>
              </a:cxnLst>
              <a:rect l="0" t="0" r="r" b="b"/>
              <a:pathLst>
                <a:path w="25" h="56">
                  <a:moveTo>
                    <a:pt x="25" y="12"/>
                  </a:moveTo>
                  <a:cubicBezTo>
                    <a:pt x="25" y="44"/>
                    <a:pt x="25" y="44"/>
                    <a:pt x="25" y="44"/>
                  </a:cubicBezTo>
                  <a:cubicBezTo>
                    <a:pt x="25" y="51"/>
                    <a:pt x="20" y="56"/>
                    <a:pt x="13" y="56"/>
                  </a:cubicBezTo>
                  <a:cubicBezTo>
                    <a:pt x="6" y="56"/>
                    <a:pt x="0" y="51"/>
                    <a:pt x="0" y="44"/>
                  </a:cubicBezTo>
                  <a:cubicBezTo>
                    <a:pt x="0" y="12"/>
                    <a:pt x="0" y="12"/>
                    <a:pt x="0" y="12"/>
                  </a:cubicBezTo>
                  <a:cubicBezTo>
                    <a:pt x="0" y="5"/>
                    <a:pt x="6" y="0"/>
                    <a:pt x="13"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3" name="Freeform 392">
              <a:extLst>
                <a:ext uri="{FF2B5EF4-FFF2-40B4-BE49-F238E27FC236}">
                  <a16:creationId xmlns:a16="http://schemas.microsoft.com/office/drawing/2014/main" id="{4B0164F5-8946-4DCD-BBDE-1641CA2C900B}"/>
                </a:ext>
              </a:extLst>
            </p:cNvPr>
            <p:cNvSpPr>
              <a:spLocks/>
            </p:cNvSpPr>
            <p:nvPr/>
          </p:nvSpPr>
          <p:spPr bwMode="auto">
            <a:xfrm>
              <a:off x="4104452" y="4614950"/>
              <a:ext cx="73882" cy="166235"/>
            </a:xfrm>
            <a:custGeom>
              <a:avLst/>
              <a:gdLst>
                <a:gd name="T0" fmla="*/ 25 w 25"/>
                <a:gd name="T1" fmla="*/ 23 h 56"/>
                <a:gd name="T2" fmla="*/ 25 w 25"/>
                <a:gd name="T3" fmla="*/ 44 h 56"/>
                <a:gd name="T4" fmla="*/ 12 w 25"/>
                <a:gd name="T5" fmla="*/ 56 h 56"/>
                <a:gd name="T6" fmla="*/ 0 w 25"/>
                <a:gd name="T7" fmla="*/ 44 h 56"/>
                <a:gd name="T8" fmla="*/ 0 w 25"/>
                <a:gd name="T9" fmla="*/ 12 h 56"/>
                <a:gd name="T10" fmla="*/ 12 w 25"/>
                <a:gd name="T11" fmla="*/ 0 h 56"/>
              </a:gdLst>
              <a:ahLst/>
              <a:cxnLst>
                <a:cxn ang="0">
                  <a:pos x="T0" y="T1"/>
                </a:cxn>
                <a:cxn ang="0">
                  <a:pos x="T2" y="T3"/>
                </a:cxn>
                <a:cxn ang="0">
                  <a:pos x="T4" y="T5"/>
                </a:cxn>
                <a:cxn ang="0">
                  <a:pos x="T6" y="T7"/>
                </a:cxn>
                <a:cxn ang="0">
                  <a:pos x="T8" y="T9"/>
                </a:cxn>
                <a:cxn ang="0">
                  <a:pos x="T10" y="T11"/>
                </a:cxn>
              </a:cxnLst>
              <a:rect l="0" t="0" r="r" b="b"/>
              <a:pathLst>
                <a:path w="25" h="56">
                  <a:moveTo>
                    <a:pt x="25" y="23"/>
                  </a:moveTo>
                  <a:cubicBezTo>
                    <a:pt x="25" y="44"/>
                    <a:pt x="25" y="44"/>
                    <a:pt x="25" y="44"/>
                  </a:cubicBezTo>
                  <a:cubicBezTo>
                    <a:pt x="25" y="51"/>
                    <a:pt x="19" y="56"/>
                    <a:pt x="12" y="56"/>
                  </a:cubicBezTo>
                  <a:cubicBezTo>
                    <a:pt x="6" y="56"/>
                    <a:pt x="0" y="51"/>
                    <a:pt x="0" y="44"/>
                  </a:cubicBezTo>
                  <a:cubicBezTo>
                    <a:pt x="0" y="12"/>
                    <a:pt x="0" y="12"/>
                    <a:pt x="0" y="12"/>
                  </a:cubicBezTo>
                  <a:cubicBezTo>
                    <a:pt x="0" y="5"/>
                    <a:pt x="6" y="0"/>
                    <a:pt x="12"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344" name="Group 343">
            <a:extLst>
              <a:ext uri="{FF2B5EF4-FFF2-40B4-BE49-F238E27FC236}">
                <a16:creationId xmlns:a16="http://schemas.microsoft.com/office/drawing/2014/main" id="{FC259981-834B-44E1-BB2A-031327B8B573}"/>
              </a:ext>
            </a:extLst>
          </p:cNvPr>
          <p:cNvGrpSpPr/>
          <p:nvPr/>
        </p:nvGrpSpPr>
        <p:grpSpPr>
          <a:xfrm>
            <a:off x="4539550" y="6833433"/>
            <a:ext cx="2365598" cy="2153116"/>
            <a:chOff x="936788" y="2675536"/>
            <a:chExt cx="3123619" cy="2843052"/>
          </a:xfrm>
        </p:grpSpPr>
        <p:sp>
          <p:nvSpPr>
            <p:cNvPr id="345" name="Freeform 192">
              <a:extLst>
                <a:ext uri="{FF2B5EF4-FFF2-40B4-BE49-F238E27FC236}">
                  <a16:creationId xmlns:a16="http://schemas.microsoft.com/office/drawing/2014/main" id="{BC02993A-8FFA-490A-92E4-71594092EDDE}"/>
                </a:ext>
              </a:extLst>
            </p:cNvPr>
            <p:cNvSpPr>
              <a:spLocks/>
            </p:cNvSpPr>
            <p:nvPr/>
          </p:nvSpPr>
          <p:spPr bwMode="auto">
            <a:xfrm>
              <a:off x="2159355" y="3128777"/>
              <a:ext cx="24154" cy="188968"/>
            </a:xfrm>
            <a:custGeom>
              <a:avLst/>
              <a:gdLst>
                <a:gd name="T0" fmla="*/ 0 w 8"/>
                <a:gd name="T1" fmla="*/ 0 h 64"/>
                <a:gd name="T2" fmla="*/ 0 w 8"/>
                <a:gd name="T3" fmla="*/ 8 h 64"/>
                <a:gd name="T4" fmla="*/ 6 w 8"/>
                <a:gd name="T5" fmla="*/ 22 h 64"/>
                <a:gd name="T6" fmla="*/ 6 w 8"/>
                <a:gd name="T7" fmla="*/ 22 h 64"/>
                <a:gd name="T8" fmla="*/ 6 w 8"/>
                <a:gd name="T9" fmla="*/ 22 h 64"/>
                <a:gd name="T10" fmla="*/ 0 w 8"/>
                <a:gd name="T11" fmla="*/ 35 h 64"/>
                <a:gd name="T12" fmla="*/ 0 w 8"/>
                <a:gd name="T13" fmla="*/ 64 h 64"/>
                <a:gd name="T14" fmla="*/ 8 w 8"/>
                <a:gd name="T15" fmla="*/ 62 h 64"/>
                <a:gd name="T16" fmla="*/ 8 w 8"/>
                <a:gd name="T17" fmla="*/ 1 h 64"/>
                <a:gd name="T18" fmla="*/ 0 w 8"/>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4">
                  <a:moveTo>
                    <a:pt x="0" y="0"/>
                  </a:moveTo>
                  <a:cubicBezTo>
                    <a:pt x="0" y="8"/>
                    <a:pt x="0" y="8"/>
                    <a:pt x="0" y="8"/>
                  </a:cubicBezTo>
                  <a:cubicBezTo>
                    <a:pt x="3" y="12"/>
                    <a:pt x="6" y="16"/>
                    <a:pt x="6" y="22"/>
                  </a:cubicBezTo>
                  <a:cubicBezTo>
                    <a:pt x="6" y="22"/>
                    <a:pt x="6" y="22"/>
                    <a:pt x="6" y="22"/>
                  </a:cubicBezTo>
                  <a:cubicBezTo>
                    <a:pt x="6" y="22"/>
                    <a:pt x="6" y="22"/>
                    <a:pt x="6" y="22"/>
                  </a:cubicBezTo>
                  <a:cubicBezTo>
                    <a:pt x="6" y="27"/>
                    <a:pt x="3" y="32"/>
                    <a:pt x="0" y="35"/>
                  </a:cubicBezTo>
                  <a:cubicBezTo>
                    <a:pt x="0" y="64"/>
                    <a:pt x="0" y="64"/>
                    <a:pt x="0" y="64"/>
                  </a:cubicBezTo>
                  <a:cubicBezTo>
                    <a:pt x="2" y="64"/>
                    <a:pt x="5" y="63"/>
                    <a:pt x="8" y="62"/>
                  </a:cubicBezTo>
                  <a:cubicBezTo>
                    <a:pt x="8" y="1"/>
                    <a:pt x="8" y="1"/>
                    <a:pt x="8" y="1"/>
                  </a:cubicBezTo>
                  <a:cubicBezTo>
                    <a:pt x="5" y="0"/>
                    <a:pt x="2" y="0"/>
                    <a:pt x="0"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6" name="Freeform: Shape 345">
              <a:extLst>
                <a:ext uri="{FF2B5EF4-FFF2-40B4-BE49-F238E27FC236}">
                  <a16:creationId xmlns:a16="http://schemas.microsoft.com/office/drawing/2014/main" id="{7A91602D-3D86-4200-880A-7923DD14D2A6}"/>
                </a:ext>
              </a:extLst>
            </p:cNvPr>
            <p:cNvSpPr/>
            <p:nvPr/>
          </p:nvSpPr>
          <p:spPr>
            <a:xfrm>
              <a:off x="2103803" y="3820714"/>
              <a:ext cx="159270" cy="1646358"/>
            </a:xfrm>
            <a:custGeom>
              <a:avLst/>
              <a:gdLst>
                <a:gd name="connsiteX0" fmla="*/ 0 w 127012"/>
                <a:gd name="connsiteY0" fmla="*/ 0 h 1312908"/>
                <a:gd name="connsiteX1" fmla="*/ 692 w 127012"/>
                <a:gd name="connsiteY1" fmla="*/ 0 h 1312908"/>
                <a:gd name="connsiteX2" fmla="*/ 2310 w 127012"/>
                <a:gd name="connsiteY2" fmla="*/ 0 h 1312908"/>
                <a:gd name="connsiteX3" fmla="*/ 127012 w 127012"/>
                <a:gd name="connsiteY3" fmla="*/ 125225 h 1312908"/>
                <a:gd name="connsiteX4" fmla="*/ 127012 w 127012"/>
                <a:gd name="connsiteY4" fmla="*/ 1274696 h 1312908"/>
                <a:gd name="connsiteX5" fmla="*/ 127012 w 127012"/>
                <a:gd name="connsiteY5" fmla="*/ 1312908 h 1312908"/>
                <a:gd name="connsiteX6" fmla="*/ 124746 w 127012"/>
                <a:gd name="connsiteY6" fmla="*/ 1312908 h 1312908"/>
                <a:gd name="connsiteX7" fmla="*/ 124746 w 127012"/>
                <a:gd name="connsiteY7" fmla="*/ 1227847 h 1312908"/>
                <a:gd name="connsiteX8" fmla="*/ 124746 w 127012"/>
                <a:gd name="connsiteY8" fmla="*/ 125225 h 1312908"/>
                <a:gd name="connsiteX9" fmla="*/ 0 w 127012"/>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12" h="1312908">
                  <a:moveTo>
                    <a:pt x="0" y="0"/>
                  </a:moveTo>
                  <a:lnTo>
                    <a:pt x="692" y="0"/>
                  </a:lnTo>
                  <a:cubicBezTo>
                    <a:pt x="2310" y="0"/>
                    <a:pt x="2310" y="0"/>
                    <a:pt x="2310" y="0"/>
                  </a:cubicBezTo>
                  <a:cubicBezTo>
                    <a:pt x="72896" y="0"/>
                    <a:pt x="127012" y="56706"/>
                    <a:pt x="127012" y="125225"/>
                  </a:cubicBezTo>
                  <a:cubicBezTo>
                    <a:pt x="127012" y="782065"/>
                    <a:pt x="127012" y="1110486"/>
                    <a:pt x="127012" y="1274696"/>
                  </a:cubicBezTo>
                  <a:lnTo>
                    <a:pt x="127012" y="1312908"/>
                  </a:lnTo>
                  <a:lnTo>
                    <a:pt x="124746" y="1312908"/>
                  </a:lnTo>
                  <a:lnTo>
                    <a:pt x="124746" y="1227847"/>
                  </a:lnTo>
                  <a:cubicBezTo>
                    <a:pt x="124746" y="125225"/>
                    <a:pt x="124746" y="125225"/>
                    <a:pt x="124746" y="125225"/>
                  </a:cubicBezTo>
                  <a:cubicBezTo>
                    <a:pt x="124746" y="56706"/>
                    <a:pt x="70611" y="0"/>
                    <a:pt x="0" y="0"/>
                  </a:cubicBezTo>
                  <a:close/>
                </a:path>
              </a:pathLst>
            </a:custGeom>
            <a:solidFill>
              <a:schemeClr val="accent6"/>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347" name="Freeform: Shape 346">
              <a:extLst>
                <a:ext uri="{FF2B5EF4-FFF2-40B4-BE49-F238E27FC236}">
                  <a16:creationId xmlns:a16="http://schemas.microsoft.com/office/drawing/2014/main" id="{5D81DC86-CD37-4D0C-9CD6-58D1C25B0389}"/>
                </a:ext>
              </a:extLst>
            </p:cNvPr>
            <p:cNvSpPr/>
            <p:nvPr/>
          </p:nvSpPr>
          <p:spPr>
            <a:xfrm>
              <a:off x="936788" y="3820714"/>
              <a:ext cx="356764" cy="1646358"/>
            </a:xfrm>
            <a:custGeom>
              <a:avLst/>
              <a:gdLst>
                <a:gd name="connsiteX0" fmla="*/ 122349 w 284506"/>
                <a:gd name="connsiteY0" fmla="*/ 0 h 1312908"/>
                <a:gd name="connsiteX1" fmla="*/ 268135 w 284506"/>
                <a:gd name="connsiteY1" fmla="*/ 0 h 1312908"/>
                <a:gd name="connsiteX2" fmla="*/ 284506 w 284506"/>
                <a:gd name="connsiteY2" fmla="*/ 0 h 1312908"/>
                <a:gd name="connsiteX3" fmla="*/ 159760 w 284506"/>
                <a:gd name="connsiteY3" fmla="*/ 125225 h 1312908"/>
                <a:gd name="connsiteX4" fmla="*/ 159760 w 284506"/>
                <a:gd name="connsiteY4" fmla="*/ 1289168 h 1312908"/>
                <a:gd name="connsiteX5" fmla="*/ 159760 w 284506"/>
                <a:gd name="connsiteY5" fmla="*/ 1312908 h 1312908"/>
                <a:gd name="connsiteX6" fmla="*/ 0 w 284506"/>
                <a:gd name="connsiteY6" fmla="*/ 1312908 h 1312908"/>
                <a:gd name="connsiteX7" fmla="*/ 0 w 284506"/>
                <a:gd name="connsiteY7" fmla="*/ 1207665 h 1312908"/>
                <a:gd name="connsiteX8" fmla="*/ 0 w 284506"/>
                <a:gd name="connsiteY8" fmla="*/ 125225 h 1312908"/>
                <a:gd name="connsiteX9" fmla="*/ 122349 w 284506"/>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506" h="1312908">
                  <a:moveTo>
                    <a:pt x="122349" y="0"/>
                  </a:moveTo>
                  <a:cubicBezTo>
                    <a:pt x="174112" y="0"/>
                    <a:pt x="222640" y="0"/>
                    <a:pt x="268135" y="0"/>
                  </a:cubicBezTo>
                  <a:lnTo>
                    <a:pt x="284506" y="0"/>
                  </a:lnTo>
                  <a:cubicBezTo>
                    <a:pt x="216249" y="0"/>
                    <a:pt x="159760" y="56706"/>
                    <a:pt x="159760" y="125225"/>
                  </a:cubicBezTo>
                  <a:cubicBezTo>
                    <a:pt x="159760" y="790335"/>
                    <a:pt x="159760" y="1122890"/>
                    <a:pt x="159760" y="1289168"/>
                  </a:cubicBezTo>
                  <a:lnTo>
                    <a:pt x="159760" y="1312908"/>
                  </a:lnTo>
                  <a:lnTo>
                    <a:pt x="0" y="1312908"/>
                  </a:lnTo>
                  <a:lnTo>
                    <a:pt x="0" y="1207665"/>
                  </a:lnTo>
                  <a:cubicBezTo>
                    <a:pt x="0" y="125225"/>
                    <a:pt x="0" y="125225"/>
                    <a:pt x="0" y="125225"/>
                  </a:cubicBezTo>
                  <a:cubicBezTo>
                    <a:pt x="0" y="56706"/>
                    <a:pt x="54116" y="0"/>
                    <a:pt x="122349"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348" name="Freeform 71">
              <a:extLst>
                <a:ext uri="{FF2B5EF4-FFF2-40B4-BE49-F238E27FC236}">
                  <a16:creationId xmlns:a16="http://schemas.microsoft.com/office/drawing/2014/main" id="{A1759230-EC18-481F-A462-955FF54AF358}"/>
                </a:ext>
              </a:extLst>
            </p:cNvPr>
            <p:cNvSpPr>
              <a:spLocks/>
            </p:cNvSpPr>
            <p:nvPr/>
          </p:nvSpPr>
          <p:spPr bwMode="auto">
            <a:xfrm>
              <a:off x="1144891" y="4975836"/>
              <a:ext cx="1103975" cy="542752"/>
            </a:xfrm>
            <a:custGeom>
              <a:avLst/>
              <a:gdLst>
                <a:gd name="T0" fmla="*/ 777 w 777"/>
                <a:gd name="T1" fmla="*/ 0 h 382"/>
                <a:gd name="T2" fmla="*/ 0 w 777"/>
                <a:gd name="T3" fmla="*/ 0 h 382"/>
                <a:gd name="T4" fmla="*/ 0 w 777"/>
                <a:gd name="T5" fmla="*/ 382 h 382"/>
                <a:gd name="T6" fmla="*/ 656 w 777"/>
                <a:gd name="T7" fmla="*/ 382 h 382"/>
                <a:gd name="T8" fmla="*/ 656 w 777"/>
                <a:gd name="T9" fmla="*/ 378 h 382"/>
                <a:gd name="T10" fmla="*/ 777 w 777"/>
                <a:gd name="T11" fmla="*/ 378 h 382"/>
                <a:gd name="T12" fmla="*/ 777 w 777"/>
                <a:gd name="T13" fmla="*/ 0 h 382"/>
              </a:gdLst>
              <a:ahLst/>
              <a:cxnLst>
                <a:cxn ang="0">
                  <a:pos x="T0" y="T1"/>
                </a:cxn>
                <a:cxn ang="0">
                  <a:pos x="T2" y="T3"/>
                </a:cxn>
                <a:cxn ang="0">
                  <a:pos x="T4" y="T5"/>
                </a:cxn>
                <a:cxn ang="0">
                  <a:pos x="T6" y="T7"/>
                </a:cxn>
                <a:cxn ang="0">
                  <a:pos x="T8" y="T9"/>
                </a:cxn>
                <a:cxn ang="0">
                  <a:pos x="T10" y="T11"/>
                </a:cxn>
                <a:cxn ang="0">
                  <a:pos x="T12" y="T13"/>
                </a:cxn>
              </a:cxnLst>
              <a:rect l="0" t="0" r="r" b="b"/>
              <a:pathLst>
                <a:path w="777" h="382">
                  <a:moveTo>
                    <a:pt x="777" y="0"/>
                  </a:moveTo>
                  <a:lnTo>
                    <a:pt x="0" y="0"/>
                  </a:lnTo>
                  <a:lnTo>
                    <a:pt x="0" y="382"/>
                  </a:lnTo>
                  <a:lnTo>
                    <a:pt x="656" y="382"/>
                  </a:lnTo>
                  <a:lnTo>
                    <a:pt x="656" y="378"/>
                  </a:lnTo>
                  <a:lnTo>
                    <a:pt x="777" y="378"/>
                  </a:lnTo>
                  <a:lnTo>
                    <a:pt x="7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9" name="Freeform 110">
              <a:extLst>
                <a:ext uri="{FF2B5EF4-FFF2-40B4-BE49-F238E27FC236}">
                  <a16:creationId xmlns:a16="http://schemas.microsoft.com/office/drawing/2014/main" id="{E7900C65-E312-408D-B484-E89BA5765CA7}"/>
                </a:ext>
              </a:extLst>
            </p:cNvPr>
            <p:cNvSpPr>
              <a:spLocks/>
            </p:cNvSpPr>
            <p:nvPr/>
          </p:nvSpPr>
          <p:spPr bwMode="auto">
            <a:xfrm>
              <a:off x="1917816" y="3714152"/>
              <a:ext cx="1165070" cy="1078398"/>
            </a:xfrm>
            <a:custGeom>
              <a:avLst/>
              <a:gdLst>
                <a:gd name="T0" fmla="*/ 359 w 395"/>
                <a:gd name="T1" fmla="*/ 364 h 364"/>
                <a:gd name="T2" fmla="*/ 395 w 395"/>
                <a:gd name="T3" fmla="*/ 328 h 364"/>
                <a:gd name="T4" fmla="*/ 359 w 395"/>
                <a:gd name="T5" fmla="*/ 292 h 364"/>
                <a:gd name="T6" fmla="*/ 72 w 395"/>
                <a:gd name="T7" fmla="*/ 36 h 364"/>
                <a:gd name="T8" fmla="*/ 35 w 395"/>
                <a:gd name="T9" fmla="*/ 0 h 364"/>
                <a:gd name="T10" fmla="*/ 0 w 395"/>
                <a:gd name="T11" fmla="*/ 37 h 364"/>
                <a:gd name="T12" fmla="*/ 47 w 395"/>
                <a:gd name="T13" fmla="*/ 200 h 364"/>
                <a:gd name="T14" fmla="*/ 359 w 395"/>
                <a:gd name="T15" fmla="*/ 364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64">
                  <a:moveTo>
                    <a:pt x="359" y="364"/>
                  </a:moveTo>
                  <a:cubicBezTo>
                    <a:pt x="379" y="364"/>
                    <a:pt x="395" y="348"/>
                    <a:pt x="395" y="328"/>
                  </a:cubicBezTo>
                  <a:cubicBezTo>
                    <a:pt x="395" y="308"/>
                    <a:pt x="379" y="292"/>
                    <a:pt x="359" y="292"/>
                  </a:cubicBezTo>
                  <a:cubicBezTo>
                    <a:pt x="81" y="292"/>
                    <a:pt x="72" y="46"/>
                    <a:pt x="72" y="36"/>
                  </a:cubicBezTo>
                  <a:cubicBezTo>
                    <a:pt x="72" y="16"/>
                    <a:pt x="55" y="0"/>
                    <a:pt x="35" y="0"/>
                  </a:cubicBezTo>
                  <a:cubicBezTo>
                    <a:pt x="15" y="1"/>
                    <a:pt x="0" y="17"/>
                    <a:pt x="0" y="37"/>
                  </a:cubicBezTo>
                  <a:cubicBezTo>
                    <a:pt x="0" y="40"/>
                    <a:pt x="2" y="120"/>
                    <a:pt x="47" y="200"/>
                  </a:cubicBezTo>
                  <a:cubicBezTo>
                    <a:pt x="89" y="275"/>
                    <a:pt x="177" y="364"/>
                    <a:pt x="359" y="364"/>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0" name="Freeform 111">
              <a:extLst>
                <a:ext uri="{FF2B5EF4-FFF2-40B4-BE49-F238E27FC236}">
                  <a16:creationId xmlns:a16="http://schemas.microsoft.com/office/drawing/2014/main" id="{F3E112F6-A719-4243-A18B-B0BA054446E3}"/>
                </a:ext>
              </a:extLst>
            </p:cNvPr>
            <p:cNvSpPr>
              <a:spLocks/>
            </p:cNvSpPr>
            <p:nvPr/>
          </p:nvSpPr>
          <p:spPr bwMode="auto">
            <a:xfrm>
              <a:off x="1906449" y="3702787"/>
              <a:ext cx="1189224" cy="1101132"/>
            </a:xfrm>
            <a:custGeom>
              <a:avLst/>
              <a:gdLst>
                <a:gd name="T0" fmla="*/ 363 w 403"/>
                <a:gd name="T1" fmla="*/ 368 h 372"/>
                <a:gd name="T2" fmla="*/ 363 w 403"/>
                <a:gd name="T3" fmla="*/ 372 h 372"/>
                <a:gd name="T4" fmla="*/ 403 w 403"/>
                <a:gd name="T5" fmla="*/ 332 h 372"/>
                <a:gd name="T6" fmla="*/ 363 w 403"/>
                <a:gd name="T7" fmla="*/ 292 h 372"/>
                <a:gd name="T8" fmla="*/ 203 w 403"/>
                <a:gd name="T9" fmla="*/ 254 h 372"/>
                <a:gd name="T10" fmla="*/ 97 w 403"/>
                <a:gd name="T11" fmla="*/ 124 h 372"/>
                <a:gd name="T12" fmla="*/ 80 w 403"/>
                <a:gd name="T13" fmla="*/ 40 h 372"/>
                <a:gd name="T14" fmla="*/ 40 w 403"/>
                <a:gd name="T15" fmla="*/ 0 h 372"/>
                <a:gd name="T16" fmla="*/ 39 w 403"/>
                <a:gd name="T17" fmla="*/ 0 h 372"/>
                <a:gd name="T18" fmla="*/ 39 w 403"/>
                <a:gd name="T19" fmla="*/ 0 h 372"/>
                <a:gd name="T20" fmla="*/ 0 w 403"/>
                <a:gd name="T21" fmla="*/ 40 h 372"/>
                <a:gd name="T22" fmla="*/ 0 w 403"/>
                <a:gd name="T23" fmla="*/ 41 h 372"/>
                <a:gd name="T24" fmla="*/ 0 w 403"/>
                <a:gd name="T25" fmla="*/ 41 h 372"/>
                <a:gd name="T26" fmla="*/ 47 w 403"/>
                <a:gd name="T27" fmla="*/ 206 h 372"/>
                <a:gd name="T28" fmla="*/ 152 w 403"/>
                <a:gd name="T29" fmla="*/ 317 h 372"/>
                <a:gd name="T30" fmla="*/ 363 w 403"/>
                <a:gd name="T31" fmla="*/ 372 h 372"/>
                <a:gd name="T32" fmla="*/ 363 w 403"/>
                <a:gd name="T33" fmla="*/ 368 h 372"/>
                <a:gd name="T34" fmla="*/ 363 w 403"/>
                <a:gd name="T35" fmla="*/ 364 h 372"/>
                <a:gd name="T36" fmla="*/ 156 w 403"/>
                <a:gd name="T37" fmla="*/ 310 h 372"/>
                <a:gd name="T38" fmla="*/ 54 w 403"/>
                <a:gd name="T39" fmla="*/ 202 h 372"/>
                <a:gd name="T40" fmla="*/ 8 w 403"/>
                <a:gd name="T41" fmla="*/ 41 h 372"/>
                <a:gd name="T42" fmla="*/ 8 w 403"/>
                <a:gd name="T43" fmla="*/ 41 h 372"/>
                <a:gd name="T44" fmla="*/ 8 w 403"/>
                <a:gd name="T45" fmla="*/ 40 h 372"/>
                <a:gd name="T46" fmla="*/ 39 w 403"/>
                <a:gd name="T47" fmla="*/ 8 h 372"/>
                <a:gd name="T48" fmla="*/ 39 w 403"/>
                <a:gd name="T49" fmla="*/ 8 h 372"/>
                <a:gd name="T50" fmla="*/ 40 w 403"/>
                <a:gd name="T51" fmla="*/ 8 h 372"/>
                <a:gd name="T52" fmla="*/ 72 w 403"/>
                <a:gd name="T53" fmla="*/ 40 h 372"/>
                <a:gd name="T54" fmla="*/ 112 w 403"/>
                <a:gd name="T55" fmla="*/ 174 h 372"/>
                <a:gd name="T56" fmla="*/ 199 w 403"/>
                <a:gd name="T57" fmla="*/ 261 h 372"/>
                <a:gd name="T58" fmla="*/ 363 w 403"/>
                <a:gd name="T59" fmla="*/ 300 h 372"/>
                <a:gd name="T60" fmla="*/ 386 w 403"/>
                <a:gd name="T61" fmla="*/ 309 h 372"/>
                <a:gd name="T62" fmla="*/ 395 w 403"/>
                <a:gd name="T63" fmla="*/ 332 h 372"/>
                <a:gd name="T64" fmla="*/ 386 w 403"/>
                <a:gd name="T65" fmla="*/ 354 h 372"/>
                <a:gd name="T66" fmla="*/ 363 w 403"/>
                <a:gd name="T67" fmla="*/ 364 h 372"/>
                <a:gd name="T68" fmla="*/ 363 w 403"/>
                <a:gd name="T69" fmla="*/ 36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3" h="372">
                  <a:moveTo>
                    <a:pt x="363" y="368"/>
                  </a:moveTo>
                  <a:cubicBezTo>
                    <a:pt x="363" y="372"/>
                    <a:pt x="363" y="372"/>
                    <a:pt x="363" y="372"/>
                  </a:cubicBezTo>
                  <a:cubicBezTo>
                    <a:pt x="385" y="372"/>
                    <a:pt x="403" y="354"/>
                    <a:pt x="403" y="332"/>
                  </a:cubicBezTo>
                  <a:cubicBezTo>
                    <a:pt x="403" y="310"/>
                    <a:pt x="385" y="292"/>
                    <a:pt x="363" y="292"/>
                  </a:cubicBezTo>
                  <a:cubicBezTo>
                    <a:pt x="294" y="292"/>
                    <a:pt x="242" y="276"/>
                    <a:pt x="203" y="254"/>
                  </a:cubicBezTo>
                  <a:cubicBezTo>
                    <a:pt x="144" y="219"/>
                    <a:pt x="113" y="168"/>
                    <a:pt x="97" y="124"/>
                  </a:cubicBezTo>
                  <a:cubicBezTo>
                    <a:pt x="81" y="80"/>
                    <a:pt x="80" y="43"/>
                    <a:pt x="80" y="40"/>
                  </a:cubicBezTo>
                  <a:cubicBezTo>
                    <a:pt x="80" y="18"/>
                    <a:pt x="62" y="0"/>
                    <a:pt x="40" y="0"/>
                  </a:cubicBezTo>
                  <a:cubicBezTo>
                    <a:pt x="39" y="0"/>
                    <a:pt x="39" y="0"/>
                    <a:pt x="39" y="0"/>
                  </a:cubicBezTo>
                  <a:cubicBezTo>
                    <a:pt x="39" y="0"/>
                    <a:pt x="39" y="0"/>
                    <a:pt x="39" y="0"/>
                  </a:cubicBezTo>
                  <a:cubicBezTo>
                    <a:pt x="17" y="1"/>
                    <a:pt x="0" y="19"/>
                    <a:pt x="0" y="40"/>
                  </a:cubicBezTo>
                  <a:cubicBezTo>
                    <a:pt x="0" y="41"/>
                    <a:pt x="0" y="41"/>
                    <a:pt x="0" y="41"/>
                  </a:cubicBezTo>
                  <a:cubicBezTo>
                    <a:pt x="0" y="41"/>
                    <a:pt x="0" y="41"/>
                    <a:pt x="0" y="41"/>
                  </a:cubicBezTo>
                  <a:cubicBezTo>
                    <a:pt x="0" y="45"/>
                    <a:pt x="2" y="125"/>
                    <a:pt x="47" y="206"/>
                  </a:cubicBezTo>
                  <a:cubicBezTo>
                    <a:pt x="68" y="244"/>
                    <a:pt x="101" y="285"/>
                    <a:pt x="152" y="317"/>
                  </a:cubicBezTo>
                  <a:cubicBezTo>
                    <a:pt x="203" y="349"/>
                    <a:pt x="271" y="372"/>
                    <a:pt x="363" y="372"/>
                  </a:cubicBezTo>
                  <a:cubicBezTo>
                    <a:pt x="363" y="368"/>
                    <a:pt x="363" y="368"/>
                    <a:pt x="363" y="368"/>
                  </a:cubicBezTo>
                  <a:cubicBezTo>
                    <a:pt x="363" y="364"/>
                    <a:pt x="363" y="364"/>
                    <a:pt x="363" y="364"/>
                  </a:cubicBezTo>
                  <a:cubicBezTo>
                    <a:pt x="273" y="364"/>
                    <a:pt x="206" y="342"/>
                    <a:pt x="156" y="310"/>
                  </a:cubicBezTo>
                  <a:cubicBezTo>
                    <a:pt x="107" y="279"/>
                    <a:pt x="75" y="239"/>
                    <a:pt x="54" y="202"/>
                  </a:cubicBezTo>
                  <a:cubicBezTo>
                    <a:pt x="10" y="123"/>
                    <a:pt x="8" y="44"/>
                    <a:pt x="8" y="41"/>
                  </a:cubicBezTo>
                  <a:cubicBezTo>
                    <a:pt x="8" y="41"/>
                    <a:pt x="8" y="41"/>
                    <a:pt x="8" y="41"/>
                  </a:cubicBezTo>
                  <a:cubicBezTo>
                    <a:pt x="8" y="40"/>
                    <a:pt x="8" y="40"/>
                    <a:pt x="8" y="40"/>
                  </a:cubicBezTo>
                  <a:cubicBezTo>
                    <a:pt x="8" y="23"/>
                    <a:pt x="22" y="9"/>
                    <a:pt x="39" y="8"/>
                  </a:cubicBezTo>
                  <a:cubicBezTo>
                    <a:pt x="39" y="8"/>
                    <a:pt x="39" y="8"/>
                    <a:pt x="39" y="8"/>
                  </a:cubicBezTo>
                  <a:cubicBezTo>
                    <a:pt x="40" y="8"/>
                    <a:pt x="40" y="8"/>
                    <a:pt x="40" y="8"/>
                  </a:cubicBezTo>
                  <a:cubicBezTo>
                    <a:pt x="57" y="8"/>
                    <a:pt x="72" y="22"/>
                    <a:pt x="72" y="40"/>
                  </a:cubicBezTo>
                  <a:cubicBezTo>
                    <a:pt x="72" y="45"/>
                    <a:pt x="74" y="110"/>
                    <a:pt x="112" y="174"/>
                  </a:cubicBezTo>
                  <a:cubicBezTo>
                    <a:pt x="131" y="205"/>
                    <a:pt x="158" y="237"/>
                    <a:pt x="199" y="261"/>
                  </a:cubicBezTo>
                  <a:cubicBezTo>
                    <a:pt x="239" y="284"/>
                    <a:pt x="293" y="300"/>
                    <a:pt x="363" y="300"/>
                  </a:cubicBezTo>
                  <a:cubicBezTo>
                    <a:pt x="372" y="300"/>
                    <a:pt x="380" y="303"/>
                    <a:pt x="386" y="309"/>
                  </a:cubicBezTo>
                  <a:cubicBezTo>
                    <a:pt x="391" y="315"/>
                    <a:pt x="395" y="323"/>
                    <a:pt x="395" y="332"/>
                  </a:cubicBezTo>
                  <a:cubicBezTo>
                    <a:pt x="395" y="341"/>
                    <a:pt x="391" y="349"/>
                    <a:pt x="386" y="354"/>
                  </a:cubicBezTo>
                  <a:cubicBezTo>
                    <a:pt x="380" y="360"/>
                    <a:pt x="372" y="364"/>
                    <a:pt x="363" y="364"/>
                  </a:cubicBezTo>
                  <a:cubicBezTo>
                    <a:pt x="363" y="368"/>
                    <a:pt x="363" y="368"/>
                    <a:pt x="363" y="368"/>
                  </a:cubicBezTo>
                </a:path>
              </a:pathLst>
            </a:custGeom>
            <a:solidFill>
              <a:schemeClr val="tx1"/>
            </a:soli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1" name="Freeform 112">
              <a:extLst>
                <a:ext uri="{FF2B5EF4-FFF2-40B4-BE49-F238E27FC236}">
                  <a16:creationId xmlns:a16="http://schemas.microsoft.com/office/drawing/2014/main" id="{C5AD3196-F80A-4586-B665-BEEA86719C59}"/>
                </a:ext>
              </a:extLst>
            </p:cNvPr>
            <p:cNvSpPr>
              <a:spLocks/>
            </p:cNvSpPr>
            <p:nvPr/>
          </p:nvSpPr>
          <p:spPr bwMode="auto">
            <a:xfrm>
              <a:off x="1298339" y="3655899"/>
              <a:ext cx="866698" cy="1284417"/>
            </a:xfrm>
            <a:custGeom>
              <a:avLst/>
              <a:gdLst>
                <a:gd name="T0" fmla="*/ 0 w 294"/>
                <a:gd name="T1" fmla="*/ 81 h 434"/>
                <a:gd name="T2" fmla="*/ 0 w 294"/>
                <a:gd name="T3" fmla="*/ 434 h 434"/>
                <a:gd name="T4" fmla="*/ 294 w 294"/>
                <a:gd name="T5" fmla="*/ 434 h 434"/>
                <a:gd name="T6" fmla="*/ 294 w 294"/>
                <a:gd name="T7" fmla="*/ 81 h 434"/>
                <a:gd name="T8" fmla="*/ 214 w 294"/>
                <a:gd name="T9" fmla="*/ 0 h 434"/>
                <a:gd name="T10" fmla="*/ 81 w 294"/>
                <a:gd name="T11" fmla="*/ 0 h 434"/>
                <a:gd name="T12" fmla="*/ 0 w 294"/>
                <a:gd name="T13" fmla="*/ 81 h 434"/>
              </a:gdLst>
              <a:ahLst/>
              <a:cxnLst>
                <a:cxn ang="0">
                  <a:pos x="T0" y="T1"/>
                </a:cxn>
                <a:cxn ang="0">
                  <a:pos x="T2" y="T3"/>
                </a:cxn>
                <a:cxn ang="0">
                  <a:pos x="T4" y="T5"/>
                </a:cxn>
                <a:cxn ang="0">
                  <a:pos x="T6" y="T7"/>
                </a:cxn>
                <a:cxn ang="0">
                  <a:pos x="T8" y="T9"/>
                </a:cxn>
                <a:cxn ang="0">
                  <a:pos x="T10" y="T11"/>
                </a:cxn>
                <a:cxn ang="0">
                  <a:pos x="T12" y="T13"/>
                </a:cxn>
              </a:cxnLst>
              <a:rect l="0" t="0" r="r" b="b"/>
              <a:pathLst>
                <a:path w="294" h="434">
                  <a:moveTo>
                    <a:pt x="0" y="81"/>
                  </a:moveTo>
                  <a:cubicBezTo>
                    <a:pt x="0" y="434"/>
                    <a:pt x="0" y="434"/>
                    <a:pt x="0" y="434"/>
                  </a:cubicBezTo>
                  <a:cubicBezTo>
                    <a:pt x="294" y="434"/>
                    <a:pt x="294" y="434"/>
                    <a:pt x="294" y="43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2" name="Freeform 113">
              <a:extLst>
                <a:ext uri="{FF2B5EF4-FFF2-40B4-BE49-F238E27FC236}">
                  <a16:creationId xmlns:a16="http://schemas.microsoft.com/office/drawing/2014/main" id="{07B9A5B9-3EC2-49BC-90ED-9419F7669C51}"/>
                </a:ext>
              </a:extLst>
            </p:cNvPr>
            <p:cNvSpPr>
              <a:spLocks/>
            </p:cNvSpPr>
            <p:nvPr/>
          </p:nvSpPr>
          <p:spPr bwMode="auto">
            <a:xfrm>
              <a:off x="1298340" y="3655898"/>
              <a:ext cx="866697" cy="1254580"/>
            </a:xfrm>
            <a:custGeom>
              <a:avLst/>
              <a:gdLst>
                <a:gd name="T0" fmla="*/ 0 w 294"/>
                <a:gd name="T1" fmla="*/ 81 h 424"/>
                <a:gd name="T2" fmla="*/ 0 w 294"/>
                <a:gd name="T3" fmla="*/ 424 h 424"/>
                <a:gd name="T4" fmla="*/ 294 w 294"/>
                <a:gd name="T5" fmla="*/ 424 h 424"/>
                <a:gd name="T6" fmla="*/ 294 w 294"/>
                <a:gd name="T7" fmla="*/ 81 h 424"/>
                <a:gd name="T8" fmla="*/ 214 w 294"/>
                <a:gd name="T9" fmla="*/ 0 h 424"/>
                <a:gd name="T10" fmla="*/ 81 w 294"/>
                <a:gd name="T11" fmla="*/ 0 h 424"/>
                <a:gd name="T12" fmla="*/ 0 w 294"/>
                <a:gd name="T13" fmla="*/ 81 h 424"/>
              </a:gdLst>
              <a:ahLst/>
              <a:cxnLst>
                <a:cxn ang="0">
                  <a:pos x="T0" y="T1"/>
                </a:cxn>
                <a:cxn ang="0">
                  <a:pos x="T2" y="T3"/>
                </a:cxn>
                <a:cxn ang="0">
                  <a:pos x="T4" y="T5"/>
                </a:cxn>
                <a:cxn ang="0">
                  <a:pos x="T6" y="T7"/>
                </a:cxn>
                <a:cxn ang="0">
                  <a:pos x="T8" y="T9"/>
                </a:cxn>
                <a:cxn ang="0">
                  <a:pos x="T10" y="T11"/>
                </a:cxn>
                <a:cxn ang="0">
                  <a:pos x="T12" y="T13"/>
                </a:cxn>
              </a:cxnLst>
              <a:rect l="0" t="0" r="r" b="b"/>
              <a:pathLst>
                <a:path w="294" h="424">
                  <a:moveTo>
                    <a:pt x="0" y="81"/>
                  </a:moveTo>
                  <a:cubicBezTo>
                    <a:pt x="0" y="424"/>
                    <a:pt x="0" y="424"/>
                    <a:pt x="0" y="424"/>
                  </a:cubicBezTo>
                  <a:cubicBezTo>
                    <a:pt x="294" y="424"/>
                    <a:pt x="294" y="424"/>
                    <a:pt x="294" y="42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3" name="Freeform 114">
              <a:extLst>
                <a:ext uri="{FF2B5EF4-FFF2-40B4-BE49-F238E27FC236}">
                  <a16:creationId xmlns:a16="http://schemas.microsoft.com/office/drawing/2014/main" id="{6E10CBDD-67F1-4CEA-BB8F-E11339A79151}"/>
                </a:ext>
              </a:extLst>
            </p:cNvPr>
            <p:cNvSpPr>
              <a:spLocks/>
            </p:cNvSpPr>
            <p:nvPr/>
          </p:nvSpPr>
          <p:spPr bwMode="auto">
            <a:xfrm>
              <a:off x="1298339" y="3655899"/>
              <a:ext cx="866698" cy="1254580"/>
            </a:xfrm>
            <a:custGeom>
              <a:avLst/>
              <a:gdLst>
                <a:gd name="T0" fmla="*/ 0 w 294"/>
                <a:gd name="T1" fmla="*/ 81 h 424"/>
                <a:gd name="T2" fmla="*/ 0 w 294"/>
                <a:gd name="T3" fmla="*/ 424 h 424"/>
                <a:gd name="T4" fmla="*/ 294 w 294"/>
                <a:gd name="T5" fmla="*/ 424 h 424"/>
                <a:gd name="T6" fmla="*/ 294 w 294"/>
                <a:gd name="T7" fmla="*/ 81 h 424"/>
                <a:gd name="T8" fmla="*/ 214 w 294"/>
                <a:gd name="T9" fmla="*/ 0 h 424"/>
                <a:gd name="T10" fmla="*/ 81 w 294"/>
                <a:gd name="T11" fmla="*/ 0 h 424"/>
                <a:gd name="T12" fmla="*/ 0 w 294"/>
                <a:gd name="T13" fmla="*/ 81 h 424"/>
              </a:gdLst>
              <a:ahLst/>
              <a:cxnLst>
                <a:cxn ang="0">
                  <a:pos x="T0" y="T1"/>
                </a:cxn>
                <a:cxn ang="0">
                  <a:pos x="T2" y="T3"/>
                </a:cxn>
                <a:cxn ang="0">
                  <a:pos x="T4" y="T5"/>
                </a:cxn>
                <a:cxn ang="0">
                  <a:pos x="T6" y="T7"/>
                </a:cxn>
                <a:cxn ang="0">
                  <a:pos x="T8" y="T9"/>
                </a:cxn>
                <a:cxn ang="0">
                  <a:pos x="T10" y="T11"/>
                </a:cxn>
                <a:cxn ang="0">
                  <a:pos x="T12" y="T13"/>
                </a:cxn>
              </a:cxnLst>
              <a:rect l="0" t="0" r="r" b="b"/>
              <a:pathLst>
                <a:path w="294" h="424">
                  <a:moveTo>
                    <a:pt x="0" y="81"/>
                  </a:moveTo>
                  <a:cubicBezTo>
                    <a:pt x="0" y="424"/>
                    <a:pt x="0" y="424"/>
                    <a:pt x="0" y="424"/>
                  </a:cubicBezTo>
                  <a:cubicBezTo>
                    <a:pt x="294" y="424"/>
                    <a:pt x="294" y="424"/>
                    <a:pt x="294" y="42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4" name="Freeform 115">
              <a:extLst>
                <a:ext uri="{FF2B5EF4-FFF2-40B4-BE49-F238E27FC236}">
                  <a16:creationId xmlns:a16="http://schemas.microsoft.com/office/drawing/2014/main" id="{FA9ADDDE-74DB-4691-B525-8B40F5C82378}"/>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5" name="Freeform 116">
              <a:extLst>
                <a:ext uri="{FF2B5EF4-FFF2-40B4-BE49-F238E27FC236}">
                  <a16:creationId xmlns:a16="http://schemas.microsoft.com/office/drawing/2014/main" id="{2950CE4B-FFB9-4789-AAD9-2CEBD0E33693}"/>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6" name="Freeform 117">
              <a:extLst>
                <a:ext uri="{FF2B5EF4-FFF2-40B4-BE49-F238E27FC236}">
                  <a16:creationId xmlns:a16="http://schemas.microsoft.com/office/drawing/2014/main" id="{31D92EE3-E327-4497-84AF-3510A6D74B72}"/>
                </a:ext>
              </a:extLst>
            </p:cNvPr>
            <p:cNvSpPr>
              <a:spLocks/>
            </p:cNvSpPr>
            <p:nvPr/>
          </p:nvSpPr>
          <p:spPr bwMode="auto">
            <a:xfrm>
              <a:off x="1304022" y="3664424"/>
              <a:ext cx="548435" cy="1128128"/>
            </a:xfrm>
            <a:custGeom>
              <a:avLst/>
              <a:gdLst>
                <a:gd name="T0" fmla="*/ 0 w 186"/>
                <a:gd name="T1" fmla="*/ 78 h 381"/>
                <a:gd name="T2" fmla="*/ 0 w 186"/>
                <a:gd name="T3" fmla="*/ 237 h 381"/>
                <a:gd name="T4" fmla="*/ 42 w 186"/>
                <a:gd name="T5" fmla="*/ 339 h 381"/>
                <a:gd name="T6" fmla="*/ 143 w 186"/>
                <a:gd name="T7" fmla="*/ 381 h 381"/>
                <a:gd name="T8" fmla="*/ 186 w 186"/>
                <a:gd name="T9" fmla="*/ 381 h 381"/>
                <a:gd name="T10" fmla="*/ 42 w 186"/>
                <a:gd name="T11" fmla="*/ 237 h 381"/>
                <a:gd name="T12" fmla="*/ 42 w 186"/>
                <a:gd name="T13" fmla="*/ 78 h 381"/>
                <a:gd name="T14" fmla="*/ 52 w 186"/>
                <a:gd name="T15" fmla="*/ 17 h 381"/>
                <a:gd name="T16" fmla="*/ 56 w 186"/>
                <a:gd name="T17" fmla="*/ 0 h 381"/>
                <a:gd name="T18" fmla="*/ 0 w 186"/>
                <a:gd name="T19" fmla="*/ 7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381">
                  <a:moveTo>
                    <a:pt x="0" y="78"/>
                  </a:moveTo>
                  <a:cubicBezTo>
                    <a:pt x="0" y="237"/>
                    <a:pt x="0" y="237"/>
                    <a:pt x="0" y="237"/>
                  </a:cubicBezTo>
                  <a:cubicBezTo>
                    <a:pt x="0" y="277"/>
                    <a:pt x="16" y="313"/>
                    <a:pt x="42" y="339"/>
                  </a:cubicBezTo>
                  <a:cubicBezTo>
                    <a:pt x="68" y="365"/>
                    <a:pt x="104" y="381"/>
                    <a:pt x="143" y="381"/>
                  </a:cubicBezTo>
                  <a:cubicBezTo>
                    <a:pt x="186" y="381"/>
                    <a:pt x="186" y="381"/>
                    <a:pt x="186" y="381"/>
                  </a:cubicBezTo>
                  <a:cubicBezTo>
                    <a:pt x="107" y="381"/>
                    <a:pt x="42" y="316"/>
                    <a:pt x="42" y="237"/>
                  </a:cubicBezTo>
                  <a:cubicBezTo>
                    <a:pt x="42" y="78"/>
                    <a:pt x="42" y="78"/>
                    <a:pt x="42" y="78"/>
                  </a:cubicBezTo>
                  <a:cubicBezTo>
                    <a:pt x="42" y="47"/>
                    <a:pt x="30" y="30"/>
                    <a:pt x="52" y="17"/>
                  </a:cubicBezTo>
                  <a:cubicBezTo>
                    <a:pt x="64" y="11"/>
                    <a:pt x="56" y="0"/>
                    <a:pt x="56" y="0"/>
                  </a:cubicBezTo>
                  <a:cubicBezTo>
                    <a:pt x="12" y="0"/>
                    <a:pt x="0" y="33"/>
                    <a:pt x="0" y="78"/>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7" name="Freeform 118">
              <a:extLst>
                <a:ext uri="{FF2B5EF4-FFF2-40B4-BE49-F238E27FC236}">
                  <a16:creationId xmlns:a16="http://schemas.microsoft.com/office/drawing/2014/main" id="{5D07E765-586A-43F9-829B-4FB726ACB1D8}"/>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8" name="Line 119">
              <a:extLst>
                <a:ext uri="{FF2B5EF4-FFF2-40B4-BE49-F238E27FC236}">
                  <a16:creationId xmlns:a16="http://schemas.microsoft.com/office/drawing/2014/main" id="{055C00FB-D174-4C28-AE07-D06BF81CB957}"/>
                </a:ext>
              </a:extLst>
            </p:cNvPr>
            <p:cNvSpPr>
              <a:spLocks noChangeShapeType="1"/>
            </p:cNvSpPr>
            <p:nvPr/>
          </p:nvSpPr>
          <p:spPr bwMode="auto">
            <a:xfrm flipV="1">
              <a:off x="2165038" y="4279638"/>
              <a:ext cx="0" cy="285583"/>
            </a:xfrm>
            <a:prstGeom prst="line">
              <a:avLst/>
            </a:pr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9" name="Freeform 120">
              <a:extLst>
                <a:ext uri="{FF2B5EF4-FFF2-40B4-BE49-F238E27FC236}">
                  <a16:creationId xmlns:a16="http://schemas.microsoft.com/office/drawing/2014/main" id="{CDE1DA56-60AA-4907-AC6C-A1DC70377A0C}"/>
                </a:ext>
              </a:extLst>
            </p:cNvPr>
            <p:cNvSpPr>
              <a:spLocks/>
            </p:cNvSpPr>
            <p:nvPr/>
          </p:nvSpPr>
          <p:spPr bwMode="auto">
            <a:xfrm>
              <a:off x="1959019" y="4732877"/>
              <a:ext cx="613792" cy="68199"/>
            </a:xfrm>
            <a:custGeom>
              <a:avLst/>
              <a:gdLst>
                <a:gd name="T0" fmla="*/ 0 w 208"/>
                <a:gd name="T1" fmla="*/ 23 h 23"/>
                <a:gd name="T2" fmla="*/ 208 w 208"/>
                <a:gd name="T3" fmla="*/ 23 h 23"/>
                <a:gd name="T4" fmla="*/ 208 w 208"/>
                <a:gd name="T5" fmla="*/ 0 h 23"/>
                <a:gd name="T6" fmla="*/ 23 w 208"/>
                <a:gd name="T7" fmla="*/ 0 h 23"/>
                <a:gd name="T8" fmla="*/ 0 w 208"/>
                <a:gd name="T9" fmla="*/ 23 h 23"/>
              </a:gdLst>
              <a:ahLst/>
              <a:cxnLst>
                <a:cxn ang="0">
                  <a:pos x="T0" y="T1"/>
                </a:cxn>
                <a:cxn ang="0">
                  <a:pos x="T2" y="T3"/>
                </a:cxn>
                <a:cxn ang="0">
                  <a:pos x="T4" y="T5"/>
                </a:cxn>
                <a:cxn ang="0">
                  <a:pos x="T6" y="T7"/>
                </a:cxn>
                <a:cxn ang="0">
                  <a:pos x="T8" y="T9"/>
                </a:cxn>
              </a:cxnLst>
              <a:rect l="0" t="0" r="r" b="b"/>
              <a:pathLst>
                <a:path w="208" h="23">
                  <a:moveTo>
                    <a:pt x="0" y="23"/>
                  </a:moveTo>
                  <a:cubicBezTo>
                    <a:pt x="208" y="23"/>
                    <a:pt x="208" y="23"/>
                    <a:pt x="208" y="23"/>
                  </a:cubicBezTo>
                  <a:cubicBezTo>
                    <a:pt x="208" y="0"/>
                    <a:pt x="208" y="0"/>
                    <a:pt x="208" y="0"/>
                  </a:cubicBezTo>
                  <a:cubicBezTo>
                    <a:pt x="23" y="0"/>
                    <a:pt x="23" y="0"/>
                    <a:pt x="23" y="0"/>
                  </a:cubicBezTo>
                  <a:cubicBezTo>
                    <a:pt x="10" y="0"/>
                    <a:pt x="0" y="10"/>
                    <a:pt x="0" y="23"/>
                  </a:cubicBezTo>
                </a:path>
              </a:pathLst>
            </a:custGeom>
            <a:solidFill>
              <a:srgbClr val="EBEBEA"/>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0" name="Freeform 121">
              <a:extLst>
                <a:ext uri="{FF2B5EF4-FFF2-40B4-BE49-F238E27FC236}">
                  <a16:creationId xmlns:a16="http://schemas.microsoft.com/office/drawing/2014/main" id="{058C34D2-5468-48B1-83AD-239CEEE632E3}"/>
                </a:ext>
              </a:extLst>
            </p:cNvPr>
            <p:cNvSpPr>
              <a:spLocks/>
            </p:cNvSpPr>
            <p:nvPr/>
          </p:nvSpPr>
          <p:spPr bwMode="auto">
            <a:xfrm>
              <a:off x="1947653" y="4721511"/>
              <a:ext cx="636526" cy="92353"/>
            </a:xfrm>
            <a:custGeom>
              <a:avLst/>
              <a:gdLst>
                <a:gd name="T0" fmla="*/ 4 w 216"/>
                <a:gd name="T1" fmla="*/ 27 h 31"/>
                <a:gd name="T2" fmla="*/ 4 w 216"/>
                <a:gd name="T3" fmla="*/ 31 h 31"/>
                <a:gd name="T4" fmla="*/ 216 w 216"/>
                <a:gd name="T5" fmla="*/ 31 h 31"/>
                <a:gd name="T6" fmla="*/ 216 w 216"/>
                <a:gd name="T7" fmla="*/ 0 h 31"/>
                <a:gd name="T8" fmla="*/ 27 w 216"/>
                <a:gd name="T9" fmla="*/ 0 h 31"/>
                <a:gd name="T10" fmla="*/ 0 w 216"/>
                <a:gd name="T11" fmla="*/ 27 h 31"/>
                <a:gd name="T12" fmla="*/ 0 w 216"/>
                <a:gd name="T13" fmla="*/ 31 h 31"/>
                <a:gd name="T14" fmla="*/ 4 w 216"/>
                <a:gd name="T15" fmla="*/ 31 h 31"/>
                <a:gd name="T16" fmla="*/ 4 w 216"/>
                <a:gd name="T17" fmla="*/ 27 h 31"/>
                <a:gd name="T18" fmla="*/ 8 w 216"/>
                <a:gd name="T19" fmla="*/ 27 h 31"/>
                <a:gd name="T20" fmla="*/ 14 w 216"/>
                <a:gd name="T21" fmla="*/ 13 h 31"/>
                <a:gd name="T22" fmla="*/ 27 w 216"/>
                <a:gd name="T23" fmla="*/ 8 h 31"/>
                <a:gd name="T24" fmla="*/ 208 w 216"/>
                <a:gd name="T25" fmla="*/ 8 h 31"/>
                <a:gd name="T26" fmla="*/ 208 w 216"/>
                <a:gd name="T27" fmla="*/ 23 h 31"/>
                <a:gd name="T28" fmla="*/ 4 w 216"/>
                <a:gd name="T29" fmla="*/ 23 h 31"/>
                <a:gd name="T30" fmla="*/ 4 w 216"/>
                <a:gd name="T31" fmla="*/ 27 h 31"/>
                <a:gd name="T32" fmla="*/ 8 w 216"/>
                <a:gd name="T33" fmla="*/ 27 h 31"/>
                <a:gd name="T34" fmla="*/ 4 w 216"/>
                <a:gd name="T3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31">
                  <a:moveTo>
                    <a:pt x="4" y="27"/>
                  </a:moveTo>
                  <a:cubicBezTo>
                    <a:pt x="4" y="31"/>
                    <a:pt x="4" y="31"/>
                    <a:pt x="4" y="31"/>
                  </a:cubicBezTo>
                  <a:cubicBezTo>
                    <a:pt x="216" y="31"/>
                    <a:pt x="216" y="31"/>
                    <a:pt x="216" y="31"/>
                  </a:cubicBezTo>
                  <a:cubicBezTo>
                    <a:pt x="216" y="0"/>
                    <a:pt x="216" y="0"/>
                    <a:pt x="216" y="0"/>
                  </a:cubicBezTo>
                  <a:cubicBezTo>
                    <a:pt x="27" y="0"/>
                    <a:pt x="27" y="0"/>
                    <a:pt x="27" y="0"/>
                  </a:cubicBezTo>
                  <a:cubicBezTo>
                    <a:pt x="12" y="0"/>
                    <a:pt x="0" y="12"/>
                    <a:pt x="0" y="27"/>
                  </a:cubicBezTo>
                  <a:cubicBezTo>
                    <a:pt x="0" y="31"/>
                    <a:pt x="0" y="31"/>
                    <a:pt x="0" y="31"/>
                  </a:cubicBezTo>
                  <a:cubicBezTo>
                    <a:pt x="4" y="31"/>
                    <a:pt x="4" y="31"/>
                    <a:pt x="4" y="31"/>
                  </a:cubicBezTo>
                  <a:cubicBezTo>
                    <a:pt x="4" y="27"/>
                    <a:pt x="4" y="27"/>
                    <a:pt x="4" y="27"/>
                  </a:cubicBezTo>
                  <a:cubicBezTo>
                    <a:pt x="8" y="27"/>
                    <a:pt x="8" y="27"/>
                    <a:pt x="8" y="27"/>
                  </a:cubicBezTo>
                  <a:cubicBezTo>
                    <a:pt x="8" y="21"/>
                    <a:pt x="10" y="17"/>
                    <a:pt x="14" y="13"/>
                  </a:cubicBezTo>
                  <a:cubicBezTo>
                    <a:pt x="17" y="10"/>
                    <a:pt x="22" y="8"/>
                    <a:pt x="27" y="8"/>
                  </a:cubicBezTo>
                  <a:cubicBezTo>
                    <a:pt x="208" y="8"/>
                    <a:pt x="208" y="8"/>
                    <a:pt x="208" y="8"/>
                  </a:cubicBezTo>
                  <a:cubicBezTo>
                    <a:pt x="208" y="23"/>
                    <a:pt x="208" y="23"/>
                    <a:pt x="208" y="23"/>
                  </a:cubicBezTo>
                  <a:cubicBezTo>
                    <a:pt x="4" y="23"/>
                    <a:pt x="4" y="23"/>
                    <a:pt x="4" y="23"/>
                  </a:cubicBezTo>
                  <a:cubicBezTo>
                    <a:pt x="4" y="27"/>
                    <a:pt x="4" y="27"/>
                    <a:pt x="4" y="27"/>
                  </a:cubicBezTo>
                  <a:cubicBezTo>
                    <a:pt x="8" y="27"/>
                    <a:pt x="8" y="27"/>
                    <a:pt x="8" y="27"/>
                  </a:cubicBezTo>
                  <a:cubicBezTo>
                    <a:pt x="4" y="27"/>
                    <a:pt x="4" y="27"/>
                    <a:pt x="4" y="27"/>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1" name="Freeform 122">
              <a:extLst>
                <a:ext uri="{FF2B5EF4-FFF2-40B4-BE49-F238E27FC236}">
                  <a16:creationId xmlns:a16="http://schemas.microsoft.com/office/drawing/2014/main" id="{CECB1B1C-B8E6-41ED-A6DB-FDCE637375F2}"/>
                </a:ext>
              </a:extLst>
            </p:cNvPr>
            <p:cNvSpPr>
              <a:spLocks/>
            </p:cNvSpPr>
            <p:nvPr/>
          </p:nvSpPr>
          <p:spPr bwMode="auto">
            <a:xfrm>
              <a:off x="1298339" y="3655899"/>
              <a:ext cx="277059" cy="295530"/>
            </a:xfrm>
            <a:custGeom>
              <a:avLst/>
              <a:gdLst>
                <a:gd name="T0" fmla="*/ 0 w 94"/>
                <a:gd name="T1" fmla="*/ 100 h 100"/>
                <a:gd name="T2" fmla="*/ 0 w 94"/>
                <a:gd name="T3" fmla="*/ 81 h 100"/>
                <a:gd name="T4" fmla="*/ 81 w 94"/>
                <a:gd name="T5" fmla="*/ 0 h 100"/>
                <a:gd name="T6" fmla="*/ 94 w 94"/>
                <a:gd name="T7" fmla="*/ 0 h 100"/>
              </a:gdLst>
              <a:ahLst/>
              <a:cxnLst>
                <a:cxn ang="0">
                  <a:pos x="T0" y="T1"/>
                </a:cxn>
                <a:cxn ang="0">
                  <a:pos x="T2" y="T3"/>
                </a:cxn>
                <a:cxn ang="0">
                  <a:pos x="T4" y="T5"/>
                </a:cxn>
                <a:cxn ang="0">
                  <a:pos x="T6" y="T7"/>
                </a:cxn>
              </a:cxnLst>
              <a:rect l="0" t="0" r="r" b="b"/>
              <a:pathLst>
                <a:path w="94" h="100">
                  <a:moveTo>
                    <a:pt x="0" y="100"/>
                  </a:moveTo>
                  <a:cubicBezTo>
                    <a:pt x="0" y="81"/>
                    <a:pt x="0" y="81"/>
                    <a:pt x="0" y="81"/>
                  </a:cubicBezTo>
                  <a:cubicBezTo>
                    <a:pt x="0" y="36"/>
                    <a:pt x="36" y="0"/>
                    <a:pt x="81" y="0"/>
                  </a:cubicBezTo>
                  <a:cubicBezTo>
                    <a:pt x="94" y="0"/>
                    <a:pt x="94" y="0"/>
                    <a:pt x="94" y="0"/>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2" name="Freeform 123">
              <a:extLst>
                <a:ext uri="{FF2B5EF4-FFF2-40B4-BE49-F238E27FC236}">
                  <a16:creationId xmlns:a16="http://schemas.microsoft.com/office/drawing/2014/main" id="{FF78092E-7222-4232-8F36-95BCD60F1D7A}"/>
                </a:ext>
              </a:extLst>
            </p:cNvPr>
            <p:cNvSpPr>
              <a:spLocks/>
            </p:cNvSpPr>
            <p:nvPr/>
          </p:nvSpPr>
          <p:spPr bwMode="auto">
            <a:xfrm>
              <a:off x="2517401" y="3896017"/>
              <a:ext cx="1491858" cy="899376"/>
            </a:xfrm>
            <a:custGeom>
              <a:avLst/>
              <a:gdLst>
                <a:gd name="T0" fmla="*/ 0 w 506"/>
                <a:gd name="T1" fmla="*/ 304 h 304"/>
                <a:gd name="T2" fmla="*/ 452 w 506"/>
                <a:gd name="T3" fmla="*/ 304 h 304"/>
                <a:gd name="T4" fmla="*/ 502 w 506"/>
                <a:gd name="T5" fmla="*/ 43 h 304"/>
                <a:gd name="T6" fmla="*/ 467 w 506"/>
                <a:gd name="T7" fmla="*/ 0 h 304"/>
                <a:gd name="T8" fmla="*/ 88 w 506"/>
                <a:gd name="T9" fmla="*/ 0 h 304"/>
                <a:gd name="T10" fmla="*/ 53 w 506"/>
                <a:gd name="T11" fmla="*/ 29 h 304"/>
                <a:gd name="T12" fmla="*/ 0 w 506"/>
                <a:gd name="T13" fmla="*/ 304 h 304"/>
              </a:gdLst>
              <a:ahLst/>
              <a:cxnLst>
                <a:cxn ang="0">
                  <a:pos x="T0" y="T1"/>
                </a:cxn>
                <a:cxn ang="0">
                  <a:pos x="T2" y="T3"/>
                </a:cxn>
                <a:cxn ang="0">
                  <a:pos x="T4" y="T5"/>
                </a:cxn>
                <a:cxn ang="0">
                  <a:pos x="T6" y="T7"/>
                </a:cxn>
                <a:cxn ang="0">
                  <a:pos x="T8" y="T9"/>
                </a:cxn>
                <a:cxn ang="0">
                  <a:pos x="T10" y="T11"/>
                </a:cxn>
                <a:cxn ang="0">
                  <a:pos x="T12" y="T13"/>
                </a:cxn>
              </a:cxnLst>
              <a:rect l="0" t="0" r="r" b="b"/>
              <a:pathLst>
                <a:path w="506" h="304">
                  <a:moveTo>
                    <a:pt x="0" y="304"/>
                  </a:moveTo>
                  <a:cubicBezTo>
                    <a:pt x="452" y="304"/>
                    <a:pt x="452" y="304"/>
                    <a:pt x="452" y="304"/>
                  </a:cubicBezTo>
                  <a:cubicBezTo>
                    <a:pt x="502" y="43"/>
                    <a:pt x="502" y="43"/>
                    <a:pt x="502" y="43"/>
                  </a:cubicBezTo>
                  <a:cubicBezTo>
                    <a:pt x="506" y="20"/>
                    <a:pt x="489" y="0"/>
                    <a:pt x="467" y="0"/>
                  </a:cubicBezTo>
                  <a:cubicBezTo>
                    <a:pt x="88" y="0"/>
                    <a:pt x="88" y="0"/>
                    <a:pt x="88" y="0"/>
                  </a:cubicBezTo>
                  <a:cubicBezTo>
                    <a:pt x="71" y="0"/>
                    <a:pt x="56" y="12"/>
                    <a:pt x="53" y="29"/>
                  </a:cubicBezTo>
                  <a:cubicBezTo>
                    <a:pt x="0" y="304"/>
                    <a:pt x="0" y="304"/>
                    <a:pt x="0" y="304"/>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3" name="Freeform 124">
              <a:extLst>
                <a:ext uri="{FF2B5EF4-FFF2-40B4-BE49-F238E27FC236}">
                  <a16:creationId xmlns:a16="http://schemas.microsoft.com/office/drawing/2014/main" id="{752D32F7-C660-4DDF-82BE-BC28A5CA6C04}"/>
                </a:ext>
              </a:extLst>
            </p:cNvPr>
            <p:cNvSpPr>
              <a:spLocks/>
            </p:cNvSpPr>
            <p:nvPr/>
          </p:nvSpPr>
          <p:spPr bwMode="auto">
            <a:xfrm>
              <a:off x="2501771" y="3883230"/>
              <a:ext cx="1511748" cy="923530"/>
            </a:xfrm>
            <a:custGeom>
              <a:avLst/>
              <a:gdLst>
                <a:gd name="T0" fmla="*/ 5 w 512"/>
                <a:gd name="T1" fmla="*/ 308 h 312"/>
                <a:gd name="T2" fmla="*/ 5 w 512"/>
                <a:gd name="T3" fmla="*/ 312 h 312"/>
                <a:gd name="T4" fmla="*/ 460 w 512"/>
                <a:gd name="T5" fmla="*/ 312 h 312"/>
                <a:gd name="T6" fmla="*/ 511 w 512"/>
                <a:gd name="T7" fmla="*/ 47 h 312"/>
                <a:gd name="T8" fmla="*/ 512 w 512"/>
                <a:gd name="T9" fmla="*/ 40 h 312"/>
                <a:gd name="T10" fmla="*/ 500 w 512"/>
                <a:gd name="T11" fmla="*/ 12 h 312"/>
                <a:gd name="T12" fmla="*/ 472 w 512"/>
                <a:gd name="T13" fmla="*/ 0 h 312"/>
                <a:gd name="T14" fmla="*/ 93 w 512"/>
                <a:gd name="T15" fmla="*/ 0 h 312"/>
                <a:gd name="T16" fmla="*/ 54 w 512"/>
                <a:gd name="T17" fmla="*/ 32 h 312"/>
                <a:gd name="T18" fmla="*/ 0 w 512"/>
                <a:gd name="T19" fmla="*/ 312 h 312"/>
                <a:gd name="T20" fmla="*/ 5 w 512"/>
                <a:gd name="T21" fmla="*/ 312 h 312"/>
                <a:gd name="T22" fmla="*/ 5 w 512"/>
                <a:gd name="T23" fmla="*/ 308 h 312"/>
                <a:gd name="T24" fmla="*/ 9 w 512"/>
                <a:gd name="T25" fmla="*/ 308 h 312"/>
                <a:gd name="T26" fmla="*/ 62 w 512"/>
                <a:gd name="T27" fmla="*/ 34 h 312"/>
                <a:gd name="T28" fmla="*/ 93 w 512"/>
                <a:gd name="T29" fmla="*/ 8 h 312"/>
                <a:gd name="T30" fmla="*/ 472 w 512"/>
                <a:gd name="T31" fmla="*/ 8 h 312"/>
                <a:gd name="T32" fmla="*/ 494 w 512"/>
                <a:gd name="T33" fmla="*/ 17 h 312"/>
                <a:gd name="T34" fmla="*/ 504 w 512"/>
                <a:gd name="T35" fmla="*/ 40 h 312"/>
                <a:gd name="T36" fmla="*/ 503 w 512"/>
                <a:gd name="T37" fmla="*/ 46 h 312"/>
                <a:gd name="T38" fmla="*/ 453 w 512"/>
                <a:gd name="T39" fmla="*/ 304 h 312"/>
                <a:gd name="T40" fmla="*/ 5 w 512"/>
                <a:gd name="T41" fmla="*/ 304 h 312"/>
                <a:gd name="T42" fmla="*/ 5 w 512"/>
                <a:gd name="T43" fmla="*/ 308 h 312"/>
                <a:gd name="T44" fmla="*/ 9 w 512"/>
                <a:gd name="T45" fmla="*/ 308 h 312"/>
                <a:gd name="T46" fmla="*/ 5 w 512"/>
                <a:gd name="T47" fmla="*/ 30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312">
                  <a:moveTo>
                    <a:pt x="5" y="308"/>
                  </a:moveTo>
                  <a:cubicBezTo>
                    <a:pt x="5" y="312"/>
                    <a:pt x="5" y="312"/>
                    <a:pt x="5" y="312"/>
                  </a:cubicBezTo>
                  <a:cubicBezTo>
                    <a:pt x="460" y="312"/>
                    <a:pt x="460" y="312"/>
                    <a:pt x="460" y="312"/>
                  </a:cubicBezTo>
                  <a:cubicBezTo>
                    <a:pt x="511" y="47"/>
                    <a:pt x="511" y="47"/>
                    <a:pt x="511" y="47"/>
                  </a:cubicBezTo>
                  <a:cubicBezTo>
                    <a:pt x="511" y="45"/>
                    <a:pt x="512" y="42"/>
                    <a:pt x="512" y="40"/>
                  </a:cubicBezTo>
                  <a:cubicBezTo>
                    <a:pt x="512" y="29"/>
                    <a:pt x="507" y="19"/>
                    <a:pt x="500" y="12"/>
                  </a:cubicBezTo>
                  <a:cubicBezTo>
                    <a:pt x="493" y="4"/>
                    <a:pt x="483" y="0"/>
                    <a:pt x="472" y="0"/>
                  </a:cubicBezTo>
                  <a:cubicBezTo>
                    <a:pt x="93" y="0"/>
                    <a:pt x="93" y="0"/>
                    <a:pt x="93" y="0"/>
                  </a:cubicBezTo>
                  <a:cubicBezTo>
                    <a:pt x="74" y="0"/>
                    <a:pt x="57" y="13"/>
                    <a:pt x="54" y="32"/>
                  </a:cubicBezTo>
                  <a:cubicBezTo>
                    <a:pt x="0" y="312"/>
                    <a:pt x="0" y="312"/>
                    <a:pt x="0" y="312"/>
                  </a:cubicBezTo>
                  <a:cubicBezTo>
                    <a:pt x="5" y="312"/>
                    <a:pt x="5" y="312"/>
                    <a:pt x="5" y="312"/>
                  </a:cubicBezTo>
                  <a:cubicBezTo>
                    <a:pt x="5" y="308"/>
                    <a:pt x="5" y="308"/>
                    <a:pt x="5" y="308"/>
                  </a:cubicBezTo>
                  <a:cubicBezTo>
                    <a:pt x="9" y="308"/>
                    <a:pt x="9" y="308"/>
                    <a:pt x="9" y="308"/>
                  </a:cubicBezTo>
                  <a:cubicBezTo>
                    <a:pt x="62" y="34"/>
                    <a:pt x="62" y="34"/>
                    <a:pt x="62" y="34"/>
                  </a:cubicBezTo>
                  <a:cubicBezTo>
                    <a:pt x="65" y="19"/>
                    <a:pt x="78" y="8"/>
                    <a:pt x="93" y="8"/>
                  </a:cubicBezTo>
                  <a:cubicBezTo>
                    <a:pt x="472" y="8"/>
                    <a:pt x="472" y="8"/>
                    <a:pt x="472" y="8"/>
                  </a:cubicBezTo>
                  <a:cubicBezTo>
                    <a:pt x="481" y="8"/>
                    <a:pt x="489" y="11"/>
                    <a:pt x="494" y="17"/>
                  </a:cubicBezTo>
                  <a:cubicBezTo>
                    <a:pt x="500" y="23"/>
                    <a:pt x="504" y="31"/>
                    <a:pt x="504" y="40"/>
                  </a:cubicBezTo>
                  <a:cubicBezTo>
                    <a:pt x="504" y="42"/>
                    <a:pt x="504" y="44"/>
                    <a:pt x="503" y="46"/>
                  </a:cubicBezTo>
                  <a:cubicBezTo>
                    <a:pt x="453" y="304"/>
                    <a:pt x="453" y="304"/>
                    <a:pt x="453" y="304"/>
                  </a:cubicBezTo>
                  <a:cubicBezTo>
                    <a:pt x="5" y="304"/>
                    <a:pt x="5" y="304"/>
                    <a:pt x="5" y="304"/>
                  </a:cubicBezTo>
                  <a:cubicBezTo>
                    <a:pt x="5" y="308"/>
                    <a:pt x="5" y="308"/>
                    <a:pt x="5" y="308"/>
                  </a:cubicBezTo>
                  <a:cubicBezTo>
                    <a:pt x="9" y="308"/>
                    <a:pt x="9" y="308"/>
                    <a:pt x="9" y="308"/>
                  </a:cubicBezTo>
                  <a:cubicBezTo>
                    <a:pt x="5" y="308"/>
                    <a:pt x="5" y="308"/>
                    <a:pt x="5" y="30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4" name="Freeform 125">
              <a:extLst>
                <a:ext uri="{FF2B5EF4-FFF2-40B4-BE49-F238E27FC236}">
                  <a16:creationId xmlns:a16="http://schemas.microsoft.com/office/drawing/2014/main" id="{09C2AB86-EE5C-4DF9-B036-EE9BA9F96187}"/>
                </a:ext>
              </a:extLst>
            </p:cNvPr>
            <p:cNvSpPr>
              <a:spLocks/>
            </p:cNvSpPr>
            <p:nvPr/>
          </p:nvSpPr>
          <p:spPr bwMode="auto">
            <a:xfrm>
              <a:off x="2564287" y="3896017"/>
              <a:ext cx="1496120" cy="899376"/>
            </a:xfrm>
            <a:custGeom>
              <a:avLst/>
              <a:gdLst>
                <a:gd name="T0" fmla="*/ 0 w 507"/>
                <a:gd name="T1" fmla="*/ 304 h 304"/>
                <a:gd name="T2" fmla="*/ 452 w 507"/>
                <a:gd name="T3" fmla="*/ 304 h 304"/>
                <a:gd name="T4" fmla="*/ 503 w 507"/>
                <a:gd name="T5" fmla="*/ 43 h 304"/>
                <a:gd name="T6" fmla="*/ 467 w 507"/>
                <a:gd name="T7" fmla="*/ 0 h 304"/>
                <a:gd name="T8" fmla="*/ 89 w 507"/>
                <a:gd name="T9" fmla="*/ 0 h 304"/>
                <a:gd name="T10" fmla="*/ 53 w 507"/>
                <a:gd name="T11" fmla="*/ 29 h 304"/>
                <a:gd name="T12" fmla="*/ 0 w 507"/>
                <a:gd name="T13" fmla="*/ 304 h 304"/>
              </a:gdLst>
              <a:ahLst/>
              <a:cxnLst>
                <a:cxn ang="0">
                  <a:pos x="T0" y="T1"/>
                </a:cxn>
                <a:cxn ang="0">
                  <a:pos x="T2" y="T3"/>
                </a:cxn>
                <a:cxn ang="0">
                  <a:pos x="T4" y="T5"/>
                </a:cxn>
                <a:cxn ang="0">
                  <a:pos x="T6" y="T7"/>
                </a:cxn>
                <a:cxn ang="0">
                  <a:pos x="T8" y="T9"/>
                </a:cxn>
                <a:cxn ang="0">
                  <a:pos x="T10" y="T11"/>
                </a:cxn>
                <a:cxn ang="0">
                  <a:pos x="T12" y="T13"/>
                </a:cxn>
              </a:cxnLst>
              <a:rect l="0" t="0" r="r" b="b"/>
              <a:pathLst>
                <a:path w="507" h="304">
                  <a:moveTo>
                    <a:pt x="0" y="304"/>
                  </a:moveTo>
                  <a:cubicBezTo>
                    <a:pt x="452" y="304"/>
                    <a:pt x="452" y="304"/>
                    <a:pt x="452" y="304"/>
                  </a:cubicBezTo>
                  <a:cubicBezTo>
                    <a:pt x="503" y="43"/>
                    <a:pt x="503" y="43"/>
                    <a:pt x="503" y="43"/>
                  </a:cubicBezTo>
                  <a:cubicBezTo>
                    <a:pt x="507" y="20"/>
                    <a:pt x="490" y="0"/>
                    <a:pt x="467" y="0"/>
                  </a:cubicBezTo>
                  <a:cubicBezTo>
                    <a:pt x="89" y="0"/>
                    <a:pt x="89" y="0"/>
                    <a:pt x="89" y="0"/>
                  </a:cubicBezTo>
                  <a:cubicBezTo>
                    <a:pt x="72" y="0"/>
                    <a:pt x="57" y="12"/>
                    <a:pt x="53" y="29"/>
                  </a:cubicBezTo>
                  <a:cubicBezTo>
                    <a:pt x="0" y="304"/>
                    <a:pt x="0" y="304"/>
                    <a:pt x="0" y="304"/>
                  </a:cubicBezTo>
                </a:path>
              </a:pathLst>
            </a:custGeom>
            <a:solidFill>
              <a:schemeClr val="tx2"/>
            </a:solidFill>
            <a:ln>
              <a:noFill/>
            </a:ln>
          </p:spPr>
          <p:txBody>
            <a:bodyPr vert="horz" wrap="square" lIns="146304" tIns="73152" rIns="146304" bIns="73152" numCol="1" anchor="t" anchorCtr="0" compatLnSpc="1">
              <a:prstTxWarp prst="textNoShape">
                <a:avLst/>
              </a:prstTxWarp>
            </a:bodyPr>
            <a:lstStyle/>
            <a:p>
              <a:pPr defTabSz="731520">
                <a:defRPr/>
              </a:pPr>
              <a:r>
                <a:rPr lang="en-US" sz="2880" dirty="0">
                  <a:solidFill>
                    <a:prstClr val="white"/>
                  </a:solidFill>
                  <a:latin typeface="Arial"/>
                </a:rPr>
                <a:t>                         </a:t>
              </a:r>
            </a:p>
          </p:txBody>
        </p:sp>
        <p:sp>
          <p:nvSpPr>
            <p:cNvPr id="365" name="Freeform 126">
              <a:extLst>
                <a:ext uri="{FF2B5EF4-FFF2-40B4-BE49-F238E27FC236}">
                  <a16:creationId xmlns:a16="http://schemas.microsoft.com/office/drawing/2014/main" id="{2A8ADD88-4727-4208-9A2C-68C214335DA1}"/>
                </a:ext>
              </a:extLst>
            </p:cNvPr>
            <p:cNvSpPr>
              <a:spLocks/>
            </p:cNvSpPr>
            <p:nvPr/>
          </p:nvSpPr>
          <p:spPr bwMode="auto">
            <a:xfrm>
              <a:off x="2548659" y="3883230"/>
              <a:ext cx="1511748" cy="923530"/>
            </a:xfrm>
            <a:custGeom>
              <a:avLst/>
              <a:gdLst>
                <a:gd name="T0" fmla="*/ 5 w 512"/>
                <a:gd name="T1" fmla="*/ 308 h 312"/>
                <a:gd name="T2" fmla="*/ 5 w 512"/>
                <a:gd name="T3" fmla="*/ 312 h 312"/>
                <a:gd name="T4" fmla="*/ 461 w 512"/>
                <a:gd name="T5" fmla="*/ 312 h 312"/>
                <a:gd name="T6" fmla="*/ 512 w 512"/>
                <a:gd name="T7" fmla="*/ 47 h 312"/>
                <a:gd name="T8" fmla="*/ 512 w 512"/>
                <a:gd name="T9" fmla="*/ 40 h 312"/>
                <a:gd name="T10" fmla="*/ 501 w 512"/>
                <a:gd name="T11" fmla="*/ 12 h 312"/>
                <a:gd name="T12" fmla="*/ 472 w 512"/>
                <a:gd name="T13" fmla="*/ 0 h 312"/>
                <a:gd name="T14" fmla="*/ 94 w 512"/>
                <a:gd name="T15" fmla="*/ 0 h 312"/>
                <a:gd name="T16" fmla="*/ 55 w 512"/>
                <a:gd name="T17" fmla="*/ 32 h 312"/>
                <a:gd name="T18" fmla="*/ 0 w 512"/>
                <a:gd name="T19" fmla="*/ 312 h 312"/>
                <a:gd name="T20" fmla="*/ 5 w 512"/>
                <a:gd name="T21" fmla="*/ 312 h 312"/>
                <a:gd name="T22" fmla="*/ 5 w 512"/>
                <a:gd name="T23" fmla="*/ 308 h 312"/>
                <a:gd name="T24" fmla="*/ 9 w 512"/>
                <a:gd name="T25" fmla="*/ 308 h 312"/>
                <a:gd name="T26" fmla="*/ 62 w 512"/>
                <a:gd name="T27" fmla="*/ 34 h 312"/>
                <a:gd name="T28" fmla="*/ 94 w 512"/>
                <a:gd name="T29" fmla="*/ 8 h 312"/>
                <a:gd name="T30" fmla="*/ 472 w 512"/>
                <a:gd name="T31" fmla="*/ 8 h 312"/>
                <a:gd name="T32" fmla="*/ 495 w 512"/>
                <a:gd name="T33" fmla="*/ 17 h 312"/>
                <a:gd name="T34" fmla="*/ 504 w 512"/>
                <a:gd name="T35" fmla="*/ 40 h 312"/>
                <a:gd name="T36" fmla="*/ 504 w 512"/>
                <a:gd name="T37" fmla="*/ 46 h 312"/>
                <a:gd name="T38" fmla="*/ 454 w 512"/>
                <a:gd name="T39" fmla="*/ 304 h 312"/>
                <a:gd name="T40" fmla="*/ 5 w 512"/>
                <a:gd name="T41" fmla="*/ 304 h 312"/>
                <a:gd name="T42" fmla="*/ 5 w 512"/>
                <a:gd name="T43" fmla="*/ 308 h 312"/>
                <a:gd name="T44" fmla="*/ 9 w 512"/>
                <a:gd name="T45" fmla="*/ 308 h 312"/>
                <a:gd name="T46" fmla="*/ 5 w 512"/>
                <a:gd name="T47" fmla="*/ 30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312">
                  <a:moveTo>
                    <a:pt x="5" y="308"/>
                  </a:moveTo>
                  <a:cubicBezTo>
                    <a:pt x="5" y="312"/>
                    <a:pt x="5" y="312"/>
                    <a:pt x="5" y="312"/>
                  </a:cubicBezTo>
                  <a:cubicBezTo>
                    <a:pt x="461" y="312"/>
                    <a:pt x="461" y="312"/>
                    <a:pt x="461" y="312"/>
                  </a:cubicBezTo>
                  <a:cubicBezTo>
                    <a:pt x="512" y="47"/>
                    <a:pt x="512" y="47"/>
                    <a:pt x="512" y="47"/>
                  </a:cubicBezTo>
                  <a:cubicBezTo>
                    <a:pt x="512" y="45"/>
                    <a:pt x="512" y="42"/>
                    <a:pt x="512" y="40"/>
                  </a:cubicBezTo>
                  <a:cubicBezTo>
                    <a:pt x="512" y="29"/>
                    <a:pt x="508" y="19"/>
                    <a:pt x="501" y="12"/>
                  </a:cubicBezTo>
                  <a:cubicBezTo>
                    <a:pt x="494" y="4"/>
                    <a:pt x="484" y="0"/>
                    <a:pt x="472" y="0"/>
                  </a:cubicBezTo>
                  <a:cubicBezTo>
                    <a:pt x="94" y="0"/>
                    <a:pt x="94" y="0"/>
                    <a:pt x="94" y="0"/>
                  </a:cubicBezTo>
                  <a:cubicBezTo>
                    <a:pt x="75" y="0"/>
                    <a:pt x="58" y="13"/>
                    <a:pt x="55" y="32"/>
                  </a:cubicBezTo>
                  <a:cubicBezTo>
                    <a:pt x="0" y="312"/>
                    <a:pt x="0" y="312"/>
                    <a:pt x="0" y="312"/>
                  </a:cubicBezTo>
                  <a:cubicBezTo>
                    <a:pt x="5" y="312"/>
                    <a:pt x="5" y="312"/>
                    <a:pt x="5" y="312"/>
                  </a:cubicBezTo>
                  <a:cubicBezTo>
                    <a:pt x="5" y="308"/>
                    <a:pt x="5" y="308"/>
                    <a:pt x="5" y="308"/>
                  </a:cubicBezTo>
                  <a:cubicBezTo>
                    <a:pt x="9" y="308"/>
                    <a:pt x="9" y="308"/>
                    <a:pt x="9" y="308"/>
                  </a:cubicBezTo>
                  <a:cubicBezTo>
                    <a:pt x="62" y="34"/>
                    <a:pt x="62" y="34"/>
                    <a:pt x="62" y="34"/>
                  </a:cubicBezTo>
                  <a:cubicBezTo>
                    <a:pt x="65" y="19"/>
                    <a:pt x="79" y="8"/>
                    <a:pt x="94" y="8"/>
                  </a:cubicBezTo>
                  <a:cubicBezTo>
                    <a:pt x="472" y="8"/>
                    <a:pt x="472" y="8"/>
                    <a:pt x="472" y="8"/>
                  </a:cubicBezTo>
                  <a:cubicBezTo>
                    <a:pt x="481" y="8"/>
                    <a:pt x="489" y="11"/>
                    <a:pt x="495" y="17"/>
                  </a:cubicBezTo>
                  <a:cubicBezTo>
                    <a:pt x="501" y="23"/>
                    <a:pt x="504" y="31"/>
                    <a:pt x="504" y="40"/>
                  </a:cubicBezTo>
                  <a:cubicBezTo>
                    <a:pt x="504" y="42"/>
                    <a:pt x="504" y="44"/>
                    <a:pt x="504" y="46"/>
                  </a:cubicBezTo>
                  <a:cubicBezTo>
                    <a:pt x="454" y="304"/>
                    <a:pt x="454" y="304"/>
                    <a:pt x="454" y="304"/>
                  </a:cubicBezTo>
                  <a:cubicBezTo>
                    <a:pt x="5" y="304"/>
                    <a:pt x="5" y="304"/>
                    <a:pt x="5" y="304"/>
                  </a:cubicBezTo>
                  <a:cubicBezTo>
                    <a:pt x="5" y="308"/>
                    <a:pt x="5" y="308"/>
                    <a:pt x="5" y="308"/>
                  </a:cubicBezTo>
                  <a:cubicBezTo>
                    <a:pt x="9" y="308"/>
                    <a:pt x="9" y="308"/>
                    <a:pt x="9" y="308"/>
                  </a:cubicBezTo>
                  <a:cubicBezTo>
                    <a:pt x="5" y="308"/>
                    <a:pt x="5" y="308"/>
                    <a:pt x="5" y="30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6" name="Freeform 127">
              <a:extLst>
                <a:ext uri="{FF2B5EF4-FFF2-40B4-BE49-F238E27FC236}">
                  <a16:creationId xmlns:a16="http://schemas.microsoft.com/office/drawing/2014/main" id="{C17FD93D-2D13-498E-ACF0-4BE8F5E496E7}"/>
                </a:ext>
              </a:extLst>
            </p:cNvPr>
            <p:cNvSpPr>
              <a:spLocks/>
            </p:cNvSpPr>
            <p:nvPr/>
          </p:nvSpPr>
          <p:spPr bwMode="auto">
            <a:xfrm>
              <a:off x="2578495" y="4694515"/>
              <a:ext cx="1328463" cy="89511"/>
            </a:xfrm>
            <a:custGeom>
              <a:avLst/>
              <a:gdLst>
                <a:gd name="T0" fmla="*/ 935 w 935"/>
                <a:gd name="T1" fmla="*/ 0 h 63"/>
                <a:gd name="T2" fmla="*/ 13 w 935"/>
                <a:gd name="T3" fmla="*/ 0 h 63"/>
                <a:gd name="T4" fmla="*/ 0 w 935"/>
                <a:gd name="T5" fmla="*/ 63 h 63"/>
                <a:gd name="T6" fmla="*/ 922 w 935"/>
                <a:gd name="T7" fmla="*/ 63 h 63"/>
                <a:gd name="T8" fmla="*/ 935 w 935"/>
                <a:gd name="T9" fmla="*/ 0 h 63"/>
              </a:gdLst>
              <a:ahLst/>
              <a:cxnLst>
                <a:cxn ang="0">
                  <a:pos x="T0" y="T1"/>
                </a:cxn>
                <a:cxn ang="0">
                  <a:pos x="T2" y="T3"/>
                </a:cxn>
                <a:cxn ang="0">
                  <a:pos x="T4" y="T5"/>
                </a:cxn>
                <a:cxn ang="0">
                  <a:pos x="T6" y="T7"/>
                </a:cxn>
                <a:cxn ang="0">
                  <a:pos x="T8" y="T9"/>
                </a:cxn>
              </a:cxnLst>
              <a:rect l="0" t="0" r="r" b="b"/>
              <a:pathLst>
                <a:path w="935" h="63">
                  <a:moveTo>
                    <a:pt x="935" y="0"/>
                  </a:moveTo>
                  <a:lnTo>
                    <a:pt x="13" y="0"/>
                  </a:lnTo>
                  <a:lnTo>
                    <a:pt x="0" y="63"/>
                  </a:lnTo>
                  <a:lnTo>
                    <a:pt x="922" y="63"/>
                  </a:lnTo>
                  <a:lnTo>
                    <a:pt x="935" y="0"/>
                  </a:lnTo>
                  <a:close/>
                </a:path>
              </a:pathLst>
            </a:custGeom>
            <a:solidFill>
              <a:srgbClr val="EBEBEA"/>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7" name="Freeform 128">
              <a:extLst>
                <a:ext uri="{FF2B5EF4-FFF2-40B4-BE49-F238E27FC236}">
                  <a16:creationId xmlns:a16="http://schemas.microsoft.com/office/drawing/2014/main" id="{CDEBB55C-3D02-494F-959B-2E0863C17A7F}"/>
                </a:ext>
              </a:extLst>
            </p:cNvPr>
            <p:cNvSpPr>
              <a:spLocks/>
            </p:cNvSpPr>
            <p:nvPr/>
          </p:nvSpPr>
          <p:spPr bwMode="auto">
            <a:xfrm>
              <a:off x="2578495" y="4694515"/>
              <a:ext cx="1328463" cy="89511"/>
            </a:xfrm>
            <a:custGeom>
              <a:avLst/>
              <a:gdLst>
                <a:gd name="T0" fmla="*/ 935 w 935"/>
                <a:gd name="T1" fmla="*/ 0 h 63"/>
                <a:gd name="T2" fmla="*/ 13 w 935"/>
                <a:gd name="T3" fmla="*/ 0 h 63"/>
                <a:gd name="T4" fmla="*/ 0 w 935"/>
                <a:gd name="T5" fmla="*/ 63 h 63"/>
                <a:gd name="T6" fmla="*/ 922 w 935"/>
                <a:gd name="T7" fmla="*/ 63 h 63"/>
                <a:gd name="T8" fmla="*/ 935 w 935"/>
                <a:gd name="T9" fmla="*/ 0 h 63"/>
              </a:gdLst>
              <a:ahLst/>
              <a:cxnLst>
                <a:cxn ang="0">
                  <a:pos x="T0" y="T1"/>
                </a:cxn>
                <a:cxn ang="0">
                  <a:pos x="T2" y="T3"/>
                </a:cxn>
                <a:cxn ang="0">
                  <a:pos x="T4" y="T5"/>
                </a:cxn>
                <a:cxn ang="0">
                  <a:pos x="T6" y="T7"/>
                </a:cxn>
                <a:cxn ang="0">
                  <a:pos x="T8" y="T9"/>
                </a:cxn>
              </a:cxnLst>
              <a:rect l="0" t="0" r="r" b="b"/>
              <a:pathLst>
                <a:path w="935" h="63">
                  <a:moveTo>
                    <a:pt x="935" y="0"/>
                  </a:moveTo>
                  <a:lnTo>
                    <a:pt x="13" y="0"/>
                  </a:lnTo>
                  <a:lnTo>
                    <a:pt x="0" y="63"/>
                  </a:lnTo>
                  <a:lnTo>
                    <a:pt x="922" y="63"/>
                  </a:lnTo>
                  <a:lnTo>
                    <a:pt x="9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8" name="Freeform 130">
              <a:extLst>
                <a:ext uri="{FF2B5EF4-FFF2-40B4-BE49-F238E27FC236}">
                  <a16:creationId xmlns:a16="http://schemas.microsoft.com/office/drawing/2014/main" id="{7803C9DE-237C-42EB-B00A-E70DAB6AA742}"/>
                </a:ext>
              </a:extLst>
            </p:cNvPr>
            <p:cNvSpPr>
              <a:spLocks/>
            </p:cNvSpPr>
            <p:nvPr/>
          </p:nvSpPr>
          <p:spPr bwMode="auto">
            <a:xfrm>
              <a:off x="2564287" y="4694515"/>
              <a:ext cx="1351196" cy="100878"/>
            </a:xfrm>
            <a:custGeom>
              <a:avLst/>
              <a:gdLst>
                <a:gd name="T0" fmla="*/ 951 w 951"/>
                <a:gd name="T1" fmla="*/ 0 h 71"/>
                <a:gd name="T2" fmla="*/ 945 w 951"/>
                <a:gd name="T3" fmla="*/ 0 h 71"/>
                <a:gd name="T4" fmla="*/ 932 w 951"/>
                <a:gd name="T5" fmla="*/ 63 h 71"/>
                <a:gd name="T6" fmla="*/ 10 w 951"/>
                <a:gd name="T7" fmla="*/ 63 h 71"/>
                <a:gd name="T8" fmla="*/ 23 w 951"/>
                <a:gd name="T9" fmla="*/ 0 h 71"/>
                <a:gd name="T10" fmla="*/ 12 w 951"/>
                <a:gd name="T11" fmla="*/ 0 h 71"/>
                <a:gd name="T12" fmla="*/ 0 w 951"/>
                <a:gd name="T13" fmla="*/ 71 h 71"/>
                <a:gd name="T14" fmla="*/ 939 w 951"/>
                <a:gd name="T15" fmla="*/ 71 h 71"/>
                <a:gd name="T16" fmla="*/ 951 w 951"/>
                <a:gd name="T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1" h="71">
                  <a:moveTo>
                    <a:pt x="951" y="0"/>
                  </a:moveTo>
                  <a:lnTo>
                    <a:pt x="945" y="0"/>
                  </a:lnTo>
                  <a:lnTo>
                    <a:pt x="932" y="63"/>
                  </a:lnTo>
                  <a:lnTo>
                    <a:pt x="10" y="63"/>
                  </a:lnTo>
                  <a:lnTo>
                    <a:pt x="23" y="0"/>
                  </a:lnTo>
                  <a:lnTo>
                    <a:pt x="12" y="0"/>
                  </a:lnTo>
                  <a:lnTo>
                    <a:pt x="0" y="71"/>
                  </a:lnTo>
                  <a:lnTo>
                    <a:pt x="939" y="71"/>
                  </a:lnTo>
                  <a:lnTo>
                    <a:pt x="9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9" name="Oval 132">
              <a:extLst>
                <a:ext uri="{FF2B5EF4-FFF2-40B4-BE49-F238E27FC236}">
                  <a16:creationId xmlns:a16="http://schemas.microsoft.com/office/drawing/2014/main" id="{5E653CF3-9FD4-4BC9-8F70-E2C4762699F6}"/>
                </a:ext>
              </a:extLst>
            </p:cNvPr>
            <p:cNvSpPr>
              <a:spLocks noChangeArrowheads="1"/>
            </p:cNvSpPr>
            <p:nvPr/>
          </p:nvSpPr>
          <p:spPr bwMode="auto">
            <a:xfrm>
              <a:off x="2493246" y="4721511"/>
              <a:ext cx="71040" cy="73882"/>
            </a:xfrm>
            <a:prstGeom prst="ellipse">
              <a:avLst/>
            </a:prstGeom>
            <a:solidFill>
              <a:schemeClr val="tx1"/>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0" name="Oval 133">
              <a:extLst>
                <a:ext uri="{FF2B5EF4-FFF2-40B4-BE49-F238E27FC236}">
                  <a16:creationId xmlns:a16="http://schemas.microsoft.com/office/drawing/2014/main" id="{F54C25BC-7FF5-4E03-ABA7-97F490D642FF}"/>
                </a:ext>
              </a:extLst>
            </p:cNvPr>
            <p:cNvSpPr>
              <a:spLocks noChangeArrowheads="1"/>
            </p:cNvSpPr>
            <p:nvPr/>
          </p:nvSpPr>
          <p:spPr bwMode="auto">
            <a:xfrm>
              <a:off x="2493246" y="4721511"/>
              <a:ext cx="71040" cy="73882"/>
            </a:xfrm>
            <a:prstGeom prst="ellipse">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1" name="Freeform 136">
              <a:extLst>
                <a:ext uri="{FF2B5EF4-FFF2-40B4-BE49-F238E27FC236}">
                  <a16:creationId xmlns:a16="http://schemas.microsoft.com/office/drawing/2014/main" id="{31CD7B29-36EF-4C89-BF9E-536AA989D1A8}"/>
                </a:ext>
              </a:extLst>
            </p:cNvPr>
            <p:cNvSpPr>
              <a:spLocks/>
            </p:cNvSpPr>
            <p:nvPr/>
          </p:nvSpPr>
          <p:spPr bwMode="auto">
            <a:xfrm>
              <a:off x="1643598" y="3553989"/>
              <a:ext cx="295530" cy="226787"/>
            </a:xfrm>
            <a:custGeom>
              <a:avLst/>
              <a:gdLst>
                <a:gd name="T0" fmla="*/ 0 w 100"/>
                <a:gd name="T1" fmla="*/ 0 h 54"/>
                <a:gd name="T2" fmla="*/ 0 w 100"/>
                <a:gd name="T3" fmla="*/ 37 h 54"/>
                <a:gd name="T4" fmla="*/ 0 w 100"/>
                <a:gd name="T5" fmla="*/ 41 h 54"/>
                <a:gd name="T6" fmla="*/ 50 w 100"/>
                <a:gd name="T7" fmla="*/ 54 h 54"/>
                <a:gd name="T8" fmla="*/ 68 w 100"/>
                <a:gd name="T9" fmla="*/ 54 h 54"/>
                <a:gd name="T10" fmla="*/ 100 w 100"/>
                <a:gd name="T11" fmla="*/ 47 h 54"/>
                <a:gd name="T12" fmla="*/ 100 w 100"/>
                <a:gd name="T13" fmla="*/ 47 h 54"/>
                <a:gd name="T14" fmla="*/ 100 w 100"/>
                <a:gd name="T15" fmla="*/ 15 h 54"/>
                <a:gd name="T16" fmla="*/ 100 w 100"/>
                <a:gd name="T17" fmla="*/ 15 h 54"/>
                <a:gd name="T18" fmla="*/ 0 w 100"/>
                <a:gd name="T19" fmla="*/ 0 h 54"/>
                <a:gd name="connsiteX0" fmla="*/ 49 w 10049"/>
                <a:gd name="connsiteY0" fmla="*/ 0 h 10192"/>
                <a:gd name="connsiteX1" fmla="*/ 49 w 10049"/>
                <a:gd name="connsiteY1" fmla="*/ 6852 h 10192"/>
                <a:gd name="connsiteX2" fmla="*/ 718 w 10049"/>
                <a:gd name="connsiteY2" fmla="*/ 7406 h 10192"/>
                <a:gd name="connsiteX3" fmla="*/ 5049 w 10049"/>
                <a:gd name="connsiteY3" fmla="*/ 10000 h 10192"/>
                <a:gd name="connsiteX4" fmla="*/ 6849 w 10049"/>
                <a:gd name="connsiteY4" fmla="*/ 10000 h 10192"/>
                <a:gd name="connsiteX5" fmla="*/ 10049 w 10049"/>
                <a:gd name="connsiteY5" fmla="*/ 8704 h 10192"/>
                <a:gd name="connsiteX6" fmla="*/ 10049 w 10049"/>
                <a:gd name="connsiteY6" fmla="*/ 8704 h 10192"/>
                <a:gd name="connsiteX7" fmla="*/ 10049 w 10049"/>
                <a:gd name="connsiteY7" fmla="*/ 2778 h 10192"/>
                <a:gd name="connsiteX8" fmla="*/ 10049 w 10049"/>
                <a:gd name="connsiteY8" fmla="*/ 2778 h 10192"/>
                <a:gd name="connsiteX9" fmla="*/ 49 w 10049"/>
                <a:gd name="connsiteY9" fmla="*/ 0 h 10192"/>
                <a:gd name="connsiteX0" fmla="*/ 0 w 10000"/>
                <a:gd name="connsiteY0" fmla="*/ 0 h 10192"/>
                <a:gd name="connsiteX1" fmla="*/ 223 w 10000"/>
                <a:gd name="connsiteY1" fmla="*/ 6199 h 10192"/>
                <a:gd name="connsiteX2" fmla="*/ 669 w 10000"/>
                <a:gd name="connsiteY2" fmla="*/ 7406 h 10192"/>
                <a:gd name="connsiteX3" fmla="*/ 5000 w 10000"/>
                <a:gd name="connsiteY3" fmla="*/ 10000 h 10192"/>
                <a:gd name="connsiteX4" fmla="*/ 6800 w 10000"/>
                <a:gd name="connsiteY4" fmla="*/ 10000 h 10192"/>
                <a:gd name="connsiteX5" fmla="*/ 10000 w 10000"/>
                <a:gd name="connsiteY5" fmla="*/ 8704 h 10192"/>
                <a:gd name="connsiteX6" fmla="*/ 10000 w 10000"/>
                <a:gd name="connsiteY6" fmla="*/ 8704 h 10192"/>
                <a:gd name="connsiteX7" fmla="*/ 10000 w 10000"/>
                <a:gd name="connsiteY7" fmla="*/ 2778 h 10192"/>
                <a:gd name="connsiteX8" fmla="*/ 10000 w 10000"/>
                <a:gd name="connsiteY8" fmla="*/ 2778 h 10192"/>
                <a:gd name="connsiteX9" fmla="*/ 0 w 10000"/>
                <a:gd name="connsiteY9" fmla="*/ 0 h 10192"/>
                <a:gd name="connsiteX0" fmla="*/ 0 w 10185"/>
                <a:gd name="connsiteY0" fmla="*/ 0 h 10192"/>
                <a:gd name="connsiteX1" fmla="*/ 223 w 10185"/>
                <a:gd name="connsiteY1" fmla="*/ 6199 h 10192"/>
                <a:gd name="connsiteX2" fmla="*/ 669 w 10185"/>
                <a:gd name="connsiteY2" fmla="*/ 7406 h 10192"/>
                <a:gd name="connsiteX3" fmla="*/ 5000 w 10185"/>
                <a:gd name="connsiteY3" fmla="*/ 10000 h 10192"/>
                <a:gd name="connsiteX4" fmla="*/ 6800 w 10185"/>
                <a:gd name="connsiteY4" fmla="*/ 10000 h 10192"/>
                <a:gd name="connsiteX5" fmla="*/ 10000 w 10185"/>
                <a:gd name="connsiteY5" fmla="*/ 8704 h 10192"/>
                <a:gd name="connsiteX6" fmla="*/ 9777 w 10185"/>
                <a:gd name="connsiteY6" fmla="*/ 7771 h 10192"/>
                <a:gd name="connsiteX7" fmla="*/ 10000 w 10185"/>
                <a:gd name="connsiteY7" fmla="*/ 2778 h 10192"/>
                <a:gd name="connsiteX8" fmla="*/ 10000 w 10185"/>
                <a:gd name="connsiteY8" fmla="*/ 2778 h 10192"/>
                <a:gd name="connsiteX9" fmla="*/ 0 w 10185"/>
                <a:gd name="connsiteY9" fmla="*/ 0 h 10192"/>
                <a:gd name="connsiteX0" fmla="*/ 0 w 10000"/>
                <a:gd name="connsiteY0" fmla="*/ 0 h 10285"/>
                <a:gd name="connsiteX1" fmla="*/ 223 w 10000"/>
                <a:gd name="connsiteY1" fmla="*/ 6199 h 10285"/>
                <a:gd name="connsiteX2" fmla="*/ 669 w 10000"/>
                <a:gd name="connsiteY2" fmla="*/ 7406 h 10285"/>
                <a:gd name="connsiteX3" fmla="*/ 5000 w 10000"/>
                <a:gd name="connsiteY3" fmla="*/ 10000 h 10285"/>
                <a:gd name="connsiteX4" fmla="*/ 6800 w 10000"/>
                <a:gd name="connsiteY4" fmla="*/ 10000 h 10285"/>
                <a:gd name="connsiteX5" fmla="*/ 9628 w 10000"/>
                <a:gd name="connsiteY5" fmla="*/ 8051 h 10285"/>
                <a:gd name="connsiteX6" fmla="*/ 9777 w 10000"/>
                <a:gd name="connsiteY6" fmla="*/ 7771 h 10285"/>
                <a:gd name="connsiteX7" fmla="*/ 10000 w 10000"/>
                <a:gd name="connsiteY7" fmla="*/ 2778 h 10285"/>
                <a:gd name="connsiteX8" fmla="*/ 10000 w 10000"/>
                <a:gd name="connsiteY8" fmla="*/ 2778 h 10285"/>
                <a:gd name="connsiteX9" fmla="*/ 0 w 10000"/>
                <a:gd name="connsiteY9" fmla="*/ 0 h 10285"/>
                <a:gd name="connsiteX0" fmla="*/ 0 w 10000"/>
                <a:gd name="connsiteY0" fmla="*/ 0 h 10285"/>
                <a:gd name="connsiteX1" fmla="*/ 223 w 10000"/>
                <a:gd name="connsiteY1" fmla="*/ 6199 h 10285"/>
                <a:gd name="connsiteX2" fmla="*/ 669 w 10000"/>
                <a:gd name="connsiteY2" fmla="*/ 7406 h 10285"/>
                <a:gd name="connsiteX3" fmla="*/ 5000 w 10000"/>
                <a:gd name="connsiteY3" fmla="*/ 10000 h 10285"/>
                <a:gd name="connsiteX4" fmla="*/ 6800 w 10000"/>
                <a:gd name="connsiteY4" fmla="*/ 10000 h 10285"/>
                <a:gd name="connsiteX5" fmla="*/ 9628 w 10000"/>
                <a:gd name="connsiteY5" fmla="*/ 8051 h 10285"/>
                <a:gd name="connsiteX6" fmla="*/ 9777 w 10000"/>
                <a:gd name="connsiteY6" fmla="*/ 7771 h 10285"/>
                <a:gd name="connsiteX7" fmla="*/ 10000 w 10000"/>
                <a:gd name="connsiteY7" fmla="*/ 2778 h 10285"/>
                <a:gd name="connsiteX8" fmla="*/ 10000 w 10000"/>
                <a:gd name="connsiteY8" fmla="*/ 2778 h 10285"/>
                <a:gd name="connsiteX9" fmla="*/ 0 w 10000"/>
                <a:gd name="connsiteY9" fmla="*/ 0 h 10285"/>
                <a:gd name="connsiteX0" fmla="*/ 0 w 10000"/>
                <a:gd name="connsiteY0" fmla="*/ 0 h 10194"/>
                <a:gd name="connsiteX1" fmla="*/ 223 w 10000"/>
                <a:gd name="connsiteY1" fmla="*/ 6199 h 10194"/>
                <a:gd name="connsiteX2" fmla="*/ 669 w 10000"/>
                <a:gd name="connsiteY2" fmla="*/ 7406 h 10194"/>
                <a:gd name="connsiteX3" fmla="*/ 5000 w 10000"/>
                <a:gd name="connsiteY3" fmla="*/ 10000 h 10194"/>
                <a:gd name="connsiteX4" fmla="*/ 6800 w 10000"/>
                <a:gd name="connsiteY4" fmla="*/ 10000 h 10194"/>
                <a:gd name="connsiteX5" fmla="*/ 9628 w 10000"/>
                <a:gd name="connsiteY5" fmla="*/ 8051 h 10194"/>
                <a:gd name="connsiteX6" fmla="*/ 9777 w 10000"/>
                <a:gd name="connsiteY6" fmla="*/ 7771 h 10194"/>
                <a:gd name="connsiteX7" fmla="*/ 10000 w 10000"/>
                <a:gd name="connsiteY7" fmla="*/ 2778 h 10194"/>
                <a:gd name="connsiteX8" fmla="*/ 10000 w 10000"/>
                <a:gd name="connsiteY8" fmla="*/ 2778 h 10194"/>
                <a:gd name="connsiteX9" fmla="*/ 0 w 10000"/>
                <a:gd name="connsiteY9" fmla="*/ 0 h 10194"/>
                <a:gd name="connsiteX0" fmla="*/ 0 w 10000"/>
                <a:gd name="connsiteY0" fmla="*/ 0 h 10033"/>
                <a:gd name="connsiteX1" fmla="*/ 223 w 10000"/>
                <a:gd name="connsiteY1" fmla="*/ 6199 h 10033"/>
                <a:gd name="connsiteX2" fmla="*/ 669 w 10000"/>
                <a:gd name="connsiteY2" fmla="*/ 740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223 w 10000"/>
                <a:gd name="connsiteY1" fmla="*/ 6199 h 10033"/>
                <a:gd name="connsiteX2" fmla="*/ 669 w 10000"/>
                <a:gd name="connsiteY2" fmla="*/ 740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223 w 10000"/>
                <a:gd name="connsiteY1" fmla="*/ 6199 h 10033"/>
                <a:gd name="connsiteX2" fmla="*/ 752 w 10000"/>
                <a:gd name="connsiteY2" fmla="*/ 714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389 w 10000"/>
                <a:gd name="connsiteY1" fmla="*/ 5991 h 10033"/>
                <a:gd name="connsiteX2" fmla="*/ 752 w 10000"/>
                <a:gd name="connsiteY2" fmla="*/ 714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33">
                  <a:moveTo>
                    <a:pt x="0" y="0"/>
                  </a:moveTo>
                  <a:cubicBezTo>
                    <a:pt x="0" y="6852"/>
                    <a:pt x="264" y="4800"/>
                    <a:pt x="389" y="5991"/>
                  </a:cubicBezTo>
                  <a:cubicBezTo>
                    <a:pt x="514" y="7182"/>
                    <a:pt x="752" y="6960"/>
                    <a:pt x="752" y="7146"/>
                  </a:cubicBezTo>
                  <a:cubicBezTo>
                    <a:pt x="2252" y="8627"/>
                    <a:pt x="2318" y="9932"/>
                    <a:pt x="5000" y="10000"/>
                  </a:cubicBezTo>
                  <a:cubicBezTo>
                    <a:pt x="6063" y="10068"/>
                    <a:pt x="6070" y="10013"/>
                    <a:pt x="6800" y="10000"/>
                  </a:cubicBezTo>
                  <a:cubicBezTo>
                    <a:pt x="7571" y="9675"/>
                    <a:pt x="9132" y="9152"/>
                    <a:pt x="9628" y="8051"/>
                  </a:cubicBezTo>
                  <a:cubicBezTo>
                    <a:pt x="10124" y="7679"/>
                    <a:pt x="9715" y="8650"/>
                    <a:pt x="9777" y="7771"/>
                  </a:cubicBezTo>
                  <a:cubicBezTo>
                    <a:pt x="9839" y="6892"/>
                    <a:pt x="9926" y="4442"/>
                    <a:pt x="10000" y="2778"/>
                  </a:cubicBezTo>
                  <a:lnTo>
                    <a:pt x="10000" y="2778"/>
                  </a:lnTo>
                  <a:lnTo>
                    <a:pt x="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2" name="Freeform 138">
              <a:extLst>
                <a:ext uri="{FF2B5EF4-FFF2-40B4-BE49-F238E27FC236}">
                  <a16:creationId xmlns:a16="http://schemas.microsoft.com/office/drawing/2014/main" id="{D8ABD43E-E25B-4AC8-9CE2-92632B6BA828}"/>
                </a:ext>
              </a:extLst>
            </p:cNvPr>
            <p:cNvSpPr>
              <a:spLocks/>
            </p:cNvSpPr>
            <p:nvPr/>
          </p:nvSpPr>
          <p:spPr bwMode="auto">
            <a:xfrm>
              <a:off x="1298339" y="3655899"/>
              <a:ext cx="214543" cy="514336"/>
            </a:xfrm>
            <a:custGeom>
              <a:avLst/>
              <a:gdLst>
                <a:gd name="T0" fmla="*/ 73 w 73"/>
                <a:gd name="T1" fmla="*/ 91 h 174"/>
                <a:gd name="T2" fmla="*/ 73 w 73"/>
                <a:gd name="T3" fmla="*/ 174 h 174"/>
                <a:gd name="T4" fmla="*/ 0 w 73"/>
                <a:gd name="T5" fmla="*/ 174 h 174"/>
                <a:gd name="T6" fmla="*/ 0 w 73"/>
                <a:gd name="T7" fmla="*/ 67 h 174"/>
                <a:gd name="T8" fmla="*/ 67 w 73"/>
                <a:gd name="T9" fmla="*/ 0 h 174"/>
                <a:gd name="T10" fmla="*/ 73 w 73"/>
                <a:gd name="T11" fmla="*/ 0 h 174"/>
              </a:gdLst>
              <a:ahLst/>
              <a:cxnLst>
                <a:cxn ang="0">
                  <a:pos x="T0" y="T1"/>
                </a:cxn>
                <a:cxn ang="0">
                  <a:pos x="T2" y="T3"/>
                </a:cxn>
                <a:cxn ang="0">
                  <a:pos x="T4" y="T5"/>
                </a:cxn>
                <a:cxn ang="0">
                  <a:pos x="T6" y="T7"/>
                </a:cxn>
                <a:cxn ang="0">
                  <a:pos x="T8" y="T9"/>
                </a:cxn>
                <a:cxn ang="0">
                  <a:pos x="T10" y="T11"/>
                </a:cxn>
              </a:cxnLst>
              <a:rect l="0" t="0" r="r" b="b"/>
              <a:pathLst>
                <a:path w="73" h="174">
                  <a:moveTo>
                    <a:pt x="73" y="91"/>
                  </a:moveTo>
                  <a:cubicBezTo>
                    <a:pt x="73" y="174"/>
                    <a:pt x="73" y="174"/>
                    <a:pt x="73" y="174"/>
                  </a:cubicBezTo>
                  <a:cubicBezTo>
                    <a:pt x="0" y="174"/>
                    <a:pt x="0" y="174"/>
                    <a:pt x="0" y="174"/>
                  </a:cubicBezTo>
                  <a:cubicBezTo>
                    <a:pt x="0" y="67"/>
                    <a:pt x="0" y="67"/>
                    <a:pt x="0" y="67"/>
                  </a:cubicBezTo>
                  <a:cubicBezTo>
                    <a:pt x="0" y="30"/>
                    <a:pt x="30" y="0"/>
                    <a:pt x="67" y="0"/>
                  </a:cubicBezTo>
                  <a:cubicBezTo>
                    <a:pt x="73" y="0"/>
                    <a:pt x="73" y="0"/>
                    <a:pt x="73" y="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3" name="Freeform 139">
              <a:extLst>
                <a:ext uri="{FF2B5EF4-FFF2-40B4-BE49-F238E27FC236}">
                  <a16:creationId xmlns:a16="http://schemas.microsoft.com/office/drawing/2014/main" id="{B865DE7A-7122-43DA-A94F-7B52D5601975}"/>
                </a:ext>
              </a:extLst>
            </p:cNvPr>
            <p:cNvSpPr>
              <a:spLocks/>
            </p:cNvSpPr>
            <p:nvPr/>
          </p:nvSpPr>
          <p:spPr bwMode="auto">
            <a:xfrm>
              <a:off x="1298339" y="3655899"/>
              <a:ext cx="214543" cy="514336"/>
            </a:xfrm>
            <a:custGeom>
              <a:avLst/>
              <a:gdLst>
                <a:gd name="T0" fmla="*/ 73 w 73"/>
                <a:gd name="T1" fmla="*/ 91 h 174"/>
                <a:gd name="T2" fmla="*/ 73 w 73"/>
                <a:gd name="T3" fmla="*/ 174 h 174"/>
                <a:gd name="T4" fmla="*/ 0 w 73"/>
                <a:gd name="T5" fmla="*/ 174 h 174"/>
                <a:gd name="T6" fmla="*/ 0 w 73"/>
                <a:gd name="T7" fmla="*/ 67 h 174"/>
                <a:gd name="T8" fmla="*/ 67 w 73"/>
                <a:gd name="T9" fmla="*/ 0 h 174"/>
                <a:gd name="T10" fmla="*/ 73 w 73"/>
                <a:gd name="T11" fmla="*/ 0 h 174"/>
              </a:gdLst>
              <a:ahLst/>
              <a:cxnLst>
                <a:cxn ang="0">
                  <a:pos x="T0" y="T1"/>
                </a:cxn>
                <a:cxn ang="0">
                  <a:pos x="T2" y="T3"/>
                </a:cxn>
                <a:cxn ang="0">
                  <a:pos x="T4" y="T5"/>
                </a:cxn>
                <a:cxn ang="0">
                  <a:pos x="T6" y="T7"/>
                </a:cxn>
                <a:cxn ang="0">
                  <a:pos x="T8" y="T9"/>
                </a:cxn>
                <a:cxn ang="0">
                  <a:pos x="T10" y="T11"/>
                </a:cxn>
              </a:cxnLst>
              <a:rect l="0" t="0" r="r" b="b"/>
              <a:pathLst>
                <a:path w="73" h="174">
                  <a:moveTo>
                    <a:pt x="73" y="91"/>
                  </a:moveTo>
                  <a:cubicBezTo>
                    <a:pt x="73" y="174"/>
                    <a:pt x="73" y="174"/>
                    <a:pt x="73" y="174"/>
                  </a:cubicBezTo>
                  <a:cubicBezTo>
                    <a:pt x="0" y="174"/>
                    <a:pt x="0" y="174"/>
                    <a:pt x="0" y="174"/>
                  </a:cubicBezTo>
                  <a:cubicBezTo>
                    <a:pt x="0" y="67"/>
                    <a:pt x="0" y="67"/>
                    <a:pt x="0" y="67"/>
                  </a:cubicBezTo>
                  <a:cubicBezTo>
                    <a:pt x="0" y="30"/>
                    <a:pt x="30" y="0"/>
                    <a:pt x="67" y="0"/>
                  </a:cubicBezTo>
                  <a:cubicBezTo>
                    <a:pt x="73" y="0"/>
                    <a:pt x="73" y="0"/>
                    <a:pt x="73" y="0"/>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4" name="Rectangle 140">
              <a:extLst>
                <a:ext uri="{FF2B5EF4-FFF2-40B4-BE49-F238E27FC236}">
                  <a16:creationId xmlns:a16="http://schemas.microsoft.com/office/drawing/2014/main" id="{3BCC3C3C-66C3-4F2F-82D5-60C5AB279049}"/>
                </a:ext>
              </a:extLst>
            </p:cNvPr>
            <p:cNvSpPr>
              <a:spLocks noChangeArrowheads="1"/>
            </p:cNvSpPr>
            <p:nvPr/>
          </p:nvSpPr>
          <p:spPr bwMode="auto">
            <a:xfrm>
              <a:off x="1298116" y="4926496"/>
              <a:ext cx="866698" cy="221647"/>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5" name="Freeform 142">
              <a:extLst>
                <a:ext uri="{FF2B5EF4-FFF2-40B4-BE49-F238E27FC236}">
                  <a16:creationId xmlns:a16="http://schemas.microsoft.com/office/drawing/2014/main" id="{8D6ECA2C-E3BB-4EDF-8BC2-D6BA54E0C6E4}"/>
                </a:ext>
              </a:extLst>
            </p:cNvPr>
            <p:cNvSpPr>
              <a:spLocks/>
            </p:cNvSpPr>
            <p:nvPr/>
          </p:nvSpPr>
          <p:spPr bwMode="auto">
            <a:xfrm>
              <a:off x="1657806" y="4546750"/>
              <a:ext cx="248643" cy="76725"/>
            </a:xfrm>
            <a:custGeom>
              <a:avLst/>
              <a:gdLst>
                <a:gd name="T0" fmla="*/ 13 w 84"/>
                <a:gd name="T1" fmla="*/ 26 h 26"/>
                <a:gd name="T2" fmla="*/ 71 w 84"/>
                <a:gd name="T3" fmla="*/ 26 h 26"/>
                <a:gd name="T4" fmla="*/ 84 w 84"/>
                <a:gd name="T5" fmla="*/ 13 h 26"/>
                <a:gd name="T6" fmla="*/ 71 w 84"/>
                <a:gd name="T7" fmla="*/ 0 h 26"/>
                <a:gd name="T8" fmla="*/ 13 w 84"/>
                <a:gd name="T9" fmla="*/ 0 h 26"/>
                <a:gd name="T10" fmla="*/ 0 w 84"/>
                <a:gd name="T11" fmla="*/ 13 h 26"/>
                <a:gd name="T12" fmla="*/ 13 w 84"/>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4" h="26">
                  <a:moveTo>
                    <a:pt x="13" y="26"/>
                  </a:moveTo>
                  <a:cubicBezTo>
                    <a:pt x="71" y="26"/>
                    <a:pt x="71" y="26"/>
                    <a:pt x="71" y="26"/>
                  </a:cubicBezTo>
                  <a:cubicBezTo>
                    <a:pt x="79" y="26"/>
                    <a:pt x="84" y="20"/>
                    <a:pt x="84" y="13"/>
                  </a:cubicBezTo>
                  <a:cubicBezTo>
                    <a:pt x="84" y="6"/>
                    <a:pt x="79" y="0"/>
                    <a:pt x="71" y="0"/>
                  </a:cubicBezTo>
                  <a:cubicBezTo>
                    <a:pt x="13" y="0"/>
                    <a:pt x="13" y="0"/>
                    <a:pt x="13" y="0"/>
                  </a:cubicBezTo>
                  <a:cubicBezTo>
                    <a:pt x="6" y="0"/>
                    <a:pt x="0" y="6"/>
                    <a:pt x="0" y="13"/>
                  </a:cubicBezTo>
                  <a:cubicBezTo>
                    <a:pt x="0" y="20"/>
                    <a:pt x="6" y="26"/>
                    <a:pt x="13" y="26"/>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6" name="Freeform 143">
              <a:extLst>
                <a:ext uri="{FF2B5EF4-FFF2-40B4-BE49-F238E27FC236}">
                  <a16:creationId xmlns:a16="http://schemas.microsoft.com/office/drawing/2014/main" id="{18B315CC-BC3F-49CD-A657-9C75C59F232D}"/>
                </a:ext>
              </a:extLst>
            </p:cNvPr>
            <p:cNvSpPr>
              <a:spLocks/>
            </p:cNvSpPr>
            <p:nvPr/>
          </p:nvSpPr>
          <p:spPr bwMode="auto">
            <a:xfrm>
              <a:off x="1657806" y="4546750"/>
              <a:ext cx="248643" cy="76725"/>
            </a:xfrm>
            <a:custGeom>
              <a:avLst/>
              <a:gdLst>
                <a:gd name="T0" fmla="*/ 13 w 84"/>
                <a:gd name="T1" fmla="*/ 26 h 26"/>
                <a:gd name="T2" fmla="*/ 71 w 84"/>
                <a:gd name="T3" fmla="*/ 26 h 26"/>
                <a:gd name="T4" fmla="*/ 84 w 84"/>
                <a:gd name="T5" fmla="*/ 13 h 26"/>
                <a:gd name="T6" fmla="*/ 71 w 84"/>
                <a:gd name="T7" fmla="*/ 0 h 26"/>
                <a:gd name="T8" fmla="*/ 13 w 84"/>
                <a:gd name="T9" fmla="*/ 0 h 26"/>
                <a:gd name="T10" fmla="*/ 0 w 84"/>
                <a:gd name="T11" fmla="*/ 13 h 26"/>
                <a:gd name="T12" fmla="*/ 13 w 84"/>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4" h="26">
                  <a:moveTo>
                    <a:pt x="13" y="26"/>
                  </a:moveTo>
                  <a:cubicBezTo>
                    <a:pt x="71" y="26"/>
                    <a:pt x="71" y="26"/>
                    <a:pt x="71" y="26"/>
                  </a:cubicBezTo>
                  <a:cubicBezTo>
                    <a:pt x="79" y="26"/>
                    <a:pt x="84" y="20"/>
                    <a:pt x="84" y="13"/>
                  </a:cubicBezTo>
                  <a:cubicBezTo>
                    <a:pt x="84" y="6"/>
                    <a:pt x="79" y="0"/>
                    <a:pt x="71"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7" name="Freeform 144">
              <a:extLst>
                <a:ext uri="{FF2B5EF4-FFF2-40B4-BE49-F238E27FC236}">
                  <a16:creationId xmlns:a16="http://schemas.microsoft.com/office/drawing/2014/main" id="{51C1BB5E-C781-45C1-BFC9-D92BCA3959DC}"/>
                </a:ext>
              </a:extLst>
            </p:cNvPr>
            <p:cNvSpPr>
              <a:spLocks/>
            </p:cNvSpPr>
            <p:nvPr/>
          </p:nvSpPr>
          <p:spPr bwMode="auto">
            <a:xfrm>
              <a:off x="1581082" y="4393302"/>
              <a:ext cx="301213" cy="61095"/>
            </a:xfrm>
            <a:custGeom>
              <a:avLst/>
              <a:gdLst>
                <a:gd name="T0" fmla="*/ 97 w 102"/>
                <a:gd name="T1" fmla="*/ 21 h 21"/>
                <a:gd name="T2" fmla="*/ 6 w 102"/>
                <a:gd name="T3" fmla="*/ 21 h 21"/>
                <a:gd name="T4" fmla="*/ 0 w 102"/>
                <a:gd name="T5" fmla="*/ 16 h 21"/>
                <a:gd name="T6" fmla="*/ 0 w 102"/>
                <a:gd name="T7" fmla="*/ 6 h 21"/>
                <a:gd name="T8" fmla="*/ 6 w 102"/>
                <a:gd name="T9" fmla="*/ 0 h 21"/>
                <a:gd name="T10" fmla="*/ 97 w 102"/>
                <a:gd name="T11" fmla="*/ 0 h 21"/>
                <a:gd name="T12" fmla="*/ 102 w 102"/>
                <a:gd name="T13" fmla="*/ 6 h 21"/>
                <a:gd name="T14" fmla="*/ 102 w 102"/>
                <a:gd name="T15" fmla="*/ 16 h 21"/>
                <a:gd name="T16" fmla="*/ 97 w 10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1">
                  <a:moveTo>
                    <a:pt x="97" y="21"/>
                  </a:moveTo>
                  <a:cubicBezTo>
                    <a:pt x="6" y="21"/>
                    <a:pt x="6" y="21"/>
                    <a:pt x="6" y="21"/>
                  </a:cubicBezTo>
                  <a:cubicBezTo>
                    <a:pt x="3" y="21"/>
                    <a:pt x="0" y="19"/>
                    <a:pt x="0" y="16"/>
                  </a:cubicBezTo>
                  <a:cubicBezTo>
                    <a:pt x="0" y="6"/>
                    <a:pt x="0" y="6"/>
                    <a:pt x="0" y="6"/>
                  </a:cubicBezTo>
                  <a:cubicBezTo>
                    <a:pt x="0" y="3"/>
                    <a:pt x="3" y="0"/>
                    <a:pt x="6" y="0"/>
                  </a:cubicBezTo>
                  <a:cubicBezTo>
                    <a:pt x="97" y="0"/>
                    <a:pt x="97" y="0"/>
                    <a:pt x="97" y="0"/>
                  </a:cubicBezTo>
                  <a:cubicBezTo>
                    <a:pt x="99" y="0"/>
                    <a:pt x="102" y="3"/>
                    <a:pt x="102" y="6"/>
                  </a:cubicBezTo>
                  <a:cubicBezTo>
                    <a:pt x="102" y="16"/>
                    <a:pt x="102" y="16"/>
                    <a:pt x="102" y="16"/>
                  </a:cubicBezTo>
                  <a:cubicBezTo>
                    <a:pt x="102" y="19"/>
                    <a:pt x="99" y="21"/>
                    <a:pt x="97" y="21"/>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8" name="Freeform 146">
              <a:extLst>
                <a:ext uri="{FF2B5EF4-FFF2-40B4-BE49-F238E27FC236}">
                  <a16:creationId xmlns:a16="http://schemas.microsoft.com/office/drawing/2014/main" id="{4F9A2A19-CB2E-48B1-875F-AAF9373E0C4D}"/>
                </a:ext>
              </a:extLst>
            </p:cNvPr>
            <p:cNvSpPr>
              <a:spLocks/>
            </p:cNvSpPr>
            <p:nvPr/>
          </p:nvSpPr>
          <p:spPr bwMode="auto">
            <a:xfrm>
              <a:off x="1605235" y="4505515"/>
              <a:ext cx="252905" cy="335313"/>
            </a:xfrm>
            <a:custGeom>
              <a:avLst/>
              <a:gdLst>
                <a:gd name="T0" fmla="*/ 86 w 86"/>
                <a:gd name="T1" fmla="*/ 0 h 113"/>
                <a:gd name="T2" fmla="*/ 78 w 86"/>
                <a:gd name="T3" fmla="*/ 107 h 113"/>
                <a:gd name="T4" fmla="*/ 72 w 86"/>
                <a:gd name="T5" fmla="*/ 113 h 113"/>
                <a:gd name="T6" fmla="*/ 15 w 86"/>
                <a:gd name="T7" fmla="*/ 113 h 113"/>
                <a:gd name="T8" fmla="*/ 8 w 86"/>
                <a:gd name="T9" fmla="*/ 108 h 113"/>
                <a:gd name="T10" fmla="*/ 0 w 86"/>
                <a:gd name="T11" fmla="*/ 0 h 113"/>
                <a:gd name="T12" fmla="*/ 86 w 8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6" h="113">
                  <a:moveTo>
                    <a:pt x="86" y="0"/>
                  </a:moveTo>
                  <a:cubicBezTo>
                    <a:pt x="78" y="107"/>
                    <a:pt x="78" y="107"/>
                    <a:pt x="78" y="107"/>
                  </a:cubicBezTo>
                  <a:cubicBezTo>
                    <a:pt x="78" y="111"/>
                    <a:pt x="75" y="113"/>
                    <a:pt x="72" y="113"/>
                  </a:cubicBezTo>
                  <a:cubicBezTo>
                    <a:pt x="15" y="113"/>
                    <a:pt x="15" y="113"/>
                    <a:pt x="15" y="113"/>
                  </a:cubicBezTo>
                  <a:cubicBezTo>
                    <a:pt x="11" y="113"/>
                    <a:pt x="8" y="111"/>
                    <a:pt x="8" y="108"/>
                  </a:cubicBezTo>
                  <a:cubicBezTo>
                    <a:pt x="0" y="0"/>
                    <a:pt x="0" y="0"/>
                    <a:pt x="0" y="0"/>
                  </a:cubicBezTo>
                  <a:lnTo>
                    <a:pt x="8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9" name="Freeform 149">
              <a:extLst>
                <a:ext uri="{FF2B5EF4-FFF2-40B4-BE49-F238E27FC236}">
                  <a16:creationId xmlns:a16="http://schemas.microsoft.com/office/drawing/2014/main" id="{48344DB1-5B3C-4148-B3A7-2302A3B73172}"/>
                </a:ext>
              </a:extLst>
            </p:cNvPr>
            <p:cNvSpPr>
              <a:spLocks/>
            </p:cNvSpPr>
            <p:nvPr/>
          </p:nvSpPr>
          <p:spPr bwMode="auto">
            <a:xfrm>
              <a:off x="1622286" y="4330786"/>
              <a:ext cx="218805" cy="62516"/>
            </a:xfrm>
            <a:custGeom>
              <a:avLst/>
              <a:gdLst>
                <a:gd name="T0" fmla="*/ 74 w 74"/>
                <a:gd name="T1" fmla="*/ 21 h 21"/>
                <a:gd name="T2" fmla="*/ 0 w 74"/>
                <a:gd name="T3" fmla="*/ 21 h 21"/>
                <a:gd name="T4" fmla="*/ 0 w 74"/>
                <a:gd name="T5" fmla="*/ 17 h 21"/>
                <a:gd name="T6" fmla="*/ 8 w 74"/>
                <a:gd name="T7" fmla="*/ 7 h 21"/>
                <a:gd name="T8" fmla="*/ 64 w 74"/>
                <a:gd name="T9" fmla="*/ 1 h 21"/>
                <a:gd name="T10" fmla="*/ 74 w 74"/>
                <a:gd name="T11" fmla="*/ 10 h 21"/>
                <a:gd name="T12" fmla="*/ 74 w 7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74" y="21"/>
                  </a:moveTo>
                  <a:cubicBezTo>
                    <a:pt x="0" y="21"/>
                    <a:pt x="0" y="21"/>
                    <a:pt x="0" y="21"/>
                  </a:cubicBezTo>
                  <a:cubicBezTo>
                    <a:pt x="0" y="17"/>
                    <a:pt x="0" y="17"/>
                    <a:pt x="0" y="17"/>
                  </a:cubicBezTo>
                  <a:cubicBezTo>
                    <a:pt x="0" y="12"/>
                    <a:pt x="4" y="8"/>
                    <a:pt x="8" y="7"/>
                  </a:cubicBezTo>
                  <a:cubicBezTo>
                    <a:pt x="64" y="1"/>
                    <a:pt x="64" y="1"/>
                    <a:pt x="64" y="1"/>
                  </a:cubicBezTo>
                  <a:cubicBezTo>
                    <a:pt x="69" y="0"/>
                    <a:pt x="74" y="4"/>
                    <a:pt x="74" y="10"/>
                  </a:cubicBezTo>
                  <a:lnTo>
                    <a:pt x="74" y="21"/>
                  </a:ln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0" name="Freeform 151">
              <a:extLst>
                <a:ext uri="{FF2B5EF4-FFF2-40B4-BE49-F238E27FC236}">
                  <a16:creationId xmlns:a16="http://schemas.microsoft.com/office/drawing/2014/main" id="{8F581881-9C9D-4AEA-8845-F623AA389BCB}"/>
                </a:ext>
              </a:extLst>
            </p:cNvPr>
            <p:cNvSpPr>
              <a:spLocks/>
            </p:cNvSpPr>
            <p:nvPr/>
          </p:nvSpPr>
          <p:spPr bwMode="auto">
            <a:xfrm>
              <a:off x="1602394" y="4452977"/>
              <a:ext cx="255748" cy="335313"/>
            </a:xfrm>
            <a:custGeom>
              <a:avLst/>
              <a:gdLst>
                <a:gd name="T0" fmla="*/ 87 w 87"/>
                <a:gd name="T1" fmla="*/ 0 h 113"/>
                <a:gd name="T2" fmla="*/ 79 w 87"/>
                <a:gd name="T3" fmla="*/ 107 h 113"/>
                <a:gd name="T4" fmla="*/ 72 w 87"/>
                <a:gd name="T5" fmla="*/ 113 h 113"/>
                <a:gd name="T6" fmla="*/ 15 w 87"/>
                <a:gd name="T7" fmla="*/ 113 h 113"/>
                <a:gd name="T8" fmla="*/ 9 w 87"/>
                <a:gd name="T9" fmla="*/ 107 h 113"/>
                <a:gd name="T10" fmla="*/ 0 w 87"/>
                <a:gd name="T11" fmla="*/ 0 h 113"/>
                <a:gd name="T12" fmla="*/ 87 w 87"/>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7" h="113">
                  <a:moveTo>
                    <a:pt x="87" y="0"/>
                  </a:moveTo>
                  <a:cubicBezTo>
                    <a:pt x="79" y="107"/>
                    <a:pt x="79" y="107"/>
                    <a:pt x="79" y="107"/>
                  </a:cubicBezTo>
                  <a:cubicBezTo>
                    <a:pt x="79" y="111"/>
                    <a:pt x="76" y="113"/>
                    <a:pt x="72" y="113"/>
                  </a:cubicBezTo>
                  <a:cubicBezTo>
                    <a:pt x="15" y="113"/>
                    <a:pt x="15" y="113"/>
                    <a:pt x="15" y="113"/>
                  </a:cubicBezTo>
                  <a:cubicBezTo>
                    <a:pt x="12" y="113"/>
                    <a:pt x="9" y="111"/>
                    <a:pt x="9" y="107"/>
                  </a:cubicBezTo>
                  <a:cubicBezTo>
                    <a:pt x="0" y="0"/>
                    <a:pt x="0" y="0"/>
                    <a:pt x="0" y="0"/>
                  </a:cubicBezTo>
                  <a:lnTo>
                    <a:pt x="87" y="0"/>
                  </a:ln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1" name="Freeform 152">
              <a:extLst>
                <a:ext uri="{FF2B5EF4-FFF2-40B4-BE49-F238E27FC236}">
                  <a16:creationId xmlns:a16="http://schemas.microsoft.com/office/drawing/2014/main" id="{62820631-9AB5-41A2-A4AA-0C5584CD904F}"/>
                </a:ext>
              </a:extLst>
            </p:cNvPr>
            <p:cNvSpPr>
              <a:spLocks/>
            </p:cNvSpPr>
            <p:nvPr/>
          </p:nvSpPr>
          <p:spPr bwMode="auto">
            <a:xfrm>
              <a:off x="1784263" y="4499864"/>
              <a:ext cx="76725" cy="242960"/>
            </a:xfrm>
            <a:custGeom>
              <a:avLst/>
              <a:gdLst>
                <a:gd name="T0" fmla="*/ 26 w 26"/>
                <a:gd name="T1" fmla="*/ 3 h 82"/>
                <a:gd name="T2" fmla="*/ 20 w 26"/>
                <a:gd name="T3" fmla="*/ 79 h 82"/>
                <a:gd name="T4" fmla="*/ 17 w 26"/>
                <a:gd name="T5" fmla="*/ 82 h 82"/>
                <a:gd name="T6" fmla="*/ 0 w 26"/>
                <a:gd name="T7" fmla="*/ 82 h 82"/>
                <a:gd name="T8" fmla="*/ 6 w 26"/>
                <a:gd name="T9" fmla="*/ 0 h 82"/>
                <a:gd name="T10" fmla="*/ 22 w 26"/>
                <a:gd name="T11" fmla="*/ 0 h 82"/>
                <a:gd name="T12" fmla="*/ 26 w 26"/>
                <a:gd name="T13" fmla="*/ 3 h 82"/>
              </a:gdLst>
              <a:ahLst/>
              <a:cxnLst>
                <a:cxn ang="0">
                  <a:pos x="T0" y="T1"/>
                </a:cxn>
                <a:cxn ang="0">
                  <a:pos x="T2" y="T3"/>
                </a:cxn>
                <a:cxn ang="0">
                  <a:pos x="T4" y="T5"/>
                </a:cxn>
                <a:cxn ang="0">
                  <a:pos x="T6" y="T7"/>
                </a:cxn>
                <a:cxn ang="0">
                  <a:pos x="T8" y="T9"/>
                </a:cxn>
                <a:cxn ang="0">
                  <a:pos x="T10" y="T11"/>
                </a:cxn>
                <a:cxn ang="0">
                  <a:pos x="T12" y="T13"/>
                </a:cxn>
              </a:cxnLst>
              <a:rect l="0" t="0" r="r" b="b"/>
              <a:pathLst>
                <a:path w="26" h="82">
                  <a:moveTo>
                    <a:pt x="26" y="3"/>
                  </a:moveTo>
                  <a:cubicBezTo>
                    <a:pt x="20" y="79"/>
                    <a:pt x="20" y="79"/>
                    <a:pt x="20" y="79"/>
                  </a:cubicBezTo>
                  <a:cubicBezTo>
                    <a:pt x="20" y="81"/>
                    <a:pt x="18" y="82"/>
                    <a:pt x="17" y="82"/>
                  </a:cubicBezTo>
                  <a:cubicBezTo>
                    <a:pt x="0" y="82"/>
                    <a:pt x="0" y="82"/>
                    <a:pt x="0" y="82"/>
                  </a:cubicBezTo>
                  <a:cubicBezTo>
                    <a:pt x="6" y="0"/>
                    <a:pt x="6" y="0"/>
                    <a:pt x="6" y="0"/>
                  </a:cubicBezTo>
                  <a:cubicBezTo>
                    <a:pt x="22" y="0"/>
                    <a:pt x="22" y="0"/>
                    <a:pt x="22" y="0"/>
                  </a:cubicBezTo>
                  <a:cubicBezTo>
                    <a:pt x="24" y="0"/>
                    <a:pt x="26" y="1"/>
                    <a:pt x="26" y="3"/>
                  </a:cubicBez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2" name="Freeform 153">
              <a:extLst>
                <a:ext uri="{FF2B5EF4-FFF2-40B4-BE49-F238E27FC236}">
                  <a16:creationId xmlns:a16="http://schemas.microsoft.com/office/drawing/2014/main" id="{6E193B86-50E8-4EBB-8127-D6A4003E8B70}"/>
                </a:ext>
              </a:extLst>
            </p:cNvPr>
            <p:cNvSpPr>
              <a:spLocks/>
            </p:cNvSpPr>
            <p:nvPr/>
          </p:nvSpPr>
          <p:spPr bwMode="auto">
            <a:xfrm>
              <a:off x="1596711" y="4499864"/>
              <a:ext cx="211702" cy="242960"/>
            </a:xfrm>
            <a:custGeom>
              <a:avLst/>
              <a:gdLst>
                <a:gd name="T0" fmla="*/ 72 w 72"/>
                <a:gd name="T1" fmla="*/ 0 h 82"/>
                <a:gd name="T2" fmla="*/ 66 w 72"/>
                <a:gd name="T3" fmla="*/ 82 h 82"/>
                <a:gd name="T4" fmla="*/ 10 w 72"/>
                <a:gd name="T5" fmla="*/ 82 h 82"/>
                <a:gd name="T6" fmla="*/ 6 w 72"/>
                <a:gd name="T7" fmla="*/ 79 h 82"/>
                <a:gd name="T8" fmla="*/ 1 w 72"/>
                <a:gd name="T9" fmla="*/ 3 h 82"/>
                <a:gd name="T10" fmla="*/ 4 w 72"/>
                <a:gd name="T11" fmla="*/ 0 h 82"/>
                <a:gd name="T12" fmla="*/ 72 w 72"/>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72" h="82">
                  <a:moveTo>
                    <a:pt x="72" y="0"/>
                  </a:moveTo>
                  <a:cubicBezTo>
                    <a:pt x="66" y="82"/>
                    <a:pt x="66" y="82"/>
                    <a:pt x="66" y="82"/>
                  </a:cubicBezTo>
                  <a:cubicBezTo>
                    <a:pt x="10" y="82"/>
                    <a:pt x="10" y="82"/>
                    <a:pt x="10" y="82"/>
                  </a:cubicBezTo>
                  <a:cubicBezTo>
                    <a:pt x="8" y="82"/>
                    <a:pt x="7" y="81"/>
                    <a:pt x="6" y="79"/>
                  </a:cubicBezTo>
                  <a:cubicBezTo>
                    <a:pt x="1" y="3"/>
                    <a:pt x="1" y="3"/>
                    <a:pt x="1" y="3"/>
                  </a:cubicBezTo>
                  <a:cubicBezTo>
                    <a:pt x="0" y="1"/>
                    <a:pt x="2" y="0"/>
                    <a:pt x="4" y="0"/>
                  </a:cubicBezTo>
                  <a:lnTo>
                    <a:pt x="72" y="0"/>
                  </a:lnTo>
                  <a:close/>
                </a:path>
              </a:pathLst>
            </a:custGeom>
            <a:solidFill>
              <a:schemeClr val="accent4"/>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3" name="Freeform 154">
              <a:extLst>
                <a:ext uri="{FF2B5EF4-FFF2-40B4-BE49-F238E27FC236}">
                  <a16:creationId xmlns:a16="http://schemas.microsoft.com/office/drawing/2014/main" id="{D36277E1-3BDF-4616-8DD8-30687ECA2EDD}"/>
                </a:ext>
              </a:extLst>
            </p:cNvPr>
            <p:cNvSpPr>
              <a:spLocks/>
            </p:cNvSpPr>
            <p:nvPr/>
          </p:nvSpPr>
          <p:spPr bwMode="auto">
            <a:xfrm>
              <a:off x="1596711" y="4501284"/>
              <a:ext cx="268534" cy="242960"/>
            </a:xfrm>
            <a:custGeom>
              <a:avLst/>
              <a:gdLst>
                <a:gd name="T0" fmla="*/ 4 w 91"/>
                <a:gd name="T1" fmla="*/ 0 h 82"/>
                <a:gd name="T2" fmla="*/ 72 w 91"/>
                <a:gd name="T3" fmla="*/ 0 h 82"/>
                <a:gd name="T4" fmla="*/ 88 w 91"/>
                <a:gd name="T5" fmla="*/ 0 h 82"/>
                <a:gd name="T6" fmla="*/ 91 w 91"/>
                <a:gd name="T7" fmla="*/ 3 h 82"/>
                <a:gd name="T8" fmla="*/ 86 w 91"/>
                <a:gd name="T9" fmla="*/ 79 h 82"/>
                <a:gd name="T10" fmla="*/ 82 w 91"/>
                <a:gd name="T11" fmla="*/ 82 h 82"/>
                <a:gd name="T12" fmla="*/ 66 w 91"/>
                <a:gd name="T13" fmla="*/ 82 h 82"/>
                <a:gd name="T14" fmla="*/ 9 w 91"/>
                <a:gd name="T15" fmla="*/ 82 h 82"/>
                <a:gd name="T16" fmla="*/ 6 w 91"/>
                <a:gd name="T17" fmla="*/ 79 h 82"/>
                <a:gd name="T18" fmla="*/ 0 w 91"/>
                <a:gd name="T19" fmla="*/ 3 h 82"/>
                <a:gd name="T20" fmla="*/ 4 w 91"/>
                <a:gd name="T2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82">
                  <a:moveTo>
                    <a:pt x="4" y="0"/>
                  </a:moveTo>
                  <a:cubicBezTo>
                    <a:pt x="72" y="0"/>
                    <a:pt x="72" y="0"/>
                    <a:pt x="72" y="0"/>
                  </a:cubicBezTo>
                  <a:cubicBezTo>
                    <a:pt x="88" y="0"/>
                    <a:pt x="88" y="0"/>
                    <a:pt x="88" y="0"/>
                  </a:cubicBezTo>
                  <a:cubicBezTo>
                    <a:pt x="90" y="0"/>
                    <a:pt x="91" y="1"/>
                    <a:pt x="91" y="3"/>
                  </a:cubicBezTo>
                  <a:cubicBezTo>
                    <a:pt x="86" y="79"/>
                    <a:pt x="86" y="79"/>
                    <a:pt x="86" y="79"/>
                  </a:cubicBezTo>
                  <a:cubicBezTo>
                    <a:pt x="86" y="80"/>
                    <a:pt x="84" y="82"/>
                    <a:pt x="82" y="82"/>
                  </a:cubicBezTo>
                  <a:cubicBezTo>
                    <a:pt x="66" y="82"/>
                    <a:pt x="66" y="82"/>
                    <a:pt x="66" y="82"/>
                  </a:cubicBezTo>
                  <a:cubicBezTo>
                    <a:pt x="9" y="82"/>
                    <a:pt x="9" y="82"/>
                    <a:pt x="9" y="82"/>
                  </a:cubicBezTo>
                  <a:cubicBezTo>
                    <a:pt x="8" y="82"/>
                    <a:pt x="6" y="80"/>
                    <a:pt x="6" y="79"/>
                  </a:cubicBezTo>
                  <a:cubicBezTo>
                    <a:pt x="0" y="3"/>
                    <a:pt x="0" y="3"/>
                    <a:pt x="0" y="3"/>
                  </a:cubicBezTo>
                  <a:cubicBezTo>
                    <a:pt x="0" y="1"/>
                    <a:pt x="2" y="0"/>
                    <a:pt x="4" y="0"/>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4" name="Freeform 155">
              <a:extLst>
                <a:ext uri="{FF2B5EF4-FFF2-40B4-BE49-F238E27FC236}">
                  <a16:creationId xmlns:a16="http://schemas.microsoft.com/office/drawing/2014/main" id="{A6572BBC-08A7-4EB4-972B-9A8248D3CD29}"/>
                </a:ext>
              </a:extLst>
            </p:cNvPr>
            <p:cNvSpPr>
              <a:spLocks/>
            </p:cNvSpPr>
            <p:nvPr/>
          </p:nvSpPr>
          <p:spPr bwMode="auto">
            <a:xfrm>
              <a:off x="1555508" y="4560959"/>
              <a:ext cx="181864" cy="7814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5" name="Freeform 156">
              <a:extLst>
                <a:ext uri="{FF2B5EF4-FFF2-40B4-BE49-F238E27FC236}">
                  <a16:creationId xmlns:a16="http://schemas.microsoft.com/office/drawing/2014/main" id="{14D09DCA-EBCF-4668-B19C-CFC80D1EA9C3}"/>
                </a:ext>
              </a:extLst>
            </p:cNvPr>
            <p:cNvSpPr>
              <a:spLocks/>
            </p:cNvSpPr>
            <p:nvPr/>
          </p:nvSpPr>
          <p:spPr bwMode="auto">
            <a:xfrm>
              <a:off x="1555508" y="4560959"/>
              <a:ext cx="181864" cy="7814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6" name="Freeform 157">
              <a:extLst>
                <a:ext uri="{FF2B5EF4-FFF2-40B4-BE49-F238E27FC236}">
                  <a16:creationId xmlns:a16="http://schemas.microsoft.com/office/drawing/2014/main" id="{8230BD20-AD27-4E8C-8705-7A70742776DD}"/>
                </a:ext>
              </a:extLst>
            </p:cNvPr>
            <p:cNvSpPr>
              <a:spLocks/>
            </p:cNvSpPr>
            <p:nvPr/>
          </p:nvSpPr>
          <p:spPr bwMode="auto">
            <a:xfrm>
              <a:off x="1555508" y="4639103"/>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7" name="Freeform 158">
              <a:extLst>
                <a:ext uri="{FF2B5EF4-FFF2-40B4-BE49-F238E27FC236}">
                  <a16:creationId xmlns:a16="http://schemas.microsoft.com/office/drawing/2014/main" id="{6A73AA29-AEC0-476D-B4B0-55FEA8418B0F}"/>
                </a:ext>
              </a:extLst>
            </p:cNvPr>
            <p:cNvSpPr>
              <a:spLocks/>
            </p:cNvSpPr>
            <p:nvPr/>
          </p:nvSpPr>
          <p:spPr bwMode="auto">
            <a:xfrm>
              <a:off x="1555508" y="4639103"/>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8" name="Freeform 159">
              <a:extLst>
                <a:ext uri="{FF2B5EF4-FFF2-40B4-BE49-F238E27FC236}">
                  <a16:creationId xmlns:a16="http://schemas.microsoft.com/office/drawing/2014/main" id="{29B814FD-52B7-464F-89F3-8AA65FA9EFCA}"/>
                </a:ext>
              </a:extLst>
            </p:cNvPr>
            <p:cNvSpPr>
              <a:spLocks/>
            </p:cNvSpPr>
            <p:nvPr/>
          </p:nvSpPr>
          <p:spPr bwMode="auto">
            <a:xfrm>
              <a:off x="1555508" y="4715828"/>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9" name="Freeform 160">
              <a:extLst>
                <a:ext uri="{FF2B5EF4-FFF2-40B4-BE49-F238E27FC236}">
                  <a16:creationId xmlns:a16="http://schemas.microsoft.com/office/drawing/2014/main" id="{7F85F6EE-02CF-4509-BCA2-3D23832D1D60}"/>
                </a:ext>
              </a:extLst>
            </p:cNvPr>
            <p:cNvSpPr>
              <a:spLocks/>
            </p:cNvSpPr>
            <p:nvPr/>
          </p:nvSpPr>
          <p:spPr bwMode="auto">
            <a:xfrm>
              <a:off x="1555508" y="4715828"/>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0" name="Rectangle 164">
              <a:extLst>
                <a:ext uri="{FF2B5EF4-FFF2-40B4-BE49-F238E27FC236}">
                  <a16:creationId xmlns:a16="http://schemas.microsoft.com/office/drawing/2014/main" id="{35D2991D-E10C-47B1-AF5C-F9E43FF2E3D6}"/>
                </a:ext>
              </a:extLst>
            </p:cNvPr>
            <p:cNvSpPr>
              <a:spLocks noChangeArrowheads="1"/>
            </p:cNvSpPr>
            <p:nvPr/>
          </p:nvSpPr>
          <p:spPr bwMode="auto">
            <a:xfrm>
              <a:off x="2047110" y="3096098"/>
              <a:ext cx="125032" cy="9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1" name="Freeform 167">
              <a:extLst>
                <a:ext uri="{FF2B5EF4-FFF2-40B4-BE49-F238E27FC236}">
                  <a16:creationId xmlns:a16="http://schemas.microsoft.com/office/drawing/2014/main" id="{59F5489A-5C7B-414F-BBF2-B1E11EDAC198}"/>
                </a:ext>
              </a:extLst>
            </p:cNvPr>
            <p:cNvSpPr>
              <a:spLocks/>
            </p:cNvSpPr>
            <p:nvPr/>
          </p:nvSpPr>
          <p:spPr bwMode="auto">
            <a:xfrm>
              <a:off x="1512882" y="2675536"/>
              <a:ext cx="670625" cy="944843"/>
            </a:xfrm>
            <a:custGeom>
              <a:avLst/>
              <a:gdLst>
                <a:gd name="T0" fmla="*/ 0 w 227"/>
                <a:gd name="T1" fmla="*/ 129 h 319"/>
                <a:gd name="T2" fmla="*/ 0 w 227"/>
                <a:gd name="T3" fmla="*/ 205 h 319"/>
                <a:gd name="T4" fmla="*/ 4 w 227"/>
                <a:gd name="T5" fmla="*/ 205 h 319"/>
                <a:gd name="T6" fmla="*/ 0 w 227"/>
                <a:gd name="T7" fmla="*/ 205 h 319"/>
                <a:gd name="T8" fmla="*/ 0 w 227"/>
                <a:gd name="T9" fmla="*/ 205 h 319"/>
                <a:gd name="T10" fmla="*/ 113 w 227"/>
                <a:gd name="T11" fmla="*/ 319 h 319"/>
                <a:gd name="T12" fmla="*/ 131 w 227"/>
                <a:gd name="T13" fmla="*/ 319 h 319"/>
                <a:gd name="T14" fmla="*/ 227 w 227"/>
                <a:gd name="T15" fmla="*/ 223 h 319"/>
                <a:gd name="T16" fmla="*/ 227 w 227"/>
                <a:gd name="T17" fmla="*/ 125 h 319"/>
                <a:gd name="T18" fmla="*/ 227 w 227"/>
                <a:gd name="T19" fmla="*/ 113 h 319"/>
                <a:gd name="T20" fmla="*/ 113 w 227"/>
                <a:gd name="T21" fmla="*/ 0 h 319"/>
                <a:gd name="T22" fmla="*/ 0 w 227"/>
                <a:gd name="T23" fmla="*/ 113 h 319"/>
                <a:gd name="T24" fmla="*/ 0 w 227"/>
                <a:gd name="T25" fmla="*/ 138 h 319"/>
                <a:gd name="T26" fmla="*/ 4 w 227"/>
                <a:gd name="T27" fmla="*/ 142 h 319"/>
                <a:gd name="T28" fmla="*/ 8 w 227"/>
                <a:gd name="T29" fmla="*/ 138 h 319"/>
                <a:gd name="T30" fmla="*/ 8 w 227"/>
                <a:gd name="T31" fmla="*/ 113 h 319"/>
                <a:gd name="T32" fmla="*/ 38 w 227"/>
                <a:gd name="T33" fmla="*/ 39 h 319"/>
                <a:gd name="T34" fmla="*/ 113 w 227"/>
                <a:gd name="T35" fmla="*/ 8 h 319"/>
                <a:gd name="T36" fmla="*/ 219 w 227"/>
                <a:gd name="T37" fmla="*/ 113 h 319"/>
                <a:gd name="T38" fmla="*/ 219 w 227"/>
                <a:gd name="T39" fmla="*/ 125 h 319"/>
                <a:gd name="T40" fmla="*/ 219 w 227"/>
                <a:gd name="T41" fmla="*/ 223 h 319"/>
                <a:gd name="T42" fmla="*/ 193 w 227"/>
                <a:gd name="T43" fmla="*/ 285 h 319"/>
                <a:gd name="T44" fmla="*/ 131 w 227"/>
                <a:gd name="T45" fmla="*/ 311 h 319"/>
                <a:gd name="T46" fmla="*/ 113 w 227"/>
                <a:gd name="T47" fmla="*/ 311 h 319"/>
                <a:gd name="T48" fmla="*/ 38 w 227"/>
                <a:gd name="T49" fmla="*/ 280 h 319"/>
                <a:gd name="T50" fmla="*/ 8 w 227"/>
                <a:gd name="T51" fmla="*/ 205 h 319"/>
                <a:gd name="T52" fmla="*/ 4 w 227"/>
                <a:gd name="T53" fmla="*/ 205 h 319"/>
                <a:gd name="T54" fmla="*/ 8 w 227"/>
                <a:gd name="T55" fmla="*/ 205 h 319"/>
                <a:gd name="T56" fmla="*/ 8 w 227"/>
                <a:gd name="T57" fmla="*/ 205 h 319"/>
                <a:gd name="T58" fmla="*/ 4 w 227"/>
                <a:gd name="T59" fmla="*/ 205 h 319"/>
                <a:gd name="T60" fmla="*/ 8 w 227"/>
                <a:gd name="T61" fmla="*/ 205 h 319"/>
                <a:gd name="T62" fmla="*/ 8 w 227"/>
                <a:gd name="T63" fmla="*/ 205 h 319"/>
                <a:gd name="T64" fmla="*/ 8 w 227"/>
                <a:gd name="T65" fmla="*/ 205 h 319"/>
                <a:gd name="T66" fmla="*/ 8 w 227"/>
                <a:gd name="T67" fmla="*/ 129 h 319"/>
                <a:gd name="T68" fmla="*/ 4 w 227"/>
                <a:gd name="T69" fmla="*/ 125 h 319"/>
                <a:gd name="T70" fmla="*/ 0 w 227"/>
                <a:gd name="T71" fmla="*/ 129 h 319"/>
                <a:gd name="T72" fmla="*/ 0 w 227"/>
                <a:gd name="T73" fmla="*/ 12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 h="319">
                  <a:moveTo>
                    <a:pt x="0" y="129"/>
                  </a:moveTo>
                  <a:cubicBezTo>
                    <a:pt x="0" y="205"/>
                    <a:pt x="0" y="205"/>
                    <a:pt x="0" y="205"/>
                  </a:cubicBezTo>
                  <a:cubicBezTo>
                    <a:pt x="4" y="205"/>
                    <a:pt x="4" y="205"/>
                    <a:pt x="4" y="205"/>
                  </a:cubicBezTo>
                  <a:cubicBezTo>
                    <a:pt x="0" y="205"/>
                    <a:pt x="0" y="205"/>
                    <a:pt x="0" y="205"/>
                  </a:cubicBezTo>
                  <a:cubicBezTo>
                    <a:pt x="0" y="205"/>
                    <a:pt x="0" y="205"/>
                    <a:pt x="0" y="205"/>
                  </a:cubicBezTo>
                  <a:cubicBezTo>
                    <a:pt x="0" y="268"/>
                    <a:pt x="50" y="319"/>
                    <a:pt x="113" y="319"/>
                  </a:cubicBezTo>
                  <a:cubicBezTo>
                    <a:pt x="131" y="319"/>
                    <a:pt x="131" y="319"/>
                    <a:pt x="131" y="319"/>
                  </a:cubicBezTo>
                  <a:cubicBezTo>
                    <a:pt x="184" y="319"/>
                    <a:pt x="227" y="276"/>
                    <a:pt x="227" y="223"/>
                  </a:cubicBezTo>
                  <a:cubicBezTo>
                    <a:pt x="227" y="125"/>
                    <a:pt x="227" y="125"/>
                    <a:pt x="227" y="125"/>
                  </a:cubicBezTo>
                  <a:cubicBezTo>
                    <a:pt x="227" y="113"/>
                    <a:pt x="227" y="113"/>
                    <a:pt x="227" y="113"/>
                  </a:cubicBezTo>
                  <a:cubicBezTo>
                    <a:pt x="227" y="51"/>
                    <a:pt x="176" y="0"/>
                    <a:pt x="113" y="0"/>
                  </a:cubicBezTo>
                  <a:cubicBezTo>
                    <a:pt x="50" y="0"/>
                    <a:pt x="0" y="51"/>
                    <a:pt x="0" y="113"/>
                  </a:cubicBezTo>
                  <a:cubicBezTo>
                    <a:pt x="0" y="138"/>
                    <a:pt x="0" y="138"/>
                    <a:pt x="0" y="138"/>
                  </a:cubicBezTo>
                  <a:cubicBezTo>
                    <a:pt x="0" y="140"/>
                    <a:pt x="1" y="142"/>
                    <a:pt x="4" y="142"/>
                  </a:cubicBezTo>
                  <a:cubicBezTo>
                    <a:pt x="6" y="142"/>
                    <a:pt x="8" y="140"/>
                    <a:pt x="8" y="138"/>
                  </a:cubicBezTo>
                  <a:cubicBezTo>
                    <a:pt x="8" y="113"/>
                    <a:pt x="8" y="113"/>
                    <a:pt x="8" y="113"/>
                  </a:cubicBezTo>
                  <a:cubicBezTo>
                    <a:pt x="8" y="84"/>
                    <a:pt x="19" y="58"/>
                    <a:pt x="38" y="39"/>
                  </a:cubicBezTo>
                  <a:cubicBezTo>
                    <a:pt x="58" y="20"/>
                    <a:pt x="84" y="8"/>
                    <a:pt x="113" y="8"/>
                  </a:cubicBezTo>
                  <a:cubicBezTo>
                    <a:pt x="171" y="8"/>
                    <a:pt x="219" y="55"/>
                    <a:pt x="219" y="113"/>
                  </a:cubicBezTo>
                  <a:cubicBezTo>
                    <a:pt x="219" y="125"/>
                    <a:pt x="219" y="125"/>
                    <a:pt x="219" y="125"/>
                  </a:cubicBezTo>
                  <a:cubicBezTo>
                    <a:pt x="219" y="223"/>
                    <a:pt x="219" y="223"/>
                    <a:pt x="219" y="223"/>
                  </a:cubicBezTo>
                  <a:cubicBezTo>
                    <a:pt x="219" y="247"/>
                    <a:pt x="209" y="269"/>
                    <a:pt x="193" y="285"/>
                  </a:cubicBezTo>
                  <a:cubicBezTo>
                    <a:pt x="177" y="301"/>
                    <a:pt x="155" y="311"/>
                    <a:pt x="131" y="311"/>
                  </a:cubicBezTo>
                  <a:cubicBezTo>
                    <a:pt x="113" y="311"/>
                    <a:pt x="113" y="311"/>
                    <a:pt x="113" y="311"/>
                  </a:cubicBezTo>
                  <a:cubicBezTo>
                    <a:pt x="84" y="311"/>
                    <a:pt x="58" y="299"/>
                    <a:pt x="38" y="280"/>
                  </a:cubicBezTo>
                  <a:cubicBezTo>
                    <a:pt x="19" y="261"/>
                    <a:pt x="8" y="234"/>
                    <a:pt x="8" y="205"/>
                  </a:cubicBezTo>
                  <a:cubicBezTo>
                    <a:pt x="4" y="205"/>
                    <a:pt x="4" y="205"/>
                    <a:pt x="4" y="205"/>
                  </a:cubicBezTo>
                  <a:cubicBezTo>
                    <a:pt x="8" y="205"/>
                    <a:pt x="8" y="205"/>
                    <a:pt x="8" y="205"/>
                  </a:cubicBezTo>
                  <a:cubicBezTo>
                    <a:pt x="8" y="205"/>
                    <a:pt x="8" y="205"/>
                    <a:pt x="8" y="205"/>
                  </a:cubicBezTo>
                  <a:cubicBezTo>
                    <a:pt x="4" y="205"/>
                    <a:pt x="4" y="205"/>
                    <a:pt x="4" y="205"/>
                  </a:cubicBezTo>
                  <a:cubicBezTo>
                    <a:pt x="8" y="205"/>
                    <a:pt x="8" y="205"/>
                    <a:pt x="8" y="205"/>
                  </a:cubicBezTo>
                  <a:cubicBezTo>
                    <a:pt x="8" y="205"/>
                    <a:pt x="8" y="205"/>
                    <a:pt x="8" y="205"/>
                  </a:cubicBezTo>
                  <a:cubicBezTo>
                    <a:pt x="8" y="205"/>
                    <a:pt x="8" y="205"/>
                    <a:pt x="8" y="205"/>
                  </a:cubicBezTo>
                  <a:cubicBezTo>
                    <a:pt x="8" y="129"/>
                    <a:pt x="8" y="129"/>
                    <a:pt x="8" y="129"/>
                  </a:cubicBezTo>
                  <a:cubicBezTo>
                    <a:pt x="8" y="127"/>
                    <a:pt x="6" y="125"/>
                    <a:pt x="4" y="125"/>
                  </a:cubicBezTo>
                  <a:cubicBezTo>
                    <a:pt x="1" y="125"/>
                    <a:pt x="0" y="127"/>
                    <a:pt x="0" y="129"/>
                  </a:cubicBezTo>
                  <a:cubicBezTo>
                    <a:pt x="0" y="129"/>
                    <a:pt x="0" y="129"/>
                    <a:pt x="0" y="129"/>
                  </a:cubicBezTo>
                </a:path>
              </a:pathLst>
            </a:custGeom>
            <a:solidFill>
              <a:schemeClr val="tx1"/>
            </a:solidFill>
            <a:ln w="3175">
              <a:no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2" name="Freeform 168">
              <a:extLst>
                <a:ext uri="{FF2B5EF4-FFF2-40B4-BE49-F238E27FC236}">
                  <a16:creationId xmlns:a16="http://schemas.microsoft.com/office/drawing/2014/main" id="{840B4E3E-07B6-4569-A0FB-9841B54C888D}"/>
                </a:ext>
              </a:extLst>
            </p:cNvPr>
            <p:cNvSpPr>
              <a:spLocks/>
            </p:cNvSpPr>
            <p:nvPr/>
          </p:nvSpPr>
          <p:spPr bwMode="auto">
            <a:xfrm>
              <a:off x="1957747" y="3207447"/>
              <a:ext cx="71040" cy="180444"/>
            </a:xfrm>
            <a:custGeom>
              <a:avLst/>
              <a:gdLst>
                <a:gd name="T0" fmla="*/ 4 w 24"/>
                <a:gd name="T1" fmla="*/ 61 h 61"/>
                <a:gd name="T2" fmla="*/ 24 w 24"/>
                <a:gd name="T3" fmla="*/ 41 h 61"/>
                <a:gd name="T4" fmla="*/ 24 w 24"/>
                <a:gd name="T5" fmla="*/ 4 h 61"/>
                <a:gd name="T6" fmla="*/ 20 w 24"/>
                <a:gd name="T7" fmla="*/ 0 h 61"/>
                <a:gd name="T8" fmla="*/ 16 w 24"/>
                <a:gd name="T9" fmla="*/ 4 h 61"/>
                <a:gd name="T10" fmla="*/ 16 w 24"/>
                <a:gd name="T11" fmla="*/ 41 h 61"/>
                <a:gd name="T12" fmla="*/ 4 w 24"/>
                <a:gd name="T13" fmla="*/ 53 h 61"/>
                <a:gd name="T14" fmla="*/ 0 w 24"/>
                <a:gd name="T15" fmla="*/ 57 h 61"/>
                <a:gd name="T16" fmla="*/ 4 w 24"/>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61">
                  <a:moveTo>
                    <a:pt x="4" y="61"/>
                  </a:moveTo>
                  <a:cubicBezTo>
                    <a:pt x="15" y="61"/>
                    <a:pt x="24" y="52"/>
                    <a:pt x="24" y="41"/>
                  </a:cubicBezTo>
                  <a:cubicBezTo>
                    <a:pt x="24" y="4"/>
                    <a:pt x="24" y="4"/>
                    <a:pt x="24" y="4"/>
                  </a:cubicBezTo>
                  <a:cubicBezTo>
                    <a:pt x="24" y="2"/>
                    <a:pt x="22" y="0"/>
                    <a:pt x="20" y="0"/>
                  </a:cubicBezTo>
                  <a:cubicBezTo>
                    <a:pt x="18" y="0"/>
                    <a:pt x="16" y="2"/>
                    <a:pt x="16" y="4"/>
                  </a:cubicBezTo>
                  <a:cubicBezTo>
                    <a:pt x="16" y="41"/>
                    <a:pt x="16" y="41"/>
                    <a:pt x="16" y="41"/>
                  </a:cubicBezTo>
                  <a:cubicBezTo>
                    <a:pt x="16" y="48"/>
                    <a:pt x="11" y="53"/>
                    <a:pt x="4" y="53"/>
                  </a:cubicBezTo>
                  <a:cubicBezTo>
                    <a:pt x="1" y="53"/>
                    <a:pt x="0" y="55"/>
                    <a:pt x="0" y="57"/>
                  </a:cubicBezTo>
                  <a:cubicBezTo>
                    <a:pt x="0" y="60"/>
                    <a:pt x="1" y="61"/>
                    <a:pt x="4" y="61"/>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3" name="Freeform 169">
              <a:extLst>
                <a:ext uri="{FF2B5EF4-FFF2-40B4-BE49-F238E27FC236}">
                  <a16:creationId xmlns:a16="http://schemas.microsoft.com/office/drawing/2014/main" id="{7B7D07D8-0A6A-4B55-B999-BADDC9D07C99}"/>
                </a:ext>
              </a:extLst>
            </p:cNvPr>
            <p:cNvSpPr>
              <a:spLocks/>
            </p:cNvSpPr>
            <p:nvPr/>
          </p:nvSpPr>
          <p:spPr bwMode="auto">
            <a:xfrm>
              <a:off x="1775734" y="3060578"/>
              <a:ext cx="169077" cy="41203"/>
            </a:xfrm>
            <a:custGeom>
              <a:avLst/>
              <a:gdLst>
                <a:gd name="T0" fmla="*/ 7 w 57"/>
                <a:gd name="T1" fmla="*/ 14 h 14"/>
                <a:gd name="T2" fmla="*/ 50 w 57"/>
                <a:gd name="T3" fmla="*/ 14 h 14"/>
                <a:gd name="T4" fmla="*/ 57 w 57"/>
                <a:gd name="T5" fmla="*/ 8 h 14"/>
                <a:gd name="T6" fmla="*/ 57 w 57"/>
                <a:gd name="T7" fmla="*/ 7 h 14"/>
                <a:gd name="T8" fmla="*/ 50 w 57"/>
                <a:gd name="T9" fmla="*/ 0 h 14"/>
                <a:gd name="T10" fmla="*/ 7 w 57"/>
                <a:gd name="T11" fmla="*/ 0 h 14"/>
                <a:gd name="T12" fmla="*/ 0 w 57"/>
                <a:gd name="T13" fmla="*/ 7 h 14"/>
                <a:gd name="T14" fmla="*/ 0 w 57"/>
                <a:gd name="T15" fmla="*/ 8 h 14"/>
                <a:gd name="T16" fmla="*/ 7 w 57"/>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4">
                  <a:moveTo>
                    <a:pt x="7" y="14"/>
                  </a:moveTo>
                  <a:cubicBezTo>
                    <a:pt x="50" y="14"/>
                    <a:pt x="50" y="14"/>
                    <a:pt x="50" y="14"/>
                  </a:cubicBezTo>
                  <a:cubicBezTo>
                    <a:pt x="54" y="14"/>
                    <a:pt x="57" y="11"/>
                    <a:pt x="57" y="8"/>
                  </a:cubicBezTo>
                  <a:cubicBezTo>
                    <a:pt x="57" y="7"/>
                    <a:pt x="57" y="7"/>
                    <a:pt x="57" y="7"/>
                  </a:cubicBezTo>
                  <a:cubicBezTo>
                    <a:pt x="57" y="3"/>
                    <a:pt x="54" y="0"/>
                    <a:pt x="50"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4" name="Freeform 170">
              <a:extLst>
                <a:ext uri="{FF2B5EF4-FFF2-40B4-BE49-F238E27FC236}">
                  <a16:creationId xmlns:a16="http://schemas.microsoft.com/office/drawing/2014/main" id="{D1C8BF4E-C2C6-4BF7-967D-4365869F20D8}"/>
                </a:ext>
              </a:extLst>
            </p:cNvPr>
            <p:cNvSpPr>
              <a:spLocks/>
            </p:cNvSpPr>
            <p:nvPr/>
          </p:nvSpPr>
          <p:spPr bwMode="auto">
            <a:xfrm>
              <a:off x="1775734" y="3060578"/>
              <a:ext cx="169077" cy="41203"/>
            </a:xfrm>
            <a:custGeom>
              <a:avLst/>
              <a:gdLst>
                <a:gd name="T0" fmla="*/ 7 w 57"/>
                <a:gd name="T1" fmla="*/ 14 h 14"/>
                <a:gd name="T2" fmla="*/ 50 w 57"/>
                <a:gd name="T3" fmla="*/ 14 h 14"/>
                <a:gd name="T4" fmla="*/ 57 w 57"/>
                <a:gd name="T5" fmla="*/ 8 h 14"/>
                <a:gd name="T6" fmla="*/ 57 w 57"/>
                <a:gd name="T7" fmla="*/ 7 h 14"/>
                <a:gd name="T8" fmla="*/ 50 w 57"/>
                <a:gd name="T9" fmla="*/ 0 h 14"/>
                <a:gd name="T10" fmla="*/ 7 w 57"/>
                <a:gd name="T11" fmla="*/ 0 h 14"/>
                <a:gd name="T12" fmla="*/ 0 w 57"/>
                <a:gd name="T13" fmla="*/ 7 h 14"/>
                <a:gd name="T14" fmla="*/ 0 w 57"/>
                <a:gd name="T15" fmla="*/ 8 h 14"/>
                <a:gd name="T16" fmla="*/ 7 w 57"/>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4">
                  <a:moveTo>
                    <a:pt x="7" y="14"/>
                  </a:moveTo>
                  <a:cubicBezTo>
                    <a:pt x="50" y="14"/>
                    <a:pt x="50" y="14"/>
                    <a:pt x="50" y="14"/>
                  </a:cubicBezTo>
                  <a:cubicBezTo>
                    <a:pt x="54" y="14"/>
                    <a:pt x="57" y="11"/>
                    <a:pt x="57" y="8"/>
                  </a:cubicBezTo>
                  <a:cubicBezTo>
                    <a:pt x="57" y="7"/>
                    <a:pt x="57" y="7"/>
                    <a:pt x="57" y="7"/>
                  </a:cubicBezTo>
                  <a:cubicBezTo>
                    <a:pt x="57" y="3"/>
                    <a:pt x="54" y="0"/>
                    <a:pt x="50"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5" name="Freeform 173">
              <a:extLst>
                <a:ext uri="{FF2B5EF4-FFF2-40B4-BE49-F238E27FC236}">
                  <a16:creationId xmlns:a16="http://schemas.microsoft.com/office/drawing/2014/main" id="{F722D120-B5B7-4834-88DE-E12BDAA9C4FE}"/>
                </a:ext>
              </a:extLst>
            </p:cNvPr>
            <p:cNvSpPr>
              <a:spLocks/>
            </p:cNvSpPr>
            <p:nvPr/>
          </p:nvSpPr>
          <p:spPr bwMode="auto">
            <a:xfrm>
              <a:off x="2047110" y="3060578"/>
              <a:ext cx="125032" cy="41203"/>
            </a:xfrm>
            <a:custGeom>
              <a:avLst/>
              <a:gdLst>
                <a:gd name="T0" fmla="*/ 7 w 42"/>
                <a:gd name="T1" fmla="*/ 14 h 14"/>
                <a:gd name="T2" fmla="*/ 35 w 42"/>
                <a:gd name="T3" fmla="*/ 14 h 14"/>
                <a:gd name="T4" fmla="*/ 42 w 42"/>
                <a:gd name="T5" fmla="*/ 8 h 14"/>
                <a:gd name="T6" fmla="*/ 42 w 42"/>
                <a:gd name="T7" fmla="*/ 7 h 14"/>
                <a:gd name="T8" fmla="*/ 35 w 42"/>
                <a:gd name="T9" fmla="*/ 0 h 14"/>
                <a:gd name="T10" fmla="*/ 7 w 42"/>
                <a:gd name="T11" fmla="*/ 0 h 14"/>
                <a:gd name="T12" fmla="*/ 0 w 42"/>
                <a:gd name="T13" fmla="*/ 7 h 14"/>
                <a:gd name="T14" fmla="*/ 0 w 42"/>
                <a:gd name="T15" fmla="*/ 8 h 14"/>
                <a:gd name="T16" fmla="*/ 7 w 4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4">
                  <a:moveTo>
                    <a:pt x="7" y="14"/>
                  </a:moveTo>
                  <a:cubicBezTo>
                    <a:pt x="35" y="14"/>
                    <a:pt x="35" y="14"/>
                    <a:pt x="35" y="14"/>
                  </a:cubicBezTo>
                  <a:cubicBezTo>
                    <a:pt x="39" y="14"/>
                    <a:pt x="42" y="11"/>
                    <a:pt x="42" y="8"/>
                  </a:cubicBezTo>
                  <a:cubicBezTo>
                    <a:pt x="42" y="7"/>
                    <a:pt x="42" y="7"/>
                    <a:pt x="42" y="7"/>
                  </a:cubicBezTo>
                  <a:cubicBezTo>
                    <a:pt x="42" y="3"/>
                    <a:pt x="39" y="0"/>
                    <a:pt x="35"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6" name="Freeform 174">
              <a:extLst>
                <a:ext uri="{FF2B5EF4-FFF2-40B4-BE49-F238E27FC236}">
                  <a16:creationId xmlns:a16="http://schemas.microsoft.com/office/drawing/2014/main" id="{9750227D-9F25-4219-B278-2B9A2644B029}"/>
                </a:ext>
              </a:extLst>
            </p:cNvPr>
            <p:cNvSpPr>
              <a:spLocks/>
            </p:cNvSpPr>
            <p:nvPr/>
          </p:nvSpPr>
          <p:spPr bwMode="auto">
            <a:xfrm>
              <a:off x="2047110" y="3060578"/>
              <a:ext cx="125032" cy="41203"/>
            </a:xfrm>
            <a:custGeom>
              <a:avLst/>
              <a:gdLst>
                <a:gd name="T0" fmla="*/ 7 w 42"/>
                <a:gd name="T1" fmla="*/ 14 h 14"/>
                <a:gd name="T2" fmla="*/ 35 w 42"/>
                <a:gd name="T3" fmla="*/ 14 h 14"/>
                <a:gd name="T4" fmla="*/ 42 w 42"/>
                <a:gd name="T5" fmla="*/ 8 h 14"/>
                <a:gd name="T6" fmla="*/ 42 w 42"/>
                <a:gd name="T7" fmla="*/ 7 h 14"/>
                <a:gd name="T8" fmla="*/ 35 w 42"/>
                <a:gd name="T9" fmla="*/ 0 h 14"/>
                <a:gd name="T10" fmla="*/ 7 w 42"/>
                <a:gd name="T11" fmla="*/ 0 h 14"/>
                <a:gd name="T12" fmla="*/ 0 w 42"/>
                <a:gd name="T13" fmla="*/ 7 h 14"/>
                <a:gd name="T14" fmla="*/ 0 w 42"/>
                <a:gd name="T15" fmla="*/ 8 h 14"/>
                <a:gd name="T16" fmla="*/ 7 w 4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4">
                  <a:moveTo>
                    <a:pt x="7" y="14"/>
                  </a:moveTo>
                  <a:cubicBezTo>
                    <a:pt x="35" y="14"/>
                    <a:pt x="35" y="14"/>
                    <a:pt x="35" y="14"/>
                  </a:cubicBezTo>
                  <a:cubicBezTo>
                    <a:pt x="39" y="14"/>
                    <a:pt x="42" y="11"/>
                    <a:pt x="42" y="8"/>
                  </a:cubicBezTo>
                  <a:cubicBezTo>
                    <a:pt x="42" y="7"/>
                    <a:pt x="42" y="7"/>
                    <a:pt x="42" y="7"/>
                  </a:cubicBezTo>
                  <a:cubicBezTo>
                    <a:pt x="42" y="3"/>
                    <a:pt x="39" y="0"/>
                    <a:pt x="35"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7" name="Freeform 176">
              <a:extLst>
                <a:ext uri="{FF2B5EF4-FFF2-40B4-BE49-F238E27FC236}">
                  <a16:creationId xmlns:a16="http://schemas.microsoft.com/office/drawing/2014/main" id="{3F93E3FF-E8AE-451A-809C-0E2303A55EF7}"/>
                </a:ext>
              </a:extLst>
            </p:cNvPr>
            <p:cNvSpPr>
              <a:spLocks/>
            </p:cNvSpPr>
            <p:nvPr/>
          </p:nvSpPr>
          <p:spPr bwMode="auto">
            <a:xfrm>
              <a:off x="1436159" y="3158614"/>
              <a:ext cx="163393" cy="161973"/>
            </a:xfrm>
            <a:custGeom>
              <a:avLst/>
              <a:gdLst>
                <a:gd name="T0" fmla="*/ 55 w 55"/>
                <a:gd name="T1" fmla="*/ 27 h 55"/>
                <a:gd name="T2" fmla="*/ 27 w 55"/>
                <a:gd name="T3" fmla="*/ 0 h 55"/>
                <a:gd name="T4" fmla="*/ 0 w 55"/>
                <a:gd name="T5" fmla="*/ 27 h 55"/>
                <a:gd name="T6" fmla="*/ 27 w 55"/>
                <a:gd name="T7" fmla="*/ 55 h 55"/>
                <a:gd name="T8" fmla="*/ 41 w 55"/>
                <a:gd name="T9" fmla="*/ 51 h 55"/>
                <a:gd name="connsiteX0" fmla="*/ 10000 w 10000"/>
                <a:gd name="connsiteY0" fmla="*/ 4909 h 10000"/>
                <a:gd name="connsiteX1" fmla="*/ 4909 w 10000"/>
                <a:gd name="connsiteY1" fmla="*/ 0 h 10000"/>
                <a:gd name="connsiteX2" fmla="*/ 0 w 10000"/>
                <a:gd name="connsiteY2" fmla="*/ 4909 h 10000"/>
                <a:gd name="connsiteX3" fmla="*/ 4909 w 10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4909"/>
                  </a:moveTo>
                  <a:cubicBezTo>
                    <a:pt x="10000" y="2182"/>
                    <a:pt x="7636" y="0"/>
                    <a:pt x="4909" y="0"/>
                  </a:cubicBezTo>
                  <a:cubicBezTo>
                    <a:pt x="2182" y="0"/>
                    <a:pt x="0" y="2182"/>
                    <a:pt x="0" y="4909"/>
                  </a:cubicBezTo>
                  <a:cubicBezTo>
                    <a:pt x="0" y="7636"/>
                    <a:pt x="2182" y="10000"/>
                    <a:pt x="4909" y="10000"/>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8" name="Freeform 178">
              <a:extLst>
                <a:ext uri="{FF2B5EF4-FFF2-40B4-BE49-F238E27FC236}">
                  <a16:creationId xmlns:a16="http://schemas.microsoft.com/office/drawing/2014/main" id="{AFC5F994-2BEB-4C20-B809-091273CB7DAD}"/>
                </a:ext>
              </a:extLst>
            </p:cNvPr>
            <p:cNvSpPr>
              <a:spLocks/>
            </p:cNvSpPr>
            <p:nvPr/>
          </p:nvSpPr>
          <p:spPr bwMode="auto">
            <a:xfrm rot="16762192">
              <a:off x="1492658" y="3250112"/>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9" name="Oval 202">
              <a:extLst>
                <a:ext uri="{FF2B5EF4-FFF2-40B4-BE49-F238E27FC236}">
                  <a16:creationId xmlns:a16="http://schemas.microsoft.com/office/drawing/2014/main" id="{7B5DDEDC-D7BC-411A-985C-B7B42C573132}"/>
                </a:ext>
              </a:extLst>
            </p:cNvPr>
            <p:cNvSpPr>
              <a:spLocks noChangeArrowheads="1"/>
            </p:cNvSpPr>
            <p:nvPr/>
          </p:nvSpPr>
          <p:spPr bwMode="auto">
            <a:xfrm>
              <a:off x="2047542" y="3117502"/>
              <a:ext cx="191810" cy="191810"/>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0" name="Oval 203">
              <a:extLst>
                <a:ext uri="{FF2B5EF4-FFF2-40B4-BE49-F238E27FC236}">
                  <a16:creationId xmlns:a16="http://schemas.microsoft.com/office/drawing/2014/main" id="{FC8F919F-BA5C-415A-86FA-1370D2B6B641}"/>
                </a:ext>
              </a:extLst>
            </p:cNvPr>
            <p:cNvSpPr>
              <a:spLocks noChangeArrowheads="1"/>
            </p:cNvSpPr>
            <p:nvPr/>
          </p:nvSpPr>
          <p:spPr bwMode="auto">
            <a:xfrm>
              <a:off x="1788521" y="3125935"/>
              <a:ext cx="191810" cy="191810"/>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1" name="Line 204">
              <a:extLst>
                <a:ext uri="{FF2B5EF4-FFF2-40B4-BE49-F238E27FC236}">
                  <a16:creationId xmlns:a16="http://schemas.microsoft.com/office/drawing/2014/main" id="{5E6BFE5E-C275-4902-BB38-165ED249583C}"/>
                </a:ext>
              </a:extLst>
            </p:cNvPr>
            <p:cNvSpPr>
              <a:spLocks noChangeShapeType="1"/>
            </p:cNvSpPr>
            <p:nvPr/>
          </p:nvSpPr>
          <p:spPr bwMode="auto">
            <a:xfrm flipH="1">
              <a:off x="1970386" y="3175663"/>
              <a:ext cx="77044"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2" name="Line 205">
              <a:extLst>
                <a:ext uri="{FF2B5EF4-FFF2-40B4-BE49-F238E27FC236}">
                  <a16:creationId xmlns:a16="http://schemas.microsoft.com/office/drawing/2014/main" id="{7DE988D1-D371-4B03-A2EA-34385F02699B}"/>
                </a:ext>
              </a:extLst>
            </p:cNvPr>
            <p:cNvSpPr>
              <a:spLocks noChangeShapeType="1"/>
            </p:cNvSpPr>
            <p:nvPr/>
          </p:nvSpPr>
          <p:spPr bwMode="auto">
            <a:xfrm flipH="1">
              <a:off x="1619444" y="3181539"/>
              <a:ext cx="170658" cy="41011"/>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3" name="Freeform 206">
              <a:extLst>
                <a:ext uri="{FF2B5EF4-FFF2-40B4-BE49-F238E27FC236}">
                  <a16:creationId xmlns:a16="http://schemas.microsoft.com/office/drawing/2014/main" id="{8F0CD8B9-95FE-4710-BCDF-0F6972BD935A}"/>
                </a:ext>
              </a:extLst>
            </p:cNvPr>
            <p:cNvSpPr>
              <a:spLocks/>
            </p:cNvSpPr>
            <p:nvPr/>
          </p:nvSpPr>
          <p:spPr bwMode="auto">
            <a:xfrm>
              <a:off x="1896503" y="3427148"/>
              <a:ext cx="139241" cy="71040"/>
            </a:xfrm>
            <a:custGeom>
              <a:avLst/>
              <a:gdLst>
                <a:gd name="T0" fmla="*/ 23 w 47"/>
                <a:gd name="T1" fmla="*/ 24 h 24"/>
                <a:gd name="T2" fmla="*/ 23 w 47"/>
                <a:gd name="T3" fmla="*/ 24 h 24"/>
                <a:gd name="T4" fmla="*/ 0 w 47"/>
                <a:gd name="T5" fmla="*/ 0 h 24"/>
                <a:gd name="T6" fmla="*/ 47 w 47"/>
                <a:gd name="T7" fmla="*/ 0 h 24"/>
                <a:gd name="T8" fmla="*/ 23 w 47"/>
                <a:gd name="T9" fmla="*/ 24 h 24"/>
              </a:gdLst>
              <a:ahLst/>
              <a:cxnLst>
                <a:cxn ang="0">
                  <a:pos x="T0" y="T1"/>
                </a:cxn>
                <a:cxn ang="0">
                  <a:pos x="T2" y="T3"/>
                </a:cxn>
                <a:cxn ang="0">
                  <a:pos x="T4" y="T5"/>
                </a:cxn>
                <a:cxn ang="0">
                  <a:pos x="T6" y="T7"/>
                </a:cxn>
                <a:cxn ang="0">
                  <a:pos x="T8" y="T9"/>
                </a:cxn>
              </a:cxnLst>
              <a:rect l="0" t="0" r="r" b="b"/>
              <a:pathLst>
                <a:path w="47" h="24">
                  <a:moveTo>
                    <a:pt x="23" y="24"/>
                  </a:moveTo>
                  <a:cubicBezTo>
                    <a:pt x="23" y="24"/>
                    <a:pt x="23" y="24"/>
                    <a:pt x="23" y="24"/>
                  </a:cubicBezTo>
                  <a:cubicBezTo>
                    <a:pt x="10" y="24"/>
                    <a:pt x="0" y="13"/>
                    <a:pt x="0" y="0"/>
                  </a:cubicBezTo>
                  <a:cubicBezTo>
                    <a:pt x="47" y="0"/>
                    <a:pt x="47" y="0"/>
                    <a:pt x="47" y="0"/>
                  </a:cubicBezTo>
                  <a:cubicBezTo>
                    <a:pt x="47" y="13"/>
                    <a:pt x="36" y="24"/>
                    <a:pt x="23"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4" name="Freeform 207">
              <a:extLst>
                <a:ext uri="{FF2B5EF4-FFF2-40B4-BE49-F238E27FC236}">
                  <a16:creationId xmlns:a16="http://schemas.microsoft.com/office/drawing/2014/main" id="{9DA7451E-D110-4346-B2A6-74FC906E8F06}"/>
                </a:ext>
              </a:extLst>
            </p:cNvPr>
            <p:cNvSpPr>
              <a:spLocks/>
            </p:cNvSpPr>
            <p:nvPr/>
          </p:nvSpPr>
          <p:spPr bwMode="auto">
            <a:xfrm>
              <a:off x="1896503" y="3427148"/>
              <a:ext cx="139241" cy="71040"/>
            </a:xfrm>
            <a:custGeom>
              <a:avLst/>
              <a:gdLst>
                <a:gd name="T0" fmla="*/ 23 w 47"/>
                <a:gd name="T1" fmla="*/ 24 h 24"/>
                <a:gd name="T2" fmla="*/ 23 w 47"/>
                <a:gd name="T3" fmla="*/ 24 h 24"/>
                <a:gd name="T4" fmla="*/ 0 w 47"/>
                <a:gd name="T5" fmla="*/ 0 h 24"/>
                <a:gd name="T6" fmla="*/ 47 w 47"/>
                <a:gd name="T7" fmla="*/ 0 h 24"/>
                <a:gd name="T8" fmla="*/ 23 w 47"/>
                <a:gd name="T9" fmla="*/ 24 h 24"/>
              </a:gdLst>
              <a:ahLst/>
              <a:cxnLst>
                <a:cxn ang="0">
                  <a:pos x="T0" y="T1"/>
                </a:cxn>
                <a:cxn ang="0">
                  <a:pos x="T2" y="T3"/>
                </a:cxn>
                <a:cxn ang="0">
                  <a:pos x="T4" y="T5"/>
                </a:cxn>
                <a:cxn ang="0">
                  <a:pos x="T6" y="T7"/>
                </a:cxn>
                <a:cxn ang="0">
                  <a:pos x="T8" y="T9"/>
                </a:cxn>
              </a:cxnLst>
              <a:rect l="0" t="0" r="r" b="b"/>
              <a:pathLst>
                <a:path w="47" h="24">
                  <a:moveTo>
                    <a:pt x="23" y="24"/>
                  </a:moveTo>
                  <a:cubicBezTo>
                    <a:pt x="23" y="24"/>
                    <a:pt x="23" y="24"/>
                    <a:pt x="23" y="24"/>
                  </a:cubicBezTo>
                  <a:cubicBezTo>
                    <a:pt x="10" y="24"/>
                    <a:pt x="0" y="13"/>
                    <a:pt x="0" y="0"/>
                  </a:cubicBezTo>
                  <a:cubicBezTo>
                    <a:pt x="47" y="0"/>
                    <a:pt x="47" y="0"/>
                    <a:pt x="47" y="0"/>
                  </a:cubicBezTo>
                  <a:cubicBezTo>
                    <a:pt x="47" y="13"/>
                    <a:pt x="36" y="24"/>
                    <a:pt x="23" y="24"/>
                  </a:cubicBezTo>
                  <a:close/>
                </a:path>
              </a:pathLst>
            </a:custGeom>
            <a:solidFill>
              <a:srgbClr val="999A98"/>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5" name="Freeform 137">
              <a:extLst>
                <a:ext uri="{FF2B5EF4-FFF2-40B4-BE49-F238E27FC236}">
                  <a16:creationId xmlns:a16="http://schemas.microsoft.com/office/drawing/2014/main" id="{612CFC82-30E6-45CF-A104-17571C0D5A41}"/>
                </a:ext>
              </a:extLst>
            </p:cNvPr>
            <p:cNvSpPr>
              <a:spLocks/>
            </p:cNvSpPr>
            <p:nvPr/>
          </p:nvSpPr>
          <p:spPr bwMode="auto">
            <a:xfrm>
              <a:off x="1643332" y="3545243"/>
              <a:ext cx="295796" cy="231425"/>
            </a:xfrm>
            <a:custGeom>
              <a:avLst/>
              <a:gdLst>
                <a:gd name="T0" fmla="*/ 0 w 100"/>
                <a:gd name="T1" fmla="*/ 0 h 87"/>
                <a:gd name="T2" fmla="*/ 0 w 100"/>
                <a:gd name="T3" fmla="*/ 41 h 87"/>
                <a:gd name="T4" fmla="*/ 0 w 100"/>
                <a:gd name="T5" fmla="*/ 45 h 87"/>
                <a:gd name="T6" fmla="*/ 46 w 100"/>
                <a:gd name="T7" fmla="*/ 87 h 87"/>
                <a:gd name="T8" fmla="*/ 71 w 100"/>
                <a:gd name="T9" fmla="*/ 87 h 87"/>
                <a:gd name="T10" fmla="*/ 100 w 100"/>
                <a:gd name="T11" fmla="*/ 59 h 87"/>
                <a:gd name="T12" fmla="*/ 100 w 100"/>
                <a:gd name="T13" fmla="*/ 58 h 87"/>
                <a:gd name="T14" fmla="*/ 100 w 100"/>
                <a:gd name="T15" fmla="*/ 15 h 87"/>
                <a:gd name="T16" fmla="*/ 0 w 100"/>
                <a:gd name="T17" fmla="*/ 0 h 87"/>
                <a:gd name="connsiteX0" fmla="*/ 0 w 10000"/>
                <a:gd name="connsiteY0" fmla="*/ 0 h 10000"/>
                <a:gd name="connsiteX1" fmla="*/ 0 w 10000"/>
                <a:gd name="connsiteY1" fmla="*/ 4713 h 10000"/>
                <a:gd name="connsiteX2" fmla="*/ 0 w 10000"/>
                <a:gd name="connsiteY2" fmla="*/ 5172 h 10000"/>
                <a:gd name="connsiteX3" fmla="*/ 4600 w 10000"/>
                <a:gd name="connsiteY3" fmla="*/ 10000 h 10000"/>
                <a:gd name="connsiteX4" fmla="*/ 7100 w 10000"/>
                <a:gd name="connsiteY4" fmla="*/ 10000 h 10000"/>
                <a:gd name="connsiteX5" fmla="*/ 10000 w 10000"/>
                <a:gd name="connsiteY5" fmla="*/ 6782 h 10000"/>
                <a:gd name="connsiteX6" fmla="*/ 10000 w 10000"/>
                <a:gd name="connsiteY6" fmla="*/ 6667 h 10000"/>
                <a:gd name="connsiteX7" fmla="*/ 9917 w 10000"/>
                <a:gd name="connsiteY7" fmla="*/ 3154 h 10000"/>
                <a:gd name="connsiteX8" fmla="*/ 0 w 10000"/>
                <a:gd name="connsiteY8" fmla="*/ 0 h 10000"/>
                <a:gd name="connsiteX0" fmla="*/ 0 w 10000"/>
                <a:gd name="connsiteY0" fmla="*/ 0 h 10000"/>
                <a:gd name="connsiteX1" fmla="*/ 0 w 10000"/>
                <a:gd name="connsiteY1" fmla="*/ 4713 h 10000"/>
                <a:gd name="connsiteX2" fmla="*/ 0 w 10000"/>
                <a:gd name="connsiteY2" fmla="*/ 5172 h 10000"/>
                <a:gd name="connsiteX3" fmla="*/ 4600 w 10000"/>
                <a:gd name="connsiteY3" fmla="*/ 10000 h 10000"/>
                <a:gd name="connsiteX4" fmla="*/ 7100 w 10000"/>
                <a:gd name="connsiteY4" fmla="*/ 10000 h 10000"/>
                <a:gd name="connsiteX5" fmla="*/ 10000 w 10000"/>
                <a:gd name="connsiteY5" fmla="*/ 6782 h 10000"/>
                <a:gd name="connsiteX6" fmla="*/ 10000 w 10000"/>
                <a:gd name="connsiteY6" fmla="*/ 6667 h 10000"/>
                <a:gd name="connsiteX7" fmla="*/ 9917 w 10000"/>
                <a:gd name="connsiteY7" fmla="*/ 3154 h 10000"/>
                <a:gd name="connsiteX8" fmla="*/ 0 w 10000"/>
                <a:gd name="connsiteY8" fmla="*/ 0 h 10000"/>
                <a:gd name="connsiteX0" fmla="*/ 133 w 10009"/>
                <a:gd name="connsiteY0" fmla="*/ 0 h 8999"/>
                <a:gd name="connsiteX1" fmla="*/ 9 w 10009"/>
                <a:gd name="connsiteY1" fmla="*/ 3712 h 8999"/>
                <a:gd name="connsiteX2" fmla="*/ 9 w 10009"/>
                <a:gd name="connsiteY2" fmla="*/ 4171 h 8999"/>
                <a:gd name="connsiteX3" fmla="*/ 4609 w 10009"/>
                <a:gd name="connsiteY3" fmla="*/ 8999 h 8999"/>
                <a:gd name="connsiteX4" fmla="*/ 7109 w 10009"/>
                <a:gd name="connsiteY4" fmla="*/ 8999 h 8999"/>
                <a:gd name="connsiteX5" fmla="*/ 10009 w 10009"/>
                <a:gd name="connsiteY5" fmla="*/ 5781 h 8999"/>
                <a:gd name="connsiteX6" fmla="*/ 10009 w 10009"/>
                <a:gd name="connsiteY6" fmla="*/ 5666 h 8999"/>
                <a:gd name="connsiteX7" fmla="*/ 9926 w 10009"/>
                <a:gd name="connsiteY7" fmla="*/ 2153 h 8999"/>
                <a:gd name="connsiteX8" fmla="*/ 133 w 10009"/>
                <a:gd name="connsiteY8" fmla="*/ 0 h 8999"/>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39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604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94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94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851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133" y="0"/>
                  </a:moveTo>
                  <a:cubicBezTo>
                    <a:pt x="92" y="1375"/>
                    <a:pt x="30" y="3353"/>
                    <a:pt x="9" y="4125"/>
                  </a:cubicBezTo>
                  <a:cubicBezTo>
                    <a:pt x="-12" y="4897"/>
                    <a:pt x="9" y="4465"/>
                    <a:pt x="9" y="4635"/>
                  </a:cubicBezTo>
                  <a:cubicBezTo>
                    <a:pt x="209" y="7701"/>
                    <a:pt x="2207" y="10000"/>
                    <a:pt x="4605" y="10000"/>
                  </a:cubicBezTo>
                  <a:lnTo>
                    <a:pt x="7103" y="10000"/>
                  </a:lnTo>
                  <a:cubicBezTo>
                    <a:pt x="8701" y="10000"/>
                    <a:pt x="10000" y="8340"/>
                    <a:pt x="10000" y="6424"/>
                  </a:cubicBezTo>
                  <a:lnTo>
                    <a:pt x="10000" y="6296"/>
                  </a:lnTo>
                  <a:cubicBezTo>
                    <a:pt x="10000" y="2836"/>
                    <a:pt x="9906" y="2688"/>
                    <a:pt x="9906" y="2688"/>
                  </a:cubicBezTo>
                  <a:cubicBezTo>
                    <a:pt x="4332" y="3211"/>
                    <a:pt x="2856" y="1751"/>
                    <a:pt x="133" y="0"/>
                  </a:cubicBezTo>
                  <a:close/>
                </a:path>
              </a:pathLst>
            </a:custGeom>
            <a:noFill/>
            <a:ln w="1905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nvGrpSpPr>
            <p:cNvPr id="406" name="Group 405">
              <a:extLst>
                <a:ext uri="{FF2B5EF4-FFF2-40B4-BE49-F238E27FC236}">
                  <a16:creationId xmlns:a16="http://schemas.microsoft.com/office/drawing/2014/main" id="{424A4331-5EAA-4183-92F7-7C196EF6E5F7}"/>
                </a:ext>
              </a:extLst>
            </p:cNvPr>
            <p:cNvGrpSpPr/>
            <p:nvPr/>
          </p:nvGrpSpPr>
          <p:grpSpPr>
            <a:xfrm>
              <a:off x="1448946" y="2686902"/>
              <a:ext cx="808445" cy="551276"/>
              <a:chOff x="2054370" y="1372627"/>
              <a:chExt cx="644704" cy="439622"/>
            </a:xfrm>
            <a:solidFill>
              <a:schemeClr val="tx1"/>
            </a:solidFill>
          </p:grpSpPr>
          <p:sp>
            <p:nvSpPr>
              <p:cNvPr id="413" name="Freeform 171">
                <a:extLst>
                  <a:ext uri="{FF2B5EF4-FFF2-40B4-BE49-F238E27FC236}">
                    <a16:creationId xmlns:a16="http://schemas.microsoft.com/office/drawing/2014/main" id="{5031F95A-0695-4F4B-938B-E68F9A9D627E}"/>
                  </a:ext>
                </a:extLst>
              </p:cNvPr>
              <p:cNvSpPr>
                <a:spLocks/>
              </p:cNvSpPr>
              <p:nvPr/>
            </p:nvSpPr>
            <p:spPr bwMode="auto">
              <a:xfrm>
                <a:off x="2054370" y="1372627"/>
                <a:ext cx="546129" cy="439622"/>
              </a:xfrm>
              <a:custGeom>
                <a:avLst/>
                <a:gdLst>
                  <a:gd name="T0" fmla="*/ 147 w 232"/>
                  <a:gd name="T1" fmla="*/ 0 h 186"/>
                  <a:gd name="T2" fmla="*/ 232 w 232"/>
                  <a:gd name="T3" fmla="*/ 85 h 186"/>
                  <a:gd name="T4" fmla="*/ 224 w 232"/>
                  <a:gd name="T5" fmla="*/ 88 h 186"/>
                  <a:gd name="T6" fmla="*/ 173 w 232"/>
                  <a:gd name="T7" fmla="*/ 97 h 186"/>
                  <a:gd name="T8" fmla="*/ 141 w 232"/>
                  <a:gd name="T9" fmla="*/ 76 h 186"/>
                  <a:gd name="T10" fmla="*/ 121 w 232"/>
                  <a:gd name="T11" fmla="*/ 62 h 186"/>
                  <a:gd name="T12" fmla="*/ 119 w 232"/>
                  <a:gd name="T13" fmla="*/ 62 h 186"/>
                  <a:gd name="T14" fmla="*/ 80 w 232"/>
                  <a:gd name="T15" fmla="*/ 102 h 186"/>
                  <a:gd name="T16" fmla="*/ 80 w 232"/>
                  <a:gd name="T17" fmla="*/ 142 h 186"/>
                  <a:gd name="T18" fmla="*/ 35 w 232"/>
                  <a:gd name="T19" fmla="*/ 186 h 186"/>
                  <a:gd name="T20" fmla="*/ 0 w 232"/>
                  <a:gd name="T21" fmla="*/ 186 h 186"/>
                  <a:gd name="T22" fmla="*/ 0 w 232"/>
                  <a:gd name="T23" fmla="*/ 95 h 186"/>
                  <a:gd name="T24" fmla="*/ 26 w 232"/>
                  <a:gd name="T25" fmla="*/ 48 h 186"/>
                  <a:gd name="T26" fmla="*/ 96 w 232"/>
                  <a:gd name="T27" fmla="*/ 0 h 186"/>
                  <a:gd name="T28" fmla="*/ 147 w 232"/>
                  <a:gd name="T2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186">
                    <a:moveTo>
                      <a:pt x="147" y="0"/>
                    </a:moveTo>
                    <a:cubicBezTo>
                      <a:pt x="201" y="0"/>
                      <a:pt x="232" y="31"/>
                      <a:pt x="232" y="85"/>
                    </a:cubicBezTo>
                    <a:cubicBezTo>
                      <a:pt x="224" y="88"/>
                      <a:pt x="224" y="88"/>
                      <a:pt x="224" y="88"/>
                    </a:cubicBezTo>
                    <a:cubicBezTo>
                      <a:pt x="173" y="97"/>
                      <a:pt x="173" y="97"/>
                      <a:pt x="173" y="97"/>
                    </a:cubicBezTo>
                    <a:cubicBezTo>
                      <a:pt x="159" y="97"/>
                      <a:pt x="146" y="89"/>
                      <a:pt x="141" y="76"/>
                    </a:cubicBezTo>
                    <a:cubicBezTo>
                      <a:pt x="137" y="68"/>
                      <a:pt x="130" y="62"/>
                      <a:pt x="121" y="62"/>
                    </a:cubicBezTo>
                    <a:cubicBezTo>
                      <a:pt x="119" y="62"/>
                      <a:pt x="119" y="62"/>
                      <a:pt x="119" y="62"/>
                    </a:cubicBezTo>
                    <a:cubicBezTo>
                      <a:pt x="97" y="62"/>
                      <a:pt x="80" y="80"/>
                      <a:pt x="80" y="102"/>
                    </a:cubicBezTo>
                    <a:cubicBezTo>
                      <a:pt x="80" y="142"/>
                      <a:pt x="80" y="142"/>
                      <a:pt x="80" y="142"/>
                    </a:cubicBezTo>
                    <a:cubicBezTo>
                      <a:pt x="80" y="166"/>
                      <a:pt x="60" y="186"/>
                      <a:pt x="35" y="186"/>
                    </a:cubicBezTo>
                    <a:cubicBezTo>
                      <a:pt x="0" y="186"/>
                      <a:pt x="0" y="186"/>
                      <a:pt x="0" y="186"/>
                    </a:cubicBezTo>
                    <a:cubicBezTo>
                      <a:pt x="0" y="95"/>
                      <a:pt x="0" y="95"/>
                      <a:pt x="0" y="95"/>
                    </a:cubicBezTo>
                    <a:cubicBezTo>
                      <a:pt x="0" y="72"/>
                      <a:pt x="6" y="57"/>
                      <a:pt x="26" y="48"/>
                    </a:cubicBezTo>
                    <a:cubicBezTo>
                      <a:pt x="30" y="21"/>
                      <a:pt x="66" y="0"/>
                      <a:pt x="96" y="0"/>
                    </a:cubicBezTo>
                    <a:lnTo>
                      <a:pt x="147" y="0"/>
                    </a:lnTo>
                    <a:close/>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4" name="Freeform 185">
                <a:extLst>
                  <a:ext uri="{FF2B5EF4-FFF2-40B4-BE49-F238E27FC236}">
                    <a16:creationId xmlns:a16="http://schemas.microsoft.com/office/drawing/2014/main" id="{61DDB45C-375F-4D9A-A27F-8746E21CD574}"/>
                  </a:ext>
                </a:extLst>
              </p:cNvPr>
              <p:cNvSpPr>
                <a:spLocks/>
              </p:cNvSpPr>
              <p:nvPr/>
            </p:nvSpPr>
            <p:spPr bwMode="auto">
              <a:xfrm>
                <a:off x="2108756" y="1372627"/>
                <a:ext cx="573322" cy="415828"/>
              </a:xfrm>
              <a:custGeom>
                <a:avLst/>
                <a:gdLst>
                  <a:gd name="T0" fmla="*/ 0 w 244"/>
                  <a:gd name="T1" fmla="*/ 87 h 176"/>
                  <a:gd name="T2" fmla="*/ 87 w 244"/>
                  <a:gd name="T3" fmla="*/ 0 h 176"/>
                  <a:gd name="T4" fmla="*/ 88 w 244"/>
                  <a:gd name="T5" fmla="*/ 0 h 176"/>
                  <a:gd name="T6" fmla="*/ 244 w 244"/>
                  <a:gd name="T7" fmla="*/ 0 h 176"/>
                  <a:gd name="T8" fmla="*/ 244 w 244"/>
                  <a:gd name="T9" fmla="*/ 50 h 176"/>
                  <a:gd name="T10" fmla="*/ 193 w 244"/>
                  <a:gd name="T11" fmla="*/ 101 h 176"/>
                  <a:gd name="T12" fmla="*/ 85 w 244"/>
                  <a:gd name="T13" fmla="*/ 101 h 176"/>
                  <a:gd name="T14" fmla="*/ 52 w 244"/>
                  <a:gd name="T15" fmla="*/ 127 h 176"/>
                  <a:gd name="T16" fmla="*/ 45 w 244"/>
                  <a:gd name="T17" fmla="*/ 162 h 176"/>
                  <a:gd name="T18" fmla="*/ 21 w 244"/>
                  <a:gd name="T19" fmla="*/ 165 h 176"/>
                  <a:gd name="T20" fmla="*/ 0 w 244"/>
                  <a:gd name="T21" fmla="*/ 147 h 176"/>
                  <a:gd name="T22" fmla="*/ 0 w 244"/>
                  <a:gd name="T23" fmla="*/ 8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76">
                    <a:moveTo>
                      <a:pt x="0" y="87"/>
                    </a:moveTo>
                    <a:cubicBezTo>
                      <a:pt x="0" y="39"/>
                      <a:pt x="39" y="0"/>
                      <a:pt x="87" y="0"/>
                    </a:cubicBezTo>
                    <a:cubicBezTo>
                      <a:pt x="88" y="0"/>
                      <a:pt x="88" y="0"/>
                      <a:pt x="88" y="0"/>
                    </a:cubicBezTo>
                    <a:cubicBezTo>
                      <a:pt x="244" y="0"/>
                      <a:pt x="244" y="0"/>
                      <a:pt x="244" y="0"/>
                    </a:cubicBezTo>
                    <a:cubicBezTo>
                      <a:pt x="244" y="50"/>
                      <a:pt x="244" y="50"/>
                      <a:pt x="244" y="50"/>
                    </a:cubicBezTo>
                    <a:cubicBezTo>
                      <a:pt x="244" y="78"/>
                      <a:pt x="221" y="101"/>
                      <a:pt x="193" y="101"/>
                    </a:cubicBezTo>
                    <a:cubicBezTo>
                      <a:pt x="85" y="101"/>
                      <a:pt x="85" y="101"/>
                      <a:pt x="85" y="101"/>
                    </a:cubicBezTo>
                    <a:cubicBezTo>
                      <a:pt x="69" y="101"/>
                      <a:pt x="56" y="112"/>
                      <a:pt x="52" y="127"/>
                    </a:cubicBezTo>
                    <a:cubicBezTo>
                      <a:pt x="45" y="162"/>
                      <a:pt x="45" y="162"/>
                      <a:pt x="45" y="162"/>
                    </a:cubicBezTo>
                    <a:cubicBezTo>
                      <a:pt x="42" y="174"/>
                      <a:pt x="27" y="176"/>
                      <a:pt x="21" y="165"/>
                    </a:cubicBezTo>
                    <a:cubicBezTo>
                      <a:pt x="0" y="147"/>
                      <a:pt x="0" y="147"/>
                      <a:pt x="0" y="147"/>
                    </a:cubicBezTo>
                    <a:cubicBezTo>
                      <a:pt x="0" y="87"/>
                      <a:pt x="0" y="87"/>
                      <a:pt x="0" y="87"/>
                    </a:cubicBezTo>
                    <a:close/>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5" name="Freeform 187">
                <a:extLst>
                  <a:ext uri="{FF2B5EF4-FFF2-40B4-BE49-F238E27FC236}">
                    <a16:creationId xmlns:a16="http://schemas.microsoft.com/office/drawing/2014/main" id="{2538A7E0-D324-478D-AEFD-98824F93A18D}"/>
                  </a:ext>
                </a:extLst>
              </p:cNvPr>
              <p:cNvSpPr>
                <a:spLocks/>
              </p:cNvSpPr>
              <p:nvPr/>
            </p:nvSpPr>
            <p:spPr bwMode="auto">
              <a:xfrm>
                <a:off x="2567641" y="1450808"/>
                <a:ext cx="131433" cy="158627"/>
              </a:xfrm>
              <a:custGeom>
                <a:avLst/>
                <a:gdLst>
                  <a:gd name="T0" fmla="*/ 8 w 56"/>
                  <a:gd name="T1" fmla="*/ 0 h 67"/>
                  <a:gd name="T2" fmla="*/ 56 w 56"/>
                  <a:gd name="T3" fmla="*/ 0 h 67"/>
                  <a:gd name="T4" fmla="*/ 56 w 56"/>
                  <a:gd name="T5" fmla="*/ 11 h 67"/>
                  <a:gd name="T6" fmla="*/ 0 w 56"/>
                  <a:gd name="T7" fmla="*/ 67 h 67"/>
                </a:gdLst>
                <a:ahLst/>
                <a:cxnLst>
                  <a:cxn ang="0">
                    <a:pos x="T0" y="T1"/>
                  </a:cxn>
                  <a:cxn ang="0">
                    <a:pos x="T2" y="T3"/>
                  </a:cxn>
                  <a:cxn ang="0">
                    <a:pos x="T4" y="T5"/>
                  </a:cxn>
                  <a:cxn ang="0">
                    <a:pos x="T6" y="T7"/>
                  </a:cxn>
                </a:cxnLst>
                <a:rect l="0" t="0" r="r" b="b"/>
                <a:pathLst>
                  <a:path w="56" h="67">
                    <a:moveTo>
                      <a:pt x="8" y="0"/>
                    </a:moveTo>
                    <a:cubicBezTo>
                      <a:pt x="56" y="0"/>
                      <a:pt x="56" y="0"/>
                      <a:pt x="56" y="0"/>
                    </a:cubicBezTo>
                    <a:cubicBezTo>
                      <a:pt x="56" y="11"/>
                      <a:pt x="56" y="11"/>
                      <a:pt x="56" y="11"/>
                    </a:cubicBezTo>
                    <a:cubicBezTo>
                      <a:pt x="56" y="42"/>
                      <a:pt x="31" y="67"/>
                      <a:pt x="0" y="67"/>
                    </a:cubicBezTo>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6" name="Freeform 188">
                <a:extLst>
                  <a:ext uri="{FF2B5EF4-FFF2-40B4-BE49-F238E27FC236}">
                    <a16:creationId xmlns:a16="http://schemas.microsoft.com/office/drawing/2014/main" id="{6F798614-B8AA-401E-956F-592941E7D9D8}"/>
                  </a:ext>
                </a:extLst>
              </p:cNvPr>
              <p:cNvSpPr>
                <a:spLocks/>
              </p:cNvSpPr>
              <p:nvPr/>
            </p:nvSpPr>
            <p:spPr bwMode="auto">
              <a:xfrm>
                <a:off x="2567641" y="1450808"/>
                <a:ext cx="131433" cy="158627"/>
              </a:xfrm>
              <a:custGeom>
                <a:avLst/>
                <a:gdLst>
                  <a:gd name="T0" fmla="*/ 8 w 56"/>
                  <a:gd name="T1" fmla="*/ 0 h 67"/>
                  <a:gd name="T2" fmla="*/ 56 w 56"/>
                  <a:gd name="T3" fmla="*/ 0 h 67"/>
                  <a:gd name="T4" fmla="*/ 56 w 56"/>
                  <a:gd name="T5" fmla="*/ 11 h 67"/>
                  <a:gd name="T6" fmla="*/ 0 w 56"/>
                  <a:gd name="T7" fmla="*/ 67 h 67"/>
                </a:gdLst>
                <a:ahLst/>
                <a:cxnLst>
                  <a:cxn ang="0">
                    <a:pos x="T0" y="T1"/>
                  </a:cxn>
                  <a:cxn ang="0">
                    <a:pos x="T2" y="T3"/>
                  </a:cxn>
                  <a:cxn ang="0">
                    <a:pos x="T4" y="T5"/>
                  </a:cxn>
                  <a:cxn ang="0">
                    <a:pos x="T6" y="T7"/>
                  </a:cxn>
                </a:cxnLst>
                <a:rect l="0" t="0" r="r" b="b"/>
                <a:pathLst>
                  <a:path w="56" h="67">
                    <a:moveTo>
                      <a:pt x="8" y="0"/>
                    </a:moveTo>
                    <a:cubicBezTo>
                      <a:pt x="56" y="0"/>
                      <a:pt x="56" y="0"/>
                      <a:pt x="56" y="0"/>
                    </a:cubicBezTo>
                    <a:cubicBezTo>
                      <a:pt x="56" y="11"/>
                      <a:pt x="56" y="11"/>
                      <a:pt x="56" y="11"/>
                    </a:cubicBezTo>
                    <a:cubicBezTo>
                      <a:pt x="56" y="42"/>
                      <a:pt x="31" y="67"/>
                      <a:pt x="0" y="67"/>
                    </a:cubicBezTo>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sp>
          <p:nvSpPr>
            <p:cNvPr id="407" name="Freeform 145">
              <a:extLst>
                <a:ext uri="{FF2B5EF4-FFF2-40B4-BE49-F238E27FC236}">
                  <a16:creationId xmlns:a16="http://schemas.microsoft.com/office/drawing/2014/main" id="{8CB295CE-C5DC-4411-A634-BE4BA8AE16C9}"/>
                </a:ext>
              </a:extLst>
            </p:cNvPr>
            <p:cNvSpPr>
              <a:spLocks/>
            </p:cNvSpPr>
            <p:nvPr/>
          </p:nvSpPr>
          <p:spPr bwMode="auto">
            <a:xfrm>
              <a:off x="1581793" y="4395432"/>
              <a:ext cx="301213" cy="61095"/>
            </a:xfrm>
            <a:custGeom>
              <a:avLst/>
              <a:gdLst>
                <a:gd name="T0" fmla="*/ 97 w 102"/>
                <a:gd name="T1" fmla="*/ 21 h 21"/>
                <a:gd name="T2" fmla="*/ 6 w 102"/>
                <a:gd name="T3" fmla="*/ 21 h 21"/>
                <a:gd name="T4" fmla="*/ 0 w 102"/>
                <a:gd name="T5" fmla="*/ 16 h 21"/>
                <a:gd name="T6" fmla="*/ 0 w 102"/>
                <a:gd name="T7" fmla="*/ 6 h 21"/>
                <a:gd name="T8" fmla="*/ 6 w 102"/>
                <a:gd name="T9" fmla="*/ 0 h 21"/>
                <a:gd name="T10" fmla="*/ 97 w 102"/>
                <a:gd name="T11" fmla="*/ 0 h 21"/>
                <a:gd name="T12" fmla="*/ 102 w 102"/>
                <a:gd name="T13" fmla="*/ 6 h 21"/>
                <a:gd name="T14" fmla="*/ 102 w 102"/>
                <a:gd name="T15" fmla="*/ 16 h 21"/>
                <a:gd name="T16" fmla="*/ 97 w 10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1">
                  <a:moveTo>
                    <a:pt x="97" y="21"/>
                  </a:moveTo>
                  <a:cubicBezTo>
                    <a:pt x="6" y="21"/>
                    <a:pt x="6" y="21"/>
                    <a:pt x="6" y="21"/>
                  </a:cubicBezTo>
                  <a:cubicBezTo>
                    <a:pt x="3" y="21"/>
                    <a:pt x="0" y="19"/>
                    <a:pt x="0" y="16"/>
                  </a:cubicBezTo>
                  <a:cubicBezTo>
                    <a:pt x="0" y="6"/>
                    <a:pt x="0" y="6"/>
                    <a:pt x="0" y="6"/>
                  </a:cubicBezTo>
                  <a:cubicBezTo>
                    <a:pt x="0" y="3"/>
                    <a:pt x="3" y="0"/>
                    <a:pt x="6" y="0"/>
                  </a:cubicBezTo>
                  <a:cubicBezTo>
                    <a:pt x="97" y="0"/>
                    <a:pt x="97" y="0"/>
                    <a:pt x="97" y="0"/>
                  </a:cubicBezTo>
                  <a:cubicBezTo>
                    <a:pt x="99" y="0"/>
                    <a:pt x="102" y="3"/>
                    <a:pt x="102" y="6"/>
                  </a:cubicBezTo>
                  <a:cubicBezTo>
                    <a:pt x="102" y="16"/>
                    <a:pt x="102" y="16"/>
                    <a:pt x="102" y="16"/>
                  </a:cubicBezTo>
                  <a:cubicBezTo>
                    <a:pt x="102" y="19"/>
                    <a:pt x="99" y="21"/>
                    <a:pt x="97" y="21"/>
                  </a:cubicBezTo>
                  <a:close/>
                </a:path>
              </a:pathLst>
            </a:custGeom>
            <a:solidFill>
              <a:schemeClr val="tx1"/>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8" name="Freeform 148">
              <a:extLst>
                <a:ext uri="{FF2B5EF4-FFF2-40B4-BE49-F238E27FC236}">
                  <a16:creationId xmlns:a16="http://schemas.microsoft.com/office/drawing/2014/main" id="{CFA07B05-CD4D-4523-8C40-D5BC515CF34E}"/>
                </a:ext>
              </a:extLst>
            </p:cNvPr>
            <p:cNvSpPr>
              <a:spLocks/>
            </p:cNvSpPr>
            <p:nvPr/>
          </p:nvSpPr>
          <p:spPr bwMode="auto">
            <a:xfrm>
              <a:off x="1622996" y="4332916"/>
              <a:ext cx="218805" cy="62516"/>
            </a:xfrm>
            <a:custGeom>
              <a:avLst/>
              <a:gdLst>
                <a:gd name="T0" fmla="*/ 74 w 74"/>
                <a:gd name="T1" fmla="*/ 21 h 21"/>
                <a:gd name="T2" fmla="*/ 0 w 74"/>
                <a:gd name="T3" fmla="*/ 21 h 21"/>
                <a:gd name="T4" fmla="*/ 0 w 74"/>
                <a:gd name="T5" fmla="*/ 17 h 21"/>
                <a:gd name="T6" fmla="*/ 8 w 74"/>
                <a:gd name="T7" fmla="*/ 7 h 21"/>
                <a:gd name="T8" fmla="*/ 64 w 74"/>
                <a:gd name="T9" fmla="*/ 1 h 21"/>
                <a:gd name="T10" fmla="*/ 74 w 74"/>
                <a:gd name="T11" fmla="*/ 10 h 21"/>
                <a:gd name="T12" fmla="*/ 74 w 7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74" y="21"/>
                  </a:moveTo>
                  <a:cubicBezTo>
                    <a:pt x="0" y="21"/>
                    <a:pt x="0" y="21"/>
                    <a:pt x="0" y="21"/>
                  </a:cubicBezTo>
                  <a:cubicBezTo>
                    <a:pt x="0" y="17"/>
                    <a:pt x="0" y="17"/>
                    <a:pt x="0" y="17"/>
                  </a:cubicBezTo>
                  <a:cubicBezTo>
                    <a:pt x="0" y="12"/>
                    <a:pt x="4" y="8"/>
                    <a:pt x="8" y="7"/>
                  </a:cubicBezTo>
                  <a:cubicBezTo>
                    <a:pt x="64" y="1"/>
                    <a:pt x="64" y="1"/>
                    <a:pt x="64" y="1"/>
                  </a:cubicBezTo>
                  <a:cubicBezTo>
                    <a:pt x="69" y="0"/>
                    <a:pt x="74" y="4"/>
                    <a:pt x="74" y="10"/>
                  </a:cubicBezTo>
                  <a:lnTo>
                    <a:pt x="74" y="21"/>
                  </a:lnTo>
                  <a:close/>
                </a:path>
              </a:pathLst>
            </a:custGeom>
            <a:solidFill>
              <a:schemeClr val="tx1"/>
            </a:solidFill>
            <a:ln w="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9" name="Freeform 200">
              <a:extLst>
                <a:ext uri="{FF2B5EF4-FFF2-40B4-BE49-F238E27FC236}">
                  <a16:creationId xmlns:a16="http://schemas.microsoft.com/office/drawing/2014/main" id="{49517D5A-503C-4ADA-BD1F-B519E1C03CDA}"/>
                </a:ext>
              </a:extLst>
            </p:cNvPr>
            <p:cNvSpPr>
              <a:spLocks noEditPoints="1"/>
            </p:cNvSpPr>
            <p:nvPr/>
          </p:nvSpPr>
          <p:spPr bwMode="auto">
            <a:xfrm>
              <a:off x="1826883" y="3140143"/>
              <a:ext cx="99457" cy="103719"/>
            </a:xfrm>
            <a:custGeom>
              <a:avLst/>
              <a:gdLst>
                <a:gd name="T0" fmla="*/ 34 w 34"/>
                <a:gd name="T1" fmla="*/ 18 h 35"/>
                <a:gd name="T2" fmla="*/ 34 w 34"/>
                <a:gd name="T3" fmla="*/ 18 h 35"/>
                <a:gd name="T4" fmla="*/ 34 w 34"/>
                <a:gd name="T5" fmla="*/ 18 h 35"/>
                <a:gd name="T6" fmla="*/ 17 w 34"/>
                <a:gd name="T7" fmla="*/ 0 h 35"/>
                <a:gd name="T8" fmla="*/ 0 w 34"/>
                <a:gd name="T9" fmla="*/ 18 h 35"/>
                <a:gd name="T10" fmla="*/ 0 w 34"/>
                <a:gd name="T11" fmla="*/ 18 h 35"/>
                <a:gd name="T12" fmla="*/ 17 w 34"/>
                <a:gd name="T13" fmla="*/ 35 h 35"/>
                <a:gd name="T14" fmla="*/ 34 w 34"/>
                <a:gd name="T15" fmla="*/ 18 h 35"/>
                <a:gd name="T16" fmla="*/ 30 w 34"/>
                <a:gd name="T17" fmla="*/ 18 h 35"/>
                <a:gd name="T18" fmla="*/ 29 w 34"/>
                <a:gd name="T19" fmla="*/ 18 h 35"/>
                <a:gd name="T20" fmla="*/ 30 w 34"/>
                <a:gd name="T21" fmla="*/ 19 h 35"/>
                <a:gd name="T22" fmla="*/ 23 w 34"/>
                <a:gd name="T23" fmla="*/ 26 h 35"/>
                <a:gd name="T24" fmla="*/ 22 w 34"/>
                <a:gd name="T25" fmla="*/ 26 h 35"/>
                <a:gd name="T26" fmla="*/ 17 w 34"/>
                <a:gd name="T27" fmla="*/ 27 h 35"/>
                <a:gd name="T28" fmla="*/ 8 w 34"/>
                <a:gd name="T29" fmla="*/ 18 h 35"/>
                <a:gd name="T30" fmla="*/ 17 w 34"/>
                <a:gd name="T31" fmla="*/ 8 h 35"/>
                <a:gd name="T32" fmla="*/ 25 w 34"/>
                <a:gd name="T33" fmla="*/ 12 h 35"/>
                <a:gd name="T34" fmla="*/ 29 w 34"/>
                <a:gd name="T35" fmla="*/ 18 h 35"/>
                <a:gd name="T36" fmla="*/ 30 w 34"/>
                <a:gd name="T37" fmla="*/ 18 h 35"/>
                <a:gd name="T38" fmla="*/ 34 w 34"/>
                <a:gd name="T39" fmla="*/ 18 h 35"/>
                <a:gd name="T40" fmla="*/ 34 w 34"/>
                <a:gd name="T41" fmla="*/ 18 h 35"/>
                <a:gd name="T42" fmla="*/ 34 w 34"/>
                <a:gd name="T43" fmla="*/ 16 h 35"/>
                <a:gd name="T44" fmla="*/ 17 w 34"/>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35">
                  <a:moveTo>
                    <a:pt x="34" y="18"/>
                  </a:moveTo>
                  <a:cubicBezTo>
                    <a:pt x="34" y="18"/>
                    <a:pt x="34" y="18"/>
                    <a:pt x="34" y="18"/>
                  </a:cubicBezTo>
                  <a:cubicBezTo>
                    <a:pt x="34" y="18"/>
                    <a:pt x="34" y="18"/>
                    <a:pt x="34" y="18"/>
                  </a:cubicBezTo>
                  <a:moveTo>
                    <a:pt x="17" y="0"/>
                  </a:moveTo>
                  <a:cubicBezTo>
                    <a:pt x="7" y="0"/>
                    <a:pt x="0" y="8"/>
                    <a:pt x="0" y="18"/>
                  </a:cubicBezTo>
                  <a:cubicBezTo>
                    <a:pt x="0" y="18"/>
                    <a:pt x="0" y="18"/>
                    <a:pt x="0" y="18"/>
                  </a:cubicBezTo>
                  <a:cubicBezTo>
                    <a:pt x="0" y="27"/>
                    <a:pt x="7" y="35"/>
                    <a:pt x="17" y="35"/>
                  </a:cubicBezTo>
                  <a:cubicBezTo>
                    <a:pt x="27" y="35"/>
                    <a:pt x="34" y="27"/>
                    <a:pt x="34" y="18"/>
                  </a:cubicBezTo>
                  <a:cubicBezTo>
                    <a:pt x="30" y="18"/>
                    <a:pt x="30" y="18"/>
                    <a:pt x="30" y="18"/>
                  </a:cubicBezTo>
                  <a:cubicBezTo>
                    <a:pt x="29" y="18"/>
                    <a:pt x="29" y="18"/>
                    <a:pt x="29" y="18"/>
                  </a:cubicBezTo>
                  <a:cubicBezTo>
                    <a:pt x="29" y="18"/>
                    <a:pt x="30" y="19"/>
                    <a:pt x="30" y="19"/>
                  </a:cubicBezTo>
                  <a:cubicBezTo>
                    <a:pt x="30" y="23"/>
                    <a:pt x="26" y="26"/>
                    <a:pt x="23" y="26"/>
                  </a:cubicBezTo>
                  <a:cubicBezTo>
                    <a:pt x="22" y="26"/>
                    <a:pt x="22" y="26"/>
                    <a:pt x="22" y="26"/>
                  </a:cubicBezTo>
                  <a:cubicBezTo>
                    <a:pt x="20" y="27"/>
                    <a:pt x="19" y="27"/>
                    <a:pt x="17" y="27"/>
                  </a:cubicBezTo>
                  <a:cubicBezTo>
                    <a:pt x="12" y="27"/>
                    <a:pt x="8" y="23"/>
                    <a:pt x="8" y="18"/>
                  </a:cubicBezTo>
                  <a:cubicBezTo>
                    <a:pt x="8" y="13"/>
                    <a:pt x="12" y="8"/>
                    <a:pt x="17" y="8"/>
                  </a:cubicBezTo>
                  <a:cubicBezTo>
                    <a:pt x="20" y="8"/>
                    <a:pt x="23" y="10"/>
                    <a:pt x="25" y="12"/>
                  </a:cubicBezTo>
                  <a:cubicBezTo>
                    <a:pt x="27" y="13"/>
                    <a:pt x="29" y="15"/>
                    <a:pt x="29" y="18"/>
                  </a:cubicBezTo>
                  <a:cubicBezTo>
                    <a:pt x="30" y="18"/>
                    <a:pt x="30" y="18"/>
                    <a:pt x="30" y="18"/>
                  </a:cubicBezTo>
                  <a:cubicBezTo>
                    <a:pt x="34" y="18"/>
                    <a:pt x="34" y="18"/>
                    <a:pt x="34" y="18"/>
                  </a:cubicBezTo>
                  <a:cubicBezTo>
                    <a:pt x="34" y="18"/>
                    <a:pt x="34" y="18"/>
                    <a:pt x="34" y="18"/>
                  </a:cubicBezTo>
                  <a:cubicBezTo>
                    <a:pt x="34" y="17"/>
                    <a:pt x="34" y="16"/>
                    <a:pt x="34" y="16"/>
                  </a:cubicBezTo>
                  <a:cubicBezTo>
                    <a:pt x="33" y="7"/>
                    <a:pt x="26" y="0"/>
                    <a:pt x="1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0" name="Freeform 201">
              <a:extLst>
                <a:ext uri="{FF2B5EF4-FFF2-40B4-BE49-F238E27FC236}">
                  <a16:creationId xmlns:a16="http://schemas.microsoft.com/office/drawing/2014/main" id="{6E6994EC-7951-48C6-A473-737E49C86453}"/>
                </a:ext>
              </a:extLst>
            </p:cNvPr>
            <p:cNvSpPr>
              <a:spLocks/>
            </p:cNvSpPr>
            <p:nvPr/>
          </p:nvSpPr>
          <p:spPr bwMode="auto">
            <a:xfrm>
              <a:off x="1873770" y="3175663"/>
              <a:ext cx="41203" cy="41203"/>
            </a:xfrm>
            <a:custGeom>
              <a:avLst/>
              <a:gdLst>
                <a:gd name="T0" fmla="*/ 7 w 14"/>
                <a:gd name="T1" fmla="*/ 0 h 14"/>
                <a:gd name="T2" fmla="*/ 0 w 14"/>
                <a:gd name="T3" fmla="*/ 7 h 14"/>
                <a:gd name="T4" fmla="*/ 6 w 14"/>
                <a:gd name="T5" fmla="*/ 14 h 14"/>
                <a:gd name="T6" fmla="*/ 7 w 14"/>
                <a:gd name="T7" fmla="*/ 14 h 14"/>
                <a:gd name="T8" fmla="*/ 14 w 14"/>
                <a:gd name="T9" fmla="*/ 7 h 14"/>
                <a:gd name="T10" fmla="*/ 13 w 14"/>
                <a:gd name="T11" fmla="*/ 6 h 14"/>
                <a:gd name="T12" fmla="*/ 13 w 14"/>
                <a:gd name="T13" fmla="*/ 6 h 14"/>
                <a:gd name="T14" fmla="*/ 9 w 14"/>
                <a:gd name="T15" fmla="*/ 0 h 14"/>
                <a:gd name="T16" fmla="*/ 7 w 1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4">
                  <a:moveTo>
                    <a:pt x="7" y="0"/>
                  </a:moveTo>
                  <a:cubicBezTo>
                    <a:pt x="3" y="0"/>
                    <a:pt x="0" y="3"/>
                    <a:pt x="0" y="7"/>
                  </a:cubicBezTo>
                  <a:cubicBezTo>
                    <a:pt x="0" y="11"/>
                    <a:pt x="2" y="14"/>
                    <a:pt x="6" y="14"/>
                  </a:cubicBezTo>
                  <a:cubicBezTo>
                    <a:pt x="6" y="14"/>
                    <a:pt x="6" y="14"/>
                    <a:pt x="7" y="14"/>
                  </a:cubicBezTo>
                  <a:cubicBezTo>
                    <a:pt x="10" y="14"/>
                    <a:pt x="14" y="11"/>
                    <a:pt x="14" y="7"/>
                  </a:cubicBezTo>
                  <a:cubicBezTo>
                    <a:pt x="14" y="7"/>
                    <a:pt x="13" y="6"/>
                    <a:pt x="13" y="6"/>
                  </a:cubicBezTo>
                  <a:cubicBezTo>
                    <a:pt x="13" y="6"/>
                    <a:pt x="13" y="6"/>
                    <a:pt x="13" y="6"/>
                  </a:cubicBezTo>
                  <a:cubicBezTo>
                    <a:pt x="13" y="3"/>
                    <a:pt x="11" y="1"/>
                    <a:pt x="9" y="0"/>
                  </a:cubicBezTo>
                  <a:cubicBezTo>
                    <a:pt x="8" y="0"/>
                    <a:pt x="7" y="0"/>
                    <a:pt x="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1" name="Freeform 195">
              <a:extLst>
                <a:ext uri="{FF2B5EF4-FFF2-40B4-BE49-F238E27FC236}">
                  <a16:creationId xmlns:a16="http://schemas.microsoft.com/office/drawing/2014/main" id="{C0036E33-A874-4A3C-B2B2-EB85891B72EC}"/>
                </a:ext>
              </a:extLst>
            </p:cNvPr>
            <p:cNvSpPr>
              <a:spLocks noEditPoints="1"/>
            </p:cNvSpPr>
            <p:nvPr/>
          </p:nvSpPr>
          <p:spPr bwMode="auto">
            <a:xfrm>
              <a:off x="2074105" y="3140143"/>
              <a:ext cx="103719" cy="103719"/>
            </a:xfrm>
            <a:custGeom>
              <a:avLst/>
              <a:gdLst>
                <a:gd name="T0" fmla="*/ 35 w 35"/>
                <a:gd name="T1" fmla="*/ 18 h 35"/>
                <a:gd name="T2" fmla="*/ 35 w 35"/>
                <a:gd name="T3" fmla="*/ 18 h 35"/>
                <a:gd name="T4" fmla="*/ 35 w 35"/>
                <a:gd name="T5" fmla="*/ 18 h 35"/>
                <a:gd name="T6" fmla="*/ 17 w 35"/>
                <a:gd name="T7" fmla="*/ 0 h 35"/>
                <a:gd name="T8" fmla="*/ 0 w 35"/>
                <a:gd name="T9" fmla="*/ 18 h 35"/>
                <a:gd name="T10" fmla="*/ 0 w 35"/>
                <a:gd name="T11" fmla="*/ 18 h 35"/>
                <a:gd name="T12" fmla="*/ 17 w 35"/>
                <a:gd name="T13" fmla="*/ 35 h 35"/>
                <a:gd name="T14" fmla="*/ 29 w 35"/>
                <a:gd name="T15" fmla="*/ 31 h 35"/>
                <a:gd name="T16" fmla="*/ 35 w 35"/>
                <a:gd name="T17" fmla="*/ 18 h 35"/>
                <a:gd name="T18" fmla="*/ 31 w 35"/>
                <a:gd name="T19" fmla="*/ 18 h 35"/>
                <a:gd name="T20" fmla="*/ 30 w 35"/>
                <a:gd name="T21" fmla="*/ 18 h 35"/>
                <a:gd name="T22" fmla="*/ 24 w 35"/>
                <a:gd name="T23" fmla="*/ 25 h 35"/>
                <a:gd name="T24" fmla="*/ 17 w 35"/>
                <a:gd name="T25" fmla="*/ 27 h 35"/>
                <a:gd name="T26" fmla="*/ 8 w 35"/>
                <a:gd name="T27" fmla="*/ 18 h 35"/>
                <a:gd name="T28" fmla="*/ 17 w 35"/>
                <a:gd name="T29" fmla="*/ 8 h 35"/>
                <a:gd name="T30" fmla="*/ 24 w 35"/>
                <a:gd name="T31" fmla="*/ 11 h 35"/>
                <a:gd name="T32" fmla="*/ 30 w 35"/>
                <a:gd name="T33" fmla="*/ 18 h 35"/>
                <a:gd name="T34" fmla="*/ 30 w 35"/>
                <a:gd name="T35" fmla="*/ 18 h 35"/>
                <a:gd name="T36" fmla="*/ 31 w 35"/>
                <a:gd name="T37" fmla="*/ 18 h 35"/>
                <a:gd name="T38" fmla="*/ 35 w 35"/>
                <a:gd name="T39" fmla="*/ 18 h 35"/>
                <a:gd name="T40" fmla="*/ 35 w 35"/>
                <a:gd name="T41" fmla="*/ 18 h 35"/>
                <a:gd name="T42" fmla="*/ 29 w 35"/>
                <a:gd name="T43" fmla="*/ 4 h 35"/>
                <a:gd name="T44" fmla="*/ 17 w 35"/>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35">
                  <a:moveTo>
                    <a:pt x="35" y="18"/>
                  </a:moveTo>
                  <a:cubicBezTo>
                    <a:pt x="35" y="18"/>
                    <a:pt x="35" y="18"/>
                    <a:pt x="35" y="18"/>
                  </a:cubicBezTo>
                  <a:cubicBezTo>
                    <a:pt x="35" y="18"/>
                    <a:pt x="35" y="18"/>
                    <a:pt x="35" y="18"/>
                  </a:cubicBezTo>
                  <a:moveTo>
                    <a:pt x="17" y="0"/>
                  </a:moveTo>
                  <a:cubicBezTo>
                    <a:pt x="8" y="0"/>
                    <a:pt x="0" y="8"/>
                    <a:pt x="0" y="18"/>
                  </a:cubicBezTo>
                  <a:cubicBezTo>
                    <a:pt x="0" y="18"/>
                    <a:pt x="0" y="18"/>
                    <a:pt x="0" y="18"/>
                  </a:cubicBezTo>
                  <a:cubicBezTo>
                    <a:pt x="0" y="27"/>
                    <a:pt x="8" y="35"/>
                    <a:pt x="17" y="35"/>
                  </a:cubicBezTo>
                  <a:cubicBezTo>
                    <a:pt x="22" y="35"/>
                    <a:pt x="26" y="34"/>
                    <a:pt x="29" y="31"/>
                  </a:cubicBezTo>
                  <a:cubicBezTo>
                    <a:pt x="32" y="28"/>
                    <a:pt x="35" y="23"/>
                    <a:pt x="35" y="18"/>
                  </a:cubicBezTo>
                  <a:cubicBezTo>
                    <a:pt x="31" y="18"/>
                    <a:pt x="31" y="18"/>
                    <a:pt x="31" y="18"/>
                  </a:cubicBezTo>
                  <a:cubicBezTo>
                    <a:pt x="30" y="18"/>
                    <a:pt x="30" y="18"/>
                    <a:pt x="30" y="18"/>
                  </a:cubicBezTo>
                  <a:cubicBezTo>
                    <a:pt x="30" y="21"/>
                    <a:pt x="27" y="24"/>
                    <a:pt x="24" y="25"/>
                  </a:cubicBezTo>
                  <a:cubicBezTo>
                    <a:pt x="22" y="26"/>
                    <a:pt x="20" y="27"/>
                    <a:pt x="17" y="27"/>
                  </a:cubicBezTo>
                  <a:cubicBezTo>
                    <a:pt x="12" y="27"/>
                    <a:pt x="8" y="23"/>
                    <a:pt x="8" y="18"/>
                  </a:cubicBezTo>
                  <a:cubicBezTo>
                    <a:pt x="8" y="13"/>
                    <a:pt x="12" y="8"/>
                    <a:pt x="17" y="8"/>
                  </a:cubicBezTo>
                  <a:cubicBezTo>
                    <a:pt x="20" y="8"/>
                    <a:pt x="22" y="9"/>
                    <a:pt x="24" y="11"/>
                  </a:cubicBezTo>
                  <a:cubicBezTo>
                    <a:pt x="27" y="11"/>
                    <a:pt x="30" y="14"/>
                    <a:pt x="30" y="18"/>
                  </a:cubicBezTo>
                  <a:cubicBezTo>
                    <a:pt x="30" y="18"/>
                    <a:pt x="30" y="18"/>
                    <a:pt x="30" y="18"/>
                  </a:cubicBezTo>
                  <a:cubicBezTo>
                    <a:pt x="31" y="18"/>
                    <a:pt x="31" y="18"/>
                    <a:pt x="31" y="18"/>
                  </a:cubicBezTo>
                  <a:cubicBezTo>
                    <a:pt x="35" y="18"/>
                    <a:pt x="35" y="18"/>
                    <a:pt x="35" y="18"/>
                  </a:cubicBezTo>
                  <a:cubicBezTo>
                    <a:pt x="35" y="18"/>
                    <a:pt x="35" y="18"/>
                    <a:pt x="35" y="18"/>
                  </a:cubicBezTo>
                  <a:cubicBezTo>
                    <a:pt x="35" y="12"/>
                    <a:pt x="32" y="8"/>
                    <a:pt x="29" y="4"/>
                  </a:cubicBezTo>
                  <a:cubicBezTo>
                    <a:pt x="26" y="2"/>
                    <a:pt x="22" y="0"/>
                    <a:pt x="1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2" name="Freeform 196">
              <a:extLst>
                <a:ext uri="{FF2B5EF4-FFF2-40B4-BE49-F238E27FC236}">
                  <a16:creationId xmlns:a16="http://schemas.microsoft.com/office/drawing/2014/main" id="{9DA1C898-0FCF-409E-8BDE-BDF0D2E6BFF1}"/>
                </a:ext>
              </a:extLst>
            </p:cNvPr>
            <p:cNvSpPr>
              <a:spLocks/>
            </p:cNvSpPr>
            <p:nvPr/>
          </p:nvSpPr>
          <p:spPr bwMode="auto">
            <a:xfrm>
              <a:off x="2124607" y="3172821"/>
              <a:ext cx="41203" cy="41203"/>
            </a:xfrm>
            <a:custGeom>
              <a:avLst/>
              <a:gdLst>
                <a:gd name="T0" fmla="*/ 7 w 14"/>
                <a:gd name="T1" fmla="*/ 0 h 14"/>
                <a:gd name="T2" fmla="*/ 0 w 14"/>
                <a:gd name="T3" fmla="*/ 7 h 14"/>
                <a:gd name="T4" fmla="*/ 7 w 14"/>
                <a:gd name="T5" fmla="*/ 14 h 14"/>
                <a:gd name="T6" fmla="*/ 8 w 14"/>
                <a:gd name="T7" fmla="*/ 14 h 14"/>
                <a:gd name="T8" fmla="*/ 14 w 14"/>
                <a:gd name="T9" fmla="*/ 7 h 14"/>
                <a:gd name="T10" fmla="*/ 14 w 14"/>
                <a:gd name="T11" fmla="*/ 7 h 14"/>
                <a:gd name="T12" fmla="*/ 14 w 14"/>
                <a:gd name="T13" fmla="*/ 7 h 14"/>
                <a:gd name="T14" fmla="*/ 8 w 14"/>
                <a:gd name="T15" fmla="*/ 0 h 14"/>
                <a:gd name="T16" fmla="*/ 7 w 1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4">
                  <a:moveTo>
                    <a:pt x="7" y="0"/>
                  </a:moveTo>
                  <a:cubicBezTo>
                    <a:pt x="3" y="0"/>
                    <a:pt x="0" y="3"/>
                    <a:pt x="0" y="7"/>
                  </a:cubicBezTo>
                  <a:cubicBezTo>
                    <a:pt x="0" y="11"/>
                    <a:pt x="3" y="14"/>
                    <a:pt x="7" y="14"/>
                  </a:cubicBezTo>
                  <a:cubicBezTo>
                    <a:pt x="7" y="14"/>
                    <a:pt x="7" y="14"/>
                    <a:pt x="8" y="14"/>
                  </a:cubicBezTo>
                  <a:cubicBezTo>
                    <a:pt x="11" y="13"/>
                    <a:pt x="14" y="10"/>
                    <a:pt x="14" y="7"/>
                  </a:cubicBezTo>
                  <a:cubicBezTo>
                    <a:pt x="14" y="7"/>
                    <a:pt x="14" y="7"/>
                    <a:pt x="14" y="7"/>
                  </a:cubicBezTo>
                  <a:cubicBezTo>
                    <a:pt x="14" y="7"/>
                    <a:pt x="14" y="7"/>
                    <a:pt x="14" y="7"/>
                  </a:cubicBezTo>
                  <a:cubicBezTo>
                    <a:pt x="14" y="3"/>
                    <a:pt x="11" y="0"/>
                    <a:pt x="8" y="0"/>
                  </a:cubicBezTo>
                  <a:cubicBezTo>
                    <a:pt x="7" y="0"/>
                    <a:pt x="7" y="0"/>
                    <a:pt x="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417" name="Group 416">
            <a:extLst>
              <a:ext uri="{FF2B5EF4-FFF2-40B4-BE49-F238E27FC236}">
                <a16:creationId xmlns:a16="http://schemas.microsoft.com/office/drawing/2014/main" id="{83B6E380-7FB1-4297-80EA-4CCEF73DD847}"/>
              </a:ext>
            </a:extLst>
          </p:cNvPr>
          <p:cNvGrpSpPr/>
          <p:nvPr/>
        </p:nvGrpSpPr>
        <p:grpSpPr>
          <a:xfrm>
            <a:off x="7249472" y="6788241"/>
            <a:ext cx="1384839" cy="2170598"/>
            <a:chOff x="4515068" y="2615862"/>
            <a:chExt cx="1828591" cy="2866136"/>
          </a:xfrm>
        </p:grpSpPr>
        <p:sp>
          <p:nvSpPr>
            <p:cNvPr id="418" name="Freeform: Shape 417">
              <a:extLst>
                <a:ext uri="{FF2B5EF4-FFF2-40B4-BE49-F238E27FC236}">
                  <a16:creationId xmlns:a16="http://schemas.microsoft.com/office/drawing/2014/main" id="{63FF8EF6-DFD9-460A-B190-845C4343BF17}"/>
                </a:ext>
              </a:extLst>
            </p:cNvPr>
            <p:cNvSpPr/>
            <p:nvPr/>
          </p:nvSpPr>
          <p:spPr>
            <a:xfrm>
              <a:off x="4803494" y="3770986"/>
              <a:ext cx="1277315" cy="1696087"/>
            </a:xfrm>
            <a:custGeom>
              <a:avLst/>
              <a:gdLst>
                <a:gd name="connsiteX0" fmla="*/ 216425 w 1018610"/>
                <a:gd name="connsiteY0" fmla="*/ 0 h 1352565"/>
                <a:gd name="connsiteX1" fmla="*/ 802185 w 1018610"/>
                <a:gd name="connsiteY1" fmla="*/ 0 h 1352565"/>
                <a:gd name="connsiteX2" fmla="*/ 1018610 w 1018610"/>
                <a:gd name="connsiteY2" fmla="*/ 217268 h 1352565"/>
                <a:gd name="connsiteX3" fmla="*/ 1018610 w 1018610"/>
                <a:gd name="connsiteY3" fmla="*/ 1345895 h 1352565"/>
                <a:gd name="connsiteX4" fmla="*/ 1018610 w 1018610"/>
                <a:gd name="connsiteY4" fmla="*/ 1352565 h 1352565"/>
                <a:gd name="connsiteX5" fmla="*/ 999791 w 1018610"/>
                <a:gd name="connsiteY5" fmla="*/ 1352565 h 1352565"/>
                <a:gd name="connsiteX6" fmla="*/ 999791 w 1018610"/>
                <a:gd name="connsiteY6" fmla="*/ 1343220 h 1352565"/>
                <a:gd name="connsiteX7" fmla="*/ 999791 w 1018610"/>
                <a:gd name="connsiteY7" fmla="*/ 217268 h 1352565"/>
                <a:gd name="connsiteX8" fmla="*/ 940979 w 1018610"/>
                <a:gd name="connsiteY8" fmla="*/ 77933 h 1352565"/>
                <a:gd name="connsiteX9" fmla="*/ 802185 w 1018610"/>
                <a:gd name="connsiteY9" fmla="*/ 18893 h 1352565"/>
                <a:gd name="connsiteX10" fmla="*/ 216425 w 1018610"/>
                <a:gd name="connsiteY10" fmla="*/ 18893 h 1352565"/>
                <a:gd name="connsiteX11" fmla="*/ 77631 w 1018610"/>
                <a:gd name="connsiteY11" fmla="*/ 77933 h 1352565"/>
                <a:gd name="connsiteX12" fmla="*/ 18820 w 1018610"/>
                <a:gd name="connsiteY12" fmla="*/ 217268 h 1352565"/>
                <a:gd name="connsiteX13" fmla="*/ 18820 w 1018610"/>
                <a:gd name="connsiteY13" fmla="*/ 1250814 h 1352565"/>
                <a:gd name="connsiteX14" fmla="*/ 18820 w 1018610"/>
                <a:gd name="connsiteY14" fmla="*/ 1352565 h 1352565"/>
                <a:gd name="connsiteX15" fmla="*/ 0 w 1018610"/>
                <a:gd name="connsiteY15" fmla="*/ 1352565 h 1352565"/>
                <a:gd name="connsiteX16" fmla="*/ 0 w 1018610"/>
                <a:gd name="connsiteY16" fmla="*/ 1281156 h 1352565"/>
                <a:gd name="connsiteX17" fmla="*/ 0 w 1018610"/>
                <a:gd name="connsiteY17" fmla="*/ 217268 h 1352565"/>
                <a:gd name="connsiteX18" fmla="*/ 216425 w 1018610"/>
                <a:gd name="connsiteY18" fmla="*/ 0 h 135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8610" h="1352565">
                  <a:moveTo>
                    <a:pt x="216425" y="0"/>
                  </a:moveTo>
                  <a:cubicBezTo>
                    <a:pt x="216425" y="0"/>
                    <a:pt x="216425" y="0"/>
                    <a:pt x="802185" y="0"/>
                  </a:cubicBezTo>
                  <a:cubicBezTo>
                    <a:pt x="919807" y="0"/>
                    <a:pt x="1018610" y="96826"/>
                    <a:pt x="1018610" y="217268"/>
                  </a:cubicBezTo>
                  <a:cubicBezTo>
                    <a:pt x="1018610" y="217268"/>
                    <a:pt x="1018610" y="217268"/>
                    <a:pt x="1018610" y="1345895"/>
                  </a:cubicBezTo>
                  <a:lnTo>
                    <a:pt x="1018610" y="1352565"/>
                  </a:lnTo>
                  <a:lnTo>
                    <a:pt x="999791" y="1352565"/>
                  </a:lnTo>
                  <a:lnTo>
                    <a:pt x="999791" y="1343220"/>
                  </a:lnTo>
                  <a:cubicBezTo>
                    <a:pt x="999791" y="1153610"/>
                    <a:pt x="999791" y="816527"/>
                    <a:pt x="999791" y="217268"/>
                  </a:cubicBezTo>
                  <a:cubicBezTo>
                    <a:pt x="999791" y="162951"/>
                    <a:pt x="976266" y="113358"/>
                    <a:pt x="940979" y="77933"/>
                  </a:cubicBezTo>
                  <a:cubicBezTo>
                    <a:pt x="905693" y="42509"/>
                    <a:pt x="856291" y="18893"/>
                    <a:pt x="802185" y="18893"/>
                  </a:cubicBezTo>
                  <a:cubicBezTo>
                    <a:pt x="802185" y="18893"/>
                    <a:pt x="802185" y="18893"/>
                    <a:pt x="216425" y="18893"/>
                  </a:cubicBezTo>
                  <a:cubicBezTo>
                    <a:pt x="162319" y="18893"/>
                    <a:pt x="112918" y="42509"/>
                    <a:pt x="77631" y="77933"/>
                  </a:cubicBezTo>
                  <a:cubicBezTo>
                    <a:pt x="42344" y="113358"/>
                    <a:pt x="18820" y="162951"/>
                    <a:pt x="18820" y="217268"/>
                  </a:cubicBezTo>
                  <a:cubicBezTo>
                    <a:pt x="18820" y="217268"/>
                    <a:pt x="18820" y="217268"/>
                    <a:pt x="18820" y="1250814"/>
                  </a:cubicBezTo>
                  <a:lnTo>
                    <a:pt x="18820" y="1352565"/>
                  </a:lnTo>
                  <a:lnTo>
                    <a:pt x="0" y="1352565"/>
                  </a:lnTo>
                  <a:lnTo>
                    <a:pt x="0" y="1281156"/>
                  </a:lnTo>
                  <a:cubicBezTo>
                    <a:pt x="0" y="1074976"/>
                    <a:pt x="0" y="745088"/>
                    <a:pt x="0" y="217268"/>
                  </a:cubicBezTo>
                  <a:cubicBezTo>
                    <a:pt x="0" y="96826"/>
                    <a:pt x="98803" y="0"/>
                    <a:pt x="216425" y="0"/>
                  </a:cubicBezTo>
                  <a:close/>
                </a:path>
              </a:pathLst>
            </a:cu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19" name="Freeform: Shape 418">
              <a:extLst>
                <a:ext uri="{FF2B5EF4-FFF2-40B4-BE49-F238E27FC236}">
                  <a16:creationId xmlns:a16="http://schemas.microsoft.com/office/drawing/2014/main" id="{60B5A15B-E24C-4DD9-83E0-B4994B78DFF8}"/>
                </a:ext>
              </a:extLst>
            </p:cNvPr>
            <p:cNvSpPr/>
            <p:nvPr/>
          </p:nvSpPr>
          <p:spPr>
            <a:xfrm>
              <a:off x="4816115" y="3779750"/>
              <a:ext cx="1252075" cy="1702248"/>
            </a:xfrm>
            <a:custGeom>
              <a:avLst/>
              <a:gdLst>
                <a:gd name="connsiteX0" fmla="*/ 197605 w 980971"/>
                <a:gd name="connsiteY0" fmla="*/ 0 h 1333672"/>
                <a:gd name="connsiteX1" fmla="*/ 783365 w 980971"/>
                <a:gd name="connsiteY1" fmla="*/ 0 h 1333672"/>
                <a:gd name="connsiteX2" fmla="*/ 922159 w 980971"/>
                <a:gd name="connsiteY2" fmla="*/ 59040 h 1333672"/>
                <a:gd name="connsiteX3" fmla="*/ 980971 w 980971"/>
                <a:gd name="connsiteY3" fmla="*/ 198375 h 1333672"/>
                <a:gd name="connsiteX4" fmla="*/ 980971 w 980971"/>
                <a:gd name="connsiteY4" fmla="*/ 1324327 h 1333672"/>
                <a:gd name="connsiteX5" fmla="*/ 980971 w 980971"/>
                <a:gd name="connsiteY5" fmla="*/ 1333672 h 1333672"/>
                <a:gd name="connsiteX6" fmla="*/ 0 w 980971"/>
                <a:gd name="connsiteY6" fmla="*/ 1333672 h 1333672"/>
                <a:gd name="connsiteX7" fmla="*/ 0 w 980971"/>
                <a:gd name="connsiteY7" fmla="*/ 1231921 h 1333672"/>
                <a:gd name="connsiteX8" fmla="*/ 0 w 980971"/>
                <a:gd name="connsiteY8" fmla="*/ 198375 h 1333672"/>
                <a:gd name="connsiteX9" fmla="*/ 58811 w 980971"/>
                <a:gd name="connsiteY9" fmla="*/ 59040 h 1333672"/>
                <a:gd name="connsiteX10" fmla="*/ 197605 w 980971"/>
                <a:gd name="connsiteY10" fmla="*/ 0 h 133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0971" h="1333672">
                  <a:moveTo>
                    <a:pt x="197605" y="0"/>
                  </a:moveTo>
                  <a:cubicBezTo>
                    <a:pt x="783365" y="0"/>
                    <a:pt x="783365" y="0"/>
                    <a:pt x="783365" y="0"/>
                  </a:cubicBezTo>
                  <a:cubicBezTo>
                    <a:pt x="837471" y="0"/>
                    <a:pt x="886873" y="23616"/>
                    <a:pt x="922159" y="59040"/>
                  </a:cubicBezTo>
                  <a:cubicBezTo>
                    <a:pt x="957446" y="94465"/>
                    <a:pt x="980971" y="144058"/>
                    <a:pt x="980971" y="198375"/>
                  </a:cubicBezTo>
                  <a:cubicBezTo>
                    <a:pt x="980971" y="797634"/>
                    <a:pt x="980971" y="1134717"/>
                    <a:pt x="980971" y="1324327"/>
                  </a:cubicBezTo>
                  <a:lnTo>
                    <a:pt x="980971" y="1333672"/>
                  </a:lnTo>
                  <a:lnTo>
                    <a:pt x="0" y="1333672"/>
                  </a:lnTo>
                  <a:lnTo>
                    <a:pt x="0" y="1231921"/>
                  </a:lnTo>
                  <a:cubicBezTo>
                    <a:pt x="0" y="198375"/>
                    <a:pt x="0" y="198375"/>
                    <a:pt x="0" y="198375"/>
                  </a:cubicBezTo>
                  <a:cubicBezTo>
                    <a:pt x="0" y="144058"/>
                    <a:pt x="23524" y="94465"/>
                    <a:pt x="58811" y="59040"/>
                  </a:cubicBezTo>
                  <a:cubicBezTo>
                    <a:pt x="94098" y="23616"/>
                    <a:pt x="143499" y="0"/>
                    <a:pt x="197605" y="0"/>
                  </a:cubicBezTo>
                  <a:close/>
                </a:path>
              </a:pathLst>
            </a:custGeom>
            <a:solidFill>
              <a:schemeClr val="accent4"/>
            </a:solidFill>
            <a:ln w="63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20" name="Rectangle 213">
              <a:extLst>
                <a:ext uri="{FF2B5EF4-FFF2-40B4-BE49-F238E27FC236}">
                  <a16:creationId xmlns:a16="http://schemas.microsoft.com/office/drawing/2014/main" id="{76DB8651-08BC-40A2-BE4F-20FE6AD83189}"/>
                </a:ext>
              </a:extLst>
            </p:cNvPr>
            <p:cNvSpPr>
              <a:spLocks noChangeArrowheads="1"/>
            </p:cNvSpPr>
            <p:nvPr/>
          </p:nvSpPr>
          <p:spPr bwMode="auto">
            <a:xfrm>
              <a:off x="4814860" y="4262587"/>
              <a:ext cx="1251740" cy="171919"/>
            </a:xfrm>
            <a:prstGeom prst="rect">
              <a:avLst/>
            </a:prstGeom>
            <a:solidFill>
              <a:srgbClr val="EDE6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1" name="Rectangle 214">
              <a:extLst>
                <a:ext uri="{FF2B5EF4-FFF2-40B4-BE49-F238E27FC236}">
                  <a16:creationId xmlns:a16="http://schemas.microsoft.com/office/drawing/2014/main" id="{CB0E390F-219B-411F-B948-0ACC8953090B}"/>
                </a:ext>
              </a:extLst>
            </p:cNvPr>
            <p:cNvSpPr>
              <a:spLocks noChangeArrowheads="1"/>
            </p:cNvSpPr>
            <p:nvPr/>
          </p:nvSpPr>
          <p:spPr bwMode="auto">
            <a:xfrm>
              <a:off x="4814860" y="4262587"/>
              <a:ext cx="1251740" cy="171919"/>
            </a:xfrm>
            <a:prstGeom prst="rect">
              <a:avLst/>
            </a:prstGeom>
            <a:noFill/>
            <a:ln w="25400" cap="flat">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2" name="Freeform 215">
              <a:extLst>
                <a:ext uri="{FF2B5EF4-FFF2-40B4-BE49-F238E27FC236}">
                  <a16:creationId xmlns:a16="http://schemas.microsoft.com/office/drawing/2014/main" id="{4DE29FBE-CC8F-4A11-81AB-21F1408FBE84}"/>
                </a:ext>
              </a:extLst>
            </p:cNvPr>
            <p:cNvSpPr>
              <a:spLocks/>
            </p:cNvSpPr>
            <p:nvPr/>
          </p:nvSpPr>
          <p:spPr bwMode="auto">
            <a:xfrm>
              <a:off x="4939892" y="3711311"/>
              <a:ext cx="1008780" cy="1457757"/>
            </a:xfrm>
            <a:custGeom>
              <a:avLst/>
              <a:gdLst>
                <a:gd name="T0" fmla="*/ 342 w 342"/>
                <a:gd name="T1" fmla="*/ 492 h 492"/>
                <a:gd name="T2" fmla="*/ 0 w 342"/>
                <a:gd name="T3" fmla="*/ 492 h 492"/>
                <a:gd name="T4" fmla="*/ 0 w 342"/>
                <a:gd name="T5" fmla="*/ 100 h 492"/>
                <a:gd name="T6" fmla="*/ 100 w 342"/>
                <a:gd name="T7" fmla="*/ 0 h 492"/>
                <a:gd name="T8" fmla="*/ 241 w 342"/>
                <a:gd name="T9" fmla="*/ 0 h 492"/>
                <a:gd name="T10" fmla="*/ 342 w 342"/>
                <a:gd name="T11" fmla="*/ 100 h 492"/>
                <a:gd name="T12" fmla="*/ 342 w 342"/>
                <a:gd name="T13" fmla="*/ 492 h 492"/>
              </a:gdLst>
              <a:ahLst/>
              <a:cxnLst>
                <a:cxn ang="0">
                  <a:pos x="T0" y="T1"/>
                </a:cxn>
                <a:cxn ang="0">
                  <a:pos x="T2" y="T3"/>
                </a:cxn>
                <a:cxn ang="0">
                  <a:pos x="T4" y="T5"/>
                </a:cxn>
                <a:cxn ang="0">
                  <a:pos x="T6" y="T7"/>
                </a:cxn>
                <a:cxn ang="0">
                  <a:pos x="T8" y="T9"/>
                </a:cxn>
                <a:cxn ang="0">
                  <a:pos x="T10" y="T11"/>
                </a:cxn>
                <a:cxn ang="0">
                  <a:pos x="T12" y="T13"/>
                </a:cxn>
              </a:cxnLst>
              <a:rect l="0" t="0" r="r" b="b"/>
              <a:pathLst>
                <a:path w="342" h="492">
                  <a:moveTo>
                    <a:pt x="342" y="492"/>
                  </a:moveTo>
                  <a:cubicBezTo>
                    <a:pt x="0" y="492"/>
                    <a:pt x="0" y="492"/>
                    <a:pt x="0" y="492"/>
                  </a:cubicBezTo>
                  <a:cubicBezTo>
                    <a:pt x="0" y="100"/>
                    <a:pt x="0" y="100"/>
                    <a:pt x="0" y="100"/>
                  </a:cubicBezTo>
                  <a:cubicBezTo>
                    <a:pt x="0" y="45"/>
                    <a:pt x="45" y="0"/>
                    <a:pt x="100" y="0"/>
                  </a:cubicBezTo>
                  <a:cubicBezTo>
                    <a:pt x="241" y="0"/>
                    <a:pt x="241" y="0"/>
                    <a:pt x="241" y="0"/>
                  </a:cubicBezTo>
                  <a:cubicBezTo>
                    <a:pt x="297" y="0"/>
                    <a:pt x="342" y="45"/>
                    <a:pt x="342" y="100"/>
                  </a:cubicBezTo>
                  <a:cubicBezTo>
                    <a:pt x="342" y="492"/>
                    <a:pt x="342" y="492"/>
                    <a:pt x="342" y="492"/>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3" name="Freeform 216">
              <a:extLst>
                <a:ext uri="{FF2B5EF4-FFF2-40B4-BE49-F238E27FC236}">
                  <a16:creationId xmlns:a16="http://schemas.microsoft.com/office/drawing/2014/main" id="{5A4B7565-C9BC-4E81-83D9-9C12204FD4FE}"/>
                </a:ext>
              </a:extLst>
            </p:cNvPr>
            <p:cNvSpPr>
              <a:spLocks/>
            </p:cNvSpPr>
            <p:nvPr/>
          </p:nvSpPr>
          <p:spPr bwMode="auto">
            <a:xfrm>
              <a:off x="4927105" y="3699945"/>
              <a:ext cx="1032933" cy="1480491"/>
            </a:xfrm>
            <a:custGeom>
              <a:avLst/>
              <a:gdLst>
                <a:gd name="T0" fmla="*/ 346 w 350"/>
                <a:gd name="T1" fmla="*/ 496 h 500"/>
                <a:gd name="T2" fmla="*/ 346 w 350"/>
                <a:gd name="T3" fmla="*/ 492 h 500"/>
                <a:gd name="T4" fmla="*/ 8 w 350"/>
                <a:gd name="T5" fmla="*/ 492 h 500"/>
                <a:gd name="T6" fmla="*/ 8 w 350"/>
                <a:gd name="T7" fmla="*/ 104 h 500"/>
                <a:gd name="T8" fmla="*/ 36 w 350"/>
                <a:gd name="T9" fmla="*/ 36 h 500"/>
                <a:gd name="T10" fmla="*/ 104 w 350"/>
                <a:gd name="T11" fmla="*/ 8 h 500"/>
                <a:gd name="T12" fmla="*/ 245 w 350"/>
                <a:gd name="T13" fmla="*/ 8 h 500"/>
                <a:gd name="T14" fmla="*/ 314 w 350"/>
                <a:gd name="T15" fmla="*/ 36 h 500"/>
                <a:gd name="T16" fmla="*/ 342 w 350"/>
                <a:gd name="T17" fmla="*/ 104 h 500"/>
                <a:gd name="T18" fmla="*/ 342 w 350"/>
                <a:gd name="T19" fmla="*/ 496 h 500"/>
                <a:gd name="T20" fmla="*/ 346 w 350"/>
                <a:gd name="T21" fmla="*/ 496 h 500"/>
                <a:gd name="T22" fmla="*/ 346 w 350"/>
                <a:gd name="T23" fmla="*/ 492 h 500"/>
                <a:gd name="T24" fmla="*/ 346 w 350"/>
                <a:gd name="T25" fmla="*/ 496 h 500"/>
                <a:gd name="T26" fmla="*/ 350 w 350"/>
                <a:gd name="T27" fmla="*/ 496 h 500"/>
                <a:gd name="T28" fmla="*/ 350 w 350"/>
                <a:gd name="T29" fmla="*/ 104 h 500"/>
                <a:gd name="T30" fmla="*/ 245 w 350"/>
                <a:gd name="T31" fmla="*/ 0 h 500"/>
                <a:gd name="T32" fmla="*/ 104 w 350"/>
                <a:gd name="T33" fmla="*/ 0 h 500"/>
                <a:gd name="T34" fmla="*/ 0 w 350"/>
                <a:gd name="T35" fmla="*/ 104 h 500"/>
                <a:gd name="T36" fmla="*/ 0 w 350"/>
                <a:gd name="T37" fmla="*/ 500 h 500"/>
                <a:gd name="T38" fmla="*/ 350 w 350"/>
                <a:gd name="T39" fmla="*/ 500 h 500"/>
                <a:gd name="T40" fmla="*/ 350 w 350"/>
                <a:gd name="T41" fmla="*/ 496 h 500"/>
                <a:gd name="T42" fmla="*/ 346 w 350"/>
                <a:gd name="T43" fmla="*/ 496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0" h="500">
                  <a:moveTo>
                    <a:pt x="346" y="496"/>
                  </a:moveTo>
                  <a:cubicBezTo>
                    <a:pt x="346" y="492"/>
                    <a:pt x="346" y="492"/>
                    <a:pt x="346" y="492"/>
                  </a:cubicBezTo>
                  <a:cubicBezTo>
                    <a:pt x="8" y="492"/>
                    <a:pt x="8" y="492"/>
                    <a:pt x="8" y="492"/>
                  </a:cubicBezTo>
                  <a:cubicBezTo>
                    <a:pt x="8" y="104"/>
                    <a:pt x="8" y="104"/>
                    <a:pt x="8" y="104"/>
                  </a:cubicBezTo>
                  <a:cubicBezTo>
                    <a:pt x="8" y="78"/>
                    <a:pt x="18" y="54"/>
                    <a:pt x="36" y="36"/>
                  </a:cubicBezTo>
                  <a:cubicBezTo>
                    <a:pt x="53" y="19"/>
                    <a:pt x="78" y="8"/>
                    <a:pt x="104" y="8"/>
                  </a:cubicBezTo>
                  <a:cubicBezTo>
                    <a:pt x="245" y="8"/>
                    <a:pt x="245" y="8"/>
                    <a:pt x="245" y="8"/>
                  </a:cubicBezTo>
                  <a:cubicBezTo>
                    <a:pt x="272" y="8"/>
                    <a:pt x="296" y="19"/>
                    <a:pt x="314" y="36"/>
                  </a:cubicBezTo>
                  <a:cubicBezTo>
                    <a:pt x="331" y="54"/>
                    <a:pt x="342" y="78"/>
                    <a:pt x="342" y="104"/>
                  </a:cubicBezTo>
                  <a:cubicBezTo>
                    <a:pt x="342" y="496"/>
                    <a:pt x="342" y="496"/>
                    <a:pt x="342" y="496"/>
                  </a:cubicBezTo>
                  <a:cubicBezTo>
                    <a:pt x="346" y="496"/>
                    <a:pt x="346" y="496"/>
                    <a:pt x="346" y="496"/>
                  </a:cubicBezTo>
                  <a:cubicBezTo>
                    <a:pt x="346" y="492"/>
                    <a:pt x="346" y="492"/>
                    <a:pt x="346" y="492"/>
                  </a:cubicBezTo>
                  <a:cubicBezTo>
                    <a:pt x="346" y="496"/>
                    <a:pt x="346" y="496"/>
                    <a:pt x="346" y="496"/>
                  </a:cubicBezTo>
                  <a:cubicBezTo>
                    <a:pt x="350" y="496"/>
                    <a:pt x="350" y="496"/>
                    <a:pt x="350" y="496"/>
                  </a:cubicBezTo>
                  <a:cubicBezTo>
                    <a:pt x="350" y="104"/>
                    <a:pt x="350" y="104"/>
                    <a:pt x="350" y="104"/>
                  </a:cubicBezTo>
                  <a:cubicBezTo>
                    <a:pt x="350" y="47"/>
                    <a:pt x="303" y="0"/>
                    <a:pt x="245" y="0"/>
                  </a:cubicBezTo>
                  <a:cubicBezTo>
                    <a:pt x="104" y="0"/>
                    <a:pt x="104" y="0"/>
                    <a:pt x="104" y="0"/>
                  </a:cubicBezTo>
                  <a:cubicBezTo>
                    <a:pt x="46" y="0"/>
                    <a:pt x="0" y="47"/>
                    <a:pt x="0" y="104"/>
                  </a:cubicBezTo>
                  <a:cubicBezTo>
                    <a:pt x="0" y="500"/>
                    <a:pt x="0" y="500"/>
                    <a:pt x="0" y="500"/>
                  </a:cubicBezTo>
                  <a:cubicBezTo>
                    <a:pt x="350" y="500"/>
                    <a:pt x="350" y="500"/>
                    <a:pt x="350" y="500"/>
                  </a:cubicBezTo>
                  <a:cubicBezTo>
                    <a:pt x="350" y="496"/>
                    <a:pt x="350" y="496"/>
                    <a:pt x="350" y="496"/>
                  </a:cubicBezTo>
                  <a:cubicBezTo>
                    <a:pt x="346" y="496"/>
                    <a:pt x="346" y="496"/>
                    <a:pt x="346" y="496"/>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4" name="Freeform 217">
              <a:extLst>
                <a:ext uri="{FF2B5EF4-FFF2-40B4-BE49-F238E27FC236}">
                  <a16:creationId xmlns:a16="http://schemas.microsoft.com/office/drawing/2014/main" id="{DFCB6AC6-8209-415C-8CB2-B1A4E586A094}"/>
                </a:ext>
              </a:extLst>
            </p:cNvPr>
            <p:cNvSpPr>
              <a:spLocks/>
            </p:cNvSpPr>
            <p:nvPr/>
          </p:nvSpPr>
          <p:spPr bwMode="auto">
            <a:xfrm>
              <a:off x="5671613" y="3229654"/>
              <a:ext cx="156290" cy="156290"/>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5" name="Freeform 218">
              <a:extLst>
                <a:ext uri="{FF2B5EF4-FFF2-40B4-BE49-F238E27FC236}">
                  <a16:creationId xmlns:a16="http://schemas.microsoft.com/office/drawing/2014/main" id="{985C254F-B6FF-4465-8843-88BF6819872B}"/>
                </a:ext>
              </a:extLst>
            </p:cNvPr>
            <p:cNvSpPr>
              <a:spLocks/>
            </p:cNvSpPr>
            <p:nvPr/>
          </p:nvSpPr>
          <p:spPr bwMode="auto">
            <a:xfrm>
              <a:off x="5671613" y="3229654"/>
              <a:ext cx="156290" cy="156290"/>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6" name="Freeform 221">
              <a:extLst>
                <a:ext uri="{FF2B5EF4-FFF2-40B4-BE49-F238E27FC236}">
                  <a16:creationId xmlns:a16="http://schemas.microsoft.com/office/drawing/2014/main" id="{3B95262A-63C7-426F-A3EA-A5551EFDD52D}"/>
                </a:ext>
              </a:extLst>
            </p:cNvPr>
            <p:cNvSpPr>
              <a:spLocks/>
            </p:cNvSpPr>
            <p:nvPr/>
          </p:nvSpPr>
          <p:spPr bwMode="auto">
            <a:xfrm>
              <a:off x="5049295" y="3229654"/>
              <a:ext cx="156290" cy="156290"/>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7" name="Freeform 222">
              <a:extLst>
                <a:ext uri="{FF2B5EF4-FFF2-40B4-BE49-F238E27FC236}">
                  <a16:creationId xmlns:a16="http://schemas.microsoft.com/office/drawing/2014/main" id="{87A9E7A0-8830-49C3-8605-63D4AE9A8B49}"/>
                </a:ext>
              </a:extLst>
            </p:cNvPr>
            <p:cNvSpPr>
              <a:spLocks/>
            </p:cNvSpPr>
            <p:nvPr/>
          </p:nvSpPr>
          <p:spPr bwMode="auto">
            <a:xfrm>
              <a:off x="5049295" y="3229654"/>
              <a:ext cx="156290" cy="156290"/>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8" name="Freeform 225">
              <a:extLst>
                <a:ext uri="{FF2B5EF4-FFF2-40B4-BE49-F238E27FC236}">
                  <a16:creationId xmlns:a16="http://schemas.microsoft.com/office/drawing/2014/main" id="{61252B9B-16DA-4D05-B3CD-1B6C8CA63E0E}"/>
                </a:ext>
              </a:extLst>
            </p:cNvPr>
            <p:cNvSpPr>
              <a:spLocks/>
            </p:cNvSpPr>
            <p:nvPr/>
          </p:nvSpPr>
          <p:spPr bwMode="auto">
            <a:xfrm>
              <a:off x="5290834" y="3617537"/>
              <a:ext cx="294109" cy="24296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9" name="Freeform 226">
              <a:extLst>
                <a:ext uri="{FF2B5EF4-FFF2-40B4-BE49-F238E27FC236}">
                  <a16:creationId xmlns:a16="http://schemas.microsoft.com/office/drawing/2014/main" id="{5D6CC16F-CC9E-4C01-B084-E0C19C1D26DE}"/>
                </a:ext>
              </a:extLst>
            </p:cNvPr>
            <p:cNvSpPr>
              <a:spLocks/>
            </p:cNvSpPr>
            <p:nvPr/>
          </p:nvSpPr>
          <p:spPr bwMode="auto">
            <a:xfrm>
              <a:off x="5290834" y="3617537"/>
              <a:ext cx="294109" cy="115086"/>
            </a:xfrm>
            <a:custGeom>
              <a:avLst/>
              <a:gdLst>
                <a:gd name="T0" fmla="*/ 100 w 100"/>
                <a:gd name="T1" fmla="*/ 0 h 39"/>
                <a:gd name="T2" fmla="*/ 100 w 100"/>
                <a:gd name="T3" fmla="*/ 30 h 39"/>
                <a:gd name="T4" fmla="*/ 59 w 100"/>
                <a:gd name="T5" fmla="*/ 39 h 39"/>
                <a:gd name="T6" fmla="*/ 42 w 100"/>
                <a:gd name="T7" fmla="*/ 39 h 39"/>
                <a:gd name="T8" fmla="*/ 0 w 100"/>
                <a:gd name="T9" fmla="*/ 30 h 39"/>
                <a:gd name="T10" fmla="*/ 0 w 100"/>
                <a:gd name="T11" fmla="*/ 0 h 39"/>
                <a:gd name="T12" fmla="*/ 100 w 10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0" h="39">
                  <a:moveTo>
                    <a:pt x="100" y="0"/>
                  </a:moveTo>
                  <a:cubicBezTo>
                    <a:pt x="100" y="30"/>
                    <a:pt x="100" y="30"/>
                    <a:pt x="100" y="30"/>
                  </a:cubicBezTo>
                  <a:cubicBezTo>
                    <a:pt x="88" y="35"/>
                    <a:pt x="74" y="39"/>
                    <a:pt x="59" y="39"/>
                  </a:cubicBezTo>
                  <a:cubicBezTo>
                    <a:pt x="42" y="39"/>
                    <a:pt x="42" y="39"/>
                    <a:pt x="42" y="39"/>
                  </a:cubicBezTo>
                  <a:cubicBezTo>
                    <a:pt x="27" y="39"/>
                    <a:pt x="13" y="35"/>
                    <a:pt x="0" y="30"/>
                  </a:cubicBezTo>
                  <a:cubicBezTo>
                    <a:pt x="0" y="0"/>
                    <a:pt x="0" y="0"/>
                    <a:pt x="0" y="0"/>
                  </a:cubicBezTo>
                  <a:lnTo>
                    <a:pt x="10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0" name="Freeform 227">
              <a:extLst>
                <a:ext uri="{FF2B5EF4-FFF2-40B4-BE49-F238E27FC236}">
                  <a16:creationId xmlns:a16="http://schemas.microsoft.com/office/drawing/2014/main" id="{3A47BE74-F848-48B5-985D-CFFF3088DF1E}"/>
                </a:ext>
              </a:extLst>
            </p:cNvPr>
            <p:cNvSpPr>
              <a:spLocks/>
            </p:cNvSpPr>
            <p:nvPr/>
          </p:nvSpPr>
          <p:spPr bwMode="auto">
            <a:xfrm>
              <a:off x="5290834" y="3617537"/>
              <a:ext cx="294109" cy="24296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1" name="Freeform 228">
              <a:extLst>
                <a:ext uri="{FF2B5EF4-FFF2-40B4-BE49-F238E27FC236}">
                  <a16:creationId xmlns:a16="http://schemas.microsoft.com/office/drawing/2014/main" id="{54029273-37DF-4A0C-9048-73D8EF68556F}"/>
                </a:ext>
              </a:extLst>
            </p:cNvPr>
            <p:cNvSpPr>
              <a:spLocks/>
            </p:cNvSpPr>
            <p:nvPr/>
          </p:nvSpPr>
          <p:spPr bwMode="auto">
            <a:xfrm>
              <a:off x="5128860" y="2973908"/>
              <a:ext cx="622318" cy="69335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2" name="Freeform 229">
              <a:extLst>
                <a:ext uri="{FF2B5EF4-FFF2-40B4-BE49-F238E27FC236}">
                  <a16:creationId xmlns:a16="http://schemas.microsoft.com/office/drawing/2014/main" id="{A7BE63F0-61C8-41DA-8A80-2A367F0173C9}"/>
                </a:ext>
              </a:extLst>
            </p:cNvPr>
            <p:cNvSpPr>
              <a:spLocks/>
            </p:cNvSpPr>
            <p:nvPr/>
          </p:nvSpPr>
          <p:spPr bwMode="auto">
            <a:xfrm>
              <a:off x="5128860" y="2973908"/>
              <a:ext cx="622318" cy="69335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3" name="Freeform 231">
              <a:extLst>
                <a:ext uri="{FF2B5EF4-FFF2-40B4-BE49-F238E27FC236}">
                  <a16:creationId xmlns:a16="http://schemas.microsoft.com/office/drawing/2014/main" id="{24AF2A7F-790A-48FA-B24A-F9E94D3DE1EB}"/>
                </a:ext>
              </a:extLst>
            </p:cNvPr>
            <p:cNvSpPr>
              <a:spLocks/>
            </p:cNvSpPr>
            <p:nvPr/>
          </p:nvSpPr>
          <p:spPr bwMode="auto">
            <a:xfrm>
              <a:off x="5428652" y="3249546"/>
              <a:ext cx="48308" cy="154869"/>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8"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4" name="Freeform 232">
              <a:extLst>
                <a:ext uri="{FF2B5EF4-FFF2-40B4-BE49-F238E27FC236}">
                  <a16:creationId xmlns:a16="http://schemas.microsoft.com/office/drawing/2014/main" id="{9759E369-7129-45B2-A702-4AD5A91EAD36}"/>
                </a:ext>
              </a:extLst>
            </p:cNvPr>
            <p:cNvSpPr>
              <a:spLocks/>
            </p:cNvSpPr>
            <p:nvPr/>
          </p:nvSpPr>
          <p:spPr bwMode="auto">
            <a:xfrm>
              <a:off x="5512481" y="3154352"/>
              <a:ext cx="161973" cy="21313"/>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5" name="Freeform 233">
              <a:extLst>
                <a:ext uri="{FF2B5EF4-FFF2-40B4-BE49-F238E27FC236}">
                  <a16:creationId xmlns:a16="http://schemas.microsoft.com/office/drawing/2014/main" id="{823D4644-D51F-4079-917F-2C916F0621BC}"/>
                </a:ext>
              </a:extLst>
            </p:cNvPr>
            <p:cNvSpPr>
              <a:spLocks/>
            </p:cNvSpPr>
            <p:nvPr/>
          </p:nvSpPr>
          <p:spPr bwMode="auto">
            <a:xfrm>
              <a:off x="5512481" y="3154352"/>
              <a:ext cx="161973" cy="21313"/>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chemeClr val="tx1"/>
            </a:solidFill>
            <a:ln w="63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6" name="Freeform 235">
              <a:extLst>
                <a:ext uri="{FF2B5EF4-FFF2-40B4-BE49-F238E27FC236}">
                  <a16:creationId xmlns:a16="http://schemas.microsoft.com/office/drawing/2014/main" id="{CF788C92-AE4B-40FE-BCD3-72CF76E084F1}"/>
                </a:ext>
              </a:extLst>
            </p:cNvPr>
            <p:cNvSpPr>
              <a:spLocks/>
            </p:cNvSpPr>
            <p:nvPr/>
          </p:nvSpPr>
          <p:spPr bwMode="auto">
            <a:xfrm>
              <a:off x="5211267" y="3154352"/>
              <a:ext cx="161973" cy="21313"/>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7" name="Freeform 236">
              <a:extLst>
                <a:ext uri="{FF2B5EF4-FFF2-40B4-BE49-F238E27FC236}">
                  <a16:creationId xmlns:a16="http://schemas.microsoft.com/office/drawing/2014/main" id="{66C6B7F0-4BD0-4118-B620-140D1C37FAFF}"/>
                </a:ext>
              </a:extLst>
            </p:cNvPr>
            <p:cNvSpPr>
              <a:spLocks/>
            </p:cNvSpPr>
            <p:nvPr/>
          </p:nvSpPr>
          <p:spPr bwMode="auto">
            <a:xfrm>
              <a:off x="5211267" y="3154352"/>
              <a:ext cx="161973" cy="21313"/>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chemeClr val="tx1"/>
            </a:solidFill>
            <a:ln w="63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8" name="Freeform 237">
              <a:extLst>
                <a:ext uri="{FF2B5EF4-FFF2-40B4-BE49-F238E27FC236}">
                  <a16:creationId xmlns:a16="http://schemas.microsoft.com/office/drawing/2014/main" id="{C4638D9F-F6A9-46C1-BA2A-762A69550437}"/>
                </a:ext>
              </a:extLst>
            </p:cNvPr>
            <p:cNvSpPr>
              <a:spLocks/>
            </p:cNvSpPr>
            <p:nvPr/>
          </p:nvSpPr>
          <p:spPr bwMode="auto">
            <a:xfrm>
              <a:off x="5367557" y="3465510"/>
              <a:ext cx="144923" cy="86670"/>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9" name="Freeform 238">
              <a:extLst>
                <a:ext uri="{FF2B5EF4-FFF2-40B4-BE49-F238E27FC236}">
                  <a16:creationId xmlns:a16="http://schemas.microsoft.com/office/drawing/2014/main" id="{3848C18F-CA36-410A-A881-0390A921B172}"/>
                </a:ext>
              </a:extLst>
            </p:cNvPr>
            <p:cNvSpPr>
              <a:spLocks/>
            </p:cNvSpPr>
            <p:nvPr/>
          </p:nvSpPr>
          <p:spPr bwMode="auto">
            <a:xfrm>
              <a:off x="5367557" y="3465510"/>
              <a:ext cx="144923" cy="86670"/>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0" name="Oval 240">
              <a:extLst>
                <a:ext uri="{FF2B5EF4-FFF2-40B4-BE49-F238E27FC236}">
                  <a16:creationId xmlns:a16="http://schemas.microsoft.com/office/drawing/2014/main" id="{E903638F-365C-4D02-AFF8-07CCED76688D}"/>
                </a:ext>
              </a:extLst>
            </p:cNvPr>
            <p:cNvSpPr>
              <a:spLocks noChangeArrowheads="1"/>
            </p:cNvSpPr>
            <p:nvPr/>
          </p:nvSpPr>
          <p:spPr bwMode="auto">
            <a:xfrm>
              <a:off x="5255314" y="3211184"/>
              <a:ext cx="79566" cy="76725"/>
            </a:xfrm>
            <a:prstGeom prst="ellipse">
              <a:avLst/>
            </a:prstGeom>
            <a:no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1" name="Oval 241">
              <a:extLst>
                <a:ext uri="{FF2B5EF4-FFF2-40B4-BE49-F238E27FC236}">
                  <a16:creationId xmlns:a16="http://schemas.microsoft.com/office/drawing/2014/main" id="{4E875D61-6D92-478D-872B-405F044D844A}"/>
                </a:ext>
              </a:extLst>
            </p:cNvPr>
            <p:cNvSpPr>
              <a:spLocks noChangeArrowheads="1"/>
            </p:cNvSpPr>
            <p:nvPr/>
          </p:nvSpPr>
          <p:spPr bwMode="auto">
            <a:xfrm>
              <a:off x="5553685" y="3211184"/>
              <a:ext cx="79566" cy="76725"/>
            </a:xfrm>
            <a:prstGeom prst="ellipse">
              <a:avLst/>
            </a:prstGeom>
            <a:no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2" name="Oval 242">
              <a:extLst>
                <a:ext uri="{FF2B5EF4-FFF2-40B4-BE49-F238E27FC236}">
                  <a16:creationId xmlns:a16="http://schemas.microsoft.com/office/drawing/2014/main" id="{A003BF69-0987-4CF2-AABC-C74E753D143D}"/>
                </a:ext>
              </a:extLst>
            </p:cNvPr>
            <p:cNvSpPr>
              <a:spLocks noChangeArrowheads="1"/>
            </p:cNvSpPr>
            <p:nvPr/>
          </p:nvSpPr>
          <p:spPr bwMode="auto">
            <a:xfrm>
              <a:off x="5553685" y="3211184"/>
              <a:ext cx="79566"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3" name="Oval 243">
              <a:extLst>
                <a:ext uri="{FF2B5EF4-FFF2-40B4-BE49-F238E27FC236}">
                  <a16:creationId xmlns:a16="http://schemas.microsoft.com/office/drawing/2014/main" id="{90642FB6-5BA9-4C44-8476-781678AD4726}"/>
                </a:ext>
              </a:extLst>
            </p:cNvPr>
            <p:cNvSpPr>
              <a:spLocks noChangeArrowheads="1"/>
            </p:cNvSpPr>
            <p:nvPr/>
          </p:nvSpPr>
          <p:spPr bwMode="auto">
            <a:xfrm>
              <a:off x="5282309" y="3249546"/>
              <a:ext cx="28417"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4" name="Oval 244">
              <a:extLst>
                <a:ext uri="{FF2B5EF4-FFF2-40B4-BE49-F238E27FC236}">
                  <a16:creationId xmlns:a16="http://schemas.microsoft.com/office/drawing/2014/main" id="{F51FA662-7C09-4284-BBA8-2D000F0A8C63}"/>
                </a:ext>
              </a:extLst>
            </p:cNvPr>
            <p:cNvSpPr>
              <a:spLocks noChangeArrowheads="1"/>
            </p:cNvSpPr>
            <p:nvPr/>
          </p:nvSpPr>
          <p:spPr bwMode="auto">
            <a:xfrm>
              <a:off x="5576417" y="3249546"/>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5" name="Rectangle 245">
              <a:extLst>
                <a:ext uri="{FF2B5EF4-FFF2-40B4-BE49-F238E27FC236}">
                  <a16:creationId xmlns:a16="http://schemas.microsoft.com/office/drawing/2014/main" id="{B7508987-38E4-4965-826B-1337B31A4197}"/>
                </a:ext>
              </a:extLst>
            </p:cNvPr>
            <p:cNvSpPr>
              <a:spLocks noChangeArrowheads="1"/>
            </p:cNvSpPr>
            <p:nvPr/>
          </p:nvSpPr>
          <p:spPr bwMode="auto">
            <a:xfrm>
              <a:off x="4939892" y="4137556"/>
              <a:ext cx="1008780" cy="250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6" name="Rectangle 246">
              <a:extLst>
                <a:ext uri="{FF2B5EF4-FFF2-40B4-BE49-F238E27FC236}">
                  <a16:creationId xmlns:a16="http://schemas.microsoft.com/office/drawing/2014/main" id="{29CAB568-1147-4B15-B1A1-1FADFA807BB6}"/>
                </a:ext>
              </a:extLst>
            </p:cNvPr>
            <p:cNvSpPr>
              <a:spLocks noChangeArrowheads="1"/>
            </p:cNvSpPr>
            <p:nvPr/>
          </p:nvSpPr>
          <p:spPr bwMode="auto">
            <a:xfrm>
              <a:off x="4939892" y="4137556"/>
              <a:ext cx="1008780" cy="250063"/>
            </a:xfrm>
            <a:prstGeom prst="rect">
              <a:avLst/>
            </a:pr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7" name="Rectangle 247">
              <a:extLst>
                <a:ext uri="{FF2B5EF4-FFF2-40B4-BE49-F238E27FC236}">
                  <a16:creationId xmlns:a16="http://schemas.microsoft.com/office/drawing/2014/main" id="{99C6BA31-79DF-4BF0-9F70-9D3C94EFBDE5}"/>
                </a:ext>
              </a:extLst>
            </p:cNvPr>
            <p:cNvSpPr>
              <a:spLocks noChangeArrowheads="1"/>
            </p:cNvSpPr>
            <p:nvPr/>
          </p:nvSpPr>
          <p:spPr bwMode="auto">
            <a:xfrm>
              <a:off x="4939892" y="4745665"/>
              <a:ext cx="1008780" cy="245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8" name="Rectangle 248">
              <a:extLst>
                <a:ext uri="{FF2B5EF4-FFF2-40B4-BE49-F238E27FC236}">
                  <a16:creationId xmlns:a16="http://schemas.microsoft.com/office/drawing/2014/main" id="{9540E3A3-43AD-42AF-A6D3-8B656BC3000C}"/>
                </a:ext>
              </a:extLst>
            </p:cNvPr>
            <p:cNvSpPr>
              <a:spLocks noChangeArrowheads="1"/>
            </p:cNvSpPr>
            <p:nvPr/>
          </p:nvSpPr>
          <p:spPr bwMode="auto">
            <a:xfrm>
              <a:off x="4939892" y="4745665"/>
              <a:ext cx="1008780" cy="24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9" name="Freeform 249">
              <a:extLst>
                <a:ext uri="{FF2B5EF4-FFF2-40B4-BE49-F238E27FC236}">
                  <a16:creationId xmlns:a16="http://schemas.microsoft.com/office/drawing/2014/main" id="{B82DFD45-EE8A-45C4-8A07-FFBF16A657A7}"/>
                </a:ext>
              </a:extLst>
            </p:cNvPr>
            <p:cNvSpPr>
              <a:spLocks/>
            </p:cNvSpPr>
            <p:nvPr/>
          </p:nvSpPr>
          <p:spPr bwMode="auto">
            <a:xfrm>
              <a:off x="4927105" y="4732877"/>
              <a:ext cx="1032933" cy="269955"/>
            </a:xfrm>
            <a:custGeom>
              <a:avLst/>
              <a:gdLst>
                <a:gd name="T0" fmla="*/ 719 w 727"/>
                <a:gd name="T1" fmla="*/ 182 h 190"/>
                <a:gd name="T2" fmla="*/ 719 w 727"/>
                <a:gd name="T3" fmla="*/ 173 h 190"/>
                <a:gd name="T4" fmla="*/ 17 w 727"/>
                <a:gd name="T5" fmla="*/ 173 h 190"/>
                <a:gd name="T6" fmla="*/ 17 w 727"/>
                <a:gd name="T7" fmla="*/ 17 h 190"/>
                <a:gd name="T8" fmla="*/ 711 w 727"/>
                <a:gd name="T9" fmla="*/ 17 h 190"/>
                <a:gd name="T10" fmla="*/ 711 w 727"/>
                <a:gd name="T11" fmla="*/ 182 h 190"/>
                <a:gd name="T12" fmla="*/ 719 w 727"/>
                <a:gd name="T13" fmla="*/ 182 h 190"/>
                <a:gd name="T14" fmla="*/ 719 w 727"/>
                <a:gd name="T15" fmla="*/ 173 h 190"/>
                <a:gd name="T16" fmla="*/ 719 w 727"/>
                <a:gd name="T17" fmla="*/ 182 h 190"/>
                <a:gd name="T18" fmla="*/ 727 w 727"/>
                <a:gd name="T19" fmla="*/ 182 h 190"/>
                <a:gd name="T20" fmla="*/ 727 w 727"/>
                <a:gd name="T21" fmla="*/ 0 h 190"/>
                <a:gd name="T22" fmla="*/ 0 w 727"/>
                <a:gd name="T23" fmla="*/ 0 h 190"/>
                <a:gd name="T24" fmla="*/ 0 w 727"/>
                <a:gd name="T25" fmla="*/ 190 h 190"/>
                <a:gd name="T26" fmla="*/ 727 w 727"/>
                <a:gd name="T27" fmla="*/ 190 h 190"/>
                <a:gd name="T28" fmla="*/ 727 w 727"/>
                <a:gd name="T29" fmla="*/ 182 h 190"/>
                <a:gd name="T30" fmla="*/ 719 w 727"/>
                <a:gd name="T3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7" h="190">
                  <a:moveTo>
                    <a:pt x="719" y="182"/>
                  </a:moveTo>
                  <a:lnTo>
                    <a:pt x="719" y="173"/>
                  </a:lnTo>
                  <a:lnTo>
                    <a:pt x="17" y="173"/>
                  </a:lnTo>
                  <a:lnTo>
                    <a:pt x="17" y="17"/>
                  </a:lnTo>
                  <a:lnTo>
                    <a:pt x="711" y="17"/>
                  </a:lnTo>
                  <a:lnTo>
                    <a:pt x="711" y="182"/>
                  </a:lnTo>
                  <a:lnTo>
                    <a:pt x="719" y="182"/>
                  </a:lnTo>
                  <a:lnTo>
                    <a:pt x="719" y="173"/>
                  </a:lnTo>
                  <a:lnTo>
                    <a:pt x="719" y="182"/>
                  </a:lnTo>
                  <a:lnTo>
                    <a:pt x="727" y="182"/>
                  </a:lnTo>
                  <a:lnTo>
                    <a:pt x="727" y="0"/>
                  </a:lnTo>
                  <a:lnTo>
                    <a:pt x="0" y="0"/>
                  </a:lnTo>
                  <a:lnTo>
                    <a:pt x="0" y="190"/>
                  </a:lnTo>
                  <a:lnTo>
                    <a:pt x="727" y="190"/>
                  </a:lnTo>
                  <a:lnTo>
                    <a:pt x="727" y="182"/>
                  </a:lnTo>
                  <a:lnTo>
                    <a:pt x="719" y="182"/>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0" name="Freeform 250">
              <a:extLst>
                <a:ext uri="{FF2B5EF4-FFF2-40B4-BE49-F238E27FC236}">
                  <a16:creationId xmlns:a16="http://schemas.microsoft.com/office/drawing/2014/main" id="{95C273A6-CC63-4D6B-889C-2A2868EF6C3B}"/>
                </a:ext>
              </a:extLst>
            </p:cNvPr>
            <p:cNvSpPr>
              <a:spLocks/>
            </p:cNvSpPr>
            <p:nvPr/>
          </p:nvSpPr>
          <p:spPr bwMode="auto">
            <a:xfrm>
              <a:off x="4927105" y="4732877"/>
              <a:ext cx="1032933" cy="269955"/>
            </a:xfrm>
            <a:custGeom>
              <a:avLst/>
              <a:gdLst>
                <a:gd name="T0" fmla="*/ 719 w 727"/>
                <a:gd name="T1" fmla="*/ 182 h 190"/>
                <a:gd name="T2" fmla="*/ 719 w 727"/>
                <a:gd name="T3" fmla="*/ 173 h 190"/>
                <a:gd name="T4" fmla="*/ 17 w 727"/>
                <a:gd name="T5" fmla="*/ 173 h 190"/>
                <a:gd name="T6" fmla="*/ 17 w 727"/>
                <a:gd name="T7" fmla="*/ 17 h 190"/>
                <a:gd name="T8" fmla="*/ 711 w 727"/>
                <a:gd name="T9" fmla="*/ 17 h 190"/>
                <a:gd name="T10" fmla="*/ 711 w 727"/>
                <a:gd name="T11" fmla="*/ 182 h 190"/>
                <a:gd name="T12" fmla="*/ 719 w 727"/>
                <a:gd name="T13" fmla="*/ 182 h 190"/>
                <a:gd name="T14" fmla="*/ 719 w 727"/>
                <a:gd name="T15" fmla="*/ 173 h 190"/>
                <a:gd name="T16" fmla="*/ 719 w 727"/>
                <a:gd name="T17" fmla="*/ 182 h 190"/>
                <a:gd name="T18" fmla="*/ 727 w 727"/>
                <a:gd name="T19" fmla="*/ 182 h 190"/>
                <a:gd name="T20" fmla="*/ 727 w 727"/>
                <a:gd name="T21" fmla="*/ 0 h 190"/>
                <a:gd name="T22" fmla="*/ 0 w 727"/>
                <a:gd name="T23" fmla="*/ 0 h 190"/>
                <a:gd name="T24" fmla="*/ 0 w 727"/>
                <a:gd name="T25" fmla="*/ 190 h 190"/>
                <a:gd name="T26" fmla="*/ 727 w 727"/>
                <a:gd name="T27" fmla="*/ 190 h 190"/>
                <a:gd name="T28" fmla="*/ 727 w 727"/>
                <a:gd name="T29" fmla="*/ 182 h 190"/>
                <a:gd name="T30" fmla="*/ 719 w 727"/>
                <a:gd name="T3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7" h="190">
                  <a:moveTo>
                    <a:pt x="719" y="182"/>
                  </a:moveTo>
                  <a:lnTo>
                    <a:pt x="719" y="173"/>
                  </a:lnTo>
                  <a:lnTo>
                    <a:pt x="17" y="173"/>
                  </a:lnTo>
                  <a:lnTo>
                    <a:pt x="17" y="17"/>
                  </a:lnTo>
                  <a:lnTo>
                    <a:pt x="711" y="17"/>
                  </a:lnTo>
                  <a:lnTo>
                    <a:pt x="711" y="182"/>
                  </a:lnTo>
                  <a:lnTo>
                    <a:pt x="719" y="182"/>
                  </a:lnTo>
                  <a:lnTo>
                    <a:pt x="719" y="173"/>
                  </a:lnTo>
                  <a:lnTo>
                    <a:pt x="719" y="182"/>
                  </a:lnTo>
                  <a:lnTo>
                    <a:pt x="727" y="182"/>
                  </a:lnTo>
                  <a:lnTo>
                    <a:pt x="727" y="0"/>
                  </a:lnTo>
                  <a:lnTo>
                    <a:pt x="0" y="0"/>
                  </a:lnTo>
                  <a:lnTo>
                    <a:pt x="0" y="190"/>
                  </a:lnTo>
                  <a:lnTo>
                    <a:pt x="727" y="190"/>
                  </a:lnTo>
                  <a:lnTo>
                    <a:pt x="727" y="182"/>
                  </a:lnTo>
                  <a:lnTo>
                    <a:pt x="719"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1" name="Freeform 251">
              <a:extLst>
                <a:ext uri="{FF2B5EF4-FFF2-40B4-BE49-F238E27FC236}">
                  <a16:creationId xmlns:a16="http://schemas.microsoft.com/office/drawing/2014/main" id="{5AEE504F-8EA0-4C53-A962-E2106B9F7FDB}"/>
                </a:ext>
              </a:extLst>
            </p:cNvPr>
            <p:cNvSpPr>
              <a:spLocks/>
            </p:cNvSpPr>
            <p:nvPr/>
          </p:nvSpPr>
          <p:spPr bwMode="auto">
            <a:xfrm>
              <a:off x="4515068" y="3992632"/>
              <a:ext cx="453240" cy="788553"/>
            </a:xfrm>
            <a:custGeom>
              <a:avLst/>
              <a:gdLst>
                <a:gd name="T0" fmla="*/ 132 w 154"/>
                <a:gd name="T1" fmla="*/ 0 h 266"/>
                <a:gd name="T2" fmla="*/ 15 w 154"/>
                <a:gd name="T3" fmla="*/ 206 h 266"/>
                <a:gd name="T4" fmla="*/ 50 w 154"/>
                <a:gd name="T5" fmla="*/ 266 h 266"/>
                <a:gd name="T6" fmla="*/ 154 w 154"/>
                <a:gd name="T7" fmla="*/ 266 h 266"/>
                <a:gd name="T8" fmla="*/ 132 w 154"/>
                <a:gd name="T9" fmla="*/ 0 h 266"/>
              </a:gdLst>
              <a:ahLst/>
              <a:cxnLst>
                <a:cxn ang="0">
                  <a:pos x="T0" y="T1"/>
                </a:cxn>
                <a:cxn ang="0">
                  <a:pos x="T2" y="T3"/>
                </a:cxn>
                <a:cxn ang="0">
                  <a:pos x="T4" y="T5"/>
                </a:cxn>
                <a:cxn ang="0">
                  <a:pos x="T6" y="T7"/>
                </a:cxn>
                <a:cxn ang="0">
                  <a:pos x="T8" y="T9"/>
                </a:cxn>
              </a:cxnLst>
              <a:rect l="0" t="0" r="r" b="b"/>
              <a:pathLst>
                <a:path w="154" h="266">
                  <a:moveTo>
                    <a:pt x="132" y="0"/>
                  </a:moveTo>
                  <a:cubicBezTo>
                    <a:pt x="15" y="206"/>
                    <a:pt x="15" y="206"/>
                    <a:pt x="15" y="206"/>
                  </a:cubicBezTo>
                  <a:cubicBezTo>
                    <a:pt x="0" y="233"/>
                    <a:pt x="19" y="266"/>
                    <a:pt x="50" y="266"/>
                  </a:cubicBezTo>
                  <a:cubicBezTo>
                    <a:pt x="154" y="266"/>
                    <a:pt x="154" y="266"/>
                    <a:pt x="154" y="266"/>
                  </a:cubicBezTo>
                  <a:cubicBezTo>
                    <a:pt x="132" y="0"/>
                    <a:pt x="132" y="0"/>
                    <a:pt x="132" y="0"/>
                  </a:cubicBezTo>
                </a:path>
              </a:pathLst>
            </a:custGeom>
            <a:solidFill>
              <a:srgbClr val="999A98"/>
            </a:solidFill>
            <a:ln w="25400">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2" name="Freeform 254">
              <a:extLst>
                <a:ext uri="{FF2B5EF4-FFF2-40B4-BE49-F238E27FC236}">
                  <a16:creationId xmlns:a16="http://schemas.microsoft.com/office/drawing/2014/main" id="{E8B54B7C-2E5F-4A8A-97D9-051325D9B2F3}"/>
                </a:ext>
              </a:extLst>
            </p:cNvPr>
            <p:cNvSpPr>
              <a:spLocks/>
            </p:cNvSpPr>
            <p:nvPr/>
          </p:nvSpPr>
          <p:spPr bwMode="auto">
            <a:xfrm>
              <a:off x="5896102" y="3978425"/>
              <a:ext cx="447557" cy="814128"/>
            </a:xfrm>
            <a:custGeom>
              <a:avLst/>
              <a:gdLst>
                <a:gd name="T0" fmla="*/ 22 w 152"/>
                <a:gd name="T1" fmla="*/ 7 h 275"/>
                <a:gd name="T2" fmla="*/ 139 w 152"/>
                <a:gd name="T3" fmla="*/ 213 h 275"/>
                <a:gd name="T4" fmla="*/ 144 w 152"/>
                <a:gd name="T5" fmla="*/ 231 h 275"/>
                <a:gd name="T6" fmla="*/ 134 w 152"/>
                <a:gd name="T7" fmla="*/ 256 h 275"/>
                <a:gd name="T8" fmla="*/ 108 w 152"/>
                <a:gd name="T9" fmla="*/ 267 h 275"/>
                <a:gd name="T10" fmla="*/ 4 w 152"/>
                <a:gd name="T11" fmla="*/ 267 h 275"/>
                <a:gd name="T12" fmla="*/ 0 w 152"/>
                <a:gd name="T13" fmla="*/ 271 h 275"/>
                <a:gd name="T14" fmla="*/ 4 w 152"/>
                <a:gd name="T15" fmla="*/ 275 h 275"/>
                <a:gd name="T16" fmla="*/ 108 w 152"/>
                <a:gd name="T17" fmla="*/ 275 h 275"/>
                <a:gd name="T18" fmla="*/ 140 w 152"/>
                <a:gd name="T19" fmla="*/ 262 h 275"/>
                <a:gd name="T20" fmla="*/ 152 w 152"/>
                <a:gd name="T21" fmla="*/ 231 h 275"/>
                <a:gd name="T22" fmla="*/ 146 w 152"/>
                <a:gd name="T23" fmla="*/ 209 h 275"/>
                <a:gd name="T24" fmla="*/ 29 w 152"/>
                <a:gd name="T25" fmla="*/ 3 h 275"/>
                <a:gd name="T26" fmla="*/ 23 w 152"/>
                <a:gd name="T27" fmla="*/ 1 h 275"/>
                <a:gd name="T28" fmla="*/ 22 w 152"/>
                <a:gd name="T29" fmla="*/ 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275">
                  <a:moveTo>
                    <a:pt x="22" y="7"/>
                  </a:moveTo>
                  <a:cubicBezTo>
                    <a:pt x="139" y="213"/>
                    <a:pt x="139" y="213"/>
                    <a:pt x="139" y="213"/>
                  </a:cubicBezTo>
                  <a:cubicBezTo>
                    <a:pt x="143" y="219"/>
                    <a:pt x="144" y="225"/>
                    <a:pt x="144" y="231"/>
                  </a:cubicBezTo>
                  <a:cubicBezTo>
                    <a:pt x="144" y="240"/>
                    <a:pt x="140" y="250"/>
                    <a:pt x="134" y="256"/>
                  </a:cubicBezTo>
                  <a:cubicBezTo>
                    <a:pt x="127" y="263"/>
                    <a:pt x="118" y="267"/>
                    <a:pt x="108" y="267"/>
                  </a:cubicBezTo>
                  <a:cubicBezTo>
                    <a:pt x="4" y="267"/>
                    <a:pt x="4" y="267"/>
                    <a:pt x="4" y="267"/>
                  </a:cubicBezTo>
                  <a:cubicBezTo>
                    <a:pt x="2" y="267"/>
                    <a:pt x="0" y="269"/>
                    <a:pt x="0" y="271"/>
                  </a:cubicBezTo>
                  <a:cubicBezTo>
                    <a:pt x="0" y="274"/>
                    <a:pt x="2" y="275"/>
                    <a:pt x="4" y="275"/>
                  </a:cubicBezTo>
                  <a:cubicBezTo>
                    <a:pt x="108" y="275"/>
                    <a:pt x="108" y="275"/>
                    <a:pt x="108" y="275"/>
                  </a:cubicBezTo>
                  <a:cubicBezTo>
                    <a:pt x="121" y="275"/>
                    <a:pt x="132" y="270"/>
                    <a:pt x="140" y="262"/>
                  </a:cubicBezTo>
                  <a:cubicBezTo>
                    <a:pt x="148" y="254"/>
                    <a:pt x="152" y="243"/>
                    <a:pt x="152" y="231"/>
                  </a:cubicBezTo>
                  <a:cubicBezTo>
                    <a:pt x="152" y="224"/>
                    <a:pt x="150" y="216"/>
                    <a:pt x="146" y="209"/>
                  </a:cubicBezTo>
                  <a:cubicBezTo>
                    <a:pt x="29" y="3"/>
                    <a:pt x="29" y="3"/>
                    <a:pt x="29" y="3"/>
                  </a:cubicBezTo>
                  <a:cubicBezTo>
                    <a:pt x="28" y="1"/>
                    <a:pt x="25" y="0"/>
                    <a:pt x="23" y="1"/>
                  </a:cubicBezTo>
                  <a:cubicBezTo>
                    <a:pt x="21" y="2"/>
                    <a:pt x="21" y="5"/>
                    <a:pt x="22" y="7"/>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3" name="Freeform 255">
              <a:extLst>
                <a:ext uri="{FF2B5EF4-FFF2-40B4-BE49-F238E27FC236}">
                  <a16:creationId xmlns:a16="http://schemas.microsoft.com/office/drawing/2014/main" id="{30F05D12-F3B6-4D65-A663-9CEDAC06E5B2}"/>
                </a:ext>
              </a:extLst>
            </p:cNvPr>
            <p:cNvSpPr>
              <a:spLocks/>
            </p:cNvSpPr>
            <p:nvPr/>
          </p:nvSpPr>
          <p:spPr bwMode="auto">
            <a:xfrm>
              <a:off x="4706877" y="3904541"/>
              <a:ext cx="1474807" cy="876644"/>
            </a:xfrm>
            <a:custGeom>
              <a:avLst/>
              <a:gdLst>
                <a:gd name="T0" fmla="*/ 500 w 500"/>
                <a:gd name="T1" fmla="*/ 296 h 296"/>
                <a:gd name="T2" fmla="*/ 0 w 500"/>
                <a:gd name="T3" fmla="*/ 296 h 296"/>
                <a:gd name="T4" fmla="*/ 0 w 500"/>
                <a:gd name="T5" fmla="*/ 30 h 296"/>
                <a:gd name="T6" fmla="*/ 30 w 500"/>
                <a:gd name="T7" fmla="*/ 0 h 296"/>
                <a:gd name="T8" fmla="*/ 470 w 500"/>
                <a:gd name="T9" fmla="*/ 0 h 296"/>
                <a:gd name="T10" fmla="*/ 500 w 500"/>
                <a:gd name="T11" fmla="*/ 30 h 296"/>
                <a:gd name="T12" fmla="*/ 500 w 500"/>
                <a:gd name="T13" fmla="*/ 296 h 296"/>
              </a:gdLst>
              <a:ahLst/>
              <a:cxnLst>
                <a:cxn ang="0">
                  <a:pos x="T0" y="T1"/>
                </a:cxn>
                <a:cxn ang="0">
                  <a:pos x="T2" y="T3"/>
                </a:cxn>
                <a:cxn ang="0">
                  <a:pos x="T4" y="T5"/>
                </a:cxn>
                <a:cxn ang="0">
                  <a:pos x="T6" y="T7"/>
                </a:cxn>
                <a:cxn ang="0">
                  <a:pos x="T8" y="T9"/>
                </a:cxn>
                <a:cxn ang="0">
                  <a:pos x="T10" y="T11"/>
                </a:cxn>
                <a:cxn ang="0">
                  <a:pos x="T12" y="T13"/>
                </a:cxn>
              </a:cxnLst>
              <a:rect l="0" t="0" r="r" b="b"/>
              <a:pathLst>
                <a:path w="500" h="296">
                  <a:moveTo>
                    <a:pt x="500" y="296"/>
                  </a:moveTo>
                  <a:cubicBezTo>
                    <a:pt x="0" y="296"/>
                    <a:pt x="0" y="296"/>
                    <a:pt x="0" y="296"/>
                  </a:cubicBezTo>
                  <a:cubicBezTo>
                    <a:pt x="0" y="30"/>
                    <a:pt x="0" y="30"/>
                    <a:pt x="0" y="30"/>
                  </a:cubicBezTo>
                  <a:cubicBezTo>
                    <a:pt x="0" y="14"/>
                    <a:pt x="13" y="0"/>
                    <a:pt x="30" y="0"/>
                  </a:cubicBezTo>
                  <a:cubicBezTo>
                    <a:pt x="470" y="0"/>
                    <a:pt x="470" y="0"/>
                    <a:pt x="470" y="0"/>
                  </a:cubicBezTo>
                  <a:cubicBezTo>
                    <a:pt x="486" y="0"/>
                    <a:pt x="500" y="14"/>
                    <a:pt x="500" y="30"/>
                  </a:cubicBezTo>
                  <a:cubicBezTo>
                    <a:pt x="500" y="296"/>
                    <a:pt x="500" y="296"/>
                    <a:pt x="500" y="296"/>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4" name="Freeform 256">
              <a:extLst>
                <a:ext uri="{FF2B5EF4-FFF2-40B4-BE49-F238E27FC236}">
                  <a16:creationId xmlns:a16="http://schemas.microsoft.com/office/drawing/2014/main" id="{39605ECC-8FD9-4B8C-8D69-C0CD3E669DD9}"/>
                </a:ext>
              </a:extLst>
            </p:cNvPr>
            <p:cNvSpPr>
              <a:spLocks/>
            </p:cNvSpPr>
            <p:nvPr/>
          </p:nvSpPr>
          <p:spPr bwMode="auto">
            <a:xfrm>
              <a:off x="4694091" y="3891755"/>
              <a:ext cx="1498962" cy="900798"/>
            </a:xfrm>
            <a:custGeom>
              <a:avLst/>
              <a:gdLst>
                <a:gd name="T0" fmla="*/ 504 w 508"/>
                <a:gd name="T1" fmla="*/ 300 h 304"/>
                <a:gd name="T2" fmla="*/ 504 w 508"/>
                <a:gd name="T3" fmla="*/ 296 h 304"/>
                <a:gd name="T4" fmla="*/ 8 w 508"/>
                <a:gd name="T5" fmla="*/ 296 h 304"/>
                <a:gd name="T6" fmla="*/ 8 w 508"/>
                <a:gd name="T7" fmla="*/ 34 h 304"/>
                <a:gd name="T8" fmla="*/ 15 w 508"/>
                <a:gd name="T9" fmla="*/ 16 h 304"/>
                <a:gd name="T10" fmla="*/ 34 w 508"/>
                <a:gd name="T11" fmla="*/ 8 h 304"/>
                <a:gd name="T12" fmla="*/ 474 w 508"/>
                <a:gd name="T13" fmla="*/ 8 h 304"/>
                <a:gd name="T14" fmla="*/ 492 w 508"/>
                <a:gd name="T15" fmla="*/ 16 h 304"/>
                <a:gd name="T16" fmla="*/ 500 w 508"/>
                <a:gd name="T17" fmla="*/ 34 h 304"/>
                <a:gd name="T18" fmla="*/ 500 w 508"/>
                <a:gd name="T19" fmla="*/ 300 h 304"/>
                <a:gd name="T20" fmla="*/ 504 w 508"/>
                <a:gd name="T21" fmla="*/ 300 h 304"/>
                <a:gd name="T22" fmla="*/ 504 w 508"/>
                <a:gd name="T23" fmla="*/ 296 h 304"/>
                <a:gd name="T24" fmla="*/ 504 w 508"/>
                <a:gd name="T25" fmla="*/ 300 h 304"/>
                <a:gd name="T26" fmla="*/ 508 w 508"/>
                <a:gd name="T27" fmla="*/ 300 h 304"/>
                <a:gd name="T28" fmla="*/ 508 w 508"/>
                <a:gd name="T29" fmla="*/ 34 h 304"/>
                <a:gd name="T30" fmla="*/ 474 w 508"/>
                <a:gd name="T31" fmla="*/ 0 h 304"/>
                <a:gd name="T32" fmla="*/ 34 w 508"/>
                <a:gd name="T33" fmla="*/ 0 h 304"/>
                <a:gd name="T34" fmla="*/ 0 w 508"/>
                <a:gd name="T35" fmla="*/ 34 h 304"/>
                <a:gd name="T36" fmla="*/ 0 w 508"/>
                <a:gd name="T37" fmla="*/ 304 h 304"/>
                <a:gd name="T38" fmla="*/ 508 w 508"/>
                <a:gd name="T39" fmla="*/ 304 h 304"/>
                <a:gd name="T40" fmla="*/ 508 w 508"/>
                <a:gd name="T41" fmla="*/ 300 h 304"/>
                <a:gd name="T42" fmla="*/ 504 w 508"/>
                <a:gd name="T43" fmla="*/ 30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8" h="304">
                  <a:moveTo>
                    <a:pt x="504" y="300"/>
                  </a:moveTo>
                  <a:cubicBezTo>
                    <a:pt x="504" y="296"/>
                    <a:pt x="504" y="296"/>
                    <a:pt x="504" y="296"/>
                  </a:cubicBezTo>
                  <a:cubicBezTo>
                    <a:pt x="8" y="296"/>
                    <a:pt x="8" y="296"/>
                    <a:pt x="8" y="296"/>
                  </a:cubicBezTo>
                  <a:cubicBezTo>
                    <a:pt x="8" y="34"/>
                    <a:pt x="8" y="34"/>
                    <a:pt x="8" y="34"/>
                  </a:cubicBezTo>
                  <a:cubicBezTo>
                    <a:pt x="8" y="27"/>
                    <a:pt x="11" y="21"/>
                    <a:pt x="15" y="16"/>
                  </a:cubicBezTo>
                  <a:cubicBezTo>
                    <a:pt x="20" y="11"/>
                    <a:pt x="27" y="8"/>
                    <a:pt x="34" y="8"/>
                  </a:cubicBezTo>
                  <a:cubicBezTo>
                    <a:pt x="474" y="8"/>
                    <a:pt x="474" y="8"/>
                    <a:pt x="474" y="8"/>
                  </a:cubicBezTo>
                  <a:cubicBezTo>
                    <a:pt x="481" y="8"/>
                    <a:pt x="487" y="11"/>
                    <a:pt x="492" y="16"/>
                  </a:cubicBezTo>
                  <a:cubicBezTo>
                    <a:pt x="497" y="21"/>
                    <a:pt x="500" y="27"/>
                    <a:pt x="500" y="34"/>
                  </a:cubicBezTo>
                  <a:cubicBezTo>
                    <a:pt x="500" y="300"/>
                    <a:pt x="500" y="300"/>
                    <a:pt x="500" y="300"/>
                  </a:cubicBezTo>
                  <a:cubicBezTo>
                    <a:pt x="504" y="300"/>
                    <a:pt x="504" y="300"/>
                    <a:pt x="504" y="300"/>
                  </a:cubicBezTo>
                  <a:cubicBezTo>
                    <a:pt x="504" y="296"/>
                    <a:pt x="504" y="296"/>
                    <a:pt x="504" y="296"/>
                  </a:cubicBezTo>
                  <a:cubicBezTo>
                    <a:pt x="504" y="300"/>
                    <a:pt x="504" y="300"/>
                    <a:pt x="504" y="300"/>
                  </a:cubicBezTo>
                  <a:cubicBezTo>
                    <a:pt x="508" y="300"/>
                    <a:pt x="508" y="300"/>
                    <a:pt x="508" y="300"/>
                  </a:cubicBezTo>
                  <a:cubicBezTo>
                    <a:pt x="508" y="34"/>
                    <a:pt x="508" y="34"/>
                    <a:pt x="508" y="34"/>
                  </a:cubicBezTo>
                  <a:cubicBezTo>
                    <a:pt x="508" y="16"/>
                    <a:pt x="492" y="0"/>
                    <a:pt x="474" y="0"/>
                  </a:cubicBezTo>
                  <a:cubicBezTo>
                    <a:pt x="34" y="0"/>
                    <a:pt x="34" y="0"/>
                    <a:pt x="34" y="0"/>
                  </a:cubicBezTo>
                  <a:cubicBezTo>
                    <a:pt x="15" y="0"/>
                    <a:pt x="0" y="16"/>
                    <a:pt x="0" y="34"/>
                  </a:cubicBezTo>
                  <a:cubicBezTo>
                    <a:pt x="0" y="304"/>
                    <a:pt x="0" y="304"/>
                    <a:pt x="0" y="304"/>
                  </a:cubicBezTo>
                  <a:cubicBezTo>
                    <a:pt x="508" y="304"/>
                    <a:pt x="508" y="304"/>
                    <a:pt x="508" y="304"/>
                  </a:cubicBezTo>
                  <a:cubicBezTo>
                    <a:pt x="508" y="300"/>
                    <a:pt x="508" y="300"/>
                    <a:pt x="508" y="300"/>
                  </a:cubicBezTo>
                  <a:cubicBezTo>
                    <a:pt x="504" y="300"/>
                    <a:pt x="504" y="300"/>
                    <a:pt x="504" y="30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5" name="Rectangle 258">
              <a:extLst>
                <a:ext uri="{FF2B5EF4-FFF2-40B4-BE49-F238E27FC236}">
                  <a16:creationId xmlns:a16="http://schemas.microsoft.com/office/drawing/2014/main" id="{1D2049D9-342B-4B70-8339-DB4D62D2BB6D}"/>
                </a:ext>
              </a:extLst>
            </p:cNvPr>
            <p:cNvSpPr>
              <a:spLocks noChangeArrowheads="1"/>
            </p:cNvSpPr>
            <p:nvPr/>
          </p:nvSpPr>
          <p:spPr bwMode="auto">
            <a:xfrm>
              <a:off x="4718245" y="4712986"/>
              <a:ext cx="1452074" cy="5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6" name="Freeform 259">
              <a:extLst>
                <a:ext uri="{FF2B5EF4-FFF2-40B4-BE49-F238E27FC236}">
                  <a16:creationId xmlns:a16="http://schemas.microsoft.com/office/drawing/2014/main" id="{F9DE82B9-DC81-4C94-A60C-37753BB67C17}"/>
                </a:ext>
              </a:extLst>
            </p:cNvPr>
            <p:cNvSpPr>
              <a:spLocks/>
            </p:cNvSpPr>
            <p:nvPr/>
          </p:nvSpPr>
          <p:spPr bwMode="auto">
            <a:xfrm>
              <a:off x="4706877" y="4712986"/>
              <a:ext cx="1474807" cy="68199"/>
            </a:xfrm>
            <a:custGeom>
              <a:avLst/>
              <a:gdLst>
                <a:gd name="T0" fmla="*/ 1038 w 1038"/>
                <a:gd name="T1" fmla="*/ 0 h 48"/>
                <a:gd name="T2" fmla="*/ 1030 w 1038"/>
                <a:gd name="T3" fmla="*/ 0 h 48"/>
                <a:gd name="T4" fmla="*/ 1030 w 1038"/>
                <a:gd name="T5" fmla="*/ 39 h 48"/>
                <a:gd name="T6" fmla="*/ 8 w 1038"/>
                <a:gd name="T7" fmla="*/ 39 h 48"/>
                <a:gd name="T8" fmla="*/ 8 w 1038"/>
                <a:gd name="T9" fmla="*/ 0 h 48"/>
                <a:gd name="T10" fmla="*/ 0 w 1038"/>
                <a:gd name="T11" fmla="*/ 0 h 48"/>
                <a:gd name="T12" fmla="*/ 0 w 1038"/>
                <a:gd name="T13" fmla="*/ 48 h 48"/>
                <a:gd name="T14" fmla="*/ 1038 w 1038"/>
                <a:gd name="T15" fmla="*/ 48 h 48"/>
                <a:gd name="T16" fmla="*/ 1038 w 1038"/>
                <a:gd name="T17" fmla="*/ 39 h 48"/>
                <a:gd name="T18" fmla="*/ 1038 w 1038"/>
                <a:gd name="T19" fmla="*/ 48 h 48"/>
                <a:gd name="T20" fmla="*/ 1038 w 1038"/>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48">
                  <a:moveTo>
                    <a:pt x="1038" y="0"/>
                  </a:moveTo>
                  <a:lnTo>
                    <a:pt x="1030" y="0"/>
                  </a:lnTo>
                  <a:lnTo>
                    <a:pt x="1030" y="39"/>
                  </a:lnTo>
                  <a:lnTo>
                    <a:pt x="8" y="39"/>
                  </a:lnTo>
                  <a:lnTo>
                    <a:pt x="8" y="0"/>
                  </a:lnTo>
                  <a:lnTo>
                    <a:pt x="0" y="0"/>
                  </a:lnTo>
                  <a:lnTo>
                    <a:pt x="0" y="48"/>
                  </a:lnTo>
                  <a:lnTo>
                    <a:pt x="1038" y="48"/>
                  </a:lnTo>
                  <a:lnTo>
                    <a:pt x="1038" y="39"/>
                  </a:lnTo>
                  <a:lnTo>
                    <a:pt x="1038" y="48"/>
                  </a:lnTo>
                  <a:lnTo>
                    <a:pt x="1038" y="0"/>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7" name="Freeform 260">
              <a:extLst>
                <a:ext uri="{FF2B5EF4-FFF2-40B4-BE49-F238E27FC236}">
                  <a16:creationId xmlns:a16="http://schemas.microsoft.com/office/drawing/2014/main" id="{D6575825-AA94-45FD-BDB1-10282ECD8097}"/>
                </a:ext>
              </a:extLst>
            </p:cNvPr>
            <p:cNvSpPr>
              <a:spLocks/>
            </p:cNvSpPr>
            <p:nvPr/>
          </p:nvSpPr>
          <p:spPr bwMode="auto">
            <a:xfrm>
              <a:off x="4706877" y="4712986"/>
              <a:ext cx="1474807" cy="68199"/>
            </a:xfrm>
            <a:custGeom>
              <a:avLst/>
              <a:gdLst>
                <a:gd name="T0" fmla="*/ 1038 w 1038"/>
                <a:gd name="T1" fmla="*/ 0 h 48"/>
                <a:gd name="T2" fmla="*/ 1030 w 1038"/>
                <a:gd name="T3" fmla="*/ 0 h 48"/>
                <a:gd name="T4" fmla="*/ 1030 w 1038"/>
                <a:gd name="T5" fmla="*/ 39 h 48"/>
                <a:gd name="T6" fmla="*/ 8 w 1038"/>
                <a:gd name="T7" fmla="*/ 39 h 48"/>
                <a:gd name="T8" fmla="*/ 8 w 1038"/>
                <a:gd name="T9" fmla="*/ 0 h 48"/>
                <a:gd name="T10" fmla="*/ 0 w 1038"/>
                <a:gd name="T11" fmla="*/ 0 h 48"/>
                <a:gd name="T12" fmla="*/ 0 w 1038"/>
                <a:gd name="T13" fmla="*/ 48 h 48"/>
                <a:gd name="T14" fmla="*/ 1038 w 1038"/>
                <a:gd name="T15" fmla="*/ 48 h 48"/>
                <a:gd name="T16" fmla="*/ 1038 w 1038"/>
                <a:gd name="T17" fmla="*/ 39 h 48"/>
                <a:gd name="T18" fmla="*/ 1038 w 1038"/>
                <a:gd name="T19" fmla="*/ 48 h 48"/>
                <a:gd name="T20" fmla="*/ 1038 w 1038"/>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48">
                  <a:moveTo>
                    <a:pt x="1038" y="0"/>
                  </a:moveTo>
                  <a:lnTo>
                    <a:pt x="1030" y="0"/>
                  </a:lnTo>
                  <a:lnTo>
                    <a:pt x="1030" y="39"/>
                  </a:lnTo>
                  <a:lnTo>
                    <a:pt x="8" y="39"/>
                  </a:lnTo>
                  <a:lnTo>
                    <a:pt x="8" y="0"/>
                  </a:lnTo>
                  <a:lnTo>
                    <a:pt x="0" y="0"/>
                  </a:lnTo>
                  <a:lnTo>
                    <a:pt x="0" y="48"/>
                  </a:lnTo>
                  <a:lnTo>
                    <a:pt x="1038" y="48"/>
                  </a:lnTo>
                  <a:lnTo>
                    <a:pt x="1038" y="39"/>
                  </a:lnTo>
                  <a:lnTo>
                    <a:pt x="1038" y="48"/>
                  </a:lnTo>
                  <a:lnTo>
                    <a:pt x="10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8" name="Freeform 262">
              <a:extLst>
                <a:ext uri="{FF2B5EF4-FFF2-40B4-BE49-F238E27FC236}">
                  <a16:creationId xmlns:a16="http://schemas.microsoft.com/office/drawing/2014/main" id="{0A84DFCE-D7DB-4BCE-BA02-CC429E678BC8}"/>
                </a:ext>
              </a:extLst>
            </p:cNvPr>
            <p:cNvSpPr>
              <a:spLocks/>
            </p:cNvSpPr>
            <p:nvPr/>
          </p:nvSpPr>
          <p:spPr bwMode="auto">
            <a:xfrm>
              <a:off x="5042191" y="2615862"/>
              <a:ext cx="794236" cy="625160"/>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9" name="Freeform 263">
              <a:extLst>
                <a:ext uri="{FF2B5EF4-FFF2-40B4-BE49-F238E27FC236}">
                  <a16:creationId xmlns:a16="http://schemas.microsoft.com/office/drawing/2014/main" id="{4E50E057-F51D-46FB-8545-61756DD7CC53}"/>
                </a:ext>
              </a:extLst>
            </p:cNvPr>
            <p:cNvSpPr>
              <a:spLocks/>
            </p:cNvSpPr>
            <p:nvPr/>
          </p:nvSpPr>
          <p:spPr bwMode="auto">
            <a:xfrm>
              <a:off x="5049295" y="2615862"/>
              <a:ext cx="778608" cy="625160"/>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w="127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0" name="Freeform 224">
              <a:extLst>
                <a:ext uri="{FF2B5EF4-FFF2-40B4-BE49-F238E27FC236}">
                  <a16:creationId xmlns:a16="http://schemas.microsoft.com/office/drawing/2014/main" id="{96E25765-598D-47BB-A6EA-0179107D9007}"/>
                </a:ext>
              </a:extLst>
            </p:cNvPr>
            <p:cNvSpPr>
              <a:spLocks/>
            </p:cNvSpPr>
            <p:nvPr/>
          </p:nvSpPr>
          <p:spPr bwMode="auto">
            <a:xfrm>
              <a:off x="5096181" y="3273700"/>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chemeClr val="tx1"/>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1" name="Freeform 220">
              <a:extLst>
                <a:ext uri="{FF2B5EF4-FFF2-40B4-BE49-F238E27FC236}">
                  <a16:creationId xmlns:a16="http://schemas.microsoft.com/office/drawing/2014/main" id="{E3812AB2-045C-49A1-8490-D3593340D7EA}"/>
                </a:ext>
              </a:extLst>
            </p:cNvPr>
            <p:cNvSpPr>
              <a:spLocks/>
            </p:cNvSpPr>
            <p:nvPr/>
          </p:nvSpPr>
          <p:spPr bwMode="auto">
            <a:xfrm>
              <a:off x="5751178" y="3273700"/>
              <a:ext cx="32679" cy="32679"/>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462" name="Group 461">
            <a:extLst>
              <a:ext uri="{FF2B5EF4-FFF2-40B4-BE49-F238E27FC236}">
                <a16:creationId xmlns:a16="http://schemas.microsoft.com/office/drawing/2014/main" id="{1D7ED4E4-E1F0-4546-B4C6-CB39A65A8055}"/>
              </a:ext>
            </a:extLst>
          </p:cNvPr>
          <p:cNvGrpSpPr/>
          <p:nvPr/>
        </p:nvGrpSpPr>
        <p:grpSpPr>
          <a:xfrm>
            <a:off x="8652605" y="6976545"/>
            <a:ext cx="1432185" cy="2240272"/>
            <a:chOff x="6367813" y="2864505"/>
            <a:chExt cx="1891107" cy="2958139"/>
          </a:xfrm>
        </p:grpSpPr>
        <p:grpSp>
          <p:nvGrpSpPr>
            <p:cNvPr id="463" name="Group 462">
              <a:extLst>
                <a:ext uri="{FF2B5EF4-FFF2-40B4-BE49-F238E27FC236}">
                  <a16:creationId xmlns:a16="http://schemas.microsoft.com/office/drawing/2014/main" id="{8E35579E-3DCD-4D29-9E32-C577216C20AA}"/>
                </a:ext>
              </a:extLst>
            </p:cNvPr>
            <p:cNvGrpSpPr/>
            <p:nvPr/>
          </p:nvGrpSpPr>
          <p:grpSpPr>
            <a:xfrm>
              <a:off x="6910565" y="3820714"/>
              <a:ext cx="1348355" cy="1646358"/>
              <a:chOff x="6409804" y="2276799"/>
              <a:chExt cx="1075262" cy="1312908"/>
            </a:xfrm>
          </p:grpSpPr>
          <p:sp>
            <p:nvSpPr>
              <p:cNvPr id="778" name="Freeform: Shape 777">
                <a:extLst>
                  <a:ext uri="{FF2B5EF4-FFF2-40B4-BE49-F238E27FC236}">
                    <a16:creationId xmlns:a16="http://schemas.microsoft.com/office/drawing/2014/main" id="{EE69F029-0110-4870-827F-C7EA6ECA6ADF}"/>
                  </a:ext>
                </a:extLst>
              </p:cNvPr>
              <p:cNvSpPr/>
              <p:nvPr/>
            </p:nvSpPr>
            <p:spPr>
              <a:xfrm>
                <a:off x="6409804" y="2276799"/>
                <a:ext cx="1075262" cy="1312908"/>
              </a:xfrm>
              <a:custGeom>
                <a:avLst/>
                <a:gdLst>
                  <a:gd name="connsiteX0" fmla="*/ 124702 w 1075262"/>
                  <a:gd name="connsiteY0" fmla="*/ 0 h 1312908"/>
                  <a:gd name="connsiteX1" fmla="*/ 952913 w 1075262"/>
                  <a:gd name="connsiteY1" fmla="*/ 0 h 1312908"/>
                  <a:gd name="connsiteX2" fmla="*/ 1075262 w 1075262"/>
                  <a:gd name="connsiteY2" fmla="*/ 125225 h 1312908"/>
                  <a:gd name="connsiteX3" fmla="*/ 1075262 w 1075262"/>
                  <a:gd name="connsiteY3" fmla="*/ 1207665 h 1312908"/>
                  <a:gd name="connsiteX4" fmla="*/ 1075262 w 1075262"/>
                  <a:gd name="connsiteY4" fmla="*/ 1312908 h 1312908"/>
                  <a:gd name="connsiteX5" fmla="*/ 0 w 1075262"/>
                  <a:gd name="connsiteY5" fmla="*/ 1312908 h 1312908"/>
                  <a:gd name="connsiteX6" fmla="*/ 0 w 1075262"/>
                  <a:gd name="connsiteY6" fmla="*/ 1274696 h 1312908"/>
                  <a:gd name="connsiteX7" fmla="*/ 0 w 1075262"/>
                  <a:gd name="connsiteY7" fmla="*/ 125225 h 1312908"/>
                  <a:gd name="connsiteX8" fmla="*/ 124702 w 1075262"/>
                  <a:gd name="connsiteY8"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5262" h="1312908">
                    <a:moveTo>
                      <a:pt x="124702" y="0"/>
                    </a:moveTo>
                    <a:cubicBezTo>
                      <a:pt x="124702" y="0"/>
                      <a:pt x="124702" y="0"/>
                      <a:pt x="952913" y="0"/>
                    </a:cubicBezTo>
                    <a:cubicBezTo>
                      <a:pt x="1021146" y="0"/>
                      <a:pt x="1075262" y="56706"/>
                      <a:pt x="1075262" y="125225"/>
                    </a:cubicBezTo>
                    <a:cubicBezTo>
                      <a:pt x="1075262" y="125225"/>
                      <a:pt x="1075262" y="125225"/>
                      <a:pt x="1075262" y="1207665"/>
                    </a:cubicBezTo>
                    <a:lnTo>
                      <a:pt x="1075262" y="1312908"/>
                    </a:lnTo>
                    <a:lnTo>
                      <a:pt x="0" y="1312908"/>
                    </a:lnTo>
                    <a:lnTo>
                      <a:pt x="0" y="1274696"/>
                    </a:lnTo>
                    <a:cubicBezTo>
                      <a:pt x="0" y="1110486"/>
                      <a:pt x="0" y="782065"/>
                      <a:pt x="0" y="125225"/>
                    </a:cubicBezTo>
                    <a:cubicBezTo>
                      <a:pt x="0" y="56706"/>
                      <a:pt x="54116" y="0"/>
                      <a:pt x="124702"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780" name="Freeform: Shape 779">
                <a:extLst>
                  <a:ext uri="{FF2B5EF4-FFF2-40B4-BE49-F238E27FC236}">
                    <a16:creationId xmlns:a16="http://schemas.microsoft.com/office/drawing/2014/main" id="{BEEDA709-6E52-4089-B89C-CDFFA18BF43D}"/>
                  </a:ext>
                </a:extLst>
              </p:cNvPr>
              <p:cNvSpPr/>
              <p:nvPr/>
            </p:nvSpPr>
            <p:spPr>
              <a:xfrm flipH="1">
                <a:off x="7200560" y="2276799"/>
                <a:ext cx="284506" cy="1312908"/>
              </a:xfrm>
              <a:custGeom>
                <a:avLst/>
                <a:gdLst>
                  <a:gd name="connsiteX0" fmla="*/ 122349 w 284506"/>
                  <a:gd name="connsiteY0" fmla="*/ 0 h 1312908"/>
                  <a:gd name="connsiteX1" fmla="*/ 268135 w 284506"/>
                  <a:gd name="connsiteY1" fmla="*/ 0 h 1312908"/>
                  <a:gd name="connsiteX2" fmla="*/ 284506 w 284506"/>
                  <a:gd name="connsiteY2" fmla="*/ 0 h 1312908"/>
                  <a:gd name="connsiteX3" fmla="*/ 159760 w 284506"/>
                  <a:gd name="connsiteY3" fmla="*/ 125225 h 1312908"/>
                  <a:gd name="connsiteX4" fmla="*/ 159760 w 284506"/>
                  <a:gd name="connsiteY4" fmla="*/ 1289168 h 1312908"/>
                  <a:gd name="connsiteX5" fmla="*/ 159760 w 284506"/>
                  <a:gd name="connsiteY5" fmla="*/ 1312908 h 1312908"/>
                  <a:gd name="connsiteX6" fmla="*/ 0 w 284506"/>
                  <a:gd name="connsiteY6" fmla="*/ 1312908 h 1312908"/>
                  <a:gd name="connsiteX7" fmla="*/ 0 w 284506"/>
                  <a:gd name="connsiteY7" fmla="*/ 1207665 h 1312908"/>
                  <a:gd name="connsiteX8" fmla="*/ 0 w 284506"/>
                  <a:gd name="connsiteY8" fmla="*/ 125225 h 1312908"/>
                  <a:gd name="connsiteX9" fmla="*/ 122349 w 284506"/>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506" h="1312908">
                    <a:moveTo>
                      <a:pt x="122349" y="0"/>
                    </a:moveTo>
                    <a:cubicBezTo>
                      <a:pt x="174112" y="0"/>
                      <a:pt x="222640" y="0"/>
                      <a:pt x="268135" y="0"/>
                    </a:cubicBezTo>
                    <a:lnTo>
                      <a:pt x="284506" y="0"/>
                    </a:lnTo>
                    <a:cubicBezTo>
                      <a:pt x="216249" y="0"/>
                      <a:pt x="159760" y="56706"/>
                      <a:pt x="159760" y="125225"/>
                    </a:cubicBezTo>
                    <a:cubicBezTo>
                      <a:pt x="159760" y="790335"/>
                      <a:pt x="159760" y="1122890"/>
                      <a:pt x="159760" y="1289168"/>
                    </a:cubicBezTo>
                    <a:lnTo>
                      <a:pt x="159760" y="1312908"/>
                    </a:lnTo>
                    <a:lnTo>
                      <a:pt x="0" y="1312908"/>
                    </a:lnTo>
                    <a:lnTo>
                      <a:pt x="0" y="1207665"/>
                    </a:lnTo>
                    <a:cubicBezTo>
                      <a:pt x="0" y="125225"/>
                      <a:pt x="0" y="125225"/>
                      <a:pt x="0" y="125225"/>
                    </a:cubicBezTo>
                    <a:cubicBezTo>
                      <a:pt x="0" y="56706"/>
                      <a:pt x="54116" y="0"/>
                      <a:pt x="122349"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sp>
          <p:nvSpPr>
            <p:cNvPr id="464" name="Freeform 269">
              <a:extLst>
                <a:ext uri="{FF2B5EF4-FFF2-40B4-BE49-F238E27FC236}">
                  <a16:creationId xmlns:a16="http://schemas.microsoft.com/office/drawing/2014/main" id="{B3979026-E156-4BBA-926D-76F808304BE6}"/>
                </a:ext>
              </a:extLst>
            </p:cNvPr>
            <p:cNvSpPr>
              <a:spLocks/>
            </p:cNvSpPr>
            <p:nvPr/>
          </p:nvSpPr>
          <p:spPr bwMode="auto">
            <a:xfrm>
              <a:off x="6924772" y="4970153"/>
              <a:ext cx="1122445" cy="654996"/>
            </a:xfrm>
            <a:custGeom>
              <a:avLst/>
              <a:gdLst>
                <a:gd name="T0" fmla="*/ 790 w 790"/>
                <a:gd name="T1" fmla="*/ 0 h 461"/>
                <a:gd name="T2" fmla="*/ 530 w 790"/>
                <a:gd name="T3" fmla="*/ 0 h 461"/>
                <a:gd name="T4" fmla="*/ 582 w 790"/>
                <a:gd name="T5" fmla="*/ 150 h 461"/>
                <a:gd name="T6" fmla="*/ 52 w 790"/>
                <a:gd name="T7" fmla="*/ 150 h 461"/>
                <a:gd name="T8" fmla="*/ 0 w 790"/>
                <a:gd name="T9" fmla="*/ 29 h 461"/>
                <a:gd name="T10" fmla="*/ 0 w 790"/>
                <a:gd name="T11" fmla="*/ 369 h 461"/>
                <a:gd name="T12" fmla="*/ 110 w 790"/>
                <a:gd name="T13" fmla="*/ 382 h 461"/>
                <a:gd name="T14" fmla="*/ 156 w 790"/>
                <a:gd name="T15" fmla="*/ 382 h 461"/>
                <a:gd name="T16" fmla="*/ 164 w 790"/>
                <a:gd name="T17" fmla="*/ 382 h 461"/>
                <a:gd name="T18" fmla="*/ 164 w 790"/>
                <a:gd name="T19" fmla="*/ 388 h 461"/>
                <a:gd name="T20" fmla="*/ 790 w 790"/>
                <a:gd name="T21" fmla="*/ 461 h 461"/>
                <a:gd name="T22" fmla="*/ 790 w 790"/>
                <a:gd name="T23"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0" h="461">
                  <a:moveTo>
                    <a:pt x="790" y="0"/>
                  </a:moveTo>
                  <a:lnTo>
                    <a:pt x="530" y="0"/>
                  </a:lnTo>
                  <a:lnTo>
                    <a:pt x="582" y="150"/>
                  </a:lnTo>
                  <a:lnTo>
                    <a:pt x="52" y="150"/>
                  </a:lnTo>
                  <a:lnTo>
                    <a:pt x="0" y="29"/>
                  </a:lnTo>
                  <a:lnTo>
                    <a:pt x="0" y="369"/>
                  </a:lnTo>
                  <a:lnTo>
                    <a:pt x="110" y="382"/>
                  </a:lnTo>
                  <a:lnTo>
                    <a:pt x="156" y="382"/>
                  </a:lnTo>
                  <a:lnTo>
                    <a:pt x="164" y="382"/>
                  </a:lnTo>
                  <a:lnTo>
                    <a:pt x="164" y="388"/>
                  </a:lnTo>
                  <a:lnTo>
                    <a:pt x="790" y="461"/>
                  </a:lnTo>
                  <a:lnTo>
                    <a:pt x="7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5" name="Freeform 271">
              <a:extLst>
                <a:ext uri="{FF2B5EF4-FFF2-40B4-BE49-F238E27FC236}">
                  <a16:creationId xmlns:a16="http://schemas.microsoft.com/office/drawing/2014/main" id="{DC636370-9CFB-42C2-9E48-34D0AA7F281E}"/>
                </a:ext>
              </a:extLst>
            </p:cNvPr>
            <p:cNvSpPr>
              <a:spLocks/>
            </p:cNvSpPr>
            <p:nvPr/>
          </p:nvSpPr>
          <p:spPr bwMode="auto">
            <a:xfrm>
              <a:off x="6919089" y="5002832"/>
              <a:ext cx="5683" cy="491602"/>
            </a:xfrm>
            <a:custGeom>
              <a:avLst/>
              <a:gdLst>
                <a:gd name="T0" fmla="*/ 0 w 4"/>
                <a:gd name="T1" fmla="*/ 0 h 346"/>
                <a:gd name="T2" fmla="*/ 0 w 4"/>
                <a:gd name="T3" fmla="*/ 344 h 346"/>
                <a:gd name="T4" fmla="*/ 4 w 4"/>
                <a:gd name="T5" fmla="*/ 346 h 346"/>
                <a:gd name="T6" fmla="*/ 4 w 4"/>
                <a:gd name="T7" fmla="*/ 6 h 346"/>
                <a:gd name="T8" fmla="*/ 0 w 4"/>
                <a:gd name="T9" fmla="*/ 0 h 346"/>
              </a:gdLst>
              <a:ahLst/>
              <a:cxnLst>
                <a:cxn ang="0">
                  <a:pos x="T0" y="T1"/>
                </a:cxn>
                <a:cxn ang="0">
                  <a:pos x="T2" y="T3"/>
                </a:cxn>
                <a:cxn ang="0">
                  <a:pos x="T4" y="T5"/>
                </a:cxn>
                <a:cxn ang="0">
                  <a:pos x="T6" y="T7"/>
                </a:cxn>
                <a:cxn ang="0">
                  <a:pos x="T8" y="T9"/>
                </a:cxn>
              </a:cxnLst>
              <a:rect l="0" t="0" r="r" b="b"/>
              <a:pathLst>
                <a:path w="4" h="346">
                  <a:moveTo>
                    <a:pt x="0" y="0"/>
                  </a:moveTo>
                  <a:lnTo>
                    <a:pt x="0" y="344"/>
                  </a:lnTo>
                  <a:lnTo>
                    <a:pt x="4" y="346"/>
                  </a:lnTo>
                  <a:lnTo>
                    <a:pt x="4"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6" name="Freeform 272">
              <a:extLst>
                <a:ext uri="{FF2B5EF4-FFF2-40B4-BE49-F238E27FC236}">
                  <a16:creationId xmlns:a16="http://schemas.microsoft.com/office/drawing/2014/main" id="{BA26A11A-705F-4558-8BE2-E1A9A197F1DB}"/>
                </a:ext>
              </a:extLst>
            </p:cNvPr>
            <p:cNvSpPr>
              <a:spLocks/>
            </p:cNvSpPr>
            <p:nvPr/>
          </p:nvSpPr>
          <p:spPr bwMode="auto">
            <a:xfrm>
              <a:off x="8069950" y="4945999"/>
              <a:ext cx="0" cy="704724"/>
            </a:xfrm>
            <a:custGeom>
              <a:avLst/>
              <a:gdLst>
                <a:gd name="T0" fmla="*/ 0 h 238"/>
                <a:gd name="T1" fmla="*/ 0 h 238"/>
                <a:gd name="T2" fmla="*/ 236 h 238"/>
                <a:gd name="T3" fmla="*/ 238 h 238"/>
                <a:gd name="T4" fmla="*/ 238 h 238"/>
                <a:gd name="T5" fmla="*/ 0 h 238"/>
              </a:gdLst>
              <a:ahLst/>
              <a:cxnLst>
                <a:cxn ang="0">
                  <a:pos x="0" y="T0"/>
                </a:cxn>
                <a:cxn ang="0">
                  <a:pos x="0" y="T1"/>
                </a:cxn>
                <a:cxn ang="0">
                  <a:pos x="0" y="T2"/>
                </a:cxn>
                <a:cxn ang="0">
                  <a:pos x="0" y="T3"/>
                </a:cxn>
                <a:cxn ang="0">
                  <a:pos x="0" y="T4"/>
                </a:cxn>
                <a:cxn ang="0">
                  <a:pos x="0" y="T5"/>
                </a:cxn>
              </a:cxnLst>
              <a:rect l="0" t="0" r="r" b="b"/>
              <a:pathLst>
                <a:path h="238">
                  <a:moveTo>
                    <a:pt x="0" y="0"/>
                  </a:moveTo>
                  <a:cubicBezTo>
                    <a:pt x="0" y="0"/>
                    <a:pt x="0" y="0"/>
                    <a:pt x="0" y="0"/>
                  </a:cubicBezTo>
                  <a:cubicBezTo>
                    <a:pt x="0" y="236"/>
                    <a:pt x="0" y="236"/>
                    <a:pt x="0" y="236"/>
                  </a:cubicBezTo>
                  <a:cubicBezTo>
                    <a:pt x="0" y="237"/>
                    <a:pt x="0" y="237"/>
                    <a:pt x="0" y="238"/>
                  </a:cubicBezTo>
                  <a:cubicBezTo>
                    <a:pt x="0" y="238"/>
                    <a:pt x="0" y="238"/>
                    <a:pt x="0" y="238"/>
                  </a:cubicBezTo>
                  <a:cubicBezTo>
                    <a:pt x="0" y="0"/>
                    <a:pt x="0" y="0"/>
                    <a:pt x="0" y="0"/>
                  </a:cubicBezTo>
                </a:path>
              </a:pathLst>
            </a:custGeom>
            <a:solidFill>
              <a:srgbClr val="C7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7" name="Freeform 276">
              <a:extLst>
                <a:ext uri="{FF2B5EF4-FFF2-40B4-BE49-F238E27FC236}">
                  <a16:creationId xmlns:a16="http://schemas.microsoft.com/office/drawing/2014/main" id="{F84D877C-7FBA-419D-8F97-36C33D3065B0}"/>
                </a:ext>
              </a:extLst>
            </p:cNvPr>
            <p:cNvSpPr>
              <a:spLocks/>
            </p:cNvSpPr>
            <p:nvPr/>
          </p:nvSpPr>
          <p:spPr bwMode="auto">
            <a:xfrm>
              <a:off x="6896356" y="4945999"/>
              <a:ext cx="2841" cy="569748"/>
            </a:xfrm>
            <a:custGeom>
              <a:avLst/>
              <a:gdLst>
                <a:gd name="T0" fmla="*/ 0 w 2"/>
                <a:gd name="T1" fmla="*/ 0 h 401"/>
                <a:gd name="T2" fmla="*/ 0 w 2"/>
                <a:gd name="T3" fmla="*/ 401 h 401"/>
                <a:gd name="T4" fmla="*/ 2 w 2"/>
                <a:gd name="T5" fmla="*/ 401 h 401"/>
                <a:gd name="T6" fmla="*/ 2 w 2"/>
                <a:gd name="T7" fmla="*/ 5 h 401"/>
                <a:gd name="T8" fmla="*/ 0 w 2"/>
                <a:gd name="T9" fmla="*/ 0 h 401"/>
              </a:gdLst>
              <a:ahLst/>
              <a:cxnLst>
                <a:cxn ang="0">
                  <a:pos x="T0" y="T1"/>
                </a:cxn>
                <a:cxn ang="0">
                  <a:pos x="T2" y="T3"/>
                </a:cxn>
                <a:cxn ang="0">
                  <a:pos x="T4" y="T5"/>
                </a:cxn>
                <a:cxn ang="0">
                  <a:pos x="T6" y="T7"/>
                </a:cxn>
                <a:cxn ang="0">
                  <a:pos x="T8" y="T9"/>
                </a:cxn>
              </a:cxnLst>
              <a:rect l="0" t="0" r="r" b="b"/>
              <a:pathLst>
                <a:path w="2" h="401">
                  <a:moveTo>
                    <a:pt x="0" y="0"/>
                  </a:moveTo>
                  <a:lnTo>
                    <a:pt x="0" y="401"/>
                  </a:lnTo>
                  <a:lnTo>
                    <a:pt x="2" y="401"/>
                  </a:lnTo>
                  <a:lnTo>
                    <a:pt x="2"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8" name="Freeform 280">
              <a:extLst>
                <a:ext uri="{FF2B5EF4-FFF2-40B4-BE49-F238E27FC236}">
                  <a16:creationId xmlns:a16="http://schemas.microsoft.com/office/drawing/2014/main" id="{D5B97AA1-65F5-422B-8B03-D3C019B05863}"/>
                </a:ext>
              </a:extLst>
            </p:cNvPr>
            <p:cNvSpPr>
              <a:spLocks/>
            </p:cNvSpPr>
            <p:nvPr/>
          </p:nvSpPr>
          <p:spPr bwMode="auto">
            <a:xfrm>
              <a:off x="6924772" y="5494434"/>
              <a:ext cx="156290" cy="26995"/>
            </a:xfrm>
            <a:custGeom>
              <a:avLst/>
              <a:gdLst>
                <a:gd name="T0" fmla="*/ 0 w 110"/>
                <a:gd name="T1" fmla="*/ 0 h 19"/>
                <a:gd name="T2" fmla="*/ 0 w 110"/>
                <a:gd name="T3" fmla="*/ 17 h 19"/>
                <a:gd name="T4" fmla="*/ 21 w 110"/>
                <a:gd name="T5" fmla="*/ 19 h 19"/>
                <a:gd name="T6" fmla="*/ 88 w 110"/>
                <a:gd name="T7" fmla="*/ 10 h 19"/>
                <a:gd name="T8" fmla="*/ 110 w 110"/>
                <a:gd name="T9" fmla="*/ 13 h 19"/>
                <a:gd name="T10" fmla="*/ 0 w 110"/>
                <a:gd name="T11" fmla="*/ 0 h 19"/>
              </a:gdLst>
              <a:ahLst/>
              <a:cxnLst>
                <a:cxn ang="0">
                  <a:pos x="T0" y="T1"/>
                </a:cxn>
                <a:cxn ang="0">
                  <a:pos x="T2" y="T3"/>
                </a:cxn>
                <a:cxn ang="0">
                  <a:pos x="T4" y="T5"/>
                </a:cxn>
                <a:cxn ang="0">
                  <a:pos x="T6" y="T7"/>
                </a:cxn>
                <a:cxn ang="0">
                  <a:pos x="T8" y="T9"/>
                </a:cxn>
                <a:cxn ang="0">
                  <a:pos x="T10" y="T11"/>
                </a:cxn>
              </a:cxnLst>
              <a:rect l="0" t="0" r="r" b="b"/>
              <a:pathLst>
                <a:path w="110" h="19">
                  <a:moveTo>
                    <a:pt x="0" y="0"/>
                  </a:moveTo>
                  <a:lnTo>
                    <a:pt x="0" y="17"/>
                  </a:lnTo>
                  <a:lnTo>
                    <a:pt x="21" y="19"/>
                  </a:lnTo>
                  <a:lnTo>
                    <a:pt x="88" y="10"/>
                  </a:lnTo>
                  <a:lnTo>
                    <a:pt x="110"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9" name="Freeform 286">
              <a:extLst>
                <a:ext uri="{FF2B5EF4-FFF2-40B4-BE49-F238E27FC236}">
                  <a16:creationId xmlns:a16="http://schemas.microsoft.com/office/drawing/2014/main" id="{9DBE55CD-E4D8-4D50-AB5A-A314D85BB1C0}"/>
                </a:ext>
              </a:extLst>
            </p:cNvPr>
            <p:cNvSpPr>
              <a:spLocks/>
            </p:cNvSpPr>
            <p:nvPr/>
          </p:nvSpPr>
          <p:spPr bwMode="auto">
            <a:xfrm>
              <a:off x="6924772" y="5532797"/>
              <a:ext cx="207440" cy="289847"/>
            </a:xfrm>
            <a:custGeom>
              <a:avLst/>
              <a:gdLst>
                <a:gd name="T0" fmla="*/ 88 w 146"/>
                <a:gd name="T1" fmla="*/ 0 h 204"/>
                <a:gd name="T2" fmla="*/ 0 w 146"/>
                <a:gd name="T3" fmla="*/ 11 h 204"/>
                <a:gd name="T4" fmla="*/ 0 w 146"/>
                <a:gd name="T5" fmla="*/ 204 h 204"/>
                <a:gd name="T6" fmla="*/ 129 w 146"/>
                <a:gd name="T7" fmla="*/ 204 h 204"/>
                <a:gd name="T8" fmla="*/ 146 w 146"/>
                <a:gd name="T9" fmla="*/ 6 h 204"/>
                <a:gd name="T10" fmla="*/ 108 w 146"/>
                <a:gd name="T11" fmla="*/ 2 h 204"/>
                <a:gd name="T12" fmla="*/ 88 w 146"/>
                <a:gd name="T13" fmla="*/ 0 h 204"/>
              </a:gdLst>
              <a:ahLst/>
              <a:cxnLst>
                <a:cxn ang="0">
                  <a:pos x="T0" y="T1"/>
                </a:cxn>
                <a:cxn ang="0">
                  <a:pos x="T2" y="T3"/>
                </a:cxn>
                <a:cxn ang="0">
                  <a:pos x="T4" y="T5"/>
                </a:cxn>
                <a:cxn ang="0">
                  <a:pos x="T6" y="T7"/>
                </a:cxn>
                <a:cxn ang="0">
                  <a:pos x="T8" y="T9"/>
                </a:cxn>
                <a:cxn ang="0">
                  <a:pos x="T10" y="T11"/>
                </a:cxn>
                <a:cxn ang="0">
                  <a:pos x="T12" y="T13"/>
                </a:cxn>
              </a:cxnLst>
              <a:rect l="0" t="0" r="r" b="b"/>
              <a:pathLst>
                <a:path w="146" h="204">
                  <a:moveTo>
                    <a:pt x="88" y="0"/>
                  </a:moveTo>
                  <a:lnTo>
                    <a:pt x="0" y="11"/>
                  </a:lnTo>
                  <a:lnTo>
                    <a:pt x="0" y="204"/>
                  </a:lnTo>
                  <a:lnTo>
                    <a:pt x="129" y="204"/>
                  </a:lnTo>
                  <a:lnTo>
                    <a:pt x="146" y="6"/>
                  </a:lnTo>
                  <a:lnTo>
                    <a:pt x="108" y="2"/>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0" name="Freeform 289">
              <a:extLst>
                <a:ext uri="{FF2B5EF4-FFF2-40B4-BE49-F238E27FC236}">
                  <a16:creationId xmlns:a16="http://schemas.microsoft.com/office/drawing/2014/main" id="{F822A4CB-9C5C-4036-9878-4331323BD0FE}"/>
                </a:ext>
              </a:extLst>
            </p:cNvPr>
            <p:cNvSpPr>
              <a:spLocks/>
            </p:cNvSpPr>
            <p:nvPr/>
          </p:nvSpPr>
          <p:spPr bwMode="auto">
            <a:xfrm>
              <a:off x="7078221" y="5535638"/>
              <a:ext cx="53991" cy="5683"/>
            </a:xfrm>
            <a:custGeom>
              <a:avLst/>
              <a:gdLst>
                <a:gd name="T0" fmla="*/ 0 w 38"/>
                <a:gd name="T1" fmla="*/ 0 h 4"/>
                <a:gd name="T2" fmla="*/ 38 w 38"/>
                <a:gd name="T3" fmla="*/ 4 h 4"/>
                <a:gd name="T4" fmla="*/ 38 w 38"/>
                <a:gd name="T5" fmla="*/ 0 h 4"/>
                <a:gd name="T6" fmla="*/ 0 w 38"/>
                <a:gd name="T7" fmla="*/ 0 h 4"/>
              </a:gdLst>
              <a:ahLst/>
              <a:cxnLst>
                <a:cxn ang="0">
                  <a:pos x="T0" y="T1"/>
                </a:cxn>
                <a:cxn ang="0">
                  <a:pos x="T2" y="T3"/>
                </a:cxn>
                <a:cxn ang="0">
                  <a:pos x="T4" y="T5"/>
                </a:cxn>
                <a:cxn ang="0">
                  <a:pos x="T6" y="T7"/>
                </a:cxn>
              </a:cxnLst>
              <a:rect l="0" t="0" r="r" b="b"/>
              <a:pathLst>
                <a:path w="38" h="4">
                  <a:moveTo>
                    <a:pt x="0" y="0"/>
                  </a:moveTo>
                  <a:lnTo>
                    <a:pt x="38" y="4"/>
                  </a:lnTo>
                  <a:lnTo>
                    <a:pt x="38" y="0"/>
                  </a:lnTo>
                  <a:lnTo>
                    <a:pt x="0" y="0"/>
                  </a:lnTo>
                  <a:close/>
                </a:path>
              </a:pathLst>
            </a:custGeom>
            <a:solidFill>
              <a:srgbClr val="B5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1" name="Freeform 290">
              <a:extLst>
                <a:ext uri="{FF2B5EF4-FFF2-40B4-BE49-F238E27FC236}">
                  <a16:creationId xmlns:a16="http://schemas.microsoft.com/office/drawing/2014/main" id="{1B0BC4B3-5F00-4D6B-9F5E-0483080668E0}"/>
                </a:ext>
              </a:extLst>
            </p:cNvPr>
            <p:cNvSpPr>
              <a:spLocks/>
            </p:cNvSpPr>
            <p:nvPr/>
          </p:nvSpPr>
          <p:spPr bwMode="auto">
            <a:xfrm>
              <a:off x="7078221" y="5535638"/>
              <a:ext cx="53991" cy="5683"/>
            </a:xfrm>
            <a:custGeom>
              <a:avLst/>
              <a:gdLst>
                <a:gd name="T0" fmla="*/ 0 w 38"/>
                <a:gd name="T1" fmla="*/ 0 h 4"/>
                <a:gd name="T2" fmla="*/ 38 w 38"/>
                <a:gd name="T3" fmla="*/ 4 h 4"/>
                <a:gd name="T4" fmla="*/ 38 w 38"/>
                <a:gd name="T5" fmla="*/ 0 h 4"/>
                <a:gd name="T6" fmla="*/ 0 w 38"/>
                <a:gd name="T7" fmla="*/ 0 h 4"/>
              </a:gdLst>
              <a:ahLst/>
              <a:cxnLst>
                <a:cxn ang="0">
                  <a:pos x="T0" y="T1"/>
                </a:cxn>
                <a:cxn ang="0">
                  <a:pos x="T2" y="T3"/>
                </a:cxn>
                <a:cxn ang="0">
                  <a:pos x="T4" y="T5"/>
                </a:cxn>
                <a:cxn ang="0">
                  <a:pos x="T6" y="T7"/>
                </a:cxn>
              </a:cxnLst>
              <a:rect l="0" t="0" r="r" b="b"/>
              <a:pathLst>
                <a:path w="38" h="4">
                  <a:moveTo>
                    <a:pt x="0" y="0"/>
                  </a:moveTo>
                  <a:lnTo>
                    <a:pt x="38" y="4"/>
                  </a:lnTo>
                  <a:lnTo>
                    <a:pt x="3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2" name="Freeform 297">
              <a:extLst>
                <a:ext uri="{FF2B5EF4-FFF2-40B4-BE49-F238E27FC236}">
                  <a16:creationId xmlns:a16="http://schemas.microsoft.com/office/drawing/2014/main" id="{D02FCF22-F087-40DD-9168-FB7DBCFF79D7}"/>
                </a:ext>
              </a:extLst>
            </p:cNvPr>
            <p:cNvSpPr>
              <a:spLocks/>
            </p:cNvSpPr>
            <p:nvPr/>
          </p:nvSpPr>
          <p:spPr bwMode="auto">
            <a:xfrm>
              <a:off x="7081062" y="5512905"/>
              <a:ext cx="76725" cy="8525"/>
            </a:xfrm>
            <a:custGeom>
              <a:avLst/>
              <a:gdLst>
                <a:gd name="T0" fmla="*/ 0 w 54"/>
                <a:gd name="T1" fmla="*/ 0 h 6"/>
                <a:gd name="T2" fmla="*/ 46 w 54"/>
                <a:gd name="T3" fmla="*/ 4 h 6"/>
                <a:gd name="T4" fmla="*/ 46 w 54"/>
                <a:gd name="T5" fmla="*/ 0 h 6"/>
                <a:gd name="T6" fmla="*/ 46 w 54"/>
                <a:gd name="T7" fmla="*/ 4 h 6"/>
                <a:gd name="T8" fmla="*/ 54 w 54"/>
                <a:gd name="T9" fmla="*/ 6 h 6"/>
                <a:gd name="T10" fmla="*/ 54 w 54"/>
                <a:gd name="T11" fmla="*/ 0 h 6"/>
                <a:gd name="T12" fmla="*/ 46 w 54"/>
                <a:gd name="T13" fmla="*/ 0 h 6"/>
                <a:gd name="T14" fmla="*/ 0 w 54"/>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6">
                  <a:moveTo>
                    <a:pt x="0" y="0"/>
                  </a:moveTo>
                  <a:lnTo>
                    <a:pt x="46" y="4"/>
                  </a:lnTo>
                  <a:lnTo>
                    <a:pt x="46" y="0"/>
                  </a:lnTo>
                  <a:lnTo>
                    <a:pt x="46" y="4"/>
                  </a:lnTo>
                  <a:lnTo>
                    <a:pt x="54" y="6"/>
                  </a:lnTo>
                  <a:lnTo>
                    <a:pt x="54" y="0"/>
                  </a:lnTo>
                  <a:lnTo>
                    <a:pt x="46" y="0"/>
                  </a:lnTo>
                  <a:lnTo>
                    <a:pt x="0" y="0"/>
                  </a:lnTo>
                  <a:close/>
                </a:path>
              </a:pathLst>
            </a:custGeom>
            <a:solidFill>
              <a:srgbClr val="B5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3" name="Freeform 301">
              <a:extLst>
                <a:ext uri="{FF2B5EF4-FFF2-40B4-BE49-F238E27FC236}">
                  <a16:creationId xmlns:a16="http://schemas.microsoft.com/office/drawing/2014/main" id="{191F78FB-B0B3-4180-963C-09135F8598D7}"/>
                </a:ext>
              </a:extLst>
            </p:cNvPr>
            <p:cNvSpPr>
              <a:spLocks/>
            </p:cNvSpPr>
            <p:nvPr/>
          </p:nvSpPr>
          <p:spPr bwMode="auto">
            <a:xfrm>
              <a:off x="6367813" y="4221384"/>
              <a:ext cx="870961" cy="598164"/>
            </a:xfrm>
            <a:custGeom>
              <a:avLst/>
              <a:gdLst>
                <a:gd name="T0" fmla="*/ 15 w 295"/>
                <a:gd name="T1" fmla="*/ 191 h 202"/>
                <a:gd name="T2" fmla="*/ 52 w 295"/>
                <a:gd name="T3" fmla="*/ 195 h 202"/>
                <a:gd name="T4" fmla="*/ 275 w 295"/>
                <a:gd name="T5" fmla="*/ 63 h 202"/>
                <a:gd name="T6" fmla="*/ 287 w 295"/>
                <a:gd name="T7" fmla="*/ 20 h 202"/>
                <a:gd name="T8" fmla="*/ 244 w 295"/>
                <a:gd name="T9" fmla="*/ 9 h 202"/>
                <a:gd name="T10" fmla="*/ 20 w 295"/>
                <a:gd name="T11" fmla="*/ 141 h 202"/>
                <a:gd name="T12" fmla="*/ 9 w 295"/>
                <a:gd name="T13" fmla="*/ 183 h 202"/>
                <a:gd name="T14" fmla="*/ 15 w 295"/>
                <a:gd name="T15" fmla="*/ 191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 h="202">
                  <a:moveTo>
                    <a:pt x="15" y="191"/>
                  </a:moveTo>
                  <a:cubicBezTo>
                    <a:pt x="25" y="200"/>
                    <a:pt x="40" y="202"/>
                    <a:pt x="52" y="195"/>
                  </a:cubicBezTo>
                  <a:cubicBezTo>
                    <a:pt x="275" y="63"/>
                    <a:pt x="275" y="63"/>
                    <a:pt x="275" y="63"/>
                  </a:cubicBezTo>
                  <a:cubicBezTo>
                    <a:pt x="290" y="54"/>
                    <a:pt x="295" y="35"/>
                    <a:pt x="287" y="20"/>
                  </a:cubicBezTo>
                  <a:cubicBezTo>
                    <a:pt x="278" y="5"/>
                    <a:pt x="259" y="0"/>
                    <a:pt x="244" y="9"/>
                  </a:cubicBezTo>
                  <a:cubicBezTo>
                    <a:pt x="20" y="141"/>
                    <a:pt x="20" y="141"/>
                    <a:pt x="20" y="141"/>
                  </a:cubicBezTo>
                  <a:cubicBezTo>
                    <a:pt x="5" y="149"/>
                    <a:pt x="0" y="169"/>
                    <a:pt x="9" y="183"/>
                  </a:cubicBezTo>
                  <a:cubicBezTo>
                    <a:pt x="10" y="186"/>
                    <a:pt x="13" y="189"/>
                    <a:pt x="15" y="191"/>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4" name="Freeform 302">
              <a:extLst>
                <a:ext uri="{FF2B5EF4-FFF2-40B4-BE49-F238E27FC236}">
                  <a16:creationId xmlns:a16="http://schemas.microsoft.com/office/drawing/2014/main" id="{662C3BBA-2B48-4949-A78E-178014232775}"/>
                </a:ext>
              </a:extLst>
            </p:cNvPr>
            <p:cNvSpPr>
              <a:spLocks/>
            </p:cNvSpPr>
            <p:nvPr/>
          </p:nvSpPr>
          <p:spPr bwMode="auto">
            <a:xfrm>
              <a:off x="6367813" y="4224226"/>
              <a:ext cx="870961" cy="598164"/>
            </a:xfrm>
            <a:custGeom>
              <a:avLst/>
              <a:gdLst>
                <a:gd name="T0" fmla="*/ 15 w 295"/>
                <a:gd name="T1" fmla="*/ 190 h 202"/>
                <a:gd name="T2" fmla="*/ 12 w 295"/>
                <a:gd name="T3" fmla="*/ 193 h 202"/>
                <a:gd name="T4" fmla="*/ 36 w 295"/>
                <a:gd name="T5" fmla="*/ 202 h 202"/>
                <a:gd name="T6" fmla="*/ 54 w 295"/>
                <a:gd name="T7" fmla="*/ 197 h 202"/>
                <a:gd name="T8" fmla="*/ 277 w 295"/>
                <a:gd name="T9" fmla="*/ 65 h 202"/>
                <a:gd name="T10" fmla="*/ 295 w 295"/>
                <a:gd name="T11" fmla="*/ 35 h 202"/>
                <a:gd name="T12" fmla="*/ 290 w 295"/>
                <a:gd name="T13" fmla="*/ 17 h 202"/>
                <a:gd name="T14" fmla="*/ 259 w 295"/>
                <a:gd name="T15" fmla="*/ 0 h 202"/>
                <a:gd name="T16" fmla="*/ 242 w 295"/>
                <a:gd name="T17" fmla="*/ 4 h 202"/>
                <a:gd name="T18" fmla="*/ 18 w 295"/>
                <a:gd name="T19" fmla="*/ 136 h 202"/>
                <a:gd name="T20" fmla="*/ 0 w 295"/>
                <a:gd name="T21" fmla="*/ 167 h 202"/>
                <a:gd name="T22" fmla="*/ 5 w 295"/>
                <a:gd name="T23" fmla="*/ 185 h 202"/>
                <a:gd name="T24" fmla="*/ 12 w 295"/>
                <a:gd name="T25" fmla="*/ 193 h 202"/>
                <a:gd name="T26" fmla="*/ 15 w 295"/>
                <a:gd name="T27" fmla="*/ 190 h 202"/>
                <a:gd name="T28" fmla="*/ 18 w 295"/>
                <a:gd name="T29" fmla="*/ 187 h 202"/>
                <a:gd name="T30" fmla="*/ 12 w 295"/>
                <a:gd name="T31" fmla="*/ 180 h 202"/>
                <a:gd name="T32" fmla="*/ 8 w 295"/>
                <a:gd name="T33" fmla="*/ 167 h 202"/>
                <a:gd name="T34" fmla="*/ 22 w 295"/>
                <a:gd name="T35" fmla="*/ 143 h 202"/>
                <a:gd name="T36" fmla="*/ 246 w 295"/>
                <a:gd name="T37" fmla="*/ 11 h 202"/>
                <a:gd name="T38" fmla="*/ 259 w 295"/>
                <a:gd name="T39" fmla="*/ 8 h 202"/>
                <a:gd name="T40" fmla="*/ 283 w 295"/>
                <a:gd name="T41" fmla="*/ 21 h 202"/>
                <a:gd name="T42" fmla="*/ 287 w 295"/>
                <a:gd name="T43" fmla="*/ 35 h 202"/>
                <a:gd name="T44" fmla="*/ 273 w 295"/>
                <a:gd name="T45" fmla="*/ 58 h 202"/>
                <a:gd name="T46" fmla="*/ 50 w 295"/>
                <a:gd name="T47" fmla="*/ 190 h 202"/>
                <a:gd name="T48" fmla="*/ 36 w 295"/>
                <a:gd name="T49" fmla="*/ 194 h 202"/>
                <a:gd name="T50" fmla="*/ 18 w 295"/>
                <a:gd name="T51" fmla="*/ 187 h 202"/>
                <a:gd name="T52" fmla="*/ 15 w 295"/>
                <a:gd name="T53" fmla="*/ 19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5" h="202">
                  <a:moveTo>
                    <a:pt x="15" y="190"/>
                  </a:moveTo>
                  <a:cubicBezTo>
                    <a:pt x="12" y="193"/>
                    <a:pt x="12" y="193"/>
                    <a:pt x="12" y="193"/>
                  </a:cubicBezTo>
                  <a:cubicBezTo>
                    <a:pt x="19" y="199"/>
                    <a:pt x="27" y="202"/>
                    <a:pt x="36" y="202"/>
                  </a:cubicBezTo>
                  <a:cubicBezTo>
                    <a:pt x="42" y="202"/>
                    <a:pt x="48" y="200"/>
                    <a:pt x="54" y="197"/>
                  </a:cubicBezTo>
                  <a:cubicBezTo>
                    <a:pt x="277" y="65"/>
                    <a:pt x="277" y="65"/>
                    <a:pt x="277" y="65"/>
                  </a:cubicBezTo>
                  <a:cubicBezTo>
                    <a:pt x="289" y="59"/>
                    <a:pt x="295" y="47"/>
                    <a:pt x="295" y="35"/>
                  </a:cubicBezTo>
                  <a:cubicBezTo>
                    <a:pt x="295" y="29"/>
                    <a:pt x="293" y="23"/>
                    <a:pt x="290" y="17"/>
                  </a:cubicBezTo>
                  <a:cubicBezTo>
                    <a:pt x="283" y="6"/>
                    <a:pt x="272" y="0"/>
                    <a:pt x="259" y="0"/>
                  </a:cubicBezTo>
                  <a:cubicBezTo>
                    <a:pt x="253" y="0"/>
                    <a:pt x="247" y="1"/>
                    <a:pt x="242" y="4"/>
                  </a:cubicBezTo>
                  <a:cubicBezTo>
                    <a:pt x="18" y="136"/>
                    <a:pt x="18" y="136"/>
                    <a:pt x="18" y="136"/>
                  </a:cubicBezTo>
                  <a:cubicBezTo>
                    <a:pt x="7" y="143"/>
                    <a:pt x="0" y="155"/>
                    <a:pt x="0" y="167"/>
                  </a:cubicBezTo>
                  <a:cubicBezTo>
                    <a:pt x="0" y="173"/>
                    <a:pt x="2" y="179"/>
                    <a:pt x="5" y="185"/>
                  </a:cubicBezTo>
                  <a:cubicBezTo>
                    <a:pt x="7" y="188"/>
                    <a:pt x="10" y="191"/>
                    <a:pt x="12" y="193"/>
                  </a:cubicBezTo>
                  <a:cubicBezTo>
                    <a:pt x="15" y="190"/>
                    <a:pt x="15" y="190"/>
                    <a:pt x="15" y="190"/>
                  </a:cubicBezTo>
                  <a:cubicBezTo>
                    <a:pt x="18" y="187"/>
                    <a:pt x="18" y="187"/>
                    <a:pt x="18" y="187"/>
                  </a:cubicBezTo>
                  <a:cubicBezTo>
                    <a:pt x="16" y="185"/>
                    <a:pt x="14" y="183"/>
                    <a:pt x="12" y="180"/>
                  </a:cubicBezTo>
                  <a:cubicBezTo>
                    <a:pt x="10" y="176"/>
                    <a:pt x="8" y="171"/>
                    <a:pt x="8" y="167"/>
                  </a:cubicBezTo>
                  <a:cubicBezTo>
                    <a:pt x="8" y="157"/>
                    <a:pt x="13" y="148"/>
                    <a:pt x="22" y="143"/>
                  </a:cubicBezTo>
                  <a:cubicBezTo>
                    <a:pt x="246" y="11"/>
                    <a:pt x="246" y="11"/>
                    <a:pt x="246" y="11"/>
                  </a:cubicBezTo>
                  <a:cubicBezTo>
                    <a:pt x="250" y="9"/>
                    <a:pt x="255" y="8"/>
                    <a:pt x="259" y="8"/>
                  </a:cubicBezTo>
                  <a:cubicBezTo>
                    <a:pt x="269" y="8"/>
                    <a:pt x="278" y="12"/>
                    <a:pt x="283" y="21"/>
                  </a:cubicBezTo>
                  <a:cubicBezTo>
                    <a:pt x="286" y="25"/>
                    <a:pt x="287" y="30"/>
                    <a:pt x="287" y="35"/>
                  </a:cubicBezTo>
                  <a:cubicBezTo>
                    <a:pt x="287" y="44"/>
                    <a:pt x="282" y="53"/>
                    <a:pt x="273" y="58"/>
                  </a:cubicBezTo>
                  <a:cubicBezTo>
                    <a:pt x="50" y="190"/>
                    <a:pt x="50" y="190"/>
                    <a:pt x="50" y="190"/>
                  </a:cubicBezTo>
                  <a:cubicBezTo>
                    <a:pt x="45" y="193"/>
                    <a:pt x="40" y="194"/>
                    <a:pt x="36" y="194"/>
                  </a:cubicBezTo>
                  <a:cubicBezTo>
                    <a:pt x="29" y="194"/>
                    <a:pt x="23" y="192"/>
                    <a:pt x="18" y="187"/>
                  </a:cubicBezTo>
                  <a:cubicBezTo>
                    <a:pt x="15" y="190"/>
                    <a:pt x="15" y="190"/>
                    <a:pt x="15" y="19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5" name="Freeform 304">
              <a:extLst>
                <a:ext uri="{FF2B5EF4-FFF2-40B4-BE49-F238E27FC236}">
                  <a16:creationId xmlns:a16="http://schemas.microsoft.com/office/drawing/2014/main" id="{D60F01D0-1024-42B2-BE13-6B647A91B13F}"/>
                </a:ext>
              </a:extLst>
            </p:cNvPr>
            <p:cNvSpPr>
              <a:spLocks/>
            </p:cNvSpPr>
            <p:nvPr/>
          </p:nvSpPr>
          <p:spPr bwMode="auto">
            <a:xfrm>
              <a:off x="6559623" y="2885817"/>
              <a:ext cx="885168" cy="1308571"/>
            </a:xfrm>
            <a:custGeom>
              <a:avLst/>
              <a:gdLst>
                <a:gd name="T0" fmla="*/ 92 w 300"/>
                <a:gd name="T1" fmla="*/ 413 h 442"/>
                <a:gd name="T2" fmla="*/ 90 w 300"/>
                <a:gd name="T3" fmla="*/ 416 h 442"/>
                <a:gd name="T4" fmla="*/ 141 w 300"/>
                <a:gd name="T5" fmla="*/ 442 h 442"/>
                <a:gd name="T6" fmla="*/ 142 w 300"/>
                <a:gd name="T7" fmla="*/ 442 h 442"/>
                <a:gd name="T8" fmla="*/ 252 w 300"/>
                <a:gd name="T9" fmla="*/ 402 h 442"/>
                <a:gd name="T10" fmla="*/ 300 w 300"/>
                <a:gd name="T11" fmla="*/ 303 h 442"/>
                <a:gd name="T12" fmla="*/ 296 w 300"/>
                <a:gd name="T13" fmla="*/ 273 h 442"/>
                <a:gd name="T14" fmla="*/ 292 w 300"/>
                <a:gd name="T15" fmla="*/ 274 h 442"/>
                <a:gd name="T16" fmla="*/ 296 w 300"/>
                <a:gd name="T17" fmla="*/ 273 h 442"/>
                <a:gd name="T18" fmla="*/ 263 w 300"/>
                <a:gd name="T19" fmla="*/ 96 h 442"/>
                <a:gd name="T20" fmla="*/ 263 w 300"/>
                <a:gd name="T21" fmla="*/ 96 h 442"/>
                <a:gd name="T22" fmla="*/ 213 w 300"/>
                <a:gd name="T23" fmla="*/ 23 h 442"/>
                <a:gd name="T24" fmla="*/ 125 w 300"/>
                <a:gd name="T25" fmla="*/ 0 h 442"/>
                <a:gd name="T26" fmla="*/ 0 w 300"/>
                <a:gd name="T27" fmla="*/ 121 h 442"/>
                <a:gd name="T28" fmla="*/ 0 w 300"/>
                <a:gd name="T29" fmla="*/ 122 h 442"/>
                <a:gd name="T30" fmla="*/ 1 w 300"/>
                <a:gd name="T31" fmla="*/ 131 h 442"/>
                <a:gd name="T32" fmla="*/ 5 w 300"/>
                <a:gd name="T33" fmla="*/ 129 h 442"/>
                <a:gd name="T34" fmla="*/ 1 w 300"/>
                <a:gd name="T35" fmla="*/ 129 h 442"/>
                <a:gd name="T36" fmla="*/ 1 w 300"/>
                <a:gd name="T37" fmla="*/ 272 h 442"/>
                <a:gd name="T38" fmla="*/ 90 w 300"/>
                <a:gd name="T39" fmla="*/ 416 h 442"/>
                <a:gd name="T40" fmla="*/ 92 w 300"/>
                <a:gd name="T41" fmla="*/ 413 h 442"/>
                <a:gd name="T42" fmla="*/ 93 w 300"/>
                <a:gd name="T43" fmla="*/ 409 h 442"/>
                <a:gd name="T44" fmla="*/ 9 w 300"/>
                <a:gd name="T45" fmla="*/ 272 h 442"/>
                <a:gd name="T46" fmla="*/ 9 w 300"/>
                <a:gd name="T47" fmla="*/ 128 h 442"/>
                <a:gd name="T48" fmla="*/ 9 w 300"/>
                <a:gd name="T49" fmla="*/ 127 h 442"/>
                <a:gd name="T50" fmla="*/ 8 w 300"/>
                <a:gd name="T51" fmla="*/ 122 h 442"/>
                <a:gd name="T52" fmla="*/ 8 w 300"/>
                <a:gd name="T53" fmla="*/ 121 h 442"/>
                <a:gd name="T54" fmla="*/ 125 w 300"/>
                <a:gd name="T55" fmla="*/ 8 h 442"/>
                <a:gd name="T56" fmla="*/ 208 w 300"/>
                <a:gd name="T57" fmla="*/ 30 h 442"/>
                <a:gd name="T58" fmla="*/ 255 w 300"/>
                <a:gd name="T59" fmla="*/ 98 h 442"/>
                <a:gd name="T60" fmla="*/ 259 w 300"/>
                <a:gd name="T61" fmla="*/ 97 h 442"/>
                <a:gd name="T62" fmla="*/ 255 w 300"/>
                <a:gd name="T63" fmla="*/ 98 h 442"/>
                <a:gd name="T64" fmla="*/ 288 w 300"/>
                <a:gd name="T65" fmla="*/ 275 h 442"/>
                <a:gd name="T66" fmla="*/ 288 w 300"/>
                <a:gd name="T67" fmla="*/ 275 h 442"/>
                <a:gd name="T68" fmla="*/ 292 w 300"/>
                <a:gd name="T69" fmla="*/ 303 h 442"/>
                <a:gd name="T70" fmla="*/ 247 w 300"/>
                <a:gd name="T71" fmla="*/ 396 h 442"/>
                <a:gd name="T72" fmla="*/ 142 w 300"/>
                <a:gd name="T73" fmla="*/ 434 h 442"/>
                <a:gd name="T74" fmla="*/ 142 w 300"/>
                <a:gd name="T75" fmla="*/ 438 h 442"/>
                <a:gd name="T76" fmla="*/ 144 w 300"/>
                <a:gd name="T77" fmla="*/ 435 h 442"/>
                <a:gd name="T78" fmla="*/ 93 w 300"/>
                <a:gd name="T79" fmla="*/ 409 h 442"/>
                <a:gd name="T80" fmla="*/ 92 w 300"/>
                <a:gd name="T81" fmla="*/ 41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0" h="442">
                  <a:moveTo>
                    <a:pt x="92" y="413"/>
                  </a:moveTo>
                  <a:cubicBezTo>
                    <a:pt x="90" y="416"/>
                    <a:pt x="90" y="416"/>
                    <a:pt x="90" y="416"/>
                  </a:cubicBezTo>
                  <a:cubicBezTo>
                    <a:pt x="141" y="442"/>
                    <a:pt x="141" y="442"/>
                    <a:pt x="141" y="442"/>
                  </a:cubicBezTo>
                  <a:cubicBezTo>
                    <a:pt x="142" y="442"/>
                    <a:pt x="142" y="442"/>
                    <a:pt x="142" y="442"/>
                  </a:cubicBezTo>
                  <a:cubicBezTo>
                    <a:pt x="184" y="442"/>
                    <a:pt x="223" y="427"/>
                    <a:pt x="252" y="402"/>
                  </a:cubicBezTo>
                  <a:cubicBezTo>
                    <a:pt x="281" y="377"/>
                    <a:pt x="300" y="342"/>
                    <a:pt x="300" y="303"/>
                  </a:cubicBezTo>
                  <a:cubicBezTo>
                    <a:pt x="300" y="293"/>
                    <a:pt x="298" y="283"/>
                    <a:pt x="296" y="273"/>
                  </a:cubicBezTo>
                  <a:cubicBezTo>
                    <a:pt x="292" y="274"/>
                    <a:pt x="292" y="274"/>
                    <a:pt x="292" y="274"/>
                  </a:cubicBezTo>
                  <a:cubicBezTo>
                    <a:pt x="296" y="273"/>
                    <a:pt x="296" y="273"/>
                    <a:pt x="296" y="273"/>
                  </a:cubicBezTo>
                  <a:cubicBezTo>
                    <a:pt x="263" y="96"/>
                    <a:pt x="263" y="96"/>
                    <a:pt x="263" y="96"/>
                  </a:cubicBezTo>
                  <a:cubicBezTo>
                    <a:pt x="263" y="96"/>
                    <a:pt x="263" y="96"/>
                    <a:pt x="263" y="96"/>
                  </a:cubicBezTo>
                  <a:cubicBezTo>
                    <a:pt x="254" y="63"/>
                    <a:pt x="236" y="39"/>
                    <a:pt x="213" y="23"/>
                  </a:cubicBezTo>
                  <a:cubicBezTo>
                    <a:pt x="189" y="7"/>
                    <a:pt x="159" y="0"/>
                    <a:pt x="125" y="0"/>
                  </a:cubicBezTo>
                  <a:cubicBezTo>
                    <a:pt x="57" y="0"/>
                    <a:pt x="2" y="54"/>
                    <a:pt x="0" y="121"/>
                  </a:cubicBezTo>
                  <a:cubicBezTo>
                    <a:pt x="0" y="122"/>
                    <a:pt x="0" y="122"/>
                    <a:pt x="0" y="122"/>
                  </a:cubicBezTo>
                  <a:cubicBezTo>
                    <a:pt x="0" y="125"/>
                    <a:pt x="0" y="128"/>
                    <a:pt x="1" y="131"/>
                  </a:cubicBezTo>
                  <a:cubicBezTo>
                    <a:pt x="5" y="129"/>
                    <a:pt x="5" y="129"/>
                    <a:pt x="5" y="129"/>
                  </a:cubicBezTo>
                  <a:cubicBezTo>
                    <a:pt x="1" y="129"/>
                    <a:pt x="1" y="129"/>
                    <a:pt x="1" y="129"/>
                  </a:cubicBezTo>
                  <a:cubicBezTo>
                    <a:pt x="1" y="272"/>
                    <a:pt x="1" y="272"/>
                    <a:pt x="1" y="272"/>
                  </a:cubicBezTo>
                  <a:cubicBezTo>
                    <a:pt x="1" y="333"/>
                    <a:pt x="35" y="389"/>
                    <a:pt x="90" y="416"/>
                  </a:cubicBezTo>
                  <a:cubicBezTo>
                    <a:pt x="92" y="413"/>
                    <a:pt x="92" y="413"/>
                    <a:pt x="92" y="413"/>
                  </a:cubicBezTo>
                  <a:cubicBezTo>
                    <a:pt x="93" y="409"/>
                    <a:pt x="93" y="409"/>
                    <a:pt x="93" y="409"/>
                  </a:cubicBezTo>
                  <a:cubicBezTo>
                    <a:pt x="42" y="383"/>
                    <a:pt x="9" y="330"/>
                    <a:pt x="9" y="272"/>
                  </a:cubicBezTo>
                  <a:cubicBezTo>
                    <a:pt x="9" y="128"/>
                    <a:pt x="9" y="128"/>
                    <a:pt x="9" y="128"/>
                  </a:cubicBezTo>
                  <a:cubicBezTo>
                    <a:pt x="9" y="127"/>
                    <a:pt x="9" y="127"/>
                    <a:pt x="9" y="127"/>
                  </a:cubicBezTo>
                  <a:cubicBezTo>
                    <a:pt x="8" y="125"/>
                    <a:pt x="8" y="124"/>
                    <a:pt x="8" y="122"/>
                  </a:cubicBezTo>
                  <a:cubicBezTo>
                    <a:pt x="8" y="121"/>
                    <a:pt x="8" y="121"/>
                    <a:pt x="8" y="121"/>
                  </a:cubicBezTo>
                  <a:cubicBezTo>
                    <a:pt x="10" y="58"/>
                    <a:pt x="61" y="8"/>
                    <a:pt x="125" y="8"/>
                  </a:cubicBezTo>
                  <a:cubicBezTo>
                    <a:pt x="158" y="8"/>
                    <a:pt x="186" y="15"/>
                    <a:pt x="208" y="30"/>
                  </a:cubicBezTo>
                  <a:cubicBezTo>
                    <a:pt x="230" y="44"/>
                    <a:pt x="246" y="67"/>
                    <a:pt x="255" y="98"/>
                  </a:cubicBezTo>
                  <a:cubicBezTo>
                    <a:pt x="259" y="97"/>
                    <a:pt x="259" y="97"/>
                    <a:pt x="259" y="97"/>
                  </a:cubicBezTo>
                  <a:cubicBezTo>
                    <a:pt x="255" y="98"/>
                    <a:pt x="255" y="98"/>
                    <a:pt x="255" y="98"/>
                  </a:cubicBezTo>
                  <a:cubicBezTo>
                    <a:pt x="288" y="275"/>
                    <a:pt x="288" y="275"/>
                    <a:pt x="288" y="275"/>
                  </a:cubicBezTo>
                  <a:cubicBezTo>
                    <a:pt x="288" y="275"/>
                    <a:pt x="288" y="275"/>
                    <a:pt x="288" y="275"/>
                  </a:cubicBezTo>
                  <a:cubicBezTo>
                    <a:pt x="291" y="284"/>
                    <a:pt x="292" y="294"/>
                    <a:pt x="292" y="303"/>
                  </a:cubicBezTo>
                  <a:cubicBezTo>
                    <a:pt x="292" y="339"/>
                    <a:pt x="274" y="372"/>
                    <a:pt x="247" y="396"/>
                  </a:cubicBezTo>
                  <a:cubicBezTo>
                    <a:pt x="219" y="420"/>
                    <a:pt x="182" y="434"/>
                    <a:pt x="142" y="434"/>
                  </a:cubicBezTo>
                  <a:cubicBezTo>
                    <a:pt x="142" y="438"/>
                    <a:pt x="142" y="438"/>
                    <a:pt x="142" y="438"/>
                  </a:cubicBezTo>
                  <a:cubicBezTo>
                    <a:pt x="144" y="435"/>
                    <a:pt x="144" y="435"/>
                    <a:pt x="144" y="435"/>
                  </a:cubicBezTo>
                  <a:cubicBezTo>
                    <a:pt x="93" y="409"/>
                    <a:pt x="93" y="409"/>
                    <a:pt x="93" y="409"/>
                  </a:cubicBezTo>
                  <a:cubicBezTo>
                    <a:pt x="92" y="413"/>
                    <a:pt x="92" y="413"/>
                    <a:pt x="92" y="413"/>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6" name="Freeform 303">
              <a:extLst>
                <a:ext uri="{FF2B5EF4-FFF2-40B4-BE49-F238E27FC236}">
                  <a16:creationId xmlns:a16="http://schemas.microsoft.com/office/drawing/2014/main" id="{4608C653-200E-47B3-91D5-98CCBB3F9C7C}"/>
                </a:ext>
              </a:extLst>
            </p:cNvPr>
            <p:cNvSpPr>
              <a:spLocks/>
            </p:cNvSpPr>
            <p:nvPr/>
          </p:nvSpPr>
          <p:spPr bwMode="auto">
            <a:xfrm>
              <a:off x="6568147" y="2897183"/>
              <a:ext cx="912166" cy="1285838"/>
            </a:xfrm>
            <a:custGeom>
              <a:avLst/>
              <a:gdLst>
                <a:gd name="T0" fmla="*/ 89 w 310"/>
                <a:gd name="T1" fmla="*/ 409 h 434"/>
                <a:gd name="T2" fmla="*/ 139 w 310"/>
                <a:gd name="T3" fmla="*/ 434 h 434"/>
                <a:gd name="T4" fmla="*/ 289 w 310"/>
                <a:gd name="T5" fmla="*/ 270 h 434"/>
                <a:gd name="T6" fmla="*/ 256 w 310"/>
                <a:gd name="T7" fmla="*/ 93 h 434"/>
                <a:gd name="T8" fmla="*/ 122 w 310"/>
                <a:gd name="T9" fmla="*/ 0 h 434"/>
                <a:gd name="T10" fmla="*/ 1 w 310"/>
                <a:gd name="T11" fmla="*/ 117 h 434"/>
                <a:gd name="T12" fmla="*/ 2 w 310"/>
                <a:gd name="T13" fmla="*/ 125 h 434"/>
                <a:gd name="T14" fmla="*/ 2 w 310"/>
                <a:gd name="T15" fmla="*/ 268 h 434"/>
                <a:gd name="T16" fmla="*/ 89 w 310"/>
                <a:gd name="T17" fmla="*/ 409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434">
                  <a:moveTo>
                    <a:pt x="89" y="409"/>
                  </a:moveTo>
                  <a:cubicBezTo>
                    <a:pt x="139" y="434"/>
                    <a:pt x="139" y="434"/>
                    <a:pt x="139" y="434"/>
                  </a:cubicBezTo>
                  <a:cubicBezTo>
                    <a:pt x="230" y="434"/>
                    <a:pt x="310" y="359"/>
                    <a:pt x="289" y="270"/>
                  </a:cubicBezTo>
                  <a:cubicBezTo>
                    <a:pt x="256" y="93"/>
                    <a:pt x="256" y="93"/>
                    <a:pt x="256" y="93"/>
                  </a:cubicBezTo>
                  <a:cubicBezTo>
                    <a:pt x="238" y="29"/>
                    <a:pt x="189" y="0"/>
                    <a:pt x="122" y="0"/>
                  </a:cubicBezTo>
                  <a:cubicBezTo>
                    <a:pt x="56" y="0"/>
                    <a:pt x="3" y="52"/>
                    <a:pt x="1" y="117"/>
                  </a:cubicBezTo>
                  <a:cubicBezTo>
                    <a:pt x="0" y="120"/>
                    <a:pt x="1" y="122"/>
                    <a:pt x="2" y="125"/>
                  </a:cubicBezTo>
                  <a:cubicBezTo>
                    <a:pt x="2" y="268"/>
                    <a:pt x="2" y="268"/>
                    <a:pt x="2" y="268"/>
                  </a:cubicBezTo>
                  <a:cubicBezTo>
                    <a:pt x="2" y="327"/>
                    <a:pt x="36" y="382"/>
                    <a:pt x="89" y="409"/>
                  </a:cubicBezTo>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7" name="Freeform 305">
              <a:extLst>
                <a:ext uri="{FF2B5EF4-FFF2-40B4-BE49-F238E27FC236}">
                  <a16:creationId xmlns:a16="http://schemas.microsoft.com/office/drawing/2014/main" id="{7458EE6E-FDBA-4D5C-B24D-570B0F9E83F4}"/>
                </a:ext>
              </a:extLst>
            </p:cNvPr>
            <p:cNvSpPr>
              <a:spLocks/>
            </p:cNvSpPr>
            <p:nvPr/>
          </p:nvSpPr>
          <p:spPr bwMode="auto">
            <a:xfrm>
              <a:off x="7042700" y="3312062"/>
              <a:ext cx="292688" cy="683412"/>
            </a:xfrm>
            <a:custGeom>
              <a:avLst/>
              <a:gdLst>
                <a:gd name="T0" fmla="*/ 69 w 99"/>
                <a:gd name="T1" fmla="*/ 231 h 231"/>
                <a:gd name="T2" fmla="*/ 47 w 99"/>
                <a:gd name="T3" fmla="*/ 211 h 231"/>
                <a:gd name="T4" fmla="*/ 40 w 99"/>
                <a:gd name="T5" fmla="*/ 216 h 231"/>
                <a:gd name="T6" fmla="*/ 37 w 99"/>
                <a:gd name="T7" fmla="*/ 217 h 231"/>
                <a:gd name="T8" fmla="*/ 34 w 99"/>
                <a:gd name="T9" fmla="*/ 216 h 231"/>
                <a:gd name="T10" fmla="*/ 29 w 99"/>
                <a:gd name="T11" fmla="*/ 217 h 231"/>
                <a:gd name="T12" fmla="*/ 7 w 99"/>
                <a:gd name="T13" fmla="*/ 191 h 231"/>
                <a:gd name="T14" fmla="*/ 12 w 99"/>
                <a:gd name="T15" fmla="*/ 155 h 231"/>
                <a:gd name="T16" fmla="*/ 44 w 99"/>
                <a:gd name="T17" fmla="*/ 79 h 231"/>
                <a:gd name="T18" fmla="*/ 59 w 99"/>
                <a:gd name="T19" fmla="*/ 4 h 231"/>
                <a:gd name="T20" fmla="*/ 59 w 99"/>
                <a:gd name="T21" fmla="*/ 13 h 231"/>
                <a:gd name="T22" fmla="*/ 59 w 99"/>
                <a:gd name="T23" fmla="*/ 0 h 231"/>
                <a:gd name="T24" fmla="*/ 86 w 99"/>
                <a:gd name="T25" fmla="*/ 115 h 231"/>
                <a:gd name="T26" fmla="*/ 69 w 99"/>
                <a:gd name="T2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231">
                  <a:moveTo>
                    <a:pt x="69" y="231"/>
                  </a:moveTo>
                  <a:cubicBezTo>
                    <a:pt x="61" y="228"/>
                    <a:pt x="57" y="211"/>
                    <a:pt x="47" y="211"/>
                  </a:cubicBezTo>
                  <a:cubicBezTo>
                    <a:pt x="40" y="216"/>
                    <a:pt x="40" y="216"/>
                    <a:pt x="40" y="216"/>
                  </a:cubicBezTo>
                  <a:cubicBezTo>
                    <a:pt x="40" y="216"/>
                    <a:pt x="39" y="216"/>
                    <a:pt x="37" y="217"/>
                  </a:cubicBezTo>
                  <a:cubicBezTo>
                    <a:pt x="35" y="217"/>
                    <a:pt x="34" y="217"/>
                    <a:pt x="34" y="216"/>
                  </a:cubicBezTo>
                  <a:cubicBezTo>
                    <a:pt x="34" y="216"/>
                    <a:pt x="32" y="217"/>
                    <a:pt x="29" y="217"/>
                  </a:cubicBezTo>
                  <a:cubicBezTo>
                    <a:pt x="20" y="219"/>
                    <a:pt x="0" y="221"/>
                    <a:pt x="7" y="191"/>
                  </a:cubicBezTo>
                  <a:cubicBezTo>
                    <a:pt x="12" y="155"/>
                    <a:pt x="12" y="155"/>
                    <a:pt x="12" y="155"/>
                  </a:cubicBezTo>
                  <a:cubicBezTo>
                    <a:pt x="31" y="136"/>
                    <a:pt x="44" y="109"/>
                    <a:pt x="44" y="79"/>
                  </a:cubicBezTo>
                  <a:cubicBezTo>
                    <a:pt x="59" y="4"/>
                    <a:pt x="59" y="4"/>
                    <a:pt x="59" y="4"/>
                  </a:cubicBezTo>
                  <a:cubicBezTo>
                    <a:pt x="59" y="13"/>
                    <a:pt x="59" y="13"/>
                    <a:pt x="59" y="13"/>
                  </a:cubicBezTo>
                  <a:cubicBezTo>
                    <a:pt x="59" y="0"/>
                    <a:pt x="59" y="0"/>
                    <a:pt x="59" y="0"/>
                  </a:cubicBezTo>
                  <a:cubicBezTo>
                    <a:pt x="86" y="115"/>
                    <a:pt x="86" y="115"/>
                    <a:pt x="86" y="115"/>
                  </a:cubicBezTo>
                  <a:cubicBezTo>
                    <a:pt x="99" y="178"/>
                    <a:pt x="82" y="204"/>
                    <a:pt x="69" y="231"/>
                  </a:cubicBezTo>
                </a:path>
              </a:pathLst>
            </a:custGeom>
            <a:solidFill>
              <a:schemeClr val="tx1">
                <a:lumMod val="75000"/>
                <a:alpha val="51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8" name="Freeform 306">
              <a:extLst>
                <a:ext uri="{FF2B5EF4-FFF2-40B4-BE49-F238E27FC236}">
                  <a16:creationId xmlns:a16="http://schemas.microsoft.com/office/drawing/2014/main" id="{AF7DD015-0E7F-4EB5-BA77-39F875FAB19F}"/>
                </a:ext>
              </a:extLst>
            </p:cNvPr>
            <p:cNvSpPr>
              <a:spLocks/>
            </p:cNvSpPr>
            <p:nvPr/>
          </p:nvSpPr>
          <p:spPr bwMode="auto">
            <a:xfrm>
              <a:off x="6592301" y="3924433"/>
              <a:ext cx="1140916" cy="1247476"/>
            </a:xfrm>
            <a:custGeom>
              <a:avLst/>
              <a:gdLst>
                <a:gd name="T0" fmla="*/ 269 w 387"/>
                <a:gd name="T1" fmla="*/ 77 h 421"/>
                <a:gd name="T2" fmla="*/ 387 w 387"/>
                <a:gd name="T3" fmla="*/ 421 h 421"/>
                <a:gd name="T4" fmla="*/ 141 w 387"/>
                <a:gd name="T5" fmla="*/ 421 h 421"/>
                <a:gd name="T6" fmla="*/ 25 w 387"/>
                <a:gd name="T7" fmla="*/ 158 h 421"/>
                <a:gd name="T8" fmla="*/ 0 w 387"/>
                <a:gd name="T9" fmla="*/ 106 h 421"/>
                <a:gd name="T10" fmla="*/ 0 w 387"/>
                <a:gd name="T11" fmla="*/ 76 h 421"/>
                <a:gd name="T12" fmla="*/ 76 w 387"/>
                <a:gd name="T13" fmla="*/ 0 h 421"/>
                <a:gd name="T14" fmla="*/ 200 w 387"/>
                <a:gd name="T15" fmla="*/ 0 h 421"/>
                <a:gd name="T16" fmla="*/ 269 w 387"/>
                <a:gd name="T17" fmla="*/ 77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421">
                  <a:moveTo>
                    <a:pt x="269" y="77"/>
                  </a:moveTo>
                  <a:cubicBezTo>
                    <a:pt x="387" y="421"/>
                    <a:pt x="387" y="421"/>
                    <a:pt x="387" y="421"/>
                  </a:cubicBezTo>
                  <a:cubicBezTo>
                    <a:pt x="141" y="421"/>
                    <a:pt x="141" y="421"/>
                    <a:pt x="141" y="421"/>
                  </a:cubicBezTo>
                  <a:cubicBezTo>
                    <a:pt x="25" y="158"/>
                    <a:pt x="25" y="158"/>
                    <a:pt x="25" y="158"/>
                  </a:cubicBezTo>
                  <a:cubicBezTo>
                    <a:pt x="0" y="106"/>
                    <a:pt x="0" y="106"/>
                    <a:pt x="0" y="106"/>
                  </a:cubicBezTo>
                  <a:cubicBezTo>
                    <a:pt x="0" y="76"/>
                    <a:pt x="0" y="76"/>
                    <a:pt x="0" y="76"/>
                  </a:cubicBezTo>
                  <a:cubicBezTo>
                    <a:pt x="0" y="34"/>
                    <a:pt x="34" y="0"/>
                    <a:pt x="76" y="0"/>
                  </a:cubicBezTo>
                  <a:cubicBezTo>
                    <a:pt x="200" y="0"/>
                    <a:pt x="200" y="0"/>
                    <a:pt x="200" y="0"/>
                  </a:cubicBezTo>
                  <a:cubicBezTo>
                    <a:pt x="252" y="0"/>
                    <a:pt x="269" y="35"/>
                    <a:pt x="269" y="77"/>
                  </a:cubicBezTo>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9" name="Freeform 307">
              <a:extLst>
                <a:ext uri="{FF2B5EF4-FFF2-40B4-BE49-F238E27FC236}">
                  <a16:creationId xmlns:a16="http://schemas.microsoft.com/office/drawing/2014/main" id="{0745B83E-B71B-4FBD-8B11-0660E73BB46C}"/>
                </a:ext>
              </a:extLst>
            </p:cNvPr>
            <p:cNvSpPr>
              <a:spLocks/>
            </p:cNvSpPr>
            <p:nvPr/>
          </p:nvSpPr>
          <p:spPr bwMode="auto">
            <a:xfrm>
              <a:off x="6579515" y="3913067"/>
              <a:ext cx="1172173" cy="1270210"/>
            </a:xfrm>
            <a:custGeom>
              <a:avLst/>
              <a:gdLst>
                <a:gd name="T0" fmla="*/ 273 w 397"/>
                <a:gd name="T1" fmla="*/ 81 h 429"/>
                <a:gd name="T2" fmla="*/ 270 w 397"/>
                <a:gd name="T3" fmla="*/ 83 h 429"/>
                <a:gd name="T4" fmla="*/ 386 w 397"/>
                <a:gd name="T5" fmla="*/ 421 h 429"/>
                <a:gd name="T6" fmla="*/ 148 w 397"/>
                <a:gd name="T7" fmla="*/ 421 h 429"/>
                <a:gd name="T8" fmla="*/ 33 w 397"/>
                <a:gd name="T9" fmla="*/ 160 h 429"/>
                <a:gd name="T10" fmla="*/ 8 w 397"/>
                <a:gd name="T11" fmla="*/ 109 h 429"/>
                <a:gd name="T12" fmla="*/ 8 w 397"/>
                <a:gd name="T13" fmla="*/ 80 h 429"/>
                <a:gd name="T14" fmla="*/ 29 w 397"/>
                <a:gd name="T15" fmla="*/ 29 h 429"/>
                <a:gd name="T16" fmla="*/ 80 w 397"/>
                <a:gd name="T17" fmla="*/ 8 h 429"/>
                <a:gd name="T18" fmla="*/ 204 w 397"/>
                <a:gd name="T19" fmla="*/ 8 h 429"/>
                <a:gd name="T20" fmla="*/ 235 w 397"/>
                <a:gd name="T21" fmla="*/ 14 h 429"/>
                <a:gd name="T22" fmla="*/ 261 w 397"/>
                <a:gd name="T23" fmla="*/ 40 h 429"/>
                <a:gd name="T24" fmla="*/ 269 w 397"/>
                <a:gd name="T25" fmla="*/ 81 h 429"/>
                <a:gd name="T26" fmla="*/ 269 w 397"/>
                <a:gd name="T27" fmla="*/ 82 h 429"/>
                <a:gd name="T28" fmla="*/ 270 w 397"/>
                <a:gd name="T29" fmla="*/ 83 h 429"/>
                <a:gd name="T30" fmla="*/ 273 w 397"/>
                <a:gd name="T31" fmla="*/ 81 h 429"/>
                <a:gd name="T32" fmla="*/ 277 w 397"/>
                <a:gd name="T33" fmla="*/ 81 h 429"/>
                <a:gd name="T34" fmla="*/ 261 w 397"/>
                <a:gd name="T35" fmla="*/ 24 h 429"/>
                <a:gd name="T36" fmla="*/ 238 w 397"/>
                <a:gd name="T37" fmla="*/ 6 h 429"/>
                <a:gd name="T38" fmla="*/ 204 w 397"/>
                <a:gd name="T39" fmla="*/ 0 h 429"/>
                <a:gd name="T40" fmla="*/ 80 w 397"/>
                <a:gd name="T41" fmla="*/ 0 h 429"/>
                <a:gd name="T42" fmla="*/ 0 w 397"/>
                <a:gd name="T43" fmla="*/ 80 h 429"/>
                <a:gd name="T44" fmla="*/ 0 w 397"/>
                <a:gd name="T45" fmla="*/ 111 h 429"/>
                <a:gd name="T46" fmla="*/ 26 w 397"/>
                <a:gd name="T47" fmla="*/ 163 h 429"/>
                <a:gd name="T48" fmla="*/ 142 w 397"/>
                <a:gd name="T49" fmla="*/ 429 h 429"/>
                <a:gd name="T50" fmla="*/ 397 w 397"/>
                <a:gd name="T51" fmla="*/ 429 h 429"/>
                <a:gd name="T52" fmla="*/ 277 w 397"/>
                <a:gd name="T53" fmla="*/ 80 h 429"/>
                <a:gd name="T54" fmla="*/ 273 w 397"/>
                <a:gd name="T55" fmla="*/ 81 h 429"/>
                <a:gd name="T56" fmla="*/ 277 w 397"/>
                <a:gd name="T57" fmla="*/ 81 h 429"/>
                <a:gd name="T58" fmla="*/ 273 w 397"/>
                <a:gd name="T59" fmla="*/ 81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7" h="429">
                  <a:moveTo>
                    <a:pt x="273" y="81"/>
                  </a:moveTo>
                  <a:cubicBezTo>
                    <a:pt x="270" y="83"/>
                    <a:pt x="270" y="83"/>
                    <a:pt x="270" y="83"/>
                  </a:cubicBezTo>
                  <a:cubicBezTo>
                    <a:pt x="386" y="421"/>
                    <a:pt x="386" y="421"/>
                    <a:pt x="386" y="421"/>
                  </a:cubicBezTo>
                  <a:cubicBezTo>
                    <a:pt x="148" y="421"/>
                    <a:pt x="148" y="421"/>
                    <a:pt x="148" y="421"/>
                  </a:cubicBezTo>
                  <a:cubicBezTo>
                    <a:pt x="33" y="160"/>
                    <a:pt x="33" y="160"/>
                    <a:pt x="33" y="160"/>
                  </a:cubicBezTo>
                  <a:cubicBezTo>
                    <a:pt x="8" y="109"/>
                    <a:pt x="8" y="109"/>
                    <a:pt x="8" y="109"/>
                  </a:cubicBezTo>
                  <a:cubicBezTo>
                    <a:pt x="8" y="80"/>
                    <a:pt x="8" y="80"/>
                    <a:pt x="8" y="80"/>
                  </a:cubicBezTo>
                  <a:cubicBezTo>
                    <a:pt x="8" y="60"/>
                    <a:pt x="16" y="42"/>
                    <a:pt x="29" y="29"/>
                  </a:cubicBezTo>
                  <a:cubicBezTo>
                    <a:pt x="42" y="16"/>
                    <a:pt x="60" y="8"/>
                    <a:pt x="80" y="8"/>
                  </a:cubicBezTo>
                  <a:cubicBezTo>
                    <a:pt x="204" y="8"/>
                    <a:pt x="204" y="8"/>
                    <a:pt x="204" y="8"/>
                  </a:cubicBezTo>
                  <a:cubicBezTo>
                    <a:pt x="217" y="8"/>
                    <a:pt x="227" y="10"/>
                    <a:pt x="235" y="14"/>
                  </a:cubicBezTo>
                  <a:cubicBezTo>
                    <a:pt x="248" y="19"/>
                    <a:pt x="256" y="28"/>
                    <a:pt x="261" y="40"/>
                  </a:cubicBezTo>
                  <a:cubicBezTo>
                    <a:pt x="267" y="51"/>
                    <a:pt x="269" y="66"/>
                    <a:pt x="269" y="81"/>
                  </a:cubicBezTo>
                  <a:cubicBezTo>
                    <a:pt x="269" y="82"/>
                    <a:pt x="269" y="82"/>
                    <a:pt x="269" y="82"/>
                  </a:cubicBezTo>
                  <a:cubicBezTo>
                    <a:pt x="270" y="83"/>
                    <a:pt x="270" y="83"/>
                    <a:pt x="270" y="83"/>
                  </a:cubicBezTo>
                  <a:cubicBezTo>
                    <a:pt x="273" y="81"/>
                    <a:pt x="273" y="81"/>
                    <a:pt x="273" y="81"/>
                  </a:cubicBezTo>
                  <a:cubicBezTo>
                    <a:pt x="277" y="81"/>
                    <a:pt x="277" y="81"/>
                    <a:pt x="277" y="81"/>
                  </a:cubicBezTo>
                  <a:cubicBezTo>
                    <a:pt x="277" y="59"/>
                    <a:pt x="273" y="39"/>
                    <a:pt x="261" y="24"/>
                  </a:cubicBezTo>
                  <a:cubicBezTo>
                    <a:pt x="255" y="17"/>
                    <a:pt x="248" y="11"/>
                    <a:pt x="238" y="6"/>
                  </a:cubicBezTo>
                  <a:cubicBezTo>
                    <a:pt x="229" y="2"/>
                    <a:pt x="218" y="0"/>
                    <a:pt x="204" y="0"/>
                  </a:cubicBezTo>
                  <a:cubicBezTo>
                    <a:pt x="80" y="0"/>
                    <a:pt x="80" y="0"/>
                    <a:pt x="80" y="0"/>
                  </a:cubicBezTo>
                  <a:cubicBezTo>
                    <a:pt x="36" y="0"/>
                    <a:pt x="0" y="36"/>
                    <a:pt x="0" y="80"/>
                  </a:cubicBezTo>
                  <a:cubicBezTo>
                    <a:pt x="0" y="111"/>
                    <a:pt x="0" y="111"/>
                    <a:pt x="0" y="111"/>
                  </a:cubicBezTo>
                  <a:cubicBezTo>
                    <a:pt x="26" y="163"/>
                    <a:pt x="26" y="163"/>
                    <a:pt x="26" y="163"/>
                  </a:cubicBezTo>
                  <a:cubicBezTo>
                    <a:pt x="142" y="429"/>
                    <a:pt x="142" y="429"/>
                    <a:pt x="142" y="429"/>
                  </a:cubicBezTo>
                  <a:cubicBezTo>
                    <a:pt x="397" y="429"/>
                    <a:pt x="397" y="429"/>
                    <a:pt x="397" y="429"/>
                  </a:cubicBezTo>
                  <a:cubicBezTo>
                    <a:pt x="277" y="80"/>
                    <a:pt x="277" y="80"/>
                    <a:pt x="277" y="80"/>
                  </a:cubicBezTo>
                  <a:cubicBezTo>
                    <a:pt x="273" y="81"/>
                    <a:pt x="273" y="81"/>
                    <a:pt x="273" y="81"/>
                  </a:cubicBezTo>
                  <a:cubicBezTo>
                    <a:pt x="277" y="81"/>
                    <a:pt x="277" y="81"/>
                    <a:pt x="277" y="81"/>
                  </a:cubicBezTo>
                  <a:cubicBezTo>
                    <a:pt x="273" y="81"/>
                    <a:pt x="273" y="81"/>
                    <a:pt x="273" y="81"/>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0" name="Freeform 308">
              <a:extLst>
                <a:ext uri="{FF2B5EF4-FFF2-40B4-BE49-F238E27FC236}">
                  <a16:creationId xmlns:a16="http://schemas.microsoft.com/office/drawing/2014/main" id="{40AB7E46-A01A-4373-96C8-8A98697A2BB5}"/>
                </a:ext>
              </a:extLst>
            </p:cNvPr>
            <p:cNvSpPr>
              <a:spLocks/>
            </p:cNvSpPr>
            <p:nvPr/>
          </p:nvSpPr>
          <p:spPr bwMode="auto">
            <a:xfrm>
              <a:off x="6830999" y="3735465"/>
              <a:ext cx="260010" cy="453240"/>
            </a:xfrm>
            <a:custGeom>
              <a:avLst/>
              <a:gdLst>
                <a:gd name="T0" fmla="*/ 88 w 88"/>
                <a:gd name="T1" fmla="*/ 0 h 153"/>
                <a:gd name="T2" fmla="*/ 88 w 88"/>
                <a:gd name="T3" fmla="*/ 48 h 153"/>
                <a:gd name="T4" fmla="*/ 88 w 88"/>
                <a:gd name="T5" fmla="*/ 64 h 153"/>
                <a:gd name="T6" fmla="*/ 31 w 88"/>
                <a:gd name="T7" fmla="*/ 146 h 153"/>
                <a:gd name="T8" fmla="*/ 13 w 88"/>
                <a:gd name="T9" fmla="*/ 142 h 153"/>
                <a:gd name="T10" fmla="*/ 0 w 88"/>
                <a:gd name="T11" fmla="*/ 67 h 153"/>
                <a:gd name="T12" fmla="*/ 0 w 88"/>
                <a:gd name="T13" fmla="*/ 17 h 153"/>
                <a:gd name="T14" fmla="*/ 88 w 88"/>
                <a:gd name="T15" fmla="*/ 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53">
                  <a:moveTo>
                    <a:pt x="88" y="0"/>
                  </a:moveTo>
                  <a:cubicBezTo>
                    <a:pt x="88" y="48"/>
                    <a:pt x="88" y="48"/>
                    <a:pt x="88" y="48"/>
                  </a:cubicBezTo>
                  <a:cubicBezTo>
                    <a:pt x="88" y="49"/>
                    <a:pt x="88" y="62"/>
                    <a:pt x="88" y="64"/>
                  </a:cubicBezTo>
                  <a:cubicBezTo>
                    <a:pt x="31" y="146"/>
                    <a:pt x="31" y="146"/>
                    <a:pt x="31" y="146"/>
                  </a:cubicBezTo>
                  <a:cubicBezTo>
                    <a:pt x="26" y="153"/>
                    <a:pt x="15" y="151"/>
                    <a:pt x="13" y="142"/>
                  </a:cubicBezTo>
                  <a:cubicBezTo>
                    <a:pt x="0" y="67"/>
                    <a:pt x="0" y="67"/>
                    <a:pt x="0" y="67"/>
                  </a:cubicBezTo>
                  <a:cubicBezTo>
                    <a:pt x="0" y="17"/>
                    <a:pt x="0" y="17"/>
                    <a:pt x="0" y="17"/>
                  </a:cubicBezTo>
                  <a:cubicBezTo>
                    <a:pt x="88" y="0"/>
                    <a:pt x="88" y="0"/>
                    <a:pt x="88"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1" name="Freeform 309">
              <a:extLst>
                <a:ext uri="{FF2B5EF4-FFF2-40B4-BE49-F238E27FC236}">
                  <a16:creationId xmlns:a16="http://schemas.microsoft.com/office/drawing/2014/main" id="{1DCF06E2-A224-48ED-816B-FAC1A0B4749A}"/>
                </a:ext>
              </a:extLst>
            </p:cNvPr>
            <p:cNvSpPr>
              <a:spLocks/>
            </p:cNvSpPr>
            <p:nvPr/>
          </p:nvSpPr>
          <p:spPr bwMode="auto">
            <a:xfrm>
              <a:off x="6819632" y="3721256"/>
              <a:ext cx="282742" cy="473132"/>
            </a:xfrm>
            <a:custGeom>
              <a:avLst/>
              <a:gdLst>
                <a:gd name="T0" fmla="*/ 92 w 96"/>
                <a:gd name="T1" fmla="*/ 5 h 160"/>
                <a:gd name="T2" fmla="*/ 88 w 96"/>
                <a:gd name="T3" fmla="*/ 5 h 160"/>
                <a:gd name="T4" fmla="*/ 88 w 96"/>
                <a:gd name="T5" fmla="*/ 53 h 160"/>
                <a:gd name="T6" fmla="*/ 88 w 96"/>
                <a:gd name="T7" fmla="*/ 61 h 160"/>
                <a:gd name="T8" fmla="*/ 88 w 96"/>
                <a:gd name="T9" fmla="*/ 66 h 160"/>
                <a:gd name="T10" fmla="*/ 88 w 96"/>
                <a:gd name="T11" fmla="*/ 69 h 160"/>
                <a:gd name="T12" fmla="*/ 92 w 96"/>
                <a:gd name="T13" fmla="*/ 69 h 160"/>
                <a:gd name="T14" fmla="*/ 89 w 96"/>
                <a:gd name="T15" fmla="*/ 67 h 160"/>
                <a:gd name="T16" fmla="*/ 32 w 96"/>
                <a:gd name="T17" fmla="*/ 149 h 160"/>
                <a:gd name="T18" fmla="*/ 27 w 96"/>
                <a:gd name="T19" fmla="*/ 151 h 160"/>
                <a:gd name="T20" fmla="*/ 23 w 96"/>
                <a:gd name="T21" fmla="*/ 150 h 160"/>
                <a:gd name="T22" fmla="*/ 21 w 96"/>
                <a:gd name="T23" fmla="*/ 147 h 160"/>
                <a:gd name="T24" fmla="*/ 8 w 96"/>
                <a:gd name="T25" fmla="*/ 72 h 160"/>
                <a:gd name="T26" fmla="*/ 8 w 96"/>
                <a:gd name="T27" fmla="*/ 26 h 160"/>
                <a:gd name="T28" fmla="*/ 93 w 96"/>
                <a:gd name="T29" fmla="*/ 9 h 160"/>
                <a:gd name="T30" fmla="*/ 92 w 96"/>
                <a:gd name="T31" fmla="*/ 5 h 160"/>
                <a:gd name="T32" fmla="*/ 88 w 96"/>
                <a:gd name="T33" fmla="*/ 5 h 160"/>
                <a:gd name="T34" fmla="*/ 92 w 96"/>
                <a:gd name="T35" fmla="*/ 5 h 160"/>
                <a:gd name="T36" fmla="*/ 92 w 96"/>
                <a:gd name="T37" fmla="*/ 1 h 160"/>
                <a:gd name="T38" fmla="*/ 0 w 96"/>
                <a:gd name="T39" fmla="*/ 19 h 160"/>
                <a:gd name="T40" fmla="*/ 0 w 96"/>
                <a:gd name="T41" fmla="*/ 73 h 160"/>
                <a:gd name="T42" fmla="*/ 13 w 96"/>
                <a:gd name="T43" fmla="*/ 148 h 160"/>
                <a:gd name="T44" fmla="*/ 18 w 96"/>
                <a:gd name="T45" fmla="*/ 157 h 160"/>
                <a:gd name="T46" fmla="*/ 27 w 96"/>
                <a:gd name="T47" fmla="*/ 159 h 160"/>
                <a:gd name="T48" fmla="*/ 38 w 96"/>
                <a:gd name="T49" fmla="*/ 154 h 160"/>
                <a:gd name="T50" fmla="*/ 96 w 96"/>
                <a:gd name="T51" fmla="*/ 70 h 160"/>
                <a:gd name="T52" fmla="*/ 96 w 96"/>
                <a:gd name="T53" fmla="*/ 69 h 160"/>
                <a:gd name="T54" fmla="*/ 96 w 96"/>
                <a:gd name="T55" fmla="*/ 66 h 160"/>
                <a:gd name="T56" fmla="*/ 96 w 96"/>
                <a:gd name="T57" fmla="*/ 53 h 160"/>
                <a:gd name="T58" fmla="*/ 96 w 96"/>
                <a:gd name="T59" fmla="*/ 0 h 160"/>
                <a:gd name="T60" fmla="*/ 92 w 96"/>
                <a:gd name="T61" fmla="*/ 1 h 160"/>
                <a:gd name="T62" fmla="*/ 92 w 96"/>
                <a:gd name="T63"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60">
                  <a:moveTo>
                    <a:pt x="92" y="5"/>
                  </a:moveTo>
                  <a:cubicBezTo>
                    <a:pt x="88" y="5"/>
                    <a:pt x="88" y="5"/>
                    <a:pt x="88" y="5"/>
                  </a:cubicBezTo>
                  <a:cubicBezTo>
                    <a:pt x="88" y="53"/>
                    <a:pt x="88" y="53"/>
                    <a:pt x="88" y="53"/>
                  </a:cubicBezTo>
                  <a:cubicBezTo>
                    <a:pt x="88" y="53"/>
                    <a:pt x="88" y="57"/>
                    <a:pt x="88" y="61"/>
                  </a:cubicBezTo>
                  <a:cubicBezTo>
                    <a:pt x="88" y="63"/>
                    <a:pt x="88" y="64"/>
                    <a:pt x="88" y="66"/>
                  </a:cubicBezTo>
                  <a:cubicBezTo>
                    <a:pt x="88" y="67"/>
                    <a:pt x="88" y="69"/>
                    <a:pt x="88" y="69"/>
                  </a:cubicBezTo>
                  <a:cubicBezTo>
                    <a:pt x="92" y="69"/>
                    <a:pt x="92" y="69"/>
                    <a:pt x="92" y="69"/>
                  </a:cubicBezTo>
                  <a:cubicBezTo>
                    <a:pt x="89" y="67"/>
                    <a:pt x="89" y="67"/>
                    <a:pt x="89" y="67"/>
                  </a:cubicBezTo>
                  <a:cubicBezTo>
                    <a:pt x="32" y="149"/>
                    <a:pt x="32" y="149"/>
                    <a:pt x="32" y="149"/>
                  </a:cubicBezTo>
                  <a:cubicBezTo>
                    <a:pt x="30" y="151"/>
                    <a:pt x="29" y="151"/>
                    <a:pt x="27" y="151"/>
                  </a:cubicBezTo>
                  <a:cubicBezTo>
                    <a:pt x="26" y="151"/>
                    <a:pt x="24" y="151"/>
                    <a:pt x="23" y="150"/>
                  </a:cubicBezTo>
                  <a:cubicBezTo>
                    <a:pt x="22" y="149"/>
                    <a:pt x="21" y="148"/>
                    <a:pt x="21" y="147"/>
                  </a:cubicBezTo>
                  <a:cubicBezTo>
                    <a:pt x="8" y="72"/>
                    <a:pt x="8" y="72"/>
                    <a:pt x="8" y="72"/>
                  </a:cubicBezTo>
                  <a:cubicBezTo>
                    <a:pt x="8" y="26"/>
                    <a:pt x="8" y="26"/>
                    <a:pt x="8" y="26"/>
                  </a:cubicBezTo>
                  <a:cubicBezTo>
                    <a:pt x="93" y="9"/>
                    <a:pt x="93" y="9"/>
                    <a:pt x="93" y="9"/>
                  </a:cubicBezTo>
                  <a:cubicBezTo>
                    <a:pt x="92" y="5"/>
                    <a:pt x="92" y="5"/>
                    <a:pt x="92" y="5"/>
                  </a:cubicBezTo>
                  <a:cubicBezTo>
                    <a:pt x="88" y="5"/>
                    <a:pt x="88" y="5"/>
                    <a:pt x="88" y="5"/>
                  </a:cubicBezTo>
                  <a:cubicBezTo>
                    <a:pt x="92" y="5"/>
                    <a:pt x="92" y="5"/>
                    <a:pt x="92" y="5"/>
                  </a:cubicBezTo>
                  <a:cubicBezTo>
                    <a:pt x="92" y="1"/>
                    <a:pt x="92" y="1"/>
                    <a:pt x="92" y="1"/>
                  </a:cubicBezTo>
                  <a:cubicBezTo>
                    <a:pt x="0" y="19"/>
                    <a:pt x="0" y="19"/>
                    <a:pt x="0" y="19"/>
                  </a:cubicBezTo>
                  <a:cubicBezTo>
                    <a:pt x="0" y="73"/>
                    <a:pt x="0" y="73"/>
                    <a:pt x="0" y="73"/>
                  </a:cubicBezTo>
                  <a:cubicBezTo>
                    <a:pt x="13" y="148"/>
                    <a:pt x="13" y="148"/>
                    <a:pt x="13" y="148"/>
                  </a:cubicBezTo>
                  <a:cubicBezTo>
                    <a:pt x="14" y="152"/>
                    <a:pt x="16" y="155"/>
                    <a:pt x="18" y="157"/>
                  </a:cubicBezTo>
                  <a:cubicBezTo>
                    <a:pt x="21" y="158"/>
                    <a:pt x="24" y="159"/>
                    <a:pt x="27" y="159"/>
                  </a:cubicBezTo>
                  <a:cubicBezTo>
                    <a:pt x="31" y="160"/>
                    <a:pt x="35" y="158"/>
                    <a:pt x="38" y="154"/>
                  </a:cubicBezTo>
                  <a:cubicBezTo>
                    <a:pt x="96" y="70"/>
                    <a:pt x="96" y="70"/>
                    <a:pt x="96" y="70"/>
                  </a:cubicBezTo>
                  <a:cubicBezTo>
                    <a:pt x="96" y="69"/>
                    <a:pt x="96" y="69"/>
                    <a:pt x="96" y="69"/>
                  </a:cubicBezTo>
                  <a:cubicBezTo>
                    <a:pt x="96" y="69"/>
                    <a:pt x="96" y="68"/>
                    <a:pt x="96" y="66"/>
                  </a:cubicBezTo>
                  <a:cubicBezTo>
                    <a:pt x="96" y="62"/>
                    <a:pt x="96" y="54"/>
                    <a:pt x="96" y="53"/>
                  </a:cubicBezTo>
                  <a:cubicBezTo>
                    <a:pt x="96" y="0"/>
                    <a:pt x="96" y="0"/>
                    <a:pt x="96" y="0"/>
                  </a:cubicBezTo>
                  <a:cubicBezTo>
                    <a:pt x="92" y="1"/>
                    <a:pt x="92" y="1"/>
                    <a:pt x="92" y="1"/>
                  </a:cubicBezTo>
                  <a:cubicBezTo>
                    <a:pt x="92" y="5"/>
                    <a:pt x="92" y="5"/>
                    <a:pt x="92" y="5"/>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2" name="Freeform 310">
              <a:extLst>
                <a:ext uri="{FF2B5EF4-FFF2-40B4-BE49-F238E27FC236}">
                  <a16:creationId xmlns:a16="http://schemas.microsoft.com/office/drawing/2014/main" id="{F7B57245-6C71-4577-9DB2-AC2A5DE9EB7F}"/>
                </a:ext>
              </a:extLst>
            </p:cNvPr>
            <p:cNvSpPr>
              <a:spLocks/>
            </p:cNvSpPr>
            <p:nvPr/>
          </p:nvSpPr>
          <p:spPr bwMode="auto">
            <a:xfrm>
              <a:off x="6828157" y="3746831"/>
              <a:ext cx="262852" cy="187548"/>
            </a:xfrm>
            <a:custGeom>
              <a:avLst/>
              <a:gdLst>
                <a:gd name="T0" fmla="*/ 89 w 89"/>
                <a:gd name="T1" fmla="*/ 0 h 63"/>
                <a:gd name="T2" fmla="*/ 89 w 89"/>
                <a:gd name="T3" fmla="*/ 44 h 63"/>
                <a:gd name="T4" fmla="*/ 89 w 89"/>
                <a:gd name="T5" fmla="*/ 48 h 63"/>
                <a:gd name="T6" fmla="*/ 45 w 89"/>
                <a:gd name="T7" fmla="*/ 63 h 63"/>
                <a:gd name="T8" fmla="*/ 29 w 89"/>
                <a:gd name="T9" fmla="*/ 63 h 63"/>
                <a:gd name="T10" fmla="*/ 1 w 89"/>
                <a:gd name="T11" fmla="*/ 56 h 63"/>
                <a:gd name="T12" fmla="*/ 0 w 89"/>
                <a:gd name="T13" fmla="*/ 55 h 63"/>
                <a:gd name="T14" fmla="*/ 0 w 89"/>
                <a:gd name="T15" fmla="*/ 18 h 63"/>
                <a:gd name="T16" fmla="*/ 1 w 89"/>
                <a:gd name="T17" fmla="*/ 18 h 63"/>
                <a:gd name="T18" fmla="*/ 89 w 89"/>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63">
                  <a:moveTo>
                    <a:pt x="89" y="0"/>
                  </a:moveTo>
                  <a:cubicBezTo>
                    <a:pt x="89" y="44"/>
                    <a:pt x="89" y="44"/>
                    <a:pt x="89" y="44"/>
                  </a:cubicBezTo>
                  <a:cubicBezTo>
                    <a:pt x="89" y="45"/>
                    <a:pt x="89" y="47"/>
                    <a:pt x="89" y="48"/>
                  </a:cubicBezTo>
                  <a:cubicBezTo>
                    <a:pt x="76" y="57"/>
                    <a:pt x="61" y="63"/>
                    <a:pt x="45" y="63"/>
                  </a:cubicBezTo>
                  <a:cubicBezTo>
                    <a:pt x="29" y="63"/>
                    <a:pt x="29" y="63"/>
                    <a:pt x="29" y="63"/>
                  </a:cubicBezTo>
                  <a:cubicBezTo>
                    <a:pt x="19" y="63"/>
                    <a:pt x="10" y="60"/>
                    <a:pt x="1" y="56"/>
                  </a:cubicBezTo>
                  <a:cubicBezTo>
                    <a:pt x="0" y="55"/>
                    <a:pt x="0" y="55"/>
                    <a:pt x="0" y="55"/>
                  </a:cubicBezTo>
                  <a:cubicBezTo>
                    <a:pt x="0" y="18"/>
                    <a:pt x="0" y="18"/>
                    <a:pt x="0" y="18"/>
                  </a:cubicBezTo>
                  <a:cubicBezTo>
                    <a:pt x="1" y="18"/>
                    <a:pt x="1" y="18"/>
                    <a:pt x="1" y="18"/>
                  </a:cubicBezTo>
                  <a:cubicBezTo>
                    <a:pt x="89" y="0"/>
                    <a:pt x="89" y="0"/>
                    <a:pt x="89"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3" name="Freeform 311">
              <a:extLst>
                <a:ext uri="{FF2B5EF4-FFF2-40B4-BE49-F238E27FC236}">
                  <a16:creationId xmlns:a16="http://schemas.microsoft.com/office/drawing/2014/main" id="{D950AA20-F2A7-4C3C-B594-6E11B94F7D39}"/>
                </a:ext>
              </a:extLst>
            </p:cNvPr>
            <p:cNvSpPr>
              <a:spLocks/>
            </p:cNvSpPr>
            <p:nvPr/>
          </p:nvSpPr>
          <p:spPr bwMode="auto">
            <a:xfrm>
              <a:off x="6669026" y="4215700"/>
              <a:ext cx="1049984" cy="944843"/>
            </a:xfrm>
            <a:custGeom>
              <a:avLst/>
              <a:gdLst>
                <a:gd name="T0" fmla="*/ 208 w 356"/>
                <a:gd name="T1" fmla="*/ 0 h 319"/>
                <a:gd name="T2" fmla="*/ 187 w 356"/>
                <a:gd name="T3" fmla="*/ 14 h 319"/>
                <a:gd name="T4" fmla="*/ 196 w 356"/>
                <a:gd name="T5" fmla="*/ 38 h 319"/>
                <a:gd name="T6" fmla="*/ 0 w 356"/>
                <a:gd name="T7" fmla="*/ 38 h 319"/>
                <a:gd name="T8" fmla="*/ 20 w 356"/>
                <a:gd name="T9" fmla="*/ 97 h 319"/>
                <a:gd name="T10" fmla="*/ 40 w 356"/>
                <a:gd name="T11" fmla="*/ 143 h 319"/>
                <a:gd name="T12" fmla="*/ 141 w 356"/>
                <a:gd name="T13" fmla="*/ 147 h 319"/>
                <a:gd name="T14" fmla="*/ 182 w 356"/>
                <a:gd name="T15" fmla="*/ 188 h 319"/>
                <a:gd name="T16" fmla="*/ 86 w 356"/>
                <a:gd name="T17" fmla="*/ 247 h 319"/>
                <a:gd name="T18" fmla="*/ 118 w 356"/>
                <a:gd name="T19" fmla="*/ 319 h 319"/>
                <a:gd name="T20" fmla="*/ 356 w 356"/>
                <a:gd name="T21" fmla="*/ 319 h 319"/>
                <a:gd name="T22" fmla="*/ 272 w 356"/>
                <a:gd name="T23" fmla="*/ 75 h 319"/>
                <a:gd name="T24" fmla="*/ 245 w 356"/>
                <a:gd name="T25" fmla="*/ 49 h 319"/>
                <a:gd name="T26" fmla="*/ 208 w 356"/>
                <a:gd name="T27"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319">
                  <a:moveTo>
                    <a:pt x="208" y="0"/>
                  </a:moveTo>
                  <a:cubicBezTo>
                    <a:pt x="187" y="14"/>
                    <a:pt x="187" y="14"/>
                    <a:pt x="187" y="14"/>
                  </a:cubicBezTo>
                  <a:cubicBezTo>
                    <a:pt x="196" y="38"/>
                    <a:pt x="196" y="38"/>
                    <a:pt x="196" y="38"/>
                  </a:cubicBezTo>
                  <a:cubicBezTo>
                    <a:pt x="0" y="38"/>
                    <a:pt x="0" y="38"/>
                    <a:pt x="0" y="38"/>
                  </a:cubicBezTo>
                  <a:cubicBezTo>
                    <a:pt x="20" y="97"/>
                    <a:pt x="20" y="97"/>
                    <a:pt x="20" y="97"/>
                  </a:cubicBezTo>
                  <a:cubicBezTo>
                    <a:pt x="40" y="143"/>
                    <a:pt x="40" y="143"/>
                    <a:pt x="40" y="143"/>
                  </a:cubicBezTo>
                  <a:cubicBezTo>
                    <a:pt x="141" y="147"/>
                    <a:pt x="141" y="147"/>
                    <a:pt x="141" y="147"/>
                  </a:cubicBezTo>
                  <a:cubicBezTo>
                    <a:pt x="164" y="147"/>
                    <a:pt x="182" y="165"/>
                    <a:pt x="182" y="188"/>
                  </a:cubicBezTo>
                  <a:cubicBezTo>
                    <a:pt x="182" y="213"/>
                    <a:pt x="103" y="241"/>
                    <a:pt x="86" y="247"/>
                  </a:cubicBezTo>
                  <a:cubicBezTo>
                    <a:pt x="118" y="319"/>
                    <a:pt x="118" y="319"/>
                    <a:pt x="118" y="319"/>
                  </a:cubicBezTo>
                  <a:cubicBezTo>
                    <a:pt x="356" y="319"/>
                    <a:pt x="356" y="319"/>
                    <a:pt x="356" y="319"/>
                  </a:cubicBezTo>
                  <a:cubicBezTo>
                    <a:pt x="272" y="75"/>
                    <a:pt x="272" y="75"/>
                    <a:pt x="272" y="75"/>
                  </a:cubicBezTo>
                  <a:cubicBezTo>
                    <a:pt x="265" y="67"/>
                    <a:pt x="246" y="51"/>
                    <a:pt x="245" y="49"/>
                  </a:cubicBezTo>
                  <a:cubicBezTo>
                    <a:pt x="238" y="30"/>
                    <a:pt x="208" y="0"/>
                    <a:pt x="208" y="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4" name="Freeform 313">
              <a:extLst>
                <a:ext uri="{FF2B5EF4-FFF2-40B4-BE49-F238E27FC236}">
                  <a16:creationId xmlns:a16="http://schemas.microsoft.com/office/drawing/2014/main" id="{20798E27-C048-4F98-AF15-15DB1293615C}"/>
                </a:ext>
              </a:extLst>
            </p:cNvPr>
            <p:cNvSpPr>
              <a:spLocks/>
            </p:cNvSpPr>
            <p:nvPr/>
          </p:nvSpPr>
          <p:spPr bwMode="auto">
            <a:xfrm>
              <a:off x="6512736" y="4205755"/>
              <a:ext cx="740246" cy="332471"/>
            </a:xfrm>
            <a:custGeom>
              <a:avLst/>
              <a:gdLst>
                <a:gd name="T0" fmla="*/ 240 w 251"/>
                <a:gd name="T1" fmla="*/ 16 h 112"/>
                <a:gd name="T2" fmla="*/ 251 w 251"/>
                <a:gd name="T3" fmla="*/ 51 h 112"/>
                <a:gd name="T4" fmla="*/ 189 w 251"/>
                <a:gd name="T5" fmla="*/ 112 h 112"/>
                <a:gd name="T6" fmla="*/ 62 w 251"/>
                <a:gd name="T7" fmla="*/ 112 h 112"/>
                <a:gd name="T8" fmla="*/ 0 w 251"/>
                <a:gd name="T9" fmla="*/ 51 h 112"/>
                <a:gd name="T10" fmla="*/ 27 w 251"/>
                <a:gd name="T11" fmla="*/ 0 h 112"/>
              </a:gdLst>
              <a:ahLst/>
              <a:cxnLst>
                <a:cxn ang="0">
                  <a:pos x="T0" y="T1"/>
                </a:cxn>
                <a:cxn ang="0">
                  <a:pos x="T2" y="T3"/>
                </a:cxn>
                <a:cxn ang="0">
                  <a:pos x="T4" y="T5"/>
                </a:cxn>
                <a:cxn ang="0">
                  <a:pos x="T6" y="T7"/>
                </a:cxn>
                <a:cxn ang="0">
                  <a:pos x="T8" y="T9"/>
                </a:cxn>
                <a:cxn ang="0">
                  <a:pos x="T10" y="T11"/>
                </a:cxn>
              </a:cxnLst>
              <a:rect l="0" t="0" r="r" b="b"/>
              <a:pathLst>
                <a:path w="251" h="112">
                  <a:moveTo>
                    <a:pt x="240" y="16"/>
                  </a:moveTo>
                  <a:cubicBezTo>
                    <a:pt x="247" y="26"/>
                    <a:pt x="251" y="38"/>
                    <a:pt x="251" y="51"/>
                  </a:cubicBezTo>
                  <a:cubicBezTo>
                    <a:pt x="251" y="84"/>
                    <a:pt x="223" y="112"/>
                    <a:pt x="189" y="112"/>
                  </a:cubicBezTo>
                  <a:cubicBezTo>
                    <a:pt x="62" y="112"/>
                    <a:pt x="62" y="112"/>
                    <a:pt x="62" y="112"/>
                  </a:cubicBezTo>
                  <a:cubicBezTo>
                    <a:pt x="28" y="112"/>
                    <a:pt x="0" y="84"/>
                    <a:pt x="0" y="51"/>
                  </a:cubicBezTo>
                  <a:cubicBezTo>
                    <a:pt x="0" y="30"/>
                    <a:pt x="11" y="11"/>
                    <a:pt x="27" y="0"/>
                  </a:cubicBezTo>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5" name="Freeform 314">
              <a:extLst>
                <a:ext uri="{FF2B5EF4-FFF2-40B4-BE49-F238E27FC236}">
                  <a16:creationId xmlns:a16="http://schemas.microsoft.com/office/drawing/2014/main" id="{9075EA91-EB69-4E0D-A2B2-879D39E00737}"/>
                </a:ext>
              </a:extLst>
            </p:cNvPr>
            <p:cNvSpPr>
              <a:spLocks/>
            </p:cNvSpPr>
            <p:nvPr/>
          </p:nvSpPr>
          <p:spPr bwMode="auto">
            <a:xfrm>
              <a:off x="6512736" y="4205755"/>
              <a:ext cx="740246" cy="332471"/>
            </a:xfrm>
            <a:custGeom>
              <a:avLst/>
              <a:gdLst>
                <a:gd name="T0" fmla="*/ 240 w 251"/>
                <a:gd name="T1" fmla="*/ 16 h 112"/>
                <a:gd name="T2" fmla="*/ 251 w 251"/>
                <a:gd name="T3" fmla="*/ 51 h 112"/>
                <a:gd name="T4" fmla="*/ 189 w 251"/>
                <a:gd name="T5" fmla="*/ 112 h 112"/>
                <a:gd name="T6" fmla="*/ 62 w 251"/>
                <a:gd name="T7" fmla="*/ 112 h 112"/>
                <a:gd name="T8" fmla="*/ 0 w 251"/>
                <a:gd name="T9" fmla="*/ 51 h 112"/>
                <a:gd name="T10" fmla="*/ 27 w 251"/>
                <a:gd name="T11" fmla="*/ 0 h 112"/>
              </a:gdLst>
              <a:ahLst/>
              <a:cxnLst>
                <a:cxn ang="0">
                  <a:pos x="T0" y="T1"/>
                </a:cxn>
                <a:cxn ang="0">
                  <a:pos x="T2" y="T3"/>
                </a:cxn>
                <a:cxn ang="0">
                  <a:pos x="T4" y="T5"/>
                </a:cxn>
                <a:cxn ang="0">
                  <a:pos x="T6" y="T7"/>
                </a:cxn>
                <a:cxn ang="0">
                  <a:pos x="T8" y="T9"/>
                </a:cxn>
                <a:cxn ang="0">
                  <a:pos x="T10" y="T11"/>
                </a:cxn>
              </a:cxnLst>
              <a:rect l="0" t="0" r="r" b="b"/>
              <a:pathLst>
                <a:path w="251" h="112">
                  <a:moveTo>
                    <a:pt x="240" y="16"/>
                  </a:moveTo>
                  <a:cubicBezTo>
                    <a:pt x="247" y="26"/>
                    <a:pt x="251" y="38"/>
                    <a:pt x="251" y="51"/>
                  </a:cubicBezTo>
                  <a:cubicBezTo>
                    <a:pt x="251" y="84"/>
                    <a:pt x="223" y="112"/>
                    <a:pt x="189" y="112"/>
                  </a:cubicBezTo>
                  <a:cubicBezTo>
                    <a:pt x="62" y="112"/>
                    <a:pt x="62" y="112"/>
                    <a:pt x="62" y="112"/>
                  </a:cubicBezTo>
                  <a:cubicBezTo>
                    <a:pt x="28" y="112"/>
                    <a:pt x="0" y="84"/>
                    <a:pt x="0" y="51"/>
                  </a:cubicBezTo>
                  <a:cubicBezTo>
                    <a:pt x="0" y="30"/>
                    <a:pt x="11" y="11"/>
                    <a:pt x="27"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6" name="Freeform 315">
              <a:extLst>
                <a:ext uri="{FF2B5EF4-FFF2-40B4-BE49-F238E27FC236}">
                  <a16:creationId xmlns:a16="http://schemas.microsoft.com/office/drawing/2014/main" id="{2AFCD4DA-F037-497A-B254-3E8A5C3892FF}"/>
                </a:ext>
              </a:extLst>
            </p:cNvPr>
            <p:cNvSpPr>
              <a:spLocks/>
            </p:cNvSpPr>
            <p:nvPr/>
          </p:nvSpPr>
          <p:spPr bwMode="auto">
            <a:xfrm>
              <a:off x="6819632" y="3721256"/>
              <a:ext cx="282742" cy="224489"/>
            </a:xfrm>
            <a:custGeom>
              <a:avLst/>
              <a:gdLst>
                <a:gd name="T0" fmla="*/ 8 w 96"/>
                <a:gd name="T1" fmla="*/ 72 h 76"/>
                <a:gd name="T2" fmla="*/ 8 w 96"/>
                <a:gd name="T3" fmla="*/ 26 h 76"/>
                <a:gd name="T4" fmla="*/ 88 w 96"/>
                <a:gd name="T5" fmla="*/ 10 h 76"/>
                <a:gd name="T6" fmla="*/ 88 w 96"/>
                <a:gd name="T7" fmla="*/ 53 h 76"/>
                <a:gd name="T8" fmla="*/ 88 w 96"/>
                <a:gd name="T9" fmla="*/ 65 h 76"/>
                <a:gd name="T10" fmla="*/ 88 w 96"/>
                <a:gd name="T11" fmla="*/ 68 h 76"/>
                <a:gd name="T12" fmla="*/ 88 w 96"/>
                <a:gd name="T13" fmla="*/ 69 h 76"/>
                <a:gd name="T14" fmla="*/ 92 w 96"/>
                <a:gd name="T15" fmla="*/ 73 h 76"/>
                <a:gd name="T16" fmla="*/ 96 w 96"/>
                <a:gd name="T17" fmla="*/ 69 h 76"/>
                <a:gd name="T18" fmla="*/ 96 w 96"/>
                <a:gd name="T19" fmla="*/ 68 h 76"/>
                <a:gd name="T20" fmla="*/ 96 w 96"/>
                <a:gd name="T21" fmla="*/ 65 h 76"/>
                <a:gd name="T22" fmla="*/ 96 w 96"/>
                <a:gd name="T23" fmla="*/ 53 h 76"/>
                <a:gd name="T24" fmla="*/ 96 w 96"/>
                <a:gd name="T25" fmla="*/ 0 h 76"/>
                <a:gd name="T26" fmla="*/ 0 w 96"/>
                <a:gd name="T27" fmla="*/ 19 h 76"/>
                <a:gd name="T28" fmla="*/ 0 w 96"/>
                <a:gd name="T29" fmla="*/ 72 h 76"/>
                <a:gd name="T30" fmla="*/ 4 w 96"/>
                <a:gd name="T31" fmla="*/ 76 h 76"/>
                <a:gd name="T32" fmla="*/ 8 w 96"/>
                <a:gd name="T33" fmla="*/ 72 h 76"/>
                <a:gd name="T34" fmla="*/ 8 w 96"/>
                <a:gd name="T35" fmla="*/ 7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76">
                  <a:moveTo>
                    <a:pt x="8" y="72"/>
                  </a:moveTo>
                  <a:cubicBezTo>
                    <a:pt x="8" y="26"/>
                    <a:pt x="8" y="26"/>
                    <a:pt x="8" y="26"/>
                  </a:cubicBezTo>
                  <a:cubicBezTo>
                    <a:pt x="88" y="10"/>
                    <a:pt x="88" y="10"/>
                    <a:pt x="88" y="10"/>
                  </a:cubicBezTo>
                  <a:cubicBezTo>
                    <a:pt x="88" y="53"/>
                    <a:pt x="88" y="53"/>
                    <a:pt x="88" y="53"/>
                  </a:cubicBezTo>
                  <a:cubicBezTo>
                    <a:pt x="88" y="54"/>
                    <a:pt x="88" y="61"/>
                    <a:pt x="88" y="65"/>
                  </a:cubicBezTo>
                  <a:cubicBezTo>
                    <a:pt x="88" y="66"/>
                    <a:pt x="88" y="67"/>
                    <a:pt x="88" y="68"/>
                  </a:cubicBezTo>
                  <a:cubicBezTo>
                    <a:pt x="88" y="68"/>
                    <a:pt x="88" y="69"/>
                    <a:pt x="88" y="69"/>
                  </a:cubicBezTo>
                  <a:cubicBezTo>
                    <a:pt x="88" y="71"/>
                    <a:pt x="90" y="73"/>
                    <a:pt x="92" y="73"/>
                  </a:cubicBezTo>
                  <a:cubicBezTo>
                    <a:pt x="94" y="73"/>
                    <a:pt x="96" y="71"/>
                    <a:pt x="96" y="69"/>
                  </a:cubicBezTo>
                  <a:cubicBezTo>
                    <a:pt x="96" y="69"/>
                    <a:pt x="96" y="68"/>
                    <a:pt x="96" y="68"/>
                  </a:cubicBezTo>
                  <a:cubicBezTo>
                    <a:pt x="96" y="67"/>
                    <a:pt x="96" y="66"/>
                    <a:pt x="96" y="65"/>
                  </a:cubicBezTo>
                  <a:cubicBezTo>
                    <a:pt x="96" y="61"/>
                    <a:pt x="96" y="54"/>
                    <a:pt x="96" y="53"/>
                  </a:cubicBezTo>
                  <a:cubicBezTo>
                    <a:pt x="96" y="0"/>
                    <a:pt x="96" y="0"/>
                    <a:pt x="96" y="0"/>
                  </a:cubicBezTo>
                  <a:cubicBezTo>
                    <a:pt x="0" y="19"/>
                    <a:pt x="0" y="19"/>
                    <a:pt x="0" y="19"/>
                  </a:cubicBezTo>
                  <a:cubicBezTo>
                    <a:pt x="0" y="72"/>
                    <a:pt x="0" y="72"/>
                    <a:pt x="0" y="72"/>
                  </a:cubicBezTo>
                  <a:cubicBezTo>
                    <a:pt x="0" y="74"/>
                    <a:pt x="1" y="76"/>
                    <a:pt x="4" y="76"/>
                  </a:cubicBezTo>
                  <a:cubicBezTo>
                    <a:pt x="6" y="76"/>
                    <a:pt x="8" y="74"/>
                    <a:pt x="8" y="72"/>
                  </a:cubicBezTo>
                  <a:cubicBezTo>
                    <a:pt x="8" y="72"/>
                    <a:pt x="8" y="72"/>
                    <a:pt x="8" y="72"/>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7" name="Freeform 316">
              <a:extLst>
                <a:ext uri="{FF2B5EF4-FFF2-40B4-BE49-F238E27FC236}">
                  <a16:creationId xmlns:a16="http://schemas.microsoft.com/office/drawing/2014/main" id="{A0966057-8371-4AAA-859B-F410A29F78CC}"/>
                </a:ext>
              </a:extLst>
            </p:cNvPr>
            <p:cNvSpPr>
              <a:spLocks/>
            </p:cNvSpPr>
            <p:nvPr/>
          </p:nvSpPr>
          <p:spPr bwMode="auto">
            <a:xfrm>
              <a:off x="6491424" y="3194134"/>
              <a:ext cx="171919" cy="437611"/>
            </a:xfrm>
            <a:custGeom>
              <a:avLst/>
              <a:gdLst>
                <a:gd name="T0" fmla="*/ 40 w 58"/>
                <a:gd name="T1" fmla="*/ 148 h 148"/>
                <a:gd name="T2" fmla="*/ 38 w 58"/>
                <a:gd name="T3" fmla="*/ 13 h 148"/>
                <a:gd name="T4" fmla="*/ 1 w 58"/>
                <a:gd name="T5" fmla="*/ 20 h 148"/>
                <a:gd name="T6" fmla="*/ 40 w 58"/>
                <a:gd name="T7" fmla="*/ 148 h 148"/>
              </a:gdLst>
              <a:ahLst/>
              <a:cxnLst>
                <a:cxn ang="0">
                  <a:pos x="T0" y="T1"/>
                </a:cxn>
                <a:cxn ang="0">
                  <a:pos x="T2" y="T3"/>
                </a:cxn>
                <a:cxn ang="0">
                  <a:pos x="T4" y="T5"/>
                </a:cxn>
                <a:cxn ang="0">
                  <a:pos x="T6" y="T7"/>
                </a:cxn>
              </a:cxnLst>
              <a:rect l="0" t="0" r="r" b="b"/>
              <a:pathLst>
                <a:path w="58" h="148">
                  <a:moveTo>
                    <a:pt x="40" y="148"/>
                  </a:moveTo>
                  <a:cubicBezTo>
                    <a:pt x="40" y="104"/>
                    <a:pt x="58" y="37"/>
                    <a:pt x="38" y="13"/>
                  </a:cubicBezTo>
                  <a:cubicBezTo>
                    <a:pt x="27" y="0"/>
                    <a:pt x="0" y="19"/>
                    <a:pt x="1" y="20"/>
                  </a:cubicBezTo>
                  <a:lnTo>
                    <a:pt x="40" y="148"/>
                  </a:lnTo>
                  <a:close/>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p:nvSpPr>
            <p:cNvPr id="488" name="Freeform 317">
              <a:extLst>
                <a:ext uri="{FF2B5EF4-FFF2-40B4-BE49-F238E27FC236}">
                  <a16:creationId xmlns:a16="http://schemas.microsoft.com/office/drawing/2014/main" id="{2BB8D0A2-3383-491A-84BE-812023163823}"/>
                </a:ext>
              </a:extLst>
            </p:cNvPr>
            <p:cNvSpPr>
              <a:spLocks/>
            </p:cNvSpPr>
            <p:nvPr/>
          </p:nvSpPr>
          <p:spPr bwMode="auto">
            <a:xfrm>
              <a:off x="6491424" y="3194134"/>
              <a:ext cx="171919" cy="437611"/>
            </a:xfrm>
            <a:custGeom>
              <a:avLst/>
              <a:gdLst>
                <a:gd name="T0" fmla="*/ 40 w 58"/>
                <a:gd name="T1" fmla="*/ 148 h 148"/>
                <a:gd name="T2" fmla="*/ 38 w 58"/>
                <a:gd name="T3" fmla="*/ 13 h 148"/>
                <a:gd name="T4" fmla="*/ 1 w 58"/>
                <a:gd name="T5" fmla="*/ 20 h 148"/>
                <a:gd name="T6" fmla="*/ 40 w 58"/>
                <a:gd name="T7" fmla="*/ 148 h 148"/>
              </a:gdLst>
              <a:ahLst/>
              <a:cxnLst>
                <a:cxn ang="0">
                  <a:pos x="T0" y="T1"/>
                </a:cxn>
                <a:cxn ang="0">
                  <a:pos x="T2" y="T3"/>
                </a:cxn>
                <a:cxn ang="0">
                  <a:pos x="T4" y="T5"/>
                </a:cxn>
                <a:cxn ang="0">
                  <a:pos x="T6" y="T7"/>
                </a:cxn>
              </a:cxnLst>
              <a:rect l="0" t="0" r="r" b="b"/>
              <a:pathLst>
                <a:path w="58" h="148">
                  <a:moveTo>
                    <a:pt x="40" y="148"/>
                  </a:moveTo>
                  <a:cubicBezTo>
                    <a:pt x="40" y="104"/>
                    <a:pt x="58" y="37"/>
                    <a:pt x="38" y="13"/>
                  </a:cubicBezTo>
                  <a:cubicBezTo>
                    <a:pt x="27" y="0"/>
                    <a:pt x="0" y="19"/>
                    <a:pt x="1" y="20"/>
                  </a:cubicBezTo>
                  <a:lnTo>
                    <a:pt x="40" y="148"/>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9" name="Freeform 318">
              <a:extLst>
                <a:ext uri="{FF2B5EF4-FFF2-40B4-BE49-F238E27FC236}">
                  <a16:creationId xmlns:a16="http://schemas.microsoft.com/office/drawing/2014/main" id="{27E59DD3-45CF-4519-9AE5-F480DEB1EA9D}"/>
                </a:ext>
              </a:extLst>
            </p:cNvPr>
            <p:cNvSpPr>
              <a:spLocks/>
            </p:cNvSpPr>
            <p:nvPr/>
          </p:nvSpPr>
          <p:spPr bwMode="auto">
            <a:xfrm>
              <a:off x="6551098" y="3101781"/>
              <a:ext cx="642209" cy="764399"/>
            </a:xfrm>
            <a:custGeom>
              <a:avLst/>
              <a:gdLst>
                <a:gd name="T0" fmla="*/ 218 w 218"/>
                <a:gd name="T1" fmla="*/ 74 h 258"/>
                <a:gd name="T2" fmla="*/ 218 w 218"/>
                <a:gd name="T3" fmla="*/ 150 h 258"/>
                <a:gd name="T4" fmla="*/ 109 w 218"/>
                <a:gd name="T5" fmla="*/ 258 h 258"/>
                <a:gd name="T6" fmla="*/ 0 w 218"/>
                <a:gd name="T7" fmla="*/ 150 h 258"/>
                <a:gd name="T8" fmla="*/ 0 w 218"/>
                <a:gd name="T9" fmla="*/ 70 h 258"/>
                <a:gd name="T10" fmla="*/ 0 w 218"/>
                <a:gd name="T11" fmla="*/ 56 h 258"/>
                <a:gd name="T12" fmla="*/ 56 w 218"/>
                <a:gd name="T13" fmla="*/ 0 h 258"/>
                <a:gd name="T14" fmla="*/ 162 w 218"/>
                <a:gd name="T15" fmla="*/ 0 h 258"/>
                <a:gd name="T16" fmla="*/ 218 w 218"/>
                <a:gd name="T17" fmla="*/ 56 h 258"/>
                <a:gd name="T18" fmla="*/ 218 w 218"/>
                <a:gd name="T19" fmla="*/ 83 h 258"/>
                <a:gd name="T20" fmla="*/ 218 w 218"/>
                <a:gd name="T21" fmla="*/ 7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58">
                  <a:moveTo>
                    <a:pt x="218" y="74"/>
                  </a:moveTo>
                  <a:cubicBezTo>
                    <a:pt x="218" y="150"/>
                    <a:pt x="218" y="150"/>
                    <a:pt x="218" y="150"/>
                  </a:cubicBezTo>
                  <a:cubicBezTo>
                    <a:pt x="218" y="210"/>
                    <a:pt x="169" y="258"/>
                    <a:pt x="109" y="258"/>
                  </a:cubicBezTo>
                  <a:cubicBezTo>
                    <a:pt x="49" y="258"/>
                    <a:pt x="0" y="210"/>
                    <a:pt x="0" y="150"/>
                  </a:cubicBezTo>
                  <a:cubicBezTo>
                    <a:pt x="0" y="70"/>
                    <a:pt x="0" y="70"/>
                    <a:pt x="0" y="70"/>
                  </a:cubicBezTo>
                  <a:cubicBezTo>
                    <a:pt x="0" y="56"/>
                    <a:pt x="0" y="56"/>
                    <a:pt x="0" y="56"/>
                  </a:cubicBezTo>
                  <a:cubicBezTo>
                    <a:pt x="0" y="25"/>
                    <a:pt x="25" y="0"/>
                    <a:pt x="56" y="0"/>
                  </a:cubicBezTo>
                  <a:cubicBezTo>
                    <a:pt x="162" y="0"/>
                    <a:pt x="162" y="0"/>
                    <a:pt x="162" y="0"/>
                  </a:cubicBezTo>
                  <a:cubicBezTo>
                    <a:pt x="193" y="0"/>
                    <a:pt x="218" y="25"/>
                    <a:pt x="218" y="56"/>
                  </a:cubicBezTo>
                  <a:cubicBezTo>
                    <a:pt x="218" y="83"/>
                    <a:pt x="218" y="83"/>
                    <a:pt x="218" y="83"/>
                  </a:cubicBezTo>
                  <a:cubicBezTo>
                    <a:pt x="218" y="74"/>
                    <a:pt x="218" y="74"/>
                    <a:pt x="218" y="74"/>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0" name="Freeform 319">
              <a:extLst>
                <a:ext uri="{FF2B5EF4-FFF2-40B4-BE49-F238E27FC236}">
                  <a16:creationId xmlns:a16="http://schemas.microsoft.com/office/drawing/2014/main" id="{26D793D7-E1D4-411F-B91C-1AC751AF63F1}"/>
                </a:ext>
              </a:extLst>
            </p:cNvPr>
            <p:cNvSpPr>
              <a:spLocks/>
            </p:cNvSpPr>
            <p:nvPr/>
          </p:nvSpPr>
          <p:spPr bwMode="auto">
            <a:xfrm>
              <a:off x="6538310" y="3090415"/>
              <a:ext cx="667784" cy="787132"/>
            </a:xfrm>
            <a:custGeom>
              <a:avLst/>
              <a:gdLst>
                <a:gd name="T0" fmla="*/ 218 w 226"/>
                <a:gd name="T1" fmla="*/ 78 h 266"/>
                <a:gd name="T2" fmla="*/ 218 w 226"/>
                <a:gd name="T3" fmla="*/ 154 h 266"/>
                <a:gd name="T4" fmla="*/ 221 w 226"/>
                <a:gd name="T5" fmla="*/ 154 h 266"/>
                <a:gd name="T6" fmla="*/ 218 w 226"/>
                <a:gd name="T7" fmla="*/ 153 h 266"/>
                <a:gd name="T8" fmla="*/ 218 w 226"/>
                <a:gd name="T9" fmla="*/ 154 h 266"/>
                <a:gd name="T10" fmla="*/ 221 w 226"/>
                <a:gd name="T11" fmla="*/ 154 h 266"/>
                <a:gd name="T12" fmla="*/ 218 w 226"/>
                <a:gd name="T13" fmla="*/ 153 h 266"/>
                <a:gd name="T14" fmla="*/ 218 w 226"/>
                <a:gd name="T15" fmla="*/ 154 h 266"/>
                <a:gd name="T16" fmla="*/ 187 w 226"/>
                <a:gd name="T17" fmla="*/ 228 h 266"/>
                <a:gd name="T18" fmla="*/ 113 w 226"/>
                <a:gd name="T19" fmla="*/ 258 h 266"/>
                <a:gd name="T20" fmla="*/ 39 w 226"/>
                <a:gd name="T21" fmla="*/ 228 h 266"/>
                <a:gd name="T22" fmla="*/ 8 w 226"/>
                <a:gd name="T23" fmla="*/ 154 h 266"/>
                <a:gd name="T24" fmla="*/ 8 w 226"/>
                <a:gd name="T25" fmla="*/ 74 h 266"/>
                <a:gd name="T26" fmla="*/ 8 w 226"/>
                <a:gd name="T27" fmla="*/ 60 h 266"/>
                <a:gd name="T28" fmla="*/ 23 w 226"/>
                <a:gd name="T29" fmla="*/ 23 h 266"/>
                <a:gd name="T30" fmla="*/ 60 w 226"/>
                <a:gd name="T31" fmla="*/ 8 h 266"/>
                <a:gd name="T32" fmla="*/ 166 w 226"/>
                <a:gd name="T33" fmla="*/ 8 h 266"/>
                <a:gd name="T34" fmla="*/ 202 w 226"/>
                <a:gd name="T35" fmla="*/ 23 h 266"/>
                <a:gd name="T36" fmla="*/ 218 w 226"/>
                <a:gd name="T37" fmla="*/ 60 h 266"/>
                <a:gd name="T38" fmla="*/ 218 w 226"/>
                <a:gd name="T39" fmla="*/ 87 h 266"/>
                <a:gd name="T40" fmla="*/ 222 w 226"/>
                <a:gd name="T41" fmla="*/ 91 h 266"/>
                <a:gd name="T42" fmla="*/ 226 w 226"/>
                <a:gd name="T43" fmla="*/ 87 h 266"/>
                <a:gd name="T44" fmla="*/ 226 w 226"/>
                <a:gd name="T45" fmla="*/ 60 h 266"/>
                <a:gd name="T46" fmla="*/ 166 w 226"/>
                <a:gd name="T47" fmla="*/ 0 h 266"/>
                <a:gd name="T48" fmla="*/ 60 w 226"/>
                <a:gd name="T49" fmla="*/ 0 h 266"/>
                <a:gd name="T50" fmla="*/ 0 w 226"/>
                <a:gd name="T51" fmla="*/ 60 h 266"/>
                <a:gd name="T52" fmla="*/ 0 w 226"/>
                <a:gd name="T53" fmla="*/ 74 h 266"/>
                <a:gd name="T54" fmla="*/ 0 w 226"/>
                <a:gd name="T55" fmla="*/ 154 h 266"/>
                <a:gd name="T56" fmla="*/ 113 w 226"/>
                <a:gd name="T57" fmla="*/ 266 h 266"/>
                <a:gd name="T58" fmla="*/ 226 w 226"/>
                <a:gd name="T59" fmla="*/ 154 h 266"/>
                <a:gd name="T60" fmla="*/ 222 w 226"/>
                <a:gd name="T61" fmla="*/ 154 h 266"/>
                <a:gd name="T62" fmla="*/ 226 w 226"/>
                <a:gd name="T63" fmla="*/ 154 h 266"/>
                <a:gd name="T64" fmla="*/ 226 w 226"/>
                <a:gd name="T65" fmla="*/ 154 h 266"/>
                <a:gd name="T66" fmla="*/ 222 w 226"/>
                <a:gd name="T67" fmla="*/ 154 h 266"/>
                <a:gd name="T68" fmla="*/ 226 w 226"/>
                <a:gd name="T69" fmla="*/ 154 h 266"/>
                <a:gd name="T70" fmla="*/ 226 w 226"/>
                <a:gd name="T71" fmla="*/ 154 h 266"/>
                <a:gd name="T72" fmla="*/ 226 w 226"/>
                <a:gd name="T73" fmla="*/ 78 h 266"/>
                <a:gd name="T74" fmla="*/ 222 w 226"/>
                <a:gd name="T75" fmla="*/ 74 h 266"/>
                <a:gd name="T76" fmla="*/ 218 w 226"/>
                <a:gd name="T77" fmla="*/ 7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6" h="266">
                  <a:moveTo>
                    <a:pt x="218" y="78"/>
                  </a:moveTo>
                  <a:cubicBezTo>
                    <a:pt x="218" y="154"/>
                    <a:pt x="218" y="154"/>
                    <a:pt x="218" y="154"/>
                  </a:cubicBezTo>
                  <a:cubicBezTo>
                    <a:pt x="221" y="154"/>
                    <a:pt x="221" y="154"/>
                    <a:pt x="221" y="154"/>
                  </a:cubicBezTo>
                  <a:cubicBezTo>
                    <a:pt x="218" y="153"/>
                    <a:pt x="218" y="153"/>
                    <a:pt x="218" y="153"/>
                  </a:cubicBezTo>
                  <a:cubicBezTo>
                    <a:pt x="218" y="154"/>
                    <a:pt x="218" y="154"/>
                    <a:pt x="218" y="154"/>
                  </a:cubicBezTo>
                  <a:cubicBezTo>
                    <a:pt x="221" y="154"/>
                    <a:pt x="221" y="154"/>
                    <a:pt x="221" y="154"/>
                  </a:cubicBezTo>
                  <a:cubicBezTo>
                    <a:pt x="218" y="153"/>
                    <a:pt x="218" y="153"/>
                    <a:pt x="218" y="153"/>
                  </a:cubicBezTo>
                  <a:cubicBezTo>
                    <a:pt x="218" y="154"/>
                    <a:pt x="218" y="154"/>
                    <a:pt x="218" y="154"/>
                  </a:cubicBezTo>
                  <a:cubicBezTo>
                    <a:pt x="218" y="183"/>
                    <a:pt x="206" y="209"/>
                    <a:pt x="187" y="228"/>
                  </a:cubicBezTo>
                  <a:cubicBezTo>
                    <a:pt x="168" y="247"/>
                    <a:pt x="142" y="258"/>
                    <a:pt x="113" y="258"/>
                  </a:cubicBezTo>
                  <a:cubicBezTo>
                    <a:pt x="84" y="258"/>
                    <a:pt x="58" y="247"/>
                    <a:pt x="39" y="228"/>
                  </a:cubicBezTo>
                  <a:cubicBezTo>
                    <a:pt x="20" y="209"/>
                    <a:pt x="8" y="183"/>
                    <a:pt x="8" y="154"/>
                  </a:cubicBezTo>
                  <a:cubicBezTo>
                    <a:pt x="8" y="74"/>
                    <a:pt x="8" y="74"/>
                    <a:pt x="8" y="74"/>
                  </a:cubicBezTo>
                  <a:cubicBezTo>
                    <a:pt x="8" y="60"/>
                    <a:pt x="8" y="60"/>
                    <a:pt x="8" y="60"/>
                  </a:cubicBezTo>
                  <a:cubicBezTo>
                    <a:pt x="8" y="46"/>
                    <a:pt x="14" y="33"/>
                    <a:pt x="23" y="23"/>
                  </a:cubicBezTo>
                  <a:cubicBezTo>
                    <a:pt x="33" y="14"/>
                    <a:pt x="45" y="8"/>
                    <a:pt x="60" y="8"/>
                  </a:cubicBezTo>
                  <a:cubicBezTo>
                    <a:pt x="166" y="8"/>
                    <a:pt x="166" y="8"/>
                    <a:pt x="166" y="8"/>
                  </a:cubicBezTo>
                  <a:cubicBezTo>
                    <a:pt x="180" y="8"/>
                    <a:pt x="193" y="14"/>
                    <a:pt x="202" y="23"/>
                  </a:cubicBezTo>
                  <a:cubicBezTo>
                    <a:pt x="212" y="33"/>
                    <a:pt x="218" y="46"/>
                    <a:pt x="218" y="60"/>
                  </a:cubicBezTo>
                  <a:cubicBezTo>
                    <a:pt x="218" y="87"/>
                    <a:pt x="218" y="87"/>
                    <a:pt x="218" y="87"/>
                  </a:cubicBezTo>
                  <a:cubicBezTo>
                    <a:pt x="218" y="89"/>
                    <a:pt x="219" y="91"/>
                    <a:pt x="222" y="91"/>
                  </a:cubicBezTo>
                  <a:cubicBezTo>
                    <a:pt x="224" y="91"/>
                    <a:pt x="226" y="89"/>
                    <a:pt x="226" y="87"/>
                  </a:cubicBezTo>
                  <a:cubicBezTo>
                    <a:pt x="226" y="60"/>
                    <a:pt x="226" y="60"/>
                    <a:pt x="226" y="60"/>
                  </a:cubicBezTo>
                  <a:cubicBezTo>
                    <a:pt x="226" y="27"/>
                    <a:pt x="199" y="0"/>
                    <a:pt x="166" y="0"/>
                  </a:cubicBezTo>
                  <a:cubicBezTo>
                    <a:pt x="60" y="0"/>
                    <a:pt x="60" y="0"/>
                    <a:pt x="60" y="0"/>
                  </a:cubicBezTo>
                  <a:cubicBezTo>
                    <a:pt x="27" y="0"/>
                    <a:pt x="0" y="27"/>
                    <a:pt x="0" y="60"/>
                  </a:cubicBezTo>
                  <a:cubicBezTo>
                    <a:pt x="0" y="74"/>
                    <a:pt x="0" y="74"/>
                    <a:pt x="0" y="74"/>
                  </a:cubicBezTo>
                  <a:cubicBezTo>
                    <a:pt x="0" y="154"/>
                    <a:pt x="0" y="154"/>
                    <a:pt x="0" y="154"/>
                  </a:cubicBezTo>
                  <a:cubicBezTo>
                    <a:pt x="0" y="216"/>
                    <a:pt x="50" y="266"/>
                    <a:pt x="113" y="266"/>
                  </a:cubicBezTo>
                  <a:cubicBezTo>
                    <a:pt x="175" y="266"/>
                    <a:pt x="226" y="216"/>
                    <a:pt x="226" y="154"/>
                  </a:cubicBezTo>
                  <a:cubicBezTo>
                    <a:pt x="222" y="154"/>
                    <a:pt x="222" y="154"/>
                    <a:pt x="222" y="154"/>
                  </a:cubicBezTo>
                  <a:cubicBezTo>
                    <a:pt x="226" y="154"/>
                    <a:pt x="226" y="154"/>
                    <a:pt x="226" y="154"/>
                  </a:cubicBezTo>
                  <a:cubicBezTo>
                    <a:pt x="226" y="154"/>
                    <a:pt x="226" y="154"/>
                    <a:pt x="226" y="154"/>
                  </a:cubicBezTo>
                  <a:cubicBezTo>
                    <a:pt x="222" y="154"/>
                    <a:pt x="222" y="154"/>
                    <a:pt x="222" y="154"/>
                  </a:cubicBezTo>
                  <a:cubicBezTo>
                    <a:pt x="226" y="154"/>
                    <a:pt x="226" y="154"/>
                    <a:pt x="226" y="154"/>
                  </a:cubicBezTo>
                  <a:cubicBezTo>
                    <a:pt x="226" y="154"/>
                    <a:pt x="226" y="154"/>
                    <a:pt x="226" y="154"/>
                  </a:cubicBezTo>
                  <a:cubicBezTo>
                    <a:pt x="226" y="78"/>
                    <a:pt x="226" y="78"/>
                    <a:pt x="226" y="78"/>
                  </a:cubicBezTo>
                  <a:cubicBezTo>
                    <a:pt x="226" y="75"/>
                    <a:pt x="224" y="74"/>
                    <a:pt x="222" y="74"/>
                  </a:cubicBezTo>
                  <a:cubicBezTo>
                    <a:pt x="219" y="74"/>
                    <a:pt x="218" y="75"/>
                    <a:pt x="218" y="7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1" name="Freeform 320">
              <a:extLst>
                <a:ext uri="{FF2B5EF4-FFF2-40B4-BE49-F238E27FC236}">
                  <a16:creationId xmlns:a16="http://schemas.microsoft.com/office/drawing/2014/main" id="{F40B4647-B94E-46BA-B10A-3437CF8FECF2}"/>
                </a:ext>
              </a:extLst>
            </p:cNvPr>
            <p:cNvSpPr>
              <a:spLocks/>
            </p:cNvSpPr>
            <p:nvPr/>
          </p:nvSpPr>
          <p:spPr bwMode="auto">
            <a:xfrm>
              <a:off x="6883569" y="3113147"/>
              <a:ext cx="298372" cy="740244"/>
            </a:xfrm>
            <a:custGeom>
              <a:avLst/>
              <a:gdLst>
                <a:gd name="T0" fmla="*/ 49 w 101"/>
                <a:gd name="T1" fmla="*/ 0 h 250"/>
                <a:gd name="T2" fmla="*/ 45 w 101"/>
                <a:gd name="T3" fmla="*/ 0 h 250"/>
                <a:gd name="T4" fmla="*/ 80 w 101"/>
                <a:gd name="T5" fmla="*/ 52 h 250"/>
                <a:gd name="T6" fmla="*/ 80 w 101"/>
                <a:gd name="T7" fmla="*/ 79 h 250"/>
                <a:gd name="T8" fmla="*/ 80 w 101"/>
                <a:gd name="T9" fmla="*/ 70 h 250"/>
                <a:gd name="T10" fmla="*/ 80 w 101"/>
                <a:gd name="T11" fmla="*/ 146 h 250"/>
                <a:gd name="T12" fmla="*/ 80 w 101"/>
                <a:gd name="T13" fmla="*/ 146 h 250"/>
                <a:gd name="T14" fmla="*/ 0 w 101"/>
                <a:gd name="T15" fmla="*/ 250 h 250"/>
                <a:gd name="T16" fmla="*/ 70 w 101"/>
                <a:gd name="T17" fmla="*/ 220 h 250"/>
                <a:gd name="T18" fmla="*/ 101 w 101"/>
                <a:gd name="T19" fmla="*/ 146 h 250"/>
                <a:gd name="T20" fmla="*/ 101 w 101"/>
                <a:gd name="T21" fmla="*/ 146 h 250"/>
                <a:gd name="T22" fmla="*/ 101 w 101"/>
                <a:gd name="T23" fmla="*/ 146 h 250"/>
                <a:gd name="T24" fmla="*/ 101 w 101"/>
                <a:gd name="T25" fmla="*/ 146 h 250"/>
                <a:gd name="T26" fmla="*/ 101 w 101"/>
                <a:gd name="T27" fmla="*/ 79 h 250"/>
                <a:gd name="T28" fmla="*/ 101 w 101"/>
                <a:gd name="T29" fmla="*/ 79 h 250"/>
                <a:gd name="T30" fmla="*/ 101 w 101"/>
                <a:gd name="T31" fmla="*/ 52 h 250"/>
                <a:gd name="T32" fmla="*/ 85 w 101"/>
                <a:gd name="T33" fmla="*/ 15 h 250"/>
                <a:gd name="T34" fmla="*/ 49 w 101"/>
                <a:gd name="T3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250">
                  <a:moveTo>
                    <a:pt x="49" y="0"/>
                  </a:moveTo>
                  <a:cubicBezTo>
                    <a:pt x="45" y="0"/>
                    <a:pt x="45" y="0"/>
                    <a:pt x="45" y="0"/>
                  </a:cubicBezTo>
                  <a:cubicBezTo>
                    <a:pt x="65" y="8"/>
                    <a:pt x="80" y="29"/>
                    <a:pt x="80" y="52"/>
                  </a:cubicBezTo>
                  <a:cubicBezTo>
                    <a:pt x="80" y="79"/>
                    <a:pt x="80" y="79"/>
                    <a:pt x="80" y="79"/>
                  </a:cubicBezTo>
                  <a:cubicBezTo>
                    <a:pt x="80" y="70"/>
                    <a:pt x="80" y="70"/>
                    <a:pt x="80" y="70"/>
                  </a:cubicBezTo>
                  <a:cubicBezTo>
                    <a:pt x="80" y="146"/>
                    <a:pt x="80" y="146"/>
                    <a:pt x="80" y="146"/>
                  </a:cubicBezTo>
                  <a:cubicBezTo>
                    <a:pt x="80" y="146"/>
                    <a:pt x="80" y="146"/>
                    <a:pt x="80" y="146"/>
                  </a:cubicBezTo>
                  <a:cubicBezTo>
                    <a:pt x="80" y="195"/>
                    <a:pt x="46" y="237"/>
                    <a:pt x="0" y="250"/>
                  </a:cubicBezTo>
                  <a:cubicBezTo>
                    <a:pt x="28" y="249"/>
                    <a:pt x="52" y="238"/>
                    <a:pt x="70" y="220"/>
                  </a:cubicBezTo>
                  <a:cubicBezTo>
                    <a:pt x="89" y="201"/>
                    <a:pt x="101" y="175"/>
                    <a:pt x="101" y="146"/>
                  </a:cubicBezTo>
                  <a:cubicBezTo>
                    <a:pt x="101" y="146"/>
                    <a:pt x="101" y="146"/>
                    <a:pt x="101" y="146"/>
                  </a:cubicBezTo>
                  <a:cubicBezTo>
                    <a:pt x="101" y="146"/>
                    <a:pt x="101" y="146"/>
                    <a:pt x="101" y="146"/>
                  </a:cubicBezTo>
                  <a:cubicBezTo>
                    <a:pt x="101" y="146"/>
                    <a:pt x="101" y="146"/>
                    <a:pt x="101" y="146"/>
                  </a:cubicBezTo>
                  <a:cubicBezTo>
                    <a:pt x="101" y="79"/>
                    <a:pt x="101" y="79"/>
                    <a:pt x="101" y="79"/>
                  </a:cubicBezTo>
                  <a:cubicBezTo>
                    <a:pt x="101" y="79"/>
                    <a:pt x="101" y="79"/>
                    <a:pt x="101" y="79"/>
                  </a:cubicBezTo>
                  <a:cubicBezTo>
                    <a:pt x="101" y="52"/>
                    <a:pt x="101" y="52"/>
                    <a:pt x="101" y="52"/>
                  </a:cubicBezTo>
                  <a:cubicBezTo>
                    <a:pt x="101" y="38"/>
                    <a:pt x="95" y="25"/>
                    <a:pt x="85" y="15"/>
                  </a:cubicBezTo>
                  <a:cubicBezTo>
                    <a:pt x="76" y="6"/>
                    <a:pt x="63" y="0"/>
                    <a:pt x="49"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2" name="Freeform 321">
              <a:extLst>
                <a:ext uri="{FF2B5EF4-FFF2-40B4-BE49-F238E27FC236}">
                  <a16:creationId xmlns:a16="http://schemas.microsoft.com/office/drawing/2014/main" id="{FCC92081-0F36-40E0-8F8C-E88614213968}"/>
                </a:ext>
              </a:extLst>
            </p:cNvPr>
            <p:cNvSpPr>
              <a:spLocks/>
            </p:cNvSpPr>
            <p:nvPr/>
          </p:nvSpPr>
          <p:spPr bwMode="auto">
            <a:xfrm>
              <a:off x="6809686" y="3101781"/>
              <a:ext cx="383621" cy="764399"/>
            </a:xfrm>
            <a:custGeom>
              <a:avLst/>
              <a:gdLst>
                <a:gd name="T0" fmla="*/ 74 w 130"/>
                <a:gd name="T1" fmla="*/ 0 h 258"/>
                <a:gd name="T2" fmla="*/ 49 w 130"/>
                <a:gd name="T3" fmla="*/ 0 h 258"/>
                <a:gd name="T4" fmla="*/ 70 w 130"/>
                <a:gd name="T5" fmla="*/ 4 h 258"/>
                <a:gd name="T6" fmla="*/ 74 w 130"/>
                <a:gd name="T7" fmla="*/ 4 h 258"/>
                <a:gd name="T8" fmla="*/ 110 w 130"/>
                <a:gd name="T9" fmla="*/ 19 h 258"/>
                <a:gd name="T10" fmla="*/ 126 w 130"/>
                <a:gd name="T11" fmla="*/ 56 h 258"/>
                <a:gd name="T12" fmla="*/ 126 w 130"/>
                <a:gd name="T13" fmla="*/ 83 h 258"/>
                <a:gd name="T14" fmla="*/ 126 w 130"/>
                <a:gd name="T15" fmla="*/ 83 h 258"/>
                <a:gd name="T16" fmla="*/ 126 w 130"/>
                <a:gd name="T17" fmla="*/ 150 h 258"/>
                <a:gd name="T18" fmla="*/ 126 w 130"/>
                <a:gd name="T19" fmla="*/ 150 h 258"/>
                <a:gd name="T20" fmla="*/ 126 w 130"/>
                <a:gd name="T21" fmla="*/ 150 h 258"/>
                <a:gd name="T22" fmla="*/ 126 w 130"/>
                <a:gd name="T23" fmla="*/ 150 h 258"/>
                <a:gd name="T24" fmla="*/ 95 w 130"/>
                <a:gd name="T25" fmla="*/ 224 h 258"/>
                <a:gd name="T26" fmla="*/ 25 w 130"/>
                <a:gd name="T27" fmla="*/ 254 h 258"/>
                <a:gd name="T28" fmla="*/ 0 w 130"/>
                <a:gd name="T29" fmla="*/ 258 h 258"/>
                <a:gd name="T30" fmla="*/ 3 w 130"/>
                <a:gd name="T31" fmla="*/ 258 h 258"/>
                <a:gd name="T32" fmla="*/ 21 w 130"/>
                <a:gd name="T33" fmla="*/ 258 h 258"/>
                <a:gd name="T34" fmla="*/ 130 w 130"/>
                <a:gd name="T35" fmla="*/ 150 h 258"/>
                <a:gd name="T36" fmla="*/ 130 w 130"/>
                <a:gd name="T37" fmla="*/ 150 h 258"/>
                <a:gd name="T38" fmla="*/ 130 w 130"/>
                <a:gd name="T39" fmla="*/ 74 h 258"/>
                <a:gd name="T40" fmla="*/ 130 w 130"/>
                <a:gd name="T41" fmla="*/ 83 h 258"/>
                <a:gd name="T42" fmla="*/ 130 w 130"/>
                <a:gd name="T43" fmla="*/ 56 h 258"/>
                <a:gd name="T44" fmla="*/ 74 w 130"/>
                <a:gd name="T45"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258">
                  <a:moveTo>
                    <a:pt x="74" y="0"/>
                  </a:moveTo>
                  <a:cubicBezTo>
                    <a:pt x="49" y="0"/>
                    <a:pt x="49" y="0"/>
                    <a:pt x="49" y="0"/>
                  </a:cubicBezTo>
                  <a:cubicBezTo>
                    <a:pt x="56" y="0"/>
                    <a:pt x="63" y="2"/>
                    <a:pt x="70" y="4"/>
                  </a:cubicBezTo>
                  <a:cubicBezTo>
                    <a:pt x="74" y="4"/>
                    <a:pt x="74" y="4"/>
                    <a:pt x="74" y="4"/>
                  </a:cubicBezTo>
                  <a:cubicBezTo>
                    <a:pt x="88" y="4"/>
                    <a:pt x="101" y="10"/>
                    <a:pt x="110" y="19"/>
                  </a:cubicBezTo>
                  <a:cubicBezTo>
                    <a:pt x="120" y="29"/>
                    <a:pt x="126" y="42"/>
                    <a:pt x="126" y="56"/>
                  </a:cubicBezTo>
                  <a:cubicBezTo>
                    <a:pt x="126" y="83"/>
                    <a:pt x="126" y="83"/>
                    <a:pt x="126" y="83"/>
                  </a:cubicBezTo>
                  <a:cubicBezTo>
                    <a:pt x="126" y="83"/>
                    <a:pt x="126" y="83"/>
                    <a:pt x="126" y="83"/>
                  </a:cubicBezTo>
                  <a:cubicBezTo>
                    <a:pt x="126" y="150"/>
                    <a:pt x="126" y="150"/>
                    <a:pt x="126" y="150"/>
                  </a:cubicBezTo>
                  <a:cubicBezTo>
                    <a:pt x="126" y="150"/>
                    <a:pt x="126" y="150"/>
                    <a:pt x="126" y="150"/>
                  </a:cubicBezTo>
                  <a:cubicBezTo>
                    <a:pt x="126" y="150"/>
                    <a:pt x="126" y="150"/>
                    <a:pt x="126" y="150"/>
                  </a:cubicBezTo>
                  <a:cubicBezTo>
                    <a:pt x="126" y="150"/>
                    <a:pt x="126" y="150"/>
                    <a:pt x="126" y="150"/>
                  </a:cubicBezTo>
                  <a:cubicBezTo>
                    <a:pt x="126" y="179"/>
                    <a:pt x="114" y="205"/>
                    <a:pt x="95" y="224"/>
                  </a:cubicBezTo>
                  <a:cubicBezTo>
                    <a:pt x="77" y="242"/>
                    <a:pt x="53" y="253"/>
                    <a:pt x="25" y="254"/>
                  </a:cubicBezTo>
                  <a:cubicBezTo>
                    <a:pt x="17" y="257"/>
                    <a:pt x="9" y="258"/>
                    <a:pt x="0" y="258"/>
                  </a:cubicBezTo>
                  <a:cubicBezTo>
                    <a:pt x="1" y="258"/>
                    <a:pt x="2" y="258"/>
                    <a:pt x="3" y="258"/>
                  </a:cubicBezTo>
                  <a:cubicBezTo>
                    <a:pt x="21" y="258"/>
                    <a:pt x="21" y="258"/>
                    <a:pt x="21" y="258"/>
                  </a:cubicBezTo>
                  <a:cubicBezTo>
                    <a:pt x="81" y="258"/>
                    <a:pt x="130" y="210"/>
                    <a:pt x="130" y="150"/>
                  </a:cubicBezTo>
                  <a:cubicBezTo>
                    <a:pt x="130" y="150"/>
                    <a:pt x="130" y="150"/>
                    <a:pt x="130" y="150"/>
                  </a:cubicBezTo>
                  <a:cubicBezTo>
                    <a:pt x="130" y="74"/>
                    <a:pt x="130" y="74"/>
                    <a:pt x="130" y="74"/>
                  </a:cubicBezTo>
                  <a:cubicBezTo>
                    <a:pt x="130" y="83"/>
                    <a:pt x="130" y="83"/>
                    <a:pt x="130" y="83"/>
                  </a:cubicBezTo>
                  <a:cubicBezTo>
                    <a:pt x="130" y="56"/>
                    <a:pt x="130" y="56"/>
                    <a:pt x="130" y="56"/>
                  </a:cubicBezTo>
                  <a:cubicBezTo>
                    <a:pt x="130" y="25"/>
                    <a:pt x="105" y="0"/>
                    <a:pt x="74"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3" name="Freeform 322">
              <a:extLst>
                <a:ext uri="{FF2B5EF4-FFF2-40B4-BE49-F238E27FC236}">
                  <a16:creationId xmlns:a16="http://schemas.microsoft.com/office/drawing/2014/main" id="{CB4CED4F-288C-468B-9804-408A881A7CC1}"/>
                </a:ext>
              </a:extLst>
            </p:cNvPr>
            <p:cNvSpPr>
              <a:spLocks/>
            </p:cNvSpPr>
            <p:nvPr/>
          </p:nvSpPr>
          <p:spPr bwMode="auto">
            <a:xfrm>
              <a:off x="6688917" y="3539392"/>
              <a:ext cx="51150" cy="51150"/>
            </a:xfrm>
            <a:custGeom>
              <a:avLst/>
              <a:gdLst>
                <a:gd name="T0" fmla="*/ 17 w 17"/>
                <a:gd name="T1" fmla="*/ 17 h 17"/>
                <a:gd name="T2" fmla="*/ 0 w 17"/>
                <a:gd name="T3" fmla="*/ 0 h 17"/>
              </a:gdLst>
              <a:ahLst/>
              <a:cxnLst>
                <a:cxn ang="0">
                  <a:pos x="T0" y="T1"/>
                </a:cxn>
                <a:cxn ang="0">
                  <a:pos x="T2" y="T3"/>
                </a:cxn>
              </a:cxnLst>
              <a:rect l="0" t="0" r="r" b="b"/>
              <a:pathLst>
                <a:path w="17" h="17">
                  <a:moveTo>
                    <a:pt x="17" y="17"/>
                  </a:moveTo>
                  <a:cubicBezTo>
                    <a:pt x="8" y="17"/>
                    <a:pt x="0" y="9"/>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4" name="Freeform 323">
              <a:extLst>
                <a:ext uri="{FF2B5EF4-FFF2-40B4-BE49-F238E27FC236}">
                  <a16:creationId xmlns:a16="http://schemas.microsoft.com/office/drawing/2014/main" id="{38573ED0-10A4-4A7A-ABA3-D99C00E1D97A}"/>
                </a:ext>
              </a:extLst>
            </p:cNvPr>
            <p:cNvSpPr>
              <a:spLocks/>
            </p:cNvSpPr>
            <p:nvPr/>
          </p:nvSpPr>
          <p:spPr bwMode="auto">
            <a:xfrm>
              <a:off x="6553940" y="3344741"/>
              <a:ext cx="126452" cy="38362"/>
            </a:xfrm>
            <a:custGeom>
              <a:avLst/>
              <a:gdLst>
                <a:gd name="T0" fmla="*/ 0 w 43"/>
                <a:gd name="T1" fmla="*/ 11 h 13"/>
                <a:gd name="T2" fmla="*/ 25 w 43"/>
                <a:gd name="T3" fmla="*/ 2 h 13"/>
                <a:gd name="T4" fmla="*/ 43 w 43"/>
                <a:gd name="T5" fmla="*/ 13 h 13"/>
              </a:gdLst>
              <a:ahLst/>
              <a:cxnLst>
                <a:cxn ang="0">
                  <a:pos x="T0" y="T1"/>
                </a:cxn>
                <a:cxn ang="0">
                  <a:pos x="T2" y="T3"/>
                </a:cxn>
                <a:cxn ang="0">
                  <a:pos x="T4" y="T5"/>
                </a:cxn>
              </a:cxnLst>
              <a:rect l="0" t="0" r="r" b="b"/>
              <a:pathLst>
                <a:path w="43" h="13">
                  <a:moveTo>
                    <a:pt x="0" y="11"/>
                  </a:moveTo>
                  <a:cubicBezTo>
                    <a:pt x="6" y="4"/>
                    <a:pt x="15" y="0"/>
                    <a:pt x="25" y="2"/>
                  </a:cubicBezTo>
                  <a:cubicBezTo>
                    <a:pt x="32" y="3"/>
                    <a:pt x="39" y="7"/>
                    <a:pt x="43" y="13"/>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5" name="Oval 326">
              <a:extLst>
                <a:ext uri="{FF2B5EF4-FFF2-40B4-BE49-F238E27FC236}">
                  <a16:creationId xmlns:a16="http://schemas.microsoft.com/office/drawing/2014/main" id="{ABB67ADF-846C-40FE-BBBB-02967FE7A839}"/>
                </a:ext>
              </a:extLst>
            </p:cNvPr>
            <p:cNvSpPr>
              <a:spLocks noChangeArrowheads="1"/>
            </p:cNvSpPr>
            <p:nvPr/>
          </p:nvSpPr>
          <p:spPr bwMode="auto">
            <a:xfrm>
              <a:off x="6583129" y="3437124"/>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6" name="Oval 328">
              <a:extLst>
                <a:ext uri="{FF2B5EF4-FFF2-40B4-BE49-F238E27FC236}">
                  <a16:creationId xmlns:a16="http://schemas.microsoft.com/office/drawing/2014/main" id="{6E4F6638-37F6-4DA9-B62A-41D26CE1135B}"/>
                </a:ext>
              </a:extLst>
            </p:cNvPr>
            <p:cNvSpPr>
              <a:spLocks noChangeArrowheads="1"/>
            </p:cNvSpPr>
            <p:nvPr/>
          </p:nvSpPr>
          <p:spPr bwMode="auto">
            <a:xfrm>
              <a:off x="6822474" y="3404415"/>
              <a:ext cx="79566"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7" name="Oval 329">
              <a:extLst>
                <a:ext uri="{FF2B5EF4-FFF2-40B4-BE49-F238E27FC236}">
                  <a16:creationId xmlns:a16="http://schemas.microsoft.com/office/drawing/2014/main" id="{8CD4F10E-2360-4595-8102-D92180659A48}"/>
                </a:ext>
              </a:extLst>
            </p:cNvPr>
            <p:cNvSpPr>
              <a:spLocks noChangeArrowheads="1"/>
            </p:cNvSpPr>
            <p:nvPr/>
          </p:nvSpPr>
          <p:spPr bwMode="auto">
            <a:xfrm>
              <a:off x="6834613" y="3439534"/>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8" name="Freeform 332">
              <a:extLst>
                <a:ext uri="{FF2B5EF4-FFF2-40B4-BE49-F238E27FC236}">
                  <a16:creationId xmlns:a16="http://schemas.microsoft.com/office/drawing/2014/main" id="{0427FDFE-BB5E-4330-8B75-1FE4B7BB1E68}"/>
                </a:ext>
              </a:extLst>
            </p:cNvPr>
            <p:cNvSpPr>
              <a:spLocks/>
            </p:cNvSpPr>
            <p:nvPr/>
          </p:nvSpPr>
          <p:spPr bwMode="auto">
            <a:xfrm>
              <a:off x="6806844" y="3344741"/>
              <a:ext cx="125032" cy="38362"/>
            </a:xfrm>
            <a:custGeom>
              <a:avLst/>
              <a:gdLst>
                <a:gd name="T0" fmla="*/ 0 w 42"/>
                <a:gd name="T1" fmla="*/ 11 h 13"/>
                <a:gd name="T2" fmla="*/ 25 w 42"/>
                <a:gd name="T3" fmla="*/ 2 h 13"/>
                <a:gd name="T4" fmla="*/ 42 w 42"/>
                <a:gd name="T5" fmla="*/ 13 h 13"/>
              </a:gdLst>
              <a:ahLst/>
              <a:cxnLst>
                <a:cxn ang="0">
                  <a:pos x="T0" y="T1"/>
                </a:cxn>
                <a:cxn ang="0">
                  <a:pos x="T2" y="T3"/>
                </a:cxn>
                <a:cxn ang="0">
                  <a:pos x="T4" y="T5"/>
                </a:cxn>
              </a:cxnLst>
              <a:rect l="0" t="0" r="r" b="b"/>
              <a:pathLst>
                <a:path w="42" h="13">
                  <a:moveTo>
                    <a:pt x="0" y="11"/>
                  </a:moveTo>
                  <a:cubicBezTo>
                    <a:pt x="6" y="4"/>
                    <a:pt x="15" y="0"/>
                    <a:pt x="25" y="2"/>
                  </a:cubicBezTo>
                  <a:cubicBezTo>
                    <a:pt x="32" y="3"/>
                    <a:pt x="38" y="7"/>
                    <a:pt x="42" y="13"/>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9" name="Freeform 333">
              <a:extLst>
                <a:ext uri="{FF2B5EF4-FFF2-40B4-BE49-F238E27FC236}">
                  <a16:creationId xmlns:a16="http://schemas.microsoft.com/office/drawing/2014/main" id="{C9B37B59-C1B7-4B4F-9059-8FE7E140D096}"/>
                </a:ext>
              </a:extLst>
            </p:cNvPr>
            <p:cNvSpPr>
              <a:spLocks/>
            </p:cNvSpPr>
            <p:nvPr/>
          </p:nvSpPr>
          <p:spPr bwMode="auto">
            <a:xfrm>
              <a:off x="6659079" y="3685736"/>
              <a:ext cx="157710" cy="22733"/>
            </a:xfrm>
            <a:custGeom>
              <a:avLst/>
              <a:gdLst>
                <a:gd name="T0" fmla="*/ 0 w 53"/>
                <a:gd name="T1" fmla="*/ 0 h 8"/>
                <a:gd name="T2" fmla="*/ 26 w 53"/>
                <a:gd name="T3" fmla="*/ 8 h 8"/>
                <a:gd name="T4" fmla="*/ 53 w 53"/>
                <a:gd name="T5" fmla="*/ 0 h 8"/>
              </a:gdLst>
              <a:ahLst/>
              <a:cxnLst>
                <a:cxn ang="0">
                  <a:pos x="T0" y="T1"/>
                </a:cxn>
                <a:cxn ang="0">
                  <a:pos x="T2" y="T3"/>
                </a:cxn>
                <a:cxn ang="0">
                  <a:pos x="T4" y="T5"/>
                </a:cxn>
              </a:cxnLst>
              <a:rect l="0" t="0" r="r" b="b"/>
              <a:pathLst>
                <a:path w="53" h="8">
                  <a:moveTo>
                    <a:pt x="0" y="0"/>
                  </a:moveTo>
                  <a:cubicBezTo>
                    <a:pt x="0" y="0"/>
                    <a:pt x="6" y="8"/>
                    <a:pt x="26" y="8"/>
                  </a:cubicBezTo>
                  <a:cubicBezTo>
                    <a:pt x="46" y="8"/>
                    <a:pt x="53" y="0"/>
                    <a:pt x="53"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0" name="Freeform 334">
              <a:extLst>
                <a:ext uri="{FF2B5EF4-FFF2-40B4-BE49-F238E27FC236}">
                  <a16:creationId xmlns:a16="http://schemas.microsoft.com/office/drawing/2014/main" id="{2E1A16B2-3929-46F5-B959-6F070ED599DB}"/>
                </a:ext>
              </a:extLst>
            </p:cNvPr>
            <p:cNvSpPr>
              <a:spLocks/>
            </p:cNvSpPr>
            <p:nvPr/>
          </p:nvSpPr>
          <p:spPr bwMode="auto">
            <a:xfrm>
              <a:off x="6494265" y="2864505"/>
              <a:ext cx="882326" cy="633684"/>
            </a:xfrm>
            <a:custGeom>
              <a:avLst/>
              <a:gdLst>
                <a:gd name="T0" fmla="*/ 212 w 299"/>
                <a:gd name="T1" fmla="*/ 214 h 214"/>
                <a:gd name="T2" fmla="*/ 212 w 299"/>
                <a:gd name="T3" fmla="*/ 184 h 214"/>
                <a:gd name="T4" fmla="*/ 204 w 299"/>
                <a:gd name="T5" fmla="*/ 177 h 214"/>
                <a:gd name="T6" fmla="*/ 0 w 299"/>
                <a:gd name="T7" fmla="*/ 131 h 214"/>
                <a:gd name="T8" fmla="*/ 141 w 299"/>
                <a:gd name="T9" fmla="*/ 0 h 214"/>
                <a:gd name="T10" fmla="*/ 282 w 299"/>
                <a:gd name="T11" fmla="*/ 110 h 214"/>
                <a:gd name="T12" fmla="*/ 299 w 299"/>
                <a:gd name="T13" fmla="*/ 199 h 214"/>
              </a:gdLst>
              <a:ahLst/>
              <a:cxnLst>
                <a:cxn ang="0">
                  <a:pos x="T0" y="T1"/>
                </a:cxn>
                <a:cxn ang="0">
                  <a:pos x="T2" y="T3"/>
                </a:cxn>
                <a:cxn ang="0">
                  <a:pos x="T4" y="T5"/>
                </a:cxn>
                <a:cxn ang="0">
                  <a:pos x="T6" y="T7"/>
                </a:cxn>
                <a:cxn ang="0">
                  <a:pos x="T8" y="T9"/>
                </a:cxn>
                <a:cxn ang="0">
                  <a:pos x="T10" y="T11"/>
                </a:cxn>
                <a:cxn ang="0">
                  <a:pos x="T12" y="T13"/>
                </a:cxn>
              </a:cxnLst>
              <a:rect l="0" t="0" r="r" b="b"/>
              <a:pathLst>
                <a:path w="299" h="214">
                  <a:moveTo>
                    <a:pt x="212" y="214"/>
                  </a:moveTo>
                  <a:cubicBezTo>
                    <a:pt x="212" y="184"/>
                    <a:pt x="212" y="184"/>
                    <a:pt x="212" y="184"/>
                  </a:cubicBezTo>
                  <a:cubicBezTo>
                    <a:pt x="212" y="180"/>
                    <a:pt x="208" y="177"/>
                    <a:pt x="204" y="177"/>
                  </a:cubicBezTo>
                  <a:cubicBezTo>
                    <a:pt x="159" y="177"/>
                    <a:pt x="44" y="166"/>
                    <a:pt x="0" y="131"/>
                  </a:cubicBezTo>
                  <a:cubicBezTo>
                    <a:pt x="0" y="64"/>
                    <a:pt x="52" y="0"/>
                    <a:pt x="141" y="0"/>
                  </a:cubicBezTo>
                  <a:cubicBezTo>
                    <a:pt x="208" y="0"/>
                    <a:pt x="269" y="38"/>
                    <a:pt x="282" y="110"/>
                  </a:cubicBezTo>
                  <a:cubicBezTo>
                    <a:pt x="299" y="199"/>
                    <a:pt x="299" y="199"/>
                    <a:pt x="299" y="199"/>
                  </a:cubicBezTo>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1" name="Freeform 335">
              <a:extLst>
                <a:ext uri="{FF2B5EF4-FFF2-40B4-BE49-F238E27FC236}">
                  <a16:creationId xmlns:a16="http://schemas.microsoft.com/office/drawing/2014/main" id="{F9F7A72E-0A62-4EBB-BF9E-812307AA61B3}"/>
                </a:ext>
              </a:extLst>
            </p:cNvPr>
            <p:cNvSpPr>
              <a:spLocks/>
            </p:cNvSpPr>
            <p:nvPr/>
          </p:nvSpPr>
          <p:spPr bwMode="auto">
            <a:xfrm>
              <a:off x="6494265" y="2864505"/>
              <a:ext cx="882326" cy="633684"/>
            </a:xfrm>
            <a:custGeom>
              <a:avLst/>
              <a:gdLst>
                <a:gd name="T0" fmla="*/ 212 w 299"/>
                <a:gd name="T1" fmla="*/ 214 h 214"/>
                <a:gd name="T2" fmla="*/ 212 w 299"/>
                <a:gd name="T3" fmla="*/ 184 h 214"/>
                <a:gd name="T4" fmla="*/ 204 w 299"/>
                <a:gd name="T5" fmla="*/ 177 h 214"/>
                <a:gd name="T6" fmla="*/ 0 w 299"/>
                <a:gd name="T7" fmla="*/ 131 h 214"/>
                <a:gd name="T8" fmla="*/ 141 w 299"/>
                <a:gd name="T9" fmla="*/ 0 h 214"/>
                <a:gd name="T10" fmla="*/ 282 w 299"/>
                <a:gd name="T11" fmla="*/ 110 h 214"/>
                <a:gd name="T12" fmla="*/ 299 w 299"/>
                <a:gd name="T13" fmla="*/ 199 h 214"/>
              </a:gdLst>
              <a:ahLst/>
              <a:cxnLst>
                <a:cxn ang="0">
                  <a:pos x="T0" y="T1"/>
                </a:cxn>
                <a:cxn ang="0">
                  <a:pos x="T2" y="T3"/>
                </a:cxn>
                <a:cxn ang="0">
                  <a:pos x="T4" y="T5"/>
                </a:cxn>
                <a:cxn ang="0">
                  <a:pos x="T6" y="T7"/>
                </a:cxn>
                <a:cxn ang="0">
                  <a:pos x="T8" y="T9"/>
                </a:cxn>
                <a:cxn ang="0">
                  <a:pos x="T10" y="T11"/>
                </a:cxn>
                <a:cxn ang="0">
                  <a:pos x="T12" y="T13"/>
                </a:cxn>
              </a:cxnLst>
              <a:rect l="0" t="0" r="r" b="b"/>
              <a:pathLst>
                <a:path w="299" h="214">
                  <a:moveTo>
                    <a:pt x="212" y="214"/>
                  </a:moveTo>
                  <a:cubicBezTo>
                    <a:pt x="212" y="184"/>
                    <a:pt x="212" y="184"/>
                    <a:pt x="212" y="184"/>
                  </a:cubicBezTo>
                  <a:cubicBezTo>
                    <a:pt x="212" y="180"/>
                    <a:pt x="208" y="177"/>
                    <a:pt x="204" y="177"/>
                  </a:cubicBezTo>
                  <a:cubicBezTo>
                    <a:pt x="159" y="177"/>
                    <a:pt x="44" y="166"/>
                    <a:pt x="0" y="131"/>
                  </a:cubicBezTo>
                  <a:cubicBezTo>
                    <a:pt x="0" y="64"/>
                    <a:pt x="52" y="0"/>
                    <a:pt x="141" y="0"/>
                  </a:cubicBezTo>
                  <a:cubicBezTo>
                    <a:pt x="208" y="0"/>
                    <a:pt x="269" y="38"/>
                    <a:pt x="282" y="110"/>
                  </a:cubicBezTo>
                  <a:cubicBezTo>
                    <a:pt x="299" y="199"/>
                    <a:pt x="299" y="199"/>
                    <a:pt x="299" y="1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2" name="Freeform 336">
              <a:extLst>
                <a:ext uri="{FF2B5EF4-FFF2-40B4-BE49-F238E27FC236}">
                  <a16:creationId xmlns:a16="http://schemas.microsoft.com/office/drawing/2014/main" id="{CF0BC51B-18DA-434B-A65D-FCD91344F653}"/>
                </a:ext>
              </a:extLst>
            </p:cNvPr>
            <p:cNvSpPr>
              <a:spLocks/>
            </p:cNvSpPr>
            <p:nvPr/>
          </p:nvSpPr>
          <p:spPr bwMode="auto">
            <a:xfrm>
              <a:off x="7119425" y="3427148"/>
              <a:ext cx="160552" cy="160552"/>
            </a:xfrm>
            <a:custGeom>
              <a:avLst/>
              <a:gdLst>
                <a:gd name="T0" fmla="*/ 0 w 54"/>
                <a:gd name="T1" fmla="*/ 27 h 54"/>
                <a:gd name="T2" fmla="*/ 27 w 54"/>
                <a:gd name="T3" fmla="*/ 0 h 54"/>
                <a:gd name="T4" fmla="*/ 54 w 54"/>
                <a:gd name="T5" fmla="*/ 27 h 54"/>
                <a:gd name="T6" fmla="*/ 27 w 54"/>
                <a:gd name="T7" fmla="*/ 54 h 54"/>
                <a:gd name="T8" fmla="*/ 13 w 54"/>
                <a:gd name="T9" fmla="*/ 51 h 54"/>
              </a:gdLst>
              <a:ahLst/>
              <a:cxnLst>
                <a:cxn ang="0">
                  <a:pos x="T0" y="T1"/>
                </a:cxn>
                <a:cxn ang="0">
                  <a:pos x="T2" y="T3"/>
                </a:cxn>
                <a:cxn ang="0">
                  <a:pos x="T4" y="T5"/>
                </a:cxn>
                <a:cxn ang="0">
                  <a:pos x="T6" y="T7"/>
                </a:cxn>
                <a:cxn ang="0">
                  <a:pos x="T8" y="T9"/>
                </a:cxn>
              </a:cxnLst>
              <a:rect l="0" t="0" r="r" b="b"/>
              <a:pathLst>
                <a:path w="54" h="54">
                  <a:moveTo>
                    <a:pt x="0" y="27"/>
                  </a:moveTo>
                  <a:cubicBezTo>
                    <a:pt x="0" y="12"/>
                    <a:pt x="12" y="0"/>
                    <a:pt x="27" y="0"/>
                  </a:cubicBezTo>
                  <a:cubicBezTo>
                    <a:pt x="42" y="0"/>
                    <a:pt x="54" y="12"/>
                    <a:pt x="54" y="27"/>
                  </a:cubicBezTo>
                  <a:cubicBezTo>
                    <a:pt x="54" y="42"/>
                    <a:pt x="42" y="54"/>
                    <a:pt x="27" y="54"/>
                  </a:cubicBezTo>
                  <a:cubicBezTo>
                    <a:pt x="22" y="54"/>
                    <a:pt x="17" y="53"/>
                    <a:pt x="13" y="51"/>
                  </a:cubicBezTo>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3" name="Freeform 337">
              <a:extLst>
                <a:ext uri="{FF2B5EF4-FFF2-40B4-BE49-F238E27FC236}">
                  <a16:creationId xmlns:a16="http://schemas.microsoft.com/office/drawing/2014/main" id="{6DE3C5EB-0E08-4AF2-9C0A-6AC7FE90644B}"/>
                </a:ext>
              </a:extLst>
            </p:cNvPr>
            <p:cNvSpPr>
              <a:spLocks/>
            </p:cNvSpPr>
            <p:nvPr/>
          </p:nvSpPr>
          <p:spPr bwMode="auto">
            <a:xfrm>
              <a:off x="7119425" y="3427148"/>
              <a:ext cx="160552" cy="160552"/>
            </a:xfrm>
            <a:custGeom>
              <a:avLst/>
              <a:gdLst>
                <a:gd name="T0" fmla="*/ 0 w 54"/>
                <a:gd name="T1" fmla="*/ 27 h 54"/>
                <a:gd name="T2" fmla="*/ 27 w 54"/>
                <a:gd name="T3" fmla="*/ 0 h 54"/>
                <a:gd name="T4" fmla="*/ 54 w 54"/>
                <a:gd name="T5" fmla="*/ 27 h 54"/>
                <a:gd name="T6" fmla="*/ 27 w 54"/>
                <a:gd name="T7" fmla="*/ 54 h 54"/>
                <a:gd name="T8" fmla="*/ 13 w 54"/>
                <a:gd name="T9" fmla="*/ 51 h 54"/>
              </a:gdLst>
              <a:ahLst/>
              <a:cxnLst>
                <a:cxn ang="0">
                  <a:pos x="T0" y="T1"/>
                </a:cxn>
                <a:cxn ang="0">
                  <a:pos x="T2" y="T3"/>
                </a:cxn>
                <a:cxn ang="0">
                  <a:pos x="T4" y="T5"/>
                </a:cxn>
                <a:cxn ang="0">
                  <a:pos x="T6" y="T7"/>
                </a:cxn>
                <a:cxn ang="0">
                  <a:pos x="T8" y="T9"/>
                </a:cxn>
              </a:cxnLst>
              <a:rect l="0" t="0" r="r" b="b"/>
              <a:pathLst>
                <a:path w="54" h="54">
                  <a:moveTo>
                    <a:pt x="0" y="27"/>
                  </a:moveTo>
                  <a:cubicBezTo>
                    <a:pt x="0" y="12"/>
                    <a:pt x="12" y="0"/>
                    <a:pt x="27" y="0"/>
                  </a:cubicBezTo>
                  <a:cubicBezTo>
                    <a:pt x="42" y="0"/>
                    <a:pt x="54" y="12"/>
                    <a:pt x="54" y="27"/>
                  </a:cubicBezTo>
                  <a:cubicBezTo>
                    <a:pt x="54" y="42"/>
                    <a:pt x="42" y="54"/>
                    <a:pt x="27" y="54"/>
                  </a:cubicBezTo>
                  <a:cubicBezTo>
                    <a:pt x="22" y="54"/>
                    <a:pt x="17" y="53"/>
                    <a:pt x="13" y="51"/>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4" name="Freeform 340">
              <a:extLst>
                <a:ext uri="{FF2B5EF4-FFF2-40B4-BE49-F238E27FC236}">
                  <a16:creationId xmlns:a16="http://schemas.microsoft.com/office/drawing/2014/main" id="{3857B392-8346-474D-B537-ECE5359D81D4}"/>
                </a:ext>
              </a:extLst>
            </p:cNvPr>
            <p:cNvSpPr>
              <a:spLocks/>
            </p:cNvSpPr>
            <p:nvPr/>
          </p:nvSpPr>
          <p:spPr bwMode="auto">
            <a:xfrm>
              <a:off x="6842366" y="4380515"/>
              <a:ext cx="315422" cy="65357"/>
            </a:xfrm>
            <a:custGeom>
              <a:avLst/>
              <a:gdLst>
                <a:gd name="T0" fmla="*/ 103 w 107"/>
                <a:gd name="T1" fmla="*/ 22 h 22"/>
                <a:gd name="T2" fmla="*/ 4 w 107"/>
                <a:gd name="T3" fmla="*/ 22 h 22"/>
                <a:gd name="T4" fmla="*/ 0 w 107"/>
                <a:gd name="T5" fmla="*/ 18 h 22"/>
                <a:gd name="T6" fmla="*/ 0 w 107"/>
                <a:gd name="T7" fmla="*/ 4 h 22"/>
                <a:gd name="T8" fmla="*/ 4 w 107"/>
                <a:gd name="T9" fmla="*/ 0 h 22"/>
                <a:gd name="T10" fmla="*/ 103 w 107"/>
                <a:gd name="T11" fmla="*/ 0 h 22"/>
                <a:gd name="T12" fmla="*/ 107 w 107"/>
                <a:gd name="T13" fmla="*/ 4 h 22"/>
                <a:gd name="T14" fmla="*/ 107 w 107"/>
                <a:gd name="T15" fmla="*/ 18 h 22"/>
                <a:gd name="T16" fmla="*/ 103 w 107"/>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2">
                  <a:moveTo>
                    <a:pt x="103" y="22"/>
                  </a:moveTo>
                  <a:cubicBezTo>
                    <a:pt x="4" y="22"/>
                    <a:pt x="4" y="22"/>
                    <a:pt x="4" y="22"/>
                  </a:cubicBezTo>
                  <a:cubicBezTo>
                    <a:pt x="2" y="22"/>
                    <a:pt x="0" y="20"/>
                    <a:pt x="0" y="18"/>
                  </a:cubicBezTo>
                  <a:cubicBezTo>
                    <a:pt x="0" y="4"/>
                    <a:pt x="0" y="4"/>
                    <a:pt x="0" y="4"/>
                  </a:cubicBezTo>
                  <a:cubicBezTo>
                    <a:pt x="0" y="2"/>
                    <a:pt x="2" y="0"/>
                    <a:pt x="4" y="0"/>
                  </a:cubicBezTo>
                  <a:cubicBezTo>
                    <a:pt x="103" y="0"/>
                    <a:pt x="103" y="0"/>
                    <a:pt x="103" y="0"/>
                  </a:cubicBezTo>
                  <a:cubicBezTo>
                    <a:pt x="105" y="0"/>
                    <a:pt x="107" y="2"/>
                    <a:pt x="107" y="4"/>
                  </a:cubicBezTo>
                  <a:cubicBezTo>
                    <a:pt x="107" y="18"/>
                    <a:pt x="107" y="18"/>
                    <a:pt x="107" y="18"/>
                  </a:cubicBezTo>
                  <a:cubicBezTo>
                    <a:pt x="107" y="20"/>
                    <a:pt x="105" y="22"/>
                    <a:pt x="103" y="22"/>
                  </a:cubicBezTo>
                  <a:close/>
                </a:path>
              </a:pathLst>
            </a:custGeom>
            <a:solidFill>
              <a:schemeClr val="tx1"/>
            </a:solidFill>
            <a:ln w="9525">
              <a:solidFill>
                <a:srgbClr val="000000"/>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5" name="Freeform 341">
              <a:extLst>
                <a:ext uri="{FF2B5EF4-FFF2-40B4-BE49-F238E27FC236}">
                  <a16:creationId xmlns:a16="http://schemas.microsoft.com/office/drawing/2014/main" id="{EA1C0DAE-C74C-4DE4-AFE2-8FD6D59C8A75}"/>
                </a:ext>
              </a:extLst>
            </p:cNvPr>
            <p:cNvSpPr>
              <a:spLocks/>
            </p:cNvSpPr>
            <p:nvPr/>
          </p:nvSpPr>
          <p:spPr bwMode="auto">
            <a:xfrm>
              <a:off x="6842366" y="4380515"/>
              <a:ext cx="315422" cy="65357"/>
            </a:xfrm>
            <a:custGeom>
              <a:avLst/>
              <a:gdLst>
                <a:gd name="T0" fmla="*/ 103 w 107"/>
                <a:gd name="T1" fmla="*/ 22 h 22"/>
                <a:gd name="T2" fmla="*/ 4 w 107"/>
                <a:gd name="T3" fmla="*/ 22 h 22"/>
                <a:gd name="T4" fmla="*/ 0 w 107"/>
                <a:gd name="T5" fmla="*/ 18 h 22"/>
                <a:gd name="T6" fmla="*/ 0 w 107"/>
                <a:gd name="T7" fmla="*/ 4 h 22"/>
                <a:gd name="T8" fmla="*/ 4 w 107"/>
                <a:gd name="T9" fmla="*/ 0 h 22"/>
                <a:gd name="T10" fmla="*/ 103 w 107"/>
                <a:gd name="T11" fmla="*/ 0 h 22"/>
                <a:gd name="T12" fmla="*/ 107 w 107"/>
                <a:gd name="T13" fmla="*/ 4 h 22"/>
                <a:gd name="T14" fmla="*/ 107 w 107"/>
                <a:gd name="T15" fmla="*/ 18 h 22"/>
                <a:gd name="T16" fmla="*/ 103 w 107"/>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2">
                  <a:moveTo>
                    <a:pt x="103" y="22"/>
                  </a:moveTo>
                  <a:cubicBezTo>
                    <a:pt x="4" y="22"/>
                    <a:pt x="4" y="22"/>
                    <a:pt x="4" y="22"/>
                  </a:cubicBezTo>
                  <a:cubicBezTo>
                    <a:pt x="2" y="22"/>
                    <a:pt x="0" y="20"/>
                    <a:pt x="0" y="18"/>
                  </a:cubicBezTo>
                  <a:cubicBezTo>
                    <a:pt x="0" y="4"/>
                    <a:pt x="0" y="4"/>
                    <a:pt x="0" y="4"/>
                  </a:cubicBezTo>
                  <a:cubicBezTo>
                    <a:pt x="0" y="2"/>
                    <a:pt x="2" y="0"/>
                    <a:pt x="4" y="0"/>
                  </a:cubicBezTo>
                  <a:cubicBezTo>
                    <a:pt x="103" y="0"/>
                    <a:pt x="103" y="0"/>
                    <a:pt x="103" y="0"/>
                  </a:cubicBezTo>
                  <a:cubicBezTo>
                    <a:pt x="105" y="0"/>
                    <a:pt x="107" y="2"/>
                    <a:pt x="107" y="4"/>
                  </a:cubicBezTo>
                  <a:cubicBezTo>
                    <a:pt x="107" y="18"/>
                    <a:pt x="107" y="18"/>
                    <a:pt x="107" y="18"/>
                  </a:cubicBezTo>
                  <a:cubicBezTo>
                    <a:pt x="107" y="20"/>
                    <a:pt x="105" y="22"/>
                    <a:pt x="103" y="2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6" name="Freeform 342">
              <a:extLst>
                <a:ext uri="{FF2B5EF4-FFF2-40B4-BE49-F238E27FC236}">
                  <a16:creationId xmlns:a16="http://schemas.microsoft.com/office/drawing/2014/main" id="{28866FC3-8B0F-47F3-9668-0BE257202C80}"/>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solidFill>
              <a:srgbClr val="FFFFFF"/>
            </a:solidFill>
            <a:ln w="34925">
              <a:no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7" name="Freeform 343">
              <a:extLst>
                <a:ext uri="{FF2B5EF4-FFF2-40B4-BE49-F238E27FC236}">
                  <a16:creationId xmlns:a16="http://schemas.microsoft.com/office/drawing/2014/main" id="{F26A7F1E-8547-4F8C-ABB3-04FC2F5583E1}"/>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8" name="Freeform 344">
              <a:extLst>
                <a:ext uri="{FF2B5EF4-FFF2-40B4-BE49-F238E27FC236}">
                  <a16:creationId xmlns:a16="http://schemas.microsoft.com/office/drawing/2014/main" id="{95BF5952-0F22-42CC-8565-D8EDCA6C04F7}"/>
                </a:ext>
              </a:extLst>
            </p:cNvPr>
            <p:cNvSpPr>
              <a:spLocks/>
            </p:cNvSpPr>
            <p:nvPr/>
          </p:nvSpPr>
          <p:spPr bwMode="auto">
            <a:xfrm>
              <a:off x="6886411" y="4315158"/>
              <a:ext cx="227331" cy="65357"/>
            </a:xfrm>
            <a:custGeom>
              <a:avLst/>
              <a:gdLst>
                <a:gd name="T0" fmla="*/ 77 w 77"/>
                <a:gd name="T1" fmla="*/ 22 h 22"/>
                <a:gd name="T2" fmla="*/ 0 w 77"/>
                <a:gd name="T3" fmla="*/ 22 h 22"/>
                <a:gd name="T4" fmla="*/ 0 w 77"/>
                <a:gd name="T5" fmla="*/ 17 h 22"/>
                <a:gd name="T6" fmla="*/ 8 w 77"/>
                <a:gd name="T7" fmla="*/ 7 h 22"/>
                <a:gd name="T8" fmla="*/ 66 w 77"/>
                <a:gd name="T9" fmla="*/ 0 h 22"/>
                <a:gd name="T10" fmla="*/ 77 w 77"/>
                <a:gd name="T11" fmla="*/ 10 h 22"/>
                <a:gd name="T12" fmla="*/ 77 w 77"/>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77" h="22">
                  <a:moveTo>
                    <a:pt x="77" y="22"/>
                  </a:moveTo>
                  <a:cubicBezTo>
                    <a:pt x="0" y="22"/>
                    <a:pt x="0" y="22"/>
                    <a:pt x="0" y="22"/>
                  </a:cubicBezTo>
                  <a:cubicBezTo>
                    <a:pt x="0" y="17"/>
                    <a:pt x="0" y="17"/>
                    <a:pt x="0" y="17"/>
                  </a:cubicBezTo>
                  <a:cubicBezTo>
                    <a:pt x="0" y="12"/>
                    <a:pt x="3" y="8"/>
                    <a:pt x="8" y="7"/>
                  </a:cubicBezTo>
                  <a:cubicBezTo>
                    <a:pt x="66" y="0"/>
                    <a:pt x="66" y="0"/>
                    <a:pt x="66" y="0"/>
                  </a:cubicBezTo>
                  <a:cubicBezTo>
                    <a:pt x="72" y="0"/>
                    <a:pt x="77" y="4"/>
                    <a:pt x="77" y="10"/>
                  </a:cubicBezTo>
                  <a:lnTo>
                    <a:pt x="77" y="22"/>
                  </a:lnTo>
                  <a:close/>
                </a:path>
              </a:pathLst>
            </a:custGeom>
            <a:solidFill>
              <a:schemeClr val="tx1"/>
            </a:solidFill>
            <a:ln w="9525">
              <a:solidFill>
                <a:srgbClr val="000000"/>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9" name="Freeform 345">
              <a:extLst>
                <a:ext uri="{FF2B5EF4-FFF2-40B4-BE49-F238E27FC236}">
                  <a16:creationId xmlns:a16="http://schemas.microsoft.com/office/drawing/2014/main" id="{2251DE3D-134A-441A-973A-F15AB096A74E}"/>
                </a:ext>
              </a:extLst>
            </p:cNvPr>
            <p:cNvSpPr>
              <a:spLocks/>
            </p:cNvSpPr>
            <p:nvPr/>
          </p:nvSpPr>
          <p:spPr bwMode="auto">
            <a:xfrm>
              <a:off x="6886411" y="4315158"/>
              <a:ext cx="227331" cy="65357"/>
            </a:xfrm>
            <a:custGeom>
              <a:avLst/>
              <a:gdLst>
                <a:gd name="T0" fmla="*/ 77 w 77"/>
                <a:gd name="T1" fmla="*/ 22 h 22"/>
                <a:gd name="T2" fmla="*/ 0 w 77"/>
                <a:gd name="T3" fmla="*/ 22 h 22"/>
                <a:gd name="T4" fmla="*/ 0 w 77"/>
                <a:gd name="T5" fmla="*/ 17 h 22"/>
                <a:gd name="T6" fmla="*/ 8 w 77"/>
                <a:gd name="T7" fmla="*/ 7 h 22"/>
                <a:gd name="T8" fmla="*/ 66 w 77"/>
                <a:gd name="T9" fmla="*/ 0 h 22"/>
                <a:gd name="T10" fmla="*/ 77 w 77"/>
                <a:gd name="T11" fmla="*/ 10 h 22"/>
                <a:gd name="T12" fmla="*/ 77 w 77"/>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77" h="22">
                  <a:moveTo>
                    <a:pt x="77" y="22"/>
                  </a:moveTo>
                  <a:cubicBezTo>
                    <a:pt x="0" y="22"/>
                    <a:pt x="0" y="22"/>
                    <a:pt x="0" y="22"/>
                  </a:cubicBezTo>
                  <a:cubicBezTo>
                    <a:pt x="0" y="17"/>
                    <a:pt x="0" y="17"/>
                    <a:pt x="0" y="17"/>
                  </a:cubicBezTo>
                  <a:cubicBezTo>
                    <a:pt x="0" y="12"/>
                    <a:pt x="3" y="8"/>
                    <a:pt x="8" y="7"/>
                  </a:cubicBezTo>
                  <a:cubicBezTo>
                    <a:pt x="66" y="0"/>
                    <a:pt x="66" y="0"/>
                    <a:pt x="66" y="0"/>
                  </a:cubicBezTo>
                  <a:cubicBezTo>
                    <a:pt x="72" y="0"/>
                    <a:pt x="77" y="4"/>
                    <a:pt x="77" y="10"/>
                  </a:cubicBezTo>
                  <a:lnTo>
                    <a:pt x="77" y="22"/>
                  </a:ln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0" name="Freeform 346">
              <a:extLst>
                <a:ext uri="{FF2B5EF4-FFF2-40B4-BE49-F238E27FC236}">
                  <a16:creationId xmlns:a16="http://schemas.microsoft.com/office/drawing/2014/main" id="{BED8EAB4-B33A-46B1-8249-75E8578207EB}"/>
                </a:ext>
              </a:extLst>
            </p:cNvPr>
            <p:cNvSpPr>
              <a:spLocks/>
            </p:cNvSpPr>
            <p:nvPr/>
          </p:nvSpPr>
          <p:spPr bwMode="auto">
            <a:xfrm>
              <a:off x="7058330" y="4445872"/>
              <a:ext cx="76725" cy="352363"/>
            </a:xfrm>
            <a:custGeom>
              <a:avLst/>
              <a:gdLst>
                <a:gd name="T0" fmla="*/ 26 w 26"/>
                <a:gd name="T1" fmla="*/ 0 h 119"/>
                <a:gd name="T2" fmla="*/ 17 w 26"/>
                <a:gd name="T3" fmla="*/ 112 h 119"/>
                <a:gd name="T4" fmla="*/ 11 w 26"/>
                <a:gd name="T5" fmla="*/ 119 h 119"/>
                <a:gd name="T6" fmla="*/ 0 w 26"/>
                <a:gd name="T7" fmla="*/ 119 h 119"/>
                <a:gd name="T8" fmla="*/ 8 w 26"/>
                <a:gd name="T9" fmla="*/ 0 h 119"/>
                <a:gd name="T10" fmla="*/ 26 w 26"/>
                <a:gd name="T11" fmla="*/ 0 h 119"/>
              </a:gdLst>
              <a:ahLst/>
              <a:cxnLst>
                <a:cxn ang="0">
                  <a:pos x="T0" y="T1"/>
                </a:cxn>
                <a:cxn ang="0">
                  <a:pos x="T2" y="T3"/>
                </a:cxn>
                <a:cxn ang="0">
                  <a:pos x="T4" y="T5"/>
                </a:cxn>
                <a:cxn ang="0">
                  <a:pos x="T6" y="T7"/>
                </a:cxn>
                <a:cxn ang="0">
                  <a:pos x="T8" y="T9"/>
                </a:cxn>
                <a:cxn ang="0">
                  <a:pos x="T10" y="T11"/>
                </a:cxn>
              </a:cxnLst>
              <a:rect l="0" t="0" r="r" b="b"/>
              <a:pathLst>
                <a:path w="26" h="119">
                  <a:moveTo>
                    <a:pt x="26" y="0"/>
                  </a:moveTo>
                  <a:cubicBezTo>
                    <a:pt x="17" y="112"/>
                    <a:pt x="17" y="112"/>
                    <a:pt x="17" y="112"/>
                  </a:cubicBezTo>
                  <a:cubicBezTo>
                    <a:pt x="17" y="116"/>
                    <a:pt x="14" y="119"/>
                    <a:pt x="11" y="119"/>
                  </a:cubicBezTo>
                  <a:cubicBezTo>
                    <a:pt x="0" y="119"/>
                    <a:pt x="0" y="119"/>
                    <a:pt x="0" y="119"/>
                  </a:cubicBezTo>
                  <a:cubicBezTo>
                    <a:pt x="8" y="0"/>
                    <a:pt x="8" y="0"/>
                    <a:pt x="8" y="0"/>
                  </a:cubicBezTo>
                  <a:lnTo>
                    <a:pt x="26"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1" name="Freeform 347">
              <a:extLst>
                <a:ext uri="{FF2B5EF4-FFF2-40B4-BE49-F238E27FC236}">
                  <a16:creationId xmlns:a16="http://schemas.microsoft.com/office/drawing/2014/main" id="{4C691CB7-DF25-4584-A1B2-47AEA6548D7B}"/>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noFill/>
            <a:ln w="317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2" name="Freeform 348">
              <a:extLst>
                <a:ext uri="{FF2B5EF4-FFF2-40B4-BE49-F238E27FC236}">
                  <a16:creationId xmlns:a16="http://schemas.microsoft.com/office/drawing/2014/main" id="{D4FE9AF8-5237-403C-AE3C-6798906B15E1}"/>
                </a:ext>
              </a:extLst>
            </p:cNvPr>
            <p:cNvSpPr>
              <a:spLocks/>
            </p:cNvSpPr>
            <p:nvPr/>
          </p:nvSpPr>
          <p:spPr bwMode="auto">
            <a:xfrm>
              <a:off x="7061171" y="4489917"/>
              <a:ext cx="79566" cy="255746"/>
            </a:xfrm>
            <a:custGeom>
              <a:avLst/>
              <a:gdLst>
                <a:gd name="T0" fmla="*/ 27 w 27"/>
                <a:gd name="T1" fmla="*/ 4 h 86"/>
                <a:gd name="T2" fmla="*/ 22 w 27"/>
                <a:gd name="T3" fmla="*/ 83 h 86"/>
                <a:gd name="T4" fmla="*/ 18 w 27"/>
                <a:gd name="T5" fmla="*/ 86 h 86"/>
                <a:gd name="T6" fmla="*/ 0 w 27"/>
                <a:gd name="T7" fmla="*/ 86 h 86"/>
                <a:gd name="T8" fmla="*/ 7 w 27"/>
                <a:gd name="T9" fmla="*/ 0 h 86"/>
                <a:gd name="T10" fmla="*/ 24 w 27"/>
                <a:gd name="T11" fmla="*/ 0 h 86"/>
                <a:gd name="T12" fmla="*/ 27 w 27"/>
                <a:gd name="T13" fmla="*/ 4 h 86"/>
              </a:gdLst>
              <a:ahLst/>
              <a:cxnLst>
                <a:cxn ang="0">
                  <a:pos x="T0" y="T1"/>
                </a:cxn>
                <a:cxn ang="0">
                  <a:pos x="T2" y="T3"/>
                </a:cxn>
                <a:cxn ang="0">
                  <a:pos x="T4" y="T5"/>
                </a:cxn>
                <a:cxn ang="0">
                  <a:pos x="T6" y="T7"/>
                </a:cxn>
                <a:cxn ang="0">
                  <a:pos x="T8" y="T9"/>
                </a:cxn>
                <a:cxn ang="0">
                  <a:pos x="T10" y="T11"/>
                </a:cxn>
                <a:cxn ang="0">
                  <a:pos x="T12" y="T13"/>
                </a:cxn>
              </a:cxnLst>
              <a:rect l="0" t="0" r="r" b="b"/>
              <a:pathLst>
                <a:path w="27" h="86">
                  <a:moveTo>
                    <a:pt x="27" y="4"/>
                  </a:moveTo>
                  <a:cubicBezTo>
                    <a:pt x="22" y="83"/>
                    <a:pt x="22" y="83"/>
                    <a:pt x="22" y="83"/>
                  </a:cubicBezTo>
                  <a:cubicBezTo>
                    <a:pt x="21" y="85"/>
                    <a:pt x="20" y="86"/>
                    <a:pt x="18" y="86"/>
                  </a:cubicBezTo>
                  <a:cubicBezTo>
                    <a:pt x="0" y="86"/>
                    <a:pt x="0" y="86"/>
                    <a:pt x="0" y="86"/>
                  </a:cubicBezTo>
                  <a:cubicBezTo>
                    <a:pt x="7" y="0"/>
                    <a:pt x="7" y="0"/>
                    <a:pt x="7" y="0"/>
                  </a:cubicBezTo>
                  <a:cubicBezTo>
                    <a:pt x="24" y="0"/>
                    <a:pt x="24" y="0"/>
                    <a:pt x="24" y="0"/>
                  </a:cubicBezTo>
                  <a:cubicBezTo>
                    <a:pt x="26" y="0"/>
                    <a:pt x="27" y="2"/>
                    <a:pt x="27" y="4"/>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3" name="Freeform 349">
              <a:extLst>
                <a:ext uri="{FF2B5EF4-FFF2-40B4-BE49-F238E27FC236}">
                  <a16:creationId xmlns:a16="http://schemas.microsoft.com/office/drawing/2014/main" id="{AD17C043-5E68-4804-92CA-8316F3943E77}"/>
                </a:ext>
              </a:extLst>
            </p:cNvPr>
            <p:cNvSpPr>
              <a:spLocks/>
            </p:cNvSpPr>
            <p:nvPr/>
          </p:nvSpPr>
          <p:spPr bwMode="auto">
            <a:xfrm>
              <a:off x="6860836" y="4489917"/>
              <a:ext cx="220226" cy="255746"/>
            </a:xfrm>
            <a:custGeom>
              <a:avLst/>
              <a:gdLst>
                <a:gd name="T0" fmla="*/ 75 w 75"/>
                <a:gd name="T1" fmla="*/ 0 h 86"/>
                <a:gd name="T2" fmla="*/ 68 w 75"/>
                <a:gd name="T3" fmla="*/ 86 h 86"/>
                <a:gd name="T4" fmla="*/ 9 w 75"/>
                <a:gd name="T5" fmla="*/ 86 h 86"/>
                <a:gd name="T6" fmla="*/ 6 w 75"/>
                <a:gd name="T7" fmla="*/ 83 h 86"/>
                <a:gd name="T8" fmla="*/ 0 w 75"/>
                <a:gd name="T9" fmla="*/ 4 h 86"/>
                <a:gd name="T10" fmla="*/ 3 w 75"/>
                <a:gd name="T11" fmla="*/ 0 h 86"/>
                <a:gd name="T12" fmla="*/ 75 w 75"/>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75" h="86">
                  <a:moveTo>
                    <a:pt x="75" y="0"/>
                  </a:moveTo>
                  <a:cubicBezTo>
                    <a:pt x="68" y="86"/>
                    <a:pt x="68" y="86"/>
                    <a:pt x="68" y="86"/>
                  </a:cubicBezTo>
                  <a:cubicBezTo>
                    <a:pt x="9" y="86"/>
                    <a:pt x="9" y="86"/>
                    <a:pt x="9" y="86"/>
                  </a:cubicBezTo>
                  <a:cubicBezTo>
                    <a:pt x="8" y="86"/>
                    <a:pt x="6" y="85"/>
                    <a:pt x="6" y="83"/>
                  </a:cubicBezTo>
                  <a:cubicBezTo>
                    <a:pt x="0" y="4"/>
                    <a:pt x="0" y="4"/>
                    <a:pt x="0" y="4"/>
                  </a:cubicBezTo>
                  <a:cubicBezTo>
                    <a:pt x="0" y="2"/>
                    <a:pt x="1" y="0"/>
                    <a:pt x="3" y="0"/>
                  </a:cubicBezTo>
                  <a:lnTo>
                    <a:pt x="75" y="0"/>
                  </a:ln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4" name="Freeform 350">
              <a:extLst>
                <a:ext uri="{FF2B5EF4-FFF2-40B4-BE49-F238E27FC236}">
                  <a16:creationId xmlns:a16="http://schemas.microsoft.com/office/drawing/2014/main" id="{4C5732B4-556C-40E7-93CF-EBC2A68388ED}"/>
                </a:ext>
              </a:extLst>
            </p:cNvPr>
            <p:cNvSpPr>
              <a:spLocks/>
            </p:cNvSpPr>
            <p:nvPr/>
          </p:nvSpPr>
          <p:spPr bwMode="auto">
            <a:xfrm>
              <a:off x="6860836" y="4489917"/>
              <a:ext cx="279901" cy="255746"/>
            </a:xfrm>
            <a:custGeom>
              <a:avLst/>
              <a:gdLst>
                <a:gd name="T0" fmla="*/ 3 w 95"/>
                <a:gd name="T1" fmla="*/ 0 h 86"/>
                <a:gd name="T2" fmla="*/ 75 w 95"/>
                <a:gd name="T3" fmla="*/ 0 h 86"/>
                <a:gd name="T4" fmla="*/ 92 w 95"/>
                <a:gd name="T5" fmla="*/ 0 h 86"/>
                <a:gd name="T6" fmla="*/ 95 w 95"/>
                <a:gd name="T7" fmla="*/ 4 h 86"/>
                <a:gd name="T8" fmla="*/ 90 w 95"/>
                <a:gd name="T9" fmla="*/ 83 h 86"/>
                <a:gd name="T10" fmla="*/ 86 w 95"/>
                <a:gd name="T11" fmla="*/ 86 h 86"/>
                <a:gd name="T12" fmla="*/ 68 w 95"/>
                <a:gd name="T13" fmla="*/ 86 h 86"/>
                <a:gd name="T14" fmla="*/ 9 w 95"/>
                <a:gd name="T15" fmla="*/ 86 h 86"/>
                <a:gd name="T16" fmla="*/ 6 w 95"/>
                <a:gd name="T17" fmla="*/ 83 h 86"/>
                <a:gd name="T18" fmla="*/ 0 w 95"/>
                <a:gd name="T19" fmla="*/ 4 h 86"/>
                <a:gd name="T20" fmla="*/ 3 w 95"/>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86">
                  <a:moveTo>
                    <a:pt x="3" y="0"/>
                  </a:moveTo>
                  <a:cubicBezTo>
                    <a:pt x="75" y="0"/>
                    <a:pt x="75" y="0"/>
                    <a:pt x="75" y="0"/>
                  </a:cubicBezTo>
                  <a:cubicBezTo>
                    <a:pt x="92" y="0"/>
                    <a:pt x="92" y="0"/>
                    <a:pt x="92" y="0"/>
                  </a:cubicBezTo>
                  <a:cubicBezTo>
                    <a:pt x="94" y="0"/>
                    <a:pt x="95" y="2"/>
                    <a:pt x="95" y="4"/>
                  </a:cubicBezTo>
                  <a:cubicBezTo>
                    <a:pt x="90" y="83"/>
                    <a:pt x="90" y="83"/>
                    <a:pt x="90" y="83"/>
                  </a:cubicBezTo>
                  <a:cubicBezTo>
                    <a:pt x="89" y="85"/>
                    <a:pt x="88" y="86"/>
                    <a:pt x="86" y="86"/>
                  </a:cubicBezTo>
                  <a:cubicBezTo>
                    <a:pt x="68" y="86"/>
                    <a:pt x="68" y="86"/>
                    <a:pt x="68" y="86"/>
                  </a:cubicBezTo>
                  <a:cubicBezTo>
                    <a:pt x="9" y="86"/>
                    <a:pt x="9" y="86"/>
                    <a:pt x="9" y="86"/>
                  </a:cubicBezTo>
                  <a:cubicBezTo>
                    <a:pt x="8" y="86"/>
                    <a:pt x="6" y="85"/>
                    <a:pt x="6" y="83"/>
                  </a:cubicBezTo>
                  <a:cubicBezTo>
                    <a:pt x="0" y="4"/>
                    <a:pt x="0" y="4"/>
                    <a:pt x="0" y="4"/>
                  </a:cubicBezTo>
                  <a:cubicBezTo>
                    <a:pt x="0" y="2"/>
                    <a:pt x="1" y="0"/>
                    <a:pt x="3" y="0"/>
                  </a:cubicBezTo>
                  <a:close/>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5" name="Freeform 351">
              <a:extLst>
                <a:ext uri="{FF2B5EF4-FFF2-40B4-BE49-F238E27FC236}">
                  <a16:creationId xmlns:a16="http://schemas.microsoft.com/office/drawing/2014/main" id="{579C1633-4D35-482E-8BF5-50E093B48D6B}"/>
                </a:ext>
              </a:extLst>
            </p:cNvPr>
            <p:cNvSpPr>
              <a:spLocks/>
            </p:cNvSpPr>
            <p:nvPr/>
          </p:nvSpPr>
          <p:spPr bwMode="auto">
            <a:xfrm>
              <a:off x="7200410" y="3475455"/>
              <a:ext cx="31258" cy="31258"/>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6" name="Oval 352">
              <a:extLst>
                <a:ext uri="{FF2B5EF4-FFF2-40B4-BE49-F238E27FC236}">
                  <a16:creationId xmlns:a16="http://schemas.microsoft.com/office/drawing/2014/main" id="{A5E5BDD8-DDBA-4F0C-A690-315FE888574D}"/>
                </a:ext>
              </a:extLst>
            </p:cNvPr>
            <p:cNvSpPr>
              <a:spLocks noChangeArrowheads="1"/>
            </p:cNvSpPr>
            <p:nvPr/>
          </p:nvSpPr>
          <p:spPr bwMode="auto">
            <a:xfrm>
              <a:off x="7173416" y="3552180"/>
              <a:ext cx="41203" cy="412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7" name="Freeform 353">
              <a:extLst>
                <a:ext uri="{FF2B5EF4-FFF2-40B4-BE49-F238E27FC236}">
                  <a16:creationId xmlns:a16="http://schemas.microsoft.com/office/drawing/2014/main" id="{1EC37B86-2191-4F58-B3DD-12B3C889B2AB}"/>
                </a:ext>
              </a:extLst>
            </p:cNvPr>
            <p:cNvSpPr>
              <a:spLocks/>
            </p:cNvSpPr>
            <p:nvPr/>
          </p:nvSpPr>
          <p:spPr bwMode="auto">
            <a:xfrm>
              <a:off x="6615035" y="3782351"/>
              <a:ext cx="44045" cy="103719"/>
            </a:xfrm>
            <a:custGeom>
              <a:avLst/>
              <a:gdLst>
                <a:gd name="T0" fmla="*/ 31 w 31"/>
                <a:gd name="T1" fmla="*/ 73 h 73"/>
                <a:gd name="T2" fmla="*/ 0 w 31"/>
                <a:gd name="T3" fmla="*/ 0 h 73"/>
                <a:gd name="T4" fmla="*/ 31 w 31"/>
                <a:gd name="T5" fmla="*/ 73 h 73"/>
              </a:gdLst>
              <a:ahLst/>
              <a:cxnLst>
                <a:cxn ang="0">
                  <a:pos x="T0" y="T1"/>
                </a:cxn>
                <a:cxn ang="0">
                  <a:pos x="T2" y="T3"/>
                </a:cxn>
                <a:cxn ang="0">
                  <a:pos x="T4" y="T5"/>
                </a:cxn>
              </a:cxnLst>
              <a:rect l="0" t="0" r="r" b="b"/>
              <a:pathLst>
                <a:path w="31" h="73">
                  <a:moveTo>
                    <a:pt x="31" y="73"/>
                  </a:moveTo>
                  <a:lnTo>
                    <a:pt x="0" y="0"/>
                  </a:lnTo>
                  <a:lnTo>
                    <a:pt x="31" y="73"/>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8" name="Line 354">
              <a:extLst>
                <a:ext uri="{FF2B5EF4-FFF2-40B4-BE49-F238E27FC236}">
                  <a16:creationId xmlns:a16="http://schemas.microsoft.com/office/drawing/2014/main" id="{A7E1FF73-597D-483C-B475-F75D712E698E}"/>
                </a:ext>
              </a:extLst>
            </p:cNvPr>
            <p:cNvSpPr>
              <a:spLocks noChangeShapeType="1"/>
            </p:cNvSpPr>
            <p:nvPr/>
          </p:nvSpPr>
          <p:spPr bwMode="auto">
            <a:xfrm flipH="1" flipV="1">
              <a:off x="6615035" y="3782351"/>
              <a:ext cx="44045" cy="1037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9" name="Line 355">
              <a:extLst>
                <a:ext uri="{FF2B5EF4-FFF2-40B4-BE49-F238E27FC236}">
                  <a16:creationId xmlns:a16="http://schemas.microsoft.com/office/drawing/2014/main" id="{6B3B167F-3CB0-4759-9420-B6790FF67793}"/>
                </a:ext>
              </a:extLst>
            </p:cNvPr>
            <p:cNvSpPr>
              <a:spLocks noChangeShapeType="1"/>
            </p:cNvSpPr>
            <p:nvPr/>
          </p:nvSpPr>
          <p:spPr bwMode="auto">
            <a:xfrm flipH="1" flipV="1">
              <a:off x="6615035" y="3782351"/>
              <a:ext cx="44045" cy="103719"/>
            </a:xfrm>
            <a:prstGeom prst="line">
              <a:avLst/>
            </a:prstGeom>
            <a:noFill/>
            <a:ln w="25400" cap="rnd">
              <a:solidFill>
                <a:srgbClr val="640917"/>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0" name="Freeform 356">
              <a:extLst>
                <a:ext uri="{FF2B5EF4-FFF2-40B4-BE49-F238E27FC236}">
                  <a16:creationId xmlns:a16="http://schemas.microsoft.com/office/drawing/2014/main" id="{733BB16B-387A-46B8-8B44-1FDB0A5EFFFC}"/>
                </a:ext>
              </a:extLst>
            </p:cNvPr>
            <p:cNvSpPr>
              <a:spLocks/>
            </p:cNvSpPr>
            <p:nvPr/>
          </p:nvSpPr>
          <p:spPr bwMode="auto">
            <a:xfrm>
              <a:off x="6589460" y="3756777"/>
              <a:ext cx="96615" cy="153448"/>
            </a:xfrm>
            <a:custGeom>
              <a:avLst/>
              <a:gdLst>
                <a:gd name="T0" fmla="*/ 22 w 33"/>
                <a:gd name="T1" fmla="*/ 51 h 52"/>
                <a:gd name="T2" fmla="*/ 28 w 33"/>
                <a:gd name="T3" fmla="*/ 51 h 52"/>
                <a:gd name="T4" fmla="*/ 32 w 33"/>
                <a:gd name="T5" fmla="*/ 41 h 52"/>
                <a:gd name="T6" fmla="*/ 16 w 33"/>
                <a:gd name="T7" fmla="*/ 6 h 52"/>
                <a:gd name="T8" fmla="*/ 5 w 33"/>
                <a:gd name="T9" fmla="*/ 2 h 52"/>
                <a:gd name="T10" fmla="*/ 2 w 33"/>
                <a:gd name="T11" fmla="*/ 12 h 52"/>
                <a:gd name="T12" fmla="*/ 17 w 33"/>
                <a:gd name="T13" fmla="*/ 47 h 52"/>
                <a:gd name="T14" fmla="*/ 22 w 33"/>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2">
                  <a:moveTo>
                    <a:pt x="22" y="51"/>
                  </a:moveTo>
                  <a:cubicBezTo>
                    <a:pt x="24" y="52"/>
                    <a:pt x="26" y="52"/>
                    <a:pt x="28" y="51"/>
                  </a:cubicBezTo>
                  <a:cubicBezTo>
                    <a:pt x="32" y="49"/>
                    <a:pt x="33" y="44"/>
                    <a:pt x="32" y="41"/>
                  </a:cubicBezTo>
                  <a:cubicBezTo>
                    <a:pt x="16" y="6"/>
                    <a:pt x="16" y="6"/>
                    <a:pt x="16" y="6"/>
                  </a:cubicBezTo>
                  <a:cubicBezTo>
                    <a:pt x="14" y="2"/>
                    <a:pt x="9" y="0"/>
                    <a:pt x="5" y="2"/>
                  </a:cubicBezTo>
                  <a:cubicBezTo>
                    <a:pt x="2" y="4"/>
                    <a:pt x="0" y="9"/>
                    <a:pt x="2" y="12"/>
                  </a:cubicBezTo>
                  <a:cubicBezTo>
                    <a:pt x="17" y="47"/>
                    <a:pt x="17" y="47"/>
                    <a:pt x="17" y="47"/>
                  </a:cubicBezTo>
                  <a:cubicBezTo>
                    <a:pt x="18" y="49"/>
                    <a:pt x="20" y="51"/>
                    <a:pt x="22" y="51"/>
                  </a:cubicBezTo>
                  <a:close/>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1" name="Freeform 357">
              <a:extLst>
                <a:ext uri="{FF2B5EF4-FFF2-40B4-BE49-F238E27FC236}">
                  <a16:creationId xmlns:a16="http://schemas.microsoft.com/office/drawing/2014/main" id="{4869B9C3-CFBF-4978-B9B0-20787C73107A}"/>
                </a:ext>
              </a:extLst>
            </p:cNvPr>
            <p:cNvSpPr>
              <a:spLocks/>
            </p:cNvSpPr>
            <p:nvPr/>
          </p:nvSpPr>
          <p:spPr bwMode="auto">
            <a:xfrm>
              <a:off x="6589460" y="3756777"/>
              <a:ext cx="96615" cy="153448"/>
            </a:xfrm>
            <a:custGeom>
              <a:avLst/>
              <a:gdLst>
                <a:gd name="T0" fmla="*/ 22 w 33"/>
                <a:gd name="T1" fmla="*/ 51 h 52"/>
                <a:gd name="T2" fmla="*/ 28 w 33"/>
                <a:gd name="T3" fmla="*/ 51 h 52"/>
                <a:gd name="T4" fmla="*/ 32 w 33"/>
                <a:gd name="T5" fmla="*/ 41 h 52"/>
                <a:gd name="T6" fmla="*/ 16 w 33"/>
                <a:gd name="T7" fmla="*/ 6 h 52"/>
                <a:gd name="T8" fmla="*/ 5 w 33"/>
                <a:gd name="T9" fmla="*/ 2 h 52"/>
                <a:gd name="T10" fmla="*/ 2 w 33"/>
                <a:gd name="T11" fmla="*/ 12 h 52"/>
                <a:gd name="T12" fmla="*/ 17 w 33"/>
                <a:gd name="T13" fmla="*/ 47 h 52"/>
                <a:gd name="T14" fmla="*/ 22 w 33"/>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2">
                  <a:moveTo>
                    <a:pt x="22" y="51"/>
                  </a:moveTo>
                  <a:cubicBezTo>
                    <a:pt x="24" y="52"/>
                    <a:pt x="26" y="52"/>
                    <a:pt x="28" y="51"/>
                  </a:cubicBezTo>
                  <a:cubicBezTo>
                    <a:pt x="32" y="49"/>
                    <a:pt x="33" y="44"/>
                    <a:pt x="32" y="41"/>
                  </a:cubicBezTo>
                  <a:cubicBezTo>
                    <a:pt x="16" y="6"/>
                    <a:pt x="16" y="6"/>
                    <a:pt x="16" y="6"/>
                  </a:cubicBezTo>
                  <a:cubicBezTo>
                    <a:pt x="14" y="2"/>
                    <a:pt x="9" y="0"/>
                    <a:pt x="5" y="2"/>
                  </a:cubicBezTo>
                  <a:cubicBezTo>
                    <a:pt x="2" y="4"/>
                    <a:pt x="0" y="9"/>
                    <a:pt x="2" y="12"/>
                  </a:cubicBezTo>
                  <a:cubicBezTo>
                    <a:pt x="17" y="47"/>
                    <a:pt x="17" y="47"/>
                    <a:pt x="17" y="47"/>
                  </a:cubicBezTo>
                  <a:cubicBezTo>
                    <a:pt x="18" y="49"/>
                    <a:pt x="20" y="51"/>
                    <a:pt x="22" y="5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2" name="Freeform 358">
              <a:extLst>
                <a:ext uri="{FF2B5EF4-FFF2-40B4-BE49-F238E27FC236}">
                  <a16:creationId xmlns:a16="http://schemas.microsoft.com/office/drawing/2014/main" id="{0D023AB8-6C02-4A82-8365-4CB8AFBEBC11}"/>
                </a:ext>
              </a:extLst>
            </p:cNvPr>
            <p:cNvSpPr>
              <a:spLocks/>
            </p:cNvSpPr>
            <p:nvPr/>
          </p:nvSpPr>
          <p:spPr bwMode="auto">
            <a:xfrm>
              <a:off x="6376522" y="3861063"/>
              <a:ext cx="448979" cy="926371"/>
            </a:xfrm>
            <a:custGeom>
              <a:avLst/>
              <a:gdLst>
                <a:gd name="T0" fmla="*/ 35 w 152"/>
                <a:gd name="T1" fmla="*/ 313 h 313"/>
                <a:gd name="T2" fmla="*/ 65 w 152"/>
                <a:gd name="T3" fmla="*/ 292 h 313"/>
                <a:gd name="T4" fmla="*/ 146 w 152"/>
                <a:gd name="T5" fmla="*/ 45 h 313"/>
                <a:gd name="T6" fmla="*/ 126 w 152"/>
                <a:gd name="T7" fmla="*/ 6 h 313"/>
                <a:gd name="T8" fmla="*/ 87 w 152"/>
                <a:gd name="T9" fmla="*/ 26 h 313"/>
                <a:gd name="T10" fmla="*/ 5 w 152"/>
                <a:gd name="T11" fmla="*/ 272 h 313"/>
                <a:gd name="T12" fmla="*/ 25 w 152"/>
                <a:gd name="T13" fmla="*/ 312 h 313"/>
                <a:gd name="T14" fmla="*/ 35 w 152"/>
                <a:gd name="T15" fmla="*/ 313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313">
                  <a:moveTo>
                    <a:pt x="35" y="313"/>
                  </a:moveTo>
                  <a:cubicBezTo>
                    <a:pt x="48" y="313"/>
                    <a:pt x="61" y="305"/>
                    <a:pt x="65" y="292"/>
                  </a:cubicBezTo>
                  <a:cubicBezTo>
                    <a:pt x="146" y="45"/>
                    <a:pt x="146" y="45"/>
                    <a:pt x="146" y="45"/>
                  </a:cubicBezTo>
                  <a:cubicBezTo>
                    <a:pt x="152" y="29"/>
                    <a:pt x="143" y="11"/>
                    <a:pt x="126" y="6"/>
                  </a:cubicBezTo>
                  <a:cubicBezTo>
                    <a:pt x="110" y="0"/>
                    <a:pt x="92" y="9"/>
                    <a:pt x="87" y="26"/>
                  </a:cubicBezTo>
                  <a:cubicBezTo>
                    <a:pt x="5" y="272"/>
                    <a:pt x="5" y="272"/>
                    <a:pt x="5" y="272"/>
                  </a:cubicBezTo>
                  <a:cubicBezTo>
                    <a:pt x="0" y="289"/>
                    <a:pt x="9" y="306"/>
                    <a:pt x="25" y="312"/>
                  </a:cubicBezTo>
                  <a:cubicBezTo>
                    <a:pt x="29" y="313"/>
                    <a:pt x="32" y="313"/>
                    <a:pt x="35" y="313"/>
                  </a:cubicBezTo>
                  <a:close/>
                </a:path>
              </a:pathLst>
            </a:custGeom>
            <a:solidFill>
              <a:srgbClr val="999A98"/>
            </a:solidFill>
            <a:ln w="25400">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3" name="Freeform 359">
              <a:extLst>
                <a:ext uri="{FF2B5EF4-FFF2-40B4-BE49-F238E27FC236}">
                  <a16:creationId xmlns:a16="http://schemas.microsoft.com/office/drawing/2014/main" id="{1687C3D6-28CA-4DDC-9FE4-8E51899BF174}"/>
                </a:ext>
              </a:extLst>
            </p:cNvPr>
            <p:cNvSpPr>
              <a:spLocks/>
            </p:cNvSpPr>
            <p:nvPr/>
          </p:nvSpPr>
          <p:spPr bwMode="auto">
            <a:xfrm>
              <a:off x="6367813" y="3877546"/>
              <a:ext cx="448979" cy="926371"/>
            </a:xfrm>
            <a:custGeom>
              <a:avLst/>
              <a:gdLst>
                <a:gd name="T0" fmla="*/ 35 w 152"/>
                <a:gd name="T1" fmla="*/ 313 h 313"/>
                <a:gd name="T2" fmla="*/ 65 w 152"/>
                <a:gd name="T3" fmla="*/ 292 h 313"/>
                <a:gd name="T4" fmla="*/ 146 w 152"/>
                <a:gd name="T5" fmla="*/ 45 h 313"/>
                <a:gd name="T6" fmla="*/ 126 w 152"/>
                <a:gd name="T7" fmla="*/ 6 h 313"/>
                <a:gd name="T8" fmla="*/ 87 w 152"/>
                <a:gd name="T9" fmla="*/ 26 h 313"/>
                <a:gd name="T10" fmla="*/ 5 w 152"/>
                <a:gd name="T11" fmla="*/ 272 h 313"/>
                <a:gd name="T12" fmla="*/ 25 w 152"/>
                <a:gd name="T13" fmla="*/ 312 h 313"/>
                <a:gd name="T14" fmla="*/ 35 w 152"/>
                <a:gd name="T15" fmla="*/ 313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313">
                  <a:moveTo>
                    <a:pt x="35" y="313"/>
                  </a:moveTo>
                  <a:cubicBezTo>
                    <a:pt x="48" y="313"/>
                    <a:pt x="61" y="305"/>
                    <a:pt x="65" y="292"/>
                  </a:cubicBezTo>
                  <a:cubicBezTo>
                    <a:pt x="146" y="45"/>
                    <a:pt x="146" y="45"/>
                    <a:pt x="146" y="45"/>
                  </a:cubicBezTo>
                  <a:cubicBezTo>
                    <a:pt x="152" y="29"/>
                    <a:pt x="143" y="11"/>
                    <a:pt x="126" y="6"/>
                  </a:cubicBezTo>
                  <a:cubicBezTo>
                    <a:pt x="110" y="0"/>
                    <a:pt x="92" y="9"/>
                    <a:pt x="87" y="26"/>
                  </a:cubicBezTo>
                  <a:cubicBezTo>
                    <a:pt x="5" y="272"/>
                    <a:pt x="5" y="272"/>
                    <a:pt x="5" y="272"/>
                  </a:cubicBezTo>
                  <a:cubicBezTo>
                    <a:pt x="0" y="289"/>
                    <a:pt x="9" y="306"/>
                    <a:pt x="25" y="312"/>
                  </a:cubicBezTo>
                  <a:cubicBezTo>
                    <a:pt x="29" y="313"/>
                    <a:pt x="32" y="313"/>
                    <a:pt x="35" y="313"/>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4" name="Freeform 360">
              <a:extLst>
                <a:ext uri="{FF2B5EF4-FFF2-40B4-BE49-F238E27FC236}">
                  <a16:creationId xmlns:a16="http://schemas.microsoft.com/office/drawing/2014/main" id="{0F1E0A03-C9BF-42B6-BB33-CC44A816A52C}"/>
                </a:ext>
              </a:extLst>
            </p:cNvPr>
            <p:cNvSpPr>
              <a:spLocks/>
            </p:cNvSpPr>
            <p:nvPr/>
          </p:nvSpPr>
          <p:spPr bwMode="auto">
            <a:xfrm>
              <a:off x="6624980" y="3779510"/>
              <a:ext cx="247222" cy="251484"/>
            </a:xfrm>
            <a:custGeom>
              <a:avLst/>
              <a:gdLst>
                <a:gd name="T0" fmla="*/ 57 w 84"/>
                <a:gd name="T1" fmla="*/ 85 h 85"/>
                <a:gd name="T2" fmla="*/ 79 w 84"/>
                <a:gd name="T3" fmla="*/ 46 h 85"/>
                <a:gd name="T4" fmla="*/ 72 w 84"/>
                <a:gd name="T5" fmla="*/ 25 h 85"/>
                <a:gd name="T6" fmla="*/ 25 w 84"/>
                <a:gd name="T7" fmla="*/ 4 h 85"/>
                <a:gd name="T8" fmla="*/ 4 w 84"/>
                <a:gd name="T9" fmla="*/ 17 h 85"/>
                <a:gd name="T10" fmla="*/ 0 w 84"/>
                <a:gd name="T11" fmla="*/ 59 h 85"/>
              </a:gdLst>
              <a:ahLst/>
              <a:cxnLst>
                <a:cxn ang="0">
                  <a:pos x="T0" y="T1"/>
                </a:cxn>
                <a:cxn ang="0">
                  <a:pos x="T2" y="T3"/>
                </a:cxn>
                <a:cxn ang="0">
                  <a:pos x="T4" y="T5"/>
                </a:cxn>
                <a:cxn ang="0">
                  <a:pos x="T6" y="T7"/>
                </a:cxn>
                <a:cxn ang="0">
                  <a:pos x="T8" y="T9"/>
                </a:cxn>
                <a:cxn ang="0">
                  <a:pos x="T10" y="T11"/>
                </a:cxn>
              </a:cxnLst>
              <a:rect l="0" t="0" r="r" b="b"/>
              <a:pathLst>
                <a:path w="84" h="85">
                  <a:moveTo>
                    <a:pt x="57" y="85"/>
                  </a:moveTo>
                  <a:cubicBezTo>
                    <a:pt x="79" y="46"/>
                    <a:pt x="79" y="46"/>
                    <a:pt x="79" y="46"/>
                  </a:cubicBezTo>
                  <a:cubicBezTo>
                    <a:pt x="84" y="38"/>
                    <a:pt x="80" y="28"/>
                    <a:pt x="72" y="25"/>
                  </a:cubicBezTo>
                  <a:cubicBezTo>
                    <a:pt x="25" y="4"/>
                    <a:pt x="25" y="4"/>
                    <a:pt x="25" y="4"/>
                  </a:cubicBezTo>
                  <a:cubicBezTo>
                    <a:pt x="15" y="0"/>
                    <a:pt x="5" y="7"/>
                    <a:pt x="4" y="17"/>
                  </a:cubicBezTo>
                  <a:cubicBezTo>
                    <a:pt x="0" y="59"/>
                    <a:pt x="0" y="59"/>
                    <a:pt x="0" y="59"/>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5" name="Freeform 361">
              <a:extLst>
                <a:ext uri="{FF2B5EF4-FFF2-40B4-BE49-F238E27FC236}">
                  <a16:creationId xmlns:a16="http://schemas.microsoft.com/office/drawing/2014/main" id="{147F7F11-F610-433F-BB6A-FE9CB792E8EF}"/>
                </a:ext>
              </a:extLst>
            </p:cNvPr>
            <p:cNvSpPr>
              <a:spLocks/>
            </p:cNvSpPr>
            <p:nvPr/>
          </p:nvSpPr>
          <p:spPr bwMode="auto">
            <a:xfrm>
              <a:off x="6624980" y="3779510"/>
              <a:ext cx="247222" cy="251484"/>
            </a:xfrm>
            <a:custGeom>
              <a:avLst/>
              <a:gdLst>
                <a:gd name="T0" fmla="*/ 57 w 84"/>
                <a:gd name="T1" fmla="*/ 85 h 85"/>
                <a:gd name="T2" fmla="*/ 79 w 84"/>
                <a:gd name="T3" fmla="*/ 46 h 85"/>
                <a:gd name="T4" fmla="*/ 72 w 84"/>
                <a:gd name="T5" fmla="*/ 25 h 85"/>
                <a:gd name="T6" fmla="*/ 25 w 84"/>
                <a:gd name="T7" fmla="*/ 4 h 85"/>
                <a:gd name="T8" fmla="*/ 4 w 84"/>
                <a:gd name="T9" fmla="*/ 17 h 85"/>
                <a:gd name="T10" fmla="*/ 0 w 84"/>
                <a:gd name="T11" fmla="*/ 59 h 85"/>
              </a:gdLst>
              <a:ahLst/>
              <a:cxnLst>
                <a:cxn ang="0">
                  <a:pos x="T0" y="T1"/>
                </a:cxn>
                <a:cxn ang="0">
                  <a:pos x="T2" y="T3"/>
                </a:cxn>
                <a:cxn ang="0">
                  <a:pos x="T4" y="T5"/>
                </a:cxn>
                <a:cxn ang="0">
                  <a:pos x="T6" y="T7"/>
                </a:cxn>
                <a:cxn ang="0">
                  <a:pos x="T8" y="T9"/>
                </a:cxn>
                <a:cxn ang="0">
                  <a:pos x="T10" y="T11"/>
                </a:cxn>
              </a:cxnLst>
              <a:rect l="0" t="0" r="r" b="b"/>
              <a:pathLst>
                <a:path w="84" h="85">
                  <a:moveTo>
                    <a:pt x="57" y="85"/>
                  </a:moveTo>
                  <a:cubicBezTo>
                    <a:pt x="79" y="46"/>
                    <a:pt x="79" y="46"/>
                    <a:pt x="79" y="46"/>
                  </a:cubicBezTo>
                  <a:cubicBezTo>
                    <a:pt x="84" y="38"/>
                    <a:pt x="80" y="28"/>
                    <a:pt x="72" y="25"/>
                  </a:cubicBezTo>
                  <a:cubicBezTo>
                    <a:pt x="25" y="4"/>
                    <a:pt x="25" y="4"/>
                    <a:pt x="25" y="4"/>
                  </a:cubicBezTo>
                  <a:cubicBezTo>
                    <a:pt x="15" y="0"/>
                    <a:pt x="5" y="7"/>
                    <a:pt x="4" y="17"/>
                  </a:cubicBezTo>
                  <a:cubicBezTo>
                    <a:pt x="0" y="59"/>
                    <a:pt x="0" y="59"/>
                    <a:pt x="0" y="59"/>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6" name="Freeform 362">
              <a:extLst>
                <a:ext uri="{FF2B5EF4-FFF2-40B4-BE49-F238E27FC236}">
                  <a16:creationId xmlns:a16="http://schemas.microsoft.com/office/drawing/2014/main" id="{2CAF9C19-F764-4B01-904C-FD5DDBC6197F}"/>
                </a:ext>
              </a:extLst>
            </p:cNvPr>
            <p:cNvSpPr>
              <a:spLocks/>
            </p:cNvSpPr>
            <p:nvPr/>
          </p:nvSpPr>
          <p:spPr bwMode="auto">
            <a:xfrm>
              <a:off x="6940402" y="4612108"/>
              <a:ext cx="221647" cy="62516"/>
            </a:xfrm>
            <a:custGeom>
              <a:avLst/>
              <a:gdLst>
                <a:gd name="T0" fmla="*/ 10 w 75"/>
                <a:gd name="T1" fmla="*/ 21 h 21"/>
                <a:gd name="T2" fmla="*/ 65 w 75"/>
                <a:gd name="T3" fmla="*/ 21 h 21"/>
                <a:gd name="T4" fmla="*/ 75 w 75"/>
                <a:gd name="T5" fmla="*/ 10 h 21"/>
                <a:gd name="T6" fmla="*/ 65 w 75"/>
                <a:gd name="T7" fmla="*/ 0 h 21"/>
                <a:gd name="T8" fmla="*/ 10 w 75"/>
                <a:gd name="T9" fmla="*/ 0 h 21"/>
                <a:gd name="T10" fmla="*/ 0 w 75"/>
                <a:gd name="T11" fmla="*/ 10 h 21"/>
                <a:gd name="T12" fmla="*/ 10 w 75"/>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5" h="21">
                  <a:moveTo>
                    <a:pt x="10" y="21"/>
                  </a:moveTo>
                  <a:cubicBezTo>
                    <a:pt x="65" y="21"/>
                    <a:pt x="65" y="21"/>
                    <a:pt x="65" y="21"/>
                  </a:cubicBezTo>
                  <a:cubicBezTo>
                    <a:pt x="71" y="21"/>
                    <a:pt x="75" y="16"/>
                    <a:pt x="75" y="10"/>
                  </a:cubicBezTo>
                  <a:cubicBezTo>
                    <a:pt x="75" y="5"/>
                    <a:pt x="71" y="0"/>
                    <a:pt x="65" y="0"/>
                  </a:cubicBezTo>
                  <a:cubicBezTo>
                    <a:pt x="10" y="0"/>
                    <a:pt x="10" y="0"/>
                    <a:pt x="10" y="0"/>
                  </a:cubicBezTo>
                  <a:cubicBezTo>
                    <a:pt x="5" y="0"/>
                    <a:pt x="0" y="5"/>
                    <a:pt x="0" y="10"/>
                  </a:cubicBezTo>
                  <a:cubicBezTo>
                    <a:pt x="0" y="16"/>
                    <a:pt x="5" y="21"/>
                    <a:pt x="10" y="21"/>
                  </a:cubicBezTo>
                  <a:close/>
                </a:path>
              </a:pathLst>
            </a:custGeom>
            <a:solidFill>
              <a:srgbClr val="999A98"/>
            </a:solidFill>
            <a:ln w="9525">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7" name="Freeform 363">
              <a:extLst>
                <a:ext uri="{FF2B5EF4-FFF2-40B4-BE49-F238E27FC236}">
                  <a16:creationId xmlns:a16="http://schemas.microsoft.com/office/drawing/2014/main" id="{A3678D45-06D6-4049-A9F6-C7EE64F1DEBF}"/>
                </a:ext>
              </a:extLst>
            </p:cNvPr>
            <p:cNvSpPr>
              <a:spLocks/>
            </p:cNvSpPr>
            <p:nvPr/>
          </p:nvSpPr>
          <p:spPr bwMode="auto">
            <a:xfrm>
              <a:off x="6940402" y="4612108"/>
              <a:ext cx="221647" cy="62516"/>
            </a:xfrm>
            <a:custGeom>
              <a:avLst/>
              <a:gdLst>
                <a:gd name="T0" fmla="*/ 10 w 75"/>
                <a:gd name="T1" fmla="*/ 21 h 21"/>
                <a:gd name="T2" fmla="*/ 65 w 75"/>
                <a:gd name="T3" fmla="*/ 21 h 21"/>
                <a:gd name="T4" fmla="*/ 75 w 75"/>
                <a:gd name="T5" fmla="*/ 10 h 21"/>
                <a:gd name="T6" fmla="*/ 65 w 75"/>
                <a:gd name="T7" fmla="*/ 0 h 21"/>
                <a:gd name="T8" fmla="*/ 10 w 75"/>
                <a:gd name="T9" fmla="*/ 0 h 21"/>
                <a:gd name="T10" fmla="*/ 0 w 75"/>
                <a:gd name="T11" fmla="*/ 10 h 21"/>
                <a:gd name="T12" fmla="*/ 10 w 75"/>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5" h="21">
                  <a:moveTo>
                    <a:pt x="10" y="21"/>
                  </a:moveTo>
                  <a:cubicBezTo>
                    <a:pt x="65" y="21"/>
                    <a:pt x="65" y="21"/>
                    <a:pt x="65" y="21"/>
                  </a:cubicBezTo>
                  <a:cubicBezTo>
                    <a:pt x="71" y="21"/>
                    <a:pt x="75" y="16"/>
                    <a:pt x="75" y="10"/>
                  </a:cubicBezTo>
                  <a:cubicBezTo>
                    <a:pt x="75" y="5"/>
                    <a:pt x="71" y="0"/>
                    <a:pt x="65" y="0"/>
                  </a:cubicBezTo>
                  <a:cubicBezTo>
                    <a:pt x="10" y="0"/>
                    <a:pt x="10" y="0"/>
                    <a:pt x="10" y="0"/>
                  </a:cubicBezTo>
                  <a:cubicBezTo>
                    <a:pt x="5" y="0"/>
                    <a:pt x="0" y="5"/>
                    <a:pt x="0" y="10"/>
                  </a:cubicBezTo>
                  <a:cubicBezTo>
                    <a:pt x="0" y="16"/>
                    <a:pt x="5" y="21"/>
                    <a:pt x="10" y="2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8" name="Freeform 364">
              <a:extLst>
                <a:ext uri="{FF2B5EF4-FFF2-40B4-BE49-F238E27FC236}">
                  <a16:creationId xmlns:a16="http://schemas.microsoft.com/office/drawing/2014/main" id="{1A091141-CB0C-4B71-ACA9-B2F8D0A39336}"/>
                </a:ext>
              </a:extLst>
            </p:cNvPr>
            <p:cNvSpPr>
              <a:spLocks/>
            </p:cNvSpPr>
            <p:nvPr/>
          </p:nvSpPr>
          <p:spPr bwMode="auto">
            <a:xfrm>
              <a:off x="6940402" y="4674625"/>
              <a:ext cx="221647" cy="58253"/>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9" name="Freeform 365">
              <a:extLst>
                <a:ext uri="{FF2B5EF4-FFF2-40B4-BE49-F238E27FC236}">
                  <a16:creationId xmlns:a16="http://schemas.microsoft.com/office/drawing/2014/main" id="{CDF17DB4-55BC-424E-8321-842C6F51171C}"/>
                </a:ext>
              </a:extLst>
            </p:cNvPr>
            <p:cNvSpPr>
              <a:spLocks/>
            </p:cNvSpPr>
            <p:nvPr/>
          </p:nvSpPr>
          <p:spPr bwMode="auto">
            <a:xfrm>
              <a:off x="6940402" y="4674625"/>
              <a:ext cx="221647" cy="58253"/>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0" name="Freeform 366">
              <a:extLst>
                <a:ext uri="{FF2B5EF4-FFF2-40B4-BE49-F238E27FC236}">
                  <a16:creationId xmlns:a16="http://schemas.microsoft.com/office/drawing/2014/main" id="{83E244EB-9F2D-4228-A69F-B8FC21B87A3F}"/>
                </a:ext>
              </a:extLst>
            </p:cNvPr>
            <p:cNvSpPr>
              <a:spLocks/>
            </p:cNvSpPr>
            <p:nvPr/>
          </p:nvSpPr>
          <p:spPr bwMode="auto">
            <a:xfrm>
              <a:off x="6940402" y="4732877"/>
              <a:ext cx="221647" cy="59674"/>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solidFill>
              <a:srgbClr val="999A98"/>
            </a:solidFill>
            <a:ln w="9525">
              <a:solidFill>
                <a:srgbClr val="000000"/>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1" name="Freeform 367">
              <a:extLst>
                <a:ext uri="{FF2B5EF4-FFF2-40B4-BE49-F238E27FC236}">
                  <a16:creationId xmlns:a16="http://schemas.microsoft.com/office/drawing/2014/main" id="{A6BE301E-4CBB-449A-B60F-F167F4A8E449}"/>
                </a:ext>
              </a:extLst>
            </p:cNvPr>
            <p:cNvSpPr>
              <a:spLocks/>
            </p:cNvSpPr>
            <p:nvPr/>
          </p:nvSpPr>
          <p:spPr bwMode="auto">
            <a:xfrm>
              <a:off x="6940402" y="4732877"/>
              <a:ext cx="221647" cy="59674"/>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2" name="Freeform 368">
              <a:extLst>
                <a:ext uri="{FF2B5EF4-FFF2-40B4-BE49-F238E27FC236}">
                  <a16:creationId xmlns:a16="http://schemas.microsoft.com/office/drawing/2014/main" id="{0B48C23B-5B23-42C0-AB1F-9CEE8699C8AF}"/>
                </a:ext>
              </a:extLst>
            </p:cNvPr>
            <p:cNvSpPr>
              <a:spLocks/>
            </p:cNvSpPr>
            <p:nvPr/>
          </p:nvSpPr>
          <p:spPr bwMode="auto">
            <a:xfrm>
              <a:off x="7116583" y="4049465"/>
              <a:ext cx="797078" cy="743086"/>
            </a:xfrm>
            <a:custGeom>
              <a:avLst/>
              <a:gdLst>
                <a:gd name="T0" fmla="*/ 0 w 270"/>
                <a:gd name="T1" fmla="*/ 190 h 251"/>
                <a:gd name="T2" fmla="*/ 166 w 270"/>
                <a:gd name="T3" fmla="*/ 190 h 251"/>
                <a:gd name="T4" fmla="*/ 168 w 270"/>
                <a:gd name="T5" fmla="*/ 187 h 251"/>
                <a:gd name="T6" fmla="*/ 80 w 270"/>
                <a:gd name="T7" fmla="*/ 83 h 251"/>
                <a:gd name="T8" fmla="*/ 88 w 270"/>
                <a:gd name="T9" fmla="*/ 44 h 251"/>
                <a:gd name="T10" fmla="*/ 88 w 270"/>
                <a:gd name="T11" fmla="*/ 5 h 251"/>
                <a:gd name="T12" fmla="*/ 93 w 270"/>
                <a:gd name="T13" fmla="*/ 2 h 251"/>
                <a:gd name="T14" fmla="*/ 244 w 270"/>
                <a:gd name="T15" fmla="*/ 174 h 251"/>
                <a:gd name="T16" fmla="*/ 209 w 270"/>
                <a:gd name="T17" fmla="*/ 251 h 251"/>
                <a:gd name="T18" fmla="*/ 2 w 270"/>
                <a:gd name="T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1">
                  <a:moveTo>
                    <a:pt x="0" y="190"/>
                  </a:moveTo>
                  <a:cubicBezTo>
                    <a:pt x="166" y="190"/>
                    <a:pt x="166" y="190"/>
                    <a:pt x="166" y="190"/>
                  </a:cubicBezTo>
                  <a:cubicBezTo>
                    <a:pt x="168" y="190"/>
                    <a:pt x="169" y="188"/>
                    <a:pt x="168" y="187"/>
                  </a:cubicBezTo>
                  <a:cubicBezTo>
                    <a:pt x="80" y="83"/>
                    <a:pt x="80" y="83"/>
                    <a:pt x="80" y="83"/>
                  </a:cubicBezTo>
                  <a:cubicBezTo>
                    <a:pt x="69" y="70"/>
                    <a:pt x="75" y="56"/>
                    <a:pt x="88" y="44"/>
                  </a:cubicBezTo>
                  <a:cubicBezTo>
                    <a:pt x="96" y="38"/>
                    <a:pt x="93" y="19"/>
                    <a:pt x="88" y="5"/>
                  </a:cubicBezTo>
                  <a:cubicBezTo>
                    <a:pt x="87" y="2"/>
                    <a:pt x="91" y="0"/>
                    <a:pt x="93" y="2"/>
                  </a:cubicBezTo>
                  <a:cubicBezTo>
                    <a:pt x="244" y="174"/>
                    <a:pt x="244" y="174"/>
                    <a:pt x="244" y="174"/>
                  </a:cubicBezTo>
                  <a:cubicBezTo>
                    <a:pt x="270" y="204"/>
                    <a:pt x="248" y="251"/>
                    <a:pt x="209" y="251"/>
                  </a:cubicBezTo>
                  <a:cubicBezTo>
                    <a:pt x="2" y="251"/>
                    <a:pt x="2" y="251"/>
                    <a:pt x="2" y="251"/>
                  </a:cubicBezTo>
                </a:path>
              </a:pathLst>
            </a:custGeom>
            <a:solidFill>
              <a:srgbClr val="999A98"/>
            </a:solidFill>
            <a:ln w="9525">
              <a:solidFill>
                <a:srgbClr val="000000"/>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3" name="Freeform 369">
              <a:extLst>
                <a:ext uri="{FF2B5EF4-FFF2-40B4-BE49-F238E27FC236}">
                  <a16:creationId xmlns:a16="http://schemas.microsoft.com/office/drawing/2014/main" id="{E5118A8A-A525-40FD-9B56-843430344D1A}"/>
                </a:ext>
              </a:extLst>
            </p:cNvPr>
            <p:cNvSpPr>
              <a:spLocks/>
            </p:cNvSpPr>
            <p:nvPr/>
          </p:nvSpPr>
          <p:spPr bwMode="auto">
            <a:xfrm>
              <a:off x="7116583" y="4049465"/>
              <a:ext cx="797078" cy="743086"/>
            </a:xfrm>
            <a:custGeom>
              <a:avLst/>
              <a:gdLst>
                <a:gd name="T0" fmla="*/ 0 w 270"/>
                <a:gd name="T1" fmla="*/ 190 h 251"/>
                <a:gd name="T2" fmla="*/ 166 w 270"/>
                <a:gd name="T3" fmla="*/ 190 h 251"/>
                <a:gd name="T4" fmla="*/ 168 w 270"/>
                <a:gd name="T5" fmla="*/ 187 h 251"/>
                <a:gd name="T6" fmla="*/ 80 w 270"/>
                <a:gd name="T7" fmla="*/ 83 h 251"/>
                <a:gd name="T8" fmla="*/ 88 w 270"/>
                <a:gd name="T9" fmla="*/ 44 h 251"/>
                <a:gd name="T10" fmla="*/ 88 w 270"/>
                <a:gd name="T11" fmla="*/ 5 h 251"/>
                <a:gd name="T12" fmla="*/ 93 w 270"/>
                <a:gd name="T13" fmla="*/ 2 h 251"/>
                <a:gd name="T14" fmla="*/ 244 w 270"/>
                <a:gd name="T15" fmla="*/ 174 h 251"/>
                <a:gd name="T16" fmla="*/ 209 w 270"/>
                <a:gd name="T17" fmla="*/ 251 h 251"/>
                <a:gd name="T18" fmla="*/ 2 w 270"/>
                <a:gd name="T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1">
                  <a:moveTo>
                    <a:pt x="0" y="190"/>
                  </a:moveTo>
                  <a:cubicBezTo>
                    <a:pt x="166" y="190"/>
                    <a:pt x="166" y="190"/>
                    <a:pt x="166" y="190"/>
                  </a:cubicBezTo>
                  <a:cubicBezTo>
                    <a:pt x="168" y="190"/>
                    <a:pt x="169" y="188"/>
                    <a:pt x="168" y="187"/>
                  </a:cubicBezTo>
                  <a:cubicBezTo>
                    <a:pt x="80" y="83"/>
                    <a:pt x="80" y="83"/>
                    <a:pt x="80" y="83"/>
                  </a:cubicBezTo>
                  <a:cubicBezTo>
                    <a:pt x="69" y="70"/>
                    <a:pt x="75" y="56"/>
                    <a:pt x="88" y="44"/>
                  </a:cubicBezTo>
                  <a:cubicBezTo>
                    <a:pt x="96" y="38"/>
                    <a:pt x="93" y="19"/>
                    <a:pt x="88" y="5"/>
                  </a:cubicBezTo>
                  <a:cubicBezTo>
                    <a:pt x="87" y="2"/>
                    <a:pt x="91" y="0"/>
                    <a:pt x="93" y="2"/>
                  </a:cubicBezTo>
                  <a:cubicBezTo>
                    <a:pt x="244" y="174"/>
                    <a:pt x="244" y="174"/>
                    <a:pt x="244" y="174"/>
                  </a:cubicBezTo>
                  <a:cubicBezTo>
                    <a:pt x="270" y="204"/>
                    <a:pt x="248" y="251"/>
                    <a:pt x="209" y="251"/>
                  </a:cubicBezTo>
                  <a:cubicBezTo>
                    <a:pt x="2" y="251"/>
                    <a:pt x="2" y="251"/>
                    <a:pt x="2" y="25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4" name="Freeform 370">
              <a:extLst>
                <a:ext uri="{FF2B5EF4-FFF2-40B4-BE49-F238E27FC236}">
                  <a16:creationId xmlns:a16="http://schemas.microsoft.com/office/drawing/2014/main" id="{CD36258B-1F08-4D38-A2C2-43C2CDF46A1A}"/>
                </a:ext>
              </a:extLst>
            </p:cNvPr>
            <p:cNvSpPr>
              <a:spLocks/>
            </p:cNvSpPr>
            <p:nvPr/>
          </p:nvSpPr>
          <p:spPr bwMode="auto">
            <a:xfrm>
              <a:off x="7282818" y="4016785"/>
              <a:ext cx="217385" cy="281322"/>
            </a:xfrm>
            <a:custGeom>
              <a:avLst/>
              <a:gdLst>
                <a:gd name="T0" fmla="*/ 0 w 153"/>
                <a:gd name="T1" fmla="*/ 155 h 213"/>
                <a:gd name="T2" fmla="*/ 52 w 153"/>
                <a:gd name="T3" fmla="*/ 213 h 213"/>
                <a:gd name="T4" fmla="*/ 153 w 153"/>
                <a:gd name="T5" fmla="*/ 132 h 213"/>
                <a:gd name="T6" fmla="*/ 43 w 153"/>
                <a:gd name="T7" fmla="*/ 0 h 213"/>
                <a:gd name="T8" fmla="*/ 0 w 153"/>
                <a:gd name="T9" fmla="*/ 155 h 213"/>
              </a:gdLst>
              <a:ahLst/>
              <a:cxnLst>
                <a:cxn ang="0">
                  <a:pos x="T0" y="T1"/>
                </a:cxn>
                <a:cxn ang="0">
                  <a:pos x="T2" y="T3"/>
                </a:cxn>
                <a:cxn ang="0">
                  <a:pos x="T4" y="T5"/>
                </a:cxn>
                <a:cxn ang="0">
                  <a:pos x="T6" y="T7"/>
                </a:cxn>
                <a:cxn ang="0">
                  <a:pos x="T8" y="T9"/>
                </a:cxn>
              </a:cxnLst>
              <a:rect l="0" t="0" r="r" b="b"/>
              <a:pathLst>
                <a:path w="153" h="213">
                  <a:moveTo>
                    <a:pt x="0" y="155"/>
                  </a:moveTo>
                  <a:lnTo>
                    <a:pt x="52" y="213"/>
                  </a:lnTo>
                  <a:lnTo>
                    <a:pt x="153" y="132"/>
                  </a:lnTo>
                  <a:lnTo>
                    <a:pt x="43" y="0"/>
                  </a:lnTo>
                  <a:lnTo>
                    <a:pt x="0" y="155"/>
                  </a:lnTo>
                  <a:close/>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5" name="Freeform 371">
              <a:extLst>
                <a:ext uri="{FF2B5EF4-FFF2-40B4-BE49-F238E27FC236}">
                  <a16:creationId xmlns:a16="http://schemas.microsoft.com/office/drawing/2014/main" id="{6A6F7D34-7535-42DF-9EFC-3415BA3D874A}"/>
                </a:ext>
              </a:extLst>
            </p:cNvPr>
            <p:cNvSpPr>
              <a:spLocks/>
            </p:cNvSpPr>
            <p:nvPr/>
          </p:nvSpPr>
          <p:spPr bwMode="auto">
            <a:xfrm>
              <a:off x="7282818" y="3995474"/>
              <a:ext cx="217385" cy="302634"/>
            </a:xfrm>
            <a:custGeom>
              <a:avLst/>
              <a:gdLst>
                <a:gd name="T0" fmla="*/ 0 w 153"/>
                <a:gd name="T1" fmla="*/ 155 h 213"/>
                <a:gd name="T2" fmla="*/ 52 w 153"/>
                <a:gd name="T3" fmla="*/ 213 h 213"/>
                <a:gd name="T4" fmla="*/ 153 w 153"/>
                <a:gd name="T5" fmla="*/ 132 h 213"/>
                <a:gd name="T6" fmla="*/ 43 w 153"/>
                <a:gd name="T7" fmla="*/ 0 h 213"/>
              </a:gdLst>
              <a:ahLst/>
              <a:cxnLst>
                <a:cxn ang="0">
                  <a:pos x="T0" y="T1"/>
                </a:cxn>
                <a:cxn ang="0">
                  <a:pos x="T2" y="T3"/>
                </a:cxn>
                <a:cxn ang="0">
                  <a:pos x="T4" y="T5"/>
                </a:cxn>
                <a:cxn ang="0">
                  <a:pos x="T6" y="T7"/>
                </a:cxn>
              </a:cxnLst>
              <a:rect l="0" t="0" r="r" b="b"/>
              <a:pathLst>
                <a:path w="153" h="213">
                  <a:moveTo>
                    <a:pt x="0" y="155"/>
                  </a:moveTo>
                  <a:lnTo>
                    <a:pt x="52" y="213"/>
                  </a:lnTo>
                  <a:lnTo>
                    <a:pt x="153" y="132"/>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6" name="Freeform 372">
              <a:extLst>
                <a:ext uri="{FF2B5EF4-FFF2-40B4-BE49-F238E27FC236}">
                  <a16:creationId xmlns:a16="http://schemas.microsoft.com/office/drawing/2014/main" id="{691734C3-57D3-433C-9687-3C77446328A5}"/>
                </a:ext>
              </a:extLst>
            </p:cNvPr>
            <p:cNvSpPr>
              <a:spLocks/>
            </p:cNvSpPr>
            <p:nvPr/>
          </p:nvSpPr>
          <p:spPr bwMode="auto">
            <a:xfrm>
              <a:off x="7282818" y="3995474"/>
              <a:ext cx="217385" cy="302634"/>
            </a:xfrm>
            <a:custGeom>
              <a:avLst/>
              <a:gdLst>
                <a:gd name="T0" fmla="*/ 0 w 153"/>
                <a:gd name="T1" fmla="*/ 155 h 213"/>
                <a:gd name="T2" fmla="*/ 52 w 153"/>
                <a:gd name="T3" fmla="*/ 213 h 213"/>
                <a:gd name="T4" fmla="*/ 153 w 153"/>
                <a:gd name="T5" fmla="*/ 132 h 213"/>
                <a:gd name="T6" fmla="*/ 43 w 153"/>
                <a:gd name="T7" fmla="*/ 0 h 213"/>
              </a:gdLst>
              <a:ahLst/>
              <a:cxnLst>
                <a:cxn ang="0">
                  <a:pos x="T0" y="T1"/>
                </a:cxn>
                <a:cxn ang="0">
                  <a:pos x="T2" y="T3"/>
                </a:cxn>
                <a:cxn ang="0">
                  <a:pos x="T4" y="T5"/>
                </a:cxn>
                <a:cxn ang="0">
                  <a:pos x="T6" y="T7"/>
                </a:cxn>
              </a:cxnLst>
              <a:rect l="0" t="0" r="r" b="b"/>
              <a:pathLst>
                <a:path w="153" h="213">
                  <a:moveTo>
                    <a:pt x="0" y="155"/>
                  </a:moveTo>
                  <a:lnTo>
                    <a:pt x="52" y="213"/>
                  </a:lnTo>
                  <a:lnTo>
                    <a:pt x="153" y="132"/>
                  </a:lnTo>
                  <a:lnTo>
                    <a:pt x="43" y="0"/>
                  </a:ln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7" name="Freeform 373">
              <a:extLst>
                <a:ext uri="{FF2B5EF4-FFF2-40B4-BE49-F238E27FC236}">
                  <a16:creationId xmlns:a16="http://schemas.microsoft.com/office/drawing/2014/main" id="{F8802788-6BCC-4A78-B1D0-99C6F828EEC5}"/>
                </a:ext>
              </a:extLst>
            </p:cNvPr>
            <p:cNvSpPr>
              <a:spLocks/>
            </p:cNvSpPr>
            <p:nvPr/>
          </p:nvSpPr>
          <p:spPr bwMode="auto">
            <a:xfrm>
              <a:off x="7066854" y="4674625"/>
              <a:ext cx="49729" cy="0"/>
            </a:xfrm>
            <a:custGeom>
              <a:avLst/>
              <a:gdLst>
                <a:gd name="T0" fmla="*/ 0 w 35"/>
                <a:gd name="T1" fmla="*/ 35 w 35"/>
                <a:gd name="T2" fmla="*/ 0 w 35"/>
              </a:gdLst>
              <a:ahLst/>
              <a:cxnLst>
                <a:cxn ang="0">
                  <a:pos x="T0" y="0"/>
                </a:cxn>
                <a:cxn ang="0">
                  <a:pos x="T1" y="0"/>
                </a:cxn>
                <a:cxn ang="0">
                  <a:pos x="T2" y="0"/>
                </a:cxn>
              </a:cxnLst>
              <a:rect l="0" t="0" r="r" b="b"/>
              <a:pathLst>
                <a:path w="35">
                  <a:moveTo>
                    <a:pt x="0" y="0"/>
                  </a:moveTo>
                  <a:lnTo>
                    <a:pt x="35" y="0"/>
                  </a:lnTo>
                  <a:lnTo>
                    <a:pt x="0" y="0"/>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8" name="Line 374">
              <a:extLst>
                <a:ext uri="{FF2B5EF4-FFF2-40B4-BE49-F238E27FC236}">
                  <a16:creationId xmlns:a16="http://schemas.microsoft.com/office/drawing/2014/main" id="{94C3E255-2C7B-4F55-AD29-8FC63EC47894}"/>
                </a:ext>
              </a:extLst>
            </p:cNvPr>
            <p:cNvSpPr>
              <a:spLocks noChangeShapeType="1"/>
            </p:cNvSpPr>
            <p:nvPr/>
          </p:nvSpPr>
          <p:spPr bwMode="auto">
            <a:xfrm>
              <a:off x="7066854" y="4674625"/>
              <a:ext cx="49729"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46" name="Line 375">
              <a:extLst>
                <a:ext uri="{FF2B5EF4-FFF2-40B4-BE49-F238E27FC236}">
                  <a16:creationId xmlns:a16="http://schemas.microsoft.com/office/drawing/2014/main" id="{EEB10B7B-5A2A-41EC-AFB9-D3EA61F23C4B}"/>
                </a:ext>
              </a:extLst>
            </p:cNvPr>
            <p:cNvSpPr>
              <a:spLocks noChangeShapeType="1"/>
            </p:cNvSpPr>
            <p:nvPr/>
          </p:nvSpPr>
          <p:spPr bwMode="auto">
            <a:xfrm>
              <a:off x="7066854" y="4674625"/>
              <a:ext cx="49729"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47" name="Freeform 376">
              <a:extLst>
                <a:ext uri="{FF2B5EF4-FFF2-40B4-BE49-F238E27FC236}">
                  <a16:creationId xmlns:a16="http://schemas.microsoft.com/office/drawing/2014/main" id="{EE4C844C-4635-4680-A467-3331FB6C9EFE}"/>
                </a:ext>
              </a:extLst>
            </p:cNvPr>
            <p:cNvSpPr>
              <a:spLocks/>
            </p:cNvSpPr>
            <p:nvPr/>
          </p:nvSpPr>
          <p:spPr bwMode="auto">
            <a:xfrm>
              <a:off x="7066854" y="4732877"/>
              <a:ext cx="49729" cy="0"/>
            </a:xfrm>
            <a:custGeom>
              <a:avLst/>
              <a:gdLst>
                <a:gd name="T0" fmla="*/ 0 w 35"/>
                <a:gd name="T1" fmla="*/ 35 w 35"/>
                <a:gd name="T2" fmla="*/ 0 w 35"/>
              </a:gdLst>
              <a:ahLst/>
              <a:cxnLst>
                <a:cxn ang="0">
                  <a:pos x="T0" y="0"/>
                </a:cxn>
                <a:cxn ang="0">
                  <a:pos x="T1" y="0"/>
                </a:cxn>
                <a:cxn ang="0">
                  <a:pos x="T2" y="0"/>
                </a:cxn>
              </a:cxnLst>
              <a:rect l="0" t="0" r="r" b="b"/>
              <a:pathLst>
                <a:path w="35">
                  <a:moveTo>
                    <a:pt x="0" y="0"/>
                  </a:moveTo>
                  <a:lnTo>
                    <a:pt x="35" y="0"/>
                  </a:lnTo>
                  <a:lnTo>
                    <a:pt x="0" y="0"/>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16" name="Line 377">
              <a:extLst>
                <a:ext uri="{FF2B5EF4-FFF2-40B4-BE49-F238E27FC236}">
                  <a16:creationId xmlns:a16="http://schemas.microsoft.com/office/drawing/2014/main" id="{A255510E-16C9-4DE8-B8BC-4CB852260DCD}"/>
                </a:ext>
              </a:extLst>
            </p:cNvPr>
            <p:cNvSpPr>
              <a:spLocks noChangeShapeType="1"/>
            </p:cNvSpPr>
            <p:nvPr/>
          </p:nvSpPr>
          <p:spPr bwMode="auto">
            <a:xfrm>
              <a:off x="7066854" y="4732877"/>
              <a:ext cx="49729"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79" name="Line 378">
              <a:extLst>
                <a:ext uri="{FF2B5EF4-FFF2-40B4-BE49-F238E27FC236}">
                  <a16:creationId xmlns:a16="http://schemas.microsoft.com/office/drawing/2014/main" id="{E459EFB1-586C-4E6D-8036-6FE9359E0786}"/>
                </a:ext>
              </a:extLst>
            </p:cNvPr>
            <p:cNvSpPr>
              <a:spLocks noChangeShapeType="1"/>
            </p:cNvSpPr>
            <p:nvPr/>
          </p:nvSpPr>
          <p:spPr bwMode="auto">
            <a:xfrm>
              <a:off x="7066854" y="4732877"/>
              <a:ext cx="49729"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80" name="Oval 325">
              <a:extLst>
                <a:ext uri="{FF2B5EF4-FFF2-40B4-BE49-F238E27FC236}">
                  <a16:creationId xmlns:a16="http://schemas.microsoft.com/office/drawing/2014/main" id="{2CB2AFC4-4EB8-4508-B10B-5A59524B9765}"/>
                </a:ext>
              </a:extLst>
            </p:cNvPr>
            <p:cNvSpPr>
              <a:spLocks noChangeArrowheads="1"/>
            </p:cNvSpPr>
            <p:nvPr/>
          </p:nvSpPr>
          <p:spPr bwMode="auto">
            <a:xfrm>
              <a:off x="6570989" y="3404415"/>
              <a:ext cx="76725"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782" name="Group 781">
            <a:extLst>
              <a:ext uri="{FF2B5EF4-FFF2-40B4-BE49-F238E27FC236}">
                <a16:creationId xmlns:a16="http://schemas.microsoft.com/office/drawing/2014/main" id="{EE5A6B15-7FA5-4D35-B142-D38D1D413061}"/>
              </a:ext>
            </a:extLst>
          </p:cNvPr>
          <p:cNvGrpSpPr/>
          <p:nvPr/>
        </p:nvGrpSpPr>
        <p:grpSpPr>
          <a:xfrm>
            <a:off x="4259209" y="8502339"/>
            <a:ext cx="6103193" cy="221659"/>
            <a:chOff x="566618" y="4879221"/>
            <a:chExt cx="8058872" cy="292688"/>
          </a:xfrm>
        </p:grpSpPr>
        <p:sp>
          <p:nvSpPr>
            <p:cNvPr id="801" name="Rectangle 395">
              <a:extLst>
                <a:ext uri="{FF2B5EF4-FFF2-40B4-BE49-F238E27FC236}">
                  <a16:creationId xmlns:a16="http://schemas.microsoft.com/office/drawing/2014/main" id="{2C247A3B-A8CA-40E4-825D-AC7C3BF982B6}"/>
                </a:ext>
              </a:extLst>
            </p:cNvPr>
            <p:cNvSpPr>
              <a:spLocks noChangeArrowheads="1"/>
            </p:cNvSpPr>
            <p:nvPr/>
          </p:nvSpPr>
          <p:spPr bwMode="auto">
            <a:xfrm>
              <a:off x="8480567" y="4879221"/>
              <a:ext cx="144923" cy="292688"/>
            </a:xfrm>
            <a:prstGeom prst="rect">
              <a:avLst/>
            </a:pr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04" name="Rectangle 397">
              <a:extLst>
                <a:ext uri="{FF2B5EF4-FFF2-40B4-BE49-F238E27FC236}">
                  <a16:creationId xmlns:a16="http://schemas.microsoft.com/office/drawing/2014/main" id="{9697DE41-D3E2-4DFD-9C64-FD7B67BDAA4C}"/>
                </a:ext>
              </a:extLst>
            </p:cNvPr>
            <p:cNvSpPr>
              <a:spLocks noChangeArrowheads="1"/>
            </p:cNvSpPr>
            <p:nvPr/>
          </p:nvSpPr>
          <p:spPr bwMode="auto">
            <a:xfrm>
              <a:off x="566618" y="4879221"/>
              <a:ext cx="142082" cy="289847"/>
            </a:xfrm>
            <a:prstGeom prst="rect">
              <a:avLst/>
            </a:pr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sp>
        <p:nvSpPr>
          <p:cNvPr id="808" name="Freeform 399">
            <a:extLst>
              <a:ext uri="{FF2B5EF4-FFF2-40B4-BE49-F238E27FC236}">
                <a16:creationId xmlns:a16="http://schemas.microsoft.com/office/drawing/2014/main" id="{A6003FA9-B745-4C4C-8E25-D55C64A1AB4B}"/>
              </a:ext>
            </a:extLst>
          </p:cNvPr>
          <p:cNvSpPr>
            <a:spLocks/>
          </p:cNvSpPr>
          <p:nvPr/>
        </p:nvSpPr>
        <p:spPr bwMode="auto">
          <a:xfrm>
            <a:off x="4068755" y="8428094"/>
            <a:ext cx="6499167" cy="120515"/>
          </a:xfrm>
          <a:custGeom>
            <a:avLst/>
            <a:gdLst>
              <a:gd name="T0" fmla="*/ 2882 w 2908"/>
              <a:gd name="T1" fmla="*/ 54 h 54"/>
              <a:gd name="T2" fmla="*/ 26 w 2908"/>
              <a:gd name="T3" fmla="*/ 54 h 54"/>
              <a:gd name="T4" fmla="*/ 0 w 2908"/>
              <a:gd name="T5" fmla="*/ 27 h 54"/>
              <a:gd name="T6" fmla="*/ 26 w 2908"/>
              <a:gd name="T7" fmla="*/ 0 h 54"/>
              <a:gd name="T8" fmla="*/ 2882 w 2908"/>
              <a:gd name="T9" fmla="*/ 0 h 54"/>
              <a:gd name="T10" fmla="*/ 2908 w 2908"/>
              <a:gd name="T11" fmla="*/ 27 h 54"/>
              <a:gd name="T12" fmla="*/ 2882 w 2908"/>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2908" h="54">
                <a:moveTo>
                  <a:pt x="2882" y="54"/>
                </a:moveTo>
                <a:cubicBezTo>
                  <a:pt x="26" y="54"/>
                  <a:pt x="26" y="54"/>
                  <a:pt x="26" y="54"/>
                </a:cubicBezTo>
                <a:cubicBezTo>
                  <a:pt x="12" y="54"/>
                  <a:pt x="0" y="42"/>
                  <a:pt x="0" y="27"/>
                </a:cubicBezTo>
                <a:cubicBezTo>
                  <a:pt x="0" y="12"/>
                  <a:pt x="12" y="0"/>
                  <a:pt x="26" y="0"/>
                </a:cubicBezTo>
                <a:cubicBezTo>
                  <a:pt x="2882" y="0"/>
                  <a:pt x="2882" y="0"/>
                  <a:pt x="2882" y="0"/>
                </a:cubicBezTo>
                <a:cubicBezTo>
                  <a:pt x="2896" y="0"/>
                  <a:pt x="2908" y="12"/>
                  <a:pt x="2908" y="27"/>
                </a:cubicBezTo>
                <a:cubicBezTo>
                  <a:pt x="2908" y="42"/>
                  <a:pt x="2896" y="54"/>
                  <a:pt x="2882" y="54"/>
                </a:cubicBezTo>
                <a:close/>
              </a:path>
            </a:pathLst>
          </a:cu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Tree>
    <p:extLst>
      <p:ext uri="{BB962C8B-B14F-4D97-AF65-F5344CB8AC3E}">
        <p14:creationId xmlns:p14="http://schemas.microsoft.com/office/powerpoint/2010/main" val="121569934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27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76"/>
                                        </p:tgtEl>
                                      </p:cBhvr>
                                      <p:by x="0" y="0"/>
                                    </p:animScale>
                                  </p:childTnLst>
                                </p:cTn>
                              </p:par>
                              <p:par>
                                <p:cTn id="9" presetID="6" presetClass="emph" presetSubtype="0" decel="100000" fill="hold" grpId="2" nodeType="withEffect">
                                  <p:stCondLst>
                                    <p:cond delay="900"/>
                                  </p:stCondLst>
                                  <p:childTnLst>
                                    <p:animScale>
                                      <p:cBhvr>
                                        <p:cTn id="10" dur="500" fill="hold"/>
                                        <p:tgtEl>
                                          <p:spTgt spid="276"/>
                                        </p:tgtEl>
                                      </p:cBhvr>
                                      <p:by x="90000" y="90000"/>
                                    </p:animScale>
                                  </p:childTnLst>
                                </p:cTn>
                              </p:par>
                              <p:par>
                                <p:cTn id="11" presetID="10" presetClass="entr" presetSubtype="0" fill="hold" grpId="0" nodeType="withEffect">
                                  <p:stCondLst>
                                    <p:cond delay="500"/>
                                  </p:stCondLst>
                                  <p:childTnLst>
                                    <p:set>
                                      <p:cBhvr>
                                        <p:cTn id="12" dur="1" fill="hold">
                                          <p:stCondLst>
                                            <p:cond delay="0"/>
                                          </p:stCondLst>
                                        </p:cTn>
                                        <p:tgtEl>
                                          <p:spTgt spid="291"/>
                                        </p:tgtEl>
                                        <p:attrNameLst>
                                          <p:attrName>style.visibility</p:attrName>
                                        </p:attrNameLst>
                                      </p:cBhvr>
                                      <p:to>
                                        <p:strVal val="visible"/>
                                      </p:to>
                                    </p:set>
                                    <p:animEffect transition="in" filter="fade">
                                      <p:cBhvr>
                                        <p:cTn id="13" dur="500"/>
                                        <p:tgtEl>
                                          <p:spTgt spid="291"/>
                                        </p:tgtEl>
                                      </p:cBhvr>
                                    </p:animEffect>
                                  </p:childTnLst>
                                </p:cTn>
                              </p:par>
                              <p:par>
                                <p:cTn id="14" presetID="42" presetClass="path" presetSubtype="0" decel="100000" fill="hold" grpId="1" nodeType="withEffect">
                                  <p:stCondLst>
                                    <p:cond delay="500"/>
                                  </p:stCondLst>
                                  <p:childTnLst>
                                    <p:animMotion origin="layout" path="M 1.97917E-6 4.32099E-7 L 0.03678 4.32099E-7 " pathEditMode="relative" rAng="0" ptsTypes="AA">
                                      <p:cBhvr>
                                        <p:cTn id="15" dur="500" spd="-100000" fill="hold"/>
                                        <p:tgtEl>
                                          <p:spTgt spid="291"/>
                                        </p:tgtEl>
                                        <p:attrNameLst>
                                          <p:attrName>ppt_x</p:attrName>
                                          <p:attrName>ppt_y</p:attrName>
                                        </p:attrNameLst>
                                      </p:cBhvr>
                                      <p:rCtr x="18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animBg="1"/>
      <p:bldP spid="276" grpId="1" animBg="1"/>
      <p:bldP spid="276" grpId="2" animBg="1"/>
      <p:bldP spid="291" grpId="0"/>
      <p:bldP spid="291" grpId="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81" name="Rectangle 280">
            <a:extLst>
              <a:ext uri="{FF2B5EF4-FFF2-40B4-BE49-F238E27FC236}">
                <a16:creationId xmlns:a16="http://schemas.microsoft.com/office/drawing/2014/main" id="{FA189CB8-C9DE-4A01-88C2-FFF6CE83C41E}"/>
              </a:ext>
            </a:extLst>
          </p:cNvPr>
          <p:cNvSpPr/>
          <p:nvPr/>
        </p:nvSpPr>
        <p:spPr>
          <a:xfrm>
            <a:off x="6236211" y="1773700"/>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2" name="Rectangle 281">
            <a:extLst>
              <a:ext uri="{FF2B5EF4-FFF2-40B4-BE49-F238E27FC236}">
                <a16:creationId xmlns:a16="http://schemas.microsoft.com/office/drawing/2014/main" id="{BCA8D483-A881-4B08-8BC6-38279BFC18AB}"/>
              </a:ext>
            </a:extLst>
          </p:cNvPr>
          <p:cNvSpPr/>
          <p:nvPr/>
        </p:nvSpPr>
        <p:spPr>
          <a:xfrm>
            <a:off x="6236211" y="2605098"/>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3" name="Rectangle 282">
            <a:extLst>
              <a:ext uri="{FF2B5EF4-FFF2-40B4-BE49-F238E27FC236}">
                <a16:creationId xmlns:a16="http://schemas.microsoft.com/office/drawing/2014/main" id="{FF177984-80BA-4714-91BC-FC48C8BA49D1}"/>
              </a:ext>
            </a:extLst>
          </p:cNvPr>
          <p:cNvSpPr/>
          <p:nvPr/>
        </p:nvSpPr>
        <p:spPr>
          <a:xfrm>
            <a:off x="6236211" y="3436497"/>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4" name="Rectangle 283">
            <a:extLst>
              <a:ext uri="{FF2B5EF4-FFF2-40B4-BE49-F238E27FC236}">
                <a16:creationId xmlns:a16="http://schemas.microsoft.com/office/drawing/2014/main" id="{A4117F94-0EF7-4137-8912-BB46C6729977}"/>
              </a:ext>
            </a:extLst>
          </p:cNvPr>
          <p:cNvSpPr/>
          <p:nvPr/>
        </p:nvSpPr>
        <p:spPr>
          <a:xfrm>
            <a:off x="6236211" y="4267895"/>
            <a:ext cx="2093274" cy="303861"/>
          </a:xfrm>
          <a:prstGeom prst="rect">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5" name="Rectangle 284">
            <a:extLst>
              <a:ext uri="{FF2B5EF4-FFF2-40B4-BE49-F238E27FC236}">
                <a16:creationId xmlns:a16="http://schemas.microsoft.com/office/drawing/2014/main" id="{82045190-4B07-485D-8BB6-11B172A4B9AD}"/>
              </a:ext>
            </a:extLst>
          </p:cNvPr>
          <p:cNvSpPr/>
          <p:nvPr/>
        </p:nvSpPr>
        <p:spPr>
          <a:xfrm>
            <a:off x="6236211" y="5930689"/>
            <a:ext cx="2093274" cy="303861"/>
          </a:xfrm>
          <a:prstGeom prst="rect">
            <a:avLst/>
          </a:prstGeom>
          <a:solidFill>
            <a:schemeClr val="accent6"/>
          </a:solidFill>
          <a:ln w="25400">
            <a:solidFill>
              <a:schemeClr val="tx2">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6" name="Rectangle 285">
            <a:extLst>
              <a:ext uri="{FF2B5EF4-FFF2-40B4-BE49-F238E27FC236}">
                <a16:creationId xmlns:a16="http://schemas.microsoft.com/office/drawing/2014/main" id="{FCEAA1D7-2BC4-4914-BB57-8FD579509BF5}"/>
              </a:ext>
            </a:extLst>
          </p:cNvPr>
          <p:cNvSpPr/>
          <p:nvPr/>
        </p:nvSpPr>
        <p:spPr>
          <a:xfrm>
            <a:off x="6236211" y="5099294"/>
            <a:ext cx="2093274" cy="303861"/>
          </a:xfrm>
          <a:prstGeom prst="rect">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0" name="Rectangle 279">
            <a:extLst>
              <a:ext uri="{FF2B5EF4-FFF2-40B4-BE49-F238E27FC236}">
                <a16:creationId xmlns:a16="http://schemas.microsoft.com/office/drawing/2014/main" id="{1ED957AD-94AB-45BE-8C3E-200CCDF0D1AF}"/>
              </a:ext>
            </a:extLst>
          </p:cNvPr>
          <p:cNvSpPr/>
          <p:nvPr/>
        </p:nvSpPr>
        <p:spPr>
          <a:xfrm>
            <a:off x="6236211" y="5930689"/>
            <a:ext cx="2093274" cy="303861"/>
          </a:xfrm>
          <a:prstGeom prst="rect">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nvGrpSpPr>
          <p:cNvPr id="7" name="Group 6">
            <a:extLst>
              <a:ext uri="{FF2B5EF4-FFF2-40B4-BE49-F238E27FC236}">
                <a16:creationId xmlns:a16="http://schemas.microsoft.com/office/drawing/2014/main" id="{F722F9CA-7AB1-4610-8ADD-4090CE8950F0}"/>
              </a:ext>
            </a:extLst>
          </p:cNvPr>
          <p:cNvGrpSpPr/>
          <p:nvPr/>
        </p:nvGrpSpPr>
        <p:grpSpPr>
          <a:xfrm>
            <a:off x="6071150" y="114098"/>
            <a:ext cx="2530043" cy="9220754"/>
            <a:chOff x="3794468" y="598756"/>
            <a:chExt cx="1581277" cy="5235526"/>
          </a:xfrm>
        </p:grpSpPr>
        <p:sp>
          <p:nvSpPr>
            <p:cNvPr id="288" name="Rectangle 287">
              <a:extLst>
                <a:ext uri="{FF2B5EF4-FFF2-40B4-BE49-F238E27FC236}">
                  <a16:creationId xmlns:a16="http://schemas.microsoft.com/office/drawing/2014/main" id="{327D9701-A76C-4F9D-8137-2CEC3DEB231F}"/>
                </a:ext>
              </a:extLst>
            </p:cNvPr>
            <p:cNvSpPr/>
            <p:nvPr/>
          </p:nvSpPr>
          <p:spPr>
            <a:xfrm>
              <a:off x="3794468" y="598756"/>
              <a:ext cx="183885" cy="5235526"/>
            </a:xfrm>
            <a:prstGeom prst="rect">
              <a:avLst/>
            </a:prstGeom>
            <a:solidFill>
              <a:schemeClr val="accent4"/>
            </a:solidFill>
            <a:ln w="25400">
              <a:solidFill>
                <a:schemeClr val="tx2">
                  <a:lumMod val="9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9" name="Rectangle 288">
              <a:extLst>
                <a:ext uri="{FF2B5EF4-FFF2-40B4-BE49-F238E27FC236}">
                  <a16:creationId xmlns:a16="http://schemas.microsoft.com/office/drawing/2014/main" id="{0353EB1B-FD42-41DA-AB95-48461E70CDC5}"/>
                </a:ext>
              </a:extLst>
            </p:cNvPr>
            <p:cNvSpPr/>
            <p:nvPr/>
          </p:nvSpPr>
          <p:spPr>
            <a:xfrm>
              <a:off x="5191860" y="598756"/>
              <a:ext cx="183885" cy="5235526"/>
            </a:xfrm>
            <a:prstGeom prst="rect">
              <a:avLst/>
            </a:prstGeom>
            <a:solidFill>
              <a:schemeClr val="accent4"/>
            </a:solidFill>
            <a:ln w="25400">
              <a:solidFill>
                <a:schemeClr val="tx2">
                  <a:lumMod val="9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830" name="Rectangle 829">
            <a:extLst>
              <a:ext uri="{FF2B5EF4-FFF2-40B4-BE49-F238E27FC236}">
                <a16:creationId xmlns:a16="http://schemas.microsoft.com/office/drawing/2014/main" id="{D19EF3A5-3026-44E5-B63A-D5D8970A172A}"/>
              </a:ext>
            </a:extLst>
          </p:cNvPr>
          <p:cNvSpPr/>
          <p:nvPr/>
        </p:nvSpPr>
        <p:spPr>
          <a:xfrm>
            <a:off x="449815" y="-2149743"/>
            <a:ext cx="13730771" cy="412421"/>
          </a:xfrm>
          <a:prstGeom prst="rect">
            <a:avLst/>
          </a:prstGeom>
        </p:spPr>
        <p:txBody>
          <a:bodyPr wrap="square">
            <a:spAutoFit/>
          </a:bodyPr>
          <a:lstStyle/>
          <a:p>
            <a:pPr algn="ctr" defTabSz="731520">
              <a:spcAft>
                <a:spcPts val="2880"/>
              </a:spcAft>
            </a:pPr>
            <a:r>
              <a:rPr lang="en-US" sz="2000" dirty="0">
                <a:solidFill>
                  <a:prstClr val="white"/>
                </a:solidFill>
              </a:rPr>
              <a:t>Product team would like to leverage technologies (e.g., cloud) to make a better product faster</a:t>
            </a:r>
          </a:p>
        </p:txBody>
      </p:sp>
      <p:grpSp>
        <p:nvGrpSpPr>
          <p:cNvPr id="277" name="Group 276">
            <a:extLst>
              <a:ext uri="{FF2B5EF4-FFF2-40B4-BE49-F238E27FC236}">
                <a16:creationId xmlns:a16="http://schemas.microsoft.com/office/drawing/2014/main" id="{DF93CE0D-B48B-41BD-B5A4-9CE03C35359A}"/>
              </a:ext>
            </a:extLst>
          </p:cNvPr>
          <p:cNvGrpSpPr/>
          <p:nvPr/>
        </p:nvGrpSpPr>
        <p:grpSpPr>
          <a:xfrm>
            <a:off x="6071150" y="114098"/>
            <a:ext cx="2530043" cy="9220754"/>
            <a:chOff x="3794468" y="598756"/>
            <a:chExt cx="1581277" cy="5235526"/>
          </a:xfrm>
          <a:solidFill>
            <a:schemeClr val="accent4"/>
          </a:solidFill>
        </p:grpSpPr>
        <p:sp>
          <p:nvSpPr>
            <p:cNvPr id="278" name="Rectangle 277">
              <a:extLst>
                <a:ext uri="{FF2B5EF4-FFF2-40B4-BE49-F238E27FC236}">
                  <a16:creationId xmlns:a16="http://schemas.microsoft.com/office/drawing/2014/main" id="{5408EBF3-B512-4919-A1E6-3150E23F7902}"/>
                </a:ext>
              </a:extLst>
            </p:cNvPr>
            <p:cNvSpPr/>
            <p:nvPr/>
          </p:nvSpPr>
          <p:spPr>
            <a:xfrm>
              <a:off x="3794468" y="598756"/>
              <a:ext cx="183885" cy="5235526"/>
            </a:xfrm>
            <a:prstGeom prst="rect">
              <a:avLst/>
            </a:pr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79" name="Rectangle 278">
              <a:extLst>
                <a:ext uri="{FF2B5EF4-FFF2-40B4-BE49-F238E27FC236}">
                  <a16:creationId xmlns:a16="http://schemas.microsoft.com/office/drawing/2014/main" id="{ACB6E73B-E01A-4F7A-AC56-11644AF031AA}"/>
                </a:ext>
              </a:extLst>
            </p:cNvPr>
            <p:cNvSpPr/>
            <p:nvPr/>
          </p:nvSpPr>
          <p:spPr>
            <a:xfrm>
              <a:off x="5191860" y="598756"/>
              <a:ext cx="183885" cy="5235526"/>
            </a:xfrm>
            <a:prstGeom prst="rect">
              <a:avLst/>
            </a:pr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276" name="Hexagon 275">
            <a:extLst>
              <a:ext uri="{FF2B5EF4-FFF2-40B4-BE49-F238E27FC236}">
                <a16:creationId xmlns:a16="http://schemas.microsoft.com/office/drawing/2014/main" id="{294B743C-6D35-489E-A804-33FDA4975689}"/>
              </a:ext>
            </a:extLst>
          </p:cNvPr>
          <p:cNvSpPr/>
          <p:nvPr/>
        </p:nvSpPr>
        <p:spPr>
          <a:xfrm>
            <a:off x="6884879" y="3190986"/>
            <a:ext cx="935026" cy="806056"/>
          </a:xfrm>
          <a:prstGeom prst="hexagon">
            <a:avLst/>
          </a:prstGeom>
          <a:solidFill>
            <a:srgbClr val="E84B45"/>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 name="Oval 15">
            <a:extLst>
              <a:ext uri="{FF2B5EF4-FFF2-40B4-BE49-F238E27FC236}">
                <a16:creationId xmlns:a16="http://schemas.microsoft.com/office/drawing/2014/main" id="{09A2B1C6-B7DC-4A16-83BB-9BD42578CA2F}"/>
              </a:ext>
            </a:extLst>
          </p:cNvPr>
          <p:cNvSpPr/>
          <p:nvPr/>
        </p:nvSpPr>
        <p:spPr>
          <a:xfrm>
            <a:off x="5901587" y="-1465666"/>
            <a:ext cx="2827226" cy="2827226"/>
          </a:xfrm>
          <a:prstGeom prst="ellipse">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nvGrpSpPr>
          <p:cNvPr id="3" name="Group 2">
            <a:extLst>
              <a:ext uri="{FF2B5EF4-FFF2-40B4-BE49-F238E27FC236}">
                <a16:creationId xmlns:a16="http://schemas.microsoft.com/office/drawing/2014/main" id="{4E573F8D-EF66-454F-81DE-B6FBC6358857}"/>
              </a:ext>
            </a:extLst>
          </p:cNvPr>
          <p:cNvGrpSpPr/>
          <p:nvPr/>
        </p:nvGrpSpPr>
        <p:grpSpPr>
          <a:xfrm>
            <a:off x="6818742" y="195758"/>
            <a:ext cx="992920" cy="992920"/>
            <a:chOff x="3944651" y="-615005"/>
            <a:chExt cx="1209822" cy="1209822"/>
          </a:xfrm>
        </p:grpSpPr>
        <p:pic>
          <p:nvPicPr>
            <p:cNvPr id="31" name="Picture 30">
              <a:extLst>
                <a:ext uri="{FF2B5EF4-FFF2-40B4-BE49-F238E27FC236}">
                  <a16:creationId xmlns:a16="http://schemas.microsoft.com/office/drawing/2014/main" id="{92132CDF-DBB3-4567-BA42-6553FDF81CF7}"/>
                </a:ext>
              </a:extLst>
            </p:cNvPr>
            <p:cNvPicPr>
              <a:picLocks/>
            </p:cNvPicPr>
            <p:nvPr/>
          </p:nvPicPr>
          <p:blipFill>
            <a:blip r:embed="rId3"/>
            <a:stretch>
              <a:fillRect/>
            </a:stretch>
          </p:blipFill>
          <p:spPr>
            <a:xfrm>
              <a:off x="3944651" y="-615005"/>
              <a:ext cx="1209822" cy="1209822"/>
            </a:xfrm>
            <a:prstGeom prst="rect">
              <a:avLst/>
            </a:prstGeom>
          </p:spPr>
        </p:pic>
        <p:sp>
          <p:nvSpPr>
            <p:cNvPr id="156" name="Freeform: Shape 155">
              <a:extLst>
                <a:ext uri="{FF2B5EF4-FFF2-40B4-BE49-F238E27FC236}">
                  <a16:creationId xmlns:a16="http://schemas.microsoft.com/office/drawing/2014/main" id="{2E0C602A-F9B9-40D7-860E-6176B887F16D}"/>
                </a:ext>
              </a:extLst>
            </p:cNvPr>
            <p:cNvSpPr/>
            <p:nvPr/>
          </p:nvSpPr>
          <p:spPr>
            <a:xfrm>
              <a:off x="4269067" y="-376667"/>
              <a:ext cx="566489" cy="662794"/>
            </a:xfrm>
            <a:custGeom>
              <a:avLst/>
              <a:gdLst>
                <a:gd name="connsiteX0" fmla="*/ 285750 w 571500"/>
                <a:gd name="connsiteY0" fmla="*/ 0 h 662940"/>
                <a:gd name="connsiteX1" fmla="*/ 571500 w 571500"/>
                <a:gd name="connsiteY1" fmla="*/ 285750 h 662940"/>
                <a:gd name="connsiteX2" fmla="*/ 487806 w 571500"/>
                <a:gd name="connsiteY2" fmla="*/ 487806 h 662940"/>
                <a:gd name="connsiteX3" fmla="*/ 484091 w 571500"/>
                <a:gd name="connsiteY3" fmla="*/ 490871 h 662940"/>
                <a:gd name="connsiteX4" fmla="*/ 469704 w 571500"/>
                <a:gd name="connsiteY4" fmla="*/ 527329 h 662940"/>
                <a:gd name="connsiteX5" fmla="*/ 408625 w 571500"/>
                <a:gd name="connsiteY5" fmla="*/ 662939 h 662940"/>
                <a:gd name="connsiteX6" fmla="*/ 168595 w 571500"/>
                <a:gd name="connsiteY6" fmla="*/ 662940 h 662940"/>
                <a:gd name="connsiteX7" fmla="*/ 110731 w 571500"/>
                <a:gd name="connsiteY7" fmla="*/ 537331 h 662940"/>
                <a:gd name="connsiteX8" fmla="*/ 79112 w 571500"/>
                <a:gd name="connsiteY8" fmla="*/ 482252 h 662940"/>
                <a:gd name="connsiteX9" fmla="*/ 48802 w 571500"/>
                <a:gd name="connsiteY9" fmla="*/ 445515 h 662940"/>
                <a:gd name="connsiteX10" fmla="*/ 0 w 571500"/>
                <a:gd name="connsiteY10" fmla="*/ 285750 h 662940"/>
                <a:gd name="connsiteX11" fmla="*/ 285750 w 571500"/>
                <a:gd name="connsiteY11" fmla="*/ 0 h 662940"/>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9112 w 571500"/>
                <a:gd name="connsiteY8" fmla="*/ 482252 h 668655"/>
                <a:gd name="connsiteX9" fmla="*/ 48802 w 571500"/>
                <a:gd name="connsiteY9" fmla="*/ 44551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9112 w 571500"/>
                <a:gd name="connsiteY8" fmla="*/ 482252 h 668655"/>
                <a:gd name="connsiteX9" fmla="*/ 45972 w 571500"/>
                <a:gd name="connsiteY9" fmla="*/ 44834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0622 w 571500"/>
                <a:gd name="connsiteY8" fmla="*/ 487912 h 668655"/>
                <a:gd name="connsiteX9" fmla="*/ 45972 w 571500"/>
                <a:gd name="connsiteY9" fmla="*/ 44834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0622 w 571500"/>
                <a:gd name="connsiteY8" fmla="*/ 487912 h 668655"/>
                <a:gd name="connsiteX9" fmla="*/ 45972 w 571500"/>
                <a:gd name="connsiteY9" fmla="*/ 448345 h 668655"/>
                <a:gd name="connsiteX10" fmla="*/ 0 w 571500"/>
                <a:gd name="connsiteY10" fmla="*/ 285750 h 668655"/>
                <a:gd name="connsiteX11" fmla="*/ 285750 w 571500"/>
                <a:gd name="connsiteY11" fmla="*/ 0 h 66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0" h="668655">
                  <a:moveTo>
                    <a:pt x="285750" y="0"/>
                  </a:moveTo>
                  <a:cubicBezTo>
                    <a:pt x="443565" y="0"/>
                    <a:pt x="571500" y="127935"/>
                    <a:pt x="571500" y="285750"/>
                  </a:cubicBezTo>
                  <a:cubicBezTo>
                    <a:pt x="571500" y="364657"/>
                    <a:pt x="539517" y="436095"/>
                    <a:pt x="487806" y="487806"/>
                  </a:cubicBezTo>
                  <a:lnTo>
                    <a:pt x="484091" y="490871"/>
                  </a:lnTo>
                  <a:lnTo>
                    <a:pt x="469704" y="527329"/>
                  </a:lnTo>
                  <a:cubicBezTo>
                    <a:pt x="448392" y="572770"/>
                    <a:pt x="416776" y="590987"/>
                    <a:pt x="408625" y="662939"/>
                  </a:cubicBezTo>
                  <a:cubicBezTo>
                    <a:pt x="328615" y="662939"/>
                    <a:pt x="242890" y="668655"/>
                    <a:pt x="162880" y="668655"/>
                  </a:cubicBezTo>
                  <a:cubicBezTo>
                    <a:pt x="152879" y="619285"/>
                    <a:pt x="135020" y="576343"/>
                    <a:pt x="110731" y="537331"/>
                  </a:cubicBezTo>
                  <a:lnTo>
                    <a:pt x="70622" y="487912"/>
                  </a:lnTo>
                  <a:lnTo>
                    <a:pt x="45972" y="448345"/>
                  </a:lnTo>
                  <a:cubicBezTo>
                    <a:pt x="15161" y="402739"/>
                    <a:pt x="0" y="344931"/>
                    <a:pt x="0" y="285750"/>
                  </a:cubicBezTo>
                  <a:cubicBezTo>
                    <a:pt x="0" y="127935"/>
                    <a:pt x="127935" y="0"/>
                    <a:pt x="285750" y="0"/>
                  </a:cubicBezTo>
                  <a:close/>
                </a:path>
              </a:pathLst>
            </a:custGeom>
            <a:solidFill>
              <a:schemeClr val="tx1">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sp>
        <p:nvSpPr>
          <p:cNvPr id="290" name="TextBox 289">
            <a:extLst>
              <a:ext uri="{FF2B5EF4-FFF2-40B4-BE49-F238E27FC236}">
                <a16:creationId xmlns:a16="http://schemas.microsoft.com/office/drawing/2014/main" id="{CC4D29B4-D11D-4AA5-9DE7-8F1E6BA2FF8A}"/>
              </a:ext>
            </a:extLst>
          </p:cNvPr>
          <p:cNvSpPr txBox="1"/>
          <p:nvPr/>
        </p:nvSpPr>
        <p:spPr>
          <a:xfrm>
            <a:off x="-212579" y="2844339"/>
            <a:ext cx="6084886" cy="1569660"/>
          </a:xfrm>
          <a:prstGeom prst="rect">
            <a:avLst/>
          </a:prstGeom>
          <a:noFill/>
        </p:spPr>
        <p:txBody>
          <a:bodyPr wrap="square" rtlCol="0">
            <a:spAutoFit/>
          </a:bodyPr>
          <a:lstStyle>
            <a:defPPr>
              <a:defRPr lang="en-US"/>
            </a:defPPr>
            <a:lvl1pPr algn="r" defTabSz="731520">
              <a:defRPr sz="3200">
                <a:solidFill>
                  <a:prstClr val="white"/>
                </a:solidFill>
              </a:defRPr>
            </a:lvl1pPr>
          </a:lstStyle>
          <a:p>
            <a:r>
              <a:rPr lang="en-US" dirty="0"/>
              <a:t>We can’t change </a:t>
            </a:r>
            <a:br>
              <a:rPr lang="en-US" dirty="0"/>
            </a:br>
            <a:r>
              <a:rPr lang="en-US" dirty="0"/>
              <a:t>culture because </a:t>
            </a:r>
            <a:br>
              <a:rPr lang="en-US" dirty="0"/>
            </a:br>
            <a:r>
              <a:rPr lang="en-US" b="1" dirty="0">
                <a:solidFill>
                  <a:schemeClr val="accent2"/>
                </a:solidFill>
              </a:rPr>
              <a:t>incentives aren’t aligned </a:t>
            </a:r>
          </a:p>
        </p:txBody>
      </p:sp>
      <p:grpSp>
        <p:nvGrpSpPr>
          <p:cNvPr id="291" name="Group 290">
            <a:extLst>
              <a:ext uri="{FF2B5EF4-FFF2-40B4-BE49-F238E27FC236}">
                <a16:creationId xmlns:a16="http://schemas.microsoft.com/office/drawing/2014/main" id="{B2661A52-4C95-46C0-8720-8DF72FA0261C}"/>
              </a:ext>
            </a:extLst>
          </p:cNvPr>
          <p:cNvGrpSpPr/>
          <p:nvPr/>
        </p:nvGrpSpPr>
        <p:grpSpPr>
          <a:xfrm>
            <a:off x="6216493" y="6864637"/>
            <a:ext cx="1048046" cy="2082896"/>
            <a:chOff x="3151084" y="2716740"/>
            <a:chExt cx="1383876" cy="2750332"/>
          </a:xfrm>
        </p:grpSpPr>
        <p:sp>
          <p:nvSpPr>
            <p:cNvPr id="292" name="Freeform: Shape 291">
              <a:extLst>
                <a:ext uri="{FF2B5EF4-FFF2-40B4-BE49-F238E27FC236}">
                  <a16:creationId xmlns:a16="http://schemas.microsoft.com/office/drawing/2014/main" id="{ECCB6F43-E2A3-40EC-A304-EDAAF09011FF}"/>
                </a:ext>
              </a:extLst>
            </p:cNvPr>
            <p:cNvSpPr/>
            <p:nvPr/>
          </p:nvSpPr>
          <p:spPr>
            <a:xfrm>
              <a:off x="3151084" y="3795139"/>
              <a:ext cx="1251740" cy="1671933"/>
            </a:xfrm>
            <a:custGeom>
              <a:avLst/>
              <a:gdLst>
                <a:gd name="connsiteX0" fmla="*/ 207177 w 998215"/>
                <a:gd name="connsiteY0" fmla="*/ 0 h 1333303"/>
                <a:gd name="connsiteX1" fmla="*/ 791039 w 998215"/>
                <a:gd name="connsiteY1" fmla="*/ 0 h 1333303"/>
                <a:gd name="connsiteX2" fmla="*/ 998215 w 998215"/>
                <a:gd name="connsiteY2" fmla="*/ 207787 h 1333303"/>
                <a:gd name="connsiteX3" fmla="*/ 998215 w 998215"/>
                <a:gd name="connsiteY3" fmla="*/ 1242937 h 1333303"/>
                <a:gd name="connsiteX4" fmla="*/ 998215 w 998215"/>
                <a:gd name="connsiteY4" fmla="*/ 1333303 h 1333303"/>
                <a:gd name="connsiteX5" fmla="*/ 0 w 998215"/>
                <a:gd name="connsiteY5" fmla="*/ 1333303 h 1333303"/>
                <a:gd name="connsiteX6" fmla="*/ 0 w 998215"/>
                <a:gd name="connsiteY6" fmla="*/ 1246429 h 1333303"/>
                <a:gd name="connsiteX7" fmla="*/ 0 w 998215"/>
                <a:gd name="connsiteY7" fmla="*/ 207787 h 1333303"/>
                <a:gd name="connsiteX8" fmla="*/ 207177 w 998215"/>
                <a:gd name="connsiteY8" fmla="*/ 0 h 13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215" h="1333303">
                  <a:moveTo>
                    <a:pt x="207177" y="0"/>
                  </a:moveTo>
                  <a:cubicBezTo>
                    <a:pt x="791039" y="0"/>
                    <a:pt x="791039" y="0"/>
                    <a:pt x="791039" y="0"/>
                  </a:cubicBezTo>
                  <a:cubicBezTo>
                    <a:pt x="906398" y="0"/>
                    <a:pt x="998215" y="92087"/>
                    <a:pt x="998215" y="207787"/>
                  </a:cubicBezTo>
                  <a:cubicBezTo>
                    <a:pt x="998215" y="721350"/>
                    <a:pt x="998215" y="1042326"/>
                    <a:pt x="998215" y="1242937"/>
                  </a:cubicBezTo>
                  <a:lnTo>
                    <a:pt x="998215" y="1333303"/>
                  </a:lnTo>
                  <a:lnTo>
                    <a:pt x="0" y="1333303"/>
                  </a:lnTo>
                  <a:lnTo>
                    <a:pt x="0" y="1246429"/>
                  </a:lnTo>
                  <a:cubicBezTo>
                    <a:pt x="0" y="207787"/>
                    <a:pt x="0" y="207787"/>
                    <a:pt x="0" y="207787"/>
                  </a:cubicBezTo>
                  <a:cubicBezTo>
                    <a:pt x="0" y="92087"/>
                    <a:pt x="91817" y="0"/>
                    <a:pt x="207177"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293" name="Freeform 13">
              <a:extLst>
                <a:ext uri="{FF2B5EF4-FFF2-40B4-BE49-F238E27FC236}">
                  <a16:creationId xmlns:a16="http://schemas.microsoft.com/office/drawing/2014/main" id="{2E027F52-68F6-4177-979A-4D7877FA1538}"/>
                </a:ext>
              </a:extLst>
            </p:cNvPr>
            <p:cNvSpPr>
              <a:spLocks/>
            </p:cNvSpPr>
            <p:nvPr/>
          </p:nvSpPr>
          <p:spPr bwMode="auto">
            <a:xfrm>
              <a:off x="3271854" y="3721256"/>
              <a:ext cx="1013042" cy="1450653"/>
            </a:xfrm>
            <a:custGeom>
              <a:avLst/>
              <a:gdLst>
                <a:gd name="T0" fmla="*/ 343 w 343"/>
                <a:gd name="T1" fmla="*/ 490 h 490"/>
                <a:gd name="T2" fmla="*/ 0 w 343"/>
                <a:gd name="T3" fmla="*/ 490 h 490"/>
                <a:gd name="T4" fmla="*/ 0 w 343"/>
                <a:gd name="T5" fmla="*/ 101 h 490"/>
                <a:gd name="T6" fmla="*/ 101 w 343"/>
                <a:gd name="T7" fmla="*/ 0 h 490"/>
                <a:gd name="T8" fmla="*/ 242 w 343"/>
                <a:gd name="T9" fmla="*/ 0 h 490"/>
                <a:gd name="T10" fmla="*/ 343 w 343"/>
                <a:gd name="T11" fmla="*/ 101 h 490"/>
                <a:gd name="T12" fmla="*/ 343 w 343"/>
                <a:gd name="T13" fmla="*/ 490 h 490"/>
              </a:gdLst>
              <a:ahLst/>
              <a:cxnLst>
                <a:cxn ang="0">
                  <a:pos x="T0" y="T1"/>
                </a:cxn>
                <a:cxn ang="0">
                  <a:pos x="T2" y="T3"/>
                </a:cxn>
                <a:cxn ang="0">
                  <a:pos x="T4" y="T5"/>
                </a:cxn>
                <a:cxn ang="0">
                  <a:pos x="T6" y="T7"/>
                </a:cxn>
                <a:cxn ang="0">
                  <a:pos x="T8" y="T9"/>
                </a:cxn>
                <a:cxn ang="0">
                  <a:pos x="T10" y="T11"/>
                </a:cxn>
                <a:cxn ang="0">
                  <a:pos x="T12" y="T13"/>
                </a:cxn>
              </a:cxnLst>
              <a:rect l="0" t="0" r="r" b="b"/>
              <a:pathLst>
                <a:path w="343" h="490">
                  <a:moveTo>
                    <a:pt x="343" y="490"/>
                  </a:moveTo>
                  <a:cubicBezTo>
                    <a:pt x="0" y="490"/>
                    <a:pt x="0" y="490"/>
                    <a:pt x="0" y="490"/>
                  </a:cubicBezTo>
                  <a:cubicBezTo>
                    <a:pt x="0" y="101"/>
                    <a:pt x="0" y="101"/>
                    <a:pt x="0" y="101"/>
                  </a:cubicBezTo>
                  <a:cubicBezTo>
                    <a:pt x="0" y="45"/>
                    <a:pt x="45" y="0"/>
                    <a:pt x="101" y="0"/>
                  </a:cubicBezTo>
                  <a:cubicBezTo>
                    <a:pt x="242" y="0"/>
                    <a:pt x="242" y="0"/>
                    <a:pt x="242" y="0"/>
                  </a:cubicBezTo>
                  <a:cubicBezTo>
                    <a:pt x="298" y="0"/>
                    <a:pt x="343" y="45"/>
                    <a:pt x="343" y="101"/>
                  </a:cubicBezTo>
                  <a:cubicBezTo>
                    <a:pt x="343" y="490"/>
                    <a:pt x="343" y="490"/>
                    <a:pt x="343" y="49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4" name="Freeform 14">
              <a:extLst>
                <a:ext uri="{FF2B5EF4-FFF2-40B4-BE49-F238E27FC236}">
                  <a16:creationId xmlns:a16="http://schemas.microsoft.com/office/drawing/2014/main" id="{300A4516-B1CB-483D-92DF-5D78FF0AE20D}"/>
                </a:ext>
              </a:extLst>
            </p:cNvPr>
            <p:cNvSpPr>
              <a:spLocks/>
            </p:cNvSpPr>
            <p:nvPr/>
          </p:nvSpPr>
          <p:spPr bwMode="auto">
            <a:xfrm>
              <a:off x="3260486" y="3708469"/>
              <a:ext cx="1035775" cy="1474806"/>
            </a:xfrm>
            <a:custGeom>
              <a:avLst/>
              <a:gdLst>
                <a:gd name="T0" fmla="*/ 347 w 351"/>
                <a:gd name="T1" fmla="*/ 494 h 498"/>
                <a:gd name="T2" fmla="*/ 347 w 351"/>
                <a:gd name="T3" fmla="*/ 490 h 498"/>
                <a:gd name="T4" fmla="*/ 8 w 351"/>
                <a:gd name="T5" fmla="*/ 490 h 498"/>
                <a:gd name="T6" fmla="*/ 8 w 351"/>
                <a:gd name="T7" fmla="*/ 105 h 498"/>
                <a:gd name="T8" fmla="*/ 37 w 351"/>
                <a:gd name="T9" fmla="*/ 36 h 498"/>
                <a:gd name="T10" fmla="*/ 105 w 351"/>
                <a:gd name="T11" fmla="*/ 8 h 498"/>
                <a:gd name="T12" fmla="*/ 246 w 351"/>
                <a:gd name="T13" fmla="*/ 8 h 498"/>
                <a:gd name="T14" fmla="*/ 314 w 351"/>
                <a:gd name="T15" fmla="*/ 36 h 498"/>
                <a:gd name="T16" fmla="*/ 343 w 351"/>
                <a:gd name="T17" fmla="*/ 105 h 498"/>
                <a:gd name="T18" fmla="*/ 343 w 351"/>
                <a:gd name="T19" fmla="*/ 494 h 498"/>
                <a:gd name="T20" fmla="*/ 347 w 351"/>
                <a:gd name="T21" fmla="*/ 494 h 498"/>
                <a:gd name="T22" fmla="*/ 347 w 351"/>
                <a:gd name="T23" fmla="*/ 490 h 498"/>
                <a:gd name="T24" fmla="*/ 347 w 351"/>
                <a:gd name="T25" fmla="*/ 494 h 498"/>
                <a:gd name="T26" fmla="*/ 351 w 351"/>
                <a:gd name="T27" fmla="*/ 494 h 498"/>
                <a:gd name="T28" fmla="*/ 351 w 351"/>
                <a:gd name="T29" fmla="*/ 105 h 498"/>
                <a:gd name="T30" fmla="*/ 246 w 351"/>
                <a:gd name="T31" fmla="*/ 0 h 498"/>
                <a:gd name="T32" fmla="*/ 105 w 351"/>
                <a:gd name="T33" fmla="*/ 0 h 498"/>
                <a:gd name="T34" fmla="*/ 0 w 351"/>
                <a:gd name="T35" fmla="*/ 105 h 498"/>
                <a:gd name="T36" fmla="*/ 0 w 351"/>
                <a:gd name="T37" fmla="*/ 498 h 498"/>
                <a:gd name="T38" fmla="*/ 351 w 351"/>
                <a:gd name="T39" fmla="*/ 498 h 498"/>
                <a:gd name="T40" fmla="*/ 351 w 351"/>
                <a:gd name="T41" fmla="*/ 494 h 498"/>
                <a:gd name="T42" fmla="*/ 347 w 351"/>
                <a:gd name="T43" fmla="*/ 49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498">
                  <a:moveTo>
                    <a:pt x="347" y="494"/>
                  </a:moveTo>
                  <a:cubicBezTo>
                    <a:pt x="347" y="490"/>
                    <a:pt x="347" y="490"/>
                    <a:pt x="347" y="490"/>
                  </a:cubicBezTo>
                  <a:cubicBezTo>
                    <a:pt x="8" y="490"/>
                    <a:pt x="8" y="490"/>
                    <a:pt x="8" y="490"/>
                  </a:cubicBezTo>
                  <a:cubicBezTo>
                    <a:pt x="8" y="105"/>
                    <a:pt x="8" y="105"/>
                    <a:pt x="8" y="105"/>
                  </a:cubicBezTo>
                  <a:cubicBezTo>
                    <a:pt x="8" y="78"/>
                    <a:pt x="19" y="54"/>
                    <a:pt x="37" y="36"/>
                  </a:cubicBezTo>
                  <a:cubicBezTo>
                    <a:pt x="54" y="19"/>
                    <a:pt x="78" y="8"/>
                    <a:pt x="105" y="8"/>
                  </a:cubicBezTo>
                  <a:cubicBezTo>
                    <a:pt x="246" y="8"/>
                    <a:pt x="246" y="8"/>
                    <a:pt x="246" y="8"/>
                  </a:cubicBezTo>
                  <a:cubicBezTo>
                    <a:pt x="273" y="8"/>
                    <a:pt x="297" y="19"/>
                    <a:pt x="314" y="36"/>
                  </a:cubicBezTo>
                  <a:cubicBezTo>
                    <a:pt x="332" y="54"/>
                    <a:pt x="343" y="78"/>
                    <a:pt x="343" y="105"/>
                  </a:cubicBezTo>
                  <a:cubicBezTo>
                    <a:pt x="343" y="494"/>
                    <a:pt x="343" y="494"/>
                    <a:pt x="343" y="494"/>
                  </a:cubicBezTo>
                  <a:cubicBezTo>
                    <a:pt x="347" y="494"/>
                    <a:pt x="347" y="494"/>
                    <a:pt x="347" y="494"/>
                  </a:cubicBezTo>
                  <a:cubicBezTo>
                    <a:pt x="347" y="490"/>
                    <a:pt x="347" y="490"/>
                    <a:pt x="347" y="490"/>
                  </a:cubicBezTo>
                  <a:cubicBezTo>
                    <a:pt x="347" y="494"/>
                    <a:pt x="347" y="494"/>
                    <a:pt x="347" y="494"/>
                  </a:cubicBezTo>
                  <a:cubicBezTo>
                    <a:pt x="351" y="494"/>
                    <a:pt x="351" y="494"/>
                    <a:pt x="351" y="494"/>
                  </a:cubicBezTo>
                  <a:cubicBezTo>
                    <a:pt x="351" y="105"/>
                    <a:pt x="351" y="105"/>
                    <a:pt x="351" y="105"/>
                  </a:cubicBezTo>
                  <a:cubicBezTo>
                    <a:pt x="351" y="47"/>
                    <a:pt x="304" y="0"/>
                    <a:pt x="246" y="0"/>
                  </a:cubicBezTo>
                  <a:cubicBezTo>
                    <a:pt x="105" y="0"/>
                    <a:pt x="105" y="0"/>
                    <a:pt x="105" y="0"/>
                  </a:cubicBezTo>
                  <a:cubicBezTo>
                    <a:pt x="47" y="0"/>
                    <a:pt x="0" y="47"/>
                    <a:pt x="0" y="105"/>
                  </a:cubicBezTo>
                  <a:cubicBezTo>
                    <a:pt x="0" y="498"/>
                    <a:pt x="0" y="498"/>
                    <a:pt x="0" y="498"/>
                  </a:cubicBezTo>
                  <a:cubicBezTo>
                    <a:pt x="351" y="498"/>
                    <a:pt x="351" y="498"/>
                    <a:pt x="351" y="498"/>
                  </a:cubicBezTo>
                  <a:cubicBezTo>
                    <a:pt x="351" y="494"/>
                    <a:pt x="351" y="494"/>
                    <a:pt x="351" y="494"/>
                  </a:cubicBezTo>
                  <a:cubicBezTo>
                    <a:pt x="347" y="494"/>
                    <a:pt x="347" y="494"/>
                    <a:pt x="347" y="494"/>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5" name="Freeform 15">
              <a:extLst>
                <a:ext uri="{FF2B5EF4-FFF2-40B4-BE49-F238E27FC236}">
                  <a16:creationId xmlns:a16="http://schemas.microsoft.com/office/drawing/2014/main" id="{197FEDFB-D3CD-43DC-8727-5D55A5880181}"/>
                </a:ext>
              </a:extLst>
            </p:cNvPr>
            <p:cNvSpPr>
              <a:spLocks/>
            </p:cNvSpPr>
            <p:nvPr/>
          </p:nvSpPr>
          <p:spPr bwMode="auto">
            <a:xfrm>
              <a:off x="3372732" y="2716740"/>
              <a:ext cx="802762" cy="926371"/>
            </a:xfrm>
            <a:custGeom>
              <a:avLst/>
              <a:gdLst>
                <a:gd name="T0" fmla="*/ 251 w 272"/>
                <a:gd name="T1" fmla="*/ 241 h 313"/>
                <a:gd name="T2" fmla="*/ 268 w 272"/>
                <a:gd name="T3" fmla="*/ 198 h 313"/>
                <a:gd name="T4" fmla="*/ 261 w 272"/>
                <a:gd name="T5" fmla="*/ 200 h 313"/>
                <a:gd name="T6" fmla="*/ 260 w 272"/>
                <a:gd name="T7" fmla="*/ 123 h 313"/>
                <a:gd name="T8" fmla="*/ 135 w 272"/>
                <a:gd name="T9" fmla="*/ 0 h 313"/>
                <a:gd name="T10" fmla="*/ 11 w 272"/>
                <a:gd name="T11" fmla="*/ 124 h 313"/>
                <a:gd name="T12" fmla="*/ 11 w 272"/>
                <a:gd name="T13" fmla="*/ 200 h 313"/>
                <a:gd name="T14" fmla="*/ 4 w 272"/>
                <a:gd name="T15" fmla="*/ 198 h 313"/>
                <a:gd name="T16" fmla="*/ 20 w 272"/>
                <a:gd name="T17" fmla="*/ 241 h 313"/>
                <a:gd name="T18" fmla="*/ 3 w 272"/>
                <a:gd name="T19" fmla="*/ 241 h 313"/>
                <a:gd name="T20" fmla="*/ 40 w 272"/>
                <a:gd name="T21" fmla="*/ 282 h 313"/>
                <a:gd name="T22" fmla="*/ 40 w 272"/>
                <a:gd name="T23" fmla="*/ 286 h 313"/>
                <a:gd name="T24" fmla="*/ 32 w 272"/>
                <a:gd name="T25" fmla="*/ 304 h 313"/>
                <a:gd name="T26" fmla="*/ 75 w 272"/>
                <a:gd name="T27" fmla="*/ 297 h 313"/>
                <a:gd name="T28" fmla="*/ 123 w 272"/>
                <a:gd name="T29" fmla="*/ 297 h 313"/>
                <a:gd name="T30" fmla="*/ 123 w 272"/>
                <a:gd name="T31" fmla="*/ 224 h 313"/>
                <a:gd name="T32" fmla="*/ 220 w 272"/>
                <a:gd name="T33" fmla="*/ 224 h 313"/>
                <a:gd name="T34" fmla="*/ 224 w 272"/>
                <a:gd name="T35" fmla="*/ 241 h 313"/>
                <a:gd name="T36" fmla="*/ 217 w 272"/>
                <a:gd name="T37" fmla="*/ 241 h 313"/>
                <a:gd name="T38" fmla="*/ 217 w 272"/>
                <a:gd name="T39" fmla="*/ 258 h 313"/>
                <a:gd name="T40" fmla="*/ 182 w 272"/>
                <a:gd name="T41" fmla="*/ 272 h 313"/>
                <a:gd name="T42" fmla="*/ 187 w 272"/>
                <a:gd name="T43" fmla="*/ 282 h 313"/>
                <a:gd name="T44" fmla="*/ 240 w 272"/>
                <a:gd name="T45" fmla="*/ 304 h 313"/>
                <a:gd name="T46" fmla="*/ 231 w 272"/>
                <a:gd name="T47" fmla="*/ 282 h 313"/>
                <a:gd name="T48" fmla="*/ 269 w 272"/>
                <a:gd name="T49" fmla="*/ 241 h 313"/>
                <a:gd name="T50" fmla="*/ 251 w 272"/>
                <a:gd name="T51" fmla="*/ 24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2" h="313">
                  <a:moveTo>
                    <a:pt x="251" y="241"/>
                  </a:moveTo>
                  <a:cubicBezTo>
                    <a:pt x="264" y="232"/>
                    <a:pt x="272" y="215"/>
                    <a:pt x="268" y="198"/>
                  </a:cubicBezTo>
                  <a:cubicBezTo>
                    <a:pt x="261" y="200"/>
                    <a:pt x="261" y="200"/>
                    <a:pt x="261" y="200"/>
                  </a:cubicBezTo>
                  <a:cubicBezTo>
                    <a:pt x="260" y="123"/>
                    <a:pt x="260" y="123"/>
                    <a:pt x="260" y="123"/>
                  </a:cubicBezTo>
                  <a:cubicBezTo>
                    <a:pt x="259" y="55"/>
                    <a:pt x="203" y="0"/>
                    <a:pt x="135" y="0"/>
                  </a:cubicBezTo>
                  <a:cubicBezTo>
                    <a:pt x="66" y="0"/>
                    <a:pt x="11" y="56"/>
                    <a:pt x="11" y="124"/>
                  </a:cubicBezTo>
                  <a:cubicBezTo>
                    <a:pt x="11" y="200"/>
                    <a:pt x="11" y="200"/>
                    <a:pt x="11" y="200"/>
                  </a:cubicBezTo>
                  <a:cubicBezTo>
                    <a:pt x="4" y="198"/>
                    <a:pt x="4" y="198"/>
                    <a:pt x="4" y="198"/>
                  </a:cubicBezTo>
                  <a:cubicBezTo>
                    <a:pt x="0" y="215"/>
                    <a:pt x="7" y="232"/>
                    <a:pt x="20" y="241"/>
                  </a:cubicBezTo>
                  <a:cubicBezTo>
                    <a:pt x="3" y="241"/>
                    <a:pt x="3" y="241"/>
                    <a:pt x="3" y="241"/>
                  </a:cubicBezTo>
                  <a:cubicBezTo>
                    <a:pt x="3" y="262"/>
                    <a:pt x="19" y="279"/>
                    <a:pt x="40" y="282"/>
                  </a:cubicBezTo>
                  <a:cubicBezTo>
                    <a:pt x="40" y="286"/>
                    <a:pt x="40" y="286"/>
                    <a:pt x="40" y="286"/>
                  </a:cubicBezTo>
                  <a:cubicBezTo>
                    <a:pt x="32" y="304"/>
                    <a:pt x="32" y="304"/>
                    <a:pt x="32" y="304"/>
                  </a:cubicBezTo>
                  <a:cubicBezTo>
                    <a:pt x="47" y="311"/>
                    <a:pt x="64" y="307"/>
                    <a:pt x="75" y="297"/>
                  </a:cubicBezTo>
                  <a:cubicBezTo>
                    <a:pt x="123" y="297"/>
                    <a:pt x="123" y="297"/>
                    <a:pt x="123" y="297"/>
                  </a:cubicBezTo>
                  <a:cubicBezTo>
                    <a:pt x="123" y="224"/>
                    <a:pt x="123" y="224"/>
                    <a:pt x="123" y="224"/>
                  </a:cubicBezTo>
                  <a:cubicBezTo>
                    <a:pt x="220" y="224"/>
                    <a:pt x="220" y="224"/>
                    <a:pt x="220" y="224"/>
                  </a:cubicBezTo>
                  <a:cubicBezTo>
                    <a:pt x="224" y="241"/>
                    <a:pt x="224" y="241"/>
                    <a:pt x="224" y="241"/>
                  </a:cubicBezTo>
                  <a:cubicBezTo>
                    <a:pt x="217" y="241"/>
                    <a:pt x="217" y="241"/>
                    <a:pt x="217" y="241"/>
                  </a:cubicBezTo>
                  <a:cubicBezTo>
                    <a:pt x="217" y="258"/>
                    <a:pt x="217" y="258"/>
                    <a:pt x="217" y="258"/>
                  </a:cubicBezTo>
                  <a:cubicBezTo>
                    <a:pt x="182" y="272"/>
                    <a:pt x="182" y="272"/>
                    <a:pt x="182" y="272"/>
                  </a:cubicBezTo>
                  <a:cubicBezTo>
                    <a:pt x="187" y="282"/>
                    <a:pt x="187" y="282"/>
                    <a:pt x="187" y="282"/>
                  </a:cubicBezTo>
                  <a:cubicBezTo>
                    <a:pt x="195" y="303"/>
                    <a:pt x="219" y="313"/>
                    <a:pt x="240" y="304"/>
                  </a:cubicBezTo>
                  <a:cubicBezTo>
                    <a:pt x="231" y="282"/>
                    <a:pt x="231" y="282"/>
                    <a:pt x="231" y="282"/>
                  </a:cubicBezTo>
                  <a:cubicBezTo>
                    <a:pt x="252" y="280"/>
                    <a:pt x="269" y="263"/>
                    <a:pt x="269" y="241"/>
                  </a:cubicBezTo>
                  <a:lnTo>
                    <a:pt x="251" y="241"/>
                  </a:lnTo>
                  <a:close/>
                </a:path>
              </a:pathLst>
            </a:custGeom>
            <a:solidFill>
              <a:schemeClr val="tx1">
                <a:lumMod val="85000"/>
              </a:schemeClr>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6" name="Freeform 16">
              <a:extLst>
                <a:ext uri="{FF2B5EF4-FFF2-40B4-BE49-F238E27FC236}">
                  <a16:creationId xmlns:a16="http://schemas.microsoft.com/office/drawing/2014/main" id="{F0C550C8-C053-4104-9261-52E251DA6DC1}"/>
                </a:ext>
              </a:extLst>
            </p:cNvPr>
            <p:cNvSpPr>
              <a:spLocks/>
            </p:cNvSpPr>
            <p:nvPr/>
          </p:nvSpPr>
          <p:spPr bwMode="auto">
            <a:xfrm>
              <a:off x="3372732" y="2716740"/>
              <a:ext cx="802762" cy="926371"/>
            </a:xfrm>
            <a:custGeom>
              <a:avLst/>
              <a:gdLst>
                <a:gd name="T0" fmla="*/ 251 w 272"/>
                <a:gd name="T1" fmla="*/ 241 h 313"/>
                <a:gd name="T2" fmla="*/ 268 w 272"/>
                <a:gd name="T3" fmla="*/ 198 h 313"/>
                <a:gd name="T4" fmla="*/ 261 w 272"/>
                <a:gd name="T5" fmla="*/ 200 h 313"/>
                <a:gd name="T6" fmla="*/ 260 w 272"/>
                <a:gd name="T7" fmla="*/ 123 h 313"/>
                <a:gd name="T8" fmla="*/ 135 w 272"/>
                <a:gd name="T9" fmla="*/ 0 h 313"/>
                <a:gd name="T10" fmla="*/ 11 w 272"/>
                <a:gd name="T11" fmla="*/ 124 h 313"/>
                <a:gd name="T12" fmla="*/ 11 w 272"/>
                <a:gd name="T13" fmla="*/ 200 h 313"/>
                <a:gd name="T14" fmla="*/ 4 w 272"/>
                <a:gd name="T15" fmla="*/ 198 h 313"/>
                <a:gd name="T16" fmla="*/ 20 w 272"/>
                <a:gd name="T17" fmla="*/ 241 h 313"/>
                <a:gd name="T18" fmla="*/ 3 w 272"/>
                <a:gd name="T19" fmla="*/ 241 h 313"/>
                <a:gd name="T20" fmla="*/ 40 w 272"/>
                <a:gd name="T21" fmla="*/ 282 h 313"/>
                <a:gd name="T22" fmla="*/ 40 w 272"/>
                <a:gd name="T23" fmla="*/ 286 h 313"/>
                <a:gd name="T24" fmla="*/ 32 w 272"/>
                <a:gd name="T25" fmla="*/ 304 h 313"/>
                <a:gd name="T26" fmla="*/ 75 w 272"/>
                <a:gd name="T27" fmla="*/ 297 h 313"/>
                <a:gd name="T28" fmla="*/ 123 w 272"/>
                <a:gd name="T29" fmla="*/ 297 h 313"/>
                <a:gd name="T30" fmla="*/ 123 w 272"/>
                <a:gd name="T31" fmla="*/ 224 h 313"/>
                <a:gd name="T32" fmla="*/ 220 w 272"/>
                <a:gd name="T33" fmla="*/ 224 h 313"/>
                <a:gd name="T34" fmla="*/ 224 w 272"/>
                <a:gd name="T35" fmla="*/ 241 h 313"/>
                <a:gd name="T36" fmla="*/ 217 w 272"/>
                <a:gd name="T37" fmla="*/ 241 h 313"/>
                <a:gd name="T38" fmla="*/ 217 w 272"/>
                <a:gd name="T39" fmla="*/ 258 h 313"/>
                <a:gd name="T40" fmla="*/ 182 w 272"/>
                <a:gd name="T41" fmla="*/ 272 h 313"/>
                <a:gd name="T42" fmla="*/ 187 w 272"/>
                <a:gd name="T43" fmla="*/ 282 h 313"/>
                <a:gd name="T44" fmla="*/ 240 w 272"/>
                <a:gd name="T45" fmla="*/ 304 h 313"/>
                <a:gd name="T46" fmla="*/ 231 w 272"/>
                <a:gd name="T47" fmla="*/ 282 h 313"/>
                <a:gd name="T48" fmla="*/ 269 w 272"/>
                <a:gd name="T49" fmla="*/ 241 h 313"/>
                <a:gd name="T50" fmla="*/ 251 w 272"/>
                <a:gd name="T51" fmla="*/ 24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2" h="313">
                  <a:moveTo>
                    <a:pt x="251" y="241"/>
                  </a:moveTo>
                  <a:cubicBezTo>
                    <a:pt x="264" y="232"/>
                    <a:pt x="272" y="215"/>
                    <a:pt x="268" y="198"/>
                  </a:cubicBezTo>
                  <a:cubicBezTo>
                    <a:pt x="261" y="200"/>
                    <a:pt x="261" y="200"/>
                    <a:pt x="261" y="200"/>
                  </a:cubicBezTo>
                  <a:cubicBezTo>
                    <a:pt x="260" y="123"/>
                    <a:pt x="260" y="123"/>
                    <a:pt x="260" y="123"/>
                  </a:cubicBezTo>
                  <a:cubicBezTo>
                    <a:pt x="259" y="55"/>
                    <a:pt x="203" y="0"/>
                    <a:pt x="135" y="0"/>
                  </a:cubicBezTo>
                  <a:cubicBezTo>
                    <a:pt x="66" y="0"/>
                    <a:pt x="11" y="56"/>
                    <a:pt x="11" y="124"/>
                  </a:cubicBezTo>
                  <a:cubicBezTo>
                    <a:pt x="11" y="200"/>
                    <a:pt x="11" y="200"/>
                    <a:pt x="11" y="200"/>
                  </a:cubicBezTo>
                  <a:cubicBezTo>
                    <a:pt x="4" y="198"/>
                    <a:pt x="4" y="198"/>
                    <a:pt x="4" y="198"/>
                  </a:cubicBezTo>
                  <a:cubicBezTo>
                    <a:pt x="0" y="215"/>
                    <a:pt x="7" y="232"/>
                    <a:pt x="20" y="241"/>
                  </a:cubicBezTo>
                  <a:cubicBezTo>
                    <a:pt x="3" y="241"/>
                    <a:pt x="3" y="241"/>
                    <a:pt x="3" y="241"/>
                  </a:cubicBezTo>
                  <a:cubicBezTo>
                    <a:pt x="3" y="262"/>
                    <a:pt x="19" y="279"/>
                    <a:pt x="40" y="282"/>
                  </a:cubicBezTo>
                  <a:cubicBezTo>
                    <a:pt x="40" y="286"/>
                    <a:pt x="40" y="286"/>
                    <a:pt x="40" y="286"/>
                  </a:cubicBezTo>
                  <a:cubicBezTo>
                    <a:pt x="32" y="304"/>
                    <a:pt x="32" y="304"/>
                    <a:pt x="32" y="304"/>
                  </a:cubicBezTo>
                  <a:cubicBezTo>
                    <a:pt x="47" y="311"/>
                    <a:pt x="64" y="307"/>
                    <a:pt x="75" y="297"/>
                  </a:cubicBezTo>
                  <a:cubicBezTo>
                    <a:pt x="123" y="297"/>
                    <a:pt x="123" y="297"/>
                    <a:pt x="123" y="297"/>
                  </a:cubicBezTo>
                  <a:cubicBezTo>
                    <a:pt x="123" y="224"/>
                    <a:pt x="123" y="224"/>
                    <a:pt x="123" y="224"/>
                  </a:cubicBezTo>
                  <a:cubicBezTo>
                    <a:pt x="220" y="224"/>
                    <a:pt x="220" y="224"/>
                    <a:pt x="220" y="224"/>
                  </a:cubicBezTo>
                  <a:cubicBezTo>
                    <a:pt x="224" y="241"/>
                    <a:pt x="224" y="241"/>
                    <a:pt x="224" y="241"/>
                  </a:cubicBezTo>
                  <a:cubicBezTo>
                    <a:pt x="217" y="241"/>
                    <a:pt x="217" y="241"/>
                    <a:pt x="217" y="241"/>
                  </a:cubicBezTo>
                  <a:cubicBezTo>
                    <a:pt x="217" y="258"/>
                    <a:pt x="217" y="258"/>
                    <a:pt x="217" y="258"/>
                  </a:cubicBezTo>
                  <a:cubicBezTo>
                    <a:pt x="182" y="272"/>
                    <a:pt x="182" y="272"/>
                    <a:pt x="182" y="272"/>
                  </a:cubicBezTo>
                  <a:cubicBezTo>
                    <a:pt x="187" y="282"/>
                    <a:pt x="187" y="282"/>
                    <a:pt x="187" y="282"/>
                  </a:cubicBezTo>
                  <a:cubicBezTo>
                    <a:pt x="195" y="303"/>
                    <a:pt x="219" y="313"/>
                    <a:pt x="240" y="304"/>
                  </a:cubicBezTo>
                  <a:cubicBezTo>
                    <a:pt x="231" y="282"/>
                    <a:pt x="231" y="282"/>
                    <a:pt x="231" y="282"/>
                  </a:cubicBezTo>
                  <a:cubicBezTo>
                    <a:pt x="252" y="280"/>
                    <a:pt x="269" y="263"/>
                    <a:pt x="269" y="241"/>
                  </a:cubicBezTo>
                  <a:lnTo>
                    <a:pt x="251" y="241"/>
                  </a:ln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7" name="Freeform 23">
              <a:extLst>
                <a:ext uri="{FF2B5EF4-FFF2-40B4-BE49-F238E27FC236}">
                  <a16:creationId xmlns:a16="http://schemas.microsoft.com/office/drawing/2014/main" id="{8DE740CC-299F-4C76-8707-AECC33E1D019}"/>
                </a:ext>
              </a:extLst>
            </p:cNvPr>
            <p:cNvSpPr>
              <a:spLocks/>
            </p:cNvSpPr>
            <p:nvPr/>
          </p:nvSpPr>
          <p:spPr bwMode="auto">
            <a:xfrm>
              <a:off x="3430985" y="3285066"/>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rgbClr val="FFF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8" name="Freeform 25">
              <a:extLst>
                <a:ext uri="{FF2B5EF4-FFF2-40B4-BE49-F238E27FC236}">
                  <a16:creationId xmlns:a16="http://schemas.microsoft.com/office/drawing/2014/main" id="{4CCFEF14-192D-4BC8-8FA1-03D8506CAA2F}"/>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9" name="Freeform 26">
              <a:extLst>
                <a:ext uri="{FF2B5EF4-FFF2-40B4-BE49-F238E27FC236}">
                  <a16:creationId xmlns:a16="http://schemas.microsoft.com/office/drawing/2014/main" id="{C65D1A8E-6DFC-4FFD-8739-0E2122D0BB97}"/>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0" name="Freeform 27">
              <a:extLst>
                <a:ext uri="{FF2B5EF4-FFF2-40B4-BE49-F238E27FC236}">
                  <a16:creationId xmlns:a16="http://schemas.microsoft.com/office/drawing/2014/main" id="{C00D0807-93C0-4532-8801-C38B3DFB57EA}"/>
                </a:ext>
              </a:extLst>
            </p:cNvPr>
            <p:cNvSpPr>
              <a:spLocks/>
            </p:cNvSpPr>
            <p:nvPr/>
          </p:nvSpPr>
          <p:spPr bwMode="auto">
            <a:xfrm>
              <a:off x="3567384" y="3675791"/>
              <a:ext cx="58253" cy="45466"/>
            </a:xfrm>
            <a:custGeom>
              <a:avLst/>
              <a:gdLst>
                <a:gd name="T0" fmla="*/ 20 w 20"/>
                <a:gd name="T1" fmla="*/ 15 h 15"/>
                <a:gd name="T2" fmla="*/ 0 w 20"/>
                <a:gd name="T3" fmla="*/ 15 h 15"/>
                <a:gd name="T4" fmla="*/ 0 w 20"/>
                <a:gd name="T5" fmla="*/ 6 h 15"/>
                <a:gd name="T6" fmla="*/ 6 w 20"/>
                <a:gd name="T7" fmla="*/ 0 h 15"/>
                <a:gd name="T8" fmla="*/ 20 w 20"/>
                <a:gd name="T9" fmla="*/ 0 h 15"/>
                <a:gd name="T10" fmla="*/ 2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20" y="15"/>
                  </a:moveTo>
                  <a:cubicBezTo>
                    <a:pt x="0" y="15"/>
                    <a:pt x="0" y="15"/>
                    <a:pt x="0" y="15"/>
                  </a:cubicBezTo>
                  <a:cubicBezTo>
                    <a:pt x="0" y="6"/>
                    <a:pt x="0" y="6"/>
                    <a:pt x="0" y="6"/>
                  </a:cubicBezTo>
                  <a:cubicBezTo>
                    <a:pt x="0" y="3"/>
                    <a:pt x="3" y="0"/>
                    <a:pt x="6" y="0"/>
                  </a:cubicBezTo>
                  <a:cubicBezTo>
                    <a:pt x="20" y="0"/>
                    <a:pt x="20" y="0"/>
                    <a:pt x="20" y="0"/>
                  </a:cubicBezTo>
                  <a:lnTo>
                    <a:pt x="20" y="15"/>
                  </a:lnTo>
                  <a:close/>
                </a:path>
              </a:pathLst>
            </a:custGeom>
            <a:solidFill>
              <a:srgbClr val="F7F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1" name="Freeform 28">
              <a:extLst>
                <a:ext uri="{FF2B5EF4-FFF2-40B4-BE49-F238E27FC236}">
                  <a16:creationId xmlns:a16="http://schemas.microsoft.com/office/drawing/2014/main" id="{48042CA5-CDE4-4CDB-B2A1-960C82521AC9}"/>
                </a:ext>
              </a:extLst>
            </p:cNvPr>
            <p:cNvSpPr>
              <a:spLocks/>
            </p:cNvSpPr>
            <p:nvPr/>
          </p:nvSpPr>
          <p:spPr bwMode="auto">
            <a:xfrm>
              <a:off x="3567384" y="3675791"/>
              <a:ext cx="58253" cy="45466"/>
            </a:xfrm>
            <a:custGeom>
              <a:avLst/>
              <a:gdLst>
                <a:gd name="T0" fmla="*/ 20 w 20"/>
                <a:gd name="T1" fmla="*/ 15 h 15"/>
                <a:gd name="T2" fmla="*/ 0 w 20"/>
                <a:gd name="T3" fmla="*/ 15 h 15"/>
                <a:gd name="T4" fmla="*/ 0 w 20"/>
                <a:gd name="T5" fmla="*/ 6 h 15"/>
                <a:gd name="T6" fmla="*/ 6 w 20"/>
                <a:gd name="T7" fmla="*/ 0 h 15"/>
                <a:gd name="T8" fmla="*/ 20 w 20"/>
                <a:gd name="T9" fmla="*/ 0 h 15"/>
                <a:gd name="T10" fmla="*/ 2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20" y="15"/>
                  </a:moveTo>
                  <a:cubicBezTo>
                    <a:pt x="0" y="15"/>
                    <a:pt x="0" y="15"/>
                    <a:pt x="0" y="15"/>
                  </a:cubicBezTo>
                  <a:cubicBezTo>
                    <a:pt x="0" y="6"/>
                    <a:pt x="0" y="6"/>
                    <a:pt x="0" y="6"/>
                  </a:cubicBezTo>
                  <a:cubicBezTo>
                    <a:pt x="0" y="3"/>
                    <a:pt x="3" y="0"/>
                    <a:pt x="6" y="0"/>
                  </a:cubicBezTo>
                  <a:cubicBezTo>
                    <a:pt x="20" y="0"/>
                    <a:pt x="20" y="0"/>
                    <a:pt x="20" y="0"/>
                  </a:cubicBezTo>
                  <a:lnTo>
                    <a:pt x="20" y="15"/>
                  </a:lnTo>
                  <a:close/>
                </a:path>
              </a:pathLst>
            </a:custGeom>
            <a:solidFill>
              <a:schemeClr val="tx1">
                <a:lumMod val="95000"/>
              </a:schemeClr>
            </a:solidFill>
            <a:ln w="254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2" name="Freeform 29">
              <a:extLst>
                <a:ext uri="{FF2B5EF4-FFF2-40B4-BE49-F238E27FC236}">
                  <a16:creationId xmlns:a16="http://schemas.microsoft.com/office/drawing/2014/main" id="{B814F5F5-AD0A-45C8-991E-471CDA3AFC10}"/>
                </a:ext>
              </a:extLst>
            </p:cNvPr>
            <p:cNvSpPr>
              <a:spLocks/>
            </p:cNvSpPr>
            <p:nvPr/>
          </p:nvSpPr>
          <p:spPr bwMode="auto">
            <a:xfrm>
              <a:off x="3625638" y="3628903"/>
              <a:ext cx="295530" cy="112245"/>
            </a:xfrm>
            <a:custGeom>
              <a:avLst/>
              <a:gdLst>
                <a:gd name="T0" fmla="*/ 100 w 100"/>
                <a:gd name="T1" fmla="*/ 0 h 38"/>
                <a:gd name="T2" fmla="*/ 100 w 100"/>
                <a:gd name="T3" fmla="*/ 29 h 38"/>
                <a:gd name="T4" fmla="*/ 59 w 100"/>
                <a:gd name="T5" fmla="*/ 38 h 38"/>
                <a:gd name="T6" fmla="*/ 41 w 100"/>
                <a:gd name="T7" fmla="*/ 38 h 38"/>
                <a:gd name="T8" fmla="*/ 0 w 100"/>
                <a:gd name="T9" fmla="*/ 29 h 38"/>
                <a:gd name="T10" fmla="*/ 0 w 100"/>
                <a:gd name="T11" fmla="*/ 0 h 38"/>
                <a:gd name="T12" fmla="*/ 100 w 100"/>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100" h="38">
                  <a:moveTo>
                    <a:pt x="100" y="0"/>
                  </a:moveTo>
                  <a:cubicBezTo>
                    <a:pt x="100" y="29"/>
                    <a:pt x="100" y="29"/>
                    <a:pt x="100" y="29"/>
                  </a:cubicBezTo>
                  <a:cubicBezTo>
                    <a:pt x="87" y="35"/>
                    <a:pt x="73" y="38"/>
                    <a:pt x="59" y="38"/>
                  </a:cubicBezTo>
                  <a:cubicBezTo>
                    <a:pt x="41" y="38"/>
                    <a:pt x="41" y="38"/>
                    <a:pt x="41" y="38"/>
                  </a:cubicBezTo>
                  <a:cubicBezTo>
                    <a:pt x="26" y="38"/>
                    <a:pt x="12" y="35"/>
                    <a:pt x="0" y="29"/>
                  </a:cubicBezTo>
                  <a:cubicBezTo>
                    <a:pt x="0" y="0"/>
                    <a:pt x="0" y="0"/>
                    <a:pt x="0" y="0"/>
                  </a:cubicBezTo>
                  <a:lnTo>
                    <a:pt x="10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3" name="Freeform 30">
              <a:extLst>
                <a:ext uri="{FF2B5EF4-FFF2-40B4-BE49-F238E27FC236}">
                  <a16:creationId xmlns:a16="http://schemas.microsoft.com/office/drawing/2014/main" id="{80336F2F-C28E-4FF9-82A2-0AFDB8B83A62}"/>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4" name="Freeform 31">
              <a:extLst>
                <a:ext uri="{FF2B5EF4-FFF2-40B4-BE49-F238E27FC236}">
                  <a16:creationId xmlns:a16="http://schemas.microsoft.com/office/drawing/2014/main" id="{4BBEDE6D-0B3E-431A-B620-A6A0E6060FD3}"/>
                </a:ext>
              </a:extLst>
            </p:cNvPr>
            <p:cNvSpPr>
              <a:spLocks/>
            </p:cNvSpPr>
            <p:nvPr/>
          </p:nvSpPr>
          <p:spPr bwMode="auto">
            <a:xfrm>
              <a:off x="3463664" y="2983853"/>
              <a:ext cx="619476" cy="691938"/>
            </a:xfrm>
            <a:custGeom>
              <a:avLst/>
              <a:gdLst>
                <a:gd name="T0" fmla="*/ 109 w 210"/>
                <a:gd name="T1" fmla="*/ 234 h 234"/>
                <a:gd name="T2" fmla="*/ 101 w 210"/>
                <a:gd name="T3" fmla="*/ 234 h 234"/>
                <a:gd name="T4" fmla="*/ 0 w 210"/>
                <a:gd name="T5" fmla="*/ 132 h 234"/>
                <a:gd name="T6" fmla="*/ 0 w 210"/>
                <a:gd name="T7" fmla="*/ 58 h 234"/>
                <a:gd name="T8" fmla="*/ 58 w 210"/>
                <a:gd name="T9" fmla="*/ 0 h 234"/>
                <a:gd name="T10" fmla="*/ 157 w 210"/>
                <a:gd name="T11" fmla="*/ 0 h 234"/>
                <a:gd name="T12" fmla="*/ 210 w 210"/>
                <a:gd name="T13" fmla="*/ 53 h 234"/>
                <a:gd name="T14" fmla="*/ 210 w 210"/>
                <a:gd name="T15" fmla="*/ 132 h 234"/>
                <a:gd name="T16" fmla="*/ 109 w 210"/>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7" y="0"/>
                    <a:pt x="157" y="0"/>
                    <a:pt x="157" y="0"/>
                  </a:cubicBezTo>
                  <a:cubicBezTo>
                    <a:pt x="187" y="0"/>
                    <a:pt x="210" y="24"/>
                    <a:pt x="210" y="53"/>
                  </a:cubicBezTo>
                  <a:cubicBezTo>
                    <a:pt x="210" y="132"/>
                    <a:pt x="210" y="132"/>
                    <a:pt x="210" y="132"/>
                  </a:cubicBezTo>
                  <a:cubicBezTo>
                    <a:pt x="210" y="188"/>
                    <a:pt x="165" y="234"/>
                    <a:pt x="109" y="234"/>
                  </a:cubicBezTo>
                  <a:close/>
                </a:path>
              </a:pathLst>
            </a:custGeom>
            <a:solidFill>
              <a:srgbClr val="999A98"/>
            </a:solidFill>
            <a:ln w="1905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5" name="Freeform 32">
              <a:extLst>
                <a:ext uri="{FF2B5EF4-FFF2-40B4-BE49-F238E27FC236}">
                  <a16:creationId xmlns:a16="http://schemas.microsoft.com/office/drawing/2014/main" id="{9B6574E6-0737-4E2C-8C57-6C8A18476D98}"/>
                </a:ext>
              </a:extLst>
            </p:cNvPr>
            <p:cNvSpPr>
              <a:spLocks/>
            </p:cNvSpPr>
            <p:nvPr/>
          </p:nvSpPr>
          <p:spPr bwMode="auto">
            <a:xfrm>
              <a:off x="3463664" y="2983853"/>
              <a:ext cx="619476" cy="691938"/>
            </a:xfrm>
            <a:custGeom>
              <a:avLst/>
              <a:gdLst>
                <a:gd name="T0" fmla="*/ 109 w 210"/>
                <a:gd name="T1" fmla="*/ 234 h 234"/>
                <a:gd name="T2" fmla="*/ 101 w 210"/>
                <a:gd name="T3" fmla="*/ 234 h 234"/>
                <a:gd name="T4" fmla="*/ 0 w 210"/>
                <a:gd name="T5" fmla="*/ 132 h 234"/>
                <a:gd name="T6" fmla="*/ 0 w 210"/>
                <a:gd name="T7" fmla="*/ 58 h 234"/>
                <a:gd name="T8" fmla="*/ 58 w 210"/>
                <a:gd name="T9" fmla="*/ 0 h 234"/>
                <a:gd name="T10" fmla="*/ 157 w 210"/>
                <a:gd name="T11" fmla="*/ 0 h 234"/>
                <a:gd name="T12" fmla="*/ 210 w 210"/>
                <a:gd name="T13" fmla="*/ 53 h 234"/>
                <a:gd name="T14" fmla="*/ 210 w 210"/>
                <a:gd name="T15" fmla="*/ 132 h 234"/>
                <a:gd name="T16" fmla="*/ 109 w 210"/>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7" y="0"/>
                    <a:pt x="157" y="0"/>
                    <a:pt x="157" y="0"/>
                  </a:cubicBezTo>
                  <a:cubicBezTo>
                    <a:pt x="187" y="0"/>
                    <a:pt x="210" y="24"/>
                    <a:pt x="210" y="53"/>
                  </a:cubicBezTo>
                  <a:cubicBezTo>
                    <a:pt x="210" y="132"/>
                    <a:pt x="210" y="132"/>
                    <a:pt x="210" y="132"/>
                  </a:cubicBezTo>
                  <a:cubicBezTo>
                    <a:pt x="210" y="188"/>
                    <a:pt x="165" y="234"/>
                    <a:pt x="109" y="234"/>
                  </a:cubicBezTo>
                  <a:close/>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6" name="Freeform 34">
              <a:extLst>
                <a:ext uri="{FF2B5EF4-FFF2-40B4-BE49-F238E27FC236}">
                  <a16:creationId xmlns:a16="http://schemas.microsoft.com/office/drawing/2014/main" id="{AF6C53F7-FBD8-407A-ACA8-1408B3D7968C}"/>
                </a:ext>
              </a:extLst>
            </p:cNvPr>
            <p:cNvSpPr>
              <a:spLocks/>
            </p:cNvSpPr>
            <p:nvPr/>
          </p:nvSpPr>
          <p:spPr bwMode="auto">
            <a:xfrm>
              <a:off x="3764877" y="3258071"/>
              <a:ext cx="46888" cy="154869"/>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7"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7" name="Freeform 35">
              <a:extLst>
                <a:ext uri="{FF2B5EF4-FFF2-40B4-BE49-F238E27FC236}">
                  <a16:creationId xmlns:a16="http://schemas.microsoft.com/office/drawing/2014/main" id="{F6395001-140C-4D9F-A0EA-512F308B58C8}"/>
                </a:ext>
              </a:extLst>
            </p:cNvPr>
            <p:cNvSpPr>
              <a:spLocks/>
            </p:cNvSpPr>
            <p:nvPr/>
          </p:nvSpPr>
          <p:spPr bwMode="auto">
            <a:xfrm>
              <a:off x="3844443" y="3164297"/>
              <a:ext cx="161973" cy="19892"/>
            </a:xfrm>
            <a:custGeom>
              <a:avLst/>
              <a:gdLst>
                <a:gd name="T0" fmla="*/ 52 w 55"/>
                <a:gd name="T1" fmla="*/ 7 h 7"/>
                <a:gd name="T2" fmla="*/ 4 w 55"/>
                <a:gd name="T3" fmla="*/ 7 h 7"/>
                <a:gd name="T4" fmla="*/ 0 w 55"/>
                <a:gd name="T5" fmla="*/ 4 h 7"/>
                <a:gd name="T6" fmla="*/ 0 w 55"/>
                <a:gd name="T7" fmla="*/ 4 h 7"/>
                <a:gd name="T8" fmla="*/ 4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4" y="7"/>
                    <a:pt x="4" y="7"/>
                    <a:pt x="4" y="7"/>
                  </a:cubicBezTo>
                  <a:cubicBezTo>
                    <a:pt x="2" y="7"/>
                    <a:pt x="0" y="6"/>
                    <a:pt x="0" y="4"/>
                  </a:cubicBezTo>
                  <a:cubicBezTo>
                    <a:pt x="0" y="4"/>
                    <a:pt x="0" y="4"/>
                    <a:pt x="0" y="4"/>
                  </a:cubicBezTo>
                  <a:cubicBezTo>
                    <a:pt x="0" y="2"/>
                    <a:pt x="2" y="0"/>
                    <a:pt x="4" y="0"/>
                  </a:cubicBezTo>
                  <a:cubicBezTo>
                    <a:pt x="52" y="0"/>
                    <a:pt x="52" y="0"/>
                    <a:pt x="52" y="0"/>
                  </a:cubicBezTo>
                  <a:cubicBezTo>
                    <a:pt x="54" y="0"/>
                    <a:pt x="55" y="2"/>
                    <a:pt x="55" y="4"/>
                  </a:cubicBezTo>
                  <a:cubicBezTo>
                    <a:pt x="55" y="4"/>
                    <a:pt x="55" y="4"/>
                    <a:pt x="55" y="4"/>
                  </a:cubicBezTo>
                  <a:cubicBezTo>
                    <a:pt x="55" y="6"/>
                    <a:pt x="54" y="7"/>
                    <a:pt x="52" y="7"/>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8" name="Freeform 36">
              <a:extLst>
                <a:ext uri="{FF2B5EF4-FFF2-40B4-BE49-F238E27FC236}">
                  <a16:creationId xmlns:a16="http://schemas.microsoft.com/office/drawing/2014/main" id="{C6324B83-170B-467F-A3E6-B29EBE13E676}"/>
                </a:ext>
              </a:extLst>
            </p:cNvPr>
            <p:cNvSpPr>
              <a:spLocks/>
            </p:cNvSpPr>
            <p:nvPr/>
          </p:nvSpPr>
          <p:spPr bwMode="auto">
            <a:xfrm>
              <a:off x="3844443" y="3164297"/>
              <a:ext cx="161973" cy="19892"/>
            </a:xfrm>
            <a:custGeom>
              <a:avLst/>
              <a:gdLst>
                <a:gd name="T0" fmla="*/ 52 w 55"/>
                <a:gd name="T1" fmla="*/ 7 h 7"/>
                <a:gd name="T2" fmla="*/ 4 w 55"/>
                <a:gd name="T3" fmla="*/ 7 h 7"/>
                <a:gd name="T4" fmla="*/ 0 w 55"/>
                <a:gd name="T5" fmla="*/ 4 h 7"/>
                <a:gd name="T6" fmla="*/ 0 w 55"/>
                <a:gd name="T7" fmla="*/ 4 h 7"/>
                <a:gd name="T8" fmla="*/ 4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4" y="7"/>
                    <a:pt x="4" y="7"/>
                    <a:pt x="4" y="7"/>
                  </a:cubicBezTo>
                  <a:cubicBezTo>
                    <a:pt x="2" y="7"/>
                    <a:pt x="0" y="6"/>
                    <a:pt x="0" y="4"/>
                  </a:cubicBezTo>
                  <a:cubicBezTo>
                    <a:pt x="0" y="4"/>
                    <a:pt x="0" y="4"/>
                    <a:pt x="0" y="4"/>
                  </a:cubicBezTo>
                  <a:cubicBezTo>
                    <a:pt x="0" y="2"/>
                    <a:pt x="2" y="0"/>
                    <a:pt x="4" y="0"/>
                  </a:cubicBezTo>
                  <a:cubicBezTo>
                    <a:pt x="52" y="0"/>
                    <a:pt x="52" y="0"/>
                    <a:pt x="52" y="0"/>
                  </a:cubicBezTo>
                  <a:cubicBezTo>
                    <a:pt x="54" y="0"/>
                    <a:pt x="55" y="2"/>
                    <a:pt x="55" y="4"/>
                  </a:cubicBezTo>
                  <a:cubicBezTo>
                    <a:pt x="55" y="4"/>
                    <a:pt x="55" y="4"/>
                    <a:pt x="55" y="4"/>
                  </a:cubicBezTo>
                  <a:cubicBezTo>
                    <a:pt x="55" y="6"/>
                    <a:pt x="54" y="7"/>
                    <a:pt x="52" y="7"/>
                  </a:cubicBezTo>
                  <a:close/>
                </a:path>
              </a:pathLst>
            </a:custGeom>
            <a:solidFill>
              <a:schemeClr val="tx1"/>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9" name="Freeform 38">
              <a:extLst>
                <a:ext uri="{FF2B5EF4-FFF2-40B4-BE49-F238E27FC236}">
                  <a16:creationId xmlns:a16="http://schemas.microsoft.com/office/drawing/2014/main" id="{8D5CDD8B-A120-4F69-833C-A992217930DC}"/>
                </a:ext>
              </a:extLst>
            </p:cNvPr>
            <p:cNvSpPr>
              <a:spLocks/>
            </p:cNvSpPr>
            <p:nvPr/>
          </p:nvSpPr>
          <p:spPr bwMode="auto">
            <a:xfrm>
              <a:off x="3546071" y="3164297"/>
              <a:ext cx="163393" cy="19892"/>
            </a:xfrm>
            <a:custGeom>
              <a:avLst/>
              <a:gdLst>
                <a:gd name="T0" fmla="*/ 52 w 55"/>
                <a:gd name="T1" fmla="*/ 7 h 7"/>
                <a:gd name="T2" fmla="*/ 3 w 55"/>
                <a:gd name="T3" fmla="*/ 7 h 7"/>
                <a:gd name="T4" fmla="*/ 0 w 55"/>
                <a:gd name="T5" fmla="*/ 4 h 7"/>
                <a:gd name="T6" fmla="*/ 0 w 55"/>
                <a:gd name="T7" fmla="*/ 4 h 7"/>
                <a:gd name="T8" fmla="*/ 3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1" y="7"/>
                    <a:pt x="0" y="6"/>
                    <a:pt x="0" y="4"/>
                  </a:cubicBezTo>
                  <a:cubicBezTo>
                    <a:pt x="0" y="4"/>
                    <a:pt x="0" y="4"/>
                    <a:pt x="0" y="4"/>
                  </a:cubicBezTo>
                  <a:cubicBezTo>
                    <a:pt x="0" y="2"/>
                    <a:pt x="1" y="0"/>
                    <a:pt x="3" y="0"/>
                  </a:cubicBezTo>
                  <a:cubicBezTo>
                    <a:pt x="52" y="0"/>
                    <a:pt x="52" y="0"/>
                    <a:pt x="52" y="0"/>
                  </a:cubicBezTo>
                  <a:cubicBezTo>
                    <a:pt x="53" y="0"/>
                    <a:pt x="55" y="2"/>
                    <a:pt x="55" y="4"/>
                  </a:cubicBezTo>
                  <a:cubicBezTo>
                    <a:pt x="55" y="4"/>
                    <a:pt x="55" y="4"/>
                    <a:pt x="55" y="4"/>
                  </a:cubicBezTo>
                  <a:cubicBezTo>
                    <a:pt x="55" y="6"/>
                    <a:pt x="53" y="7"/>
                    <a:pt x="52" y="7"/>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0" name="Freeform 39">
              <a:extLst>
                <a:ext uri="{FF2B5EF4-FFF2-40B4-BE49-F238E27FC236}">
                  <a16:creationId xmlns:a16="http://schemas.microsoft.com/office/drawing/2014/main" id="{A6C9839F-C89E-48B2-97D0-F343A4980914}"/>
                </a:ext>
              </a:extLst>
            </p:cNvPr>
            <p:cNvSpPr>
              <a:spLocks/>
            </p:cNvSpPr>
            <p:nvPr/>
          </p:nvSpPr>
          <p:spPr bwMode="auto">
            <a:xfrm>
              <a:off x="3546071" y="3164297"/>
              <a:ext cx="163393" cy="19892"/>
            </a:xfrm>
            <a:custGeom>
              <a:avLst/>
              <a:gdLst>
                <a:gd name="T0" fmla="*/ 52 w 55"/>
                <a:gd name="T1" fmla="*/ 7 h 7"/>
                <a:gd name="T2" fmla="*/ 3 w 55"/>
                <a:gd name="T3" fmla="*/ 7 h 7"/>
                <a:gd name="T4" fmla="*/ 0 w 55"/>
                <a:gd name="T5" fmla="*/ 4 h 7"/>
                <a:gd name="T6" fmla="*/ 0 w 55"/>
                <a:gd name="T7" fmla="*/ 4 h 7"/>
                <a:gd name="T8" fmla="*/ 3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1" y="7"/>
                    <a:pt x="0" y="6"/>
                    <a:pt x="0" y="4"/>
                  </a:cubicBezTo>
                  <a:cubicBezTo>
                    <a:pt x="0" y="4"/>
                    <a:pt x="0" y="4"/>
                    <a:pt x="0" y="4"/>
                  </a:cubicBezTo>
                  <a:cubicBezTo>
                    <a:pt x="0" y="2"/>
                    <a:pt x="1" y="0"/>
                    <a:pt x="3" y="0"/>
                  </a:cubicBezTo>
                  <a:cubicBezTo>
                    <a:pt x="52" y="0"/>
                    <a:pt x="52" y="0"/>
                    <a:pt x="52" y="0"/>
                  </a:cubicBezTo>
                  <a:cubicBezTo>
                    <a:pt x="53" y="0"/>
                    <a:pt x="55" y="2"/>
                    <a:pt x="55" y="4"/>
                  </a:cubicBezTo>
                  <a:cubicBezTo>
                    <a:pt x="55" y="4"/>
                    <a:pt x="55" y="4"/>
                    <a:pt x="55" y="4"/>
                  </a:cubicBezTo>
                  <a:cubicBezTo>
                    <a:pt x="55" y="6"/>
                    <a:pt x="53" y="7"/>
                    <a:pt x="52" y="7"/>
                  </a:cubicBezTo>
                  <a:close/>
                </a:path>
              </a:pathLst>
            </a:custGeom>
            <a:solidFill>
              <a:schemeClr val="tx1"/>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1" name="Freeform 41">
              <a:extLst>
                <a:ext uri="{FF2B5EF4-FFF2-40B4-BE49-F238E27FC236}">
                  <a16:creationId xmlns:a16="http://schemas.microsoft.com/office/drawing/2014/main" id="{D5DA9BCA-896C-4D05-8A96-A55C8084F9E3}"/>
                </a:ext>
              </a:extLst>
            </p:cNvPr>
            <p:cNvSpPr>
              <a:spLocks/>
            </p:cNvSpPr>
            <p:nvPr/>
          </p:nvSpPr>
          <p:spPr bwMode="auto">
            <a:xfrm>
              <a:off x="3699519" y="3478297"/>
              <a:ext cx="147765" cy="85249"/>
            </a:xfrm>
            <a:custGeom>
              <a:avLst/>
              <a:gdLst>
                <a:gd name="T0" fmla="*/ 26 w 50"/>
                <a:gd name="T1" fmla="*/ 29 h 29"/>
                <a:gd name="T2" fmla="*/ 24 w 50"/>
                <a:gd name="T3" fmla="*/ 29 h 29"/>
                <a:gd name="T4" fmla="*/ 0 w 50"/>
                <a:gd name="T5" fmla="*/ 5 h 29"/>
                <a:gd name="T6" fmla="*/ 0 w 50"/>
                <a:gd name="T7" fmla="*/ 0 h 29"/>
                <a:gd name="T8" fmla="*/ 50 w 50"/>
                <a:gd name="T9" fmla="*/ 0 h 29"/>
                <a:gd name="T10" fmla="*/ 50 w 50"/>
                <a:gd name="T11" fmla="*/ 5 h 29"/>
                <a:gd name="T12" fmla="*/ 26 w 5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0" h="29">
                  <a:moveTo>
                    <a:pt x="26" y="29"/>
                  </a:moveTo>
                  <a:cubicBezTo>
                    <a:pt x="24" y="29"/>
                    <a:pt x="24" y="29"/>
                    <a:pt x="24" y="29"/>
                  </a:cubicBezTo>
                  <a:cubicBezTo>
                    <a:pt x="11" y="29"/>
                    <a:pt x="0" y="18"/>
                    <a:pt x="0" y="5"/>
                  </a:cubicBezTo>
                  <a:cubicBezTo>
                    <a:pt x="0" y="0"/>
                    <a:pt x="0" y="0"/>
                    <a:pt x="0" y="0"/>
                  </a:cubicBezTo>
                  <a:cubicBezTo>
                    <a:pt x="50" y="0"/>
                    <a:pt x="50" y="0"/>
                    <a:pt x="50" y="0"/>
                  </a:cubicBezTo>
                  <a:cubicBezTo>
                    <a:pt x="50" y="5"/>
                    <a:pt x="50" y="5"/>
                    <a:pt x="50" y="5"/>
                  </a:cubicBezTo>
                  <a:cubicBezTo>
                    <a:pt x="50" y="18"/>
                    <a:pt x="39" y="29"/>
                    <a:pt x="26" y="29"/>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2" name="Freeform 43">
              <a:extLst>
                <a:ext uri="{FF2B5EF4-FFF2-40B4-BE49-F238E27FC236}">
                  <a16:creationId xmlns:a16="http://schemas.microsoft.com/office/drawing/2014/main" id="{DC813CA6-FAF3-4CBB-98FF-316C26A4BC07}"/>
                </a:ext>
              </a:extLst>
            </p:cNvPr>
            <p:cNvSpPr>
              <a:spLocks/>
            </p:cNvSpPr>
            <p:nvPr/>
          </p:nvSpPr>
          <p:spPr bwMode="auto">
            <a:xfrm>
              <a:off x="3567384" y="3678632"/>
              <a:ext cx="208860" cy="264272"/>
            </a:xfrm>
            <a:custGeom>
              <a:avLst/>
              <a:gdLst>
                <a:gd name="T0" fmla="*/ 4 w 147"/>
                <a:gd name="T1" fmla="*/ 0 h 186"/>
                <a:gd name="T2" fmla="*/ 147 w 147"/>
                <a:gd name="T3" fmla="*/ 136 h 186"/>
                <a:gd name="T4" fmla="*/ 50 w 147"/>
                <a:gd name="T5" fmla="*/ 186 h 186"/>
                <a:gd name="T6" fmla="*/ 0 w 147"/>
                <a:gd name="T7" fmla="*/ 30 h 186"/>
                <a:gd name="T8" fmla="*/ 0 w 147"/>
                <a:gd name="T9" fmla="*/ 7 h 186"/>
              </a:gdLst>
              <a:ahLst/>
              <a:cxnLst>
                <a:cxn ang="0">
                  <a:pos x="T0" y="T1"/>
                </a:cxn>
                <a:cxn ang="0">
                  <a:pos x="T2" y="T3"/>
                </a:cxn>
                <a:cxn ang="0">
                  <a:pos x="T4" y="T5"/>
                </a:cxn>
                <a:cxn ang="0">
                  <a:pos x="T6" y="T7"/>
                </a:cxn>
                <a:cxn ang="0">
                  <a:pos x="T8" y="T9"/>
                </a:cxn>
              </a:cxnLst>
              <a:rect l="0" t="0" r="r" b="b"/>
              <a:pathLst>
                <a:path w="147" h="186">
                  <a:moveTo>
                    <a:pt x="4" y="0"/>
                  </a:moveTo>
                  <a:lnTo>
                    <a:pt x="147" y="136"/>
                  </a:lnTo>
                  <a:lnTo>
                    <a:pt x="50" y="186"/>
                  </a:lnTo>
                  <a:lnTo>
                    <a:pt x="0" y="30"/>
                  </a:lnTo>
                  <a:lnTo>
                    <a:pt x="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3" name="Freeform 44">
              <a:extLst>
                <a:ext uri="{FF2B5EF4-FFF2-40B4-BE49-F238E27FC236}">
                  <a16:creationId xmlns:a16="http://schemas.microsoft.com/office/drawing/2014/main" id="{DF1F1BD4-9F59-4184-9EDD-43F14923300B}"/>
                </a:ext>
              </a:extLst>
            </p:cNvPr>
            <p:cNvSpPr>
              <a:spLocks/>
            </p:cNvSpPr>
            <p:nvPr/>
          </p:nvSpPr>
          <p:spPr bwMode="auto">
            <a:xfrm>
              <a:off x="3567384" y="3678632"/>
              <a:ext cx="208860" cy="264272"/>
            </a:xfrm>
            <a:custGeom>
              <a:avLst/>
              <a:gdLst>
                <a:gd name="T0" fmla="*/ 4 w 147"/>
                <a:gd name="T1" fmla="*/ 0 h 186"/>
                <a:gd name="T2" fmla="*/ 147 w 147"/>
                <a:gd name="T3" fmla="*/ 136 h 186"/>
                <a:gd name="T4" fmla="*/ 50 w 147"/>
                <a:gd name="T5" fmla="*/ 186 h 186"/>
                <a:gd name="T6" fmla="*/ 0 w 147"/>
                <a:gd name="T7" fmla="*/ 30 h 186"/>
                <a:gd name="T8" fmla="*/ 0 w 147"/>
                <a:gd name="T9" fmla="*/ 7 h 186"/>
              </a:gdLst>
              <a:ahLst/>
              <a:cxnLst>
                <a:cxn ang="0">
                  <a:pos x="T0" y="T1"/>
                </a:cxn>
                <a:cxn ang="0">
                  <a:pos x="T2" y="T3"/>
                </a:cxn>
                <a:cxn ang="0">
                  <a:pos x="T4" y="T5"/>
                </a:cxn>
                <a:cxn ang="0">
                  <a:pos x="T6" y="T7"/>
                </a:cxn>
                <a:cxn ang="0">
                  <a:pos x="T8" y="T9"/>
                </a:cxn>
              </a:cxnLst>
              <a:rect l="0" t="0" r="r" b="b"/>
              <a:pathLst>
                <a:path w="147" h="186">
                  <a:moveTo>
                    <a:pt x="4" y="0"/>
                  </a:moveTo>
                  <a:lnTo>
                    <a:pt x="147" y="136"/>
                  </a:lnTo>
                  <a:lnTo>
                    <a:pt x="50" y="186"/>
                  </a:lnTo>
                  <a:lnTo>
                    <a:pt x="0" y="30"/>
                  </a:lnTo>
                  <a:lnTo>
                    <a:pt x="0" y="7"/>
                  </a:lnTo>
                </a:path>
              </a:pathLst>
            </a:custGeom>
            <a:solidFill>
              <a:schemeClr val="tx1">
                <a:lumMod val="95000"/>
              </a:schemeClr>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4" name="Freeform 45">
              <a:extLst>
                <a:ext uri="{FF2B5EF4-FFF2-40B4-BE49-F238E27FC236}">
                  <a16:creationId xmlns:a16="http://schemas.microsoft.com/office/drawing/2014/main" id="{A8B11011-2E76-4D84-8FDE-AB7D78E4C26A}"/>
                </a:ext>
              </a:extLst>
            </p:cNvPr>
            <p:cNvSpPr>
              <a:spLocks/>
            </p:cNvSpPr>
            <p:nvPr/>
          </p:nvSpPr>
          <p:spPr bwMode="auto">
            <a:xfrm>
              <a:off x="3921166" y="3675791"/>
              <a:ext cx="59674" cy="45466"/>
            </a:xfrm>
            <a:custGeom>
              <a:avLst/>
              <a:gdLst>
                <a:gd name="T0" fmla="*/ 0 w 20"/>
                <a:gd name="T1" fmla="*/ 15 h 15"/>
                <a:gd name="T2" fmla="*/ 20 w 20"/>
                <a:gd name="T3" fmla="*/ 15 h 15"/>
                <a:gd name="T4" fmla="*/ 20 w 20"/>
                <a:gd name="T5" fmla="*/ 6 h 15"/>
                <a:gd name="T6" fmla="*/ 14 w 20"/>
                <a:gd name="T7" fmla="*/ 0 h 15"/>
                <a:gd name="T8" fmla="*/ 0 w 20"/>
                <a:gd name="T9" fmla="*/ 0 h 15"/>
                <a:gd name="T10" fmla="*/ 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0" y="15"/>
                  </a:moveTo>
                  <a:cubicBezTo>
                    <a:pt x="20" y="15"/>
                    <a:pt x="20" y="15"/>
                    <a:pt x="20" y="15"/>
                  </a:cubicBezTo>
                  <a:cubicBezTo>
                    <a:pt x="20" y="6"/>
                    <a:pt x="20" y="6"/>
                    <a:pt x="20" y="6"/>
                  </a:cubicBezTo>
                  <a:cubicBezTo>
                    <a:pt x="20" y="3"/>
                    <a:pt x="17" y="0"/>
                    <a:pt x="14" y="0"/>
                  </a:cubicBezTo>
                  <a:cubicBezTo>
                    <a:pt x="0" y="0"/>
                    <a:pt x="0" y="0"/>
                    <a:pt x="0" y="0"/>
                  </a:cubicBezTo>
                  <a:lnTo>
                    <a:pt x="0" y="15"/>
                  </a:lnTo>
                  <a:close/>
                </a:path>
              </a:pathLst>
            </a:custGeom>
            <a:solidFill>
              <a:srgbClr val="F7F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5" name="Freeform 46">
              <a:extLst>
                <a:ext uri="{FF2B5EF4-FFF2-40B4-BE49-F238E27FC236}">
                  <a16:creationId xmlns:a16="http://schemas.microsoft.com/office/drawing/2014/main" id="{D5A8E4AC-87DC-4A4C-AEF1-7218DC833BBB}"/>
                </a:ext>
              </a:extLst>
            </p:cNvPr>
            <p:cNvSpPr>
              <a:spLocks/>
            </p:cNvSpPr>
            <p:nvPr/>
          </p:nvSpPr>
          <p:spPr bwMode="auto">
            <a:xfrm>
              <a:off x="3921166" y="3675791"/>
              <a:ext cx="59674" cy="45466"/>
            </a:xfrm>
            <a:custGeom>
              <a:avLst/>
              <a:gdLst>
                <a:gd name="T0" fmla="*/ 0 w 20"/>
                <a:gd name="T1" fmla="*/ 15 h 15"/>
                <a:gd name="T2" fmla="*/ 20 w 20"/>
                <a:gd name="T3" fmla="*/ 15 h 15"/>
                <a:gd name="T4" fmla="*/ 20 w 20"/>
                <a:gd name="T5" fmla="*/ 6 h 15"/>
                <a:gd name="T6" fmla="*/ 14 w 20"/>
                <a:gd name="T7" fmla="*/ 0 h 15"/>
                <a:gd name="T8" fmla="*/ 0 w 20"/>
                <a:gd name="T9" fmla="*/ 0 h 15"/>
                <a:gd name="T10" fmla="*/ 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0" y="15"/>
                  </a:moveTo>
                  <a:cubicBezTo>
                    <a:pt x="20" y="15"/>
                    <a:pt x="20" y="15"/>
                    <a:pt x="20" y="15"/>
                  </a:cubicBezTo>
                  <a:cubicBezTo>
                    <a:pt x="20" y="6"/>
                    <a:pt x="20" y="6"/>
                    <a:pt x="20" y="6"/>
                  </a:cubicBezTo>
                  <a:cubicBezTo>
                    <a:pt x="20" y="3"/>
                    <a:pt x="17" y="0"/>
                    <a:pt x="14" y="0"/>
                  </a:cubicBezTo>
                  <a:cubicBezTo>
                    <a:pt x="0" y="0"/>
                    <a:pt x="0" y="0"/>
                    <a:pt x="0" y="0"/>
                  </a:cubicBezTo>
                  <a:lnTo>
                    <a:pt x="0" y="15"/>
                  </a:lnTo>
                  <a:close/>
                </a:path>
              </a:pathLst>
            </a:custGeom>
            <a:solidFill>
              <a:schemeClr val="tx1">
                <a:lumMod val="95000"/>
              </a:schemeClr>
            </a:solidFill>
            <a:ln w="254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6" name="Freeform 48">
              <a:extLst>
                <a:ext uri="{FF2B5EF4-FFF2-40B4-BE49-F238E27FC236}">
                  <a16:creationId xmlns:a16="http://schemas.microsoft.com/office/drawing/2014/main" id="{974CD2C1-CCAE-495B-B45B-CD082317BCB8}"/>
                </a:ext>
              </a:extLst>
            </p:cNvPr>
            <p:cNvSpPr>
              <a:spLocks/>
            </p:cNvSpPr>
            <p:nvPr/>
          </p:nvSpPr>
          <p:spPr bwMode="auto">
            <a:xfrm>
              <a:off x="3770560" y="3678632"/>
              <a:ext cx="210281" cy="269955"/>
            </a:xfrm>
            <a:custGeom>
              <a:avLst/>
              <a:gdLst>
                <a:gd name="T0" fmla="*/ 144 w 148"/>
                <a:gd name="T1" fmla="*/ 0 h 190"/>
                <a:gd name="T2" fmla="*/ 0 w 148"/>
                <a:gd name="T3" fmla="*/ 136 h 190"/>
                <a:gd name="T4" fmla="*/ 94 w 148"/>
                <a:gd name="T5" fmla="*/ 190 h 190"/>
                <a:gd name="T6" fmla="*/ 148 w 148"/>
                <a:gd name="T7" fmla="*/ 30 h 190"/>
                <a:gd name="T8" fmla="*/ 148 w 148"/>
                <a:gd name="T9" fmla="*/ 7 h 190"/>
              </a:gdLst>
              <a:ahLst/>
              <a:cxnLst>
                <a:cxn ang="0">
                  <a:pos x="T0" y="T1"/>
                </a:cxn>
                <a:cxn ang="0">
                  <a:pos x="T2" y="T3"/>
                </a:cxn>
                <a:cxn ang="0">
                  <a:pos x="T4" y="T5"/>
                </a:cxn>
                <a:cxn ang="0">
                  <a:pos x="T6" y="T7"/>
                </a:cxn>
                <a:cxn ang="0">
                  <a:pos x="T8" y="T9"/>
                </a:cxn>
              </a:cxnLst>
              <a:rect l="0" t="0" r="r" b="b"/>
              <a:pathLst>
                <a:path w="148" h="190">
                  <a:moveTo>
                    <a:pt x="144" y="0"/>
                  </a:moveTo>
                  <a:lnTo>
                    <a:pt x="0" y="136"/>
                  </a:lnTo>
                  <a:lnTo>
                    <a:pt x="94" y="190"/>
                  </a:lnTo>
                  <a:lnTo>
                    <a:pt x="148" y="30"/>
                  </a:lnTo>
                  <a:lnTo>
                    <a:pt x="148"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7" name="Freeform 49">
              <a:extLst>
                <a:ext uri="{FF2B5EF4-FFF2-40B4-BE49-F238E27FC236}">
                  <a16:creationId xmlns:a16="http://schemas.microsoft.com/office/drawing/2014/main" id="{D83E4FAD-E580-4AED-83F4-F3144FC84A97}"/>
                </a:ext>
              </a:extLst>
            </p:cNvPr>
            <p:cNvSpPr>
              <a:spLocks/>
            </p:cNvSpPr>
            <p:nvPr/>
          </p:nvSpPr>
          <p:spPr bwMode="auto">
            <a:xfrm>
              <a:off x="3770699" y="3689209"/>
              <a:ext cx="210281" cy="269955"/>
            </a:xfrm>
            <a:custGeom>
              <a:avLst/>
              <a:gdLst>
                <a:gd name="T0" fmla="*/ 144 w 148"/>
                <a:gd name="T1" fmla="*/ 0 h 190"/>
                <a:gd name="T2" fmla="*/ 0 w 148"/>
                <a:gd name="T3" fmla="*/ 136 h 190"/>
                <a:gd name="T4" fmla="*/ 94 w 148"/>
                <a:gd name="T5" fmla="*/ 190 h 190"/>
                <a:gd name="T6" fmla="*/ 148 w 148"/>
                <a:gd name="T7" fmla="*/ 30 h 190"/>
                <a:gd name="T8" fmla="*/ 148 w 148"/>
                <a:gd name="T9" fmla="*/ 7 h 190"/>
              </a:gdLst>
              <a:ahLst/>
              <a:cxnLst>
                <a:cxn ang="0">
                  <a:pos x="T0" y="T1"/>
                </a:cxn>
                <a:cxn ang="0">
                  <a:pos x="T2" y="T3"/>
                </a:cxn>
                <a:cxn ang="0">
                  <a:pos x="T4" y="T5"/>
                </a:cxn>
                <a:cxn ang="0">
                  <a:pos x="T6" y="T7"/>
                </a:cxn>
                <a:cxn ang="0">
                  <a:pos x="T8" y="T9"/>
                </a:cxn>
              </a:cxnLst>
              <a:rect l="0" t="0" r="r" b="b"/>
              <a:pathLst>
                <a:path w="148" h="190">
                  <a:moveTo>
                    <a:pt x="144" y="0"/>
                  </a:moveTo>
                  <a:lnTo>
                    <a:pt x="0" y="136"/>
                  </a:lnTo>
                  <a:lnTo>
                    <a:pt x="94" y="190"/>
                  </a:lnTo>
                  <a:lnTo>
                    <a:pt x="148" y="30"/>
                  </a:lnTo>
                  <a:lnTo>
                    <a:pt x="148" y="7"/>
                  </a:lnTo>
                </a:path>
              </a:pathLst>
            </a:custGeom>
            <a:solidFill>
              <a:schemeClr val="tx1">
                <a:lumMod val="95000"/>
              </a:schemeClr>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8" name="Freeform 50">
              <a:extLst>
                <a:ext uri="{FF2B5EF4-FFF2-40B4-BE49-F238E27FC236}">
                  <a16:creationId xmlns:a16="http://schemas.microsoft.com/office/drawing/2014/main" id="{952F5861-95E2-49BE-9E3F-67BABC9A57E9}"/>
                </a:ext>
              </a:extLst>
            </p:cNvPr>
            <p:cNvSpPr>
              <a:spLocks/>
            </p:cNvSpPr>
            <p:nvPr/>
          </p:nvSpPr>
          <p:spPr bwMode="auto">
            <a:xfrm>
              <a:off x="3558858" y="2948333"/>
              <a:ext cx="524281" cy="235856"/>
            </a:xfrm>
            <a:custGeom>
              <a:avLst/>
              <a:gdLst>
                <a:gd name="T0" fmla="*/ 0 w 178"/>
                <a:gd name="T1" fmla="*/ 8 h 80"/>
                <a:gd name="T2" fmla="*/ 113 w 178"/>
                <a:gd name="T3" fmla="*/ 65 h 80"/>
                <a:gd name="T4" fmla="*/ 178 w 178"/>
                <a:gd name="T5" fmla="*/ 25 h 80"/>
                <a:gd name="T6" fmla="*/ 178 w 178"/>
                <a:gd name="T7" fmla="*/ 0 h 80"/>
              </a:gdLst>
              <a:ahLst/>
              <a:cxnLst>
                <a:cxn ang="0">
                  <a:pos x="T0" y="T1"/>
                </a:cxn>
                <a:cxn ang="0">
                  <a:pos x="T2" y="T3"/>
                </a:cxn>
                <a:cxn ang="0">
                  <a:pos x="T4" y="T5"/>
                </a:cxn>
                <a:cxn ang="0">
                  <a:pos x="T6" y="T7"/>
                </a:cxn>
              </a:cxnLst>
              <a:rect l="0" t="0" r="r" b="b"/>
              <a:pathLst>
                <a:path w="178" h="80">
                  <a:moveTo>
                    <a:pt x="0" y="8"/>
                  </a:moveTo>
                  <a:cubicBezTo>
                    <a:pt x="113" y="65"/>
                    <a:pt x="113" y="65"/>
                    <a:pt x="113" y="65"/>
                  </a:cubicBezTo>
                  <a:cubicBezTo>
                    <a:pt x="143" y="80"/>
                    <a:pt x="178" y="58"/>
                    <a:pt x="178" y="25"/>
                  </a:cubicBezTo>
                  <a:cubicBezTo>
                    <a:pt x="178" y="0"/>
                    <a:pt x="178" y="0"/>
                    <a:pt x="178" y="0"/>
                  </a:cubicBezTo>
                </a:path>
              </a:pathLst>
            </a:custGeom>
            <a:solidFill>
              <a:schemeClr val="tx1">
                <a:lumMod val="85000"/>
              </a:schemeClr>
            </a:solidFill>
            <a:ln w="19050">
              <a:solidFill>
                <a:schemeClr val="tx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9" name="Freeform 51">
              <a:extLst>
                <a:ext uri="{FF2B5EF4-FFF2-40B4-BE49-F238E27FC236}">
                  <a16:creationId xmlns:a16="http://schemas.microsoft.com/office/drawing/2014/main" id="{09EF5246-F076-42B3-9A84-10C226D76D6E}"/>
                </a:ext>
              </a:extLst>
            </p:cNvPr>
            <p:cNvSpPr>
              <a:spLocks/>
            </p:cNvSpPr>
            <p:nvPr/>
          </p:nvSpPr>
          <p:spPr bwMode="auto">
            <a:xfrm>
              <a:off x="3558858" y="2948333"/>
              <a:ext cx="524281" cy="235856"/>
            </a:xfrm>
            <a:custGeom>
              <a:avLst/>
              <a:gdLst>
                <a:gd name="T0" fmla="*/ 0 w 178"/>
                <a:gd name="T1" fmla="*/ 8 h 80"/>
                <a:gd name="T2" fmla="*/ 113 w 178"/>
                <a:gd name="T3" fmla="*/ 65 h 80"/>
                <a:gd name="T4" fmla="*/ 178 w 178"/>
                <a:gd name="T5" fmla="*/ 25 h 80"/>
                <a:gd name="T6" fmla="*/ 178 w 178"/>
                <a:gd name="T7" fmla="*/ 0 h 80"/>
              </a:gdLst>
              <a:ahLst/>
              <a:cxnLst>
                <a:cxn ang="0">
                  <a:pos x="T0" y="T1"/>
                </a:cxn>
                <a:cxn ang="0">
                  <a:pos x="T2" y="T3"/>
                </a:cxn>
                <a:cxn ang="0">
                  <a:pos x="T4" y="T5"/>
                </a:cxn>
                <a:cxn ang="0">
                  <a:pos x="T6" y="T7"/>
                </a:cxn>
              </a:cxnLst>
              <a:rect l="0" t="0" r="r" b="b"/>
              <a:pathLst>
                <a:path w="178" h="80">
                  <a:moveTo>
                    <a:pt x="0" y="8"/>
                  </a:moveTo>
                  <a:cubicBezTo>
                    <a:pt x="113" y="65"/>
                    <a:pt x="113" y="65"/>
                    <a:pt x="113" y="65"/>
                  </a:cubicBezTo>
                  <a:cubicBezTo>
                    <a:pt x="143" y="80"/>
                    <a:pt x="178" y="58"/>
                    <a:pt x="178" y="25"/>
                  </a:cubicBezTo>
                  <a:cubicBezTo>
                    <a:pt x="178" y="0"/>
                    <a:pt x="178" y="0"/>
                    <a:pt x="178" y="0"/>
                  </a:cubicBezTo>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0" name="Oval 52">
              <a:extLst>
                <a:ext uri="{FF2B5EF4-FFF2-40B4-BE49-F238E27FC236}">
                  <a16:creationId xmlns:a16="http://schemas.microsoft.com/office/drawing/2014/main" id="{0BA751C5-1B73-49B0-95AD-0C30D1656D6B}"/>
                </a:ext>
              </a:extLst>
            </p:cNvPr>
            <p:cNvSpPr>
              <a:spLocks noChangeArrowheads="1"/>
            </p:cNvSpPr>
            <p:nvPr/>
          </p:nvSpPr>
          <p:spPr bwMode="auto">
            <a:xfrm>
              <a:off x="3591538" y="3219709"/>
              <a:ext cx="76725" cy="80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1" name="Oval 53">
              <a:extLst>
                <a:ext uri="{FF2B5EF4-FFF2-40B4-BE49-F238E27FC236}">
                  <a16:creationId xmlns:a16="http://schemas.microsoft.com/office/drawing/2014/main" id="{9290263B-FBC9-4BAD-AE80-6CB2F1247FAB}"/>
                </a:ext>
              </a:extLst>
            </p:cNvPr>
            <p:cNvSpPr>
              <a:spLocks noChangeArrowheads="1"/>
            </p:cNvSpPr>
            <p:nvPr/>
          </p:nvSpPr>
          <p:spPr bwMode="auto">
            <a:xfrm>
              <a:off x="3591538" y="3219709"/>
              <a:ext cx="76725" cy="80987"/>
            </a:xfrm>
            <a:prstGeom prst="ellipse">
              <a:avLst/>
            </a:prstGeom>
            <a:solidFill>
              <a:srgbClr val="999A98"/>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2" name="Oval 54">
              <a:extLst>
                <a:ext uri="{FF2B5EF4-FFF2-40B4-BE49-F238E27FC236}">
                  <a16:creationId xmlns:a16="http://schemas.microsoft.com/office/drawing/2014/main" id="{BADB7174-C2B7-429D-B9AA-876605A90BA9}"/>
                </a:ext>
              </a:extLst>
            </p:cNvPr>
            <p:cNvSpPr>
              <a:spLocks noChangeArrowheads="1"/>
            </p:cNvSpPr>
            <p:nvPr/>
          </p:nvSpPr>
          <p:spPr bwMode="auto">
            <a:xfrm>
              <a:off x="3888487" y="3219709"/>
              <a:ext cx="76725" cy="80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3" name="Oval 55">
              <a:extLst>
                <a:ext uri="{FF2B5EF4-FFF2-40B4-BE49-F238E27FC236}">
                  <a16:creationId xmlns:a16="http://schemas.microsoft.com/office/drawing/2014/main" id="{C74B4D2E-979D-4060-A8BC-0E061A3F1C14}"/>
                </a:ext>
              </a:extLst>
            </p:cNvPr>
            <p:cNvSpPr>
              <a:spLocks noChangeArrowheads="1"/>
            </p:cNvSpPr>
            <p:nvPr/>
          </p:nvSpPr>
          <p:spPr bwMode="auto">
            <a:xfrm>
              <a:off x="3888487" y="3219709"/>
              <a:ext cx="76725" cy="80987"/>
            </a:xfrm>
            <a:prstGeom prst="ellipse">
              <a:avLst/>
            </a:prstGeom>
            <a:solidFill>
              <a:srgbClr val="999A98"/>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4" name="Oval 56">
              <a:extLst>
                <a:ext uri="{FF2B5EF4-FFF2-40B4-BE49-F238E27FC236}">
                  <a16:creationId xmlns:a16="http://schemas.microsoft.com/office/drawing/2014/main" id="{130A096B-28E6-4276-AAF5-7949CF25F014}"/>
                </a:ext>
              </a:extLst>
            </p:cNvPr>
            <p:cNvSpPr>
              <a:spLocks noChangeArrowheads="1"/>
            </p:cNvSpPr>
            <p:nvPr/>
          </p:nvSpPr>
          <p:spPr bwMode="auto">
            <a:xfrm>
              <a:off x="3600062" y="3255229"/>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5" name="Oval 57">
              <a:extLst>
                <a:ext uri="{FF2B5EF4-FFF2-40B4-BE49-F238E27FC236}">
                  <a16:creationId xmlns:a16="http://schemas.microsoft.com/office/drawing/2014/main" id="{57A2B794-18F4-4297-8D05-D647361CA7F4}"/>
                </a:ext>
              </a:extLst>
            </p:cNvPr>
            <p:cNvSpPr>
              <a:spLocks noChangeArrowheads="1"/>
            </p:cNvSpPr>
            <p:nvPr/>
          </p:nvSpPr>
          <p:spPr bwMode="auto">
            <a:xfrm>
              <a:off x="3898434" y="3255229"/>
              <a:ext cx="31258"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6" name="Rectangle 58">
              <a:extLst>
                <a:ext uri="{FF2B5EF4-FFF2-40B4-BE49-F238E27FC236}">
                  <a16:creationId xmlns:a16="http://schemas.microsoft.com/office/drawing/2014/main" id="{8662EC6F-A5BF-437A-9E65-0ECA7690DF54}"/>
                </a:ext>
              </a:extLst>
            </p:cNvPr>
            <p:cNvSpPr>
              <a:spLocks noChangeArrowheads="1"/>
            </p:cNvSpPr>
            <p:nvPr/>
          </p:nvSpPr>
          <p:spPr bwMode="auto">
            <a:xfrm>
              <a:off x="3271854" y="4781185"/>
              <a:ext cx="1013042" cy="2216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7" name="Rectangle 59">
              <a:extLst>
                <a:ext uri="{FF2B5EF4-FFF2-40B4-BE49-F238E27FC236}">
                  <a16:creationId xmlns:a16="http://schemas.microsoft.com/office/drawing/2014/main" id="{86DD2361-BA07-46AF-BA5F-BA8920564A0C}"/>
                </a:ext>
              </a:extLst>
            </p:cNvPr>
            <p:cNvSpPr>
              <a:spLocks noChangeArrowheads="1"/>
            </p:cNvSpPr>
            <p:nvPr/>
          </p:nvSpPr>
          <p:spPr bwMode="auto">
            <a:xfrm>
              <a:off x="3271854" y="4781185"/>
              <a:ext cx="1013042" cy="22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8" name="Freeform 60">
              <a:extLst>
                <a:ext uri="{FF2B5EF4-FFF2-40B4-BE49-F238E27FC236}">
                  <a16:creationId xmlns:a16="http://schemas.microsoft.com/office/drawing/2014/main" id="{6774D9DE-4D0A-4815-AFDC-6EB1E6751A4C}"/>
                </a:ext>
              </a:extLst>
            </p:cNvPr>
            <p:cNvSpPr>
              <a:spLocks/>
            </p:cNvSpPr>
            <p:nvPr/>
          </p:nvSpPr>
          <p:spPr bwMode="auto">
            <a:xfrm>
              <a:off x="3260486" y="4768398"/>
              <a:ext cx="1035775" cy="245801"/>
            </a:xfrm>
            <a:custGeom>
              <a:avLst/>
              <a:gdLst>
                <a:gd name="T0" fmla="*/ 721 w 729"/>
                <a:gd name="T1" fmla="*/ 165 h 173"/>
                <a:gd name="T2" fmla="*/ 721 w 729"/>
                <a:gd name="T3" fmla="*/ 157 h 173"/>
                <a:gd name="T4" fmla="*/ 17 w 729"/>
                <a:gd name="T5" fmla="*/ 157 h 173"/>
                <a:gd name="T6" fmla="*/ 17 w 729"/>
                <a:gd name="T7" fmla="*/ 17 h 173"/>
                <a:gd name="T8" fmla="*/ 712 w 729"/>
                <a:gd name="T9" fmla="*/ 17 h 173"/>
                <a:gd name="T10" fmla="*/ 712 w 729"/>
                <a:gd name="T11" fmla="*/ 165 h 173"/>
                <a:gd name="T12" fmla="*/ 721 w 729"/>
                <a:gd name="T13" fmla="*/ 165 h 173"/>
                <a:gd name="T14" fmla="*/ 721 w 729"/>
                <a:gd name="T15" fmla="*/ 157 h 173"/>
                <a:gd name="T16" fmla="*/ 721 w 729"/>
                <a:gd name="T17" fmla="*/ 165 h 173"/>
                <a:gd name="T18" fmla="*/ 729 w 729"/>
                <a:gd name="T19" fmla="*/ 165 h 173"/>
                <a:gd name="T20" fmla="*/ 729 w 729"/>
                <a:gd name="T21" fmla="*/ 0 h 173"/>
                <a:gd name="T22" fmla="*/ 0 w 729"/>
                <a:gd name="T23" fmla="*/ 0 h 173"/>
                <a:gd name="T24" fmla="*/ 0 w 729"/>
                <a:gd name="T25" fmla="*/ 173 h 173"/>
                <a:gd name="T26" fmla="*/ 729 w 729"/>
                <a:gd name="T27" fmla="*/ 173 h 173"/>
                <a:gd name="T28" fmla="*/ 729 w 729"/>
                <a:gd name="T29" fmla="*/ 165 h 173"/>
                <a:gd name="T30" fmla="*/ 721 w 729"/>
                <a:gd name="T31" fmla="*/ 16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173">
                  <a:moveTo>
                    <a:pt x="721" y="165"/>
                  </a:moveTo>
                  <a:lnTo>
                    <a:pt x="721" y="157"/>
                  </a:lnTo>
                  <a:lnTo>
                    <a:pt x="17" y="157"/>
                  </a:lnTo>
                  <a:lnTo>
                    <a:pt x="17" y="17"/>
                  </a:lnTo>
                  <a:lnTo>
                    <a:pt x="712" y="17"/>
                  </a:lnTo>
                  <a:lnTo>
                    <a:pt x="712" y="165"/>
                  </a:lnTo>
                  <a:lnTo>
                    <a:pt x="721" y="165"/>
                  </a:lnTo>
                  <a:lnTo>
                    <a:pt x="721" y="157"/>
                  </a:lnTo>
                  <a:lnTo>
                    <a:pt x="721" y="165"/>
                  </a:lnTo>
                  <a:lnTo>
                    <a:pt x="729" y="165"/>
                  </a:lnTo>
                  <a:lnTo>
                    <a:pt x="729" y="0"/>
                  </a:lnTo>
                  <a:lnTo>
                    <a:pt x="0" y="0"/>
                  </a:lnTo>
                  <a:lnTo>
                    <a:pt x="0" y="173"/>
                  </a:lnTo>
                  <a:lnTo>
                    <a:pt x="729" y="173"/>
                  </a:lnTo>
                  <a:lnTo>
                    <a:pt x="729" y="165"/>
                  </a:lnTo>
                  <a:lnTo>
                    <a:pt x="721" y="165"/>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9" name="Freeform 61">
              <a:extLst>
                <a:ext uri="{FF2B5EF4-FFF2-40B4-BE49-F238E27FC236}">
                  <a16:creationId xmlns:a16="http://schemas.microsoft.com/office/drawing/2014/main" id="{9FE70D84-5C07-42FE-92D1-B936175715CE}"/>
                </a:ext>
              </a:extLst>
            </p:cNvPr>
            <p:cNvSpPr>
              <a:spLocks/>
            </p:cNvSpPr>
            <p:nvPr/>
          </p:nvSpPr>
          <p:spPr bwMode="auto">
            <a:xfrm>
              <a:off x="3260486" y="4768398"/>
              <a:ext cx="1035775" cy="245801"/>
            </a:xfrm>
            <a:custGeom>
              <a:avLst/>
              <a:gdLst>
                <a:gd name="T0" fmla="*/ 721 w 729"/>
                <a:gd name="T1" fmla="*/ 165 h 173"/>
                <a:gd name="T2" fmla="*/ 721 w 729"/>
                <a:gd name="T3" fmla="*/ 157 h 173"/>
                <a:gd name="T4" fmla="*/ 17 w 729"/>
                <a:gd name="T5" fmla="*/ 157 h 173"/>
                <a:gd name="T6" fmla="*/ 17 w 729"/>
                <a:gd name="T7" fmla="*/ 17 h 173"/>
                <a:gd name="T8" fmla="*/ 712 w 729"/>
                <a:gd name="T9" fmla="*/ 17 h 173"/>
                <a:gd name="T10" fmla="*/ 712 w 729"/>
                <a:gd name="T11" fmla="*/ 165 h 173"/>
                <a:gd name="T12" fmla="*/ 721 w 729"/>
                <a:gd name="T13" fmla="*/ 165 h 173"/>
                <a:gd name="T14" fmla="*/ 721 w 729"/>
                <a:gd name="T15" fmla="*/ 157 h 173"/>
                <a:gd name="T16" fmla="*/ 721 w 729"/>
                <a:gd name="T17" fmla="*/ 165 h 173"/>
                <a:gd name="T18" fmla="*/ 729 w 729"/>
                <a:gd name="T19" fmla="*/ 165 h 173"/>
                <a:gd name="T20" fmla="*/ 729 w 729"/>
                <a:gd name="T21" fmla="*/ 0 h 173"/>
                <a:gd name="T22" fmla="*/ 0 w 729"/>
                <a:gd name="T23" fmla="*/ 0 h 173"/>
                <a:gd name="T24" fmla="*/ 0 w 729"/>
                <a:gd name="T25" fmla="*/ 173 h 173"/>
                <a:gd name="T26" fmla="*/ 729 w 729"/>
                <a:gd name="T27" fmla="*/ 173 h 173"/>
                <a:gd name="T28" fmla="*/ 729 w 729"/>
                <a:gd name="T29" fmla="*/ 165 h 173"/>
                <a:gd name="T30" fmla="*/ 721 w 729"/>
                <a:gd name="T31" fmla="*/ 16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173">
                  <a:moveTo>
                    <a:pt x="721" y="165"/>
                  </a:moveTo>
                  <a:lnTo>
                    <a:pt x="721" y="157"/>
                  </a:lnTo>
                  <a:lnTo>
                    <a:pt x="17" y="157"/>
                  </a:lnTo>
                  <a:lnTo>
                    <a:pt x="17" y="17"/>
                  </a:lnTo>
                  <a:lnTo>
                    <a:pt x="712" y="17"/>
                  </a:lnTo>
                  <a:lnTo>
                    <a:pt x="712" y="165"/>
                  </a:lnTo>
                  <a:lnTo>
                    <a:pt x="721" y="165"/>
                  </a:lnTo>
                  <a:lnTo>
                    <a:pt x="721" y="157"/>
                  </a:lnTo>
                  <a:lnTo>
                    <a:pt x="721" y="165"/>
                  </a:lnTo>
                  <a:lnTo>
                    <a:pt x="729" y="165"/>
                  </a:lnTo>
                  <a:lnTo>
                    <a:pt x="729" y="0"/>
                  </a:lnTo>
                  <a:lnTo>
                    <a:pt x="0" y="0"/>
                  </a:lnTo>
                  <a:lnTo>
                    <a:pt x="0" y="173"/>
                  </a:lnTo>
                  <a:lnTo>
                    <a:pt x="729" y="173"/>
                  </a:lnTo>
                  <a:lnTo>
                    <a:pt x="729" y="165"/>
                  </a:lnTo>
                  <a:lnTo>
                    <a:pt x="721" y="1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0" name="Freeform 62">
              <a:extLst>
                <a:ext uri="{FF2B5EF4-FFF2-40B4-BE49-F238E27FC236}">
                  <a16:creationId xmlns:a16="http://schemas.microsoft.com/office/drawing/2014/main" id="{FA432576-1176-4F2F-8186-9DFCD40C377E}"/>
                </a:ext>
              </a:extLst>
            </p:cNvPr>
            <p:cNvSpPr>
              <a:spLocks/>
            </p:cNvSpPr>
            <p:nvPr/>
          </p:nvSpPr>
          <p:spPr bwMode="auto">
            <a:xfrm>
              <a:off x="3770560" y="3871863"/>
              <a:ext cx="0" cy="224489"/>
            </a:xfrm>
            <a:custGeom>
              <a:avLst/>
              <a:gdLst>
                <a:gd name="T0" fmla="*/ 0 h 158"/>
                <a:gd name="T1" fmla="*/ 158 h 158"/>
                <a:gd name="T2" fmla="*/ 0 h 158"/>
              </a:gdLst>
              <a:ahLst/>
              <a:cxnLst>
                <a:cxn ang="0">
                  <a:pos x="0" y="T0"/>
                </a:cxn>
                <a:cxn ang="0">
                  <a:pos x="0" y="T1"/>
                </a:cxn>
                <a:cxn ang="0">
                  <a:pos x="0" y="T2"/>
                </a:cxn>
              </a:cxnLst>
              <a:rect l="0" t="0" r="r" b="b"/>
              <a:pathLst>
                <a:path h="158">
                  <a:moveTo>
                    <a:pt x="0" y="0"/>
                  </a:moveTo>
                  <a:lnTo>
                    <a:pt x="0" y="15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1" name="Line 63">
              <a:extLst>
                <a:ext uri="{FF2B5EF4-FFF2-40B4-BE49-F238E27FC236}">
                  <a16:creationId xmlns:a16="http://schemas.microsoft.com/office/drawing/2014/main" id="{E32FE884-1799-42CB-BFBA-466B46C0FF74}"/>
                </a:ext>
              </a:extLst>
            </p:cNvPr>
            <p:cNvSpPr>
              <a:spLocks noChangeShapeType="1"/>
            </p:cNvSpPr>
            <p:nvPr/>
          </p:nvSpPr>
          <p:spPr bwMode="auto">
            <a:xfrm>
              <a:off x="3770560" y="3871863"/>
              <a:ext cx="0" cy="22448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2" name="Line 64">
              <a:extLst>
                <a:ext uri="{FF2B5EF4-FFF2-40B4-BE49-F238E27FC236}">
                  <a16:creationId xmlns:a16="http://schemas.microsoft.com/office/drawing/2014/main" id="{A21643FF-DB08-490E-B266-68D01374EBD6}"/>
                </a:ext>
              </a:extLst>
            </p:cNvPr>
            <p:cNvSpPr>
              <a:spLocks noChangeShapeType="1"/>
            </p:cNvSpPr>
            <p:nvPr/>
          </p:nvSpPr>
          <p:spPr bwMode="auto">
            <a:xfrm>
              <a:off x="3770560" y="3871863"/>
              <a:ext cx="0" cy="224489"/>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3" name="Oval 65">
              <a:extLst>
                <a:ext uri="{FF2B5EF4-FFF2-40B4-BE49-F238E27FC236}">
                  <a16:creationId xmlns:a16="http://schemas.microsoft.com/office/drawing/2014/main" id="{31CA98F0-EBC3-4738-882F-5071FB7DAF15}"/>
                </a:ext>
              </a:extLst>
            </p:cNvPr>
            <p:cNvSpPr>
              <a:spLocks noChangeArrowheads="1"/>
            </p:cNvSpPr>
            <p:nvPr/>
          </p:nvSpPr>
          <p:spPr bwMode="auto">
            <a:xfrm>
              <a:off x="3706623" y="4167393"/>
              <a:ext cx="214543" cy="220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4" name="Freeform 379">
              <a:extLst>
                <a:ext uri="{FF2B5EF4-FFF2-40B4-BE49-F238E27FC236}">
                  <a16:creationId xmlns:a16="http://schemas.microsoft.com/office/drawing/2014/main" id="{801CE018-A3CF-4C5F-9642-05BEA376B4C2}"/>
                </a:ext>
              </a:extLst>
            </p:cNvPr>
            <p:cNvSpPr>
              <a:spLocks/>
            </p:cNvSpPr>
            <p:nvPr/>
          </p:nvSpPr>
          <p:spPr bwMode="auto">
            <a:xfrm>
              <a:off x="4115819" y="3896017"/>
              <a:ext cx="419141" cy="885168"/>
            </a:xfrm>
            <a:custGeom>
              <a:avLst/>
              <a:gdLst>
                <a:gd name="T0" fmla="*/ 47 w 142"/>
                <a:gd name="T1" fmla="*/ 0 h 299"/>
                <a:gd name="T2" fmla="*/ 133 w 142"/>
                <a:gd name="T3" fmla="*/ 220 h 299"/>
                <a:gd name="T4" fmla="*/ 70 w 142"/>
                <a:gd name="T5" fmla="*/ 299 h 299"/>
                <a:gd name="T6" fmla="*/ 9 w 142"/>
                <a:gd name="T7" fmla="*/ 299 h 299"/>
                <a:gd name="T8" fmla="*/ 9 w 142"/>
                <a:gd name="T9" fmla="*/ 226 h 299"/>
                <a:gd name="T10" fmla="*/ 50 w 142"/>
                <a:gd name="T11" fmla="*/ 226 h 299"/>
                <a:gd name="T12" fmla="*/ 0 w 142"/>
                <a:gd name="T13" fmla="*/ 109 h 299"/>
              </a:gdLst>
              <a:ahLst/>
              <a:cxnLst>
                <a:cxn ang="0">
                  <a:pos x="T0" y="T1"/>
                </a:cxn>
                <a:cxn ang="0">
                  <a:pos x="T2" y="T3"/>
                </a:cxn>
                <a:cxn ang="0">
                  <a:pos x="T4" y="T5"/>
                </a:cxn>
                <a:cxn ang="0">
                  <a:pos x="T6" y="T7"/>
                </a:cxn>
                <a:cxn ang="0">
                  <a:pos x="T8" y="T9"/>
                </a:cxn>
                <a:cxn ang="0">
                  <a:pos x="T10" y="T11"/>
                </a:cxn>
                <a:cxn ang="0">
                  <a:pos x="T12" y="T13"/>
                </a:cxn>
              </a:cxnLst>
              <a:rect l="0" t="0" r="r" b="b"/>
              <a:pathLst>
                <a:path w="142" h="299">
                  <a:moveTo>
                    <a:pt x="47" y="0"/>
                  </a:moveTo>
                  <a:cubicBezTo>
                    <a:pt x="133" y="220"/>
                    <a:pt x="133" y="220"/>
                    <a:pt x="133" y="220"/>
                  </a:cubicBezTo>
                  <a:cubicBezTo>
                    <a:pt x="142" y="261"/>
                    <a:pt x="111" y="299"/>
                    <a:pt x="70" y="299"/>
                  </a:cubicBezTo>
                  <a:cubicBezTo>
                    <a:pt x="9" y="299"/>
                    <a:pt x="9" y="299"/>
                    <a:pt x="9" y="299"/>
                  </a:cubicBezTo>
                  <a:cubicBezTo>
                    <a:pt x="9" y="226"/>
                    <a:pt x="9" y="226"/>
                    <a:pt x="9" y="226"/>
                  </a:cubicBezTo>
                  <a:cubicBezTo>
                    <a:pt x="50" y="226"/>
                    <a:pt x="50" y="226"/>
                    <a:pt x="50" y="226"/>
                  </a:cubicBezTo>
                  <a:cubicBezTo>
                    <a:pt x="0" y="109"/>
                    <a:pt x="0" y="109"/>
                    <a:pt x="0" y="109"/>
                  </a:cubicBezTo>
                </a:path>
              </a:pathLst>
            </a:custGeom>
            <a:solidFill>
              <a:srgbClr val="C0C0BF"/>
            </a:solidFill>
            <a:ln w="25400">
              <a:solidFill>
                <a:srgbClr val="C0C0BF"/>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5" name="Freeform 380">
              <a:extLst>
                <a:ext uri="{FF2B5EF4-FFF2-40B4-BE49-F238E27FC236}">
                  <a16:creationId xmlns:a16="http://schemas.microsoft.com/office/drawing/2014/main" id="{EE0AFEE4-7B4B-4C8F-8639-6BC89749C662}"/>
                </a:ext>
              </a:extLst>
            </p:cNvPr>
            <p:cNvSpPr>
              <a:spLocks/>
            </p:cNvSpPr>
            <p:nvPr/>
          </p:nvSpPr>
          <p:spPr bwMode="auto">
            <a:xfrm>
              <a:off x="4115819" y="3896017"/>
              <a:ext cx="419141" cy="885168"/>
            </a:xfrm>
            <a:custGeom>
              <a:avLst/>
              <a:gdLst>
                <a:gd name="T0" fmla="*/ 47 w 142"/>
                <a:gd name="T1" fmla="*/ 0 h 299"/>
                <a:gd name="T2" fmla="*/ 133 w 142"/>
                <a:gd name="T3" fmla="*/ 220 h 299"/>
                <a:gd name="T4" fmla="*/ 70 w 142"/>
                <a:gd name="T5" fmla="*/ 299 h 299"/>
                <a:gd name="T6" fmla="*/ 9 w 142"/>
                <a:gd name="T7" fmla="*/ 299 h 299"/>
                <a:gd name="T8" fmla="*/ 9 w 142"/>
                <a:gd name="T9" fmla="*/ 226 h 299"/>
                <a:gd name="T10" fmla="*/ 50 w 142"/>
                <a:gd name="T11" fmla="*/ 226 h 299"/>
                <a:gd name="T12" fmla="*/ 0 w 142"/>
                <a:gd name="T13" fmla="*/ 109 h 299"/>
              </a:gdLst>
              <a:ahLst/>
              <a:cxnLst>
                <a:cxn ang="0">
                  <a:pos x="T0" y="T1"/>
                </a:cxn>
                <a:cxn ang="0">
                  <a:pos x="T2" y="T3"/>
                </a:cxn>
                <a:cxn ang="0">
                  <a:pos x="T4" y="T5"/>
                </a:cxn>
                <a:cxn ang="0">
                  <a:pos x="T6" y="T7"/>
                </a:cxn>
                <a:cxn ang="0">
                  <a:pos x="T8" y="T9"/>
                </a:cxn>
                <a:cxn ang="0">
                  <a:pos x="T10" y="T11"/>
                </a:cxn>
                <a:cxn ang="0">
                  <a:pos x="T12" y="T13"/>
                </a:cxn>
              </a:cxnLst>
              <a:rect l="0" t="0" r="r" b="b"/>
              <a:pathLst>
                <a:path w="142" h="299">
                  <a:moveTo>
                    <a:pt x="47" y="0"/>
                  </a:moveTo>
                  <a:cubicBezTo>
                    <a:pt x="133" y="220"/>
                    <a:pt x="133" y="220"/>
                    <a:pt x="133" y="220"/>
                  </a:cubicBezTo>
                  <a:cubicBezTo>
                    <a:pt x="142" y="261"/>
                    <a:pt x="111" y="299"/>
                    <a:pt x="70" y="299"/>
                  </a:cubicBezTo>
                  <a:cubicBezTo>
                    <a:pt x="9" y="299"/>
                    <a:pt x="9" y="299"/>
                    <a:pt x="9" y="299"/>
                  </a:cubicBezTo>
                  <a:cubicBezTo>
                    <a:pt x="9" y="226"/>
                    <a:pt x="9" y="226"/>
                    <a:pt x="9" y="226"/>
                  </a:cubicBezTo>
                  <a:cubicBezTo>
                    <a:pt x="50" y="226"/>
                    <a:pt x="50" y="226"/>
                    <a:pt x="50" y="226"/>
                  </a:cubicBezTo>
                  <a:cubicBezTo>
                    <a:pt x="0" y="109"/>
                    <a:pt x="0" y="109"/>
                    <a:pt x="0" y="109"/>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6" name="Freeform 381">
              <a:extLst>
                <a:ext uri="{FF2B5EF4-FFF2-40B4-BE49-F238E27FC236}">
                  <a16:creationId xmlns:a16="http://schemas.microsoft.com/office/drawing/2014/main" id="{BA4003B3-C413-4140-A013-F03009D27180}"/>
                </a:ext>
              </a:extLst>
            </p:cNvPr>
            <p:cNvSpPr>
              <a:spLocks/>
            </p:cNvSpPr>
            <p:nvPr/>
          </p:nvSpPr>
          <p:spPr bwMode="auto">
            <a:xfrm>
              <a:off x="4225221" y="4565221"/>
              <a:ext cx="88091" cy="0"/>
            </a:xfrm>
            <a:custGeom>
              <a:avLst/>
              <a:gdLst>
                <a:gd name="T0" fmla="*/ 0 w 62"/>
                <a:gd name="T1" fmla="*/ 62 w 62"/>
                <a:gd name="T2" fmla="*/ 0 w 62"/>
              </a:gdLst>
              <a:ahLst/>
              <a:cxnLst>
                <a:cxn ang="0">
                  <a:pos x="T0" y="0"/>
                </a:cxn>
                <a:cxn ang="0">
                  <a:pos x="T1" y="0"/>
                </a:cxn>
                <a:cxn ang="0">
                  <a:pos x="T2" y="0"/>
                </a:cxn>
              </a:cxnLst>
              <a:rect l="0" t="0" r="r" b="b"/>
              <a:pathLst>
                <a:path w="62">
                  <a:moveTo>
                    <a:pt x="0" y="0"/>
                  </a:moveTo>
                  <a:lnTo>
                    <a:pt x="62" y="0"/>
                  </a:lnTo>
                  <a:lnTo>
                    <a:pt x="0" y="0"/>
                  </a:lnTo>
                  <a:close/>
                </a:path>
              </a:pathLst>
            </a:custGeom>
            <a:solidFill>
              <a:srgbClr val="E2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7" name="Line 382">
              <a:extLst>
                <a:ext uri="{FF2B5EF4-FFF2-40B4-BE49-F238E27FC236}">
                  <a16:creationId xmlns:a16="http://schemas.microsoft.com/office/drawing/2014/main" id="{DC8947AF-4732-4B6F-9AE1-6DAEACAD4FC6}"/>
                </a:ext>
              </a:extLst>
            </p:cNvPr>
            <p:cNvSpPr>
              <a:spLocks noChangeShapeType="1"/>
            </p:cNvSpPr>
            <p:nvPr/>
          </p:nvSpPr>
          <p:spPr bwMode="auto">
            <a:xfrm>
              <a:off x="4225221" y="4565221"/>
              <a:ext cx="8809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8" name="Line 383">
              <a:extLst>
                <a:ext uri="{FF2B5EF4-FFF2-40B4-BE49-F238E27FC236}">
                  <a16:creationId xmlns:a16="http://schemas.microsoft.com/office/drawing/2014/main" id="{48684002-7B98-4A72-8BA9-D0090559B1DC}"/>
                </a:ext>
              </a:extLst>
            </p:cNvPr>
            <p:cNvSpPr>
              <a:spLocks noChangeShapeType="1"/>
            </p:cNvSpPr>
            <p:nvPr/>
          </p:nvSpPr>
          <p:spPr bwMode="auto">
            <a:xfrm>
              <a:off x="4225221" y="4565221"/>
              <a:ext cx="88091"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9" name="Freeform 384">
              <a:extLst>
                <a:ext uri="{FF2B5EF4-FFF2-40B4-BE49-F238E27FC236}">
                  <a16:creationId xmlns:a16="http://schemas.microsoft.com/office/drawing/2014/main" id="{3C1CF34B-C497-4648-A0EB-156F486BD4B8}"/>
                </a:ext>
              </a:extLst>
            </p:cNvPr>
            <p:cNvSpPr>
              <a:spLocks/>
            </p:cNvSpPr>
            <p:nvPr/>
          </p:nvSpPr>
          <p:spPr bwMode="auto">
            <a:xfrm>
              <a:off x="3915483" y="4700198"/>
              <a:ext cx="167657" cy="75302"/>
            </a:xfrm>
            <a:custGeom>
              <a:avLst/>
              <a:gdLst>
                <a:gd name="T0" fmla="*/ 0 w 57"/>
                <a:gd name="T1" fmla="*/ 13 h 25"/>
                <a:gd name="T2" fmla="*/ 0 w 57"/>
                <a:gd name="T3" fmla="*/ 13 h 25"/>
                <a:gd name="T4" fmla="*/ 13 w 57"/>
                <a:gd name="T5" fmla="*/ 0 h 25"/>
                <a:gd name="T6" fmla="*/ 45 w 57"/>
                <a:gd name="T7" fmla="*/ 0 h 25"/>
                <a:gd name="T8" fmla="*/ 57 w 57"/>
                <a:gd name="T9" fmla="*/ 13 h 25"/>
                <a:gd name="T10" fmla="*/ 45 w 57"/>
                <a:gd name="T11" fmla="*/ 25 h 25"/>
                <a:gd name="T12" fmla="*/ 13 w 57"/>
                <a:gd name="T13" fmla="*/ 25 h 25"/>
                <a:gd name="T14" fmla="*/ 0 w 5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5">
                  <a:moveTo>
                    <a:pt x="0" y="13"/>
                  </a:moveTo>
                  <a:cubicBezTo>
                    <a:pt x="0" y="13"/>
                    <a:pt x="0" y="13"/>
                    <a:pt x="0" y="13"/>
                  </a:cubicBezTo>
                  <a:cubicBezTo>
                    <a:pt x="0" y="6"/>
                    <a:pt x="6" y="0"/>
                    <a:pt x="13" y="0"/>
                  </a:cubicBezTo>
                  <a:cubicBezTo>
                    <a:pt x="45" y="0"/>
                    <a:pt x="45" y="0"/>
                    <a:pt x="45" y="0"/>
                  </a:cubicBezTo>
                  <a:cubicBezTo>
                    <a:pt x="51" y="0"/>
                    <a:pt x="57" y="6"/>
                    <a:pt x="57" y="13"/>
                  </a:cubicBezTo>
                  <a:cubicBezTo>
                    <a:pt x="57" y="20"/>
                    <a:pt x="51" y="25"/>
                    <a:pt x="45" y="25"/>
                  </a:cubicBezTo>
                  <a:cubicBezTo>
                    <a:pt x="13" y="25"/>
                    <a:pt x="13" y="25"/>
                    <a:pt x="13" y="25"/>
                  </a:cubicBezTo>
                  <a:cubicBezTo>
                    <a:pt x="6" y="25"/>
                    <a:pt x="0" y="20"/>
                    <a:pt x="0" y="13"/>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0" name="Freeform 386">
              <a:extLst>
                <a:ext uri="{FF2B5EF4-FFF2-40B4-BE49-F238E27FC236}">
                  <a16:creationId xmlns:a16="http://schemas.microsoft.com/office/drawing/2014/main" id="{B3CC3429-9AF9-44B4-ABB8-3A7AEC5C3032}"/>
                </a:ext>
              </a:extLst>
            </p:cNvPr>
            <p:cNvSpPr>
              <a:spLocks/>
            </p:cNvSpPr>
            <p:nvPr/>
          </p:nvSpPr>
          <p:spPr bwMode="auto">
            <a:xfrm>
              <a:off x="3977999" y="4565221"/>
              <a:ext cx="268534" cy="215964"/>
            </a:xfrm>
            <a:custGeom>
              <a:avLst/>
              <a:gdLst>
                <a:gd name="T0" fmla="*/ 54 w 91"/>
                <a:gd name="T1" fmla="*/ 73 h 73"/>
                <a:gd name="T2" fmla="*/ 54 w 91"/>
                <a:gd name="T3" fmla="*/ 73 h 73"/>
                <a:gd name="T4" fmla="*/ 8 w 91"/>
                <a:gd name="T5" fmla="*/ 45 h 73"/>
                <a:gd name="T6" fmla="*/ 3 w 91"/>
                <a:gd name="T7" fmla="*/ 41 h 73"/>
                <a:gd name="T8" fmla="*/ 1 w 91"/>
                <a:gd name="T9" fmla="*/ 21 h 73"/>
                <a:gd name="T10" fmla="*/ 7 w 91"/>
                <a:gd name="T11" fmla="*/ 17 h 73"/>
                <a:gd name="T12" fmla="*/ 54 w 91"/>
                <a:gd name="T13" fmla="*/ 0 h 73"/>
                <a:gd name="T14" fmla="*/ 91 w 91"/>
                <a:gd name="T15" fmla="*/ 36 h 73"/>
                <a:gd name="T16" fmla="*/ 54 w 91"/>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73">
                  <a:moveTo>
                    <a:pt x="54" y="73"/>
                  </a:moveTo>
                  <a:cubicBezTo>
                    <a:pt x="54" y="73"/>
                    <a:pt x="54" y="73"/>
                    <a:pt x="54" y="73"/>
                  </a:cubicBezTo>
                  <a:cubicBezTo>
                    <a:pt x="33" y="73"/>
                    <a:pt x="8" y="65"/>
                    <a:pt x="8" y="45"/>
                  </a:cubicBezTo>
                  <a:cubicBezTo>
                    <a:pt x="3" y="41"/>
                    <a:pt x="3" y="41"/>
                    <a:pt x="3" y="41"/>
                  </a:cubicBezTo>
                  <a:cubicBezTo>
                    <a:pt x="3" y="33"/>
                    <a:pt x="1" y="21"/>
                    <a:pt x="1" y="21"/>
                  </a:cubicBezTo>
                  <a:cubicBezTo>
                    <a:pt x="0" y="20"/>
                    <a:pt x="6" y="18"/>
                    <a:pt x="7" y="17"/>
                  </a:cubicBezTo>
                  <a:cubicBezTo>
                    <a:pt x="18" y="12"/>
                    <a:pt x="47" y="0"/>
                    <a:pt x="54" y="0"/>
                  </a:cubicBezTo>
                  <a:cubicBezTo>
                    <a:pt x="74" y="0"/>
                    <a:pt x="91" y="16"/>
                    <a:pt x="91" y="36"/>
                  </a:cubicBezTo>
                  <a:cubicBezTo>
                    <a:pt x="91" y="57"/>
                    <a:pt x="74" y="73"/>
                    <a:pt x="54" y="73"/>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1" name="Freeform 388">
              <a:extLst>
                <a:ext uri="{FF2B5EF4-FFF2-40B4-BE49-F238E27FC236}">
                  <a16:creationId xmlns:a16="http://schemas.microsoft.com/office/drawing/2014/main" id="{F6F26E65-B6F9-48CF-80DF-C2399938F70B}"/>
                </a:ext>
              </a:extLst>
            </p:cNvPr>
            <p:cNvSpPr>
              <a:spLocks/>
            </p:cNvSpPr>
            <p:nvPr/>
          </p:nvSpPr>
          <p:spPr bwMode="auto">
            <a:xfrm>
              <a:off x="3959528" y="4614950"/>
              <a:ext cx="71040" cy="166235"/>
            </a:xfrm>
            <a:custGeom>
              <a:avLst/>
              <a:gdLst>
                <a:gd name="T0" fmla="*/ 24 w 24"/>
                <a:gd name="T1" fmla="*/ 12 h 56"/>
                <a:gd name="T2" fmla="*/ 24 w 24"/>
                <a:gd name="T3" fmla="*/ 44 h 56"/>
                <a:gd name="T4" fmla="*/ 12 w 24"/>
                <a:gd name="T5" fmla="*/ 56 h 56"/>
                <a:gd name="T6" fmla="*/ 0 w 24"/>
                <a:gd name="T7" fmla="*/ 44 h 56"/>
                <a:gd name="T8" fmla="*/ 0 w 24"/>
                <a:gd name="T9" fmla="*/ 12 h 56"/>
                <a:gd name="T10" fmla="*/ 12 w 24"/>
                <a:gd name="T11" fmla="*/ 0 h 56"/>
              </a:gdLst>
              <a:ahLst/>
              <a:cxnLst>
                <a:cxn ang="0">
                  <a:pos x="T0" y="T1"/>
                </a:cxn>
                <a:cxn ang="0">
                  <a:pos x="T2" y="T3"/>
                </a:cxn>
                <a:cxn ang="0">
                  <a:pos x="T4" y="T5"/>
                </a:cxn>
                <a:cxn ang="0">
                  <a:pos x="T6" y="T7"/>
                </a:cxn>
                <a:cxn ang="0">
                  <a:pos x="T8" y="T9"/>
                </a:cxn>
                <a:cxn ang="0">
                  <a:pos x="T10" y="T11"/>
                </a:cxn>
              </a:cxnLst>
              <a:rect l="0" t="0" r="r" b="b"/>
              <a:pathLst>
                <a:path w="24" h="56">
                  <a:moveTo>
                    <a:pt x="24" y="12"/>
                  </a:moveTo>
                  <a:cubicBezTo>
                    <a:pt x="24" y="44"/>
                    <a:pt x="24" y="44"/>
                    <a:pt x="24" y="44"/>
                  </a:cubicBezTo>
                  <a:cubicBezTo>
                    <a:pt x="24" y="51"/>
                    <a:pt x="19" y="56"/>
                    <a:pt x="12" y="56"/>
                  </a:cubicBezTo>
                  <a:cubicBezTo>
                    <a:pt x="5" y="56"/>
                    <a:pt x="0" y="51"/>
                    <a:pt x="0" y="44"/>
                  </a:cubicBezTo>
                  <a:cubicBezTo>
                    <a:pt x="0" y="12"/>
                    <a:pt x="0" y="12"/>
                    <a:pt x="0" y="12"/>
                  </a:cubicBezTo>
                  <a:cubicBezTo>
                    <a:pt x="0" y="5"/>
                    <a:pt x="5" y="0"/>
                    <a:pt x="12"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2" name="Freeform 390">
              <a:extLst>
                <a:ext uri="{FF2B5EF4-FFF2-40B4-BE49-F238E27FC236}">
                  <a16:creationId xmlns:a16="http://schemas.microsoft.com/office/drawing/2014/main" id="{89F67E45-5C55-4AC0-A59C-0946BA3570C8}"/>
                </a:ext>
              </a:extLst>
            </p:cNvPr>
            <p:cNvSpPr>
              <a:spLocks/>
            </p:cNvSpPr>
            <p:nvPr/>
          </p:nvSpPr>
          <p:spPr bwMode="auto">
            <a:xfrm>
              <a:off x="4030569" y="4614950"/>
              <a:ext cx="73882" cy="166235"/>
            </a:xfrm>
            <a:custGeom>
              <a:avLst/>
              <a:gdLst>
                <a:gd name="T0" fmla="*/ 25 w 25"/>
                <a:gd name="T1" fmla="*/ 12 h 56"/>
                <a:gd name="T2" fmla="*/ 25 w 25"/>
                <a:gd name="T3" fmla="*/ 44 h 56"/>
                <a:gd name="T4" fmla="*/ 13 w 25"/>
                <a:gd name="T5" fmla="*/ 56 h 56"/>
                <a:gd name="T6" fmla="*/ 0 w 25"/>
                <a:gd name="T7" fmla="*/ 44 h 56"/>
                <a:gd name="T8" fmla="*/ 0 w 25"/>
                <a:gd name="T9" fmla="*/ 12 h 56"/>
                <a:gd name="T10" fmla="*/ 13 w 25"/>
                <a:gd name="T11" fmla="*/ 0 h 56"/>
              </a:gdLst>
              <a:ahLst/>
              <a:cxnLst>
                <a:cxn ang="0">
                  <a:pos x="T0" y="T1"/>
                </a:cxn>
                <a:cxn ang="0">
                  <a:pos x="T2" y="T3"/>
                </a:cxn>
                <a:cxn ang="0">
                  <a:pos x="T4" y="T5"/>
                </a:cxn>
                <a:cxn ang="0">
                  <a:pos x="T6" y="T7"/>
                </a:cxn>
                <a:cxn ang="0">
                  <a:pos x="T8" y="T9"/>
                </a:cxn>
                <a:cxn ang="0">
                  <a:pos x="T10" y="T11"/>
                </a:cxn>
              </a:cxnLst>
              <a:rect l="0" t="0" r="r" b="b"/>
              <a:pathLst>
                <a:path w="25" h="56">
                  <a:moveTo>
                    <a:pt x="25" y="12"/>
                  </a:moveTo>
                  <a:cubicBezTo>
                    <a:pt x="25" y="44"/>
                    <a:pt x="25" y="44"/>
                    <a:pt x="25" y="44"/>
                  </a:cubicBezTo>
                  <a:cubicBezTo>
                    <a:pt x="25" y="51"/>
                    <a:pt x="20" y="56"/>
                    <a:pt x="13" y="56"/>
                  </a:cubicBezTo>
                  <a:cubicBezTo>
                    <a:pt x="6" y="56"/>
                    <a:pt x="0" y="51"/>
                    <a:pt x="0" y="44"/>
                  </a:cubicBezTo>
                  <a:cubicBezTo>
                    <a:pt x="0" y="12"/>
                    <a:pt x="0" y="12"/>
                    <a:pt x="0" y="12"/>
                  </a:cubicBezTo>
                  <a:cubicBezTo>
                    <a:pt x="0" y="5"/>
                    <a:pt x="6" y="0"/>
                    <a:pt x="13"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3" name="Freeform 392">
              <a:extLst>
                <a:ext uri="{FF2B5EF4-FFF2-40B4-BE49-F238E27FC236}">
                  <a16:creationId xmlns:a16="http://schemas.microsoft.com/office/drawing/2014/main" id="{AF4CF936-BDFC-4E75-84CD-8FFF5CD62B29}"/>
                </a:ext>
              </a:extLst>
            </p:cNvPr>
            <p:cNvSpPr>
              <a:spLocks/>
            </p:cNvSpPr>
            <p:nvPr/>
          </p:nvSpPr>
          <p:spPr bwMode="auto">
            <a:xfrm>
              <a:off x="4104452" y="4614950"/>
              <a:ext cx="73882" cy="166235"/>
            </a:xfrm>
            <a:custGeom>
              <a:avLst/>
              <a:gdLst>
                <a:gd name="T0" fmla="*/ 25 w 25"/>
                <a:gd name="T1" fmla="*/ 23 h 56"/>
                <a:gd name="T2" fmla="*/ 25 w 25"/>
                <a:gd name="T3" fmla="*/ 44 h 56"/>
                <a:gd name="T4" fmla="*/ 12 w 25"/>
                <a:gd name="T5" fmla="*/ 56 h 56"/>
                <a:gd name="T6" fmla="*/ 0 w 25"/>
                <a:gd name="T7" fmla="*/ 44 h 56"/>
                <a:gd name="T8" fmla="*/ 0 w 25"/>
                <a:gd name="T9" fmla="*/ 12 h 56"/>
                <a:gd name="T10" fmla="*/ 12 w 25"/>
                <a:gd name="T11" fmla="*/ 0 h 56"/>
              </a:gdLst>
              <a:ahLst/>
              <a:cxnLst>
                <a:cxn ang="0">
                  <a:pos x="T0" y="T1"/>
                </a:cxn>
                <a:cxn ang="0">
                  <a:pos x="T2" y="T3"/>
                </a:cxn>
                <a:cxn ang="0">
                  <a:pos x="T4" y="T5"/>
                </a:cxn>
                <a:cxn ang="0">
                  <a:pos x="T6" y="T7"/>
                </a:cxn>
                <a:cxn ang="0">
                  <a:pos x="T8" y="T9"/>
                </a:cxn>
                <a:cxn ang="0">
                  <a:pos x="T10" y="T11"/>
                </a:cxn>
              </a:cxnLst>
              <a:rect l="0" t="0" r="r" b="b"/>
              <a:pathLst>
                <a:path w="25" h="56">
                  <a:moveTo>
                    <a:pt x="25" y="23"/>
                  </a:moveTo>
                  <a:cubicBezTo>
                    <a:pt x="25" y="44"/>
                    <a:pt x="25" y="44"/>
                    <a:pt x="25" y="44"/>
                  </a:cubicBezTo>
                  <a:cubicBezTo>
                    <a:pt x="25" y="51"/>
                    <a:pt x="19" y="56"/>
                    <a:pt x="12" y="56"/>
                  </a:cubicBezTo>
                  <a:cubicBezTo>
                    <a:pt x="6" y="56"/>
                    <a:pt x="0" y="51"/>
                    <a:pt x="0" y="44"/>
                  </a:cubicBezTo>
                  <a:cubicBezTo>
                    <a:pt x="0" y="12"/>
                    <a:pt x="0" y="12"/>
                    <a:pt x="0" y="12"/>
                  </a:cubicBezTo>
                  <a:cubicBezTo>
                    <a:pt x="0" y="5"/>
                    <a:pt x="6" y="0"/>
                    <a:pt x="12"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344" name="Group 343">
            <a:extLst>
              <a:ext uri="{FF2B5EF4-FFF2-40B4-BE49-F238E27FC236}">
                <a16:creationId xmlns:a16="http://schemas.microsoft.com/office/drawing/2014/main" id="{0BF2B304-D850-48EE-9201-EB5452B8BE66}"/>
              </a:ext>
            </a:extLst>
          </p:cNvPr>
          <p:cNvGrpSpPr/>
          <p:nvPr/>
        </p:nvGrpSpPr>
        <p:grpSpPr>
          <a:xfrm>
            <a:off x="4539550" y="6833433"/>
            <a:ext cx="2365598" cy="2153116"/>
            <a:chOff x="936788" y="2675536"/>
            <a:chExt cx="3123619" cy="2843052"/>
          </a:xfrm>
        </p:grpSpPr>
        <p:sp>
          <p:nvSpPr>
            <p:cNvPr id="345" name="Freeform 192">
              <a:extLst>
                <a:ext uri="{FF2B5EF4-FFF2-40B4-BE49-F238E27FC236}">
                  <a16:creationId xmlns:a16="http://schemas.microsoft.com/office/drawing/2014/main" id="{89BE54AB-229A-45F9-9BCB-C59D63123A07}"/>
                </a:ext>
              </a:extLst>
            </p:cNvPr>
            <p:cNvSpPr>
              <a:spLocks/>
            </p:cNvSpPr>
            <p:nvPr/>
          </p:nvSpPr>
          <p:spPr bwMode="auto">
            <a:xfrm>
              <a:off x="2159355" y="3128777"/>
              <a:ext cx="24154" cy="188968"/>
            </a:xfrm>
            <a:custGeom>
              <a:avLst/>
              <a:gdLst>
                <a:gd name="T0" fmla="*/ 0 w 8"/>
                <a:gd name="T1" fmla="*/ 0 h 64"/>
                <a:gd name="T2" fmla="*/ 0 w 8"/>
                <a:gd name="T3" fmla="*/ 8 h 64"/>
                <a:gd name="T4" fmla="*/ 6 w 8"/>
                <a:gd name="T5" fmla="*/ 22 h 64"/>
                <a:gd name="T6" fmla="*/ 6 w 8"/>
                <a:gd name="T7" fmla="*/ 22 h 64"/>
                <a:gd name="T8" fmla="*/ 6 w 8"/>
                <a:gd name="T9" fmla="*/ 22 h 64"/>
                <a:gd name="T10" fmla="*/ 0 w 8"/>
                <a:gd name="T11" fmla="*/ 35 h 64"/>
                <a:gd name="T12" fmla="*/ 0 w 8"/>
                <a:gd name="T13" fmla="*/ 64 h 64"/>
                <a:gd name="T14" fmla="*/ 8 w 8"/>
                <a:gd name="T15" fmla="*/ 62 h 64"/>
                <a:gd name="T16" fmla="*/ 8 w 8"/>
                <a:gd name="T17" fmla="*/ 1 h 64"/>
                <a:gd name="T18" fmla="*/ 0 w 8"/>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4">
                  <a:moveTo>
                    <a:pt x="0" y="0"/>
                  </a:moveTo>
                  <a:cubicBezTo>
                    <a:pt x="0" y="8"/>
                    <a:pt x="0" y="8"/>
                    <a:pt x="0" y="8"/>
                  </a:cubicBezTo>
                  <a:cubicBezTo>
                    <a:pt x="3" y="12"/>
                    <a:pt x="6" y="16"/>
                    <a:pt x="6" y="22"/>
                  </a:cubicBezTo>
                  <a:cubicBezTo>
                    <a:pt x="6" y="22"/>
                    <a:pt x="6" y="22"/>
                    <a:pt x="6" y="22"/>
                  </a:cubicBezTo>
                  <a:cubicBezTo>
                    <a:pt x="6" y="22"/>
                    <a:pt x="6" y="22"/>
                    <a:pt x="6" y="22"/>
                  </a:cubicBezTo>
                  <a:cubicBezTo>
                    <a:pt x="6" y="27"/>
                    <a:pt x="3" y="32"/>
                    <a:pt x="0" y="35"/>
                  </a:cubicBezTo>
                  <a:cubicBezTo>
                    <a:pt x="0" y="64"/>
                    <a:pt x="0" y="64"/>
                    <a:pt x="0" y="64"/>
                  </a:cubicBezTo>
                  <a:cubicBezTo>
                    <a:pt x="2" y="64"/>
                    <a:pt x="5" y="63"/>
                    <a:pt x="8" y="62"/>
                  </a:cubicBezTo>
                  <a:cubicBezTo>
                    <a:pt x="8" y="1"/>
                    <a:pt x="8" y="1"/>
                    <a:pt x="8" y="1"/>
                  </a:cubicBezTo>
                  <a:cubicBezTo>
                    <a:pt x="5" y="0"/>
                    <a:pt x="2" y="0"/>
                    <a:pt x="0"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6" name="Freeform: Shape 345">
              <a:extLst>
                <a:ext uri="{FF2B5EF4-FFF2-40B4-BE49-F238E27FC236}">
                  <a16:creationId xmlns:a16="http://schemas.microsoft.com/office/drawing/2014/main" id="{976A7C1C-3CCA-40BB-BA53-F4AEBD6DB016}"/>
                </a:ext>
              </a:extLst>
            </p:cNvPr>
            <p:cNvSpPr/>
            <p:nvPr/>
          </p:nvSpPr>
          <p:spPr>
            <a:xfrm>
              <a:off x="2103803" y="3820714"/>
              <a:ext cx="159270" cy="1646358"/>
            </a:xfrm>
            <a:custGeom>
              <a:avLst/>
              <a:gdLst>
                <a:gd name="connsiteX0" fmla="*/ 0 w 127012"/>
                <a:gd name="connsiteY0" fmla="*/ 0 h 1312908"/>
                <a:gd name="connsiteX1" fmla="*/ 692 w 127012"/>
                <a:gd name="connsiteY1" fmla="*/ 0 h 1312908"/>
                <a:gd name="connsiteX2" fmla="*/ 2310 w 127012"/>
                <a:gd name="connsiteY2" fmla="*/ 0 h 1312908"/>
                <a:gd name="connsiteX3" fmla="*/ 127012 w 127012"/>
                <a:gd name="connsiteY3" fmla="*/ 125225 h 1312908"/>
                <a:gd name="connsiteX4" fmla="*/ 127012 w 127012"/>
                <a:gd name="connsiteY4" fmla="*/ 1274696 h 1312908"/>
                <a:gd name="connsiteX5" fmla="*/ 127012 w 127012"/>
                <a:gd name="connsiteY5" fmla="*/ 1312908 h 1312908"/>
                <a:gd name="connsiteX6" fmla="*/ 124746 w 127012"/>
                <a:gd name="connsiteY6" fmla="*/ 1312908 h 1312908"/>
                <a:gd name="connsiteX7" fmla="*/ 124746 w 127012"/>
                <a:gd name="connsiteY7" fmla="*/ 1227847 h 1312908"/>
                <a:gd name="connsiteX8" fmla="*/ 124746 w 127012"/>
                <a:gd name="connsiteY8" fmla="*/ 125225 h 1312908"/>
                <a:gd name="connsiteX9" fmla="*/ 0 w 127012"/>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12" h="1312908">
                  <a:moveTo>
                    <a:pt x="0" y="0"/>
                  </a:moveTo>
                  <a:lnTo>
                    <a:pt x="692" y="0"/>
                  </a:lnTo>
                  <a:cubicBezTo>
                    <a:pt x="2310" y="0"/>
                    <a:pt x="2310" y="0"/>
                    <a:pt x="2310" y="0"/>
                  </a:cubicBezTo>
                  <a:cubicBezTo>
                    <a:pt x="72896" y="0"/>
                    <a:pt x="127012" y="56706"/>
                    <a:pt x="127012" y="125225"/>
                  </a:cubicBezTo>
                  <a:cubicBezTo>
                    <a:pt x="127012" y="782065"/>
                    <a:pt x="127012" y="1110486"/>
                    <a:pt x="127012" y="1274696"/>
                  </a:cubicBezTo>
                  <a:lnTo>
                    <a:pt x="127012" y="1312908"/>
                  </a:lnTo>
                  <a:lnTo>
                    <a:pt x="124746" y="1312908"/>
                  </a:lnTo>
                  <a:lnTo>
                    <a:pt x="124746" y="1227847"/>
                  </a:lnTo>
                  <a:cubicBezTo>
                    <a:pt x="124746" y="125225"/>
                    <a:pt x="124746" y="125225"/>
                    <a:pt x="124746" y="125225"/>
                  </a:cubicBezTo>
                  <a:cubicBezTo>
                    <a:pt x="124746" y="56706"/>
                    <a:pt x="70611" y="0"/>
                    <a:pt x="0" y="0"/>
                  </a:cubicBezTo>
                  <a:close/>
                </a:path>
              </a:pathLst>
            </a:custGeom>
            <a:solidFill>
              <a:schemeClr val="accent6"/>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347" name="Freeform: Shape 346">
              <a:extLst>
                <a:ext uri="{FF2B5EF4-FFF2-40B4-BE49-F238E27FC236}">
                  <a16:creationId xmlns:a16="http://schemas.microsoft.com/office/drawing/2014/main" id="{BDA1E80C-B8E4-4E70-A6D1-B3FF5A6122BA}"/>
                </a:ext>
              </a:extLst>
            </p:cNvPr>
            <p:cNvSpPr/>
            <p:nvPr/>
          </p:nvSpPr>
          <p:spPr>
            <a:xfrm>
              <a:off x="936788" y="3820714"/>
              <a:ext cx="356764" cy="1646358"/>
            </a:xfrm>
            <a:custGeom>
              <a:avLst/>
              <a:gdLst>
                <a:gd name="connsiteX0" fmla="*/ 122349 w 284506"/>
                <a:gd name="connsiteY0" fmla="*/ 0 h 1312908"/>
                <a:gd name="connsiteX1" fmla="*/ 268135 w 284506"/>
                <a:gd name="connsiteY1" fmla="*/ 0 h 1312908"/>
                <a:gd name="connsiteX2" fmla="*/ 284506 w 284506"/>
                <a:gd name="connsiteY2" fmla="*/ 0 h 1312908"/>
                <a:gd name="connsiteX3" fmla="*/ 159760 w 284506"/>
                <a:gd name="connsiteY3" fmla="*/ 125225 h 1312908"/>
                <a:gd name="connsiteX4" fmla="*/ 159760 w 284506"/>
                <a:gd name="connsiteY4" fmla="*/ 1289168 h 1312908"/>
                <a:gd name="connsiteX5" fmla="*/ 159760 w 284506"/>
                <a:gd name="connsiteY5" fmla="*/ 1312908 h 1312908"/>
                <a:gd name="connsiteX6" fmla="*/ 0 w 284506"/>
                <a:gd name="connsiteY6" fmla="*/ 1312908 h 1312908"/>
                <a:gd name="connsiteX7" fmla="*/ 0 w 284506"/>
                <a:gd name="connsiteY7" fmla="*/ 1207665 h 1312908"/>
                <a:gd name="connsiteX8" fmla="*/ 0 w 284506"/>
                <a:gd name="connsiteY8" fmla="*/ 125225 h 1312908"/>
                <a:gd name="connsiteX9" fmla="*/ 122349 w 284506"/>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506" h="1312908">
                  <a:moveTo>
                    <a:pt x="122349" y="0"/>
                  </a:moveTo>
                  <a:cubicBezTo>
                    <a:pt x="174112" y="0"/>
                    <a:pt x="222640" y="0"/>
                    <a:pt x="268135" y="0"/>
                  </a:cubicBezTo>
                  <a:lnTo>
                    <a:pt x="284506" y="0"/>
                  </a:lnTo>
                  <a:cubicBezTo>
                    <a:pt x="216249" y="0"/>
                    <a:pt x="159760" y="56706"/>
                    <a:pt x="159760" y="125225"/>
                  </a:cubicBezTo>
                  <a:cubicBezTo>
                    <a:pt x="159760" y="790335"/>
                    <a:pt x="159760" y="1122890"/>
                    <a:pt x="159760" y="1289168"/>
                  </a:cubicBezTo>
                  <a:lnTo>
                    <a:pt x="159760" y="1312908"/>
                  </a:lnTo>
                  <a:lnTo>
                    <a:pt x="0" y="1312908"/>
                  </a:lnTo>
                  <a:lnTo>
                    <a:pt x="0" y="1207665"/>
                  </a:lnTo>
                  <a:cubicBezTo>
                    <a:pt x="0" y="125225"/>
                    <a:pt x="0" y="125225"/>
                    <a:pt x="0" y="125225"/>
                  </a:cubicBezTo>
                  <a:cubicBezTo>
                    <a:pt x="0" y="56706"/>
                    <a:pt x="54116" y="0"/>
                    <a:pt x="122349"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348" name="Freeform 71">
              <a:extLst>
                <a:ext uri="{FF2B5EF4-FFF2-40B4-BE49-F238E27FC236}">
                  <a16:creationId xmlns:a16="http://schemas.microsoft.com/office/drawing/2014/main" id="{B453BFAC-E88E-4C54-9184-6F4022CEE88F}"/>
                </a:ext>
              </a:extLst>
            </p:cNvPr>
            <p:cNvSpPr>
              <a:spLocks/>
            </p:cNvSpPr>
            <p:nvPr/>
          </p:nvSpPr>
          <p:spPr bwMode="auto">
            <a:xfrm>
              <a:off x="1144891" y="4975836"/>
              <a:ext cx="1103975" cy="542752"/>
            </a:xfrm>
            <a:custGeom>
              <a:avLst/>
              <a:gdLst>
                <a:gd name="T0" fmla="*/ 777 w 777"/>
                <a:gd name="T1" fmla="*/ 0 h 382"/>
                <a:gd name="T2" fmla="*/ 0 w 777"/>
                <a:gd name="T3" fmla="*/ 0 h 382"/>
                <a:gd name="T4" fmla="*/ 0 w 777"/>
                <a:gd name="T5" fmla="*/ 382 h 382"/>
                <a:gd name="T6" fmla="*/ 656 w 777"/>
                <a:gd name="T7" fmla="*/ 382 h 382"/>
                <a:gd name="T8" fmla="*/ 656 w 777"/>
                <a:gd name="T9" fmla="*/ 378 h 382"/>
                <a:gd name="T10" fmla="*/ 777 w 777"/>
                <a:gd name="T11" fmla="*/ 378 h 382"/>
                <a:gd name="T12" fmla="*/ 777 w 777"/>
                <a:gd name="T13" fmla="*/ 0 h 382"/>
              </a:gdLst>
              <a:ahLst/>
              <a:cxnLst>
                <a:cxn ang="0">
                  <a:pos x="T0" y="T1"/>
                </a:cxn>
                <a:cxn ang="0">
                  <a:pos x="T2" y="T3"/>
                </a:cxn>
                <a:cxn ang="0">
                  <a:pos x="T4" y="T5"/>
                </a:cxn>
                <a:cxn ang="0">
                  <a:pos x="T6" y="T7"/>
                </a:cxn>
                <a:cxn ang="0">
                  <a:pos x="T8" y="T9"/>
                </a:cxn>
                <a:cxn ang="0">
                  <a:pos x="T10" y="T11"/>
                </a:cxn>
                <a:cxn ang="0">
                  <a:pos x="T12" y="T13"/>
                </a:cxn>
              </a:cxnLst>
              <a:rect l="0" t="0" r="r" b="b"/>
              <a:pathLst>
                <a:path w="777" h="382">
                  <a:moveTo>
                    <a:pt x="777" y="0"/>
                  </a:moveTo>
                  <a:lnTo>
                    <a:pt x="0" y="0"/>
                  </a:lnTo>
                  <a:lnTo>
                    <a:pt x="0" y="382"/>
                  </a:lnTo>
                  <a:lnTo>
                    <a:pt x="656" y="382"/>
                  </a:lnTo>
                  <a:lnTo>
                    <a:pt x="656" y="378"/>
                  </a:lnTo>
                  <a:lnTo>
                    <a:pt x="777" y="378"/>
                  </a:lnTo>
                  <a:lnTo>
                    <a:pt x="7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9" name="Freeform 110">
              <a:extLst>
                <a:ext uri="{FF2B5EF4-FFF2-40B4-BE49-F238E27FC236}">
                  <a16:creationId xmlns:a16="http://schemas.microsoft.com/office/drawing/2014/main" id="{0CEFDF1F-283B-436C-BE4B-EE1489EC0021}"/>
                </a:ext>
              </a:extLst>
            </p:cNvPr>
            <p:cNvSpPr>
              <a:spLocks/>
            </p:cNvSpPr>
            <p:nvPr/>
          </p:nvSpPr>
          <p:spPr bwMode="auto">
            <a:xfrm>
              <a:off x="1917816" y="3714152"/>
              <a:ext cx="1165070" cy="1078398"/>
            </a:xfrm>
            <a:custGeom>
              <a:avLst/>
              <a:gdLst>
                <a:gd name="T0" fmla="*/ 359 w 395"/>
                <a:gd name="T1" fmla="*/ 364 h 364"/>
                <a:gd name="T2" fmla="*/ 395 w 395"/>
                <a:gd name="T3" fmla="*/ 328 h 364"/>
                <a:gd name="T4" fmla="*/ 359 w 395"/>
                <a:gd name="T5" fmla="*/ 292 h 364"/>
                <a:gd name="T6" fmla="*/ 72 w 395"/>
                <a:gd name="T7" fmla="*/ 36 h 364"/>
                <a:gd name="T8" fmla="*/ 35 w 395"/>
                <a:gd name="T9" fmla="*/ 0 h 364"/>
                <a:gd name="T10" fmla="*/ 0 w 395"/>
                <a:gd name="T11" fmla="*/ 37 h 364"/>
                <a:gd name="T12" fmla="*/ 47 w 395"/>
                <a:gd name="T13" fmla="*/ 200 h 364"/>
                <a:gd name="T14" fmla="*/ 359 w 395"/>
                <a:gd name="T15" fmla="*/ 364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64">
                  <a:moveTo>
                    <a:pt x="359" y="364"/>
                  </a:moveTo>
                  <a:cubicBezTo>
                    <a:pt x="379" y="364"/>
                    <a:pt x="395" y="348"/>
                    <a:pt x="395" y="328"/>
                  </a:cubicBezTo>
                  <a:cubicBezTo>
                    <a:pt x="395" y="308"/>
                    <a:pt x="379" y="292"/>
                    <a:pt x="359" y="292"/>
                  </a:cubicBezTo>
                  <a:cubicBezTo>
                    <a:pt x="81" y="292"/>
                    <a:pt x="72" y="46"/>
                    <a:pt x="72" y="36"/>
                  </a:cubicBezTo>
                  <a:cubicBezTo>
                    <a:pt x="72" y="16"/>
                    <a:pt x="55" y="0"/>
                    <a:pt x="35" y="0"/>
                  </a:cubicBezTo>
                  <a:cubicBezTo>
                    <a:pt x="15" y="1"/>
                    <a:pt x="0" y="17"/>
                    <a:pt x="0" y="37"/>
                  </a:cubicBezTo>
                  <a:cubicBezTo>
                    <a:pt x="0" y="40"/>
                    <a:pt x="2" y="120"/>
                    <a:pt x="47" y="200"/>
                  </a:cubicBezTo>
                  <a:cubicBezTo>
                    <a:pt x="89" y="275"/>
                    <a:pt x="177" y="364"/>
                    <a:pt x="359" y="364"/>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0" name="Freeform 111">
              <a:extLst>
                <a:ext uri="{FF2B5EF4-FFF2-40B4-BE49-F238E27FC236}">
                  <a16:creationId xmlns:a16="http://schemas.microsoft.com/office/drawing/2014/main" id="{F3A8066E-3A98-4D71-86D8-0AE617D978C3}"/>
                </a:ext>
              </a:extLst>
            </p:cNvPr>
            <p:cNvSpPr>
              <a:spLocks/>
            </p:cNvSpPr>
            <p:nvPr/>
          </p:nvSpPr>
          <p:spPr bwMode="auto">
            <a:xfrm>
              <a:off x="1906449" y="3702787"/>
              <a:ext cx="1189224" cy="1101132"/>
            </a:xfrm>
            <a:custGeom>
              <a:avLst/>
              <a:gdLst>
                <a:gd name="T0" fmla="*/ 363 w 403"/>
                <a:gd name="T1" fmla="*/ 368 h 372"/>
                <a:gd name="T2" fmla="*/ 363 w 403"/>
                <a:gd name="T3" fmla="*/ 372 h 372"/>
                <a:gd name="T4" fmla="*/ 403 w 403"/>
                <a:gd name="T5" fmla="*/ 332 h 372"/>
                <a:gd name="T6" fmla="*/ 363 w 403"/>
                <a:gd name="T7" fmla="*/ 292 h 372"/>
                <a:gd name="T8" fmla="*/ 203 w 403"/>
                <a:gd name="T9" fmla="*/ 254 h 372"/>
                <a:gd name="T10" fmla="*/ 97 w 403"/>
                <a:gd name="T11" fmla="*/ 124 h 372"/>
                <a:gd name="T12" fmla="*/ 80 w 403"/>
                <a:gd name="T13" fmla="*/ 40 h 372"/>
                <a:gd name="T14" fmla="*/ 40 w 403"/>
                <a:gd name="T15" fmla="*/ 0 h 372"/>
                <a:gd name="T16" fmla="*/ 39 w 403"/>
                <a:gd name="T17" fmla="*/ 0 h 372"/>
                <a:gd name="T18" fmla="*/ 39 w 403"/>
                <a:gd name="T19" fmla="*/ 0 h 372"/>
                <a:gd name="T20" fmla="*/ 0 w 403"/>
                <a:gd name="T21" fmla="*/ 40 h 372"/>
                <a:gd name="T22" fmla="*/ 0 w 403"/>
                <a:gd name="T23" fmla="*/ 41 h 372"/>
                <a:gd name="T24" fmla="*/ 0 w 403"/>
                <a:gd name="T25" fmla="*/ 41 h 372"/>
                <a:gd name="T26" fmla="*/ 47 w 403"/>
                <a:gd name="T27" fmla="*/ 206 h 372"/>
                <a:gd name="T28" fmla="*/ 152 w 403"/>
                <a:gd name="T29" fmla="*/ 317 h 372"/>
                <a:gd name="T30" fmla="*/ 363 w 403"/>
                <a:gd name="T31" fmla="*/ 372 h 372"/>
                <a:gd name="T32" fmla="*/ 363 w 403"/>
                <a:gd name="T33" fmla="*/ 368 h 372"/>
                <a:gd name="T34" fmla="*/ 363 w 403"/>
                <a:gd name="T35" fmla="*/ 364 h 372"/>
                <a:gd name="T36" fmla="*/ 156 w 403"/>
                <a:gd name="T37" fmla="*/ 310 h 372"/>
                <a:gd name="T38" fmla="*/ 54 w 403"/>
                <a:gd name="T39" fmla="*/ 202 h 372"/>
                <a:gd name="T40" fmla="*/ 8 w 403"/>
                <a:gd name="T41" fmla="*/ 41 h 372"/>
                <a:gd name="T42" fmla="*/ 8 w 403"/>
                <a:gd name="T43" fmla="*/ 41 h 372"/>
                <a:gd name="T44" fmla="*/ 8 w 403"/>
                <a:gd name="T45" fmla="*/ 40 h 372"/>
                <a:gd name="T46" fmla="*/ 39 w 403"/>
                <a:gd name="T47" fmla="*/ 8 h 372"/>
                <a:gd name="T48" fmla="*/ 39 w 403"/>
                <a:gd name="T49" fmla="*/ 8 h 372"/>
                <a:gd name="T50" fmla="*/ 40 w 403"/>
                <a:gd name="T51" fmla="*/ 8 h 372"/>
                <a:gd name="T52" fmla="*/ 72 w 403"/>
                <a:gd name="T53" fmla="*/ 40 h 372"/>
                <a:gd name="T54" fmla="*/ 112 w 403"/>
                <a:gd name="T55" fmla="*/ 174 h 372"/>
                <a:gd name="T56" fmla="*/ 199 w 403"/>
                <a:gd name="T57" fmla="*/ 261 h 372"/>
                <a:gd name="T58" fmla="*/ 363 w 403"/>
                <a:gd name="T59" fmla="*/ 300 h 372"/>
                <a:gd name="T60" fmla="*/ 386 w 403"/>
                <a:gd name="T61" fmla="*/ 309 h 372"/>
                <a:gd name="T62" fmla="*/ 395 w 403"/>
                <a:gd name="T63" fmla="*/ 332 h 372"/>
                <a:gd name="T64" fmla="*/ 386 w 403"/>
                <a:gd name="T65" fmla="*/ 354 h 372"/>
                <a:gd name="T66" fmla="*/ 363 w 403"/>
                <a:gd name="T67" fmla="*/ 364 h 372"/>
                <a:gd name="T68" fmla="*/ 363 w 403"/>
                <a:gd name="T69" fmla="*/ 36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3" h="372">
                  <a:moveTo>
                    <a:pt x="363" y="368"/>
                  </a:moveTo>
                  <a:cubicBezTo>
                    <a:pt x="363" y="372"/>
                    <a:pt x="363" y="372"/>
                    <a:pt x="363" y="372"/>
                  </a:cubicBezTo>
                  <a:cubicBezTo>
                    <a:pt x="385" y="372"/>
                    <a:pt x="403" y="354"/>
                    <a:pt x="403" y="332"/>
                  </a:cubicBezTo>
                  <a:cubicBezTo>
                    <a:pt x="403" y="310"/>
                    <a:pt x="385" y="292"/>
                    <a:pt x="363" y="292"/>
                  </a:cubicBezTo>
                  <a:cubicBezTo>
                    <a:pt x="294" y="292"/>
                    <a:pt x="242" y="276"/>
                    <a:pt x="203" y="254"/>
                  </a:cubicBezTo>
                  <a:cubicBezTo>
                    <a:pt x="144" y="219"/>
                    <a:pt x="113" y="168"/>
                    <a:pt x="97" y="124"/>
                  </a:cubicBezTo>
                  <a:cubicBezTo>
                    <a:pt x="81" y="80"/>
                    <a:pt x="80" y="43"/>
                    <a:pt x="80" y="40"/>
                  </a:cubicBezTo>
                  <a:cubicBezTo>
                    <a:pt x="80" y="18"/>
                    <a:pt x="62" y="0"/>
                    <a:pt x="40" y="0"/>
                  </a:cubicBezTo>
                  <a:cubicBezTo>
                    <a:pt x="39" y="0"/>
                    <a:pt x="39" y="0"/>
                    <a:pt x="39" y="0"/>
                  </a:cubicBezTo>
                  <a:cubicBezTo>
                    <a:pt x="39" y="0"/>
                    <a:pt x="39" y="0"/>
                    <a:pt x="39" y="0"/>
                  </a:cubicBezTo>
                  <a:cubicBezTo>
                    <a:pt x="17" y="1"/>
                    <a:pt x="0" y="19"/>
                    <a:pt x="0" y="40"/>
                  </a:cubicBezTo>
                  <a:cubicBezTo>
                    <a:pt x="0" y="41"/>
                    <a:pt x="0" y="41"/>
                    <a:pt x="0" y="41"/>
                  </a:cubicBezTo>
                  <a:cubicBezTo>
                    <a:pt x="0" y="41"/>
                    <a:pt x="0" y="41"/>
                    <a:pt x="0" y="41"/>
                  </a:cubicBezTo>
                  <a:cubicBezTo>
                    <a:pt x="0" y="45"/>
                    <a:pt x="2" y="125"/>
                    <a:pt x="47" y="206"/>
                  </a:cubicBezTo>
                  <a:cubicBezTo>
                    <a:pt x="68" y="244"/>
                    <a:pt x="101" y="285"/>
                    <a:pt x="152" y="317"/>
                  </a:cubicBezTo>
                  <a:cubicBezTo>
                    <a:pt x="203" y="349"/>
                    <a:pt x="271" y="372"/>
                    <a:pt x="363" y="372"/>
                  </a:cubicBezTo>
                  <a:cubicBezTo>
                    <a:pt x="363" y="368"/>
                    <a:pt x="363" y="368"/>
                    <a:pt x="363" y="368"/>
                  </a:cubicBezTo>
                  <a:cubicBezTo>
                    <a:pt x="363" y="364"/>
                    <a:pt x="363" y="364"/>
                    <a:pt x="363" y="364"/>
                  </a:cubicBezTo>
                  <a:cubicBezTo>
                    <a:pt x="273" y="364"/>
                    <a:pt x="206" y="342"/>
                    <a:pt x="156" y="310"/>
                  </a:cubicBezTo>
                  <a:cubicBezTo>
                    <a:pt x="107" y="279"/>
                    <a:pt x="75" y="239"/>
                    <a:pt x="54" y="202"/>
                  </a:cubicBezTo>
                  <a:cubicBezTo>
                    <a:pt x="10" y="123"/>
                    <a:pt x="8" y="44"/>
                    <a:pt x="8" y="41"/>
                  </a:cubicBezTo>
                  <a:cubicBezTo>
                    <a:pt x="8" y="41"/>
                    <a:pt x="8" y="41"/>
                    <a:pt x="8" y="41"/>
                  </a:cubicBezTo>
                  <a:cubicBezTo>
                    <a:pt x="8" y="40"/>
                    <a:pt x="8" y="40"/>
                    <a:pt x="8" y="40"/>
                  </a:cubicBezTo>
                  <a:cubicBezTo>
                    <a:pt x="8" y="23"/>
                    <a:pt x="22" y="9"/>
                    <a:pt x="39" y="8"/>
                  </a:cubicBezTo>
                  <a:cubicBezTo>
                    <a:pt x="39" y="8"/>
                    <a:pt x="39" y="8"/>
                    <a:pt x="39" y="8"/>
                  </a:cubicBezTo>
                  <a:cubicBezTo>
                    <a:pt x="40" y="8"/>
                    <a:pt x="40" y="8"/>
                    <a:pt x="40" y="8"/>
                  </a:cubicBezTo>
                  <a:cubicBezTo>
                    <a:pt x="57" y="8"/>
                    <a:pt x="72" y="22"/>
                    <a:pt x="72" y="40"/>
                  </a:cubicBezTo>
                  <a:cubicBezTo>
                    <a:pt x="72" y="45"/>
                    <a:pt x="74" y="110"/>
                    <a:pt x="112" y="174"/>
                  </a:cubicBezTo>
                  <a:cubicBezTo>
                    <a:pt x="131" y="205"/>
                    <a:pt x="158" y="237"/>
                    <a:pt x="199" y="261"/>
                  </a:cubicBezTo>
                  <a:cubicBezTo>
                    <a:pt x="239" y="284"/>
                    <a:pt x="293" y="300"/>
                    <a:pt x="363" y="300"/>
                  </a:cubicBezTo>
                  <a:cubicBezTo>
                    <a:pt x="372" y="300"/>
                    <a:pt x="380" y="303"/>
                    <a:pt x="386" y="309"/>
                  </a:cubicBezTo>
                  <a:cubicBezTo>
                    <a:pt x="391" y="315"/>
                    <a:pt x="395" y="323"/>
                    <a:pt x="395" y="332"/>
                  </a:cubicBezTo>
                  <a:cubicBezTo>
                    <a:pt x="395" y="341"/>
                    <a:pt x="391" y="349"/>
                    <a:pt x="386" y="354"/>
                  </a:cubicBezTo>
                  <a:cubicBezTo>
                    <a:pt x="380" y="360"/>
                    <a:pt x="372" y="364"/>
                    <a:pt x="363" y="364"/>
                  </a:cubicBezTo>
                  <a:cubicBezTo>
                    <a:pt x="363" y="368"/>
                    <a:pt x="363" y="368"/>
                    <a:pt x="363" y="368"/>
                  </a:cubicBezTo>
                </a:path>
              </a:pathLst>
            </a:custGeom>
            <a:solidFill>
              <a:schemeClr val="tx1"/>
            </a:soli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1" name="Freeform 112">
              <a:extLst>
                <a:ext uri="{FF2B5EF4-FFF2-40B4-BE49-F238E27FC236}">
                  <a16:creationId xmlns:a16="http://schemas.microsoft.com/office/drawing/2014/main" id="{94B19D7B-F97B-4BBF-ABE9-AF38F2313AB3}"/>
                </a:ext>
              </a:extLst>
            </p:cNvPr>
            <p:cNvSpPr>
              <a:spLocks/>
            </p:cNvSpPr>
            <p:nvPr/>
          </p:nvSpPr>
          <p:spPr bwMode="auto">
            <a:xfrm>
              <a:off x="1298339" y="3655899"/>
              <a:ext cx="866698" cy="1284417"/>
            </a:xfrm>
            <a:custGeom>
              <a:avLst/>
              <a:gdLst>
                <a:gd name="T0" fmla="*/ 0 w 294"/>
                <a:gd name="T1" fmla="*/ 81 h 434"/>
                <a:gd name="T2" fmla="*/ 0 w 294"/>
                <a:gd name="T3" fmla="*/ 434 h 434"/>
                <a:gd name="T4" fmla="*/ 294 w 294"/>
                <a:gd name="T5" fmla="*/ 434 h 434"/>
                <a:gd name="T6" fmla="*/ 294 w 294"/>
                <a:gd name="T7" fmla="*/ 81 h 434"/>
                <a:gd name="T8" fmla="*/ 214 w 294"/>
                <a:gd name="T9" fmla="*/ 0 h 434"/>
                <a:gd name="T10" fmla="*/ 81 w 294"/>
                <a:gd name="T11" fmla="*/ 0 h 434"/>
                <a:gd name="T12" fmla="*/ 0 w 294"/>
                <a:gd name="T13" fmla="*/ 81 h 434"/>
              </a:gdLst>
              <a:ahLst/>
              <a:cxnLst>
                <a:cxn ang="0">
                  <a:pos x="T0" y="T1"/>
                </a:cxn>
                <a:cxn ang="0">
                  <a:pos x="T2" y="T3"/>
                </a:cxn>
                <a:cxn ang="0">
                  <a:pos x="T4" y="T5"/>
                </a:cxn>
                <a:cxn ang="0">
                  <a:pos x="T6" y="T7"/>
                </a:cxn>
                <a:cxn ang="0">
                  <a:pos x="T8" y="T9"/>
                </a:cxn>
                <a:cxn ang="0">
                  <a:pos x="T10" y="T11"/>
                </a:cxn>
                <a:cxn ang="0">
                  <a:pos x="T12" y="T13"/>
                </a:cxn>
              </a:cxnLst>
              <a:rect l="0" t="0" r="r" b="b"/>
              <a:pathLst>
                <a:path w="294" h="434">
                  <a:moveTo>
                    <a:pt x="0" y="81"/>
                  </a:moveTo>
                  <a:cubicBezTo>
                    <a:pt x="0" y="434"/>
                    <a:pt x="0" y="434"/>
                    <a:pt x="0" y="434"/>
                  </a:cubicBezTo>
                  <a:cubicBezTo>
                    <a:pt x="294" y="434"/>
                    <a:pt x="294" y="434"/>
                    <a:pt x="294" y="43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2" name="Freeform 113">
              <a:extLst>
                <a:ext uri="{FF2B5EF4-FFF2-40B4-BE49-F238E27FC236}">
                  <a16:creationId xmlns:a16="http://schemas.microsoft.com/office/drawing/2014/main" id="{B9F0BD01-48B4-4C82-B366-4AD99B5BAF63}"/>
                </a:ext>
              </a:extLst>
            </p:cNvPr>
            <p:cNvSpPr>
              <a:spLocks/>
            </p:cNvSpPr>
            <p:nvPr/>
          </p:nvSpPr>
          <p:spPr bwMode="auto">
            <a:xfrm>
              <a:off x="1298340" y="3655898"/>
              <a:ext cx="866697" cy="1254580"/>
            </a:xfrm>
            <a:custGeom>
              <a:avLst/>
              <a:gdLst>
                <a:gd name="T0" fmla="*/ 0 w 294"/>
                <a:gd name="T1" fmla="*/ 81 h 424"/>
                <a:gd name="T2" fmla="*/ 0 w 294"/>
                <a:gd name="T3" fmla="*/ 424 h 424"/>
                <a:gd name="T4" fmla="*/ 294 w 294"/>
                <a:gd name="T5" fmla="*/ 424 h 424"/>
                <a:gd name="T6" fmla="*/ 294 w 294"/>
                <a:gd name="T7" fmla="*/ 81 h 424"/>
                <a:gd name="T8" fmla="*/ 214 w 294"/>
                <a:gd name="T9" fmla="*/ 0 h 424"/>
                <a:gd name="T10" fmla="*/ 81 w 294"/>
                <a:gd name="T11" fmla="*/ 0 h 424"/>
                <a:gd name="T12" fmla="*/ 0 w 294"/>
                <a:gd name="T13" fmla="*/ 81 h 424"/>
              </a:gdLst>
              <a:ahLst/>
              <a:cxnLst>
                <a:cxn ang="0">
                  <a:pos x="T0" y="T1"/>
                </a:cxn>
                <a:cxn ang="0">
                  <a:pos x="T2" y="T3"/>
                </a:cxn>
                <a:cxn ang="0">
                  <a:pos x="T4" y="T5"/>
                </a:cxn>
                <a:cxn ang="0">
                  <a:pos x="T6" y="T7"/>
                </a:cxn>
                <a:cxn ang="0">
                  <a:pos x="T8" y="T9"/>
                </a:cxn>
                <a:cxn ang="0">
                  <a:pos x="T10" y="T11"/>
                </a:cxn>
                <a:cxn ang="0">
                  <a:pos x="T12" y="T13"/>
                </a:cxn>
              </a:cxnLst>
              <a:rect l="0" t="0" r="r" b="b"/>
              <a:pathLst>
                <a:path w="294" h="424">
                  <a:moveTo>
                    <a:pt x="0" y="81"/>
                  </a:moveTo>
                  <a:cubicBezTo>
                    <a:pt x="0" y="424"/>
                    <a:pt x="0" y="424"/>
                    <a:pt x="0" y="424"/>
                  </a:cubicBezTo>
                  <a:cubicBezTo>
                    <a:pt x="294" y="424"/>
                    <a:pt x="294" y="424"/>
                    <a:pt x="294" y="42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3" name="Freeform 114">
              <a:extLst>
                <a:ext uri="{FF2B5EF4-FFF2-40B4-BE49-F238E27FC236}">
                  <a16:creationId xmlns:a16="http://schemas.microsoft.com/office/drawing/2014/main" id="{36352402-27B2-451D-A0D7-192D09233F4A}"/>
                </a:ext>
              </a:extLst>
            </p:cNvPr>
            <p:cNvSpPr>
              <a:spLocks/>
            </p:cNvSpPr>
            <p:nvPr/>
          </p:nvSpPr>
          <p:spPr bwMode="auto">
            <a:xfrm>
              <a:off x="1298339" y="3655899"/>
              <a:ext cx="866698" cy="1254580"/>
            </a:xfrm>
            <a:custGeom>
              <a:avLst/>
              <a:gdLst>
                <a:gd name="T0" fmla="*/ 0 w 294"/>
                <a:gd name="T1" fmla="*/ 81 h 424"/>
                <a:gd name="T2" fmla="*/ 0 w 294"/>
                <a:gd name="T3" fmla="*/ 424 h 424"/>
                <a:gd name="T4" fmla="*/ 294 w 294"/>
                <a:gd name="T5" fmla="*/ 424 h 424"/>
                <a:gd name="T6" fmla="*/ 294 w 294"/>
                <a:gd name="T7" fmla="*/ 81 h 424"/>
                <a:gd name="T8" fmla="*/ 214 w 294"/>
                <a:gd name="T9" fmla="*/ 0 h 424"/>
                <a:gd name="T10" fmla="*/ 81 w 294"/>
                <a:gd name="T11" fmla="*/ 0 h 424"/>
                <a:gd name="T12" fmla="*/ 0 w 294"/>
                <a:gd name="T13" fmla="*/ 81 h 424"/>
              </a:gdLst>
              <a:ahLst/>
              <a:cxnLst>
                <a:cxn ang="0">
                  <a:pos x="T0" y="T1"/>
                </a:cxn>
                <a:cxn ang="0">
                  <a:pos x="T2" y="T3"/>
                </a:cxn>
                <a:cxn ang="0">
                  <a:pos x="T4" y="T5"/>
                </a:cxn>
                <a:cxn ang="0">
                  <a:pos x="T6" y="T7"/>
                </a:cxn>
                <a:cxn ang="0">
                  <a:pos x="T8" y="T9"/>
                </a:cxn>
                <a:cxn ang="0">
                  <a:pos x="T10" y="T11"/>
                </a:cxn>
                <a:cxn ang="0">
                  <a:pos x="T12" y="T13"/>
                </a:cxn>
              </a:cxnLst>
              <a:rect l="0" t="0" r="r" b="b"/>
              <a:pathLst>
                <a:path w="294" h="424">
                  <a:moveTo>
                    <a:pt x="0" y="81"/>
                  </a:moveTo>
                  <a:cubicBezTo>
                    <a:pt x="0" y="424"/>
                    <a:pt x="0" y="424"/>
                    <a:pt x="0" y="424"/>
                  </a:cubicBezTo>
                  <a:cubicBezTo>
                    <a:pt x="294" y="424"/>
                    <a:pt x="294" y="424"/>
                    <a:pt x="294" y="42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4" name="Freeform 115">
              <a:extLst>
                <a:ext uri="{FF2B5EF4-FFF2-40B4-BE49-F238E27FC236}">
                  <a16:creationId xmlns:a16="http://schemas.microsoft.com/office/drawing/2014/main" id="{75F106F4-8384-4BCB-A4E5-01AE4B741D51}"/>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5" name="Freeform 116">
              <a:extLst>
                <a:ext uri="{FF2B5EF4-FFF2-40B4-BE49-F238E27FC236}">
                  <a16:creationId xmlns:a16="http://schemas.microsoft.com/office/drawing/2014/main" id="{997BFF43-C3D0-419E-BD1F-EBF421E8BB31}"/>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6" name="Freeform 117">
              <a:extLst>
                <a:ext uri="{FF2B5EF4-FFF2-40B4-BE49-F238E27FC236}">
                  <a16:creationId xmlns:a16="http://schemas.microsoft.com/office/drawing/2014/main" id="{529F16C0-2776-4468-8F0C-EFDEBC510BF0}"/>
                </a:ext>
              </a:extLst>
            </p:cNvPr>
            <p:cNvSpPr>
              <a:spLocks/>
            </p:cNvSpPr>
            <p:nvPr/>
          </p:nvSpPr>
          <p:spPr bwMode="auto">
            <a:xfrm>
              <a:off x="1304022" y="3664424"/>
              <a:ext cx="548435" cy="1128128"/>
            </a:xfrm>
            <a:custGeom>
              <a:avLst/>
              <a:gdLst>
                <a:gd name="T0" fmla="*/ 0 w 186"/>
                <a:gd name="T1" fmla="*/ 78 h 381"/>
                <a:gd name="T2" fmla="*/ 0 w 186"/>
                <a:gd name="T3" fmla="*/ 237 h 381"/>
                <a:gd name="T4" fmla="*/ 42 w 186"/>
                <a:gd name="T5" fmla="*/ 339 h 381"/>
                <a:gd name="T6" fmla="*/ 143 w 186"/>
                <a:gd name="T7" fmla="*/ 381 h 381"/>
                <a:gd name="T8" fmla="*/ 186 w 186"/>
                <a:gd name="T9" fmla="*/ 381 h 381"/>
                <a:gd name="T10" fmla="*/ 42 w 186"/>
                <a:gd name="T11" fmla="*/ 237 h 381"/>
                <a:gd name="T12" fmla="*/ 42 w 186"/>
                <a:gd name="T13" fmla="*/ 78 h 381"/>
                <a:gd name="T14" fmla="*/ 52 w 186"/>
                <a:gd name="T15" fmla="*/ 17 h 381"/>
                <a:gd name="T16" fmla="*/ 56 w 186"/>
                <a:gd name="T17" fmla="*/ 0 h 381"/>
                <a:gd name="T18" fmla="*/ 0 w 186"/>
                <a:gd name="T19" fmla="*/ 7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381">
                  <a:moveTo>
                    <a:pt x="0" y="78"/>
                  </a:moveTo>
                  <a:cubicBezTo>
                    <a:pt x="0" y="237"/>
                    <a:pt x="0" y="237"/>
                    <a:pt x="0" y="237"/>
                  </a:cubicBezTo>
                  <a:cubicBezTo>
                    <a:pt x="0" y="277"/>
                    <a:pt x="16" y="313"/>
                    <a:pt x="42" y="339"/>
                  </a:cubicBezTo>
                  <a:cubicBezTo>
                    <a:pt x="68" y="365"/>
                    <a:pt x="104" y="381"/>
                    <a:pt x="143" y="381"/>
                  </a:cubicBezTo>
                  <a:cubicBezTo>
                    <a:pt x="186" y="381"/>
                    <a:pt x="186" y="381"/>
                    <a:pt x="186" y="381"/>
                  </a:cubicBezTo>
                  <a:cubicBezTo>
                    <a:pt x="107" y="381"/>
                    <a:pt x="42" y="316"/>
                    <a:pt x="42" y="237"/>
                  </a:cubicBezTo>
                  <a:cubicBezTo>
                    <a:pt x="42" y="78"/>
                    <a:pt x="42" y="78"/>
                    <a:pt x="42" y="78"/>
                  </a:cubicBezTo>
                  <a:cubicBezTo>
                    <a:pt x="42" y="47"/>
                    <a:pt x="30" y="30"/>
                    <a:pt x="52" y="17"/>
                  </a:cubicBezTo>
                  <a:cubicBezTo>
                    <a:pt x="64" y="11"/>
                    <a:pt x="56" y="0"/>
                    <a:pt x="56" y="0"/>
                  </a:cubicBezTo>
                  <a:cubicBezTo>
                    <a:pt x="12" y="0"/>
                    <a:pt x="0" y="33"/>
                    <a:pt x="0" y="78"/>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7" name="Freeform 118">
              <a:extLst>
                <a:ext uri="{FF2B5EF4-FFF2-40B4-BE49-F238E27FC236}">
                  <a16:creationId xmlns:a16="http://schemas.microsoft.com/office/drawing/2014/main" id="{C3736B5B-172D-401A-BC3E-113E1350DAA6}"/>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8" name="Line 119">
              <a:extLst>
                <a:ext uri="{FF2B5EF4-FFF2-40B4-BE49-F238E27FC236}">
                  <a16:creationId xmlns:a16="http://schemas.microsoft.com/office/drawing/2014/main" id="{F32CC558-A575-4B19-B7AE-1FA732450A15}"/>
                </a:ext>
              </a:extLst>
            </p:cNvPr>
            <p:cNvSpPr>
              <a:spLocks noChangeShapeType="1"/>
            </p:cNvSpPr>
            <p:nvPr/>
          </p:nvSpPr>
          <p:spPr bwMode="auto">
            <a:xfrm flipV="1">
              <a:off x="2165038" y="4279638"/>
              <a:ext cx="0" cy="285583"/>
            </a:xfrm>
            <a:prstGeom prst="line">
              <a:avLst/>
            </a:pr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9" name="Freeform 120">
              <a:extLst>
                <a:ext uri="{FF2B5EF4-FFF2-40B4-BE49-F238E27FC236}">
                  <a16:creationId xmlns:a16="http://schemas.microsoft.com/office/drawing/2014/main" id="{3DD788CD-0B03-47D5-88DD-21C02851AC99}"/>
                </a:ext>
              </a:extLst>
            </p:cNvPr>
            <p:cNvSpPr>
              <a:spLocks/>
            </p:cNvSpPr>
            <p:nvPr/>
          </p:nvSpPr>
          <p:spPr bwMode="auto">
            <a:xfrm>
              <a:off x="1959019" y="4732877"/>
              <a:ext cx="613792" cy="68199"/>
            </a:xfrm>
            <a:custGeom>
              <a:avLst/>
              <a:gdLst>
                <a:gd name="T0" fmla="*/ 0 w 208"/>
                <a:gd name="T1" fmla="*/ 23 h 23"/>
                <a:gd name="T2" fmla="*/ 208 w 208"/>
                <a:gd name="T3" fmla="*/ 23 h 23"/>
                <a:gd name="T4" fmla="*/ 208 w 208"/>
                <a:gd name="T5" fmla="*/ 0 h 23"/>
                <a:gd name="T6" fmla="*/ 23 w 208"/>
                <a:gd name="T7" fmla="*/ 0 h 23"/>
                <a:gd name="T8" fmla="*/ 0 w 208"/>
                <a:gd name="T9" fmla="*/ 23 h 23"/>
              </a:gdLst>
              <a:ahLst/>
              <a:cxnLst>
                <a:cxn ang="0">
                  <a:pos x="T0" y="T1"/>
                </a:cxn>
                <a:cxn ang="0">
                  <a:pos x="T2" y="T3"/>
                </a:cxn>
                <a:cxn ang="0">
                  <a:pos x="T4" y="T5"/>
                </a:cxn>
                <a:cxn ang="0">
                  <a:pos x="T6" y="T7"/>
                </a:cxn>
                <a:cxn ang="0">
                  <a:pos x="T8" y="T9"/>
                </a:cxn>
              </a:cxnLst>
              <a:rect l="0" t="0" r="r" b="b"/>
              <a:pathLst>
                <a:path w="208" h="23">
                  <a:moveTo>
                    <a:pt x="0" y="23"/>
                  </a:moveTo>
                  <a:cubicBezTo>
                    <a:pt x="208" y="23"/>
                    <a:pt x="208" y="23"/>
                    <a:pt x="208" y="23"/>
                  </a:cubicBezTo>
                  <a:cubicBezTo>
                    <a:pt x="208" y="0"/>
                    <a:pt x="208" y="0"/>
                    <a:pt x="208" y="0"/>
                  </a:cubicBezTo>
                  <a:cubicBezTo>
                    <a:pt x="23" y="0"/>
                    <a:pt x="23" y="0"/>
                    <a:pt x="23" y="0"/>
                  </a:cubicBezTo>
                  <a:cubicBezTo>
                    <a:pt x="10" y="0"/>
                    <a:pt x="0" y="10"/>
                    <a:pt x="0" y="23"/>
                  </a:cubicBezTo>
                </a:path>
              </a:pathLst>
            </a:custGeom>
            <a:solidFill>
              <a:srgbClr val="EBEBEA"/>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0" name="Freeform 121">
              <a:extLst>
                <a:ext uri="{FF2B5EF4-FFF2-40B4-BE49-F238E27FC236}">
                  <a16:creationId xmlns:a16="http://schemas.microsoft.com/office/drawing/2014/main" id="{7EB90D7B-AFBB-423D-BEAD-6CA85CEE4F16}"/>
                </a:ext>
              </a:extLst>
            </p:cNvPr>
            <p:cNvSpPr>
              <a:spLocks/>
            </p:cNvSpPr>
            <p:nvPr/>
          </p:nvSpPr>
          <p:spPr bwMode="auto">
            <a:xfrm>
              <a:off x="1947653" y="4721511"/>
              <a:ext cx="636526" cy="92353"/>
            </a:xfrm>
            <a:custGeom>
              <a:avLst/>
              <a:gdLst>
                <a:gd name="T0" fmla="*/ 4 w 216"/>
                <a:gd name="T1" fmla="*/ 27 h 31"/>
                <a:gd name="T2" fmla="*/ 4 w 216"/>
                <a:gd name="T3" fmla="*/ 31 h 31"/>
                <a:gd name="T4" fmla="*/ 216 w 216"/>
                <a:gd name="T5" fmla="*/ 31 h 31"/>
                <a:gd name="T6" fmla="*/ 216 w 216"/>
                <a:gd name="T7" fmla="*/ 0 h 31"/>
                <a:gd name="T8" fmla="*/ 27 w 216"/>
                <a:gd name="T9" fmla="*/ 0 h 31"/>
                <a:gd name="T10" fmla="*/ 0 w 216"/>
                <a:gd name="T11" fmla="*/ 27 h 31"/>
                <a:gd name="T12" fmla="*/ 0 w 216"/>
                <a:gd name="T13" fmla="*/ 31 h 31"/>
                <a:gd name="T14" fmla="*/ 4 w 216"/>
                <a:gd name="T15" fmla="*/ 31 h 31"/>
                <a:gd name="T16" fmla="*/ 4 w 216"/>
                <a:gd name="T17" fmla="*/ 27 h 31"/>
                <a:gd name="T18" fmla="*/ 8 w 216"/>
                <a:gd name="T19" fmla="*/ 27 h 31"/>
                <a:gd name="T20" fmla="*/ 14 w 216"/>
                <a:gd name="T21" fmla="*/ 13 h 31"/>
                <a:gd name="T22" fmla="*/ 27 w 216"/>
                <a:gd name="T23" fmla="*/ 8 h 31"/>
                <a:gd name="T24" fmla="*/ 208 w 216"/>
                <a:gd name="T25" fmla="*/ 8 h 31"/>
                <a:gd name="T26" fmla="*/ 208 w 216"/>
                <a:gd name="T27" fmla="*/ 23 h 31"/>
                <a:gd name="T28" fmla="*/ 4 w 216"/>
                <a:gd name="T29" fmla="*/ 23 h 31"/>
                <a:gd name="T30" fmla="*/ 4 w 216"/>
                <a:gd name="T31" fmla="*/ 27 h 31"/>
                <a:gd name="T32" fmla="*/ 8 w 216"/>
                <a:gd name="T33" fmla="*/ 27 h 31"/>
                <a:gd name="T34" fmla="*/ 4 w 216"/>
                <a:gd name="T3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31">
                  <a:moveTo>
                    <a:pt x="4" y="27"/>
                  </a:moveTo>
                  <a:cubicBezTo>
                    <a:pt x="4" y="31"/>
                    <a:pt x="4" y="31"/>
                    <a:pt x="4" y="31"/>
                  </a:cubicBezTo>
                  <a:cubicBezTo>
                    <a:pt x="216" y="31"/>
                    <a:pt x="216" y="31"/>
                    <a:pt x="216" y="31"/>
                  </a:cubicBezTo>
                  <a:cubicBezTo>
                    <a:pt x="216" y="0"/>
                    <a:pt x="216" y="0"/>
                    <a:pt x="216" y="0"/>
                  </a:cubicBezTo>
                  <a:cubicBezTo>
                    <a:pt x="27" y="0"/>
                    <a:pt x="27" y="0"/>
                    <a:pt x="27" y="0"/>
                  </a:cubicBezTo>
                  <a:cubicBezTo>
                    <a:pt x="12" y="0"/>
                    <a:pt x="0" y="12"/>
                    <a:pt x="0" y="27"/>
                  </a:cubicBezTo>
                  <a:cubicBezTo>
                    <a:pt x="0" y="31"/>
                    <a:pt x="0" y="31"/>
                    <a:pt x="0" y="31"/>
                  </a:cubicBezTo>
                  <a:cubicBezTo>
                    <a:pt x="4" y="31"/>
                    <a:pt x="4" y="31"/>
                    <a:pt x="4" y="31"/>
                  </a:cubicBezTo>
                  <a:cubicBezTo>
                    <a:pt x="4" y="27"/>
                    <a:pt x="4" y="27"/>
                    <a:pt x="4" y="27"/>
                  </a:cubicBezTo>
                  <a:cubicBezTo>
                    <a:pt x="8" y="27"/>
                    <a:pt x="8" y="27"/>
                    <a:pt x="8" y="27"/>
                  </a:cubicBezTo>
                  <a:cubicBezTo>
                    <a:pt x="8" y="21"/>
                    <a:pt x="10" y="17"/>
                    <a:pt x="14" y="13"/>
                  </a:cubicBezTo>
                  <a:cubicBezTo>
                    <a:pt x="17" y="10"/>
                    <a:pt x="22" y="8"/>
                    <a:pt x="27" y="8"/>
                  </a:cubicBezTo>
                  <a:cubicBezTo>
                    <a:pt x="208" y="8"/>
                    <a:pt x="208" y="8"/>
                    <a:pt x="208" y="8"/>
                  </a:cubicBezTo>
                  <a:cubicBezTo>
                    <a:pt x="208" y="23"/>
                    <a:pt x="208" y="23"/>
                    <a:pt x="208" y="23"/>
                  </a:cubicBezTo>
                  <a:cubicBezTo>
                    <a:pt x="4" y="23"/>
                    <a:pt x="4" y="23"/>
                    <a:pt x="4" y="23"/>
                  </a:cubicBezTo>
                  <a:cubicBezTo>
                    <a:pt x="4" y="27"/>
                    <a:pt x="4" y="27"/>
                    <a:pt x="4" y="27"/>
                  </a:cubicBezTo>
                  <a:cubicBezTo>
                    <a:pt x="8" y="27"/>
                    <a:pt x="8" y="27"/>
                    <a:pt x="8" y="27"/>
                  </a:cubicBezTo>
                  <a:cubicBezTo>
                    <a:pt x="4" y="27"/>
                    <a:pt x="4" y="27"/>
                    <a:pt x="4" y="27"/>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1" name="Freeform 122">
              <a:extLst>
                <a:ext uri="{FF2B5EF4-FFF2-40B4-BE49-F238E27FC236}">
                  <a16:creationId xmlns:a16="http://schemas.microsoft.com/office/drawing/2014/main" id="{8249BFC4-8677-4AA9-BD1D-52B0F902A670}"/>
                </a:ext>
              </a:extLst>
            </p:cNvPr>
            <p:cNvSpPr>
              <a:spLocks/>
            </p:cNvSpPr>
            <p:nvPr/>
          </p:nvSpPr>
          <p:spPr bwMode="auto">
            <a:xfrm>
              <a:off x="1298339" y="3655899"/>
              <a:ext cx="277059" cy="295530"/>
            </a:xfrm>
            <a:custGeom>
              <a:avLst/>
              <a:gdLst>
                <a:gd name="T0" fmla="*/ 0 w 94"/>
                <a:gd name="T1" fmla="*/ 100 h 100"/>
                <a:gd name="T2" fmla="*/ 0 w 94"/>
                <a:gd name="T3" fmla="*/ 81 h 100"/>
                <a:gd name="T4" fmla="*/ 81 w 94"/>
                <a:gd name="T5" fmla="*/ 0 h 100"/>
                <a:gd name="T6" fmla="*/ 94 w 94"/>
                <a:gd name="T7" fmla="*/ 0 h 100"/>
              </a:gdLst>
              <a:ahLst/>
              <a:cxnLst>
                <a:cxn ang="0">
                  <a:pos x="T0" y="T1"/>
                </a:cxn>
                <a:cxn ang="0">
                  <a:pos x="T2" y="T3"/>
                </a:cxn>
                <a:cxn ang="0">
                  <a:pos x="T4" y="T5"/>
                </a:cxn>
                <a:cxn ang="0">
                  <a:pos x="T6" y="T7"/>
                </a:cxn>
              </a:cxnLst>
              <a:rect l="0" t="0" r="r" b="b"/>
              <a:pathLst>
                <a:path w="94" h="100">
                  <a:moveTo>
                    <a:pt x="0" y="100"/>
                  </a:moveTo>
                  <a:cubicBezTo>
                    <a:pt x="0" y="81"/>
                    <a:pt x="0" y="81"/>
                    <a:pt x="0" y="81"/>
                  </a:cubicBezTo>
                  <a:cubicBezTo>
                    <a:pt x="0" y="36"/>
                    <a:pt x="36" y="0"/>
                    <a:pt x="81" y="0"/>
                  </a:cubicBezTo>
                  <a:cubicBezTo>
                    <a:pt x="94" y="0"/>
                    <a:pt x="94" y="0"/>
                    <a:pt x="94" y="0"/>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2" name="Freeform 123">
              <a:extLst>
                <a:ext uri="{FF2B5EF4-FFF2-40B4-BE49-F238E27FC236}">
                  <a16:creationId xmlns:a16="http://schemas.microsoft.com/office/drawing/2014/main" id="{0490E1CC-9582-4FEC-9FCF-4AD6F273C4EF}"/>
                </a:ext>
              </a:extLst>
            </p:cNvPr>
            <p:cNvSpPr>
              <a:spLocks/>
            </p:cNvSpPr>
            <p:nvPr/>
          </p:nvSpPr>
          <p:spPr bwMode="auto">
            <a:xfrm>
              <a:off x="2517401" y="3896017"/>
              <a:ext cx="1491858" cy="899376"/>
            </a:xfrm>
            <a:custGeom>
              <a:avLst/>
              <a:gdLst>
                <a:gd name="T0" fmla="*/ 0 w 506"/>
                <a:gd name="T1" fmla="*/ 304 h 304"/>
                <a:gd name="T2" fmla="*/ 452 w 506"/>
                <a:gd name="T3" fmla="*/ 304 h 304"/>
                <a:gd name="T4" fmla="*/ 502 w 506"/>
                <a:gd name="T5" fmla="*/ 43 h 304"/>
                <a:gd name="T6" fmla="*/ 467 w 506"/>
                <a:gd name="T7" fmla="*/ 0 h 304"/>
                <a:gd name="T8" fmla="*/ 88 w 506"/>
                <a:gd name="T9" fmla="*/ 0 h 304"/>
                <a:gd name="T10" fmla="*/ 53 w 506"/>
                <a:gd name="T11" fmla="*/ 29 h 304"/>
                <a:gd name="T12" fmla="*/ 0 w 506"/>
                <a:gd name="T13" fmla="*/ 304 h 304"/>
              </a:gdLst>
              <a:ahLst/>
              <a:cxnLst>
                <a:cxn ang="0">
                  <a:pos x="T0" y="T1"/>
                </a:cxn>
                <a:cxn ang="0">
                  <a:pos x="T2" y="T3"/>
                </a:cxn>
                <a:cxn ang="0">
                  <a:pos x="T4" y="T5"/>
                </a:cxn>
                <a:cxn ang="0">
                  <a:pos x="T6" y="T7"/>
                </a:cxn>
                <a:cxn ang="0">
                  <a:pos x="T8" y="T9"/>
                </a:cxn>
                <a:cxn ang="0">
                  <a:pos x="T10" y="T11"/>
                </a:cxn>
                <a:cxn ang="0">
                  <a:pos x="T12" y="T13"/>
                </a:cxn>
              </a:cxnLst>
              <a:rect l="0" t="0" r="r" b="b"/>
              <a:pathLst>
                <a:path w="506" h="304">
                  <a:moveTo>
                    <a:pt x="0" y="304"/>
                  </a:moveTo>
                  <a:cubicBezTo>
                    <a:pt x="452" y="304"/>
                    <a:pt x="452" y="304"/>
                    <a:pt x="452" y="304"/>
                  </a:cubicBezTo>
                  <a:cubicBezTo>
                    <a:pt x="502" y="43"/>
                    <a:pt x="502" y="43"/>
                    <a:pt x="502" y="43"/>
                  </a:cubicBezTo>
                  <a:cubicBezTo>
                    <a:pt x="506" y="20"/>
                    <a:pt x="489" y="0"/>
                    <a:pt x="467" y="0"/>
                  </a:cubicBezTo>
                  <a:cubicBezTo>
                    <a:pt x="88" y="0"/>
                    <a:pt x="88" y="0"/>
                    <a:pt x="88" y="0"/>
                  </a:cubicBezTo>
                  <a:cubicBezTo>
                    <a:pt x="71" y="0"/>
                    <a:pt x="56" y="12"/>
                    <a:pt x="53" y="29"/>
                  </a:cubicBezTo>
                  <a:cubicBezTo>
                    <a:pt x="0" y="304"/>
                    <a:pt x="0" y="304"/>
                    <a:pt x="0" y="304"/>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3" name="Freeform 124">
              <a:extLst>
                <a:ext uri="{FF2B5EF4-FFF2-40B4-BE49-F238E27FC236}">
                  <a16:creationId xmlns:a16="http://schemas.microsoft.com/office/drawing/2014/main" id="{358F3D89-0EB8-4B8C-A0BF-7AFDB4C424E7}"/>
                </a:ext>
              </a:extLst>
            </p:cNvPr>
            <p:cNvSpPr>
              <a:spLocks/>
            </p:cNvSpPr>
            <p:nvPr/>
          </p:nvSpPr>
          <p:spPr bwMode="auto">
            <a:xfrm>
              <a:off x="2501771" y="3883230"/>
              <a:ext cx="1511748" cy="923530"/>
            </a:xfrm>
            <a:custGeom>
              <a:avLst/>
              <a:gdLst>
                <a:gd name="T0" fmla="*/ 5 w 512"/>
                <a:gd name="T1" fmla="*/ 308 h 312"/>
                <a:gd name="T2" fmla="*/ 5 w 512"/>
                <a:gd name="T3" fmla="*/ 312 h 312"/>
                <a:gd name="T4" fmla="*/ 460 w 512"/>
                <a:gd name="T5" fmla="*/ 312 h 312"/>
                <a:gd name="T6" fmla="*/ 511 w 512"/>
                <a:gd name="T7" fmla="*/ 47 h 312"/>
                <a:gd name="T8" fmla="*/ 512 w 512"/>
                <a:gd name="T9" fmla="*/ 40 h 312"/>
                <a:gd name="T10" fmla="*/ 500 w 512"/>
                <a:gd name="T11" fmla="*/ 12 h 312"/>
                <a:gd name="T12" fmla="*/ 472 w 512"/>
                <a:gd name="T13" fmla="*/ 0 h 312"/>
                <a:gd name="T14" fmla="*/ 93 w 512"/>
                <a:gd name="T15" fmla="*/ 0 h 312"/>
                <a:gd name="T16" fmla="*/ 54 w 512"/>
                <a:gd name="T17" fmla="*/ 32 h 312"/>
                <a:gd name="T18" fmla="*/ 0 w 512"/>
                <a:gd name="T19" fmla="*/ 312 h 312"/>
                <a:gd name="T20" fmla="*/ 5 w 512"/>
                <a:gd name="T21" fmla="*/ 312 h 312"/>
                <a:gd name="T22" fmla="*/ 5 w 512"/>
                <a:gd name="T23" fmla="*/ 308 h 312"/>
                <a:gd name="T24" fmla="*/ 9 w 512"/>
                <a:gd name="T25" fmla="*/ 308 h 312"/>
                <a:gd name="T26" fmla="*/ 62 w 512"/>
                <a:gd name="T27" fmla="*/ 34 h 312"/>
                <a:gd name="T28" fmla="*/ 93 w 512"/>
                <a:gd name="T29" fmla="*/ 8 h 312"/>
                <a:gd name="T30" fmla="*/ 472 w 512"/>
                <a:gd name="T31" fmla="*/ 8 h 312"/>
                <a:gd name="T32" fmla="*/ 494 w 512"/>
                <a:gd name="T33" fmla="*/ 17 h 312"/>
                <a:gd name="T34" fmla="*/ 504 w 512"/>
                <a:gd name="T35" fmla="*/ 40 h 312"/>
                <a:gd name="T36" fmla="*/ 503 w 512"/>
                <a:gd name="T37" fmla="*/ 46 h 312"/>
                <a:gd name="T38" fmla="*/ 453 w 512"/>
                <a:gd name="T39" fmla="*/ 304 h 312"/>
                <a:gd name="T40" fmla="*/ 5 w 512"/>
                <a:gd name="T41" fmla="*/ 304 h 312"/>
                <a:gd name="T42" fmla="*/ 5 w 512"/>
                <a:gd name="T43" fmla="*/ 308 h 312"/>
                <a:gd name="T44" fmla="*/ 9 w 512"/>
                <a:gd name="T45" fmla="*/ 308 h 312"/>
                <a:gd name="T46" fmla="*/ 5 w 512"/>
                <a:gd name="T47" fmla="*/ 30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312">
                  <a:moveTo>
                    <a:pt x="5" y="308"/>
                  </a:moveTo>
                  <a:cubicBezTo>
                    <a:pt x="5" y="312"/>
                    <a:pt x="5" y="312"/>
                    <a:pt x="5" y="312"/>
                  </a:cubicBezTo>
                  <a:cubicBezTo>
                    <a:pt x="460" y="312"/>
                    <a:pt x="460" y="312"/>
                    <a:pt x="460" y="312"/>
                  </a:cubicBezTo>
                  <a:cubicBezTo>
                    <a:pt x="511" y="47"/>
                    <a:pt x="511" y="47"/>
                    <a:pt x="511" y="47"/>
                  </a:cubicBezTo>
                  <a:cubicBezTo>
                    <a:pt x="511" y="45"/>
                    <a:pt x="512" y="42"/>
                    <a:pt x="512" y="40"/>
                  </a:cubicBezTo>
                  <a:cubicBezTo>
                    <a:pt x="512" y="29"/>
                    <a:pt x="507" y="19"/>
                    <a:pt x="500" y="12"/>
                  </a:cubicBezTo>
                  <a:cubicBezTo>
                    <a:pt x="493" y="4"/>
                    <a:pt x="483" y="0"/>
                    <a:pt x="472" y="0"/>
                  </a:cubicBezTo>
                  <a:cubicBezTo>
                    <a:pt x="93" y="0"/>
                    <a:pt x="93" y="0"/>
                    <a:pt x="93" y="0"/>
                  </a:cubicBezTo>
                  <a:cubicBezTo>
                    <a:pt x="74" y="0"/>
                    <a:pt x="57" y="13"/>
                    <a:pt x="54" y="32"/>
                  </a:cubicBezTo>
                  <a:cubicBezTo>
                    <a:pt x="0" y="312"/>
                    <a:pt x="0" y="312"/>
                    <a:pt x="0" y="312"/>
                  </a:cubicBezTo>
                  <a:cubicBezTo>
                    <a:pt x="5" y="312"/>
                    <a:pt x="5" y="312"/>
                    <a:pt x="5" y="312"/>
                  </a:cubicBezTo>
                  <a:cubicBezTo>
                    <a:pt x="5" y="308"/>
                    <a:pt x="5" y="308"/>
                    <a:pt x="5" y="308"/>
                  </a:cubicBezTo>
                  <a:cubicBezTo>
                    <a:pt x="9" y="308"/>
                    <a:pt x="9" y="308"/>
                    <a:pt x="9" y="308"/>
                  </a:cubicBezTo>
                  <a:cubicBezTo>
                    <a:pt x="62" y="34"/>
                    <a:pt x="62" y="34"/>
                    <a:pt x="62" y="34"/>
                  </a:cubicBezTo>
                  <a:cubicBezTo>
                    <a:pt x="65" y="19"/>
                    <a:pt x="78" y="8"/>
                    <a:pt x="93" y="8"/>
                  </a:cubicBezTo>
                  <a:cubicBezTo>
                    <a:pt x="472" y="8"/>
                    <a:pt x="472" y="8"/>
                    <a:pt x="472" y="8"/>
                  </a:cubicBezTo>
                  <a:cubicBezTo>
                    <a:pt x="481" y="8"/>
                    <a:pt x="489" y="11"/>
                    <a:pt x="494" y="17"/>
                  </a:cubicBezTo>
                  <a:cubicBezTo>
                    <a:pt x="500" y="23"/>
                    <a:pt x="504" y="31"/>
                    <a:pt x="504" y="40"/>
                  </a:cubicBezTo>
                  <a:cubicBezTo>
                    <a:pt x="504" y="42"/>
                    <a:pt x="504" y="44"/>
                    <a:pt x="503" y="46"/>
                  </a:cubicBezTo>
                  <a:cubicBezTo>
                    <a:pt x="453" y="304"/>
                    <a:pt x="453" y="304"/>
                    <a:pt x="453" y="304"/>
                  </a:cubicBezTo>
                  <a:cubicBezTo>
                    <a:pt x="5" y="304"/>
                    <a:pt x="5" y="304"/>
                    <a:pt x="5" y="304"/>
                  </a:cubicBezTo>
                  <a:cubicBezTo>
                    <a:pt x="5" y="308"/>
                    <a:pt x="5" y="308"/>
                    <a:pt x="5" y="308"/>
                  </a:cubicBezTo>
                  <a:cubicBezTo>
                    <a:pt x="9" y="308"/>
                    <a:pt x="9" y="308"/>
                    <a:pt x="9" y="308"/>
                  </a:cubicBezTo>
                  <a:cubicBezTo>
                    <a:pt x="5" y="308"/>
                    <a:pt x="5" y="308"/>
                    <a:pt x="5" y="30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4" name="Freeform 125">
              <a:extLst>
                <a:ext uri="{FF2B5EF4-FFF2-40B4-BE49-F238E27FC236}">
                  <a16:creationId xmlns:a16="http://schemas.microsoft.com/office/drawing/2014/main" id="{A4F6C985-CBEB-460B-B102-CBE57F053967}"/>
                </a:ext>
              </a:extLst>
            </p:cNvPr>
            <p:cNvSpPr>
              <a:spLocks/>
            </p:cNvSpPr>
            <p:nvPr/>
          </p:nvSpPr>
          <p:spPr bwMode="auto">
            <a:xfrm>
              <a:off x="2564287" y="3896017"/>
              <a:ext cx="1496120" cy="899376"/>
            </a:xfrm>
            <a:custGeom>
              <a:avLst/>
              <a:gdLst>
                <a:gd name="T0" fmla="*/ 0 w 507"/>
                <a:gd name="T1" fmla="*/ 304 h 304"/>
                <a:gd name="T2" fmla="*/ 452 w 507"/>
                <a:gd name="T3" fmla="*/ 304 h 304"/>
                <a:gd name="T4" fmla="*/ 503 w 507"/>
                <a:gd name="T5" fmla="*/ 43 h 304"/>
                <a:gd name="T6" fmla="*/ 467 w 507"/>
                <a:gd name="T7" fmla="*/ 0 h 304"/>
                <a:gd name="T8" fmla="*/ 89 w 507"/>
                <a:gd name="T9" fmla="*/ 0 h 304"/>
                <a:gd name="T10" fmla="*/ 53 w 507"/>
                <a:gd name="T11" fmla="*/ 29 h 304"/>
                <a:gd name="T12" fmla="*/ 0 w 507"/>
                <a:gd name="T13" fmla="*/ 304 h 304"/>
              </a:gdLst>
              <a:ahLst/>
              <a:cxnLst>
                <a:cxn ang="0">
                  <a:pos x="T0" y="T1"/>
                </a:cxn>
                <a:cxn ang="0">
                  <a:pos x="T2" y="T3"/>
                </a:cxn>
                <a:cxn ang="0">
                  <a:pos x="T4" y="T5"/>
                </a:cxn>
                <a:cxn ang="0">
                  <a:pos x="T6" y="T7"/>
                </a:cxn>
                <a:cxn ang="0">
                  <a:pos x="T8" y="T9"/>
                </a:cxn>
                <a:cxn ang="0">
                  <a:pos x="T10" y="T11"/>
                </a:cxn>
                <a:cxn ang="0">
                  <a:pos x="T12" y="T13"/>
                </a:cxn>
              </a:cxnLst>
              <a:rect l="0" t="0" r="r" b="b"/>
              <a:pathLst>
                <a:path w="507" h="304">
                  <a:moveTo>
                    <a:pt x="0" y="304"/>
                  </a:moveTo>
                  <a:cubicBezTo>
                    <a:pt x="452" y="304"/>
                    <a:pt x="452" y="304"/>
                    <a:pt x="452" y="304"/>
                  </a:cubicBezTo>
                  <a:cubicBezTo>
                    <a:pt x="503" y="43"/>
                    <a:pt x="503" y="43"/>
                    <a:pt x="503" y="43"/>
                  </a:cubicBezTo>
                  <a:cubicBezTo>
                    <a:pt x="507" y="20"/>
                    <a:pt x="490" y="0"/>
                    <a:pt x="467" y="0"/>
                  </a:cubicBezTo>
                  <a:cubicBezTo>
                    <a:pt x="89" y="0"/>
                    <a:pt x="89" y="0"/>
                    <a:pt x="89" y="0"/>
                  </a:cubicBezTo>
                  <a:cubicBezTo>
                    <a:pt x="72" y="0"/>
                    <a:pt x="57" y="12"/>
                    <a:pt x="53" y="29"/>
                  </a:cubicBezTo>
                  <a:cubicBezTo>
                    <a:pt x="0" y="304"/>
                    <a:pt x="0" y="304"/>
                    <a:pt x="0" y="304"/>
                  </a:cubicBezTo>
                </a:path>
              </a:pathLst>
            </a:custGeom>
            <a:solidFill>
              <a:schemeClr val="tx2"/>
            </a:solidFill>
            <a:ln>
              <a:noFill/>
            </a:ln>
          </p:spPr>
          <p:txBody>
            <a:bodyPr vert="horz" wrap="square" lIns="146304" tIns="73152" rIns="146304" bIns="73152" numCol="1" anchor="t" anchorCtr="0" compatLnSpc="1">
              <a:prstTxWarp prst="textNoShape">
                <a:avLst/>
              </a:prstTxWarp>
            </a:bodyPr>
            <a:lstStyle/>
            <a:p>
              <a:pPr defTabSz="731520">
                <a:defRPr/>
              </a:pPr>
              <a:r>
                <a:rPr lang="en-US" sz="2880" dirty="0">
                  <a:solidFill>
                    <a:prstClr val="white"/>
                  </a:solidFill>
                  <a:latin typeface="Arial"/>
                </a:rPr>
                <a:t>                         </a:t>
              </a:r>
            </a:p>
          </p:txBody>
        </p:sp>
        <p:sp>
          <p:nvSpPr>
            <p:cNvPr id="365" name="Freeform 126">
              <a:extLst>
                <a:ext uri="{FF2B5EF4-FFF2-40B4-BE49-F238E27FC236}">
                  <a16:creationId xmlns:a16="http://schemas.microsoft.com/office/drawing/2014/main" id="{3371EE36-4258-45B7-A874-F3B11AA82961}"/>
                </a:ext>
              </a:extLst>
            </p:cNvPr>
            <p:cNvSpPr>
              <a:spLocks/>
            </p:cNvSpPr>
            <p:nvPr/>
          </p:nvSpPr>
          <p:spPr bwMode="auto">
            <a:xfrm>
              <a:off x="2548659" y="3883230"/>
              <a:ext cx="1511748" cy="923530"/>
            </a:xfrm>
            <a:custGeom>
              <a:avLst/>
              <a:gdLst>
                <a:gd name="T0" fmla="*/ 5 w 512"/>
                <a:gd name="T1" fmla="*/ 308 h 312"/>
                <a:gd name="T2" fmla="*/ 5 w 512"/>
                <a:gd name="T3" fmla="*/ 312 h 312"/>
                <a:gd name="T4" fmla="*/ 461 w 512"/>
                <a:gd name="T5" fmla="*/ 312 h 312"/>
                <a:gd name="T6" fmla="*/ 512 w 512"/>
                <a:gd name="T7" fmla="*/ 47 h 312"/>
                <a:gd name="T8" fmla="*/ 512 w 512"/>
                <a:gd name="T9" fmla="*/ 40 h 312"/>
                <a:gd name="T10" fmla="*/ 501 w 512"/>
                <a:gd name="T11" fmla="*/ 12 h 312"/>
                <a:gd name="T12" fmla="*/ 472 w 512"/>
                <a:gd name="T13" fmla="*/ 0 h 312"/>
                <a:gd name="T14" fmla="*/ 94 w 512"/>
                <a:gd name="T15" fmla="*/ 0 h 312"/>
                <a:gd name="T16" fmla="*/ 55 w 512"/>
                <a:gd name="T17" fmla="*/ 32 h 312"/>
                <a:gd name="T18" fmla="*/ 0 w 512"/>
                <a:gd name="T19" fmla="*/ 312 h 312"/>
                <a:gd name="T20" fmla="*/ 5 w 512"/>
                <a:gd name="T21" fmla="*/ 312 h 312"/>
                <a:gd name="T22" fmla="*/ 5 w 512"/>
                <a:gd name="T23" fmla="*/ 308 h 312"/>
                <a:gd name="T24" fmla="*/ 9 w 512"/>
                <a:gd name="T25" fmla="*/ 308 h 312"/>
                <a:gd name="T26" fmla="*/ 62 w 512"/>
                <a:gd name="T27" fmla="*/ 34 h 312"/>
                <a:gd name="T28" fmla="*/ 94 w 512"/>
                <a:gd name="T29" fmla="*/ 8 h 312"/>
                <a:gd name="T30" fmla="*/ 472 w 512"/>
                <a:gd name="T31" fmla="*/ 8 h 312"/>
                <a:gd name="T32" fmla="*/ 495 w 512"/>
                <a:gd name="T33" fmla="*/ 17 h 312"/>
                <a:gd name="T34" fmla="*/ 504 w 512"/>
                <a:gd name="T35" fmla="*/ 40 h 312"/>
                <a:gd name="T36" fmla="*/ 504 w 512"/>
                <a:gd name="T37" fmla="*/ 46 h 312"/>
                <a:gd name="T38" fmla="*/ 454 w 512"/>
                <a:gd name="T39" fmla="*/ 304 h 312"/>
                <a:gd name="T40" fmla="*/ 5 w 512"/>
                <a:gd name="T41" fmla="*/ 304 h 312"/>
                <a:gd name="T42" fmla="*/ 5 w 512"/>
                <a:gd name="T43" fmla="*/ 308 h 312"/>
                <a:gd name="T44" fmla="*/ 9 w 512"/>
                <a:gd name="T45" fmla="*/ 308 h 312"/>
                <a:gd name="T46" fmla="*/ 5 w 512"/>
                <a:gd name="T47" fmla="*/ 30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312">
                  <a:moveTo>
                    <a:pt x="5" y="308"/>
                  </a:moveTo>
                  <a:cubicBezTo>
                    <a:pt x="5" y="312"/>
                    <a:pt x="5" y="312"/>
                    <a:pt x="5" y="312"/>
                  </a:cubicBezTo>
                  <a:cubicBezTo>
                    <a:pt x="461" y="312"/>
                    <a:pt x="461" y="312"/>
                    <a:pt x="461" y="312"/>
                  </a:cubicBezTo>
                  <a:cubicBezTo>
                    <a:pt x="512" y="47"/>
                    <a:pt x="512" y="47"/>
                    <a:pt x="512" y="47"/>
                  </a:cubicBezTo>
                  <a:cubicBezTo>
                    <a:pt x="512" y="45"/>
                    <a:pt x="512" y="42"/>
                    <a:pt x="512" y="40"/>
                  </a:cubicBezTo>
                  <a:cubicBezTo>
                    <a:pt x="512" y="29"/>
                    <a:pt x="508" y="19"/>
                    <a:pt x="501" y="12"/>
                  </a:cubicBezTo>
                  <a:cubicBezTo>
                    <a:pt x="494" y="4"/>
                    <a:pt x="484" y="0"/>
                    <a:pt x="472" y="0"/>
                  </a:cubicBezTo>
                  <a:cubicBezTo>
                    <a:pt x="94" y="0"/>
                    <a:pt x="94" y="0"/>
                    <a:pt x="94" y="0"/>
                  </a:cubicBezTo>
                  <a:cubicBezTo>
                    <a:pt x="75" y="0"/>
                    <a:pt x="58" y="13"/>
                    <a:pt x="55" y="32"/>
                  </a:cubicBezTo>
                  <a:cubicBezTo>
                    <a:pt x="0" y="312"/>
                    <a:pt x="0" y="312"/>
                    <a:pt x="0" y="312"/>
                  </a:cubicBezTo>
                  <a:cubicBezTo>
                    <a:pt x="5" y="312"/>
                    <a:pt x="5" y="312"/>
                    <a:pt x="5" y="312"/>
                  </a:cubicBezTo>
                  <a:cubicBezTo>
                    <a:pt x="5" y="308"/>
                    <a:pt x="5" y="308"/>
                    <a:pt x="5" y="308"/>
                  </a:cubicBezTo>
                  <a:cubicBezTo>
                    <a:pt x="9" y="308"/>
                    <a:pt x="9" y="308"/>
                    <a:pt x="9" y="308"/>
                  </a:cubicBezTo>
                  <a:cubicBezTo>
                    <a:pt x="62" y="34"/>
                    <a:pt x="62" y="34"/>
                    <a:pt x="62" y="34"/>
                  </a:cubicBezTo>
                  <a:cubicBezTo>
                    <a:pt x="65" y="19"/>
                    <a:pt x="79" y="8"/>
                    <a:pt x="94" y="8"/>
                  </a:cubicBezTo>
                  <a:cubicBezTo>
                    <a:pt x="472" y="8"/>
                    <a:pt x="472" y="8"/>
                    <a:pt x="472" y="8"/>
                  </a:cubicBezTo>
                  <a:cubicBezTo>
                    <a:pt x="481" y="8"/>
                    <a:pt x="489" y="11"/>
                    <a:pt x="495" y="17"/>
                  </a:cubicBezTo>
                  <a:cubicBezTo>
                    <a:pt x="501" y="23"/>
                    <a:pt x="504" y="31"/>
                    <a:pt x="504" y="40"/>
                  </a:cubicBezTo>
                  <a:cubicBezTo>
                    <a:pt x="504" y="42"/>
                    <a:pt x="504" y="44"/>
                    <a:pt x="504" y="46"/>
                  </a:cubicBezTo>
                  <a:cubicBezTo>
                    <a:pt x="454" y="304"/>
                    <a:pt x="454" y="304"/>
                    <a:pt x="454" y="304"/>
                  </a:cubicBezTo>
                  <a:cubicBezTo>
                    <a:pt x="5" y="304"/>
                    <a:pt x="5" y="304"/>
                    <a:pt x="5" y="304"/>
                  </a:cubicBezTo>
                  <a:cubicBezTo>
                    <a:pt x="5" y="308"/>
                    <a:pt x="5" y="308"/>
                    <a:pt x="5" y="308"/>
                  </a:cubicBezTo>
                  <a:cubicBezTo>
                    <a:pt x="9" y="308"/>
                    <a:pt x="9" y="308"/>
                    <a:pt x="9" y="308"/>
                  </a:cubicBezTo>
                  <a:cubicBezTo>
                    <a:pt x="5" y="308"/>
                    <a:pt x="5" y="308"/>
                    <a:pt x="5" y="30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6" name="Freeform 127">
              <a:extLst>
                <a:ext uri="{FF2B5EF4-FFF2-40B4-BE49-F238E27FC236}">
                  <a16:creationId xmlns:a16="http://schemas.microsoft.com/office/drawing/2014/main" id="{A218075F-82C3-4CB4-8615-16BC1DB43967}"/>
                </a:ext>
              </a:extLst>
            </p:cNvPr>
            <p:cNvSpPr>
              <a:spLocks/>
            </p:cNvSpPr>
            <p:nvPr/>
          </p:nvSpPr>
          <p:spPr bwMode="auto">
            <a:xfrm>
              <a:off x="2578495" y="4694515"/>
              <a:ext cx="1328463" cy="89511"/>
            </a:xfrm>
            <a:custGeom>
              <a:avLst/>
              <a:gdLst>
                <a:gd name="T0" fmla="*/ 935 w 935"/>
                <a:gd name="T1" fmla="*/ 0 h 63"/>
                <a:gd name="T2" fmla="*/ 13 w 935"/>
                <a:gd name="T3" fmla="*/ 0 h 63"/>
                <a:gd name="T4" fmla="*/ 0 w 935"/>
                <a:gd name="T5" fmla="*/ 63 h 63"/>
                <a:gd name="T6" fmla="*/ 922 w 935"/>
                <a:gd name="T7" fmla="*/ 63 h 63"/>
                <a:gd name="T8" fmla="*/ 935 w 935"/>
                <a:gd name="T9" fmla="*/ 0 h 63"/>
              </a:gdLst>
              <a:ahLst/>
              <a:cxnLst>
                <a:cxn ang="0">
                  <a:pos x="T0" y="T1"/>
                </a:cxn>
                <a:cxn ang="0">
                  <a:pos x="T2" y="T3"/>
                </a:cxn>
                <a:cxn ang="0">
                  <a:pos x="T4" y="T5"/>
                </a:cxn>
                <a:cxn ang="0">
                  <a:pos x="T6" y="T7"/>
                </a:cxn>
                <a:cxn ang="0">
                  <a:pos x="T8" y="T9"/>
                </a:cxn>
              </a:cxnLst>
              <a:rect l="0" t="0" r="r" b="b"/>
              <a:pathLst>
                <a:path w="935" h="63">
                  <a:moveTo>
                    <a:pt x="935" y="0"/>
                  </a:moveTo>
                  <a:lnTo>
                    <a:pt x="13" y="0"/>
                  </a:lnTo>
                  <a:lnTo>
                    <a:pt x="0" y="63"/>
                  </a:lnTo>
                  <a:lnTo>
                    <a:pt x="922" y="63"/>
                  </a:lnTo>
                  <a:lnTo>
                    <a:pt x="935" y="0"/>
                  </a:lnTo>
                  <a:close/>
                </a:path>
              </a:pathLst>
            </a:custGeom>
            <a:solidFill>
              <a:srgbClr val="EBEBEA"/>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7" name="Freeform 128">
              <a:extLst>
                <a:ext uri="{FF2B5EF4-FFF2-40B4-BE49-F238E27FC236}">
                  <a16:creationId xmlns:a16="http://schemas.microsoft.com/office/drawing/2014/main" id="{3CCE57FE-3A57-44A2-A704-F47F4B10CA3C}"/>
                </a:ext>
              </a:extLst>
            </p:cNvPr>
            <p:cNvSpPr>
              <a:spLocks/>
            </p:cNvSpPr>
            <p:nvPr/>
          </p:nvSpPr>
          <p:spPr bwMode="auto">
            <a:xfrm>
              <a:off x="2578495" y="4694515"/>
              <a:ext cx="1328463" cy="89511"/>
            </a:xfrm>
            <a:custGeom>
              <a:avLst/>
              <a:gdLst>
                <a:gd name="T0" fmla="*/ 935 w 935"/>
                <a:gd name="T1" fmla="*/ 0 h 63"/>
                <a:gd name="T2" fmla="*/ 13 w 935"/>
                <a:gd name="T3" fmla="*/ 0 h 63"/>
                <a:gd name="T4" fmla="*/ 0 w 935"/>
                <a:gd name="T5" fmla="*/ 63 h 63"/>
                <a:gd name="T6" fmla="*/ 922 w 935"/>
                <a:gd name="T7" fmla="*/ 63 h 63"/>
                <a:gd name="T8" fmla="*/ 935 w 935"/>
                <a:gd name="T9" fmla="*/ 0 h 63"/>
              </a:gdLst>
              <a:ahLst/>
              <a:cxnLst>
                <a:cxn ang="0">
                  <a:pos x="T0" y="T1"/>
                </a:cxn>
                <a:cxn ang="0">
                  <a:pos x="T2" y="T3"/>
                </a:cxn>
                <a:cxn ang="0">
                  <a:pos x="T4" y="T5"/>
                </a:cxn>
                <a:cxn ang="0">
                  <a:pos x="T6" y="T7"/>
                </a:cxn>
                <a:cxn ang="0">
                  <a:pos x="T8" y="T9"/>
                </a:cxn>
              </a:cxnLst>
              <a:rect l="0" t="0" r="r" b="b"/>
              <a:pathLst>
                <a:path w="935" h="63">
                  <a:moveTo>
                    <a:pt x="935" y="0"/>
                  </a:moveTo>
                  <a:lnTo>
                    <a:pt x="13" y="0"/>
                  </a:lnTo>
                  <a:lnTo>
                    <a:pt x="0" y="63"/>
                  </a:lnTo>
                  <a:lnTo>
                    <a:pt x="922" y="63"/>
                  </a:lnTo>
                  <a:lnTo>
                    <a:pt x="9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8" name="Freeform 130">
              <a:extLst>
                <a:ext uri="{FF2B5EF4-FFF2-40B4-BE49-F238E27FC236}">
                  <a16:creationId xmlns:a16="http://schemas.microsoft.com/office/drawing/2014/main" id="{B80342B6-E41C-4AE1-A806-A96881737193}"/>
                </a:ext>
              </a:extLst>
            </p:cNvPr>
            <p:cNvSpPr>
              <a:spLocks/>
            </p:cNvSpPr>
            <p:nvPr/>
          </p:nvSpPr>
          <p:spPr bwMode="auto">
            <a:xfrm>
              <a:off x="2564287" y="4694515"/>
              <a:ext cx="1351196" cy="100878"/>
            </a:xfrm>
            <a:custGeom>
              <a:avLst/>
              <a:gdLst>
                <a:gd name="T0" fmla="*/ 951 w 951"/>
                <a:gd name="T1" fmla="*/ 0 h 71"/>
                <a:gd name="T2" fmla="*/ 945 w 951"/>
                <a:gd name="T3" fmla="*/ 0 h 71"/>
                <a:gd name="T4" fmla="*/ 932 w 951"/>
                <a:gd name="T5" fmla="*/ 63 h 71"/>
                <a:gd name="T6" fmla="*/ 10 w 951"/>
                <a:gd name="T7" fmla="*/ 63 h 71"/>
                <a:gd name="T8" fmla="*/ 23 w 951"/>
                <a:gd name="T9" fmla="*/ 0 h 71"/>
                <a:gd name="T10" fmla="*/ 12 w 951"/>
                <a:gd name="T11" fmla="*/ 0 h 71"/>
                <a:gd name="T12" fmla="*/ 0 w 951"/>
                <a:gd name="T13" fmla="*/ 71 h 71"/>
                <a:gd name="T14" fmla="*/ 939 w 951"/>
                <a:gd name="T15" fmla="*/ 71 h 71"/>
                <a:gd name="T16" fmla="*/ 951 w 951"/>
                <a:gd name="T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1" h="71">
                  <a:moveTo>
                    <a:pt x="951" y="0"/>
                  </a:moveTo>
                  <a:lnTo>
                    <a:pt x="945" y="0"/>
                  </a:lnTo>
                  <a:lnTo>
                    <a:pt x="932" y="63"/>
                  </a:lnTo>
                  <a:lnTo>
                    <a:pt x="10" y="63"/>
                  </a:lnTo>
                  <a:lnTo>
                    <a:pt x="23" y="0"/>
                  </a:lnTo>
                  <a:lnTo>
                    <a:pt x="12" y="0"/>
                  </a:lnTo>
                  <a:lnTo>
                    <a:pt x="0" y="71"/>
                  </a:lnTo>
                  <a:lnTo>
                    <a:pt x="939" y="71"/>
                  </a:lnTo>
                  <a:lnTo>
                    <a:pt x="9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9" name="Oval 132">
              <a:extLst>
                <a:ext uri="{FF2B5EF4-FFF2-40B4-BE49-F238E27FC236}">
                  <a16:creationId xmlns:a16="http://schemas.microsoft.com/office/drawing/2014/main" id="{9AC77B57-A14C-4590-AA29-48A393287CF7}"/>
                </a:ext>
              </a:extLst>
            </p:cNvPr>
            <p:cNvSpPr>
              <a:spLocks noChangeArrowheads="1"/>
            </p:cNvSpPr>
            <p:nvPr/>
          </p:nvSpPr>
          <p:spPr bwMode="auto">
            <a:xfrm>
              <a:off x="2493246" y="4721511"/>
              <a:ext cx="71040" cy="73882"/>
            </a:xfrm>
            <a:prstGeom prst="ellipse">
              <a:avLst/>
            </a:prstGeom>
            <a:solidFill>
              <a:schemeClr val="tx1"/>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0" name="Oval 133">
              <a:extLst>
                <a:ext uri="{FF2B5EF4-FFF2-40B4-BE49-F238E27FC236}">
                  <a16:creationId xmlns:a16="http://schemas.microsoft.com/office/drawing/2014/main" id="{9C4670FF-FF90-4C1E-B91D-4D3F78C209D3}"/>
                </a:ext>
              </a:extLst>
            </p:cNvPr>
            <p:cNvSpPr>
              <a:spLocks noChangeArrowheads="1"/>
            </p:cNvSpPr>
            <p:nvPr/>
          </p:nvSpPr>
          <p:spPr bwMode="auto">
            <a:xfrm>
              <a:off x="2493246" y="4721511"/>
              <a:ext cx="71040" cy="73882"/>
            </a:xfrm>
            <a:prstGeom prst="ellipse">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1" name="Freeform 136">
              <a:extLst>
                <a:ext uri="{FF2B5EF4-FFF2-40B4-BE49-F238E27FC236}">
                  <a16:creationId xmlns:a16="http://schemas.microsoft.com/office/drawing/2014/main" id="{1E2372A7-A2B4-48DB-8184-ADD25F9CBDFF}"/>
                </a:ext>
              </a:extLst>
            </p:cNvPr>
            <p:cNvSpPr>
              <a:spLocks/>
            </p:cNvSpPr>
            <p:nvPr/>
          </p:nvSpPr>
          <p:spPr bwMode="auto">
            <a:xfrm>
              <a:off x="1643598" y="3553989"/>
              <a:ext cx="295530" cy="226787"/>
            </a:xfrm>
            <a:custGeom>
              <a:avLst/>
              <a:gdLst>
                <a:gd name="T0" fmla="*/ 0 w 100"/>
                <a:gd name="T1" fmla="*/ 0 h 54"/>
                <a:gd name="T2" fmla="*/ 0 w 100"/>
                <a:gd name="T3" fmla="*/ 37 h 54"/>
                <a:gd name="T4" fmla="*/ 0 w 100"/>
                <a:gd name="T5" fmla="*/ 41 h 54"/>
                <a:gd name="T6" fmla="*/ 50 w 100"/>
                <a:gd name="T7" fmla="*/ 54 h 54"/>
                <a:gd name="T8" fmla="*/ 68 w 100"/>
                <a:gd name="T9" fmla="*/ 54 h 54"/>
                <a:gd name="T10" fmla="*/ 100 w 100"/>
                <a:gd name="T11" fmla="*/ 47 h 54"/>
                <a:gd name="T12" fmla="*/ 100 w 100"/>
                <a:gd name="T13" fmla="*/ 47 h 54"/>
                <a:gd name="T14" fmla="*/ 100 w 100"/>
                <a:gd name="T15" fmla="*/ 15 h 54"/>
                <a:gd name="T16" fmla="*/ 100 w 100"/>
                <a:gd name="T17" fmla="*/ 15 h 54"/>
                <a:gd name="T18" fmla="*/ 0 w 100"/>
                <a:gd name="T19" fmla="*/ 0 h 54"/>
                <a:gd name="connsiteX0" fmla="*/ 49 w 10049"/>
                <a:gd name="connsiteY0" fmla="*/ 0 h 10192"/>
                <a:gd name="connsiteX1" fmla="*/ 49 w 10049"/>
                <a:gd name="connsiteY1" fmla="*/ 6852 h 10192"/>
                <a:gd name="connsiteX2" fmla="*/ 718 w 10049"/>
                <a:gd name="connsiteY2" fmla="*/ 7406 h 10192"/>
                <a:gd name="connsiteX3" fmla="*/ 5049 w 10049"/>
                <a:gd name="connsiteY3" fmla="*/ 10000 h 10192"/>
                <a:gd name="connsiteX4" fmla="*/ 6849 w 10049"/>
                <a:gd name="connsiteY4" fmla="*/ 10000 h 10192"/>
                <a:gd name="connsiteX5" fmla="*/ 10049 w 10049"/>
                <a:gd name="connsiteY5" fmla="*/ 8704 h 10192"/>
                <a:gd name="connsiteX6" fmla="*/ 10049 w 10049"/>
                <a:gd name="connsiteY6" fmla="*/ 8704 h 10192"/>
                <a:gd name="connsiteX7" fmla="*/ 10049 w 10049"/>
                <a:gd name="connsiteY7" fmla="*/ 2778 h 10192"/>
                <a:gd name="connsiteX8" fmla="*/ 10049 w 10049"/>
                <a:gd name="connsiteY8" fmla="*/ 2778 h 10192"/>
                <a:gd name="connsiteX9" fmla="*/ 49 w 10049"/>
                <a:gd name="connsiteY9" fmla="*/ 0 h 10192"/>
                <a:gd name="connsiteX0" fmla="*/ 0 w 10000"/>
                <a:gd name="connsiteY0" fmla="*/ 0 h 10192"/>
                <a:gd name="connsiteX1" fmla="*/ 223 w 10000"/>
                <a:gd name="connsiteY1" fmla="*/ 6199 h 10192"/>
                <a:gd name="connsiteX2" fmla="*/ 669 w 10000"/>
                <a:gd name="connsiteY2" fmla="*/ 7406 h 10192"/>
                <a:gd name="connsiteX3" fmla="*/ 5000 w 10000"/>
                <a:gd name="connsiteY3" fmla="*/ 10000 h 10192"/>
                <a:gd name="connsiteX4" fmla="*/ 6800 w 10000"/>
                <a:gd name="connsiteY4" fmla="*/ 10000 h 10192"/>
                <a:gd name="connsiteX5" fmla="*/ 10000 w 10000"/>
                <a:gd name="connsiteY5" fmla="*/ 8704 h 10192"/>
                <a:gd name="connsiteX6" fmla="*/ 10000 w 10000"/>
                <a:gd name="connsiteY6" fmla="*/ 8704 h 10192"/>
                <a:gd name="connsiteX7" fmla="*/ 10000 w 10000"/>
                <a:gd name="connsiteY7" fmla="*/ 2778 h 10192"/>
                <a:gd name="connsiteX8" fmla="*/ 10000 w 10000"/>
                <a:gd name="connsiteY8" fmla="*/ 2778 h 10192"/>
                <a:gd name="connsiteX9" fmla="*/ 0 w 10000"/>
                <a:gd name="connsiteY9" fmla="*/ 0 h 10192"/>
                <a:gd name="connsiteX0" fmla="*/ 0 w 10185"/>
                <a:gd name="connsiteY0" fmla="*/ 0 h 10192"/>
                <a:gd name="connsiteX1" fmla="*/ 223 w 10185"/>
                <a:gd name="connsiteY1" fmla="*/ 6199 h 10192"/>
                <a:gd name="connsiteX2" fmla="*/ 669 w 10185"/>
                <a:gd name="connsiteY2" fmla="*/ 7406 h 10192"/>
                <a:gd name="connsiteX3" fmla="*/ 5000 w 10185"/>
                <a:gd name="connsiteY3" fmla="*/ 10000 h 10192"/>
                <a:gd name="connsiteX4" fmla="*/ 6800 w 10185"/>
                <a:gd name="connsiteY4" fmla="*/ 10000 h 10192"/>
                <a:gd name="connsiteX5" fmla="*/ 10000 w 10185"/>
                <a:gd name="connsiteY5" fmla="*/ 8704 h 10192"/>
                <a:gd name="connsiteX6" fmla="*/ 9777 w 10185"/>
                <a:gd name="connsiteY6" fmla="*/ 7771 h 10192"/>
                <a:gd name="connsiteX7" fmla="*/ 10000 w 10185"/>
                <a:gd name="connsiteY7" fmla="*/ 2778 h 10192"/>
                <a:gd name="connsiteX8" fmla="*/ 10000 w 10185"/>
                <a:gd name="connsiteY8" fmla="*/ 2778 h 10192"/>
                <a:gd name="connsiteX9" fmla="*/ 0 w 10185"/>
                <a:gd name="connsiteY9" fmla="*/ 0 h 10192"/>
                <a:gd name="connsiteX0" fmla="*/ 0 w 10000"/>
                <a:gd name="connsiteY0" fmla="*/ 0 h 10285"/>
                <a:gd name="connsiteX1" fmla="*/ 223 w 10000"/>
                <a:gd name="connsiteY1" fmla="*/ 6199 h 10285"/>
                <a:gd name="connsiteX2" fmla="*/ 669 w 10000"/>
                <a:gd name="connsiteY2" fmla="*/ 7406 h 10285"/>
                <a:gd name="connsiteX3" fmla="*/ 5000 w 10000"/>
                <a:gd name="connsiteY3" fmla="*/ 10000 h 10285"/>
                <a:gd name="connsiteX4" fmla="*/ 6800 w 10000"/>
                <a:gd name="connsiteY4" fmla="*/ 10000 h 10285"/>
                <a:gd name="connsiteX5" fmla="*/ 9628 w 10000"/>
                <a:gd name="connsiteY5" fmla="*/ 8051 h 10285"/>
                <a:gd name="connsiteX6" fmla="*/ 9777 w 10000"/>
                <a:gd name="connsiteY6" fmla="*/ 7771 h 10285"/>
                <a:gd name="connsiteX7" fmla="*/ 10000 w 10000"/>
                <a:gd name="connsiteY7" fmla="*/ 2778 h 10285"/>
                <a:gd name="connsiteX8" fmla="*/ 10000 w 10000"/>
                <a:gd name="connsiteY8" fmla="*/ 2778 h 10285"/>
                <a:gd name="connsiteX9" fmla="*/ 0 w 10000"/>
                <a:gd name="connsiteY9" fmla="*/ 0 h 10285"/>
                <a:gd name="connsiteX0" fmla="*/ 0 w 10000"/>
                <a:gd name="connsiteY0" fmla="*/ 0 h 10285"/>
                <a:gd name="connsiteX1" fmla="*/ 223 w 10000"/>
                <a:gd name="connsiteY1" fmla="*/ 6199 h 10285"/>
                <a:gd name="connsiteX2" fmla="*/ 669 w 10000"/>
                <a:gd name="connsiteY2" fmla="*/ 7406 h 10285"/>
                <a:gd name="connsiteX3" fmla="*/ 5000 w 10000"/>
                <a:gd name="connsiteY3" fmla="*/ 10000 h 10285"/>
                <a:gd name="connsiteX4" fmla="*/ 6800 w 10000"/>
                <a:gd name="connsiteY4" fmla="*/ 10000 h 10285"/>
                <a:gd name="connsiteX5" fmla="*/ 9628 w 10000"/>
                <a:gd name="connsiteY5" fmla="*/ 8051 h 10285"/>
                <a:gd name="connsiteX6" fmla="*/ 9777 w 10000"/>
                <a:gd name="connsiteY6" fmla="*/ 7771 h 10285"/>
                <a:gd name="connsiteX7" fmla="*/ 10000 w 10000"/>
                <a:gd name="connsiteY7" fmla="*/ 2778 h 10285"/>
                <a:gd name="connsiteX8" fmla="*/ 10000 w 10000"/>
                <a:gd name="connsiteY8" fmla="*/ 2778 h 10285"/>
                <a:gd name="connsiteX9" fmla="*/ 0 w 10000"/>
                <a:gd name="connsiteY9" fmla="*/ 0 h 10285"/>
                <a:gd name="connsiteX0" fmla="*/ 0 w 10000"/>
                <a:gd name="connsiteY0" fmla="*/ 0 h 10194"/>
                <a:gd name="connsiteX1" fmla="*/ 223 w 10000"/>
                <a:gd name="connsiteY1" fmla="*/ 6199 h 10194"/>
                <a:gd name="connsiteX2" fmla="*/ 669 w 10000"/>
                <a:gd name="connsiteY2" fmla="*/ 7406 h 10194"/>
                <a:gd name="connsiteX3" fmla="*/ 5000 w 10000"/>
                <a:gd name="connsiteY3" fmla="*/ 10000 h 10194"/>
                <a:gd name="connsiteX4" fmla="*/ 6800 w 10000"/>
                <a:gd name="connsiteY4" fmla="*/ 10000 h 10194"/>
                <a:gd name="connsiteX5" fmla="*/ 9628 w 10000"/>
                <a:gd name="connsiteY5" fmla="*/ 8051 h 10194"/>
                <a:gd name="connsiteX6" fmla="*/ 9777 w 10000"/>
                <a:gd name="connsiteY6" fmla="*/ 7771 h 10194"/>
                <a:gd name="connsiteX7" fmla="*/ 10000 w 10000"/>
                <a:gd name="connsiteY7" fmla="*/ 2778 h 10194"/>
                <a:gd name="connsiteX8" fmla="*/ 10000 w 10000"/>
                <a:gd name="connsiteY8" fmla="*/ 2778 h 10194"/>
                <a:gd name="connsiteX9" fmla="*/ 0 w 10000"/>
                <a:gd name="connsiteY9" fmla="*/ 0 h 10194"/>
                <a:gd name="connsiteX0" fmla="*/ 0 w 10000"/>
                <a:gd name="connsiteY0" fmla="*/ 0 h 10033"/>
                <a:gd name="connsiteX1" fmla="*/ 223 w 10000"/>
                <a:gd name="connsiteY1" fmla="*/ 6199 h 10033"/>
                <a:gd name="connsiteX2" fmla="*/ 669 w 10000"/>
                <a:gd name="connsiteY2" fmla="*/ 740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223 w 10000"/>
                <a:gd name="connsiteY1" fmla="*/ 6199 h 10033"/>
                <a:gd name="connsiteX2" fmla="*/ 669 w 10000"/>
                <a:gd name="connsiteY2" fmla="*/ 740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223 w 10000"/>
                <a:gd name="connsiteY1" fmla="*/ 6199 h 10033"/>
                <a:gd name="connsiteX2" fmla="*/ 752 w 10000"/>
                <a:gd name="connsiteY2" fmla="*/ 714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389 w 10000"/>
                <a:gd name="connsiteY1" fmla="*/ 5991 h 10033"/>
                <a:gd name="connsiteX2" fmla="*/ 752 w 10000"/>
                <a:gd name="connsiteY2" fmla="*/ 714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33">
                  <a:moveTo>
                    <a:pt x="0" y="0"/>
                  </a:moveTo>
                  <a:cubicBezTo>
                    <a:pt x="0" y="6852"/>
                    <a:pt x="264" y="4800"/>
                    <a:pt x="389" y="5991"/>
                  </a:cubicBezTo>
                  <a:cubicBezTo>
                    <a:pt x="514" y="7182"/>
                    <a:pt x="752" y="6960"/>
                    <a:pt x="752" y="7146"/>
                  </a:cubicBezTo>
                  <a:cubicBezTo>
                    <a:pt x="2252" y="8627"/>
                    <a:pt x="2318" y="9932"/>
                    <a:pt x="5000" y="10000"/>
                  </a:cubicBezTo>
                  <a:cubicBezTo>
                    <a:pt x="6063" y="10068"/>
                    <a:pt x="6070" y="10013"/>
                    <a:pt x="6800" y="10000"/>
                  </a:cubicBezTo>
                  <a:cubicBezTo>
                    <a:pt x="7571" y="9675"/>
                    <a:pt x="9132" y="9152"/>
                    <a:pt x="9628" y="8051"/>
                  </a:cubicBezTo>
                  <a:cubicBezTo>
                    <a:pt x="10124" y="7679"/>
                    <a:pt x="9715" y="8650"/>
                    <a:pt x="9777" y="7771"/>
                  </a:cubicBezTo>
                  <a:cubicBezTo>
                    <a:pt x="9839" y="6892"/>
                    <a:pt x="9926" y="4442"/>
                    <a:pt x="10000" y="2778"/>
                  </a:cubicBezTo>
                  <a:lnTo>
                    <a:pt x="10000" y="2778"/>
                  </a:lnTo>
                  <a:lnTo>
                    <a:pt x="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2" name="Freeform 138">
              <a:extLst>
                <a:ext uri="{FF2B5EF4-FFF2-40B4-BE49-F238E27FC236}">
                  <a16:creationId xmlns:a16="http://schemas.microsoft.com/office/drawing/2014/main" id="{C8FE142D-0583-4CE0-86F3-D6EB2357EDD5}"/>
                </a:ext>
              </a:extLst>
            </p:cNvPr>
            <p:cNvSpPr>
              <a:spLocks/>
            </p:cNvSpPr>
            <p:nvPr/>
          </p:nvSpPr>
          <p:spPr bwMode="auto">
            <a:xfrm>
              <a:off x="1298339" y="3655899"/>
              <a:ext cx="214543" cy="514336"/>
            </a:xfrm>
            <a:custGeom>
              <a:avLst/>
              <a:gdLst>
                <a:gd name="T0" fmla="*/ 73 w 73"/>
                <a:gd name="T1" fmla="*/ 91 h 174"/>
                <a:gd name="T2" fmla="*/ 73 w 73"/>
                <a:gd name="T3" fmla="*/ 174 h 174"/>
                <a:gd name="T4" fmla="*/ 0 w 73"/>
                <a:gd name="T5" fmla="*/ 174 h 174"/>
                <a:gd name="T6" fmla="*/ 0 w 73"/>
                <a:gd name="T7" fmla="*/ 67 h 174"/>
                <a:gd name="T8" fmla="*/ 67 w 73"/>
                <a:gd name="T9" fmla="*/ 0 h 174"/>
                <a:gd name="T10" fmla="*/ 73 w 73"/>
                <a:gd name="T11" fmla="*/ 0 h 174"/>
              </a:gdLst>
              <a:ahLst/>
              <a:cxnLst>
                <a:cxn ang="0">
                  <a:pos x="T0" y="T1"/>
                </a:cxn>
                <a:cxn ang="0">
                  <a:pos x="T2" y="T3"/>
                </a:cxn>
                <a:cxn ang="0">
                  <a:pos x="T4" y="T5"/>
                </a:cxn>
                <a:cxn ang="0">
                  <a:pos x="T6" y="T7"/>
                </a:cxn>
                <a:cxn ang="0">
                  <a:pos x="T8" y="T9"/>
                </a:cxn>
                <a:cxn ang="0">
                  <a:pos x="T10" y="T11"/>
                </a:cxn>
              </a:cxnLst>
              <a:rect l="0" t="0" r="r" b="b"/>
              <a:pathLst>
                <a:path w="73" h="174">
                  <a:moveTo>
                    <a:pt x="73" y="91"/>
                  </a:moveTo>
                  <a:cubicBezTo>
                    <a:pt x="73" y="174"/>
                    <a:pt x="73" y="174"/>
                    <a:pt x="73" y="174"/>
                  </a:cubicBezTo>
                  <a:cubicBezTo>
                    <a:pt x="0" y="174"/>
                    <a:pt x="0" y="174"/>
                    <a:pt x="0" y="174"/>
                  </a:cubicBezTo>
                  <a:cubicBezTo>
                    <a:pt x="0" y="67"/>
                    <a:pt x="0" y="67"/>
                    <a:pt x="0" y="67"/>
                  </a:cubicBezTo>
                  <a:cubicBezTo>
                    <a:pt x="0" y="30"/>
                    <a:pt x="30" y="0"/>
                    <a:pt x="67" y="0"/>
                  </a:cubicBezTo>
                  <a:cubicBezTo>
                    <a:pt x="73" y="0"/>
                    <a:pt x="73" y="0"/>
                    <a:pt x="73" y="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3" name="Freeform 139">
              <a:extLst>
                <a:ext uri="{FF2B5EF4-FFF2-40B4-BE49-F238E27FC236}">
                  <a16:creationId xmlns:a16="http://schemas.microsoft.com/office/drawing/2014/main" id="{D619AF3D-DA2E-49C5-BF60-7969DCC2EF28}"/>
                </a:ext>
              </a:extLst>
            </p:cNvPr>
            <p:cNvSpPr>
              <a:spLocks/>
            </p:cNvSpPr>
            <p:nvPr/>
          </p:nvSpPr>
          <p:spPr bwMode="auto">
            <a:xfrm>
              <a:off x="1298339" y="3655899"/>
              <a:ext cx="214543" cy="514336"/>
            </a:xfrm>
            <a:custGeom>
              <a:avLst/>
              <a:gdLst>
                <a:gd name="T0" fmla="*/ 73 w 73"/>
                <a:gd name="T1" fmla="*/ 91 h 174"/>
                <a:gd name="T2" fmla="*/ 73 w 73"/>
                <a:gd name="T3" fmla="*/ 174 h 174"/>
                <a:gd name="T4" fmla="*/ 0 w 73"/>
                <a:gd name="T5" fmla="*/ 174 h 174"/>
                <a:gd name="T6" fmla="*/ 0 w 73"/>
                <a:gd name="T7" fmla="*/ 67 h 174"/>
                <a:gd name="T8" fmla="*/ 67 w 73"/>
                <a:gd name="T9" fmla="*/ 0 h 174"/>
                <a:gd name="T10" fmla="*/ 73 w 73"/>
                <a:gd name="T11" fmla="*/ 0 h 174"/>
              </a:gdLst>
              <a:ahLst/>
              <a:cxnLst>
                <a:cxn ang="0">
                  <a:pos x="T0" y="T1"/>
                </a:cxn>
                <a:cxn ang="0">
                  <a:pos x="T2" y="T3"/>
                </a:cxn>
                <a:cxn ang="0">
                  <a:pos x="T4" y="T5"/>
                </a:cxn>
                <a:cxn ang="0">
                  <a:pos x="T6" y="T7"/>
                </a:cxn>
                <a:cxn ang="0">
                  <a:pos x="T8" y="T9"/>
                </a:cxn>
                <a:cxn ang="0">
                  <a:pos x="T10" y="T11"/>
                </a:cxn>
              </a:cxnLst>
              <a:rect l="0" t="0" r="r" b="b"/>
              <a:pathLst>
                <a:path w="73" h="174">
                  <a:moveTo>
                    <a:pt x="73" y="91"/>
                  </a:moveTo>
                  <a:cubicBezTo>
                    <a:pt x="73" y="174"/>
                    <a:pt x="73" y="174"/>
                    <a:pt x="73" y="174"/>
                  </a:cubicBezTo>
                  <a:cubicBezTo>
                    <a:pt x="0" y="174"/>
                    <a:pt x="0" y="174"/>
                    <a:pt x="0" y="174"/>
                  </a:cubicBezTo>
                  <a:cubicBezTo>
                    <a:pt x="0" y="67"/>
                    <a:pt x="0" y="67"/>
                    <a:pt x="0" y="67"/>
                  </a:cubicBezTo>
                  <a:cubicBezTo>
                    <a:pt x="0" y="30"/>
                    <a:pt x="30" y="0"/>
                    <a:pt x="67" y="0"/>
                  </a:cubicBezTo>
                  <a:cubicBezTo>
                    <a:pt x="73" y="0"/>
                    <a:pt x="73" y="0"/>
                    <a:pt x="73" y="0"/>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4" name="Rectangle 140">
              <a:extLst>
                <a:ext uri="{FF2B5EF4-FFF2-40B4-BE49-F238E27FC236}">
                  <a16:creationId xmlns:a16="http://schemas.microsoft.com/office/drawing/2014/main" id="{E53E5A27-7F7F-4903-A2FB-D3304CEA0C4E}"/>
                </a:ext>
              </a:extLst>
            </p:cNvPr>
            <p:cNvSpPr>
              <a:spLocks noChangeArrowheads="1"/>
            </p:cNvSpPr>
            <p:nvPr/>
          </p:nvSpPr>
          <p:spPr bwMode="auto">
            <a:xfrm>
              <a:off x="1298116" y="4926496"/>
              <a:ext cx="866698" cy="221647"/>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5" name="Freeform 142">
              <a:extLst>
                <a:ext uri="{FF2B5EF4-FFF2-40B4-BE49-F238E27FC236}">
                  <a16:creationId xmlns:a16="http://schemas.microsoft.com/office/drawing/2014/main" id="{01E3C748-15DA-4E4C-B871-B964F26803E4}"/>
                </a:ext>
              </a:extLst>
            </p:cNvPr>
            <p:cNvSpPr>
              <a:spLocks/>
            </p:cNvSpPr>
            <p:nvPr/>
          </p:nvSpPr>
          <p:spPr bwMode="auto">
            <a:xfrm>
              <a:off x="1657806" y="4546750"/>
              <a:ext cx="248643" cy="76725"/>
            </a:xfrm>
            <a:custGeom>
              <a:avLst/>
              <a:gdLst>
                <a:gd name="T0" fmla="*/ 13 w 84"/>
                <a:gd name="T1" fmla="*/ 26 h 26"/>
                <a:gd name="T2" fmla="*/ 71 w 84"/>
                <a:gd name="T3" fmla="*/ 26 h 26"/>
                <a:gd name="T4" fmla="*/ 84 w 84"/>
                <a:gd name="T5" fmla="*/ 13 h 26"/>
                <a:gd name="T6" fmla="*/ 71 w 84"/>
                <a:gd name="T7" fmla="*/ 0 h 26"/>
                <a:gd name="T8" fmla="*/ 13 w 84"/>
                <a:gd name="T9" fmla="*/ 0 h 26"/>
                <a:gd name="T10" fmla="*/ 0 w 84"/>
                <a:gd name="T11" fmla="*/ 13 h 26"/>
                <a:gd name="T12" fmla="*/ 13 w 84"/>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4" h="26">
                  <a:moveTo>
                    <a:pt x="13" y="26"/>
                  </a:moveTo>
                  <a:cubicBezTo>
                    <a:pt x="71" y="26"/>
                    <a:pt x="71" y="26"/>
                    <a:pt x="71" y="26"/>
                  </a:cubicBezTo>
                  <a:cubicBezTo>
                    <a:pt x="79" y="26"/>
                    <a:pt x="84" y="20"/>
                    <a:pt x="84" y="13"/>
                  </a:cubicBezTo>
                  <a:cubicBezTo>
                    <a:pt x="84" y="6"/>
                    <a:pt x="79" y="0"/>
                    <a:pt x="71" y="0"/>
                  </a:cubicBezTo>
                  <a:cubicBezTo>
                    <a:pt x="13" y="0"/>
                    <a:pt x="13" y="0"/>
                    <a:pt x="13" y="0"/>
                  </a:cubicBezTo>
                  <a:cubicBezTo>
                    <a:pt x="6" y="0"/>
                    <a:pt x="0" y="6"/>
                    <a:pt x="0" y="13"/>
                  </a:cubicBezTo>
                  <a:cubicBezTo>
                    <a:pt x="0" y="20"/>
                    <a:pt x="6" y="26"/>
                    <a:pt x="13" y="26"/>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6" name="Freeform 143">
              <a:extLst>
                <a:ext uri="{FF2B5EF4-FFF2-40B4-BE49-F238E27FC236}">
                  <a16:creationId xmlns:a16="http://schemas.microsoft.com/office/drawing/2014/main" id="{20A71233-444B-4B53-98F3-BE5F43F5023C}"/>
                </a:ext>
              </a:extLst>
            </p:cNvPr>
            <p:cNvSpPr>
              <a:spLocks/>
            </p:cNvSpPr>
            <p:nvPr/>
          </p:nvSpPr>
          <p:spPr bwMode="auto">
            <a:xfrm>
              <a:off x="1657806" y="4546750"/>
              <a:ext cx="248643" cy="76725"/>
            </a:xfrm>
            <a:custGeom>
              <a:avLst/>
              <a:gdLst>
                <a:gd name="T0" fmla="*/ 13 w 84"/>
                <a:gd name="T1" fmla="*/ 26 h 26"/>
                <a:gd name="T2" fmla="*/ 71 w 84"/>
                <a:gd name="T3" fmla="*/ 26 h 26"/>
                <a:gd name="T4" fmla="*/ 84 w 84"/>
                <a:gd name="T5" fmla="*/ 13 h 26"/>
                <a:gd name="T6" fmla="*/ 71 w 84"/>
                <a:gd name="T7" fmla="*/ 0 h 26"/>
                <a:gd name="T8" fmla="*/ 13 w 84"/>
                <a:gd name="T9" fmla="*/ 0 h 26"/>
                <a:gd name="T10" fmla="*/ 0 w 84"/>
                <a:gd name="T11" fmla="*/ 13 h 26"/>
                <a:gd name="T12" fmla="*/ 13 w 84"/>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4" h="26">
                  <a:moveTo>
                    <a:pt x="13" y="26"/>
                  </a:moveTo>
                  <a:cubicBezTo>
                    <a:pt x="71" y="26"/>
                    <a:pt x="71" y="26"/>
                    <a:pt x="71" y="26"/>
                  </a:cubicBezTo>
                  <a:cubicBezTo>
                    <a:pt x="79" y="26"/>
                    <a:pt x="84" y="20"/>
                    <a:pt x="84" y="13"/>
                  </a:cubicBezTo>
                  <a:cubicBezTo>
                    <a:pt x="84" y="6"/>
                    <a:pt x="79" y="0"/>
                    <a:pt x="71"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7" name="Freeform 144">
              <a:extLst>
                <a:ext uri="{FF2B5EF4-FFF2-40B4-BE49-F238E27FC236}">
                  <a16:creationId xmlns:a16="http://schemas.microsoft.com/office/drawing/2014/main" id="{DE639931-7D03-45F7-AE08-5257E7B45B69}"/>
                </a:ext>
              </a:extLst>
            </p:cNvPr>
            <p:cNvSpPr>
              <a:spLocks/>
            </p:cNvSpPr>
            <p:nvPr/>
          </p:nvSpPr>
          <p:spPr bwMode="auto">
            <a:xfrm>
              <a:off x="1581082" y="4393302"/>
              <a:ext cx="301213" cy="61095"/>
            </a:xfrm>
            <a:custGeom>
              <a:avLst/>
              <a:gdLst>
                <a:gd name="T0" fmla="*/ 97 w 102"/>
                <a:gd name="T1" fmla="*/ 21 h 21"/>
                <a:gd name="T2" fmla="*/ 6 w 102"/>
                <a:gd name="T3" fmla="*/ 21 h 21"/>
                <a:gd name="T4" fmla="*/ 0 w 102"/>
                <a:gd name="T5" fmla="*/ 16 h 21"/>
                <a:gd name="T6" fmla="*/ 0 w 102"/>
                <a:gd name="T7" fmla="*/ 6 h 21"/>
                <a:gd name="T8" fmla="*/ 6 w 102"/>
                <a:gd name="T9" fmla="*/ 0 h 21"/>
                <a:gd name="T10" fmla="*/ 97 w 102"/>
                <a:gd name="T11" fmla="*/ 0 h 21"/>
                <a:gd name="T12" fmla="*/ 102 w 102"/>
                <a:gd name="T13" fmla="*/ 6 h 21"/>
                <a:gd name="T14" fmla="*/ 102 w 102"/>
                <a:gd name="T15" fmla="*/ 16 h 21"/>
                <a:gd name="T16" fmla="*/ 97 w 10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1">
                  <a:moveTo>
                    <a:pt x="97" y="21"/>
                  </a:moveTo>
                  <a:cubicBezTo>
                    <a:pt x="6" y="21"/>
                    <a:pt x="6" y="21"/>
                    <a:pt x="6" y="21"/>
                  </a:cubicBezTo>
                  <a:cubicBezTo>
                    <a:pt x="3" y="21"/>
                    <a:pt x="0" y="19"/>
                    <a:pt x="0" y="16"/>
                  </a:cubicBezTo>
                  <a:cubicBezTo>
                    <a:pt x="0" y="6"/>
                    <a:pt x="0" y="6"/>
                    <a:pt x="0" y="6"/>
                  </a:cubicBezTo>
                  <a:cubicBezTo>
                    <a:pt x="0" y="3"/>
                    <a:pt x="3" y="0"/>
                    <a:pt x="6" y="0"/>
                  </a:cubicBezTo>
                  <a:cubicBezTo>
                    <a:pt x="97" y="0"/>
                    <a:pt x="97" y="0"/>
                    <a:pt x="97" y="0"/>
                  </a:cubicBezTo>
                  <a:cubicBezTo>
                    <a:pt x="99" y="0"/>
                    <a:pt x="102" y="3"/>
                    <a:pt x="102" y="6"/>
                  </a:cubicBezTo>
                  <a:cubicBezTo>
                    <a:pt x="102" y="16"/>
                    <a:pt x="102" y="16"/>
                    <a:pt x="102" y="16"/>
                  </a:cubicBezTo>
                  <a:cubicBezTo>
                    <a:pt x="102" y="19"/>
                    <a:pt x="99" y="21"/>
                    <a:pt x="97" y="21"/>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8" name="Freeform 146">
              <a:extLst>
                <a:ext uri="{FF2B5EF4-FFF2-40B4-BE49-F238E27FC236}">
                  <a16:creationId xmlns:a16="http://schemas.microsoft.com/office/drawing/2014/main" id="{FDF0819C-E016-4FB7-BD07-7BE45B58080A}"/>
                </a:ext>
              </a:extLst>
            </p:cNvPr>
            <p:cNvSpPr>
              <a:spLocks/>
            </p:cNvSpPr>
            <p:nvPr/>
          </p:nvSpPr>
          <p:spPr bwMode="auto">
            <a:xfrm>
              <a:off x="1605235" y="4505515"/>
              <a:ext cx="252905" cy="335313"/>
            </a:xfrm>
            <a:custGeom>
              <a:avLst/>
              <a:gdLst>
                <a:gd name="T0" fmla="*/ 86 w 86"/>
                <a:gd name="T1" fmla="*/ 0 h 113"/>
                <a:gd name="T2" fmla="*/ 78 w 86"/>
                <a:gd name="T3" fmla="*/ 107 h 113"/>
                <a:gd name="T4" fmla="*/ 72 w 86"/>
                <a:gd name="T5" fmla="*/ 113 h 113"/>
                <a:gd name="T6" fmla="*/ 15 w 86"/>
                <a:gd name="T7" fmla="*/ 113 h 113"/>
                <a:gd name="T8" fmla="*/ 8 w 86"/>
                <a:gd name="T9" fmla="*/ 108 h 113"/>
                <a:gd name="T10" fmla="*/ 0 w 86"/>
                <a:gd name="T11" fmla="*/ 0 h 113"/>
                <a:gd name="T12" fmla="*/ 86 w 8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6" h="113">
                  <a:moveTo>
                    <a:pt x="86" y="0"/>
                  </a:moveTo>
                  <a:cubicBezTo>
                    <a:pt x="78" y="107"/>
                    <a:pt x="78" y="107"/>
                    <a:pt x="78" y="107"/>
                  </a:cubicBezTo>
                  <a:cubicBezTo>
                    <a:pt x="78" y="111"/>
                    <a:pt x="75" y="113"/>
                    <a:pt x="72" y="113"/>
                  </a:cubicBezTo>
                  <a:cubicBezTo>
                    <a:pt x="15" y="113"/>
                    <a:pt x="15" y="113"/>
                    <a:pt x="15" y="113"/>
                  </a:cubicBezTo>
                  <a:cubicBezTo>
                    <a:pt x="11" y="113"/>
                    <a:pt x="8" y="111"/>
                    <a:pt x="8" y="108"/>
                  </a:cubicBezTo>
                  <a:cubicBezTo>
                    <a:pt x="0" y="0"/>
                    <a:pt x="0" y="0"/>
                    <a:pt x="0" y="0"/>
                  </a:cubicBezTo>
                  <a:lnTo>
                    <a:pt x="8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9" name="Freeform 149">
              <a:extLst>
                <a:ext uri="{FF2B5EF4-FFF2-40B4-BE49-F238E27FC236}">
                  <a16:creationId xmlns:a16="http://schemas.microsoft.com/office/drawing/2014/main" id="{88FBB31B-9D29-4D9A-9ABF-DD5B5B7AC65E}"/>
                </a:ext>
              </a:extLst>
            </p:cNvPr>
            <p:cNvSpPr>
              <a:spLocks/>
            </p:cNvSpPr>
            <p:nvPr/>
          </p:nvSpPr>
          <p:spPr bwMode="auto">
            <a:xfrm>
              <a:off x="1622286" y="4330786"/>
              <a:ext cx="218805" cy="62516"/>
            </a:xfrm>
            <a:custGeom>
              <a:avLst/>
              <a:gdLst>
                <a:gd name="T0" fmla="*/ 74 w 74"/>
                <a:gd name="T1" fmla="*/ 21 h 21"/>
                <a:gd name="T2" fmla="*/ 0 w 74"/>
                <a:gd name="T3" fmla="*/ 21 h 21"/>
                <a:gd name="T4" fmla="*/ 0 w 74"/>
                <a:gd name="T5" fmla="*/ 17 h 21"/>
                <a:gd name="T6" fmla="*/ 8 w 74"/>
                <a:gd name="T7" fmla="*/ 7 h 21"/>
                <a:gd name="T8" fmla="*/ 64 w 74"/>
                <a:gd name="T9" fmla="*/ 1 h 21"/>
                <a:gd name="T10" fmla="*/ 74 w 74"/>
                <a:gd name="T11" fmla="*/ 10 h 21"/>
                <a:gd name="T12" fmla="*/ 74 w 7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74" y="21"/>
                  </a:moveTo>
                  <a:cubicBezTo>
                    <a:pt x="0" y="21"/>
                    <a:pt x="0" y="21"/>
                    <a:pt x="0" y="21"/>
                  </a:cubicBezTo>
                  <a:cubicBezTo>
                    <a:pt x="0" y="17"/>
                    <a:pt x="0" y="17"/>
                    <a:pt x="0" y="17"/>
                  </a:cubicBezTo>
                  <a:cubicBezTo>
                    <a:pt x="0" y="12"/>
                    <a:pt x="4" y="8"/>
                    <a:pt x="8" y="7"/>
                  </a:cubicBezTo>
                  <a:cubicBezTo>
                    <a:pt x="64" y="1"/>
                    <a:pt x="64" y="1"/>
                    <a:pt x="64" y="1"/>
                  </a:cubicBezTo>
                  <a:cubicBezTo>
                    <a:pt x="69" y="0"/>
                    <a:pt x="74" y="4"/>
                    <a:pt x="74" y="10"/>
                  </a:cubicBezTo>
                  <a:lnTo>
                    <a:pt x="74" y="21"/>
                  </a:ln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0" name="Freeform 151">
              <a:extLst>
                <a:ext uri="{FF2B5EF4-FFF2-40B4-BE49-F238E27FC236}">
                  <a16:creationId xmlns:a16="http://schemas.microsoft.com/office/drawing/2014/main" id="{C24BCD7E-A20C-49C9-B771-EB1BF10FDCD8}"/>
                </a:ext>
              </a:extLst>
            </p:cNvPr>
            <p:cNvSpPr>
              <a:spLocks/>
            </p:cNvSpPr>
            <p:nvPr/>
          </p:nvSpPr>
          <p:spPr bwMode="auto">
            <a:xfrm>
              <a:off x="1602394" y="4452977"/>
              <a:ext cx="255748" cy="335313"/>
            </a:xfrm>
            <a:custGeom>
              <a:avLst/>
              <a:gdLst>
                <a:gd name="T0" fmla="*/ 87 w 87"/>
                <a:gd name="T1" fmla="*/ 0 h 113"/>
                <a:gd name="T2" fmla="*/ 79 w 87"/>
                <a:gd name="T3" fmla="*/ 107 h 113"/>
                <a:gd name="T4" fmla="*/ 72 w 87"/>
                <a:gd name="T5" fmla="*/ 113 h 113"/>
                <a:gd name="T6" fmla="*/ 15 w 87"/>
                <a:gd name="T7" fmla="*/ 113 h 113"/>
                <a:gd name="T8" fmla="*/ 9 w 87"/>
                <a:gd name="T9" fmla="*/ 107 h 113"/>
                <a:gd name="T10" fmla="*/ 0 w 87"/>
                <a:gd name="T11" fmla="*/ 0 h 113"/>
                <a:gd name="T12" fmla="*/ 87 w 87"/>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7" h="113">
                  <a:moveTo>
                    <a:pt x="87" y="0"/>
                  </a:moveTo>
                  <a:cubicBezTo>
                    <a:pt x="79" y="107"/>
                    <a:pt x="79" y="107"/>
                    <a:pt x="79" y="107"/>
                  </a:cubicBezTo>
                  <a:cubicBezTo>
                    <a:pt x="79" y="111"/>
                    <a:pt x="76" y="113"/>
                    <a:pt x="72" y="113"/>
                  </a:cubicBezTo>
                  <a:cubicBezTo>
                    <a:pt x="15" y="113"/>
                    <a:pt x="15" y="113"/>
                    <a:pt x="15" y="113"/>
                  </a:cubicBezTo>
                  <a:cubicBezTo>
                    <a:pt x="12" y="113"/>
                    <a:pt x="9" y="111"/>
                    <a:pt x="9" y="107"/>
                  </a:cubicBezTo>
                  <a:cubicBezTo>
                    <a:pt x="0" y="0"/>
                    <a:pt x="0" y="0"/>
                    <a:pt x="0" y="0"/>
                  </a:cubicBezTo>
                  <a:lnTo>
                    <a:pt x="87" y="0"/>
                  </a:ln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1" name="Freeform 152">
              <a:extLst>
                <a:ext uri="{FF2B5EF4-FFF2-40B4-BE49-F238E27FC236}">
                  <a16:creationId xmlns:a16="http://schemas.microsoft.com/office/drawing/2014/main" id="{4D059DE6-2B46-4955-A472-047CABB9E246}"/>
                </a:ext>
              </a:extLst>
            </p:cNvPr>
            <p:cNvSpPr>
              <a:spLocks/>
            </p:cNvSpPr>
            <p:nvPr/>
          </p:nvSpPr>
          <p:spPr bwMode="auto">
            <a:xfrm>
              <a:off x="1784263" y="4499864"/>
              <a:ext cx="76725" cy="242960"/>
            </a:xfrm>
            <a:custGeom>
              <a:avLst/>
              <a:gdLst>
                <a:gd name="T0" fmla="*/ 26 w 26"/>
                <a:gd name="T1" fmla="*/ 3 h 82"/>
                <a:gd name="T2" fmla="*/ 20 w 26"/>
                <a:gd name="T3" fmla="*/ 79 h 82"/>
                <a:gd name="T4" fmla="*/ 17 w 26"/>
                <a:gd name="T5" fmla="*/ 82 h 82"/>
                <a:gd name="T6" fmla="*/ 0 w 26"/>
                <a:gd name="T7" fmla="*/ 82 h 82"/>
                <a:gd name="T8" fmla="*/ 6 w 26"/>
                <a:gd name="T9" fmla="*/ 0 h 82"/>
                <a:gd name="T10" fmla="*/ 22 w 26"/>
                <a:gd name="T11" fmla="*/ 0 h 82"/>
                <a:gd name="T12" fmla="*/ 26 w 26"/>
                <a:gd name="T13" fmla="*/ 3 h 82"/>
              </a:gdLst>
              <a:ahLst/>
              <a:cxnLst>
                <a:cxn ang="0">
                  <a:pos x="T0" y="T1"/>
                </a:cxn>
                <a:cxn ang="0">
                  <a:pos x="T2" y="T3"/>
                </a:cxn>
                <a:cxn ang="0">
                  <a:pos x="T4" y="T5"/>
                </a:cxn>
                <a:cxn ang="0">
                  <a:pos x="T6" y="T7"/>
                </a:cxn>
                <a:cxn ang="0">
                  <a:pos x="T8" y="T9"/>
                </a:cxn>
                <a:cxn ang="0">
                  <a:pos x="T10" y="T11"/>
                </a:cxn>
                <a:cxn ang="0">
                  <a:pos x="T12" y="T13"/>
                </a:cxn>
              </a:cxnLst>
              <a:rect l="0" t="0" r="r" b="b"/>
              <a:pathLst>
                <a:path w="26" h="82">
                  <a:moveTo>
                    <a:pt x="26" y="3"/>
                  </a:moveTo>
                  <a:cubicBezTo>
                    <a:pt x="20" y="79"/>
                    <a:pt x="20" y="79"/>
                    <a:pt x="20" y="79"/>
                  </a:cubicBezTo>
                  <a:cubicBezTo>
                    <a:pt x="20" y="81"/>
                    <a:pt x="18" y="82"/>
                    <a:pt x="17" y="82"/>
                  </a:cubicBezTo>
                  <a:cubicBezTo>
                    <a:pt x="0" y="82"/>
                    <a:pt x="0" y="82"/>
                    <a:pt x="0" y="82"/>
                  </a:cubicBezTo>
                  <a:cubicBezTo>
                    <a:pt x="6" y="0"/>
                    <a:pt x="6" y="0"/>
                    <a:pt x="6" y="0"/>
                  </a:cubicBezTo>
                  <a:cubicBezTo>
                    <a:pt x="22" y="0"/>
                    <a:pt x="22" y="0"/>
                    <a:pt x="22" y="0"/>
                  </a:cubicBezTo>
                  <a:cubicBezTo>
                    <a:pt x="24" y="0"/>
                    <a:pt x="26" y="1"/>
                    <a:pt x="26" y="3"/>
                  </a:cubicBez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2" name="Freeform 153">
              <a:extLst>
                <a:ext uri="{FF2B5EF4-FFF2-40B4-BE49-F238E27FC236}">
                  <a16:creationId xmlns:a16="http://schemas.microsoft.com/office/drawing/2014/main" id="{66928534-5066-436C-A20B-734020F6CB83}"/>
                </a:ext>
              </a:extLst>
            </p:cNvPr>
            <p:cNvSpPr>
              <a:spLocks/>
            </p:cNvSpPr>
            <p:nvPr/>
          </p:nvSpPr>
          <p:spPr bwMode="auto">
            <a:xfrm>
              <a:off x="1596711" y="4499864"/>
              <a:ext cx="211702" cy="242960"/>
            </a:xfrm>
            <a:custGeom>
              <a:avLst/>
              <a:gdLst>
                <a:gd name="T0" fmla="*/ 72 w 72"/>
                <a:gd name="T1" fmla="*/ 0 h 82"/>
                <a:gd name="T2" fmla="*/ 66 w 72"/>
                <a:gd name="T3" fmla="*/ 82 h 82"/>
                <a:gd name="T4" fmla="*/ 10 w 72"/>
                <a:gd name="T5" fmla="*/ 82 h 82"/>
                <a:gd name="T6" fmla="*/ 6 w 72"/>
                <a:gd name="T7" fmla="*/ 79 h 82"/>
                <a:gd name="T8" fmla="*/ 1 w 72"/>
                <a:gd name="T9" fmla="*/ 3 h 82"/>
                <a:gd name="T10" fmla="*/ 4 w 72"/>
                <a:gd name="T11" fmla="*/ 0 h 82"/>
                <a:gd name="T12" fmla="*/ 72 w 72"/>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72" h="82">
                  <a:moveTo>
                    <a:pt x="72" y="0"/>
                  </a:moveTo>
                  <a:cubicBezTo>
                    <a:pt x="66" y="82"/>
                    <a:pt x="66" y="82"/>
                    <a:pt x="66" y="82"/>
                  </a:cubicBezTo>
                  <a:cubicBezTo>
                    <a:pt x="10" y="82"/>
                    <a:pt x="10" y="82"/>
                    <a:pt x="10" y="82"/>
                  </a:cubicBezTo>
                  <a:cubicBezTo>
                    <a:pt x="8" y="82"/>
                    <a:pt x="7" y="81"/>
                    <a:pt x="6" y="79"/>
                  </a:cubicBezTo>
                  <a:cubicBezTo>
                    <a:pt x="1" y="3"/>
                    <a:pt x="1" y="3"/>
                    <a:pt x="1" y="3"/>
                  </a:cubicBezTo>
                  <a:cubicBezTo>
                    <a:pt x="0" y="1"/>
                    <a:pt x="2" y="0"/>
                    <a:pt x="4" y="0"/>
                  </a:cubicBezTo>
                  <a:lnTo>
                    <a:pt x="72" y="0"/>
                  </a:lnTo>
                  <a:close/>
                </a:path>
              </a:pathLst>
            </a:custGeom>
            <a:solidFill>
              <a:schemeClr val="accent4"/>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3" name="Freeform 154">
              <a:extLst>
                <a:ext uri="{FF2B5EF4-FFF2-40B4-BE49-F238E27FC236}">
                  <a16:creationId xmlns:a16="http://schemas.microsoft.com/office/drawing/2014/main" id="{4681D133-6E9B-40F4-A627-12C729EE9183}"/>
                </a:ext>
              </a:extLst>
            </p:cNvPr>
            <p:cNvSpPr>
              <a:spLocks/>
            </p:cNvSpPr>
            <p:nvPr/>
          </p:nvSpPr>
          <p:spPr bwMode="auto">
            <a:xfrm>
              <a:off x="1596711" y="4501284"/>
              <a:ext cx="268534" cy="242960"/>
            </a:xfrm>
            <a:custGeom>
              <a:avLst/>
              <a:gdLst>
                <a:gd name="T0" fmla="*/ 4 w 91"/>
                <a:gd name="T1" fmla="*/ 0 h 82"/>
                <a:gd name="T2" fmla="*/ 72 w 91"/>
                <a:gd name="T3" fmla="*/ 0 h 82"/>
                <a:gd name="T4" fmla="*/ 88 w 91"/>
                <a:gd name="T5" fmla="*/ 0 h 82"/>
                <a:gd name="T6" fmla="*/ 91 w 91"/>
                <a:gd name="T7" fmla="*/ 3 h 82"/>
                <a:gd name="T8" fmla="*/ 86 w 91"/>
                <a:gd name="T9" fmla="*/ 79 h 82"/>
                <a:gd name="T10" fmla="*/ 82 w 91"/>
                <a:gd name="T11" fmla="*/ 82 h 82"/>
                <a:gd name="T12" fmla="*/ 66 w 91"/>
                <a:gd name="T13" fmla="*/ 82 h 82"/>
                <a:gd name="T14" fmla="*/ 9 w 91"/>
                <a:gd name="T15" fmla="*/ 82 h 82"/>
                <a:gd name="T16" fmla="*/ 6 w 91"/>
                <a:gd name="T17" fmla="*/ 79 h 82"/>
                <a:gd name="T18" fmla="*/ 0 w 91"/>
                <a:gd name="T19" fmla="*/ 3 h 82"/>
                <a:gd name="T20" fmla="*/ 4 w 91"/>
                <a:gd name="T2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82">
                  <a:moveTo>
                    <a:pt x="4" y="0"/>
                  </a:moveTo>
                  <a:cubicBezTo>
                    <a:pt x="72" y="0"/>
                    <a:pt x="72" y="0"/>
                    <a:pt x="72" y="0"/>
                  </a:cubicBezTo>
                  <a:cubicBezTo>
                    <a:pt x="88" y="0"/>
                    <a:pt x="88" y="0"/>
                    <a:pt x="88" y="0"/>
                  </a:cubicBezTo>
                  <a:cubicBezTo>
                    <a:pt x="90" y="0"/>
                    <a:pt x="91" y="1"/>
                    <a:pt x="91" y="3"/>
                  </a:cubicBezTo>
                  <a:cubicBezTo>
                    <a:pt x="86" y="79"/>
                    <a:pt x="86" y="79"/>
                    <a:pt x="86" y="79"/>
                  </a:cubicBezTo>
                  <a:cubicBezTo>
                    <a:pt x="86" y="80"/>
                    <a:pt x="84" y="82"/>
                    <a:pt x="82" y="82"/>
                  </a:cubicBezTo>
                  <a:cubicBezTo>
                    <a:pt x="66" y="82"/>
                    <a:pt x="66" y="82"/>
                    <a:pt x="66" y="82"/>
                  </a:cubicBezTo>
                  <a:cubicBezTo>
                    <a:pt x="9" y="82"/>
                    <a:pt x="9" y="82"/>
                    <a:pt x="9" y="82"/>
                  </a:cubicBezTo>
                  <a:cubicBezTo>
                    <a:pt x="8" y="82"/>
                    <a:pt x="6" y="80"/>
                    <a:pt x="6" y="79"/>
                  </a:cubicBezTo>
                  <a:cubicBezTo>
                    <a:pt x="0" y="3"/>
                    <a:pt x="0" y="3"/>
                    <a:pt x="0" y="3"/>
                  </a:cubicBezTo>
                  <a:cubicBezTo>
                    <a:pt x="0" y="1"/>
                    <a:pt x="2" y="0"/>
                    <a:pt x="4" y="0"/>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4" name="Freeform 155">
              <a:extLst>
                <a:ext uri="{FF2B5EF4-FFF2-40B4-BE49-F238E27FC236}">
                  <a16:creationId xmlns:a16="http://schemas.microsoft.com/office/drawing/2014/main" id="{816B8F82-F0A4-436C-8B1C-96B31C2F3709}"/>
                </a:ext>
              </a:extLst>
            </p:cNvPr>
            <p:cNvSpPr>
              <a:spLocks/>
            </p:cNvSpPr>
            <p:nvPr/>
          </p:nvSpPr>
          <p:spPr bwMode="auto">
            <a:xfrm>
              <a:off x="1555508" y="4560959"/>
              <a:ext cx="181864" cy="7814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5" name="Freeform 156">
              <a:extLst>
                <a:ext uri="{FF2B5EF4-FFF2-40B4-BE49-F238E27FC236}">
                  <a16:creationId xmlns:a16="http://schemas.microsoft.com/office/drawing/2014/main" id="{AEF0AE3F-AF96-43C3-8385-B17CD52B97A1}"/>
                </a:ext>
              </a:extLst>
            </p:cNvPr>
            <p:cNvSpPr>
              <a:spLocks/>
            </p:cNvSpPr>
            <p:nvPr/>
          </p:nvSpPr>
          <p:spPr bwMode="auto">
            <a:xfrm>
              <a:off x="1555508" y="4560959"/>
              <a:ext cx="181864" cy="7814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6" name="Freeform 157">
              <a:extLst>
                <a:ext uri="{FF2B5EF4-FFF2-40B4-BE49-F238E27FC236}">
                  <a16:creationId xmlns:a16="http://schemas.microsoft.com/office/drawing/2014/main" id="{76A654F7-F4A5-4ED3-8127-8D7E576213DA}"/>
                </a:ext>
              </a:extLst>
            </p:cNvPr>
            <p:cNvSpPr>
              <a:spLocks/>
            </p:cNvSpPr>
            <p:nvPr/>
          </p:nvSpPr>
          <p:spPr bwMode="auto">
            <a:xfrm>
              <a:off x="1555508" y="4639103"/>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7" name="Freeform 158">
              <a:extLst>
                <a:ext uri="{FF2B5EF4-FFF2-40B4-BE49-F238E27FC236}">
                  <a16:creationId xmlns:a16="http://schemas.microsoft.com/office/drawing/2014/main" id="{2DE1AB97-7D87-4287-8B16-EDF3BC8AC050}"/>
                </a:ext>
              </a:extLst>
            </p:cNvPr>
            <p:cNvSpPr>
              <a:spLocks/>
            </p:cNvSpPr>
            <p:nvPr/>
          </p:nvSpPr>
          <p:spPr bwMode="auto">
            <a:xfrm>
              <a:off x="1555508" y="4639103"/>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8" name="Freeform 159">
              <a:extLst>
                <a:ext uri="{FF2B5EF4-FFF2-40B4-BE49-F238E27FC236}">
                  <a16:creationId xmlns:a16="http://schemas.microsoft.com/office/drawing/2014/main" id="{80A95FCD-70AB-4CA5-A66E-9F351AD4492A}"/>
                </a:ext>
              </a:extLst>
            </p:cNvPr>
            <p:cNvSpPr>
              <a:spLocks/>
            </p:cNvSpPr>
            <p:nvPr/>
          </p:nvSpPr>
          <p:spPr bwMode="auto">
            <a:xfrm>
              <a:off x="1555508" y="4715828"/>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9" name="Freeform 160">
              <a:extLst>
                <a:ext uri="{FF2B5EF4-FFF2-40B4-BE49-F238E27FC236}">
                  <a16:creationId xmlns:a16="http://schemas.microsoft.com/office/drawing/2014/main" id="{A1C1E2DF-EB79-4211-A722-8E014FA1B8F9}"/>
                </a:ext>
              </a:extLst>
            </p:cNvPr>
            <p:cNvSpPr>
              <a:spLocks/>
            </p:cNvSpPr>
            <p:nvPr/>
          </p:nvSpPr>
          <p:spPr bwMode="auto">
            <a:xfrm>
              <a:off x="1555508" y="4715828"/>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0" name="Rectangle 164">
              <a:extLst>
                <a:ext uri="{FF2B5EF4-FFF2-40B4-BE49-F238E27FC236}">
                  <a16:creationId xmlns:a16="http://schemas.microsoft.com/office/drawing/2014/main" id="{F764FBD5-BF0E-4F6E-B9AD-AAF62CEA5D96}"/>
                </a:ext>
              </a:extLst>
            </p:cNvPr>
            <p:cNvSpPr>
              <a:spLocks noChangeArrowheads="1"/>
            </p:cNvSpPr>
            <p:nvPr/>
          </p:nvSpPr>
          <p:spPr bwMode="auto">
            <a:xfrm>
              <a:off x="2047110" y="3096098"/>
              <a:ext cx="125032" cy="9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1" name="Freeform 167">
              <a:extLst>
                <a:ext uri="{FF2B5EF4-FFF2-40B4-BE49-F238E27FC236}">
                  <a16:creationId xmlns:a16="http://schemas.microsoft.com/office/drawing/2014/main" id="{FF7EED6B-BF04-45A8-BDC4-A24DD7C195CF}"/>
                </a:ext>
              </a:extLst>
            </p:cNvPr>
            <p:cNvSpPr>
              <a:spLocks/>
            </p:cNvSpPr>
            <p:nvPr/>
          </p:nvSpPr>
          <p:spPr bwMode="auto">
            <a:xfrm>
              <a:off x="1512882" y="2675536"/>
              <a:ext cx="670625" cy="944843"/>
            </a:xfrm>
            <a:custGeom>
              <a:avLst/>
              <a:gdLst>
                <a:gd name="T0" fmla="*/ 0 w 227"/>
                <a:gd name="T1" fmla="*/ 129 h 319"/>
                <a:gd name="T2" fmla="*/ 0 w 227"/>
                <a:gd name="T3" fmla="*/ 205 h 319"/>
                <a:gd name="T4" fmla="*/ 4 w 227"/>
                <a:gd name="T5" fmla="*/ 205 h 319"/>
                <a:gd name="T6" fmla="*/ 0 w 227"/>
                <a:gd name="T7" fmla="*/ 205 h 319"/>
                <a:gd name="T8" fmla="*/ 0 w 227"/>
                <a:gd name="T9" fmla="*/ 205 h 319"/>
                <a:gd name="T10" fmla="*/ 113 w 227"/>
                <a:gd name="T11" fmla="*/ 319 h 319"/>
                <a:gd name="T12" fmla="*/ 131 w 227"/>
                <a:gd name="T13" fmla="*/ 319 h 319"/>
                <a:gd name="T14" fmla="*/ 227 w 227"/>
                <a:gd name="T15" fmla="*/ 223 h 319"/>
                <a:gd name="T16" fmla="*/ 227 w 227"/>
                <a:gd name="T17" fmla="*/ 125 h 319"/>
                <a:gd name="T18" fmla="*/ 227 w 227"/>
                <a:gd name="T19" fmla="*/ 113 h 319"/>
                <a:gd name="T20" fmla="*/ 113 w 227"/>
                <a:gd name="T21" fmla="*/ 0 h 319"/>
                <a:gd name="T22" fmla="*/ 0 w 227"/>
                <a:gd name="T23" fmla="*/ 113 h 319"/>
                <a:gd name="T24" fmla="*/ 0 w 227"/>
                <a:gd name="T25" fmla="*/ 138 h 319"/>
                <a:gd name="T26" fmla="*/ 4 w 227"/>
                <a:gd name="T27" fmla="*/ 142 h 319"/>
                <a:gd name="T28" fmla="*/ 8 w 227"/>
                <a:gd name="T29" fmla="*/ 138 h 319"/>
                <a:gd name="T30" fmla="*/ 8 w 227"/>
                <a:gd name="T31" fmla="*/ 113 h 319"/>
                <a:gd name="T32" fmla="*/ 38 w 227"/>
                <a:gd name="T33" fmla="*/ 39 h 319"/>
                <a:gd name="T34" fmla="*/ 113 w 227"/>
                <a:gd name="T35" fmla="*/ 8 h 319"/>
                <a:gd name="T36" fmla="*/ 219 w 227"/>
                <a:gd name="T37" fmla="*/ 113 h 319"/>
                <a:gd name="T38" fmla="*/ 219 w 227"/>
                <a:gd name="T39" fmla="*/ 125 h 319"/>
                <a:gd name="T40" fmla="*/ 219 w 227"/>
                <a:gd name="T41" fmla="*/ 223 h 319"/>
                <a:gd name="T42" fmla="*/ 193 w 227"/>
                <a:gd name="T43" fmla="*/ 285 h 319"/>
                <a:gd name="T44" fmla="*/ 131 w 227"/>
                <a:gd name="T45" fmla="*/ 311 h 319"/>
                <a:gd name="T46" fmla="*/ 113 w 227"/>
                <a:gd name="T47" fmla="*/ 311 h 319"/>
                <a:gd name="T48" fmla="*/ 38 w 227"/>
                <a:gd name="T49" fmla="*/ 280 h 319"/>
                <a:gd name="T50" fmla="*/ 8 w 227"/>
                <a:gd name="T51" fmla="*/ 205 h 319"/>
                <a:gd name="T52" fmla="*/ 4 w 227"/>
                <a:gd name="T53" fmla="*/ 205 h 319"/>
                <a:gd name="T54" fmla="*/ 8 w 227"/>
                <a:gd name="T55" fmla="*/ 205 h 319"/>
                <a:gd name="T56" fmla="*/ 8 w 227"/>
                <a:gd name="T57" fmla="*/ 205 h 319"/>
                <a:gd name="T58" fmla="*/ 4 w 227"/>
                <a:gd name="T59" fmla="*/ 205 h 319"/>
                <a:gd name="T60" fmla="*/ 8 w 227"/>
                <a:gd name="T61" fmla="*/ 205 h 319"/>
                <a:gd name="T62" fmla="*/ 8 w 227"/>
                <a:gd name="T63" fmla="*/ 205 h 319"/>
                <a:gd name="T64" fmla="*/ 8 w 227"/>
                <a:gd name="T65" fmla="*/ 205 h 319"/>
                <a:gd name="T66" fmla="*/ 8 w 227"/>
                <a:gd name="T67" fmla="*/ 129 h 319"/>
                <a:gd name="T68" fmla="*/ 4 w 227"/>
                <a:gd name="T69" fmla="*/ 125 h 319"/>
                <a:gd name="T70" fmla="*/ 0 w 227"/>
                <a:gd name="T71" fmla="*/ 129 h 319"/>
                <a:gd name="T72" fmla="*/ 0 w 227"/>
                <a:gd name="T73" fmla="*/ 12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 h="319">
                  <a:moveTo>
                    <a:pt x="0" y="129"/>
                  </a:moveTo>
                  <a:cubicBezTo>
                    <a:pt x="0" y="205"/>
                    <a:pt x="0" y="205"/>
                    <a:pt x="0" y="205"/>
                  </a:cubicBezTo>
                  <a:cubicBezTo>
                    <a:pt x="4" y="205"/>
                    <a:pt x="4" y="205"/>
                    <a:pt x="4" y="205"/>
                  </a:cubicBezTo>
                  <a:cubicBezTo>
                    <a:pt x="0" y="205"/>
                    <a:pt x="0" y="205"/>
                    <a:pt x="0" y="205"/>
                  </a:cubicBezTo>
                  <a:cubicBezTo>
                    <a:pt x="0" y="205"/>
                    <a:pt x="0" y="205"/>
                    <a:pt x="0" y="205"/>
                  </a:cubicBezTo>
                  <a:cubicBezTo>
                    <a:pt x="0" y="268"/>
                    <a:pt x="50" y="319"/>
                    <a:pt x="113" y="319"/>
                  </a:cubicBezTo>
                  <a:cubicBezTo>
                    <a:pt x="131" y="319"/>
                    <a:pt x="131" y="319"/>
                    <a:pt x="131" y="319"/>
                  </a:cubicBezTo>
                  <a:cubicBezTo>
                    <a:pt x="184" y="319"/>
                    <a:pt x="227" y="276"/>
                    <a:pt x="227" y="223"/>
                  </a:cubicBezTo>
                  <a:cubicBezTo>
                    <a:pt x="227" y="125"/>
                    <a:pt x="227" y="125"/>
                    <a:pt x="227" y="125"/>
                  </a:cubicBezTo>
                  <a:cubicBezTo>
                    <a:pt x="227" y="113"/>
                    <a:pt x="227" y="113"/>
                    <a:pt x="227" y="113"/>
                  </a:cubicBezTo>
                  <a:cubicBezTo>
                    <a:pt x="227" y="51"/>
                    <a:pt x="176" y="0"/>
                    <a:pt x="113" y="0"/>
                  </a:cubicBezTo>
                  <a:cubicBezTo>
                    <a:pt x="50" y="0"/>
                    <a:pt x="0" y="51"/>
                    <a:pt x="0" y="113"/>
                  </a:cubicBezTo>
                  <a:cubicBezTo>
                    <a:pt x="0" y="138"/>
                    <a:pt x="0" y="138"/>
                    <a:pt x="0" y="138"/>
                  </a:cubicBezTo>
                  <a:cubicBezTo>
                    <a:pt x="0" y="140"/>
                    <a:pt x="1" y="142"/>
                    <a:pt x="4" y="142"/>
                  </a:cubicBezTo>
                  <a:cubicBezTo>
                    <a:pt x="6" y="142"/>
                    <a:pt x="8" y="140"/>
                    <a:pt x="8" y="138"/>
                  </a:cubicBezTo>
                  <a:cubicBezTo>
                    <a:pt x="8" y="113"/>
                    <a:pt x="8" y="113"/>
                    <a:pt x="8" y="113"/>
                  </a:cubicBezTo>
                  <a:cubicBezTo>
                    <a:pt x="8" y="84"/>
                    <a:pt x="19" y="58"/>
                    <a:pt x="38" y="39"/>
                  </a:cubicBezTo>
                  <a:cubicBezTo>
                    <a:pt x="58" y="20"/>
                    <a:pt x="84" y="8"/>
                    <a:pt x="113" y="8"/>
                  </a:cubicBezTo>
                  <a:cubicBezTo>
                    <a:pt x="171" y="8"/>
                    <a:pt x="219" y="55"/>
                    <a:pt x="219" y="113"/>
                  </a:cubicBezTo>
                  <a:cubicBezTo>
                    <a:pt x="219" y="125"/>
                    <a:pt x="219" y="125"/>
                    <a:pt x="219" y="125"/>
                  </a:cubicBezTo>
                  <a:cubicBezTo>
                    <a:pt x="219" y="223"/>
                    <a:pt x="219" y="223"/>
                    <a:pt x="219" y="223"/>
                  </a:cubicBezTo>
                  <a:cubicBezTo>
                    <a:pt x="219" y="247"/>
                    <a:pt x="209" y="269"/>
                    <a:pt x="193" y="285"/>
                  </a:cubicBezTo>
                  <a:cubicBezTo>
                    <a:pt x="177" y="301"/>
                    <a:pt x="155" y="311"/>
                    <a:pt x="131" y="311"/>
                  </a:cubicBezTo>
                  <a:cubicBezTo>
                    <a:pt x="113" y="311"/>
                    <a:pt x="113" y="311"/>
                    <a:pt x="113" y="311"/>
                  </a:cubicBezTo>
                  <a:cubicBezTo>
                    <a:pt x="84" y="311"/>
                    <a:pt x="58" y="299"/>
                    <a:pt x="38" y="280"/>
                  </a:cubicBezTo>
                  <a:cubicBezTo>
                    <a:pt x="19" y="261"/>
                    <a:pt x="8" y="234"/>
                    <a:pt x="8" y="205"/>
                  </a:cubicBezTo>
                  <a:cubicBezTo>
                    <a:pt x="4" y="205"/>
                    <a:pt x="4" y="205"/>
                    <a:pt x="4" y="205"/>
                  </a:cubicBezTo>
                  <a:cubicBezTo>
                    <a:pt x="8" y="205"/>
                    <a:pt x="8" y="205"/>
                    <a:pt x="8" y="205"/>
                  </a:cubicBezTo>
                  <a:cubicBezTo>
                    <a:pt x="8" y="205"/>
                    <a:pt x="8" y="205"/>
                    <a:pt x="8" y="205"/>
                  </a:cubicBezTo>
                  <a:cubicBezTo>
                    <a:pt x="4" y="205"/>
                    <a:pt x="4" y="205"/>
                    <a:pt x="4" y="205"/>
                  </a:cubicBezTo>
                  <a:cubicBezTo>
                    <a:pt x="8" y="205"/>
                    <a:pt x="8" y="205"/>
                    <a:pt x="8" y="205"/>
                  </a:cubicBezTo>
                  <a:cubicBezTo>
                    <a:pt x="8" y="205"/>
                    <a:pt x="8" y="205"/>
                    <a:pt x="8" y="205"/>
                  </a:cubicBezTo>
                  <a:cubicBezTo>
                    <a:pt x="8" y="205"/>
                    <a:pt x="8" y="205"/>
                    <a:pt x="8" y="205"/>
                  </a:cubicBezTo>
                  <a:cubicBezTo>
                    <a:pt x="8" y="129"/>
                    <a:pt x="8" y="129"/>
                    <a:pt x="8" y="129"/>
                  </a:cubicBezTo>
                  <a:cubicBezTo>
                    <a:pt x="8" y="127"/>
                    <a:pt x="6" y="125"/>
                    <a:pt x="4" y="125"/>
                  </a:cubicBezTo>
                  <a:cubicBezTo>
                    <a:pt x="1" y="125"/>
                    <a:pt x="0" y="127"/>
                    <a:pt x="0" y="129"/>
                  </a:cubicBezTo>
                  <a:cubicBezTo>
                    <a:pt x="0" y="129"/>
                    <a:pt x="0" y="129"/>
                    <a:pt x="0" y="129"/>
                  </a:cubicBezTo>
                </a:path>
              </a:pathLst>
            </a:custGeom>
            <a:solidFill>
              <a:schemeClr val="tx1"/>
            </a:solidFill>
            <a:ln w="3175">
              <a:no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2" name="Freeform 168">
              <a:extLst>
                <a:ext uri="{FF2B5EF4-FFF2-40B4-BE49-F238E27FC236}">
                  <a16:creationId xmlns:a16="http://schemas.microsoft.com/office/drawing/2014/main" id="{4809B263-BC0C-463A-979E-D5CAB5F28390}"/>
                </a:ext>
              </a:extLst>
            </p:cNvPr>
            <p:cNvSpPr>
              <a:spLocks/>
            </p:cNvSpPr>
            <p:nvPr/>
          </p:nvSpPr>
          <p:spPr bwMode="auto">
            <a:xfrm>
              <a:off x="1957747" y="3207447"/>
              <a:ext cx="71040" cy="180444"/>
            </a:xfrm>
            <a:custGeom>
              <a:avLst/>
              <a:gdLst>
                <a:gd name="T0" fmla="*/ 4 w 24"/>
                <a:gd name="T1" fmla="*/ 61 h 61"/>
                <a:gd name="T2" fmla="*/ 24 w 24"/>
                <a:gd name="T3" fmla="*/ 41 h 61"/>
                <a:gd name="T4" fmla="*/ 24 w 24"/>
                <a:gd name="T5" fmla="*/ 4 h 61"/>
                <a:gd name="T6" fmla="*/ 20 w 24"/>
                <a:gd name="T7" fmla="*/ 0 h 61"/>
                <a:gd name="T8" fmla="*/ 16 w 24"/>
                <a:gd name="T9" fmla="*/ 4 h 61"/>
                <a:gd name="T10" fmla="*/ 16 w 24"/>
                <a:gd name="T11" fmla="*/ 41 h 61"/>
                <a:gd name="T12" fmla="*/ 4 w 24"/>
                <a:gd name="T13" fmla="*/ 53 h 61"/>
                <a:gd name="T14" fmla="*/ 0 w 24"/>
                <a:gd name="T15" fmla="*/ 57 h 61"/>
                <a:gd name="T16" fmla="*/ 4 w 24"/>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61">
                  <a:moveTo>
                    <a:pt x="4" y="61"/>
                  </a:moveTo>
                  <a:cubicBezTo>
                    <a:pt x="15" y="61"/>
                    <a:pt x="24" y="52"/>
                    <a:pt x="24" y="41"/>
                  </a:cubicBezTo>
                  <a:cubicBezTo>
                    <a:pt x="24" y="4"/>
                    <a:pt x="24" y="4"/>
                    <a:pt x="24" y="4"/>
                  </a:cubicBezTo>
                  <a:cubicBezTo>
                    <a:pt x="24" y="2"/>
                    <a:pt x="22" y="0"/>
                    <a:pt x="20" y="0"/>
                  </a:cubicBezTo>
                  <a:cubicBezTo>
                    <a:pt x="18" y="0"/>
                    <a:pt x="16" y="2"/>
                    <a:pt x="16" y="4"/>
                  </a:cubicBezTo>
                  <a:cubicBezTo>
                    <a:pt x="16" y="41"/>
                    <a:pt x="16" y="41"/>
                    <a:pt x="16" y="41"/>
                  </a:cubicBezTo>
                  <a:cubicBezTo>
                    <a:pt x="16" y="48"/>
                    <a:pt x="11" y="53"/>
                    <a:pt x="4" y="53"/>
                  </a:cubicBezTo>
                  <a:cubicBezTo>
                    <a:pt x="1" y="53"/>
                    <a:pt x="0" y="55"/>
                    <a:pt x="0" y="57"/>
                  </a:cubicBezTo>
                  <a:cubicBezTo>
                    <a:pt x="0" y="60"/>
                    <a:pt x="1" y="61"/>
                    <a:pt x="4" y="61"/>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3" name="Freeform 169">
              <a:extLst>
                <a:ext uri="{FF2B5EF4-FFF2-40B4-BE49-F238E27FC236}">
                  <a16:creationId xmlns:a16="http://schemas.microsoft.com/office/drawing/2014/main" id="{F01FCDE4-468D-460E-B68B-B9A3CEF87787}"/>
                </a:ext>
              </a:extLst>
            </p:cNvPr>
            <p:cNvSpPr>
              <a:spLocks/>
            </p:cNvSpPr>
            <p:nvPr/>
          </p:nvSpPr>
          <p:spPr bwMode="auto">
            <a:xfrm>
              <a:off x="1775734" y="3060578"/>
              <a:ext cx="169077" cy="41203"/>
            </a:xfrm>
            <a:custGeom>
              <a:avLst/>
              <a:gdLst>
                <a:gd name="T0" fmla="*/ 7 w 57"/>
                <a:gd name="T1" fmla="*/ 14 h 14"/>
                <a:gd name="T2" fmla="*/ 50 w 57"/>
                <a:gd name="T3" fmla="*/ 14 h 14"/>
                <a:gd name="T4" fmla="*/ 57 w 57"/>
                <a:gd name="T5" fmla="*/ 8 h 14"/>
                <a:gd name="T6" fmla="*/ 57 w 57"/>
                <a:gd name="T7" fmla="*/ 7 h 14"/>
                <a:gd name="T8" fmla="*/ 50 w 57"/>
                <a:gd name="T9" fmla="*/ 0 h 14"/>
                <a:gd name="T10" fmla="*/ 7 w 57"/>
                <a:gd name="T11" fmla="*/ 0 h 14"/>
                <a:gd name="T12" fmla="*/ 0 w 57"/>
                <a:gd name="T13" fmla="*/ 7 h 14"/>
                <a:gd name="T14" fmla="*/ 0 w 57"/>
                <a:gd name="T15" fmla="*/ 8 h 14"/>
                <a:gd name="T16" fmla="*/ 7 w 57"/>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4">
                  <a:moveTo>
                    <a:pt x="7" y="14"/>
                  </a:moveTo>
                  <a:cubicBezTo>
                    <a:pt x="50" y="14"/>
                    <a:pt x="50" y="14"/>
                    <a:pt x="50" y="14"/>
                  </a:cubicBezTo>
                  <a:cubicBezTo>
                    <a:pt x="54" y="14"/>
                    <a:pt x="57" y="11"/>
                    <a:pt x="57" y="8"/>
                  </a:cubicBezTo>
                  <a:cubicBezTo>
                    <a:pt x="57" y="7"/>
                    <a:pt x="57" y="7"/>
                    <a:pt x="57" y="7"/>
                  </a:cubicBezTo>
                  <a:cubicBezTo>
                    <a:pt x="57" y="3"/>
                    <a:pt x="54" y="0"/>
                    <a:pt x="50"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4" name="Freeform 170">
              <a:extLst>
                <a:ext uri="{FF2B5EF4-FFF2-40B4-BE49-F238E27FC236}">
                  <a16:creationId xmlns:a16="http://schemas.microsoft.com/office/drawing/2014/main" id="{607BE3D5-2FB1-4229-A9BB-0EFFE86C6CF1}"/>
                </a:ext>
              </a:extLst>
            </p:cNvPr>
            <p:cNvSpPr>
              <a:spLocks/>
            </p:cNvSpPr>
            <p:nvPr/>
          </p:nvSpPr>
          <p:spPr bwMode="auto">
            <a:xfrm>
              <a:off x="1775734" y="3060578"/>
              <a:ext cx="169077" cy="41203"/>
            </a:xfrm>
            <a:custGeom>
              <a:avLst/>
              <a:gdLst>
                <a:gd name="T0" fmla="*/ 7 w 57"/>
                <a:gd name="T1" fmla="*/ 14 h 14"/>
                <a:gd name="T2" fmla="*/ 50 w 57"/>
                <a:gd name="T3" fmla="*/ 14 h 14"/>
                <a:gd name="T4" fmla="*/ 57 w 57"/>
                <a:gd name="T5" fmla="*/ 8 h 14"/>
                <a:gd name="T6" fmla="*/ 57 w 57"/>
                <a:gd name="T7" fmla="*/ 7 h 14"/>
                <a:gd name="T8" fmla="*/ 50 w 57"/>
                <a:gd name="T9" fmla="*/ 0 h 14"/>
                <a:gd name="T10" fmla="*/ 7 w 57"/>
                <a:gd name="T11" fmla="*/ 0 h 14"/>
                <a:gd name="T12" fmla="*/ 0 w 57"/>
                <a:gd name="T13" fmla="*/ 7 h 14"/>
                <a:gd name="T14" fmla="*/ 0 w 57"/>
                <a:gd name="T15" fmla="*/ 8 h 14"/>
                <a:gd name="T16" fmla="*/ 7 w 57"/>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4">
                  <a:moveTo>
                    <a:pt x="7" y="14"/>
                  </a:moveTo>
                  <a:cubicBezTo>
                    <a:pt x="50" y="14"/>
                    <a:pt x="50" y="14"/>
                    <a:pt x="50" y="14"/>
                  </a:cubicBezTo>
                  <a:cubicBezTo>
                    <a:pt x="54" y="14"/>
                    <a:pt x="57" y="11"/>
                    <a:pt x="57" y="8"/>
                  </a:cubicBezTo>
                  <a:cubicBezTo>
                    <a:pt x="57" y="7"/>
                    <a:pt x="57" y="7"/>
                    <a:pt x="57" y="7"/>
                  </a:cubicBezTo>
                  <a:cubicBezTo>
                    <a:pt x="57" y="3"/>
                    <a:pt x="54" y="0"/>
                    <a:pt x="50"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5" name="Freeform 173">
              <a:extLst>
                <a:ext uri="{FF2B5EF4-FFF2-40B4-BE49-F238E27FC236}">
                  <a16:creationId xmlns:a16="http://schemas.microsoft.com/office/drawing/2014/main" id="{A0598673-5F20-42FF-9CAD-523DEBF3C5CE}"/>
                </a:ext>
              </a:extLst>
            </p:cNvPr>
            <p:cNvSpPr>
              <a:spLocks/>
            </p:cNvSpPr>
            <p:nvPr/>
          </p:nvSpPr>
          <p:spPr bwMode="auto">
            <a:xfrm>
              <a:off x="2047110" y="3060578"/>
              <a:ext cx="125032" cy="41203"/>
            </a:xfrm>
            <a:custGeom>
              <a:avLst/>
              <a:gdLst>
                <a:gd name="T0" fmla="*/ 7 w 42"/>
                <a:gd name="T1" fmla="*/ 14 h 14"/>
                <a:gd name="T2" fmla="*/ 35 w 42"/>
                <a:gd name="T3" fmla="*/ 14 h 14"/>
                <a:gd name="T4" fmla="*/ 42 w 42"/>
                <a:gd name="T5" fmla="*/ 8 h 14"/>
                <a:gd name="T6" fmla="*/ 42 w 42"/>
                <a:gd name="T7" fmla="*/ 7 h 14"/>
                <a:gd name="T8" fmla="*/ 35 w 42"/>
                <a:gd name="T9" fmla="*/ 0 h 14"/>
                <a:gd name="T10" fmla="*/ 7 w 42"/>
                <a:gd name="T11" fmla="*/ 0 h 14"/>
                <a:gd name="T12" fmla="*/ 0 w 42"/>
                <a:gd name="T13" fmla="*/ 7 h 14"/>
                <a:gd name="T14" fmla="*/ 0 w 42"/>
                <a:gd name="T15" fmla="*/ 8 h 14"/>
                <a:gd name="T16" fmla="*/ 7 w 4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4">
                  <a:moveTo>
                    <a:pt x="7" y="14"/>
                  </a:moveTo>
                  <a:cubicBezTo>
                    <a:pt x="35" y="14"/>
                    <a:pt x="35" y="14"/>
                    <a:pt x="35" y="14"/>
                  </a:cubicBezTo>
                  <a:cubicBezTo>
                    <a:pt x="39" y="14"/>
                    <a:pt x="42" y="11"/>
                    <a:pt x="42" y="8"/>
                  </a:cubicBezTo>
                  <a:cubicBezTo>
                    <a:pt x="42" y="7"/>
                    <a:pt x="42" y="7"/>
                    <a:pt x="42" y="7"/>
                  </a:cubicBezTo>
                  <a:cubicBezTo>
                    <a:pt x="42" y="3"/>
                    <a:pt x="39" y="0"/>
                    <a:pt x="35"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6" name="Freeform 174">
              <a:extLst>
                <a:ext uri="{FF2B5EF4-FFF2-40B4-BE49-F238E27FC236}">
                  <a16:creationId xmlns:a16="http://schemas.microsoft.com/office/drawing/2014/main" id="{1B4AC05B-C32D-44A6-B534-0928988A2378}"/>
                </a:ext>
              </a:extLst>
            </p:cNvPr>
            <p:cNvSpPr>
              <a:spLocks/>
            </p:cNvSpPr>
            <p:nvPr/>
          </p:nvSpPr>
          <p:spPr bwMode="auto">
            <a:xfrm>
              <a:off x="2047110" y="3060578"/>
              <a:ext cx="125032" cy="41203"/>
            </a:xfrm>
            <a:custGeom>
              <a:avLst/>
              <a:gdLst>
                <a:gd name="T0" fmla="*/ 7 w 42"/>
                <a:gd name="T1" fmla="*/ 14 h 14"/>
                <a:gd name="T2" fmla="*/ 35 w 42"/>
                <a:gd name="T3" fmla="*/ 14 h 14"/>
                <a:gd name="T4" fmla="*/ 42 w 42"/>
                <a:gd name="T5" fmla="*/ 8 h 14"/>
                <a:gd name="T6" fmla="*/ 42 w 42"/>
                <a:gd name="T7" fmla="*/ 7 h 14"/>
                <a:gd name="T8" fmla="*/ 35 w 42"/>
                <a:gd name="T9" fmla="*/ 0 h 14"/>
                <a:gd name="T10" fmla="*/ 7 w 42"/>
                <a:gd name="T11" fmla="*/ 0 h 14"/>
                <a:gd name="T12" fmla="*/ 0 w 42"/>
                <a:gd name="T13" fmla="*/ 7 h 14"/>
                <a:gd name="T14" fmla="*/ 0 w 42"/>
                <a:gd name="T15" fmla="*/ 8 h 14"/>
                <a:gd name="T16" fmla="*/ 7 w 4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4">
                  <a:moveTo>
                    <a:pt x="7" y="14"/>
                  </a:moveTo>
                  <a:cubicBezTo>
                    <a:pt x="35" y="14"/>
                    <a:pt x="35" y="14"/>
                    <a:pt x="35" y="14"/>
                  </a:cubicBezTo>
                  <a:cubicBezTo>
                    <a:pt x="39" y="14"/>
                    <a:pt x="42" y="11"/>
                    <a:pt x="42" y="8"/>
                  </a:cubicBezTo>
                  <a:cubicBezTo>
                    <a:pt x="42" y="7"/>
                    <a:pt x="42" y="7"/>
                    <a:pt x="42" y="7"/>
                  </a:cubicBezTo>
                  <a:cubicBezTo>
                    <a:pt x="42" y="3"/>
                    <a:pt x="39" y="0"/>
                    <a:pt x="35"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7" name="Freeform 176">
              <a:extLst>
                <a:ext uri="{FF2B5EF4-FFF2-40B4-BE49-F238E27FC236}">
                  <a16:creationId xmlns:a16="http://schemas.microsoft.com/office/drawing/2014/main" id="{1A499697-092D-4DB4-8D94-4D1875EA46F1}"/>
                </a:ext>
              </a:extLst>
            </p:cNvPr>
            <p:cNvSpPr>
              <a:spLocks/>
            </p:cNvSpPr>
            <p:nvPr/>
          </p:nvSpPr>
          <p:spPr bwMode="auto">
            <a:xfrm>
              <a:off x="1436159" y="3158614"/>
              <a:ext cx="163393" cy="161973"/>
            </a:xfrm>
            <a:custGeom>
              <a:avLst/>
              <a:gdLst>
                <a:gd name="T0" fmla="*/ 55 w 55"/>
                <a:gd name="T1" fmla="*/ 27 h 55"/>
                <a:gd name="T2" fmla="*/ 27 w 55"/>
                <a:gd name="T3" fmla="*/ 0 h 55"/>
                <a:gd name="T4" fmla="*/ 0 w 55"/>
                <a:gd name="T5" fmla="*/ 27 h 55"/>
                <a:gd name="T6" fmla="*/ 27 w 55"/>
                <a:gd name="T7" fmla="*/ 55 h 55"/>
                <a:gd name="T8" fmla="*/ 41 w 55"/>
                <a:gd name="T9" fmla="*/ 51 h 55"/>
                <a:gd name="connsiteX0" fmla="*/ 10000 w 10000"/>
                <a:gd name="connsiteY0" fmla="*/ 4909 h 10000"/>
                <a:gd name="connsiteX1" fmla="*/ 4909 w 10000"/>
                <a:gd name="connsiteY1" fmla="*/ 0 h 10000"/>
                <a:gd name="connsiteX2" fmla="*/ 0 w 10000"/>
                <a:gd name="connsiteY2" fmla="*/ 4909 h 10000"/>
                <a:gd name="connsiteX3" fmla="*/ 4909 w 10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4909"/>
                  </a:moveTo>
                  <a:cubicBezTo>
                    <a:pt x="10000" y="2182"/>
                    <a:pt x="7636" y="0"/>
                    <a:pt x="4909" y="0"/>
                  </a:cubicBezTo>
                  <a:cubicBezTo>
                    <a:pt x="2182" y="0"/>
                    <a:pt x="0" y="2182"/>
                    <a:pt x="0" y="4909"/>
                  </a:cubicBezTo>
                  <a:cubicBezTo>
                    <a:pt x="0" y="7636"/>
                    <a:pt x="2182" y="10000"/>
                    <a:pt x="4909" y="10000"/>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8" name="Freeform 178">
              <a:extLst>
                <a:ext uri="{FF2B5EF4-FFF2-40B4-BE49-F238E27FC236}">
                  <a16:creationId xmlns:a16="http://schemas.microsoft.com/office/drawing/2014/main" id="{05744B0F-5E5A-4D26-8D6E-C7FD1DA839F1}"/>
                </a:ext>
              </a:extLst>
            </p:cNvPr>
            <p:cNvSpPr>
              <a:spLocks/>
            </p:cNvSpPr>
            <p:nvPr/>
          </p:nvSpPr>
          <p:spPr bwMode="auto">
            <a:xfrm rot="16762192">
              <a:off x="1492658" y="3250112"/>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9" name="Oval 202">
              <a:extLst>
                <a:ext uri="{FF2B5EF4-FFF2-40B4-BE49-F238E27FC236}">
                  <a16:creationId xmlns:a16="http://schemas.microsoft.com/office/drawing/2014/main" id="{776C533A-F31B-44E3-AE5C-ED73D9277481}"/>
                </a:ext>
              </a:extLst>
            </p:cNvPr>
            <p:cNvSpPr>
              <a:spLocks noChangeArrowheads="1"/>
            </p:cNvSpPr>
            <p:nvPr/>
          </p:nvSpPr>
          <p:spPr bwMode="auto">
            <a:xfrm>
              <a:off x="2047542" y="3117502"/>
              <a:ext cx="191810" cy="191810"/>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0" name="Oval 203">
              <a:extLst>
                <a:ext uri="{FF2B5EF4-FFF2-40B4-BE49-F238E27FC236}">
                  <a16:creationId xmlns:a16="http://schemas.microsoft.com/office/drawing/2014/main" id="{BBD6193C-D52B-4900-B301-BFA39C8388C3}"/>
                </a:ext>
              </a:extLst>
            </p:cNvPr>
            <p:cNvSpPr>
              <a:spLocks noChangeArrowheads="1"/>
            </p:cNvSpPr>
            <p:nvPr/>
          </p:nvSpPr>
          <p:spPr bwMode="auto">
            <a:xfrm>
              <a:off x="1788521" y="3125935"/>
              <a:ext cx="191810" cy="191810"/>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1" name="Line 204">
              <a:extLst>
                <a:ext uri="{FF2B5EF4-FFF2-40B4-BE49-F238E27FC236}">
                  <a16:creationId xmlns:a16="http://schemas.microsoft.com/office/drawing/2014/main" id="{A557932A-940B-47A4-BA47-00C467C89332}"/>
                </a:ext>
              </a:extLst>
            </p:cNvPr>
            <p:cNvSpPr>
              <a:spLocks noChangeShapeType="1"/>
            </p:cNvSpPr>
            <p:nvPr/>
          </p:nvSpPr>
          <p:spPr bwMode="auto">
            <a:xfrm flipH="1">
              <a:off x="1970386" y="3175663"/>
              <a:ext cx="77044"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2" name="Line 205">
              <a:extLst>
                <a:ext uri="{FF2B5EF4-FFF2-40B4-BE49-F238E27FC236}">
                  <a16:creationId xmlns:a16="http://schemas.microsoft.com/office/drawing/2014/main" id="{F9AEEE83-3752-4B75-841D-1BF2E56AA19D}"/>
                </a:ext>
              </a:extLst>
            </p:cNvPr>
            <p:cNvSpPr>
              <a:spLocks noChangeShapeType="1"/>
            </p:cNvSpPr>
            <p:nvPr/>
          </p:nvSpPr>
          <p:spPr bwMode="auto">
            <a:xfrm flipH="1">
              <a:off x="1619444" y="3181539"/>
              <a:ext cx="170658" cy="41011"/>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3" name="Freeform 206">
              <a:extLst>
                <a:ext uri="{FF2B5EF4-FFF2-40B4-BE49-F238E27FC236}">
                  <a16:creationId xmlns:a16="http://schemas.microsoft.com/office/drawing/2014/main" id="{F0361F4C-3E20-4006-B1EE-3C752BBEE78A}"/>
                </a:ext>
              </a:extLst>
            </p:cNvPr>
            <p:cNvSpPr>
              <a:spLocks/>
            </p:cNvSpPr>
            <p:nvPr/>
          </p:nvSpPr>
          <p:spPr bwMode="auto">
            <a:xfrm>
              <a:off x="1896503" y="3427148"/>
              <a:ext cx="139241" cy="71040"/>
            </a:xfrm>
            <a:custGeom>
              <a:avLst/>
              <a:gdLst>
                <a:gd name="T0" fmla="*/ 23 w 47"/>
                <a:gd name="T1" fmla="*/ 24 h 24"/>
                <a:gd name="T2" fmla="*/ 23 w 47"/>
                <a:gd name="T3" fmla="*/ 24 h 24"/>
                <a:gd name="T4" fmla="*/ 0 w 47"/>
                <a:gd name="T5" fmla="*/ 0 h 24"/>
                <a:gd name="T6" fmla="*/ 47 w 47"/>
                <a:gd name="T7" fmla="*/ 0 h 24"/>
                <a:gd name="T8" fmla="*/ 23 w 47"/>
                <a:gd name="T9" fmla="*/ 24 h 24"/>
              </a:gdLst>
              <a:ahLst/>
              <a:cxnLst>
                <a:cxn ang="0">
                  <a:pos x="T0" y="T1"/>
                </a:cxn>
                <a:cxn ang="0">
                  <a:pos x="T2" y="T3"/>
                </a:cxn>
                <a:cxn ang="0">
                  <a:pos x="T4" y="T5"/>
                </a:cxn>
                <a:cxn ang="0">
                  <a:pos x="T6" y="T7"/>
                </a:cxn>
                <a:cxn ang="0">
                  <a:pos x="T8" y="T9"/>
                </a:cxn>
              </a:cxnLst>
              <a:rect l="0" t="0" r="r" b="b"/>
              <a:pathLst>
                <a:path w="47" h="24">
                  <a:moveTo>
                    <a:pt x="23" y="24"/>
                  </a:moveTo>
                  <a:cubicBezTo>
                    <a:pt x="23" y="24"/>
                    <a:pt x="23" y="24"/>
                    <a:pt x="23" y="24"/>
                  </a:cubicBezTo>
                  <a:cubicBezTo>
                    <a:pt x="10" y="24"/>
                    <a:pt x="0" y="13"/>
                    <a:pt x="0" y="0"/>
                  </a:cubicBezTo>
                  <a:cubicBezTo>
                    <a:pt x="47" y="0"/>
                    <a:pt x="47" y="0"/>
                    <a:pt x="47" y="0"/>
                  </a:cubicBezTo>
                  <a:cubicBezTo>
                    <a:pt x="47" y="13"/>
                    <a:pt x="36" y="24"/>
                    <a:pt x="23"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4" name="Freeform 207">
              <a:extLst>
                <a:ext uri="{FF2B5EF4-FFF2-40B4-BE49-F238E27FC236}">
                  <a16:creationId xmlns:a16="http://schemas.microsoft.com/office/drawing/2014/main" id="{5E1F0A42-6A05-4957-86B3-900F72F3CCC8}"/>
                </a:ext>
              </a:extLst>
            </p:cNvPr>
            <p:cNvSpPr>
              <a:spLocks/>
            </p:cNvSpPr>
            <p:nvPr/>
          </p:nvSpPr>
          <p:spPr bwMode="auto">
            <a:xfrm>
              <a:off x="1896503" y="3427148"/>
              <a:ext cx="139241" cy="71040"/>
            </a:xfrm>
            <a:custGeom>
              <a:avLst/>
              <a:gdLst>
                <a:gd name="T0" fmla="*/ 23 w 47"/>
                <a:gd name="T1" fmla="*/ 24 h 24"/>
                <a:gd name="T2" fmla="*/ 23 w 47"/>
                <a:gd name="T3" fmla="*/ 24 h 24"/>
                <a:gd name="T4" fmla="*/ 0 w 47"/>
                <a:gd name="T5" fmla="*/ 0 h 24"/>
                <a:gd name="T6" fmla="*/ 47 w 47"/>
                <a:gd name="T7" fmla="*/ 0 h 24"/>
                <a:gd name="T8" fmla="*/ 23 w 47"/>
                <a:gd name="T9" fmla="*/ 24 h 24"/>
              </a:gdLst>
              <a:ahLst/>
              <a:cxnLst>
                <a:cxn ang="0">
                  <a:pos x="T0" y="T1"/>
                </a:cxn>
                <a:cxn ang="0">
                  <a:pos x="T2" y="T3"/>
                </a:cxn>
                <a:cxn ang="0">
                  <a:pos x="T4" y="T5"/>
                </a:cxn>
                <a:cxn ang="0">
                  <a:pos x="T6" y="T7"/>
                </a:cxn>
                <a:cxn ang="0">
                  <a:pos x="T8" y="T9"/>
                </a:cxn>
              </a:cxnLst>
              <a:rect l="0" t="0" r="r" b="b"/>
              <a:pathLst>
                <a:path w="47" h="24">
                  <a:moveTo>
                    <a:pt x="23" y="24"/>
                  </a:moveTo>
                  <a:cubicBezTo>
                    <a:pt x="23" y="24"/>
                    <a:pt x="23" y="24"/>
                    <a:pt x="23" y="24"/>
                  </a:cubicBezTo>
                  <a:cubicBezTo>
                    <a:pt x="10" y="24"/>
                    <a:pt x="0" y="13"/>
                    <a:pt x="0" y="0"/>
                  </a:cubicBezTo>
                  <a:cubicBezTo>
                    <a:pt x="47" y="0"/>
                    <a:pt x="47" y="0"/>
                    <a:pt x="47" y="0"/>
                  </a:cubicBezTo>
                  <a:cubicBezTo>
                    <a:pt x="47" y="13"/>
                    <a:pt x="36" y="24"/>
                    <a:pt x="23" y="24"/>
                  </a:cubicBezTo>
                  <a:close/>
                </a:path>
              </a:pathLst>
            </a:custGeom>
            <a:solidFill>
              <a:srgbClr val="999A98"/>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5" name="Freeform 137">
              <a:extLst>
                <a:ext uri="{FF2B5EF4-FFF2-40B4-BE49-F238E27FC236}">
                  <a16:creationId xmlns:a16="http://schemas.microsoft.com/office/drawing/2014/main" id="{66173F45-542C-48E3-8AD1-6CCB7D4A9A08}"/>
                </a:ext>
              </a:extLst>
            </p:cNvPr>
            <p:cNvSpPr>
              <a:spLocks/>
            </p:cNvSpPr>
            <p:nvPr/>
          </p:nvSpPr>
          <p:spPr bwMode="auto">
            <a:xfrm>
              <a:off x="1643332" y="3545243"/>
              <a:ext cx="295796" cy="231425"/>
            </a:xfrm>
            <a:custGeom>
              <a:avLst/>
              <a:gdLst>
                <a:gd name="T0" fmla="*/ 0 w 100"/>
                <a:gd name="T1" fmla="*/ 0 h 87"/>
                <a:gd name="T2" fmla="*/ 0 w 100"/>
                <a:gd name="T3" fmla="*/ 41 h 87"/>
                <a:gd name="T4" fmla="*/ 0 w 100"/>
                <a:gd name="T5" fmla="*/ 45 h 87"/>
                <a:gd name="T6" fmla="*/ 46 w 100"/>
                <a:gd name="T7" fmla="*/ 87 h 87"/>
                <a:gd name="T8" fmla="*/ 71 w 100"/>
                <a:gd name="T9" fmla="*/ 87 h 87"/>
                <a:gd name="T10" fmla="*/ 100 w 100"/>
                <a:gd name="T11" fmla="*/ 59 h 87"/>
                <a:gd name="T12" fmla="*/ 100 w 100"/>
                <a:gd name="T13" fmla="*/ 58 h 87"/>
                <a:gd name="T14" fmla="*/ 100 w 100"/>
                <a:gd name="T15" fmla="*/ 15 h 87"/>
                <a:gd name="T16" fmla="*/ 0 w 100"/>
                <a:gd name="T17" fmla="*/ 0 h 87"/>
                <a:gd name="connsiteX0" fmla="*/ 0 w 10000"/>
                <a:gd name="connsiteY0" fmla="*/ 0 h 10000"/>
                <a:gd name="connsiteX1" fmla="*/ 0 w 10000"/>
                <a:gd name="connsiteY1" fmla="*/ 4713 h 10000"/>
                <a:gd name="connsiteX2" fmla="*/ 0 w 10000"/>
                <a:gd name="connsiteY2" fmla="*/ 5172 h 10000"/>
                <a:gd name="connsiteX3" fmla="*/ 4600 w 10000"/>
                <a:gd name="connsiteY3" fmla="*/ 10000 h 10000"/>
                <a:gd name="connsiteX4" fmla="*/ 7100 w 10000"/>
                <a:gd name="connsiteY4" fmla="*/ 10000 h 10000"/>
                <a:gd name="connsiteX5" fmla="*/ 10000 w 10000"/>
                <a:gd name="connsiteY5" fmla="*/ 6782 h 10000"/>
                <a:gd name="connsiteX6" fmla="*/ 10000 w 10000"/>
                <a:gd name="connsiteY6" fmla="*/ 6667 h 10000"/>
                <a:gd name="connsiteX7" fmla="*/ 9917 w 10000"/>
                <a:gd name="connsiteY7" fmla="*/ 3154 h 10000"/>
                <a:gd name="connsiteX8" fmla="*/ 0 w 10000"/>
                <a:gd name="connsiteY8" fmla="*/ 0 h 10000"/>
                <a:gd name="connsiteX0" fmla="*/ 0 w 10000"/>
                <a:gd name="connsiteY0" fmla="*/ 0 h 10000"/>
                <a:gd name="connsiteX1" fmla="*/ 0 w 10000"/>
                <a:gd name="connsiteY1" fmla="*/ 4713 h 10000"/>
                <a:gd name="connsiteX2" fmla="*/ 0 w 10000"/>
                <a:gd name="connsiteY2" fmla="*/ 5172 h 10000"/>
                <a:gd name="connsiteX3" fmla="*/ 4600 w 10000"/>
                <a:gd name="connsiteY3" fmla="*/ 10000 h 10000"/>
                <a:gd name="connsiteX4" fmla="*/ 7100 w 10000"/>
                <a:gd name="connsiteY4" fmla="*/ 10000 h 10000"/>
                <a:gd name="connsiteX5" fmla="*/ 10000 w 10000"/>
                <a:gd name="connsiteY5" fmla="*/ 6782 h 10000"/>
                <a:gd name="connsiteX6" fmla="*/ 10000 w 10000"/>
                <a:gd name="connsiteY6" fmla="*/ 6667 h 10000"/>
                <a:gd name="connsiteX7" fmla="*/ 9917 w 10000"/>
                <a:gd name="connsiteY7" fmla="*/ 3154 h 10000"/>
                <a:gd name="connsiteX8" fmla="*/ 0 w 10000"/>
                <a:gd name="connsiteY8" fmla="*/ 0 h 10000"/>
                <a:gd name="connsiteX0" fmla="*/ 133 w 10009"/>
                <a:gd name="connsiteY0" fmla="*/ 0 h 8999"/>
                <a:gd name="connsiteX1" fmla="*/ 9 w 10009"/>
                <a:gd name="connsiteY1" fmla="*/ 3712 h 8999"/>
                <a:gd name="connsiteX2" fmla="*/ 9 w 10009"/>
                <a:gd name="connsiteY2" fmla="*/ 4171 h 8999"/>
                <a:gd name="connsiteX3" fmla="*/ 4609 w 10009"/>
                <a:gd name="connsiteY3" fmla="*/ 8999 h 8999"/>
                <a:gd name="connsiteX4" fmla="*/ 7109 w 10009"/>
                <a:gd name="connsiteY4" fmla="*/ 8999 h 8999"/>
                <a:gd name="connsiteX5" fmla="*/ 10009 w 10009"/>
                <a:gd name="connsiteY5" fmla="*/ 5781 h 8999"/>
                <a:gd name="connsiteX6" fmla="*/ 10009 w 10009"/>
                <a:gd name="connsiteY6" fmla="*/ 5666 h 8999"/>
                <a:gd name="connsiteX7" fmla="*/ 9926 w 10009"/>
                <a:gd name="connsiteY7" fmla="*/ 2153 h 8999"/>
                <a:gd name="connsiteX8" fmla="*/ 133 w 10009"/>
                <a:gd name="connsiteY8" fmla="*/ 0 h 8999"/>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39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604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94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94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851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133" y="0"/>
                  </a:moveTo>
                  <a:cubicBezTo>
                    <a:pt x="92" y="1375"/>
                    <a:pt x="30" y="3353"/>
                    <a:pt x="9" y="4125"/>
                  </a:cubicBezTo>
                  <a:cubicBezTo>
                    <a:pt x="-12" y="4897"/>
                    <a:pt x="9" y="4465"/>
                    <a:pt x="9" y="4635"/>
                  </a:cubicBezTo>
                  <a:cubicBezTo>
                    <a:pt x="209" y="7701"/>
                    <a:pt x="2207" y="10000"/>
                    <a:pt x="4605" y="10000"/>
                  </a:cubicBezTo>
                  <a:lnTo>
                    <a:pt x="7103" y="10000"/>
                  </a:lnTo>
                  <a:cubicBezTo>
                    <a:pt x="8701" y="10000"/>
                    <a:pt x="10000" y="8340"/>
                    <a:pt x="10000" y="6424"/>
                  </a:cubicBezTo>
                  <a:lnTo>
                    <a:pt x="10000" y="6296"/>
                  </a:lnTo>
                  <a:cubicBezTo>
                    <a:pt x="10000" y="2836"/>
                    <a:pt x="9906" y="2688"/>
                    <a:pt x="9906" y="2688"/>
                  </a:cubicBezTo>
                  <a:cubicBezTo>
                    <a:pt x="4332" y="3211"/>
                    <a:pt x="2856" y="1751"/>
                    <a:pt x="133" y="0"/>
                  </a:cubicBezTo>
                  <a:close/>
                </a:path>
              </a:pathLst>
            </a:custGeom>
            <a:noFill/>
            <a:ln w="1905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nvGrpSpPr>
            <p:cNvPr id="406" name="Group 405">
              <a:extLst>
                <a:ext uri="{FF2B5EF4-FFF2-40B4-BE49-F238E27FC236}">
                  <a16:creationId xmlns:a16="http://schemas.microsoft.com/office/drawing/2014/main" id="{3929EA9C-2D17-4E0A-A197-6925E20ADD97}"/>
                </a:ext>
              </a:extLst>
            </p:cNvPr>
            <p:cNvGrpSpPr/>
            <p:nvPr/>
          </p:nvGrpSpPr>
          <p:grpSpPr>
            <a:xfrm>
              <a:off x="1448946" y="2686902"/>
              <a:ext cx="808445" cy="551276"/>
              <a:chOff x="2054370" y="1372627"/>
              <a:chExt cx="644704" cy="439622"/>
            </a:xfrm>
            <a:solidFill>
              <a:schemeClr val="tx1"/>
            </a:solidFill>
          </p:grpSpPr>
          <p:sp>
            <p:nvSpPr>
              <p:cNvPr id="413" name="Freeform 171">
                <a:extLst>
                  <a:ext uri="{FF2B5EF4-FFF2-40B4-BE49-F238E27FC236}">
                    <a16:creationId xmlns:a16="http://schemas.microsoft.com/office/drawing/2014/main" id="{17519F36-14A7-4039-87A5-C3AD5594B95A}"/>
                  </a:ext>
                </a:extLst>
              </p:cNvPr>
              <p:cNvSpPr>
                <a:spLocks/>
              </p:cNvSpPr>
              <p:nvPr/>
            </p:nvSpPr>
            <p:spPr bwMode="auto">
              <a:xfrm>
                <a:off x="2054370" y="1372627"/>
                <a:ext cx="546129" cy="439622"/>
              </a:xfrm>
              <a:custGeom>
                <a:avLst/>
                <a:gdLst>
                  <a:gd name="T0" fmla="*/ 147 w 232"/>
                  <a:gd name="T1" fmla="*/ 0 h 186"/>
                  <a:gd name="T2" fmla="*/ 232 w 232"/>
                  <a:gd name="T3" fmla="*/ 85 h 186"/>
                  <a:gd name="T4" fmla="*/ 224 w 232"/>
                  <a:gd name="T5" fmla="*/ 88 h 186"/>
                  <a:gd name="T6" fmla="*/ 173 w 232"/>
                  <a:gd name="T7" fmla="*/ 97 h 186"/>
                  <a:gd name="T8" fmla="*/ 141 w 232"/>
                  <a:gd name="T9" fmla="*/ 76 h 186"/>
                  <a:gd name="T10" fmla="*/ 121 w 232"/>
                  <a:gd name="T11" fmla="*/ 62 h 186"/>
                  <a:gd name="T12" fmla="*/ 119 w 232"/>
                  <a:gd name="T13" fmla="*/ 62 h 186"/>
                  <a:gd name="T14" fmla="*/ 80 w 232"/>
                  <a:gd name="T15" fmla="*/ 102 h 186"/>
                  <a:gd name="T16" fmla="*/ 80 w 232"/>
                  <a:gd name="T17" fmla="*/ 142 h 186"/>
                  <a:gd name="T18" fmla="*/ 35 w 232"/>
                  <a:gd name="T19" fmla="*/ 186 h 186"/>
                  <a:gd name="T20" fmla="*/ 0 w 232"/>
                  <a:gd name="T21" fmla="*/ 186 h 186"/>
                  <a:gd name="T22" fmla="*/ 0 w 232"/>
                  <a:gd name="T23" fmla="*/ 95 h 186"/>
                  <a:gd name="T24" fmla="*/ 26 w 232"/>
                  <a:gd name="T25" fmla="*/ 48 h 186"/>
                  <a:gd name="T26" fmla="*/ 96 w 232"/>
                  <a:gd name="T27" fmla="*/ 0 h 186"/>
                  <a:gd name="T28" fmla="*/ 147 w 232"/>
                  <a:gd name="T2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186">
                    <a:moveTo>
                      <a:pt x="147" y="0"/>
                    </a:moveTo>
                    <a:cubicBezTo>
                      <a:pt x="201" y="0"/>
                      <a:pt x="232" y="31"/>
                      <a:pt x="232" y="85"/>
                    </a:cubicBezTo>
                    <a:cubicBezTo>
                      <a:pt x="224" y="88"/>
                      <a:pt x="224" y="88"/>
                      <a:pt x="224" y="88"/>
                    </a:cubicBezTo>
                    <a:cubicBezTo>
                      <a:pt x="173" y="97"/>
                      <a:pt x="173" y="97"/>
                      <a:pt x="173" y="97"/>
                    </a:cubicBezTo>
                    <a:cubicBezTo>
                      <a:pt x="159" y="97"/>
                      <a:pt x="146" y="89"/>
                      <a:pt x="141" y="76"/>
                    </a:cubicBezTo>
                    <a:cubicBezTo>
                      <a:pt x="137" y="68"/>
                      <a:pt x="130" y="62"/>
                      <a:pt x="121" y="62"/>
                    </a:cubicBezTo>
                    <a:cubicBezTo>
                      <a:pt x="119" y="62"/>
                      <a:pt x="119" y="62"/>
                      <a:pt x="119" y="62"/>
                    </a:cubicBezTo>
                    <a:cubicBezTo>
                      <a:pt x="97" y="62"/>
                      <a:pt x="80" y="80"/>
                      <a:pt x="80" y="102"/>
                    </a:cubicBezTo>
                    <a:cubicBezTo>
                      <a:pt x="80" y="142"/>
                      <a:pt x="80" y="142"/>
                      <a:pt x="80" y="142"/>
                    </a:cubicBezTo>
                    <a:cubicBezTo>
                      <a:pt x="80" y="166"/>
                      <a:pt x="60" y="186"/>
                      <a:pt x="35" y="186"/>
                    </a:cubicBezTo>
                    <a:cubicBezTo>
                      <a:pt x="0" y="186"/>
                      <a:pt x="0" y="186"/>
                      <a:pt x="0" y="186"/>
                    </a:cubicBezTo>
                    <a:cubicBezTo>
                      <a:pt x="0" y="95"/>
                      <a:pt x="0" y="95"/>
                      <a:pt x="0" y="95"/>
                    </a:cubicBezTo>
                    <a:cubicBezTo>
                      <a:pt x="0" y="72"/>
                      <a:pt x="6" y="57"/>
                      <a:pt x="26" y="48"/>
                    </a:cubicBezTo>
                    <a:cubicBezTo>
                      <a:pt x="30" y="21"/>
                      <a:pt x="66" y="0"/>
                      <a:pt x="96" y="0"/>
                    </a:cubicBezTo>
                    <a:lnTo>
                      <a:pt x="147" y="0"/>
                    </a:lnTo>
                    <a:close/>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4" name="Freeform 185">
                <a:extLst>
                  <a:ext uri="{FF2B5EF4-FFF2-40B4-BE49-F238E27FC236}">
                    <a16:creationId xmlns:a16="http://schemas.microsoft.com/office/drawing/2014/main" id="{B38BF535-54B8-4569-B1CA-9D07BBB86ED1}"/>
                  </a:ext>
                </a:extLst>
              </p:cNvPr>
              <p:cNvSpPr>
                <a:spLocks/>
              </p:cNvSpPr>
              <p:nvPr/>
            </p:nvSpPr>
            <p:spPr bwMode="auto">
              <a:xfrm>
                <a:off x="2108756" y="1372627"/>
                <a:ext cx="573322" cy="415828"/>
              </a:xfrm>
              <a:custGeom>
                <a:avLst/>
                <a:gdLst>
                  <a:gd name="T0" fmla="*/ 0 w 244"/>
                  <a:gd name="T1" fmla="*/ 87 h 176"/>
                  <a:gd name="T2" fmla="*/ 87 w 244"/>
                  <a:gd name="T3" fmla="*/ 0 h 176"/>
                  <a:gd name="T4" fmla="*/ 88 w 244"/>
                  <a:gd name="T5" fmla="*/ 0 h 176"/>
                  <a:gd name="T6" fmla="*/ 244 w 244"/>
                  <a:gd name="T7" fmla="*/ 0 h 176"/>
                  <a:gd name="T8" fmla="*/ 244 w 244"/>
                  <a:gd name="T9" fmla="*/ 50 h 176"/>
                  <a:gd name="T10" fmla="*/ 193 w 244"/>
                  <a:gd name="T11" fmla="*/ 101 h 176"/>
                  <a:gd name="T12" fmla="*/ 85 w 244"/>
                  <a:gd name="T13" fmla="*/ 101 h 176"/>
                  <a:gd name="T14" fmla="*/ 52 w 244"/>
                  <a:gd name="T15" fmla="*/ 127 h 176"/>
                  <a:gd name="T16" fmla="*/ 45 w 244"/>
                  <a:gd name="T17" fmla="*/ 162 h 176"/>
                  <a:gd name="T18" fmla="*/ 21 w 244"/>
                  <a:gd name="T19" fmla="*/ 165 h 176"/>
                  <a:gd name="T20" fmla="*/ 0 w 244"/>
                  <a:gd name="T21" fmla="*/ 147 h 176"/>
                  <a:gd name="T22" fmla="*/ 0 w 244"/>
                  <a:gd name="T23" fmla="*/ 8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76">
                    <a:moveTo>
                      <a:pt x="0" y="87"/>
                    </a:moveTo>
                    <a:cubicBezTo>
                      <a:pt x="0" y="39"/>
                      <a:pt x="39" y="0"/>
                      <a:pt x="87" y="0"/>
                    </a:cubicBezTo>
                    <a:cubicBezTo>
                      <a:pt x="88" y="0"/>
                      <a:pt x="88" y="0"/>
                      <a:pt x="88" y="0"/>
                    </a:cubicBezTo>
                    <a:cubicBezTo>
                      <a:pt x="244" y="0"/>
                      <a:pt x="244" y="0"/>
                      <a:pt x="244" y="0"/>
                    </a:cubicBezTo>
                    <a:cubicBezTo>
                      <a:pt x="244" y="50"/>
                      <a:pt x="244" y="50"/>
                      <a:pt x="244" y="50"/>
                    </a:cubicBezTo>
                    <a:cubicBezTo>
                      <a:pt x="244" y="78"/>
                      <a:pt x="221" y="101"/>
                      <a:pt x="193" y="101"/>
                    </a:cubicBezTo>
                    <a:cubicBezTo>
                      <a:pt x="85" y="101"/>
                      <a:pt x="85" y="101"/>
                      <a:pt x="85" y="101"/>
                    </a:cubicBezTo>
                    <a:cubicBezTo>
                      <a:pt x="69" y="101"/>
                      <a:pt x="56" y="112"/>
                      <a:pt x="52" y="127"/>
                    </a:cubicBezTo>
                    <a:cubicBezTo>
                      <a:pt x="45" y="162"/>
                      <a:pt x="45" y="162"/>
                      <a:pt x="45" y="162"/>
                    </a:cubicBezTo>
                    <a:cubicBezTo>
                      <a:pt x="42" y="174"/>
                      <a:pt x="27" y="176"/>
                      <a:pt x="21" y="165"/>
                    </a:cubicBezTo>
                    <a:cubicBezTo>
                      <a:pt x="0" y="147"/>
                      <a:pt x="0" y="147"/>
                      <a:pt x="0" y="147"/>
                    </a:cubicBezTo>
                    <a:cubicBezTo>
                      <a:pt x="0" y="87"/>
                      <a:pt x="0" y="87"/>
                      <a:pt x="0" y="87"/>
                    </a:cubicBezTo>
                    <a:close/>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5" name="Freeform 187">
                <a:extLst>
                  <a:ext uri="{FF2B5EF4-FFF2-40B4-BE49-F238E27FC236}">
                    <a16:creationId xmlns:a16="http://schemas.microsoft.com/office/drawing/2014/main" id="{7ADE9EA2-8032-4E33-AD43-2FFE68BBD925}"/>
                  </a:ext>
                </a:extLst>
              </p:cNvPr>
              <p:cNvSpPr>
                <a:spLocks/>
              </p:cNvSpPr>
              <p:nvPr/>
            </p:nvSpPr>
            <p:spPr bwMode="auto">
              <a:xfrm>
                <a:off x="2567641" y="1450808"/>
                <a:ext cx="131433" cy="158627"/>
              </a:xfrm>
              <a:custGeom>
                <a:avLst/>
                <a:gdLst>
                  <a:gd name="T0" fmla="*/ 8 w 56"/>
                  <a:gd name="T1" fmla="*/ 0 h 67"/>
                  <a:gd name="T2" fmla="*/ 56 w 56"/>
                  <a:gd name="T3" fmla="*/ 0 h 67"/>
                  <a:gd name="T4" fmla="*/ 56 w 56"/>
                  <a:gd name="T5" fmla="*/ 11 h 67"/>
                  <a:gd name="T6" fmla="*/ 0 w 56"/>
                  <a:gd name="T7" fmla="*/ 67 h 67"/>
                </a:gdLst>
                <a:ahLst/>
                <a:cxnLst>
                  <a:cxn ang="0">
                    <a:pos x="T0" y="T1"/>
                  </a:cxn>
                  <a:cxn ang="0">
                    <a:pos x="T2" y="T3"/>
                  </a:cxn>
                  <a:cxn ang="0">
                    <a:pos x="T4" y="T5"/>
                  </a:cxn>
                  <a:cxn ang="0">
                    <a:pos x="T6" y="T7"/>
                  </a:cxn>
                </a:cxnLst>
                <a:rect l="0" t="0" r="r" b="b"/>
                <a:pathLst>
                  <a:path w="56" h="67">
                    <a:moveTo>
                      <a:pt x="8" y="0"/>
                    </a:moveTo>
                    <a:cubicBezTo>
                      <a:pt x="56" y="0"/>
                      <a:pt x="56" y="0"/>
                      <a:pt x="56" y="0"/>
                    </a:cubicBezTo>
                    <a:cubicBezTo>
                      <a:pt x="56" y="11"/>
                      <a:pt x="56" y="11"/>
                      <a:pt x="56" y="11"/>
                    </a:cubicBezTo>
                    <a:cubicBezTo>
                      <a:pt x="56" y="42"/>
                      <a:pt x="31" y="67"/>
                      <a:pt x="0" y="67"/>
                    </a:cubicBezTo>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6" name="Freeform 188">
                <a:extLst>
                  <a:ext uri="{FF2B5EF4-FFF2-40B4-BE49-F238E27FC236}">
                    <a16:creationId xmlns:a16="http://schemas.microsoft.com/office/drawing/2014/main" id="{504BB309-5045-4BFA-B9A1-E8CAA555CA16}"/>
                  </a:ext>
                </a:extLst>
              </p:cNvPr>
              <p:cNvSpPr>
                <a:spLocks/>
              </p:cNvSpPr>
              <p:nvPr/>
            </p:nvSpPr>
            <p:spPr bwMode="auto">
              <a:xfrm>
                <a:off x="2567641" y="1450808"/>
                <a:ext cx="131433" cy="158627"/>
              </a:xfrm>
              <a:custGeom>
                <a:avLst/>
                <a:gdLst>
                  <a:gd name="T0" fmla="*/ 8 w 56"/>
                  <a:gd name="T1" fmla="*/ 0 h 67"/>
                  <a:gd name="T2" fmla="*/ 56 w 56"/>
                  <a:gd name="T3" fmla="*/ 0 h 67"/>
                  <a:gd name="T4" fmla="*/ 56 w 56"/>
                  <a:gd name="T5" fmla="*/ 11 h 67"/>
                  <a:gd name="T6" fmla="*/ 0 w 56"/>
                  <a:gd name="T7" fmla="*/ 67 h 67"/>
                </a:gdLst>
                <a:ahLst/>
                <a:cxnLst>
                  <a:cxn ang="0">
                    <a:pos x="T0" y="T1"/>
                  </a:cxn>
                  <a:cxn ang="0">
                    <a:pos x="T2" y="T3"/>
                  </a:cxn>
                  <a:cxn ang="0">
                    <a:pos x="T4" y="T5"/>
                  </a:cxn>
                  <a:cxn ang="0">
                    <a:pos x="T6" y="T7"/>
                  </a:cxn>
                </a:cxnLst>
                <a:rect l="0" t="0" r="r" b="b"/>
                <a:pathLst>
                  <a:path w="56" h="67">
                    <a:moveTo>
                      <a:pt x="8" y="0"/>
                    </a:moveTo>
                    <a:cubicBezTo>
                      <a:pt x="56" y="0"/>
                      <a:pt x="56" y="0"/>
                      <a:pt x="56" y="0"/>
                    </a:cubicBezTo>
                    <a:cubicBezTo>
                      <a:pt x="56" y="11"/>
                      <a:pt x="56" y="11"/>
                      <a:pt x="56" y="11"/>
                    </a:cubicBezTo>
                    <a:cubicBezTo>
                      <a:pt x="56" y="42"/>
                      <a:pt x="31" y="67"/>
                      <a:pt x="0" y="67"/>
                    </a:cubicBezTo>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sp>
          <p:nvSpPr>
            <p:cNvPr id="407" name="Freeform 145">
              <a:extLst>
                <a:ext uri="{FF2B5EF4-FFF2-40B4-BE49-F238E27FC236}">
                  <a16:creationId xmlns:a16="http://schemas.microsoft.com/office/drawing/2014/main" id="{5186DFFB-2FB0-458F-B6F5-EAB073CCA41C}"/>
                </a:ext>
              </a:extLst>
            </p:cNvPr>
            <p:cNvSpPr>
              <a:spLocks/>
            </p:cNvSpPr>
            <p:nvPr/>
          </p:nvSpPr>
          <p:spPr bwMode="auto">
            <a:xfrm>
              <a:off x="1581793" y="4395432"/>
              <a:ext cx="301213" cy="61095"/>
            </a:xfrm>
            <a:custGeom>
              <a:avLst/>
              <a:gdLst>
                <a:gd name="T0" fmla="*/ 97 w 102"/>
                <a:gd name="T1" fmla="*/ 21 h 21"/>
                <a:gd name="T2" fmla="*/ 6 w 102"/>
                <a:gd name="T3" fmla="*/ 21 h 21"/>
                <a:gd name="T4" fmla="*/ 0 w 102"/>
                <a:gd name="T5" fmla="*/ 16 h 21"/>
                <a:gd name="T6" fmla="*/ 0 w 102"/>
                <a:gd name="T7" fmla="*/ 6 h 21"/>
                <a:gd name="T8" fmla="*/ 6 w 102"/>
                <a:gd name="T9" fmla="*/ 0 h 21"/>
                <a:gd name="T10" fmla="*/ 97 w 102"/>
                <a:gd name="T11" fmla="*/ 0 h 21"/>
                <a:gd name="T12" fmla="*/ 102 w 102"/>
                <a:gd name="T13" fmla="*/ 6 h 21"/>
                <a:gd name="T14" fmla="*/ 102 w 102"/>
                <a:gd name="T15" fmla="*/ 16 h 21"/>
                <a:gd name="T16" fmla="*/ 97 w 10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1">
                  <a:moveTo>
                    <a:pt x="97" y="21"/>
                  </a:moveTo>
                  <a:cubicBezTo>
                    <a:pt x="6" y="21"/>
                    <a:pt x="6" y="21"/>
                    <a:pt x="6" y="21"/>
                  </a:cubicBezTo>
                  <a:cubicBezTo>
                    <a:pt x="3" y="21"/>
                    <a:pt x="0" y="19"/>
                    <a:pt x="0" y="16"/>
                  </a:cubicBezTo>
                  <a:cubicBezTo>
                    <a:pt x="0" y="6"/>
                    <a:pt x="0" y="6"/>
                    <a:pt x="0" y="6"/>
                  </a:cubicBezTo>
                  <a:cubicBezTo>
                    <a:pt x="0" y="3"/>
                    <a:pt x="3" y="0"/>
                    <a:pt x="6" y="0"/>
                  </a:cubicBezTo>
                  <a:cubicBezTo>
                    <a:pt x="97" y="0"/>
                    <a:pt x="97" y="0"/>
                    <a:pt x="97" y="0"/>
                  </a:cubicBezTo>
                  <a:cubicBezTo>
                    <a:pt x="99" y="0"/>
                    <a:pt x="102" y="3"/>
                    <a:pt x="102" y="6"/>
                  </a:cubicBezTo>
                  <a:cubicBezTo>
                    <a:pt x="102" y="16"/>
                    <a:pt x="102" y="16"/>
                    <a:pt x="102" y="16"/>
                  </a:cubicBezTo>
                  <a:cubicBezTo>
                    <a:pt x="102" y="19"/>
                    <a:pt x="99" y="21"/>
                    <a:pt x="97" y="21"/>
                  </a:cubicBezTo>
                  <a:close/>
                </a:path>
              </a:pathLst>
            </a:custGeom>
            <a:solidFill>
              <a:schemeClr val="tx1"/>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8" name="Freeform 148">
              <a:extLst>
                <a:ext uri="{FF2B5EF4-FFF2-40B4-BE49-F238E27FC236}">
                  <a16:creationId xmlns:a16="http://schemas.microsoft.com/office/drawing/2014/main" id="{45787B45-27BE-4F60-8EC5-A81082AA9930}"/>
                </a:ext>
              </a:extLst>
            </p:cNvPr>
            <p:cNvSpPr>
              <a:spLocks/>
            </p:cNvSpPr>
            <p:nvPr/>
          </p:nvSpPr>
          <p:spPr bwMode="auto">
            <a:xfrm>
              <a:off x="1622996" y="4332916"/>
              <a:ext cx="218805" cy="62516"/>
            </a:xfrm>
            <a:custGeom>
              <a:avLst/>
              <a:gdLst>
                <a:gd name="T0" fmla="*/ 74 w 74"/>
                <a:gd name="T1" fmla="*/ 21 h 21"/>
                <a:gd name="T2" fmla="*/ 0 w 74"/>
                <a:gd name="T3" fmla="*/ 21 h 21"/>
                <a:gd name="T4" fmla="*/ 0 w 74"/>
                <a:gd name="T5" fmla="*/ 17 h 21"/>
                <a:gd name="T6" fmla="*/ 8 w 74"/>
                <a:gd name="T7" fmla="*/ 7 h 21"/>
                <a:gd name="T8" fmla="*/ 64 w 74"/>
                <a:gd name="T9" fmla="*/ 1 h 21"/>
                <a:gd name="T10" fmla="*/ 74 w 74"/>
                <a:gd name="T11" fmla="*/ 10 h 21"/>
                <a:gd name="T12" fmla="*/ 74 w 7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74" y="21"/>
                  </a:moveTo>
                  <a:cubicBezTo>
                    <a:pt x="0" y="21"/>
                    <a:pt x="0" y="21"/>
                    <a:pt x="0" y="21"/>
                  </a:cubicBezTo>
                  <a:cubicBezTo>
                    <a:pt x="0" y="17"/>
                    <a:pt x="0" y="17"/>
                    <a:pt x="0" y="17"/>
                  </a:cubicBezTo>
                  <a:cubicBezTo>
                    <a:pt x="0" y="12"/>
                    <a:pt x="4" y="8"/>
                    <a:pt x="8" y="7"/>
                  </a:cubicBezTo>
                  <a:cubicBezTo>
                    <a:pt x="64" y="1"/>
                    <a:pt x="64" y="1"/>
                    <a:pt x="64" y="1"/>
                  </a:cubicBezTo>
                  <a:cubicBezTo>
                    <a:pt x="69" y="0"/>
                    <a:pt x="74" y="4"/>
                    <a:pt x="74" y="10"/>
                  </a:cubicBezTo>
                  <a:lnTo>
                    <a:pt x="74" y="21"/>
                  </a:lnTo>
                  <a:close/>
                </a:path>
              </a:pathLst>
            </a:custGeom>
            <a:solidFill>
              <a:schemeClr val="tx1"/>
            </a:solidFill>
            <a:ln w="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9" name="Freeform 200">
              <a:extLst>
                <a:ext uri="{FF2B5EF4-FFF2-40B4-BE49-F238E27FC236}">
                  <a16:creationId xmlns:a16="http://schemas.microsoft.com/office/drawing/2014/main" id="{D92AB53F-7DDD-4D51-87DA-AB255BBFA975}"/>
                </a:ext>
              </a:extLst>
            </p:cNvPr>
            <p:cNvSpPr>
              <a:spLocks noEditPoints="1"/>
            </p:cNvSpPr>
            <p:nvPr/>
          </p:nvSpPr>
          <p:spPr bwMode="auto">
            <a:xfrm>
              <a:off x="1826883" y="3140143"/>
              <a:ext cx="99457" cy="103719"/>
            </a:xfrm>
            <a:custGeom>
              <a:avLst/>
              <a:gdLst>
                <a:gd name="T0" fmla="*/ 34 w 34"/>
                <a:gd name="T1" fmla="*/ 18 h 35"/>
                <a:gd name="T2" fmla="*/ 34 w 34"/>
                <a:gd name="T3" fmla="*/ 18 h 35"/>
                <a:gd name="T4" fmla="*/ 34 w 34"/>
                <a:gd name="T5" fmla="*/ 18 h 35"/>
                <a:gd name="T6" fmla="*/ 17 w 34"/>
                <a:gd name="T7" fmla="*/ 0 h 35"/>
                <a:gd name="T8" fmla="*/ 0 w 34"/>
                <a:gd name="T9" fmla="*/ 18 h 35"/>
                <a:gd name="T10" fmla="*/ 0 w 34"/>
                <a:gd name="T11" fmla="*/ 18 h 35"/>
                <a:gd name="T12" fmla="*/ 17 w 34"/>
                <a:gd name="T13" fmla="*/ 35 h 35"/>
                <a:gd name="T14" fmla="*/ 34 w 34"/>
                <a:gd name="T15" fmla="*/ 18 h 35"/>
                <a:gd name="T16" fmla="*/ 30 w 34"/>
                <a:gd name="T17" fmla="*/ 18 h 35"/>
                <a:gd name="T18" fmla="*/ 29 w 34"/>
                <a:gd name="T19" fmla="*/ 18 h 35"/>
                <a:gd name="T20" fmla="*/ 30 w 34"/>
                <a:gd name="T21" fmla="*/ 19 h 35"/>
                <a:gd name="T22" fmla="*/ 23 w 34"/>
                <a:gd name="T23" fmla="*/ 26 h 35"/>
                <a:gd name="T24" fmla="*/ 22 w 34"/>
                <a:gd name="T25" fmla="*/ 26 h 35"/>
                <a:gd name="T26" fmla="*/ 17 w 34"/>
                <a:gd name="T27" fmla="*/ 27 h 35"/>
                <a:gd name="T28" fmla="*/ 8 w 34"/>
                <a:gd name="T29" fmla="*/ 18 h 35"/>
                <a:gd name="T30" fmla="*/ 17 w 34"/>
                <a:gd name="T31" fmla="*/ 8 h 35"/>
                <a:gd name="T32" fmla="*/ 25 w 34"/>
                <a:gd name="T33" fmla="*/ 12 h 35"/>
                <a:gd name="T34" fmla="*/ 29 w 34"/>
                <a:gd name="T35" fmla="*/ 18 h 35"/>
                <a:gd name="T36" fmla="*/ 30 w 34"/>
                <a:gd name="T37" fmla="*/ 18 h 35"/>
                <a:gd name="T38" fmla="*/ 34 w 34"/>
                <a:gd name="T39" fmla="*/ 18 h 35"/>
                <a:gd name="T40" fmla="*/ 34 w 34"/>
                <a:gd name="T41" fmla="*/ 18 h 35"/>
                <a:gd name="T42" fmla="*/ 34 w 34"/>
                <a:gd name="T43" fmla="*/ 16 h 35"/>
                <a:gd name="T44" fmla="*/ 17 w 34"/>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35">
                  <a:moveTo>
                    <a:pt x="34" y="18"/>
                  </a:moveTo>
                  <a:cubicBezTo>
                    <a:pt x="34" y="18"/>
                    <a:pt x="34" y="18"/>
                    <a:pt x="34" y="18"/>
                  </a:cubicBezTo>
                  <a:cubicBezTo>
                    <a:pt x="34" y="18"/>
                    <a:pt x="34" y="18"/>
                    <a:pt x="34" y="18"/>
                  </a:cubicBezTo>
                  <a:moveTo>
                    <a:pt x="17" y="0"/>
                  </a:moveTo>
                  <a:cubicBezTo>
                    <a:pt x="7" y="0"/>
                    <a:pt x="0" y="8"/>
                    <a:pt x="0" y="18"/>
                  </a:cubicBezTo>
                  <a:cubicBezTo>
                    <a:pt x="0" y="18"/>
                    <a:pt x="0" y="18"/>
                    <a:pt x="0" y="18"/>
                  </a:cubicBezTo>
                  <a:cubicBezTo>
                    <a:pt x="0" y="27"/>
                    <a:pt x="7" y="35"/>
                    <a:pt x="17" y="35"/>
                  </a:cubicBezTo>
                  <a:cubicBezTo>
                    <a:pt x="27" y="35"/>
                    <a:pt x="34" y="27"/>
                    <a:pt x="34" y="18"/>
                  </a:cubicBezTo>
                  <a:cubicBezTo>
                    <a:pt x="30" y="18"/>
                    <a:pt x="30" y="18"/>
                    <a:pt x="30" y="18"/>
                  </a:cubicBezTo>
                  <a:cubicBezTo>
                    <a:pt x="29" y="18"/>
                    <a:pt x="29" y="18"/>
                    <a:pt x="29" y="18"/>
                  </a:cubicBezTo>
                  <a:cubicBezTo>
                    <a:pt x="29" y="18"/>
                    <a:pt x="30" y="19"/>
                    <a:pt x="30" y="19"/>
                  </a:cubicBezTo>
                  <a:cubicBezTo>
                    <a:pt x="30" y="23"/>
                    <a:pt x="26" y="26"/>
                    <a:pt x="23" y="26"/>
                  </a:cubicBezTo>
                  <a:cubicBezTo>
                    <a:pt x="22" y="26"/>
                    <a:pt x="22" y="26"/>
                    <a:pt x="22" y="26"/>
                  </a:cubicBezTo>
                  <a:cubicBezTo>
                    <a:pt x="20" y="27"/>
                    <a:pt x="19" y="27"/>
                    <a:pt x="17" y="27"/>
                  </a:cubicBezTo>
                  <a:cubicBezTo>
                    <a:pt x="12" y="27"/>
                    <a:pt x="8" y="23"/>
                    <a:pt x="8" y="18"/>
                  </a:cubicBezTo>
                  <a:cubicBezTo>
                    <a:pt x="8" y="13"/>
                    <a:pt x="12" y="8"/>
                    <a:pt x="17" y="8"/>
                  </a:cubicBezTo>
                  <a:cubicBezTo>
                    <a:pt x="20" y="8"/>
                    <a:pt x="23" y="10"/>
                    <a:pt x="25" y="12"/>
                  </a:cubicBezTo>
                  <a:cubicBezTo>
                    <a:pt x="27" y="13"/>
                    <a:pt x="29" y="15"/>
                    <a:pt x="29" y="18"/>
                  </a:cubicBezTo>
                  <a:cubicBezTo>
                    <a:pt x="30" y="18"/>
                    <a:pt x="30" y="18"/>
                    <a:pt x="30" y="18"/>
                  </a:cubicBezTo>
                  <a:cubicBezTo>
                    <a:pt x="34" y="18"/>
                    <a:pt x="34" y="18"/>
                    <a:pt x="34" y="18"/>
                  </a:cubicBezTo>
                  <a:cubicBezTo>
                    <a:pt x="34" y="18"/>
                    <a:pt x="34" y="18"/>
                    <a:pt x="34" y="18"/>
                  </a:cubicBezTo>
                  <a:cubicBezTo>
                    <a:pt x="34" y="17"/>
                    <a:pt x="34" y="16"/>
                    <a:pt x="34" y="16"/>
                  </a:cubicBezTo>
                  <a:cubicBezTo>
                    <a:pt x="33" y="7"/>
                    <a:pt x="26" y="0"/>
                    <a:pt x="1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0" name="Freeform 201">
              <a:extLst>
                <a:ext uri="{FF2B5EF4-FFF2-40B4-BE49-F238E27FC236}">
                  <a16:creationId xmlns:a16="http://schemas.microsoft.com/office/drawing/2014/main" id="{DBCBC272-B96E-4B36-AE68-E03DC59A4E1A}"/>
                </a:ext>
              </a:extLst>
            </p:cNvPr>
            <p:cNvSpPr>
              <a:spLocks/>
            </p:cNvSpPr>
            <p:nvPr/>
          </p:nvSpPr>
          <p:spPr bwMode="auto">
            <a:xfrm>
              <a:off x="1873770" y="3175663"/>
              <a:ext cx="41203" cy="41203"/>
            </a:xfrm>
            <a:custGeom>
              <a:avLst/>
              <a:gdLst>
                <a:gd name="T0" fmla="*/ 7 w 14"/>
                <a:gd name="T1" fmla="*/ 0 h 14"/>
                <a:gd name="T2" fmla="*/ 0 w 14"/>
                <a:gd name="T3" fmla="*/ 7 h 14"/>
                <a:gd name="T4" fmla="*/ 6 w 14"/>
                <a:gd name="T5" fmla="*/ 14 h 14"/>
                <a:gd name="T6" fmla="*/ 7 w 14"/>
                <a:gd name="T7" fmla="*/ 14 h 14"/>
                <a:gd name="T8" fmla="*/ 14 w 14"/>
                <a:gd name="T9" fmla="*/ 7 h 14"/>
                <a:gd name="T10" fmla="*/ 13 w 14"/>
                <a:gd name="T11" fmla="*/ 6 h 14"/>
                <a:gd name="T12" fmla="*/ 13 w 14"/>
                <a:gd name="T13" fmla="*/ 6 h 14"/>
                <a:gd name="T14" fmla="*/ 9 w 14"/>
                <a:gd name="T15" fmla="*/ 0 h 14"/>
                <a:gd name="T16" fmla="*/ 7 w 1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4">
                  <a:moveTo>
                    <a:pt x="7" y="0"/>
                  </a:moveTo>
                  <a:cubicBezTo>
                    <a:pt x="3" y="0"/>
                    <a:pt x="0" y="3"/>
                    <a:pt x="0" y="7"/>
                  </a:cubicBezTo>
                  <a:cubicBezTo>
                    <a:pt x="0" y="11"/>
                    <a:pt x="2" y="14"/>
                    <a:pt x="6" y="14"/>
                  </a:cubicBezTo>
                  <a:cubicBezTo>
                    <a:pt x="6" y="14"/>
                    <a:pt x="6" y="14"/>
                    <a:pt x="7" y="14"/>
                  </a:cubicBezTo>
                  <a:cubicBezTo>
                    <a:pt x="10" y="14"/>
                    <a:pt x="14" y="11"/>
                    <a:pt x="14" y="7"/>
                  </a:cubicBezTo>
                  <a:cubicBezTo>
                    <a:pt x="14" y="7"/>
                    <a:pt x="13" y="6"/>
                    <a:pt x="13" y="6"/>
                  </a:cubicBezTo>
                  <a:cubicBezTo>
                    <a:pt x="13" y="6"/>
                    <a:pt x="13" y="6"/>
                    <a:pt x="13" y="6"/>
                  </a:cubicBezTo>
                  <a:cubicBezTo>
                    <a:pt x="13" y="3"/>
                    <a:pt x="11" y="1"/>
                    <a:pt x="9" y="0"/>
                  </a:cubicBezTo>
                  <a:cubicBezTo>
                    <a:pt x="8" y="0"/>
                    <a:pt x="7" y="0"/>
                    <a:pt x="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1" name="Freeform 195">
              <a:extLst>
                <a:ext uri="{FF2B5EF4-FFF2-40B4-BE49-F238E27FC236}">
                  <a16:creationId xmlns:a16="http://schemas.microsoft.com/office/drawing/2014/main" id="{C321E4FB-0E01-414E-9408-26BD0C1947C7}"/>
                </a:ext>
              </a:extLst>
            </p:cNvPr>
            <p:cNvSpPr>
              <a:spLocks noEditPoints="1"/>
            </p:cNvSpPr>
            <p:nvPr/>
          </p:nvSpPr>
          <p:spPr bwMode="auto">
            <a:xfrm>
              <a:off x="2074105" y="3140143"/>
              <a:ext cx="103719" cy="103719"/>
            </a:xfrm>
            <a:custGeom>
              <a:avLst/>
              <a:gdLst>
                <a:gd name="T0" fmla="*/ 35 w 35"/>
                <a:gd name="T1" fmla="*/ 18 h 35"/>
                <a:gd name="T2" fmla="*/ 35 w 35"/>
                <a:gd name="T3" fmla="*/ 18 h 35"/>
                <a:gd name="T4" fmla="*/ 35 w 35"/>
                <a:gd name="T5" fmla="*/ 18 h 35"/>
                <a:gd name="T6" fmla="*/ 17 w 35"/>
                <a:gd name="T7" fmla="*/ 0 h 35"/>
                <a:gd name="T8" fmla="*/ 0 w 35"/>
                <a:gd name="T9" fmla="*/ 18 h 35"/>
                <a:gd name="T10" fmla="*/ 0 w 35"/>
                <a:gd name="T11" fmla="*/ 18 h 35"/>
                <a:gd name="T12" fmla="*/ 17 w 35"/>
                <a:gd name="T13" fmla="*/ 35 h 35"/>
                <a:gd name="T14" fmla="*/ 29 w 35"/>
                <a:gd name="T15" fmla="*/ 31 h 35"/>
                <a:gd name="T16" fmla="*/ 35 w 35"/>
                <a:gd name="T17" fmla="*/ 18 h 35"/>
                <a:gd name="T18" fmla="*/ 31 w 35"/>
                <a:gd name="T19" fmla="*/ 18 h 35"/>
                <a:gd name="T20" fmla="*/ 30 w 35"/>
                <a:gd name="T21" fmla="*/ 18 h 35"/>
                <a:gd name="T22" fmla="*/ 24 w 35"/>
                <a:gd name="T23" fmla="*/ 25 h 35"/>
                <a:gd name="T24" fmla="*/ 17 w 35"/>
                <a:gd name="T25" fmla="*/ 27 h 35"/>
                <a:gd name="T26" fmla="*/ 8 w 35"/>
                <a:gd name="T27" fmla="*/ 18 h 35"/>
                <a:gd name="T28" fmla="*/ 17 w 35"/>
                <a:gd name="T29" fmla="*/ 8 h 35"/>
                <a:gd name="T30" fmla="*/ 24 w 35"/>
                <a:gd name="T31" fmla="*/ 11 h 35"/>
                <a:gd name="T32" fmla="*/ 30 w 35"/>
                <a:gd name="T33" fmla="*/ 18 h 35"/>
                <a:gd name="T34" fmla="*/ 30 w 35"/>
                <a:gd name="T35" fmla="*/ 18 h 35"/>
                <a:gd name="T36" fmla="*/ 31 w 35"/>
                <a:gd name="T37" fmla="*/ 18 h 35"/>
                <a:gd name="T38" fmla="*/ 35 w 35"/>
                <a:gd name="T39" fmla="*/ 18 h 35"/>
                <a:gd name="T40" fmla="*/ 35 w 35"/>
                <a:gd name="T41" fmla="*/ 18 h 35"/>
                <a:gd name="T42" fmla="*/ 29 w 35"/>
                <a:gd name="T43" fmla="*/ 4 h 35"/>
                <a:gd name="T44" fmla="*/ 17 w 35"/>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35">
                  <a:moveTo>
                    <a:pt x="35" y="18"/>
                  </a:moveTo>
                  <a:cubicBezTo>
                    <a:pt x="35" y="18"/>
                    <a:pt x="35" y="18"/>
                    <a:pt x="35" y="18"/>
                  </a:cubicBezTo>
                  <a:cubicBezTo>
                    <a:pt x="35" y="18"/>
                    <a:pt x="35" y="18"/>
                    <a:pt x="35" y="18"/>
                  </a:cubicBezTo>
                  <a:moveTo>
                    <a:pt x="17" y="0"/>
                  </a:moveTo>
                  <a:cubicBezTo>
                    <a:pt x="8" y="0"/>
                    <a:pt x="0" y="8"/>
                    <a:pt x="0" y="18"/>
                  </a:cubicBezTo>
                  <a:cubicBezTo>
                    <a:pt x="0" y="18"/>
                    <a:pt x="0" y="18"/>
                    <a:pt x="0" y="18"/>
                  </a:cubicBezTo>
                  <a:cubicBezTo>
                    <a:pt x="0" y="27"/>
                    <a:pt x="8" y="35"/>
                    <a:pt x="17" y="35"/>
                  </a:cubicBezTo>
                  <a:cubicBezTo>
                    <a:pt x="22" y="35"/>
                    <a:pt x="26" y="34"/>
                    <a:pt x="29" y="31"/>
                  </a:cubicBezTo>
                  <a:cubicBezTo>
                    <a:pt x="32" y="28"/>
                    <a:pt x="35" y="23"/>
                    <a:pt x="35" y="18"/>
                  </a:cubicBezTo>
                  <a:cubicBezTo>
                    <a:pt x="31" y="18"/>
                    <a:pt x="31" y="18"/>
                    <a:pt x="31" y="18"/>
                  </a:cubicBezTo>
                  <a:cubicBezTo>
                    <a:pt x="30" y="18"/>
                    <a:pt x="30" y="18"/>
                    <a:pt x="30" y="18"/>
                  </a:cubicBezTo>
                  <a:cubicBezTo>
                    <a:pt x="30" y="21"/>
                    <a:pt x="27" y="24"/>
                    <a:pt x="24" y="25"/>
                  </a:cubicBezTo>
                  <a:cubicBezTo>
                    <a:pt x="22" y="26"/>
                    <a:pt x="20" y="27"/>
                    <a:pt x="17" y="27"/>
                  </a:cubicBezTo>
                  <a:cubicBezTo>
                    <a:pt x="12" y="27"/>
                    <a:pt x="8" y="23"/>
                    <a:pt x="8" y="18"/>
                  </a:cubicBezTo>
                  <a:cubicBezTo>
                    <a:pt x="8" y="13"/>
                    <a:pt x="12" y="8"/>
                    <a:pt x="17" y="8"/>
                  </a:cubicBezTo>
                  <a:cubicBezTo>
                    <a:pt x="20" y="8"/>
                    <a:pt x="22" y="9"/>
                    <a:pt x="24" y="11"/>
                  </a:cubicBezTo>
                  <a:cubicBezTo>
                    <a:pt x="27" y="11"/>
                    <a:pt x="30" y="14"/>
                    <a:pt x="30" y="18"/>
                  </a:cubicBezTo>
                  <a:cubicBezTo>
                    <a:pt x="30" y="18"/>
                    <a:pt x="30" y="18"/>
                    <a:pt x="30" y="18"/>
                  </a:cubicBezTo>
                  <a:cubicBezTo>
                    <a:pt x="31" y="18"/>
                    <a:pt x="31" y="18"/>
                    <a:pt x="31" y="18"/>
                  </a:cubicBezTo>
                  <a:cubicBezTo>
                    <a:pt x="35" y="18"/>
                    <a:pt x="35" y="18"/>
                    <a:pt x="35" y="18"/>
                  </a:cubicBezTo>
                  <a:cubicBezTo>
                    <a:pt x="35" y="18"/>
                    <a:pt x="35" y="18"/>
                    <a:pt x="35" y="18"/>
                  </a:cubicBezTo>
                  <a:cubicBezTo>
                    <a:pt x="35" y="12"/>
                    <a:pt x="32" y="8"/>
                    <a:pt x="29" y="4"/>
                  </a:cubicBezTo>
                  <a:cubicBezTo>
                    <a:pt x="26" y="2"/>
                    <a:pt x="22" y="0"/>
                    <a:pt x="1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2" name="Freeform 196">
              <a:extLst>
                <a:ext uri="{FF2B5EF4-FFF2-40B4-BE49-F238E27FC236}">
                  <a16:creationId xmlns:a16="http://schemas.microsoft.com/office/drawing/2014/main" id="{0332BDDF-3CCC-484B-AB24-DA7FE36965D9}"/>
                </a:ext>
              </a:extLst>
            </p:cNvPr>
            <p:cNvSpPr>
              <a:spLocks/>
            </p:cNvSpPr>
            <p:nvPr/>
          </p:nvSpPr>
          <p:spPr bwMode="auto">
            <a:xfrm>
              <a:off x="2124607" y="3172821"/>
              <a:ext cx="41203" cy="41203"/>
            </a:xfrm>
            <a:custGeom>
              <a:avLst/>
              <a:gdLst>
                <a:gd name="T0" fmla="*/ 7 w 14"/>
                <a:gd name="T1" fmla="*/ 0 h 14"/>
                <a:gd name="T2" fmla="*/ 0 w 14"/>
                <a:gd name="T3" fmla="*/ 7 h 14"/>
                <a:gd name="T4" fmla="*/ 7 w 14"/>
                <a:gd name="T5" fmla="*/ 14 h 14"/>
                <a:gd name="T6" fmla="*/ 8 w 14"/>
                <a:gd name="T7" fmla="*/ 14 h 14"/>
                <a:gd name="T8" fmla="*/ 14 w 14"/>
                <a:gd name="T9" fmla="*/ 7 h 14"/>
                <a:gd name="T10" fmla="*/ 14 w 14"/>
                <a:gd name="T11" fmla="*/ 7 h 14"/>
                <a:gd name="T12" fmla="*/ 14 w 14"/>
                <a:gd name="T13" fmla="*/ 7 h 14"/>
                <a:gd name="T14" fmla="*/ 8 w 14"/>
                <a:gd name="T15" fmla="*/ 0 h 14"/>
                <a:gd name="T16" fmla="*/ 7 w 1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4">
                  <a:moveTo>
                    <a:pt x="7" y="0"/>
                  </a:moveTo>
                  <a:cubicBezTo>
                    <a:pt x="3" y="0"/>
                    <a:pt x="0" y="3"/>
                    <a:pt x="0" y="7"/>
                  </a:cubicBezTo>
                  <a:cubicBezTo>
                    <a:pt x="0" y="11"/>
                    <a:pt x="3" y="14"/>
                    <a:pt x="7" y="14"/>
                  </a:cubicBezTo>
                  <a:cubicBezTo>
                    <a:pt x="7" y="14"/>
                    <a:pt x="7" y="14"/>
                    <a:pt x="8" y="14"/>
                  </a:cubicBezTo>
                  <a:cubicBezTo>
                    <a:pt x="11" y="13"/>
                    <a:pt x="14" y="10"/>
                    <a:pt x="14" y="7"/>
                  </a:cubicBezTo>
                  <a:cubicBezTo>
                    <a:pt x="14" y="7"/>
                    <a:pt x="14" y="7"/>
                    <a:pt x="14" y="7"/>
                  </a:cubicBezTo>
                  <a:cubicBezTo>
                    <a:pt x="14" y="7"/>
                    <a:pt x="14" y="7"/>
                    <a:pt x="14" y="7"/>
                  </a:cubicBezTo>
                  <a:cubicBezTo>
                    <a:pt x="14" y="3"/>
                    <a:pt x="11" y="0"/>
                    <a:pt x="8" y="0"/>
                  </a:cubicBezTo>
                  <a:cubicBezTo>
                    <a:pt x="7" y="0"/>
                    <a:pt x="7" y="0"/>
                    <a:pt x="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417" name="Group 416">
            <a:extLst>
              <a:ext uri="{FF2B5EF4-FFF2-40B4-BE49-F238E27FC236}">
                <a16:creationId xmlns:a16="http://schemas.microsoft.com/office/drawing/2014/main" id="{531677B7-700D-41E4-A581-31354F1133C3}"/>
              </a:ext>
            </a:extLst>
          </p:cNvPr>
          <p:cNvGrpSpPr/>
          <p:nvPr/>
        </p:nvGrpSpPr>
        <p:grpSpPr>
          <a:xfrm>
            <a:off x="7249472" y="6788241"/>
            <a:ext cx="1384839" cy="2170598"/>
            <a:chOff x="4515068" y="2615862"/>
            <a:chExt cx="1828591" cy="2866136"/>
          </a:xfrm>
        </p:grpSpPr>
        <p:sp>
          <p:nvSpPr>
            <p:cNvPr id="418" name="Freeform: Shape 417">
              <a:extLst>
                <a:ext uri="{FF2B5EF4-FFF2-40B4-BE49-F238E27FC236}">
                  <a16:creationId xmlns:a16="http://schemas.microsoft.com/office/drawing/2014/main" id="{53518553-AF28-4DCB-A9B1-D6B61058B901}"/>
                </a:ext>
              </a:extLst>
            </p:cNvPr>
            <p:cNvSpPr/>
            <p:nvPr/>
          </p:nvSpPr>
          <p:spPr>
            <a:xfrm>
              <a:off x="4803494" y="3770986"/>
              <a:ext cx="1277315" cy="1696087"/>
            </a:xfrm>
            <a:custGeom>
              <a:avLst/>
              <a:gdLst>
                <a:gd name="connsiteX0" fmla="*/ 216425 w 1018610"/>
                <a:gd name="connsiteY0" fmla="*/ 0 h 1352565"/>
                <a:gd name="connsiteX1" fmla="*/ 802185 w 1018610"/>
                <a:gd name="connsiteY1" fmla="*/ 0 h 1352565"/>
                <a:gd name="connsiteX2" fmla="*/ 1018610 w 1018610"/>
                <a:gd name="connsiteY2" fmla="*/ 217268 h 1352565"/>
                <a:gd name="connsiteX3" fmla="*/ 1018610 w 1018610"/>
                <a:gd name="connsiteY3" fmla="*/ 1345895 h 1352565"/>
                <a:gd name="connsiteX4" fmla="*/ 1018610 w 1018610"/>
                <a:gd name="connsiteY4" fmla="*/ 1352565 h 1352565"/>
                <a:gd name="connsiteX5" fmla="*/ 999791 w 1018610"/>
                <a:gd name="connsiteY5" fmla="*/ 1352565 h 1352565"/>
                <a:gd name="connsiteX6" fmla="*/ 999791 w 1018610"/>
                <a:gd name="connsiteY6" fmla="*/ 1343220 h 1352565"/>
                <a:gd name="connsiteX7" fmla="*/ 999791 w 1018610"/>
                <a:gd name="connsiteY7" fmla="*/ 217268 h 1352565"/>
                <a:gd name="connsiteX8" fmla="*/ 940979 w 1018610"/>
                <a:gd name="connsiteY8" fmla="*/ 77933 h 1352565"/>
                <a:gd name="connsiteX9" fmla="*/ 802185 w 1018610"/>
                <a:gd name="connsiteY9" fmla="*/ 18893 h 1352565"/>
                <a:gd name="connsiteX10" fmla="*/ 216425 w 1018610"/>
                <a:gd name="connsiteY10" fmla="*/ 18893 h 1352565"/>
                <a:gd name="connsiteX11" fmla="*/ 77631 w 1018610"/>
                <a:gd name="connsiteY11" fmla="*/ 77933 h 1352565"/>
                <a:gd name="connsiteX12" fmla="*/ 18820 w 1018610"/>
                <a:gd name="connsiteY12" fmla="*/ 217268 h 1352565"/>
                <a:gd name="connsiteX13" fmla="*/ 18820 w 1018610"/>
                <a:gd name="connsiteY13" fmla="*/ 1250814 h 1352565"/>
                <a:gd name="connsiteX14" fmla="*/ 18820 w 1018610"/>
                <a:gd name="connsiteY14" fmla="*/ 1352565 h 1352565"/>
                <a:gd name="connsiteX15" fmla="*/ 0 w 1018610"/>
                <a:gd name="connsiteY15" fmla="*/ 1352565 h 1352565"/>
                <a:gd name="connsiteX16" fmla="*/ 0 w 1018610"/>
                <a:gd name="connsiteY16" fmla="*/ 1281156 h 1352565"/>
                <a:gd name="connsiteX17" fmla="*/ 0 w 1018610"/>
                <a:gd name="connsiteY17" fmla="*/ 217268 h 1352565"/>
                <a:gd name="connsiteX18" fmla="*/ 216425 w 1018610"/>
                <a:gd name="connsiteY18" fmla="*/ 0 h 135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8610" h="1352565">
                  <a:moveTo>
                    <a:pt x="216425" y="0"/>
                  </a:moveTo>
                  <a:cubicBezTo>
                    <a:pt x="216425" y="0"/>
                    <a:pt x="216425" y="0"/>
                    <a:pt x="802185" y="0"/>
                  </a:cubicBezTo>
                  <a:cubicBezTo>
                    <a:pt x="919807" y="0"/>
                    <a:pt x="1018610" y="96826"/>
                    <a:pt x="1018610" y="217268"/>
                  </a:cubicBezTo>
                  <a:cubicBezTo>
                    <a:pt x="1018610" y="217268"/>
                    <a:pt x="1018610" y="217268"/>
                    <a:pt x="1018610" y="1345895"/>
                  </a:cubicBezTo>
                  <a:lnTo>
                    <a:pt x="1018610" y="1352565"/>
                  </a:lnTo>
                  <a:lnTo>
                    <a:pt x="999791" y="1352565"/>
                  </a:lnTo>
                  <a:lnTo>
                    <a:pt x="999791" y="1343220"/>
                  </a:lnTo>
                  <a:cubicBezTo>
                    <a:pt x="999791" y="1153610"/>
                    <a:pt x="999791" y="816527"/>
                    <a:pt x="999791" y="217268"/>
                  </a:cubicBezTo>
                  <a:cubicBezTo>
                    <a:pt x="999791" y="162951"/>
                    <a:pt x="976266" y="113358"/>
                    <a:pt x="940979" y="77933"/>
                  </a:cubicBezTo>
                  <a:cubicBezTo>
                    <a:pt x="905693" y="42509"/>
                    <a:pt x="856291" y="18893"/>
                    <a:pt x="802185" y="18893"/>
                  </a:cubicBezTo>
                  <a:cubicBezTo>
                    <a:pt x="802185" y="18893"/>
                    <a:pt x="802185" y="18893"/>
                    <a:pt x="216425" y="18893"/>
                  </a:cubicBezTo>
                  <a:cubicBezTo>
                    <a:pt x="162319" y="18893"/>
                    <a:pt x="112918" y="42509"/>
                    <a:pt x="77631" y="77933"/>
                  </a:cubicBezTo>
                  <a:cubicBezTo>
                    <a:pt x="42344" y="113358"/>
                    <a:pt x="18820" y="162951"/>
                    <a:pt x="18820" y="217268"/>
                  </a:cubicBezTo>
                  <a:cubicBezTo>
                    <a:pt x="18820" y="217268"/>
                    <a:pt x="18820" y="217268"/>
                    <a:pt x="18820" y="1250814"/>
                  </a:cubicBezTo>
                  <a:lnTo>
                    <a:pt x="18820" y="1352565"/>
                  </a:lnTo>
                  <a:lnTo>
                    <a:pt x="0" y="1352565"/>
                  </a:lnTo>
                  <a:lnTo>
                    <a:pt x="0" y="1281156"/>
                  </a:lnTo>
                  <a:cubicBezTo>
                    <a:pt x="0" y="1074976"/>
                    <a:pt x="0" y="745088"/>
                    <a:pt x="0" y="217268"/>
                  </a:cubicBezTo>
                  <a:cubicBezTo>
                    <a:pt x="0" y="96826"/>
                    <a:pt x="98803" y="0"/>
                    <a:pt x="216425" y="0"/>
                  </a:cubicBezTo>
                  <a:close/>
                </a:path>
              </a:pathLst>
            </a:cu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19" name="Freeform: Shape 418">
              <a:extLst>
                <a:ext uri="{FF2B5EF4-FFF2-40B4-BE49-F238E27FC236}">
                  <a16:creationId xmlns:a16="http://schemas.microsoft.com/office/drawing/2014/main" id="{143F7EF1-B39D-41CC-91C5-D787AB44A200}"/>
                </a:ext>
              </a:extLst>
            </p:cNvPr>
            <p:cNvSpPr/>
            <p:nvPr/>
          </p:nvSpPr>
          <p:spPr>
            <a:xfrm>
              <a:off x="4816115" y="3779750"/>
              <a:ext cx="1252075" cy="1702248"/>
            </a:xfrm>
            <a:custGeom>
              <a:avLst/>
              <a:gdLst>
                <a:gd name="connsiteX0" fmla="*/ 197605 w 980971"/>
                <a:gd name="connsiteY0" fmla="*/ 0 h 1333672"/>
                <a:gd name="connsiteX1" fmla="*/ 783365 w 980971"/>
                <a:gd name="connsiteY1" fmla="*/ 0 h 1333672"/>
                <a:gd name="connsiteX2" fmla="*/ 922159 w 980971"/>
                <a:gd name="connsiteY2" fmla="*/ 59040 h 1333672"/>
                <a:gd name="connsiteX3" fmla="*/ 980971 w 980971"/>
                <a:gd name="connsiteY3" fmla="*/ 198375 h 1333672"/>
                <a:gd name="connsiteX4" fmla="*/ 980971 w 980971"/>
                <a:gd name="connsiteY4" fmla="*/ 1324327 h 1333672"/>
                <a:gd name="connsiteX5" fmla="*/ 980971 w 980971"/>
                <a:gd name="connsiteY5" fmla="*/ 1333672 h 1333672"/>
                <a:gd name="connsiteX6" fmla="*/ 0 w 980971"/>
                <a:gd name="connsiteY6" fmla="*/ 1333672 h 1333672"/>
                <a:gd name="connsiteX7" fmla="*/ 0 w 980971"/>
                <a:gd name="connsiteY7" fmla="*/ 1231921 h 1333672"/>
                <a:gd name="connsiteX8" fmla="*/ 0 w 980971"/>
                <a:gd name="connsiteY8" fmla="*/ 198375 h 1333672"/>
                <a:gd name="connsiteX9" fmla="*/ 58811 w 980971"/>
                <a:gd name="connsiteY9" fmla="*/ 59040 h 1333672"/>
                <a:gd name="connsiteX10" fmla="*/ 197605 w 980971"/>
                <a:gd name="connsiteY10" fmla="*/ 0 h 133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0971" h="1333672">
                  <a:moveTo>
                    <a:pt x="197605" y="0"/>
                  </a:moveTo>
                  <a:cubicBezTo>
                    <a:pt x="783365" y="0"/>
                    <a:pt x="783365" y="0"/>
                    <a:pt x="783365" y="0"/>
                  </a:cubicBezTo>
                  <a:cubicBezTo>
                    <a:pt x="837471" y="0"/>
                    <a:pt x="886873" y="23616"/>
                    <a:pt x="922159" y="59040"/>
                  </a:cubicBezTo>
                  <a:cubicBezTo>
                    <a:pt x="957446" y="94465"/>
                    <a:pt x="980971" y="144058"/>
                    <a:pt x="980971" y="198375"/>
                  </a:cubicBezTo>
                  <a:cubicBezTo>
                    <a:pt x="980971" y="797634"/>
                    <a:pt x="980971" y="1134717"/>
                    <a:pt x="980971" y="1324327"/>
                  </a:cubicBezTo>
                  <a:lnTo>
                    <a:pt x="980971" y="1333672"/>
                  </a:lnTo>
                  <a:lnTo>
                    <a:pt x="0" y="1333672"/>
                  </a:lnTo>
                  <a:lnTo>
                    <a:pt x="0" y="1231921"/>
                  </a:lnTo>
                  <a:cubicBezTo>
                    <a:pt x="0" y="198375"/>
                    <a:pt x="0" y="198375"/>
                    <a:pt x="0" y="198375"/>
                  </a:cubicBezTo>
                  <a:cubicBezTo>
                    <a:pt x="0" y="144058"/>
                    <a:pt x="23524" y="94465"/>
                    <a:pt x="58811" y="59040"/>
                  </a:cubicBezTo>
                  <a:cubicBezTo>
                    <a:pt x="94098" y="23616"/>
                    <a:pt x="143499" y="0"/>
                    <a:pt x="197605" y="0"/>
                  </a:cubicBezTo>
                  <a:close/>
                </a:path>
              </a:pathLst>
            </a:custGeom>
            <a:solidFill>
              <a:schemeClr val="accent4"/>
            </a:solidFill>
            <a:ln w="63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20" name="Rectangle 213">
              <a:extLst>
                <a:ext uri="{FF2B5EF4-FFF2-40B4-BE49-F238E27FC236}">
                  <a16:creationId xmlns:a16="http://schemas.microsoft.com/office/drawing/2014/main" id="{1DF3490F-88AF-4D04-9B12-D15B435F714D}"/>
                </a:ext>
              </a:extLst>
            </p:cNvPr>
            <p:cNvSpPr>
              <a:spLocks noChangeArrowheads="1"/>
            </p:cNvSpPr>
            <p:nvPr/>
          </p:nvSpPr>
          <p:spPr bwMode="auto">
            <a:xfrm>
              <a:off x="4814860" y="4262587"/>
              <a:ext cx="1251740" cy="171919"/>
            </a:xfrm>
            <a:prstGeom prst="rect">
              <a:avLst/>
            </a:prstGeom>
            <a:solidFill>
              <a:srgbClr val="EDE6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1" name="Rectangle 214">
              <a:extLst>
                <a:ext uri="{FF2B5EF4-FFF2-40B4-BE49-F238E27FC236}">
                  <a16:creationId xmlns:a16="http://schemas.microsoft.com/office/drawing/2014/main" id="{A546FF4B-6B44-4702-8E49-A95AB79EB8C8}"/>
                </a:ext>
              </a:extLst>
            </p:cNvPr>
            <p:cNvSpPr>
              <a:spLocks noChangeArrowheads="1"/>
            </p:cNvSpPr>
            <p:nvPr/>
          </p:nvSpPr>
          <p:spPr bwMode="auto">
            <a:xfrm>
              <a:off x="4814860" y="4262587"/>
              <a:ext cx="1251740" cy="171919"/>
            </a:xfrm>
            <a:prstGeom prst="rect">
              <a:avLst/>
            </a:prstGeom>
            <a:noFill/>
            <a:ln w="25400" cap="flat">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2" name="Freeform 215">
              <a:extLst>
                <a:ext uri="{FF2B5EF4-FFF2-40B4-BE49-F238E27FC236}">
                  <a16:creationId xmlns:a16="http://schemas.microsoft.com/office/drawing/2014/main" id="{F8B6CCD0-D5CE-4C16-90DB-54AA34C5C00D}"/>
                </a:ext>
              </a:extLst>
            </p:cNvPr>
            <p:cNvSpPr>
              <a:spLocks/>
            </p:cNvSpPr>
            <p:nvPr/>
          </p:nvSpPr>
          <p:spPr bwMode="auto">
            <a:xfrm>
              <a:off x="4939892" y="3711311"/>
              <a:ext cx="1008780" cy="1457757"/>
            </a:xfrm>
            <a:custGeom>
              <a:avLst/>
              <a:gdLst>
                <a:gd name="T0" fmla="*/ 342 w 342"/>
                <a:gd name="T1" fmla="*/ 492 h 492"/>
                <a:gd name="T2" fmla="*/ 0 w 342"/>
                <a:gd name="T3" fmla="*/ 492 h 492"/>
                <a:gd name="T4" fmla="*/ 0 w 342"/>
                <a:gd name="T5" fmla="*/ 100 h 492"/>
                <a:gd name="T6" fmla="*/ 100 w 342"/>
                <a:gd name="T7" fmla="*/ 0 h 492"/>
                <a:gd name="T8" fmla="*/ 241 w 342"/>
                <a:gd name="T9" fmla="*/ 0 h 492"/>
                <a:gd name="T10" fmla="*/ 342 w 342"/>
                <a:gd name="T11" fmla="*/ 100 h 492"/>
                <a:gd name="T12" fmla="*/ 342 w 342"/>
                <a:gd name="T13" fmla="*/ 492 h 492"/>
              </a:gdLst>
              <a:ahLst/>
              <a:cxnLst>
                <a:cxn ang="0">
                  <a:pos x="T0" y="T1"/>
                </a:cxn>
                <a:cxn ang="0">
                  <a:pos x="T2" y="T3"/>
                </a:cxn>
                <a:cxn ang="0">
                  <a:pos x="T4" y="T5"/>
                </a:cxn>
                <a:cxn ang="0">
                  <a:pos x="T6" y="T7"/>
                </a:cxn>
                <a:cxn ang="0">
                  <a:pos x="T8" y="T9"/>
                </a:cxn>
                <a:cxn ang="0">
                  <a:pos x="T10" y="T11"/>
                </a:cxn>
                <a:cxn ang="0">
                  <a:pos x="T12" y="T13"/>
                </a:cxn>
              </a:cxnLst>
              <a:rect l="0" t="0" r="r" b="b"/>
              <a:pathLst>
                <a:path w="342" h="492">
                  <a:moveTo>
                    <a:pt x="342" y="492"/>
                  </a:moveTo>
                  <a:cubicBezTo>
                    <a:pt x="0" y="492"/>
                    <a:pt x="0" y="492"/>
                    <a:pt x="0" y="492"/>
                  </a:cubicBezTo>
                  <a:cubicBezTo>
                    <a:pt x="0" y="100"/>
                    <a:pt x="0" y="100"/>
                    <a:pt x="0" y="100"/>
                  </a:cubicBezTo>
                  <a:cubicBezTo>
                    <a:pt x="0" y="45"/>
                    <a:pt x="45" y="0"/>
                    <a:pt x="100" y="0"/>
                  </a:cubicBezTo>
                  <a:cubicBezTo>
                    <a:pt x="241" y="0"/>
                    <a:pt x="241" y="0"/>
                    <a:pt x="241" y="0"/>
                  </a:cubicBezTo>
                  <a:cubicBezTo>
                    <a:pt x="297" y="0"/>
                    <a:pt x="342" y="45"/>
                    <a:pt x="342" y="100"/>
                  </a:cubicBezTo>
                  <a:cubicBezTo>
                    <a:pt x="342" y="492"/>
                    <a:pt x="342" y="492"/>
                    <a:pt x="342" y="492"/>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3" name="Freeform 216">
              <a:extLst>
                <a:ext uri="{FF2B5EF4-FFF2-40B4-BE49-F238E27FC236}">
                  <a16:creationId xmlns:a16="http://schemas.microsoft.com/office/drawing/2014/main" id="{F68ADEF3-D0AB-486C-80F7-104B443FB9F6}"/>
                </a:ext>
              </a:extLst>
            </p:cNvPr>
            <p:cNvSpPr>
              <a:spLocks/>
            </p:cNvSpPr>
            <p:nvPr/>
          </p:nvSpPr>
          <p:spPr bwMode="auto">
            <a:xfrm>
              <a:off x="4927105" y="3699945"/>
              <a:ext cx="1032933" cy="1480491"/>
            </a:xfrm>
            <a:custGeom>
              <a:avLst/>
              <a:gdLst>
                <a:gd name="T0" fmla="*/ 346 w 350"/>
                <a:gd name="T1" fmla="*/ 496 h 500"/>
                <a:gd name="T2" fmla="*/ 346 w 350"/>
                <a:gd name="T3" fmla="*/ 492 h 500"/>
                <a:gd name="T4" fmla="*/ 8 w 350"/>
                <a:gd name="T5" fmla="*/ 492 h 500"/>
                <a:gd name="T6" fmla="*/ 8 w 350"/>
                <a:gd name="T7" fmla="*/ 104 h 500"/>
                <a:gd name="T8" fmla="*/ 36 w 350"/>
                <a:gd name="T9" fmla="*/ 36 h 500"/>
                <a:gd name="T10" fmla="*/ 104 w 350"/>
                <a:gd name="T11" fmla="*/ 8 h 500"/>
                <a:gd name="T12" fmla="*/ 245 w 350"/>
                <a:gd name="T13" fmla="*/ 8 h 500"/>
                <a:gd name="T14" fmla="*/ 314 w 350"/>
                <a:gd name="T15" fmla="*/ 36 h 500"/>
                <a:gd name="T16" fmla="*/ 342 w 350"/>
                <a:gd name="T17" fmla="*/ 104 h 500"/>
                <a:gd name="T18" fmla="*/ 342 w 350"/>
                <a:gd name="T19" fmla="*/ 496 h 500"/>
                <a:gd name="T20" fmla="*/ 346 w 350"/>
                <a:gd name="T21" fmla="*/ 496 h 500"/>
                <a:gd name="T22" fmla="*/ 346 w 350"/>
                <a:gd name="T23" fmla="*/ 492 h 500"/>
                <a:gd name="T24" fmla="*/ 346 w 350"/>
                <a:gd name="T25" fmla="*/ 496 h 500"/>
                <a:gd name="T26" fmla="*/ 350 w 350"/>
                <a:gd name="T27" fmla="*/ 496 h 500"/>
                <a:gd name="T28" fmla="*/ 350 w 350"/>
                <a:gd name="T29" fmla="*/ 104 h 500"/>
                <a:gd name="T30" fmla="*/ 245 w 350"/>
                <a:gd name="T31" fmla="*/ 0 h 500"/>
                <a:gd name="T32" fmla="*/ 104 w 350"/>
                <a:gd name="T33" fmla="*/ 0 h 500"/>
                <a:gd name="T34" fmla="*/ 0 w 350"/>
                <a:gd name="T35" fmla="*/ 104 h 500"/>
                <a:gd name="T36" fmla="*/ 0 w 350"/>
                <a:gd name="T37" fmla="*/ 500 h 500"/>
                <a:gd name="T38" fmla="*/ 350 w 350"/>
                <a:gd name="T39" fmla="*/ 500 h 500"/>
                <a:gd name="T40" fmla="*/ 350 w 350"/>
                <a:gd name="T41" fmla="*/ 496 h 500"/>
                <a:gd name="T42" fmla="*/ 346 w 350"/>
                <a:gd name="T43" fmla="*/ 496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0" h="500">
                  <a:moveTo>
                    <a:pt x="346" y="496"/>
                  </a:moveTo>
                  <a:cubicBezTo>
                    <a:pt x="346" y="492"/>
                    <a:pt x="346" y="492"/>
                    <a:pt x="346" y="492"/>
                  </a:cubicBezTo>
                  <a:cubicBezTo>
                    <a:pt x="8" y="492"/>
                    <a:pt x="8" y="492"/>
                    <a:pt x="8" y="492"/>
                  </a:cubicBezTo>
                  <a:cubicBezTo>
                    <a:pt x="8" y="104"/>
                    <a:pt x="8" y="104"/>
                    <a:pt x="8" y="104"/>
                  </a:cubicBezTo>
                  <a:cubicBezTo>
                    <a:pt x="8" y="78"/>
                    <a:pt x="18" y="54"/>
                    <a:pt x="36" y="36"/>
                  </a:cubicBezTo>
                  <a:cubicBezTo>
                    <a:pt x="53" y="19"/>
                    <a:pt x="78" y="8"/>
                    <a:pt x="104" y="8"/>
                  </a:cubicBezTo>
                  <a:cubicBezTo>
                    <a:pt x="245" y="8"/>
                    <a:pt x="245" y="8"/>
                    <a:pt x="245" y="8"/>
                  </a:cubicBezTo>
                  <a:cubicBezTo>
                    <a:pt x="272" y="8"/>
                    <a:pt x="296" y="19"/>
                    <a:pt x="314" y="36"/>
                  </a:cubicBezTo>
                  <a:cubicBezTo>
                    <a:pt x="331" y="54"/>
                    <a:pt x="342" y="78"/>
                    <a:pt x="342" y="104"/>
                  </a:cubicBezTo>
                  <a:cubicBezTo>
                    <a:pt x="342" y="496"/>
                    <a:pt x="342" y="496"/>
                    <a:pt x="342" y="496"/>
                  </a:cubicBezTo>
                  <a:cubicBezTo>
                    <a:pt x="346" y="496"/>
                    <a:pt x="346" y="496"/>
                    <a:pt x="346" y="496"/>
                  </a:cubicBezTo>
                  <a:cubicBezTo>
                    <a:pt x="346" y="492"/>
                    <a:pt x="346" y="492"/>
                    <a:pt x="346" y="492"/>
                  </a:cubicBezTo>
                  <a:cubicBezTo>
                    <a:pt x="346" y="496"/>
                    <a:pt x="346" y="496"/>
                    <a:pt x="346" y="496"/>
                  </a:cubicBezTo>
                  <a:cubicBezTo>
                    <a:pt x="350" y="496"/>
                    <a:pt x="350" y="496"/>
                    <a:pt x="350" y="496"/>
                  </a:cubicBezTo>
                  <a:cubicBezTo>
                    <a:pt x="350" y="104"/>
                    <a:pt x="350" y="104"/>
                    <a:pt x="350" y="104"/>
                  </a:cubicBezTo>
                  <a:cubicBezTo>
                    <a:pt x="350" y="47"/>
                    <a:pt x="303" y="0"/>
                    <a:pt x="245" y="0"/>
                  </a:cubicBezTo>
                  <a:cubicBezTo>
                    <a:pt x="104" y="0"/>
                    <a:pt x="104" y="0"/>
                    <a:pt x="104" y="0"/>
                  </a:cubicBezTo>
                  <a:cubicBezTo>
                    <a:pt x="46" y="0"/>
                    <a:pt x="0" y="47"/>
                    <a:pt x="0" y="104"/>
                  </a:cubicBezTo>
                  <a:cubicBezTo>
                    <a:pt x="0" y="500"/>
                    <a:pt x="0" y="500"/>
                    <a:pt x="0" y="500"/>
                  </a:cubicBezTo>
                  <a:cubicBezTo>
                    <a:pt x="350" y="500"/>
                    <a:pt x="350" y="500"/>
                    <a:pt x="350" y="500"/>
                  </a:cubicBezTo>
                  <a:cubicBezTo>
                    <a:pt x="350" y="496"/>
                    <a:pt x="350" y="496"/>
                    <a:pt x="350" y="496"/>
                  </a:cubicBezTo>
                  <a:cubicBezTo>
                    <a:pt x="346" y="496"/>
                    <a:pt x="346" y="496"/>
                    <a:pt x="346" y="496"/>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4" name="Freeform 217">
              <a:extLst>
                <a:ext uri="{FF2B5EF4-FFF2-40B4-BE49-F238E27FC236}">
                  <a16:creationId xmlns:a16="http://schemas.microsoft.com/office/drawing/2014/main" id="{0D03AD6F-250B-488A-8855-F02979F5CEB2}"/>
                </a:ext>
              </a:extLst>
            </p:cNvPr>
            <p:cNvSpPr>
              <a:spLocks/>
            </p:cNvSpPr>
            <p:nvPr/>
          </p:nvSpPr>
          <p:spPr bwMode="auto">
            <a:xfrm>
              <a:off x="5671613" y="3229654"/>
              <a:ext cx="156290" cy="156290"/>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5" name="Freeform 218">
              <a:extLst>
                <a:ext uri="{FF2B5EF4-FFF2-40B4-BE49-F238E27FC236}">
                  <a16:creationId xmlns:a16="http://schemas.microsoft.com/office/drawing/2014/main" id="{CE3FBECF-EE71-4495-B8F1-8D1C854DC430}"/>
                </a:ext>
              </a:extLst>
            </p:cNvPr>
            <p:cNvSpPr>
              <a:spLocks/>
            </p:cNvSpPr>
            <p:nvPr/>
          </p:nvSpPr>
          <p:spPr bwMode="auto">
            <a:xfrm>
              <a:off x="5671613" y="3229654"/>
              <a:ext cx="156290" cy="156290"/>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6" name="Freeform 221">
              <a:extLst>
                <a:ext uri="{FF2B5EF4-FFF2-40B4-BE49-F238E27FC236}">
                  <a16:creationId xmlns:a16="http://schemas.microsoft.com/office/drawing/2014/main" id="{128B89A7-A579-4A9C-A530-57EFC2C116E9}"/>
                </a:ext>
              </a:extLst>
            </p:cNvPr>
            <p:cNvSpPr>
              <a:spLocks/>
            </p:cNvSpPr>
            <p:nvPr/>
          </p:nvSpPr>
          <p:spPr bwMode="auto">
            <a:xfrm>
              <a:off x="5049295" y="3229654"/>
              <a:ext cx="156290" cy="156290"/>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7" name="Freeform 222">
              <a:extLst>
                <a:ext uri="{FF2B5EF4-FFF2-40B4-BE49-F238E27FC236}">
                  <a16:creationId xmlns:a16="http://schemas.microsoft.com/office/drawing/2014/main" id="{F731FC55-F1DA-4953-A591-900092832A8E}"/>
                </a:ext>
              </a:extLst>
            </p:cNvPr>
            <p:cNvSpPr>
              <a:spLocks/>
            </p:cNvSpPr>
            <p:nvPr/>
          </p:nvSpPr>
          <p:spPr bwMode="auto">
            <a:xfrm>
              <a:off x="5049295" y="3229654"/>
              <a:ext cx="156290" cy="156290"/>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8" name="Freeform 225">
              <a:extLst>
                <a:ext uri="{FF2B5EF4-FFF2-40B4-BE49-F238E27FC236}">
                  <a16:creationId xmlns:a16="http://schemas.microsoft.com/office/drawing/2014/main" id="{2C30D1CC-12D3-4256-AAB9-CBA8ED6C931D}"/>
                </a:ext>
              </a:extLst>
            </p:cNvPr>
            <p:cNvSpPr>
              <a:spLocks/>
            </p:cNvSpPr>
            <p:nvPr/>
          </p:nvSpPr>
          <p:spPr bwMode="auto">
            <a:xfrm>
              <a:off x="5290834" y="3617537"/>
              <a:ext cx="294109" cy="24296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9" name="Freeform 226">
              <a:extLst>
                <a:ext uri="{FF2B5EF4-FFF2-40B4-BE49-F238E27FC236}">
                  <a16:creationId xmlns:a16="http://schemas.microsoft.com/office/drawing/2014/main" id="{76FCC25C-E527-4E51-A87B-DA0F2B343AE5}"/>
                </a:ext>
              </a:extLst>
            </p:cNvPr>
            <p:cNvSpPr>
              <a:spLocks/>
            </p:cNvSpPr>
            <p:nvPr/>
          </p:nvSpPr>
          <p:spPr bwMode="auto">
            <a:xfrm>
              <a:off x="5290834" y="3617537"/>
              <a:ext cx="294109" cy="115086"/>
            </a:xfrm>
            <a:custGeom>
              <a:avLst/>
              <a:gdLst>
                <a:gd name="T0" fmla="*/ 100 w 100"/>
                <a:gd name="T1" fmla="*/ 0 h 39"/>
                <a:gd name="T2" fmla="*/ 100 w 100"/>
                <a:gd name="T3" fmla="*/ 30 h 39"/>
                <a:gd name="T4" fmla="*/ 59 w 100"/>
                <a:gd name="T5" fmla="*/ 39 h 39"/>
                <a:gd name="T6" fmla="*/ 42 w 100"/>
                <a:gd name="T7" fmla="*/ 39 h 39"/>
                <a:gd name="T8" fmla="*/ 0 w 100"/>
                <a:gd name="T9" fmla="*/ 30 h 39"/>
                <a:gd name="T10" fmla="*/ 0 w 100"/>
                <a:gd name="T11" fmla="*/ 0 h 39"/>
                <a:gd name="T12" fmla="*/ 100 w 10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0" h="39">
                  <a:moveTo>
                    <a:pt x="100" y="0"/>
                  </a:moveTo>
                  <a:cubicBezTo>
                    <a:pt x="100" y="30"/>
                    <a:pt x="100" y="30"/>
                    <a:pt x="100" y="30"/>
                  </a:cubicBezTo>
                  <a:cubicBezTo>
                    <a:pt x="88" y="35"/>
                    <a:pt x="74" y="39"/>
                    <a:pt x="59" y="39"/>
                  </a:cubicBezTo>
                  <a:cubicBezTo>
                    <a:pt x="42" y="39"/>
                    <a:pt x="42" y="39"/>
                    <a:pt x="42" y="39"/>
                  </a:cubicBezTo>
                  <a:cubicBezTo>
                    <a:pt x="27" y="39"/>
                    <a:pt x="13" y="35"/>
                    <a:pt x="0" y="30"/>
                  </a:cubicBezTo>
                  <a:cubicBezTo>
                    <a:pt x="0" y="0"/>
                    <a:pt x="0" y="0"/>
                    <a:pt x="0" y="0"/>
                  </a:cubicBezTo>
                  <a:lnTo>
                    <a:pt x="10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0" name="Freeform 227">
              <a:extLst>
                <a:ext uri="{FF2B5EF4-FFF2-40B4-BE49-F238E27FC236}">
                  <a16:creationId xmlns:a16="http://schemas.microsoft.com/office/drawing/2014/main" id="{98F545C0-79DB-4881-BB74-3FCB5DD35002}"/>
                </a:ext>
              </a:extLst>
            </p:cNvPr>
            <p:cNvSpPr>
              <a:spLocks/>
            </p:cNvSpPr>
            <p:nvPr/>
          </p:nvSpPr>
          <p:spPr bwMode="auto">
            <a:xfrm>
              <a:off x="5290834" y="3617537"/>
              <a:ext cx="294109" cy="24296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1" name="Freeform 228">
              <a:extLst>
                <a:ext uri="{FF2B5EF4-FFF2-40B4-BE49-F238E27FC236}">
                  <a16:creationId xmlns:a16="http://schemas.microsoft.com/office/drawing/2014/main" id="{8BB0BF04-560A-406A-9F3D-4A0F96D0BD90}"/>
                </a:ext>
              </a:extLst>
            </p:cNvPr>
            <p:cNvSpPr>
              <a:spLocks/>
            </p:cNvSpPr>
            <p:nvPr/>
          </p:nvSpPr>
          <p:spPr bwMode="auto">
            <a:xfrm>
              <a:off x="5128860" y="2973908"/>
              <a:ext cx="622318" cy="69335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2" name="Freeform 229">
              <a:extLst>
                <a:ext uri="{FF2B5EF4-FFF2-40B4-BE49-F238E27FC236}">
                  <a16:creationId xmlns:a16="http://schemas.microsoft.com/office/drawing/2014/main" id="{09F6C1C4-738D-4FBC-A8B6-A78DFC6FFD2E}"/>
                </a:ext>
              </a:extLst>
            </p:cNvPr>
            <p:cNvSpPr>
              <a:spLocks/>
            </p:cNvSpPr>
            <p:nvPr/>
          </p:nvSpPr>
          <p:spPr bwMode="auto">
            <a:xfrm>
              <a:off x="5128860" y="2973908"/>
              <a:ext cx="622318" cy="69335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3" name="Freeform 231">
              <a:extLst>
                <a:ext uri="{FF2B5EF4-FFF2-40B4-BE49-F238E27FC236}">
                  <a16:creationId xmlns:a16="http://schemas.microsoft.com/office/drawing/2014/main" id="{C6FC18E4-E878-4B0B-AF2E-F3188733B6AC}"/>
                </a:ext>
              </a:extLst>
            </p:cNvPr>
            <p:cNvSpPr>
              <a:spLocks/>
            </p:cNvSpPr>
            <p:nvPr/>
          </p:nvSpPr>
          <p:spPr bwMode="auto">
            <a:xfrm>
              <a:off x="5428652" y="3249546"/>
              <a:ext cx="48308" cy="154869"/>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8"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4" name="Freeform 232">
              <a:extLst>
                <a:ext uri="{FF2B5EF4-FFF2-40B4-BE49-F238E27FC236}">
                  <a16:creationId xmlns:a16="http://schemas.microsoft.com/office/drawing/2014/main" id="{2F95EDA0-AE39-4976-88F2-5CC30CE51A3C}"/>
                </a:ext>
              </a:extLst>
            </p:cNvPr>
            <p:cNvSpPr>
              <a:spLocks/>
            </p:cNvSpPr>
            <p:nvPr/>
          </p:nvSpPr>
          <p:spPr bwMode="auto">
            <a:xfrm>
              <a:off x="5512481" y="3154352"/>
              <a:ext cx="161973" cy="21313"/>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5" name="Freeform 233">
              <a:extLst>
                <a:ext uri="{FF2B5EF4-FFF2-40B4-BE49-F238E27FC236}">
                  <a16:creationId xmlns:a16="http://schemas.microsoft.com/office/drawing/2014/main" id="{C61732F0-7135-49EA-9950-5F4F7E355010}"/>
                </a:ext>
              </a:extLst>
            </p:cNvPr>
            <p:cNvSpPr>
              <a:spLocks/>
            </p:cNvSpPr>
            <p:nvPr/>
          </p:nvSpPr>
          <p:spPr bwMode="auto">
            <a:xfrm>
              <a:off x="5512481" y="3154352"/>
              <a:ext cx="161973" cy="21313"/>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chemeClr val="tx1"/>
            </a:solidFill>
            <a:ln w="63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6" name="Freeform 235">
              <a:extLst>
                <a:ext uri="{FF2B5EF4-FFF2-40B4-BE49-F238E27FC236}">
                  <a16:creationId xmlns:a16="http://schemas.microsoft.com/office/drawing/2014/main" id="{01C12672-7408-471A-AE24-522CEB6B641D}"/>
                </a:ext>
              </a:extLst>
            </p:cNvPr>
            <p:cNvSpPr>
              <a:spLocks/>
            </p:cNvSpPr>
            <p:nvPr/>
          </p:nvSpPr>
          <p:spPr bwMode="auto">
            <a:xfrm>
              <a:off x="5211267" y="3154352"/>
              <a:ext cx="161973" cy="21313"/>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7" name="Freeform 236">
              <a:extLst>
                <a:ext uri="{FF2B5EF4-FFF2-40B4-BE49-F238E27FC236}">
                  <a16:creationId xmlns:a16="http://schemas.microsoft.com/office/drawing/2014/main" id="{99D62643-D2B7-4E3B-80DD-DD23D3FC996F}"/>
                </a:ext>
              </a:extLst>
            </p:cNvPr>
            <p:cNvSpPr>
              <a:spLocks/>
            </p:cNvSpPr>
            <p:nvPr/>
          </p:nvSpPr>
          <p:spPr bwMode="auto">
            <a:xfrm>
              <a:off x="5211267" y="3154352"/>
              <a:ext cx="161973" cy="21313"/>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chemeClr val="tx1"/>
            </a:solidFill>
            <a:ln w="63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8" name="Freeform 237">
              <a:extLst>
                <a:ext uri="{FF2B5EF4-FFF2-40B4-BE49-F238E27FC236}">
                  <a16:creationId xmlns:a16="http://schemas.microsoft.com/office/drawing/2014/main" id="{67C51EA5-5400-4749-90BD-8BC392758B83}"/>
                </a:ext>
              </a:extLst>
            </p:cNvPr>
            <p:cNvSpPr>
              <a:spLocks/>
            </p:cNvSpPr>
            <p:nvPr/>
          </p:nvSpPr>
          <p:spPr bwMode="auto">
            <a:xfrm>
              <a:off x="5367557" y="3465510"/>
              <a:ext cx="144923" cy="86670"/>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9" name="Freeform 238">
              <a:extLst>
                <a:ext uri="{FF2B5EF4-FFF2-40B4-BE49-F238E27FC236}">
                  <a16:creationId xmlns:a16="http://schemas.microsoft.com/office/drawing/2014/main" id="{EE29C6EA-48E1-4902-A798-6F33CCE16A0A}"/>
                </a:ext>
              </a:extLst>
            </p:cNvPr>
            <p:cNvSpPr>
              <a:spLocks/>
            </p:cNvSpPr>
            <p:nvPr/>
          </p:nvSpPr>
          <p:spPr bwMode="auto">
            <a:xfrm>
              <a:off x="5367557" y="3465510"/>
              <a:ext cx="144923" cy="86670"/>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0" name="Oval 240">
              <a:extLst>
                <a:ext uri="{FF2B5EF4-FFF2-40B4-BE49-F238E27FC236}">
                  <a16:creationId xmlns:a16="http://schemas.microsoft.com/office/drawing/2014/main" id="{D841D480-202F-42F1-AE87-1FCFF897D1A9}"/>
                </a:ext>
              </a:extLst>
            </p:cNvPr>
            <p:cNvSpPr>
              <a:spLocks noChangeArrowheads="1"/>
            </p:cNvSpPr>
            <p:nvPr/>
          </p:nvSpPr>
          <p:spPr bwMode="auto">
            <a:xfrm>
              <a:off x="5255314" y="3211184"/>
              <a:ext cx="79566" cy="76725"/>
            </a:xfrm>
            <a:prstGeom prst="ellipse">
              <a:avLst/>
            </a:prstGeom>
            <a:no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1" name="Oval 241">
              <a:extLst>
                <a:ext uri="{FF2B5EF4-FFF2-40B4-BE49-F238E27FC236}">
                  <a16:creationId xmlns:a16="http://schemas.microsoft.com/office/drawing/2014/main" id="{C5CC0150-CED4-4C58-B629-865844025546}"/>
                </a:ext>
              </a:extLst>
            </p:cNvPr>
            <p:cNvSpPr>
              <a:spLocks noChangeArrowheads="1"/>
            </p:cNvSpPr>
            <p:nvPr/>
          </p:nvSpPr>
          <p:spPr bwMode="auto">
            <a:xfrm>
              <a:off x="5553685" y="3211184"/>
              <a:ext cx="79566" cy="76725"/>
            </a:xfrm>
            <a:prstGeom prst="ellipse">
              <a:avLst/>
            </a:prstGeom>
            <a:no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2" name="Oval 242">
              <a:extLst>
                <a:ext uri="{FF2B5EF4-FFF2-40B4-BE49-F238E27FC236}">
                  <a16:creationId xmlns:a16="http://schemas.microsoft.com/office/drawing/2014/main" id="{3E7627D2-39E2-4B55-A6BA-DB871235EF0E}"/>
                </a:ext>
              </a:extLst>
            </p:cNvPr>
            <p:cNvSpPr>
              <a:spLocks noChangeArrowheads="1"/>
            </p:cNvSpPr>
            <p:nvPr/>
          </p:nvSpPr>
          <p:spPr bwMode="auto">
            <a:xfrm>
              <a:off x="5553685" y="3211184"/>
              <a:ext cx="79566"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3" name="Oval 243">
              <a:extLst>
                <a:ext uri="{FF2B5EF4-FFF2-40B4-BE49-F238E27FC236}">
                  <a16:creationId xmlns:a16="http://schemas.microsoft.com/office/drawing/2014/main" id="{DFF3BBC2-13EB-4795-AC40-E13C128AA338}"/>
                </a:ext>
              </a:extLst>
            </p:cNvPr>
            <p:cNvSpPr>
              <a:spLocks noChangeArrowheads="1"/>
            </p:cNvSpPr>
            <p:nvPr/>
          </p:nvSpPr>
          <p:spPr bwMode="auto">
            <a:xfrm>
              <a:off x="5282309" y="3249546"/>
              <a:ext cx="28417"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4" name="Oval 244">
              <a:extLst>
                <a:ext uri="{FF2B5EF4-FFF2-40B4-BE49-F238E27FC236}">
                  <a16:creationId xmlns:a16="http://schemas.microsoft.com/office/drawing/2014/main" id="{4C0C9B78-A1CF-400F-B8D1-0C2BC93ECB82}"/>
                </a:ext>
              </a:extLst>
            </p:cNvPr>
            <p:cNvSpPr>
              <a:spLocks noChangeArrowheads="1"/>
            </p:cNvSpPr>
            <p:nvPr/>
          </p:nvSpPr>
          <p:spPr bwMode="auto">
            <a:xfrm>
              <a:off x="5576417" y="3249546"/>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5" name="Rectangle 245">
              <a:extLst>
                <a:ext uri="{FF2B5EF4-FFF2-40B4-BE49-F238E27FC236}">
                  <a16:creationId xmlns:a16="http://schemas.microsoft.com/office/drawing/2014/main" id="{520207EC-C00A-49E7-A0A3-A4855614A9A5}"/>
                </a:ext>
              </a:extLst>
            </p:cNvPr>
            <p:cNvSpPr>
              <a:spLocks noChangeArrowheads="1"/>
            </p:cNvSpPr>
            <p:nvPr/>
          </p:nvSpPr>
          <p:spPr bwMode="auto">
            <a:xfrm>
              <a:off x="4939892" y="4137556"/>
              <a:ext cx="1008780" cy="250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6" name="Rectangle 246">
              <a:extLst>
                <a:ext uri="{FF2B5EF4-FFF2-40B4-BE49-F238E27FC236}">
                  <a16:creationId xmlns:a16="http://schemas.microsoft.com/office/drawing/2014/main" id="{553A7121-A9BF-4FF8-809F-63A6F8FCA3FD}"/>
                </a:ext>
              </a:extLst>
            </p:cNvPr>
            <p:cNvSpPr>
              <a:spLocks noChangeArrowheads="1"/>
            </p:cNvSpPr>
            <p:nvPr/>
          </p:nvSpPr>
          <p:spPr bwMode="auto">
            <a:xfrm>
              <a:off x="4939892" y="4137556"/>
              <a:ext cx="1008780" cy="250063"/>
            </a:xfrm>
            <a:prstGeom prst="rect">
              <a:avLst/>
            </a:pr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7" name="Rectangle 247">
              <a:extLst>
                <a:ext uri="{FF2B5EF4-FFF2-40B4-BE49-F238E27FC236}">
                  <a16:creationId xmlns:a16="http://schemas.microsoft.com/office/drawing/2014/main" id="{C42983ED-B138-4F7A-81FE-5BBEC650E715}"/>
                </a:ext>
              </a:extLst>
            </p:cNvPr>
            <p:cNvSpPr>
              <a:spLocks noChangeArrowheads="1"/>
            </p:cNvSpPr>
            <p:nvPr/>
          </p:nvSpPr>
          <p:spPr bwMode="auto">
            <a:xfrm>
              <a:off x="4939892" y="4745665"/>
              <a:ext cx="1008780" cy="245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8" name="Rectangle 248">
              <a:extLst>
                <a:ext uri="{FF2B5EF4-FFF2-40B4-BE49-F238E27FC236}">
                  <a16:creationId xmlns:a16="http://schemas.microsoft.com/office/drawing/2014/main" id="{5A9B7529-3913-445C-B90D-BD9FC093CE59}"/>
                </a:ext>
              </a:extLst>
            </p:cNvPr>
            <p:cNvSpPr>
              <a:spLocks noChangeArrowheads="1"/>
            </p:cNvSpPr>
            <p:nvPr/>
          </p:nvSpPr>
          <p:spPr bwMode="auto">
            <a:xfrm>
              <a:off x="4939892" y="4745665"/>
              <a:ext cx="1008780" cy="24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9" name="Freeform 249">
              <a:extLst>
                <a:ext uri="{FF2B5EF4-FFF2-40B4-BE49-F238E27FC236}">
                  <a16:creationId xmlns:a16="http://schemas.microsoft.com/office/drawing/2014/main" id="{8AF5D02B-EB10-46DA-A694-8E387EBA5DAC}"/>
                </a:ext>
              </a:extLst>
            </p:cNvPr>
            <p:cNvSpPr>
              <a:spLocks/>
            </p:cNvSpPr>
            <p:nvPr/>
          </p:nvSpPr>
          <p:spPr bwMode="auto">
            <a:xfrm>
              <a:off x="4927105" y="4732877"/>
              <a:ext cx="1032933" cy="269955"/>
            </a:xfrm>
            <a:custGeom>
              <a:avLst/>
              <a:gdLst>
                <a:gd name="T0" fmla="*/ 719 w 727"/>
                <a:gd name="T1" fmla="*/ 182 h 190"/>
                <a:gd name="T2" fmla="*/ 719 w 727"/>
                <a:gd name="T3" fmla="*/ 173 h 190"/>
                <a:gd name="T4" fmla="*/ 17 w 727"/>
                <a:gd name="T5" fmla="*/ 173 h 190"/>
                <a:gd name="T6" fmla="*/ 17 w 727"/>
                <a:gd name="T7" fmla="*/ 17 h 190"/>
                <a:gd name="T8" fmla="*/ 711 w 727"/>
                <a:gd name="T9" fmla="*/ 17 h 190"/>
                <a:gd name="T10" fmla="*/ 711 w 727"/>
                <a:gd name="T11" fmla="*/ 182 h 190"/>
                <a:gd name="T12" fmla="*/ 719 w 727"/>
                <a:gd name="T13" fmla="*/ 182 h 190"/>
                <a:gd name="T14" fmla="*/ 719 w 727"/>
                <a:gd name="T15" fmla="*/ 173 h 190"/>
                <a:gd name="T16" fmla="*/ 719 w 727"/>
                <a:gd name="T17" fmla="*/ 182 h 190"/>
                <a:gd name="T18" fmla="*/ 727 w 727"/>
                <a:gd name="T19" fmla="*/ 182 h 190"/>
                <a:gd name="T20" fmla="*/ 727 w 727"/>
                <a:gd name="T21" fmla="*/ 0 h 190"/>
                <a:gd name="T22" fmla="*/ 0 w 727"/>
                <a:gd name="T23" fmla="*/ 0 h 190"/>
                <a:gd name="T24" fmla="*/ 0 w 727"/>
                <a:gd name="T25" fmla="*/ 190 h 190"/>
                <a:gd name="T26" fmla="*/ 727 w 727"/>
                <a:gd name="T27" fmla="*/ 190 h 190"/>
                <a:gd name="T28" fmla="*/ 727 w 727"/>
                <a:gd name="T29" fmla="*/ 182 h 190"/>
                <a:gd name="T30" fmla="*/ 719 w 727"/>
                <a:gd name="T3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7" h="190">
                  <a:moveTo>
                    <a:pt x="719" y="182"/>
                  </a:moveTo>
                  <a:lnTo>
                    <a:pt x="719" y="173"/>
                  </a:lnTo>
                  <a:lnTo>
                    <a:pt x="17" y="173"/>
                  </a:lnTo>
                  <a:lnTo>
                    <a:pt x="17" y="17"/>
                  </a:lnTo>
                  <a:lnTo>
                    <a:pt x="711" y="17"/>
                  </a:lnTo>
                  <a:lnTo>
                    <a:pt x="711" y="182"/>
                  </a:lnTo>
                  <a:lnTo>
                    <a:pt x="719" y="182"/>
                  </a:lnTo>
                  <a:lnTo>
                    <a:pt x="719" y="173"/>
                  </a:lnTo>
                  <a:lnTo>
                    <a:pt x="719" y="182"/>
                  </a:lnTo>
                  <a:lnTo>
                    <a:pt x="727" y="182"/>
                  </a:lnTo>
                  <a:lnTo>
                    <a:pt x="727" y="0"/>
                  </a:lnTo>
                  <a:lnTo>
                    <a:pt x="0" y="0"/>
                  </a:lnTo>
                  <a:lnTo>
                    <a:pt x="0" y="190"/>
                  </a:lnTo>
                  <a:lnTo>
                    <a:pt x="727" y="190"/>
                  </a:lnTo>
                  <a:lnTo>
                    <a:pt x="727" y="182"/>
                  </a:lnTo>
                  <a:lnTo>
                    <a:pt x="719" y="182"/>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0" name="Freeform 250">
              <a:extLst>
                <a:ext uri="{FF2B5EF4-FFF2-40B4-BE49-F238E27FC236}">
                  <a16:creationId xmlns:a16="http://schemas.microsoft.com/office/drawing/2014/main" id="{242F5548-C56A-47C9-B80B-B1EA4C6F3034}"/>
                </a:ext>
              </a:extLst>
            </p:cNvPr>
            <p:cNvSpPr>
              <a:spLocks/>
            </p:cNvSpPr>
            <p:nvPr/>
          </p:nvSpPr>
          <p:spPr bwMode="auto">
            <a:xfrm>
              <a:off x="4927105" y="4732877"/>
              <a:ext cx="1032933" cy="269955"/>
            </a:xfrm>
            <a:custGeom>
              <a:avLst/>
              <a:gdLst>
                <a:gd name="T0" fmla="*/ 719 w 727"/>
                <a:gd name="T1" fmla="*/ 182 h 190"/>
                <a:gd name="T2" fmla="*/ 719 w 727"/>
                <a:gd name="T3" fmla="*/ 173 h 190"/>
                <a:gd name="T4" fmla="*/ 17 w 727"/>
                <a:gd name="T5" fmla="*/ 173 h 190"/>
                <a:gd name="T6" fmla="*/ 17 w 727"/>
                <a:gd name="T7" fmla="*/ 17 h 190"/>
                <a:gd name="T8" fmla="*/ 711 w 727"/>
                <a:gd name="T9" fmla="*/ 17 h 190"/>
                <a:gd name="T10" fmla="*/ 711 w 727"/>
                <a:gd name="T11" fmla="*/ 182 h 190"/>
                <a:gd name="T12" fmla="*/ 719 w 727"/>
                <a:gd name="T13" fmla="*/ 182 h 190"/>
                <a:gd name="T14" fmla="*/ 719 w 727"/>
                <a:gd name="T15" fmla="*/ 173 h 190"/>
                <a:gd name="T16" fmla="*/ 719 w 727"/>
                <a:gd name="T17" fmla="*/ 182 h 190"/>
                <a:gd name="T18" fmla="*/ 727 w 727"/>
                <a:gd name="T19" fmla="*/ 182 h 190"/>
                <a:gd name="T20" fmla="*/ 727 w 727"/>
                <a:gd name="T21" fmla="*/ 0 h 190"/>
                <a:gd name="T22" fmla="*/ 0 w 727"/>
                <a:gd name="T23" fmla="*/ 0 h 190"/>
                <a:gd name="T24" fmla="*/ 0 w 727"/>
                <a:gd name="T25" fmla="*/ 190 h 190"/>
                <a:gd name="T26" fmla="*/ 727 w 727"/>
                <a:gd name="T27" fmla="*/ 190 h 190"/>
                <a:gd name="T28" fmla="*/ 727 w 727"/>
                <a:gd name="T29" fmla="*/ 182 h 190"/>
                <a:gd name="T30" fmla="*/ 719 w 727"/>
                <a:gd name="T3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7" h="190">
                  <a:moveTo>
                    <a:pt x="719" y="182"/>
                  </a:moveTo>
                  <a:lnTo>
                    <a:pt x="719" y="173"/>
                  </a:lnTo>
                  <a:lnTo>
                    <a:pt x="17" y="173"/>
                  </a:lnTo>
                  <a:lnTo>
                    <a:pt x="17" y="17"/>
                  </a:lnTo>
                  <a:lnTo>
                    <a:pt x="711" y="17"/>
                  </a:lnTo>
                  <a:lnTo>
                    <a:pt x="711" y="182"/>
                  </a:lnTo>
                  <a:lnTo>
                    <a:pt x="719" y="182"/>
                  </a:lnTo>
                  <a:lnTo>
                    <a:pt x="719" y="173"/>
                  </a:lnTo>
                  <a:lnTo>
                    <a:pt x="719" y="182"/>
                  </a:lnTo>
                  <a:lnTo>
                    <a:pt x="727" y="182"/>
                  </a:lnTo>
                  <a:lnTo>
                    <a:pt x="727" y="0"/>
                  </a:lnTo>
                  <a:lnTo>
                    <a:pt x="0" y="0"/>
                  </a:lnTo>
                  <a:lnTo>
                    <a:pt x="0" y="190"/>
                  </a:lnTo>
                  <a:lnTo>
                    <a:pt x="727" y="190"/>
                  </a:lnTo>
                  <a:lnTo>
                    <a:pt x="727" y="182"/>
                  </a:lnTo>
                  <a:lnTo>
                    <a:pt x="719"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1" name="Freeform 251">
              <a:extLst>
                <a:ext uri="{FF2B5EF4-FFF2-40B4-BE49-F238E27FC236}">
                  <a16:creationId xmlns:a16="http://schemas.microsoft.com/office/drawing/2014/main" id="{A9A78E5C-790E-4969-A085-73973A093F3E}"/>
                </a:ext>
              </a:extLst>
            </p:cNvPr>
            <p:cNvSpPr>
              <a:spLocks/>
            </p:cNvSpPr>
            <p:nvPr/>
          </p:nvSpPr>
          <p:spPr bwMode="auto">
            <a:xfrm>
              <a:off x="4515068" y="3992632"/>
              <a:ext cx="453240" cy="788553"/>
            </a:xfrm>
            <a:custGeom>
              <a:avLst/>
              <a:gdLst>
                <a:gd name="T0" fmla="*/ 132 w 154"/>
                <a:gd name="T1" fmla="*/ 0 h 266"/>
                <a:gd name="T2" fmla="*/ 15 w 154"/>
                <a:gd name="T3" fmla="*/ 206 h 266"/>
                <a:gd name="T4" fmla="*/ 50 w 154"/>
                <a:gd name="T5" fmla="*/ 266 h 266"/>
                <a:gd name="T6" fmla="*/ 154 w 154"/>
                <a:gd name="T7" fmla="*/ 266 h 266"/>
                <a:gd name="T8" fmla="*/ 132 w 154"/>
                <a:gd name="T9" fmla="*/ 0 h 266"/>
              </a:gdLst>
              <a:ahLst/>
              <a:cxnLst>
                <a:cxn ang="0">
                  <a:pos x="T0" y="T1"/>
                </a:cxn>
                <a:cxn ang="0">
                  <a:pos x="T2" y="T3"/>
                </a:cxn>
                <a:cxn ang="0">
                  <a:pos x="T4" y="T5"/>
                </a:cxn>
                <a:cxn ang="0">
                  <a:pos x="T6" y="T7"/>
                </a:cxn>
                <a:cxn ang="0">
                  <a:pos x="T8" y="T9"/>
                </a:cxn>
              </a:cxnLst>
              <a:rect l="0" t="0" r="r" b="b"/>
              <a:pathLst>
                <a:path w="154" h="266">
                  <a:moveTo>
                    <a:pt x="132" y="0"/>
                  </a:moveTo>
                  <a:cubicBezTo>
                    <a:pt x="15" y="206"/>
                    <a:pt x="15" y="206"/>
                    <a:pt x="15" y="206"/>
                  </a:cubicBezTo>
                  <a:cubicBezTo>
                    <a:pt x="0" y="233"/>
                    <a:pt x="19" y="266"/>
                    <a:pt x="50" y="266"/>
                  </a:cubicBezTo>
                  <a:cubicBezTo>
                    <a:pt x="154" y="266"/>
                    <a:pt x="154" y="266"/>
                    <a:pt x="154" y="266"/>
                  </a:cubicBezTo>
                  <a:cubicBezTo>
                    <a:pt x="132" y="0"/>
                    <a:pt x="132" y="0"/>
                    <a:pt x="132" y="0"/>
                  </a:cubicBezTo>
                </a:path>
              </a:pathLst>
            </a:custGeom>
            <a:solidFill>
              <a:srgbClr val="999A98"/>
            </a:solidFill>
            <a:ln w="25400">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2" name="Freeform 254">
              <a:extLst>
                <a:ext uri="{FF2B5EF4-FFF2-40B4-BE49-F238E27FC236}">
                  <a16:creationId xmlns:a16="http://schemas.microsoft.com/office/drawing/2014/main" id="{30585446-66CF-4542-A090-F6C589CFCDCB}"/>
                </a:ext>
              </a:extLst>
            </p:cNvPr>
            <p:cNvSpPr>
              <a:spLocks/>
            </p:cNvSpPr>
            <p:nvPr/>
          </p:nvSpPr>
          <p:spPr bwMode="auto">
            <a:xfrm>
              <a:off x="5896102" y="3978425"/>
              <a:ext cx="447557" cy="814128"/>
            </a:xfrm>
            <a:custGeom>
              <a:avLst/>
              <a:gdLst>
                <a:gd name="T0" fmla="*/ 22 w 152"/>
                <a:gd name="T1" fmla="*/ 7 h 275"/>
                <a:gd name="T2" fmla="*/ 139 w 152"/>
                <a:gd name="T3" fmla="*/ 213 h 275"/>
                <a:gd name="T4" fmla="*/ 144 w 152"/>
                <a:gd name="T5" fmla="*/ 231 h 275"/>
                <a:gd name="T6" fmla="*/ 134 w 152"/>
                <a:gd name="T7" fmla="*/ 256 h 275"/>
                <a:gd name="T8" fmla="*/ 108 w 152"/>
                <a:gd name="T9" fmla="*/ 267 h 275"/>
                <a:gd name="T10" fmla="*/ 4 w 152"/>
                <a:gd name="T11" fmla="*/ 267 h 275"/>
                <a:gd name="T12" fmla="*/ 0 w 152"/>
                <a:gd name="T13" fmla="*/ 271 h 275"/>
                <a:gd name="T14" fmla="*/ 4 w 152"/>
                <a:gd name="T15" fmla="*/ 275 h 275"/>
                <a:gd name="T16" fmla="*/ 108 w 152"/>
                <a:gd name="T17" fmla="*/ 275 h 275"/>
                <a:gd name="T18" fmla="*/ 140 w 152"/>
                <a:gd name="T19" fmla="*/ 262 h 275"/>
                <a:gd name="T20" fmla="*/ 152 w 152"/>
                <a:gd name="T21" fmla="*/ 231 h 275"/>
                <a:gd name="T22" fmla="*/ 146 w 152"/>
                <a:gd name="T23" fmla="*/ 209 h 275"/>
                <a:gd name="T24" fmla="*/ 29 w 152"/>
                <a:gd name="T25" fmla="*/ 3 h 275"/>
                <a:gd name="T26" fmla="*/ 23 w 152"/>
                <a:gd name="T27" fmla="*/ 1 h 275"/>
                <a:gd name="T28" fmla="*/ 22 w 152"/>
                <a:gd name="T29" fmla="*/ 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275">
                  <a:moveTo>
                    <a:pt x="22" y="7"/>
                  </a:moveTo>
                  <a:cubicBezTo>
                    <a:pt x="139" y="213"/>
                    <a:pt x="139" y="213"/>
                    <a:pt x="139" y="213"/>
                  </a:cubicBezTo>
                  <a:cubicBezTo>
                    <a:pt x="143" y="219"/>
                    <a:pt x="144" y="225"/>
                    <a:pt x="144" y="231"/>
                  </a:cubicBezTo>
                  <a:cubicBezTo>
                    <a:pt x="144" y="240"/>
                    <a:pt x="140" y="250"/>
                    <a:pt x="134" y="256"/>
                  </a:cubicBezTo>
                  <a:cubicBezTo>
                    <a:pt x="127" y="263"/>
                    <a:pt x="118" y="267"/>
                    <a:pt x="108" y="267"/>
                  </a:cubicBezTo>
                  <a:cubicBezTo>
                    <a:pt x="4" y="267"/>
                    <a:pt x="4" y="267"/>
                    <a:pt x="4" y="267"/>
                  </a:cubicBezTo>
                  <a:cubicBezTo>
                    <a:pt x="2" y="267"/>
                    <a:pt x="0" y="269"/>
                    <a:pt x="0" y="271"/>
                  </a:cubicBezTo>
                  <a:cubicBezTo>
                    <a:pt x="0" y="274"/>
                    <a:pt x="2" y="275"/>
                    <a:pt x="4" y="275"/>
                  </a:cubicBezTo>
                  <a:cubicBezTo>
                    <a:pt x="108" y="275"/>
                    <a:pt x="108" y="275"/>
                    <a:pt x="108" y="275"/>
                  </a:cubicBezTo>
                  <a:cubicBezTo>
                    <a:pt x="121" y="275"/>
                    <a:pt x="132" y="270"/>
                    <a:pt x="140" y="262"/>
                  </a:cubicBezTo>
                  <a:cubicBezTo>
                    <a:pt x="148" y="254"/>
                    <a:pt x="152" y="243"/>
                    <a:pt x="152" y="231"/>
                  </a:cubicBezTo>
                  <a:cubicBezTo>
                    <a:pt x="152" y="224"/>
                    <a:pt x="150" y="216"/>
                    <a:pt x="146" y="209"/>
                  </a:cubicBezTo>
                  <a:cubicBezTo>
                    <a:pt x="29" y="3"/>
                    <a:pt x="29" y="3"/>
                    <a:pt x="29" y="3"/>
                  </a:cubicBezTo>
                  <a:cubicBezTo>
                    <a:pt x="28" y="1"/>
                    <a:pt x="25" y="0"/>
                    <a:pt x="23" y="1"/>
                  </a:cubicBezTo>
                  <a:cubicBezTo>
                    <a:pt x="21" y="2"/>
                    <a:pt x="21" y="5"/>
                    <a:pt x="22" y="7"/>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3" name="Freeform 255">
              <a:extLst>
                <a:ext uri="{FF2B5EF4-FFF2-40B4-BE49-F238E27FC236}">
                  <a16:creationId xmlns:a16="http://schemas.microsoft.com/office/drawing/2014/main" id="{3547F86F-060F-44AA-BA68-0A45ECB33D22}"/>
                </a:ext>
              </a:extLst>
            </p:cNvPr>
            <p:cNvSpPr>
              <a:spLocks/>
            </p:cNvSpPr>
            <p:nvPr/>
          </p:nvSpPr>
          <p:spPr bwMode="auto">
            <a:xfrm>
              <a:off x="4706877" y="3904541"/>
              <a:ext cx="1474807" cy="876644"/>
            </a:xfrm>
            <a:custGeom>
              <a:avLst/>
              <a:gdLst>
                <a:gd name="T0" fmla="*/ 500 w 500"/>
                <a:gd name="T1" fmla="*/ 296 h 296"/>
                <a:gd name="T2" fmla="*/ 0 w 500"/>
                <a:gd name="T3" fmla="*/ 296 h 296"/>
                <a:gd name="T4" fmla="*/ 0 w 500"/>
                <a:gd name="T5" fmla="*/ 30 h 296"/>
                <a:gd name="T6" fmla="*/ 30 w 500"/>
                <a:gd name="T7" fmla="*/ 0 h 296"/>
                <a:gd name="T8" fmla="*/ 470 w 500"/>
                <a:gd name="T9" fmla="*/ 0 h 296"/>
                <a:gd name="T10" fmla="*/ 500 w 500"/>
                <a:gd name="T11" fmla="*/ 30 h 296"/>
                <a:gd name="T12" fmla="*/ 500 w 500"/>
                <a:gd name="T13" fmla="*/ 296 h 296"/>
              </a:gdLst>
              <a:ahLst/>
              <a:cxnLst>
                <a:cxn ang="0">
                  <a:pos x="T0" y="T1"/>
                </a:cxn>
                <a:cxn ang="0">
                  <a:pos x="T2" y="T3"/>
                </a:cxn>
                <a:cxn ang="0">
                  <a:pos x="T4" y="T5"/>
                </a:cxn>
                <a:cxn ang="0">
                  <a:pos x="T6" y="T7"/>
                </a:cxn>
                <a:cxn ang="0">
                  <a:pos x="T8" y="T9"/>
                </a:cxn>
                <a:cxn ang="0">
                  <a:pos x="T10" y="T11"/>
                </a:cxn>
                <a:cxn ang="0">
                  <a:pos x="T12" y="T13"/>
                </a:cxn>
              </a:cxnLst>
              <a:rect l="0" t="0" r="r" b="b"/>
              <a:pathLst>
                <a:path w="500" h="296">
                  <a:moveTo>
                    <a:pt x="500" y="296"/>
                  </a:moveTo>
                  <a:cubicBezTo>
                    <a:pt x="0" y="296"/>
                    <a:pt x="0" y="296"/>
                    <a:pt x="0" y="296"/>
                  </a:cubicBezTo>
                  <a:cubicBezTo>
                    <a:pt x="0" y="30"/>
                    <a:pt x="0" y="30"/>
                    <a:pt x="0" y="30"/>
                  </a:cubicBezTo>
                  <a:cubicBezTo>
                    <a:pt x="0" y="14"/>
                    <a:pt x="13" y="0"/>
                    <a:pt x="30" y="0"/>
                  </a:cubicBezTo>
                  <a:cubicBezTo>
                    <a:pt x="470" y="0"/>
                    <a:pt x="470" y="0"/>
                    <a:pt x="470" y="0"/>
                  </a:cubicBezTo>
                  <a:cubicBezTo>
                    <a:pt x="486" y="0"/>
                    <a:pt x="500" y="14"/>
                    <a:pt x="500" y="30"/>
                  </a:cubicBezTo>
                  <a:cubicBezTo>
                    <a:pt x="500" y="296"/>
                    <a:pt x="500" y="296"/>
                    <a:pt x="500" y="296"/>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4" name="Freeform 256">
              <a:extLst>
                <a:ext uri="{FF2B5EF4-FFF2-40B4-BE49-F238E27FC236}">
                  <a16:creationId xmlns:a16="http://schemas.microsoft.com/office/drawing/2014/main" id="{41D9A8AC-C802-43A8-A9C9-2856F1E13B32}"/>
                </a:ext>
              </a:extLst>
            </p:cNvPr>
            <p:cNvSpPr>
              <a:spLocks/>
            </p:cNvSpPr>
            <p:nvPr/>
          </p:nvSpPr>
          <p:spPr bwMode="auto">
            <a:xfrm>
              <a:off x="4694091" y="3891755"/>
              <a:ext cx="1498962" cy="900798"/>
            </a:xfrm>
            <a:custGeom>
              <a:avLst/>
              <a:gdLst>
                <a:gd name="T0" fmla="*/ 504 w 508"/>
                <a:gd name="T1" fmla="*/ 300 h 304"/>
                <a:gd name="T2" fmla="*/ 504 w 508"/>
                <a:gd name="T3" fmla="*/ 296 h 304"/>
                <a:gd name="T4" fmla="*/ 8 w 508"/>
                <a:gd name="T5" fmla="*/ 296 h 304"/>
                <a:gd name="T6" fmla="*/ 8 w 508"/>
                <a:gd name="T7" fmla="*/ 34 h 304"/>
                <a:gd name="T8" fmla="*/ 15 w 508"/>
                <a:gd name="T9" fmla="*/ 16 h 304"/>
                <a:gd name="T10" fmla="*/ 34 w 508"/>
                <a:gd name="T11" fmla="*/ 8 h 304"/>
                <a:gd name="T12" fmla="*/ 474 w 508"/>
                <a:gd name="T13" fmla="*/ 8 h 304"/>
                <a:gd name="T14" fmla="*/ 492 w 508"/>
                <a:gd name="T15" fmla="*/ 16 h 304"/>
                <a:gd name="T16" fmla="*/ 500 w 508"/>
                <a:gd name="T17" fmla="*/ 34 h 304"/>
                <a:gd name="T18" fmla="*/ 500 w 508"/>
                <a:gd name="T19" fmla="*/ 300 h 304"/>
                <a:gd name="T20" fmla="*/ 504 w 508"/>
                <a:gd name="T21" fmla="*/ 300 h 304"/>
                <a:gd name="T22" fmla="*/ 504 w 508"/>
                <a:gd name="T23" fmla="*/ 296 h 304"/>
                <a:gd name="T24" fmla="*/ 504 w 508"/>
                <a:gd name="T25" fmla="*/ 300 h 304"/>
                <a:gd name="T26" fmla="*/ 508 w 508"/>
                <a:gd name="T27" fmla="*/ 300 h 304"/>
                <a:gd name="T28" fmla="*/ 508 w 508"/>
                <a:gd name="T29" fmla="*/ 34 h 304"/>
                <a:gd name="T30" fmla="*/ 474 w 508"/>
                <a:gd name="T31" fmla="*/ 0 h 304"/>
                <a:gd name="T32" fmla="*/ 34 w 508"/>
                <a:gd name="T33" fmla="*/ 0 h 304"/>
                <a:gd name="T34" fmla="*/ 0 w 508"/>
                <a:gd name="T35" fmla="*/ 34 h 304"/>
                <a:gd name="T36" fmla="*/ 0 w 508"/>
                <a:gd name="T37" fmla="*/ 304 h 304"/>
                <a:gd name="T38" fmla="*/ 508 w 508"/>
                <a:gd name="T39" fmla="*/ 304 h 304"/>
                <a:gd name="T40" fmla="*/ 508 w 508"/>
                <a:gd name="T41" fmla="*/ 300 h 304"/>
                <a:gd name="T42" fmla="*/ 504 w 508"/>
                <a:gd name="T43" fmla="*/ 30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8" h="304">
                  <a:moveTo>
                    <a:pt x="504" y="300"/>
                  </a:moveTo>
                  <a:cubicBezTo>
                    <a:pt x="504" y="296"/>
                    <a:pt x="504" y="296"/>
                    <a:pt x="504" y="296"/>
                  </a:cubicBezTo>
                  <a:cubicBezTo>
                    <a:pt x="8" y="296"/>
                    <a:pt x="8" y="296"/>
                    <a:pt x="8" y="296"/>
                  </a:cubicBezTo>
                  <a:cubicBezTo>
                    <a:pt x="8" y="34"/>
                    <a:pt x="8" y="34"/>
                    <a:pt x="8" y="34"/>
                  </a:cubicBezTo>
                  <a:cubicBezTo>
                    <a:pt x="8" y="27"/>
                    <a:pt x="11" y="21"/>
                    <a:pt x="15" y="16"/>
                  </a:cubicBezTo>
                  <a:cubicBezTo>
                    <a:pt x="20" y="11"/>
                    <a:pt x="27" y="8"/>
                    <a:pt x="34" y="8"/>
                  </a:cubicBezTo>
                  <a:cubicBezTo>
                    <a:pt x="474" y="8"/>
                    <a:pt x="474" y="8"/>
                    <a:pt x="474" y="8"/>
                  </a:cubicBezTo>
                  <a:cubicBezTo>
                    <a:pt x="481" y="8"/>
                    <a:pt x="487" y="11"/>
                    <a:pt x="492" y="16"/>
                  </a:cubicBezTo>
                  <a:cubicBezTo>
                    <a:pt x="497" y="21"/>
                    <a:pt x="500" y="27"/>
                    <a:pt x="500" y="34"/>
                  </a:cubicBezTo>
                  <a:cubicBezTo>
                    <a:pt x="500" y="300"/>
                    <a:pt x="500" y="300"/>
                    <a:pt x="500" y="300"/>
                  </a:cubicBezTo>
                  <a:cubicBezTo>
                    <a:pt x="504" y="300"/>
                    <a:pt x="504" y="300"/>
                    <a:pt x="504" y="300"/>
                  </a:cubicBezTo>
                  <a:cubicBezTo>
                    <a:pt x="504" y="296"/>
                    <a:pt x="504" y="296"/>
                    <a:pt x="504" y="296"/>
                  </a:cubicBezTo>
                  <a:cubicBezTo>
                    <a:pt x="504" y="300"/>
                    <a:pt x="504" y="300"/>
                    <a:pt x="504" y="300"/>
                  </a:cubicBezTo>
                  <a:cubicBezTo>
                    <a:pt x="508" y="300"/>
                    <a:pt x="508" y="300"/>
                    <a:pt x="508" y="300"/>
                  </a:cubicBezTo>
                  <a:cubicBezTo>
                    <a:pt x="508" y="34"/>
                    <a:pt x="508" y="34"/>
                    <a:pt x="508" y="34"/>
                  </a:cubicBezTo>
                  <a:cubicBezTo>
                    <a:pt x="508" y="16"/>
                    <a:pt x="492" y="0"/>
                    <a:pt x="474" y="0"/>
                  </a:cubicBezTo>
                  <a:cubicBezTo>
                    <a:pt x="34" y="0"/>
                    <a:pt x="34" y="0"/>
                    <a:pt x="34" y="0"/>
                  </a:cubicBezTo>
                  <a:cubicBezTo>
                    <a:pt x="15" y="0"/>
                    <a:pt x="0" y="16"/>
                    <a:pt x="0" y="34"/>
                  </a:cubicBezTo>
                  <a:cubicBezTo>
                    <a:pt x="0" y="304"/>
                    <a:pt x="0" y="304"/>
                    <a:pt x="0" y="304"/>
                  </a:cubicBezTo>
                  <a:cubicBezTo>
                    <a:pt x="508" y="304"/>
                    <a:pt x="508" y="304"/>
                    <a:pt x="508" y="304"/>
                  </a:cubicBezTo>
                  <a:cubicBezTo>
                    <a:pt x="508" y="300"/>
                    <a:pt x="508" y="300"/>
                    <a:pt x="508" y="300"/>
                  </a:cubicBezTo>
                  <a:cubicBezTo>
                    <a:pt x="504" y="300"/>
                    <a:pt x="504" y="300"/>
                    <a:pt x="504" y="30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5" name="Rectangle 258">
              <a:extLst>
                <a:ext uri="{FF2B5EF4-FFF2-40B4-BE49-F238E27FC236}">
                  <a16:creationId xmlns:a16="http://schemas.microsoft.com/office/drawing/2014/main" id="{097248B0-3F23-491B-8F5C-BC5DD1942FAB}"/>
                </a:ext>
              </a:extLst>
            </p:cNvPr>
            <p:cNvSpPr>
              <a:spLocks noChangeArrowheads="1"/>
            </p:cNvSpPr>
            <p:nvPr/>
          </p:nvSpPr>
          <p:spPr bwMode="auto">
            <a:xfrm>
              <a:off x="4718245" y="4712986"/>
              <a:ext cx="1452074" cy="5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6" name="Freeform 259">
              <a:extLst>
                <a:ext uri="{FF2B5EF4-FFF2-40B4-BE49-F238E27FC236}">
                  <a16:creationId xmlns:a16="http://schemas.microsoft.com/office/drawing/2014/main" id="{9443A3A0-647C-46D5-9BD8-244443BA7038}"/>
                </a:ext>
              </a:extLst>
            </p:cNvPr>
            <p:cNvSpPr>
              <a:spLocks/>
            </p:cNvSpPr>
            <p:nvPr/>
          </p:nvSpPr>
          <p:spPr bwMode="auto">
            <a:xfrm>
              <a:off x="4706877" y="4712986"/>
              <a:ext cx="1474807" cy="68199"/>
            </a:xfrm>
            <a:custGeom>
              <a:avLst/>
              <a:gdLst>
                <a:gd name="T0" fmla="*/ 1038 w 1038"/>
                <a:gd name="T1" fmla="*/ 0 h 48"/>
                <a:gd name="T2" fmla="*/ 1030 w 1038"/>
                <a:gd name="T3" fmla="*/ 0 h 48"/>
                <a:gd name="T4" fmla="*/ 1030 w 1038"/>
                <a:gd name="T5" fmla="*/ 39 h 48"/>
                <a:gd name="T6" fmla="*/ 8 w 1038"/>
                <a:gd name="T7" fmla="*/ 39 h 48"/>
                <a:gd name="T8" fmla="*/ 8 w 1038"/>
                <a:gd name="T9" fmla="*/ 0 h 48"/>
                <a:gd name="T10" fmla="*/ 0 w 1038"/>
                <a:gd name="T11" fmla="*/ 0 h 48"/>
                <a:gd name="T12" fmla="*/ 0 w 1038"/>
                <a:gd name="T13" fmla="*/ 48 h 48"/>
                <a:gd name="T14" fmla="*/ 1038 w 1038"/>
                <a:gd name="T15" fmla="*/ 48 h 48"/>
                <a:gd name="T16" fmla="*/ 1038 w 1038"/>
                <a:gd name="T17" fmla="*/ 39 h 48"/>
                <a:gd name="T18" fmla="*/ 1038 w 1038"/>
                <a:gd name="T19" fmla="*/ 48 h 48"/>
                <a:gd name="T20" fmla="*/ 1038 w 1038"/>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48">
                  <a:moveTo>
                    <a:pt x="1038" y="0"/>
                  </a:moveTo>
                  <a:lnTo>
                    <a:pt x="1030" y="0"/>
                  </a:lnTo>
                  <a:lnTo>
                    <a:pt x="1030" y="39"/>
                  </a:lnTo>
                  <a:lnTo>
                    <a:pt x="8" y="39"/>
                  </a:lnTo>
                  <a:lnTo>
                    <a:pt x="8" y="0"/>
                  </a:lnTo>
                  <a:lnTo>
                    <a:pt x="0" y="0"/>
                  </a:lnTo>
                  <a:lnTo>
                    <a:pt x="0" y="48"/>
                  </a:lnTo>
                  <a:lnTo>
                    <a:pt x="1038" y="48"/>
                  </a:lnTo>
                  <a:lnTo>
                    <a:pt x="1038" y="39"/>
                  </a:lnTo>
                  <a:lnTo>
                    <a:pt x="1038" y="48"/>
                  </a:lnTo>
                  <a:lnTo>
                    <a:pt x="1038" y="0"/>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7" name="Freeform 260">
              <a:extLst>
                <a:ext uri="{FF2B5EF4-FFF2-40B4-BE49-F238E27FC236}">
                  <a16:creationId xmlns:a16="http://schemas.microsoft.com/office/drawing/2014/main" id="{55CD9F86-A0BC-4BCF-A166-7186C3369942}"/>
                </a:ext>
              </a:extLst>
            </p:cNvPr>
            <p:cNvSpPr>
              <a:spLocks/>
            </p:cNvSpPr>
            <p:nvPr/>
          </p:nvSpPr>
          <p:spPr bwMode="auto">
            <a:xfrm>
              <a:off x="4706877" y="4712986"/>
              <a:ext cx="1474807" cy="68199"/>
            </a:xfrm>
            <a:custGeom>
              <a:avLst/>
              <a:gdLst>
                <a:gd name="T0" fmla="*/ 1038 w 1038"/>
                <a:gd name="T1" fmla="*/ 0 h 48"/>
                <a:gd name="T2" fmla="*/ 1030 w 1038"/>
                <a:gd name="T3" fmla="*/ 0 h 48"/>
                <a:gd name="T4" fmla="*/ 1030 w 1038"/>
                <a:gd name="T5" fmla="*/ 39 h 48"/>
                <a:gd name="T6" fmla="*/ 8 w 1038"/>
                <a:gd name="T7" fmla="*/ 39 h 48"/>
                <a:gd name="T8" fmla="*/ 8 w 1038"/>
                <a:gd name="T9" fmla="*/ 0 h 48"/>
                <a:gd name="T10" fmla="*/ 0 w 1038"/>
                <a:gd name="T11" fmla="*/ 0 h 48"/>
                <a:gd name="T12" fmla="*/ 0 w 1038"/>
                <a:gd name="T13" fmla="*/ 48 h 48"/>
                <a:gd name="T14" fmla="*/ 1038 w 1038"/>
                <a:gd name="T15" fmla="*/ 48 h 48"/>
                <a:gd name="T16" fmla="*/ 1038 w 1038"/>
                <a:gd name="T17" fmla="*/ 39 h 48"/>
                <a:gd name="T18" fmla="*/ 1038 w 1038"/>
                <a:gd name="T19" fmla="*/ 48 h 48"/>
                <a:gd name="T20" fmla="*/ 1038 w 1038"/>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48">
                  <a:moveTo>
                    <a:pt x="1038" y="0"/>
                  </a:moveTo>
                  <a:lnTo>
                    <a:pt x="1030" y="0"/>
                  </a:lnTo>
                  <a:lnTo>
                    <a:pt x="1030" y="39"/>
                  </a:lnTo>
                  <a:lnTo>
                    <a:pt x="8" y="39"/>
                  </a:lnTo>
                  <a:lnTo>
                    <a:pt x="8" y="0"/>
                  </a:lnTo>
                  <a:lnTo>
                    <a:pt x="0" y="0"/>
                  </a:lnTo>
                  <a:lnTo>
                    <a:pt x="0" y="48"/>
                  </a:lnTo>
                  <a:lnTo>
                    <a:pt x="1038" y="48"/>
                  </a:lnTo>
                  <a:lnTo>
                    <a:pt x="1038" y="39"/>
                  </a:lnTo>
                  <a:lnTo>
                    <a:pt x="1038" y="48"/>
                  </a:lnTo>
                  <a:lnTo>
                    <a:pt x="10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8" name="Freeform 262">
              <a:extLst>
                <a:ext uri="{FF2B5EF4-FFF2-40B4-BE49-F238E27FC236}">
                  <a16:creationId xmlns:a16="http://schemas.microsoft.com/office/drawing/2014/main" id="{6B0C9DDE-8193-4A55-91EA-0AA668D87174}"/>
                </a:ext>
              </a:extLst>
            </p:cNvPr>
            <p:cNvSpPr>
              <a:spLocks/>
            </p:cNvSpPr>
            <p:nvPr/>
          </p:nvSpPr>
          <p:spPr bwMode="auto">
            <a:xfrm>
              <a:off x="5042191" y="2615862"/>
              <a:ext cx="794236" cy="625160"/>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9" name="Freeform 263">
              <a:extLst>
                <a:ext uri="{FF2B5EF4-FFF2-40B4-BE49-F238E27FC236}">
                  <a16:creationId xmlns:a16="http://schemas.microsoft.com/office/drawing/2014/main" id="{E160F416-E627-4AF8-8D8C-531EF78AF64C}"/>
                </a:ext>
              </a:extLst>
            </p:cNvPr>
            <p:cNvSpPr>
              <a:spLocks/>
            </p:cNvSpPr>
            <p:nvPr/>
          </p:nvSpPr>
          <p:spPr bwMode="auto">
            <a:xfrm>
              <a:off x="5049295" y="2615862"/>
              <a:ext cx="778608" cy="625160"/>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w="127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0" name="Freeform 224">
              <a:extLst>
                <a:ext uri="{FF2B5EF4-FFF2-40B4-BE49-F238E27FC236}">
                  <a16:creationId xmlns:a16="http://schemas.microsoft.com/office/drawing/2014/main" id="{119CBA74-36AF-4F0D-B718-670F4C977391}"/>
                </a:ext>
              </a:extLst>
            </p:cNvPr>
            <p:cNvSpPr>
              <a:spLocks/>
            </p:cNvSpPr>
            <p:nvPr/>
          </p:nvSpPr>
          <p:spPr bwMode="auto">
            <a:xfrm>
              <a:off x="5096181" y="3273700"/>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chemeClr val="tx1"/>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1" name="Freeform 220">
              <a:extLst>
                <a:ext uri="{FF2B5EF4-FFF2-40B4-BE49-F238E27FC236}">
                  <a16:creationId xmlns:a16="http://schemas.microsoft.com/office/drawing/2014/main" id="{9BBEF1D5-A99D-4BE4-893E-1DFA167B8EEC}"/>
                </a:ext>
              </a:extLst>
            </p:cNvPr>
            <p:cNvSpPr>
              <a:spLocks/>
            </p:cNvSpPr>
            <p:nvPr/>
          </p:nvSpPr>
          <p:spPr bwMode="auto">
            <a:xfrm>
              <a:off x="5751178" y="3273700"/>
              <a:ext cx="32679" cy="32679"/>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462" name="Group 461">
            <a:extLst>
              <a:ext uri="{FF2B5EF4-FFF2-40B4-BE49-F238E27FC236}">
                <a16:creationId xmlns:a16="http://schemas.microsoft.com/office/drawing/2014/main" id="{CC17CA57-7332-47DF-B2BF-D035D50C258F}"/>
              </a:ext>
            </a:extLst>
          </p:cNvPr>
          <p:cNvGrpSpPr/>
          <p:nvPr/>
        </p:nvGrpSpPr>
        <p:grpSpPr>
          <a:xfrm>
            <a:off x="8652605" y="6976545"/>
            <a:ext cx="1432185" cy="2240272"/>
            <a:chOff x="6367813" y="2864505"/>
            <a:chExt cx="1891107" cy="2958139"/>
          </a:xfrm>
        </p:grpSpPr>
        <p:grpSp>
          <p:nvGrpSpPr>
            <p:cNvPr id="463" name="Group 462">
              <a:extLst>
                <a:ext uri="{FF2B5EF4-FFF2-40B4-BE49-F238E27FC236}">
                  <a16:creationId xmlns:a16="http://schemas.microsoft.com/office/drawing/2014/main" id="{E9A59009-36A5-418E-B88D-6829F96E6F08}"/>
                </a:ext>
              </a:extLst>
            </p:cNvPr>
            <p:cNvGrpSpPr/>
            <p:nvPr/>
          </p:nvGrpSpPr>
          <p:grpSpPr>
            <a:xfrm>
              <a:off x="6910565" y="3820714"/>
              <a:ext cx="1348355" cy="1646358"/>
              <a:chOff x="6409804" y="2276799"/>
              <a:chExt cx="1075262" cy="1312908"/>
            </a:xfrm>
          </p:grpSpPr>
          <p:sp>
            <p:nvSpPr>
              <p:cNvPr id="778" name="Freeform: Shape 777">
                <a:extLst>
                  <a:ext uri="{FF2B5EF4-FFF2-40B4-BE49-F238E27FC236}">
                    <a16:creationId xmlns:a16="http://schemas.microsoft.com/office/drawing/2014/main" id="{415C1E0A-1027-4A21-AFB1-1178A961B965}"/>
                  </a:ext>
                </a:extLst>
              </p:cNvPr>
              <p:cNvSpPr/>
              <p:nvPr/>
            </p:nvSpPr>
            <p:spPr>
              <a:xfrm>
                <a:off x="6409804" y="2276799"/>
                <a:ext cx="1075262" cy="1312908"/>
              </a:xfrm>
              <a:custGeom>
                <a:avLst/>
                <a:gdLst>
                  <a:gd name="connsiteX0" fmla="*/ 124702 w 1075262"/>
                  <a:gd name="connsiteY0" fmla="*/ 0 h 1312908"/>
                  <a:gd name="connsiteX1" fmla="*/ 952913 w 1075262"/>
                  <a:gd name="connsiteY1" fmla="*/ 0 h 1312908"/>
                  <a:gd name="connsiteX2" fmla="*/ 1075262 w 1075262"/>
                  <a:gd name="connsiteY2" fmla="*/ 125225 h 1312908"/>
                  <a:gd name="connsiteX3" fmla="*/ 1075262 w 1075262"/>
                  <a:gd name="connsiteY3" fmla="*/ 1207665 h 1312908"/>
                  <a:gd name="connsiteX4" fmla="*/ 1075262 w 1075262"/>
                  <a:gd name="connsiteY4" fmla="*/ 1312908 h 1312908"/>
                  <a:gd name="connsiteX5" fmla="*/ 0 w 1075262"/>
                  <a:gd name="connsiteY5" fmla="*/ 1312908 h 1312908"/>
                  <a:gd name="connsiteX6" fmla="*/ 0 w 1075262"/>
                  <a:gd name="connsiteY6" fmla="*/ 1274696 h 1312908"/>
                  <a:gd name="connsiteX7" fmla="*/ 0 w 1075262"/>
                  <a:gd name="connsiteY7" fmla="*/ 125225 h 1312908"/>
                  <a:gd name="connsiteX8" fmla="*/ 124702 w 1075262"/>
                  <a:gd name="connsiteY8"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5262" h="1312908">
                    <a:moveTo>
                      <a:pt x="124702" y="0"/>
                    </a:moveTo>
                    <a:cubicBezTo>
                      <a:pt x="124702" y="0"/>
                      <a:pt x="124702" y="0"/>
                      <a:pt x="952913" y="0"/>
                    </a:cubicBezTo>
                    <a:cubicBezTo>
                      <a:pt x="1021146" y="0"/>
                      <a:pt x="1075262" y="56706"/>
                      <a:pt x="1075262" y="125225"/>
                    </a:cubicBezTo>
                    <a:cubicBezTo>
                      <a:pt x="1075262" y="125225"/>
                      <a:pt x="1075262" y="125225"/>
                      <a:pt x="1075262" y="1207665"/>
                    </a:cubicBezTo>
                    <a:lnTo>
                      <a:pt x="1075262" y="1312908"/>
                    </a:lnTo>
                    <a:lnTo>
                      <a:pt x="0" y="1312908"/>
                    </a:lnTo>
                    <a:lnTo>
                      <a:pt x="0" y="1274696"/>
                    </a:lnTo>
                    <a:cubicBezTo>
                      <a:pt x="0" y="1110486"/>
                      <a:pt x="0" y="782065"/>
                      <a:pt x="0" y="125225"/>
                    </a:cubicBezTo>
                    <a:cubicBezTo>
                      <a:pt x="0" y="56706"/>
                      <a:pt x="54116" y="0"/>
                      <a:pt x="124702"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780" name="Freeform: Shape 779">
                <a:extLst>
                  <a:ext uri="{FF2B5EF4-FFF2-40B4-BE49-F238E27FC236}">
                    <a16:creationId xmlns:a16="http://schemas.microsoft.com/office/drawing/2014/main" id="{3773D484-9E10-40B8-9968-B717CF156738}"/>
                  </a:ext>
                </a:extLst>
              </p:cNvPr>
              <p:cNvSpPr/>
              <p:nvPr/>
            </p:nvSpPr>
            <p:spPr>
              <a:xfrm flipH="1">
                <a:off x="7200560" y="2276799"/>
                <a:ext cx="284506" cy="1312908"/>
              </a:xfrm>
              <a:custGeom>
                <a:avLst/>
                <a:gdLst>
                  <a:gd name="connsiteX0" fmla="*/ 122349 w 284506"/>
                  <a:gd name="connsiteY0" fmla="*/ 0 h 1312908"/>
                  <a:gd name="connsiteX1" fmla="*/ 268135 w 284506"/>
                  <a:gd name="connsiteY1" fmla="*/ 0 h 1312908"/>
                  <a:gd name="connsiteX2" fmla="*/ 284506 w 284506"/>
                  <a:gd name="connsiteY2" fmla="*/ 0 h 1312908"/>
                  <a:gd name="connsiteX3" fmla="*/ 159760 w 284506"/>
                  <a:gd name="connsiteY3" fmla="*/ 125225 h 1312908"/>
                  <a:gd name="connsiteX4" fmla="*/ 159760 w 284506"/>
                  <a:gd name="connsiteY4" fmla="*/ 1289168 h 1312908"/>
                  <a:gd name="connsiteX5" fmla="*/ 159760 w 284506"/>
                  <a:gd name="connsiteY5" fmla="*/ 1312908 h 1312908"/>
                  <a:gd name="connsiteX6" fmla="*/ 0 w 284506"/>
                  <a:gd name="connsiteY6" fmla="*/ 1312908 h 1312908"/>
                  <a:gd name="connsiteX7" fmla="*/ 0 w 284506"/>
                  <a:gd name="connsiteY7" fmla="*/ 1207665 h 1312908"/>
                  <a:gd name="connsiteX8" fmla="*/ 0 w 284506"/>
                  <a:gd name="connsiteY8" fmla="*/ 125225 h 1312908"/>
                  <a:gd name="connsiteX9" fmla="*/ 122349 w 284506"/>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506" h="1312908">
                    <a:moveTo>
                      <a:pt x="122349" y="0"/>
                    </a:moveTo>
                    <a:cubicBezTo>
                      <a:pt x="174112" y="0"/>
                      <a:pt x="222640" y="0"/>
                      <a:pt x="268135" y="0"/>
                    </a:cubicBezTo>
                    <a:lnTo>
                      <a:pt x="284506" y="0"/>
                    </a:lnTo>
                    <a:cubicBezTo>
                      <a:pt x="216249" y="0"/>
                      <a:pt x="159760" y="56706"/>
                      <a:pt x="159760" y="125225"/>
                    </a:cubicBezTo>
                    <a:cubicBezTo>
                      <a:pt x="159760" y="790335"/>
                      <a:pt x="159760" y="1122890"/>
                      <a:pt x="159760" y="1289168"/>
                    </a:cubicBezTo>
                    <a:lnTo>
                      <a:pt x="159760" y="1312908"/>
                    </a:lnTo>
                    <a:lnTo>
                      <a:pt x="0" y="1312908"/>
                    </a:lnTo>
                    <a:lnTo>
                      <a:pt x="0" y="1207665"/>
                    </a:lnTo>
                    <a:cubicBezTo>
                      <a:pt x="0" y="125225"/>
                      <a:pt x="0" y="125225"/>
                      <a:pt x="0" y="125225"/>
                    </a:cubicBezTo>
                    <a:cubicBezTo>
                      <a:pt x="0" y="56706"/>
                      <a:pt x="54116" y="0"/>
                      <a:pt x="122349"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sp>
          <p:nvSpPr>
            <p:cNvPr id="464" name="Freeform 269">
              <a:extLst>
                <a:ext uri="{FF2B5EF4-FFF2-40B4-BE49-F238E27FC236}">
                  <a16:creationId xmlns:a16="http://schemas.microsoft.com/office/drawing/2014/main" id="{51A11298-BD2A-4F22-AC58-C8520E00D4EA}"/>
                </a:ext>
              </a:extLst>
            </p:cNvPr>
            <p:cNvSpPr>
              <a:spLocks/>
            </p:cNvSpPr>
            <p:nvPr/>
          </p:nvSpPr>
          <p:spPr bwMode="auto">
            <a:xfrm>
              <a:off x="6924772" y="4970153"/>
              <a:ext cx="1122445" cy="654996"/>
            </a:xfrm>
            <a:custGeom>
              <a:avLst/>
              <a:gdLst>
                <a:gd name="T0" fmla="*/ 790 w 790"/>
                <a:gd name="T1" fmla="*/ 0 h 461"/>
                <a:gd name="T2" fmla="*/ 530 w 790"/>
                <a:gd name="T3" fmla="*/ 0 h 461"/>
                <a:gd name="T4" fmla="*/ 582 w 790"/>
                <a:gd name="T5" fmla="*/ 150 h 461"/>
                <a:gd name="T6" fmla="*/ 52 w 790"/>
                <a:gd name="T7" fmla="*/ 150 h 461"/>
                <a:gd name="T8" fmla="*/ 0 w 790"/>
                <a:gd name="T9" fmla="*/ 29 h 461"/>
                <a:gd name="T10" fmla="*/ 0 w 790"/>
                <a:gd name="T11" fmla="*/ 369 h 461"/>
                <a:gd name="T12" fmla="*/ 110 w 790"/>
                <a:gd name="T13" fmla="*/ 382 h 461"/>
                <a:gd name="T14" fmla="*/ 156 w 790"/>
                <a:gd name="T15" fmla="*/ 382 h 461"/>
                <a:gd name="T16" fmla="*/ 164 w 790"/>
                <a:gd name="T17" fmla="*/ 382 h 461"/>
                <a:gd name="T18" fmla="*/ 164 w 790"/>
                <a:gd name="T19" fmla="*/ 388 h 461"/>
                <a:gd name="T20" fmla="*/ 790 w 790"/>
                <a:gd name="T21" fmla="*/ 461 h 461"/>
                <a:gd name="T22" fmla="*/ 790 w 790"/>
                <a:gd name="T23"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0" h="461">
                  <a:moveTo>
                    <a:pt x="790" y="0"/>
                  </a:moveTo>
                  <a:lnTo>
                    <a:pt x="530" y="0"/>
                  </a:lnTo>
                  <a:lnTo>
                    <a:pt x="582" y="150"/>
                  </a:lnTo>
                  <a:lnTo>
                    <a:pt x="52" y="150"/>
                  </a:lnTo>
                  <a:lnTo>
                    <a:pt x="0" y="29"/>
                  </a:lnTo>
                  <a:lnTo>
                    <a:pt x="0" y="369"/>
                  </a:lnTo>
                  <a:lnTo>
                    <a:pt x="110" y="382"/>
                  </a:lnTo>
                  <a:lnTo>
                    <a:pt x="156" y="382"/>
                  </a:lnTo>
                  <a:lnTo>
                    <a:pt x="164" y="382"/>
                  </a:lnTo>
                  <a:lnTo>
                    <a:pt x="164" y="388"/>
                  </a:lnTo>
                  <a:lnTo>
                    <a:pt x="790" y="461"/>
                  </a:lnTo>
                  <a:lnTo>
                    <a:pt x="7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5" name="Freeform 271">
              <a:extLst>
                <a:ext uri="{FF2B5EF4-FFF2-40B4-BE49-F238E27FC236}">
                  <a16:creationId xmlns:a16="http://schemas.microsoft.com/office/drawing/2014/main" id="{35DF7025-B825-4346-B850-5719E9541803}"/>
                </a:ext>
              </a:extLst>
            </p:cNvPr>
            <p:cNvSpPr>
              <a:spLocks/>
            </p:cNvSpPr>
            <p:nvPr/>
          </p:nvSpPr>
          <p:spPr bwMode="auto">
            <a:xfrm>
              <a:off x="6919089" y="5002832"/>
              <a:ext cx="5683" cy="491602"/>
            </a:xfrm>
            <a:custGeom>
              <a:avLst/>
              <a:gdLst>
                <a:gd name="T0" fmla="*/ 0 w 4"/>
                <a:gd name="T1" fmla="*/ 0 h 346"/>
                <a:gd name="T2" fmla="*/ 0 w 4"/>
                <a:gd name="T3" fmla="*/ 344 h 346"/>
                <a:gd name="T4" fmla="*/ 4 w 4"/>
                <a:gd name="T5" fmla="*/ 346 h 346"/>
                <a:gd name="T6" fmla="*/ 4 w 4"/>
                <a:gd name="T7" fmla="*/ 6 h 346"/>
                <a:gd name="T8" fmla="*/ 0 w 4"/>
                <a:gd name="T9" fmla="*/ 0 h 346"/>
              </a:gdLst>
              <a:ahLst/>
              <a:cxnLst>
                <a:cxn ang="0">
                  <a:pos x="T0" y="T1"/>
                </a:cxn>
                <a:cxn ang="0">
                  <a:pos x="T2" y="T3"/>
                </a:cxn>
                <a:cxn ang="0">
                  <a:pos x="T4" y="T5"/>
                </a:cxn>
                <a:cxn ang="0">
                  <a:pos x="T6" y="T7"/>
                </a:cxn>
                <a:cxn ang="0">
                  <a:pos x="T8" y="T9"/>
                </a:cxn>
              </a:cxnLst>
              <a:rect l="0" t="0" r="r" b="b"/>
              <a:pathLst>
                <a:path w="4" h="346">
                  <a:moveTo>
                    <a:pt x="0" y="0"/>
                  </a:moveTo>
                  <a:lnTo>
                    <a:pt x="0" y="344"/>
                  </a:lnTo>
                  <a:lnTo>
                    <a:pt x="4" y="346"/>
                  </a:lnTo>
                  <a:lnTo>
                    <a:pt x="4"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6" name="Freeform 272">
              <a:extLst>
                <a:ext uri="{FF2B5EF4-FFF2-40B4-BE49-F238E27FC236}">
                  <a16:creationId xmlns:a16="http://schemas.microsoft.com/office/drawing/2014/main" id="{D39F4D72-6764-4B24-87D4-A9D519E465D9}"/>
                </a:ext>
              </a:extLst>
            </p:cNvPr>
            <p:cNvSpPr>
              <a:spLocks/>
            </p:cNvSpPr>
            <p:nvPr/>
          </p:nvSpPr>
          <p:spPr bwMode="auto">
            <a:xfrm>
              <a:off x="8069950" y="4945999"/>
              <a:ext cx="0" cy="704724"/>
            </a:xfrm>
            <a:custGeom>
              <a:avLst/>
              <a:gdLst>
                <a:gd name="T0" fmla="*/ 0 h 238"/>
                <a:gd name="T1" fmla="*/ 0 h 238"/>
                <a:gd name="T2" fmla="*/ 236 h 238"/>
                <a:gd name="T3" fmla="*/ 238 h 238"/>
                <a:gd name="T4" fmla="*/ 238 h 238"/>
                <a:gd name="T5" fmla="*/ 0 h 238"/>
              </a:gdLst>
              <a:ahLst/>
              <a:cxnLst>
                <a:cxn ang="0">
                  <a:pos x="0" y="T0"/>
                </a:cxn>
                <a:cxn ang="0">
                  <a:pos x="0" y="T1"/>
                </a:cxn>
                <a:cxn ang="0">
                  <a:pos x="0" y="T2"/>
                </a:cxn>
                <a:cxn ang="0">
                  <a:pos x="0" y="T3"/>
                </a:cxn>
                <a:cxn ang="0">
                  <a:pos x="0" y="T4"/>
                </a:cxn>
                <a:cxn ang="0">
                  <a:pos x="0" y="T5"/>
                </a:cxn>
              </a:cxnLst>
              <a:rect l="0" t="0" r="r" b="b"/>
              <a:pathLst>
                <a:path h="238">
                  <a:moveTo>
                    <a:pt x="0" y="0"/>
                  </a:moveTo>
                  <a:cubicBezTo>
                    <a:pt x="0" y="0"/>
                    <a:pt x="0" y="0"/>
                    <a:pt x="0" y="0"/>
                  </a:cubicBezTo>
                  <a:cubicBezTo>
                    <a:pt x="0" y="236"/>
                    <a:pt x="0" y="236"/>
                    <a:pt x="0" y="236"/>
                  </a:cubicBezTo>
                  <a:cubicBezTo>
                    <a:pt x="0" y="237"/>
                    <a:pt x="0" y="237"/>
                    <a:pt x="0" y="238"/>
                  </a:cubicBezTo>
                  <a:cubicBezTo>
                    <a:pt x="0" y="238"/>
                    <a:pt x="0" y="238"/>
                    <a:pt x="0" y="238"/>
                  </a:cubicBezTo>
                  <a:cubicBezTo>
                    <a:pt x="0" y="0"/>
                    <a:pt x="0" y="0"/>
                    <a:pt x="0" y="0"/>
                  </a:cubicBezTo>
                </a:path>
              </a:pathLst>
            </a:custGeom>
            <a:solidFill>
              <a:srgbClr val="C7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7" name="Freeform 276">
              <a:extLst>
                <a:ext uri="{FF2B5EF4-FFF2-40B4-BE49-F238E27FC236}">
                  <a16:creationId xmlns:a16="http://schemas.microsoft.com/office/drawing/2014/main" id="{00916988-05AF-4924-8A42-EDCF828078BA}"/>
                </a:ext>
              </a:extLst>
            </p:cNvPr>
            <p:cNvSpPr>
              <a:spLocks/>
            </p:cNvSpPr>
            <p:nvPr/>
          </p:nvSpPr>
          <p:spPr bwMode="auto">
            <a:xfrm>
              <a:off x="6896356" y="4945999"/>
              <a:ext cx="2841" cy="569748"/>
            </a:xfrm>
            <a:custGeom>
              <a:avLst/>
              <a:gdLst>
                <a:gd name="T0" fmla="*/ 0 w 2"/>
                <a:gd name="T1" fmla="*/ 0 h 401"/>
                <a:gd name="T2" fmla="*/ 0 w 2"/>
                <a:gd name="T3" fmla="*/ 401 h 401"/>
                <a:gd name="T4" fmla="*/ 2 w 2"/>
                <a:gd name="T5" fmla="*/ 401 h 401"/>
                <a:gd name="T6" fmla="*/ 2 w 2"/>
                <a:gd name="T7" fmla="*/ 5 h 401"/>
                <a:gd name="T8" fmla="*/ 0 w 2"/>
                <a:gd name="T9" fmla="*/ 0 h 401"/>
              </a:gdLst>
              <a:ahLst/>
              <a:cxnLst>
                <a:cxn ang="0">
                  <a:pos x="T0" y="T1"/>
                </a:cxn>
                <a:cxn ang="0">
                  <a:pos x="T2" y="T3"/>
                </a:cxn>
                <a:cxn ang="0">
                  <a:pos x="T4" y="T5"/>
                </a:cxn>
                <a:cxn ang="0">
                  <a:pos x="T6" y="T7"/>
                </a:cxn>
                <a:cxn ang="0">
                  <a:pos x="T8" y="T9"/>
                </a:cxn>
              </a:cxnLst>
              <a:rect l="0" t="0" r="r" b="b"/>
              <a:pathLst>
                <a:path w="2" h="401">
                  <a:moveTo>
                    <a:pt x="0" y="0"/>
                  </a:moveTo>
                  <a:lnTo>
                    <a:pt x="0" y="401"/>
                  </a:lnTo>
                  <a:lnTo>
                    <a:pt x="2" y="401"/>
                  </a:lnTo>
                  <a:lnTo>
                    <a:pt x="2"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8" name="Freeform 280">
              <a:extLst>
                <a:ext uri="{FF2B5EF4-FFF2-40B4-BE49-F238E27FC236}">
                  <a16:creationId xmlns:a16="http://schemas.microsoft.com/office/drawing/2014/main" id="{4D4EA345-05A2-4A82-855A-A5FE9529E322}"/>
                </a:ext>
              </a:extLst>
            </p:cNvPr>
            <p:cNvSpPr>
              <a:spLocks/>
            </p:cNvSpPr>
            <p:nvPr/>
          </p:nvSpPr>
          <p:spPr bwMode="auto">
            <a:xfrm>
              <a:off x="6924772" y="5494434"/>
              <a:ext cx="156290" cy="26995"/>
            </a:xfrm>
            <a:custGeom>
              <a:avLst/>
              <a:gdLst>
                <a:gd name="T0" fmla="*/ 0 w 110"/>
                <a:gd name="T1" fmla="*/ 0 h 19"/>
                <a:gd name="T2" fmla="*/ 0 w 110"/>
                <a:gd name="T3" fmla="*/ 17 h 19"/>
                <a:gd name="T4" fmla="*/ 21 w 110"/>
                <a:gd name="T5" fmla="*/ 19 h 19"/>
                <a:gd name="T6" fmla="*/ 88 w 110"/>
                <a:gd name="T7" fmla="*/ 10 h 19"/>
                <a:gd name="T8" fmla="*/ 110 w 110"/>
                <a:gd name="T9" fmla="*/ 13 h 19"/>
                <a:gd name="T10" fmla="*/ 0 w 110"/>
                <a:gd name="T11" fmla="*/ 0 h 19"/>
              </a:gdLst>
              <a:ahLst/>
              <a:cxnLst>
                <a:cxn ang="0">
                  <a:pos x="T0" y="T1"/>
                </a:cxn>
                <a:cxn ang="0">
                  <a:pos x="T2" y="T3"/>
                </a:cxn>
                <a:cxn ang="0">
                  <a:pos x="T4" y="T5"/>
                </a:cxn>
                <a:cxn ang="0">
                  <a:pos x="T6" y="T7"/>
                </a:cxn>
                <a:cxn ang="0">
                  <a:pos x="T8" y="T9"/>
                </a:cxn>
                <a:cxn ang="0">
                  <a:pos x="T10" y="T11"/>
                </a:cxn>
              </a:cxnLst>
              <a:rect l="0" t="0" r="r" b="b"/>
              <a:pathLst>
                <a:path w="110" h="19">
                  <a:moveTo>
                    <a:pt x="0" y="0"/>
                  </a:moveTo>
                  <a:lnTo>
                    <a:pt x="0" y="17"/>
                  </a:lnTo>
                  <a:lnTo>
                    <a:pt x="21" y="19"/>
                  </a:lnTo>
                  <a:lnTo>
                    <a:pt x="88" y="10"/>
                  </a:lnTo>
                  <a:lnTo>
                    <a:pt x="110"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9" name="Freeform 286">
              <a:extLst>
                <a:ext uri="{FF2B5EF4-FFF2-40B4-BE49-F238E27FC236}">
                  <a16:creationId xmlns:a16="http://schemas.microsoft.com/office/drawing/2014/main" id="{83029947-D52E-4D5F-B23B-7D897FB3DD51}"/>
                </a:ext>
              </a:extLst>
            </p:cNvPr>
            <p:cNvSpPr>
              <a:spLocks/>
            </p:cNvSpPr>
            <p:nvPr/>
          </p:nvSpPr>
          <p:spPr bwMode="auto">
            <a:xfrm>
              <a:off x="6924772" y="5532797"/>
              <a:ext cx="207440" cy="289847"/>
            </a:xfrm>
            <a:custGeom>
              <a:avLst/>
              <a:gdLst>
                <a:gd name="T0" fmla="*/ 88 w 146"/>
                <a:gd name="T1" fmla="*/ 0 h 204"/>
                <a:gd name="T2" fmla="*/ 0 w 146"/>
                <a:gd name="T3" fmla="*/ 11 h 204"/>
                <a:gd name="T4" fmla="*/ 0 w 146"/>
                <a:gd name="T5" fmla="*/ 204 h 204"/>
                <a:gd name="T6" fmla="*/ 129 w 146"/>
                <a:gd name="T7" fmla="*/ 204 h 204"/>
                <a:gd name="T8" fmla="*/ 146 w 146"/>
                <a:gd name="T9" fmla="*/ 6 h 204"/>
                <a:gd name="T10" fmla="*/ 108 w 146"/>
                <a:gd name="T11" fmla="*/ 2 h 204"/>
                <a:gd name="T12" fmla="*/ 88 w 146"/>
                <a:gd name="T13" fmla="*/ 0 h 204"/>
              </a:gdLst>
              <a:ahLst/>
              <a:cxnLst>
                <a:cxn ang="0">
                  <a:pos x="T0" y="T1"/>
                </a:cxn>
                <a:cxn ang="0">
                  <a:pos x="T2" y="T3"/>
                </a:cxn>
                <a:cxn ang="0">
                  <a:pos x="T4" y="T5"/>
                </a:cxn>
                <a:cxn ang="0">
                  <a:pos x="T6" y="T7"/>
                </a:cxn>
                <a:cxn ang="0">
                  <a:pos x="T8" y="T9"/>
                </a:cxn>
                <a:cxn ang="0">
                  <a:pos x="T10" y="T11"/>
                </a:cxn>
                <a:cxn ang="0">
                  <a:pos x="T12" y="T13"/>
                </a:cxn>
              </a:cxnLst>
              <a:rect l="0" t="0" r="r" b="b"/>
              <a:pathLst>
                <a:path w="146" h="204">
                  <a:moveTo>
                    <a:pt x="88" y="0"/>
                  </a:moveTo>
                  <a:lnTo>
                    <a:pt x="0" y="11"/>
                  </a:lnTo>
                  <a:lnTo>
                    <a:pt x="0" y="204"/>
                  </a:lnTo>
                  <a:lnTo>
                    <a:pt x="129" y="204"/>
                  </a:lnTo>
                  <a:lnTo>
                    <a:pt x="146" y="6"/>
                  </a:lnTo>
                  <a:lnTo>
                    <a:pt x="108" y="2"/>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0" name="Freeform 289">
              <a:extLst>
                <a:ext uri="{FF2B5EF4-FFF2-40B4-BE49-F238E27FC236}">
                  <a16:creationId xmlns:a16="http://schemas.microsoft.com/office/drawing/2014/main" id="{FCC16F64-D3FB-48F3-86F3-E6256FB6D833}"/>
                </a:ext>
              </a:extLst>
            </p:cNvPr>
            <p:cNvSpPr>
              <a:spLocks/>
            </p:cNvSpPr>
            <p:nvPr/>
          </p:nvSpPr>
          <p:spPr bwMode="auto">
            <a:xfrm>
              <a:off x="7078221" y="5535638"/>
              <a:ext cx="53991" cy="5683"/>
            </a:xfrm>
            <a:custGeom>
              <a:avLst/>
              <a:gdLst>
                <a:gd name="T0" fmla="*/ 0 w 38"/>
                <a:gd name="T1" fmla="*/ 0 h 4"/>
                <a:gd name="T2" fmla="*/ 38 w 38"/>
                <a:gd name="T3" fmla="*/ 4 h 4"/>
                <a:gd name="T4" fmla="*/ 38 w 38"/>
                <a:gd name="T5" fmla="*/ 0 h 4"/>
                <a:gd name="T6" fmla="*/ 0 w 38"/>
                <a:gd name="T7" fmla="*/ 0 h 4"/>
              </a:gdLst>
              <a:ahLst/>
              <a:cxnLst>
                <a:cxn ang="0">
                  <a:pos x="T0" y="T1"/>
                </a:cxn>
                <a:cxn ang="0">
                  <a:pos x="T2" y="T3"/>
                </a:cxn>
                <a:cxn ang="0">
                  <a:pos x="T4" y="T5"/>
                </a:cxn>
                <a:cxn ang="0">
                  <a:pos x="T6" y="T7"/>
                </a:cxn>
              </a:cxnLst>
              <a:rect l="0" t="0" r="r" b="b"/>
              <a:pathLst>
                <a:path w="38" h="4">
                  <a:moveTo>
                    <a:pt x="0" y="0"/>
                  </a:moveTo>
                  <a:lnTo>
                    <a:pt x="38" y="4"/>
                  </a:lnTo>
                  <a:lnTo>
                    <a:pt x="38" y="0"/>
                  </a:lnTo>
                  <a:lnTo>
                    <a:pt x="0" y="0"/>
                  </a:lnTo>
                  <a:close/>
                </a:path>
              </a:pathLst>
            </a:custGeom>
            <a:solidFill>
              <a:srgbClr val="B5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1" name="Freeform 290">
              <a:extLst>
                <a:ext uri="{FF2B5EF4-FFF2-40B4-BE49-F238E27FC236}">
                  <a16:creationId xmlns:a16="http://schemas.microsoft.com/office/drawing/2014/main" id="{8EA040AE-5997-4CE7-9AF6-49B624F127F7}"/>
                </a:ext>
              </a:extLst>
            </p:cNvPr>
            <p:cNvSpPr>
              <a:spLocks/>
            </p:cNvSpPr>
            <p:nvPr/>
          </p:nvSpPr>
          <p:spPr bwMode="auto">
            <a:xfrm>
              <a:off x="7078221" y="5535638"/>
              <a:ext cx="53991" cy="5683"/>
            </a:xfrm>
            <a:custGeom>
              <a:avLst/>
              <a:gdLst>
                <a:gd name="T0" fmla="*/ 0 w 38"/>
                <a:gd name="T1" fmla="*/ 0 h 4"/>
                <a:gd name="T2" fmla="*/ 38 w 38"/>
                <a:gd name="T3" fmla="*/ 4 h 4"/>
                <a:gd name="T4" fmla="*/ 38 w 38"/>
                <a:gd name="T5" fmla="*/ 0 h 4"/>
                <a:gd name="T6" fmla="*/ 0 w 38"/>
                <a:gd name="T7" fmla="*/ 0 h 4"/>
              </a:gdLst>
              <a:ahLst/>
              <a:cxnLst>
                <a:cxn ang="0">
                  <a:pos x="T0" y="T1"/>
                </a:cxn>
                <a:cxn ang="0">
                  <a:pos x="T2" y="T3"/>
                </a:cxn>
                <a:cxn ang="0">
                  <a:pos x="T4" y="T5"/>
                </a:cxn>
                <a:cxn ang="0">
                  <a:pos x="T6" y="T7"/>
                </a:cxn>
              </a:cxnLst>
              <a:rect l="0" t="0" r="r" b="b"/>
              <a:pathLst>
                <a:path w="38" h="4">
                  <a:moveTo>
                    <a:pt x="0" y="0"/>
                  </a:moveTo>
                  <a:lnTo>
                    <a:pt x="38" y="4"/>
                  </a:lnTo>
                  <a:lnTo>
                    <a:pt x="3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2" name="Freeform 297">
              <a:extLst>
                <a:ext uri="{FF2B5EF4-FFF2-40B4-BE49-F238E27FC236}">
                  <a16:creationId xmlns:a16="http://schemas.microsoft.com/office/drawing/2014/main" id="{C7AC2FD7-4F81-4DF0-8330-3511BF1246DB}"/>
                </a:ext>
              </a:extLst>
            </p:cNvPr>
            <p:cNvSpPr>
              <a:spLocks/>
            </p:cNvSpPr>
            <p:nvPr/>
          </p:nvSpPr>
          <p:spPr bwMode="auto">
            <a:xfrm>
              <a:off x="7081062" y="5512905"/>
              <a:ext cx="76725" cy="8525"/>
            </a:xfrm>
            <a:custGeom>
              <a:avLst/>
              <a:gdLst>
                <a:gd name="T0" fmla="*/ 0 w 54"/>
                <a:gd name="T1" fmla="*/ 0 h 6"/>
                <a:gd name="T2" fmla="*/ 46 w 54"/>
                <a:gd name="T3" fmla="*/ 4 h 6"/>
                <a:gd name="T4" fmla="*/ 46 w 54"/>
                <a:gd name="T5" fmla="*/ 0 h 6"/>
                <a:gd name="T6" fmla="*/ 46 w 54"/>
                <a:gd name="T7" fmla="*/ 4 h 6"/>
                <a:gd name="T8" fmla="*/ 54 w 54"/>
                <a:gd name="T9" fmla="*/ 6 h 6"/>
                <a:gd name="T10" fmla="*/ 54 w 54"/>
                <a:gd name="T11" fmla="*/ 0 h 6"/>
                <a:gd name="T12" fmla="*/ 46 w 54"/>
                <a:gd name="T13" fmla="*/ 0 h 6"/>
                <a:gd name="T14" fmla="*/ 0 w 54"/>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6">
                  <a:moveTo>
                    <a:pt x="0" y="0"/>
                  </a:moveTo>
                  <a:lnTo>
                    <a:pt x="46" y="4"/>
                  </a:lnTo>
                  <a:lnTo>
                    <a:pt x="46" y="0"/>
                  </a:lnTo>
                  <a:lnTo>
                    <a:pt x="46" y="4"/>
                  </a:lnTo>
                  <a:lnTo>
                    <a:pt x="54" y="6"/>
                  </a:lnTo>
                  <a:lnTo>
                    <a:pt x="54" y="0"/>
                  </a:lnTo>
                  <a:lnTo>
                    <a:pt x="46" y="0"/>
                  </a:lnTo>
                  <a:lnTo>
                    <a:pt x="0" y="0"/>
                  </a:lnTo>
                  <a:close/>
                </a:path>
              </a:pathLst>
            </a:custGeom>
            <a:solidFill>
              <a:srgbClr val="B5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3" name="Freeform 301">
              <a:extLst>
                <a:ext uri="{FF2B5EF4-FFF2-40B4-BE49-F238E27FC236}">
                  <a16:creationId xmlns:a16="http://schemas.microsoft.com/office/drawing/2014/main" id="{9C4A1EC3-718B-4F23-9851-1B858E6A20F2}"/>
                </a:ext>
              </a:extLst>
            </p:cNvPr>
            <p:cNvSpPr>
              <a:spLocks/>
            </p:cNvSpPr>
            <p:nvPr/>
          </p:nvSpPr>
          <p:spPr bwMode="auto">
            <a:xfrm>
              <a:off x="6367813" y="4221384"/>
              <a:ext cx="870961" cy="598164"/>
            </a:xfrm>
            <a:custGeom>
              <a:avLst/>
              <a:gdLst>
                <a:gd name="T0" fmla="*/ 15 w 295"/>
                <a:gd name="T1" fmla="*/ 191 h 202"/>
                <a:gd name="T2" fmla="*/ 52 w 295"/>
                <a:gd name="T3" fmla="*/ 195 h 202"/>
                <a:gd name="T4" fmla="*/ 275 w 295"/>
                <a:gd name="T5" fmla="*/ 63 h 202"/>
                <a:gd name="T6" fmla="*/ 287 w 295"/>
                <a:gd name="T7" fmla="*/ 20 h 202"/>
                <a:gd name="T8" fmla="*/ 244 w 295"/>
                <a:gd name="T9" fmla="*/ 9 h 202"/>
                <a:gd name="T10" fmla="*/ 20 w 295"/>
                <a:gd name="T11" fmla="*/ 141 h 202"/>
                <a:gd name="T12" fmla="*/ 9 w 295"/>
                <a:gd name="T13" fmla="*/ 183 h 202"/>
                <a:gd name="T14" fmla="*/ 15 w 295"/>
                <a:gd name="T15" fmla="*/ 191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 h="202">
                  <a:moveTo>
                    <a:pt x="15" y="191"/>
                  </a:moveTo>
                  <a:cubicBezTo>
                    <a:pt x="25" y="200"/>
                    <a:pt x="40" y="202"/>
                    <a:pt x="52" y="195"/>
                  </a:cubicBezTo>
                  <a:cubicBezTo>
                    <a:pt x="275" y="63"/>
                    <a:pt x="275" y="63"/>
                    <a:pt x="275" y="63"/>
                  </a:cubicBezTo>
                  <a:cubicBezTo>
                    <a:pt x="290" y="54"/>
                    <a:pt x="295" y="35"/>
                    <a:pt x="287" y="20"/>
                  </a:cubicBezTo>
                  <a:cubicBezTo>
                    <a:pt x="278" y="5"/>
                    <a:pt x="259" y="0"/>
                    <a:pt x="244" y="9"/>
                  </a:cubicBezTo>
                  <a:cubicBezTo>
                    <a:pt x="20" y="141"/>
                    <a:pt x="20" y="141"/>
                    <a:pt x="20" y="141"/>
                  </a:cubicBezTo>
                  <a:cubicBezTo>
                    <a:pt x="5" y="149"/>
                    <a:pt x="0" y="169"/>
                    <a:pt x="9" y="183"/>
                  </a:cubicBezTo>
                  <a:cubicBezTo>
                    <a:pt x="10" y="186"/>
                    <a:pt x="13" y="189"/>
                    <a:pt x="15" y="191"/>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4" name="Freeform 302">
              <a:extLst>
                <a:ext uri="{FF2B5EF4-FFF2-40B4-BE49-F238E27FC236}">
                  <a16:creationId xmlns:a16="http://schemas.microsoft.com/office/drawing/2014/main" id="{0592DDE9-095A-4135-8E5A-60B85012BC0B}"/>
                </a:ext>
              </a:extLst>
            </p:cNvPr>
            <p:cNvSpPr>
              <a:spLocks/>
            </p:cNvSpPr>
            <p:nvPr/>
          </p:nvSpPr>
          <p:spPr bwMode="auto">
            <a:xfrm>
              <a:off x="6367813" y="4224226"/>
              <a:ext cx="870961" cy="598164"/>
            </a:xfrm>
            <a:custGeom>
              <a:avLst/>
              <a:gdLst>
                <a:gd name="T0" fmla="*/ 15 w 295"/>
                <a:gd name="T1" fmla="*/ 190 h 202"/>
                <a:gd name="T2" fmla="*/ 12 w 295"/>
                <a:gd name="T3" fmla="*/ 193 h 202"/>
                <a:gd name="T4" fmla="*/ 36 w 295"/>
                <a:gd name="T5" fmla="*/ 202 h 202"/>
                <a:gd name="T6" fmla="*/ 54 w 295"/>
                <a:gd name="T7" fmla="*/ 197 h 202"/>
                <a:gd name="T8" fmla="*/ 277 w 295"/>
                <a:gd name="T9" fmla="*/ 65 h 202"/>
                <a:gd name="T10" fmla="*/ 295 w 295"/>
                <a:gd name="T11" fmla="*/ 35 h 202"/>
                <a:gd name="T12" fmla="*/ 290 w 295"/>
                <a:gd name="T13" fmla="*/ 17 h 202"/>
                <a:gd name="T14" fmla="*/ 259 w 295"/>
                <a:gd name="T15" fmla="*/ 0 h 202"/>
                <a:gd name="T16" fmla="*/ 242 w 295"/>
                <a:gd name="T17" fmla="*/ 4 h 202"/>
                <a:gd name="T18" fmla="*/ 18 w 295"/>
                <a:gd name="T19" fmla="*/ 136 h 202"/>
                <a:gd name="T20" fmla="*/ 0 w 295"/>
                <a:gd name="T21" fmla="*/ 167 h 202"/>
                <a:gd name="T22" fmla="*/ 5 w 295"/>
                <a:gd name="T23" fmla="*/ 185 h 202"/>
                <a:gd name="T24" fmla="*/ 12 w 295"/>
                <a:gd name="T25" fmla="*/ 193 h 202"/>
                <a:gd name="T26" fmla="*/ 15 w 295"/>
                <a:gd name="T27" fmla="*/ 190 h 202"/>
                <a:gd name="T28" fmla="*/ 18 w 295"/>
                <a:gd name="T29" fmla="*/ 187 h 202"/>
                <a:gd name="T30" fmla="*/ 12 w 295"/>
                <a:gd name="T31" fmla="*/ 180 h 202"/>
                <a:gd name="T32" fmla="*/ 8 w 295"/>
                <a:gd name="T33" fmla="*/ 167 h 202"/>
                <a:gd name="T34" fmla="*/ 22 w 295"/>
                <a:gd name="T35" fmla="*/ 143 h 202"/>
                <a:gd name="T36" fmla="*/ 246 w 295"/>
                <a:gd name="T37" fmla="*/ 11 h 202"/>
                <a:gd name="T38" fmla="*/ 259 w 295"/>
                <a:gd name="T39" fmla="*/ 8 h 202"/>
                <a:gd name="T40" fmla="*/ 283 w 295"/>
                <a:gd name="T41" fmla="*/ 21 h 202"/>
                <a:gd name="T42" fmla="*/ 287 w 295"/>
                <a:gd name="T43" fmla="*/ 35 h 202"/>
                <a:gd name="T44" fmla="*/ 273 w 295"/>
                <a:gd name="T45" fmla="*/ 58 h 202"/>
                <a:gd name="T46" fmla="*/ 50 w 295"/>
                <a:gd name="T47" fmla="*/ 190 h 202"/>
                <a:gd name="T48" fmla="*/ 36 w 295"/>
                <a:gd name="T49" fmla="*/ 194 h 202"/>
                <a:gd name="T50" fmla="*/ 18 w 295"/>
                <a:gd name="T51" fmla="*/ 187 h 202"/>
                <a:gd name="T52" fmla="*/ 15 w 295"/>
                <a:gd name="T53" fmla="*/ 19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5" h="202">
                  <a:moveTo>
                    <a:pt x="15" y="190"/>
                  </a:moveTo>
                  <a:cubicBezTo>
                    <a:pt x="12" y="193"/>
                    <a:pt x="12" y="193"/>
                    <a:pt x="12" y="193"/>
                  </a:cubicBezTo>
                  <a:cubicBezTo>
                    <a:pt x="19" y="199"/>
                    <a:pt x="27" y="202"/>
                    <a:pt x="36" y="202"/>
                  </a:cubicBezTo>
                  <a:cubicBezTo>
                    <a:pt x="42" y="202"/>
                    <a:pt x="48" y="200"/>
                    <a:pt x="54" y="197"/>
                  </a:cubicBezTo>
                  <a:cubicBezTo>
                    <a:pt x="277" y="65"/>
                    <a:pt x="277" y="65"/>
                    <a:pt x="277" y="65"/>
                  </a:cubicBezTo>
                  <a:cubicBezTo>
                    <a:pt x="289" y="59"/>
                    <a:pt x="295" y="47"/>
                    <a:pt x="295" y="35"/>
                  </a:cubicBezTo>
                  <a:cubicBezTo>
                    <a:pt x="295" y="29"/>
                    <a:pt x="293" y="23"/>
                    <a:pt x="290" y="17"/>
                  </a:cubicBezTo>
                  <a:cubicBezTo>
                    <a:pt x="283" y="6"/>
                    <a:pt x="272" y="0"/>
                    <a:pt x="259" y="0"/>
                  </a:cubicBezTo>
                  <a:cubicBezTo>
                    <a:pt x="253" y="0"/>
                    <a:pt x="247" y="1"/>
                    <a:pt x="242" y="4"/>
                  </a:cubicBezTo>
                  <a:cubicBezTo>
                    <a:pt x="18" y="136"/>
                    <a:pt x="18" y="136"/>
                    <a:pt x="18" y="136"/>
                  </a:cubicBezTo>
                  <a:cubicBezTo>
                    <a:pt x="7" y="143"/>
                    <a:pt x="0" y="155"/>
                    <a:pt x="0" y="167"/>
                  </a:cubicBezTo>
                  <a:cubicBezTo>
                    <a:pt x="0" y="173"/>
                    <a:pt x="2" y="179"/>
                    <a:pt x="5" y="185"/>
                  </a:cubicBezTo>
                  <a:cubicBezTo>
                    <a:pt x="7" y="188"/>
                    <a:pt x="10" y="191"/>
                    <a:pt x="12" y="193"/>
                  </a:cubicBezTo>
                  <a:cubicBezTo>
                    <a:pt x="15" y="190"/>
                    <a:pt x="15" y="190"/>
                    <a:pt x="15" y="190"/>
                  </a:cubicBezTo>
                  <a:cubicBezTo>
                    <a:pt x="18" y="187"/>
                    <a:pt x="18" y="187"/>
                    <a:pt x="18" y="187"/>
                  </a:cubicBezTo>
                  <a:cubicBezTo>
                    <a:pt x="16" y="185"/>
                    <a:pt x="14" y="183"/>
                    <a:pt x="12" y="180"/>
                  </a:cubicBezTo>
                  <a:cubicBezTo>
                    <a:pt x="10" y="176"/>
                    <a:pt x="8" y="171"/>
                    <a:pt x="8" y="167"/>
                  </a:cubicBezTo>
                  <a:cubicBezTo>
                    <a:pt x="8" y="157"/>
                    <a:pt x="13" y="148"/>
                    <a:pt x="22" y="143"/>
                  </a:cubicBezTo>
                  <a:cubicBezTo>
                    <a:pt x="246" y="11"/>
                    <a:pt x="246" y="11"/>
                    <a:pt x="246" y="11"/>
                  </a:cubicBezTo>
                  <a:cubicBezTo>
                    <a:pt x="250" y="9"/>
                    <a:pt x="255" y="8"/>
                    <a:pt x="259" y="8"/>
                  </a:cubicBezTo>
                  <a:cubicBezTo>
                    <a:pt x="269" y="8"/>
                    <a:pt x="278" y="12"/>
                    <a:pt x="283" y="21"/>
                  </a:cubicBezTo>
                  <a:cubicBezTo>
                    <a:pt x="286" y="25"/>
                    <a:pt x="287" y="30"/>
                    <a:pt x="287" y="35"/>
                  </a:cubicBezTo>
                  <a:cubicBezTo>
                    <a:pt x="287" y="44"/>
                    <a:pt x="282" y="53"/>
                    <a:pt x="273" y="58"/>
                  </a:cubicBezTo>
                  <a:cubicBezTo>
                    <a:pt x="50" y="190"/>
                    <a:pt x="50" y="190"/>
                    <a:pt x="50" y="190"/>
                  </a:cubicBezTo>
                  <a:cubicBezTo>
                    <a:pt x="45" y="193"/>
                    <a:pt x="40" y="194"/>
                    <a:pt x="36" y="194"/>
                  </a:cubicBezTo>
                  <a:cubicBezTo>
                    <a:pt x="29" y="194"/>
                    <a:pt x="23" y="192"/>
                    <a:pt x="18" y="187"/>
                  </a:cubicBezTo>
                  <a:cubicBezTo>
                    <a:pt x="15" y="190"/>
                    <a:pt x="15" y="190"/>
                    <a:pt x="15" y="19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5" name="Freeform 304">
              <a:extLst>
                <a:ext uri="{FF2B5EF4-FFF2-40B4-BE49-F238E27FC236}">
                  <a16:creationId xmlns:a16="http://schemas.microsoft.com/office/drawing/2014/main" id="{A4C22C31-AEBE-4454-9F45-FCF5940BECE2}"/>
                </a:ext>
              </a:extLst>
            </p:cNvPr>
            <p:cNvSpPr>
              <a:spLocks/>
            </p:cNvSpPr>
            <p:nvPr/>
          </p:nvSpPr>
          <p:spPr bwMode="auto">
            <a:xfrm>
              <a:off x="6559623" y="2885817"/>
              <a:ext cx="885168" cy="1308571"/>
            </a:xfrm>
            <a:custGeom>
              <a:avLst/>
              <a:gdLst>
                <a:gd name="T0" fmla="*/ 92 w 300"/>
                <a:gd name="T1" fmla="*/ 413 h 442"/>
                <a:gd name="T2" fmla="*/ 90 w 300"/>
                <a:gd name="T3" fmla="*/ 416 h 442"/>
                <a:gd name="T4" fmla="*/ 141 w 300"/>
                <a:gd name="T5" fmla="*/ 442 h 442"/>
                <a:gd name="T6" fmla="*/ 142 w 300"/>
                <a:gd name="T7" fmla="*/ 442 h 442"/>
                <a:gd name="T8" fmla="*/ 252 w 300"/>
                <a:gd name="T9" fmla="*/ 402 h 442"/>
                <a:gd name="T10" fmla="*/ 300 w 300"/>
                <a:gd name="T11" fmla="*/ 303 h 442"/>
                <a:gd name="T12" fmla="*/ 296 w 300"/>
                <a:gd name="T13" fmla="*/ 273 h 442"/>
                <a:gd name="T14" fmla="*/ 292 w 300"/>
                <a:gd name="T15" fmla="*/ 274 h 442"/>
                <a:gd name="T16" fmla="*/ 296 w 300"/>
                <a:gd name="T17" fmla="*/ 273 h 442"/>
                <a:gd name="T18" fmla="*/ 263 w 300"/>
                <a:gd name="T19" fmla="*/ 96 h 442"/>
                <a:gd name="T20" fmla="*/ 263 w 300"/>
                <a:gd name="T21" fmla="*/ 96 h 442"/>
                <a:gd name="T22" fmla="*/ 213 w 300"/>
                <a:gd name="T23" fmla="*/ 23 h 442"/>
                <a:gd name="T24" fmla="*/ 125 w 300"/>
                <a:gd name="T25" fmla="*/ 0 h 442"/>
                <a:gd name="T26" fmla="*/ 0 w 300"/>
                <a:gd name="T27" fmla="*/ 121 h 442"/>
                <a:gd name="T28" fmla="*/ 0 w 300"/>
                <a:gd name="T29" fmla="*/ 122 h 442"/>
                <a:gd name="T30" fmla="*/ 1 w 300"/>
                <a:gd name="T31" fmla="*/ 131 h 442"/>
                <a:gd name="T32" fmla="*/ 5 w 300"/>
                <a:gd name="T33" fmla="*/ 129 h 442"/>
                <a:gd name="T34" fmla="*/ 1 w 300"/>
                <a:gd name="T35" fmla="*/ 129 h 442"/>
                <a:gd name="T36" fmla="*/ 1 w 300"/>
                <a:gd name="T37" fmla="*/ 272 h 442"/>
                <a:gd name="T38" fmla="*/ 90 w 300"/>
                <a:gd name="T39" fmla="*/ 416 h 442"/>
                <a:gd name="T40" fmla="*/ 92 w 300"/>
                <a:gd name="T41" fmla="*/ 413 h 442"/>
                <a:gd name="T42" fmla="*/ 93 w 300"/>
                <a:gd name="T43" fmla="*/ 409 h 442"/>
                <a:gd name="T44" fmla="*/ 9 w 300"/>
                <a:gd name="T45" fmla="*/ 272 h 442"/>
                <a:gd name="T46" fmla="*/ 9 w 300"/>
                <a:gd name="T47" fmla="*/ 128 h 442"/>
                <a:gd name="T48" fmla="*/ 9 w 300"/>
                <a:gd name="T49" fmla="*/ 127 h 442"/>
                <a:gd name="T50" fmla="*/ 8 w 300"/>
                <a:gd name="T51" fmla="*/ 122 h 442"/>
                <a:gd name="T52" fmla="*/ 8 w 300"/>
                <a:gd name="T53" fmla="*/ 121 h 442"/>
                <a:gd name="T54" fmla="*/ 125 w 300"/>
                <a:gd name="T55" fmla="*/ 8 h 442"/>
                <a:gd name="T56" fmla="*/ 208 w 300"/>
                <a:gd name="T57" fmla="*/ 30 h 442"/>
                <a:gd name="T58" fmla="*/ 255 w 300"/>
                <a:gd name="T59" fmla="*/ 98 h 442"/>
                <a:gd name="T60" fmla="*/ 259 w 300"/>
                <a:gd name="T61" fmla="*/ 97 h 442"/>
                <a:gd name="T62" fmla="*/ 255 w 300"/>
                <a:gd name="T63" fmla="*/ 98 h 442"/>
                <a:gd name="T64" fmla="*/ 288 w 300"/>
                <a:gd name="T65" fmla="*/ 275 h 442"/>
                <a:gd name="T66" fmla="*/ 288 w 300"/>
                <a:gd name="T67" fmla="*/ 275 h 442"/>
                <a:gd name="T68" fmla="*/ 292 w 300"/>
                <a:gd name="T69" fmla="*/ 303 h 442"/>
                <a:gd name="T70" fmla="*/ 247 w 300"/>
                <a:gd name="T71" fmla="*/ 396 h 442"/>
                <a:gd name="T72" fmla="*/ 142 w 300"/>
                <a:gd name="T73" fmla="*/ 434 h 442"/>
                <a:gd name="T74" fmla="*/ 142 w 300"/>
                <a:gd name="T75" fmla="*/ 438 h 442"/>
                <a:gd name="T76" fmla="*/ 144 w 300"/>
                <a:gd name="T77" fmla="*/ 435 h 442"/>
                <a:gd name="T78" fmla="*/ 93 w 300"/>
                <a:gd name="T79" fmla="*/ 409 h 442"/>
                <a:gd name="T80" fmla="*/ 92 w 300"/>
                <a:gd name="T81" fmla="*/ 41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0" h="442">
                  <a:moveTo>
                    <a:pt x="92" y="413"/>
                  </a:moveTo>
                  <a:cubicBezTo>
                    <a:pt x="90" y="416"/>
                    <a:pt x="90" y="416"/>
                    <a:pt x="90" y="416"/>
                  </a:cubicBezTo>
                  <a:cubicBezTo>
                    <a:pt x="141" y="442"/>
                    <a:pt x="141" y="442"/>
                    <a:pt x="141" y="442"/>
                  </a:cubicBezTo>
                  <a:cubicBezTo>
                    <a:pt x="142" y="442"/>
                    <a:pt x="142" y="442"/>
                    <a:pt x="142" y="442"/>
                  </a:cubicBezTo>
                  <a:cubicBezTo>
                    <a:pt x="184" y="442"/>
                    <a:pt x="223" y="427"/>
                    <a:pt x="252" y="402"/>
                  </a:cubicBezTo>
                  <a:cubicBezTo>
                    <a:pt x="281" y="377"/>
                    <a:pt x="300" y="342"/>
                    <a:pt x="300" y="303"/>
                  </a:cubicBezTo>
                  <a:cubicBezTo>
                    <a:pt x="300" y="293"/>
                    <a:pt x="298" y="283"/>
                    <a:pt x="296" y="273"/>
                  </a:cubicBezTo>
                  <a:cubicBezTo>
                    <a:pt x="292" y="274"/>
                    <a:pt x="292" y="274"/>
                    <a:pt x="292" y="274"/>
                  </a:cubicBezTo>
                  <a:cubicBezTo>
                    <a:pt x="296" y="273"/>
                    <a:pt x="296" y="273"/>
                    <a:pt x="296" y="273"/>
                  </a:cubicBezTo>
                  <a:cubicBezTo>
                    <a:pt x="263" y="96"/>
                    <a:pt x="263" y="96"/>
                    <a:pt x="263" y="96"/>
                  </a:cubicBezTo>
                  <a:cubicBezTo>
                    <a:pt x="263" y="96"/>
                    <a:pt x="263" y="96"/>
                    <a:pt x="263" y="96"/>
                  </a:cubicBezTo>
                  <a:cubicBezTo>
                    <a:pt x="254" y="63"/>
                    <a:pt x="236" y="39"/>
                    <a:pt x="213" y="23"/>
                  </a:cubicBezTo>
                  <a:cubicBezTo>
                    <a:pt x="189" y="7"/>
                    <a:pt x="159" y="0"/>
                    <a:pt x="125" y="0"/>
                  </a:cubicBezTo>
                  <a:cubicBezTo>
                    <a:pt x="57" y="0"/>
                    <a:pt x="2" y="54"/>
                    <a:pt x="0" y="121"/>
                  </a:cubicBezTo>
                  <a:cubicBezTo>
                    <a:pt x="0" y="122"/>
                    <a:pt x="0" y="122"/>
                    <a:pt x="0" y="122"/>
                  </a:cubicBezTo>
                  <a:cubicBezTo>
                    <a:pt x="0" y="125"/>
                    <a:pt x="0" y="128"/>
                    <a:pt x="1" y="131"/>
                  </a:cubicBezTo>
                  <a:cubicBezTo>
                    <a:pt x="5" y="129"/>
                    <a:pt x="5" y="129"/>
                    <a:pt x="5" y="129"/>
                  </a:cubicBezTo>
                  <a:cubicBezTo>
                    <a:pt x="1" y="129"/>
                    <a:pt x="1" y="129"/>
                    <a:pt x="1" y="129"/>
                  </a:cubicBezTo>
                  <a:cubicBezTo>
                    <a:pt x="1" y="272"/>
                    <a:pt x="1" y="272"/>
                    <a:pt x="1" y="272"/>
                  </a:cubicBezTo>
                  <a:cubicBezTo>
                    <a:pt x="1" y="333"/>
                    <a:pt x="35" y="389"/>
                    <a:pt x="90" y="416"/>
                  </a:cubicBezTo>
                  <a:cubicBezTo>
                    <a:pt x="92" y="413"/>
                    <a:pt x="92" y="413"/>
                    <a:pt x="92" y="413"/>
                  </a:cubicBezTo>
                  <a:cubicBezTo>
                    <a:pt x="93" y="409"/>
                    <a:pt x="93" y="409"/>
                    <a:pt x="93" y="409"/>
                  </a:cubicBezTo>
                  <a:cubicBezTo>
                    <a:pt x="42" y="383"/>
                    <a:pt x="9" y="330"/>
                    <a:pt x="9" y="272"/>
                  </a:cubicBezTo>
                  <a:cubicBezTo>
                    <a:pt x="9" y="128"/>
                    <a:pt x="9" y="128"/>
                    <a:pt x="9" y="128"/>
                  </a:cubicBezTo>
                  <a:cubicBezTo>
                    <a:pt x="9" y="127"/>
                    <a:pt x="9" y="127"/>
                    <a:pt x="9" y="127"/>
                  </a:cubicBezTo>
                  <a:cubicBezTo>
                    <a:pt x="8" y="125"/>
                    <a:pt x="8" y="124"/>
                    <a:pt x="8" y="122"/>
                  </a:cubicBezTo>
                  <a:cubicBezTo>
                    <a:pt x="8" y="121"/>
                    <a:pt x="8" y="121"/>
                    <a:pt x="8" y="121"/>
                  </a:cubicBezTo>
                  <a:cubicBezTo>
                    <a:pt x="10" y="58"/>
                    <a:pt x="61" y="8"/>
                    <a:pt x="125" y="8"/>
                  </a:cubicBezTo>
                  <a:cubicBezTo>
                    <a:pt x="158" y="8"/>
                    <a:pt x="186" y="15"/>
                    <a:pt x="208" y="30"/>
                  </a:cubicBezTo>
                  <a:cubicBezTo>
                    <a:pt x="230" y="44"/>
                    <a:pt x="246" y="67"/>
                    <a:pt x="255" y="98"/>
                  </a:cubicBezTo>
                  <a:cubicBezTo>
                    <a:pt x="259" y="97"/>
                    <a:pt x="259" y="97"/>
                    <a:pt x="259" y="97"/>
                  </a:cubicBezTo>
                  <a:cubicBezTo>
                    <a:pt x="255" y="98"/>
                    <a:pt x="255" y="98"/>
                    <a:pt x="255" y="98"/>
                  </a:cubicBezTo>
                  <a:cubicBezTo>
                    <a:pt x="288" y="275"/>
                    <a:pt x="288" y="275"/>
                    <a:pt x="288" y="275"/>
                  </a:cubicBezTo>
                  <a:cubicBezTo>
                    <a:pt x="288" y="275"/>
                    <a:pt x="288" y="275"/>
                    <a:pt x="288" y="275"/>
                  </a:cubicBezTo>
                  <a:cubicBezTo>
                    <a:pt x="291" y="284"/>
                    <a:pt x="292" y="294"/>
                    <a:pt x="292" y="303"/>
                  </a:cubicBezTo>
                  <a:cubicBezTo>
                    <a:pt x="292" y="339"/>
                    <a:pt x="274" y="372"/>
                    <a:pt x="247" y="396"/>
                  </a:cubicBezTo>
                  <a:cubicBezTo>
                    <a:pt x="219" y="420"/>
                    <a:pt x="182" y="434"/>
                    <a:pt x="142" y="434"/>
                  </a:cubicBezTo>
                  <a:cubicBezTo>
                    <a:pt x="142" y="438"/>
                    <a:pt x="142" y="438"/>
                    <a:pt x="142" y="438"/>
                  </a:cubicBezTo>
                  <a:cubicBezTo>
                    <a:pt x="144" y="435"/>
                    <a:pt x="144" y="435"/>
                    <a:pt x="144" y="435"/>
                  </a:cubicBezTo>
                  <a:cubicBezTo>
                    <a:pt x="93" y="409"/>
                    <a:pt x="93" y="409"/>
                    <a:pt x="93" y="409"/>
                  </a:cubicBezTo>
                  <a:cubicBezTo>
                    <a:pt x="92" y="413"/>
                    <a:pt x="92" y="413"/>
                    <a:pt x="92" y="413"/>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6" name="Freeform 303">
              <a:extLst>
                <a:ext uri="{FF2B5EF4-FFF2-40B4-BE49-F238E27FC236}">
                  <a16:creationId xmlns:a16="http://schemas.microsoft.com/office/drawing/2014/main" id="{F9F7F393-537B-48DB-AF7E-FBE6E95E8772}"/>
                </a:ext>
              </a:extLst>
            </p:cNvPr>
            <p:cNvSpPr>
              <a:spLocks/>
            </p:cNvSpPr>
            <p:nvPr/>
          </p:nvSpPr>
          <p:spPr bwMode="auto">
            <a:xfrm>
              <a:off x="6568147" y="2897183"/>
              <a:ext cx="912166" cy="1285838"/>
            </a:xfrm>
            <a:custGeom>
              <a:avLst/>
              <a:gdLst>
                <a:gd name="T0" fmla="*/ 89 w 310"/>
                <a:gd name="T1" fmla="*/ 409 h 434"/>
                <a:gd name="T2" fmla="*/ 139 w 310"/>
                <a:gd name="T3" fmla="*/ 434 h 434"/>
                <a:gd name="T4" fmla="*/ 289 w 310"/>
                <a:gd name="T5" fmla="*/ 270 h 434"/>
                <a:gd name="T6" fmla="*/ 256 w 310"/>
                <a:gd name="T7" fmla="*/ 93 h 434"/>
                <a:gd name="T8" fmla="*/ 122 w 310"/>
                <a:gd name="T9" fmla="*/ 0 h 434"/>
                <a:gd name="T10" fmla="*/ 1 w 310"/>
                <a:gd name="T11" fmla="*/ 117 h 434"/>
                <a:gd name="T12" fmla="*/ 2 w 310"/>
                <a:gd name="T13" fmla="*/ 125 h 434"/>
                <a:gd name="T14" fmla="*/ 2 w 310"/>
                <a:gd name="T15" fmla="*/ 268 h 434"/>
                <a:gd name="T16" fmla="*/ 89 w 310"/>
                <a:gd name="T17" fmla="*/ 409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434">
                  <a:moveTo>
                    <a:pt x="89" y="409"/>
                  </a:moveTo>
                  <a:cubicBezTo>
                    <a:pt x="139" y="434"/>
                    <a:pt x="139" y="434"/>
                    <a:pt x="139" y="434"/>
                  </a:cubicBezTo>
                  <a:cubicBezTo>
                    <a:pt x="230" y="434"/>
                    <a:pt x="310" y="359"/>
                    <a:pt x="289" y="270"/>
                  </a:cubicBezTo>
                  <a:cubicBezTo>
                    <a:pt x="256" y="93"/>
                    <a:pt x="256" y="93"/>
                    <a:pt x="256" y="93"/>
                  </a:cubicBezTo>
                  <a:cubicBezTo>
                    <a:pt x="238" y="29"/>
                    <a:pt x="189" y="0"/>
                    <a:pt x="122" y="0"/>
                  </a:cubicBezTo>
                  <a:cubicBezTo>
                    <a:pt x="56" y="0"/>
                    <a:pt x="3" y="52"/>
                    <a:pt x="1" y="117"/>
                  </a:cubicBezTo>
                  <a:cubicBezTo>
                    <a:pt x="0" y="120"/>
                    <a:pt x="1" y="122"/>
                    <a:pt x="2" y="125"/>
                  </a:cubicBezTo>
                  <a:cubicBezTo>
                    <a:pt x="2" y="268"/>
                    <a:pt x="2" y="268"/>
                    <a:pt x="2" y="268"/>
                  </a:cubicBezTo>
                  <a:cubicBezTo>
                    <a:pt x="2" y="327"/>
                    <a:pt x="36" y="382"/>
                    <a:pt x="89" y="409"/>
                  </a:cubicBezTo>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7" name="Freeform 305">
              <a:extLst>
                <a:ext uri="{FF2B5EF4-FFF2-40B4-BE49-F238E27FC236}">
                  <a16:creationId xmlns:a16="http://schemas.microsoft.com/office/drawing/2014/main" id="{B2EB2AA9-BB1F-4B46-BE39-FA9A71CB950A}"/>
                </a:ext>
              </a:extLst>
            </p:cNvPr>
            <p:cNvSpPr>
              <a:spLocks/>
            </p:cNvSpPr>
            <p:nvPr/>
          </p:nvSpPr>
          <p:spPr bwMode="auto">
            <a:xfrm>
              <a:off x="7042700" y="3312062"/>
              <a:ext cx="292688" cy="683412"/>
            </a:xfrm>
            <a:custGeom>
              <a:avLst/>
              <a:gdLst>
                <a:gd name="T0" fmla="*/ 69 w 99"/>
                <a:gd name="T1" fmla="*/ 231 h 231"/>
                <a:gd name="T2" fmla="*/ 47 w 99"/>
                <a:gd name="T3" fmla="*/ 211 h 231"/>
                <a:gd name="T4" fmla="*/ 40 w 99"/>
                <a:gd name="T5" fmla="*/ 216 h 231"/>
                <a:gd name="T6" fmla="*/ 37 w 99"/>
                <a:gd name="T7" fmla="*/ 217 h 231"/>
                <a:gd name="T8" fmla="*/ 34 w 99"/>
                <a:gd name="T9" fmla="*/ 216 h 231"/>
                <a:gd name="T10" fmla="*/ 29 w 99"/>
                <a:gd name="T11" fmla="*/ 217 h 231"/>
                <a:gd name="T12" fmla="*/ 7 w 99"/>
                <a:gd name="T13" fmla="*/ 191 h 231"/>
                <a:gd name="T14" fmla="*/ 12 w 99"/>
                <a:gd name="T15" fmla="*/ 155 h 231"/>
                <a:gd name="T16" fmla="*/ 44 w 99"/>
                <a:gd name="T17" fmla="*/ 79 h 231"/>
                <a:gd name="T18" fmla="*/ 59 w 99"/>
                <a:gd name="T19" fmla="*/ 4 h 231"/>
                <a:gd name="T20" fmla="*/ 59 w 99"/>
                <a:gd name="T21" fmla="*/ 13 h 231"/>
                <a:gd name="T22" fmla="*/ 59 w 99"/>
                <a:gd name="T23" fmla="*/ 0 h 231"/>
                <a:gd name="T24" fmla="*/ 86 w 99"/>
                <a:gd name="T25" fmla="*/ 115 h 231"/>
                <a:gd name="T26" fmla="*/ 69 w 99"/>
                <a:gd name="T2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231">
                  <a:moveTo>
                    <a:pt x="69" y="231"/>
                  </a:moveTo>
                  <a:cubicBezTo>
                    <a:pt x="61" y="228"/>
                    <a:pt x="57" y="211"/>
                    <a:pt x="47" y="211"/>
                  </a:cubicBezTo>
                  <a:cubicBezTo>
                    <a:pt x="40" y="216"/>
                    <a:pt x="40" y="216"/>
                    <a:pt x="40" y="216"/>
                  </a:cubicBezTo>
                  <a:cubicBezTo>
                    <a:pt x="40" y="216"/>
                    <a:pt x="39" y="216"/>
                    <a:pt x="37" y="217"/>
                  </a:cubicBezTo>
                  <a:cubicBezTo>
                    <a:pt x="35" y="217"/>
                    <a:pt x="34" y="217"/>
                    <a:pt x="34" y="216"/>
                  </a:cubicBezTo>
                  <a:cubicBezTo>
                    <a:pt x="34" y="216"/>
                    <a:pt x="32" y="217"/>
                    <a:pt x="29" y="217"/>
                  </a:cubicBezTo>
                  <a:cubicBezTo>
                    <a:pt x="20" y="219"/>
                    <a:pt x="0" y="221"/>
                    <a:pt x="7" y="191"/>
                  </a:cubicBezTo>
                  <a:cubicBezTo>
                    <a:pt x="12" y="155"/>
                    <a:pt x="12" y="155"/>
                    <a:pt x="12" y="155"/>
                  </a:cubicBezTo>
                  <a:cubicBezTo>
                    <a:pt x="31" y="136"/>
                    <a:pt x="44" y="109"/>
                    <a:pt x="44" y="79"/>
                  </a:cubicBezTo>
                  <a:cubicBezTo>
                    <a:pt x="59" y="4"/>
                    <a:pt x="59" y="4"/>
                    <a:pt x="59" y="4"/>
                  </a:cubicBezTo>
                  <a:cubicBezTo>
                    <a:pt x="59" y="13"/>
                    <a:pt x="59" y="13"/>
                    <a:pt x="59" y="13"/>
                  </a:cubicBezTo>
                  <a:cubicBezTo>
                    <a:pt x="59" y="0"/>
                    <a:pt x="59" y="0"/>
                    <a:pt x="59" y="0"/>
                  </a:cubicBezTo>
                  <a:cubicBezTo>
                    <a:pt x="86" y="115"/>
                    <a:pt x="86" y="115"/>
                    <a:pt x="86" y="115"/>
                  </a:cubicBezTo>
                  <a:cubicBezTo>
                    <a:pt x="99" y="178"/>
                    <a:pt x="82" y="204"/>
                    <a:pt x="69" y="231"/>
                  </a:cubicBezTo>
                </a:path>
              </a:pathLst>
            </a:custGeom>
            <a:solidFill>
              <a:schemeClr val="tx1">
                <a:lumMod val="75000"/>
                <a:alpha val="51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8" name="Freeform 306">
              <a:extLst>
                <a:ext uri="{FF2B5EF4-FFF2-40B4-BE49-F238E27FC236}">
                  <a16:creationId xmlns:a16="http://schemas.microsoft.com/office/drawing/2014/main" id="{4C23C916-CFDC-4B9C-B403-753156A903B7}"/>
                </a:ext>
              </a:extLst>
            </p:cNvPr>
            <p:cNvSpPr>
              <a:spLocks/>
            </p:cNvSpPr>
            <p:nvPr/>
          </p:nvSpPr>
          <p:spPr bwMode="auto">
            <a:xfrm>
              <a:off x="6592301" y="3924433"/>
              <a:ext cx="1140916" cy="1247476"/>
            </a:xfrm>
            <a:custGeom>
              <a:avLst/>
              <a:gdLst>
                <a:gd name="T0" fmla="*/ 269 w 387"/>
                <a:gd name="T1" fmla="*/ 77 h 421"/>
                <a:gd name="T2" fmla="*/ 387 w 387"/>
                <a:gd name="T3" fmla="*/ 421 h 421"/>
                <a:gd name="T4" fmla="*/ 141 w 387"/>
                <a:gd name="T5" fmla="*/ 421 h 421"/>
                <a:gd name="T6" fmla="*/ 25 w 387"/>
                <a:gd name="T7" fmla="*/ 158 h 421"/>
                <a:gd name="T8" fmla="*/ 0 w 387"/>
                <a:gd name="T9" fmla="*/ 106 h 421"/>
                <a:gd name="T10" fmla="*/ 0 w 387"/>
                <a:gd name="T11" fmla="*/ 76 h 421"/>
                <a:gd name="T12" fmla="*/ 76 w 387"/>
                <a:gd name="T13" fmla="*/ 0 h 421"/>
                <a:gd name="T14" fmla="*/ 200 w 387"/>
                <a:gd name="T15" fmla="*/ 0 h 421"/>
                <a:gd name="T16" fmla="*/ 269 w 387"/>
                <a:gd name="T17" fmla="*/ 77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421">
                  <a:moveTo>
                    <a:pt x="269" y="77"/>
                  </a:moveTo>
                  <a:cubicBezTo>
                    <a:pt x="387" y="421"/>
                    <a:pt x="387" y="421"/>
                    <a:pt x="387" y="421"/>
                  </a:cubicBezTo>
                  <a:cubicBezTo>
                    <a:pt x="141" y="421"/>
                    <a:pt x="141" y="421"/>
                    <a:pt x="141" y="421"/>
                  </a:cubicBezTo>
                  <a:cubicBezTo>
                    <a:pt x="25" y="158"/>
                    <a:pt x="25" y="158"/>
                    <a:pt x="25" y="158"/>
                  </a:cubicBezTo>
                  <a:cubicBezTo>
                    <a:pt x="0" y="106"/>
                    <a:pt x="0" y="106"/>
                    <a:pt x="0" y="106"/>
                  </a:cubicBezTo>
                  <a:cubicBezTo>
                    <a:pt x="0" y="76"/>
                    <a:pt x="0" y="76"/>
                    <a:pt x="0" y="76"/>
                  </a:cubicBezTo>
                  <a:cubicBezTo>
                    <a:pt x="0" y="34"/>
                    <a:pt x="34" y="0"/>
                    <a:pt x="76" y="0"/>
                  </a:cubicBezTo>
                  <a:cubicBezTo>
                    <a:pt x="200" y="0"/>
                    <a:pt x="200" y="0"/>
                    <a:pt x="200" y="0"/>
                  </a:cubicBezTo>
                  <a:cubicBezTo>
                    <a:pt x="252" y="0"/>
                    <a:pt x="269" y="35"/>
                    <a:pt x="269" y="77"/>
                  </a:cubicBezTo>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9" name="Freeform 307">
              <a:extLst>
                <a:ext uri="{FF2B5EF4-FFF2-40B4-BE49-F238E27FC236}">
                  <a16:creationId xmlns:a16="http://schemas.microsoft.com/office/drawing/2014/main" id="{8A689231-33BC-4515-B967-FFB87062FCAD}"/>
                </a:ext>
              </a:extLst>
            </p:cNvPr>
            <p:cNvSpPr>
              <a:spLocks/>
            </p:cNvSpPr>
            <p:nvPr/>
          </p:nvSpPr>
          <p:spPr bwMode="auto">
            <a:xfrm>
              <a:off x="6579515" y="3913067"/>
              <a:ext cx="1172173" cy="1270210"/>
            </a:xfrm>
            <a:custGeom>
              <a:avLst/>
              <a:gdLst>
                <a:gd name="T0" fmla="*/ 273 w 397"/>
                <a:gd name="T1" fmla="*/ 81 h 429"/>
                <a:gd name="T2" fmla="*/ 270 w 397"/>
                <a:gd name="T3" fmla="*/ 83 h 429"/>
                <a:gd name="T4" fmla="*/ 386 w 397"/>
                <a:gd name="T5" fmla="*/ 421 h 429"/>
                <a:gd name="T6" fmla="*/ 148 w 397"/>
                <a:gd name="T7" fmla="*/ 421 h 429"/>
                <a:gd name="T8" fmla="*/ 33 w 397"/>
                <a:gd name="T9" fmla="*/ 160 h 429"/>
                <a:gd name="T10" fmla="*/ 8 w 397"/>
                <a:gd name="T11" fmla="*/ 109 h 429"/>
                <a:gd name="T12" fmla="*/ 8 w 397"/>
                <a:gd name="T13" fmla="*/ 80 h 429"/>
                <a:gd name="T14" fmla="*/ 29 w 397"/>
                <a:gd name="T15" fmla="*/ 29 h 429"/>
                <a:gd name="T16" fmla="*/ 80 w 397"/>
                <a:gd name="T17" fmla="*/ 8 h 429"/>
                <a:gd name="T18" fmla="*/ 204 w 397"/>
                <a:gd name="T19" fmla="*/ 8 h 429"/>
                <a:gd name="T20" fmla="*/ 235 w 397"/>
                <a:gd name="T21" fmla="*/ 14 h 429"/>
                <a:gd name="T22" fmla="*/ 261 w 397"/>
                <a:gd name="T23" fmla="*/ 40 h 429"/>
                <a:gd name="T24" fmla="*/ 269 w 397"/>
                <a:gd name="T25" fmla="*/ 81 h 429"/>
                <a:gd name="T26" fmla="*/ 269 w 397"/>
                <a:gd name="T27" fmla="*/ 82 h 429"/>
                <a:gd name="T28" fmla="*/ 270 w 397"/>
                <a:gd name="T29" fmla="*/ 83 h 429"/>
                <a:gd name="T30" fmla="*/ 273 w 397"/>
                <a:gd name="T31" fmla="*/ 81 h 429"/>
                <a:gd name="T32" fmla="*/ 277 w 397"/>
                <a:gd name="T33" fmla="*/ 81 h 429"/>
                <a:gd name="T34" fmla="*/ 261 w 397"/>
                <a:gd name="T35" fmla="*/ 24 h 429"/>
                <a:gd name="T36" fmla="*/ 238 w 397"/>
                <a:gd name="T37" fmla="*/ 6 h 429"/>
                <a:gd name="T38" fmla="*/ 204 w 397"/>
                <a:gd name="T39" fmla="*/ 0 h 429"/>
                <a:gd name="T40" fmla="*/ 80 w 397"/>
                <a:gd name="T41" fmla="*/ 0 h 429"/>
                <a:gd name="T42" fmla="*/ 0 w 397"/>
                <a:gd name="T43" fmla="*/ 80 h 429"/>
                <a:gd name="T44" fmla="*/ 0 w 397"/>
                <a:gd name="T45" fmla="*/ 111 h 429"/>
                <a:gd name="T46" fmla="*/ 26 w 397"/>
                <a:gd name="T47" fmla="*/ 163 h 429"/>
                <a:gd name="T48" fmla="*/ 142 w 397"/>
                <a:gd name="T49" fmla="*/ 429 h 429"/>
                <a:gd name="T50" fmla="*/ 397 w 397"/>
                <a:gd name="T51" fmla="*/ 429 h 429"/>
                <a:gd name="T52" fmla="*/ 277 w 397"/>
                <a:gd name="T53" fmla="*/ 80 h 429"/>
                <a:gd name="T54" fmla="*/ 273 w 397"/>
                <a:gd name="T55" fmla="*/ 81 h 429"/>
                <a:gd name="T56" fmla="*/ 277 w 397"/>
                <a:gd name="T57" fmla="*/ 81 h 429"/>
                <a:gd name="T58" fmla="*/ 273 w 397"/>
                <a:gd name="T59" fmla="*/ 81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7" h="429">
                  <a:moveTo>
                    <a:pt x="273" y="81"/>
                  </a:moveTo>
                  <a:cubicBezTo>
                    <a:pt x="270" y="83"/>
                    <a:pt x="270" y="83"/>
                    <a:pt x="270" y="83"/>
                  </a:cubicBezTo>
                  <a:cubicBezTo>
                    <a:pt x="386" y="421"/>
                    <a:pt x="386" y="421"/>
                    <a:pt x="386" y="421"/>
                  </a:cubicBezTo>
                  <a:cubicBezTo>
                    <a:pt x="148" y="421"/>
                    <a:pt x="148" y="421"/>
                    <a:pt x="148" y="421"/>
                  </a:cubicBezTo>
                  <a:cubicBezTo>
                    <a:pt x="33" y="160"/>
                    <a:pt x="33" y="160"/>
                    <a:pt x="33" y="160"/>
                  </a:cubicBezTo>
                  <a:cubicBezTo>
                    <a:pt x="8" y="109"/>
                    <a:pt x="8" y="109"/>
                    <a:pt x="8" y="109"/>
                  </a:cubicBezTo>
                  <a:cubicBezTo>
                    <a:pt x="8" y="80"/>
                    <a:pt x="8" y="80"/>
                    <a:pt x="8" y="80"/>
                  </a:cubicBezTo>
                  <a:cubicBezTo>
                    <a:pt x="8" y="60"/>
                    <a:pt x="16" y="42"/>
                    <a:pt x="29" y="29"/>
                  </a:cubicBezTo>
                  <a:cubicBezTo>
                    <a:pt x="42" y="16"/>
                    <a:pt x="60" y="8"/>
                    <a:pt x="80" y="8"/>
                  </a:cubicBezTo>
                  <a:cubicBezTo>
                    <a:pt x="204" y="8"/>
                    <a:pt x="204" y="8"/>
                    <a:pt x="204" y="8"/>
                  </a:cubicBezTo>
                  <a:cubicBezTo>
                    <a:pt x="217" y="8"/>
                    <a:pt x="227" y="10"/>
                    <a:pt x="235" y="14"/>
                  </a:cubicBezTo>
                  <a:cubicBezTo>
                    <a:pt x="248" y="19"/>
                    <a:pt x="256" y="28"/>
                    <a:pt x="261" y="40"/>
                  </a:cubicBezTo>
                  <a:cubicBezTo>
                    <a:pt x="267" y="51"/>
                    <a:pt x="269" y="66"/>
                    <a:pt x="269" y="81"/>
                  </a:cubicBezTo>
                  <a:cubicBezTo>
                    <a:pt x="269" y="82"/>
                    <a:pt x="269" y="82"/>
                    <a:pt x="269" y="82"/>
                  </a:cubicBezTo>
                  <a:cubicBezTo>
                    <a:pt x="270" y="83"/>
                    <a:pt x="270" y="83"/>
                    <a:pt x="270" y="83"/>
                  </a:cubicBezTo>
                  <a:cubicBezTo>
                    <a:pt x="273" y="81"/>
                    <a:pt x="273" y="81"/>
                    <a:pt x="273" y="81"/>
                  </a:cubicBezTo>
                  <a:cubicBezTo>
                    <a:pt x="277" y="81"/>
                    <a:pt x="277" y="81"/>
                    <a:pt x="277" y="81"/>
                  </a:cubicBezTo>
                  <a:cubicBezTo>
                    <a:pt x="277" y="59"/>
                    <a:pt x="273" y="39"/>
                    <a:pt x="261" y="24"/>
                  </a:cubicBezTo>
                  <a:cubicBezTo>
                    <a:pt x="255" y="17"/>
                    <a:pt x="248" y="11"/>
                    <a:pt x="238" y="6"/>
                  </a:cubicBezTo>
                  <a:cubicBezTo>
                    <a:pt x="229" y="2"/>
                    <a:pt x="218" y="0"/>
                    <a:pt x="204" y="0"/>
                  </a:cubicBezTo>
                  <a:cubicBezTo>
                    <a:pt x="80" y="0"/>
                    <a:pt x="80" y="0"/>
                    <a:pt x="80" y="0"/>
                  </a:cubicBezTo>
                  <a:cubicBezTo>
                    <a:pt x="36" y="0"/>
                    <a:pt x="0" y="36"/>
                    <a:pt x="0" y="80"/>
                  </a:cubicBezTo>
                  <a:cubicBezTo>
                    <a:pt x="0" y="111"/>
                    <a:pt x="0" y="111"/>
                    <a:pt x="0" y="111"/>
                  </a:cubicBezTo>
                  <a:cubicBezTo>
                    <a:pt x="26" y="163"/>
                    <a:pt x="26" y="163"/>
                    <a:pt x="26" y="163"/>
                  </a:cubicBezTo>
                  <a:cubicBezTo>
                    <a:pt x="142" y="429"/>
                    <a:pt x="142" y="429"/>
                    <a:pt x="142" y="429"/>
                  </a:cubicBezTo>
                  <a:cubicBezTo>
                    <a:pt x="397" y="429"/>
                    <a:pt x="397" y="429"/>
                    <a:pt x="397" y="429"/>
                  </a:cubicBezTo>
                  <a:cubicBezTo>
                    <a:pt x="277" y="80"/>
                    <a:pt x="277" y="80"/>
                    <a:pt x="277" y="80"/>
                  </a:cubicBezTo>
                  <a:cubicBezTo>
                    <a:pt x="273" y="81"/>
                    <a:pt x="273" y="81"/>
                    <a:pt x="273" y="81"/>
                  </a:cubicBezTo>
                  <a:cubicBezTo>
                    <a:pt x="277" y="81"/>
                    <a:pt x="277" y="81"/>
                    <a:pt x="277" y="81"/>
                  </a:cubicBezTo>
                  <a:cubicBezTo>
                    <a:pt x="273" y="81"/>
                    <a:pt x="273" y="81"/>
                    <a:pt x="273" y="81"/>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0" name="Freeform 308">
              <a:extLst>
                <a:ext uri="{FF2B5EF4-FFF2-40B4-BE49-F238E27FC236}">
                  <a16:creationId xmlns:a16="http://schemas.microsoft.com/office/drawing/2014/main" id="{D986619B-A122-4841-AB64-C55766A239E4}"/>
                </a:ext>
              </a:extLst>
            </p:cNvPr>
            <p:cNvSpPr>
              <a:spLocks/>
            </p:cNvSpPr>
            <p:nvPr/>
          </p:nvSpPr>
          <p:spPr bwMode="auto">
            <a:xfrm>
              <a:off x="6830999" y="3735465"/>
              <a:ext cx="260010" cy="453240"/>
            </a:xfrm>
            <a:custGeom>
              <a:avLst/>
              <a:gdLst>
                <a:gd name="T0" fmla="*/ 88 w 88"/>
                <a:gd name="T1" fmla="*/ 0 h 153"/>
                <a:gd name="T2" fmla="*/ 88 w 88"/>
                <a:gd name="T3" fmla="*/ 48 h 153"/>
                <a:gd name="T4" fmla="*/ 88 w 88"/>
                <a:gd name="T5" fmla="*/ 64 h 153"/>
                <a:gd name="T6" fmla="*/ 31 w 88"/>
                <a:gd name="T7" fmla="*/ 146 h 153"/>
                <a:gd name="T8" fmla="*/ 13 w 88"/>
                <a:gd name="T9" fmla="*/ 142 h 153"/>
                <a:gd name="T10" fmla="*/ 0 w 88"/>
                <a:gd name="T11" fmla="*/ 67 h 153"/>
                <a:gd name="T12" fmla="*/ 0 w 88"/>
                <a:gd name="T13" fmla="*/ 17 h 153"/>
                <a:gd name="T14" fmla="*/ 88 w 88"/>
                <a:gd name="T15" fmla="*/ 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53">
                  <a:moveTo>
                    <a:pt x="88" y="0"/>
                  </a:moveTo>
                  <a:cubicBezTo>
                    <a:pt x="88" y="48"/>
                    <a:pt x="88" y="48"/>
                    <a:pt x="88" y="48"/>
                  </a:cubicBezTo>
                  <a:cubicBezTo>
                    <a:pt x="88" y="49"/>
                    <a:pt x="88" y="62"/>
                    <a:pt x="88" y="64"/>
                  </a:cubicBezTo>
                  <a:cubicBezTo>
                    <a:pt x="31" y="146"/>
                    <a:pt x="31" y="146"/>
                    <a:pt x="31" y="146"/>
                  </a:cubicBezTo>
                  <a:cubicBezTo>
                    <a:pt x="26" y="153"/>
                    <a:pt x="15" y="151"/>
                    <a:pt x="13" y="142"/>
                  </a:cubicBezTo>
                  <a:cubicBezTo>
                    <a:pt x="0" y="67"/>
                    <a:pt x="0" y="67"/>
                    <a:pt x="0" y="67"/>
                  </a:cubicBezTo>
                  <a:cubicBezTo>
                    <a:pt x="0" y="17"/>
                    <a:pt x="0" y="17"/>
                    <a:pt x="0" y="17"/>
                  </a:cubicBezTo>
                  <a:cubicBezTo>
                    <a:pt x="88" y="0"/>
                    <a:pt x="88" y="0"/>
                    <a:pt x="88"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1" name="Freeform 309">
              <a:extLst>
                <a:ext uri="{FF2B5EF4-FFF2-40B4-BE49-F238E27FC236}">
                  <a16:creationId xmlns:a16="http://schemas.microsoft.com/office/drawing/2014/main" id="{2AB8CE06-BE24-4D3A-B166-8AF2F63EB303}"/>
                </a:ext>
              </a:extLst>
            </p:cNvPr>
            <p:cNvSpPr>
              <a:spLocks/>
            </p:cNvSpPr>
            <p:nvPr/>
          </p:nvSpPr>
          <p:spPr bwMode="auto">
            <a:xfrm>
              <a:off x="6819632" y="3721256"/>
              <a:ext cx="282742" cy="473132"/>
            </a:xfrm>
            <a:custGeom>
              <a:avLst/>
              <a:gdLst>
                <a:gd name="T0" fmla="*/ 92 w 96"/>
                <a:gd name="T1" fmla="*/ 5 h 160"/>
                <a:gd name="T2" fmla="*/ 88 w 96"/>
                <a:gd name="T3" fmla="*/ 5 h 160"/>
                <a:gd name="T4" fmla="*/ 88 w 96"/>
                <a:gd name="T5" fmla="*/ 53 h 160"/>
                <a:gd name="T6" fmla="*/ 88 w 96"/>
                <a:gd name="T7" fmla="*/ 61 h 160"/>
                <a:gd name="T8" fmla="*/ 88 w 96"/>
                <a:gd name="T9" fmla="*/ 66 h 160"/>
                <a:gd name="T10" fmla="*/ 88 w 96"/>
                <a:gd name="T11" fmla="*/ 69 h 160"/>
                <a:gd name="T12" fmla="*/ 92 w 96"/>
                <a:gd name="T13" fmla="*/ 69 h 160"/>
                <a:gd name="T14" fmla="*/ 89 w 96"/>
                <a:gd name="T15" fmla="*/ 67 h 160"/>
                <a:gd name="T16" fmla="*/ 32 w 96"/>
                <a:gd name="T17" fmla="*/ 149 h 160"/>
                <a:gd name="T18" fmla="*/ 27 w 96"/>
                <a:gd name="T19" fmla="*/ 151 h 160"/>
                <a:gd name="T20" fmla="*/ 23 w 96"/>
                <a:gd name="T21" fmla="*/ 150 h 160"/>
                <a:gd name="T22" fmla="*/ 21 w 96"/>
                <a:gd name="T23" fmla="*/ 147 h 160"/>
                <a:gd name="T24" fmla="*/ 8 w 96"/>
                <a:gd name="T25" fmla="*/ 72 h 160"/>
                <a:gd name="T26" fmla="*/ 8 w 96"/>
                <a:gd name="T27" fmla="*/ 26 h 160"/>
                <a:gd name="T28" fmla="*/ 93 w 96"/>
                <a:gd name="T29" fmla="*/ 9 h 160"/>
                <a:gd name="T30" fmla="*/ 92 w 96"/>
                <a:gd name="T31" fmla="*/ 5 h 160"/>
                <a:gd name="T32" fmla="*/ 88 w 96"/>
                <a:gd name="T33" fmla="*/ 5 h 160"/>
                <a:gd name="T34" fmla="*/ 92 w 96"/>
                <a:gd name="T35" fmla="*/ 5 h 160"/>
                <a:gd name="T36" fmla="*/ 92 w 96"/>
                <a:gd name="T37" fmla="*/ 1 h 160"/>
                <a:gd name="T38" fmla="*/ 0 w 96"/>
                <a:gd name="T39" fmla="*/ 19 h 160"/>
                <a:gd name="T40" fmla="*/ 0 w 96"/>
                <a:gd name="T41" fmla="*/ 73 h 160"/>
                <a:gd name="T42" fmla="*/ 13 w 96"/>
                <a:gd name="T43" fmla="*/ 148 h 160"/>
                <a:gd name="T44" fmla="*/ 18 w 96"/>
                <a:gd name="T45" fmla="*/ 157 h 160"/>
                <a:gd name="T46" fmla="*/ 27 w 96"/>
                <a:gd name="T47" fmla="*/ 159 h 160"/>
                <a:gd name="T48" fmla="*/ 38 w 96"/>
                <a:gd name="T49" fmla="*/ 154 h 160"/>
                <a:gd name="T50" fmla="*/ 96 w 96"/>
                <a:gd name="T51" fmla="*/ 70 h 160"/>
                <a:gd name="T52" fmla="*/ 96 w 96"/>
                <a:gd name="T53" fmla="*/ 69 h 160"/>
                <a:gd name="T54" fmla="*/ 96 w 96"/>
                <a:gd name="T55" fmla="*/ 66 h 160"/>
                <a:gd name="T56" fmla="*/ 96 w 96"/>
                <a:gd name="T57" fmla="*/ 53 h 160"/>
                <a:gd name="T58" fmla="*/ 96 w 96"/>
                <a:gd name="T59" fmla="*/ 0 h 160"/>
                <a:gd name="T60" fmla="*/ 92 w 96"/>
                <a:gd name="T61" fmla="*/ 1 h 160"/>
                <a:gd name="T62" fmla="*/ 92 w 96"/>
                <a:gd name="T63"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60">
                  <a:moveTo>
                    <a:pt x="92" y="5"/>
                  </a:moveTo>
                  <a:cubicBezTo>
                    <a:pt x="88" y="5"/>
                    <a:pt x="88" y="5"/>
                    <a:pt x="88" y="5"/>
                  </a:cubicBezTo>
                  <a:cubicBezTo>
                    <a:pt x="88" y="53"/>
                    <a:pt x="88" y="53"/>
                    <a:pt x="88" y="53"/>
                  </a:cubicBezTo>
                  <a:cubicBezTo>
                    <a:pt x="88" y="53"/>
                    <a:pt x="88" y="57"/>
                    <a:pt x="88" y="61"/>
                  </a:cubicBezTo>
                  <a:cubicBezTo>
                    <a:pt x="88" y="63"/>
                    <a:pt x="88" y="64"/>
                    <a:pt x="88" y="66"/>
                  </a:cubicBezTo>
                  <a:cubicBezTo>
                    <a:pt x="88" y="67"/>
                    <a:pt x="88" y="69"/>
                    <a:pt x="88" y="69"/>
                  </a:cubicBezTo>
                  <a:cubicBezTo>
                    <a:pt x="92" y="69"/>
                    <a:pt x="92" y="69"/>
                    <a:pt x="92" y="69"/>
                  </a:cubicBezTo>
                  <a:cubicBezTo>
                    <a:pt x="89" y="67"/>
                    <a:pt x="89" y="67"/>
                    <a:pt x="89" y="67"/>
                  </a:cubicBezTo>
                  <a:cubicBezTo>
                    <a:pt x="32" y="149"/>
                    <a:pt x="32" y="149"/>
                    <a:pt x="32" y="149"/>
                  </a:cubicBezTo>
                  <a:cubicBezTo>
                    <a:pt x="30" y="151"/>
                    <a:pt x="29" y="151"/>
                    <a:pt x="27" y="151"/>
                  </a:cubicBezTo>
                  <a:cubicBezTo>
                    <a:pt x="26" y="151"/>
                    <a:pt x="24" y="151"/>
                    <a:pt x="23" y="150"/>
                  </a:cubicBezTo>
                  <a:cubicBezTo>
                    <a:pt x="22" y="149"/>
                    <a:pt x="21" y="148"/>
                    <a:pt x="21" y="147"/>
                  </a:cubicBezTo>
                  <a:cubicBezTo>
                    <a:pt x="8" y="72"/>
                    <a:pt x="8" y="72"/>
                    <a:pt x="8" y="72"/>
                  </a:cubicBezTo>
                  <a:cubicBezTo>
                    <a:pt x="8" y="26"/>
                    <a:pt x="8" y="26"/>
                    <a:pt x="8" y="26"/>
                  </a:cubicBezTo>
                  <a:cubicBezTo>
                    <a:pt x="93" y="9"/>
                    <a:pt x="93" y="9"/>
                    <a:pt x="93" y="9"/>
                  </a:cubicBezTo>
                  <a:cubicBezTo>
                    <a:pt x="92" y="5"/>
                    <a:pt x="92" y="5"/>
                    <a:pt x="92" y="5"/>
                  </a:cubicBezTo>
                  <a:cubicBezTo>
                    <a:pt x="88" y="5"/>
                    <a:pt x="88" y="5"/>
                    <a:pt x="88" y="5"/>
                  </a:cubicBezTo>
                  <a:cubicBezTo>
                    <a:pt x="92" y="5"/>
                    <a:pt x="92" y="5"/>
                    <a:pt x="92" y="5"/>
                  </a:cubicBezTo>
                  <a:cubicBezTo>
                    <a:pt x="92" y="1"/>
                    <a:pt x="92" y="1"/>
                    <a:pt x="92" y="1"/>
                  </a:cubicBezTo>
                  <a:cubicBezTo>
                    <a:pt x="0" y="19"/>
                    <a:pt x="0" y="19"/>
                    <a:pt x="0" y="19"/>
                  </a:cubicBezTo>
                  <a:cubicBezTo>
                    <a:pt x="0" y="73"/>
                    <a:pt x="0" y="73"/>
                    <a:pt x="0" y="73"/>
                  </a:cubicBezTo>
                  <a:cubicBezTo>
                    <a:pt x="13" y="148"/>
                    <a:pt x="13" y="148"/>
                    <a:pt x="13" y="148"/>
                  </a:cubicBezTo>
                  <a:cubicBezTo>
                    <a:pt x="14" y="152"/>
                    <a:pt x="16" y="155"/>
                    <a:pt x="18" y="157"/>
                  </a:cubicBezTo>
                  <a:cubicBezTo>
                    <a:pt x="21" y="158"/>
                    <a:pt x="24" y="159"/>
                    <a:pt x="27" y="159"/>
                  </a:cubicBezTo>
                  <a:cubicBezTo>
                    <a:pt x="31" y="160"/>
                    <a:pt x="35" y="158"/>
                    <a:pt x="38" y="154"/>
                  </a:cubicBezTo>
                  <a:cubicBezTo>
                    <a:pt x="96" y="70"/>
                    <a:pt x="96" y="70"/>
                    <a:pt x="96" y="70"/>
                  </a:cubicBezTo>
                  <a:cubicBezTo>
                    <a:pt x="96" y="69"/>
                    <a:pt x="96" y="69"/>
                    <a:pt x="96" y="69"/>
                  </a:cubicBezTo>
                  <a:cubicBezTo>
                    <a:pt x="96" y="69"/>
                    <a:pt x="96" y="68"/>
                    <a:pt x="96" y="66"/>
                  </a:cubicBezTo>
                  <a:cubicBezTo>
                    <a:pt x="96" y="62"/>
                    <a:pt x="96" y="54"/>
                    <a:pt x="96" y="53"/>
                  </a:cubicBezTo>
                  <a:cubicBezTo>
                    <a:pt x="96" y="0"/>
                    <a:pt x="96" y="0"/>
                    <a:pt x="96" y="0"/>
                  </a:cubicBezTo>
                  <a:cubicBezTo>
                    <a:pt x="92" y="1"/>
                    <a:pt x="92" y="1"/>
                    <a:pt x="92" y="1"/>
                  </a:cubicBezTo>
                  <a:cubicBezTo>
                    <a:pt x="92" y="5"/>
                    <a:pt x="92" y="5"/>
                    <a:pt x="92" y="5"/>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2" name="Freeform 310">
              <a:extLst>
                <a:ext uri="{FF2B5EF4-FFF2-40B4-BE49-F238E27FC236}">
                  <a16:creationId xmlns:a16="http://schemas.microsoft.com/office/drawing/2014/main" id="{4741D3C6-493B-48E7-93E1-315486EAC0B5}"/>
                </a:ext>
              </a:extLst>
            </p:cNvPr>
            <p:cNvSpPr>
              <a:spLocks/>
            </p:cNvSpPr>
            <p:nvPr/>
          </p:nvSpPr>
          <p:spPr bwMode="auto">
            <a:xfrm>
              <a:off x="6828157" y="3746831"/>
              <a:ext cx="262852" cy="187548"/>
            </a:xfrm>
            <a:custGeom>
              <a:avLst/>
              <a:gdLst>
                <a:gd name="T0" fmla="*/ 89 w 89"/>
                <a:gd name="T1" fmla="*/ 0 h 63"/>
                <a:gd name="T2" fmla="*/ 89 w 89"/>
                <a:gd name="T3" fmla="*/ 44 h 63"/>
                <a:gd name="T4" fmla="*/ 89 w 89"/>
                <a:gd name="T5" fmla="*/ 48 h 63"/>
                <a:gd name="T6" fmla="*/ 45 w 89"/>
                <a:gd name="T7" fmla="*/ 63 h 63"/>
                <a:gd name="T8" fmla="*/ 29 w 89"/>
                <a:gd name="T9" fmla="*/ 63 h 63"/>
                <a:gd name="T10" fmla="*/ 1 w 89"/>
                <a:gd name="T11" fmla="*/ 56 h 63"/>
                <a:gd name="T12" fmla="*/ 0 w 89"/>
                <a:gd name="T13" fmla="*/ 55 h 63"/>
                <a:gd name="T14" fmla="*/ 0 w 89"/>
                <a:gd name="T15" fmla="*/ 18 h 63"/>
                <a:gd name="T16" fmla="*/ 1 w 89"/>
                <a:gd name="T17" fmla="*/ 18 h 63"/>
                <a:gd name="T18" fmla="*/ 89 w 89"/>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63">
                  <a:moveTo>
                    <a:pt x="89" y="0"/>
                  </a:moveTo>
                  <a:cubicBezTo>
                    <a:pt x="89" y="44"/>
                    <a:pt x="89" y="44"/>
                    <a:pt x="89" y="44"/>
                  </a:cubicBezTo>
                  <a:cubicBezTo>
                    <a:pt x="89" y="45"/>
                    <a:pt x="89" y="47"/>
                    <a:pt x="89" y="48"/>
                  </a:cubicBezTo>
                  <a:cubicBezTo>
                    <a:pt x="76" y="57"/>
                    <a:pt x="61" y="63"/>
                    <a:pt x="45" y="63"/>
                  </a:cubicBezTo>
                  <a:cubicBezTo>
                    <a:pt x="29" y="63"/>
                    <a:pt x="29" y="63"/>
                    <a:pt x="29" y="63"/>
                  </a:cubicBezTo>
                  <a:cubicBezTo>
                    <a:pt x="19" y="63"/>
                    <a:pt x="10" y="60"/>
                    <a:pt x="1" y="56"/>
                  </a:cubicBezTo>
                  <a:cubicBezTo>
                    <a:pt x="0" y="55"/>
                    <a:pt x="0" y="55"/>
                    <a:pt x="0" y="55"/>
                  </a:cubicBezTo>
                  <a:cubicBezTo>
                    <a:pt x="0" y="18"/>
                    <a:pt x="0" y="18"/>
                    <a:pt x="0" y="18"/>
                  </a:cubicBezTo>
                  <a:cubicBezTo>
                    <a:pt x="1" y="18"/>
                    <a:pt x="1" y="18"/>
                    <a:pt x="1" y="18"/>
                  </a:cubicBezTo>
                  <a:cubicBezTo>
                    <a:pt x="89" y="0"/>
                    <a:pt x="89" y="0"/>
                    <a:pt x="89"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3" name="Freeform 311">
              <a:extLst>
                <a:ext uri="{FF2B5EF4-FFF2-40B4-BE49-F238E27FC236}">
                  <a16:creationId xmlns:a16="http://schemas.microsoft.com/office/drawing/2014/main" id="{009EE03B-FC78-4654-9D61-7D637BE28AAB}"/>
                </a:ext>
              </a:extLst>
            </p:cNvPr>
            <p:cNvSpPr>
              <a:spLocks/>
            </p:cNvSpPr>
            <p:nvPr/>
          </p:nvSpPr>
          <p:spPr bwMode="auto">
            <a:xfrm>
              <a:off x="6669026" y="4215700"/>
              <a:ext cx="1049984" cy="944843"/>
            </a:xfrm>
            <a:custGeom>
              <a:avLst/>
              <a:gdLst>
                <a:gd name="T0" fmla="*/ 208 w 356"/>
                <a:gd name="T1" fmla="*/ 0 h 319"/>
                <a:gd name="T2" fmla="*/ 187 w 356"/>
                <a:gd name="T3" fmla="*/ 14 h 319"/>
                <a:gd name="T4" fmla="*/ 196 w 356"/>
                <a:gd name="T5" fmla="*/ 38 h 319"/>
                <a:gd name="T6" fmla="*/ 0 w 356"/>
                <a:gd name="T7" fmla="*/ 38 h 319"/>
                <a:gd name="T8" fmla="*/ 20 w 356"/>
                <a:gd name="T9" fmla="*/ 97 h 319"/>
                <a:gd name="T10" fmla="*/ 40 w 356"/>
                <a:gd name="T11" fmla="*/ 143 h 319"/>
                <a:gd name="T12" fmla="*/ 141 w 356"/>
                <a:gd name="T13" fmla="*/ 147 h 319"/>
                <a:gd name="T14" fmla="*/ 182 w 356"/>
                <a:gd name="T15" fmla="*/ 188 h 319"/>
                <a:gd name="T16" fmla="*/ 86 w 356"/>
                <a:gd name="T17" fmla="*/ 247 h 319"/>
                <a:gd name="T18" fmla="*/ 118 w 356"/>
                <a:gd name="T19" fmla="*/ 319 h 319"/>
                <a:gd name="T20" fmla="*/ 356 w 356"/>
                <a:gd name="T21" fmla="*/ 319 h 319"/>
                <a:gd name="T22" fmla="*/ 272 w 356"/>
                <a:gd name="T23" fmla="*/ 75 h 319"/>
                <a:gd name="T24" fmla="*/ 245 w 356"/>
                <a:gd name="T25" fmla="*/ 49 h 319"/>
                <a:gd name="T26" fmla="*/ 208 w 356"/>
                <a:gd name="T27"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319">
                  <a:moveTo>
                    <a:pt x="208" y="0"/>
                  </a:moveTo>
                  <a:cubicBezTo>
                    <a:pt x="187" y="14"/>
                    <a:pt x="187" y="14"/>
                    <a:pt x="187" y="14"/>
                  </a:cubicBezTo>
                  <a:cubicBezTo>
                    <a:pt x="196" y="38"/>
                    <a:pt x="196" y="38"/>
                    <a:pt x="196" y="38"/>
                  </a:cubicBezTo>
                  <a:cubicBezTo>
                    <a:pt x="0" y="38"/>
                    <a:pt x="0" y="38"/>
                    <a:pt x="0" y="38"/>
                  </a:cubicBezTo>
                  <a:cubicBezTo>
                    <a:pt x="20" y="97"/>
                    <a:pt x="20" y="97"/>
                    <a:pt x="20" y="97"/>
                  </a:cubicBezTo>
                  <a:cubicBezTo>
                    <a:pt x="40" y="143"/>
                    <a:pt x="40" y="143"/>
                    <a:pt x="40" y="143"/>
                  </a:cubicBezTo>
                  <a:cubicBezTo>
                    <a:pt x="141" y="147"/>
                    <a:pt x="141" y="147"/>
                    <a:pt x="141" y="147"/>
                  </a:cubicBezTo>
                  <a:cubicBezTo>
                    <a:pt x="164" y="147"/>
                    <a:pt x="182" y="165"/>
                    <a:pt x="182" y="188"/>
                  </a:cubicBezTo>
                  <a:cubicBezTo>
                    <a:pt x="182" y="213"/>
                    <a:pt x="103" y="241"/>
                    <a:pt x="86" y="247"/>
                  </a:cubicBezTo>
                  <a:cubicBezTo>
                    <a:pt x="118" y="319"/>
                    <a:pt x="118" y="319"/>
                    <a:pt x="118" y="319"/>
                  </a:cubicBezTo>
                  <a:cubicBezTo>
                    <a:pt x="356" y="319"/>
                    <a:pt x="356" y="319"/>
                    <a:pt x="356" y="319"/>
                  </a:cubicBezTo>
                  <a:cubicBezTo>
                    <a:pt x="272" y="75"/>
                    <a:pt x="272" y="75"/>
                    <a:pt x="272" y="75"/>
                  </a:cubicBezTo>
                  <a:cubicBezTo>
                    <a:pt x="265" y="67"/>
                    <a:pt x="246" y="51"/>
                    <a:pt x="245" y="49"/>
                  </a:cubicBezTo>
                  <a:cubicBezTo>
                    <a:pt x="238" y="30"/>
                    <a:pt x="208" y="0"/>
                    <a:pt x="208" y="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4" name="Freeform 313">
              <a:extLst>
                <a:ext uri="{FF2B5EF4-FFF2-40B4-BE49-F238E27FC236}">
                  <a16:creationId xmlns:a16="http://schemas.microsoft.com/office/drawing/2014/main" id="{D4154505-D68A-4D9A-9C9E-32D306E9C860}"/>
                </a:ext>
              </a:extLst>
            </p:cNvPr>
            <p:cNvSpPr>
              <a:spLocks/>
            </p:cNvSpPr>
            <p:nvPr/>
          </p:nvSpPr>
          <p:spPr bwMode="auto">
            <a:xfrm>
              <a:off x="6512736" y="4205755"/>
              <a:ext cx="740246" cy="332471"/>
            </a:xfrm>
            <a:custGeom>
              <a:avLst/>
              <a:gdLst>
                <a:gd name="T0" fmla="*/ 240 w 251"/>
                <a:gd name="T1" fmla="*/ 16 h 112"/>
                <a:gd name="T2" fmla="*/ 251 w 251"/>
                <a:gd name="T3" fmla="*/ 51 h 112"/>
                <a:gd name="T4" fmla="*/ 189 w 251"/>
                <a:gd name="T5" fmla="*/ 112 h 112"/>
                <a:gd name="T6" fmla="*/ 62 w 251"/>
                <a:gd name="T7" fmla="*/ 112 h 112"/>
                <a:gd name="T8" fmla="*/ 0 w 251"/>
                <a:gd name="T9" fmla="*/ 51 h 112"/>
                <a:gd name="T10" fmla="*/ 27 w 251"/>
                <a:gd name="T11" fmla="*/ 0 h 112"/>
              </a:gdLst>
              <a:ahLst/>
              <a:cxnLst>
                <a:cxn ang="0">
                  <a:pos x="T0" y="T1"/>
                </a:cxn>
                <a:cxn ang="0">
                  <a:pos x="T2" y="T3"/>
                </a:cxn>
                <a:cxn ang="0">
                  <a:pos x="T4" y="T5"/>
                </a:cxn>
                <a:cxn ang="0">
                  <a:pos x="T6" y="T7"/>
                </a:cxn>
                <a:cxn ang="0">
                  <a:pos x="T8" y="T9"/>
                </a:cxn>
                <a:cxn ang="0">
                  <a:pos x="T10" y="T11"/>
                </a:cxn>
              </a:cxnLst>
              <a:rect l="0" t="0" r="r" b="b"/>
              <a:pathLst>
                <a:path w="251" h="112">
                  <a:moveTo>
                    <a:pt x="240" y="16"/>
                  </a:moveTo>
                  <a:cubicBezTo>
                    <a:pt x="247" y="26"/>
                    <a:pt x="251" y="38"/>
                    <a:pt x="251" y="51"/>
                  </a:cubicBezTo>
                  <a:cubicBezTo>
                    <a:pt x="251" y="84"/>
                    <a:pt x="223" y="112"/>
                    <a:pt x="189" y="112"/>
                  </a:cubicBezTo>
                  <a:cubicBezTo>
                    <a:pt x="62" y="112"/>
                    <a:pt x="62" y="112"/>
                    <a:pt x="62" y="112"/>
                  </a:cubicBezTo>
                  <a:cubicBezTo>
                    <a:pt x="28" y="112"/>
                    <a:pt x="0" y="84"/>
                    <a:pt x="0" y="51"/>
                  </a:cubicBezTo>
                  <a:cubicBezTo>
                    <a:pt x="0" y="30"/>
                    <a:pt x="11" y="11"/>
                    <a:pt x="27" y="0"/>
                  </a:cubicBezTo>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5" name="Freeform 314">
              <a:extLst>
                <a:ext uri="{FF2B5EF4-FFF2-40B4-BE49-F238E27FC236}">
                  <a16:creationId xmlns:a16="http://schemas.microsoft.com/office/drawing/2014/main" id="{5800BD68-6AB8-49CB-8F3A-6F1C1BD02857}"/>
                </a:ext>
              </a:extLst>
            </p:cNvPr>
            <p:cNvSpPr>
              <a:spLocks/>
            </p:cNvSpPr>
            <p:nvPr/>
          </p:nvSpPr>
          <p:spPr bwMode="auto">
            <a:xfrm>
              <a:off x="6512736" y="4205755"/>
              <a:ext cx="740246" cy="332471"/>
            </a:xfrm>
            <a:custGeom>
              <a:avLst/>
              <a:gdLst>
                <a:gd name="T0" fmla="*/ 240 w 251"/>
                <a:gd name="T1" fmla="*/ 16 h 112"/>
                <a:gd name="T2" fmla="*/ 251 w 251"/>
                <a:gd name="T3" fmla="*/ 51 h 112"/>
                <a:gd name="T4" fmla="*/ 189 w 251"/>
                <a:gd name="T5" fmla="*/ 112 h 112"/>
                <a:gd name="T6" fmla="*/ 62 w 251"/>
                <a:gd name="T7" fmla="*/ 112 h 112"/>
                <a:gd name="T8" fmla="*/ 0 w 251"/>
                <a:gd name="T9" fmla="*/ 51 h 112"/>
                <a:gd name="T10" fmla="*/ 27 w 251"/>
                <a:gd name="T11" fmla="*/ 0 h 112"/>
              </a:gdLst>
              <a:ahLst/>
              <a:cxnLst>
                <a:cxn ang="0">
                  <a:pos x="T0" y="T1"/>
                </a:cxn>
                <a:cxn ang="0">
                  <a:pos x="T2" y="T3"/>
                </a:cxn>
                <a:cxn ang="0">
                  <a:pos x="T4" y="T5"/>
                </a:cxn>
                <a:cxn ang="0">
                  <a:pos x="T6" y="T7"/>
                </a:cxn>
                <a:cxn ang="0">
                  <a:pos x="T8" y="T9"/>
                </a:cxn>
                <a:cxn ang="0">
                  <a:pos x="T10" y="T11"/>
                </a:cxn>
              </a:cxnLst>
              <a:rect l="0" t="0" r="r" b="b"/>
              <a:pathLst>
                <a:path w="251" h="112">
                  <a:moveTo>
                    <a:pt x="240" y="16"/>
                  </a:moveTo>
                  <a:cubicBezTo>
                    <a:pt x="247" y="26"/>
                    <a:pt x="251" y="38"/>
                    <a:pt x="251" y="51"/>
                  </a:cubicBezTo>
                  <a:cubicBezTo>
                    <a:pt x="251" y="84"/>
                    <a:pt x="223" y="112"/>
                    <a:pt x="189" y="112"/>
                  </a:cubicBezTo>
                  <a:cubicBezTo>
                    <a:pt x="62" y="112"/>
                    <a:pt x="62" y="112"/>
                    <a:pt x="62" y="112"/>
                  </a:cubicBezTo>
                  <a:cubicBezTo>
                    <a:pt x="28" y="112"/>
                    <a:pt x="0" y="84"/>
                    <a:pt x="0" y="51"/>
                  </a:cubicBezTo>
                  <a:cubicBezTo>
                    <a:pt x="0" y="30"/>
                    <a:pt x="11" y="11"/>
                    <a:pt x="27"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6" name="Freeform 315">
              <a:extLst>
                <a:ext uri="{FF2B5EF4-FFF2-40B4-BE49-F238E27FC236}">
                  <a16:creationId xmlns:a16="http://schemas.microsoft.com/office/drawing/2014/main" id="{2D7CCC6C-A26C-4B85-8464-3D567D9524DE}"/>
                </a:ext>
              </a:extLst>
            </p:cNvPr>
            <p:cNvSpPr>
              <a:spLocks/>
            </p:cNvSpPr>
            <p:nvPr/>
          </p:nvSpPr>
          <p:spPr bwMode="auto">
            <a:xfrm>
              <a:off x="6819632" y="3721256"/>
              <a:ext cx="282742" cy="224489"/>
            </a:xfrm>
            <a:custGeom>
              <a:avLst/>
              <a:gdLst>
                <a:gd name="T0" fmla="*/ 8 w 96"/>
                <a:gd name="T1" fmla="*/ 72 h 76"/>
                <a:gd name="T2" fmla="*/ 8 w 96"/>
                <a:gd name="T3" fmla="*/ 26 h 76"/>
                <a:gd name="T4" fmla="*/ 88 w 96"/>
                <a:gd name="T5" fmla="*/ 10 h 76"/>
                <a:gd name="T6" fmla="*/ 88 w 96"/>
                <a:gd name="T7" fmla="*/ 53 h 76"/>
                <a:gd name="T8" fmla="*/ 88 w 96"/>
                <a:gd name="T9" fmla="*/ 65 h 76"/>
                <a:gd name="T10" fmla="*/ 88 w 96"/>
                <a:gd name="T11" fmla="*/ 68 h 76"/>
                <a:gd name="T12" fmla="*/ 88 w 96"/>
                <a:gd name="T13" fmla="*/ 69 h 76"/>
                <a:gd name="T14" fmla="*/ 92 w 96"/>
                <a:gd name="T15" fmla="*/ 73 h 76"/>
                <a:gd name="T16" fmla="*/ 96 w 96"/>
                <a:gd name="T17" fmla="*/ 69 h 76"/>
                <a:gd name="T18" fmla="*/ 96 w 96"/>
                <a:gd name="T19" fmla="*/ 68 h 76"/>
                <a:gd name="T20" fmla="*/ 96 w 96"/>
                <a:gd name="T21" fmla="*/ 65 h 76"/>
                <a:gd name="T22" fmla="*/ 96 w 96"/>
                <a:gd name="T23" fmla="*/ 53 h 76"/>
                <a:gd name="T24" fmla="*/ 96 w 96"/>
                <a:gd name="T25" fmla="*/ 0 h 76"/>
                <a:gd name="T26" fmla="*/ 0 w 96"/>
                <a:gd name="T27" fmla="*/ 19 h 76"/>
                <a:gd name="T28" fmla="*/ 0 w 96"/>
                <a:gd name="T29" fmla="*/ 72 h 76"/>
                <a:gd name="T30" fmla="*/ 4 w 96"/>
                <a:gd name="T31" fmla="*/ 76 h 76"/>
                <a:gd name="T32" fmla="*/ 8 w 96"/>
                <a:gd name="T33" fmla="*/ 72 h 76"/>
                <a:gd name="T34" fmla="*/ 8 w 96"/>
                <a:gd name="T35" fmla="*/ 7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76">
                  <a:moveTo>
                    <a:pt x="8" y="72"/>
                  </a:moveTo>
                  <a:cubicBezTo>
                    <a:pt x="8" y="26"/>
                    <a:pt x="8" y="26"/>
                    <a:pt x="8" y="26"/>
                  </a:cubicBezTo>
                  <a:cubicBezTo>
                    <a:pt x="88" y="10"/>
                    <a:pt x="88" y="10"/>
                    <a:pt x="88" y="10"/>
                  </a:cubicBezTo>
                  <a:cubicBezTo>
                    <a:pt x="88" y="53"/>
                    <a:pt x="88" y="53"/>
                    <a:pt x="88" y="53"/>
                  </a:cubicBezTo>
                  <a:cubicBezTo>
                    <a:pt x="88" y="54"/>
                    <a:pt x="88" y="61"/>
                    <a:pt x="88" y="65"/>
                  </a:cubicBezTo>
                  <a:cubicBezTo>
                    <a:pt x="88" y="66"/>
                    <a:pt x="88" y="67"/>
                    <a:pt x="88" y="68"/>
                  </a:cubicBezTo>
                  <a:cubicBezTo>
                    <a:pt x="88" y="68"/>
                    <a:pt x="88" y="69"/>
                    <a:pt x="88" y="69"/>
                  </a:cubicBezTo>
                  <a:cubicBezTo>
                    <a:pt x="88" y="71"/>
                    <a:pt x="90" y="73"/>
                    <a:pt x="92" y="73"/>
                  </a:cubicBezTo>
                  <a:cubicBezTo>
                    <a:pt x="94" y="73"/>
                    <a:pt x="96" y="71"/>
                    <a:pt x="96" y="69"/>
                  </a:cubicBezTo>
                  <a:cubicBezTo>
                    <a:pt x="96" y="69"/>
                    <a:pt x="96" y="68"/>
                    <a:pt x="96" y="68"/>
                  </a:cubicBezTo>
                  <a:cubicBezTo>
                    <a:pt x="96" y="67"/>
                    <a:pt x="96" y="66"/>
                    <a:pt x="96" y="65"/>
                  </a:cubicBezTo>
                  <a:cubicBezTo>
                    <a:pt x="96" y="61"/>
                    <a:pt x="96" y="54"/>
                    <a:pt x="96" y="53"/>
                  </a:cubicBezTo>
                  <a:cubicBezTo>
                    <a:pt x="96" y="0"/>
                    <a:pt x="96" y="0"/>
                    <a:pt x="96" y="0"/>
                  </a:cubicBezTo>
                  <a:cubicBezTo>
                    <a:pt x="0" y="19"/>
                    <a:pt x="0" y="19"/>
                    <a:pt x="0" y="19"/>
                  </a:cubicBezTo>
                  <a:cubicBezTo>
                    <a:pt x="0" y="72"/>
                    <a:pt x="0" y="72"/>
                    <a:pt x="0" y="72"/>
                  </a:cubicBezTo>
                  <a:cubicBezTo>
                    <a:pt x="0" y="74"/>
                    <a:pt x="1" y="76"/>
                    <a:pt x="4" y="76"/>
                  </a:cubicBezTo>
                  <a:cubicBezTo>
                    <a:pt x="6" y="76"/>
                    <a:pt x="8" y="74"/>
                    <a:pt x="8" y="72"/>
                  </a:cubicBezTo>
                  <a:cubicBezTo>
                    <a:pt x="8" y="72"/>
                    <a:pt x="8" y="72"/>
                    <a:pt x="8" y="72"/>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7" name="Freeform 316">
              <a:extLst>
                <a:ext uri="{FF2B5EF4-FFF2-40B4-BE49-F238E27FC236}">
                  <a16:creationId xmlns:a16="http://schemas.microsoft.com/office/drawing/2014/main" id="{D91E1EF8-5EC2-4218-8EB5-91E4D2867569}"/>
                </a:ext>
              </a:extLst>
            </p:cNvPr>
            <p:cNvSpPr>
              <a:spLocks/>
            </p:cNvSpPr>
            <p:nvPr/>
          </p:nvSpPr>
          <p:spPr bwMode="auto">
            <a:xfrm>
              <a:off x="6491424" y="3194134"/>
              <a:ext cx="171919" cy="437611"/>
            </a:xfrm>
            <a:custGeom>
              <a:avLst/>
              <a:gdLst>
                <a:gd name="T0" fmla="*/ 40 w 58"/>
                <a:gd name="T1" fmla="*/ 148 h 148"/>
                <a:gd name="T2" fmla="*/ 38 w 58"/>
                <a:gd name="T3" fmla="*/ 13 h 148"/>
                <a:gd name="T4" fmla="*/ 1 w 58"/>
                <a:gd name="T5" fmla="*/ 20 h 148"/>
                <a:gd name="T6" fmla="*/ 40 w 58"/>
                <a:gd name="T7" fmla="*/ 148 h 148"/>
              </a:gdLst>
              <a:ahLst/>
              <a:cxnLst>
                <a:cxn ang="0">
                  <a:pos x="T0" y="T1"/>
                </a:cxn>
                <a:cxn ang="0">
                  <a:pos x="T2" y="T3"/>
                </a:cxn>
                <a:cxn ang="0">
                  <a:pos x="T4" y="T5"/>
                </a:cxn>
                <a:cxn ang="0">
                  <a:pos x="T6" y="T7"/>
                </a:cxn>
              </a:cxnLst>
              <a:rect l="0" t="0" r="r" b="b"/>
              <a:pathLst>
                <a:path w="58" h="148">
                  <a:moveTo>
                    <a:pt x="40" y="148"/>
                  </a:moveTo>
                  <a:cubicBezTo>
                    <a:pt x="40" y="104"/>
                    <a:pt x="58" y="37"/>
                    <a:pt x="38" y="13"/>
                  </a:cubicBezTo>
                  <a:cubicBezTo>
                    <a:pt x="27" y="0"/>
                    <a:pt x="0" y="19"/>
                    <a:pt x="1" y="20"/>
                  </a:cubicBezTo>
                  <a:lnTo>
                    <a:pt x="40" y="148"/>
                  </a:lnTo>
                  <a:close/>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p:nvSpPr>
            <p:cNvPr id="488" name="Freeform 317">
              <a:extLst>
                <a:ext uri="{FF2B5EF4-FFF2-40B4-BE49-F238E27FC236}">
                  <a16:creationId xmlns:a16="http://schemas.microsoft.com/office/drawing/2014/main" id="{976E49A2-24EB-4083-8FEA-D6B6A9D44E4B}"/>
                </a:ext>
              </a:extLst>
            </p:cNvPr>
            <p:cNvSpPr>
              <a:spLocks/>
            </p:cNvSpPr>
            <p:nvPr/>
          </p:nvSpPr>
          <p:spPr bwMode="auto">
            <a:xfrm>
              <a:off x="6491424" y="3194134"/>
              <a:ext cx="171919" cy="437611"/>
            </a:xfrm>
            <a:custGeom>
              <a:avLst/>
              <a:gdLst>
                <a:gd name="T0" fmla="*/ 40 w 58"/>
                <a:gd name="T1" fmla="*/ 148 h 148"/>
                <a:gd name="T2" fmla="*/ 38 w 58"/>
                <a:gd name="T3" fmla="*/ 13 h 148"/>
                <a:gd name="T4" fmla="*/ 1 w 58"/>
                <a:gd name="T5" fmla="*/ 20 h 148"/>
                <a:gd name="T6" fmla="*/ 40 w 58"/>
                <a:gd name="T7" fmla="*/ 148 h 148"/>
              </a:gdLst>
              <a:ahLst/>
              <a:cxnLst>
                <a:cxn ang="0">
                  <a:pos x="T0" y="T1"/>
                </a:cxn>
                <a:cxn ang="0">
                  <a:pos x="T2" y="T3"/>
                </a:cxn>
                <a:cxn ang="0">
                  <a:pos x="T4" y="T5"/>
                </a:cxn>
                <a:cxn ang="0">
                  <a:pos x="T6" y="T7"/>
                </a:cxn>
              </a:cxnLst>
              <a:rect l="0" t="0" r="r" b="b"/>
              <a:pathLst>
                <a:path w="58" h="148">
                  <a:moveTo>
                    <a:pt x="40" y="148"/>
                  </a:moveTo>
                  <a:cubicBezTo>
                    <a:pt x="40" y="104"/>
                    <a:pt x="58" y="37"/>
                    <a:pt x="38" y="13"/>
                  </a:cubicBezTo>
                  <a:cubicBezTo>
                    <a:pt x="27" y="0"/>
                    <a:pt x="0" y="19"/>
                    <a:pt x="1" y="20"/>
                  </a:cubicBezTo>
                  <a:lnTo>
                    <a:pt x="40" y="148"/>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9" name="Freeform 318">
              <a:extLst>
                <a:ext uri="{FF2B5EF4-FFF2-40B4-BE49-F238E27FC236}">
                  <a16:creationId xmlns:a16="http://schemas.microsoft.com/office/drawing/2014/main" id="{A4F0D4D3-D683-42ED-AE21-76A6579AB06E}"/>
                </a:ext>
              </a:extLst>
            </p:cNvPr>
            <p:cNvSpPr>
              <a:spLocks/>
            </p:cNvSpPr>
            <p:nvPr/>
          </p:nvSpPr>
          <p:spPr bwMode="auto">
            <a:xfrm>
              <a:off x="6551098" y="3101781"/>
              <a:ext cx="642209" cy="764399"/>
            </a:xfrm>
            <a:custGeom>
              <a:avLst/>
              <a:gdLst>
                <a:gd name="T0" fmla="*/ 218 w 218"/>
                <a:gd name="T1" fmla="*/ 74 h 258"/>
                <a:gd name="T2" fmla="*/ 218 w 218"/>
                <a:gd name="T3" fmla="*/ 150 h 258"/>
                <a:gd name="T4" fmla="*/ 109 w 218"/>
                <a:gd name="T5" fmla="*/ 258 h 258"/>
                <a:gd name="T6" fmla="*/ 0 w 218"/>
                <a:gd name="T7" fmla="*/ 150 h 258"/>
                <a:gd name="T8" fmla="*/ 0 w 218"/>
                <a:gd name="T9" fmla="*/ 70 h 258"/>
                <a:gd name="T10" fmla="*/ 0 w 218"/>
                <a:gd name="T11" fmla="*/ 56 h 258"/>
                <a:gd name="T12" fmla="*/ 56 w 218"/>
                <a:gd name="T13" fmla="*/ 0 h 258"/>
                <a:gd name="T14" fmla="*/ 162 w 218"/>
                <a:gd name="T15" fmla="*/ 0 h 258"/>
                <a:gd name="T16" fmla="*/ 218 w 218"/>
                <a:gd name="T17" fmla="*/ 56 h 258"/>
                <a:gd name="T18" fmla="*/ 218 w 218"/>
                <a:gd name="T19" fmla="*/ 83 h 258"/>
                <a:gd name="T20" fmla="*/ 218 w 218"/>
                <a:gd name="T21" fmla="*/ 7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58">
                  <a:moveTo>
                    <a:pt x="218" y="74"/>
                  </a:moveTo>
                  <a:cubicBezTo>
                    <a:pt x="218" y="150"/>
                    <a:pt x="218" y="150"/>
                    <a:pt x="218" y="150"/>
                  </a:cubicBezTo>
                  <a:cubicBezTo>
                    <a:pt x="218" y="210"/>
                    <a:pt x="169" y="258"/>
                    <a:pt x="109" y="258"/>
                  </a:cubicBezTo>
                  <a:cubicBezTo>
                    <a:pt x="49" y="258"/>
                    <a:pt x="0" y="210"/>
                    <a:pt x="0" y="150"/>
                  </a:cubicBezTo>
                  <a:cubicBezTo>
                    <a:pt x="0" y="70"/>
                    <a:pt x="0" y="70"/>
                    <a:pt x="0" y="70"/>
                  </a:cubicBezTo>
                  <a:cubicBezTo>
                    <a:pt x="0" y="56"/>
                    <a:pt x="0" y="56"/>
                    <a:pt x="0" y="56"/>
                  </a:cubicBezTo>
                  <a:cubicBezTo>
                    <a:pt x="0" y="25"/>
                    <a:pt x="25" y="0"/>
                    <a:pt x="56" y="0"/>
                  </a:cubicBezTo>
                  <a:cubicBezTo>
                    <a:pt x="162" y="0"/>
                    <a:pt x="162" y="0"/>
                    <a:pt x="162" y="0"/>
                  </a:cubicBezTo>
                  <a:cubicBezTo>
                    <a:pt x="193" y="0"/>
                    <a:pt x="218" y="25"/>
                    <a:pt x="218" y="56"/>
                  </a:cubicBezTo>
                  <a:cubicBezTo>
                    <a:pt x="218" y="83"/>
                    <a:pt x="218" y="83"/>
                    <a:pt x="218" y="83"/>
                  </a:cubicBezTo>
                  <a:cubicBezTo>
                    <a:pt x="218" y="74"/>
                    <a:pt x="218" y="74"/>
                    <a:pt x="218" y="74"/>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0" name="Freeform 319">
              <a:extLst>
                <a:ext uri="{FF2B5EF4-FFF2-40B4-BE49-F238E27FC236}">
                  <a16:creationId xmlns:a16="http://schemas.microsoft.com/office/drawing/2014/main" id="{0395E7D7-546F-4C75-B2D4-F8E043F0A400}"/>
                </a:ext>
              </a:extLst>
            </p:cNvPr>
            <p:cNvSpPr>
              <a:spLocks/>
            </p:cNvSpPr>
            <p:nvPr/>
          </p:nvSpPr>
          <p:spPr bwMode="auto">
            <a:xfrm>
              <a:off x="6538310" y="3090415"/>
              <a:ext cx="667784" cy="787132"/>
            </a:xfrm>
            <a:custGeom>
              <a:avLst/>
              <a:gdLst>
                <a:gd name="T0" fmla="*/ 218 w 226"/>
                <a:gd name="T1" fmla="*/ 78 h 266"/>
                <a:gd name="T2" fmla="*/ 218 w 226"/>
                <a:gd name="T3" fmla="*/ 154 h 266"/>
                <a:gd name="T4" fmla="*/ 221 w 226"/>
                <a:gd name="T5" fmla="*/ 154 h 266"/>
                <a:gd name="T6" fmla="*/ 218 w 226"/>
                <a:gd name="T7" fmla="*/ 153 h 266"/>
                <a:gd name="T8" fmla="*/ 218 w 226"/>
                <a:gd name="T9" fmla="*/ 154 h 266"/>
                <a:gd name="T10" fmla="*/ 221 w 226"/>
                <a:gd name="T11" fmla="*/ 154 h 266"/>
                <a:gd name="T12" fmla="*/ 218 w 226"/>
                <a:gd name="T13" fmla="*/ 153 h 266"/>
                <a:gd name="T14" fmla="*/ 218 w 226"/>
                <a:gd name="T15" fmla="*/ 154 h 266"/>
                <a:gd name="T16" fmla="*/ 187 w 226"/>
                <a:gd name="T17" fmla="*/ 228 h 266"/>
                <a:gd name="T18" fmla="*/ 113 w 226"/>
                <a:gd name="T19" fmla="*/ 258 h 266"/>
                <a:gd name="T20" fmla="*/ 39 w 226"/>
                <a:gd name="T21" fmla="*/ 228 h 266"/>
                <a:gd name="T22" fmla="*/ 8 w 226"/>
                <a:gd name="T23" fmla="*/ 154 h 266"/>
                <a:gd name="T24" fmla="*/ 8 w 226"/>
                <a:gd name="T25" fmla="*/ 74 h 266"/>
                <a:gd name="T26" fmla="*/ 8 w 226"/>
                <a:gd name="T27" fmla="*/ 60 h 266"/>
                <a:gd name="T28" fmla="*/ 23 w 226"/>
                <a:gd name="T29" fmla="*/ 23 h 266"/>
                <a:gd name="T30" fmla="*/ 60 w 226"/>
                <a:gd name="T31" fmla="*/ 8 h 266"/>
                <a:gd name="T32" fmla="*/ 166 w 226"/>
                <a:gd name="T33" fmla="*/ 8 h 266"/>
                <a:gd name="T34" fmla="*/ 202 w 226"/>
                <a:gd name="T35" fmla="*/ 23 h 266"/>
                <a:gd name="T36" fmla="*/ 218 w 226"/>
                <a:gd name="T37" fmla="*/ 60 h 266"/>
                <a:gd name="T38" fmla="*/ 218 w 226"/>
                <a:gd name="T39" fmla="*/ 87 h 266"/>
                <a:gd name="T40" fmla="*/ 222 w 226"/>
                <a:gd name="T41" fmla="*/ 91 h 266"/>
                <a:gd name="T42" fmla="*/ 226 w 226"/>
                <a:gd name="T43" fmla="*/ 87 h 266"/>
                <a:gd name="T44" fmla="*/ 226 w 226"/>
                <a:gd name="T45" fmla="*/ 60 h 266"/>
                <a:gd name="T46" fmla="*/ 166 w 226"/>
                <a:gd name="T47" fmla="*/ 0 h 266"/>
                <a:gd name="T48" fmla="*/ 60 w 226"/>
                <a:gd name="T49" fmla="*/ 0 h 266"/>
                <a:gd name="T50" fmla="*/ 0 w 226"/>
                <a:gd name="T51" fmla="*/ 60 h 266"/>
                <a:gd name="T52" fmla="*/ 0 w 226"/>
                <a:gd name="T53" fmla="*/ 74 h 266"/>
                <a:gd name="T54" fmla="*/ 0 w 226"/>
                <a:gd name="T55" fmla="*/ 154 h 266"/>
                <a:gd name="T56" fmla="*/ 113 w 226"/>
                <a:gd name="T57" fmla="*/ 266 h 266"/>
                <a:gd name="T58" fmla="*/ 226 w 226"/>
                <a:gd name="T59" fmla="*/ 154 h 266"/>
                <a:gd name="T60" fmla="*/ 222 w 226"/>
                <a:gd name="T61" fmla="*/ 154 h 266"/>
                <a:gd name="T62" fmla="*/ 226 w 226"/>
                <a:gd name="T63" fmla="*/ 154 h 266"/>
                <a:gd name="T64" fmla="*/ 226 w 226"/>
                <a:gd name="T65" fmla="*/ 154 h 266"/>
                <a:gd name="T66" fmla="*/ 222 w 226"/>
                <a:gd name="T67" fmla="*/ 154 h 266"/>
                <a:gd name="T68" fmla="*/ 226 w 226"/>
                <a:gd name="T69" fmla="*/ 154 h 266"/>
                <a:gd name="T70" fmla="*/ 226 w 226"/>
                <a:gd name="T71" fmla="*/ 154 h 266"/>
                <a:gd name="T72" fmla="*/ 226 w 226"/>
                <a:gd name="T73" fmla="*/ 78 h 266"/>
                <a:gd name="T74" fmla="*/ 222 w 226"/>
                <a:gd name="T75" fmla="*/ 74 h 266"/>
                <a:gd name="T76" fmla="*/ 218 w 226"/>
                <a:gd name="T77" fmla="*/ 7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6" h="266">
                  <a:moveTo>
                    <a:pt x="218" y="78"/>
                  </a:moveTo>
                  <a:cubicBezTo>
                    <a:pt x="218" y="154"/>
                    <a:pt x="218" y="154"/>
                    <a:pt x="218" y="154"/>
                  </a:cubicBezTo>
                  <a:cubicBezTo>
                    <a:pt x="221" y="154"/>
                    <a:pt x="221" y="154"/>
                    <a:pt x="221" y="154"/>
                  </a:cubicBezTo>
                  <a:cubicBezTo>
                    <a:pt x="218" y="153"/>
                    <a:pt x="218" y="153"/>
                    <a:pt x="218" y="153"/>
                  </a:cubicBezTo>
                  <a:cubicBezTo>
                    <a:pt x="218" y="154"/>
                    <a:pt x="218" y="154"/>
                    <a:pt x="218" y="154"/>
                  </a:cubicBezTo>
                  <a:cubicBezTo>
                    <a:pt x="221" y="154"/>
                    <a:pt x="221" y="154"/>
                    <a:pt x="221" y="154"/>
                  </a:cubicBezTo>
                  <a:cubicBezTo>
                    <a:pt x="218" y="153"/>
                    <a:pt x="218" y="153"/>
                    <a:pt x="218" y="153"/>
                  </a:cubicBezTo>
                  <a:cubicBezTo>
                    <a:pt x="218" y="154"/>
                    <a:pt x="218" y="154"/>
                    <a:pt x="218" y="154"/>
                  </a:cubicBezTo>
                  <a:cubicBezTo>
                    <a:pt x="218" y="183"/>
                    <a:pt x="206" y="209"/>
                    <a:pt x="187" y="228"/>
                  </a:cubicBezTo>
                  <a:cubicBezTo>
                    <a:pt x="168" y="247"/>
                    <a:pt x="142" y="258"/>
                    <a:pt x="113" y="258"/>
                  </a:cubicBezTo>
                  <a:cubicBezTo>
                    <a:pt x="84" y="258"/>
                    <a:pt x="58" y="247"/>
                    <a:pt x="39" y="228"/>
                  </a:cubicBezTo>
                  <a:cubicBezTo>
                    <a:pt x="20" y="209"/>
                    <a:pt x="8" y="183"/>
                    <a:pt x="8" y="154"/>
                  </a:cubicBezTo>
                  <a:cubicBezTo>
                    <a:pt x="8" y="74"/>
                    <a:pt x="8" y="74"/>
                    <a:pt x="8" y="74"/>
                  </a:cubicBezTo>
                  <a:cubicBezTo>
                    <a:pt x="8" y="60"/>
                    <a:pt x="8" y="60"/>
                    <a:pt x="8" y="60"/>
                  </a:cubicBezTo>
                  <a:cubicBezTo>
                    <a:pt x="8" y="46"/>
                    <a:pt x="14" y="33"/>
                    <a:pt x="23" y="23"/>
                  </a:cubicBezTo>
                  <a:cubicBezTo>
                    <a:pt x="33" y="14"/>
                    <a:pt x="45" y="8"/>
                    <a:pt x="60" y="8"/>
                  </a:cubicBezTo>
                  <a:cubicBezTo>
                    <a:pt x="166" y="8"/>
                    <a:pt x="166" y="8"/>
                    <a:pt x="166" y="8"/>
                  </a:cubicBezTo>
                  <a:cubicBezTo>
                    <a:pt x="180" y="8"/>
                    <a:pt x="193" y="14"/>
                    <a:pt x="202" y="23"/>
                  </a:cubicBezTo>
                  <a:cubicBezTo>
                    <a:pt x="212" y="33"/>
                    <a:pt x="218" y="46"/>
                    <a:pt x="218" y="60"/>
                  </a:cubicBezTo>
                  <a:cubicBezTo>
                    <a:pt x="218" y="87"/>
                    <a:pt x="218" y="87"/>
                    <a:pt x="218" y="87"/>
                  </a:cubicBezTo>
                  <a:cubicBezTo>
                    <a:pt x="218" y="89"/>
                    <a:pt x="219" y="91"/>
                    <a:pt x="222" y="91"/>
                  </a:cubicBezTo>
                  <a:cubicBezTo>
                    <a:pt x="224" y="91"/>
                    <a:pt x="226" y="89"/>
                    <a:pt x="226" y="87"/>
                  </a:cubicBezTo>
                  <a:cubicBezTo>
                    <a:pt x="226" y="60"/>
                    <a:pt x="226" y="60"/>
                    <a:pt x="226" y="60"/>
                  </a:cubicBezTo>
                  <a:cubicBezTo>
                    <a:pt x="226" y="27"/>
                    <a:pt x="199" y="0"/>
                    <a:pt x="166" y="0"/>
                  </a:cubicBezTo>
                  <a:cubicBezTo>
                    <a:pt x="60" y="0"/>
                    <a:pt x="60" y="0"/>
                    <a:pt x="60" y="0"/>
                  </a:cubicBezTo>
                  <a:cubicBezTo>
                    <a:pt x="27" y="0"/>
                    <a:pt x="0" y="27"/>
                    <a:pt x="0" y="60"/>
                  </a:cubicBezTo>
                  <a:cubicBezTo>
                    <a:pt x="0" y="74"/>
                    <a:pt x="0" y="74"/>
                    <a:pt x="0" y="74"/>
                  </a:cubicBezTo>
                  <a:cubicBezTo>
                    <a:pt x="0" y="154"/>
                    <a:pt x="0" y="154"/>
                    <a:pt x="0" y="154"/>
                  </a:cubicBezTo>
                  <a:cubicBezTo>
                    <a:pt x="0" y="216"/>
                    <a:pt x="50" y="266"/>
                    <a:pt x="113" y="266"/>
                  </a:cubicBezTo>
                  <a:cubicBezTo>
                    <a:pt x="175" y="266"/>
                    <a:pt x="226" y="216"/>
                    <a:pt x="226" y="154"/>
                  </a:cubicBezTo>
                  <a:cubicBezTo>
                    <a:pt x="222" y="154"/>
                    <a:pt x="222" y="154"/>
                    <a:pt x="222" y="154"/>
                  </a:cubicBezTo>
                  <a:cubicBezTo>
                    <a:pt x="226" y="154"/>
                    <a:pt x="226" y="154"/>
                    <a:pt x="226" y="154"/>
                  </a:cubicBezTo>
                  <a:cubicBezTo>
                    <a:pt x="226" y="154"/>
                    <a:pt x="226" y="154"/>
                    <a:pt x="226" y="154"/>
                  </a:cubicBezTo>
                  <a:cubicBezTo>
                    <a:pt x="222" y="154"/>
                    <a:pt x="222" y="154"/>
                    <a:pt x="222" y="154"/>
                  </a:cubicBezTo>
                  <a:cubicBezTo>
                    <a:pt x="226" y="154"/>
                    <a:pt x="226" y="154"/>
                    <a:pt x="226" y="154"/>
                  </a:cubicBezTo>
                  <a:cubicBezTo>
                    <a:pt x="226" y="154"/>
                    <a:pt x="226" y="154"/>
                    <a:pt x="226" y="154"/>
                  </a:cubicBezTo>
                  <a:cubicBezTo>
                    <a:pt x="226" y="78"/>
                    <a:pt x="226" y="78"/>
                    <a:pt x="226" y="78"/>
                  </a:cubicBezTo>
                  <a:cubicBezTo>
                    <a:pt x="226" y="75"/>
                    <a:pt x="224" y="74"/>
                    <a:pt x="222" y="74"/>
                  </a:cubicBezTo>
                  <a:cubicBezTo>
                    <a:pt x="219" y="74"/>
                    <a:pt x="218" y="75"/>
                    <a:pt x="218" y="7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1" name="Freeform 320">
              <a:extLst>
                <a:ext uri="{FF2B5EF4-FFF2-40B4-BE49-F238E27FC236}">
                  <a16:creationId xmlns:a16="http://schemas.microsoft.com/office/drawing/2014/main" id="{C8874F7A-71E8-40CE-B04A-3C63314F7AA0}"/>
                </a:ext>
              </a:extLst>
            </p:cNvPr>
            <p:cNvSpPr>
              <a:spLocks/>
            </p:cNvSpPr>
            <p:nvPr/>
          </p:nvSpPr>
          <p:spPr bwMode="auto">
            <a:xfrm>
              <a:off x="6883569" y="3113147"/>
              <a:ext cx="298372" cy="740244"/>
            </a:xfrm>
            <a:custGeom>
              <a:avLst/>
              <a:gdLst>
                <a:gd name="T0" fmla="*/ 49 w 101"/>
                <a:gd name="T1" fmla="*/ 0 h 250"/>
                <a:gd name="T2" fmla="*/ 45 w 101"/>
                <a:gd name="T3" fmla="*/ 0 h 250"/>
                <a:gd name="T4" fmla="*/ 80 w 101"/>
                <a:gd name="T5" fmla="*/ 52 h 250"/>
                <a:gd name="T6" fmla="*/ 80 w 101"/>
                <a:gd name="T7" fmla="*/ 79 h 250"/>
                <a:gd name="T8" fmla="*/ 80 w 101"/>
                <a:gd name="T9" fmla="*/ 70 h 250"/>
                <a:gd name="T10" fmla="*/ 80 w 101"/>
                <a:gd name="T11" fmla="*/ 146 h 250"/>
                <a:gd name="T12" fmla="*/ 80 w 101"/>
                <a:gd name="T13" fmla="*/ 146 h 250"/>
                <a:gd name="T14" fmla="*/ 0 w 101"/>
                <a:gd name="T15" fmla="*/ 250 h 250"/>
                <a:gd name="T16" fmla="*/ 70 w 101"/>
                <a:gd name="T17" fmla="*/ 220 h 250"/>
                <a:gd name="T18" fmla="*/ 101 w 101"/>
                <a:gd name="T19" fmla="*/ 146 h 250"/>
                <a:gd name="T20" fmla="*/ 101 w 101"/>
                <a:gd name="T21" fmla="*/ 146 h 250"/>
                <a:gd name="T22" fmla="*/ 101 w 101"/>
                <a:gd name="T23" fmla="*/ 146 h 250"/>
                <a:gd name="T24" fmla="*/ 101 w 101"/>
                <a:gd name="T25" fmla="*/ 146 h 250"/>
                <a:gd name="T26" fmla="*/ 101 w 101"/>
                <a:gd name="T27" fmla="*/ 79 h 250"/>
                <a:gd name="T28" fmla="*/ 101 w 101"/>
                <a:gd name="T29" fmla="*/ 79 h 250"/>
                <a:gd name="T30" fmla="*/ 101 w 101"/>
                <a:gd name="T31" fmla="*/ 52 h 250"/>
                <a:gd name="T32" fmla="*/ 85 w 101"/>
                <a:gd name="T33" fmla="*/ 15 h 250"/>
                <a:gd name="T34" fmla="*/ 49 w 101"/>
                <a:gd name="T3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250">
                  <a:moveTo>
                    <a:pt x="49" y="0"/>
                  </a:moveTo>
                  <a:cubicBezTo>
                    <a:pt x="45" y="0"/>
                    <a:pt x="45" y="0"/>
                    <a:pt x="45" y="0"/>
                  </a:cubicBezTo>
                  <a:cubicBezTo>
                    <a:pt x="65" y="8"/>
                    <a:pt x="80" y="29"/>
                    <a:pt x="80" y="52"/>
                  </a:cubicBezTo>
                  <a:cubicBezTo>
                    <a:pt x="80" y="79"/>
                    <a:pt x="80" y="79"/>
                    <a:pt x="80" y="79"/>
                  </a:cubicBezTo>
                  <a:cubicBezTo>
                    <a:pt x="80" y="70"/>
                    <a:pt x="80" y="70"/>
                    <a:pt x="80" y="70"/>
                  </a:cubicBezTo>
                  <a:cubicBezTo>
                    <a:pt x="80" y="146"/>
                    <a:pt x="80" y="146"/>
                    <a:pt x="80" y="146"/>
                  </a:cubicBezTo>
                  <a:cubicBezTo>
                    <a:pt x="80" y="146"/>
                    <a:pt x="80" y="146"/>
                    <a:pt x="80" y="146"/>
                  </a:cubicBezTo>
                  <a:cubicBezTo>
                    <a:pt x="80" y="195"/>
                    <a:pt x="46" y="237"/>
                    <a:pt x="0" y="250"/>
                  </a:cubicBezTo>
                  <a:cubicBezTo>
                    <a:pt x="28" y="249"/>
                    <a:pt x="52" y="238"/>
                    <a:pt x="70" y="220"/>
                  </a:cubicBezTo>
                  <a:cubicBezTo>
                    <a:pt x="89" y="201"/>
                    <a:pt x="101" y="175"/>
                    <a:pt x="101" y="146"/>
                  </a:cubicBezTo>
                  <a:cubicBezTo>
                    <a:pt x="101" y="146"/>
                    <a:pt x="101" y="146"/>
                    <a:pt x="101" y="146"/>
                  </a:cubicBezTo>
                  <a:cubicBezTo>
                    <a:pt x="101" y="146"/>
                    <a:pt x="101" y="146"/>
                    <a:pt x="101" y="146"/>
                  </a:cubicBezTo>
                  <a:cubicBezTo>
                    <a:pt x="101" y="146"/>
                    <a:pt x="101" y="146"/>
                    <a:pt x="101" y="146"/>
                  </a:cubicBezTo>
                  <a:cubicBezTo>
                    <a:pt x="101" y="79"/>
                    <a:pt x="101" y="79"/>
                    <a:pt x="101" y="79"/>
                  </a:cubicBezTo>
                  <a:cubicBezTo>
                    <a:pt x="101" y="79"/>
                    <a:pt x="101" y="79"/>
                    <a:pt x="101" y="79"/>
                  </a:cubicBezTo>
                  <a:cubicBezTo>
                    <a:pt x="101" y="52"/>
                    <a:pt x="101" y="52"/>
                    <a:pt x="101" y="52"/>
                  </a:cubicBezTo>
                  <a:cubicBezTo>
                    <a:pt x="101" y="38"/>
                    <a:pt x="95" y="25"/>
                    <a:pt x="85" y="15"/>
                  </a:cubicBezTo>
                  <a:cubicBezTo>
                    <a:pt x="76" y="6"/>
                    <a:pt x="63" y="0"/>
                    <a:pt x="49"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2" name="Freeform 321">
              <a:extLst>
                <a:ext uri="{FF2B5EF4-FFF2-40B4-BE49-F238E27FC236}">
                  <a16:creationId xmlns:a16="http://schemas.microsoft.com/office/drawing/2014/main" id="{66B93C40-C21E-44BF-ABB1-B1624A3D3807}"/>
                </a:ext>
              </a:extLst>
            </p:cNvPr>
            <p:cNvSpPr>
              <a:spLocks/>
            </p:cNvSpPr>
            <p:nvPr/>
          </p:nvSpPr>
          <p:spPr bwMode="auto">
            <a:xfrm>
              <a:off x="6809686" y="3101781"/>
              <a:ext cx="383621" cy="764399"/>
            </a:xfrm>
            <a:custGeom>
              <a:avLst/>
              <a:gdLst>
                <a:gd name="T0" fmla="*/ 74 w 130"/>
                <a:gd name="T1" fmla="*/ 0 h 258"/>
                <a:gd name="T2" fmla="*/ 49 w 130"/>
                <a:gd name="T3" fmla="*/ 0 h 258"/>
                <a:gd name="T4" fmla="*/ 70 w 130"/>
                <a:gd name="T5" fmla="*/ 4 h 258"/>
                <a:gd name="T6" fmla="*/ 74 w 130"/>
                <a:gd name="T7" fmla="*/ 4 h 258"/>
                <a:gd name="T8" fmla="*/ 110 w 130"/>
                <a:gd name="T9" fmla="*/ 19 h 258"/>
                <a:gd name="T10" fmla="*/ 126 w 130"/>
                <a:gd name="T11" fmla="*/ 56 h 258"/>
                <a:gd name="T12" fmla="*/ 126 w 130"/>
                <a:gd name="T13" fmla="*/ 83 h 258"/>
                <a:gd name="T14" fmla="*/ 126 w 130"/>
                <a:gd name="T15" fmla="*/ 83 h 258"/>
                <a:gd name="T16" fmla="*/ 126 w 130"/>
                <a:gd name="T17" fmla="*/ 150 h 258"/>
                <a:gd name="T18" fmla="*/ 126 w 130"/>
                <a:gd name="T19" fmla="*/ 150 h 258"/>
                <a:gd name="T20" fmla="*/ 126 w 130"/>
                <a:gd name="T21" fmla="*/ 150 h 258"/>
                <a:gd name="T22" fmla="*/ 126 w 130"/>
                <a:gd name="T23" fmla="*/ 150 h 258"/>
                <a:gd name="T24" fmla="*/ 95 w 130"/>
                <a:gd name="T25" fmla="*/ 224 h 258"/>
                <a:gd name="T26" fmla="*/ 25 w 130"/>
                <a:gd name="T27" fmla="*/ 254 h 258"/>
                <a:gd name="T28" fmla="*/ 0 w 130"/>
                <a:gd name="T29" fmla="*/ 258 h 258"/>
                <a:gd name="T30" fmla="*/ 3 w 130"/>
                <a:gd name="T31" fmla="*/ 258 h 258"/>
                <a:gd name="T32" fmla="*/ 21 w 130"/>
                <a:gd name="T33" fmla="*/ 258 h 258"/>
                <a:gd name="T34" fmla="*/ 130 w 130"/>
                <a:gd name="T35" fmla="*/ 150 h 258"/>
                <a:gd name="T36" fmla="*/ 130 w 130"/>
                <a:gd name="T37" fmla="*/ 150 h 258"/>
                <a:gd name="T38" fmla="*/ 130 w 130"/>
                <a:gd name="T39" fmla="*/ 74 h 258"/>
                <a:gd name="T40" fmla="*/ 130 w 130"/>
                <a:gd name="T41" fmla="*/ 83 h 258"/>
                <a:gd name="T42" fmla="*/ 130 w 130"/>
                <a:gd name="T43" fmla="*/ 56 h 258"/>
                <a:gd name="T44" fmla="*/ 74 w 130"/>
                <a:gd name="T45"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258">
                  <a:moveTo>
                    <a:pt x="74" y="0"/>
                  </a:moveTo>
                  <a:cubicBezTo>
                    <a:pt x="49" y="0"/>
                    <a:pt x="49" y="0"/>
                    <a:pt x="49" y="0"/>
                  </a:cubicBezTo>
                  <a:cubicBezTo>
                    <a:pt x="56" y="0"/>
                    <a:pt x="63" y="2"/>
                    <a:pt x="70" y="4"/>
                  </a:cubicBezTo>
                  <a:cubicBezTo>
                    <a:pt x="74" y="4"/>
                    <a:pt x="74" y="4"/>
                    <a:pt x="74" y="4"/>
                  </a:cubicBezTo>
                  <a:cubicBezTo>
                    <a:pt x="88" y="4"/>
                    <a:pt x="101" y="10"/>
                    <a:pt x="110" y="19"/>
                  </a:cubicBezTo>
                  <a:cubicBezTo>
                    <a:pt x="120" y="29"/>
                    <a:pt x="126" y="42"/>
                    <a:pt x="126" y="56"/>
                  </a:cubicBezTo>
                  <a:cubicBezTo>
                    <a:pt x="126" y="83"/>
                    <a:pt x="126" y="83"/>
                    <a:pt x="126" y="83"/>
                  </a:cubicBezTo>
                  <a:cubicBezTo>
                    <a:pt x="126" y="83"/>
                    <a:pt x="126" y="83"/>
                    <a:pt x="126" y="83"/>
                  </a:cubicBezTo>
                  <a:cubicBezTo>
                    <a:pt x="126" y="150"/>
                    <a:pt x="126" y="150"/>
                    <a:pt x="126" y="150"/>
                  </a:cubicBezTo>
                  <a:cubicBezTo>
                    <a:pt x="126" y="150"/>
                    <a:pt x="126" y="150"/>
                    <a:pt x="126" y="150"/>
                  </a:cubicBezTo>
                  <a:cubicBezTo>
                    <a:pt x="126" y="150"/>
                    <a:pt x="126" y="150"/>
                    <a:pt x="126" y="150"/>
                  </a:cubicBezTo>
                  <a:cubicBezTo>
                    <a:pt x="126" y="150"/>
                    <a:pt x="126" y="150"/>
                    <a:pt x="126" y="150"/>
                  </a:cubicBezTo>
                  <a:cubicBezTo>
                    <a:pt x="126" y="179"/>
                    <a:pt x="114" y="205"/>
                    <a:pt x="95" y="224"/>
                  </a:cubicBezTo>
                  <a:cubicBezTo>
                    <a:pt x="77" y="242"/>
                    <a:pt x="53" y="253"/>
                    <a:pt x="25" y="254"/>
                  </a:cubicBezTo>
                  <a:cubicBezTo>
                    <a:pt x="17" y="257"/>
                    <a:pt x="9" y="258"/>
                    <a:pt x="0" y="258"/>
                  </a:cubicBezTo>
                  <a:cubicBezTo>
                    <a:pt x="1" y="258"/>
                    <a:pt x="2" y="258"/>
                    <a:pt x="3" y="258"/>
                  </a:cubicBezTo>
                  <a:cubicBezTo>
                    <a:pt x="21" y="258"/>
                    <a:pt x="21" y="258"/>
                    <a:pt x="21" y="258"/>
                  </a:cubicBezTo>
                  <a:cubicBezTo>
                    <a:pt x="81" y="258"/>
                    <a:pt x="130" y="210"/>
                    <a:pt x="130" y="150"/>
                  </a:cubicBezTo>
                  <a:cubicBezTo>
                    <a:pt x="130" y="150"/>
                    <a:pt x="130" y="150"/>
                    <a:pt x="130" y="150"/>
                  </a:cubicBezTo>
                  <a:cubicBezTo>
                    <a:pt x="130" y="74"/>
                    <a:pt x="130" y="74"/>
                    <a:pt x="130" y="74"/>
                  </a:cubicBezTo>
                  <a:cubicBezTo>
                    <a:pt x="130" y="83"/>
                    <a:pt x="130" y="83"/>
                    <a:pt x="130" y="83"/>
                  </a:cubicBezTo>
                  <a:cubicBezTo>
                    <a:pt x="130" y="56"/>
                    <a:pt x="130" y="56"/>
                    <a:pt x="130" y="56"/>
                  </a:cubicBezTo>
                  <a:cubicBezTo>
                    <a:pt x="130" y="25"/>
                    <a:pt x="105" y="0"/>
                    <a:pt x="74"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3" name="Freeform 322">
              <a:extLst>
                <a:ext uri="{FF2B5EF4-FFF2-40B4-BE49-F238E27FC236}">
                  <a16:creationId xmlns:a16="http://schemas.microsoft.com/office/drawing/2014/main" id="{7AB906C7-5EE9-461F-9B54-3151AFE5CEA2}"/>
                </a:ext>
              </a:extLst>
            </p:cNvPr>
            <p:cNvSpPr>
              <a:spLocks/>
            </p:cNvSpPr>
            <p:nvPr/>
          </p:nvSpPr>
          <p:spPr bwMode="auto">
            <a:xfrm>
              <a:off x="6688917" y="3539392"/>
              <a:ext cx="51150" cy="51150"/>
            </a:xfrm>
            <a:custGeom>
              <a:avLst/>
              <a:gdLst>
                <a:gd name="T0" fmla="*/ 17 w 17"/>
                <a:gd name="T1" fmla="*/ 17 h 17"/>
                <a:gd name="T2" fmla="*/ 0 w 17"/>
                <a:gd name="T3" fmla="*/ 0 h 17"/>
              </a:gdLst>
              <a:ahLst/>
              <a:cxnLst>
                <a:cxn ang="0">
                  <a:pos x="T0" y="T1"/>
                </a:cxn>
                <a:cxn ang="0">
                  <a:pos x="T2" y="T3"/>
                </a:cxn>
              </a:cxnLst>
              <a:rect l="0" t="0" r="r" b="b"/>
              <a:pathLst>
                <a:path w="17" h="17">
                  <a:moveTo>
                    <a:pt x="17" y="17"/>
                  </a:moveTo>
                  <a:cubicBezTo>
                    <a:pt x="8" y="17"/>
                    <a:pt x="0" y="9"/>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4" name="Freeform 323">
              <a:extLst>
                <a:ext uri="{FF2B5EF4-FFF2-40B4-BE49-F238E27FC236}">
                  <a16:creationId xmlns:a16="http://schemas.microsoft.com/office/drawing/2014/main" id="{23CD3E47-2515-435E-8517-E13F2F119193}"/>
                </a:ext>
              </a:extLst>
            </p:cNvPr>
            <p:cNvSpPr>
              <a:spLocks/>
            </p:cNvSpPr>
            <p:nvPr/>
          </p:nvSpPr>
          <p:spPr bwMode="auto">
            <a:xfrm>
              <a:off x="6553940" y="3344741"/>
              <a:ext cx="126452" cy="38362"/>
            </a:xfrm>
            <a:custGeom>
              <a:avLst/>
              <a:gdLst>
                <a:gd name="T0" fmla="*/ 0 w 43"/>
                <a:gd name="T1" fmla="*/ 11 h 13"/>
                <a:gd name="T2" fmla="*/ 25 w 43"/>
                <a:gd name="T3" fmla="*/ 2 h 13"/>
                <a:gd name="T4" fmla="*/ 43 w 43"/>
                <a:gd name="T5" fmla="*/ 13 h 13"/>
              </a:gdLst>
              <a:ahLst/>
              <a:cxnLst>
                <a:cxn ang="0">
                  <a:pos x="T0" y="T1"/>
                </a:cxn>
                <a:cxn ang="0">
                  <a:pos x="T2" y="T3"/>
                </a:cxn>
                <a:cxn ang="0">
                  <a:pos x="T4" y="T5"/>
                </a:cxn>
              </a:cxnLst>
              <a:rect l="0" t="0" r="r" b="b"/>
              <a:pathLst>
                <a:path w="43" h="13">
                  <a:moveTo>
                    <a:pt x="0" y="11"/>
                  </a:moveTo>
                  <a:cubicBezTo>
                    <a:pt x="6" y="4"/>
                    <a:pt x="15" y="0"/>
                    <a:pt x="25" y="2"/>
                  </a:cubicBezTo>
                  <a:cubicBezTo>
                    <a:pt x="32" y="3"/>
                    <a:pt x="39" y="7"/>
                    <a:pt x="43" y="13"/>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5" name="Oval 326">
              <a:extLst>
                <a:ext uri="{FF2B5EF4-FFF2-40B4-BE49-F238E27FC236}">
                  <a16:creationId xmlns:a16="http://schemas.microsoft.com/office/drawing/2014/main" id="{84862BFD-77F7-447B-B7FE-3D05BA876500}"/>
                </a:ext>
              </a:extLst>
            </p:cNvPr>
            <p:cNvSpPr>
              <a:spLocks noChangeArrowheads="1"/>
            </p:cNvSpPr>
            <p:nvPr/>
          </p:nvSpPr>
          <p:spPr bwMode="auto">
            <a:xfrm>
              <a:off x="6583129" y="3437124"/>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6" name="Oval 328">
              <a:extLst>
                <a:ext uri="{FF2B5EF4-FFF2-40B4-BE49-F238E27FC236}">
                  <a16:creationId xmlns:a16="http://schemas.microsoft.com/office/drawing/2014/main" id="{038763F0-CCE4-4237-8CBC-C9876FBF80F5}"/>
                </a:ext>
              </a:extLst>
            </p:cNvPr>
            <p:cNvSpPr>
              <a:spLocks noChangeArrowheads="1"/>
            </p:cNvSpPr>
            <p:nvPr/>
          </p:nvSpPr>
          <p:spPr bwMode="auto">
            <a:xfrm>
              <a:off x="6822474" y="3404415"/>
              <a:ext cx="79566"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7" name="Oval 329">
              <a:extLst>
                <a:ext uri="{FF2B5EF4-FFF2-40B4-BE49-F238E27FC236}">
                  <a16:creationId xmlns:a16="http://schemas.microsoft.com/office/drawing/2014/main" id="{490939D6-9D19-4D6A-9510-262433DFFE97}"/>
                </a:ext>
              </a:extLst>
            </p:cNvPr>
            <p:cNvSpPr>
              <a:spLocks noChangeArrowheads="1"/>
            </p:cNvSpPr>
            <p:nvPr/>
          </p:nvSpPr>
          <p:spPr bwMode="auto">
            <a:xfrm>
              <a:off x="6834613" y="3439534"/>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8" name="Freeform 332">
              <a:extLst>
                <a:ext uri="{FF2B5EF4-FFF2-40B4-BE49-F238E27FC236}">
                  <a16:creationId xmlns:a16="http://schemas.microsoft.com/office/drawing/2014/main" id="{64BC89F8-1ECF-475A-881C-122367170A8B}"/>
                </a:ext>
              </a:extLst>
            </p:cNvPr>
            <p:cNvSpPr>
              <a:spLocks/>
            </p:cNvSpPr>
            <p:nvPr/>
          </p:nvSpPr>
          <p:spPr bwMode="auto">
            <a:xfrm>
              <a:off x="6806844" y="3344741"/>
              <a:ext cx="125032" cy="38362"/>
            </a:xfrm>
            <a:custGeom>
              <a:avLst/>
              <a:gdLst>
                <a:gd name="T0" fmla="*/ 0 w 42"/>
                <a:gd name="T1" fmla="*/ 11 h 13"/>
                <a:gd name="T2" fmla="*/ 25 w 42"/>
                <a:gd name="T3" fmla="*/ 2 h 13"/>
                <a:gd name="T4" fmla="*/ 42 w 42"/>
                <a:gd name="T5" fmla="*/ 13 h 13"/>
              </a:gdLst>
              <a:ahLst/>
              <a:cxnLst>
                <a:cxn ang="0">
                  <a:pos x="T0" y="T1"/>
                </a:cxn>
                <a:cxn ang="0">
                  <a:pos x="T2" y="T3"/>
                </a:cxn>
                <a:cxn ang="0">
                  <a:pos x="T4" y="T5"/>
                </a:cxn>
              </a:cxnLst>
              <a:rect l="0" t="0" r="r" b="b"/>
              <a:pathLst>
                <a:path w="42" h="13">
                  <a:moveTo>
                    <a:pt x="0" y="11"/>
                  </a:moveTo>
                  <a:cubicBezTo>
                    <a:pt x="6" y="4"/>
                    <a:pt x="15" y="0"/>
                    <a:pt x="25" y="2"/>
                  </a:cubicBezTo>
                  <a:cubicBezTo>
                    <a:pt x="32" y="3"/>
                    <a:pt x="38" y="7"/>
                    <a:pt x="42" y="13"/>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9" name="Freeform 333">
              <a:extLst>
                <a:ext uri="{FF2B5EF4-FFF2-40B4-BE49-F238E27FC236}">
                  <a16:creationId xmlns:a16="http://schemas.microsoft.com/office/drawing/2014/main" id="{CED55EAC-FD78-4092-9BBD-178E53CF0C8A}"/>
                </a:ext>
              </a:extLst>
            </p:cNvPr>
            <p:cNvSpPr>
              <a:spLocks/>
            </p:cNvSpPr>
            <p:nvPr/>
          </p:nvSpPr>
          <p:spPr bwMode="auto">
            <a:xfrm>
              <a:off x="6659079" y="3685736"/>
              <a:ext cx="157710" cy="22733"/>
            </a:xfrm>
            <a:custGeom>
              <a:avLst/>
              <a:gdLst>
                <a:gd name="T0" fmla="*/ 0 w 53"/>
                <a:gd name="T1" fmla="*/ 0 h 8"/>
                <a:gd name="T2" fmla="*/ 26 w 53"/>
                <a:gd name="T3" fmla="*/ 8 h 8"/>
                <a:gd name="T4" fmla="*/ 53 w 53"/>
                <a:gd name="T5" fmla="*/ 0 h 8"/>
              </a:gdLst>
              <a:ahLst/>
              <a:cxnLst>
                <a:cxn ang="0">
                  <a:pos x="T0" y="T1"/>
                </a:cxn>
                <a:cxn ang="0">
                  <a:pos x="T2" y="T3"/>
                </a:cxn>
                <a:cxn ang="0">
                  <a:pos x="T4" y="T5"/>
                </a:cxn>
              </a:cxnLst>
              <a:rect l="0" t="0" r="r" b="b"/>
              <a:pathLst>
                <a:path w="53" h="8">
                  <a:moveTo>
                    <a:pt x="0" y="0"/>
                  </a:moveTo>
                  <a:cubicBezTo>
                    <a:pt x="0" y="0"/>
                    <a:pt x="6" y="8"/>
                    <a:pt x="26" y="8"/>
                  </a:cubicBezTo>
                  <a:cubicBezTo>
                    <a:pt x="46" y="8"/>
                    <a:pt x="53" y="0"/>
                    <a:pt x="53"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0" name="Freeform 334">
              <a:extLst>
                <a:ext uri="{FF2B5EF4-FFF2-40B4-BE49-F238E27FC236}">
                  <a16:creationId xmlns:a16="http://schemas.microsoft.com/office/drawing/2014/main" id="{B051293D-5119-4DD7-BDF1-E1B7235498F2}"/>
                </a:ext>
              </a:extLst>
            </p:cNvPr>
            <p:cNvSpPr>
              <a:spLocks/>
            </p:cNvSpPr>
            <p:nvPr/>
          </p:nvSpPr>
          <p:spPr bwMode="auto">
            <a:xfrm>
              <a:off x="6494265" y="2864505"/>
              <a:ext cx="882326" cy="633684"/>
            </a:xfrm>
            <a:custGeom>
              <a:avLst/>
              <a:gdLst>
                <a:gd name="T0" fmla="*/ 212 w 299"/>
                <a:gd name="T1" fmla="*/ 214 h 214"/>
                <a:gd name="T2" fmla="*/ 212 w 299"/>
                <a:gd name="T3" fmla="*/ 184 h 214"/>
                <a:gd name="T4" fmla="*/ 204 w 299"/>
                <a:gd name="T5" fmla="*/ 177 h 214"/>
                <a:gd name="T6" fmla="*/ 0 w 299"/>
                <a:gd name="T7" fmla="*/ 131 h 214"/>
                <a:gd name="T8" fmla="*/ 141 w 299"/>
                <a:gd name="T9" fmla="*/ 0 h 214"/>
                <a:gd name="T10" fmla="*/ 282 w 299"/>
                <a:gd name="T11" fmla="*/ 110 h 214"/>
                <a:gd name="T12" fmla="*/ 299 w 299"/>
                <a:gd name="T13" fmla="*/ 199 h 214"/>
              </a:gdLst>
              <a:ahLst/>
              <a:cxnLst>
                <a:cxn ang="0">
                  <a:pos x="T0" y="T1"/>
                </a:cxn>
                <a:cxn ang="0">
                  <a:pos x="T2" y="T3"/>
                </a:cxn>
                <a:cxn ang="0">
                  <a:pos x="T4" y="T5"/>
                </a:cxn>
                <a:cxn ang="0">
                  <a:pos x="T6" y="T7"/>
                </a:cxn>
                <a:cxn ang="0">
                  <a:pos x="T8" y="T9"/>
                </a:cxn>
                <a:cxn ang="0">
                  <a:pos x="T10" y="T11"/>
                </a:cxn>
                <a:cxn ang="0">
                  <a:pos x="T12" y="T13"/>
                </a:cxn>
              </a:cxnLst>
              <a:rect l="0" t="0" r="r" b="b"/>
              <a:pathLst>
                <a:path w="299" h="214">
                  <a:moveTo>
                    <a:pt x="212" y="214"/>
                  </a:moveTo>
                  <a:cubicBezTo>
                    <a:pt x="212" y="184"/>
                    <a:pt x="212" y="184"/>
                    <a:pt x="212" y="184"/>
                  </a:cubicBezTo>
                  <a:cubicBezTo>
                    <a:pt x="212" y="180"/>
                    <a:pt x="208" y="177"/>
                    <a:pt x="204" y="177"/>
                  </a:cubicBezTo>
                  <a:cubicBezTo>
                    <a:pt x="159" y="177"/>
                    <a:pt x="44" y="166"/>
                    <a:pt x="0" y="131"/>
                  </a:cubicBezTo>
                  <a:cubicBezTo>
                    <a:pt x="0" y="64"/>
                    <a:pt x="52" y="0"/>
                    <a:pt x="141" y="0"/>
                  </a:cubicBezTo>
                  <a:cubicBezTo>
                    <a:pt x="208" y="0"/>
                    <a:pt x="269" y="38"/>
                    <a:pt x="282" y="110"/>
                  </a:cubicBezTo>
                  <a:cubicBezTo>
                    <a:pt x="299" y="199"/>
                    <a:pt x="299" y="199"/>
                    <a:pt x="299" y="199"/>
                  </a:cubicBezTo>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1" name="Freeform 335">
              <a:extLst>
                <a:ext uri="{FF2B5EF4-FFF2-40B4-BE49-F238E27FC236}">
                  <a16:creationId xmlns:a16="http://schemas.microsoft.com/office/drawing/2014/main" id="{01BE3724-0B69-4659-BAAF-CC73488D9C7B}"/>
                </a:ext>
              </a:extLst>
            </p:cNvPr>
            <p:cNvSpPr>
              <a:spLocks/>
            </p:cNvSpPr>
            <p:nvPr/>
          </p:nvSpPr>
          <p:spPr bwMode="auto">
            <a:xfrm>
              <a:off x="6494265" y="2864505"/>
              <a:ext cx="882326" cy="633684"/>
            </a:xfrm>
            <a:custGeom>
              <a:avLst/>
              <a:gdLst>
                <a:gd name="T0" fmla="*/ 212 w 299"/>
                <a:gd name="T1" fmla="*/ 214 h 214"/>
                <a:gd name="T2" fmla="*/ 212 w 299"/>
                <a:gd name="T3" fmla="*/ 184 h 214"/>
                <a:gd name="T4" fmla="*/ 204 w 299"/>
                <a:gd name="T5" fmla="*/ 177 h 214"/>
                <a:gd name="T6" fmla="*/ 0 w 299"/>
                <a:gd name="T7" fmla="*/ 131 h 214"/>
                <a:gd name="T8" fmla="*/ 141 w 299"/>
                <a:gd name="T9" fmla="*/ 0 h 214"/>
                <a:gd name="T10" fmla="*/ 282 w 299"/>
                <a:gd name="T11" fmla="*/ 110 h 214"/>
                <a:gd name="T12" fmla="*/ 299 w 299"/>
                <a:gd name="T13" fmla="*/ 199 h 214"/>
              </a:gdLst>
              <a:ahLst/>
              <a:cxnLst>
                <a:cxn ang="0">
                  <a:pos x="T0" y="T1"/>
                </a:cxn>
                <a:cxn ang="0">
                  <a:pos x="T2" y="T3"/>
                </a:cxn>
                <a:cxn ang="0">
                  <a:pos x="T4" y="T5"/>
                </a:cxn>
                <a:cxn ang="0">
                  <a:pos x="T6" y="T7"/>
                </a:cxn>
                <a:cxn ang="0">
                  <a:pos x="T8" y="T9"/>
                </a:cxn>
                <a:cxn ang="0">
                  <a:pos x="T10" y="T11"/>
                </a:cxn>
                <a:cxn ang="0">
                  <a:pos x="T12" y="T13"/>
                </a:cxn>
              </a:cxnLst>
              <a:rect l="0" t="0" r="r" b="b"/>
              <a:pathLst>
                <a:path w="299" h="214">
                  <a:moveTo>
                    <a:pt x="212" y="214"/>
                  </a:moveTo>
                  <a:cubicBezTo>
                    <a:pt x="212" y="184"/>
                    <a:pt x="212" y="184"/>
                    <a:pt x="212" y="184"/>
                  </a:cubicBezTo>
                  <a:cubicBezTo>
                    <a:pt x="212" y="180"/>
                    <a:pt x="208" y="177"/>
                    <a:pt x="204" y="177"/>
                  </a:cubicBezTo>
                  <a:cubicBezTo>
                    <a:pt x="159" y="177"/>
                    <a:pt x="44" y="166"/>
                    <a:pt x="0" y="131"/>
                  </a:cubicBezTo>
                  <a:cubicBezTo>
                    <a:pt x="0" y="64"/>
                    <a:pt x="52" y="0"/>
                    <a:pt x="141" y="0"/>
                  </a:cubicBezTo>
                  <a:cubicBezTo>
                    <a:pt x="208" y="0"/>
                    <a:pt x="269" y="38"/>
                    <a:pt x="282" y="110"/>
                  </a:cubicBezTo>
                  <a:cubicBezTo>
                    <a:pt x="299" y="199"/>
                    <a:pt x="299" y="199"/>
                    <a:pt x="299" y="1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2" name="Freeform 336">
              <a:extLst>
                <a:ext uri="{FF2B5EF4-FFF2-40B4-BE49-F238E27FC236}">
                  <a16:creationId xmlns:a16="http://schemas.microsoft.com/office/drawing/2014/main" id="{905492EA-C1D4-431B-963B-B43C16C1BD4B}"/>
                </a:ext>
              </a:extLst>
            </p:cNvPr>
            <p:cNvSpPr>
              <a:spLocks/>
            </p:cNvSpPr>
            <p:nvPr/>
          </p:nvSpPr>
          <p:spPr bwMode="auto">
            <a:xfrm>
              <a:off x="7119425" y="3427148"/>
              <a:ext cx="160552" cy="160552"/>
            </a:xfrm>
            <a:custGeom>
              <a:avLst/>
              <a:gdLst>
                <a:gd name="T0" fmla="*/ 0 w 54"/>
                <a:gd name="T1" fmla="*/ 27 h 54"/>
                <a:gd name="T2" fmla="*/ 27 w 54"/>
                <a:gd name="T3" fmla="*/ 0 h 54"/>
                <a:gd name="T4" fmla="*/ 54 w 54"/>
                <a:gd name="T5" fmla="*/ 27 h 54"/>
                <a:gd name="T6" fmla="*/ 27 w 54"/>
                <a:gd name="T7" fmla="*/ 54 h 54"/>
                <a:gd name="T8" fmla="*/ 13 w 54"/>
                <a:gd name="T9" fmla="*/ 51 h 54"/>
              </a:gdLst>
              <a:ahLst/>
              <a:cxnLst>
                <a:cxn ang="0">
                  <a:pos x="T0" y="T1"/>
                </a:cxn>
                <a:cxn ang="0">
                  <a:pos x="T2" y="T3"/>
                </a:cxn>
                <a:cxn ang="0">
                  <a:pos x="T4" y="T5"/>
                </a:cxn>
                <a:cxn ang="0">
                  <a:pos x="T6" y="T7"/>
                </a:cxn>
                <a:cxn ang="0">
                  <a:pos x="T8" y="T9"/>
                </a:cxn>
              </a:cxnLst>
              <a:rect l="0" t="0" r="r" b="b"/>
              <a:pathLst>
                <a:path w="54" h="54">
                  <a:moveTo>
                    <a:pt x="0" y="27"/>
                  </a:moveTo>
                  <a:cubicBezTo>
                    <a:pt x="0" y="12"/>
                    <a:pt x="12" y="0"/>
                    <a:pt x="27" y="0"/>
                  </a:cubicBezTo>
                  <a:cubicBezTo>
                    <a:pt x="42" y="0"/>
                    <a:pt x="54" y="12"/>
                    <a:pt x="54" y="27"/>
                  </a:cubicBezTo>
                  <a:cubicBezTo>
                    <a:pt x="54" y="42"/>
                    <a:pt x="42" y="54"/>
                    <a:pt x="27" y="54"/>
                  </a:cubicBezTo>
                  <a:cubicBezTo>
                    <a:pt x="22" y="54"/>
                    <a:pt x="17" y="53"/>
                    <a:pt x="13" y="51"/>
                  </a:cubicBezTo>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3" name="Freeform 337">
              <a:extLst>
                <a:ext uri="{FF2B5EF4-FFF2-40B4-BE49-F238E27FC236}">
                  <a16:creationId xmlns:a16="http://schemas.microsoft.com/office/drawing/2014/main" id="{3E5D8BCD-3FA1-412E-92F3-18516D1CF36B}"/>
                </a:ext>
              </a:extLst>
            </p:cNvPr>
            <p:cNvSpPr>
              <a:spLocks/>
            </p:cNvSpPr>
            <p:nvPr/>
          </p:nvSpPr>
          <p:spPr bwMode="auto">
            <a:xfrm>
              <a:off x="7119425" y="3427148"/>
              <a:ext cx="160552" cy="160552"/>
            </a:xfrm>
            <a:custGeom>
              <a:avLst/>
              <a:gdLst>
                <a:gd name="T0" fmla="*/ 0 w 54"/>
                <a:gd name="T1" fmla="*/ 27 h 54"/>
                <a:gd name="T2" fmla="*/ 27 w 54"/>
                <a:gd name="T3" fmla="*/ 0 h 54"/>
                <a:gd name="T4" fmla="*/ 54 w 54"/>
                <a:gd name="T5" fmla="*/ 27 h 54"/>
                <a:gd name="T6" fmla="*/ 27 w 54"/>
                <a:gd name="T7" fmla="*/ 54 h 54"/>
                <a:gd name="T8" fmla="*/ 13 w 54"/>
                <a:gd name="T9" fmla="*/ 51 h 54"/>
              </a:gdLst>
              <a:ahLst/>
              <a:cxnLst>
                <a:cxn ang="0">
                  <a:pos x="T0" y="T1"/>
                </a:cxn>
                <a:cxn ang="0">
                  <a:pos x="T2" y="T3"/>
                </a:cxn>
                <a:cxn ang="0">
                  <a:pos x="T4" y="T5"/>
                </a:cxn>
                <a:cxn ang="0">
                  <a:pos x="T6" y="T7"/>
                </a:cxn>
                <a:cxn ang="0">
                  <a:pos x="T8" y="T9"/>
                </a:cxn>
              </a:cxnLst>
              <a:rect l="0" t="0" r="r" b="b"/>
              <a:pathLst>
                <a:path w="54" h="54">
                  <a:moveTo>
                    <a:pt x="0" y="27"/>
                  </a:moveTo>
                  <a:cubicBezTo>
                    <a:pt x="0" y="12"/>
                    <a:pt x="12" y="0"/>
                    <a:pt x="27" y="0"/>
                  </a:cubicBezTo>
                  <a:cubicBezTo>
                    <a:pt x="42" y="0"/>
                    <a:pt x="54" y="12"/>
                    <a:pt x="54" y="27"/>
                  </a:cubicBezTo>
                  <a:cubicBezTo>
                    <a:pt x="54" y="42"/>
                    <a:pt x="42" y="54"/>
                    <a:pt x="27" y="54"/>
                  </a:cubicBezTo>
                  <a:cubicBezTo>
                    <a:pt x="22" y="54"/>
                    <a:pt x="17" y="53"/>
                    <a:pt x="13" y="51"/>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4" name="Freeform 340">
              <a:extLst>
                <a:ext uri="{FF2B5EF4-FFF2-40B4-BE49-F238E27FC236}">
                  <a16:creationId xmlns:a16="http://schemas.microsoft.com/office/drawing/2014/main" id="{CC160332-AB04-4AA1-96F1-5D838F971161}"/>
                </a:ext>
              </a:extLst>
            </p:cNvPr>
            <p:cNvSpPr>
              <a:spLocks/>
            </p:cNvSpPr>
            <p:nvPr/>
          </p:nvSpPr>
          <p:spPr bwMode="auto">
            <a:xfrm>
              <a:off x="6842366" y="4380515"/>
              <a:ext cx="315422" cy="65357"/>
            </a:xfrm>
            <a:custGeom>
              <a:avLst/>
              <a:gdLst>
                <a:gd name="T0" fmla="*/ 103 w 107"/>
                <a:gd name="T1" fmla="*/ 22 h 22"/>
                <a:gd name="T2" fmla="*/ 4 w 107"/>
                <a:gd name="T3" fmla="*/ 22 h 22"/>
                <a:gd name="T4" fmla="*/ 0 w 107"/>
                <a:gd name="T5" fmla="*/ 18 h 22"/>
                <a:gd name="T6" fmla="*/ 0 w 107"/>
                <a:gd name="T7" fmla="*/ 4 h 22"/>
                <a:gd name="T8" fmla="*/ 4 w 107"/>
                <a:gd name="T9" fmla="*/ 0 h 22"/>
                <a:gd name="T10" fmla="*/ 103 w 107"/>
                <a:gd name="T11" fmla="*/ 0 h 22"/>
                <a:gd name="T12" fmla="*/ 107 w 107"/>
                <a:gd name="T13" fmla="*/ 4 h 22"/>
                <a:gd name="T14" fmla="*/ 107 w 107"/>
                <a:gd name="T15" fmla="*/ 18 h 22"/>
                <a:gd name="T16" fmla="*/ 103 w 107"/>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2">
                  <a:moveTo>
                    <a:pt x="103" y="22"/>
                  </a:moveTo>
                  <a:cubicBezTo>
                    <a:pt x="4" y="22"/>
                    <a:pt x="4" y="22"/>
                    <a:pt x="4" y="22"/>
                  </a:cubicBezTo>
                  <a:cubicBezTo>
                    <a:pt x="2" y="22"/>
                    <a:pt x="0" y="20"/>
                    <a:pt x="0" y="18"/>
                  </a:cubicBezTo>
                  <a:cubicBezTo>
                    <a:pt x="0" y="4"/>
                    <a:pt x="0" y="4"/>
                    <a:pt x="0" y="4"/>
                  </a:cubicBezTo>
                  <a:cubicBezTo>
                    <a:pt x="0" y="2"/>
                    <a:pt x="2" y="0"/>
                    <a:pt x="4" y="0"/>
                  </a:cubicBezTo>
                  <a:cubicBezTo>
                    <a:pt x="103" y="0"/>
                    <a:pt x="103" y="0"/>
                    <a:pt x="103" y="0"/>
                  </a:cubicBezTo>
                  <a:cubicBezTo>
                    <a:pt x="105" y="0"/>
                    <a:pt x="107" y="2"/>
                    <a:pt x="107" y="4"/>
                  </a:cubicBezTo>
                  <a:cubicBezTo>
                    <a:pt x="107" y="18"/>
                    <a:pt x="107" y="18"/>
                    <a:pt x="107" y="18"/>
                  </a:cubicBezTo>
                  <a:cubicBezTo>
                    <a:pt x="107" y="20"/>
                    <a:pt x="105" y="22"/>
                    <a:pt x="103" y="22"/>
                  </a:cubicBezTo>
                  <a:close/>
                </a:path>
              </a:pathLst>
            </a:custGeom>
            <a:solidFill>
              <a:schemeClr val="tx1"/>
            </a:solidFill>
            <a:ln w="9525">
              <a:solidFill>
                <a:srgbClr val="000000"/>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5" name="Freeform 341">
              <a:extLst>
                <a:ext uri="{FF2B5EF4-FFF2-40B4-BE49-F238E27FC236}">
                  <a16:creationId xmlns:a16="http://schemas.microsoft.com/office/drawing/2014/main" id="{3C60B82F-B272-4CE5-9994-817E9FD937D8}"/>
                </a:ext>
              </a:extLst>
            </p:cNvPr>
            <p:cNvSpPr>
              <a:spLocks/>
            </p:cNvSpPr>
            <p:nvPr/>
          </p:nvSpPr>
          <p:spPr bwMode="auto">
            <a:xfrm>
              <a:off x="6842366" y="4380515"/>
              <a:ext cx="315422" cy="65357"/>
            </a:xfrm>
            <a:custGeom>
              <a:avLst/>
              <a:gdLst>
                <a:gd name="T0" fmla="*/ 103 w 107"/>
                <a:gd name="T1" fmla="*/ 22 h 22"/>
                <a:gd name="T2" fmla="*/ 4 w 107"/>
                <a:gd name="T3" fmla="*/ 22 h 22"/>
                <a:gd name="T4" fmla="*/ 0 w 107"/>
                <a:gd name="T5" fmla="*/ 18 h 22"/>
                <a:gd name="T6" fmla="*/ 0 w 107"/>
                <a:gd name="T7" fmla="*/ 4 h 22"/>
                <a:gd name="T8" fmla="*/ 4 w 107"/>
                <a:gd name="T9" fmla="*/ 0 h 22"/>
                <a:gd name="T10" fmla="*/ 103 w 107"/>
                <a:gd name="T11" fmla="*/ 0 h 22"/>
                <a:gd name="T12" fmla="*/ 107 w 107"/>
                <a:gd name="T13" fmla="*/ 4 h 22"/>
                <a:gd name="T14" fmla="*/ 107 w 107"/>
                <a:gd name="T15" fmla="*/ 18 h 22"/>
                <a:gd name="T16" fmla="*/ 103 w 107"/>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2">
                  <a:moveTo>
                    <a:pt x="103" y="22"/>
                  </a:moveTo>
                  <a:cubicBezTo>
                    <a:pt x="4" y="22"/>
                    <a:pt x="4" y="22"/>
                    <a:pt x="4" y="22"/>
                  </a:cubicBezTo>
                  <a:cubicBezTo>
                    <a:pt x="2" y="22"/>
                    <a:pt x="0" y="20"/>
                    <a:pt x="0" y="18"/>
                  </a:cubicBezTo>
                  <a:cubicBezTo>
                    <a:pt x="0" y="4"/>
                    <a:pt x="0" y="4"/>
                    <a:pt x="0" y="4"/>
                  </a:cubicBezTo>
                  <a:cubicBezTo>
                    <a:pt x="0" y="2"/>
                    <a:pt x="2" y="0"/>
                    <a:pt x="4" y="0"/>
                  </a:cubicBezTo>
                  <a:cubicBezTo>
                    <a:pt x="103" y="0"/>
                    <a:pt x="103" y="0"/>
                    <a:pt x="103" y="0"/>
                  </a:cubicBezTo>
                  <a:cubicBezTo>
                    <a:pt x="105" y="0"/>
                    <a:pt x="107" y="2"/>
                    <a:pt x="107" y="4"/>
                  </a:cubicBezTo>
                  <a:cubicBezTo>
                    <a:pt x="107" y="18"/>
                    <a:pt x="107" y="18"/>
                    <a:pt x="107" y="18"/>
                  </a:cubicBezTo>
                  <a:cubicBezTo>
                    <a:pt x="107" y="20"/>
                    <a:pt x="105" y="22"/>
                    <a:pt x="103" y="2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6" name="Freeform 342">
              <a:extLst>
                <a:ext uri="{FF2B5EF4-FFF2-40B4-BE49-F238E27FC236}">
                  <a16:creationId xmlns:a16="http://schemas.microsoft.com/office/drawing/2014/main" id="{37C7D2E4-9DA2-4012-979B-ACAEC28E4F4F}"/>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solidFill>
              <a:srgbClr val="FFFFFF"/>
            </a:solidFill>
            <a:ln w="34925">
              <a:no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7" name="Freeform 343">
              <a:extLst>
                <a:ext uri="{FF2B5EF4-FFF2-40B4-BE49-F238E27FC236}">
                  <a16:creationId xmlns:a16="http://schemas.microsoft.com/office/drawing/2014/main" id="{52BC9A27-EB77-423D-8DFC-861E00FDCE0D}"/>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8" name="Freeform 344">
              <a:extLst>
                <a:ext uri="{FF2B5EF4-FFF2-40B4-BE49-F238E27FC236}">
                  <a16:creationId xmlns:a16="http://schemas.microsoft.com/office/drawing/2014/main" id="{CE7A5FCE-A328-4035-AB99-2C0C9C6D31C1}"/>
                </a:ext>
              </a:extLst>
            </p:cNvPr>
            <p:cNvSpPr>
              <a:spLocks/>
            </p:cNvSpPr>
            <p:nvPr/>
          </p:nvSpPr>
          <p:spPr bwMode="auto">
            <a:xfrm>
              <a:off x="6886411" y="4315158"/>
              <a:ext cx="227331" cy="65357"/>
            </a:xfrm>
            <a:custGeom>
              <a:avLst/>
              <a:gdLst>
                <a:gd name="T0" fmla="*/ 77 w 77"/>
                <a:gd name="T1" fmla="*/ 22 h 22"/>
                <a:gd name="T2" fmla="*/ 0 w 77"/>
                <a:gd name="T3" fmla="*/ 22 h 22"/>
                <a:gd name="T4" fmla="*/ 0 w 77"/>
                <a:gd name="T5" fmla="*/ 17 h 22"/>
                <a:gd name="T6" fmla="*/ 8 w 77"/>
                <a:gd name="T7" fmla="*/ 7 h 22"/>
                <a:gd name="T8" fmla="*/ 66 w 77"/>
                <a:gd name="T9" fmla="*/ 0 h 22"/>
                <a:gd name="T10" fmla="*/ 77 w 77"/>
                <a:gd name="T11" fmla="*/ 10 h 22"/>
                <a:gd name="T12" fmla="*/ 77 w 77"/>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77" h="22">
                  <a:moveTo>
                    <a:pt x="77" y="22"/>
                  </a:moveTo>
                  <a:cubicBezTo>
                    <a:pt x="0" y="22"/>
                    <a:pt x="0" y="22"/>
                    <a:pt x="0" y="22"/>
                  </a:cubicBezTo>
                  <a:cubicBezTo>
                    <a:pt x="0" y="17"/>
                    <a:pt x="0" y="17"/>
                    <a:pt x="0" y="17"/>
                  </a:cubicBezTo>
                  <a:cubicBezTo>
                    <a:pt x="0" y="12"/>
                    <a:pt x="3" y="8"/>
                    <a:pt x="8" y="7"/>
                  </a:cubicBezTo>
                  <a:cubicBezTo>
                    <a:pt x="66" y="0"/>
                    <a:pt x="66" y="0"/>
                    <a:pt x="66" y="0"/>
                  </a:cubicBezTo>
                  <a:cubicBezTo>
                    <a:pt x="72" y="0"/>
                    <a:pt x="77" y="4"/>
                    <a:pt x="77" y="10"/>
                  </a:cubicBezTo>
                  <a:lnTo>
                    <a:pt x="77" y="22"/>
                  </a:lnTo>
                  <a:close/>
                </a:path>
              </a:pathLst>
            </a:custGeom>
            <a:solidFill>
              <a:schemeClr val="tx1"/>
            </a:solidFill>
            <a:ln w="9525">
              <a:solidFill>
                <a:srgbClr val="000000"/>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9" name="Freeform 345">
              <a:extLst>
                <a:ext uri="{FF2B5EF4-FFF2-40B4-BE49-F238E27FC236}">
                  <a16:creationId xmlns:a16="http://schemas.microsoft.com/office/drawing/2014/main" id="{03D79100-9950-41B7-9D04-7EB88AB04AB6}"/>
                </a:ext>
              </a:extLst>
            </p:cNvPr>
            <p:cNvSpPr>
              <a:spLocks/>
            </p:cNvSpPr>
            <p:nvPr/>
          </p:nvSpPr>
          <p:spPr bwMode="auto">
            <a:xfrm>
              <a:off x="6886411" y="4315158"/>
              <a:ext cx="227331" cy="65357"/>
            </a:xfrm>
            <a:custGeom>
              <a:avLst/>
              <a:gdLst>
                <a:gd name="T0" fmla="*/ 77 w 77"/>
                <a:gd name="T1" fmla="*/ 22 h 22"/>
                <a:gd name="T2" fmla="*/ 0 w 77"/>
                <a:gd name="T3" fmla="*/ 22 h 22"/>
                <a:gd name="T4" fmla="*/ 0 w 77"/>
                <a:gd name="T5" fmla="*/ 17 h 22"/>
                <a:gd name="T6" fmla="*/ 8 w 77"/>
                <a:gd name="T7" fmla="*/ 7 h 22"/>
                <a:gd name="T8" fmla="*/ 66 w 77"/>
                <a:gd name="T9" fmla="*/ 0 h 22"/>
                <a:gd name="T10" fmla="*/ 77 w 77"/>
                <a:gd name="T11" fmla="*/ 10 h 22"/>
                <a:gd name="T12" fmla="*/ 77 w 77"/>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77" h="22">
                  <a:moveTo>
                    <a:pt x="77" y="22"/>
                  </a:moveTo>
                  <a:cubicBezTo>
                    <a:pt x="0" y="22"/>
                    <a:pt x="0" y="22"/>
                    <a:pt x="0" y="22"/>
                  </a:cubicBezTo>
                  <a:cubicBezTo>
                    <a:pt x="0" y="17"/>
                    <a:pt x="0" y="17"/>
                    <a:pt x="0" y="17"/>
                  </a:cubicBezTo>
                  <a:cubicBezTo>
                    <a:pt x="0" y="12"/>
                    <a:pt x="3" y="8"/>
                    <a:pt x="8" y="7"/>
                  </a:cubicBezTo>
                  <a:cubicBezTo>
                    <a:pt x="66" y="0"/>
                    <a:pt x="66" y="0"/>
                    <a:pt x="66" y="0"/>
                  </a:cubicBezTo>
                  <a:cubicBezTo>
                    <a:pt x="72" y="0"/>
                    <a:pt x="77" y="4"/>
                    <a:pt x="77" y="10"/>
                  </a:cubicBezTo>
                  <a:lnTo>
                    <a:pt x="77" y="22"/>
                  </a:ln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0" name="Freeform 346">
              <a:extLst>
                <a:ext uri="{FF2B5EF4-FFF2-40B4-BE49-F238E27FC236}">
                  <a16:creationId xmlns:a16="http://schemas.microsoft.com/office/drawing/2014/main" id="{CB5BBD1E-9EC3-4CFE-8E06-FEEDAA0750DD}"/>
                </a:ext>
              </a:extLst>
            </p:cNvPr>
            <p:cNvSpPr>
              <a:spLocks/>
            </p:cNvSpPr>
            <p:nvPr/>
          </p:nvSpPr>
          <p:spPr bwMode="auto">
            <a:xfrm>
              <a:off x="7058330" y="4445872"/>
              <a:ext cx="76725" cy="352363"/>
            </a:xfrm>
            <a:custGeom>
              <a:avLst/>
              <a:gdLst>
                <a:gd name="T0" fmla="*/ 26 w 26"/>
                <a:gd name="T1" fmla="*/ 0 h 119"/>
                <a:gd name="T2" fmla="*/ 17 w 26"/>
                <a:gd name="T3" fmla="*/ 112 h 119"/>
                <a:gd name="T4" fmla="*/ 11 w 26"/>
                <a:gd name="T5" fmla="*/ 119 h 119"/>
                <a:gd name="T6" fmla="*/ 0 w 26"/>
                <a:gd name="T7" fmla="*/ 119 h 119"/>
                <a:gd name="T8" fmla="*/ 8 w 26"/>
                <a:gd name="T9" fmla="*/ 0 h 119"/>
                <a:gd name="T10" fmla="*/ 26 w 26"/>
                <a:gd name="T11" fmla="*/ 0 h 119"/>
              </a:gdLst>
              <a:ahLst/>
              <a:cxnLst>
                <a:cxn ang="0">
                  <a:pos x="T0" y="T1"/>
                </a:cxn>
                <a:cxn ang="0">
                  <a:pos x="T2" y="T3"/>
                </a:cxn>
                <a:cxn ang="0">
                  <a:pos x="T4" y="T5"/>
                </a:cxn>
                <a:cxn ang="0">
                  <a:pos x="T6" y="T7"/>
                </a:cxn>
                <a:cxn ang="0">
                  <a:pos x="T8" y="T9"/>
                </a:cxn>
                <a:cxn ang="0">
                  <a:pos x="T10" y="T11"/>
                </a:cxn>
              </a:cxnLst>
              <a:rect l="0" t="0" r="r" b="b"/>
              <a:pathLst>
                <a:path w="26" h="119">
                  <a:moveTo>
                    <a:pt x="26" y="0"/>
                  </a:moveTo>
                  <a:cubicBezTo>
                    <a:pt x="17" y="112"/>
                    <a:pt x="17" y="112"/>
                    <a:pt x="17" y="112"/>
                  </a:cubicBezTo>
                  <a:cubicBezTo>
                    <a:pt x="17" y="116"/>
                    <a:pt x="14" y="119"/>
                    <a:pt x="11" y="119"/>
                  </a:cubicBezTo>
                  <a:cubicBezTo>
                    <a:pt x="0" y="119"/>
                    <a:pt x="0" y="119"/>
                    <a:pt x="0" y="119"/>
                  </a:cubicBezTo>
                  <a:cubicBezTo>
                    <a:pt x="8" y="0"/>
                    <a:pt x="8" y="0"/>
                    <a:pt x="8" y="0"/>
                  </a:cubicBezTo>
                  <a:lnTo>
                    <a:pt x="26"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1" name="Freeform 347">
              <a:extLst>
                <a:ext uri="{FF2B5EF4-FFF2-40B4-BE49-F238E27FC236}">
                  <a16:creationId xmlns:a16="http://schemas.microsoft.com/office/drawing/2014/main" id="{AC499ACE-CAEC-46F2-84E7-51B62B347662}"/>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noFill/>
            <a:ln w="317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2" name="Freeform 348">
              <a:extLst>
                <a:ext uri="{FF2B5EF4-FFF2-40B4-BE49-F238E27FC236}">
                  <a16:creationId xmlns:a16="http://schemas.microsoft.com/office/drawing/2014/main" id="{EBFE0CF4-A24C-4D99-8D76-5EFFC4B2B2FF}"/>
                </a:ext>
              </a:extLst>
            </p:cNvPr>
            <p:cNvSpPr>
              <a:spLocks/>
            </p:cNvSpPr>
            <p:nvPr/>
          </p:nvSpPr>
          <p:spPr bwMode="auto">
            <a:xfrm>
              <a:off x="7061171" y="4489917"/>
              <a:ext cx="79566" cy="255746"/>
            </a:xfrm>
            <a:custGeom>
              <a:avLst/>
              <a:gdLst>
                <a:gd name="T0" fmla="*/ 27 w 27"/>
                <a:gd name="T1" fmla="*/ 4 h 86"/>
                <a:gd name="T2" fmla="*/ 22 w 27"/>
                <a:gd name="T3" fmla="*/ 83 h 86"/>
                <a:gd name="T4" fmla="*/ 18 w 27"/>
                <a:gd name="T5" fmla="*/ 86 h 86"/>
                <a:gd name="T6" fmla="*/ 0 w 27"/>
                <a:gd name="T7" fmla="*/ 86 h 86"/>
                <a:gd name="T8" fmla="*/ 7 w 27"/>
                <a:gd name="T9" fmla="*/ 0 h 86"/>
                <a:gd name="T10" fmla="*/ 24 w 27"/>
                <a:gd name="T11" fmla="*/ 0 h 86"/>
                <a:gd name="T12" fmla="*/ 27 w 27"/>
                <a:gd name="T13" fmla="*/ 4 h 86"/>
              </a:gdLst>
              <a:ahLst/>
              <a:cxnLst>
                <a:cxn ang="0">
                  <a:pos x="T0" y="T1"/>
                </a:cxn>
                <a:cxn ang="0">
                  <a:pos x="T2" y="T3"/>
                </a:cxn>
                <a:cxn ang="0">
                  <a:pos x="T4" y="T5"/>
                </a:cxn>
                <a:cxn ang="0">
                  <a:pos x="T6" y="T7"/>
                </a:cxn>
                <a:cxn ang="0">
                  <a:pos x="T8" y="T9"/>
                </a:cxn>
                <a:cxn ang="0">
                  <a:pos x="T10" y="T11"/>
                </a:cxn>
                <a:cxn ang="0">
                  <a:pos x="T12" y="T13"/>
                </a:cxn>
              </a:cxnLst>
              <a:rect l="0" t="0" r="r" b="b"/>
              <a:pathLst>
                <a:path w="27" h="86">
                  <a:moveTo>
                    <a:pt x="27" y="4"/>
                  </a:moveTo>
                  <a:cubicBezTo>
                    <a:pt x="22" y="83"/>
                    <a:pt x="22" y="83"/>
                    <a:pt x="22" y="83"/>
                  </a:cubicBezTo>
                  <a:cubicBezTo>
                    <a:pt x="21" y="85"/>
                    <a:pt x="20" y="86"/>
                    <a:pt x="18" y="86"/>
                  </a:cubicBezTo>
                  <a:cubicBezTo>
                    <a:pt x="0" y="86"/>
                    <a:pt x="0" y="86"/>
                    <a:pt x="0" y="86"/>
                  </a:cubicBezTo>
                  <a:cubicBezTo>
                    <a:pt x="7" y="0"/>
                    <a:pt x="7" y="0"/>
                    <a:pt x="7" y="0"/>
                  </a:cubicBezTo>
                  <a:cubicBezTo>
                    <a:pt x="24" y="0"/>
                    <a:pt x="24" y="0"/>
                    <a:pt x="24" y="0"/>
                  </a:cubicBezTo>
                  <a:cubicBezTo>
                    <a:pt x="26" y="0"/>
                    <a:pt x="27" y="2"/>
                    <a:pt x="27" y="4"/>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3" name="Freeform 349">
              <a:extLst>
                <a:ext uri="{FF2B5EF4-FFF2-40B4-BE49-F238E27FC236}">
                  <a16:creationId xmlns:a16="http://schemas.microsoft.com/office/drawing/2014/main" id="{F0D862C5-5E23-4EF9-97F5-5B2472800B71}"/>
                </a:ext>
              </a:extLst>
            </p:cNvPr>
            <p:cNvSpPr>
              <a:spLocks/>
            </p:cNvSpPr>
            <p:nvPr/>
          </p:nvSpPr>
          <p:spPr bwMode="auto">
            <a:xfrm>
              <a:off x="6860836" y="4489917"/>
              <a:ext cx="220226" cy="255746"/>
            </a:xfrm>
            <a:custGeom>
              <a:avLst/>
              <a:gdLst>
                <a:gd name="T0" fmla="*/ 75 w 75"/>
                <a:gd name="T1" fmla="*/ 0 h 86"/>
                <a:gd name="T2" fmla="*/ 68 w 75"/>
                <a:gd name="T3" fmla="*/ 86 h 86"/>
                <a:gd name="T4" fmla="*/ 9 w 75"/>
                <a:gd name="T5" fmla="*/ 86 h 86"/>
                <a:gd name="T6" fmla="*/ 6 w 75"/>
                <a:gd name="T7" fmla="*/ 83 h 86"/>
                <a:gd name="T8" fmla="*/ 0 w 75"/>
                <a:gd name="T9" fmla="*/ 4 h 86"/>
                <a:gd name="T10" fmla="*/ 3 w 75"/>
                <a:gd name="T11" fmla="*/ 0 h 86"/>
                <a:gd name="T12" fmla="*/ 75 w 75"/>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75" h="86">
                  <a:moveTo>
                    <a:pt x="75" y="0"/>
                  </a:moveTo>
                  <a:cubicBezTo>
                    <a:pt x="68" y="86"/>
                    <a:pt x="68" y="86"/>
                    <a:pt x="68" y="86"/>
                  </a:cubicBezTo>
                  <a:cubicBezTo>
                    <a:pt x="9" y="86"/>
                    <a:pt x="9" y="86"/>
                    <a:pt x="9" y="86"/>
                  </a:cubicBezTo>
                  <a:cubicBezTo>
                    <a:pt x="8" y="86"/>
                    <a:pt x="6" y="85"/>
                    <a:pt x="6" y="83"/>
                  </a:cubicBezTo>
                  <a:cubicBezTo>
                    <a:pt x="0" y="4"/>
                    <a:pt x="0" y="4"/>
                    <a:pt x="0" y="4"/>
                  </a:cubicBezTo>
                  <a:cubicBezTo>
                    <a:pt x="0" y="2"/>
                    <a:pt x="1" y="0"/>
                    <a:pt x="3" y="0"/>
                  </a:cubicBezTo>
                  <a:lnTo>
                    <a:pt x="75" y="0"/>
                  </a:ln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4" name="Freeform 350">
              <a:extLst>
                <a:ext uri="{FF2B5EF4-FFF2-40B4-BE49-F238E27FC236}">
                  <a16:creationId xmlns:a16="http://schemas.microsoft.com/office/drawing/2014/main" id="{9535FFBB-ABE8-4B96-87FC-8BA557AC09DE}"/>
                </a:ext>
              </a:extLst>
            </p:cNvPr>
            <p:cNvSpPr>
              <a:spLocks/>
            </p:cNvSpPr>
            <p:nvPr/>
          </p:nvSpPr>
          <p:spPr bwMode="auto">
            <a:xfrm>
              <a:off x="6860836" y="4489917"/>
              <a:ext cx="279901" cy="255746"/>
            </a:xfrm>
            <a:custGeom>
              <a:avLst/>
              <a:gdLst>
                <a:gd name="T0" fmla="*/ 3 w 95"/>
                <a:gd name="T1" fmla="*/ 0 h 86"/>
                <a:gd name="T2" fmla="*/ 75 w 95"/>
                <a:gd name="T3" fmla="*/ 0 h 86"/>
                <a:gd name="T4" fmla="*/ 92 w 95"/>
                <a:gd name="T5" fmla="*/ 0 h 86"/>
                <a:gd name="T6" fmla="*/ 95 w 95"/>
                <a:gd name="T7" fmla="*/ 4 h 86"/>
                <a:gd name="T8" fmla="*/ 90 w 95"/>
                <a:gd name="T9" fmla="*/ 83 h 86"/>
                <a:gd name="T10" fmla="*/ 86 w 95"/>
                <a:gd name="T11" fmla="*/ 86 h 86"/>
                <a:gd name="T12" fmla="*/ 68 w 95"/>
                <a:gd name="T13" fmla="*/ 86 h 86"/>
                <a:gd name="T14" fmla="*/ 9 w 95"/>
                <a:gd name="T15" fmla="*/ 86 h 86"/>
                <a:gd name="T16" fmla="*/ 6 w 95"/>
                <a:gd name="T17" fmla="*/ 83 h 86"/>
                <a:gd name="T18" fmla="*/ 0 w 95"/>
                <a:gd name="T19" fmla="*/ 4 h 86"/>
                <a:gd name="T20" fmla="*/ 3 w 95"/>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86">
                  <a:moveTo>
                    <a:pt x="3" y="0"/>
                  </a:moveTo>
                  <a:cubicBezTo>
                    <a:pt x="75" y="0"/>
                    <a:pt x="75" y="0"/>
                    <a:pt x="75" y="0"/>
                  </a:cubicBezTo>
                  <a:cubicBezTo>
                    <a:pt x="92" y="0"/>
                    <a:pt x="92" y="0"/>
                    <a:pt x="92" y="0"/>
                  </a:cubicBezTo>
                  <a:cubicBezTo>
                    <a:pt x="94" y="0"/>
                    <a:pt x="95" y="2"/>
                    <a:pt x="95" y="4"/>
                  </a:cubicBezTo>
                  <a:cubicBezTo>
                    <a:pt x="90" y="83"/>
                    <a:pt x="90" y="83"/>
                    <a:pt x="90" y="83"/>
                  </a:cubicBezTo>
                  <a:cubicBezTo>
                    <a:pt x="89" y="85"/>
                    <a:pt x="88" y="86"/>
                    <a:pt x="86" y="86"/>
                  </a:cubicBezTo>
                  <a:cubicBezTo>
                    <a:pt x="68" y="86"/>
                    <a:pt x="68" y="86"/>
                    <a:pt x="68" y="86"/>
                  </a:cubicBezTo>
                  <a:cubicBezTo>
                    <a:pt x="9" y="86"/>
                    <a:pt x="9" y="86"/>
                    <a:pt x="9" y="86"/>
                  </a:cubicBezTo>
                  <a:cubicBezTo>
                    <a:pt x="8" y="86"/>
                    <a:pt x="6" y="85"/>
                    <a:pt x="6" y="83"/>
                  </a:cubicBezTo>
                  <a:cubicBezTo>
                    <a:pt x="0" y="4"/>
                    <a:pt x="0" y="4"/>
                    <a:pt x="0" y="4"/>
                  </a:cubicBezTo>
                  <a:cubicBezTo>
                    <a:pt x="0" y="2"/>
                    <a:pt x="1" y="0"/>
                    <a:pt x="3" y="0"/>
                  </a:cubicBezTo>
                  <a:close/>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5" name="Freeform 351">
              <a:extLst>
                <a:ext uri="{FF2B5EF4-FFF2-40B4-BE49-F238E27FC236}">
                  <a16:creationId xmlns:a16="http://schemas.microsoft.com/office/drawing/2014/main" id="{09B3C04B-74A1-4AB0-9644-7039A16C9B7F}"/>
                </a:ext>
              </a:extLst>
            </p:cNvPr>
            <p:cNvSpPr>
              <a:spLocks/>
            </p:cNvSpPr>
            <p:nvPr/>
          </p:nvSpPr>
          <p:spPr bwMode="auto">
            <a:xfrm>
              <a:off x="7200410" y="3475455"/>
              <a:ext cx="31258" cy="31258"/>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6" name="Oval 352">
              <a:extLst>
                <a:ext uri="{FF2B5EF4-FFF2-40B4-BE49-F238E27FC236}">
                  <a16:creationId xmlns:a16="http://schemas.microsoft.com/office/drawing/2014/main" id="{11455F60-C473-4872-B496-EAF0E5323E33}"/>
                </a:ext>
              </a:extLst>
            </p:cNvPr>
            <p:cNvSpPr>
              <a:spLocks noChangeArrowheads="1"/>
            </p:cNvSpPr>
            <p:nvPr/>
          </p:nvSpPr>
          <p:spPr bwMode="auto">
            <a:xfrm>
              <a:off x="7173416" y="3552180"/>
              <a:ext cx="41203" cy="412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7" name="Freeform 353">
              <a:extLst>
                <a:ext uri="{FF2B5EF4-FFF2-40B4-BE49-F238E27FC236}">
                  <a16:creationId xmlns:a16="http://schemas.microsoft.com/office/drawing/2014/main" id="{DE8112D3-1967-481B-A9DC-2C1A8FC68833}"/>
                </a:ext>
              </a:extLst>
            </p:cNvPr>
            <p:cNvSpPr>
              <a:spLocks/>
            </p:cNvSpPr>
            <p:nvPr/>
          </p:nvSpPr>
          <p:spPr bwMode="auto">
            <a:xfrm>
              <a:off x="6615035" y="3782351"/>
              <a:ext cx="44045" cy="103719"/>
            </a:xfrm>
            <a:custGeom>
              <a:avLst/>
              <a:gdLst>
                <a:gd name="T0" fmla="*/ 31 w 31"/>
                <a:gd name="T1" fmla="*/ 73 h 73"/>
                <a:gd name="T2" fmla="*/ 0 w 31"/>
                <a:gd name="T3" fmla="*/ 0 h 73"/>
                <a:gd name="T4" fmla="*/ 31 w 31"/>
                <a:gd name="T5" fmla="*/ 73 h 73"/>
              </a:gdLst>
              <a:ahLst/>
              <a:cxnLst>
                <a:cxn ang="0">
                  <a:pos x="T0" y="T1"/>
                </a:cxn>
                <a:cxn ang="0">
                  <a:pos x="T2" y="T3"/>
                </a:cxn>
                <a:cxn ang="0">
                  <a:pos x="T4" y="T5"/>
                </a:cxn>
              </a:cxnLst>
              <a:rect l="0" t="0" r="r" b="b"/>
              <a:pathLst>
                <a:path w="31" h="73">
                  <a:moveTo>
                    <a:pt x="31" y="73"/>
                  </a:moveTo>
                  <a:lnTo>
                    <a:pt x="0" y="0"/>
                  </a:lnTo>
                  <a:lnTo>
                    <a:pt x="31" y="73"/>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8" name="Line 354">
              <a:extLst>
                <a:ext uri="{FF2B5EF4-FFF2-40B4-BE49-F238E27FC236}">
                  <a16:creationId xmlns:a16="http://schemas.microsoft.com/office/drawing/2014/main" id="{4DD65A29-2A90-4A2C-90A6-A8E7925040BE}"/>
                </a:ext>
              </a:extLst>
            </p:cNvPr>
            <p:cNvSpPr>
              <a:spLocks noChangeShapeType="1"/>
            </p:cNvSpPr>
            <p:nvPr/>
          </p:nvSpPr>
          <p:spPr bwMode="auto">
            <a:xfrm flipH="1" flipV="1">
              <a:off x="6615035" y="3782351"/>
              <a:ext cx="44045" cy="1037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9" name="Line 355">
              <a:extLst>
                <a:ext uri="{FF2B5EF4-FFF2-40B4-BE49-F238E27FC236}">
                  <a16:creationId xmlns:a16="http://schemas.microsoft.com/office/drawing/2014/main" id="{3C824D61-FCB6-42E6-99D5-0B24055F55BE}"/>
                </a:ext>
              </a:extLst>
            </p:cNvPr>
            <p:cNvSpPr>
              <a:spLocks noChangeShapeType="1"/>
            </p:cNvSpPr>
            <p:nvPr/>
          </p:nvSpPr>
          <p:spPr bwMode="auto">
            <a:xfrm flipH="1" flipV="1">
              <a:off x="6615035" y="3782351"/>
              <a:ext cx="44045" cy="103719"/>
            </a:xfrm>
            <a:prstGeom prst="line">
              <a:avLst/>
            </a:prstGeom>
            <a:noFill/>
            <a:ln w="25400" cap="rnd">
              <a:solidFill>
                <a:srgbClr val="640917"/>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0" name="Freeform 356">
              <a:extLst>
                <a:ext uri="{FF2B5EF4-FFF2-40B4-BE49-F238E27FC236}">
                  <a16:creationId xmlns:a16="http://schemas.microsoft.com/office/drawing/2014/main" id="{EED6122A-0F37-4CEF-B339-E856780571C5}"/>
                </a:ext>
              </a:extLst>
            </p:cNvPr>
            <p:cNvSpPr>
              <a:spLocks/>
            </p:cNvSpPr>
            <p:nvPr/>
          </p:nvSpPr>
          <p:spPr bwMode="auto">
            <a:xfrm>
              <a:off x="6589460" y="3756777"/>
              <a:ext cx="96615" cy="153448"/>
            </a:xfrm>
            <a:custGeom>
              <a:avLst/>
              <a:gdLst>
                <a:gd name="T0" fmla="*/ 22 w 33"/>
                <a:gd name="T1" fmla="*/ 51 h 52"/>
                <a:gd name="T2" fmla="*/ 28 w 33"/>
                <a:gd name="T3" fmla="*/ 51 h 52"/>
                <a:gd name="T4" fmla="*/ 32 w 33"/>
                <a:gd name="T5" fmla="*/ 41 h 52"/>
                <a:gd name="T6" fmla="*/ 16 w 33"/>
                <a:gd name="T7" fmla="*/ 6 h 52"/>
                <a:gd name="T8" fmla="*/ 5 w 33"/>
                <a:gd name="T9" fmla="*/ 2 h 52"/>
                <a:gd name="T10" fmla="*/ 2 w 33"/>
                <a:gd name="T11" fmla="*/ 12 h 52"/>
                <a:gd name="T12" fmla="*/ 17 w 33"/>
                <a:gd name="T13" fmla="*/ 47 h 52"/>
                <a:gd name="T14" fmla="*/ 22 w 33"/>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2">
                  <a:moveTo>
                    <a:pt x="22" y="51"/>
                  </a:moveTo>
                  <a:cubicBezTo>
                    <a:pt x="24" y="52"/>
                    <a:pt x="26" y="52"/>
                    <a:pt x="28" y="51"/>
                  </a:cubicBezTo>
                  <a:cubicBezTo>
                    <a:pt x="32" y="49"/>
                    <a:pt x="33" y="44"/>
                    <a:pt x="32" y="41"/>
                  </a:cubicBezTo>
                  <a:cubicBezTo>
                    <a:pt x="16" y="6"/>
                    <a:pt x="16" y="6"/>
                    <a:pt x="16" y="6"/>
                  </a:cubicBezTo>
                  <a:cubicBezTo>
                    <a:pt x="14" y="2"/>
                    <a:pt x="9" y="0"/>
                    <a:pt x="5" y="2"/>
                  </a:cubicBezTo>
                  <a:cubicBezTo>
                    <a:pt x="2" y="4"/>
                    <a:pt x="0" y="9"/>
                    <a:pt x="2" y="12"/>
                  </a:cubicBezTo>
                  <a:cubicBezTo>
                    <a:pt x="17" y="47"/>
                    <a:pt x="17" y="47"/>
                    <a:pt x="17" y="47"/>
                  </a:cubicBezTo>
                  <a:cubicBezTo>
                    <a:pt x="18" y="49"/>
                    <a:pt x="20" y="51"/>
                    <a:pt x="22" y="51"/>
                  </a:cubicBezTo>
                  <a:close/>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1" name="Freeform 357">
              <a:extLst>
                <a:ext uri="{FF2B5EF4-FFF2-40B4-BE49-F238E27FC236}">
                  <a16:creationId xmlns:a16="http://schemas.microsoft.com/office/drawing/2014/main" id="{1CCA7C54-F48B-4B73-8C91-BB9D21129024}"/>
                </a:ext>
              </a:extLst>
            </p:cNvPr>
            <p:cNvSpPr>
              <a:spLocks/>
            </p:cNvSpPr>
            <p:nvPr/>
          </p:nvSpPr>
          <p:spPr bwMode="auto">
            <a:xfrm>
              <a:off x="6589460" y="3756777"/>
              <a:ext cx="96615" cy="153448"/>
            </a:xfrm>
            <a:custGeom>
              <a:avLst/>
              <a:gdLst>
                <a:gd name="T0" fmla="*/ 22 w 33"/>
                <a:gd name="T1" fmla="*/ 51 h 52"/>
                <a:gd name="T2" fmla="*/ 28 w 33"/>
                <a:gd name="T3" fmla="*/ 51 h 52"/>
                <a:gd name="T4" fmla="*/ 32 w 33"/>
                <a:gd name="T5" fmla="*/ 41 h 52"/>
                <a:gd name="T6" fmla="*/ 16 w 33"/>
                <a:gd name="T7" fmla="*/ 6 h 52"/>
                <a:gd name="T8" fmla="*/ 5 w 33"/>
                <a:gd name="T9" fmla="*/ 2 h 52"/>
                <a:gd name="T10" fmla="*/ 2 w 33"/>
                <a:gd name="T11" fmla="*/ 12 h 52"/>
                <a:gd name="T12" fmla="*/ 17 w 33"/>
                <a:gd name="T13" fmla="*/ 47 h 52"/>
                <a:gd name="T14" fmla="*/ 22 w 33"/>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2">
                  <a:moveTo>
                    <a:pt x="22" y="51"/>
                  </a:moveTo>
                  <a:cubicBezTo>
                    <a:pt x="24" y="52"/>
                    <a:pt x="26" y="52"/>
                    <a:pt x="28" y="51"/>
                  </a:cubicBezTo>
                  <a:cubicBezTo>
                    <a:pt x="32" y="49"/>
                    <a:pt x="33" y="44"/>
                    <a:pt x="32" y="41"/>
                  </a:cubicBezTo>
                  <a:cubicBezTo>
                    <a:pt x="16" y="6"/>
                    <a:pt x="16" y="6"/>
                    <a:pt x="16" y="6"/>
                  </a:cubicBezTo>
                  <a:cubicBezTo>
                    <a:pt x="14" y="2"/>
                    <a:pt x="9" y="0"/>
                    <a:pt x="5" y="2"/>
                  </a:cubicBezTo>
                  <a:cubicBezTo>
                    <a:pt x="2" y="4"/>
                    <a:pt x="0" y="9"/>
                    <a:pt x="2" y="12"/>
                  </a:cubicBezTo>
                  <a:cubicBezTo>
                    <a:pt x="17" y="47"/>
                    <a:pt x="17" y="47"/>
                    <a:pt x="17" y="47"/>
                  </a:cubicBezTo>
                  <a:cubicBezTo>
                    <a:pt x="18" y="49"/>
                    <a:pt x="20" y="51"/>
                    <a:pt x="22" y="5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2" name="Freeform 358">
              <a:extLst>
                <a:ext uri="{FF2B5EF4-FFF2-40B4-BE49-F238E27FC236}">
                  <a16:creationId xmlns:a16="http://schemas.microsoft.com/office/drawing/2014/main" id="{338CB251-9DB6-4159-84FD-78B70049F962}"/>
                </a:ext>
              </a:extLst>
            </p:cNvPr>
            <p:cNvSpPr>
              <a:spLocks/>
            </p:cNvSpPr>
            <p:nvPr/>
          </p:nvSpPr>
          <p:spPr bwMode="auto">
            <a:xfrm>
              <a:off x="6376522" y="3861063"/>
              <a:ext cx="448979" cy="926371"/>
            </a:xfrm>
            <a:custGeom>
              <a:avLst/>
              <a:gdLst>
                <a:gd name="T0" fmla="*/ 35 w 152"/>
                <a:gd name="T1" fmla="*/ 313 h 313"/>
                <a:gd name="T2" fmla="*/ 65 w 152"/>
                <a:gd name="T3" fmla="*/ 292 h 313"/>
                <a:gd name="T4" fmla="*/ 146 w 152"/>
                <a:gd name="T5" fmla="*/ 45 h 313"/>
                <a:gd name="T6" fmla="*/ 126 w 152"/>
                <a:gd name="T7" fmla="*/ 6 h 313"/>
                <a:gd name="T8" fmla="*/ 87 w 152"/>
                <a:gd name="T9" fmla="*/ 26 h 313"/>
                <a:gd name="T10" fmla="*/ 5 w 152"/>
                <a:gd name="T11" fmla="*/ 272 h 313"/>
                <a:gd name="T12" fmla="*/ 25 w 152"/>
                <a:gd name="T13" fmla="*/ 312 h 313"/>
                <a:gd name="T14" fmla="*/ 35 w 152"/>
                <a:gd name="T15" fmla="*/ 313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313">
                  <a:moveTo>
                    <a:pt x="35" y="313"/>
                  </a:moveTo>
                  <a:cubicBezTo>
                    <a:pt x="48" y="313"/>
                    <a:pt x="61" y="305"/>
                    <a:pt x="65" y="292"/>
                  </a:cubicBezTo>
                  <a:cubicBezTo>
                    <a:pt x="146" y="45"/>
                    <a:pt x="146" y="45"/>
                    <a:pt x="146" y="45"/>
                  </a:cubicBezTo>
                  <a:cubicBezTo>
                    <a:pt x="152" y="29"/>
                    <a:pt x="143" y="11"/>
                    <a:pt x="126" y="6"/>
                  </a:cubicBezTo>
                  <a:cubicBezTo>
                    <a:pt x="110" y="0"/>
                    <a:pt x="92" y="9"/>
                    <a:pt x="87" y="26"/>
                  </a:cubicBezTo>
                  <a:cubicBezTo>
                    <a:pt x="5" y="272"/>
                    <a:pt x="5" y="272"/>
                    <a:pt x="5" y="272"/>
                  </a:cubicBezTo>
                  <a:cubicBezTo>
                    <a:pt x="0" y="289"/>
                    <a:pt x="9" y="306"/>
                    <a:pt x="25" y="312"/>
                  </a:cubicBezTo>
                  <a:cubicBezTo>
                    <a:pt x="29" y="313"/>
                    <a:pt x="32" y="313"/>
                    <a:pt x="35" y="313"/>
                  </a:cubicBezTo>
                  <a:close/>
                </a:path>
              </a:pathLst>
            </a:custGeom>
            <a:solidFill>
              <a:srgbClr val="999A98"/>
            </a:solidFill>
            <a:ln w="25400">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3" name="Freeform 359">
              <a:extLst>
                <a:ext uri="{FF2B5EF4-FFF2-40B4-BE49-F238E27FC236}">
                  <a16:creationId xmlns:a16="http://schemas.microsoft.com/office/drawing/2014/main" id="{EF2D3885-E4BD-48DD-8C5D-3A95B99A33B9}"/>
                </a:ext>
              </a:extLst>
            </p:cNvPr>
            <p:cNvSpPr>
              <a:spLocks/>
            </p:cNvSpPr>
            <p:nvPr/>
          </p:nvSpPr>
          <p:spPr bwMode="auto">
            <a:xfrm>
              <a:off x="6367813" y="3877546"/>
              <a:ext cx="448979" cy="926371"/>
            </a:xfrm>
            <a:custGeom>
              <a:avLst/>
              <a:gdLst>
                <a:gd name="T0" fmla="*/ 35 w 152"/>
                <a:gd name="T1" fmla="*/ 313 h 313"/>
                <a:gd name="T2" fmla="*/ 65 w 152"/>
                <a:gd name="T3" fmla="*/ 292 h 313"/>
                <a:gd name="T4" fmla="*/ 146 w 152"/>
                <a:gd name="T5" fmla="*/ 45 h 313"/>
                <a:gd name="T6" fmla="*/ 126 w 152"/>
                <a:gd name="T7" fmla="*/ 6 h 313"/>
                <a:gd name="T8" fmla="*/ 87 w 152"/>
                <a:gd name="T9" fmla="*/ 26 h 313"/>
                <a:gd name="T10" fmla="*/ 5 w 152"/>
                <a:gd name="T11" fmla="*/ 272 h 313"/>
                <a:gd name="T12" fmla="*/ 25 w 152"/>
                <a:gd name="T13" fmla="*/ 312 h 313"/>
                <a:gd name="T14" fmla="*/ 35 w 152"/>
                <a:gd name="T15" fmla="*/ 313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313">
                  <a:moveTo>
                    <a:pt x="35" y="313"/>
                  </a:moveTo>
                  <a:cubicBezTo>
                    <a:pt x="48" y="313"/>
                    <a:pt x="61" y="305"/>
                    <a:pt x="65" y="292"/>
                  </a:cubicBezTo>
                  <a:cubicBezTo>
                    <a:pt x="146" y="45"/>
                    <a:pt x="146" y="45"/>
                    <a:pt x="146" y="45"/>
                  </a:cubicBezTo>
                  <a:cubicBezTo>
                    <a:pt x="152" y="29"/>
                    <a:pt x="143" y="11"/>
                    <a:pt x="126" y="6"/>
                  </a:cubicBezTo>
                  <a:cubicBezTo>
                    <a:pt x="110" y="0"/>
                    <a:pt x="92" y="9"/>
                    <a:pt x="87" y="26"/>
                  </a:cubicBezTo>
                  <a:cubicBezTo>
                    <a:pt x="5" y="272"/>
                    <a:pt x="5" y="272"/>
                    <a:pt x="5" y="272"/>
                  </a:cubicBezTo>
                  <a:cubicBezTo>
                    <a:pt x="0" y="289"/>
                    <a:pt x="9" y="306"/>
                    <a:pt x="25" y="312"/>
                  </a:cubicBezTo>
                  <a:cubicBezTo>
                    <a:pt x="29" y="313"/>
                    <a:pt x="32" y="313"/>
                    <a:pt x="35" y="313"/>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4" name="Freeform 360">
              <a:extLst>
                <a:ext uri="{FF2B5EF4-FFF2-40B4-BE49-F238E27FC236}">
                  <a16:creationId xmlns:a16="http://schemas.microsoft.com/office/drawing/2014/main" id="{3203BB17-A8C2-4F4A-9793-F4B2351F868A}"/>
                </a:ext>
              </a:extLst>
            </p:cNvPr>
            <p:cNvSpPr>
              <a:spLocks/>
            </p:cNvSpPr>
            <p:nvPr/>
          </p:nvSpPr>
          <p:spPr bwMode="auto">
            <a:xfrm>
              <a:off x="6624980" y="3779510"/>
              <a:ext cx="247222" cy="251484"/>
            </a:xfrm>
            <a:custGeom>
              <a:avLst/>
              <a:gdLst>
                <a:gd name="T0" fmla="*/ 57 w 84"/>
                <a:gd name="T1" fmla="*/ 85 h 85"/>
                <a:gd name="T2" fmla="*/ 79 w 84"/>
                <a:gd name="T3" fmla="*/ 46 h 85"/>
                <a:gd name="T4" fmla="*/ 72 w 84"/>
                <a:gd name="T5" fmla="*/ 25 h 85"/>
                <a:gd name="T6" fmla="*/ 25 w 84"/>
                <a:gd name="T7" fmla="*/ 4 h 85"/>
                <a:gd name="T8" fmla="*/ 4 w 84"/>
                <a:gd name="T9" fmla="*/ 17 h 85"/>
                <a:gd name="T10" fmla="*/ 0 w 84"/>
                <a:gd name="T11" fmla="*/ 59 h 85"/>
              </a:gdLst>
              <a:ahLst/>
              <a:cxnLst>
                <a:cxn ang="0">
                  <a:pos x="T0" y="T1"/>
                </a:cxn>
                <a:cxn ang="0">
                  <a:pos x="T2" y="T3"/>
                </a:cxn>
                <a:cxn ang="0">
                  <a:pos x="T4" y="T5"/>
                </a:cxn>
                <a:cxn ang="0">
                  <a:pos x="T6" y="T7"/>
                </a:cxn>
                <a:cxn ang="0">
                  <a:pos x="T8" y="T9"/>
                </a:cxn>
                <a:cxn ang="0">
                  <a:pos x="T10" y="T11"/>
                </a:cxn>
              </a:cxnLst>
              <a:rect l="0" t="0" r="r" b="b"/>
              <a:pathLst>
                <a:path w="84" h="85">
                  <a:moveTo>
                    <a:pt x="57" y="85"/>
                  </a:moveTo>
                  <a:cubicBezTo>
                    <a:pt x="79" y="46"/>
                    <a:pt x="79" y="46"/>
                    <a:pt x="79" y="46"/>
                  </a:cubicBezTo>
                  <a:cubicBezTo>
                    <a:pt x="84" y="38"/>
                    <a:pt x="80" y="28"/>
                    <a:pt x="72" y="25"/>
                  </a:cubicBezTo>
                  <a:cubicBezTo>
                    <a:pt x="25" y="4"/>
                    <a:pt x="25" y="4"/>
                    <a:pt x="25" y="4"/>
                  </a:cubicBezTo>
                  <a:cubicBezTo>
                    <a:pt x="15" y="0"/>
                    <a:pt x="5" y="7"/>
                    <a:pt x="4" y="17"/>
                  </a:cubicBezTo>
                  <a:cubicBezTo>
                    <a:pt x="0" y="59"/>
                    <a:pt x="0" y="59"/>
                    <a:pt x="0" y="59"/>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5" name="Freeform 361">
              <a:extLst>
                <a:ext uri="{FF2B5EF4-FFF2-40B4-BE49-F238E27FC236}">
                  <a16:creationId xmlns:a16="http://schemas.microsoft.com/office/drawing/2014/main" id="{5929A38F-2EA7-4AD5-8339-9E98D091CD14}"/>
                </a:ext>
              </a:extLst>
            </p:cNvPr>
            <p:cNvSpPr>
              <a:spLocks/>
            </p:cNvSpPr>
            <p:nvPr/>
          </p:nvSpPr>
          <p:spPr bwMode="auto">
            <a:xfrm>
              <a:off x="6624980" y="3779510"/>
              <a:ext cx="247222" cy="251484"/>
            </a:xfrm>
            <a:custGeom>
              <a:avLst/>
              <a:gdLst>
                <a:gd name="T0" fmla="*/ 57 w 84"/>
                <a:gd name="T1" fmla="*/ 85 h 85"/>
                <a:gd name="T2" fmla="*/ 79 w 84"/>
                <a:gd name="T3" fmla="*/ 46 h 85"/>
                <a:gd name="T4" fmla="*/ 72 w 84"/>
                <a:gd name="T5" fmla="*/ 25 h 85"/>
                <a:gd name="T6" fmla="*/ 25 w 84"/>
                <a:gd name="T7" fmla="*/ 4 h 85"/>
                <a:gd name="T8" fmla="*/ 4 w 84"/>
                <a:gd name="T9" fmla="*/ 17 h 85"/>
                <a:gd name="T10" fmla="*/ 0 w 84"/>
                <a:gd name="T11" fmla="*/ 59 h 85"/>
              </a:gdLst>
              <a:ahLst/>
              <a:cxnLst>
                <a:cxn ang="0">
                  <a:pos x="T0" y="T1"/>
                </a:cxn>
                <a:cxn ang="0">
                  <a:pos x="T2" y="T3"/>
                </a:cxn>
                <a:cxn ang="0">
                  <a:pos x="T4" y="T5"/>
                </a:cxn>
                <a:cxn ang="0">
                  <a:pos x="T6" y="T7"/>
                </a:cxn>
                <a:cxn ang="0">
                  <a:pos x="T8" y="T9"/>
                </a:cxn>
                <a:cxn ang="0">
                  <a:pos x="T10" y="T11"/>
                </a:cxn>
              </a:cxnLst>
              <a:rect l="0" t="0" r="r" b="b"/>
              <a:pathLst>
                <a:path w="84" h="85">
                  <a:moveTo>
                    <a:pt x="57" y="85"/>
                  </a:moveTo>
                  <a:cubicBezTo>
                    <a:pt x="79" y="46"/>
                    <a:pt x="79" y="46"/>
                    <a:pt x="79" y="46"/>
                  </a:cubicBezTo>
                  <a:cubicBezTo>
                    <a:pt x="84" y="38"/>
                    <a:pt x="80" y="28"/>
                    <a:pt x="72" y="25"/>
                  </a:cubicBezTo>
                  <a:cubicBezTo>
                    <a:pt x="25" y="4"/>
                    <a:pt x="25" y="4"/>
                    <a:pt x="25" y="4"/>
                  </a:cubicBezTo>
                  <a:cubicBezTo>
                    <a:pt x="15" y="0"/>
                    <a:pt x="5" y="7"/>
                    <a:pt x="4" y="17"/>
                  </a:cubicBezTo>
                  <a:cubicBezTo>
                    <a:pt x="0" y="59"/>
                    <a:pt x="0" y="59"/>
                    <a:pt x="0" y="59"/>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6" name="Freeform 362">
              <a:extLst>
                <a:ext uri="{FF2B5EF4-FFF2-40B4-BE49-F238E27FC236}">
                  <a16:creationId xmlns:a16="http://schemas.microsoft.com/office/drawing/2014/main" id="{2588D0E9-8ECE-41D1-83CD-BF8AADFB7283}"/>
                </a:ext>
              </a:extLst>
            </p:cNvPr>
            <p:cNvSpPr>
              <a:spLocks/>
            </p:cNvSpPr>
            <p:nvPr/>
          </p:nvSpPr>
          <p:spPr bwMode="auto">
            <a:xfrm>
              <a:off x="6940402" y="4612108"/>
              <a:ext cx="221647" cy="62516"/>
            </a:xfrm>
            <a:custGeom>
              <a:avLst/>
              <a:gdLst>
                <a:gd name="T0" fmla="*/ 10 w 75"/>
                <a:gd name="T1" fmla="*/ 21 h 21"/>
                <a:gd name="T2" fmla="*/ 65 w 75"/>
                <a:gd name="T3" fmla="*/ 21 h 21"/>
                <a:gd name="T4" fmla="*/ 75 w 75"/>
                <a:gd name="T5" fmla="*/ 10 h 21"/>
                <a:gd name="T6" fmla="*/ 65 w 75"/>
                <a:gd name="T7" fmla="*/ 0 h 21"/>
                <a:gd name="T8" fmla="*/ 10 w 75"/>
                <a:gd name="T9" fmla="*/ 0 h 21"/>
                <a:gd name="T10" fmla="*/ 0 w 75"/>
                <a:gd name="T11" fmla="*/ 10 h 21"/>
                <a:gd name="T12" fmla="*/ 10 w 75"/>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5" h="21">
                  <a:moveTo>
                    <a:pt x="10" y="21"/>
                  </a:moveTo>
                  <a:cubicBezTo>
                    <a:pt x="65" y="21"/>
                    <a:pt x="65" y="21"/>
                    <a:pt x="65" y="21"/>
                  </a:cubicBezTo>
                  <a:cubicBezTo>
                    <a:pt x="71" y="21"/>
                    <a:pt x="75" y="16"/>
                    <a:pt x="75" y="10"/>
                  </a:cubicBezTo>
                  <a:cubicBezTo>
                    <a:pt x="75" y="5"/>
                    <a:pt x="71" y="0"/>
                    <a:pt x="65" y="0"/>
                  </a:cubicBezTo>
                  <a:cubicBezTo>
                    <a:pt x="10" y="0"/>
                    <a:pt x="10" y="0"/>
                    <a:pt x="10" y="0"/>
                  </a:cubicBezTo>
                  <a:cubicBezTo>
                    <a:pt x="5" y="0"/>
                    <a:pt x="0" y="5"/>
                    <a:pt x="0" y="10"/>
                  </a:cubicBezTo>
                  <a:cubicBezTo>
                    <a:pt x="0" y="16"/>
                    <a:pt x="5" y="21"/>
                    <a:pt x="10" y="21"/>
                  </a:cubicBezTo>
                  <a:close/>
                </a:path>
              </a:pathLst>
            </a:custGeom>
            <a:solidFill>
              <a:srgbClr val="999A98"/>
            </a:solidFill>
            <a:ln w="9525">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7" name="Freeform 363">
              <a:extLst>
                <a:ext uri="{FF2B5EF4-FFF2-40B4-BE49-F238E27FC236}">
                  <a16:creationId xmlns:a16="http://schemas.microsoft.com/office/drawing/2014/main" id="{C4921036-2CAA-456D-8B42-CB4A149AF12F}"/>
                </a:ext>
              </a:extLst>
            </p:cNvPr>
            <p:cNvSpPr>
              <a:spLocks/>
            </p:cNvSpPr>
            <p:nvPr/>
          </p:nvSpPr>
          <p:spPr bwMode="auto">
            <a:xfrm>
              <a:off x="6940402" y="4612108"/>
              <a:ext cx="221647" cy="62516"/>
            </a:xfrm>
            <a:custGeom>
              <a:avLst/>
              <a:gdLst>
                <a:gd name="T0" fmla="*/ 10 w 75"/>
                <a:gd name="T1" fmla="*/ 21 h 21"/>
                <a:gd name="T2" fmla="*/ 65 w 75"/>
                <a:gd name="T3" fmla="*/ 21 h 21"/>
                <a:gd name="T4" fmla="*/ 75 w 75"/>
                <a:gd name="T5" fmla="*/ 10 h 21"/>
                <a:gd name="T6" fmla="*/ 65 w 75"/>
                <a:gd name="T7" fmla="*/ 0 h 21"/>
                <a:gd name="T8" fmla="*/ 10 w 75"/>
                <a:gd name="T9" fmla="*/ 0 h 21"/>
                <a:gd name="T10" fmla="*/ 0 w 75"/>
                <a:gd name="T11" fmla="*/ 10 h 21"/>
                <a:gd name="T12" fmla="*/ 10 w 75"/>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5" h="21">
                  <a:moveTo>
                    <a:pt x="10" y="21"/>
                  </a:moveTo>
                  <a:cubicBezTo>
                    <a:pt x="65" y="21"/>
                    <a:pt x="65" y="21"/>
                    <a:pt x="65" y="21"/>
                  </a:cubicBezTo>
                  <a:cubicBezTo>
                    <a:pt x="71" y="21"/>
                    <a:pt x="75" y="16"/>
                    <a:pt x="75" y="10"/>
                  </a:cubicBezTo>
                  <a:cubicBezTo>
                    <a:pt x="75" y="5"/>
                    <a:pt x="71" y="0"/>
                    <a:pt x="65" y="0"/>
                  </a:cubicBezTo>
                  <a:cubicBezTo>
                    <a:pt x="10" y="0"/>
                    <a:pt x="10" y="0"/>
                    <a:pt x="10" y="0"/>
                  </a:cubicBezTo>
                  <a:cubicBezTo>
                    <a:pt x="5" y="0"/>
                    <a:pt x="0" y="5"/>
                    <a:pt x="0" y="10"/>
                  </a:cubicBezTo>
                  <a:cubicBezTo>
                    <a:pt x="0" y="16"/>
                    <a:pt x="5" y="21"/>
                    <a:pt x="10" y="2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8" name="Freeform 364">
              <a:extLst>
                <a:ext uri="{FF2B5EF4-FFF2-40B4-BE49-F238E27FC236}">
                  <a16:creationId xmlns:a16="http://schemas.microsoft.com/office/drawing/2014/main" id="{72AC24D2-077D-4F5D-A6D4-64380E181DA2}"/>
                </a:ext>
              </a:extLst>
            </p:cNvPr>
            <p:cNvSpPr>
              <a:spLocks/>
            </p:cNvSpPr>
            <p:nvPr/>
          </p:nvSpPr>
          <p:spPr bwMode="auto">
            <a:xfrm>
              <a:off x="6940402" y="4674625"/>
              <a:ext cx="221647" cy="58253"/>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9" name="Freeform 365">
              <a:extLst>
                <a:ext uri="{FF2B5EF4-FFF2-40B4-BE49-F238E27FC236}">
                  <a16:creationId xmlns:a16="http://schemas.microsoft.com/office/drawing/2014/main" id="{7A9C4F09-8F79-4832-BA98-36C41DE8B725}"/>
                </a:ext>
              </a:extLst>
            </p:cNvPr>
            <p:cNvSpPr>
              <a:spLocks/>
            </p:cNvSpPr>
            <p:nvPr/>
          </p:nvSpPr>
          <p:spPr bwMode="auto">
            <a:xfrm>
              <a:off x="6940402" y="4674625"/>
              <a:ext cx="221647" cy="58253"/>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0" name="Freeform 366">
              <a:extLst>
                <a:ext uri="{FF2B5EF4-FFF2-40B4-BE49-F238E27FC236}">
                  <a16:creationId xmlns:a16="http://schemas.microsoft.com/office/drawing/2014/main" id="{A06F3061-D973-4B23-9E0A-FECFCF751933}"/>
                </a:ext>
              </a:extLst>
            </p:cNvPr>
            <p:cNvSpPr>
              <a:spLocks/>
            </p:cNvSpPr>
            <p:nvPr/>
          </p:nvSpPr>
          <p:spPr bwMode="auto">
            <a:xfrm>
              <a:off x="6940402" y="4732877"/>
              <a:ext cx="221647" cy="59674"/>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solidFill>
              <a:srgbClr val="999A98"/>
            </a:solidFill>
            <a:ln w="9525">
              <a:solidFill>
                <a:srgbClr val="000000"/>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1" name="Freeform 367">
              <a:extLst>
                <a:ext uri="{FF2B5EF4-FFF2-40B4-BE49-F238E27FC236}">
                  <a16:creationId xmlns:a16="http://schemas.microsoft.com/office/drawing/2014/main" id="{12F2877B-0F23-4AAA-B5AB-D29F55BF25AE}"/>
                </a:ext>
              </a:extLst>
            </p:cNvPr>
            <p:cNvSpPr>
              <a:spLocks/>
            </p:cNvSpPr>
            <p:nvPr/>
          </p:nvSpPr>
          <p:spPr bwMode="auto">
            <a:xfrm>
              <a:off x="6940402" y="4732877"/>
              <a:ext cx="221647" cy="59674"/>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2" name="Freeform 368">
              <a:extLst>
                <a:ext uri="{FF2B5EF4-FFF2-40B4-BE49-F238E27FC236}">
                  <a16:creationId xmlns:a16="http://schemas.microsoft.com/office/drawing/2014/main" id="{BDE7B386-1A07-4A53-87E0-90EE9278D54C}"/>
                </a:ext>
              </a:extLst>
            </p:cNvPr>
            <p:cNvSpPr>
              <a:spLocks/>
            </p:cNvSpPr>
            <p:nvPr/>
          </p:nvSpPr>
          <p:spPr bwMode="auto">
            <a:xfrm>
              <a:off x="7116583" y="4049465"/>
              <a:ext cx="797078" cy="743086"/>
            </a:xfrm>
            <a:custGeom>
              <a:avLst/>
              <a:gdLst>
                <a:gd name="T0" fmla="*/ 0 w 270"/>
                <a:gd name="T1" fmla="*/ 190 h 251"/>
                <a:gd name="T2" fmla="*/ 166 w 270"/>
                <a:gd name="T3" fmla="*/ 190 h 251"/>
                <a:gd name="T4" fmla="*/ 168 w 270"/>
                <a:gd name="T5" fmla="*/ 187 h 251"/>
                <a:gd name="T6" fmla="*/ 80 w 270"/>
                <a:gd name="T7" fmla="*/ 83 h 251"/>
                <a:gd name="T8" fmla="*/ 88 w 270"/>
                <a:gd name="T9" fmla="*/ 44 h 251"/>
                <a:gd name="T10" fmla="*/ 88 w 270"/>
                <a:gd name="T11" fmla="*/ 5 h 251"/>
                <a:gd name="T12" fmla="*/ 93 w 270"/>
                <a:gd name="T13" fmla="*/ 2 h 251"/>
                <a:gd name="T14" fmla="*/ 244 w 270"/>
                <a:gd name="T15" fmla="*/ 174 h 251"/>
                <a:gd name="T16" fmla="*/ 209 w 270"/>
                <a:gd name="T17" fmla="*/ 251 h 251"/>
                <a:gd name="T18" fmla="*/ 2 w 270"/>
                <a:gd name="T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1">
                  <a:moveTo>
                    <a:pt x="0" y="190"/>
                  </a:moveTo>
                  <a:cubicBezTo>
                    <a:pt x="166" y="190"/>
                    <a:pt x="166" y="190"/>
                    <a:pt x="166" y="190"/>
                  </a:cubicBezTo>
                  <a:cubicBezTo>
                    <a:pt x="168" y="190"/>
                    <a:pt x="169" y="188"/>
                    <a:pt x="168" y="187"/>
                  </a:cubicBezTo>
                  <a:cubicBezTo>
                    <a:pt x="80" y="83"/>
                    <a:pt x="80" y="83"/>
                    <a:pt x="80" y="83"/>
                  </a:cubicBezTo>
                  <a:cubicBezTo>
                    <a:pt x="69" y="70"/>
                    <a:pt x="75" y="56"/>
                    <a:pt x="88" y="44"/>
                  </a:cubicBezTo>
                  <a:cubicBezTo>
                    <a:pt x="96" y="38"/>
                    <a:pt x="93" y="19"/>
                    <a:pt x="88" y="5"/>
                  </a:cubicBezTo>
                  <a:cubicBezTo>
                    <a:pt x="87" y="2"/>
                    <a:pt x="91" y="0"/>
                    <a:pt x="93" y="2"/>
                  </a:cubicBezTo>
                  <a:cubicBezTo>
                    <a:pt x="244" y="174"/>
                    <a:pt x="244" y="174"/>
                    <a:pt x="244" y="174"/>
                  </a:cubicBezTo>
                  <a:cubicBezTo>
                    <a:pt x="270" y="204"/>
                    <a:pt x="248" y="251"/>
                    <a:pt x="209" y="251"/>
                  </a:cubicBezTo>
                  <a:cubicBezTo>
                    <a:pt x="2" y="251"/>
                    <a:pt x="2" y="251"/>
                    <a:pt x="2" y="251"/>
                  </a:cubicBezTo>
                </a:path>
              </a:pathLst>
            </a:custGeom>
            <a:solidFill>
              <a:srgbClr val="999A98"/>
            </a:solidFill>
            <a:ln w="9525">
              <a:solidFill>
                <a:srgbClr val="000000"/>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3" name="Freeform 369">
              <a:extLst>
                <a:ext uri="{FF2B5EF4-FFF2-40B4-BE49-F238E27FC236}">
                  <a16:creationId xmlns:a16="http://schemas.microsoft.com/office/drawing/2014/main" id="{53A8CD03-2D41-400C-8B89-4BE090610182}"/>
                </a:ext>
              </a:extLst>
            </p:cNvPr>
            <p:cNvSpPr>
              <a:spLocks/>
            </p:cNvSpPr>
            <p:nvPr/>
          </p:nvSpPr>
          <p:spPr bwMode="auto">
            <a:xfrm>
              <a:off x="7116583" y="4049465"/>
              <a:ext cx="797078" cy="743086"/>
            </a:xfrm>
            <a:custGeom>
              <a:avLst/>
              <a:gdLst>
                <a:gd name="T0" fmla="*/ 0 w 270"/>
                <a:gd name="T1" fmla="*/ 190 h 251"/>
                <a:gd name="T2" fmla="*/ 166 w 270"/>
                <a:gd name="T3" fmla="*/ 190 h 251"/>
                <a:gd name="T4" fmla="*/ 168 w 270"/>
                <a:gd name="T5" fmla="*/ 187 h 251"/>
                <a:gd name="T6" fmla="*/ 80 w 270"/>
                <a:gd name="T7" fmla="*/ 83 h 251"/>
                <a:gd name="T8" fmla="*/ 88 w 270"/>
                <a:gd name="T9" fmla="*/ 44 h 251"/>
                <a:gd name="T10" fmla="*/ 88 w 270"/>
                <a:gd name="T11" fmla="*/ 5 h 251"/>
                <a:gd name="T12" fmla="*/ 93 w 270"/>
                <a:gd name="T13" fmla="*/ 2 h 251"/>
                <a:gd name="T14" fmla="*/ 244 w 270"/>
                <a:gd name="T15" fmla="*/ 174 h 251"/>
                <a:gd name="T16" fmla="*/ 209 w 270"/>
                <a:gd name="T17" fmla="*/ 251 h 251"/>
                <a:gd name="T18" fmla="*/ 2 w 270"/>
                <a:gd name="T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1">
                  <a:moveTo>
                    <a:pt x="0" y="190"/>
                  </a:moveTo>
                  <a:cubicBezTo>
                    <a:pt x="166" y="190"/>
                    <a:pt x="166" y="190"/>
                    <a:pt x="166" y="190"/>
                  </a:cubicBezTo>
                  <a:cubicBezTo>
                    <a:pt x="168" y="190"/>
                    <a:pt x="169" y="188"/>
                    <a:pt x="168" y="187"/>
                  </a:cubicBezTo>
                  <a:cubicBezTo>
                    <a:pt x="80" y="83"/>
                    <a:pt x="80" y="83"/>
                    <a:pt x="80" y="83"/>
                  </a:cubicBezTo>
                  <a:cubicBezTo>
                    <a:pt x="69" y="70"/>
                    <a:pt x="75" y="56"/>
                    <a:pt x="88" y="44"/>
                  </a:cubicBezTo>
                  <a:cubicBezTo>
                    <a:pt x="96" y="38"/>
                    <a:pt x="93" y="19"/>
                    <a:pt x="88" y="5"/>
                  </a:cubicBezTo>
                  <a:cubicBezTo>
                    <a:pt x="87" y="2"/>
                    <a:pt x="91" y="0"/>
                    <a:pt x="93" y="2"/>
                  </a:cubicBezTo>
                  <a:cubicBezTo>
                    <a:pt x="244" y="174"/>
                    <a:pt x="244" y="174"/>
                    <a:pt x="244" y="174"/>
                  </a:cubicBezTo>
                  <a:cubicBezTo>
                    <a:pt x="270" y="204"/>
                    <a:pt x="248" y="251"/>
                    <a:pt x="209" y="251"/>
                  </a:cubicBezTo>
                  <a:cubicBezTo>
                    <a:pt x="2" y="251"/>
                    <a:pt x="2" y="251"/>
                    <a:pt x="2" y="25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4" name="Freeform 370">
              <a:extLst>
                <a:ext uri="{FF2B5EF4-FFF2-40B4-BE49-F238E27FC236}">
                  <a16:creationId xmlns:a16="http://schemas.microsoft.com/office/drawing/2014/main" id="{14000EA5-A855-4646-92B9-78FF9C45E55B}"/>
                </a:ext>
              </a:extLst>
            </p:cNvPr>
            <p:cNvSpPr>
              <a:spLocks/>
            </p:cNvSpPr>
            <p:nvPr/>
          </p:nvSpPr>
          <p:spPr bwMode="auto">
            <a:xfrm>
              <a:off x="7282818" y="4016785"/>
              <a:ext cx="217385" cy="281322"/>
            </a:xfrm>
            <a:custGeom>
              <a:avLst/>
              <a:gdLst>
                <a:gd name="T0" fmla="*/ 0 w 153"/>
                <a:gd name="T1" fmla="*/ 155 h 213"/>
                <a:gd name="T2" fmla="*/ 52 w 153"/>
                <a:gd name="T3" fmla="*/ 213 h 213"/>
                <a:gd name="T4" fmla="*/ 153 w 153"/>
                <a:gd name="T5" fmla="*/ 132 h 213"/>
                <a:gd name="T6" fmla="*/ 43 w 153"/>
                <a:gd name="T7" fmla="*/ 0 h 213"/>
                <a:gd name="T8" fmla="*/ 0 w 153"/>
                <a:gd name="T9" fmla="*/ 155 h 213"/>
              </a:gdLst>
              <a:ahLst/>
              <a:cxnLst>
                <a:cxn ang="0">
                  <a:pos x="T0" y="T1"/>
                </a:cxn>
                <a:cxn ang="0">
                  <a:pos x="T2" y="T3"/>
                </a:cxn>
                <a:cxn ang="0">
                  <a:pos x="T4" y="T5"/>
                </a:cxn>
                <a:cxn ang="0">
                  <a:pos x="T6" y="T7"/>
                </a:cxn>
                <a:cxn ang="0">
                  <a:pos x="T8" y="T9"/>
                </a:cxn>
              </a:cxnLst>
              <a:rect l="0" t="0" r="r" b="b"/>
              <a:pathLst>
                <a:path w="153" h="213">
                  <a:moveTo>
                    <a:pt x="0" y="155"/>
                  </a:moveTo>
                  <a:lnTo>
                    <a:pt x="52" y="213"/>
                  </a:lnTo>
                  <a:lnTo>
                    <a:pt x="153" y="132"/>
                  </a:lnTo>
                  <a:lnTo>
                    <a:pt x="43" y="0"/>
                  </a:lnTo>
                  <a:lnTo>
                    <a:pt x="0" y="155"/>
                  </a:lnTo>
                  <a:close/>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5" name="Freeform 371">
              <a:extLst>
                <a:ext uri="{FF2B5EF4-FFF2-40B4-BE49-F238E27FC236}">
                  <a16:creationId xmlns:a16="http://schemas.microsoft.com/office/drawing/2014/main" id="{EF5D5E11-F5F3-43BD-9987-BA799954E162}"/>
                </a:ext>
              </a:extLst>
            </p:cNvPr>
            <p:cNvSpPr>
              <a:spLocks/>
            </p:cNvSpPr>
            <p:nvPr/>
          </p:nvSpPr>
          <p:spPr bwMode="auto">
            <a:xfrm>
              <a:off x="7282818" y="3995474"/>
              <a:ext cx="217385" cy="302634"/>
            </a:xfrm>
            <a:custGeom>
              <a:avLst/>
              <a:gdLst>
                <a:gd name="T0" fmla="*/ 0 w 153"/>
                <a:gd name="T1" fmla="*/ 155 h 213"/>
                <a:gd name="T2" fmla="*/ 52 w 153"/>
                <a:gd name="T3" fmla="*/ 213 h 213"/>
                <a:gd name="T4" fmla="*/ 153 w 153"/>
                <a:gd name="T5" fmla="*/ 132 h 213"/>
                <a:gd name="T6" fmla="*/ 43 w 153"/>
                <a:gd name="T7" fmla="*/ 0 h 213"/>
              </a:gdLst>
              <a:ahLst/>
              <a:cxnLst>
                <a:cxn ang="0">
                  <a:pos x="T0" y="T1"/>
                </a:cxn>
                <a:cxn ang="0">
                  <a:pos x="T2" y="T3"/>
                </a:cxn>
                <a:cxn ang="0">
                  <a:pos x="T4" y="T5"/>
                </a:cxn>
                <a:cxn ang="0">
                  <a:pos x="T6" y="T7"/>
                </a:cxn>
              </a:cxnLst>
              <a:rect l="0" t="0" r="r" b="b"/>
              <a:pathLst>
                <a:path w="153" h="213">
                  <a:moveTo>
                    <a:pt x="0" y="155"/>
                  </a:moveTo>
                  <a:lnTo>
                    <a:pt x="52" y="213"/>
                  </a:lnTo>
                  <a:lnTo>
                    <a:pt x="153" y="132"/>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6" name="Freeform 372">
              <a:extLst>
                <a:ext uri="{FF2B5EF4-FFF2-40B4-BE49-F238E27FC236}">
                  <a16:creationId xmlns:a16="http://schemas.microsoft.com/office/drawing/2014/main" id="{2EE4F3BE-2B26-47DC-9D4A-EA9E1873D554}"/>
                </a:ext>
              </a:extLst>
            </p:cNvPr>
            <p:cNvSpPr>
              <a:spLocks/>
            </p:cNvSpPr>
            <p:nvPr/>
          </p:nvSpPr>
          <p:spPr bwMode="auto">
            <a:xfrm>
              <a:off x="7282818" y="3995474"/>
              <a:ext cx="217385" cy="302634"/>
            </a:xfrm>
            <a:custGeom>
              <a:avLst/>
              <a:gdLst>
                <a:gd name="T0" fmla="*/ 0 w 153"/>
                <a:gd name="T1" fmla="*/ 155 h 213"/>
                <a:gd name="T2" fmla="*/ 52 w 153"/>
                <a:gd name="T3" fmla="*/ 213 h 213"/>
                <a:gd name="T4" fmla="*/ 153 w 153"/>
                <a:gd name="T5" fmla="*/ 132 h 213"/>
                <a:gd name="T6" fmla="*/ 43 w 153"/>
                <a:gd name="T7" fmla="*/ 0 h 213"/>
              </a:gdLst>
              <a:ahLst/>
              <a:cxnLst>
                <a:cxn ang="0">
                  <a:pos x="T0" y="T1"/>
                </a:cxn>
                <a:cxn ang="0">
                  <a:pos x="T2" y="T3"/>
                </a:cxn>
                <a:cxn ang="0">
                  <a:pos x="T4" y="T5"/>
                </a:cxn>
                <a:cxn ang="0">
                  <a:pos x="T6" y="T7"/>
                </a:cxn>
              </a:cxnLst>
              <a:rect l="0" t="0" r="r" b="b"/>
              <a:pathLst>
                <a:path w="153" h="213">
                  <a:moveTo>
                    <a:pt x="0" y="155"/>
                  </a:moveTo>
                  <a:lnTo>
                    <a:pt x="52" y="213"/>
                  </a:lnTo>
                  <a:lnTo>
                    <a:pt x="153" y="132"/>
                  </a:lnTo>
                  <a:lnTo>
                    <a:pt x="43" y="0"/>
                  </a:ln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7" name="Freeform 373">
              <a:extLst>
                <a:ext uri="{FF2B5EF4-FFF2-40B4-BE49-F238E27FC236}">
                  <a16:creationId xmlns:a16="http://schemas.microsoft.com/office/drawing/2014/main" id="{6ECDE86E-4550-4EDC-B18D-DABAB1A759F0}"/>
                </a:ext>
              </a:extLst>
            </p:cNvPr>
            <p:cNvSpPr>
              <a:spLocks/>
            </p:cNvSpPr>
            <p:nvPr/>
          </p:nvSpPr>
          <p:spPr bwMode="auto">
            <a:xfrm>
              <a:off x="7066854" y="4674625"/>
              <a:ext cx="49729" cy="0"/>
            </a:xfrm>
            <a:custGeom>
              <a:avLst/>
              <a:gdLst>
                <a:gd name="T0" fmla="*/ 0 w 35"/>
                <a:gd name="T1" fmla="*/ 35 w 35"/>
                <a:gd name="T2" fmla="*/ 0 w 35"/>
              </a:gdLst>
              <a:ahLst/>
              <a:cxnLst>
                <a:cxn ang="0">
                  <a:pos x="T0" y="0"/>
                </a:cxn>
                <a:cxn ang="0">
                  <a:pos x="T1" y="0"/>
                </a:cxn>
                <a:cxn ang="0">
                  <a:pos x="T2" y="0"/>
                </a:cxn>
              </a:cxnLst>
              <a:rect l="0" t="0" r="r" b="b"/>
              <a:pathLst>
                <a:path w="35">
                  <a:moveTo>
                    <a:pt x="0" y="0"/>
                  </a:moveTo>
                  <a:lnTo>
                    <a:pt x="35" y="0"/>
                  </a:lnTo>
                  <a:lnTo>
                    <a:pt x="0" y="0"/>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8" name="Line 374">
              <a:extLst>
                <a:ext uri="{FF2B5EF4-FFF2-40B4-BE49-F238E27FC236}">
                  <a16:creationId xmlns:a16="http://schemas.microsoft.com/office/drawing/2014/main" id="{24EDF70C-E06A-4377-9FF9-27B5FE2F187F}"/>
                </a:ext>
              </a:extLst>
            </p:cNvPr>
            <p:cNvSpPr>
              <a:spLocks noChangeShapeType="1"/>
            </p:cNvSpPr>
            <p:nvPr/>
          </p:nvSpPr>
          <p:spPr bwMode="auto">
            <a:xfrm>
              <a:off x="7066854" y="4674625"/>
              <a:ext cx="49729"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46" name="Line 375">
              <a:extLst>
                <a:ext uri="{FF2B5EF4-FFF2-40B4-BE49-F238E27FC236}">
                  <a16:creationId xmlns:a16="http://schemas.microsoft.com/office/drawing/2014/main" id="{B56C192E-6D2A-4E48-B6AA-CF9B49C85701}"/>
                </a:ext>
              </a:extLst>
            </p:cNvPr>
            <p:cNvSpPr>
              <a:spLocks noChangeShapeType="1"/>
            </p:cNvSpPr>
            <p:nvPr/>
          </p:nvSpPr>
          <p:spPr bwMode="auto">
            <a:xfrm>
              <a:off x="7066854" y="4674625"/>
              <a:ext cx="49729"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47" name="Freeform 376">
              <a:extLst>
                <a:ext uri="{FF2B5EF4-FFF2-40B4-BE49-F238E27FC236}">
                  <a16:creationId xmlns:a16="http://schemas.microsoft.com/office/drawing/2014/main" id="{6639FDDF-01ED-4596-ADD6-B34095E8D24D}"/>
                </a:ext>
              </a:extLst>
            </p:cNvPr>
            <p:cNvSpPr>
              <a:spLocks/>
            </p:cNvSpPr>
            <p:nvPr/>
          </p:nvSpPr>
          <p:spPr bwMode="auto">
            <a:xfrm>
              <a:off x="7066854" y="4732877"/>
              <a:ext cx="49729" cy="0"/>
            </a:xfrm>
            <a:custGeom>
              <a:avLst/>
              <a:gdLst>
                <a:gd name="T0" fmla="*/ 0 w 35"/>
                <a:gd name="T1" fmla="*/ 35 w 35"/>
                <a:gd name="T2" fmla="*/ 0 w 35"/>
              </a:gdLst>
              <a:ahLst/>
              <a:cxnLst>
                <a:cxn ang="0">
                  <a:pos x="T0" y="0"/>
                </a:cxn>
                <a:cxn ang="0">
                  <a:pos x="T1" y="0"/>
                </a:cxn>
                <a:cxn ang="0">
                  <a:pos x="T2" y="0"/>
                </a:cxn>
              </a:cxnLst>
              <a:rect l="0" t="0" r="r" b="b"/>
              <a:pathLst>
                <a:path w="35">
                  <a:moveTo>
                    <a:pt x="0" y="0"/>
                  </a:moveTo>
                  <a:lnTo>
                    <a:pt x="35" y="0"/>
                  </a:lnTo>
                  <a:lnTo>
                    <a:pt x="0" y="0"/>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16" name="Line 377">
              <a:extLst>
                <a:ext uri="{FF2B5EF4-FFF2-40B4-BE49-F238E27FC236}">
                  <a16:creationId xmlns:a16="http://schemas.microsoft.com/office/drawing/2014/main" id="{6FE1860E-E24D-40C8-995A-3D1F7A093EB8}"/>
                </a:ext>
              </a:extLst>
            </p:cNvPr>
            <p:cNvSpPr>
              <a:spLocks noChangeShapeType="1"/>
            </p:cNvSpPr>
            <p:nvPr/>
          </p:nvSpPr>
          <p:spPr bwMode="auto">
            <a:xfrm>
              <a:off x="7066854" y="4732877"/>
              <a:ext cx="49729"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79" name="Line 378">
              <a:extLst>
                <a:ext uri="{FF2B5EF4-FFF2-40B4-BE49-F238E27FC236}">
                  <a16:creationId xmlns:a16="http://schemas.microsoft.com/office/drawing/2014/main" id="{887CC3D1-06FA-489E-96AD-AEBE68B283EB}"/>
                </a:ext>
              </a:extLst>
            </p:cNvPr>
            <p:cNvSpPr>
              <a:spLocks noChangeShapeType="1"/>
            </p:cNvSpPr>
            <p:nvPr/>
          </p:nvSpPr>
          <p:spPr bwMode="auto">
            <a:xfrm>
              <a:off x="7066854" y="4732877"/>
              <a:ext cx="49729"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80" name="Oval 325">
              <a:extLst>
                <a:ext uri="{FF2B5EF4-FFF2-40B4-BE49-F238E27FC236}">
                  <a16:creationId xmlns:a16="http://schemas.microsoft.com/office/drawing/2014/main" id="{96B48A68-BC20-426A-87A0-CF02253601F8}"/>
                </a:ext>
              </a:extLst>
            </p:cNvPr>
            <p:cNvSpPr>
              <a:spLocks noChangeArrowheads="1"/>
            </p:cNvSpPr>
            <p:nvPr/>
          </p:nvSpPr>
          <p:spPr bwMode="auto">
            <a:xfrm>
              <a:off x="6570989" y="3404415"/>
              <a:ext cx="76725"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782" name="Group 781">
            <a:extLst>
              <a:ext uri="{FF2B5EF4-FFF2-40B4-BE49-F238E27FC236}">
                <a16:creationId xmlns:a16="http://schemas.microsoft.com/office/drawing/2014/main" id="{59299956-BCB8-4183-8685-9BEAE73EBA30}"/>
              </a:ext>
            </a:extLst>
          </p:cNvPr>
          <p:cNvGrpSpPr/>
          <p:nvPr/>
        </p:nvGrpSpPr>
        <p:grpSpPr>
          <a:xfrm>
            <a:off x="4259209" y="8502339"/>
            <a:ext cx="6103193" cy="221659"/>
            <a:chOff x="566618" y="4879221"/>
            <a:chExt cx="8058872" cy="292688"/>
          </a:xfrm>
        </p:grpSpPr>
        <p:sp>
          <p:nvSpPr>
            <p:cNvPr id="801" name="Rectangle 395">
              <a:extLst>
                <a:ext uri="{FF2B5EF4-FFF2-40B4-BE49-F238E27FC236}">
                  <a16:creationId xmlns:a16="http://schemas.microsoft.com/office/drawing/2014/main" id="{82CB05F7-C2E1-4B6B-A057-F5F119893E36}"/>
                </a:ext>
              </a:extLst>
            </p:cNvPr>
            <p:cNvSpPr>
              <a:spLocks noChangeArrowheads="1"/>
            </p:cNvSpPr>
            <p:nvPr/>
          </p:nvSpPr>
          <p:spPr bwMode="auto">
            <a:xfrm>
              <a:off x="8480567" y="4879221"/>
              <a:ext cx="144923" cy="292688"/>
            </a:xfrm>
            <a:prstGeom prst="rect">
              <a:avLst/>
            </a:pr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04" name="Rectangle 397">
              <a:extLst>
                <a:ext uri="{FF2B5EF4-FFF2-40B4-BE49-F238E27FC236}">
                  <a16:creationId xmlns:a16="http://schemas.microsoft.com/office/drawing/2014/main" id="{86DD94F7-4219-4FEB-A516-A986D3130B4E}"/>
                </a:ext>
              </a:extLst>
            </p:cNvPr>
            <p:cNvSpPr>
              <a:spLocks noChangeArrowheads="1"/>
            </p:cNvSpPr>
            <p:nvPr/>
          </p:nvSpPr>
          <p:spPr bwMode="auto">
            <a:xfrm>
              <a:off x="566618" y="4879221"/>
              <a:ext cx="142082" cy="289847"/>
            </a:xfrm>
            <a:prstGeom prst="rect">
              <a:avLst/>
            </a:pr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sp>
        <p:nvSpPr>
          <p:cNvPr id="808" name="Freeform 399">
            <a:extLst>
              <a:ext uri="{FF2B5EF4-FFF2-40B4-BE49-F238E27FC236}">
                <a16:creationId xmlns:a16="http://schemas.microsoft.com/office/drawing/2014/main" id="{ACA00A3E-77A4-4AE4-AB92-EA4C8388AA9D}"/>
              </a:ext>
            </a:extLst>
          </p:cNvPr>
          <p:cNvSpPr>
            <a:spLocks/>
          </p:cNvSpPr>
          <p:nvPr/>
        </p:nvSpPr>
        <p:spPr bwMode="auto">
          <a:xfrm>
            <a:off x="4068755" y="8428094"/>
            <a:ext cx="6499167" cy="120515"/>
          </a:xfrm>
          <a:custGeom>
            <a:avLst/>
            <a:gdLst>
              <a:gd name="T0" fmla="*/ 2882 w 2908"/>
              <a:gd name="T1" fmla="*/ 54 h 54"/>
              <a:gd name="T2" fmla="*/ 26 w 2908"/>
              <a:gd name="T3" fmla="*/ 54 h 54"/>
              <a:gd name="T4" fmla="*/ 0 w 2908"/>
              <a:gd name="T5" fmla="*/ 27 h 54"/>
              <a:gd name="T6" fmla="*/ 26 w 2908"/>
              <a:gd name="T7" fmla="*/ 0 h 54"/>
              <a:gd name="T8" fmla="*/ 2882 w 2908"/>
              <a:gd name="T9" fmla="*/ 0 h 54"/>
              <a:gd name="T10" fmla="*/ 2908 w 2908"/>
              <a:gd name="T11" fmla="*/ 27 h 54"/>
              <a:gd name="T12" fmla="*/ 2882 w 2908"/>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2908" h="54">
                <a:moveTo>
                  <a:pt x="2882" y="54"/>
                </a:moveTo>
                <a:cubicBezTo>
                  <a:pt x="26" y="54"/>
                  <a:pt x="26" y="54"/>
                  <a:pt x="26" y="54"/>
                </a:cubicBezTo>
                <a:cubicBezTo>
                  <a:pt x="12" y="54"/>
                  <a:pt x="0" y="42"/>
                  <a:pt x="0" y="27"/>
                </a:cubicBezTo>
                <a:cubicBezTo>
                  <a:pt x="0" y="12"/>
                  <a:pt x="12" y="0"/>
                  <a:pt x="26" y="0"/>
                </a:cubicBezTo>
                <a:cubicBezTo>
                  <a:pt x="2882" y="0"/>
                  <a:pt x="2882" y="0"/>
                  <a:pt x="2882" y="0"/>
                </a:cubicBezTo>
                <a:cubicBezTo>
                  <a:pt x="2896" y="0"/>
                  <a:pt x="2908" y="12"/>
                  <a:pt x="2908" y="27"/>
                </a:cubicBezTo>
                <a:cubicBezTo>
                  <a:pt x="2908" y="42"/>
                  <a:pt x="2896" y="54"/>
                  <a:pt x="2882" y="54"/>
                </a:cubicBezTo>
                <a:close/>
              </a:path>
            </a:pathLst>
          </a:cu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Tree>
    <p:extLst>
      <p:ext uri="{BB962C8B-B14F-4D97-AF65-F5344CB8AC3E}">
        <p14:creationId xmlns:p14="http://schemas.microsoft.com/office/powerpoint/2010/main" val="24803970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27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76"/>
                                        </p:tgtEl>
                                      </p:cBhvr>
                                      <p:by x="0" y="0"/>
                                    </p:animScale>
                                  </p:childTnLst>
                                </p:cTn>
                              </p:par>
                              <p:par>
                                <p:cTn id="9" presetID="6" presetClass="emph" presetSubtype="0" decel="100000" fill="hold" grpId="2" nodeType="withEffect">
                                  <p:stCondLst>
                                    <p:cond delay="900"/>
                                  </p:stCondLst>
                                  <p:childTnLst>
                                    <p:animScale>
                                      <p:cBhvr>
                                        <p:cTn id="10" dur="500" fill="hold"/>
                                        <p:tgtEl>
                                          <p:spTgt spid="276"/>
                                        </p:tgtEl>
                                      </p:cBhvr>
                                      <p:by x="90000" y="90000"/>
                                    </p:animScale>
                                  </p:childTnLst>
                                </p:cTn>
                              </p:par>
                              <p:par>
                                <p:cTn id="11" presetID="10" presetClass="entr" presetSubtype="0" fill="hold" grpId="0" nodeType="withEffect">
                                  <p:stCondLst>
                                    <p:cond delay="50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42" presetClass="path" presetSubtype="0" decel="100000" fill="hold" grpId="1" nodeType="withEffect">
                                  <p:stCondLst>
                                    <p:cond delay="500"/>
                                  </p:stCondLst>
                                  <p:childTnLst>
                                    <p:animMotion origin="layout" path="M 6.25E-7 -2.22222E-6 L -0.03678 -2.22222E-6 " pathEditMode="relative" rAng="0" ptsTypes="AA">
                                      <p:cBhvr>
                                        <p:cTn id="15" dur="500" spd="-100000" fill="hold"/>
                                        <p:tgtEl>
                                          <p:spTgt spid="290"/>
                                        </p:tgtEl>
                                        <p:attrNameLst>
                                          <p:attrName>ppt_x</p:attrName>
                                          <p:attrName>ppt_y</p:attrName>
                                        </p:attrNameLst>
                                      </p:cBhvr>
                                      <p:rCtr x="-18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animBg="1"/>
      <p:bldP spid="276" grpId="1" animBg="1"/>
      <p:bldP spid="276" grpId="2" animBg="1"/>
      <p:bldP spid="290" grpId="0"/>
      <p:bldP spid="290"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51000">
              <a:schemeClr val="accent2"/>
            </a:gs>
            <a:gs pos="100000">
              <a:srgbClr val="FFBE05"/>
            </a:gs>
          </a:gsLst>
          <a:lin ang="5400000" scaled="0"/>
        </a:gradFill>
        <a:effectLst/>
      </p:bgPr>
    </p:bg>
    <p:spTree>
      <p:nvGrpSpPr>
        <p:cNvPr id="1" name=""/>
        <p:cNvGrpSpPr/>
        <p:nvPr/>
      </p:nvGrpSpPr>
      <p:grpSpPr>
        <a:xfrm>
          <a:off x="0" y="0"/>
          <a:ext cx="0" cy="0"/>
          <a:chOff x="0" y="0"/>
          <a:chExt cx="0" cy="0"/>
        </a:xfrm>
      </p:grpSpPr>
      <p:grpSp>
        <p:nvGrpSpPr>
          <p:cNvPr id="261" name="Group 260">
            <a:extLst>
              <a:ext uri="{FF2B5EF4-FFF2-40B4-BE49-F238E27FC236}">
                <a16:creationId xmlns:a16="http://schemas.microsoft.com/office/drawing/2014/main" id="{BF364A67-10BF-4B82-BA14-F1E733D68798}"/>
              </a:ext>
            </a:extLst>
          </p:cNvPr>
          <p:cNvGrpSpPr/>
          <p:nvPr/>
        </p:nvGrpSpPr>
        <p:grpSpPr>
          <a:xfrm>
            <a:off x="9115493" y="4312189"/>
            <a:ext cx="3243922" cy="1513266"/>
            <a:chOff x="5092505" y="3530381"/>
            <a:chExt cx="2352662" cy="1097500"/>
          </a:xfrm>
        </p:grpSpPr>
        <p:grpSp>
          <p:nvGrpSpPr>
            <p:cNvPr id="262" name="Group 261">
              <a:extLst>
                <a:ext uri="{FF2B5EF4-FFF2-40B4-BE49-F238E27FC236}">
                  <a16:creationId xmlns:a16="http://schemas.microsoft.com/office/drawing/2014/main" id="{E8A4A553-4A80-40C5-9DBA-BFDCC7018260}"/>
                </a:ext>
              </a:extLst>
            </p:cNvPr>
            <p:cNvGrpSpPr/>
            <p:nvPr/>
          </p:nvGrpSpPr>
          <p:grpSpPr>
            <a:xfrm>
              <a:off x="5092505" y="3921465"/>
              <a:ext cx="2352662" cy="706416"/>
              <a:chOff x="5092505" y="3995206"/>
              <a:chExt cx="2352662" cy="706416"/>
            </a:xfrm>
          </p:grpSpPr>
          <p:sp>
            <p:nvSpPr>
              <p:cNvPr id="283" name="Rectangle 14">
                <a:extLst>
                  <a:ext uri="{FF2B5EF4-FFF2-40B4-BE49-F238E27FC236}">
                    <a16:creationId xmlns:a16="http://schemas.microsoft.com/office/drawing/2014/main" id="{CB83790A-1FA2-4C26-A6EC-076C9927297A}"/>
                  </a:ext>
                </a:extLst>
              </p:cNvPr>
              <p:cNvSpPr>
                <a:spLocks noChangeArrowheads="1"/>
              </p:cNvSpPr>
              <p:nvPr/>
            </p:nvSpPr>
            <p:spPr bwMode="auto">
              <a:xfrm>
                <a:off x="5889825" y="4192169"/>
                <a:ext cx="66286" cy="509453"/>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84" name="Rectangle 15">
                <a:extLst>
                  <a:ext uri="{FF2B5EF4-FFF2-40B4-BE49-F238E27FC236}">
                    <a16:creationId xmlns:a16="http://schemas.microsoft.com/office/drawing/2014/main" id="{DB908174-1F51-4BB0-87F6-A19F220D8CE4}"/>
                  </a:ext>
                </a:extLst>
              </p:cNvPr>
              <p:cNvSpPr>
                <a:spLocks noChangeArrowheads="1"/>
              </p:cNvSpPr>
              <p:nvPr/>
            </p:nvSpPr>
            <p:spPr bwMode="auto">
              <a:xfrm>
                <a:off x="6546998" y="4192169"/>
                <a:ext cx="66286" cy="509453"/>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85" name="Freeform 5">
                <a:extLst>
                  <a:ext uri="{FF2B5EF4-FFF2-40B4-BE49-F238E27FC236}">
                    <a16:creationId xmlns:a16="http://schemas.microsoft.com/office/drawing/2014/main" id="{E9C12833-3994-4E02-9E48-5260D44CAAFC}"/>
                  </a:ext>
                </a:extLst>
              </p:cNvPr>
              <p:cNvSpPr>
                <a:spLocks/>
              </p:cNvSpPr>
              <p:nvPr/>
            </p:nvSpPr>
            <p:spPr bwMode="auto">
              <a:xfrm>
                <a:off x="5092505" y="3995206"/>
                <a:ext cx="2352662" cy="366939"/>
              </a:xfrm>
              <a:custGeom>
                <a:avLst/>
                <a:gdLst>
                  <a:gd name="T0" fmla="*/ 3526 w 3824"/>
                  <a:gd name="T1" fmla="*/ 596 h 596"/>
                  <a:gd name="T2" fmla="*/ 298 w 3824"/>
                  <a:gd name="T3" fmla="*/ 596 h 596"/>
                  <a:gd name="T4" fmla="*/ 0 w 3824"/>
                  <a:gd name="T5" fmla="*/ 298 h 596"/>
                  <a:gd name="T6" fmla="*/ 0 w 3824"/>
                  <a:gd name="T7" fmla="*/ 298 h 596"/>
                  <a:gd name="T8" fmla="*/ 298 w 3824"/>
                  <a:gd name="T9" fmla="*/ 0 h 596"/>
                  <a:gd name="T10" fmla="*/ 3526 w 3824"/>
                  <a:gd name="T11" fmla="*/ 0 h 596"/>
                  <a:gd name="T12" fmla="*/ 3824 w 3824"/>
                  <a:gd name="T13" fmla="*/ 298 h 596"/>
                  <a:gd name="T14" fmla="*/ 3824 w 3824"/>
                  <a:gd name="T15" fmla="*/ 298 h 596"/>
                  <a:gd name="T16" fmla="*/ 3526 w 3824"/>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24" h="596">
                    <a:moveTo>
                      <a:pt x="3526" y="596"/>
                    </a:moveTo>
                    <a:cubicBezTo>
                      <a:pt x="298" y="596"/>
                      <a:pt x="298" y="596"/>
                      <a:pt x="298" y="596"/>
                    </a:cubicBezTo>
                    <a:cubicBezTo>
                      <a:pt x="134" y="596"/>
                      <a:pt x="0" y="462"/>
                      <a:pt x="0" y="298"/>
                    </a:cubicBezTo>
                    <a:cubicBezTo>
                      <a:pt x="0" y="298"/>
                      <a:pt x="0" y="298"/>
                      <a:pt x="0" y="298"/>
                    </a:cubicBezTo>
                    <a:cubicBezTo>
                      <a:pt x="0" y="134"/>
                      <a:pt x="134" y="0"/>
                      <a:pt x="298" y="0"/>
                    </a:cubicBezTo>
                    <a:cubicBezTo>
                      <a:pt x="3526" y="0"/>
                      <a:pt x="3526" y="0"/>
                      <a:pt x="3526" y="0"/>
                    </a:cubicBezTo>
                    <a:cubicBezTo>
                      <a:pt x="3690" y="0"/>
                      <a:pt x="3824" y="134"/>
                      <a:pt x="3824" y="298"/>
                    </a:cubicBezTo>
                    <a:cubicBezTo>
                      <a:pt x="3824" y="298"/>
                      <a:pt x="3824" y="298"/>
                      <a:pt x="3824" y="298"/>
                    </a:cubicBezTo>
                    <a:cubicBezTo>
                      <a:pt x="3824" y="462"/>
                      <a:pt x="3690" y="596"/>
                      <a:pt x="3526" y="596"/>
                    </a:cubicBezTo>
                    <a:close/>
                  </a:path>
                </a:pathLst>
              </a:custGeom>
              <a:solidFill>
                <a:srgbClr val="FFBC01"/>
              </a:solidFill>
              <a:ln w="19050" cap="flat">
                <a:solidFill>
                  <a:schemeClr val="bg2"/>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263" name="Group 262">
              <a:extLst>
                <a:ext uri="{FF2B5EF4-FFF2-40B4-BE49-F238E27FC236}">
                  <a16:creationId xmlns:a16="http://schemas.microsoft.com/office/drawing/2014/main" id="{77E70B4C-2293-4039-9431-E342013DC6A0}"/>
                </a:ext>
              </a:extLst>
            </p:cNvPr>
            <p:cNvGrpSpPr/>
            <p:nvPr/>
          </p:nvGrpSpPr>
          <p:grpSpPr>
            <a:xfrm>
              <a:off x="5483589" y="3983016"/>
              <a:ext cx="241470" cy="241470"/>
              <a:chOff x="2341661" y="3556349"/>
              <a:chExt cx="251607" cy="251607"/>
            </a:xfrm>
          </p:grpSpPr>
          <p:sp>
            <p:nvSpPr>
              <p:cNvPr id="281" name="Freeform 16">
                <a:extLst>
                  <a:ext uri="{FF2B5EF4-FFF2-40B4-BE49-F238E27FC236}">
                    <a16:creationId xmlns:a16="http://schemas.microsoft.com/office/drawing/2014/main" id="{D62CB478-8C4C-49FE-94EE-BCA029327BD4}"/>
                  </a:ext>
                </a:extLst>
              </p:cNvPr>
              <p:cNvSpPr>
                <a:spLocks/>
              </p:cNvSpPr>
              <p:nvPr/>
            </p:nvSpPr>
            <p:spPr bwMode="auto">
              <a:xfrm>
                <a:off x="2352567"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0000"/>
                </a:schemeClr>
              </a:solidFill>
              <a:ln w="22225">
                <a:noFill/>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2" name="Oval 281">
                <a:extLst>
                  <a:ext uri="{FF2B5EF4-FFF2-40B4-BE49-F238E27FC236}">
                    <a16:creationId xmlns:a16="http://schemas.microsoft.com/office/drawing/2014/main" id="{118B0A37-218F-4818-8F92-DCEF8AD8A2DE}"/>
                  </a:ext>
                </a:extLst>
              </p:cNvPr>
              <p:cNvSpPr>
                <a:spLocks noChangeArrowheads="1"/>
              </p:cNvSpPr>
              <p:nvPr/>
            </p:nvSpPr>
            <p:spPr bwMode="auto">
              <a:xfrm>
                <a:off x="2341661" y="3556349"/>
                <a:ext cx="251607" cy="251607"/>
              </a:xfrm>
              <a:prstGeom prst="ellips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264" name="Group 263">
              <a:extLst>
                <a:ext uri="{FF2B5EF4-FFF2-40B4-BE49-F238E27FC236}">
                  <a16:creationId xmlns:a16="http://schemas.microsoft.com/office/drawing/2014/main" id="{EF3C970A-B697-4284-9C14-E6144B1D04CF}"/>
                </a:ext>
              </a:extLst>
            </p:cNvPr>
            <p:cNvGrpSpPr/>
            <p:nvPr/>
          </p:nvGrpSpPr>
          <p:grpSpPr>
            <a:xfrm>
              <a:off x="5813595" y="3983016"/>
              <a:ext cx="240996" cy="241470"/>
              <a:chOff x="2685521" y="3556349"/>
              <a:chExt cx="251113" cy="251607"/>
            </a:xfrm>
          </p:grpSpPr>
          <p:sp>
            <p:nvSpPr>
              <p:cNvPr id="279" name="Freeform 16">
                <a:extLst>
                  <a:ext uri="{FF2B5EF4-FFF2-40B4-BE49-F238E27FC236}">
                    <a16:creationId xmlns:a16="http://schemas.microsoft.com/office/drawing/2014/main" id="{A119F0EB-1735-44CC-BEE5-90DCEF49F7E0}"/>
                  </a:ext>
                </a:extLst>
              </p:cNvPr>
              <p:cNvSpPr>
                <a:spLocks/>
              </p:cNvSpPr>
              <p:nvPr/>
            </p:nvSpPr>
            <p:spPr bwMode="auto">
              <a:xfrm>
                <a:off x="2694107"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0000"/>
                </a:schemeClr>
              </a:solidFill>
              <a:ln w="22225">
                <a:noFill/>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0" name="Oval 8">
                <a:extLst>
                  <a:ext uri="{FF2B5EF4-FFF2-40B4-BE49-F238E27FC236}">
                    <a16:creationId xmlns:a16="http://schemas.microsoft.com/office/drawing/2014/main" id="{F02057E3-F72F-47AA-B4B3-06EBA897F345}"/>
                  </a:ext>
                </a:extLst>
              </p:cNvPr>
              <p:cNvSpPr>
                <a:spLocks noChangeArrowheads="1"/>
              </p:cNvSpPr>
              <p:nvPr/>
            </p:nvSpPr>
            <p:spPr bwMode="auto">
              <a:xfrm>
                <a:off x="2685521" y="3556349"/>
                <a:ext cx="251113" cy="251607"/>
              </a:xfrm>
              <a:prstGeom prst="ellips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265" name="Group 264">
              <a:extLst>
                <a:ext uri="{FF2B5EF4-FFF2-40B4-BE49-F238E27FC236}">
                  <a16:creationId xmlns:a16="http://schemas.microsoft.com/office/drawing/2014/main" id="{33AE0E97-0D07-48D8-A210-F3BE16FF72B6}"/>
                </a:ext>
              </a:extLst>
            </p:cNvPr>
            <p:cNvGrpSpPr/>
            <p:nvPr/>
          </p:nvGrpSpPr>
          <p:grpSpPr>
            <a:xfrm>
              <a:off x="6140763" y="3983016"/>
              <a:ext cx="241470" cy="241470"/>
              <a:chOff x="3026424" y="3556349"/>
              <a:chExt cx="251607" cy="251607"/>
            </a:xfrm>
          </p:grpSpPr>
          <p:sp>
            <p:nvSpPr>
              <p:cNvPr id="277" name="Freeform 16">
                <a:extLst>
                  <a:ext uri="{FF2B5EF4-FFF2-40B4-BE49-F238E27FC236}">
                    <a16:creationId xmlns:a16="http://schemas.microsoft.com/office/drawing/2014/main" id="{11CBDE63-E209-447B-8027-98271E979353}"/>
                  </a:ext>
                </a:extLst>
              </p:cNvPr>
              <p:cNvSpPr>
                <a:spLocks/>
              </p:cNvSpPr>
              <p:nvPr/>
            </p:nvSpPr>
            <p:spPr bwMode="auto">
              <a:xfrm>
                <a:off x="3032011"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0000"/>
                </a:schemeClr>
              </a:solidFill>
              <a:ln w="22225">
                <a:noFill/>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Oval 9">
                <a:extLst>
                  <a:ext uri="{FF2B5EF4-FFF2-40B4-BE49-F238E27FC236}">
                    <a16:creationId xmlns:a16="http://schemas.microsoft.com/office/drawing/2014/main" id="{C9666443-6799-4878-954F-B52AD04597C0}"/>
                  </a:ext>
                </a:extLst>
              </p:cNvPr>
              <p:cNvSpPr>
                <a:spLocks noChangeArrowheads="1"/>
              </p:cNvSpPr>
              <p:nvPr/>
            </p:nvSpPr>
            <p:spPr bwMode="auto">
              <a:xfrm>
                <a:off x="3026424" y="3556349"/>
                <a:ext cx="251607" cy="251607"/>
              </a:xfrm>
              <a:prstGeom prst="ellips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266" name="Group 265">
              <a:extLst>
                <a:ext uri="{FF2B5EF4-FFF2-40B4-BE49-F238E27FC236}">
                  <a16:creationId xmlns:a16="http://schemas.microsoft.com/office/drawing/2014/main" id="{CA7064AA-99DB-47A6-979C-5245B126874A}"/>
                </a:ext>
              </a:extLst>
            </p:cNvPr>
            <p:cNvGrpSpPr/>
            <p:nvPr/>
          </p:nvGrpSpPr>
          <p:grpSpPr>
            <a:xfrm>
              <a:off x="6463193" y="3983016"/>
              <a:ext cx="241470" cy="241470"/>
              <a:chOff x="3362390" y="3556349"/>
              <a:chExt cx="251607" cy="251607"/>
            </a:xfrm>
          </p:grpSpPr>
          <p:sp>
            <p:nvSpPr>
              <p:cNvPr id="275" name="Freeform 16">
                <a:extLst>
                  <a:ext uri="{FF2B5EF4-FFF2-40B4-BE49-F238E27FC236}">
                    <a16:creationId xmlns:a16="http://schemas.microsoft.com/office/drawing/2014/main" id="{C38F77B1-5C41-456E-9619-665449853AA0}"/>
                  </a:ext>
                </a:extLst>
              </p:cNvPr>
              <p:cNvSpPr>
                <a:spLocks/>
              </p:cNvSpPr>
              <p:nvPr/>
            </p:nvSpPr>
            <p:spPr bwMode="auto">
              <a:xfrm>
                <a:off x="3363196"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0000"/>
                </a:schemeClr>
              </a:solidFill>
              <a:ln w="22225">
                <a:noFill/>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Oval 10">
                <a:extLst>
                  <a:ext uri="{FF2B5EF4-FFF2-40B4-BE49-F238E27FC236}">
                    <a16:creationId xmlns:a16="http://schemas.microsoft.com/office/drawing/2014/main" id="{8D4B286E-162B-41CF-B65E-3B11DA8BD4BB}"/>
                  </a:ext>
                </a:extLst>
              </p:cNvPr>
              <p:cNvSpPr>
                <a:spLocks noChangeArrowheads="1"/>
              </p:cNvSpPr>
              <p:nvPr/>
            </p:nvSpPr>
            <p:spPr bwMode="auto">
              <a:xfrm>
                <a:off x="3362390" y="3556349"/>
                <a:ext cx="251607" cy="251607"/>
              </a:xfrm>
              <a:prstGeom prst="ellips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267" name="Group 266">
              <a:extLst>
                <a:ext uri="{FF2B5EF4-FFF2-40B4-BE49-F238E27FC236}">
                  <a16:creationId xmlns:a16="http://schemas.microsoft.com/office/drawing/2014/main" id="{8E89A07A-460C-464C-9E8D-75CAA43140F0}"/>
                </a:ext>
              </a:extLst>
            </p:cNvPr>
            <p:cNvGrpSpPr/>
            <p:nvPr/>
          </p:nvGrpSpPr>
          <p:grpSpPr>
            <a:xfrm>
              <a:off x="6790361" y="3983016"/>
              <a:ext cx="241470" cy="241470"/>
              <a:chOff x="3703292" y="3556349"/>
              <a:chExt cx="251607" cy="251607"/>
            </a:xfrm>
          </p:grpSpPr>
          <p:sp>
            <p:nvSpPr>
              <p:cNvPr id="273" name="Freeform 16">
                <a:extLst>
                  <a:ext uri="{FF2B5EF4-FFF2-40B4-BE49-F238E27FC236}">
                    <a16:creationId xmlns:a16="http://schemas.microsoft.com/office/drawing/2014/main" id="{65138E14-3E6B-43CA-8563-2112704B9A66}"/>
                  </a:ext>
                </a:extLst>
              </p:cNvPr>
              <p:cNvSpPr>
                <a:spLocks/>
              </p:cNvSpPr>
              <p:nvPr/>
            </p:nvSpPr>
            <p:spPr bwMode="auto">
              <a:xfrm>
                <a:off x="3709158"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74" name="Oval 11">
                <a:extLst>
                  <a:ext uri="{FF2B5EF4-FFF2-40B4-BE49-F238E27FC236}">
                    <a16:creationId xmlns:a16="http://schemas.microsoft.com/office/drawing/2014/main" id="{761C6DEC-54D9-4499-B4A6-2DD18E227886}"/>
                  </a:ext>
                </a:extLst>
              </p:cNvPr>
              <p:cNvSpPr>
                <a:spLocks noChangeArrowheads="1"/>
              </p:cNvSpPr>
              <p:nvPr/>
            </p:nvSpPr>
            <p:spPr bwMode="auto">
              <a:xfrm>
                <a:off x="3703292" y="3556349"/>
                <a:ext cx="251607" cy="251607"/>
              </a:xfrm>
              <a:prstGeom prst="ellips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268" name="Group 267">
              <a:extLst>
                <a:ext uri="{FF2B5EF4-FFF2-40B4-BE49-F238E27FC236}">
                  <a16:creationId xmlns:a16="http://schemas.microsoft.com/office/drawing/2014/main" id="{113F2156-4787-458E-BF08-2A04CD593AB8}"/>
                </a:ext>
              </a:extLst>
            </p:cNvPr>
            <p:cNvGrpSpPr/>
            <p:nvPr/>
          </p:nvGrpSpPr>
          <p:grpSpPr>
            <a:xfrm>
              <a:off x="5269582" y="3530381"/>
              <a:ext cx="2158037" cy="391086"/>
              <a:chOff x="2118670" y="3084712"/>
              <a:chExt cx="2248633" cy="407504"/>
            </a:xfrm>
            <a:solidFill>
              <a:srgbClr val="61615F"/>
            </a:solidFill>
          </p:grpSpPr>
          <p:sp>
            <p:nvSpPr>
              <p:cNvPr id="269" name="Rectangle 17">
                <a:extLst>
                  <a:ext uri="{FF2B5EF4-FFF2-40B4-BE49-F238E27FC236}">
                    <a16:creationId xmlns:a16="http://schemas.microsoft.com/office/drawing/2014/main" id="{E0877247-0AC7-45EC-8702-E627B7B1E24B}"/>
                  </a:ext>
                </a:extLst>
              </p:cNvPr>
              <p:cNvSpPr>
                <a:spLocks noChangeArrowheads="1"/>
              </p:cNvSpPr>
              <p:nvPr/>
            </p:nvSpPr>
            <p:spPr bwMode="auto">
              <a:xfrm>
                <a:off x="3368126" y="3084712"/>
                <a:ext cx="374449" cy="407504"/>
              </a:xfrm>
              <a:prstGeom prst="rect">
                <a:avLst/>
              </a:prstGeom>
              <a:solidFill>
                <a:schemeClr val="accent2"/>
              </a:solidFill>
              <a:ln w="19050" cap="flat">
                <a:solidFill>
                  <a:schemeClr val="bg2"/>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70" name="Rectangle 18">
                <a:extLst>
                  <a:ext uri="{FF2B5EF4-FFF2-40B4-BE49-F238E27FC236}">
                    <a16:creationId xmlns:a16="http://schemas.microsoft.com/office/drawing/2014/main" id="{B6BB55A5-F0F9-4674-8F27-51E4E2289E02}"/>
                  </a:ext>
                </a:extLst>
              </p:cNvPr>
              <p:cNvSpPr>
                <a:spLocks noChangeArrowheads="1"/>
              </p:cNvSpPr>
              <p:nvPr/>
            </p:nvSpPr>
            <p:spPr bwMode="auto">
              <a:xfrm>
                <a:off x="2743398" y="3084712"/>
                <a:ext cx="374449" cy="407504"/>
              </a:xfrm>
              <a:prstGeom prst="rect">
                <a:avLst/>
              </a:prstGeom>
              <a:solidFill>
                <a:schemeClr val="accent2"/>
              </a:solidFill>
              <a:ln w="19050" cap="flat">
                <a:solidFill>
                  <a:schemeClr val="bg2"/>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71" name="Rectangle 19">
                <a:extLst>
                  <a:ext uri="{FF2B5EF4-FFF2-40B4-BE49-F238E27FC236}">
                    <a16:creationId xmlns:a16="http://schemas.microsoft.com/office/drawing/2014/main" id="{7D1014C6-269B-4E5D-8535-339BA6980D49}"/>
                  </a:ext>
                </a:extLst>
              </p:cNvPr>
              <p:cNvSpPr>
                <a:spLocks noChangeArrowheads="1"/>
              </p:cNvSpPr>
              <p:nvPr/>
            </p:nvSpPr>
            <p:spPr bwMode="auto">
              <a:xfrm>
                <a:off x="2118670" y="3084712"/>
                <a:ext cx="374449" cy="407504"/>
              </a:xfrm>
              <a:prstGeom prst="rect">
                <a:avLst/>
              </a:prstGeom>
              <a:solidFill>
                <a:schemeClr val="accent2"/>
              </a:solidFill>
              <a:ln w="19050" cap="flat">
                <a:solidFill>
                  <a:schemeClr val="bg2"/>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72" name="Rectangle 17">
                <a:extLst>
                  <a:ext uri="{FF2B5EF4-FFF2-40B4-BE49-F238E27FC236}">
                    <a16:creationId xmlns:a16="http://schemas.microsoft.com/office/drawing/2014/main" id="{0C54DAC6-E738-45BE-A6A5-CC479413D302}"/>
                  </a:ext>
                </a:extLst>
              </p:cNvPr>
              <p:cNvSpPr>
                <a:spLocks noChangeArrowheads="1"/>
              </p:cNvSpPr>
              <p:nvPr/>
            </p:nvSpPr>
            <p:spPr bwMode="auto">
              <a:xfrm>
                <a:off x="3992854" y="3084712"/>
                <a:ext cx="374449" cy="407504"/>
              </a:xfrm>
              <a:prstGeom prst="rect">
                <a:avLst/>
              </a:prstGeom>
              <a:solidFill>
                <a:schemeClr val="accent2"/>
              </a:solidFill>
              <a:ln w="19050" cap="flat">
                <a:solidFill>
                  <a:schemeClr val="bg2"/>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sp>
        <p:nvSpPr>
          <p:cNvPr id="364" name="Freeform: Shape 363">
            <a:extLst>
              <a:ext uri="{FF2B5EF4-FFF2-40B4-BE49-F238E27FC236}">
                <a16:creationId xmlns:a16="http://schemas.microsoft.com/office/drawing/2014/main" id="{BA7C9C42-18E3-4D26-9B80-9F08D4AF2F78}"/>
              </a:ext>
            </a:extLst>
          </p:cNvPr>
          <p:cNvSpPr/>
          <p:nvPr/>
        </p:nvSpPr>
        <p:spPr>
          <a:xfrm>
            <a:off x="-3" y="-3"/>
            <a:ext cx="14630400" cy="82296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5" fmla="*/ 2205585 w 9144000"/>
              <a:gd name="connsiteY5" fmla="*/ 700976 h 5143500"/>
              <a:gd name="connsiteX6" fmla="*/ 1600729 w 9144000"/>
              <a:gd name="connsiteY6" fmla="*/ 1305832 h 5143500"/>
              <a:gd name="connsiteX7" fmla="*/ 2205585 w 9144000"/>
              <a:gd name="connsiteY7" fmla="*/ 1910688 h 5143500"/>
              <a:gd name="connsiteX8" fmla="*/ 2810441 w 9144000"/>
              <a:gd name="connsiteY8" fmla="*/ 1305832 h 5143500"/>
              <a:gd name="connsiteX9" fmla="*/ 2205585 w 9144000"/>
              <a:gd name="connsiteY9" fmla="*/ 700976 h 5143500"/>
              <a:gd name="connsiteX10" fmla="*/ 879477 w 9144000"/>
              <a:gd name="connsiteY10" fmla="*/ 1576707 h 5143500"/>
              <a:gd name="connsiteX11" fmla="*/ 347409 w 9144000"/>
              <a:gd name="connsiteY11" fmla="*/ 2108775 h 5143500"/>
              <a:gd name="connsiteX12" fmla="*/ 879477 w 9144000"/>
              <a:gd name="connsiteY12" fmla="*/ 2640843 h 5143500"/>
              <a:gd name="connsiteX13" fmla="*/ 1411545 w 9144000"/>
              <a:gd name="connsiteY13" fmla="*/ 2108775 h 5143500"/>
              <a:gd name="connsiteX14" fmla="*/ 879477 w 9144000"/>
              <a:gd name="connsiteY14" fmla="*/ 1576707 h 5143500"/>
              <a:gd name="connsiteX15" fmla="*/ 6510744 w 9144000"/>
              <a:gd name="connsiteY15" fmla="*/ 2391945 h 5143500"/>
              <a:gd name="connsiteX16" fmla="*/ 5905888 w 9144000"/>
              <a:gd name="connsiteY16" fmla="*/ 2996801 h 5143500"/>
              <a:gd name="connsiteX17" fmla="*/ 6510744 w 9144000"/>
              <a:gd name="connsiteY17" fmla="*/ 3601657 h 5143500"/>
              <a:gd name="connsiteX18" fmla="*/ 7115600 w 9144000"/>
              <a:gd name="connsiteY18" fmla="*/ 2996801 h 5143500"/>
              <a:gd name="connsiteX19" fmla="*/ 6510744 w 9144000"/>
              <a:gd name="connsiteY19" fmla="*/ 2391945 h 5143500"/>
              <a:gd name="connsiteX20" fmla="*/ 8099112 w 9144000"/>
              <a:gd name="connsiteY20" fmla="*/ 3069786 h 5143500"/>
              <a:gd name="connsiteX21" fmla="*/ 7702845 w 9144000"/>
              <a:gd name="connsiteY21" fmla="*/ 3466053 h 5143500"/>
              <a:gd name="connsiteX22" fmla="*/ 8099112 w 9144000"/>
              <a:gd name="connsiteY22" fmla="*/ 3862320 h 5143500"/>
              <a:gd name="connsiteX23" fmla="*/ 8495379 w 9144000"/>
              <a:gd name="connsiteY23" fmla="*/ 3466053 h 5143500"/>
              <a:gd name="connsiteX24" fmla="*/ 8099112 w 9144000"/>
              <a:gd name="connsiteY24" fmla="*/ 3069786 h 5143500"/>
              <a:gd name="connsiteX25" fmla="*/ 2478377 w 9144000"/>
              <a:gd name="connsiteY25" fmla="*/ 2952385 h 5143500"/>
              <a:gd name="connsiteX26" fmla="*/ 1697105 w 9144000"/>
              <a:gd name="connsiteY26" fmla="*/ 3733657 h 5143500"/>
              <a:gd name="connsiteX27" fmla="*/ 2478377 w 9144000"/>
              <a:gd name="connsiteY27" fmla="*/ 4514929 h 5143500"/>
              <a:gd name="connsiteX28" fmla="*/ 3259649 w 9144000"/>
              <a:gd name="connsiteY28" fmla="*/ 3733657 h 5143500"/>
              <a:gd name="connsiteX29" fmla="*/ 2478377 w 9144000"/>
              <a:gd name="connsiteY29" fmla="*/ 2952385 h 5143500"/>
              <a:gd name="connsiteX30" fmla="*/ 5060034 w 9144000"/>
              <a:gd name="connsiteY30" fmla="*/ 3052363 h 5143500"/>
              <a:gd name="connsiteX31" fmla="*/ 4455178 w 9144000"/>
              <a:gd name="connsiteY31" fmla="*/ 3657219 h 5143500"/>
              <a:gd name="connsiteX32" fmla="*/ 5060034 w 9144000"/>
              <a:gd name="connsiteY32" fmla="*/ 4262075 h 5143500"/>
              <a:gd name="connsiteX33" fmla="*/ 5664890 w 9144000"/>
              <a:gd name="connsiteY33" fmla="*/ 3657219 h 5143500"/>
              <a:gd name="connsiteX34" fmla="*/ 5060034 w 9144000"/>
              <a:gd name="connsiteY34" fmla="*/ 3052363 h 5143500"/>
              <a:gd name="connsiteX35" fmla="*/ 7439470 w 9144000"/>
              <a:gd name="connsiteY35" fmla="*/ 4006932 h 5143500"/>
              <a:gd name="connsiteX36" fmla="*/ 7043203 w 9144000"/>
              <a:gd name="connsiteY36" fmla="*/ 4403199 h 5143500"/>
              <a:gd name="connsiteX37" fmla="*/ 7439470 w 9144000"/>
              <a:gd name="connsiteY37" fmla="*/ 4799466 h 5143500"/>
              <a:gd name="connsiteX38" fmla="*/ 7835737 w 9144000"/>
              <a:gd name="connsiteY38" fmla="*/ 4403199 h 5143500"/>
              <a:gd name="connsiteX39" fmla="*/ 7439470 w 9144000"/>
              <a:gd name="connsiteY39" fmla="*/ 4006932 h 5143500"/>
              <a:gd name="connsiteX40" fmla="*/ 4138986 w 9144000"/>
              <a:gd name="connsiteY40" fmla="*/ 3865905 h 5143500"/>
              <a:gd name="connsiteX41" fmla="*/ 3742719 w 9144000"/>
              <a:gd name="connsiteY41" fmla="*/ 4262172 h 5143500"/>
              <a:gd name="connsiteX42" fmla="*/ 4138986 w 9144000"/>
              <a:gd name="connsiteY42" fmla="*/ 4658439 h 5143500"/>
              <a:gd name="connsiteX43" fmla="*/ 4535253 w 9144000"/>
              <a:gd name="connsiteY43" fmla="*/ 4262172 h 5143500"/>
              <a:gd name="connsiteX44" fmla="*/ 4138986 w 9144000"/>
              <a:gd name="connsiteY44" fmla="*/ 3865905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144000" h="5143500">
                <a:moveTo>
                  <a:pt x="0" y="0"/>
                </a:moveTo>
                <a:lnTo>
                  <a:pt x="9144000" y="0"/>
                </a:lnTo>
                <a:lnTo>
                  <a:pt x="9144000" y="5143500"/>
                </a:lnTo>
                <a:lnTo>
                  <a:pt x="0" y="5143500"/>
                </a:lnTo>
                <a:lnTo>
                  <a:pt x="0" y="0"/>
                </a:lnTo>
                <a:close/>
                <a:moveTo>
                  <a:pt x="2205585" y="700976"/>
                </a:moveTo>
                <a:cubicBezTo>
                  <a:pt x="1871532" y="700976"/>
                  <a:pt x="1600729" y="971779"/>
                  <a:pt x="1600729" y="1305832"/>
                </a:cubicBezTo>
                <a:cubicBezTo>
                  <a:pt x="1600729" y="1639885"/>
                  <a:pt x="1871532" y="1910688"/>
                  <a:pt x="2205585" y="1910688"/>
                </a:cubicBezTo>
                <a:cubicBezTo>
                  <a:pt x="2539638" y="1910688"/>
                  <a:pt x="2810441" y="1639885"/>
                  <a:pt x="2810441" y="1305832"/>
                </a:cubicBezTo>
                <a:cubicBezTo>
                  <a:pt x="2810441" y="971779"/>
                  <a:pt x="2539638" y="700976"/>
                  <a:pt x="2205585" y="700976"/>
                </a:cubicBezTo>
                <a:close/>
                <a:moveTo>
                  <a:pt x="879477" y="1576707"/>
                </a:moveTo>
                <a:cubicBezTo>
                  <a:pt x="585624" y="1576707"/>
                  <a:pt x="347409" y="1814922"/>
                  <a:pt x="347409" y="2108775"/>
                </a:cubicBezTo>
                <a:cubicBezTo>
                  <a:pt x="347409" y="2402628"/>
                  <a:pt x="585624" y="2640843"/>
                  <a:pt x="879477" y="2640843"/>
                </a:cubicBezTo>
                <a:cubicBezTo>
                  <a:pt x="1173330" y="2640843"/>
                  <a:pt x="1411545" y="2402628"/>
                  <a:pt x="1411545" y="2108775"/>
                </a:cubicBezTo>
                <a:cubicBezTo>
                  <a:pt x="1411545" y="1814922"/>
                  <a:pt x="1173330" y="1576707"/>
                  <a:pt x="879477" y="1576707"/>
                </a:cubicBezTo>
                <a:close/>
                <a:moveTo>
                  <a:pt x="6510744" y="2391945"/>
                </a:moveTo>
                <a:cubicBezTo>
                  <a:pt x="6176691" y="2391945"/>
                  <a:pt x="5905888" y="2662748"/>
                  <a:pt x="5905888" y="2996801"/>
                </a:cubicBezTo>
                <a:cubicBezTo>
                  <a:pt x="5905888" y="3330854"/>
                  <a:pt x="6176691" y="3601657"/>
                  <a:pt x="6510744" y="3601657"/>
                </a:cubicBezTo>
                <a:cubicBezTo>
                  <a:pt x="6844797" y="3601657"/>
                  <a:pt x="7115600" y="3330854"/>
                  <a:pt x="7115600" y="2996801"/>
                </a:cubicBezTo>
                <a:cubicBezTo>
                  <a:pt x="7115600" y="2662748"/>
                  <a:pt x="6844797" y="2391945"/>
                  <a:pt x="6510744" y="2391945"/>
                </a:cubicBezTo>
                <a:close/>
                <a:moveTo>
                  <a:pt x="8099112" y="3069786"/>
                </a:moveTo>
                <a:cubicBezTo>
                  <a:pt x="7880260" y="3069786"/>
                  <a:pt x="7702845" y="3247201"/>
                  <a:pt x="7702845" y="3466053"/>
                </a:cubicBezTo>
                <a:cubicBezTo>
                  <a:pt x="7702845" y="3684905"/>
                  <a:pt x="7880260" y="3862320"/>
                  <a:pt x="8099112" y="3862320"/>
                </a:cubicBezTo>
                <a:cubicBezTo>
                  <a:pt x="8317964" y="3862320"/>
                  <a:pt x="8495379" y="3684905"/>
                  <a:pt x="8495379" y="3466053"/>
                </a:cubicBezTo>
                <a:cubicBezTo>
                  <a:pt x="8495379" y="3247201"/>
                  <a:pt x="8317964" y="3069786"/>
                  <a:pt x="8099112" y="3069786"/>
                </a:cubicBezTo>
                <a:close/>
                <a:moveTo>
                  <a:pt x="2478377" y="2952385"/>
                </a:moveTo>
                <a:cubicBezTo>
                  <a:pt x="2046892" y="2952385"/>
                  <a:pt x="1697105" y="3302172"/>
                  <a:pt x="1697105" y="3733657"/>
                </a:cubicBezTo>
                <a:cubicBezTo>
                  <a:pt x="1697105" y="4165142"/>
                  <a:pt x="2046892" y="4514929"/>
                  <a:pt x="2478377" y="4514929"/>
                </a:cubicBezTo>
                <a:cubicBezTo>
                  <a:pt x="2909862" y="4514929"/>
                  <a:pt x="3259649" y="4165142"/>
                  <a:pt x="3259649" y="3733657"/>
                </a:cubicBezTo>
                <a:cubicBezTo>
                  <a:pt x="3259649" y="3302172"/>
                  <a:pt x="2909862" y="2952385"/>
                  <a:pt x="2478377" y="2952385"/>
                </a:cubicBezTo>
                <a:close/>
                <a:moveTo>
                  <a:pt x="5060034" y="3052363"/>
                </a:moveTo>
                <a:cubicBezTo>
                  <a:pt x="4725981" y="3052363"/>
                  <a:pt x="4455178" y="3323166"/>
                  <a:pt x="4455178" y="3657219"/>
                </a:cubicBezTo>
                <a:cubicBezTo>
                  <a:pt x="4455178" y="3991272"/>
                  <a:pt x="4725981" y="4262075"/>
                  <a:pt x="5060034" y="4262075"/>
                </a:cubicBezTo>
                <a:cubicBezTo>
                  <a:pt x="5394087" y="4262075"/>
                  <a:pt x="5664890" y="3991272"/>
                  <a:pt x="5664890" y="3657219"/>
                </a:cubicBezTo>
                <a:cubicBezTo>
                  <a:pt x="5664890" y="3323166"/>
                  <a:pt x="5394087" y="3052363"/>
                  <a:pt x="5060034" y="3052363"/>
                </a:cubicBezTo>
                <a:close/>
                <a:moveTo>
                  <a:pt x="7439470" y="4006932"/>
                </a:moveTo>
                <a:cubicBezTo>
                  <a:pt x="7220618" y="4006932"/>
                  <a:pt x="7043203" y="4184347"/>
                  <a:pt x="7043203" y="4403199"/>
                </a:cubicBezTo>
                <a:cubicBezTo>
                  <a:pt x="7043203" y="4622051"/>
                  <a:pt x="7220618" y="4799466"/>
                  <a:pt x="7439470" y="4799466"/>
                </a:cubicBezTo>
                <a:cubicBezTo>
                  <a:pt x="7658322" y="4799466"/>
                  <a:pt x="7835737" y="4622051"/>
                  <a:pt x="7835737" y="4403199"/>
                </a:cubicBezTo>
                <a:cubicBezTo>
                  <a:pt x="7835737" y="4184347"/>
                  <a:pt x="7658322" y="4006932"/>
                  <a:pt x="7439470" y="4006932"/>
                </a:cubicBezTo>
                <a:close/>
                <a:moveTo>
                  <a:pt x="4138986" y="3865905"/>
                </a:moveTo>
                <a:cubicBezTo>
                  <a:pt x="3920134" y="3865905"/>
                  <a:pt x="3742719" y="4043320"/>
                  <a:pt x="3742719" y="4262172"/>
                </a:cubicBezTo>
                <a:cubicBezTo>
                  <a:pt x="3742719" y="4481024"/>
                  <a:pt x="3920134" y="4658439"/>
                  <a:pt x="4138986" y="4658439"/>
                </a:cubicBezTo>
                <a:cubicBezTo>
                  <a:pt x="4357838" y="4658439"/>
                  <a:pt x="4535253" y="4481024"/>
                  <a:pt x="4535253" y="4262172"/>
                </a:cubicBezTo>
                <a:cubicBezTo>
                  <a:pt x="4535253" y="4043320"/>
                  <a:pt x="4357838" y="3865905"/>
                  <a:pt x="4138986" y="3865905"/>
                </a:cubicBezTo>
                <a:close/>
              </a:path>
            </a:pathLst>
          </a:custGeom>
          <a:gradFill>
            <a:gsLst>
              <a:gs pos="51000">
                <a:schemeClr val="accent2"/>
              </a:gs>
              <a:gs pos="100000">
                <a:srgbClr val="FFBE05"/>
              </a:gs>
            </a:gsLst>
            <a:lin ang="5400000" scaled="0"/>
          </a:gradFill>
          <a:ln w="19050">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731520">
              <a:defRPr/>
            </a:pPr>
            <a:endParaRPr lang="en-US" sz="2880" dirty="0">
              <a:solidFill>
                <a:prstClr val="white"/>
              </a:solidFill>
              <a:latin typeface="Arial"/>
            </a:endParaRPr>
          </a:p>
        </p:txBody>
      </p:sp>
      <p:sp>
        <p:nvSpPr>
          <p:cNvPr id="208" name="Freeform: Shape 207">
            <a:extLst>
              <a:ext uri="{FF2B5EF4-FFF2-40B4-BE49-F238E27FC236}">
                <a16:creationId xmlns:a16="http://schemas.microsoft.com/office/drawing/2014/main" id="{5D8ABAB4-7972-4F44-8168-E51FA071032B}"/>
              </a:ext>
            </a:extLst>
          </p:cNvPr>
          <p:cNvSpPr/>
          <p:nvPr/>
        </p:nvSpPr>
        <p:spPr>
          <a:xfrm rot="1996534">
            <a:off x="10468640" y="836901"/>
            <a:ext cx="3318288" cy="993598"/>
          </a:xfrm>
          <a:custGeom>
            <a:avLst/>
            <a:gdLst>
              <a:gd name="connsiteX0" fmla="*/ 394091 w 2073930"/>
              <a:gd name="connsiteY0" fmla="*/ 201770 h 620999"/>
              <a:gd name="connsiteX1" fmla="*/ 2005337 w 2073930"/>
              <a:gd name="connsiteY1" fmla="*/ 498174 h 620999"/>
              <a:gd name="connsiteX2" fmla="*/ 2063718 w 2073930"/>
              <a:gd name="connsiteY2" fmla="*/ 598279 h 620999"/>
              <a:gd name="connsiteX3" fmla="*/ 2073930 w 2073930"/>
              <a:gd name="connsiteY3" fmla="*/ 620999 h 620999"/>
              <a:gd name="connsiteX4" fmla="*/ 0 w 2073930"/>
              <a:gd name="connsiteY4" fmla="*/ 620999 h 620999"/>
              <a:gd name="connsiteX5" fmla="*/ 57446 w 2073930"/>
              <a:gd name="connsiteY5" fmla="*/ 529089 h 620999"/>
              <a:gd name="connsiteX6" fmla="*/ 394091 w 2073930"/>
              <a:gd name="connsiteY6" fmla="*/ 201770 h 620999"/>
              <a:gd name="connsiteX0" fmla="*/ 394091 w 2073930"/>
              <a:gd name="connsiteY0" fmla="*/ 201770 h 620999"/>
              <a:gd name="connsiteX1" fmla="*/ 2005337 w 2073930"/>
              <a:gd name="connsiteY1" fmla="*/ 498174 h 620999"/>
              <a:gd name="connsiteX2" fmla="*/ 2063718 w 2073930"/>
              <a:gd name="connsiteY2" fmla="*/ 598279 h 620999"/>
              <a:gd name="connsiteX3" fmla="*/ 2073930 w 2073930"/>
              <a:gd name="connsiteY3" fmla="*/ 620999 h 620999"/>
              <a:gd name="connsiteX4" fmla="*/ 1101853 w 2073930"/>
              <a:gd name="connsiteY4" fmla="*/ 618135 h 620999"/>
              <a:gd name="connsiteX5" fmla="*/ 0 w 2073930"/>
              <a:gd name="connsiteY5" fmla="*/ 620999 h 620999"/>
              <a:gd name="connsiteX6" fmla="*/ 57446 w 2073930"/>
              <a:gd name="connsiteY6" fmla="*/ 529089 h 620999"/>
              <a:gd name="connsiteX7" fmla="*/ 394091 w 2073930"/>
              <a:gd name="connsiteY7" fmla="*/ 201770 h 620999"/>
              <a:gd name="connsiteX0" fmla="*/ 1101853 w 2073930"/>
              <a:gd name="connsiteY0" fmla="*/ 618135 h 709575"/>
              <a:gd name="connsiteX1" fmla="*/ 0 w 2073930"/>
              <a:gd name="connsiteY1" fmla="*/ 620999 h 709575"/>
              <a:gd name="connsiteX2" fmla="*/ 57446 w 2073930"/>
              <a:gd name="connsiteY2" fmla="*/ 529089 h 709575"/>
              <a:gd name="connsiteX3" fmla="*/ 394091 w 2073930"/>
              <a:gd name="connsiteY3" fmla="*/ 201770 h 709575"/>
              <a:gd name="connsiteX4" fmla="*/ 2005337 w 2073930"/>
              <a:gd name="connsiteY4" fmla="*/ 498174 h 709575"/>
              <a:gd name="connsiteX5" fmla="*/ 2063718 w 2073930"/>
              <a:gd name="connsiteY5" fmla="*/ 598279 h 709575"/>
              <a:gd name="connsiteX6" fmla="*/ 2073930 w 2073930"/>
              <a:gd name="connsiteY6" fmla="*/ 620999 h 709575"/>
              <a:gd name="connsiteX7" fmla="*/ 1193293 w 2073930"/>
              <a:gd name="connsiteY7" fmla="*/ 709575 h 709575"/>
              <a:gd name="connsiteX0" fmla="*/ 1101853 w 2073930"/>
              <a:gd name="connsiteY0" fmla="*/ 618135 h 620999"/>
              <a:gd name="connsiteX1" fmla="*/ 0 w 2073930"/>
              <a:gd name="connsiteY1" fmla="*/ 620999 h 620999"/>
              <a:gd name="connsiteX2" fmla="*/ 57446 w 2073930"/>
              <a:gd name="connsiteY2" fmla="*/ 529089 h 620999"/>
              <a:gd name="connsiteX3" fmla="*/ 394091 w 2073930"/>
              <a:gd name="connsiteY3" fmla="*/ 201770 h 620999"/>
              <a:gd name="connsiteX4" fmla="*/ 2005337 w 2073930"/>
              <a:gd name="connsiteY4" fmla="*/ 498174 h 620999"/>
              <a:gd name="connsiteX5" fmla="*/ 2063718 w 2073930"/>
              <a:gd name="connsiteY5" fmla="*/ 598279 h 620999"/>
              <a:gd name="connsiteX6" fmla="*/ 2073930 w 2073930"/>
              <a:gd name="connsiteY6" fmla="*/ 620999 h 620999"/>
              <a:gd name="connsiteX0" fmla="*/ 0 w 2073930"/>
              <a:gd name="connsiteY0" fmla="*/ 620999 h 620999"/>
              <a:gd name="connsiteX1" fmla="*/ 57446 w 2073930"/>
              <a:gd name="connsiteY1" fmla="*/ 529089 h 620999"/>
              <a:gd name="connsiteX2" fmla="*/ 394091 w 2073930"/>
              <a:gd name="connsiteY2" fmla="*/ 201770 h 620999"/>
              <a:gd name="connsiteX3" fmla="*/ 2005337 w 2073930"/>
              <a:gd name="connsiteY3" fmla="*/ 498174 h 620999"/>
              <a:gd name="connsiteX4" fmla="*/ 2063718 w 2073930"/>
              <a:gd name="connsiteY4" fmla="*/ 598279 h 620999"/>
              <a:gd name="connsiteX5" fmla="*/ 2073930 w 2073930"/>
              <a:gd name="connsiteY5" fmla="*/ 620999 h 6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930" h="620999">
                <a:moveTo>
                  <a:pt x="0" y="620999"/>
                </a:moveTo>
                <a:lnTo>
                  <a:pt x="57446" y="529089"/>
                </a:lnTo>
                <a:cubicBezTo>
                  <a:pt x="144492" y="403456"/>
                  <a:pt x="257368" y="291497"/>
                  <a:pt x="394091" y="201770"/>
                </a:cubicBezTo>
                <a:cubicBezTo>
                  <a:pt x="940987" y="-157140"/>
                  <a:pt x="1662366" y="-24435"/>
                  <a:pt x="2005337" y="498174"/>
                </a:cubicBezTo>
                <a:cubicBezTo>
                  <a:pt x="2026772" y="530837"/>
                  <a:pt x="2046223" y="564250"/>
                  <a:pt x="2063718" y="598279"/>
                </a:cubicBezTo>
                <a:lnTo>
                  <a:pt x="2073930" y="620999"/>
                </a:lnTo>
              </a:path>
            </a:pathLst>
          </a:custGeom>
          <a:noFill/>
          <a:ln w="31750">
            <a:solidFill>
              <a:schemeClr val="bg2">
                <a:alpha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71" name="Oval 470">
            <a:extLst>
              <a:ext uri="{FF2B5EF4-FFF2-40B4-BE49-F238E27FC236}">
                <a16:creationId xmlns:a16="http://schemas.microsoft.com/office/drawing/2014/main" id="{F4FEA520-4C3A-4D16-888D-A662D595632F}"/>
              </a:ext>
            </a:extLst>
          </p:cNvPr>
          <p:cNvSpPr/>
          <p:nvPr/>
        </p:nvSpPr>
        <p:spPr>
          <a:xfrm>
            <a:off x="9695367" y="580519"/>
            <a:ext cx="869819" cy="869819"/>
          </a:xfrm>
          <a:prstGeom prst="ellipse">
            <a:avLst/>
          </a:prstGeom>
          <a:solidFill>
            <a:schemeClr val="accent2"/>
          </a:solidFill>
          <a:ln w="317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72" name="Oval 471">
            <a:extLst>
              <a:ext uri="{FF2B5EF4-FFF2-40B4-BE49-F238E27FC236}">
                <a16:creationId xmlns:a16="http://schemas.microsoft.com/office/drawing/2014/main" id="{158293B4-3467-4255-8DC0-BD75CA4B66C3}"/>
              </a:ext>
            </a:extLst>
          </p:cNvPr>
          <p:cNvSpPr/>
          <p:nvPr/>
        </p:nvSpPr>
        <p:spPr>
          <a:xfrm>
            <a:off x="12636006" y="2177659"/>
            <a:ext cx="869819" cy="869819"/>
          </a:xfrm>
          <a:prstGeom prst="ellipse">
            <a:avLst/>
          </a:prstGeom>
          <a:solidFill>
            <a:schemeClr val="accent2"/>
          </a:solidFill>
          <a:ln w="317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73" name="Oval 472">
            <a:extLst>
              <a:ext uri="{FF2B5EF4-FFF2-40B4-BE49-F238E27FC236}">
                <a16:creationId xmlns:a16="http://schemas.microsoft.com/office/drawing/2014/main" id="{87588081-F99F-4B12-A950-87A657E36D35}"/>
              </a:ext>
            </a:extLst>
          </p:cNvPr>
          <p:cNvSpPr/>
          <p:nvPr/>
        </p:nvSpPr>
        <p:spPr>
          <a:xfrm>
            <a:off x="12438620" y="743999"/>
            <a:ext cx="869819" cy="869819"/>
          </a:xfrm>
          <a:prstGeom prst="ellipse">
            <a:avLst/>
          </a:prstGeom>
          <a:solidFill>
            <a:schemeClr val="accent2"/>
          </a:solidFill>
          <a:ln w="317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75" name="Oval 474">
            <a:extLst>
              <a:ext uri="{FF2B5EF4-FFF2-40B4-BE49-F238E27FC236}">
                <a16:creationId xmlns:a16="http://schemas.microsoft.com/office/drawing/2014/main" id="{F4C41DB1-08E3-43BB-BD4D-F62B7EE19EAC}"/>
              </a:ext>
            </a:extLst>
          </p:cNvPr>
          <p:cNvSpPr/>
          <p:nvPr/>
        </p:nvSpPr>
        <p:spPr>
          <a:xfrm>
            <a:off x="5988347" y="6185445"/>
            <a:ext cx="1268054" cy="1268054"/>
          </a:xfrm>
          <a:prstGeom prst="ellipse">
            <a:avLst/>
          </a:prstGeom>
          <a:noFill/>
          <a:ln w="317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76" name="Oval 475">
            <a:extLst>
              <a:ext uri="{FF2B5EF4-FFF2-40B4-BE49-F238E27FC236}">
                <a16:creationId xmlns:a16="http://schemas.microsoft.com/office/drawing/2014/main" id="{5C60F9CC-6783-4722-81B9-D4E6C38121C7}"/>
              </a:ext>
            </a:extLst>
          </p:cNvPr>
          <p:cNvSpPr/>
          <p:nvPr/>
        </p:nvSpPr>
        <p:spPr>
          <a:xfrm>
            <a:off x="6232187" y="5988221"/>
            <a:ext cx="641949" cy="641949"/>
          </a:xfrm>
          <a:prstGeom prst="ellipse">
            <a:avLst/>
          </a:prstGeom>
          <a:solidFill>
            <a:schemeClr val="accent2"/>
          </a:solidFill>
          <a:ln w="317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8" name="Group 17">
            <a:extLst>
              <a:ext uri="{FF2B5EF4-FFF2-40B4-BE49-F238E27FC236}">
                <a16:creationId xmlns:a16="http://schemas.microsoft.com/office/drawing/2014/main" id="{E2C22CA5-D31B-40AC-92E6-9C02C6E2D6A0}"/>
              </a:ext>
            </a:extLst>
          </p:cNvPr>
          <p:cNvGrpSpPr/>
          <p:nvPr/>
        </p:nvGrpSpPr>
        <p:grpSpPr>
          <a:xfrm>
            <a:off x="5448518" y="470666"/>
            <a:ext cx="3730752" cy="3730752"/>
            <a:chOff x="-2845237" y="1550456"/>
            <a:chExt cx="2331720" cy="2331720"/>
          </a:xfrm>
        </p:grpSpPr>
        <p:grpSp>
          <p:nvGrpSpPr>
            <p:cNvPr id="17" name="Group 16">
              <a:extLst>
                <a:ext uri="{FF2B5EF4-FFF2-40B4-BE49-F238E27FC236}">
                  <a16:creationId xmlns:a16="http://schemas.microsoft.com/office/drawing/2014/main" id="{7BDDCBA5-3BD4-417F-A57C-956A3D77682F}"/>
                </a:ext>
              </a:extLst>
            </p:cNvPr>
            <p:cNvGrpSpPr/>
            <p:nvPr/>
          </p:nvGrpSpPr>
          <p:grpSpPr>
            <a:xfrm>
              <a:off x="-2845237" y="1550456"/>
              <a:ext cx="2331720" cy="2331720"/>
              <a:chOff x="-2845237" y="1550456"/>
              <a:chExt cx="2331720" cy="2331720"/>
            </a:xfrm>
          </p:grpSpPr>
          <p:sp>
            <p:nvSpPr>
              <p:cNvPr id="138" name="Freeform: Shape 137">
                <a:extLst>
                  <a:ext uri="{FF2B5EF4-FFF2-40B4-BE49-F238E27FC236}">
                    <a16:creationId xmlns:a16="http://schemas.microsoft.com/office/drawing/2014/main" id="{6B698B17-6827-4333-9FC9-F67D91C89B7F}"/>
                  </a:ext>
                </a:extLst>
              </p:cNvPr>
              <p:cNvSpPr/>
              <p:nvPr/>
            </p:nvSpPr>
            <p:spPr>
              <a:xfrm>
                <a:off x="-2843605" y="1552088"/>
                <a:ext cx="2330088" cy="2330088"/>
              </a:xfrm>
              <a:custGeom>
                <a:avLst/>
                <a:gdLst>
                  <a:gd name="connsiteX0" fmla="*/ 1165044 w 2330088"/>
                  <a:gd name="connsiteY0" fmla="*/ 0 h 2330088"/>
                  <a:gd name="connsiteX1" fmla="*/ 2330088 w 2330088"/>
                  <a:gd name="connsiteY1" fmla="*/ 1165044 h 2330088"/>
                  <a:gd name="connsiteX2" fmla="*/ 1165044 w 2330088"/>
                  <a:gd name="connsiteY2" fmla="*/ 2330088 h 2330088"/>
                  <a:gd name="connsiteX3" fmla="*/ 0 w 2330088"/>
                  <a:gd name="connsiteY3" fmla="*/ 1165044 h 2330088"/>
                  <a:gd name="connsiteX4" fmla="*/ 1165044 w 2330088"/>
                  <a:gd name="connsiteY4" fmla="*/ 0 h 233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088" h="2330088">
                    <a:moveTo>
                      <a:pt x="1165044" y="0"/>
                    </a:moveTo>
                    <a:cubicBezTo>
                      <a:pt x="1808480" y="0"/>
                      <a:pt x="2330088" y="521608"/>
                      <a:pt x="2330088" y="1165044"/>
                    </a:cubicBezTo>
                    <a:cubicBezTo>
                      <a:pt x="2330088" y="1808480"/>
                      <a:pt x="1808480" y="2330088"/>
                      <a:pt x="1165044" y="2330088"/>
                    </a:cubicBezTo>
                    <a:cubicBezTo>
                      <a:pt x="521608" y="2330088"/>
                      <a:pt x="0" y="1808480"/>
                      <a:pt x="0" y="1165044"/>
                    </a:cubicBezTo>
                    <a:cubicBezTo>
                      <a:pt x="0" y="521608"/>
                      <a:pt x="521608" y="0"/>
                      <a:pt x="1165044" y="0"/>
                    </a:cubicBezTo>
                    <a:close/>
                  </a:path>
                </a:pathLst>
              </a:custGeom>
              <a:solidFill>
                <a:schemeClr val="accent2"/>
              </a:solidFill>
              <a:ln w="317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pic>
            <p:nvPicPr>
              <p:cNvPr id="15" name="Picture 14">
                <a:extLst>
                  <a:ext uri="{FF2B5EF4-FFF2-40B4-BE49-F238E27FC236}">
                    <a16:creationId xmlns:a16="http://schemas.microsoft.com/office/drawing/2014/main" id="{7911F4EC-88F8-406B-ADFD-8FD3506E17EF}"/>
                  </a:ext>
                </a:extLst>
              </p:cNvPr>
              <p:cNvPicPr>
                <a:picLocks noChangeAspect="1"/>
              </p:cNvPicPr>
              <p:nvPr/>
            </p:nvPicPr>
            <p:blipFill rotWithShape="1">
              <a:blip r:embed="rId3">
                <a:extLst>
                  <a:ext uri="{28A0092B-C50C-407E-A947-70E740481C1C}">
                    <a14:useLocalDpi xmlns:a14="http://schemas.microsoft.com/office/drawing/2010/main"/>
                  </a:ext>
                </a:extLst>
              </a:blip>
              <a:srcRect l="11758" r="11758"/>
              <a:stretch/>
            </p:blipFill>
            <p:spPr>
              <a:xfrm>
                <a:off x="-2845237" y="1550456"/>
                <a:ext cx="2331720" cy="2331720"/>
              </a:xfrm>
              <a:prstGeom prst="ellipse">
                <a:avLst/>
              </a:prstGeom>
            </p:spPr>
          </p:pic>
        </p:grpSp>
        <p:sp>
          <p:nvSpPr>
            <p:cNvPr id="139" name="TextBox 138">
              <a:extLst>
                <a:ext uri="{FF2B5EF4-FFF2-40B4-BE49-F238E27FC236}">
                  <a16:creationId xmlns:a16="http://schemas.microsoft.com/office/drawing/2014/main" id="{E196AC02-3DBF-472F-9F26-01437AC71CAF}"/>
                </a:ext>
              </a:extLst>
            </p:cNvPr>
            <p:cNvSpPr txBox="1"/>
            <p:nvPr/>
          </p:nvSpPr>
          <p:spPr>
            <a:xfrm>
              <a:off x="-2414345" y="3059937"/>
              <a:ext cx="1446911" cy="307777"/>
            </a:xfrm>
            <a:prstGeom prst="rect">
              <a:avLst/>
            </a:prstGeom>
            <a:noFill/>
          </p:spPr>
          <p:txBody>
            <a:bodyPr wrap="none" rtlCol="0">
              <a:spAutoFit/>
            </a:bodyPr>
            <a:lstStyle>
              <a:defPPr>
                <a:defRPr lang="en-US"/>
              </a:defPPr>
              <a:lvl1pPr algn="ctr" defTabSz="731520">
                <a:defRPr sz="2600" b="1">
                  <a:solidFill>
                    <a:schemeClr val="bg2"/>
                  </a:solidFill>
                  <a:ea typeface="Amazon Ember" panose="020B0603020204020204" pitchFamily="34" charset="0"/>
                  <a:cs typeface="Amazon Ember" panose="020B0603020204020204" pitchFamily="34" charset="0"/>
                </a:defRPr>
              </a:lvl1pPr>
            </a:lstStyle>
            <a:p>
              <a:r>
                <a:rPr lang="en-US" dirty="0"/>
                <a:t>New-world IT</a:t>
              </a:r>
            </a:p>
          </p:txBody>
        </p:sp>
        <p:grpSp>
          <p:nvGrpSpPr>
            <p:cNvPr id="11" name="Group 10">
              <a:extLst>
                <a:ext uri="{FF2B5EF4-FFF2-40B4-BE49-F238E27FC236}">
                  <a16:creationId xmlns:a16="http://schemas.microsoft.com/office/drawing/2014/main" id="{2860962F-FACE-4D7F-BBAA-2ABD4DF06E1E}"/>
                </a:ext>
              </a:extLst>
            </p:cNvPr>
            <p:cNvGrpSpPr/>
            <p:nvPr/>
          </p:nvGrpSpPr>
          <p:grpSpPr>
            <a:xfrm>
              <a:off x="-2420933" y="2039815"/>
              <a:ext cx="1564783" cy="844334"/>
              <a:chOff x="-2463135" y="1927274"/>
              <a:chExt cx="1564783" cy="844334"/>
            </a:xfrm>
          </p:grpSpPr>
          <p:sp>
            <p:nvSpPr>
              <p:cNvPr id="145" name="Freeform 128">
                <a:extLst>
                  <a:ext uri="{FF2B5EF4-FFF2-40B4-BE49-F238E27FC236}">
                    <a16:creationId xmlns:a16="http://schemas.microsoft.com/office/drawing/2014/main" id="{D8328911-09DC-4953-A372-BDC22D8E8C92}"/>
                  </a:ext>
                </a:extLst>
              </p:cNvPr>
              <p:cNvSpPr>
                <a:spLocks noChangeAspect="1"/>
              </p:cNvSpPr>
              <p:nvPr/>
            </p:nvSpPr>
            <p:spPr bwMode="white">
              <a:xfrm flipH="1">
                <a:off x="-1750323" y="1927274"/>
                <a:ext cx="851971" cy="47064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alpha val="35000"/>
                </a:schemeClr>
              </a:solidFill>
              <a:ln w="22225">
                <a:noFill/>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2" name="Group 141">
                <a:extLst>
                  <a:ext uri="{FF2B5EF4-FFF2-40B4-BE49-F238E27FC236}">
                    <a16:creationId xmlns:a16="http://schemas.microsoft.com/office/drawing/2014/main" id="{611E3578-0D3C-4A1C-BFF3-63AA628F645C}"/>
                  </a:ext>
                </a:extLst>
              </p:cNvPr>
              <p:cNvGrpSpPr/>
              <p:nvPr/>
            </p:nvGrpSpPr>
            <p:grpSpPr>
              <a:xfrm>
                <a:off x="-2463135" y="2017088"/>
                <a:ext cx="1365854" cy="754520"/>
                <a:chOff x="1097879" y="4182384"/>
                <a:chExt cx="729348" cy="402903"/>
              </a:xfrm>
            </p:grpSpPr>
            <p:sp>
              <p:nvSpPr>
                <p:cNvPr id="143" name="Freeform 128">
                  <a:extLst>
                    <a:ext uri="{FF2B5EF4-FFF2-40B4-BE49-F238E27FC236}">
                      <a16:creationId xmlns:a16="http://schemas.microsoft.com/office/drawing/2014/main" id="{C50DF131-8E12-4D1F-8E9F-BD005ECD2E6E}"/>
                    </a:ext>
                  </a:extLst>
                </p:cNvPr>
                <p:cNvSpPr>
                  <a:spLocks noChangeAspect="1"/>
                </p:cNvSpPr>
                <p:nvPr/>
              </p:nvSpPr>
              <p:spPr bwMode="white">
                <a:xfrm>
                  <a:off x="1097879" y="4182384"/>
                  <a:ext cx="729348" cy="40290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44" name="Freeform: Shape 143">
                  <a:extLst>
                    <a:ext uri="{FF2B5EF4-FFF2-40B4-BE49-F238E27FC236}">
                      <a16:creationId xmlns:a16="http://schemas.microsoft.com/office/drawing/2014/main" id="{9964CD1C-1E74-48DE-BCFB-0AD35F3AE260}"/>
                    </a:ext>
                  </a:extLst>
                </p:cNvPr>
                <p:cNvSpPr>
                  <a:spLocks noChangeAspect="1"/>
                </p:cNvSpPr>
                <p:nvPr/>
              </p:nvSpPr>
              <p:spPr bwMode="white">
                <a:xfrm>
                  <a:off x="1097879" y="4182384"/>
                  <a:ext cx="483702" cy="402903"/>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tx1">
                    <a:alpha val="40000"/>
                  </a:schemeClr>
                </a:solidFill>
                <a:ln w="25400">
                  <a:noFill/>
                </a:ln>
                <a:effectLst/>
              </p:spPr>
              <p:txBody>
                <a:bodyPr vert="horz" wrap="square" lIns="195072" tIns="97536" rIns="195072" bIns="97536" numCol="1" anchor="t" anchorCtr="0" compatLnSpc="1">
                  <a:prstTxWarp prst="textNoShape">
                    <a:avLst/>
                  </a:prstTxWarp>
                  <a:noAutofit/>
                </a:bodyPr>
                <a:lstStyle/>
                <a:p>
                  <a:pPr defTabSz="1950592"/>
                  <a:endParaRPr lang="en-US" sz="384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grpSp>
      <p:cxnSp>
        <p:nvCxnSpPr>
          <p:cNvPr id="147" name="Straight Connector 146">
            <a:extLst>
              <a:ext uri="{FF2B5EF4-FFF2-40B4-BE49-F238E27FC236}">
                <a16:creationId xmlns:a16="http://schemas.microsoft.com/office/drawing/2014/main" id="{CB1D3854-B879-46E6-9403-A708485BE196}"/>
              </a:ext>
            </a:extLst>
          </p:cNvPr>
          <p:cNvCxnSpPr>
            <a:cxnSpLocks/>
          </p:cNvCxnSpPr>
          <p:nvPr/>
        </p:nvCxnSpPr>
        <p:spPr>
          <a:xfrm flipV="1">
            <a:off x="4476467" y="2030788"/>
            <a:ext cx="982638" cy="76427"/>
          </a:xfrm>
          <a:prstGeom prst="line">
            <a:avLst/>
          </a:prstGeom>
          <a:gradFill rotWithShape="0">
            <a:gsLst>
              <a:gs pos="100000">
                <a:srgbClr val="6B6C6B"/>
              </a:gs>
              <a:gs pos="21000">
                <a:srgbClr val="545554"/>
              </a:gs>
            </a:gsLst>
            <a:path path="circle">
              <a:fillToRect l="147405" t="283793" r="-47405" b="-183793"/>
            </a:path>
            <a:tileRect l="-448624" t="-51474" r="-47405" b="-183793"/>
          </a:gradFill>
          <a:ln w="3175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150" name="Straight Connector 149">
            <a:extLst>
              <a:ext uri="{FF2B5EF4-FFF2-40B4-BE49-F238E27FC236}">
                <a16:creationId xmlns:a16="http://schemas.microsoft.com/office/drawing/2014/main" id="{A404DD04-5A2B-442B-9CE7-2C562371875D}"/>
              </a:ext>
            </a:extLst>
          </p:cNvPr>
          <p:cNvCxnSpPr>
            <a:cxnSpLocks/>
          </p:cNvCxnSpPr>
          <p:nvPr/>
        </p:nvCxnSpPr>
        <p:spPr>
          <a:xfrm flipH="1">
            <a:off x="9179274" y="2282578"/>
            <a:ext cx="1280371" cy="314869"/>
          </a:xfrm>
          <a:prstGeom prst="line">
            <a:avLst/>
          </a:prstGeom>
          <a:gradFill rotWithShape="0">
            <a:gsLst>
              <a:gs pos="100000">
                <a:srgbClr val="6B6C6B"/>
              </a:gs>
              <a:gs pos="21000">
                <a:srgbClr val="545554"/>
              </a:gs>
            </a:gsLst>
            <a:path path="circle">
              <a:fillToRect l="147405" t="283793" r="-47405" b="-183793"/>
            </a:path>
            <a:tileRect l="-448624" t="-51474" r="-47405" b="-183793"/>
          </a:gradFill>
          <a:ln w="3175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151" name="Straight Connector 150">
            <a:extLst>
              <a:ext uri="{FF2B5EF4-FFF2-40B4-BE49-F238E27FC236}">
                <a16:creationId xmlns:a16="http://schemas.microsoft.com/office/drawing/2014/main" id="{3624940D-869D-4698-8BF8-6914616A28DE}"/>
              </a:ext>
            </a:extLst>
          </p:cNvPr>
          <p:cNvCxnSpPr>
            <a:cxnSpLocks/>
          </p:cNvCxnSpPr>
          <p:nvPr/>
        </p:nvCxnSpPr>
        <p:spPr>
          <a:xfrm flipH="1" flipV="1">
            <a:off x="8766883" y="3493564"/>
            <a:ext cx="919661" cy="673650"/>
          </a:xfrm>
          <a:prstGeom prst="line">
            <a:avLst/>
          </a:prstGeom>
          <a:gradFill rotWithShape="0">
            <a:gsLst>
              <a:gs pos="100000">
                <a:srgbClr val="6B6C6B"/>
              </a:gs>
              <a:gs pos="21000">
                <a:srgbClr val="545554"/>
              </a:gs>
            </a:gsLst>
            <a:path path="circle">
              <a:fillToRect l="147405" t="283793" r="-47405" b="-183793"/>
            </a:path>
            <a:tileRect l="-448624" t="-51474" r="-47405" b="-183793"/>
          </a:gradFill>
          <a:ln w="3175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152" name="Straight Connector 151">
            <a:extLst>
              <a:ext uri="{FF2B5EF4-FFF2-40B4-BE49-F238E27FC236}">
                <a16:creationId xmlns:a16="http://schemas.microsoft.com/office/drawing/2014/main" id="{11F59A25-C4ED-4B1B-BDFD-5C2210FB04FE}"/>
              </a:ext>
            </a:extLst>
          </p:cNvPr>
          <p:cNvCxnSpPr>
            <a:cxnSpLocks/>
            <a:stCxn id="480" idx="7"/>
          </p:cNvCxnSpPr>
          <p:nvPr/>
        </p:nvCxnSpPr>
        <p:spPr>
          <a:xfrm flipV="1">
            <a:off x="4849309" y="3634437"/>
            <a:ext cx="1112388" cy="1210526"/>
          </a:xfrm>
          <a:prstGeom prst="line">
            <a:avLst/>
          </a:prstGeom>
          <a:gradFill rotWithShape="0">
            <a:gsLst>
              <a:gs pos="100000">
                <a:srgbClr val="6B6C6B"/>
              </a:gs>
              <a:gs pos="21000">
                <a:srgbClr val="545554"/>
              </a:gs>
            </a:gsLst>
            <a:path path="circle">
              <a:fillToRect l="147405" t="283793" r="-47405" b="-183793"/>
            </a:path>
            <a:tileRect l="-448624" t="-51474" r="-47405" b="-183793"/>
          </a:gradFill>
          <a:ln w="3175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164" name="Straight Connector 163">
            <a:extLst>
              <a:ext uri="{FF2B5EF4-FFF2-40B4-BE49-F238E27FC236}">
                <a16:creationId xmlns:a16="http://schemas.microsoft.com/office/drawing/2014/main" id="{21FD84D2-CCD3-4995-AA71-B8505B8FC550}"/>
              </a:ext>
            </a:extLst>
          </p:cNvPr>
          <p:cNvCxnSpPr>
            <a:cxnSpLocks/>
          </p:cNvCxnSpPr>
          <p:nvPr/>
        </p:nvCxnSpPr>
        <p:spPr>
          <a:xfrm flipH="1" flipV="1">
            <a:off x="10475878" y="1273615"/>
            <a:ext cx="243130" cy="166350"/>
          </a:xfrm>
          <a:prstGeom prst="line">
            <a:avLst/>
          </a:prstGeom>
          <a:gradFill rotWithShape="0">
            <a:gsLst>
              <a:gs pos="100000">
                <a:srgbClr val="6B6C6B"/>
              </a:gs>
              <a:gs pos="21000">
                <a:srgbClr val="545554"/>
              </a:gs>
            </a:gsLst>
            <a:path path="circle">
              <a:fillToRect l="147405" t="283793" r="-47405" b="-183793"/>
            </a:path>
            <a:tileRect l="-448624" t="-51474" r="-47405" b="-183793"/>
          </a:gradFill>
          <a:ln w="3175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168" name="Straight Connector 167">
            <a:extLst>
              <a:ext uri="{FF2B5EF4-FFF2-40B4-BE49-F238E27FC236}">
                <a16:creationId xmlns:a16="http://schemas.microsoft.com/office/drawing/2014/main" id="{BFC0C9CB-D712-4D86-96FC-26703FAF92CC}"/>
              </a:ext>
            </a:extLst>
          </p:cNvPr>
          <p:cNvCxnSpPr>
            <a:cxnSpLocks/>
          </p:cNvCxnSpPr>
          <p:nvPr/>
        </p:nvCxnSpPr>
        <p:spPr>
          <a:xfrm flipH="1">
            <a:off x="12164988" y="1350390"/>
            <a:ext cx="294315" cy="179149"/>
          </a:xfrm>
          <a:prstGeom prst="line">
            <a:avLst/>
          </a:prstGeom>
          <a:gradFill rotWithShape="0">
            <a:gsLst>
              <a:gs pos="100000">
                <a:srgbClr val="6B6C6B"/>
              </a:gs>
              <a:gs pos="21000">
                <a:srgbClr val="545554"/>
              </a:gs>
            </a:gsLst>
            <a:path path="circle">
              <a:fillToRect l="147405" t="283793" r="-47405" b="-183793"/>
            </a:path>
            <a:tileRect l="-448624" t="-51474" r="-47405" b="-183793"/>
          </a:gradFill>
          <a:ln w="3175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171" name="Straight Connector 170">
            <a:extLst>
              <a:ext uri="{FF2B5EF4-FFF2-40B4-BE49-F238E27FC236}">
                <a16:creationId xmlns:a16="http://schemas.microsoft.com/office/drawing/2014/main" id="{DAD9F43F-F699-4DD7-B020-F46767140A47}"/>
              </a:ext>
            </a:extLst>
          </p:cNvPr>
          <p:cNvCxnSpPr>
            <a:cxnSpLocks/>
          </p:cNvCxnSpPr>
          <p:nvPr/>
        </p:nvCxnSpPr>
        <p:spPr>
          <a:xfrm flipH="1" flipV="1">
            <a:off x="12340583" y="2387600"/>
            <a:ext cx="310661" cy="101659"/>
          </a:xfrm>
          <a:prstGeom prst="line">
            <a:avLst/>
          </a:prstGeom>
          <a:gradFill rotWithShape="0">
            <a:gsLst>
              <a:gs pos="100000">
                <a:srgbClr val="6B6C6B"/>
              </a:gs>
              <a:gs pos="21000">
                <a:srgbClr val="545554"/>
              </a:gs>
            </a:gsLst>
            <a:path path="circle">
              <a:fillToRect l="147405" t="283793" r="-47405" b="-183793"/>
            </a:path>
            <a:tileRect l="-448624" t="-51474" r="-47405" b="-183793"/>
          </a:gradFill>
          <a:ln w="3175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191" name="Straight Connector 190">
            <a:extLst>
              <a:ext uri="{FF2B5EF4-FFF2-40B4-BE49-F238E27FC236}">
                <a16:creationId xmlns:a16="http://schemas.microsoft.com/office/drawing/2014/main" id="{ABCEFB83-225B-4A4A-ADD3-EFC5804773DF}"/>
              </a:ext>
            </a:extLst>
          </p:cNvPr>
          <p:cNvCxnSpPr>
            <a:cxnSpLocks/>
          </p:cNvCxnSpPr>
          <p:nvPr/>
        </p:nvCxnSpPr>
        <p:spPr>
          <a:xfrm flipV="1">
            <a:off x="2096296" y="2489352"/>
            <a:ext cx="534992" cy="349382"/>
          </a:xfrm>
          <a:prstGeom prst="line">
            <a:avLst/>
          </a:prstGeom>
          <a:gradFill rotWithShape="0">
            <a:gsLst>
              <a:gs pos="100000">
                <a:srgbClr val="6B6C6B"/>
              </a:gs>
              <a:gs pos="21000">
                <a:srgbClr val="545554"/>
              </a:gs>
            </a:gsLst>
            <a:path path="circle">
              <a:fillToRect l="147405" t="283793" r="-47405" b="-183793"/>
            </a:path>
            <a:tileRect l="-448624" t="-51474" r="-47405" b="-183793"/>
          </a:gradFill>
          <a:ln w="3175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198" name="Straight Connector 197">
            <a:extLst>
              <a:ext uri="{FF2B5EF4-FFF2-40B4-BE49-F238E27FC236}">
                <a16:creationId xmlns:a16="http://schemas.microsoft.com/office/drawing/2014/main" id="{3726714A-7C19-491D-8ADF-3741A99D8202}"/>
              </a:ext>
            </a:extLst>
          </p:cNvPr>
          <p:cNvCxnSpPr>
            <a:cxnSpLocks/>
          </p:cNvCxnSpPr>
          <p:nvPr/>
        </p:nvCxnSpPr>
        <p:spPr>
          <a:xfrm flipH="1" flipV="1">
            <a:off x="7659656" y="4173954"/>
            <a:ext cx="174691" cy="742440"/>
          </a:xfrm>
          <a:prstGeom prst="line">
            <a:avLst/>
          </a:prstGeom>
          <a:gradFill rotWithShape="0">
            <a:gsLst>
              <a:gs pos="100000">
                <a:srgbClr val="6B6C6B"/>
              </a:gs>
              <a:gs pos="21000">
                <a:srgbClr val="545554"/>
              </a:gs>
            </a:gsLst>
            <a:path path="circle">
              <a:fillToRect l="147405" t="283793" r="-47405" b="-183793"/>
            </a:path>
            <a:tileRect l="-448624" t="-51474" r="-47405" b="-183793"/>
          </a:gradFill>
          <a:ln w="3175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200" name="Straight Connector 199">
            <a:extLst>
              <a:ext uri="{FF2B5EF4-FFF2-40B4-BE49-F238E27FC236}">
                <a16:creationId xmlns:a16="http://schemas.microsoft.com/office/drawing/2014/main" id="{E9ED033C-0210-4401-91F5-ACC02605AA3F}"/>
              </a:ext>
            </a:extLst>
          </p:cNvPr>
          <p:cNvCxnSpPr>
            <a:cxnSpLocks/>
          </p:cNvCxnSpPr>
          <p:nvPr/>
        </p:nvCxnSpPr>
        <p:spPr>
          <a:xfrm flipH="1" flipV="1">
            <a:off x="11358138" y="5036673"/>
            <a:ext cx="990357" cy="313250"/>
          </a:xfrm>
          <a:prstGeom prst="line">
            <a:avLst/>
          </a:prstGeom>
          <a:gradFill rotWithShape="0">
            <a:gsLst>
              <a:gs pos="100000">
                <a:srgbClr val="6B6C6B"/>
              </a:gs>
              <a:gs pos="21000">
                <a:srgbClr val="545554"/>
              </a:gs>
            </a:gsLst>
            <a:path path="circle">
              <a:fillToRect l="147405" t="283793" r="-47405" b="-183793"/>
            </a:path>
            <a:tileRect l="-448624" t="-51474" r="-47405" b="-183793"/>
          </a:gradFill>
          <a:ln w="3175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202" name="Straight Connector 201">
            <a:extLst>
              <a:ext uri="{FF2B5EF4-FFF2-40B4-BE49-F238E27FC236}">
                <a16:creationId xmlns:a16="http://schemas.microsoft.com/office/drawing/2014/main" id="{18635942-838B-4C60-8A8C-13AEF3E7FF98}"/>
              </a:ext>
            </a:extLst>
          </p:cNvPr>
          <p:cNvCxnSpPr>
            <a:cxnSpLocks/>
          </p:cNvCxnSpPr>
          <p:nvPr/>
        </p:nvCxnSpPr>
        <p:spPr>
          <a:xfrm flipH="1" flipV="1">
            <a:off x="10935971" y="5618977"/>
            <a:ext cx="593659" cy="899194"/>
          </a:xfrm>
          <a:prstGeom prst="line">
            <a:avLst/>
          </a:prstGeom>
          <a:gradFill rotWithShape="0">
            <a:gsLst>
              <a:gs pos="100000">
                <a:srgbClr val="6B6C6B"/>
              </a:gs>
              <a:gs pos="21000">
                <a:srgbClr val="545554"/>
              </a:gs>
            </a:gsLst>
            <a:path path="circle">
              <a:fillToRect l="147405" t="283793" r="-47405" b="-183793"/>
            </a:path>
            <a:tileRect l="-448624" t="-51474" r="-47405" b="-183793"/>
          </a:gradFill>
          <a:ln w="31750">
            <a:solidFill>
              <a:schemeClr val="bg2"/>
            </a:solidFill>
          </a:ln>
          <a:effectLst/>
        </p:spPr>
        <p:style>
          <a:lnRef idx="1">
            <a:schemeClr val="accent1"/>
          </a:lnRef>
          <a:fillRef idx="3">
            <a:schemeClr val="accent1"/>
          </a:fillRef>
          <a:effectRef idx="2">
            <a:schemeClr val="accent1"/>
          </a:effectRef>
          <a:fontRef idx="minor">
            <a:schemeClr val="lt1"/>
          </a:fontRef>
        </p:style>
      </p:cxnSp>
      <p:grpSp>
        <p:nvGrpSpPr>
          <p:cNvPr id="135" name="Group 134">
            <a:extLst>
              <a:ext uri="{FF2B5EF4-FFF2-40B4-BE49-F238E27FC236}">
                <a16:creationId xmlns:a16="http://schemas.microsoft.com/office/drawing/2014/main" id="{9CF6EC8D-4B4C-4C56-8BF4-84AE1C2CD1A4}"/>
              </a:ext>
            </a:extLst>
          </p:cNvPr>
          <p:cNvGrpSpPr/>
          <p:nvPr/>
        </p:nvGrpSpPr>
        <p:grpSpPr>
          <a:xfrm>
            <a:off x="568724" y="902651"/>
            <a:ext cx="13724055" cy="6797474"/>
            <a:chOff x="355452" y="564156"/>
            <a:chExt cx="8577535" cy="4248421"/>
          </a:xfrm>
        </p:grpSpPr>
        <p:sp>
          <p:nvSpPr>
            <p:cNvPr id="159" name="TextBox 158">
              <a:extLst>
                <a:ext uri="{FF2B5EF4-FFF2-40B4-BE49-F238E27FC236}">
                  <a16:creationId xmlns:a16="http://schemas.microsoft.com/office/drawing/2014/main" id="{EB395277-4324-4E45-8F13-6593ABAE810B}"/>
                </a:ext>
              </a:extLst>
            </p:cNvPr>
            <p:cNvSpPr txBox="1"/>
            <p:nvPr/>
          </p:nvSpPr>
          <p:spPr>
            <a:xfrm>
              <a:off x="6436302" y="1956580"/>
              <a:ext cx="1493999" cy="250069"/>
            </a:xfrm>
            <a:prstGeom prst="rect">
              <a:avLst/>
            </a:prstGeom>
            <a:noFill/>
          </p:spPr>
          <p:txBody>
            <a:bodyPr wrap="none" rtlCol="0">
              <a:spAutoFit/>
            </a:bodyPr>
            <a:lstStyle/>
            <a:p>
              <a:pPr algn="ctr" defTabSz="731520">
                <a:defRPr/>
              </a:pPr>
              <a:r>
                <a:rPr lang="en-US" sz="2000" dirty="0">
                  <a:solidFill>
                    <a:schemeClr val="bg2"/>
                  </a:solidFill>
                  <a:ea typeface="Amazon Ember" panose="020B0603020204020204" pitchFamily="34" charset="0"/>
                  <a:cs typeface="Amazon Ember" panose="020B0603020204020204" pitchFamily="34" charset="0"/>
                </a:rPr>
                <a:t>Employees at work</a:t>
              </a:r>
            </a:p>
          </p:txBody>
        </p:sp>
        <p:sp>
          <p:nvSpPr>
            <p:cNvPr id="160" name="TextBox 159">
              <a:extLst>
                <a:ext uri="{FF2B5EF4-FFF2-40B4-BE49-F238E27FC236}">
                  <a16:creationId xmlns:a16="http://schemas.microsoft.com/office/drawing/2014/main" id="{5B8BD460-7230-484E-9371-2BD45C591EDF}"/>
                </a:ext>
              </a:extLst>
            </p:cNvPr>
            <p:cNvSpPr txBox="1"/>
            <p:nvPr/>
          </p:nvSpPr>
          <p:spPr>
            <a:xfrm>
              <a:off x="5950916" y="3645088"/>
              <a:ext cx="1024119" cy="403957"/>
            </a:xfrm>
            <a:prstGeom prst="rect">
              <a:avLst/>
            </a:prstGeom>
            <a:noFill/>
          </p:spPr>
          <p:txBody>
            <a:bodyPr wrap="none" rtlCol="0">
              <a:spAutoFit/>
            </a:bodyPr>
            <a:lstStyle/>
            <a:p>
              <a:pPr algn="ctr" defTabSz="731520">
                <a:lnSpc>
                  <a:spcPct val="90000"/>
                </a:lnSpc>
                <a:defRPr/>
              </a:pPr>
              <a:r>
                <a:rPr lang="en-US" sz="2000" dirty="0">
                  <a:solidFill>
                    <a:schemeClr val="bg2"/>
                  </a:solidFill>
                  <a:ea typeface="Amazon Ember" panose="020B0603020204020204" pitchFamily="34" charset="0"/>
                  <a:cs typeface="Amazon Ember" panose="020B0603020204020204" pitchFamily="34" charset="0"/>
                </a:rPr>
                <a:t>Factories +</a:t>
              </a:r>
              <a:br>
                <a:rPr lang="en-US" sz="2000" dirty="0">
                  <a:solidFill>
                    <a:schemeClr val="bg2"/>
                  </a:solidFill>
                  <a:ea typeface="Amazon Ember" panose="020B0603020204020204" pitchFamily="34" charset="0"/>
                  <a:cs typeface="Amazon Ember" panose="020B0603020204020204" pitchFamily="34" charset="0"/>
                </a:rPr>
              </a:br>
              <a:r>
                <a:rPr lang="en-US" sz="2000" dirty="0">
                  <a:solidFill>
                    <a:schemeClr val="bg2"/>
                  </a:solidFill>
                  <a:ea typeface="Amazon Ember" panose="020B0603020204020204" pitchFamily="34" charset="0"/>
                  <a:cs typeface="Amazon Ember" panose="020B0603020204020204" pitchFamily="34" charset="0"/>
                </a:rPr>
                <a:t>supply chain</a:t>
              </a:r>
            </a:p>
          </p:txBody>
        </p:sp>
        <p:sp>
          <p:nvSpPr>
            <p:cNvPr id="161" name="TextBox 160">
              <a:extLst>
                <a:ext uri="{FF2B5EF4-FFF2-40B4-BE49-F238E27FC236}">
                  <a16:creationId xmlns:a16="http://schemas.microsoft.com/office/drawing/2014/main" id="{98182289-96FD-46D8-B213-7141FEDA9F84}"/>
                </a:ext>
              </a:extLst>
            </p:cNvPr>
            <p:cNvSpPr txBox="1"/>
            <p:nvPr/>
          </p:nvSpPr>
          <p:spPr>
            <a:xfrm>
              <a:off x="1886166" y="4408620"/>
              <a:ext cx="1184419" cy="403957"/>
            </a:xfrm>
            <a:prstGeom prst="rect">
              <a:avLst/>
            </a:prstGeom>
            <a:noFill/>
          </p:spPr>
          <p:txBody>
            <a:bodyPr wrap="none" rtlCol="0">
              <a:spAutoFit/>
            </a:bodyPr>
            <a:lstStyle/>
            <a:p>
              <a:pPr algn="ctr" defTabSz="731520">
                <a:lnSpc>
                  <a:spcPct val="90000"/>
                </a:lnSpc>
                <a:defRPr/>
              </a:pPr>
              <a:r>
                <a:rPr lang="en-US" sz="2000" dirty="0">
                  <a:solidFill>
                    <a:schemeClr val="bg2"/>
                  </a:solidFill>
                  <a:ea typeface="Amazon Ember" panose="020B0603020204020204" pitchFamily="34" charset="0"/>
                  <a:cs typeface="Amazon Ember" panose="020B0603020204020204" pitchFamily="34" charset="0"/>
                </a:rPr>
                <a:t>IoT connected </a:t>
              </a:r>
              <a:br>
                <a:rPr lang="en-US" sz="2000" dirty="0">
                  <a:solidFill>
                    <a:schemeClr val="bg2"/>
                  </a:solidFill>
                  <a:ea typeface="Amazon Ember" panose="020B0603020204020204" pitchFamily="34" charset="0"/>
                  <a:cs typeface="Amazon Ember" panose="020B0603020204020204" pitchFamily="34" charset="0"/>
                </a:rPr>
              </a:br>
              <a:r>
                <a:rPr lang="en-US" sz="2000" dirty="0">
                  <a:solidFill>
                    <a:schemeClr val="bg2"/>
                  </a:solidFill>
                  <a:ea typeface="Amazon Ember" panose="020B0603020204020204" pitchFamily="34" charset="0"/>
                  <a:cs typeface="Amazon Ember" panose="020B0603020204020204" pitchFamily="34" charset="0"/>
                </a:rPr>
                <a:t>things</a:t>
              </a:r>
            </a:p>
          </p:txBody>
        </p:sp>
        <p:sp>
          <p:nvSpPr>
            <p:cNvPr id="162" name="TextBox 161">
              <a:extLst>
                <a:ext uri="{FF2B5EF4-FFF2-40B4-BE49-F238E27FC236}">
                  <a16:creationId xmlns:a16="http://schemas.microsoft.com/office/drawing/2014/main" id="{929FDE48-9DE3-4CA0-87DA-94304EB21550}"/>
                </a:ext>
              </a:extLst>
            </p:cNvPr>
            <p:cNvSpPr txBox="1"/>
            <p:nvPr/>
          </p:nvSpPr>
          <p:spPr>
            <a:xfrm>
              <a:off x="1774682" y="1971939"/>
              <a:ext cx="861815" cy="403957"/>
            </a:xfrm>
            <a:prstGeom prst="rect">
              <a:avLst/>
            </a:prstGeom>
            <a:noFill/>
          </p:spPr>
          <p:txBody>
            <a:bodyPr wrap="none" rtlCol="0">
              <a:spAutoFit/>
            </a:bodyPr>
            <a:lstStyle/>
            <a:p>
              <a:pPr algn="ctr" defTabSz="731520">
                <a:lnSpc>
                  <a:spcPct val="90000"/>
                </a:lnSpc>
                <a:defRPr/>
              </a:pPr>
              <a:r>
                <a:rPr lang="en-US" sz="2000" dirty="0">
                  <a:solidFill>
                    <a:schemeClr val="bg2"/>
                  </a:solidFill>
                  <a:ea typeface="Amazon Ember" panose="020B0603020204020204" pitchFamily="34" charset="0"/>
                  <a:cs typeface="Amazon Ember" panose="020B0603020204020204" pitchFamily="34" charset="0"/>
                </a:rPr>
                <a:t>Online</a:t>
              </a:r>
              <a:br>
                <a:rPr lang="en-US" sz="2000" dirty="0">
                  <a:solidFill>
                    <a:schemeClr val="bg2"/>
                  </a:solidFill>
                  <a:ea typeface="Amazon Ember" panose="020B0603020204020204" pitchFamily="34" charset="0"/>
                  <a:cs typeface="Amazon Ember" panose="020B0603020204020204" pitchFamily="34" charset="0"/>
                </a:rPr>
              </a:br>
              <a:r>
                <a:rPr lang="en-US" sz="2000" dirty="0">
                  <a:solidFill>
                    <a:schemeClr val="bg2"/>
                  </a:solidFill>
                  <a:ea typeface="Amazon Ember" panose="020B0603020204020204" pitchFamily="34" charset="0"/>
                  <a:cs typeface="Amazon Ember" panose="020B0603020204020204" pitchFamily="34" charset="0"/>
                </a:rPr>
                <a:t>marketing</a:t>
              </a:r>
            </a:p>
          </p:txBody>
        </p:sp>
        <p:sp>
          <p:nvSpPr>
            <p:cNvPr id="179" name="TextBox 178">
              <a:extLst>
                <a:ext uri="{FF2B5EF4-FFF2-40B4-BE49-F238E27FC236}">
                  <a16:creationId xmlns:a16="http://schemas.microsoft.com/office/drawing/2014/main" id="{6339D65F-4B56-4F93-8A79-1C69574CD19B}"/>
                </a:ext>
              </a:extLst>
            </p:cNvPr>
            <p:cNvSpPr txBox="1"/>
            <p:nvPr/>
          </p:nvSpPr>
          <p:spPr>
            <a:xfrm>
              <a:off x="7474496" y="2681300"/>
              <a:ext cx="1260491" cy="369332"/>
            </a:xfrm>
            <a:prstGeom prst="rect">
              <a:avLst/>
            </a:prstGeom>
            <a:noFill/>
          </p:spPr>
          <p:txBody>
            <a:bodyPr wrap="square" rtlCol="0">
              <a:spAutoFit/>
            </a:bodyPr>
            <a:lstStyle/>
            <a:p>
              <a:pPr algn="ctr" defTabSz="731520">
                <a:lnSpc>
                  <a:spcPct val="90000"/>
                </a:lnSpc>
                <a:defRPr/>
              </a:pPr>
              <a:r>
                <a:rPr lang="en-US" sz="1800" dirty="0">
                  <a:solidFill>
                    <a:schemeClr val="bg2"/>
                  </a:solidFill>
                  <a:ea typeface="Amazon Ember" panose="020B0603020204020204" pitchFamily="34" charset="0"/>
                  <a:cs typeface="Amazon Ember" panose="020B0603020204020204" pitchFamily="34" charset="0"/>
                </a:rPr>
                <a:t>Continuous supply tracking</a:t>
              </a:r>
            </a:p>
          </p:txBody>
        </p:sp>
        <p:sp>
          <p:nvSpPr>
            <p:cNvPr id="182" name="TextBox 181">
              <a:extLst>
                <a:ext uri="{FF2B5EF4-FFF2-40B4-BE49-F238E27FC236}">
                  <a16:creationId xmlns:a16="http://schemas.microsoft.com/office/drawing/2014/main" id="{87D828F9-3257-447C-B049-17B9B9EE3B45}"/>
                </a:ext>
              </a:extLst>
            </p:cNvPr>
            <p:cNvSpPr txBox="1"/>
            <p:nvPr/>
          </p:nvSpPr>
          <p:spPr>
            <a:xfrm>
              <a:off x="7827463" y="4281617"/>
              <a:ext cx="1105524" cy="369332"/>
            </a:xfrm>
            <a:prstGeom prst="rect">
              <a:avLst/>
            </a:prstGeom>
            <a:noFill/>
          </p:spPr>
          <p:txBody>
            <a:bodyPr wrap="square" rtlCol="0">
              <a:spAutoFit/>
            </a:bodyPr>
            <a:lstStyle/>
            <a:p>
              <a:pPr defTabSz="731520">
                <a:lnSpc>
                  <a:spcPct val="90000"/>
                </a:lnSpc>
                <a:defRPr/>
              </a:pPr>
              <a:r>
                <a:rPr lang="en-US" sz="1800" dirty="0">
                  <a:solidFill>
                    <a:schemeClr val="bg2"/>
                  </a:solidFill>
                  <a:ea typeface="Amazon Ember" panose="020B0603020204020204" pitchFamily="34" charset="0"/>
                  <a:cs typeface="Amazon Ember" panose="020B0603020204020204" pitchFamily="34" charset="0"/>
                </a:rPr>
                <a:t>Just-in-time production</a:t>
              </a:r>
            </a:p>
          </p:txBody>
        </p:sp>
        <p:sp>
          <p:nvSpPr>
            <p:cNvPr id="184" name="TextBox 183">
              <a:extLst>
                <a:ext uri="{FF2B5EF4-FFF2-40B4-BE49-F238E27FC236}">
                  <a16:creationId xmlns:a16="http://schemas.microsoft.com/office/drawing/2014/main" id="{F884F271-9FA1-4656-BC0A-70FB857B3335}"/>
                </a:ext>
              </a:extLst>
            </p:cNvPr>
            <p:cNvSpPr txBox="1"/>
            <p:nvPr/>
          </p:nvSpPr>
          <p:spPr>
            <a:xfrm>
              <a:off x="4571184" y="4348704"/>
              <a:ext cx="1038145" cy="403957"/>
            </a:xfrm>
            <a:prstGeom prst="rect">
              <a:avLst/>
            </a:prstGeom>
            <a:noFill/>
          </p:spPr>
          <p:txBody>
            <a:bodyPr wrap="none" rtlCol="0">
              <a:spAutoFit/>
            </a:bodyPr>
            <a:lstStyle/>
            <a:p>
              <a:pPr algn="ctr" defTabSz="731520">
                <a:lnSpc>
                  <a:spcPct val="90000"/>
                </a:lnSpc>
                <a:defRPr/>
              </a:pPr>
              <a:r>
                <a:rPr lang="en-US" sz="2000" dirty="0">
                  <a:solidFill>
                    <a:schemeClr val="bg2"/>
                  </a:solidFill>
                  <a:ea typeface="Amazon Ember" panose="020B0603020204020204" pitchFamily="34" charset="0"/>
                  <a:cs typeface="Amazon Ember" panose="020B0603020204020204" pitchFamily="34" charset="0"/>
                </a:rPr>
                <a:t>Online sales </a:t>
              </a:r>
              <a:br>
                <a:rPr lang="en-US" sz="2000" dirty="0">
                  <a:solidFill>
                    <a:schemeClr val="bg2"/>
                  </a:solidFill>
                  <a:ea typeface="Amazon Ember" panose="020B0603020204020204" pitchFamily="34" charset="0"/>
                  <a:cs typeface="Amazon Ember" panose="020B0603020204020204" pitchFamily="34" charset="0"/>
                </a:rPr>
              </a:br>
              <a:r>
                <a:rPr lang="en-US" sz="2000" dirty="0">
                  <a:solidFill>
                    <a:schemeClr val="bg2"/>
                  </a:solidFill>
                  <a:ea typeface="Amazon Ember" panose="020B0603020204020204" pitchFamily="34" charset="0"/>
                  <a:cs typeface="Amazon Ember" panose="020B0603020204020204" pitchFamily="34" charset="0"/>
                </a:rPr>
                <a:t>+ delivery</a:t>
              </a:r>
            </a:p>
          </p:txBody>
        </p:sp>
        <p:sp>
          <p:nvSpPr>
            <p:cNvPr id="188" name="TextBox 187">
              <a:extLst>
                <a:ext uri="{FF2B5EF4-FFF2-40B4-BE49-F238E27FC236}">
                  <a16:creationId xmlns:a16="http://schemas.microsoft.com/office/drawing/2014/main" id="{52AEF7E6-326F-4A7F-8C1F-9018EB2ADA25}"/>
                </a:ext>
              </a:extLst>
            </p:cNvPr>
            <p:cNvSpPr txBox="1"/>
            <p:nvPr/>
          </p:nvSpPr>
          <p:spPr>
            <a:xfrm>
              <a:off x="355452" y="2677131"/>
              <a:ext cx="1035139" cy="250069"/>
            </a:xfrm>
            <a:prstGeom prst="rect">
              <a:avLst/>
            </a:prstGeom>
            <a:noFill/>
          </p:spPr>
          <p:txBody>
            <a:bodyPr wrap="none" rtlCol="0">
              <a:spAutoFit/>
            </a:bodyPr>
            <a:lstStyle/>
            <a:p>
              <a:pPr algn="ctr" defTabSz="731520">
                <a:defRPr/>
              </a:pPr>
              <a:r>
                <a:rPr lang="en-US" sz="2000" dirty="0">
                  <a:solidFill>
                    <a:schemeClr val="bg2"/>
                  </a:solidFill>
                  <a:ea typeface="Amazon Ember" panose="020B0603020204020204" pitchFamily="34" charset="0"/>
                  <a:cs typeface="Amazon Ember" panose="020B0603020204020204" pitchFamily="34" charset="0"/>
                </a:rPr>
                <a:t>Social media</a:t>
              </a:r>
            </a:p>
          </p:txBody>
        </p:sp>
        <p:sp>
          <p:nvSpPr>
            <p:cNvPr id="77" name="Rectangle 76">
              <a:extLst>
                <a:ext uri="{FF2B5EF4-FFF2-40B4-BE49-F238E27FC236}">
                  <a16:creationId xmlns:a16="http://schemas.microsoft.com/office/drawing/2014/main" id="{E22DB15B-03A1-4B06-A6C9-6E98F5DBF13C}"/>
                </a:ext>
              </a:extLst>
            </p:cNvPr>
            <p:cNvSpPr/>
            <p:nvPr/>
          </p:nvSpPr>
          <p:spPr>
            <a:xfrm rot="224319">
              <a:off x="6483224" y="564156"/>
              <a:ext cx="1341573" cy="923330"/>
            </a:xfrm>
            <a:prstGeom prst="rect">
              <a:avLst/>
            </a:prstGeom>
            <a:noFill/>
            <a:effectLst/>
          </p:spPr>
          <p:txBody>
            <a:bodyPr spcFirstLastPara="1" wrap="none" lIns="146304" tIns="73152" rIns="146304" bIns="73152" numCol="1">
              <a:prstTxWarp prst="textArchUp">
                <a:avLst>
                  <a:gd name="adj" fmla="val 10821258"/>
                </a:avLst>
              </a:prstTxWarp>
              <a:spAutoFit/>
            </a:bodyPr>
            <a:lstStyle/>
            <a:p>
              <a:pPr algn="ctr" defTabSz="731520">
                <a:defRPr/>
              </a:pPr>
              <a:r>
                <a:rPr lang="en-US" sz="1600" dirty="0">
                  <a:ln w="0"/>
                  <a:solidFill>
                    <a:schemeClr val="bg2"/>
                  </a:solidFill>
                  <a:ea typeface="Amazon Ember" panose="020B0603020204020204" pitchFamily="34" charset="0"/>
                  <a:cs typeface="Amazon Ember" panose="020B0603020204020204" pitchFamily="34" charset="0"/>
                </a:rPr>
                <a:t>Mobile employees</a:t>
              </a:r>
            </a:p>
          </p:txBody>
        </p:sp>
      </p:grpSp>
      <p:cxnSp>
        <p:nvCxnSpPr>
          <p:cNvPr id="218" name="Straight Connector 217">
            <a:extLst>
              <a:ext uri="{FF2B5EF4-FFF2-40B4-BE49-F238E27FC236}">
                <a16:creationId xmlns:a16="http://schemas.microsoft.com/office/drawing/2014/main" id="{A00FE322-8730-4FBF-92F1-F7320FF8C3ED}"/>
              </a:ext>
            </a:extLst>
          </p:cNvPr>
          <p:cNvCxnSpPr>
            <a:cxnSpLocks/>
          </p:cNvCxnSpPr>
          <p:nvPr/>
        </p:nvCxnSpPr>
        <p:spPr>
          <a:xfrm flipV="1">
            <a:off x="7138144" y="6339400"/>
            <a:ext cx="121178" cy="99840"/>
          </a:xfrm>
          <a:prstGeom prst="line">
            <a:avLst/>
          </a:prstGeom>
          <a:gradFill rotWithShape="0">
            <a:gsLst>
              <a:gs pos="100000">
                <a:srgbClr val="6B6C6B"/>
              </a:gs>
              <a:gs pos="21000">
                <a:srgbClr val="545554"/>
              </a:gs>
            </a:gsLst>
            <a:path path="circle">
              <a:fillToRect l="147405" t="283793" r="-47405" b="-183793"/>
            </a:path>
            <a:tileRect l="-448624" t="-51474" r="-47405" b="-183793"/>
          </a:gradFill>
          <a:ln w="31750">
            <a:solidFill>
              <a:schemeClr val="bg2"/>
            </a:solidFill>
          </a:ln>
          <a:effectLst/>
        </p:spPr>
        <p:style>
          <a:lnRef idx="1">
            <a:schemeClr val="accent1"/>
          </a:lnRef>
          <a:fillRef idx="3">
            <a:schemeClr val="accent1"/>
          </a:fillRef>
          <a:effectRef idx="2">
            <a:schemeClr val="accent1"/>
          </a:effectRef>
          <a:fontRef idx="minor">
            <a:schemeClr val="lt1"/>
          </a:fontRef>
        </p:style>
      </p:cxnSp>
      <p:pic>
        <p:nvPicPr>
          <p:cNvPr id="1026" name="Picture 2" descr="Image result for amazon logo">
            <a:extLst>
              <a:ext uri="{FF2B5EF4-FFF2-40B4-BE49-F238E27FC236}">
                <a16:creationId xmlns:a16="http://schemas.microsoft.com/office/drawing/2014/main" id="{9C244D78-EC70-4DF5-9D1C-B7317FE24ED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6066976" y="6787239"/>
            <a:ext cx="1109347" cy="2236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mazon logo">
            <a:extLst>
              <a:ext uri="{FF2B5EF4-FFF2-40B4-BE49-F238E27FC236}">
                <a16:creationId xmlns:a16="http://schemas.microsoft.com/office/drawing/2014/main" id="{BDD2DBD8-D71B-4081-A522-76B22849197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6344599" y="6202823"/>
            <a:ext cx="403006" cy="252707"/>
          </a:xfrm>
          <a:prstGeom prst="rect">
            <a:avLst/>
          </a:prstGeom>
          <a:noFill/>
          <a:extLst>
            <a:ext uri="{909E8E84-426E-40DD-AFC4-6F175D3DCCD1}">
              <a14:hiddenFill xmlns:a14="http://schemas.microsoft.com/office/drawing/2010/main">
                <a:solidFill>
                  <a:srgbClr val="FFFFFF"/>
                </a:solidFill>
              </a14:hiddenFill>
            </a:ext>
          </a:extLst>
        </p:spPr>
      </p:pic>
      <p:grpSp>
        <p:nvGrpSpPr>
          <p:cNvPr id="227" name="Group 226">
            <a:extLst>
              <a:ext uri="{FF2B5EF4-FFF2-40B4-BE49-F238E27FC236}">
                <a16:creationId xmlns:a16="http://schemas.microsoft.com/office/drawing/2014/main" id="{D32D799C-A6C5-43B4-80E6-86E452D5074B}"/>
              </a:ext>
            </a:extLst>
          </p:cNvPr>
          <p:cNvGrpSpPr/>
          <p:nvPr/>
        </p:nvGrpSpPr>
        <p:grpSpPr>
          <a:xfrm>
            <a:off x="864068" y="3006976"/>
            <a:ext cx="982005" cy="860666"/>
            <a:chOff x="-1079759" y="5463463"/>
            <a:chExt cx="678806" cy="594931"/>
          </a:xfrm>
        </p:grpSpPr>
        <p:sp>
          <p:nvSpPr>
            <p:cNvPr id="228" name="Freeform 6">
              <a:extLst>
                <a:ext uri="{FF2B5EF4-FFF2-40B4-BE49-F238E27FC236}">
                  <a16:creationId xmlns:a16="http://schemas.microsoft.com/office/drawing/2014/main" id="{27BC3A95-CDE8-480B-97E2-AD41003AC56D}"/>
                </a:ext>
              </a:extLst>
            </p:cNvPr>
            <p:cNvSpPr>
              <a:spLocks/>
            </p:cNvSpPr>
            <p:nvPr/>
          </p:nvSpPr>
          <p:spPr bwMode="auto">
            <a:xfrm>
              <a:off x="-859342" y="5667495"/>
              <a:ext cx="458389" cy="390899"/>
            </a:xfrm>
            <a:custGeom>
              <a:avLst/>
              <a:gdLst>
                <a:gd name="T0" fmla="*/ 44 w 863"/>
                <a:gd name="T1" fmla="*/ 0 h 736"/>
                <a:gd name="T2" fmla="*/ 818 w 863"/>
                <a:gd name="T3" fmla="*/ 0 h 736"/>
                <a:gd name="T4" fmla="*/ 863 w 863"/>
                <a:gd name="T5" fmla="*/ 45 h 736"/>
                <a:gd name="T6" fmla="*/ 863 w 863"/>
                <a:gd name="T7" fmla="*/ 490 h 736"/>
                <a:gd name="T8" fmla="*/ 818 w 863"/>
                <a:gd name="T9" fmla="*/ 534 h 736"/>
                <a:gd name="T10" fmla="*/ 695 w 863"/>
                <a:gd name="T11" fmla="*/ 534 h 736"/>
                <a:gd name="T12" fmla="*/ 715 w 863"/>
                <a:gd name="T13" fmla="*/ 722 h 736"/>
                <a:gd name="T14" fmla="*/ 704 w 863"/>
                <a:gd name="T15" fmla="*/ 726 h 736"/>
                <a:gd name="T16" fmla="*/ 522 w 863"/>
                <a:gd name="T17" fmla="*/ 534 h 736"/>
                <a:gd name="T18" fmla="*/ 44 w 863"/>
                <a:gd name="T19" fmla="*/ 534 h 736"/>
                <a:gd name="T20" fmla="*/ 0 w 863"/>
                <a:gd name="T21" fmla="*/ 490 h 736"/>
                <a:gd name="T22" fmla="*/ 0 w 863"/>
                <a:gd name="T23" fmla="*/ 45 h 736"/>
                <a:gd name="T24" fmla="*/ 44 w 863"/>
                <a:gd name="T25"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3" h="736">
                  <a:moveTo>
                    <a:pt x="44" y="0"/>
                  </a:moveTo>
                  <a:cubicBezTo>
                    <a:pt x="818" y="0"/>
                    <a:pt x="818" y="0"/>
                    <a:pt x="818" y="0"/>
                  </a:cubicBezTo>
                  <a:cubicBezTo>
                    <a:pt x="842" y="0"/>
                    <a:pt x="863" y="20"/>
                    <a:pt x="863" y="45"/>
                  </a:cubicBezTo>
                  <a:cubicBezTo>
                    <a:pt x="863" y="490"/>
                    <a:pt x="863" y="490"/>
                    <a:pt x="863" y="490"/>
                  </a:cubicBezTo>
                  <a:cubicBezTo>
                    <a:pt x="863" y="514"/>
                    <a:pt x="842" y="534"/>
                    <a:pt x="818" y="534"/>
                  </a:cubicBezTo>
                  <a:cubicBezTo>
                    <a:pt x="695" y="534"/>
                    <a:pt x="695" y="534"/>
                    <a:pt x="695" y="534"/>
                  </a:cubicBezTo>
                  <a:cubicBezTo>
                    <a:pt x="715" y="722"/>
                    <a:pt x="715" y="722"/>
                    <a:pt x="715" y="722"/>
                  </a:cubicBezTo>
                  <a:cubicBezTo>
                    <a:pt x="715" y="722"/>
                    <a:pt x="715" y="736"/>
                    <a:pt x="704" y="726"/>
                  </a:cubicBezTo>
                  <a:cubicBezTo>
                    <a:pt x="694" y="717"/>
                    <a:pt x="563" y="578"/>
                    <a:pt x="522" y="534"/>
                  </a:cubicBezTo>
                  <a:cubicBezTo>
                    <a:pt x="44" y="534"/>
                    <a:pt x="44" y="534"/>
                    <a:pt x="44" y="534"/>
                  </a:cubicBezTo>
                  <a:cubicBezTo>
                    <a:pt x="20" y="534"/>
                    <a:pt x="0" y="514"/>
                    <a:pt x="0" y="490"/>
                  </a:cubicBezTo>
                  <a:cubicBezTo>
                    <a:pt x="0" y="45"/>
                    <a:pt x="0" y="45"/>
                    <a:pt x="0" y="45"/>
                  </a:cubicBezTo>
                  <a:cubicBezTo>
                    <a:pt x="0" y="20"/>
                    <a:pt x="20" y="0"/>
                    <a:pt x="44" y="0"/>
                  </a:cubicBezTo>
                  <a:close/>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29" name="Freeform 5">
              <a:extLst>
                <a:ext uri="{FF2B5EF4-FFF2-40B4-BE49-F238E27FC236}">
                  <a16:creationId xmlns:a16="http://schemas.microsoft.com/office/drawing/2014/main" id="{841D736A-4723-4186-9349-2DD33754863E}"/>
                </a:ext>
              </a:extLst>
            </p:cNvPr>
            <p:cNvSpPr>
              <a:spLocks/>
            </p:cNvSpPr>
            <p:nvPr/>
          </p:nvSpPr>
          <p:spPr bwMode="auto">
            <a:xfrm>
              <a:off x="-1079759" y="5463463"/>
              <a:ext cx="614046" cy="523539"/>
            </a:xfrm>
            <a:custGeom>
              <a:avLst/>
              <a:gdLst>
                <a:gd name="T0" fmla="*/ 1096 w 1156"/>
                <a:gd name="T1" fmla="*/ 0 h 986"/>
                <a:gd name="T2" fmla="*/ 60 w 1156"/>
                <a:gd name="T3" fmla="*/ 0 h 986"/>
                <a:gd name="T4" fmla="*/ 0 w 1156"/>
                <a:gd name="T5" fmla="*/ 60 h 986"/>
                <a:gd name="T6" fmla="*/ 0 w 1156"/>
                <a:gd name="T7" fmla="*/ 656 h 986"/>
                <a:gd name="T8" fmla="*/ 60 w 1156"/>
                <a:gd name="T9" fmla="*/ 716 h 986"/>
                <a:gd name="T10" fmla="*/ 224 w 1156"/>
                <a:gd name="T11" fmla="*/ 716 h 986"/>
                <a:gd name="T12" fmla="*/ 198 w 1156"/>
                <a:gd name="T13" fmla="*/ 967 h 986"/>
                <a:gd name="T14" fmla="*/ 212 w 1156"/>
                <a:gd name="T15" fmla="*/ 972 h 986"/>
                <a:gd name="T16" fmla="*/ 457 w 1156"/>
                <a:gd name="T17" fmla="*/ 716 h 986"/>
                <a:gd name="T18" fmla="*/ 1096 w 1156"/>
                <a:gd name="T19" fmla="*/ 716 h 986"/>
                <a:gd name="T20" fmla="*/ 1156 w 1156"/>
                <a:gd name="T21" fmla="*/ 656 h 986"/>
                <a:gd name="T22" fmla="*/ 1156 w 1156"/>
                <a:gd name="T23" fmla="*/ 60 h 986"/>
                <a:gd name="T24" fmla="*/ 1096 w 1156"/>
                <a:gd name="T25"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6" h="986">
                  <a:moveTo>
                    <a:pt x="1096" y="0"/>
                  </a:moveTo>
                  <a:cubicBezTo>
                    <a:pt x="60" y="0"/>
                    <a:pt x="60" y="0"/>
                    <a:pt x="60" y="0"/>
                  </a:cubicBezTo>
                  <a:cubicBezTo>
                    <a:pt x="27" y="0"/>
                    <a:pt x="0" y="27"/>
                    <a:pt x="0" y="60"/>
                  </a:cubicBezTo>
                  <a:cubicBezTo>
                    <a:pt x="0" y="656"/>
                    <a:pt x="0" y="656"/>
                    <a:pt x="0" y="656"/>
                  </a:cubicBezTo>
                  <a:cubicBezTo>
                    <a:pt x="0" y="689"/>
                    <a:pt x="27" y="716"/>
                    <a:pt x="60" y="716"/>
                  </a:cubicBezTo>
                  <a:cubicBezTo>
                    <a:pt x="224" y="716"/>
                    <a:pt x="224" y="716"/>
                    <a:pt x="224" y="716"/>
                  </a:cubicBezTo>
                  <a:cubicBezTo>
                    <a:pt x="198" y="967"/>
                    <a:pt x="198" y="967"/>
                    <a:pt x="198" y="967"/>
                  </a:cubicBezTo>
                  <a:cubicBezTo>
                    <a:pt x="198" y="967"/>
                    <a:pt x="197" y="986"/>
                    <a:pt x="212" y="972"/>
                  </a:cubicBezTo>
                  <a:cubicBezTo>
                    <a:pt x="225" y="960"/>
                    <a:pt x="402" y="774"/>
                    <a:pt x="457" y="716"/>
                  </a:cubicBezTo>
                  <a:cubicBezTo>
                    <a:pt x="1096" y="716"/>
                    <a:pt x="1096" y="716"/>
                    <a:pt x="1096" y="716"/>
                  </a:cubicBezTo>
                  <a:cubicBezTo>
                    <a:pt x="1129" y="716"/>
                    <a:pt x="1156" y="689"/>
                    <a:pt x="1156" y="656"/>
                  </a:cubicBezTo>
                  <a:cubicBezTo>
                    <a:pt x="1156" y="60"/>
                    <a:pt x="1156" y="60"/>
                    <a:pt x="1156" y="60"/>
                  </a:cubicBezTo>
                  <a:cubicBezTo>
                    <a:pt x="1156" y="27"/>
                    <a:pt x="1129" y="0"/>
                    <a:pt x="1096" y="0"/>
                  </a:cubicBezTo>
                  <a:close/>
                </a:path>
              </a:pathLst>
            </a:custGeom>
            <a:solidFill>
              <a:schemeClr val="accent2"/>
            </a:solidFill>
            <a:ln w="19050" cap="flat">
              <a:solidFill>
                <a:schemeClr val="bg2"/>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30" name="Freeform: Shape 229">
              <a:extLst>
                <a:ext uri="{FF2B5EF4-FFF2-40B4-BE49-F238E27FC236}">
                  <a16:creationId xmlns:a16="http://schemas.microsoft.com/office/drawing/2014/main" id="{E62F2A4B-136A-432A-8005-E38B4A30D66C}"/>
                </a:ext>
              </a:extLst>
            </p:cNvPr>
            <p:cNvSpPr>
              <a:spLocks/>
            </p:cNvSpPr>
            <p:nvPr/>
          </p:nvSpPr>
          <p:spPr bwMode="auto">
            <a:xfrm>
              <a:off x="-1079759" y="5463463"/>
              <a:ext cx="375752" cy="380177"/>
            </a:xfrm>
            <a:custGeom>
              <a:avLst/>
              <a:gdLst>
                <a:gd name="connsiteX0" fmla="*/ 129692 w 1529040"/>
                <a:gd name="connsiteY0" fmla="*/ 0 h 1547043"/>
                <a:gd name="connsiteX1" fmla="*/ 1474814 w 1529040"/>
                <a:gd name="connsiteY1" fmla="*/ 0 h 1547043"/>
                <a:gd name="connsiteX2" fmla="*/ 1529040 w 1529040"/>
                <a:gd name="connsiteY2" fmla="*/ 0 h 1547043"/>
                <a:gd name="connsiteX3" fmla="*/ 1433070 w 1529040"/>
                <a:gd name="connsiteY3" fmla="*/ 124026 h 1547043"/>
                <a:gd name="connsiteX4" fmla="*/ 336306 w 1529040"/>
                <a:gd name="connsiteY4" fmla="*/ 1544158 h 1547043"/>
                <a:gd name="connsiteX5" fmla="*/ 334078 w 1529040"/>
                <a:gd name="connsiteY5" fmla="*/ 1547043 h 1547043"/>
                <a:gd name="connsiteX6" fmla="*/ 246701 w 1529040"/>
                <a:gd name="connsiteY6" fmla="*/ 1547043 h 1547043"/>
                <a:gd name="connsiteX7" fmla="*/ 129692 w 1529040"/>
                <a:gd name="connsiteY7" fmla="*/ 1547043 h 1547043"/>
                <a:gd name="connsiteX8" fmla="*/ 0 w 1529040"/>
                <a:gd name="connsiteY8" fmla="*/ 1417403 h 1547043"/>
                <a:gd name="connsiteX9" fmla="*/ 0 w 1529040"/>
                <a:gd name="connsiteY9" fmla="*/ 129641 h 1547043"/>
                <a:gd name="connsiteX10" fmla="*/ 129692 w 1529040"/>
                <a:gd name="connsiteY10" fmla="*/ 0 h 154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9040" h="1547043">
                  <a:moveTo>
                    <a:pt x="129692" y="0"/>
                  </a:moveTo>
                  <a:cubicBezTo>
                    <a:pt x="129692" y="0"/>
                    <a:pt x="129692" y="0"/>
                    <a:pt x="1474814" y="0"/>
                  </a:cubicBezTo>
                  <a:lnTo>
                    <a:pt x="1529040" y="0"/>
                  </a:lnTo>
                  <a:lnTo>
                    <a:pt x="1433070" y="124026"/>
                  </a:lnTo>
                  <a:cubicBezTo>
                    <a:pt x="1137632" y="506035"/>
                    <a:pt x="777189" y="973037"/>
                    <a:pt x="336306" y="1544158"/>
                  </a:cubicBezTo>
                  <a:lnTo>
                    <a:pt x="334078" y="1547043"/>
                  </a:lnTo>
                  <a:lnTo>
                    <a:pt x="246701" y="1547043"/>
                  </a:lnTo>
                  <a:cubicBezTo>
                    <a:pt x="212775" y="1547043"/>
                    <a:pt x="174003" y="1547043"/>
                    <a:pt x="129692" y="1547043"/>
                  </a:cubicBezTo>
                  <a:cubicBezTo>
                    <a:pt x="58361" y="1547043"/>
                    <a:pt x="0" y="1488705"/>
                    <a:pt x="0" y="1417403"/>
                  </a:cubicBezTo>
                  <a:cubicBezTo>
                    <a:pt x="0" y="1417403"/>
                    <a:pt x="0" y="1417403"/>
                    <a:pt x="0" y="129641"/>
                  </a:cubicBezTo>
                  <a:cubicBezTo>
                    <a:pt x="0" y="58338"/>
                    <a:pt x="58361" y="0"/>
                    <a:pt x="129692" y="0"/>
                  </a:cubicBezTo>
                  <a:close/>
                </a:path>
              </a:pathLst>
            </a:custGeom>
            <a:solidFill>
              <a:schemeClr val="tx1">
                <a:alpha val="40000"/>
              </a:schemeClr>
            </a:solidFill>
            <a:ln w="22225">
              <a:noFill/>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1" name="Oval 7">
              <a:extLst>
                <a:ext uri="{FF2B5EF4-FFF2-40B4-BE49-F238E27FC236}">
                  <a16:creationId xmlns:a16="http://schemas.microsoft.com/office/drawing/2014/main" id="{BD629402-88CD-4244-8763-2288773AE2C1}"/>
                </a:ext>
              </a:extLst>
            </p:cNvPr>
            <p:cNvSpPr>
              <a:spLocks noChangeArrowheads="1"/>
            </p:cNvSpPr>
            <p:nvPr/>
          </p:nvSpPr>
          <p:spPr bwMode="auto">
            <a:xfrm>
              <a:off x="-933855" y="5614829"/>
              <a:ext cx="62809" cy="63199"/>
            </a:xfrm>
            <a:prstGeom prst="ellipse">
              <a:avLst/>
            </a:prstGeom>
            <a:solidFill>
              <a:schemeClr val="bg2"/>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32" name="Oval 8">
              <a:extLst>
                <a:ext uri="{FF2B5EF4-FFF2-40B4-BE49-F238E27FC236}">
                  <a16:creationId xmlns:a16="http://schemas.microsoft.com/office/drawing/2014/main" id="{0DE6AF0B-4FB0-4C50-ACF7-5CE6AE39E42B}"/>
                </a:ext>
              </a:extLst>
            </p:cNvPr>
            <p:cNvSpPr>
              <a:spLocks noChangeArrowheads="1"/>
            </p:cNvSpPr>
            <p:nvPr/>
          </p:nvSpPr>
          <p:spPr bwMode="auto">
            <a:xfrm>
              <a:off x="-786000" y="5614829"/>
              <a:ext cx="63199" cy="63199"/>
            </a:xfrm>
            <a:prstGeom prst="ellipse">
              <a:avLst/>
            </a:prstGeom>
            <a:solidFill>
              <a:schemeClr val="bg2"/>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33" name="Oval 9">
              <a:extLst>
                <a:ext uri="{FF2B5EF4-FFF2-40B4-BE49-F238E27FC236}">
                  <a16:creationId xmlns:a16="http://schemas.microsoft.com/office/drawing/2014/main" id="{7304B4A3-32BE-4F1D-A1B0-E2F16305DC0F}"/>
                </a:ext>
              </a:extLst>
            </p:cNvPr>
            <p:cNvSpPr>
              <a:spLocks noChangeArrowheads="1"/>
            </p:cNvSpPr>
            <p:nvPr/>
          </p:nvSpPr>
          <p:spPr bwMode="auto">
            <a:xfrm>
              <a:off x="-640486" y="5614829"/>
              <a:ext cx="62809" cy="63199"/>
            </a:xfrm>
            <a:prstGeom prst="ellipse">
              <a:avLst/>
            </a:prstGeom>
            <a:solidFill>
              <a:schemeClr val="bg2"/>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34" name="Freeform 5">
              <a:extLst>
                <a:ext uri="{FF2B5EF4-FFF2-40B4-BE49-F238E27FC236}">
                  <a16:creationId xmlns:a16="http://schemas.microsoft.com/office/drawing/2014/main" id="{E0D12A1E-09E8-4518-821B-5C87232BAC2C}"/>
                </a:ext>
              </a:extLst>
            </p:cNvPr>
            <p:cNvSpPr>
              <a:spLocks/>
            </p:cNvSpPr>
            <p:nvPr/>
          </p:nvSpPr>
          <p:spPr bwMode="auto">
            <a:xfrm>
              <a:off x="-1079759" y="5463463"/>
              <a:ext cx="614046" cy="523539"/>
            </a:xfrm>
            <a:custGeom>
              <a:avLst/>
              <a:gdLst>
                <a:gd name="T0" fmla="*/ 1096 w 1156"/>
                <a:gd name="T1" fmla="*/ 0 h 986"/>
                <a:gd name="T2" fmla="*/ 60 w 1156"/>
                <a:gd name="T3" fmla="*/ 0 h 986"/>
                <a:gd name="T4" fmla="*/ 0 w 1156"/>
                <a:gd name="T5" fmla="*/ 60 h 986"/>
                <a:gd name="T6" fmla="*/ 0 w 1156"/>
                <a:gd name="T7" fmla="*/ 656 h 986"/>
                <a:gd name="T8" fmla="*/ 60 w 1156"/>
                <a:gd name="T9" fmla="*/ 716 h 986"/>
                <a:gd name="T10" fmla="*/ 224 w 1156"/>
                <a:gd name="T11" fmla="*/ 716 h 986"/>
                <a:gd name="T12" fmla="*/ 198 w 1156"/>
                <a:gd name="T13" fmla="*/ 967 h 986"/>
                <a:gd name="T14" fmla="*/ 212 w 1156"/>
                <a:gd name="T15" fmla="*/ 972 h 986"/>
                <a:gd name="T16" fmla="*/ 457 w 1156"/>
                <a:gd name="T17" fmla="*/ 716 h 986"/>
                <a:gd name="T18" fmla="*/ 1096 w 1156"/>
                <a:gd name="T19" fmla="*/ 716 h 986"/>
                <a:gd name="T20" fmla="*/ 1156 w 1156"/>
                <a:gd name="T21" fmla="*/ 656 h 986"/>
                <a:gd name="T22" fmla="*/ 1156 w 1156"/>
                <a:gd name="T23" fmla="*/ 60 h 986"/>
                <a:gd name="T24" fmla="*/ 1096 w 1156"/>
                <a:gd name="T25"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6" h="986">
                  <a:moveTo>
                    <a:pt x="1096" y="0"/>
                  </a:moveTo>
                  <a:cubicBezTo>
                    <a:pt x="60" y="0"/>
                    <a:pt x="60" y="0"/>
                    <a:pt x="60" y="0"/>
                  </a:cubicBezTo>
                  <a:cubicBezTo>
                    <a:pt x="27" y="0"/>
                    <a:pt x="0" y="27"/>
                    <a:pt x="0" y="60"/>
                  </a:cubicBezTo>
                  <a:cubicBezTo>
                    <a:pt x="0" y="656"/>
                    <a:pt x="0" y="656"/>
                    <a:pt x="0" y="656"/>
                  </a:cubicBezTo>
                  <a:cubicBezTo>
                    <a:pt x="0" y="689"/>
                    <a:pt x="27" y="716"/>
                    <a:pt x="60" y="716"/>
                  </a:cubicBezTo>
                  <a:cubicBezTo>
                    <a:pt x="224" y="716"/>
                    <a:pt x="224" y="716"/>
                    <a:pt x="224" y="716"/>
                  </a:cubicBezTo>
                  <a:cubicBezTo>
                    <a:pt x="198" y="967"/>
                    <a:pt x="198" y="967"/>
                    <a:pt x="198" y="967"/>
                  </a:cubicBezTo>
                  <a:cubicBezTo>
                    <a:pt x="198" y="967"/>
                    <a:pt x="197" y="986"/>
                    <a:pt x="212" y="972"/>
                  </a:cubicBezTo>
                  <a:cubicBezTo>
                    <a:pt x="225" y="960"/>
                    <a:pt x="402" y="774"/>
                    <a:pt x="457" y="716"/>
                  </a:cubicBezTo>
                  <a:cubicBezTo>
                    <a:pt x="1096" y="716"/>
                    <a:pt x="1096" y="716"/>
                    <a:pt x="1096" y="716"/>
                  </a:cubicBezTo>
                  <a:cubicBezTo>
                    <a:pt x="1129" y="716"/>
                    <a:pt x="1156" y="689"/>
                    <a:pt x="1156" y="656"/>
                  </a:cubicBezTo>
                  <a:cubicBezTo>
                    <a:pt x="1156" y="60"/>
                    <a:pt x="1156" y="60"/>
                    <a:pt x="1156" y="60"/>
                  </a:cubicBezTo>
                  <a:cubicBezTo>
                    <a:pt x="1156" y="27"/>
                    <a:pt x="1129" y="0"/>
                    <a:pt x="1096" y="0"/>
                  </a:cubicBezTo>
                  <a:close/>
                </a:path>
              </a:pathLst>
            </a:custGeom>
            <a:noFill/>
            <a:ln w="15875" cap="flat">
              <a:solidFill>
                <a:schemeClr val="bg2"/>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89" name="Group 88">
            <a:extLst>
              <a:ext uri="{FF2B5EF4-FFF2-40B4-BE49-F238E27FC236}">
                <a16:creationId xmlns:a16="http://schemas.microsoft.com/office/drawing/2014/main" id="{19C729D9-C22E-4D57-8599-70D5CD72CD05}"/>
              </a:ext>
            </a:extLst>
          </p:cNvPr>
          <p:cNvGrpSpPr/>
          <p:nvPr/>
        </p:nvGrpSpPr>
        <p:grpSpPr>
          <a:xfrm>
            <a:off x="10628169" y="1641495"/>
            <a:ext cx="1599400" cy="1023219"/>
            <a:chOff x="6512952" y="779855"/>
            <a:chExt cx="1237129" cy="791456"/>
          </a:xfrm>
        </p:grpSpPr>
        <p:sp>
          <p:nvSpPr>
            <p:cNvPr id="307" name="Freeform 14">
              <a:extLst>
                <a:ext uri="{FF2B5EF4-FFF2-40B4-BE49-F238E27FC236}">
                  <a16:creationId xmlns:a16="http://schemas.microsoft.com/office/drawing/2014/main" id="{60929306-7349-491B-8B72-86D02D27BF51}"/>
                </a:ext>
              </a:extLst>
            </p:cNvPr>
            <p:cNvSpPr>
              <a:spLocks/>
            </p:cNvSpPr>
            <p:nvPr/>
          </p:nvSpPr>
          <p:spPr bwMode="auto">
            <a:xfrm>
              <a:off x="6712646" y="970640"/>
              <a:ext cx="823457" cy="358024"/>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noFill/>
            <a:ln w="19050">
              <a:solidFill>
                <a:schemeClr val="bg2"/>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nvGrpSpPr>
            <p:cNvPr id="308" name="Group 307">
              <a:extLst>
                <a:ext uri="{FF2B5EF4-FFF2-40B4-BE49-F238E27FC236}">
                  <a16:creationId xmlns:a16="http://schemas.microsoft.com/office/drawing/2014/main" id="{680814CC-6235-473D-9DAE-23F661EAF6F8}"/>
                </a:ext>
              </a:extLst>
            </p:cNvPr>
            <p:cNvGrpSpPr/>
            <p:nvPr/>
          </p:nvGrpSpPr>
          <p:grpSpPr>
            <a:xfrm>
              <a:off x="6512952" y="779855"/>
              <a:ext cx="1237129" cy="791456"/>
              <a:chOff x="7046261" y="1206393"/>
              <a:chExt cx="1237129" cy="791456"/>
            </a:xfrm>
          </p:grpSpPr>
          <p:sp>
            <p:nvSpPr>
              <p:cNvPr id="309" name="Freeform: Shape 308">
                <a:extLst>
                  <a:ext uri="{FF2B5EF4-FFF2-40B4-BE49-F238E27FC236}">
                    <a16:creationId xmlns:a16="http://schemas.microsoft.com/office/drawing/2014/main" id="{D5CAF141-1862-4E74-8A92-4D4C01C7FA51}"/>
                  </a:ext>
                </a:extLst>
              </p:cNvPr>
              <p:cNvSpPr/>
              <p:nvPr/>
            </p:nvSpPr>
            <p:spPr>
              <a:xfrm>
                <a:off x="7190693" y="1206393"/>
                <a:ext cx="943312" cy="732462"/>
              </a:xfrm>
              <a:custGeom>
                <a:avLst/>
                <a:gdLst>
                  <a:gd name="connsiteX0" fmla="*/ 86057 w 943312"/>
                  <a:gd name="connsiteY0" fmla="*/ 0 h 732462"/>
                  <a:gd name="connsiteX1" fmla="*/ 857255 w 943312"/>
                  <a:gd name="connsiteY1" fmla="*/ 0 h 732462"/>
                  <a:gd name="connsiteX2" fmla="*/ 943312 w 943312"/>
                  <a:gd name="connsiteY2" fmla="*/ 86057 h 732462"/>
                  <a:gd name="connsiteX3" fmla="*/ 943312 w 943312"/>
                  <a:gd name="connsiteY3" fmla="*/ 646405 h 732462"/>
                  <a:gd name="connsiteX4" fmla="*/ 857255 w 943312"/>
                  <a:gd name="connsiteY4" fmla="*/ 732462 h 732462"/>
                  <a:gd name="connsiteX5" fmla="*/ 86057 w 943312"/>
                  <a:gd name="connsiteY5" fmla="*/ 732462 h 732462"/>
                  <a:gd name="connsiteX6" fmla="*/ 0 w 943312"/>
                  <a:gd name="connsiteY6" fmla="*/ 646405 h 732462"/>
                  <a:gd name="connsiteX7" fmla="*/ 0 w 943312"/>
                  <a:gd name="connsiteY7" fmla="*/ 86057 h 732462"/>
                  <a:gd name="connsiteX8" fmla="*/ 86057 w 943312"/>
                  <a:gd name="connsiteY8" fmla="*/ 0 h 732462"/>
                  <a:gd name="connsiteX9" fmla="*/ 117482 w 943312"/>
                  <a:gd name="connsiteY9" fmla="*/ 59431 h 732462"/>
                  <a:gd name="connsiteX10" fmla="*/ 63037 w 943312"/>
                  <a:gd name="connsiteY10" fmla="*/ 113876 h 732462"/>
                  <a:gd name="connsiteX11" fmla="*/ 63037 w 943312"/>
                  <a:gd name="connsiteY11" fmla="*/ 618584 h 732462"/>
                  <a:gd name="connsiteX12" fmla="*/ 117482 w 943312"/>
                  <a:gd name="connsiteY12" fmla="*/ 673029 h 732462"/>
                  <a:gd name="connsiteX13" fmla="*/ 825831 w 943312"/>
                  <a:gd name="connsiteY13" fmla="*/ 673029 h 732462"/>
                  <a:gd name="connsiteX14" fmla="*/ 880276 w 943312"/>
                  <a:gd name="connsiteY14" fmla="*/ 618584 h 732462"/>
                  <a:gd name="connsiteX15" fmla="*/ 880276 w 943312"/>
                  <a:gd name="connsiteY15" fmla="*/ 113876 h 732462"/>
                  <a:gd name="connsiteX16" fmla="*/ 825831 w 943312"/>
                  <a:gd name="connsiteY16" fmla="*/ 59431 h 732462"/>
                  <a:gd name="connsiteX17" fmla="*/ 117482 w 943312"/>
                  <a:gd name="connsiteY17" fmla="*/ 59431 h 73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3312" h="732462">
                    <a:moveTo>
                      <a:pt x="86057" y="0"/>
                    </a:moveTo>
                    <a:lnTo>
                      <a:pt x="857255" y="0"/>
                    </a:lnTo>
                    <a:cubicBezTo>
                      <a:pt x="904783" y="0"/>
                      <a:pt x="943312" y="38529"/>
                      <a:pt x="943312" y="86057"/>
                    </a:cubicBezTo>
                    <a:lnTo>
                      <a:pt x="943312" y="646405"/>
                    </a:lnTo>
                    <a:cubicBezTo>
                      <a:pt x="943312" y="693933"/>
                      <a:pt x="904783" y="732462"/>
                      <a:pt x="857255" y="732462"/>
                    </a:cubicBezTo>
                    <a:lnTo>
                      <a:pt x="86057" y="732462"/>
                    </a:lnTo>
                    <a:cubicBezTo>
                      <a:pt x="38529" y="732462"/>
                      <a:pt x="0" y="693933"/>
                      <a:pt x="0" y="646405"/>
                    </a:cubicBezTo>
                    <a:lnTo>
                      <a:pt x="0" y="86057"/>
                    </a:lnTo>
                    <a:cubicBezTo>
                      <a:pt x="0" y="38529"/>
                      <a:pt x="38529" y="0"/>
                      <a:pt x="86057" y="0"/>
                    </a:cubicBezTo>
                    <a:close/>
                    <a:moveTo>
                      <a:pt x="117482" y="59431"/>
                    </a:moveTo>
                    <a:cubicBezTo>
                      <a:pt x="87413" y="59431"/>
                      <a:pt x="63037" y="83807"/>
                      <a:pt x="63037" y="113876"/>
                    </a:cubicBezTo>
                    <a:lnTo>
                      <a:pt x="63037" y="618584"/>
                    </a:lnTo>
                    <a:cubicBezTo>
                      <a:pt x="63037" y="648653"/>
                      <a:pt x="87413" y="673029"/>
                      <a:pt x="117482" y="673029"/>
                    </a:cubicBezTo>
                    <a:lnTo>
                      <a:pt x="825831" y="673029"/>
                    </a:lnTo>
                    <a:cubicBezTo>
                      <a:pt x="855900" y="673029"/>
                      <a:pt x="880276" y="648653"/>
                      <a:pt x="880276" y="618584"/>
                    </a:cubicBezTo>
                    <a:lnTo>
                      <a:pt x="880276" y="113876"/>
                    </a:lnTo>
                    <a:cubicBezTo>
                      <a:pt x="880276" y="83807"/>
                      <a:pt x="855900" y="59431"/>
                      <a:pt x="825831" y="59431"/>
                    </a:cubicBezTo>
                    <a:lnTo>
                      <a:pt x="117482" y="59431"/>
                    </a:ln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cxnSp>
            <p:nvCxnSpPr>
              <p:cNvPr id="310" name="Straight Connector 309">
                <a:extLst>
                  <a:ext uri="{FF2B5EF4-FFF2-40B4-BE49-F238E27FC236}">
                    <a16:creationId xmlns:a16="http://schemas.microsoft.com/office/drawing/2014/main" id="{3FE9F825-5EBA-4D06-A0DA-7BC7428B3E25}"/>
                  </a:ext>
                </a:extLst>
              </p:cNvPr>
              <p:cNvCxnSpPr>
                <a:cxnSpLocks/>
              </p:cNvCxnSpPr>
              <p:nvPr/>
            </p:nvCxnSpPr>
            <p:spPr>
              <a:xfrm flipV="1">
                <a:off x="7046261" y="1890944"/>
                <a:ext cx="162407" cy="106905"/>
              </a:xfrm>
              <a:prstGeom prst="line">
                <a:avLst/>
              </a:prstGeom>
              <a:solidFill>
                <a:schemeClr val="accent6">
                  <a:lumMod val="50000"/>
                </a:schemeClr>
              </a:solidFill>
              <a:ln w="1905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311" name="Straight Connector 310">
                <a:extLst>
                  <a:ext uri="{FF2B5EF4-FFF2-40B4-BE49-F238E27FC236}">
                    <a16:creationId xmlns:a16="http://schemas.microsoft.com/office/drawing/2014/main" id="{F5C66CC0-56E4-4B59-A4B1-1BF67A41ABCB}"/>
                  </a:ext>
                </a:extLst>
              </p:cNvPr>
              <p:cNvCxnSpPr>
                <a:cxnSpLocks/>
              </p:cNvCxnSpPr>
              <p:nvPr/>
            </p:nvCxnSpPr>
            <p:spPr>
              <a:xfrm flipH="1" flipV="1">
                <a:off x="8120109" y="1893903"/>
                <a:ext cx="163281" cy="88578"/>
              </a:xfrm>
              <a:prstGeom prst="line">
                <a:avLst/>
              </a:prstGeom>
              <a:solidFill>
                <a:schemeClr val="accent6">
                  <a:lumMod val="50000"/>
                </a:schemeClr>
              </a:solidFill>
              <a:ln w="19050">
                <a:solidFill>
                  <a:schemeClr val="bg2"/>
                </a:solidFill>
              </a:ln>
              <a:effectLst/>
            </p:spPr>
            <p:style>
              <a:lnRef idx="1">
                <a:schemeClr val="accent1"/>
              </a:lnRef>
              <a:fillRef idx="3">
                <a:schemeClr val="accent1"/>
              </a:fillRef>
              <a:effectRef idx="2">
                <a:schemeClr val="accent1"/>
              </a:effectRef>
              <a:fontRef idx="minor">
                <a:schemeClr val="lt1"/>
              </a:fontRef>
            </p:style>
          </p:cxnSp>
        </p:grpSp>
      </p:grpSp>
      <p:grpSp>
        <p:nvGrpSpPr>
          <p:cNvPr id="315" name="Group 4">
            <a:extLst>
              <a:ext uri="{FF2B5EF4-FFF2-40B4-BE49-F238E27FC236}">
                <a16:creationId xmlns:a16="http://schemas.microsoft.com/office/drawing/2014/main" id="{609774ED-185A-4B62-9256-EFA9AFBC0341}"/>
              </a:ext>
            </a:extLst>
          </p:cNvPr>
          <p:cNvGrpSpPr>
            <a:grpSpLocks noChangeAspect="1"/>
          </p:cNvGrpSpPr>
          <p:nvPr/>
        </p:nvGrpSpPr>
        <p:grpSpPr bwMode="auto">
          <a:xfrm>
            <a:off x="9961288" y="771860"/>
            <a:ext cx="333629" cy="512426"/>
            <a:chOff x="4377" y="1709"/>
            <a:chExt cx="362" cy="556"/>
          </a:xfrm>
        </p:grpSpPr>
        <p:sp>
          <p:nvSpPr>
            <p:cNvPr id="316" name="Freeform 5">
              <a:extLst>
                <a:ext uri="{FF2B5EF4-FFF2-40B4-BE49-F238E27FC236}">
                  <a16:creationId xmlns:a16="http://schemas.microsoft.com/office/drawing/2014/main" id="{754AA9A4-85D8-48F6-B7C4-0C555D97DFC3}"/>
                </a:ext>
              </a:extLst>
            </p:cNvPr>
            <p:cNvSpPr>
              <a:spLocks/>
            </p:cNvSpPr>
            <p:nvPr/>
          </p:nvSpPr>
          <p:spPr bwMode="auto">
            <a:xfrm>
              <a:off x="4377" y="1709"/>
              <a:ext cx="362" cy="556"/>
            </a:xfrm>
            <a:custGeom>
              <a:avLst/>
              <a:gdLst>
                <a:gd name="T0" fmla="*/ 253 w 264"/>
                <a:gd name="T1" fmla="*/ 406 h 406"/>
                <a:gd name="T2" fmla="*/ 11 w 264"/>
                <a:gd name="T3" fmla="*/ 406 h 406"/>
                <a:gd name="T4" fmla="*/ 0 w 264"/>
                <a:gd name="T5" fmla="*/ 395 h 406"/>
                <a:gd name="T6" fmla="*/ 0 w 264"/>
                <a:gd name="T7" fmla="*/ 11 h 406"/>
                <a:gd name="T8" fmla="*/ 11 w 264"/>
                <a:gd name="T9" fmla="*/ 0 h 406"/>
                <a:gd name="T10" fmla="*/ 253 w 264"/>
                <a:gd name="T11" fmla="*/ 0 h 406"/>
                <a:gd name="T12" fmla="*/ 264 w 264"/>
                <a:gd name="T13" fmla="*/ 11 h 406"/>
                <a:gd name="T14" fmla="*/ 264 w 264"/>
                <a:gd name="T15" fmla="*/ 395 h 406"/>
                <a:gd name="T16" fmla="*/ 253 w 2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406">
                  <a:moveTo>
                    <a:pt x="253" y="406"/>
                  </a:moveTo>
                  <a:cubicBezTo>
                    <a:pt x="11" y="406"/>
                    <a:pt x="11" y="406"/>
                    <a:pt x="11" y="406"/>
                  </a:cubicBezTo>
                  <a:cubicBezTo>
                    <a:pt x="4" y="406"/>
                    <a:pt x="0" y="401"/>
                    <a:pt x="0" y="395"/>
                  </a:cubicBezTo>
                  <a:cubicBezTo>
                    <a:pt x="0" y="11"/>
                    <a:pt x="0" y="11"/>
                    <a:pt x="0" y="11"/>
                  </a:cubicBezTo>
                  <a:cubicBezTo>
                    <a:pt x="0" y="5"/>
                    <a:pt x="4" y="0"/>
                    <a:pt x="11" y="0"/>
                  </a:cubicBezTo>
                  <a:cubicBezTo>
                    <a:pt x="253" y="0"/>
                    <a:pt x="253" y="0"/>
                    <a:pt x="253" y="0"/>
                  </a:cubicBezTo>
                  <a:cubicBezTo>
                    <a:pt x="259" y="0"/>
                    <a:pt x="264" y="5"/>
                    <a:pt x="264" y="11"/>
                  </a:cubicBezTo>
                  <a:cubicBezTo>
                    <a:pt x="264" y="395"/>
                    <a:pt x="264" y="395"/>
                    <a:pt x="264" y="395"/>
                  </a:cubicBezTo>
                  <a:cubicBezTo>
                    <a:pt x="264" y="401"/>
                    <a:pt x="259" y="406"/>
                    <a:pt x="253" y="406"/>
                  </a:cubicBezTo>
                  <a:close/>
                </a:path>
              </a:pathLst>
            </a:custGeom>
            <a:solidFill>
              <a:schemeClr val="accent2"/>
            </a:solidFill>
            <a:ln w="19050" cap="rnd">
              <a:solidFill>
                <a:schemeClr val="bg2"/>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317" name="Oval 6">
              <a:extLst>
                <a:ext uri="{FF2B5EF4-FFF2-40B4-BE49-F238E27FC236}">
                  <a16:creationId xmlns:a16="http://schemas.microsoft.com/office/drawing/2014/main" id="{91F8E282-F5E4-44FC-9FA0-BB9538B25EEE}"/>
                </a:ext>
              </a:extLst>
            </p:cNvPr>
            <p:cNvSpPr>
              <a:spLocks noChangeArrowheads="1"/>
            </p:cNvSpPr>
            <p:nvPr/>
          </p:nvSpPr>
          <p:spPr bwMode="auto">
            <a:xfrm>
              <a:off x="4535" y="2172"/>
              <a:ext cx="64" cy="63"/>
            </a:xfrm>
            <a:prstGeom prst="ellipse">
              <a:avLst/>
            </a:pr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318" name="Freeform 8">
              <a:extLst>
                <a:ext uri="{FF2B5EF4-FFF2-40B4-BE49-F238E27FC236}">
                  <a16:creationId xmlns:a16="http://schemas.microsoft.com/office/drawing/2014/main" id="{182F4D21-E568-4B97-889F-6FAD4332824A}"/>
                </a:ext>
              </a:extLst>
            </p:cNvPr>
            <p:cNvSpPr>
              <a:spLocks/>
            </p:cNvSpPr>
            <p:nvPr/>
          </p:nvSpPr>
          <p:spPr bwMode="auto">
            <a:xfrm>
              <a:off x="4410" y="1745"/>
              <a:ext cx="295" cy="401"/>
            </a:xfrm>
            <a:custGeom>
              <a:avLst/>
              <a:gdLst>
                <a:gd name="T0" fmla="*/ 215 w 215"/>
                <a:gd name="T1" fmla="*/ 11 h 293"/>
                <a:gd name="T2" fmla="*/ 204 w 215"/>
                <a:gd name="T3" fmla="*/ 0 h 293"/>
                <a:gd name="T4" fmla="*/ 11 w 215"/>
                <a:gd name="T5" fmla="*/ 0 h 293"/>
                <a:gd name="T6" fmla="*/ 0 w 215"/>
                <a:gd name="T7" fmla="*/ 11 h 293"/>
                <a:gd name="T8" fmla="*/ 0 w 215"/>
                <a:gd name="T9" fmla="*/ 284 h 293"/>
                <a:gd name="T10" fmla="*/ 5 w 215"/>
                <a:gd name="T11" fmla="*/ 293 h 293"/>
                <a:gd name="T12" fmla="*/ 215 w 215"/>
                <a:gd name="T13" fmla="*/ 21 h 293"/>
                <a:gd name="T14" fmla="*/ 215 w 215"/>
                <a:gd name="T15" fmla="*/ 11 h 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293">
                  <a:moveTo>
                    <a:pt x="215" y="11"/>
                  </a:moveTo>
                  <a:cubicBezTo>
                    <a:pt x="215" y="4"/>
                    <a:pt x="210" y="0"/>
                    <a:pt x="204" y="0"/>
                  </a:cubicBezTo>
                  <a:cubicBezTo>
                    <a:pt x="11" y="0"/>
                    <a:pt x="11" y="0"/>
                    <a:pt x="11" y="0"/>
                  </a:cubicBezTo>
                  <a:cubicBezTo>
                    <a:pt x="5" y="0"/>
                    <a:pt x="0" y="4"/>
                    <a:pt x="0" y="11"/>
                  </a:cubicBezTo>
                  <a:cubicBezTo>
                    <a:pt x="0" y="284"/>
                    <a:pt x="0" y="284"/>
                    <a:pt x="0" y="284"/>
                  </a:cubicBezTo>
                  <a:cubicBezTo>
                    <a:pt x="0" y="288"/>
                    <a:pt x="2" y="291"/>
                    <a:pt x="5" y="293"/>
                  </a:cubicBezTo>
                  <a:cubicBezTo>
                    <a:pt x="126" y="136"/>
                    <a:pt x="185" y="59"/>
                    <a:pt x="215" y="21"/>
                  </a:cubicBezTo>
                  <a:lnTo>
                    <a:pt x="215" y="11"/>
                  </a:lnTo>
                  <a:close/>
                </a:path>
              </a:pathLst>
            </a:custGeom>
            <a:solidFill>
              <a:schemeClr val="tx1">
                <a:alpha val="40000"/>
              </a:schemeClr>
            </a:solidFill>
            <a:ln w="22225">
              <a:noFill/>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9" name="Freeform 7">
              <a:extLst>
                <a:ext uri="{FF2B5EF4-FFF2-40B4-BE49-F238E27FC236}">
                  <a16:creationId xmlns:a16="http://schemas.microsoft.com/office/drawing/2014/main" id="{5B3ED733-1B2C-4402-B1B1-3E715743EE91}"/>
                </a:ext>
              </a:extLst>
            </p:cNvPr>
            <p:cNvSpPr>
              <a:spLocks/>
            </p:cNvSpPr>
            <p:nvPr/>
          </p:nvSpPr>
          <p:spPr bwMode="auto">
            <a:xfrm>
              <a:off x="4410" y="1745"/>
              <a:ext cx="295" cy="404"/>
            </a:xfrm>
            <a:custGeom>
              <a:avLst/>
              <a:gdLst>
                <a:gd name="T0" fmla="*/ 204 w 215"/>
                <a:gd name="T1" fmla="*/ 295 h 295"/>
                <a:gd name="T2" fmla="*/ 11 w 215"/>
                <a:gd name="T3" fmla="*/ 295 h 295"/>
                <a:gd name="T4" fmla="*/ 0 w 215"/>
                <a:gd name="T5" fmla="*/ 284 h 295"/>
                <a:gd name="T6" fmla="*/ 0 w 215"/>
                <a:gd name="T7" fmla="*/ 11 h 295"/>
                <a:gd name="T8" fmla="*/ 11 w 215"/>
                <a:gd name="T9" fmla="*/ 0 h 295"/>
                <a:gd name="T10" fmla="*/ 204 w 215"/>
                <a:gd name="T11" fmla="*/ 0 h 295"/>
                <a:gd name="T12" fmla="*/ 215 w 215"/>
                <a:gd name="T13" fmla="*/ 11 h 295"/>
                <a:gd name="T14" fmla="*/ 215 w 215"/>
                <a:gd name="T15" fmla="*/ 284 h 295"/>
                <a:gd name="T16" fmla="*/ 204 w 215"/>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95">
                  <a:moveTo>
                    <a:pt x="204" y="295"/>
                  </a:moveTo>
                  <a:cubicBezTo>
                    <a:pt x="11" y="295"/>
                    <a:pt x="11" y="295"/>
                    <a:pt x="11" y="295"/>
                  </a:cubicBezTo>
                  <a:cubicBezTo>
                    <a:pt x="5" y="295"/>
                    <a:pt x="0" y="290"/>
                    <a:pt x="0" y="284"/>
                  </a:cubicBezTo>
                  <a:cubicBezTo>
                    <a:pt x="0" y="11"/>
                    <a:pt x="0" y="11"/>
                    <a:pt x="0" y="11"/>
                  </a:cubicBezTo>
                  <a:cubicBezTo>
                    <a:pt x="0" y="4"/>
                    <a:pt x="5" y="0"/>
                    <a:pt x="11" y="0"/>
                  </a:cubicBezTo>
                  <a:cubicBezTo>
                    <a:pt x="204" y="0"/>
                    <a:pt x="204" y="0"/>
                    <a:pt x="204" y="0"/>
                  </a:cubicBezTo>
                  <a:cubicBezTo>
                    <a:pt x="210" y="0"/>
                    <a:pt x="215" y="4"/>
                    <a:pt x="215" y="11"/>
                  </a:cubicBezTo>
                  <a:cubicBezTo>
                    <a:pt x="215" y="284"/>
                    <a:pt x="215" y="284"/>
                    <a:pt x="215" y="284"/>
                  </a:cubicBezTo>
                  <a:cubicBezTo>
                    <a:pt x="215" y="290"/>
                    <a:pt x="210" y="295"/>
                    <a:pt x="204" y="295"/>
                  </a:cubicBezTo>
                  <a:close/>
                </a:path>
              </a:pathLst>
            </a:custGeom>
            <a:noFill/>
            <a:ln w="19050" cap="rnd">
              <a:solidFill>
                <a:schemeClr val="bg2"/>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grpSp>
      <p:grpSp>
        <p:nvGrpSpPr>
          <p:cNvPr id="320" name="Group 4">
            <a:extLst>
              <a:ext uri="{FF2B5EF4-FFF2-40B4-BE49-F238E27FC236}">
                <a16:creationId xmlns:a16="http://schemas.microsoft.com/office/drawing/2014/main" id="{9E55CBD7-6C01-4DD5-B77F-92CA93205EEF}"/>
              </a:ext>
            </a:extLst>
          </p:cNvPr>
          <p:cNvGrpSpPr>
            <a:grpSpLocks noChangeAspect="1"/>
          </p:cNvGrpSpPr>
          <p:nvPr/>
        </p:nvGrpSpPr>
        <p:grpSpPr bwMode="auto">
          <a:xfrm rot="5400000">
            <a:off x="12706466" y="942361"/>
            <a:ext cx="333629" cy="512426"/>
            <a:chOff x="4377" y="1709"/>
            <a:chExt cx="362" cy="556"/>
          </a:xfrm>
        </p:grpSpPr>
        <p:sp>
          <p:nvSpPr>
            <p:cNvPr id="321" name="Freeform 5">
              <a:extLst>
                <a:ext uri="{FF2B5EF4-FFF2-40B4-BE49-F238E27FC236}">
                  <a16:creationId xmlns:a16="http://schemas.microsoft.com/office/drawing/2014/main" id="{A6FDFA8F-C322-4AF1-BCF6-96B2C65871B6}"/>
                </a:ext>
              </a:extLst>
            </p:cNvPr>
            <p:cNvSpPr>
              <a:spLocks/>
            </p:cNvSpPr>
            <p:nvPr/>
          </p:nvSpPr>
          <p:spPr bwMode="auto">
            <a:xfrm>
              <a:off x="4377" y="1709"/>
              <a:ext cx="362" cy="556"/>
            </a:xfrm>
            <a:custGeom>
              <a:avLst/>
              <a:gdLst>
                <a:gd name="T0" fmla="*/ 253 w 264"/>
                <a:gd name="T1" fmla="*/ 406 h 406"/>
                <a:gd name="T2" fmla="*/ 11 w 264"/>
                <a:gd name="T3" fmla="*/ 406 h 406"/>
                <a:gd name="T4" fmla="*/ 0 w 264"/>
                <a:gd name="T5" fmla="*/ 395 h 406"/>
                <a:gd name="T6" fmla="*/ 0 w 264"/>
                <a:gd name="T7" fmla="*/ 11 h 406"/>
                <a:gd name="T8" fmla="*/ 11 w 264"/>
                <a:gd name="T9" fmla="*/ 0 h 406"/>
                <a:gd name="T10" fmla="*/ 253 w 264"/>
                <a:gd name="T11" fmla="*/ 0 h 406"/>
                <a:gd name="T12" fmla="*/ 264 w 264"/>
                <a:gd name="T13" fmla="*/ 11 h 406"/>
                <a:gd name="T14" fmla="*/ 264 w 264"/>
                <a:gd name="T15" fmla="*/ 395 h 406"/>
                <a:gd name="T16" fmla="*/ 253 w 2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406">
                  <a:moveTo>
                    <a:pt x="253" y="406"/>
                  </a:moveTo>
                  <a:cubicBezTo>
                    <a:pt x="11" y="406"/>
                    <a:pt x="11" y="406"/>
                    <a:pt x="11" y="406"/>
                  </a:cubicBezTo>
                  <a:cubicBezTo>
                    <a:pt x="4" y="406"/>
                    <a:pt x="0" y="401"/>
                    <a:pt x="0" y="395"/>
                  </a:cubicBezTo>
                  <a:cubicBezTo>
                    <a:pt x="0" y="11"/>
                    <a:pt x="0" y="11"/>
                    <a:pt x="0" y="11"/>
                  </a:cubicBezTo>
                  <a:cubicBezTo>
                    <a:pt x="0" y="5"/>
                    <a:pt x="4" y="0"/>
                    <a:pt x="11" y="0"/>
                  </a:cubicBezTo>
                  <a:cubicBezTo>
                    <a:pt x="253" y="0"/>
                    <a:pt x="253" y="0"/>
                    <a:pt x="253" y="0"/>
                  </a:cubicBezTo>
                  <a:cubicBezTo>
                    <a:pt x="259" y="0"/>
                    <a:pt x="264" y="5"/>
                    <a:pt x="264" y="11"/>
                  </a:cubicBezTo>
                  <a:cubicBezTo>
                    <a:pt x="264" y="395"/>
                    <a:pt x="264" y="395"/>
                    <a:pt x="264" y="395"/>
                  </a:cubicBezTo>
                  <a:cubicBezTo>
                    <a:pt x="264" y="401"/>
                    <a:pt x="259" y="406"/>
                    <a:pt x="253" y="406"/>
                  </a:cubicBezTo>
                  <a:close/>
                </a:path>
              </a:pathLst>
            </a:custGeom>
            <a:solidFill>
              <a:schemeClr val="accent2"/>
            </a:solidFill>
            <a:ln w="19050" cap="rnd">
              <a:solidFill>
                <a:schemeClr val="bg2"/>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323" name="Freeform 8">
              <a:extLst>
                <a:ext uri="{FF2B5EF4-FFF2-40B4-BE49-F238E27FC236}">
                  <a16:creationId xmlns:a16="http://schemas.microsoft.com/office/drawing/2014/main" id="{44597DF4-BD89-40EA-8B3F-2ADFE6AD0E6B}"/>
                </a:ext>
              </a:extLst>
            </p:cNvPr>
            <p:cNvSpPr>
              <a:spLocks/>
            </p:cNvSpPr>
            <p:nvPr/>
          </p:nvSpPr>
          <p:spPr bwMode="auto">
            <a:xfrm>
              <a:off x="4410" y="1745"/>
              <a:ext cx="295" cy="401"/>
            </a:xfrm>
            <a:custGeom>
              <a:avLst/>
              <a:gdLst>
                <a:gd name="T0" fmla="*/ 215 w 215"/>
                <a:gd name="T1" fmla="*/ 11 h 293"/>
                <a:gd name="T2" fmla="*/ 204 w 215"/>
                <a:gd name="T3" fmla="*/ 0 h 293"/>
                <a:gd name="T4" fmla="*/ 11 w 215"/>
                <a:gd name="T5" fmla="*/ 0 h 293"/>
                <a:gd name="T6" fmla="*/ 0 w 215"/>
                <a:gd name="T7" fmla="*/ 11 h 293"/>
                <a:gd name="T8" fmla="*/ 0 w 215"/>
                <a:gd name="T9" fmla="*/ 284 h 293"/>
                <a:gd name="T10" fmla="*/ 5 w 215"/>
                <a:gd name="T11" fmla="*/ 293 h 293"/>
                <a:gd name="T12" fmla="*/ 215 w 215"/>
                <a:gd name="T13" fmla="*/ 21 h 293"/>
                <a:gd name="T14" fmla="*/ 215 w 215"/>
                <a:gd name="T15" fmla="*/ 11 h 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293">
                  <a:moveTo>
                    <a:pt x="215" y="11"/>
                  </a:moveTo>
                  <a:cubicBezTo>
                    <a:pt x="215" y="4"/>
                    <a:pt x="210" y="0"/>
                    <a:pt x="204" y="0"/>
                  </a:cubicBezTo>
                  <a:cubicBezTo>
                    <a:pt x="11" y="0"/>
                    <a:pt x="11" y="0"/>
                    <a:pt x="11" y="0"/>
                  </a:cubicBezTo>
                  <a:cubicBezTo>
                    <a:pt x="5" y="0"/>
                    <a:pt x="0" y="4"/>
                    <a:pt x="0" y="11"/>
                  </a:cubicBezTo>
                  <a:cubicBezTo>
                    <a:pt x="0" y="284"/>
                    <a:pt x="0" y="284"/>
                    <a:pt x="0" y="284"/>
                  </a:cubicBezTo>
                  <a:cubicBezTo>
                    <a:pt x="0" y="288"/>
                    <a:pt x="2" y="291"/>
                    <a:pt x="5" y="293"/>
                  </a:cubicBezTo>
                  <a:cubicBezTo>
                    <a:pt x="126" y="136"/>
                    <a:pt x="185" y="59"/>
                    <a:pt x="215" y="21"/>
                  </a:cubicBezTo>
                  <a:lnTo>
                    <a:pt x="215" y="11"/>
                  </a:lnTo>
                  <a:close/>
                </a:path>
              </a:pathLst>
            </a:custGeom>
            <a:solidFill>
              <a:schemeClr val="tx1">
                <a:alpha val="40000"/>
              </a:schemeClr>
            </a:solidFill>
            <a:ln w="22225">
              <a:noFill/>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24" name="Freeform 7">
              <a:extLst>
                <a:ext uri="{FF2B5EF4-FFF2-40B4-BE49-F238E27FC236}">
                  <a16:creationId xmlns:a16="http://schemas.microsoft.com/office/drawing/2014/main" id="{5D63CE44-2711-45B2-9D25-3C69CB469C58}"/>
                </a:ext>
              </a:extLst>
            </p:cNvPr>
            <p:cNvSpPr>
              <a:spLocks/>
            </p:cNvSpPr>
            <p:nvPr/>
          </p:nvSpPr>
          <p:spPr bwMode="auto">
            <a:xfrm>
              <a:off x="4410" y="1745"/>
              <a:ext cx="295" cy="488"/>
            </a:xfrm>
            <a:custGeom>
              <a:avLst/>
              <a:gdLst>
                <a:gd name="T0" fmla="*/ 204 w 215"/>
                <a:gd name="T1" fmla="*/ 295 h 295"/>
                <a:gd name="T2" fmla="*/ 11 w 215"/>
                <a:gd name="T3" fmla="*/ 295 h 295"/>
                <a:gd name="T4" fmla="*/ 0 w 215"/>
                <a:gd name="T5" fmla="*/ 284 h 295"/>
                <a:gd name="T6" fmla="*/ 0 w 215"/>
                <a:gd name="T7" fmla="*/ 11 h 295"/>
                <a:gd name="T8" fmla="*/ 11 w 215"/>
                <a:gd name="T9" fmla="*/ 0 h 295"/>
                <a:gd name="T10" fmla="*/ 204 w 215"/>
                <a:gd name="T11" fmla="*/ 0 h 295"/>
                <a:gd name="T12" fmla="*/ 215 w 215"/>
                <a:gd name="T13" fmla="*/ 11 h 295"/>
                <a:gd name="T14" fmla="*/ 215 w 215"/>
                <a:gd name="T15" fmla="*/ 284 h 295"/>
                <a:gd name="T16" fmla="*/ 204 w 215"/>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95">
                  <a:moveTo>
                    <a:pt x="204" y="295"/>
                  </a:moveTo>
                  <a:cubicBezTo>
                    <a:pt x="11" y="295"/>
                    <a:pt x="11" y="295"/>
                    <a:pt x="11" y="295"/>
                  </a:cubicBezTo>
                  <a:cubicBezTo>
                    <a:pt x="5" y="295"/>
                    <a:pt x="0" y="290"/>
                    <a:pt x="0" y="284"/>
                  </a:cubicBezTo>
                  <a:cubicBezTo>
                    <a:pt x="0" y="11"/>
                    <a:pt x="0" y="11"/>
                    <a:pt x="0" y="11"/>
                  </a:cubicBezTo>
                  <a:cubicBezTo>
                    <a:pt x="0" y="4"/>
                    <a:pt x="5" y="0"/>
                    <a:pt x="11" y="0"/>
                  </a:cubicBezTo>
                  <a:cubicBezTo>
                    <a:pt x="204" y="0"/>
                    <a:pt x="204" y="0"/>
                    <a:pt x="204" y="0"/>
                  </a:cubicBezTo>
                  <a:cubicBezTo>
                    <a:pt x="210" y="0"/>
                    <a:pt x="215" y="4"/>
                    <a:pt x="215" y="11"/>
                  </a:cubicBezTo>
                  <a:cubicBezTo>
                    <a:pt x="215" y="284"/>
                    <a:pt x="215" y="284"/>
                    <a:pt x="215" y="284"/>
                  </a:cubicBezTo>
                  <a:cubicBezTo>
                    <a:pt x="215" y="290"/>
                    <a:pt x="210" y="295"/>
                    <a:pt x="204" y="295"/>
                  </a:cubicBezTo>
                  <a:close/>
                </a:path>
              </a:pathLst>
            </a:custGeom>
            <a:noFill/>
            <a:ln w="19050" cap="rnd">
              <a:solidFill>
                <a:schemeClr val="bg2"/>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grpSp>
      <p:grpSp>
        <p:nvGrpSpPr>
          <p:cNvPr id="376" name="Group 375">
            <a:extLst>
              <a:ext uri="{FF2B5EF4-FFF2-40B4-BE49-F238E27FC236}">
                <a16:creationId xmlns:a16="http://schemas.microsoft.com/office/drawing/2014/main" id="{1BE7B2B5-3E53-4035-ABDC-0380B44494FC}"/>
              </a:ext>
            </a:extLst>
          </p:cNvPr>
          <p:cNvGrpSpPr/>
          <p:nvPr/>
        </p:nvGrpSpPr>
        <p:grpSpPr>
          <a:xfrm>
            <a:off x="11584412" y="6643649"/>
            <a:ext cx="654901" cy="744638"/>
            <a:chOff x="4908550" y="2834640"/>
            <a:chExt cx="2808288" cy="3193098"/>
          </a:xfrm>
        </p:grpSpPr>
        <p:sp>
          <p:nvSpPr>
            <p:cNvPr id="377" name="Freeform 675">
              <a:extLst>
                <a:ext uri="{FF2B5EF4-FFF2-40B4-BE49-F238E27FC236}">
                  <a16:creationId xmlns:a16="http://schemas.microsoft.com/office/drawing/2014/main" id="{9E4F0E12-62A7-4186-BE5C-CFFBF6864402}"/>
                </a:ext>
              </a:extLst>
            </p:cNvPr>
            <p:cNvSpPr>
              <a:spLocks/>
            </p:cNvSpPr>
            <p:nvPr/>
          </p:nvSpPr>
          <p:spPr bwMode="auto">
            <a:xfrm>
              <a:off x="4927600" y="3240088"/>
              <a:ext cx="2230438" cy="2492375"/>
            </a:xfrm>
            <a:custGeom>
              <a:avLst/>
              <a:gdLst>
                <a:gd name="T0" fmla="*/ 645 w 1032"/>
                <a:gd name="T1" fmla="*/ 0 h 1154"/>
                <a:gd name="T2" fmla="*/ 0 w 1032"/>
                <a:gd name="T3" fmla="*/ 646 h 1154"/>
                <a:gd name="T4" fmla="*/ 247 w 1032"/>
                <a:gd name="T5" fmla="*/ 1154 h 1154"/>
                <a:gd name="T6" fmla="*/ 1032 w 1032"/>
                <a:gd name="T7" fmla="*/ 129 h 1154"/>
                <a:gd name="T8" fmla="*/ 645 w 1032"/>
                <a:gd name="T9" fmla="*/ 0 h 1154"/>
              </a:gdLst>
              <a:ahLst/>
              <a:cxnLst>
                <a:cxn ang="0">
                  <a:pos x="T0" y="T1"/>
                </a:cxn>
                <a:cxn ang="0">
                  <a:pos x="T2" y="T3"/>
                </a:cxn>
                <a:cxn ang="0">
                  <a:pos x="T4" y="T5"/>
                </a:cxn>
                <a:cxn ang="0">
                  <a:pos x="T6" y="T7"/>
                </a:cxn>
                <a:cxn ang="0">
                  <a:pos x="T8" y="T9"/>
                </a:cxn>
              </a:cxnLst>
              <a:rect l="0" t="0" r="r" b="b"/>
              <a:pathLst>
                <a:path w="1032" h="1154">
                  <a:moveTo>
                    <a:pt x="645" y="0"/>
                  </a:moveTo>
                  <a:cubicBezTo>
                    <a:pt x="289" y="0"/>
                    <a:pt x="0" y="289"/>
                    <a:pt x="0" y="646"/>
                  </a:cubicBezTo>
                  <a:cubicBezTo>
                    <a:pt x="0" y="852"/>
                    <a:pt x="96" y="1036"/>
                    <a:pt x="247" y="1154"/>
                  </a:cubicBezTo>
                  <a:cubicBezTo>
                    <a:pt x="1032" y="129"/>
                    <a:pt x="1032" y="129"/>
                    <a:pt x="1032" y="129"/>
                  </a:cubicBezTo>
                  <a:cubicBezTo>
                    <a:pt x="924" y="48"/>
                    <a:pt x="790" y="0"/>
                    <a:pt x="645" y="0"/>
                  </a:cubicBezTo>
                  <a:close/>
                </a:path>
              </a:pathLst>
            </a:custGeom>
            <a:solidFill>
              <a:schemeClr val="tx1">
                <a:alpha val="40000"/>
              </a:schemeClr>
            </a:solidFill>
            <a:ln w="22225">
              <a:noFill/>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78" name="Line 676">
              <a:extLst>
                <a:ext uri="{FF2B5EF4-FFF2-40B4-BE49-F238E27FC236}">
                  <a16:creationId xmlns:a16="http://schemas.microsoft.com/office/drawing/2014/main" id="{11C8F0F5-CB3F-40FA-8A62-B07B0620F941}"/>
                </a:ext>
              </a:extLst>
            </p:cNvPr>
            <p:cNvSpPr>
              <a:spLocks noChangeShapeType="1"/>
            </p:cNvSpPr>
            <p:nvPr/>
          </p:nvSpPr>
          <p:spPr bwMode="auto">
            <a:xfrm>
              <a:off x="6323013" y="5694363"/>
              <a:ext cx="0" cy="333375"/>
            </a:xfrm>
            <a:prstGeom prst="line">
              <a:avLst/>
            </a:prstGeom>
            <a:noFill/>
            <a:ln w="19050" cap="rnd">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9" name="Line 677">
              <a:extLst>
                <a:ext uri="{FF2B5EF4-FFF2-40B4-BE49-F238E27FC236}">
                  <a16:creationId xmlns:a16="http://schemas.microsoft.com/office/drawing/2014/main" id="{7447CFA4-CB44-4A30-96CC-FE35EA8C8970}"/>
                </a:ext>
              </a:extLst>
            </p:cNvPr>
            <p:cNvSpPr>
              <a:spLocks noChangeShapeType="1"/>
            </p:cNvSpPr>
            <p:nvPr/>
          </p:nvSpPr>
          <p:spPr bwMode="auto">
            <a:xfrm>
              <a:off x="6323013" y="3240088"/>
              <a:ext cx="0" cy="334963"/>
            </a:xfrm>
            <a:prstGeom prst="line">
              <a:avLst/>
            </a:prstGeom>
            <a:noFill/>
            <a:ln w="19050" cap="rnd">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0" name="Line 678">
              <a:extLst>
                <a:ext uri="{FF2B5EF4-FFF2-40B4-BE49-F238E27FC236}">
                  <a16:creationId xmlns:a16="http://schemas.microsoft.com/office/drawing/2014/main" id="{BA64D2FD-A7F6-4036-BD32-3FD55EFD5B14}"/>
                </a:ext>
              </a:extLst>
            </p:cNvPr>
            <p:cNvSpPr>
              <a:spLocks noChangeShapeType="1"/>
            </p:cNvSpPr>
            <p:nvPr/>
          </p:nvSpPr>
          <p:spPr bwMode="auto">
            <a:xfrm flipH="1">
              <a:off x="4927600" y="4635500"/>
              <a:ext cx="333375" cy="0"/>
            </a:xfrm>
            <a:prstGeom prst="line">
              <a:avLst/>
            </a:prstGeom>
            <a:noFill/>
            <a:ln w="19050" cap="rnd">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1" name="Line 679">
              <a:extLst>
                <a:ext uri="{FF2B5EF4-FFF2-40B4-BE49-F238E27FC236}">
                  <a16:creationId xmlns:a16="http://schemas.microsoft.com/office/drawing/2014/main" id="{C63A7749-4C6C-467D-B747-75EFB3A3399A}"/>
                </a:ext>
              </a:extLst>
            </p:cNvPr>
            <p:cNvSpPr>
              <a:spLocks noChangeShapeType="1"/>
            </p:cNvSpPr>
            <p:nvPr/>
          </p:nvSpPr>
          <p:spPr bwMode="auto">
            <a:xfrm flipH="1">
              <a:off x="7383463" y="4635500"/>
              <a:ext cx="333375" cy="0"/>
            </a:xfrm>
            <a:prstGeom prst="line">
              <a:avLst/>
            </a:prstGeom>
            <a:noFill/>
            <a:ln w="19050" cap="rnd">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2" name="Line 680">
              <a:extLst>
                <a:ext uri="{FF2B5EF4-FFF2-40B4-BE49-F238E27FC236}">
                  <a16:creationId xmlns:a16="http://schemas.microsoft.com/office/drawing/2014/main" id="{BA83D5BA-B370-4090-AEBC-3D32A4B2372B}"/>
                </a:ext>
              </a:extLst>
            </p:cNvPr>
            <p:cNvSpPr>
              <a:spLocks noChangeShapeType="1"/>
            </p:cNvSpPr>
            <p:nvPr/>
          </p:nvSpPr>
          <p:spPr bwMode="auto">
            <a:xfrm flipH="1">
              <a:off x="5630863" y="5554663"/>
              <a:ext cx="166688" cy="290513"/>
            </a:xfrm>
            <a:prstGeom prst="line">
              <a:avLst/>
            </a:prstGeom>
            <a:noFill/>
            <a:ln w="19050" cap="rnd">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3" name="Line 681">
              <a:extLst>
                <a:ext uri="{FF2B5EF4-FFF2-40B4-BE49-F238E27FC236}">
                  <a16:creationId xmlns:a16="http://schemas.microsoft.com/office/drawing/2014/main" id="{86B457B7-8450-4E68-8BB1-D9023D2C3F60}"/>
                </a:ext>
              </a:extLst>
            </p:cNvPr>
            <p:cNvSpPr>
              <a:spLocks noChangeShapeType="1"/>
            </p:cNvSpPr>
            <p:nvPr/>
          </p:nvSpPr>
          <p:spPr bwMode="auto">
            <a:xfrm flipH="1">
              <a:off x="6846888" y="3424238"/>
              <a:ext cx="166688" cy="290513"/>
            </a:xfrm>
            <a:prstGeom prst="line">
              <a:avLst/>
            </a:prstGeom>
            <a:noFill/>
            <a:ln w="19050" cap="rnd">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4" name="Line 682">
              <a:extLst>
                <a:ext uri="{FF2B5EF4-FFF2-40B4-BE49-F238E27FC236}">
                  <a16:creationId xmlns:a16="http://schemas.microsoft.com/office/drawing/2014/main" id="{38FB8333-770B-4033-8A4B-6EB9FD21CF21}"/>
                </a:ext>
              </a:extLst>
            </p:cNvPr>
            <p:cNvSpPr>
              <a:spLocks noChangeShapeType="1"/>
            </p:cNvSpPr>
            <p:nvPr/>
          </p:nvSpPr>
          <p:spPr bwMode="auto">
            <a:xfrm flipH="1" flipV="1">
              <a:off x="5111750" y="3943350"/>
              <a:ext cx="290513" cy="165100"/>
            </a:xfrm>
            <a:prstGeom prst="line">
              <a:avLst/>
            </a:prstGeom>
            <a:noFill/>
            <a:ln w="19050" cap="rnd">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5" name="Line 683">
              <a:extLst>
                <a:ext uri="{FF2B5EF4-FFF2-40B4-BE49-F238E27FC236}">
                  <a16:creationId xmlns:a16="http://schemas.microsoft.com/office/drawing/2014/main" id="{13F7B7E7-0628-4D6A-916D-2AAC5E375AFE}"/>
                </a:ext>
              </a:extLst>
            </p:cNvPr>
            <p:cNvSpPr>
              <a:spLocks noChangeShapeType="1"/>
            </p:cNvSpPr>
            <p:nvPr/>
          </p:nvSpPr>
          <p:spPr bwMode="auto">
            <a:xfrm flipH="1" flipV="1">
              <a:off x="7243763" y="5159375"/>
              <a:ext cx="288925" cy="166688"/>
            </a:xfrm>
            <a:prstGeom prst="line">
              <a:avLst/>
            </a:prstGeom>
            <a:noFill/>
            <a:ln w="19050" cap="rnd">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6" name="Line 684">
              <a:extLst>
                <a:ext uri="{FF2B5EF4-FFF2-40B4-BE49-F238E27FC236}">
                  <a16:creationId xmlns:a16="http://schemas.microsoft.com/office/drawing/2014/main" id="{CAFE5F46-596F-4755-BFC2-FCE8027BEAC7}"/>
                </a:ext>
              </a:extLst>
            </p:cNvPr>
            <p:cNvSpPr>
              <a:spLocks noChangeShapeType="1"/>
            </p:cNvSpPr>
            <p:nvPr/>
          </p:nvSpPr>
          <p:spPr bwMode="auto">
            <a:xfrm flipH="1">
              <a:off x="5110163" y="5157788"/>
              <a:ext cx="288925" cy="165100"/>
            </a:xfrm>
            <a:prstGeom prst="line">
              <a:avLst/>
            </a:prstGeom>
            <a:noFill/>
            <a:ln w="19050" cap="rnd">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7" name="Line 685">
              <a:extLst>
                <a:ext uri="{FF2B5EF4-FFF2-40B4-BE49-F238E27FC236}">
                  <a16:creationId xmlns:a16="http://schemas.microsoft.com/office/drawing/2014/main" id="{79A02DDB-2CFB-49AE-83B7-3D717479266C}"/>
                </a:ext>
              </a:extLst>
            </p:cNvPr>
            <p:cNvSpPr>
              <a:spLocks noChangeShapeType="1"/>
            </p:cNvSpPr>
            <p:nvPr/>
          </p:nvSpPr>
          <p:spPr bwMode="auto">
            <a:xfrm flipH="1">
              <a:off x="7245350" y="3948113"/>
              <a:ext cx="288925" cy="165100"/>
            </a:xfrm>
            <a:prstGeom prst="line">
              <a:avLst/>
            </a:prstGeom>
            <a:noFill/>
            <a:ln w="19050" cap="rnd">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8" name="Line 686">
              <a:extLst>
                <a:ext uri="{FF2B5EF4-FFF2-40B4-BE49-F238E27FC236}">
                  <a16:creationId xmlns:a16="http://schemas.microsoft.com/office/drawing/2014/main" id="{B642DA79-84FA-4185-993E-D9C73FA8A6C6}"/>
                </a:ext>
              </a:extLst>
            </p:cNvPr>
            <p:cNvSpPr>
              <a:spLocks noChangeShapeType="1"/>
            </p:cNvSpPr>
            <p:nvPr/>
          </p:nvSpPr>
          <p:spPr bwMode="auto">
            <a:xfrm flipH="1" flipV="1">
              <a:off x="5635625" y="3421063"/>
              <a:ext cx="163513" cy="292100"/>
            </a:xfrm>
            <a:prstGeom prst="line">
              <a:avLst/>
            </a:prstGeom>
            <a:noFill/>
            <a:ln w="19050" cap="rnd">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9" name="Line 687">
              <a:extLst>
                <a:ext uri="{FF2B5EF4-FFF2-40B4-BE49-F238E27FC236}">
                  <a16:creationId xmlns:a16="http://schemas.microsoft.com/office/drawing/2014/main" id="{B9D4A8B0-0A78-41FE-9A7B-69B42AE39D45}"/>
                </a:ext>
              </a:extLst>
            </p:cNvPr>
            <p:cNvSpPr>
              <a:spLocks noChangeShapeType="1"/>
            </p:cNvSpPr>
            <p:nvPr/>
          </p:nvSpPr>
          <p:spPr bwMode="auto">
            <a:xfrm flipH="1" flipV="1">
              <a:off x="6845300" y="5557838"/>
              <a:ext cx="165100" cy="288925"/>
            </a:xfrm>
            <a:prstGeom prst="line">
              <a:avLst/>
            </a:prstGeom>
            <a:noFill/>
            <a:ln w="19050" cap="rnd">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0" name="Oval 688">
              <a:extLst>
                <a:ext uri="{FF2B5EF4-FFF2-40B4-BE49-F238E27FC236}">
                  <a16:creationId xmlns:a16="http://schemas.microsoft.com/office/drawing/2014/main" id="{4E16C2A5-ED5F-4120-A692-1338D63BFE07}"/>
                </a:ext>
              </a:extLst>
            </p:cNvPr>
            <p:cNvSpPr>
              <a:spLocks noChangeArrowheads="1"/>
            </p:cNvSpPr>
            <p:nvPr/>
          </p:nvSpPr>
          <p:spPr bwMode="auto">
            <a:xfrm>
              <a:off x="4908550" y="3240088"/>
              <a:ext cx="2790825" cy="2787650"/>
            </a:xfrm>
            <a:prstGeom prst="ellipse">
              <a:avLst/>
            </a:prstGeom>
            <a:noFill/>
            <a:ln w="2540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1" name="Oval 688">
              <a:extLst>
                <a:ext uri="{FF2B5EF4-FFF2-40B4-BE49-F238E27FC236}">
                  <a16:creationId xmlns:a16="http://schemas.microsoft.com/office/drawing/2014/main" id="{6AF04DAE-C3E1-46D5-8318-294692223DC7}"/>
                </a:ext>
              </a:extLst>
            </p:cNvPr>
            <p:cNvSpPr>
              <a:spLocks noChangeArrowheads="1"/>
            </p:cNvSpPr>
            <p:nvPr/>
          </p:nvSpPr>
          <p:spPr bwMode="auto">
            <a:xfrm>
              <a:off x="5991758" y="4322064"/>
              <a:ext cx="624408" cy="623698"/>
            </a:xfrm>
            <a:prstGeom prst="ellipse">
              <a:avLst/>
            </a:prstGeom>
            <a:solidFill>
              <a:schemeClr val="bg2"/>
            </a:solidFill>
            <a:ln w="19050" cap="rnd">
              <a:solidFill>
                <a:schemeClr val="bg2"/>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2" name="Freeform: Shape 391">
              <a:extLst>
                <a:ext uri="{FF2B5EF4-FFF2-40B4-BE49-F238E27FC236}">
                  <a16:creationId xmlns:a16="http://schemas.microsoft.com/office/drawing/2014/main" id="{C379DD3D-3F58-4151-97C0-6BF2372E9059}"/>
                </a:ext>
              </a:extLst>
            </p:cNvPr>
            <p:cNvSpPr/>
            <p:nvPr/>
          </p:nvSpPr>
          <p:spPr>
            <a:xfrm rot="5400000">
              <a:off x="6466856" y="4171468"/>
              <a:ext cx="299552" cy="924891"/>
            </a:xfrm>
            <a:custGeom>
              <a:avLst/>
              <a:gdLst>
                <a:gd name="connsiteX0" fmla="*/ 0 w 299552"/>
                <a:gd name="connsiteY0" fmla="*/ 775115 h 924891"/>
                <a:gd name="connsiteX1" fmla="*/ 2323 w 299552"/>
                <a:gd name="connsiteY1" fmla="*/ 763610 h 924891"/>
                <a:gd name="connsiteX2" fmla="*/ 2004 w 299552"/>
                <a:gd name="connsiteY2" fmla="*/ 763610 h 924891"/>
                <a:gd name="connsiteX3" fmla="*/ 149775 w 299552"/>
                <a:gd name="connsiteY3" fmla="*/ 0 h 924891"/>
                <a:gd name="connsiteX4" fmla="*/ 297546 w 299552"/>
                <a:gd name="connsiteY4" fmla="*/ 763610 h 924891"/>
                <a:gd name="connsiteX5" fmla="*/ 297229 w 299552"/>
                <a:gd name="connsiteY5" fmla="*/ 763610 h 924891"/>
                <a:gd name="connsiteX6" fmla="*/ 299552 w 299552"/>
                <a:gd name="connsiteY6" fmla="*/ 775115 h 924891"/>
                <a:gd name="connsiteX7" fmla="*/ 149776 w 299552"/>
                <a:gd name="connsiteY7" fmla="*/ 924891 h 924891"/>
                <a:gd name="connsiteX8" fmla="*/ 0 w 299552"/>
                <a:gd name="connsiteY8" fmla="*/ 775115 h 92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 h="924891">
                  <a:moveTo>
                    <a:pt x="0" y="775115"/>
                  </a:moveTo>
                  <a:lnTo>
                    <a:pt x="2323" y="763610"/>
                  </a:lnTo>
                  <a:lnTo>
                    <a:pt x="2004" y="763610"/>
                  </a:lnTo>
                  <a:lnTo>
                    <a:pt x="149775" y="0"/>
                  </a:lnTo>
                  <a:lnTo>
                    <a:pt x="297546" y="763610"/>
                  </a:lnTo>
                  <a:lnTo>
                    <a:pt x="297229" y="763610"/>
                  </a:lnTo>
                  <a:lnTo>
                    <a:pt x="299552" y="775115"/>
                  </a:lnTo>
                  <a:cubicBezTo>
                    <a:pt x="299552" y="857834"/>
                    <a:pt x="232495" y="924891"/>
                    <a:pt x="149776" y="924891"/>
                  </a:cubicBezTo>
                  <a:cubicBezTo>
                    <a:pt x="67057" y="924891"/>
                    <a:pt x="0" y="857834"/>
                    <a:pt x="0" y="775115"/>
                  </a:cubicBezTo>
                  <a:close/>
                </a:path>
              </a:pathLst>
            </a:custGeom>
            <a:solidFill>
              <a:srgbClr val="FCE7CD"/>
            </a:solidFill>
            <a:ln w="19050" cap="rnd">
              <a:solidFill>
                <a:schemeClr val="bg2"/>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3" name="Rectangle 392">
              <a:extLst>
                <a:ext uri="{FF2B5EF4-FFF2-40B4-BE49-F238E27FC236}">
                  <a16:creationId xmlns:a16="http://schemas.microsoft.com/office/drawing/2014/main" id="{8D5FD894-371B-419F-B4FD-99427D1F70B1}"/>
                </a:ext>
              </a:extLst>
            </p:cNvPr>
            <p:cNvSpPr/>
            <p:nvPr/>
          </p:nvSpPr>
          <p:spPr>
            <a:xfrm>
              <a:off x="6243320" y="3027680"/>
              <a:ext cx="152400" cy="212408"/>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394" name="Rectangle 393">
              <a:extLst>
                <a:ext uri="{FF2B5EF4-FFF2-40B4-BE49-F238E27FC236}">
                  <a16:creationId xmlns:a16="http://schemas.microsoft.com/office/drawing/2014/main" id="{0C984B88-8553-4252-A16F-3196108935B6}"/>
                </a:ext>
              </a:extLst>
            </p:cNvPr>
            <p:cNvSpPr/>
            <p:nvPr/>
          </p:nvSpPr>
          <p:spPr>
            <a:xfrm>
              <a:off x="6060440" y="2834640"/>
              <a:ext cx="518160" cy="212408"/>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395" name="Rectangle 394">
              <a:extLst>
                <a:ext uri="{FF2B5EF4-FFF2-40B4-BE49-F238E27FC236}">
                  <a16:creationId xmlns:a16="http://schemas.microsoft.com/office/drawing/2014/main" id="{4A84E4F3-A06F-440D-8368-E72E1B23ADDF}"/>
                </a:ext>
              </a:extLst>
            </p:cNvPr>
            <p:cNvSpPr/>
            <p:nvPr/>
          </p:nvSpPr>
          <p:spPr>
            <a:xfrm rot="2206752">
              <a:off x="6971033" y="3369365"/>
              <a:ext cx="413753" cy="157367"/>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grpSp>
        <p:nvGrpSpPr>
          <p:cNvPr id="93" name="Group 92">
            <a:extLst>
              <a:ext uri="{FF2B5EF4-FFF2-40B4-BE49-F238E27FC236}">
                <a16:creationId xmlns:a16="http://schemas.microsoft.com/office/drawing/2014/main" id="{9AA4720F-E1AF-4B07-9FB1-A44D2987E8B8}"/>
              </a:ext>
            </a:extLst>
          </p:cNvPr>
          <p:cNvGrpSpPr/>
          <p:nvPr/>
        </p:nvGrpSpPr>
        <p:grpSpPr>
          <a:xfrm>
            <a:off x="7473590" y="5477502"/>
            <a:ext cx="1266088" cy="856461"/>
            <a:chOff x="4710181" y="3443033"/>
            <a:chExt cx="791305" cy="535288"/>
          </a:xfrm>
        </p:grpSpPr>
        <p:grpSp>
          <p:nvGrpSpPr>
            <p:cNvPr id="398" name="Group 397">
              <a:extLst>
                <a:ext uri="{FF2B5EF4-FFF2-40B4-BE49-F238E27FC236}">
                  <a16:creationId xmlns:a16="http://schemas.microsoft.com/office/drawing/2014/main" id="{D3EF1F82-2A4C-48DA-B65C-8F20D809FB6C}"/>
                </a:ext>
              </a:extLst>
            </p:cNvPr>
            <p:cNvGrpSpPr/>
            <p:nvPr/>
          </p:nvGrpSpPr>
          <p:grpSpPr>
            <a:xfrm>
              <a:off x="4710181" y="3443033"/>
              <a:ext cx="791305" cy="535288"/>
              <a:chOff x="474662" y="2225675"/>
              <a:chExt cx="767865" cy="519431"/>
            </a:xfrm>
          </p:grpSpPr>
          <p:sp>
            <p:nvSpPr>
              <p:cNvPr id="399" name="Rectangle 398">
                <a:extLst>
                  <a:ext uri="{FF2B5EF4-FFF2-40B4-BE49-F238E27FC236}">
                    <a16:creationId xmlns:a16="http://schemas.microsoft.com/office/drawing/2014/main" id="{BFE1FE91-602C-4CD0-B211-C5AA46214E89}"/>
                  </a:ext>
                </a:extLst>
              </p:cNvPr>
              <p:cNvSpPr/>
              <p:nvPr/>
            </p:nvSpPr>
            <p:spPr>
              <a:xfrm>
                <a:off x="525462" y="2331647"/>
                <a:ext cx="717065" cy="413459"/>
              </a:xfrm>
              <a:prstGeom prst="rect">
                <a:avLst/>
              </a:prstGeom>
              <a:solidFill>
                <a:schemeClr val="accent2"/>
              </a:solidFill>
              <a:ln w="19050" cap="flat" cmpd="sng" algn="ctr">
                <a:solidFill>
                  <a:schemeClr val="bg2">
                    <a:alpha val="50000"/>
                  </a:schemeClr>
                </a:solidFill>
                <a:prstDash val="dash"/>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2880" kern="0" dirty="0">
                  <a:solidFill>
                    <a:prstClr val="white"/>
                  </a:solidFill>
                  <a:latin typeface="Arial"/>
                </a:endParaRPr>
              </a:p>
            </p:txBody>
          </p:sp>
          <p:sp>
            <p:nvSpPr>
              <p:cNvPr id="400" name="Rectangle 399">
                <a:extLst>
                  <a:ext uri="{FF2B5EF4-FFF2-40B4-BE49-F238E27FC236}">
                    <a16:creationId xmlns:a16="http://schemas.microsoft.com/office/drawing/2014/main" id="{E6977B82-DB7A-4A60-A911-C85A5F9730A0}"/>
                  </a:ext>
                </a:extLst>
              </p:cNvPr>
              <p:cNvSpPr/>
              <p:nvPr/>
            </p:nvSpPr>
            <p:spPr>
              <a:xfrm>
                <a:off x="968375" y="2228850"/>
                <a:ext cx="196850" cy="123825"/>
              </a:xfrm>
              <a:prstGeom prst="rect">
                <a:avLst/>
              </a:prstGeom>
              <a:solidFill>
                <a:schemeClr val="accent2"/>
              </a:solidFill>
              <a:ln w="9525" cap="flat" cmpd="sng" algn="ctr">
                <a:noFill/>
                <a:prstDash val="solid"/>
              </a:ln>
              <a:effectLst/>
            </p:spPr>
            <p:txBody>
              <a:bodyPr rtlCol="0" anchor="ctr"/>
              <a:lstStyle/>
              <a:p>
                <a:pPr algn="ctr" defTabSz="1463040">
                  <a:defRPr/>
                </a:pPr>
                <a:endParaRPr lang="en-US" sz="2880" kern="0" dirty="0">
                  <a:solidFill>
                    <a:prstClr val="white"/>
                  </a:solidFill>
                  <a:latin typeface="Arial"/>
                </a:endParaRPr>
              </a:p>
            </p:txBody>
          </p:sp>
          <p:sp>
            <p:nvSpPr>
              <p:cNvPr id="401" name="Freeform 170">
                <a:extLst>
                  <a:ext uri="{FF2B5EF4-FFF2-40B4-BE49-F238E27FC236}">
                    <a16:creationId xmlns:a16="http://schemas.microsoft.com/office/drawing/2014/main" id="{580B9EB0-3634-454C-92A6-47E1ECAD8954}"/>
                  </a:ext>
                </a:extLst>
              </p:cNvPr>
              <p:cNvSpPr>
                <a:spLocks/>
              </p:cNvSpPr>
              <p:nvPr/>
            </p:nvSpPr>
            <p:spPr bwMode="auto">
              <a:xfrm>
                <a:off x="476507" y="2228850"/>
                <a:ext cx="383119" cy="90975"/>
              </a:xfrm>
              <a:custGeom>
                <a:avLst/>
                <a:gdLst>
                  <a:gd name="T0" fmla="*/ 598 w 598"/>
                  <a:gd name="T1" fmla="*/ 0 h 142"/>
                  <a:gd name="T2" fmla="*/ 0 w 598"/>
                  <a:gd name="T3" fmla="*/ 0 h 142"/>
                  <a:gd name="T4" fmla="*/ 0 w 598"/>
                  <a:gd name="T5" fmla="*/ 142 h 142"/>
                  <a:gd name="T6" fmla="*/ 491 w 598"/>
                  <a:gd name="T7" fmla="*/ 142 h 142"/>
                  <a:gd name="T8" fmla="*/ 598 w 598"/>
                  <a:gd name="T9" fmla="*/ 0 h 142"/>
                </a:gdLst>
                <a:ahLst/>
                <a:cxnLst>
                  <a:cxn ang="0">
                    <a:pos x="T0" y="T1"/>
                  </a:cxn>
                  <a:cxn ang="0">
                    <a:pos x="T2" y="T3"/>
                  </a:cxn>
                  <a:cxn ang="0">
                    <a:pos x="T4" y="T5"/>
                  </a:cxn>
                  <a:cxn ang="0">
                    <a:pos x="T6" y="T7"/>
                  </a:cxn>
                  <a:cxn ang="0">
                    <a:pos x="T8" y="T9"/>
                  </a:cxn>
                </a:cxnLst>
                <a:rect l="0" t="0" r="r" b="b"/>
                <a:pathLst>
                  <a:path w="598" h="142">
                    <a:moveTo>
                      <a:pt x="598" y="0"/>
                    </a:moveTo>
                    <a:lnTo>
                      <a:pt x="0" y="0"/>
                    </a:lnTo>
                    <a:lnTo>
                      <a:pt x="0" y="142"/>
                    </a:lnTo>
                    <a:lnTo>
                      <a:pt x="491" y="142"/>
                    </a:lnTo>
                    <a:lnTo>
                      <a:pt x="598" y="0"/>
                    </a:lnTo>
                    <a:close/>
                  </a:path>
                </a:pathLst>
              </a:custGeom>
              <a:solidFill>
                <a:schemeClr val="tx1">
                  <a:alpha val="40000"/>
                </a:schemeClr>
              </a:solidFill>
              <a:ln w="22225">
                <a:noFill/>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2" name="Freeform 150">
                <a:extLst>
                  <a:ext uri="{FF2B5EF4-FFF2-40B4-BE49-F238E27FC236}">
                    <a16:creationId xmlns:a16="http://schemas.microsoft.com/office/drawing/2014/main" id="{4B42F585-E574-4D6B-B6CA-C718644272FB}"/>
                  </a:ext>
                </a:extLst>
              </p:cNvPr>
              <p:cNvSpPr>
                <a:spLocks/>
              </p:cNvSpPr>
              <p:nvPr/>
            </p:nvSpPr>
            <p:spPr bwMode="auto">
              <a:xfrm>
                <a:off x="474662" y="2314574"/>
                <a:ext cx="493713" cy="349250"/>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accent2"/>
              </a:solidFill>
              <a:ln w="19050">
                <a:solidFill>
                  <a:schemeClr val="bg2"/>
                </a:solidFill>
                <a:prstDash val="solid"/>
                <a:round/>
                <a:headEnd/>
                <a:tailEnd/>
              </a:ln>
            </p:spPr>
            <p:txBody>
              <a:bodyPr vert="horz" wrap="square" lIns="146304" tIns="73152" rIns="146304" bIns="73152" numCol="1" anchor="t" anchorCtr="0" compatLnSpc="1">
                <a:prstTxWarp prst="textNoShape">
                  <a:avLst/>
                </a:prstTxWarp>
              </a:bodyPr>
              <a:lstStyle/>
              <a:p>
                <a:pPr defTabSz="1463040">
                  <a:defRPr/>
                </a:pPr>
                <a:endParaRPr lang="en-US" sz="2880" kern="0" dirty="0">
                  <a:solidFill>
                    <a:srgbClr val="474746"/>
                  </a:solidFill>
                  <a:latin typeface="Arial"/>
                </a:endParaRPr>
              </a:p>
            </p:txBody>
          </p:sp>
          <p:sp>
            <p:nvSpPr>
              <p:cNvPr id="403" name="Freeform 151">
                <a:extLst>
                  <a:ext uri="{FF2B5EF4-FFF2-40B4-BE49-F238E27FC236}">
                    <a16:creationId xmlns:a16="http://schemas.microsoft.com/office/drawing/2014/main" id="{8CC638AF-46AA-4521-B477-6BD3ED40B426}"/>
                  </a:ext>
                </a:extLst>
              </p:cNvPr>
              <p:cNvSpPr>
                <a:spLocks/>
              </p:cNvSpPr>
              <p:nvPr/>
            </p:nvSpPr>
            <p:spPr bwMode="auto">
              <a:xfrm>
                <a:off x="474662" y="2225675"/>
                <a:ext cx="690563" cy="438150"/>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1463040">
                  <a:defRPr/>
                </a:pPr>
                <a:endParaRPr lang="en-US" sz="2880" kern="0" dirty="0">
                  <a:solidFill>
                    <a:srgbClr val="474746"/>
                  </a:solidFill>
                  <a:latin typeface="Arial"/>
                </a:endParaRPr>
              </a:p>
            </p:txBody>
          </p:sp>
          <p:sp>
            <p:nvSpPr>
              <p:cNvPr id="404" name="Freeform 153">
                <a:extLst>
                  <a:ext uri="{FF2B5EF4-FFF2-40B4-BE49-F238E27FC236}">
                    <a16:creationId xmlns:a16="http://schemas.microsoft.com/office/drawing/2014/main" id="{4FCE866D-B170-43A6-86DB-CF5E5DB393B7}"/>
                  </a:ext>
                </a:extLst>
              </p:cNvPr>
              <p:cNvSpPr>
                <a:spLocks/>
              </p:cNvSpPr>
              <p:nvPr/>
            </p:nvSpPr>
            <p:spPr bwMode="auto">
              <a:xfrm>
                <a:off x="476319" y="2308703"/>
                <a:ext cx="690563"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1463040">
                  <a:defRPr/>
                </a:pPr>
                <a:endParaRPr lang="en-US" sz="2880" kern="0" dirty="0">
                  <a:solidFill>
                    <a:srgbClr val="474746"/>
                  </a:solidFill>
                  <a:latin typeface="Arial"/>
                </a:endParaRPr>
              </a:p>
            </p:txBody>
          </p:sp>
          <p:sp>
            <p:nvSpPr>
              <p:cNvPr id="405" name="Freeform 154">
                <a:extLst>
                  <a:ext uri="{FF2B5EF4-FFF2-40B4-BE49-F238E27FC236}">
                    <a16:creationId xmlns:a16="http://schemas.microsoft.com/office/drawing/2014/main" id="{71C52B92-626F-4A36-949D-E591221AE40B}"/>
                  </a:ext>
                </a:extLst>
              </p:cNvPr>
              <p:cNvSpPr>
                <a:spLocks/>
              </p:cNvSpPr>
              <p:nvPr/>
            </p:nvSpPr>
            <p:spPr bwMode="auto">
              <a:xfrm>
                <a:off x="509587" y="2254250"/>
                <a:ext cx="30163" cy="28575"/>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bg2"/>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3040">
                  <a:defRPr/>
                </a:pPr>
                <a:endParaRPr lang="en-US" sz="2880" kern="0" dirty="0">
                  <a:solidFill>
                    <a:srgbClr val="474746"/>
                  </a:solidFill>
                  <a:latin typeface="Arial"/>
                </a:endParaRPr>
              </a:p>
            </p:txBody>
          </p:sp>
          <p:sp>
            <p:nvSpPr>
              <p:cNvPr id="406" name="Freeform 155">
                <a:extLst>
                  <a:ext uri="{FF2B5EF4-FFF2-40B4-BE49-F238E27FC236}">
                    <a16:creationId xmlns:a16="http://schemas.microsoft.com/office/drawing/2014/main" id="{64BB28D0-6372-4302-B5A5-DF679A36E923}"/>
                  </a:ext>
                </a:extLst>
              </p:cNvPr>
              <p:cNvSpPr>
                <a:spLocks/>
              </p:cNvSpPr>
              <p:nvPr/>
            </p:nvSpPr>
            <p:spPr bwMode="auto">
              <a:xfrm>
                <a:off x="563562" y="2254250"/>
                <a:ext cx="30163" cy="28575"/>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bg2"/>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3040">
                  <a:defRPr/>
                </a:pPr>
                <a:endParaRPr lang="en-US" sz="2880" kern="0" dirty="0">
                  <a:solidFill>
                    <a:srgbClr val="474746"/>
                  </a:solidFill>
                  <a:latin typeface="Arial"/>
                </a:endParaRPr>
              </a:p>
            </p:txBody>
          </p:sp>
          <p:sp>
            <p:nvSpPr>
              <p:cNvPr id="407" name="Freeform 156">
                <a:extLst>
                  <a:ext uri="{FF2B5EF4-FFF2-40B4-BE49-F238E27FC236}">
                    <a16:creationId xmlns:a16="http://schemas.microsoft.com/office/drawing/2014/main" id="{A34F9FA5-6B38-4398-928D-E279474C3EB0}"/>
                  </a:ext>
                </a:extLst>
              </p:cNvPr>
              <p:cNvSpPr>
                <a:spLocks/>
              </p:cNvSpPr>
              <p:nvPr/>
            </p:nvSpPr>
            <p:spPr bwMode="auto">
              <a:xfrm>
                <a:off x="617537" y="2254250"/>
                <a:ext cx="30163" cy="28575"/>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bg2"/>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3040">
                  <a:defRPr/>
                </a:pPr>
                <a:endParaRPr lang="en-US" sz="2880" kern="0" dirty="0">
                  <a:solidFill>
                    <a:srgbClr val="474746"/>
                  </a:solidFill>
                  <a:latin typeface="Arial"/>
                </a:endParaRPr>
              </a:p>
            </p:txBody>
          </p:sp>
          <p:sp>
            <p:nvSpPr>
              <p:cNvPr id="408" name="Freeform 157">
                <a:extLst>
                  <a:ext uri="{FF2B5EF4-FFF2-40B4-BE49-F238E27FC236}">
                    <a16:creationId xmlns:a16="http://schemas.microsoft.com/office/drawing/2014/main" id="{4E3806B1-4F6E-41FA-BD51-182B5E01147D}"/>
                  </a:ext>
                </a:extLst>
              </p:cNvPr>
              <p:cNvSpPr>
                <a:spLocks/>
              </p:cNvSpPr>
              <p:nvPr/>
            </p:nvSpPr>
            <p:spPr bwMode="auto">
              <a:xfrm>
                <a:off x="968375" y="2314575"/>
                <a:ext cx="0" cy="342900"/>
              </a:xfrm>
              <a:custGeom>
                <a:avLst/>
                <a:gdLst>
                  <a:gd name="T0" fmla="*/ 902 h 902"/>
                  <a:gd name="T1" fmla="*/ 902 h 902"/>
                  <a:gd name="T2" fmla="*/ 0 h 902"/>
                </a:gdLst>
                <a:ahLst/>
                <a:cxnLst>
                  <a:cxn ang="0">
                    <a:pos x="0" y="T0"/>
                  </a:cxn>
                  <a:cxn ang="0">
                    <a:pos x="0" y="T1"/>
                  </a:cxn>
                  <a:cxn ang="0">
                    <a:pos x="0" y="T2"/>
                  </a:cxn>
                </a:cxnLst>
                <a:rect l="0" t="0" r="r" b="b"/>
                <a:pathLst>
                  <a:path h="902">
                    <a:moveTo>
                      <a:pt x="0" y="902"/>
                    </a:moveTo>
                    <a:lnTo>
                      <a:pt x="0" y="902"/>
                    </a:lnTo>
                    <a:lnTo>
                      <a:pt x="0" y="0"/>
                    </a:lnTo>
                  </a:path>
                </a:pathLst>
              </a:custGeom>
              <a:solidFill>
                <a:srgbClr val="FFFFFF"/>
              </a:solidFill>
              <a:ln w="19050">
                <a:solidFill>
                  <a:schemeClr val="bg2"/>
                </a:solidFill>
                <a:prstDash val="solid"/>
                <a:round/>
                <a:headEnd/>
                <a:tailEnd/>
              </a:ln>
            </p:spPr>
            <p:txBody>
              <a:bodyPr vert="horz" wrap="square" lIns="146304" tIns="73152" rIns="146304" bIns="73152" numCol="1" anchor="t" anchorCtr="0" compatLnSpc="1">
                <a:prstTxWarp prst="textNoShape">
                  <a:avLst/>
                </a:prstTxWarp>
              </a:bodyPr>
              <a:lstStyle/>
              <a:p>
                <a:pPr defTabSz="1463040">
                  <a:defRPr/>
                </a:pPr>
                <a:endParaRPr lang="en-US" sz="2880" kern="0" dirty="0">
                  <a:solidFill>
                    <a:srgbClr val="474746"/>
                  </a:solidFill>
                  <a:latin typeface="Arial"/>
                </a:endParaRPr>
              </a:p>
            </p:txBody>
          </p:sp>
          <p:sp>
            <p:nvSpPr>
              <p:cNvPr id="409" name="Freeform 158">
                <a:extLst>
                  <a:ext uri="{FF2B5EF4-FFF2-40B4-BE49-F238E27FC236}">
                    <a16:creationId xmlns:a16="http://schemas.microsoft.com/office/drawing/2014/main" id="{6806076C-4FE5-4B00-9170-A6C17C0E4D3F}"/>
                  </a:ext>
                </a:extLst>
              </p:cNvPr>
              <p:cNvSpPr>
                <a:spLocks/>
              </p:cNvSpPr>
              <p:nvPr/>
            </p:nvSpPr>
            <p:spPr bwMode="auto">
              <a:xfrm>
                <a:off x="968375" y="2314575"/>
                <a:ext cx="0" cy="342900"/>
              </a:xfrm>
              <a:custGeom>
                <a:avLst/>
                <a:gdLst>
                  <a:gd name="T0" fmla="*/ 902 h 902"/>
                  <a:gd name="T1" fmla="*/ 902 h 902"/>
                  <a:gd name="T2" fmla="*/ 0 h 902"/>
                </a:gdLst>
                <a:ahLst/>
                <a:cxnLst>
                  <a:cxn ang="0">
                    <a:pos x="0" y="T0"/>
                  </a:cxn>
                  <a:cxn ang="0">
                    <a:pos x="0" y="T1"/>
                  </a:cxn>
                  <a:cxn ang="0">
                    <a:pos x="0" y="T2"/>
                  </a:cxn>
                </a:cxnLst>
                <a:rect l="0" t="0" r="r" b="b"/>
                <a:pathLst>
                  <a:path h="902">
                    <a:moveTo>
                      <a:pt x="0" y="902"/>
                    </a:moveTo>
                    <a:lnTo>
                      <a:pt x="0" y="902"/>
                    </a:lnTo>
                    <a:lnTo>
                      <a:pt x="0" y="0"/>
                    </a:ln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1463040">
                  <a:defRPr/>
                </a:pPr>
                <a:endParaRPr lang="en-US" sz="2880" kern="0" dirty="0">
                  <a:solidFill>
                    <a:srgbClr val="474746"/>
                  </a:solidFill>
                  <a:latin typeface="Arial"/>
                </a:endParaRPr>
              </a:p>
            </p:txBody>
          </p:sp>
          <p:sp>
            <p:nvSpPr>
              <p:cNvPr id="411" name="Freeform 160">
                <a:extLst>
                  <a:ext uri="{FF2B5EF4-FFF2-40B4-BE49-F238E27FC236}">
                    <a16:creationId xmlns:a16="http://schemas.microsoft.com/office/drawing/2014/main" id="{CEEEEDDF-D97A-4C68-82BD-26999C337BE6}"/>
                  </a:ext>
                </a:extLst>
              </p:cNvPr>
              <p:cNvSpPr>
                <a:spLocks/>
              </p:cNvSpPr>
              <p:nvPr/>
            </p:nvSpPr>
            <p:spPr bwMode="auto">
              <a:xfrm>
                <a:off x="525462" y="2604950"/>
                <a:ext cx="347663"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noFill/>
              <a:ln w="19050" cap="sq">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1463040">
                  <a:defRPr/>
                </a:pPr>
                <a:endParaRPr lang="en-US" sz="2880" kern="0" dirty="0">
                  <a:solidFill>
                    <a:srgbClr val="474746"/>
                  </a:solidFill>
                  <a:latin typeface="Arial"/>
                </a:endParaRPr>
              </a:p>
            </p:txBody>
          </p:sp>
          <p:sp>
            <p:nvSpPr>
              <p:cNvPr id="413" name="Freeform 163">
                <a:extLst>
                  <a:ext uri="{FF2B5EF4-FFF2-40B4-BE49-F238E27FC236}">
                    <a16:creationId xmlns:a16="http://schemas.microsoft.com/office/drawing/2014/main" id="{14820318-B293-431C-9FD7-0B36E7218DFC}"/>
                  </a:ext>
                </a:extLst>
              </p:cNvPr>
              <p:cNvSpPr>
                <a:spLocks/>
              </p:cNvSpPr>
              <p:nvPr/>
            </p:nvSpPr>
            <p:spPr bwMode="auto">
              <a:xfrm>
                <a:off x="525462" y="2516650"/>
                <a:ext cx="277813"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noFill/>
              <a:ln w="19050" cap="sq">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1463040">
                  <a:defRPr/>
                </a:pPr>
                <a:endParaRPr lang="en-US" sz="2880" kern="0" dirty="0">
                  <a:solidFill>
                    <a:srgbClr val="474746"/>
                  </a:solidFill>
                  <a:latin typeface="Arial"/>
                </a:endParaRPr>
              </a:p>
            </p:txBody>
          </p:sp>
          <p:sp>
            <p:nvSpPr>
              <p:cNvPr id="417" name="Freeform 162">
                <a:extLst>
                  <a:ext uri="{FF2B5EF4-FFF2-40B4-BE49-F238E27FC236}">
                    <a16:creationId xmlns:a16="http://schemas.microsoft.com/office/drawing/2014/main" id="{76CB9136-47C2-4F85-9BFC-04FC08732D24}"/>
                  </a:ext>
                </a:extLst>
              </p:cNvPr>
              <p:cNvSpPr>
                <a:spLocks/>
              </p:cNvSpPr>
              <p:nvPr/>
            </p:nvSpPr>
            <p:spPr bwMode="auto">
              <a:xfrm>
                <a:off x="525462" y="2560800"/>
                <a:ext cx="155575"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noFill/>
              <a:ln w="19050" cap="sq">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1463040">
                  <a:defRPr/>
                </a:pPr>
                <a:endParaRPr lang="en-US" sz="2880" kern="0" dirty="0">
                  <a:solidFill>
                    <a:srgbClr val="474746"/>
                  </a:solidFill>
                  <a:latin typeface="Arial"/>
                </a:endParaRPr>
              </a:p>
            </p:txBody>
          </p:sp>
        </p:grpSp>
        <p:sp>
          <p:nvSpPr>
            <p:cNvPr id="90" name="Rectangle 89">
              <a:extLst>
                <a:ext uri="{FF2B5EF4-FFF2-40B4-BE49-F238E27FC236}">
                  <a16:creationId xmlns:a16="http://schemas.microsoft.com/office/drawing/2014/main" id="{7B898614-9E3E-4B09-91F5-9F1DDC0DD888}"/>
                </a:ext>
              </a:extLst>
            </p:cNvPr>
            <p:cNvSpPr/>
            <p:nvPr/>
          </p:nvSpPr>
          <p:spPr>
            <a:xfrm>
              <a:off x="4761714" y="3576119"/>
              <a:ext cx="143965" cy="116820"/>
            </a:xfrm>
            <a:prstGeom prst="rect">
              <a:avLst/>
            </a:prstGeom>
            <a:noFill/>
            <a:ln w="19050" cap="sq">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1463040"/>
              <a:endParaRPr lang="en-US" sz="2880" kern="0" dirty="0">
                <a:solidFill>
                  <a:srgbClr val="474746"/>
                </a:solidFill>
                <a:latin typeface="Arial"/>
              </a:endParaRPr>
            </a:p>
          </p:txBody>
        </p:sp>
        <p:pic>
          <p:nvPicPr>
            <p:cNvPr id="91" name="Picture 90">
              <a:extLst>
                <a:ext uri="{FF2B5EF4-FFF2-40B4-BE49-F238E27FC236}">
                  <a16:creationId xmlns:a16="http://schemas.microsoft.com/office/drawing/2014/main" id="{AAEA051B-AEE5-4FBF-B3B0-A81C98A69854}"/>
                </a:ext>
              </a:extLst>
            </p:cNvPr>
            <p:cNvPicPr>
              <a:picLocks/>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5246452" y="3621069"/>
              <a:ext cx="141619" cy="141619"/>
            </a:xfrm>
            <a:prstGeom prst="rect">
              <a:avLst/>
            </a:prstGeom>
          </p:spPr>
        </p:pic>
      </p:grpSp>
      <p:grpSp>
        <p:nvGrpSpPr>
          <p:cNvPr id="94" name="Group 93">
            <a:extLst>
              <a:ext uri="{FF2B5EF4-FFF2-40B4-BE49-F238E27FC236}">
                <a16:creationId xmlns:a16="http://schemas.microsoft.com/office/drawing/2014/main" id="{5787147A-BB40-4BD1-A774-F3EB4EDF8F5A}"/>
              </a:ext>
            </a:extLst>
          </p:cNvPr>
          <p:cNvGrpSpPr/>
          <p:nvPr/>
        </p:nvGrpSpPr>
        <p:grpSpPr>
          <a:xfrm>
            <a:off x="12787668" y="2330668"/>
            <a:ext cx="566494" cy="563798"/>
            <a:chOff x="10076318" y="1258597"/>
            <a:chExt cx="3067900" cy="3053303"/>
          </a:xfrm>
        </p:grpSpPr>
        <p:sp>
          <p:nvSpPr>
            <p:cNvPr id="423" name="Freeform 400">
              <a:extLst>
                <a:ext uri="{FF2B5EF4-FFF2-40B4-BE49-F238E27FC236}">
                  <a16:creationId xmlns:a16="http://schemas.microsoft.com/office/drawing/2014/main" id="{BE28D764-2DD7-45B6-9410-17122906B133}"/>
                </a:ext>
              </a:extLst>
            </p:cNvPr>
            <p:cNvSpPr>
              <a:spLocks/>
            </p:cNvSpPr>
            <p:nvPr/>
          </p:nvSpPr>
          <p:spPr bwMode="auto">
            <a:xfrm>
              <a:off x="10086535" y="1258597"/>
              <a:ext cx="2463661" cy="2720534"/>
            </a:xfrm>
            <a:custGeom>
              <a:avLst/>
              <a:gdLst>
                <a:gd name="T0" fmla="*/ 1688 w 1688"/>
                <a:gd name="T1" fmla="*/ 204 h 1864"/>
                <a:gd name="T2" fmla="*/ 1680 w 1688"/>
                <a:gd name="T3" fmla="*/ 196 h 1864"/>
                <a:gd name="T4" fmla="*/ 1280 w 1688"/>
                <a:gd name="T5" fmla="*/ 0 h 1864"/>
                <a:gd name="T6" fmla="*/ 839 w 1688"/>
                <a:gd name="T7" fmla="*/ 0 h 1864"/>
                <a:gd name="T8" fmla="*/ 431 w 1688"/>
                <a:gd name="T9" fmla="*/ 166 h 1864"/>
                <a:gd name="T10" fmla="*/ 132 w 1688"/>
                <a:gd name="T11" fmla="*/ 486 h 1864"/>
                <a:gd name="T12" fmla="*/ 0 w 1688"/>
                <a:gd name="T13" fmla="*/ 878 h 1864"/>
                <a:gd name="T14" fmla="*/ 0 w 1688"/>
                <a:gd name="T15" fmla="*/ 1000 h 1864"/>
                <a:gd name="T16" fmla="*/ 28 w 1688"/>
                <a:gd name="T17" fmla="*/ 1345 h 1864"/>
                <a:gd name="T18" fmla="*/ 240 w 1688"/>
                <a:gd name="T19" fmla="*/ 1731 h 1864"/>
                <a:gd name="T20" fmla="*/ 416 w 1688"/>
                <a:gd name="T21" fmla="*/ 1864 h 1864"/>
                <a:gd name="T22" fmla="*/ 1688 w 1688"/>
                <a:gd name="T23" fmla="*/ 204 h 1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8" h="1864">
                  <a:moveTo>
                    <a:pt x="1688" y="204"/>
                  </a:moveTo>
                  <a:lnTo>
                    <a:pt x="1680" y="196"/>
                  </a:lnTo>
                  <a:lnTo>
                    <a:pt x="1280" y="0"/>
                  </a:lnTo>
                  <a:lnTo>
                    <a:pt x="839" y="0"/>
                  </a:lnTo>
                  <a:lnTo>
                    <a:pt x="431" y="166"/>
                  </a:lnTo>
                  <a:lnTo>
                    <a:pt x="132" y="486"/>
                  </a:lnTo>
                  <a:lnTo>
                    <a:pt x="0" y="878"/>
                  </a:lnTo>
                  <a:lnTo>
                    <a:pt x="0" y="1000"/>
                  </a:lnTo>
                  <a:lnTo>
                    <a:pt x="28" y="1345"/>
                  </a:lnTo>
                  <a:lnTo>
                    <a:pt x="240" y="1731"/>
                  </a:lnTo>
                  <a:lnTo>
                    <a:pt x="416" y="1864"/>
                  </a:lnTo>
                  <a:lnTo>
                    <a:pt x="1688" y="204"/>
                  </a:lnTo>
                  <a:close/>
                </a:path>
              </a:pathLst>
            </a:custGeom>
            <a:solidFill>
              <a:srgbClr val="FFBC01"/>
            </a:solidFill>
            <a:ln w="22225" cap="rnd">
              <a:no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424" name="Freeform 399">
              <a:extLst>
                <a:ext uri="{FF2B5EF4-FFF2-40B4-BE49-F238E27FC236}">
                  <a16:creationId xmlns:a16="http://schemas.microsoft.com/office/drawing/2014/main" id="{800367E5-DE16-4CA5-A1B6-E3805B42D277}"/>
                </a:ext>
              </a:extLst>
            </p:cNvPr>
            <p:cNvSpPr>
              <a:spLocks/>
            </p:cNvSpPr>
            <p:nvPr/>
          </p:nvSpPr>
          <p:spPr bwMode="auto">
            <a:xfrm>
              <a:off x="10076318" y="1258597"/>
              <a:ext cx="3067900" cy="3053303"/>
            </a:xfrm>
            <a:custGeom>
              <a:avLst/>
              <a:gdLst>
                <a:gd name="T0" fmla="*/ 846 w 2102"/>
                <a:gd name="T1" fmla="*/ 0 h 2092"/>
                <a:gd name="T2" fmla="*/ 1287 w 2102"/>
                <a:gd name="T3" fmla="*/ 0 h 2092"/>
                <a:gd name="T4" fmla="*/ 1687 w 2102"/>
                <a:gd name="T5" fmla="*/ 196 h 2092"/>
                <a:gd name="T6" fmla="*/ 1972 w 2102"/>
                <a:gd name="T7" fmla="*/ 528 h 2092"/>
                <a:gd name="T8" fmla="*/ 2102 w 2102"/>
                <a:gd name="T9" fmla="*/ 942 h 2092"/>
                <a:gd name="T10" fmla="*/ 2049 w 2102"/>
                <a:gd name="T11" fmla="*/ 1384 h 2092"/>
                <a:gd name="T12" fmla="*/ 1820 w 2102"/>
                <a:gd name="T13" fmla="*/ 1758 h 2092"/>
                <a:gd name="T14" fmla="*/ 1457 w 2102"/>
                <a:gd name="T15" fmla="*/ 2011 h 2092"/>
                <a:gd name="T16" fmla="*/ 1031 w 2102"/>
                <a:gd name="T17" fmla="*/ 2092 h 2092"/>
                <a:gd name="T18" fmla="*/ 596 w 2102"/>
                <a:gd name="T19" fmla="*/ 1998 h 2092"/>
                <a:gd name="T20" fmla="*/ 247 w 2102"/>
                <a:gd name="T21" fmla="*/ 1731 h 2092"/>
                <a:gd name="T22" fmla="*/ 35 w 2102"/>
                <a:gd name="T23" fmla="*/ 1345 h 2092"/>
                <a:gd name="T24" fmla="*/ 0 w 2102"/>
                <a:gd name="T25" fmla="*/ 901 h 2092"/>
                <a:gd name="T26" fmla="*/ 139 w 2102"/>
                <a:gd name="T27" fmla="*/ 486 h 2092"/>
                <a:gd name="T28" fmla="*/ 438 w 2102"/>
                <a:gd name="T29" fmla="*/ 166 h 2092"/>
                <a:gd name="T30" fmla="*/ 846 w 2102"/>
                <a:gd name="T31" fmla="*/ 0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2" h="2092">
                  <a:moveTo>
                    <a:pt x="846" y="0"/>
                  </a:moveTo>
                  <a:lnTo>
                    <a:pt x="1287" y="0"/>
                  </a:lnTo>
                  <a:lnTo>
                    <a:pt x="1687" y="196"/>
                  </a:lnTo>
                  <a:lnTo>
                    <a:pt x="1972" y="528"/>
                  </a:lnTo>
                  <a:lnTo>
                    <a:pt x="2102" y="942"/>
                  </a:lnTo>
                  <a:lnTo>
                    <a:pt x="2049" y="1384"/>
                  </a:lnTo>
                  <a:lnTo>
                    <a:pt x="1820" y="1758"/>
                  </a:lnTo>
                  <a:lnTo>
                    <a:pt x="1457" y="2011"/>
                  </a:lnTo>
                  <a:lnTo>
                    <a:pt x="1031" y="2092"/>
                  </a:lnTo>
                  <a:lnTo>
                    <a:pt x="596" y="1998"/>
                  </a:lnTo>
                  <a:lnTo>
                    <a:pt x="247" y="1731"/>
                  </a:lnTo>
                  <a:lnTo>
                    <a:pt x="35" y="1345"/>
                  </a:lnTo>
                  <a:lnTo>
                    <a:pt x="0" y="901"/>
                  </a:lnTo>
                  <a:lnTo>
                    <a:pt x="139" y="486"/>
                  </a:lnTo>
                  <a:lnTo>
                    <a:pt x="438" y="166"/>
                  </a:lnTo>
                  <a:lnTo>
                    <a:pt x="846" y="0"/>
                  </a:lnTo>
                  <a:close/>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425" name="Freeform 401">
              <a:extLst>
                <a:ext uri="{FF2B5EF4-FFF2-40B4-BE49-F238E27FC236}">
                  <a16:creationId xmlns:a16="http://schemas.microsoft.com/office/drawing/2014/main" id="{0C4A2089-A200-439C-BDEA-29AA2322A38B}"/>
                </a:ext>
              </a:extLst>
            </p:cNvPr>
            <p:cNvSpPr>
              <a:spLocks/>
            </p:cNvSpPr>
            <p:nvPr/>
          </p:nvSpPr>
          <p:spPr bwMode="auto">
            <a:xfrm>
              <a:off x="11318365" y="1258597"/>
              <a:ext cx="1690118" cy="2114836"/>
            </a:xfrm>
            <a:custGeom>
              <a:avLst/>
              <a:gdLst>
                <a:gd name="T0" fmla="*/ 0 w 1158"/>
                <a:gd name="T1" fmla="*/ 0 h 1449"/>
                <a:gd name="T2" fmla="*/ 38 w 1158"/>
                <a:gd name="T3" fmla="*/ 108 h 1449"/>
                <a:gd name="T4" fmla="*/ 112 w 1158"/>
                <a:gd name="T5" fmla="*/ 441 h 1449"/>
                <a:gd name="T6" fmla="*/ 247 w 1158"/>
                <a:gd name="T7" fmla="*/ 883 h 1449"/>
                <a:gd name="T8" fmla="*/ 415 w 1158"/>
                <a:gd name="T9" fmla="*/ 1351 h 1449"/>
                <a:gd name="T10" fmla="*/ 838 w 1158"/>
                <a:gd name="T11" fmla="*/ 1422 h 1449"/>
                <a:gd name="T12" fmla="*/ 1158 w 1158"/>
                <a:gd name="T13" fmla="*/ 1449 h 1449"/>
              </a:gdLst>
              <a:ahLst/>
              <a:cxnLst>
                <a:cxn ang="0">
                  <a:pos x="T0" y="T1"/>
                </a:cxn>
                <a:cxn ang="0">
                  <a:pos x="T2" y="T3"/>
                </a:cxn>
                <a:cxn ang="0">
                  <a:pos x="T4" y="T5"/>
                </a:cxn>
                <a:cxn ang="0">
                  <a:pos x="T6" y="T7"/>
                </a:cxn>
                <a:cxn ang="0">
                  <a:pos x="T8" y="T9"/>
                </a:cxn>
                <a:cxn ang="0">
                  <a:pos x="T10" y="T11"/>
                </a:cxn>
                <a:cxn ang="0">
                  <a:pos x="T12" y="T13"/>
                </a:cxn>
              </a:cxnLst>
              <a:rect l="0" t="0" r="r" b="b"/>
              <a:pathLst>
                <a:path w="1158" h="1449">
                  <a:moveTo>
                    <a:pt x="0" y="0"/>
                  </a:moveTo>
                  <a:lnTo>
                    <a:pt x="38" y="108"/>
                  </a:lnTo>
                  <a:lnTo>
                    <a:pt x="112" y="441"/>
                  </a:lnTo>
                  <a:lnTo>
                    <a:pt x="247" y="883"/>
                  </a:lnTo>
                  <a:lnTo>
                    <a:pt x="415" y="1351"/>
                  </a:lnTo>
                  <a:lnTo>
                    <a:pt x="838" y="1422"/>
                  </a:lnTo>
                  <a:lnTo>
                    <a:pt x="1158" y="1449"/>
                  </a:ln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426" name="Freeform 402">
              <a:extLst>
                <a:ext uri="{FF2B5EF4-FFF2-40B4-BE49-F238E27FC236}">
                  <a16:creationId xmlns:a16="http://schemas.microsoft.com/office/drawing/2014/main" id="{597A8C80-328D-4755-A5DD-5BA6281B3A29}"/>
                </a:ext>
              </a:extLst>
            </p:cNvPr>
            <p:cNvSpPr>
              <a:spLocks/>
            </p:cNvSpPr>
            <p:nvPr/>
          </p:nvSpPr>
          <p:spPr bwMode="auto">
            <a:xfrm>
              <a:off x="11954713" y="1258597"/>
              <a:ext cx="1049391" cy="2114836"/>
            </a:xfrm>
            <a:custGeom>
              <a:avLst/>
              <a:gdLst>
                <a:gd name="T0" fmla="*/ 0 w 719"/>
                <a:gd name="T1" fmla="*/ 0 h 1449"/>
                <a:gd name="T2" fmla="*/ 91 w 719"/>
                <a:gd name="T3" fmla="*/ 225 h 1449"/>
                <a:gd name="T4" fmla="*/ 457 w 719"/>
                <a:gd name="T5" fmla="*/ 573 h 1449"/>
                <a:gd name="T6" fmla="*/ 654 w 719"/>
                <a:gd name="T7" fmla="*/ 1007 h 1449"/>
                <a:gd name="T8" fmla="*/ 719 w 719"/>
                <a:gd name="T9" fmla="*/ 1449 h 1449"/>
              </a:gdLst>
              <a:ahLst/>
              <a:cxnLst>
                <a:cxn ang="0">
                  <a:pos x="T0" y="T1"/>
                </a:cxn>
                <a:cxn ang="0">
                  <a:pos x="T2" y="T3"/>
                </a:cxn>
                <a:cxn ang="0">
                  <a:pos x="T4" y="T5"/>
                </a:cxn>
                <a:cxn ang="0">
                  <a:pos x="T6" y="T7"/>
                </a:cxn>
                <a:cxn ang="0">
                  <a:pos x="T8" y="T9"/>
                </a:cxn>
              </a:cxnLst>
              <a:rect l="0" t="0" r="r" b="b"/>
              <a:pathLst>
                <a:path w="719" h="1449">
                  <a:moveTo>
                    <a:pt x="0" y="0"/>
                  </a:moveTo>
                  <a:lnTo>
                    <a:pt x="91" y="225"/>
                  </a:lnTo>
                  <a:lnTo>
                    <a:pt x="457" y="573"/>
                  </a:lnTo>
                  <a:lnTo>
                    <a:pt x="654" y="1007"/>
                  </a:lnTo>
                  <a:lnTo>
                    <a:pt x="719" y="1449"/>
                  </a:ln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427" name="Freeform 403">
              <a:extLst>
                <a:ext uri="{FF2B5EF4-FFF2-40B4-BE49-F238E27FC236}">
                  <a16:creationId xmlns:a16="http://schemas.microsoft.com/office/drawing/2014/main" id="{58E5670C-8DF0-4A90-903D-5DA79D3E8AD3}"/>
                </a:ext>
              </a:extLst>
            </p:cNvPr>
            <p:cNvSpPr>
              <a:spLocks/>
            </p:cNvSpPr>
            <p:nvPr/>
          </p:nvSpPr>
          <p:spPr bwMode="auto">
            <a:xfrm>
              <a:off x="11585456" y="3334026"/>
              <a:ext cx="955982" cy="974955"/>
            </a:xfrm>
            <a:custGeom>
              <a:avLst/>
              <a:gdLst>
                <a:gd name="T0" fmla="*/ 655 w 655"/>
                <a:gd name="T1" fmla="*/ 0 h 668"/>
                <a:gd name="T2" fmla="*/ 608 w 655"/>
                <a:gd name="T3" fmla="*/ 396 h 668"/>
                <a:gd name="T4" fmla="*/ 137 w 655"/>
                <a:gd name="T5" fmla="*/ 572 h 668"/>
                <a:gd name="T6" fmla="*/ 0 w 655"/>
                <a:gd name="T7" fmla="*/ 668 h 668"/>
              </a:gdLst>
              <a:ahLst/>
              <a:cxnLst>
                <a:cxn ang="0">
                  <a:pos x="T0" y="T1"/>
                </a:cxn>
                <a:cxn ang="0">
                  <a:pos x="T2" y="T3"/>
                </a:cxn>
                <a:cxn ang="0">
                  <a:pos x="T4" y="T5"/>
                </a:cxn>
                <a:cxn ang="0">
                  <a:pos x="T6" y="T7"/>
                </a:cxn>
              </a:cxnLst>
              <a:rect l="0" t="0" r="r" b="b"/>
              <a:pathLst>
                <a:path w="655" h="668">
                  <a:moveTo>
                    <a:pt x="655" y="0"/>
                  </a:moveTo>
                  <a:lnTo>
                    <a:pt x="608" y="396"/>
                  </a:lnTo>
                  <a:lnTo>
                    <a:pt x="137" y="572"/>
                  </a:lnTo>
                  <a:lnTo>
                    <a:pt x="0" y="668"/>
                  </a:ln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428" name="Freeform 404">
              <a:extLst>
                <a:ext uri="{FF2B5EF4-FFF2-40B4-BE49-F238E27FC236}">
                  <a16:creationId xmlns:a16="http://schemas.microsoft.com/office/drawing/2014/main" id="{F7577DDA-32AE-421D-84D5-C021BA868CC2}"/>
                </a:ext>
              </a:extLst>
            </p:cNvPr>
            <p:cNvSpPr>
              <a:spLocks/>
            </p:cNvSpPr>
            <p:nvPr/>
          </p:nvSpPr>
          <p:spPr bwMode="auto">
            <a:xfrm>
              <a:off x="11084843" y="2094898"/>
              <a:ext cx="1536869" cy="1987858"/>
            </a:xfrm>
            <a:custGeom>
              <a:avLst/>
              <a:gdLst>
                <a:gd name="T0" fmla="*/ 0 w 1053"/>
                <a:gd name="T1" fmla="*/ 1362 h 1362"/>
                <a:gd name="T2" fmla="*/ 261 w 1053"/>
                <a:gd name="T3" fmla="*/ 1151 h 1362"/>
                <a:gd name="T4" fmla="*/ 575 w 1053"/>
                <a:gd name="T5" fmla="*/ 778 h 1362"/>
                <a:gd name="T6" fmla="*/ 899 w 1053"/>
                <a:gd name="T7" fmla="*/ 397 h 1362"/>
                <a:gd name="T8" fmla="*/ 1053 w 1053"/>
                <a:gd name="T9" fmla="*/ 0 h 1362"/>
              </a:gdLst>
              <a:ahLst/>
              <a:cxnLst>
                <a:cxn ang="0">
                  <a:pos x="T0" y="T1"/>
                </a:cxn>
                <a:cxn ang="0">
                  <a:pos x="T2" y="T3"/>
                </a:cxn>
                <a:cxn ang="0">
                  <a:pos x="T4" y="T5"/>
                </a:cxn>
                <a:cxn ang="0">
                  <a:pos x="T6" y="T7"/>
                </a:cxn>
                <a:cxn ang="0">
                  <a:pos x="T8" y="T9"/>
                </a:cxn>
              </a:cxnLst>
              <a:rect l="0" t="0" r="r" b="b"/>
              <a:pathLst>
                <a:path w="1053" h="1362">
                  <a:moveTo>
                    <a:pt x="0" y="1362"/>
                  </a:moveTo>
                  <a:lnTo>
                    <a:pt x="261" y="1151"/>
                  </a:lnTo>
                  <a:lnTo>
                    <a:pt x="575" y="778"/>
                  </a:lnTo>
                  <a:lnTo>
                    <a:pt x="899" y="397"/>
                  </a:lnTo>
                  <a:lnTo>
                    <a:pt x="1053" y="0"/>
                  </a:ln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429" name="Freeform 405">
              <a:extLst>
                <a:ext uri="{FF2B5EF4-FFF2-40B4-BE49-F238E27FC236}">
                  <a16:creationId xmlns:a16="http://schemas.microsoft.com/office/drawing/2014/main" id="{23AEB54F-D4F3-44DD-B6E8-0AB2BFA77141}"/>
                </a:ext>
              </a:extLst>
            </p:cNvPr>
            <p:cNvSpPr>
              <a:spLocks/>
            </p:cNvSpPr>
            <p:nvPr/>
          </p:nvSpPr>
          <p:spPr bwMode="auto">
            <a:xfrm>
              <a:off x="10250000" y="1258597"/>
              <a:ext cx="2146946" cy="2522040"/>
            </a:xfrm>
            <a:custGeom>
              <a:avLst/>
              <a:gdLst>
                <a:gd name="T0" fmla="*/ 1168 w 1471"/>
                <a:gd name="T1" fmla="*/ 0 h 1728"/>
                <a:gd name="T2" fmla="*/ 770 w 1471"/>
                <a:gd name="T3" fmla="*/ 108 h 1728"/>
                <a:gd name="T4" fmla="*/ 387 w 1471"/>
                <a:gd name="T5" fmla="*/ 391 h 1728"/>
                <a:gd name="T6" fmla="*/ 111 w 1471"/>
                <a:gd name="T7" fmla="*/ 794 h 1728"/>
                <a:gd name="T8" fmla="*/ 0 w 1471"/>
                <a:gd name="T9" fmla="*/ 1258 h 1728"/>
                <a:gd name="T10" fmla="*/ 132 w 1471"/>
                <a:gd name="T11" fmla="*/ 1728 h 1728"/>
                <a:gd name="T12" fmla="*/ 357 w 1471"/>
                <a:gd name="T13" fmla="*/ 1557 h 1728"/>
                <a:gd name="T14" fmla="*/ 667 w 1471"/>
                <a:gd name="T15" fmla="*/ 1256 h 1728"/>
                <a:gd name="T16" fmla="*/ 979 w 1471"/>
                <a:gd name="T17" fmla="*/ 883 h 1728"/>
                <a:gd name="T18" fmla="*/ 1471 w 1471"/>
                <a:gd name="T19" fmla="*/ 97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1" h="1728">
                  <a:moveTo>
                    <a:pt x="1168" y="0"/>
                  </a:moveTo>
                  <a:lnTo>
                    <a:pt x="770" y="108"/>
                  </a:lnTo>
                  <a:lnTo>
                    <a:pt x="387" y="391"/>
                  </a:lnTo>
                  <a:lnTo>
                    <a:pt x="111" y="794"/>
                  </a:lnTo>
                  <a:lnTo>
                    <a:pt x="0" y="1258"/>
                  </a:lnTo>
                  <a:lnTo>
                    <a:pt x="132" y="1728"/>
                  </a:lnTo>
                  <a:lnTo>
                    <a:pt x="357" y="1557"/>
                  </a:lnTo>
                  <a:lnTo>
                    <a:pt x="667" y="1256"/>
                  </a:lnTo>
                  <a:lnTo>
                    <a:pt x="979" y="883"/>
                  </a:lnTo>
                  <a:lnTo>
                    <a:pt x="1471" y="970"/>
                  </a:ln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430" name="Freeform 406">
              <a:extLst>
                <a:ext uri="{FF2B5EF4-FFF2-40B4-BE49-F238E27FC236}">
                  <a16:creationId xmlns:a16="http://schemas.microsoft.com/office/drawing/2014/main" id="{35049ADB-B396-46B4-B635-5AA1BB0E0EC6}"/>
                </a:ext>
              </a:extLst>
            </p:cNvPr>
            <p:cNvSpPr>
              <a:spLocks/>
            </p:cNvSpPr>
            <p:nvPr/>
          </p:nvSpPr>
          <p:spPr bwMode="auto">
            <a:xfrm>
              <a:off x="10127401" y="3091746"/>
              <a:ext cx="1793744" cy="683052"/>
            </a:xfrm>
            <a:custGeom>
              <a:avLst/>
              <a:gdLst>
                <a:gd name="T0" fmla="*/ 0 w 1229"/>
                <a:gd name="T1" fmla="*/ 89 h 468"/>
                <a:gd name="T2" fmla="*/ 87 w 1229"/>
                <a:gd name="T3" fmla="*/ 0 h 468"/>
                <a:gd name="T4" fmla="*/ 441 w 1229"/>
                <a:gd name="T5" fmla="*/ 301 h 468"/>
                <a:gd name="T6" fmla="*/ 917 w 1229"/>
                <a:gd name="T7" fmla="*/ 468 h 468"/>
                <a:gd name="T8" fmla="*/ 747 w 1229"/>
                <a:gd name="T9" fmla="*/ 4 h 468"/>
                <a:gd name="T10" fmla="*/ 1229 w 1229"/>
                <a:gd name="T11" fmla="*/ 94 h 468"/>
              </a:gdLst>
              <a:ahLst/>
              <a:cxnLst>
                <a:cxn ang="0">
                  <a:pos x="T0" y="T1"/>
                </a:cxn>
                <a:cxn ang="0">
                  <a:pos x="T2" y="T3"/>
                </a:cxn>
                <a:cxn ang="0">
                  <a:pos x="T4" y="T5"/>
                </a:cxn>
                <a:cxn ang="0">
                  <a:pos x="T6" y="T7"/>
                </a:cxn>
                <a:cxn ang="0">
                  <a:pos x="T8" y="T9"/>
                </a:cxn>
                <a:cxn ang="0">
                  <a:pos x="T10" y="T11"/>
                </a:cxn>
              </a:cxnLst>
              <a:rect l="0" t="0" r="r" b="b"/>
              <a:pathLst>
                <a:path w="1229" h="468">
                  <a:moveTo>
                    <a:pt x="0" y="89"/>
                  </a:moveTo>
                  <a:lnTo>
                    <a:pt x="87" y="0"/>
                  </a:lnTo>
                  <a:lnTo>
                    <a:pt x="441" y="301"/>
                  </a:lnTo>
                  <a:lnTo>
                    <a:pt x="917" y="468"/>
                  </a:lnTo>
                  <a:lnTo>
                    <a:pt x="747" y="4"/>
                  </a:lnTo>
                  <a:lnTo>
                    <a:pt x="1229" y="94"/>
                  </a:ln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431" name="Freeform 407">
              <a:extLst>
                <a:ext uri="{FF2B5EF4-FFF2-40B4-BE49-F238E27FC236}">
                  <a16:creationId xmlns:a16="http://schemas.microsoft.com/office/drawing/2014/main" id="{058B598B-0190-49DA-9330-8218A3BE225B}"/>
                </a:ext>
              </a:extLst>
            </p:cNvPr>
            <p:cNvSpPr>
              <a:spLocks/>
            </p:cNvSpPr>
            <p:nvPr/>
          </p:nvSpPr>
          <p:spPr bwMode="auto">
            <a:xfrm>
              <a:off x="10076318" y="2417451"/>
              <a:ext cx="1602547" cy="156168"/>
            </a:xfrm>
            <a:custGeom>
              <a:avLst/>
              <a:gdLst>
                <a:gd name="T0" fmla="*/ 0 w 1098"/>
                <a:gd name="T1" fmla="*/ 107 h 107"/>
                <a:gd name="T2" fmla="*/ 230 w 1098"/>
                <a:gd name="T3" fmla="*/ 0 h 107"/>
                <a:gd name="T4" fmla="*/ 609 w 1098"/>
                <a:gd name="T5" fmla="*/ 0 h 107"/>
                <a:gd name="T6" fmla="*/ 1098 w 1098"/>
                <a:gd name="T7" fmla="*/ 89 h 107"/>
              </a:gdLst>
              <a:ahLst/>
              <a:cxnLst>
                <a:cxn ang="0">
                  <a:pos x="T0" y="T1"/>
                </a:cxn>
                <a:cxn ang="0">
                  <a:pos x="T2" y="T3"/>
                </a:cxn>
                <a:cxn ang="0">
                  <a:pos x="T4" y="T5"/>
                </a:cxn>
                <a:cxn ang="0">
                  <a:pos x="T6" y="T7"/>
                </a:cxn>
              </a:cxnLst>
              <a:rect l="0" t="0" r="r" b="b"/>
              <a:pathLst>
                <a:path w="1098" h="107">
                  <a:moveTo>
                    <a:pt x="0" y="107"/>
                  </a:moveTo>
                  <a:lnTo>
                    <a:pt x="230" y="0"/>
                  </a:lnTo>
                  <a:lnTo>
                    <a:pt x="609" y="0"/>
                  </a:lnTo>
                  <a:lnTo>
                    <a:pt x="1098" y="89"/>
                  </a:ln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432" name="Freeform 408">
              <a:extLst>
                <a:ext uri="{FF2B5EF4-FFF2-40B4-BE49-F238E27FC236}">
                  <a16:creationId xmlns:a16="http://schemas.microsoft.com/office/drawing/2014/main" id="{8C262E3C-5558-4991-A217-01E1D3207CE7}"/>
                </a:ext>
              </a:extLst>
            </p:cNvPr>
            <p:cNvSpPr>
              <a:spLocks/>
            </p:cNvSpPr>
            <p:nvPr/>
          </p:nvSpPr>
          <p:spPr bwMode="auto">
            <a:xfrm>
              <a:off x="10441197" y="3774799"/>
              <a:ext cx="1352970" cy="385312"/>
            </a:xfrm>
            <a:custGeom>
              <a:avLst/>
              <a:gdLst>
                <a:gd name="T0" fmla="*/ 0 w 927"/>
                <a:gd name="T1" fmla="*/ 8 h 264"/>
                <a:gd name="T2" fmla="*/ 441 w 927"/>
                <a:gd name="T3" fmla="*/ 211 h 264"/>
                <a:gd name="T4" fmla="*/ 927 w 927"/>
                <a:gd name="T5" fmla="*/ 264 h 264"/>
                <a:gd name="T6" fmla="*/ 702 w 927"/>
                <a:gd name="T7" fmla="*/ 0 h 264"/>
              </a:gdLst>
              <a:ahLst/>
              <a:cxnLst>
                <a:cxn ang="0">
                  <a:pos x="T0" y="T1"/>
                </a:cxn>
                <a:cxn ang="0">
                  <a:pos x="T2" y="T3"/>
                </a:cxn>
                <a:cxn ang="0">
                  <a:pos x="T4" y="T5"/>
                </a:cxn>
                <a:cxn ang="0">
                  <a:pos x="T6" y="T7"/>
                </a:cxn>
              </a:cxnLst>
              <a:rect l="0" t="0" r="r" b="b"/>
              <a:pathLst>
                <a:path w="927" h="264">
                  <a:moveTo>
                    <a:pt x="0" y="8"/>
                  </a:moveTo>
                  <a:lnTo>
                    <a:pt x="441" y="211"/>
                  </a:lnTo>
                  <a:lnTo>
                    <a:pt x="927" y="264"/>
                  </a:lnTo>
                  <a:lnTo>
                    <a:pt x="702" y="0"/>
                  </a:ln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433" name="Line 409">
              <a:extLst>
                <a:ext uri="{FF2B5EF4-FFF2-40B4-BE49-F238E27FC236}">
                  <a16:creationId xmlns:a16="http://schemas.microsoft.com/office/drawing/2014/main" id="{AB61E557-9234-4E00-8437-BBC2BF6728A2}"/>
                </a:ext>
              </a:extLst>
            </p:cNvPr>
            <p:cNvSpPr>
              <a:spLocks noChangeShapeType="1"/>
            </p:cNvSpPr>
            <p:nvPr/>
          </p:nvSpPr>
          <p:spPr bwMode="auto">
            <a:xfrm>
              <a:off x="12396946" y="2674325"/>
              <a:ext cx="144492" cy="659700"/>
            </a:xfrm>
            <a:prstGeom prst="line">
              <a:avLst/>
            </a:pr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434" name="Line 410">
              <a:extLst>
                <a:ext uri="{FF2B5EF4-FFF2-40B4-BE49-F238E27FC236}">
                  <a16:creationId xmlns:a16="http://schemas.microsoft.com/office/drawing/2014/main" id="{D5DAE856-9045-4C7F-95FB-DE21B22096F4}"/>
                </a:ext>
              </a:extLst>
            </p:cNvPr>
            <p:cNvSpPr>
              <a:spLocks noChangeShapeType="1"/>
            </p:cNvSpPr>
            <p:nvPr/>
          </p:nvSpPr>
          <p:spPr bwMode="auto">
            <a:xfrm flipV="1">
              <a:off x="12909236" y="2194145"/>
              <a:ext cx="94868" cy="534182"/>
            </a:xfrm>
            <a:prstGeom prst="line">
              <a:avLst/>
            </a:pr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435" name="Line 411">
              <a:extLst>
                <a:ext uri="{FF2B5EF4-FFF2-40B4-BE49-F238E27FC236}">
                  <a16:creationId xmlns:a16="http://schemas.microsoft.com/office/drawing/2014/main" id="{8A8D389B-91EC-482A-82DD-5417AA79A39F}"/>
                </a:ext>
              </a:extLst>
            </p:cNvPr>
            <p:cNvSpPr>
              <a:spLocks noChangeShapeType="1"/>
            </p:cNvSpPr>
            <p:nvPr/>
          </p:nvSpPr>
          <p:spPr bwMode="auto">
            <a:xfrm flipH="1" flipV="1">
              <a:off x="12556034" y="1566554"/>
              <a:ext cx="452450" cy="631970"/>
            </a:xfrm>
            <a:prstGeom prst="line">
              <a:avLst/>
            </a:pr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436" name="Freeform 412">
              <a:extLst>
                <a:ext uri="{FF2B5EF4-FFF2-40B4-BE49-F238E27FC236}">
                  <a16:creationId xmlns:a16="http://schemas.microsoft.com/office/drawing/2014/main" id="{E0985D72-EEB2-4F03-9255-8F7240CC0724}"/>
                </a:ext>
              </a:extLst>
            </p:cNvPr>
            <p:cNvSpPr>
              <a:spLocks/>
            </p:cNvSpPr>
            <p:nvPr/>
          </p:nvSpPr>
          <p:spPr bwMode="auto">
            <a:xfrm>
              <a:off x="10965162" y="1544662"/>
              <a:ext cx="1573357" cy="1552923"/>
            </a:xfrm>
            <a:custGeom>
              <a:avLst/>
              <a:gdLst>
                <a:gd name="T0" fmla="*/ 792 w 792"/>
                <a:gd name="T1" fmla="*/ 0 h 782"/>
                <a:gd name="T2" fmla="*/ 565 w 792"/>
                <a:gd name="T3" fmla="*/ 21 h 782"/>
                <a:gd name="T4" fmla="*/ 260 w 792"/>
                <a:gd name="T5" fmla="*/ 180 h 782"/>
                <a:gd name="T6" fmla="*/ 260 w 792"/>
                <a:gd name="T7" fmla="*/ 180 h 782"/>
                <a:gd name="T8" fmla="*/ 0 w 792"/>
                <a:gd name="T9" fmla="*/ 439 h 782"/>
                <a:gd name="T10" fmla="*/ 127 w 792"/>
                <a:gd name="T11" fmla="*/ 782 h 782"/>
              </a:gdLst>
              <a:ahLst/>
              <a:cxnLst>
                <a:cxn ang="0">
                  <a:pos x="T0" y="T1"/>
                </a:cxn>
                <a:cxn ang="0">
                  <a:pos x="T2" y="T3"/>
                </a:cxn>
                <a:cxn ang="0">
                  <a:pos x="T4" y="T5"/>
                </a:cxn>
                <a:cxn ang="0">
                  <a:pos x="T6" y="T7"/>
                </a:cxn>
                <a:cxn ang="0">
                  <a:pos x="T8" y="T9"/>
                </a:cxn>
                <a:cxn ang="0">
                  <a:pos x="T10" y="T11"/>
                </a:cxn>
              </a:cxnLst>
              <a:rect l="0" t="0" r="r" b="b"/>
              <a:pathLst>
                <a:path w="792" h="782">
                  <a:moveTo>
                    <a:pt x="792" y="0"/>
                  </a:moveTo>
                  <a:cubicBezTo>
                    <a:pt x="565" y="21"/>
                    <a:pt x="565" y="21"/>
                    <a:pt x="565" y="21"/>
                  </a:cubicBezTo>
                  <a:cubicBezTo>
                    <a:pt x="260" y="180"/>
                    <a:pt x="260" y="180"/>
                    <a:pt x="260" y="180"/>
                  </a:cubicBezTo>
                  <a:cubicBezTo>
                    <a:pt x="260" y="180"/>
                    <a:pt x="260" y="180"/>
                    <a:pt x="260" y="180"/>
                  </a:cubicBezTo>
                  <a:cubicBezTo>
                    <a:pt x="0" y="439"/>
                    <a:pt x="0" y="439"/>
                    <a:pt x="0" y="439"/>
                  </a:cubicBezTo>
                  <a:cubicBezTo>
                    <a:pt x="127" y="782"/>
                    <a:pt x="127" y="782"/>
                    <a:pt x="127" y="782"/>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437" name="Line 413">
              <a:extLst>
                <a:ext uri="{FF2B5EF4-FFF2-40B4-BE49-F238E27FC236}">
                  <a16:creationId xmlns:a16="http://schemas.microsoft.com/office/drawing/2014/main" id="{6445E450-FC46-443B-9F64-55D8A409D257}"/>
                </a:ext>
              </a:extLst>
            </p:cNvPr>
            <p:cNvSpPr>
              <a:spLocks noChangeShapeType="1"/>
            </p:cNvSpPr>
            <p:nvPr/>
          </p:nvSpPr>
          <p:spPr bwMode="auto">
            <a:xfrm>
              <a:off x="11373827" y="1416224"/>
              <a:ext cx="713703" cy="170763"/>
            </a:xfrm>
            <a:prstGeom prst="line">
              <a:avLst/>
            </a:pr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438" name="Line 414">
              <a:extLst>
                <a:ext uri="{FF2B5EF4-FFF2-40B4-BE49-F238E27FC236}">
                  <a16:creationId xmlns:a16="http://schemas.microsoft.com/office/drawing/2014/main" id="{01C17D97-337B-4527-86DC-3EA67134E7EE}"/>
                </a:ext>
              </a:extLst>
            </p:cNvPr>
            <p:cNvSpPr>
              <a:spLocks noChangeShapeType="1"/>
            </p:cNvSpPr>
            <p:nvPr/>
          </p:nvSpPr>
          <p:spPr bwMode="auto">
            <a:xfrm>
              <a:off x="10814832" y="1829267"/>
              <a:ext cx="662620" cy="72976"/>
            </a:xfrm>
            <a:prstGeom prst="line">
              <a:avLst/>
            </a:pr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439" name="Line 415">
              <a:extLst>
                <a:ext uri="{FF2B5EF4-FFF2-40B4-BE49-F238E27FC236}">
                  <a16:creationId xmlns:a16="http://schemas.microsoft.com/office/drawing/2014/main" id="{B9DB8BCC-36A5-4D97-B9F5-67F003809C3D}"/>
                </a:ext>
              </a:extLst>
            </p:cNvPr>
            <p:cNvSpPr>
              <a:spLocks noChangeShapeType="1"/>
            </p:cNvSpPr>
            <p:nvPr/>
          </p:nvSpPr>
          <p:spPr bwMode="auto">
            <a:xfrm flipH="1" flipV="1">
              <a:off x="10814832" y="1829267"/>
              <a:ext cx="150330" cy="591103"/>
            </a:xfrm>
            <a:prstGeom prst="line">
              <a:avLst/>
            </a:pr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440" name="Freeform 416">
              <a:extLst>
                <a:ext uri="{FF2B5EF4-FFF2-40B4-BE49-F238E27FC236}">
                  <a16:creationId xmlns:a16="http://schemas.microsoft.com/office/drawing/2014/main" id="{82970F06-B293-4606-9123-6C54691E2C66}"/>
                </a:ext>
              </a:extLst>
            </p:cNvPr>
            <p:cNvSpPr>
              <a:spLocks/>
            </p:cNvSpPr>
            <p:nvPr/>
          </p:nvSpPr>
          <p:spPr bwMode="auto">
            <a:xfrm>
              <a:off x="10359464" y="1824888"/>
              <a:ext cx="459747" cy="592563"/>
            </a:xfrm>
            <a:custGeom>
              <a:avLst/>
              <a:gdLst>
                <a:gd name="T0" fmla="*/ 315 w 315"/>
                <a:gd name="T1" fmla="*/ 0 h 406"/>
                <a:gd name="T2" fmla="*/ 0 w 315"/>
                <a:gd name="T3" fmla="*/ 41 h 406"/>
                <a:gd name="T4" fmla="*/ 36 w 315"/>
                <a:gd name="T5" fmla="*/ 406 h 406"/>
              </a:gdLst>
              <a:ahLst/>
              <a:cxnLst>
                <a:cxn ang="0">
                  <a:pos x="T0" y="T1"/>
                </a:cxn>
                <a:cxn ang="0">
                  <a:pos x="T2" y="T3"/>
                </a:cxn>
                <a:cxn ang="0">
                  <a:pos x="T4" y="T5"/>
                </a:cxn>
              </a:cxnLst>
              <a:rect l="0" t="0" r="r" b="b"/>
              <a:pathLst>
                <a:path w="315" h="406">
                  <a:moveTo>
                    <a:pt x="315" y="0"/>
                  </a:moveTo>
                  <a:lnTo>
                    <a:pt x="0" y="41"/>
                  </a:lnTo>
                  <a:lnTo>
                    <a:pt x="36" y="406"/>
                  </a:ln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441" name="Line 417">
              <a:extLst>
                <a:ext uri="{FF2B5EF4-FFF2-40B4-BE49-F238E27FC236}">
                  <a16:creationId xmlns:a16="http://schemas.microsoft.com/office/drawing/2014/main" id="{E67029E1-D094-434C-AD78-6059FE866F63}"/>
                </a:ext>
              </a:extLst>
            </p:cNvPr>
            <p:cNvSpPr>
              <a:spLocks noChangeShapeType="1"/>
            </p:cNvSpPr>
            <p:nvPr/>
          </p:nvSpPr>
          <p:spPr bwMode="auto">
            <a:xfrm flipH="1">
              <a:off x="10946189" y="4082756"/>
              <a:ext cx="138654" cy="91949"/>
            </a:xfrm>
            <a:prstGeom prst="line">
              <a:avLst/>
            </a:pr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grpSp>
      <p:grpSp>
        <p:nvGrpSpPr>
          <p:cNvPr id="101" name="Group 100">
            <a:extLst>
              <a:ext uri="{FF2B5EF4-FFF2-40B4-BE49-F238E27FC236}">
                <a16:creationId xmlns:a16="http://schemas.microsoft.com/office/drawing/2014/main" id="{2AF67A8B-906F-4816-A00B-496CC83E0435}"/>
              </a:ext>
            </a:extLst>
          </p:cNvPr>
          <p:cNvGrpSpPr/>
          <p:nvPr/>
        </p:nvGrpSpPr>
        <p:grpSpPr>
          <a:xfrm>
            <a:off x="2881107" y="1691670"/>
            <a:ext cx="1267459" cy="848360"/>
            <a:chOff x="1800692" y="1057293"/>
            <a:chExt cx="792162" cy="530225"/>
          </a:xfrm>
        </p:grpSpPr>
        <p:grpSp>
          <p:nvGrpSpPr>
            <p:cNvPr id="444" name="Group 443">
              <a:extLst>
                <a:ext uri="{FF2B5EF4-FFF2-40B4-BE49-F238E27FC236}">
                  <a16:creationId xmlns:a16="http://schemas.microsoft.com/office/drawing/2014/main" id="{63A2D02E-EABA-478A-8146-204EDBB52E13}"/>
                </a:ext>
              </a:extLst>
            </p:cNvPr>
            <p:cNvGrpSpPr/>
            <p:nvPr/>
          </p:nvGrpSpPr>
          <p:grpSpPr>
            <a:xfrm>
              <a:off x="1800692" y="1057293"/>
              <a:ext cx="792162" cy="530225"/>
              <a:chOff x="5527675" y="1909765"/>
              <a:chExt cx="792162" cy="530225"/>
            </a:xfrm>
          </p:grpSpPr>
          <p:sp>
            <p:nvSpPr>
              <p:cNvPr id="446" name="Freeform 6">
                <a:extLst>
                  <a:ext uri="{FF2B5EF4-FFF2-40B4-BE49-F238E27FC236}">
                    <a16:creationId xmlns:a16="http://schemas.microsoft.com/office/drawing/2014/main" id="{16274546-D3F1-4F6B-A36E-C124A41467A0}"/>
                  </a:ext>
                </a:extLst>
              </p:cNvPr>
              <p:cNvSpPr>
                <a:spLocks/>
              </p:cNvSpPr>
              <p:nvPr/>
            </p:nvSpPr>
            <p:spPr bwMode="auto">
              <a:xfrm>
                <a:off x="5599112" y="1909765"/>
                <a:ext cx="657225" cy="471488"/>
              </a:xfrm>
              <a:custGeom>
                <a:avLst/>
                <a:gdLst>
                  <a:gd name="T0" fmla="*/ 249 w 249"/>
                  <a:gd name="T1" fmla="*/ 178 h 178"/>
                  <a:gd name="T2" fmla="*/ 249 w 249"/>
                  <a:gd name="T3" fmla="*/ 5 h 178"/>
                  <a:gd name="T4" fmla="*/ 242 w 249"/>
                  <a:gd name="T5" fmla="*/ 0 h 178"/>
                  <a:gd name="T6" fmla="*/ 6 w 249"/>
                  <a:gd name="T7" fmla="*/ 0 h 178"/>
                  <a:gd name="T8" fmla="*/ 0 w 249"/>
                  <a:gd name="T9" fmla="*/ 5 h 178"/>
                  <a:gd name="T10" fmla="*/ 0 w 249"/>
                  <a:gd name="T11" fmla="*/ 178 h 178"/>
                  <a:gd name="T12" fmla="*/ 249 w 249"/>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249" h="178">
                    <a:moveTo>
                      <a:pt x="249" y="178"/>
                    </a:moveTo>
                    <a:cubicBezTo>
                      <a:pt x="249" y="5"/>
                      <a:pt x="249" y="5"/>
                      <a:pt x="249" y="5"/>
                    </a:cubicBezTo>
                    <a:cubicBezTo>
                      <a:pt x="249" y="2"/>
                      <a:pt x="246" y="0"/>
                      <a:pt x="242" y="0"/>
                    </a:cubicBezTo>
                    <a:cubicBezTo>
                      <a:pt x="6" y="0"/>
                      <a:pt x="6" y="0"/>
                      <a:pt x="6" y="0"/>
                    </a:cubicBezTo>
                    <a:cubicBezTo>
                      <a:pt x="3" y="0"/>
                      <a:pt x="0" y="2"/>
                      <a:pt x="0" y="5"/>
                    </a:cubicBezTo>
                    <a:cubicBezTo>
                      <a:pt x="0" y="178"/>
                      <a:pt x="0" y="178"/>
                      <a:pt x="0" y="178"/>
                    </a:cubicBezTo>
                    <a:lnTo>
                      <a:pt x="249" y="178"/>
                    </a:lnTo>
                    <a:close/>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8" name="Rectangle 447">
                <a:extLst>
                  <a:ext uri="{FF2B5EF4-FFF2-40B4-BE49-F238E27FC236}">
                    <a16:creationId xmlns:a16="http://schemas.microsoft.com/office/drawing/2014/main" id="{2C491D89-BAF4-470D-BD6E-6E9C292021C1}"/>
                  </a:ext>
                </a:extLst>
              </p:cNvPr>
              <p:cNvSpPr>
                <a:spLocks noChangeArrowheads="1"/>
              </p:cNvSpPr>
              <p:nvPr/>
            </p:nvSpPr>
            <p:spPr bwMode="auto">
              <a:xfrm>
                <a:off x="5527675" y="2381253"/>
                <a:ext cx="792162" cy="39688"/>
              </a:xfrm>
              <a:prstGeom prst="rect">
                <a:avLst/>
              </a:pr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9" name="Freeform 10">
                <a:extLst>
                  <a:ext uri="{FF2B5EF4-FFF2-40B4-BE49-F238E27FC236}">
                    <a16:creationId xmlns:a16="http://schemas.microsoft.com/office/drawing/2014/main" id="{DA6C1450-2FAE-4394-B418-BC0E07CB7DEC}"/>
                  </a:ext>
                </a:extLst>
              </p:cNvPr>
              <p:cNvSpPr>
                <a:spLocks/>
              </p:cNvSpPr>
              <p:nvPr/>
            </p:nvSpPr>
            <p:spPr bwMode="auto">
              <a:xfrm>
                <a:off x="5527675" y="2420940"/>
                <a:ext cx="792162" cy="19050"/>
              </a:xfrm>
              <a:custGeom>
                <a:avLst/>
                <a:gdLst>
                  <a:gd name="T0" fmla="*/ 284 w 300"/>
                  <a:gd name="T1" fmla="*/ 7 h 7"/>
                  <a:gd name="T2" fmla="*/ 18 w 300"/>
                  <a:gd name="T3" fmla="*/ 7 h 7"/>
                  <a:gd name="T4" fmla="*/ 1 w 300"/>
                  <a:gd name="T5" fmla="*/ 1 h 7"/>
                  <a:gd name="T6" fmla="*/ 0 w 300"/>
                  <a:gd name="T7" fmla="*/ 0 h 7"/>
                  <a:gd name="T8" fmla="*/ 300 w 300"/>
                  <a:gd name="T9" fmla="*/ 0 h 7"/>
                  <a:gd name="T10" fmla="*/ 298 w 300"/>
                  <a:gd name="T11" fmla="*/ 2 h 7"/>
                  <a:gd name="T12" fmla="*/ 284 w 30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300" h="7">
                    <a:moveTo>
                      <a:pt x="284" y="7"/>
                    </a:moveTo>
                    <a:cubicBezTo>
                      <a:pt x="18" y="7"/>
                      <a:pt x="18" y="7"/>
                      <a:pt x="18" y="7"/>
                    </a:cubicBezTo>
                    <a:cubicBezTo>
                      <a:pt x="12" y="7"/>
                      <a:pt x="6" y="5"/>
                      <a:pt x="1" y="1"/>
                    </a:cubicBezTo>
                    <a:cubicBezTo>
                      <a:pt x="0" y="0"/>
                      <a:pt x="0" y="0"/>
                      <a:pt x="0" y="0"/>
                    </a:cubicBezTo>
                    <a:cubicBezTo>
                      <a:pt x="300" y="0"/>
                      <a:pt x="300" y="0"/>
                      <a:pt x="300" y="0"/>
                    </a:cubicBezTo>
                    <a:cubicBezTo>
                      <a:pt x="298" y="2"/>
                      <a:pt x="298" y="2"/>
                      <a:pt x="298" y="2"/>
                    </a:cubicBezTo>
                    <a:cubicBezTo>
                      <a:pt x="294" y="5"/>
                      <a:pt x="289" y="7"/>
                      <a:pt x="284" y="7"/>
                    </a:cubicBezTo>
                    <a:close/>
                  </a:path>
                </a:pathLst>
              </a:custGeom>
              <a:solidFill>
                <a:schemeClr val="bg2"/>
              </a:solidFill>
              <a:ln w="19050" cap="flat">
                <a:solidFill>
                  <a:schemeClr val="bg2"/>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100" name="Group 99">
              <a:extLst>
                <a:ext uri="{FF2B5EF4-FFF2-40B4-BE49-F238E27FC236}">
                  <a16:creationId xmlns:a16="http://schemas.microsoft.com/office/drawing/2014/main" id="{C960956F-684B-45FF-8A00-C852C90E3864}"/>
                </a:ext>
              </a:extLst>
            </p:cNvPr>
            <p:cNvGrpSpPr/>
            <p:nvPr/>
          </p:nvGrpSpPr>
          <p:grpSpPr>
            <a:xfrm>
              <a:off x="1921042" y="1147175"/>
              <a:ext cx="557463" cy="319135"/>
              <a:chOff x="1921042" y="1147175"/>
              <a:chExt cx="557463" cy="319135"/>
            </a:xfrm>
          </p:grpSpPr>
          <p:grpSp>
            <p:nvGrpSpPr>
              <p:cNvPr id="98" name="Group 97">
                <a:extLst>
                  <a:ext uri="{FF2B5EF4-FFF2-40B4-BE49-F238E27FC236}">
                    <a16:creationId xmlns:a16="http://schemas.microsoft.com/office/drawing/2014/main" id="{5508425D-0085-43EC-B39D-C0E0CB2709C7}"/>
                  </a:ext>
                </a:extLst>
              </p:cNvPr>
              <p:cNvGrpSpPr/>
              <p:nvPr/>
            </p:nvGrpSpPr>
            <p:grpSpPr>
              <a:xfrm>
                <a:off x="1921042" y="1151021"/>
                <a:ext cx="381000" cy="311443"/>
                <a:chOff x="1921042" y="1161675"/>
                <a:chExt cx="381000" cy="311443"/>
              </a:xfrm>
            </p:grpSpPr>
            <p:cxnSp>
              <p:nvCxnSpPr>
                <p:cNvPr id="96" name="Straight Connector 95">
                  <a:extLst>
                    <a:ext uri="{FF2B5EF4-FFF2-40B4-BE49-F238E27FC236}">
                      <a16:creationId xmlns:a16="http://schemas.microsoft.com/office/drawing/2014/main" id="{DE6E8355-B978-460E-81AD-A0562AC9DB48}"/>
                    </a:ext>
                  </a:extLst>
                </p:cNvPr>
                <p:cNvCxnSpPr>
                  <a:cxnSpLocks/>
                </p:cNvCxnSpPr>
                <p:nvPr/>
              </p:nvCxnSpPr>
              <p:spPr>
                <a:xfrm>
                  <a:off x="1921042" y="1161675"/>
                  <a:ext cx="381000" cy="0"/>
                </a:xfrm>
                <a:prstGeom prst="line">
                  <a:avLst/>
                </a:prstGeom>
                <a:noFill/>
                <a:ln w="19050" cap="sq">
                  <a:solidFill>
                    <a:schemeClr val="bg2">
                      <a:alpha val="50000"/>
                    </a:schemeClr>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59" name="Straight Connector 458">
                  <a:extLst>
                    <a:ext uri="{FF2B5EF4-FFF2-40B4-BE49-F238E27FC236}">
                      <a16:creationId xmlns:a16="http://schemas.microsoft.com/office/drawing/2014/main" id="{B0849A82-AC6F-4D70-9674-F30A6D837B13}"/>
                    </a:ext>
                  </a:extLst>
                </p:cNvPr>
                <p:cNvCxnSpPr>
                  <a:cxnSpLocks/>
                </p:cNvCxnSpPr>
                <p:nvPr/>
              </p:nvCxnSpPr>
              <p:spPr>
                <a:xfrm>
                  <a:off x="1921042" y="1295151"/>
                  <a:ext cx="381000" cy="0"/>
                </a:xfrm>
                <a:prstGeom prst="line">
                  <a:avLst/>
                </a:prstGeom>
                <a:noFill/>
                <a:ln w="19050" cap="sq">
                  <a:solidFill>
                    <a:schemeClr val="bg2">
                      <a:alpha val="50000"/>
                    </a:schemeClr>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60" name="Straight Connector 459">
                  <a:extLst>
                    <a:ext uri="{FF2B5EF4-FFF2-40B4-BE49-F238E27FC236}">
                      <a16:creationId xmlns:a16="http://schemas.microsoft.com/office/drawing/2014/main" id="{150117F2-CDAE-45A9-B97B-11FF9138D64E}"/>
                    </a:ext>
                  </a:extLst>
                </p:cNvPr>
                <p:cNvCxnSpPr>
                  <a:cxnSpLocks/>
                </p:cNvCxnSpPr>
                <p:nvPr/>
              </p:nvCxnSpPr>
              <p:spPr>
                <a:xfrm>
                  <a:off x="1921042" y="1428627"/>
                  <a:ext cx="381000" cy="0"/>
                </a:xfrm>
                <a:prstGeom prst="line">
                  <a:avLst/>
                </a:prstGeom>
                <a:noFill/>
                <a:ln w="19050" cap="sq">
                  <a:solidFill>
                    <a:schemeClr val="bg2">
                      <a:alpha val="50000"/>
                    </a:schemeClr>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61" name="Straight Connector 460">
                  <a:extLst>
                    <a:ext uri="{FF2B5EF4-FFF2-40B4-BE49-F238E27FC236}">
                      <a16:creationId xmlns:a16="http://schemas.microsoft.com/office/drawing/2014/main" id="{E1E7C752-0C1C-40E2-AA81-16E9109655AE}"/>
                    </a:ext>
                  </a:extLst>
                </p:cNvPr>
                <p:cNvCxnSpPr>
                  <a:cxnSpLocks/>
                </p:cNvCxnSpPr>
                <p:nvPr/>
              </p:nvCxnSpPr>
              <p:spPr>
                <a:xfrm>
                  <a:off x="1921042" y="1206167"/>
                  <a:ext cx="381000" cy="0"/>
                </a:xfrm>
                <a:prstGeom prst="line">
                  <a:avLst/>
                </a:prstGeom>
                <a:noFill/>
                <a:ln w="19050" cap="sq">
                  <a:solidFill>
                    <a:schemeClr val="bg2">
                      <a:alpha val="50000"/>
                    </a:schemeClr>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62" name="Straight Connector 461">
                  <a:extLst>
                    <a:ext uri="{FF2B5EF4-FFF2-40B4-BE49-F238E27FC236}">
                      <a16:creationId xmlns:a16="http://schemas.microsoft.com/office/drawing/2014/main" id="{B3C230D4-26B9-4224-9FB2-724A9C5CE88F}"/>
                    </a:ext>
                  </a:extLst>
                </p:cNvPr>
                <p:cNvCxnSpPr>
                  <a:cxnSpLocks/>
                </p:cNvCxnSpPr>
                <p:nvPr/>
              </p:nvCxnSpPr>
              <p:spPr>
                <a:xfrm>
                  <a:off x="1921042" y="1339643"/>
                  <a:ext cx="381000" cy="0"/>
                </a:xfrm>
                <a:prstGeom prst="line">
                  <a:avLst/>
                </a:prstGeom>
                <a:noFill/>
                <a:ln w="19050" cap="sq">
                  <a:solidFill>
                    <a:schemeClr val="bg2">
                      <a:alpha val="50000"/>
                    </a:schemeClr>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63" name="Straight Connector 462">
                  <a:extLst>
                    <a:ext uri="{FF2B5EF4-FFF2-40B4-BE49-F238E27FC236}">
                      <a16:creationId xmlns:a16="http://schemas.microsoft.com/office/drawing/2014/main" id="{72F43C07-9F90-4DED-BFC5-ED71ECF9E344}"/>
                    </a:ext>
                  </a:extLst>
                </p:cNvPr>
                <p:cNvCxnSpPr>
                  <a:cxnSpLocks/>
                </p:cNvCxnSpPr>
                <p:nvPr/>
              </p:nvCxnSpPr>
              <p:spPr>
                <a:xfrm>
                  <a:off x="1921042" y="1250659"/>
                  <a:ext cx="381000" cy="0"/>
                </a:xfrm>
                <a:prstGeom prst="line">
                  <a:avLst/>
                </a:prstGeom>
                <a:noFill/>
                <a:ln w="19050" cap="sq">
                  <a:solidFill>
                    <a:schemeClr val="bg2">
                      <a:alpha val="50000"/>
                    </a:schemeClr>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64" name="Straight Connector 463">
                  <a:extLst>
                    <a:ext uri="{FF2B5EF4-FFF2-40B4-BE49-F238E27FC236}">
                      <a16:creationId xmlns:a16="http://schemas.microsoft.com/office/drawing/2014/main" id="{90016B75-F533-47F8-A341-57B4B20A96C4}"/>
                    </a:ext>
                  </a:extLst>
                </p:cNvPr>
                <p:cNvCxnSpPr>
                  <a:cxnSpLocks/>
                </p:cNvCxnSpPr>
                <p:nvPr/>
              </p:nvCxnSpPr>
              <p:spPr>
                <a:xfrm>
                  <a:off x="1921042" y="1384135"/>
                  <a:ext cx="381000" cy="0"/>
                </a:xfrm>
                <a:prstGeom prst="line">
                  <a:avLst/>
                </a:prstGeom>
                <a:noFill/>
                <a:ln w="19050" cap="sq">
                  <a:solidFill>
                    <a:schemeClr val="bg2">
                      <a:alpha val="50000"/>
                    </a:schemeClr>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70" name="Straight Connector 469">
                  <a:extLst>
                    <a:ext uri="{FF2B5EF4-FFF2-40B4-BE49-F238E27FC236}">
                      <a16:creationId xmlns:a16="http://schemas.microsoft.com/office/drawing/2014/main" id="{30592BCB-2E4B-456B-BA5F-74A3E95C6325}"/>
                    </a:ext>
                  </a:extLst>
                </p:cNvPr>
                <p:cNvCxnSpPr>
                  <a:cxnSpLocks/>
                </p:cNvCxnSpPr>
                <p:nvPr/>
              </p:nvCxnSpPr>
              <p:spPr>
                <a:xfrm>
                  <a:off x="1921042" y="1473118"/>
                  <a:ext cx="381000" cy="0"/>
                </a:xfrm>
                <a:prstGeom prst="line">
                  <a:avLst/>
                </a:prstGeom>
                <a:noFill/>
                <a:ln w="19050" cap="sq">
                  <a:solidFill>
                    <a:schemeClr val="bg2">
                      <a:alpha val="50000"/>
                    </a:schemeClr>
                  </a:solidFill>
                  <a:prstDash val="solid"/>
                  <a:round/>
                  <a:headEnd/>
                  <a:tailEnd/>
                </a:ln>
                <a:extLst>
                  <a:ext uri="{909E8E84-426E-40DD-AFC4-6F175D3DCCD1}">
                    <a14:hiddenFill xmlns:a14="http://schemas.microsoft.com/office/drawing/2010/main">
                      <a:solidFill>
                        <a:srgbClr val="FFFFFF"/>
                      </a:solidFill>
                    </a14:hiddenFill>
                  </a:ext>
                </a:extLst>
              </p:spPr>
            </p:cxnSp>
          </p:grpSp>
          <p:sp>
            <p:nvSpPr>
              <p:cNvPr id="99" name="Rectangle 98">
                <a:extLst>
                  <a:ext uri="{FF2B5EF4-FFF2-40B4-BE49-F238E27FC236}">
                    <a16:creationId xmlns:a16="http://schemas.microsoft.com/office/drawing/2014/main" id="{4CE23818-7661-4F48-919A-4FDCA279BE1B}"/>
                  </a:ext>
                </a:extLst>
              </p:cNvPr>
              <p:cNvSpPr/>
              <p:nvPr/>
            </p:nvSpPr>
            <p:spPr>
              <a:xfrm>
                <a:off x="2338136" y="1147175"/>
                <a:ext cx="140369" cy="319135"/>
              </a:xfrm>
              <a:prstGeom prst="rect">
                <a:avLst/>
              </a:prstGeom>
              <a:solidFill>
                <a:srgbClr val="FFBC01"/>
              </a:solidFill>
              <a:ln w="19050" cap="sq">
                <a:solidFill>
                  <a:schemeClr val="bg2">
                    <a:alpha val="50000"/>
                  </a:schemeClr>
                </a:solidFill>
                <a:prstDash val="solid"/>
                <a:round/>
                <a:headEnd/>
                <a:tailEnd/>
              </a:ln>
            </p:spPr>
            <p:txBody>
              <a:bodyPr vert="horz" wrap="square" lIns="146304" tIns="73152" rIns="146304" bIns="73152" numCol="1" anchor="t" anchorCtr="0" compatLnSpc="1">
                <a:prstTxWarp prst="textNoShape">
                  <a:avLst/>
                </a:prstTxWarp>
              </a:bodyPr>
              <a:lstStyle/>
              <a:p>
                <a:pPr defTabSz="1463040">
                  <a:defRPr/>
                </a:pPr>
                <a:endParaRPr lang="en-US" sz="2880" kern="0" dirty="0">
                  <a:solidFill>
                    <a:srgbClr val="474746"/>
                  </a:solidFill>
                  <a:latin typeface="Arial"/>
                </a:endParaRPr>
              </a:p>
            </p:txBody>
          </p:sp>
        </p:grpSp>
      </p:grpSp>
      <p:sp>
        <p:nvSpPr>
          <p:cNvPr id="477" name="Freeform: Shape 476">
            <a:extLst>
              <a:ext uri="{FF2B5EF4-FFF2-40B4-BE49-F238E27FC236}">
                <a16:creationId xmlns:a16="http://schemas.microsoft.com/office/drawing/2014/main" id="{870D3C31-4394-4783-8CC1-E5D9AABD7038}"/>
              </a:ext>
            </a:extLst>
          </p:cNvPr>
          <p:cNvSpPr/>
          <p:nvPr/>
        </p:nvSpPr>
        <p:spPr>
          <a:xfrm>
            <a:off x="2561165" y="1121560"/>
            <a:ext cx="1935539" cy="1935539"/>
          </a:xfrm>
          <a:custGeom>
            <a:avLst/>
            <a:gdLst>
              <a:gd name="connsiteX0" fmla="*/ 604856 w 1209712"/>
              <a:gd name="connsiteY0" fmla="*/ 0 h 1209712"/>
              <a:gd name="connsiteX1" fmla="*/ 1209712 w 1209712"/>
              <a:gd name="connsiteY1" fmla="*/ 604856 h 1209712"/>
              <a:gd name="connsiteX2" fmla="*/ 604856 w 1209712"/>
              <a:gd name="connsiteY2" fmla="*/ 1209712 h 1209712"/>
              <a:gd name="connsiteX3" fmla="*/ 0 w 1209712"/>
              <a:gd name="connsiteY3" fmla="*/ 604856 h 1209712"/>
              <a:gd name="connsiteX4" fmla="*/ 604856 w 1209712"/>
              <a:gd name="connsiteY4" fmla="*/ 0 h 120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712" h="1209712">
                <a:moveTo>
                  <a:pt x="604856" y="0"/>
                </a:moveTo>
                <a:cubicBezTo>
                  <a:pt x="938909" y="0"/>
                  <a:pt x="1209712" y="270803"/>
                  <a:pt x="1209712" y="604856"/>
                </a:cubicBezTo>
                <a:cubicBezTo>
                  <a:pt x="1209712" y="938909"/>
                  <a:pt x="938909" y="1209712"/>
                  <a:pt x="604856" y="1209712"/>
                </a:cubicBezTo>
                <a:cubicBezTo>
                  <a:pt x="270803" y="1209712"/>
                  <a:pt x="0" y="938909"/>
                  <a:pt x="0" y="604856"/>
                </a:cubicBezTo>
                <a:cubicBezTo>
                  <a:pt x="0" y="270803"/>
                  <a:pt x="270803" y="0"/>
                  <a:pt x="604856" y="0"/>
                </a:cubicBezTo>
                <a:close/>
              </a:path>
            </a:pathLst>
          </a:custGeom>
          <a:noFill/>
          <a:ln w="31750">
            <a:solidFill>
              <a:schemeClr val="bg2"/>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731520">
              <a:defRPr/>
            </a:pPr>
            <a:endParaRPr lang="en-US" sz="2880" dirty="0">
              <a:solidFill>
                <a:prstClr val="white"/>
              </a:solidFill>
              <a:latin typeface="Arial"/>
            </a:endParaRPr>
          </a:p>
        </p:txBody>
      </p:sp>
      <p:sp>
        <p:nvSpPr>
          <p:cNvPr id="478" name="Oval 477">
            <a:extLst>
              <a:ext uri="{FF2B5EF4-FFF2-40B4-BE49-F238E27FC236}">
                <a16:creationId xmlns:a16="http://schemas.microsoft.com/office/drawing/2014/main" id="{190463F1-AD01-417F-A334-1602EACA6BE2}"/>
              </a:ext>
            </a:extLst>
          </p:cNvPr>
          <p:cNvSpPr/>
          <p:nvPr/>
        </p:nvSpPr>
        <p:spPr>
          <a:xfrm>
            <a:off x="9449418" y="3827109"/>
            <a:ext cx="1935539" cy="1935539"/>
          </a:xfrm>
          <a:prstGeom prst="ellipse">
            <a:avLst/>
          </a:prstGeom>
          <a:noFill/>
          <a:ln w="317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79" name="Oval 478">
            <a:extLst>
              <a:ext uri="{FF2B5EF4-FFF2-40B4-BE49-F238E27FC236}">
                <a16:creationId xmlns:a16="http://schemas.microsoft.com/office/drawing/2014/main" id="{8C2D2D2D-2A2E-42FC-A187-76A26D84F1AC}"/>
              </a:ext>
            </a:extLst>
          </p:cNvPr>
          <p:cNvSpPr/>
          <p:nvPr/>
        </p:nvSpPr>
        <p:spPr>
          <a:xfrm>
            <a:off x="10451570" y="1154985"/>
            <a:ext cx="1935539" cy="1935539"/>
          </a:xfrm>
          <a:prstGeom prst="ellipse">
            <a:avLst/>
          </a:prstGeom>
          <a:noFill/>
          <a:ln w="317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80" name="Oval 479">
            <a:extLst>
              <a:ext uri="{FF2B5EF4-FFF2-40B4-BE49-F238E27FC236}">
                <a16:creationId xmlns:a16="http://schemas.microsoft.com/office/drawing/2014/main" id="{4FDE9874-3C77-408D-A023-233E3C46BB0F}"/>
              </a:ext>
            </a:extLst>
          </p:cNvPr>
          <p:cNvSpPr/>
          <p:nvPr/>
        </p:nvSpPr>
        <p:spPr>
          <a:xfrm>
            <a:off x="2715367" y="4478836"/>
            <a:ext cx="2500069" cy="2500069"/>
          </a:xfrm>
          <a:prstGeom prst="ellipse">
            <a:avLst/>
          </a:prstGeom>
          <a:noFill/>
          <a:ln w="317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81" name="Oval 480">
            <a:extLst>
              <a:ext uri="{FF2B5EF4-FFF2-40B4-BE49-F238E27FC236}">
                <a16:creationId xmlns:a16="http://schemas.microsoft.com/office/drawing/2014/main" id="{7E1AA590-8F1D-478D-9381-5C72B5E46CC9}"/>
              </a:ext>
            </a:extLst>
          </p:cNvPr>
          <p:cNvSpPr/>
          <p:nvPr/>
        </p:nvSpPr>
        <p:spPr>
          <a:xfrm>
            <a:off x="12324549" y="4911655"/>
            <a:ext cx="1268054" cy="1268054"/>
          </a:xfrm>
          <a:prstGeom prst="ellipse">
            <a:avLst/>
          </a:prstGeom>
          <a:noFill/>
          <a:ln w="317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82" name="Oval 481">
            <a:extLst>
              <a:ext uri="{FF2B5EF4-FFF2-40B4-BE49-F238E27FC236}">
                <a16:creationId xmlns:a16="http://schemas.microsoft.com/office/drawing/2014/main" id="{C80745CD-763C-4805-8532-C24E9D25CFAA}"/>
              </a:ext>
            </a:extLst>
          </p:cNvPr>
          <p:cNvSpPr/>
          <p:nvPr/>
        </p:nvSpPr>
        <p:spPr>
          <a:xfrm>
            <a:off x="7128282" y="4883778"/>
            <a:ext cx="1935539" cy="1935539"/>
          </a:xfrm>
          <a:prstGeom prst="ellipse">
            <a:avLst/>
          </a:prstGeom>
          <a:noFill/>
          <a:ln w="317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83" name="Oval 482">
            <a:extLst>
              <a:ext uri="{FF2B5EF4-FFF2-40B4-BE49-F238E27FC236}">
                <a16:creationId xmlns:a16="http://schemas.microsoft.com/office/drawing/2014/main" id="{00567241-EB79-4EEA-BD58-C323302824AB}"/>
              </a:ext>
            </a:extLst>
          </p:cNvPr>
          <p:cNvSpPr/>
          <p:nvPr/>
        </p:nvSpPr>
        <p:spPr>
          <a:xfrm>
            <a:off x="11269122" y="6411088"/>
            <a:ext cx="1268054" cy="1268054"/>
          </a:xfrm>
          <a:prstGeom prst="ellipse">
            <a:avLst/>
          </a:prstGeom>
          <a:noFill/>
          <a:ln w="317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84" name="Freeform: Shape 483">
            <a:extLst>
              <a:ext uri="{FF2B5EF4-FFF2-40B4-BE49-F238E27FC236}">
                <a16:creationId xmlns:a16="http://schemas.microsoft.com/office/drawing/2014/main" id="{C31AA166-A65A-4620-9049-B221E5D54AD2}"/>
              </a:ext>
            </a:extLst>
          </p:cNvPr>
          <p:cNvSpPr/>
          <p:nvPr/>
        </p:nvSpPr>
        <p:spPr>
          <a:xfrm>
            <a:off x="555853" y="2522729"/>
            <a:ext cx="1702618" cy="1702618"/>
          </a:xfrm>
          <a:custGeom>
            <a:avLst/>
            <a:gdLst>
              <a:gd name="connsiteX0" fmla="*/ 532068 w 1064136"/>
              <a:gd name="connsiteY0" fmla="*/ 0 h 1064136"/>
              <a:gd name="connsiteX1" fmla="*/ 1064136 w 1064136"/>
              <a:gd name="connsiteY1" fmla="*/ 532068 h 1064136"/>
              <a:gd name="connsiteX2" fmla="*/ 532068 w 1064136"/>
              <a:gd name="connsiteY2" fmla="*/ 1064136 h 1064136"/>
              <a:gd name="connsiteX3" fmla="*/ 0 w 1064136"/>
              <a:gd name="connsiteY3" fmla="*/ 532068 h 1064136"/>
              <a:gd name="connsiteX4" fmla="*/ 532068 w 1064136"/>
              <a:gd name="connsiteY4" fmla="*/ 0 h 106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136" h="1064136">
                <a:moveTo>
                  <a:pt x="532068" y="0"/>
                </a:moveTo>
                <a:cubicBezTo>
                  <a:pt x="825921" y="0"/>
                  <a:pt x="1064136" y="238215"/>
                  <a:pt x="1064136" y="532068"/>
                </a:cubicBezTo>
                <a:cubicBezTo>
                  <a:pt x="1064136" y="825921"/>
                  <a:pt x="825921" y="1064136"/>
                  <a:pt x="532068" y="1064136"/>
                </a:cubicBezTo>
                <a:cubicBezTo>
                  <a:pt x="238215" y="1064136"/>
                  <a:pt x="0" y="825921"/>
                  <a:pt x="0" y="532068"/>
                </a:cubicBezTo>
                <a:cubicBezTo>
                  <a:pt x="0" y="238215"/>
                  <a:pt x="238215" y="0"/>
                  <a:pt x="532068" y="0"/>
                </a:cubicBezTo>
                <a:close/>
              </a:path>
            </a:pathLst>
          </a:custGeom>
          <a:noFill/>
          <a:ln w="31750">
            <a:solidFill>
              <a:schemeClr val="bg2"/>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731520">
              <a:defRPr/>
            </a:pPr>
            <a:endParaRPr lang="en-US" sz="2880" dirty="0">
              <a:solidFill>
                <a:prstClr val="white"/>
              </a:solidFill>
              <a:latin typeface="Arial"/>
            </a:endParaRPr>
          </a:p>
        </p:txBody>
      </p:sp>
      <p:grpSp>
        <p:nvGrpSpPr>
          <p:cNvPr id="102" name="Group 7">
            <a:extLst>
              <a:ext uri="{FF2B5EF4-FFF2-40B4-BE49-F238E27FC236}">
                <a16:creationId xmlns:a16="http://schemas.microsoft.com/office/drawing/2014/main" id="{9CC37E7D-D278-4F0B-83C2-23A2C5DEAC34}"/>
              </a:ext>
            </a:extLst>
          </p:cNvPr>
          <p:cNvGrpSpPr>
            <a:grpSpLocks noChangeAspect="1"/>
          </p:cNvGrpSpPr>
          <p:nvPr/>
        </p:nvGrpSpPr>
        <p:grpSpPr bwMode="auto">
          <a:xfrm>
            <a:off x="3339486" y="5096233"/>
            <a:ext cx="1209112" cy="1200715"/>
            <a:chOff x="1282" y="2081"/>
            <a:chExt cx="576" cy="572"/>
          </a:xfrm>
        </p:grpSpPr>
        <p:sp>
          <p:nvSpPr>
            <p:cNvPr id="103" name="AutoShape 6">
              <a:extLst>
                <a:ext uri="{FF2B5EF4-FFF2-40B4-BE49-F238E27FC236}">
                  <a16:creationId xmlns:a16="http://schemas.microsoft.com/office/drawing/2014/main" id="{A5B39331-EEF2-4F3A-8CE9-1B87DAB8A314}"/>
                </a:ext>
              </a:extLst>
            </p:cNvPr>
            <p:cNvSpPr>
              <a:spLocks noChangeAspect="1" noChangeArrowheads="1" noTextEdit="1"/>
            </p:cNvSpPr>
            <p:nvPr/>
          </p:nvSpPr>
          <p:spPr bwMode="auto">
            <a:xfrm>
              <a:off x="1282" y="2081"/>
              <a:ext cx="572"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04" name="Freeform 8">
              <a:extLst>
                <a:ext uri="{FF2B5EF4-FFF2-40B4-BE49-F238E27FC236}">
                  <a16:creationId xmlns:a16="http://schemas.microsoft.com/office/drawing/2014/main" id="{DF412A3F-16BD-4D87-A779-9D5E5B627F87}"/>
                </a:ext>
              </a:extLst>
            </p:cNvPr>
            <p:cNvSpPr>
              <a:spLocks noEditPoints="1"/>
            </p:cNvSpPr>
            <p:nvPr/>
          </p:nvSpPr>
          <p:spPr bwMode="auto">
            <a:xfrm>
              <a:off x="1340" y="2135"/>
              <a:ext cx="460" cy="460"/>
            </a:xfrm>
            <a:custGeom>
              <a:avLst/>
              <a:gdLst>
                <a:gd name="T0" fmla="*/ 64 w 128"/>
                <a:gd name="T1" fmla="*/ 6 h 128"/>
                <a:gd name="T2" fmla="*/ 122 w 128"/>
                <a:gd name="T3" fmla="*/ 64 h 128"/>
                <a:gd name="T4" fmla="*/ 64 w 128"/>
                <a:gd name="T5" fmla="*/ 122 h 128"/>
                <a:gd name="T6" fmla="*/ 6 w 128"/>
                <a:gd name="T7" fmla="*/ 64 h 128"/>
                <a:gd name="T8" fmla="*/ 64 w 128"/>
                <a:gd name="T9" fmla="*/ 6 h 128"/>
                <a:gd name="T10" fmla="*/ 64 w 128"/>
                <a:gd name="T11" fmla="*/ 0 h 128"/>
                <a:gd name="T12" fmla="*/ 0 w 128"/>
                <a:gd name="T13" fmla="*/ 64 h 128"/>
                <a:gd name="T14" fmla="*/ 64 w 128"/>
                <a:gd name="T15" fmla="*/ 128 h 128"/>
                <a:gd name="T16" fmla="*/ 128 w 128"/>
                <a:gd name="T17" fmla="*/ 64 h 128"/>
                <a:gd name="T18" fmla="*/ 64 w 128"/>
                <a:gd name="T1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64" y="6"/>
                  </a:moveTo>
                  <a:cubicBezTo>
                    <a:pt x="96" y="6"/>
                    <a:pt x="122" y="32"/>
                    <a:pt x="122" y="64"/>
                  </a:cubicBezTo>
                  <a:cubicBezTo>
                    <a:pt x="122" y="96"/>
                    <a:pt x="96" y="122"/>
                    <a:pt x="64" y="122"/>
                  </a:cubicBezTo>
                  <a:cubicBezTo>
                    <a:pt x="32" y="122"/>
                    <a:pt x="6" y="96"/>
                    <a:pt x="6" y="64"/>
                  </a:cubicBezTo>
                  <a:cubicBezTo>
                    <a:pt x="6" y="32"/>
                    <a:pt x="32" y="6"/>
                    <a:pt x="64" y="6"/>
                  </a:cubicBezTo>
                  <a:moveTo>
                    <a:pt x="64" y="0"/>
                  </a:moveTo>
                  <a:cubicBezTo>
                    <a:pt x="29" y="0"/>
                    <a:pt x="0" y="29"/>
                    <a:pt x="0" y="64"/>
                  </a:cubicBezTo>
                  <a:cubicBezTo>
                    <a:pt x="0" y="99"/>
                    <a:pt x="29" y="128"/>
                    <a:pt x="64" y="128"/>
                  </a:cubicBezTo>
                  <a:cubicBezTo>
                    <a:pt x="99" y="128"/>
                    <a:pt x="128" y="99"/>
                    <a:pt x="128" y="64"/>
                  </a:cubicBezTo>
                  <a:cubicBezTo>
                    <a:pt x="128" y="29"/>
                    <a:pt x="99" y="0"/>
                    <a:pt x="64" y="0"/>
                  </a:cubicBezTo>
                  <a:close/>
                </a:path>
              </a:pathLst>
            </a:custGeom>
            <a:solidFill>
              <a:schemeClr val="bg2"/>
            </a:solidFill>
            <a:ln w="9525">
              <a:no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05" name="Freeform 9">
              <a:extLst>
                <a:ext uri="{FF2B5EF4-FFF2-40B4-BE49-F238E27FC236}">
                  <a16:creationId xmlns:a16="http://schemas.microsoft.com/office/drawing/2014/main" id="{E9ADB135-3F05-4E4E-ADB8-6A9DB2D03168}"/>
                </a:ext>
              </a:extLst>
            </p:cNvPr>
            <p:cNvSpPr>
              <a:spLocks/>
            </p:cNvSpPr>
            <p:nvPr/>
          </p:nvSpPr>
          <p:spPr bwMode="auto">
            <a:xfrm>
              <a:off x="1358" y="2365"/>
              <a:ext cx="140" cy="277"/>
            </a:xfrm>
            <a:custGeom>
              <a:avLst/>
              <a:gdLst>
                <a:gd name="T0" fmla="*/ 0 w 140"/>
                <a:gd name="T1" fmla="*/ 0 h 277"/>
                <a:gd name="T2" fmla="*/ 140 w 140"/>
                <a:gd name="T3" fmla="*/ 0 h 277"/>
                <a:gd name="T4" fmla="*/ 140 w 140"/>
                <a:gd name="T5" fmla="*/ 277 h 277"/>
              </a:gdLst>
              <a:ahLst/>
              <a:cxnLst>
                <a:cxn ang="0">
                  <a:pos x="T0" y="T1"/>
                </a:cxn>
                <a:cxn ang="0">
                  <a:pos x="T2" y="T3"/>
                </a:cxn>
                <a:cxn ang="0">
                  <a:pos x="T4" y="T5"/>
                </a:cxn>
              </a:cxnLst>
              <a:rect l="0" t="0" r="r" b="b"/>
              <a:pathLst>
                <a:path w="140" h="277">
                  <a:moveTo>
                    <a:pt x="0" y="0"/>
                  </a:moveTo>
                  <a:lnTo>
                    <a:pt x="140" y="0"/>
                  </a:lnTo>
                  <a:lnTo>
                    <a:pt x="140" y="277"/>
                  </a:lnTo>
                </a:path>
              </a:pathLst>
            </a:custGeom>
            <a:noFill/>
            <a:ln w="2857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06" name="Freeform 10">
              <a:extLst>
                <a:ext uri="{FF2B5EF4-FFF2-40B4-BE49-F238E27FC236}">
                  <a16:creationId xmlns:a16="http://schemas.microsoft.com/office/drawing/2014/main" id="{AB721F3B-8C33-4F18-B54A-7F9DD22BCDE0}"/>
                </a:ext>
              </a:extLst>
            </p:cNvPr>
            <p:cNvSpPr>
              <a:spLocks/>
            </p:cNvSpPr>
            <p:nvPr/>
          </p:nvSpPr>
          <p:spPr bwMode="auto">
            <a:xfrm>
              <a:off x="1642" y="2365"/>
              <a:ext cx="144" cy="277"/>
            </a:xfrm>
            <a:custGeom>
              <a:avLst/>
              <a:gdLst>
                <a:gd name="T0" fmla="*/ 144 w 144"/>
                <a:gd name="T1" fmla="*/ 0 h 277"/>
                <a:gd name="T2" fmla="*/ 0 w 144"/>
                <a:gd name="T3" fmla="*/ 0 h 277"/>
                <a:gd name="T4" fmla="*/ 0 w 144"/>
                <a:gd name="T5" fmla="*/ 277 h 277"/>
              </a:gdLst>
              <a:ahLst/>
              <a:cxnLst>
                <a:cxn ang="0">
                  <a:pos x="T0" y="T1"/>
                </a:cxn>
                <a:cxn ang="0">
                  <a:pos x="T2" y="T3"/>
                </a:cxn>
                <a:cxn ang="0">
                  <a:pos x="T4" y="T5"/>
                </a:cxn>
              </a:cxnLst>
              <a:rect l="0" t="0" r="r" b="b"/>
              <a:pathLst>
                <a:path w="144" h="277">
                  <a:moveTo>
                    <a:pt x="144" y="0"/>
                  </a:moveTo>
                  <a:lnTo>
                    <a:pt x="0" y="0"/>
                  </a:lnTo>
                  <a:lnTo>
                    <a:pt x="0" y="277"/>
                  </a:lnTo>
                </a:path>
              </a:pathLst>
            </a:custGeom>
            <a:noFill/>
            <a:ln w="2857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07" name="Line 11">
              <a:extLst>
                <a:ext uri="{FF2B5EF4-FFF2-40B4-BE49-F238E27FC236}">
                  <a16:creationId xmlns:a16="http://schemas.microsoft.com/office/drawing/2014/main" id="{0CA1398F-9033-441C-8BD4-A054B0D4DCB5}"/>
                </a:ext>
              </a:extLst>
            </p:cNvPr>
            <p:cNvSpPr>
              <a:spLocks noChangeShapeType="1"/>
            </p:cNvSpPr>
            <p:nvPr/>
          </p:nvSpPr>
          <p:spPr bwMode="auto">
            <a:xfrm>
              <a:off x="1570" y="2157"/>
              <a:ext cx="0" cy="485"/>
            </a:xfrm>
            <a:prstGeom prst="line">
              <a:avLst/>
            </a:prstGeom>
            <a:noFill/>
            <a:ln w="28575" cap="rnd">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08" name="Oval 12">
              <a:extLst>
                <a:ext uri="{FF2B5EF4-FFF2-40B4-BE49-F238E27FC236}">
                  <a16:creationId xmlns:a16="http://schemas.microsoft.com/office/drawing/2014/main" id="{27590148-FD3A-492E-9E14-36FD12B3D5E0}"/>
                </a:ext>
              </a:extLst>
            </p:cNvPr>
            <p:cNvSpPr>
              <a:spLocks noChangeArrowheads="1"/>
            </p:cNvSpPr>
            <p:nvPr/>
          </p:nvSpPr>
          <p:spPr bwMode="auto">
            <a:xfrm>
              <a:off x="1289" y="2300"/>
              <a:ext cx="133" cy="130"/>
            </a:xfrm>
            <a:prstGeom prst="ellipse">
              <a:avLst/>
            </a:prstGeom>
            <a:solidFill>
              <a:srgbClr val="FFDF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10" name="Freeform 13">
              <a:extLst>
                <a:ext uri="{FF2B5EF4-FFF2-40B4-BE49-F238E27FC236}">
                  <a16:creationId xmlns:a16="http://schemas.microsoft.com/office/drawing/2014/main" id="{1FC30D72-F6EE-42B5-8F9C-3B00E19D8C5D}"/>
                </a:ext>
              </a:extLst>
            </p:cNvPr>
            <p:cNvSpPr>
              <a:spLocks/>
            </p:cNvSpPr>
            <p:nvPr/>
          </p:nvSpPr>
          <p:spPr bwMode="auto">
            <a:xfrm>
              <a:off x="1289" y="2300"/>
              <a:ext cx="119" cy="126"/>
            </a:xfrm>
            <a:custGeom>
              <a:avLst/>
              <a:gdLst>
                <a:gd name="T0" fmla="*/ 33 w 33"/>
                <a:gd name="T1" fmla="*/ 7 h 35"/>
                <a:gd name="T2" fmla="*/ 18 w 33"/>
                <a:gd name="T3" fmla="*/ 0 h 35"/>
                <a:gd name="T4" fmla="*/ 0 w 33"/>
                <a:gd name="T5" fmla="*/ 18 h 35"/>
                <a:gd name="T6" fmla="*/ 12 w 33"/>
                <a:gd name="T7" fmla="*/ 35 h 35"/>
                <a:gd name="T8" fmla="*/ 33 w 33"/>
                <a:gd name="T9" fmla="*/ 7 h 35"/>
              </a:gdLst>
              <a:ahLst/>
              <a:cxnLst>
                <a:cxn ang="0">
                  <a:pos x="T0" y="T1"/>
                </a:cxn>
                <a:cxn ang="0">
                  <a:pos x="T2" y="T3"/>
                </a:cxn>
                <a:cxn ang="0">
                  <a:pos x="T4" y="T5"/>
                </a:cxn>
                <a:cxn ang="0">
                  <a:pos x="T6" y="T7"/>
                </a:cxn>
                <a:cxn ang="0">
                  <a:pos x="T8" y="T9"/>
                </a:cxn>
              </a:cxnLst>
              <a:rect l="0" t="0" r="r" b="b"/>
              <a:pathLst>
                <a:path w="33" h="35">
                  <a:moveTo>
                    <a:pt x="33" y="7"/>
                  </a:moveTo>
                  <a:cubicBezTo>
                    <a:pt x="30" y="2"/>
                    <a:pt x="24" y="0"/>
                    <a:pt x="18" y="0"/>
                  </a:cubicBezTo>
                  <a:cubicBezTo>
                    <a:pt x="8" y="0"/>
                    <a:pt x="0" y="8"/>
                    <a:pt x="0" y="18"/>
                  </a:cubicBezTo>
                  <a:cubicBezTo>
                    <a:pt x="0" y="26"/>
                    <a:pt x="5" y="32"/>
                    <a:pt x="12" y="35"/>
                  </a:cubicBezTo>
                  <a:cubicBezTo>
                    <a:pt x="12" y="22"/>
                    <a:pt x="21" y="10"/>
                    <a:pt x="33"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11" name="Freeform 14">
              <a:extLst>
                <a:ext uri="{FF2B5EF4-FFF2-40B4-BE49-F238E27FC236}">
                  <a16:creationId xmlns:a16="http://schemas.microsoft.com/office/drawing/2014/main" id="{3981FA01-A68C-4096-AB63-645492CD9E51}"/>
                </a:ext>
              </a:extLst>
            </p:cNvPr>
            <p:cNvSpPr>
              <a:spLocks noEditPoints="1"/>
            </p:cNvSpPr>
            <p:nvPr/>
          </p:nvSpPr>
          <p:spPr bwMode="auto">
            <a:xfrm>
              <a:off x="1282" y="2293"/>
              <a:ext cx="148" cy="144"/>
            </a:xfrm>
            <a:custGeom>
              <a:avLst/>
              <a:gdLst>
                <a:gd name="T0" fmla="*/ 21 w 41"/>
                <a:gd name="T1" fmla="*/ 5 h 40"/>
                <a:gd name="T2" fmla="*/ 36 w 41"/>
                <a:gd name="T3" fmla="*/ 20 h 40"/>
                <a:gd name="T4" fmla="*/ 21 w 41"/>
                <a:gd name="T5" fmla="*/ 36 h 40"/>
                <a:gd name="T6" fmla="*/ 6 w 41"/>
                <a:gd name="T7" fmla="*/ 20 h 40"/>
                <a:gd name="T8" fmla="*/ 21 w 41"/>
                <a:gd name="T9" fmla="*/ 5 h 40"/>
                <a:gd name="T10" fmla="*/ 21 w 41"/>
                <a:gd name="T11" fmla="*/ 0 h 40"/>
                <a:gd name="T12" fmla="*/ 0 w 41"/>
                <a:gd name="T13" fmla="*/ 20 h 40"/>
                <a:gd name="T14" fmla="*/ 21 w 41"/>
                <a:gd name="T15" fmla="*/ 40 h 40"/>
                <a:gd name="T16" fmla="*/ 41 w 41"/>
                <a:gd name="T17" fmla="*/ 20 h 40"/>
                <a:gd name="T18" fmla="*/ 21 w 41"/>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0">
                  <a:moveTo>
                    <a:pt x="21" y="5"/>
                  </a:moveTo>
                  <a:cubicBezTo>
                    <a:pt x="29" y="5"/>
                    <a:pt x="36" y="12"/>
                    <a:pt x="36" y="20"/>
                  </a:cubicBezTo>
                  <a:cubicBezTo>
                    <a:pt x="36" y="29"/>
                    <a:pt x="29" y="36"/>
                    <a:pt x="21" y="36"/>
                  </a:cubicBezTo>
                  <a:cubicBezTo>
                    <a:pt x="12" y="36"/>
                    <a:pt x="6" y="29"/>
                    <a:pt x="6" y="20"/>
                  </a:cubicBezTo>
                  <a:cubicBezTo>
                    <a:pt x="6" y="12"/>
                    <a:pt x="12" y="5"/>
                    <a:pt x="21" y="5"/>
                  </a:cubicBezTo>
                  <a:moveTo>
                    <a:pt x="21" y="0"/>
                  </a:moveTo>
                  <a:cubicBezTo>
                    <a:pt x="10" y="0"/>
                    <a:pt x="0" y="9"/>
                    <a:pt x="0" y="20"/>
                  </a:cubicBezTo>
                  <a:cubicBezTo>
                    <a:pt x="0" y="31"/>
                    <a:pt x="10" y="40"/>
                    <a:pt x="21" y="40"/>
                  </a:cubicBezTo>
                  <a:cubicBezTo>
                    <a:pt x="32" y="40"/>
                    <a:pt x="41" y="31"/>
                    <a:pt x="41" y="20"/>
                  </a:cubicBezTo>
                  <a:cubicBezTo>
                    <a:pt x="41" y="9"/>
                    <a:pt x="32" y="0"/>
                    <a:pt x="21"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12" name="Oval 15">
              <a:extLst>
                <a:ext uri="{FF2B5EF4-FFF2-40B4-BE49-F238E27FC236}">
                  <a16:creationId xmlns:a16="http://schemas.microsoft.com/office/drawing/2014/main" id="{D5433724-7E97-4CAA-9808-75AC9E21AA07}"/>
                </a:ext>
              </a:extLst>
            </p:cNvPr>
            <p:cNvSpPr>
              <a:spLocks noChangeArrowheads="1"/>
            </p:cNvSpPr>
            <p:nvPr/>
          </p:nvSpPr>
          <p:spPr bwMode="auto">
            <a:xfrm>
              <a:off x="1505" y="2092"/>
              <a:ext cx="130" cy="129"/>
            </a:xfrm>
            <a:prstGeom prst="ellipse">
              <a:avLst/>
            </a:prstGeom>
            <a:solidFill>
              <a:srgbClr val="FFDF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13" name="Freeform 16">
              <a:extLst>
                <a:ext uri="{FF2B5EF4-FFF2-40B4-BE49-F238E27FC236}">
                  <a16:creationId xmlns:a16="http://schemas.microsoft.com/office/drawing/2014/main" id="{DAE4C6E7-85DF-433C-8211-76E9947A3ECD}"/>
                </a:ext>
              </a:extLst>
            </p:cNvPr>
            <p:cNvSpPr>
              <a:spLocks/>
            </p:cNvSpPr>
            <p:nvPr/>
          </p:nvSpPr>
          <p:spPr bwMode="auto">
            <a:xfrm>
              <a:off x="1505" y="2092"/>
              <a:ext cx="115" cy="122"/>
            </a:xfrm>
            <a:custGeom>
              <a:avLst/>
              <a:gdLst>
                <a:gd name="T0" fmla="*/ 32 w 32"/>
                <a:gd name="T1" fmla="*/ 7 h 34"/>
                <a:gd name="T2" fmla="*/ 18 w 32"/>
                <a:gd name="T3" fmla="*/ 0 h 34"/>
                <a:gd name="T4" fmla="*/ 0 w 32"/>
                <a:gd name="T5" fmla="*/ 18 h 34"/>
                <a:gd name="T6" fmla="*/ 11 w 32"/>
                <a:gd name="T7" fmla="*/ 34 h 34"/>
                <a:gd name="T8" fmla="*/ 32 w 32"/>
                <a:gd name="T9" fmla="*/ 7 h 34"/>
              </a:gdLst>
              <a:ahLst/>
              <a:cxnLst>
                <a:cxn ang="0">
                  <a:pos x="T0" y="T1"/>
                </a:cxn>
                <a:cxn ang="0">
                  <a:pos x="T2" y="T3"/>
                </a:cxn>
                <a:cxn ang="0">
                  <a:pos x="T4" y="T5"/>
                </a:cxn>
                <a:cxn ang="0">
                  <a:pos x="T6" y="T7"/>
                </a:cxn>
                <a:cxn ang="0">
                  <a:pos x="T8" y="T9"/>
                </a:cxn>
              </a:cxnLst>
              <a:rect l="0" t="0" r="r" b="b"/>
              <a:pathLst>
                <a:path w="32" h="34">
                  <a:moveTo>
                    <a:pt x="32" y="7"/>
                  </a:moveTo>
                  <a:cubicBezTo>
                    <a:pt x="29" y="2"/>
                    <a:pt x="24" y="0"/>
                    <a:pt x="18" y="0"/>
                  </a:cubicBezTo>
                  <a:cubicBezTo>
                    <a:pt x="8" y="0"/>
                    <a:pt x="0" y="8"/>
                    <a:pt x="0" y="18"/>
                  </a:cubicBezTo>
                  <a:cubicBezTo>
                    <a:pt x="0" y="25"/>
                    <a:pt x="4" y="32"/>
                    <a:pt x="11" y="34"/>
                  </a:cubicBezTo>
                  <a:cubicBezTo>
                    <a:pt x="12" y="21"/>
                    <a:pt x="20" y="10"/>
                    <a:pt x="32"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14" name="Freeform 17">
              <a:extLst>
                <a:ext uri="{FF2B5EF4-FFF2-40B4-BE49-F238E27FC236}">
                  <a16:creationId xmlns:a16="http://schemas.microsoft.com/office/drawing/2014/main" id="{117D2ECE-16DC-465E-A0AD-FB756E3A38C4}"/>
                </a:ext>
              </a:extLst>
            </p:cNvPr>
            <p:cNvSpPr>
              <a:spLocks noEditPoints="1"/>
            </p:cNvSpPr>
            <p:nvPr/>
          </p:nvSpPr>
          <p:spPr bwMode="auto">
            <a:xfrm>
              <a:off x="1498" y="2081"/>
              <a:ext cx="144" cy="147"/>
            </a:xfrm>
            <a:custGeom>
              <a:avLst/>
              <a:gdLst>
                <a:gd name="T0" fmla="*/ 20 w 40"/>
                <a:gd name="T1" fmla="*/ 6 h 41"/>
                <a:gd name="T2" fmla="*/ 35 w 40"/>
                <a:gd name="T3" fmla="*/ 21 h 41"/>
                <a:gd name="T4" fmla="*/ 20 w 40"/>
                <a:gd name="T5" fmla="*/ 36 h 41"/>
                <a:gd name="T6" fmla="*/ 5 w 40"/>
                <a:gd name="T7" fmla="*/ 21 h 41"/>
                <a:gd name="T8" fmla="*/ 20 w 40"/>
                <a:gd name="T9" fmla="*/ 6 h 41"/>
                <a:gd name="T10" fmla="*/ 20 w 40"/>
                <a:gd name="T11" fmla="*/ 0 h 41"/>
                <a:gd name="T12" fmla="*/ 0 w 40"/>
                <a:gd name="T13" fmla="*/ 21 h 41"/>
                <a:gd name="T14" fmla="*/ 20 w 40"/>
                <a:gd name="T15" fmla="*/ 41 h 41"/>
                <a:gd name="T16" fmla="*/ 40 w 40"/>
                <a:gd name="T17" fmla="*/ 21 h 41"/>
                <a:gd name="T18" fmla="*/ 20 w 40"/>
                <a:gd name="T1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1">
                  <a:moveTo>
                    <a:pt x="20" y="6"/>
                  </a:moveTo>
                  <a:cubicBezTo>
                    <a:pt x="28" y="6"/>
                    <a:pt x="35" y="13"/>
                    <a:pt x="35" y="21"/>
                  </a:cubicBezTo>
                  <a:cubicBezTo>
                    <a:pt x="35" y="29"/>
                    <a:pt x="28" y="36"/>
                    <a:pt x="20" y="36"/>
                  </a:cubicBezTo>
                  <a:cubicBezTo>
                    <a:pt x="12" y="36"/>
                    <a:pt x="5" y="29"/>
                    <a:pt x="5" y="21"/>
                  </a:cubicBezTo>
                  <a:cubicBezTo>
                    <a:pt x="5" y="13"/>
                    <a:pt x="12" y="6"/>
                    <a:pt x="20" y="6"/>
                  </a:cubicBezTo>
                  <a:moveTo>
                    <a:pt x="20" y="0"/>
                  </a:moveTo>
                  <a:cubicBezTo>
                    <a:pt x="9" y="0"/>
                    <a:pt x="0" y="9"/>
                    <a:pt x="0" y="21"/>
                  </a:cubicBezTo>
                  <a:cubicBezTo>
                    <a:pt x="0" y="32"/>
                    <a:pt x="9" y="41"/>
                    <a:pt x="20" y="41"/>
                  </a:cubicBezTo>
                  <a:cubicBezTo>
                    <a:pt x="31" y="41"/>
                    <a:pt x="40" y="32"/>
                    <a:pt x="40" y="21"/>
                  </a:cubicBezTo>
                  <a:cubicBezTo>
                    <a:pt x="40" y="9"/>
                    <a:pt x="31" y="0"/>
                    <a:pt x="20"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17" name="Oval 18">
              <a:extLst>
                <a:ext uri="{FF2B5EF4-FFF2-40B4-BE49-F238E27FC236}">
                  <a16:creationId xmlns:a16="http://schemas.microsoft.com/office/drawing/2014/main" id="{B946C73A-CE7B-431D-B964-90F8DE264B6C}"/>
                </a:ext>
              </a:extLst>
            </p:cNvPr>
            <p:cNvSpPr>
              <a:spLocks noChangeArrowheads="1"/>
            </p:cNvSpPr>
            <p:nvPr/>
          </p:nvSpPr>
          <p:spPr bwMode="auto">
            <a:xfrm>
              <a:off x="1721" y="2300"/>
              <a:ext cx="129" cy="130"/>
            </a:xfrm>
            <a:prstGeom prst="ellipse">
              <a:avLst/>
            </a:prstGeom>
            <a:solidFill>
              <a:srgbClr val="FFDF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18" name="Freeform 19">
              <a:extLst>
                <a:ext uri="{FF2B5EF4-FFF2-40B4-BE49-F238E27FC236}">
                  <a16:creationId xmlns:a16="http://schemas.microsoft.com/office/drawing/2014/main" id="{6EA855C4-FA83-47A1-9614-1F54FE06013F}"/>
                </a:ext>
              </a:extLst>
            </p:cNvPr>
            <p:cNvSpPr>
              <a:spLocks/>
            </p:cNvSpPr>
            <p:nvPr/>
          </p:nvSpPr>
          <p:spPr bwMode="auto">
            <a:xfrm>
              <a:off x="1721" y="2300"/>
              <a:ext cx="115" cy="126"/>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19" name="Freeform 20">
              <a:extLst>
                <a:ext uri="{FF2B5EF4-FFF2-40B4-BE49-F238E27FC236}">
                  <a16:creationId xmlns:a16="http://schemas.microsoft.com/office/drawing/2014/main" id="{821ACBB6-D7C8-449E-B69E-8C741983414E}"/>
                </a:ext>
              </a:extLst>
            </p:cNvPr>
            <p:cNvSpPr>
              <a:spLocks noEditPoints="1"/>
            </p:cNvSpPr>
            <p:nvPr/>
          </p:nvSpPr>
          <p:spPr bwMode="auto">
            <a:xfrm>
              <a:off x="1710" y="2293"/>
              <a:ext cx="148" cy="144"/>
            </a:xfrm>
            <a:custGeom>
              <a:avLst/>
              <a:gdLst>
                <a:gd name="T0" fmla="*/ 21 w 41"/>
                <a:gd name="T1" fmla="*/ 5 h 40"/>
                <a:gd name="T2" fmla="*/ 36 w 41"/>
                <a:gd name="T3" fmla="*/ 20 h 40"/>
                <a:gd name="T4" fmla="*/ 21 w 41"/>
                <a:gd name="T5" fmla="*/ 36 h 40"/>
                <a:gd name="T6" fmla="*/ 5 w 41"/>
                <a:gd name="T7" fmla="*/ 20 h 40"/>
                <a:gd name="T8" fmla="*/ 21 w 41"/>
                <a:gd name="T9" fmla="*/ 5 h 40"/>
                <a:gd name="T10" fmla="*/ 21 w 41"/>
                <a:gd name="T11" fmla="*/ 0 h 40"/>
                <a:gd name="T12" fmla="*/ 0 w 41"/>
                <a:gd name="T13" fmla="*/ 20 h 40"/>
                <a:gd name="T14" fmla="*/ 21 w 41"/>
                <a:gd name="T15" fmla="*/ 40 h 40"/>
                <a:gd name="T16" fmla="*/ 41 w 41"/>
                <a:gd name="T17" fmla="*/ 20 h 40"/>
                <a:gd name="T18" fmla="*/ 21 w 41"/>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0">
                  <a:moveTo>
                    <a:pt x="21" y="5"/>
                  </a:moveTo>
                  <a:cubicBezTo>
                    <a:pt x="29" y="5"/>
                    <a:pt x="36" y="12"/>
                    <a:pt x="36" y="20"/>
                  </a:cubicBezTo>
                  <a:cubicBezTo>
                    <a:pt x="36" y="29"/>
                    <a:pt x="29" y="36"/>
                    <a:pt x="21" y="36"/>
                  </a:cubicBezTo>
                  <a:cubicBezTo>
                    <a:pt x="12" y="36"/>
                    <a:pt x="5" y="29"/>
                    <a:pt x="5" y="20"/>
                  </a:cubicBezTo>
                  <a:cubicBezTo>
                    <a:pt x="6" y="12"/>
                    <a:pt x="13" y="5"/>
                    <a:pt x="21" y="5"/>
                  </a:cubicBezTo>
                  <a:moveTo>
                    <a:pt x="21" y="0"/>
                  </a:moveTo>
                  <a:cubicBezTo>
                    <a:pt x="9" y="0"/>
                    <a:pt x="0" y="9"/>
                    <a:pt x="0" y="20"/>
                  </a:cubicBezTo>
                  <a:cubicBezTo>
                    <a:pt x="0" y="31"/>
                    <a:pt x="9" y="40"/>
                    <a:pt x="21" y="40"/>
                  </a:cubicBezTo>
                  <a:cubicBezTo>
                    <a:pt x="32" y="40"/>
                    <a:pt x="41" y="31"/>
                    <a:pt x="41" y="20"/>
                  </a:cubicBezTo>
                  <a:cubicBezTo>
                    <a:pt x="41" y="9"/>
                    <a:pt x="32" y="0"/>
                    <a:pt x="21"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120" name="Group 119">
            <a:extLst>
              <a:ext uri="{FF2B5EF4-FFF2-40B4-BE49-F238E27FC236}">
                <a16:creationId xmlns:a16="http://schemas.microsoft.com/office/drawing/2014/main" id="{15D96818-6D12-47C7-8AA2-3EFFD44BF984}"/>
              </a:ext>
            </a:extLst>
          </p:cNvPr>
          <p:cNvGrpSpPr/>
          <p:nvPr/>
        </p:nvGrpSpPr>
        <p:grpSpPr>
          <a:xfrm>
            <a:off x="12592188" y="5304378"/>
            <a:ext cx="679134" cy="480088"/>
            <a:chOff x="4335347" y="1124771"/>
            <a:chExt cx="424459" cy="300055"/>
          </a:xfrm>
        </p:grpSpPr>
        <p:grpSp>
          <p:nvGrpSpPr>
            <p:cNvPr id="522" name="Group 4">
              <a:extLst>
                <a:ext uri="{FF2B5EF4-FFF2-40B4-BE49-F238E27FC236}">
                  <a16:creationId xmlns:a16="http://schemas.microsoft.com/office/drawing/2014/main" id="{D6520A04-4E3D-4A5F-928B-093CDDBB3658}"/>
                </a:ext>
              </a:extLst>
            </p:cNvPr>
            <p:cNvGrpSpPr>
              <a:grpSpLocks noChangeAspect="1"/>
            </p:cNvGrpSpPr>
            <p:nvPr/>
          </p:nvGrpSpPr>
          <p:grpSpPr bwMode="auto">
            <a:xfrm rot="3600000">
              <a:off x="4334694" y="1147372"/>
              <a:ext cx="257342" cy="256036"/>
              <a:chOff x="3288" y="1765"/>
              <a:chExt cx="394" cy="392"/>
            </a:xfrm>
          </p:grpSpPr>
          <p:sp>
            <p:nvSpPr>
              <p:cNvPr id="523" name="Freeform 5">
                <a:extLst>
                  <a:ext uri="{FF2B5EF4-FFF2-40B4-BE49-F238E27FC236}">
                    <a16:creationId xmlns:a16="http://schemas.microsoft.com/office/drawing/2014/main" id="{71C1E2E2-B596-4D56-8457-B1610666AB73}"/>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useBgFill="1">
            <p:nvSpPr>
              <p:cNvPr id="524" name="Oval 6">
                <a:extLst>
                  <a:ext uri="{FF2B5EF4-FFF2-40B4-BE49-F238E27FC236}">
                    <a16:creationId xmlns:a16="http://schemas.microsoft.com/office/drawing/2014/main" id="{331EE970-E9E2-4C2B-A5EE-D4B38BCF9C0E}"/>
                  </a:ext>
                </a:extLst>
              </p:cNvPr>
              <p:cNvSpPr>
                <a:spLocks noChangeArrowheads="1"/>
              </p:cNvSpPr>
              <p:nvPr/>
            </p:nvSpPr>
            <p:spPr bwMode="auto">
              <a:xfrm>
                <a:off x="3412" y="1888"/>
                <a:ext cx="146" cy="146"/>
              </a:xfrm>
              <a:prstGeom prst="ellipse">
                <a:avLst/>
              </a:prstGeom>
              <a:ln w="19050" cap="rnd">
                <a:solidFill>
                  <a:schemeClr val="bg2"/>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525" name="Freeform 7">
                <a:extLst>
                  <a:ext uri="{FF2B5EF4-FFF2-40B4-BE49-F238E27FC236}">
                    <a16:creationId xmlns:a16="http://schemas.microsoft.com/office/drawing/2014/main" id="{AD29FACB-0109-4F25-9E00-BC5D632B6D7F}"/>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grpSp>
        <p:grpSp>
          <p:nvGrpSpPr>
            <p:cNvPr id="526" name="Group 4">
              <a:extLst>
                <a:ext uri="{FF2B5EF4-FFF2-40B4-BE49-F238E27FC236}">
                  <a16:creationId xmlns:a16="http://schemas.microsoft.com/office/drawing/2014/main" id="{A37A5FB2-93A2-474B-B76E-A7FFC8467508}"/>
                </a:ext>
              </a:extLst>
            </p:cNvPr>
            <p:cNvGrpSpPr>
              <a:grpSpLocks noChangeAspect="1"/>
            </p:cNvGrpSpPr>
            <p:nvPr/>
          </p:nvGrpSpPr>
          <p:grpSpPr bwMode="auto">
            <a:xfrm>
              <a:off x="4630482" y="1124771"/>
              <a:ext cx="129324" cy="128667"/>
              <a:chOff x="3288" y="1765"/>
              <a:chExt cx="394" cy="392"/>
            </a:xfrm>
          </p:grpSpPr>
          <p:sp>
            <p:nvSpPr>
              <p:cNvPr id="527" name="Freeform 5">
                <a:extLst>
                  <a:ext uri="{FF2B5EF4-FFF2-40B4-BE49-F238E27FC236}">
                    <a16:creationId xmlns:a16="http://schemas.microsoft.com/office/drawing/2014/main" id="{FBD883F9-1046-4D39-8D3F-271E25F4D099}"/>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useBgFill="1">
            <p:nvSpPr>
              <p:cNvPr id="528" name="Oval 6">
                <a:extLst>
                  <a:ext uri="{FF2B5EF4-FFF2-40B4-BE49-F238E27FC236}">
                    <a16:creationId xmlns:a16="http://schemas.microsoft.com/office/drawing/2014/main" id="{D8D0C727-A6C9-4775-B712-DA04CDCCE2F8}"/>
                  </a:ext>
                </a:extLst>
              </p:cNvPr>
              <p:cNvSpPr>
                <a:spLocks noChangeArrowheads="1"/>
              </p:cNvSpPr>
              <p:nvPr/>
            </p:nvSpPr>
            <p:spPr bwMode="auto">
              <a:xfrm>
                <a:off x="3412" y="1888"/>
                <a:ext cx="146" cy="146"/>
              </a:xfrm>
              <a:prstGeom prst="ellipse">
                <a:avLst/>
              </a:prstGeom>
              <a:ln w="19050" cap="rnd">
                <a:solidFill>
                  <a:schemeClr val="bg2"/>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529" name="Freeform 7">
                <a:extLst>
                  <a:ext uri="{FF2B5EF4-FFF2-40B4-BE49-F238E27FC236}">
                    <a16:creationId xmlns:a16="http://schemas.microsoft.com/office/drawing/2014/main" id="{625D2DA4-AC2A-45ED-85A6-7DC30808355B}"/>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grpSp>
        <p:grpSp>
          <p:nvGrpSpPr>
            <p:cNvPr id="530" name="Group 4">
              <a:extLst>
                <a:ext uri="{FF2B5EF4-FFF2-40B4-BE49-F238E27FC236}">
                  <a16:creationId xmlns:a16="http://schemas.microsoft.com/office/drawing/2014/main" id="{DE80FBD1-9AF5-44EF-BF0E-D461B6351583}"/>
                </a:ext>
              </a:extLst>
            </p:cNvPr>
            <p:cNvGrpSpPr>
              <a:grpSpLocks noChangeAspect="1"/>
            </p:cNvGrpSpPr>
            <p:nvPr/>
          </p:nvGrpSpPr>
          <p:grpSpPr bwMode="auto">
            <a:xfrm>
              <a:off x="4630482" y="1296159"/>
              <a:ext cx="129324" cy="128667"/>
              <a:chOff x="3288" y="1765"/>
              <a:chExt cx="394" cy="392"/>
            </a:xfrm>
          </p:grpSpPr>
          <p:sp>
            <p:nvSpPr>
              <p:cNvPr id="531" name="Freeform 5">
                <a:extLst>
                  <a:ext uri="{FF2B5EF4-FFF2-40B4-BE49-F238E27FC236}">
                    <a16:creationId xmlns:a16="http://schemas.microsoft.com/office/drawing/2014/main" id="{0E9CBCB9-7080-43CD-87A4-29D346B6048C}"/>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useBgFill="1">
            <p:nvSpPr>
              <p:cNvPr id="532" name="Oval 6">
                <a:extLst>
                  <a:ext uri="{FF2B5EF4-FFF2-40B4-BE49-F238E27FC236}">
                    <a16:creationId xmlns:a16="http://schemas.microsoft.com/office/drawing/2014/main" id="{D11456BA-5F6C-4D2E-AC07-C49B086F54D8}"/>
                  </a:ext>
                </a:extLst>
              </p:cNvPr>
              <p:cNvSpPr>
                <a:spLocks noChangeArrowheads="1"/>
              </p:cNvSpPr>
              <p:nvPr/>
            </p:nvSpPr>
            <p:spPr bwMode="auto">
              <a:xfrm>
                <a:off x="3412" y="1888"/>
                <a:ext cx="146" cy="146"/>
              </a:xfrm>
              <a:prstGeom prst="ellipse">
                <a:avLst/>
              </a:prstGeom>
              <a:ln w="19050" cap="rnd">
                <a:solidFill>
                  <a:schemeClr val="bg2"/>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533" name="Freeform 7">
                <a:extLst>
                  <a:ext uri="{FF2B5EF4-FFF2-40B4-BE49-F238E27FC236}">
                    <a16:creationId xmlns:a16="http://schemas.microsoft.com/office/drawing/2014/main" id="{25125ACA-FF60-4625-A073-6A5F3A07D057}"/>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grpSp>
      </p:grpSp>
      <p:sp>
        <p:nvSpPr>
          <p:cNvPr id="536" name="Oval 535">
            <a:extLst>
              <a:ext uri="{FF2B5EF4-FFF2-40B4-BE49-F238E27FC236}">
                <a16:creationId xmlns:a16="http://schemas.microsoft.com/office/drawing/2014/main" id="{3AA3447C-8C1D-42FA-87FA-5A5123268C63}"/>
              </a:ext>
            </a:extLst>
          </p:cNvPr>
          <p:cNvSpPr/>
          <p:nvPr/>
        </p:nvSpPr>
        <p:spPr>
          <a:xfrm>
            <a:off x="14344628" y="7959959"/>
            <a:ext cx="141938" cy="141938"/>
          </a:xfrm>
          <a:prstGeom prst="ellipse">
            <a:avLst/>
          </a:prstGeom>
          <a:solidFill>
            <a:schemeClr val="tx1">
              <a:alpha val="40000"/>
            </a:schemeClr>
          </a:solidFill>
          <a:ln w="22225">
            <a:noFill/>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81544445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ipe(right)">
                                      <p:cBhvr>
                                        <p:cTn id="7" dur="500"/>
                                        <p:tgtEl>
                                          <p:spTgt spid="147"/>
                                        </p:tgtEl>
                                      </p:cBhvr>
                                    </p:animEffect>
                                  </p:childTnLst>
                                </p:cTn>
                              </p:par>
                              <p:par>
                                <p:cTn id="8" presetID="22" presetClass="entr" presetSubtype="2" fill="hold" nodeType="withEffect">
                                  <p:stCondLst>
                                    <p:cond delay="0"/>
                                  </p:stCondLst>
                                  <p:childTnLst>
                                    <p:set>
                                      <p:cBhvr>
                                        <p:cTn id="9" dur="1" fill="hold">
                                          <p:stCondLst>
                                            <p:cond delay="0"/>
                                          </p:stCondLst>
                                        </p:cTn>
                                        <p:tgtEl>
                                          <p:spTgt spid="191"/>
                                        </p:tgtEl>
                                        <p:attrNameLst>
                                          <p:attrName>style.visibility</p:attrName>
                                        </p:attrNameLst>
                                      </p:cBhvr>
                                      <p:to>
                                        <p:strVal val="visible"/>
                                      </p:to>
                                    </p:set>
                                    <p:animEffect transition="in" filter="wipe(right)">
                                      <p:cBhvr>
                                        <p:cTn id="10" dur="500"/>
                                        <p:tgtEl>
                                          <p:spTgt spid="191"/>
                                        </p:tgtEl>
                                      </p:cBhvr>
                                    </p:animEffect>
                                  </p:childTnLst>
                                </p:cTn>
                              </p:par>
                              <p:par>
                                <p:cTn id="11" presetID="22" presetClass="entr" presetSubtype="1" fill="hold" nodeType="withEffect">
                                  <p:stCondLst>
                                    <p:cond delay="0"/>
                                  </p:stCondLst>
                                  <p:childTnLst>
                                    <p:set>
                                      <p:cBhvr>
                                        <p:cTn id="12" dur="1" fill="hold">
                                          <p:stCondLst>
                                            <p:cond delay="0"/>
                                          </p:stCondLst>
                                        </p:cTn>
                                        <p:tgtEl>
                                          <p:spTgt spid="152"/>
                                        </p:tgtEl>
                                        <p:attrNameLst>
                                          <p:attrName>style.visibility</p:attrName>
                                        </p:attrNameLst>
                                      </p:cBhvr>
                                      <p:to>
                                        <p:strVal val="visible"/>
                                      </p:to>
                                    </p:set>
                                    <p:animEffect transition="in" filter="wipe(up)">
                                      <p:cBhvr>
                                        <p:cTn id="13" dur="500"/>
                                        <p:tgtEl>
                                          <p:spTgt spid="152"/>
                                        </p:tgtEl>
                                      </p:cBhvr>
                                    </p:animEffect>
                                  </p:childTnLst>
                                </p:cTn>
                              </p:par>
                              <p:par>
                                <p:cTn id="14" presetID="22" presetClass="entr" presetSubtype="1" fill="hold" nodeType="withEffect">
                                  <p:stCondLst>
                                    <p:cond delay="0"/>
                                  </p:stCondLst>
                                  <p:childTnLst>
                                    <p:set>
                                      <p:cBhvr>
                                        <p:cTn id="15" dur="1" fill="hold">
                                          <p:stCondLst>
                                            <p:cond delay="0"/>
                                          </p:stCondLst>
                                        </p:cTn>
                                        <p:tgtEl>
                                          <p:spTgt spid="198"/>
                                        </p:tgtEl>
                                        <p:attrNameLst>
                                          <p:attrName>style.visibility</p:attrName>
                                        </p:attrNameLst>
                                      </p:cBhvr>
                                      <p:to>
                                        <p:strVal val="visible"/>
                                      </p:to>
                                    </p:set>
                                    <p:animEffect transition="in" filter="wipe(up)">
                                      <p:cBhvr>
                                        <p:cTn id="16" dur="500"/>
                                        <p:tgtEl>
                                          <p:spTgt spid="198"/>
                                        </p:tgtEl>
                                      </p:cBhvr>
                                    </p:animEffect>
                                  </p:childTnLst>
                                </p:cTn>
                              </p:par>
                              <p:par>
                                <p:cTn id="17" presetID="22" presetClass="entr" presetSubtype="1" fill="hold" nodeType="withEffect">
                                  <p:stCondLst>
                                    <p:cond delay="0"/>
                                  </p:stCondLst>
                                  <p:childTnLst>
                                    <p:set>
                                      <p:cBhvr>
                                        <p:cTn id="18" dur="1" fill="hold">
                                          <p:stCondLst>
                                            <p:cond delay="0"/>
                                          </p:stCondLst>
                                        </p:cTn>
                                        <p:tgtEl>
                                          <p:spTgt spid="151"/>
                                        </p:tgtEl>
                                        <p:attrNameLst>
                                          <p:attrName>style.visibility</p:attrName>
                                        </p:attrNameLst>
                                      </p:cBhvr>
                                      <p:to>
                                        <p:strVal val="visible"/>
                                      </p:to>
                                    </p:set>
                                    <p:animEffect transition="in" filter="wipe(up)">
                                      <p:cBhvr>
                                        <p:cTn id="19" dur="500"/>
                                        <p:tgtEl>
                                          <p:spTgt spid="151"/>
                                        </p:tgtEl>
                                      </p:cBhvr>
                                    </p:animEffect>
                                  </p:childTnLst>
                                </p:cTn>
                              </p:par>
                              <p:par>
                                <p:cTn id="20" presetID="22" presetClass="entr" presetSubtype="8"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wipe(left)">
                                      <p:cBhvr>
                                        <p:cTn id="22" dur="500"/>
                                        <p:tgtEl>
                                          <p:spTgt spid="202"/>
                                        </p:tgtEl>
                                      </p:cBhvr>
                                    </p:animEffect>
                                  </p:childTnLst>
                                </p:cTn>
                              </p:par>
                              <p:par>
                                <p:cTn id="23" presetID="22" presetClass="entr" presetSubtype="8" fill="hold" nodeType="withEffect">
                                  <p:stCondLst>
                                    <p:cond delay="0"/>
                                  </p:stCondLst>
                                  <p:childTnLst>
                                    <p:set>
                                      <p:cBhvr>
                                        <p:cTn id="24" dur="1" fill="hold">
                                          <p:stCondLst>
                                            <p:cond delay="0"/>
                                          </p:stCondLst>
                                        </p:cTn>
                                        <p:tgtEl>
                                          <p:spTgt spid="200"/>
                                        </p:tgtEl>
                                        <p:attrNameLst>
                                          <p:attrName>style.visibility</p:attrName>
                                        </p:attrNameLst>
                                      </p:cBhvr>
                                      <p:to>
                                        <p:strVal val="visible"/>
                                      </p:to>
                                    </p:set>
                                    <p:animEffect transition="in" filter="wipe(left)">
                                      <p:cBhvr>
                                        <p:cTn id="25" dur="500"/>
                                        <p:tgtEl>
                                          <p:spTgt spid="200"/>
                                        </p:tgtEl>
                                      </p:cBhvr>
                                    </p:animEffect>
                                  </p:childTnLst>
                                </p:cTn>
                              </p:par>
                              <p:par>
                                <p:cTn id="26" presetID="22" presetClass="entr" presetSubtype="8" fill="hold" nodeType="withEffect">
                                  <p:stCondLst>
                                    <p:cond delay="0"/>
                                  </p:stCondLst>
                                  <p:childTnLst>
                                    <p:set>
                                      <p:cBhvr>
                                        <p:cTn id="27" dur="1" fill="hold">
                                          <p:stCondLst>
                                            <p:cond delay="0"/>
                                          </p:stCondLst>
                                        </p:cTn>
                                        <p:tgtEl>
                                          <p:spTgt spid="150"/>
                                        </p:tgtEl>
                                        <p:attrNameLst>
                                          <p:attrName>style.visibility</p:attrName>
                                        </p:attrNameLst>
                                      </p:cBhvr>
                                      <p:to>
                                        <p:strVal val="visible"/>
                                      </p:to>
                                    </p:set>
                                    <p:animEffect transition="in" filter="wipe(left)">
                                      <p:cBhvr>
                                        <p:cTn id="28" dur="500"/>
                                        <p:tgtEl>
                                          <p:spTgt spid="150"/>
                                        </p:tgtEl>
                                      </p:cBhvr>
                                    </p:animEffect>
                                  </p:childTnLst>
                                </p:cTn>
                              </p:par>
                              <p:par>
                                <p:cTn id="29" presetID="22" presetClass="entr" presetSubtype="4" fill="hold" nodeType="withEffect">
                                  <p:stCondLst>
                                    <p:cond delay="0"/>
                                  </p:stCondLst>
                                  <p:childTnLst>
                                    <p:set>
                                      <p:cBhvr>
                                        <p:cTn id="30" dur="1" fill="hold">
                                          <p:stCondLst>
                                            <p:cond delay="0"/>
                                          </p:stCondLst>
                                        </p:cTn>
                                        <p:tgtEl>
                                          <p:spTgt spid="164"/>
                                        </p:tgtEl>
                                        <p:attrNameLst>
                                          <p:attrName>style.visibility</p:attrName>
                                        </p:attrNameLst>
                                      </p:cBhvr>
                                      <p:to>
                                        <p:strVal val="visible"/>
                                      </p:to>
                                    </p:set>
                                    <p:animEffect transition="in" filter="wipe(down)">
                                      <p:cBhvr>
                                        <p:cTn id="31" dur="500"/>
                                        <p:tgtEl>
                                          <p:spTgt spid="164"/>
                                        </p:tgtEl>
                                      </p:cBhvr>
                                    </p:animEffect>
                                  </p:childTnLst>
                                </p:cTn>
                              </p:par>
                              <p:par>
                                <p:cTn id="32" presetID="22" presetClass="entr" presetSubtype="4" fill="hold" nodeType="withEffect">
                                  <p:stCondLst>
                                    <p:cond delay="0"/>
                                  </p:stCondLst>
                                  <p:childTnLst>
                                    <p:set>
                                      <p:cBhvr>
                                        <p:cTn id="33" dur="1" fill="hold">
                                          <p:stCondLst>
                                            <p:cond delay="0"/>
                                          </p:stCondLst>
                                        </p:cTn>
                                        <p:tgtEl>
                                          <p:spTgt spid="168"/>
                                        </p:tgtEl>
                                        <p:attrNameLst>
                                          <p:attrName>style.visibility</p:attrName>
                                        </p:attrNameLst>
                                      </p:cBhvr>
                                      <p:to>
                                        <p:strVal val="visible"/>
                                      </p:to>
                                    </p:set>
                                    <p:animEffect transition="in" filter="wipe(down)">
                                      <p:cBhvr>
                                        <p:cTn id="34" dur="500"/>
                                        <p:tgtEl>
                                          <p:spTgt spid="168"/>
                                        </p:tgtEl>
                                      </p:cBhvr>
                                    </p:animEffect>
                                  </p:childTnLst>
                                </p:cTn>
                              </p:par>
                              <p:par>
                                <p:cTn id="35" presetID="22" presetClass="entr" presetSubtype="8"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animEffect transition="in" filter="wipe(left)">
                                      <p:cBhvr>
                                        <p:cTn id="37" dur="500"/>
                                        <p:tgtEl>
                                          <p:spTgt spid="171"/>
                                        </p:tgtEl>
                                      </p:cBhvr>
                                    </p:animEffect>
                                  </p:childTnLst>
                                </p:cTn>
                              </p:par>
                              <p:par>
                                <p:cTn id="38" presetID="22" presetClass="entr" presetSubtype="2" fill="hold" nodeType="withEffect">
                                  <p:stCondLst>
                                    <p:cond delay="0"/>
                                  </p:stCondLst>
                                  <p:childTnLst>
                                    <p:set>
                                      <p:cBhvr>
                                        <p:cTn id="39" dur="1" fill="hold">
                                          <p:stCondLst>
                                            <p:cond delay="0"/>
                                          </p:stCondLst>
                                        </p:cTn>
                                        <p:tgtEl>
                                          <p:spTgt spid="218"/>
                                        </p:tgtEl>
                                        <p:attrNameLst>
                                          <p:attrName>style.visibility</p:attrName>
                                        </p:attrNameLst>
                                      </p:cBhvr>
                                      <p:to>
                                        <p:strVal val="visible"/>
                                      </p:to>
                                    </p:set>
                                    <p:animEffect transition="in" filter="wipe(right)">
                                      <p:cBhvr>
                                        <p:cTn id="40" dur="500"/>
                                        <p:tgtEl>
                                          <p:spTgt spid="218"/>
                                        </p:tgtEl>
                                      </p:cBhvr>
                                    </p:animEffect>
                                  </p:childTnLst>
                                </p:cTn>
                              </p:par>
                              <p:par>
                                <p:cTn id="41" presetID="53" presetClass="entr" presetSubtype="16" fill="hold" grpId="0" nodeType="withEffect">
                                  <p:stCondLst>
                                    <p:cond delay="150"/>
                                  </p:stCondLst>
                                  <p:childTnLst>
                                    <p:set>
                                      <p:cBhvr>
                                        <p:cTn id="42" dur="1" fill="hold">
                                          <p:stCondLst>
                                            <p:cond delay="0"/>
                                          </p:stCondLst>
                                        </p:cTn>
                                        <p:tgtEl>
                                          <p:spTgt spid="483"/>
                                        </p:tgtEl>
                                        <p:attrNameLst>
                                          <p:attrName>style.visibility</p:attrName>
                                        </p:attrNameLst>
                                      </p:cBhvr>
                                      <p:to>
                                        <p:strVal val="visible"/>
                                      </p:to>
                                    </p:set>
                                    <p:anim calcmode="lin" valueType="num">
                                      <p:cBhvr>
                                        <p:cTn id="43" dur="350" fill="hold"/>
                                        <p:tgtEl>
                                          <p:spTgt spid="483"/>
                                        </p:tgtEl>
                                        <p:attrNameLst>
                                          <p:attrName>ppt_w</p:attrName>
                                        </p:attrNameLst>
                                      </p:cBhvr>
                                      <p:tavLst>
                                        <p:tav tm="0">
                                          <p:val>
                                            <p:fltVal val="0"/>
                                          </p:val>
                                        </p:tav>
                                        <p:tav tm="100000">
                                          <p:val>
                                            <p:strVal val="#ppt_w"/>
                                          </p:val>
                                        </p:tav>
                                      </p:tavLst>
                                    </p:anim>
                                    <p:anim calcmode="lin" valueType="num">
                                      <p:cBhvr>
                                        <p:cTn id="44" dur="350" fill="hold"/>
                                        <p:tgtEl>
                                          <p:spTgt spid="483"/>
                                        </p:tgtEl>
                                        <p:attrNameLst>
                                          <p:attrName>ppt_h</p:attrName>
                                        </p:attrNameLst>
                                      </p:cBhvr>
                                      <p:tavLst>
                                        <p:tav tm="0">
                                          <p:val>
                                            <p:fltVal val="0"/>
                                          </p:val>
                                        </p:tav>
                                        <p:tav tm="100000">
                                          <p:val>
                                            <p:strVal val="#ppt_h"/>
                                          </p:val>
                                        </p:tav>
                                      </p:tavLst>
                                    </p:anim>
                                    <p:animEffect transition="in" filter="fade">
                                      <p:cBhvr>
                                        <p:cTn id="45" dur="350"/>
                                        <p:tgtEl>
                                          <p:spTgt spid="483"/>
                                        </p:tgtEl>
                                      </p:cBhvr>
                                    </p:animEffect>
                                  </p:childTnLst>
                                </p:cTn>
                              </p:par>
                              <p:par>
                                <p:cTn id="46" presetID="53" presetClass="entr" presetSubtype="16" fill="hold" grpId="0" nodeType="withEffect">
                                  <p:stCondLst>
                                    <p:cond delay="150"/>
                                  </p:stCondLst>
                                  <p:childTnLst>
                                    <p:set>
                                      <p:cBhvr>
                                        <p:cTn id="47" dur="1" fill="hold">
                                          <p:stCondLst>
                                            <p:cond delay="0"/>
                                          </p:stCondLst>
                                        </p:cTn>
                                        <p:tgtEl>
                                          <p:spTgt spid="481"/>
                                        </p:tgtEl>
                                        <p:attrNameLst>
                                          <p:attrName>style.visibility</p:attrName>
                                        </p:attrNameLst>
                                      </p:cBhvr>
                                      <p:to>
                                        <p:strVal val="visible"/>
                                      </p:to>
                                    </p:set>
                                    <p:anim calcmode="lin" valueType="num">
                                      <p:cBhvr>
                                        <p:cTn id="48" dur="350" fill="hold"/>
                                        <p:tgtEl>
                                          <p:spTgt spid="481"/>
                                        </p:tgtEl>
                                        <p:attrNameLst>
                                          <p:attrName>ppt_w</p:attrName>
                                        </p:attrNameLst>
                                      </p:cBhvr>
                                      <p:tavLst>
                                        <p:tav tm="0">
                                          <p:val>
                                            <p:fltVal val="0"/>
                                          </p:val>
                                        </p:tav>
                                        <p:tav tm="100000">
                                          <p:val>
                                            <p:strVal val="#ppt_w"/>
                                          </p:val>
                                        </p:tav>
                                      </p:tavLst>
                                    </p:anim>
                                    <p:anim calcmode="lin" valueType="num">
                                      <p:cBhvr>
                                        <p:cTn id="49" dur="350" fill="hold"/>
                                        <p:tgtEl>
                                          <p:spTgt spid="481"/>
                                        </p:tgtEl>
                                        <p:attrNameLst>
                                          <p:attrName>ppt_h</p:attrName>
                                        </p:attrNameLst>
                                      </p:cBhvr>
                                      <p:tavLst>
                                        <p:tav tm="0">
                                          <p:val>
                                            <p:fltVal val="0"/>
                                          </p:val>
                                        </p:tav>
                                        <p:tav tm="100000">
                                          <p:val>
                                            <p:strVal val="#ppt_h"/>
                                          </p:val>
                                        </p:tav>
                                      </p:tavLst>
                                    </p:anim>
                                    <p:animEffect transition="in" filter="fade">
                                      <p:cBhvr>
                                        <p:cTn id="50" dur="350"/>
                                        <p:tgtEl>
                                          <p:spTgt spid="481"/>
                                        </p:tgtEl>
                                      </p:cBhvr>
                                    </p:animEffect>
                                  </p:childTnLst>
                                </p:cTn>
                              </p:par>
                              <p:par>
                                <p:cTn id="51" presetID="53" presetClass="entr" presetSubtype="16" fill="hold" grpId="0" nodeType="withEffect">
                                  <p:stCondLst>
                                    <p:cond delay="150"/>
                                  </p:stCondLst>
                                  <p:childTnLst>
                                    <p:set>
                                      <p:cBhvr>
                                        <p:cTn id="52" dur="1" fill="hold">
                                          <p:stCondLst>
                                            <p:cond delay="0"/>
                                          </p:stCondLst>
                                        </p:cTn>
                                        <p:tgtEl>
                                          <p:spTgt spid="478"/>
                                        </p:tgtEl>
                                        <p:attrNameLst>
                                          <p:attrName>style.visibility</p:attrName>
                                        </p:attrNameLst>
                                      </p:cBhvr>
                                      <p:to>
                                        <p:strVal val="visible"/>
                                      </p:to>
                                    </p:set>
                                    <p:anim calcmode="lin" valueType="num">
                                      <p:cBhvr>
                                        <p:cTn id="53" dur="350" fill="hold"/>
                                        <p:tgtEl>
                                          <p:spTgt spid="478"/>
                                        </p:tgtEl>
                                        <p:attrNameLst>
                                          <p:attrName>ppt_w</p:attrName>
                                        </p:attrNameLst>
                                      </p:cBhvr>
                                      <p:tavLst>
                                        <p:tav tm="0">
                                          <p:val>
                                            <p:fltVal val="0"/>
                                          </p:val>
                                        </p:tav>
                                        <p:tav tm="100000">
                                          <p:val>
                                            <p:strVal val="#ppt_w"/>
                                          </p:val>
                                        </p:tav>
                                      </p:tavLst>
                                    </p:anim>
                                    <p:anim calcmode="lin" valueType="num">
                                      <p:cBhvr>
                                        <p:cTn id="54" dur="350" fill="hold"/>
                                        <p:tgtEl>
                                          <p:spTgt spid="478"/>
                                        </p:tgtEl>
                                        <p:attrNameLst>
                                          <p:attrName>ppt_h</p:attrName>
                                        </p:attrNameLst>
                                      </p:cBhvr>
                                      <p:tavLst>
                                        <p:tav tm="0">
                                          <p:val>
                                            <p:fltVal val="0"/>
                                          </p:val>
                                        </p:tav>
                                        <p:tav tm="100000">
                                          <p:val>
                                            <p:strVal val="#ppt_h"/>
                                          </p:val>
                                        </p:tav>
                                      </p:tavLst>
                                    </p:anim>
                                    <p:animEffect transition="in" filter="fade">
                                      <p:cBhvr>
                                        <p:cTn id="55" dur="350"/>
                                        <p:tgtEl>
                                          <p:spTgt spid="478"/>
                                        </p:tgtEl>
                                      </p:cBhvr>
                                    </p:animEffect>
                                  </p:childTnLst>
                                </p:cTn>
                              </p:par>
                              <p:par>
                                <p:cTn id="56" presetID="53" presetClass="entr" presetSubtype="16" fill="hold" grpId="0" nodeType="withEffect">
                                  <p:stCondLst>
                                    <p:cond delay="150"/>
                                  </p:stCondLst>
                                  <p:childTnLst>
                                    <p:set>
                                      <p:cBhvr>
                                        <p:cTn id="57" dur="1" fill="hold">
                                          <p:stCondLst>
                                            <p:cond delay="0"/>
                                          </p:stCondLst>
                                        </p:cTn>
                                        <p:tgtEl>
                                          <p:spTgt spid="472"/>
                                        </p:tgtEl>
                                        <p:attrNameLst>
                                          <p:attrName>style.visibility</p:attrName>
                                        </p:attrNameLst>
                                      </p:cBhvr>
                                      <p:to>
                                        <p:strVal val="visible"/>
                                      </p:to>
                                    </p:set>
                                    <p:anim calcmode="lin" valueType="num">
                                      <p:cBhvr>
                                        <p:cTn id="58" dur="350" fill="hold"/>
                                        <p:tgtEl>
                                          <p:spTgt spid="472"/>
                                        </p:tgtEl>
                                        <p:attrNameLst>
                                          <p:attrName>ppt_w</p:attrName>
                                        </p:attrNameLst>
                                      </p:cBhvr>
                                      <p:tavLst>
                                        <p:tav tm="0">
                                          <p:val>
                                            <p:fltVal val="0"/>
                                          </p:val>
                                        </p:tav>
                                        <p:tav tm="100000">
                                          <p:val>
                                            <p:strVal val="#ppt_w"/>
                                          </p:val>
                                        </p:tav>
                                      </p:tavLst>
                                    </p:anim>
                                    <p:anim calcmode="lin" valueType="num">
                                      <p:cBhvr>
                                        <p:cTn id="59" dur="350" fill="hold"/>
                                        <p:tgtEl>
                                          <p:spTgt spid="472"/>
                                        </p:tgtEl>
                                        <p:attrNameLst>
                                          <p:attrName>ppt_h</p:attrName>
                                        </p:attrNameLst>
                                      </p:cBhvr>
                                      <p:tavLst>
                                        <p:tav tm="0">
                                          <p:val>
                                            <p:fltVal val="0"/>
                                          </p:val>
                                        </p:tav>
                                        <p:tav tm="100000">
                                          <p:val>
                                            <p:strVal val="#ppt_h"/>
                                          </p:val>
                                        </p:tav>
                                      </p:tavLst>
                                    </p:anim>
                                    <p:animEffect transition="in" filter="fade">
                                      <p:cBhvr>
                                        <p:cTn id="60" dur="350"/>
                                        <p:tgtEl>
                                          <p:spTgt spid="472"/>
                                        </p:tgtEl>
                                      </p:cBhvr>
                                    </p:animEffect>
                                  </p:childTnLst>
                                </p:cTn>
                              </p:par>
                              <p:par>
                                <p:cTn id="61" presetID="53" presetClass="entr" presetSubtype="16" fill="hold" grpId="0" nodeType="withEffect">
                                  <p:stCondLst>
                                    <p:cond delay="150"/>
                                  </p:stCondLst>
                                  <p:childTnLst>
                                    <p:set>
                                      <p:cBhvr>
                                        <p:cTn id="62" dur="1" fill="hold">
                                          <p:stCondLst>
                                            <p:cond delay="0"/>
                                          </p:stCondLst>
                                        </p:cTn>
                                        <p:tgtEl>
                                          <p:spTgt spid="479"/>
                                        </p:tgtEl>
                                        <p:attrNameLst>
                                          <p:attrName>style.visibility</p:attrName>
                                        </p:attrNameLst>
                                      </p:cBhvr>
                                      <p:to>
                                        <p:strVal val="visible"/>
                                      </p:to>
                                    </p:set>
                                    <p:anim calcmode="lin" valueType="num">
                                      <p:cBhvr>
                                        <p:cTn id="63" dur="350" fill="hold"/>
                                        <p:tgtEl>
                                          <p:spTgt spid="479"/>
                                        </p:tgtEl>
                                        <p:attrNameLst>
                                          <p:attrName>ppt_w</p:attrName>
                                        </p:attrNameLst>
                                      </p:cBhvr>
                                      <p:tavLst>
                                        <p:tav tm="0">
                                          <p:val>
                                            <p:fltVal val="0"/>
                                          </p:val>
                                        </p:tav>
                                        <p:tav tm="100000">
                                          <p:val>
                                            <p:strVal val="#ppt_w"/>
                                          </p:val>
                                        </p:tav>
                                      </p:tavLst>
                                    </p:anim>
                                    <p:anim calcmode="lin" valueType="num">
                                      <p:cBhvr>
                                        <p:cTn id="64" dur="350" fill="hold"/>
                                        <p:tgtEl>
                                          <p:spTgt spid="479"/>
                                        </p:tgtEl>
                                        <p:attrNameLst>
                                          <p:attrName>ppt_h</p:attrName>
                                        </p:attrNameLst>
                                      </p:cBhvr>
                                      <p:tavLst>
                                        <p:tav tm="0">
                                          <p:val>
                                            <p:fltVal val="0"/>
                                          </p:val>
                                        </p:tav>
                                        <p:tav tm="100000">
                                          <p:val>
                                            <p:strVal val="#ppt_h"/>
                                          </p:val>
                                        </p:tav>
                                      </p:tavLst>
                                    </p:anim>
                                    <p:animEffect transition="in" filter="fade">
                                      <p:cBhvr>
                                        <p:cTn id="65" dur="350"/>
                                        <p:tgtEl>
                                          <p:spTgt spid="479"/>
                                        </p:tgtEl>
                                      </p:cBhvr>
                                    </p:animEffect>
                                  </p:childTnLst>
                                </p:cTn>
                              </p:par>
                              <p:par>
                                <p:cTn id="66" presetID="53" presetClass="entr" presetSubtype="16" fill="hold" grpId="0" nodeType="withEffect">
                                  <p:stCondLst>
                                    <p:cond delay="150"/>
                                  </p:stCondLst>
                                  <p:childTnLst>
                                    <p:set>
                                      <p:cBhvr>
                                        <p:cTn id="67" dur="1" fill="hold">
                                          <p:stCondLst>
                                            <p:cond delay="0"/>
                                          </p:stCondLst>
                                        </p:cTn>
                                        <p:tgtEl>
                                          <p:spTgt spid="473"/>
                                        </p:tgtEl>
                                        <p:attrNameLst>
                                          <p:attrName>style.visibility</p:attrName>
                                        </p:attrNameLst>
                                      </p:cBhvr>
                                      <p:to>
                                        <p:strVal val="visible"/>
                                      </p:to>
                                    </p:set>
                                    <p:anim calcmode="lin" valueType="num">
                                      <p:cBhvr>
                                        <p:cTn id="68" dur="350" fill="hold"/>
                                        <p:tgtEl>
                                          <p:spTgt spid="473"/>
                                        </p:tgtEl>
                                        <p:attrNameLst>
                                          <p:attrName>ppt_w</p:attrName>
                                        </p:attrNameLst>
                                      </p:cBhvr>
                                      <p:tavLst>
                                        <p:tav tm="0">
                                          <p:val>
                                            <p:fltVal val="0"/>
                                          </p:val>
                                        </p:tav>
                                        <p:tav tm="100000">
                                          <p:val>
                                            <p:strVal val="#ppt_w"/>
                                          </p:val>
                                        </p:tav>
                                      </p:tavLst>
                                    </p:anim>
                                    <p:anim calcmode="lin" valueType="num">
                                      <p:cBhvr>
                                        <p:cTn id="69" dur="350" fill="hold"/>
                                        <p:tgtEl>
                                          <p:spTgt spid="473"/>
                                        </p:tgtEl>
                                        <p:attrNameLst>
                                          <p:attrName>ppt_h</p:attrName>
                                        </p:attrNameLst>
                                      </p:cBhvr>
                                      <p:tavLst>
                                        <p:tav tm="0">
                                          <p:val>
                                            <p:fltVal val="0"/>
                                          </p:val>
                                        </p:tav>
                                        <p:tav tm="100000">
                                          <p:val>
                                            <p:strVal val="#ppt_h"/>
                                          </p:val>
                                        </p:tav>
                                      </p:tavLst>
                                    </p:anim>
                                    <p:animEffect transition="in" filter="fade">
                                      <p:cBhvr>
                                        <p:cTn id="70" dur="350"/>
                                        <p:tgtEl>
                                          <p:spTgt spid="473"/>
                                        </p:tgtEl>
                                      </p:cBhvr>
                                    </p:animEffect>
                                  </p:childTnLst>
                                </p:cTn>
                              </p:par>
                              <p:par>
                                <p:cTn id="71" presetID="53" presetClass="entr" presetSubtype="16" fill="hold" grpId="0" nodeType="withEffect">
                                  <p:stCondLst>
                                    <p:cond delay="150"/>
                                  </p:stCondLst>
                                  <p:childTnLst>
                                    <p:set>
                                      <p:cBhvr>
                                        <p:cTn id="72" dur="1" fill="hold">
                                          <p:stCondLst>
                                            <p:cond delay="0"/>
                                          </p:stCondLst>
                                        </p:cTn>
                                        <p:tgtEl>
                                          <p:spTgt spid="471"/>
                                        </p:tgtEl>
                                        <p:attrNameLst>
                                          <p:attrName>style.visibility</p:attrName>
                                        </p:attrNameLst>
                                      </p:cBhvr>
                                      <p:to>
                                        <p:strVal val="visible"/>
                                      </p:to>
                                    </p:set>
                                    <p:anim calcmode="lin" valueType="num">
                                      <p:cBhvr>
                                        <p:cTn id="73" dur="350" fill="hold"/>
                                        <p:tgtEl>
                                          <p:spTgt spid="471"/>
                                        </p:tgtEl>
                                        <p:attrNameLst>
                                          <p:attrName>ppt_w</p:attrName>
                                        </p:attrNameLst>
                                      </p:cBhvr>
                                      <p:tavLst>
                                        <p:tav tm="0">
                                          <p:val>
                                            <p:fltVal val="0"/>
                                          </p:val>
                                        </p:tav>
                                        <p:tav tm="100000">
                                          <p:val>
                                            <p:strVal val="#ppt_w"/>
                                          </p:val>
                                        </p:tav>
                                      </p:tavLst>
                                    </p:anim>
                                    <p:anim calcmode="lin" valueType="num">
                                      <p:cBhvr>
                                        <p:cTn id="74" dur="350" fill="hold"/>
                                        <p:tgtEl>
                                          <p:spTgt spid="471"/>
                                        </p:tgtEl>
                                        <p:attrNameLst>
                                          <p:attrName>ppt_h</p:attrName>
                                        </p:attrNameLst>
                                      </p:cBhvr>
                                      <p:tavLst>
                                        <p:tav tm="0">
                                          <p:val>
                                            <p:fltVal val="0"/>
                                          </p:val>
                                        </p:tav>
                                        <p:tav tm="100000">
                                          <p:val>
                                            <p:strVal val="#ppt_h"/>
                                          </p:val>
                                        </p:tav>
                                      </p:tavLst>
                                    </p:anim>
                                    <p:animEffect transition="in" filter="fade">
                                      <p:cBhvr>
                                        <p:cTn id="75" dur="350"/>
                                        <p:tgtEl>
                                          <p:spTgt spid="471"/>
                                        </p:tgtEl>
                                      </p:cBhvr>
                                    </p:animEffect>
                                  </p:childTnLst>
                                </p:cTn>
                              </p:par>
                              <p:par>
                                <p:cTn id="76" presetID="53" presetClass="entr" presetSubtype="16" fill="hold" grpId="0" nodeType="withEffect">
                                  <p:stCondLst>
                                    <p:cond delay="150"/>
                                  </p:stCondLst>
                                  <p:childTnLst>
                                    <p:set>
                                      <p:cBhvr>
                                        <p:cTn id="77" dur="1" fill="hold">
                                          <p:stCondLst>
                                            <p:cond delay="0"/>
                                          </p:stCondLst>
                                        </p:cTn>
                                        <p:tgtEl>
                                          <p:spTgt spid="477"/>
                                        </p:tgtEl>
                                        <p:attrNameLst>
                                          <p:attrName>style.visibility</p:attrName>
                                        </p:attrNameLst>
                                      </p:cBhvr>
                                      <p:to>
                                        <p:strVal val="visible"/>
                                      </p:to>
                                    </p:set>
                                    <p:anim calcmode="lin" valueType="num">
                                      <p:cBhvr>
                                        <p:cTn id="78" dur="350" fill="hold"/>
                                        <p:tgtEl>
                                          <p:spTgt spid="477"/>
                                        </p:tgtEl>
                                        <p:attrNameLst>
                                          <p:attrName>ppt_w</p:attrName>
                                        </p:attrNameLst>
                                      </p:cBhvr>
                                      <p:tavLst>
                                        <p:tav tm="0">
                                          <p:val>
                                            <p:fltVal val="0"/>
                                          </p:val>
                                        </p:tav>
                                        <p:tav tm="100000">
                                          <p:val>
                                            <p:strVal val="#ppt_w"/>
                                          </p:val>
                                        </p:tav>
                                      </p:tavLst>
                                    </p:anim>
                                    <p:anim calcmode="lin" valueType="num">
                                      <p:cBhvr>
                                        <p:cTn id="79" dur="350" fill="hold"/>
                                        <p:tgtEl>
                                          <p:spTgt spid="477"/>
                                        </p:tgtEl>
                                        <p:attrNameLst>
                                          <p:attrName>ppt_h</p:attrName>
                                        </p:attrNameLst>
                                      </p:cBhvr>
                                      <p:tavLst>
                                        <p:tav tm="0">
                                          <p:val>
                                            <p:fltVal val="0"/>
                                          </p:val>
                                        </p:tav>
                                        <p:tav tm="100000">
                                          <p:val>
                                            <p:strVal val="#ppt_h"/>
                                          </p:val>
                                        </p:tav>
                                      </p:tavLst>
                                    </p:anim>
                                    <p:animEffect transition="in" filter="fade">
                                      <p:cBhvr>
                                        <p:cTn id="80" dur="350"/>
                                        <p:tgtEl>
                                          <p:spTgt spid="477"/>
                                        </p:tgtEl>
                                      </p:cBhvr>
                                    </p:animEffect>
                                  </p:childTnLst>
                                </p:cTn>
                              </p:par>
                              <p:par>
                                <p:cTn id="81" presetID="53" presetClass="entr" presetSubtype="16" fill="hold" grpId="0" nodeType="withEffect">
                                  <p:stCondLst>
                                    <p:cond delay="150"/>
                                  </p:stCondLst>
                                  <p:childTnLst>
                                    <p:set>
                                      <p:cBhvr>
                                        <p:cTn id="82" dur="1" fill="hold">
                                          <p:stCondLst>
                                            <p:cond delay="0"/>
                                          </p:stCondLst>
                                        </p:cTn>
                                        <p:tgtEl>
                                          <p:spTgt spid="480"/>
                                        </p:tgtEl>
                                        <p:attrNameLst>
                                          <p:attrName>style.visibility</p:attrName>
                                        </p:attrNameLst>
                                      </p:cBhvr>
                                      <p:to>
                                        <p:strVal val="visible"/>
                                      </p:to>
                                    </p:set>
                                    <p:anim calcmode="lin" valueType="num">
                                      <p:cBhvr>
                                        <p:cTn id="83" dur="350" fill="hold"/>
                                        <p:tgtEl>
                                          <p:spTgt spid="480"/>
                                        </p:tgtEl>
                                        <p:attrNameLst>
                                          <p:attrName>ppt_w</p:attrName>
                                        </p:attrNameLst>
                                      </p:cBhvr>
                                      <p:tavLst>
                                        <p:tav tm="0">
                                          <p:val>
                                            <p:fltVal val="0"/>
                                          </p:val>
                                        </p:tav>
                                        <p:tav tm="100000">
                                          <p:val>
                                            <p:strVal val="#ppt_w"/>
                                          </p:val>
                                        </p:tav>
                                      </p:tavLst>
                                    </p:anim>
                                    <p:anim calcmode="lin" valueType="num">
                                      <p:cBhvr>
                                        <p:cTn id="84" dur="350" fill="hold"/>
                                        <p:tgtEl>
                                          <p:spTgt spid="480"/>
                                        </p:tgtEl>
                                        <p:attrNameLst>
                                          <p:attrName>ppt_h</p:attrName>
                                        </p:attrNameLst>
                                      </p:cBhvr>
                                      <p:tavLst>
                                        <p:tav tm="0">
                                          <p:val>
                                            <p:fltVal val="0"/>
                                          </p:val>
                                        </p:tav>
                                        <p:tav tm="100000">
                                          <p:val>
                                            <p:strVal val="#ppt_h"/>
                                          </p:val>
                                        </p:tav>
                                      </p:tavLst>
                                    </p:anim>
                                    <p:animEffect transition="in" filter="fade">
                                      <p:cBhvr>
                                        <p:cTn id="85" dur="350"/>
                                        <p:tgtEl>
                                          <p:spTgt spid="480"/>
                                        </p:tgtEl>
                                      </p:cBhvr>
                                    </p:animEffect>
                                  </p:childTnLst>
                                </p:cTn>
                              </p:par>
                              <p:par>
                                <p:cTn id="86" presetID="53" presetClass="entr" presetSubtype="16" fill="hold" grpId="0" nodeType="withEffect">
                                  <p:stCondLst>
                                    <p:cond delay="150"/>
                                  </p:stCondLst>
                                  <p:childTnLst>
                                    <p:set>
                                      <p:cBhvr>
                                        <p:cTn id="87" dur="1" fill="hold">
                                          <p:stCondLst>
                                            <p:cond delay="0"/>
                                          </p:stCondLst>
                                        </p:cTn>
                                        <p:tgtEl>
                                          <p:spTgt spid="476"/>
                                        </p:tgtEl>
                                        <p:attrNameLst>
                                          <p:attrName>style.visibility</p:attrName>
                                        </p:attrNameLst>
                                      </p:cBhvr>
                                      <p:to>
                                        <p:strVal val="visible"/>
                                      </p:to>
                                    </p:set>
                                    <p:anim calcmode="lin" valueType="num">
                                      <p:cBhvr>
                                        <p:cTn id="88" dur="350" fill="hold"/>
                                        <p:tgtEl>
                                          <p:spTgt spid="476"/>
                                        </p:tgtEl>
                                        <p:attrNameLst>
                                          <p:attrName>ppt_w</p:attrName>
                                        </p:attrNameLst>
                                      </p:cBhvr>
                                      <p:tavLst>
                                        <p:tav tm="0">
                                          <p:val>
                                            <p:fltVal val="0"/>
                                          </p:val>
                                        </p:tav>
                                        <p:tav tm="100000">
                                          <p:val>
                                            <p:strVal val="#ppt_w"/>
                                          </p:val>
                                        </p:tav>
                                      </p:tavLst>
                                    </p:anim>
                                    <p:anim calcmode="lin" valueType="num">
                                      <p:cBhvr>
                                        <p:cTn id="89" dur="350" fill="hold"/>
                                        <p:tgtEl>
                                          <p:spTgt spid="476"/>
                                        </p:tgtEl>
                                        <p:attrNameLst>
                                          <p:attrName>ppt_h</p:attrName>
                                        </p:attrNameLst>
                                      </p:cBhvr>
                                      <p:tavLst>
                                        <p:tav tm="0">
                                          <p:val>
                                            <p:fltVal val="0"/>
                                          </p:val>
                                        </p:tav>
                                        <p:tav tm="100000">
                                          <p:val>
                                            <p:strVal val="#ppt_h"/>
                                          </p:val>
                                        </p:tav>
                                      </p:tavLst>
                                    </p:anim>
                                    <p:animEffect transition="in" filter="fade">
                                      <p:cBhvr>
                                        <p:cTn id="90" dur="350"/>
                                        <p:tgtEl>
                                          <p:spTgt spid="476"/>
                                        </p:tgtEl>
                                      </p:cBhvr>
                                    </p:animEffect>
                                  </p:childTnLst>
                                </p:cTn>
                              </p:par>
                              <p:par>
                                <p:cTn id="91" presetID="53" presetClass="entr" presetSubtype="16" fill="hold" grpId="0" nodeType="withEffect">
                                  <p:stCondLst>
                                    <p:cond delay="150"/>
                                  </p:stCondLst>
                                  <p:childTnLst>
                                    <p:set>
                                      <p:cBhvr>
                                        <p:cTn id="92" dur="1" fill="hold">
                                          <p:stCondLst>
                                            <p:cond delay="0"/>
                                          </p:stCondLst>
                                        </p:cTn>
                                        <p:tgtEl>
                                          <p:spTgt spid="475"/>
                                        </p:tgtEl>
                                        <p:attrNameLst>
                                          <p:attrName>style.visibility</p:attrName>
                                        </p:attrNameLst>
                                      </p:cBhvr>
                                      <p:to>
                                        <p:strVal val="visible"/>
                                      </p:to>
                                    </p:set>
                                    <p:anim calcmode="lin" valueType="num">
                                      <p:cBhvr>
                                        <p:cTn id="93" dur="350" fill="hold"/>
                                        <p:tgtEl>
                                          <p:spTgt spid="475"/>
                                        </p:tgtEl>
                                        <p:attrNameLst>
                                          <p:attrName>ppt_w</p:attrName>
                                        </p:attrNameLst>
                                      </p:cBhvr>
                                      <p:tavLst>
                                        <p:tav tm="0">
                                          <p:val>
                                            <p:fltVal val="0"/>
                                          </p:val>
                                        </p:tav>
                                        <p:tav tm="100000">
                                          <p:val>
                                            <p:strVal val="#ppt_w"/>
                                          </p:val>
                                        </p:tav>
                                      </p:tavLst>
                                    </p:anim>
                                    <p:anim calcmode="lin" valueType="num">
                                      <p:cBhvr>
                                        <p:cTn id="94" dur="350" fill="hold"/>
                                        <p:tgtEl>
                                          <p:spTgt spid="475"/>
                                        </p:tgtEl>
                                        <p:attrNameLst>
                                          <p:attrName>ppt_h</p:attrName>
                                        </p:attrNameLst>
                                      </p:cBhvr>
                                      <p:tavLst>
                                        <p:tav tm="0">
                                          <p:val>
                                            <p:fltVal val="0"/>
                                          </p:val>
                                        </p:tav>
                                        <p:tav tm="100000">
                                          <p:val>
                                            <p:strVal val="#ppt_h"/>
                                          </p:val>
                                        </p:tav>
                                      </p:tavLst>
                                    </p:anim>
                                    <p:animEffect transition="in" filter="fade">
                                      <p:cBhvr>
                                        <p:cTn id="95" dur="350"/>
                                        <p:tgtEl>
                                          <p:spTgt spid="475"/>
                                        </p:tgtEl>
                                      </p:cBhvr>
                                    </p:animEffect>
                                  </p:childTnLst>
                                </p:cTn>
                              </p:par>
                              <p:par>
                                <p:cTn id="96" presetID="53" presetClass="entr" presetSubtype="16" fill="hold" grpId="0" nodeType="withEffect">
                                  <p:stCondLst>
                                    <p:cond delay="150"/>
                                  </p:stCondLst>
                                  <p:childTnLst>
                                    <p:set>
                                      <p:cBhvr>
                                        <p:cTn id="97" dur="1" fill="hold">
                                          <p:stCondLst>
                                            <p:cond delay="0"/>
                                          </p:stCondLst>
                                        </p:cTn>
                                        <p:tgtEl>
                                          <p:spTgt spid="482"/>
                                        </p:tgtEl>
                                        <p:attrNameLst>
                                          <p:attrName>style.visibility</p:attrName>
                                        </p:attrNameLst>
                                      </p:cBhvr>
                                      <p:to>
                                        <p:strVal val="visible"/>
                                      </p:to>
                                    </p:set>
                                    <p:anim calcmode="lin" valueType="num">
                                      <p:cBhvr>
                                        <p:cTn id="98" dur="350" fill="hold"/>
                                        <p:tgtEl>
                                          <p:spTgt spid="482"/>
                                        </p:tgtEl>
                                        <p:attrNameLst>
                                          <p:attrName>ppt_w</p:attrName>
                                        </p:attrNameLst>
                                      </p:cBhvr>
                                      <p:tavLst>
                                        <p:tav tm="0">
                                          <p:val>
                                            <p:fltVal val="0"/>
                                          </p:val>
                                        </p:tav>
                                        <p:tav tm="100000">
                                          <p:val>
                                            <p:strVal val="#ppt_w"/>
                                          </p:val>
                                        </p:tav>
                                      </p:tavLst>
                                    </p:anim>
                                    <p:anim calcmode="lin" valueType="num">
                                      <p:cBhvr>
                                        <p:cTn id="99" dur="350" fill="hold"/>
                                        <p:tgtEl>
                                          <p:spTgt spid="482"/>
                                        </p:tgtEl>
                                        <p:attrNameLst>
                                          <p:attrName>ppt_h</p:attrName>
                                        </p:attrNameLst>
                                      </p:cBhvr>
                                      <p:tavLst>
                                        <p:tav tm="0">
                                          <p:val>
                                            <p:fltVal val="0"/>
                                          </p:val>
                                        </p:tav>
                                        <p:tav tm="100000">
                                          <p:val>
                                            <p:strVal val="#ppt_h"/>
                                          </p:val>
                                        </p:tav>
                                      </p:tavLst>
                                    </p:anim>
                                    <p:animEffect transition="in" filter="fade">
                                      <p:cBhvr>
                                        <p:cTn id="100" dur="350"/>
                                        <p:tgtEl>
                                          <p:spTgt spid="482"/>
                                        </p:tgtEl>
                                      </p:cBhvr>
                                    </p:animEffect>
                                  </p:childTnLst>
                                </p:cTn>
                              </p:par>
                              <p:par>
                                <p:cTn id="101" presetID="53" presetClass="entr" presetSubtype="16" fill="hold" grpId="0" nodeType="withEffect">
                                  <p:stCondLst>
                                    <p:cond delay="150"/>
                                  </p:stCondLst>
                                  <p:childTnLst>
                                    <p:set>
                                      <p:cBhvr>
                                        <p:cTn id="102" dur="1" fill="hold">
                                          <p:stCondLst>
                                            <p:cond delay="0"/>
                                          </p:stCondLst>
                                        </p:cTn>
                                        <p:tgtEl>
                                          <p:spTgt spid="484"/>
                                        </p:tgtEl>
                                        <p:attrNameLst>
                                          <p:attrName>style.visibility</p:attrName>
                                        </p:attrNameLst>
                                      </p:cBhvr>
                                      <p:to>
                                        <p:strVal val="visible"/>
                                      </p:to>
                                    </p:set>
                                    <p:anim calcmode="lin" valueType="num">
                                      <p:cBhvr>
                                        <p:cTn id="103" dur="350" fill="hold"/>
                                        <p:tgtEl>
                                          <p:spTgt spid="484"/>
                                        </p:tgtEl>
                                        <p:attrNameLst>
                                          <p:attrName>ppt_w</p:attrName>
                                        </p:attrNameLst>
                                      </p:cBhvr>
                                      <p:tavLst>
                                        <p:tav tm="0">
                                          <p:val>
                                            <p:fltVal val="0"/>
                                          </p:val>
                                        </p:tav>
                                        <p:tav tm="100000">
                                          <p:val>
                                            <p:strVal val="#ppt_w"/>
                                          </p:val>
                                        </p:tav>
                                      </p:tavLst>
                                    </p:anim>
                                    <p:anim calcmode="lin" valueType="num">
                                      <p:cBhvr>
                                        <p:cTn id="104" dur="350" fill="hold"/>
                                        <p:tgtEl>
                                          <p:spTgt spid="484"/>
                                        </p:tgtEl>
                                        <p:attrNameLst>
                                          <p:attrName>ppt_h</p:attrName>
                                        </p:attrNameLst>
                                      </p:cBhvr>
                                      <p:tavLst>
                                        <p:tav tm="0">
                                          <p:val>
                                            <p:fltVal val="0"/>
                                          </p:val>
                                        </p:tav>
                                        <p:tav tm="100000">
                                          <p:val>
                                            <p:strVal val="#ppt_h"/>
                                          </p:val>
                                        </p:tav>
                                      </p:tavLst>
                                    </p:anim>
                                    <p:animEffect transition="in" filter="fade">
                                      <p:cBhvr>
                                        <p:cTn id="105" dur="350"/>
                                        <p:tgtEl>
                                          <p:spTgt spid="484"/>
                                        </p:tgtEl>
                                      </p:cBhvr>
                                    </p:animEffect>
                                  </p:childTnLst>
                                </p:cTn>
                              </p:par>
                            </p:childTnLst>
                          </p:cTn>
                        </p:par>
                        <p:par>
                          <p:cTn id="106" fill="hold">
                            <p:stCondLst>
                              <p:cond delay="500"/>
                            </p:stCondLst>
                            <p:childTnLst>
                              <p:par>
                                <p:cTn id="107" presetID="10" presetClass="entr" presetSubtype="0" fill="hold" nodeType="afterEffect">
                                  <p:stCondLst>
                                    <p:cond delay="0"/>
                                  </p:stCondLst>
                                  <p:childTnLst>
                                    <p:set>
                                      <p:cBhvr>
                                        <p:cTn id="108" dur="1" fill="hold">
                                          <p:stCondLst>
                                            <p:cond delay="0"/>
                                          </p:stCondLst>
                                        </p:cTn>
                                        <p:tgtEl>
                                          <p:spTgt spid="120"/>
                                        </p:tgtEl>
                                        <p:attrNameLst>
                                          <p:attrName>style.visibility</p:attrName>
                                        </p:attrNameLst>
                                      </p:cBhvr>
                                      <p:to>
                                        <p:strVal val="visible"/>
                                      </p:to>
                                    </p:set>
                                    <p:animEffect transition="in" filter="fade">
                                      <p:cBhvr>
                                        <p:cTn id="109" dur="500"/>
                                        <p:tgtEl>
                                          <p:spTgt spid="120"/>
                                        </p:tgtEl>
                                      </p:cBhvr>
                                    </p:animEffect>
                                  </p:childTnLst>
                                </p:cTn>
                              </p:par>
                              <p:par>
                                <p:cTn id="110" presetID="10" presetClass="entr" presetSubtype="0" fill="hold" nodeType="withEffect">
                                  <p:stCondLst>
                                    <p:cond delay="0"/>
                                  </p:stCondLst>
                                  <p:childTnLst>
                                    <p:set>
                                      <p:cBhvr>
                                        <p:cTn id="111" dur="1" fill="hold">
                                          <p:stCondLst>
                                            <p:cond delay="0"/>
                                          </p:stCondLst>
                                        </p:cTn>
                                        <p:tgtEl>
                                          <p:spTgt spid="89"/>
                                        </p:tgtEl>
                                        <p:attrNameLst>
                                          <p:attrName>style.visibility</p:attrName>
                                        </p:attrNameLst>
                                      </p:cBhvr>
                                      <p:to>
                                        <p:strVal val="visible"/>
                                      </p:to>
                                    </p:set>
                                    <p:animEffect transition="in" filter="fade">
                                      <p:cBhvr>
                                        <p:cTn id="112" dur="500"/>
                                        <p:tgtEl>
                                          <p:spTgt spid="89"/>
                                        </p:tgtEl>
                                      </p:cBhvr>
                                    </p:animEffect>
                                  </p:childTnLst>
                                </p:cTn>
                              </p:par>
                              <p:par>
                                <p:cTn id="113" presetID="10" presetClass="entr" presetSubtype="0" fill="hold" nodeType="withEffect">
                                  <p:stCondLst>
                                    <p:cond delay="0"/>
                                  </p:stCondLst>
                                  <p:childTnLst>
                                    <p:set>
                                      <p:cBhvr>
                                        <p:cTn id="114" dur="1" fill="hold">
                                          <p:stCondLst>
                                            <p:cond delay="0"/>
                                          </p:stCondLst>
                                        </p:cTn>
                                        <p:tgtEl>
                                          <p:spTgt spid="261"/>
                                        </p:tgtEl>
                                        <p:attrNameLst>
                                          <p:attrName>style.visibility</p:attrName>
                                        </p:attrNameLst>
                                      </p:cBhvr>
                                      <p:to>
                                        <p:strVal val="visible"/>
                                      </p:to>
                                    </p:set>
                                    <p:animEffect transition="in" filter="fade">
                                      <p:cBhvr>
                                        <p:cTn id="115" dur="500"/>
                                        <p:tgtEl>
                                          <p:spTgt spid="261"/>
                                        </p:tgtEl>
                                      </p:cBhvr>
                                    </p:animEffect>
                                  </p:childTnLst>
                                </p:cTn>
                              </p:par>
                              <p:par>
                                <p:cTn id="116" presetID="10" presetClass="entr" presetSubtype="0" fill="hold" nodeType="withEffect">
                                  <p:stCondLst>
                                    <p:cond delay="0"/>
                                  </p:stCondLst>
                                  <p:childTnLst>
                                    <p:set>
                                      <p:cBhvr>
                                        <p:cTn id="117" dur="1" fill="hold">
                                          <p:stCondLst>
                                            <p:cond delay="0"/>
                                          </p:stCondLst>
                                        </p:cTn>
                                        <p:tgtEl>
                                          <p:spTgt spid="376"/>
                                        </p:tgtEl>
                                        <p:attrNameLst>
                                          <p:attrName>style.visibility</p:attrName>
                                        </p:attrNameLst>
                                      </p:cBhvr>
                                      <p:to>
                                        <p:strVal val="visible"/>
                                      </p:to>
                                    </p:set>
                                    <p:animEffect transition="in" filter="fade">
                                      <p:cBhvr>
                                        <p:cTn id="118" dur="500"/>
                                        <p:tgtEl>
                                          <p:spTgt spid="376"/>
                                        </p:tgtEl>
                                      </p:cBhvr>
                                    </p:animEffect>
                                  </p:childTnLst>
                                </p:cTn>
                              </p:par>
                              <p:par>
                                <p:cTn id="119" presetID="10" presetClass="entr" presetSubtype="0" fill="hold" nodeType="withEffect">
                                  <p:stCondLst>
                                    <p:cond delay="0"/>
                                  </p:stCondLst>
                                  <p:childTnLst>
                                    <p:set>
                                      <p:cBhvr>
                                        <p:cTn id="120" dur="1" fill="hold">
                                          <p:stCondLst>
                                            <p:cond delay="0"/>
                                          </p:stCondLst>
                                        </p:cTn>
                                        <p:tgtEl>
                                          <p:spTgt spid="93"/>
                                        </p:tgtEl>
                                        <p:attrNameLst>
                                          <p:attrName>style.visibility</p:attrName>
                                        </p:attrNameLst>
                                      </p:cBhvr>
                                      <p:to>
                                        <p:strVal val="visible"/>
                                      </p:to>
                                    </p:set>
                                    <p:animEffect transition="in" filter="fade">
                                      <p:cBhvr>
                                        <p:cTn id="121" dur="500"/>
                                        <p:tgtEl>
                                          <p:spTgt spid="93"/>
                                        </p:tgtEl>
                                      </p:cBhvr>
                                    </p:animEffect>
                                  </p:childTnLst>
                                </p:cTn>
                              </p:par>
                              <p:par>
                                <p:cTn id="122" presetID="10" presetClass="entr" presetSubtype="0" fill="hold" nodeType="withEffect">
                                  <p:stCondLst>
                                    <p:cond delay="0"/>
                                  </p:stCondLst>
                                  <p:childTnLst>
                                    <p:set>
                                      <p:cBhvr>
                                        <p:cTn id="123" dur="1" fill="hold">
                                          <p:stCondLst>
                                            <p:cond delay="0"/>
                                          </p:stCondLst>
                                        </p:cTn>
                                        <p:tgtEl>
                                          <p:spTgt spid="1026"/>
                                        </p:tgtEl>
                                        <p:attrNameLst>
                                          <p:attrName>style.visibility</p:attrName>
                                        </p:attrNameLst>
                                      </p:cBhvr>
                                      <p:to>
                                        <p:strVal val="visible"/>
                                      </p:to>
                                    </p:set>
                                    <p:animEffect transition="in" filter="fade">
                                      <p:cBhvr>
                                        <p:cTn id="124" dur="500"/>
                                        <p:tgtEl>
                                          <p:spTgt spid="1026"/>
                                        </p:tgtEl>
                                      </p:cBhvr>
                                    </p:animEffect>
                                  </p:childTnLst>
                                </p:cTn>
                              </p:par>
                              <p:par>
                                <p:cTn id="125" presetID="10" presetClass="entr" presetSubtype="0" fill="hold" nodeType="withEffect">
                                  <p:stCondLst>
                                    <p:cond delay="0"/>
                                  </p:stCondLst>
                                  <p:childTnLst>
                                    <p:set>
                                      <p:cBhvr>
                                        <p:cTn id="126" dur="1" fill="hold">
                                          <p:stCondLst>
                                            <p:cond delay="0"/>
                                          </p:stCondLst>
                                        </p:cTn>
                                        <p:tgtEl>
                                          <p:spTgt spid="1028"/>
                                        </p:tgtEl>
                                        <p:attrNameLst>
                                          <p:attrName>style.visibility</p:attrName>
                                        </p:attrNameLst>
                                      </p:cBhvr>
                                      <p:to>
                                        <p:strVal val="visible"/>
                                      </p:to>
                                    </p:set>
                                    <p:animEffect transition="in" filter="fade">
                                      <p:cBhvr>
                                        <p:cTn id="127" dur="500"/>
                                        <p:tgtEl>
                                          <p:spTgt spid="1028"/>
                                        </p:tgtEl>
                                      </p:cBhvr>
                                    </p:animEffect>
                                  </p:childTnLst>
                                </p:cTn>
                              </p:par>
                              <p:par>
                                <p:cTn id="128" presetID="10" presetClass="entr" presetSubtype="0" fill="hold" nodeType="withEffect">
                                  <p:stCondLst>
                                    <p:cond delay="0"/>
                                  </p:stCondLst>
                                  <p:childTnLst>
                                    <p:set>
                                      <p:cBhvr>
                                        <p:cTn id="129" dur="1" fill="hold">
                                          <p:stCondLst>
                                            <p:cond delay="0"/>
                                          </p:stCondLst>
                                        </p:cTn>
                                        <p:tgtEl>
                                          <p:spTgt spid="102"/>
                                        </p:tgtEl>
                                        <p:attrNameLst>
                                          <p:attrName>style.visibility</p:attrName>
                                        </p:attrNameLst>
                                      </p:cBhvr>
                                      <p:to>
                                        <p:strVal val="visible"/>
                                      </p:to>
                                    </p:set>
                                    <p:animEffect transition="in" filter="fade">
                                      <p:cBhvr>
                                        <p:cTn id="130" dur="500"/>
                                        <p:tgtEl>
                                          <p:spTgt spid="102"/>
                                        </p:tgtEl>
                                      </p:cBhvr>
                                    </p:animEffect>
                                  </p:childTnLst>
                                </p:cTn>
                              </p:par>
                              <p:par>
                                <p:cTn id="131" presetID="10" presetClass="entr" presetSubtype="0" fill="hold" nodeType="withEffect">
                                  <p:stCondLst>
                                    <p:cond delay="0"/>
                                  </p:stCondLst>
                                  <p:childTnLst>
                                    <p:set>
                                      <p:cBhvr>
                                        <p:cTn id="132" dur="1" fill="hold">
                                          <p:stCondLst>
                                            <p:cond delay="0"/>
                                          </p:stCondLst>
                                        </p:cTn>
                                        <p:tgtEl>
                                          <p:spTgt spid="227"/>
                                        </p:tgtEl>
                                        <p:attrNameLst>
                                          <p:attrName>style.visibility</p:attrName>
                                        </p:attrNameLst>
                                      </p:cBhvr>
                                      <p:to>
                                        <p:strVal val="visible"/>
                                      </p:to>
                                    </p:set>
                                    <p:animEffect transition="in" filter="fade">
                                      <p:cBhvr>
                                        <p:cTn id="133" dur="500"/>
                                        <p:tgtEl>
                                          <p:spTgt spid="227"/>
                                        </p:tgtEl>
                                      </p:cBhvr>
                                    </p:animEffect>
                                  </p:childTnLst>
                                </p:cTn>
                              </p:par>
                              <p:par>
                                <p:cTn id="134" presetID="10" presetClass="entr" presetSubtype="0" fill="hold" nodeType="withEffect">
                                  <p:stCondLst>
                                    <p:cond delay="0"/>
                                  </p:stCondLst>
                                  <p:childTnLst>
                                    <p:set>
                                      <p:cBhvr>
                                        <p:cTn id="135" dur="1" fill="hold">
                                          <p:stCondLst>
                                            <p:cond delay="0"/>
                                          </p:stCondLst>
                                        </p:cTn>
                                        <p:tgtEl>
                                          <p:spTgt spid="101"/>
                                        </p:tgtEl>
                                        <p:attrNameLst>
                                          <p:attrName>style.visibility</p:attrName>
                                        </p:attrNameLst>
                                      </p:cBhvr>
                                      <p:to>
                                        <p:strVal val="visible"/>
                                      </p:to>
                                    </p:set>
                                    <p:animEffect transition="in" filter="fade">
                                      <p:cBhvr>
                                        <p:cTn id="136" dur="500"/>
                                        <p:tgtEl>
                                          <p:spTgt spid="101"/>
                                        </p:tgtEl>
                                      </p:cBhvr>
                                    </p:animEffect>
                                  </p:childTnLst>
                                </p:cTn>
                              </p:par>
                              <p:par>
                                <p:cTn id="137" presetID="10" presetClass="entr" presetSubtype="0" fill="hold" nodeType="withEffect">
                                  <p:stCondLst>
                                    <p:cond delay="0"/>
                                  </p:stCondLst>
                                  <p:childTnLst>
                                    <p:set>
                                      <p:cBhvr>
                                        <p:cTn id="138" dur="1" fill="hold">
                                          <p:stCondLst>
                                            <p:cond delay="0"/>
                                          </p:stCondLst>
                                        </p:cTn>
                                        <p:tgtEl>
                                          <p:spTgt spid="320"/>
                                        </p:tgtEl>
                                        <p:attrNameLst>
                                          <p:attrName>style.visibility</p:attrName>
                                        </p:attrNameLst>
                                      </p:cBhvr>
                                      <p:to>
                                        <p:strVal val="visible"/>
                                      </p:to>
                                    </p:set>
                                    <p:animEffect transition="in" filter="fade">
                                      <p:cBhvr>
                                        <p:cTn id="139" dur="500"/>
                                        <p:tgtEl>
                                          <p:spTgt spid="320"/>
                                        </p:tgtEl>
                                      </p:cBhvr>
                                    </p:animEffect>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500"/>
                                        <p:tgtEl>
                                          <p:spTgt spid="94"/>
                                        </p:tgtEl>
                                      </p:cBhvr>
                                    </p:animEffect>
                                  </p:childTnLst>
                                </p:cTn>
                              </p:par>
                              <p:par>
                                <p:cTn id="143" presetID="10" presetClass="entr" presetSubtype="0" fill="hold" nodeType="withEffect">
                                  <p:stCondLst>
                                    <p:cond delay="0"/>
                                  </p:stCondLst>
                                  <p:childTnLst>
                                    <p:set>
                                      <p:cBhvr>
                                        <p:cTn id="144" dur="1" fill="hold">
                                          <p:stCondLst>
                                            <p:cond delay="0"/>
                                          </p:stCondLst>
                                        </p:cTn>
                                        <p:tgtEl>
                                          <p:spTgt spid="315"/>
                                        </p:tgtEl>
                                        <p:attrNameLst>
                                          <p:attrName>style.visibility</p:attrName>
                                        </p:attrNameLst>
                                      </p:cBhvr>
                                      <p:to>
                                        <p:strVal val="visible"/>
                                      </p:to>
                                    </p:set>
                                    <p:animEffect transition="in" filter="fade">
                                      <p:cBhvr>
                                        <p:cTn id="145" dur="500"/>
                                        <p:tgtEl>
                                          <p:spTgt spid="315"/>
                                        </p:tgtEl>
                                      </p:cBhvr>
                                    </p:animEffect>
                                  </p:childTnLst>
                                </p:cTn>
                              </p:par>
                            </p:childTnLst>
                          </p:cTn>
                        </p:par>
                        <p:par>
                          <p:cTn id="146" fill="hold">
                            <p:stCondLst>
                              <p:cond delay="1000"/>
                            </p:stCondLst>
                            <p:childTnLst>
                              <p:par>
                                <p:cTn id="147" presetID="16" presetClass="entr" presetSubtype="21" fill="hold" grpId="0" nodeType="afterEffect">
                                  <p:stCondLst>
                                    <p:cond delay="0"/>
                                  </p:stCondLst>
                                  <p:childTnLst>
                                    <p:set>
                                      <p:cBhvr>
                                        <p:cTn id="148" dur="1" fill="hold">
                                          <p:stCondLst>
                                            <p:cond delay="0"/>
                                          </p:stCondLst>
                                        </p:cTn>
                                        <p:tgtEl>
                                          <p:spTgt spid="208"/>
                                        </p:tgtEl>
                                        <p:attrNameLst>
                                          <p:attrName>style.visibility</p:attrName>
                                        </p:attrNameLst>
                                      </p:cBhvr>
                                      <p:to>
                                        <p:strVal val="visible"/>
                                      </p:to>
                                    </p:set>
                                    <p:animEffect transition="in" filter="barn(inVertical)">
                                      <p:cBhvr>
                                        <p:cTn id="149" dur="500"/>
                                        <p:tgtEl>
                                          <p:spTgt spid="208"/>
                                        </p:tgtEl>
                                      </p:cBhvr>
                                    </p:animEffect>
                                  </p:childTnLst>
                                </p:cTn>
                              </p:par>
                              <p:par>
                                <p:cTn id="150" presetID="10" presetClass="entr" presetSubtype="0" fill="hold" nodeType="withEffect">
                                  <p:stCondLst>
                                    <p:cond delay="0"/>
                                  </p:stCondLst>
                                  <p:childTnLst>
                                    <p:set>
                                      <p:cBhvr>
                                        <p:cTn id="151" dur="1" fill="hold">
                                          <p:stCondLst>
                                            <p:cond delay="0"/>
                                          </p:stCondLst>
                                        </p:cTn>
                                        <p:tgtEl>
                                          <p:spTgt spid="135"/>
                                        </p:tgtEl>
                                        <p:attrNameLst>
                                          <p:attrName>style.visibility</p:attrName>
                                        </p:attrNameLst>
                                      </p:cBhvr>
                                      <p:to>
                                        <p:strVal val="visible"/>
                                      </p:to>
                                    </p:set>
                                    <p:animEffect transition="in" filter="fade">
                                      <p:cBhvr>
                                        <p:cTn id="152" dur="500"/>
                                        <p:tgtEl>
                                          <p:spTgt spid="135"/>
                                        </p:tgtEl>
                                      </p:cBhvr>
                                    </p:animEffect>
                                  </p:childTnLst>
                                </p:cTn>
                              </p:par>
                              <p:par>
                                <p:cTn id="153" presetID="42" presetClass="path" presetSubtype="0" decel="100000" fill="hold" nodeType="withEffect">
                                  <p:stCondLst>
                                    <p:cond delay="0"/>
                                  </p:stCondLst>
                                  <p:childTnLst>
                                    <p:animMotion origin="layout" path="M -2.5E-6 5.55556E-7 L -2.5E-6 0.0436 " pathEditMode="relative" rAng="0" ptsTypes="AA">
                                      <p:cBhvr>
                                        <p:cTn id="154" dur="500" spd="-100000" fill="hold"/>
                                        <p:tgtEl>
                                          <p:spTgt spid="135"/>
                                        </p:tgtEl>
                                        <p:attrNameLst>
                                          <p:attrName>ppt_x</p:attrName>
                                          <p:attrName>ppt_y</p:attrName>
                                        </p:attrNameLst>
                                      </p:cBhvr>
                                      <p:rCtr x="0" y="2180"/>
                                    </p:animMotion>
                                  </p:childTnLst>
                                </p:cTn>
                              </p:par>
                              <p:par>
                                <p:cTn id="155" presetID="10" presetClass="entr" presetSubtype="0" fill="hold" grpId="0" nodeType="withEffect">
                                  <p:stCondLst>
                                    <p:cond delay="750"/>
                                  </p:stCondLst>
                                  <p:childTnLst>
                                    <p:set>
                                      <p:cBhvr>
                                        <p:cTn id="156" dur="1" fill="hold">
                                          <p:stCondLst>
                                            <p:cond delay="0"/>
                                          </p:stCondLst>
                                        </p:cTn>
                                        <p:tgtEl>
                                          <p:spTgt spid="536"/>
                                        </p:tgtEl>
                                        <p:attrNameLst>
                                          <p:attrName>style.visibility</p:attrName>
                                        </p:attrNameLst>
                                      </p:cBhvr>
                                      <p:to>
                                        <p:strVal val="visible"/>
                                      </p:to>
                                    </p:set>
                                    <p:animEffect transition="in" filter="fade">
                                      <p:cBhvr>
                                        <p:cTn id="157" dur="500"/>
                                        <p:tgtEl>
                                          <p:spTgt spid="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471" grpId="0" animBg="1"/>
      <p:bldP spid="472" grpId="0" animBg="1"/>
      <p:bldP spid="473"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53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81" name="Rectangle 280">
            <a:extLst>
              <a:ext uri="{FF2B5EF4-FFF2-40B4-BE49-F238E27FC236}">
                <a16:creationId xmlns:a16="http://schemas.microsoft.com/office/drawing/2014/main" id="{FA189CB8-C9DE-4A01-88C2-FFF6CE83C41E}"/>
              </a:ext>
            </a:extLst>
          </p:cNvPr>
          <p:cNvSpPr/>
          <p:nvPr/>
        </p:nvSpPr>
        <p:spPr>
          <a:xfrm>
            <a:off x="6236211" y="1773700"/>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2" name="Rectangle 281">
            <a:extLst>
              <a:ext uri="{FF2B5EF4-FFF2-40B4-BE49-F238E27FC236}">
                <a16:creationId xmlns:a16="http://schemas.microsoft.com/office/drawing/2014/main" id="{BCA8D483-A881-4B08-8BC6-38279BFC18AB}"/>
              </a:ext>
            </a:extLst>
          </p:cNvPr>
          <p:cNvSpPr/>
          <p:nvPr/>
        </p:nvSpPr>
        <p:spPr>
          <a:xfrm>
            <a:off x="6236211" y="2605098"/>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3" name="Rectangle 282">
            <a:extLst>
              <a:ext uri="{FF2B5EF4-FFF2-40B4-BE49-F238E27FC236}">
                <a16:creationId xmlns:a16="http://schemas.microsoft.com/office/drawing/2014/main" id="{FF177984-80BA-4714-91BC-FC48C8BA49D1}"/>
              </a:ext>
            </a:extLst>
          </p:cNvPr>
          <p:cNvSpPr/>
          <p:nvPr/>
        </p:nvSpPr>
        <p:spPr>
          <a:xfrm>
            <a:off x="6236211" y="3436497"/>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4" name="Rectangle 283">
            <a:extLst>
              <a:ext uri="{FF2B5EF4-FFF2-40B4-BE49-F238E27FC236}">
                <a16:creationId xmlns:a16="http://schemas.microsoft.com/office/drawing/2014/main" id="{A4117F94-0EF7-4137-8912-BB46C6729977}"/>
              </a:ext>
            </a:extLst>
          </p:cNvPr>
          <p:cNvSpPr/>
          <p:nvPr/>
        </p:nvSpPr>
        <p:spPr>
          <a:xfrm>
            <a:off x="6236211" y="4267895"/>
            <a:ext cx="2093274" cy="303861"/>
          </a:xfrm>
          <a:prstGeom prst="rect">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5" name="Rectangle 284">
            <a:extLst>
              <a:ext uri="{FF2B5EF4-FFF2-40B4-BE49-F238E27FC236}">
                <a16:creationId xmlns:a16="http://schemas.microsoft.com/office/drawing/2014/main" id="{82045190-4B07-485D-8BB6-11B172A4B9AD}"/>
              </a:ext>
            </a:extLst>
          </p:cNvPr>
          <p:cNvSpPr/>
          <p:nvPr/>
        </p:nvSpPr>
        <p:spPr>
          <a:xfrm>
            <a:off x="6236211" y="5930689"/>
            <a:ext cx="2093274" cy="303861"/>
          </a:xfrm>
          <a:prstGeom prst="rect">
            <a:avLst/>
          </a:prstGeom>
          <a:solidFill>
            <a:schemeClr val="accent6"/>
          </a:solidFill>
          <a:ln w="25400">
            <a:solidFill>
              <a:schemeClr val="tx2">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6" name="Rectangle 285">
            <a:extLst>
              <a:ext uri="{FF2B5EF4-FFF2-40B4-BE49-F238E27FC236}">
                <a16:creationId xmlns:a16="http://schemas.microsoft.com/office/drawing/2014/main" id="{FCEAA1D7-2BC4-4914-BB57-8FD579509BF5}"/>
              </a:ext>
            </a:extLst>
          </p:cNvPr>
          <p:cNvSpPr/>
          <p:nvPr/>
        </p:nvSpPr>
        <p:spPr>
          <a:xfrm>
            <a:off x="6236211" y="5099294"/>
            <a:ext cx="2093274" cy="303861"/>
          </a:xfrm>
          <a:prstGeom prst="rect">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0" name="Rectangle 279">
            <a:extLst>
              <a:ext uri="{FF2B5EF4-FFF2-40B4-BE49-F238E27FC236}">
                <a16:creationId xmlns:a16="http://schemas.microsoft.com/office/drawing/2014/main" id="{1ED957AD-94AB-45BE-8C3E-200CCDF0D1AF}"/>
              </a:ext>
            </a:extLst>
          </p:cNvPr>
          <p:cNvSpPr/>
          <p:nvPr/>
        </p:nvSpPr>
        <p:spPr>
          <a:xfrm>
            <a:off x="6236211" y="5930689"/>
            <a:ext cx="2093274" cy="303861"/>
          </a:xfrm>
          <a:prstGeom prst="rect">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nvGrpSpPr>
          <p:cNvPr id="7" name="Group 6">
            <a:extLst>
              <a:ext uri="{FF2B5EF4-FFF2-40B4-BE49-F238E27FC236}">
                <a16:creationId xmlns:a16="http://schemas.microsoft.com/office/drawing/2014/main" id="{F722F9CA-7AB1-4610-8ADD-4090CE8950F0}"/>
              </a:ext>
            </a:extLst>
          </p:cNvPr>
          <p:cNvGrpSpPr/>
          <p:nvPr/>
        </p:nvGrpSpPr>
        <p:grpSpPr>
          <a:xfrm>
            <a:off x="6071150" y="114098"/>
            <a:ext cx="2530043" cy="9220754"/>
            <a:chOff x="3794468" y="598756"/>
            <a:chExt cx="1581277" cy="5235526"/>
          </a:xfrm>
        </p:grpSpPr>
        <p:sp>
          <p:nvSpPr>
            <p:cNvPr id="288" name="Rectangle 287">
              <a:extLst>
                <a:ext uri="{FF2B5EF4-FFF2-40B4-BE49-F238E27FC236}">
                  <a16:creationId xmlns:a16="http://schemas.microsoft.com/office/drawing/2014/main" id="{327D9701-A76C-4F9D-8137-2CEC3DEB231F}"/>
                </a:ext>
              </a:extLst>
            </p:cNvPr>
            <p:cNvSpPr/>
            <p:nvPr/>
          </p:nvSpPr>
          <p:spPr>
            <a:xfrm>
              <a:off x="3794468" y="598756"/>
              <a:ext cx="183885" cy="5235526"/>
            </a:xfrm>
            <a:prstGeom prst="rect">
              <a:avLst/>
            </a:prstGeom>
            <a:solidFill>
              <a:schemeClr val="accent4"/>
            </a:solidFill>
            <a:ln w="25400">
              <a:solidFill>
                <a:schemeClr val="tx2">
                  <a:lumMod val="9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9" name="Rectangle 288">
              <a:extLst>
                <a:ext uri="{FF2B5EF4-FFF2-40B4-BE49-F238E27FC236}">
                  <a16:creationId xmlns:a16="http://schemas.microsoft.com/office/drawing/2014/main" id="{0353EB1B-FD42-41DA-AB95-48461E70CDC5}"/>
                </a:ext>
              </a:extLst>
            </p:cNvPr>
            <p:cNvSpPr/>
            <p:nvPr/>
          </p:nvSpPr>
          <p:spPr>
            <a:xfrm>
              <a:off x="5191860" y="598756"/>
              <a:ext cx="183885" cy="5235526"/>
            </a:xfrm>
            <a:prstGeom prst="rect">
              <a:avLst/>
            </a:prstGeom>
            <a:solidFill>
              <a:schemeClr val="accent4"/>
            </a:solidFill>
            <a:ln w="25400">
              <a:solidFill>
                <a:schemeClr val="tx2">
                  <a:lumMod val="9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277" name="Group 276">
            <a:extLst>
              <a:ext uri="{FF2B5EF4-FFF2-40B4-BE49-F238E27FC236}">
                <a16:creationId xmlns:a16="http://schemas.microsoft.com/office/drawing/2014/main" id="{DF93CE0D-B48B-41BD-B5A4-9CE03C35359A}"/>
              </a:ext>
            </a:extLst>
          </p:cNvPr>
          <p:cNvGrpSpPr/>
          <p:nvPr/>
        </p:nvGrpSpPr>
        <p:grpSpPr>
          <a:xfrm>
            <a:off x="6071150" y="114098"/>
            <a:ext cx="2530043" cy="9220754"/>
            <a:chOff x="3794468" y="598756"/>
            <a:chExt cx="1581277" cy="5235526"/>
          </a:xfrm>
        </p:grpSpPr>
        <p:sp>
          <p:nvSpPr>
            <p:cNvPr id="278" name="Rectangle 277">
              <a:extLst>
                <a:ext uri="{FF2B5EF4-FFF2-40B4-BE49-F238E27FC236}">
                  <a16:creationId xmlns:a16="http://schemas.microsoft.com/office/drawing/2014/main" id="{5408EBF3-B512-4919-A1E6-3150E23F7902}"/>
                </a:ext>
              </a:extLst>
            </p:cNvPr>
            <p:cNvSpPr/>
            <p:nvPr/>
          </p:nvSpPr>
          <p:spPr>
            <a:xfrm>
              <a:off x="3794468" y="598756"/>
              <a:ext cx="183885" cy="5235526"/>
            </a:xfrm>
            <a:prstGeom prst="rect">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79" name="Rectangle 278">
              <a:extLst>
                <a:ext uri="{FF2B5EF4-FFF2-40B4-BE49-F238E27FC236}">
                  <a16:creationId xmlns:a16="http://schemas.microsoft.com/office/drawing/2014/main" id="{ACB6E73B-E01A-4F7A-AC56-11644AF031AA}"/>
                </a:ext>
              </a:extLst>
            </p:cNvPr>
            <p:cNvSpPr/>
            <p:nvPr/>
          </p:nvSpPr>
          <p:spPr>
            <a:xfrm>
              <a:off x="5191860" y="598756"/>
              <a:ext cx="183885" cy="5235526"/>
            </a:xfrm>
            <a:prstGeom prst="rect">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6" name="Oval 15">
            <a:extLst>
              <a:ext uri="{FF2B5EF4-FFF2-40B4-BE49-F238E27FC236}">
                <a16:creationId xmlns:a16="http://schemas.microsoft.com/office/drawing/2014/main" id="{09A2B1C6-B7DC-4A16-83BB-9BD42578CA2F}"/>
              </a:ext>
            </a:extLst>
          </p:cNvPr>
          <p:cNvSpPr/>
          <p:nvPr/>
        </p:nvSpPr>
        <p:spPr>
          <a:xfrm>
            <a:off x="5901587" y="-1465666"/>
            <a:ext cx="2827226" cy="2827226"/>
          </a:xfrm>
          <a:prstGeom prst="ellipse">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nvGrpSpPr>
          <p:cNvPr id="3" name="Group 2">
            <a:extLst>
              <a:ext uri="{FF2B5EF4-FFF2-40B4-BE49-F238E27FC236}">
                <a16:creationId xmlns:a16="http://schemas.microsoft.com/office/drawing/2014/main" id="{4E573F8D-EF66-454F-81DE-B6FBC6358857}"/>
              </a:ext>
            </a:extLst>
          </p:cNvPr>
          <p:cNvGrpSpPr/>
          <p:nvPr/>
        </p:nvGrpSpPr>
        <p:grpSpPr>
          <a:xfrm>
            <a:off x="6818742" y="195758"/>
            <a:ext cx="992920" cy="992920"/>
            <a:chOff x="3944651" y="-615005"/>
            <a:chExt cx="1209822" cy="1209822"/>
          </a:xfrm>
        </p:grpSpPr>
        <p:pic>
          <p:nvPicPr>
            <p:cNvPr id="31" name="Picture 30">
              <a:extLst>
                <a:ext uri="{FF2B5EF4-FFF2-40B4-BE49-F238E27FC236}">
                  <a16:creationId xmlns:a16="http://schemas.microsoft.com/office/drawing/2014/main" id="{92132CDF-DBB3-4567-BA42-6553FDF81CF7}"/>
                </a:ext>
              </a:extLst>
            </p:cNvPr>
            <p:cNvPicPr>
              <a:picLocks/>
            </p:cNvPicPr>
            <p:nvPr/>
          </p:nvPicPr>
          <p:blipFill>
            <a:blip r:embed="rId3"/>
            <a:stretch>
              <a:fillRect/>
            </a:stretch>
          </p:blipFill>
          <p:spPr>
            <a:xfrm>
              <a:off x="3944651" y="-615005"/>
              <a:ext cx="1209822" cy="1209822"/>
            </a:xfrm>
            <a:prstGeom prst="rect">
              <a:avLst/>
            </a:prstGeom>
          </p:spPr>
        </p:pic>
        <p:sp>
          <p:nvSpPr>
            <p:cNvPr id="156" name="Freeform: Shape 155">
              <a:extLst>
                <a:ext uri="{FF2B5EF4-FFF2-40B4-BE49-F238E27FC236}">
                  <a16:creationId xmlns:a16="http://schemas.microsoft.com/office/drawing/2014/main" id="{2E0C602A-F9B9-40D7-860E-6176B887F16D}"/>
                </a:ext>
              </a:extLst>
            </p:cNvPr>
            <p:cNvSpPr/>
            <p:nvPr/>
          </p:nvSpPr>
          <p:spPr>
            <a:xfrm>
              <a:off x="4269067" y="-376667"/>
              <a:ext cx="566489" cy="662794"/>
            </a:xfrm>
            <a:custGeom>
              <a:avLst/>
              <a:gdLst>
                <a:gd name="connsiteX0" fmla="*/ 285750 w 571500"/>
                <a:gd name="connsiteY0" fmla="*/ 0 h 662940"/>
                <a:gd name="connsiteX1" fmla="*/ 571500 w 571500"/>
                <a:gd name="connsiteY1" fmla="*/ 285750 h 662940"/>
                <a:gd name="connsiteX2" fmla="*/ 487806 w 571500"/>
                <a:gd name="connsiteY2" fmla="*/ 487806 h 662940"/>
                <a:gd name="connsiteX3" fmla="*/ 484091 w 571500"/>
                <a:gd name="connsiteY3" fmla="*/ 490871 h 662940"/>
                <a:gd name="connsiteX4" fmla="*/ 469704 w 571500"/>
                <a:gd name="connsiteY4" fmla="*/ 527329 h 662940"/>
                <a:gd name="connsiteX5" fmla="*/ 408625 w 571500"/>
                <a:gd name="connsiteY5" fmla="*/ 662939 h 662940"/>
                <a:gd name="connsiteX6" fmla="*/ 168595 w 571500"/>
                <a:gd name="connsiteY6" fmla="*/ 662940 h 662940"/>
                <a:gd name="connsiteX7" fmla="*/ 110731 w 571500"/>
                <a:gd name="connsiteY7" fmla="*/ 537331 h 662940"/>
                <a:gd name="connsiteX8" fmla="*/ 79112 w 571500"/>
                <a:gd name="connsiteY8" fmla="*/ 482252 h 662940"/>
                <a:gd name="connsiteX9" fmla="*/ 48802 w 571500"/>
                <a:gd name="connsiteY9" fmla="*/ 445515 h 662940"/>
                <a:gd name="connsiteX10" fmla="*/ 0 w 571500"/>
                <a:gd name="connsiteY10" fmla="*/ 285750 h 662940"/>
                <a:gd name="connsiteX11" fmla="*/ 285750 w 571500"/>
                <a:gd name="connsiteY11" fmla="*/ 0 h 662940"/>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9112 w 571500"/>
                <a:gd name="connsiteY8" fmla="*/ 482252 h 668655"/>
                <a:gd name="connsiteX9" fmla="*/ 48802 w 571500"/>
                <a:gd name="connsiteY9" fmla="*/ 44551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9112 w 571500"/>
                <a:gd name="connsiteY8" fmla="*/ 482252 h 668655"/>
                <a:gd name="connsiteX9" fmla="*/ 45972 w 571500"/>
                <a:gd name="connsiteY9" fmla="*/ 44834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0622 w 571500"/>
                <a:gd name="connsiteY8" fmla="*/ 487912 h 668655"/>
                <a:gd name="connsiteX9" fmla="*/ 45972 w 571500"/>
                <a:gd name="connsiteY9" fmla="*/ 44834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0622 w 571500"/>
                <a:gd name="connsiteY8" fmla="*/ 487912 h 668655"/>
                <a:gd name="connsiteX9" fmla="*/ 45972 w 571500"/>
                <a:gd name="connsiteY9" fmla="*/ 448345 h 668655"/>
                <a:gd name="connsiteX10" fmla="*/ 0 w 571500"/>
                <a:gd name="connsiteY10" fmla="*/ 285750 h 668655"/>
                <a:gd name="connsiteX11" fmla="*/ 285750 w 571500"/>
                <a:gd name="connsiteY11" fmla="*/ 0 h 66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0" h="668655">
                  <a:moveTo>
                    <a:pt x="285750" y="0"/>
                  </a:moveTo>
                  <a:cubicBezTo>
                    <a:pt x="443565" y="0"/>
                    <a:pt x="571500" y="127935"/>
                    <a:pt x="571500" y="285750"/>
                  </a:cubicBezTo>
                  <a:cubicBezTo>
                    <a:pt x="571500" y="364657"/>
                    <a:pt x="539517" y="436095"/>
                    <a:pt x="487806" y="487806"/>
                  </a:cubicBezTo>
                  <a:lnTo>
                    <a:pt x="484091" y="490871"/>
                  </a:lnTo>
                  <a:lnTo>
                    <a:pt x="469704" y="527329"/>
                  </a:lnTo>
                  <a:cubicBezTo>
                    <a:pt x="448392" y="572770"/>
                    <a:pt x="416776" y="590987"/>
                    <a:pt x="408625" y="662939"/>
                  </a:cubicBezTo>
                  <a:cubicBezTo>
                    <a:pt x="328615" y="662939"/>
                    <a:pt x="242890" y="668655"/>
                    <a:pt x="162880" y="668655"/>
                  </a:cubicBezTo>
                  <a:cubicBezTo>
                    <a:pt x="152879" y="619285"/>
                    <a:pt x="135020" y="576343"/>
                    <a:pt x="110731" y="537331"/>
                  </a:cubicBezTo>
                  <a:lnTo>
                    <a:pt x="70622" y="487912"/>
                  </a:lnTo>
                  <a:lnTo>
                    <a:pt x="45972" y="448345"/>
                  </a:lnTo>
                  <a:cubicBezTo>
                    <a:pt x="15161" y="402739"/>
                    <a:pt x="0" y="344931"/>
                    <a:pt x="0" y="285750"/>
                  </a:cubicBezTo>
                  <a:cubicBezTo>
                    <a:pt x="0" y="127935"/>
                    <a:pt x="127935" y="0"/>
                    <a:pt x="285750" y="0"/>
                  </a:cubicBezTo>
                  <a:close/>
                </a:path>
              </a:pathLst>
            </a:custGeom>
            <a:solidFill>
              <a:schemeClr val="tx1">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grpSp>
        <p:nvGrpSpPr>
          <p:cNvPr id="294" name="Group 293">
            <a:extLst>
              <a:ext uri="{FF2B5EF4-FFF2-40B4-BE49-F238E27FC236}">
                <a16:creationId xmlns:a16="http://schemas.microsoft.com/office/drawing/2014/main" id="{5FFD3976-BEB0-436B-A6C6-A1AA652B3BD6}"/>
              </a:ext>
            </a:extLst>
          </p:cNvPr>
          <p:cNvGrpSpPr/>
          <p:nvPr/>
        </p:nvGrpSpPr>
        <p:grpSpPr>
          <a:xfrm>
            <a:off x="6216493" y="6864637"/>
            <a:ext cx="1048046" cy="2082896"/>
            <a:chOff x="3151084" y="2716740"/>
            <a:chExt cx="1383876" cy="2750332"/>
          </a:xfrm>
        </p:grpSpPr>
        <p:sp>
          <p:nvSpPr>
            <p:cNvPr id="295" name="Freeform: Shape 294">
              <a:extLst>
                <a:ext uri="{FF2B5EF4-FFF2-40B4-BE49-F238E27FC236}">
                  <a16:creationId xmlns:a16="http://schemas.microsoft.com/office/drawing/2014/main" id="{7DFF54EB-0F78-4A66-B4A0-39424261D4A0}"/>
                </a:ext>
              </a:extLst>
            </p:cNvPr>
            <p:cNvSpPr/>
            <p:nvPr/>
          </p:nvSpPr>
          <p:spPr>
            <a:xfrm>
              <a:off x="3151084" y="3795139"/>
              <a:ext cx="1251740" cy="1671933"/>
            </a:xfrm>
            <a:custGeom>
              <a:avLst/>
              <a:gdLst>
                <a:gd name="connsiteX0" fmla="*/ 207177 w 998215"/>
                <a:gd name="connsiteY0" fmla="*/ 0 h 1333303"/>
                <a:gd name="connsiteX1" fmla="*/ 791039 w 998215"/>
                <a:gd name="connsiteY1" fmla="*/ 0 h 1333303"/>
                <a:gd name="connsiteX2" fmla="*/ 998215 w 998215"/>
                <a:gd name="connsiteY2" fmla="*/ 207787 h 1333303"/>
                <a:gd name="connsiteX3" fmla="*/ 998215 w 998215"/>
                <a:gd name="connsiteY3" fmla="*/ 1242937 h 1333303"/>
                <a:gd name="connsiteX4" fmla="*/ 998215 w 998215"/>
                <a:gd name="connsiteY4" fmla="*/ 1333303 h 1333303"/>
                <a:gd name="connsiteX5" fmla="*/ 0 w 998215"/>
                <a:gd name="connsiteY5" fmla="*/ 1333303 h 1333303"/>
                <a:gd name="connsiteX6" fmla="*/ 0 w 998215"/>
                <a:gd name="connsiteY6" fmla="*/ 1246429 h 1333303"/>
                <a:gd name="connsiteX7" fmla="*/ 0 w 998215"/>
                <a:gd name="connsiteY7" fmla="*/ 207787 h 1333303"/>
                <a:gd name="connsiteX8" fmla="*/ 207177 w 998215"/>
                <a:gd name="connsiteY8" fmla="*/ 0 h 13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215" h="1333303">
                  <a:moveTo>
                    <a:pt x="207177" y="0"/>
                  </a:moveTo>
                  <a:cubicBezTo>
                    <a:pt x="791039" y="0"/>
                    <a:pt x="791039" y="0"/>
                    <a:pt x="791039" y="0"/>
                  </a:cubicBezTo>
                  <a:cubicBezTo>
                    <a:pt x="906398" y="0"/>
                    <a:pt x="998215" y="92087"/>
                    <a:pt x="998215" y="207787"/>
                  </a:cubicBezTo>
                  <a:cubicBezTo>
                    <a:pt x="998215" y="721350"/>
                    <a:pt x="998215" y="1042326"/>
                    <a:pt x="998215" y="1242937"/>
                  </a:cubicBezTo>
                  <a:lnTo>
                    <a:pt x="998215" y="1333303"/>
                  </a:lnTo>
                  <a:lnTo>
                    <a:pt x="0" y="1333303"/>
                  </a:lnTo>
                  <a:lnTo>
                    <a:pt x="0" y="1246429"/>
                  </a:lnTo>
                  <a:cubicBezTo>
                    <a:pt x="0" y="207787"/>
                    <a:pt x="0" y="207787"/>
                    <a:pt x="0" y="207787"/>
                  </a:cubicBezTo>
                  <a:cubicBezTo>
                    <a:pt x="0" y="92087"/>
                    <a:pt x="91817" y="0"/>
                    <a:pt x="207177"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296" name="Freeform 13">
              <a:extLst>
                <a:ext uri="{FF2B5EF4-FFF2-40B4-BE49-F238E27FC236}">
                  <a16:creationId xmlns:a16="http://schemas.microsoft.com/office/drawing/2014/main" id="{351EB3ED-3200-47CA-8FF8-50DE55C3A2BF}"/>
                </a:ext>
              </a:extLst>
            </p:cNvPr>
            <p:cNvSpPr>
              <a:spLocks/>
            </p:cNvSpPr>
            <p:nvPr/>
          </p:nvSpPr>
          <p:spPr bwMode="auto">
            <a:xfrm>
              <a:off x="3271854" y="3721256"/>
              <a:ext cx="1013042" cy="1450653"/>
            </a:xfrm>
            <a:custGeom>
              <a:avLst/>
              <a:gdLst>
                <a:gd name="T0" fmla="*/ 343 w 343"/>
                <a:gd name="T1" fmla="*/ 490 h 490"/>
                <a:gd name="T2" fmla="*/ 0 w 343"/>
                <a:gd name="T3" fmla="*/ 490 h 490"/>
                <a:gd name="T4" fmla="*/ 0 w 343"/>
                <a:gd name="T5" fmla="*/ 101 h 490"/>
                <a:gd name="T6" fmla="*/ 101 w 343"/>
                <a:gd name="T7" fmla="*/ 0 h 490"/>
                <a:gd name="T8" fmla="*/ 242 w 343"/>
                <a:gd name="T9" fmla="*/ 0 h 490"/>
                <a:gd name="T10" fmla="*/ 343 w 343"/>
                <a:gd name="T11" fmla="*/ 101 h 490"/>
                <a:gd name="T12" fmla="*/ 343 w 343"/>
                <a:gd name="T13" fmla="*/ 490 h 490"/>
              </a:gdLst>
              <a:ahLst/>
              <a:cxnLst>
                <a:cxn ang="0">
                  <a:pos x="T0" y="T1"/>
                </a:cxn>
                <a:cxn ang="0">
                  <a:pos x="T2" y="T3"/>
                </a:cxn>
                <a:cxn ang="0">
                  <a:pos x="T4" y="T5"/>
                </a:cxn>
                <a:cxn ang="0">
                  <a:pos x="T6" y="T7"/>
                </a:cxn>
                <a:cxn ang="0">
                  <a:pos x="T8" y="T9"/>
                </a:cxn>
                <a:cxn ang="0">
                  <a:pos x="T10" y="T11"/>
                </a:cxn>
                <a:cxn ang="0">
                  <a:pos x="T12" y="T13"/>
                </a:cxn>
              </a:cxnLst>
              <a:rect l="0" t="0" r="r" b="b"/>
              <a:pathLst>
                <a:path w="343" h="490">
                  <a:moveTo>
                    <a:pt x="343" y="490"/>
                  </a:moveTo>
                  <a:cubicBezTo>
                    <a:pt x="0" y="490"/>
                    <a:pt x="0" y="490"/>
                    <a:pt x="0" y="490"/>
                  </a:cubicBezTo>
                  <a:cubicBezTo>
                    <a:pt x="0" y="101"/>
                    <a:pt x="0" y="101"/>
                    <a:pt x="0" y="101"/>
                  </a:cubicBezTo>
                  <a:cubicBezTo>
                    <a:pt x="0" y="45"/>
                    <a:pt x="45" y="0"/>
                    <a:pt x="101" y="0"/>
                  </a:cubicBezTo>
                  <a:cubicBezTo>
                    <a:pt x="242" y="0"/>
                    <a:pt x="242" y="0"/>
                    <a:pt x="242" y="0"/>
                  </a:cubicBezTo>
                  <a:cubicBezTo>
                    <a:pt x="298" y="0"/>
                    <a:pt x="343" y="45"/>
                    <a:pt x="343" y="101"/>
                  </a:cubicBezTo>
                  <a:cubicBezTo>
                    <a:pt x="343" y="490"/>
                    <a:pt x="343" y="490"/>
                    <a:pt x="343" y="49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7" name="Freeform 14">
              <a:extLst>
                <a:ext uri="{FF2B5EF4-FFF2-40B4-BE49-F238E27FC236}">
                  <a16:creationId xmlns:a16="http://schemas.microsoft.com/office/drawing/2014/main" id="{57BC3E66-6ED7-499E-A728-BDC89D465091}"/>
                </a:ext>
              </a:extLst>
            </p:cNvPr>
            <p:cNvSpPr>
              <a:spLocks/>
            </p:cNvSpPr>
            <p:nvPr/>
          </p:nvSpPr>
          <p:spPr bwMode="auto">
            <a:xfrm>
              <a:off x="3260486" y="3708469"/>
              <a:ext cx="1035775" cy="1474806"/>
            </a:xfrm>
            <a:custGeom>
              <a:avLst/>
              <a:gdLst>
                <a:gd name="T0" fmla="*/ 347 w 351"/>
                <a:gd name="T1" fmla="*/ 494 h 498"/>
                <a:gd name="T2" fmla="*/ 347 w 351"/>
                <a:gd name="T3" fmla="*/ 490 h 498"/>
                <a:gd name="T4" fmla="*/ 8 w 351"/>
                <a:gd name="T5" fmla="*/ 490 h 498"/>
                <a:gd name="T6" fmla="*/ 8 w 351"/>
                <a:gd name="T7" fmla="*/ 105 h 498"/>
                <a:gd name="T8" fmla="*/ 37 w 351"/>
                <a:gd name="T9" fmla="*/ 36 h 498"/>
                <a:gd name="T10" fmla="*/ 105 w 351"/>
                <a:gd name="T11" fmla="*/ 8 h 498"/>
                <a:gd name="T12" fmla="*/ 246 w 351"/>
                <a:gd name="T13" fmla="*/ 8 h 498"/>
                <a:gd name="T14" fmla="*/ 314 w 351"/>
                <a:gd name="T15" fmla="*/ 36 h 498"/>
                <a:gd name="T16" fmla="*/ 343 w 351"/>
                <a:gd name="T17" fmla="*/ 105 h 498"/>
                <a:gd name="T18" fmla="*/ 343 w 351"/>
                <a:gd name="T19" fmla="*/ 494 h 498"/>
                <a:gd name="T20" fmla="*/ 347 w 351"/>
                <a:gd name="T21" fmla="*/ 494 h 498"/>
                <a:gd name="T22" fmla="*/ 347 w 351"/>
                <a:gd name="T23" fmla="*/ 490 h 498"/>
                <a:gd name="T24" fmla="*/ 347 w 351"/>
                <a:gd name="T25" fmla="*/ 494 h 498"/>
                <a:gd name="T26" fmla="*/ 351 w 351"/>
                <a:gd name="T27" fmla="*/ 494 h 498"/>
                <a:gd name="T28" fmla="*/ 351 w 351"/>
                <a:gd name="T29" fmla="*/ 105 h 498"/>
                <a:gd name="T30" fmla="*/ 246 w 351"/>
                <a:gd name="T31" fmla="*/ 0 h 498"/>
                <a:gd name="T32" fmla="*/ 105 w 351"/>
                <a:gd name="T33" fmla="*/ 0 h 498"/>
                <a:gd name="T34" fmla="*/ 0 w 351"/>
                <a:gd name="T35" fmla="*/ 105 h 498"/>
                <a:gd name="T36" fmla="*/ 0 w 351"/>
                <a:gd name="T37" fmla="*/ 498 h 498"/>
                <a:gd name="T38" fmla="*/ 351 w 351"/>
                <a:gd name="T39" fmla="*/ 498 h 498"/>
                <a:gd name="T40" fmla="*/ 351 w 351"/>
                <a:gd name="T41" fmla="*/ 494 h 498"/>
                <a:gd name="T42" fmla="*/ 347 w 351"/>
                <a:gd name="T43" fmla="*/ 49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498">
                  <a:moveTo>
                    <a:pt x="347" y="494"/>
                  </a:moveTo>
                  <a:cubicBezTo>
                    <a:pt x="347" y="490"/>
                    <a:pt x="347" y="490"/>
                    <a:pt x="347" y="490"/>
                  </a:cubicBezTo>
                  <a:cubicBezTo>
                    <a:pt x="8" y="490"/>
                    <a:pt x="8" y="490"/>
                    <a:pt x="8" y="490"/>
                  </a:cubicBezTo>
                  <a:cubicBezTo>
                    <a:pt x="8" y="105"/>
                    <a:pt x="8" y="105"/>
                    <a:pt x="8" y="105"/>
                  </a:cubicBezTo>
                  <a:cubicBezTo>
                    <a:pt x="8" y="78"/>
                    <a:pt x="19" y="54"/>
                    <a:pt x="37" y="36"/>
                  </a:cubicBezTo>
                  <a:cubicBezTo>
                    <a:pt x="54" y="19"/>
                    <a:pt x="78" y="8"/>
                    <a:pt x="105" y="8"/>
                  </a:cubicBezTo>
                  <a:cubicBezTo>
                    <a:pt x="246" y="8"/>
                    <a:pt x="246" y="8"/>
                    <a:pt x="246" y="8"/>
                  </a:cubicBezTo>
                  <a:cubicBezTo>
                    <a:pt x="273" y="8"/>
                    <a:pt x="297" y="19"/>
                    <a:pt x="314" y="36"/>
                  </a:cubicBezTo>
                  <a:cubicBezTo>
                    <a:pt x="332" y="54"/>
                    <a:pt x="343" y="78"/>
                    <a:pt x="343" y="105"/>
                  </a:cubicBezTo>
                  <a:cubicBezTo>
                    <a:pt x="343" y="494"/>
                    <a:pt x="343" y="494"/>
                    <a:pt x="343" y="494"/>
                  </a:cubicBezTo>
                  <a:cubicBezTo>
                    <a:pt x="347" y="494"/>
                    <a:pt x="347" y="494"/>
                    <a:pt x="347" y="494"/>
                  </a:cubicBezTo>
                  <a:cubicBezTo>
                    <a:pt x="347" y="490"/>
                    <a:pt x="347" y="490"/>
                    <a:pt x="347" y="490"/>
                  </a:cubicBezTo>
                  <a:cubicBezTo>
                    <a:pt x="347" y="494"/>
                    <a:pt x="347" y="494"/>
                    <a:pt x="347" y="494"/>
                  </a:cubicBezTo>
                  <a:cubicBezTo>
                    <a:pt x="351" y="494"/>
                    <a:pt x="351" y="494"/>
                    <a:pt x="351" y="494"/>
                  </a:cubicBezTo>
                  <a:cubicBezTo>
                    <a:pt x="351" y="105"/>
                    <a:pt x="351" y="105"/>
                    <a:pt x="351" y="105"/>
                  </a:cubicBezTo>
                  <a:cubicBezTo>
                    <a:pt x="351" y="47"/>
                    <a:pt x="304" y="0"/>
                    <a:pt x="246" y="0"/>
                  </a:cubicBezTo>
                  <a:cubicBezTo>
                    <a:pt x="105" y="0"/>
                    <a:pt x="105" y="0"/>
                    <a:pt x="105" y="0"/>
                  </a:cubicBezTo>
                  <a:cubicBezTo>
                    <a:pt x="47" y="0"/>
                    <a:pt x="0" y="47"/>
                    <a:pt x="0" y="105"/>
                  </a:cubicBezTo>
                  <a:cubicBezTo>
                    <a:pt x="0" y="498"/>
                    <a:pt x="0" y="498"/>
                    <a:pt x="0" y="498"/>
                  </a:cubicBezTo>
                  <a:cubicBezTo>
                    <a:pt x="351" y="498"/>
                    <a:pt x="351" y="498"/>
                    <a:pt x="351" y="498"/>
                  </a:cubicBezTo>
                  <a:cubicBezTo>
                    <a:pt x="351" y="494"/>
                    <a:pt x="351" y="494"/>
                    <a:pt x="351" y="494"/>
                  </a:cubicBezTo>
                  <a:cubicBezTo>
                    <a:pt x="347" y="494"/>
                    <a:pt x="347" y="494"/>
                    <a:pt x="347" y="494"/>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8" name="Freeform 15">
              <a:extLst>
                <a:ext uri="{FF2B5EF4-FFF2-40B4-BE49-F238E27FC236}">
                  <a16:creationId xmlns:a16="http://schemas.microsoft.com/office/drawing/2014/main" id="{D2E587FA-38A9-49B5-AE2C-C68230840CD4}"/>
                </a:ext>
              </a:extLst>
            </p:cNvPr>
            <p:cNvSpPr>
              <a:spLocks/>
            </p:cNvSpPr>
            <p:nvPr/>
          </p:nvSpPr>
          <p:spPr bwMode="auto">
            <a:xfrm>
              <a:off x="3372732" y="2716740"/>
              <a:ext cx="802762" cy="926371"/>
            </a:xfrm>
            <a:custGeom>
              <a:avLst/>
              <a:gdLst>
                <a:gd name="T0" fmla="*/ 251 w 272"/>
                <a:gd name="T1" fmla="*/ 241 h 313"/>
                <a:gd name="T2" fmla="*/ 268 w 272"/>
                <a:gd name="T3" fmla="*/ 198 h 313"/>
                <a:gd name="T4" fmla="*/ 261 w 272"/>
                <a:gd name="T5" fmla="*/ 200 h 313"/>
                <a:gd name="T6" fmla="*/ 260 w 272"/>
                <a:gd name="T7" fmla="*/ 123 h 313"/>
                <a:gd name="T8" fmla="*/ 135 w 272"/>
                <a:gd name="T9" fmla="*/ 0 h 313"/>
                <a:gd name="T10" fmla="*/ 11 w 272"/>
                <a:gd name="T11" fmla="*/ 124 h 313"/>
                <a:gd name="T12" fmla="*/ 11 w 272"/>
                <a:gd name="T13" fmla="*/ 200 h 313"/>
                <a:gd name="T14" fmla="*/ 4 w 272"/>
                <a:gd name="T15" fmla="*/ 198 h 313"/>
                <a:gd name="T16" fmla="*/ 20 w 272"/>
                <a:gd name="T17" fmla="*/ 241 h 313"/>
                <a:gd name="T18" fmla="*/ 3 w 272"/>
                <a:gd name="T19" fmla="*/ 241 h 313"/>
                <a:gd name="T20" fmla="*/ 40 w 272"/>
                <a:gd name="T21" fmla="*/ 282 h 313"/>
                <a:gd name="T22" fmla="*/ 40 w 272"/>
                <a:gd name="T23" fmla="*/ 286 h 313"/>
                <a:gd name="T24" fmla="*/ 32 w 272"/>
                <a:gd name="T25" fmla="*/ 304 h 313"/>
                <a:gd name="T26" fmla="*/ 75 w 272"/>
                <a:gd name="T27" fmla="*/ 297 h 313"/>
                <a:gd name="T28" fmla="*/ 123 w 272"/>
                <a:gd name="T29" fmla="*/ 297 h 313"/>
                <a:gd name="T30" fmla="*/ 123 w 272"/>
                <a:gd name="T31" fmla="*/ 224 h 313"/>
                <a:gd name="T32" fmla="*/ 220 w 272"/>
                <a:gd name="T33" fmla="*/ 224 h 313"/>
                <a:gd name="T34" fmla="*/ 224 w 272"/>
                <a:gd name="T35" fmla="*/ 241 h 313"/>
                <a:gd name="T36" fmla="*/ 217 w 272"/>
                <a:gd name="T37" fmla="*/ 241 h 313"/>
                <a:gd name="T38" fmla="*/ 217 w 272"/>
                <a:gd name="T39" fmla="*/ 258 h 313"/>
                <a:gd name="T40" fmla="*/ 182 w 272"/>
                <a:gd name="T41" fmla="*/ 272 h 313"/>
                <a:gd name="T42" fmla="*/ 187 w 272"/>
                <a:gd name="T43" fmla="*/ 282 h 313"/>
                <a:gd name="T44" fmla="*/ 240 w 272"/>
                <a:gd name="T45" fmla="*/ 304 h 313"/>
                <a:gd name="T46" fmla="*/ 231 w 272"/>
                <a:gd name="T47" fmla="*/ 282 h 313"/>
                <a:gd name="T48" fmla="*/ 269 w 272"/>
                <a:gd name="T49" fmla="*/ 241 h 313"/>
                <a:gd name="T50" fmla="*/ 251 w 272"/>
                <a:gd name="T51" fmla="*/ 24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2" h="313">
                  <a:moveTo>
                    <a:pt x="251" y="241"/>
                  </a:moveTo>
                  <a:cubicBezTo>
                    <a:pt x="264" y="232"/>
                    <a:pt x="272" y="215"/>
                    <a:pt x="268" y="198"/>
                  </a:cubicBezTo>
                  <a:cubicBezTo>
                    <a:pt x="261" y="200"/>
                    <a:pt x="261" y="200"/>
                    <a:pt x="261" y="200"/>
                  </a:cubicBezTo>
                  <a:cubicBezTo>
                    <a:pt x="260" y="123"/>
                    <a:pt x="260" y="123"/>
                    <a:pt x="260" y="123"/>
                  </a:cubicBezTo>
                  <a:cubicBezTo>
                    <a:pt x="259" y="55"/>
                    <a:pt x="203" y="0"/>
                    <a:pt x="135" y="0"/>
                  </a:cubicBezTo>
                  <a:cubicBezTo>
                    <a:pt x="66" y="0"/>
                    <a:pt x="11" y="56"/>
                    <a:pt x="11" y="124"/>
                  </a:cubicBezTo>
                  <a:cubicBezTo>
                    <a:pt x="11" y="200"/>
                    <a:pt x="11" y="200"/>
                    <a:pt x="11" y="200"/>
                  </a:cubicBezTo>
                  <a:cubicBezTo>
                    <a:pt x="4" y="198"/>
                    <a:pt x="4" y="198"/>
                    <a:pt x="4" y="198"/>
                  </a:cubicBezTo>
                  <a:cubicBezTo>
                    <a:pt x="0" y="215"/>
                    <a:pt x="7" y="232"/>
                    <a:pt x="20" y="241"/>
                  </a:cubicBezTo>
                  <a:cubicBezTo>
                    <a:pt x="3" y="241"/>
                    <a:pt x="3" y="241"/>
                    <a:pt x="3" y="241"/>
                  </a:cubicBezTo>
                  <a:cubicBezTo>
                    <a:pt x="3" y="262"/>
                    <a:pt x="19" y="279"/>
                    <a:pt x="40" y="282"/>
                  </a:cubicBezTo>
                  <a:cubicBezTo>
                    <a:pt x="40" y="286"/>
                    <a:pt x="40" y="286"/>
                    <a:pt x="40" y="286"/>
                  </a:cubicBezTo>
                  <a:cubicBezTo>
                    <a:pt x="32" y="304"/>
                    <a:pt x="32" y="304"/>
                    <a:pt x="32" y="304"/>
                  </a:cubicBezTo>
                  <a:cubicBezTo>
                    <a:pt x="47" y="311"/>
                    <a:pt x="64" y="307"/>
                    <a:pt x="75" y="297"/>
                  </a:cubicBezTo>
                  <a:cubicBezTo>
                    <a:pt x="123" y="297"/>
                    <a:pt x="123" y="297"/>
                    <a:pt x="123" y="297"/>
                  </a:cubicBezTo>
                  <a:cubicBezTo>
                    <a:pt x="123" y="224"/>
                    <a:pt x="123" y="224"/>
                    <a:pt x="123" y="224"/>
                  </a:cubicBezTo>
                  <a:cubicBezTo>
                    <a:pt x="220" y="224"/>
                    <a:pt x="220" y="224"/>
                    <a:pt x="220" y="224"/>
                  </a:cubicBezTo>
                  <a:cubicBezTo>
                    <a:pt x="224" y="241"/>
                    <a:pt x="224" y="241"/>
                    <a:pt x="224" y="241"/>
                  </a:cubicBezTo>
                  <a:cubicBezTo>
                    <a:pt x="217" y="241"/>
                    <a:pt x="217" y="241"/>
                    <a:pt x="217" y="241"/>
                  </a:cubicBezTo>
                  <a:cubicBezTo>
                    <a:pt x="217" y="258"/>
                    <a:pt x="217" y="258"/>
                    <a:pt x="217" y="258"/>
                  </a:cubicBezTo>
                  <a:cubicBezTo>
                    <a:pt x="182" y="272"/>
                    <a:pt x="182" y="272"/>
                    <a:pt x="182" y="272"/>
                  </a:cubicBezTo>
                  <a:cubicBezTo>
                    <a:pt x="187" y="282"/>
                    <a:pt x="187" y="282"/>
                    <a:pt x="187" y="282"/>
                  </a:cubicBezTo>
                  <a:cubicBezTo>
                    <a:pt x="195" y="303"/>
                    <a:pt x="219" y="313"/>
                    <a:pt x="240" y="304"/>
                  </a:cubicBezTo>
                  <a:cubicBezTo>
                    <a:pt x="231" y="282"/>
                    <a:pt x="231" y="282"/>
                    <a:pt x="231" y="282"/>
                  </a:cubicBezTo>
                  <a:cubicBezTo>
                    <a:pt x="252" y="280"/>
                    <a:pt x="269" y="263"/>
                    <a:pt x="269" y="241"/>
                  </a:cubicBezTo>
                  <a:lnTo>
                    <a:pt x="251" y="241"/>
                  </a:lnTo>
                  <a:close/>
                </a:path>
              </a:pathLst>
            </a:custGeom>
            <a:solidFill>
              <a:schemeClr val="tx1">
                <a:lumMod val="85000"/>
              </a:schemeClr>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9" name="Freeform 16">
              <a:extLst>
                <a:ext uri="{FF2B5EF4-FFF2-40B4-BE49-F238E27FC236}">
                  <a16:creationId xmlns:a16="http://schemas.microsoft.com/office/drawing/2014/main" id="{F68273EB-8505-4A84-9FF4-69BA745D5B79}"/>
                </a:ext>
              </a:extLst>
            </p:cNvPr>
            <p:cNvSpPr>
              <a:spLocks/>
            </p:cNvSpPr>
            <p:nvPr/>
          </p:nvSpPr>
          <p:spPr bwMode="auto">
            <a:xfrm>
              <a:off x="3372732" y="2716740"/>
              <a:ext cx="802762" cy="926371"/>
            </a:xfrm>
            <a:custGeom>
              <a:avLst/>
              <a:gdLst>
                <a:gd name="T0" fmla="*/ 251 w 272"/>
                <a:gd name="T1" fmla="*/ 241 h 313"/>
                <a:gd name="T2" fmla="*/ 268 w 272"/>
                <a:gd name="T3" fmla="*/ 198 h 313"/>
                <a:gd name="T4" fmla="*/ 261 w 272"/>
                <a:gd name="T5" fmla="*/ 200 h 313"/>
                <a:gd name="T6" fmla="*/ 260 w 272"/>
                <a:gd name="T7" fmla="*/ 123 h 313"/>
                <a:gd name="T8" fmla="*/ 135 w 272"/>
                <a:gd name="T9" fmla="*/ 0 h 313"/>
                <a:gd name="T10" fmla="*/ 11 w 272"/>
                <a:gd name="T11" fmla="*/ 124 h 313"/>
                <a:gd name="T12" fmla="*/ 11 w 272"/>
                <a:gd name="T13" fmla="*/ 200 h 313"/>
                <a:gd name="T14" fmla="*/ 4 w 272"/>
                <a:gd name="T15" fmla="*/ 198 h 313"/>
                <a:gd name="T16" fmla="*/ 20 w 272"/>
                <a:gd name="T17" fmla="*/ 241 h 313"/>
                <a:gd name="T18" fmla="*/ 3 w 272"/>
                <a:gd name="T19" fmla="*/ 241 h 313"/>
                <a:gd name="T20" fmla="*/ 40 w 272"/>
                <a:gd name="T21" fmla="*/ 282 h 313"/>
                <a:gd name="T22" fmla="*/ 40 w 272"/>
                <a:gd name="T23" fmla="*/ 286 h 313"/>
                <a:gd name="T24" fmla="*/ 32 w 272"/>
                <a:gd name="T25" fmla="*/ 304 h 313"/>
                <a:gd name="T26" fmla="*/ 75 w 272"/>
                <a:gd name="T27" fmla="*/ 297 h 313"/>
                <a:gd name="T28" fmla="*/ 123 w 272"/>
                <a:gd name="T29" fmla="*/ 297 h 313"/>
                <a:gd name="T30" fmla="*/ 123 w 272"/>
                <a:gd name="T31" fmla="*/ 224 h 313"/>
                <a:gd name="T32" fmla="*/ 220 w 272"/>
                <a:gd name="T33" fmla="*/ 224 h 313"/>
                <a:gd name="T34" fmla="*/ 224 w 272"/>
                <a:gd name="T35" fmla="*/ 241 h 313"/>
                <a:gd name="T36" fmla="*/ 217 w 272"/>
                <a:gd name="T37" fmla="*/ 241 h 313"/>
                <a:gd name="T38" fmla="*/ 217 w 272"/>
                <a:gd name="T39" fmla="*/ 258 h 313"/>
                <a:gd name="T40" fmla="*/ 182 w 272"/>
                <a:gd name="T41" fmla="*/ 272 h 313"/>
                <a:gd name="T42" fmla="*/ 187 w 272"/>
                <a:gd name="T43" fmla="*/ 282 h 313"/>
                <a:gd name="T44" fmla="*/ 240 w 272"/>
                <a:gd name="T45" fmla="*/ 304 h 313"/>
                <a:gd name="T46" fmla="*/ 231 w 272"/>
                <a:gd name="T47" fmla="*/ 282 h 313"/>
                <a:gd name="T48" fmla="*/ 269 w 272"/>
                <a:gd name="T49" fmla="*/ 241 h 313"/>
                <a:gd name="T50" fmla="*/ 251 w 272"/>
                <a:gd name="T51" fmla="*/ 24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2" h="313">
                  <a:moveTo>
                    <a:pt x="251" y="241"/>
                  </a:moveTo>
                  <a:cubicBezTo>
                    <a:pt x="264" y="232"/>
                    <a:pt x="272" y="215"/>
                    <a:pt x="268" y="198"/>
                  </a:cubicBezTo>
                  <a:cubicBezTo>
                    <a:pt x="261" y="200"/>
                    <a:pt x="261" y="200"/>
                    <a:pt x="261" y="200"/>
                  </a:cubicBezTo>
                  <a:cubicBezTo>
                    <a:pt x="260" y="123"/>
                    <a:pt x="260" y="123"/>
                    <a:pt x="260" y="123"/>
                  </a:cubicBezTo>
                  <a:cubicBezTo>
                    <a:pt x="259" y="55"/>
                    <a:pt x="203" y="0"/>
                    <a:pt x="135" y="0"/>
                  </a:cubicBezTo>
                  <a:cubicBezTo>
                    <a:pt x="66" y="0"/>
                    <a:pt x="11" y="56"/>
                    <a:pt x="11" y="124"/>
                  </a:cubicBezTo>
                  <a:cubicBezTo>
                    <a:pt x="11" y="200"/>
                    <a:pt x="11" y="200"/>
                    <a:pt x="11" y="200"/>
                  </a:cubicBezTo>
                  <a:cubicBezTo>
                    <a:pt x="4" y="198"/>
                    <a:pt x="4" y="198"/>
                    <a:pt x="4" y="198"/>
                  </a:cubicBezTo>
                  <a:cubicBezTo>
                    <a:pt x="0" y="215"/>
                    <a:pt x="7" y="232"/>
                    <a:pt x="20" y="241"/>
                  </a:cubicBezTo>
                  <a:cubicBezTo>
                    <a:pt x="3" y="241"/>
                    <a:pt x="3" y="241"/>
                    <a:pt x="3" y="241"/>
                  </a:cubicBezTo>
                  <a:cubicBezTo>
                    <a:pt x="3" y="262"/>
                    <a:pt x="19" y="279"/>
                    <a:pt x="40" y="282"/>
                  </a:cubicBezTo>
                  <a:cubicBezTo>
                    <a:pt x="40" y="286"/>
                    <a:pt x="40" y="286"/>
                    <a:pt x="40" y="286"/>
                  </a:cubicBezTo>
                  <a:cubicBezTo>
                    <a:pt x="32" y="304"/>
                    <a:pt x="32" y="304"/>
                    <a:pt x="32" y="304"/>
                  </a:cubicBezTo>
                  <a:cubicBezTo>
                    <a:pt x="47" y="311"/>
                    <a:pt x="64" y="307"/>
                    <a:pt x="75" y="297"/>
                  </a:cubicBezTo>
                  <a:cubicBezTo>
                    <a:pt x="123" y="297"/>
                    <a:pt x="123" y="297"/>
                    <a:pt x="123" y="297"/>
                  </a:cubicBezTo>
                  <a:cubicBezTo>
                    <a:pt x="123" y="224"/>
                    <a:pt x="123" y="224"/>
                    <a:pt x="123" y="224"/>
                  </a:cubicBezTo>
                  <a:cubicBezTo>
                    <a:pt x="220" y="224"/>
                    <a:pt x="220" y="224"/>
                    <a:pt x="220" y="224"/>
                  </a:cubicBezTo>
                  <a:cubicBezTo>
                    <a:pt x="224" y="241"/>
                    <a:pt x="224" y="241"/>
                    <a:pt x="224" y="241"/>
                  </a:cubicBezTo>
                  <a:cubicBezTo>
                    <a:pt x="217" y="241"/>
                    <a:pt x="217" y="241"/>
                    <a:pt x="217" y="241"/>
                  </a:cubicBezTo>
                  <a:cubicBezTo>
                    <a:pt x="217" y="258"/>
                    <a:pt x="217" y="258"/>
                    <a:pt x="217" y="258"/>
                  </a:cubicBezTo>
                  <a:cubicBezTo>
                    <a:pt x="182" y="272"/>
                    <a:pt x="182" y="272"/>
                    <a:pt x="182" y="272"/>
                  </a:cubicBezTo>
                  <a:cubicBezTo>
                    <a:pt x="187" y="282"/>
                    <a:pt x="187" y="282"/>
                    <a:pt x="187" y="282"/>
                  </a:cubicBezTo>
                  <a:cubicBezTo>
                    <a:pt x="195" y="303"/>
                    <a:pt x="219" y="313"/>
                    <a:pt x="240" y="304"/>
                  </a:cubicBezTo>
                  <a:cubicBezTo>
                    <a:pt x="231" y="282"/>
                    <a:pt x="231" y="282"/>
                    <a:pt x="231" y="282"/>
                  </a:cubicBezTo>
                  <a:cubicBezTo>
                    <a:pt x="252" y="280"/>
                    <a:pt x="269" y="263"/>
                    <a:pt x="269" y="241"/>
                  </a:cubicBezTo>
                  <a:lnTo>
                    <a:pt x="251" y="241"/>
                  </a:ln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0" name="Freeform 23">
              <a:extLst>
                <a:ext uri="{FF2B5EF4-FFF2-40B4-BE49-F238E27FC236}">
                  <a16:creationId xmlns:a16="http://schemas.microsoft.com/office/drawing/2014/main" id="{470D91F2-C66B-48F7-B1CC-83B6D7157CA6}"/>
                </a:ext>
              </a:extLst>
            </p:cNvPr>
            <p:cNvSpPr>
              <a:spLocks/>
            </p:cNvSpPr>
            <p:nvPr/>
          </p:nvSpPr>
          <p:spPr bwMode="auto">
            <a:xfrm>
              <a:off x="3430985" y="3285066"/>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rgbClr val="FFF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1" name="Freeform 25">
              <a:extLst>
                <a:ext uri="{FF2B5EF4-FFF2-40B4-BE49-F238E27FC236}">
                  <a16:creationId xmlns:a16="http://schemas.microsoft.com/office/drawing/2014/main" id="{2013E85B-C75B-423B-9C4D-E2DF5BF0F115}"/>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2" name="Freeform 26">
              <a:extLst>
                <a:ext uri="{FF2B5EF4-FFF2-40B4-BE49-F238E27FC236}">
                  <a16:creationId xmlns:a16="http://schemas.microsoft.com/office/drawing/2014/main" id="{59A78D3F-5503-4C9A-AEB5-5BA3713A08E8}"/>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3" name="Freeform 27">
              <a:extLst>
                <a:ext uri="{FF2B5EF4-FFF2-40B4-BE49-F238E27FC236}">
                  <a16:creationId xmlns:a16="http://schemas.microsoft.com/office/drawing/2014/main" id="{816C8E23-BE95-40E9-9DAA-918AB98C6BF7}"/>
                </a:ext>
              </a:extLst>
            </p:cNvPr>
            <p:cNvSpPr>
              <a:spLocks/>
            </p:cNvSpPr>
            <p:nvPr/>
          </p:nvSpPr>
          <p:spPr bwMode="auto">
            <a:xfrm>
              <a:off x="3567384" y="3675791"/>
              <a:ext cx="58253" cy="45466"/>
            </a:xfrm>
            <a:custGeom>
              <a:avLst/>
              <a:gdLst>
                <a:gd name="T0" fmla="*/ 20 w 20"/>
                <a:gd name="T1" fmla="*/ 15 h 15"/>
                <a:gd name="T2" fmla="*/ 0 w 20"/>
                <a:gd name="T3" fmla="*/ 15 h 15"/>
                <a:gd name="T4" fmla="*/ 0 w 20"/>
                <a:gd name="T5" fmla="*/ 6 h 15"/>
                <a:gd name="T6" fmla="*/ 6 w 20"/>
                <a:gd name="T7" fmla="*/ 0 h 15"/>
                <a:gd name="T8" fmla="*/ 20 w 20"/>
                <a:gd name="T9" fmla="*/ 0 h 15"/>
                <a:gd name="T10" fmla="*/ 2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20" y="15"/>
                  </a:moveTo>
                  <a:cubicBezTo>
                    <a:pt x="0" y="15"/>
                    <a:pt x="0" y="15"/>
                    <a:pt x="0" y="15"/>
                  </a:cubicBezTo>
                  <a:cubicBezTo>
                    <a:pt x="0" y="6"/>
                    <a:pt x="0" y="6"/>
                    <a:pt x="0" y="6"/>
                  </a:cubicBezTo>
                  <a:cubicBezTo>
                    <a:pt x="0" y="3"/>
                    <a:pt x="3" y="0"/>
                    <a:pt x="6" y="0"/>
                  </a:cubicBezTo>
                  <a:cubicBezTo>
                    <a:pt x="20" y="0"/>
                    <a:pt x="20" y="0"/>
                    <a:pt x="20" y="0"/>
                  </a:cubicBezTo>
                  <a:lnTo>
                    <a:pt x="20" y="15"/>
                  </a:lnTo>
                  <a:close/>
                </a:path>
              </a:pathLst>
            </a:custGeom>
            <a:solidFill>
              <a:srgbClr val="F7F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4" name="Freeform 28">
              <a:extLst>
                <a:ext uri="{FF2B5EF4-FFF2-40B4-BE49-F238E27FC236}">
                  <a16:creationId xmlns:a16="http://schemas.microsoft.com/office/drawing/2014/main" id="{21494108-E262-4BAE-98D2-7148818B77F5}"/>
                </a:ext>
              </a:extLst>
            </p:cNvPr>
            <p:cNvSpPr>
              <a:spLocks/>
            </p:cNvSpPr>
            <p:nvPr/>
          </p:nvSpPr>
          <p:spPr bwMode="auto">
            <a:xfrm>
              <a:off x="3567384" y="3675791"/>
              <a:ext cx="58253" cy="45466"/>
            </a:xfrm>
            <a:custGeom>
              <a:avLst/>
              <a:gdLst>
                <a:gd name="T0" fmla="*/ 20 w 20"/>
                <a:gd name="T1" fmla="*/ 15 h 15"/>
                <a:gd name="T2" fmla="*/ 0 w 20"/>
                <a:gd name="T3" fmla="*/ 15 h 15"/>
                <a:gd name="T4" fmla="*/ 0 w 20"/>
                <a:gd name="T5" fmla="*/ 6 h 15"/>
                <a:gd name="T6" fmla="*/ 6 w 20"/>
                <a:gd name="T7" fmla="*/ 0 h 15"/>
                <a:gd name="T8" fmla="*/ 20 w 20"/>
                <a:gd name="T9" fmla="*/ 0 h 15"/>
                <a:gd name="T10" fmla="*/ 2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20" y="15"/>
                  </a:moveTo>
                  <a:cubicBezTo>
                    <a:pt x="0" y="15"/>
                    <a:pt x="0" y="15"/>
                    <a:pt x="0" y="15"/>
                  </a:cubicBezTo>
                  <a:cubicBezTo>
                    <a:pt x="0" y="6"/>
                    <a:pt x="0" y="6"/>
                    <a:pt x="0" y="6"/>
                  </a:cubicBezTo>
                  <a:cubicBezTo>
                    <a:pt x="0" y="3"/>
                    <a:pt x="3" y="0"/>
                    <a:pt x="6" y="0"/>
                  </a:cubicBezTo>
                  <a:cubicBezTo>
                    <a:pt x="20" y="0"/>
                    <a:pt x="20" y="0"/>
                    <a:pt x="20" y="0"/>
                  </a:cubicBezTo>
                  <a:lnTo>
                    <a:pt x="20" y="15"/>
                  </a:lnTo>
                  <a:close/>
                </a:path>
              </a:pathLst>
            </a:custGeom>
            <a:solidFill>
              <a:schemeClr val="tx1">
                <a:lumMod val="95000"/>
              </a:schemeClr>
            </a:solidFill>
            <a:ln w="254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5" name="Freeform 29">
              <a:extLst>
                <a:ext uri="{FF2B5EF4-FFF2-40B4-BE49-F238E27FC236}">
                  <a16:creationId xmlns:a16="http://schemas.microsoft.com/office/drawing/2014/main" id="{94E2D601-E73F-4410-A4DE-02D106F97D35}"/>
                </a:ext>
              </a:extLst>
            </p:cNvPr>
            <p:cNvSpPr>
              <a:spLocks/>
            </p:cNvSpPr>
            <p:nvPr/>
          </p:nvSpPr>
          <p:spPr bwMode="auto">
            <a:xfrm>
              <a:off x="3625638" y="3628903"/>
              <a:ext cx="295530" cy="112245"/>
            </a:xfrm>
            <a:custGeom>
              <a:avLst/>
              <a:gdLst>
                <a:gd name="T0" fmla="*/ 100 w 100"/>
                <a:gd name="T1" fmla="*/ 0 h 38"/>
                <a:gd name="T2" fmla="*/ 100 w 100"/>
                <a:gd name="T3" fmla="*/ 29 h 38"/>
                <a:gd name="T4" fmla="*/ 59 w 100"/>
                <a:gd name="T5" fmla="*/ 38 h 38"/>
                <a:gd name="T6" fmla="*/ 41 w 100"/>
                <a:gd name="T7" fmla="*/ 38 h 38"/>
                <a:gd name="T8" fmla="*/ 0 w 100"/>
                <a:gd name="T9" fmla="*/ 29 h 38"/>
                <a:gd name="T10" fmla="*/ 0 w 100"/>
                <a:gd name="T11" fmla="*/ 0 h 38"/>
                <a:gd name="T12" fmla="*/ 100 w 100"/>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100" h="38">
                  <a:moveTo>
                    <a:pt x="100" y="0"/>
                  </a:moveTo>
                  <a:cubicBezTo>
                    <a:pt x="100" y="29"/>
                    <a:pt x="100" y="29"/>
                    <a:pt x="100" y="29"/>
                  </a:cubicBezTo>
                  <a:cubicBezTo>
                    <a:pt x="87" y="35"/>
                    <a:pt x="73" y="38"/>
                    <a:pt x="59" y="38"/>
                  </a:cubicBezTo>
                  <a:cubicBezTo>
                    <a:pt x="41" y="38"/>
                    <a:pt x="41" y="38"/>
                    <a:pt x="41" y="38"/>
                  </a:cubicBezTo>
                  <a:cubicBezTo>
                    <a:pt x="26" y="38"/>
                    <a:pt x="12" y="35"/>
                    <a:pt x="0" y="29"/>
                  </a:cubicBezTo>
                  <a:cubicBezTo>
                    <a:pt x="0" y="0"/>
                    <a:pt x="0" y="0"/>
                    <a:pt x="0" y="0"/>
                  </a:cubicBezTo>
                  <a:lnTo>
                    <a:pt x="10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6" name="Freeform 30">
              <a:extLst>
                <a:ext uri="{FF2B5EF4-FFF2-40B4-BE49-F238E27FC236}">
                  <a16:creationId xmlns:a16="http://schemas.microsoft.com/office/drawing/2014/main" id="{17EC7EA6-F32B-4A79-A366-998E728A7979}"/>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7" name="Freeform 31">
              <a:extLst>
                <a:ext uri="{FF2B5EF4-FFF2-40B4-BE49-F238E27FC236}">
                  <a16:creationId xmlns:a16="http://schemas.microsoft.com/office/drawing/2014/main" id="{3D9CA25B-0CC5-43F3-9A9C-C83D5D655DE6}"/>
                </a:ext>
              </a:extLst>
            </p:cNvPr>
            <p:cNvSpPr>
              <a:spLocks/>
            </p:cNvSpPr>
            <p:nvPr/>
          </p:nvSpPr>
          <p:spPr bwMode="auto">
            <a:xfrm>
              <a:off x="3463664" y="2983853"/>
              <a:ext cx="619476" cy="691938"/>
            </a:xfrm>
            <a:custGeom>
              <a:avLst/>
              <a:gdLst>
                <a:gd name="T0" fmla="*/ 109 w 210"/>
                <a:gd name="T1" fmla="*/ 234 h 234"/>
                <a:gd name="T2" fmla="*/ 101 w 210"/>
                <a:gd name="T3" fmla="*/ 234 h 234"/>
                <a:gd name="T4" fmla="*/ 0 w 210"/>
                <a:gd name="T5" fmla="*/ 132 h 234"/>
                <a:gd name="T6" fmla="*/ 0 w 210"/>
                <a:gd name="T7" fmla="*/ 58 h 234"/>
                <a:gd name="T8" fmla="*/ 58 w 210"/>
                <a:gd name="T9" fmla="*/ 0 h 234"/>
                <a:gd name="T10" fmla="*/ 157 w 210"/>
                <a:gd name="T11" fmla="*/ 0 h 234"/>
                <a:gd name="T12" fmla="*/ 210 w 210"/>
                <a:gd name="T13" fmla="*/ 53 h 234"/>
                <a:gd name="T14" fmla="*/ 210 w 210"/>
                <a:gd name="T15" fmla="*/ 132 h 234"/>
                <a:gd name="T16" fmla="*/ 109 w 210"/>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7" y="0"/>
                    <a:pt x="157" y="0"/>
                    <a:pt x="157" y="0"/>
                  </a:cubicBezTo>
                  <a:cubicBezTo>
                    <a:pt x="187" y="0"/>
                    <a:pt x="210" y="24"/>
                    <a:pt x="210" y="53"/>
                  </a:cubicBezTo>
                  <a:cubicBezTo>
                    <a:pt x="210" y="132"/>
                    <a:pt x="210" y="132"/>
                    <a:pt x="210" y="132"/>
                  </a:cubicBezTo>
                  <a:cubicBezTo>
                    <a:pt x="210" y="188"/>
                    <a:pt x="165" y="234"/>
                    <a:pt x="109" y="234"/>
                  </a:cubicBezTo>
                  <a:close/>
                </a:path>
              </a:pathLst>
            </a:custGeom>
            <a:solidFill>
              <a:srgbClr val="999A98"/>
            </a:solidFill>
            <a:ln w="1905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8" name="Freeform 32">
              <a:extLst>
                <a:ext uri="{FF2B5EF4-FFF2-40B4-BE49-F238E27FC236}">
                  <a16:creationId xmlns:a16="http://schemas.microsoft.com/office/drawing/2014/main" id="{485DEFA7-2C13-4AF3-86B7-59225DEF685D}"/>
                </a:ext>
              </a:extLst>
            </p:cNvPr>
            <p:cNvSpPr>
              <a:spLocks/>
            </p:cNvSpPr>
            <p:nvPr/>
          </p:nvSpPr>
          <p:spPr bwMode="auto">
            <a:xfrm>
              <a:off x="3463664" y="2983853"/>
              <a:ext cx="619476" cy="691938"/>
            </a:xfrm>
            <a:custGeom>
              <a:avLst/>
              <a:gdLst>
                <a:gd name="T0" fmla="*/ 109 w 210"/>
                <a:gd name="T1" fmla="*/ 234 h 234"/>
                <a:gd name="T2" fmla="*/ 101 w 210"/>
                <a:gd name="T3" fmla="*/ 234 h 234"/>
                <a:gd name="T4" fmla="*/ 0 w 210"/>
                <a:gd name="T5" fmla="*/ 132 h 234"/>
                <a:gd name="T6" fmla="*/ 0 w 210"/>
                <a:gd name="T7" fmla="*/ 58 h 234"/>
                <a:gd name="T8" fmla="*/ 58 w 210"/>
                <a:gd name="T9" fmla="*/ 0 h 234"/>
                <a:gd name="T10" fmla="*/ 157 w 210"/>
                <a:gd name="T11" fmla="*/ 0 h 234"/>
                <a:gd name="T12" fmla="*/ 210 w 210"/>
                <a:gd name="T13" fmla="*/ 53 h 234"/>
                <a:gd name="T14" fmla="*/ 210 w 210"/>
                <a:gd name="T15" fmla="*/ 132 h 234"/>
                <a:gd name="T16" fmla="*/ 109 w 210"/>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7" y="0"/>
                    <a:pt x="157" y="0"/>
                    <a:pt x="157" y="0"/>
                  </a:cubicBezTo>
                  <a:cubicBezTo>
                    <a:pt x="187" y="0"/>
                    <a:pt x="210" y="24"/>
                    <a:pt x="210" y="53"/>
                  </a:cubicBezTo>
                  <a:cubicBezTo>
                    <a:pt x="210" y="132"/>
                    <a:pt x="210" y="132"/>
                    <a:pt x="210" y="132"/>
                  </a:cubicBezTo>
                  <a:cubicBezTo>
                    <a:pt x="210" y="188"/>
                    <a:pt x="165" y="234"/>
                    <a:pt x="109" y="234"/>
                  </a:cubicBezTo>
                  <a:close/>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9" name="Freeform 34">
              <a:extLst>
                <a:ext uri="{FF2B5EF4-FFF2-40B4-BE49-F238E27FC236}">
                  <a16:creationId xmlns:a16="http://schemas.microsoft.com/office/drawing/2014/main" id="{8244B3EE-B81E-416B-9CB1-B8E61DA8321B}"/>
                </a:ext>
              </a:extLst>
            </p:cNvPr>
            <p:cNvSpPr>
              <a:spLocks/>
            </p:cNvSpPr>
            <p:nvPr/>
          </p:nvSpPr>
          <p:spPr bwMode="auto">
            <a:xfrm>
              <a:off x="3764877" y="3258071"/>
              <a:ext cx="46888" cy="154869"/>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7"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0" name="Freeform 35">
              <a:extLst>
                <a:ext uri="{FF2B5EF4-FFF2-40B4-BE49-F238E27FC236}">
                  <a16:creationId xmlns:a16="http://schemas.microsoft.com/office/drawing/2014/main" id="{1D195860-70F8-428E-A29A-D45EA5CBF86A}"/>
                </a:ext>
              </a:extLst>
            </p:cNvPr>
            <p:cNvSpPr>
              <a:spLocks/>
            </p:cNvSpPr>
            <p:nvPr/>
          </p:nvSpPr>
          <p:spPr bwMode="auto">
            <a:xfrm>
              <a:off x="3844443" y="3164297"/>
              <a:ext cx="161973" cy="19892"/>
            </a:xfrm>
            <a:custGeom>
              <a:avLst/>
              <a:gdLst>
                <a:gd name="T0" fmla="*/ 52 w 55"/>
                <a:gd name="T1" fmla="*/ 7 h 7"/>
                <a:gd name="T2" fmla="*/ 4 w 55"/>
                <a:gd name="T3" fmla="*/ 7 h 7"/>
                <a:gd name="T4" fmla="*/ 0 w 55"/>
                <a:gd name="T5" fmla="*/ 4 h 7"/>
                <a:gd name="T6" fmla="*/ 0 w 55"/>
                <a:gd name="T7" fmla="*/ 4 h 7"/>
                <a:gd name="T8" fmla="*/ 4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4" y="7"/>
                    <a:pt x="4" y="7"/>
                    <a:pt x="4" y="7"/>
                  </a:cubicBezTo>
                  <a:cubicBezTo>
                    <a:pt x="2" y="7"/>
                    <a:pt x="0" y="6"/>
                    <a:pt x="0" y="4"/>
                  </a:cubicBezTo>
                  <a:cubicBezTo>
                    <a:pt x="0" y="4"/>
                    <a:pt x="0" y="4"/>
                    <a:pt x="0" y="4"/>
                  </a:cubicBezTo>
                  <a:cubicBezTo>
                    <a:pt x="0" y="2"/>
                    <a:pt x="2" y="0"/>
                    <a:pt x="4" y="0"/>
                  </a:cubicBezTo>
                  <a:cubicBezTo>
                    <a:pt x="52" y="0"/>
                    <a:pt x="52" y="0"/>
                    <a:pt x="52" y="0"/>
                  </a:cubicBezTo>
                  <a:cubicBezTo>
                    <a:pt x="54" y="0"/>
                    <a:pt x="55" y="2"/>
                    <a:pt x="55" y="4"/>
                  </a:cubicBezTo>
                  <a:cubicBezTo>
                    <a:pt x="55" y="4"/>
                    <a:pt x="55" y="4"/>
                    <a:pt x="55" y="4"/>
                  </a:cubicBezTo>
                  <a:cubicBezTo>
                    <a:pt x="55" y="6"/>
                    <a:pt x="54" y="7"/>
                    <a:pt x="52" y="7"/>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1" name="Freeform 36">
              <a:extLst>
                <a:ext uri="{FF2B5EF4-FFF2-40B4-BE49-F238E27FC236}">
                  <a16:creationId xmlns:a16="http://schemas.microsoft.com/office/drawing/2014/main" id="{587CBCE4-E9EA-4D17-8CC3-3F5C2BDA5825}"/>
                </a:ext>
              </a:extLst>
            </p:cNvPr>
            <p:cNvSpPr>
              <a:spLocks/>
            </p:cNvSpPr>
            <p:nvPr/>
          </p:nvSpPr>
          <p:spPr bwMode="auto">
            <a:xfrm>
              <a:off x="3844443" y="3164297"/>
              <a:ext cx="161973" cy="19892"/>
            </a:xfrm>
            <a:custGeom>
              <a:avLst/>
              <a:gdLst>
                <a:gd name="T0" fmla="*/ 52 w 55"/>
                <a:gd name="T1" fmla="*/ 7 h 7"/>
                <a:gd name="T2" fmla="*/ 4 w 55"/>
                <a:gd name="T3" fmla="*/ 7 h 7"/>
                <a:gd name="T4" fmla="*/ 0 w 55"/>
                <a:gd name="T5" fmla="*/ 4 h 7"/>
                <a:gd name="T6" fmla="*/ 0 w 55"/>
                <a:gd name="T7" fmla="*/ 4 h 7"/>
                <a:gd name="T8" fmla="*/ 4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4" y="7"/>
                    <a:pt x="4" y="7"/>
                    <a:pt x="4" y="7"/>
                  </a:cubicBezTo>
                  <a:cubicBezTo>
                    <a:pt x="2" y="7"/>
                    <a:pt x="0" y="6"/>
                    <a:pt x="0" y="4"/>
                  </a:cubicBezTo>
                  <a:cubicBezTo>
                    <a:pt x="0" y="4"/>
                    <a:pt x="0" y="4"/>
                    <a:pt x="0" y="4"/>
                  </a:cubicBezTo>
                  <a:cubicBezTo>
                    <a:pt x="0" y="2"/>
                    <a:pt x="2" y="0"/>
                    <a:pt x="4" y="0"/>
                  </a:cubicBezTo>
                  <a:cubicBezTo>
                    <a:pt x="52" y="0"/>
                    <a:pt x="52" y="0"/>
                    <a:pt x="52" y="0"/>
                  </a:cubicBezTo>
                  <a:cubicBezTo>
                    <a:pt x="54" y="0"/>
                    <a:pt x="55" y="2"/>
                    <a:pt x="55" y="4"/>
                  </a:cubicBezTo>
                  <a:cubicBezTo>
                    <a:pt x="55" y="4"/>
                    <a:pt x="55" y="4"/>
                    <a:pt x="55" y="4"/>
                  </a:cubicBezTo>
                  <a:cubicBezTo>
                    <a:pt x="55" y="6"/>
                    <a:pt x="54" y="7"/>
                    <a:pt x="52" y="7"/>
                  </a:cubicBezTo>
                  <a:close/>
                </a:path>
              </a:pathLst>
            </a:custGeom>
            <a:solidFill>
              <a:schemeClr val="tx1"/>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2" name="Freeform 38">
              <a:extLst>
                <a:ext uri="{FF2B5EF4-FFF2-40B4-BE49-F238E27FC236}">
                  <a16:creationId xmlns:a16="http://schemas.microsoft.com/office/drawing/2014/main" id="{6C3400A4-5C94-48C0-9484-496809EEA026}"/>
                </a:ext>
              </a:extLst>
            </p:cNvPr>
            <p:cNvSpPr>
              <a:spLocks/>
            </p:cNvSpPr>
            <p:nvPr/>
          </p:nvSpPr>
          <p:spPr bwMode="auto">
            <a:xfrm>
              <a:off x="3546071" y="3164297"/>
              <a:ext cx="163393" cy="19892"/>
            </a:xfrm>
            <a:custGeom>
              <a:avLst/>
              <a:gdLst>
                <a:gd name="T0" fmla="*/ 52 w 55"/>
                <a:gd name="T1" fmla="*/ 7 h 7"/>
                <a:gd name="T2" fmla="*/ 3 w 55"/>
                <a:gd name="T3" fmla="*/ 7 h 7"/>
                <a:gd name="T4" fmla="*/ 0 w 55"/>
                <a:gd name="T5" fmla="*/ 4 h 7"/>
                <a:gd name="T6" fmla="*/ 0 w 55"/>
                <a:gd name="T7" fmla="*/ 4 h 7"/>
                <a:gd name="T8" fmla="*/ 3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1" y="7"/>
                    <a:pt x="0" y="6"/>
                    <a:pt x="0" y="4"/>
                  </a:cubicBezTo>
                  <a:cubicBezTo>
                    <a:pt x="0" y="4"/>
                    <a:pt x="0" y="4"/>
                    <a:pt x="0" y="4"/>
                  </a:cubicBezTo>
                  <a:cubicBezTo>
                    <a:pt x="0" y="2"/>
                    <a:pt x="1" y="0"/>
                    <a:pt x="3" y="0"/>
                  </a:cubicBezTo>
                  <a:cubicBezTo>
                    <a:pt x="52" y="0"/>
                    <a:pt x="52" y="0"/>
                    <a:pt x="52" y="0"/>
                  </a:cubicBezTo>
                  <a:cubicBezTo>
                    <a:pt x="53" y="0"/>
                    <a:pt x="55" y="2"/>
                    <a:pt x="55" y="4"/>
                  </a:cubicBezTo>
                  <a:cubicBezTo>
                    <a:pt x="55" y="4"/>
                    <a:pt x="55" y="4"/>
                    <a:pt x="55" y="4"/>
                  </a:cubicBezTo>
                  <a:cubicBezTo>
                    <a:pt x="55" y="6"/>
                    <a:pt x="53" y="7"/>
                    <a:pt x="52" y="7"/>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3" name="Freeform 39">
              <a:extLst>
                <a:ext uri="{FF2B5EF4-FFF2-40B4-BE49-F238E27FC236}">
                  <a16:creationId xmlns:a16="http://schemas.microsoft.com/office/drawing/2014/main" id="{449AE632-E529-4DFC-B4A4-3EDBB1153405}"/>
                </a:ext>
              </a:extLst>
            </p:cNvPr>
            <p:cNvSpPr>
              <a:spLocks/>
            </p:cNvSpPr>
            <p:nvPr/>
          </p:nvSpPr>
          <p:spPr bwMode="auto">
            <a:xfrm>
              <a:off x="3546071" y="3164297"/>
              <a:ext cx="163393" cy="19892"/>
            </a:xfrm>
            <a:custGeom>
              <a:avLst/>
              <a:gdLst>
                <a:gd name="T0" fmla="*/ 52 w 55"/>
                <a:gd name="T1" fmla="*/ 7 h 7"/>
                <a:gd name="T2" fmla="*/ 3 w 55"/>
                <a:gd name="T3" fmla="*/ 7 h 7"/>
                <a:gd name="T4" fmla="*/ 0 w 55"/>
                <a:gd name="T5" fmla="*/ 4 h 7"/>
                <a:gd name="T6" fmla="*/ 0 w 55"/>
                <a:gd name="T7" fmla="*/ 4 h 7"/>
                <a:gd name="T8" fmla="*/ 3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1" y="7"/>
                    <a:pt x="0" y="6"/>
                    <a:pt x="0" y="4"/>
                  </a:cubicBezTo>
                  <a:cubicBezTo>
                    <a:pt x="0" y="4"/>
                    <a:pt x="0" y="4"/>
                    <a:pt x="0" y="4"/>
                  </a:cubicBezTo>
                  <a:cubicBezTo>
                    <a:pt x="0" y="2"/>
                    <a:pt x="1" y="0"/>
                    <a:pt x="3" y="0"/>
                  </a:cubicBezTo>
                  <a:cubicBezTo>
                    <a:pt x="52" y="0"/>
                    <a:pt x="52" y="0"/>
                    <a:pt x="52" y="0"/>
                  </a:cubicBezTo>
                  <a:cubicBezTo>
                    <a:pt x="53" y="0"/>
                    <a:pt x="55" y="2"/>
                    <a:pt x="55" y="4"/>
                  </a:cubicBezTo>
                  <a:cubicBezTo>
                    <a:pt x="55" y="4"/>
                    <a:pt x="55" y="4"/>
                    <a:pt x="55" y="4"/>
                  </a:cubicBezTo>
                  <a:cubicBezTo>
                    <a:pt x="55" y="6"/>
                    <a:pt x="53" y="7"/>
                    <a:pt x="52" y="7"/>
                  </a:cubicBezTo>
                  <a:close/>
                </a:path>
              </a:pathLst>
            </a:custGeom>
            <a:solidFill>
              <a:schemeClr val="tx1"/>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4" name="Freeform 41">
              <a:extLst>
                <a:ext uri="{FF2B5EF4-FFF2-40B4-BE49-F238E27FC236}">
                  <a16:creationId xmlns:a16="http://schemas.microsoft.com/office/drawing/2014/main" id="{3205709E-E500-4D1C-9DB9-F3AA800E6BCB}"/>
                </a:ext>
              </a:extLst>
            </p:cNvPr>
            <p:cNvSpPr>
              <a:spLocks/>
            </p:cNvSpPr>
            <p:nvPr/>
          </p:nvSpPr>
          <p:spPr bwMode="auto">
            <a:xfrm>
              <a:off x="3699519" y="3478297"/>
              <a:ext cx="147765" cy="85249"/>
            </a:xfrm>
            <a:custGeom>
              <a:avLst/>
              <a:gdLst>
                <a:gd name="T0" fmla="*/ 26 w 50"/>
                <a:gd name="T1" fmla="*/ 29 h 29"/>
                <a:gd name="T2" fmla="*/ 24 w 50"/>
                <a:gd name="T3" fmla="*/ 29 h 29"/>
                <a:gd name="T4" fmla="*/ 0 w 50"/>
                <a:gd name="T5" fmla="*/ 5 h 29"/>
                <a:gd name="T6" fmla="*/ 0 w 50"/>
                <a:gd name="T7" fmla="*/ 0 h 29"/>
                <a:gd name="T8" fmla="*/ 50 w 50"/>
                <a:gd name="T9" fmla="*/ 0 h 29"/>
                <a:gd name="T10" fmla="*/ 50 w 50"/>
                <a:gd name="T11" fmla="*/ 5 h 29"/>
                <a:gd name="T12" fmla="*/ 26 w 5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0" h="29">
                  <a:moveTo>
                    <a:pt x="26" y="29"/>
                  </a:moveTo>
                  <a:cubicBezTo>
                    <a:pt x="24" y="29"/>
                    <a:pt x="24" y="29"/>
                    <a:pt x="24" y="29"/>
                  </a:cubicBezTo>
                  <a:cubicBezTo>
                    <a:pt x="11" y="29"/>
                    <a:pt x="0" y="18"/>
                    <a:pt x="0" y="5"/>
                  </a:cubicBezTo>
                  <a:cubicBezTo>
                    <a:pt x="0" y="0"/>
                    <a:pt x="0" y="0"/>
                    <a:pt x="0" y="0"/>
                  </a:cubicBezTo>
                  <a:cubicBezTo>
                    <a:pt x="50" y="0"/>
                    <a:pt x="50" y="0"/>
                    <a:pt x="50" y="0"/>
                  </a:cubicBezTo>
                  <a:cubicBezTo>
                    <a:pt x="50" y="5"/>
                    <a:pt x="50" y="5"/>
                    <a:pt x="50" y="5"/>
                  </a:cubicBezTo>
                  <a:cubicBezTo>
                    <a:pt x="50" y="18"/>
                    <a:pt x="39" y="29"/>
                    <a:pt x="26" y="29"/>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5" name="Freeform 43">
              <a:extLst>
                <a:ext uri="{FF2B5EF4-FFF2-40B4-BE49-F238E27FC236}">
                  <a16:creationId xmlns:a16="http://schemas.microsoft.com/office/drawing/2014/main" id="{33321D46-8EC4-49D7-96B0-23892141344D}"/>
                </a:ext>
              </a:extLst>
            </p:cNvPr>
            <p:cNvSpPr>
              <a:spLocks/>
            </p:cNvSpPr>
            <p:nvPr/>
          </p:nvSpPr>
          <p:spPr bwMode="auto">
            <a:xfrm>
              <a:off x="3567384" y="3678632"/>
              <a:ext cx="208860" cy="264272"/>
            </a:xfrm>
            <a:custGeom>
              <a:avLst/>
              <a:gdLst>
                <a:gd name="T0" fmla="*/ 4 w 147"/>
                <a:gd name="T1" fmla="*/ 0 h 186"/>
                <a:gd name="T2" fmla="*/ 147 w 147"/>
                <a:gd name="T3" fmla="*/ 136 h 186"/>
                <a:gd name="T4" fmla="*/ 50 w 147"/>
                <a:gd name="T5" fmla="*/ 186 h 186"/>
                <a:gd name="T6" fmla="*/ 0 w 147"/>
                <a:gd name="T7" fmla="*/ 30 h 186"/>
                <a:gd name="T8" fmla="*/ 0 w 147"/>
                <a:gd name="T9" fmla="*/ 7 h 186"/>
              </a:gdLst>
              <a:ahLst/>
              <a:cxnLst>
                <a:cxn ang="0">
                  <a:pos x="T0" y="T1"/>
                </a:cxn>
                <a:cxn ang="0">
                  <a:pos x="T2" y="T3"/>
                </a:cxn>
                <a:cxn ang="0">
                  <a:pos x="T4" y="T5"/>
                </a:cxn>
                <a:cxn ang="0">
                  <a:pos x="T6" y="T7"/>
                </a:cxn>
                <a:cxn ang="0">
                  <a:pos x="T8" y="T9"/>
                </a:cxn>
              </a:cxnLst>
              <a:rect l="0" t="0" r="r" b="b"/>
              <a:pathLst>
                <a:path w="147" h="186">
                  <a:moveTo>
                    <a:pt x="4" y="0"/>
                  </a:moveTo>
                  <a:lnTo>
                    <a:pt x="147" y="136"/>
                  </a:lnTo>
                  <a:lnTo>
                    <a:pt x="50" y="186"/>
                  </a:lnTo>
                  <a:lnTo>
                    <a:pt x="0" y="30"/>
                  </a:lnTo>
                  <a:lnTo>
                    <a:pt x="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6" name="Freeform 44">
              <a:extLst>
                <a:ext uri="{FF2B5EF4-FFF2-40B4-BE49-F238E27FC236}">
                  <a16:creationId xmlns:a16="http://schemas.microsoft.com/office/drawing/2014/main" id="{A90B8E0B-1E24-44BE-8B06-FDEAF74EC4F1}"/>
                </a:ext>
              </a:extLst>
            </p:cNvPr>
            <p:cNvSpPr>
              <a:spLocks/>
            </p:cNvSpPr>
            <p:nvPr/>
          </p:nvSpPr>
          <p:spPr bwMode="auto">
            <a:xfrm>
              <a:off x="3567384" y="3678632"/>
              <a:ext cx="208860" cy="264272"/>
            </a:xfrm>
            <a:custGeom>
              <a:avLst/>
              <a:gdLst>
                <a:gd name="T0" fmla="*/ 4 w 147"/>
                <a:gd name="T1" fmla="*/ 0 h 186"/>
                <a:gd name="T2" fmla="*/ 147 w 147"/>
                <a:gd name="T3" fmla="*/ 136 h 186"/>
                <a:gd name="T4" fmla="*/ 50 w 147"/>
                <a:gd name="T5" fmla="*/ 186 h 186"/>
                <a:gd name="T6" fmla="*/ 0 w 147"/>
                <a:gd name="T7" fmla="*/ 30 h 186"/>
                <a:gd name="T8" fmla="*/ 0 w 147"/>
                <a:gd name="T9" fmla="*/ 7 h 186"/>
              </a:gdLst>
              <a:ahLst/>
              <a:cxnLst>
                <a:cxn ang="0">
                  <a:pos x="T0" y="T1"/>
                </a:cxn>
                <a:cxn ang="0">
                  <a:pos x="T2" y="T3"/>
                </a:cxn>
                <a:cxn ang="0">
                  <a:pos x="T4" y="T5"/>
                </a:cxn>
                <a:cxn ang="0">
                  <a:pos x="T6" y="T7"/>
                </a:cxn>
                <a:cxn ang="0">
                  <a:pos x="T8" y="T9"/>
                </a:cxn>
              </a:cxnLst>
              <a:rect l="0" t="0" r="r" b="b"/>
              <a:pathLst>
                <a:path w="147" h="186">
                  <a:moveTo>
                    <a:pt x="4" y="0"/>
                  </a:moveTo>
                  <a:lnTo>
                    <a:pt x="147" y="136"/>
                  </a:lnTo>
                  <a:lnTo>
                    <a:pt x="50" y="186"/>
                  </a:lnTo>
                  <a:lnTo>
                    <a:pt x="0" y="30"/>
                  </a:lnTo>
                  <a:lnTo>
                    <a:pt x="0" y="7"/>
                  </a:lnTo>
                </a:path>
              </a:pathLst>
            </a:custGeom>
            <a:solidFill>
              <a:schemeClr val="tx1">
                <a:lumMod val="95000"/>
              </a:schemeClr>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7" name="Freeform 45">
              <a:extLst>
                <a:ext uri="{FF2B5EF4-FFF2-40B4-BE49-F238E27FC236}">
                  <a16:creationId xmlns:a16="http://schemas.microsoft.com/office/drawing/2014/main" id="{CAEE83FE-023E-43CB-A0E1-B0351B89814D}"/>
                </a:ext>
              </a:extLst>
            </p:cNvPr>
            <p:cNvSpPr>
              <a:spLocks/>
            </p:cNvSpPr>
            <p:nvPr/>
          </p:nvSpPr>
          <p:spPr bwMode="auto">
            <a:xfrm>
              <a:off x="3921166" y="3675791"/>
              <a:ext cx="59674" cy="45466"/>
            </a:xfrm>
            <a:custGeom>
              <a:avLst/>
              <a:gdLst>
                <a:gd name="T0" fmla="*/ 0 w 20"/>
                <a:gd name="T1" fmla="*/ 15 h 15"/>
                <a:gd name="T2" fmla="*/ 20 w 20"/>
                <a:gd name="T3" fmla="*/ 15 h 15"/>
                <a:gd name="T4" fmla="*/ 20 w 20"/>
                <a:gd name="T5" fmla="*/ 6 h 15"/>
                <a:gd name="T6" fmla="*/ 14 w 20"/>
                <a:gd name="T7" fmla="*/ 0 h 15"/>
                <a:gd name="T8" fmla="*/ 0 w 20"/>
                <a:gd name="T9" fmla="*/ 0 h 15"/>
                <a:gd name="T10" fmla="*/ 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0" y="15"/>
                  </a:moveTo>
                  <a:cubicBezTo>
                    <a:pt x="20" y="15"/>
                    <a:pt x="20" y="15"/>
                    <a:pt x="20" y="15"/>
                  </a:cubicBezTo>
                  <a:cubicBezTo>
                    <a:pt x="20" y="6"/>
                    <a:pt x="20" y="6"/>
                    <a:pt x="20" y="6"/>
                  </a:cubicBezTo>
                  <a:cubicBezTo>
                    <a:pt x="20" y="3"/>
                    <a:pt x="17" y="0"/>
                    <a:pt x="14" y="0"/>
                  </a:cubicBezTo>
                  <a:cubicBezTo>
                    <a:pt x="0" y="0"/>
                    <a:pt x="0" y="0"/>
                    <a:pt x="0" y="0"/>
                  </a:cubicBezTo>
                  <a:lnTo>
                    <a:pt x="0" y="15"/>
                  </a:lnTo>
                  <a:close/>
                </a:path>
              </a:pathLst>
            </a:custGeom>
            <a:solidFill>
              <a:srgbClr val="F7F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8" name="Freeform 46">
              <a:extLst>
                <a:ext uri="{FF2B5EF4-FFF2-40B4-BE49-F238E27FC236}">
                  <a16:creationId xmlns:a16="http://schemas.microsoft.com/office/drawing/2014/main" id="{753F225F-20A1-4235-926D-E672DC992138}"/>
                </a:ext>
              </a:extLst>
            </p:cNvPr>
            <p:cNvSpPr>
              <a:spLocks/>
            </p:cNvSpPr>
            <p:nvPr/>
          </p:nvSpPr>
          <p:spPr bwMode="auto">
            <a:xfrm>
              <a:off x="3921166" y="3675791"/>
              <a:ext cx="59674" cy="45466"/>
            </a:xfrm>
            <a:custGeom>
              <a:avLst/>
              <a:gdLst>
                <a:gd name="T0" fmla="*/ 0 w 20"/>
                <a:gd name="T1" fmla="*/ 15 h 15"/>
                <a:gd name="T2" fmla="*/ 20 w 20"/>
                <a:gd name="T3" fmla="*/ 15 h 15"/>
                <a:gd name="T4" fmla="*/ 20 w 20"/>
                <a:gd name="T5" fmla="*/ 6 h 15"/>
                <a:gd name="T6" fmla="*/ 14 w 20"/>
                <a:gd name="T7" fmla="*/ 0 h 15"/>
                <a:gd name="T8" fmla="*/ 0 w 20"/>
                <a:gd name="T9" fmla="*/ 0 h 15"/>
                <a:gd name="T10" fmla="*/ 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0" y="15"/>
                  </a:moveTo>
                  <a:cubicBezTo>
                    <a:pt x="20" y="15"/>
                    <a:pt x="20" y="15"/>
                    <a:pt x="20" y="15"/>
                  </a:cubicBezTo>
                  <a:cubicBezTo>
                    <a:pt x="20" y="6"/>
                    <a:pt x="20" y="6"/>
                    <a:pt x="20" y="6"/>
                  </a:cubicBezTo>
                  <a:cubicBezTo>
                    <a:pt x="20" y="3"/>
                    <a:pt x="17" y="0"/>
                    <a:pt x="14" y="0"/>
                  </a:cubicBezTo>
                  <a:cubicBezTo>
                    <a:pt x="0" y="0"/>
                    <a:pt x="0" y="0"/>
                    <a:pt x="0" y="0"/>
                  </a:cubicBezTo>
                  <a:lnTo>
                    <a:pt x="0" y="15"/>
                  </a:lnTo>
                  <a:close/>
                </a:path>
              </a:pathLst>
            </a:custGeom>
            <a:solidFill>
              <a:schemeClr val="tx1">
                <a:lumMod val="95000"/>
              </a:schemeClr>
            </a:solidFill>
            <a:ln w="254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9" name="Freeform 48">
              <a:extLst>
                <a:ext uri="{FF2B5EF4-FFF2-40B4-BE49-F238E27FC236}">
                  <a16:creationId xmlns:a16="http://schemas.microsoft.com/office/drawing/2014/main" id="{C0495656-6494-4263-BD52-0D23E7C8C6D5}"/>
                </a:ext>
              </a:extLst>
            </p:cNvPr>
            <p:cNvSpPr>
              <a:spLocks/>
            </p:cNvSpPr>
            <p:nvPr/>
          </p:nvSpPr>
          <p:spPr bwMode="auto">
            <a:xfrm>
              <a:off x="3770560" y="3678632"/>
              <a:ext cx="210281" cy="269955"/>
            </a:xfrm>
            <a:custGeom>
              <a:avLst/>
              <a:gdLst>
                <a:gd name="T0" fmla="*/ 144 w 148"/>
                <a:gd name="T1" fmla="*/ 0 h 190"/>
                <a:gd name="T2" fmla="*/ 0 w 148"/>
                <a:gd name="T3" fmla="*/ 136 h 190"/>
                <a:gd name="T4" fmla="*/ 94 w 148"/>
                <a:gd name="T5" fmla="*/ 190 h 190"/>
                <a:gd name="T6" fmla="*/ 148 w 148"/>
                <a:gd name="T7" fmla="*/ 30 h 190"/>
                <a:gd name="T8" fmla="*/ 148 w 148"/>
                <a:gd name="T9" fmla="*/ 7 h 190"/>
              </a:gdLst>
              <a:ahLst/>
              <a:cxnLst>
                <a:cxn ang="0">
                  <a:pos x="T0" y="T1"/>
                </a:cxn>
                <a:cxn ang="0">
                  <a:pos x="T2" y="T3"/>
                </a:cxn>
                <a:cxn ang="0">
                  <a:pos x="T4" y="T5"/>
                </a:cxn>
                <a:cxn ang="0">
                  <a:pos x="T6" y="T7"/>
                </a:cxn>
                <a:cxn ang="0">
                  <a:pos x="T8" y="T9"/>
                </a:cxn>
              </a:cxnLst>
              <a:rect l="0" t="0" r="r" b="b"/>
              <a:pathLst>
                <a:path w="148" h="190">
                  <a:moveTo>
                    <a:pt x="144" y="0"/>
                  </a:moveTo>
                  <a:lnTo>
                    <a:pt x="0" y="136"/>
                  </a:lnTo>
                  <a:lnTo>
                    <a:pt x="94" y="190"/>
                  </a:lnTo>
                  <a:lnTo>
                    <a:pt x="148" y="30"/>
                  </a:lnTo>
                  <a:lnTo>
                    <a:pt x="148"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0" name="Freeform 49">
              <a:extLst>
                <a:ext uri="{FF2B5EF4-FFF2-40B4-BE49-F238E27FC236}">
                  <a16:creationId xmlns:a16="http://schemas.microsoft.com/office/drawing/2014/main" id="{468F00E3-8BD5-41C7-A74A-539AC5A787D0}"/>
                </a:ext>
              </a:extLst>
            </p:cNvPr>
            <p:cNvSpPr>
              <a:spLocks/>
            </p:cNvSpPr>
            <p:nvPr/>
          </p:nvSpPr>
          <p:spPr bwMode="auto">
            <a:xfrm>
              <a:off x="3770699" y="3689209"/>
              <a:ext cx="210281" cy="269955"/>
            </a:xfrm>
            <a:custGeom>
              <a:avLst/>
              <a:gdLst>
                <a:gd name="T0" fmla="*/ 144 w 148"/>
                <a:gd name="T1" fmla="*/ 0 h 190"/>
                <a:gd name="T2" fmla="*/ 0 w 148"/>
                <a:gd name="T3" fmla="*/ 136 h 190"/>
                <a:gd name="T4" fmla="*/ 94 w 148"/>
                <a:gd name="T5" fmla="*/ 190 h 190"/>
                <a:gd name="T6" fmla="*/ 148 w 148"/>
                <a:gd name="T7" fmla="*/ 30 h 190"/>
                <a:gd name="T8" fmla="*/ 148 w 148"/>
                <a:gd name="T9" fmla="*/ 7 h 190"/>
              </a:gdLst>
              <a:ahLst/>
              <a:cxnLst>
                <a:cxn ang="0">
                  <a:pos x="T0" y="T1"/>
                </a:cxn>
                <a:cxn ang="0">
                  <a:pos x="T2" y="T3"/>
                </a:cxn>
                <a:cxn ang="0">
                  <a:pos x="T4" y="T5"/>
                </a:cxn>
                <a:cxn ang="0">
                  <a:pos x="T6" y="T7"/>
                </a:cxn>
                <a:cxn ang="0">
                  <a:pos x="T8" y="T9"/>
                </a:cxn>
              </a:cxnLst>
              <a:rect l="0" t="0" r="r" b="b"/>
              <a:pathLst>
                <a:path w="148" h="190">
                  <a:moveTo>
                    <a:pt x="144" y="0"/>
                  </a:moveTo>
                  <a:lnTo>
                    <a:pt x="0" y="136"/>
                  </a:lnTo>
                  <a:lnTo>
                    <a:pt x="94" y="190"/>
                  </a:lnTo>
                  <a:lnTo>
                    <a:pt x="148" y="30"/>
                  </a:lnTo>
                  <a:lnTo>
                    <a:pt x="148" y="7"/>
                  </a:lnTo>
                </a:path>
              </a:pathLst>
            </a:custGeom>
            <a:solidFill>
              <a:schemeClr val="tx1">
                <a:lumMod val="95000"/>
              </a:schemeClr>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1" name="Freeform 50">
              <a:extLst>
                <a:ext uri="{FF2B5EF4-FFF2-40B4-BE49-F238E27FC236}">
                  <a16:creationId xmlns:a16="http://schemas.microsoft.com/office/drawing/2014/main" id="{16525FFB-079C-43A5-AC70-3FCA38A454B8}"/>
                </a:ext>
              </a:extLst>
            </p:cNvPr>
            <p:cNvSpPr>
              <a:spLocks/>
            </p:cNvSpPr>
            <p:nvPr/>
          </p:nvSpPr>
          <p:spPr bwMode="auto">
            <a:xfrm>
              <a:off x="3558858" y="2948333"/>
              <a:ext cx="524281" cy="235856"/>
            </a:xfrm>
            <a:custGeom>
              <a:avLst/>
              <a:gdLst>
                <a:gd name="T0" fmla="*/ 0 w 178"/>
                <a:gd name="T1" fmla="*/ 8 h 80"/>
                <a:gd name="T2" fmla="*/ 113 w 178"/>
                <a:gd name="T3" fmla="*/ 65 h 80"/>
                <a:gd name="T4" fmla="*/ 178 w 178"/>
                <a:gd name="T5" fmla="*/ 25 h 80"/>
                <a:gd name="T6" fmla="*/ 178 w 178"/>
                <a:gd name="T7" fmla="*/ 0 h 80"/>
              </a:gdLst>
              <a:ahLst/>
              <a:cxnLst>
                <a:cxn ang="0">
                  <a:pos x="T0" y="T1"/>
                </a:cxn>
                <a:cxn ang="0">
                  <a:pos x="T2" y="T3"/>
                </a:cxn>
                <a:cxn ang="0">
                  <a:pos x="T4" y="T5"/>
                </a:cxn>
                <a:cxn ang="0">
                  <a:pos x="T6" y="T7"/>
                </a:cxn>
              </a:cxnLst>
              <a:rect l="0" t="0" r="r" b="b"/>
              <a:pathLst>
                <a:path w="178" h="80">
                  <a:moveTo>
                    <a:pt x="0" y="8"/>
                  </a:moveTo>
                  <a:cubicBezTo>
                    <a:pt x="113" y="65"/>
                    <a:pt x="113" y="65"/>
                    <a:pt x="113" y="65"/>
                  </a:cubicBezTo>
                  <a:cubicBezTo>
                    <a:pt x="143" y="80"/>
                    <a:pt x="178" y="58"/>
                    <a:pt x="178" y="25"/>
                  </a:cubicBezTo>
                  <a:cubicBezTo>
                    <a:pt x="178" y="0"/>
                    <a:pt x="178" y="0"/>
                    <a:pt x="178" y="0"/>
                  </a:cubicBezTo>
                </a:path>
              </a:pathLst>
            </a:custGeom>
            <a:solidFill>
              <a:schemeClr val="tx1">
                <a:lumMod val="85000"/>
              </a:schemeClr>
            </a:solidFill>
            <a:ln w="19050">
              <a:solidFill>
                <a:schemeClr val="tx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2" name="Freeform 51">
              <a:extLst>
                <a:ext uri="{FF2B5EF4-FFF2-40B4-BE49-F238E27FC236}">
                  <a16:creationId xmlns:a16="http://schemas.microsoft.com/office/drawing/2014/main" id="{1200F16C-E42C-4ECE-816A-670998104C9F}"/>
                </a:ext>
              </a:extLst>
            </p:cNvPr>
            <p:cNvSpPr>
              <a:spLocks/>
            </p:cNvSpPr>
            <p:nvPr/>
          </p:nvSpPr>
          <p:spPr bwMode="auto">
            <a:xfrm>
              <a:off x="3558858" y="2948333"/>
              <a:ext cx="524281" cy="235856"/>
            </a:xfrm>
            <a:custGeom>
              <a:avLst/>
              <a:gdLst>
                <a:gd name="T0" fmla="*/ 0 w 178"/>
                <a:gd name="T1" fmla="*/ 8 h 80"/>
                <a:gd name="T2" fmla="*/ 113 w 178"/>
                <a:gd name="T3" fmla="*/ 65 h 80"/>
                <a:gd name="T4" fmla="*/ 178 w 178"/>
                <a:gd name="T5" fmla="*/ 25 h 80"/>
                <a:gd name="T6" fmla="*/ 178 w 178"/>
                <a:gd name="T7" fmla="*/ 0 h 80"/>
              </a:gdLst>
              <a:ahLst/>
              <a:cxnLst>
                <a:cxn ang="0">
                  <a:pos x="T0" y="T1"/>
                </a:cxn>
                <a:cxn ang="0">
                  <a:pos x="T2" y="T3"/>
                </a:cxn>
                <a:cxn ang="0">
                  <a:pos x="T4" y="T5"/>
                </a:cxn>
                <a:cxn ang="0">
                  <a:pos x="T6" y="T7"/>
                </a:cxn>
              </a:cxnLst>
              <a:rect l="0" t="0" r="r" b="b"/>
              <a:pathLst>
                <a:path w="178" h="80">
                  <a:moveTo>
                    <a:pt x="0" y="8"/>
                  </a:moveTo>
                  <a:cubicBezTo>
                    <a:pt x="113" y="65"/>
                    <a:pt x="113" y="65"/>
                    <a:pt x="113" y="65"/>
                  </a:cubicBezTo>
                  <a:cubicBezTo>
                    <a:pt x="143" y="80"/>
                    <a:pt x="178" y="58"/>
                    <a:pt x="178" y="25"/>
                  </a:cubicBezTo>
                  <a:cubicBezTo>
                    <a:pt x="178" y="0"/>
                    <a:pt x="178" y="0"/>
                    <a:pt x="178" y="0"/>
                  </a:cubicBezTo>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3" name="Oval 52">
              <a:extLst>
                <a:ext uri="{FF2B5EF4-FFF2-40B4-BE49-F238E27FC236}">
                  <a16:creationId xmlns:a16="http://schemas.microsoft.com/office/drawing/2014/main" id="{CFCB8C3C-C1DC-480A-A155-BB26ABEF1729}"/>
                </a:ext>
              </a:extLst>
            </p:cNvPr>
            <p:cNvSpPr>
              <a:spLocks noChangeArrowheads="1"/>
            </p:cNvSpPr>
            <p:nvPr/>
          </p:nvSpPr>
          <p:spPr bwMode="auto">
            <a:xfrm>
              <a:off x="3591538" y="3219709"/>
              <a:ext cx="76725" cy="80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4" name="Oval 53">
              <a:extLst>
                <a:ext uri="{FF2B5EF4-FFF2-40B4-BE49-F238E27FC236}">
                  <a16:creationId xmlns:a16="http://schemas.microsoft.com/office/drawing/2014/main" id="{91D217CD-84B1-4BD5-A92E-E3CCA7DB5334}"/>
                </a:ext>
              </a:extLst>
            </p:cNvPr>
            <p:cNvSpPr>
              <a:spLocks noChangeArrowheads="1"/>
            </p:cNvSpPr>
            <p:nvPr/>
          </p:nvSpPr>
          <p:spPr bwMode="auto">
            <a:xfrm>
              <a:off x="3591538" y="3219709"/>
              <a:ext cx="76725" cy="80987"/>
            </a:xfrm>
            <a:prstGeom prst="ellipse">
              <a:avLst/>
            </a:prstGeom>
            <a:solidFill>
              <a:srgbClr val="999A98"/>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5" name="Oval 54">
              <a:extLst>
                <a:ext uri="{FF2B5EF4-FFF2-40B4-BE49-F238E27FC236}">
                  <a16:creationId xmlns:a16="http://schemas.microsoft.com/office/drawing/2014/main" id="{DB2E84F8-5350-4C97-BF7D-E6A950F02012}"/>
                </a:ext>
              </a:extLst>
            </p:cNvPr>
            <p:cNvSpPr>
              <a:spLocks noChangeArrowheads="1"/>
            </p:cNvSpPr>
            <p:nvPr/>
          </p:nvSpPr>
          <p:spPr bwMode="auto">
            <a:xfrm>
              <a:off x="3888487" y="3219709"/>
              <a:ext cx="76725" cy="80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6" name="Oval 55">
              <a:extLst>
                <a:ext uri="{FF2B5EF4-FFF2-40B4-BE49-F238E27FC236}">
                  <a16:creationId xmlns:a16="http://schemas.microsoft.com/office/drawing/2014/main" id="{47D9D99D-92C8-4DC9-BAB8-6893F4DA1C6D}"/>
                </a:ext>
              </a:extLst>
            </p:cNvPr>
            <p:cNvSpPr>
              <a:spLocks noChangeArrowheads="1"/>
            </p:cNvSpPr>
            <p:nvPr/>
          </p:nvSpPr>
          <p:spPr bwMode="auto">
            <a:xfrm>
              <a:off x="3888487" y="3219709"/>
              <a:ext cx="76725" cy="80987"/>
            </a:xfrm>
            <a:prstGeom prst="ellipse">
              <a:avLst/>
            </a:prstGeom>
            <a:solidFill>
              <a:srgbClr val="999A98"/>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7" name="Oval 56">
              <a:extLst>
                <a:ext uri="{FF2B5EF4-FFF2-40B4-BE49-F238E27FC236}">
                  <a16:creationId xmlns:a16="http://schemas.microsoft.com/office/drawing/2014/main" id="{518FC0E3-5632-48A5-AED8-CB7CD4F7FF64}"/>
                </a:ext>
              </a:extLst>
            </p:cNvPr>
            <p:cNvSpPr>
              <a:spLocks noChangeArrowheads="1"/>
            </p:cNvSpPr>
            <p:nvPr/>
          </p:nvSpPr>
          <p:spPr bwMode="auto">
            <a:xfrm>
              <a:off x="3600062" y="3255229"/>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8" name="Oval 57">
              <a:extLst>
                <a:ext uri="{FF2B5EF4-FFF2-40B4-BE49-F238E27FC236}">
                  <a16:creationId xmlns:a16="http://schemas.microsoft.com/office/drawing/2014/main" id="{E05BADA7-0DF5-4509-97E4-7BD12F053058}"/>
                </a:ext>
              </a:extLst>
            </p:cNvPr>
            <p:cNvSpPr>
              <a:spLocks noChangeArrowheads="1"/>
            </p:cNvSpPr>
            <p:nvPr/>
          </p:nvSpPr>
          <p:spPr bwMode="auto">
            <a:xfrm>
              <a:off x="3898434" y="3255229"/>
              <a:ext cx="31258"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9" name="Rectangle 58">
              <a:extLst>
                <a:ext uri="{FF2B5EF4-FFF2-40B4-BE49-F238E27FC236}">
                  <a16:creationId xmlns:a16="http://schemas.microsoft.com/office/drawing/2014/main" id="{2B439EC5-86D3-4997-A0F5-C7FED3B6576F}"/>
                </a:ext>
              </a:extLst>
            </p:cNvPr>
            <p:cNvSpPr>
              <a:spLocks noChangeArrowheads="1"/>
            </p:cNvSpPr>
            <p:nvPr/>
          </p:nvSpPr>
          <p:spPr bwMode="auto">
            <a:xfrm>
              <a:off x="3271854" y="4781185"/>
              <a:ext cx="1013042" cy="2216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0" name="Rectangle 59">
              <a:extLst>
                <a:ext uri="{FF2B5EF4-FFF2-40B4-BE49-F238E27FC236}">
                  <a16:creationId xmlns:a16="http://schemas.microsoft.com/office/drawing/2014/main" id="{A94CBBFD-E30A-43F8-851F-DD72196AEDBF}"/>
                </a:ext>
              </a:extLst>
            </p:cNvPr>
            <p:cNvSpPr>
              <a:spLocks noChangeArrowheads="1"/>
            </p:cNvSpPr>
            <p:nvPr/>
          </p:nvSpPr>
          <p:spPr bwMode="auto">
            <a:xfrm>
              <a:off x="3271854" y="4781185"/>
              <a:ext cx="1013042" cy="22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1" name="Freeform 60">
              <a:extLst>
                <a:ext uri="{FF2B5EF4-FFF2-40B4-BE49-F238E27FC236}">
                  <a16:creationId xmlns:a16="http://schemas.microsoft.com/office/drawing/2014/main" id="{85639437-87DF-400C-9B4F-C73029479155}"/>
                </a:ext>
              </a:extLst>
            </p:cNvPr>
            <p:cNvSpPr>
              <a:spLocks/>
            </p:cNvSpPr>
            <p:nvPr/>
          </p:nvSpPr>
          <p:spPr bwMode="auto">
            <a:xfrm>
              <a:off x="3260486" y="4768398"/>
              <a:ext cx="1035775" cy="245801"/>
            </a:xfrm>
            <a:custGeom>
              <a:avLst/>
              <a:gdLst>
                <a:gd name="T0" fmla="*/ 721 w 729"/>
                <a:gd name="T1" fmla="*/ 165 h 173"/>
                <a:gd name="T2" fmla="*/ 721 w 729"/>
                <a:gd name="T3" fmla="*/ 157 h 173"/>
                <a:gd name="T4" fmla="*/ 17 w 729"/>
                <a:gd name="T5" fmla="*/ 157 h 173"/>
                <a:gd name="T6" fmla="*/ 17 w 729"/>
                <a:gd name="T7" fmla="*/ 17 h 173"/>
                <a:gd name="T8" fmla="*/ 712 w 729"/>
                <a:gd name="T9" fmla="*/ 17 h 173"/>
                <a:gd name="T10" fmla="*/ 712 w 729"/>
                <a:gd name="T11" fmla="*/ 165 h 173"/>
                <a:gd name="T12" fmla="*/ 721 w 729"/>
                <a:gd name="T13" fmla="*/ 165 h 173"/>
                <a:gd name="T14" fmla="*/ 721 w 729"/>
                <a:gd name="T15" fmla="*/ 157 h 173"/>
                <a:gd name="T16" fmla="*/ 721 w 729"/>
                <a:gd name="T17" fmla="*/ 165 h 173"/>
                <a:gd name="T18" fmla="*/ 729 w 729"/>
                <a:gd name="T19" fmla="*/ 165 h 173"/>
                <a:gd name="T20" fmla="*/ 729 w 729"/>
                <a:gd name="T21" fmla="*/ 0 h 173"/>
                <a:gd name="T22" fmla="*/ 0 w 729"/>
                <a:gd name="T23" fmla="*/ 0 h 173"/>
                <a:gd name="T24" fmla="*/ 0 w 729"/>
                <a:gd name="T25" fmla="*/ 173 h 173"/>
                <a:gd name="T26" fmla="*/ 729 w 729"/>
                <a:gd name="T27" fmla="*/ 173 h 173"/>
                <a:gd name="T28" fmla="*/ 729 w 729"/>
                <a:gd name="T29" fmla="*/ 165 h 173"/>
                <a:gd name="T30" fmla="*/ 721 w 729"/>
                <a:gd name="T31" fmla="*/ 16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173">
                  <a:moveTo>
                    <a:pt x="721" y="165"/>
                  </a:moveTo>
                  <a:lnTo>
                    <a:pt x="721" y="157"/>
                  </a:lnTo>
                  <a:lnTo>
                    <a:pt x="17" y="157"/>
                  </a:lnTo>
                  <a:lnTo>
                    <a:pt x="17" y="17"/>
                  </a:lnTo>
                  <a:lnTo>
                    <a:pt x="712" y="17"/>
                  </a:lnTo>
                  <a:lnTo>
                    <a:pt x="712" y="165"/>
                  </a:lnTo>
                  <a:lnTo>
                    <a:pt x="721" y="165"/>
                  </a:lnTo>
                  <a:lnTo>
                    <a:pt x="721" y="157"/>
                  </a:lnTo>
                  <a:lnTo>
                    <a:pt x="721" y="165"/>
                  </a:lnTo>
                  <a:lnTo>
                    <a:pt x="729" y="165"/>
                  </a:lnTo>
                  <a:lnTo>
                    <a:pt x="729" y="0"/>
                  </a:lnTo>
                  <a:lnTo>
                    <a:pt x="0" y="0"/>
                  </a:lnTo>
                  <a:lnTo>
                    <a:pt x="0" y="173"/>
                  </a:lnTo>
                  <a:lnTo>
                    <a:pt x="729" y="173"/>
                  </a:lnTo>
                  <a:lnTo>
                    <a:pt x="729" y="165"/>
                  </a:lnTo>
                  <a:lnTo>
                    <a:pt x="721" y="165"/>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2" name="Freeform 61">
              <a:extLst>
                <a:ext uri="{FF2B5EF4-FFF2-40B4-BE49-F238E27FC236}">
                  <a16:creationId xmlns:a16="http://schemas.microsoft.com/office/drawing/2014/main" id="{84C2A560-5483-4514-94A5-AD591ACFBA7B}"/>
                </a:ext>
              </a:extLst>
            </p:cNvPr>
            <p:cNvSpPr>
              <a:spLocks/>
            </p:cNvSpPr>
            <p:nvPr/>
          </p:nvSpPr>
          <p:spPr bwMode="auto">
            <a:xfrm>
              <a:off x="3260486" y="4768398"/>
              <a:ext cx="1035775" cy="245801"/>
            </a:xfrm>
            <a:custGeom>
              <a:avLst/>
              <a:gdLst>
                <a:gd name="T0" fmla="*/ 721 w 729"/>
                <a:gd name="T1" fmla="*/ 165 h 173"/>
                <a:gd name="T2" fmla="*/ 721 w 729"/>
                <a:gd name="T3" fmla="*/ 157 h 173"/>
                <a:gd name="T4" fmla="*/ 17 w 729"/>
                <a:gd name="T5" fmla="*/ 157 h 173"/>
                <a:gd name="T6" fmla="*/ 17 w 729"/>
                <a:gd name="T7" fmla="*/ 17 h 173"/>
                <a:gd name="T8" fmla="*/ 712 w 729"/>
                <a:gd name="T9" fmla="*/ 17 h 173"/>
                <a:gd name="T10" fmla="*/ 712 w 729"/>
                <a:gd name="T11" fmla="*/ 165 h 173"/>
                <a:gd name="T12" fmla="*/ 721 w 729"/>
                <a:gd name="T13" fmla="*/ 165 h 173"/>
                <a:gd name="T14" fmla="*/ 721 w 729"/>
                <a:gd name="T15" fmla="*/ 157 h 173"/>
                <a:gd name="T16" fmla="*/ 721 w 729"/>
                <a:gd name="T17" fmla="*/ 165 h 173"/>
                <a:gd name="T18" fmla="*/ 729 w 729"/>
                <a:gd name="T19" fmla="*/ 165 h 173"/>
                <a:gd name="T20" fmla="*/ 729 w 729"/>
                <a:gd name="T21" fmla="*/ 0 h 173"/>
                <a:gd name="T22" fmla="*/ 0 w 729"/>
                <a:gd name="T23" fmla="*/ 0 h 173"/>
                <a:gd name="T24" fmla="*/ 0 w 729"/>
                <a:gd name="T25" fmla="*/ 173 h 173"/>
                <a:gd name="T26" fmla="*/ 729 w 729"/>
                <a:gd name="T27" fmla="*/ 173 h 173"/>
                <a:gd name="T28" fmla="*/ 729 w 729"/>
                <a:gd name="T29" fmla="*/ 165 h 173"/>
                <a:gd name="T30" fmla="*/ 721 w 729"/>
                <a:gd name="T31" fmla="*/ 16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173">
                  <a:moveTo>
                    <a:pt x="721" y="165"/>
                  </a:moveTo>
                  <a:lnTo>
                    <a:pt x="721" y="157"/>
                  </a:lnTo>
                  <a:lnTo>
                    <a:pt x="17" y="157"/>
                  </a:lnTo>
                  <a:lnTo>
                    <a:pt x="17" y="17"/>
                  </a:lnTo>
                  <a:lnTo>
                    <a:pt x="712" y="17"/>
                  </a:lnTo>
                  <a:lnTo>
                    <a:pt x="712" y="165"/>
                  </a:lnTo>
                  <a:lnTo>
                    <a:pt x="721" y="165"/>
                  </a:lnTo>
                  <a:lnTo>
                    <a:pt x="721" y="157"/>
                  </a:lnTo>
                  <a:lnTo>
                    <a:pt x="721" y="165"/>
                  </a:lnTo>
                  <a:lnTo>
                    <a:pt x="729" y="165"/>
                  </a:lnTo>
                  <a:lnTo>
                    <a:pt x="729" y="0"/>
                  </a:lnTo>
                  <a:lnTo>
                    <a:pt x="0" y="0"/>
                  </a:lnTo>
                  <a:lnTo>
                    <a:pt x="0" y="173"/>
                  </a:lnTo>
                  <a:lnTo>
                    <a:pt x="729" y="173"/>
                  </a:lnTo>
                  <a:lnTo>
                    <a:pt x="729" y="165"/>
                  </a:lnTo>
                  <a:lnTo>
                    <a:pt x="721" y="1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3" name="Freeform 62">
              <a:extLst>
                <a:ext uri="{FF2B5EF4-FFF2-40B4-BE49-F238E27FC236}">
                  <a16:creationId xmlns:a16="http://schemas.microsoft.com/office/drawing/2014/main" id="{E9153D60-80FC-48A8-BE39-725C37F473F9}"/>
                </a:ext>
              </a:extLst>
            </p:cNvPr>
            <p:cNvSpPr>
              <a:spLocks/>
            </p:cNvSpPr>
            <p:nvPr/>
          </p:nvSpPr>
          <p:spPr bwMode="auto">
            <a:xfrm>
              <a:off x="3770560" y="3871863"/>
              <a:ext cx="0" cy="224489"/>
            </a:xfrm>
            <a:custGeom>
              <a:avLst/>
              <a:gdLst>
                <a:gd name="T0" fmla="*/ 0 h 158"/>
                <a:gd name="T1" fmla="*/ 158 h 158"/>
                <a:gd name="T2" fmla="*/ 0 h 158"/>
              </a:gdLst>
              <a:ahLst/>
              <a:cxnLst>
                <a:cxn ang="0">
                  <a:pos x="0" y="T0"/>
                </a:cxn>
                <a:cxn ang="0">
                  <a:pos x="0" y="T1"/>
                </a:cxn>
                <a:cxn ang="0">
                  <a:pos x="0" y="T2"/>
                </a:cxn>
              </a:cxnLst>
              <a:rect l="0" t="0" r="r" b="b"/>
              <a:pathLst>
                <a:path h="158">
                  <a:moveTo>
                    <a:pt x="0" y="0"/>
                  </a:moveTo>
                  <a:lnTo>
                    <a:pt x="0" y="15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4" name="Line 63">
              <a:extLst>
                <a:ext uri="{FF2B5EF4-FFF2-40B4-BE49-F238E27FC236}">
                  <a16:creationId xmlns:a16="http://schemas.microsoft.com/office/drawing/2014/main" id="{48C79260-4801-4974-BEF6-EDDCC9AC0570}"/>
                </a:ext>
              </a:extLst>
            </p:cNvPr>
            <p:cNvSpPr>
              <a:spLocks noChangeShapeType="1"/>
            </p:cNvSpPr>
            <p:nvPr/>
          </p:nvSpPr>
          <p:spPr bwMode="auto">
            <a:xfrm>
              <a:off x="3770560" y="3871863"/>
              <a:ext cx="0" cy="22448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5" name="Line 64">
              <a:extLst>
                <a:ext uri="{FF2B5EF4-FFF2-40B4-BE49-F238E27FC236}">
                  <a16:creationId xmlns:a16="http://schemas.microsoft.com/office/drawing/2014/main" id="{3F00D627-65E8-4296-A5E5-0CE253AAC4C7}"/>
                </a:ext>
              </a:extLst>
            </p:cNvPr>
            <p:cNvSpPr>
              <a:spLocks noChangeShapeType="1"/>
            </p:cNvSpPr>
            <p:nvPr/>
          </p:nvSpPr>
          <p:spPr bwMode="auto">
            <a:xfrm>
              <a:off x="3770560" y="3871863"/>
              <a:ext cx="0" cy="224489"/>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6" name="Oval 65">
              <a:extLst>
                <a:ext uri="{FF2B5EF4-FFF2-40B4-BE49-F238E27FC236}">
                  <a16:creationId xmlns:a16="http://schemas.microsoft.com/office/drawing/2014/main" id="{9C65C8BA-4B85-48D0-BBE4-33D1F604F30A}"/>
                </a:ext>
              </a:extLst>
            </p:cNvPr>
            <p:cNvSpPr>
              <a:spLocks noChangeArrowheads="1"/>
            </p:cNvSpPr>
            <p:nvPr/>
          </p:nvSpPr>
          <p:spPr bwMode="auto">
            <a:xfrm>
              <a:off x="3706623" y="4167393"/>
              <a:ext cx="214543" cy="220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7" name="Freeform 379">
              <a:extLst>
                <a:ext uri="{FF2B5EF4-FFF2-40B4-BE49-F238E27FC236}">
                  <a16:creationId xmlns:a16="http://schemas.microsoft.com/office/drawing/2014/main" id="{0609CF1C-5D4E-4577-AA84-F73EDFA86FEB}"/>
                </a:ext>
              </a:extLst>
            </p:cNvPr>
            <p:cNvSpPr>
              <a:spLocks/>
            </p:cNvSpPr>
            <p:nvPr/>
          </p:nvSpPr>
          <p:spPr bwMode="auto">
            <a:xfrm>
              <a:off x="4115819" y="3896017"/>
              <a:ext cx="419141" cy="885168"/>
            </a:xfrm>
            <a:custGeom>
              <a:avLst/>
              <a:gdLst>
                <a:gd name="T0" fmla="*/ 47 w 142"/>
                <a:gd name="T1" fmla="*/ 0 h 299"/>
                <a:gd name="T2" fmla="*/ 133 w 142"/>
                <a:gd name="T3" fmla="*/ 220 h 299"/>
                <a:gd name="T4" fmla="*/ 70 w 142"/>
                <a:gd name="T5" fmla="*/ 299 h 299"/>
                <a:gd name="T6" fmla="*/ 9 w 142"/>
                <a:gd name="T7" fmla="*/ 299 h 299"/>
                <a:gd name="T8" fmla="*/ 9 w 142"/>
                <a:gd name="T9" fmla="*/ 226 h 299"/>
                <a:gd name="T10" fmla="*/ 50 w 142"/>
                <a:gd name="T11" fmla="*/ 226 h 299"/>
                <a:gd name="T12" fmla="*/ 0 w 142"/>
                <a:gd name="T13" fmla="*/ 109 h 299"/>
              </a:gdLst>
              <a:ahLst/>
              <a:cxnLst>
                <a:cxn ang="0">
                  <a:pos x="T0" y="T1"/>
                </a:cxn>
                <a:cxn ang="0">
                  <a:pos x="T2" y="T3"/>
                </a:cxn>
                <a:cxn ang="0">
                  <a:pos x="T4" y="T5"/>
                </a:cxn>
                <a:cxn ang="0">
                  <a:pos x="T6" y="T7"/>
                </a:cxn>
                <a:cxn ang="0">
                  <a:pos x="T8" y="T9"/>
                </a:cxn>
                <a:cxn ang="0">
                  <a:pos x="T10" y="T11"/>
                </a:cxn>
                <a:cxn ang="0">
                  <a:pos x="T12" y="T13"/>
                </a:cxn>
              </a:cxnLst>
              <a:rect l="0" t="0" r="r" b="b"/>
              <a:pathLst>
                <a:path w="142" h="299">
                  <a:moveTo>
                    <a:pt x="47" y="0"/>
                  </a:moveTo>
                  <a:cubicBezTo>
                    <a:pt x="133" y="220"/>
                    <a:pt x="133" y="220"/>
                    <a:pt x="133" y="220"/>
                  </a:cubicBezTo>
                  <a:cubicBezTo>
                    <a:pt x="142" y="261"/>
                    <a:pt x="111" y="299"/>
                    <a:pt x="70" y="299"/>
                  </a:cubicBezTo>
                  <a:cubicBezTo>
                    <a:pt x="9" y="299"/>
                    <a:pt x="9" y="299"/>
                    <a:pt x="9" y="299"/>
                  </a:cubicBezTo>
                  <a:cubicBezTo>
                    <a:pt x="9" y="226"/>
                    <a:pt x="9" y="226"/>
                    <a:pt x="9" y="226"/>
                  </a:cubicBezTo>
                  <a:cubicBezTo>
                    <a:pt x="50" y="226"/>
                    <a:pt x="50" y="226"/>
                    <a:pt x="50" y="226"/>
                  </a:cubicBezTo>
                  <a:cubicBezTo>
                    <a:pt x="0" y="109"/>
                    <a:pt x="0" y="109"/>
                    <a:pt x="0" y="109"/>
                  </a:cubicBezTo>
                </a:path>
              </a:pathLst>
            </a:custGeom>
            <a:solidFill>
              <a:srgbClr val="C0C0BF"/>
            </a:solidFill>
            <a:ln w="25400">
              <a:solidFill>
                <a:srgbClr val="C0C0BF"/>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8" name="Freeform 380">
              <a:extLst>
                <a:ext uri="{FF2B5EF4-FFF2-40B4-BE49-F238E27FC236}">
                  <a16:creationId xmlns:a16="http://schemas.microsoft.com/office/drawing/2014/main" id="{F2AF2C35-5CBC-4468-8809-CA9C7897D90C}"/>
                </a:ext>
              </a:extLst>
            </p:cNvPr>
            <p:cNvSpPr>
              <a:spLocks/>
            </p:cNvSpPr>
            <p:nvPr/>
          </p:nvSpPr>
          <p:spPr bwMode="auto">
            <a:xfrm>
              <a:off x="4115819" y="3896017"/>
              <a:ext cx="419141" cy="885168"/>
            </a:xfrm>
            <a:custGeom>
              <a:avLst/>
              <a:gdLst>
                <a:gd name="T0" fmla="*/ 47 w 142"/>
                <a:gd name="T1" fmla="*/ 0 h 299"/>
                <a:gd name="T2" fmla="*/ 133 w 142"/>
                <a:gd name="T3" fmla="*/ 220 h 299"/>
                <a:gd name="T4" fmla="*/ 70 w 142"/>
                <a:gd name="T5" fmla="*/ 299 h 299"/>
                <a:gd name="T6" fmla="*/ 9 w 142"/>
                <a:gd name="T7" fmla="*/ 299 h 299"/>
                <a:gd name="T8" fmla="*/ 9 w 142"/>
                <a:gd name="T9" fmla="*/ 226 h 299"/>
                <a:gd name="T10" fmla="*/ 50 w 142"/>
                <a:gd name="T11" fmla="*/ 226 h 299"/>
                <a:gd name="T12" fmla="*/ 0 w 142"/>
                <a:gd name="T13" fmla="*/ 109 h 299"/>
              </a:gdLst>
              <a:ahLst/>
              <a:cxnLst>
                <a:cxn ang="0">
                  <a:pos x="T0" y="T1"/>
                </a:cxn>
                <a:cxn ang="0">
                  <a:pos x="T2" y="T3"/>
                </a:cxn>
                <a:cxn ang="0">
                  <a:pos x="T4" y="T5"/>
                </a:cxn>
                <a:cxn ang="0">
                  <a:pos x="T6" y="T7"/>
                </a:cxn>
                <a:cxn ang="0">
                  <a:pos x="T8" y="T9"/>
                </a:cxn>
                <a:cxn ang="0">
                  <a:pos x="T10" y="T11"/>
                </a:cxn>
                <a:cxn ang="0">
                  <a:pos x="T12" y="T13"/>
                </a:cxn>
              </a:cxnLst>
              <a:rect l="0" t="0" r="r" b="b"/>
              <a:pathLst>
                <a:path w="142" h="299">
                  <a:moveTo>
                    <a:pt x="47" y="0"/>
                  </a:moveTo>
                  <a:cubicBezTo>
                    <a:pt x="133" y="220"/>
                    <a:pt x="133" y="220"/>
                    <a:pt x="133" y="220"/>
                  </a:cubicBezTo>
                  <a:cubicBezTo>
                    <a:pt x="142" y="261"/>
                    <a:pt x="111" y="299"/>
                    <a:pt x="70" y="299"/>
                  </a:cubicBezTo>
                  <a:cubicBezTo>
                    <a:pt x="9" y="299"/>
                    <a:pt x="9" y="299"/>
                    <a:pt x="9" y="299"/>
                  </a:cubicBezTo>
                  <a:cubicBezTo>
                    <a:pt x="9" y="226"/>
                    <a:pt x="9" y="226"/>
                    <a:pt x="9" y="226"/>
                  </a:cubicBezTo>
                  <a:cubicBezTo>
                    <a:pt x="50" y="226"/>
                    <a:pt x="50" y="226"/>
                    <a:pt x="50" y="226"/>
                  </a:cubicBezTo>
                  <a:cubicBezTo>
                    <a:pt x="0" y="109"/>
                    <a:pt x="0" y="109"/>
                    <a:pt x="0" y="109"/>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9" name="Freeform 381">
              <a:extLst>
                <a:ext uri="{FF2B5EF4-FFF2-40B4-BE49-F238E27FC236}">
                  <a16:creationId xmlns:a16="http://schemas.microsoft.com/office/drawing/2014/main" id="{E8935322-8B5B-45EC-89FF-A826DC62AA83}"/>
                </a:ext>
              </a:extLst>
            </p:cNvPr>
            <p:cNvSpPr>
              <a:spLocks/>
            </p:cNvSpPr>
            <p:nvPr/>
          </p:nvSpPr>
          <p:spPr bwMode="auto">
            <a:xfrm>
              <a:off x="4225221" y="4565221"/>
              <a:ext cx="88091" cy="0"/>
            </a:xfrm>
            <a:custGeom>
              <a:avLst/>
              <a:gdLst>
                <a:gd name="T0" fmla="*/ 0 w 62"/>
                <a:gd name="T1" fmla="*/ 62 w 62"/>
                <a:gd name="T2" fmla="*/ 0 w 62"/>
              </a:gdLst>
              <a:ahLst/>
              <a:cxnLst>
                <a:cxn ang="0">
                  <a:pos x="T0" y="0"/>
                </a:cxn>
                <a:cxn ang="0">
                  <a:pos x="T1" y="0"/>
                </a:cxn>
                <a:cxn ang="0">
                  <a:pos x="T2" y="0"/>
                </a:cxn>
              </a:cxnLst>
              <a:rect l="0" t="0" r="r" b="b"/>
              <a:pathLst>
                <a:path w="62">
                  <a:moveTo>
                    <a:pt x="0" y="0"/>
                  </a:moveTo>
                  <a:lnTo>
                    <a:pt x="62" y="0"/>
                  </a:lnTo>
                  <a:lnTo>
                    <a:pt x="0" y="0"/>
                  </a:lnTo>
                  <a:close/>
                </a:path>
              </a:pathLst>
            </a:custGeom>
            <a:solidFill>
              <a:srgbClr val="E2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0" name="Line 382">
              <a:extLst>
                <a:ext uri="{FF2B5EF4-FFF2-40B4-BE49-F238E27FC236}">
                  <a16:creationId xmlns:a16="http://schemas.microsoft.com/office/drawing/2014/main" id="{BC865623-FA2B-41D8-AA15-7F25E9901616}"/>
                </a:ext>
              </a:extLst>
            </p:cNvPr>
            <p:cNvSpPr>
              <a:spLocks noChangeShapeType="1"/>
            </p:cNvSpPr>
            <p:nvPr/>
          </p:nvSpPr>
          <p:spPr bwMode="auto">
            <a:xfrm>
              <a:off x="4225221" y="4565221"/>
              <a:ext cx="8809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1" name="Line 383">
              <a:extLst>
                <a:ext uri="{FF2B5EF4-FFF2-40B4-BE49-F238E27FC236}">
                  <a16:creationId xmlns:a16="http://schemas.microsoft.com/office/drawing/2014/main" id="{1F2B44DA-5F62-446E-9593-DF2AF366CA81}"/>
                </a:ext>
              </a:extLst>
            </p:cNvPr>
            <p:cNvSpPr>
              <a:spLocks noChangeShapeType="1"/>
            </p:cNvSpPr>
            <p:nvPr/>
          </p:nvSpPr>
          <p:spPr bwMode="auto">
            <a:xfrm>
              <a:off x="4225221" y="4565221"/>
              <a:ext cx="88091"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2" name="Freeform 384">
              <a:extLst>
                <a:ext uri="{FF2B5EF4-FFF2-40B4-BE49-F238E27FC236}">
                  <a16:creationId xmlns:a16="http://schemas.microsoft.com/office/drawing/2014/main" id="{42E26AEA-1251-40DC-A504-4EFC2BC17FF0}"/>
                </a:ext>
              </a:extLst>
            </p:cNvPr>
            <p:cNvSpPr>
              <a:spLocks/>
            </p:cNvSpPr>
            <p:nvPr/>
          </p:nvSpPr>
          <p:spPr bwMode="auto">
            <a:xfrm>
              <a:off x="3915483" y="4700198"/>
              <a:ext cx="167657" cy="75302"/>
            </a:xfrm>
            <a:custGeom>
              <a:avLst/>
              <a:gdLst>
                <a:gd name="T0" fmla="*/ 0 w 57"/>
                <a:gd name="T1" fmla="*/ 13 h 25"/>
                <a:gd name="T2" fmla="*/ 0 w 57"/>
                <a:gd name="T3" fmla="*/ 13 h 25"/>
                <a:gd name="T4" fmla="*/ 13 w 57"/>
                <a:gd name="T5" fmla="*/ 0 h 25"/>
                <a:gd name="T6" fmla="*/ 45 w 57"/>
                <a:gd name="T7" fmla="*/ 0 h 25"/>
                <a:gd name="T8" fmla="*/ 57 w 57"/>
                <a:gd name="T9" fmla="*/ 13 h 25"/>
                <a:gd name="T10" fmla="*/ 45 w 57"/>
                <a:gd name="T11" fmla="*/ 25 h 25"/>
                <a:gd name="T12" fmla="*/ 13 w 57"/>
                <a:gd name="T13" fmla="*/ 25 h 25"/>
                <a:gd name="T14" fmla="*/ 0 w 5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5">
                  <a:moveTo>
                    <a:pt x="0" y="13"/>
                  </a:moveTo>
                  <a:cubicBezTo>
                    <a:pt x="0" y="13"/>
                    <a:pt x="0" y="13"/>
                    <a:pt x="0" y="13"/>
                  </a:cubicBezTo>
                  <a:cubicBezTo>
                    <a:pt x="0" y="6"/>
                    <a:pt x="6" y="0"/>
                    <a:pt x="13" y="0"/>
                  </a:cubicBezTo>
                  <a:cubicBezTo>
                    <a:pt x="45" y="0"/>
                    <a:pt x="45" y="0"/>
                    <a:pt x="45" y="0"/>
                  </a:cubicBezTo>
                  <a:cubicBezTo>
                    <a:pt x="51" y="0"/>
                    <a:pt x="57" y="6"/>
                    <a:pt x="57" y="13"/>
                  </a:cubicBezTo>
                  <a:cubicBezTo>
                    <a:pt x="57" y="20"/>
                    <a:pt x="51" y="25"/>
                    <a:pt x="45" y="25"/>
                  </a:cubicBezTo>
                  <a:cubicBezTo>
                    <a:pt x="13" y="25"/>
                    <a:pt x="13" y="25"/>
                    <a:pt x="13" y="25"/>
                  </a:cubicBezTo>
                  <a:cubicBezTo>
                    <a:pt x="6" y="25"/>
                    <a:pt x="0" y="20"/>
                    <a:pt x="0" y="13"/>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3" name="Freeform 386">
              <a:extLst>
                <a:ext uri="{FF2B5EF4-FFF2-40B4-BE49-F238E27FC236}">
                  <a16:creationId xmlns:a16="http://schemas.microsoft.com/office/drawing/2014/main" id="{2D7B98C2-3019-4A2F-AB6C-B678D9284B0C}"/>
                </a:ext>
              </a:extLst>
            </p:cNvPr>
            <p:cNvSpPr>
              <a:spLocks/>
            </p:cNvSpPr>
            <p:nvPr/>
          </p:nvSpPr>
          <p:spPr bwMode="auto">
            <a:xfrm>
              <a:off x="3977999" y="4565221"/>
              <a:ext cx="268534" cy="215964"/>
            </a:xfrm>
            <a:custGeom>
              <a:avLst/>
              <a:gdLst>
                <a:gd name="T0" fmla="*/ 54 w 91"/>
                <a:gd name="T1" fmla="*/ 73 h 73"/>
                <a:gd name="T2" fmla="*/ 54 w 91"/>
                <a:gd name="T3" fmla="*/ 73 h 73"/>
                <a:gd name="T4" fmla="*/ 8 w 91"/>
                <a:gd name="T5" fmla="*/ 45 h 73"/>
                <a:gd name="T6" fmla="*/ 3 w 91"/>
                <a:gd name="T7" fmla="*/ 41 h 73"/>
                <a:gd name="T8" fmla="*/ 1 w 91"/>
                <a:gd name="T9" fmla="*/ 21 h 73"/>
                <a:gd name="T10" fmla="*/ 7 w 91"/>
                <a:gd name="T11" fmla="*/ 17 h 73"/>
                <a:gd name="T12" fmla="*/ 54 w 91"/>
                <a:gd name="T13" fmla="*/ 0 h 73"/>
                <a:gd name="T14" fmla="*/ 91 w 91"/>
                <a:gd name="T15" fmla="*/ 36 h 73"/>
                <a:gd name="T16" fmla="*/ 54 w 91"/>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73">
                  <a:moveTo>
                    <a:pt x="54" y="73"/>
                  </a:moveTo>
                  <a:cubicBezTo>
                    <a:pt x="54" y="73"/>
                    <a:pt x="54" y="73"/>
                    <a:pt x="54" y="73"/>
                  </a:cubicBezTo>
                  <a:cubicBezTo>
                    <a:pt x="33" y="73"/>
                    <a:pt x="8" y="65"/>
                    <a:pt x="8" y="45"/>
                  </a:cubicBezTo>
                  <a:cubicBezTo>
                    <a:pt x="3" y="41"/>
                    <a:pt x="3" y="41"/>
                    <a:pt x="3" y="41"/>
                  </a:cubicBezTo>
                  <a:cubicBezTo>
                    <a:pt x="3" y="33"/>
                    <a:pt x="1" y="21"/>
                    <a:pt x="1" y="21"/>
                  </a:cubicBezTo>
                  <a:cubicBezTo>
                    <a:pt x="0" y="20"/>
                    <a:pt x="6" y="18"/>
                    <a:pt x="7" y="17"/>
                  </a:cubicBezTo>
                  <a:cubicBezTo>
                    <a:pt x="18" y="12"/>
                    <a:pt x="47" y="0"/>
                    <a:pt x="54" y="0"/>
                  </a:cubicBezTo>
                  <a:cubicBezTo>
                    <a:pt x="74" y="0"/>
                    <a:pt x="91" y="16"/>
                    <a:pt x="91" y="36"/>
                  </a:cubicBezTo>
                  <a:cubicBezTo>
                    <a:pt x="91" y="57"/>
                    <a:pt x="74" y="73"/>
                    <a:pt x="54" y="73"/>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4" name="Freeform 388">
              <a:extLst>
                <a:ext uri="{FF2B5EF4-FFF2-40B4-BE49-F238E27FC236}">
                  <a16:creationId xmlns:a16="http://schemas.microsoft.com/office/drawing/2014/main" id="{6EBB5C12-4715-4B69-93EC-99E973A61304}"/>
                </a:ext>
              </a:extLst>
            </p:cNvPr>
            <p:cNvSpPr>
              <a:spLocks/>
            </p:cNvSpPr>
            <p:nvPr/>
          </p:nvSpPr>
          <p:spPr bwMode="auto">
            <a:xfrm>
              <a:off x="3959528" y="4614950"/>
              <a:ext cx="71040" cy="166235"/>
            </a:xfrm>
            <a:custGeom>
              <a:avLst/>
              <a:gdLst>
                <a:gd name="T0" fmla="*/ 24 w 24"/>
                <a:gd name="T1" fmla="*/ 12 h 56"/>
                <a:gd name="T2" fmla="*/ 24 w 24"/>
                <a:gd name="T3" fmla="*/ 44 h 56"/>
                <a:gd name="T4" fmla="*/ 12 w 24"/>
                <a:gd name="T5" fmla="*/ 56 h 56"/>
                <a:gd name="T6" fmla="*/ 0 w 24"/>
                <a:gd name="T7" fmla="*/ 44 h 56"/>
                <a:gd name="T8" fmla="*/ 0 w 24"/>
                <a:gd name="T9" fmla="*/ 12 h 56"/>
                <a:gd name="T10" fmla="*/ 12 w 24"/>
                <a:gd name="T11" fmla="*/ 0 h 56"/>
              </a:gdLst>
              <a:ahLst/>
              <a:cxnLst>
                <a:cxn ang="0">
                  <a:pos x="T0" y="T1"/>
                </a:cxn>
                <a:cxn ang="0">
                  <a:pos x="T2" y="T3"/>
                </a:cxn>
                <a:cxn ang="0">
                  <a:pos x="T4" y="T5"/>
                </a:cxn>
                <a:cxn ang="0">
                  <a:pos x="T6" y="T7"/>
                </a:cxn>
                <a:cxn ang="0">
                  <a:pos x="T8" y="T9"/>
                </a:cxn>
                <a:cxn ang="0">
                  <a:pos x="T10" y="T11"/>
                </a:cxn>
              </a:cxnLst>
              <a:rect l="0" t="0" r="r" b="b"/>
              <a:pathLst>
                <a:path w="24" h="56">
                  <a:moveTo>
                    <a:pt x="24" y="12"/>
                  </a:moveTo>
                  <a:cubicBezTo>
                    <a:pt x="24" y="44"/>
                    <a:pt x="24" y="44"/>
                    <a:pt x="24" y="44"/>
                  </a:cubicBezTo>
                  <a:cubicBezTo>
                    <a:pt x="24" y="51"/>
                    <a:pt x="19" y="56"/>
                    <a:pt x="12" y="56"/>
                  </a:cubicBezTo>
                  <a:cubicBezTo>
                    <a:pt x="5" y="56"/>
                    <a:pt x="0" y="51"/>
                    <a:pt x="0" y="44"/>
                  </a:cubicBezTo>
                  <a:cubicBezTo>
                    <a:pt x="0" y="12"/>
                    <a:pt x="0" y="12"/>
                    <a:pt x="0" y="12"/>
                  </a:cubicBezTo>
                  <a:cubicBezTo>
                    <a:pt x="0" y="5"/>
                    <a:pt x="5" y="0"/>
                    <a:pt x="12"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5" name="Freeform 390">
              <a:extLst>
                <a:ext uri="{FF2B5EF4-FFF2-40B4-BE49-F238E27FC236}">
                  <a16:creationId xmlns:a16="http://schemas.microsoft.com/office/drawing/2014/main" id="{A3FC9EE7-DFED-494A-97C6-5F4803A07CCB}"/>
                </a:ext>
              </a:extLst>
            </p:cNvPr>
            <p:cNvSpPr>
              <a:spLocks/>
            </p:cNvSpPr>
            <p:nvPr/>
          </p:nvSpPr>
          <p:spPr bwMode="auto">
            <a:xfrm>
              <a:off x="4030569" y="4614950"/>
              <a:ext cx="73882" cy="166235"/>
            </a:xfrm>
            <a:custGeom>
              <a:avLst/>
              <a:gdLst>
                <a:gd name="T0" fmla="*/ 25 w 25"/>
                <a:gd name="T1" fmla="*/ 12 h 56"/>
                <a:gd name="T2" fmla="*/ 25 w 25"/>
                <a:gd name="T3" fmla="*/ 44 h 56"/>
                <a:gd name="T4" fmla="*/ 13 w 25"/>
                <a:gd name="T5" fmla="*/ 56 h 56"/>
                <a:gd name="T6" fmla="*/ 0 w 25"/>
                <a:gd name="T7" fmla="*/ 44 h 56"/>
                <a:gd name="T8" fmla="*/ 0 w 25"/>
                <a:gd name="T9" fmla="*/ 12 h 56"/>
                <a:gd name="T10" fmla="*/ 13 w 25"/>
                <a:gd name="T11" fmla="*/ 0 h 56"/>
              </a:gdLst>
              <a:ahLst/>
              <a:cxnLst>
                <a:cxn ang="0">
                  <a:pos x="T0" y="T1"/>
                </a:cxn>
                <a:cxn ang="0">
                  <a:pos x="T2" y="T3"/>
                </a:cxn>
                <a:cxn ang="0">
                  <a:pos x="T4" y="T5"/>
                </a:cxn>
                <a:cxn ang="0">
                  <a:pos x="T6" y="T7"/>
                </a:cxn>
                <a:cxn ang="0">
                  <a:pos x="T8" y="T9"/>
                </a:cxn>
                <a:cxn ang="0">
                  <a:pos x="T10" y="T11"/>
                </a:cxn>
              </a:cxnLst>
              <a:rect l="0" t="0" r="r" b="b"/>
              <a:pathLst>
                <a:path w="25" h="56">
                  <a:moveTo>
                    <a:pt x="25" y="12"/>
                  </a:moveTo>
                  <a:cubicBezTo>
                    <a:pt x="25" y="44"/>
                    <a:pt x="25" y="44"/>
                    <a:pt x="25" y="44"/>
                  </a:cubicBezTo>
                  <a:cubicBezTo>
                    <a:pt x="25" y="51"/>
                    <a:pt x="20" y="56"/>
                    <a:pt x="13" y="56"/>
                  </a:cubicBezTo>
                  <a:cubicBezTo>
                    <a:pt x="6" y="56"/>
                    <a:pt x="0" y="51"/>
                    <a:pt x="0" y="44"/>
                  </a:cubicBezTo>
                  <a:cubicBezTo>
                    <a:pt x="0" y="12"/>
                    <a:pt x="0" y="12"/>
                    <a:pt x="0" y="12"/>
                  </a:cubicBezTo>
                  <a:cubicBezTo>
                    <a:pt x="0" y="5"/>
                    <a:pt x="6" y="0"/>
                    <a:pt x="13"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6" name="Freeform 392">
              <a:extLst>
                <a:ext uri="{FF2B5EF4-FFF2-40B4-BE49-F238E27FC236}">
                  <a16:creationId xmlns:a16="http://schemas.microsoft.com/office/drawing/2014/main" id="{620C8089-0FAA-4059-B06A-587606607D7B}"/>
                </a:ext>
              </a:extLst>
            </p:cNvPr>
            <p:cNvSpPr>
              <a:spLocks/>
            </p:cNvSpPr>
            <p:nvPr/>
          </p:nvSpPr>
          <p:spPr bwMode="auto">
            <a:xfrm>
              <a:off x="4104452" y="4614950"/>
              <a:ext cx="73882" cy="166235"/>
            </a:xfrm>
            <a:custGeom>
              <a:avLst/>
              <a:gdLst>
                <a:gd name="T0" fmla="*/ 25 w 25"/>
                <a:gd name="T1" fmla="*/ 23 h 56"/>
                <a:gd name="T2" fmla="*/ 25 w 25"/>
                <a:gd name="T3" fmla="*/ 44 h 56"/>
                <a:gd name="T4" fmla="*/ 12 w 25"/>
                <a:gd name="T5" fmla="*/ 56 h 56"/>
                <a:gd name="T6" fmla="*/ 0 w 25"/>
                <a:gd name="T7" fmla="*/ 44 h 56"/>
                <a:gd name="T8" fmla="*/ 0 w 25"/>
                <a:gd name="T9" fmla="*/ 12 h 56"/>
                <a:gd name="T10" fmla="*/ 12 w 25"/>
                <a:gd name="T11" fmla="*/ 0 h 56"/>
              </a:gdLst>
              <a:ahLst/>
              <a:cxnLst>
                <a:cxn ang="0">
                  <a:pos x="T0" y="T1"/>
                </a:cxn>
                <a:cxn ang="0">
                  <a:pos x="T2" y="T3"/>
                </a:cxn>
                <a:cxn ang="0">
                  <a:pos x="T4" y="T5"/>
                </a:cxn>
                <a:cxn ang="0">
                  <a:pos x="T6" y="T7"/>
                </a:cxn>
                <a:cxn ang="0">
                  <a:pos x="T8" y="T9"/>
                </a:cxn>
                <a:cxn ang="0">
                  <a:pos x="T10" y="T11"/>
                </a:cxn>
              </a:cxnLst>
              <a:rect l="0" t="0" r="r" b="b"/>
              <a:pathLst>
                <a:path w="25" h="56">
                  <a:moveTo>
                    <a:pt x="25" y="23"/>
                  </a:moveTo>
                  <a:cubicBezTo>
                    <a:pt x="25" y="44"/>
                    <a:pt x="25" y="44"/>
                    <a:pt x="25" y="44"/>
                  </a:cubicBezTo>
                  <a:cubicBezTo>
                    <a:pt x="25" y="51"/>
                    <a:pt x="19" y="56"/>
                    <a:pt x="12" y="56"/>
                  </a:cubicBezTo>
                  <a:cubicBezTo>
                    <a:pt x="6" y="56"/>
                    <a:pt x="0" y="51"/>
                    <a:pt x="0" y="44"/>
                  </a:cubicBezTo>
                  <a:cubicBezTo>
                    <a:pt x="0" y="12"/>
                    <a:pt x="0" y="12"/>
                    <a:pt x="0" y="12"/>
                  </a:cubicBezTo>
                  <a:cubicBezTo>
                    <a:pt x="0" y="5"/>
                    <a:pt x="6" y="0"/>
                    <a:pt x="12"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347" name="Group 346">
            <a:extLst>
              <a:ext uri="{FF2B5EF4-FFF2-40B4-BE49-F238E27FC236}">
                <a16:creationId xmlns:a16="http://schemas.microsoft.com/office/drawing/2014/main" id="{A38DF2AD-7EED-414F-B9AD-F93CAAE5D67F}"/>
              </a:ext>
            </a:extLst>
          </p:cNvPr>
          <p:cNvGrpSpPr/>
          <p:nvPr/>
        </p:nvGrpSpPr>
        <p:grpSpPr>
          <a:xfrm>
            <a:off x="4539550" y="6833433"/>
            <a:ext cx="2365598" cy="2153116"/>
            <a:chOff x="936788" y="2675536"/>
            <a:chExt cx="3123619" cy="2843052"/>
          </a:xfrm>
        </p:grpSpPr>
        <p:sp>
          <p:nvSpPr>
            <p:cNvPr id="348" name="Freeform 192">
              <a:extLst>
                <a:ext uri="{FF2B5EF4-FFF2-40B4-BE49-F238E27FC236}">
                  <a16:creationId xmlns:a16="http://schemas.microsoft.com/office/drawing/2014/main" id="{F6421DB1-8780-4F56-8849-B9A46144EA9D}"/>
                </a:ext>
              </a:extLst>
            </p:cNvPr>
            <p:cNvSpPr>
              <a:spLocks/>
            </p:cNvSpPr>
            <p:nvPr/>
          </p:nvSpPr>
          <p:spPr bwMode="auto">
            <a:xfrm>
              <a:off x="2159355" y="3128777"/>
              <a:ext cx="24154" cy="188968"/>
            </a:xfrm>
            <a:custGeom>
              <a:avLst/>
              <a:gdLst>
                <a:gd name="T0" fmla="*/ 0 w 8"/>
                <a:gd name="T1" fmla="*/ 0 h 64"/>
                <a:gd name="T2" fmla="*/ 0 w 8"/>
                <a:gd name="T3" fmla="*/ 8 h 64"/>
                <a:gd name="T4" fmla="*/ 6 w 8"/>
                <a:gd name="T5" fmla="*/ 22 h 64"/>
                <a:gd name="T6" fmla="*/ 6 w 8"/>
                <a:gd name="T7" fmla="*/ 22 h 64"/>
                <a:gd name="T8" fmla="*/ 6 w 8"/>
                <a:gd name="T9" fmla="*/ 22 h 64"/>
                <a:gd name="T10" fmla="*/ 0 w 8"/>
                <a:gd name="T11" fmla="*/ 35 h 64"/>
                <a:gd name="T12" fmla="*/ 0 w 8"/>
                <a:gd name="T13" fmla="*/ 64 h 64"/>
                <a:gd name="T14" fmla="*/ 8 w 8"/>
                <a:gd name="T15" fmla="*/ 62 h 64"/>
                <a:gd name="T16" fmla="*/ 8 w 8"/>
                <a:gd name="T17" fmla="*/ 1 h 64"/>
                <a:gd name="T18" fmla="*/ 0 w 8"/>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4">
                  <a:moveTo>
                    <a:pt x="0" y="0"/>
                  </a:moveTo>
                  <a:cubicBezTo>
                    <a:pt x="0" y="8"/>
                    <a:pt x="0" y="8"/>
                    <a:pt x="0" y="8"/>
                  </a:cubicBezTo>
                  <a:cubicBezTo>
                    <a:pt x="3" y="12"/>
                    <a:pt x="6" y="16"/>
                    <a:pt x="6" y="22"/>
                  </a:cubicBezTo>
                  <a:cubicBezTo>
                    <a:pt x="6" y="22"/>
                    <a:pt x="6" y="22"/>
                    <a:pt x="6" y="22"/>
                  </a:cubicBezTo>
                  <a:cubicBezTo>
                    <a:pt x="6" y="22"/>
                    <a:pt x="6" y="22"/>
                    <a:pt x="6" y="22"/>
                  </a:cubicBezTo>
                  <a:cubicBezTo>
                    <a:pt x="6" y="27"/>
                    <a:pt x="3" y="32"/>
                    <a:pt x="0" y="35"/>
                  </a:cubicBezTo>
                  <a:cubicBezTo>
                    <a:pt x="0" y="64"/>
                    <a:pt x="0" y="64"/>
                    <a:pt x="0" y="64"/>
                  </a:cubicBezTo>
                  <a:cubicBezTo>
                    <a:pt x="2" y="64"/>
                    <a:pt x="5" y="63"/>
                    <a:pt x="8" y="62"/>
                  </a:cubicBezTo>
                  <a:cubicBezTo>
                    <a:pt x="8" y="1"/>
                    <a:pt x="8" y="1"/>
                    <a:pt x="8" y="1"/>
                  </a:cubicBezTo>
                  <a:cubicBezTo>
                    <a:pt x="5" y="0"/>
                    <a:pt x="2" y="0"/>
                    <a:pt x="0"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9" name="Freeform: Shape 348">
              <a:extLst>
                <a:ext uri="{FF2B5EF4-FFF2-40B4-BE49-F238E27FC236}">
                  <a16:creationId xmlns:a16="http://schemas.microsoft.com/office/drawing/2014/main" id="{A95DA9C9-3B52-436A-BC17-6A8067CDD253}"/>
                </a:ext>
              </a:extLst>
            </p:cNvPr>
            <p:cNvSpPr/>
            <p:nvPr/>
          </p:nvSpPr>
          <p:spPr>
            <a:xfrm>
              <a:off x="2103803" y="3820714"/>
              <a:ext cx="159270" cy="1646358"/>
            </a:xfrm>
            <a:custGeom>
              <a:avLst/>
              <a:gdLst>
                <a:gd name="connsiteX0" fmla="*/ 0 w 127012"/>
                <a:gd name="connsiteY0" fmla="*/ 0 h 1312908"/>
                <a:gd name="connsiteX1" fmla="*/ 692 w 127012"/>
                <a:gd name="connsiteY1" fmla="*/ 0 h 1312908"/>
                <a:gd name="connsiteX2" fmla="*/ 2310 w 127012"/>
                <a:gd name="connsiteY2" fmla="*/ 0 h 1312908"/>
                <a:gd name="connsiteX3" fmla="*/ 127012 w 127012"/>
                <a:gd name="connsiteY3" fmla="*/ 125225 h 1312908"/>
                <a:gd name="connsiteX4" fmla="*/ 127012 w 127012"/>
                <a:gd name="connsiteY4" fmla="*/ 1274696 h 1312908"/>
                <a:gd name="connsiteX5" fmla="*/ 127012 w 127012"/>
                <a:gd name="connsiteY5" fmla="*/ 1312908 h 1312908"/>
                <a:gd name="connsiteX6" fmla="*/ 124746 w 127012"/>
                <a:gd name="connsiteY6" fmla="*/ 1312908 h 1312908"/>
                <a:gd name="connsiteX7" fmla="*/ 124746 w 127012"/>
                <a:gd name="connsiteY7" fmla="*/ 1227847 h 1312908"/>
                <a:gd name="connsiteX8" fmla="*/ 124746 w 127012"/>
                <a:gd name="connsiteY8" fmla="*/ 125225 h 1312908"/>
                <a:gd name="connsiteX9" fmla="*/ 0 w 127012"/>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12" h="1312908">
                  <a:moveTo>
                    <a:pt x="0" y="0"/>
                  </a:moveTo>
                  <a:lnTo>
                    <a:pt x="692" y="0"/>
                  </a:lnTo>
                  <a:cubicBezTo>
                    <a:pt x="2310" y="0"/>
                    <a:pt x="2310" y="0"/>
                    <a:pt x="2310" y="0"/>
                  </a:cubicBezTo>
                  <a:cubicBezTo>
                    <a:pt x="72896" y="0"/>
                    <a:pt x="127012" y="56706"/>
                    <a:pt x="127012" y="125225"/>
                  </a:cubicBezTo>
                  <a:cubicBezTo>
                    <a:pt x="127012" y="782065"/>
                    <a:pt x="127012" y="1110486"/>
                    <a:pt x="127012" y="1274696"/>
                  </a:cubicBezTo>
                  <a:lnTo>
                    <a:pt x="127012" y="1312908"/>
                  </a:lnTo>
                  <a:lnTo>
                    <a:pt x="124746" y="1312908"/>
                  </a:lnTo>
                  <a:lnTo>
                    <a:pt x="124746" y="1227847"/>
                  </a:lnTo>
                  <a:cubicBezTo>
                    <a:pt x="124746" y="125225"/>
                    <a:pt x="124746" y="125225"/>
                    <a:pt x="124746" y="125225"/>
                  </a:cubicBezTo>
                  <a:cubicBezTo>
                    <a:pt x="124746" y="56706"/>
                    <a:pt x="70611" y="0"/>
                    <a:pt x="0" y="0"/>
                  </a:cubicBezTo>
                  <a:close/>
                </a:path>
              </a:pathLst>
            </a:custGeom>
            <a:solidFill>
              <a:schemeClr val="accent6"/>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350" name="Freeform: Shape 349">
              <a:extLst>
                <a:ext uri="{FF2B5EF4-FFF2-40B4-BE49-F238E27FC236}">
                  <a16:creationId xmlns:a16="http://schemas.microsoft.com/office/drawing/2014/main" id="{CE495CCD-66DF-4D09-B67C-EE06B9329FBE}"/>
                </a:ext>
              </a:extLst>
            </p:cNvPr>
            <p:cNvSpPr/>
            <p:nvPr/>
          </p:nvSpPr>
          <p:spPr>
            <a:xfrm>
              <a:off x="936788" y="3820714"/>
              <a:ext cx="356764" cy="1646358"/>
            </a:xfrm>
            <a:custGeom>
              <a:avLst/>
              <a:gdLst>
                <a:gd name="connsiteX0" fmla="*/ 122349 w 284506"/>
                <a:gd name="connsiteY0" fmla="*/ 0 h 1312908"/>
                <a:gd name="connsiteX1" fmla="*/ 268135 w 284506"/>
                <a:gd name="connsiteY1" fmla="*/ 0 h 1312908"/>
                <a:gd name="connsiteX2" fmla="*/ 284506 w 284506"/>
                <a:gd name="connsiteY2" fmla="*/ 0 h 1312908"/>
                <a:gd name="connsiteX3" fmla="*/ 159760 w 284506"/>
                <a:gd name="connsiteY3" fmla="*/ 125225 h 1312908"/>
                <a:gd name="connsiteX4" fmla="*/ 159760 w 284506"/>
                <a:gd name="connsiteY4" fmla="*/ 1289168 h 1312908"/>
                <a:gd name="connsiteX5" fmla="*/ 159760 w 284506"/>
                <a:gd name="connsiteY5" fmla="*/ 1312908 h 1312908"/>
                <a:gd name="connsiteX6" fmla="*/ 0 w 284506"/>
                <a:gd name="connsiteY6" fmla="*/ 1312908 h 1312908"/>
                <a:gd name="connsiteX7" fmla="*/ 0 w 284506"/>
                <a:gd name="connsiteY7" fmla="*/ 1207665 h 1312908"/>
                <a:gd name="connsiteX8" fmla="*/ 0 w 284506"/>
                <a:gd name="connsiteY8" fmla="*/ 125225 h 1312908"/>
                <a:gd name="connsiteX9" fmla="*/ 122349 w 284506"/>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506" h="1312908">
                  <a:moveTo>
                    <a:pt x="122349" y="0"/>
                  </a:moveTo>
                  <a:cubicBezTo>
                    <a:pt x="174112" y="0"/>
                    <a:pt x="222640" y="0"/>
                    <a:pt x="268135" y="0"/>
                  </a:cubicBezTo>
                  <a:lnTo>
                    <a:pt x="284506" y="0"/>
                  </a:lnTo>
                  <a:cubicBezTo>
                    <a:pt x="216249" y="0"/>
                    <a:pt x="159760" y="56706"/>
                    <a:pt x="159760" y="125225"/>
                  </a:cubicBezTo>
                  <a:cubicBezTo>
                    <a:pt x="159760" y="790335"/>
                    <a:pt x="159760" y="1122890"/>
                    <a:pt x="159760" y="1289168"/>
                  </a:cubicBezTo>
                  <a:lnTo>
                    <a:pt x="159760" y="1312908"/>
                  </a:lnTo>
                  <a:lnTo>
                    <a:pt x="0" y="1312908"/>
                  </a:lnTo>
                  <a:lnTo>
                    <a:pt x="0" y="1207665"/>
                  </a:lnTo>
                  <a:cubicBezTo>
                    <a:pt x="0" y="125225"/>
                    <a:pt x="0" y="125225"/>
                    <a:pt x="0" y="125225"/>
                  </a:cubicBezTo>
                  <a:cubicBezTo>
                    <a:pt x="0" y="56706"/>
                    <a:pt x="54116" y="0"/>
                    <a:pt x="122349"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351" name="Freeform 71">
              <a:extLst>
                <a:ext uri="{FF2B5EF4-FFF2-40B4-BE49-F238E27FC236}">
                  <a16:creationId xmlns:a16="http://schemas.microsoft.com/office/drawing/2014/main" id="{6D4F3016-53DD-46F9-8D24-1880B9BAB764}"/>
                </a:ext>
              </a:extLst>
            </p:cNvPr>
            <p:cNvSpPr>
              <a:spLocks/>
            </p:cNvSpPr>
            <p:nvPr/>
          </p:nvSpPr>
          <p:spPr bwMode="auto">
            <a:xfrm>
              <a:off x="1144891" y="4975836"/>
              <a:ext cx="1103975" cy="542752"/>
            </a:xfrm>
            <a:custGeom>
              <a:avLst/>
              <a:gdLst>
                <a:gd name="T0" fmla="*/ 777 w 777"/>
                <a:gd name="T1" fmla="*/ 0 h 382"/>
                <a:gd name="T2" fmla="*/ 0 w 777"/>
                <a:gd name="T3" fmla="*/ 0 h 382"/>
                <a:gd name="T4" fmla="*/ 0 w 777"/>
                <a:gd name="T5" fmla="*/ 382 h 382"/>
                <a:gd name="T6" fmla="*/ 656 w 777"/>
                <a:gd name="T7" fmla="*/ 382 h 382"/>
                <a:gd name="T8" fmla="*/ 656 w 777"/>
                <a:gd name="T9" fmla="*/ 378 h 382"/>
                <a:gd name="T10" fmla="*/ 777 w 777"/>
                <a:gd name="T11" fmla="*/ 378 h 382"/>
                <a:gd name="T12" fmla="*/ 777 w 777"/>
                <a:gd name="T13" fmla="*/ 0 h 382"/>
              </a:gdLst>
              <a:ahLst/>
              <a:cxnLst>
                <a:cxn ang="0">
                  <a:pos x="T0" y="T1"/>
                </a:cxn>
                <a:cxn ang="0">
                  <a:pos x="T2" y="T3"/>
                </a:cxn>
                <a:cxn ang="0">
                  <a:pos x="T4" y="T5"/>
                </a:cxn>
                <a:cxn ang="0">
                  <a:pos x="T6" y="T7"/>
                </a:cxn>
                <a:cxn ang="0">
                  <a:pos x="T8" y="T9"/>
                </a:cxn>
                <a:cxn ang="0">
                  <a:pos x="T10" y="T11"/>
                </a:cxn>
                <a:cxn ang="0">
                  <a:pos x="T12" y="T13"/>
                </a:cxn>
              </a:cxnLst>
              <a:rect l="0" t="0" r="r" b="b"/>
              <a:pathLst>
                <a:path w="777" h="382">
                  <a:moveTo>
                    <a:pt x="777" y="0"/>
                  </a:moveTo>
                  <a:lnTo>
                    <a:pt x="0" y="0"/>
                  </a:lnTo>
                  <a:lnTo>
                    <a:pt x="0" y="382"/>
                  </a:lnTo>
                  <a:lnTo>
                    <a:pt x="656" y="382"/>
                  </a:lnTo>
                  <a:lnTo>
                    <a:pt x="656" y="378"/>
                  </a:lnTo>
                  <a:lnTo>
                    <a:pt x="777" y="378"/>
                  </a:lnTo>
                  <a:lnTo>
                    <a:pt x="7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2" name="Freeform 110">
              <a:extLst>
                <a:ext uri="{FF2B5EF4-FFF2-40B4-BE49-F238E27FC236}">
                  <a16:creationId xmlns:a16="http://schemas.microsoft.com/office/drawing/2014/main" id="{8CDEB235-8468-43FB-9A4D-709CF9B726D2}"/>
                </a:ext>
              </a:extLst>
            </p:cNvPr>
            <p:cNvSpPr>
              <a:spLocks/>
            </p:cNvSpPr>
            <p:nvPr/>
          </p:nvSpPr>
          <p:spPr bwMode="auto">
            <a:xfrm>
              <a:off x="1917816" y="3714152"/>
              <a:ext cx="1165070" cy="1078398"/>
            </a:xfrm>
            <a:custGeom>
              <a:avLst/>
              <a:gdLst>
                <a:gd name="T0" fmla="*/ 359 w 395"/>
                <a:gd name="T1" fmla="*/ 364 h 364"/>
                <a:gd name="T2" fmla="*/ 395 w 395"/>
                <a:gd name="T3" fmla="*/ 328 h 364"/>
                <a:gd name="T4" fmla="*/ 359 w 395"/>
                <a:gd name="T5" fmla="*/ 292 h 364"/>
                <a:gd name="T6" fmla="*/ 72 w 395"/>
                <a:gd name="T7" fmla="*/ 36 h 364"/>
                <a:gd name="T8" fmla="*/ 35 w 395"/>
                <a:gd name="T9" fmla="*/ 0 h 364"/>
                <a:gd name="T10" fmla="*/ 0 w 395"/>
                <a:gd name="T11" fmla="*/ 37 h 364"/>
                <a:gd name="T12" fmla="*/ 47 w 395"/>
                <a:gd name="T13" fmla="*/ 200 h 364"/>
                <a:gd name="T14" fmla="*/ 359 w 395"/>
                <a:gd name="T15" fmla="*/ 364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64">
                  <a:moveTo>
                    <a:pt x="359" y="364"/>
                  </a:moveTo>
                  <a:cubicBezTo>
                    <a:pt x="379" y="364"/>
                    <a:pt x="395" y="348"/>
                    <a:pt x="395" y="328"/>
                  </a:cubicBezTo>
                  <a:cubicBezTo>
                    <a:pt x="395" y="308"/>
                    <a:pt x="379" y="292"/>
                    <a:pt x="359" y="292"/>
                  </a:cubicBezTo>
                  <a:cubicBezTo>
                    <a:pt x="81" y="292"/>
                    <a:pt x="72" y="46"/>
                    <a:pt x="72" y="36"/>
                  </a:cubicBezTo>
                  <a:cubicBezTo>
                    <a:pt x="72" y="16"/>
                    <a:pt x="55" y="0"/>
                    <a:pt x="35" y="0"/>
                  </a:cubicBezTo>
                  <a:cubicBezTo>
                    <a:pt x="15" y="1"/>
                    <a:pt x="0" y="17"/>
                    <a:pt x="0" y="37"/>
                  </a:cubicBezTo>
                  <a:cubicBezTo>
                    <a:pt x="0" y="40"/>
                    <a:pt x="2" y="120"/>
                    <a:pt x="47" y="200"/>
                  </a:cubicBezTo>
                  <a:cubicBezTo>
                    <a:pt x="89" y="275"/>
                    <a:pt x="177" y="364"/>
                    <a:pt x="359" y="364"/>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3" name="Freeform 111">
              <a:extLst>
                <a:ext uri="{FF2B5EF4-FFF2-40B4-BE49-F238E27FC236}">
                  <a16:creationId xmlns:a16="http://schemas.microsoft.com/office/drawing/2014/main" id="{FD4641EE-7017-4AD5-9BAE-C8FC40EE2609}"/>
                </a:ext>
              </a:extLst>
            </p:cNvPr>
            <p:cNvSpPr>
              <a:spLocks/>
            </p:cNvSpPr>
            <p:nvPr/>
          </p:nvSpPr>
          <p:spPr bwMode="auto">
            <a:xfrm>
              <a:off x="1906449" y="3702787"/>
              <a:ext cx="1189224" cy="1101132"/>
            </a:xfrm>
            <a:custGeom>
              <a:avLst/>
              <a:gdLst>
                <a:gd name="T0" fmla="*/ 363 w 403"/>
                <a:gd name="T1" fmla="*/ 368 h 372"/>
                <a:gd name="T2" fmla="*/ 363 w 403"/>
                <a:gd name="T3" fmla="*/ 372 h 372"/>
                <a:gd name="T4" fmla="*/ 403 w 403"/>
                <a:gd name="T5" fmla="*/ 332 h 372"/>
                <a:gd name="T6" fmla="*/ 363 w 403"/>
                <a:gd name="T7" fmla="*/ 292 h 372"/>
                <a:gd name="T8" fmla="*/ 203 w 403"/>
                <a:gd name="T9" fmla="*/ 254 h 372"/>
                <a:gd name="T10" fmla="*/ 97 w 403"/>
                <a:gd name="T11" fmla="*/ 124 h 372"/>
                <a:gd name="T12" fmla="*/ 80 w 403"/>
                <a:gd name="T13" fmla="*/ 40 h 372"/>
                <a:gd name="T14" fmla="*/ 40 w 403"/>
                <a:gd name="T15" fmla="*/ 0 h 372"/>
                <a:gd name="T16" fmla="*/ 39 w 403"/>
                <a:gd name="T17" fmla="*/ 0 h 372"/>
                <a:gd name="T18" fmla="*/ 39 w 403"/>
                <a:gd name="T19" fmla="*/ 0 h 372"/>
                <a:gd name="T20" fmla="*/ 0 w 403"/>
                <a:gd name="T21" fmla="*/ 40 h 372"/>
                <a:gd name="T22" fmla="*/ 0 w 403"/>
                <a:gd name="T23" fmla="*/ 41 h 372"/>
                <a:gd name="T24" fmla="*/ 0 w 403"/>
                <a:gd name="T25" fmla="*/ 41 h 372"/>
                <a:gd name="T26" fmla="*/ 47 w 403"/>
                <a:gd name="T27" fmla="*/ 206 h 372"/>
                <a:gd name="T28" fmla="*/ 152 w 403"/>
                <a:gd name="T29" fmla="*/ 317 h 372"/>
                <a:gd name="T30" fmla="*/ 363 w 403"/>
                <a:gd name="T31" fmla="*/ 372 h 372"/>
                <a:gd name="T32" fmla="*/ 363 w 403"/>
                <a:gd name="T33" fmla="*/ 368 h 372"/>
                <a:gd name="T34" fmla="*/ 363 w 403"/>
                <a:gd name="T35" fmla="*/ 364 h 372"/>
                <a:gd name="T36" fmla="*/ 156 w 403"/>
                <a:gd name="T37" fmla="*/ 310 h 372"/>
                <a:gd name="T38" fmla="*/ 54 w 403"/>
                <a:gd name="T39" fmla="*/ 202 h 372"/>
                <a:gd name="T40" fmla="*/ 8 w 403"/>
                <a:gd name="T41" fmla="*/ 41 h 372"/>
                <a:gd name="T42" fmla="*/ 8 w 403"/>
                <a:gd name="T43" fmla="*/ 41 h 372"/>
                <a:gd name="T44" fmla="*/ 8 w 403"/>
                <a:gd name="T45" fmla="*/ 40 h 372"/>
                <a:gd name="T46" fmla="*/ 39 w 403"/>
                <a:gd name="T47" fmla="*/ 8 h 372"/>
                <a:gd name="T48" fmla="*/ 39 w 403"/>
                <a:gd name="T49" fmla="*/ 8 h 372"/>
                <a:gd name="T50" fmla="*/ 40 w 403"/>
                <a:gd name="T51" fmla="*/ 8 h 372"/>
                <a:gd name="T52" fmla="*/ 72 w 403"/>
                <a:gd name="T53" fmla="*/ 40 h 372"/>
                <a:gd name="T54" fmla="*/ 112 w 403"/>
                <a:gd name="T55" fmla="*/ 174 h 372"/>
                <a:gd name="T56" fmla="*/ 199 w 403"/>
                <a:gd name="T57" fmla="*/ 261 h 372"/>
                <a:gd name="T58" fmla="*/ 363 w 403"/>
                <a:gd name="T59" fmla="*/ 300 h 372"/>
                <a:gd name="T60" fmla="*/ 386 w 403"/>
                <a:gd name="T61" fmla="*/ 309 h 372"/>
                <a:gd name="T62" fmla="*/ 395 w 403"/>
                <a:gd name="T63" fmla="*/ 332 h 372"/>
                <a:gd name="T64" fmla="*/ 386 w 403"/>
                <a:gd name="T65" fmla="*/ 354 h 372"/>
                <a:gd name="T66" fmla="*/ 363 w 403"/>
                <a:gd name="T67" fmla="*/ 364 h 372"/>
                <a:gd name="T68" fmla="*/ 363 w 403"/>
                <a:gd name="T69" fmla="*/ 36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3" h="372">
                  <a:moveTo>
                    <a:pt x="363" y="368"/>
                  </a:moveTo>
                  <a:cubicBezTo>
                    <a:pt x="363" y="372"/>
                    <a:pt x="363" y="372"/>
                    <a:pt x="363" y="372"/>
                  </a:cubicBezTo>
                  <a:cubicBezTo>
                    <a:pt x="385" y="372"/>
                    <a:pt x="403" y="354"/>
                    <a:pt x="403" y="332"/>
                  </a:cubicBezTo>
                  <a:cubicBezTo>
                    <a:pt x="403" y="310"/>
                    <a:pt x="385" y="292"/>
                    <a:pt x="363" y="292"/>
                  </a:cubicBezTo>
                  <a:cubicBezTo>
                    <a:pt x="294" y="292"/>
                    <a:pt x="242" y="276"/>
                    <a:pt x="203" y="254"/>
                  </a:cubicBezTo>
                  <a:cubicBezTo>
                    <a:pt x="144" y="219"/>
                    <a:pt x="113" y="168"/>
                    <a:pt x="97" y="124"/>
                  </a:cubicBezTo>
                  <a:cubicBezTo>
                    <a:pt x="81" y="80"/>
                    <a:pt x="80" y="43"/>
                    <a:pt x="80" y="40"/>
                  </a:cubicBezTo>
                  <a:cubicBezTo>
                    <a:pt x="80" y="18"/>
                    <a:pt x="62" y="0"/>
                    <a:pt x="40" y="0"/>
                  </a:cubicBezTo>
                  <a:cubicBezTo>
                    <a:pt x="39" y="0"/>
                    <a:pt x="39" y="0"/>
                    <a:pt x="39" y="0"/>
                  </a:cubicBezTo>
                  <a:cubicBezTo>
                    <a:pt x="39" y="0"/>
                    <a:pt x="39" y="0"/>
                    <a:pt x="39" y="0"/>
                  </a:cubicBezTo>
                  <a:cubicBezTo>
                    <a:pt x="17" y="1"/>
                    <a:pt x="0" y="19"/>
                    <a:pt x="0" y="40"/>
                  </a:cubicBezTo>
                  <a:cubicBezTo>
                    <a:pt x="0" y="41"/>
                    <a:pt x="0" y="41"/>
                    <a:pt x="0" y="41"/>
                  </a:cubicBezTo>
                  <a:cubicBezTo>
                    <a:pt x="0" y="41"/>
                    <a:pt x="0" y="41"/>
                    <a:pt x="0" y="41"/>
                  </a:cubicBezTo>
                  <a:cubicBezTo>
                    <a:pt x="0" y="45"/>
                    <a:pt x="2" y="125"/>
                    <a:pt x="47" y="206"/>
                  </a:cubicBezTo>
                  <a:cubicBezTo>
                    <a:pt x="68" y="244"/>
                    <a:pt x="101" y="285"/>
                    <a:pt x="152" y="317"/>
                  </a:cubicBezTo>
                  <a:cubicBezTo>
                    <a:pt x="203" y="349"/>
                    <a:pt x="271" y="372"/>
                    <a:pt x="363" y="372"/>
                  </a:cubicBezTo>
                  <a:cubicBezTo>
                    <a:pt x="363" y="368"/>
                    <a:pt x="363" y="368"/>
                    <a:pt x="363" y="368"/>
                  </a:cubicBezTo>
                  <a:cubicBezTo>
                    <a:pt x="363" y="364"/>
                    <a:pt x="363" y="364"/>
                    <a:pt x="363" y="364"/>
                  </a:cubicBezTo>
                  <a:cubicBezTo>
                    <a:pt x="273" y="364"/>
                    <a:pt x="206" y="342"/>
                    <a:pt x="156" y="310"/>
                  </a:cubicBezTo>
                  <a:cubicBezTo>
                    <a:pt x="107" y="279"/>
                    <a:pt x="75" y="239"/>
                    <a:pt x="54" y="202"/>
                  </a:cubicBezTo>
                  <a:cubicBezTo>
                    <a:pt x="10" y="123"/>
                    <a:pt x="8" y="44"/>
                    <a:pt x="8" y="41"/>
                  </a:cubicBezTo>
                  <a:cubicBezTo>
                    <a:pt x="8" y="41"/>
                    <a:pt x="8" y="41"/>
                    <a:pt x="8" y="41"/>
                  </a:cubicBezTo>
                  <a:cubicBezTo>
                    <a:pt x="8" y="40"/>
                    <a:pt x="8" y="40"/>
                    <a:pt x="8" y="40"/>
                  </a:cubicBezTo>
                  <a:cubicBezTo>
                    <a:pt x="8" y="23"/>
                    <a:pt x="22" y="9"/>
                    <a:pt x="39" y="8"/>
                  </a:cubicBezTo>
                  <a:cubicBezTo>
                    <a:pt x="39" y="8"/>
                    <a:pt x="39" y="8"/>
                    <a:pt x="39" y="8"/>
                  </a:cubicBezTo>
                  <a:cubicBezTo>
                    <a:pt x="40" y="8"/>
                    <a:pt x="40" y="8"/>
                    <a:pt x="40" y="8"/>
                  </a:cubicBezTo>
                  <a:cubicBezTo>
                    <a:pt x="57" y="8"/>
                    <a:pt x="72" y="22"/>
                    <a:pt x="72" y="40"/>
                  </a:cubicBezTo>
                  <a:cubicBezTo>
                    <a:pt x="72" y="45"/>
                    <a:pt x="74" y="110"/>
                    <a:pt x="112" y="174"/>
                  </a:cubicBezTo>
                  <a:cubicBezTo>
                    <a:pt x="131" y="205"/>
                    <a:pt x="158" y="237"/>
                    <a:pt x="199" y="261"/>
                  </a:cubicBezTo>
                  <a:cubicBezTo>
                    <a:pt x="239" y="284"/>
                    <a:pt x="293" y="300"/>
                    <a:pt x="363" y="300"/>
                  </a:cubicBezTo>
                  <a:cubicBezTo>
                    <a:pt x="372" y="300"/>
                    <a:pt x="380" y="303"/>
                    <a:pt x="386" y="309"/>
                  </a:cubicBezTo>
                  <a:cubicBezTo>
                    <a:pt x="391" y="315"/>
                    <a:pt x="395" y="323"/>
                    <a:pt x="395" y="332"/>
                  </a:cubicBezTo>
                  <a:cubicBezTo>
                    <a:pt x="395" y="341"/>
                    <a:pt x="391" y="349"/>
                    <a:pt x="386" y="354"/>
                  </a:cubicBezTo>
                  <a:cubicBezTo>
                    <a:pt x="380" y="360"/>
                    <a:pt x="372" y="364"/>
                    <a:pt x="363" y="364"/>
                  </a:cubicBezTo>
                  <a:cubicBezTo>
                    <a:pt x="363" y="368"/>
                    <a:pt x="363" y="368"/>
                    <a:pt x="363" y="368"/>
                  </a:cubicBezTo>
                </a:path>
              </a:pathLst>
            </a:custGeom>
            <a:solidFill>
              <a:schemeClr val="tx1"/>
            </a:soli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4" name="Freeform 112">
              <a:extLst>
                <a:ext uri="{FF2B5EF4-FFF2-40B4-BE49-F238E27FC236}">
                  <a16:creationId xmlns:a16="http://schemas.microsoft.com/office/drawing/2014/main" id="{23D64332-D037-4374-AA54-1C529FDC3DF4}"/>
                </a:ext>
              </a:extLst>
            </p:cNvPr>
            <p:cNvSpPr>
              <a:spLocks/>
            </p:cNvSpPr>
            <p:nvPr/>
          </p:nvSpPr>
          <p:spPr bwMode="auto">
            <a:xfrm>
              <a:off x="1298339" y="3655899"/>
              <a:ext cx="866698" cy="1284417"/>
            </a:xfrm>
            <a:custGeom>
              <a:avLst/>
              <a:gdLst>
                <a:gd name="T0" fmla="*/ 0 w 294"/>
                <a:gd name="T1" fmla="*/ 81 h 434"/>
                <a:gd name="T2" fmla="*/ 0 w 294"/>
                <a:gd name="T3" fmla="*/ 434 h 434"/>
                <a:gd name="T4" fmla="*/ 294 w 294"/>
                <a:gd name="T5" fmla="*/ 434 h 434"/>
                <a:gd name="T6" fmla="*/ 294 w 294"/>
                <a:gd name="T7" fmla="*/ 81 h 434"/>
                <a:gd name="T8" fmla="*/ 214 w 294"/>
                <a:gd name="T9" fmla="*/ 0 h 434"/>
                <a:gd name="T10" fmla="*/ 81 w 294"/>
                <a:gd name="T11" fmla="*/ 0 h 434"/>
                <a:gd name="T12" fmla="*/ 0 w 294"/>
                <a:gd name="T13" fmla="*/ 81 h 434"/>
              </a:gdLst>
              <a:ahLst/>
              <a:cxnLst>
                <a:cxn ang="0">
                  <a:pos x="T0" y="T1"/>
                </a:cxn>
                <a:cxn ang="0">
                  <a:pos x="T2" y="T3"/>
                </a:cxn>
                <a:cxn ang="0">
                  <a:pos x="T4" y="T5"/>
                </a:cxn>
                <a:cxn ang="0">
                  <a:pos x="T6" y="T7"/>
                </a:cxn>
                <a:cxn ang="0">
                  <a:pos x="T8" y="T9"/>
                </a:cxn>
                <a:cxn ang="0">
                  <a:pos x="T10" y="T11"/>
                </a:cxn>
                <a:cxn ang="0">
                  <a:pos x="T12" y="T13"/>
                </a:cxn>
              </a:cxnLst>
              <a:rect l="0" t="0" r="r" b="b"/>
              <a:pathLst>
                <a:path w="294" h="434">
                  <a:moveTo>
                    <a:pt x="0" y="81"/>
                  </a:moveTo>
                  <a:cubicBezTo>
                    <a:pt x="0" y="434"/>
                    <a:pt x="0" y="434"/>
                    <a:pt x="0" y="434"/>
                  </a:cubicBezTo>
                  <a:cubicBezTo>
                    <a:pt x="294" y="434"/>
                    <a:pt x="294" y="434"/>
                    <a:pt x="294" y="43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5" name="Freeform 113">
              <a:extLst>
                <a:ext uri="{FF2B5EF4-FFF2-40B4-BE49-F238E27FC236}">
                  <a16:creationId xmlns:a16="http://schemas.microsoft.com/office/drawing/2014/main" id="{FD61E22F-6EB5-425C-A41A-A2795FDAE84A}"/>
                </a:ext>
              </a:extLst>
            </p:cNvPr>
            <p:cNvSpPr>
              <a:spLocks/>
            </p:cNvSpPr>
            <p:nvPr/>
          </p:nvSpPr>
          <p:spPr bwMode="auto">
            <a:xfrm>
              <a:off x="1298340" y="3655898"/>
              <a:ext cx="866697" cy="1254580"/>
            </a:xfrm>
            <a:custGeom>
              <a:avLst/>
              <a:gdLst>
                <a:gd name="T0" fmla="*/ 0 w 294"/>
                <a:gd name="T1" fmla="*/ 81 h 424"/>
                <a:gd name="T2" fmla="*/ 0 w 294"/>
                <a:gd name="T3" fmla="*/ 424 h 424"/>
                <a:gd name="T4" fmla="*/ 294 w 294"/>
                <a:gd name="T5" fmla="*/ 424 h 424"/>
                <a:gd name="T6" fmla="*/ 294 w 294"/>
                <a:gd name="T7" fmla="*/ 81 h 424"/>
                <a:gd name="T8" fmla="*/ 214 w 294"/>
                <a:gd name="T9" fmla="*/ 0 h 424"/>
                <a:gd name="T10" fmla="*/ 81 w 294"/>
                <a:gd name="T11" fmla="*/ 0 h 424"/>
                <a:gd name="T12" fmla="*/ 0 w 294"/>
                <a:gd name="T13" fmla="*/ 81 h 424"/>
              </a:gdLst>
              <a:ahLst/>
              <a:cxnLst>
                <a:cxn ang="0">
                  <a:pos x="T0" y="T1"/>
                </a:cxn>
                <a:cxn ang="0">
                  <a:pos x="T2" y="T3"/>
                </a:cxn>
                <a:cxn ang="0">
                  <a:pos x="T4" y="T5"/>
                </a:cxn>
                <a:cxn ang="0">
                  <a:pos x="T6" y="T7"/>
                </a:cxn>
                <a:cxn ang="0">
                  <a:pos x="T8" y="T9"/>
                </a:cxn>
                <a:cxn ang="0">
                  <a:pos x="T10" y="T11"/>
                </a:cxn>
                <a:cxn ang="0">
                  <a:pos x="T12" y="T13"/>
                </a:cxn>
              </a:cxnLst>
              <a:rect l="0" t="0" r="r" b="b"/>
              <a:pathLst>
                <a:path w="294" h="424">
                  <a:moveTo>
                    <a:pt x="0" y="81"/>
                  </a:moveTo>
                  <a:cubicBezTo>
                    <a:pt x="0" y="424"/>
                    <a:pt x="0" y="424"/>
                    <a:pt x="0" y="424"/>
                  </a:cubicBezTo>
                  <a:cubicBezTo>
                    <a:pt x="294" y="424"/>
                    <a:pt x="294" y="424"/>
                    <a:pt x="294" y="42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6" name="Freeform 114">
              <a:extLst>
                <a:ext uri="{FF2B5EF4-FFF2-40B4-BE49-F238E27FC236}">
                  <a16:creationId xmlns:a16="http://schemas.microsoft.com/office/drawing/2014/main" id="{83F617E1-1C77-492C-AEE1-66BEA66A0140}"/>
                </a:ext>
              </a:extLst>
            </p:cNvPr>
            <p:cNvSpPr>
              <a:spLocks/>
            </p:cNvSpPr>
            <p:nvPr/>
          </p:nvSpPr>
          <p:spPr bwMode="auto">
            <a:xfrm>
              <a:off x="1298339" y="3655899"/>
              <a:ext cx="866698" cy="1254580"/>
            </a:xfrm>
            <a:custGeom>
              <a:avLst/>
              <a:gdLst>
                <a:gd name="T0" fmla="*/ 0 w 294"/>
                <a:gd name="T1" fmla="*/ 81 h 424"/>
                <a:gd name="T2" fmla="*/ 0 w 294"/>
                <a:gd name="T3" fmla="*/ 424 h 424"/>
                <a:gd name="T4" fmla="*/ 294 w 294"/>
                <a:gd name="T5" fmla="*/ 424 h 424"/>
                <a:gd name="T6" fmla="*/ 294 w 294"/>
                <a:gd name="T7" fmla="*/ 81 h 424"/>
                <a:gd name="T8" fmla="*/ 214 w 294"/>
                <a:gd name="T9" fmla="*/ 0 h 424"/>
                <a:gd name="T10" fmla="*/ 81 w 294"/>
                <a:gd name="T11" fmla="*/ 0 h 424"/>
                <a:gd name="T12" fmla="*/ 0 w 294"/>
                <a:gd name="T13" fmla="*/ 81 h 424"/>
              </a:gdLst>
              <a:ahLst/>
              <a:cxnLst>
                <a:cxn ang="0">
                  <a:pos x="T0" y="T1"/>
                </a:cxn>
                <a:cxn ang="0">
                  <a:pos x="T2" y="T3"/>
                </a:cxn>
                <a:cxn ang="0">
                  <a:pos x="T4" y="T5"/>
                </a:cxn>
                <a:cxn ang="0">
                  <a:pos x="T6" y="T7"/>
                </a:cxn>
                <a:cxn ang="0">
                  <a:pos x="T8" y="T9"/>
                </a:cxn>
                <a:cxn ang="0">
                  <a:pos x="T10" y="T11"/>
                </a:cxn>
                <a:cxn ang="0">
                  <a:pos x="T12" y="T13"/>
                </a:cxn>
              </a:cxnLst>
              <a:rect l="0" t="0" r="r" b="b"/>
              <a:pathLst>
                <a:path w="294" h="424">
                  <a:moveTo>
                    <a:pt x="0" y="81"/>
                  </a:moveTo>
                  <a:cubicBezTo>
                    <a:pt x="0" y="424"/>
                    <a:pt x="0" y="424"/>
                    <a:pt x="0" y="424"/>
                  </a:cubicBezTo>
                  <a:cubicBezTo>
                    <a:pt x="294" y="424"/>
                    <a:pt x="294" y="424"/>
                    <a:pt x="294" y="42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7" name="Freeform 115">
              <a:extLst>
                <a:ext uri="{FF2B5EF4-FFF2-40B4-BE49-F238E27FC236}">
                  <a16:creationId xmlns:a16="http://schemas.microsoft.com/office/drawing/2014/main" id="{6C89CBDC-1539-4758-B947-35C4EDBF200E}"/>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8" name="Freeform 116">
              <a:extLst>
                <a:ext uri="{FF2B5EF4-FFF2-40B4-BE49-F238E27FC236}">
                  <a16:creationId xmlns:a16="http://schemas.microsoft.com/office/drawing/2014/main" id="{E591B687-4C70-415F-9255-EF6A9AB940A1}"/>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9" name="Freeform 117">
              <a:extLst>
                <a:ext uri="{FF2B5EF4-FFF2-40B4-BE49-F238E27FC236}">
                  <a16:creationId xmlns:a16="http://schemas.microsoft.com/office/drawing/2014/main" id="{5D8EC426-20A1-4DA6-9239-FBF8A45620E9}"/>
                </a:ext>
              </a:extLst>
            </p:cNvPr>
            <p:cNvSpPr>
              <a:spLocks/>
            </p:cNvSpPr>
            <p:nvPr/>
          </p:nvSpPr>
          <p:spPr bwMode="auto">
            <a:xfrm>
              <a:off x="1304022" y="3664424"/>
              <a:ext cx="548435" cy="1128128"/>
            </a:xfrm>
            <a:custGeom>
              <a:avLst/>
              <a:gdLst>
                <a:gd name="T0" fmla="*/ 0 w 186"/>
                <a:gd name="T1" fmla="*/ 78 h 381"/>
                <a:gd name="T2" fmla="*/ 0 w 186"/>
                <a:gd name="T3" fmla="*/ 237 h 381"/>
                <a:gd name="T4" fmla="*/ 42 w 186"/>
                <a:gd name="T5" fmla="*/ 339 h 381"/>
                <a:gd name="T6" fmla="*/ 143 w 186"/>
                <a:gd name="T7" fmla="*/ 381 h 381"/>
                <a:gd name="T8" fmla="*/ 186 w 186"/>
                <a:gd name="T9" fmla="*/ 381 h 381"/>
                <a:gd name="T10" fmla="*/ 42 w 186"/>
                <a:gd name="T11" fmla="*/ 237 h 381"/>
                <a:gd name="T12" fmla="*/ 42 w 186"/>
                <a:gd name="T13" fmla="*/ 78 h 381"/>
                <a:gd name="T14" fmla="*/ 52 w 186"/>
                <a:gd name="T15" fmla="*/ 17 h 381"/>
                <a:gd name="T16" fmla="*/ 56 w 186"/>
                <a:gd name="T17" fmla="*/ 0 h 381"/>
                <a:gd name="T18" fmla="*/ 0 w 186"/>
                <a:gd name="T19" fmla="*/ 7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381">
                  <a:moveTo>
                    <a:pt x="0" y="78"/>
                  </a:moveTo>
                  <a:cubicBezTo>
                    <a:pt x="0" y="237"/>
                    <a:pt x="0" y="237"/>
                    <a:pt x="0" y="237"/>
                  </a:cubicBezTo>
                  <a:cubicBezTo>
                    <a:pt x="0" y="277"/>
                    <a:pt x="16" y="313"/>
                    <a:pt x="42" y="339"/>
                  </a:cubicBezTo>
                  <a:cubicBezTo>
                    <a:pt x="68" y="365"/>
                    <a:pt x="104" y="381"/>
                    <a:pt x="143" y="381"/>
                  </a:cubicBezTo>
                  <a:cubicBezTo>
                    <a:pt x="186" y="381"/>
                    <a:pt x="186" y="381"/>
                    <a:pt x="186" y="381"/>
                  </a:cubicBezTo>
                  <a:cubicBezTo>
                    <a:pt x="107" y="381"/>
                    <a:pt x="42" y="316"/>
                    <a:pt x="42" y="237"/>
                  </a:cubicBezTo>
                  <a:cubicBezTo>
                    <a:pt x="42" y="78"/>
                    <a:pt x="42" y="78"/>
                    <a:pt x="42" y="78"/>
                  </a:cubicBezTo>
                  <a:cubicBezTo>
                    <a:pt x="42" y="47"/>
                    <a:pt x="30" y="30"/>
                    <a:pt x="52" y="17"/>
                  </a:cubicBezTo>
                  <a:cubicBezTo>
                    <a:pt x="64" y="11"/>
                    <a:pt x="56" y="0"/>
                    <a:pt x="56" y="0"/>
                  </a:cubicBezTo>
                  <a:cubicBezTo>
                    <a:pt x="12" y="0"/>
                    <a:pt x="0" y="33"/>
                    <a:pt x="0" y="78"/>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0" name="Freeform 118">
              <a:extLst>
                <a:ext uri="{FF2B5EF4-FFF2-40B4-BE49-F238E27FC236}">
                  <a16:creationId xmlns:a16="http://schemas.microsoft.com/office/drawing/2014/main" id="{6534FBE5-18D8-4E0D-94CD-2A68911E72F8}"/>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1" name="Line 119">
              <a:extLst>
                <a:ext uri="{FF2B5EF4-FFF2-40B4-BE49-F238E27FC236}">
                  <a16:creationId xmlns:a16="http://schemas.microsoft.com/office/drawing/2014/main" id="{9FB24B7D-0F4D-4C0D-9B0E-B8121742DFB7}"/>
                </a:ext>
              </a:extLst>
            </p:cNvPr>
            <p:cNvSpPr>
              <a:spLocks noChangeShapeType="1"/>
            </p:cNvSpPr>
            <p:nvPr/>
          </p:nvSpPr>
          <p:spPr bwMode="auto">
            <a:xfrm flipV="1">
              <a:off x="2165038" y="4279638"/>
              <a:ext cx="0" cy="285583"/>
            </a:xfrm>
            <a:prstGeom prst="line">
              <a:avLst/>
            </a:pr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2" name="Freeform 120">
              <a:extLst>
                <a:ext uri="{FF2B5EF4-FFF2-40B4-BE49-F238E27FC236}">
                  <a16:creationId xmlns:a16="http://schemas.microsoft.com/office/drawing/2014/main" id="{42EB733E-2301-404F-9CB0-E4A92AD8853D}"/>
                </a:ext>
              </a:extLst>
            </p:cNvPr>
            <p:cNvSpPr>
              <a:spLocks/>
            </p:cNvSpPr>
            <p:nvPr/>
          </p:nvSpPr>
          <p:spPr bwMode="auto">
            <a:xfrm>
              <a:off x="1959019" y="4732877"/>
              <a:ext cx="613792" cy="68199"/>
            </a:xfrm>
            <a:custGeom>
              <a:avLst/>
              <a:gdLst>
                <a:gd name="T0" fmla="*/ 0 w 208"/>
                <a:gd name="T1" fmla="*/ 23 h 23"/>
                <a:gd name="T2" fmla="*/ 208 w 208"/>
                <a:gd name="T3" fmla="*/ 23 h 23"/>
                <a:gd name="T4" fmla="*/ 208 w 208"/>
                <a:gd name="T5" fmla="*/ 0 h 23"/>
                <a:gd name="T6" fmla="*/ 23 w 208"/>
                <a:gd name="T7" fmla="*/ 0 h 23"/>
                <a:gd name="T8" fmla="*/ 0 w 208"/>
                <a:gd name="T9" fmla="*/ 23 h 23"/>
              </a:gdLst>
              <a:ahLst/>
              <a:cxnLst>
                <a:cxn ang="0">
                  <a:pos x="T0" y="T1"/>
                </a:cxn>
                <a:cxn ang="0">
                  <a:pos x="T2" y="T3"/>
                </a:cxn>
                <a:cxn ang="0">
                  <a:pos x="T4" y="T5"/>
                </a:cxn>
                <a:cxn ang="0">
                  <a:pos x="T6" y="T7"/>
                </a:cxn>
                <a:cxn ang="0">
                  <a:pos x="T8" y="T9"/>
                </a:cxn>
              </a:cxnLst>
              <a:rect l="0" t="0" r="r" b="b"/>
              <a:pathLst>
                <a:path w="208" h="23">
                  <a:moveTo>
                    <a:pt x="0" y="23"/>
                  </a:moveTo>
                  <a:cubicBezTo>
                    <a:pt x="208" y="23"/>
                    <a:pt x="208" y="23"/>
                    <a:pt x="208" y="23"/>
                  </a:cubicBezTo>
                  <a:cubicBezTo>
                    <a:pt x="208" y="0"/>
                    <a:pt x="208" y="0"/>
                    <a:pt x="208" y="0"/>
                  </a:cubicBezTo>
                  <a:cubicBezTo>
                    <a:pt x="23" y="0"/>
                    <a:pt x="23" y="0"/>
                    <a:pt x="23" y="0"/>
                  </a:cubicBezTo>
                  <a:cubicBezTo>
                    <a:pt x="10" y="0"/>
                    <a:pt x="0" y="10"/>
                    <a:pt x="0" y="23"/>
                  </a:cubicBezTo>
                </a:path>
              </a:pathLst>
            </a:custGeom>
            <a:solidFill>
              <a:srgbClr val="EBEBEA"/>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3" name="Freeform 121">
              <a:extLst>
                <a:ext uri="{FF2B5EF4-FFF2-40B4-BE49-F238E27FC236}">
                  <a16:creationId xmlns:a16="http://schemas.microsoft.com/office/drawing/2014/main" id="{57EA97B4-3F8B-41B3-A7C8-58531DD0D425}"/>
                </a:ext>
              </a:extLst>
            </p:cNvPr>
            <p:cNvSpPr>
              <a:spLocks/>
            </p:cNvSpPr>
            <p:nvPr/>
          </p:nvSpPr>
          <p:spPr bwMode="auto">
            <a:xfrm>
              <a:off x="1947653" y="4721511"/>
              <a:ext cx="636526" cy="92353"/>
            </a:xfrm>
            <a:custGeom>
              <a:avLst/>
              <a:gdLst>
                <a:gd name="T0" fmla="*/ 4 w 216"/>
                <a:gd name="T1" fmla="*/ 27 h 31"/>
                <a:gd name="T2" fmla="*/ 4 w 216"/>
                <a:gd name="T3" fmla="*/ 31 h 31"/>
                <a:gd name="T4" fmla="*/ 216 w 216"/>
                <a:gd name="T5" fmla="*/ 31 h 31"/>
                <a:gd name="T6" fmla="*/ 216 w 216"/>
                <a:gd name="T7" fmla="*/ 0 h 31"/>
                <a:gd name="T8" fmla="*/ 27 w 216"/>
                <a:gd name="T9" fmla="*/ 0 h 31"/>
                <a:gd name="T10" fmla="*/ 0 w 216"/>
                <a:gd name="T11" fmla="*/ 27 h 31"/>
                <a:gd name="T12" fmla="*/ 0 w 216"/>
                <a:gd name="T13" fmla="*/ 31 h 31"/>
                <a:gd name="T14" fmla="*/ 4 w 216"/>
                <a:gd name="T15" fmla="*/ 31 h 31"/>
                <a:gd name="T16" fmla="*/ 4 w 216"/>
                <a:gd name="T17" fmla="*/ 27 h 31"/>
                <a:gd name="T18" fmla="*/ 8 w 216"/>
                <a:gd name="T19" fmla="*/ 27 h 31"/>
                <a:gd name="T20" fmla="*/ 14 w 216"/>
                <a:gd name="T21" fmla="*/ 13 h 31"/>
                <a:gd name="T22" fmla="*/ 27 w 216"/>
                <a:gd name="T23" fmla="*/ 8 h 31"/>
                <a:gd name="T24" fmla="*/ 208 w 216"/>
                <a:gd name="T25" fmla="*/ 8 h 31"/>
                <a:gd name="T26" fmla="*/ 208 w 216"/>
                <a:gd name="T27" fmla="*/ 23 h 31"/>
                <a:gd name="T28" fmla="*/ 4 w 216"/>
                <a:gd name="T29" fmla="*/ 23 h 31"/>
                <a:gd name="T30" fmla="*/ 4 w 216"/>
                <a:gd name="T31" fmla="*/ 27 h 31"/>
                <a:gd name="T32" fmla="*/ 8 w 216"/>
                <a:gd name="T33" fmla="*/ 27 h 31"/>
                <a:gd name="T34" fmla="*/ 4 w 216"/>
                <a:gd name="T3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31">
                  <a:moveTo>
                    <a:pt x="4" y="27"/>
                  </a:moveTo>
                  <a:cubicBezTo>
                    <a:pt x="4" y="31"/>
                    <a:pt x="4" y="31"/>
                    <a:pt x="4" y="31"/>
                  </a:cubicBezTo>
                  <a:cubicBezTo>
                    <a:pt x="216" y="31"/>
                    <a:pt x="216" y="31"/>
                    <a:pt x="216" y="31"/>
                  </a:cubicBezTo>
                  <a:cubicBezTo>
                    <a:pt x="216" y="0"/>
                    <a:pt x="216" y="0"/>
                    <a:pt x="216" y="0"/>
                  </a:cubicBezTo>
                  <a:cubicBezTo>
                    <a:pt x="27" y="0"/>
                    <a:pt x="27" y="0"/>
                    <a:pt x="27" y="0"/>
                  </a:cubicBezTo>
                  <a:cubicBezTo>
                    <a:pt x="12" y="0"/>
                    <a:pt x="0" y="12"/>
                    <a:pt x="0" y="27"/>
                  </a:cubicBezTo>
                  <a:cubicBezTo>
                    <a:pt x="0" y="31"/>
                    <a:pt x="0" y="31"/>
                    <a:pt x="0" y="31"/>
                  </a:cubicBezTo>
                  <a:cubicBezTo>
                    <a:pt x="4" y="31"/>
                    <a:pt x="4" y="31"/>
                    <a:pt x="4" y="31"/>
                  </a:cubicBezTo>
                  <a:cubicBezTo>
                    <a:pt x="4" y="27"/>
                    <a:pt x="4" y="27"/>
                    <a:pt x="4" y="27"/>
                  </a:cubicBezTo>
                  <a:cubicBezTo>
                    <a:pt x="8" y="27"/>
                    <a:pt x="8" y="27"/>
                    <a:pt x="8" y="27"/>
                  </a:cubicBezTo>
                  <a:cubicBezTo>
                    <a:pt x="8" y="21"/>
                    <a:pt x="10" y="17"/>
                    <a:pt x="14" y="13"/>
                  </a:cubicBezTo>
                  <a:cubicBezTo>
                    <a:pt x="17" y="10"/>
                    <a:pt x="22" y="8"/>
                    <a:pt x="27" y="8"/>
                  </a:cubicBezTo>
                  <a:cubicBezTo>
                    <a:pt x="208" y="8"/>
                    <a:pt x="208" y="8"/>
                    <a:pt x="208" y="8"/>
                  </a:cubicBezTo>
                  <a:cubicBezTo>
                    <a:pt x="208" y="23"/>
                    <a:pt x="208" y="23"/>
                    <a:pt x="208" y="23"/>
                  </a:cubicBezTo>
                  <a:cubicBezTo>
                    <a:pt x="4" y="23"/>
                    <a:pt x="4" y="23"/>
                    <a:pt x="4" y="23"/>
                  </a:cubicBezTo>
                  <a:cubicBezTo>
                    <a:pt x="4" y="27"/>
                    <a:pt x="4" y="27"/>
                    <a:pt x="4" y="27"/>
                  </a:cubicBezTo>
                  <a:cubicBezTo>
                    <a:pt x="8" y="27"/>
                    <a:pt x="8" y="27"/>
                    <a:pt x="8" y="27"/>
                  </a:cubicBezTo>
                  <a:cubicBezTo>
                    <a:pt x="4" y="27"/>
                    <a:pt x="4" y="27"/>
                    <a:pt x="4" y="27"/>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4" name="Freeform 122">
              <a:extLst>
                <a:ext uri="{FF2B5EF4-FFF2-40B4-BE49-F238E27FC236}">
                  <a16:creationId xmlns:a16="http://schemas.microsoft.com/office/drawing/2014/main" id="{6C39D311-239C-4839-8BD5-D7A60F8D9F89}"/>
                </a:ext>
              </a:extLst>
            </p:cNvPr>
            <p:cNvSpPr>
              <a:spLocks/>
            </p:cNvSpPr>
            <p:nvPr/>
          </p:nvSpPr>
          <p:spPr bwMode="auto">
            <a:xfrm>
              <a:off x="1298339" y="3655899"/>
              <a:ext cx="277059" cy="295530"/>
            </a:xfrm>
            <a:custGeom>
              <a:avLst/>
              <a:gdLst>
                <a:gd name="T0" fmla="*/ 0 w 94"/>
                <a:gd name="T1" fmla="*/ 100 h 100"/>
                <a:gd name="T2" fmla="*/ 0 w 94"/>
                <a:gd name="T3" fmla="*/ 81 h 100"/>
                <a:gd name="T4" fmla="*/ 81 w 94"/>
                <a:gd name="T5" fmla="*/ 0 h 100"/>
                <a:gd name="T6" fmla="*/ 94 w 94"/>
                <a:gd name="T7" fmla="*/ 0 h 100"/>
              </a:gdLst>
              <a:ahLst/>
              <a:cxnLst>
                <a:cxn ang="0">
                  <a:pos x="T0" y="T1"/>
                </a:cxn>
                <a:cxn ang="0">
                  <a:pos x="T2" y="T3"/>
                </a:cxn>
                <a:cxn ang="0">
                  <a:pos x="T4" y="T5"/>
                </a:cxn>
                <a:cxn ang="0">
                  <a:pos x="T6" y="T7"/>
                </a:cxn>
              </a:cxnLst>
              <a:rect l="0" t="0" r="r" b="b"/>
              <a:pathLst>
                <a:path w="94" h="100">
                  <a:moveTo>
                    <a:pt x="0" y="100"/>
                  </a:moveTo>
                  <a:cubicBezTo>
                    <a:pt x="0" y="81"/>
                    <a:pt x="0" y="81"/>
                    <a:pt x="0" y="81"/>
                  </a:cubicBezTo>
                  <a:cubicBezTo>
                    <a:pt x="0" y="36"/>
                    <a:pt x="36" y="0"/>
                    <a:pt x="81" y="0"/>
                  </a:cubicBezTo>
                  <a:cubicBezTo>
                    <a:pt x="94" y="0"/>
                    <a:pt x="94" y="0"/>
                    <a:pt x="94" y="0"/>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5" name="Freeform 123">
              <a:extLst>
                <a:ext uri="{FF2B5EF4-FFF2-40B4-BE49-F238E27FC236}">
                  <a16:creationId xmlns:a16="http://schemas.microsoft.com/office/drawing/2014/main" id="{BF557DEE-754E-4656-8CBC-F4BAD9FB9D42}"/>
                </a:ext>
              </a:extLst>
            </p:cNvPr>
            <p:cNvSpPr>
              <a:spLocks/>
            </p:cNvSpPr>
            <p:nvPr/>
          </p:nvSpPr>
          <p:spPr bwMode="auto">
            <a:xfrm>
              <a:off x="2517401" y="3896017"/>
              <a:ext cx="1491858" cy="899376"/>
            </a:xfrm>
            <a:custGeom>
              <a:avLst/>
              <a:gdLst>
                <a:gd name="T0" fmla="*/ 0 w 506"/>
                <a:gd name="T1" fmla="*/ 304 h 304"/>
                <a:gd name="T2" fmla="*/ 452 w 506"/>
                <a:gd name="T3" fmla="*/ 304 h 304"/>
                <a:gd name="T4" fmla="*/ 502 w 506"/>
                <a:gd name="T5" fmla="*/ 43 h 304"/>
                <a:gd name="T6" fmla="*/ 467 w 506"/>
                <a:gd name="T7" fmla="*/ 0 h 304"/>
                <a:gd name="T8" fmla="*/ 88 w 506"/>
                <a:gd name="T9" fmla="*/ 0 h 304"/>
                <a:gd name="T10" fmla="*/ 53 w 506"/>
                <a:gd name="T11" fmla="*/ 29 h 304"/>
                <a:gd name="T12" fmla="*/ 0 w 506"/>
                <a:gd name="T13" fmla="*/ 304 h 304"/>
              </a:gdLst>
              <a:ahLst/>
              <a:cxnLst>
                <a:cxn ang="0">
                  <a:pos x="T0" y="T1"/>
                </a:cxn>
                <a:cxn ang="0">
                  <a:pos x="T2" y="T3"/>
                </a:cxn>
                <a:cxn ang="0">
                  <a:pos x="T4" y="T5"/>
                </a:cxn>
                <a:cxn ang="0">
                  <a:pos x="T6" y="T7"/>
                </a:cxn>
                <a:cxn ang="0">
                  <a:pos x="T8" y="T9"/>
                </a:cxn>
                <a:cxn ang="0">
                  <a:pos x="T10" y="T11"/>
                </a:cxn>
                <a:cxn ang="0">
                  <a:pos x="T12" y="T13"/>
                </a:cxn>
              </a:cxnLst>
              <a:rect l="0" t="0" r="r" b="b"/>
              <a:pathLst>
                <a:path w="506" h="304">
                  <a:moveTo>
                    <a:pt x="0" y="304"/>
                  </a:moveTo>
                  <a:cubicBezTo>
                    <a:pt x="452" y="304"/>
                    <a:pt x="452" y="304"/>
                    <a:pt x="452" y="304"/>
                  </a:cubicBezTo>
                  <a:cubicBezTo>
                    <a:pt x="502" y="43"/>
                    <a:pt x="502" y="43"/>
                    <a:pt x="502" y="43"/>
                  </a:cubicBezTo>
                  <a:cubicBezTo>
                    <a:pt x="506" y="20"/>
                    <a:pt x="489" y="0"/>
                    <a:pt x="467" y="0"/>
                  </a:cubicBezTo>
                  <a:cubicBezTo>
                    <a:pt x="88" y="0"/>
                    <a:pt x="88" y="0"/>
                    <a:pt x="88" y="0"/>
                  </a:cubicBezTo>
                  <a:cubicBezTo>
                    <a:pt x="71" y="0"/>
                    <a:pt x="56" y="12"/>
                    <a:pt x="53" y="29"/>
                  </a:cubicBezTo>
                  <a:cubicBezTo>
                    <a:pt x="0" y="304"/>
                    <a:pt x="0" y="304"/>
                    <a:pt x="0" y="304"/>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6" name="Freeform 124">
              <a:extLst>
                <a:ext uri="{FF2B5EF4-FFF2-40B4-BE49-F238E27FC236}">
                  <a16:creationId xmlns:a16="http://schemas.microsoft.com/office/drawing/2014/main" id="{784FF218-1AF2-4060-9D38-DFD01FC4F338}"/>
                </a:ext>
              </a:extLst>
            </p:cNvPr>
            <p:cNvSpPr>
              <a:spLocks/>
            </p:cNvSpPr>
            <p:nvPr/>
          </p:nvSpPr>
          <p:spPr bwMode="auto">
            <a:xfrm>
              <a:off x="2501771" y="3883230"/>
              <a:ext cx="1511748" cy="923530"/>
            </a:xfrm>
            <a:custGeom>
              <a:avLst/>
              <a:gdLst>
                <a:gd name="T0" fmla="*/ 5 w 512"/>
                <a:gd name="T1" fmla="*/ 308 h 312"/>
                <a:gd name="T2" fmla="*/ 5 w 512"/>
                <a:gd name="T3" fmla="*/ 312 h 312"/>
                <a:gd name="T4" fmla="*/ 460 w 512"/>
                <a:gd name="T5" fmla="*/ 312 h 312"/>
                <a:gd name="T6" fmla="*/ 511 w 512"/>
                <a:gd name="T7" fmla="*/ 47 h 312"/>
                <a:gd name="T8" fmla="*/ 512 w 512"/>
                <a:gd name="T9" fmla="*/ 40 h 312"/>
                <a:gd name="T10" fmla="*/ 500 w 512"/>
                <a:gd name="T11" fmla="*/ 12 h 312"/>
                <a:gd name="T12" fmla="*/ 472 w 512"/>
                <a:gd name="T13" fmla="*/ 0 h 312"/>
                <a:gd name="T14" fmla="*/ 93 w 512"/>
                <a:gd name="T15" fmla="*/ 0 h 312"/>
                <a:gd name="T16" fmla="*/ 54 w 512"/>
                <a:gd name="T17" fmla="*/ 32 h 312"/>
                <a:gd name="T18" fmla="*/ 0 w 512"/>
                <a:gd name="T19" fmla="*/ 312 h 312"/>
                <a:gd name="T20" fmla="*/ 5 w 512"/>
                <a:gd name="T21" fmla="*/ 312 h 312"/>
                <a:gd name="T22" fmla="*/ 5 w 512"/>
                <a:gd name="T23" fmla="*/ 308 h 312"/>
                <a:gd name="T24" fmla="*/ 9 w 512"/>
                <a:gd name="T25" fmla="*/ 308 h 312"/>
                <a:gd name="T26" fmla="*/ 62 w 512"/>
                <a:gd name="T27" fmla="*/ 34 h 312"/>
                <a:gd name="T28" fmla="*/ 93 w 512"/>
                <a:gd name="T29" fmla="*/ 8 h 312"/>
                <a:gd name="T30" fmla="*/ 472 w 512"/>
                <a:gd name="T31" fmla="*/ 8 h 312"/>
                <a:gd name="T32" fmla="*/ 494 w 512"/>
                <a:gd name="T33" fmla="*/ 17 h 312"/>
                <a:gd name="T34" fmla="*/ 504 w 512"/>
                <a:gd name="T35" fmla="*/ 40 h 312"/>
                <a:gd name="T36" fmla="*/ 503 w 512"/>
                <a:gd name="T37" fmla="*/ 46 h 312"/>
                <a:gd name="T38" fmla="*/ 453 w 512"/>
                <a:gd name="T39" fmla="*/ 304 h 312"/>
                <a:gd name="T40" fmla="*/ 5 w 512"/>
                <a:gd name="T41" fmla="*/ 304 h 312"/>
                <a:gd name="T42" fmla="*/ 5 w 512"/>
                <a:gd name="T43" fmla="*/ 308 h 312"/>
                <a:gd name="T44" fmla="*/ 9 w 512"/>
                <a:gd name="T45" fmla="*/ 308 h 312"/>
                <a:gd name="T46" fmla="*/ 5 w 512"/>
                <a:gd name="T47" fmla="*/ 30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312">
                  <a:moveTo>
                    <a:pt x="5" y="308"/>
                  </a:moveTo>
                  <a:cubicBezTo>
                    <a:pt x="5" y="312"/>
                    <a:pt x="5" y="312"/>
                    <a:pt x="5" y="312"/>
                  </a:cubicBezTo>
                  <a:cubicBezTo>
                    <a:pt x="460" y="312"/>
                    <a:pt x="460" y="312"/>
                    <a:pt x="460" y="312"/>
                  </a:cubicBezTo>
                  <a:cubicBezTo>
                    <a:pt x="511" y="47"/>
                    <a:pt x="511" y="47"/>
                    <a:pt x="511" y="47"/>
                  </a:cubicBezTo>
                  <a:cubicBezTo>
                    <a:pt x="511" y="45"/>
                    <a:pt x="512" y="42"/>
                    <a:pt x="512" y="40"/>
                  </a:cubicBezTo>
                  <a:cubicBezTo>
                    <a:pt x="512" y="29"/>
                    <a:pt x="507" y="19"/>
                    <a:pt x="500" y="12"/>
                  </a:cubicBezTo>
                  <a:cubicBezTo>
                    <a:pt x="493" y="4"/>
                    <a:pt x="483" y="0"/>
                    <a:pt x="472" y="0"/>
                  </a:cubicBezTo>
                  <a:cubicBezTo>
                    <a:pt x="93" y="0"/>
                    <a:pt x="93" y="0"/>
                    <a:pt x="93" y="0"/>
                  </a:cubicBezTo>
                  <a:cubicBezTo>
                    <a:pt x="74" y="0"/>
                    <a:pt x="57" y="13"/>
                    <a:pt x="54" y="32"/>
                  </a:cubicBezTo>
                  <a:cubicBezTo>
                    <a:pt x="0" y="312"/>
                    <a:pt x="0" y="312"/>
                    <a:pt x="0" y="312"/>
                  </a:cubicBezTo>
                  <a:cubicBezTo>
                    <a:pt x="5" y="312"/>
                    <a:pt x="5" y="312"/>
                    <a:pt x="5" y="312"/>
                  </a:cubicBezTo>
                  <a:cubicBezTo>
                    <a:pt x="5" y="308"/>
                    <a:pt x="5" y="308"/>
                    <a:pt x="5" y="308"/>
                  </a:cubicBezTo>
                  <a:cubicBezTo>
                    <a:pt x="9" y="308"/>
                    <a:pt x="9" y="308"/>
                    <a:pt x="9" y="308"/>
                  </a:cubicBezTo>
                  <a:cubicBezTo>
                    <a:pt x="62" y="34"/>
                    <a:pt x="62" y="34"/>
                    <a:pt x="62" y="34"/>
                  </a:cubicBezTo>
                  <a:cubicBezTo>
                    <a:pt x="65" y="19"/>
                    <a:pt x="78" y="8"/>
                    <a:pt x="93" y="8"/>
                  </a:cubicBezTo>
                  <a:cubicBezTo>
                    <a:pt x="472" y="8"/>
                    <a:pt x="472" y="8"/>
                    <a:pt x="472" y="8"/>
                  </a:cubicBezTo>
                  <a:cubicBezTo>
                    <a:pt x="481" y="8"/>
                    <a:pt x="489" y="11"/>
                    <a:pt x="494" y="17"/>
                  </a:cubicBezTo>
                  <a:cubicBezTo>
                    <a:pt x="500" y="23"/>
                    <a:pt x="504" y="31"/>
                    <a:pt x="504" y="40"/>
                  </a:cubicBezTo>
                  <a:cubicBezTo>
                    <a:pt x="504" y="42"/>
                    <a:pt x="504" y="44"/>
                    <a:pt x="503" y="46"/>
                  </a:cubicBezTo>
                  <a:cubicBezTo>
                    <a:pt x="453" y="304"/>
                    <a:pt x="453" y="304"/>
                    <a:pt x="453" y="304"/>
                  </a:cubicBezTo>
                  <a:cubicBezTo>
                    <a:pt x="5" y="304"/>
                    <a:pt x="5" y="304"/>
                    <a:pt x="5" y="304"/>
                  </a:cubicBezTo>
                  <a:cubicBezTo>
                    <a:pt x="5" y="308"/>
                    <a:pt x="5" y="308"/>
                    <a:pt x="5" y="308"/>
                  </a:cubicBezTo>
                  <a:cubicBezTo>
                    <a:pt x="9" y="308"/>
                    <a:pt x="9" y="308"/>
                    <a:pt x="9" y="308"/>
                  </a:cubicBezTo>
                  <a:cubicBezTo>
                    <a:pt x="5" y="308"/>
                    <a:pt x="5" y="308"/>
                    <a:pt x="5" y="30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7" name="Freeform 125">
              <a:extLst>
                <a:ext uri="{FF2B5EF4-FFF2-40B4-BE49-F238E27FC236}">
                  <a16:creationId xmlns:a16="http://schemas.microsoft.com/office/drawing/2014/main" id="{106CC888-CA86-4076-9D66-5A35DF024942}"/>
                </a:ext>
              </a:extLst>
            </p:cNvPr>
            <p:cNvSpPr>
              <a:spLocks/>
            </p:cNvSpPr>
            <p:nvPr/>
          </p:nvSpPr>
          <p:spPr bwMode="auto">
            <a:xfrm>
              <a:off x="2564287" y="3896017"/>
              <a:ext cx="1496120" cy="899376"/>
            </a:xfrm>
            <a:custGeom>
              <a:avLst/>
              <a:gdLst>
                <a:gd name="T0" fmla="*/ 0 w 507"/>
                <a:gd name="T1" fmla="*/ 304 h 304"/>
                <a:gd name="T2" fmla="*/ 452 w 507"/>
                <a:gd name="T3" fmla="*/ 304 h 304"/>
                <a:gd name="T4" fmla="*/ 503 w 507"/>
                <a:gd name="T5" fmla="*/ 43 h 304"/>
                <a:gd name="T6" fmla="*/ 467 w 507"/>
                <a:gd name="T7" fmla="*/ 0 h 304"/>
                <a:gd name="T8" fmla="*/ 89 w 507"/>
                <a:gd name="T9" fmla="*/ 0 h 304"/>
                <a:gd name="T10" fmla="*/ 53 w 507"/>
                <a:gd name="T11" fmla="*/ 29 h 304"/>
                <a:gd name="T12" fmla="*/ 0 w 507"/>
                <a:gd name="T13" fmla="*/ 304 h 304"/>
              </a:gdLst>
              <a:ahLst/>
              <a:cxnLst>
                <a:cxn ang="0">
                  <a:pos x="T0" y="T1"/>
                </a:cxn>
                <a:cxn ang="0">
                  <a:pos x="T2" y="T3"/>
                </a:cxn>
                <a:cxn ang="0">
                  <a:pos x="T4" y="T5"/>
                </a:cxn>
                <a:cxn ang="0">
                  <a:pos x="T6" y="T7"/>
                </a:cxn>
                <a:cxn ang="0">
                  <a:pos x="T8" y="T9"/>
                </a:cxn>
                <a:cxn ang="0">
                  <a:pos x="T10" y="T11"/>
                </a:cxn>
                <a:cxn ang="0">
                  <a:pos x="T12" y="T13"/>
                </a:cxn>
              </a:cxnLst>
              <a:rect l="0" t="0" r="r" b="b"/>
              <a:pathLst>
                <a:path w="507" h="304">
                  <a:moveTo>
                    <a:pt x="0" y="304"/>
                  </a:moveTo>
                  <a:cubicBezTo>
                    <a:pt x="452" y="304"/>
                    <a:pt x="452" y="304"/>
                    <a:pt x="452" y="304"/>
                  </a:cubicBezTo>
                  <a:cubicBezTo>
                    <a:pt x="503" y="43"/>
                    <a:pt x="503" y="43"/>
                    <a:pt x="503" y="43"/>
                  </a:cubicBezTo>
                  <a:cubicBezTo>
                    <a:pt x="507" y="20"/>
                    <a:pt x="490" y="0"/>
                    <a:pt x="467" y="0"/>
                  </a:cubicBezTo>
                  <a:cubicBezTo>
                    <a:pt x="89" y="0"/>
                    <a:pt x="89" y="0"/>
                    <a:pt x="89" y="0"/>
                  </a:cubicBezTo>
                  <a:cubicBezTo>
                    <a:pt x="72" y="0"/>
                    <a:pt x="57" y="12"/>
                    <a:pt x="53" y="29"/>
                  </a:cubicBezTo>
                  <a:cubicBezTo>
                    <a:pt x="0" y="304"/>
                    <a:pt x="0" y="304"/>
                    <a:pt x="0" y="304"/>
                  </a:cubicBezTo>
                </a:path>
              </a:pathLst>
            </a:custGeom>
            <a:solidFill>
              <a:schemeClr val="tx2"/>
            </a:solidFill>
            <a:ln>
              <a:noFill/>
            </a:ln>
          </p:spPr>
          <p:txBody>
            <a:bodyPr vert="horz" wrap="square" lIns="146304" tIns="73152" rIns="146304" bIns="73152" numCol="1" anchor="t" anchorCtr="0" compatLnSpc="1">
              <a:prstTxWarp prst="textNoShape">
                <a:avLst/>
              </a:prstTxWarp>
            </a:bodyPr>
            <a:lstStyle/>
            <a:p>
              <a:pPr defTabSz="731520">
                <a:defRPr/>
              </a:pPr>
              <a:r>
                <a:rPr lang="en-US" sz="2880" dirty="0">
                  <a:solidFill>
                    <a:prstClr val="white"/>
                  </a:solidFill>
                  <a:latin typeface="Arial"/>
                </a:rPr>
                <a:t>                         </a:t>
              </a:r>
            </a:p>
          </p:txBody>
        </p:sp>
        <p:sp>
          <p:nvSpPr>
            <p:cNvPr id="368" name="Freeform 126">
              <a:extLst>
                <a:ext uri="{FF2B5EF4-FFF2-40B4-BE49-F238E27FC236}">
                  <a16:creationId xmlns:a16="http://schemas.microsoft.com/office/drawing/2014/main" id="{D5912C8D-900E-44F4-BB69-19E38A10E9A4}"/>
                </a:ext>
              </a:extLst>
            </p:cNvPr>
            <p:cNvSpPr>
              <a:spLocks/>
            </p:cNvSpPr>
            <p:nvPr/>
          </p:nvSpPr>
          <p:spPr bwMode="auto">
            <a:xfrm>
              <a:off x="2548659" y="3883230"/>
              <a:ext cx="1511748" cy="923530"/>
            </a:xfrm>
            <a:custGeom>
              <a:avLst/>
              <a:gdLst>
                <a:gd name="T0" fmla="*/ 5 w 512"/>
                <a:gd name="T1" fmla="*/ 308 h 312"/>
                <a:gd name="T2" fmla="*/ 5 w 512"/>
                <a:gd name="T3" fmla="*/ 312 h 312"/>
                <a:gd name="T4" fmla="*/ 461 w 512"/>
                <a:gd name="T5" fmla="*/ 312 h 312"/>
                <a:gd name="T6" fmla="*/ 512 w 512"/>
                <a:gd name="T7" fmla="*/ 47 h 312"/>
                <a:gd name="T8" fmla="*/ 512 w 512"/>
                <a:gd name="T9" fmla="*/ 40 h 312"/>
                <a:gd name="T10" fmla="*/ 501 w 512"/>
                <a:gd name="T11" fmla="*/ 12 h 312"/>
                <a:gd name="T12" fmla="*/ 472 w 512"/>
                <a:gd name="T13" fmla="*/ 0 h 312"/>
                <a:gd name="T14" fmla="*/ 94 w 512"/>
                <a:gd name="T15" fmla="*/ 0 h 312"/>
                <a:gd name="T16" fmla="*/ 55 w 512"/>
                <a:gd name="T17" fmla="*/ 32 h 312"/>
                <a:gd name="T18" fmla="*/ 0 w 512"/>
                <a:gd name="T19" fmla="*/ 312 h 312"/>
                <a:gd name="T20" fmla="*/ 5 w 512"/>
                <a:gd name="T21" fmla="*/ 312 h 312"/>
                <a:gd name="T22" fmla="*/ 5 w 512"/>
                <a:gd name="T23" fmla="*/ 308 h 312"/>
                <a:gd name="T24" fmla="*/ 9 w 512"/>
                <a:gd name="T25" fmla="*/ 308 h 312"/>
                <a:gd name="T26" fmla="*/ 62 w 512"/>
                <a:gd name="T27" fmla="*/ 34 h 312"/>
                <a:gd name="T28" fmla="*/ 94 w 512"/>
                <a:gd name="T29" fmla="*/ 8 h 312"/>
                <a:gd name="T30" fmla="*/ 472 w 512"/>
                <a:gd name="T31" fmla="*/ 8 h 312"/>
                <a:gd name="T32" fmla="*/ 495 w 512"/>
                <a:gd name="T33" fmla="*/ 17 h 312"/>
                <a:gd name="T34" fmla="*/ 504 w 512"/>
                <a:gd name="T35" fmla="*/ 40 h 312"/>
                <a:gd name="T36" fmla="*/ 504 w 512"/>
                <a:gd name="T37" fmla="*/ 46 h 312"/>
                <a:gd name="T38" fmla="*/ 454 w 512"/>
                <a:gd name="T39" fmla="*/ 304 h 312"/>
                <a:gd name="T40" fmla="*/ 5 w 512"/>
                <a:gd name="T41" fmla="*/ 304 h 312"/>
                <a:gd name="T42" fmla="*/ 5 w 512"/>
                <a:gd name="T43" fmla="*/ 308 h 312"/>
                <a:gd name="T44" fmla="*/ 9 w 512"/>
                <a:gd name="T45" fmla="*/ 308 h 312"/>
                <a:gd name="T46" fmla="*/ 5 w 512"/>
                <a:gd name="T47" fmla="*/ 30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312">
                  <a:moveTo>
                    <a:pt x="5" y="308"/>
                  </a:moveTo>
                  <a:cubicBezTo>
                    <a:pt x="5" y="312"/>
                    <a:pt x="5" y="312"/>
                    <a:pt x="5" y="312"/>
                  </a:cubicBezTo>
                  <a:cubicBezTo>
                    <a:pt x="461" y="312"/>
                    <a:pt x="461" y="312"/>
                    <a:pt x="461" y="312"/>
                  </a:cubicBezTo>
                  <a:cubicBezTo>
                    <a:pt x="512" y="47"/>
                    <a:pt x="512" y="47"/>
                    <a:pt x="512" y="47"/>
                  </a:cubicBezTo>
                  <a:cubicBezTo>
                    <a:pt x="512" y="45"/>
                    <a:pt x="512" y="42"/>
                    <a:pt x="512" y="40"/>
                  </a:cubicBezTo>
                  <a:cubicBezTo>
                    <a:pt x="512" y="29"/>
                    <a:pt x="508" y="19"/>
                    <a:pt x="501" y="12"/>
                  </a:cubicBezTo>
                  <a:cubicBezTo>
                    <a:pt x="494" y="4"/>
                    <a:pt x="484" y="0"/>
                    <a:pt x="472" y="0"/>
                  </a:cubicBezTo>
                  <a:cubicBezTo>
                    <a:pt x="94" y="0"/>
                    <a:pt x="94" y="0"/>
                    <a:pt x="94" y="0"/>
                  </a:cubicBezTo>
                  <a:cubicBezTo>
                    <a:pt x="75" y="0"/>
                    <a:pt x="58" y="13"/>
                    <a:pt x="55" y="32"/>
                  </a:cubicBezTo>
                  <a:cubicBezTo>
                    <a:pt x="0" y="312"/>
                    <a:pt x="0" y="312"/>
                    <a:pt x="0" y="312"/>
                  </a:cubicBezTo>
                  <a:cubicBezTo>
                    <a:pt x="5" y="312"/>
                    <a:pt x="5" y="312"/>
                    <a:pt x="5" y="312"/>
                  </a:cubicBezTo>
                  <a:cubicBezTo>
                    <a:pt x="5" y="308"/>
                    <a:pt x="5" y="308"/>
                    <a:pt x="5" y="308"/>
                  </a:cubicBezTo>
                  <a:cubicBezTo>
                    <a:pt x="9" y="308"/>
                    <a:pt x="9" y="308"/>
                    <a:pt x="9" y="308"/>
                  </a:cubicBezTo>
                  <a:cubicBezTo>
                    <a:pt x="62" y="34"/>
                    <a:pt x="62" y="34"/>
                    <a:pt x="62" y="34"/>
                  </a:cubicBezTo>
                  <a:cubicBezTo>
                    <a:pt x="65" y="19"/>
                    <a:pt x="79" y="8"/>
                    <a:pt x="94" y="8"/>
                  </a:cubicBezTo>
                  <a:cubicBezTo>
                    <a:pt x="472" y="8"/>
                    <a:pt x="472" y="8"/>
                    <a:pt x="472" y="8"/>
                  </a:cubicBezTo>
                  <a:cubicBezTo>
                    <a:pt x="481" y="8"/>
                    <a:pt x="489" y="11"/>
                    <a:pt x="495" y="17"/>
                  </a:cubicBezTo>
                  <a:cubicBezTo>
                    <a:pt x="501" y="23"/>
                    <a:pt x="504" y="31"/>
                    <a:pt x="504" y="40"/>
                  </a:cubicBezTo>
                  <a:cubicBezTo>
                    <a:pt x="504" y="42"/>
                    <a:pt x="504" y="44"/>
                    <a:pt x="504" y="46"/>
                  </a:cubicBezTo>
                  <a:cubicBezTo>
                    <a:pt x="454" y="304"/>
                    <a:pt x="454" y="304"/>
                    <a:pt x="454" y="304"/>
                  </a:cubicBezTo>
                  <a:cubicBezTo>
                    <a:pt x="5" y="304"/>
                    <a:pt x="5" y="304"/>
                    <a:pt x="5" y="304"/>
                  </a:cubicBezTo>
                  <a:cubicBezTo>
                    <a:pt x="5" y="308"/>
                    <a:pt x="5" y="308"/>
                    <a:pt x="5" y="308"/>
                  </a:cubicBezTo>
                  <a:cubicBezTo>
                    <a:pt x="9" y="308"/>
                    <a:pt x="9" y="308"/>
                    <a:pt x="9" y="308"/>
                  </a:cubicBezTo>
                  <a:cubicBezTo>
                    <a:pt x="5" y="308"/>
                    <a:pt x="5" y="308"/>
                    <a:pt x="5" y="30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9" name="Freeform 127">
              <a:extLst>
                <a:ext uri="{FF2B5EF4-FFF2-40B4-BE49-F238E27FC236}">
                  <a16:creationId xmlns:a16="http://schemas.microsoft.com/office/drawing/2014/main" id="{7D292034-C9C1-4843-97BD-5D71B8A61077}"/>
                </a:ext>
              </a:extLst>
            </p:cNvPr>
            <p:cNvSpPr>
              <a:spLocks/>
            </p:cNvSpPr>
            <p:nvPr/>
          </p:nvSpPr>
          <p:spPr bwMode="auto">
            <a:xfrm>
              <a:off x="2578495" y="4694515"/>
              <a:ext cx="1328463" cy="89511"/>
            </a:xfrm>
            <a:custGeom>
              <a:avLst/>
              <a:gdLst>
                <a:gd name="T0" fmla="*/ 935 w 935"/>
                <a:gd name="T1" fmla="*/ 0 h 63"/>
                <a:gd name="T2" fmla="*/ 13 w 935"/>
                <a:gd name="T3" fmla="*/ 0 h 63"/>
                <a:gd name="T4" fmla="*/ 0 w 935"/>
                <a:gd name="T5" fmla="*/ 63 h 63"/>
                <a:gd name="T6" fmla="*/ 922 w 935"/>
                <a:gd name="T7" fmla="*/ 63 h 63"/>
                <a:gd name="T8" fmla="*/ 935 w 935"/>
                <a:gd name="T9" fmla="*/ 0 h 63"/>
              </a:gdLst>
              <a:ahLst/>
              <a:cxnLst>
                <a:cxn ang="0">
                  <a:pos x="T0" y="T1"/>
                </a:cxn>
                <a:cxn ang="0">
                  <a:pos x="T2" y="T3"/>
                </a:cxn>
                <a:cxn ang="0">
                  <a:pos x="T4" y="T5"/>
                </a:cxn>
                <a:cxn ang="0">
                  <a:pos x="T6" y="T7"/>
                </a:cxn>
                <a:cxn ang="0">
                  <a:pos x="T8" y="T9"/>
                </a:cxn>
              </a:cxnLst>
              <a:rect l="0" t="0" r="r" b="b"/>
              <a:pathLst>
                <a:path w="935" h="63">
                  <a:moveTo>
                    <a:pt x="935" y="0"/>
                  </a:moveTo>
                  <a:lnTo>
                    <a:pt x="13" y="0"/>
                  </a:lnTo>
                  <a:lnTo>
                    <a:pt x="0" y="63"/>
                  </a:lnTo>
                  <a:lnTo>
                    <a:pt x="922" y="63"/>
                  </a:lnTo>
                  <a:lnTo>
                    <a:pt x="935" y="0"/>
                  </a:lnTo>
                  <a:close/>
                </a:path>
              </a:pathLst>
            </a:custGeom>
            <a:solidFill>
              <a:srgbClr val="EBEBEA"/>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0" name="Freeform 128">
              <a:extLst>
                <a:ext uri="{FF2B5EF4-FFF2-40B4-BE49-F238E27FC236}">
                  <a16:creationId xmlns:a16="http://schemas.microsoft.com/office/drawing/2014/main" id="{2FB9DD78-B30C-4705-BA9B-B04D42701812}"/>
                </a:ext>
              </a:extLst>
            </p:cNvPr>
            <p:cNvSpPr>
              <a:spLocks/>
            </p:cNvSpPr>
            <p:nvPr/>
          </p:nvSpPr>
          <p:spPr bwMode="auto">
            <a:xfrm>
              <a:off x="2578495" y="4694515"/>
              <a:ext cx="1328463" cy="89511"/>
            </a:xfrm>
            <a:custGeom>
              <a:avLst/>
              <a:gdLst>
                <a:gd name="T0" fmla="*/ 935 w 935"/>
                <a:gd name="T1" fmla="*/ 0 h 63"/>
                <a:gd name="T2" fmla="*/ 13 w 935"/>
                <a:gd name="T3" fmla="*/ 0 h 63"/>
                <a:gd name="T4" fmla="*/ 0 w 935"/>
                <a:gd name="T5" fmla="*/ 63 h 63"/>
                <a:gd name="T6" fmla="*/ 922 w 935"/>
                <a:gd name="T7" fmla="*/ 63 h 63"/>
                <a:gd name="T8" fmla="*/ 935 w 935"/>
                <a:gd name="T9" fmla="*/ 0 h 63"/>
              </a:gdLst>
              <a:ahLst/>
              <a:cxnLst>
                <a:cxn ang="0">
                  <a:pos x="T0" y="T1"/>
                </a:cxn>
                <a:cxn ang="0">
                  <a:pos x="T2" y="T3"/>
                </a:cxn>
                <a:cxn ang="0">
                  <a:pos x="T4" y="T5"/>
                </a:cxn>
                <a:cxn ang="0">
                  <a:pos x="T6" y="T7"/>
                </a:cxn>
                <a:cxn ang="0">
                  <a:pos x="T8" y="T9"/>
                </a:cxn>
              </a:cxnLst>
              <a:rect l="0" t="0" r="r" b="b"/>
              <a:pathLst>
                <a:path w="935" h="63">
                  <a:moveTo>
                    <a:pt x="935" y="0"/>
                  </a:moveTo>
                  <a:lnTo>
                    <a:pt x="13" y="0"/>
                  </a:lnTo>
                  <a:lnTo>
                    <a:pt x="0" y="63"/>
                  </a:lnTo>
                  <a:lnTo>
                    <a:pt x="922" y="63"/>
                  </a:lnTo>
                  <a:lnTo>
                    <a:pt x="9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1" name="Freeform 130">
              <a:extLst>
                <a:ext uri="{FF2B5EF4-FFF2-40B4-BE49-F238E27FC236}">
                  <a16:creationId xmlns:a16="http://schemas.microsoft.com/office/drawing/2014/main" id="{BF53C6A0-282F-4D80-B4D6-E7D70DEAD58B}"/>
                </a:ext>
              </a:extLst>
            </p:cNvPr>
            <p:cNvSpPr>
              <a:spLocks/>
            </p:cNvSpPr>
            <p:nvPr/>
          </p:nvSpPr>
          <p:spPr bwMode="auto">
            <a:xfrm>
              <a:off x="2564287" y="4694515"/>
              <a:ext cx="1351196" cy="100878"/>
            </a:xfrm>
            <a:custGeom>
              <a:avLst/>
              <a:gdLst>
                <a:gd name="T0" fmla="*/ 951 w 951"/>
                <a:gd name="T1" fmla="*/ 0 h 71"/>
                <a:gd name="T2" fmla="*/ 945 w 951"/>
                <a:gd name="T3" fmla="*/ 0 h 71"/>
                <a:gd name="T4" fmla="*/ 932 w 951"/>
                <a:gd name="T5" fmla="*/ 63 h 71"/>
                <a:gd name="T6" fmla="*/ 10 w 951"/>
                <a:gd name="T7" fmla="*/ 63 h 71"/>
                <a:gd name="T8" fmla="*/ 23 w 951"/>
                <a:gd name="T9" fmla="*/ 0 h 71"/>
                <a:gd name="T10" fmla="*/ 12 w 951"/>
                <a:gd name="T11" fmla="*/ 0 h 71"/>
                <a:gd name="T12" fmla="*/ 0 w 951"/>
                <a:gd name="T13" fmla="*/ 71 h 71"/>
                <a:gd name="T14" fmla="*/ 939 w 951"/>
                <a:gd name="T15" fmla="*/ 71 h 71"/>
                <a:gd name="T16" fmla="*/ 951 w 951"/>
                <a:gd name="T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1" h="71">
                  <a:moveTo>
                    <a:pt x="951" y="0"/>
                  </a:moveTo>
                  <a:lnTo>
                    <a:pt x="945" y="0"/>
                  </a:lnTo>
                  <a:lnTo>
                    <a:pt x="932" y="63"/>
                  </a:lnTo>
                  <a:lnTo>
                    <a:pt x="10" y="63"/>
                  </a:lnTo>
                  <a:lnTo>
                    <a:pt x="23" y="0"/>
                  </a:lnTo>
                  <a:lnTo>
                    <a:pt x="12" y="0"/>
                  </a:lnTo>
                  <a:lnTo>
                    <a:pt x="0" y="71"/>
                  </a:lnTo>
                  <a:lnTo>
                    <a:pt x="939" y="71"/>
                  </a:lnTo>
                  <a:lnTo>
                    <a:pt x="9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2" name="Oval 132">
              <a:extLst>
                <a:ext uri="{FF2B5EF4-FFF2-40B4-BE49-F238E27FC236}">
                  <a16:creationId xmlns:a16="http://schemas.microsoft.com/office/drawing/2014/main" id="{D42F5021-25E3-482F-A3C0-DA2BFE15D8B5}"/>
                </a:ext>
              </a:extLst>
            </p:cNvPr>
            <p:cNvSpPr>
              <a:spLocks noChangeArrowheads="1"/>
            </p:cNvSpPr>
            <p:nvPr/>
          </p:nvSpPr>
          <p:spPr bwMode="auto">
            <a:xfrm>
              <a:off x="2493246" y="4721511"/>
              <a:ext cx="71040" cy="73882"/>
            </a:xfrm>
            <a:prstGeom prst="ellipse">
              <a:avLst/>
            </a:prstGeom>
            <a:solidFill>
              <a:schemeClr val="tx1"/>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3" name="Oval 133">
              <a:extLst>
                <a:ext uri="{FF2B5EF4-FFF2-40B4-BE49-F238E27FC236}">
                  <a16:creationId xmlns:a16="http://schemas.microsoft.com/office/drawing/2014/main" id="{D6E097CD-E17C-4DA7-A1EF-0B395F43A7D4}"/>
                </a:ext>
              </a:extLst>
            </p:cNvPr>
            <p:cNvSpPr>
              <a:spLocks noChangeArrowheads="1"/>
            </p:cNvSpPr>
            <p:nvPr/>
          </p:nvSpPr>
          <p:spPr bwMode="auto">
            <a:xfrm>
              <a:off x="2493246" y="4721511"/>
              <a:ext cx="71040" cy="73882"/>
            </a:xfrm>
            <a:prstGeom prst="ellipse">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4" name="Freeform 136">
              <a:extLst>
                <a:ext uri="{FF2B5EF4-FFF2-40B4-BE49-F238E27FC236}">
                  <a16:creationId xmlns:a16="http://schemas.microsoft.com/office/drawing/2014/main" id="{C64C7134-0EB1-4526-8253-F540A5B2CF7B}"/>
                </a:ext>
              </a:extLst>
            </p:cNvPr>
            <p:cNvSpPr>
              <a:spLocks/>
            </p:cNvSpPr>
            <p:nvPr/>
          </p:nvSpPr>
          <p:spPr bwMode="auto">
            <a:xfrm>
              <a:off x="1643598" y="3553989"/>
              <a:ext cx="295530" cy="226787"/>
            </a:xfrm>
            <a:custGeom>
              <a:avLst/>
              <a:gdLst>
                <a:gd name="T0" fmla="*/ 0 w 100"/>
                <a:gd name="T1" fmla="*/ 0 h 54"/>
                <a:gd name="T2" fmla="*/ 0 w 100"/>
                <a:gd name="T3" fmla="*/ 37 h 54"/>
                <a:gd name="T4" fmla="*/ 0 w 100"/>
                <a:gd name="T5" fmla="*/ 41 h 54"/>
                <a:gd name="T6" fmla="*/ 50 w 100"/>
                <a:gd name="T7" fmla="*/ 54 h 54"/>
                <a:gd name="T8" fmla="*/ 68 w 100"/>
                <a:gd name="T9" fmla="*/ 54 h 54"/>
                <a:gd name="T10" fmla="*/ 100 w 100"/>
                <a:gd name="T11" fmla="*/ 47 h 54"/>
                <a:gd name="T12" fmla="*/ 100 w 100"/>
                <a:gd name="T13" fmla="*/ 47 h 54"/>
                <a:gd name="T14" fmla="*/ 100 w 100"/>
                <a:gd name="T15" fmla="*/ 15 h 54"/>
                <a:gd name="T16" fmla="*/ 100 w 100"/>
                <a:gd name="T17" fmla="*/ 15 h 54"/>
                <a:gd name="T18" fmla="*/ 0 w 100"/>
                <a:gd name="T19" fmla="*/ 0 h 54"/>
                <a:gd name="connsiteX0" fmla="*/ 49 w 10049"/>
                <a:gd name="connsiteY0" fmla="*/ 0 h 10192"/>
                <a:gd name="connsiteX1" fmla="*/ 49 w 10049"/>
                <a:gd name="connsiteY1" fmla="*/ 6852 h 10192"/>
                <a:gd name="connsiteX2" fmla="*/ 718 w 10049"/>
                <a:gd name="connsiteY2" fmla="*/ 7406 h 10192"/>
                <a:gd name="connsiteX3" fmla="*/ 5049 w 10049"/>
                <a:gd name="connsiteY3" fmla="*/ 10000 h 10192"/>
                <a:gd name="connsiteX4" fmla="*/ 6849 w 10049"/>
                <a:gd name="connsiteY4" fmla="*/ 10000 h 10192"/>
                <a:gd name="connsiteX5" fmla="*/ 10049 w 10049"/>
                <a:gd name="connsiteY5" fmla="*/ 8704 h 10192"/>
                <a:gd name="connsiteX6" fmla="*/ 10049 w 10049"/>
                <a:gd name="connsiteY6" fmla="*/ 8704 h 10192"/>
                <a:gd name="connsiteX7" fmla="*/ 10049 w 10049"/>
                <a:gd name="connsiteY7" fmla="*/ 2778 h 10192"/>
                <a:gd name="connsiteX8" fmla="*/ 10049 w 10049"/>
                <a:gd name="connsiteY8" fmla="*/ 2778 h 10192"/>
                <a:gd name="connsiteX9" fmla="*/ 49 w 10049"/>
                <a:gd name="connsiteY9" fmla="*/ 0 h 10192"/>
                <a:gd name="connsiteX0" fmla="*/ 0 w 10000"/>
                <a:gd name="connsiteY0" fmla="*/ 0 h 10192"/>
                <a:gd name="connsiteX1" fmla="*/ 223 w 10000"/>
                <a:gd name="connsiteY1" fmla="*/ 6199 h 10192"/>
                <a:gd name="connsiteX2" fmla="*/ 669 w 10000"/>
                <a:gd name="connsiteY2" fmla="*/ 7406 h 10192"/>
                <a:gd name="connsiteX3" fmla="*/ 5000 w 10000"/>
                <a:gd name="connsiteY3" fmla="*/ 10000 h 10192"/>
                <a:gd name="connsiteX4" fmla="*/ 6800 w 10000"/>
                <a:gd name="connsiteY4" fmla="*/ 10000 h 10192"/>
                <a:gd name="connsiteX5" fmla="*/ 10000 w 10000"/>
                <a:gd name="connsiteY5" fmla="*/ 8704 h 10192"/>
                <a:gd name="connsiteX6" fmla="*/ 10000 w 10000"/>
                <a:gd name="connsiteY6" fmla="*/ 8704 h 10192"/>
                <a:gd name="connsiteX7" fmla="*/ 10000 w 10000"/>
                <a:gd name="connsiteY7" fmla="*/ 2778 h 10192"/>
                <a:gd name="connsiteX8" fmla="*/ 10000 w 10000"/>
                <a:gd name="connsiteY8" fmla="*/ 2778 h 10192"/>
                <a:gd name="connsiteX9" fmla="*/ 0 w 10000"/>
                <a:gd name="connsiteY9" fmla="*/ 0 h 10192"/>
                <a:gd name="connsiteX0" fmla="*/ 0 w 10185"/>
                <a:gd name="connsiteY0" fmla="*/ 0 h 10192"/>
                <a:gd name="connsiteX1" fmla="*/ 223 w 10185"/>
                <a:gd name="connsiteY1" fmla="*/ 6199 h 10192"/>
                <a:gd name="connsiteX2" fmla="*/ 669 w 10185"/>
                <a:gd name="connsiteY2" fmla="*/ 7406 h 10192"/>
                <a:gd name="connsiteX3" fmla="*/ 5000 w 10185"/>
                <a:gd name="connsiteY3" fmla="*/ 10000 h 10192"/>
                <a:gd name="connsiteX4" fmla="*/ 6800 w 10185"/>
                <a:gd name="connsiteY4" fmla="*/ 10000 h 10192"/>
                <a:gd name="connsiteX5" fmla="*/ 10000 w 10185"/>
                <a:gd name="connsiteY5" fmla="*/ 8704 h 10192"/>
                <a:gd name="connsiteX6" fmla="*/ 9777 w 10185"/>
                <a:gd name="connsiteY6" fmla="*/ 7771 h 10192"/>
                <a:gd name="connsiteX7" fmla="*/ 10000 w 10185"/>
                <a:gd name="connsiteY7" fmla="*/ 2778 h 10192"/>
                <a:gd name="connsiteX8" fmla="*/ 10000 w 10185"/>
                <a:gd name="connsiteY8" fmla="*/ 2778 h 10192"/>
                <a:gd name="connsiteX9" fmla="*/ 0 w 10185"/>
                <a:gd name="connsiteY9" fmla="*/ 0 h 10192"/>
                <a:gd name="connsiteX0" fmla="*/ 0 w 10000"/>
                <a:gd name="connsiteY0" fmla="*/ 0 h 10285"/>
                <a:gd name="connsiteX1" fmla="*/ 223 w 10000"/>
                <a:gd name="connsiteY1" fmla="*/ 6199 h 10285"/>
                <a:gd name="connsiteX2" fmla="*/ 669 w 10000"/>
                <a:gd name="connsiteY2" fmla="*/ 7406 h 10285"/>
                <a:gd name="connsiteX3" fmla="*/ 5000 w 10000"/>
                <a:gd name="connsiteY3" fmla="*/ 10000 h 10285"/>
                <a:gd name="connsiteX4" fmla="*/ 6800 w 10000"/>
                <a:gd name="connsiteY4" fmla="*/ 10000 h 10285"/>
                <a:gd name="connsiteX5" fmla="*/ 9628 w 10000"/>
                <a:gd name="connsiteY5" fmla="*/ 8051 h 10285"/>
                <a:gd name="connsiteX6" fmla="*/ 9777 w 10000"/>
                <a:gd name="connsiteY6" fmla="*/ 7771 h 10285"/>
                <a:gd name="connsiteX7" fmla="*/ 10000 w 10000"/>
                <a:gd name="connsiteY7" fmla="*/ 2778 h 10285"/>
                <a:gd name="connsiteX8" fmla="*/ 10000 w 10000"/>
                <a:gd name="connsiteY8" fmla="*/ 2778 h 10285"/>
                <a:gd name="connsiteX9" fmla="*/ 0 w 10000"/>
                <a:gd name="connsiteY9" fmla="*/ 0 h 10285"/>
                <a:gd name="connsiteX0" fmla="*/ 0 w 10000"/>
                <a:gd name="connsiteY0" fmla="*/ 0 h 10285"/>
                <a:gd name="connsiteX1" fmla="*/ 223 w 10000"/>
                <a:gd name="connsiteY1" fmla="*/ 6199 h 10285"/>
                <a:gd name="connsiteX2" fmla="*/ 669 w 10000"/>
                <a:gd name="connsiteY2" fmla="*/ 7406 h 10285"/>
                <a:gd name="connsiteX3" fmla="*/ 5000 w 10000"/>
                <a:gd name="connsiteY3" fmla="*/ 10000 h 10285"/>
                <a:gd name="connsiteX4" fmla="*/ 6800 w 10000"/>
                <a:gd name="connsiteY4" fmla="*/ 10000 h 10285"/>
                <a:gd name="connsiteX5" fmla="*/ 9628 w 10000"/>
                <a:gd name="connsiteY5" fmla="*/ 8051 h 10285"/>
                <a:gd name="connsiteX6" fmla="*/ 9777 w 10000"/>
                <a:gd name="connsiteY6" fmla="*/ 7771 h 10285"/>
                <a:gd name="connsiteX7" fmla="*/ 10000 w 10000"/>
                <a:gd name="connsiteY7" fmla="*/ 2778 h 10285"/>
                <a:gd name="connsiteX8" fmla="*/ 10000 w 10000"/>
                <a:gd name="connsiteY8" fmla="*/ 2778 h 10285"/>
                <a:gd name="connsiteX9" fmla="*/ 0 w 10000"/>
                <a:gd name="connsiteY9" fmla="*/ 0 h 10285"/>
                <a:gd name="connsiteX0" fmla="*/ 0 w 10000"/>
                <a:gd name="connsiteY0" fmla="*/ 0 h 10194"/>
                <a:gd name="connsiteX1" fmla="*/ 223 w 10000"/>
                <a:gd name="connsiteY1" fmla="*/ 6199 h 10194"/>
                <a:gd name="connsiteX2" fmla="*/ 669 w 10000"/>
                <a:gd name="connsiteY2" fmla="*/ 7406 h 10194"/>
                <a:gd name="connsiteX3" fmla="*/ 5000 w 10000"/>
                <a:gd name="connsiteY3" fmla="*/ 10000 h 10194"/>
                <a:gd name="connsiteX4" fmla="*/ 6800 w 10000"/>
                <a:gd name="connsiteY4" fmla="*/ 10000 h 10194"/>
                <a:gd name="connsiteX5" fmla="*/ 9628 w 10000"/>
                <a:gd name="connsiteY5" fmla="*/ 8051 h 10194"/>
                <a:gd name="connsiteX6" fmla="*/ 9777 w 10000"/>
                <a:gd name="connsiteY6" fmla="*/ 7771 h 10194"/>
                <a:gd name="connsiteX7" fmla="*/ 10000 w 10000"/>
                <a:gd name="connsiteY7" fmla="*/ 2778 h 10194"/>
                <a:gd name="connsiteX8" fmla="*/ 10000 w 10000"/>
                <a:gd name="connsiteY8" fmla="*/ 2778 h 10194"/>
                <a:gd name="connsiteX9" fmla="*/ 0 w 10000"/>
                <a:gd name="connsiteY9" fmla="*/ 0 h 10194"/>
                <a:gd name="connsiteX0" fmla="*/ 0 w 10000"/>
                <a:gd name="connsiteY0" fmla="*/ 0 h 10033"/>
                <a:gd name="connsiteX1" fmla="*/ 223 w 10000"/>
                <a:gd name="connsiteY1" fmla="*/ 6199 h 10033"/>
                <a:gd name="connsiteX2" fmla="*/ 669 w 10000"/>
                <a:gd name="connsiteY2" fmla="*/ 740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223 w 10000"/>
                <a:gd name="connsiteY1" fmla="*/ 6199 h 10033"/>
                <a:gd name="connsiteX2" fmla="*/ 669 w 10000"/>
                <a:gd name="connsiteY2" fmla="*/ 740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223 w 10000"/>
                <a:gd name="connsiteY1" fmla="*/ 6199 h 10033"/>
                <a:gd name="connsiteX2" fmla="*/ 752 w 10000"/>
                <a:gd name="connsiteY2" fmla="*/ 714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389 w 10000"/>
                <a:gd name="connsiteY1" fmla="*/ 5991 h 10033"/>
                <a:gd name="connsiteX2" fmla="*/ 752 w 10000"/>
                <a:gd name="connsiteY2" fmla="*/ 714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33">
                  <a:moveTo>
                    <a:pt x="0" y="0"/>
                  </a:moveTo>
                  <a:cubicBezTo>
                    <a:pt x="0" y="6852"/>
                    <a:pt x="264" y="4800"/>
                    <a:pt x="389" y="5991"/>
                  </a:cubicBezTo>
                  <a:cubicBezTo>
                    <a:pt x="514" y="7182"/>
                    <a:pt x="752" y="6960"/>
                    <a:pt x="752" y="7146"/>
                  </a:cubicBezTo>
                  <a:cubicBezTo>
                    <a:pt x="2252" y="8627"/>
                    <a:pt x="2318" y="9932"/>
                    <a:pt x="5000" y="10000"/>
                  </a:cubicBezTo>
                  <a:cubicBezTo>
                    <a:pt x="6063" y="10068"/>
                    <a:pt x="6070" y="10013"/>
                    <a:pt x="6800" y="10000"/>
                  </a:cubicBezTo>
                  <a:cubicBezTo>
                    <a:pt x="7571" y="9675"/>
                    <a:pt x="9132" y="9152"/>
                    <a:pt x="9628" y="8051"/>
                  </a:cubicBezTo>
                  <a:cubicBezTo>
                    <a:pt x="10124" y="7679"/>
                    <a:pt x="9715" y="8650"/>
                    <a:pt x="9777" y="7771"/>
                  </a:cubicBezTo>
                  <a:cubicBezTo>
                    <a:pt x="9839" y="6892"/>
                    <a:pt x="9926" y="4442"/>
                    <a:pt x="10000" y="2778"/>
                  </a:cubicBezTo>
                  <a:lnTo>
                    <a:pt x="10000" y="2778"/>
                  </a:lnTo>
                  <a:lnTo>
                    <a:pt x="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5" name="Freeform 138">
              <a:extLst>
                <a:ext uri="{FF2B5EF4-FFF2-40B4-BE49-F238E27FC236}">
                  <a16:creationId xmlns:a16="http://schemas.microsoft.com/office/drawing/2014/main" id="{5C120A73-2970-4BB7-872E-0FFB6378A168}"/>
                </a:ext>
              </a:extLst>
            </p:cNvPr>
            <p:cNvSpPr>
              <a:spLocks/>
            </p:cNvSpPr>
            <p:nvPr/>
          </p:nvSpPr>
          <p:spPr bwMode="auto">
            <a:xfrm>
              <a:off x="1298339" y="3655899"/>
              <a:ext cx="214543" cy="514336"/>
            </a:xfrm>
            <a:custGeom>
              <a:avLst/>
              <a:gdLst>
                <a:gd name="T0" fmla="*/ 73 w 73"/>
                <a:gd name="T1" fmla="*/ 91 h 174"/>
                <a:gd name="T2" fmla="*/ 73 w 73"/>
                <a:gd name="T3" fmla="*/ 174 h 174"/>
                <a:gd name="T4" fmla="*/ 0 w 73"/>
                <a:gd name="T5" fmla="*/ 174 h 174"/>
                <a:gd name="T6" fmla="*/ 0 w 73"/>
                <a:gd name="T7" fmla="*/ 67 h 174"/>
                <a:gd name="T8" fmla="*/ 67 w 73"/>
                <a:gd name="T9" fmla="*/ 0 h 174"/>
                <a:gd name="T10" fmla="*/ 73 w 73"/>
                <a:gd name="T11" fmla="*/ 0 h 174"/>
              </a:gdLst>
              <a:ahLst/>
              <a:cxnLst>
                <a:cxn ang="0">
                  <a:pos x="T0" y="T1"/>
                </a:cxn>
                <a:cxn ang="0">
                  <a:pos x="T2" y="T3"/>
                </a:cxn>
                <a:cxn ang="0">
                  <a:pos x="T4" y="T5"/>
                </a:cxn>
                <a:cxn ang="0">
                  <a:pos x="T6" y="T7"/>
                </a:cxn>
                <a:cxn ang="0">
                  <a:pos x="T8" y="T9"/>
                </a:cxn>
                <a:cxn ang="0">
                  <a:pos x="T10" y="T11"/>
                </a:cxn>
              </a:cxnLst>
              <a:rect l="0" t="0" r="r" b="b"/>
              <a:pathLst>
                <a:path w="73" h="174">
                  <a:moveTo>
                    <a:pt x="73" y="91"/>
                  </a:moveTo>
                  <a:cubicBezTo>
                    <a:pt x="73" y="174"/>
                    <a:pt x="73" y="174"/>
                    <a:pt x="73" y="174"/>
                  </a:cubicBezTo>
                  <a:cubicBezTo>
                    <a:pt x="0" y="174"/>
                    <a:pt x="0" y="174"/>
                    <a:pt x="0" y="174"/>
                  </a:cubicBezTo>
                  <a:cubicBezTo>
                    <a:pt x="0" y="67"/>
                    <a:pt x="0" y="67"/>
                    <a:pt x="0" y="67"/>
                  </a:cubicBezTo>
                  <a:cubicBezTo>
                    <a:pt x="0" y="30"/>
                    <a:pt x="30" y="0"/>
                    <a:pt x="67" y="0"/>
                  </a:cubicBezTo>
                  <a:cubicBezTo>
                    <a:pt x="73" y="0"/>
                    <a:pt x="73" y="0"/>
                    <a:pt x="73" y="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6" name="Freeform 139">
              <a:extLst>
                <a:ext uri="{FF2B5EF4-FFF2-40B4-BE49-F238E27FC236}">
                  <a16:creationId xmlns:a16="http://schemas.microsoft.com/office/drawing/2014/main" id="{A8B2BBD2-0498-412F-87D5-2AFCAC51E65E}"/>
                </a:ext>
              </a:extLst>
            </p:cNvPr>
            <p:cNvSpPr>
              <a:spLocks/>
            </p:cNvSpPr>
            <p:nvPr/>
          </p:nvSpPr>
          <p:spPr bwMode="auto">
            <a:xfrm>
              <a:off x="1298339" y="3655899"/>
              <a:ext cx="214543" cy="514336"/>
            </a:xfrm>
            <a:custGeom>
              <a:avLst/>
              <a:gdLst>
                <a:gd name="T0" fmla="*/ 73 w 73"/>
                <a:gd name="T1" fmla="*/ 91 h 174"/>
                <a:gd name="T2" fmla="*/ 73 w 73"/>
                <a:gd name="T3" fmla="*/ 174 h 174"/>
                <a:gd name="T4" fmla="*/ 0 w 73"/>
                <a:gd name="T5" fmla="*/ 174 h 174"/>
                <a:gd name="T6" fmla="*/ 0 w 73"/>
                <a:gd name="T7" fmla="*/ 67 h 174"/>
                <a:gd name="T8" fmla="*/ 67 w 73"/>
                <a:gd name="T9" fmla="*/ 0 h 174"/>
                <a:gd name="T10" fmla="*/ 73 w 73"/>
                <a:gd name="T11" fmla="*/ 0 h 174"/>
              </a:gdLst>
              <a:ahLst/>
              <a:cxnLst>
                <a:cxn ang="0">
                  <a:pos x="T0" y="T1"/>
                </a:cxn>
                <a:cxn ang="0">
                  <a:pos x="T2" y="T3"/>
                </a:cxn>
                <a:cxn ang="0">
                  <a:pos x="T4" y="T5"/>
                </a:cxn>
                <a:cxn ang="0">
                  <a:pos x="T6" y="T7"/>
                </a:cxn>
                <a:cxn ang="0">
                  <a:pos x="T8" y="T9"/>
                </a:cxn>
                <a:cxn ang="0">
                  <a:pos x="T10" y="T11"/>
                </a:cxn>
              </a:cxnLst>
              <a:rect l="0" t="0" r="r" b="b"/>
              <a:pathLst>
                <a:path w="73" h="174">
                  <a:moveTo>
                    <a:pt x="73" y="91"/>
                  </a:moveTo>
                  <a:cubicBezTo>
                    <a:pt x="73" y="174"/>
                    <a:pt x="73" y="174"/>
                    <a:pt x="73" y="174"/>
                  </a:cubicBezTo>
                  <a:cubicBezTo>
                    <a:pt x="0" y="174"/>
                    <a:pt x="0" y="174"/>
                    <a:pt x="0" y="174"/>
                  </a:cubicBezTo>
                  <a:cubicBezTo>
                    <a:pt x="0" y="67"/>
                    <a:pt x="0" y="67"/>
                    <a:pt x="0" y="67"/>
                  </a:cubicBezTo>
                  <a:cubicBezTo>
                    <a:pt x="0" y="30"/>
                    <a:pt x="30" y="0"/>
                    <a:pt x="67" y="0"/>
                  </a:cubicBezTo>
                  <a:cubicBezTo>
                    <a:pt x="73" y="0"/>
                    <a:pt x="73" y="0"/>
                    <a:pt x="73" y="0"/>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7" name="Rectangle 140">
              <a:extLst>
                <a:ext uri="{FF2B5EF4-FFF2-40B4-BE49-F238E27FC236}">
                  <a16:creationId xmlns:a16="http://schemas.microsoft.com/office/drawing/2014/main" id="{01869661-3B98-453C-9FBB-1FC2E1D11102}"/>
                </a:ext>
              </a:extLst>
            </p:cNvPr>
            <p:cNvSpPr>
              <a:spLocks noChangeArrowheads="1"/>
            </p:cNvSpPr>
            <p:nvPr/>
          </p:nvSpPr>
          <p:spPr bwMode="auto">
            <a:xfrm>
              <a:off x="1298116" y="4926496"/>
              <a:ext cx="866698" cy="221647"/>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8" name="Freeform 142">
              <a:extLst>
                <a:ext uri="{FF2B5EF4-FFF2-40B4-BE49-F238E27FC236}">
                  <a16:creationId xmlns:a16="http://schemas.microsoft.com/office/drawing/2014/main" id="{74895531-5207-4453-A55A-4D49B0AB4596}"/>
                </a:ext>
              </a:extLst>
            </p:cNvPr>
            <p:cNvSpPr>
              <a:spLocks/>
            </p:cNvSpPr>
            <p:nvPr/>
          </p:nvSpPr>
          <p:spPr bwMode="auto">
            <a:xfrm>
              <a:off x="1657806" y="4546750"/>
              <a:ext cx="248643" cy="76725"/>
            </a:xfrm>
            <a:custGeom>
              <a:avLst/>
              <a:gdLst>
                <a:gd name="T0" fmla="*/ 13 w 84"/>
                <a:gd name="T1" fmla="*/ 26 h 26"/>
                <a:gd name="T2" fmla="*/ 71 w 84"/>
                <a:gd name="T3" fmla="*/ 26 h 26"/>
                <a:gd name="T4" fmla="*/ 84 w 84"/>
                <a:gd name="T5" fmla="*/ 13 h 26"/>
                <a:gd name="T6" fmla="*/ 71 w 84"/>
                <a:gd name="T7" fmla="*/ 0 h 26"/>
                <a:gd name="T8" fmla="*/ 13 w 84"/>
                <a:gd name="T9" fmla="*/ 0 h 26"/>
                <a:gd name="T10" fmla="*/ 0 w 84"/>
                <a:gd name="T11" fmla="*/ 13 h 26"/>
                <a:gd name="T12" fmla="*/ 13 w 84"/>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4" h="26">
                  <a:moveTo>
                    <a:pt x="13" y="26"/>
                  </a:moveTo>
                  <a:cubicBezTo>
                    <a:pt x="71" y="26"/>
                    <a:pt x="71" y="26"/>
                    <a:pt x="71" y="26"/>
                  </a:cubicBezTo>
                  <a:cubicBezTo>
                    <a:pt x="79" y="26"/>
                    <a:pt x="84" y="20"/>
                    <a:pt x="84" y="13"/>
                  </a:cubicBezTo>
                  <a:cubicBezTo>
                    <a:pt x="84" y="6"/>
                    <a:pt x="79" y="0"/>
                    <a:pt x="71" y="0"/>
                  </a:cubicBezTo>
                  <a:cubicBezTo>
                    <a:pt x="13" y="0"/>
                    <a:pt x="13" y="0"/>
                    <a:pt x="13" y="0"/>
                  </a:cubicBezTo>
                  <a:cubicBezTo>
                    <a:pt x="6" y="0"/>
                    <a:pt x="0" y="6"/>
                    <a:pt x="0" y="13"/>
                  </a:cubicBezTo>
                  <a:cubicBezTo>
                    <a:pt x="0" y="20"/>
                    <a:pt x="6" y="26"/>
                    <a:pt x="13" y="26"/>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9" name="Freeform 143">
              <a:extLst>
                <a:ext uri="{FF2B5EF4-FFF2-40B4-BE49-F238E27FC236}">
                  <a16:creationId xmlns:a16="http://schemas.microsoft.com/office/drawing/2014/main" id="{05309771-D88A-461C-887D-842C62339461}"/>
                </a:ext>
              </a:extLst>
            </p:cNvPr>
            <p:cNvSpPr>
              <a:spLocks/>
            </p:cNvSpPr>
            <p:nvPr/>
          </p:nvSpPr>
          <p:spPr bwMode="auto">
            <a:xfrm>
              <a:off x="1657806" y="4546750"/>
              <a:ext cx="248643" cy="76725"/>
            </a:xfrm>
            <a:custGeom>
              <a:avLst/>
              <a:gdLst>
                <a:gd name="T0" fmla="*/ 13 w 84"/>
                <a:gd name="T1" fmla="*/ 26 h 26"/>
                <a:gd name="T2" fmla="*/ 71 w 84"/>
                <a:gd name="T3" fmla="*/ 26 h 26"/>
                <a:gd name="T4" fmla="*/ 84 w 84"/>
                <a:gd name="T5" fmla="*/ 13 h 26"/>
                <a:gd name="T6" fmla="*/ 71 w 84"/>
                <a:gd name="T7" fmla="*/ 0 h 26"/>
                <a:gd name="T8" fmla="*/ 13 w 84"/>
                <a:gd name="T9" fmla="*/ 0 h 26"/>
                <a:gd name="T10" fmla="*/ 0 w 84"/>
                <a:gd name="T11" fmla="*/ 13 h 26"/>
                <a:gd name="T12" fmla="*/ 13 w 84"/>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4" h="26">
                  <a:moveTo>
                    <a:pt x="13" y="26"/>
                  </a:moveTo>
                  <a:cubicBezTo>
                    <a:pt x="71" y="26"/>
                    <a:pt x="71" y="26"/>
                    <a:pt x="71" y="26"/>
                  </a:cubicBezTo>
                  <a:cubicBezTo>
                    <a:pt x="79" y="26"/>
                    <a:pt x="84" y="20"/>
                    <a:pt x="84" y="13"/>
                  </a:cubicBezTo>
                  <a:cubicBezTo>
                    <a:pt x="84" y="6"/>
                    <a:pt x="79" y="0"/>
                    <a:pt x="71"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0" name="Freeform 144">
              <a:extLst>
                <a:ext uri="{FF2B5EF4-FFF2-40B4-BE49-F238E27FC236}">
                  <a16:creationId xmlns:a16="http://schemas.microsoft.com/office/drawing/2014/main" id="{AF3F3F69-147B-4A4F-B811-CAEDDDCD6F6F}"/>
                </a:ext>
              </a:extLst>
            </p:cNvPr>
            <p:cNvSpPr>
              <a:spLocks/>
            </p:cNvSpPr>
            <p:nvPr/>
          </p:nvSpPr>
          <p:spPr bwMode="auto">
            <a:xfrm>
              <a:off x="1581082" y="4393302"/>
              <a:ext cx="301213" cy="61095"/>
            </a:xfrm>
            <a:custGeom>
              <a:avLst/>
              <a:gdLst>
                <a:gd name="T0" fmla="*/ 97 w 102"/>
                <a:gd name="T1" fmla="*/ 21 h 21"/>
                <a:gd name="T2" fmla="*/ 6 w 102"/>
                <a:gd name="T3" fmla="*/ 21 h 21"/>
                <a:gd name="T4" fmla="*/ 0 w 102"/>
                <a:gd name="T5" fmla="*/ 16 h 21"/>
                <a:gd name="T6" fmla="*/ 0 w 102"/>
                <a:gd name="T7" fmla="*/ 6 h 21"/>
                <a:gd name="T8" fmla="*/ 6 w 102"/>
                <a:gd name="T9" fmla="*/ 0 h 21"/>
                <a:gd name="T10" fmla="*/ 97 w 102"/>
                <a:gd name="T11" fmla="*/ 0 h 21"/>
                <a:gd name="T12" fmla="*/ 102 w 102"/>
                <a:gd name="T13" fmla="*/ 6 h 21"/>
                <a:gd name="T14" fmla="*/ 102 w 102"/>
                <a:gd name="T15" fmla="*/ 16 h 21"/>
                <a:gd name="T16" fmla="*/ 97 w 10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1">
                  <a:moveTo>
                    <a:pt x="97" y="21"/>
                  </a:moveTo>
                  <a:cubicBezTo>
                    <a:pt x="6" y="21"/>
                    <a:pt x="6" y="21"/>
                    <a:pt x="6" y="21"/>
                  </a:cubicBezTo>
                  <a:cubicBezTo>
                    <a:pt x="3" y="21"/>
                    <a:pt x="0" y="19"/>
                    <a:pt x="0" y="16"/>
                  </a:cubicBezTo>
                  <a:cubicBezTo>
                    <a:pt x="0" y="6"/>
                    <a:pt x="0" y="6"/>
                    <a:pt x="0" y="6"/>
                  </a:cubicBezTo>
                  <a:cubicBezTo>
                    <a:pt x="0" y="3"/>
                    <a:pt x="3" y="0"/>
                    <a:pt x="6" y="0"/>
                  </a:cubicBezTo>
                  <a:cubicBezTo>
                    <a:pt x="97" y="0"/>
                    <a:pt x="97" y="0"/>
                    <a:pt x="97" y="0"/>
                  </a:cubicBezTo>
                  <a:cubicBezTo>
                    <a:pt x="99" y="0"/>
                    <a:pt x="102" y="3"/>
                    <a:pt x="102" y="6"/>
                  </a:cubicBezTo>
                  <a:cubicBezTo>
                    <a:pt x="102" y="16"/>
                    <a:pt x="102" y="16"/>
                    <a:pt x="102" y="16"/>
                  </a:cubicBezTo>
                  <a:cubicBezTo>
                    <a:pt x="102" y="19"/>
                    <a:pt x="99" y="21"/>
                    <a:pt x="97" y="21"/>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1" name="Freeform 146">
              <a:extLst>
                <a:ext uri="{FF2B5EF4-FFF2-40B4-BE49-F238E27FC236}">
                  <a16:creationId xmlns:a16="http://schemas.microsoft.com/office/drawing/2014/main" id="{CA9177C6-7CFF-48AE-8AD0-8EF807A65B1B}"/>
                </a:ext>
              </a:extLst>
            </p:cNvPr>
            <p:cNvSpPr>
              <a:spLocks/>
            </p:cNvSpPr>
            <p:nvPr/>
          </p:nvSpPr>
          <p:spPr bwMode="auto">
            <a:xfrm>
              <a:off x="1605235" y="4505515"/>
              <a:ext cx="252905" cy="335313"/>
            </a:xfrm>
            <a:custGeom>
              <a:avLst/>
              <a:gdLst>
                <a:gd name="T0" fmla="*/ 86 w 86"/>
                <a:gd name="T1" fmla="*/ 0 h 113"/>
                <a:gd name="T2" fmla="*/ 78 w 86"/>
                <a:gd name="T3" fmla="*/ 107 h 113"/>
                <a:gd name="T4" fmla="*/ 72 w 86"/>
                <a:gd name="T5" fmla="*/ 113 h 113"/>
                <a:gd name="T6" fmla="*/ 15 w 86"/>
                <a:gd name="T7" fmla="*/ 113 h 113"/>
                <a:gd name="T8" fmla="*/ 8 w 86"/>
                <a:gd name="T9" fmla="*/ 108 h 113"/>
                <a:gd name="T10" fmla="*/ 0 w 86"/>
                <a:gd name="T11" fmla="*/ 0 h 113"/>
                <a:gd name="T12" fmla="*/ 86 w 8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6" h="113">
                  <a:moveTo>
                    <a:pt x="86" y="0"/>
                  </a:moveTo>
                  <a:cubicBezTo>
                    <a:pt x="78" y="107"/>
                    <a:pt x="78" y="107"/>
                    <a:pt x="78" y="107"/>
                  </a:cubicBezTo>
                  <a:cubicBezTo>
                    <a:pt x="78" y="111"/>
                    <a:pt x="75" y="113"/>
                    <a:pt x="72" y="113"/>
                  </a:cubicBezTo>
                  <a:cubicBezTo>
                    <a:pt x="15" y="113"/>
                    <a:pt x="15" y="113"/>
                    <a:pt x="15" y="113"/>
                  </a:cubicBezTo>
                  <a:cubicBezTo>
                    <a:pt x="11" y="113"/>
                    <a:pt x="8" y="111"/>
                    <a:pt x="8" y="108"/>
                  </a:cubicBezTo>
                  <a:cubicBezTo>
                    <a:pt x="0" y="0"/>
                    <a:pt x="0" y="0"/>
                    <a:pt x="0" y="0"/>
                  </a:cubicBezTo>
                  <a:lnTo>
                    <a:pt x="8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2" name="Freeform 149">
              <a:extLst>
                <a:ext uri="{FF2B5EF4-FFF2-40B4-BE49-F238E27FC236}">
                  <a16:creationId xmlns:a16="http://schemas.microsoft.com/office/drawing/2014/main" id="{210374EF-1FB1-4405-A927-568AB8189295}"/>
                </a:ext>
              </a:extLst>
            </p:cNvPr>
            <p:cNvSpPr>
              <a:spLocks/>
            </p:cNvSpPr>
            <p:nvPr/>
          </p:nvSpPr>
          <p:spPr bwMode="auto">
            <a:xfrm>
              <a:off x="1622286" y="4330786"/>
              <a:ext cx="218805" cy="62516"/>
            </a:xfrm>
            <a:custGeom>
              <a:avLst/>
              <a:gdLst>
                <a:gd name="T0" fmla="*/ 74 w 74"/>
                <a:gd name="T1" fmla="*/ 21 h 21"/>
                <a:gd name="T2" fmla="*/ 0 w 74"/>
                <a:gd name="T3" fmla="*/ 21 h 21"/>
                <a:gd name="T4" fmla="*/ 0 w 74"/>
                <a:gd name="T5" fmla="*/ 17 h 21"/>
                <a:gd name="T6" fmla="*/ 8 w 74"/>
                <a:gd name="T7" fmla="*/ 7 h 21"/>
                <a:gd name="T8" fmla="*/ 64 w 74"/>
                <a:gd name="T9" fmla="*/ 1 h 21"/>
                <a:gd name="T10" fmla="*/ 74 w 74"/>
                <a:gd name="T11" fmla="*/ 10 h 21"/>
                <a:gd name="T12" fmla="*/ 74 w 7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74" y="21"/>
                  </a:moveTo>
                  <a:cubicBezTo>
                    <a:pt x="0" y="21"/>
                    <a:pt x="0" y="21"/>
                    <a:pt x="0" y="21"/>
                  </a:cubicBezTo>
                  <a:cubicBezTo>
                    <a:pt x="0" y="17"/>
                    <a:pt x="0" y="17"/>
                    <a:pt x="0" y="17"/>
                  </a:cubicBezTo>
                  <a:cubicBezTo>
                    <a:pt x="0" y="12"/>
                    <a:pt x="4" y="8"/>
                    <a:pt x="8" y="7"/>
                  </a:cubicBezTo>
                  <a:cubicBezTo>
                    <a:pt x="64" y="1"/>
                    <a:pt x="64" y="1"/>
                    <a:pt x="64" y="1"/>
                  </a:cubicBezTo>
                  <a:cubicBezTo>
                    <a:pt x="69" y="0"/>
                    <a:pt x="74" y="4"/>
                    <a:pt x="74" y="10"/>
                  </a:cubicBezTo>
                  <a:lnTo>
                    <a:pt x="74" y="21"/>
                  </a:ln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3" name="Freeform 151">
              <a:extLst>
                <a:ext uri="{FF2B5EF4-FFF2-40B4-BE49-F238E27FC236}">
                  <a16:creationId xmlns:a16="http://schemas.microsoft.com/office/drawing/2014/main" id="{353DE639-A793-4A0D-B151-AFB90079DE0A}"/>
                </a:ext>
              </a:extLst>
            </p:cNvPr>
            <p:cNvSpPr>
              <a:spLocks/>
            </p:cNvSpPr>
            <p:nvPr/>
          </p:nvSpPr>
          <p:spPr bwMode="auto">
            <a:xfrm>
              <a:off x="1602394" y="4452977"/>
              <a:ext cx="255748" cy="335313"/>
            </a:xfrm>
            <a:custGeom>
              <a:avLst/>
              <a:gdLst>
                <a:gd name="T0" fmla="*/ 87 w 87"/>
                <a:gd name="T1" fmla="*/ 0 h 113"/>
                <a:gd name="T2" fmla="*/ 79 w 87"/>
                <a:gd name="T3" fmla="*/ 107 h 113"/>
                <a:gd name="T4" fmla="*/ 72 w 87"/>
                <a:gd name="T5" fmla="*/ 113 h 113"/>
                <a:gd name="T6" fmla="*/ 15 w 87"/>
                <a:gd name="T7" fmla="*/ 113 h 113"/>
                <a:gd name="T8" fmla="*/ 9 w 87"/>
                <a:gd name="T9" fmla="*/ 107 h 113"/>
                <a:gd name="T10" fmla="*/ 0 w 87"/>
                <a:gd name="T11" fmla="*/ 0 h 113"/>
                <a:gd name="T12" fmla="*/ 87 w 87"/>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7" h="113">
                  <a:moveTo>
                    <a:pt x="87" y="0"/>
                  </a:moveTo>
                  <a:cubicBezTo>
                    <a:pt x="79" y="107"/>
                    <a:pt x="79" y="107"/>
                    <a:pt x="79" y="107"/>
                  </a:cubicBezTo>
                  <a:cubicBezTo>
                    <a:pt x="79" y="111"/>
                    <a:pt x="76" y="113"/>
                    <a:pt x="72" y="113"/>
                  </a:cubicBezTo>
                  <a:cubicBezTo>
                    <a:pt x="15" y="113"/>
                    <a:pt x="15" y="113"/>
                    <a:pt x="15" y="113"/>
                  </a:cubicBezTo>
                  <a:cubicBezTo>
                    <a:pt x="12" y="113"/>
                    <a:pt x="9" y="111"/>
                    <a:pt x="9" y="107"/>
                  </a:cubicBezTo>
                  <a:cubicBezTo>
                    <a:pt x="0" y="0"/>
                    <a:pt x="0" y="0"/>
                    <a:pt x="0" y="0"/>
                  </a:cubicBezTo>
                  <a:lnTo>
                    <a:pt x="87" y="0"/>
                  </a:ln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4" name="Freeform 152">
              <a:extLst>
                <a:ext uri="{FF2B5EF4-FFF2-40B4-BE49-F238E27FC236}">
                  <a16:creationId xmlns:a16="http://schemas.microsoft.com/office/drawing/2014/main" id="{B0E7C86B-71CC-4D59-BB12-402F3C835F25}"/>
                </a:ext>
              </a:extLst>
            </p:cNvPr>
            <p:cNvSpPr>
              <a:spLocks/>
            </p:cNvSpPr>
            <p:nvPr/>
          </p:nvSpPr>
          <p:spPr bwMode="auto">
            <a:xfrm>
              <a:off x="1784263" y="4499864"/>
              <a:ext cx="76725" cy="242960"/>
            </a:xfrm>
            <a:custGeom>
              <a:avLst/>
              <a:gdLst>
                <a:gd name="T0" fmla="*/ 26 w 26"/>
                <a:gd name="T1" fmla="*/ 3 h 82"/>
                <a:gd name="T2" fmla="*/ 20 w 26"/>
                <a:gd name="T3" fmla="*/ 79 h 82"/>
                <a:gd name="T4" fmla="*/ 17 w 26"/>
                <a:gd name="T5" fmla="*/ 82 h 82"/>
                <a:gd name="T6" fmla="*/ 0 w 26"/>
                <a:gd name="T7" fmla="*/ 82 h 82"/>
                <a:gd name="T8" fmla="*/ 6 w 26"/>
                <a:gd name="T9" fmla="*/ 0 h 82"/>
                <a:gd name="T10" fmla="*/ 22 w 26"/>
                <a:gd name="T11" fmla="*/ 0 h 82"/>
                <a:gd name="T12" fmla="*/ 26 w 26"/>
                <a:gd name="T13" fmla="*/ 3 h 82"/>
              </a:gdLst>
              <a:ahLst/>
              <a:cxnLst>
                <a:cxn ang="0">
                  <a:pos x="T0" y="T1"/>
                </a:cxn>
                <a:cxn ang="0">
                  <a:pos x="T2" y="T3"/>
                </a:cxn>
                <a:cxn ang="0">
                  <a:pos x="T4" y="T5"/>
                </a:cxn>
                <a:cxn ang="0">
                  <a:pos x="T6" y="T7"/>
                </a:cxn>
                <a:cxn ang="0">
                  <a:pos x="T8" y="T9"/>
                </a:cxn>
                <a:cxn ang="0">
                  <a:pos x="T10" y="T11"/>
                </a:cxn>
                <a:cxn ang="0">
                  <a:pos x="T12" y="T13"/>
                </a:cxn>
              </a:cxnLst>
              <a:rect l="0" t="0" r="r" b="b"/>
              <a:pathLst>
                <a:path w="26" h="82">
                  <a:moveTo>
                    <a:pt x="26" y="3"/>
                  </a:moveTo>
                  <a:cubicBezTo>
                    <a:pt x="20" y="79"/>
                    <a:pt x="20" y="79"/>
                    <a:pt x="20" y="79"/>
                  </a:cubicBezTo>
                  <a:cubicBezTo>
                    <a:pt x="20" y="81"/>
                    <a:pt x="18" y="82"/>
                    <a:pt x="17" y="82"/>
                  </a:cubicBezTo>
                  <a:cubicBezTo>
                    <a:pt x="0" y="82"/>
                    <a:pt x="0" y="82"/>
                    <a:pt x="0" y="82"/>
                  </a:cubicBezTo>
                  <a:cubicBezTo>
                    <a:pt x="6" y="0"/>
                    <a:pt x="6" y="0"/>
                    <a:pt x="6" y="0"/>
                  </a:cubicBezTo>
                  <a:cubicBezTo>
                    <a:pt x="22" y="0"/>
                    <a:pt x="22" y="0"/>
                    <a:pt x="22" y="0"/>
                  </a:cubicBezTo>
                  <a:cubicBezTo>
                    <a:pt x="24" y="0"/>
                    <a:pt x="26" y="1"/>
                    <a:pt x="26" y="3"/>
                  </a:cubicBez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5" name="Freeform 153">
              <a:extLst>
                <a:ext uri="{FF2B5EF4-FFF2-40B4-BE49-F238E27FC236}">
                  <a16:creationId xmlns:a16="http://schemas.microsoft.com/office/drawing/2014/main" id="{C9EEEF27-60EE-4CD4-80D3-C9E7768CFD04}"/>
                </a:ext>
              </a:extLst>
            </p:cNvPr>
            <p:cNvSpPr>
              <a:spLocks/>
            </p:cNvSpPr>
            <p:nvPr/>
          </p:nvSpPr>
          <p:spPr bwMode="auto">
            <a:xfrm>
              <a:off x="1596711" y="4499864"/>
              <a:ext cx="211702" cy="242960"/>
            </a:xfrm>
            <a:custGeom>
              <a:avLst/>
              <a:gdLst>
                <a:gd name="T0" fmla="*/ 72 w 72"/>
                <a:gd name="T1" fmla="*/ 0 h 82"/>
                <a:gd name="T2" fmla="*/ 66 w 72"/>
                <a:gd name="T3" fmla="*/ 82 h 82"/>
                <a:gd name="T4" fmla="*/ 10 w 72"/>
                <a:gd name="T5" fmla="*/ 82 h 82"/>
                <a:gd name="T6" fmla="*/ 6 w 72"/>
                <a:gd name="T7" fmla="*/ 79 h 82"/>
                <a:gd name="T8" fmla="*/ 1 w 72"/>
                <a:gd name="T9" fmla="*/ 3 h 82"/>
                <a:gd name="T10" fmla="*/ 4 w 72"/>
                <a:gd name="T11" fmla="*/ 0 h 82"/>
                <a:gd name="T12" fmla="*/ 72 w 72"/>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72" h="82">
                  <a:moveTo>
                    <a:pt x="72" y="0"/>
                  </a:moveTo>
                  <a:cubicBezTo>
                    <a:pt x="66" y="82"/>
                    <a:pt x="66" y="82"/>
                    <a:pt x="66" y="82"/>
                  </a:cubicBezTo>
                  <a:cubicBezTo>
                    <a:pt x="10" y="82"/>
                    <a:pt x="10" y="82"/>
                    <a:pt x="10" y="82"/>
                  </a:cubicBezTo>
                  <a:cubicBezTo>
                    <a:pt x="8" y="82"/>
                    <a:pt x="7" y="81"/>
                    <a:pt x="6" y="79"/>
                  </a:cubicBezTo>
                  <a:cubicBezTo>
                    <a:pt x="1" y="3"/>
                    <a:pt x="1" y="3"/>
                    <a:pt x="1" y="3"/>
                  </a:cubicBezTo>
                  <a:cubicBezTo>
                    <a:pt x="0" y="1"/>
                    <a:pt x="2" y="0"/>
                    <a:pt x="4" y="0"/>
                  </a:cubicBezTo>
                  <a:lnTo>
                    <a:pt x="72" y="0"/>
                  </a:lnTo>
                  <a:close/>
                </a:path>
              </a:pathLst>
            </a:custGeom>
            <a:solidFill>
              <a:schemeClr val="accent4"/>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6" name="Freeform 154">
              <a:extLst>
                <a:ext uri="{FF2B5EF4-FFF2-40B4-BE49-F238E27FC236}">
                  <a16:creationId xmlns:a16="http://schemas.microsoft.com/office/drawing/2014/main" id="{E04EAEB6-A877-4221-A33A-8937E2EB6938}"/>
                </a:ext>
              </a:extLst>
            </p:cNvPr>
            <p:cNvSpPr>
              <a:spLocks/>
            </p:cNvSpPr>
            <p:nvPr/>
          </p:nvSpPr>
          <p:spPr bwMode="auto">
            <a:xfrm>
              <a:off x="1596711" y="4501284"/>
              <a:ext cx="268534" cy="242960"/>
            </a:xfrm>
            <a:custGeom>
              <a:avLst/>
              <a:gdLst>
                <a:gd name="T0" fmla="*/ 4 w 91"/>
                <a:gd name="T1" fmla="*/ 0 h 82"/>
                <a:gd name="T2" fmla="*/ 72 w 91"/>
                <a:gd name="T3" fmla="*/ 0 h 82"/>
                <a:gd name="T4" fmla="*/ 88 w 91"/>
                <a:gd name="T5" fmla="*/ 0 h 82"/>
                <a:gd name="T6" fmla="*/ 91 w 91"/>
                <a:gd name="T7" fmla="*/ 3 h 82"/>
                <a:gd name="T8" fmla="*/ 86 w 91"/>
                <a:gd name="T9" fmla="*/ 79 h 82"/>
                <a:gd name="T10" fmla="*/ 82 w 91"/>
                <a:gd name="T11" fmla="*/ 82 h 82"/>
                <a:gd name="T12" fmla="*/ 66 w 91"/>
                <a:gd name="T13" fmla="*/ 82 h 82"/>
                <a:gd name="T14" fmla="*/ 9 w 91"/>
                <a:gd name="T15" fmla="*/ 82 h 82"/>
                <a:gd name="T16" fmla="*/ 6 w 91"/>
                <a:gd name="T17" fmla="*/ 79 h 82"/>
                <a:gd name="T18" fmla="*/ 0 w 91"/>
                <a:gd name="T19" fmla="*/ 3 h 82"/>
                <a:gd name="T20" fmla="*/ 4 w 91"/>
                <a:gd name="T2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82">
                  <a:moveTo>
                    <a:pt x="4" y="0"/>
                  </a:moveTo>
                  <a:cubicBezTo>
                    <a:pt x="72" y="0"/>
                    <a:pt x="72" y="0"/>
                    <a:pt x="72" y="0"/>
                  </a:cubicBezTo>
                  <a:cubicBezTo>
                    <a:pt x="88" y="0"/>
                    <a:pt x="88" y="0"/>
                    <a:pt x="88" y="0"/>
                  </a:cubicBezTo>
                  <a:cubicBezTo>
                    <a:pt x="90" y="0"/>
                    <a:pt x="91" y="1"/>
                    <a:pt x="91" y="3"/>
                  </a:cubicBezTo>
                  <a:cubicBezTo>
                    <a:pt x="86" y="79"/>
                    <a:pt x="86" y="79"/>
                    <a:pt x="86" y="79"/>
                  </a:cubicBezTo>
                  <a:cubicBezTo>
                    <a:pt x="86" y="80"/>
                    <a:pt x="84" y="82"/>
                    <a:pt x="82" y="82"/>
                  </a:cubicBezTo>
                  <a:cubicBezTo>
                    <a:pt x="66" y="82"/>
                    <a:pt x="66" y="82"/>
                    <a:pt x="66" y="82"/>
                  </a:cubicBezTo>
                  <a:cubicBezTo>
                    <a:pt x="9" y="82"/>
                    <a:pt x="9" y="82"/>
                    <a:pt x="9" y="82"/>
                  </a:cubicBezTo>
                  <a:cubicBezTo>
                    <a:pt x="8" y="82"/>
                    <a:pt x="6" y="80"/>
                    <a:pt x="6" y="79"/>
                  </a:cubicBezTo>
                  <a:cubicBezTo>
                    <a:pt x="0" y="3"/>
                    <a:pt x="0" y="3"/>
                    <a:pt x="0" y="3"/>
                  </a:cubicBezTo>
                  <a:cubicBezTo>
                    <a:pt x="0" y="1"/>
                    <a:pt x="2" y="0"/>
                    <a:pt x="4" y="0"/>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7" name="Freeform 155">
              <a:extLst>
                <a:ext uri="{FF2B5EF4-FFF2-40B4-BE49-F238E27FC236}">
                  <a16:creationId xmlns:a16="http://schemas.microsoft.com/office/drawing/2014/main" id="{1AE4F967-39F0-4002-8677-EE80F0566390}"/>
                </a:ext>
              </a:extLst>
            </p:cNvPr>
            <p:cNvSpPr>
              <a:spLocks/>
            </p:cNvSpPr>
            <p:nvPr/>
          </p:nvSpPr>
          <p:spPr bwMode="auto">
            <a:xfrm>
              <a:off x="1555508" y="4560959"/>
              <a:ext cx="181864" cy="7814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8" name="Freeform 156">
              <a:extLst>
                <a:ext uri="{FF2B5EF4-FFF2-40B4-BE49-F238E27FC236}">
                  <a16:creationId xmlns:a16="http://schemas.microsoft.com/office/drawing/2014/main" id="{898D7C67-E587-47E2-B5B4-71BFAD3ABCE2}"/>
                </a:ext>
              </a:extLst>
            </p:cNvPr>
            <p:cNvSpPr>
              <a:spLocks/>
            </p:cNvSpPr>
            <p:nvPr/>
          </p:nvSpPr>
          <p:spPr bwMode="auto">
            <a:xfrm>
              <a:off x="1555508" y="4560959"/>
              <a:ext cx="181864" cy="7814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9" name="Freeform 157">
              <a:extLst>
                <a:ext uri="{FF2B5EF4-FFF2-40B4-BE49-F238E27FC236}">
                  <a16:creationId xmlns:a16="http://schemas.microsoft.com/office/drawing/2014/main" id="{FD54E4A8-F2DE-42BB-B749-28F8910468BC}"/>
                </a:ext>
              </a:extLst>
            </p:cNvPr>
            <p:cNvSpPr>
              <a:spLocks/>
            </p:cNvSpPr>
            <p:nvPr/>
          </p:nvSpPr>
          <p:spPr bwMode="auto">
            <a:xfrm>
              <a:off x="1555508" y="4639103"/>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0" name="Freeform 158">
              <a:extLst>
                <a:ext uri="{FF2B5EF4-FFF2-40B4-BE49-F238E27FC236}">
                  <a16:creationId xmlns:a16="http://schemas.microsoft.com/office/drawing/2014/main" id="{B6131BC6-DD4A-4E0B-83E7-0CAA57179F1A}"/>
                </a:ext>
              </a:extLst>
            </p:cNvPr>
            <p:cNvSpPr>
              <a:spLocks/>
            </p:cNvSpPr>
            <p:nvPr/>
          </p:nvSpPr>
          <p:spPr bwMode="auto">
            <a:xfrm>
              <a:off x="1555508" y="4639103"/>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1" name="Freeform 159">
              <a:extLst>
                <a:ext uri="{FF2B5EF4-FFF2-40B4-BE49-F238E27FC236}">
                  <a16:creationId xmlns:a16="http://schemas.microsoft.com/office/drawing/2014/main" id="{5135190F-B34C-4D70-B89D-036A495C1F82}"/>
                </a:ext>
              </a:extLst>
            </p:cNvPr>
            <p:cNvSpPr>
              <a:spLocks/>
            </p:cNvSpPr>
            <p:nvPr/>
          </p:nvSpPr>
          <p:spPr bwMode="auto">
            <a:xfrm>
              <a:off x="1555508" y="4715828"/>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2" name="Freeform 160">
              <a:extLst>
                <a:ext uri="{FF2B5EF4-FFF2-40B4-BE49-F238E27FC236}">
                  <a16:creationId xmlns:a16="http://schemas.microsoft.com/office/drawing/2014/main" id="{4DB22AE4-84D1-4872-B740-1E4577518867}"/>
                </a:ext>
              </a:extLst>
            </p:cNvPr>
            <p:cNvSpPr>
              <a:spLocks/>
            </p:cNvSpPr>
            <p:nvPr/>
          </p:nvSpPr>
          <p:spPr bwMode="auto">
            <a:xfrm>
              <a:off x="1555508" y="4715828"/>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3" name="Rectangle 164">
              <a:extLst>
                <a:ext uri="{FF2B5EF4-FFF2-40B4-BE49-F238E27FC236}">
                  <a16:creationId xmlns:a16="http://schemas.microsoft.com/office/drawing/2014/main" id="{562954EF-3011-4611-9CF8-AB6B6C65D1DB}"/>
                </a:ext>
              </a:extLst>
            </p:cNvPr>
            <p:cNvSpPr>
              <a:spLocks noChangeArrowheads="1"/>
            </p:cNvSpPr>
            <p:nvPr/>
          </p:nvSpPr>
          <p:spPr bwMode="auto">
            <a:xfrm>
              <a:off x="2047110" y="3096098"/>
              <a:ext cx="125032" cy="9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4" name="Freeform 167">
              <a:extLst>
                <a:ext uri="{FF2B5EF4-FFF2-40B4-BE49-F238E27FC236}">
                  <a16:creationId xmlns:a16="http://schemas.microsoft.com/office/drawing/2014/main" id="{3FB31F3D-9A06-4750-A326-FE812586A259}"/>
                </a:ext>
              </a:extLst>
            </p:cNvPr>
            <p:cNvSpPr>
              <a:spLocks/>
            </p:cNvSpPr>
            <p:nvPr/>
          </p:nvSpPr>
          <p:spPr bwMode="auto">
            <a:xfrm>
              <a:off x="1512882" y="2675536"/>
              <a:ext cx="670625" cy="944843"/>
            </a:xfrm>
            <a:custGeom>
              <a:avLst/>
              <a:gdLst>
                <a:gd name="T0" fmla="*/ 0 w 227"/>
                <a:gd name="T1" fmla="*/ 129 h 319"/>
                <a:gd name="T2" fmla="*/ 0 w 227"/>
                <a:gd name="T3" fmla="*/ 205 h 319"/>
                <a:gd name="T4" fmla="*/ 4 w 227"/>
                <a:gd name="T5" fmla="*/ 205 h 319"/>
                <a:gd name="T6" fmla="*/ 0 w 227"/>
                <a:gd name="T7" fmla="*/ 205 h 319"/>
                <a:gd name="T8" fmla="*/ 0 w 227"/>
                <a:gd name="T9" fmla="*/ 205 h 319"/>
                <a:gd name="T10" fmla="*/ 113 w 227"/>
                <a:gd name="T11" fmla="*/ 319 h 319"/>
                <a:gd name="T12" fmla="*/ 131 w 227"/>
                <a:gd name="T13" fmla="*/ 319 h 319"/>
                <a:gd name="T14" fmla="*/ 227 w 227"/>
                <a:gd name="T15" fmla="*/ 223 h 319"/>
                <a:gd name="T16" fmla="*/ 227 w 227"/>
                <a:gd name="T17" fmla="*/ 125 h 319"/>
                <a:gd name="T18" fmla="*/ 227 w 227"/>
                <a:gd name="T19" fmla="*/ 113 h 319"/>
                <a:gd name="T20" fmla="*/ 113 w 227"/>
                <a:gd name="T21" fmla="*/ 0 h 319"/>
                <a:gd name="T22" fmla="*/ 0 w 227"/>
                <a:gd name="T23" fmla="*/ 113 h 319"/>
                <a:gd name="T24" fmla="*/ 0 w 227"/>
                <a:gd name="T25" fmla="*/ 138 h 319"/>
                <a:gd name="T26" fmla="*/ 4 w 227"/>
                <a:gd name="T27" fmla="*/ 142 h 319"/>
                <a:gd name="T28" fmla="*/ 8 w 227"/>
                <a:gd name="T29" fmla="*/ 138 h 319"/>
                <a:gd name="T30" fmla="*/ 8 w 227"/>
                <a:gd name="T31" fmla="*/ 113 h 319"/>
                <a:gd name="T32" fmla="*/ 38 w 227"/>
                <a:gd name="T33" fmla="*/ 39 h 319"/>
                <a:gd name="T34" fmla="*/ 113 w 227"/>
                <a:gd name="T35" fmla="*/ 8 h 319"/>
                <a:gd name="T36" fmla="*/ 219 w 227"/>
                <a:gd name="T37" fmla="*/ 113 h 319"/>
                <a:gd name="T38" fmla="*/ 219 w 227"/>
                <a:gd name="T39" fmla="*/ 125 h 319"/>
                <a:gd name="T40" fmla="*/ 219 w 227"/>
                <a:gd name="T41" fmla="*/ 223 h 319"/>
                <a:gd name="T42" fmla="*/ 193 w 227"/>
                <a:gd name="T43" fmla="*/ 285 h 319"/>
                <a:gd name="T44" fmla="*/ 131 w 227"/>
                <a:gd name="T45" fmla="*/ 311 h 319"/>
                <a:gd name="T46" fmla="*/ 113 w 227"/>
                <a:gd name="T47" fmla="*/ 311 h 319"/>
                <a:gd name="T48" fmla="*/ 38 w 227"/>
                <a:gd name="T49" fmla="*/ 280 h 319"/>
                <a:gd name="T50" fmla="*/ 8 w 227"/>
                <a:gd name="T51" fmla="*/ 205 h 319"/>
                <a:gd name="T52" fmla="*/ 4 w 227"/>
                <a:gd name="T53" fmla="*/ 205 h 319"/>
                <a:gd name="T54" fmla="*/ 8 w 227"/>
                <a:gd name="T55" fmla="*/ 205 h 319"/>
                <a:gd name="T56" fmla="*/ 8 w 227"/>
                <a:gd name="T57" fmla="*/ 205 h 319"/>
                <a:gd name="T58" fmla="*/ 4 w 227"/>
                <a:gd name="T59" fmla="*/ 205 h 319"/>
                <a:gd name="T60" fmla="*/ 8 w 227"/>
                <a:gd name="T61" fmla="*/ 205 h 319"/>
                <a:gd name="T62" fmla="*/ 8 w 227"/>
                <a:gd name="T63" fmla="*/ 205 h 319"/>
                <a:gd name="T64" fmla="*/ 8 w 227"/>
                <a:gd name="T65" fmla="*/ 205 h 319"/>
                <a:gd name="T66" fmla="*/ 8 w 227"/>
                <a:gd name="T67" fmla="*/ 129 h 319"/>
                <a:gd name="T68" fmla="*/ 4 w 227"/>
                <a:gd name="T69" fmla="*/ 125 h 319"/>
                <a:gd name="T70" fmla="*/ 0 w 227"/>
                <a:gd name="T71" fmla="*/ 129 h 319"/>
                <a:gd name="T72" fmla="*/ 0 w 227"/>
                <a:gd name="T73" fmla="*/ 12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 h="319">
                  <a:moveTo>
                    <a:pt x="0" y="129"/>
                  </a:moveTo>
                  <a:cubicBezTo>
                    <a:pt x="0" y="205"/>
                    <a:pt x="0" y="205"/>
                    <a:pt x="0" y="205"/>
                  </a:cubicBezTo>
                  <a:cubicBezTo>
                    <a:pt x="4" y="205"/>
                    <a:pt x="4" y="205"/>
                    <a:pt x="4" y="205"/>
                  </a:cubicBezTo>
                  <a:cubicBezTo>
                    <a:pt x="0" y="205"/>
                    <a:pt x="0" y="205"/>
                    <a:pt x="0" y="205"/>
                  </a:cubicBezTo>
                  <a:cubicBezTo>
                    <a:pt x="0" y="205"/>
                    <a:pt x="0" y="205"/>
                    <a:pt x="0" y="205"/>
                  </a:cubicBezTo>
                  <a:cubicBezTo>
                    <a:pt x="0" y="268"/>
                    <a:pt x="50" y="319"/>
                    <a:pt x="113" y="319"/>
                  </a:cubicBezTo>
                  <a:cubicBezTo>
                    <a:pt x="131" y="319"/>
                    <a:pt x="131" y="319"/>
                    <a:pt x="131" y="319"/>
                  </a:cubicBezTo>
                  <a:cubicBezTo>
                    <a:pt x="184" y="319"/>
                    <a:pt x="227" y="276"/>
                    <a:pt x="227" y="223"/>
                  </a:cubicBezTo>
                  <a:cubicBezTo>
                    <a:pt x="227" y="125"/>
                    <a:pt x="227" y="125"/>
                    <a:pt x="227" y="125"/>
                  </a:cubicBezTo>
                  <a:cubicBezTo>
                    <a:pt x="227" y="113"/>
                    <a:pt x="227" y="113"/>
                    <a:pt x="227" y="113"/>
                  </a:cubicBezTo>
                  <a:cubicBezTo>
                    <a:pt x="227" y="51"/>
                    <a:pt x="176" y="0"/>
                    <a:pt x="113" y="0"/>
                  </a:cubicBezTo>
                  <a:cubicBezTo>
                    <a:pt x="50" y="0"/>
                    <a:pt x="0" y="51"/>
                    <a:pt x="0" y="113"/>
                  </a:cubicBezTo>
                  <a:cubicBezTo>
                    <a:pt x="0" y="138"/>
                    <a:pt x="0" y="138"/>
                    <a:pt x="0" y="138"/>
                  </a:cubicBezTo>
                  <a:cubicBezTo>
                    <a:pt x="0" y="140"/>
                    <a:pt x="1" y="142"/>
                    <a:pt x="4" y="142"/>
                  </a:cubicBezTo>
                  <a:cubicBezTo>
                    <a:pt x="6" y="142"/>
                    <a:pt x="8" y="140"/>
                    <a:pt x="8" y="138"/>
                  </a:cubicBezTo>
                  <a:cubicBezTo>
                    <a:pt x="8" y="113"/>
                    <a:pt x="8" y="113"/>
                    <a:pt x="8" y="113"/>
                  </a:cubicBezTo>
                  <a:cubicBezTo>
                    <a:pt x="8" y="84"/>
                    <a:pt x="19" y="58"/>
                    <a:pt x="38" y="39"/>
                  </a:cubicBezTo>
                  <a:cubicBezTo>
                    <a:pt x="58" y="20"/>
                    <a:pt x="84" y="8"/>
                    <a:pt x="113" y="8"/>
                  </a:cubicBezTo>
                  <a:cubicBezTo>
                    <a:pt x="171" y="8"/>
                    <a:pt x="219" y="55"/>
                    <a:pt x="219" y="113"/>
                  </a:cubicBezTo>
                  <a:cubicBezTo>
                    <a:pt x="219" y="125"/>
                    <a:pt x="219" y="125"/>
                    <a:pt x="219" y="125"/>
                  </a:cubicBezTo>
                  <a:cubicBezTo>
                    <a:pt x="219" y="223"/>
                    <a:pt x="219" y="223"/>
                    <a:pt x="219" y="223"/>
                  </a:cubicBezTo>
                  <a:cubicBezTo>
                    <a:pt x="219" y="247"/>
                    <a:pt x="209" y="269"/>
                    <a:pt x="193" y="285"/>
                  </a:cubicBezTo>
                  <a:cubicBezTo>
                    <a:pt x="177" y="301"/>
                    <a:pt x="155" y="311"/>
                    <a:pt x="131" y="311"/>
                  </a:cubicBezTo>
                  <a:cubicBezTo>
                    <a:pt x="113" y="311"/>
                    <a:pt x="113" y="311"/>
                    <a:pt x="113" y="311"/>
                  </a:cubicBezTo>
                  <a:cubicBezTo>
                    <a:pt x="84" y="311"/>
                    <a:pt x="58" y="299"/>
                    <a:pt x="38" y="280"/>
                  </a:cubicBezTo>
                  <a:cubicBezTo>
                    <a:pt x="19" y="261"/>
                    <a:pt x="8" y="234"/>
                    <a:pt x="8" y="205"/>
                  </a:cubicBezTo>
                  <a:cubicBezTo>
                    <a:pt x="4" y="205"/>
                    <a:pt x="4" y="205"/>
                    <a:pt x="4" y="205"/>
                  </a:cubicBezTo>
                  <a:cubicBezTo>
                    <a:pt x="8" y="205"/>
                    <a:pt x="8" y="205"/>
                    <a:pt x="8" y="205"/>
                  </a:cubicBezTo>
                  <a:cubicBezTo>
                    <a:pt x="8" y="205"/>
                    <a:pt x="8" y="205"/>
                    <a:pt x="8" y="205"/>
                  </a:cubicBezTo>
                  <a:cubicBezTo>
                    <a:pt x="4" y="205"/>
                    <a:pt x="4" y="205"/>
                    <a:pt x="4" y="205"/>
                  </a:cubicBezTo>
                  <a:cubicBezTo>
                    <a:pt x="8" y="205"/>
                    <a:pt x="8" y="205"/>
                    <a:pt x="8" y="205"/>
                  </a:cubicBezTo>
                  <a:cubicBezTo>
                    <a:pt x="8" y="205"/>
                    <a:pt x="8" y="205"/>
                    <a:pt x="8" y="205"/>
                  </a:cubicBezTo>
                  <a:cubicBezTo>
                    <a:pt x="8" y="205"/>
                    <a:pt x="8" y="205"/>
                    <a:pt x="8" y="205"/>
                  </a:cubicBezTo>
                  <a:cubicBezTo>
                    <a:pt x="8" y="129"/>
                    <a:pt x="8" y="129"/>
                    <a:pt x="8" y="129"/>
                  </a:cubicBezTo>
                  <a:cubicBezTo>
                    <a:pt x="8" y="127"/>
                    <a:pt x="6" y="125"/>
                    <a:pt x="4" y="125"/>
                  </a:cubicBezTo>
                  <a:cubicBezTo>
                    <a:pt x="1" y="125"/>
                    <a:pt x="0" y="127"/>
                    <a:pt x="0" y="129"/>
                  </a:cubicBezTo>
                  <a:cubicBezTo>
                    <a:pt x="0" y="129"/>
                    <a:pt x="0" y="129"/>
                    <a:pt x="0" y="129"/>
                  </a:cubicBezTo>
                </a:path>
              </a:pathLst>
            </a:custGeom>
            <a:solidFill>
              <a:schemeClr val="tx1"/>
            </a:solidFill>
            <a:ln w="3175">
              <a:no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5" name="Freeform 168">
              <a:extLst>
                <a:ext uri="{FF2B5EF4-FFF2-40B4-BE49-F238E27FC236}">
                  <a16:creationId xmlns:a16="http://schemas.microsoft.com/office/drawing/2014/main" id="{2BF03656-BB3B-4DF8-91A2-E3F6FFA8A576}"/>
                </a:ext>
              </a:extLst>
            </p:cNvPr>
            <p:cNvSpPr>
              <a:spLocks/>
            </p:cNvSpPr>
            <p:nvPr/>
          </p:nvSpPr>
          <p:spPr bwMode="auto">
            <a:xfrm>
              <a:off x="1957747" y="3207447"/>
              <a:ext cx="71040" cy="180444"/>
            </a:xfrm>
            <a:custGeom>
              <a:avLst/>
              <a:gdLst>
                <a:gd name="T0" fmla="*/ 4 w 24"/>
                <a:gd name="T1" fmla="*/ 61 h 61"/>
                <a:gd name="T2" fmla="*/ 24 w 24"/>
                <a:gd name="T3" fmla="*/ 41 h 61"/>
                <a:gd name="T4" fmla="*/ 24 w 24"/>
                <a:gd name="T5" fmla="*/ 4 h 61"/>
                <a:gd name="T6" fmla="*/ 20 w 24"/>
                <a:gd name="T7" fmla="*/ 0 h 61"/>
                <a:gd name="T8" fmla="*/ 16 w 24"/>
                <a:gd name="T9" fmla="*/ 4 h 61"/>
                <a:gd name="T10" fmla="*/ 16 w 24"/>
                <a:gd name="T11" fmla="*/ 41 h 61"/>
                <a:gd name="T12" fmla="*/ 4 w 24"/>
                <a:gd name="T13" fmla="*/ 53 h 61"/>
                <a:gd name="T14" fmla="*/ 0 w 24"/>
                <a:gd name="T15" fmla="*/ 57 h 61"/>
                <a:gd name="T16" fmla="*/ 4 w 24"/>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61">
                  <a:moveTo>
                    <a:pt x="4" y="61"/>
                  </a:moveTo>
                  <a:cubicBezTo>
                    <a:pt x="15" y="61"/>
                    <a:pt x="24" y="52"/>
                    <a:pt x="24" y="41"/>
                  </a:cubicBezTo>
                  <a:cubicBezTo>
                    <a:pt x="24" y="4"/>
                    <a:pt x="24" y="4"/>
                    <a:pt x="24" y="4"/>
                  </a:cubicBezTo>
                  <a:cubicBezTo>
                    <a:pt x="24" y="2"/>
                    <a:pt x="22" y="0"/>
                    <a:pt x="20" y="0"/>
                  </a:cubicBezTo>
                  <a:cubicBezTo>
                    <a:pt x="18" y="0"/>
                    <a:pt x="16" y="2"/>
                    <a:pt x="16" y="4"/>
                  </a:cubicBezTo>
                  <a:cubicBezTo>
                    <a:pt x="16" y="41"/>
                    <a:pt x="16" y="41"/>
                    <a:pt x="16" y="41"/>
                  </a:cubicBezTo>
                  <a:cubicBezTo>
                    <a:pt x="16" y="48"/>
                    <a:pt x="11" y="53"/>
                    <a:pt x="4" y="53"/>
                  </a:cubicBezTo>
                  <a:cubicBezTo>
                    <a:pt x="1" y="53"/>
                    <a:pt x="0" y="55"/>
                    <a:pt x="0" y="57"/>
                  </a:cubicBezTo>
                  <a:cubicBezTo>
                    <a:pt x="0" y="60"/>
                    <a:pt x="1" y="61"/>
                    <a:pt x="4" y="61"/>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6" name="Freeform 169">
              <a:extLst>
                <a:ext uri="{FF2B5EF4-FFF2-40B4-BE49-F238E27FC236}">
                  <a16:creationId xmlns:a16="http://schemas.microsoft.com/office/drawing/2014/main" id="{652C991D-D515-46AA-95D1-EBAC2ADEECDD}"/>
                </a:ext>
              </a:extLst>
            </p:cNvPr>
            <p:cNvSpPr>
              <a:spLocks/>
            </p:cNvSpPr>
            <p:nvPr/>
          </p:nvSpPr>
          <p:spPr bwMode="auto">
            <a:xfrm>
              <a:off x="1775734" y="3060578"/>
              <a:ext cx="169077" cy="41203"/>
            </a:xfrm>
            <a:custGeom>
              <a:avLst/>
              <a:gdLst>
                <a:gd name="T0" fmla="*/ 7 w 57"/>
                <a:gd name="T1" fmla="*/ 14 h 14"/>
                <a:gd name="T2" fmla="*/ 50 w 57"/>
                <a:gd name="T3" fmla="*/ 14 h 14"/>
                <a:gd name="T4" fmla="*/ 57 w 57"/>
                <a:gd name="T5" fmla="*/ 8 h 14"/>
                <a:gd name="T6" fmla="*/ 57 w 57"/>
                <a:gd name="T7" fmla="*/ 7 h 14"/>
                <a:gd name="T8" fmla="*/ 50 w 57"/>
                <a:gd name="T9" fmla="*/ 0 h 14"/>
                <a:gd name="T10" fmla="*/ 7 w 57"/>
                <a:gd name="T11" fmla="*/ 0 h 14"/>
                <a:gd name="T12" fmla="*/ 0 w 57"/>
                <a:gd name="T13" fmla="*/ 7 h 14"/>
                <a:gd name="T14" fmla="*/ 0 w 57"/>
                <a:gd name="T15" fmla="*/ 8 h 14"/>
                <a:gd name="T16" fmla="*/ 7 w 57"/>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4">
                  <a:moveTo>
                    <a:pt x="7" y="14"/>
                  </a:moveTo>
                  <a:cubicBezTo>
                    <a:pt x="50" y="14"/>
                    <a:pt x="50" y="14"/>
                    <a:pt x="50" y="14"/>
                  </a:cubicBezTo>
                  <a:cubicBezTo>
                    <a:pt x="54" y="14"/>
                    <a:pt x="57" y="11"/>
                    <a:pt x="57" y="8"/>
                  </a:cubicBezTo>
                  <a:cubicBezTo>
                    <a:pt x="57" y="7"/>
                    <a:pt x="57" y="7"/>
                    <a:pt x="57" y="7"/>
                  </a:cubicBezTo>
                  <a:cubicBezTo>
                    <a:pt x="57" y="3"/>
                    <a:pt x="54" y="0"/>
                    <a:pt x="50"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7" name="Freeform 170">
              <a:extLst>
                <a:ext uri="{FF2B5EF4-FFF2-40B4-BE49-F238E27FC236}">
                  <a16:creationId xmlns:a16="http://schemas.microsoft.com/office/drawing/2014/main" id="{DB87E261-3462-40F1-ABEC-D99D01BA5DB7}"/>
                </a:ext>
              </a:extLst>
            </p:cNvPr>
            <p:cNvSpPr>
              <a:spLocks/>
            </p:cNvSpPr>
            <p:nvPr/>
          </p:nvSpPr>
          <p:spPr bwMode="auto">
            <a:xfrm>
              <a:off x="1775734" y="3060578"/>
              <a:ext cx="169077" cy="41203"/>
            </a:xfrm>
            <a:custGeom>
              <a:avLst/>
              <a:gdLst>
                <a:gd name="T0" fmla="*/ 7 w 57"/>
                <a:gd name="T1" fmla="*/ 14 h 14"/>
                <a:gd name="T2" fmla="*/ 50 w 57"/>
                <a:gd name="T3" fmla="*/ 14 h 14"/>
                <a:gd name="T4" fmla="*/ 57 w 57"/>
                <a:gd name="T5" fmla="*/ 8 h 14"/>
                <a:gd name="T6" fmla="*/ 57 w 57"/>
                <a:gd name="T7" fmla="*/ 7 h 14"/>
                <a:gd name="T8" fmla="*/ 50 w 57"/>
                <a:gd name="T9" fmla="*/ 0 h 14"/>
                <a:gd name="T10" fmla="*/ 7 w 57"/>
                <a:gd name="T11" fmla="*/ 0 h 14"/>
                <a:gd name="T12" fmla="*/ 0 w 57"/>
                <a:gd name="T13" fmla="*/ 7 h 14"/>
                <a:gd name="T14" fmla="*/ 0 w 57"/>
                <a:gd name="T15" fmla="*/ 8 h 14"/>
                <a:gd name="T16" fmla="*/ 7 w 57"/>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4">
                  <a:moveTo>
                    <a:pt x="7" y="14"/>
                  </a:moveTo>
                  <a:cubicBezTo>
                    <a:pt x="50" y="14"/>
                    <a:pt x="50" y="14"/>
                    <a:pt x="50" y="14"/>
                  </a:cubicBezTo>
                  <a:cubicBezTo>
                    <a:pt x="54" y="14"/>
                    <a:pt x="57" y="11"/>
                    <a:pt x="57" y="8"/>
                  </a:cubicBezTo>
                  <a:cubicBezTo>
                    <a:pt x="57" y="7"/>
                    <a:pt x="57" y="7"/>
                    <a:pt x="57" y="7"/>
                  </a:cubicBezTo>
                  <a:cubicBezTo>
                    <a:pt x="57" y="3"/>
                    <a:pt x="54" y="0"/>
                    <a:pt x="50"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8" name="Freeform 173">
              <a:extLst>
                <a:ext uri="{FF2B5EF4-FFF2-40B4-BE49-F238E27FC236}">
                  <a16:creationId xmlns:a16="http://schemas.microsoft.com/office/drawing/2014/main" id="{6A9F9525-B811-4BE0-A698-1CBE63BAE6BD}"/>
                </a:ext>
              </a:extLst>
            </p:cNvPr>
            <p:cNvSpPr>
              <a:spLocks/>
            </p:cNvSpPr>
            <p:nvPr/>
          </p:nvSpPr>
          <p:spPr bwMode="auto">
            <a:xfrm>
              <a:off x="2047110" y="3060578"/>
              <a:ext cx="125032" cy="41203"/>
            </a:xfrm>
            <a:custGeom>
              <a:avLst/>
              <a:gdLst>
                <a:gd name="T0" fmla="*/ 7 w 42"/>
                <a:gd name="T1" fmla="*/ 14 h 14"/>
                <a:gd name="T2" fmla="*/ 35 w 42"/>
                <a:gd name="T3" fmla="*/ 14 h 14"/>
                <a:gd name="T4" fmla="*/ 42 w 42"/>
                <a:gd name="T5" fmla="*/ 8 h 14"/>
                <a:gd name="T6" fmla="*/ 42 w 42"/>
                <a:gd name="T7" fmla="*/ 7 h 14"/>
                <a:gd name="T8" fmla="*/ 35 w 42"/>
                <a:gd name="T9" fmla="*/ 0 h 14"/>
                <a:gd name="T10" fmla="*/ 7 w 42"/>
                <a:gd name="T11" fmla="*/ 0 h 14"/>
                <a:gd name="T12" fmla="*/ 0 w 42"/>
                <a:gd name="T13" fmla="*/ 7 h 14"/>
                <a:gd name="T14" fmla="*/ 0 w 42"/>
                <a:gd name="T15" fmla="*/ 8 h 14"/>
                <a:gd name="T16" fmla="*/ 7 w 4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4">
                  <a:moveTo>
                    <a:pt x="7" y="14"/>
                  </a:moveTo>
                  <a:cubicBezTo>
                    <a:pt x="35" y="14"/>
                    <a:pt x="35" y="14"/>
                    <a:pt x="35" y="14"/>
                  </a:cubicBezTo>
                  <a:cubicBezTo>
                    <a:pt x="39" y="14"/>
                    <a:pt x="42" y="11"/>
                    <a:pt x="42" y="8"/>
                  </a:cubicBezTo>
                  <a:cubicBezTo>
                    <a:pt x="42" y="7"/>
                    <a:pt x="42" y="7"/>
                    <a:pt x="42" y="7"/>
                  </a:cubicBezTo>
                  <a:cubicBezTo>
                    <a:pt x="42" y="3"/>
                    <a:pt x="39" y="0"/>
                    <a:pt x="35"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9" name="Freeform 174">
              <a:extLst>
                <a:ext uri="{FF2B5EF4-FFF2-40B4-BE49-F238E27FC236}">
                  <a16:creationId xmlns:a16="http://schemas.microsoft.com/office/drawing/2014/main" id="{58E0DCAB-BDF9-4C8B-A439-CBFF8E5FAA3A}"/>
                </a:ext>
              </a:extLst>
            </p:cNvPr>
            <p:cNvSpPr>
              <a:spLocks/>
            </p:cNvSpPr>
            <p:nvPr/>
          </p:nvSpPr>
          <p:spPr bwMode="auto">
            <a:xfrm>
              <a:off x="2047110" y="3060578"/>
              <a:ext cx="125032" cy="41203"/>
            </a:xfrm>
            <a:custGeom>
              <a:avLst/>
              <a:gdLst>
                <a:gd name="T0" fmla="*/ 7 w 42"/>
                <a:gd name="T1" fmla="*/ 14 h 14"/>
                <a:gd name="T2" fmla="*/ 35 w 42"/>
                <a:gd name="T3" fmla="*/ 14 h 14"/>
                <a:gd name="T4" fmla="*/ 42 w 42"/>
                <a:gd name="T5" fmla="*/ 8 h 14"/>
                <a:gd name="T6" fmla="*/ 42 w 42"/>
                <a:gd name="T7" fmla="*/ 7 h 14"/>
                <a:gd name="T8" fmla="*/ 35 w 42"/>
                <a:gd name="T9" fmla="*/ 0 h 14"/>
                <a:gd name="T10" fmla="*/ 7 w 42"/>
                <a:gd name="T11" fmla="*/ 0 h 14"/>
                <a:gd name="T12" fmla="*/ 0 w 42"/>
                <a:gd name="T13" fmla="*/ 7 h 14"/>
                <a:gd name="T14" fmla="*/ 0 w 42"/>
                <a:gd name="T15" fmla="*/ 8 h 14"/>
                <a:gd name="T16" fmla="*/ 7 w 4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4">
                  <a:moveTo>
                    <a:pt x="7" y="14"/>
                  </a:moveTo>
                  <a:cubicBezTo>
                    <a:pt x="35" y="14"/>
                    <a:pt x="35" y="14"/>
                    <a:pt x="35" y="14"/>
                  </a:cubicBezTo>
                  <a:cubicBezTo>
                    <a:pt x="39" y="14"/>
                    <a:pt x="42" y="11"/>
                    <a:pt x="42" y="8"/>
                  </a:cubicBezTo>
                  <a:cubicBezTo>
                    <a:pt x="42" y="7"/>
                    <a:pt x="42" y="7"/>
                    <a:pt x="42" y="7"/>
                  </a:cubicBezTo>
                  <a:cubicBezTo>
                    <a:pt x="42" y="3"/>
                    <a:pt x="39" y="0"/>
                    <a:pt x="35"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0" name="Freeform 176">
              <a:extLst>
                <a:ext uri="{FF2B5EF4-FFF2-40B4-BE49-F238E27FC236}">
                  <a16:creationId xmlns:a16="http://schemas.microsoft.com/office/drawing/2014/main" id="{46CBE7A4-DB92-48D0-ABE8-814E0D20BECB}"/>
                </a:ext>
              </a:extLst>
            </p:cNvPr>
            <p:cNvSpPr>
              <a:spLocks/>
            </p:cNvSpPr>
            <p:nvPr/>
          </p:nvSpPr>
          <p:spPr bwMode="auto">
            <a:xfrm>
              <a:off x="1436159" y="3158614"/>
              <a:ext cx="163393" cy="161973"/>
            </a:xfrm>
            <a:custGeom>
              <a:avLst/>
              <a:gdLst>
                <a:gd name="T0" fmla="*/ 55 w 55"/>
                <a:gd name="T1" fmla="*/ 27 h 55"/>
                <a:gd name="T2" fmla="*/ 27 w 55"/>
                <a:gd name="T3" fmla="*/ 0 h 55"/>
                <a:gd name="T4" fmla="*/ 0 w 55"/>
                <a:gd name="T5" fmla="*/ 27 h 55"/>
                <a:gd name="T6" fmla="*/ 27 w 55"/>
                <a:gd name="T7" fmla="*/ 55 h 55"/>
                <a:gd name="T8" fmla="*/ 41 w 55"/>
                <a:gd name="T9" fmla="*/ 51 h 55"/>
                <a:gd name="connsiteX0" fmla="*/ 10000 w 10000"/>
                <a:gd name="connsiteY0" fmla="*/ 4909 h 10000"/>
                <a:gd name="connsiteX1" fmla="*/ 4909 w 10000"/>
                <a:gd name="connsiteY1" fmla="*/ 0 h 10000"/>
                <a:gd name="connsiteX2" fmla="*/ 0 w 10000"/>
                <a:gd name="connsiteY2" fmla="*/ 4909 h 10000"/>
                <a:gd name="connsiteX3" fmla="*/ 4909 w 10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4909"/>
                  </a:moveTo>
                  <a:cubicBezTo>
                    <a:pt x="10000" y="2182"/>
                    <a:pt x="7636" y="0"/>
                    <a:pt x="4909" y="0"/>
                  </a:cubicBezTo>
                  <a:cubicBezTo>
                    <a:pt x="2182" y="0"/>
                    <a:pt x="0" y="2182"/>
                    <a:pt x="0" y="4909"/>
                  </a:cubicBezTo>
                  <a:cubicBezTo>
                    <a:pt x="0" y="7636"/>
                    <a:pt x="2182" y="10000"/>
                    <a:pt x="4909" y="10000"/>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1" name="Freeform 178">
              <a:extLst>
                <a:ext uri="{FF2B5EF4-FFF2-40B4-BE49-F238E27FC236}">
                  <a16:creationId xmlns:a16="http://schemas.microsoft.com/office/drawing/2014/main" id="{0AA2EB5C-37A2-459D-A046-0392BA8D5353}"/>
                </a:ext>
              </a:extLst>
            </p:cNvPr>
            <p:cNvSpPr>
              <a:spLocks/>
            </p:cNvSpPr>
            <p:nvPr/>
          </p:nvSpPr>
          <p:spPr bwMode="auto">
            <a:xfrm rot="16762192">
              <a:off x="1492658" y="3250112"/>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2" name="Oval 202">
              <a:extLst>
                <a:ext uri="{FF2B5EF4-FFF2-40B4-BE49-F238E27FC236}">
                  <a16:creationId xmlns:a16="http://schemas.microsoft.com/office/drawing/2014/main" id="{9A8D75AA-27BF-4EE5-B35E-F2091151CC79}"/>
                </a:ext>
              </a:extLst>
            </p:cNvPr>
            <p:cNvSpPr>
              <a:spLocks noChangeArrowheads="1"/>
            </p:cNvSpPr>
            <p:nvPr/>
          </p:nvSpPr>
          <p:spPr bwMode="auto">
            <a:xfrm>
              <a:off x="2047542" y="3117502"/>
              <a:ext cx="191810" cy="191810"/>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3" name="Oval 203">
              <a:extLst>
                <a:ext uri="{FF2B5EF4-FFF2-40B4-BE49-F238E27FC236}">
                  <a16:creationId xmlns:a16="http://schemas.microsoft.com/office/drawing/2014/main" id="{C632DB04-1F14-4A6E-96DD-BDADEEBA0627}"/>
                </a:ext>
              </a:extLst>
            </p:cNvPr>
            <p:cNvSpPr>
              <a:spLocks noChangeArrowheads="1"/>
            </p:cNvSpPr>
            <p:nvPr/>
          </p:nvSpPr>
          <p:spPr bwMode="auto">
            <a:xfrm>
              <a:off x="1788521" y="3125935"/>
              <a:ext cx="191810" cy="191810"/>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4" name="Line 204">
              <a:extLst>
                <a:ext uri="{FF2B5EF4-FFF2-40B4-BE49-F238E27FC236}">
                  <a16:creationId xmlns:a16="http://schemas.microsoft.com/office/drawing/2014/main" id="{BA69755C-19E8-4F54-BC50-78B739530D38}"/>
                </a:ext>
              </a:extLst>
            </p:cNvPr>
            <p:cNvSpPr>
              <a:spLocks noChangeShapeType="1"/>
            </p:cNvSpPr>
            <p:nvPr/>
          </p:nvSpPr>
          <p:spPr bwMode="auto">
            <a:xfrm flipH="1">
              <a:off x="1970386" y="3175663"/>
              <a:ext cx="77044"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5" name="Line 205">
              <a:extLst>
                <a:ext uri="{FF2B5EF4-FFF2-40B4-BE49-F238E27FC236}">
                  <a16:creationId xmlns:a16="http://schemas.microsoft.com/office/drawing/2014/main" id="{CF1AD9F3-C841-472B-BFC4-1DA7934E6850}"/>
                </a:ext>
              </a:extLst>
            </p:cNvPr>
            <p:cNvSpPr>
              <a:spLocks noChangeShapeType="1"/>
            </p:cNvSpPr>
            <p:nvPr/>
          </p:nvSpPr>
          <p:spPr bwMode="auto">
            <a:xfrm flipH="1">
              <a:off x="1619444" y="3181539"/>
              <a:ext cx="170658" cy="41011"/>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6" name="Freeform 206">
              <a:extLst>
                <a:ext uri="{FF2B5EF4-FFF2-40B4-BE49-F238E27FC236}">
                  <a16:creationId xmlns:a16="http://schemas.microsoft.com/office/drawing/2014/main" id="{A4DCC4BD-9D07-47FA-92A0-EC4181753F0D}"/>
                </a:ext>
              </a:extLst>
            </p:cNvPr>
            <p:cNvSpPr>
              <a:spLocks/>
            </p:cNvSpPr>
            <p:nvPr/>
          </p:nvSpPr>
          <p:spPr bwMode="auto">
            <a:xfrm>
              <a:off x="1896503" y="3427148"/>
              <a:ext cx="139241" cy="71040"/>
            </a:xfrm>
            <a:custGeom>
              <a:avLst/>
              <a:gdLst>
                <a:gd name="T0" fmla="*/ 23 w 47"/>
                <a:gd name="T1" fmla="*/ 24 h 24"/>
                <a:gd name="T2" fmla="*/ 23 w 47"/>
                <a:gd name="T3" fmla="*/ 24 h 24"/>
                <a:gd name="T4" fmla="*/ 0 w 47"/>
                <a:gd name="T5" fmla="*/ 0 h 24"/>
                <a:gd name="T6" fmla="*/ 47 w 47"/>
                <a:gd name="T7" fmla="*/ 0 h 24"/>
                <a:gd name="T8" fmla="*/ 23 w 47"/>
                <a:gd name="T9" fmla="*/ 24 h 24"/>
              </a:gdLst>
              <a:ahLst/>
              <a:cxnLst>
                <a:cxn ang="0">
                  <a:pos x="T0" y="T1"/>
                </a:cxn>
                <a:cxn ang="0">
                  <a:pos x="T2" y="T3"/>
                </a:cxn>
                <a:cxn ang="0">
                  <a:pos x="T4" y="T5"/>
                </a:cxn>
                <a:cxn ang="0">
                  <a:pos x="T6" y="T7"/>
                </a:cxn>
                <a:cxn ang="0">
                  <a:pos x="T8" y="T9"/>
                </a:cxn>
              </a:cxnLst>
              <a:rect l="0" t="0" r="r" b="b"/>
              <a:pathLst>
                <a:path w="47" h="24">
                  <a:moveTo>
                    <a:pt x="23" y="24"/>
                  </a:moveTo>
                  <a:cubicBezTo>
                    <a:pt x="23" y="24"/>
                    <a:pt x="23" y="24"/>
                    <a:pt x="23" y="24"/>
                  </a:cubicBezTo>
                  <a:cubicBezTo>
                    <a:pt x="10" y="24"/>
                    <a:pt x="0" y="13"/>
                    <a:pt x="0" y="0"/>
                  </a:cubicBezTo>
                  <a:cubicBezTo>
                    <a:pt x="47" y="0"/>
                    <a:pt x="47" y="0"/>
                    <a:pt x="47" y="0"/>
                  </a:cubicBezTo>
                  <a:cubicBezTo>
                    <a:pt x="47" y="13"/>
                    <a:pt x="36" y="24"/>
                    <a:pt x="23"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7" name="Freeform 207">
              <a:extLst>
                <a:ext uri="{FF2B5EF4-FFF2-40B4-BE49-F238E27FC236}">
                  <a16:creationId xmlns:a16="http://schemas.microsoft.com/office/drawing/2014/main" id="{950B8C1A-8362-4842-9392-1C184C6E7AEE}"/>
                </a:ext>
              </a:extLst>
            </p:cNvPr>
            <p:cNvSpPr>
              <a:spLocks/>
            </p:cNvSpPr>
            <p:nvPr/>
          </p:nvSpPr>
          <p:spPr bwMode="auto">
            <a:xfrm>
              <a:off x="1896503" y="3427148"/>
              <a:ext cx="139241" cy="71040"/>
            </a:xfrm>
            <a:custGeom>
              <a:avLst/>
              <a:gdLst>
                <a:gd name="T0" fmla="*/ 23 w 47"/>
                <a:gd name="T1" fmla="*/ 24 h 24"/>
                <a:gd name="T2" fmla="*/ 23 w 47"/>
                <a:gd name="T3" fmla="*/ 24 h 24"/>
                <a:gd name="T4" fmla="*/ 0 w 47"/>
                <a:gd name="T5" fmla="*/ 0 h 24"/>
                <a:gd name="T6" fmla="*/ 47 w 47"/>
                <a:gd name="T7" fmla="*/ 0 h 24"/>
                <a:gd name="T8" fmla="*/ 23 w 47"/>
                <a:gd name="T9" fmla="*/ 24 h 24"/>
              </a:gdLst>
              <a:ahLst/>
              <a:cxnLst>
                <a:cxn ang="0">
                  <a:pos x="T0" y="T1"/>
                </a:cxn>
                <a:cxn ang="0">
                  <a:pos x="T2" y="T3"/>
                </a:cxn>
                <a:cxn ang="0">
                  <a:pos x="T4" y="T5"/>
                </a:cxn>
                <a:cxn ang="0">
                  <a:pos x="T6" y="T7"/>
                </a:cxn>
                <a:cxn ang="0">
                  <a:pos x="T8" y="T9"/>
                </a:cxn>
              </a:cxnLst>
              <a:rect l="0" t="0" r="r" b="b"/>
              <a:pathLst>
                <a:path w="47" h="24">
                  <a:moveTo>
                    <a:pt x="23" y="24"/>
                  </a:moveTo>
                  <a:cubicBezTo>
                    <a:pt x="23" y="24"/>
                    <a:pt x="23" y="24"/>
                    <a:pt x="23" y="24"/>
                  </a:cubicBezTo>
                  <a:cubicBezTo>
                    <a:pt x="10" y="24"/>
                    <a:pt x="0" y="13"/>
                    <a:pt x="0" y="0"/>
                  </a:cubicBezTo>
                  <a:cubicBezTo>
                    <a:pt x="47" y="0"/>
                    <a:pt x="47" y="0"/>
                    <a:pt x="47" y="0"/>
                  </a:cubicBezTo>
                  <a:cubicBezTo>
                    <a:pt x="47" y="13"/>
                    <a:pt x="36" y="24"/>
                    <a:pt x="23" y="24"/>
                  </a:cubicBezTo>
                  <a:close/>
                </a:path>
              </a:pathLst>
            </a:custGeom>
            <a:solidFill>
              <a:srgbClr val="999A98"/>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8" name="Freeform 137">
              <a:extLst>
                <a:ext uri="{FF2B5EF4-FFF2-40B4-BE49-F238E27FC236}">
                  <a16:creationId xmlns:a16="http://schemas.microsoft.com/office/drawing/2014/main" id="{3A1DE7E2-EB4F-46E8-BC5E-F6841C57A217}"/>
                </a:ext>
              </a:extLst>
            </p:cNvPr>
            <p:cNvSpPr>
              <a:spLocks/>
            </p:cNvSpPr>
            <p:nvPr/>
          </p:nvSpPr>
          <p:spPr bwMode="auto">
            <a:xfrm>
              <a:off x="1643332" y="3545243"/>
              <a:ext cx="295796" cy="231425"/>
            </a:xfrm>
            <a:custGeom>
              <a:avLst/>
              <a:gdLst>
                <a:gd name="T0" fmla="*/ 0 w 100"/>
                <a:gd name="T1" fmla="*/ 0 h 87"/>
                <a:gd name="T2" fmla="*/ 0 w 100"/>
                <a:gd name="T3" fmla="*/ 41 h 87"/>
                <a:gd name="T4" fmla="*/ 0 w 100"/>
                <a:gd name="T5" fmla="*/ 45 h 87"/>
                <a:gd name="T6" fmla="*/ 46 w 100"/>
                <a:gd name="T7" fmla="*/ 87 h 87"/>
                <a:gd name="T8" fmla="*/ 71 w 100"/>
                <a:gd name="T9" fmla="*/ 87 h 87"/>
                <a:gd name="T10" fmla="*/ 100 w 100"/>
                <a:gd name="T11" fmla="*/ 59 h 87"/>
                <a:gd name="T12" fmla="*/ 100 w 100"/>
                <a:gd name="T13" fmla="*/ 58 h 87"/>
                <a:gd name="T14" fmla="*/ 100 w 100"/>
                <a:gd name="T15" fmla="*/ 15 h 87"/>
                <a:gd name="T16" fmla="*/ 0 w 100"/>
                <a:gd name="T17" fmla="*/ 0 h 87"/>
                <a:gd name="connsiteX0" fmla="*/ 0 w 10000"/>
                <a:gd name="connsiteY0" fmla="*/ 0 h 10000"/>
                <a:gd name="connsiteX1" fmla="*/ 0 w 10000"/>
                <a:gd name="connsiteY1" fmla="*/ 4713 h 10000"/>
                <a:gd name="connsiteX2" fmla="*/ 0 w 10000"/>
                <a:gd name="connsiteY2" fmla="*/ 5172 h 10000"/>
                <a:gd name="connsiteX3" fmla="*/ 4600 w 10000"/>
                <a:gd name="connsiteY3" fmla="*/ 10000 h 10000"/>
                <a:gd name="connsiteX4" fmla="*/ 7100 w 10000"/>
                <a:gd name="connsiteY4" fmla="*/ 10000 h 10000"/>
                <a:gd name="connsiteX5" fmla="*/ 10000 w 10000"/>
                <a:gd name="connsiteY5" fmla="*/ 6782 h 10000"/>
                <a:gd name="connsiteX6" fmla="*/ 10000 w 10000"/>
                <a:gd name="connsiteY6" fmla="*/ 6667 h 10000"/>
                <a:gd name="connsiteX7" fmla="*/ 9917 w 10000"/>
                <a:gd name="connsiteY7" fmla="*/ 3154 h 10000"/>
                <a:gd name="connsiteX8" fmla="*/ 0 w 10000"/>
                <a:gd name="connsiteY8" fmla="*/ 0 h 10000"/>
                <a:gd name="connsiteX0" fmla="*/ 0 w 10000"/>
                <a:gd name="connsiteY0" fmla="*/ 0 h 10000"/>
                <a:gd name="connsiteX1" fmla="*/ 0 w 10000"/>
                <a:gd name="connsiteY1" fmla="*/ 4713 h 10000"/>
                <a:gd name="connsiteX2" fmla="*/ 0 w 10000"/>
                <a:gd name="connsiteY2" fmla="*/ 5172 h 10000"/>
                <a:gd name="connsiteX3" fmla="*/ 4600 w 10000"/>
                <a:gd name="connsiteY3" fmla="*/ 10000 h 10000"/>
                <a:gd name="connsiteX4" fmla="*/ 7100 w 10000"/>
                <a:gd name="connsiteY4" fmla="*/ 10000 h 10000"/>
                <a:gd name="connsiteX5" fmla="*/ 10000 w 10000"/>
                <a:gd name="connsiteY5" fmla="*/ 6782 h 10000"/>
                <a:gd name="connsiteX6" fmla="*/ 10000 w 10000"/>
                <a:gd name="connsiteY6" fmla="*/ 6667 h 10000"/>
                <a:gd name="connsiteX7" fmla="*/ 9917 w 10000"/>
                <a:gd name="connsiteY7" fmla="*/ 3154 h 10000"/>
                <a:gd name="connsiteX8" fmla="*/ 0 w 10000"/>
                <a:gd name="connsiteY8" fmla="*/ 0 h 10000"/>
                <a:gd name="connsiteX0" fmla="*/ 133 w 10009"/>
                <a:gd name="connsiteY0" fmla="*/ 0 h 8999"/>
                <a:gd name="connsiteX1" fmla="*/ 9 w 10009"/>
                <a:gd name="connsiteY1" fmla="*/ 3712 h 8999"/>
                <a:gd name="connsiteX2" fmla="*/ 9 w 10009"/>
                <a:gd name="connsiteY2" fmla="*/ 4171 h 8999"/>
                <a:gd name="connsiteX3" fmla="*/ 4609 w 10009"/>
                <a:gd name="connsiteY3" fmla="*/ 8999 h 8999"/>
                <a:gd name="connsiteX4" fmla="*/ 7109 w 10009"/>
                <a:gd name="connsiteY4" fmla="*/ 8999 h 8999"/>
                <a:gd name="connsiteX5" fmla="*/ 10009 w 10009"/>
                <a:gd name="connsiteY5" fmla="*/ 5781 h 8999"/>
                <a:gd name="connsiteX6" fmla="*/ 10009 w 10009"/>
                <a:gd name="connsiteY6" fmla="*/ 5666 h 8999"/>
                <a:gd name="connsiteX7" fmla="*/ 9926 w 10009"/>
                <a:gd name="connsiteY7" fmla="*/ 2153 h 8999"/>
                <a:gd name="connsiteX8" fmla="*/ 133 w 10009"/>
                <a:gd name="connsiteY8" fmla="*/ 0 h 8999"/>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39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604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94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94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851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133" y="0"/>
                  </a:moveTo>
                  <a:cubicBezTo>
                    <a:pt x="92" y="1375"/>
                    <a:pt x="30" y="3353"/>
                    <a:pt x="9" y="4125"/>
                  </a:cubicBezTo>
                  <a:cubicBezTo>
                    <a:pt x="-12" y="4897"/>
                    <a:pt x="9" y="4465"/>
                    <a:pt x="9" y="4635"/>
                  </a:cubicBezTo>
                  <a:cubicBezTo>
                    <a:pt x="209" y="7701"/>
                    <a:pt x="2207" y="10000"/>
                    <a:pt x="4605" y="10000"/>
                  </a:cubicBezTo>
                  <a:lnTo>
                    <a:pt x="7103" y="10000"/>
                  </a:lnTo>
                  <a:cubicBezTo>
                    <a:pt x="8701" y="10000"/>
                    <a:pt x="10000" y="8340"/>
                    <a:pt x="10000" y="6424"/>
                  </a:cubicBezTo>
                  <a:lnTo>
                    <a:pt x="10000" y="6296"/>
                  </a:lnTo>
                  <a:cubicBezTo>
                    <a:pt x="10000" y="2836"/>
                    <a:pt x="9906" y="2688"/>
                    <a:pt x="9906" y="2688"/>
                  </a:cubicBezTo>
                  <a:cubicBezTo>
                    <a:pt x="4332" y="3211"/>
                    <a:pt x="2856" y="1751"/>
                    <a:pt x="133" y="0"/>
                  </a:cubicBezTo>
                  <a:close/>
                </a:path>
              </a:pathLst>
            </a:custGeom>
            <a:noFill/>
            <a:ln w="1905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nvGrpSpPr>
            <p:cNvPr id="409" name="Group 408">
              <a:extLst>
                <a:ext uri="{FF2B5EF4-FFF2-40B4-BE49-F238E27FC236}">
                  <a16:creationId xmlns:a16="http://schemas.microsoft.com/office/drawing/2014/main" id="{9D708205-A045-483E-9B65-AE6708E3CABC}"/>
                </a:ext>
              </a:extLst>
            </p:cNvPr>
            <p:cNvGrpSpPr/>
            <p:nvPr/>
          </p:nvGrpSpPr>
          <p:grpSpPr>
            <a:xfrm>
              <a:off x="1448946" y="2686902"/>
              <a:ext cx="808445" cy="551276"/>
              <a:chOff x="2054370" y="1372627"/>
              <a:chExt cx="644704" cy="439622"/>
            </a:xfrm>
            <a:solidFill>
              <a:schemeClr val="tx1"/>
            </a:solidFill>
          </p:grpSpPr>
          <p:sp>
            <p:nvSpPr>
              <p:cNvPr id="416" name="Freeform 171">
                <a:extLst>
                  <a:ext uri="{FF2B5EF4-FFF2-40B4-BE49-F238E27FC236}">
                    <a16:creationId xmlns:a16="http://schemas.microsoft.com/office/drawing/2014/main" id="{2CAD74B2-54EC-42D2-85C0-67EA0A6DC81A}"/>
                  </a:ext>
                </a:extLst>
              </p:cNvPr>
              <p:cNvSpPr>
                <a:spLocks/>
              </p:cNvSpPr>
              <p:nvPr/>
            </p:nvSpPr>
            <p:spPr bwMode="auto">
              <a:xfrm>
                <a:off x="2054370" y="1372627"/>
                <a:ext cx="546129" cy="439622"/>
              </a:xfrm>
              <a:custGeom>
                <a:avLst/>
                <a:gdLst>
                  <a:gd name="T0" fmla="*/ 147 w 232"/>
                  <a:gd name="T1" fmla="*/ 0 h 186"/>
                  <a:gd name="T2" fmla="*/ 232 w 232"/>
                  <a:gd name="T3" fmla="*/ 85 h 186"/>
                  <a:gd name="T4" fmla="*/ 224 w 232"/>
                  <a:gd name="T5" fmla="*/ 88 h 186"/>
                  <a:gd name="T6" fmla="*/ 173 w 232"/>
                  <a:gd name="T7" fmla="*/ 97 h 186"/>
                  <a:gd name="T8" fmla="*/ 141 w 232"/>
                  <a:gd name="T9" fmla="*/ 76 h 186"/>
                  <a:gd name="T10" fmla="*/ 121 w 232"/>
                  <a:gd name="T11" fmla="*/ 62 h 186"/>
                  <a:gd name="T12" fmla="*/ 119 w 232"/>
                  <a:gd name="T13" fmla="*/ 62 h 186"/>
                  <a:gd name="T14" fmla="*/ 80 w 232"/>
                  <a:gd name="T15" fmla="*/ 102 h 186"/>
                  <a:gd name="T16" fmla="*/ 80 w 232"/>
                  <a:gd name="T17" fmla="*/ 142 h 186"/>
                  <a:gd name="T18" fmla="*/ 35 w 232"/>
                  <a:gd name="T19" fmla="*/ 186 h 186"/>
                  <a:gd name="T20" fmla="*/ 0 w 232"/>
                  <a:gd name="T21" fmla="*/ 186 h 186"/>
                  <a:gd name="T22" fmla="*/ 0 w 232"/>
                  <a:gd name="T23" fmla="*/ 95 h 186"/>
                  <a:gd name="T24" fmla="*/ 26 w 232"/>
                  <a:gd name="T25" fmla="*/ 48 h 186"/>
                  <a:gd name="T26" fmla="*/ 96 w 232"/>
                  <a:gd name="T27" fmla="*/ 0 h 186"/>
                  <a:gd name="T28" fmla="*/ 147 w 232"/>
                  <a:gd name="T2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186">
                    <a:moveTo>
                      <a:pt x="147" y="0"/>
                    </a:moveTo>
                    <a:cubicBezTo>
                      <a:pt x="201" y="0"/>
                      <a:pt x="232" y="31"/>
                      <a:pt x="232" y="85"/>
                    </a:cubicBezTo>
                    <a:cubicBezTo>
                      <a:pt x="224" y="88"/>
                      <a:pt x="224" y="88"/>
                      <a:pt x="224" y="88"/>
                    </a:cubicBezTo>
                    <a:cubicBezTo>
                      <a:pt x="173" y="97"/>
                      <a:pt x="173" y="97"/>
                      <a:pt x="173" y="97"/>
                    </a:cubicBezTo>
                    <a:cubicBezTo>
                      <a:pt x="159" y="97"/>
                      <a:pt x="146" y="89"/>
                      <a:pt x="141" y="76"/>
                    </a:cubicBezTo>
                    <a:cubicBezTo>
                      <a:pt x="137" y="68"/>
                      <a:pt x="130" y="62"/>
                      <a:pt x="121" y="62"/>
                    </a:cubicBezTo>
                    <a:cubicBezTo>
                      <a:pt x="119" y="62"/>
                      <a:pt x="119" y="62"/>
                      <a:pt x="119" y="62"/>
                    </a:cubicBezTo>
                    <a:cubicBezTo>
                      <a:pt x="97" y="62"/>
                      <a:pt x="80" y="80"/>
                      <a:pt x="80" y="102"/>
                    </a:cubicBezTo>
                    <a:cubicBezTo>
                      <a:pt x="80" y="142"/>
                      <a:pt x="80" y="142"/>
                      <a:pt x="80" y="142"/>
                    </a:cubicBezTo>
                    <a:cubicBezTo>
                      <a:pt x="80" y="166"/>
                      <a:pt x="60" y="186"/>
                      <a:pt x="35" y="186"/>
                    </a:cubicBezTo>
                    <a:cubicBezTo>
                      <a:pt x="0" y="186"/>
                      <a:pt x="0" y="186"/>
                      <a:pt x="0" y="186"/>
                    </a:cubicBezTo>
                    <a:cubicBezTo>
                      <a:pt x="0" y="95"/>
                      <a:pt x="0" y="95"/>
                      <a:pt x="0" y="95"/>
                    </a:cubicBezTo>
                    <a:cubicBezTo>
                      <a:pt x="0" y="72"/>
                      <a:pt x="6" y="57"/>
                      <a:pt x="26" y="48"/>
                    </a:cubicBezTo>
                    <a:cubicBezTo>
                      <a:pt x="30" y="21"/>
                      <a:pt x="66" y="0"/>
                      <a:pt x="96" y="0"/>
                    </a:cubicBezTo>
                    <a:lnTo>
                      <a:pt x="147" y="0"/>
                    </a:lnTo>
                    <a:close/>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7" name="Freeform 185">
                <a:extLst>
                  <a:ext uri="{FF2B5EF4-FFF2-40B4-BE49-F238E27FC236}">
                    <a16:creationId xmlns:a16="http://schemas.microsoft.com/office/drawing/2014/main" id="{F167C1DD-E6B9-4E38-83A6-DDE69713D0F6}"/>
                  </a:ext>
                </a:extLst>
              </p:cNvPr>
              <p:cNvSpPr>
                <a:spLocks/>
              </p:cNvSpPr>
              <p:nvPr/>
            </p:nvSpPr>
            <p:spPr bwMode="auto">
              <a:xfrm>
                <a:off x="2108756" y="1372627"/>
                <a:ext cx="573322" cy="415828"/>
              </a:xfrm>
              <a:custGeom>
                <a:avLst/>
                <a:gdLst>
                  <a:gd name="T0" fmla="*/ 0 w 244"/>
                  <a:gd name="T1" fmla="*/ 87 h 176"/>
                  <a:gd name="T2" fmla="*/ 87 w 244"/>
                  <a:gd name="T3" fmla="*/ 0 h 176"/>
                  <a:gd name="T4" fmla="*/ 88 w 244"/>
                  <a:gd name="T5" fmla="*/ 0 h 176"/>
                  <a:gd name="T6" fmla="*/ 244 w 244"/>
                  <a:gd name="T7" fmla="*/ 0 h 176"/>
                  <a:gd name="T8" fmla="*/ 244 w 244"/>
                  <a:gd name="T9" fmla="*/ 50 h 176"/>
                  <a:gd name="T10" fmla="*/ 193 w 244"/>
                  <a:gd name="T11" fmla="*/ 101 h 176"/>
                  <a:gd name="T12" fmla="*/ 85 w 244"/>
                  <a:gd name="T13" fmla="*/ 101 h 176"/>
                  <a:gd name="T14" fmla="*/ 52 w 244"/>
                  <a:gd name="T15" fmla="*/ 127 h 176"/>
                  <a:gd name="T16" fmla="*/ 45 w 244"/>
                  <a:gd name="T17" fmla="*/ 162 h 176"/>
                  <a:gd name="T18" fmla="*/ 21 w 244"/>
                  <a:gd name="T19" fmla="*/ 165 h 176"/>
                  <a:gd name="T20" fmla="*/ 0 w 244"/>
                  <a:gd name="T21" fmla="*/ 147 h 176"/>
                  <a:gd name="T22" fmla="*/ 0 w 244"/>
                  <a:gd name="T23" fmla="*/ 8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76">
                    <a:moveTo>
                      <a:pt x="0" y="87"/>
                    </a:moveTo>
                    <a:cubicBezTo>
                      <a:pt x="0" y="39"/>
                      <a:pt x="39" y="0"/>
                      <a:pt x="87" y="0"/>
                    </a:cubicBezTo>
                    <a:cubicBezTo>
                      <a:pt x="88" y="0"/>
                      <a:pt x="88" y="0"/>
                      <a:pt x="88" y="0"/>
                    </a:cubicBezTo>
                    <a:cubicBezTo>
                      <a:pt x="244" y="0"/>
                      <a:pt x="244" y="0"/>
                      <a:pt x="244" y="0"/>
                    </a:cubicBezTo>
                    <a:cubicBezTo>
                      <a:pt x="244" y="50"/>
                      <a:pt x="244" y="50"/>
                      <a:pt x="244" y="50"/>
                    </a:cubicBezTo>
                    <a:cubicBezTo>
                      <a:pt x="244" y="78"/>
                      <a:pt x="221" y="101"/>
                      <a:pt x="193" y="101"/>
                    </a:cubicBezTo>
                    <a:cubicBezTo>
                      <a:pt x="85" y="101"/>
                      <a:pt x="85" y="101"/>
                      <a:pt x="85" y="101"/>
                    </a:cubicBezTo>
                    <a:cubicBezTo>
                      <a:pt x="69" y="101"/>
                      <a:pt x="56" y="112"/>
                      <a:pt x="52" y="127"/>
                    </a:cubicBezTo>
                    <a:cubicBezTo>
                      <a:pt x="45" y="162"/>
                      <a:pt x="45" y="162"/>
                      <a:pt x="45" y="162"/>
                    </a:cubicBezTo>
                    <a:cubicBezTo>
                      <a:pt x="42" y="174"/>
                      <a:pt x="27" y="176"/>
                      <a:pt x="21" y="165"/>
                    </a:cubicBezTo>
                    <a:cubicBezTo>
                      <a:pt x="0" y="147"/>
                      <a:pt x="0" y="147"/>
                      <a:pt x="0" y="147"/>
                    </a:cubicBezTo>
                    <a:cubicBezTo>
                      <a:pt x="0" y="87"/>
                      <a:pt x="0" y="87"/>
                      <a:pt x="0" y="87"/>
                    </a:cubicBezTo>
                    <a:close/>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8" name="Freeform 187">
                <a:extLst>
                  <a:ext uri="{FF2B5EF4-FFF2-40B4-BE49-F238E27FC236}">
                    <a16:creationId xmlns:a16="http://schemas.microsoft.com/office/drawing/2014/main" id="{223D9CAA-25A6-4279-A981-012C90119AF0}"/>
                  </a:ext>
                </a:extLst>
              </p:cNvPr>
              <p:cNvSpPr>
                <a:spLocks/>
              </p:cNvSpPr>
              <p:nvPr/>
            </p:nvSpPr>
            <p:spPr bwMode="auto">
              <a:xfrm>
                <a:off x="2567641" y="1450808"/>
                <a:ext cx="131433" cy="158627"/>
              </a:xfrm>
              <a:custGeom>
                <a:avLst/>
                <a:gdLst>
                  <a:gd name="T0" fmla="*/ 8 w 56"/>
                  <a:gd name="T1" fmla="*/ 0 h 67"/>
                  <a:gd name="T2" fmla="*/ 56 w 56"/>
                  <a:gd name="T3" fmla="*/ 0 h 67"/>
                  <a:gd name="T4" fmla="*/ 56 w 56"/>
                  <a:gd name="T5" fmla="*/ 11 h 67"/>
                  <a:gd name="T6" fmla="*/ 0 w 56"/>
                  <a:gd name="T7" fmla="*/ 67 h 67"/>
                </a:gdLst>
                <a:ahLst/>
                <a:cxnLst>
                  <a:cxn ang="0">
                    <a:pos x="T0" y="T1"/>
                  </a:cxn>
                  <a:cxn ang="0">
                    <a:pos x="T2" y="T3"/>
                  </a:cxn>
                  <a:cxn ang="0">
                    <a:pos x="T4" y="T5"/>
                  </a:cxn>
                  <a:cxn ang="0">
                    <a:pos x="T6" y="T7"/>
                  </a:cxn>
                </a:cxnLst>
                <a:rect l="0" t="0" r="r" b="b"/>
                <a:pathLst>
                  <a:path w="56" h="67">
                    <a:moveTo>
                      <a:pt x="8" y="0"/>
                    </a:moveTo>
                    <a:cubicBezTo>
                      <a:pt x="56" y="0"/>
                      <a:pt x="56" y="0"/>
                      <a:pt x="56" y="0"/>
                    </a:cubicBezTo>
                    <a:cubicBezTo>
                      <a:pt x="56" y="11"/>
                      <a:pt x="56" y="11"/>
                      <a:pt x="56" y="11"/>
                    </a:cubicBezTo>
                    <a:cubicBezTo>
                      <a:pt x="56" y="42"/>
                      <a:pt x="31" y="67"/>
                      <a:pt x="0" y="67"/>
                    </a:cubicBezTo>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9" name="Freeform 188">
                <a:extLst>
                  <a:ext uri="{FF2B5EF4-FFF2-40B4-BE49-F238E27FC236}">
                    <a16:creationId xmlns:a16="http://schemas.microsoft.com/office/drawing/2014/main" id="{2CDD1C69-4996-4FDC-8097-C1E677243BEB}"/>
                  </a:ext>
                </a:extLst>
              </p:cNvPr>
              <p:cNvSpPr>
                <a:spLocks/>
              </p:cNvSpPr>
              <p:nvPr/>
            </p:nvSpPr>
            <p:spPr bwMode="auto">
              <a:xfrm>
                <a:off x="2567641" y="1450808"/>
                <a:ext cx="131433" cy="158627"/>
              </a:xfrm>
              <a:custGeom>
                <a:avLst/>
                <a:gdLst>
                  <a:gd name="T0" fmla="*/ 8 w 56"/>
                  <a:gd name="T1" fmla="*/ 0 h 67"/>
                  <a:gd name="T2" fmla="*/ 56 w 56"/>
                  <a:gd name="T3" fmla="*/ 0 h 67"/>
                  <a:gd name="T4" fmla="*/ 56 w 56"/>
                  <a:gd name="T5" fmla="*/ 11 h 67"/>
                  <a:gd name="T6" fmla="*/ 0 w 56"/>
                  <a:gd name="T7" fmla="*/ 67 h 67"/>
                </a:gdLst>
                <a:ahLst/>
                <a:cxnLst>
                  <a:cxn ang="0">
                    <a:pos x="T0" y="T1"/>
                  </a:cxn>
                  <a:cxn ang="0">
                    <a:pos x="T2" y="T3"/>
                  </a:cxn>
                  <a:cxn ang="0">
                    <a:pos x="T4" y="T5"/>
                  </a:cxn>
                  <a:cxn ang="0">
                    <a:pos x="T6" y="T7"/>
                  </a:cxn>
                </a:cxnLst>
                <a:rect l="0" t="0" r="r" b="b"/>
                <a:pathLst>
                  <a:path w="56" h="67">
                    <a:moveTo>
                      <a:pt x="8" y="0"/>
                    </a:moveTo>
                    <a:cubicBezTo>
                      <a:pt x="56" y="0"/>
                      <a:pt x="56" y="0"/>
                      <a:pt x="56" y="0"/>
                    </a:cubicBezTo>
                    <a:cubicBezTo>
                      <a:pt x="56" y="11"/>
                      <a:pt x="56" y="11"/>
                      <a:pt x="56" y="11"/>
                    </a:cubicBezTo>
                    <a:cubicBezTo>
                      <a:pt x="56" y="42"/>
                      <a:pt x="31" y="67"/>
                      <a:pt x="0" y="67"/>
                    </a:cubicBezTo>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sp>
          <p:nvSpPr>
            <p:cNvPr id="410" name="Freeform 145">
              <a:extLst>
                <a:ext uri="{FF2B5EF4-FFF2-40B4-BE49-F238E27FC236}">
                  <a16:creationId xmlns:a16="http://schemas.microsoft.com/office/drawing/2014/main" id="{50FB1AA6-9B30-4931-8C90-F33B63E6D087}"/>
                </a:ext>
              </a:extLst>
            </p:cNvPr>
            <p:cNvSpPr>
              <a:spLocks/>
            </p:cNvSpPr>
            <p:nvPr/>
          </p:nvSpPr>
          <p:spPr bwMode="auto">
            <a:xfrm>
              <a:off x="1581793" y="4395432"/>
              <a:ext cx="301213" cy="61095"/>
            </a:xfrm>
            <a:custGeom>
              <a:avLst/>
              <a:gdLst>
                <a:gd name="T0" fmla="*/ 97 w 102"/>
                <a:gd name="T1" fmla="*/ 21 h 21"/>
                <a:gd name="T2" fmla="*/ 6 w 102"/>
                <a:gd name="T3" fmla="*/ 21 h 21"/>
                <a:gd name="T4" fmla="*/ 0 w 102"/>
                <a:gd name="T5" fmla="*/ 16 h 21"/>
                <a:gd name="T6" fmla="*/ 0 w 102"/>
                <a:gd name="T7" fmla="*/ 6 h 21"/>
                <a:gd name="T8" fmla="*/ 6 w 102"/>
                <a:gd name="T9" fmla="*/ 0 h 21"/>
                <a:gd name="T10" fmla="*/ 97 w 102"/>
                <a:gd name="T11" fmla="*/ 0 h 21"/>
                <a:gd name="T12" fmla="*/ 102 w 102"/>
                <a:gd name="T13" fmla="*/ 6 h 21"/>
                <a:gd name="T14" fmla="*/ 102 w 102"/>
                <a:gd name="T15" fmla="*/ 16 h 21"/>
                <a:gd name="T16" fmla="*/ 97 w 10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1">
                  <a:moveTo>
                    <a:pt x="97" y="21"/>
                  </a:moveTo>
                  <a:cubicBezTo>
                    <a:pt x="6" y="21"/>
                    <a:pt x="6" y="21"/>
                    <a:pt x="6" y="21"/>
                  </a:cubicBezTo>
                  <a:cubicBezTo>
                    <a:pt x="3" y="21"/>
                    <a:pt x="0" y="19"/>
                    <a:pt x="0" y="16"/>
                  </a:cubicBezTo>
                  <a:cubicBezTo>
                    <a:pt x="0" y="6"/>
                    <a:pt x="0" y="6"/>
                    <a:pt x="0" y="6"/>
                  </a:cubicBezTo>
                  <a:cubicBezTo>
                    <a:pt x="0" y="3"/>
                    <a:pt x="3" y="0"/>
                    <a:pt x="6" y="0"/>
                  </a:cubicBezTo>
                  <a:cubicBezTo>
                    <a:pt x="97" y="0"/>
                    <a:pt x="97" y="0"/>
                    <a:pt x="97" y="0"/>
                  </a:cubicBezTo>
                  <a:cubicBezTo>
                    <a:pt x="99" y="0"/>
                    <a:pt x="102" y="3"/>
                    <a:pt x="102" y="6"/>
                  </a:cubicBezTo>
                  <a:cubicBezTo>
                    <a:pt x="102" y="16"/>
                    <a:pt x="102" y="16"/>
                    <a:pt x="102" y="16"/>
                  </a:cubicBezTo>
                  <a:cubicBezTo>
                    <a:pt x="102" y="19"/>
                    <a:pt x="99" y="21"/>
                    <a:pt x="97" y="21"/>
                  </a:cubicBezTo>
                  <a:close/>
                </a:path>
              </a:pathLst>
            </a:custGeom>
            <a:solidFill>
              <a:schemeClr val="tx1"/>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1" name="Freeform 148">
              <a:extLst>
                <a:ext uri="{FF2B5EF4-FFF2-40B4-BE49-F238E27FC236}">
                  <a16:creationId xmlns:a16="http://schemas.microsoft.com/office/drawing/2014/main" id="{E2C972AC-E08F-4DE6-A0EF-7F786CEC4438}"/>
                </a:ext>
              </a:extLst>
            </p:cNvPr>
            <p:cNvSpPr>
              <a:spLocks/>
            </p:cNvSpPr>
            <p:nvPr/>
          </p:nvSpPr>
          <p:spPr bwMode="auto">
            <a:xfrm>
              <a:off x="1622996" y="4332916"/>
              <a:ext cx="218805" cy="62516"/>
            </a:xfrm>
            <a:custGeom>
              <a:avLst/>
              <a:gdLst>
                <a:gd name="T0" fmla="*/ 74 w 74"/>
                <a:gd name="T1" fmla="*/ 21 h 21"/>
                <a:gd name="T2" fmla="*/ 0 w 74"/>
                <a:gd name="T3" fmla="*/ 21 h 21"/>
                <a:gd name="T4" fmla="*/ 0 w 74"/>
                <a:gd name="T5" fmla="*/ 17 h 21"/>
                <a:gd name="T6" fmla="*/ 8 w 74"/>
                <a:gd name="T7" fmla="*/ 7 h 21"/>
                <a:gd name="T8" fmla="*/ 64 w 74"/>
                <a:gd name="T9" fmla="*/ 1 h 21"/>
                <a:gd name="T10" fmla="*/ 74 w 74"/>
                <a:gd name="T11" fmla="*/ 10 h 21"/>
                <a:gd name="T12" fmla="*/ 74 w 7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74" y="21"/>
                  </a:moveTo>
                  <a:cubicBezTo>
                    <a:pt x="0" y="21"/>
                    <a:pt x="0" y="21"/>
                    <a:pt x="0" y="21"/>
                  </a:cubicBezTo>
                  <a:cubicBezTo>
                    <a:pt x="0" y="17"/>
                    <a:pt x="0" y="17"/>
                    <a:pt x="0" y="17"/>
                  </a:cubicBezTo>
                  <a:cubicBezTo>
                    <a:pt x="0" y="12"/>
                    <a:pt x="4" y="8"/>
                    <a:pt x="8" y="7"/>
                  </a:cubicBezTo>
                  <a:cubicBezTo>
                    <a:pt x="64" y="1"/>
                    <a:pt x="64" y="1"/>
                    <a:pt x="64" y="1"/>
                  </a:cubicBezTo>
                  <a:cubicBezTo>
                    <a:pt x="69" y="0"/>
                    <a:pt x="74" y="4"/>
                    <a:pt x="74" y="10"/>
                  </a:cubicBezTo>
                  <a:lnTo>
                    <a:pt x="74" y="21"/>
                  </a:lnTo>
                  <a:close/>
                </a:path>
              </a:pathLst>
            </a:custGeom>
            <a:solidFill>
              <a:schemeClr val="tx1"/>
            </a:solidFill>
            <a:ln w="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2" name="Freeform 200">
              <a:extLst>
                <a:ext uri="{FF2B5EF4-FFF2-40B4-BE49-F238E27FC236}">
                  <a16:creationId xmlns:a16="http://schemas.microsoft.com/office/drawing/2014/main" id="{4DCA7A40-521F-444D-AC79-36F4AA21EDCC}"/>
                </a:ext>
              </a:extLst>
            </p:cNvPr>
            <p:cNvSpPr>
              <a:spLocks noEditPoints="1"/>
            </p:cNvSpPr>
            <p:nvPr/>
          </p:nvSpPr>
          <p:spPr bwMode="auto">
            <a:xfrm>
              <a:off x="1826883" y="3140143"/>
              <a:ext cx="99457" cy="103719"/>
            </a:xfrm>
            <a:custGeom>
              <a:avLst/>
              <a:gdLst>
                <a:gd name="T0" fmla="*/ 34 w 34"/>
                <a:gd name="T1" fmla="*/ 18 h 35"/>
                <a:gd name="T2" fmla="*/ 34 w 34"/>
                <a:gd name="T3" fmla="*/ 18 h 35"/>
                <a:gd name="T4" fmla="*/ 34 w 34"/>
                <a:gd name="T5" fmla="*/ 18 h 35"/>
                <a:gd name="T6" fmla="*/ 17 w 34"/>
                <a:gd name="T7" fmla="*/ 0 h 35"/>
                <a:gd name="T8" fmla="*/ 0 w 34"/>
                <a:gd name="T9" fmla="*/ 18 h 35"/>
                <a:gd name="T10" fmla="*/ 0 w 34"/>
                <a:gd name="T11" fmla="*/ 18 h 35"/>
                <a:gd name="T12" fmla="*/ 17 w 34"/>
                <a:gd name="T13" fmla="*/ 35 h 35"/>
                <a:gd name="T14" fmla="*/ 34 w 34"/>
                <a:gd name="T15" fmla="*/ 18 h 35"/>
                <a:gd name="T16" fmla="*/ 30 w 34"/>
                <a:gd name="T17" fmla="*/ 18 h 35"/>
                <a:gd name="T18" fmla="*/ 29 w 34"/>
                <a:gd name="T19" fmla="*/ 18 h 35"/>
                <a:gd name="T20" fmla="*/ 30 w 34"/>
                <a:gd name="T21" fmla="*/ 19 h 35"/>
                <a:gd name="T22" fmla="*/ 23 w 34"/>
                <a:gd name="T23" fmla="*/ 26 h 35"/>
                <a:gd name="T24" fmla="*/ 22 w 34"/>
                <a:gd name="T25" fmla="*/ 26 h 35"/>
                <a:gd name="T26" fmla="*/ 17 w 34"/>
                <a:gd name="T27" fmla="*/ 27 h 35"/>
                <a:gd name="T28" fmla="*/ 8 w 34"/>
                <a:gd name="T29" fmla="*/ 18 h 35"/>
                <a:gd name="T30" fmla="*/ 17 w 34"/>
                <a:gd name="T31" fmla="*/ 8 h 35"/>
                <a:gd name="T32" fmla="*/ 25 w 34"/>
                <a:gd name="T33" fmla="*/ 12 h 35"/>
                <a:gd name="T34" fmla="*/ 29 w 34"/>
                <a:gd name="T35" fmla="*/ 18 h 35"/>
                <a:gd name="T36" fmla="*/ 30 w 34"/>
                <a:gd name="T37" fmla="*/ 18 h 35"/>
                <a:gd name="T38" fmla="*/ 34 w 34"/>
                <a:gd name="T39" fmla="*/ 18 h 35"/>
                <a:gd name="T40" fmla="*/ 34 w 34"/>
                <a:gd name="T41" fmla="*/ 18 h 35"/>
                <a:gd name="T42" fmla="*/ 34 w 34"/>
                <a:gd name="T43" fmla="*/ 16 h 35"/>
                <a:gd name="T44" fmla="*/ 17 w 34"/>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35">
                  <a:moveTo>
                    <a:pt x="34" y="18"/>
                  </a:moveTo>
                  <a:cubicBezTo>
                    <a:pt x="34" y="18"/>
                    <a:pt x="34" y="18"/>
                    <a:pt x="34" y="18"/>
                  </a:cubicBezTo>
                  <a:cubicBezTo>
                    <a:pt x="34" y="18"/>
                    <a:pt x="34" y="18"/>
                    <a:pt x="34" y="18"/>
                  </a:cubicBezTo>
                  <a:moveTo>
                    <a:pt x="17" y="0"/>
                  </a:moveTo>
                  <a:cubicBezTo>
                    <a:pt x="7" y="0"/>
                    <a:pt x="0" y="8"/>
                    <a:pt x="0" y="18"/>
                  </a:cubicBezTo>
                  <a:cubicBezTo>
                    <a:pt x="0" y="18"/>
                    <a:pt x="0" y="18"/>
                    <a:pt x="0" y="18"/>
                  </a:cubicBezTo>
                  <a:cubicBezTo>
                    <a:pt x="0" y="27"/>
                    <a:pt x="7" y="35"/>
                    <a:pt x="17" y="35"/>
                  </a:cubicBezTo>
                  <a:cubicBezTo>
                    <a:pt x="27" y="35"/>
                    <a:pt x="34" y="27"/>
                    <a:pt x="34" y="18"/>
                  </a:cubicBezTo>
                  <a:cubicBezTo>
                    <a:pt x="30" y="18"/>
                    <a:pt x="30" y="18"/>
                    <a:pt x="30" y="18"/>
                  </a:cubicBezTo>
                  <a:cubicBezTo>
                    <a:pt x="29" y="18"/>
                    <a:pt x="29" y="18"/>
                    <a:pt x="29" y="18"/>
                  </a:cubicBezTo>
                  <a:cubicBezTo>
                    <a:pt x="29" y="18"/>
                    <a:pt x="30" y="19"/>
                    <a:pt x="30" y="19"/>
                  </a:cubicBezTo>
                  <a:cubicBezTo>
                    <a:pt x="30" y="23"/>
                    <a:pt x="26" y="26"/>
                    <a:pt x="23" y="26"/>
                  </a:cubicBezTo>
                  <a:cubicBezTo>
                    <a:pt x="22" y="26"/>
                    <a:pt x="22" y="26"/>
                    <a:pt x="22" y="26"/>
                  </a:cubicBezTo>
                  <a:cubicBezTo>
                    <a:pt x="20" y="27"/>
                    <a:pt x="19" y="27"/>
                    <a:pt x="17" y="27"/>
                  </a:cubicBezTo>
                  <a:cubicBezTo>
                    <a:pt x="12" y="27"/>
                    <a:pt x="8" y="23"/>
                    <a:pt x="8" y="18"/>
                  </a:cubicBezTo>
                  <a:cubicBezTo>
                    <a:pt x="8" y="13"/>
                    <a:pt x="12" y="8"/>
                    <a:pt x="17" y="8"/>
                  </a:cubicBezTo>
                  <a:cubicBezTo>
                    <a:pt x="20" y="8"/>
                    <a:pt x="23" y="10"/>
                    <a:pt x="25" y="12"/>
                  </a:cubicBezTo>
                  <a:cubicBezTo>
                    <a:pt x="27" y="13"/>
                    <a:pt x="29" y="15"/>
                    <a:pt x="29" y="18"/>
                  </a:cubicBezTo>
                  <a:cubicBezTo>
                    <a:pt x="30" y="18"/>
                    <a:pt x="30" y="18"/>
                    <a:pt x="30" y="18"/>
                  </a:cubicBezTo>
                  <a:cubicBezTo>
                    <a:pt x="34" y="18"/>
                    <a:pt x="34" y="18"/>
                    <a:pt x="34" y="18"/>
                  </a:cubicBezTo>
                  <a:cubicBezTo>
                    <a:pt x="34" y="18"/>
                    <a:pt x="34" y="18"/>
                    <a:pt x="34" y="18"/>
                  </a:cubicBezTo>
                  <a:cubicBezTo>
                    <a:pt x="34" y="17"/>
                    <a:pt x="34" y="16"/>
                    <a:pt x="34" y="16"/>
                  </a:cubicBezTo>
                  <a:cubicBezTo>
                    <a:pt x="33" y="7"/>
                    <a:pt x="26" y="0"/>
                    <a:pt x="1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3" name="Freeform 201">
              <a:extLst>
                <a:ext uri="{FF2B5EF4-FFF2-40B4-BE49-F238E27FC236}">
                  <a16:creationId xmlns:a16="http://schemas.microsoft.com/office/drawing/2014/main" id="{1006EC4E-6230-40E8-8918-712AD918E6E1}"/>
                </a:ext>
              </a:extLst>
            </p:cNvPr>
            <p:cNvSpPr>
              <a:spLocks/>
            </p:cNvSpPr>
            <p:nvPr/>
          </p:nvSpPr>
          <p:spPr bwMode="auto">
            <a:xfrm>
              <a:off x="1873770" y="3175663"/>
              <a:ext cx="41203" cy="41203"/>
            </a:xfrm>
            <a:custGeom>
              <a:avLst/>
              <a:gdLst>
                <a:gd name="T0" fmla="*/ 7 w 14"/>
                <a:gd name="T1" fmla="*/ 0 h 14"/>
                <a:gd name="T2" fmla="*/ 0 w 14"/>
                <a:gd name="T3" fmla="*/ 7 h 14"/>
                <a:gd name="T4" fmla="*/ 6 w 14"/>
                <a:gd name="T5" fmla="*/ 14 h 14"/>
                <a:gd name="T6" fmla="*/ 7 w 14"/>
                <a:gd name="T7" fmla="*/ 14 h 14"/>
                <a:gd name="T8" fmla="*/ 14 w 14"/>
                <a:gd name="T9" fmla="*/ 7 h 14"/>
                <a:gd name="T10" fmla="*/ 13 w 14"/>
                <a:gd name="T11" fmla="*/ 6 h 14"/>
                <a:gd name="T12" fmla="*/ 13 w 14"/>
                <a:gd name="T13" fmla="*/ 6 h 14"/>
                <a:gd name="T14" fmla="*/ 9 w 14"/>
                <a:gd name="T15" fmla="*/ 0 h 14"/>
                <a:gd name="T16" fmla="*/ 7 w 1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4">
                  <a:moveTo>
                    <a:pt x="7" y="0"/>
                  </a:moveTo>
                  <a:cubicBezTo>
                    <a:pt x="3" y="0"/>
                    <a:pt x="0" y="3"/>
                    <a:pt x="0" y="7"/>
                  </a:cubicBezTo>
                  <a:cubicBezTo>
                    <a:pt x="0" y="11"/>
                    <a:pt x="2" y="14"/>
                    <a:pt x="6" y="14"/>
                  </a:cubicBezTo>
                  <a:cubicBezTo>
                    <a:pt x="6" y="14"/>
                    <a:pt x="6" y="14"/>
                    <a:pt x="7" y="14"/>
                  </a:cubicBezTo>
                  <a:cubicBezTo>
                    <a:pt x="10" y="14"/>
                    <a:pt x="14" y="11"/>
                    <a:pt x="14" y="7"/>
                  </a:cubicBezTo>
                  <a:cubicBezTo>
                    <a:pt x="14" y="7"/>
                    <a:pt x="13" y="6"/>
                    <a:pt x="13" y="6"/>
                  </a:cubicBezTo>
                  <a:cubicBezTo>
                    <a:pt x="13" y="6"/>
                    <a:pt x="13" y="6"/>
                    <a:pt x="13" y="6"/>
                  </a:cubicBezTo>
                  <a:cubicBezTo>
                    <a:pt x="13" y="3"/>
                    <a:pt x="11" y="1"/>
                    <a:pt x="9" y="0"/>
                  </a:cubicBezTo>
                  <a:cubicBezTo>
                    <a:pt x="8" y="0"/>
                    <a:pt x="7" y="0"/>
                    <a:pt x="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4" name="Freeform 195">
              <a:extLst>
                <a:ext uri="{FF2B5EF4-FFF2-40B4-BE49-F238E27FC236}">
                  <a16:creationId xmlns:a16="http://schemas.microsoft.com/office/drawing/2014/main" id="{F9C7325A-5B62-4B49-8E65-DE7DC9F10546}"/>
                </a:ext>
              </a:extLst>
            </p:cNvPr>
            <p:cNvSpPr>
              <a:spLocks noEditPoints="1"/>
            </p:cNvSpPr>
            <p:nvPr/>
          </p:nvSpPr>
          <p:spPr bwMode="auto">
            <a:xfrm>
              <a:off x="2074105" y="3140143"/>
              <a:ext cx="103719" cy="103719"/>
            </a:xfrm>
            <a:custGeom>
              <a:avLst/>
              <a:gdLst>
                <a:gd name="T0" fmla="*/ 35 w 35"/>
                <a:gd name="T1" fmla="*/ 18 h 35"/>
                <a:gd name="T2" fmla="*/ 35 w 35"/>
                <a:gd name="T3" fmla="*/ 18 h 35"/>
                <a:gd name="T4" fmla="*/ 35 w 35"/>
                <a:gd name="T5" fmla="*/ 18 h 35"/>
                <a:gd name="T6" fmla="*/ 17 w 35"/>
                <a:gd name="T7" fmla="*/ 0 h 35"/>
                <a:gd name="T8" fmla="*/ 0 w 35"/>
                <a:gd name="T9" fmla="*/ 18 h 35"/>
                <a:gd name="T10" fmla="*/ 0 w 35"/>
                <a:gd name="T11" fmla="*/ 18 h 35"/>
                <a:gd name="T12" fmla="*/ 17 w 35"/>
                <a:gd name="T13" fmla="*/ 35 h 35"/>
                <a:gd name="T14" fmla="*/ 29 w 35"/>
                <a:gd name="T15" fmla="*/ 31 h 35"/>
                <a:gd name="T16" fmla="*/ 35 w 35"/>
                <a:gd name="T17" fmla="*/ 18 h 35"/>
                <a:gd name="T18" fmla="*/ 31 w 35"/>
                <a:gd name="T19" fmla="*/ 18 h 35"/>
                <a:gd name="T20" fmla="*/ 30 w 35"/>
                <a:gd name="T21" fmla="*/ 18 h 35"/>
                <a:gd name="T22" fmla="*/ 24 w 35"/>
                <a:gd name="T23" fmla="*/ 25 h 35"/>
                <a:gd name="T24" fmla="*/ 17 w 35"/>
                <a:gd name="T25" fmla="*/ 27 h 35"/>
                <a:gd name="T26" fmla="*/ 8 w 35"/>
                <a:gd name="T27" fmla="*/ 18 h 35"/>
                <a:gd name="T28" fmla="*/ 17 w 35"/>
                <a:gd name="T29" fmla="*/ 8 h 35"/>
                <a:gd name="T30" fmla="*/ 24 w 35"/>
                <a:gd name="T31" fmla="*/ 11 h 35"/>
                <a:gd name="T32" fmla="*/ 30 w 35"/>
                <a:gd name="T33" fmla="*/ 18 h 35"/>
                <a:gd name="T34" fmla="*/ 30 w 35"/>
                <a:gd name="T35" fmla="*/ 18 h 35"/>
                <a:gd name="T36" fmla="*/ 31 w 35"/>
                <a:gd name="T37" fmla="*/ 18 h 35"/>
                <a:gd name="T38" fmla="*/ 35 w 35"/>
                <a:gd name="T39" fmla="*/ 18 h 35"/>
                <a:gd name="T40" fmla="*/ 35 w 35"/>
                <a:gd name="T41" fmla="*/ 18 h 35"/>
                <a:gd name="T42" fmla="*/ 29 w 35"/>
                <a:gd name="T43" fmla="*/ 4 h 35"/>
                <a:gd name="T44" fmla="*/ 17 w 35"/>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35">
                  <a:moveTo>
                    <a:pt x="35" y="18"/>
                  </a:moveTo>
                  <a:cubicBezTo>
                    <a:pt x="35" y="18"/>
                    <a:pt x="35" y="18"/>
                    <a:pt x="35" y="18"/>
                  </a:cubicBezTo>
                  <a:cubicBezTo>
                    <a:pt x="35" y="18"/>
                    <a:pt x="35" y="18"/>
                    <a:pt x="35" y="18"/>
                  </a:cubicBezTo>
                  <a:moveTo>
                    <a:pt x="17" y="0"/>
                  </a:moveTo>
                  <a:cubicBezTo>
                    <a:pt x="8" y="0"/>
                    <a:pt x="0" y="8"/>
                    <a:pt x="0" y="18"/>
                  </a:cubicBezTo>
                  <a:cubicBezTo>
                    <a:pt x="0" y="18"/>
                    <a:pt x="0" y="18"/>
                    <a:pt x="0" y="18"/>
                  </a:cubicBezTo>
                  <a:cubicBezTo>
                    <a:pt x="0" y="27"/>
                    <a:pt x="8" y="35"/>
                    <a:pt x="17" y="35"/>
                  </a:cubicBezTo>
                  <a:cubicBezTo>
                    <a:pt x="22" y="35"/>
                    <a:pt x="26" y="34"/>
                    <a:pt x="29" y="31"/>
                  </a:cubicBezTo>
                  <a:cubicBezTo>
                    <a:pt x="32" y="28"/>
                    <a:pt x="35" y="23"/>
                    <a:pt x="35" y="18"/>
                  </a:cubicBezTo>
                  <a:cubicBezTo>
                    <a:pt x="31" y="18"/>
                    <a:pt x="31" y="18"/>
                    <a:pt x="31" y="18"/>
                  </a:cubicBezTo>
                  <a:cubicBezTo>
                    <a:pt x="30" y="18"/>
                    <a:pt x="30" y="18"/>
                    <a:pt x="30" y="18"/>
                  </a:cubicBezTo>
                  <a:cubicBezTo>
                    <a:pt x="30" y="21"/>
                    <a:pt x="27" y="24"/>
                    <a:pt x="24" y="25"/>
                  </a:cubicBezTo>
                  <a:cubicBezTo>
                    <a:pt x="22" y="26"/>
                    <a:pt x="20" y="27"/>
                    <a:pt x="17" y="27"/>
                  </a:cubicBezTo>
                  <a:cubicBezTo>
                    <a:pt x="12" y="27"/>
                    <a:pt x="8" y="23"/>
                    <a:pt x="8" y="18"/>
                  </a:cubicBezTo>
                  <a:cubicBezTo>
                    <a:pt x="8" y="13"/>
                    <a:pt x="12" y="8"/>
                    <a:pt x="17" y="8"/>
                  </a:cubicBezTo>
                  <a:cubicBezTo>
                    <a:pt x="20" y="8"/>
                    <a:pt x="22" y="9"/>
                    <a:pt x="24" y="11"/>
                  </a:cubicBezTo>
                  <a:cubicBezTo>
                    <a:pt x="27" y="11"/>
                    <a:pt x="30" y="14"/>
                    <a:pt x="30" y="18"/>
                  </a:cubicBezTo>
                  <a:cubicBezTo>
                    <a:pt x="30" y="18"/>
                    <a:pt x="30" y="18"/>
                    <a:pt x="30" y="18"/>
                  </a:cubicBezTo>
                  <a:cubicBezTo>
                    <a:pt x="31" y="18"/>
                    <a:pt x="31" y="18"/>
                    <a:pt x="31" y="18"/>
                  </a:cubicBezTo>
                  <a:cubicBezTo>
                    <a:pt x="35" y="18"/>
                    <a:pt x="35" y="18"/>
                    <a:pt x="35" y="18"/>
                  </a:cubicBezTo>
                  <a:cubicBezTo>
                    <a:pt x="35" y="18"/>
                    <a:pt x="35" y="18"/>
                    <a:pt x="35" y="18"/>
                  </a:cubicBezTo>
                  <a:cubicBezTo>
                    <a:pt x="35" y="12"/>
                    <a:pt x="32" y="8"/>
                    <a:pt x="29" y="4"/>
                  </a:cubicBezTo>
                  <a:cubicBezTo>
                    <a:pt x="26" y="2"/>
                    <a:pt x="22" y="0"/>
                    <a:pt x="1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5" name="Freeform 196">
              <a:extLst>
                <a:ext uri="{FF2B5EF4-FFF2-40B4-BE49-F238E27FC236}">
                  <a16:creationId xmlns:a16="http://schemas.microsoft.com/office/drawing/2014/main" id="{75BBCCB3-06BD-4430-918A-898E8553B7FA}"/>
                </a:ext>
              </a:extLst>
            </p:cNvPr>
            <p:cNvSpPr>
              <a:spLocks/>
            </p:cNvSpPr>
            <p:nvPr/>
          </p:nvSpPr>
          <p:spPr bwMode="auto">
            <a:xfrm>
              <a:off x="2124607" y="3172821"/>
              <a:ext cx="41203" cy="41203"/>
            </a:xfrm>
            <a:custGeom>
              <a:avLst/>
              <a:gdLst>
                <a:gd name="T0" fmla="*/ 7 w 14"/>
                <a:gd name="T1" fmla="*/ 0 h 14"/>
                <a:gd name="T2" fmla="*/ 0 w 14"/>
                <a:gd name="T3" fmla="*/ 7 h 14"/>
                <a:gd name="T4" fmla="*/ 7 w 14"/>
                <a:gd name="T5" fmla="*/ 14 h 14"/>
                <a:gd name="T6" fmla="*/ 8 w 14"/>
                <a:gd name="T7" fmla="*/ 14 h 14"/>
                <a:gd name="T8" fmla="*/ 14 w 14"/>
                <a:gd name="T9" fmla="*/ 7 h 14"/>
                <a:gd name="T10" fmla="*/ 14 w 14"/>
                <a:gd name="T11" fmla="*/ 7 h 14"/>
                <a:gd name="T12" fmla="*/ 14 w 14"/>
                <a:gd name="T13" fmla="*/ 7 h 14"/>
                <a:gd name="T14" fmla="*/ 8 w 14"/>
                <a:gd name="T15" fmla="*/ 0 h 14"/>
                <a:gd name="T16" fmla="*/ 7 w 1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4">
                  <a:moveTo>
                    <a:pt x="7" y="0"/>
                  </a:moveTo>
                  <a:cubicBezTo>
                    <a:pt x="3" y="0"/>
                    <a:pt x="0" y="3"/>
                    <a:pt x="0" y="7"/>
                  </a:cubicBezTo>
                  <a:cubicBezTo>
                    <a:pt x="0" y="11"/>
                    <a:pt x="3" y="14"/>
                    <a:pt x="7" y="14"/>
                  </a:cubicBezTo>
                  <a:cubicBezTo>
                    <a:pt x="7" y="14"/>
                    <a:pt x="7" y="14"/>
                    <a:pt x="8" y="14"/>
                  </a:cubicBezTo>
                  <a:cubicBezTo>
                    <a:pt x="11" y="13"/>
                    <a:pt x="14" y="10"/>
                    <a:pt x="14" y="7"/>
                  </a:cubicBezTo>
                  <a:cubicBezTo>
                    <a:pt x="14" y="7"/>
                    <a:pt x="14" y="7"/>
                    <a:pt x="14" y="7"/>
                  </a:cubicBezTo>
                  <a:cubicBezTo>
                    <a:pt x="14" y="7"/>
                    <a:pt x="14" y="7"/>
                    <a:pt x="14" y="7"/>
                  </a:cubicBezTo>
                  <a:cubicBezTo>
                    <a:pt x="14" y="3"/>
                    <a:pt x="11" y="0"/>
                    <a:pt x="8" y="0"/>
                  </a:cubicBezTo>
                  <a:cubicBezTo>
                    <a:pt x="7" y="0"/>
                    <a:pt x="7" y="0"/>
                    <a:pt x="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420" name="Group 419">
            <a:extLst>
              <a:ext uri="{FF2B5EF4-FFF2-40B4-BE49-F238E27FC236}">
                <a16:creationId xmlns:a16="http://schemas.microsoft.com/office/drawing/2014/main" id="{9779895F-5A7D-464A-A290-E08512A84B24}"/>
              </a:ext>
            </a:extLst>
          </p:cNvPr>
          <p:cNvGrpSpPr/>
          <p:nvPr/>
        </p:nvGrpSpPr>
        <p:grpSpPr>
          <a:xfrm>
            <a:off x="7249472" y="6788241"/>
            <a:ext cx="1384839" cy="2170598"/>
            <a:chOff x="4515068" y="2615862"/>
            <a:chExt cx="1828591" cy="2866136"/>
          </a:xfrm>
        </p:grpSpPr>
        <p:sp>
          <p:nvSpPr>
            <p:cNvPr id="421" name="Freeform: Shape 420">
              <a:extLst>
                <a:ext uri="{FF2B5EF4-FFF2-40B4-BE49-F238E27FC236}">
                  <a16:creationId xmlns:a16="http://schemas.microsoft.com/office/drawing/2014/main" id="{57521BD0-4D83-40E9-921E-FC258D182ED9}"/>
                </a:ext>
              </a:extLst>
            </p:cNvPr>
            <p:cNvSpPr/>
            <p:nvPr/>
          </p:nvSpPr>
          <p:spPr>
            <a:xfrm>
              <a:off x="4803494" y="3770986"/>
              <a:ext cx="1277315" cy="1696087"/>
            </a:xfrm>
            <a:custGeom>
              <a:avLst/>
              <a:gdLst>
                <a:gd name="connsiteX0" fmla="*/ 216425 w 1018610"/>
                <a:gd name="connsiteY0" fmla="*/ 0 h 1352565"/>
                <a:gd name="connsiteX1" fmla="*/ 802185 w 1018610"/>
                <a:gd name="connsiteY1" fmla="*/ 0 h 1352565"/>
                <a:gd name="connsiteX2" fmla="*/ 1018610 w 1018610"/>
                <a:gd name="connsiteY2" fmla="*/ 217268 h 1352565"/>
                <a:gd name="connsiteX3" fmla="*/ 1018610 w 1018610"/>
                <a:gd name="connsiteY3" fmla="*/ 1345895 h 1352565"/>
                <a:gd name="connsiteX4" fmla="*/ 1018610 w 1018610"/>
                <a:gd name="connsiteY4" fmla="*/ 1352565 h 1352565"/>
                <a:gd name="connsiteX5" fmla="*/ 999791 w 1018610"/>
                <a:gd name="connsiteY5" fmla="*/ 1352565 h 1352565"/>
                <a:gd name="connsiteX6" fmla="*/ 999791 w 1018610"/>
                <a:gd name="connsiteY6" fmla="*/ 1343220 h 1352565"/>
                <a:gd name="connsiteX7" fmla="*/ 999791 w 1018610"/>
                <a:gd name="connsiteY7" fmla="*/ 217268 h 1352565"/>
                <a:gd name="connsiteX8" fmla="*/ 940979 w 1018610"/>
                <a:gd name="connsiteY8" fmla="*/ 77933 h 1352565"/>
                <a:gd name="connsiteX9" fmla="*/ 802185 w 1018610"/>
                <a:gd name="connsiteY9" fmla="*/ 18893 h 1352565"/>
                <a:gd name="connsiteX10" fmla="*/ 216425 w 1018610"/>
                <a:gd name="connsiteY10" fmla="*/ 18893 h 1352565"/>
                <a:gd name="connsiteX11" fmla="*/ 77631 w 1018610"/>
                <a:gd name="connsiteY11" fmla="*/ 77933 h 1352565"/>
                <a:gd name="connsiteX12" fmla="*/ 18820 w 1018610"/>
                <a:gd name="connsiteY12" fmla="*/ 217268 h 1352565"/>
                <a:gd name="connsiteX13" fmla="*/ 18820 w 1018610"/>
                <a:gd name="connsiteY13" fmla="*/ 1250814 h 1352565"/>
                <a:gd name="connsiteX14" fmla="*/ 18820 w 1018610"/>
                <a:gd name="connsiteY14" fmla="*/ 1352565 h 1352565"/>
                <a:gd name="connsiteX15" fmla="*/ 0 w 1018610"/>
                <a:gd name="connsiteY15" fmla="*/ 1352565 h 1352565"/>
                <a:gd name="connsiteX16" fmla="*/ 0 w 1018610"/>
                <a:gd name="connsiteY16" fmla="*/ 1281156 h 1352565"/>
                <a:gd name="connsiteX17" fmla="*/ 0 w 1018610"/>
                <a:gd name="connsiteY17" fmla="*/ 217268 h 1352565"/>
                <a:gd name="connsiteX18" fmla="*/ 216425 w 1018610"/>
                <a:gd name="connsiteY18" fmla="*/ 0 h 135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8610" h="1352565">
                  <a:moveTo>
                    <a:pt x="216425" y="0"/>
                  </a:moveTo>
                  <a:cubicBezTo>
                    <a:pt x="216425" y="0"/>
                    <a:pt x="216425" y="0"/>
                    <a:pt x="802185" y="0"/>
                  </a:cubicBezTo>
                  <a:cubicBezTo>
                    <a:pt x="919807" y="0"/>
                    <a:pt x="1018610" y="96826"/>
                    <a:pt x="1018610" y="217268"/>
                  </a:cubicBezTo>
                  <a:cubicBezTo>
                    <a:pt x="1018610" y="217268"/>
                    <a:pt x="1018610" y="217268"/>
                    <a:pt x="1018610" y="1345895"/>
                  </a:cubicBezTo>
                  <a:lnTo>
                    <a:pt x="1018610" y="1352565"/>
                  </a:lnTo>
                  <a:lnTo>
                    <a:pt x="999791" y="1352565"/>
                  </a:lnTo>
                  <a:lnTo>
                    <a:pt x="999791" y="1343220"/>
                  </a:lnTo>
                  <a:cubicBezTo>
                    <a:pt x="999791" y="1153610"/>
                    <a:pt x="999791" y="816527"/>
                    <a:pt x="999791" y="217268"/>
                  </a:cubicBezTo>
                  <a:cubicBezTo>
                    <a:pt x="999791" y="162951"/>
                    <a:pt x="976266" y="113358"/>
                    <a:pt x="940979" y="77933"/>
                  </a:cubicBezTo>
                  <a:cubicBezTo>
                    <a:pt x="905693" y="42509"/>
                    <a:pt x="856291" y="18893"/>
                    <a:pt x="802185" y="18893"/>
                  </a:cubicBezTo>
                  <a:cubicBezTo>
                    <a:pt x="802185" y="18893"/>
                    <a:pt x="802185" y="18893"/>
                    <a:pt x="216425" y="18893"/>
                  </a:cubicBezTo>
                  <a:cubicBezTo>
                    <a:pt x="162319" y="18893"/>
                    <a:pt x="112918" y="42509"/>
                    <a:pt x="77631" y="77933"/>
                  </a:cubicBezTo>
                  <a:cubicBezTo>
                    <a:pt x="42344" y="113358"/>
                    <a:pt x="18820" y="162951"/>
                    <a:pt x="18820" y="217268"/>
                  </a:cubicBezTo>
                  <a:cubicBezTo>
                    <a:pt x="18820" y="217268"/>
                    <a:pt x="18820" y="217268"/>
                    <a:pt x="18820" y="1250814"/>
                  </a:cubicBezTo>
                  <a:lnTo>
                    <a:pt x="18820" y="1352565"/>
                  </a:lnTo>
                  <a:lnTo>
                    <a:pt x="0" y="1352565"/>
                  </a:lnTo>
                  <a:lnTo>
                    <a:pt x="0" y="1281156"/>
                  </a:lnTo>
                  <a:cubicBezTo>
                    <a:pt x="0" y="1074976"/>
                    <a:pt x="0" y="745088"/>
                    <a:pt x="0" y="217268"/>
                  </a:cubicBezTo>
                  <a:cubicBezTo>
                    <a:pt x="0" y="96826"/>
                    <a:pt x="98803" y="0"/>
                    <a:pt x="216425" y="0"/>
                  </a:cubicBezTo>
                  <a:close/>
                </a:path>
              </a:pathLst>
            </a:cu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22" name="Freeform: Shape 421">
              <a:extLst>
                <a:ext uri="{FF2B5EF4-FFF2-40B4-BE49-F238E27FC236}">
                  <a16:creationId xmlns:a16="http://schemas.microsoft.com/office/drawing/2014/main" id="{8E7D8A2E-7851-4FC7-A0F1-F38C58290D88}"/>
                </a:ext>
              </a:extLst>
            </p:cNvPr>
            <p:cNvSpPr/>
            <p:nvPr/>
          </p:nvSpPr>
          <p:spPr>
            <a:xfrm>
              <a:off x="4816115" y="3779750"/>
              <a:ext cx="1252075" cy="1702248"/>
            </a:xfrm>
            <a:custGeom>
              <a:avLst/>
              <a:gdLst>
                <a:gd name="connsiteX0" fmla="*/ 197605 w 980971"/>
                <a:gd name="connsiteY0" fmla="*/ 0 h 1333672"/>
                <a:gd name="connsiteX1" fmla="*/ 783365 w 980971"/>
                <a:gd name="connsiteY1" fmla="*/ 0 h 1333672"/>
                <a:gd name="connsiteX2" fmla="*/ 922159 w 980971"/>
                <a:gd name="connsiteY2" fmla="*/ 59040 h 1333672"/>
                <a:gd name="connsiteX3" fmla="*/ 980971 w 980971"/>
                <a:gd name="connsiteY3" fmla="*/ 198375 h 1333672"/>
                <a:gd name="connsiteX4" fmla="*/ 980971 w 980971"/>
                <a:gd name="connsiteY4" fmla="*/ 1324327 h 1333672"/>
                <a:gd name="connsiteX5" fmla="*/ 980971 w 980971"/>
                <a:gd name="connsiteY5" fmla="*/ 1333672 h 1333672"/>
                <a:gd name="connsiteX6" fmla="*/ 0 w 980971"/>
                <a:gd name="connsiteY6" fmla="*/ 1333672 h 1333672"/>
                <a:gd name="connsiteX7" fmla="*/ 0 w 980971"/>
                <a:gd name="connsiteY7" fmla="*/ 1231921 h 1333672"/>
                <a:gd name="connsiteX8" fmla="*/ 0 w 980971"/>
                <a:gd name="connsiteY8" fmla="*/ 198375 h 1333672"/>
                <a:gd name="connsiteX9" fmla="*/ 58811 w 980971"/>
                <a:gd name="connsiteY9" fmla="*/ 59040 h 1333672"/>
                <a:gd name="connsiteX10" fmla="*/ 197605 w 980971"/>
                <a:gd name="connsiteY10" fmla="*/ 0 h 133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0971" h="1333672">
                  <a:moveTo>
                    <a:pt x="197605" y="0"/>
                  </a:moveTo>
                  <a:cubicBezTo>
                    <a:pt x="783365" y="0"/>
                    <a:pt x="783365" y="0"/>
                    <a:pt x="783365" y="0"/>
                  </a:cubicBezTo>
                  <a:cubicBezTo>
                    <a:pt x="837471" y="0"/>
                    <a:pt x="886873" y="23616"/>
                    <a:pt x="922159" y="59040"/>
                  </a:cubicBezTo>
                  <a:cubicBezTo>
                    <a:pt x="957446" y="94465"/>
                    <a:pt x="980971" y="144058"/>
                    <a:pt x="980971" y="198375"/>
                  </a:cubicBezTo>
                  <a:cubicBezTo>
                    <a:pt x="980971" y="797634"/>
                    <a:pt x="980971" y="1134717"/>
                    <a:pt x="980971" y="1324327"/>
                  </a:cubicBezTo>
                  <a:lnTo>
                    <a:pt x="980971" y="1333672"/>
                  </a:lnTo>
                  <a:lnTo>
                    <a:pt x="0" y="1333672"/>
                  </a:lnTo>
                  <a:lnTo>
                    <a:pt x="0" y="1231921"/>
                  </a:lnTo>
                  <a:cubicBezTo>
                    <a:pt x="0" y="198375"/>
                    <a:pt x="0" y="198375"/>
                    <a:pt x="0" y="198375"/>
                  </a:cubicBezTo>
                  <a:cubicBezTo>
                    <a:pt x="0" y="144058"/>
                    <a:pt x="23524" y="94465"/>
                    <a:pt x="58811" y="59040"/>
                  </a:cubicBezTo>
                  <a:cubicBezTo>
                    <a:pt x="94098" y="23616"/>
                    <a:pt x="143499" y="0"/>
                    <a:pt x="197605" y="0"/>
                  </a:cubicBezTo>
                  <a:close/>
                </a:path>
              </a:pathLst>
            </a:custGeom>
            <a:solidFill>
              <a:schemeClr val="accent4"/>
            </a:solidFill>
            <a:ln w="63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23" name="Rectangle 213">
              <a:extLst>
                <a:ext uri="{FF2B5EF4-FFF2-40B4-BE49-F238E27FC236}">
                  <a16:creationId xmlns:a16="http://schemas.microsoft.com/office/drawing/2014/main" id="{CDAEEA1C-BDE9-4DD6-A630-113EDEBF69F4}"/>
                </a:ext>
              </a:extLst>
            </p:cNvPr>
            <p:cNvSpPr>
              <a:spLocks noChangeArrowheads="1"/>
            </p:cNvSpPr>
            <p:nvPr/>
          </p:nvSpPr>
          <p:spPr bwMode="auto">
            <a:xfrm>
              <a:off x="4814860" y="4262587"/>
              <a:ext cx="1251740" cy="171919"/>
            </a:xfrm>
            <a:prstGeom prst="rect">
              <a:avLst/>
            </a:prstGeom>
            <a:solidFill>
              <a:srgbClr val="EDE6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4" name="Rectangle 214">
              <a:extLst>
                <a:ext uri="{FF2B5EF4-FFF2-40B4-BE49-F238E27FC236}">
                  <a16:creationId xmlns:a16="http://schemas.microsoft.com/office/drawing/2014/main" id="{39C89929-E8CA-4ABB-8E94-43DFF7A0B6A6}"/>
                </a:ext>
              </a:extLst>
            </p:cNvPr>
            <p:cNvSpPr>
              <a:spLocks noChangeArrowheads="1"/>
            </p:cNvSpPr>
            <p:nvPr/>
          </p:nvSpPr>
          <p:spPr bwMode="auto">
            <a:xfrm>
              <a:off x="4814860" y="4262587"/>
              <a:ext cx="1251740" cy="171919"/>
            </a:xfrm>
            <a:prstGeom prst="rect">
              <a:avLst/>
            </a:prstGeom>
            <a:noFill/>
            <a:ln w="25400" cap="flat">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5" name="Freeform 215">
              <a:extLst>
                <a:ext uri="{FF2B5EF4-FFF2-40B4-BE49-F238E27FC236}">
                  <a16:creationId xmlns:a16="http://schemas.microsoft.com/office/drawing/2014/main" id="{CDE3C172-279C-4FEB-9A59-5C0CD759068A}"/>
                </a:ext>
              </a:extLst>
            </p:cNvPr>
            <p:cNvSpPr>
              <a:spLocks/>
            </p:cNvSpPr>
            <p:nvPr/>
          </p:nvSpPr>
          <p:spPr bwMode="auto">
            <a:xfrm>
              <a:off x="4939892" y="3711311"/>
              <a:ext cx="1008780" cy="1457757"/>
            </a:xfrm>
            <a:custGeom>
              <a:avLst/>
              <a:gdLst>
                <a:gd name="T0" fmla="*/ 342 w 342"/>
                <a:gd name="T1" fmla="*/ 492 h 492"/>
                <a:gd name="T2" fmla="*/ 0 w 342"/>
                <a:gd name="T3" fmla="*/ 492 h 492"/>
                <a:gd name="T4" fmla="*/ 0 w 342"/>
                <a:gd name="T5" fmla="*/ 100 h 492"/>
                <a:gd name="T6" fmla="*/ 100 w 342"/>
                <a:gd name="T7" fmla="*/ 0 h 492"/>
                <a:gd name="T8" fmla="*/ 241 w 342"/>
                <a:gd name="T9" fmla="*/ 0 h 492"/>
                <a:gd name="T10" fmla="*/ 342 w 342"/>
                <a:gd name="T11" fmla="*/ 100 h 492"/>
                <a:gd name="T12" fmla="*/ 342 w 342"/>
                <a:gd name="T13" fmla="*/ 492 h 492"/>
              </a:gdLst>
              <a:ahLst/>
              <a:cxnLst>
                <a:cxn ang="0">
                  <a:pos x="T0" y="T1"/>
                </a:cxn>
                <a:cxn ang="0">
                  <a:pos x="T2" y="T3"/>
                </a:cxn>
                <a:cxn ang="0">
                  <a:pos x="T4" y="T5"/>
                </a:cxn>
                <a:cxn ang="0">
                  <a:pos x="T6" y="T7"/>
                </a:cxn>
                <a:cxn ang="0">
                  <a:pos x="T8" y="T9"/>
                </a:cxn>
                <a:cxn ang="0">
                  <a:pos x="T10" y="T11"/>
                </a:cxn>
                <a:cxn ang="0">
                  <a:pos x="T12" y="T13"/>
                </a:cxn>
              </a:cxnLst>
              <a:rect l="0" t="0" r="r" b="b"/>
              <a:pathLst>
                <a:path w="342" h="492">
                  <a:moveTo>
                    <a:pt x="342" y="492"/>
                  </a:moveTo>
                  <a:cubicBezTo>
                    <a:pt x="0" y="492"/>
                    <a:pt x="0" y="492"/>
                    <a:pt x="0" y="492"/>
                  </a:cubicBezTo>
                  <a:cubicBezTo>
                    <a:pt x="0" y="100"/>
                    <a:pt x="0" y="100"/>
                    <a:pt x="0" y="100"/>
                  </a:cubicBezTo>
                  <a:cubicBezTo>
                    <a:pt x="0" y="45"/>
                    <a:pt x="45" y="0"/>
                    <a:pt x="100" y="0"/>
                  </a:cubicBezTo>
                  <a:cubicBezTo>
                    <a:pt x="241" y="0"/>
                    <a:pt x="241" y="0"/>
                    <a:pt x="241" y="0"/>
                  </a:cubicBezTo>
                  <a:cubicBezTo>
                    <a:pt x="297" y="0"/>
                    <a:pt x="342" y="45"/>
                    <a:pt x="342" y="100"/>
                  </a:cubicBezTo>
                  <a:cubicBezTo>
                    <a:pt x="342" y="492"/>
                    <a:pt x="342" y="492"/>
                    <a:pt x="342" y="492"/>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6" name="Freeform 216">
              <a:extLst>
                <a:ext uri="{FF2B5EF4-FFF2-40B4-BE49-F238E27FC236}">
                  <a16:creationId xmlns:a16="http://schemas.microsoft.com/office/drawing/2014/main" id="{A2CC7579-65EE-4DA2-9288-BB0E1FB25018}"/>
                </a:ext>
              </a:extLst>
            </p:cNvPr>
            <p:cNvSpPr>
              <a:spLocks/>
            </p:cNvSpPr>
            <p:nvPr/>
          </p:nvSpPr>
          <p:spPr bwMode="auto">
            <a:xfrm>
              <a:off x="4927105" y="3699945"/>
              <a:ext cx="1032933" cy="1480491"/>
            </a:xfrm>
            <a:custGeom>
              <a:avLst/>
              <a:gdLst>
                <a:gd name="T0" fmla="*/ 346 w 350"/>
                <a:gd name="T1" fmla="*/ 496 h 500"/>
                <a:gd name="T2" fmla="*/ 346 w 350"/>
                <a:gd name="T3" fmla="*/ 492 h 500"/>
                <a:gd name="T4" fmla="*/ 8 w 350"/>
                <a:gd name="T5" fmla="*/ 492 h 500"/>
                <a:gd name="T6" fmla="*/ 8 w 350"/>
                <a:gd name="T7" fmla="*/ 104 h 500"/>
                <a:gd name="T8" fmla="*/ 36 w 350"/>
                <a:gd name="T9" fmla="*/ 36 h 500"/>
                <a:gd name="T10" fmla="*/ 104 w 350"/>
                <a:gd name="T11" fmla="*/ 8 h 500"/>
                <a:gd name="T12" fmla="*/ 245 w 350"/>
                <a:gd name="T13" fmla="*/ 8 h 500"/>
                <a:gd name="T14" fmla="*/ 314 w 350"/>
                <a:gd name="T15" fmla="*/ 36 h 500"/>
                <a:gd name="T16" fmla="*/ 342 w 350"/>
                <a:gd name="T17" fmla="*/ 104 h 500"/>
                <a:gd name="T18" fmla="*/ 342 w 350"/>
                <a:gd name="T19" fmla="*/ 496 h 500"/>
                <a:gd name="T20" fmla="*/ 346 w 350"/>
                <a:gd name="T21" fmla="*/ 496 h 500"/>
                <a:gd name="T22" fmla="*/ 346 w 350"/>
                <a:gd name="T23" fmla="*/ 492 h 500"/>
                <a:gd name="T24" fmla="*/ 346 w 350"/>
                <a:gd name="T25" fmla="*/ 496 h 500"/>
                <a:gd name="T26" fmla="*/ 350 w 350"/>
                <a:gd name="T27" fmla="*/ 496 h 500"/>
                <a:gd name="T28" fmla="*/ 350 w 350"/>
                <a:gd name="T29" fmla="*/ 104 h 500"/>
                <a:gd name="T30" fmla="*/ 245 w 350"/>
                <a:gd name="T31" fmla="*/ 0 h 500"/>
                <a:gd name="T32" fmla="*/ 104 w 350"/>
                <a:gd name="T33" fmla="*/ 0 h 500"/>
                <a:gd name="T34" fmla="*/ 0 w 350"/>
                <a:gd name="T35" fmla="*/ 104 h 500"/>
                <a:gd name="T36" fmla="*/ 0 w 350"/>
                <a:gd name="T37" fmla="*/ 500 h 500"/>
                <a:gd name="T38" fmla="*/ 350 w 350"/>
                <a:gd name="T39" fmla="*/ 500 h 500"/>
                <a:gd name="T40" fmla="*/ 350 w 350"/>
                <a:gd name="T41" fmla="*/ 496 h 500"/>
                <a:gd name="T42" fmla="*/ 346 w 350"/>
                <a:gd name="T43" fmla="*/ 496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0" h="500">
                  <a:moveTo>
                    <a:pt x="346" y="496"/>
                  </a:moveTo>
                  <a:cubicBezTo>
                    <a:pt x="346" y="492"/>
                    <a:pt x="346" y="492"/>
                    <a:pt x="346" y="492"/>
                  </a:cubicBezTo>
                  <a:cubicBezTo>
                    <a:pt x="8" y="492"/>
                    <a:pt x="8" y="492"/>
                    <a:pt x="8" y="492"/>
                  </a:cubicBezTo>
                  <a:cubicBezTo>
                    <a:pt x="8" y="104"/>
                    <a:pt x="8" y="104"/>
                    <a:pt x="8" y="104"/>
                  </a:cubicBezTo>
                  <a:cubicBezTo>
                    <a:pt x="8" y="78"/>
                    <a:pt x="18" y="54"/>
                    <a:pt x="36" y="36"/>
                  </a:cubicBezTo>
                  <a:cubicBezTo>
                    <a:pt x="53" y="19"/>
                    <a:pt x="78" y="8"/>
                    <a:pt x="104" y="8"/>
                  </a:cubicBezTo>
                  <a:cubicBezTo>
                    <a:pt x="245" y="8"/>
                    <a:pt x="245" y="8"/>
                    <a:pt x="245" y="8"/>
                  </a:cubicBezTo>
                  <a:cubicBezTo>
                    <a:pt x="272" y="8"/>
                    <a:pt x="296" y="19"/>
                    <a:pt x="314" y="36"/>
                  </a:cubicBezTo>
                  <a:cubicBezTo>
                    <a:pt x="331" y="54"/>
                    <a:pt x="342" y="78"/>
                    <a:pt x="342" y="104"/>
                  </a:cubicBezTo>
                  <a:cubicBezTo>
                    <a:pt x="342" y="496"/>
                    <a:pt x="342" y="496"/>
                    <a:pt x="342" y="496"/>
                  </a:cubicBezTo>
                  <a:cubicBezTo>
                    <a:pt x="346" y="496"/>
                    <a:pt x="346" y="496"/>
                    <a:pt x="346" y="496"/>
                  </a:cubicBezTo>
                  <a:cubicBezTo>
                    <a:pt x="346" y="492"/>
                    <a:pt x="346" y="492"/>
                    <a:pt x="346" y="492"/>
                  </a:cubicBezTo>
                  <a:cubicBezTo>
                    <a:pt x="346" y="496"/>
                    <a:pt x="346" y="496"/>
                    <a:pt x="346" y="496"/>
                  </a:cubicBezTo>
                  <a:cubicBezTo>
                    <a:pt x="350" y="496"/>
                    <a:pt x="350" y="496"/>
                    <a:pt x="350" y="496"/>
                  </a:cubicBezTo>
                  <a:cubicBezTo>
                    <a:pt x="350" y="104"/>
                    <a:pt x="350" y="104"/>
                    <a:pt x="350" y="104"/>
                  </a:cubicBezTo>
                  <a:cubicBezTo>
                    <a:pt x="350" y="47"/>
                    <a:pt x="303" y="0"/>
                    <a:pt x="245" y="0"/>
                  </a:cubicBezTo>
                  <a:cubicBezTo>
                    <a:pt x="104" y="0"/>
                    <a:pt x="104" y="0"/>
                    <a:pt x="104" y="0"/>
                  </a:cubicBezTo>
                  <a:cubicBezTo>
                    <a:pt x="46" y="0"/>
                    <a:pt x="0" y="47"/>
                    <a:pt x="0" y="104"/>
                  </a:cubicBezTo>
                  <a:cubicBezTo>
                    <a:pt x="0" y="500"/>
                    <a:pt x="0" y="500"/>
                    <a:pt x="0" y="500"/>
                  </a:cubicBezTo>
                  <a:cubicBezTo>
                    <a:pt x="350" y="500"/>
                    <a:pt x="350" y="500"/>
                    <a:pt x="350" y="500"/>
                  </a:cubicBezTo>
                  <a:cubicBezTo>
                    <a:pt x="350" y="496"/>
                    <a:pt x="350" y="496"/>
                    <a:pt x="350" y="496"/>
                  </a:cubicBezTo>
                  <a:cubicBezTo>
                    <a:pt x="346" y="496"/>
                    <a:pt x="346" y="496"/>
                    <a:pt x="346" y="496"/>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7" name="Freeform 217">
              <a:extLst>
                <a:ext uri="{FF2B5EF4-FFF2-40B4-BE49-F238E27FC236}">
                  <a16:creationId xmlns:a16="http://schemas.microsoft.com/office/drawing/2014/main" id="{877B4A57-C019-4394-A328-785EC6C65F56}"/>
                </a:ext>
              </a:extLst>
            </p:cNvPr>
            <p:cNvSpPr>
              <a:spLocks/>
            </p:cNvSpPr>
            <p:nvPr/>
          </p:nvSpPr>
          <p:spPr bwMode="auto">
            <a:xfrm>
              <a:off x="5671613" y="3229654"/>
              <a:ext cx="156290" cy="156290"/>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8" name="Freeform 218">
              <a:extLst>
                <a:ext uri="{FF2B5EF4-FFF2-40B4-BE49-F238E27FC236}">
                  <a16:creationId xmlns:a16="http://schemas.microsoft.com/office/drawing/2014/main" id="{F1685ABF-A1BF-48CE-979F-C32406504B9F}"/>
                </a:ext>
              </a:extLst>
            </p:cNvPr>
            <p:cNvSpPr>
              <a:spLocks/>
            </p:cNvSpPr>
            <p:nvPr/>
          </p:nvSpPr>
          <p:spPr bwMode="auto">
            <a:xfrm>
              <a:off x="5671613" y="3229654"/>
              <a:ext cx="156290" cy="156290"/>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9" name="Freeform 221">
              <a:extLst>
                <a:ext uri="{FF2B5EF4-FFF2-40B4-BE49-F238E27FC236}">
                  <a16:creationId xmlns:a16="http://schemas.microsoft.com/office/drawing/2014/main" id="{105E878B-3D96-4115-A7EB-B3E352256297}"/>
                </a:ext>
              </a:extLst>
            </p:cNvPr>
            <p:cNvSpPr>
              <a:spLocks/>
            </p:cNvSpPr>
            <p:nvPr/>
          </p:nvSpPr>
          <p:spPr bwMode="auto">
            <a:xfrm>
              <a:off x="5049295" y="3229654"/>
              <a:ext cx="156290" cy="156290"/>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0" name="Freeform 222">
              <a:extLst>
                <a:ext uri="{FF2B5EF4-FFF2-40B4-BE49-F238E27FC236}">
                  <a16:creationId xmlns:a16="http://schemas.microsoft.com/office/drawing/2014/main" id="{3E4A08C5-49AC-4164-89E1-FBCAEA16E768}"/>
                </a:ext>
              </a:extLst>
            </p:cNvPr>
            <p:cNvSpPr>
              <a:spLocks/>
            </p:cNvSpPr>
            <p:nvPr/>
          </p:nvSpPr>
          <p:spPr bwMode="auto">
            <a:xfrm>
              <a:off x="5049295" y="3229654"/>
              <a:ext cx="156290" cy="156290"/>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1" name="Freeform 225">
              <a:extLst>
                <a:ext uri="{FF2B5EF4-FFF2-40B4-BE49-F238E27FC236}">
                  <a16:creationId xmlns:a16="http://schemas.microsoft.com/office/drawing/2014/main" id="{06F28CF5-0F77-4497-9A2F-1688A8A8D210}"/>
                </a:ext>
              </a:extLst>
            </p:cNvPr>
            <p:cNvSpPr>
              <a:spLocks/>
            </p:cNvSpPr>
            <p:nvPr/>
          </p:nvSpPr>
          <p:spPr bwMode="auto">
            <a:xfrm>
              <a:off x="5290834" y="3617537"/>
              <a:ext cx="294109" cy="24296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2" name="Freeform 226">
              <a:extLst>
                <a:ext uri="{FF2B5EF4-FFF2-40B4-BE49-F238E27FC236}">
                  <a16:creationId xmlns:a16="http://schemas.microsoft.com/office/drawing/2014/main" id="{33E3050C-8EE7-432F-9BC8-3DC5C74E3DDD}"/>
                </a:ext>
              </a:extLst>
            </p:cNvPr>
            <p:cNvSpPr>
              <a:spLocks/>
            </p:cNvSpPr>
            <p:nvPr/>
          </p:nvSpPr>
          <p:spPr bwMode="auto">
            <a:xfrm>
              <a:off x="5290834" y="3617537"/>
              <a:ext cx="294109" cy="115086"/>
            </a:xfrm>
            <a:custGeom>
              <a:avLst/>
              <a:gdLst>
                <a:gd name="T0" fmla="*/ 100 w 100"/>
                <a:gd name="T1" fmla="*/ 0 h 39"/>
                <a:gd name="T2" fmla="*/ 100 w 100"/>
                <a:gd name="T3" fmla="*/ 30 h 39"/>
                <a:gd name="T4" fmla="*/ 59 w 100"/>
                <a:gd name="T5" fmla="*/ 39 h 39"/>
                <a:gd name="T6" fmla="*/ 42 w 100"/>
                <a:gd name="T7" fmla="*/ 39 h 39"/>
                <a:gd name="T8" fmla="*/ 0 w 100"/>
                <a:gd name="T9" fmla="*/ 30 h 39"/>
                <a:gd name="T10" fmla="*/ 0 w 100"/>
                <a:gd name="T11" fmla="*/ 0 h 39"/>
                <a:gd name="T12" fmla="*/ 100 w 10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0" h="39">
                  <a:moveTo>
                    <a:pt x="100" y="0"/>
                  </a:moveTo>
                  <a:cubicBezTo>
                    <a:pt x="100" y="30"/>
                    <a:pt x="100" y="30"/>
                    <a:pt x="100" y="30"/>
                  </a:cubicBezTo>
                  <a:cubicBezTo>
                    <a:pt x="88" y="35"/>
                    <a:pt x="74" y="39"/>
                    <a:pt x="59" y="39"/>
                  </a:cubicBezTo>
                  <a:cubicBezTo>
                    <a:pt x="42" y="39"/>
                    <a:pt x="42" y="39"/>
                    <a:pt x="42" y="39"/>
                  </a:cubicBezTo>
                  <a:cubicBezTo>
                    <a:pt x="27" y="39"/>
                    <a:pt x="13" y="35"/>
                    <a:pt x="0" y="30"/>
                  </a:cubicBezTo>
                  <a:cubicBezTo>
                    <a:pt x="0" y="0"/>
                    <a:pt x="0" y="0"/>
                    <a:pt x="0" y="0"/>
                  </a:cubicBezTo>
                  <a:lnTo>
                    <a:pt x="10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3" name="Freeform 227">
              <a:extLst>
                <a:ext uri="{FF2B5EF4-FFF2-40B4-BE49-F238E27FC236}">
                  <a16:creationId xmlns:a16="http://schemas.microsoft.com/office/drawing/2014/main" id="{8B09A04D-4819-449B-ABCE-CA14F14A3B6D}"/>
                </a:ext>
              </a:extLst>
            </p:cNvPr>
            <p:cNvSpPr>
              <a:spLocks/>
            </p:cNvSpPr>
            <p:nvPr/>
          </p:nvSpPr>
          <p:spPr bwMode="auto">
            <a:xfrm>
              <a:off x="5290834" y="3617537"/>
              <a:ext cx="294109" cy="24296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4" name="Freeform 228">
              <a:extLst>
                <a:ext uri="{FF2B5EF4-FFF2-40B4-BE49-F238E27FC236}">
                  <a16:creationId xmlns:a16="http://schemas.microsoft.com/office/drawing/2014/main" id="{2000050F-F537-471E-8655-DCA21BC1C2AC}"/>
                </a:ext>
              </a:extLst>
            </p:cNvPr>
            <p:cNvSpPr>
              <a:spLocks/>
            </p:cNvSpPr>
            <p:nvPr/>
          </p:nvSpPr>
          <p:spPr bwMode="auto">
            <a:xfrm>
              <a:off x="5128860" y="2973908"/>
              <a:ext cx="622318" cy="69335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5" name="Freeform 229">
              <a:extLst>
                <a:ext uri="{FF2B5EF4-FFF2-40B4-BE49-F238E27FC236}">
                  <a16:creationId xmlns:a16="http://schemas.microsoft.com/office/drawing/2014/main" id="{2CA87DAA-597B-4B15-84C8-8AE81A974BC9}"/>
                </a:ext>
              </a:extLst>
            </p:cNvPr>
            <p:cNvSpPr>
              <a:spLocks/>
            </p:cNvSpPr>
            <p:nvPr/>
          </p:nvSpPr>
          <p:spPr bwMode="auto">
            <a:xfrm>
              <a:off x="5128860" y="2973908"/>
              <a:ext cx="622318" cy="69335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6" name="Freeform 231">
              <a:extLst>
                <a:ext uri="{FF2B5EF4-FFF2-40B4-BE49-F238E27FC236}">
                  <a16:creationId xmlns:a16="http://schemas.microsoft.com/office/drawing/2014/main" id="{1E2B24B0-7935-4969-A7AA-AD47D3125B9D}"/>
                </a:ext>
              </a:extLst>
            </p:cNvPr>
            <p:cNvSpPr>
              <a:spLocks/>
            </p:cNvSpPr>
            <p:nvPr/>
          </p:nvSpPr>
          <p:spPr bwMode="auto">
            <a:xfrm>
              <a:off x="5428652" y="3249546"/>
              <a:ext cx="48308" cy="154869"/>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8"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7" name="Freeform 232">
              <a:extLst>
                <a:ext uri="{FF2B5EF4-FFF2-40B4-BE49-F238E27FC236}">
                  <a16:creationId xmlns:a16="http://schemas.microsoft.com/office/drawing/2014/main" id="{6DA682A9-2B5B-4476-9E54-C028489FA726}"/>
                </a:ext>
              </a:extLst>
            </p:cNvPr>
            <p:cNvSpPr>
              <a:spLocks/>
            </p:cNvSpPr>
            <p:nvPr/>
          </p:nvSpPr>
          <p:spPr bwMode="auto">
            <a:xfrm>
              <a:off x="5512481" y="3154352"/>
              <a:ext cx="161973" cy="21313"/>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8" name="Freeform 233">
              <a:extLst>
                <a:ext uri="{FF2B5EF4-FFF2-40B4-BE49-F238E27FC236}">
                  <a16:creationId xmlns:a16="http://schemas.microsoft.com/office/drawing/2014/main" id="{8672F596-B324-4AC2-B1BA-74C6C839C3CB}"/>
                </a:ext>
              </a:extLst>
            </p:cNvPr>
            <p:cNvSpPr>
              <a:spLocks/>
            </p:cNvSpPr>
            <p:nvPr/>
          </p:nvSpPr>
          <p:spPr bwMode="auto">
            <a:xfrm>
              <a:off x="5512481" y="3154352"/>
              <a:ext cx="161973" cy="21313"/>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chemeClr val="tx1"/>
            </a:solidFill>
            <a:ln w="63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9" name="Freeform 235">
              <a:extLst>
                <a:ext uri="{FF2B5EF4-FFF2-40B4-BE49-F238E27FC236}">
                  <a16:creationId xmlns:a16="http://schemas.microsoft.com/office/drawing/2014/main" id="{3ECFF1A9-1D02-4266-80EE-B4876427852F}"/>
                </a:ext>
              </a:extLst>
            </p:cNvPr>
            <p:cNvSpPr>
              <a:spLocks/>
            </p:cNvSpPr>
            <p:nvPr/>
          </p:nvSpPr>
          <p:spPr bwMode="auto">
            <a:xfrm>
              <a:off x="5211267" y="3154352"/>
              <a:ext cx="161973" cy="21313"/>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0" name="Freeform 236">
              <a:extLst>
                <a:ext uri="{FF2B5EF4-FFF2-40B4-BE49-F238E27FC236}">
                  <a16:creationId xmlns:a16="http://schemas.microsoft.com/office/drawing/2014/main" id="{E58E0DCF-34FA-4007-9EFF-76C2C90C6A68}"/>
                </a:ext>
              </a:extLst>
            </p:cNvPr>
            <p:cNvSpPr>
              <a:spLocks/>
            </p:cNvSpPr>
            <p:nvPr/>
          </p:nvSpPr>
          <p:spPr bwMode="auto">
            <a:xfrm>
              <a:off x="5211267" y="3154352"/>
              <a:ext cx="161973" cy="21313"/>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chemeClr val="tx1"/>
            </a:solidFill>
            <a:ln w="63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1" name="Freeform 237">
              <a:extLst>
                <a:ext uri="{FF2B5EF4-FFF2-40B4-BE49-F238E27FC236}">
                  <a16:creationId xmlns:a16="http://schemas.microsoft.com/office/drawing/2014/main" id="{D61DE213-7FB3-4BF8-9CC6-08FCD3BA2175}"/>
                </a:ext>
              </a:extLst>
            </p:cNvPr>
            <p:cNvSpPr>
              <a:spLocks/>
            </p:cNvSpPr>
            <p:nvPr/>
          </p:nvSpPr>
          <p:spPr bwMode="auto">
            <a:xfrm>
              <a:off x="5367557" y="3465510"/>
              <a:ext cx="144923" cy="86670"/>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2" name="Freeform 238">
              <a:extLst>
                <a:ext uri="{FF2B5EF4-FFF2-40B4-BE49-F238E27FC236}">
                  <a16:creationId xmlns:a16="http://schemas.microsoft.com/office/drawing/2014/main" id="{DDB29CFF-E31B-4075-AA31-0E2AEC3B761C}"/>
                </a:ext>
              </a:extLst>
            </p:cNvPr>
            <p:cNvSpPr>
              <a:spLocks/>
            </p:cNvSpPr>
            <p:nvPr/>
          </p:nvSpPr>
          <p:spPr bwMode="auto">
            <a:xfrm>
              <a:off x="5367557" y="3465510"/>
              <a:ext cx="144923" cy="86670"/>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3" name="Oval 240">
              <a:extLst>
                <a:ext uri="{FF2B5EF4-FFF2-40B4-BE49-F238E27FC236}">
                  <a16:creationId xmlns:a16="http://schemas.microsoft.com/office/drawing/2014/main" id="{4F633D94-69E1-4CC3-B363-22D85A9A9824}"/>
                </a:ext>
              </a:extLst>
            </p:cNvPr>
            <p:cNvSpPr>
              <a:spLocks noChangeArrowheads="1"/>
            </p:cNvSpPr>
            <p:nvPr/>
          </p:nvSpPr>
          <p:spPr bwMode="auto">
            <a:xfrm>
              <a:off x="5255314" y="3211184"/>
              <a:ext cx="79566" cy="76725"/>
            </a:xfrm>
            <a:prstGeom prst="ellipse">
              <a:avLst/>
            </a:prstGeom>
            <a:no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4" name="Oval 241">
              <a:extLst>
                <a:ext uri="{FF2B5EF4-FFF2-40B4-BE49-F238E27FC236}">
                  <a16:creationId xmlns:a16="http://schemas.microsoft.com/office/drawing/2014/main" id="{D1505790-3F51-417C-9628-F50579F17865}"/>
                </a:ext>
              </a:extLst>
            </p:cNvPr>
            <p:cNvSpPr>
              <a:spLocks noChangeArrowheads="1"/>
            </p:cNvSpPr>
            <p:nvPr/>
          </p:nvSpPr>
          <p:spPr bwMode="auto">
            <a:xfrm>
              <a:off x="5553685" y="3211184"/>
              <a:ext cx="79566" cy="76725"/>
            </a:xfrm>
            <a:prstGeom prst="ellipse">
              <a:avLst/>
            </a:prstGeom>
            <a:no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5" name="Oval 242">
              <a:extLst>
                <a:ext uri="{FF2B5EF4-FFF2-40B4-BE49-F238E27FC236}">
                  <a16:creationId xmlns:a16="http://schemas.microsoft.com/office/drawing/2014/main" id="{31BF5003-C140-4037-90C2-F2EEAED4B188}"/>
                </a:ext>
              </a:extLst>
            </p:cNvPr>
            <p:cNvSpPr>
              <a:spLocks noChangeArrowheads="1"/>
            </p:cNvSpPr>
            <p:nvPr/>
          </p:nvSpPr>
          <p:spPr bwMode="auto">
            <a:xfrm>
              <a:off x="5553685" y="3211184"/>
              <a:ext cx="79566"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6" name="Oval 243">
              <a:extLst>
                <a:ext uri="{FF2B5EF4-FFF2-40B4-BE49-F238E27FC236}">
                  <a16:creationId xmlns:a16="http://schemas.microsoft.com/office/drawing/2014/main" id="{79383FA2-8D0F-46D0-B9D2-51B560B0D320}"/>
                </a:ext>
              </a:extLst>
            </p:cNvPr>
            <p:cNvSpPr>
              <a:spLocks noChangeArrowheads="1"/>
            </p:cNvSpPr>
            <p:nvPr/>
          </p:nvSpPr>
          <p:spPr bwMode="auto">
            <a:xfrm>
              <a:off x="5282309" y="3249546"/>
              <a:ext cx="28417"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7" name="Oval 244">
              <a:extLst>
                <a:ext uri="{FF2B5EF4-FFF2-40B4-BE49-F238E27FC236}">
                  <a16:creationId xmlns:a16="http://schemas.microsoft.com/office/drawing/2014/main" id="{33B1BD2E-00A6-47B1-BFB2-493F099B9839}"/>
                </a:ext>
              </a:extLst>
            </p:cNvPr>
            <p:cNvSpPr>
              <a:spLocks noChangeArrowheads="1"/>
            </p:cNvSpPr>
            <p:nvPr/>
          </p:nvSpPr>
          <p:spPr bwMode="auto">
            <a:xfrm>
              <a:off x="5576417" y="3249546"/>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8" name="Rectangle 245">
              <a:extLst>
                <a:ext uri="{FF2B5EF4-FFF2-40B4-BE49-F238E27FC236}">
                  <a16:creationId xmlns:a16="http://schemas.microsoft.com/office/drawing/2014/main" id="{AEAD4ED0-3FD8-4A4C-BB7C-CB85AE8A3525}"/>
                </a:ext>
              </a:extLst>
            </p:cNvPr>
            <p:cNvSpPr>
              <a:spLocks noChangeArrowheads="1"/>
            </p:cNvSpPr>
            <p:nvPr/>
          </p:nvSpPr>
          <p:spPr bwMode="auto">
            <a:xfrm>
              <a:off x="4939892" y="4137556"/>
              <a:ext cx="1008780" cy="250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9" name="Rectangle 246">
              <a:extLst>
                <a:ext uri="{FF2B5EF4-FFF2-40B4-BE49-F238E27FC236}">
                  <a16:creationId xmlns:a16="http://schemas.microsoft.com/office/drawing/2014/main" id="{471DE0B5-920F-486D-A2B3-8D013DD6992D}"/>
                </a:ext>
              </a:extLst>
            </p:cNvPr>
            <p:cNvSpPr>
              <a:spLocks noChangeArrowheads="1"/>
            </p:cNvSpPr>
            <p:nvPr/>
          </p:nvSpPr>
          <p:spPr bwMode="auto">
            <a:xfrm>
              <a:off x="4939892" y="4137556"/>
              <a:ext cx="1008780" cy="250063"/>
            </a:xfrm>
            <a:prstGeom prst="rect">
              <a:avLst/>
            </a:pr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0" name="Rectangle 247">
              <a:extLst>
                <a:ext uri="{FF2B5EF4-FFF2-40B4-BE49-F238E27FC236}">
                  <a16:creationId xmlns:a16="http://schemas.microsoft.com/office/drawing/2014/main" id="{0FF468D5-CC85-4765-8471-2C2D1285859E}"/>
                </a:ext>
              </a:extLst>
            </p:cNvPr>
            <p:cNvSpPr>
              <a:spLocks noChangeArrowheads="1"/>
            </p:cNvSpPr>
            <p:nvPr/>
          </p:nvSpPr>
          <p:spPr bwMode="auto">
            <a:xfrm>
              <a:off x="4939892" y="4745665"/>
              <a:ext cx="1008780" cy="245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1" name="Rectangle 248">
              <a:extLst>
                <a:ext uri="{FF2B5EF4-FFF2-40B4-BE49-F238E27FC236}">
                  <a16:creationId xmlns:a16="http://schemas.microsoft.com/office/drawing/2014/main" id="{A0FEB0E2-0F78-44BA-8AA7-2D972CFD3D0F}"/>
                </a:ext>
              </a:extLst>
            </p:cNvPr>
            <p:cNvSpPr>
              <a:spLocks noChangeArrowheads="1"/>
            </p:cNvSpPr>
            <p:nvPr/>
          </p:nvSpPr>
          <p:spPr bwMode="auto">
            <a:xfrm>
              <a:off x="4939892" y="4745665"/>
              <a:ext cx="1008780" cy="24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2" name="Freeform 249">
              <a:extLst>
                <a:ext uri="{FF2B5EF4-FFF2-40B4-BE49-F238E27FC236}">
                  <a16:creationId xmlns:a16="http://schemas.microsoft.com/office/drawing/2014/main" id="{F58E2F88-0984-44AC-97DC-0E271C983F0D}"/>
                </a:ext>
              </a:extLst>
            </p:cNvPr>
            <p:cNvSpPr>
              <a:spLocks/>
            </p:cNvSpPr>
            <p:nvPr/>
          </p:nvSpPr>
          <p:spPr bwMode="auto">
            <a:xfrm>
              <a:off x="4927105" y="4732877"/>
              <a:ext cx="1032933" cy="269955"/>
            </a:xfrm>
            <a:custGeom>
              <a:avLst/>
              <a:gdLst>
                <a:gd name="T0" fmla="*/ 719 w 727"/>
                <a:gd name="T1" fmla="*/ 182 h 190"/>
                <a:gd name="T2" fmla="*/ 719 w 727"/>
                <a:gd name="T3" fmla="*/ 173 h 190"/>
                <a:gd name="T4" fmla="*/ 17 w 727"/>
                <a:gd name="T5" fmla="*/ 173 h 190"/>
                <a:gd name="T6" fmla="*/ 17 w 727"/>
                <a:gd name="T7" fmla="*/ 17 h 190"/>
                <a:gd name="T8" fmla="*/ 711 w 727"/>
                <a:gd name="T9" fmla="*/ 17 h 190"/>
                <a:gd name="T10" fmla="*/ 711 w 727"/>
                <a:gd name="T11" fmla="*/ 182 h 190"/>
                <a:gd name="T12" fmla="*/ 719 w 727"/>
                <a:gd name="T13" fmla="*/ 182 h 190"/>
                <a:gd name="T14" fmla="*/ 719 w 727"/>
                <a:gd name="T15" fmla="*/ 173 h 190"/>
                <a:gd name="T16" fmla="*/ 719 w 727"/>
                <a:gd name="T17" fmla="*/ 182 h 190"/>
                <a:gd name="T18" fmla="*/ 727 w 727"/>
                <a:gd name="T19" fmla="*/ 182 h 190"/>
                <a:gd name="T20" fmla="*/ 727 w 727"/>
                <a:gd name="T21" fmla="*/ 0 h 190"/>
                <a:gd name="T22" fmla="*/ 0 w 727"/>
                <a:gd name="T23" fmla="*/ 0 h 190"/>
                <a:gd name="T24" fmla="*/ 0 w 727"/>
                <a:gd name="T25" fmla="*/ 190 h 190"/>
                <a:gd name="T26" fmla="*/ 727 w 727"/>
                <a:gd name="T27" fmla="*/ 190 h 190"/>
                <a:gd name="T28" fmla="*/ 727 w 727"/>
                <a:gd name="T29" fmla="*/ 182 h 190"/>
                <a:gd name="T30" fmla="*/ 719 w 727"/>
                <a:gd name="T3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7" h="190">
                  <a:moveTo>
                    <a:pt x="719" y="182"/>
                  </a:moveTo>
                  <a:lnTo>
                    <a:pt x="719" y="173"/>
                  </a:lnTo>
                  <a:lnTo>
                    <a:pt x="17" y="173"/>
                  </a:lnTo>
                  <a:lnTo>
                    <a:pt x="17" y="17"/>
                  </a:lnTo>
                  <a:lnTo>
                    <a:pt x="711" y="17"/>
                  </a:lnTo>
                  <a:lnTo>
                    <a:pt x="711" y="182"/>
                  </a:lnTo>
                  <a:lnTo>
                    <a:pt x="719" y="182"/>
                  </a:lnTo>
                  <a:lnTo>
                    <a:pt x="719" y="173"/>
                  </a:lnTo>
                  <a:lnTo>
                    <a:pt x="719" y="182"/>
                  </a:lnTo>
                  <a:lnTo>
                    <a:pt x="727" y="182"/>
                  </a:lnTo>
                  <a:lnTo>
                    <a:pt x="727" y="0"/>
                  </a:lnTo>
                  <a:lnTo>
                    <a:pt x="0" y="0"/>
                  </a:lnTo>
                  <a:lnTo>
                    <a:pt x="0" y="190"/>
                  </a:lnTo>
                  <a:lnTo>
                    <a:pt x="727" y="190"/>
                  </a:lnTo>
                  <a:lnTo>
                    <a:pt x="727" y="182"/>
                  </a:lnTo>
                  <a:lnTo>
                    <a:pt x="719" y="182"/>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3" name="Freeform 250">
              <a:extLst>
                <a:ext uri="{FF2B5EF4-FFF2-40B4-BE49-F238E27FC236}">
                  <a16:creationId xmlns:a16="http://schemas.microsoft.com/office/drawing/2014/main" id="{674D93B1-0247-494B-99C4-7007C2ECB84F}"/>
                </a:ext>
              </a:extLst>
            </p:cNvPr>
            <p:cNvSpPr>
              <a:spLocks/>
            </p:cNvSpPr>
            <p:nvPr/>
          </p:nvSpPr>
          <p:spPr bwMode="auto">
            <a:xfrm>
              <a:off x="4927105" y="4732877"/>
              <a:ext cx="1032933" cy="269955"/>
            </a:xfrm>
            <a:custGeom>
              <a:avLst/>
              <a:gdLst>
                <a:gd name="T0" fmla="*/ 719 w 727"/>
                <a:gd name="T1" fmla="*/ 182 h 190"/>
                <a:gd name="T2" fmla="*/ 719 w 727"/>
                <a:gd name="T3" fmla="*/ 173 h 190"/>
                <a:gd name="T4" fmla="*/ 17 w 727"/>
                <a:gd name="T5" fmla="*/ 173 h 190"/>
                <a:gd name="T6" fmla="*/ 17 w 727"/>
                <a:gd name="T7" fmla="*/ 17 h 190"/>
                <a:gd name="T8" fmla="*/ 711 w 727"/>
                <a:gd name="T9" fmla="*/ 17 h 190"/>
                <a:gd name="T10" fmla="*/ 711 w 727"/>
                <a:gd name="T11" fmla="*/ 182 h 190"/>
                <a:gd name="T12" fmla="*/ 719 w 727"/>
                <a:gd name="T13" fmla="*/ 182 h 190"/>
                <a:gd name="T14" fmla="*/ 719 w 727"/>
                <a:gd name="T15" fmla="*/ 173 h 190"/>
                <a:gd name="T16" fmla="*/ 719 w 727"/>
                <a:gd name="T17" fmla="*/ 182 h 190"/>
                <a:gd name="T18" fmla="*/ 727 w 727"/>
                <a:gd name="T19" fmla="*/ 182 h 190"/>
                <a:gd name="T20" fmla="*/ 727 w 727"/>
                <a:gd name="T21" fmla="*/ 0 h 190"/>
                <a:gd name="T22" fmla="*/ 0 w 727"/>
                <a:gd name="T23" fmla="*/ 0 h 190"/>
                <a:gd name="T24" fmla="*/ 0 w 727"/>
                <a:gd name="T25" fmla="*/ 190 h 190"/>
                <a:gd name="T26" fmla="*/ 727 w 727"/>
                <a:gd name="T27" fmla="*/ 190 h 190"/>
                <a:gd name="T28" fmla="*/ 727 w 727"/>
                <a:gd name="T29" fmla="*/ 182 h 190"/>
                <a:gd name="T30" fmla="*/ 719 w 727"/>
                <a:gd name="T3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7" h="190">
                  <a:moveTo>
                    <a:pt x="719" y="182"/>
                  </a:moveTo>
                  <a:lnTo>
                    <a:pt x="719" y="173"/>
                  </a:lnTo>
                  <a:lnTo>
                    <a:pt x="17" y="173"/>
                  </a:lnTo>
                  <a:lnTo>
                    <a:pt x="17" y="17"/>
                  </a:lnTo>
                  <a:lnTo>
                    <a:pt x="711" y="17"/>
                  </a:lnTo>
                  <a:lnTo>
                    <a:pt x="711" y="182"/>
                  </a:lnTo>
                  <a:lnTo>
                    <a:pt x="719" y="182"/>
                  </a:lnTo>
                  <a:lnTo>
                    <a:pt x="719" y="173"/>
                  </a:lnTo>
                  <a:lnTo>
                    <a:pt x="719" y="182"/>
                  </a:lnTo>
                  <a:lnTo>
                    <a:pt x="727" y="182"/>
                  </a:lnTo>
                  <a:lnTo>
                    <a:pt x="727" y="0"/>
                  </a:lnTo>
                  <a:lnTo>
                    <a:pt x="0" y="0"/>
                  </a:lnTo>
                  <a:lnTo>
                    <a:pt x="0" y="190"/>
                  </a:lnTo>
                  <a:lnTo>
                    <a:pt x="727" y="190"/>
                  </a:lnTo>
                  <a:lnTo>
                    <a:pt x="727" y="182"/>
                  </a:lnTo>
                  <a:lnTo>
                    <a:pt x="719"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4" name="Freeform 251">
              <a:extLst>
                <a:ext uri="{FF2B5EF4-FFF2-40B4-BE49-F238E27FC236}">
                  <a16:creationId xmlns:a16="http://schemas.microsoft.com/office/drawing/2014/main" id="{7CEBBEEE-72F3-4FB4-9E8E-F64E0525973C}"/>
                </a:ext>
              </a:extLst>
            </p:cNvPr>
            <p:cNvSpPr>
              <a:spLocks/>
            </p:cNvSpPr>
            <p:nvPr/>
          </p:nvSpPr>
          <p:spPr bwMode="auto">
            <a:xfrm>
              <a:off x="4515068" y="3992632"/>
              <a:ext cx="453240" cy="788553"/>
            </a:xfrm>
            <a:custGeom>
              <a:avLst/>
              <a:gdLst>
                <a:gd name="T0" fmla="*/ 132 w 154"/>
                <a:gd name="T1" fmla="*/ 0 h 266"/>
                <a:gd name="T2" fmla="*/ 15 w 154"/>
                <a:gd name="T3" fmla="*/ 206 h 266"/>
                <a:gd name="T4" fmla="*/ 50 w 154"/>
                <a:gd name="T5" fmla="*/ 266 h 266"/>
                <a:gd name="T6" fmla="*/ 154 w 154"/>
                <a:gd name="T7" fmla="*/ 266 h 266"/>
                <a:gd name="T8" fmla="*/ 132 w 154"/>
                <a:gd name="T9" fmla="*/ 0 h 266"/>
              </a:gdLst>
              <a:ahLst/>
              <a:cxnLst>
                <a:cxn ang="0">
                  <a:pos x="T0" y="T1"/>
                </a:cxn>
                <a:cxn ang="0">
                  <a:pos x="T2" y="T3"/>
                </a:cxn>
                <a:cxn ang="0">
                  <a:pos x="T4" y="T5"/>
                </a:cxn>
                <a:cxn ang="0">
                  <a:pos x="T6" y="T7"/>
                </a:cxn>
                <a:cxn ang="0">
                  <a:pos x="T8" y="T9"/>
                </a:cxn>
              </a:cxnLst>
              <a:rect l="0" t="0" r="r" b="b"/>
              <a:pathLst>
                <a:path w="154" h="266">
                  <a:moveTo>
                    <a:pt x="132" y="0"/>
                  </a:moveTo>
                  <a:cubicBezTo>
                    <a:pt x="15" y="206"/>
                    <a:pt x="15" y="206"/>
                    <a:pt x="15" y="206"/>
                  </a:cubicBezTo>
                  <a:cubicBezTo>
                    <a:pt x="0" y="233"/>
                    <a:pt x="19" y="266"/>
                    <a:pt x="50" y="266"/>
                  </a:cubicBezTo>
                  <a:cubicBezTo>
                    <a:pt x="154" y="266"/>
                    <a:pt x="154" y="266"/>
                    <a:pt x="154" y="266"/>
                  </a:cubicBezTo>
                  <a:cubicBezTo>
                    <a:pt x="132" y="0"/>
                    <a:pt x="132" y="0"/>
                    <a:pt x="132" y="0"/>
                  </a:cubicBezTo>
                </a:path>
              </a:pathLst>
            </a:custGeom>
            <a:solidFill>
              <a:srgbClr val="999A98"/>
            </a:solidFill>
            <a:ln w="25400">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5" name="Freeform 254">
              <a:extLst>
                <a:ext uri="{FF2B5EF4-FFF2-40B4-BE49-F238E27FC236}">
                  <a16:creationId xmlns:a16="http://schemas.microsoft.com/office/drawing/2014/main" id="{758CA50A-A819-4F3D-BBD7-BD95354D3518}"/>
                </a:ext>
              </a:extLst>
            </p:cNvPr>
            <p:cNvSpPr>
              <a:spLocks/>
            </p:cNvSpPr>
            <p:nvPr/>
          </p:nvSpPr>
          <p:spPr bwMode="auto">
            <a:xfrm>
              <a:off x="5896102" y="3978425"/>
              <a:ext cx="447557" cy="814128"/>
            </a:xfrm>
            <a:custGeom>
              <a:avLst/>
              <a:gdLst>
                <a:gd name="T0" fmla="*/ 22 w 152"/>
                <a:gd name="T1" fmla="*/ 7 h 275"/>
                <a:gd name="T2" fmla="*/ 139 w 152"/>
                <a:gd name="T3" fmla="*/ 213 h 275"/>
                <a:gd name="T4" fmla="*/ 144 w 152"/>
                <a:gd name="T5" fmla="*/ 231 h 275"/>
                <a:gd name="T6" fmla="*/ 134 w 152"/>
                <a:gd name="T7" fmla="*/ 256 h 275"/>
                <a:gd name="T8" fmla="*/ 108 w 152"/>
                <a:gd name="T9" fmla="*/ 267 h 275"/>
                <a:gd name="T10" fmla="*/ 4 w 152"/>
                <a:gd name="T11" fmla="*/ 267 h 275"/>
                <a:gd name="T12" fmla="*/ 0 w 152"/>
                <a:gd name="T13" fmla="*/ 271 h 275"/>
                <a:gd name="T14" fmla="*/ 4 w 152"/>
                <a:gd name="T15" fmla="*/ 275 h 275"/>
                <a:gd name="T16" fmla="*/ 108 w 152"/>
                <a:gd name="T17" fmla="*/ 275 h 275"/>
                <a:gd name="T18" fmla="*/ 140 w 152"/>
                <a:gd name="T19" fmla="*/ 262 h 275"/>
                <a:gd name="T20" fmla="*/ 152 w 152"/>
                <a:gd name="T21" fmla="*/ 231 h 275"/>
                <a:gd name="T22" fmla="*/ 146 w 152"/>
                <a:gd name="T23" fmla="*/ 209 h 275"/>
                <a:gd name="T24" fmla="*/ 29 w 152"/>
                <a:gd name="T25" fmla="*/ 3 h 275"/>
                <a:gd name="T26" fmla="*/ 23 w 152"/>
                <a:gd name="T27" fmla="*/ 1 h 275"/>
                <a:gd name="T28" fmla="*/ 22 w 152"/>
                <a:gd name="T29" fmla="*/ 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275">
                  <a:moveTo>
                    <a:pt x="22" y="7"/>
                  </a:moveTo>
                  <a:cubicBezTo>
                    <a:pt x="139" y="213"/>
                    <a:pt x="139" y="213"/>
                    <a:pt x="139" y="213"/>
                  </a:cubicBezTo>
                  <a:cubicBezTo>
                    <a:pt x="143" y="219"/>
                    <a:pt x="144" y="225"/>
                    <a:pt x="144" y="231"/>
                  </a:cubicBezTo>
                  <a:cubicBezTo>
                    <a:pt x="144" y="240"/>
                    <a:pt x="140" y="250"/>
                    <a:pt x="134" y="256"/>
                  </a:cubicBezTo>
                  <a:cubicBezTo>
                    <a:pt x="127" y="263"/>
                    <a:pt x="118" y="267"/>
                    <a:pt x="108" y="267"/>
                  </a:cubicBezTo>
                  <a:cubicBezTo>
                    <a:pt x="4" y="267"/>
                    <a:pt x="4" y="267"/>
                    <a:pt x="4" y="267"/>
                  </a:cubicBezTo>
                  <a:cubicBezTo>
                    <a:pt x="2" y="267"/>
                    <a:pt x="0" y="269"/>
                    <a:pt x="0" y="271"/>
                  </a:cubicBezTo>
                  <a:cubicBezTo>
                    <a:pt x="0" y="274"/>
                    <a:pt x="2" y="275"/>
                    <a:pt x="4" y="275"/>
                  </a:cubicBezTo>
                  <a:cubicBezTo>
                    <a:pt x="108" y="275"/>
                    <a:pt x="108" y="275"/>
                    <a:pt x="108" y="275"/>
                  </a:cubicBezTo>
                  <a:cubicBezTo>
                    <a:pt x="121" y="275"/>
                    <a:pt x="132" y="270"/>
                    <a:pt x="140" y="262"/>
                  </a:cubicBezTo>
                  <a:cubicBezTo>
                    <a:pt x="148" y="254"/>
                    <a:pt x="152" y="243"/>
                    <a:pt x="152" y="231"/>
                  </a:cubicBezTo>
                  <a:cubicBezTo>
                    <a:pt x="152" y="224"/>
                    <a:pt x="150" y="216"/>
                    <a:pt x="146" y="209"/>
                  </a:cubicBezTo>
                  <a:cubicBezTo>
                    <a:pt x="29" y="3"/>
                    <a:pt x="29" y="3"/>
                    <a:pt x="29" y="3"/>
                  </a:cubicBezTo>
                  <a:cubicBezTo>
                    <a:pt x="28" y="1"/>
                    <a:pt x="25" y="0"/>
                    <a:pt x="23" y="1"/>
                  </a:cubicBezTo>
                  <a:cubicBezTo>
                    <a:pt x="21" y="2"/>
                    <a:pt x="21" y="5"/>
                    <a:pt x="22" y="7"/>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6" name="Freeform 255">
              <a:extLst>
                <a:ext uri="{FF2B5EF4-FFF2-40B4-BE49-F238E27FC236}">
                  <a16:creationId xmlns:a16="http://schemas.microsoft.com/office/drawing/2014/main" id="{082BBBDE-6533-4384-80EC-A6712138B804}"/>
                </a:ext>
              </a:extLst>
            </p:cNvPr>
            <p:cNvSpPr>
              <a:spLocks/>
            </p:cNvSpPr>
            <p:nvPr/>
          </p:nvSpPr>
          <p:spPr bwMode="auto">
            <a:xfrm>
              <a:off x="4706877" y="3904541"/>
              <a:ext cx="1474807" cy="876644"/>
            </a:xfrm>
            <a:custGeom>
              <a:avLst/>
              <a:gdLst>
                <a:gd name="T0" fmla="*/ 500 w 500"/>
                <a:gd name="T1" fmla="*/ 296 h 296"/>
                <a:gd name="T2" fmla="*/ 0 w 500"/>
                <a:gd name="T3" fmla="*/ 296 h 296"/>
                <a:gd name="T4" fmla="*/ 0 w 500"/>
                <a:gd name="T5" fmla="*/ 30 h 296"/>
                <a:gd name="T6" fmla="*/ 30 w 500"/>
                <a:gd name="T7" fmla="*/ 0 h 296"/>
                <a:gd name="T8" fmla="*/ 470 w 500"/>
                <a:gd name="T9" fmla="*/ 0 h 296"/>
                <a:gd name="T10" fmla="*/ 500 w 500"/>
                <a:gd name="T11" fmla="*/ 30 h 296"/>
                <a:gd name="T12" fmla="*/ 500 w 500"/>
                <a:gd name="T13" fmla="*/ 296 h 296"/>
              </a:gdLst>
              <a:ahLst/>
              <a:cxnLst>
                <a:cxn ang="0">
                  <a:pos x="T0" y="T1"/>
                </a:cxn>
                <a:cxn ang="0">
                  <a:pos x="T2" y="T3"/>
                </a:cxn>
                <a:cxn ang="0">
                  <a:pos x="T4" y="T5"/>
                </a:cxn>
                <a:cxn ang="0">
                  <a:pos x="T6" y="T7"/>
                </a:cxn>
                <a:cxn ang="0">
                  <a:pos x="T8" y="T9"/>
                </a:cxn>
                <a:cxn ang="0">
                  <a:pos x="T10" y="T11"/>
                </a:cxn>
                <a:cxn ang="0">
                  <a:pos x="T12" y="T13"/>
                </a:cxn>
              </a:cxnLst>
              <a:rect l="0" t="0" r="r" b="b"/>
              <a:pathLst>
                <a:path w="500" h="296">
                  <a:moveTo>
                    <a:pt x="500" y="296"/>
                  </a:moveTo>
                  <a:cubicBezTo>
                    <a:pt x="0" y="296"/>
                    <a:pt x="0" y="296"/>
                    <a:pt x="0" y="296"/>
                  </a:cubicBezTo>
                  <a:cubicBezTo>
                    <a:pt x="0" y="30"/>
                    <a:pt x="0" y="30"/>
                    <a:pt x="0" y="30"/>
                  </a:cubicBezTo>
                  <a:cubicBezTo>
                    <a:pt x="0" y="14"/>
                    <a:pt x="13" y="0"/>
                    <a:pt x="30" y="0"/>
                  </a:cubicBezTo>
                  <a:cubicBezTo>
                    <a:pt x="470" y="0"/>
                    <a:pt x="470" y="0"/>
                    <a:pt x="470" y="0"/>
                  </a:cubicBezTo>
                  <a:cubicBezTo>
                    <a:pt x="486" y="0"/>
                    <a:pt x="500" y="14"/>
                    <a:pt x="500" y="30"/>
                  </a:cubicBezTo>
                  <a:cubicBezTo>
                    <a:pt x="500" y="296"/>
                    <a:pt x="500" y="296"/>
                    <a:pt x="500" y="296"/>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7" name="Freeform 256">
              <a:extLst>
                <a:ext uri="{FF2B5EF4-FFF2-40B4-BE49-F238E27FC236}">
                  <a16:creationId xmlns:a16="http://schemas.microsoft.com/office/drawing/2014/main" id="{F47D674A-4EEB-4D09-9F2F-0F6BD48D9D97}"/>
                </a:ext>
              </a:extLst>
            </p:cNvPr>
            <p:cNvSpPr>
              <a:spLocks/>
            </p:cNvSpPr>
            <p:nvPr/>
          </p:nvSpPr>
          <p:spPr bwMode="auto">
            <a:xfrm>
              <a:off x="4694091" y="3891755"/>
              <a:ext cx="1498962" cy="900798"/>
            </a:xfrm>
            <a:custGeom>
              <a:avLst/>
              <a:gdLst>
                <a:gd name="T0" fmla="*/ 504 w 508"/>
                <a:gd name="T1" fmla="*/ 300 h 304"/>
                <a:gd name="T2" fmla="*/ 504 w 508"/>
                <a:gd name="T3" fmla="*/ 296 h 304"/>
                <a:gd name="T4" fmla="*/ 8 w 508"/>
                <a:gd name="T5" fmla="*/ 296 h 304"/>
                <a:gd name="T6" fmla="*/ 8 w 508"/>
                <a:gd name="T7" fmla="*/ 34 h 304"/>
                <a:gd name="T8" fmla="*/ 15 w 508"/>
                <a:gd name="T9" fmla="*/ 16 h 304"/>
                <a:gd name="T10" fmla="*/ 34 w 508"/>
                <a:gd name="T11" fmla="*/ 8 h 304"/>
                <a:gd name="T12" fmla="*/ 474 w 508"/>
                <a:gd name="T13" fmla="*/ 8 h 304"/>
                <a:gd name="T14" fmla="*/ 492 w 508"/>
                <a:gd name="T15" fmla="*/ 16 h 304"/>
                <a:gd name="T16" fmla="*/ 500 w 508"/>
                <a:gd name="T17" fmla="*/ 34 h 304"/>
                <a:gd name="T18" fmla="*/ 500 w 508"/>
                <a:gd name="T19" fmla="*/ 300 h 304"/>
                <a:gd name="T20" fmla="*/ 504 w 508"/>
                <a:gd name="T21" fmla="*/ 300 h 304"/>
                <a:gd name="T22" fmla="*/ 504 w 508"/>
                <a:gd name="T23" fmla="*/ 296 h 304"/>
                <a:gd name="T24" fmla="*/ 504 w 508"/>
                <a:gd name="T25" fmla="*/ 300 h 304"/>
                <a:gd name="T26" fmla="*/ 508 w 508"/>
                <a:gd name="T27" fmla="*/ 300 h 304"/>
                <a:gd name="T28" fmla="*/ 508 w 508"/>
                <a:gd name="T29" fmla="*/ 34 h 304"/>
                <a:gd name="T30" fmla="*/ 474 w 508"/>
                <a:gd name="T31" fmla="*/ 0 h 304"/>
                <a:gd name="T32" fmla="*/ 34 w 508"/>
                <a:gd name="T33" fmla="*/ 0 h 304"/>
                <a:gd name="T34" fmla="*/ 0 w 508"/>
                <a:gd name="T35" fmla="*/ 34 h 304"/>
                <a:gd name="T36" fmla="*/ 0 w 508"/>
                <a:gd name="T37" fmla="*/ 304 h 304"/>
                <a:gd name="T38" fmla="*/ 508 w 508"/>
                <a:gd name="T39" fmla="*/ 304 h 304"/>
                <a:gd name="T40" fmla="*/ 508 w 508"/>
                <a:gd name="T41" fmla="*/ 300 h 304"/>
                <a:gd name="T42" fmla="*/ 504 w 508"/>
                <a:gd name="T43" fmla="*/ 30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8" h="304">
                  <a:moveTo>
                    <a:pt x="504" y="300"/>
                  </a:moveTo>
                  <a:cubicBezTo>
                    <a:pt x="504" y="296"/>
                    <a:pt x="504" y="296"/>
                    <a:pt x="504" y="296"/>
                  </a:cubicBezTo>
                  <a:cubicBezTo>
                    <a:pt x="8" y="296"/>
                    <a:pt x="8" y="296"/>
                    <a:pt x="8" y="296"/>
                  </a:cubicBezTo>
                  <a:cubicBezTo>
                    <a:pt x="8" y="34"/>
                    <a:pt x="8" y="34"/>
                    <a:pt x="8" y="34"/>
                  </a:cubicBezTo>
                  <a:cubicBezTo>
                    <a:pt x="8" y="27"/>
                    <a:pt x="11" y="21"/>
                    <a:pt x="15" y="16"/>
                  </a:cubicBezTo>
                  <a:cubicBezTo>
                    <a:pt x="20" y="11"/>
                    <a:pt x="27" y="8"/>
                    <a:pt x="34" y="8"/>
                  </a:cubicBezTo>
                  <a:cubicBezTo>
                    <a:pt x="474" y="8"/>
                    <a:pt x="474" y="8"/>
                    <a:pt x="474" y="8"/>
                  </a:cubicBezTo>
                  <a:cubicBezTo>
                    <a:pt x="481" y="8"/>
                    <a:pt x="487" y="11"/>
                    <a:pt x="492" y="16"/>
                  </a:cubicBezTo>
                  <a:cubicBezTo>
                    <a:pt x="497" y="21"/>
                    <a:pt x="500" y="27"/>
                    <a:pt x="500" y="34"/>
                  </a:cubicBezTo>
                  <a:cubicBezTo>
                    <a:pt x="500" y="300"/>
                    <a:pt x="500" y="300"/>
                    <a:pt x="500" y="300"/>
                  </a:cubicBezTo>
                  <a:cubicBezTo>
                    <a:pt x="504" y="300"/>
                    <a:pt x="504" y="300"/>
                    <a:pt x="504" y="300"/>
                  </a:cubicBezTo>
                  <a:cubicBezTo>
                    <a:pt x="504" y="296"/>
                    <a:pt x="504" y="296"/>
                    <a:pt x="504" y="296"/>
                  </a:cubicBezTo>
                  <a:cubicBezTo>
                    <a:pt x="504" y="300"/>
                    <a:pt x="504" y="300"/>
                    <a:pt x="504" y="300"/>
                  </a:cubicBezTo>
                  <a:cubicBezTo>
                    <a:pt x="508" y="300"/>
                    <a:pt x="508" y="300"/>
                    <a:pt x="508" y="300"/>
                  </a:cubicBezTo>
                  <a:cubicBezTo>
                    <a:pt x="508" y="34"/>
                    <a:pt x="508" y="34"/>
                    <a:pt x="508" y="34"/>
                  </a:cubicBezTo>
                  <a:cubicBezTo>
                    <a:pt x="508" y="16"/>
                    <a:pt x="492" y="0"/>
                    <a:pt x="474" y="0"/>
                  </a:cubicBezTo>
                  <a:cubicBezTo>
                    <a:pt x="34" y="0"/>
                    <a:pt x="34" y="0"/>
                    <a:pt x="34" y="0"/>
                  </a:cubicBezTo>
                  <a:cubicBezTo>
                    <a:pt x="15" y="0"/>
                    <a:pt x="0" y="16"/>
                    <a:pt x="0" y="34"/>
                  </a:cubicBezTo>
                  <a:cubicBezTo>
                    <a:pt x="0" y="304"/>
                    <a:pt x="0" y="304"/>
                    <a:pt x="0" y="304"/>
                  </a:cubicBezTo>
                  <a:cubicBezTo>
                    <a:pt x="508" y="304"/>
                    <a:pt x="508" y="304"/>
                    <a:pt x="508" y="304"/>
                  </a:cubicBezTo>
                  <a:cubicBezTo>
                    <a:pt x="508" y="300"/>
                    <a:pt x="508" y="300"/>
                    <a:pt x="508" y="300"/>
                  </a:cubicBezTo>
                  <a:cubicBezTo>
                    <a:pt x="504" y="300"/>
                    <a:pt x="504" y="300"/>
                    <a:pt x="504" y="30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8" name="Rectangle 258">
              <a:extLst>
                <a:ext uri="{FF2B5EF4-FFF2-40B4-BE49-F238E27FC236}">
                  <a16:creationId xmlns:a16="http://schemas.microsoft.com/office/drawing/2014/main" id="{C6BD51F3-E14E-4697-BA41-4E6BF9623F8A}"/>
                </a:ext>
              </a:extLst>
            </p:cNvPr>
            <p:cNvSpPr>
              <a:spLocks noChangeArrowheads="1"/>
            </p:cNvSpPr>
            <p:nvPr/>
          </p:nvSpPr>
          <p:spPr bwMode="auto">
            <a:xfrm>
              <a:off x="4718245" y="4712986"/>
              <a:ext cx="1452074" cy="5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9" name="Freeform 259">
              <a:extLst>
                <a:ext uri="{FF2B5EF4-FFF2-40B4-BE49-F238E27FC236}">
                  <a16:creationId xmlns:a16="http://schemas.microsoft.com/office/drawing/2014/main" id="{9EF4BC4A-1A76-458A-9790-ADAA938118C9}"/>
                </a:ext>
              </a:extLst>
            </p:cNvPr>
            <p:cNvSpPr>
              <a:spLocks/>
            </p:cNvSpPr>
            <p:nvPr/>
          </p:nvSpPr>
          <p:spPr bwMode="auto">
            <a:xfrm>
              <a:off x="4706877" y="4712986"/>
              <a:ext cx="1474807" cy="68199"/>
            </a:xfrm>
            <a:custGeom>
              <a:avLst/>
              <a:gdLst>
                <a:gd name="T0" fmla="*/ 1038 w 1038"/>
                <a:gd name="T1" fmla="*/ 0 h 48"/>
                <a:gd name="T2" fmla="*/ 1030 w 1038"/>
                <a:gd name="T3" fmla="*/ 0 h 48"/>
                <a:gd name="T4" fmla="*/ 1030 w 1038"/>
                <a:gd name="T5" fmla="*/ 39 h 48"/>
                <a:gd name="T6" fmla="*/ 8 w 1038"/>
                <a:gd name="T7" fmla="*/ 39 h 48"/>
                <a:gd name="T8" fmla="*/ 8 w 1038"/>
                <a:gd name="T9" fmla="*/ 0 h 48"/>
                <a:gd name="T10" fmla="*/ 0 w 1038"/>
                <a:gd name="T11" fmla="*/ 0 h 48"/>
                <a:gd name="T12" fmla="*/ 0 w 1038"/>
                <a:gd name="T13" fmla="*/ 48 h 48"/>
                <a:gd name="T14" fmla="*/ 1038 w 1038"/>
                <a:gd name="T15" fmla="*/ 48 h 48"/>
                <a:gd name="T16" fmla="*/ 1038 w 1038"/>
                <a:gd name="T17" fmla="*/ 39 h 48"/>
                <a:gd name="T18" fmla="*/ 1038 w 1038"/>
                <a:gd name="T19" fmla="*/ 48 h 48"/>
                <a:gd name="T20" fmla="*/ 1038 w 1038"/>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48">
                  <a:moveTo>
                    <a:pt x="1038" y="0"/>
                  </a:moveTo>
                  <a:lnTo>
                    <a:pt x="1030" y="0"/>
                  </a:lnTo>
                  <a:lnTo>
                    <a:pt x="1030" y="39"/>
                  </a:lnTo>
                  <a:lnTo>
                    <a:pt x="8" y="39"/>
                  </a:lnTo>
                  <a:lnTo>
                    <a:pt x="8" y="0"/>
                  </a:lnTo>
                  <a:lnTo>
                    <a:pt x="0" y="0"/>
                  </a:lnTo>
                  <a:lnTo>
                    <a:pt x="0" y="48"/>
                  </a:lnTo>
                  <a:lnTo>
                    <a:pt x="1038" y="48"/>
                  </a:lnTo>
                  <a:lnTo>
                    <a:pt x="1038" y="39"/>
                  </a:lnTo>
                  <a:lnTo>
                    <a:pt x="1038" y="48"/>
                  </a:lnTo>
                  <a:lnTo>
                    <a:pt x="1038" y="0"/>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0" name="Freeform 260">
              <a:extLst>
                <a:ext uri="{FF2B5EF4-FFF2-40B4-BE49-F238E27FC236}">
                  <a16:creationId xmlns:a16="http://schemas.microsoft.com/office/drawing/2014/main" id="{ED6D1A6D-D31C-4CF8-A805-95B08AF16443}"/>
                </a:ext>
              </a:extLst>
            </p:cNvPr>
            <p:cNvSpPr>
              <a:spLocks/>
            </p:cNvSpPr>
            <p:nvPr/>
          </p:nvSpPr>
          <p:spPr bwMode="auto">
            <a:xfrm>
              <a:off x="4706877" y="4712986"/>
              <a:ext cx="1474807" cy="68199"/>
            </a:xfrm>
            <a:custGeom>
              <a:avLst/>
              <a:gdLst>
                <a:gd name="T0" fmla="*/ 1038 w 1038"/>
                <a:gd name="T1" fmla="*/ 0 h 48"/>
                <a:gd name="T2" fmla="*/ 1030 w 1038"/>
                <a:gd name="T3" fmla="*/ 0 h 48"/>
                <a:gd name="T4" fmla="*/ 1030 w 1038"/>
                <a:gd name="T5" fmla="*/ 39 h 48"/>
                <a:gd name="T6" fmla="*/ 8 w 1038"/>
                <a:gd name="T7" fmla="*/ 39 h 48"/>
                <a:gd name="T8" fmla="*/ 8 w 1038"/>
                <a:gd name="T9" fmla="*/ 0 h 48"/>
                <a:gd name="T10" fmla="*/ 0 w 1038"/>
                <a:gd name="T11" fmla="*/ 0 h 48"/>
                <a:gd name="T12" fmla="*/ 0 w 1038"/>
                <a:gd name="T13" fmla="*/ 48 h 48"/>
                <a:gd name="T14" fmla="*/ 1038 w 1038"/>
                <a:gd name="T15" fmla="*/ 48 h 48"/>
                <a:gd name="T16" fmla="*/ 1038 w 1038"/>
                <a:gd name="T17" fmla="*/ 39 h 48"/>
                <a:gd name="T18" fmla="*/ 1038 w 1038"/>
                <a:gd name="T19" fmla="*/ 48 h 48"/>
                <a:gd name="T20" fmla="*/ 1038 w 1038"/>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48">
                  <a:moveTo>
                    <a:pt x="1038" y="0"/>
                  </a:moveTo>
                  <a:lnTo>
                    <a:pt x="1030" y="0"/>
                  </a:lnTo>
                  <a:lnTo>
                    <a:pt x="1030" y="39"/>
                  </a:lnTo>
                  <a:lnTo>
                    <a:pt x="8" y="39"/>
                  </a:lnTo>
                  <a:lnTo>
                    <a:pt x="8" y="0"/>
                  </a:lnTo>
                  <a:lnTo>
                    <a:pt x="0" y="0"/>
                  </a:lnTo>
                  <a:lnTo>
                    <a:pt x="0" y="48"/>
                  </a:lnTo>
                  <a:lnTo>
                    <a:pt x="1038" y="48"/>
                  </a:lnTo>
                  <a:lnTo>
                    <a:pt x="1038" y="39"/>
                  </a:lnTo>
                  <a:lnTo>
                    <a:pt x="1038" y="48"/>
                  </a:lnTo>
                  <a:lnTo>
                    <a:pt x="10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1" name="Freeform 262">
              <a:extLst>
                <a:ext uri="{FF2B5EF4-FFF2-40B4-BE49-F238E27FC236}">
                  <a16:creationId xmlns:a16="http://schemas.microsoft.com/office/drawing/2014/main" id="{DB078FCD-A69B-46DA-86E7-151A03512BD8}"/>
                </a:ext>
              </a:extLst>
            </p:cNvPr>
            <p:cNvSpPr>
              <a:spLocks/>
            </p:cNvSpPr>
            <p:nvPr/>
          </p:nvSpPr>
          <p:spPr bwMode="auto">
            <a:xfrm>
              <a:off x="5042191" y="2615862"/>
              <a:ext cx="794236" cy="625160"/>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2" name="Freeform 263">
              <a:extLst>
                <a:ext uri="{FF2B5EF4-FFF2-40B4-BE49-F238E27FC236}">
                  <a16:creationId xmlns:a16="http://schemas.microsoft.com/office/drawing/2014/main" id="{56C7B6E7-9DCE-49F8-93A8-38002820B1F4}"/>
                </a:ext>
              </a:extLst>
            </p:cNvPr>
            <p:cNvSpPr>
              <a:spLocks/>
            </p:cNvSpPr>
            <p:nvPr/>
          </p:nvSpPr>
          <p:spPr bwMode="auto">
            <a:xfrm>
              <a:off x="5049295" y="2615862"/>
              <a:ext cx="778608" cy="625160"/>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w="127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3" name="Freeform 224">
              <a:extLst>
                <a:ext uri="{FF2B5EF4-FFF2-40B4-BE49-F238E27FC236}">
                  <a16:creationId xmlns:a16="http://schemas.microsoft.com/office/drawing/2014/main" id="{73379E12-C36D-4E5E-93C9-2442B479D3B1}"/>
                </a:ext>
              </a:extLst>
            </p:cNvPr>
            <p:cNvSpPr>
              <a:spLocks/>
            </p:cNvSpPr>
            <p:nvPr/>
          </p:nvSpPr>
          <p:spPr bwMode="auto">
            <a:xfrm>
              <a:off x="5096181" y="3273700"/>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chemeClr val="tx1"/>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4" name="Freeform 220">
              <a:extLst>
                <a:ext uri="{FF2B5EF4-FFF2-40B4-BE49-F238E27FC236}">
                  <a16:creationId xmlns:a16="http://schemas.microsoft.com/office/drawing/2014/main" id="{4E98A409-AA10-4F7D-908C-6049A3741132}"/>
                </a:ext>
              </a:extLst>
            </p:cNvPr>
            <p:cNvSpPr>
              <a:spLocks/>
            </p:cNvSpPr>
            <p:nvPr/>
          </p:nvSpPr>
          <p:spPr bwMode="auto">
            <a:xfrm>
              <a:off x="5751178" y="3273700"/>
              <a:ext cx="32679" cy="32679"/>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465" name="Group 464">
            <a:extLst>
              <a:ext uri="{FF2B5EF4-FFF2-40B4-BE49-F238E27FC236}">
                <a16:creationId xmlns:a16="http://schemas.microsoft.com/office/drawing/2014/main" id="{BAAA9EB9-4ED2-4EAB-AB14-640600D6B621}"/>
              </a:ext>
            </a:extLst>
          </p:cNvPr>
          <p:cNvGrpSpPr/>
          <p:nvPr/>
        </p:nvGrpSpPr>
        <p:grpSpPr>
          <a:xfrm>
            <a:off x="8652605" y="6976545"/>
            <a:ext cx="1432185" cy="2240272"/>
            <a:chOff x="6367813" y="2864505"/>
            <a:chExt cx="1891107" cy="2958139"/>
          </a:xfrm>
        </p:grpSpPr>
        <p:grpSp>
          <p:nvGrpSpPr>
            <p:cNvPr id="466" name="Group 465">
              <a:extLst>
                <a:ext uri="{FF2B5EF4-FFF2-40B4-BE49-F238E27FC236}">
                  <a16:creationId xmlns:a16="http://schemas.microsoft.com/office/drawing/2014/main" id="{D74E0BC3-7E4E-429B-B762-7715B6EE8572}"/>
                </a:ext>
              </a:extLst>
            </p:cNvPr>
            <p:cNvGrpSpPr/>
            <p:nvPr/>
          </p:nvGrpSpPr>
          <p:grpSpPr>
            <a:xfrm>
              <a:off x="6910565" y="3820714"/>
              <a:ext cx="1348355" cy="1646358"/>
              <a:chOff x="6409804" y="2276799"/>
              <a:chExt cx="1075262" cy="1312908"/>
            </a:xfrm>
          </p:grpSpPr>
          <p:sp>
            <p:nvSpPr>
              <p:cNvPr id="801" name="Freeform: Shape 800">
                <a:extLst>
                  <a:ext uri="{FF2B5EF4-FFF2-40B4-BE49-F238E27FC236}">
                    <a16:creationId xmlns:a16="http://schemas.microsoft.com/office/drawing/2014/main" id="{35AEB240-D02C-492F-A6D9-05739D94F547}"/>
                  </a:ext>
                </a:extLst>
              </p:cNvPr>
              <p:cNvSpPr/>
              <p:nvPr/>
            </p:nvSpPr>
            <p:spPr>
              <a:xfrm>
                <a:off x="6409804" y="2276799"/>
                <a:ext cx="1075262" cy="1312908"/>
              </a:xfrm>
              <a:custGeom>
                <a:avLst/>
                <a:gdLst>
                  <a:gd name="connsiteX0" fmla="*/ 124702 w 1075262"/>
                  <a:gd name="connsiteY0" fmla="*/ 0 h 1312908"/>
                  <a:gd name="connsiteX1" fmla="*/ 952913 w 1075262"/>
                  <a:gd name="connsiteY1" fmla="*/ 0 h 1312908"/>
                  <a:gd name="connsiteX2" fmla="*/ 1075262 w 1075262"/>
                  <a:gd name="connsiteY2" fmla="*/ 125225 h 1312908"/>
                  <a:gd name="connsiteX3" fmla="*/ 1075262 w 1075262"/>
                  <a:gd name="connsiteY3" fmla="*/ 1207665 h 1312908"/>
                  <a:gd name="connsiteX4" fmla="*/ 1075262 w 1075262"/>
                  <a:gd name="connsiteY4" fmla="*/ 1312908 h 1312908"/>
                  <a:gd name="connsiteX5" fmla="*/ 0 w 1075262"/>
                  <a:gd name="connsiteY5" fmla="*/ 1312908 h 1312908"/>
                  <a:gd name="connsiteX6" fmla="*/ 0 w 1075262"/>
                  <a:gd name="connsiteY6" fmla="*/ 1274696 h 1312908"/>
                  <a:gd name="connsiteX7" fmla="*/ 0 w 1075262"/>
                  <a:gd name="connsiteY7" fmla="*/ 125225 h 1312908"/>
                  <a:gd name="connsiteX8" fmla="*/ 124702 w 1075262"/>
                  <a:gd name="connsiteY8"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5262" h="1312908">
                    <a:moveTo>
                      <a:pt x="124702" y="0"/>
                    </a:moveTo>
                    <a:cubicBezTo>
                      <a:pt x="124702" y="0"/>
                      <a:pt x="124702" y="0"/>
                      <a:pt x="952913" y="0"/>
                    </a:cubicBezTo>
                    <a:cubicBezTo>
                      <a:pt x="1021146" y="0"/>
                      <a:pt x="1075262" y="56706"/>
                      <a:pt x="1075262" y="125225"/>
                    </a:cubicBezTo>
                    <a:cubicBezTo>
                      <a:pt x="1075262" y="125225"/>
                      <a:pt x="1075262" y="125225"/>
                      <a:pt x="1075262" y="1207665"/>
                    </a:cubicBezTo>
                    <a:lnTo>
                      <a:pt x="1075262" y="1312908"/>
                    </a:lnTo>
                    <a:lnTo>
                      <a:pt x="0" y="1312908"/>
                    </a:lnTo>
                    <a:lnTo>
                      <a:pt x="0" y="1274696"/>
                    </a:lnTo>
                    <a:cubicBezTo>
                      <a:pt x="0" y="1110486"/>
                      <a:pt x="0" y="782065"/>
                      <a:pt x="0" y="125225"/>
                    </a:cubicBezTo>
                    <a:cubicBezTo>
                      <a:pt x="0" y="56706"/>
                      <a:pt x="54116" y="0"/>
                      <a:pt x="124702"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804" name="Freeform: Shape 803">
                <a:extLst>
                  <a:ext uri="{FF2B5EF4-FFF2-40B4-BE49-F238E27FC236}">
                    <a16:creationId xmlns:a16="http://schemas.microsoft.com/office/drawing/2014/main" id="{5D2DAFCA-F31C-496E-9DCF-1D392FADF458}"/>
                  </a:ext>
                </a:extLst>
              </p:cNvPr>
              <p:cNvSpPr/>
              <p:nvPr/>
            </p:nvSpPr>
            <p:spPr>
              <a:xfrm flipH="1">
                <a:off x="7200560" y="2276799"/>
                <a:ext cx="284506" cy="1312908"/>
              </a:xfrm>
              <a:custGeom>
                <a:avLst/>
                <a:gdLst>
                  <a:gd name="connsiteX0" fmla="*/ 122349 w 284506"/>
                  <a:gd name="connsiteY0" fmla="*/ 0 h 1312908"/>
                  <a:gd name="connsiteX1" fmla="*/ 268135 w 284506"/>
                  <a:gd name="connsiteY1" fmla="*/ 0 h 1312908"/>
                  <a:gd name="connsiteX2" fmla="*/ 284506 w 284506"/>
                  <a:gd name="connsiteY2" fmla="*/ 0 h 1312908"/>
                  <a:gd name="connsiteX3" fmla="*/ 159760 w 284506"/>
                  <a:gd name="connsiteY3" fmla="*/ 125225 h 1312908"/>
                  <a:gd name="connsiteX4" fmla="*/ 159760 w 284506"/>
                  <a:gd name="connsiteY4" fmla="*/ 1289168 h 1312908"/>
                  <a:gd name="connsiteX5" fmla="*/ 159760 w 284506"/>
                  <a:gd name="connsiteY5" fmla="*/ 1312908 h 1312908"/>
                  <a:gd name="connsiteX6" fmla="*/ 0 w 284506"/>
                  <a:gd name="connsiteY6" fmla="*/ 1312908 h 1312908"/>
                  <a:gd name="connsiteX7" fmla="*/ 0 w 284506"/>
                  <a:gd name="connsiteY7" fmla="*/ 1207665 h 1312908"/>
                  <a:gd name="connsiteX8" fmla="*/ 0 w 284506"/>
                  <a:gd name="connsiteY8" fmla="*/ 125225 h 1312908"/>
                  <a:gd name="connsiteX9" fmla="*/ 122349 w 284506"/>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506" h="1312908">
                    <a:moveTo>
                      <a:pt x="122349" y="0"/>
                    </a:moveTo>
                    <a:cubicBezTo>
                      <a:pt x="174112" y="0"/>
                      <a:pt x="222640" y="0"/>
                      <a:pt x="268135" y="0"/>
                    </a:cubicBezTo>
                    <a:lnTo>
                      <a:pt x="284506" y="0"/>
                    </a:lnTo>
                    <a:cubicBezTo>
                      <a:pt x="216249" y="0"/>
                      <a:pt x="159760" y="56706"/>
                      <a:pt x="159760" y="125225"/>
                    </a:cubicBezTo>
                    <a:cubicBezTo>
                      <a:pt x="159760" y="790335"/>
                      <a:pt x="159760" y="1122890"/>
                      <a:pt x="159760" y="1289168"/>
                    </a:cubicBezTo>
                    <a:lnTo>
                      <a:pt x="159760" y="1312908"/>
                    </a:lnTo>
                    <a:lnTo>
                      <a:pt x="0" y="1312908"/>
                    </a:lnTo>
                    <a:lnTo>
                      <a:pt x="0" y="1207665"/>
                    </a:lnTo>
                    <a:cubicBezTo>
                      <a:pt x="0" y="125225"/>
                      <a:pt x="0" y="125225"/>
                      <a:pt x="0" y="125225"/>
                    </a:cubicBezTo>
                    <a:cubicBezTo>
                      <a:pt x="0" y="56706"/>
                      <a:pt x="54116" y="0"/>
                      <a:pt x="122349"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sp>
          <p:nvSpPr>
            <p:cNvPr id="467" name="Freeform 269">
              <a:extLst>
                <a:ext uri="{FF2B5EF4-FFF2-40B4-BE49-F238E27FC236}">
                  <a16:creationId xmlns:a16="http://schemas.microsoft.com/office/drawing/2014/main" id="{2780CE67-F858-4880-B7EC-0B525D4402A3}"/>
                </a:ext>
              </a:extLst>
            </p:cNvPr>
            <p:cNvSpPr>
              <a:spLocks/>
            </p:cNvSpPr>
            <p:nvPr/>
          </p:nvSpPr>
          <p:spPr bwMode="auto">
            <a:xfrm>
              <a:off x="6924772" y="4970153"/>
              <a:ext cx="1122445" cy="654996"/>
            </a:xfrm>
            <a:custGeom>
              <a:avLst/>
              <a:gdLst>
                <a:gd name="T0" fmla="*/ 790 w 790"/>
                <a:gd name="T1" fmla="*/ 0 h 461"/>
                <a:gd name="T2" fmla="*/ 530 w 790"/>
                <a:gd name="T3" fmla="*/ 0 h 461"/>
                <a:gd name="T4" fmla="*/ 582 w 790"/>
                <a:gd name="T5" fmla="*/ 150 h 461"/>
                <a:gd name="T6" fmla="*/ 52 w 790"/>
                <a:gd name="T7" fmla="*/ 150 h 461"/>
                <a:gd name="T8" fmla="*/ 0 w 790"/>
                <a:gd name="T9" fmla="*/ 29 h 461"/>
                <a:gd name="T10" fmla="*/ 0 w 790"/>
                <a:gd name="T11" fmla="*/ 369 h 461"/>
                <a:gd name="T12" fmla="*/ 110 w 790"/>
                <a:gd name="T13" fmla="*/ 382 h 461"/>
                <a:gd name="T14" fmla="*/ 156 w 790"/>
                <a:gd name="T15" fmla="*/ 382 h 461"/>
                <a:gd name="T16" fmla="*/ 164 w 790"/>
                <a:gd name="T17" fmla="*/ 382 h 461"/>
                <a:gd name="T18" fmla="*/ 164 w 790"/>
                <a:gd name="T19" fmla="*/ 388 h 461"/>
                <a:gd name="T20" fmla="*/ 790 w 790"/>
                <a:gd name="T21" fmla="*/ 461 h 461"/>
                <a:gd name="T22" fmla="*/ 790 w 790"/>
                <a:gd name="T23"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0" h="461">
                  <a:moveTo>
                    <a:pt x="790" y="0"/>
                  </a:moveTo>
                  <a:lnTo>
                    <a:pt x="530" y="0"/>
                  </a:lnTo>
                  <a:lnTo>
                    <a:pt x="582" y="150"/>
                  </a:lnTo>
                  <a:lnTo>
                    <a:pt x="52" y="150"/>
                  </a:lnTo>
                  <a:lnTo>
                    <a:pt x="0" y="29"/>
                  </a:lnTo>
                  <a:lnTo>
                    <a:pt x="0" y="369"/>
                  </a:lnTo>
                  <a:lnTo>
                    <a:pt x="110" y="382"/>
                  </a:lnTo>
                  <a:lnTo>
                    <a:pt x="156" y="382"/>
                  </a:lnTo>
                  <a:lnTo>
                    <a:pt x="164" y="382"/>
                  </a:lnTo>
                  <a:lnTo>
                    <a:pt x="164" y="388"/>
                  </a:lnTo>
                  <a:lnTo>
                    <a:pt x="790" y="461"/>
                  </a:lnTo>
                  <a:lnTo>
                    <a:pt x="7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8" name="Freeform 271">
              <a:extLst>
                <a:ext uri="{FF2B5EF4-FFF2-40B4-BE49-F238E27FC236}">
                  <a16:creationId xmlns:a16="http://schemas.microsoft.com/office/drawing/2014/main" id="{CE21828B-C61C-4954-9CD5-2BC0DD5B44F1}"/>
                </a:ext>
              </a:extLst>
            </p:cNvPr>
            <p:cNvSpPr>
              <a:spLocks/>
            </p:cNvSpPr>
            <p:nvPr/>
          </p:nvSpPr>
          <p:spPr bwMode="auto">
            <a:xfrm>
              <a:off x="6919089" y="5002832"/>
              <a:ext cx="5683" cy="491602"/>
            </a:xfrm>
            <a:custGeom>
              <a:avLst/>
              <a:gdLst>
                <a:gd name="T0" fmla="*/ 0 w 4"/>
                <a:gd name="T1" fmla="*/ 0 h 346"/>
                <a:gd name="T2" fmla="*/ 0 w 4"/>
                <a:gd name="T3" fmla="*/ 344 h 346"/>
                <a:gd name="T4" fmla="*/ 4 w 4"/>
                <a:gd name="T5" fmla="*/ 346 h 346"/>
                <a:gd name="T6" fmla="*/ 4 w 4"/>
                <a:gd name="T7" fmla="*/ 6 h 346"/>
                <a:gd name="T8" fmla="*/ 0 w 4"/>
                <a:gd name="T9" fmla="*/ 0 h 346"/>
              </a:gdLst>
              <a:ahLst/>
              <a:cxnLst>
                <a:cxn ang="0">
                  <a:pos x="T0" y="T1"/>
                </a:cxn>
                <a:cxn ang="0">
                  <a:pos x="T2" y="T3"/>
                </a:cxn>
                <a:cxn ang="0">
                  <a:pos x="T4" y="T5"/>
                </a:cxn>
                <a:cxn ang="0">
                  <a:pos x="T6" y="T7"/>
                </a:cxn>
                <a:cxn ang="0">
                  <a:pos x="T8" y="T9"/>
                </a:cxn>
              </a:cxnLst>
              <a:rect l="0" t="0" r="r" b="b"/>
              <a:pathLst>
                <a:path w="4" h="346">
                  <a:moveTo>
                    <a:pt x="0" y="0"/>
                  </a:moveTo>
                  <a:lnTo>
                    <a:pt x="0" y="344"/>
                  </a:lnTo>
                  <a:lnTo>
                    <a:pt x="4" y="346"/>
                  </a:lnTo>
                  <a:lnTo>
                    <a:pt x="4"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9" name="Freeform 272">
              <a:extLst>
                <a:ext uri="{FF2B5EF4-FFF2-40B4-BE49-F238E27FC236}">
                  <a16:creationId xmlns:a16="http://schemas.microsoft.com/office/drawing/2014/main" id="{A728A20C-4252-4021-895C-88512E9CA5BA}"/>
                </a:ext>
              </a:extLst>
            </p:cNvPr>
            <p:cNvSpPr>
              <a:spLocks/>
            </p:cNvSpPr>
            <p:nvPr/>
          </p:nvSpPr>
          <p:spPr bwMode="auto">
            <a:xfrm>
              <a:off x="8069950" y="4945999"/>
              <a:ext cx="0" cy="704724"/>
            </a:xfrm>
            <a:custGeom>
              <a:avLst/>
              <a:gdLst>
                <a:gd name="T0" fmla="*/ 0 h 238"/>
                <a:gd name="T1" fmla="*/ 0 h 238"/>
                <a:gd name="T2" fmla="*/ 236 h 238"/>
                <a:gd name="T3" fmla="*/ 238 h 238"/>
                <a:gd name="T4" fmla="*/ 238 h 238"/>
                <a:gd name="T5" fmla="*/ 0 h 238"/>
              </a:gdLst>
              <a:ahLst/>
              <a:cxnLst>
                <a:cxn ang="0">
                  <a:pos x="0" y="T0"/>
                </a:cxn>
                <a:cxn ang="0">
                  <a:pos x="0" y="T1"/>
                </a:cxn>
                <a:cxn ang="0">
                  <a:pos x="0" y="T2"/>
                </a:cxn>
                <a:cxn ang="0">
                  <a:pos x="0" y="T3"/>
                </a:cxn>
                <a:cxn ang="0">
                  <a:pos x="0" y="T4"/>
                </a:cxn>
                <a:cxn ang="0">
                  <a:pos x="0" y="T5"/>
                </a:cxn>
              </a:cxnLst>
              <a:rect l="0" t="0" r="r" b="b"/>
              <a:pathLst>
                <a:path h="238">
                  <a:moveTo>
                    <a:pt x="0" y="0"/>
                  </a:moveTo>
                  <a:cubicBezTo>
                    <a:pt x="0" y="0"/>
                    <a:pt x="0" y="0"/>
                    <a:pt x="0" y="0"/>
                  </a:cubicBezTo>
                  <a:cubicBezTo>
                    <a:pt x="0" y="236"/>
                    <a:pt x="0" y="236"/>
                    <a:pt x="0" y="236"/>
                  </a:cubicBezTo>
                  <a:cubicBezTo>
                    <a:pt x="0" y="237"/>
                    <a:pt x="0" y="237"/>
                    <a:pt x="0" y="238"/>
                  </a:cubicBezTo>
                  <a:cubicBezTo>
                    <a:pt x="0" y="238"/>
                    <a:pt x="0" y="238"/>
                    <a:pt x="0" y="238"/>
                  </a:cubicBezTo>
                  <a:cubicBezTo>
                    <a:pt x="0" y="0"/>
                    <a:pt x="0" y="0"/>
                    <a:pt x="0" y="0"/>
                  </a:cubicBezTo>
                </a:path>
              </a:pathLst>
            </a:custGeom>
            <a:solidFill>
              <a:srgbClr val="C7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0" name="Freeform 276">
              <a:extLst>
                <a:ext uri="{FF2B5EF4-FFF2-40B4-BE49-F238E27FC236}">
                  <a16:creationId xmlns:a16="http://schemas.microsoft.com/office/drawing/2014/main" id="{1F5E3C63-911A-4BEE-9619-9E67E112177B}"/>
                </a:ext>
              </a:extLst>
            </p:cNvPr>
            <p:cNvSpPr>
              <a:spLocks/>
            </p:cNvSpPr>
            <p:nvPr/>
          </p:nvSpPr>
          <p:spPr bwMode="auto">
            <a:xfrm>
              <a:off x="6896356" y="4945999"/>
              <a:ext cx="2841" cy="569748"/>
            </a:xfrm>
            <a:custGeom>
              <a:avLst/>
              <a:gdLst>
                <a:gd name="T0" fmla="*/ 0 w 2"/>
                <a:gd name="T1" fmla="*/ 0 h 401"/>
                <a:gd name="T2" fmla="*/ 0 w 2"/>
                <a:gd name="T3" fmla="*/ 401 h 401"/>
                <a:gd name="T4" fmla="*/ 2 w 2"/>
                <a:gd name="T5" fmla="*/ 401 h 401"/>
                <a:gd name="T6" fmla="*/ 2 w 2"/>
                <a:gd name="T7" fmla="*/ 5 h 401"/>
                <a:gd name="T8" fmla="*/ 0 w 2"/>
                <a:gd name="T9" fmla="*/ 0 h 401"/>
              </a:gdLst>
              <a:ahLst/>
              <a:cxnLst>
                <a:cxn ang="0">
                  <a:pos x="T0" y="T1"/>
                </a:cxn>
                <a:cxn ang="0">
                  <a:pos x="T2" y="T3"/>
                </a:cxn>
                <a:cxn ang="0">
                  <a:pos x="T4" y="T5"/>
                </a:cxn>
                <a:cxn ang="0">
                  <a:pos x="T6" y="T7"/>
                </a:cxn>
                <a:cxn ang="0">
                  <a:pos x="T8" y="T9"/>
                </a:cxn>
              </a:cxnLst>
              <a:rect l="0" t="0" r="r" b="b"/>
              <a:pathLst>
                <a:path w="2" h="401">
                  <a:moveTo>
                    <a:pt x="0" y="0"/>
                  </a:moveTo>
                  <a:lnTo>
                    <a:pt x="0" y="401"/>
                  </a:lnTo>
                  <a:lnTo>
                    <a:pt x="2" y="401"/>
                  </a:lnTo>
                  <a:lnTo>
                    <a:pt x="2"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1" name="Freeform 280">
              <a:extLst>
                <a:ext uri="{FF2B5EF4-FFF2-40B4-BE49-F238E27FC236}">
                  <a16:creationId xmlns:a16="http://schemas.microsoft.com/office/drawing/2014/main" id="{DBDFCA48-170B-4C4E-87DA-BE334318E214}"/>
                </a:ext>
              </a:extLst>
            </p:cNvPr>
            <p:cNvSpPr>
              <a:spLocks/>
            </p:cNvSpPr>
            <p:nvPr/>
          </p:nvSpPr>
          <p:spPr bwMode="auto">
            <a:xfrm>
              <a:off x="6924772" y="5494434"/>
              <a:ext cx="156290" cy="26995"/>
            </a:xfrm>
            <a:custGeom>
              <a:avLst/>
              <a:gdLst>
                <a:gd name="T0" fmla="*/ 0 w 110"/>
                <a:gd name="T1" fmla="*/ 0 h 19"/>
                <a:gd name="T2" fmla="*/ 0 w 110"/>
                <a:gd name="T3" fmla="*/ 17 h 19"/>
                <a:gd name="T4" fmla="*/ 21 w 110"/>
                <a:gd name="T5" fmla="*/ 19 h 19"/>
                <a:gd name="T6" fmla="*/ 88 w 110"/>
                <a:gd name="T7" fmla="*/ 10 h 19"/>
                <a:gd name="T8" fmla="*/ 110 w 110"/>
                <a:gd name="T9" fmla="*/ 13 h 19"/>
                <a:gd name="T10" fmla="*/ 0 w 110"/>
                <a:gd name="T11" fmla="*/ 0 h 19"/>
              </a:gdLst>
              <a:ahLst/>
              <a:cxnLst>
                <a:cxn ang="0">
                  <a:pos x="T0" y="T1"/>
                </a:cxn>
                <a:cxn ang="0">
                  <a:pos x="T2" y="T3"/>
                </a:cxn>
                <a:cxn ang="0">
                  <a:pos x="T4" y="T5"/>
                </a:cxn>
                <a:cxn ang="0">
                  <a:pos x="T6" y="T7"/>
                </a:cxn>
                <a:cxn ang="0">
                  <a:pos x="T8" y="T9"/>
                </a:cxn>
                <a:cxn ang="0">
                  <a:pos x="T10" y="T11"/>
                </a:cxn>
              </a:cxnLst>
              <a:rect l="0" t="0" r="r" b="b"/>
              <a:pathLst>
                <a:path w="110" h="19">
                  <a:moveTo>
                    <a:pt x="0" y="0"/>
                  </a:moveTo>
                  <a:lnTo>
                    <a:pt x="0" y="17"/>
                  </a:lnTo>
                  <a:lnTo>
                    <a:pt x="21" y="19"/>
                  </a:lnTo>
                  <a:lnTo>
                    <a:pt x="88" y="10"/>
                  </a:lnTo>
                  <a:lnTo>
                    <a:pt x="110"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2" name="Freeform 286">
              <a:extLst>
                <a:ext uri="{FF2B5EF4-FFF2-40B4-BE49-F238E27FC236}">
                  <a16:creationId xmlns:a16="http://schemas.microsoft.com/office/drawing/2014/main" id="{4F51C36A-CA09-4DC6-95A3-D21B5C2E659A}"/>
                </a:ext>
              </a:extLst>
            </p:cNvPr>
            <p:cNvSpPr>
              <a:spLocks/>
            </p:cNvSpPr>
            <p:nvPr/>
          </p:nvSpPr>
          <p:spPr bwMode="auto">
            <a:xfrm>
              <a:off x="6924772" y="5532797"/>
              <a:ext cx="207440" cy="289847"/>
            </a:xfrm>
            <a:custGeom>
              <a:avLst/>
              <a:gdLst>
                <a:gd name="T0" fmla="*/ 88 w 146"/>
                <a:gd name="T1" fmla="*/ 0 h 204"/>
                <a:gd name="T2" fmla="*/ 0 w 146"/>
                <a:gd name="T3" fmla="*/ 11 h 204"/>
                <a:gd name="T4" fmla="*/ 0 w 146"/>
                <a:gd name="T5" fmla="*/ 204 h 204"/>
                <a:gd name="T6" fmla="*/ 129 w 146"/>
                <a:gd name="T7" fmla="*/ 204 h 204"/>
                <a:gd name="T8" fmla="*/ 146 w 146"/>
                <a:gd name="T9" fmla="*/ 6 h 204"/>
                <a:gd name="T10" fmla="*/ 108 w 146"/>
                <a:gd name="T11" fmla="*/ 2 h 204"/>
                <a:gd name="T12" fmla="*/ 88 w 146"/>
                <a:gd name="T13" fmla="*/ 0 h 204"/>
              </a:gdLst>
              <a:ahLst/>
              <a:cxnLst>
                <a:cxn ang="0">
                  <a:pos x="T0" y="T1"/>
                </a:cxn>
                <a:cxn ang="0">
                  <a:pos x="T2" y="T3"/>
                </a:cxn>
                <a:cxn ang="0">
                  <a:pos x="T4" y="T5"/>
                </a:cxn>
                <a:cxn ang="0">
                  <a:pos x="T6" y="T7"/>
                </a:cxn>
                <a:cxn ang="0">
                  <a:pos x="T8" y="T9"/>
                </a:cxn>
                <a:cxn ang="0">
                  <a:pos x="T10" y="T11"/>
                </a:cxn>
                <a:cxn ang="0">
                  <a:pos x="T12" y="T13"/>
                </a:cxn>
              </a:cxnLst>
              <a:rect l="0" t="0" r="r" b="b"/>
              <a:pathLst>
                <a:path w="146" h="204">
                  <a:moveTo>
                    <a:pt x="88" y="0"/>
                  </a:moveTo>
                  <a:lnTo>
                    <a:pt x="0" y="11"/>
                  </a:lnTo>
                  <a:lnTo>
                    <a:pt x="0" y="204"/>
                  </a:lnTo>
                  <a:lnTo>
                    <a:pt x="129" y="204"/>
                  </a:lnTo>
                  <a:lnTo>
                    <a:pt x="146" y="6"/>
                  </a:lnTo>
                  <a:lnTo>
                    <a:pt x="108" y="2"/>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3" name="Freeform 289">
              <a:extLst>
                <a:ext uri="{FF2B5EF4-FFF2-40B4-BE49-F238E27FC236}">
                  <a16:creationId xmlns:a16="http://schemas.microsoft.com/office/drawing/2014/main" id="{A9500578-C0D4-450D-9CBB-8E4ECA9D8695}"/>
                </a:ext>
              </a:extLst>
            </p:cNvPr>
            <p:cNvSpPr>
              <a:spLocks/>
            </p:cNvSpPr>
            <p:nvPr/>
          </p:nvSpPr>
          <p:spPr bwMode="auto">
            <a:xfrm>
              <a:off x="7078221" y="5535638"/>
              <a:ext cx="53991" cy="5683"/>
            </a:xfrm>
            <a:custGeom>
              <a:avLst/>
              <a:gdLst>
                <a:gd name="T0" fmla="*/ 0 w 38"/>
                <a:gd name="T1" fmla="*/ 0 h 4"/>
                <a:gd name="T2" fmla="*/ 38 w 38"/>
                <a:gd name="T3" fmla="*/ 4 h 4"/>
                <a:gd name="T4" fmla="*/ 38 w 38"/>
                <a:gd name="T5" fmla="*/ 0 h 4"/>
                <a:gd name="T6" fmla="*/ 0 w 38"/>
                <a:gd name="T7" fmla="*/ 0 h 4"/>
              </a:gdLst>
              <a:ahLst/>
              <a:cxnLst>
                <a:cxn ang="0">
                  <a:pos x="T0" y="T1"/>
                </a:cxn>
                <a:cxn ang="0">
                  <a:pos x="T2" y="T3"/>
                </a:cxn>
                <a:cxn ang="0">
                  <a:pos x="T4" y="T5"/>
                </a:cxn>
                <a:cxn ang="0">
                  <a:pos x="T6" y="T7"/>
                </a:cxn>
              </a:cxnLst>
              <a:rect l="0" t="0" r="r" b="b"/>
              <a:pathLst>
                <a:path w="38" h="4">
                  <a:moveTo>
                    <a:pt x="0" y="0"/>
                  </a:moveTo>
                  <a:lnTo>
                    <a:pt x="38" y="4"/>
                  </a:lnTo>
                  <a:lnTo>
                    <a:pt x="38" y="0"/>
                  </a:lnTo>
                  <a:lnTo>
                    <a:pt x="0" y="0"/>
                  </a:lnTo>
                  <a:close/>
                </a:path>
              </a:pathLst>
            </a:custGeom>
            <a:solidFill>
              <a:srgbClr val="B5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4" name="Freeform 290">
              <a:extLst>
                <a:ext uri="{FF2B5EF4-FFF2-40B4-BE49-F238E27FC236}">
                  <a16:creationId xmlns:a16="http://schemas.microsoft.com/office/drawing/2014/main" id="{8984934D-701A-4BF3-8676-8BB3FDF51F10}"/>
                </a:ext>
              </a:extLst>
            </p:cNvPr>
            <p:cNvSpPr>
              <a:spLocks/>
            </p:cNvSpPr>
            <p:nvPr/>
          </p:nvSpPr>
          <p:spPr bwMode="auto">
            <a:xfrm>
              <a:off x="7078221" y="5535638"/>
              <a:ext cx="53991" cy="5683"/>
            </a:xfrm>
            <a:custGeom>
              <a:avLst/>
              <a:gdLst>
                <a:gd name="T0" fmla="*/ 0 w 38"/>
                <a:gd name="T1" fmla="*/ 0 h 4"/>
                <a:gd name="T2" fmla="*/ 38 w 38"/>
                <a:gd name="T3" fmla="*/ 4 h 4"/>
                <a:gd name="T4" fmla="*/ 38 w 38"/>
                <a:gd name="T5" fmla="*/ 0 h 4"/>
                <a:gd name="T6" fmla="*/ 0 w 38"/>
                <a:gd name="T7" fmla="*/ 0 h 4"/>
              </a:gdLst>
              <a:ahLst/>
              <a:cxnLst>
                <a:cxn ang="0">
                  <a:pos x="T0" y="T1"/>
                </a:cxn>
                <a:cxn ang="0">
                  <a:pos x="T2" y="T3"/>
                </a:cxn>
                <a:cxn ang="0">
                  <a:pos x="T4" y="T5"/>
                </a:cxn>
                <a:cxn ang="0">
                  <a:pos x="T6" y="T7"/>
                </a:cxn>
              </a:cxnLst>
              <a:rect l="0" t="0" r="r" b="b"/>
              <a:pathLst>
                <a:path w="38" h="4">
                  <a:moveTo>
                    <a:pt x="0" y="0"/>
                  </a:moveTo>
                  <a:lnTo>
                    <a:pt x="38" y="4"/>
                  </a:lnTo>
                  <a:lnTo>
                    <a:pt x="3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5" name="Freeform 297">
              <a:extLst>
                <a:ext uri="{FF2B5EF4-FFF2-40B4-BE49-F238E27FC236}">
                  <a16:creationId xmlns:a16="http://schemas.microsoft.com/office/drawing/2014/main" id="{AF61074F-BEC3-475A-BE88-4423F3201551}"/>
                </a:ext>
              </a:extLst>
            </p:cNvPr>
            <p:cNvSpPr>
              <a:spLocks/>
            </p:cNvSpPr>
            <p:nvPr/>
          </p:nvSpPr>
          <p:spPr bwMode="auto">
            <a:xfrm>
              <a:off x="7081062" y="5512905"/>
              <a:ext cx="76725" cy="8525"/>
            </a:xfrm>
            <a:custGeom>
              <a:avLst/>
              <a:gdLst>
                <a:gd name="T0" fmla="*/ 0 w 54"/>
                <a:gd name="T1" fmla="*/ 0 h 6"/>
                <a:gd name="T2" fmla="*/ 46 w 54"/>
                <a:gd name="T3" fmla="*/ 4 h 6"/>
                <a:gd name="T4" fmla="*/ 46 w 54"/>
                <a:gd name="T5" fmla="*/ 0 h 6"/>
                <a:gd name="T6" fmla="*/ 46 w 54"/>
                <a:gd name="T7" fmla="*/ 4 h 6"/>
                <a:gd name="T8" fmla="*/ 54 w 54"/>
                <a:gd name="T9" fmla="*/ 6 h 6"/>
                <a:gd name="T10" fmla="*/ 54 w 54"/>
                <a:gd name="T11" fmla="*/ 0 h 6"/>
                <a:gd name="T12" fmla="*/ 46 w 54"/>
                <a:gd name="T13" fmla="*/ 0 h 6"/>
                <a:gd name="T14" fmla="*/ 0 w 54"/>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6">
                  <a:moveTo>
                    <a:pt x="0" y="0"/>
                  </a:moveTo>
                  <a:lnTo>
                    <a:pt x="46" y="4"/>
                  </a:lnTo>
                  <a:lnTo>
                    <a:pt x="46" y="0"/>
                  </a:lnTo>
                  <a:lnTo>
                    <a:pt x="46" y="4"/>
                  </a:lnTo>
                  <a:lnTo>
                    <a:pt x="54" y="6"/>
                  </a:lnTo>
                  <a:lnTo>
                    <a:pt x="54" y="0"/>
                  </a:lnTo>
                  <a:lnTo>
                    <a:pt x="46" y="0"/>
                  </a:lnTo>
                  <a:lnTo>
                    <a:pt x="0" y="0"/>
                  </a:lnTo>
                  <a:close/>
                </a:path>
              </a:pathLst>
            </a:custGeom>
            <a:solidFill>
              <a:srgbClr val="B5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6" name="Freeform 301">
              <a:extLst>
                <a:ext uri="{FF2B5EF4-FFF2-40B4-BE49-F238E27FC236}">
                  <a16:creationId xmlns:a16="http://schemas.microsoft.com/office/drawing/2014/main" id="{AAC12612-9B35-4351-AD21-9B46F4C900A2}"/>
                </a:ext>
              </a:extLst>
            </p:cNvPr>
            <p:cNvSpPr>
              <a:spLocks/>
            </p:cNvSpPr>
            <p:nvPr/>
          </p:nvSpPr>
          <p:spPr bwMode="auto">
            <a:xfrm>
              <a:off x="6367813" y="4221384"/>
              <a:ext cx="870961" cy="598164"/>
            </a:xfrm>
            <a:custGeom>
              <a:avLst/>
              <a:gdLst>
                <a:gd name="T0" fmla="*/ 15 w 295"/>
                <a:gd name="T1" fmla="*/ 191 h 202"/>
                <a:gd name="T2" fmla="*/ 52 w 295"/>
                <a:gd name="T3" fmla="*/ 195 h 202"/>
                <a:gd name="T4" fmla="*/ 275 w 295"/>
                <a:gd name="T5" fmla="*/ 63 h 202"/>
                <a:gd name="T6" fmla="*/ 287 w 295"/>
                <a:gd name="T7" fmla="*/ 20 h 202"/>
                <a:gd name="T8" fmla="*/ 244 w 295"/>
                <a:gd name="T9" fmla="*/ 9 h 202"/>
                <a:gd name="T10" fmla="*/ 20 w 295"/>
                <a:gd name="T11" fmla="*/ 141 h 202"/>
                <a:gd name="T12" fmla="*/ 9 w 295"/>
                <a:gd name="T13" fmla="*/ 183 h 202"/>
                <a:gd name="T14" fmla="*/ 15 w 295"/>
                <a:gd name="T15" fmla="*/ 191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 h="202">
                  <a:moveTo>
                    <a:pt x="15" y="191"/>
                  </a:moveTo>
                  <a:cubicBezTo>
                    <a:pt x="25" y="200"/>
                    <a:pt x="40" y="202"/>
                    <a:pt x="52" y="195"/>
                  </a:cubicBezTo>
                  <a:cubicBezTo>
                    <a:pt x="275" y="63"/>
                    <a:pt x="275" y="63"/>
                    <a:pt x="275" y="63"/>
                  </a:cubicBezTo>
                  <a:cubicBezTo>
                    <a:pt x="290" y="54"/>
                    <a:pt x="295" y="35"/>
                    <a:pt x="287" y="20"/>
                  </a:cubicBezTo>
                  <a:cubicBezTo>
                    <a:pt x="278" y="5"/>
                    <a:pt x="259" y="0"/>
                    <a:pt x="244" y="9"/>
                  </a:cubicBezTo>
                  <a:cubicBezTo>
                    <a:pt x="20" y="141"/>
                    <a:pt x="20" y="141"/>
                    <a:pt x="20" y="141"/>
                  </a:cubicBezTo>
                  <a:cubicBezTo>
                    <a:pt x="5" y="149"/>
                    <a:pt x="0" y="169"/>
                    <a:pt x="9" y="183"/>
                  </a:cubicBezTo>
                  <a:cubicBezTo>
                    <a:pt x="10" y="186"/>
                    <a:pt x="13" y="189"/>
                    <a:pt x="15" y="191"/>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7" name="Freeform 302">
              <a:extLst>
                <a:ext uri="{FF2B5EF4-FFF2-40B4-BE49-F238E27FC236}">
                  <a16:creationId xmlns:a16="http://schemas.microsoft.com/office/drawing/2014/main" id="{B6802213-EECA-48A1-8C07-50EEED0BAF47}"/>
                </a:ext>
              </a:extLst>
            </p:cNvPr>
            <p:cNvSpPr>
              <a:spLocks/>
            </p:cNvSpPr>
            <p:nvPr/>
          </p:nvSpPr>
          <p:spPr bwMode="auto">
            <a:xfrm>
              <a:off x="6367813" y="4224226"/>
              <a:ext cx="870961" cy="598164"/>
            </a:xfrm>
            <a:custGeom>
              <a:avLst/>
              <a:gdLst>
                <a:gd name="T0" fmla="*/ 15 w 295"/>
                <a:gd name="T1" fmla="*/ 190 h 202"/>
                <a:gd name="T2" fmla="*/ 12 w 295"/>
                <a:gd name="T3" fmla="*/ 193 h 202"/>
                <a:gd name="T4" fmla="*/ 36 w 295"/>
                <a:gd name="T5" fmla="*/ 202 h 202"/>
                <a:gd name="T6" fmla="*/ 54 w 295"/>
                <a:gd name="T7" fmla="*/ 197 h 202"/>
                <a:gd name="T8" fmla="*/ 277 w 295"/>
                <a:gd name="T9" fmla="*/ 65 h 202"/>
                <a:gd name="T10" fmla="*/ 295 w 295"/>
                <a:gd name="T11" fmla="*/ 35 h 202"/>
                <a:gd name="T12" fmla="*/ 290 w 295"/>
                <a:gd name="T13" fmla="*/ 17 h 202"/>
                <a:gd name="T14" fmla="*/ 259 w 295"/>
                <a:gd name="T15" fmla="*/ 0 h 202"/>
                <a:gd name="T16" fmla="*/ 242 w 295"/>
                <a:gd name="T17" fmla="*/ 4 h 202"/>
                <a:gd name="T18" fmla="*/ 18 w 295"/>
                <a:gd name="T19" fmla="*/ 136 h 202"/>
                <a:gd name="T20" fmla="*/ 0 w 295"/>
                <a:gd name="T21" fmla="*/ 167 h 202"/>
                <a:gd name="T22" fmla="*/ 5 w 295"/>
                <a:gd name="T23" fmla="*/ 185 h 202"/>
                <a:gd name="T24" fmla="*/ 12 w 295"/>
                <a:gd name="T25" fmla="*/ 193 h 202"/>
                <a:gd name="T26" fmla="*/ 15 w 295"/>
                <a:gd name="T27" fmla="*/ 190 h 202"/>
                <a:gd name="T28" fmla="*/ 18 w 295"/>
                <a:gd name="T29" fmla="*/ 187 h 202"/>
                <a:gd name="T30" fmla="*/ 12 w 295"/>
                <a:gd name="T31" fmla="*/ 180 h 202"/>
                <a:gd name="T32" fmla="*/ 8 w 295"/>
                <a:gd name="T33" fmla="*/ 167 h 202"/>
                <a:gd name="T34" fmla="*/ 22 w 295"/>
                <a:gd name="T35" fmla="*/ 143 h 202"/>
                <a:gd name="T36" fmla="*/ 246 w 295"/>
                <a:gd name="T37" fmla="*/ 11 h 202"/>
                <a:gd name="T38" fmla="*/ 259 w 295"/>
                <a:gd name="T39" fmla="*/ 8 h 202"/>
                <a:gd name="T40" fmla="*/ 283 w 295"/>
                <a:gd name="T41" fmla="*/ 21 h 202"/>
                <a:gd name="T42" fmla="*/ 287 w 295"/>
                <a:gd name="T43" fmla="*/ 35 h 202"/>
                <a:gd name="T44" fmla="*/ 273 w 295"/>
                <a:gd name="T45" fmla="*/ 58 h 202"/>
                <a:gd name="T46" fmla="*/ 50 w 295"/>
                <a:gd name="T47" fmla="*/ 190 h 202"/>
                <a:gd name="T48" fmla="*/ 36 w 295"/>
                <a:gd name="T49" fmla="*/ 194 h 202"/>
                <a:gd name="T50" fmla="*/ 18 w 295"/>
                <a:gd name="T51" fmla="*/ 187 h 202"/>
                <a:gd name="T52" fmla="*/ 15 w 295"/>
                <a:gd name="T53" fmla="*/ 19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5" h="202">
                  <a:moveTo>
                    <a:pt x="15" y="190"/>
                  </a:moveTo>
                  <a:cubicBezTo>
                    <a:pt x="12" y="193"/>
                    <a:pt x="12" y="193"/>
                    <a:pt x="12" y="193"/>
                  </a:cubicBezTo>
                  <a:cubicBezTo>
                    <a:pt x="19" y="199"/>
                    <a:pt x="27" y="202"/>
                    <a:pt x="36" y="202"/>
                  </a:cubicBezTo>
                  <a:cubicBezTo>
                    <a:pt x="42" y="202"/>
                    <a:pt x="48" y="200"/>
                    <a:pt x="54" y="197"/>
                  </a:cubicBezTo>
                  <a:cubicBezTo>
                    <a:pt x="277" y="65"/>
                    <a:pt x="277" y="65"/>
                    <a:pt x="277" y="65"/>
                  </a:cubicBezTo>
                  <a:cubicBezTo>
                    <a:pt x="289" y="59"/>
                    <a:pt x="295" y="47"/>
                    <a:pt x="295" y="35"/>
                  </a:cubicBezTo>
                  <a:cubicBezTo>
                    <a:pt x="295" y="29"/>
                    <a:pt x="293" y="23"/>
                    <a:pt x="290" y="17"/>
                  </a:cubicBezTo>
                  <a:cubicBezTo>
                    <a:pt x="283" y="6"/>
                    <a:pt x="272" y="0"/>
                    <a:pt x="259" y="0"/>
                  </a:cubicBezTo>
                  <a:cubicBezTo>
                    <a:pt x="253" y="0"/>
                    <a:pt x="247" y="1"/>
                    <a:pt x="242" y="4"/>
                  </a:cubicBezTo>
                  <a:cubicBezTo>
                    <a:pt x="18" y="136"/>
                    <a:pt x="18" y="136"/>
                    <a:pt x="18" y="136"/>
                  </a:cubicBezTo>
                  <a:cubicBezTo>
                    <a:pt x="7" y="143"/>
                    <a:pt x="0" y="155"/>
                    <a:pt x="0" y="167"/>
                  </a:cubicBezTo>
                  <a:cubicBezTo>
                    <a:pt x="0" y="173"/>
                    <a:pt x="2" y="179"/>
                    <a:pt x="5" y="185"/>
                  </a:cubicBezTo>
                  <a:cubicBezTo>
                    <a:pt x="7" y="188"/>
                    <a:pt x="10" y="191"/>
                    <a:pt x="12" y="193"/>
                  </a:cubicBezTo>
                  <a:cubicBezTo>
                    <a:pt x="15" y="190"/>
                    <a:pt x="15" y="190"/>
                    <a:pt x="15" y="190"/>
                  </a:cubicBezTo>
                  <a:cubicBezTo>
                    <a:pt x="18" y="187"/>
                    <a:pt x="18" y="187"/>
                    <a:pt x="18" y="187"/>
                  </a:cubicBezTo>
                  <a:cubicBezTo>
                    <a:pt x="16" y="185"/>
                    <a:pt x="14" y="183"/>
                    <a:pt x="12" y="180"/>
                  </a:cubicBezTo>
                  <a:cubicBezTo>
                    <a:pt x="10" y="176"/>
                    <a:pt x="8" y="171"/>
                    <a:pt x="8" y="167"/>
                  </a:cubicBezTo>
                  <a:cubicBezTo>
                    <a:pt x="8" y="157"/>
                    <a:pt x="13" y="148"/>
                    <a:pt x="22" y="143"/>
                  </a:cubicBezTo>
                  <a:cubicBezTo>
                    <a:pt x="246" y="11"/>
                    <a:pt x="246" y="11"/>
                    <a:pt x="246" y="11"/>
                  </a:cubicBezTo>
                  <a:cubicBezTo>
                    <a:pt x="250" y="9"/>
                    <a:pt x="255" y="8"/>
                    <a:pt x="259" y="8"/>
                  </a:cubicBezTo>
                  <a:cubicBezTo>
                    <a:pt x="269" y="8"/>
                    <a:pt x="278" y="12"/>
                    <a:pt x="283" y="21"/>
                  </a:cubicBezTo>
                  <a:cubicBezTo>
                    <a:pt x="286" y="25"/>
                    <a:pt x="287" y="30"/>
                    <a:pt x="287" y="35"/>
                  </a:cubicBezTo>
                  <a:cubicBezTo>
                    <a:pt x="287" y="44"/>
                    <a:pt x="282" y="53"/>
                    <a:pt x="273" y="58"/>
                  </a:cubicBezTo>
                  <a:cubicBezTo>
                    <a:pt x="50" y="190"/>
                    <a:pt x="50" y="190"/>
                    <a:pt x="50" y="190"/>
                  </a:cubicBezTo>
                  <a:cubicBezTo>
                    <a:pt x="45" y="193"/>
                    <a:pt x="40" y="194"/>
                    <a:pt x="36" y="194"/>
                  </a:cubicBezTo>
                  <a:cubicBezTo>
                    <a:pt x="29" y="194"/>
                    <a:pt x="23" y="192"/>
                    <a:pt x="18" y="187"/>
                  </a:cubicBezTo>
                  <a:cubicBezTo>
                    <a:pt x="15" y="190"/>
                    <a:pt x="15" y="190"/>
                    <a:pt x="15" y="19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8" name="Freeform 304">
              <a:extLst>
                <a:ext uri="{FF2B5EF4-FFF2-40B4-BE49-F238E27FC236}">
                  <a16:creationId xmlns:a16="http://schemas.microsoft.com/office/drawing/2014/main" id="{BFCCC60D-F6E9-4C99-88C5-CD09B1CE990E}"/>
                </a:ext>
              </a:extLst>
            </p:cNvPr>
            <p:cNvSpPr>
              <a:spLocks/>
            </p:cNvSpPr>
            <p:nvPr/>
          </p:nvSpPr>
          <p:spPr bwMode="auto">
            <a:xfrm>
              <a:off x="6559623" y="2885817"/>
              <a:ext cx="885168" cy="1308571"/>
            </a:xfrm>
            <a:custGeom>
              <a:avLst/>
              <a:gdLst>
                <a:gd name="T0" fmla="*/ 92 w 300"/>
                <a:gd name="T1" fmla="*/ 413 h 442"/>
                <a:gd name="T2" fmla="*/ 90 w 300"/>
                <a:gd name="T3" fmla="*/ 416 h 442"/>
                <a:gd name="T4" fmla="*/ 141 w 300"/>
                <a:gd name="T5" fmla="*/ 442 h 442"/>
                <a:gd name="T6" fmla="*/ 142 w 300"/>
                <a:gd name="T7" fmla="*/ 442 h 442"/>
                <a:gd name="T8" fmla="*/ 252 w 300"/>
                <a:gd name="T9" fmla="*/ 402 h 442"/>
                <a:gd name="T10" fmla="*/ 300 w 300"/>
                <a:gd name="T11" fmla="*/ 303 h 442"/>
                <a:gd name="T12" fmla="*/ 296 w 300"/>
                <a:gd name="T13" fmla="*/ 273 h 442"/>
                <a:gd name="T14" fmla="*/ 292 w 300"/>
                <a:gd name="T15" fmla="*/ 274 h 442"/>
                <a:gd name="T16" fmla="*/ 296 w 300"/>
                <a:gd name="T17" fmla="*/ 273 h 442"/>
                <a:gd name="T18" fmla="*/ 263 w 300"/>
                <a:gd name="T19" fmla="*/ 96 h 442"/>
                <a:gd name="T20" fmla="*/ 263 w 300"/>
                <a:gd name="T21" fmla="*/ 96 h 442"/>
                <a:gd name="T22" fmla="*/ 213 w 300"/>
                <a:gd name="T23" fmla="*/ 23 h 442"/>
                <a:gd name="T24" fmla="*/ 125 w 300"/>
                <a:gd name="T25" fmla="*/ 0 h 442"/>
                <a:gd name="T26" fmla="*/ 0 w 300"/>
                <a:gd name="T27" fmla="*/ 121 h 442"/>
                <a:gd name="T28" fmla="*/ 0 w 300"/>
                <a:gd name="T29" fmla="*/ 122 h 442"/>
                <a:gd name="T30" fmla="*/ 1 w 300"/>
                <a:gd name="T31" fmla="*/ 131 h 442"/>
                <a:gd name="T32" fmla="*/ 5 w 300"/>
                <a:gd name="T33" fmla="*/ 129 h 442"/>
                <a:gd name="T34" fmla="*/ 1 w 300"/>
                <a:gd name="T35" fmla="*/ 129 h 442"/>
                <a:gd name="T36" fmla="*/ 1 w 300"/>
                <a:gd name="T37" fmla="*/ 272 h 442"/>
                <a:gd name="T38" fmla="*/ 90 w 300"/>
                <a:gd name="T39" fmla="*/ 416 h 442"/>
                <a:gd name="T40" fmla="*/ 92 w 300"/>
                <a:gd name="T41" fmla="*/ 413 h 442"/>
                <a:gd name="T42" fmla="*/ 93 w 300"/>
                <a:gd name="T43" fmla="*/ 409 h 442"/>
                <a:gd name="T44" fmla="*/ 9 w 300"/>
                <a:gd name="T45" fmla="*/ 272 h 442"/>
                <a:gd name="T46" fmla="*/ 9 w 300"/>
                <a:gd name="T47" fmla="*/ 128 h 442"/>
                <a:gd name="T48" fmla="*/ 9 w 300"/>
                <a:gd name="T49" fmla="*/ 127 h 442"/>
                <a:gd name="T50" fmla="*/ 8 w 300"/>
                <a:gd name="T51" fmla="*/ 122 h 442"/>
                <a:gd name="T52" fmla="*/ 8 w 300"/>
                <a:gd name="T53" fmla="*/ 121 h 442"/>
                <a:gd name="T54" fmla="*/ 125 w 300"/>
                <a:gd name="T55" fmla="*/ 8 h 442"/>
                <a:gd name="T56" fmla="*/ 208 w 300"/>
                <a:gd name="T57" fmla="*/ 30 h 442"/>
                <a:gd name="T58" fmla="*/ 255 w 300"/>
                <a:gd name="T59" fmla="*/ 98 h 442"/>
                <a:gd name="T60" fmla="*/ 259 w 300"/>
                <a:gd name="T61" fmla="*/ 97 h 442"/>
                <a:gd name="T62" fmla="*/ 255 w 300"/>
                <a:gd name="T63" fmla="*/ 98 h 442"/>
                <a:gd name="T64" fmla="*/ 288 w 300"/>
                <a:gd name="T65" fmla="*/ 275 h 442"/>
                <a:gd name="T66" fmla="*/ 288 w 300"/>
                <a:gd name="T67" fmla="*/ 275 h 442"/>
                <a:gd name="T68" fmla="*/ 292 w 300"/>
                <a:gd name="T69" fmla="*/ 303 h 442"/>
                <a:gd name="T70" fmla="*/ 247 w 300"/>
                <a:gd name="T71" fmla="*/ 396 h 442"/>
                <a:gd name="T72" fmla="*/ 142 w 300"/>
                <a:gd name="T73" fmla="*/ 434 h 442"/>
                <a:gd name="T74" fmla="*/ 142 w 300"/>
                <a:gd name="T75" fmla="*/ 438 h 442"/>
                <a:gd name="T76" fmla="*/ 144 w 300"/>
                <a:gd name="T77" fmla="*/ 435 h 442"/>
                <a:gd name="T78" fmla="*/ 93 w 300"/>
                <a:gd name="T79" fmla="*/ 409 h 442"/>
                <a:gd name="T80" fmla="*/ 92 w 300"/>
                <a:gd name="T81" fmla="*/ 41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0" h="442">
                  <a:moveTo>
                    <a:pt x="92" y="413"/>
                  </a:moveTo>
                  <a:cubicBezTo>
                    <a:pt x="90" y="416"/>
                    <a:pt x="90" y="416"/>
                    <a:pt x="90" y="416"/>
                  </a:cubicBezTo>
                  <a:cubicBezTo>
                    <a:pt x="141" y="442"/>
                    <a:pt x="141" y="442"/>
                    <a:pt x="141" y="442"/>
                  </a:cubicBezTo>
                  <a:cubicBezTo>
                    <a:pt x="142" y="442"/>
                    <a:pt x="142" y="442"/>
                    <a:pt x="142" y="442"/>
                  </a:cubicBezTo>
                  <a:cubicBezTo>
                    <a:pt x="184" y="442"/>
                    <a:pt x="223" y="427"/>
                    <a:pt x="252" y="402"/>
                  </a:cubicBezTo>
                  <a:cubicBezTo>
                    <a:pt x="281" y="377"/>
                    <a:pt x="300" y="342"/>
                    <a:pt x="300" y="303"/>
                  </a:cubicBezTo>
                  <a:cubicBezTo>
                    <a:pt x="300" y="293"/>
                    <a:pt x="298" y="283"/>
                    <a:pt x="296" y="273"/>
                  </a:cubicBezTo>
                  <a:cubicBezTo>
                    <a:pt x="292" y="274"/>
                    <a:pt x="292" y="274"/>
                    <a:pt x="292" y="274"/>
                  </a:cubicBezTo>
                  <a:cubicBezTo>
                    <a:pt x="296" y="273"/>
                    <a:pt x="296" y="273"/>
                    <a:pt x="296" y="273"/>
                  </a:cubicBezTo>
                  <a:cubicBezTo>
                    <a:pt x="263" y="96"/>
                    <a:pt x="263" y="96"/>
                    <a:pt x="263" y="96"/>
                  </a:cubicBezTo>
                  <a:cubicBezTo>
                    <a:pt x="263" y="96"/>
                    <a:pt x="263" y="96"/>
                    <a:pt x="263" y="96"/>
                  </a:cubicBezTo>
                  <a:cubicBezTo>
                    <a:pt x="254" y="63"/>
                    <a:pt x="236" y="39"/>
                    <a:pt x="213" y="23"/>
                  </a:cubicBezTo>
                  <a:cubicBezTo>
                    <a:pt x="189" y="7"/>
                    <a:pt x="159" y="0"/>
                    <a:pt x="125" y="0"/>
                  </a:cubicBezTo>
                  <a:cubicBezTo>
                    <a:pt x="57" y="0"/>
                    <a:pt x="2" y="54"/>
                    <a:pt x="0" y="121"/>
                  </a:cubicBezTo>
                  <a:cubicBezTo>
                    <a:pt x="0" y="122"/>
                    <a:pt x="0" y="122"/>
                    <a:pt x="0" y="122"/>
                  </a:cubicBezTo>
                  <a:cubicBezTo>
                    <a:pt x="0" y="125"/>
                    <a:pt x="0" y="128"/>
                    <a:pt x="1" y="131"/>
                  </a:cubicBezTo>
                  <a:cubicBezTo>
                    <a:pt x="5" y="129"/>
                    <a:pt x="5" y="129"/>
                    <a:pt x="5" y="129"/>
                  </a:cubicBezTo>
                  <a:cubicBezTo>
                    <a:pt x="1" y="129"/>
                    <a:pt x="1" y="129"/>
                    <a:pt x="1" y="129"/>
                  </a:cubicBezTo>
                  <a:cubicBezTo>
                    <a:pt x="1" y="272"/>
                    <a:pt x="1" y="272"/>
                    <a:pt x="1" y="272"/>
                  </a:cubicBezTo>
                  <a:cubicBezTo>
                    <a:pt x="1" y="333"/>
                    <a:pt x="35" y="389"/>
                    <a:pt x="90" y="416"/>
                  </a:cubicBezTo>
                  <a:cubicBezTo>
                    <a:pt x="92" y="413"/>
                    <a:pt x="92" y="413"/>
                    <a:pt x="92" y="413"/>
                  </a:cubicBezTo>
                  <a:cubicBezTo>
                    <a:pt x="93" y="409"/>
                    <a:pt x="93" y="409"/>
                    <a:pt x="93" y="409"/>
                  </a:cubicBezTo>
                  <a:cubicBezTo>
                    <a:pt x="42" y="383"/>
                    <a:pt x="9" y="330"/>
                    <a:pt x="9" y="272"/>
                  </a:cubicBezTo>
                  <a:cubicBezTo>
                    <a:pt x="9" y="128"/>
                    <a:pt x="9" y="128"/>
                    <a:pt x="9" y="128"/>
                  </a:cubicBezTo>
                  <a:cubicBezTo>
                    <a:pt x="9" y="127"/>
                    <a:pt x="9" y="127"/>
                    <a:pt x="9" y="127"/>
                  </a:cubicBezTo>
                  <a:cubicBezTo>
                    <a:pt x="8" y="125"/>
                    <a:pt x="8" y="124"/>
                    <a:pt x="8" y="122"/>
                  </a:cubicBezTo>
                  <a:cubicBezTo>
                    <a:pt x="8" y="121"/>
                    <a:pt x="8" y="121"/>
                    <a:pt x="8" y="121"/>
                  </a:cubicBezTo>
                  <a:cubicBezTo>
                    <a:pt x="10" y="58"/>
                    <a:pt x="61" y="8"/>
                    <a:pt x="125" y="8"/>
                  </a:cubicBezTo>
                  <a:cubicBezTo>
                    <a:pt x="158" y="8"/>
                    <a:pt x="186" y="15"/>
                    <a:pt x="208" y="30"/>
                  </a:cubicBezTo>
                  <a:cubicBezTo>
                    <a:pt x="230" y="44"/>
                    <a:pt x="246" y="67"/>
                    <a:pt x="255" y="98"/>
                  </a:cubicBezTo>
                  <a:cubicBezTo>
                    <a:pt x="259" y="97"/>
                    <a:pt x="259" y="97"/>
                    <a:pt x="259" y="97"/>
                  </a:cubicBezTo>
                  <a:cubicBezTo>
                    <a:pt x="255" y="98"/>
                    <a:pt x="255" y="98"/>
                    <a:pt x="255" y="98"/>
                  </a:cubicBezTo>
                  <a:cubicBezTo>
                    <a:pt x="288" y="275"/>
                    <a:pt x="288" y="275"/>
                    <a:pt x="288" y="275"/>
                  </a:cubicBezTo>
                  <a:cubicBezTo>
                    <a:pt x="288" y="275"/>
                    <a:pt x="288" y="275"/>
                    <a:pt x="288" y="275"/>
                  </a:cubicBezTo>
                  <a:cubicBezTo>
                    <a:pt x="291" y="284"/>
                    <a:pt x="292" y="294"/>
                    <a:pt x="292" y="303"/>
                  </a:cubicBezTo>
                  <a:cubicBezTo>
                    <a:pt x="292" y="339"/>
                    <a:pt x="274" y="372"/>
                    <a:pt x="247" y="396"/>
                  </a:cubicBezTo>
                  <a:cubicBezTo>
                    <a:pt x="219" y="420"/>
                    <a:pt x="182" y="434"/>
                    <a:pt x="142" y="434"/>
                  </a:cubicBezTo>
                  <a:cubicBezTo>
                    <a:pt x="142" y="438"/>
                    <a:pt x="142" y="438"/>
                    <a:pt x="142" y="438"/>
                  </a:cubicBezTo>
                  <a:cubicBezTo>
                    <a:pt x="144" y="435"/>
                    <a:pt x="144" y="435"/>
                    <a:pt x="144" y="435"/>
                  </a:cubicBezTo>
                  <a:cubicBezTo>
                    <a:pt x="93" y="409"/>
                    <a:pt x="93" y="409"/>
                    <a:pt x="93" y="409"/>
                  </a:cubicBezTo>
                  <a:cubicBezTo>
                    <a:pt x="92" y="413"/>
                    <a:pt x="92" y="413"/>
                    <a:pt x="92" y="413"/>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9" name="Freeform 303">
              <a:extLst>
                <a:ext uri="{FF2B5EF4-FFF2-40B4-BE49-F238E27FC236}">
                  <a16:creationId xmlns:a16="http://schemas.microsoft.com/office/drawing/2014/main" id="{01F73505-BC89-41AB-AA65-AF5C6AB12D10}"/>
                </a:ext>
              </a:extLst>
            </p:cNvPr>
            <p:cNvSpPr>
              <a:spLocks/>
            </p:cNvSpPr>
            <p:nvPr/>
          </p:nvSpPr>
          <p:spPr bwMode="auto">
            <a:xfrm>
              <a:off x="6568147" y="2897183"/>
              <a:ext cx="912166" cy="1285838"/>
            </a:xfrm>
            <a:custGeom>
              <a:avLst/>
              <a:gdLst>
                <a:gd name="T0" fmla="*/ 89 w 310"/>
                <a:gd name="T1" fmla="*/ 409 h 434"/>
                <a:gd name="T2" fmla="*/ 139 w 310"/>
                <a:gd name="T3" fmla="*/ 434 h 434"/>
                <a:gd name="T4" fmla="*/ 289 w 310"/>
                <a:gd name="T5" fmla="*/ 270 h 434"/>
                <a:gd name="T6" fmla="*/ 256 w 310"/>
                <a:gd name="T7" fmla="*/ 93 h 434"/>
                <a:gd name="T8" fmla="*/ 122 w 310"/>
                <a:gd name="T9" fmla="*/ 0 h 434"/>
                <a:gd name="T10" fmla="*/ 1 w 310"/>
                <a:gd name="T11" fmla="*/ 117 h 434"/>
                <a:gd name="T12" fmla="*/ 2 w 310"/>
                <a:gd name="T13" fmla="*/ 125 h 434"/>
                <a:gd name="T14" fmla="*/ 2 w 310"/>
                <a:gd name="T15" fmla="*/ 268 h 434"/>
                <a:gd name="T16" fmla="*/ 89 w 310"/>
                <a:gd name="T17" fmla="*/ 409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434">
                  <a:moveTo>
                    <a:pt x="89" y="409"/>
                  </a:moveTo>
                  <a:cubicBezTo>
                    <a:pt x="139" y="434"/>
                    <a:pt x="139" y="434"/>
                    <a:pt x="139" y="434"/>
                  </a:cubicBezTo>
                  <a:cubicBezTo>
                    <a:pt x="230" y="434"/>
                    <a:pt x="310" y="359"/>
                    <a:pt x="289" y="270"/>
                  </a:cubicBezTo>
                  <a:cubicBezTo>
                    <a:pt x="256" y="93"/>
                    <a:pt x="256" y="93"/>
                    <a:pt x="256" y="93"/>
                  </a:cubicBezTo>
                  <a:cubicBezTo>
                    <a:pt x="238" y="29"/>
                    <a:pt x="189" y="0"/>
                    <a:pt x="122" y="0"/>
                  </a:cubicBezTo>
                  <a:cubicBezTo>
                    <a:pt x="56" y="0"/>
                    <a:pt x="3" y="52"/>
                    <a:pt x="1" y="117"/>
                  </a:cubicBezTo>
                  <a:cubicBezTo>
                    <a:pt x="0" y="120"/>
                    <a:pt x="1" y="122"/>
                    <a:pt x="2" y="125"/>
                  </a:cubicBezTo>
                  <a:cubicBezTo>
                    <a:pt x="2" y="268"/>
                    <a:pt x="2" y="268"/>
                    <a:pt x="2" y="268"/>
                  </a:cubicBezTo>
                  <a:cubicBezTo>
                    <a:pt x="2" y="327"/>
                    <a:pt x="36" y="382"/>
                    <a:pt x="89" y="409"/>
                  </a:cubicBezTo>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0" name="Freeform 305">
              <a:extLst>
                <a:ext uri="{FF2B5EF4-FFF2-40B4-BE49-F238E27FC236}">
                  <a16:creationId xmlns:a16="http://schemas.microsoft.com/office/drawing/2014/main" id="{9F485874-17EC-4282-A683-F1BC64F12285}"/>
                </a:ext>
              </a:extLst>
            </p:cNvPr>
            <p:cNvSpPr>
              <a:spLocks/>
            </p:cNvSpPr>
            <p:nvPr/>
          </p:nvSpPr>
          <p:spPr bwMode="auto">
            <a:xfrm>
              <a:off x="7042700" y="3312062"/>
              <a:ext cx="292688" cy="683412"/>
            </a:xfrm>
            <a:custGeom>
              <a:avLst/>
              <a:gdLst>
                <a:gd name="T0" fmla="*/ 69 w 99"/>
                <a:gd name="T1" fmla="*/ 231 h 231"/>
                <a:gd name="T2" fmla="*/ 47 w 99"/>
                <a:gd name="T3" fmla="*/ 211 h 231"/>
                <a:gd name="T4" fmla="*/ 40 w 99"/>
                <a:gd name="T5" fmla="*/ 216 h 231"/>
                <a:gd name="T6" fmla="*/ 37 w 99"/>
                <a:gd name="T7" fmla="*/ 217 h 231"/>
                <a:gd name="T8" fmla="*/ 34 w 99"/>
                <a:gd name="T9" fmla="*/ 216 h 231"/>
                <a:gd name="T10" fmla="*/ 29 w 99"/>
                <a:gd name="T11" fmla="*/ 217 h 231"/>
                <a:gd name="T12" fmla="*/ 7 w 99"/>
                <a:gd name="T13" fmla="*/ 191 h 231"/>
                <a:gd name="T14" fmla="*/ 12 w 99"/>
                <a:gd name="T15" fmla="*/ 155 h 231"/>
                <a:gd name="T16" fmla="*/ 44 w 99"/>
                <a:gd name="T17" fmla="*/ 79 h 231"/>
                <a:gd name="T18" fmla="*/ 59 w 99"/>
                <a:gd name="T19" fmla="*/ 4 h 231"/>
                <a:gd name="T20" fmla="*/ 59 w 99"/>
                <a:gd name="T21" fmla="*/ 13 h 231"/>
                <a:gd name="T22" fmla="*/ 59 w 99"/>
                <a:gd name="T23" fmla="*/ 0 h 231"/>
                <a:gd name="T24" fmla="*/ 86 w 99"/>
                <a:gd name="T25" fmla="*/ 115 h 231"/>
                <a:gd name="T26" fmla="*/ 69 w 99"/>
                <a:gd name="T2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231">
                  <a:moveTo>
                    <a:pt x="69" y="231"/>
                  </a:moveTo>
                  <a:cubicBezTo>
                    <a:pt x="61" y="228"/>
                    <a:pt x="57" y="211"/>
                    <a:pt x="47" y="211"/>
                  </a:cubicBezTo>
                  <a:cubicBezTo>
                    <a:pt x="40" y="216"/>
                    <a:pt x="40" y="216"/>
                    <a:pt x="40" y="216"/>
                  </a:cubicBezTo>
                  <a:cubicBezTo>
                    <a:pt x="40" y="216"/>
                    <a:pt x="39" y="216"/>
                    <a:pt x="37" y="217"/>
                  </a:cubicBezTo>
                  <a:cubicBezTo>
                    <a:pt x="35" y="217"/>
                    <a:pt x="34" y="217"/>
                    <a:pt x="34" y="216"/>
                  </a:cubicBezTo>
                  <a:cubicBezTo>
                    <a:pt x="34" y="216"/>
                    <a:pt x="32" y="217"/>
                    <a:pt x="29" y="217"/>
                  </a:cubicBezTo>
                  <a:cubicBezTo>
                    <a:pt x="20" y="219"/>
                    <a:pt x="0" y="221"/>
                    <a:pt x="7" y="191"/>
                  </a:cubicBezTo>
                  <a:cubicBezTo>
                    <a:pt x="12" y="155"/>
                    <a:pt x="12" y="155"/>
                    <a:pt x="12" y="155"/>
                  </a:cubicBezTo>
                  <a:cubicBezTo>
                    <a:pt x="31" y="136"/>
                    <a:pt x="44" y="109"/>
                    <a:pt x="44" y="79"/>
                  </a:cubicBezTo>
                  <a:cubicBezTo>
                    <a:pt x="59" y="4"/>
                    <a:pt x="59" y="4"/>
                    <a:pt x="59" y="4"/>
                  </a:cubicBezTo>
                  <a:cubicBezTo>
                    <a:pt x="59" y="13"/>
                    <a:pt x="59" y="13"/>
                    <a:pt x="59" y="13"/>
                  </a:cubicBezTo>
                  <a:cubicBezTo>
                    <a:pt x="59" y="0"/>
                    <a:pt x="59" y="0"/>
                    <a:pt x="59" y="0"/>
                  </a:cubicBezTo>
                  <a:cubicBezTo>
                    <a:pt x="86" y="115"/>
                    <a:pt x="86" y="115"/>
                    <a:pt x="86" y="115"/>
                  </a:cubicBezTo>
                  <a:cubicBezTo>
                    <a:pt x="99" y="178"/>
                    <a:pt x="82" y="204"/>
                    <a:pt x="69" y="231"/>
                  </a:cubicBezTo>
                </a:path>
              </a:pathLst>
            </a:custGeom>
            <a:solidFill>
              <a:schemeClr val="tx1">
                <a:lumMod val="75000"/>
                <a:alpha val="51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1" name="Freeform 306">
              <a:extLst>
                <a:ext uri="{FF2B5EF4-FFF2-40B4-BE49-F238E27FC236}">
                  <a16:creationId xmlns:a16="http://schemas.microsoft.com/office/drawing/2014/main" id="{60A31F06-3038-4FA5-B693-9EC0BF18E0D8}"/>
                </a:ext>
              </a:extLst>
            </p:cNvPr>
            <p:cNvSpPr>
              <a:spLocks/>
            </p:cNvSpPr>
            <p:nvPr/>
          </p:nvSpPr>
          <p:spPr bwMode="auto">
            <a:xfrm>
              <a:off x="6592301" y="3924433"/>
              <a:ext cx="1140916" cy="1247476"/>
            </a:xfrm>
            <a:custGeom>
              <a:avLst/>
              <a:gdLst>
                <a:gd name="T0" fmla="*/ 269 w 387"/>
                <a:gd name="T1" fmla="*/ 77 h 421"/>
                <a:gd name="T2" fmla="*/ 387 w 387"/>
                <a:gd name="T3" fmla="*/ 421 h 421"/>
                <a:gd name="T4" fmla="*/ 141 w 387"/>
                <a:gd name="T5" fmla="*/ 421 h 421"/>
                <a:gd name="T6" fmla="*/ 25 w 387"/>
                <a:gd name="T7" fmla="*/ 158 h 421"/>
                <a:gd name="T8" fmla="*/ 0 w 387"/>
                <a:gd name="T9" fmla="*/ 106 h 421"/>
                <a:gd name="T10" fmla="*/ 0 w 387"/>
                <a:gd name="T11" fmla="*/ 76 h 421"/>
                <a:gd name="T12" fmla="*/ 76 w 387"/>
                <a:gd name="T13" fmla="*/ 0 h 421"/>
                <a:gd name="T14" fmla="*/ 200 w 387"/>
                <a:gd name="T15" fmla="*/ 0 h 421"/>
                <a:gd name="T16" fmla="*/ 269 w 387"/>
                <a:gd name="T17" fmla="*/ 77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421">
                  <a:moveTo>
                    <a:pt x="269" y="77"/>
                  </a:moveTo>
                  <a:cubicBezTo>
                    <a:pt x="387" y="421"/>
                    <a:pt x="387" y="421"/>
                    <a:pt x="387" y="421"/>
                  </a:cubicBezTo>
                  <a:cubicBezTo>
                    <a:pt x="141" y="421"/>
                    <a:pt x="141" y="421"/>
                    <a:pt x="141" y="421"/>
                  </a:cubicBezTo>
                  <a:cubicBezTo>
                    <a:pt x="25" y="158"/>
                    <a:pt x="25" y="158"/>
                    <a:pt x="25" y="158"/>
                  </a:cubicBezTo>
                  <a:cubicBezTo>
                    <a:pt x="0" y="106"/>
                    <a:pt x="0" y="106"/>
                    <a:pt x="0" y="106"/>
                  </a:cubicBezTo>
                  <a:cubicBezTo>
                    <a:pt x="0" y="76"/>
                    <a:pt x="0" y="76"/>
                    <a:pt x="0" y="76"/>
                  </a:cubicBezTo>
                  <a:cubicBezTo>
                    <a:pt x="0" y="34"/>
                    <a:pt x="34" y="0"/>
                    <a:pt x="76" y="0"/>
                  </a:cubicBezTo>
                  <a:cubicBezTo>
                    <a:pt x="200" y="0"/>
                    <a:pt x="200" y="0"/>
                    <a:pt x="200" y="0"/>
                  </a:cubicBezTo>
                  <a:cubicBezTo>
                    <a:pt x="252" y="0"/>
                    <a:pt x="269" y="35"/>
                    <a:pt x="269" y="77"/>
                  </a:cubicBezTo>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2" name="Freeform 307">
              <a:extLst>
                <a:ext uri="{FF2B5EF4-FFF2-40B4-BE49-F238E27FC236}">
                  <a16:creationId xmlns:a16="http://schemas.microsoft.com/office/drawing/2014/main" id="{EABB2295-E77A-4C98-B36D-DD51C892D1EA}"/>
                </a:ext>
              </a:extLst>
            </p:cNvPr>
            <p:cNvSpPr>
              <a:spLocks/>
            </p:cNvSpPr>
            <p:nvPr/>
          </p:nvSpPr>
          <p:spPr bwMode="auto">
            <a:xfrm>
              <a:off x="6579515" y="3913067"/>
              <a:ext cx="1172173" cy="1270210"/>
            </a:xfrm>
            <a:custGeom>
              <a:avLst/>
              <a:gdLst>
                <a:gd name="T0" fmla="*/ 273 w 397"/>
                <a:gd name="T1" fmla="*/ 81 h 429"/>
                <a:gd name="T2" fmla="*/ 270 w 397"/>
                <a:gd name="T3" fmla="*/ 83 h 429"/>
                <a:gd name="T4" fmla="*/ 386 w 397"/>
                <a:gd name="T5" fmla="*/ 421 h 429"/>
                <a:gd name="T6" fmla="*/ 148 w 397"/>
                <a:gd name="T7" fmla="*/ 421 h 429"/>
                <a:gd name="T8" fmla="*/ 33 w 397"/>
                <a:gd name="T9" fmla="*/ 160 h 429"/>
                <a:gd name="T10" fmla="*/ 8 w 397"/>
                <a:gd name="T11" fmla="*/ 109 h 429"/>
                <a:gd name="T12" fmla="*/ 8 w 397"/>
                <a:gd name="T13" fmla="*/ 80 h 429"/>
                <a:gd name="T14" fmla="*/ 29 w 397"/>
                <a:gd name="T15" fmla="*/ 29 h 429"/>
                <a:gd name="T16" fmla="*/ 80 w 397"/>
                <a:gd name="T17" fmla="*/ 8 h 429"/>
                <a:gd name="T18" fmla="*/ 204 w 397"/>
                <a:gd name="T19" fmla="*/ 8 h 429"/>
                <a:gd name="T20" fmla="*/ 235 w 397"/>
                <a:gd name="T21" fmla="*/ 14 h 429"/>
                <a:gd name="T22" fmla="*/ 261 w 397"/>
                <a:gd name="T23" fmla="*/ 40 h 429"/>
                <a:gd name="T24" fmla="*/ 269 w 397"/>
                <a:gd name="T25" fmla="*/ 81 h 429"/>
                <a:gd name="T26" fmla="*/ 269 w 397"/>
                <a:gd name="T27" fmla="*/ 82 h 429"/>
                <a:gd name="T28" fmla="*/ 270 w 397"/>
                <a:gd name="T29" fmla="*/ 83 h 429"/>
                <a:gd name="T30" fmla="*/ 273 w 397"/>
                <a:gd name="T31" fmla="*/ 81 h 429"/>
                <a:gd name="T32" fmla="*/ 277 w 397"/>
                <a:gd name="T33" fmla="*/ 81 h 429"/>
                <a:gd name="T34" fmla="*/ 261 w 397"/>
                <a:gd name="T35" fmla="*/ 24 h 429"/>
                <a:gd name="T36" fmla="*/ 238 w 397"/>
                <a:gd name="T37" fmla="*/ 6 h 429"/>
                <a:gd name="T38" fmla="*/ 204 w 397"/>
                <a:gd name="T39" fmla="*/ 0 h 429"/>
                <a:gd name="T40" fmla="*/ 80 w 397"/>
                <a:gd name="T41" fmla="*/ 0 h 429"/>
                <a:gd name="T42" fmla="*/ 0 w 397"/>
                <a:gd name="T43" fmla="*/ 80 h 429"/>
                <a:gd name="T44" fmla="*/ 0 w 397"/>
                <a:gd name="T45" fmla="*/ 111 h 429"/>
                <a:gd name="T46" fmla="*/ 26 w 397"/>
                <a:gd name="T47" fmla="*/ 163 h 429"/>
                <a:gd name="T48" fmla="*/ 142 w 397"/>
                <a:gd name="T49" fmla="*/ 429 h 429"/>
                <a:gd name="T50" fmla="*/ 397 w 397"/>
                <a:gd name="T51" fmla="*/ 429 h 429"/>
                <a:gd name="T52" fmla="*/ 277 w 397"/>
                <a:gd name="T53" fmla="*/ 80 h 429"/>
                <a:gd name="T54" fmla="*/ 273 w 397"/>
                <a:gd name="T55" fmla="*/ 81 h 429"/>
                <a:gd name="T56" fmla="*/ 277 w 397"/>
                <a:gd name="T57" fmla="*/ 81 h 429"/>
                <a:gd name="T58" fmla="*/ 273 w 397"/>
                <a:gd name="T59" fmla="*/ 81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7" h="429">
                  <a:moveTo>
                    <a:pt x="273" y="81"/>
                  </a:moveTo>
                  <a:cubicBezTo>
                    <a:pt x="270" y="83"/>
                    <a:pt x="270" y="83"/>
                    <a:pt x="270" y="83"/>
                  </a:cubicBezTo>
                  <a:cubicBezTo>
                    <a:pt x="386" y="421"/>
                    <a:pt x="386" y="421"/>
                    <a:pt x="386" y="421"/>
                  </a:cubicBezTo>
                  <a:cubicBezTo>
                    <a:pt x="148" y="421"/>
                    <a:pt x="148" y="421"/>
                    <a:pt x="148" y="421"/>
                  </a:cubicBezTo>
                  <a:cubicBezTo>
                    <a:pt x="33" y="160"/>
                    <a:pt x="33" y="160"/>
                    <a:pt x="33" y="160"/>
                  </a:cubicBezTo>
                  <a:cubicBezTo>
                    <a:pt x="8" y="109"/>
                    <a:pt x="8" y="109"/>
                    <a:pt x="8" y="109"/>
                  </a:cubicBezTo>
                  <a:cubicBezTo>
                    <a:pt x="8" y="80"/>
                    <a:pt x="8" y="80"/>
                    <a:pt x="8" y="80"/>
                  </a:cubicBezTo>
                  <a:cubicBezTo>
                    <a:pt x="8" y="60"/>
                    <a:pt x="16" y="42"/>
                    <a:pt x="29" y="29"/>
                  </a:cubicBezTo>
                  <a:cubicBezTo>
                    <a:pt x="42" y="16"/>
                    <a:pt x="60" y="8"/>
                    <a:pt x="80" y="8"/>
                  </a:cubicBezTo>
                  <a:cubicBezTo>
                    <a:pt x="204" y="8"/>
                    <a:pt x="204" y="8"/>
                    <a:pt x="204" y="8"/>
                  </a:cubicBezTo>
                  <a:cubicBezTo>
                    <a:pt x="217" y="8"/>
                    <a:pt x="227" y="10"/>
                    <a:pt x="235" y="14"/>
                  </a:cubicBezTo>
                  <a:cubicBezTo>
                    <a:pt x="248" y="19"/>
                    <a:pt x="256" y="28"/>
                    <a:pt x="261" y="40"/>
                  </a:cubicBezTo>
                  <a:cubicBezTo>
                    <a:pt x="267" y="51"/>
                    <a:pt x="269" y="66"/>
                    <a:pt x="269" y="81"/>
                  </a:cubicBezTo>
                  <a:cubicBezTo>
                    <a:pt x="269" y="82"/>
                    <a:pt x="269" y="82"/>
                    <a:pt x="269" y="82"/>
                  </a:cubicBezTo>
                  <a:cubicBezTo>
                    <a:pt x="270" y="83"/>
                    <a:pt x="270" y="83"/>
                    <a:pt x="270" y="83"/>
                  </a:cubicBezTo>
                  <a:cubicBezTo>
                    <a:pt x="273" y="81"/>
                    <a:pt x="273" y="81"/>
                    <a:pt x="273" y="81"/>
                  </a:cubicBezTo>
                  <a:cubicBezTo>
                    <a:pt x="277" y="81"/>
                    <a:pt x="277" y="81"/>
                    <a:pt x="277" y="81"/>
                  </a:cubicBezTo>
                  <a:cubicBezTo>
                    <a:pt x="277" y="59"/>
                    <a:pt x="273" y="39"/>
                    <a:pt x="261" y="24"/>
                  </a:cubicBezTo>
                  <a:cubicBezTo>
                    <a:pt x="255" y="17"/>
                    <a:pt x="248" y="11"/>
                    <a:pt x="238" y="6"/>
                  </a:cubicBezTo>
                  <a:cubicBezTo>
                    <a:pt x="229" y="2"/>
                    <a:pt x="218" y="0"/>
                    <a:pt x="204" y="0"/>
                  </a:cubicBezTo>
                  <a:cubicBezTo>
                    <a:pt x="80" y="0"/>
                    <a:pt x="80" y="0"/>
                    <a:pt x="80" y="0"/>
                  </a:cubicBezTo>
                  <a:cubicBezTo>
                    <a:pt x="36" y="0"/>
                    <a:pt x="0" y="36"/>
                    <a:pt x="0" y="80"/>
                  </a:cubicBezTo>
                  <a:cubicBezTo>
                    <a:pt x="0" y="111"/>
                    <a:pt x="0" y="111"/>
                    <a:pt x="0" y="111"/>
                  </a:cubicBezTo>
                  <a:cubicBezTo>
                    <a:pt x="26" y="163"/>
                    <a:pt x="26" y="163"/>
                    <a:pt x="26" y="163"/>
                  </a:cubicBezTo>
                  <a:cubicBezTo>
                    <a:pt x="142" y="429"/>
                    <a:pt x="142" y="429"/>
                    <a:pt x="142" y="429"/>
                  </a:cubicBezTo>
                  <a:cubicBezTo>
                    <a:pt x="397" y="429"/>
                    <a:pt x="397" y="429"/>
                    <a:pt x="397" y="429"/>
                  </a:cubicBezTo>
                  <a:cubicBezTo>
                    <a:pt x="277" y="80"/>
                    <a:pt x="277" y="80"/>
                    <a:pt x="277" y="80"/>
                  </a:cubicBezTo>
                  <a:cubicBezTo>
                    <a:pt x="273" y="81"/>
                    <a:pt x="273" y="81"/>
                    <a:pt x="273" y="81"/>
                  </a:cubicBezTo>
                  <a:cubicBezTo>
                    <a:pt x="277" y="81"/>
                    <a:pt x="277" y="81"/>
                    <a:pt x="277" y="81"/>
                  </a:cubicBezTo>
                  <a:cubicBezTo>
                    <a:pt x="273" y="81"/>
                    <a:pt x="273" y="81"/>
                    <a:pt x="273" y="81"/>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3" name="Freeform 308">
              <a:extLst>
                <a:ext uri="{FF2B5EF4-FFF2-40B4-BE49-F238E27FC236}">
                  <a16:creationId xmlns:a16="http://schemas.microsoft.com/office/drawing/2014/main" id="{63B6B780-C92B-4662-890A-761160B81AF8}"/>
                </a:ext>
              </a:extLst>
            </p:cNvPr>
            <p:cNvSpPr>
              <a:spLocks/>
            </p:cNvSpPr>
            <p:nvPr/>
          </p:nvSpPr>
          <p:spPr bwMode="auto">
            <a:xfrm>
              <a:off x="6830999" y="3735465"/>
              <a:ext cx="260010" cy="453240"/>
            </a:xfrm>
            <a:custGeom>
              <a:avLst/>
              <a:gdLst>
                <a:gd name="T0" fmla="*/ 88 w 88"/>
                <a:gd name="T1" fmla="*/ 0 h 153"/>
                <a:gd name="T2" fmla="*/ 88 w 88"/>
                <a:gd name="T3" fmla="*/ 48 h 153"/>
                <a:gd name="T4" fmla="*/ 88 w 88"/>
                <a:gd name="T5" fmla="*/ 64 h 153"/>
                <a:gd name="T6" fmla="*/ 31 w 88"/>
                <a:gd name="T7" fmla="*/ 146 h 153"/>
                <a:gd name="T8" fmla="*/ 13 w 88"/>
                <a:gd name="T9" fmla="*/ 142 h 153"/>
                <a:gd name="T10" fmla="*/ 0 w 88"/>
                <a:gd name="T11" fmla="*/ 67 h 153"/>
                <a:gd name="T12" fmla="*/ 0 w 88"/>
                <a:gd name="T13" fmla="*/ 17 h 153"/>
                <a:gd name="T14" fmla="*/ 88 w 88"/>
                <a:gd name="T15" fmla="*/ 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53">
                  <a:moveTo>
                    <a:pt x="88" y="0"/>
                  </a:moveTo>
                  <a:cubicBezTo>
                    <a:pt x="88" y="48"/>
                    <a:pt x="88" y="48"/>
                    <a:pt x="88" y="48"/>
                  </a:cubicBezTo>
                  <a:cubicBezTo>
                    <a:pt x="88" y="49"/>
                    <a:pt x="88" y="62"/>
                    <a:pt x="88" y="64"/>
                  </a:cubicBezTo>
                  <a:cubicBezTo>
                    <a:pt x="31" y="146"/>
                    <a:pt x="31" y="146"/>
                    <a:pt x="31" y="146"/>
                  </a:cubicBezTo>
                  <a:cubicBezTo>
                    <a:pt x="26" y="153"/>
                    <a:pt x="15" y="151"/>
                    <a:pt x="13" y="142"/>
                  </a:cubicBezTo>
                  <a:cubicBezTo>
                    <a:pt x="0" y="67"/>
                    <a:pt x="0" y="67"/>
                    <a:pt x="0" y="67"/>
                  </a:cubicBezTo>
                  <a:cubicBezTo>
                    <a:pt x="0" y="17"/>
                    <a:pt x="0" y="17"/>
                    <a:pt x="0" y="17"/>
                  </a:cubicBezTo>
                  <a:cubicBezTo>
                    <a:pt x="88" y="0"/>
                    <a:pt x="88" y="0"/>
                    <a:pt x="88"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4" name="Freeform 309">
              <a:extLst>
                <a:ext uri="{FF2B5EF4-FFF2-40B4-BE49-F238E27FC236}">
                  <a16:creationId xmlns:a16="http://schemas.microsoft.com/office/drawing/2014/main" id="{70262E22-ECFC-40B7-9ED7-090DFA2EC356}"/>
                </a:ext>
              </a:extLst>
            </p:cNvPr>
            <p:cNvSpPr>
              <a:spLocks/>
            </p:cNvSpPr>
            <p:nvPr/>
          </p:nvSpPr>
          <p:spPr bwMode="auto">
            <a:xfrm>
              <a:off x="6819632" y="3721256"/>
              <a:ext cx="282742" cy="473132"/>
            </a:xfrm>
            <a:custGeom>
              <a:avLst/>
              <a:gdLst>
                <a:gd name="T0" fmla="*/ 92 w 96"/>
                <a:gd name="T1" fmla="*/ 5 h 160"/>
                <a:gd name="T2" fmla="*/ 88 w 96"/>
                <a:gd name="T3" fmla="*/ 5 h 160"/>
                <a:gd name="T4" fmla="*/ 88 w 96"/>
                <a:gd name="T5" fmla="*/ 53 h 160"/>
                <a:gd name="T6" fmla="*/ 88 w 96"/>
                <a:gd name="T7" fmla="*/ 61 h 160"/>
                <a:gd name="T8" fmla="*/ 88 w 96"/>
                <a:gd name="T9" fmla="*/ 66 h 160"/>
                <a:gd name="T10" fmla="*/ 88 w 96"/>
                <a:gd name="T11" fmla="*/ 69 h 160"/>
                <a:gd name="T12" fmla="*/ 92 w 96"/>
                <a:gd name="T13" fmla="*/ 69 h 160"/>
                <a:gd name="T14" fmla="*/ 89 w 96"/>
                <a:gd name="T15" fmla="*/ 67 h 160"/>
                <a:gd name="T16" fmla="*/ 32 w 96"/>
                <a:gd name="T17" fmla="*/ 149 h 160"/>
                <a:gd name="T18" fmla="*/ 27 w 96"/>
                <a:gd name="T19" fmla="*/ 151 h 160"/>
                <a:gd name="T20" fmla="*/ 23 w 96"/>
                <a:gd name="T21" fmla="*/ 150 h 160"/>
                <a:gd name="T22" fmla="*/ 21 w 96"/>
                <a:gd name="T23" fmla="*/ 147 h 160"/>
                <a:gd name="T24" fmla="*/ 8 w 96"/>
                <a:gd name="T25" fmla="*/ 72 h 160"/>
                <a:gd name="T26" fmla="*/ 8 w 96"/>
                <a:gd name="T27" fmla="*/ 26 h 160"/>
                <a:gd name="T28" fmla="*/ 93 w 96"/>
                <a:gd name="T29" fmla="*/ 9 h 160"/>
                <a:gd name="T30" fmla="*/ 92 w 96"/>
                <a:gd name="T31" fmla="*/ 5 h 160"/>
                <a:gd name="T32" fmla="*/ 88 w 96"/>
                <a:gd name="T33" fmla="*/ 5 h 160"/>
                <a:gd name="T34" fmla="*/ 92 w 96"/>
                <a:gd name="T35" fmla="*/ 5 h 160"/>
                <a:gd name="T36" fmla="*/ 92 w 96"/>
                <a:gd name="T37" fmla="*/ 1 h 160"/>
                <a:gd name="T38" fmla="*/ 0 w 96"/>
                <a:gd name="T39" fmla="*/ 19 h 160"/>
                <a:gd name="T40" fmla="*/ 0 w 96"/>
                <a:gd name="T41" fmla="*/ 73 h 160"/>
                <a:gd name="T42" fmla="*/ 13 w 96"/>
                <a:gd name="T43" fmla="*/ 148 h 160"/>
                <a:gd name="T44" fmla="*/ 18 w 96"/>
                <a:gd name="T45" fmla="*/ 157 h 160"/>
                <a:gd name="T46" fmla="*/ 27 w 96"/>
                <a:gd name="T47" fmla="*/ 159 h 160"/>
                <a:gd name="T48" fmla="*/ 38 w 96"/>
                <a:gd name="T49" fmla="*/ 154 h 160"/>
                <a:gd name="T50" fmla="*/ 96 w 96"/>
                <a:gd name="T51" fmla="*/ 70 h 160"/>
                <a:gd name="T52" fmla="*/ 96 w 96"/>
                <a:gd name="T53" fmla="*/ 69 h 160"/>
                <a:gd name="T54" fmla="*/ 96 w 96"/>
                <a:gd name="T55" fmla="*/ 66 h 160"/>
                <a:gd name="T56" fmla="*/ 96 w 96"/>
                <a:gd name="T57" fmla="*/ 53 h 160"/>
                <a:gd name="T58" fmla="*/ 96 w 96"/>
                <a:gd name="T59" fmla="*/ 0 h 160"/>
                <a:gd name="T60" fmla="*/ 92 w 96"/>
                <a:gd name="T61" fmla="*/ 1 h 160"/>
                <a:gd name="T62" fmla="*/ 92 w 96"/>
                <a:gd name="T63"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60">
                  <a:moveTo>
                    <a:pt x="92" y="5"/>
                  </a:moveTo>
                  <a:cubicBezTo>
                    <a:pt x="88" y="5"/>
                    <a:pt x="88" y="5"/>
                    <a:pt x="88" y="5"/>
                  </a:cubicBezTo>
                  <a:cubicBezTo>
                    <a:pt x="88" y="53"/>
                    <a:pt x="88" y="53"/>
                    <a:pt x="88" y="53"/>
                  </a:cubicBezTo>
                  <a:cubicBezTo>
                    <a:pt x="88" y="53"/>
                    <a:pt x="88" y="57"/>
                    <a:pt x="88" y="61"/>
                  </a:cubicBezTo>
                  <a:cubicBezTo>
                    <a:pt x="88" y="63"/>
                    <a:pt x="88" y="64"/>
                    <a:pt x="88" y="66"/>
                  </a:cubicBezTo>
                  <a:cubicBezTo>
                    <a:pt x="88" y="67"/>
                    <a:pt x="88" y="69"/>
                    <a:pt x="88" y="69"/>
                  </a:cubicBezTo>
                  <a:cubicBezTo>
                    <a:pt x="92" y="69"/>
                    <a:pt x="92" y="69"/>
                    <a:pt x="92" y="69"/>
                  </a:cubicBezTo>
                  <a:cubicBezTo>
                    <a:pt x="89" y="67"/>
                    <a:pt x="89" y="67"/>
                    <a:pt x="89" y="67"/>
                  </a:cubicBezTo>
                  <a:cubicBezTo>
                    <a:pt x="32" y="149"/>
                    <a:pt x="32" y="149"/>
                    <a:pt x="32" y="149"/>
                  </a:cubicBezTo>
                  <a:cubicBezTo>
                    <a:pt x="30" y="151"/>
                    <a:pt x="29" y="151"/>
                    <a:pt x="27" y="151"/>
                  </a:cubicBezTo>
                  <a:cubicBezTo>
                    <a:pt x="26" y="151"/>
                    <a:pt x="24" y="151"/>
                    <a:pt x="23" y="150"/>
                  </a:cubicBezTo>
                  <a:cubicBezTo>
                    <a:pt x="22" y="149"/>
                    <a:pt x="21" y="148"/>
                    <a:pt x="21" y="147"/>
                  </a:cubicBezTo>
                  <a:cubicBezTo>
                    <a:pt x="8" y="72"/>
                    <a:pt x="8" y="72"/>
                    <a:pt x="8" y="72"/>
                  </a:cubicBezTo>
                  <a:cubicBezTo>
                    <a:pt x="8" y="26"/>
                    <a:pt x="8" y="26"/>
                    <a:pt x="8" y="26"/>
                  </a:cubicBezTo>
                  <a:cubicBezTo>
                    <a:pt x="93" y="9"/>
                    <a:pt x="93" y="9"/>
                    <a:pt x="93" y="9"/>
                  </a:cubicBezTo>
                  <a:cubicBezTo>
                    <a:pt x="92" y="5"/>
                    <a:pt x="92" y="5"/>
                    <a:pt x="92" y="5"/>
                  </a:cubicBezTo>
                  <a:cubicBezTo>
                    <a:pt x="88" y="5"/>
                    <a:pt x="88" y="5"/>
                    <a:pt x="88" y="5"/>
                  </a:cubicBezTo>
                  <a:cubicBezTo>
                    <a:pt x="92" y="5"/>
                    <a:pt x="92" y="5"/>
                    <a:pt x="92" y="5"/>
                  </a:cubicBezTo>
                  <a:cubicBezTo>
                    <a:pt x="92" y="1"/>
                    <a:pt x="92" y="1"/>
                    <a:pt x="92" y="1"/>
                  </a:cubicBezTo>
                  <a:cubicBezTo>
                    <a:pt x="0" y="19"/>
                    <a:pt x="0" y="19"/>
                    <a:pt x="0" y="19"/>
                  </a:cubicBezTo>
                  <a:cubicBezTo>
                    <a:pt x="0" y="73"/>
                    <a:pt x="0" y="73"/>
                    <a:pt x="0" y="73"/>
                  </a:cubicBezTo>
                  <a:cubicBezTo>
                    <a:pt x="13" y="148"/>
                    <a:pt x="13" y="148"/>
                    <a:pt x="13" y="148"/>
                  </a:cubicBezTo>
                  <a:cubicBezTo>
                    <a:pt x="14" y="152"/>
                    <a:pt x="16" y="155"/>
                    <a:pt x="18" y="157"/>
                  </a:cubicBezTo>
                  <a:cubicBezTo>
                    <a:pt x="21" y="158"/>
                    <a:pt x="24" y="159"/>
                    <a:pt x="27" y="159"/>
                  </a:cubicBezTo>
                  <a:cubicBezTo>
                    <a:pt x="31" y="160"/>
                    <a:pt x="35" y="158"/>
                    <a:pt x="38" y="154"/>
                  </a:cubicBezTo>
                  <a:cubicBezTo>
                    <a:pt x="96" y="70"/>
                    <a:pt x="96" y="70"/>
                    <a:pt x="96" y="70"/>
                  </a:cubicBezTo>
                  <a:cubicBezTo>
                    <a:pt x="96" y="69"/>
                    <a:pt x="96" y="69"/>
                    <a:pt x="96" y="69"/>
                  </a:cubicBezTo>
                  <a:cubicBezTo>
                    <a:pt x="96" y="69"/>
                    <a:pt x="96" y="68"/>
                    <a:pt x="96" y="66"/>
                  </a:cubicBezTo>
                  <a:cubicBezTo>
                    <a:pt x="96" y="62"/>
                    <a:pt x="96" y="54"/>
                    <a:pt x="96" y="53"/>
                  </a:cubicBezTo>
                  <a:cubicBezTo>
                    <a:pt x="96" y="0"/>
                    <a:pt x="96" y="0"/>
                    <a:pt x="96" y="0"/>
                  </a:cubicBezTo>
                  <a:cubicBezTo>
                    <a:pt x="92" y="1"/>
                    <a:pt x="92" y="1"/>
                    <a:pt x="92" y="1"/>
                  </a:cubicBezTo>
                  <a:cubicBezTo>
                    <a:pt x="92" y="5"/>
                    <a:pt x="92" y="5"/>
                    <a:pt x="92" y="5"/>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5" name="Freeform 310">
              <a:extLst>
                <a:ext uri="{FF2B5EF4-FFF2-40B4-BE49-F238E27FC236}">
                  <a16:creationId xmlns:a16="http://schemas.microsoft.com/office/drawing/2014/main" id="{D88B2011-6CA8-454D-BE99-C1EAD3E94CF1}"/>
                </a:ext>
              </a:extLst>
            </p:cNvPr>
            <p:cNvSpPr>
              <a:spLocks/>
            </p:cNvSpPr>
            <p:nvPr/>
          </p:nvSpPr>
          <p:spPr bwMode="auto">
            <a:xfrm>
              <a:off x="6828157" y="3746831"/>
              <a:ext cx="262852" cy="187548"/>
            </a:xfrm>
            <a:custGeom>
              <a:avLst/>
              <a:gdLst>
                <a:gd name="T0" fmla="*/ 89 w 89"/>
                <a:gd name="T1" fmla="*/ 0 h 63"/>
                <a:gd name="T2" fmla="*/ 89 w 89"/>
                <a:gd name="T3" fmla="*/ 44 h 63"/>
                <a:gd name="T4" fmla="*/ 89 w 89"/>
                <a:gd name="T5" fmla="*/ 48 h 63"/>
                <a:gd name="T6" fmla="*/ 45 w 89"/>
                <a:gd name="T7" fmla="*/ 63 h 63"/>
                <a:gd name="T8" fmla="*/ 29 w 89"/>
                <a:gd name="T9" fmla="*/ 63 h 63"/>
                <a:gd name="T10" fmla="*/ 1 w 89"/>
                <a:gd name="T11" fmla="*/ 56 h 63"/>
                <a:gd name="T12" fmla="*/ 0 w 89"/>
                <a:gd name="T13" fmla="*/ 55 h 63"/>
                <a:gd name="T14" fmla="*/ 0 w 89"/>
                <a:gd name="T15" fmla="*/ 18 h 63"/>
                <a:gd name="T16" fmla="*/ 1 w 89"/>
                <a:gd name="T17" fmla="*/ 18 h 63"/>
                <a:gd name="T18" fmla="*/ 89 w 89"/>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63">
                  <a:moveTo>
                    <a:pt x="89" y="0"/>
                  </a:moveTo>
                  <a:cubicBezTo>
                    <a:pt x="89" y="44"/>
                    <a:pt x="89" y="44"/>
                    <a:pt x="89" y="44"/>
                  </a:cubicBezTo>
                  <a:cubicBezTo>
                    <a:pt x="89" y="45"/>
                    <a:pt x="89" y="47"/>
                    <a:pt x="89" y="48"/>
                  </a:cubicBezTo>
                  <a:cubicBezTo>
                    <a:pt x="76" y="57"/>
                    <a:pt x="61" y="63"/>
                    <a:pt x="45" y="63"/>
                  </a:cubicBezTo>
                  <a:cubicBezTo>
                    <a:pt x="29" y="63"/>
                    <a:pt x="29" y="63"/>
                    <a:pt x="29" y="63"/>
                  </a:cubicBezTo>
                  <a:cubicBezTo>
                    <a:pt x="19" y="63"/>
                    <a:pt x="10" y="60"/>
                    <a:pt x="1" y="56"/>
                  </a:cubicBezTo>
                  <a:cubicBezTo>
                    <a:pt x="0" y="55"/>
                    <a:pt x="0" y="55"/>
                    <a:pt x="0" y="55"/>
                  </a:cubicBezTo>
                  <a:cubicBezTo>
                    <a:pt x="0" y="18"/>
                    <a:pt x="0" y="18"/>
                    <a:pt x="0" y="18"/>
                  </a:cubicBezTo>
                  <a:cubicBezTo>
                    <a:pt x="1" y="18"/>
                    <a:pt x="1" y="18"/>
                    <a:pt x="1" y="18"/>
                  </a:cubicBezTo>
                  <a:cubicBezTo>
                    <a:pt x="89" y="0"/>
                    <a:pt x="89" y="0"/>
                    <a:pt x="89"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6" name="Freeform 311">
              <a:extLst>
                <a:ext uri="{FF2B5EF4-FFF2-40B4-BE49-F238E27FC236}">
                  <a16:creationId xmlns:a16="http://schemas.microsoft.com/office/drawing/2014/main" id="{13E87509-589C-44CE-854E-A5492F80D01B}"/>
                </a:ext>
              </a:extLst>
            </p:cNvPr>
            <p:cNvSpPr>
              <a:spLocks/>
            </p:cNvSpPr>
            <p:nvPr/>
          </p:nvSpPr>
          <p:spPr bwMode="auto">
            <a:xfrm>
              <a:off x="6669026" y="4215700"/>
              <a:ext cx="1049984" cy="944843"/>
            </a:xfrm>
            <a:custGeom>
              <a:avLst/>
              <a:gdLst>
                <a:gd name="T0" fmla="*/ 208 w 356"/>
                <a:gd name="T1" fmla="*/ 0 h 319"/>
                <a:gd name="T2" fmla="*/ 187 w 356"/>
                <a:gd name="T3" fmla="*/ 14 h 319"/>
                <a:gd name="T4" fmla="*/ 196 w 356"/>
                <a:gd name="T5" fmla="*/ 38 h 319"/>
                <a:gd name="T6" fmla="*/ 0 w 356"/>
                <a:gd name="T7" fmla="*/ 38 h 319"/>
                <a:gd name="T8" fmla="*/ 20 w 356"/>
                <a:gd name="T9" fmla="*/ 97 h 319"/>
                <a:gd name="T10" fmla="*/ 40 w 356"/>
                <a:gd name="T11" fmla="*/ 143 h 319"/>
                <a:gd name="T12" fmla="*/ 141 w 356"/>
                <a:gd name="T13" fmla="*/ 147 h 319"/>
                <a:gd name="T14" fmla="*/ 182 w 356"/>
                <a:gd name="T15" fmla="*/ 188 h 319"/>
                <a:gd name="T16" fmla="*/ 86 w 356"/>
                <a:gd name="T17" fmla="*/ 247 h 319"/>
                <a:gd name="T18" fmla="*/ 118 w 356"/>
                <a:gd name="T19" fmla="*/ 319 h 319"/>
                <a:gd name="T20" fmla="*/ 356 w 356"/>
                <a:gd name="T21" fmla="*/ 319 h 319"/>
                <a:gd name="T22" fmla="*/ 272 w 356"/>
                <a:gd name="T23" fmla="*/ 75 h 319"/>
                <a:gd name="T24" fmla="*/ 245 w 356"/>
                <a:gd name="T25" fmla="*/ 49 h 319"/>
                <a:gd name="T26" fmla="*/ 208 w 356"/>
                <a:gd name="T27"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319">
                  <a:moveTo>
                    <a:pt x="208" y="0"/>
                  </a:moveTo>
                  <a:cubicBezTo>
                    <a:pt x="187" y="14"/>
                    <a:pt x="187" y="14"/>
                    <a:pt x="187" y="14"/>
                  </a:cubicBezTo>
                  <a:cubicBezTo>
                    <a:pt x="196" y="38"/>
                    <a:pt x="196" y="38"/>
                    <a:pt x="196" y="38"/>
                  </a:cubicBezTo>
                  <a:cubicBezTo>
                    <a:pt x="0" y="38"/>
                    <a:pt x="0" y="38"/>
                    <a:pt x="0" y="38"/>
                  </a:cubicBezTo>
                  <a:cubicBezTo>
                    <a:pt x="20" y="97"/>
                    <a:pt x="20" y="97"/>
                    <a:pt x="20" y="97"/>
                  </a:cubicBezTo>
                  <a:cubicBezTo>
                    <a:pt x="40" y="143"/>
                    <a:pt x="40" y="143"/>
                    <a:pt x="40" y="143"/>
                  </a:cubicBezTo>
                  <a:cubicBezTo>
                    <a:pt x="141" y="147"/>
                    <a:pt x="141" y="147"/>
                    <a:pt x="141" y="147"/>
                  </a:cubicBezTo>
                  <a:cubicBezTo>
                    <a:pt x="164" y="147"/>
                    <a:pt x="182" y="165"/>
                    <a:pt x="182" y="188"/>
                  </a:cubicBezTo>
                  <a:cubicBezTo>
                    <a:pt x="182" y="213"/>
                    <a:pt x="103" y="241"/>
                    <a:pt x="86" y="247"/>
                  </a:cubicBezTo>
                  <a:cubicBezTo>
                    <a:pt x="118" y="319"/>
                    <a:pt x="118" y="319"/>
                    <a:pt x="118" y="319"/>
                  </a:cubicBezTo>
                  <a:cubicBezTo>
                    <a:pt x="356" y="319"/>
                    <a:pt x="356" y="319"/>
                    <a:pt x="356" y="319"/>
                  </a:cubicBezTo>
                  <a:cubicBezTo>
                    <a:pt x="272" y="75"/>
                    <a:pt x="272" y="75"/>
                    <a:pt x="272" y="75"/>
                  </a:cubicBezTo>
                  <a:cubicBezTo>
                    <a:pt x="265" y="67"/>
                    <a:pt x="246" y="51"/>
                    <a:pt x="245" y="49"/>
                  </a:cubicBezTo>
                  <a:cubicBezTo>
                    <a:pt x="238" y="30"/>
                    <a:pt x="208" y="0"/>
                    <a:pt x="208" y="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7" name="Freeform 313">
              <a:extLst>
                <a:ext uri="{FF2B5EF4-FFF2-40B4-BE49-F238E27FC236}">
                  <a16:creationId xmlns:a16="http://schemas.microsoft.com/office/drawing/2014/main" id="{FDB839E6-F5F0-4854-93C9-A11068238A35}"/>
                </a:ext>
              </a:extLst>
            </p:cNvPr>
            <p:cNvSpPr>
              <a:spLocks/>
            </p:cNvSpPr>
            <p:nvPr/>
          </p:nvSpPr>
          <p:spPr bwMode="auto">
            <a:xfrm>
              <a:off x="6512736" y="4205755"/>
              <a:ext cx="740246" cy="332471"/>
            </a:xfrm>
            <a:custGeom>
              <a:avLst/>
              <a:gdLst>
                <a:gd name="T0" fmla="*/ 240 w 251"/>
                <a:gd name="T1" fmla="*/ 16 h 112"/>
                <a:gd name="T2" fmla="*/ 251 w 251"/>
                <a:gd name="T3" fmla="*/ 51 h 112"/>
                <a:gd name="T4" fmla="*/ 189 w 251"/>
                <a:gd name="T5" fmla="*/ 112 h 112"/>
                <a:gd name="T6" fmla="*/ 62 w 251"/>
                <a:gd name="T7" fmla="*/ 112 h 112"/>
                <a:gd name="T8" fmla="*/ 0 w 251"/>
                <a:gd name="T9" fmla="*/ 51 h 112"/>
                <a:gd name="T10" fmla="*/ 27 w 251"/>
                <a:gd name="T11" fmla="*/ 0 h 112"/>
              </a:gdLst>
              <a:ahLst/>
              <a:cxnLst>
                <a:cxn ang="0">
                  <a:pos x="T0" y="T1"/>
                </a:cxn>
                <a:cxn ang="0">
                  <a:pos x="T2" y="T3"/>
                </a:cxn>
                <a:cxn ang="0">
                  <a:pos x="T4" y="T5"/>
                </a:cxn>
                <a:cxn ang="0">
                  <a:pos x="T6" y="T7"/>
                </a:cxn>
                <a:cxn ang="0">
                  <a:pos x="T8" y="T9"/>
                </a:cxn>
                <a:cxn ang="0">
                  <a:pos x="T10" y="T11"/>
                </a:cxn>
              </a:cxnLst>
              <a:rect l="0" t="0" r="r" b="b"/>
              <a:pathLst>
                <a:path w="251" h="112">
                  <a:moveTo>
                    <a:pt x="240" y="16"/>
                  </a:moveTo>
                  <a:cubicBezTo>
                    <a:pt x="247" y="26"/>
                    <a:pt x="251" y="38"/>
                    <a:pt x="251" y="51"/>
                  </a:cubicBezTo>
                  <a:cubicBezTo>
                    <a:pt x="251" y="84"/>
                    <a:pt x="223" y="112"/>
                    <a:pt x="189" y="112"/>
                  </a:cubicBezTo>
                  <a:cubicBezTo>
                    <a:pt x="62" y="112"/>
                    <a:pt x="62" y="112"/>
                    <a:pt x="62" y="112"/>
                  </a:cubicBezTo>
                  <a:cubicBezTo>
                    <a:pt x="28" y="112"/>
                    <a:pt x="0" y="84"/>
                    <a:pt x="0" y="51"/>
                  </a:cubicBezTo>
                  <a:cubicBezTo>
                    <a:pt x="0" y="30"/>
                    <a:pt x="11" y="11"/>
                    <a:pt x="27" y="0"/>
                  </a:cubicBezTo>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8" name="Freeform 314">
              <a:extLst>
                <a:ext uri="{FF2B5EF4-FFF2-40B4-BE49-F238E27FC236}">
                  <a16:creationId xmlns:a16="http://schemas.microsoft.com/office/drawing/2014/main" id="{F9B73999-7FD9-47FB-85AE-A7C78C9C2D18}"/>
                </a:ext>
              </a:extLst>
            </p:cNvPr>
            <p:cNvSpPr>
              <a:spLocks/>
            </p:cNvSpPr>
            <p:nvPr/>
          </p:nvSpPr>
          <p:spPr bwMode="auto">
            <a:xfrm>
              <a:off x="6512736" y="4205755"/>
              <a:ext cx="740246" cy="332471"/>
            </a:xfrm>
            <a:custGeom>
              <a:avLst/>
              <a:gdLst>
                <a:gd name="T0" fmla="*/ 240 w 251"/>
                <a:gd name="T1" fmla="*/ 16 h 112"/>
                <a:gd name="T2" fmla="*/ 251 w 251"/>
                <a:gd name="T3" fmla="*/ 51 h 112"/>
                <a:gd name="T4" fmla="*/ 189 w 251"/>
                <a:gd name="T5" fmla="*/ 112 h 112"/>
                <a:gd name="T6" fmla="*/ 62 w 251"/>
                <a:gd name="T7" fmla="*/ 112 h 112"/>
                <a:gd name="T8" fmla="*/ 0 w 251"/>
                <a:gd name="T9" fmla="*/ 51 h 112"/>
                <a:gd name="T10" fmla="*/ 27 w 251"/>
                <a:gd name="T11" fmla="*/ 0 h 112"/>
              </a:gdLst>
              <a:ahLst/>
              <a:cxnLst>
                <a:cxn ang="0">
                  <a:pos x="T0" y="T1"/>
                </a:cxn>
                <a:cxn ang="0">
                  <a:pos x="T2" y="T3"/>
                </a:cxn>
                <a:cxn ang="0">
                  <a:pos x="T4" y="T5"/>
                </a:cxn>
                <a:cxn ang="0">
                  <a:pos x="T6" y="T7"/>
                </a:cxn>
                <a:cxn ang="0">
                  <a:pos x="T8" y="T9"/>
                </a:cxn>
                <a:cxn ang="0">
                  <a:pos x="T10" y="T11"/>
                </a:cxn>
              </a:cxnLst>
              <a:rect l="0" t="0" r="r" b="b"/>
              <a:pathLst>
                <a:path w="251" h="112">
                  <a:moveTo>
                    <a:pt x="240" y="16"/>
                  </a:moveTo>
                  <a:cubicBezTo>
                    <a:pt x="247" y="26"/>
                    <a:pt x="251" y="38"/>
                    <a:pt x="251" y="51"/>
                  </a:cubicBezTo>
                  <a:cubicBezTo>
                    <a:pt x="251" y="84"/>
                    <a:pt x="223" y="112"/>
                    <a:pt x="189" y="112"/>
                  </a:cubicBezTo>
                  <a:cubicBezTo>
                    <a:pt x="62" y="112"/>
                    <a:pt x="62" y="112"/>
                    <a:pt x="62" y="112"/>
                  </a:cubicBezTo>
                  <a:cubicBezTo>
                    <a:pt x="28" y="112"/>
                    <a:pt x="0" y="84"/>
                    <a:pt x="0" y="51"/>
                  </a:cubicBezTo>
                  <a:cubicBezTo>
                    <a:pt x="0" y="30"/>
                    <a:pt x="11" y="11"/>
                    <a:pt x="27"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9" name="Freeform 315">
              <a:extLst>
                <a:ext uri="{FF2B5EF4-FFF2-40B4-BE49-F238E27FC236}">
                  <a16:creationId xmlns:a16="http://schemas.microsoft.com/office/drawing/2014/main" id="{A3CF7F94-8CE3-4751-B07E-81D39ACAE43A}"/>
                </a:ext>
              </a:extLst>
            </p:cNvPr>
            <p:cNvSpPr>
              <a:spLocks/>
            </p:cNvSpPr>
            <p:nvPr/>
          </p:nvSpPr>
          <p:spPr bwMode="auto">
            <a:xfrm>
              <a:off x="6819632" y="3721256"/>
              <a:ext cx="282742" cy="224489"/>
            </a:xfrm>
            <a:custGeom>
              <a:avLst/>
              <a:gdLst>
                <a:gd name="T0" fmla="*/ 8 w 96"/>
                <a:gd name="T1" fmla="*/ 72 h 76"/>
                <a:gd name="T2" fmla="*/ 8 w 96"/>
                <a:gd name="T3" fmla="*/ 26 h 76"/>
                <a:gd name="T4" fmla="*/ 88 w 96"/>
                <a:gd name="T5" fmla="*/ 10 h 76"/>
                <a:gd name="T6" fmla="*/ 88 w 96"/>
                <a:gd name="T7" fmla="*/ 53 h 76"/>
                <a:gd name="T8" fmla="*/ 88 w 96"/>
                <a:gd name="T9" fmla="*/ 65 h 76"/>
                <a:gd name="T10" fmla="*/ 88 w 96"/>
                <a:gd name="T11" fmla="*/ 68 h 76"/>
                <a:gd name="T12" fmla="*/ 88 w 96"/>
                <a:gd name="T13" fmla="*/ 69 h 76"/>
                <a:gd name="T14" fmla="*/ 92 w 96"/>
                <a:gd name="T15" fmla="*/ 73 h 76"/>
                <a:gd name="T16" fmla="*/ 96 w 96"/>
                <a:gd name="T17" fmla="*/ 69 h 76"/>
                <a:gd name="T18" fmla="*/ 96 w 96"/>
                <a:gd name="T19" fmla="*/ 68 h 76"/>
                <a:gd name="T20" fmla="*/ 96 w 96"/>
                <a:gd name="T21" fmla="*/ 65 h 76"/>
                <a:gd name="T22" fmla="*/ 96 w 96"/>
                <a:gd name="T23" fmla="*/ 53 h 76"/>
                <a:gd name="T24" fmla="*/ 96 w 96"/>
                <a:gd name="T25" fmla="*/ 0 h 76"/>
                <a:gd name="T26" fmla="*/ 0 w 96"/>
                <a:gd name="T27" fmla="*/ 19 h 76"/>
                <a:gd name="T28" fmla="*/ 0 w 96"/>
                <a:gd name="T29" fmla="*/ 72 h 76"/>
                <a:gd name="T30" fmla="*/ 4 w 96"/>
                <a:gd name="T31" fmla="*/ 76 h 76"/>
                <a:gd name="T32" fmla="*/ 8 w 96"/>
                <a:gd name="T33" fmla="*/ 72 h 76"/>
                <a:gd name="T34" fmla="*/ 8 w 96"/>
                <a:gd name="T35" fmla="*/ 7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76">
                  <a:moveTo>
                    <a:pt x="8" y="72"/>
                  </a:moveTo>
                  <a:cubicBezTo>
                    <a:pt x="8" y="26"/>
                    <a:pt x="8" y="26"/>
                    <a:pt x="8" y="26"/>
                  </a:cubicBezTo>
                  <a:cubicBezTo>
                    <a:pt x="88" y="10"/>
                    <a:pt x="88" y="10"/>
                    <a:pt x="88" y="10"/>
                  </a:cubicBezTo>
                  <a:cubicBezTo>
                    <a:pt x="88" y="53"/>
                    <a:pt x="88" y="53"/>
                    <a:pt x="88" y="53"/>
                  </a:cubicBezTo>
                  <a:cubicBezTo>
                    <a:pt x="88" y="54"/>
                    <a:pt x="88" y="61"/>
                    <a:pt x="88" y="65"/>
                  </a:cubicBezTo>
                  <a:cubicBezTo>
                    <a:pt x="88" y="66"/>
                    <a:pt x="88" y="67"/>
                    <a:pt x="88" y="68"/>
                  </a:cubicBezTo>
                  <a:cubicBezTo>
                    <a:pt x="88" y="68"/>
                    <a:pt x="88" y="69"/>
                    <a:pt x="88" y="69"/>
                  </a:cubicBezTo>
                  <a:cubicBezTo>
                    <a:pt x="88" y="71"/>
                    <a:pt x="90" y="73"/>
                    <a:pt x="92" y="73"/>
                  </a:cubicBezTo>
                  <a:cubicBezTo>
                    <a:pt x="94" y="73"/>
                    <a:pt x="96" y="71"/>
                    <a:pt x="96" y="69"/>
                  </a:cubicBezTo>
                  <a:cubicBezTo>
                    <a:pt x="96" y="69"/>
                    <a:pt x="96" y="68"/>
                    <a:pt x="96" y="68"/>
                  </a:cubicBezTo>
                  <a:cubicBezTo>
                    <a:pt x="96" y="67"/>
                    <a:pt x="96" y="66"/>
                    <a:pt x="96" y="65"/>
                  </a:cubicBezTo>
                  <a:cubicBezTo>
                    <a:pt x="96" y="61"/>
                    <a:pt x="96" y="54"/>
                    <a:pt x="96" y="53"/>
                  </a:cubicBezTo>
                  <a:cubicBezTo>
                    <a:pt x="96" y="0"/>
                    <a:pt x="96" y="0"/>
                    <a:pt x="96" y="0"/>
                  </a:cubicBezTo>
                  <a:cubicBezTo>
                    <a:pt x="0" y="19"/>
                    <a:pt x="0" y="19"/>
                    <a:pt x="0" y="19"/>
                  </a:cubicBezTo>
                  <a:cubicBezTo>
                    <a:pt x="0" y="72"/>
                    <a:pt x="0" y="72"/>
                    <a:pt x="0" y="72"/>
                  </a:cubicBezTo>
                  <a:cubicBezTo>
                    <a:pt x="0" y="74"/>
                    <a:pt x="1" y="76"/>
                    <a:pt x="4" y="76"/>
                  </a:cubicBezTo>
                  <a:cubicBezTo>
                    <a:pt x="6" y="76"/>
                    <a:pt x="8" y="74"/>
                    <a:pt x="8" y="72"/>
                  </a:cubicBezTo>
                  <a:cubicBezTo>
                    <a:pt x="8" y="72"/>
                    <a:pt x="8" y="72"/>
                    <a:pt x="8" y="72"/>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0" name="Freeform 316">
              <a:extLst>
                <a:ext uri="{FF2B5EF4-FFF2-40B4-BE49-F238E27FC236}">
                  <a16:creationId xmlns:a16="http://schemas.microsoft.com/office/drawing/2014/main" id="{58897626-94B5-440B-8CF8-5695786EFCE9}"/>
                </a:ext>
              </a:extLst>
            </p:cNvPr>
            <p:cNvSpPr>
              <a:spLocks/>
            </p:cNvSpPr>
            <p:nvPr/>
          </p:nvSpPr>
          <p:spPr bwMode="auto">
            <a:xfrm>
              <a:off x="6491424" y="3194134"/>
              <a:ext cx="171919" cy="437611"/>
            </a:xfrm>
            <a:custGeom>
              <a:avLst/>
              <a:gdLst>
                <a:gd name="T0" fmla="*/ 40 w 58"/>
                <a:gd name="T1" fmla="*/ 148 h 148"/>
                <a:gd name="T2" fmla="*/ 38 w 58"/>
                <a:gd name="T3" fmla="*/ 13 h 148"/>
                <a:gd name="T4" fmla="*/ 1 w 58"/>
                <a:gd name="T5" fmla="*/ 20 h 148"/>
                <a:gd name="T6" fmla="*/ 40 w 58"/>
                <a:gd name="T7" fmla="*/ 148 h 148"/>
              </a:gdLst>
              <a:ahLst/>
              <a:cxnLst>
                <a:cxn ang="0">
                  <a:pos x="T0" y="T1"/>
                </a:cxn>
                <a:cxn ang="0">
                  <a:pos x="T2" y="T3"/>
                </a:cxn>
                <a:cxn ang="0">
                  <a:pos x="T4" y="T5"/>
                </a:cxn>
                <a:cxn ang="0">
                  <a:pos x="T6" y="T7"/>
                </a:cxn>
              </a:cxnLst>
              <a:rect l="0" t="0" r="r" b="b"/>
              <a:pathLst>
                <a:path w="58" h="148">
                  <a:moveTo>
                    <a:pt x="40" y="148"/>
                  </a:moveTo>
                  <a:cubicBezTo>
                    <a:pt x="40" y="104"/>
                    <a:pt x="58" y="37"/>
                    <a:pt x="38" y="13"/>
                  </a:cubicBezTo>
                  <a:cubicBezTo>
                    <a:pt x="27" y="0"/>
                    <a:pt x="0" y="19"/>
                    <a:pt x="1" y="20"/>
                  </a:cubicBezTo>
                  <a:lnTo>
                    <a:pt x="40" y="148"/>
                  </a:lnTo>
                  <a:close/>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p:nvSpPr>
            <p:cNvPr id="491" name="Freeform 317">
              <a:extLst>
                <a:ext uri="{FF2B5EF4-FFF2-40B4-BE49-F238E27FC236}">
                  <a16:creationId xmlns:a16="http://schemas.microsoft.com/office/drawing/2014/main" id="{E695825F-819C-475F-AD48-91CBDBB85B20}"/>
                </a:ext>
              </a:extLst>
            </p:cNvPr>
            <p:cNvSpPr>
              <a:spLocks/>
            </p:cNvSpPr>
            <p:nvPr/>
          </p:nvSpPr>
          <p:spPr bwMode="auto">
            <a:xfrm>
              <a:off x="6491424" y="3194134"/>
              <a:ext cx="171919" cy="437611"/>
            </a:xfrm>
            <a:custGeom>
              <a:avLst/>
              <a:gdLst>
                <a:gd name="T0" fmla="*/ 40 w 58"/>
                <a:gd name="T1" fmla="*/ 148 h 148"/>
                <a:gd name="T2" fmla="*/ 38 w 58"/>
                <a:gd name="T3" fmla="*/ 13 h 148"/>
                <a:gd name="T4" fmla="*/ 1 w 58"/>
                <a:gd name="T5" fmla="*/ 20 h 148"/>
                <a:gd name="T6" fmla="*/ 40 w 58"/>
                <a:gd name="T7" fmla="*/ 148 h 148"/>
              </a:gdLst>
              <a:ahLst/>
              <a:cxnLst>
                <a:cxn ang="0">
                  <a:pos x="T0" y="T1"/>
                </a:cxn>
                <a:cxn ang="0">
                  <a:pos x="T2" y="T3"/>
                </a:cxn>
                <a:cxn ang="0">
                  <a:pos x="T4" y="T5"/>
                </a:cxn>
                <a:cxn ang="0">
                  <a:pos x="T6" y="T7"/>
                </a:cxn>
              </a:cxnLst>
              <a:rect l="0" t="0" r="r" b="b"/>
              <a:pathLst>
                <a:path w="58" h="148">
                  <a:moveTo>
                    <a:pt x="40" y="148"/>
                  </a:moveTo>
                  <a:cubicBezTo>
                    <a:pt x="40" y="104"/>
                    <a:pt x="58" y="37"/>
                    <a:pt x="38" y="13"/>
                  </a:cubicBezTo>
                  <a:cubicBezTo>
                    <a:pt x="27" y="0"/>
                    <a:pt x="0" y="19"/>
                    <a:pt x="1" y="20"/>
                  </a:cubicBezTo>
                  <a:lnTo>
                    <a:pt x="40" y="148"/>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2" name="Freeform 318">
              <a:extLst>
                <a:ext uri="{FF2B5EF4-FFF2-40B4-BE49-F238E27FC236}">
                  <a16:creationId xmlns:a16="http://schemas.microsoft.com/office/drawing/2014/main" id="{FD6656D0-8DA9-443B-96E2-A99DE3BAF841}"/>
                </a:ext>
              </a:extLst>
            </p:cNvPr>
            <p:cNvSpPr>
              <a:spLocks/>
            </p:cNvSpPr>
            <p:nvPr/>
          </p:nvSpPr>
          <p:spPr bwMode="auto">
            <a:xfrm>
              <a:off x="6551098" y="3101781"/>
              <a:ext cx="642209" cy="764399"/>
            </a:xfrm>
            <a:custGeom>
              <a:avLst/>
              <a:gdLst>
                <a:gd name="T0" fmla="*/ 218 w 218"/>
                <a:gd name="T1" fmla="*/ 74 h 258"/>
                <a:gd name="T2" fmla="*/ 218 w 218"/>
                <a:gd name="T3" fmla="*/ 150 h 258"/>
                <a:gd name="T4" fmla="*/ 109 w 218"/>
                <a:gd name="T5" fmla="*/ 258 h 258"/>
                <a:gd name="T6" fmla="*/ 0 w 218"/>
                <a:gd name="T7" fmla="*/ 150 h 258"/>
                <a:gd name="T8" fmla="*/ 0 w 218"/>
                <a:gd name="T9" fmla="*/ 70 h 258"/>
                <a:gd name="T10" fmla="*/ 0 w 218"/>
                <a:gd name="T11" fmla="*/ 56 h 258"/>
                <a:gd name="T12" fmla="*/ 56 w 218"/>
                <a:gd name="T13" fmla="*/ 0 h 258"/>
                <a:gd name="T14" fmla="*/ 162 w 218"/>
                <a:gd name="T15" fmla="*/ 0 h 258"/>
                <a:gd name="T16" fmla="*/ 218 w 218"/>
                <a:gd name="T17" fmla="*/ 56 h 258"/>
                <a:gd name="T18" fmla="*/ 218 w 218"/>
                <a:gd name="T19" fmla="*/ 83 h 258"/>
                <a:gd name="T20" fmla="*/ 218 w 218"/>
                <a:gd name="T21" fmla="*/ 7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58">
                  <a:moveTo>
                    <a:pt x="218" y="74"/>
                  </a:moveTo>
                  <a:cubicBezTo>
                    <a:pt x="218" y="150"/>
                    <a:pt x="218" y="150"/>
                    <a:pt x="218" y="150"/>
                  </a:cubicBezTo>
                  <a:cubicBezTo>
                    <a:pt x="218" y="210"/>
                    <a:pt x="169" y="258"/>
                    <a:pt x="109" y="258"/>
                  </a:cubicBezTo>
                  <a:cubicBezTo>
                    <a:pt x="49" y="258"/>
                    <a:pt x="0" y="210"/>
                    <a:pt x="0" y="150"/>
                  </a:cubicBezTo>
                  <a:cubicBezTo>
                    <a:pt x="0" y="70"/>
                    <a:pt x="0" y="70"/>
                    <a:pt x="0" y="70"/>
                  </a:cubicBezTo>
                  <a:cubicBezTo>
                    <a:pt x="0" y="56"/>
                    <a:pt x="0" y="56"/>
                    <a:pt x="0" y="56"/>
                  </a:cubicBezTo>
                  <a:cubicBezTo>
                    <a:pt x="0" y="25"/>
                    <a:pt x="25" y="0"/>
                    <a:pt x="56" y="0"/>
                  </a:cubicBezTo>
                  <a:cubicBezTo>
                    <a:pt x="162" y="0"/>
                    <a:pt x="162" y="0"/>
                    <a:pt x="162" y="0"/>
                  </a:cubicBezTo>
                  <a:cubicBezTo>
                    <a:pt x="193" y="0"/>
                    <a:pt x="218" y="25"/>
                    <a:pt x="218" y="56"/>
                  </a:cubicBezTo>
                  <a:cubicBezTo>
                    <a:pt x="218" y="83"/>
                    <a:pt x="218" y="83"/>
                    <a:pt x="218" y="83"/>
                  </a:cubicBezTo>
                  <a:cubicBezTo>
                    <a:pt x="218" y="74"/>
                    <a:pt x="218" y="74"/>
                    <a:pt x="218" y="74"/>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3" name="Freeform 319">
              <a:extLst>
                <a:ext uri="{FF2B5EF4-FFF2-40B4-BE49-F238E27FC236}">
                  <a16:creationId xmlns:a16="http://schemas.microsoft.com/office/drawing/2014/main" id="{BF9917D7-4BCD-4866-B6FF-159DFCE56528}"/>
                </a:ext>
              </a:extLst>
            </p:cNvPr>
            <p:cNvSpPr>
              <a:spLocks/>
            </p:cNvSpPr>
            <p:nvPr/>
          </p:nvSpPr>
          <p:spPr bwMode="auto">
            <a:xfrm>
              <a:off x="6538310" y="3090415"/>
              <a:ext cx="667784" cy="787132"/>
            </a:xfrm>
            <a:custGeom>
              <a:avLst/>
              <a:gdLst>
                <a:gd name="T0" fmla="*/ 218 w 226"/>
                <a:gd name="T1" fmla="*/ 78 h 266"/>
                <a:gd name="T2" fmla="*/ 218 w 226"/>
                <a:gd name="T3" fmla="*/ 154 h 266"/>
                <a:gd name="T4" fmla="*/ 221 w 226"/>
                <a:gd name="T5" fmla="*/ 154 h 266"/>
                <a:gd name="T6" fmla="*/ 218 w 226"/>
                <a:gd name="T7" fmla="*/ 153 h 266"/>
                <a:gd name="T8" fmla="*/ 218 w 226"/>
                <a:gd name="T9" fmla="*/ 154 h 266"/>
                <a:gd name="T10" fmla="*/ 221 w 226"/>
                <a:gd name="T11" fmla="*/ 154 h 266"/>
                <a:gd name="T12" fmla="*/ 218 w 226"/>
                <a:gd name="T13" fmla="*/ 153 h 266"/>
                <a:gd name="T14" fmla="*/ 218 w 226"/>
                <a:gd name="T15" fmla="*/ 154 h 266"/>
                <a:gd name="T16" fmla="*/ 187 w 226"/>
                <a:gd name="T17" fmla="*/ 228 h 266"/>
                <a:gd name="T18" fmla="*/ 113 w 226"/>
                <a:gd name="T19" fmla="*/ 258 h 266"/>
                <a:gd name="T20" fmla="*/ 39 w 226"/>
                <a:gd name="T21" fmla="*/ 228 h 266"/>
                <a:gd name="T22" fmla="*/ 8 w 226"/>
                <a:gd name="T23" fmla="*/ 154 h 266"/>
                <a:gd name="T24" fmla="*/ 8 w 226"/>
                <a:gd name="T25" fmla="*/ 74 h 266"/>
                <a:gd name="T26" fmla="*/ 8 w 226"/>
                <a:gd name="T27" fmla="*/ 60 h 266"/>
                <a:gd name="T28" fmla="*/ 23 w 226"/>
                <a:gd name="T29" fmla="*/ 23 h 266"/>
                <a:gd name="T30" fmla="*/ 60 w 226"/>
                <a:gd name="T31" fmla="*/ 8 h 266"/>
                <a:gd name="T32" fmla="*/ 166 w 226"/>
                <a:gd name="T33" fmla="*/ 8 h 266"/>
                <a:gd name="T34" fmla="*/ 202 w 226"/>
                <a:gd name="T35" fmla="*/ 23 h 266"/>
                <a:gd name="T36" fmla="*/ 218 w 226"/>
                <a:gd name="T37" fmla="*/ 60 h 266"/>
                <a:gd name="T38" fmla="*/ 218 w 226"/>
                <a:gd name="T39" fmla="*/ 87 h 266"/>
                <a:gd name="T40" fmla="*/ 222 w 226"/>
                <a:gd name="T41" fmla="*/ 91 h 266"/>
                <a:gd name="T42" fmla="*/ 226 w 226"/>
                <a:gd name="T43" fmla="*/ 87 h 266"/>
                <a:gd name="T44" fmla="*/ 226 w 226"/>
                <a:gd name="T45" fmla="*/ 60 h 266"/>
                <a:gd name="T46" fmla="*/ 166 w 226"/>
                <a:gd name="T47" fmla="*/ 0 h 266"/>
                <a:gd name="T48" fmla="*/ 60 w 226"/>
                <a:gd name="T49" fmla="*/ 0 h 266"/>
                <a:gd name="T50" fmla="*/ 0 w 226"/>
                <a:gd name="T51" fmla="*/ 60 h 266"/>
                <a:gd name="T52" fmla="*/ 0 w 226"/>
                <a:gd name="T53" fmla="*/ 74 h 266"/>
                <a:gd name="T54" fmla="*/ 0 w 226"/>
                <a:gd name="T55" fmla="*/ 154 h 266"/>
                <a:gd name="T56" fmla="*/ 113 w 226"/>
                <a:gd name="T57" fmla="*/ 266 h 266"/>
                <a:gd name="T58" fmla="*/ 226 w 226"/>
                <a:gd name="T59" fmla="*/ 154 h 266"/>
                <a:gd name="T60" fmla="*/ 222 w 226"/>
                <a:gd name="T61" fmla="*/ 154 h 266"/>
                <a:gd name="T62" fmla="*/ 226 w 226"/>
                <a:gd name="T63" fmla="*/ 154 h 266"/>
                <a:gd name="T64" fmla="*/ 226 w 226"/>
                <a:gd name="T65" fmla="*/ 154 h 266"/>
                <a:gd name="T66" fmla="*/ 222 w 226"/>
                <a:gd name="T67" fmla="*/ 154 h 266"/>
                <a:gd name="T68" fmla="*/ 226 w 226"/>
                <a:gd name="T69" fmla="*/ 154 h 266"/>
                <a:gd name="T70" fmla="*/ 226 w 226"/>
                <a:gd name="T71" fmla="*/ 154 h 266"/>
                <a:gd name="T72" fmla="*/ 226 w 226"/>
                <a:gd name="T73" fmla="*/ 78 h 266"/>
                <a:gd name="T74" fmla="*/ 222 w 226"/>
                <a:gd name="T75" fmla="*/ 74 h 266"/>
                <a:gd name="T76" fmla="*/ 218 w 226"/>
                <a:gd name="T77" fmla="*/ 7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6" h="266">
                  <a:moveTo>
                    <a:pt x="218" y="78"/>
                  </a:moveTo>
                  <a:cubicBezTo>
                    <a:pt x="218" y="154"/>
                    <a:pt x="218" y="154"/>
                    <a:pt x="218" y="154"/>
                  </a:cubicBezTo>
                  <a:cubicBezTo>
                    <a:pt x="221" y="154"/>
                    <a:pt x="221" y="154"/>
                    <a:pt x="221" y="154"/>
                  </a:cubicBezTo>
                  <a:cubicBezTo>
                    <a:pt x="218" y="153"/>
                    <a:pt x="218" y="153"/>
                    <a:pt x="218" y="153"/>
                  </a:cubicBezTo>
                  <a:cubicBezTo>
                    <a:pt x="218" y="154"/>
                    <a:pt x="218" y="154"/>
                    <a:pt x="218" y="154"/>
                  </a:cubicBezTo>
                  <a:cubicBezTo>
                    <a:pt x="221" y="154"/>
                    <a:pt x="221" y="154"/>
                    <a:pt x="221" y="154"/>
                  </a:cubicBezTo>
                  <a:cubicBezTo>
                    <a:pt x="218" y="153"/>
                    <a:pt x="218" y="153"/>
                    <a:pt x="218" y="153"/>
                  </a:cubicBezTo>
                  <a:cubicBezTo>
                    <a:pt x="218" y="154"/>
                    <a:pt x="218" y="154"/>
                    <a:pt x="218" y="154"/>
                  </a:cubicBezTo>
                  <a:cubicBezTo>
                    <a:pt x="218" y="183"/>
                    <a:pt x="206" y="209"/>
                    <a:pt x="187" y="228"/>
                  </a:cubicBezTo>
                  <a:cubicBezTo>
                    <a:pt x="168" y="247"/>
                    <a:pt x="142" y="258"/>
                    <a:pt x="113" y="258"/>
                  </a:cubicBezTo>
                  <a:cubicBezTo>
                    <a:pt x="84" y="258"/>
                    <a:pt x="58" y="247"/>
                    <a:pt x="39" y="228"/>
                  </a:cubicBezTo>
                  <a:cubicBezTo>
                    <a:pt x="20" y="209"/>
                    <a:pt x="8" y="183"/>
                    <a:pt x="8" y="154"/>
                  </a:cubicBezTo>
                  <a:cubicBezTo>
                    <a:pt x="8" y="74"/>
                    <a:pt x="8" y="74"/>
                    <a:pt x="8" y="74"/>
                  </a:cubicBezTo>
                  <a:cubicBezTo>
                    <a:pt x="8" y="60"/>
                    <a:pt x="8" y="60"/>
                    <a:pt x="8" y="60"/>
                  </a:cubicBezTo>
                  <a:cubicBezTo>
                    <a:pt x="8" y="46"/>
                    <a:pt x="14" y="33"/>
                    <a:pt x="23" y="23"/>
                  </a:cubicBezTo>
                  <a:cubicBezTo>
                    <a:pt x="33" y="14"/>
                    <a:pt x="45" y="8"/>
                    <a:pt x="60" y="8"/>
                  </a:cubicBezTo>
                  <a:cubicBezTo>
                    <a:pt x="166" y="8"/>
                    <a:pt x="166" y="8"/>
                    <a:pt x="166" y="8"/>
                  </a:cubicBezTo>
                  <a:cubicBezTo>
                    <a:pt x="180" y="8"/>
                    <a:pt x="193" y="14"/>
                    <a:pt x="202" y="23"/>
                  </a:cubicBezTo>
                  <a:cubicBezTo>
                    <a:pt x="212" y="33"/>
                    <a:pt x="218" y="46"/>
                    <a:pt x="218" y="60"/>
                  </a:cubicBezTo>
                  <a:cubicBezTo>
                    <a:pt x="218" y="87"/>
                    <a:pt x="218" y="87"/>
                    <a:pt x="218" y="87"/>
                  </a:cubicBezTo>
                  <a:cubicBezTo>
                    <a:pt x="218" y="89"/>
                    <a:pt x="219" y="91"/>
                    <a:pt x="222" y="91"/>
                  </a:cubicBezTo>
                  <a:cubicBezTo>
                    <a:pt x="224" y="91"/>
                    <a:pt x="226" y="89"/>
                    <a:pt x="226" y="87"/>
                  </a:cubicBezTo>
                  <a:cubicBezTo>
                    <a:pt x="226" y="60"/>
                    <a:pt x="226" y="60"/>
                    <a:pt x="226" y="60"/>
                  </a:cubicBezTo>
                  <a:cubicBezTo>
                    <a:pt x="226" y="27"/>
                    <a:pt x="199" y="0"/>
                    <a:pt x="166" y="0"/>
                  </a:cubicBezTo>
                  <a:cubicBezTo>
                    <a:pt x="60" y="0"/>
                    <a:pt x="60" y="0"/>
                    <a:pt x="60" y="0"/>
                  </a:cubicBezTo>
                  <a:cubicBezTo>
                    <a:pt x="27" y="0"/>
                    <a:pt x="0" y="27"/>
                    <a:pt x="0" y="60"/>
                  </a:cubicBezTo>
                  <a:cubicBezTo>
                    <a:pt x="0" y="74"/>
                    <a:pt x="0" y="74"/>
                    <a:pt x="0" y="74"/>
                  </a:cubicBezTo>
                  <a:cubicBezTo>
                    <a:pt x="0" y="154"/>
                    <a:pt x="0" y="154"/>
                    <a:pt x="0" y="154"/>
                  </a:cubicBezTo>
                  <a:cubicBezTo>
                    <a:pt x="0" y="216"/>
                    <a:pt x="50" y="266"/>
                    <a:pt x="113" y="266"/>
                  </a:cubicBezTo>
                  <a:cubicBezTo>
                    <a:pt x="175" y="266"/>
                    <a:pt x="226" y="216"/>
                    <a:pt x="226" y="154"/>
                  </a:cubicBezTo>
                  <a:cubicBezTo>
                    <a:pt x="222" y="154"/>
                    <a:pt x="222" y="154"/>
                    <a:pt x="222" y="154"/>
                  </a:cubicBezTo>
                  <a:cubicBezTo>
                    <a:pt x="226" y="154"/>
                    <a:pt x="226" y="154"/>
                    <a:pt x="226" y="154"/>
                  </a:cubicBezTo>
                  <a:cubicBezTo>
                    <a:pt x="226" y="154"/>
                    <a:pt x="226" y="154"/>
                    <a:pt x="226" y="154"/>
                  </a:cubicBezTo>
                  <a:cubicBezTo>
                    <a:pt x="222" y="154"/>
                    <a:pt x="222" y="154"/>
                    <a:pt x="222" y="154"/>
                  </a:cubicBezTo>
                  <a:cubicBezTo>
                    <a:pt x="226" y="154"/>
                    <a:pt x="226" y="154"/>
                    <a:pt x="226" y="154"/>
                  </a:cubicBezTo>
                  <a:cubicBezTo>
                    <a:pt x="226" y="154"/>
                    <a:pt x="226" y="154"/>
                    <a:pt x="226" y="154"/>
                  </a:cubicBezTo>
                  <a:cubicBezTo>
                    <a:pt x="226" y="78"/>
                    <a:pt x="226" y="78"/>
                    <a:pt x="226" y="78"/>
                  </a:cubicBezTo>
                  <a:cubicBezTo>
                    <a:pt x="226" y="75"/>
                    <a:pt x="224" y="74"/>
                    <a:pt x="222" y="74"/>
                  </a:cubicBezTo>
                  <a:cubicBezTo>
                    <a:pt x="219" y="74"/>
                    <a:pt x="218" y="75"/>
                    <a:pt x="218" y="7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4" name="Freeform 320">
              <a:extLst>
                <a:ext uri="{FF2B5EF4-FFF2-40B4-BE49-F238E27FC236}">
                  <a16:creationId xmlns:a16="http://schemas.microsoft.com/office/drawing/2014/main" id="{B25AF671-1873-41FD-808B-919034D3F64F}"/>
                </a:ext>
              </a:extLst>
            </p:cNvPr>
            <p:cNvSpPr>
              <a:spLocks/>
            </p:cNvSpPr>
            <p:nvPr/>
          </p:nvSpPr>
          <p:spPr bwMode="auto">
            <a:xfrm>
              <a:off x="6883569" y="3113147"/>
              <a:ext cx="298372" cy="740244"/>
            </a:xfrm>
            <a:custGeom>
              <a:avLst/>
              <a:gdLst>
                <a:gd name="T0" fmla="*/ 49 w 101"/>
                <a:gd name="T1" fmla="*/ 0 h 250"/>
                <a:gd name="T2" fmla="*/ 45 w 101"/>
                <a:gd name="T3" fmla="*/ 0 h 250"/>
                <a:gd name="T4" fmla="*/ 80 w 101"/>
                <a:gd name="T5" fmla="*/ 52 h 250"/>
                <a:gd name="T6" fmla="*/ 80 w 101"/>
                <a:gd name="T7" fmla="*/ 79 h 250"/>
                <a:gd name="T8" fmla="*/ 80 w 101"/>
                <a:gd name="T9" fmla="*/ 70 h 250"/>
                <a:gd name="T10" fmla="*/ 80 w 101"/>
                <a:gd name="T11" fmla="*/ 146 h 250"/>
                <a:gd name="T12" fmla="*/ 80 w 101"/>
                <a:gd name="T13" fmla="*/ 146 h 250"/>
                <a:gd name="T14" fmla="*/ 0 w 101"/>
                <a:gd name="T15" fmla="*/ 250 h 250"/>
                <a:gd name="T16" fmla="*/ 70 w 101"/>
                <a:gd name="T17" fmla="*/ 220 h 250"/>
                <a:gd name="T18" fmla="*/ 101 w 101"/>
                <a:gd name="T19" fmla="*/ 146 h 250"/>
                <a:gd name="T20" fmla="*/ 101 w 101"/>
                <a:gd name="T21" fmla="*/ 146 h 250"/>
                <a:gd name="T22" fmla="*/ 101 w 101"/>
                <a:gd name="T23" fmla="*/ 146 h 250"/>
                <a:gd name="T24" fmla="*/ 101 w 101"/>
                <a:gd name="T25" fmla="*/ 146 h 250"/>
                <a:gd name="T26" fmla="*/ 101 w 101"/>
                <a:gd name="T27" fmla="*/ 79 h 250"/>
                <a:gd name="T28" fmla="*/ 101 w 101"/>
                <a:gd name="T29" fmla="*/ 79 h 250"/>
                <a:gd name="T30" fmla="*/ 101 w 101"/>
                <a:gd name="T31" fmla="*/ 52 h 250"/>
                <a:gd name="T32" fmla="*/ 85 w 101"/>
                <a:gd name="T33" fmla="*/ 15 h 250"/>
                <a:gd name="T34" fmla="*/ 49 w 101"/>
                <a:gd name="T3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250">
                  <a:moveTo>
                    <a:pt x="49" y="0"/>
                  </a:moveTo>
                  <a:cubicBezTo>
                    <a:pt x="45" y="0"/>
                    <a:pt x="45" y="0"/>
                    <a:pt x="45" y="0"/>
                  </a:cubicBezTo>
                  <a:cubicBezTo>
                    <a:pt x="65" y="8"/>
                    <a:pt x="80" y="29"/>
                    <a:pt x="80" y="52"/>
                  </a:cubicBezTo>
                  <a:cubicBezTo>
                    <a:pt x="80" y="79"/>
                    <a:pt x="80" y="79"/>
                    <a:pt x="80" y="79"/>
                  </a:cubicBezTo>
                  <a:cubicBezTo>
                    <a:pt x="80" y="70"/>
                    <a:pt x="80" y="70"/>
                    <a:pt x="80" y="70"/>
                  </a:cubicBezTo>
                  <a:cubicBezTo>
                    <a:pt x="80" y="146"/>
                    <a:pt x="80" y="146"/>
                    <a:pt x="80" y="146"/>
                  </a:cubicBezTo>
                  <a:cubicBezTo>
                    <a:pt x="80" y="146"/>
                    <a:pt x="80" y="146"/>
                    <a:pt x="80" y="146"/>
                  </a:cubicBezTo>
                  <a:cubicBezTo>
                    <a:pt x="80" y="195"/>
                    <a:pt x="46" y="237"/>
                    <a:pt x="0" y="250"/>
                  </a:cubicBezTo>
                  <a:cubicBezTo>
                    <a:pt x="28" y="249"/>
                    <a:pt x="52" y="238"/>
                    <a:pt x="70" y="220"/>
                  </a:cubicBezTo>
                  <a:cubicBezTo>
                    <a:pt x="89" y="201"/>
                    <a:pt x="101" y="175"/>
                    <a:pt x="101" y="146"/>
                  </a:cubicBezTo>
                  <a:cubicBezTo>
                    <a:pt x="101" y="146"/>
                    <a:pt x="101" y="146"/>
                    <a:pt x="101" y="146"/>
                  </a:cubicBezTo>
                  <a:cubicBezTo>
                    <a:pt x="101" y="146"/>
                    <a:pt x="101" y="146"/>
                    <a:pt x="101" y="146"/>
                  </a:cubicBezTo>
                  <a:cubicBezTo>
                    <a:pt x="101" y="146"/>
                    <a:pt x="101" y="146"/>
                    <a:pt x="101" y="146"/>
                  </a:cubicBezTo>
                  <a:cubicBezTo>
                    <a:pt x="101" y="79"/>
                    <a:pt x="101" y="79"/>
                    <a:pt x="101" y="79"/>
                  </a:cubicBezTo>
                  <a:cubicBezTo>
                    <a:pt x="101" y="79"/>
                    <a:pt x="101" y="79"/>
                    <a:pt x="101" y="79"/>
                  </a:cubicBezTo>
                  <a:cubicBezTo>
                    <a:pt x="101" y="52"/>
                    <a:pt x="101" y="52"/>
                    <a:pt x="101" y="52"/>
                  </a:cubicBezTo>
                  <a:cubicBezTo>
                    <a:pt x="101" y="38"/>
                    <a:pt x="95" y="25"/>
                    <a:pt x="85" y="15"/>
                  </a:cubicBezTo>
                  <a:cubicBezTo>
                    <a:pt x="76" y="6"/>
                    <a:pt x="63" y="0"/>
                    <a:pt x="49"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5" name="Freeform 321">
              <a:extLst>
                <a:ext uri="{FF2B5EF4-FFF2-40B4-BE49-F238E27FC236}">
                  <a16:creationId xmlns:a16="http://schemas.microsoft.com/office/drawing/2014/main" id="{E89A7522-14F0-4EFE-9232-36B98B392698}"/>
                </a:ext>
              </a:extLst>
            </p:cNvPr>
            <p:cNvSpPr>
              <a:spLocks/>
            </p:cNvSpPr>
            <p:nvPr/>
          </p:nvSpPr>
          <p:spPr bwMode="auto">
            <a:xfrm>
              <a:off x="6809686" y="3101781"/>
              <a:ext cx="383621" cy="764399"/>
            </a:xfrm>
            <a:custGeom>
              <a:avLst/>
              <a:gdLst>
                <a:gd name="T0" fmla="*/ 74 w 130"/>
                <a:gd name="T1" fmla="*/ 0 h 258"/>
                <a:gd name="T2" fmla="*/ 49 w 130"/>
                <a:gd name="T3" fmla="*/ 0 h 258"/>
                <a:gd name="T4" fmla="*/ 70 w 130"/>
                <a:gd name="T5" fmla="*/ 4 h 258"/>
                <a:gd name="T6" fmla="*/ 74 w 130"/>
                <a:gd name="T7" fmla="*/ 4 h 258"/>
                <a:gd name="T8" fmla="*/ 110 w 130"/>
                <a:gd name="T9" fmla="*/ 19 h 258"/>
                <a:gd name="T10" fmla="*/ 126 w 130"/>
                <a:gd name="T11" fmla="*/ 56 h 258"/>
                <a:gd name="T12" fmla="*/ 126 w 130"/>
                <a:gd name="T13" fmla="*/ 83 h 258"/>
                <a:gd name="T14" fmla="*/ 126 w 130"/>
                <a:gd name="T15" fmla="*/ 83 h 258"/>
                <a:gd name="T16" fmla="*/ 126 w 130"/>
                <a:gd name="T17" fmla="*/ 150 h 258"/>
                <a:gd name="T18" fmla="*/ 126 w 130"/>
                <a:gd name="T19" fmla="*/ 150 h 258"/>
                <a:gd name="T20" fmla="*/ 126 w 130"/>
                <a:gd name="T21" fmla="*/ 150 h 258"/>
                <a:gd name="T22" fmla="*/ 126 w 130"/>
                <a:gd name="T23" fmla="*/ 150 h 258"/>
                <a:gd name="T24" fmla="*/ 95 w 130"/>
                <a:gd name="T25" fmla="*/ 224 h 258"/>
                <a:gd name="T26" fmla="*/ 25 w 130"/>
                <a:gd name="T27" fmla="*/ 254 h 258"/>
                <a:gd name="T28" fmla="*/ 0 w 130"/>
                <a:gd name="T29" fmla="*/ 258 h 258"/>
                <a:gd name="T30" fmla="*/ 3 w 130"/>
                <a:gd name="T31" fmla="*/ 258 h 258"/>
                <a:gd name="T32" fmla="*/ 21 w 130"/>
                <a:gd name="T33" fmla="*/ 258 h 258"/>
                <a:gd name="T34" fmla="*/ 130 w 130"/>
                <a:gd name="T35" fmla="*/ 150 h 258"/>
                <a:gd name="T36" fmla="*/ 130 w 130"/>
                <a:gd name="T37" fmla="*/ 150 h 258"/>
                <a:gd name="T38" fmla="*/ 130 w 130"/>
                <a:gd name="T39" fmla="*/ 74 h 258"/>
                <a:gd name="T40" fmla="*/ 130 w 130"/>
                <a:gd name="T41" fmla="*/ 83 h 258"/>
                <a:gd name="T42" fmla="*/ 130 w 130"/>
                <a:gd name="T43" fmla="*/ 56 h 258"/>
                <a:gd name="T44" fmla="*/ 74 w 130"/>
                <a:gd name="T45"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258">
                  <a:moveTo>
                    <a:pt x="74" y="0"/>
                  </a:moveTo>
                  <a:cubicBezTo>
                    <a:pt x="49" y="0"/>
                    <a:pt x="49" y="0"/>
                    <a:pt x="49" y="0"/>
                  </a:cubicBezTo>
                  <a:cubicBezTo>
                    <a:pt x="56" y="0"/>
                    <a:pt x="63" y="2"/>
                    <a:pt x="70" y="4"/>
                  </a:cubicBezTo>
                  <a:cubicBezTo>
                    <a:pt x="74" y="4"/>
                    <a:pt x="74" y="4"/>
                    <a:pt x="74" y="4"/>
                  </a:cubicBezTo>
                  <a:cubicBezTo>
                    <a:pt x="88" y="4"/>
                    <a:pt x="101" y="10"/>
                    <a:pt x="110" y="19"/>
                  </a:cubicBezTo>
                  <a:cubicBezTo>
                    <a:pt x="120" y="29"/>
                    <a:pt x="126" y="42"/>
                    <a:pt x="126" y="56"/>
                  </a:cubicBezTo>
                  <a:cubicBezTo>
                    <a:pt x="126" y="83"/>
                    <a:pt x="126" y="83"/>
                    <a:pt x="126" y="83"/>
                  </a:cubicBezTo>
                  <a:cubicBezTo>
                    <a:pt x="126" y="83"/>
                    <a:pt x="126" y="83"/>
                    <a:pt x="126" y="83"/>
                  </a:cubicBezTo>
                  <a:cubicBezTo>
                    <a:pt x="126" y="150"/>
                    <a:pt x="126" y="150"/>
                    <a:pt x="126" y="150"/>
                  </a:cubicBezTo>
                  <a:cubicBezTo>
                    <a:pt x="126" y="150"/>
                    <a:pt x="126" y="150"/>
                    <a:pt x="126" y="150"/>
                  </a:cubicBezTo>
                  <a:cubicBezTo>
                    <a:pt x="126" y="150"/>
                    <a:pt x="126" y="150"/>
                    <a:pt x="126" y="150"/>
                  </a:cubicBezTo>
                  <a:cubicBezTo>
                    <a:pt x="126" y="150"/>
                    <a:pt x="126" y="150"/>
                    <a:pt x="126" y="150"/>
                  </a:cubicBezTo>
                  <a:cubicBezTo>
                    <a:pt x="126" y="179"/>
                    <a:pt x="114" y="205"/>
                    <a:pt x="95" y="224"/>
                  </a:cubicBezTo>
                  <a:cubicBezTo>
                    <a:pt x="77" y="242"/>
                    <a:pt x="53" y="253"/>
                    <a:pt x="25" y="254"/>
                  </a:cubicBezTo>
                  <a:cubicBezTo>
                    <a:pt x="17" y="257"/>
                    <a:pt x="9" y="258"/>
                    <a:pt x="0" y="258"/>
                  </a:cubicBezTo>
                  <a:cubicBezTo>
                    <a:pt x="1" y="258"/>
                    <a:pt x="2" y="258"/>
                    <a:pt x="3" y="258"/>
                  </a:cubicBezTo>
                  <a:cubicBezTo>
                    <a:pt x="21" y="258"/>
                    <a:pt x="21" y="258"/>
                    <a:pt x="21" y="258"/>
                  </a:cubicBezTo>
                  <a:cubicBezTo>
                    <a:pt x="81" y="258"/>
                    <a:pt x="130" y="210"/>
                    <a:pt x="130" y="150"/>
                  </a:cubicBezTo>
                  <a:cubicBezTo>
                    <a:pt x="130" y="150"/>
                    <a:pt x="130" y="150"/>
                    <a:pt x="130" y="150"/>
                  </a:cubicBezTo>
                  <a:cubicBezTo>
                    <a:pt x="130" y="74"/>
                    <a:pt x="130" y="74"/>
                    <a:pt x="130" y="74"/>
                  </a:cubicBezTo>
                  <a:cubicBezTo>
                    <a:pt x="130" y="83"/>
                    <a:pt x="130" y="83"/>
                    <a:pt x="130" y="83"/>
                  </a:cubicBezTo>
                  <a:cubicBezTo>
                    <a:pt x="130" y="56"/>
                    <a:pt x="130" y="56"/>
                    <a:pt x="130" y="56"/>
                  </a:cubicBezTo>
                  <a:cubicBezTo>
                    <a:pt x="130" y="25"/>
                    <a:pt x="105" y="0"/>
                    <a:pt x="74"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6" name="Freeform 322">
              <a:extLst>
                <a:ext uri="{FF2B5EF4-FFF2-40B4-BE49-F238E27FC236}">
                  <a16:creationId xmlns:a16="http://schemas.microsoft.com/office/drawing/2014/main" id="{69987745-E916-4972-B9EE-3E62FEB82722}"/>
                </a:ext>
              </a:extLst>
            </p:cNvPr>
            <p:cNvSpPr>
              <a:spLocks/>
            </p:cNvSpPr>
            <p:nvPr/>
          </p:nvSpPr>
          <p:spPr bwMode="auto">
            <a:xfrm>
              <a:off x="6688917" y="3539392"/>
              <a:ext cx="51150" cy="51150"/>
            </a:xfrm>
            <a:custGeom>
              <a:avLst/>
              <a:gdLst>
                <a:gd name="T0" fmla="*/ 17 w 17"/>
                <a:gd name="T1" fmla="*/ 17 h 17"/>
                <a:gd name="T2" fmla="*/ 0 w 17"/>
                <a:gd name="T3" fmla="*/ 0 h 17"/>
              </a:gdLst>
              <a:ahLst/>
              <a:cxnLst>
                <a:cxn ang="0">
                  <a:pos x="T0" y="T1"/>
                </a:cxn>
                <a:cxn ang="0">
                  <a:pos x="T2" y="T3"/>
                </a:cxn>
              </a:cxnLst>
              <a:rect l="0" t="0" r="r" b="b"/>
              <a:pathLst>
                <a:path w="17" h="17">
                  <a:moveTo>
                    <a:pt x="17" y="17"/>
                  </a:moveTo>
                  <a:cubicBezTo>
                    <a:pt x="8" y="17"/>
                    <a:pt x="0" y="9"/>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7" name="Freeform 323">
              <a:extLst>
                <a:ext uri="{FF2B5EF4-FFF2-40B4-BE49-F238E27FC236}">
                  <a16:creationId xmlns:a16="http://schemas.microsoft.com/office/drawing/2014/main" id="{770C49F3-791A-4B00-8848-F5C8663D0BBD}"/>
                </a:ext>
              </a:extLst>
            </p:cNvPr>
            <p:cNvSpPr>
              <a:spLocks/>
            </p:cNvSpPr>
            <p:nvPr/>
          </p:nvSpPr>
          <p:spPr bwMode="auto">
            <a:xfrm>
              <a:off x="6553940" y="3344741"/>
              <a:ext cx="126452" cy="38362"/>
            </a:xfrm>
            <a:custGeom>
              <a:avLst/>
              <a:gdLst>
                <a:gd name="T0" fmla="*/ 0 w 43"/>
                <a:gd name="T1" fmla="*/ 11 h 13"/>
                <a:gd name="T2" fmla="*/ 25 w 43"/>
                <a:gd name="T3" fmla="*/ 2 h 13"/>
                <a:gd name="T4" fmla="*/ 43 w 43"/>
                <a:gd name="T5" fmla="*/ 13 h 13"/>
              </a:gdLst>
              <a:ahLst/>
              <a:cxnLst>
                <a:cxn ang="0">
                  <a:pos x="T0" y="T1"/>
                </a:cxn>
                <a:cxn ang="0">
                  <a:pos x="T2" y="T3"/>
                </a:cxn>
                <a:cxn ang="0">
                  <a:pos x="T4" y="T5"/>
                </a:cxn>
              </a:cxnLst>
              <a:rect l="0" t="0" r="r" b="b"/>
              <a:pathLst>
                <a:path w="43" h="13">
                  <a:moveTo>
                    <a:pt x="0" y="11"/>
                  </a:moveTo>
                  <a:cubicBezTo>
                    <a:pt x="6" y="4"/>
                    <a:pt x="15" y="0"/>
                    <a:pt x="25" y="2"/>
                  </a:cubicBezTo>
                  <a:cubicBezTo>
                    <a:pt x="32" y="3"/>
                    <a:pt x="39" y="7"/>
                    <a:pt x="43" y="13"/>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8" name="Oval 326">
              <a:extLst>
                <a:ext uri="{FF2B5EF4-FFF2-40B4-BE49-F238E27FC236}">
                  <a16:creationId xmlns:a16="http://schemas.microsoft.com/office/drawing/2014/main" id="{22FA4559-CFA3-4C93-8DFE-8AB1DDEDB090}"/>
                </a:ext>
              </a:extLst>
            </p:cNvPr>
            <p:cNvSpPr>
              <a:spLocks noChangeArrowheads="1"/>
            </p:cNvSpPr>
            <p:nvPr/>
          </p:nvSpPr>
          <p:spPr bwMode="auto">
            <a:xfrm>
              <a:off x="6583129" y="3437124"/>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9" name="Oval 328">
              <a:extLst>
                <a:ext uri="{FF2B5EF4-FFF2-40B4-BE49-F238E27FC236}">
                  <a16:creationId xmlns:a16="http://schemas.microsoft.com/office/drawing/2014/main" id="{D469C51D-828D-4A9A-9D71-5C076D024948}"/>
                </a:ext>
              </a:extLst>
            </p:cNvPr>
            <p:cNvSpPr>
              <a:spLocks noChangeArrowheads="1"/>
            </p:cNvSpPr>
            <p:nvPr/>
          </p:nvSpPr>
          <p:spPr bwMode="auto">
            <a:xfrm>
              <a:off x="6822474" y="3404415"/>
              <a:ext cx="79566"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0" name="Oval 329">
              <a:extLst>
                <a:ext uri="{FF2B5EF4-FFF2-40B4-BE49-F238E27FC236}">
                  <a16:creationId xmlns:a16="http://schemas.microsoft.com/office/drawing/2014/main" id="{E7F5A5F3-9198-4CC5-8602-8AE5DF664F50}"/>
                </a:ext>
              </a:extLst>
            </p:cNvPr>
            <p:cNvSpPr>
              <a:spLocks noChangeArrowheads="1"/>
            </p:cNvSpPr>
            <p:nvPr/>
          </p:nvSpPr>
          <p:spPr bwMode="auto">
            <a:xfrm>
              <a:off x="6834613" y="3439534"/>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1" name="Freeform 332">
              <a:extLst>
                <a:ext uri="{FF2B5EF4-FFF2-40B4-BE49-F238E27FC236}">
                  <a16:creationId xmlns:a16="http://schemas.microsoft.com/office/drawing/2014/main" id="{A18B2034-F647-4773-ACD0-EFFF0EEF03A2}"/>
                </a:ext>
              </a:extLst>
            </p:cNvPr>
            <p:cNvSpPr>
              <a:spLocks/>
            </p:cNvSpPr>
            <p:nvPr/>
          </p:nvSpPr>
          <p:spPr bwMode="auto">
            <a:xfrm>
              <a:off x="6806844" y="3344741"/>
              <a:ext cx="125032" cy="38362"/>
            </a:xfrm>
            <a:custGeom>
              <a:avLst/>
              <a:gdLst>
                <a:gd name="T0" fmla="*/ 0 w 42"/>
                <a:gd name="T1" fmla="*/ 11 h 13"/>
                <a:gd name="T2" fmla="*/ 25 w 42"/>
                <a:gd name="T3" fmla="*/ 2 h 13"/>
                <a:gd name="T4" fmla="*/ 42 w 42"/>
                <a:gd name="T5" fmla="*/ 13 h 13"/>
              </a:gdLst>
              <a:ahLst/>
              <a:cxnLst>
                <a:cxn ang="0">
                  <a:pos x="T0" y="T1"/>
                </a:cxn>
                <a:cxn ang="0">
                  <a:pos x="T2" y="T3"/>
                </a:cxn>
                <a:cxn ang="0">
                  <a:pos x="T4" y="T5"/>
                </a:cxn>
              </a:cxnLst>
              <a:rect l="0" t="0" r="r" b="b"/>
              <a:pathLst>
                <a:path w="42" h="13">
                  <a:moveTo>
                    <a:pt x="0" y="11"/>
                  </a:moveTo>
                  <a:cubicBezTo>
                    <a:pt x="6" y="4"/>
                    <a:pt x="15" y="0"/>
                    <a:pt x="25" y="2"/>
                  </a:cubicBezTo>
                  <a:cubicBezTo>
                    <a:pt x="32" y="3"/>
                    <a:pt x="38" y="7"/>
                    <a:pt x="42" y="13"/>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2" name="Freeform 333">
              <a:extLst>
                <a:ext uri="{FF2B5EF4-FFF2-40B4-BE49-F238E27FC236}">
                  <a16:creationId xmlns:a16="http://schemas.microsoft.com/office/drawing/2014/main" id="{FE4496EC-8F0F-494D-B21B-D413C46288B6}"/>
                </a:ext>
              </a:extLst>
            </p:cNvPr>
            <p:cNvSpPr>
              <a:spLocks/>
            </p:cNvSpPr>
            <p:nvPr/>
          </p:nvSpPr>
          <p:spPr bwMode="auto">
            <a:xfrm>
              <a:off x="6659079" y="3685736"/>
              <a:ext cx="157710" cy="22733"/>
            </a:xfrm>
            <a:custGeom>
              <a:avLst/>
              <a:gdLst>
                <a:gd name="T0" fmla="*/ 0 w 53"/>
                <a:gd name="T1" fmla="*/ 0 h 8"/>
                <a:gd name="T2" fmla="*/ 26 w 53"/>
                <a:gd name="T3" fmla="*/ 8 h 8"/>
                <a:gd name="T4" fmla="*/ 53 w 53"/>
                <a:gd name="T5" fmla="*/ 0 h 8"/>
              </a:gdLst>
              <a:ahLst/>
              <a:cxnLst>
                <a:cxn ang="0">
                  <a:pos x="T0" y="T1"/>
                </a:cxn>
                <a:cxn ang="0">
                  <a:pos x="T2" y="T3"/>
                </a:cxn>
                <a:cxn ang="0">
                  <a:pos x="T4" y="T5"/>
                </a:cxn>
              </a:cxnLst>
              <a:rect l="0" t="0" r="r" b="b"/>
              <a:pathLst>
                <a:path w="53" h="8">
                  <a:moveTo>
                    <a:pt x="0" y="0"/>
                  </a:moveTo>
                  <a:cubicBezTo>
                    <a:pt x="0" y="0"/>
                    <a:pt x="6" y="8"/>
                    <a:pt x="26" y="8"/>
                  </a:cubicBezTo>
                  <a:cubicBezTo>
                    <a:pt x="46" y="8"/>
                    <a:pt x="53" y="0"/>
                    <a:pt x="53"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3" name="Freeform 334">
              <a:extLst>
                <a:ext uri="{FF2B5EF4-FFF2-40B4-BE49-F238E27FC236}">
                  <a16:creationId xmlns:a16="http://schemas.microsoft.com/office/drawing/2014/main" id="{E48BDD4B-1A3E-4DEB-8DBB-3CEF1FFC364C}"/>
                </a:ext>
              </a:extLst>
            </p:cNvPr>
            <p:cNvSpPr>
              <a:spLocks/>
            </p:cNvSpPr>
            <p:nvPr/>
          </p:nvSpPr>
          <p:spPr bwMode="auto">
            <a:xfrm>
              <a:off x="6494265" y="2864505"/>
              <a:ext cx="882326" cy="633684"/>
            </a:xfrm>
            <a:custGeom>
              <a:avLst/>
              <a:gdLst>
                <a:gd name="T0" fmla="*/ 212 w 299"/>
                <a:gd name="T1" fmla="*/ 214 h 214"/>
                <a:gd name="T2" fmla="*/ 212 w 299"/>
                <a:gd name="T3" fmla="*/ 184 h 214"/>
                <a:gd name="T4" fmla="*/ 204 w 299"/>
                <a:gd name="T5" fmla="*/ 177 h 214"/>
                <a:gd name="T6" fmla="*/ 0 w 299"/>
                <a:gd name="T7" fmla="*/ 131 h 214"/>
                <a:gd name="T8" fmla="*/ 141 w 299"/>
                <a:gd name="T9" fmla="*/ 0 h 214"/>
                <a:gd name="T10" fmla="*/ 282 w 299"/>
                <a:gd name="T11" fmla="*/ 110 h 214"/>
                <a:gd name="T12" fmla="*/ 299 w 299"/>
                <a:gd name="T13" fmla="*/ 199 h 214"/>
              </a:gdLst>
              <a:ahLst/>
              <a:cxnLst>
                <a:cxn ang="0">
                  <a:pos x="T0" y="T1"/>
                </a:cxn>
                <a:cxn ang="0">
                  <a:pos x="T2" y="T3"/>
                </a:cxn>
                <a:cxn ang="0">
                  <a:pos x="T4" y="T5"/>
                </a:cxn>
                <a:cxn ang="0">
                  <a:pos x="T6" y="T7"/>
                </a:cxn>
                <a:cxn ang="0">
                  <a:pos x="T8" y="T9"/>
                </a:cxn>
                <a:cxn ang="0">
                  <a:pos x="T10" y="T11"/>
                </a:cxn>
                <a:cxn ang="0">
                  <a:pos x="T12" y="T13"/>
                </a:cxn>
              </a:cxnLst>
              <a:rect l="0" t="0" r="r" b="b"/>
              <a:pathLst>
                <a:path w="299" h="214">
                  <a:moveTo>
                    <a:pt x="212" y="214"/>
                  </a:moveTo>
                  <a:cubicBezTo>
                    <a:pt x="212" y="184"/>
                    <a:pt x="212" y="184"/>
                    <a:pt x="212" y="184"/>
                  </a:cubicBezTo>
                  <a:cubicBezTo>
                    <a:pt x="212" y="180"/>
                    <a:pt x="208" y="177"/>
                    <a:pt x="204" y="177"/>
                  </a:cubicBezTo>
                  <a:cubicBezTo>
                    <a:pt x="159" y="177"/>
                    <a:pt x="44" y="166"/>
                    <a:pt x="0" y="131"/>
                  </a:cubicBezTo>
                  <a:cubicBezTo>
                    <a:pt x="0" y="64"/>
                    <a:pt x="52" y="0"/>
                    <a:pt x="141" y="0"/>
                  </a:cubicBezTo>
                  <a:cubicBezTo>
                    <a:pt x="208" y="0"/>
                    <a:pt x="269" y="38"/>
                    <a:pt x="282" y="110"/>
                  </a:cubicBezTo>
                  <a:cubicBezTo>
                    <a:pt x="299" y="199"/>
                    <a:pt x="299" y="199"/>
                    <a:pt x="299" y="199"/>
                  </a:cubicBezTo>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4" name="Freeform 335">
              <a:extLst>
                <a:ext uri="{FF2B5EF4-FFF2-40B4-BE49-F238E27FC236}">
                  <a16:creationId xmlns:a16="http://schemas.microsoft.com/office/drawing/2014/main" id="{1F4F9D1D-D4AE-499A-991C-08CB52FDE3D2}"/>
                </a:ext>
              </a:extLst>
            </p:cNvPr>
            <p:cNvSpPr>
              <a:spLocks/>
            </p:cNvSpPr>
            <p:nvPr/>
          </p:nvSpPr>
          <p:spPr bwMode="auto">
            <a:xfrm>
              <a:off x="6494265" y="2864505"/>
              <a:ext cx="882326" cy="633684"/>
            </a:xfrm>
            <a:custGeom>
              <a:avLst/>
              <a:gdLst>
                <a:gd name="T0" fmla="*/ 212 w 299"/>
                <a:gd name="T1" fmla="*/ 214 h 214"/>
                <a:gd name="T2" fmla="*/ 212 w 299"/>
                <a:gd name="T3" fmla="*/ 184 h 214"/>
                <a:gd name="T4" fmla="*/ 204 w 299"/>
                <a:gd name="T5" fmla="*/ 177 h 214"/>
                <a:gd name="T6" fmla="*/ 0 w 299"/>
                <a:gd name="T7" fmla="*/ 131 h 214"/>
                <a:gd name="T8" fmla="*/ 141 w 299"/>
                <a:gd name="T9" fmla="*/ 0 h 214"/>
                <a:gd name="T10" fmla="*/ 282 w 299"/>
                <a:gd name="T11" fmla="*/ 110 h 214"/>
                <a:gd name="T12" fmla="*/ 299 w 299"/>
                <a:gd name="T13" fmla="*/ 199 h 214"/>
              </a:gdLst>
              <a:ahLst/>
              <a:cxnLst>
                <a:cxn ang="0">
                  <a:pos x="T0" y="T1"/>
                </a:cxn>
                <a:cxn ang="0">
                  <a:pos x="T2" y="T3"/>
                </a:cxn>
                <a:cxn ang="0">
                  <a:pos x="T4" y="T5"/>
                </a:cxn>
                <a:cxn ang="0">
                  <a:pos x="T6" y="T7"/>
                </a:cxn>
                <a:cxn ang="0">
                  <a:pos x="T8" y="T9"/>
                </a:cxn>
                <a:cxn ang="0">
                  <a:pos x="T10" y="T11"/>
                </a:cxn>
                <a:cxn ang="0">
                  <a:pos x="T12" y="T13"/>
                </a:cxn>
              </a:cxnLst>
              <a:rect l="0" t="0" r="r" b="b"/>
              <a:pathLst>
                <a:path w="299" h="214">
                  <a:moveTo>
                    <a:pt x="212" y="214"/>
                  </a:moveTo>
                  <a:cubicBezTo>
                    <a:pt x="212" y="184"/>
                    <a:pt x="212" y="184"/>
                    <a:pt x="212" y="184"/>
                  </a:cubicBezTo>
                  <a:cubicBezTo>
                    <a:pt x="212" y="180"/>
                    <a:pt x="208" y="177"/>
                    <a:pt x="204" y="177"/>
                  </a:cubicBezTo>
                  <a:cubicBezTo>
                    <a:pt x="159" y="177"/>
                    <a:pt x="44" y="166"/>
                    <a:pt x="0" y="131"/>
                  </a:cubicBezTo>
                  <a:cubicBezTo>
                    <a:pt x="0" y="64"/>
                    <a:pt x="52" y="0"/>
                    <a:pt x="141" y="0"/>
                  </a:cubicBezTo>
                  <a:cubicBezTo>
                    <a:pt x="208" y="0"/>
                    <a:pt x="269" y="38"/>
                    <a:pt x="282" y="110"/>
                  </a:cubicBezTo>
                  <a:cubicBezTo>
                    <a:pt x="299" y="199"/>
                    <a:pt x="299" y="199"/>
                    <a:pt x="299" y="1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5" name="Freeform 336">
              <a:extLst>
                <a:ext uri="{FF2B5EF4-FFF2-40B4-BE49-F238E27FC236}">
                  <a16:creationId xmlns:a16="http://schemas.microsoft.com/office/drawing/2014/main" id="{9FCDF55F-9424-4EF4-9ACF-AFA11A6C9CED}"/>
                </a:ext>
              </a:extLst>
            </p:cNvPr>
            <p:cNvSpPr>
              <a:spLocks/>
            </p:cNvSpPr>
            <p:nvPr/>
          </p:nvSpPr>
          <p:spPr bwMode="auto">
            <a:xfrm>
              <a:off x="7119425" y="3427148"/>
              <a:ext cx="160552" cy="160552"/>
            </a:xfrm>
            <a:custGeom>
              <a:avLst/>
              <a:gdLst>
                <a:gd name="T0" fmla="*/ 0 w 54"/>
                <a:gd name="T1" fmla="*/ 27 h 54"/>
                <a:gd name="T2" fmla="*/ 27 w 54"/>
                <a:gd name="T3" fmla="*/ 0 h 54"/>
                <a:gd name="T4" fmla="*/ 54 w 54"/>
                <a:gd name="T5" fmla="*/ 27 h 54"/>
                <a:gd name="T6" fmla="*/ 27 w 54"/>
                <a:gd name="T7" fmla="*/ 54 h 54"/>
                <a:gd name="T8" fmla="*/ 13 w 54"/>
                <a:gd name="T9" fmla="*/ 51 h 54"/>
              </a:gdLst>
              <a:ahLst/>
              <a:cxnLst>
                <a:cxn ang="0">
                  <a:pos x="T0" y="T1"/>
                </a:cxn>
                <a:cxn ang="0">
                  <a:pos x="T2" y="T3"/>
                </a:cxn>
                <a:cxn ang="0">
                  <a:pos x="T4" y="T5"/>
                </a:cxn>
                <a:cxn ang="0">
                  <a:pos x="T6" y="T7"/>
                </a:cxn>
                <a:cxn ang="0">
                  <a:pos x="T8" y="T9"/>
                </a:cxn>
              </a:cxnLst>
              <a:rect l="0" t="0" r="r" b="b"/>
              <a:pathLst>
                <a:path w="54" h="54">
                  <a:moveTo>
                    <a:pt x="0" y="27"/>
                  </a:moveTo>
                  <a:cubicBezTo>
                    <a:pt x="0" y="12"/>
                    <a:pt x="12" y="0"/>
                    <a:pt x="27" y="0"/>
                  </a:cubicBezTo>
                  <a:cubicBezTo>
                    <a:pt x="42" y="0"/>
                    <a:pt x="54" y="12"/>
                    <a:pt x="54" y="27"/>
                  </a:cubicBezTo>
                  <a:cubicBezTo>
                    <a:pt x="54" y="42"/>
                    <a:pt x="42" y="54"/>
                    <a:pt x="27" y="54"/>
                  </a:cubicBezTo>
                  <a:cubicBezTo>
                    <a:pt x="22" y="54"/>
                    <a:pt x="17" y="53"/>
                    <a:pt x="13" y="51"/>
                  </a:cubicBezTo>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6" name="Freeform 337">
              <a:extLst>
                <a:ext uri="{FF2B5EF4-FFF2-40B4-BE49-F238E27FC236}">
                  <a16:creationId xmlns:a16="http://schemas.microsoft.com/office/drawing/2014/main" id="{75767883-C9A5-4640-9D98-CB670C10D454}"/>
                </a:ext>
              </a:extLst>
            </p:cNvPr>
            <p:cNvSpPr>
              <a:spLocks/>
            </p:cNvSpPr>
            <p:nvPr/>
          </p:nvSpPr>
          <p:spPr bwMode="auto">
            <a:xfrm>
              <a:off x="7119425" y="3427148"/>
              <a:ext cx="160552" cy="160552"/>
            </a:xfrm>
            <a:custGeom>
              <a:avLst/>
              <a:gdLst>
                <a:gd name="T0" fmla="*/ 0 w 54"/>
                <a:gd name="T1" fmla="*/ 27 h 54"/>
                <a:gd name="T2" fmla="*/ 27 w 54"/>
                <a:gd name="T3" fmla="*/ 0 h 54"/>
                <a:gd name="T4" fmla="*/ 54 w 54"/>
                <a:gd name="T5" fmla="*/ 27 h 54"/>
                <a:gd name="T6" fmla="*/ 27 w 54"/>
                <a:gd name="T7" fmla="*/ 54 h 54"/>
                <a:gd name="T8" fmla="*/ 13 w 54"/>
                <a:gd name="T9" fmla="*/ 51 h 54"/>
              </a:gdLst>
              <a:ahLst/>
              <a:cxnLst>
                <a:cxn ang="0">
                  <a:pos x="T0" y="T1"/>
                </a:cxn>
                <a:cxn ang="0">
                  <a:pos x="T2" y="T3"/>
                </a:cxn>
                <a:cxn ang="0">
                  <a:pos x="T4" y="T5"/>
                </a:cxn>
                <a:cxn ang="0">
                  <a:pos x="T6" y="T7"/>
                </a:cxn>
                <a:cxn ang="0">
                  <a:pos x="T8" y="T9"/>
                </a:cxn>
              </a:cxnLst>
              <a:rect l="0" t="0" r="r" b="b"/>
              <a:pathLst>
                <a:path w="54" h="54">
                  <a:moveTo>
                    <a:pt x="0" y="27"/>
                  </a:moveTo>
                  <a:cubicBezTo>
                    <a:pt x="0" y="12"/>
                    <a:pt x="12" y="0"/>
                    <a:pt x="27" y="0"/>
                  </a:cubicBezTo>
                  <a:cubicBezTo>
                    <a:pt x="42" y="0"/>
                    <a:pt x="54" y="12"/>
                    <a:pt x="54" y="27"/>
                  </a:cubicBezTo>
                  <a:cubicBezTo>
                    <a:pt x="54" y="42"/>
                    <a:pt x="42" y="54"/>
                    <a:pt x="27" y="54"/>
                  </a:cubicBezTo>
                  <a:cubicBezTo>
                    <a:pt x="22" y="54"/>
                    <a:pt x="17" y="53"/>
                    <a:pt x="13" y="51"/>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7" name="Freeform 340">
              <a:extLst>
                <a:ext uri="{FF2B5EF4-FFF2-40B4-BE49-F238E27FC236}">
                  <a16:creationId xmlns:a16="http://schemas.microsoft.com/office/drawing/2014/main" id="{3A982334-6DE5-4CF0-9CFA-43E7992FB378}"/>
                </a:ext>
              </a:extLst>
            </p:cNvPr>
            <p:cNvSpPr>
              <a:spLocks/>
            </p:cNvSpPr>
            <p:nvPr/>
          </p:nvSpPr>
          <p:spPr bwMode="auto">
            <a:xfrm>
              <a:off x="6842366" y="4380515"/>
              <a:ext cx="315422" cy="65357"/>
            </a:xfrm>
            <a:custGeom>
              <a:avLst/>
              <a:gdLst>
                <a:gd name="T0" fmla="*/ 103 w 107"/>
                <a:gd name="T1" fmla="*/ 22 h 22"/>
                <a:gd name="T2" fmla="*/ 4 w 107"/>
                <a:gd name="T3" fmla="*/ 22 h 22"/>
                <a:gd name="T4" fmla="*/ 0 w 107"/>
                <a:gd name="T5" fmla="*/ 18 h 22"/>
                <a:gd name="T6" fmla="*/ 0 w 107"/>
                <a:gd name="T7" fmla="*/ 4 h 22"/>
                <a:gd name="T8" fmla="*/ 4 w 107"/>
                <a:gd name="T9" fmla="*/ 0 h 22"/>
                <a:gd name="T10" fmla="*/ 103 w 107"/>
                <a:gd name="T11" fmla="*/ 0 h 22"/>
                <a:gd name="T12" fmla="*/ 107 w 107"/>
                <a:gd name="T13" fmla="*/ 4 h 22"/>
                <a:gd name="T14" fmla="*/ 107 w 107"/>
                <a:gd name="T15" fmla="*/ 18 h 22"/>
                <a:gd name="T16" fmla="*/ 103 w 107"/>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2">
                  <a:moveTo>
                    <a:pt x="103" y="22"/>
                  </a:moveTo>
                  <a:cubicBezTo>
                    <a:pt x="4" y="22"/>
                    <a:pt x="4" y="22"/>
                    <a:pt x="4" y="22"/>
                  </a:cubicBezTo>
                  <a:cubicBezTo>
                    <a:pt x="2" y="22"/>
                    <a:pt x="0" y="20"/>
                    <a:pt x="0" y="18"/>
                  </a:cubicBezTo>
                  <a:cubicBezTo>
                    <a:pt x="0" y="4"/>
                    <a:pt x="0" y="4"/>
                    <a:pt x="0" y="4"/>
                  </a:cubicBezTo>
                  <a:cubicBezTo>
                    <a:pt x="0" y="2"/>
                    <a:pt x="2" y="0"/>
                    <a:pt x="4" y="0"/>
                  </a:cubicBezTo>
                  <a:cubicBezTo>
                    <a:pt x="103" y="0"/>
                    <a:pt x="103" y="0"/>
                    <a:pt x="103" y="0"/>
                  </a:cubicBezTo>
                  <a:cubicBezTo>
                    <a:pt x="105" y="0"/>
                    <a:pt x="107" y="2"/>
                    <a:pt x="107" y="4"/>
                  </a:cubicBezTo>
                  <a:cubicBezTo>
                    <a:pt x="107" y="18"/>
                    <a:pt x="107" y="18"/>
                    <a:pt x="107" y="18"/>
                  </a:cubicBezTo>
                  <a:cubicBezTo>
                    <a:pt x="107" y="20"/>
                    <a:pt x="105" y="22"/>
                    <a:pt x="103" y="22"/>
                  </a:cubicBezTo>
                  <a:close/>
                </a:path>
              </a:pathLst>
            </a:custGeom>
            <a:solidFill>
              <a:schemeClr val="tx1"/>
            </a:solidFill>
            <a:ln w="9525">
              <a:solidFill>
                <a:srgbClr val="000000"/>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8" name="Freeform 341">
              <a:extLst>
                <a:ext uri="{FF2B5EF4-FFF2-40B4-BE49-F238E27FC236}">
                  <a16:creationId xmlns:a16="http://schemas.microsoft.com/office/drawing/2014/main" id="{599F3DE2-5B32-46D7-B3E3-1C53ED1AADC2}"/>
                </a:ext>
              </a:extLst>
            </p:cNvPr>
            <p:cNvSpPr>
              <a:spLocks/>
            </p:cNvSpPr>
            <p:nvPr/>
          </p:nvSpPr>
          <p:spPr bwMode="auto">
            <a:xfrm>
              <a:off x="6842366" y="4380515"/>
              <a:ext cx="315422" cy="65357"/>
            </a:xfrm>
            <a:custGeom>
              <a:avLst/>
              <a:gdLst>
                <a:gd name="T0" fmla="*/ 103 w 107"/>
                <a:gd name="T1" fmla="*/ 22 h 22"/>
                <a:gd name="T2" fmla="*/ 4 w 107"/>
                <a:gd name="T3" fmla="*/ 22 h 22"/>
                <a:gd name="T4" fmla="*/ 0 w 107"/>
                <a:gd name="T5" fmla="*/ 18 h 22"/>
                <a:gd name="T6" fmla="*/ 0 w 107"/>
                <a:gd name="T7" fmla="*/ 4 h 22"/>
                <a:gd name="T8" fmla="*/ 4 w 107"/>
                <a:gd name="T9" fmla="*/ 0 h 22"/>
                <a:gd name="T10" fmla="*/ 103 w 107"/>
                <a:gd name="T11" fmla="*/ 0 h 22"/>
                <a:gd name="T12" fmla="*/ 107 w 107"/>
                <a:gd name="T13" fmla="*/ 4 h 22"/>
                <a:gd name="T14" fmla="*/ 107 w 107"/>
                <a:gd name="T15" fmla="*/ 18 h 22"/>
                <a:gd name="T16" fmla="*/ 103 w 107"/>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2">
                  <a:moveTo>
                    <a:pt x="103" y="22"/>
                  </a:moveTo>
                  <a:cubicBezTo>
                    <a:pt x="4" y="22"/>
                    <a:pt x="4" y="22"/>
                    <a:pt x="4" y="22"/>
                  </a:cubicBezTo>
                  <a:cubicBezTo>
                    <a:pt x="2" y="22"/>
                    <a:pt x="0" y="20"/>
                    <a:pt x="0" y="18"/>
                  </a:cubicBezTo>
                  <a:cubicBezTo>
                    <a:pt x="0" y="4"/>
                    <a:pt x="0" y="4"/>
                    <a:pt x="0" y="4"/>
                  </a:cubicBezTo>
                  <a:cubicBezTo>
                    <a:pt x="0" y="2"/>
                    <a:pt x="2" y="0"/>
                    <a:pt x="4" y="0"/>
                  </a:cubicBezTo>
                  <a:cubicBezTo>
                    <a:pt x="103" y="0"/>
                    <a:pt x="103" y="0"/>
                    <a:pt x="103" y="0"/>
                  </a:cubicBezTo>
                  <a:cubicBezTo>
                    <a:pt x="105" y="0"/>
                    <a:pt x="107" y="2"/>
                    <a:pt x="107" y="4"/>
                  </a:cubicBezTo>
                  <a:cubicBezTo>
                    <a:pt x="107" y="18"/>
                    <a:pt x="107" y="18"/>
                    <a:pt x="107" y="18"/>
                  </a:cubicBezTo>
                  <a:cubicBezTo>
                    <a:pt x="107" y="20"/>
                    <a:pt x="105" y="22"/>
                    <a:pt x="103" y="2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9" name="Freeform 342">
              <a:extLst>
                <a:ext uri="{FF2B5EF4-FFF2-40B4-BE49-F238E27FC236}">
                  <a16:creationId xmlns:a16="http://schemas.microsoft.com/office/drawing/2014/main" id="{7B548C2C-E604-40F8-9A61-A171B6F06BEF}"/>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solidFill>
              <a:srgbClr val="FFFFFF"/>
            </a:solidFill>
            <a:ln w="34925">
              <a:no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0" name="Freeform 343">
              <a:extLst>
                <a:ext uri="{FF2B5EF4-FFF2-40B4-BE49-F238E27FC236}">
                  <a16:creationId xmlns:a16="http://schemas.microsoft.com/office/drawing/2014/main" id="{608C3216-E259-4186-BB06-0A0B477EB335}"/>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1" name="Freeform 344">
              <a:extLst>
                <a:ext uri="{FF2B5EF4-FFF2-40B4-BE49-F238E27FC236}">
                  <a16:creationId xmlns:a16="http://schemas.microsoft.com/office/drawing/2014/main" id="{9603198A-F502-469A-A7D5-F278D6EAA839}"/>
                </a:ext>
              </a:extLst>
            </p:cNvPr>
            <p:cNvSpPr>
              <a:spLocks/>
            </p:cNvSpPr>
            <p:nvPr/>
          </p:nvSpPr>
          <p:spPr bwMode="auto">
            <a:xfrm>
              <a:off x="6886411" y="4315158"/>
              <a:ext cx="227331" cy="65357"/>
            </a:xfrm>
            <a:custGeom>
              <a:avLst/>
              <a:gdLst>
                <a:gd name="T0" fmla="*/ 77 w 77"/>
                <a:gd name="T1" fmla="*/ 22 h 22"/>
                <a:gd name="T2" fmla="*/ 0 w 77"/>
                <a:gd name="T3" fmla="*/ 22 h 22"/>
                <a:gd name="T4" fmla="*/ 0 w 77"/>
                <a:gd name="T5" fmla="*/ 17 h 22"/>
                <a:gd name="T6" fmla="*/ 8 w 77"/>
                <a:gd name="T7" fmla="*/ 7 h 22"/>
                <a:gd name="T8" fmla="*/ 66 w 77"/>
                <a:gd name="T9" fmla="*/ 0 h 22"/>
                <a:gd name="T10" fmla="*/ 77 w 77"/>
                <a:gd name="T11" fmla="*/ 10 h 22"/>
                <a:gd name="T12" fmla="*/ 77 w 77"/>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77" h="22">
                  <a:moveTo>
                    <a:pt x="77" y="22"/>
                  </a:moveTo>
                  <a:cubicBezTo>
                    <a:pt x="0" y="22"/>
                    <a:pt x="0" y="22"/>
                    <a:pt x="0" y="22"/>
                  </a:cubicBezTo>
                  <a:cubicBezTo>
                    <a:pt x="0" y="17"/>
                    <a:pt x="0" y="17"/>
                    <a:pt x="0" y="17"/>
                  </a:cubicBezTo>
                  <a:cubicBezTo>
                    <a:pt x="0" y="12"/>
                    <a:pt x="3" y="8"/>
                    <a:pt x="8" y="7"/>
                  </a:cubicBezTo>
                  <a:cubicBezTo>
                    <a:pt x="66" y="0"/>
                    <a:pt x="66" y="0"/>
                    <a:pt x="66" y="0"/>
                  </a:cubicBezTo>
                  <a:cubicBezTo>
                    <a:pt x="72" y="0"/>
                    <a:pt x="77" y="4"/>
                    <a:pt x="77" y="10"/>
                  </a:cubicBezTo>
                  <a:lnTo>
                    <a:pt x="77" y="22"/>
                  </a:lnTo>
                  <a:close/>
                </a:path>
              </a:pathLst>
            </a:custGeom>
            <a:solidFill>
              <a:schemeClr val="tx1"/>
            </a:solidFill>
            <a:ln w="9525">
              <a:solidFill>
                <a:srgbClr val="000000"/>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2" name="Freeform 345">
              <a:extLst>
                <a:ext uri="{FF2B5EF4-FFF2-40B4-BE49-F238E27FC236}">
                  <a16:creationId xmlns:a16="http://schemas.microsoft.com/office/drawing/2014/main" id="{D0EF533E-6C77-4AB0-B1EE-2F71F215EADA}"/>
                </a:ext>
              </a:extLst>
            </p:cNvPr>
            <p:cNvSpPr>
              <a:spLocks/>
            </p:cNvSpPr>
            <p:nvPr/>
          </p:nvSpPr>
          <p:spPr bwMode="auto">
            <a:xfrm>
              <a:off x="6886411" y="4315158"/>
              <a:ext cx="227331" cy="65357"/>
            </a:xfrm>
            <a:custGeom>
              <a:avLst/>
              <a:gdLst>
                <a:gd name="T0" fmla="*/ 77 w 77"/>
                <a:gd name="T1" fmla="*/ 22 h 22"/>
                <a:gd name="T2" fmla="*/ 0 w 77"/>
                <a:gd name="T3" fmla="*/ 22 h 22"/>
                <a:gd name="T4" fmla="*/ 0 w 77"/>
                <a:gd name="T5" fmla="*/ 17 h 22"/>
                <a:gd name="T6" fmla="*/ 8 w 77"/>
                <a:gd name="T7" fmla="*/ 7 h 22"/>
                <a:gd name="T8" fmla="*/ 66 w 77"/>
                <a:gd name="T9" fmla="*/ 0 h 22"/>
                <a:gd name="T10" fmla="*/ 77 w 77"/>
                <a:gd name="T11" fmla="*/ 10 h 22"/>
                <a:gd name="T12" fmla="*/ 77 w 77"/>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77" h="22">
                  <a:moveTo>
                    <a:pt x="77" y="22"/>
                  </a:moveTo>
                  <a:cubicBezTo>
                    <a:pt x="0" y="22"/>
                    <a:pt x="0" y="22"/>
                    <a:pt x="0" y="22"/>
                  </a:cubicBezTo>
                  <a:cubicBezTo>
                    <a:pt x="0" y="17"/>
                    <a:pt x="0" y="17"/>
                    <a:pt x="0" y="17"/>
                  </a:cubicBezTo>
                  <a:cubicBezTo>
                    <a:pt x="0" y="12"/>
                    <a:pt x="3" y="8"/>
                    <a:pt x="8" y="7"/>
                  </a:cubicBezTo>
                  <a:cubicBezTo>
                    <a:pt x="66" y="0"/>
                    <a:pt x="66" y="0"/>
                    <a:pt x="66" y="0"/>
                  </a:cubicBezTo>
                  <a:cubicBezTo>
                    <a:pt x="72" y="0"/>
                    <a:pt x="77" y="4"/>
                    <a:pt x="77" y="10"/>
                  </a:cubicBezTo>
                  <a:lnTo>
                    <a:pt x="77" y="22"/>
                  </a:ln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3" name="Freeform 346">
              <a:extLst>
                <a:ext uri="{FF2B5EF4-FFF2-40B4-BE49-F238E27FC236}">
                  <a16:creationId xmlns:a16="http://schemas.microsoft.com/office/drawing/2014/main" id="{D14F9642-AF2D-47C7-BCAD-68734889D7AB}"/>
                </a:ext>
              </a:extLst>
            </p:cNvPr>
            <p:cNvSpPr>
              <a:spLocks/>
            </p:cNvSpPr>
            <p:nvPr/>
          </p:nvSpPr>
          <p:spPr bwMode="auto">
            <a:xfrm>
              <a:off x="7058330" y="4445872"/>
              <a:ext cx="76725" cy="352363"/>
            </a:xfrm>
            <a:custGeom>
              <a:avLst/>
              <a:gdLst>
                <a:gd name="T0" fmla="*/ 26 w 26"/>
                <a:gd name="T1" fmla="*/ 0 h 119"/>
                <a:gd name="T2" fmla="*/ 17 w 26"/>
                <a:gd name="T3" fmla="*/ 112 h 119"/>
                <a:gd name="T4" fmla="*/ 11 w 26"/>
                <a:gd name="T5" fmla="*/ 119 h 119"/>
                <a:gd name="T6" fmla="*/ 0 w 26"/>
                <a:gd name="T7" fmla="*/ 119 h 119"/>
                <a:gd name="T8" fmla="*/ 8 w 26"/>
                <a:gd name="T9" fmla="*/ 0 h 119"/>
                <a:gd name="T10" fmla="*/ 26 w 26"/>
                <a:gd name="T11" fmla="*/ 0 h 119"/>
              </a:gdLst>
              <a:ahLst/>
              <a:cxnLst>
                <a:cxn ang="0">
                  <a:pos x="T0" y="T1"/>
                </a:cxn>
                <a:cxn ang="0">
                  <a:pos x="T2" y="T3"/>
                </a:cxn>
                <a:cxn ang="0">
                  <a:pos x="T4" y="T5"/>
                </a:cxn>
                <a:cxn ang="0">
                  <a:pos x="T6" y="T7"/>
                </a:cxn>
                <a:cxn ang="0">
                  <a:pos x="T8" y="T9"/>
                </a:cxn>
                <a:cxn ang="0">
                  <a:pos x="T10" y="T11"/>
                </a:cxn>
              </a:cxnLst>
              <a:rect l="0" t="0" r="r" b="b"/>
              <a:pathLst>
                <a:path w="26" h="119">
                  <a:moveTo>
                    <a:pt x="26" y="0"/>
                  </a:moveTo>
                  <a:cubicBezTo>
                    <a:pt x="17" y="112"/>
                    <a:pt x="17" y="112"/>
                    <a:pt x="17" y="112"/>
                  </a:cubicBezTo>
                  <a:cubicBezTo>
                    <a:pt x="17" y="116"/>
                    <a:pt x="14" y="119"/>
                    <a:pt x="11" y="119"/>
                  </a:cubicBezTo>
                  <a:cubicBezTo>
                    <a:pt x="0" y="119"/>
                    <a:pt x="0" y="119"/>
                    <a:pt x="0" y="119"/>
                  </a:cubicBezTo>
                  <a:cubicBezTo>
                    <a:pt x="8" y="0"/>
                    <a:pt x="8" y="0"/>
                    <a:pt x="8" y="0"/>
                  </a:cubicBezTo>
                  <a:lnTo>
                    <a:pt x="26"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4" name="Freeform 347">
              <a:extLst>
                <a:ext uri="{FF2B5EF4-FFF2-40B4-BE49-F238E27FC236}">
                  <a16:creationId xmlns:a16="http://schemas.microsoft.com/office/drawing/2014/main" id="{10F2BEEF-7B1E-4280-A0FF-80B1B95F3E46}"/>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noFill/>
            <a:ln w="317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5" name="Freeform 348">
              <a:extLst>
                <a:ext uri="{FF2B5EF4-FFF2-40B4-BE49-F238E27FC236}">
                  <a16:creationId xmlns:a16="http://schemas.microsoft.com/office/drawing/2014/main" id="{746CE0F3-153F-4DFB-A769-DDB3274E1571}"/>
                </a:ext>
              </a:extLst>
            </p:cNvPr>
            <p:cNvSpPr>
              <a:spLocks/>
            </p:cNvSpPr>
            <p:nvPr/>
          </p:nvSpPr>
          <p:spPr bwMode="auto">
            <a:xfrm>
              <a:off x="7061171" y="4489917"/>
              <a:ext cx="79566" cy="255746"/>
            </a:xfrm>
            <a:custGeom>
              <a:avLst/>
              <a:gdLst>
                <a:gd name="T0" fmla="*/ 27 w 27"/>
                <a:gd name="T1" fmla="*/ 4 h 86"/>
                <a:gd name="T2" fmla="*/ 22 w 27"/>
                <a:gd name="T3" fmla="*/ 83 h 86"/>
                <a:gd name="T4" fmla="*/ 18 w 27"/>
                <a:gd name="T5" fmla="*/ 86 h 86"/>
                <a:gd name="T6" fmla="*/ 0 w 27"/>
                <a:gd name="T7" fmla="*/ 86 h 86"/>
                <a:gd name="T8" fmla="*/ 7 w 27"/>
                <a:gd name="T9" fmla="*/ 0 h 86"/>
                <a:gd name="T10" fmla="*/ 24 w 27"/>
                <a:gd name="T11" fmla="*/ 0 h 86"/>
                <a:gd name="T12" fmla="*/ 27 w 27"/>
                <a:gd name="T13" fmla="*/ 4 h 86"/>
              </a:gdLst>
              <a:ahLst/>
              <a:cxnLst>
                <a:cxn ang="0">
                  <a:pos x="T0" y="T1"/>
                </a:cxn>
                <a:cxn ang="0">
                  <a:pos x="T2" y="T3"/>
                </a:cxn>
                <a:cxn ang="0">
                  <a:pos x="T4" y="T5"/>
                </a:cxn>
                <a:cxn ang="0">
                  <a:pos x="T6" y="T7"/>
                </a:cxn>
                <a:cxn ang="0">
                  <a:pos x="T8" y="T9"/>
                </a:cxn>
                <a:cxn ang="0">
                  <a:pos x="T10" y="T11"/>
                </a:cxn>
                <a:cxn ang="0">
                  <a:pos x="T12" y="T13"/>
                </a:cxn>
              </a:cxnLst>
              <a:rect l="0" t="0" r="r" b="b"/>
              <a:pathLst>
                <a:path w="27" h="86">
                  <a:moveTo>
                    <a:pt x="27" y="4"/>
                  </a:moveTo>
                  <a:cubicBezTo>
                    <a:pt x="22" y="83"/>
                    <a:pt x="22" y="83"/>
                    <a:pt x="22" y="83"/>
                  </a:cubicBezTo>
                  <a:cubicBezTo>
                    <a:pt x="21" y="85"/>
                    <a:pt x="20" y="86"/>
                    <a:pt x="18" y="86"/>
                  </a:cubicBezTo>
                  <a:cubicBezTo>
                    <a:pt x="0" y="86"/>
                    <a:pt x="0" y="86"/>
                    <a:pt x="0" y="86"/>
                  </a:cubicBezTo>
                  <a:cubicBezTo>
                    <a:pt x="7" y="0"/>
                    <a:pt x="7" y="0"/>
                    <a:pt x="7" y="0"/>
                  </a:cubicBezTo>
                  <a:cubicBezTo>
                    <a:pt x="24" y="0"/>
                    <a:pt x="24" y="0"/>
                    <a:pt x="24" y="0"/>
                  </a:cubicBezTo>
                  <a:cubicBezTo>
                    <a:pt x="26" y="0"/>
                    <a:pt x="27" y="2"/>
                    <a:pt x="27" y="4"/>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6" name="Freeform 349">
              <a:extLst>
                <a:ext uri="{FF2B5EF4-FFF2-40B4-BE49-F238E27FC236}">
                  <a16:creationId xmlns:a16="http://schemas.microsoft.com/office/drawing/2014/main" id="{36A64019-5E30-49EF-AAE2-4780544B8FD7}"/>
                </a:ext>
              </a:extLst>
            </p:cNvPr>
            <p:cNvSpPr>
              <a:spLocks/>
            </p:cNvSpPr>
            <p:nvPr/>
          </p:nvSpPr>
          <p:spPr bwMode="auto">
            <a:xfrm>
              <a:off x="6860836" y="4489917"/>
              <a:ext cx="220226" cy="255746"/>
            </a:xfrm>
            <a:custGeom>
              <a:avLst/>
              <a:gdLst>
                <a:gd name="T0" fmla="*/ 75 w 75"/>
                <a:gd name="T1" fmla="*/ 0 h 86"/>
                <a:gd name="T2" fmla="*/ 68 w 75"/>
                <a:gd name="T3" fmla="*/ 86 h 86"/>
                <a:gd name="T4" fmla="*/ 9 w 75"/>
                <a:gd name="T5" fmla="*/ 86 h 86"/>
                <a:gd name="T6" fmla="*/ 6 w 75"/>
                <a:gd name="T7" fmla="*/ 83 h 86"/>
                <a:gd name="T8" fmla="*/ 0 w 75"/>
                <a:gd name="T9" fmla="*/ 4 h 86"/>
                <a:gd name="T10" fmla="*/ 3 w 75"/>
                <a:gd name="T11" fmla="*/ 0 h 86"/>
                <a:gd name="T12" fmla="*/ 75 w 75"/>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75" h="86">
                  <a:moveTo>
                    <a:pt x="75" y="0"/>
                  </a:moveTo>
                  <a:cubicBezTo>
                    <a:pt x="68" y="86"/>
                    <a:pt x="68" y="86"/>
                    <a:pt x="68" y="86"/>
                  </a:cubicBezTo>
                  <a:cubicBezTo>
                    <a:pt x="9" y="86"/>
                    <a:pt x="9" y="86"/>
                    <a:pt x="9" y="86"/>
                  </a:cubicBezTo>
                  <a:cubicBezTo>
                    <a:pt x="8" y="86"/>
                    <a:pt x="6" y="85"/>
                    <a:pt x="6" y="83"/>
                  </a:cubicBezTo>
                  <a:cubicBezTo>
                    <a:pt x="0" y="4"/>
                    <a:pt x="0" y="4"/>
                    <a:pt x="0" y="4"/>
                  </a:cubicBezTo>
                  <a:cubicBezTo>
                    <a:pt x="0" y="2"/>
                    <a:pt x="1" y="0"/>
                    <a:pt x="3" y="0"/>
                  </a:cubicBezTo>
                  <a:lnTo>
                    <a:pt x="75" y="0"/>
                  </a:ln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7" name="Freeform 350">
              <a:extLst>
                <a:ext uri="{FF2B5EF4-FFF2-40B4-BE49-F238E27FC236}">
                  <a16:creationId xmlns:a16="http://schemas.microsoft.com/office/drawing/2014/main" id="{3DA2D088-A1DB-40BB-9478-2B2D70E09F42}"/>
                </a:ext>
              </a:extLst>
            </p:cNvPr>
            <p:cNvSpPr>
              <a:spLocks/>
            </p:cNvSpPr>
            <p:nvPr/>
          </p:nvSpPr>
          <p:spPr bwMode="auto">
            <a:xfrm>
              <a:off x="6860836" y="4489917"/>
              <a:ext cx="279901" cy="255746"/>
            </a:xfrm>
            <a:custGeom>
              <a:avLst/>
              <a:gdLst>
                <a:gd name="T0" fmla="*/ 3 w 95"/>
                <a:gd name="T1" fmla="*/ 0 h 86"/>
                <a:gd name="T2" fmla="*/ 75 w 95"/>
                <a:gd name="T3" fmla="*/ 0 h 86"/>
                <a:gd name="T4" fmla="*/ 92 w 95"/>
                <a:gd name="T5" fmla="*/ 0 h 86"/>
                <a:gd name="T6" fmla="*/ 95 w 95"/>
                <a:gd name="T7" fmla="*/ 4 h 86"/>
                <a:gd name="T8" fmla="*/ 90 w 95"/>
                <a:gd name="T9" fmla="*/ 83 h 86"/>
                <a:gd name="T10" fmla="*/ 86 w 95"/>
                <a:gd name="T11" fmla="*/ 86 h 86"/>
                <a:gd name="T12" fmla="*/ 68 w 95"/>
                <a:gd name="T13" fmla="*/ 86 h 86"/>
                <a:gd name="T14" fmla="*/ 9 w 95"/>
                <a:gd name="T15" fmla="*/ 86 h 86"/>
                <a:gd name="T16" fmla="*/ 6 w 95"/>
                <a:gd name="T17" fmla="*/ 83 h 86"/>
                <a:gd name="T18" fmla="*/ 0 w 95"/>
                <a:gd name="T19" fmla="*/ 4 h 86"/>
                <a:gd name="T20" fmla="*/ 3 w 95"/>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86">
                  <a:moveTo>
                    <a:pt x="3" y="0"/>
                  </a:moveTo>
                  <a:cubicBezTo>
                    <a:pt x="75" y="0"/>
                    <a:pt x="75" y="0"/>
                    <a:pt x="75" y="0"/>
                  </a:cubicBezTo>
                  <a:cubicBezTo>
                    <a:pt x="92" y="0"/>
                    <a:pt x="92" y="0"/>
                    <a:pt x="92" y="0"/>
                  </a:cubicBezTo>
                  <a:cubicBezTo>
                    <a:pt x="94" y="0"/>
                    <a:pt x="95" y="2"/>
                    <a:pt x="95" y="4"/>
                  </a:cubicBezTo>
                  <a:cubicBezTo>
                    <a:pt x="90" y="83"/>
                    <a:pt x="90" y="83"/>
                    <a:pt x="90" y="83"/>
                  </a:cubicBezTo>
                  <a:cubicBezTo>
                    <a:pt x="89" y="85"/>
                    <a:pt x="88" y="86"/>
                    <a:pt x="86" y="86"/>
                  </a:cubicBezTo>
                  <a:cubicBezTo>
                    <a:pt x="68" y="86"/>
                    <a:pt x="68" y="86"/>
                    <a:pt x="68" y="86"/>
                  </a:cubicBezTo>
                  <a:cubicBezTo>
                    <a:pt x="9" y="86"/>
                    <a:pt x="9" y="86"/>
                    <a:pt x="9" y="86"/>
                  </a:cubicBezTo>
                  <a:cubicBezTo>
                    <a:pt x="8" y="86"/>
                    <a:pt x="6" y="85"/>
                    <a:pt x="6" y="83"/>
                  </a:cubicBezTo>
                  <a:cubicBezTo>
                    <a:pt x="0" y="4"/>
                    <a:pt x="0" y="4"/>
                    <a:pt x="0" y="4"/>
                  </a:cubicBezTo>
                  <a:cubicBezTo>
                    <a:pt x="0" y="2"/>
                    <a:pt x="1" y="0"/>
                    <a:pt x="3" y="0"/>
                  </a:cubicBezTo>
                  <a:close/>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8" name="Freeform 351">
              <a:extLst>
                <a:ext uri="{FF2B5EF4-FFF2-40B4-BE49-F238E27FC236}">
                  <a16:creationId xmlns:a16="http://schemas.microsoft.com/office/drawing/2014/main" id="{788C48FF-7DC3-4B08-BFF8-4506EA991A52}"/>
                </a:ext>
              </a:extLst>
            </p:cNvPr>
            <p:cNvSpPr>
              <a:spLocks/>
            </p:cNvSpPr>
            <p:nvPr/>
          </p:nvSpPr>
          <p:spPr bwMode="auto">
            <a:xfrm>
              <a:off x="7200410" y="3475455"/>
              <a:ext cx="31258" cy="31258"/>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9" name="Oval 352">
              <a:extLst>
                <a:ext uri="{FF2B5EF4-FFF2-40B4-BE49-F238E27FC236}">
                  <a16:creationId xmlns:a16="http://schemas.microsoft.com/office/drawing/2014/main" id="{198F7113-8976-4E91-9F9A-64E98B82924C}"/>
                </a:ext>
              </a:extLst>
            </p:cNvPr>
            <p:cNvSpPr>
              <a:spLocks noChangeArrowheads="1"/>
            </p:cNvSpPr>
            <p:nvPr/>
          </p:nvSpPr>
          <p:spPr bwMode="auto">
            <a:xfrm>
              <a:off x="7173416" y="3552180"/>
              <a:ext cx="41203" cy="412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0" name="Freeform 353">
              <a:extLst>
                <a:ext uri="{FF2B5EF4-FFF2-40B4-BE49-F238E27FC236}">
                  <a16:creationId xmlns:a16="http://schemas.microsoft.com/office/drawing/2014/main" id="{5E05C0AD-584A-45AD-A7AA-FB745A72CA6F}"/>
                </a:ext>
              </a:extLst>
            </p:cNvPr>
            <p:cNvSpPr>
              <a:spLocks/>
            </p:cNvSpPr>
            <p:nvPr/>
          </p:nvSpPr>
          <p:spPr bwMode="auto">
            <a:xfrm>
              <a:off x="6615035" y="3782351"/>
              <a:ext cx="44045" cy="103719"/>
            </a:xfrm>
            <a:custGeom>
              <a:avLst/>
              <a:gdLst>
                <a:gd name="T0" fmla="*/ 31 w 31"/>
                <a:gd name="T1" fmla="*/ 73 h 73"/>
                <a:gd name="T2" fmla="*/ 0 w 31"/>
                <a:gd name="T3" fmla="*/ 0 h 73"/>
                <a:gd name="T4" fmla="*/ 31 w 31"/>
                <a:gd name="T5" fmla="*/ 73 h 73"/>
              </a:gdLst>
              <a:ahLst/>
              <a:cxnLst>
                <a:cxn ang="0">
                  <a:pos x="T0" y="T1"/>
                </a:cxn>
                <a:cxn ang="0">
                  <a:pos x="T2" y="T3"/>
                </a:cxn>
                <a:cxn ang="0">
                  <a:pos x="T4" y="T5"/>
                </a:cxn>
              </a:cxnLst>
              <a:rect l="0" t="0" r="r" b="b"/>
              <a:pathLst>
                <a:path w="31" h="73">
                  <a:moveTo>
                    <a:pt x="31" y="73"/>
                  </a:moveTo>
                  <a:lnTo>
                    <a:pt x="0" y="0"/>
                  </a:lnTo>
                  <a:lnTo>
                    <a:pt x="31" y="73"/>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1" name="Line 354">
              <a:extLst>
                <a:ext uri="{FF2B5EF4-FFF2-40B4-BE49-F238E27FC236}">
                  <a16:creationId xmlns:a16="http://schemas.microsoft.com/office/drawing/2014/main" id="{53D6DB21-37D9-4EBD-BB5A-53A89ACE53A2}"/>
                </a:ext>
              </a:extLst>
            </p:cNvPr>
            <p:cNvSpPr>
              <a:spLocks noChangeShapeType="1"/>
            </p:cNvSpPr>
            <p:nvPr/>
          </p:nvSpPr>
          <p:spPr bwMode="auto">
            <a:xfrm flipH="1" flipV="1">
              <a:off x="6615035" y="3782351"/>
              <a:ext cx="44045" cy="1037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2" name="Line 355">
              <a:extLst>
                <a:ext uri="{FF2B5EF4-FFF2-40B4-BE49-F238E27FC236}">
                  <a16:creationId xmlns:a16="http://schemas.microsoft.com/office/drawing/2014/main" id="{1561A3E4-7F44-40CB-A553-18D13EC3E1BE}"/>
                </a:ext>
              </a:extLst>
            </p:cNvPr>
            <p:cNvSpPr>
              <a:spLocks noChangeShapeType="1"/>
            </p:cNvSpPr>
            <p:nvPr/>
          </p:nvSpPr>
          <p:spPr bwMode="auto">
            <a:xfrm flipH="1" flipV="1">
              <a:off x="6615035" y="3782351"/>
              <a:ext cx="44045" cy="103719"/>
            </a:xfrm>
            <a:prstGeom prst="line">
              <a:avLst/>
            </a:prstGeom>
            <a:noFill/>
            <a:ln w="25400" cap="rnd">
              <a:solidFill>
                <a:srgbClr val="640917"/>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3" name="Freeform 356">
              <a:extLst>
                <a:ext uri="{FF2B5EF4-FFF2-40B4-BE49-F238E27FC236}">
                  <a16:creationId xmlns:a16="http://schemas.microsoft.com/office/drawing/2014/main" id="{100CFACE-4E1F-40F5-A9F1-44C8697A4623}"/>
                </a:ext>
              </a:extLst>
            </p:cNvPr>
            <p:cNvSpPr>
              <a:spLocks/>
            </p:cNvSpPr>
            <p:nvPr/>
          </p:nvSpPr>
          <p:spPr bwMode="auto">
            <a:xfrm>
              <a:off x="6589460" y="3756777"/>
              <a:ext cx="96615" cy="153448"/>
            </a:xfrm>
            <a:custGeom>
              <a:avLst/>
              <a:gdLst>
                <a:gd name="T0" fmla="*/ 22 w 33"/>
                <a:gd name="T1" fmla="*/ 51 h 52"/>
                <a:gd name="T2" fmla="*/ 28 w 33"/>
                <a:gd name="T3" fmla="*/ 51 h 52"/>
                <a:gd name="T4" fmla="*/ 32 w 33"/>
                <a:gd name="T5" fmla="*/ 41 h 52"/>
                <a:gd name="T6" fmla="*/ 16 w 33"/>
                <a:gd name="T7" fmla="*/ 6 h 52"/>
                <a:gd name="T8" fmla="*/ 5 w 33"/>
                <a:gd name="T9" fmla="*/ 2 h 52"/>
                <a:gd name="T10" fmla="*/ 2 w 33"/>
                <a:gd name="T11" fmla="*/ 12 h 52"/>
                <a:gd name="T12" fmla="*/ 17 w 33"/>
                <a:gd name="T13" fmla="*/ 47 h 52"/>
                <a:gd name="T14" fmla="*/ 22 w 33"/>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2">
                  <a:moveTo>
                    <a:pt x="22" y="51"/>
                  </a:moveTo>
                  <a:cubicBezTo>
                    <a:pt x="24" y="52"/>
                    <a:pt x="26" y="52"/>
                    <a:pt x="28" y="51"/>
                  </a:cubicBezTo>
                  <a:cubicBezTo>
                    <a:pt x="32" y="49"/>
                    <a:pt x="33" y="44"/>
                    <a:pt x="32" y="41"/>
                  </a:cubicBezTo>
                  <a:cubicBezTo>
                    <a:pt x="16" y="6"/>
                    <a:pt x="16" y="6"/>
                    <a:pt x="16" y="6"/>
                  </a:cubicBezTo>
                  <a:cubicBezTo>
                    <a:pt x="14" y="2"/>
                    <a:pt x="9" y="0"/>
                    <a:pt x="5" y="2"/>
                  </a:cubicBezTo>
                  <a:cubicBezTo>
                    <a:pt x="2" y="4"/>
                    <a:pt x="0" y="9"/>
                    <a:pt x="2" y="12"/>
                  </a:cubicBezTo>
                  <a:cubicBezTo>
                    <a:pt x="17" y="47"/>
                    <a:pt x="17" y="47"/>
                    <a:pt x="17" y="47"/>
                  </a:cubicBezTo>
                  <a:cubicBezTo>
                    <a:pt x="18" y="49"/>
                    <a:pt x="20" y="51"/>
                    <a:pt x="22" y="51"/>
                  </a:cubicBezTo>
                  <a:close/>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4" name="Freeform 357">
              <a:extLst>
                <a:ext uri="{FF2B5EF4-FFF2-40B4-BE49-F238E27FC236}">
                  <a16:creationId xmlns:a16="http://schemas.microsoft.com/office/drawing/2014/main" id="{996F3359-C235-4A4A-9033-3AD2543C5053}"/>
                </a:ext>
              </a:extLst>
            </p:cNvPr>
            <p:cNvSpPr>
              <a:spLocks/>
            </p:cNvSpPr>
            <p:nvPr/>
          </p:nvSpPr>
          <p:spPr bwMode="auto">
            <a:xfrm>
              <a:off x="6589460" y="3756777"/>
              <a:ext cx="96615" cy="153448"/>
            </a:xfrm>
            <a:custGeom>
              <a:avLst/>
              <a:gdLst>
                <a:gd name="T0" fmla="*/ 22 w 33"/>
                <a:gd name="T1" fmla="*/ 51 h 52"/>
                <a:gd name="T2" fmla="*/ 28 w 33"/>
                <a:gd name="T3" fmla="*/ 51 h 52"/>
                <a:gd name="T4" fmla="*/ 32 w 33"/>
                <a:gd name="T5" fmla="*/ 41 h 52"/>
                <a:gd name="T6" fmla="*/ 16 w 33"/>
                <a:gd name="T7" fmla="*/ 6 h 52"/>
                <a:gd name="T8" fmla="*/ 5 w 33"/>
                <a:gd name="T9" fmla="*/ 2 h 52"/>
                <a:gd name="T10" fmla="*/ 2 w 33"/>
                <a:gd name="T11" fmla="*/ 12 h 52"/>
                <a:gd name="T12" fmla="*/ 17 w 33"/>
                <a:gd name="T13" fmla="*/ 47 h 52"/>
                <a:gd name="T14" fmla="*/ 22 w 33"/>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2">
                  <a:moveTo>
                    <a:pt x="22" y="51"/>
                  </a:moveTo>
                  <a:cubicBezTo>
                    <a:pt x="24" y="52"/>
                    <a:pt x="26" y="52"/>
                    <a:pt x="28" y="51"/>
                  </a:cubicBezTo>
                  <a:cubicBezTo>
                    <a:pt x="32" y="49"/>
                    <a:pt x="33" y="44"/>
                    <a:pt x="32" y="41"/>
                  </a:cubicBezTo>
                  <a:cubicBezTo>
                    <a:pt x="16" y="6"/>
                    <a:pt x="16" y="6"/>
                    <a:pt x="16" y="6"/>
                  </a:cubicBezTo>
                  <a:cubicBezTo>
                    <a:pt x="14" y="2"/>
                    <a:pt x="9" y="0"/>
                    <a:pt x="5" y="2"/>
                  </a:cubicBezTo>
                  <a:cubicBezTo>
                    <a:pt x="2" y="4"/>
                    <a:pt x="0" y="9"/>
                    <a:pt x="2" y="12"/>
                  </a:cubicBezTo>
                  <a:cubicBezTo>
                    <a:pt x="17" y="47"/>
                    <a:pt x="17" y="47"/>
                    <a:pt x="17" y="47"/>
                  </a:cubicBezTo>
                  <a:cubicBezTo>
                    <a:pt x="18" y="49"/>
                    <a:pt x="20" y="51"/>
                    <a:pt x="22" y="5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5" name="Freeform 358">
              <a:extLst>
                <a:ext uri="{FF2B5EF4-FFF2-40B4-BE49-F238E27FC236}">
                  <a16:creationId xmlns:a16="http://schemas.microsoft.com/office/drawing/2014/main" id="{7D4E12C3-A8FF-4883-8757-11EABABD2BA7}"/>
                </a:ext>
              </a:extLst>
            </p:cNvPr>
            <p:cNvSpPr>
              <a:spLocks/>
            </p:cNvSpPr>
            <p:nvPr/>
          </p:nvSpPr>
          <p:spPr bwMode="auto">
            <a:xfrm>
              <a:off x="6376522" y="3861063"/>
              <a:ext cx="448979" cy="926371"/>
            </a:xfrm>
            <a:custGeom>
              <a:avLst/>
              <a:gdLst>
                <a:gd name="T0" fmla="*/ 35 w 152"/>
                <a:gd name="T1" fmla="*/ 313 h 313"/>
                <a:gd name="T2" fmla="*/ 65 w 152"/>
                <a:gd name="T3" fmla="*/ 292 h 313"/>
                <a:gd name="T4" fmla="*/ 146 w 152"/>
                <a:gd name="T5" fmla="*/ 45 h 313"/>
                <a:gd name="T6" fmla="*/ 126 w 152"/>
                <a:gd name="T7" fmla="*/ 6 h 313"/>
                <a:gd name="T8" fmla="*/ 87 w 152"/>
                <a:gd name="T9" fmla="*/ 26 h 313"/>
                <a:gd name="T10" fmla="*/ 5 w 152"/>
                <a:gd name="T11" fmla="*/ 272 h 313"/>
                <a:gd name="T12" fmla="*/ 25 w 152"/>
                <a:gd name="T13" fmla="*/ 312 h 313"/>
                <a:gd name="T14" fmla="*/ 35 w 152"/>
                <a:gd name="T15" fmla="*/ 313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313">
                  <a:moveTo>
                    <a:pt x="35" y="313"/>
                  </a:moveTo>
                  <a:cubicBezTo>
                    <a:pt x="48" y="313"/>
                    <a:pt x="61" y="305"/>
                    <a:pt x="65" y="292"/>
                  </a:cubicBezTo>
                  <a:cubicBezTo>
                    <a:pt x="146" y="45"/>
                    <a:pt x="146" y="45"/>
                    <a:pt x="146" y="45"/>
                  </a:cubicBezTo>
                  <a:cubicBezTo>
                    <a:pt x="152" y="29"/>
                    <a:pt x="143" y="11"/>
                    <a:pt x="126" y="6"/>
                  </a:cubicBezTo>
                  <a:cubicBezTo>
                    <a:pt x="110" y="0"/>
                    <a:pt x="92" y="9"/>
                    <a:pt x="87" y="26"/>
                  </a:cubicBezTo>
                  <a:cubicBezTo>
                    <a:pt x="5" y="272"/>
                    <a:pt x="5" y="272"/>
                    <a:pt x="5" y="272"/>
                  </a:cubicBezTo>
                  <a:cubicBezTo>
                    <a:pt x="0" y="289"/>
                    <a:pt x="9" y="306"/>
                    <a:pt x="25" y="312"/>
                  </a:cubicBezTo>
                  <a:cubicBezTo>
                    <a:pt x="29" y="313"/>
                    <a:pt x="32" y="313"/>
                    <a:pt x="35" y="313"/>
                  </a:cubicBezTo>
                  <a:close/>
                </a:path>
              </a:pathLst>
            </a:custGeom>
            <a:solidFill>
              <a:srgbClr val="999A98"/>
            </a:solidFill>
            <a:ln w="25400">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6" name="Freeform 359">
              <a:extLst>
                <a:ext uri="{FF2B5EF4-FFF2-40B4-BE49-F238E27FC236}">
                  <a16:creationId xmlns:a16="http://schemas.microsoft.com/office/drawing/2014/main" id="{34AC2395-A92E-476F-873F-2A595DD950D6}"/>
                </a:ext>
              </a:extLst>
            </p:cNvPr>
            <p:cNvSpPr>
              <a:spLocks/>
            </p:cNvSpPr>
            <p:nvPr/>
          </p:nvSpPr>
          <p:spPr bwMode="auto">
            <a:xfrm>
              <a:off x="6367813" y="3877546"/>
              <a:ext cx="448979" cy="926371"/>
            </a:xfrm>
            <a:custGeom>
              <a:avLst/>
              <a:gdLst>
                <a:gd name="T0" fmla="*/ 35 w 152"/>
                <a:gd name="T1" fmla="*/ 313 h 313"/>
                <a:gd name="T2" fmla="*/ 65 w 152"/>
                <a:gd name="T3" fmla="*/ 292 h 313"/>
                <a:gd name="T4" fmla="*/ 146 w 152"/>
                <a:gd name="T5" fmla="*/ 45 h 313"/>
                <a:gd name="T6" fmla="*/ 126 w 152"/>
                <a:gd name="T7" fmla="*/ 6 h 313"/>
                <a:gd name="T8" fmla="*/ 87 w 152"/>
                <a:gd name="T9" fmla="*/ 26 h 313"/>
                <a:gd name="T10" fmla="*/ 5 w 152"/>
                <a:gd name="T11" fmla="*/ 272 h 313"/>
                <a:gd name="T12" fmla="*/ 25 w 152"/>
                <a:gd name="T13" fmla="*/ 312 h 313"/>
                <a:gd name="T14" fmla="*/ 35 w 152"/>
                <a:gd name="T15" fmla="*/ 313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313">
                  <a:moveTo>
                    <a:pt x="35" y="313"/>
                  </a:moveTo>
                  <a:cubicBezTo>
                    <a:pt x="48" y="313"/>
                    <a:pt x="61" y="305"/>
                    <a:pt x="65" y="292"/>
                  </a:cubicBezTo>
                  <a:cubicBezTo>
                    <a:pt x="146" y="45"/>
                    <a:pt x="146" y="45"/>
                    <a:pt x="146" y="45"/>
                  </a:cubicBezTo>
                  <a:cubicBezTo>
                    <a:pt x="152" y="29"/>
                    <a:pt x="143" y="11"/>
                    <a:pt x="126" y="6"/>
                  </a:cubicBezTo>
                  <a:cubicBezTo>
                    <a:pt x="110" y="0"/>
                    <a:pt x="92" y="9"/>
                    <a:pt x="87" y="26"/>
                  </a:cubicBezTo>
                  <a:cubicBezTo>
                    <a:pt x="5" y="272"/>
                    <a:pt x="5" y="272"/>
                    <a:pt x="5" y="272"/>
                  </a:cubicBezTo>
                  <a:cubicBezTo>
                    <a:pt x="0" y="289"/>
                    <a:pt x="9" y="306"/>
                    <a:pt x="25" y="312"/>
                  </a:cubicBezTo>
                  <a:cubicBezTo>
                    <a:pt x="29" y="313"/>
                    <a:pt x="32" y="313"/>
                    <a:pt x="35" y="313"/>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7" name="Freeform 360">
              <a:extLst>
                <a:ext uri="{FF2B5EF4-FFF2-40B4-BE49-F238E27FC236}">
                  <a16:creationId xmlns:a16="http://schemas.microsoft.com/office/drawing/2014/main" id="{5172FE9F-5D34-44A3-A68A-5B27F29FB425}"/>
                </a:ext>
              </a:extLst>
            </p:cNvPr>
            <p:cNvSpPr>
              <a:spLocks/>
            </p:cNvSpPr>
            <p:nvPr/>
          </p:nvSpPr>
          <p:spPr bwMode="auto">
            <a:xfrm>
              <a:off x="6624980" y="3779510"/>
              <a:ext cx="247222" cy="251484"/>
            </a:xfrm>
            <a:custGeom>
              <a:avLst/>
              <a:gdLst>
                <a:gd name="T0" fmla="*/ 57 w 84"/>
                <a:gd name="T1" fmla="*/ 85 h 85"/>
                <a:gd name="T2" fmla="*/ 79 w 84"/>
                <a:gd name="T3" fmla="*/ 46 h 85"/>
                <a:gd name="T4" fmla="*/ 72 w 84"/>
                <a:gd name="T5" fmla="*/ 25 h 85"/>
                <a:gd name="T6" fmla="*/ 25 w 84"/>
                <a:gd name="T7" fmla="*/ 4 h 85"/>
                <a:gd name="T8" fmla="*/ 4 w 84"/>
                <a:gd name="T9" fmla="*/ 17 h 85"/>
                <a:gd name="T10" fmla="*/ 0 w 84"/>
                <a:gd name="T11" fmla="*/ 59 h 85"/>
              </a:gdLst>
              <a:ahLst/>
              <a:cxnLst>
                <a:cxn ang="0">
                  <a:pos x="T0" y="T1"/>
                </a:cxn>
                <a:cxn ang="0">
                  <a:pos x="T2" y="T3"/>
                </a:cxn>
                <a:cxn ang="0">
                  <a:pos x="T4" y="T5"/>
                </a:cxn>
                <a:cxn ang="0">
                  <a:pos x="T6" y="T7"/>
                </a:cxn>
                <a:cxn ang="0">
                  <a:pos x="T8" y="T9"/>
                </a:cxn>
                <a:cxn ang="0">
                  <a:pos x="T10" y="T11"/>
                </a:cxn>
              </a:cxnLst>
              <a:rect l="0" t="0" r="r" b="b"/>
              <a:pathLst>
                <a:path w="84" h="85">
                  <a:moveTo>
                    <a:pt x="57" y="85"/>
                  </a:moveTo>
                  <a:cubicBezTo>
                    <a:pt x="79" y="46"/>
                    <a:pt x="79" y="46"/>
                    <a:pt x="79" y="46"/>
                  </a:cubicBezTo>
                  <a:cubicBezTo>
                    <a:pt x="84" y="38"/>
                    <a:pt x="80" y="28"/>
                    <a:pt x="72" y="25"/>
                  </a:cubicBezTo>
                  <a:cubicBezTo>
                    <a:pt x="25" y="4"/>
                    <a:pt x="25" y="4"/>
                    <a:pt x="25" y="4"/>
                  </a:cubicBezTo>
                  <a:cubicBezTo>
                    <a:pt x="15" y="0"/>
                    <a:pt x="5" y="7"/>
                    <a:pt x="4" y="17"/>
                  </a:cubicBezTo>
                  <a:cubicBezTo>
                    <a:pt x="0" y="59"/>
                    <a:pt x="0" y="59"/>
                    <a:pt x="0" y="59"/>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8" name="Freeform 361">
              <a:extLst>
                <a:ext uri="{FF2B5EF4-FFF2-40B4-BE49-F238E27FC236}">
                  <a16:creationId xmlns:a16="http://schemas.microsoft.com/office/drawing/2014/main" id="{912AD283-C822-4F35-9210-7BE8B7306E82}"/>
                </a:ext>
              </a:extLst>
            </p:cNvPr>
            <p:cNvSpPr>
              <a:spLocks/>
            </p:cNvSpPr>
            <p:nvPr/>
          </p:nvSpPr>
          <p:spPr bwMode="auto">
            <a:xfrm>
              <a:off x="6624980" y="3779510"/>
              <a:ext cx="247222" cy="251484"/>
            </a:xfrm>
            <a:custGeom>
              <a:avLst/>
              <a:gdLst>
                <a:gd name="T0" fmla="*/ 57 w 84"/>
                <a:gd name="T1" fmla="*/ 85 h 85"/>
                <a:gd name="T2" fmla="*/ 79 w 84"/>
                <a:gd name="T3" fmla="*/ 46 h 85"/>
                <a:gd name="T4" fmla="*/ 72 w 84"/>
                <a:gd name="T5" fmla="*/ 25 h 85"/>
                <a:gd name="T6" fmla="*/ 25 w 84"/>
                <a:gd name="T7" fmla="*/ 4 h 85"/>
                <a:gd name="T8" fmla="*/ 4 w 84"/>
                <a:gd name="T9" fmla="*/ 17 h 85"/>
                <a:gd name="T10" fmla="*/ 0 w 84"/>
                <a:gd name="T11" fmla="*/ 59 h 85"/>
              </a:gdLst>
              <a:ahLst/>
              <a:cxnLst>
                <a:cxn ang="0">
                  <a:pos x="T0" y="T1"/>
                </a:cxn>
                <a:cxn ang="0">
                  <a:pos x="T2" y="T3"/>
                </a:cxn>
                <a:cxn ang="0">
                  <a:pos x="T4" y="T5"/>
                </a:cxn>
                <a:cxn ang="0">
                  <a:pos x="T6" y="T7"/>
                </a:cxn>
                <a:cxn ang="0">
                  <a:pos x="T8" y="T9"/>
                </a:cxn>
                <a:cxn ang="0">
                  <a:pos x="T10" y="T11"/>
                </a:cxn>
              </a:cxnLst>
              <a:rect l="0" t="0" r="r" b="b"/>
              <a:pathLst>
                <a:path w="84" h="85">
                  <a:moveTo>
                    <a:pt x="57" y="85"/>
                  </a:moveTo>
                  <a:cubicBezTo>
                    <a:pt x="79" y="46"/>
                    <a:pt x="79" y="46"/>
                    <a:pt x="79" y="46"/>
                  </a:cubicBezTo>
                  <a:cubicBezTo>
                    <a:pt x="84" y="38"/>
                    <a:pt x="80" y="28"/>
                    <a:pt x="72" y="25"/>
                  </a:cubicBezTo>
                  <a:cubicBezTo>
                    <a:pt x="25" y="4"/>
                    <a:pt x="25" y="4"/>
                    <a:pt x="25" y="4"/>
                  </a:cubicBezTo>
                  <a:cubicBezTo>
                    <a:pt x="15" y="0"/>
                    <a:pt x="5" y="7"/>
                    <a:pt x="4" y="17"/>
                  </a:cubicBezTo>
                  <a:cubicBezTo>
                    <a:pt x="0" y="59"/>
                    <a:pt x="0" y="59"/>
                    <a:pt x="0" y="59"/>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9" name="Freeform 362">
              <a:extLst>
                <a:ext uri="{FF2B5EF4-FFF2-40B4-BE49-F238E27FC236}">
                  <a16:creationId xmlns:a16="http://schemas.microsoft.com/office/drawing/2014/main" id="{86B2AF63-6A49-439F-AB86-21C1D94BBD08}"/>
                </a:ext>
              </a:extLst>
            </p:cNvPr>
            <p:cNvSpPr>
              <a:spLocks/>
            </p:cNvSpPr>
            <p:nvPr/>
          </p:nvSpPr>
          <p:spPr bwMode="auto">
            <a:xfrm>
              <a:off x="6940402" y="4612108"/>
              <a:ext cx="221647" cy="62516"/>
            </a:xfrm>
            <a:custGeom>
              <a:avLst/>
              <a:gdLst>
                <a:gd name="T0" fmla="*/ 10 w 75"/>
                <a:gd name="T1" fmla="*/ 21 h 21"/>
                <a:gd name="T2" fmla="*/ 65 w 75"/>
                <a:gd name="T3" fmla="*/ 21 h 21"/>
                <a:gd name="T4" fmla="*/ 75 w 75"/>
                <a:gd name="T5" fmla="*/ 10 h 21"/>
                <a:gd name="T6" fmla="*/ 65 w 75"/>
                <a:gd name="T7" fmla="*/ 0 h 21"/>
                <a:gd name="T8" fmla="*/ 10 w 75"/>
                <a:gd name="T9" fmla="*/ 0 h 21"/>
                <a:gd name="T10" fmla="*/ 0 w 75"/>
                <a:gd name="T11" fmla="*/ 10 h 21"/>
                <a:gd name="T12" fmla="*/ 10 w 75"/>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5" h="21">
                  <a:moveTo>
                    <a:pt x="10" y="21"/>
                  </a:moveTo>
                  <a:cubicBezTo>
                    <a:pt x="65" y="21"/>
                    <a:pt x="65" y="21"/>
                    <a:pt x="65" y="21"/>
                  </a:cubicBezTo>
                  <a:cubicBezTo>
                    <a:pt x="71" y="21"/>
                    <a:pt x="75" y="16"/>
                    <a:pt x="75" y="10"/>
                  </a:cubicBezTo>
                  <a:cubicBezTo>
                    <a:pt x="75" y="5"/>
                    <a:pt x="71" y="0"/>
                    <a:pt x="65" y="0"/>
                  </a:cubicBezTo>
                  <a:cubicBezTo>
                    <a:pt x="10" y="0"/>
                    <a:pt x="10" y="0"/>
                    <a:pt x="10" y="0"/>
                  </a:cubicBezTo>
                  <a:cubicBezTo>
                    <a:pt x="5" y="0"/>
                    <a:pt x="0" y="5"/>
                    <a:pt x="0" y="10"/>
                  </a:cubicBezTo>
                  <a:cubicBezTo>
                    <a:pt x="0" y="16"/>
                    <a:pt x="5" y="21"/>
                    <a:pt x="10" y="21"/>
                  </a:cubicBezTo>
                  <a:close/>
                </a:path>
              </a:pathLst>
            </a:custGeom>
            <a:solidFill>
              <a:srgbClr val="999A98"/>
            </a:solidFill>
            <a:ln w="9525">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0" name="Freeform 363">
              <a:extLst>
                <a:ext uri="{FF2B5EF4-FFF2-40B4-BE49-F238E27FC236}">
                  <a16:creationId xmlns:a16="http://schemas.microsoft.com/office/drawing/2014/main" id="{C83EF4B3-4B0B-400E-8C38-D2DA8BE33EE8}"/>
                </a:ext>
              </a:extLst>
            </p:cNvPr>
            <p:cNvSpPr>
              <a:spLocks/>
            </p:cNvSpPr>
            <p:nvPr/>
          </p:nvSpPr>
          <p:spPr bwMode="auto">
            <a:xfrm>
              <a:off x="6940402" y="4612108"/>
              <a:ext cx="221647" cy="62516"/>
            </a:xfrm>
            <a:custGeom>
              <a:avLst/>
              <a:gdLst>
                <a:gd name="T0" fmla="*/ 10 w 75"/>
                <a:gd name="T1" fmla="*/ 21 h 21"/>
                <a:gd name="T2" fmla="*/ 65 w 75"/>
                <a:gd name="T3" fmla="*/ 21 h 21"/>
                <a:gd name="T4" fmla="*/ 75 w 75"/>
                <a:gd name="T5" fmla="*/ 10 h 21"/>
                <a:gd name="T6" fmla="*/ 65 w 75"/>
                <a:gd name="T7" fmla="*/ 0 h 21"/>
                <a:gd name="T8" fmla="*/ 10 w 75"/>
                <a:gd name="T9" fmla="*/ 0 h 21"/>
                <a:gd name="T10" fmla="*/ 0 w 75"/>
                <a:gd name="T11" fmla="*/ 10 h 21"/>
                <a:gd name="T12" fmla="*/ 10 w 75"/>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5" h="21">
                  <a:moveTo>
                    <a:pt x="10" y="21"/>
                  </a:moveTo>
                  <a:cubicBezTo>
                    <a:pt x="65" y="21"/>
                    <a:pt x="65" y="21"/>
                    <a:pt x="65" y="21"/>
                  </a:cubicBezTo>
                  <a:cubicBezTo>
                    <a:pt x="71" y="21"/>
                    <a:pt x="75" y="16"/>
                    <a:pt x="75" y="10"/>
                  </a:cubicBezTo>
                  <a:cubicBezTo>
                    <a:pt x="75" y="5"/>
                    <a:pt x="71" y="0"/>
                    <a:pt x="65" y="0"/>
                  </a:cubicBezTo>
                  <a:cubicBezTo>
                    <a:pt x="10" y="0"/>
                    <a:pt x="10" y="0"/>
                    <a:pt x="10" y="0"/>
                  </a:cubicBezTo>
                  <a:cubicBezTo>
                    <a:pt x="5" y="0"/>
                    <a:pt x="0" y="5"/>
                    <a:pt x="0" y="10"/>
                  </a:cubicBezTo>
                  <a:cubicBezTo>
                    <a:pt x="0" y="16"/>
                    <a:pt x="5" y="21"/>
                    <a:pt x="10" y="2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1" name="Freeform 364">
              <a:extLst>
                <a:ext uri="{FF2B5EF4-FFF2-40B4-BE49-F238E27FC236}">
                  <a16:creationId xmlns:a16="http://schemas.microsoft.com/office/drawing/2014/main" id="{FAF8CD9C-AE16-4E72-8DEC-014CADCC7354}"/>
                </a:ext>
              </a:extLst>
            </p:cNvPr>
            <p:cNvSpPr>
              <a:spLocks/>
            </p:cNvSpPr>
            <p:nvPr/>
          </p:nvSpPr>
          <p:spPr bwMode="auto">
            <a:xfrm>
              <a:off x="6940402" y="4674625"/>
              <a:ext cx="221647" cy="58253"/>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2" name="Freeform 365">
              <a:extLst>
                <a:ext uri="{FF2B5EF4-FFF2-40B4-BE49-F238E27FC236}">
                  <a16:creationId xmlns:a16="http://schemas.microsoft.com/office/drawing/2014/main" id="{BC94BF83-7418-483B-ABB1-F4BC7AD91001}"/>
                </a:ext>
              </a:extLst>
            </p:cNvPr>
            <p:cNvSpPr>
              <a:spLocks/>
            </p:cNvSpPr>
            <p:nvPr/>
          </p:nvSpPr>
          <p:spPr bwMode="auto">
            <a:xfrm>
              <a:off x="6940402" y="4674625"/>
              <a:ext cx="221647" cy="58253"/>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3" name="Freeform 366">
              <a:extLst>
                <a:ext uri="{FF2B5EF4-FFF2-40B4-BE49-F238E27FC236}">
                  <a16:creationId xmlns:a16="http://schemas.microsoft.com/office/drawing/2014/main" id="{0886C106-AACB-4FF1-8F5D-040589573896}"/>
                </a:ext>
              </a:extLst>
            </p:cNvPr>
            <p:cNvSpPr>
              <a:spLocks/>
            </p:cNvSpPr>
            <p:nvPr/>
          </p:nvSpPr>
          <p:spPr bwMode="auto">
            <a:xfrm>
              <a:off x="6940402" y="4732877"/>
              <a:ext cx="221647" cy="59674"/>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solidFill>
              <a:srgbClr val="999A98"/>
            </a:solidFill>
            <a:ln w="9525">
              <a:solidFill>
                <a:srgbClr val="000000"/>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4" name="Freeform 367">
              <a:extLst>
                <a:ext uri="{FF2B5EF4-FFF2-40B4-BE49-F238E27FC236}">
                  <a16:creationId xmlns:a16="http://schemas.microsoft.com/office/drawing/2014/main" id="{23878516-615E-48F5-9AED-752A37AA157D}"/>
                </a:ext>
              </a:extLst>
            </p:cNvPr>
            <p:cNvSpPr>
              <a:spLocks/>
            </p:cNvSpPr>
            <p:nvPr/>
          </p:nvSpPr>
          <p:spPr bwMode="auto">
            <a:xfrm>
              <a:off x="6940402" y="4732877"/>
              <a:ext cx="221647" cy="59674"/>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5" name="Freeform 368">
              <a:extLst>
                <a:ext uri="{FF2B5EF4-FFF2-40B4-BE49-F238E27FC236}">
                  <a16:creationId xmlns:a16="http://schemas.microsoft.com/office/drawing/2014/main" id="{D71CE543-A237-4E8C-9844-B464E0F98CBB}"/>
                </a:ext>
              </a:extLst>
            </p:cNvPr>
            <p:cNvSpPr>
              <a:spLocks/>
            </p:cNvSpPr>
            <p:nvPr/>
          </p:nvSpPr>
          <p:spPr bwMode="auto">
            <a:xfrm>
              <a:off x="7116583" y="4049465"/>
              <a:ext cx="797078" cy="743086"/>
            </a:xfrm>
            <a:custGeom>
              <a:avLst/>
              <a:gdLst>
                <a:gd name="T0" fmla="*/ 0 w 270"/>
                <a:gd name="T1" fmla="*/ 190 h 251"/>
                <a:gd name="T2" fmla="*/ 166 w 270"/>
                <a:gd name="T3" fmla="*/ 190 h 251"/>
                <a:gd name="T4" fmla="*/ 168 w 270"/>
                <a:gd name="T5" fmla="*/ 187 h 251"/>
                <a:gd name="T6" fmla="*/ 80 w 270"/>
                <a:gd name="T7" fmla="*/ 83 h 251"/>
                <a:gd name="T8" fmla="*/ 88 w 270"/>
                <a:gd name="T9" fmla="*/ 44 h 251"/>
                <a:gd name="T10" fmla="*/ 88 w 270"/>
                <a:gd name="T11" fmla="*/ 5 h 251"/>
                <a:gd name="T12" fmla="*/ 93 w 270"/>
                <a:gd name="T13" fmla="*/ 2 h 251"/>
                <a:gd name="T14" fmla="*/ 244 w 270"/>
                <a:gd name="T15" fmla="*/ 174 h 251"/>
                <a:gd name="T16" fmla="*/ 209 w 270"/>
                <a:gd name="T17" fmla="*/ 251 h 251"/>
                <a:gd name="T18" fmla="*/ 2 w 270"/>
                <a:gd name="T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1">
                  <a:moveTo>
                    <a:pt x="0" y="190"/>
                  </a:moveTo>
                  <a:cubicBezTo>
                    <a:pt x="166" y="190"/>
                    <a:pt x="166" y="190"/>
                    <a:pt x="166" y="190"/>
                  </a:cubicBezTo>
                  <a:cubicBezTo>
                    <a:pt x="168" y="190"/>
                    <a:pt x="169" y="188"/>
                    <a:pt x="168" y="187"/>
                  </a:cubicBezTo>
                  <a:cubicBezTo>
                    <a:pt x="80" y="83"/>
                    <a:pt x="80" y="83"/>
                    <a:pt x="80" y="83"/>
                  </a:cubicBezTo>
                  <a:cubicBezTo>
                    <a:pt x="69" y="70"/>
                    <a:pt x="75" y="56"/>
                    <a:pt x="88" y="44"/>
                  </a:cubicBezTo>
                  <a:cubicBezTo>
                    <a:pt x="96" y="38"/>
                    <a:pt x="93" y="19"/>
                    <a:pt x="88" y="5"/>
                  </a:cubicBezTo>
                  <a:cubicBezTo>
                    <a:pt x="87" y="2"/>
                    <a:pt x="91" y="0"/>
                    <a:pt x="93" y="2"/>
                  </a:cubicBezTo>
                  <a:cubicBezTo>
                    <a:pt x="244" y="174"/>
                    <a:pt x="244" y="174"/>
                    <a:pt x="244" y="174"/>
                  </a:cubicBezTo>
                  <a:cubicBezTo>
                    <a:pt x="270" y="204"/>
                    <a:pt x="248" y="251"/>
                    <a:pt x="209" y="251"/>
                  </a:cubicBezTo>
                  <a:cubicBezTo>
                    <a:pt x="2" y="251"/>
                    <a:pt x="2" y="251"/>
                    <a:pt x="2" y="251"/>
                  </a:cubicBezTo>
                </a:path>
              </a:pathLst>
            </a:custGeom>
            <a:solidFill>
              <a:srgbClr val="999A98"/>
            </a:solidFill>
            <a:ln w="9525">
              <a:solidFill>
                <a:srgbClr val="000000"/>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6" name="Freeform 369">
              <a:extLst>
                <a:ext uri="{FF2B5EF4-FFF2-40B4-BE49-F238E27FC236}">
                  <a16:creationId xmlns:a16="http://schemas.microsoft.com/office/drawing/2014/main" id="{4A25EB9E-7B2B-46A8-AB0F-5F9BFFF0D7AD}"/>
                </a:ext>
              </a:extLst>
            </p:cNvPr>
            <p:cNvSpPr>
              <a:spLocks/>
            </p:cNvSpPr>
            <p:nvPr/>
          </p:nvSpPr>
          <p:spPr bwMode="auto">
            <a:xfrm>
              <a:off x="7116583" y="4049465"/>
              <a:ext cx="797078" cy="743086"/>
            </a:xfrm>
            <a:custGeom>
              <a:avLst/>
              <a:gdLst>
                <a:gd name="T0" fmla="*/ 0 w 270"/>
                <a:gd name="T1" fmla="*/ 190 h 251"/>
                <a:gd name="T2" fmla="*/ 166 w 270"/>
                <a:gd name="T3" fmla="*/ 190 h 251"/>
                <a:gd name="T4" fmla="*/ 168 w 270"/>
                <a:gd name="T5" fmla="*/ 187 h 251"/>
                <a:gd name="T6" fmla="*/ 80 w 270"/>
                <a:gd name="T7" fmla="*/ 83 h 251"/>
                <a:gd name="T8" fmla="*/ 88 w 270"/>
                <a:gd name="T9" fmla="*/ 44 h 251"/>
                <a:gd name="T10" fmla="*/ 88 w 270"/>
                <a:gd name="T11" fmla="*/ 5 h 251"/>
                <a:gd name="T12" fmla="*/ 93 w 270"/>
                <a:gd name="T13" fmla="*/ 2 h 251"/>
                <a:gd name="T14" fmla="*/ 244 w 270"/>
                <a:gd name="T15" fmla="*/ 174 h 251"/>
                <a:gd name="T16" fmla="*/ 209 w 270"/>
                <a:gd name="T17" fmla="*/ 251 h 251"/>
                <a:gd name="T18" fmla="*/ 2 w 270"/>
                <a:gd name="T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1">
                  <a:moveTo>
                    <a:pt x="0" y="190"/>
                  </a:moveTo>
                  <a:cubicBezTo>
                    <a:pt x="166" y="190"/>
                    <a:pt x="166" y="190"/>
                    <a:pt x="166" y="190"/>
                  </a:cubicBezTo>
                  <a:cubicBezTo>
                    <a:pt x="168" y="190"/>
                    <a:pt x="169" y="188"/>
                    <a:pt x="168" y="187"/>
                  </a:cubicBezTo>
                  <a:cubicBezTo>
                    <a:pt x="80" y="83"/>
                    <a:pt x="80" y="83"/>
                    <a:pt x="80" y="83"/>
                  </a:cubicBezTo>
                  <a:cubicBezTo>
                    <a:pt x="69" y="70"/>
                    <a:pt x="75" y="56"/>
                    <a:pt x="88" y="44"/>
                  </a:cubicBezTo>
                  <a:cubicBezTo>
                    <a:pt x="96" y="38"/>
                    <a:pt x="93" y="19"/>
                    <a:pt x="88" y="5"/>
                  </a:cubicBezTo>
                  <a:cubicBezTo>
                    <a:pt x="87" y="2"/>
                    <a:pt x="91" y="0"/>
                    <a:pt x="93" y="2"/>
                  </a:cubicBezTo>
                  <a:cubicBezTo>
                    <a:pt x="244" y="174"/>
                    <a:pt x="244" y="174"/>
                    <a:pt x="244" y="174"/>
                  </a:cubicBezTo>
                  <a:cubicBezTo>
                    <a:pt x="270" y="204"/>
                    <a:pt x="248" y="251"/>
                    <a:pt x="209" y="251"/>
                  </a:cubicBezTo>
                  <a:cubicBezTo>
                    <a:pt x="2" y="251"/>
                    <a:pt x="2" y="251"/>
                    <a:pt x="2" y="25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7" name="Freeform 370">
              <a:extLst>
                <a:ext uri="{FF2B5EF4-FFF2-40B4-BE49-F238E27FC236}">
                  <a16:creationId xmlns:a16="http://schemas.microsoft.com/office/drawing/2014/main" id="{78FA2ABB-82A0-4196-B93E-FA1EDA740C6F}"/>
                </a:ext>
              </a:extLst>
            </p:cNvPr>
            <p:cNvSpPr>
              <a:spLocks/>
            </p:cNvSpPr>
            <p:nvPr/>
          </p:nvSpPr>
          <p:spPr bwMode="auto">
            <a:xfrm>
              <a:off x="7282818" y="4016785"/>
              <a:ext cx="217385" cy="281322"/>
            </a:xfrm>
            <a:custGeom>
              <a:avLst/>
              <a:gdLst>
                <a:gd name="T0" fmla="*/ 0 w 153"/>
                <a:gd name="T1" fmla="*/ 155 h 213"/>
                <a:gd name="T2" fmla="*/ 52 w 153"/>
                <a:gd name="T3" fmla="*/ 213 h 213"/>
                <a:gd name="T4" fmla="*/ 153 w 153"/>
                <a:gd name="T5" fmla="*/ 132 h 213"/>
                <a:gd name="T6" fmla="*/ 43 w 153"/>
                <a:gd name="T7" fmla="*/ 0 h 213"/>
                <a:gd name="T8" fmla="*/ 0 w 153"/>
                <a:gd name="T9" fmla="*/ 155 h 213"/>
              </a:gdLst>
              <a:ahLst/>
              <a:cxnLst>
                <a:cxn ang="0">
                  <a:pos x="T0" y="T1"/>
                </a:cxn>
                <a:cxn ang="0">
                  <a:pos x="T2" y="T3"/>
                </a:cxn>
                <a:cxn ang="0">
                  <a:pos x="T4" y="T5"/>
                </a:cxn>
                <a:cxn ang="0">
                  <a:pos x="T6" y="T7"/>
                </a:cxn>
                <a:cxn ang="0">
                  <a:pos x="T8" y="T9"/>
                </a:cxn>
              </a:cxnLst>
              <a:rect l="0" t="0" r="r" b="b"/>
              <a:pathLst>
                <a:path w="153" h="213">
                  <a:moveTo>
                    <a:pt x="0" y="155"/>
                  </a:moveTo>
                  <a:lnTo>
                    <a:pt x="52" y="213"/>
                  </a:lnTo>
                  <a:lnTo>
                    <a:pt x="153" y="132"/>
                  </a:lnTo>
                  <a:lnTo>
                    <a:pt x="43" y="0"/>
                  </a:lnTo>
                  <a:lnTo>
                    <a:pt x="0" y="155"/>
                  </a:lnTo>
                  <a:close/>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8" name="Freeform 371">
              <a:extLst>
                <a:ext uri="{FF2B5EF4-FFF2-40B4-BE49-F238E27FC236}">
                  <a16:creationId xmlns:a16="http://schemas.microsoft.com/office/drawing/2014/main" id="{81C2A94B-E6FD-431F-B1B0-6A9BA6D1AEBC}"/>
                </a:ext>
              </a:extLst>
            </p:cNvPr>
            <p:cNvSpPr>
              <a:spLocks/>
            </p:cNvSpPr>
            <p:nvPr/>
          </p:nvSpPr>
          <p:spPr bwMode="auto">
            <a:xfrm>
              <a:off x="7282818" y="3995474"/>
              <a:ext cx="217385" cy="302634"/>
            </a:xfrm>
            <a:custGeom>
              <a:avLst/>
              <a:gdLst>
                <a:gd name="T0" fmla="*/ 0 w 153"/>
                <a:gd name="T1" fmla="*/ 155 h 213"/>
                <a:gd name="T2" fmla="*/ 52 w 153"/>
                <a:gd name="T3" fmla="*/ 213 h 213"/>
                <a:gd name="T4" fmla="*/ 153 w 153"/>
                <a:gd name="T5" fmla="*/ 132 h 213"/>
                <a:gd name="T6" fmla="*/ 43 w 153"/>
                <a:gd name="T7" fmla="*/ 0 h 213"/>
              </a:gdLst>
              <a:ahLst/>
              <a:cxnLst>
                <a:cxn ang="0">
                  <a:pos x="T0" y="T1"/>
                </a:cxn>
                <a:cxn ang="0">
                  <a:pos x="T2" y="T3"/>
                </a:cxn>
                <a:cxn ang="0">
                  <a:pos x="T4" y="T5"/>
                </a:cxn>
                <a:cxn ang="0">
                  <a:pos x="T6" y="T7"/>
                </a:cxn>
              </a:cxnLst>
              <a:rect l="0" t="0" r="r" b="b"/>
              <a:pathLst>
                <a:path w="153" h="213">
                  <a:moveTo>
                    <a:pt x="0" y="155"/>
                  </a:moveTo>
                  <a:lnTo>
                    <a:pt x="52" y="213"/>
                  </a:lnTo>
                  <a:lnTo>
                    <a:pt x="153" y="132"/>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46" name="Freeform 372">
              <a:extLst>
                <a:ext uri="{FF2B5EF4-FFF2-40B4-BE49-F238E27FC236}">
                  <a16:creationId xmlns:a16="http://schemas.microsoft.com/office/drawing/2014/main" id="{794F7F8A-5071-49A8-BE9D-165124585350}"/>
                </a:ext>
              </a:extLst>
            </p:cNvPr>
            <p:cNvSpPr>
              <a:spLocks/>
            </p:cNvSpPr>
            <p:nvPr/>
          </p:nvSpPr>
          <p:spPr bwMode="auto">
            <a:xfrm>
              <a:off x="7282818" y="3995474"/>
              <a:ext cx="217385" cy="302634"/>
            </a:xfrm>
            <a:custGeom>
              <a:avLst/>
              <a:gdLst>
                <a:gd name="T0" fmla="*/ 0 w 153"/>
                <a:gd name="T1" fmla="*/ 155 h 213"/>
                <a:gd name="T2" fmla="*/ 52 w 153"/>
                <a:gd name="T3" fmla="*/ 213 h 213"/>
                <a:gd name="T4" fmla="*/ 153 w 153"/>
                <a:gd name="T5" fmla="*/ 132 h 213"/>
                <a:gd name="T6" fmla="*/ 43 w 153"/>
                <a:gd name="T7" fmla="*/ 0 h 213"/>
              </a:gdLst>
              <a:ahLst/>
              <a:cxnLst>
                <a:cxn ang="0">
                  <a:pos x="T0" y="T1"/>
                </a:cxn>
                <a:cxn ang="0">
                  <a:pos x="T2" y="T3"/>
                </a:cxn>
                <a:cxn ang="0">
                  <a:pos x="T4" y="T5"/>
                </a:cxn>
                <a:cxn ang="0">
                  <a:pos x="T6" y="T7"/>
                </a:cxn>
              </a:cxnLst>
              <a:rect l="0" t="0" r="r" b="b"/>
              <a:pathLst>
                <a:path w="153" h="213">
                  <a:moveTo>
                    <a:pt x="0" y="155"/>
                  </a:moveTo>
                  <a:lnTo>
                    <a:pt x="52" y="213"/>
                  </a:lnTo>
                  <a:lnTo>
                    <a:pt x="153" y="132"/>
                  </a:lnTo>
                  <a:lnTo>
                    <a:pt x="43" y="0"/>
                  </a:ln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47" name="Freeform 373">
              <a:extLst>
                <a:ext uri="{FF2B5EF4-FFF2-40B4-BE49-F238E27FC236}">
                  <a16:creationId xmlns:a16="http://schemas.microsoft.com/office/drawing/2014/main" id="{96E9226E-B3BC-4123-A2D6-8D82F409A9C2}"/>
                </a:ext>
              </a:extLst>
            </p:cNvPr>
            <p:cNvSpPr>
              <a:spLocks/>
            </p:cNvSpPr>
            <p:nvPr/>
          </p:nvSpPr>
          <p:spPr bwMode="auto">
            <a:xfrm>
              <a:off x="7066854" y="4674625"/>
              <a:ext cx="49729" cy="0"/>
            </a:xfrm>
            <a:custGeom>
              <a:avLst/>
              <a:gdLst>
                <a:gd name="T0" fmla="*/ 0 w 35"/>
                <a:gd name="T1" fmla="*/ 35 w 35"/>
                <a:gd name="T2" fmla="*/ 0 w 35"/>
              </a:gdLst>
              <a:ahLst/>
              <a:cxnLst>
                <a:cxn ang="0">
                  <a:pos x="T0" y="0"/>
                </a:cxn>
                <a:cxn ang="0">
                  <a:pos x="T1" y="0"/>
                </a:cxn>
                <a:cxn ang="0">
                  <a:pos x="T2" y="0"/>
                </a:cxn>
              </a:cxnLst>
              <a:rect l="0" t="0" r="r" b="b"/>
              <a:pathLst>
                <a:path w="35">
                  <a:moveTo>
                    <a:pt x="0" y="0"/>
                  </a:moveTo>
                  <a:lnTo>
                    <a:pt x="35" y="0"/>
                  </a:lnTo>
                  <a:lnTo>
                    <a:pt x="0" y="0"/>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16" name="Line 374">
              <a:extLst>
                <a:ext uri="{FF2B5EF4-FFF2-40B4-BE49-F238E27FC236}">
                  <a16:creationId xmlns:a16="http://schemas.microsoft.com/office/drawing/2014/main" id="{C3C2EB28-AC51-4401-8489-451EB13899C1}"/>
                </a:ext>
              </a:extLst>
            </p:cNvPr>
            <p:cNvSpPr>
              <a:spLocks noChangeShapeType="1"/>
            </p:cNvSpPr>
            <p:nvPr/>
          </p:nvSpPr>
          <p:spPr bwMode="auto">
            <a:xfrm>
              <a:off x="7066854" y="4674625"/>
              <a:ext cx="49729"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79" name="Line 375">
              <a:extLst>
                <a:ext uri="{FF2B5EF4-FFF2-40B4-BE49-F238E27FC236}">
                  <a16:creationId xmlns:a16="http://schemas.microsoft.com/office/drawing/2014/main" id="{E5177CB7-53D7-4311-BE47-92576E36E2AE}"/>
                </a:ext>
              </a:extLst>
            </p:cNvPr>
            <p:cNvSpPr>
              <a:spLocks noChangeShapeType="1"/>
            </p:cNvSpPr>
            <p:nvPr/>
          </p:nvSpPr>
          <p:spPr bwMode="auto">
            <a:xfrm>
              <a:off x="7066854" y="4674625"/>
              <a:ext cx="49729"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80" name="Freeform 376">
              <a:extLst>
                <a:ext uri="{FF2B5EF4-FFF2-40B4-BE49-F238E27FC236}">
                  <a16:creationId xmlns:a16="http://schemas.microsoft.com/office/drawing/2014/main" id="{3EECD5D6-6763-4BAF-A589-D8095D35DF9F}"/>
                </a:ext>
              </a:extLst>
            </p:cNvPr>
            <p:cNvSpPr>
              <a:spLocks/>
            </p:cNvSpPr>
            <p:nvPr/>
          </p:nvSpPr>
          <p:spPr bwMode="auto">
            <a:xfrm>
              <a:off x="7066854" y="4732877"/>
              <a:ext cx="49729" cy="0"/>
            </a:xfrm>
            <a:custGeom>
              <a:avLst/>
              <a:gdLst>
                <a:gd name="T0" fmla="*/ 0 w 35"/>
                <a:gd name="T1" fmla="*/ 35 w 35"/>
                <a:gd name="T2" fmla="*/ 0 w 35"/>
              </a:gdLst>
              <a:ahLst/>
              <a:cxnLst>
                <a:cxn ang="0">
                  <a:pos x="T0" y="0"/>
                </a:cxn>
                <a:cxn ang="0">
                  <a:pos x="T1" y="0"/>
                </a:cxn>
                <a:cxn ang="0">
                  <a:pos x="T2" y="0"/>
                </a:cxn>
              </a:cxnLst>
              <a:rect l="0" t="0" r="r" b="b"/>
              <a:pathLst>
                <a:path w="35">
                  <a:moveTo>
                    <a:pt x="0" y="0"/>
                  </a:moveTo>
                  <a:lnTo>
                    <a:pt x="35" y="0"/>
                  </a:lnTo>
                  <a:lnTo>
                    <a:pt x="0" y="0"/>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78" name="Line 377">
              <a:extLst>
                <a:ext uri="{FF2B5EF4-FFF2-40B4-BE49-F238E27FC236}">
                  <a16:creationId xmlns:a16="http://schemas.microsoft.com/office/drawing/2014/main" id="{5326D345-5217-459C-BCBF-4EA92DB63C34}"/>
                </a:ext>
              </a:extLst>
            </p:cNvPr>
            <p:cNvSpPr>
              <a:spLocks noChangeShapeType="1"/>
            </p:cNvSpPr>
            <p:nvPr/>
          </p:nvSpPr>
          <p:spPr bwMode="auto">
            <a:xfrm>
              <a:off x="7066854" y="4732877"/>
              <a:ext cx="49729"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80" name="Line 378">
              <a:extLst>
                <a:ext uri="{FF2B5EF4-FFF2-40B4-BE49-F238E27FC236}">
                  <a16:creationId xmlns:a16="http://schemas.microsoft.com/office/drawing/2014/main" id="{C30B0CFD-E563-4FE1-9C3B-1183922EEDE3}"/>
                </a:ext>
              </a:extLst>
            </p:cNvPr>
            <p:cNvSpPr>
              <a:spLocks noChangeShapeType="1"/>
            </p:cNvSpPr>
            <p:nvPr/>
          </p:nvSpPr>
          <p:spPr bwMode="auto">
            <a:xfrm>
              <a:off x="7066854" y="4732877"/>
              <a:ext cx="49729"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782" name="Oval 325">
              <a:extLst>
                <a:ext uri="{FF2B5EF4-FFF2-40B4-BE49-F238E27FC236}">
                  <a16:creationId xmlns:a16="http://schemas.microsoft.com/office/drawing/2014/main" id="{422B57CB-F8CE-4991-837F-6C853C4B89A2}"/>
                </a:ext>
              </a:extLst>
            </p:cNvPr>
            <p:cNvSpPr>
              <a:spLocks noChangeArrowheads="1"/>
            </p:cNvSpPr>
            <p:nvPr/>
          </p:nvSpPr>
          <p:spPr bwMode="auto">
            <a:xfrm>
              <a:off x="6570989" y="3404415"/>
              <a:ext cx="76725"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808" name="Group 807">
            <a:extLst>
              <a:ext uri="{FF2B5EF4-FFF2-40B4-BE49-F238E27FC236}">
                <a16:creationId xmlns:a16="http://schemas.microsoft.com/office/drawing/2014/main" id="{6D31FBCD-E9B4-46F1-8C09-876E05C72822}"/>
              </a:ext>
            </a:extLst>
          </p:cNvPr>
          <p:cNvGrpSpPr/>
          <p:nvPr/>
        </p:nvGrpSpPr>
        <p:grpSpPr>
          <a:xfrm>
            <a:off x="4259209" y="8502339"/>
            <a:ext cx="6103193" cy="221659"/>
            <a:chOff x="566618" y="4879221"/>
            <a:chExt cx="8058872" cy="292688"/>
          </a:xfrm>
        </p:grpSpPr>
        <p:sp>
          <p:nvSpPr>
            <p:cNvPr id="809" name="Rectangle 395">
              <a:extLst>
                <a:ext uri="{FF2B5EF4-FFF2-40B4-BE49-F238E27FC236}">
                  <a16:creationId xmlns:a16="http://schemas.microsoft.com/office/drawing/2014/main" id="{29B181B1-6E42-4BD0-AD5B-8673A8B82B4D}"/>
                </a:ext>
              </a:extLst>
            </p:cNvPr>
            <p:cNvSpPr>
              <a:spLocks noChangeArrowheads="1"/>
            </p:cNvSpPr>
            <p:nvPr/>
          </p:nvSpPr>
          <p:spPr bwMode="auto">
            <a:xfrm>
              <a:off x="8480567" y="4879221"/>
              <a:ext cx="144923" cy="292688"/>
            </a:xfrm>
            <a:prstGeom prst="rect">
              <a:avLst/>
            </a:pr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10" name="Rectangle 397">
              <a:extLst>
                <a:ext uri="{FF2B5EF4-FFF2-40B4-BE49-F238E27FC236}">
                  <a16:creationId xmlns:a16="http://schemas.microsoft.com/office/drawing/2014/main" id="{3F0DA637-DB8D-4AA9-A75F-4A189D166A8B}"/>
                </a:ext>
              </a:extLst>
            </p:cNvPr>
            <p:cNvSpPr>
              <a:spLocks noChangeArrowheads="1"/>
            </p:cNvSpPr>
            <p:nvPr/>
          </p:nvSpPr>
          <p:spPr bwMode="auto">
            <a:xfrm>
              <a:off x="566618" y="4879221"/>
              <a:ext cx="142082" cy="289847"/>
            </a:xfrm>
            <a:prstGeom prst="rect">
              <a:avLst/>
            </a:pr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sp>
        <p:nvSpPr>
          <p:cNvPr id="811" name="Freeform 399">
            <a:extLst>
              <a:ext uri="{FF2B5EF4-FFF2-40B4-BE49-F238E27FC236}">
                <a16:creationId xmlns:a16="http://schemas.microsoft.com/office/drawing/2014/main" id="{9F50C7F8-8DF2-4BF9-93EC-7245C33B6D99}"/>
              </a:ext>
            </a:extLst>
          </p:cNvPr>
          <p:cNvSpPr>
            <a:spLocks/>
          </p:cNvSpPr>
          <p:nvPr/>
        </p:nvSpPr>
        <p:spPr bwMode="auto">
          <a:xfrm>
            <a:off x="4068755" y="8428094"/>
            <a:ext cx="6499167" cy="120515"/>
          </a:xfrm>
          <a:custGeom>
            <a:avLst/>
            <a:gdLst>
              <a:gd name="T0" fmla="*/ 2882 w 2908"/>
              <a:gd name="T1" fmla="*/ 54 h 54"/>
              <a:gd name="T2" fmla="*/ 26 w 2908"/>
              <a:gd name="T3" fmla="*/ 54 h 54"/>
              <a:gd name="T4" fmla="*/ 0 w 2908"/>
              <a:gd name="T5" fmla="*/ 27 h 54"/>
              <a:gd name="T6" fmla="*/ 26 w 2908"/>
              <a:gd name="T7" fmla="*/ 0 h 54"/>
              <a:gd name="T8" fmla="*/ 2882 w 2908"/>
              <a:gd name="T9" fmla="*/ 0 h 54"/>
              <a:gd name="T10" fmla="*/ 2908 w 2908"/>
              <a:gd name="T11" fmla="*/ 27 h 54"/>
              <a:gd name="T12" fmla="*/ 2882 w 2908"/>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2908" h="54">
                <a:moveTo>
                  <a:pt x="2882" y="54"/>
                </a:moveTo>
                <a:cubicBezTo>
                  <a:pt x="26" y="54"/>
                  <a:pt x="26" y="54"/>
                  <a:pt x="26" y="54"/>
                </a:cubicBezTo>
                <a:cubicBezTo>
                  <a:pt x="12" y="54"/>
                  <a:pt x="0" y="42"/>
                  <a:pt x="0" y="27"/>
                </a:cubicBezTo>
                <a:cubicBezTo>
                  <a:pt x="0" y="12"/>
                  <a:pt x="12" y="0"/>
                  <a:pt x="26" y="0"/>
                </a:cubicBezTo>
                <a:cubicBezTo>
                  <a:pt x="2882" y="0"/>
                  <a:pt x="2882" y="0"/>
                  <a:pt x="2882" y="0"/>
                </a:cubicBezTo>
                <a:cubicBezTo>
                  <a:pt x="2896" y="0"/>
                  <a:pt x="2908" y="12"/>
                  <a:pt x="2908" y="27"/>
                </a:cubicBezTo>
                <a:cubicBezTo>
                  <a:pt x="2908" y="42"/>
                  <a:pt x="2896" y="54"/>
                  <a:pt x="2882" y="54"/>
                </a:cubicBezTo>
                <a:close/>
              </a:path>
            </a:pathLst>
          </a:cu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0" name="TextBox 289">
            <a:extLst>
              <a:ext uri="{FF2B5EF4-FFF2-40B4-BE49-F238E27FC236}">
                <a16:creationId xmlns:a16="http://schemas.microsoft.com/office/drawing/2014/main" id="{CC4D29B4-D11D-4AA5-9DE7-8F1E6BA2FF8A}"/>
              </a:ext>
            </a:extLst>
          </p:cNvPr>
          <p:cNvSpPr txBox="1"/>
          <p:nvPr/>
        </p:nvSpPr>
        <p:spPr>
          <a:xfrm>
            <a:off x="-212579" y="2844339"/>
            <a:ext cx="6084886" cy="1569660"/>
          </a:xfrm>
          <a:prstGeom prst="rect">
            <a:avLst/>
          </a:prstGeom>
          <a:noFill/>
        </p:spPr>
        <p:txBody>
          <a:bodyPr wrap="square" rtlCol="0">
            <a:spAutoFit/>
          </a:bodyPr>
          <a:lstStyle>
            <a:defPPr>
              <a:defRPr lang="en-US"/>
            </a:defPPr>
            <a:lvl1pPr algn="r" defTabSz="731520">
              <a:defRPr sz="3200">
                <a:solidFill>
                  <a:prstClr val="white"/>
                </a:solidFill>
              </a:defRPr>
            </a:lvl1pPr>
          </a:lstStyle>
          <a:p>
            <a:r>
              <a:rPr lang="en-US" dirty="0"/>
              <a:t>We can’t change </a:t>
            </a:r>
            <a:br>
              <a:rPr lang="en-US" dirty="0"/>
            </a:br>
            <a:r>
              <a:rPr lang="en-US" dirty="0"/>
              <a:t>culture because </a:t>
            </a:r>
            <a:br>
              <a:rPr lang="en-US" dirty="0"/>
            </a:br>
            <a:r>
              <a:rPr lang="en-US" b="1" dirty="0">
                <a:solidFill>
                  <a:schemeClr val="accent2"/>
                </a:solidFill>
              </a:rPr>
              <a:t>incentives aren’t aligned </a:t>
            </a:r>
          </a:p>
        </p:txBody>
      </p:sp>
      <p:sp>
        <p:nvSpPr>
          <p:cNvPr id="293" name="Hexagon 292">
            <a:extLst>
              <a:ext uri="{FF2B5EF4-FFF2-40B4-BE49-F238E27FC236}">
                <a16:creationId xmlns:a16="http://schemas.microsoft.com/office/drawing/2014/main" id="{19B8E2B3-E864-4407-8117-E1BD71259DF2}"/>
              </a:ext>
            </a:extLst>
          </p:cNvPr>
          <p:cNvSpPr>
            <a:spLocks noChangeAspect="1"/>
          </p:cNvSpPr>
          <p:nvPr/>
        </p:nvSpPr>
        <p:spPr>
          <a:xfrm>
            <a:off x="6936596" y="3235568"/>
            <a:ext cx="831592" cy="716890"/>
          </a:xfrm>
          <a:prstGeom prst="hexagon">
            <a:avLst/>
          </a:prstGeom>
          <a:solidFill>
            <a:srgbClr val="E84B45"/>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91" name="Rectangle 290">
            <a:extLst>
              <a:ext uri="{FF2B5EF4-FFF2-40B4-BE49-F238E27FC236}">
                <a16:creationId xmlns:a16="http://schemas.microsoft.com/office/drawing/2014/main" id="{7BA4191F-089F-4C1F-942C-D33CCDEBA4EB}"/>
              </a:ext>
            </a:extLst>
          </p:cNvPr>
          <p:cNvSpPr/>
          <p:nvPr/>
        </p:nvSpPr>
        <p:spPr>
          <a:xfrm>
            <a:off x="0" y="0"/>
            <a:ext cx="14620403" cy="8229600"/>
          </a:xfrm>
          <a:prstGeom prst="rect">
            <a:avLst/>
          </a:prstGeom>
          <a:solidFill>
            <a:schemeClr val="accent4">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292" name="Title 8">
            <a:extLst>
              <a:ext uri="{FF2B5EF4-FFF2-40B4-BE49-F238E27FC236}">
                <a16:creationId xmlns:a16="http://schemas.microsoft.com/office/drawing/2014/main" id="{9976B173-774D-49EA-AC65-E68AEB28CD92}"/>
              </a:ext>
            </a:extLst>
          </p:cNvPr>
          <p:cNvSpPr txBox="1">
            <a:spLocks/>
          </p:cNvSpPr>
          <p:nvPr/>
        </p:nvSpPr>
        <p:spPr>
          <a:xfrm>
            <a:off x="1684720" y="3643935"/>
            <a:ext cx="11260963" cy="941731"/>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5600" dirty="0"/>
              <a:t>You get the culture you pay for</a:t>
            </a:r>
          </a:p>
        </p:txBody>
      </p:sp>
    </p:spTree>
    <p:extLst>
      <p:ext uri="{BB962C8B-B14F-4D97-AF65-F5344CB8AC3E}">
        <p14:creationId xmlns:p14="http://schemas.microsoft.com/office/powerpoint/2010/main" val="342473116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fade">
                                      <p:cBhvr>
                                        <p:cTn id="7" dur="500"/>
                                        <p:tgtEl>
                                          <p:spTgt spid="292"/>
                                        </p:tgtEl>
                                      </p:cBhvr>
                                    </p:animEffect>
                                  </p:childTnLst>
                                </p:cTn>
                              </p:par>
                              <p:par>
                                <p:cTn id="8" presetID="42" presetClass="path" presetSubtype="0" decel="100000" fill="hold" grpId="1" nodeType="withEffect">
                                  <p:stCondLst>
                                    <p:cond delay="0"/>
                                  </p:stCondLst>
                                  <p:childTnLst>
                                    <p:animMotion origin="layout" path="M 0 0 L 0 0.0436 " pathEditMode="relative" rAng="0" ptsTypes="AA">
                                      <p:cBhvr>
                                        <p:cTn id="9" dur="500" spd="-100000" fill="hold"/>
                                        <p:tgtEl>
                                          <p:spTgt spid="292"/>
                                        </p:tgtEl>
                                        <p:attrNameLst>
                                          <p:attrName>ppt_x</p:attrName>
                                          <p:attrName>ppt_y</p:attrName>
                                        </p:attrNameLst>
                                      </p:cBhvr>
                                      <p:rCtr x="0" y="21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p:bldP spid="292" grpId="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81" name="Rectangle 280">
            <a:extLst>
              <a:ext uri="{FF2B5EF4-FFF2-40B4-BE49-F238E27FC236}">
                <a16:creationId xmlns:a16="http://schemas.microsoft.com/office/drawing/2014/main" id="{FA189CB8-C9DE-4A01-88C2-FFF6CE83C41E}"/>
              </a:ext>
            </a:extLst>
          </p:cNvPr>
          <p:cNvSpPr/>
          <p:nvPr/>
        </p:nvSpPr>
        <p:spPr>
          <a:xfrm>
            <a:off x="6236211" y="1773700"/>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2" name="Rectangle 281">
            <a:extLst>
              <a:ext uri="{FF2B5EF4-FFF2-40B4-BE49-F238E27FC236}">
                <a16:creationId xmlns:a16="http://schemas.microsoft.com/office/drawing/2014/main" id="{BCA8D483-A881-4B08-8BC6-38279BFC18AB}"/>
              </a:ext>
            </a:extLst>
          </p:cNvPr>
          <p:cNvSpPr/>
          <p:nvPr/>
        </p:nvSpPr>
        <p:spPr>
          <a:xfrm>
            <a:off x="6236211" y="2605098"/>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3" name="Rectangle 282">
            <a:extLst>
              <a:ext uri="{FF2B5EF4-FFF2-40B4-BE49-F238E27FC236}">
                <a16:creationId xmlns:a16="http://schemas.microsoft.com/office/drawing/2014/main" id="{FF177984-80BA-4714-91BC-FC48C8BA49D1}"/>
              </a:ext>
            </a:extLst>
          </p:cNvPr>
          <p:cNvSpPr/>
          <p:nvPr/>
        </p:nvSpPr>
        <p:spPr>
          <a:xfrm>
            <a:off x="6236211" y="3436497"/>
            <a:ext cx="2093274" cy="303861"/>
          </a:xfrm>
          <a:prstGeom prst="rect">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4" name="Rectangle 283">
            <a:extLst>
              <a:ext uri="{FF2B5EF4-FFF2-40B4-BE49-F238E27FC236}">
                <a16:creationId xmlns:a16="http://schemas.microsoft.com/office/drawing/2014/main" id="{A4117F94-0EF7-4137-8912-BB46C6729977}"/>
              </a:ext>
            </a:extLst>
          </p:cNvPr>
          <p:cNvSpPr/>
          <p:nvPr/>
        </p:nvSpPr>
        <p:spPr>
          <a:xfrm>
            <a:off x="6236211" y="4267895"/>
            <a:ext cx="2093274" cy="303861"/>
          </a:xfrm>
          <a:prstGeom prst="rect">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5" name="Rectangle 284">
            <a:extLst>
              <a:ext uri="{FF2B5EF4-FFF2-40B4-BE49-F238E27FC236}">
                <a16:creationId xmlns:a16="http://schemas.microsoft.com/office/drawing/2014/main" id="{82045190-4B07-485D-8BB6-11B172A4B9AD}"/>
              </a:ext>
            </a:extLst>
          </p:cNvPr>
          <p:cNvSpPr/>
          <p:nvPr/>
        </p:nvSpPr>
        <p:spPr>
          <a:xfrm>
            <a:off x="6236211" y="5930689"/>
            <a:ext cx="2093274" cy="303861"/>
          </a:xfrm>
          <a:prstGeom prst="rect">
            <a:avLst/>
          </a:prstGeom>
          <a:solidFill>
            <a:schemeClr val="accent6"/>
          </a:solidFill>
          <a:ln w="25400">
            <a:solidFill>
              <a:schemeClr val="tx2">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6" name="Rectangle 285">
            <a:extLst>
              <a:ext uri="{FF2B5EF4-FFF2-40B4-BE49-F238E27FC236}">
                <a16:creationId xmlns:a16="http://schemas.microsoft.com/office/drawing/2014/main" id="{FCEAA1D7-2BC4-4914-BB57-8FD579509BF5}"/>
              </a:ext>
            </a:extLst>
          </p:cNvPr>
          <p:cNvSpPr/>
          <p:nvPr/>
        </p:nvSpPr>
        <p:spPr>
          <a:xfrm>
            <a:off x="6236211" y="5099294"/>
            <a:ext cx="2093274" cy="303861"/>
          </a:xfrm>
          <a:prstGeom prst="rect">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0" name="Rectangle 279">
            <a:extLst>
              <a:ext uri="{FF2B5EF4-FFF2-40B4-BE49-F238E27FC236}">
                <a16:creationId xmlns:a16="http://schemas.microsoft.com/office/drawing/2014/main" id="{1ED957AD-94AB-45BE-8C3E-200CCDF0D1AF}"/>
              </a:ext>
            </a:extLst>
          </p:cNvPr>
          <p:cNvSpPr/>
          <p:nvPr/>
        </p:nvSpPr>
        <p:spPr>
          <a:xfrm>
            <a:off x="6236211" y="5930689"/>
            <a:ext cx="2093274" cy="303861"/>
          </a:xfrm>
          <a:prstGeom prst="rect">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nvGrpSpPr>
          <p:cNvPr id="7" name="Group 6">
            <a:extLst>
              <a:ext uri="{FF2B5EF4-FFF2-40B4-BE49-F238E27FC236}">
                <a16:creationId xmlns:a16="http://schemas.microsoft.com/office/drawing/2014/main" id="{F722F9CA-7AB1-4610-8ADD-4090CE8950F0}"/>
              </a:ext>
            </a:extLst>
          </p:cNvPr>
          <p:cNvGrpSpPr/>
          <p:nvPr/>
        </p:nvGrpSpPr>
        <p:grpSpPr>
          <a:xfrm>
            <a:off x="6071150" y="114098"/>
            <a:ext cx="2530043" cy="9220754"/>
            <a:chOff x="3794468" y="598756"/>
            <a:chExt cx="1581277" cy="5235526"/>
          </a:xfrm>
        </p:grpSpPr>
        <p:sp>
          <p:nvSpPr>
            <p:cNvPr id="288" name="Rectangle 287">
              <a:extLst>
                <a:ext uri="{FF2B5EF4-FFF2-40B4-BE49-F238E27FC236}">
                  <a16:creationId xmlns:a16="http://schemas.microsoft.com/office/drawing/2014/main" id="{327D9701-A76C-4F9D-8137-2CEC3DEB231F}"/>
                </a:ext>
              </a:extLst>
            </p:cNvPr>
            <p:cNvSpPr/>
            <p:nvPr/>
          </p:nvSpPr>
          <p:spPr>
            <a:xfrm>
              <a:off x="3794468" y="598756"/>
              <a:ext cx="183885" cy="5235526"/>
            </a:xfrm>
            <a:prstGeom prst="rect">
              <a:avLst/>
            </a:prstGeom>
            <a:solidFill>
              <a:schemeClr val="accent4"/>
            </a:solidFill>
            <a:ln w="25400">
              <a:solidFill>
                <a:schemeClr val="tx2">
                  <a:lumMod val="9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9" name="Rectangle 288">
              <a:extLst>
                <a:ext uri="{FF2B5EF4-FFF2-40B4-BE49-F238E27FC236}">
                  <a16:creationId xmlns:a16="http://schemas.microsoft.com/office/drawing/2014/main" id="{0353EB1B-FD42-41DA-AB95-48461E70CDC5}"/>
                </a:ext>
              </a:extLst>
            </p:cNvPr>
            <p:cNvSpPr/>
            <p:nvPr/>
          </p:nvSpPr>
          <p:spPr>
            <a:xfrm>
              <a:off x="5191860" y="598756"/>
              <a:ext cx="183885" cy="5235526"/>
            </a:xfrm>
            <a:prstGeom prst="rect">
              <a:avLst/>
            </a:prstGeom>
            <a:solidFill>
              <a:schemeClr val="accent4"/>
            </a:solidFill>
            <a:ln w="25400">
              <a:solidFill>
                <a:schemeClr val="tx2">
                  <a:lumMod val="9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830" name="Rectangle 829">
            <a:extLst>
              <a:ext uri="{FF2B5EF4-FFF2-40B4-BE49-F238E27FC236}">
                <a16:creationId xmlns:a16="http://schemas.microsoft.com/office/drawing/2014/main" id="{D19EF3A5-3026-44E5-B63A-D5D8970A172A}"/>
              </a:ext>
            </a:extLst>
          </p:cNvPr>
          <p:cNvSpPr/>
          <p:nvPr/>
        </p:nvSpPr>
        <p:spPr>
          <a:xfrm>
            <a:off x="449815" y="-2149743"/>
            <a:ext cx="13730771" cy="412421"/>
          </a:xfrm>
          <a:prstGeom prst="rect">
            <a:avLst/>
          </a:prstGeom>
        </p:spPr>
        <p:txBody>
          <a:bodyPr wrap="square">
            <a:spAutoFit/>
          </a:bodyPr>
          <a:lstStyle/>
          <a:p>
            <a:pPr algn="ctr" defTabSz="731520">
              <a:spcAft>
                <a:spcPts val="2880"/>
              </a:spcAft>
            </a:pPr>
            <a:r>
              <a:rPr lang="en-US" sz="2000" dirty="0">
                <a:solidFill>
                  <a:prstClr val="white"/>
                </a:solidFill>
              </a:rPr>
              <a:t>Product team would like to leverage technologies (e.g., cloud) to make a better product faster</a:t>
            </a:r>
          </a:p>
        </p:txBody>
      </p:sp>
      <p:grpSp>
        <p:nvGrpSpPr>
          <p:cNvPr id="277" name="Group 276">
            <a:extLst>
              <a:ext uri="{FF2B5EF4-FFF2-40B4-BE49-F238E27FC236}">
                <a16:creationId xmlns:a16="http://schemas.microsoft.com/office/drawing/2014/main" id="{DF93CE0D-B48B-41BD-B5A4-9CE03C35359A}"/>
              </a:ext>
            </a:extLst>
          </p:cNvPr>
          <p:cNvGrpSpPr/>
          <p:nvPr/>
        </p:nvGrpSpPr>
        <p:grpSpPr>
          <a:xfrm>
            <a:off x="6071150" y="114098"/>
            <a:ext cx="2530043" cy="9220754"/>
            <a:chOff x="3794468" y="598756"/>
            <a:chExt cx="1581277" cy="5235526"/>
          </a:xfrm>
          <a:solidFill>
            <a:schemeClr val="accent4"/>
          </a:solidFill>
        </p:grpSpPr>
        <p:sp>
          <p:nvSpPr>
            <p:cNvPr id="278" name="Rectangle 277">
              <a:extLst>
                <a:ext uri="{FF2B5EF4-FFF2-40B4-BE49-F238E27FC236}">
                  <a16:creationId xmlns:a16="http://schemas.microsoft.com/office/drawing/2014/main" id="{5408EBF3-B512-4919-A1E6-3150E23F7902}"/>
                </a:ext>
              </a:extLst>
            </p:cNvPr>
            <p:cNvSpPr/>
            <p:nvPr/>
          </p:nvSpPr>
          <p:spPr>
            <a:xfrm>
              <a:off x="3794468" y="598756"/>
              <a:ext cx="183885" cy="5235526"/>
            </a:xfrm>
            <a:prstGeom prst="rect">
              <a:avLst/>
            </a:pr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79" name="Rectangle 278">
              <a:extLst>
                <a:ext uri="{FF2B5EF4-FFF2-40B4-BE49-F238E27FC236}">
                  <a16:creationId xmlns:a16="http://schemas.microsoft.com/office/drawing/2014/main" id="{ACB6E73B-E01A-4F7A-AC56-11644AF031AA}"/>
                </a:ext>
              </a:extLst>
            </p:cNvPr>
            <p:cNvSpPr/>
            <p:nvPr/>
          </p:nvSpPr>
          <p:spPr>
            <a:xfrm>
              <a:off x="5191860" y="598756"/>
              <a:ext cx="183885" cy="5235526"/>
            </a:xfrm>
            <a:prstGeom prst="rect">
              <a:avLst/>
            </a:pr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276" name="Hexagon 275">
            <a:extLst>
              <a:ext uri="{FF2B5EF4-FFF2-40B4-BE49-F238E27FC236}">
                <a16:creationId xmlns:a16="http://schemas.microsoft.com/office/drawing/2014/main" id="{294B743C-6D35-489E-A804-33FDA4975689}"/>
              </a:ext>
            </a:extLst>
          </p:cNvPr>
          <p:cNvSpPr/>
          <p:nvPr/>
        </p:nvSpPr>
        <p:spPr>
          <a:xfrm>
            <a:off x="6902721" y="2351652"/>
            <a:ext cx="935026" cy="806056"/>
          </a:xfrm>
          <a:prstGeom prst="hexagon">
            <a:avLst/>
          </a:prstGeom>
          <a:solidFill>
            <a:srgbClr val="E84B45"/>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 name="Oval 15">
            <a:extLst>
              <a:ext uri="{FF2B5EF4-FFF2-40B4-BE49-F238E27FC236}">
                <a16:creationId xmlns:a16="http://schemas.microsoft.com/office/drawing/2014/main" id="{09A2B1C6-B7DC-4A16-83BB-9BD42578CA2F}"/>
              </a:ext>
            </a:extLst>
          </p:cNvPr>
          <p:cNvSpPr/>
          <p:nvPr/>
        </p:nvSpPr>
        <p:spPr>
          <a:xfrm>
            <a:off x="5901587" y="-1465666"/>
            <a:ext cx="2827226" cy="2827226"/>
          </a:xfrm>
          <a:prstGeom prst="ellipse">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nvGrpSpPr>
          <p:cNvPr id="3" name="Group 2">
            <a:extLst>
              <a:ext uri="{FF2B5EF4-FFF2-40B4-BE49-F238E27FC236}">
                <a16:creationId xmlns:a16="http://schemas.microsoft.com/office/drawing/2014/main" id="{4E573F8D-EF66-454F-81DE-B6FBC6358857}"/>
              </a:ext>
            </a:extLst>
          </p:cNvPr>
          <p:cNvGrpSpPr/>
          <p:nvPr/>
        </p:nvGrpSpPr>
        <p:grpSpPr>
          <a:xfrm>
            <a:off x="6818742" y="195758"/>
            <a:ext cx="992920" cy="992920"/>
            <a:chOff x="3944651" y="-615005"/>
            <a:chExt cx="1209822" cy="1209822"/>
          </a:xfrm>
        </p:grpSpPr>
        <p:pic>
          <p:nvPicPr>
            <p:cNvPr id="31" name="Picture 30">
              <a:extLst>
                <a:ext uri="{FF2B5EF4-FFF2-40B4-BE49-F238E27FC236}">
                  <a16:creationId xmlns:a16="http://schemas.microsoft.com/office/drawing/2014/main" id="{92132CDF-DBB3-4567-BA42-6553FDF81CF7}"/>
                </a:ext>
              </a:extLst>
            </p:cNvPr>
            <p:cNvPicPr>
              <a:picLocks/>
            </p:cNvPicPr>
            <p:nvPr/>
          </p:nvPicPr>
          <p:blipFill>
            <a:blip r:embed="rId3"/>
            <a:stretch>
              <a:fillRect/>
            </a:stretch>
          </p:blipFill>
          <p:spPr>
            <a:xfrm>
              <a:off x="3944651" y="-615005"/>
              <a:ext cx="1209822" cy="1209822"/>
            </a:xfrm>
            <a:prstGeom prst="rect">
              <a:avLst/>
            </a:prstGeom>
          </p:spPr>
        </p:pic>
        <p:sp>
          <p:nvSpPr>
            <p:cNvPr id="156" name="Freeform: Shape 155">
              <a:extLst>
                <a:ext uri="{FF2B5EF4-FFF2-40B4-BE49-F238E27FC236}">
                  <a16:creationId xmlns:a16="http://schemas.microsoft.com/office/drawing/2014/main" id="{2E0C602A-F9B9-40D7-860E-6176B887F16D}"/>
                </a:ext>
              </a:extLst>
            </p:cNvPr>
            <p:cNvSpPr/>
            <p:nvPr/>
          </p:nvSpPr>
          <p:spPr>
            <a:xfrm>
              <a:off x="4269067" y="-376667"/>
              <a:ext cx="566489" cy="662794"/>
            </a:xfrm>
            <a:custGeom>
              <a:avLst/>
              <a:gdLst>
                <a:gd name="connsiteX0" fmla="*/ 285750 w 571500"/>
                <a:gd name="connsiteY0" fmla="*/ 0 h 662940"/>
                <a:gd name="connsiteX1" fmla="*/ 571500 w 571500"/>
                <a:gd name="connsiteY1" fmla="*/ 285750 h 662940"/>
                <a:gd name="connsiteX2" fmla="*/ 487806 w 571500"/>
                <a:gd name="connsiteY2" fmla="*/ 487806 h 662940"/>
                <a:gd name="connsiteX3" fmla="*/ 484091 w 571500"/>
                <a:gd name="connsiteY3" fmla="*/ 490871 h 662940"/>
                <a:gd name="connsiteX4" fmla="*/ 469704 w 571500"/>
                <a:gd name="connsiteY4" fmla="*/ 527329 h 662940"/>
                <a:gd name="connsiteX5" fmla="*/ 408625 w 571500"/>
                <a:gd name="connsiteY5" fmla="*/ 662939 h 662940"/>
                <a:gd name="connsiteX6" fmla="*/ 168595 w 571500"/>
                <a:gd name="connsiteY6" fmla="*/ 662940 h 662940"/>
                <a:gd name="connsiteX7" fmla="*/ 110731 w 571500"/>
                <a:gd name="connsiteY7" fmla="*/ 537331 h 662940"/>
                <a:gd name="connsiteX8" fmla="*/ 79112 w 571500"/>
                <a:gd name="connsiteY8" fmla="*/ 482252 h 662940"/>
                <a:gd name="connsiteX9" fmla="*/ 48802 w 571500"/>
                <a:gd name="connsiteY9" fmla="*/ 445515 h 662940"/>
                <a:gd name="connsiteX10" fmla="*/ 0 w 571500"/>
                <a:gd name="connsiteY10" fmla="*/ 285750 h 662940"/>
                <a:gd name="connsiteX11" fmla="*/ 285750 w 571500"/>
                <a:gd name="connsiteY11" fmla="*/ 0 h 662940"/>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9112 w 571500"/>
                <a:gd name="connsiteY8" fmla="*/ 482252 h 668655"/>
                <a:gd name="connsiteX9" fmla="*/ 48802 w 571500"/>
                <a:gd name="connsiteY9" fmla="*/ 44551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9112 w 571500"/>
                <a:gd name="connsiteY8" fmla="*/ 482252 h 668655"/>
                <a:gd name="connsiteX9" fmla="*/ 45972 w 571500"/>
                <a:gd name="connsiteY9" fmla="*/ 44834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0622 w 571500"/>
                <a:gd name="connsiteY8" fmla="*/ 487912 h 668655"/>
                <a:gd name="connsiteX9" fmla="*/ 45972 w 571500"/>
                <a:gd name="connsiteY9" fmla="*/ 44834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0622 w 571500"/>
                <a:gd name="connsiteY8" fmla="*/ 487912 h 668655"/>
                <a:gd name="connsiteX9" fmla="*/ 45972 w 571500"/>
                <a:gd name="connsiteY9" fmla="*/ 448345 h 668655"/>
                <a:gd name="connsiteX10" fmla="*/ 0 w 571500"/>
                <a:gd name="connsiteY10" fmla="*/ 285750 h 668655"/>
                <a:gd name="connsiteX11" fmla="*/ 285750 w 571500"/>
                <a:gd name="connsiteY11" fmla="*/ 0 h 66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0" h="668655">
                  <a:moveTo>
                    <a:pt x="285750" y="0"/>
                  </a:moveTo>
                  <a:cubicBezTo>
                    <a:pt x="443565" y="0"/>
                    <a:pt x="571500" y="127935"/>
                    <a:pt x="571500" y="285750"/>
                  </a:cubicBezTo>
                  <a:cubicBezTo>
                    <a:pt x="571500" y="364657"/>
                    <a:pt x="539517" y="436095"/>
                    <a:pt x="487806" y="487806"/>
                  </a:cubicBezTo>
                  <a:lnTo>
                    <a:pt x="484091" y="490871"/>
                  </a:lnTo>
                  <a:lnTo>
                    <a:pt x="469704" y="527329"/>
                  </a:lnTo>
                  <a:cubicBezTo>
                    <a:pt x="448392" y="572770"/>
                    <a:pt x="416776" y="590987"/>
                    <a:pt x="408625" y="662939"/>
                  </a:cubicBezTo>
                  <a:cubicBezTo>
                    <a:pt x="328615" y="662939"/>
                    <a:pt x="242890" y="668655"/>
                    <a:pt x="162880" y="668655"/>
                  </a:cubicBezTo>
                  <a:cubicBezTo>
                    <a:pt x="152879" y="619285"/>
                    <a:pt x="135020" y="576343"/>
                    <a:pt x="110731" y="537331"/>
                  </a:cubicBezTo>
                  <a:lnTo>
                    <a:pt x="70622" y="487912"/>
                  </a:lnTo>
                  <a:lnTo>
                    <a:pt x="45972" y="448345"/>
                  </a:lnTo>
                  <a:cubicBezTo>
                    <a:pt x="15161" y="402739"/>
                    <a:pt x="0" y="344931"/>
                    <a:pt x="0" y="285750"/>
                  </a:cubicBezTo>
                  <a:cubicBezTo>
                    <a:pt x="0" y="127935"/>
                    <a:pt x="127935" y="0"/>
                    <a:pt x="285750" y="0"/>
                  </a:cubicBezTo>
                  <a:close/>
                </a:path>
              </a:pathLst>
            </a:custGeom>
            <a:solidFill>
              <a:schemeClr val="tx1">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sp>
        <p:nvSpPr>
          <p:cNvPr id="291" name="TextBox 290">
            <a:extLst>
              <a:ext uri="{FF2B5EF4-FFF2-40B4-BE49-F238E27FC236}">
                <a16:creationId xmlns:a16="http://schemas.microsoft.com/office/drawing/2014/main" id="{EB6FE2F4-7617-41E5-BDF4-C3A4DE6514A5}"/>
              </a:ext>
            </a:extLst>
          </p:cNvPr>
          <p:cNvSpPr txBox="1"/>
          <p:nvPr/>
        </p:nvSpPr>
        <p:spPr>
          <a:xfrm>
            <a:off x="8768764" y="1998045"/>
            <a:ext cx="5562296" cy="1569660"/>
          </a:xfrm>
          <a:prstGeom prst="rect">
            <a:avLst/>
          </a:prstGeom>
          <a:noFill/>
        </p:spPr>
        <p:txBody>
          <a:bodyPr wrap="square" rtlCol="0">
            <a:spAutoFit/>
          </a:bodyPr>
          <a:lstStyle>
            <a:defPPr>
              <a:defRPr lang="en-US"/>
            </a:defPPr>
            <a:lvl1pPr defTabSz="731520">
              <a:defRPr sz="3200">
                <a:solidFill>
                  <a:prstClr val="white"/>
                </a:solidFill>
              </a:defRPr>
            </a:lvl1pPr>
          </a:lstStyle>
          <a:p>
            <a:r>
              <a:rPr lang="en-US" dirty="0"/>
              <a:t>We can’t change incentives because </a:t>
            </a:r>
            <a:r>
              <a:rPr lang="en-US" b="1" dirty="0">
                <a:solidFill>
                  <a:schemeClr val="accent2"/>
                </a:solidFill>
              </a:rPr>
              <a:t>compensation </a:t>
            </a:r>
            <a:br>
              <a:rPr lang="en-US" b="1" dirty="0">
                <a:solidFill>
                  <a:schemeClr val="accent2"/>
                </a:solidFill>
              </a:rPr>
            </a:br>
            <a:r>
              <a:rPr lang="en-US" b="1" dirty="0">
                <a:solidFill>
                  <a:schemeClr val="accent2"/>
                </a:solidFill>
              </a:rPr>
              <a:t>isn’t flexible enough</a:t>
            </a:r>
          </a:p>
        </p:txBody>
      </p:sp>
      <p:grpSp>
        <p:nvGrpSpPr>
          <p:cNvPr id="290" name="Group 289">
            <a:extLst>
              <a:ext uri="{FF2B5EF4-FFF2-40B4-BE49-F238E27FC236}">
                <a16:creationId xmlns:a16="http://schemas.microsoft.com/office/drawing/2014/main" id="{1661827F-7A46-4688-ACB4-A0ED4ABF446F}"/>
              </a:ext>
            </a:extLst>
          </p:cNvPr>
          <p:cNvGrpSpPr/>
          <p:nvPr/>
        </p:nvGrpSpPr>
        <p:grpSpPr>
          <a:xfrm>
            <a:off x="6216493" y="6864637"/>
            <a:ext cx="1048046" cy="2082896"/>
            <a:chOff x="3151084" y="2716740"/>
            <a:chExt cx="1383876" cy="2750332"/>
          </a:xfrm>
        </p:grpSpPr>
        <p:sp>
          <p:nvSpPr>
            <p:cNvPr id="292" name="Freeform: Shape 291">
              <a:extLst>
                <a:ext uri="{FF2B5EF4-FFF2-40B4-BE49-F238E27FC236}">
                  <a16:creationId xmlns:a16="http://schemas.microsoft.com/office/drawing/2014/main" id="{0B4DF850-A9ED-405D-BC10-470D746C5035}"/>
                </a:ext>
              </a:extLst>
            </p:cNvPr>
            <p:cNvSpPr/>
            <p:nvPr/>
          </p:nvSpPr>
          <p:spPr>
            <a:xfrm>
              <a:off x="3151084" y="3795139"/>
              <a:ext cx="1251740" cy="1671933"/>
            </a:xfrm>
            <a:custGeom>
              <a:avLst/>
              <a:gdLst>
                <a:gd name="connsiteX0" fmla="*/ 207177 w 998215"/>
                <a:gd name="connsiteY0" fmla="*/ 0 h 1333303"/>
                <a:gd name="connsiteX1" fmla="*/ 791039 w 998215"/>
                <a:gd name="connsiteY1" fmla="*/ 0 h 1333303"/>
                <a:gd name="connsiteX2" fmla="*/ 998215 w 998215"/>
                <a:gd name="connsiteY2" fmla="*/ 207787 h 1333303"/>
                <a:gd name="connsiteX3" fmla="*/ 998215 w 998215"/>
                <a:gd name="connsiteY3" fmla="*/ 1242937 h 1333303"/>
                <a:gd name="connsiteX4" fmla="*/ 998215 w 998215"/>
                <a:gd name="connsiteY4" fmla="*/ 1333303 h 1333303"/>
                <a:gd name="connsiteX5" fmla="*/ 0 w 998215"/>
                <a:gd name="connsiteY5" fmla="*/ 1333303 h 1333303"/>
                <a:gd name="connsiteX6" fmla="*/ 0 w 998215"/>
                <a:gd name="connsiteY6" fmla="*/ 1246429 h 1333303"/>
                <a:gd name="connsiteX7" fmla="*/ 0 w 998215"/>
                <a:gd name="connsiteY7" fmla="*/ 207787 h 1333303"/>
                <a:gd name="connsiteX8" fmla="*/ 207177 w 998215"/>
                <a:gd name="connsiteY8" fmla="*/ 0 h 13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215" h="1333303">
                  <a:moveTo>
                    <a:pt x="207177" y="0"/>
                  </a:moveTo>
                  <a:cubicBezTo>
                    <a:pt x="791039" y="0"/>
                    <a:pt x="791039" y="0"/>
                    <a:pt x="791039" y="0"/>
                  </a:cubicBezTo>
                  <a:cubicBezTo>
                    <a:pt x="906398" y="0"/>
                    <a:pt x="998215" y="92087"/>
                    <a:pt x="998215" y="207787"/>
                  </a:cubicBezTo>
                  <a:cubicBezTo>
                    <a:pt x="998215" y="721350"/>
                    <a:pt x="998215" y="1042326"/>
                    <a:pt x="998215" y="1242937"/>
                  </a:cubicBezTo>
                  <a:lnTo>
                    <a:pt x="998215" y="1333303"/>
                  </a:lnTo>
                  <a:lnTo>
                    <a:pt x="0" y="1333303"/>
                  </a:lnTo>
                  <a:lnTo>
                    <a:pt x="0" y="1246429"/>
                  </a:lnTo>
                  <a:cubicBezTo>
                    <a:pt x="0" y="207787"/>
                    <a:pt x="0" y="207787"/>
                    <a:pt x="0" y="207787"/>
                  </a:cubicBezTo>
                  <a:cubicBezTo>
                    <a:pt x="0" y="92087"/>
                    <a:pt x="91817" y="0"/>
                    <a:pt x="207177"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293" name="Freeform 13">
              <a:extLst>
                <a:ext uri="{FF2B5EF4-FFF2-40B4-BE49-F238E27FC236}">
                  <a16:creationId xmlns:a16="http://schemas.microsoft.com/office/drawing/2014/main" id="{18644DC8-C4C6-4962-9A8D-430D712EDE30}"/>
                </a:ext>
              </a:extLst>
            </p:cNvPr>
            <p:cNvSpPr>
              <a:spLocks/>
            </p:cNvSpPr>
            <p:nvPr/>
          </p:nvSpPr>
          <p:spPr bwMode="auto">
            <a:xfrm>
              <a:off x="3271854" y="3721256"/>
              <a:ext cx="1013042" cy="1450653"/>
            </a:xfrm>
            <a:custGeom>
              <a:avLst/>
              <a:gdLst>
                <a:gd name="T0" fmla="*/ 343 w 343"/>
                <a:gd name="T1" fmla="*/ 490 h 490"/>
                <a:gd name="T2" fmla="*/ 0 w 343"/>
                <a:gd name="T3" fmla="*/ 490 h 490"/>
                <a:gd name="T4" fmla="*/ 0 w 343"/>
                <a:gd name="T5" fmla="*/ 101 h 490"/>
                <a:gd name="T6" fmla="*/ 101 w 343"/>
                <a:gd name="T7" fmla="*/ 0 h 490"/>
                <a:gd name="T8" fmla="*/ 242 w 343"/>
                <a:gd name="T9" fmla="*/ 0 h 490"/>
                <a:gd name="T10" fmla="*/ 343 w 343"/>
                <a:gd name="T11" fmla="*/ 101 h 490"/>
                <a:gd name="T12" fmla="*/ 343 w 343"/>
                <a:gd name="T13" fmla="*/ 490 h 490"/>
              </a:gdLst>
              <a:ahLst/>
              <a:cxnLst>
                <a:cxn ang="0">
                  <a:pos x="T0" y="T1"/>
                </a:cxn>
                <a:cxn ang="0">
                  <a:pos x="T2" y="T3"/>
                </a:cxn>
                <a:cxn ang="0">
                  <a:pos x="T4" y="T5"/>
                </a:cxn>
                <a:cxn ang="0">
                  <a:pos x="T6" y="T7"/>
                </a:cxn>
                <a:cxn ang="0">
                  <a:pos x="T8" y="T9"/>
                </a:cxn>
                <a:cxn ang="0">
                  <a:pos x="T10" y="T11"/>
                </a:cxn>
                <a:cxn ang="0">
                  <a:pos x="T12" y="T13"/>
                </a:cxn>
              </a:cxnLst>
              <a:rect l="0" t="0" r="r" b="b"/>
              <a:pathLst>
                <a:path w="343" h="490">
                  <a:moveTo>
                    <a:pt x="343" y="490"/>
                  </a:moveTo>
                  <a:cubicBezTo>
                    <a:pt x="0" y="490"/>
                    <a:pt x="0" y="490"/>
                    <a:pt x="0" y="490"/>
                  </a:cubicBezTo>
                  <a:cubicBezTo>
                    <a:pt x="0" y="101"/>
                    <a:pt x="0" y="101"/>
                    <a:pt x="0" y="101"/>
                  </a:cubicBezTo>
                  <a:cubicBezTo>
                    <a:pt x="0" y="45"/>
                    <a:pt x="45" y="0"/>
                    <a:pt x="101" y="0"/>
                  </a:cubicBezTo>
                  <a:cubicBezTo>
                    <a:pt x="242" y="0"/>
                    <a:pt x="242" y="0"/>
                    <a:pt x="242" y="0"/>
                  </a:cubicBezTo>
                  <a:cubicBezTo>
                    <a:pt x="298" y="0"/>
                    <a:pt x="343" y="45"/>
                    <a:pt x="343" y="101"/>
                  </a:cubicBezTo>
                  <a:cubicBezTo>
                    <a:pt x="343" y="490"/>
                    <a:pt x="343" y="490"/>
                    <a:pt x="343" y="49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4" name="Freeform 14">
              <a:extLst>
                <a:ext uri="{FF2B5EF4-FFF2-40B4-BE49-F238E27FC236}">
                  <a16:creationId xmlns:a16="http://schemas.microsoft.com/office/drawing/2014/main" id="{157DAB15-ED0B-40F6-AA87-FE9BD8A987C1}"/>
                </a:ext>
              </a:extLst>
            </p:cNvPr>
            <p:cNvSpPr>
              <a:spLocks/>
            </p:cNvSpPr>
            <p:nvPr/>
          </p:nvSpPr>
          <p:spPr bwMode="auto">
            <a:xfrm>
              <a:off x="3260486" y="3708469"/>
              <a:ext cx="1035775" cy="1474806"/>
            </a:xfrm>
            <a:custGeom>
              <a:avLst/>
              <a:gdLst>
                <a:gd name="T0" fmla="*/ 347 w 351"/>
                <a:gd name="T1" fmla="*/ 494 h 498"/>
                <a:gd name="T2" fmla="*/ 347 w 351"/>
                <a:gd name="T3" fmla="*/ 490 h 498"/>
                <a:gd name="T4" fmla="*/ 8 w 351"/>
                <a:gd name="T5" fmla="*/ 490 h 498"/>
                <a:gd name="T6" fmla="*/ 8 w 351"/>
                <a:gd name="T7" fmla="*/ 105 h 498"/>
                <a:gd name="T8" fmla="*/ 37 w 351"/>
                <a:gd name="T9" fmla="*/ 36 h 498"/>
                <a:gd name="T10" fmla="*/ 105 w 351"/>
                <a:gd name="T11" fmla="*/ 8 h 498"/>
                <a:gd name="T12" fmla="*/ 246 w 351"/>
                <a:gd name="T13" fmla="*/ 8 h 498"/>
                <a:gd name="T14" fmla="*/ 314 w 351"/>
                <a:gd name="T15" fmla="*/ 36 h 498"/>
                <a:gd name="T16" fmla="*/ 343 w 351"/>
                <a:gd name="T17" fmla="*/ 105 h 498"/>
                <a:gd name="T18" fmla="*/ 343 w 351"/>
                <a:gd name="T19" fmla="*/ 494 h 498"/>
                <a:gd name="T20" fmla="*/ 347 w 351"/>
                <a:gd name="T21" fmla="*/ 494 h 498"/>
                <a:gd name="T22" fmla="*/ 347 w 351"/>
                <a:gd name="T23" fmla="*/ 490 h 498"/>
                <a:gd name="T24" fmla="*/ 347 w 351"/>
                <a:gd name="T25" fmla="*/ 494 h 498"/>
                <a:gd name="T26" fmla="*/ 351 w 351"/>
                <a:gd name="T27" fmla="*/ 494 h 498"/>
                <a:gd name="T28" fmla="*/ 351 w 351"/>
                <a:gd name="T29" fmla="*/ 105 h 498"/>
                <a:gd name="T30" fmla="*/ 246 w 351"/>
                <a:gd name="T31" fmla="*/ 0 h 498"/>
                <a:gd name="T32" fmla="*/ 105 w 351"/>
                <a:gd name="T33" fmla="*/ 0 h 498"/>
                <a:gd name="T34" fmla="*/ 0 w 351"/>
                <a:gd name="T35" fmla="*/ 105 h 498"/>
                <a:gd name="T36" fmla="*/ 0 w 351"/>
                <a:gd name="T37" fmla="*/ 498 h 498"/>
                <a:gd name="T38" fmla="*/ 351 w 351"/>
                <a:gd name="T39" fmla="*/ 498 h 498"/>
                <a:gd name="T40" fmla="*/ 351 w 351"/>
                <a:gd name="T41" fmla="*/ 494 h 498"/>
                <a:gd name="T42" fmla="*/ 347 w 351"/>
                <a:gd name="T43" fmla="*/ 49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498">
                  <a:moveTo>
                    <a:pt x="347" y="494"/>
                  </a:moveTo>
                  <a:cubicBezTo>
                    <a:pt x="347" y="490"/>
                    <a:pt x="347" y="490"/>
                    <a:pt x="347" y="490"/>
                  </a:cubicBezTo>
                  <a:cubicBezTo>
                    <a:pt x="8" y="490"/>
                    <a:pt x="8" y="490"/>
                    <a:pt x="8" y="490"/>
                  </a:cubicBezTo>
                  <a:cubicBezTo>
                    <a:pt x="8" y="105"/>
                    <a:pt x="8" y="105"/>
                    <a:pt x="8" y="105"/>
                  </a:cubicBezTo>
                  <a:cubicBezTo>
                    <a:pt x="8" y="78"/>
                    <a:pt x="19" y="54"/>
                    <a:pt x="37" y="36"/>
                  </a:cubicBezTo>
                  <a:cubicBezTo>
                    <a:pt x="54" y="19"/>
                    <a:pt x="78" y="8"/>
                    <a:pt x="105" y="8"/>
                  </a:cubicBezTo>
                  <a:cubicBezTo>
                    <a:pt x="246" y="8"/>
                    <a:pt x="246" y="8"/>
                    <a:pt x="246" y="8"/>
                  </a:cubicBezTo>
                  <a:cubicBezTo>
                    <a:pt x="273" y="8"/>
                    <a:pt x="297" y="19"/>
                    <a:pt x="314" y="36"/>
                  </a:cubicBezTo>
                  <a:cubicBezTo>
                    <a:pt x="332" y="54"/>
                    <a:pt x="343" y="78"/>
                    <a:pt x="343" y="105"/>
                  </a:cubicBezTo>
                  <a:cubicBezTo>
                    <a:pt x="343" y="494"/>
                    <a:pt x="343" y="494"/>
                    <a:pt x="343" y="494"/>
                  </a:cubicBezTo>
                  <a:cubicBezTo>
                    <a:pt x="347" y="494"/>
                    <a:pt x="347" y="494"/>
                    <a:pt x="347" y="494"/>
                  </a:cubicBezTo>
                  <a:cubicBezTo>
                    <a:pt x="347" y="490"/>
                    <a:pt x="347" y="490"/>
                    <a:pt x="347" y="490"/>
                  </a:cubicBezTo>
                  <a:cubicBezTo>
                    <a:pt x="347" y="494"/>
                    <a:pt x="347" y="494"/>
                    <a:pt x="347" y="494"/>
                  </a:cubicBezTo>
                  <a:cubicBezTo>
                    <a:pt x="351" y="494"/>
                    <a:pt x="351" y="494"/>
                    <a:pt x="351" y="494"/>
                  </a:cubicBezTo>
                  <a:cubicBezTo>
                    <a:pt x="351" y="105"/>
                    <a:pt x="351" y="105"/>
                    <a:pt x="351" y="105"/>
                  </a:cubicBezTo>
                  <a:cubicBezTo>
                    <a:pt x="351" y="47"/>
                    <a:pt x="304" y="0"/>
                    <a:pt x="246" y="0"/>
                  </a:cubicBezTo>
                  <a:cubicBezTo>
                    <a:pt x="105" y="0"/>
                    <a:pt x="105" y="0"/>
                    <a:pt x="105" y="0"/>
                  </a:cubicBezTo>
                  <a:cubicBezTo>
                    <a:pt x="47" y="0"/>
                    <a:pt x="0" y="47"/>
                    <a:pt x="0" y="105"/>
                  </a:cubicBezTo>
                  <a:cubicBezTo>
                    <a:pt x="0" y="498"/>
                    <a:pt x="0" y="498"/>
                    <a:pt x="0" y="498"/>
                  </a:cubicBezTo>
                  <a:cubicBezTo>
                    <a:pt x="351" y="498"/>
                    <a:pt x="351" y="498"/>
                    <a:pt x="351" y="498"/>
                  </a:cubicBezTo>
                  <a:cubicBezTo>
                    <a:pt x="351" y="494"/>
                    <a:pt x="351" y="494"/>
                    <a:pt x="351" y="494"/>
                  </a:cubicBezTo>
                  <a:cubicBezTo>
                    <a:pt x="347" y="494"/>
                    <a:pt x="347" y="494"/>
                    <a:pt x="347" y="494"/>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5" name="Freeform 15">
              <a:extLst>
                <a:ext uri="{FF2B5EF4-FFF2-40B4-BE49-F238E27FC236}">
                  <a16:creationId xmlns:a16="http://schemas.microsoft.com/office/drawing/2014/main" id="{24F259B3-0126-4B6F-83BB-8C13D4493DD2}"/>
                </a:ext>
              </a:extLst>
            </p:cNvPr>
            <p:cNvSpPr>
              <a:spLocks/>
            </p:cNvSpPr>
            <p:nvPr/>
          </p:nvSpPr>
          <p:spPr bwMode="auto">
            <a:xfrm>
              <a:off x="3372732" y="2716740"/>
              <a:ext cx="802762" cy="926371"/>
            </a:xfrm>
            <a:custGeom>
              <a:avLst/>
              <a:gdLst>
                <a:gd name="T0" fmla="*/ 251 w 272"/>
                <a:gd name="T1" fmla="*/ 241 h 313"/>
                <a:gd name="T2" fmla="*/ 268 w 272"/>
                <a:gd name="T3" fmla="*/ 198 h 313"/>
                <a:gd name="T4" fmla="*/ 261 w 272"/>
                <a:gd name="T5" fmla="*/ 200 h 313"/>
                <a:gd name="T6" fmla="*/ 260 w 272"/>
                <a:gd name="T7" fmla="*/ 123 h 313"/>
                <a:gd name="T8" fmla="*/ 135 w 272"/>
                <a:gd name="T9" fmla="*/ 0 h 313"/>
                <a:gd name="T10" fmla="*/ 11 w 272"/>
                <a:gd name="T11" fmla="*/ 124 h 313"/>
                <a:gd name="T12" fmla="*/ 11 w 272"/>
                <a:gd name="T13" fmla="*/ 200 h 313"/>
                <a:gd name="T14" fmla="*/ 4 w 272"/>
                <a:gd name="T15" fmla="*/ 198 h 313"/>
                <a:gd name="T16" fmla="*/ 20 w 272"/>
                <a:gd name="T17" fmla="*/ 241 h 313"/>
                <a:gd name="T18" fmla="*/ 3 w 272"/>
                <a:gd name="T19" fmla="*/ 241 h 313"/>
                <a:gd name="T20" fmla="*/ 40 w 272"/>
                <a:gd name="T21" fmla="*/ 282 h 313"/>
                <a:gd name="T22" fmla="*/ 40 w 272"/>
                <a:gd name="T23" fmla="*/ 286 h 313"/>
                <a:gd name="T24" fmla="*/ 32 w 272"/>
                <a:gd name="T25" fmla="*/ 304 h 313"/>
                <a:gd name="T26" fmla="*/ 75 w 272"/>
                <a:gd name="T27" fmla="*/ 297 h 313"/>
                <a:gd name="T28" fmla="*/ 123 w 272"/>
                <a:gd name="T29" fmla="*/ 297 h 313"/>
                <a:gd name="T30" fmla="*/ 123 w 272"/>
                <a:gd name="T31" fmla="*/ 224 h 313"/>
                <a:gd name="T32" fmla="*/ 220 w 272"/>
                <a:gd name="T33" fmla="*/ 224 h 313"/>
                <a:gd name="T34" fmla="*/ 224 w 272"/>
                <a:gd name="T35" fmla="*/ 241 h 313"/>
                <a:gd name="T36" fmla="*/ 217 w 272"/>
                <a:gd name="T37" fmla="*/ 241 h 313"/>
                <a:gd name="T38" fmla="*/ 217 w 272"/>
                <a:gd name="T39" fmla="*/ 258 h 313"/>
                <a:gd name="T40" fmla="*/ 182 w 272"/>
                <a:gd name="T41" fmla="*/ 272 h 313"/>
                <a:gd name="T42" fmla="*/ 187 w 272"/>
                <a:gd name="T43" fmla="*/ 282 h 313"/>
                <a:gd name="T44" fmla="*/ 240 w 272"/>
                <a:gd name="T45" fmla="*/ 304 h 313"/>
                <a:gd name="T46" fmla="*/ 231 w 272"/>
                <a:gd name="T47" fmla="*/ 282 h 313"/>
                <a:gd name="T48" fmla="*/ 269 w 272"/>
                <a:gd name="T49" fmla="*/ 241 h 313"/>
                <a:gd name="T50" fmla="*/ 251 w 272"/>
                <a:gd name="T51" fmla="*/ 24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2" h="313">
                  <a:moveTo>
                    <a:pt x="251" y="241"/>
                  </a:moveTo>
                  <a:cubicBezTo>
                    <a:pt x="264" y="232"/>
                    <a:pt x="272" y="215"/>
                    <a:pt x="268" y="198"/>
                  </a:cubicBezTo>
                  <a:cubicBezTo>
                    <a:pt x="261" y="200"/>
                    <a:pt x="261" y="200"/>
                    <a:pt x="261" y="200"/>
                  </a:cubicBezTo>
                  <a:cubicBezTo>
                    <a:pt x="260" y="123"/>
                    <a:pt x="260" y="123"/>
                    <a:pt x="260" y="123"/>
                  </a:cubicBezTo>
                  <a:cubicBezTo>
                    <a:pt x="259" y="55"/>
                    <a:pt x="203" y="0"/>
                    <a:pt x="135" y="0"/>
                  </a:cubicBezTo>
                  <a:cubicBezTo>
                    <a:pt x="66" y="0"/>
                    <a:pt x="11" y="56"/>
                    <a:pt x="11" y="124"/>
                  </a:cubicBezTo>
                  <a:cubicBezTo>
                    <a:pt x="11" y="200"/>
                    <a:pt x="11" y="200"/>
                    <a:pt x="11" y="200"/>
                  </a:cubicBezTo>
                  <a:cubicBezTo>
                    <a:pt x="4" y="198"/>
                    <a:pt x="4" y="198"/>
                    <a:pt x="4" y="198"/>
                  </a:cubicBezTo>
                  <a:cubicBezTo>
                    <a:pt x="0" y="215"/>
                    <a:pt x="7" y="232"/>
                    <a:pt x="20" y="241"/>
                  </a:cubicBezTo>
                  <a:cubicBezTo>
                    <a:pt x="3" y="241"/>
                    <a:pt x="3" y="241"/>
                    <a:pt x="3" y="241"/>
                  </a:cubicBezTo>
                  <a:cubicBezTo>
                    <a:pt x="3" y="262"/>
                    <a:pt x="19" y="279"/>
                    <a:pt x="40" y="282"/>
                  </a:cubicBezTo>
                  <a:cubicBezTo>
                    <a:pt x="40" y="286"/>
                    <a:pt x="40" y="286"/>
                    <a:pt x="40" y="286"/>
                  </a:cubicBezTo>
                  <a:cubicBezTo>
                    <a:pt x="32" y="304"/>
                    <a:pt x="32" y="304"/>
                    <a:pt x="32" y="304"/>
                  </a:cubicBezTo>
                  <a:cubicBezTo>
                    <a:pt x="47" y="311"/>
                    <a:pt x="64" y="307"/>
                    <a:pt x="75" y="297"/>
                  </a:cubicBezTo>
                  <a:cubicBezTo>
                    <a:pt x="123" y="297"/>
                    <a:pt x="123" y="297"/>
                    <a:pt x="123" y="297"/>
                  </a:cubicBezTo>
                  <a:cubicBezTo>
                    <a:pt x="123" y="224"/>
                    <a:pt x="123" y="224"/>
                    <a:pt x="123" y="224"/>
                  </a:cubicBezTo>
                  <a:cubicBezTo>
                    <a:pt x="220" y="224"/>
                    <a:pt x="220" y="224"/>
                    <a:pt x="220" y="224"/>
                  </a:cubicBezTo>
                  <a:cubicBezTo>
                    <a:pt x="224" y="241"/>
                    <a:pt x="224" y="241"/>
                    <a:pt x="224" y="241"/>
                  </a:cubicBezTo>
                  <a:cubicBezTo>
                    <a:pt x="217" y="241"/>
                    <a:pt x="217" y="241"/>
                    <a:pt x="217" y="241"/>
                  </a:cubicBezTo>
                  <a:cubicBezTo>
                    <a:pt x="217" y="258"/>
                    <a:pt x="217" y="258"/>
                    <a:pt x="217" y="258"/>
                  </a:cubicBezTo>
                  <a:cubicBezTo>
                    <a:pt x="182" y="272"/>
                    <a:pt x="182" y="272"/>
                    <a:pt x="182" y="272"/>
                  </a:cubicBezTo>
                  <a:cubicBezTo>
                    <a:pt x="187" y="282"/>
                    <a:pt x="187" y="282"/>
                    <a:pt x="187" y="282"/>
                  </a:cubicBezTo>
                  <a:cubicBezTo>
                    <a:pt x="195" y="303"/>
                    <a:pt x="219" y="313"/>
                    <a:pt x="240" y="304"/>
                  </a:cubicBezTo>
                  <a:cubicBezTo>
                    <a:pt x="231" y="282"/>
                    <a:pt x="231" y="282"/>
                    <a:pt x="231" y="282"/>
                  </a:cubicBezTo>
                  <a:cubicBezTo>
                    <a:pt x="252" y="280"/>
                    <a:pt x="269" y="263"/>
                    <a:pt x="269" y="241"/>
                  </a:cubicBezTo>
                  <a:lnTo>
                    <a:pt x="251" y="241"/>
                  </a:lnTo>
                  <a:close/>
                </a:path>
              </a:pathLst>
            </a:custGeom>
            <a:solidFill>
              <a:schemeClr val="tx1">
                <a:lumMod val="85000"/>
              </a:schemeClr>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6" name="Freeform 16">
              <a:extLst>
                <a:ext uri="{FF2B5EF4-FFF2-40B4-BE49-F238E27FC236}">
                  <a16:creationId xmlns:a16="http://schemas.microsoft.com/office/drawing/2014/main" id="{6E39F534-F16E-4263-9D7F-33433044A33C}"/>
                </a:ext>
              </a:extLst>
            </p:cNvPr>
            <p:cNvSpPr>
              <a:spLocks/>
            </p:cNvSpPr>
            <p:nvPr/>
          </p:nvSpPr>
          <p:spPr bwMode="auto">
            <a:xfrm>
              <a:off x="3372732" y="2716740"/>
              <a:ext cx="802762" cy="926371"/>
            </a:xfrm>
            <a:custGeom>
              <a:avLst/>
              <a:gdLst>
                <a:gd name="T0" fmla="*/ 251 w 272"/>
                <a:gd name="T1" fmla="*/ 241 h 313"/>
                <a:gd name="T2" fmla="*/ 268 w 272"/>
                <a:gd name="T3" fmla="*/ 198 h 313"/>
                <a:gd name="T4" fmla="*/ 261 w 272"/>
                <a:gd name="T5" fmla="*/ 200 h 313"/>
                <a:gd name="T6" fmla="*/ 260 w 272"/>
                <a:gd name="T7" fmla="*/ 123 h 313"/>
                <a:gd name="T8" fmla="*/ 135 w 272"/>
                <a:gd name="T9" fmla="*/ 0 h 313"/>
                <a:gd name="T10" fmla="*/ 11 w 272"/>
                <a:gd name="T11" fmla="*/ 124 h 313"/>
                <a:gd name="T12" fmla="*/ 11 w 272"/>
                <a:gd name="T13" fmla="*/ 200 h 313"/>
                <a:gd name="T14" fmla="*/ 4 w 272"/>
                <a:gd name="T15" fmla="*/ 198 h 313"/>
                <a:gd name="T16" fmla="*/ 20 w 272"/>
                <a:gd name="T17" fmla="*/ 241 h 313"/>
                <a:gd name="T18" fmla="*/ 3 w 272"/>
                <a:gd name="T19" fmla="*/ 241 h 313"/>
                <a:gd name="T20" fmla="*/ 40 w 272"/>
                <a:gd name="T21" fmla="*/ 282 h 313"/>
                <a:gd name="T22" fmla="*/ 40 w 272"/>
                <a:gd name="T23" fmla="*/ 286 h 313"/>
                <a:gd name="T24" fmla="*/ 32 w 272"/>
                <a:gd name="T25" fmla="*/ 304 h 313"/>
                <a:gd name="T26" fmla="*/ 75 w 272"/>
                <a:gd name="T27" fmla="*/ 297 h 313"/>
                <a:gd name="T28" fmla="*/ 123 w 272"/>
                <a:gd name="T29" fmla="*/ 297 h 313"/>
                <a:gd name="T30" fmla="*/ 123 w 272"/>
                <a:gd name="T31" fmla="*/ 224 h 313"/>
                <a:gd name="T32" fmla="*/ 220 w 272"/>
                <a:gd name="T33" fmla="*/ 224 h 313"/>
                <a:gd name="T34" fmla="*/ 224 w 272"/>
                <a:gd name="T35" fmla="*/ 241 h 313"/>
                <a:gd name="T36" fmla="*/ 217 w 272"/>
                <a:gd name="T37" fmla="*/ 241 h 313"/>
                <a:gd name="T38" fmla="*/ 217 w 272"/>
                <a:gd name="T39" fmla="*/ 258 h 313"/>
                <a:gd name="T40" fmla="*/ 182 w 272"/>
                <a:gd name="T41" fmla="*/ 272 h 313"/>
                <a:gd name="T42" fmla="*/ 187 w 272"/>
                <a:gd name="T43" fmla="*/ 282 h 313"/>
                <a:gd name="T44" fmla="*/ 240 w 272"/>
                <a:gd name="T45" fmla="*/ 304 h 313"/>
                <a:gd name="T46" fmla="*/ 231 w 272"/>
                <a:gd name="T47" fmla="*/ 282 h 313"/>
                <a:gd name="T48" fmla="*/ 269 w 272"/>
                <a:gd name="T49" fmla="*/ 241 h 313"/>
                <a:gd name="T50" fmla="*/ 251 w 272"/>
                <a:gd name="T51" fmla="*/ 24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2" h="313">
                  <a:moveTo>
                    <a:pt x="251" y="241"/>
                  </a:moveTo>
                  <a:cubicBezTo>
                    <a:pt x="264" y="232"/>
                    <a:pt x="272" y="215"/>
                    <a:pt x="268" y="198"/>
                  </a:cubicBezTo>
                  <a:cubicBezTo>
                    <a:pt x="261" y="200"/>
                    <a:pt x="261" y="200"/>
                    <a:pt x="261" y="200"/>
                  </a:cubicBezTo>
                  <a:cubicBezTo>
                    <a:pt x="260" y="123"/>
                    <a:pt x="260" y="123"/>
                    <a:pt x="260" y="123"/>
                  </a:cubicBezTo>
                  <a:cubicBezTo>
                    <a:pt x="259" y="55"/>
                    <a:pt x="203" y="0"/>
                    <a:pt x="135" y="0"/>
                  </a:cubicBezTo>
                  <a:cubicBezTo>
                    <a:pt x="66" y="0"/>
                    <a:pt x="11" y="56"/>
                    <a:pt x="11" y="124"/>
                  </a:cubicBezTo>
                  <a:cubicBezTo>
                    <a:pt x="11" y="200"/>
                    <a:pt x="11" y="200"/>
                    <a:pt x="11" y="200"/>
                  </a:cubicBezTo>
                  <a:cubicBezTo>
                    <a:pt x="4" y="198"/>
                    <a:pt x="4" y="198"/>
                    <a:pt x="4" y="198"/>
                  </a:cubicBezTo>
                  <a:cubicBezTo>
                    <a:pt x="0" y="215"/>
                    <a:pt x="7" y="232"/>
                    <a:pt x="20" y="241"/>
                  </a:cubicBezTo>
                  <a:cubicBezTo>
                    <a:pt x="3" y="241"/>
                    <a:pt x="3" y="241"/>
                    <a:pt x="3" y="241"/>
                  </a:cubicBezTo>
                  <a:cubicBezTo>
                    <a:pt x="3" y="262"/>
                    <a:pt x="19" y="279"/>
                    <a:pt x="40" y="282"/>
                  </a:cubicBezTo>
                  <a:cubicBezTo>
                    <a:pt x="40" y="286"/>
                    <a:pt x="40" y="286"/>
                    <a:pt x="40" y="286"/>
                  </a:cubicBezTo>
                  <a:cubicBezTo>
                    <a:pt x="32" y="304"/>
                    <a:pt x="32" y="304"/>
                    <a:pt x="32" y="304"/>
                  </a:cubicBezTo>
                  <a:cubicBezTo>
                    <a:pt x="47" y="311"/>
                    <a:pt x="64" y="307"/>
                    <a:pt x="75" y="297"/>
                  </a:cubicBezTo>
                  <a:cubicBezTo>
                    <a:pt x="123" y="297"/>
                    <a:pt x="123" y="297"/>
                    <a:pt x="123" y="297"/>
                  </a:cubicBezTo>
                  <a:cubicBezTo>
                    <a:pt x="123" y="224"/>
                    <a:pt x="123" y="224"/>
                    <a:pt x="123" y="224"/>
                  </a:cubicBezTo>
                  <a:cubicBezTo>
                    <a:pt x="220" y="224"/>
                    <a:pt x="220" y="224"/>
                    <a:pt x="220" y="224"/>
                  </a:cubicBezTo>
                  <a:cubicBezTo>
                    <a:pt x="224" y="241"/>
                    <a:pt x="224" y="241"/>
                    <a:pt x="224" y="241"/>
                  </a:cubicBezTo>
                  <a:cubicBezTo>
                    <a:pt x="217" y="241"/>
                    <a:pt x="217" y="241"/>
                    <a:pt x="217" y="241"/>
                  </a:cubicBezTo>
                  <a:cubicBezTo>
                    <a:pt x="217" y="258"/>
                    <a:pt x="217" y="258"/>
                    <a:pt x="217" y="258"/>
                  </a:cubicBezTo>
                  <a:cubicBezTo>
                    <a:pt x="182" y="272"/>
                    <a:pt x="182" y="272"/>
                    <a:pt x="182" y="272"/>
                  </a:cubicBezTo>
                  <a:cubicBezTo>
                    <a:pt x="187" y="282"/>
                    <a:pt x="187" y="282"/>
                    <a:pt x="187" y="282"/>
                  </a:cubicBezTo>
                  <a:cubicBezTo>
                    <a:pt x="195" y="303"/>
                    <a:pt x="219" y="313"/>
                    <a:pt x="240" y="304"/>
                  </a:cubicBezTo>
                  <a:cubicBezTo>
                    <a:pt x="231" y="282"/>
                    <a:pt x="231" y="282"/>
                    <a:pt x="231" y="282"/>
                  </a:cubicBezTo>
                  <a:cubicBezTo>
                    <a:pt x="252" y="280"/>
                    <a:pt x="269" y="263"/>
                    <a:pt x="269" y="241"/>
                  </a:cubicBezTo>
                  <a:lnTo>
                    <a:pt x="251" y="241"/>
                  </a:ln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7" name="Freeform 23">
              <a:extLst>
                <a:ext uri="{FF2B5EF4-FFF2-40B4-BE49-F238E27FC236}">
                  <a16:creationId xmlns:a16="http://schemas.microsoft.com/office/drawing/2014/main" id="{766C6A62-E22E-4A88-BEDB-C4BE2D10C20E}"/>
                </a:ext>
              </a:extLst>
            </p:cNvPr>
            <p:cNvSpPr>
              <a:spLocks/>
            </p:cNvSpPr>
            <p:nvPr/>
          </p:nvSpPr>
          <p:spPr bwMode="auto">
            <a:xfrm>
              <a:off x="3430985" y="3285066"/>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rgbClr val="FFF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8" name="Freeform 25">
              <a:extLst>
                <a:ext uri="{FF2B5EF4-FFF2-40B4-BE49-F238E27FC236}">
                  <a16:creationId xmlns:a16="http://schemas.microsoft.com/office/drawing/2014/main" id="{A46588D2-30D4-41AC-BFC5-CBD57D8B3C6A}"/>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9" name="Freeform 26">
              <a:extLst>
                <a:ext uri="{FF2B5EF4-FFF2-40B4-BE49-F238E27FC236}">
                  <a16:creationId xmlns:a16="http://schemas.microsoft.com/office/drawing/2014/main" id="{0A9B6F81-7772-4771-B602-2FF5E30CE61B}"/>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0" name="Freeform 27">
              <a:extLst>
                <a:ext uri="{FF2B5EF4-FFF2-40B4-BE49-F238E27FC236}">
                  <a16:creationId xmlns:a16="http://schemas.microsoft.com/office/drawing/2014/main" id="{4F18DB3D-6D17-4941-81EA-824BEA61F588}"/>
                </a:ext>
              </a:extLst>
            </p:cNvPr>
            <p:cNvSpPr>
              <a:spLocks/>
            </p:cNvSpPr>
            <p:nvPr/>
          </p:nvSpPr>
          <p:spPr bwMode="auto">
            <a:xfrm>
              <a:off x="3567384" y="3675791"/>
              <a:ext cx="58253" cy="45466"/>
            </a:xfrm>
            <a:custGeom>
              <a:avLst/>
              <a:gdLst>
                <a:gd name="T0" fmla="*/ 20 w 20"/>
                <a:gd name="T1" fmla="*/ 15 h 15"/>
                <a:gd name="T2" fmla="*/ 0 w 20"/>
                <a:gd name="T3" fmla="*/ 15 h 15"/>
                <a:gd name="T4" fmla="*/ 0 w 20"/>
                <a:gd name="T5" fmla="*/ 6 h 15"/>
                <a:gd name="T6" fmla="*/ 6 w 20"/>
                <a:gd name="T7" fmla="*/ 0 h 15"/>
                <a:gd name="T8" fmla="*/ 20 w 20"/>
                <a:gd name="T9" fmla="*/ 0 h 15"/>
                <a:gd name="T10" fmla="*/ 2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20" y="15"/>
                  </a:moveTo>
                  <a:cubicBezTo>
                    <a:pt x="0" y="15"/>
                    <a:pt x="0" y="15"/>
                    <a:pt x="0" y="15"/>
                  </a:cubicBezTo>
                  <a:cubicBezTo>
                    <a:pt x="0" y="6"/>
                    <a:pt x="0" y="6"/>
                    <a:pt x="0" y="6"/>
                  </a:cubicBezTo>
                  <a:cubicBezTo>
                    <a:pt x="0" y="3"/>
                    <a:pt x="3" y="0"/>
                    <a:pt x="6" y="0"/>
                  </a:cubicBezTo>
                  <a:cubicBezTo>
                    <a:pt x="20" y="0"/>
                    <a:pt x="20" y="0"/>
                    <a:pt x="20" y="0"/>
                  </a:cubicBezTo>
                  <a:lnTo>
                    <a:pt x="20" y="15"/>
                  </a:lnTo>
                  <a:close/>
                </a:path>
              </a:pathLst>
            </a:custGeom>
            <a:solidFill>
              <a:srgbClr val="F7F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1" name="Freeform 28">
              <a:extLst>
                <a:ext uri="{FF2B5EF4-FFF2-40B4-BE49-F238E27FC236}">
                  <a16:creationId xmlns:a16="http://schemas.microsoft.com/office/drawing/2014/main" id="{7012C89F-D5D9-4A28-8BFA-37D6E97548E0}"/>
                </a:ext>
              </a:extLst>
            </p:cNvPr>
            <p:cNvSpPr>
              <a:spLocks/>
            </p:cNvSpPr>
            <p:nvPr/>
          </p:nvSpPr>
          <p:spPr bwMode="auto">
            <a:xfrm>
              <a:off x="3567384" y="3675791"/>
              <a:ext cx="58253" cy="45466"/>
            </a:xfrm>
            <a:custGeom>
              <a:avLst/>
              <a:gdLst>
                <a:gd name="T0" fmla="*/ 20 w 20"/>
                <a:gd name="T1" fmla="*/ 15 h 15"/>
                <a:gd name="T2" fmla="*/ 0 w 20"/>
                <a:gd name="T3" fmla="*/ 15 h 15"/>
                <a:gd name="T4" fmla="*/ 0 w 20"/>
                <a:gd name="T5" fmla="*/ 6 h 15"/>
                <a:gd name="T6" fmla="*/ 6 w 20"/>
                <a:gd name="T7" fmla="*/ 0 h 15"/>
                <a:gd name="T8" fmla="*/ 20 w 20"/>
                <a:gd name="T9" fmla="*/ 0 h 15"/>
                <a:gd name="T10" fmla="*/ 2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20" y="15"/>
                  </a:moveTo>
                  <a:cubicBezTo>
                    <a:pt x="0" y="15"/>
                    <a:pt x="0" y="15"/>
                    <a:pt x="0" y="15"/>
                  </a:cubicBezTo>
                  <a:cubicBezTo>
                    <a:pt x="0" y="6"/>
                    <a:pt x="0" y="6"/>
                    <a:pt x="0" y="6"/>
                  </a:cubicBezTo>
                  <a:cubicBezTo>
                    <a:pt x="0" y="3"/>
                    <a:pt x="3" y="0"/>
                    <a:pt x="6" y="0"/>
                  </a:cubicBezTo>
                  <a:cubicBezTo>
                    <a:pt x="20" y="0"/>
                    <a:pt x="20" y="0"/>
                    <a:pt x="20" y="0"/>
                  </a:cubicBezTo>
                  <a:lnTo>
                    <a:pt x="20" y="15"/>
                  </a:lnTo>
                  <a:close/>
                </a:path>
              </a:pathLst>
            </a:custGeom>
            <a:solidFill>
              <a:schemeClr val="tx1">
                <a:lumMod val="95000"/>
              </a:schemeClr>
            </a:solidFill>
            <a:ln w="254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2" name="Freeform 29">
              <a:extLst>
                <a:ext uri="{FF2B5EF4-FFF2-40B4-BE49-F238E27FC236}">
                  <a16:creationId xmlns:a16="http://schemas.microsoft.com/office/drawing/2014/main" id="{A8A62276-40F5-466B-8F65-3A0F7133FE3E}"/>
                </a:ext>
              </a:extLst>
            </p:cNvPr>
            <p:cNvSpPr>
              <a:spLocks/>
            </p:cNvSpPr>
            <p:nvPr/>
          </p:nvSpPr>
          <p:spPr bwMode="auto">
            <a:xfrm>
              <a:off x="3625638" y="3628903"/>
              <a:ext cx="295530" cy="112245"/>
            </a:xfrm>
            <a:custGeom>
              <a:avLst/>
              <a:gdLst>
                <a:gd name="T0" fmla="*/ 100 w 100"/>
                <a:gd name="T1" fmla="*/ 0 h 38"/>
                <a:gd name="T2" fmla="*/ 100 w 100"/>
                <a:gd name="T3" fmla="*/ 29 h 38"/>
                <a:gd name="T4" fmla="*/ 59 w 100"/>
                <a:gd name="T5" fmla="*/ 38 h 38"/>
                <a:gd name="T6" fmla="*/ 41 w 100"/>
                <a:gd name="T7" fmla="*/ 38 h 38"/>
                <a:gd name="T8" fmla="*/ 0 w 100"/>
                <a:gd name="T9" fmla="*/ 29 h 38"/>
                <a:gd name="T10" fmla="*/ 0 w 100"/>
                <a:gd name="T11" fmla="*/ 0 h 38"/>
                <a:gd name="T12" fmla="*/ 100 w 100"/>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100" h="38">
                  <a:moveTo>
                    <a:pt x="100" y="0"/>
                  </a:moveTo>
                  <a:cubicBezTo>
                    <a:pt x="100" y="29"/>
                    <a:pt x="100" y="29"/>
                    <a:pt x="100" y="29"/>
                  </a:cubicBezTo>
                  <a:cubicBezTo>
                    <a:pt x="87" y="35"/>
                    <a:pt x="73" y="38"/>
                    <a:pt x="59" y="38"/>
                  </a:cubicBezTo>
                  <a:cubicBezTo>
                    <a:pt x="41" y="38"/>
                    <a:pt x="41" y="38"/>
                    <a:pt x="41" y="38"/>
                  </a:cubicBezTo>
                  <a:cubicBezTo>
                    <a:pt x="26" y="38"/>
                    <a:pt x="12" y="35"/>
                    <a:pt x="0" y="29"/>
                  </a:cubicBezTo>
                  <a:cubicBezTo>
                    <a:pt x="0" y="0"/>
                    <a:pt x="0" y="0"/>
                    <a:pt x="0" y="0"/>
                  </a:cubicBezTo>
                  <a:lnTo>
                    <a:pt x="10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3" name="Freeform 30">
              <a:extLst>
                <a:ext uri="{FF2B5EF4-FFF2-40B4-BE49-F238E27FC236}">
                  <a16:creationId xmlns:a16="http://schemas.microsoft.com/office/drawing/2014/main" id="{E40CE95B-A3A0-4D73-A505-DC1B9F883589}"/>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4" name="Freeform 31">
              <a:extLst>
                <a:ext uri="{FF2B5EF4-FFF2-40B4-BE49-F238E27FC236}">
                  <a16:creationId xmlns:a16="http://schemas.microsoft.com/office/drawing/2014/main" id="{6063BBAB-C3D8-455C-BFC8-A0A94EA980E3}"/>
                </a:ext>
              </a:extLst>
            </p:cNvPr>
            <p:cNvSpPr>
              <a:spLocks/>
            </p:cNvSpPr>
            <p:nvPr/>
          </p:nvSpPr>
          <p:spPr bwMode="auto">
            <a:xfrm>
              <a:off x="3463664" y="2983853"/>
              <a:ext cx="619476" cy="691938"/>
            </a:xfrm>
            <a:custGeom>
              <a:avLst/>
              <a:gdLst>
                <a:gd name="T0" fmla="*/ 109 w 210"/>
                <a:gd name="T1" fmla="*/ 234 h 234"/>
                <a:gd name="T2" fmla="*/ 101 w 210"/>
                <a:gd name="T3" fmla="*/ 234 h 234"/>
                <a:gd name="T4" fmla="*/ 0 w 210"/>
                <a:gd name="T5" fmla="*/ 132 h 234"/>
                <a:gd name="T6" fmla="*/ 0 w 210"/>
                <a:gd name="T7" fmla="*/ 58 h 234"/>
                <a:gd name="T8" fmla="*/ 58 w 210"/>
                <a:gd name="T9" fmla="*/ 0 h 234"/>
                <a:gd name="T10" fmla="*/ 157 w 210"/>
                <a:gd name="T11" fmla="*/ 0 h 234"/>
                <a:gd name="T12" fmla="*/ 210 w 210"/>
                <a:gd name="T13" fmla="*/ 53 h 234"/>
                <a:gd name="T14" fmla="*/ 210 w 210"/>
                <a:gd name="T15" fmla="*/ 132 h 234"/>
                <a:gd name="T16" fmla="*/ 109 w 210"/>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7" y="0"/>
                    <a:pt x="157" y="0"/>
                    <a:pt x="157" y="0"/>
                  </a:cubicBezTo>
                  <a:cubicBezTo>
                    <a:pt x="187" y="0"/>
                    <a:pt x="210" y="24"/>
                    <a:pt x="210" y="53"/>
                  </a:cubicBezTo>
                  <a:cubicBezTo>
                    <a:pt x="210" y="132"/>
                    <a:pt x="210" y="132"/>
                    <a:pt x="210" y="132"/>
                  </a:cubicBezTo>
                  <a:cubicBezTo>
                    <a:pt x="210" y="188"/>
                    <a:pt x="165" y="234"/>
                    <a:pt x="109" y="234"/>
                  </a:cubicBezTo>
                  <a:close/>
                </a:path>
              </a:pathLst>
            </a:custGeom>
            <a:solidFill>
              <a:srgbClr val="999A98"/>
            </a:solidFill>
            <a:ln w="1905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5" name="Freeform 32">
              <a:extLst>
                <a:ext uri="{FF2B5EF4-FFF2-40B4-BE49-F238E27FC236}">
                  <a16:creationId xmlns:a16="http://schemas.microsoft.com/office/drawing/2014/main" id="{D58BE323-6B4B-4A7D-A8B4-59C565ACD759}"/>
                </a:ext>
              </a:extLst>
            </p:cNvPr>
            <p:cNvSpPr>
              <a:spLocks/>
            </p:cNvSpPr>
            <p:nvPr/>
          </p:nvSpPr>
          <p:spPr bwMode="auto">
            <a:xfrm>
              <a:off x="3463664" y="2983853"/>
              <a:ext cx="619476" cy="691938"/>
            </a:xfrm>
            <a:custGeom>
              <a:avLst/>
              <a:gdLst>
                <a:gd name="T0" fmla="*/ 109 w 210"/>
                <a:gd name="T1" fmla="*/ 234 h 234"/>
                <a:gd name="T2" fmla="*/ 101 w 210"/>
                <a:gd name="T3" fmla="*/ 234 h 234"/>
                <a:gd name="T4" fmla="*/ 0 w 210"/>
                <a:gd name="T5" fmla="*/ 132 h 234"/>
                <a:gd name="T6" fmla="*/ 0 w 210"/>
                <a:gd name="T7" fmla="*/ 58 h 234"/>
                <a:gd name="T8" fmla="*/ 58 w 210"/>
                <a:gd name="T9" fmla="*/ 0 h 234"/>
                <a:gd name="T10" fmla="*/ 157 w 210"/>
                <a:gd name="T11" fmla="*/ 0 h 234"/>
                <a:gd name="T12" fmla="*/ 210 w 210"/>
                <a:gd name="T13" fmla="*/ 53 h 234"/>
                <a:gd name="T14" fmla="*/ 210 w 210"/>
                <a:gd name="T15" fmla="*/ 132 h 234"/>
                <a:gd name="T16" fmla="*/ 109 w 210"/>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7" y="0"/>
                    <a:pt x="157" y="0"/>
                    <a:pt x="157" y="0"/>
                  </a:cubicBezTo>
                  <a:cubicBezTo>
                    <a:pt x="187" y="0"/>
                    <a:pt x="210" y="24"/>
                    <a:pt x="210" y="53"/>
                  </a:cubicBezTo>
                  <a:cubicBezTo>
                    <a:pt x="210" y="132"/>
                    <a:pt x="210" y="132"/>
                    <a:pt x="210" y="132"/>
                  </a:cubicBezTo>
                  <a:cubicBezTo>
                    <a:pt x="210" y="188"/>
                    <a:pt x="165" y="234"/>
                    <a:pt x="109" y="234"/>
                  </a:cubicBezTo>
                  <a:close/>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6" name="Freeform 34">
              <a:extLst>
                <a:ext uri="{FF2B5EF4-FFF2-40B4-BE49-F238E27FC236}">
                  <a16:creationId xmlns:a16="http://schemas.microsoft.com/office/drawing/2014/main" id="{664BB0CA-DFBE-4DBA-992D-7F48A76D5F25}"/>
                </a:ext>
              </a:extLst>
            </p:cNvPr>
            <p:cNvSpPr>
              <a:spLocks/>
            </p:cNvSpPr>
            <p:nvPr/>
          </p:nvSpPr>
          <p:spPr bwMode="auto">
            <a:xfrm>
              <a:off x="3764877" y="3258071"/>
              <a:ext cx="46888" cy="154869"/>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7"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7" name="Freeform 35">
              <a:extLst>
                <a:ext uri="{FF2B5EF4-FFF2-40B4-BE49-F238E27FC236}">
                  <a16:creationId xmlns:a16="http://schemas.microsoft.com/office/drawing/2014/main" id="{54AE867C-646C-4149-901C-447EE26AEE6F}"/>
                </a:ext>
              </a:extLst>
            </p:cNvPr>
            <p:cNvSpPr>
              <a:spLocks/>
            </p:cNvSpPr>
            <p:nvPr/>
          </p:nvSpPr>
          <p:spPr bwMode="auto">
            <a:xfrm>
              <a:off x="3844443" y="3164297"/>
              <a:ext cx="161973" cy="19892"/>
            </a:xfrm>
            <a:custGeom>
              <a:avLst/>
              <a:gdLst>
                <a:gd name="T0" fmla="*/ 52 w 55"/>
                <a:gd name="T1" fmla="*/ 7 h 7"/>
                <a:gd name="T2" fmla="*/ 4 w 55"/>
                <a:gd name="T3" fmla="*/ 7 h 7"/>
                <a:gd name="T4" fmla="*/ 0 w 55"/>
                <a:gd name="T5" fmla="*/ 4 h 7"/>
                <a:gd name="T6" fmla="*/ 0 w 55"/>
                <a:gd name="T7" fmla="*/ 4 h 7"/>
                <a:gd name="T8" fmla="*/ 4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4" y="7"/>
                    <a:pt x="4" y="7"/>
                    <a:pt x="4" y="7"/>
                  </a:cubicBezTo>
                  <a:cubicBezTo>
                    <a:pt x="2" y="7"/>
                    <a:pt x="0" y="6"/>
                    <a:pt x="0" y="4"/>
                  </a:cubicBezTo>
                  <a:cubicBezTo>
                    <a:pt x="0" y="4"/>
                    <a:pt x="0" y="4"/>
                    <a:pt x="0" y="4"/>
                  </a:cubicBezTo>
                  <a:cubicBezTo>
                    <a:pt x="0" y="2"/>
                    <a:pt x="2" y="0"/>
                    <a:pt x="4" y="0"/>
                  </a:cubicBezTo>
                  <a:cubicBezTo>
                    <a:pt x="52" y="0"/>
                    <a:pt x="52" y="0"/>
                    <a:pt x="52" y="0"/>
                  </a:cubicBezTo>
                  <a:cubicBezTo>
                    <a:pt x="54" y="0"/>
                    <a:pt x="55" y="2"/>
                    <a:pt x="55" y="4"/>
                  </a:cubicBezTo>
                  <a:cubicBezTo>
                    <a:pt x="55" y="4"/>
                    <a:pt x="55" y="4"/>
                    <a:pt x="55" y="4"/>
                  </a:cubicBezTo>
                  <a:cubicBezTo>
                    <a:pt x="55" y="6"/>
                    <a:pt x="54" y="7"/>
                    <a:pt x="52" y="7"/>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8" name="Freeform 36">
              <a:extLst>
                <a:ext uri="{FF2B5EF4-FFF2-40B4-BE49-F238E27FC236}">
                  <a16:creationId xmlns:a16="http://schemas.microsoft.com/office/drawing/2014/main" id="{BDAD9632-EF2E-4C73-8E0E-AC68B662597B}"/>
                </a:ext>
              </a:extLst>
            </p:cNvPr>
            <p:cNvSpPr>
              <a:spLocks/>
            </p:cNvSpPr>
            <p:nvPr/>
          </p:nvSpPr>
          <p:spPr bwMode="auto">
            <a:xfrm>
              <a:off x="3844443" y="3164297"/>
              <a:ext cx="161973" cy="19892"/>
            </a:xfrm>
            <a:custGeom>
              <a:avLst/>
              <a:gdLst>
                <a:gd name="T0" fmla="*/ 52 w 55"/>
                <a:gd name="T1" fmla="*/ 7 h 7"/>
                <a:gd name="T2" fmla="*/ 4 w 55"/>
                <a:gd name="T3" fmla="*/ 7 h 7"/>
                <a:gd name="T4" fmla="*/ 0 w 55"/>
                <a:gd name="T5" fmla="*/ 4 h 7"/>
                <a:gd name="T6" fmla="*/ 0 w 55"/>
                <a:gd name="T7" fmla="*/ 4 h 7"/>
                <a:gd name="T8" fmla="*/ 4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4" y="7"/>
                    <a:pt x="4" y="7"/>
                    <a:pt x="4" y="7"/>
                  </a:cubicBezTo>
                  <a:cubicBezTo>
                    <a:pt x="2" y="7"/>
                    <a:pt x="0" y="6"/>
                    <a:pt x="0" y="4"/>
                  </a:cubicBezTo>
                  <a:cubicBezTo>
                    <a:pt x="0" y="4"/>
                    <a:pt x="0" y="4"/>
                    <a:pt x="0" y="4"/>
                  </a:cubicBezTo>
                  <a:cubicBezTo>
                    <a:pt x="0" y="2"/>
                    <a:pt x="2" y="0"/>
                    <a:pt x="4" y="0"/>
                  </a:cubicBezTo>
                  <a:cubicBezTo>
                    <a:pt x="52" y="0"/>
                    <a:pt x="52" y="0"/>
                    <a:pt x="52" y="0"/>
                  </a:cubicBezTo>
                  <a:cubicBezTo>
                    <a:pt x="54" y="0"/>
                    <a:pt x="55" y="2"/>
                    <a:pt x="55" y="4"/>
                  </a:cubicBezTo>
                  <a:cubicBezTo>
                    <a:pt x="55" y="4"/>
                    <a:pt x="55" y="4"/>
                    <a:pt x="55" y="4"/>
                  </a:cubicBezTo>
                  <a:cubicBezTo>
                    <a:pt x="55" y="6"/>
                    <a:pt x="54" y="7"/>
                    <a:pt x="52" y="7"/>
                  </a:cubicBezTo>
                  <a:close/>
                </a:path>
              </a:pathLst>
            </a:custGeom>
            <a:solidFill>
              <a:schemeClr val="tx1"/>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9" name="Freeform 38">
              <a:extLst>
                <a:ext uri="{FF2B5EF4-FFF2-40B4-BE49-F238E27FC236}">
                  <a16:creationId xmlns:a16="http://schemas.microsoft.com/office/drawing/2014/main" id="{A985414C-C9CB-4CEE-B114-CB3E42D38BF5}"/>
                </a:ext>
              </a:extLst>
            </p:cNvPr>
            <p:cNvSpPr>
              <a:spLocks/>
            </p:cNvSpPr>
            <p:nvPr/>
          </p:nvSpPr>
          <p:spPr bwMode="auto">
            <a:xfrm>
              <a:off x="3546071" y="3164297"/>
              <a:ext cx="163393" cy="19892"/>
            </a:xfrm>
            <a:custGeom>
              <a:avLst/>
              <a:gdLst>
                <a:gd name="T0" fmla="*/ 52 w 55"/>
                <a:gd name="T1" fmla="*/ 7 h 7"/>
                <a:gd name="T2" fmla="*/ 3 w 55"/>
                <a:gd name="T3" fmla="*/ 7 h 7"/>
                <a:gd name="T4" fmla="*/ 0 w 55"/>
                <a:gd name="T5" fmla="*/ 4 h 7"/>
                <a:gd name="T6" fmla="*/ 0 w 55"/>
                <a:gd name="T7" fmla="*/ 4 h 7"/>
                <a:gd name="T8" fmla="*/ 3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1" y="7"/>
                    <a:pt x="0" y="6"/>
                    <a:pt x="0" y="4"/>
                  </a:cubicBezTo>
                  <a:cubicBezTo>
                    <a:pt x="0" y="4"/>
                    <a:pt x="0" y="4"/>
                    <a:pt x="0" y="4"/>
                  </a:cubicBezTo>
                  <a:cubicBezTo>
                    <a:pt x="0" y="2"/>
                    <a:pt x="1" y="0"/>
                    <a:pt x="3" y="0"/>
                  </a:cubicBezTo>
                  <a:cubicBezTo>
                    <a:pt x="52" y="0"/>
                    <a:pt x="52" y="0"/>
                    <a:pt x="52" y="0"/>
                  </a:cubicBezTo>
                  <a:cubicBezTo>
                    <a:pt x="53" y="0"/>
                    <a:pt x="55" y="2"/>
                    <a:pt x="55" y="4"/>
                  </a:cubicBezTo>
                  <a:cubicBezTo>
                    <a:pt x="55" y="4"/>
                    <a:pt x="55" y="4"/>
                    <a:pt x="55" y="4"/>
                  </a:cubicBezTo>
                  <a:cubicBezTo>
                    <a:pt x="55" y="6"/>
                    <a:pt x="53" y="7"/>
                    <a:pt x="52" y="7"/>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0" name="Freeform 39">
              <a:extLst>
                <a:ext uri="{FF2B5EF4-FFF2-40B4-BE49-F238E27FC236}">
                  <a16:creationId xmlns:a16="http://schemas.microsoft.com/office/drawing/2014/main" id="{54E0FF17-5B36-436A-9AA6-0AD8C04CC401}"/>
                </a:ext>
              </a:extLst>
            </p:cNvPr>
            <p:cNvSpPr>
              <a:spLocks/>
            </p:cNvSpPr>
            <p:nvPr/>
          </p:nvSpPr>
          <p:spPr bwMode="auto">
            <a:xfrm>
              <a:off x="3546071" y="3164297"/>
              <a:ext cx="163393" cy="19892"/>
            </a:xfrm>
            <a:custGeom>
              <a:avLst/>
              <a:gdLst>
                <a:gd name="T0" fmla="*/ 52 w 55"/>
                <a:gd name="T1" fmla="*/ 7 h 7"/>
                <a:gd name="T2" fmla="*/ 3 w 55"/>
                <a:gd name="T3" fmla="*/ 7 h 7"/>
                <a:gd name="T4" fmla="*/ 0 w 55"/>
                <a:gd name="T5" fmla="*/ 4 h 7"/>
                <a:gd name="T6" fmla="*/ 0 w 55"/>
                <a:gd name="T7" fmla="*/ 4 h 7"/>
                <a:gd name="T8" fmla="*/ 3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1" y="7"/>
                    <a:pt x="0" y="6"/>
                    <a:pt x="0" y="4"/>
                  </a:cubicBezTo>
                  <a:cubicBezTo>
                    <a:pt x="0" y="4"/>
                    <a:pt x="0" y="4"/>
                    <a:pt x="0" y="4"/>
                  </a:cubicBezTo>
                  <a:cubicBezTo>
                    <a:pt x="0" y="2"/>
                    <a:pt x="1" y="0"/>
                    <a:pt x="3" y="0"/>
                  </a:cubicBezTo>
                  <a:cubicBezTo>
                    <a:pt x="52" y="0"/>
                    <a:pt x="52" y="0"/>
                    <a:pt x="52" y="0"/>
                  </a:cubicBezTo>
                  <a:cubicBezTo>
                    <a:pt x="53" y="0"/>
                    <a:pt x="55" y="2"/>
                    <a:pt x="55" y="4"/>
                  </a:cubicBezTo>
                  <a:cubicBezTo>
                    <a:pt x="55" y="4"/>
                    <a:pt x="55" y="4"/>
                    <a:pt x="55" y="4"/>
                  </a:cubicBezTo>
                  <a:cubicBezTo>
                    <a:pt x="55" y="6"/>
                    <a:pt x="53" y="7"/>
                    <a:pt x="52" y="7"/>
                  </a:cubicBezTo>
                  <a:close/>
                </a:path>
              </a:pathLst>
            </a:custGeom>
            <a:solidFill>
              <a:schemeClr val="tx1"/>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1" name="Freeform 41">
              <a:extLst>
                <a:ext uri="{FF2B5EF4-FFF2-40B4-BE49-F238E27FC236}">
                  <a16:creationId xmlns:a16="http://schemas.microsoft.com/office/drawing/2014/main" id="{03E094EE-6FE1-41D8-A81D-EAD7ABA3A600}"/>
                </a:ext>
              </a:extLst>
            </p:cNvPr>
            <p:cNvSpPr>
              <a:spLocks/>
            </p:cNvSpPr>
            <p:nvPr/>
          </p:nvSpPr>
          <p:spPr bwMode="auto">
            <a:xfrm>
              <a:off x="3699519" y="3478297"/>
              <a:ext cx="147765" cy="85249"/>
            </a:xfrm>
            <a:custGeom>
              <a:avLst/>
              <a:gdLst>
                <a:gd name="T0" fmla="*/ 26 w 50"/>
                <a:gd name="T1" fmla="*/ 29 h 29"/>
                <a:gd name="T2" fmla="*/ 24 w 50"/>
                <a:gd name="T3" fmla="*/ 29 h 29"/>
                <a:gd name="T4" fmla="*/ 0 w 50"/>
                <a:gd name="T5" fmla="*/ 5 h 29"/>
                <a:gd name="T6" fmla="*/ 0 w 50"/>
                <a:gd name="T7" fmla="*/ 0 h 29"/>
                <a:gd name="T8" fmla="*/ 50 w 50"/>
                <a:gd name="T9" fmla="*/ 0 h 29"/>
                <a:gd name="T10" fmla="*/ 50 w 50"/>
                <a:gd name="T11" fmla="*/ 5 h 29"/>
                <a:gd name="T12" fmla="*/ 26 w 5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0" h="29">
                  <a:moveTo>
                    <a:pt x="26" y="29"/>
                  </a:moveTo>
                  <a:cubicBezTo>
                    <a:pt x="24" y="29"/>
                    <a:pt x="24" y="29"/>
                    <a:pt x="24" y="29"/>
                  </a:cubicBezTo>
                  <a:cubicBezTo>
                    <a:pt x="11" y="29"/>
                    <a:pt x="0" y="18"/>
                    <a:pt x="0" y="5"/>
                  </a:cubicBezTo>
                  <a:cubicBezTo>
                    <a:pt x="0" y="0"/>
                    <a:pt x="0" y="0"/>
                    <a:pt x="0" y="0"/>
                  </a:cubicBezTo>
                  <a:cubicBezTo>
                    <a:pt x="50" y="0"/>
                    <a:pt x="50" y="0"/>
                    <a:pt x="50" y="0"/>
                  </a:cubicBezTo>
                  <a:cubicBezTo>
                    <a:pt x="50" y="5"/>
                    <a:pt x="50" y="5"/>
                    <a:pt x="50" y="5"/>
                  </a:cubicBezTo>
                  <a:cubicBezTo>
                    <a:pt x="50" y="18"/>
                    <a:pt x="39" y="29"/>
                    <a:pt x="26" y="29"/>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2" name="Freeform 43">
              <a:extLst>
                <a:ext uri="{FF2B5EF4-FFF2-40B4-BE49-F238E27FC236}">
                  <a16:creationId xmlns:a16="http://schemas.microsoft.com/office/drawing/2014/main" id="{1DE2555C-C2D8-4845-AADF-84F95E621532}"/>
                </a:ext>
              </a:extLst>
            </p:cNvPr>
            <p:cNvSpPr>
              <a:spLocks/>
            </p:cNvSpPr>
            <p:nvPr/>
          </p:nvSpPr>
          <p:spPr bwMode="auto">
            <a:xfrm>
              <a:off x="3567384" y="3678632"/>
              <a:ext cx="208860" cy="264272"/>
            </a:xfrm>
            <a:custGeom>
              <a:avLst/>
              <a:gdLst>
                <a:gd name="T0" fmla="*/ 4 w 147"/>
                <a:gd name="T1" fmla="*/ 0 h 186"/>
                <a:gd name="T2" fmla="*/ 147 w 147"/>
                <a:gd name="T3" fmla="*/ 136 h 186"/>
                <a:gd name="T4" fmla="*/ 50 w 147"/>
                <a:gd name="T5" fmla="*/ 186 h 186"/>
                <a:gd name="T6" fmla="*/ 0 w 147"/>
                <a:gd name="T7" fmla="*/ 30 h 186"/>
                <a:gd name="T8" fmla="*/ 0 w 147"/>
                <a:gd name="T9" fmla="*/ 7 h 186"/>
              </a:gdLst>
              <a:ahLst/>
              <a:cxnLst>
                <a:cxn ang="0">
                  <a:pos x="T0" y="T1"/>
                </a:cxn>
                <a:cxn ang="0">
                  <a:pos x="T2" y="T3"/>
                </a:cxn>
                <a:cxn ang="0">
                  <a:pos x="T4" y="T5"/>
                </a:cxn>
                <a:cxn ang="0">
                  <a:pos x="T6" y="T7"/>
                </a:cxn>
                <a:cxn ang="0">
                  <a:pos x="T8" y="T9"/>
                </a:cxn>
              </a:cxnLst>
              <a:rect l="0" t="0" r="r" b="b"/>
              <a:pathLst>
                <a:path w="147" h="186">
                  <a:moveTo>
                    <a:pt x="4" y="0"/>
                  </a:moveTo>
                  <a:lnTo>
                    <a:pt x="147" y="136"/>
                  </a:lnTo>
                  <a:lnTo>
                    <a:pt x="50" y="186"/>
                  </a:lnTo>
                  <a:lnTo>
                    <a:pt x="0" y="30"/>
                  </a:lnTo>
                  <a:lnTo>
                    <a:pt x="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3" name="Freeform 44">
              <a:extLst>
                <a:ext uri="{FF2B5EF4-FFF2-40B4-BE49-F238E27FC236}">
                  <a16:creationId xmlns:a16="http://schemas.microsoft.com/office/drawing/2014/main" id="{B7F443C0-48F0-4E45-A4A7-7D45C868BBEA}"/>
                </a:ext>
              </a:extLst>
            </p:cNvPr>
            <p:cNvSpPr>
              <a:spLocks/>
            </p:cNvSpPr>
            <p:nvPr/>
          </p:nvSpPr>
          <p:spPr bwMode="auto">
            <a:xfrm>
              <a:off x="3567384" y="3678632"/>
              <a:ext cx="208860" cy="264272"/>
            </a:xfrm>
            <a:custGeom>
              <a:avLst/>
              <a:gdLst>
                <a:gd name="T0" fmla="*/ 4 w 147"/>
                <a:gd name="T1" fmla="*/ 0 h 186"/>
                <a:gd name="T2" fmla="*/ 147 w 147"/>
                <a:gd name="T3" fmla="*/ 136 h 186"/>
                <a:gd name="T4" fmla="*/ 50 w 147"/>
                <a:gd name="T5" fmla="*/ 186 h 186"/>
                <a:gd name="T6" fmla="*/ 0 w 147"/>
                <a:gd name="T7" fmla="*/ 30 h 186"/>
                <a:gd name="T8" fmla="*/ 0 w 147"/>
                <a:gd name="T9" fmla="*/ 7 h 186"/>
              </a:gdLst>
              <a:ahLst/>
              <a:cxnLst>
                <a:cxn ang="0">
                  <a:pos x="T0" y="T1"/>
                </a:cxn>
                <a:cxn ang="0">
                  <a:pos x="T2" y="T3"/>
                </a:cxn>
                <a:cxn ang="0">
                  <a:pos x="T4" y="T5"/>
                </a:cxn>
                <a:cxn ang="0">
                  <a:pos x="T6" y="T7"/>
                </a:cxn>
                <a:cxn ang="0">
                  <a:pos x="T8" y="T9"/>
                </a:cxn>
              </a:cxnLst>
              <a:rect l="0" t="0" r="r" b="b"/>
              <a:pathLst>
                <a:path w="147" h="186">
                  <a:moveTo>
                    <a:pt x="4" y="0"/>
                  </a:moveTo>
                  <a:lnTo>
                    <a:pt x="147" y="136"/>
                  </a:lnTo>
                  <a:lnTo>
                    <a:pt x="50" y="186"/>
                  </a:lnTo>
                  <a:lnTo>
                    <a:pt x="0" y="30"/>
                  </a:lnTo>
                  <a:lnTo>
                    <a:pt x="0" y="7"/>
                  </a:lnTo>
                </a:path>
              </a:pathLst>
            </a:custGeom>
            <a:solidFill>
              <a:schemeClr val="tx1">
                <a:lumMod val="95000"/>
              </a:schemeClr>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4" name="Freeform 45">
              <a:extLst>
                <a:ext uri="{FF2B5EF4-FFF2-40B4-BE49-F238E27FC236}">
                  <a16:creationId xmlns:a16="http://schemas.microsoft.com/office/drawing/2014/main" id="{B05EBC26-AE94-46BB-B57C-C25E03F379F6}"/>
                </a:ext>
              </a:extLst>
            </p:cNvPr>
            <p:cNvSpPr>
              <a:spLocks/>
            </p:cNvSpPr>
            <p:nvPr/>
          </p:nvSpPr>
          <p:spPr bwMode="auto">
            <a:xfrm>
              <a:off x="3921166" y="3675791"/>
              <a:ext cx="59674" cy="45466"/>
            </a:xfrm>
            <a:custGeom>
              <a:avLst/>
              <a:gdLst>
                <a:gd name="T0" fmla="*/ 0 w 20"/>
                <a:gd name="T1" fmla="*/ 15 h 15"/>
                <a:gd name="T2" fmla="*/ 20 w 20"/>
                <a:gd name="T3" fmla="*/ 15 h 15"/>
                <a:gd name="T4" fmla="*/ 20 w 20"/>
                <a:gd name="T5" fmla="*/ 6 h 15"/>
                <a:gd name="T6" fmla="*/ 14 w 20"/>
                <a:gd name="T7" fmla="*/ 0 h 15"/>
                <a:gd name="T8" fmla="*/ 0 w 20"/>
                <a:gd name="T9" fmla="*/ 0 h 15"/>
                <a:gd name="T10" fmla="*/ 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0" y="15"/>
                  </a:moveTo>
                  <a:cubicBezTo>
                    <a:pt x="20" y="15"/>
                    <a:pt x="20" y="15"/>
                    <a:pt x="20" y="15"/>
                  </a:cubicBezTo>
                  <a:cubicBezTo>
                    <a:pt x="20" y="6"/>
                    <a:pt x="20" y="6"/>
                    <a:pt x="20" y="6"/>
                  </a:cubicBezTo>
                  <a:cubicBezTo>
                    <a:pt x="20" y="3"/>
                    <a:pt x="17" y="0"/>
                    <a:pt x="14" y="0"/>
                  </a:cubicBezTo>
                  <a:cubicBezTo>
                    <a:pt x="0" y="0"/>
                    <a:pt x="0" y="0"/>
                    <a:pt x="0" y="0"/>
                  </a:cubicBezTo>
                  <a:lnTo>
                    <a:pt x="0" y="15"/>
                  </a:lnTo>
                  <a:close/>
                </a:path>
              </a:pathLst>
            </a:custGeom>
            <a:solidFill>
              <a:srgbClr val="F7F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5" name="Freeform 46">
              <a:extLst>
                <a:ext uri="{FF2B5EF4-FFF2-40B4-BE49-F238E27FC236}">
                  <a16:creationId xmlns:a16="http://schemas.microsoft.com/office/drawing/2014/main" id="{C6521CFD-1AB3-4737-910C-EAF50F48208F}"/>
                </a:ext>
              </a:extLst>
            </p:cNvPr>
            <p:cNvSpPr>
              <a:spLocks/>
            </p:cNvSpPr>
            <p:nvPr/>
          </p:nvSpPr>
          <p:spPr bwMode="auto">
            <a:xfrm>
              <a:off x="3921166" y="3675791"/>
              <a:ext cx="59674" cy="45466"/>
            </a:xfrm>
            <a:custGeom>
              <a:avLst/>
              <a:gdLst>
                <a:gd name="T0" fmla="*/ 0 w 20"/>
                <a:gd name="T1" fmla="*/ 15 h 15"/>
                <a:gd name="T2" fmla="*/ 20 w 20"/>
                <a:gd name="T3" fmla="*/ 15 h 15"/>
                <a:gd name="T4" fmla="*/ 20 w 20"/>
                <a:gd name="T5" fmla="*/ 6 h 15"/>
                <a:gd name="T6" fmla="*/ 14 w 20"/>
                <a:gd name="T7" fmla="*/ 0 h 15"/>
                <a:gd name="T8" fmla="*/ 0 w 20"/>
                <a:gd name="T9" fmla="*/ 0 h 15"/>
                <a:gd name="T10" fmla="*/ 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0" y="15"/>
                  </a:moveTo>
                  <a:cubicBezTo>
                    <a:pt x="20" y="15"/>
                    <a:pt x="20" y="15"/>
                    <a:pt x="20" y="15"/>
                  </a:cubicBezTo>
                  <a:cubicBezTo>
                    <a:pt x="20" y="6"/>
                    <a:pt x="20" y="6"/>
                    <a:pt x="20" y="6"/>
                  </a:cubicBezTo>
                  <a:cubicBezTo>
                    <a:pt x="20" y="3"/>
                    <a:pt x="17" y="0"/>
                    <a:pt x="14" y="0"/>
                  </a:cubicBezTo>
                  <a:cubicBezTo>
                    <a:pt x="0" y="0"/>
                    <a:pt x="0" y="0"/>
                    <a:pt x="0" y="0"/>
                  </a:cubicBezTo>
                  <a:lnTo>
                    <a:pt x="0" y="15"/>
                  </a:lnTo>
                  <a:close/>
                </a:path>
              </a:pathLst>
            </a:custGeom>
            <a:solidFill>
              <a:schemeClr val="tx1">
                <a:lumMod val="95000"/>
              </a:schemeClr>
            </a:solidFill>
            <a:ln w="254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6" name="Freeform 48">
              <a:extLst>
                <a:ext uri="{FF2B5EF4-FFF2-40B4-BE49-F238E27FC236}">
                  <a16:creationId xmlns:a16="http://schemas.microsoft.com/office/drawing/2014/main" id="{A902A768-7A57-4CCD-AE02-46117D2A212A}"/>
                </a:ext>
              </a:extLst>
            </p:cNvPr>
            <p:cNvSpPr>
              <a:spLocks/>
            </p:cNvSpPr>
            <p:nvPr/>
          </p:nvSpPr>
          <p:spPr bwMode="auto">
            <a:xfrm>
              <a:off x="3770560" y="3678632"/>
              <a:ext cx="210281" cy="269955"/>
            </a:xfrm>
            <a:custGeom>
              <a:avLst/>
              <a:gdLst>
                <a:gd name="T0" fmla="*/ 144 w 148"/>
                <a:gd name="T1" fmla="*/ 0 h 190"/>
                <a:gd name="T2" fmla="*/ 0 w 148"/>
                <a:gd name="T3" fmla="*/ 136 h 190"/>
                <a:gd name="T4" fmla="*/ 94 w 148"/>
                <a:gd name="T5" fmla="*/ 190 h 190"/>
                <a:gd name="T6" fmla="*/ 148 w 148"/>
                <a:gd name="T7" fmla="*/ 30 h 190"/>
                <a:gd name="T8" fmla="*/ 148 w 148"/>
                <a:gd name="T9" fmla="*/ 7 h 190"/>
              </a:gdLst>
              <a:ahLst/>
              <a:cxnLst>
                <a:cxn ang="0">
                  <a:pos x="T0" y="T1"/>
                </a:cxn>
                <a:cxn ang="0">
                  <a:pos x="T2" y="T3"/>
                </a:cxn>
                <a:cxn ang="0">
                  <a:pos x="T4" y="T5"/>
                </a:cxn>
                <a:cxn ang="0">
                  <a:pos x="T6" y="T7"/>
                </a:cxn>
                <a:cxn ang="0">
                  <a:pos x="T8" y="T9"/>
                </a:cxn>
              </a:cxnLst>
              <a:rect l="0" t="0" r="r" b="b"/>
              <a:pathLst>
                <a:path w="148" h="190">
                  <a:moveTo>
                    <a:pt x="144" y="0"/>
                  </a:moveTo>
                  <a:lnTo>
                    <a:pt x="0" y="136"/>
                  </a:lnTo>
                  <a:lnTo>
                    <a:pt x="94" y="190"/>
                  </a:lnTo>
                  <a:lnTo>
                    <a:pt x="148" y="30"/>
                  </a:lnTo>
                  <a:lnTo>
                    <a:pt x="148"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7" name="Freeform 49">
              <a:extLst>
                <a:ext uri="{FF2B5EF4-FFF2-40B4-BE49-F238E27FC236}">
                  <a16:creationId xmlns:a16="http://schemas.microsoft.com/office/drawing/2014/main" id="{1BCAD5AA-77DA-4FA7-802A-71A02272D47E}"/>
                </a:ext>
              </a:extLst>
            </p:cNvPr>
            <p:cNvSpPr>
              <a:spLocks/>
            </p:cNvSpPr>
            <p:nvPr/>
          </p:nvSpPr>
          <p:spPr bwMode="auto">
            <a:xfrm>
              <a:off x="3770699" y="3689209"/>
              <a:ext cx="210281" cy="269955"/>
            </a:xfrm>
            <a:custGeom>
              <a:avLst/>
              <a:gdLst>
                <a:gd name="T0" fmla="*/ 144 w 148"/>
                <a:gd name="T1" fmla="*/ 0 h 190"/>
                <a:gd name="T2" fmla="*/ 0 w 148"/>
                <a:gd name="T3" fmla="*/ 136 h 190"/>
                <a:gd name="T4" fmla="*/ 94 w 148"/>
                <a:gd name="T5" fmla="*/ 190 h 190"/>
                <a:gd name="T6" fmla="*/ 148 w 148"/>
                <a:gd name="T7" fmla="*/ 30 h 190"/>
                <a:gd name="T8" fmla="*/ 148 w 148"/>
                <a:gd name="T9" fmla="*/ 7 h 190"/>
              </a:gdLst>
              <a:ahLst/>
              <a:cxnLst>
                <a:cxn ang="0">
                  <a:pos x="T0" y="T1"/>
                </a:cxn>
                <a:cxn ang="0">
                  <a:pos x="T2" y="T3"/>
                </a:cxn>
                <a:cxn ang="0">
                  <a:pos x="T4" y="T5"/>
                </a:cxn>
                <a:cxn ang="0">
                  <a:pos x="T6" y="T7"/>
                </a:cxn>
                <a:cxn ang="0">
                  <a:pos x="T8" y="T9"/>
                </a:cxn>
              </a:cxnLst>
              <a:rect l="0" t="0" r="r" b="b"/>
              <a:pathLst>
                <a:path w="148" h="190">
                  <a:moveTo>
                    <a:pt x="144" y="0"/>
                  </a:moveTo>
                  <a:lnTo>
                    <a:pt x="0" y="136"/>
                  </a:lnTo>
                  <a:lnTo>
                    <a:pt x="94" y="190"/>
                  </a:lnTo>
                  <a:lnTo>
                    <a:pt x="148" y="30"/>
                  </a:lnTo>
                  <a:lnTo>
                    <a:pt x="148" y="7"/>
                  </a:lnTo>
                </a:path>
              </a:pathLst>
            </a:custGeom>
            <a:solidFill>
              <a:schemeClr val="tx1">
                <a:lumMod val="95000"/>
              </a:schemeClr>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8" name="Freeform 50">
              <a:extLst>
                <a:ext uri="{FF2B5EF4-FFF2-40B4-BE49-F238E27FC236}">
                  <a16:creationId xmlns:a16="http://schemas.microsoft.com/office/drawing/2014/main" id="{88FD12F0-C9E9-4C16-94E2-53D4CF72AEDD}"/>
                </a:ext>
              </a:extLst>
            </p:cNvPr>
            <p:cNvSpPr>
              <a:spLocks/>
            </p:cNvSpPr>
            <p:nvPr/>
          </p:nvSpPr>
          <p:spPr bwMode="auto">
            <a:xfrm>
              <a:off x="3558858" y="2948333"/>
              <a:ext cx="524281" cy="235856"/>
            </a:xfrm>
            <a:custGeom>
              <a:avLst/>
              <a:gdLst>
                <a:gd name="T0" fmla="*/ 0 w 178"/>
                <a:gd name="T1" fmla="*/ 8 h 80"/>
                <a:gd name="T2" fmla="*/ 113 w 178"/>
                <a:gd name="T3" fmla="*/ 65 h 80"/>
                <a:gd name="T4" fmla="*/ 178 w 178"/>
                <a:gd name="T5" fmla="*/ 25 h 80"/>
                <a:gd name="T6" fmla="*/ 178 w 178"/>
                <a:gd name="T7" fmla="*/ 0 h 80"/>
              </a:gdLst>
              <a:ahLst/>
              <a:cxnLst>
                <a:cxn ang="0">
                  <a:pos x="T0" y="T1"/>
                </a:cxn>
                <a:cxn ang="0">
                  <a:pos x="T2" y="T3"/>
                </a:cxn>
                <a:cxn ang="0">
                  <a:pos x="T4" y="T5"/>
                </a:cxn>
                <a:cxn ang="0">
                  <a:pos x="T6" y="T7"/>
                </a:cxn>
              </a:cxnLst>
              <a:rect l="0" t="0" r="r" b="b"/>
              <a:pathLst>
                <a:path w="178" h="80">
                  <a:moveTo>
                    <a:pt x="0" y="8"/>
                  </a:moveTo>
                  <a:cubicBezTo>
                    <a:pt x="113" y="65"/>
                    <a:pt x="113" y="65"/>
                    <a:pt x="113" y="65"/>
                  </a:cubicBezTo>
                  <a:cubicBezTo>
                    <a:pt x="143" y="80"/>
                    <a:pt x="178" y="58"/>
                    <a:pt x="178" y="25"/>
                  </a:cubicBezTo>
                  <a:cubicBezTo>
                    <a:pt x="178" y="0"/>
                    <a:pt x="178" y="0"/>
                    <a:pt x="178" y="0"/>
                  </a:cubicBezTo>
                </a:path>
              </a:pathLst>
            </a:custGeom>
            <a:solidFill>
              <a:schemeClr val="tx1">
                <a:lumMod val="85000"/>
              </a:schemeClr>
            </a:solidFill>
            <a:ln w="19050">
              <a:solidFill>
                <a:schemeClr val="tx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9" name="Freeform 51">
              <a:extLst>
                <a:ext uri="{FF2B5EF4-FFF2-40B4-BE49-F238E27FC236}">
                  <a16:creationId xmlns:a16="http://schemas.microsoft.com/office/drawing/2014/main" id="{70D0B69D-E81A-45C9-A246-09C37CD2A859}"/>
                </a:ext>
              </a:extLst>
            </p:cNvPr>
            <p:cNvSpPr>
              <a:spLocks/>
            </p:cNvSpPr>
            <p:nvPr/>
          </p:nvSpPr>
          <p:spPr bwMode="auto">
            <a:xfrm>
              <a:off x="3558858" y="2948333"/>
              <a:ext cx="524281" cy="235856"/>
            </a:xfrm>
            <a:custGeom>
              <a:avLst/>
              <a:gdLst>
                <a:gd name="T0" fmla="*/ 0 w 178"/>
                <a:gd name="T1" fmla="*/ 8 h 80"/>
                <a:gd name="T2" fmla="*/ 113 w 178"/>
                <a:gd name="T3" fmla="*/ 65 h 80"/>
                <a:gd name="T4" fmla="*/ 178 w 178"/>
                <a:gd name="T5" fmla="*/ 25 h 80"/>
                <a:gd name="T6" fmla="*/ 178 w 178"/>
                <a:gd name="T7" fmla="*/ 0 h 80"/>
              </a:gdLst>
              <a:ahLst/>
              <a:cxnLst>
                <a:cxn ang="0">
                  <a:pos x="T0" y="T1"/>
                </a:cxn>
                <a:cxn ang="0">
                  <a:pos x="T2" y="T3"/>
                </a:cxn>
                <a:cxn ang="0">
                  <a:pos x="T4" y="T5"/>
                </a:cxn>
                <a:cxn ang="0">
                  <a:pos x="T6" y="T7"/>
                </a:cxn>
              </a:cxnLst>
              <a:rect l="0" t="0" r="r" b="b"/>
              <a:pathLst>
                <a:path w="178" h="80">
                  <a:moveTo>
                    <a:pt x="0" y="8"/>
                  </a:moveTo>
                  <a:cubicBezTo>
                    <a:pt x="113" y="65"/>
                    <a:pt x="113" y="65"/>
                    <a:pt x="113" y="65"/>
                  </a:cubicBezTo>
                  <a:cubicBezTo>
                    <a:pt x="143" y="80"/>
                    <a:pt x="178" y="58"/>
                    <a:pt x="178" y="25"/>
                  </a:cubicBezTo>
                  <a:cubicBezTo>
                    <a:pt x="178" y="0"/>
                    <a:pt x="178" y="0"/>
                    <a:pt x="178" y="0"/>
                  </a:cubicBezTo>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0" name="Oval 52">
              <a:extLst>
                <a:ext uri="{FF2B5EF4-FFF2-40B4-BE49-F238E27FC236}">
                  <a16:creationId xmlns:a16="http://schemas.microsoft.com/office/drawing/2014/main" id="{D2FC323E-0397-4879-8232-90C8C07C0A70}"/>
                </a:ext>
              </a:extLst>
            </p:cNvPr>
            <p:cNvSpPr>
              <a:spLocks noChangeArrowheads="1"/>
            </p:cNvSpPr>
            <p:nvPr/>
          </p:nvSpPr>
          <p:spPr bwMode="auto">
            <a:xfrm>
              <a:off x="3591538" y="3219709"/>
              <a:ext cx="76725" cy="80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1" name="Oval 53">
              <a:extLst>
                <a:ext uri="{FF2B5EF4-FFF2-40B4-BE49-F238E27FC236}">
                  <a16:creationId xmlns:a16="http://schemas.microsoft.com/office/drawing/2014/main" id="{26E6027C-AE1F-43A0-8A6E-E5CD8BBE5EA9}"/>
                </a:ext>
              </a:extLst>
            </p:cNvPr>
            <p:cNvSpPr>
              <a:spLocks noChangeArrowheads="1"/>
            </p:cNvSpPr>
            <p:nvPr/>
          </p:nvSpPr>
          <p:spPr bwMode="auto">
            <a:xfrm>
              <a:off x="3591538" y="3219709"/>
              <a:ext cx="76725" cy="80987"/>
            </a:xfrm>
            <a:prstGeom prst="ellipse">
              <a:avLst/>
            </a:prstGeom>
            <a:solidFill>
              <a:srgbClr val="999A98"/>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2" name="Oval 54">
              <a:extLst>
                <a:ext uri="{FF2B5EF4-FFF2-40B4-BE49-F238E27FC236}">
                  <a16:creationId xmlns:a16="http://schemas.microsoft.com/office/drawing/2014/main" id="{D91182BD-F764-4ABA-B7FF-76F80F15AFCF}"/>
                </a:ext>
              </a:extLst>
            </p:cNvPr>
            <p:cNvSpPr>
              <a:spLocks noChangeArrowheads="1"/>
            </p:cNvSpPr>
            <p:nvPr/>
          </p:nvSpPr>
          <p:spPr bwMode="auto">
            <a:xfrm>
              <a:off x="3888487" y="3219709"/>
              <a:ext cx="76725" cy="80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3" name="Oval 55">
              <a:extLst>
                <a:ext uri="{FF2B5EF4-FFF2-40B4-BE49-F238E27FC236}">
                  <a16:creationId xmlns:a16="http://schemas.microsoft.com/office/drawing/2014/main" id="{649C2F0B-69FE-4ECD-A481-560B5FE9D2B5}"/>
                </a:ext>
              </a:extLst>
            </p:cNvPr>
            <p:cNvSpPr>
              <a:spLocks noChangeArrowheads="1"/>
            </p:cNvSpPr>
            <p:nvPr/>
          </p:nvSpPr>
          <p:spPr bwMode="auto">
            <a:xfrm>
              <a:off x="3888487" y="3219709"/>
              <a:ext cx="76725" cy="80987"/>
            </a:xfrm>
            <a:prstGeom prst="ellipse">
              <a:avLst/>
            </a:prstGeom>
            <a:solidFill>
              <a:srgbClr val="999A98"/>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4" name="Oval 56">
              <a:extLst>
                <a:ext uri="{FF2B5EF4-FFF2-40B4-BE49-F238E27FC236}">
                  <a16:creationId xmlns:a16="http://schemas.microsoft.com/office/drawing/2014/main" id="{6D62C44D-1C1F-44C6-87C6-17231EFDE751}"/>
                </a:ext>
              </a:extLst>
            </p:cNvPr>
            <p:cNvSpPr>
              <a:spLocks noChangeArrowheads="1"/>
            </p:cNvSpPr>
            <p:nvPr/>
          </p:nvSpPr>
          <p:spPr bwMode="auto">
            <a:xfrm>
              <a:off x="3600062" y="3255229"/>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5" name="Oval 57">
              <a:extLst>
                <a:ext uri="{FF2B5EF4-FFF2-40B4-BE49-F238E27FC236}">
                  <a16:creationId xmlns:a16="http://schemas.microsoft.com/office/drawing/2014/main" id="{BBFF3FE1-A94C-4D4D-AC71-F34BF7DE01D6}"/>
                </a:ext>
              </a:extLst>
            </p:cNvPr>
            <p:cNvSpPr>
              <a:spLocks noChangeArrowheads="1"/>
            </p:cNvSpPr>
            <p:nvPr/>
          </p:nvSpPr>
          <p:spPr bwMode="auto">
            <a:xfrm>
              <a:off x="3898434" y="3255229"/>
              <a:ext cx="31258"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6" name="Rectangle 58">
              <a:extLst>
                <a:ext uri="{FF2B5EF4-FFF2-40B4-BE49-F238E27FC236}">
                  <a16:creationId xmlns:a16="http://schemas.microsoft.com/office/drawing/2014/main" id="{62DF3997-D9F2-42B6-BDF1-F53F2C0B1E09}"/>
                </a:ext>
              </a:extLst>
            </p:cNvPr>
            <p:cNvSpPr>
              <a:spLocks noChangeArrowheads="1"/>
            </p:cNvSpPr>
            <p:nvPr/>
          </p:nvSpPr>
          <p:spPr bwMode="auto">
            <a:xfrm>
              <a:off x="3271854" y="4781185"/>
              <a:ext cx="1013042" cy="2216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7" name="Rectangle 59">
              <a:extLst>
                <a:ext uri="{FF2B5EF4-FFF2-40B4-BE49-F238E27FC236}">
                  <a16:creationId xmlns:a16="http://schemas.microsoft.com/office/drawing/2014/main" id="{34313315-87D9-44A0-9A0D-264538CAB74F}"/>
                </a:ext>
              </a:extLst>
            </p:cNvPr>
            <p:cNvSpPr>
              <a:spLocks noChangeArrowheads="1"/>
            </p:cNvSpPr>
            <p:nvPr/>
          </p:nvSpPr>
          <p:spPr bwMode="auto">
            <a:xfrm>
              <a:off x="3271854" y="4781185"/>
              <a:ext cx="1013042" cy="22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8" name="Freeform 60">
              <a:extLst>
                <a:ext uri="{FF2B5EF4-FFF2-40B4-BE49-F238E27FC236}">
                  <a16:creationId xmlns:a16="http://schemas.microsoft.com/office/drawing/2014/main" id="{0A75FE27-8187-44C2-B9B1-3A098EBA6E81}"/>
                </a:ext>
              </a:extLst>
            </p:cNvPr>
            <p:cNvSpPr>
              <a:spLocks/>
            </p:cNvSpPr>
            <p:nvPr/>
          </p:nvSpPr>
          <p:spPr bwMode="auto">
            <a:xfrm>
              <a:off x="3260486" y="4768398"/>
              <a:ext cx="1035775" cy="245801"/>
            </a:xfrm>
            <a:custGeom>
              <a:avLst/>
              <a:gdLst>
                <a:gd name="T0" fmla="*/ 721 w 729"/>
                <a:gd name="T1" fmla="*/ 165 h 173"/>
                <a:gd name="T2" fmla="*/ 721 w 729"/>
                <a:gd name="T3" fmla="*/ 157 h 173"/>
                <a:gd name="T4" fmla="*/ 17 w 729"/>
                <a:gd name="T5" fmla="*/ 157 h 173"/>
                <a:gd name="T6" fmla="*/ 17 w 729"/>
                <a:gd name="T7" fmla="*/ 17 h 173"/>
                <a:gd name="T8" fmla="*/ 712 w 729"/>
                <a:gd name="T9" fmla="*/ 17 h 173"/>
                <a:gd name="T10" fmla="*/ 712 w 729"/>
                <a:gd name="T11" fmla="*/ 165 h 173"/>
                <a:gd name="T12" fmla="*/ 721 w 729"/>
                <a:gd name="T13" fmla="*/ 165 h 173"/>
                <a:gd name="T14" fmla="*/ 721 w 729"/>
                <a:gd name="T15" fmla="*/ 157 h 173"/>
                <a:gd name="T16" fmla="*/ 721 w 729"/>
                <a:gd name="T17" fmla="*/ 165 h 173"/>
                <a:gd name="T18" fmla="*/ 729 w 729"/>
                <a:gd name="T19" fmla="*/ 165 h 173"/>
                <a:gd name="T20" fmla="*/ 729 w 729"/>
                <a:gd name="T21" fmla="*/ 0 h 173"/>
                <a:gd name="T22" fmla="*/ 0 w 729"/>
                <a:gd name="T23" fmla="*/ 0 h 173"/>
                <a:gd name="T24" fmla="*/ 0 w 729"/>
                <a:gd name="T25" fmla="*/ 173 h 173"/>
                <a:gd name="T26" fmla="*/ 729 w 729"/>
                <a:gd name="T27" fmla="*/ 173 h 173"/>
                <a:gd name="T28" fmla="*/ 729 w 729"/>
                <a:gd name="T29" fmla="*/ 165 h 173"/>
                <a:gd name="T30" fmla="*/ 721 w 729"/>
                <a:gd name="T31" fmla="*/ 16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173">
                  <a:moveTo>
                    <a:pt x="721" y="165"/>
                  </a:moveTo>
                  <a:lnTo>
                    <a:pt x="721" y="157"/>
                  </a:lnTo>
                  <a:lnTo>
                    <a:pt x="17" y="157"/>
                  </a:lnTo>
                  <a:lnTo>
                    <a:pt x="17" y="17"/>
                  </a:lnTo>
                  <a:lnTo>
                    <a:pt x="712" y="17"/>
                  </a:lnTo>
                  <a:lnTo>
                    <a:pt x="712" y="165"/>
                  </a:lnTo>
                  <a:lnTo>
                    <a:pt x="721" y="165"/>
                  </a:lnTo>
                  <a:lnTo>
                    <a:pt x="721" y="157"/>
                  </a:lnTo>
                  <a:lnTo>
                    <a:pt x="721" y="165"/>
                  </a:lnTo>
                  <a:lnTo>
                    <a:pt x="729" y="165"/>
                  </a:lnTo>
                  <a:lnTo>
                    <a:pt x="729" y="0"/>
                  </a:lnTo>
                  <a:lnTo>
                    <a:pt x="0" y="0"/>
                  </a:lnTo>
                  <a:lnTo>
                    <a:pt x="0" y="173"/>
                  </a:lnTo>
                  <a:lnTo>
                    <a:pt x="729" y="173"/>
                  </a:lnTo>
                  <a:lnTo>
                    <a:pt x="729" y="165"/>
                  </a:lnTo>
                  <a:lnTo>
                    <a:pt x="721" y="165"/>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9" name="Freeform 61">
              <a:extLst>
                <a:ext uri="{FF2B5EF4-FFF2-40B4-BE49-F238E27FC236}">
                  <a16:creationId xmlns:a16="http://schemas.microsoft.com/office/drawing/2014/main" id="{17E612BC-5C5D-4504-A245-5A7531B63BD2}"/>
                </a:ext>
              </a:extLst>
            </p:cNvPr>
            <p:cNvSpPr>
              <a:spLocks/>
            </p:cNvSpPr>
            <p:nvPr/>
          </p:nvSpPr>
          <p:spPr bwMode="auto">
            <a:xfrm>
              <a:off x="3260486" y="4768398"/>
              <a:ext cx="1035775" cy="245801"/>
            </a:xfrm>
            <a:custGeom>
              <a:avLst/>
              <a:gdLst>
                <a:gd name="T0" fmla="*/ 721 w 729"/>
                <a:gd name="T1" fmla="*/ 165 h 173"/>
                <a:gd name="T2" fmla="*/ 721 w 729"/>
                <a:gd name="T3" fmla="*/ 157 h 173"/>
                <a:gd name="T4" fmla="*/ 17 w 729"/>
                <a:gd name="T5" fmla="*/ 157 h 173"/>
                <a:gd name="T6" fmla="*/ 17 w 729"/>
                <a:gd name="T7" fmla="*/ 17 h 173"/>
                <a:gd name="T8" fmla="*/ 712 w 729"/>
                <a:gd name="T9" fmla="*/ 17 h 173"/>
                <a:gd name="T10" fmla="*/ 712 w 729"/>
                <a:gd name="T11" fmla="*/ 165 h 173"/>
                <a:gd name="T12" fmla="*/ 721 w 729"/>
                <a:gd name="T13" fmla="*/ 165 h 173"/>
                <a:gd name="T14" fmla="*/ 721 w 729"/>
                <a:gd name="T15" fmla="*/ 157 h 173"/>
                <a:gd name="T16" fmla="*/ 721 w 729"/>
                <a:gd name="T17" fmla="*/ 165 h 173"/>
                <a:gd name="T18" fmla="*/ 729 w 729"/>
                <a:gd name="T19" fmla="*/ 165 h 173"/>
                <a:gd name="T20" fmla="*/ 729 w 729"/>
                <a:gd name="T21" fmla="*/ 0 h 173"/>
                <a:gd name="T22" fmla="*/ 0 w 729"/>
                <a:gd name="T23" fmla="*/ 0 h 173"/>
                <a:gd name="T24" fmla="*/ 0 w 729"/>
                <a:gd name="T25" fmla="*/ 173 h 173"/>
                <a:gd name="T26" fmla="*/ 729 w 729"/>
                <a:gd name="T27" fmla="*/ 173 h 173"/>
                <a:gd name="T28" fmla="*/ 729 w 729"/>
                <a:gd name="T29" fmla="*/ 165 h 173"/>
                <a:gd name="T30" fmla="*/ 721 w 729"/>
                <a:gd name="T31" fmla="*/ 16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173">
                  <a:moveTo>
                    <a:pt x="721" y="165"/>
                  </a:moveTo>
                  <a:lnTo>
                    <a:pt x="721" y="157"/>
                  </a:lnTo>
                  <a:lnTo>
                    <a:pt x="17" y="157"/>
                  </a:lnTo>
                  <a:lnTo>
                    <a:pt x="17" y="17"/>
                  </a:lnTo>
                  <a:lnTo>
                    <a:pt x="712" y="17"/>
                  </a:lnTo>
                  <a:lnTo>
                    <a:pt x="712" y="165"/>
                  </a:lnTo>
                  <a:lnTo>
                    <a:pt x="721" y="165"/>
                  </a:lnTo>
                  <a:lnTo>
                    <a:pt x="721" y="157"/>
                  </a:lnTo>
                  <a:lnTo>
                    <a:pt x="721" y="165"/>
                  </a:lnTo>
                  <a:lnTo>
                    <a:pt x="729" y="165"/>
                  </a:lnTo>
                  <a:lnTo>
                    <a:pt x="729" y="0"/>
                  </a:lnTo>
                  <a:lnTo>
                    <a:pt x="0" y="0"/>
                  </a:lnTo>
                  <a:lnTo>
                    <a:pt x="0" y="173"/>
                  </a:lnTo>
                  <a:lnTo>
                    <a:pt x="729" y="173"/>
                  </a:lnTo>
                  <a:lnTo>
                    <a:pt x="729" y="165"/>
                  </a:lnTo>
                  <a:lnTo>
                    <a:pt x="721" y="1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0" name="Freeform 62">
              <a:extLst>
                <a:ext uri="{FF2B5EF4-FFF2-40B4-BE49-F238E27FC236}">
                  <a16:creationId xmlns:a16="http://schemas.microsoft.com/office/drawing/2014/main" id="{02515027-FC2D-4A25-80E6-359BF33E2489}"/>
                </a:ext>
              </a:extLst>
            </p:cNvPr>
            <p:cNvSpPr>
              <a:spLocks/>
            </p:cNvSpPr>
            <p:nvPr/>
          </p:nvSpPr>
          <p:spPr bwMode="auto">
            <a:xfrm>
              <a:off x="3770560" y="3871863"/>
              <a:ext cx="0" cy="224489"/>
            </a:xfrm>
            <a:custGeom>
              <a:avLst/>
              <a:gdLst>
                <a:gd name="T0" fmla="*/ 0 h 158"/>
                <a:gd name="T1" fmla="*/ 158 h 158"/>
                <a:gd name="T2" fmla="*/ 0 h 158"/>
              </a:gdLst>
              <a:ahLst/>
              <a:cxnLst>
                <a:cxn ang="0">
                  <a:pos x="0" y="T0"/>
                </a:cxn>
                <a:cxn ang="0">
                  <a:pos x="0" y="T1"/>
                </a:cxn>
                <a:cxn ang="0">
                  <a:pos x="0" y="T2"/>
                </a:cxn>
              </a:cxnLst>
              <a:rect l="0" t="0" r="r" b="b"/>
              <a:pathLst>
                <a:path h="158">
                  <a:moveTo>
                    <a:pt x="0" y="0"/>
                  </a:moveTo>
                  <a:lnTo>
                    <a:pt x="0" y="15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1" name="Line 63">
              <a:extLst>
                <a:ext uri="{FF2B5EF4-FFF2-40B4-BE49-F238E27FC236}">
                  <a16:creationId xmlns:a16="http://schemas.microsoft.com/office/drawing/2014/main" id="{A23AA7E2-079F-431C-8F56-AB5F8FB0E54F}"/>
                </a:ext>
              </a:extLst>
            </p:cNvPr>
            <p:cNvSpPr>
              <a:spLocks noChangeShapeType="1"/>
            </p:cNvSpPr>
            <p:nvPr/>
          </p:nvSpPr>
          <p:spPr bwMode="auto">
            <a:xfrm>
              <a:off x="3770560" y="3871863"/>
              <a:ext cx="0" cy="22448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2" name="Line 64">
              <a:extLst>
                <a:ext uri="{FF2B5EF4-FFF2-40B4-BE49-F238E27FC236}">
                  <a16:creationId xmlns:a16="http://schemas.microsoft.com/office/drawing/2014/main" id="{B2B25669-3AC8-4EFA-90EA-54B0891225F5}"/>
                </a:ext>
              </a:extLst>
            </p:cNvPr>
            <p:cNvSpPr>
              <a:spLocks noChangeShapeType="1"/>
            </p:cNvSpPr>
            <p:nvPr/>
          </p:nvSpPr>
          <p:spPr bwMode="auto">
            <a:xfrm>
              <a:off x="3770560" y="3871863"/>
              <a:ext cx="0" cy="224489"/>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3" name="Oval 65">
              <a:extLst>
                <a:ext uri="{FF2B5EF4-FFF2-40B4-BE49-F238E27FC236}">
                  <a16:creationId xmlns:a16="http://schemas.microsoft.com/office/drawing/2014/main" id="{A9A2A42E-82E2-4808-843E-008C18E67599}"/>
                </a:ext>
              </a:extLst>
            </p:cNvPr>
            <p:cNvSpPr>
              <a:spLocks noChangeArrowheads="1"/>
            </p:cNvSpPr>
            <p:nvPr/>
          </p:nvSpPr>
          <p:spPr bwMode="auto">
            <a:xfrm>
              <a:off x="3706623" y="4167393"/>
              <a:ext cx="214543" cy="220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4" name="Freeform 379">
              <a:extLst>
                <a:ext uri="{FF2B5EF4-FFF2-40B4-BE49-F238E27FC236}">
                  <a16:creationId xmlns:a16="http://schemas.microsoft.com/office/drawing/2014/main" id="{E66C7DA7-F3C7-46F6-8184-DEB4A702BB1C}"/>
                </a:ext>
              </a:extLst>
            </p:cNvPr>
            <p:cNvSpPr>
              <a:spLocks/>
            </p:cNvSpPr>
            <p:nvPr/>
          </p:nvSpPr>
          <p:spPr bwMode="auto">
            <a:xfrm>
              <a:off x="4115819" y="3896017"/>
              <a:ext cx="419141" cy="885168"/>
            </a:xfrm>
            <a:custGeom>
              <a:avLst/>
              <a:gdLst>
                <a:gd name="T0" fmla="*/ 47 w 142"/>
                <a:gd name="T1" fmla="*/ 0 h 299"/>
                <a:gd name="T2" fmla="*/ 133 w 142"/>
                <a:gd name="T3" fmla="*/ 220 h 299"/>
                <a:gd name="T4" fmla="*/ 70 w 142"/>
                <a:gd name="T5" fmla="*/ 299 h 299"/>
                <a:gd name="T6" fmla="*/ 9 w 142"/>
                <a:gd name="T7" fmla="*/ 299 h 299"/>
                <a:gd name="T8" fmla="*/ 9 w 142"/>
                <a:gd name="T9" fmla="*/ 226 h 299"/>
                <a:gd name="T10" fmla="*/ 50 w 142"/>
                <a:gd name="T11" fmla="*/ 226 h 299"/>
                <a:gd name="T12" fmla="*/ 0 w 142"/>
                <a:gd name="T13" fmla="*/ 109 h 299"/>
              </a:gdLst>
              <a:ahLst/>
              <a:cxnLst>
                <a:cxn ang="0">
                  <a:pos x="T0" y="T1"/>
                </a:cxn>
                <a:cxn ang="0">
                  <a:pos x="T2" y="T3"/>
                </a:cxn>
                <a:cxn ang="0">
                  <a:pos x="T4" y="T5"/>
                </a:cxn>
                <a:cxn ang="0">
                  <a:pos x="T6" y="T7"/>
                </a:cxn>
                <a:cxn ang="0">
                  <a:pos x="T8" y="T9"/>
                </a:cxn>
                <a:cxn ang="0">
                  <a:pos x="T10" y="T11"/>
                </a:cxn>
                <a:cxn ang="0">
                  <a:pos x="T12" y="T13"/>
                </a:cxn>
              </a:cxnLst>
              <a:rect l="0" t="0" r="r" b="b"/>
              <a:pathLst>
                <a:path w="142" h="299">
                  <a:moveTo>
                    <a:pt x="47" y="0"/>
                  </a:moveTo>
                  <a:cubicBezTo>
                    <a:pt x="133" y="220"/>
                    <a:pt x="133" y="220"/>
                    <a:pt x="133" y="220"/>
                  </a:cubicBezTo>
                  <a:cubicBezTo>
                    <a:pt x="142" y="261"/>
                    <a:pt x="111" y="299"/>
                    <a:pt x="70" y="299"/>
                  </a:cubicBezTo>
                  <a:cubicBezTo>
                    <a:pt x="9" y="299"/>
                    <a:pt x="9" y="299"/>
                    <a:pt x="9" y="299"/>
                  </a:cubicBezTo>
                  <a:cubicBezTo>
                    <a:pt x="9" y="226"/>
                    <a:pt x="9" y="226"/>
                    <a:pt x="9" y="226"/>
                  </a:cubicBezTo>
                  <a:cubicBezTo>
                    <a:pt x="50" y="226"/>
                    <a:pt x="50" y="226"/>
                    <a:pt x="50" y="226"/>
                  </a:cubicBezTo>
                  <a:cubicBezTo>
                    <a:pt x="0" y="109"/>
                    <a:pt x="0" y="109"/>
                    <a:pt x="0" y="109"/>
                  </a:cubicBezTo>
                </a:path>
              </a:pathLst>
            </a:custGeom>
            <a:solidFill>
              <a:srgbClr val="C0C0BF"/>
            </a:solidFill>
            <a:ln w="25400">
              <a:solidFill>
                <a:srgbClr val="C0C0BF"/>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5" name="Freeform 380">
              <a:extLst>
                <a:ext uri="{FF2B5EF4-FFF2-40B4-BE49-F238E27FC236}">
                  <a16:creationId xmlns:a16="http://schemas.microsoft.com/office/drawing/2014/main" id="{92A7DF18-DADB-4A40-B207-866D994CAC3B}"/>
                </a:ext>
              </a:extLst>
            </p:cNvPr>
            <p:cNvSpPr>
              <a:spLocks/>
            </p:cNvSpPr>
            <p:nvPr/>
          </p:nvSpPr>
          <p:spPr bwMode="auto">
            <a:xfrm>
              <a:off x="4115819" y="3896017"/>
              <a:ext cx="419141" cy="885168"/>
            </a:xfrm>
            <a:custGeom>
              <a:avLst/>
              <a:gdLst>
                <a:gd name="T0" fmla="*/ 47 w 142"/>
                <a:gd name="T1" fmla="*/ 0 h 299"/>
                <a:gd name="T2" fmla="*/ 133 w 142"/>
                <a:gd name="T3" fmla="*/ 220 h 299"/>
                <a:gd name="T4" fmla="*/ 70 w 142"/>
                <a:gd name="T5" fmla="*/ 299 h 299"/>
                <a:gd name="T6" fmla="*/ 9 w 142"/>
                <a:gd name="T7" fmla="*/ 299 h 299"/>
                <a:gd name="T8" fmla="*/ 9 w 142"/>
                <a:gd name="T9" fmla="*/ 226 h 299"/>
                <a:gd name="T10" fmla="*/ 50 w 142"/>
                <a:gd name="T11" fmla="*/ 226 h 299"/>
                <a:gd name="T12" fmla="*/ 0 w 142"/>
                <a:gd name="T13" fmla="*/ 109 h 299"/>
              </a:gdLst>
              <a:ahLst/>
              <a:cxnLst>
                <a:cxn ang="0">
                  <a:pos x="T0" y="T1"/>
                </a:cxn>
                <a:cxn ang="0">
                  <a:pos x="T2" y="T3"/>
                </a:cxn>
                <a:cxn ang="0">
                  <a:pos x="T4" y="T5"/>
                </a:cxn>
                <a:cxn ang="0">
                  <a:pos x="T6" y="T7"/>
                </a:cxn>
                <a:cxn ang="0">
                  <a:pos x="T8" y="T9"/>
                </a:cxn>
                <a:cxn ang="0">
                  <a:pos x="T10" y="T11"/>
                </a:cxn>
                <a:cxn ang="0">
                  <a:pos x="T12" y="T13"/>
                </a:cxn>
              </a:cxnLst>
              <a:rect l="0" t="0" r="r" b="b"/>
              <a:pathLst>
                <a:path w="142" h="299">
                  <a:moveTo>
                    <a:pt x="47" y="0"/>
                  </a:moveTo>
                  <a:cubicBezTo>
                    <a:pt x="133" y="220"/>
                    <a:pt x="133" y="220"/>
                    <a:pt x="133" y="220"/>
                  </a:cubicBezTo>
                  <a:cubicBezTo>
                    <a:pt x="142" y="261"/>
                    <a:pt x="111" y="299"/>
                    <a:pt x="70" y="299"/>
                  </a:cubicBezTo>
                  <a:cubicBezTo>
                    <a:pt x="9" y="299"/>
                    <a:pt x="9" y="299"/>
                    <a:pt x="9" y="299"/>
                  </a:cubicBezTo>
                  <a:cubicBezTo>
                    <a:pt x="9" y="226"/>
                    <a:pt x="9" y="226"/>
                    <a:pt x="9" y="226"/>
                  </a:cubicBezTo>
                  <a:cubicBezTo>
                    <a:pt x="50" y="226"/>
                    <a:pt x="50" y="226"/>
                    <a:pt x="50" y="226"/>
                  </a:cubicBezTo>
                  <a:cubicBezTo>
                    <a:pt x="0" y="109"/>
                    <a:pt x="0" y="109"/>
                    <a:pt x="0" y="109"/>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6" name="Freeform 381">
              <a:extLst>
                <a:ext uri="{FF2B5EF4-FFF2-40B4-BE49-F238E27FC236}">
                  <a16:creationId xmlns:a16="http://schemas.microsoft.com/office/drawing/2014/main" id="{C0D93113-2F69-4E44-B89D-EDCDC26C40E3}"/>
                </a:ext>
              </a:extLst>
            </p:cNvPr>
            <p:cNvSpPr>
              <a:spLocks/>
            </p:cNvSpPr>
            <p:nvPr/>
          </p:nvSpPr>
          <p:spPr bwMode="auto">
            <a:xfrm>
              <a:off x="4225221" y="4565221"/>
              <a:ext cx="88091" cy="0"/>
            </a:xfrm>
            <a:custGeom>
              <a:avLst/>
              <a:gdLst>
                <a:gd name="T0" fmla="*/ 0 w 62"/>
                <a:gd name="T1" fmla="*/ 62 w 62"/>
                <a:gd name="T2" fmla="*/ 0 w 62"/>
              </a:gdLst>
              <a:ahLst/>
              <a:cxnLst>
                <a:cxn ang="0">
                  <a:pos x="T0" y="0"/>
                </a:cxn>
                <a:cxn ang="0">
                  <a:pos x="T1" y="0"/>
                </a:cxn>
                <a:cxn ang="0">
                  <a:pos x="T2" y="0"/>
                </a:cxn>
              </a:cxnLst>
              <a:rect l="0" t="0" r="r" b="b"/>
              <a:pathLst>
                <a:path w="62">
                  <a:moveTo>
                    <a:pt x="0" y="0"/>
                  </a:moveTo>
                  <a:lnTo>
                    <a:pt x="62" y="0"/>
                  </a:lnTo>
                  <a:lnTo>
                    <a:pt x="0" y="0"/>
                  </a:lnTo>
                  <a:close/>
                </a:path>
              </a:pathLst>
            </a:custGeom>
            <a:solidFill>
              <a:srgbClr val="E2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7" name="Line 382">
              <a:extLst>
                <a:ext uri="{FF2B5EF4-FFF2-40B4-BE49-F238E27FC236}">
                  <a16:creationId xmlns:a16="http://schemas.microsoft.com/office/drawing/2014/main" id="{07C745C4-CD45-4091-920F-262CF1959771}"/>
                </a:ext>
              </a:extLst>
            </p:cNvPr>
            <p:cNvSpPr>
              <a:spLocks noChangeShapeType="1"/>
            </p:cNvSpPr>
            <p:nvPr/>
          </p:nvSpPr>
          <p:spPr bwMode="auto">
            <a:xfrm>
              <a:off x="4225221" y="4565221"/>
              <a:ext cx="8809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8" name="Line 383">
              <a:extLst>
                <a:ext uri="{FF2B5EF4-FFF2-40B4-BE49-F238E27FC236}">
                  <a16:creationId xmlns:a16="http://schemas.microsoft.com/office/drawing/2014/main" id="{BD7A5A91-D0B0-4D14-AE4C-0F42FB3F60E1}"/>
                </a:ext>
              </a:extLst>
            </p:cNvPr>
            <p:cNvSpPr>
              <a:spLocks noChangeShapeType="1"/>
            </p:cNvSpPr>
            <p:nvPr/>
          </p:nvSpPr>
          <p:spPr bwMode="auto">
            <a:xfrm>
              <a:off x="4225221" y="4565221"/>
              <a:ext cx="88091"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9" name="Freeform 384">
              <a:extLst>
                <a:ext uri="{FF2B5EF4-FFF2-40B4-BE49-F238E27FC236}">
                  <a16:creationId xmlns:a16="http://schemas.microsoft.com/office/drawing/2014/main" id="{26E959E4-E1D2-4189-AC6A-9F209838648E}"/>
                </a:ext>
              </a:extLst>
            </p:cNvPr>
            <p:cNvSpPr>
              <a:spLocks/>
            </p:cNvSpPr>
            <p:nvPr/>
          </p:nvSpPr>
          <p:spPr bwMode="auto">
            <a:xfrm>
              <a:off x="3915483" y="4700198"/>
              <a:ext cx="167657" cy="75302"/>
            </a:xfrm>
            <a:custGeom>
              <a:avLst/>
              <a:gdLst>
                <a:gd name="T0" fmla="*/ 0 w 57"/>
                <a:gd name="T1" fmla="*/ 13 h 25"/>
                <a:gd name="T2" fmla="*/ 0 w 57"/>
                <a:gd name="T3" fmla="*/ 13 h 25"/>
                <a:gd name="T4" fmla="*/ 13 w 57"/>
                <a:gd name="T5" fmla="*/ 0 h 25"/>
                <a:gd name="T6" fmla="*/ 45 w 57"/>
                <a:gd name="T7" fmla="*/ 0 h 25"/>
                <a:gd name="T8" fmla="*/ 57 w 57"/>
                <a:gd name="T9" fmla="*/ 13 h 25"/>
                <a:gd name="T10" fmla="*/ 45 w 57"/>
                <a:gd name="T11" fmla="*/ 25 h 25"/>
                <a:gd name="T12" fmla="*/ 13 w 57"/>
                <a:gd name="T13" fmla="*/ 25 h 25"/>
                <a:gd name="T14" fmla="*/ 0 w 5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5">
                  <a:moveTo>
                    <a:pt x="0" y="13"/>
                  </a:moveTo>
                  <a:cubicBezTo>
                    <a:pt x="0" y="13"/>
                    <a:pt x="0" y="13"/>
                    <a:pt x="0" y="13"/>
                  </a:cubicBezTo>
                  <a:cubicBezTo>
                    <a:pt x="0" y="6"/>
                    <a:pt x="6" y="0"/>
                    <a:pt x="13" y="0"/>
                  </a:cubicBezTo>
                  <a:cubicBezTo>
                    <a:pt x="45" y="0"/>
                    <a:pt x="45" y="0"/>
                    <a:pt x="45" y="0"/>
                  </a:cubicBezTo>
                  <a:cubicBezTo>
                    <a:pt x="51" y="0"/>
                    <a:pt x="57" y="6"/>
                    <a:pt x="57" y="13"/>
                  </a:cubicBezTo>
                  <a:cubicBezTo>
                    <a:pt x="57" y="20"/>
                    <a:pt x="51" y="25"/>
                    <a:pt x="45" y="25"/>
                  </a:cubicBezTo>
                  <a:cubicBezTo>
                    <a:pt x="13" y="25"/>
                    <a:pt x="13" y="25"/>
                    <a:pt x="13" y="25"/>
                  </a:cubicBezTo>
                  <a:cubicBezTo>
                    <a:pt x="6" y="25"/>
                    <a:pt x="0" y="20"/>
                    <a:pt x="0" y="13"/>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0" name="Freeform 386">
              <a:extLst>
                <a:ext uri="{FF2B5EF4-FFF2-40B4-BE49-F238E27FC236}">
                  <a16:creationId xmlns:a16="http://schemas.microsoft.com/office/drawing/2014/main" id="{32136544-71B4-448E-9AFE-02366E26D972}"/>
                </a:ext>
              </a:extLst>
            </p:cNvPr>
            <p:cNvSpPr>
              <a:spLocks/>
            </p:cNvSpPr>
            <p:nvPr/>
          </p:nvSpPr>
          <p:spPr bwMode="auto">
            <a:xfrm>
              <a:off x="3977999" y="4565221"/>
              <a:ext cx="268534" cy="215964"/>
            </a:xfrm>
            <a:custGeom>
              <a:avLst/>
              <a:gdLst>
                <a:gd name="T0" fmla="*/ 54 w 91"/>
                <a:gd name="T1" fmla="*/ 73 h 73"/>
                <a:gd name="T2" fmla="*/ 54 w 91"/>
                <a:gd name="T3" fmla="*/ 73 h 73"/>
                <a:gd name="T4" fmla="*/ 8 w 91"/>
                <a:gd name="T5" fmla="*/ 45 h 73"/>
                <a:gd name="T6" fmla="*/ 3 w 91"/>
                <a:gd name="T7" fmla="*/ 41 h 73"/>
                <a:gd name="T8" fmla="*/ 1 w 91"/>
                <a:gd name="T9" fmla="*/ 21 h 73"/>
                <a:gd name="T10" fmla="*/ 7 w 91"/>
                <a:gd name="T11" fmla="*/ 17 h 73"/>
                <a:gd name="T12" fmla="*/ 54 w 91"/>
                <a:gd name="T13" fmla="*/ 0 h 73"/>
                <a:gd name="T14" fmla="*/ 91 w 91"/>
                <a:gd name="T15" fmla="*/ 36 h 73"/>
                <a:gd name="T16" fmla="*/ 54 w 91"/>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73">
                  <a:moveTo>
                    <a:pt x="54" y="73"/>
                  </a:moveTo>
                  <a:cubicBezTo>
                    <a:pt x="54" y="73"/>
                    <a:pt x="54" y="73"/>
                    <a:pt x="54" y="73"/>
                  </a:cubicBezTo>
                  <a:cubicBezTo>
                    <a:pt x="33" y="73"/>
                    <a:pt x="8" y="65"/>
                    <a:pt x="8" y="45"/>
                  </a:cubicBezTo>
                  <a:cubicBezTo>
                    <a:pt x="3" y="41"/>
                    <a:pt x="3" y="41"/>
                    <a:pt x="3" y="41"/>
                  </a:cubicBezTo>
                  <a:cubicBezTo>
                    <a:pt x="3" y="33"/>
                    <a:pt x="1" y="21"/>
                    <a:pt x="1" y="21"/>
                  </a:cubicBezTo>
                  <a:cubicBezTo>
                    <a:pt x="0" y="20"/>
                    <a:pt x="6" y="18"/>
                    <a:pt x="7" y="17"/>
                  </a:cubicBezTo>
                  <a:cubicBezTo>
                    <a:pt x="18" y="12"/>
                    <a:pt x="47" y="0"/>
                    <a:pt x="54" y="0"/>
                  </a:cubicBezTo>
                  <a:cubicBezTo>
                    <a:pt x="74" y="0"/>
                    <a:pt x="91" y="16"/>
                    <a:pt x="91" y="36"/>
                  </a:cubicBezTo>
                  <a:cubicBezTo>
                    <a:pt x="91" y="57"/>
                    <a:pt x="74" y="73"/>
                    <a:pt x="54" y="73"/>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1" name="Freeform 388">
              <a:extLst>
                <a:ext uri="{FF2B5EF4-FFF2-40B4-BE49-F238E27FC236}">
                  <a16:creationId xmlns:a16="http://schemas.microsoft.com/office/drawing/2014/main" id="{DB1366E8-7DEA-4B13-ACC4-7A176036255B}"/>
                </a:ext>
              </a:extLst>
            </p:cNvPr>
            <p:cNvSpPr>
              <a:spLocks/>
            </p:cNvSpPr>
            <p:nvPr/>
          </p:nvSpPr>
          <p:spPr bwMode="auto">
            <a:xfrm>
              <a:off x="3959528" y="4614950"/>
              <a:ext cx="71040" cy="166235"/>
            </a:xfrm>
            <a:custGeom>
              <a:avLst/>
              <a:gdLst>
                <a:gd name="T0" fmla="*/ 24 w 24"/>
                <a:gd name="T1" fmla="*/ 12 h 56"/>
                <a:gd name="T2" fmla="*/ 24 w 24"/>
                <a:gd name="T3" fmla="*/ 44 h 56"/>
                <a:gd name="T4" fmla="*/ 12 w 24"/>
                <a:gd name="T5" fmla="*/ 56 h 56"/>
                <a:gd name="T6" fmla="*/ 0 w 24"/>
                <a:gd name="T7" fmla="*/ 44 h 56"/>
                <a:gd name="T8" fmla="*/ 0 w 24"/>
                <a:gd name="T9" fmla="*/ 12 h 56"/>
                <a:gd name="T10" fmla="*/ 12 w 24"/>
                <a:gd name="T11" fmla="*/ 0 h 56"/>
              </a:gdLst>
              <a:ahLst/>
              <a:cxnLst>
                <a:cxn ang="0">
                  <a:pos x="T0" y="T1"/>
                </a:cxn>
                <a:cxn ang="0">
                  <a:pos x="T2" y="T3"/>
                </a:cxn>
                <a:cxn ang="0">
                  <a:pos x="T4" y="T5"/>
                </a:cxn>
                <a:cxn ang="0">
                  <a:pos x="T6" y="T7"/>
                </a:cxn>
                <a:cxn ang="0">
                  <a:pos x="T8" y="T9"/>
                </a:cxn>
                <a:cxn ang="0">
                  <a:pos x="T10" y="T11"/>
                </a:cxn>
              </a:cxnLst>
              <a:rect l="0" t="0" r="r" b="b"/>
              <a:pathLst>
                <a:path w="24" h="56">
                  <a:moveTo>
                    <a:pt x="24" y="12"/>
                  </a:moveTo>
                  <a:cubicBezTo>
                    <a:pt x="24" y="44"/>
                    <a:pt x="24" y="44"/>
                    <a:pt x="24" y="44"/>
                  </a:cubicBezTo>
                  <a:cubicBezTo>
                    <a:pt x="24" y="51"/>
                    <a:pt x="19" y="56"/>
                    <a:pt x="12" y="56"/>
                  </a:cubicBezTo>
                  <a:cubicBezTo>
                    <a:pt x="5" y="56"/>
                    <a:pt x="0" y="51"/>
                    <a:pt x="0" y="44"/>
                  </a:cubicBezTo>
                  <a:cubicBezTo>
                    <a:pt x="0" y="12"/>
                    <a:pt x="0" y="12"/>
                    <a:pt x="0" y="12"/>
                  </a:cubicBezTo>
                  <a:cubicBezTo>
                    <a:pt x="0" y="5"/>
                    <a:pt x="5" y="0"/>
                    <a:pt x="12"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2" name="Freeform 390">
              <a:extLst>
                <a:ext uri="{FF2B5EF4-FFF2-40B4-BE49-F238E27FC236}">
                  <a16:creationId xmlns:a16="http://schemas.microsoft.com/office/drawing/2014/main" id="{8CD2D2E9-DEE7-48A0-81C6-3E1B5FC9A3CD}"/>
                </a:ext>
              </a:extLst>
            </p:cNvPr>
            <p:cNvSpPr>
              <a:spLocks/>
            </p:cNvSpPr>
            <p:nvPr/>
          </p:nvSpPr>
          <p:spPr bwMode="auto">
            <a:xfrm>
              <a:off x="4030569" y="4614950"/>
              <a:ext cx="73882" cy="166235"/>
            </a:xfrm>
            <a:custGeom>
              <a:avLst/>
              <a:gdLst>
                <a:gd name="T0" fmla="*/ 25 w 25"/>
                <a:gd name="T1" fmla="*/ 12 h 56"/>
                <a:gd name="T2" fmla="*/ 25 w 25"/>
                <a:gd name="T3" fmla="*/ 44 h 56"/>
                <a:gd name="T4" fmla="*/ 13 w 25"/>
                <a:gd name="T5" fmla="*/ 56 h 56"/>
                <a:gd name="T6" fmla="*/ 0 w 25"/>
                <a:gd name="T7" fmla="*/ 44 h 56"/>
                <a:gd name="T8" fmla="*/ 0 w 25"/>
                <a:gd name="T9" fmla="*/ 12 h 56"/>
                <a:gd name="T10" fmla="*/ 13 w 25"/>
                <a:gd name="T11" fmla="*/ 0 h 56"/>
              </a:gdLst>
              <a:ahLst/>
              <a:cxnLst>
                <a:cxn ang="0">
                  <a:pos x="T0" y="T1"/>
                </a:cxn>
                <a:cxn ang="0">
                  <a:pos x="T2" y="T3"/>
                </a:cxn>
                <a:cxn ang="0">
                  <a:pos x="T4" y="T5"/>
                </a:cxn>
                <a:cxn ang="0">
                  <a:pos x="T6" y="T7"/>
                </a:cxn>
                <a:cxn ang="0">
                  <a:pos x="T8" y="T9"/>
                </a:cxn>
                <a:cxn ang="0">
                  <a:pos x="T10" y="T11"/>
                </a:cxn>
              </a:cxnLst>
              <a:rect l="0" t="0" r="r" b="b"/>
              <a:pathLst>
                <a:path w="25" h="56">
                  <a:moveTo>
                    <a:pt x="25" y="12"/>
                  </a:moveTo>
                  <a:cubicBezTo>
                    <a:pt x="25" y="44"/>
                    <a:pt x="25" y="44"/>
                    <a:pt x="25" y="44"/>
                  </a:cubicBezTo>
                  <a:cubicBezTo>
                    <a:pt x="25" y="51"/>
                    <a:pt x="20" y="56"/>
                    <a:pt x="13" y="56"/>
                  </a:cubicBezTo>
                  <a:cubicBezTo>
                    <a:pt x="6" y="56"/>
                    <a:pt x="0" y="51"/>
                    <a:pt x="0" y="44"/>
                  </a:cubicBezTo>
                  <a:cubicBezTo>
                    <a:pt x="0" y="12"/>
                    <a:pt x="0" y="12"/>
                    <a:pt x="0" y="12"/>
                  </a:cubicBezTo>
                  <a:cubicBezTo>
                    <a:pt x="0" y="5"/>
                    <a:pt x="6" y="0"/>
                    <a:pt x="13"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3" name="Freeform 392">
              <a:extLst>
                <a:ext uri="{FF2B5EF4-FFF2-40B4-BE49-F238E27FC236}">
                  <a16:creationId xmlns:a16="http://schemas.microsoft.com/office/drawing/2014/main" id="{41F0832A-F4EA-469B-85B5-46BB4B3C33A3}"/>
                </a:ext>
              </a:extLst>
            </p:cNvPr>
            <p:cNvSpPr>
              <a:spLocks/>
            </p:cNvSpPr>
            <p:nvPr/>
          </p:nvSpPr>
          <p:spPr bwMode="auto">
            <a:xfrm>
              <a:off x="4104452" y="4614950"/>
              <a:ext cx="73882" cy="166235"/>
            </a:xfrm>
            <a:custGeom>
              <a:avLst/>
              <a:gdLst>
                <a:gd name="T0" fmla="*/ 25 w 25"/>
                <a:gd name="T1" fmla="*/ 23 h 56"/>
                <a:gd name="T2" fmla="*/ 25 w 25"/>
                <a:gd name="T3" fmla="*/ 44 h 56"/>
                <a:gd name="T4" fmla="*/ 12 w 25"/>
                <a:gd name="T5" fmla="*/ 56 h 56"/>
                <a:gd name="T6" fmla="*/ 0 w 25"/>
                <a:gd name="T7" fmla="*/ 44 h 56"/>
                <a:gd name="T8" fmla="*/ 0 w 25"/>
                <a:gd name="T9" fmla="*/ 12 h 56"/>
                <a:gd name="T10" fmla="*/ 12 w 25"/>
                <a:gd name="T11" fmla="*/ 0 h 56"/>
              </a:gdLst>
              <a:ahLst/>
              <a:cxnLst>
                <a:cxn ang="0">
                  <a:pos x="T0" y="T1"/>
                </a:cxn>
                <a:cxn ang="0">
                  <a:pos x="T2" y="T3"/>
                </a:cxn>
                <a:cxn ang="0">
                  <a:pos x="T4" y="T5"/>
                </a:cxn>
                <a:cxn ang="0">
                  <a:pos x="T6" y="T7"/>
                </a:cxn>
                <a:cxn ang="0">
                  <a:pos x="T8" y="T9"/>
                </a:cxn>
                <a:cxn ang="0">
                  <a:pos x="T10" y="T11"/>
                </a:cxn>
              </a:cxnLst>
              <a:rect l="0" t="0" r="r" b="b"/>
              <a:pathLst>
                <a:path w="25" h="56">
                  <a:moveTo>
                    <a:pt x="25" y="23"/>
                  </a:moveTo>
                  <a:cubicBezTo>
                    <a:pt x="25" y="44"/>
                    <a:pt x="25" y="44"/>
                    <a:pt x="25" y="44"/>
                  </a:cubicBezTo>
                  <a:cubicBezTo>
                    <a:pt x="25" y="51"/>
                    <a:pt x="19" y="56"/>
                    <a:pt x="12" y="56"/>
                  </a:cubicBezTo>
                  <a:cubicBezTo>
                    <a:pt x="6" y="56"/>
                    <a:pt x="0" y="51"/>
                    <a:pt x="0" y="44"/>
                  </a:cubicBezTo>
                  <a:cubicBezTo>
                    <a:pt x="0" y="12"/>
                    <a:pt x="0" y="12"/>
                    <a:pt x="0" y="12"/>
                  </a:cubicBezTo>
                  <a:cubicBezTo>
                    <a:pt x="0" y="5"/>
                    <a:pt x="6" y="0"/>
                    <a:pt x="12"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344" name="Group 343">
            <a:extLst>
              <a:ext uri="{FF2B5EF4-FFF2-40B4-BE49-F238E27FC236}">
                <a16:creationId xmlns:a16="http://schemas.microsoft.com/office/drawing/2014/main" id="{DD5C13AD-7501-486B-B1EE-4836D3EB3C7E}"/>
              </a:ext>
            </a:extLst>
          </p:cNvPr>
          <p:cNvGrpSpPr/>
          <p:nvPr/>
        </p:nvGrpSpPr>
        <p:grpSpPr>
          <a:xfrm>
            <a:off x="4539550" y="6833433"/>
            <a:ext cx="2365598" cy="2153116"/>
            <a:chOff x="936788" y="2675536"/>
            <a:chExt cx="3123619" cy="2843052"/>
          </a:xfrm>
        </p:grpSpPr>
        <p:sp>
          <p:nvSpPr>
            <p:cNvPr id="345" name="Freeform 192">
              <a:extLst>
                <a:ext uri="{FF2B5EF4-FFF2-40B4-BE49-F238E27FC236}">
                  <a16:creationId xmlns:a16="http://schemas.microsoft.com/office/drawing/2014/main" id="{C84B4985-F968-4EF1-999E-A729CD0D42A6}"/>
                </a:ext>
              </a:extLst>
            </p:cNvPr>
            <p:cNvSpPr>
              <a:spLocks/>
            </p:cNvSpPr>
            <p:nvPr/>
          </p:nvSpPr>
          <p:spPr bwMode="auto">
            <a:xfrm>
              <a:off x="2159355" y="3128777"/>
              <a:ext cx="24154" cy="188968"/>
            </a:xfrm>
            <a:custGeom>
              <a:avLst/>
              <a:gdLst>
                <a:gd name="T0" fmla="*/ 0 w 8"/>
                <a:gd name="T1" fmla="*/ 0 h 64"/>
                <a:gd name="T2" fmla="*/ 0 w 8"/>
                <a:gd name="T3" fmla="*/ 8 h 64"/>
                <a:gd name="T4" fmla="*/ 6 w 8"/>
                <a:gd name="T5" fmla="*/ 22 h 64"/>
                <a:gd name="T6" fmla="*/ 6 w 8"/>
                <a:gd name="T7" fmla="*/ 22 h 64"/>
                <a:gd name="T8" fmla="*/ 6 w 8"/>
                <a:gd name="T9" fmla="*/ 22 h 64"/>
                <a:gd name="T10" fmla="*/ 0 w 8"/>
                <a:gd name="T11" fmla="*/ 35 h 64"/>
                <a:gd name="T12" fmla="*/ 0 w 8"/>
                <a:gd name="T13" fmla="*/ 64 h 64"/>
                <a:gd name="T14" fmla="*/ 8 w 8"/>
                <a:gd name="T15" fmla="*/ 62 h 64"/>
                <a:gd name="T16" fmla="*/ 8 w 8"/>
                <a:gd name="T17" fmla="*/ 1 h 64"/>
                <a:gd name="T18" fmla="*/ 0 w 8"/>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4">
                  <a:moveTo>
                    <a:pt x="0" y="0"/>
                  </a:moveTo>
                  <a:cubicBezTo>
                    <a:pt x="0" y="8"/>
                    <a:pt x="0" y="8"/>
                    <a:pt x="0" y="8"/>
                  </a:cubicBezTo>
                  <a:cubicBezTo>
                    <a:pt x="3" y="12"/>
                    <a:pt x="6" y="16"/>
                    <a:pt x="6" y="22"/>
                  </a:cubicBezTo>
                  <a:cubicBezTo>
                    <a:pt x="6" y="22"/>
                    <a:pt x="6" y="22"/>
                    <a:pt x="6" y="22"/>
                  </a:cubicBezTo>
                  <a:cubicBezTo>
                    <a:pt x="6" y="22"/>
                    <a:pt x="6" y="22"/>
                    <a:pt x="6" y="22"/>
                  </a:cubicBezTo>
                  <a:cubicBezTo>
                    <a:pt x="6" y="27"/>
                    <a:pt x="3" y="32"/>
                    <a:pt x="0" y="35"/>
                  </a:cubicBezTo>
                  <a:cubicBezTo>
                    <a:pt x="0" y="64"/>
                    <a:pt x="0" y="64"/>
                    <a:pt x="0" y="64"/>
                  </a:cubicBezTo>
                  <a:cubicBezTo>
                    <a:pt x="2" y="64"/>
                    <a:pt x="5" y="63"/>
                    <a:pt x="8" y="62"/>
                  </a:cubicBezTo>
                  <a:cubicBezTo>
                    <a:pt x="8" y="1"/>
                    <a:pt x="8" y="1"/>
                    <a:pt x="8" y="1"/>
                  </a:cubicBezTo>
                  <a:cubicBezTo>
                    <a:pt x="5" y="0"/>
                    <a:pt x="2" y="0"/>
                    <a:pt x="0"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6" name="Freeform: Shape 345">
              <a:extLst>
                <a:ext uri="{FF2B5EF4-FFF2-40B4-BE49-F238E27FC236}">
                  <a16:creationId xmlns:a16="http://schemas.microsoft.com/office/drawing/2014/main" id="{BFBB0E6C-B434-4134-9775-7722F67A4F01}"/>
                </a:ext>
              </a:extLst>
            </p:cNvPr>
            <p:cNvSpPr/>
            <p:nvPr/>
          </p:nvSpPr>
          <p:spPr>
            <a:xfrm>
              <a:off x="2103803" y="3820714"/>
              <a:ext cx="159270" cy="1646358"/>
            </a:xfrm>
            <a:custGeom>
              <a:avLst/>
              <a:gdLst>
                <a:gd name="connsiteX0" fmla="*/ 0 w 127012"/>
                <a:gd name="connsiteY0" fmla="*/ 0 h 1312908"/>
                <a:gd name="connsiteX1" fmla="*/ 692 w 127012"/>
                <a:gd name="connsiteY1" fmla="*/ 0 h 1312908"/>
                <a:gd name="connsiteX2" fmla="*/ 2310 w 127012"/>
                <a:gd name="connsiteY2" fmla="*/ 0 h 1312908"/>
                <a:gd name="connsiteX3" fmla="*/ 127012 w 127012"/>
                <a:gd name="connsiteY3" fmla="*/ 125225 h 1312908"/>
                <a:gd name="connsiteX4" fmla="*/ 127012 w 127012"/>
                <a:gd name="connsiteY4" fmla="*/ 1274696 h 1312908"/>
                <a:gd name="connsiteX5" fmla="*/ 127012 w 127012"/>
                <a:gd name="connsiteY5" fmla="*/ 1312908 h 1312908"/>
                <a:gd name="connsiteX6" fmla="*/ 124746 w 127012"/>
                <a:gd name="connsiteY6" fmla="*/ 1312908 h 1312908"/>
                <a:gd name="connsiteX7" fmla="*/ 124746 w 127012"/>
                <a:gd name="connsiteY7" fmla="*/ 1227847 h 1312908"/>
                <a:gd name="connsiteX8" fmla="*/ 124746 w 127012"/>
                <a:gd name="connsiteY8" fmla="*/ 125225 h 1312908"/>
                <a:gd name="connsiteX9" fmla="*/ 0 w 127012"/>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12" h="1312908">
                  <a:moveTo>
                    <a:pt x="0" y="0"/>
                  </a:moveTo>
                  <a:lnTo>
                    <a:pt x="692" y="0"/>
                  </a:lnTo>
                  <a:cubicBezTo>
                    <a:pt x="2310" y="0"/>
                    <a:pt x="2310" y="0"/>
                    <a:pt x="2310" y="0"/>
                  </a:cubicBezTo>
                  <a:cubicBezTo>
                    <a:pt x="72896" y="0"/>
                    <a:pt x="127012" y="56706"/>
                    <a:pt x="127012" y="125225"/>
                  </a:cubicBezTo>
                  <a:cubicBezTo>
                    <a:pt x="127012" y="782065"/>
                    <a:pt x="127012" y="1110486"/>
                    <a:pt x="127012" y="1274696"/>
                  </a:cubicBezTo>
                  <a:lnTo>
                    <a:pt x="127012" y="1312908"/>
                  </a:lnTo>
                  <a:lnTo>
                    <a:pt x="124746" y="1312908"/>
                  </a:lnTo>
                  <a:lnTo>
                    <a:pt x="124746" y="1227847"/>
                  </a:lnTo>
                  <a:cubicBezTo>
                    <a:pt x="124746" y="125225"/>
                    <a:pt x="124746" y="125225"/>
                    <a:pt x="124746" y="125225"/>
                  </a:cubicBezTo>
                  <a:cubicBezTo>
                    <a:pt x="124746" y="56706"/>
                    <a:pt x="70611" y="0"/>
                    <a:pt x="0" y="0"/>
                  </a:cubicBezTo>
                  <a:close/>
                </a:path>
              </a:pathLst>
            </a:custGeom>
            <a:solidFill>
              <a:schemeClr val="accent6"/>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347" name="Freeform: Shape 346">
              <a:extLst>
                <a:ext uri="{FF2B5EF4-FFF2-40B4-BE49-F238E27FC236}">
                  <a16:creationId xmlns:a16="http://schemas.microsoft.com/office/drawing/2014/main" id="{1DC567F8-4C05-4B4F-A650-53A8FED34D9A}"/>
                </a:ext>
              </a:extLst>
            </p:cNvPr>
            <p:cNvSpPr/>
            <p:nvPr/>
          </p:nvSpPr>
          <p:spPr>
            <a:xfrm>
              <a:off x="936788" y="3820714"/>
              <a:ext cx="356764" cy="1646358"/>
            </a:xfrm>
            <a:custGeom>
              <a:avLst/>
              <a:gdLst>
                <a:gd name="connsiteX0" fmla="*/ 122349 w 284506"/>
                <a:gd name="connsiteY0" fmla="*/ 0 h 1312908"/>
                <a:gd name="connsiteX1" fmla="*/ 268135 w 284506"/>
                <a:gd name="connsiteY1" fmla="*/ 0 h 1312908"/>
                <a:gd name="connsiteX2" fmla="*/ 284506 w 284506"/>
                <a:gd name="connsiteY2" fmla="*/ 0 h 1312908"/>
                <a:gd name="connsiteX3" fmla="*/ 159760 w 284506"/>
                <a:gd name="connsiteY3" fmla="*/ 125225 h 1312908"/>
                <a:gd name="connsiteX4" fmla="*/ 159760 w 284506"/>
                <a:gd name="connsiteY4" fmla="*/ 1289168 h 1312908"/>
                <a:gd name="connsiteX5" fmla="*/ 159760 w 284506"/>
                <a:gd name="connsiteY5" fmla="*/ 1312908 h 1312908"/>
                <a:gd name="connsiteX6" fmla="*/ 0 w 284506"/>
                <a:gd name="connsiteY6" fmla="*/ 1312908 h 1312908"/>
                <a:gd name="connsiteX7" fmla="*/ 0 w 284506"/>
                <a:gd name="connsiteY7" fmla="*/ 1207665 h 1312908"/>
                <a:gd name="connsiteX8" fmla="*/ 0 w 284506"/>
                <a:gd name="connsiteY8" fmla="*/ 125225 h 1312908"/>
                <a:gd name="connsiteX9" fmla="*/ 122349 w 284506"/>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506" h="1312908">
                  <a:moveTo>
                    <a:pt x="122349" y="0"/>
                  </a:moveTo>
                  <a:cubicBezTo>
                    <a:pt x="174112" y="0"/>
                    <a:pt x="222640" y="0"/>
                    <a:pt x="268135" y="0"/>
                  </a:cubicBezTo>
                  <a:lnTo>
                    <a:pt x="284506" y="0"/>
                  </a:lnTo>
                  <a:cubicBezTo>
                    <a:pt x="216249" y="0"/>
                    <a:pt x="159760" y="56706"/>
                    <a:pt x="159760" y="125225"/>
                  </a:cubicBezTo>
                  <a:cubicBezTo>
                    <a:pt x="159760" y="790335"/>
                    <a:pt x="159760" y="1122890"/>
                    <a:pt x="159760" y="1289168"/>
                  </a:cubicBezTo>
                  <a:lnTo>
                    <a:pt x="159760" y="1312908"/>
                  </a:lnTo>
                  <a:lnTo>
                    <a:pt x="0" y="1312908"/>
                  </a:lnTo>
                  <a:lnTo>
                    <a:pt x="0" y="1207665"/>
                  </a:lnTo>
                  <a:cubicBezTo>
                    <a:pt x="0" y="125225"/>
                    <a:pt x="0" y="125225"/>
                    <a:pt x="0" y="125225"/>
                  </a:cubicBezTo>
                  <a:cubicBezTo>
                    <a:pt x="0" y="56706"/>
                    <a:pt x="54116" y="0"/>
                    <a:pt x="122349"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348" name="Freeform 71">
              <a:extLst>
                <a:ext uri="{FF2B5EF4-FFF2-40B4-BE49-F238E27FC236}">
                  <a16:creationId xmlns:a16="http://schemas.microsoft.com/office/drawing/2014/main" id="{9C836ECD-866D-46D5-BA99-CAAFC04BCF09}"/>
                </a:ext>
              </a:extLst>
            </p:cNvPr>
            <p:cNvSpPr>
              <a:spLocks/>
            </p:cNvSpPr>
            <p:nvPr/>
          </p:nvSpPr>
          <p:spPr bwMode="auto">
            <a:xfrm>
              <a:off x="1144891" y="4975836"/>
              <a:ext cx="1103975" cy="542752"/>
            </a:xfrm>
            <a:custGeom>
              <a:avLst/>
              <a:gdLst>
                <a:gd name="T0" fmla="*/ 777 w 777"/>
                <a:gd name="T1" fmla="*/ 0 h 382"/>
                <a:gd name="T2" fmla="*/ 0 w 777"/>
                <a:gd name="T3" fmla="*/ 0 h 382"/>
                <a:gd name="T4" fmla="*/ 0 w 777"/>
                <a:gd name="T5" fmla="*/ 382 h 382"/>
                <a:gd name="T6" fmla="*/ 656 w 777"/>
                <a:gd name="T7" fmla="*/ 382 h 382"/>
                <a:gd name="T8" fmla="*/ 656 w 777"/>
                <a:gd name="T9" fmla="*/ 378 h 382"/>
                <a:gd name="T10" fmla="*/ 777 w 777"/>
                <a:gd name="T11" fmla="*/ 378 h 382"/>
                <a:gd name="T12" fmla="*/ 777 w 777"/>
                <a:gd name="T13" fmla="*/ 0 h 382"/>
              </a:gdLst>
              <a:ahLst/>
              <a:cxnLst>
                <a:cxn ang="0">
                  <a:pos x="T0" y="T1"/>
                </a:cxn>
                <a:cxn ang="0">
                  <a:pos x="T2" y="T3"/>
                </a:cxn>
                <a:cxn ang="0">
                  <a:pos x="T4" y="T5"/>
                </a:cxn>
                <a:cxn ang="0">
                  <a:pos x="T6" y="T7"/>
                </a:cxn>
                <a:cxn ang="0">
                  <a:pos x="T8" y="T9"/>
                </a:cxn>
                <a:cxn ang="0">
                  <a:pos x="T10" y="T11"/>
                </a:cxn>
                <a:cxn ang="0">
                  <a:pos x="T12" y="T13"/>
                </a:cxn>
              </a:cxnLst>
              <a:rect l="0" t="0" r="r" b="b"/>
              <a:pathLst>
                <a:path w="777" h="382">
                  <a:moveTo>
                    <a:pt x="777" y="0"/>
                  </a:moveTo>
                  <a:lnTo>
                    <a:pt x="0" y="0"/>
                  </a:lnTo>
                  <a:lnTo>
                    <a:pt x="0" y="382"/>
                  </a:lnTo>
                  <a:lnTo>
                    <a:pt x="656" y="382"/>
                  </a:lnTo>
                  <a:lnTo>
                    <a:pt x="656" y="378"/>
                  </a:lnTo>
                  <a:lnTo>
                    <a:pt x="777" y="378"/>
                  </a:lnTo>
                  <a:lnTo>
                    <a:pt x="7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9" name="Freeform 110">
              <a:extLst>
                <a:ext uri="{FF2B5EF4-FFF2-40B4-BE49-F238E27FC236}">
                  <a16:creationId xmlns:a16="http://schemas.microsoft.com/office/drawing/2014/main" id="{EE312566-22C0-4732-9406-14EDCAF1FC40}"/>
                </a:ext>
              </a:extLst>
            </p:cNvPr>
            <p:cNvSpPr>
              <a:spLocks/>
            </p:cNvSpPr>
            <p:nvPr/>
          </p:nvSpPr>
          <p:spPr bwMode="auto">
            <a:xfrm>
              <a:off x="1917816" y="3714152"/>
              <a:ext cx="1165070" cy="1078398"/>
            </a:xfrm>
            <a:custGeom>
              <a:avLst/>
              <a:gdLst>
                <a:gd name="T0" fmla="*/ 359 w 395"/>
                <a:gd name="T1" fmla="*/ 364 h 364"/>
                <a:gd name="T2" fmla="*/ 395 w 395"/>
                <a:gd name="T3" fmla="*/ 328 h 364"/>
                <a:gd name="T4" fmla="*/ 359 w 395"/>
                <a:gd name="T5" fmla="*/ 292 h 364"/>
                <a:gd name="T6" fmla="*/ 72 w 395"/>
                <a:gd name="T7" fmla="*/ 36 h 364"/>
                <a:gd name="T8" fmla="*/ 35 w 395"/>
                <a:gd name="T9" fmla="*/ 0 h 364"/>
                <a:gd name="T10" fmla="*/ 0 w 395"/>
                <a:gd name="T11" fmla="*/ 37 h 364"/>
                <a:gd name="T12" fmla="*/ 47 w 395"/>
                <a:gd name="T13" fmla="*/ 200 h 364"/>
                <a:gd name="T14" fmla="*/ 359 w 395"/>
                <a:gd name="T15" fmla="*/ 364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64">
                  <a:moveTo>
                    <a:pt x="359" y="364"/>
                  </a:moveTo>
                  <a:cubicBezTo>
                    <a:pt x="379" y="364"/>
                    <a:pt x="395" y="348"/>
                    <a:pt x="395" y="328"/>
                  </a:cubicBezTo>
                  <a:cubicBezTo>
                    <a:pt x="395" y="308"/>
                    <a:pt x="379" y="292"/>
                    <a:pt x="359" y="292"/>
                  </a:cubicBezTo>
                  <a:cubicBezTo>
                    <a:pt x="81" y="292"/>
                    <a:pt x="72" y="46"/>
                    <a:pt x="72" y="36"/>
                  </a:cubicBezTo>
                  <a:cubicBezTo>
                    <a:pt x="72" y="16"/>
                    <a:pt x="55" y="0"/>
                    <a:pt x="35" y="0"/>
                  </a:cubicBezTo>
                  <a:cubicBezTo>
                    <a:pt x="15" y="1"/>
                    <a:pt x="0" y="17"/>
                    <a:pt x="0" y="37"/>
                  </a:cubicBezTo>
                  <a:cubicBezTo>
                    <a:pt x="0" y="40"/>
                    <a:pt x="2" y="120"/>
                    <a:pt x="47" y="200"/>
                  </a:cubicBezTo>
                  <a:cubicBezTo>
                    <a:pt x="89" y="275"/>
                    <a:pt x="177" y="364"/>
                    <a:pt x="359" y="364"/>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0" name="Freeform 111">
              <a:extLst>
                <a:ext uri="{FF2B5EF4-FFF2-40B4-BE49-F238E27FC236}">
                  <a16:creationId xmlns:a16="http://schemas.microsoft.com/office/drawing/2014/main" id="{5693D072-151B-4FA0-8F9C-C1F1E445361E}"/>
                </a:ext>
              </a:extLst>
            </p:cNvPr>
            <p:cNvSpPr>
              <a:spLocks/>
            </p:cNvSpPr>
            <p:nvPr/>
          </p:nvSpPr>
          <p:spPr bwMode="auto">
            <a:xfrm>
              <a:off x="1906449" y="3702787"/>
              <a:ext cx="1189224" cy="1101132"/>
            </a:xfrm>
            <a:custGeom>
              <a:avLst/>
              <a:gdLst>
                <a:gd name="T0" fmla="*/ 363 w 403"/>
                <a:gd name="T1" fmla="*/ 368 h 372"/>
                <a:gd name="T2" fmla="*/ 363 w 403"/>
                <a:gd name="T3" fmla="*/ 372 h 372"/>
                <a:gd name="T4" fmla="*/ 403 w 403"/>
                <a:gd name="T5" fmla="*/ 332 h 372"/>
                <a:gd name="T6" fmla="*/ 363 w 403"/>
                <a:gd name="T7" fmla="*/ 292 h 372"/>
                <a:gd name="T8" fmla="*/ 203 w 403"/>
                <a:gd name="T9" fmla="*/ 254 h 372"/>
                <a:gd name="T10" fmla="*/ 97 w 403"/>
                <a:gd name="T11" fmla="*/ 124 h 372"/>
                <a:gd name="T12" fmla="*/ 80 w 403"/>
                <a:gd name="T13" fmla="*/ 40 h 372"/>
                <a:gd name="T14" fmla="*/ 40 w 403"/>
                <a:gd name="T15" fmla="*/ 0 h 372"/>
                <a:gd name="T16" fmla="*/ 39 w 403"/>
                <a:gd name="T17" fmla="*/ 0 h 372"/>
                <a:gd name="T18" fmla="*/ 39 w 403"/>
                <a:gd name="T19" fmla="*/ 0 h 372"/>
                <a:gd name="T20" fmla="*/ 0 w 403"/>
                <a:gd name="T21" fmla="*/ 40 h 372"/>
                <a:gd name="T22" fmla="*/ 0 w 403"/>
                <a:gd name="T23" fmla="*/ 41 h 372"/>
                <a:gd name="T24" fmla="*/ 0 w 403"/>
                <a:gd name="T25" fmla="*/ 41 h 372"/>
                <a:gd name="T26" fmla="*/ 47 w 403"/>
                <a:gd name="T27" fmla="*/ 206 h 372"/>
                <a:gd name="T28" fmla="*/ 152 w 403"/>
                <a:gd name="T29" fmla="*/ 317 h 372"/>
                <a:gd name="T30" fmla="*/ 363 w 403"/>
                <a:gd name="T31" fmla="*/ 372 h 372"/>
                <a:gd name="T32" fmla="*/ 363 w 403"/>
                <a:gd name="T33" fmla="*/ 368 h 372"/>
                <a:gd name="T34" fmla="*/ 363 w 403"/>
                <a:gd name="T35" fmla="*/ 364 h 372"/>
                <a:gd name="T36" fmla="*/ 156 w 403"/>
                <a:gd name="T37" fmla="*/ 310 h 372"/>
                <a:gd name="T38" fmla="*/ 54 w 403"/>
                <a:gd name="T39" fmla="*/ 202 h 372"/>
                <a:gd name="T40" fmla="*/ 8 w 403"/>
                <a:gd name="T41" fmla="*/ 41 h 372"/>
                <a:gd name="T42" fmla="*/ 8 w 403"/>
                <a:gd name="T43" fmla="*/ 41 h 372"/>
                <a:gd name="T44" fmla="*/ 8 w 403"/>
                <a:gd name="T45" fmla="*/ 40 h 372"/>
                <a:gd name="T46" fmla="*/ 39 w 403"/>
                <a:gd name="T47" fmla="*/ 8 h 372"/>
                <a:gd name="T48" fmla="*/ 39 w 403"/>
                <a:gd name="T49" fmla="*/ 8 h 372"/>
                <a:gd name="T50" fmla="*/ 40 w 403"/>
                <a:gd name="T51" fmla="*/ 8 h 372"/>
                <a:gd name="T52" fmla="*/ 72 w 403"/>
                <a:gd name="T53" fmla="*/ 40 h 372"/>
                <a:gd name="T54" fmla="*/ 112 w 403"/>
                <a:gd name="T55" fmla="*/ 174 h 372"/>
                <a:gd name="T56" fmla="*/ 199 w 403"/>
                <a:gd name="T57" fmla="*/ 261 h 372"/>
                <a:gd name="T58" fmla="*/ 363 w 403"/>
                <a:gd name="T59" fmla="*/ 300 h 372"/>
                <a:gd name="T60" fmla="*/ 386 w 403"/>
                <a:gd name="T61" fmla="*/ 309 h 372"/>
                <a:gd name="T62" fmla="*/ 395 w 403"/>
                <a:gd name="T63" fmla="*/ 332 h 372"/>
                <a:gd name="T64" fmla="*/ 386 w 403"/>
                <a:gd name="T65" fmla="*/ 354 h 372"/>
                <a:gd name="T66" fmla="*/ 363 w 403"/>
                <a:gd name="T67" fmla="*/ 364 h 372"/>
                <a:gd name="T68" fmla="*/ 363 w 403"/>
                <a:gd name="T69" fmla="*/ 36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3" h="372">
                  <a:moveTo>
                    <a:pt x="363" y="368"/>
                  </a:moveTo>
                  <a:cubicBezTo>
                    <a:pt x="363" y="372"/>
                    <a:pt x="363" y="372"/>
                    <a:pt x="363" y="372"/>
                  </a:cubicBezTo>
                  <a:cubicBezTo>
                    <a:pt x="385" y="372"/>
                    <a:pt x="403" y="354"/>
                    <a:pt x="403" y="332"/>
                  </a:cubicBezTo>
                  <a:cubicBezTo>
                    <a:pt x="403" y="310"/>
                    <a:pt x="385" y="292"/>
                    <a:pt x="363" y="292"/>
                  </a:cubicBezTo>
                  <a:cubicBezTo>
                    <a:pt x="294" y="292"/>
                    <a:pt x="242" y="276"/>
                    <a:pt x="203" y="254"/>
                  </a:cubicBezTo>
                  <a:cubicBezTo>
                    <a:pt x="144" y="219"/>
                    <a:pt x="113" y="168"/>
                    <a:pt x="97" y="124"/>
                  </a:cubicBezTo>
                  <a:cubicBezTo>
                    <a:pt x="81" y="80"/>
                    <a:pt x="80" y="43"/>
                    <a:pt x="80" y="40"/>
                  </a:cubicBezTo>
                  <a:cubicBezTo>
                    <a:pt x="80" y="18"/>
                    <a:pt x="62" y="0"/>
                    <a:pt x="40" y="0"/>
                  </a:cubicBezTo>
                  <a:cubicBezTo>
                    <a:pt x="39" y="0"/>
                    <a:pt x="39" y="0"/>
                    <a:pt x="39" y="0"/>
                  </a:cubicBezTo>
                  <a:cubicBezTo>
                    <a:pt x="39" y="0"/>
                    <a:pt x="39" y="0"/>
                    <a:pt x="39" y="0"/>
                  </a:cubicBezTo>
                  <a:cubicBezTo>
                    <a:pt x="17" y="1"/>
                    <a:pt x="0" y="19"/>
                    <a:pt x="0" y="40"/>
                  </a:cubicBezTo>
                  <a:cubicBezTo>
                    <a:pt x="0" y="41"/>
                    <a:pt x="0" y="41"/>
                    <a:pt x="0" y="41"/>
                  </a:cubicBezTo>
                  <a:cubicBezTo>
                    <a:pt x="0" y="41"/>
                    <a:pt x="0" y="41"/>
                    <a:pt x="0" y="41"/>
                  </a:cubicBezTo>
                  <a:cubicBezTo>
                    <a:pt x="0" y="45"/>
                    <a:pt x="2" y="125"/>
                    <a:pt x="47" y="206"/>
                  </a:cubicBezTo>
                  <a:cubicBezTo>
                    <a:pt x="68" y="244"/>
                    <a:pt x="101" y="285"/>
                    <a:pt x="152" y="317"/>
                  </a:cubicBezTo>
                  <a:cubicBezTo>
                    <a:pt x="203" y="349"/>
                    <a:pt x="271" y="372"/>
                    <a:pt x="363" y="372"/>
                  </a:cubicBezTo>
                  <a:cubicBezTo>
                    <a:pt x="363" y="368"/>
                    <a:pt x="363" y="368"/>
                    <a:pt x="363" y="368"/>
                  </a:cubicBezTo>
                  <a:cubicBezTo>
                    <a:pt x="363" y="364"/>
                    <a:pt x="363" y="364"/>
                    <a:pt x="363" y="364"/>
                  </a:cubicBezTo>
                  <a:cubicBezTo>
                    <a:pt x="273" y="364"/>
                    <a:pt x="206" y="342"/>
                    <a:pt x="156" y="310"/>
                  </a:cubicBezTo>
                  <a:cubicBezTo>
                    <a:pt x="107" y="279"/>
                    <a:pt x="75" y="239"/>
                    <a:pt x="54" y="202"/>
                  </a:cubicBezTo>
                  <a:cubicBezTo>
                    <a:pt x="10" y="123"/>
                    <a:pt x="8" y="44"/>
                    <a:pt x="8" y="41"/>
                  </a:cubicBezTo>
                  <a:cubicBezTo>
                    <a:pt x="8" y="41"/>
                    <a:pt x="8" y="41"/>
                    <a:pt x="8" y="41"/>
                  </a:cubicBezTo>
                  <a:cubicBezTo>
                    <a:pt x="8" y="40"/>
                    <a:pt x="8" y="40"/>
                    <a:pt x="8" y="40"/>
                  </a:cubicBezTo>
                  <a:cubicBezTo>
                    <a:pt x="8" y="23"/>
                    <a:pt x="22" y="9"/>
                    <a:pt x="39" y="8"/>
                  </a:cubicBezTo>
                  <a:cubicBezTo>
                    <a:pt x="39" y="8"/>
                    <a:pt x="39" y="8"/>
                    <a:pt x="39" y="8"/>
                  </a:cubicBezTo>
                  <a:cubicBezTo>
                    <a:pt x="40" y="8"/>
                    <a:pt x="40" y="8"/>
                    <a:pt x="40" y="8"/>
                  </a:cubicBezTo>
                  <a:cubicBezTo>
                    <a:pt x="57" y="8"/>
                    <a:pt x="72" y="22"/>
                    <a:pt x="72" y="40"/>
                  </a:cubicBezTo>
                  <a:cubicBezTo>
                    <a:pt x="72" y="45"/>
                    <a:pt x="74" y="110"/>
                    <a:pt x="112" y="174"/>
                  </a:cubicBezTo>
                  <a:cubicBezTo>
                    <a:pt x="131" y="205"/>
                    <a:pt x="158" y="237"/>
                    <a:pt x="199" y="261"/>
                  </a:cubicBezTo>
                  <a:cubicBezTo>
                    <a:pt x="239" y="284"/>
                    <a:pt x="293" y="300"/>
                    <a:pt x="363" y="300"/>
                  </a:cubicBezTo>
                  <a:cubicBezTo>
                    <a:pt x="372" y="300"/>
                    <a:pt x="380" y="303"/>
                    <a:pt x="386" y="309"/>
                  </a:cubicBezTo>
                  <a:cubicBezTo>
                    <a:pt x="391" y="315"/>
                    <a:pt x="395" y="323"/>
                    <a:pt x="395" y="332"/>
                  </a:cubicBezTo>
                  <a:cubicBezTo>
                    <a:pt x="395" y="341"/>
                    <a:pt x="391" y="349"/>
                    <a:pt x="386" y="354"/>
                  </a:cubicBezTo>
                  <a:cubicBezTo>
                    <a:pt x="380" y="360"/>
                    <a:pt x="372" y="364"/>
                    <a:pt x="363" y="364"/>
                  </a:cubicBezTo>
                  <a:cubicBezTo>
                    <a:pt x="363" y="368"/>
                    <a:pt x="363" y="368"/>
                    <a:pt x="363" y="368"/>
                  </a:cubicBezTo>
                </a:path>
              </a:pathLst>
            </a:custGeom>
            <a:solidFill>
              <a:schemeClr val="tx1"/>
            </a:soli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1" name="Freeform 112">
              <a:extLst>
                <a:ext uri="{FF2B5EF4-FFF2-40B4-BE49-F238E27FC236}">
                  <a16:creationId xmlns:a16="http://schemas.microsoft.com/office/drawing/2014/main" id="{DF72F209-3658-4F95-8AFD-A6695BF897C8}"/>
                </a:ext>
              </a:extLst>
            </p:cNvPr>
            <p:cNvSpPr>
              <a:spLocks/>
            </p:cNvSpPr>
            <p:nvPr/>
          </p:nvSpPr>
          <p:spPr bwMode="auto">
            <a:xfrm>
              <a:off x="1298339" y="3655899"/>
              <a:ext cx="866698" cy="1284417"/>
            </a:xfrm>
            <a:custGeom>
              <a:avLst/>
              <a:gdLst>
                <a:gd name="T0" fmla="*/ 0 w 294"/>
                <a:gd name="T1" fmla="*/ 81 h 434"/>
                <a:gd name="T2" fmla="*/ 0 w 294"/>
                <a:gd name="T3" fmla="*/ 434 h 434"/>
                <a:gd name="T4" fmla="*/ 294 w 294"/>
                <a:gd name="T5" fmla="*/ 434 h 434"/>
                <a:gd name="T6" fmla="*/ 294 w 294"/>
                <a:gd name="T7" fmla="*/ 81 h 434"/>
                <a:gd name="T8" fmla="*/ 214 w 294"/>
                <a:gd name="T9" fmla="*/ 0 h 434"/>
                <a:gd name="T10" fmla="*/ 81 w 294"/>
                <a:gd name="T11" fmla="*/ 0 h 434"/>
                <a:gd name="T12" fmla="*/ 0 w 294"/>
                <a:gd name="T13" fmla="*/ 81 h 434"/>
              </a:gdLst>
              <a:ahLst/>
              <a:cxnLst>
                <a:cxn ang="0">
                  <a:pos x="T0" y="T1"/>
                </a:cxn>
                <a:cxn ang="0">
                  <a:pos x="T2" y="T3"/>
                </a:cxn>
                <a:cxn ang="0">
                  <a:pos x="T4" y="T5"/>
                </a:cxn>
                <a:cxn ang="0">
                  <a:pos x="T6" y="T7"/>
                </a:cxn>
                <a:cxn ang="0">
                  <a:pos x="T8" y="T9"/>
                </a:cxn>
                <a:cxn ang="0">
                  <a:pos x="T10" y="T11"/>
                </a:cxn>
                <a:cxn ang="0">
                  <a:pos x="T12" y="T13"/>
                </a:cxn>
              </a:cxnLst>
              <a:rect l="0" t="0" r="r" b="b"/>
              <a:pathLst>
                <a:path w="294" h="434">
                  <a:moveTo>
                    <a:pt x="0" y="81"/>
                  </a:moveTo>
                  <a:cubicBezTo>
                    <a:pt x="0" y="434"/>
                    <a:pt x="0" y="434"/>
                    <a:pt x="0" y="434"/>
                  </a:cubicBezTo>
                  <a:cubicBezTo>
                    <a:pt x="294" y="434"/>
                    <a:pt x="294" y="434"/>
                    <a:pt x="294" y="43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2" name="Freeform 113">
              <a:extLst>
                <a:ext uri="{FF2B5EF4-FFF2-40B4-BE49-F238E27FC236}">
                  <a16:creationId xmlns:a16="http://schemas.microsoft.com/office/drawing/2014/main" id="{9828A60B-0652-4018-B316-D82FAB963B4D}"/>
                </a:ext>
              </a:extLst>
            </p:cNvPr>
            <p:cNvSpPr>
              <a:spLocks/>
            </p:cNvSpPr>
            <p:nvPr/>
          </p:nvSpPr>
          <p:spPr bwMode="auto">
            <a:xfrm>
              <a:off x="1298340" y="3655898"/>
              <a:ext cx="866697" cy="1254580"/>
            </a:xfrm>
            <a:custGeom>
              <a:avLst/>
              <a:gdLst>
                <a:gd name="T0" fmla="*/ 0 w 294"/>
                <a:gd name="T1" fmla="*/ 81 h 424"/>
                <a:gd name="T2" fmla="*/ 0 w 294"/>
                <a:gd name="T3" fmla="*/ 424 h 424"/>
                <a:gd name="T4" fmla="*/ 294 w 294"/>
                <a:gd name="T5" fmla="*/ 424 h 424"/>
                <a:gd name="T6" fmla="*/ 294 w 294"/>
                <a:gd name="T7" fmla="*/ 81 h 424"/>
                <a:gd name="T8" fmla="*/ 214 w 294"/>
                <a:gd name="T9" fmla="*/ 0 h 424"/>
                <a:gd name="T10" fmla="*/ 81 w 294"/>
                <a:gd name="T11" fmla="*/ 0 h 424"/>
                <a:gd name="T12" fmla="*/ 0 w 294"/>
                <a:gd name="T13" fmla="*/ 81 h 424"/>
              </a:gdLst>
              <a:ahLst/>
              <a:cxnLst>
                <a:cxn ang="0">
                  <a:pos x="T0" y="T1"/>
                </a:cxn>
                <a:cxn ang="0">
                  <a:pos x="T2" y="T3"/>
                </a:cxn>
                <a:cxn ang="0">
                  <a:pos x="T4" y="T5"/>
                </a:cxn>
                <a:cxn ang="0">
                  <a:pos x="T6" y="T7"/>
                </a:cxn>
                <a:cxn ang="0">
                  <a:pos x="T8" y="T9"/>
                </a:cxn>
                <a:cxn ang="0">
                  <a:pos x="T10" y="T11"/>
                </a:cxn>
                <a:cxn ang="0">
                  <a:pos x="T12" y="T13"/>
                </a:cxn>
              </a:cxnLst>
              <a:rect l="0" t="0" r="r" b="b"/>
              <a:pathLst>
                <a:path w="294" h="424">
                  <a:moveTo>
                    <a:pt x="0" y="81"/>
                  </a:moveTo>
                  <a:cubicBezTo>
                    <a:pt x="0" y="424"/>
                    <a:pt x="0" y="424"/>
                    <a:pt x="0" y="424"/>
                  </a:cubicBezTo>
                  <a:cubicBezTo>
                    <a:pt x="294" y="424"/>
                    <a:pt x="294" y="424"/>
                    <a:pt x="294" y="42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3" name="Freeform 114">
              <a:extLst>
                <a:ext uri="{FF2B5EF4-FFF2-40B4-BE49-F238E27FC236}">
                  <a16:creationId xmlns:a16="http://schemas.microsoft.com/office/drawing/2014/main" id="{736766EC-C35D-407C-957F-F6B165564062}"/>
                </a:ext>
              </a:extLst>
            </p:cNvPr>
            <p:cNvSpPr>
              <a:spLocks/>
            </p:cNvSpPr>
            <p:nvPr/>
          </p:nvSpPr>
          <p:spPr bwMode="auto">
            <a:xfrm>
              <a:off x="1298339" y="3655899"/>
              <a:ext cx="866698" cy="1254580"/>
            </a:xfrm>
            <a:custGeom>
              <a:avLst/>
              <a:gdLst>
                <a:gd name="T0" fmla="*/ 0 w 294"/>
                <a:gd name="T1" fmla="*/ 81 h 424"/>
                <a:gd name="T2" fmla="*/ 0 w 294"/>
                <a:gd name="T3" fmla="*/ 424 h 424"/>
                <a:gd name="T4" fmla="*/ 294 w 294"/>
                <a:gd name="T5" fmla="*/ 424 h 424"/>
                <a:gd name="T6" fmla="*/ 294 w 294"/>
                <a:gd name="T7" fmla="*/ 81 h 424"/>
                <a:gd name="T8" fmla="*/ 214 w 294"/>
                <a:gd name="T9" fmla="*/ 0 h 424"/>
                <a:gd name="T10" fmla="*/ 81 w 294"/>
                <a:gd name="T11" fmla="*/ 0 h 424"/>
                <a:gd name="T12" fmla="*/ 0 w 294"/>
                <a:gd name="T13" fmla="*/ 81 h 424"/>
              </a:gdLst>
              <a:ahLst/>
              <a:cxnLst>
                <a:cxn ang="0">
                  <a:pos x="T0" y="T1"/>
                </a:cxn>
                <a:cxn ang="0">
                  <a:pos x="T2" y="T3"/>
                </a:cxn>
                <a:cxn ang="0">
                  <a:pos x="T4" y="T5"/>
                </a:cxn>
                <a:cxn ang="0">
                  <a:pos x="T6" y="T7"/>
                </a:cxn>
                <a:cxn ang="0">
                  <a:pos x="T8" y="T9"/>
                </a:cxn>
                <a:cxn ang="0">
                  <a:pos x="T10" y="T11"/>
                </a:cxn>
                <a:cxn ang="0">
                  <a:pos x="T12" y="T13"/>
                </a:cxn>
              </a:cxnLst>
              <a:rect l="0" t="0" r="r" b="b"/>
              <a:pathLst>
                <a:path w="294" h="424">
                  <a:moveTo>
                    <a:pt x="0" y="81"/>
                  </a:moveTo>
                  <a:cubicBezTo>
                    <a:pt x="0" y="424"/>
                    <a:pt x="0" y="424"/>
                    <a:pt x="0" y="424"/>
                  </a:cubicBezTo>
                  <a:cubicBezTo>
                    <a:pt x="294" y="424"/>
                    <a:pt x="294" y="424"/>
                    <a:pt x="294" y="42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4" name="Freeform 115">
              <a:extLst>
                <a:ext uri="{FF2B5EF4-FFF2-40B4-BE49-F238E27FC236}">
                  <a16:creationId xmlns:a16="http://schemas.microsoft.com/office/drawing/2014/main" id="{FA05EA9A-763F-42B5-917A-35F2C7294EA1}"/>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5" name="Freeform 116">
              <a:extLst>
                <a:ext uri="{FF2B5EF4-FFF2-40B4-BE49-F238E27FC236}">
                  <a16:creationId xmlns:a16="http://schemas.microsoft.com/office/drawing/2014/main" id="{1A219926-592F-40F2-AE66-166E4507D8B9}"/>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6" name="Freeform 117">
              <a:extLst>
                <a:ext uri="{FF2B5EF4-FFF2-40B4-BE49-F238E27FC236}">
                  <a16:creationId xmlns:a16="http://schemas.microsoft.com/office/drawing/2014/main" id="{FBD8FB43-809F-4CE9-82F3-494B6110DE6C}"/>
                </a:ext>
              </a:extLst>
            </p:cNvPr>
            <p:cNvSpPr>
              <a:spLocks/>
            </p:cNvSpPr>
            <p:nvPr/>
          </p:nvSpPr>
          <p:spPr bwMode="auto">
            <a:xfrm>
              <a:off x="1304022" y="3664424"/>
              <a:ext cx="548435" cy="1128128"/>
            </a:xfrm>
            <a:custGeom>
              <a:avLst/>
              <a:gdLst>
                <a:gd name="T0" fmla="*/ 0 w 186"/>
                <a:gd name="T1" fmla="*/ 78 h 381"/>
                <a:gd name="T2" fmla="*/ 0 w 186"/>
                <a:gd name="T3" fmla="*/ 237 h 381"/>
                <a:gd name="T4" fmla="*/ 42 w 186"/>
                <a:gd name="T5" fmla="*/ 339 h 381"/>
                <a:gd name="T6" fmla="*/ 143 w 186"/>
                <a:gd name="T7" fmla="*/ 381 h 381"/>
                <a:gd name="T8" fmla="*/ 186 w 186"/>
                <a:gd name="T9" fmla="*/ 381 h 381"/>
                <a:gd name="T10" fmla="*/ 42 w 186"/>
                <a:gd name="T11" fmla="*/ 237 h 381"/>
                <a:gd name="T12" fmla="*/ 42 w 186"/>
                <a:gd name="T13" fmla="*/ 78 h 381"/>
                <a:gd name="T14" fmla="*/ 52 w 186"/>
                <a:gd name="T15" fmla="*/ 17 h 381"/>
                <a:gd name="T16" fmla="*/ 56 w 186"/>
                <a:gd name="T17" fmla="*/ 0 h 381"/>
                <a:gd name="T18" fmla="*/ 0 w 186"/>
                <a:gd name="T19" fmla="*/ 7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381">
                  <a:moveTo>
                    <a:pt x="0" y="78"/>
                  </a:moveTo>
                  <a:cubicBezTo>
                    <a:pt x="0" y="237"/>
                    <a:pt x="0" y="237"/>
                    <a:pt x="0" y="237"/>
                  </a:cubicBezTo>
                  <a:cubicBezTo>
                    <a:pt x="0" y="277"/>
                    <a:pt x="16" y="313"/>
                    <a:pt x="42" y="339"/>
                  </a:cubicBezTo>
                  <a:cubicBezTo>
                    <a:pt x="68" y="365"/>
                    <a:pt x="104" y="381"/>
                    <a:pt x="143" y="381"/>
                  </a:cubicBezTo>
                  <a:cubicBezTo>
                    <a:pt x="186" y="381"/>
                    <a:pt x="186" y="381"/>
                    <a:pt x="186" y="381"/>
                  </a:cubicBezTo>
                  <a:cubicBezTo>
                    <a:pt x="107" y="381"/>
                    <a:pt x="42" y="316"/>
                    <a:pt x="42" y="237"/>
                  </a:cubicBezTo>
                  <a:cubicBezTo>
                    <a:pt x="42" y="78"/>
                    <a:pt x="42" y="78"/>
                    <a:pt x="42" y="78"/>
                  </a:cubicBezTo>
                  <a:cubicBezTo>
                    <a:pt x="42" y="47"/>
                    <a:pt x="30" y="30"/>
                    <a:pt x="52" y="17"/>
                  </a:cubicBezTo>
                  <a:cubicBezTo>
                    <a:pt x="64" y="11"/>
                    <a:pt x="56" y="0"/>
                    <a:pt x="56" y="0"/>
                  </a:cubicBezTo>
                  <a:cubicBezTo>
                    <a:pt x="12" y="0"/>
                    <a:pt x="0" y="33"/>
                    <a:pt x="0" y="78"/>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7" name="Freeform 118">
              <a:extLst>
                <a:ext uri="{FF2B5EF4-FFF2-40B4-BE49-F238E27FC236}">
                  <a16:creationId xmlns:a16="http://schemas.microsoft.com/office/drawing/2014/main" id="{979D1BF3-802B-40E7-AE5E-007287E9C036}"/>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8" name="Line 119">
              <a:extLst>
                <a:ext uri="{FF2B5EF4-FFF2-40B4-BE49-F238E27FC236}">
                  <a16:creationId xmlns:a16="http://schemas.microsoft.com/office/drawing/2014/main" id="{90370805-629A-40BB-9E2D-59C4F644BE0A}"/>
                </a:ext>
              </a:extLst>
            </p:cNvPr>
            <p:cNvSpPr>
              <a:spLocks noChangeShapeType="1"/>
            </p:cNvSpPr>
            <p:nvPr/>
          </p:nvSpPr>
          <p:spPr bwMode="auto">
            <a:xfrm flipV="1">
              <a:off x="2165038" y="4279638"/>
              <a:ext cx="0" cy="285583"/>
            </a:xfrm>
            <a:prstGeom prst="line">
              <a:avLst/>
            </a:pr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9" name="Freeform 120">
              <a:extLst>
                <a:ext uri="{FF2B5EF4-FFF2-40B4-BE49-F238E27FC236}">
                  <a16:creationId xmlns:a16="http://schemas.microsoft.com/office/drawing/2014/main" id="{3DB24DE8-81DB-450B-8C0D-182ADBE9F09F}"/>
                </a:ext>
              </a:extLst>
            </p:cNvPr>
            <p:cNvSpPr>
              <a:spLocks/>
            </p:cNvSpPr>
            <p:nvPr/>
          </p:nvSpPr>
          <p:spPr bwMode="auto">
            <a:xfrm>
              <a:off x="1959019" y="4732877"/>
              <a:ext cx="613792" cy="68199"/>
            </a:xfrm>
            <a:custGeom>
              <a:avLst/>
              <a:gdLst>
                <a:gd name="T0" fmla="*/ 0 w 208"/>
                <a:gd name="T1" fmla="*/ 23 h 23"/>
                <a:gd name="T2" fmla="*/ 208 w 208"/>
                <a:gd name="T3" fmla="*/ 23 h 23"/>
                <a:gd name="T4" fmla="*/ 208 w 208"/>
                <a:gd name="T5" fmla="*/ 0 h 23"/>
                <a:gd name="T6" fmla="*/ 23 w 208"/>
                <a:gd name="T7" fmla="*/ 0 h 23"/>
                <a:gd name="T8" fmla="*/ 0 w 208"/>
                <a:gd name="T9" fmla="*/ 23 h 23"/>
              </a:gdLst>
              <a:ahLst/>
              <a:cxnLst>
                <a:cxn ang="0">
                  <a:pos x="T0" y="T1"/>
                </a:cxn>
                <a:cxn ang="0">
                  <a:pos x="T2" y="T3"/>
                </a:cxn>
                <a:cxn ang="0">
                  <a:pos x="T4" y="T5"/>
                </a:cxn>
                <a:cxn ang="0">
                  <a:pos x="T6" y="T7"/>
                </a:cxn>
                <a:cxn ang="0">
                  <a:pos x="T8" y="T9"/>
                </a:cxn>
              </a:cxnLst>
              <a:rect l="0" t="0" r="r" b="b"/>
              <a:pathLst>
                <a:path w="208" h="23">
                  <a:moveTo>
                    <a:pt x="0" y="23"/>
                  </a:moveTo>
                  <a:cubicBezTo>
                    <a:pt x="208" y="23"/>
                    <a:pt x="208" y="23"/>
                    <a:pt x="208" y="23"/>
                  </a:cubicBezTo>
                  <a:cubicBezTo>
                    <a:pt x="208" y="0"/>
                    <a:pt x="208" y="0"/>
                    <a:pt x="208" y="0"/>
                  </a:cubicBezTo>
                  <a:cubicBezTo>
                    <a:pt x="23" y="0"/>
                    <a:pt x="23" y="0"/>
                    <a:pt x="23" y="0"/>
                  </a:cubicBezTo>
                  <a:cubicBezTo>
                    <a:pt x="10" y="0"/>
                    <a:pt x="0" y="10"/>
                    <a:pt x="0" y="23"/>
                  </a:cubicBezTo>
                </a:path>
              </a:pathLst>
            </a:custGeom>
            <a:solidFill>
              <a:srgbClr val="EBEBEA"/>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0" name="Freeform 121">
              <a:extLst>
                <a:ext uri="{FF2B5EF4-FFF2-40B4-BE49-F238E27FC236}">
                  <a16:creationId xmlns:a16="http://schemas.microsoft.com/office/drawing/2014/main" id="{E901D9B1-DF15-4A23-85B8-32BC24B272BE}"/>
                </a:ext>
              </a:extLst>
            </p:cNvPr>
            <p:cNvSpPr>
              <a:spLocks/>
            </p:cNvSpPr>
            <p:nvPr/>
          </p:nvSpPr>
          <p:spPr bwMode="auto">
            <a:xfrm>
              <a:off x="1947653" y="4721511"/>
              <a:ext cx="636526" cy="92353"/>
            </a:xfrm>
            <a:custGeom>
              <a:avLst/>
              <a:gdLst>
                <a:gd name="T0" fmla="*/ 4 w 216"/>
                <a:gd name="T1" fmla="*/ 27 h 31"/>
                <a:gd name="T2" fmla="*/ 4 w 216"/>
                <a:gd name="T3" fmla="*/ 31 h 31"/>
                <a:gd name="T4" fmla="*/ 216 w 216"/>
                <a:gd name="T5" fmla="*/ 31 h 31"/>
                <a:gd name="T6" fmla="*/ 216 w 216"/>
                <a:gd name="T7" fmla="*/ 0 h 31"/>
                <a:gd name="T8" fmla="*/ 27 w 216"/>
                <a:gd name="T9" fmla="*/ 0 h 31"/>
                <a:gd name="T10" fmla="*/ 0 w 216"/>
                <a:gd name="T11" fmla="*/ 27 h 31"/>
                <a:gd name="T12" fmla="*/ 0 w 216"/>
                <a:gd name="T13" fmla="*/ 31 h 31"/>
                <a:gd name="T14" fmla="*/ 4 w 216"/>
                <a:gd name="T15" fmla="*/ 31 h 31"/>
                <a:gd name="T16" fmla="*/ 4 w 216"/>
                <a:gd name="T17" fmla="*/ 27 h 31"/>
                <a:gd name="T18" fmla="*/ 8 w 216"/>
                <a:gd name="T19" fmla="*/ 27 h 31"/>
                <a:gd name="T20" fmla="*/ 14 w 216"/>
                <a:gd name="T21" fmla="*/ 13 h 31"/>
                <a:gd name="T22" fmla="*/ 27 w 216"/>
                <a:gd name="T23" fmla="*/ 8 h 31"/>
                <a:gd name="T24" fmla="*/ 208 w 216"/>
                <a:gd name="T25" fmla="*/ 8 h 31"/>
                <a:gd name="T26" fmla="*/ 208 w 216"/>
                <a:gd name="T27" fmla="*/ 23 h 31"/>
                <a:gd name="T28" fmla="*/ 4 w 216"/>
                <a:gd name="T29" fmla="*/ 23 h 31"/>
                <a:gd name="T30" fmla="*/ 4 w 216"/>
                <a:gd name="T31" fmla="*/ 27 h 31"/>
                <a:gd name="T32" fmla="*/ 8 w 216"/>
                <a:gd name="T33" fmla="*/ 27 h 31"/>
                <a:gd name="T34" fmla="*/ 4 w 216"/>
                <a:gd name="T3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31">
                  <a:moveTo>
                    <a:pt x="4" y="27"/>
                  </a:moveTo>
                  <a:cubicBezTo>
                    <a:pt x="4" y="31"/>
                    <a:pt x="4" y="31"/>
                    <a:pt x="4" y="31"/>
                  </a:cubicBezTo>
                  <a:cubicBezTo>
                    <a:pt x="216" y="31"/>
                    <a:pt x="216" y="31"/>
                    <a:pt x="216" y="31"/>
                  </a:cubicBezTo>
                  <a:cubicBezTo>
                    <a:pt x="216" y="0"/>
                    <a:pt x="216" y="0"/>
                    <a:pt x="216" y="0"/>
                  </a:cubicBezTo>
                  <a:cubicBezTo>
                    <a:pt x="27" y="0"/>
                    <a:pt x="27" y="0"/>
                    <a:pt x="27" y="0"/>
                  </a:cubicBezTo>
                  <a:cubicBezTo>
                    <a:pt x="12" y="0"/>
                    <a:pt x="0" y="12"/>
                    <a:pt x="0" y="27"/>
                  </a:cubicBezTo>
                  <a:cubicBezTo>
                    <a:pt x="0" y="31"/>
                    <a:pt x="0" y="31"/>
                    <a:pt x="0" y="31"/>
                  </a:cubicBezTo>
                  <a:cubicBezTo>
                    <a:pt x="4" y="31"/>
                    <a:pt x="4" y="31"/>
                    <a:pt x="4" y="31"/>
                  </a:cubicBezTo>
                  <a:cubicBezTo>
                    <a:pt x="4" y="27"/>
                    <a:pt x="4" y="27"/>
                    <a:pt x="4" y="27"/>
                  </a:cubicBezTo>
                  <a:cubicBezTo>
                    <a:pt x="8" y="27"/>
                    <a:pt x="8" y="27"/>
                    <a:pt x="8" y="27"/>
                  </a:cubicBezTo>
                  <a:cubicBezTo>
                    <a:pt x="8" y="21"/>
                    <a:pt x="10" y="17"/>
                    <a:pt x="14" y="13"/>
                  </a:cubicBezTo>
                  <a:cubicBezTo>
                    <a:pt x="17" y="10"/>
                    <a:pt x="22" y="8"/>
                    <a:pt x="27" y="8"/>
                  </a:cubicBezTo>
                  <a:cubicBezTo>
                    <a:pt x="208" y="8"/>
                    <a:pt x="208" y="8"/>
                    <a:pt x="208" y="8"/>
                  </a:cubicBezTo>
                  <a:cubicBezTo>
                    <a:pt x="208" y="23"/>
                    <a:pt x="208" y="23"/>
                    <a:pt x="208" y="23"/>
                  </a:cubicBezTo>
                  <a:cubicBezTo>
                    <a:pt x="4" y="23"/>
                    <a:pt x="4" y="23"/>
                    <a:pt x="4" y="23"/>
                  </a:cubicBezTo>
                  <a:cubicBezTo>
                    <a:pt x="4" y="27"/>
                    <a:pt x="4" y="27"/>
                    <a:pt x="4" y="27"/>
                  </a:cubicBezTo>
                  <a:cubicBezTo>
                    <a:pt x="8" y="27"/>
                    <a:pt x="8" y="27"/>
                    <a:pt x="8" y="27"/>
                  </a:cubicBezTo>
                  <a:cubicBezTo>
                    <a:pt x="4" y="27"/>
                    <a:pt x="4" y="27"/>
                    <a:pt x="4" y="27"/>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1" name="Freeform 122">
              <a:extLst>
                <a:ext uri="{FF2B5EF4-FFF2-40B4-BE49-F238E27FC236}">
                  <a16:creationId xmlns:a16="http://schemas.microsoft.com/office/drawing/2014/main" id="{53E8095B-C146-4196-9794-BFA936824510}"/>
                </a:ext>
              </a:extLst>
            </p:cNvPr>
            <p:cNvSpPr>
              <a:spLocks/>
            </p:cNvSpPr>
            <p:nvPr/>
          </p:nvSpPr>
          <p:spPr bwMode="auto">
            <a:xfrm>
              <a:off x="1298339" y="3655899"/>
              <a:ext cx="277059" cy="295530"/>
            </a:xfrm>
            <a:custGeom>
              <a:avLst/>
              <a:gdLst>
                <a:gd name="T0" fmla="*/ 0 w 94"/>
                <a:gd name="T1" fmla="*/ 100 h 100"/>
                <a:gd name="T2" fmla="*/ 0 w 94"/>
                <a:gd name="T3" fmla="*/ 81 h 100"/>
                <a:gd name="T4" fmla="*/ 81 w 94"/>
                <a:gd name="T5" fmla="*/ 0 h 100"/>
                <a:gd name="T6" fmla="*/ 94 w 94"/>
                <a:gd name="T7" fmla="*/ 0 h 100"/>
              </a:gdLst>
              <a:ahLst/>
              <a:cxnLst>
                <a:cxn ang="0">
                  <a:pos x="T0" y="T1"/>
                </a:cxn>
                <a:cxn ang="0">
                  <a:pos x="T2" y="T3"/>
                </a:cxn>
                <a:cxn ang="0">
                  <a:pos x="T4" y="T5"/>
                </a:cxn>
                <a:cxn ang="0">
                  <a:pos x="T6" y="T7"/>
                </a:cxn>
              </a:cxnLst>
              <a:rect l="0" t="0" r="r" b="b"/>
              <a:pathLst>
                <a:path w="94" h="100">
                  <a:moveTo>
                    <a:pt x="0" y="100"/>
                  </a:moveTo>
                  <a:cubicBezTo>
                    <a:pt x="0" y="81"/>
                    <a:pt x="0" y="81"/>
                    <a:pt x="0" y="81"/>
                  </a:cubicBezTo>
                  <a:cubicBezTo>
                    <a:pt x="0" y="36"/>
                    <a:pt x="36" y="0"/>
                    <a:pt x="81" y="0"/>
                  </a:cubicBezTo>
                  <a:cubicBezTo>
                    <a:pt x="94" y="0"/>
                    <a:pt x="94" y="0"/>
                    <a:pt x="94" y="0"/>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2" name="Freeform 123">
              <a:extLst>
                <a:ext uri="{FF2B5EF4-FFF2-40B4-BE49-F238E27FC236}">
                  <a16:creationId xmlns:a16="http://schemas.microsoft.com/office/drawing/2014/main" id="{964EBE85-A4EE-4E0A-B8E9-A0CFA2CFFAB5}"/>
                </a:ext>
              </a:extLst>
            </p:cNvPr>
            <p:cNvSpPr>
              <a:spLocks/>
            </p:cNvSpPr>
            <p:nvPr/>
          </p:nvSpPr>
          <p:spPr bwMode="auto">
            <a:xfrm>
              <a:off x="2517401" y="3896017"/>
              <a:ext cx="1491858" cy="899376"/>
            </a:xfrm>
            <a:custGeom>
              <a:avLst/>
              <a:gdLst>
                <a:gd name="T0" fmla="*/ 0 w 506"/>
                <a:gd name="T1" fmla="*/ 304 h 304"/>
                <a:gd name="T2" fmla="*/ 452 w 506"/>
                <a:gd name="T3" fmla="*/ 304 h 304"/>
                <a:gd name="T4" fmla="*/ 502 w 506"/>
                <a:gd name="T5" fmla="*/ 43 h 304"/>
                <a:gd name="T6" fmla="*/ 467 w 506"/>
                <a:gd name="T7" fmla="*/ 0 h 304"/>
                <a:gd name="T8" fmla="*/ 88 w 506"/>
                <a:gd name="T9" fmla="*/ 0 h 304"/>
                <a:gd name="T10" fmla="*/ 53 w 506"/>
                <a:gd name="T11" fmla="*/ 29 h 304"/>
                <a:gd name="T12" fmla="*/ 0 w 506"/>
                <a:gd name="T13" fmla="*/ 304 h 304"/>
              </a:gdLst>
              <a:ahLst/>
              <a:cxnLst>
                <a:cxn ang="0">
                  <a:pos x="T0" y="T1"/>
                </a:cxn>
                <a:cxn ang="0">
                  <a:pos x="T2" y="T3"/>
                </a:cxn>
                <a:cxn ang="0">
                  <a:pos x="T4" y="T5"/>
                </a:cxn>
                <a:cxn ang="0">
                  <a:pos x="T6" y="T7"/>
                </a:cxn>
                <a:cxn ang="0">
                  <a:pos x="T8" y="T9"/>
                </a:cxn>
                <a:cxn ang="0">
                  <a:pos x="T10" y="T11"/>
                </a:cxn>
                <a:cxn ang="0">
                  <a:pos x="T12" y="T13"/>
                </a:cxn>
              </a:cxnLst>
              <a:rect l="0" t="0" r="r" b="b"/>
              <a:pathLst>
                <a:path w="506" h="304">
                  <a:moveTo>
                    <a:pt x="0" y="304"/>
                  </a:moveTo>
                  <a:cubicBezTo>
                    <a:pt x="452" y="304"/>
                    <a:pt x="452" y="304"/>
                    <a:pt x="452" y="304"/>
                  </a:cubicBezTo>
                  <a:cubicBezTo>
                    <a:pt x="502" y="43"/>
                    <a:pt x="502" y="43"/>
                    <a:pt x="502" y="43"/>
                  </a:cubicBezTo>
                  <a:cubicBezTo>
                    <a:pt x="506" y="20"/>
                    <a:pt x="489" y="0"/>
                    <a:pt x="467" y="0"/>
                  </a:cubicBezTo>
                  <a:cubicBezTo>
                    <a:pt x="88" y="0"/>
                    <a:pt x="88" y="0"/>
                    <a:pt x="88" y="0"/>
                  </a:cubicBezTo>
                  <a:cubicBezTo>
                    <a:pt x="71" y="0"/>
                    <a:pt x="56" y="12"/>
                    <a:pt x="53" y="29"/>
                  </a:cubicBezTo>
                  <a:cubicBezTo>
                    <a:pt x="0" y="304"/>
                    <a:pt x="0" y="304"/>
                    <a:pt x="0" y="304"/>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3" name="Freeform 124">
              <a:extLst>
                <a:ext uri="{FF2B5EF4-FFF2-40B4-BE49-F238E27FC236}">
                  <a16:creationId xmlns:a16="http://schemas.microsoft.com/office/drawing/2014/main" id="{399D3CFC-25D7-4557-ABAF-BFA2560D9064}"/>
                </a:ext>
              </a:extLst>
            </p:cNvPr>
            <p:cNvSpPr>
              <a:spLocks/>
            </p:cNvSpPr>
            <p:nvPr/>
          </p:nvSpPr>
          <p:spPr bwMode="auto">
            <a:xfrm>
              <a:off x="2501771" y="3883230"/>
              <a:ext cx="1511748" cy="923530"/>
            </a:xfrm>
            <a:custGeom>
              <a:avLst/>
              <a:gdLst>
                <a:gd name="T0" fmla="*/ 5 w 512"/>
                <a:gd name="T1" fmla="*/ 308 h 312"/>
                <a:gd name="T2" fmla="*/ 5 w 512"/>
                <a:gd name="T3" fmla="*/ 312 h 312"/>
                <a:gd name="T4" fmla="*/ 460 w 512"/>
                <a:gd name="T5" fmla="*/ 312 h 312"/>
                <a:gd name="T6" fmla="*/ 511 w 512"/>
                <a:gd name="T7" fmla="*/ 47 h 312"/>
                <a:gd name="T8" fmla="*/ 512 w 512"/>
                <a:gd name="T9" fmla="*/ 40 h 312"/>
                <a:gd name="T10" fmla="*/ 500 w 512"/>
                <a:gd name="T11" fmla="*/ 12 h 312"/>
                <a:gd name="T12" fmla="*/ 472 w 512"/>
                <a:gd name="T13" fmla="*/ 0 h 312"/>
                <a:gd name="T14" fmla="*/ 93 w 512"/>
                <a:gd name="T15" fmla="*/ 0 h 312"/>
                <a:gd name="T16" fmla="*/ 54 w 512"/>
                <a:gd name="T17" fmla="*/ 32 h 312"/>
                <a:gd name="T18" fmla="*/ 0 w 512"/>
                <a:gd name="T19" fmla="*/ 312 h 312"/>
                <a:gd name="T20" fmla="*/ 5 w 512"/>
                <a:gd name="T21" fmla="*/ 312 h 312"/>
                <a:gd name="T22" fmla="*/ 5 w 512"/>
                <a:gd name="T23" fmla="*/ 308 h 312"/>
                <a:gd name="T24" fmla="*/ 9 w 512"/>
                <a:gd name="T25" fmla="*/ 308 h 312"/>
                <a:gd name="T26" fmla="*/ 62 w 512"/>
                <a:gd name="T27" fmla="*/ 34 h 312"/>
                <a:gd name="T28" fmla="*/ 93 w 512"/>
                <a:gd name="T29" fmla="*/ 8 h 312"/>
                <a:gd name="T30" fmla="*/ 472 w 512"/>
                <a:gd name="T31" fmla="*/ 8 h 312"/>
                <a:gd name="T32" fmla="*/ 494 w 512"/>
                <a:gd name="T33" fmla="*/ 17 h 312"/>
                <a:gd name="T34" fmla="*/ 504 w 512"/>
                <a:gd name="T35" fmla="*/ 40 h 312"/>
                <a:gd name="T36" fmla="*/ 503 w 512"/>
                <a:gd name="T37" fmla="*/ 46 h 312"/>
                <a:gd name="T38" fmla="*/ 453 w 512"/>
                <a:gd name="T39" fmla="*/ 304 h 312"/>
                <a:gd name="T40" fmla="*/ 5 w 512"/>
                <a:gd name="T41" fmla="*/ 304 h 312"/>
                <a:gd name="T42" fmla="*/ 5 w 512"/>
                <a:gd name="T43" fmla="*/ 308 h 312"/>
                <a:gd name="T44" fmla="*/ 9 w 512"/>
                <a:gd name="T45" fmla="*/ 308 h 312"/>
                <a:gd name="T46" fmla="*/ 5 w 512"/>
                <a:gd name="T47" fmla="*/ 30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312">
                  <a:moveTo>
                    <a:pt x="5" y="308"/>
                  </a:moveTo>
                  <a:cubicBezTo>
                    <a:pt x="5" y="312"/>
                    <a:pt x="5" y="312"/>
                    <a:pt x="5" y="312"/>
                  </a:cubicBezTo>
                  <a:cubicBezTo>
                    <a:pt x="460" y="312"/>
                    <a:pt x="460" y="312"/>
                    <a:pt x="460" y="312"/>
                  </a:cubicBezTo>
                  <a:cubicBezTo>
                    <a:pt x="511" y="47"/>
                    <a:pt x="511" y="47"/>
                    <a:pt x="511" y="47"/>
                  </a:cubicBezTo>
                  <a:cubicBezTo>
                    <a:pt x="511" y="45"/>
                    <a:pt x="512" y="42"/>
                    <a:pt x="512" y="40"/>
                  </a:cubicBezTo>
                  <a:cubicBezTo>
                    <a:pt x="512" y="29"/>
                    <a:pt x="507" y="19"/>
                    <a:pt x="500" y="12"/>
                  </a:cubicBezTo>
                  <a:cubicBezTo>
                    <a:pt x="493" y="4"/>
                    <a:pt x="483" y="0"/>
                    <a:pt x="472" y="0"/>
                  </a:cubicBezTo>
                  <a:cubicBezTo>
                    <a:pt x="93" y="0"/>
                    <a:pt x="93" y="0"/>
                    <a:pt x="93" y="0"/>
                  </a:cubicBezTo>
                  <a:cubicBezTo>
                    <a:pt x="74" y="0"/>
                    <a:pt x="57" y="13"/>
                    <a:pt x="54" y="32"/>
                  </a:cubicBezTo>
                  <a:cubicBezTo>
                    <a:pt x="0" y="312"/>
                    <a:pt x="0" y="312"/>
                    <a:pt x="0" y="312"/>
                  </a:cubicBezTo>
                  <a:cubicBezTo>
                    <a:pt x="5" y="312"/>
                    <a:pt x="5" y="312"/>
                    <a:pt x="5" y="312"/>
                  </a:cubicBezTo>
                  <a:cubicBezTo>
                    <a:pt x="5" y="308"/>
                    <a:pt x="5" y="308"/>
                    <a:pt x="5" y="308"/>
                  </a:cubicBezTo>
                  <a:cubicBezTo>
                    <a:pt x="9" y="308"/>
                    <a:pt x="9" y="308"/>
                    <a:pt x="9" y="308"/>
                  </a:cubicBezTo>
                  <a:cubicBezTo>
                    <a:pt x="62" y="34"/>
                    <a:pt x="62" y="34"/>
                    <a:pt x="62" y="34"/>
                  </a:cubicBezTo>
                  <a:cubicBezTo>
                    <a:pt x="65" y="19"/>
                    <a:pt x="78" y="8"/>
                    <a:pt x="93" y="8"/>
                  </a:cubicBezTo>
                  <a:cubicBezTo>
                    <a:pt x="472" y="8"/>
                    <a:pt x="472" y="8"/>
                    <a:pt x="472" y="8"/>
                  </a:cubicBezTo>
                  <a:cubicBezTo>
                    <a:pt x="481" y="8"/>
                    <a:pt x="489" y="11"/>
                    <a:pt x="494" y="17"/>
                  </a:cubicBezTo>
                  <a:cubicBezTo>
                    <a:pt x="500" y="23"/>
                    <a:pt x="504" y="31"/>
                    <a:pt x="504" y="40"/>
                  </a:cubicBezTo>
                  <a:cubicBezTo>
                    <a:pt x="504" y="42"/>
                    <a:pt x="504" y="44"/>
                    <a:pt x="503" y="46"/>
                  </a:cubicBezTo>
                  <a:cubicBezTo>
                    <a:pt x="453" y="304"/>
                    <a:pt x="453" y="304"/>
                    <a:pt x="453" y="304"/>
                  </a:cubicBezTo>
                  <a:cubicBezTo>
                    <a:pt x="5" y="304"/>
                    <a:pt x="5" y="304"/>
                    <a:pt x="5" y="304"/>
                  </a:cubicBezTo>
                  <a:cubicBezTo>
                    <a:pt x="5" y="308"/>
                    <a:pt x="5" y="308"/>
                    <a:pt x="5" y="308"/>
                  </a:cubicBezTo>
                  <a:cubicBezTo>
                    <a:pt x="9" y="308"/>
                    <a:pt x="9" y="308"/>
                    <a:pt x="9" y="308"/>
                  </a:cubicBezTo>
                  <a:cubicBezTo>
                    <a:pt x="5" y="308"/>
                    <a:pt x="5" y="308"/>
                    <a:pt x="5" y="30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4" name="Freeform 125">
              <a:extLst>
                <a:ext uri="{FF2B5EF4-FFF2-40B4-BE49-F238E27FC236}">
                  <a16:creationId xmlns:a16="http://schemas.microsoft.com/office/drawing/2014/main" id="{764B7351-A40C-4CDC-8959-6750BC5FE275}"/>
                </a:ext>
              </a:extLst>
            </p:cNvPr>
            <p:cNvSpPr>
              <a:spLocks/>
            </p:cNvSpPr>
            <p:nvPr/>
          </p:nvSpPr>
          <p:spPr bwMode="auto">
            <a:xfrm>
              <a:off x="2564287" y="3896017"/>
              <a:ext cx="1496120" cy="899376"/>
            </a:xfrm>
            <a:custGeom>
              <a:avLst/>
              <a:gdLst>
                <a:gd name="T0" fmla="*/ 0 w 507"/>
                <a:gd name="T1" fmla="*/ 304 h 304"/>
                <a:gd name="T2" fmla="*/ 452 w 507"/>
                <a:gd name="T3" fmla="*/ 304 h 304"/>
                <a:gd name="T4" fmla="*/ 503 w 507"/>
                <a:gd name="T5" fmla="*/ 43 h 304"/>
                <a:gd name="T6" fmla="*/ 467 w 507"/>
                <a:gd name="T7" fmla="*/ 0 h 304"/>
                <a:gd name="T8" fmla="*/ 89 w 507"/>
                <a:gd name="T9" fmla="*/ 0 h 304"/>
                <a:gd name="T10" fmla="*/ 53 w 507"/>
                <a:gd name="T11" fmla="*/ 29 h 304"/>
                <a:gd name="T12" fmla="*/ 0 w 507"/>
                <a:gd name="T13" fmla="*/ 304 h 304"/>
              </a:gdLst>
              <a:ahLst/>
              <a:cxnLst>
                <a:cxn ang="0">
                  <a:pos x="T0" y="T1"/>
                </a:cxn>
                <a:cxn ang="0">
                  <a:pos x="T2" y="T3"/>
                </a:cxn>
                <a:cxn ang="0">
                  <a:pos x="T4" y="T5"/>
                </a:cxn>
                <a:cxn ang="0">
                  <a:pos x="T6" y="T7"/>
                </a:cxn>
                <a:cxn ang="0">
                  <a:pos x="T8" y="T9"/>
                </a:cxn>
                <a:cxn ang="0">
                  <a:pos x="T10" y="T11"/>
                </a:cxn>
                <a:cxn ang="0">
                  <a:pos x="T12" y="T13"/>
                </a:cxn>
              </a:cxnLst>
              <a:rect l="0" t="0" r="r" b="b"/>
              <a:pathLst>
                <a:path w="507" h="304">
                  <a:moveTo>
                    <a:pt x="0" y="304"/>
                  </a:moveTo>
                  <a:cubicBezTo>
                    <a:pt x="452" y="304"/>
                    <a:pt x="452" y="304"/>
                    <a:pt x="452" y="304"/>
                  </a:cubicBezTo>
                  <a:cubicBezTo>
                    <a:pt x="503" y="43"/>
                    <a:pt x="503" y="43"/>
                    <a:pt x="503" y="43"/>
                  </a:cubicBezTo>
                  <a:cubicBezTo>
                    <a:pt x="507" y="20"/>
                    <a:pt x="490" y="0"/>
                    <a:pt x="467" y="0"/>
                  </a:cubicBezTo>
                  <a:cubicBezTo>
                    <a:pt x="89" y="0"/>
                    <a:pt x="89" y="0"/>
                    <a:pt x="89" y="0"/>
                  </a:cubicBezTo>
                  <a:cubicBezTo>
                    <a:pt x="72" y="0"/>
                    <a:pt x="57" y="12"/>
                    <a:pt x="53" y="29"/>
                  </a:cubicBezTo>
                  <a:cubicBezTo>
                    <a:pt x="0" y="304"/>
                    <a:pt x="0" y="304"/>
                    <a:pt x="0" y="304"/>
                  </a:cubicBezTo>
                </a:path>
              </a:pathLst>
            </a:custGeom>
            <a:solidFill>
              <a:schemeClr val="tx2"/>
            </a:solidFill>
            <a:ln>
              <a:noFill/>
            </a:ln>
          </p:spPr>
          <p:txBody>
            <a:bodyPr vert="horz" wrap="square" lIns="146304" tIns="73152" rIns="146304" bIns="73152" numCol="1" anchor="t" anchorCtr="0" compatLnSpc="1">
              <a:prstTxWarp prst="textNoShape">
                <a:avLst/>
              </a:prstTxWarp>
            </a:bodyPr>
            <a:lstStyle/>
            <a:p>
              <a:pPr defTabSz="731520">
                <a:defRPr/>
              </a:pPr>
              <a:r>
                <a:rPr lang="en-US" sz="2880" dirty="0">
                  <a:solidFill>
                    <a:prstClr val="white"/>
                  </a:solidFill>
                  <a:latin typeface="Arial"/>
                </a:rPr>
                <a:t>                         </a:t>
              </a:r>
            </a:p>
          </p:txBody>
        </p:sp>
        <p:sp>
          <p:nvSpPr>
            <p:cNvPr id="365" name="Freeform 126">
              <a:extLst>
                <a:ext uri="{FF2B5EF4-FFF2-40B4-BE49-F238E27FC236}">
                  <a16:creationId xmlns:a16="http://schemas.microsoft.com/office/drawing/2014/main" id="{C6916854-7237-4330-BD34-F3C1BA8F7865}"/>
                </a:ext>
              </a:extLst>
            </p:cNvPr>
            <p:cNvSpPr>
              <a:spLocks/>
            </p:cNvSpPr>
            <p:nvPr/>
          </p:nvSpPr>
          <p:spPr bwMode="auto">
            <a:xfrm>
              <a:off x="2548659" y="3883230"/>
              <a:ext cx="1511748" cy="923530"/>
            </a:xfrm>
            <a:custGeom>
              <a:avLst/>
              <a:gdLst>
                <a:gd name="T0" fmla="*/ 5 w 512"/>
                <a:gd name="T1" fmla="*/ 308 h 312"/>
                <a:gd name="T2" fmla="*/ 5 w 512"/>
                <a:gd name="T3" fmla="*/ 312 h 312"/>
                <a:gd name="T4" fmla="*/ 461 w 512"/>
                <a:gd name="T5" fmla="*/ 312 h 312"/>
                <a:gd name="T6" fmla="*/ 512 w 512"/>
                <a:gd name="T7" fmla="*/ 47 h 312"/>
                <a:gd name="T8" fmla="*/ 512 w 512"/>
                <a:gd name="T9" fmla="*/ 40 h 312"/>
                <a:gd name="T10" fmla="*/ 501 w 512"/>
                <a:gd name="T11" fmla="*/ 12 h 312"/>
                <a:gd name="T12" fmla="*/ 472 w 512"/>
                <a:gd name="T13" fmla="*/ 0 h 312"/>
                <a:gd name="T14" fmla="*/ 94 w 512"/>
                <a:gd name="T15" fmla="*/ 0 h 312"/>
                <a:gd name="T16" fmla="*/ 55 w 512"/>
                <a:gd name="T17" fmla="*/ 32 h 312"/>
                <a:gd name="T18" fmla="*/ 0 w 512"/>
                <a:gd name="T19" fmla="*/ 312 h 312"/>
                <a:gd name="T20" fmla="*/ 5 w 512"/>
                <a:gd name="T21" fmla="*/ 312 h 312"/>
                <a:gd name="T22" fmla="*/ 5 w 512"/>
                <a:gd name="T23" fmla="*/ 308 h 312"/>
                <a:gd name="T24" fmla="*/ 9 w 512"/>
                <a:gd name="T25" fmla="*/ 308 h 312"/>
                <a:gd name="T26" fmla="*/ 62 w 512"/>
                <a:gd name="T27" fmla="*/ 34 h 312"/>
                <a:gd name="T28" fmla="*/ 94 w 512"/>
                <a:gd name="T29" fmla="*/ 8 h 312"/>
                <a:gd name="T30" fmla="*/ 472 w 512"/>
                <a:gd name="T31" fmla="*/ 8 h 312"/>
                <a:gd name="T32" fmla="*/ 495 w 512"/>
                <a:gd name="T33" fmla="*/ 17 h 312"/>
                <a:gd name="T34" fmla="*/ 504 w 512"/>
                <a:gd name="T35" fmla="*/ 40 h 312"/>
                <a:gd name="T36" fmla="*/ 504 w 512"/>
                <a:gd name="T37" fmla="*/ 46 h 312"/>
                <a:gd name="T38" fmla="*/ 454 w 512"/>
                <a:gd name="T39" fmla="*/ 304 h 312"/>
                <a:gd name="T40" fmla="*/ 5 w 512"/>
                <a:gd name="T41" fmla="*/ 304 h 312"/>
                <a:gd name="T42" fmla="*/ 5 w 512"/>
                <a:gd name="T43" fmla="*/ 308 h 312"/>
                <a:gd name="T44" fmla="*/ 9 w 512"/>
                <a:gd name="T45" fmla="*/ 308 h 312"/>
                <a:gd name="T46" fmla="*/ 5 w 512"/>
                <a:gd name="T47" fmla="*/ 30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312">
                  <a:moveTo>
                    <a:pt x="5" y="308"/>
                  </a:moveTo>
                  <a:cubicBezTo>
                    <a:pt x="5" y="312"/>
                    <a:pt x="5" y="312"/>
                    <a:pt x="5" y="312"/>
                  </a:cubicBezTo>
                  <a:cubicBezTo>
                    <a:pt x="461" y="312"/>
                    <a:pt x="461" y="312"/>
                    <a:pt x="461" y="312"/>
                  </a:cubicBezTo>
                  <a:cubicBezTo>
                    <a:pt x="512" y="47"/>
                    <a:pt x="512" y="47"/>
                    <a:pt x="512" y="47"/>
                  </a:cubicBezTo>
                  <a:cubicBezTo>
                    <a:pt x="512" y="45"/>
                    <a:pt x="512" y="42"/>
                    <a:pt x="512" y="40"/>
                  </a:cubicBezTo>
                  <a:cubicBezTo>
                    <a:pt x="512" y="29"/>
                    <a:pt x="508" y="19"/>
                    <a:pt x="501" y="12"/>
                  </a:cubicBezTo>
                  <a:cubicBezTo>
                    <a:pt x="494" y="4"/>
                    <a:pt x="484" y="0"/>
                    <a:pt x="472" y="0"/>
                  </a:cubicBezTo>
                  <a:cubicBezTo>
                    <a:pt x="94" y="0"/>
                    <a:pt x="94" y="0"/>
                    <a:pt x="94" y="0"/>
                  </a:cubicBezTo>
                  <a:cubicBezTo>
                    <a:pt x="75" y="0"/>
                    <a:pt x="58" y="13"/>
                    <a:pt x="55" y="32"/>
                  </a:cubicBezTo>
                  <a:cubicBezTo>
                    <a:pt x="0" y="312"/>
                    <a:pt x="0" y="312"/>
                    <a:pt x="0" y="312"/>
                  </a:cubicBezTo>
                  <a:cubicBezTo>
                    <a:pt x="5" y="312"/>
                    <a:pt x="5" y="312"/>
                    <a:pt x="5" y="312"/>
                  </a:cubicBezTo>
                  <a:cubicBezTo>
                    <a:pt x="5" y="308"/>
                    <a:pt x="5" y="308"/>
                    <a:pt x="5" y="308"/>
                  </a:cubicBezTo>
                  <a:cubicBezTo>
                    <a:pt x="9" y="308"/>
                    <a:pt x="9" y="308"/>
                    <a:pt x="9" y="308"/>
                  </a:cubicBezTo>
                  <a:cubicBezTo>
                    <a:pt x="62" y="34"/>
                    <a:pt x="62" y="34"/>
                    <a:pt x="62" y="34"/>
                  </a:cubicBezTo>
                  <a:cubicBezTo>
                    <a:pt x="65" y="19"/>
                    <a:pt x="79" y="8"/>
                    <a:pt x="94" y="8"/>
                  </a:cubicBezTo>
                  <a:cubicBezTo>
                    <a:pt x="472" y="8"/>
                    <a:pt x="472" y="8"/>
                    <a:pt x="472" y="8"/>
                  </a:cubicBezTo>
                  <a:cubicBezTo>
                    <a:pt x="481" y="8"/>
                    <a:pt x="489" y="11"/>
                    <a:pt x="495" y="17"/>
                  </a:cubicBezTo>
                  <a:cubicBezTo>
                    <a:pt x="501" y="23"/>
                    <a:pt x="504" y="31"/>
                    <a:pt x="504" y="40"/>
                  </a:cubicBezTo>
                  <a:cubicBezTo>
                    <a:pt x="504" y="42"/>
                    <a:pt x="504" y="44"/>
                    <a:pt x="504" y="46"/>
                  </a:cubicBezTo>
                  <a:cubicBezTo>
                    <a:pt x="454" y="304"/>
                    <a:pt x="454" y="304"/>
                    <a:pt x="454" y="304"/>
                  </a:cubicBezTo>
                  <a:cubicBezTo>
                    <a:pt x="5" y="304"/>
                    <a:pt x="5" y="304"/>
                    <a:pt x="5" y="304"/>
                  </a:cubicBezTo>
                  <a:cubicBezTo>
                    <a:pt x="5" y="308"/>
                    <a:pt x="5" y="308"/>
                    <a:pt x="5" y="308"/>
                  </a:cubicBezTo>
                  <a:cubicBezTo>
                    <a:pt x="9" y="308"/>
                    <a:pt x="9" y="308"/>
                    <a:pt x="9" y="308"/>
                  </a:cubicBezTo>
                  <a:cubicBezTo>
                    <a:pt x="5" y="308"/>
                    <a:pt x="5" y="308"/>
                    <a:pt x="5" y="30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6" name="Freeform 127">
              <a:extLst>
                <a:ext uri="{FF2B5EF4-FFF2-40B4-BE49-F238E27FC236}">
                  <a16:creationId xmlns:a16="http://schemas.microsoft.com/office/drawing/2014/main" id="{7A4361E5-7FDD-46AC-A3A6-7FD3A57E2C48}"/>
                </a:ext>
              </a:extLst>
            </p:cNvPr>
            <p:cNvSpPr>
              <a:spLocks/>
            </p:cNvSpPr>
            <p:nvPr/>
          </p:nvSpPr>
          <p:spPr bwMode="auto">
            <a:xfrm>
              <a:off x="2578495" y="4694515"/>
              <a:ext cx="1328463" cy="89511"/>
            </a:xfrm>
            <a:custGeom>
              <a:avLst/>
              <a:gdLst>
                <a:gd name="T0" fmla="*/ 935 w 935"/>
                <a:gd name="T1" fmla="*/ 0 h 63"/>
                <a:gd name="T2" fmla="*/ 13 w 935"/>
                <a:gd name="T3" fmla="*/ 0 h 63"/>
                <a:gd name="T4" fmla="*/ 0 w 935"/>
                <a:gd name="T5" fmla="*/ 63 h 63"/>
                <a:gd name="T6" fmla="*/ 922 w 935"/>
                <a:gd name="T7" fmla="*/ 63 h 63"/>
                <a:gd name="T8" fmla="*/ 935 w 935"/>
                <a:gd name="T9" fmla="*/ 0 h 63"/>
              </a:gdLst>
              <a:ahLst/>
              <a:cxnLst>
                <a:cxn ang="0">
                  <a:pos x="T0" y="T1"/>
                </a:cxn>
                <a:cxn ang="0">
                  <a:pos x="T2" y="T3"/>
                </a:cxn>
                <a:cxn ang="0">
                  <a:pos x="T4" y="T5"/>
                </a:cxn>
                <a:cxn ang="0">
                  <a:pos x="T6" y="T7"/>
                </a:cxn>
                <a:cxn ang="0">
                  <a:pos x="T8" y="T9"/>
                </a:cxn>
              </a:cxnLst>
              <a:rect l="0" t="0" r="r" b="b"/>
              <a:pathLst>
                <a:path w="935" h="63">
                  <a:moveTo>
                    <a:pt x="935" y="0"/>
                  </a:moveTo>
                  <a:lnTo>
                    <a:pt x="13" y="0"/>
                  </a:lnTo>
                  <a:lnTo>
                    <a:pt x="0" y="63"/>
                  </a:lnTo>
                  <a:lnTo>
                    <a:pt x="922" y="63"/>
                  </a:lnTo>
                  <a:lnTo>
                    <a:pt x="935" y="0"/>
                  </a:lnTo>
                  <a:close/>
                </a:path>
              </a:pathLst>
            </a:custGeom>
            <a:solidFill>
              <a:srgbClr val="EBEBEA"/>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7" name="Freeform 128">
              <a:extLst>
                <a:ext uri="{FF2B5EF4-FFF2-40B4-BE49-F238E27FC236}">
                  <a16:creationId xmlns:a16="http://schemas.microsoft.com/office/drawing/2014/main" id="{02F2D8E7-A772-406B-B1D4-689A3ACA089D}"/>
                </a:ext>
              </a:extLst>
            </p:cNvPr>
            <p:cNvSpPr>
              <a:spLocks/>
            </p:cNvSpPr>
            <p:nvPr/>
          </p:nvSpPr>
          <p:spPr bwMode="auto">
            <a:xfrm>
              <a:off x="2578495" y="4694515"/>
              <a:ext cx="1328463" cy="89511"/>
            </a:xfrm>
            <a:custGeom>
              <a:avLst/>
              <a:gdLst>
                <a:gd name="T0" fmla="*/ 935 w 935"/>
                <a:gd name="T1" fmla="*/ 0 h 63"/>
                <a:gd name="T2" fmla="*/ 13 w 935"/>
                <a:gd name="T3" fmla="*/ 0 h 63"/>
                <a:gd name="T4" fmla="*/ 0 w 935"/>
                <a:gd name="T5" fmla="*/ 63 h 63"/>
                <a:gd name="T6" fmla="*/ 922 w 935"/>
                <a:gd name="T7" fmla="*/ 63 h 63"/>
                <a:gd name="T8" fmla="*/ 935 w 935"/>
                <a:gd name="T9" fmla="*/ 0 h 63"/>
              </a:gdLst>
              <a:ahLst/>
              <a:cxnLst>
                <a:cxn ang="0">
                  <a:pos x="T0" y="T1"/>
                </a:cxn>
                <a:cxn ang="0">
                  <a:pos x="T2" y="T3"/>
                </a:cxn>
                <a:cxn ang="0">
                  <a:pos x="T4" y="T5"/>
                </a:cxn>
                <a:cxn ang="0">
                  <a:pos x="T6" y="T7"/>
                </a:cxn>
                <a:cxn ang="0">
                  <a:pos x="T8" y="T9"/>
                </a:cxn>
              </a:cxnLst>
              <a:rect l="0" t="0" r="r" b="b"/>
              <a:pathLst>
                <a:path w="935" h="63">
                  <a:moveTo>
                    <a:pt x="935" y="0"/>
                  </a:moveTo>
                  <a:lnTo>
                    <a:pt x="13" y="0"/>
                  </a:lnTo>
                  <a:lnTo>
                    <a:pt x="0" y="63"/>
                  </a:lnTo>
                  <a:lnTo>
                    <a:pt x="922" y="63"/>
                  </a:lnTo>
                  <a:lnTo>
                    <a:pt x="9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8" name="Freeform 130">
              <a:extLst>
                <a:ext uri="{FF2B5EF4-FFF2-40B4-BE49-F238E27FC236}">
                  <a16:creationId xmlns:a16="http://schemas.microsoft.com/office/drawing/2014/main" id="{30E96ED1-CAEE-4D2E-A52F-2AB4C8C9EB3F}"/>
                </a:ext>
              </a:extLst>
            </p:cNvPr>
            <p:cNvSpPr>
              <a:spLocks/>
            </p:cNvSpPr>
            <p:nvPr/>
          </p:nvSpPr>
          <p:spPr bwMode="auto">
            <a:xfrm>
              <a:off x="2564287" y="4694515"/>
              <a:ext cx="1351196" cy="100878"/>
            </a:xfrm>
            <a:custGeom>
              <a:avLst/>
              <a:gdLst>
                <a:gd name="T0" fmla="*/ 951 w 951"/>
                <a:gd name="T1" fmla="*/ 0 h 71"/>
                <a:gd name="T2" fmla="*/ 945 w 951"/>
                <a:gd name="T3" fmla="*/ 0 h 71"/>
                <a:gd name="T4" fmla="*/ 932 w 951"/>
                <a:gd name="T5" fmla="*/ 63 h 71"/>
                <a:gd name="T6" fmla="*/ 10 w 951"/>
                <a:gd name="T7" fmla="*/ 63 h 71"/>
                <a:gd name="T8" fmla="*/ 23 w 951"/>
                <a:gd name="T9" fmla="*/ 0 h 71"/>
                <a:gd name="T10" fmla="*/ 12 w 951"/>
                <a:gd name="T11" fmla="*/ 0 h 71"/>
                <a:gd name="T12" fmla="*/ 0 w 951"/>
                <a:gd name="T13" fmla="*/ 71 h 71"/>
                <a:gd name="T14" fmla="*/ 939 w 951"/>
                <a:gd name="T15" fmla="*/ 71 h 71"/>
                <a:gd name="T16" fmla="*/ 951 w 951"/>
                <a:gd name="T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1" h="71">
                  <a:moveTo>
                    <a:pt x="951" y="0"/>
                  </a:moveTo>
                  <a:lnTo>
                    <a:pt x="945" y="0"/>
                  </a:lnTo>
                  <a:lnTo>
                    <a:pt x="932" y="63"/>
                  </a:lnTo>
                  <a:lnTo>
                    <a:pt x="10" y="63"/>
                  </a:lnTo>
                  <a:lnTo>
                    <a:pt x="23" y="0"/>
                  </a:lnTo>
                  <a:lnTo>
                    <a:pt x="12" y="0"/>
                  </a:lnTo>
                  <a:lnTo>
                    <a:pt x="0" y="71"/>
                  </a:lnTo>
                  <a:lnTo>
                    <a:pt x="939" y="71"/>
                  </a:lnTo>
                  <a:lnTo>
                    <a:pt x="9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9" name="Oval 132">
              <a:extLst>
                <a:ext uri="{FF2B5EF4-FFF2-40B4-BE49-F238E27FC236}">
                  <a16:creationId xmlns:a16="http://schemas.microsoft.com/office/drawing/2014/main" id="{E8F3EDB2-56D8-41FF-B977-982BF2EE84E6}"/>
                </a:ext>
              </a:extLst>
            </p:cNvPr>
            <p:cNvSpPr>
              <a:spLocks noChangeArrowheads="1"/>
            </p:cNvSpPr>
            <p:nvPr/>
          </p:nvSpPr>
          <p:spPr bwMode="auto">
            <a:xfrm>
              <a:off x="2493246" y="4721511"/>
              <a:ext cx="71040" cy="73882"/>
            </a:xfrm>
            <a:prstGeom prst="ellipse">
              <a:avLst/>
            </a:prstGeom>
            <a:solidFill>
              <a:schemeClr val="tx1"/>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0" name="Oval 133">
              <a:extLst>
                <a:ext uri="{FF2B5EF4-FFF2-40B4-BE49-F238E27FC236}">
                  <a16:creationId xmlns:a16="http://schemas.microsoft.com/office/drawing/2014/main" id="{5867D9A9-4CB6-4583-A8BA-E7451BF99F5F}"/>
                </a:ext>
              </a:extLst>
            </p:cNvPr>
            <p:cNvSpPr>
              <a:spLocks noChangeArrowheads="1"/>
            </p:cNvSpPr>
            <p:nvPr/>
          </p:nvSpPr>
          <p:spPr bwMode="auto">
            <a:xfrm>
              <a:off x="2493246" y="4721511"/>
              <a:ext cx="71040" cy="73882"/>
            </a:xfrm>
            <a:prstGeom prst="ellipse">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1" name="Freeform 136">
              <a:extLst>
                <a:ext uri="{FF2B5EF4-FFF2-40B4-BE49-F238E27FC236}">
                  <a16:creationId xmlns:a16="http://schemas.microsoft.com/office/drawing/2014/main" id="{D4A38B61-BEE8-4B4F-9294-587FFFFCE55E}"/>
                </a:ext>
              </a:extLst>
            </p:cNvPr>
            <p:cNvSpPr>
              <a:spLocks/>
            </p:cNvSpPr>
            <p:nvPr/>
          </p:nvSpPr>
          <p:spPr bwMode="auto">
            <a:xfrm>
              <a:off x="1643598" y="3553989"/>
              <a:ext cx="295530" cy="226787"/>
            </a:xfrm>
            <a:custGeom>
              <a:avLst/>
              <a:gdLst>
                <a:gd name="T0" fmla="*/ 0 w 100"/>
                <a:gd name="T1" fmla="*/ 0 h 54"/>
                <a:gd name="T2" fmla="*/ 0 w 100"/>
                <a:gd name="T3" fmla="*/ 37 h 54"/>
                <a:gd name="T4" fmla="*/ 0 w 100"/>
                <a:gd name="T5" fmla="*/ 41 h 54"/>
                <a:gd name="T6" fmla="*/ 50 w 100"/>
                <a:gd name="T7" fmla="*/ 54 h 54"/>
                <a:gd name="T8" fmla="*/ 68 w 100"/>
                <a:gd name="T9" fmla="*/ 54 h 54"/>
                <a:gd name="T10" fmla="*/ 100 w 100"/>
                <a:gd name="T11" fmla="*/ 47 h 54"/>
                <a:gd name="T12" fmla="*/ 100 w 100"/>
                <a:gd name="T13" fmla="*/ 47 h 54"/>
                <a:gd name="T14" fmla="*/ 100 w 100"/>
                <a:gd name="T15" fmla="*/ 15 h 54"/>
                <a:gd name="T16" fmla="*/ 100 w 100"/>
                <a:gd name="T17" fmla="*/ 15 h 54"/>
                <a:gd name="T18" fmla="*/ 0 w 100"/>
                <a:gd name="T19" fmla="*/ 0 h 54"/>
                <a:gd name="connsiteX0" fmla="*/ 49 w 10049"/>
                <a:gd name="connsiteY0" fmla="*/ 0 h 10192"/>
                <a:gd name="connsiteX1" fmla="*/ 49 w 10049"/>
                <a:gd name="connsiteY1" fmla="*/ 6852 h 10192"/>
                <a:gd name="connsiteX2" fmla="*/ 718 w 10049"/>
                <a:gd name="connsiteY2" fmla="*/ 7406 h 10192"/>
                <a:gd name="connsiteX3" fmla="*/ 5049 w 10049"/>
                <a:gd name="connsiteY3" fmla="*/ 10000 h 10192"/>
                <a:gd name="connsiteX4" fmla="*/ 6849 w 10049"/>
                <a:gd name="connsiteY4" fmla="*/ 10000 h 10192"/>
                <a:gd name="connsiteX5" fmla="*/ 10049 w 10049"/>
                <a:gd name="connsiteY5" fmla="*/ 8704 h 10192"/>
                <a:gd name="connsiteX6" fmla="*/ 10049 w 10049"/>
                <a:gd name="connsiteY6" fmla="*/ 8704 h 10192"/>
                <a:gd name="connsiteX7" fmla="*/ 10049 w 10049"/>
                <a:gd name="connsiteY7" fmla="*/ 2778 h 10192"/>
                <a:gd name="connsiteX8" fmla="*/ 10049 w 10049"/>
                <a:gd name="connsiteY8" fmla="*/ 2778 h 10192"/>
                <a:gd name="connsiteX9" fmla="*/ 49 w 10049"/>
                <a:gd name="connsiteY9" fmla="*/ 0 h 10192"/>
                <a:gd name="connsiteX0" fmla="*/ 0 w 10000"/>
                <a:gd name="connsiteY0" fmla="*/ 0 h 10192"/>
                <a:gd name="connsiteX1" fmla="*/ 223 w 10000"/>
                <a:gd name="connsiteY1" fmla="*/ 6199 h 10192"/>
                <a:gd name="connsiteX2" fmla="*/ 669 w 10000"/>
                <a:gd name="connsiteY2" fmla="*/ 7406 h 10192"/>
                <a:gd name="connsiteX3" fmla="*/ 5000 w 10000"/>
                <a:gd name="connsiteY3" fmla="*/ 10000 h 10192"/>
                <a:gd name="connsiteX4" fmla="*/ 6800 w 10000"/>
                <a:gd name="connsiteY4" fmla="*/ 10000 h 10192"/>
                <a:gd name="connsiteX5" fmla="*/ 10000 w 10000"/>
                <a:gd name="connsiteY5" fmla="*/ 8704 h 10192"/>
                <a:gd name="connsiteX6" fmla="*/ 10000 w 10000"/>
                <a:gd name="connsiteY6" fmla="*/ 8704 h 10192"/>
                <a:gd name="connsiteX7" fmla="*/ 10000 w 10000"/>
                <a:gd name="connsiteY7" fmla="*/ 2778 h 10192"/>
                <a:gd name="connsiteX8" fmla="*/ 10000 w 10000"/>
                <a:gd name="connsiteY8" fmla="*/ 2778 h 10192"/>
                <a:gd name="connsiteX9" fmla="*/ 0 w 10000"/>
                <a:gd name="connsiteY9" fmla="*/ 0 h 10192"/>
                <a:gd name="connsiteX0" fmla="*/ 0 w 10185"/>
                <a:gd name="connsiteY0" fmla="*/ 0 h 10192"/>
                <a:gd name="connsiteX1" fmla="*/ 223 w 10185"/>
                <a:gd name="connsiteY1" fmla="*/ 6199 h 10192"/>
                <a:gd name="connsiteX2" fmla="*/ 669 w 10185"/>
                <a:gd name="connsiteY2" fmla="*/ 7406 h 10192"/>
                <a:gd name="connsiteX3" fmla="*/ 5000 w 10185"/>
                <a:gd name="connsiteY3" fmla="*/ 10000 h 10192"/>
                <a:gd name="connsiteX4" fmla="*/ 6800 w 10185"/>
                <a:gd name="connsiteY4" fmla="*/ 10000 h 10192"/>
                <a:gd name="connsiteX5" fmla="*/ 10000 w 10185"/>
                <a:gd name="connsiteY5" fmla="*/ 8704 h 10192"/>
                <a:gd name="connsiteX6" fmla="*/ 9777 w 10185"/>
                <a:gd name="connsiteY6" fmla="*/ 7771 h 10192"/>
                <a:gd name="connsiteX7" fmla="*/ 10000 w 10185"/>
                <a:gd name="connsiteY7" fmla="*/ 2778 h 10192"/>
                <a:gd name="connsiteX8" fmla="*/ 10000 w 10185"/>
                <a:gd name="connsiteY8" fmla="*/ 2778 h 10192"/>
                <a:gd name="connsiteX9" fmla="*/ 0 w 10185"/>
                <a:gd name="connsiteY9" fmla="*/ 0 h 10192"/>
                <a:gd name="connsiteX0" fmla="*/ 0 w 10000"/>
                <a:gd name="connsiteY0" fmla="*/ 0 h 10285"/>
                <a:gd name="connsiteX1" fmla="*/ 223 w 10000"/>
                <a:gd name="connsiteY1" fmla="*/ 6199 h 10285"/>
                <a:gd name="connsiteX2" fmla="*/ 669 w 10000"/>
                <a:gd name="connsiteY2" fmla="*/ 7406 h 10285"/>
                <a:gd name="connsiteX3" fmla="*/ 5000 w 10000"/>
                <a:gd name="connsiteY3" fmla="*/ 10000 h 10285"/>
                <a:gd name="connsiteX4" fmla="*/ 6800 w 10000"/>
                <a:gd name="connsiteY4" fmla="*/ 10000 h 10285"/>
                <a:gd name="connsiteX5" fmla="*/ 9628 w 10000"/>
                <a:gd name="connsiteY5" fmla="*/ 8051 h 10285"/>
                <a:gd name="connsiteX6" fmla="*/ 9777 w 10000"/>
                <a:gd name="connsiteY6" fmla="*/ 7771 h 10285"/>
                <a:gd name="connsiteX7" fmla="*/ 10000 w 10000"/>
                <a:gd name="connsiteY7" fmla="*/ 2778 h 10285"/>
                <a:gd name="connsiteX8" fmla="*/ 10000 w 10000"/>
                <a:gd name="connsiteY8" fmla="*/ 2778 h 10285"/>
                <a:gd name="connsiteX9" fmla="*/ 0 w 10000"/>
                <a:gd name="connsiteY9" fmla="*/ 0 h 10285"/>
                <a:gd name="connsiteX0" fmla="*/ 0 w 10000"/>
                <a:gd name="connsiteY0" fmla="*/ 0 h 10285"/>
                <a:gd name="connsiteX1" fmla="*/ 223 w 10000"/>
                <a:gd name="connsiteY1" fmla="*/ 6199 h 10285"/>
                <a:gd name="connsiteX2" fmla="*/ 669 w 10000"/>
                <a:gd name="connsiteY2" fmla="*/ 7406 h 10285"/>
                <a:gd name="connsiteX3" fmla="*/ 5000 w 10000"/>
                <a:gd name="connsiteY3" fmla="*/ 10000 h 10285"/>
                <a:gd name="connsiteX4" fmla="*/ 6800 w 10000"/>
                <a:gd name="connsiteY4" fmla="*/ 10000 h 10285"/>
                <a:gd name="connsiteX5" fmla="*/ 9628 w 10000"/>
                <a:gd name="connsiteY5" fmla="*/ 8051 h 10285"/>
                <a:gd name="connsiteX6" fmla="*/ 9777 w 10000"/>
                <a:gd name="connsiteY6" fmla="*/ 7771 h 10285"/>
                <a:gd name="connsiteX7" fmla="*/ 10000 w 10000"/>
                <a:gd name="connsiteY7" fmla="*/ 2778 h 10285"/>
                <a:gd name="connsiteX8" fmla="*/ 10000 w 10000"/>
                <a:gd name="connsiteY8" fmla="*/ 2778 h 10285"/>
                <a:gd name="connsiteX9" fmla="*/ 0 w 10000"/>
                <a:gd name="connsiteY9" fmla="*/ 0 h 10285"/>
                <a:gd name="connsiteX0" fmla="*/ 0 w 10000"/>
                <a:gd name="connsiteY0" fmla="*/ 0 h 10194"/>
                <a:gd name="connsiteX1" fmla="*/ 223 w 10000"/>
                <a:gd name="connsiteY1" fmla="*/ 6199 h 10194"/>
                <a:gd name="connsiteX2" fmla="*/ 669 w 10000"/>
                <a:gd name="connsiteY2" fmla="*/ 7406 h 10194"/>
                <a:gd name="connsiteX3" fmla="*/ 5000 w 10000"/>
                <a:gd name="connsiteY3" fmla="*/ 10000 h 10194"/>
                <a:gd name="connsiteX4" fmla="*/ 6800 w 10000"/>
                <a:gd name="connsiteY4" fmla="*/ 10000 h 10194"/>
                <a:gd name="connsiteX5" fmla="*/ 9628 w 10000"/>
                <a:gd name="connsiteY5" fmla="*/ 8051 h 10194"/>
                <a:gd name="connsiteX6" fmla="*/ 9777 w 10000"/>
                <a:gd name="connsiteY6" fmla="*/ 7771 h 10194"/>
                <a:gd name="connsiteX7" fmla="*/ 10000 w 10000"/>
                <a:gd name="connsiteY7" fmla="*/ 2778 h 10194"/>
                <a:gd name="connsiteX8" fmla="*/ 10000 w 10000"/>
                <a:gd name="connsiteY8" fmla="*/ 2778 h 10194"/>
                <a:gd name="connsiteX9" fmla="*/ 0 w 10000"/>
                <a:gd name="connsiteY9" fmla="*/ 0 h 10194"/>
                <a:gd name="connsiteX0" fmla="*/ 0 w 10000"/>
                <a:gd name="connsiteY0" fmla="*/ 0 h 10033"/>
                <a:gd name="connsiteX1" fmla="*/ 223 w 10000"/>
                <a:gd name="connsiteY1" fmla="*/ 6199 h 10033"/>
                <a:gd name="connsiteX2" fmla="*/ 669 w 10000"/>
                <a:gd name="connsiteY2" fmla="*/ 740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223 w 10000"/>
                <a:gd name="connsiteY1" fmla="*/ 6199 h 10033"/>
                <a:gd name="connsiteX2" fmla="*/ 669 w 10000"/>
                <a:gd name="connsiteY2" fmla="*/ 740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223 w 10000"/>
                <a:gd name="connsiteY1" fmla="*/ 6199 h 10033"/>
                <a:gd name="connsiteX2" fmla="*/ 752 w 10000"/>
                <a:gd name="connsiteY2" fmla="*/ 714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389 w 10000"/>
                <a:gd name="connsiteY1" fmla="*/ 5991 h 10033"/>
                <a:gd name="connsiteX2" fmla="*/ 752 w 10000"/>
                <a:gd name="connsiteY2" fmla="*/ 714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33">
                  <a:moveTo>
                    <a:pt x="0" y="0"/>
                  </a:moveTo>
                  <a:cubicBezTo>
                    <a:pt x="0" y="6852"/>
                    <a:pt x="264" y="4800"/>
                    <a:pt x="389" y="5991"/>
                  </a:cubicBezTo>
                  <a:cubicBezTo>
                    <a:pt x="514" y="7182"/>
                    <a:pt x="752" y="6960"/>
                    <a:pt x="752" y="7146"/>
                  </a:cubicBezTo>
                  <a:cubicBezTo>
                    <a:pt x="2252" y="8627"/>
                    <a:pt x="2318" y="9932"/>
                    <a:pt x="5000" y="10000"/>
                  </a:cubicBezTo>
                  <a:cubicBezTo>
                    <a:pt x="6063" y="10068"/>
                    <a:pt x="6070" y="10013"/>
                    <a:pt x="6800" y="10000"/>
                  </a:cubicBezTo>
                  <a:cubicBezTo>
                    <a:pt x="7571" y="9675"/>
                    <a:pt x="9132" y="9152"/>
                    <a:pt x="9628" y="8051"/>
                  </a:cubicBezTo>
                  <a:cubicBezTo>
                    <a:pt x="10124" y="7679"/>
                    <a:pt x="9715" y="8650"/>
                    <a:pt x="9777" y="7771"/>
                  </a:cubicBezTo>
                  <a:cubicBezTo>
                    <a:pt x="9839" y="6892"/>
                    <a:pt x="9926" y="4442"/>
                    <a:pt x="10000" y="2778"/>
                  </a:cubicBezTo>
                  <a:lnTo>
                    <a:pt x="10000" y="2778"/>
                  </a:lnTo>
                  <a:lnTo>
                    <a:pt x="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2" name="Freeform 138">
              <a:extLst>
                <a:ext uri="{FF2B5EF4-FFF2-40B4-BE49-F238E27FC236}">
                  <a16:creationId xmlns:a16="http://schemas.microsoft.com/office/drawing/2014/main" id="{6B03B056-B8C9-4F3F-B817-75AEE3E5D0AB}"/>
                </a:ext>
              </a:extLst>
            </p:cNvPr>
            <p:cNvSpPr>
              <a:spLocks/>
            </p:cNvSpPr>
            <p:nvPr/>
          </p:nvSpPr>
          <p:spPr bwMode="auto">
            <a:xfrm>
              <a:off x="1298339" y="3655899"/>
              <a:ext cx="214543" cy="514336"/>
            </a:xfrm>
            <a:custGeom>
              <a:avLst/>
              <a:gdLst>
                <a:gd name="T0" fmla="*/ 73 w 73"/>
                <a:gd name="T1" fmla="*/ 91 h 174"/>
                <a:gd name="T2" fmla="*/ 73 w 73"/>
                <a:gd name="T3" fmla="*/ 174 h 174"/>
                <a:gd name="T4" fmla="*/ 0 w 73"/>
                <a:gd name="T5" fmla="*/ 174 h 174"/>
                <a:gd name="T6" fmla="*/ 0 w 73"/>
                <a:gd name="T7" fmla="*/ 67 h 174"/>
                <a:gd name="T8" fmla="*/ 67 w 73"/>
                <a:gd name="T9" fmla="*/ 0 h 174"/>
                <a:gd name="T10" fmla="*/ 73 w 73"/>
                <a:gd name="T11" fmla="*/ 0 h 174"/>
              </a:gdLst>
              <a:ahLst/>
              <a:cxnLst>
                <a:cxn ang="0">
                  <a:pos x="T0" y="T1"/>
                </a:cxn>
                <a:cxn ang="0">
                  <a:pos x="T2" y="T3"/>
                </a:cxn>
                <a:cxn ang="0">
                  <a:pos x="T4" y="T5"/>
                </a:cxn>
                <a:cxn ang="0">
                  <a:pos x="T6" y="T7"/>
                </a:cxn>
                <a:cxn ang="0">
                  <a:pos x="T8" y="T9"/>
                </a:cxn>
                <a:cxn ang="0">
                  <a:pos x="T10" y="T11"/>
                </a:cxn>
              </a:cxnLst>
              <a:rect l="0" t="0" r="r" b="b"/>
              <a:pathLst>
                <a:path w="73" h="174">
                  <a:moveTo>
                    <a:pt x="73" y="91"/>
                  </a:moveTo>
                  <a:cubicBezTo>
                    <a:pt x="73" y="174"/>
                    <a:pt x="73" y="174"/>
                    <a:pt x="73" y="174"/>
                  </a:cubicBezTo>
                  <a:cubicBezTo>
                    <a:pt x="0" y="174"/>
                    <a:pt x="0" y="174"/>
                    <a:pt x="0" y="174"/>
                  </a:cubicBezTo>
                  <a:cubicBezTo>
                    <a:pt x="0" y="67"/>
                    <a:pt x="0" y="67"/>
                    <a:pt x="0" y="67"/>
                  </a:cubicBezTo>
                  <a:cubicBezTo>
                    <a:pt x="0" y="30"/>
                    <a:pt x="30" y="0"/>
                    <a:pt x="67" y="0"/>
                  </a:cubicBezTo>
                  <a:cubicBezTo>
                    <a:pt x="73" y="0"/>
                    <a:pt x="73" y="0"/>
                    <a:pt x="73" y="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3" name="Freeform 139">
              <a:extLst>
                <a:ext uri="{FF2B5EF4-FFF2-40B4-BE49-F238E27FC236}">
                  <a16:creationId xmlns:a16="http://schemas.microsoft.com/office/drawing/2014/main" id="{E000DD26-9DE5-4588-A020-0CFDEECBDC16}"/>
                </a:ext>
              </a:extLst>
            </p:cNvPr>
            <p:cNvSpPr>
              <a:spLocks/>
            </p:cNvSpPr>
            <p:nvPr/>
          </p:nvSpPr>
          <p:spPr bwMode="auto">
            <a:xfrm>
              <a:off x="1298339" y="3655899"/>
              <a:ext cx="214543" cy="514336"/>
            </a:xfrm>
            <a:custGeom>
              <a:avLst/>
              <a:gdLst>
                <a:gd name="T0" fmla="*/ 73 w 73"/>
                <a:gd name="T1" fmla="*/ 91 h 174"/>
                <a:gd name="T2" fmla="*/ 73 w 73"/>
                <a:gd name="T3" fmla="*/ 174 h 174"/>
                <a:gd name="T4" fmla="*/ 0 w 73"/>
                <a:gd name="T5" fmla="*/ 174 h 174"/>
                <a:gd name="T6" fmla="*/ 0 w 73"/>
                <a:gd name="T7" fmla="*/ 67 h 174"/>
                <a:gd name="T8" fmla="*/ 67 w 73"/>
                <a:gd name="T9" fmla="*/ 0 h 174"/>
                <a:gd name="T10" fmla="*/ 73 w 73"/>
                <a:gd name="T11" fmla="*/ 0 h 174"/>
              </a:gdLst>
              <a:ahLst/>
              <a:cxnLst>
                <a:cxn ang="0">
                  <a:pos x="T0" y="T1"/>
                </a:cxn>
                <a:cxn ang="0">
                  <a:pos x="T2" y="T3"/>
                </a:cxn>
                <a:cxn ang="0">
                  <a:pos x="T4" y="T5"/>
                </a:cxn>
                <a:cxn ang="0">
                  <a:pos x="T6" y="T7"/>
                </a:cxn>
                <a:cxn ang="0">
                  <a:pos x="T8" y="T9"/>
                </a:cxn>
                <a:cxn ang="0">
                  <a:pos x="T10" y="T11"/>
                </a:cxn>
              </a:cxnLst>
              <a:rect l="0" t="0" r="r" b="b"/>
              <a:pathLst>
                <a:path w="73" h="174">
                  <a:moveTo>
                    <a:pt x="73" y="91"/>
                  </a:moveTo>
                  <a:cubicBezTo>
                    <a:pt x="73" y="174"/>
                    <a:pt x="73" y="174"/>
                    <a:pt x="73" y="174"/>
                  </a:cubicBezTo>
                  <a:cubicBezTo>
                    <a:pt x="0" y="174"/>
                    <a:pt x="0" y="174"/>
                    <a:pt x="0" y="174"/>
                  </a:cubicBezTo>
                  <a:cubicBezTo>
                    <a:pt x="0" y="67"/>
                    <a:pt x="0" y="67"/>
                    <a:pt x="0" y="67"/>
                  </a:cubicBezTo>
                  <a:cubicBezTo>
                    <a:pt x="0" y="30"/>
                    <a:pt x="30" y="0"/>
                    <a:pt x="67" y="0"/>
                  </a:cubicBezTo>
                  <a:cubicBezTo>
                    <a:pt x="73" y="0"/>
                    <a:pt x="73" y="0"/>
                    <a:pt x="73" y="0"/>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4" name="Rectangle 140">
              <a:extLst>
                <a:ext uri="{FF2B5EF4-FFF2-40B4-BE49-F238E27FC236}">
                  <a16:creationId xmlns:a16="http://schemas.microsoft.com/office/drawing/2014/main" id="{F9466EA5-865D-4AB7-8364-E6B03EC39639}"/>
                </a:ext>
              </a:extLst>
            </p:cNvPr>
            <p:cNvSpPr>
              <a:spLocks noChangeArrowheads="1"/>
            </p:cNvSpPr>
            <p:nvPr/>
          </p:nvSpPr>
          <p:spPr bwMode="auto">
            <a:xfrm>
              <a:off x="1298116" y="4926496"/>
              <a:ext cx="866698" cy="221647"/>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5" name="Freeform 142">
              <a:extLst>
                <a:ext uri="{FF2B5EF4-FFF2-40B4-BE49-F238E27FC236}">
                  <a16:creationId xmlns:a16="http://schemas.microsoft.com/office/drawing/2014/main" id="{FB8F1064-C0BA-49BD-9202-8E9B01F40DB6}"/>
                </a:ext>
              </a:extLst>
            </p:cNvPr>
            <p:cNvSpPr>
              <a:spLocks/>
            </p:cNvSpPr>
            <p:nvPr/>
          </p:nvSpPr>
          <p:spPr bwMode="auto">
            <a:xfrm>
              <a:off x="1657806" y="4546750"/>
              <a:ext cx="248643" cy="76725"/>
            </a:xfrm>
            <a:custGeom>
              <a:avLst/>
              <a:gdLst>
                <a:gd name="T0" fmla="*/ 13 w 84"/>
                <a:gd name="T1" fmla="*/ 26 h 26"/>
                <a:gd name="T2" fmla="*/ 71 w 84"/>
                <a:gd name="T3" fmla="*/ 26 h 26"/>
                <a:gd name="T4" fmla="*/ 84 w 84"/>
                <a:gd name="T5" fmla="*/ 13 h 26"/>
                <a:gd name="T6" fmla="*/ 71 w 84"/>
                <a:gd name="T7" fmla="*/ 0 h 26"/>
                <a:gd name="T8" fmla="*/ 13 w 84"/>
                <a:gd name="T9" fmla="*/ 0 h 26"/>
                <a:gd name="T10" fmla="*/ 0 w 84"/>
                <a:gd name="T11" fmla="*/ 13 h 26"/>
                <a:gd name="T12" fmla="*/ 13 w 84"/>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4" h="26">
                  <a:moveTo>
                    <a:pt x="13" y="26"/>
                  </a:moveTo>
                  <a:cubicBezTo>
                    <a:pt x="71" y="26"/>
                    <a:pt x="71" y="26"/>
                    <a:pt x="71" y="26"/>
                  </a:cubicBezTo>
                  <a:cubicBezTo>
                    <a:pt x="79" y="26"/>
                    <a:pt x="84" y="20"/>
                    <a:pt x="84" y="13"/>
                  </a:cubicBezTo>
                  <a:cubicBezTo>
                    <a:pt x="84" y="6"/>
                    <a:pt x="79" y="0"/>
                    <a:pt x="71" y="0"/>
                  </a:cubicBezTo>
                  <a:cubicBezTo>
                    <a:pt x="13" y="0"/>
                    <a:pt x="13" y="0"/>
                    <a:pt x="13" y="0"/>
                  </a:cubicBezTo>
                  <a:cubicBezTo>
                    <a:pt x="6" y="0"/>
                    <a:pt x="0" y="6"/>
                    <a:pt x="0" y="13"/>
                  </a:cubicBezTo>
                  <a:cubicBezTo>
                    <a:pt x="0" y="20"/>
                    <a:pt x="6" y="26"/>
                    <a:pt x="13" y="26"/>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6" name="Freeform 143">
              <a:extLst>
                <a:ext uri="{FF2B5EF4-FFF2-40B4-BE49-F238E27FC236}">
                  <a16:creationId xmlns:a16="http://schemas.microsoft.com/office/drawing/2014/main" id="{C7E7CE4C-D92C-414E-8851-B2DE447E31D0}"/>
                </a:ext>
              </a:extLst>
            </p:cNvPr>
            <p:cNvSpPr>
              <a:spLocks/>
            </p:cNvSpPr>
            <p:nvPr/>
          </p:nvSpPr>
          <p:spPr bwMode="auto">
            <a:xfrm>
              <a:off x="1657806" y="4546750"/>
              <a:ext cx="248643" cy="76725"/>
            </a:xfrm>
            <a:custGeom>
              <a:avLst/>
              <a:gdLst>
                <a:gd name="T0" fmla="*/ 13 w 84"/>
                <a:gd name="T1" fmla="*/ 26 h 26"/>
                <a:gd name="T2" fmla="*/ 71 w 84"/>
                <a:gd name="T3" fmla="*/ 26 h 26"/>
                <a:gd name="T4" fmla="*/ 84 w 84"/>
                <a:gd name="T5" fmla="*/ 13 h 26"/>
                <a:gd name="T6" fmla="*/ 71 w 84"/>
                <a:gd name="T7" fmla="*/ 0 h 26"/>
                <a:gd name="T8" fmla="*/ 13 w 84"/>
                <a:gd name="T9" fmla="*/ 0 h 26"/>
                <a:gd name="T10" fmla="*/ 0 w 84"/>
                <a:gd name="T11" fmla="*/ 13 h 26"/>
                <a:gd name="T12" fmla="*/ 13 w 84"/>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4" h="26">
                  <a:moveTo>
                    <a:pt x="13" y="26"/>
                  </a:moveTo>
                  <a:cubicBezTo>
                    <a:pt x="71" y="26"/>
                    <a:pt x="71" y="26"/>
                    <a:pt x="71" y="26"/>
                  </a:cubicBezTo>
                  <a:cubicBezTo>
                    <a:pt x="79" y="26"/>
                    <a:pt x="84" y="20"/>
                    <a:pt x="84" y="13"/>
                  </a:cubicBezTo>
                  <a:cubicBezTo>
                    <a:pt x="84" y="6"/>
                    <a:pt x="79" y="0"/>
                    <a:pt x="71"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7" name="Freeform 144">
              <a:extLst>
                <a:ext uri="{FF2B5EF4-FFF2-40B4-BE49-F238E27FC236}">
                  <a16:creationId xmlns:a16="http://schemas.microsoft.com/office/drawing/2014/main" id="{743A5453-D208-48FB-B13C-BEF694B21BCE}"/>
                </a:ext>
              </a:extLst>
            </p:cNvPr>
            <p:cNvSpPr>
              <a:spLocks/>
            </p:cNvSpPr>
            <p:nvPr/>
          </p:nvSpPr>
          <p:spPr bwMode="auto">
            <a:xfrm>
              <a:off x="1581082" y="4393302"/>
              <a:ext cx="301213" cy="61095"/>
            </a:xfrm>
            <a:custGeom>
              <a:avLst/>
              <a:gdLst>
                <a:gd name="T0" fmla="*/ 97 w 102"/>
                <a:gd name="T1" fmla="*/ 21 h 21"/>
                <a:gd name="T2" fmla="*/ 6 w 102"/>
                <a:gd name="T3" fmla="*/ 21 h 21"/>
                <a:gd name="T4" fmla="*/ 0 w 102"/>
                <a:gd name="T5" fmla="*/ 16 h 21"/>
                <a:gd name="T6" fmla="*/ 0 w 102"/>
                <a:gd name="T7" fmla="*/ 6 h 21"/>
                <a:gd name="T8" fmla="*/ 6 w 102"/>
                <a:gd name="T9" fmla="*/ 0 h 21"/>
                <a:gd name="T10" fmla="*/ 97 w 102"/>
                <a:gd name="T11" fmla="*/ 0 h 21"/>
                <a:gd name="T12" fmla="*/ 102 w 102"/>
                <a:gd name="T13" fmla="*/ 6 h 21"/>
                <a:gd name="T14" fmla="*/ 102 w 102"/>
                <a:gd name="T15" fmla="*/ 16 h 21"/>
                <a:gd name="T16" fmla="*/ 97 w 10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1">
                  <a:moveTo>
                    <a:pt x="97" y="21"/>
                  </a:moveTo>
                  <a:cubicBezTo>
                    <a:pt x="6" y="21"/>
                    <a:pt x="6" y="21"/>
                    <a:pt x="6" y="21"/>
                  </a:cubicBezTo>
                  <a:cubicBezTo>
                    <a:pt x="3" y="21"/>
                    <a:pt x="0" y="19"/>
                    <a:pt x="0" y="16"/>
                  </a:cubicBezTo>
                  <a:cubicBezTo>
                    <a:pt x="0" y="6"/>
                    <a:pt x="0" y="6"/>
                    <a:pt x="0" y="6"/>
                  </a:cubicBezTo>
                  <a:cubicBezTo>
                    <a:pt x="0" y="3"/>
                    <a:pt x="3" y="0"/>
                    <a:pt x="6" y="0"/>
                  </a:cubicBezTo>
                  <a:cubicBezTo>
                    <a:pt x="97" y="0"/>
                    <a:pt x="97" y="0"/>
                    <a:pt x="97" y="0"/>
                  </a:cubicBezTo>
                  <a:cubicBezTo>
                    <a:pt x="99" y="0"/>
                    <a:pt x="102" y="3"/>
                    <a:pt x="102" y="6"/>
                  </a:cubicBezTo>
                  <a:cubicBezTo>
                    <a:pt x="102" y="16"/>
                    <a:pt x="102" y="16"/>
                    <a:pt x="102" y="16"/>
                  </a:cubicBezTo>
                  <a:cubicBezTo>
                    <a:pt x="102" y="19"/>
                    <a:pt x="99" y="21"/>
                    <a:pt x="97" y="21"/>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8" name="Freeform 146">
              <a:extLst>
                <a:ext uri="{FF2B5EF4-FFF2-40B4-BE49-F238E27FC236}">
                  <a16:creationId xmlns:a16="http://schemas.microsoft.com/office/drawing/2014/main" id="{FC98F1B7-411B-4F4F-BD79-60725DC5AE37}"/>
                </a:ext>
              </a:extLst>
            </p:cNvPr>
            <p:cNvSpPr>
              <a:spLocks/>
            </p:cNvSpPr>
            <p:nvPr/>
          </p:nvSpPr>
          <p:spPr bwMode="auto">
            <a:xfrm>
              <a:off x="1605235" y="4505515"/>
              <a:ext cx="252905" cy="335313"/>
            </a:xfrm>
            <a:custGeom>
              <a:avLst/>
              <a:gdLst>
                <a:gd name="T0" fmla="*/ 86 w 86"/>
                <a:gd name="T1" fmla="*/ 0 h 113"/>
                <a:gd name="T2" fmla="*/ 78 w 86"/>
                <a:gd name="T3" fmla="*/ 107 h 113"/>
                <a:gd name="T4" fmla="*/ 72 w 86"/>
                <a:gd name="T5" fmla="*/ 113 h 113"/>
                <a:gd name="T6" fmla="*/ 15 w 86"/>
                <a:gd name="T7" fmla="*/ 113 h 113"/>
                <a:gd name="T8" fmla="*/ 8 w 86"/>
                <a:gd name="T9" fmla="*/ 108 h 113"/>
                <a:gd name="T10" fmla="*/ 0 w 86"/>
                <a:gd name="T11" fmla="*/ 0 h 113"/>
                <a:gd name="T12" fmla="*/ 86 w 8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6" h="113">
                  <a:moveTo>
                    <a:pt x="86" y="0"/>
                  </a:moveTo>
                  <a:cubicBezTo>
                    <a:pt x="78" y="107"/>
                    <a:pt x="78" y="107"/>
                    <a:pt x="78" y="107"/>
                  </a:cubicBezTo>
                  <a:cubicBezTo>
                    <a:pt x="78" y="111"/>
                    <a:pt x="75" y="113"/>
                    <a:pt x="72" y="113"/>
                  </a:cubicBezTo>
                  <a:cubicBezTo>
                    <a:pt x="15" y="113"/>
                    <a:pt x="15" y="113"/>
                    <a:pt x="15" y="113"/>
                  </a:cubicBezTo>
                  <a:cubicBezTo>
                    <a:pt x="11" y="113"/>
                    <a:pt x="8" y="111"/>
                    <a:pt x="8" y="108"/>
                  </a:cubicBezTo>
                  <a:cubicBezTo>
                    <a:pt x="0" y="0"/>
                    <a:pt x="0" y="0"/>
                    <a:pt x="0" y="0"/>
                  </a:cubicBezTo>
                  <a:lnTo>
                    <a:pt x="8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9" name="Freeform 149">
              <a:extLst>
                <a:ext uri="{FF2B5EF4-FFF2-40B4-BE49-F238E27FC236}">
                  <a16:creationId xmlns:a16="http://schemas.microsoft.com/office/drawing/2014/main" id="{048B54AB-DEDE-4841-A35D-5B5A0132577E}"/>
                </a:ext>
              </a:extLst>
            </p:cNvPr>
            <p:cNvSpPr>
              <a:spLocks/>
            </p:cNvSpPr>
            <p:nvPr/>
          </p:nvSpPr>
          <p:spPr bwMode="auto">
            <a:xfrm>
              <a:off x="1622286" y="4330786"/>
              <a:ext cx="218805" cy="62516"/>
            </a:xfrm>
            <a:custGeom>
              <a:avLst/>
              <a:gdLst>
                <a:gd name="T0" fmla="*/ 74 w 74"/>
                <a:gd name="T1" fmla="*/ 21 h 21"/>
                <a:gd name="T2" fmla="*/ 0 w 74"/>
                <a:gd name="T3" fmla="*/ 21 h 21"/>
                <a:gd name="T4" fmla="*/ 0 w 74"/>
                <a:gd name="T5" fmla="*/ 17 h 21"/>
                <a:gd name="T6" fmla="*/ 8 w 74"/>
                <a:gd name="T7" fmla="*/ 7 h 21"/>
                <a:gd name="T8" fmla="*/ 64 w 74"/>
                <a:gd name="T9" fmla="*/ 1 h 21"/>
                <a:gd name="T10" fmla="*/ 74 w 74"/>
                <a:gd name="T11" fmla="*/ 10 h 21"/>
                <a:gd name="T12" fmla="*/ 74 w 7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74" y="21"/>
                  </a:moveTo>
                  <a:cubicBezTo>
                    <a:pt x="0" y="21"/>
                    <a:pt x="0" y="21"/>
                    <a:pt x="0" y="21"/>
                  </a:cubicBezTo>
                  <a:cubicBezTo>
                    <a:pt x="0" y="17"/>
                    <a:pt x="0" y="17"/>
                    <a:pt x="0" y="17"/>
                  </a:cubicBezTo>
                  <a:cubicBezTo>
                    <a:pt x="0" y="12"/>
                    <a:pt x="4" y="8"/>
                    <a:pt x="8" y="7"/>
                  </a:cubicBezTo>
                  <a:cubicBezTo>
                    <a:pt x="64" y="1"/>
                    <a:pt x="64" y="1"/>
                    <a:pt x="64" y="1"/>
                  </a:cubicBezTo>
                  <a:cubicBezTo>
                    <a:pt x="69" y="0"/>
                    <a:pt x="74" y="4"/>
                    <a:pt x="74" y="10"/>
                  </a:cubicBezTo>
                  <a:lnTo>
                    <a:pt x="74" y="21"/>
                  </a:ln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0" name="Freeform 151">
              <a:extLst>
                <a:ext uri="{FF2B5EF4-FFF2-40B4-BE49-F238E27FC236}">
                  <a16:creationId xmlns:a16="http://schemas.microsoft.com/office/drawing/2014/main" id="{A82BC995-69B3-45E9-97AF-A80D8C9BF6C7}"/>
                </a:ext>
              </a:extLst>
            </p:cNvPr>
            <p:cNvSpPr>
              <a:spLocks/>
            </p:cNvSpPr>
            <p:nvPr/>
          </p:nvSpPr>
          <p:spPr bwMode="auto">
            <a:xfrm>
              <a:off x="1602394" y="4452977"/>
              <a:ext cx="255748" cy="335313"/>
            </a:xfrm>
            <a:custGeom>
              <a:avLst/>
              <a:gdLst>
                <a:gd name="T0" fmla="*/ 87 w 87"/>
                <a:gd name="T1" fmla="*/ 0 h 113"/>
                <a:gd name="T2" fmla="*/ 79 w 87"/>
                <a:gd name="T3" fmla="*/ 107 h 113"/>
                <a:gd name="T4" fmla="*/ 72 w 87"/>
                <a:gd name="T5" fmla="*/ 113 h 113"/>
                <a:gd name="T6" fmla="*/ 15 w 87"/>
                <a:gd name="T7" fmla="*/ 113 h 113"/>
                <a:gd name="T8" fmla="*/ 9 w 87"/>
                <a:gd name="T9" fmla="*/ 107 h 113"/>
                <a:gd name="T10" fmla="*/ 0 w 87"/>
                <a:gd name="T11" fmla="*/ 0 h 113"/>
                <a:gd name="T12" fmla="*/ 87 w 87"/>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7" h="113">
                  <a:moveTo>
                    <a:pt x="87" y="0"/>
                  </a:moveTo>
                  <a:cubicBezTo>
                    <a:pt x="79" y="107"/>
                    <a:pt x="79" y="107"/>
                    <a:pt x="79" y="107"/>
                  </a:cubicBezTo>
                  <a:cubicBezTo>
                    <a:pt x="79" y="111"/>
                    <a:pt x="76" y="113"/>
                    <a:pt x="72" y="113"/>
                  </a:cubicBezTo>
                  <a:cubicBezTo>
                    <a:pt x="15" y="113"/>
                    <a:pt x="15" y="113"/>
                    <a:pt x="15" y="113"/>
                  </a:cubicBezTo>
                  <a:cubicBezTo>
                    <a:pt x="12" y="113"/>
                    <a:pt x="9" y="111"/>
                    <a:pt x="9" y="107"/>
                  </a:cubicBezTo>
                  <a:cubicBezTo>
                    <a:pt x="0" y="0"/>
                    <a:pt x="0" y="0"/>
                    <a:pt x="0" y="0"/>
                  </a:cubicBezTo>
                  <a:lnTo>
                    <a:pt x="87" y="0"/>
                  </a:ln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1" name="Freeform 152">
              <a:extLst>
                <a:ext uri="{FF2B5EF4-FFF2-40B4-BE49-F238E27FC236}">
                  <a16:creationId xmlns:a16="http://schemas.microsoft.com/office/drawing/2014/main" id="{11FC928C-BDB0-4C0F-9C9E-C81ED92B6FCD}"/>
                </a:ext>
              </a:extLst>
            </p:cNvPr>
            <p:cNvSpPr>
              <a:spLocks/>
            </p:cNvSpPr>
            <p:nvPr/>
          </p:nvSpPr>
          <p:spPr bwMode="auto">
            <a:xfrm>
              <a:off x="1784263" y="4499864"/>
              <a:ext cx="76725" cy="242960"/>
            </a:xfrm>
            <a:custGeom>
              <a:avLst/>
              <a:gdLst>
                <a:gd name="T0" fmla="*/ 26 w 26"/>
                <a:gd name="T1" fmla="*/ 3 h 82"/>
                <a:gd name="T2" fmla="*/ 20 w 26"/>
                <a:gd name="T3" fmla="*/ 79 h 82"/>
                <a:gd name="T4" fmla="*/ 17 w 26"/>
                <a:gd name="T5" fmla="*/ 82 h 82"/>
                <a:gd name="T6" fmla="*/ 0 w 26"/>
                <a:gd name="T7" fmla="*/ 82 h 82"/>
                <a:gd name="T8" fmla="*/ 6 w 26"/>
                <a:gd name="T9" fmla="*/ 0 h 82"/>
                <a:gd name="T10" fmla="*/ 22 w 26"/>
                <a:gd name="T11" fmla="*/ 0 h 82"/>
                <a:gd name="T12" fmla="*/ 26 w 26"/>
                <a:gd name="T13" fmla="*/ 3 h 82"/>
              </a:gdLst>
              <a:ahLst/>
              <a:cxnLst>
                <a:cxn ang="0">
                  <a:pos x="T0" y="T1"/>
                </a:cxn>
                <a:cxn ang="0">
                  <a:pos x="T2" y="T3"/>
                </a:cxn>
                <a:cxn ang="0">
                  <a:pos x="T4" y="T5"/>
                </a:cxn>
                <a:cxn ang="0">
                  <a:pos x="T6" y="T7"/>
                </a:cxn>
                <a:cxn ang="0">
                  <a:pos x="T8" y="T9"/>
                </a:cxn>
                <a:cxn ang="0">
                  <a:pos x="T10" y="T11"/>
                </a:cxn>
                <a:cxn ang="0">
                  <a:pos x="T12" y="T13"/>
                </a:cxn>
              </a:cxnLst>
              <a:rect l="0" t="0" r="r" b="b"/>
              <a:pathLst>
                <a:path w="26" h="82">
                  <a:moveTo>
                    <a:pt x="26" y="3"/>
                  </a:moveTo>
                  <a:cubicBezTo>
                    <a:pt x="20" y="79"/>
                    <a:pt x="20" y="79"/>
                    <a:pt x="20" y="79"/>
                  </a:cubicBezTo>
                  <a:cubicBezTo>
                    <a:pt x="20" y="81"/>
                    <a:pt x="18" y="82"/>
                    <a:pt x="17" y="82"/>
                  </a:cubicBezTo>
                  <a:cubicBezTo>
                    <a:pt x="0" y="82"/>
                    <a:pt x="0" y="82"/>
                    <a:pt x="0" y="82"/>
                  </a:cubicBezTo>
                  <a:cubicBezTo>
                    <a:pt x="6" y="0"/>
                    <a:pt x="6" y="0"/>
                    <a:pt x="6" y="0"/>
                  </a:cubicBezTo>
                  <a:cubicBezTo>
                    <a:pt x="22" y="0"/>
                    <a:pt x="22" y="0"/>
                    <a:pt x="22" y="0"/>
                  </a:cubicBezTo>
                  <a:cubicBezTo>
                    <a:pt x="24" y="0"/>
                    <a:pt x="26" y="1"/>
                    <a:pt x="26" y="3"/>
                  </a:cubicBez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2" name="Freeform 153">
              <a:extLst>
                <a:ext uri="{FF2B5EF4-FFF2-40B4-BE49-F238E27FC236}">
                  <a16:creationId xmlns:a16="http://schemas.microsoft.com/office/drawing/2014/main" id="{265E869F-BB86-459C-8D68-90338CFEC3AD}"/>
                </a:ext>
              </a:extLst>
            </p:cNvPr>
            <p:cNvSpPr>
              <a:spLocks/>
            </p:cNvSpPr>
            <p:nvPr/>
          </p:nvSpPr>
          <p:spPr bwMode="auto">
            <a:xfrm>
              <a:off x="1596711" y="4499864"/>
              <a:ext cx="211702" cy="242960"/>
            </a:xfrm>
            <a:custGeom>
              <a:avLst/>
              <a:gdLst>
                <a:gd name="T0" fmla="*/ 72 w 72"/>
                <a:gd name="T1" fmla="*/ 0 h 82"/>
                <a:gd name="T2" fmla="*/ 66 w 72"/>
                <a:gd name="T3" fmla="*/ 82 h 82"/>
                <a:gd name="T4" fmla="*/ 10 w 72"/>
                <a:gd name="T5" fmla="*/ 82 h 82"/>
                <a:gd name="T6" fmla="*/ 6 w 72"/>
                <a:gd name="T7" fmla="*/ 79 h 82"/>
                <a:gd name="T8" fmla="*/ 1 w 72"/>
                <a:gd name="T9" fmla="*/ 3 h 82"/>
                <a:gd name="T10" fmla="*/ 4 w 72"/>
                <a:gd name="T11" fmla="*/ 0 h 82"/>
                <a:gd name="T12" fmla="*/ 72 w 72"/>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72" h="82">
                  <a:moveTo>
                    <a:pt x="72" y="0"/>
                  </a:moveTo>
                  <a:cubicBezTo>
                    <a:pt x="66" y="82"/>
                    <a:pt x="66" y="82"/>
                    <a:pt x="66" y="82"/>
                  </a:cubicBezTo>
                  <a:cubicBezTo>
                    <a:pt x="10" y="82"/>
                    <a:pt x="10" y="82"/>
                    <a:pt x="10" y="82"/>
                  </a:cubicBezTo>
                  <a:cubicBezTo>
                    <a:pt x="8" y="82"/>
                    <a:pt x="7" y="81"/>
                    <a:pt x="6" y="79"/>
                  </a:cubicBezTo>
                  <a:cubicBezTo>
                    <a:pt x="1" y="3"/>
                    <a:pt x="1" y="3"/>
                    <a:pt x="1" y="3"/>
                  </a:cubicBezTo>
                  <a:cubicBezTo>
                    <a:pt x="0" y="1"/>
                    <a:pt x="2" y="0"/>
                    <a:pt x="4" y="0"/>
                  </a:cubicBezTo>
                  <a:lnTo>
                    <a:pt x="72" y="0"/>
                  </a:lnTo>
                  <a:close/>
                </a:path>
              </a:pathLst>
            </a:custGeom>
            <a:solidFill>
              <a:schemeClr val="accent4"/>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3" name="Freeform 154">
              <a:extLst>
                <a:ext uri="{FF2B5EF4-FFF2-40B4-BE49-F238E27FC236}">
                  <a16:creationId xmlns:a16="http://schemas.microsoft.com/office/drawing/2014/main" id="{E86EB62B-91FB-48D6-B241-D0C4274F00B6}"/>
                </a:ext>
              </a:extLst>
            </p:cNvPr>
            <p:cNvSpPr>
              <a:spLocks/>
            </p:cNvSpPr>
            <p:nvPr/>
          </p:nvSpPr>
          <p:spPr bwMode="auto">
            <a:xfrm>
              <a:off x="1596711" y="4501284"/>
              <a:ext cx="268534" cy="242960"/>
            </a:xfrm>
            <a:custGeom>
              <a:avLst/>
              <a:gdLst>
                <a:gd name="T0" fmla="*/ 4 w 91"/>
                <a:gd name="T1" fmla="*/ 0 h 82"/>
                <a:gd name="T2" fmla="*/ 72 w 91"/>
                <a:gd name="T3" fmla="*/ 0 h 82"/>
                <a:gd name="T4" fmla="*/ 88 w 91"/>
                <a:gd name="T5" fmla="*/ 0 h 82"/>
                <a:gd name="T6" fmla="*/ 91 w 91"/>
                <a:gd name="T7" fmla="*/ 3 h 82"/>
                <a:gd name="T8" fmla="*/ 86 w 91"/>
                <a:gd name="T9" fmla="*/ 79 h 82"/>
                <a:gd name="T10" fmla="*/ 82 w 91"/>
                <a:gd name="T11" fmla="*/ 82 h 82"/>
                <a:gd name="T12" fmla="*/ 66 w 91"/>
                <a:gd name="T13" fmla="*/ 82 h 82"/>
                <a:gd name="T14" fmla="*/ 9 w 91"/>
                <a:gd name="T15" fmla="*/ 82 h 82"/>
                <a:gd name="T16" fmla="*/ 6 w 91"/>
                <a:gd name="T17" fmla="*/ 79 h 82"/>
                <a:gd name="T18" fmla="*/ 0 w 91"/>
                <a:gd name="T19" fmla="*/ 3 h 82"/>
                <a:gd name="T20" fmla="*/ 4 w 91"/>
                <a:gd name="T2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82">
                  <a:moveTo>
                    <a:pt x="4" y="0"/>
                  </a:moveTo>
                  <a:cubicBezTo>
                    <a:pt x="72" y="0"/>
                    <a:pt x="72" y="0"/>
                    <a:pt x="72" y="0"/>
                  </a:cubicBezTo>
                  <a:cubicBezTo>
                    <a:pt x="88" y="0"/>
                    <a:pt x="88" y="0"/>
                    <a:pt x="88" y="0"/>
                  </a:cubicBezTo>
                  <a:cubicBezTo>
                    <a:pt x="90" y="0"/>
                    <a:pt x="91" y="1"/>
                    <a:pt x="91" y="3"/>
                  </a:cubicBezTo>
                  <a:cubicBezTo>
                    <a:pt x="86" y="79"/>
                    <a:pt x="86" y="79"/>
                    <a:pt x="86" y="79"/>
                  </a:cubicBezTo>
                  <a:cubicBezTo>
                    <a:pt x="86" y="80"/>
                    <a:pt x="84" y="82"/>
                    <a:pt x="82" y="82"/>
                  </a:cubicBezTo>
                  <a:cubicBezTo>
                    <a:pt x="66" y="82"/>
                    <a:pt x="66" y="82"/>
                    <a:pt x="66" y="82"/>
                  </a:cubicBezTo>
                  <a:cubicBezTo>
                    <a:pt x="9" y="82"/>
                    <a:pt x="9" y="82"/>
                    <a:pt x="9" y="82"/>
                  </a:cubicBezTo>
                  <a:cubicBezTo>
                    <a:pt x="8" y="82"/>
                    <a:pt x="6" y="80"/>
                    <a:pt x="6" y="79"/>
                  </a:cubicBezTo>
                  <a:cubicBezTo>
                    <a:pt x="0" y="3"/>
                    <a:pt x="0" y="3"/>
                    <a:pt x="0" y="3"/>
                  </a:cubicBezTo>
                  <a:cubicBezTo>
                    <a:pt x="0" y="1"/>
                    <a:pt x="2" y="0"/>
                    <a:pt x="4" y="0"/>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4" name="Freeform 155">
              <a:extLst>
                <a:ext uri="{FF2B5EF4-FFF2-40B4-BE49-F238E27FC236}">
                  <a16:creationId xmlns:a16="http://schemas.microsoft.com/office/drawing/2014/main" id="{E7C3DE21-501C-4824-B4DE-2A0304012E6C}"/>
                </a:ext>
              </a:extLst>
            </p:cNvPr>
            <p:cNvSpPr>
              <a:spLocks/>
            </p:cNvSpPr>
            <p:nvPr/>
          </p:nvSpPr>
          <p:spPr bwMode="auto">
            <a:xfrm>
              <a:off x="1555508" y="4560959"/>
              <a:ext cx="181864" cy="7814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5" name="Freeform 156">
              <a:extLst>
                <a:ext uri="{FF2B5EF4-FFF2-40B4-BE49-F238E27FC236}">
                  <a16:creationId xmlns:a16="http://schemas.microsoft.com/office/drawing/2014/main" id="{D6DBDE09-AD78-4B0B-B913-92424ED12E01}"/>
                </a:ext>
              </a:extLst>
            </p:cNvPr>
            <p:cNvSpPr>
              <a:spLocks/>
            </p:cNvSpPr>
            <p:nvPr/>
          </p:nvSpPr>
          <p:spPr bwMode="auto">
            <a:xfrm>
              <a:off x="1555508" y="4560959"/>
              <a:ext cx="181864" cy="7814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6" name="Freeform 157">
              <a:extLst>
                <a:ext uri="{FF2B5EF4-FFF2-40B4-BE49-F238E27FC236}">
                  <a16:creationId xmlns:a16="http://schemas.microsoft.com/office/drawing/2014/main" id="{5071F0DB-5425-4FB6-A9D9-86E03717DB41}"/>
                </a:ext>
              </a:extLst>
            </p:cNvPr>
            <p:cNvSpPr>
              <a:spLocks/>
            </p:cNvSpPr>
            <p:nvPr/>
          </p:nvSpPr>
          <p:spPr bwMode="auto">
            <a:xfrm>
              <a:off x="1555508" y="4639103"/>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7" name="Freeform 158">
              <a:extLst>
                <a:ext uri="{FF2B5EF4-FFF2-40B4-BE49-F238E27FC236}">
                  <a16:creationId xmlns:a16="http://schemas.microsoft.com/office/drawing/2014/main" id="{E63B5B68-C027-47D2-8D44-7DA46044BBFA}"/>
                </a:ext>
              </a:extLst>
            </p:cNvPr>
            <p:cNvSpPr>
              <a:spLocks/>
            </p:cNvSpPr>
            <p:nvPr/>
          </p:nvSpPr>
          <p:spPr bwMode="auto">
            <a:xfrm>
              <a:off x="1555508" y="4639103"/>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8" name="Freeform 159">
              <a:extLst>
                <a:ext uri="{FF2B5EF4-FFF2-40B4-BE49-F238E27FC236}">
                  <a16:creationId xmlns:a16="http://schemas.microsoft.com/office/drawing/2014/main" id="{6230B5F7-75EE-4455-9355-E0810DD6B1CE}"/>
                </a:ext>
              </a:extLst>
            </p:cNvPr>
            <p:cNvSpPr>
              <a:spLocks/>
            </p:cNvSpPr>
            <p:nvPr/>
          </p:nvSpPr>
          <p:spPr bwMode="auto">
            <a:xfrm>
              <a:off x="1555508" y="4715828"/>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9" name="Freeform 160">
              <a:extLst>
                <a:ext uri="{FF2B5EF4-FFF2-40B4-BE49-F238E27FC236}">
                  <a16:creationId xmlns:a16="http://schemas.microsoft.com/office/drawing/2014/main" id="{65F1666F-8E3F-4D1D-88B4-5939DB9711D4}"/>
                </a:ext>
              </a:extLst>
            </p:cNvPr>
            <p:cNvSpPr>
              <a:spLocks/>
            </p:cNvSpPr>
            <p:nvPr/>
          </p:nvSpPr>
          <p:spPr bwMode="auto">
            <a:xfrm>
              <a:off x="1555508" y="4715828"/>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0" name="Rectangle 164">
              <a:extLst>
                <a:ext uri="{FF2B5EF4-FFF2-40B4-BE49-F238E27FC236}">
                  <a16:creationId xmlns:a16="http://schemas.microsoft.com/office/drawing/2014/main" id="{95A7D523-3EC5-4A74-9ED6-75F42D892186}"/>
                </a:ext>
              </a:extLst>
            </p:cNvPr>
            <p:cNvSpPr>
              <a:spLocks noChangeArrowheads="1"/>
            </p:cNvSpPr>
            <p:nvPr/>
          </p:nvSpPr>
          <p:spPr bwMode="auto">
            <a:xfrm>
              <a:off x="2047110" y="3096098"/>
              <a:ext cx="125032" cy="9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1" name="Freeform 167">
              <a:extLst>
                <a:ext uri="{FF2B5EF4-FFF2-40B4-BE49-F238E27FC236}">
                  <a16:creationId xmlns:a16="http://schemas.microsoft.com/office/drawing/2014/main" id="{84D43812-E904-4993-B970-E1C48764901B}"/>
                </a:ext>
              </a:extLst>
            </p:cNvPr>
            <p:cNvSpPr>
              <a:spLocks/>
            </p:cNvSpPr>
            <p:nvPr/>
          </p:nvSpPr>
          <p:spPr bwMode="auto">
            <a:xfrm>
              <a:off x="1512882" y="2675536"/>
              <a:ext cx="670625" cy="944843"/>
            </a:xfrm>
            <a:custGeom>
              <a:avLst/>
              <a:gdLst>
                <a:gd name="T0" fmla="*/ 0 w 227"/>
                <a:gd name="T1" fmla="*/ 129 h 319"/>
                <a:gd name="T2" fmla="*/ 0 w 227"/>
                <a:gd name="T3" fmla="*/ 205 h 319"/>
                <a:gd name="T4" fmla="*/ 4 w 227"/>
                <a:gd name="T5" fmla="*/ 205 h 319"/>
                <a:gd name="T6" fmla="*/ 0 w 227"/>
                <a:gd name="T7" fmla="*/ 205 h 319"/>
                <a:gd name="T8" fmla="*/ 0 w 227"/>
                <a:gd name="T9" fmla="*/ 205 h 319"/>
                <a:gd name="T10" fmla="*/ 113 w 227"/>
                <a:gd name="T11" fmla="*/ 319 h 319"/>
                <a:gd name="T12" fmla="*/ 131 w 227"/>
                <a:gd name="T13" fmla="*/ 319 h 319"/>
                <a:gd name="T14" fmla="*/ 227 w 227"/>
                <a:gd name="T15" fmla="*/ 223 h 319"/>
                <a:gd name="T16" fmla="*/ 227 w 227"/>
                <a:gd name="T17" fmla="*/ 125 h 319"/>
                <a:gd name="T18" fmla="*/ 227 w 227"/>
                <a:gd name="T19" fmla="*/ 113 h 319"/>
                <a:gd name="T20" fmla="*/ 113 w 227"/>
                <a:gd name="T21" fmla="*/ 0 h 319"/>
                <a:gd name="T22" fmla="*/ 0 w 227"/>
                <a:gd name="T23" fmla="*/ 113 h 319"/>
                <a:gd name="T24" fmla="*/ 0 w 227"/>
                <a:gd name="T25" fmla="*/ 138 h 319"/>
                <a:gd name="T26" fmla="*/ 4 w 227"/>
                <a:gd name="T27" fmla="*/ 142 h 319"/>
                <a:gd name="T28" fmla="*/ 8 w 227"/>
                <a:gd name="T29" fmla="*/ 138 h 319"/>
                <a:gd name="T30" fmla="*/ 8 w 227"/>
                <a:gd name="T31" fmla="*/ 113 h 319"/>
                <a:gd name="T32" fmla="*/ 38 w 227"/>
                <a:gd name="T33" fmla="*/ 39 h 319"/>
                <a:gd name="T34" fmla="*/ 113 w 227"/>
                <a:gd name="T35" fmla="*/ 8 h 319"/>
                <a:gd name="T36" fmla="*/ 219 w 227"/>
                <a:gd name="T37" fmla="*/ 113 h 319"/>
                <a:gd name="T38" fmla="*/ 219 w 227"/>
                <a:gd name="T39" fmla="*/ 125 h 319"/>
                <a:gd name="T40" fmla="*/ 219 w 227"/>
                <a:gd name="T41" fmla="*/ 223 h 319"/>
                <a:gd name="T42" fmla="*/ 193 w 227"/>
                <a:gd name="T43" fmla="*/ 285 h 319"/>
                <a:gd name="T44" fmla="*/ 131 w 227"/>
                <a:gd name="T45" fmla="*/ 311 h 319"/>
                <a:gd name="T46" fmla="*/ 113 w 227"/>
                <a:gd name="T47" fmla="*/ 311 h 319"/>
                <a:gd name="T48" fmla="*/ 38 w 227"/>
                <a:gd name="T49" fmla="*/ 280 h 319"/>
                <a:gd name="T50" fmla="*/ 8 w 227"/>
                <a:gd name="T51" fmla="*/ 205 h 319"/>
                <a:gd name="T52" fmla="*/ 4 w 227"/>
                <a:gd name="T53" fmla="*/ 205 h 319"/>
                <a:gd name="T54" fmla="*/ 8 w 227"/>
                <a:gd name="T55" fmla="*/ 205 h 319"/>
                <a:gd name="T56" fmla="*/ 8 w 227"/>
                <a:gd name="T57" fmla="*/ 205 h 319"/>
                <a:gd name="T58" fmla="*/ 4 w 227"/>
                <a:gd name="T59" fmla="*/ 205 h 319"/>
                <a:gd name="T60" fmla="*/ 8 w 227"/>
                <a:gd name="T61" fmla="*/ 205 h 319"/>
                <a:gd name="T62" fmla="*/ 8 w 227"/>
                <a:gd name="T63" fmla="*/ 205 h 319"/>
                <a:gd name="T64" fmla="*/ 8 w 227"/>
                <a:gd name="T65" fmla="*/ 205 h 319"/>
                <a:gd name="T66" fmla="*/ 8 w 227"/>
                <a:gd name="T67" fmla="*/ 129 h 319"/>
                <a:gd name="T68" fmla="*/ 4 w 227"/>
                <a:gd name="T69" fmla="*/ 125 h 319"/>
                <a:gd name="T70" fmla="*/ 0 w 227"/>
                <a:gd name="T71" fmla="*/ 129 h 319"/>
                <a:gd name="T72" fmla="*/ 0 w 227"/>
                <a:gd name="T73" fmla="*/ 12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 h="319">
                  <a:moveTo>
                    <a:pt x="0" y="129"/>
                  </a:moveTo>
                  <a:cubicBezTo>
                    <a:pt x="0" y="205"/>
                    <a:pt x="0" y="205"/>
                    <a:pt x="0" y="205"/>
                  </a:cubicBezTo>
                  <a:cubicBezTo>
                    <a:pt x="4" y="205"/>
                    <a:pt x="4" y="205"/>
                    <a:pt x="4" y="205"/>
                  </a:cubicBezTo>
                  <a:cubicBezTo>
                    <a:pt x="0" y="205"/>
                    <a:pt x="0" y="205"/>
                    <a:pt x="0" y="205"/>
                  </a:cubicBezTo>
                  <a:cubicBezTo>
                    <a:pt x="0" y="205"/>
                    <a:pt x="0" y="205"/>
                    <a:pt x="0" y="205"/>
                  </a:cubicBezTo>
                  <a:cubicBezTo>
                    <a:pt x="0" y="268"/>
                    <a:pt x="50" y="319"/>
                    <a:pt x="113" y="319"/>
                  </a:cubicBezTo>
                  <a:cubicBezTo>
                    <a:pt x="131" y="319"/>
                    <a:pt x="131" y="319"/>
                    <a:pt x="131" y="319"/>
                  </a:cubicBezTo>
                  <a:cubicBezTo>
                    <a:pt x="184" y="319"/>
                    <a:pt x="227" y="276"/>
                    <a:pt x="227" y="223"/>
                  </a:cubicBezTo>
                  <a:cubicBezTo>
                    <a:pt x="227" y="125"/>
                    <a:pt x="227" y="125"/>
                    <a:pt x="227" y="125"/>
                  </a:cubicBezTo>
                  <a:cubicBezTo>
                    <a:pt x="227" y="113"/>
                    <a:pt x="227" y="113"/>
                    <a:pt x="227" y="113"/>
                  </a:cubicBezTo>
                  <a:cubicBezTo>
                    <a:pt x="227" y="51"/>
                    <a:pt x="176" y="0"/>
                    <a:pt x="113" y="0"/>
                  </a:cubicBezTo>
                  <a:cubicBezTo>
                    <a:pt x="50" y="0"/>
                    <a:pt x="0" y="51"/>
                    <a:pt x="0" y="113"/>
                  </a:cubicBezTo>
                  <a:cubicBezTo>
                    <a:pt x="0" y="138"/>
                    <a:pt x="0" y="138"/>
                    <a:pt x="0" y="138"/>
                  </a:cubicBezTo>
                  <a:cubicBezTo>
                    <a:pt x="0" y="140"/>
                    <a:pt x="1" y="142"/>
                    <a:pt x="4" y="142"/>
                  </a:cubicBezTo>
                  <a:cubicBezTo>
                    <a:pt x="6" y="142"/>
                    <a:pt x="8" y="140"/>
                    <a:pt x="8" y="138"/>
                  </a:cubicBezTo>
                  <a:cubicBezTo>
                    <a:pt x="8" y="113"/>
                    <a:pt x="8" y="113"/>
                    <a:pt x="8" y="113"/>
                  </a:cubicBezTo>
                  <a:cubicBezTo>
                    <a:pt x="8" y="84"/>
                    <a:pt x="19" y="58"/>
                    <a:pt x="38" y="39"/>
                  </a:cubicBezTo>
                  <a:cubicBezTo>
                    <a:pt x="58" y="20"/>
                    <a:pt x="84" y="8"/>
                    <a:pt x="113" y="8"/>
                  </a:cubicBezTo>
                  <a:cubicBezTo>
                    <a:pt x="171" y="8"/>
                    <a:pt x="219" y="55"/>
                    <a:pt x="219" y="113"/>
                  </a:cubicBezTo>
                  <a:cubicBezTo>
                    <a:pt x="219" y="125"/>
                    <a:pt x="219" y="125"/>
                    <a:pt x="219" y="125"/>
                  </a:cubicBezTo>
                  <a:cubicBezTo>
                    <a:pt x="219" y="223"/>
                    <a:pt x="219" y="223"/>
                    <a:pt x="219" y="223"/>
                  </a:cubicBezTo>
                  <a:cubicBezTo>
                    <a:pt x="219" y="247"/>
                    <a:pt x="209" y="269"/>
                    <a:pt x="193" y="285"/>
                  </a:cubicBezTo>
                  <a:cubicBezTo>
                    <a:pt x="177" y="301"/>
                    <a:pt x="155" y="311"/>
                    <a:pt x="131" y="311"/>
                  </a:cubicBezTo>
                  <a:cubicBezTo>
                    <a:pt x="113" y="311"/>
                    <a:pt x="113" y="311"/>
                    <a:pt x="113" y="311"/>
                  </a:cubicBezTo>
                  <a:cubicBezTo>
                    <a:pt x="84" y="311"/>
                    <a:pt x="58" y="299"/>
                    <a:pt x="38" y="280"/>
                  </a:cubicBezTo>
                  <a:cubicBezTo>
                    <a:pt x="19" y="261"/>
                    <a:pt x="8" y="234"/>
                    <a:pt x="8" y="205"/>
                  </a:cubicBezTo>
                  <a:cubicBezTo>
                    <a:pt x="4" y="205"/>
                    <a:pt x="4" y="205"/>
                    <a:pt x="4" y="205"/>
                  </a:cubicBezTo>
                  <a:cubicBezTo>
                    <a:pt x="8" y="205"/>
                    <a:pt x="8" y="205"/>
                    <a:pt x="8" y="205"/>
                  </a:cubicBezTo>
                  <a:cubicBezTo>
                    <a:pt x="8" y="205"/>
                    <a:pt x="8" y="205"/>
                    <a:pt x="8" y="205"/>
                  </a:cubicBezTo>
                  <a:cubicBezTo>
                    <a:pt x="4" y="205"/>
                    <a:pt x="4" y="205"/>
                    <a:pt x="4" y="205"/>
                  </a:cubicBezTo>
                  <a:cubicBezTo>
                    <a:pt x="8" y="205"/>
                    <a:pt x="8" y="205"/>
                    <a:pt x="8" y="205"/>
                  </a:cubicBezTo>
                  <a:cubicBezTo>
                    <a:pt x="8" y="205"/>
                    <a:pt x="8" y="205"/>
                    <a:pt x="8" y="205"/>
                  </a:cubicBezTo>
                  <a:cubicBezTo>
                    <a:pt x="8" y="205"/>
                    <a:pt x="8" y="205"/>
                    <a:pt x="8" y="205"/>
                  </a:cubicBezTo>
                  <a:cubicBezTo>
                    <a:pt x="8" y="129"/>
                    <a:pt x="8" y="129"/>
                    <a:pt x="8" y="129"/>
                  </a:cubicBezTo>
                  <a:cubicBezTo>
                    <a:pt x="8" y="127"/>
                    <a:pt x="6" y="125"/>
                    <a:pt x="4" y="125"/>
                  </a:cubicBezTo>
                  <a:cubicBezTo>
                    <a:pt x="1" y="125"/>
                    <a:pt x="0" y="127"/>
                    <a:pt x="0" y="129"/>
                  </a:cubicBezTo>
                  <a:cubicBezTo>
                    <a:pt x="0" y="129"/>
                    <a:pt x="0" y="129"/>
                    <a:pt x="0" y="129"/>
                  </a:cubicBezTo>
                </a:path>
              </a:pathLst>
            </a:custGeom>
            <a:solidFill>
              <a:schemeClr val="tx1"/>
            </a:solidFill>
            <a:ln w="3175">
              <a:no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2" name="Freeform 168">
              <a:extLst>
                <a:ext uri="{FF2B5EF4-FFF2-40B4-BE49-F238E27FC236}">
                  <a16:creationId xmlns:a16="http://schemas.microsoft.com/office/drawing/2014/main" id="{3EBB103C-8DA9-41FD-B6CD-73F448DA7C2C}"/>
                </a:ext>
              </a:extLst>
            </p:cNvPr>
            <p:cNvSpPr>
              <a:spLocks/>
            </p:cNvSpPr>
            <p:nvPr/>
          </p:nvSpPr>
          <p:spPr bwMode="auto">
            <a:xfrm>
              <a:off x="1957747" y="3207447"/>
              <a:ext cx="71040" cy="180444"/>
            </a:xfrm>
            <a:custGeom>
              <a:avLst/>
              <a:gdLst>
                <a:gd name="T0" fmla="*/ 4 w 24"/>
                <a:gd name="T1" fmla="*/ 61 h 61"/>
                <a:gd name="T2" fmla="*/ 24 w 24"/>
                <a:gd name="T3" fmla="*/ 41 h 61"/>
                <a:gd name="T4" fmla="*/ 24 w 24"/>
                <a:gd name="T5" fmla="*/ 4 h 61"/>
                <a:gd name="T6" fmla="*/ 20 w 24"/>
                <a:gd name="T7" fmla="*/ 0 h 61"/>
                <a:gd name="T8" fmla="*/ 16 w 24"/>
                <a:gd name="T9" fmla="*/ 4 h 61"/>
                <a:gd name="T10" fmla="*/ 16 w 24"/>
                <a:gd name="T11" fmla="*/ 41 h 61"/>
                <a:gd name="T12" fmla="*/ 4 w 24"/>
                <a:gd name="T13" fmla="*/ 53 h 61"/>
                <a:gd name="T14" fmla="*/ 0 w 24"/>
                <a:gd name="T15" fmla="*/ 57 h 61"/>
                <a:gd name="T16" fmla="*/ 4 w 24"/>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61">
                  <a:moveTo>
                    <a:pt x="4" y="61"/>
                  </a:moveTo>
                  <a:cubicBezTo>
                    <a:pt x="15" y="61"/>
                    <a:pt x="24" y="52"/>
                    <a:pt x="24" y="41"/>
                  </a:cubicBezTo>
                  <a:cubicBezTo>
                    <a:pt x="24" y="4"/>
                    <a:pt x="24" y="4"/>
                    <a:pt x="24" y="4"/>
                  </a:cubicBezTo>
                  <a:cubicBezTo>
                    <a:pt x="24" y="2"/>
                    <a:pt x="22" y="0"/>
                    <a:pt x="20" y="0"/>
                  </a:cubicBezTo>
                  <a:cubicBezTo>
                    <a:pt x="18" y="0"/>
                    <a:pt x="16" y="2"/>
                    <a:pt x="16" y="4"/>
                  </a:cubicBezTo>
                  <a:cubicBezTo>
                    <a:pt x="16" y="41"/>
                    <a:pt x="16" y="41"/>
                    <a:pt x="16" y="41"/>
                  </a:cubicBezTo>
                  <a:cubicBezTo>
                    <a:pt x="16" y="48"/>
                    <a:pt x="11" y="53"/>
                    <a:pt x="4" y="53"/>
                  </a:cubicBezTo>
                  <a:cubicBezTo>
                    <a:pt x="1" y="53"/>
                    <a:pt x="0" y="55"/>
                    <a:pt x="0" y="57"/>
                  </a:cubicBezTo>
                  <a:cubicBezTo>
                    <a:pt x="0" y="60"/>
                    <a:pt x="1" y="61"/>
                    <a:pt x="4" y="61"/>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3" name="Freeform 169">
              <a:extLst>
                <a:ext uri="{FF2B5EF4-FFF2-40B4-BE49-F238E27FC236}">
                  <a16:creationId xmlns:a16="http://schemas.microsoft.com/office/drawing/2014/main" id="{4E19A0F1-DE47-4D1E-934B-D6AEB23AEC77}"/>
                </a:ext>
              </a:extLst>
            </p:cNvPr>
            <p:cNvSpPr>
              <a:spLocks/>
            </p:cNvSpPr>
            <p:nvPr/>
          </p:nvSpPr>
          <p:spPr bwMode="auto">
            <a:xfrm>
              <a:off x="1775734" y="3060578"/>
              <a:ext cx="169077" cy="41203"/>
            </a:xfrm>
            <a:custGeom>
              <a:avLst/>
              <a:gdLst>
                <a:gd name="T0" fmla="*/ 7 w 57"/>
                <a:gd name="T1" fmla="*/ 14 h 14"/>
                <a:gd name="T2" fmla="*/ 50 w 57"/>
                <a:gd name="T3" fmla="*/ 14 h 14"/>
                <a:gd name="T4" fmla="*/ 57 w 57"/>
                <a:gd name="T5" fmla="*/ 8 h 14"/>
                <a:gd name="T6" fmla="*/ 57 w 57"/>
                <a:gd name="T7" fmla="*/ 7 h 14"/>
                <a:gd name="T8" fmla="*/ 50 w 57"/>
                <a:gd name="T9" fmla="*/ 0 h 14"/>
                <a:gd name="T10" fmla="*/ 7 w 57"/>
                <a:gd name="T11" fmla="*/ 0 h 14"/>
                <a:gd name="T12" fmla="*/ 0 w 57"/>
                <a:gd name="T13" fmla="*/ 7 h 14"/>
                <a:gd name="T14" fmla="*/ 0 w 57"/>
                <a:gd name="T15" fmla="*/ 8 h 14"/>
                <a:gd name="T16" fmla="*/ 7 w 57"/>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4">
                  <a:moveTo>
                    <a:pt x="7" y="14"/>
                  </a:moveTo>
                  <a:cubicBezTo>
                    <a:pt x="50" y="14"/>
                    <a:pt x="50" y="14"/>
                    <a:pt x="50" y="14"/>
                  </a:cubicBezTo>
                  <a:cubicBezTo>
                    <a:pt x="54" y="14"/>
                    <a:pt x="57" y="11"/>
                    <a:pt x="57" y="8"/>
                  </a:cubicBezTo>
                  <a:cubicBezTo>
                    <a:pt x="57" y="7"/>
                    <a:pt x="57" y="7"/>
                    <a:pt x="57" y="7"/>
                  </a:cubicBezTo>
                  <a:cubicBezTo>
                    <a:pt x="57" y="3"/>
                    <a:pt x="54" y="0"/>
                    <a:pt x="50"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4" name="Freeform 170">
              <a:extLst>
                <a:ext uri="{FF2B5EF4-FFF2-40B4-BE49-F238E27FC236}">
                  <a16:creationId xmlns:a16="http://schemas.microsoft.com/office/drawing/2014/main" id="{152CB4B8-4A9E-41E0-AC94-C43C6B7D4D6F}"/>
                </a:ext>
              </a:extLst>
            </p:cNvPr>
            <p:cNvSpPr>
              <a:spLocks/>
            </p:cNvSpPr>
            <p:nvPr/>
          </p:nvSpPr>
          <p:spPr bwMode="auto">
            <a:xfrm>
              <a:off x="1775734" y="3060578"/>
              <a:ext cx="169077" cy="41203"/>
            </a:xfrm>
            <a:custGeom>
              <a:avLst/>
              <a:gdLst>
                <a:gd name="T0" fmla="*/ 7 w 57"/>
                <a:gd name="T1" fmla="*/ 14 h 14"/>
                <a:gd name="T2" fmla="*/ 50 w 57"/>
                <a:gd name="T3" fmla="*/ 14 h 14"/>
                <a:gd name="T4" fmla="*/ 57 w 57"/>
                <a:gd name="T5" fmla="*/ 8 h 14"/>
                <a:gd name="T6" fmla="*/ 57 w 57"/>
                <a:gd name="T7" fmla="*/ 7 h 14"/>
                <a:gd name="T8" fmla="*/ 50 w 57"/>
                <a:gd name="T9" fmla="*/ 0 h 14"/>
                <a:gd name="T10" fmla="*/ 7 w 57"/>
                <a:gd name="T11" fmla="*/ 0 h 14"/>
                <a:gd name="T12" fmla="*/ 0 w 57"/>
                <a:gd name="T13" fmla="*/ 7 h 14"/>
                <a:gd name="T14" fmla="*/ 0 w 57"/>
                <a:gd name="T15" fmla="*/ 8 h 14"/>
                <a:gd name="T16" fmla="*/ 7 w 57"/>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4">
                  <a:moveTo>
                    <a:pt x="7" y="14"/>
                  </a:moveTo>
                  <a:cubicBezTo>
                    <a:pt x="50" y="14"/>
                    <a:pt x="50" y="14"/>
                    <a:pt x="50" y="14"/>
                  </a:cubicBezTo>
                  <a:cubicBezTo>
                    <a:pt x="54" y="14"/>
                    <a:pt x="57" y="11"/>
                    <a:pt x="57" y="8"/>
                  </a:cubicBezTo>
                  <a:cubicBezTo>
                    <a:pt x="57" y="7"/>
                    <a:pt x="57" y="7"/>
                    <a:pt x="57" y="7"/>
                  </a:cubicBezTo>
                  <a:cubicBezTo>
                    <a:pt x="57" y="3"/>
                    <a:pt x="54" y="0"/>
                    <a:pt x="50"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5" name="Freeform 173">
              <a:extLst>
                <a:ext uri="{FF2B5EF4-FFF2-40B4-BE49-F238E27FC236}">
                  <a16:creationId xmlns:a16="http://schemas.microsoft.com/office/drawing/2014/main" id="{B2D35C84-885C-43EC-A612-FECFAF9E64D5}"/>
                </a:ext>
              </a:extLst>
            </p:cNvPr>
            <p:cNvSpPr>
              <a:spLocks/>
            </p:cNvSpPr>
            <p:nvPr/>
          </p:nvSpPr>
          <p:spPr bwMode="auto">
            <a:xfrm>
              <a:off x="2047110" y="3060578"/>
              <a:ext cx="125032" cy="41203"/>
            </a:xfrm>
            <a:custGeom>
              <a:avLst/>
              <a:gdLst>
                <a:gd name="T0" fmla="*/ 7 w 42"/>
                <a:gd name="T1" fmla="*/ 14 h 14"/>
                <a:gd name="T2" fmla="*/ 35 w 42"/>
                <a:gd name="T3" fmla="*/ 14 h 14"/>
                <a:gd name="T4" fmla="*/ 42 w 42"/>
                <a:gd name="T5" fmla="*/ 8 h 14"/>
                <a:gd name="T6" fmla="*/ 42 w 42"/>
                <a:gd name="T7" fmla="*/ 7 h 14"/>
                <a:gd name="T8" fmla="*/ 35 w 42"/>
                <a:gd name="T9" fmla="*/ 0 h 14"/>
                <a:gd name="T10" fmla="*/ 7 w 42"/>
                <a:gd name="T11" fmla="*/ 0 h 14"/>
                <a:gd name="T12" fmla="*/ 0 w 42"/>
                <a:gd name="T13" fmla="*/ 7 h 14"/>
                <a:gd name="T14" fmla="*/ 0 w 42"/>
                <a:gd name="T15" fmla="*/ 8 h 14"/>
                <a:gd name="T16" fmla="*/ 7 w 4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4">
                  <a:moveTo>
                    <a:pt x="7" y="14"/>
                  </a:moveTo>
                  <a:cubicBezTo>
                    <a:pt x="35" y="14"/>
                    <a:pt x="35" y="14"/>
                    <a:pt x="35" y="14"/>
                  </a:cubicBezTo>
                  <a:cubicBezTo>
                    <a:pt x="39" y="14"/>
                    <a:pt x="42" y="11"/>
                    <a:pt x="42" y="8"/>
                  </a:cubicBezTo>
                  <a:cubicBezTo>
                    <a:pt x="42" y="7"/>
                    <a:pt x="42" y="7"/>
                    <a:pt x="42" y="7"/>
                  </a:cubicBezTo>
                  <a:cubicBezTo>
                    <a:pt x="42" y="3"/>
                    <a:pt x="39" y="0"/>
                    <a:pt x="35"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6" name="Freeform 174">
              <a:extLst>
                <a:ext uri="{FF2B5EF4-FFF2-40B4-BE49-F238E27FC236}">
                  <a16:creationId xmlns:a16="http://schemas.microsoft.com/office/drawing/2014/main" id="{5E5F6D6E-C24E-48C3-AE73-E71D0B04247D}"/>
                </a:ext>
              </a:extLst>
            </p:cNvPr>
            <p:cNvSpPr>
              <a:spLocks/>
            </p:cNvSpPr>
            <p:nvPr/>
          </p:nvSpPr>
          <p:spPr bwMode="auto">
            <a:xfrm>
              <a:off x="2047110" y="3060578"/>
              <a:ext cx="125032" cy="41203"/>
            </a:xfrm>
            <a:custGeom>
              <a:avLst/>
              <a:gdLst>
                <a:gd name="T0" fmla="*/ 7 w 42"/>
                <a:gd name="T1" fmla="*/ 14 h 14"/>
                <a:gd name="T2" fmla="*/ 35 w 42"/>
                <a:gd name="T3" fmla="*/ 14 h 14"/>
                <a:gd name="T4" fmla="*/ 42 w 42"/>
                <a:gd name="T5" fmla="*/ 8 h 14"/>
                <a:gd name="T6" fmla="*/ 42 w 42"/>
                <a:gd name="T7" fmla="*/ 7 h 14"/>
                <a:gd name="T8" fmla="*/ 35 w 42"/>
                <a:gd name="T9" fmla="*/ 0 h 14"/>
                <a:gd name="T10" fmla="*/ 7 w 42"/>
                <a:gd name="T11" fmla="*/ 0 h 14"/>
                <a:gd name="T12" fmla="*/ 0 w 42"/>
                <a:gd name="T13" fmla="*/ 7 h 14"/>
                <a:gd name="T14" fmla="*/ 0 w 42"/>
                <a:gd name="T15" fmla="*/ 8 h 14"/>
                <a:gd name="T16" fmla="*/ 7 w 4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4">
                  <a:moveTo>
                    <a:pt x="7" y="14"/>
                  </a:moveTo>
                  <a:cubicBezTo>
                    <a:pt x="35" y="14"/>
                    <a:pt x="35" y="14"/>
                    <a:pt x="35" y="14"/>
                  </a:cubicBezTo>
                  <a:cubicBezTo>
                    <a:pt x="39" y="14"/>
                    <a:pt x="42" y="11"/>
                    <a:pt x="42" y="8"/>
                  </a:cubicBezTo>
                  <a:cubicBezTo>
                    <a:pt x="42" y="7"/>
                    <a:pt x="42" y="7"/>
                    <a:pt x="42" y="7"/>
                  </a:cubicBezTo>
                  <a:cubicBezTo>
                    <a:pt x="42" y="3"/>
                    <a:pt x="39" y="0"/>
                    <a:pt x="35"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7" name="Freeform 176">
              <a:extLst>
                <a:ext uri="{FF2B5EF4-FFF2-40B4-BE49-F238E27FC236}">
                  <a16:creationId xmlns:a16="http://schemas.microsoft.com/office/drawing/2014/main" id="{4F57B801-D0ED-4146-9A82-DC2348216C3D}"/>
                </a:ext>
              </a:extLst>
            </p:cNvPr>
            <p:cNvSpPr>
              <a:spLocks/>
            </p:cNvSpPr>
            <p:nvPr/>
          </p:nvSpPr>
          <p:spPr bwMode="auto">
            <a:xfrm>
              <a:off x="1436159" y="3158614"/>
              <a:ext cx="163393" cy="161973"/>
            </a:xfrm>
            <a:custGeom>
              <a:avLst/>
              <a:gdLst>
                <a:gd name="T0" fmla="*/ 55 w 55"/>
                <a:gd name="T1" fmla="*/ 27 h 55"/>
                <a:gd name="T2" fmla="*/ 27 w 55"/>
                <a:gd name="T3" fmla="*/ 0 h 55"/>
                <a:gd name="T4" fmla="*/ 0 w 55"/>
                <a:gd name="T5" fmla="*/ 27 h 55"/>
                <a:gd name="T6" fmla="*/ 27 w 55"/>
                <a:gd name="T7" fmla="*/ 55 h 55"/>
                <a:gd name="T8" fmla="*/ 41 w 55"/>
                <a:gd name="T9" fmla="*/ 51 h 55"/>
                <a:gd name="connsiteX0" fmla="*/ 10000 w 10000"/>
                <a:gd name="connsiteY0" fmla="*/ 4909 h 10000"/>
                <a:gd name="connsiteX1" fmla="*/ 4909 w 10000"/>
                <a:gd name="connsiteY1" fmla="*/ 0 h 10000"/>
                <a:gd name="connsiteX2" fmla="*/ 0 w 10000"/>
                <a:gd name="connsiteY2" fmla="*/ 4909 h 10000"/>
                <a:gd name="connsiteX3" fmla="*/ 4909 w 10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4909"/>
                  </a:moveTo>
                  <a:cubicBezTo>
                    <a:pt x="10000" y="2182"/>
                    <a:pt x="7636" y="0"/>
                    <a:pt x="4909" y="0"/>
                  </a:cubicBezTo>
                  <a:cubicBezTo>
                    <a:pt x="2182" y="0"/>
                    <a:pt x="0" y="2182"/>
                    <a:pt x="0" y="4909"/>
                  </a:cubicBezTo>
                  <a:cubicBezTo>
                    <a:pt x="0" y="7636"/>
                    <a:pt x="2182" y="10000"/>
                    <a:pt x="4909" y="10000"/>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8" name="Freeform 178">
              <a:extLst>
                <a:ext uri="{FF2B5EF4-FFF2-40B4-BE49-F238E27FC236}">
                  <a16:creationId xmlns:a16="http://schemas.microsoft.com/office/drawing/2014/main" id="{B5EABFF8-241E-490B-A984-B6E3542F258A}"/>
                </a:ext>
              </a:extLst>
            </p:cNvPr>
            <p:cNvSpPr>
              <a:spLocks/>
            </p:cNvSpPr>
            <p:nvPr/>
          </p:nvSpPr>
          <p:spPr bwMode="auto">
            <a:xfrm rot="16762192">
              <a:off x="1492658" y="3250112"/>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9" name="Oval 202">
              <a:extLst>
                <a:ext uri="{FF2B5EF4-FFF2-40B4-BE49-F238E27FC236}">
                  <a16:creationId xmlns:a16="http://schemas.microsoft.com/office/drawing/2014/main" id="{0F051127-EA70-48BC-B576-7034BEF94AC8}"/>
                </a:ext>
              </a:extLst>
            </p:cNvPr>
            <p:cNvSpPr>
              <a:spLocks noChangeArrowheads="1"/>
            </p:cNvSpPr>
            <p:nvPr/>
          </p:nvSpPr>
          <p:spPr bwMode="auto">
            <a:xfrm>
              <a:off x="2047542" y="3117502"/>
              <a:ext cx="191810" cy="191810"/>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0" name="Oval 203">
              <a:extLst>
                <a:ext uri="{FF2B5EF4-FFF2-40B4-BE49-F238E27FC236}">
                  <a16:creationId xmlns:a16="http://schemas.microsoft.com/office/drawing/2014/main" id="{0F0189C9-2F00-4FD1-A613-ACE143BE09CD}"/>
                </a:ext>
              </a:extLst>
            </p:cNvPr>
            <p:cNvSpPr>
              <a:spLocks noChangeArrowheads="1"/>
            </p:cNvSpPr>
            <p:nvPr/>
          </p:nvSpPr>
          <p:spPr bwMode="auto">
            <a:xfrm>
              <a:off x="1788521" y="3125935"/>
              <a:ext cx="191810" cy="191810"/>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1" name="Line 204">
              <a:extLst>
                <a:ext uri="{FF2B5EF4-FFF2-40B4-BE49-F238E27FC236}">
                  <a16:creationId xmlns:a16="http://schemas.microsoft.com/office/drawing/2014/main" id="{AA21318A-3F96-4A9D-8ECD-51CFF4B02636}"/>
                </a:ext>
              </a:extLst>
            </p:cNvPr>
            <p:cNvSpPr>
              <a:spLocks noChangeShapeType="1"/>
            </p:cNvSpPr>
            <p:nvPr/>
          </p:nvSpPr>
          <p:spPr bwMode="auto">
            <a:xfrm flipH="1">
              <a:off x="1970386" y="3175663"/>
              <a:ext cx="77044"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2" name="Line 205">
              <a:extLst>
                <a:ext uri="{FF2B5EF4-FFF2-40B4-BE49-F238E27FC236}">
                  <a16:creationId xmlns:a16="http://schemas.microsoft.com/office/drawing/2014/main" id="{E803B8E8-2A00-4FD2-A6F4-C140FBC1289C}"/>
                </a:ext>
              </a:extLst>
            </p:cNvPr>
            <p:cNvSpPr>
              <a:spLocks noChangeShapeType="1"/>
            </p:cNvSpPr>
            <p:nvPr/>
          </p:nvSpPr>
          <p:spPr bwMode="auto">
            <a:xfrm flipH="1">
              <a:off x="1619444" y="3181539"/>
              <a:ext cx="170658" cy="41011"/>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3" name="Freeform 206">
              <a:extLst>
                <a:ext uri="{FF2B5EF4-FFF2-40B4-BE49-F238E27FC236}">
                  <a16:creationId xmlns:a16="http://schemas.microsoft.com/office/drawing/2014/main" id="{2A37355D-44F2-4C29-9678-E591EE521284}"/>
                </a:ext>
              </a:extLst>
            </p:cNvPr>
            <p:cNvSpPr>
              <a:spLocks/>
            </p:cNvSpPr>
            <p:nvPr/>
          </p:nvSpPr>
          <p:spPr bwMode="auto">
            <a:xfrm>
              <a:off x="1896503" y="3427148"/>
              <a:ext cx="139241" cy="71040"/>
            </a:xfrm>
            <a:custGeom>
              <a:avLst/>
              <a:gdLst>
                <a:gd name="T0" fmla="*/ 23 w 47"/>
                <a:gd name="T1" fmla="*/ 24 h 24"/>
                <a:gd name="T2" fmla="*/ 23 w 47"/>
                <a:gd name="T3" fmla="*/ 24 h 24"/>
                <a:gd name="T4" fmla="*/ 0 w 47"/>
                <a:gd name="T5" fmla="*/ 0 h 24"/>
                <a:gd name="T6" fmla="*/ 47 w 47"/>
                <a:gd name="T7" fmla="*/ 0 h 24"/>
                <a:gd name="T8" fmla="*/ 23 w 47"/>
                <a:gd name="T9" fmla="*/ 24 h 24"/>
              </a:gdLst>
              <a:ahLst/>
              <a:cxnLst>
                <a:cxn ang="0">
                  <a:pos x="T0" y="T1"/>
                </a:cxn>
                <a:cxn ang="0">
                  <a:pos x="T2" y="T3"/>
                </a:cxn>
                <a:cxn ang="0">
                  <a:pos x="T4" y="T5"/>
                </a:cxn>
                <a:cxn ang="0">
                  <a:pos x="T6" y="T7"/>
                </a:cxn>
                <a:cxn ang="0">
                  <a:pos x="T8" y="T9"/>
                </a:cxn>
              </a:cxnLst>
              <a:rect l="0" t="0" r="r" b="b"/>
              <a:pathLst>
                <a:path w="47" h="24">
                  <a:moveTo>
                    <a:pt x="23" y="24"/>
                  </a:moveTo>
                  <a:cubicBezTo>
                    <a:pt x="23" y="24"/>
                    <a:pt x="23" y="24"/>
                    <a:pt x="23" y="24"/>
                  </a:cubicBezTo>
                  <a:cubicBezTo>
                    <a:pt x="10" y="24"/>
                    <a:pt x="0" y="13"/>
                    <a:pt x="0" y="0"/>
                  </a:cubicBezTo>
                  <a:cubicBezTo>
                    <a:pt x="47" y="0"/>
                    <a:pt x="47" y="0"/>
                    <a:pt x="47" y="0"/>
                  </a:cubicBezTo>
                  <a:cubicBezTo>
                    <a:pt x="47" y="13"/>
                    <a:pt x="36" y="24"/>
                    <a:pt x="23"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4" name="Freeform 207">
              <a:extLst>
                <a:ext uri="{FF2B5EF4-FFF2-40B4-BE49-F238E27FC236}">
                  <a16:creationId xmlns:a16="http://schemas.microsoft.com/office/drawing/2014/main" id="{3FECD122-8874-4B04-8297-19195E232474}"/>
                </a:ext>
              </a:extLst>
            </p:cNvPr>
            <p:cNvSpPr>
              <a:spLocks/>
            </p:cNvSpPr>
            <p:nvPr/>
          </p:nvSpPr>
          <p:spPr bwMode="auto">
            <a:xfrm>
              <a:off x="1896503" y="3427148"/>
              <a:ext cx="139241" cy="71040"/>
            </a:xfrm>
            <a:custGeom>
              <a:avLst/>
              <a:gdLst>
                <a:gd name="T0" fmla="*/ 23 w 47"/>
                <a:gd name="T1" fmla="*/ 24 h 24"/>
                <a:gd name="T2" fmla="*/ 23 w 47"/>
                <a:gd name="T3" fmla="*/ 24 h 24"/>
                <a:gd name="T4" fmla="*/ 0 w 47"/>
                <a:gd name="T5" fmla="*/ 0 h 24"/>
                <a:gd name="T6" fmla="*/ 47 w 47"/>
                <a:gd name="T7" fmla="*/ 0 h 24"/>
                <a:gd name="T8" fmla="*/ 23 w 47"/>
                <a:gd name="T9" fmla="*/ 24 h 24"/>
              </a:gdLst>
              <a:ahLst/>
              <a:cxnLst>
                <a:cxn ang="0">
                  <a:pos x="T0" y="T1"/>
                </a:cxn>
                <a:cxn ang="0">
                  <a:pos x="T2" y="T3"/>
                </a:cxn>
                <a:cxn ang="0">
                  <a:pos x="T4" y="T5"/>
                </a:cxn>
                <a:cxn ang="0">
                  <a:pos x="T6" y="T7"/>
                </a:cxn>
                <a:cxn ang="0">
                  <a:pos x="T8" y="T9"/>
                </a:cxn>
              </a:cxnLst>
              <a:rect l="0" t="0" r="r" b="b"/>
              <a:pathLst>
                <a:path w="47" h="24">
                  <a:moveTo>
                    <a:pt x="23" y="24"/>
                  </a:moveTo>
                  <a:cubicBezTo>
                    <a:pt x="23" y="24"/>
                    <a:pt x="23" y="24"/>
                    <a:pt x="23" y="24"/>
                  </a:cubicBezTo>
                  <a:cubicBezTo>
                    <a:pt x="10" y="24"/>
                    <a:pt x="0" y="13"/>
                    <a:pt x="0" y="0"/>
                  </a:cubicBezTo>
                  <a:cubicBezTo>
                    <a:pt x="47" y="0"/>
                    <a:pt x="47" y="0"/>
                    <a:pt x="47" y="0"/>
                  </a:cubicBezTo>
                  <a:cubicBezTo>
                    <a:pt x="47" y="13"/>
                    <a:pt x="36" y="24"/>
                    <a:pt x="23" y="24"/>
                  </a:cubicBezTo>
                  <a:close/>
                </a:path>
              </a:pathLst>
            </a:custGeom>
            <a:solidFill>
              <a:srgbClr val="999A98"/>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5" name="Freeform 137">
              <a:extLst>
                <a:ext uri="{FF2B5EF4-FFF2-40B4-BE49-F238E27FC236}">
                  <a16:creationId xmlns:a16="http://schemas.microsoft.com/office/drawing/2014/main" id="{215D91BE-4FB2-40C9-8372-A0A5F5622D2E}"/>
                </a:ext>
              </a:extLst>
            </p:cNvPr>
            <p:cNvSpPr>
              <a:spLocks/>
            </p:cNvSpPr>
            <p:nvPr/>
          </p:nvSpPr>
          <p:spPr bwMode="auto">
            <a:xfrm>
              <a:off x="1643332" y="3545243"/>
              <a:ext cx="295796" cy="231425"/>
            </a:xfrm>
            <a:custGeom>
              <a:avLst/>
              <a:gdLst>
                <a:gd name="T0" fmla="*/ 0 w 100"/>
                <a:gd name="T1" fmla="*/ 0 h 87"/>
                <a:gd name="T2" fmla="*/ 0 w 100"/>
                <a:gd name="T3" fmla="*/ 41 h 87"/>
                <a:gd name="T4" fmla="*/ 0 w 100"/>
                <a:gd name="T5" fmla="*/ 45 h 87"/>
                <a:gd name="T6" fmla="*/ 46 w 100"/>
                <a:gd name="T7" fmla="*/ 87 h 87"/>
                <a:gd name="T8" fmla="*/ 71 w 100"/>
                <a:gd name="T9" fmla="*/ 87 h 87"/>
                <a:gd name="T10" fmla="*/ 100 w 100"/>
                <a:gd name="T11" fmla="*/ 59 h 87"/>
                <a:gd name="T12" fmla="*/ 100 w 100"/>
                <a:gd name="T13" fmla="*/ 58 h 87"/>
                <a:gd name="T14" fmla="*/ 100 w 100"/>
                <a:gd name="T15" fmla="*/ 15 h 87"/>
                <a:gd name="T16" fmla="*/ 0 w 100"/>
                <a:gd name="T17" fmla="*/ 0 h 87"/>
                <a:gd name="connsiteX0" fmla="*/ 0 w 10000"/>
                <a:gd name="connsiteY0" fmla="*/ 0 h 10000"/>
                <a:gd name="connsiteX1" fmla="*/ 0 w 10000"/>
                <a:gd name="connsiteY1" fmla="*/ 4713 h 10000"/>
                <a:gd name="connsiteX2" fmla="*/ 0 w 10000"/>
                <a:gd name="connsiteY2" fmla="*/ 5172 h 10000"/>
                <a:gd name="connsiteX3" fmla="*/ 4600 w 10000"/>
                <a:gd name="connsiteY3" fmla="*/ 10000 h 10000"/>
                <a:gd name="connsiteX4" fmla="*/ 7100 w 10000"/>
                <a:gd name="connsiteY4" fmla="*/ 10000 h 10000"/>
                <a:gd name="connsiteX5" fmla="*/ 10000 w 10000"/>
                <a:gd name="connsiteY5" fmla="*/ 6782 h 10000"/>
                <a:gd name="connsiteX6" fmla="*/ 10000 w 10000"/>
                <a:gd name="connsiteY6" fmla="*/ 6667 h 10000"/>
                <a:gd name="connsiteX7" fmla="*/ 9917 w 10000"/>
                <a:gd name="connsiteY7" fmla="*/ 3154 h 10000"/>
                <a:gd name="connsiteX8" fmla="*/ 0 w 10000"/>
                <a:gd name="connsiteY8" fmla="*/ 0 h 10000"/>
                <a:gd name="connsiteX0" fmla="*/ 0 w 10000"/>
                <a:gd name="connsiteY0" fmla="*/ 0 h 10000"/>
                <a:gd name="connsiteX1" fmla="*/ 0 w 10000"/>
                <a:gd name="connsiteY1" fmla="*/ 4713 h 10000"/>
                <a:gd name="connsiteX2" fmla="*/ 0 w 10000"/>
                <a:gd name="connsiteY2" fmla="*/ 5172 h 10000"/>
                <a:gd name="connsiteX3" fmla="*/ 4600 w 10000"/>
                <a:gd name="connsiteY3" fmla="*/ 10000 h 10000"/>
                <a:gd name="connsiteX4" fmla="*/ 7100 w 10000"/>
                <a:gd name="connsiteY4" fmla="*/ 10000 h 10000"/>
                <a:gd name="connsiteX5" fmla="*/ 10000 w 10000"/>
                <a:gd name="connsiteY5" fmla="*/ 6782 h 10000"/>
                <a:gd name="connsiteX6" fmla="*/ 10000 w 10000"/>
                <a:gd name="connsiteY6" fmla="*/ 6667 h 10000"/>
                <a:gd name="connsiteX7" fmla="*/ 9917 w 10000"/>
                <a:gd name="connsiteY7" fmla="*/ 3154 h 10000"/>
                <a:gd name="connsiteX8" fmla="*/ 0 w 10000"/>
                <a:gd name="connsiteY8" fmla="*/ 0 h 10000"/>
                <a:gd name="connsiteX0" fmla="*/ 133 w 10009"/>
                <a:gd name="connsiteY0" fmla="*/ 0 h 8999"/>
                <a:gd name="connsiteX1" fmla="*/ 9 w 10009"/>
                <a:gd name="connsiteY1" fmla="*/ 3712 h 8999"/>
                <a:gd name="connsiteX2" fmla="*/ 9 w 10009"/>
                <a:gd name="connsiteY2" fmla="*/ 4171 h 8999"/>
                <a:gd name="connsiteX3" fmla="*/ 4609 w 10009"/>
                <a:gd name="connsiteY3" fmla="*/ 8999 h 8999"/>
                <a:gd name="connsiteX4" fmla="*/ 7109 w 10009"/>
                <a:gd name="connsiteY4" fmla="*/ 8999 h 8999"/>
                <a:gd name="connsiteX5" fmla="*/ 10009 w 10009"/>
                <a:gd name="connsiteY5" fmla="*/ 5781 h 8999"/>
                <a:gd name="connsiteX6" fmla="*/ 10009 w 10009"/>
                <a:gd name="connsiteY6" fmla="*/ 5666 h 8999"/>
                <a:gd name="connsiteX7" fmla="*/ 9926 w 10009"/>
                <a:gd name="connsiteY7" fmla="*/ 2153 h 8999"/>
                <a:gd name="connsiteX8" fmla="*/ 133 w 10009"/>
                <a:gd name="connsiteY8" fmla="*/ 0 h 8999"/>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39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604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94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94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851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133" y="0"/>
                  </a:moveTo>
                  <a:cubicBezTo>
                    <a:pt x="92" y="1375"/>
                    <a:pt x="30" y="3353"/>
                    <a:pt x="9" y="4125"/>
                  </a:cubicBezTo>
                  <a:cubicBezTo>
                    <a:pt x="-12" y="4897"/>
                    <a:pt x="9" y="4465"/>
                    <a:pt x="9" y="4635"/>
                  </a:cubicBezTo>
                  <a:cubicBezTo>
                    <a:pt x="209" y="7701"/>
                    <a:pt x="2207" y="10000"/>
                    <a:pt x="4605" y="10000"/>
                  </a:cubicBezTo>
                  <a:lnTo>
                    <a:pt x="7103" y="10000"/>
                  </a:lnTo>
                  <a:cubicBezTo>
                    <a:pt x="8701" y="10000"/>
                    <a:pt x="10000" y="8340"/>
                    <a:pt x="10000" y="6424"/>
                  </a:cubicBezTo>
                  <a:lnTo>
                    <a:pt x="10000" y="6296"/>
                  </a:lnTo>
                  <a:cubicBezTo>
                    <a:pt x="10000" y="2836"/>
                    <a:pt x="9906" y="2688"/>
                    <a:pt x="9906" y="2688"/>
                  </a:cubicBezTo>
                  <a:cubicBezTo>
                    <a:pt x="4332" y="3211"/>
                    <a:pt x="2856" y="1751"/>
                    <a:pt x="133" y="0"/>
                  </a:cubicBezTo>
                  <a:close/>
                </a:path>
              </a:pathLst>
            </a:custGeom>
            <a:noFill/>
            <a:ln w="1905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nvGrpSpPr>
            <p:cNvPr id="406" name="Group 405">
              <a:extLst>
                <a:ext uri="{FF2B5EF4-FFF2-40B4-BE49-F238E27FC236}">
                  <a16:creationId xmlns:a16="http://schemas.microsoft.com/office/drawing/2014/main" id="{E17C3F01-5454-4DEE-BE53-7FBC2A564843}"/>
                </a:ext>
              </a:extLst>
            </p:cNvPr>
            <p:cNvGrpSpPr/>
            <p:nvPr/>
          </p:nvGrpSpPr>
          <p:grpSpPr>
            <a:xfrm>
              <a:off x="1448946" y="2686902"/>
              <a:ext cx="808445" cy="551276"/>
              <a:chOff x="2054370" y="1372627"/>
              <a:chExt cx="644704" cy="439622"/>
            </a:xfrm>
            <a:solidFill>
              <a:schemeClr val="tx1"/>
            </a:solidFill>
          </p:grpSpPr>
          <p:sp>
            <p:nvSpPr>
              <p:cNvPr id="413" name="Freeform 171">
                <a:extLst>
                  <a:ext uri="{FF2B5EF4-FFF2-40B4-BE49-F238E27FC236}">
                    <a16:creationId xmlns:a16="http://schemas.microsoft.com/office/drawing/2014/main" id="{7B3DE5A0-B8FF-41F8-8DEA-87D21D113E04}"/>
                  </a:ext>
                </a:extLst>
              </p:cNvPr>
              <p:cNvSpPr>
                <a:spLocks/>
              </p:cNvSpPr>
              <p:nvPr/>
            </p:nvSpPr>
            <p:spPr bwMode="auto">
              <a:xfrm>
                <a:off x="2054370" y="1372627"/>
                <a:ext cx="546129" cy="439622"/>
              </a:xfrm>
              <a:custGeom>
                <a:avLst/>
                <a:gdLst>
                  <a:gd name="T0" fmla="*/ 147 w 232"/>
                  <a:gd name="T1" fmla="*/ 0 h 186"/>
                  <a:gd name="T2" fmla="*/ 232 w 232"/>
                  <a:gd name="T3" fmla="*/ 85 h 186"/>
                  <a:gd name="T4" fmla="*/ 224 w 232"/>
                  <a:gd name="T5" fmla="*/ 88 h 186"/>
                  <a:gd name="T6" fmla="*/ 173 w 232"/>
                  <a:gd name="T7" fmla="*/ 97 h 186"/>
                  <a:gd name="T8" fmla="*/ 141 w 232"/>
                  <a:gd name="T9" fmla="*/ 76 h 186"/>
                  <a:gd name="T10" fmla="*/ 121 w 232"/>
                  <a:gd name="T11" fmla="*/ 62 h 186"/>
                  <a:gd name="T12" fmla="*/ 119 w 232"/>
                  <a:gd name="T13" fmla="*/ 62 h 186"/>
                  <a:gd name="T14" fmla="*/ 80 w 232"/>
                  <a:gd name="T15" fmla="*/ 102 h 186"/>
                  <a:gd name="T16" fmla="*/ 80 w 232"/>
                  <a:gd name="T17" fmla="*/ 142 h 186"/>
                  <a:gd name="T18" fmla="*/ 35 w 232"/>
                  <a:gd name="T19" fmla="*/ 186 h 186"/>
                  <a:gd name="T20" fmla="*/ 0 w 232"/>
                  <a:gd name="T21" fmla="*/ 186 h 186"/>
                  <a:gd name="T22" fmla="*/ 0 w 232"/>
                  <a:gd name="T23" fmla="*/ 95 h 186"/>
                  <a:gd name="T24" fmla="*/ 26 w 232"/>
                  <a:gd name="T25" fmla="*/ 48 h 186"/>
                  <a:gd name="T26" fmla="*/ 96 w 232"/>
                  <a:gd name="T27" fmla="*/ 0 h 186"/>
                  <a:gd name="T28" fmla="*/ 147 w 232"/>
                  <a:gd name="T2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186">
                    <a:moveTo>
                      <a:pt x="147" y="0"/>
                    </a:moveTo>
                    <a:cubicBezTo>
                      <a:pt x="201" y="0"/>
                      <a:pt x="232" y="31"/>
                      <a:pt x="232" y="85"/>
                    </a:cubicBezTo>
                    <a:cubicBezTo>
                      <a:pt x="224" y="88"/>
                      <a:pt x="224" y="88"/>
                      <a:pt x="224" y="88"/>
                    </a:cubicBezTo>
                    <a:cubicBezTo>
                      <a:pt x="173" y="97"/>
                      <a:pt x="173" y="97"/>
                      <a:pt x="173" y="97"/>
                    </a:cubicBezTo>
                    <a:cubicBezTo>
                      <a:pt x="159" y="97"/>
                      <a:pt x="146" y="89"/>
                      <a:pt x="141" y="76"/>
                    </a:cubicBezTo>
                    <a:cubicBezTo>
                      <a:pt x="137" y="68"/>
                      <a:pt x="130" y="62"/>
                      <a:pt x="121" y="62"/>
                    </a:cubicBezTo>
                    <a:cubicBezTo>
                      <a:pt x="119" y="62"/>
                      <a:pt x="119" y="62"/>
                      <a:pt x="119" y="62"/>
                    </a:cubicBezTo>
                    <a:cubicBezTo>
                      <a:pt x="97" y="62"/>
                      <a:pt x="80" y="80"/>
                      <a:pt x="80" y="102"/>
                    </a:cubicBezTo>
                    <a:cubicBezTo>
                      <a:pt x="80" y="142"/>
                      <a:pt x="80" y="142"/>
                      <a:pt x="80" y="142"/>
                    </a:cubicBezTo>
                    <a:cubicBezTo>
                      <a:pt x="80" y="166"/>
                      <a:pt x="60" y="186"/>
                      <a:pt x="35" y="186"/>
                    </a:cubicBezTo>
                    <a:cubicBezTo>
                      <a:pt x="0" y="186"/>
                      <a:pt x="0" y="186"/>
                      <a:pt x="0" y="186"/>
                    </a:cubicBezTo>
                    <a:cubicBezTo>
                      <a:pt x="0" y="95"/>
                      <a:pt x="0" y="95"/>
                      <a:pt x="0" y="95"/>
                    </a:cubicBezTo>
                    <a:cubicBezTo>
                      <a:pt x="0" y="72"/>
                      <a:pt x="6" y="57"/>
                      <a:pt x="26" y="48"/>
                    </a:cubicBezTo>
                    <a:cubicBezTo>
                      <a:pt x="30" y="21"/>
                      <a:pt x="66" y="0"/>
                      <a:pt x="96" y="0"/>
                    </a:cubicBezTo>
                    <a:lnTo>
                      <a:pt x="147" y="0"/>
                    </a:lnTo>
                    <a:close/>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4" name="Freeform 185">
                <a:extLst>
                  <a:ext uri="{FF2B5EF4-FFF2-40B4-BE49-F238E27FC236}">
                    <a16:creationId xmlns:a16="http://schemas.microsoft.com/office/drawing/2014/main" id="{FD2F39BA-3D8F-4D64-85C4-B6E8115A8D6B}"/>
                  </a:ext>
                </a:extLst>
              </p:cNvPr>
              <p:cNvSpPr>
                <a:spLocks/>
              </p:cNvSpPr>
              <p:nvPr/>
            </p:nvSpPr>
            <p:spPr bwMode="auto">
              <a:xfrm>
                <a:off x="2108756" y="1372627"/>
                <a:ext cx="573322" cy="415828"/>
              </a:xfrm>
              <a:custGeom>
                <a:avLst/>
                <a:gdLst>
                  <a:gd name="T0" fmla="*/ 0 w 244"/>
                  <a:gd name="T1" fmla="*/ 87 h 176"/>
                  <a:gd name="T2" fmla="*/ 87 w 244"/>
                  <a:gd name="T3" fmla="*/ 0 h 176"/>
                  <a:gd name="T4" fmla="*/ 88 w 244"/>
                  <a:gd name="T5" fmla="*/ 0 h 176"/>
                  <a:gd name="T6" fmla="*/ 244 w 244"/>
                  <a:gd name="T7" fmla="*/ 0 h 176"/>
                  <a:gd name="T8" fmla="*/ 244 w 244"/>
                  <a:gd name="T9" fmla="*/ 50 h 176"/>
                  <a:gd name="T10" fmla="*/ 193 w 244"/>
                  <a:gd name="T11" fmla="*/ 101 h 176"/>
                  <a:gd name="T12" fmla="*/ 85 w 244"/>
                  <a:gd name="T13" fmla="*/ 101 h 176"/>
                  <a:gd name="T14" fmla="*/ 52 w 244"/>
                  <a:gd name="T15" fmla="*/ 127 h 176"/>
                  <a:gd name="T16" fmla="*/ 45 w 244"/>
                  <a:gd name="T17" fmla="*/ 162 h 176"/>
                  <a:gd name="T18" fmla="*/ 21 w 244"/>
                  <a:gd name="T19" fmla="*/ 165 h 176"/>
                  <a:gd name="T20" fmla="*/ 0 w 244"/>
                  <a:gd name="T21" fmla="*/ 147 h 176"/>
                  <a:gd name="T22" fmla="*/ 0 w 244"/>
                  <a:gd name="T23" fmla="*/ 8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76">
                    <a:moveTo>
                      <a:pt x="0" y="87"/>
                    </a:moveTo>
                    <a:cubicBezTo>
                      <a:pt x="0" y="39"/>
                      <a:pt x="39" y="0"/>
                      <a:pt x="87" y="0"/>
                    </a:cubicBezTo>
                    <a:cubicBezTo>
                      <a:pt x="88" y="0"/>
                      <a:pt x="88" y="0"/>
                      <a:pt x="88" y="0"/>
                    </a:cubicBezTo>
                    <a:cubicBezTo>
                      <a:pt x="244" y="0"/>
                      <a:pt x="244" y="0"/>
                      <a:pt x="244" y="0"/>
                    </a:cubicBezTo>
                    <a:cubicBezTo>
                      <a:pt x="244" y="50"/>
                      <a:pt x="244" y="50"/>
                      <a:pt x="244" y="50"/>
                    </a:cubicBezTo>
                    <a:cubicBezTo>
                      <a:pt x="244" y="78"/>
                      <a:pt x="221" y="101"/>
                      <a:pt x="193" y="101"/>
                    </a:cubicBezTo>
                    <a:cubicBezTo>
                      <a:pt x="85" y="101"/>
                      <a:pt x="85" y="101"/>
                      <a:pt x="85" y="101"/>
                    </a:cubicBezTo>
                    <a:cubicBezTo>
                      <a:pt x="69" y="101"/>
                      <a:pt x="56" y="112"/>
                      <a:pt x="52" y="127"/>
                    </a:cubicBezTo>
                    <a:cubicBezTo>
                      <a:pt x="45" y="162"/>
                      <a:pt x="45" y="162"/>
                      <a:pt x="45" y="162"/>
                    </a:cubicBezTo>
                    <a:cubicBezTo>
                      <a:pt x="42" y="174"/>
                      <a:pt x="27" y="176"/>
                      <a:pt x="21" y="165"/>
                    </a:cubicBezTo>
                    <a:cubicBezTo>
                      <a:pt x="0" y="147"/>
                      <a:pt x="0" y="147"/>
                      <a:pt x="0" y="147"/>
                    </a:cubicBezTo>
                    <a:cubicBezTo>
                      <a:pt x="0" y="87"/>
                      <a:pt x="0" y="87"/>
                      <a:pt x="0" y="87"/>
                    </a:cubicBezTo>
                    <a:close/>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5" name="Freeform 187">
                <a:extLst>
                  <a:ext uri="{FF2B5EF4-FFF2-40B4-BE49-F238E27FC236}">
                    <a16:creationId xmlns:a16="http://schemas.microsoft.com/office/drawing/2014/main" id="{85FBF893-95E9-4DBB-8329-44658E9298E8}"/>
                  </a:ext>
                </a:extLst>
              </p:cNvPr>
              <p:cNvSpPr>
                <a:spLocks/>
              </p:cNvSpPr>
              <p:nvPr/>
            </p:nvSpPr>
            <p:spPr bwMode="auto">
              <a:xfrm>
                <a:off x="2567641" y="1450808"/>
                <a:ext cx="131433" cy="158627"/>
              </a:xfrm>
              <a:custGeom>
                <a:avLst/>
                <a:gdLst>
                  <a:gd name="T0" fmla="*/ 8 w 56"/>
                  <a:gd name="T1" fmla="*/ 0 h 67"/>
                  <a:gd name="T2" fmla="*/ 56 w 56"/>
                  <a:gd name="T3" fmla="*/ 0 h 67"/>
                  <a:gd name="T4" fmla="*/ 56 w 56"/>
                  <a:gd name="T5" fmla="*/ 11 h 67"/>
                  <a:gd name="T6" fmla="*/ 0 w 56"/>
                  <a:gd name="T7" fmla="*/ 67 h 67"/>
                </a:gdLst>
                <a:ahLst/>
                <a:cxnLst>
                  <a:cxn ang="0">
                    <a:pos x="T0" y="T1"/>
                  </a:cxn>
                  <a:cxn ang="0">
                    <a:pos x="T2" y="T3"/>
                  </a:cxn>
                  <a:cxn ang="0">
                    <a:pos x="T4" y="T5"/>
                  </a:cxn>
                  <a:cxn ang="0">
                    <a:pos x="T6" y="T7"/>
                  </a:cxn>
                </a:cxnLst>
                <a:rect l="0" t="0" r="r" b="b"/>
                <a:pathLst>
                  <a:path w="56" h="67">
                    <a:moveTo>
                      <a:pt x="8" y="0"/>
                    </a:moveTo>
                    <a:cubicBezTo>
                      <a:pt x="56" y="0"/>
                      <a:pt x="56" y="0"/>
                      <a:pt x="56" y="0"/>
                    </a:cubicBezTo>
                    <a:cubicBezTo>
                      <a:pt x="56" y="11"/>
                      <a:pt x="56" y="11"/>
                      <a:pt x="56" y="11"/>
                    </a:cubicBezTo>
                    <a:cubicBezTo>
                      <a:pt x="56" y="42"/>
                      <a:pt x="31" y="67"/>
                      <a:pt x="0" y="67"/>
                    </a:cubicBezTo>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6" name="Freeform 188">
                <a:extLst>
                  <a:ext uri="{FF2B5EF4-FFF2-40B4-BE49-F238E27FC236}">
                    <a16:creationId xmlns:a16="http://schemas.microsoft.com/office/drawing/2014/main" id="{6C50A180-FDC6-4D0D-BA33-76FB87423BD2}"/>
                  </a:ext>
                </a:extLst>
              </p:cNvPr>
              <p:cNvSpPr>
                <a:spLocks/>
              </p:cNvSpPr>
              <p:nvPr/>
            </p:nvSpPr>
            <p:spPr bwMode="auto">
              <a:xfrm>
                <a:off x="2567641" y="1450808"/>
                <a:ext cx="131433" cy="158627"/>
              </a:xfrm>
              <a:custGeom>
                <a:avLst/>
                <a:gdLst>
                  <a:gd name="T0" fmla="*/ 8 w 56"/>
                  <a:gd name="T1" fmla="*/ 0 h 67"/>
                  <a:gd name="T2" fmla="*/ 56 w 56"/>
                  <a:gd name="T3" fmla="*/ 0 h 67"/>
                  <a:gd name="T4" fmla="*/ 56 w 56"/>
                  <a:gd name="T5" fmla="*/ 11 h 67"/>
                  <a:gd name="T6" fmla="*/ 0 w 56"/>
                  <a:gd name="T7" fmla="*/ 67 h 67"/>
                </a:gdLst>
                <a:ahLst/>
                <a:cxnLst>
                  <a:cxn ang="0">
                    <a:pos x="T0" y="T1"/>
                  </a:cxn>
                  <a:cxn ang="0">
                    <a:pos x="T2" y="T3"/>
                  </a:cxn>
                  <a:cxn ang="0">
                    <a:pos x="T4" y="T5"/>
                  </a:cxn>
                  <a:cxn ang="0">
                    <a:pos x="T6" y="T7"/>
                  </a:cxn>
                </a:cxnLst>
                <a:rect l="0" t="0" r="r" b="b"/>
                <a:pathLst>
                  <a:path w="56" h="67">
                    <a:moveTo>
                      <a:pt x="8" y="0"/>
                    </a:moveTo>
                    <a:cubicBezTo>
                      <a:pt x="56" y="0"/>
                      <a:pt x="56" y="0"/>
                      <a:pt x="56" y="0"/>
                    </a:cubicBezTo>
                    <a:cubicBezTo>
                      <a:pt x="56" y="11"/>
                      <a:pt x="56" y="11"/>
                      <a:pt x="56" y="11"/>
                    </a:cubicBezTo>
                    <a:cubicBezTo>
                      <a:pt x="56" y="42"/>
                      <a:pt x="31" y="67"/>
                      <a:pt x="0" y="67"/>
                    </a:cubicBezTo>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sp>
          <p:nvSpPr>
            <p:cNvPr id="407" name="Freeform 145">
              <a:extLst>
                <a:ext uri="{FF2B5EF4-FFF2-40B4-BE49-F238E27FC236}">
                  <a16:creationId xmlns:a16="http://schemas.microsoft.com/office/drawing/2014/main" id="{9A2A242A-7BA3-4E3A-9FAA-CEC2AC656302}"/>
                </a:ext>
              </a:extLst>
            </p:cNvPr>
            <p:cNvSpPr>
              <a:spLocks/>
            </p:cNvSpPr>
            <p:nvPr/>
          </p:nvSpPr>
          <p:spPr bwMode="auto">
            <a:xfrm>
              <a:off x="1581793" y="4395432"/>
              <a:ext cx="301213" cy="61095"/>
            </a:xfrm>
            <a:custGeom>
              <a:avLst/>
              <a:gdLst>
                <a:gd name="T0" fmla="*/ 97 w 102"/>
                <a:gd name="T1" fmla="*/ 21 h 21"/>
                <a:gd name="T2" fmla="*/ 6 w 102"/>
                <a:gd name="T3" fmla="*/ 21 h 21"/>
                <a:gd name="T4" fmla="*/ 0 w 102"/>
                <a:gd name="T5" fmla="*/ 16 h 21"/>
                <a:gd name="T6" fmla="*/ 0 w 102"/>
                <a:gd name="T7" fmla="*/ 6 h 21"/>
                <a:gd name="T8" fmla="*/ 6 w 102"/>
                <a:gd name="T9" fmla="*/ 0 h 21"/>
                <a:gd name="T10" fmla="*/ 97 w 102"/>
                <a:gd name="T11" fmla="*/ 0 h 21"/>
                <a:gd name="T12" fmla="*/ 102 w 102"/>
                <a:gd name="T13" fmla="*/ 6 h 21"/>
                <a:gd name="T14" fmla="*/ 102 w 102"/>
                <a:gd name="T15" fmla="*/ 16 h 21"/>
                <a:gd name="T16" fmla="*/ 97 w 10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1">
                  <a:moveTo>
                    <a:pt x="97" y="21"/>
                  </a:moveTo>
                  <a:cubicBezTo>
                    <a:pt x="6" y="21"/>
                    <a:pt x="6" y="21"/>
                    <a:pt x="6" y="21"/>
                  </a:cubicBezTo>
                  <a:cubicBezTo>
                    <a:pt x="3" y="21"/>
                    <a:pt x="0" y="19"/>
                    <a:pt x="0" y="16"/>
                  </a:cubicBezTo>
                  <a:cubicBezTo>
                    <a:pt x="0" y="6"/>
                    <a:pt x="0" y="6"/>
                    <a:pt x="0" y="6"/>
                  </a:cubicBezTo>
                  <a:cubicBezTo>
                    <a:pt x="0" y="3"/>
                    <a:pt x="3" y="0"/>
                    <a:pt x="6" y="0"/>
                  </a:cubicBezTo>
                  <a:cubicBezTo>
                    <a:pt x="97" y="0"/>
                    <a:pt x="97" y="0"/>
                    <a:pt x="97" y="0"/>
                  </a:cubicBezTo>
                  <a:cubicBezTo>
                    <a:pt x="99" y="0"/>
                    <a:pt x="102" y="3"/>
                    <a:pt x="102" y="6"/>
                  </a:cubicBezTo>
                  <a:cubicBezTo>
                    <a:pt x="102" y="16"/>
                    <a:pt x="102" y="16"/>
                    <a:pt x="102" y="16"/>
                  </a:cubicBezTo>
                  <a:cubicBezTo>
                    <a:pt x="102" y="19"/>
                    <a:pt x="99" y="21"/>
                    <a:pt x="97" y="21"/>
                  </a:cubicBezTo>
                  <a:close/>
                </a:path>
              </a:pathLst>
            </a:custGeom>
            <a:solidFill>
              <a:schemeClr val="tx1"/>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8" name="Freeform 148">
              <a:extLst>
                <a:ext uri="{FF2B5EF4-FFF2-40B4-BE49-F238E27FC236}">
                  <a16:creationId xmlns:a16="http://schemas.microsoft.com/office/drawing/2014/main" id="{9EC1BB99-0AD7-436A-A399-09A08D6465A1}"/>
                </a:ext>
              </a:extLst>
            </p:cNvPr>
            <p:cNvSpPr>
              <a:spLocks/>
            </p:cNvSpPr>
            <p:nvPr/>
          </p:nvSpPr>
          <p:spPr bwMode="auto">
            <a:xfrm>
              <a:off x="1622996" y="4332916"/>
              <a:ext cx="218805" cy="62516"/>
            </a:xfrm>
            <a:custGeom>
              <a:avLst/>
              <a:gdLst>
                <a:gd name="T0" fmla="*/ 74 w 74"/>
                <a:gd name="T1" fmla="*/ 21 h 21"/>
                <a:gd name="T2" fmla="*/ 0 w 74"/>
                <a:gd name="T3" fmla="*/ 21 h 21"/>
                <a:gd name="T4" fmla="*/ 0 w 74"/>
                <a:gd name="T5" fmla="*/ 17 h 21"/>
                <a:gd name="T6" fmla="*/ 8 w 74"/>
                <a:gd name="T7" fmla="*/ 7 h 21"/>
                <a:gd name="T8" fmla="*/ 64 w 74"/>
                <a:gd name="T9" fmla="*/ 1 h 21"/>
                <a:gd name="T10" fmla="*/ 74 w 74"/>
                <a:gd name="T11" fmla="*/ 10 h 21"/>
                <a:gd name="T12" fmla="*/ 74 w 7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74" y="21"/>
                  </a:moveTo>
                  <a:cubicBezTo>
                    <a:pt x="0" y="21"/>
                    <a:pt x="0" y="21"/>
                    <a:pt x="0" y="21"/>
                  </a:cubicBezTo>
                  <a:cubicBezTo>
                    <a:pt x="0" y="17"/>
                    <a:pt x="0" y="17"/>
                    <a:pt x="0" y="17"/>
                  </a:cubicBezTo>
                  <a:cubicBezTo>
                    <a:pt x="0" y="12"/>
                    <a:pt x="4" y="8"/>
                    <a:pt x="8" y="7"/>
                  </a:cubicBezTo>
                  <a:cubicBezTo>
                    <a:pt x="64" y="1"/>
                    <a:pt x="64" y="1"/>
                    <a:pt x="64" y="1"/>
                  </a:cubicBezTo>
                  <a:cubicBezTo>
                    <a:pt x="69" y="0"/>
                    <a:pt x="74" y="4"/>
                    <a:pt x="74" y="10"/>
                  </a:cubicBezTo>
                  <a:lnTo>
                    <a:pt x="74" y="21"/>
                  </a:lnTo>
                  <a:close/>
                </a:path>
              </a:pathLst>
            </a:custGeom>
            <a:solidFill>
              <a:schemeClr val="tx1"/>
            </a:solidFill>
            <a:ln w="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9" name="Freeform 200">
              <a:extLst>
                <a:ext uri="{FF2B5EF4-FFF2-40B4-BE49-F238E27FC236}">
                  <a16:creationId xmlns:a16="http://schemas.microsoft.com/office/drawing/2014/main" id="{763584FD-EA65-4094-9EC8-5DE71194E1D8}"/>
                </a:ext>
              </a:extLst>
            </p:cNvPr>
            <p:cNvSpPr>
              <a:spLocks noEditPoints="1"/>
            </p:cNvSpPr>
            <p:nvPr/>
          </p:nvSpPr>
          <p:spPr bwMode="auto">
            <a:xfrm>
              <a:off x="1826883" y="3140143"/>
              <a:ext cx="99457" cy="103719"/>
            </a:xfrm>
            <a:custGeom>
              <a:avLst/>
              <a:gdLst>
                <a:gd name="T0" fmla="*/ 34 w 34"/>
                <a:gd name="T1" fmla="*/ 18 h 35"/>
                <a:gd name="T2" fmla="*/ 34 w 34"/>
                <a:gd name="T3" fmla="*/ 18 h 35"/>
                <a:gd name="T4" fmla="*/ 34 w 34"/>
                <a:gd name="T5" fmla="*/ 18 h 35"/>
                <a:gd name="T6" fmla="*/ 17 w 34"/>
                <a:gd name="T7" fmla="*/ 0 h 35"/>
                <a:gd name="T8" fmla="*/ 0 w 34"/>
                <a:gd name="T9" fmla="*/ 18 h 35"/>
                <a:gd name="T10" fmla="*/ 0 w 34"/>
                <a:gd name="T11" fmla="*/ 18 h 35"/>
                <a:gd name="T12" fmla="*/ 17 w 34"/>
                <a:gd name="T13" fmla="*/ 35 h 35"/>
                <a:gd name="T14" fmla="*/ 34 w 34"/>
                <a:gd name="T15" fmla="*/ 18 h 35"/>
                <a:gd name="T16" fmla="*/ 30 w 34"/>
                <a:gd name="T17" fmla="*/ 18 h 35"/>
                <a:gd name="T18" fmla="*/ 29 w 34"/>
                <a:gd name="T19" fmla="*/ 18 h 35"/>
                <a:gd name="T20" fmla="*/ 30 w 34"/>
                <a:gd name="T21" fmla="*/ 19 h 35"/>
                <a:gd name="T22" fmla="*/ 23 w 34"/>
                <a:gd name="T23" fmla="*/ 26 h 35"/>
                <a:gd name="T24" fmla="*/ 22 w 34"/>
                <a:gd name="T25" fmla="*/ 26 h 35"/>
                <a:gd name="T26" fmla="*/ 17 w 34"/>
                <a:gd name="T27" fmla="*/ 27 h 35"/>
                <a:gd name="T28" fmla="*/ 8 w 34"/>
                <a:gd name="T29" fmla="*/ 18 h 35"/>
                <a:gd name="T30" fmla="*/ 17 w 34"/>
                <a:gd name="T31" fmla="*/ 8 h 35"/>
                <a:gd name="T32" fmla="*/ 25 w 34"/>
                <a:gd name="T33" fmla="*/ 12 h 35"/>
                <a:gd name="T34" fmla="*/ 29 w 34"/>
                <a:gd name="T35" fmla="*/ 18 h 35"/>
                <a:gd name="T36" fmla="*/ 30 w 34"/>
                <a:gd name="T37" fmla="*/ 18 h 35"/>
                <a:gd name="T38" fmla="*/ 34 w 34"/>
                <a:gd name="T39" fmla="*/ 18 h 35"/>
                <a:gd name="T40" fmla="*/ 34 w 34"/>
                <a:gd name="T41" fmla="*/ 18 h 35"/>
                <a:gd name="T42" fmla="*/ 34 w 34"/>
                <a:gd name="T43" fmla="*/ 16 h 35"/>
                <a:gd name="T44" fmla="*/ 17 w 34"/>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35">
                  <a:moveTo>
                    <a:pt x="34" y="18"/>
                  </a:moveTo>
                  <a:cubicBezTo>
                    <a:pt x="34" y="18"/>
                    <a:pt x="34" y="18"/>
                    <a:pt x="34" y="18"/>
                  </a:cubicBezTo>
                  <a:cubicBezTo>
                    <a:pt x="34" y="18"/>
                    <a:pt x="34" y="18"/>
                    <a:pt x="34" y="18"/>
                  </a:cubicBezTo>
                  <a:moveTo>
                    <a:pt x="17" y="0"/>
                  </a:moveTo>
                  <a:cubicBezTo>
                    <a:pt x="7" y="0"/>
                    <a:pt x="0" y="8"/>
                    <a:pt x="0" y="18"/>
                  </a:cubicBezTo>
                  <a:cubicBezTo>
                    <a:pt x="0" y="18"/>
                    <a:pt x="0" y="18"/>
                    <a:pt x="0" y="18"/>
                  </a:cubicBezTo>
                  <a:cubicBezTo>
                    <a:pt x="0" y="27"/>
                    <a:pt x="7" y="35"/>
                    <a:pt x="17" y="35"/>
                  </a:cubicBezTo>
                  <a:cubicBezTo>
                    <a:pt x="27" y="35"/>
                    <a:pt x="34" y="27"/>
                    <a:pt x="34" y="18"/>
                  </a:cubicBezTo>
                  <a:cubicBezTo>
                    <a:pt x="30" y="18"/>
                    <a:pt x="30" y="18"/>
                    <a:pt x="30" y="18"/>
                  </a:cubicBezTo>
                  <a:cubicBezTo>
                    <a:pt x="29" y="18"/>
                    <a:pt x="29" y="18"/>
                    <a:pt x="29" y="18"/>
                  </a:cubicBezTo>
                  <a:cubicBezTo>
                    <a:pt x="29" y="18"/>
                    <a:pt x="30" y="19"/>
                    <a:pt x="30" y="19"/>
                  </a:cubicBezTo>
                  <a:cubicBezTo>
                    <a:pt x="30" y="23"/>
                    <a:pt x="26" y="26"/>
                    <a:pt x="23" y="26"/>
                  </a:cubicBezTo>
                  <a:cubicBezTo>
                    <a:pt x="22" y="26"/>
                    <a:pt x="22" y="26"/>
                    <a:pt x="22" y="26"/>
                  </a:cubicBezTo>
                  <a:cubicBezTo>
                    <a:pt x="20" y="27"/>
                    <a:pt x="19" y="27"/>
                    <a:pt x="17" y="27"/>
                  </a:cubicBezTo>
                  <a:cubicBezTo>
                    <a:pt x="12" y="27"/>
                    <a:pt x="8" y="23"/>
                    <a:pt x="8" y="18"/>
                  </a:cubicBezTo>
                  <a:cubicBezTo>
                    <a:pt x="8" y="13"/>
                    <a:pt x="12" y="8"/>
                    <a:pt x="17" y="8"/>
                  </a:cubicBezTo>
                  <a:cubicBezTo>
                    <a:pt x="20" y="8"/>
                    <a:pt x="23" y="10"/>
                    <a:pt x="25" y="12"/>
                  </a:cubicBezTo>
                  <a:cubicBezTo>
                    <a:pt x="27" y="13"/>
                    <a:pt x="29" y="15"/>
                    <a:pt x="29" y="18"/>
                  </a:cubicBezTo>
                  <a:cubicBezTo>
                    <a:pt x="30" y="18"/>
                    <a:pt x="30" y="18"/>
                    <a:pt x="30" y="18"/>
                  </a:cubicBezTo>
                  <a:cubicBezTo>
                    <a:pt x="34" y="18"/>
                    <a:pt x="34" y="18"/>
                    <a:pt x="34" y="18"/>
                  </a:cubicBezTo>
                  <a:cubicBezTo>
                    <a:pt x="34" y="18"/>
                    <a:pt x="34" y="18"/>
                    <a:pt x="34" y="18"/>
                  </a:cubicBezTo>
                  <a:cubicBezTo>
                    <a:pt x="34" y="17"/>
                    <a:pt x="34" y="16"/>
                    <a:pt x="34" y="16"/>
                  </a:cubicBezTo>
                  <a:cubicBezTo>
                    <a:pt x="33" y="7"/>
                    <a:pt x="26" y="0"/>
                    <a:pt x="1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0" name="Freeform 201">
              <a:extLst>
                <a:ext uri="{FF2B5EF4-FFF2-40B4-BE49-F238E27FC236}">
                  <a16:creationId xmlns:a16="http://schemas.microsoft.com/office/drawing/2014/main" id="{17C452A3-A23F-4D47-93B1-B6F241850299}"/>
                </a:ext>
              </a:extLst>
            </p:cNvPr>
            <p:cNvSpPr>
              <a:spLocks/>
            </p:cNvSpPr>
            <p:nvPr/>
          </p:nvSpPr>
          <p:spPr bwMode="auto">
            <a:xfrm>
              <a:off x="1873770" y="3175663"/>
              <a:ext cx="41203" cy="41203"/>
            </a:xfrm>
            <a:custGeom>
              <a:avLst/>
              <a:gdLst>
                <a:gd name="T0" fmla="*/ 7 w 14"/>
                <a:gd name="T1" fmla="*/ 0 h 14"/>
                <a:gd name="T2" fmla="*/ 0 w 14"/>
                <a:gd name="T3" fmla="*/ 7 h 14"/>
                <a:gd name="T4" fmla="*/ 6 w 14"/>
                <a:gd name="T5" fmla="*/ 14 h 14"/>
                <a:gd name="T6" fmla="*/ 7 w 14"/>
                <a:gd name="T7" fmla="*/ 14 h 14"/>
                <a:gd name="T8" fmla="*/ 14 w 14"/>
                <a:gd name="T9" fmla="*/ 7 h 14"/>
                <a:gd name="T10" fmla="*/ 13 w 14"/>
                <a:gd name="T11" fmla="*/ 6 h 14"/>
                <a:gd name="T12" fmla="*/ 13 w 14"/>
                <a:gd name="T13" fmla="*/ 6 h 14"/>
                <a:gd name="T14" fmla="*/ 9 w 14"/>
                <a:gd name="T15" fmla="*/ 0 h 14"/>
                <a:gd name="T16" fmla="*/ 7 w 1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4">
                  <a:moveTo>
                    <a:pt x="7" y="0"/>
                  </a:moveTo>
                  <a:cubicBezTo>
                    <a:pt x="3" y="0"/>
                    <a:pt x="0" y="3"/>
                    <a:pt x="0" y="7"/>
                  </a:cubicBezTo>
                  <a:cubicBezTo>
                    <a:pt x="0" y="11"/>
                    <a:pt x="2" y="14"/>
                    <a:pt x="6" y="14"/>
                  </a:cubicBezTo>
                  <a:cubicBezTo>
                    <a:pt x="6" y="14"/>
                    <a:pt x="6" y="14"/>
                    <a:pt x="7" y="14"/>
                  </a:cubicBezTo>
                  <a:cubicBezTo>
                    <a:pt x="10" y="14"/>
                    <a:pt x="14" y="11"/>
                    <a:pt x="14" y="7"/>
                  </a:cubicBezTo>
                  <a:cubicBezTo>
                    <a:pt x="14" y="7"/>
                    <a:pt x="13" y="6"/>
                    <a:pt x="13" y="6"/>
                  </a:cubicBezTo>
                  <a:cubicBezTo>
                    <a:pt x="13" y="6"/>
                    <a:pt x="13" y="6"/>
                    <a:pt x="13" y="6"/>
                  </a:cubicBezTo>
                  <a:cubicBezTo>
                    <a:pt x="13" y="3"/>
                    <a:pt x="11" y="1"/>
                    <a:pt x="9" y="0"/>
                  </a:cubicBezTo>
                  <a:cubicBezTo>
                    <a:pt x="8" y="0"/>
                    <a:pt x="7" y="0"/>
                    <a:pt x="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1" name="Freeform 195">
              <a:extLst>
                <a:ext uri="{FF2B5EF4-FFF2-40B4-BE49-F238E27FC236}">
                  <a16:creationId xmlns:a16="http://schemas.microsoft.com/office/drawing/2014/main" id="{8E2E35D4-6BF8-4108-B19C-87DAFEBC0E68}"/>
                </a:ext>
              </a:extLst>
            </p:cNvPr>
            <p:cNvSpPr>
              <a:spLocks noEditPoints="1"/>
            </p:cNvSpPr>
            <p:nvPr/>
          </p:nvSpPr>
          <p:spPr bwMode="auto">
            <a:xfrm>
              <a:off x="2074105" y="3140143"/>
              <a:ext cx="103719" cy="103719"/>
            </a:xfrm>
            <a:custGeom>
              <a:avLst/>
              <a:gdLst>
                <a:gd name="T0" fmla="*/ 35 w 35"/>
                <a:gd name="T1" fmla="*/ 18 h 35"/>
                <a:gd name="T2" fmla="*/ 35 w 35"/>
                <a:gd name="T3" fmla="*/ 18 h 35"/>
                <a:gd name="T4" fmla="*/ 35 w 35"/>
                <a:gd name="T5" fmla="*/ 18 h 35"/>
                <a:gd name="T6" fmla="*/ 17 w 35"/>
                <a:gd name="T7" fmla="*/ 0 h 35"/>
                <a:gd name="T8" fmla="*/ 0 w 35"/>
                <a:gd name="T9" fmla="*/ 18 h 35"/>
                <a:gd name="T10" fmla="*/ 0 w 35"/>
                <a:gd name="T11" fmla="*/ 18 h 35"/>
                <a:gd name="T12" fmla="*/ 17 w 35"/>
                <a:gd name="T13" fmla="*/ 35 h 35"/>
                <a:gd name="T14" fmla="*/ 29 w 35"/>
                <a:gd name="T15" fmla="*/ 31 h 35"/>
                <a:gd name="T16" fmla="*/ 35 w 35"/>
                <a:gd name="T17" fmla="*/ 18 h 35"/>
                <a:gd name="T18" fmla="*/ 31 w 35"/>
                <a:gd name="T19" fmla="*/ 18 h 35"/>
                <a:gd name="T20" fmla="*/ 30 w 35"/>
                <a:gd name="T21" fmla="*/ 18 h 35"/>
                <a:gd name="T22" fmla="*/ 24 w 35"/>
                <a:gd name="T23" fmla="*/ 25 h 35"/>
                <a:gd name="T24" fmla="*/ 17 w 35"/>
                <a:gd name="T25" fmla="*/ 27 h 35"/>
                <a:gd name="T26" fmla="*/ 8 w 35"/>
                <a:gd name="T27" fmla="*/ 18 h 35"/>
                <a:gd name="T28" fmla="*/ 17 w 35"/>
                <a:gd name="T29" fmla="*/ 8 h 35"/>
                <a:gd name="T30" fmla="*/ 24 w 35"/>
                <a:gd name="T31" fmla="*/ 11 h 35"/>
                <a:gd name="T32" fmla="*/ 30 w 35"/>
                <a:gd name="T33" fmla="*/ 18 h 35"/>
                <a:gd name="T34" fmla="*/ 30 w 35"/>
                <a:gd name="T35" fmla="*/ 18 h 35"/>
                <a:gd name="T36" fmla="*/ 31 w 35"/>
                <a:gd name="T37" fmla="*/ 18 h 35"/>
                <a:gd name="T38" fmla="*/ 35 w 35"/>
                <a:gd name="T39" fmla="*/ 18 h 35"/>
                <a:gd name="T40" fmla="*/ 35 w 35"/>
                <a:gd name="T41" fmla="*/ 18 h 35"/>
                <a:gd name="T42" fmla="*/ 29 w 35"/>
                <a:gd name="T43" fmla="*/ 4 h 35"/>
                <a:gd name="T44" fmla="*/ 17 w 35"/>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35">
                  <a:moveTo>
                    <a:pt x="35" y="18"/>
                  </a:moveTo>
                  <a:cubicBezTo>
                    <a:pt x="35" y="18"/>
                    <a:pt x="35" y="18"/>
                    <a:pt x="35" y="18"/>
                  </a:cubicBezTo>
                  <a:cubicBezTo>
                    <a:pt x="35" y="18"/>
                    <a:pt x="35" y="18"/>
                    <a:pt x="35" y="18"/>
                  </a:cubicBezTo>
                  <a:moveTo>
                    <a:pt x="17" y="0"/>
                  </a:moveTo>
                  <a:cubicBezTo>
                    <a:pt x="8" y="0"/>
                    <a:pt x="0" y="8"/>
                    <a:pt x="0" y="18"/>
                  </a:cubicBezTo>
                  <a:cubicBezTo>
                    <a:pt x="0" y="18"/>
                    <a:pt x="0" y="18"/>
                    <a:pt x="0" y="18"/>
                  </a:cubicBezTo>
                  <a:cubicBezTo>
                    <a:pt x="0" y="27"/>
                    <a:pt x="8" y="35"/>
                    <a:pt x="17" y="35"/>
                  </a:cubicBezTo>
                  <a:cubicBezTo>
                    <a:pt x="22" y="35"/>
                    <a:pt x="26" y="34"/>
                    <a:pt x="29" y="31"/>
                  </a:cubicBezTo>
                  <a:cubicBezTo>
                    <a:pt x="32" y="28"/>
                    <a:pt x="35" y="23"/>
                    <a:pt x="35" y="18"/>
                  </a:cubicBezTo>
                  <a:cubicBezTo>
                    <a:pt x="31" y="18"/>
                    <a:pt x="31" y="18"/>
                    <a:pt x="31" y="18"/>
                  </a:cubicBezTo>
                  <a:cubicBezTo>
                    <a:pt x="30" y="18"/>
                    <a:pt x="30" y="18"/>
                    <a:pt x="30" y="18"/>
                  </a:cubicBezTo>
                  <a:cubicBezTo>
                    <a:pt x="30" y="21"/>
                    <a:pt x="27" y="24"/>
                    <a:pt x="24" y="25"/>
                  </a:cubicBezTo>
                  <a:cubicBezTo>
                    <a:pt x="22" y="26"/>
                    <a:pt x="20" y="27"/>
                    <a:pt x="17" y="27"/>
                  </a:cubicBezTo>
                  <a:cubicBezTo>
                    <a:pt x="12" y="27"/>
                    <a:pt x="8" y="23"/>
                    <a:pt x="8" y="18"/>
                  </a:cubicBezTo>
                  <a:cubicBezTo>
                    <a:pt x="8" y="13"/>
                    <a:pt x="12" y="8"/>
                    <a:pt x="17" y="8"/>
                  </a:cubicBezTo>
                  <a:cubicBezTo>
                    <a:pt x="20" y="8"/>
                    <a:pt x="22" y="9"/>
                    <a:pt x="24" y="11"/>
                  </a:cubicBezTo>
                  <a:cubicBezTo>
                    <a:pt x="27" y="11"/>
                    <a:pt x="30" y="14"/>
                    <a:pt x="30" y="18"/>
                  </a:cubicBezTo>
                  <a:cubicBezTo>
                    <a:pt x="30" y="18"/>
                    <a:pt x="30" y="18"/>
                    <a:pt x="30" y="18"/>
                  </a:cubicBezTo>
                  <a:cubicBezTo>
                    <a:pt x="31" y="18"/>
                    <a:pt x="31" y="18"/>
                    <a:pt x="31" y="18"/>
                  </a:cubicBezTo>
                  <a:cubicBezTo>
                    <a:pt x="35" y="18"/>
                    <a:pt x="35" y="18"/>
                    <a:pt x="35" y="18"/>
                  </a:cubicBezTo>
                  <a:cubicBezTo>
                    <a:pt x="35" y="18"/>
                    <a:pt x="35" y="18"/>
                    <a:pt x="35" y="18"/>
                  </a:cubicBezTo>
                  <a:cubicBezTo>
                    <a:pt x="35" y="12"/>
                    <a:pt x="32" y="8"/>
                    <a:pt x="29" y="4"/>
                  </a:cubicBezTo>
                  <a:cubicBezTo>
                    <a:pt x="26" y="2"/>
                    <a:pt x="22" y="0"/>
                    <a:pt x="1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2" name="Freeform 196">
              <a:extLst>
                <a:ext uri="{FF2B5EF4-FFF2-40B4-BE49-F238E27FC236}">
                  <a16:creationId xmlns:a16="http://schemas.microsoft.com/office/drawing/2014/main" id="{86B79F4C-C4FD-4200-ADEA-B236CE52FA76}"/>
                </a:ext>
              </a:extLst>
            </p:cNvPr>
            <p:cNvSpPr>
              <a:spLocks/>
            </p:cNvSpPr>
            <p:nvPr/>
          </p:nvSpPr>
          <p:spPr bwMode="auto">
            <a:xfrm>
              <a:off x="2124607" y="3172821"/>
              <a:ext cx="41203" cy="41203"/>
            </a:xfrm>
            <a:custGeom>
              <a:avLst/>
              <a:gdLst>
                <a:gd name="T0" fmla="*/ 7 w 14"/>
                <a:gd name="T1" fmla="*/ 0 h 14"/>
                <a:gd name="T2" fmla="*/ 0 w 14"/>
                <a:gd name="T3" fmla="*/ 7 h 14"/>
                <a:gd name="T4" fmla="*/ 7 w 14"/>
                <a:gd name="T5" fmla="*/ 14 h 14"/>
                <a:gd name="T6" fmla="*/ 8 w 14"/>
                <a:gd name="T7" fmla="*/ 14 h 14"/>
                <a:gd name="T8" fmla="*/ 14 w 14"/>
                <a:gd name="T9" fmla="*/ 7 h 14"/>
                <a:gd name="T10" fmla="*/ 14 w 14"/>
                <a:gd name="T11" fmla="*/ 7 h 14"/>
                <a:gd name="T12" fmla="*/ 14 w 14"/>
                <a:gd name="T13" fmla="*/ 7 h 14"/>
                <a:gd name="T14" fmla="*/ 8 w 14"/>
                <a:gd name="T15" fmla="*/ 0 h 14"/>
                <a:gd name="T16" fmla="*/ 7 w 1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4">
                  <a:moveTo>
                    <a:pt x="7" y="0"/>
                  </a:moveTo>
                  <a:cubicBezTo>
                    <a:pt x="3" y="0"/>
                    <a:pt x="0" y="3"/>
                    <a:pt x="0" y="7"/>
                  </a:cubicBezTo>
                  <a:cubicBezTo>
                    <a:pt x="0" y="11"/>
                    <a:pt x="3" y="14"/>
                    <a:pt x="7" y="14"/>
                  </a:cubicBezTo>
                  <a:cubicBezTo>
                    <a:pt x="7" y="14"/>
                    <a:pt x="7" y="14"/>
                    <a:pt x="8" y="14"/>
                  </a:cubicBezTo>
                  <a:cubicBezTo>
                    <a:pt x="11" y="13"/>
                    <a:pt x="14" y="10"/>
                    <a:pt x="14" y="7"/>
                  </a:cubicBezTo>
                  <a:cubicBezTo>
                    <a:pt x="14" y="7"/>
                    <a:pt x="14" y="7"/>
                    <a:pt x="14" y="7"/>
                  </a:cubicBezTo>
                  <a:cubicBezTo>
                    <a:pt x="14" y="7"/>
                    <a:pt x="14" y="7"/>
                    <a:pt x="14" y="7"/>
                  </a:cubicBezTo>
                  <a:cubicBezTo>
                    <a:pt x="14" y="3"/>
                    <a:pt x="11" y="0"/>
                    <a:pt x="8" y="0"/>
                  </a:cubicBezTo>
                  <a:cubicBezTo>
                    <a:pt x="7" y="0"/>
                    <a:pt x="7" y="0"/>
                    <a:pt x="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417" name="Group 416">
            <a:extLst>
              <a:ext uri="{FF2B5EF4-FFF2-40B4-BE49-F238E27FC236}">
                <a16:creationId xmlns:a16="http://schemas.microsoft.com/office/drawing/2014/main" id="{AA37F8C3-F686-4D39-A971-4BB8C0CC137A}"/>
              </a:ext>
            </a:extLst>
          </p:cNvPr>
          <p:cNvGrpSpPr/>
          <p:nvPr/>
        </p:nvGrpSpPr>
        <p:grpSpPr>
          <a:xfrm>
            <a:off x="7249472" y="6788241"/>
            <a:ext cx="1384839" cy="2170598"/>
            <a:chOff x="4515068" y="2615862"/>
            <a:chExt cx="1828591" cy="2866136"/>
          </a:xfrm>
        </p:grpSpPr>
        <p:sp>
          <p:nvSpPr>
            <p:cNvPr id="418" name="Freeform: Shape 417">
              <a:extLst>
                <a:ext uri="{FF2B5EF4-FFF2-40B4-BE49-F238E27FC236}">
                  <a16:creationId xmlns:a16="http://schemas.microsoft.com/office/drawing/2014/main" id="{C858697B-F4B3-4CC3-B565-CC960A2FA0DD}"/>
                </a:ext>
              </a:extLst>
            </p:cNvPr>
            <p:cNvSpPr/>
            <p:nvPr/>
          </p:nvSpPr>
          <p:spPr>
            <a:xfrm>
              <a:off x="4803494" y="3770986"/>
              <a:ext cx="1277315" cy="1696087"/>
            </a:xfrm>
            <a:custGeom>
              <a:avLst/>
              <a:gdLst>
                <a:gd name="connsiteX0" fmla="*/ 216425 w 1018610"/>
                <a:gd name="connsiteY0" fmla="*/ 0 h 1352565"/>
                <a:gd name="connsiteX1" fmla="*/ 802185 w 1018610"/>
                <a:gd name="connsiteY1" fmla="*/ 0 h 1352565"/>
                <a:gd name="connsiteX2" fmla="*/ 1018610 w 1018610"/>
                <a:gd name="connsiteY2" fmla="*/ 217268 h 1352565"/>
                <a:gd name="connsiteX3" fmla="*/ 1018610 w 1018610"/>
                <a:gd name="connsiteY3" fmla="*/ 1345895 h 1352565"/>
                <a:gd name="connsiteX4" fmla="*/ 1018610 w 1018610"/>
                <a:gd name="connsiteY4" fmla="*/ 1352565 h 1352565"/>
                <a:gd name="connsiteX5" fmla="*/ 999791 w 1018610"/>
                <a:gd name="connsiteY5" fmla="*/ 1352565 h 1352565"/>
                <a:gd name="connsiteX6" fmla="*/ 999791 w 1018610"/>
                <a:gd name="connsiteY6" fmla="*/ 1343220 h 1352565"/>
                <a:gd name="connsiteX7" fmla="*/ 999791 w 1018610"/>
                <a:gd name="connsiteY7" fmla="*/ 217268 h 1352565"/>
                <a:gd name="connsiteX8" fmla="*/ 940979 w 1018610"/>
                <a:gd name="connsiteY8" fmla="*/ 77933 h 1352565"/>
                <a:gd name="connsiteX9" fmla="*/ 802185 w 1018610"/>
                <a:gd name="connsiteY9" fmla="*/ 18893 h 1352565"/>
                <a:gd name="connsiteX10" fmla="*/ 216425 w 1018610"/>
                <a:gd name="connsiteY10" fmla="*/ 18893 h 1352565"/>
                <a:gd name="connsiteX11" fmla="*/ 77631 w 1018610"/>
                <a:gd name="connsiteY11" fmla="*/ 77933 h 1352565"/>
                <a:gd name="connsiteX12" fmla="*/ 18820 w 1018610"/>
                <a:gd name="connsiteY12" fmla="*/ 217268 h 1352565"/>
                <a:gd name="connsiteX13" fmla="*/ 18820 w 1018610"/>
                <a:gd name="connsiteY13" fmla="*/ 1250814 h 1352565"/>
                <a:gd name="connsiteX14" fmla="*/ 18820 w 1018610"/>
                <a:gd name="connsiteY14" fmla="*/ 1352565 h 1352565"/>
                <a:gd name="connsiteX15" fmla="*/ 0 w 1018610"/>
                <a:gd name="connsiteY15" fmla="*/ 1352565 h 1352565"/>
                <a:gd name="connsiteX16" fmla="*/ 0 w 1018610"/>
                <a:gd name="connsiteY16" fmla="*/ 1281156 h 1352565"/>
                <a:gd name="connsiteX17" fmla="*/ 0 w 1018610"/>
                <a:gd name="connsiteY17" fmla="*/ 217268 h 1352565"/>
                <a:gd name="connsiteX18" fmla="*/ 216425 w 1018610"/>
                <a:gd name="connsiteY18" fmla="*/ 0 h 135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8610" h="1352565">
                  <a:moveTo>
                    <a:pt x="216425" y="0"/>
                  </a:moveTo>
                  <a:cubicBezTo>
                    <a:pt x="216425" y="0"/>
                    <a:pt x="216425" y="0"/>
                    <a:pt x="802185" y="0"/>
                  </a:cubicBezTo>
                  <a:cubicBezTo>
                    <a:pt x="919807" y="0"/>
                    <a:pt x="1018610" y="96826"/>
                    <a:pt x="1018610" y="217268"/>
                  </a:cubicBezTo>
                  <a:cubicBezTo>
                    <a:pt x="1018610" y="217268"/>
                    <a:pt x="1018610" y="217268"/>
                    <a:pt x="1018610" y="1345895"/>
                  </a:cubicBezTo>
                  <a:lnTo>
                    <a:pt x="1018610" y="1352565"/>
                  </a:lnTo>
                  <a:lnTo>
                    <a:pt x="999791" y="1352565"/>
                  </a:lnTo>
                  <a:lnTo>
                    <a:pt x="999791" y="1343220"/>
                  </a:lnTo>
                  <a:cubicBezTo>
                    <a:pt x="999791" y="1153610"/>
                    <a:pt x="999791" y="816527"/>
                    <a:pt x="999791" y="217268"/>
                  </a:cubicBezTo>
                  <a:cubicBezTo>
                    <a:pt x="999791" y="162951"/>
                    <a:pt x="976266" y="113358"/>
                    <a:pt x="940979" y="77933"/>
                  </a:cubicBezTo>
                  <a:cubicBezTo>
                    <a:pt x="905693" y="42509"/>
                    <a:pt x="856291" y="18893"/>
                    <a:pt x="802185" y="18893"/>
                  </a:cubicBezTo>
                  <a:cubicBezTo>
                    <a:pt x="802185" y="18893"/>
                    <a:pt x="802185" y="18893"/>
                    <a:pt x="216425" y="18893"/>
                  </a:cubicBezTo>
                  <a:cubicBezTo>
                    <a:pt x="162319" y="18893"/>
                    <a:pt x="112918" y="42509"/>
                    <a:pt x="77631" y="77933"/>
                  </a:cubicBezTo>
                  <a:cubicBezTo>
                    <a:pt x="42344" y="113358"/>
                    <a:pt x="18820" y="162951"/>
                    <a:pt x="18820" y="217268"/>
                  </a:cubicBezTo>
                  <a:cubicBezTo>
                    <a:pt x="18820" y="217268"/>
                    <a:pt x="18820" y="217268"/>
                    <a:pt x="18820" y="1250814"/>
                  </a:cubicBezTo>
                  <a:lnTo>
                    <a:pt x="18820" y="1352565"/>
                  </a:lnTo>
                  <a:lnTo>
                    <a:pt x="0" y="1352565"/>
                  </a:lnTo>
                  <a:lnTo>
                    <a:pt x="0" y="1281156"/>
                  </a:lnTo>
                  <a:cubicBezTo>
                    <a:pt x="0" y="1074976"/>
                    <a:pt x="0" y="745088"/>
                    <a:pt x="0" y="217268"/>
                  </a:cubicBezTo>
                  <a:cubicBezTo>
                    <a:pt x="0" y="96826"/>
                    <a:pt x="98803" y="0"/>
                    <a:pt x="216425" y="0"/>
                  </a:cubicBezTo>
                  <a:close/>
                </a:path>
              </a:pathLst>
            </a:cu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19" name="Freeform: Shape 418">
              <a:extLst>
                <a:ext uri="{FF2B5EF4-FFF2-40B4-BE49-F238E27FC236}">
                  <a16:creationId xmlns:a16="http://schemas.microsoft.com/office/drawing/2014/main" id="{35104CA9-779D-4322-95DF-7D4E5835F0F5}"/>
                </a:ext>
              </a:extLst>
            </p:cNvPr>
            <p:cNvSpPr/>
            <p:nvPr/>
          </p:nvSpPr>
          <p:spPr>
            <a:xfrm>
              <a:off x="4816115" y="3779750"/>
              <a:ext cx="1252075" cy="1702248"/>
            </a:xfrm>
            <a:custGeom>
              <a:avLst/>
              <a:gdLst>
                <a:gd name="connsiteX0" fmla="*/ 197605 w 980971"/>
                <a:gd name="connsiteY0" fmla="*/ 0 h 1333672"/>
                <a:gd name="connsiteX1" fmla="*/ 783365 w 980971"/>
                <a:gd name="connsiteY1" fmla="*/ 0 h 1333672"/>
                <a:gd name="connsiteX2" fmla="*/ 922159 w 980971"/>
                <a:gd name="connsiteY2" fmla="*/ 59040 h 1333672"/>
                <a:gd name="connsiteX3" fmla="*/ 980971 w 980971"/>
                <a:gd name="connsiteY3" fmla="*/ 198375 h 1333672"/>
                <a:gd name="connsiteX4" fmla="*/ 980971 w 980971"/>
                <a:gd name="connsiteY4" fmla="*/ 1324327 h 1333672"/>
                <a:gd name="connsiteX5" fmla="*/ 980971 w 980971"/>
                <a:gd name="connsiteY5" fmla="*/ 1333672 h 1333672"/>
                <a:gd name="connsiteX6" fmla="*/ 0 w 980971"/>
                <a:gd name="connsiteY6" fmla="*/ 1333672 h 1333672"/>
                <a:gd name="connsiteX7" fmla="*/ 0 w 980971"/>
                <a:gd name="connsiteY7" fmla="*/ 1231921 h 1333672"/>
                <a:gd name="connsiteX8" fmla="*/ 0 w 980971"/>
                <a:gd name="connsiteY8" fmla="*/ 198375 h 1333672"/>
                <a:gd name="connsiteX9" fmla="*/ 58811 w 980971"/>
                <a:gd name="connsiteY9" fmla="*/ 59040 h 1333672"/>
                <a:gd name="connsiteX10" fmla="*/ 197605 w 980971"/>
                <a:gd name="connsiteY10" fmla="*/ 0 h 133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0971" h="1333672">
                  <a:moveTo>
                    <a:pt x="197605" y="0"/>
                  </a:moveTo>
                  <a:cubicBezTo>
                    <a:pt x="783365" y="0"/>
                    <a:pt x="783365" y="0"/>
                    <a:pt x="783365" y="0"/>
                  </a:cubicBezTo>
                  <a:cubicBezTo>
                    <a:pt x="837471" y="0"/>
                    <a:pt x="886873" y="23616"/>
                    <a:pt x="922159" y="59040"/>
                  </a:cubicBezTo>
                  <a:cubicBezTo>
                    <a:pt x="957446" y="94465"/>
                    <a:pt x="980971" y="144058"/>
                    <a:pt x="980971" y="198375"/>
                  </a:cubicBezTo>
                  <a:cubicBezTo>
                    <a:pt x="980971" y="797634"/>
                    <a:pt x="980971" y="1134717"/>
                    <a:pt x="980971" y="1324327"/>
                  </a:cubicBezTo>
                  <a:lnTo>
                    <a:pt x="980971" y="1333672"/>
                  </a:lnTo>
                  <a:lnTo>
                    <a:pt x="0" y="1333672"/>
                  </a:lnTo>
                  <a:lnTo>
                    <a:pt x="0" y="1231921"/>
                  </a:lnTo>
                  <a:cubicBezTo>
                    <a:pt x="0" y="198375"/>
                    <a:pt x="0" y="198375"/>
                    <a:pt x="0" y="198375"/>
                  </a:cubicBezTo>
                  <a:cubicBezTo>
                    <a:pt x="0" y="144058"/>
                    <a:pt x="23524" y="94465"/>
                    <a:pt x="58811" y="59040"/>
                  </a:cubicBezTo>
                  <a:cubicBezTo>
                    <a:pt x="94098" y="23616"/>
                    <a:pt x="143499" y="0"/>
                    <a:pt x="197605" y="0"/>
                  </a:cubicBezTo>
                  <a:close/>
                </a:path>
              </a:pathLst>
            </a:custGeom>
            <a:solidFill>
              <a:schemeClr val="accent4"/>
            </a:solidFill>
            <a:ln w="63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20" name="Rectangle 213">
              <a:extLst>
                <a:ext uri="{FF2B5EF4-FFF2-40B4-BE49-F238E27FC236}">
                  <a16:creationId xmlns:a16="http://schemas.microsoft.com/office/drawing/2014/main" id="{02FEE789-4707-476B-A85B-60252C34A03A}"/>
                </a:ext>
              </a:extLst>
            </p:cNvPr>
            <p:cNvSpPr>
              <a:spLocks noChangeArrowheads="1"/>
            </p:cNvSpPr>
            <p:nvPr/>
          </p:nvSpPr>
          <p:spPr bwMode="auto">
            <a:xfrm>
              <a:off x="4814860" y="4262587"/>
              <a:ext cx="1251740" cy="171919"/>
            </a:xfrm>
            <a:prstGeom prst="rect">
              <a:avLst/>
            </a:prstGeom>
            <a:solidFill>
              <a:srgbClr val="EDE6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1" name="Rectangle 214">
              <a:extLst>
                <a:ext uri="{FF2B5EF4-FFF2-40B4-BE49-F238E27FC236}">
                  <a16:creationId xmlns:a16="http://schemas.microsoft.com/office/drawing/2014/main" id="{98B35F64-E2E9-4076-91F8-CDA35CDCC10C}"/>
                </a:ext>
              </a:extLst>
            </p:cNvPr>
            <p:cNvSpPr>
              <a:spLocks noChangeArrowheads="1"/>
            </p:cNvSpPr>
            <p:nvPr/>
          </p:nvSpPr>
          <p:spPr bwMode="auto">
            <a:xfrm>
              <a:off x="4814860" y="4262587"/>
              <a:ext cx="1251740" cy="171919"/>
            </a:xfrm>
            <a:prstGeom prst="rect">
              <a:avLst/>
            </a:prstGeom>
            <a:noFill/>
            <a:ln w="25400" cap="flat">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2" name="Freeform 215">
              <a:extLst>
                <a:ext uri="{FF2B5EF4-FFF2-40B4-BE49-F238E27FC236}">
                  <a16:creationId xmlns:a16="http://schemas.microsoft.com/office/drawing/2014/main" id="{378D0E73-CF1B-4086-8969-A5736197E0C3}"/>
                </a:ext>
              </a:extLst>
            </p:cNvPr>
            <p:cNvSpPr>
              <a:spLocks/>
            </p:cNvSpPr>
            <p:nvPr/>
          </p:nvSpPr>
          <p:spPr bwMode="auto">
            <a:xfrm>
              <a:off x="4939892" y="3711311"/>
              <a:ext cx="1008780" cy="1457757"/>
            </a:xfrm>
            <a:custGeom>
              <a:avLst/>
              <a:gdLst>
                <a:gd name="T0" fmla="*/ 342 w 342"/>
                <a:gd name="T1" fmla="*/ 492 h 492"/>
                <a:gd name="T2" fmla="*/ 0 w 342"/>
                <a:gd name="T3" fmla="*/ 492 h 492"/>
                <a:gd name="T4" fmla="*/ 0 w 342"/>
                <a:gd name="T5" fmla="*/ 100 h 492"/>
                <a:gd name="T6" fmla="*/ 100 w 342"/>
                <a:gd name="T7" fmla="*/ 0 h 492"/>
                <a:gd name="T8" fmla="*/ 241 w 342"/>
                <a:gd name="T9" fmla="*/ 0 h 492"/>
                <a:gd name="T10" fmla="*/ 342 w 342"/>
                <a:gd name="T11" fmla="*/ 100 h 492"/>
                <a:gd name="T12" fmla="*/ 342 w 342"/>
                <a:gd name="T13" fmla="*/ 492 h 492"/>
              </a:gdLst>
              <a:ahLst/>
              <a:cxnLst>
                <a:cxn ang="0">
                  <a:pos x="T0" y="T1"/>
                </a:cxn>
                <a:cxn ang="0">
                  <a:pos x="T2" y="T3"/>
                </a:cxn>
                <a:cxn ang="0">
                  <a:pos x="T4" y="T5"/>
                </a:cxn>
                <a:cxn ang="0">
                  <a:pos x="T6" y="T7"/>
                </a:cxn>
                <a:cxn ang="0">
                  <a:pos x="T8" y="T9"/>
                </a:cxn>
                <a:cxn ang="0">
                  <a:pos x="T10" y="T11"/>
                </a:cxn>
                <a:cxn ang="0">
                  <a:pos x="T12" y="T13"/>
                </a:cxn>
              </a:cxnLst>
              <a:rect l="0" t="0" r="r" b="b"/>
              <a:pathLst>
                <a:path w="342" h="492">
                  <a:moveTo>
                    <a:pt x="342" y="492"/>
                  </a:moveTo>
                  <a:cubicBezTo>
                    <a:pt x="0" y="492"/>
                    <a:pt x="0" y="492"/>
                    <a:pt x="0" y="492"/>
                  </a:cubicBezTo>
                  <a:cubicBezTo>
                    <a:pt x="0" y="100"/>
                    <a:pt x="0" y="100"/>
                    <a:pt x="0" y="100"/>
                  </a:cubicBezTo>
                  <a:cubicBezTo>
                    <a:pt x="0" y="45"/>
                    <a:pt x="45" y="0"/>
                    <a:pt x="100" y="0"/>
                  </a:cubicBezTo>
                  <a:cubicBezTo>
                    <a:pt x="241" y="0"/>
                    <a:pt x="241" y="0"/>
                    <a:pt x="241" y="0"/>
                  </a:cubicBezTo>
                  <a:cubicBezTo>
                    <a:pt x="297" y="0"/>
                    <a:pt x="342" y="45"/>
                    <a:pt x="342" y="100"/>
                  </a:cubicBezTo>
                  <a:cubicBezTo>
                    <a:pt x="342" y="492"/>
                    <a:pt x="342" y="492"/>
                    <a:pt x="342" y="492"/>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3" name="Freeform 216">
              <a:extLst>
                <a:ext uri="{FF2B5EF4-FFF2-40B4-BE49-F238E27FC236}">
                  <a16:creationId xmlns:a16="http://schemas.microsoft.com/office/drawing/2014/main" id="{75DE834D-DB0E-45C4-AAC9-A17DD902C2F6}"/>
                </a:ext>
              </a:extLst>
            </p:cNvPr>
            <p:cNvSpPr>
              <a:spLocks/>
            </p:cNvSpPr>
            <p:nvPr/>
          </p:nvSpPr>
          <p:spPr bwMode="auto">
            <a:xfrm>
              <a:off x="4927105" y="3699945"/>
              <a:ext cx="1032933" cy="1480491"/>
            </a:xfrm>
            <a:custGeom>
              <a:avLst/>
              <a:gdLst>
                <a:gd name="T0" fmla="*/ 346 w 350"/>
                <a:gd name="T1" fmla="*/ 496 h 500"/>
                <a:gd name="T2" fmla="*/ 346 w 350"/>
                <a:gd name="T3" fmla="*/ 492 h 500"/>
                <a:gd name="T4" fmla="*/ 8 w 350"/>
                <a:gd name="T5" fmla="*/ 492 h 500"/>
                <a:gd name="T6" fmla="*/ 8 w 350"/>
                <a:gd name="T7" fmla="*/ 104 h 500"/>
                <a:gd name="T8" fmla="*/ 36 w 350"/>
                <a:gd name="T9" fmla="*/ 36 h 500"/>
                <a:gd name="T10" fmla="*/ 104 w 350"/>
                <a:gd name="T11" fmla="*/ 8 h 500"/>
                <a:gd name="T12" fmla="*/ 245 w 350"/>
                <a:gd name="T13" fmla="*/ 8 h 500"/>
                <a:gd name="T14" fmla="*/ 314 w 350"/>
                <a:gd name="T15" fmla="*/ 36 h 500"/>
                <a:gd name="T16" fmla="*/ 342 w 350"/>
                <a:gd name="T17" fmla="*/ 104 h 500"/>
                <a:gd name="T18" fmla="*/ 342 w 350"/>
                <a:gd name="T19" fmla="*/ 496 h 500"/>
                <a:gd name="T20" fmla="*/ 346 w 350"/>
                <a:gd name="T21" fmla="*/ 496 h 500"/>
                <a:gd name="T22" fmla="*/ 346 w 350"/>
                <a:gd name="T23" fmla="*/ 492 h 500"/>
                <a:gd name="T24" fmla="*/ 346 w 350"/>
                <a:gd name="T25" fmla="*/ 496 h 500"/>
                <a:gd name="T26" fmla="*/ 350 w 350"/>
                <a:gd name="T27" fmla="*/ 496 h 500"/>
                <a:gd name="T28" fmla="*/ 350 w 350"/>
                <a:gd name="T29" fmla="*/ 104 h 500"/>
                <a:gd name="T30" fmla="*/ 245 w 350"/>
                <a:gd name="T31" fmla="*/ 0 h 500"/>
                <a:gd name="T32" fmla="*/ 104 w 350"/>
                <a:gd name="T33" fmla="*/ 0 h 500"/>
                <a:gd name="T34" fmla="*/ 0 w 350"/>
                <a:gd name="T35" fmla="*/ 104 h 500"/>
                <a:gd name="T36" fmla="*/ 0 w 350"/>
                <a:gd name="T37" fmla="*/ 500 h 500"/>
                <a:gd name="T38" fmla="*/ 350 w 350"/>
                <a:gd name="T39" fmla="*/ 500 h 500"/>
                <a:gd name="T40" fmla="*/ 350 w 350"/>
                <a:gd name="T41" fmla="*/ 496 h 500"/>
                <a:gd name="T42" fmla="*/ 346 w 350"/>
                <a:gd name="T43" fmla="*/ 496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0" h="500">
                  <a:moveTo>
                    <a:pt x="346" y="496"/>
                  </a:moveTo>
                  <a:cubicBezTo>
                    <a:pt x="346" y="492"/>
                    <a:pt x="346" y="492"/>
                    <a:pt x="346" y="492"/>
                  </a:cubicBezTo>
                  <a:cubicBezTo>
                    <a:pt x="8" y="492"/>
                    <a:pt x="8" y="492"/>
                    <a:pt x="8" y="492"/>
                  </a:cubicBezTo>
                  <a:cubicBezTo>
                    <a:pt x="8" y="104"/>
                    <a:pt x="8" y="104"/>
                    <a:pt x="8" y="104"/>
                  </a:cubicBezTo>
                  <a:cubicBezTo>
                    <a:pt x="8" y="78"/>
                    <a:pt x="18" y="54"/>
                    <a:pt x="36" y="36"/>
                  </a:cubicBezTo>
                  <a:cubicBezTo>
                    <a:pt x="53" y="19"/>
                    <a:pt x="78" y="8"/>
                    <a:pt x="104" y="8"/>
                  </a:cubicBezTo>
                  <a:cubicBezTo>
                    <a:pt x="245" y="8"/>
                    <a:pt x="245" y="8"/>
                    <a:pt x="245" y="8"/>
                  </a:cubicBezTo>
                  <a:cubicBezTo>
                    <a:pt x="272" y="8"/>
                    <a:pt x="296" y="19"/>
                    <a:pt x="314" y="36"/>
                  </a:cubicBezTo>
                  <a:cubicBezTo>
                    <a:pt x="331" y="54"/>
                    <a:pt x="342" y="78"/>
                    <a:pt x="342" y="104"/>
                  </a:cubicBezTo>
                  <a:cubicBezTo>
                    <a:pt x="342" y="496"/>
                    <a:pt x="342" y="496"/>
                    <a:pt x="342" y="496"/>
                  </a:cubicBezTo>
                  <a:cubicBezTo>
                    <a:pt x="346" y="496"/>
                    <a:pt x="346" y="496"/>
                    <a:pt x="346" y="496"/>
                  </a:cubicBezTo>
                  <a:cubicBezTo>
                    <a:pt x="346" y="492"/>
                    <a:pt x="346" y="492"/>
                    <a:pt x="346" y="492"/>
                  </a:cubicBezTo>
                  <a:cubicBezTo>
                    <a:pt x="346" y="496"/>
                    <a:pt x="346" y="496"/>
                    <a:pt x="346" y="496"/>
                  </a:cubicBezTo>
                  <a:cubicBezTo>
                    <a:pt x="350" y="496"/>
                    <a:pt x="350" y="496"/>
                    <a:pt x="350" y="496"/>
                  </a:cubicBezTo>
                  <a:cubicBezTo>
                    <a:pt x="350" y="104"/>
                    <a:pt x="350" y="104"/>
                    <a:pt x="350" y="104"/>
                  </a:cubicBezTo>
                  <a:cubicBezTo>
                    <a:pt x="350" y="47"/>
                    <a:pt x="303" y="0"/>
                    <a:pt x="245" y="0"/>
                  </a:cubicBezTo>
                  <a:cubicBezTo>
                    <a:pt x="104" y="0"/>
                    <a:pt x="104" y="0"/>
                    <a:pt x="104" y="0"/>
                  </a:cubicBezTo>
                  <a:cubicBezTo>
                    <a:pt x="46" y="0"/>
                    <a:pt x="0" y="47"/>
                    <a:pt x="0" y="104"/>
                  </a:cubicBezTo>
                  <a:cubicBezTo>
                    <a:pt x="0" y="500"/>
                    <a:pt x="0" y="500"/>
                    <a:pt x="0" y="500"/>
                  </a:cubicBezTo>
                  <a:cubicBezTo>
                    <a:pt x="350" y="500"/>
                    <a:pt x="350" y="500"/>
                    <a:pt x="350" y="500"/>
                  </a:cubicBezTo>
                  <a:cubicBezTo>
                    <a:pt x="350" y="496"/>
                    <a:pt x="350" y="496"/>
                    <a:pt x="350" y="496"/>
                  </a:cubicBezTo>
                  <a:cubicBezTo>
                    <a:pt x="346" y="496"/>
                    <a:pt x="346" y="496"/>
                    <a:pt x="346" y="496"/>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4" name="Freeform 217">
              <a:extLst>
                <a:ext uri="{FF2B5EF4-FFF2-40B4-BE49-F238E27FC236}">
                  <a16:creationId xmlns:a16="http://schemas.microsoft.com/office/drawing/2014/main" id="{022338A4-C935-45AA-A3E3-432E9C4AADC2}"/>
                </a:ext>
              </a:extLst>
            </p:cNvPr>
            <p:cNvSpPr>
              <a:spLocks/>
            </p:cNvSpPr>
            <p:nvPr/>
          </p:nvSpPr>
          <p:spPr bwMode="auto">
            <a:xfrm>
              <a:off x="5671613" y="3229654"/>
              <a:ext cx="156290" cy="156290"/>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5" name="Freeform 218">
              <a:extLst>
                <a:ext uri="{FF2B5EF4-FFF2-40B4-BE49-F238E27FC236}">
                  <a16:creationId xmlns:a16="http://schemas.microsoft.com/office/drawing/2014/main" id="{F244AFED-4349-4562-89E4-C063E0F1E751}"/>
                </a:ext>
              </a:extLst>
            </p:cNvPr>
            <p:cNvSpPr>
              <a:spLocks/>
            </p:cNvSpPr>
            <p:nvPr/>
          </p:nvSpPr>
          <p:spPr bwMode="auto">
            <a:xfrm>
              <a:off x="5671613" y="3229654"/>
              <a:ext cx="156290" cy="156290"/>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6" name="Freeform 221">
              <a:extLst>
                <a:ext uri="{FF2B5EF4-FFF2-40B4-BE49-F238E27FC236}">
                  <a16:creationId xmlns:a16="http://schemas.microsoft.com/office/drawing/2014/main" id="{5FAA1BAD-3647-4A65-B95E-8DF712A262E8}"/>
                </a:ext>
              </a:extLst>
            </p:cNvPr>
            <p:cNvSpPr>
              <a:spLocks/>
            </p:cNvSpPr>
            <p:nvPr/>
          </p:nvSpPr>
          <p:spPr bwMode="auto">
            <a:xfrm>
              <a:off x="5049295" y="3229654"/>
              <a:ext cx="156290" cy="156290"/>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7" name="Freeform 222">
              <a:extLst>
                <a:ext uri="{FF2B5EF4-FFF2-40B4-BE49-F238E27FC236}">
                  <a16:creationId xmlns:a16="http://schemas.microsoft.com/office/drawing/2014/main" id="{A23A4BFB-A401-40F7-B543-7D07A4490464}"/>
                </a:ext>
              </a:extLst>
            </p:cNvPr>
            <p:cNvSpPr>
              <a:spLocks/>
            </p:cNvSpPr>
            <p:nvPr/>
          </p:nvSpPr>
          <p:spPr bwMode="auto">
            <a:xfrm>
              <a:off x="5049295" y="3229654"/>
              <a:ext cx="156290" cy="156290"/>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8" name="Freeform 225">
              <a:extLst>
                <a:ext uri="{FF2B5EF4-FFF2-40B4-BE49-F238E27FC236}">
                  <a16:creationId xmlns:a16="http://schemas.microsoft.com/office/drawing/2014/main" id="{F1B8A784-D8C5-44F8-B59E-F33F04A50331}"/>
                </a:ext>
              </a:extLst>
            </p:cNvPr>
            <p:cNvSpPr>
              <a:spLocks/>
            </p:cNvSpPr>
            <p:nvPr/>
          </p:nvSpPr>
          <p:spPr bwMode="auto">
            <a:xfrm>
              <a:off x="5290834" y="3617537"/>
              <a:ext cx="294109" cy="24296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9" name="Freeform 226">
              <a:extLst>
                <a:ext uri="{FF2B5EF4-FFF2-40B4-BE49-F238E27FC236}">
                  <a16:creationId xmlns:a16="http://schemas.microsoft.com/office/drawing/2014/main" id="{996F4EAB-BB02-4B33-AE8F-9E0C16D789B3}"/>
                </a:ext>
              </a:extLst>
            </p:cNvPr>
            <p:cNvSpPr>
              <a:spLocks/>
            </p:cNvSpPr>
            <p:nvPr/>
          </p:nvSpPr>
          <p:spPr bwMode="auto">
            <a:xfrm>
              <a:off x="5290834" y="3617537"/>
              <a:ext cx="294109" cy="115086"/>
            </a:xfrm>
            <a:custGeom>
              <a:avLst/>
              <a:gdLst>
                <a:gd name="T0" fmla="*/ 100 w 100"/>
                <a:gd name="T1" fmla="*/ 0 h 39"/>
                <a:gd name="T2" fmla="*/ 100 w 100"/>
                <a:gd name="T3" fmla="*/ 30 h 39"/>
                <a:gd name="T4" fmla="*/ 59 w 100"/>
                <a:gd name="T5" fmla="*/ 39 h 39"/>
                <a:gd name="T6" fmla="*/ 42 w 100"/>
                <a:gd name="T7" fmla="*/ 39 h 39"/>
                <a:gd name="T8" fmla="*/ 0 w 100"/>
                <a:gd name="T9" fmla="*/ 30 h 39"/>
                <a:gd name="T10" fmla="*/ 0 w 100"/>
                <a:gd name="T11" fmla="*/ 0 h 39"/>
                <a:gd name="T12" fmla="*/ 100 w 10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0" h="39">
                  <a:moveTo>
                    <a:pt x="100" y="0"/>
                  </a:moveTo>
                  <a:cubicBezTo>
                    <a:pt x="100" y="30"/>
                    <a:pt x="100" y="30"/>
                    <a:pt x="100" y="30"/>
                  </a:cubicBezTo>
                  <a:cubicBezTo>
                    <a:pt x="88" y="35"/>
                    <a:pt x="74" y="39"/>
                    <a:pt x="59" y="39"/>
                  </a:cubicBezTo>
                  <a:cubicBezTo>
                    <a:pt x="42" y="39"/>
                    <a:pt x="42" y="39"/>
                    <a:pt x="42" y="39"/>
                  </a:cubicBezTo>
                  <a:cubicBezTo>
                    <a:pt x="27" y="39"/>
                    <a:pt x="13" y="35"/>
                    <a:pt x="0" y="30"/>
                  </a:cubicBezTo>
                  <a:cubicBezTo>
                    <a:pt x="0" y="0"/>
                    <a:pt x="0" y="0"/>
                    <a:pt x="0" y="0"/>
                  </a:cubicBezTo>
                  <a:lnTo>
                    <a:pt x="10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0" name="Freeform 227">
              <a:extLst>
                <a:ext uri="{FF2B5EF4-FFF2-40B4-BE49-F238E27FC236}">
                  <a16:creationId xmlns:a16="http://schemas.microsoft.com/office/drawing/2014/main" id="{ADDF61A5-C0EF-43C8-872D-6A4787AB3A98}"/>
                </a:ext>
              </a:extLst>
            </p:cNvPr>
            <p:cNvSpPr>
              <a:spLocks/>
            </p:cNvSpPr>
            <p:nvPr/>
          </p:nvSpPr>
          <p:spPr bwMode="auto">
            <a:xfrm>
              <a:off x="5290834" y="3617537"/>
              <a:ext cx="294109" cy="24296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1" name="Freeform 228">
              <a:extLst>
                <a:ext uri="{FF2B5EF4-FFF2-40B4-BE49-F238E27FC236}">
                  <a16:creationId xmlns:a16="http://schemas.microsoft.com/office/drawing/2014/main" id="{0BC43908-4CDF-44A3-8F33-DE0E185669F7}"/>
                </a:ext>
              </a:extLst>
            </p:cNvPr>
            <p:cNvSpPr>
              <a:spLocks/>
            </p:cNvSpPr>
            <p:nvPr/>
          </p:nvSpPr>
          <p:spPr bwMode="auto">
            <a:xfrm>
              <a:off x="5128860" y="2973908"/>
              <a:ext cx="622318" cy="69335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2" name="Freeform 229">
              <a:extLst>
                <a:ext uri="{FF2B5EF4-FFF2-40B4-BE49-F238E27FC236}">
                  <a16:creationId xmlns:a16="http://schemas.microsoft.com/office/drawing/2014/main" id="{D62F3C57-291D-4169-B679-251FBB202886}"/>
                </a:ext>
              </a:extLst>
            </p:cNvPr>
            <p:cNvSpPr>
              <a:spLocks/>
            </p:cNvSpPr>
            <p:nvPr/>
          </p:nvSpPr>
          <p:spPr bwMode="auto">
            <a:xfrm>
              <a:off x="5128860" y="2973908"/>
              <a:ext cx="622318" cy="69335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3" name="Freeform 231">
              <a:extLst>
                <a:ext uri="{FF2B5EF4-FFF2-40B4-BE49-F238E27FC236}">
                  <a16:creationId xmlns:a16="http://schemas.microsoft.com/office/drawing/2014/main" id="{14C3DE16-E107-4A90-855F-F9FC1D143092}"/>
                </a:ext>
              </a:extLst>
            </p:cNvPr>
            <p:cNvSpPr>
              <a:spLocks/>
            </p:cNvSpPr>
            <p:nvPr/>
          </p:nvSpPr>
          <p:spPr bwMode="auto">
            <a:xfrm>
              <a:off x="5428652" y="3249546"/>
              <a:ext cx="48308" cy="154869"/>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8"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4" name="Freeform 232">
              <a:extLst>
                <a:ext uri="{FF2B5EF4-FFF2-40B4-BE49-F238E27FC236}">
                  <a16:creationId xmlns:a16="http://schemas.microsoft.com/office/drawing/2014/main" id="{25ECE809-055A-4E82-B208-951D104B58C1}"/>
                </a:ext>
              </a:extLst>
            </p:cNvPr>
            <p:cNvSpPr>
              <a:spLocks/>
            </p:cNvSpPr>
            <p:nvPr/>
          </p:nvSpPr>
          <p:spPr bwMode="auto">
            <a:xfrm>
              <a:off x="5512481" y="3154352"/>
              <a:ext cx="161973" cy="21313"/>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5" name="Freeform 233">
              <a:extLst>
                <a:ext uri="{FF2B5EF4-FFF2-40B4-BE49-F238E27FC236}">
                  <a16:creationId xmlns:a16="http://schemas.microsoft.com/office/drawing/2014/main" id="{D91750C6-8C26-4F69-B090-1F27A0B902DF}"/>
                </a:ext>
              </a:extLst>
            </p:cNvPr>
            <p:cNvSpPr>
              <a:spLocks/>
            </p:cNvSpPr>
            <p:nvPr/>
          </p:nvSpPr>
          <p:spPr bwMode="auto">
            <a:xfrm>
              <a:off x="5512481" y="3154352"/>
              <a:ext cx="161973" cy="21313"/>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chemeClr val="tx1"/>
            </a:solidFill>
            <a:ln w="63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6" name="Freeform 235">
              <a:extLst>
                <a:ext uri="{FF2B5EF4-FFF2-40B4-BE49-F238E27FC236}">
                  <a16:creationId xmlns:a16="http://schemas.microsoft.com/office/drawing/2014/main" id="{F45441B1-5634-440C-BA7F-6D333576BD73}"/>
                </a:ext>
              </a:extLst>
            </p:cNvPr>
            <p:cNvSpPr>
              <a:spLocks/>
            </p:cNvSpPr>
            <p:nvPr/>
          </p:nvSpPr>
          <p:spPr bwMode="auto">
            <a:xfrm>
              <a:off x="5211267" y="3154352"/>
              <a:ext cx="161973" cy="21313"/>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7" name="Freeform 236">
              <a:extLst>
                <a:ext uri="{FF2B5EF4-FFF2-40B4-BE49-F238E27FC236}">
                  <a16:creationId xmlns:a16="http://schemas.microsoft.com/office/drawing/2014/main" id="{3A337BB3-AA4D-4AD1-8529-71DDC04001F5}"/>
                </a:ext>
              </a:extLst>
            </p:cNvPr>
            <p:cNvSpPr>
              <a:spLocks/>
            </p:cNvSpPr>
            <p:nvPr/>
          </p:nvSpPr>
          <p:spPr bwMode="auto">
            <a:xfrm>
              <a:off x="5211267" y="3154352"/>
              <a:ext cx="161973" cy="21313"/>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chemeClr val="tx1"/>
            </a:solidFill>
            <a:ln w="63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8" name="Freeform 237">
              <a:extLst>
                <a:ext uri="{FF2B5EF4-FFF2-40B4-BE49-F238E27FC236}">
                  <a16:creationId xmlns:a16="http://schemas.microsoft.com/office/drawing/2014/main" id="{8AC8491C-45A0-4D1F-9FCF-7DE8D5766865}"/>
                </a:ext>
              </a:extLst>
            </p:cNvPr>
            <p:cNvSpPr>
              <a:spLocks/>
            </p:cNvSpPr>
            <p:nvPr/>
          </p:nvSpPr>
          <p:spPr bwMode="auto">
            <a:xfrm>
              <a:off x="5367557" y="3465510"/>
              <a:ext cx="144923" cy="86670"/>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9" name="Freeform 238">
              <a:extLst>
                <a:ext uri="{FF2B5EF4-FFF2-40B4-BE49-F238E27FC236}">
                  <a16:creationId xmlns:a16="http://schemas.microsoft.com/office/drawing/2014/main" id="{B253883F-557C-47E4-8A5D-A393342604C9}"/>
                </a:ext>
              </a:extLst>
            </p:cNvPr>
            <p:cNvSpPr>
              <a:spLocks/>
            </p:cNvSpPr>
            <p:nvPr/>
          </p:nvSpPr>
          <p:spPr bwMode="auto">
            <a:xfrm>
              <a:off x="5367557" y="3465510"/>
              <a:ext cx="144923" cy="86670"/>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0" name="Oval 240">
              <a:extLst>
                <a:ext uri="{FF2B5EF4-FFF2-40B4-BE49-F238E27FC236}">
                  <a16:creationId xmlns:a16="http://schemas.microsoft.com/office/drawing/2014/main" id="{6F850807-C2EC-4B38-8887-1EE1CCAC64C8}"/>
                </a:ext>
              </a:extLst>
            </p:cNvPr>
            <p:cNvSpPr>
              <a:spLocks noChangeArrowheads="1"/>
            </p:cNvSpPr>
            <p:nvPr/>
          </p:nvSpPr>
          <p:spPr bwMode="auto">
            <a:xfrm>
              <a:off x="5255314" y="3211184"/>
              <a:ext cx="79566" cy="76725"/>
            </a:xfrm>
            <a:prstGeom prst="ellipse">
              <a:avLst/>
            </a:prstGeom>
            <a:no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1" name="Oval 241">
              <a:extLst>
                <a:ext uri="{FF2B5EF4-FFF2-40B4-BE49-F238E27FC236}">
                  <a16:creationId xmlns:a16="http://schemas.microsoft.com/office/drawing/2014/main" id="{7B078907-A0CD-4470-814B-4A1BCEBCDA46}"/>
                </a:ext>
              </a:extLst>
            </p:cNvPr>
            <p:cNvSpPr>
              <a:spLocks noChangeArrowheads="1"/>
            </p:cNvSpPr>
            <p:nvPr/>
          </p:nvSpPr>
          <p:spPr bwMode="auto">
            <a:xfrm>
              <a:off x="5553685" y="3211184"/>
              <a:ext cx="79566" cy="76725"/>
            </a:xfrm>
            <a:prstGeom prst="ellipse">
              <a:avLst/>
            </a:prstGeom>
            <a:no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2" name="Oval 242">
              <a:extLst>
                <a:ext uri="{FF2B5EF4-FFF2-40B4-BE49-F238E27FC236}">
                  <a16:creationId xmlns:a16="http://schemas.microsoft.com/office/drawing/2014/main" id="{0322DD56-8C11-4E24-8BE3-1260437A0E4A}"/>
                </a:ext>
              </a:extLst>
            </p:cNvPr>
            <p:cNvSpPr>
              <a:spLocks noChangeArrowheads="1"/>
            </p:cNvSpPr>
            <p:nvPr/>
          </p:nvSpPr>
          <p:spPr bwMode="auto">
            <a:xfrm>
              <a:off x="5553685" y="3211184"/>
              <a:ext cx="79566"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3" name="Oval 243">
              <a:extLst>
                <a:ext uri="{FF2B5EF4-FFF2-40B4-BE49-F238E27FC236}">
                  <a16:creationId xmlns:a16="http://schemas.microsoft.com/office/drawing/2014/main" id="{785A9783-8177-486F-BDC4-5048E4B3989C}"/>
                </a:ext>
              </a:extLst>
            </p:cNvPr>
            <p:cNvSpPr>
              <a:spLocks noChangeArrowheads="1"/>
            </p:cNvSpPr>
            <p:nvPr/>
          </p:nvSpPr>
          <p:spPr bwMode="auto">
            <a:xfrm>
              <a:off x="5282309" y="3249546"/>
              <a:ext cx="28417"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4" name="Oval 244">
              <a:extLst>
                <a:ext uri="{FF2B5EF4-FFF2-40B4-BE49-F238E27FC236}">
                  <a16:creationId xmlns:a16="http://schemas.microsoft.com/office/drawing/2014/main" id="{9E2BEC50-CD6A-4454-A6D3-32F22A46CA9C}"/>
                </a:ext>
              </a:extLst>
            </p:cNvPr>
            <p:cNvSpPr>
              <a:spLocks noChangeArrowheads="1"/>
            </p:cNvSpPr>
            <p:nvPr/>
          </p:nvSpPr>
          <p:spPr bwMode="auto">
            <a:xfrm>
              <a:off x="5576417" y="3249546"/>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5" name="Rectangle 245">
              <a:extLst>
                <a:ext uri="{FF2B5EF4-FFF2-40B4-BE49-F238E27FC236}">
                  <a16:creationId xmlns:a16="http://schemas.microsoft.com/office/drawing/2014/main" id="{6DD23080-BDA2-4BFF-8D11-E17721DAFD8D}"/>
                </a:ext>
              </a:extLst>
            </p:cNvPr>
            <p:cNvSpPr>
              <a:spLocks noChangeArrowheads="1"/>
            </p:cNvSpPr>
            <p:nvPr/>
          </p:nvSpPr>
          <p:spPr bwMode="auto">
            <a:xfrm>
              <a:off x="4939892" y="4137556"/>
              <a:ext cx="1008780" cy="250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6" name="Rectangle 246">
              <a:extLst>
                <a:ext uri="{FF2B5EF4-FFF2-40B4-BE49-F238E27FC236}">
                  <a16:creationId xmlns:a16="http://schemas.microsoft.com/office/drawing/2014/main" id="{0175FAB0-7E1C-4D7C-903C-29CF42E1945C}"/>
                </a:ext>
              </a:extLst>
            </p:cNvPr>
            <p:cNvSpPr>
              <a:spLocks noChangeArrowheads="1"/>
            </p:cNvSpPr>
            <p:nvPr/>
          </p:nvSpPr>
          <p:spPr bwMode="auto">
            <a:xfrm>
              <a:off x="4939892" y="4137556"/>
              <a:ext cx="1008780" cy="250063"/>
            </a:xfrm>
            <a:prstGeom prst="rect">
              <a:avLst/>
            </a:pr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7" name="Rectangle 247">
              <a:extLst>
                <a:ext uri="{FF2B5EF4-FFF2-40B4-BE49-F238E27FC236}">
                  <a16:creationId xmlns:a16="http://schemas.microsoft.com/office/drawing/2014/main" id="{BB453AB1-2409-4181-BBF0-30B0D3ACAA11}"/>
                </a:ext>
              </a:extLst>
            </p:cNvPr>
            <p:cNvSpPr>
              <a:spLocks noChangeArrowheads="1"/>
            </p:cNvSpPr>
            <p:nvPr/>
          </p:nvSpPr>
          <p:spPr bwMode="auto">
            <a:xfrm>
              <a:off x="4939892" y="4745665"/>
              <a:ext cx="1008780" cy="245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8" name="Rectangle 248">
              <a:extLst>
                <a:ext uri="{FF2B5EF4-FFF2-40B4-BE49-F238E27FC236}">
                  <a16:creationId xmlns:a16="http://schemas.microsoft.com/office/drawing/2014/main" id="{CFBD2E5E-3DD9-4936-BFAF-E51D750B2FCB}"/>
                </a:ext>
              </a:extLst>
            </p:cNvPr>
            <p:cNvSpPr>
              <a:spLocks noChangeArrowheads="1"/>
            </p:cNvSpPr>
            <p:nvPr/>
          </p:nvSpPr>
          <p:spPr bwMode="auto">
            <a:xfrm>
              <a:off x="4939892" y="4745665"/>
              <a:ext cx="1008780" cy="24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9" name="Freeform 249">
              <a:extLst>
                <a:ext uri="{FF2B5EF4-FFF2-40B4-BE49-F238E27FC236}">
                  <a16:creationId xmlns:a16="http://schemas.microsoft.com/office/drawing/2014/main" id="{A5466BAC-2320-4899-8300-5188A1127B27}"/>
                </a:ext>
              </a:extLst>
            </p:cNvPr>
            <p:cNvSpPr>
              <a:spLocks/>
            </p:cNvSpPr>
            <p:nvPr/>
          </p:nvSpPr>
          <p:spPr bwMode="auto">
            <a:xfrm>
              <a:off x="4927105" y="4732877"/>
              <a:ext cx="1032933" cy="269955"/>
            </a:xfrm>
            <a:custGeom>
              <a:avLst/>
              <a:gdLst>
                <a:gd name="T0" fmla="*/ 719 w 727"/>
                <a:gd name="T1" fmla="*/ 182 h 190"/>
                <a:gd name="T2" fmla="*/ 719 w 727"/>
                <a:gd name="T3" fmla="*/ 173 h 190"/>
                <a:gd name="T4" fmla="*/ 17 w 727"/>
                <a:gd name="T5" fmla="*/ 173 h 190"/>
                <a:gd name="T6" fmla="*/ 17 w 727"/>
                <a:gd name="T7" fmla="*/ 17 h 190"/>
                <a:gd name="T8" fmla="*/ 711 w 727"/>
                <a:gd name="T9" fmla="*/ 17 h 190"/>
                <a:gd name="T10" fmla="*/ 711 w 727"/>
                <a:gd name="T11" fmla="*/ 182 h 190"/>
                <a:gd name="T12" fmla="*/ 719 w 727"/>
                <a:gd name="T13" fmla="*/ 182 h 190"/>
                <a:gd name="T14" fmla="*/ 719 w 727"/>
                <a:gd name="T15" fmla="*/ 173 h 190"/>
                <a:gd name="T16" fmla="*/ 719 w 727"/>
                <a:gd name="T17" fmla="*/ 182 h 190"/>
                <a:gd name="T18" fmla="*/ 727 w 727"/>
                <a:gd name="T19" fmla="*/ 182 h 190"/>
                <a:gd name="T20" fmla="*/ 727 w 727"/>
                <a:gd name="T21" fmla="*/ 0 h 190"/>
                <a:gd name="T22" fmla="*/ 0 w 727"/>
                <a:gd name="T23" fmla="*/ 0 h 190"/>
                <a:gd name="T24" fmla="*/ 0 w 727"/>
                <a:gd name="T25" fmla="*/ 190 h 190"/>
                <a:gd name="T26" fmla="*/ 727 w 727"/>
                <a:gd name="T27" fmla="*/ 190 h 190"/>
                <a:gd name="T28" fmla="*/ 727 w 727"/>
                <a:gd name="T29" fmla="*/ 182 h 190"/>
                <a:gd name="T30" fmla="*/ 719 w 727"/>
                <a:gd name="T3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7" h="190">
                  <a:moveTo>
                    <a:pt x="719" y="182"/>
                  </a:moveTo>
                  <a:lnTo>
                    <a:pt x="719" y="173"/>
                  </a:lnTo>
                  <a:lnTo>
                    <a:pt x="17" y="173"/>
                  </a:lnTo>
                  <a:lnTo>
                    <a:pt x="17" y="17"/>
                  </a:lnTo>
                  <a:lnTo>
                    <a:pt x="711" y="17"/>
                  </a:lnTo>
                  <a:lnTo>
                    <a:pt x="711" y="182"/>
                  </a:lnTo>
                  <a:lnTo>
                    <a:pt x="719" y="182"/>
                  </a:lnTo>
                  <a:lnTo>
                    <a:pt x="719" y="173"/>
                  </a:lnTo>
                  <a:lnTo>
                    <a:pt x="719" y="182"/>
                  </a:lnTo>
                  <a:lnTo>
                    <a:pt x="727" y="182"/>
                  </a:lnTo>
                  <a:lnTo>
                    <a:pt x="727" y="0"/>
                  </a:lnTo>
                  <a:lnTo>
                    <a:pt x="0" y="0"/>
                  </a:lnTo>
                  <a:lnTo>
                    <a:pt x="0" y="190"/>
                  </a:lnTo>
                  <a:lnTo>
                    <a:pt x="727" y="190"/>
                  </a:lnTo>
                  <a:lnTo>
                    <a:pt x="727" y="182"/>
                  </a:lnTo>
                  <a:lnTo>
                    <a:pt x="719" y="182"/>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0" name="Freeform 250">
              <a:extLst>
                <a:ext uri="{FF2B5EF4-FFF2-40B4-BE49-F238E27FC236}">
                  <a16:creationId xmlns:a16="http://schemas.microsoft.com/office/drawing/2014/main" id="{233F093B-DBBD-450C-AC83-0EE549A3D999}"/>
                </a:ext>
              </a:extLst>
            </p:cNvPr>
            <p:cNvSpPr>
              <a:spLocks/>
            </p:cNvSpPr>
            <p:nvPr/>
          </p:nvSpPr>
          <p:spPr bwMode="auto">
            <a:xfrm>
              <a:off x="4927105" y="4732877"/>
              <a:ext cx="1032933" cy="269955"/>
            </a:xfrm>
            <a:custGeom>
              <a:avLst/>
              <a:gdLst>
                <a:gd name="T0" fmla="*/ 719 w 727"/>
                <a:gd name="T1" fmla="*/ 182 h 190"/>
                <a:gd name="T2" fmla="*/ 719 w 727"/>
                <a:gd name="T3" fmla="*/ 173 h 190"/>
                <a:gd name="T4" fmla="*/ 17 w 727"/>
                <a:gd name="T5" fmla="*/ 173 h 190"/>
                <a:gd name="T6" fmla="*/ 17 w 727"/>
                <a:gd name="T7" fmla="*/ 17 h 190"/>
                <a:gd name="T8" fmla="*/ 711 w 727"/>
                <a:gd name="T9" fmla="*/ 17 h 190"/>
                <a:gd name="T10" fmla="*/ 711 w 727"/>
                <a:gd name="T11" fmla="*/ 182 h 190"/>
                <a:gd name="T12" fmla="*/ 719 w 727"/>
                <a:gd name="T13" fmla="*/ 182 h 190"/>
                <a:gd name="T14" fmla="*/ 719 w 727"/>
                <a:gd name="T15" fmla="*/ 173 h 190"/>
                <a:gd name="T16" fmla="*/ 719 w 727"/>
                <a:gd name="T17" fmla="*/ 182 h 190"/>
                <a:gd name="T18" fmla="*/ 727 w 727"/>
                <a:gd name="T19" fmla="*/ 182 h 190"/>
                <a:gd name="T20" fmla="*/ 727 w 727"/>
                <a:gd name="T21" fmla="*/ 0 h 190"/>
                <a:gd name="T22" fmla="*/ 0 w 727"/>
                <a:gd name="T23" fmla="*/ 0 h 190"/>
                <a:gd name="T24" fmla="*/ 0 w 727"/>
                <a:gd name="T25" fmla="*/ 190 h 190"/>
                <a:gd name="T26" fmla="*/ 727 w 727"/>
                <a:gd name="T27" fmla="*/ 190 h 190"/>
                <a:gd name="T28" fmla="*/ 727 w 727"/>
                <a:gd name="T29" fmla="*/ 182 h 190"/>
                <a:gd name="T30" fmla="*/ 719 w 727"/>
                <a:gd name="T3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7" h="190">
                  <a:moveTo>
                    <a:pt x="719" y="182"/>
                  </a:moveTo>
                  <a:lnTo>
                    <a:pt x="719" y="173"/>
                  </a:lnTo>
                  <a:lnTo>
                    <a:pt x="17" y="173"/>
                  </a:lnTo>
                  <a:lnTo>
                    <a:pt x="17" y="17"/>
                  </a:lnTo>
                  <a:lnTo>
                    <a:pt x="711" y="17"/>
                  </a:lnTo>
                  <a:lnTo>
                    <a:pt x="711" y="182"/>
                  </a:lnTo>
                  <a:lnTo>
                    <a:pt x="719" y="182"/>
                  </a:lnTo>
                  <a:lnTo>
                    <a:pt x="719" y="173"/>
                  </a:lnTo>
                  <a:lnTo>
                    <a:pt x="719" y="182"/>
                  </a:lnTo>
                  <a:lnTo>
                    <a:pt x="727" y="182"/>
                  </a:lnTo>
                  <a:lnTo>
                    <a:pt x="727" y="0"/>
                  </a:lnTo>
                  <a:lnTo>
                    <a:pt x="0" y="0"/>
                  </a:lnTo>
                  <a:lnTo>
                    <a:pt x="0" y="190"/>
                  </a:lnTo>
                  <a:lnTo>
                    <a:pt x="727" y="190"/>
                  </a:lnTo>
                  <a:lnTo>
                    <a:pt x="727" y="182"/>
                  </a:lnTo>
                  <a:lnTo>
                    <a:pt x="719"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1" name="Freeform 251">
              <a:extLst>
                <a:ext uri="{FF2B5EF4-FFF2-40B4-BE49-F238E27FC236}">
                  <a16:creationId xmlns:a16="http://schemas.microsoft.com/office/drawing/2014/main" id="{BAE239A7-1496-4493-A3FB-602D7E886B11}"/>
                </a:ext>
              </a:extLst>
            </p:cNvPr>
            <p:cNvSpPr>
              <a:spLocks/>
            </p:cNvSpPr>
            <p:nvPr/>
          </p:nvSpPr>
          <p:spPr bwMode="auto">
            <a:xfrm>
              <a:off x="4515068" y="3992632"/>
              <a:ext cx="453240" cy="788553"/>
            </a:xfrm>
            <a:custGeom>
              <a:avLst/>
              <a:gdLst>
                <a:gd name="T0" fmla="*/ 132 w 154"/>
                <a:gd name="T1" fmla="*/ 0 h 266"/>
                <a:gd name="T2" fmla="*/ 15 w 154"/>
                <a:gd name="T3" fmla="*/ 206 h 266"/>
                <a:gd name="T4" fmla="*/ 50 w 154"/>
                <a:gd name="T5" fmla="*/ 266 h 266"/>
                <a:gd name="T6" fmla="*/ 154 w 154"/>
                <a:gd name="T7" fmla="*/ 266 h 266"/>
                <a:gd name="T8" fmla="*/ 132 w 154"/>
                <a:gd name="T9" fmla="*/ 0 h 266"/>
              </a:gdLst>
              <a:ahLst/>
              <a:cxnLst>
                <a:cxn ang="0">
                  <a:pos x="T0" y="T1"/>
                </a:cxn>
                <a:cxn ang="0">
                  <a:pos x="T2" y="T3"/>
                </a:cxn>
                <a:cxn ang="0">
                  <a:pos x="T4" y="T5"/>
                </a:cxn>
                <a:cxn ang="0">
                  <a:pos x="T6" y="T7"/>
                </a:cxn>
                <a:cxn ang="0">
                  <a:pos x="T8" y="T9"/>
                </a:cxn>
              </a:cxnLst>
              <a:rect l="0" t="0" r="r" b="b"/>
              <a:pathLst>
                <a:path w="154" h="266">
                  <a:moveTo>
                    <a:pt x="132" y="0"/>
                  </a:moveTo>
                  <a:cubicBezTo>
                    <a:pt x="15" y="206"/>
                    <a:pt x="15" y="206"/>
                    <a:pt x="15" y="206"/>
                  </a:cubicBezTo>
                  <a:cubicBezTo>
                    <a:pt x="0" y="233"/>
                    <a:pt x="19" y="266"/>
                    <a:pt x="50" y="266"/>
                  </a:cubicBezTo>
                  <a:cubicBezTo>
                    <a:pt x="154" y="266"/>
                    <a:pt x="154" y="266"/>
                    <a:pt x="154" y="266"/>
                  </a:cubicBezTo>
                  <a:cubicBezTo>
                    <a:pt x="132" y="0"/>
                    <a:pt x="132" y="0"/>
                    <a:pt x="132" y="0"/>
                  </a:cubicBezTo>
                </a:path>
              </a:pathLst>
            </a:custGeom>
            <a:solidFill>
              <a:srgbClr val="999A98"/>
            </a:solidFill>
            <a:ln w="25400">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2" name="Freeform 254">
              <a:extLst>
                <a:ext uri="{FF2B5EF4-FFF2-40B4-BE49-F238E27FC236}">
                  <a16:creationId xmlns:a16="http://schemas.microsoft.com/office/drawing/2014/main" id="{408F440F-4582-46A7-832C-DEAC61DCE06D}"/>
                </a:ext>
              </a:extLst>
            </p:cNvPr>
            <p:cNvSpPr>
              <a:spLocks/>
            </p:cNvSpPr>
            <p:nvPr/>
          </p:nvSpPr>
          <p:spPr bwMode="auto">
            <a:xfrm>
              <a:off x="5896102" y="3978425"/>
              <a:ext cx="447557" cy="814128"/>
            </a:xfrm>
            <a:custGeom>
              <a:avLst/>
              <a:gdLst>
                <a:gd name="T0" fmla="*/ 22 w 152"/>
                <a:gd name="T1" fmla="*/ 7 h 275"/>
                <a:gd name="T2" fmla="*/ 139 w 152"/>
                <a:gd name="T3" fmla="*/ 213 h 275"/>
                <a:gd name="T4" fmla="*/ 144 w 152"/>
                <a:gd name="T5" fmla="*/ 231 h 275"/>
                <a:gd name="T6" fmla="*/ 134 w 152"/>
                <a:gd name="T7" fmla="*/ 256 h 275"/>
                <a:gd name="T8" fmla="*/ 108 w 152"/>
                <a:gd name="T9" fmla="*/ 267 h 275"/>
                <a:gd name="T10" fmla="*/ 4 w 152"/>
                <a:gd name="T11" fmla="*/ 267 h 275"/>
                <a:gd name="T12" fmla="*/ 0 w 152"/>
                <a:gd name="T13" fmla="*/ 271 h 275"/>
                <a:gd name="T14" fmla="*/ 4 w 152"/>
                <a:gd name="T15" fmla="*/ 275 h 275"/>
                <a:gd name="T16" fmla="*/ 108 w 152"/>
                <a:gd name="T17" fmla="*/ 275 h 275"/>
                <a:gd name="T18" fmla="*/ 140 w 152"/>
                <a:gd name="T19" fmla="*/ 262 h 275"/>
                <a:gd name="T20" fmla="*/ 152 w 152"/>
                <a:gd name="T21" fmla="*/ 231 h 275"/>
                <a:gd name="T22" fmla="*/ 146 w 152"/>
                <a:gd name="T23" fmla="*/ 209 h 275"/>
                <a:gd name="T24" fmla="*/ 29 w 152"/>
                <a:gd name="T25" fmla="*/ 3 h 275"/>
                <a:gd name="T26" fmla="*/ 23 w 152"/>
                <a:gd name="T27" fmla="*/ 1 h 275"/>
                <a:gd name="T28" fmla="*/ 22 w 152"/>
                <a:gd name="T29" fmla="*/ 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275">
                  <a:moveTo>
                    <a:pt x="22" y="7"/>
                  </a:moveTo>
                  <a:cubicBezTo>
                    <a:pt x="139" y="213"/>
                    <a:pt x="139" y="213"/>
                    <a:pt x="139" y="213"/>
                  </a:cubicBezTo>
                  <a:cubicBezTo>
                    <a:pt x="143" y="219"/>
                    <a:pt x="144" y="225"/>
                    <a:pt x="144" y="231"/>
                  </a:cubicBezTo>
                  <a:cubicBezTo>
                    <a:pt x="144" y="240"/>
                    <a:pt x="140" y="250"/>
                    <a:pt x="134" y="256"/>
                  </a:cubicBezTo>
                  <a:cubicBezTo>
                    <a:pt x="127" y="263"/>
                    <a:pt x="118" y="267"/>
                    <a:pt x="108" y="267"/>
                  </a:cubicBezTo>
                  <a:cubicBezTo>
                    <a:pt x="4" y="267"/>
                    <a:pt x="4" y="267"/>
                    <a:pt x="4" y="267"/>
                  </a:cubicBezTo>
                  <a:cubicBezTo>
                    <a:pt x="2" y="267"/>
                    <a:pt x="0" y="269"/>
                    <a:pt x="0" y="271"/>
                  </a:cubicBezTo>
                  <a:cubicBezTo>
                    <a:pt x="0" y="274"/>
                    <a:pt x="2" y="275"/>
                    <a:pt x="4" y="275"/>
                  </a:cubicBezTo>
                  <a:cubicBezTo>
                    <a:pt x="108" y="275"/>
                    <a:pt x="108" y="275"/>
                    <a:pt x="108" y="275"/>
                  </a:cubicBezTo>
                  <a:cubicBezTo>
                    <a:pt x="121" y="275"/>
                    <a:pt x="132" y="270"/>
                    <a:pt x="140" y="262"/>
                  </a:cubicBezTo>
                  <a:cubicBezTo>
                    <a:pt x="148" y="254"/>
                    <a:pt x="152" y="243"/>
                    <a:pt x="152" y="231"/>
                  </a:cubicBezTo>
                  <a:cubicBezTo>
                    <a:pt x="152" y="224"/>
                    <a:pt x="150" y="216"/>
                    <a:pt x="146" y="209"/>
                  </a:cubicBezTo>
                  <a:cubicBezTo>
                    <a:pt x="29" y="3"/>
                    <a:pt x="29" y="3"/>
                    <a:pt x="29" y="3"/>
                  </a:cubicBezTo>
                  <a:cubicBezTo>
                    <a:pt x="28" y="1"/>
                    <a:pt x="25" y="0"/>
                    <a:pt x="23" y="1"/>
                  </a:cubicBezTo>
                  <a:cubicBezTo>
                    <a:pt x="21" y="2"/>
                    <a:pt x="21" y="5"/>
                    <a:pt x="22" y="7"/>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3" name="Freeform 255">
              <a:extLst>
                <a:ext uri="{FF2B5EF4-FFF2-40B4-BE49-F238E27FC236}">
                  <a16:creationId xmlns:a16="http://schemas.microsoft.com/office/drawing/2014/main" id="{D3525C7B-78CD-4CBE-867B-685DE0011BDD}"/>
                </a:ext>
              </a:extLst>
            </p:cNvPr>
            <p:cNvSpPr>
              <a:spLocks/>
            </p:cNvSpPr>
            <p:nvPr/>
          </p:nvSpPr>
          <p:spPr bwMode="auto">
            <a:xfrm>
              <a:off x="4706877" y="3904541"/>
              <a:ext cx="1474807" cy="876644"/>
            </a:xfrm>
            <a:custGeom>
              <a:avLst/>
              <a:gdLst>
                <a:gd name="T0" fmla="*/ 500 w 500"/>
                <a:gd name="T1" fmla="*/ 296 h 296"/>
                <a:gd name="T2" fmla="*/ 0 w 500"/>
                <a:gd name="T3" fmla="*/ 296 h 296"/>
                <a:gd name="T4" fmla="*/ 0 w 500"/>
                <a:gd name="T5" fmla="*/ 30 h 296"/>
                <a:gd name="T6" fmla="*/ 30 w 500"/>
                <a:gd name="T7" fmla="*/ 0 h 296"/>
                <a:gd name="T8" fmla="*/ 470 w 500"/>
                <a:gd name="T9" fmla="*/ 0 h 296"/>
                <a:gd name="T10" fmla="*/ 500 w 500"/>
                <a:gd name="T11" fmla="*/ 30 h 296"/>
                <a:gd name="T12" fmla="*/ 500 w 500"/>
                <a:gd name="T13" fmla="*/ 296 h 296"/>
              </a:gdLst>
              <a:ahLst/>
              <a:cxnLst>
                <a:cxn ang="0">
                  <a:pos x="T0" y="T1"/>
                </a:cxn>
                <a:cxn ang="0">
                  <a:pos x="T2" y="T3"/>
                </a:cxn>
                <a:cxn ang="0">
                  <a:pos x="T4" y="T5"/>
                </a:cxn>
                <a:cxn ang="0">
                  <a:pos x="T6" y="T7"/>
                </a:cxn>
                <a:cxn ang="0">
                  <a:pos x="T8" y="T9"/>
                </a:cxn>
                <a:cxn ang="0">
                  <a:pos x="T10" y="T11"/>
                </a:cxn>
                <a:cxn ang="0">
                  <a:pos x="T12" y="T13"/>
                </a:cxn>
              </a:cxnLst>
              <a:rect l="0" t="0" r="r" b="b"/>
              <a:pathLst>
                <a:path w="500" h="296">
                  <a:moveTo>
                    <a:pt x="500" y="296"/>
                  </a:moveTo>
                  <a:cubicBezTo>
                    <a:pt x="0" y="296"/>
                    <a:pt x="0" y="296"/>
                    <a:pt x="0" y="296"/>
                  </a:cubicBezTo>
                  <a:cubicBezTo>
                    <a:pt x="0" y="30"/>
                    <a:pt x="0" y="30"/>
                    <a:pt x="0" y="30"/>
                  </a:cubicBezTo>
                  <a:cubicBezTo>
                    <a:pt x="0" y="14"/>
                    <a:pt x="13" y="0"/>
                    <a:pt x="30" y="0"/>
                  </a:cubicBezTo>
                  <a:cubicBezTo>
                    <a:pt x="470" y="0"/>
                    <a:pt x="470" y="0"/>
                    <a:pt x="470" y="0"/>
                  </a:cubicBezTo>
                  <a:cubicBezTo>
                    <a:pt x="486" y="0"/>
                    <a:pt x="500" y="14"/>
                    <a:pt x="500" y="30"/>
                  </a:cubicBezTo>
                  <a:cubicBezTo>
                    <a:pt x="500" y="296"/>
                    <a:pt x="500" y="296"/>
                    <a:pt x="500" y="296"/>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4" name="Freeform 256">
              <a:extLst>
                <a:ext uri="{FF2B5EF4-FFF2-40B4-BE49-F238E27FC236}">
                  <a16:creationId xmlns:a16="http://schemas.microsoft.com/office/drawing/2014/main" id="{B1E2AD25-5161-4B56-AE4B-F29D6BBF6A95}"/>
                </a:ext>
              </a:extLst>
            </p:cNvPr>
            <p:cNvSpPr>
              <a:spLocks/>
            </p:cNvSpPr>
            <p:nvPr/>
          </p:nvSpPr>
          <p:spPr bwMode="auto">
            <a:xfrm>
              <a:off x="4694091" y="3891755"/>
              <a:ext cx="1498962" cy="900798"/>
            </a:xfrm>
            <a:custGeom>
              <a:avLst/>
              <a:gdLst>
                <a:gd name="T0" fmla="*/ 504 w 508"/>
                <a:gd name="T1" fmla="*/ 300 h 304"/>
                <a:gd name="T2" fmla="*/ 504 w 508"/>
                <a:gd name="T3" fmla="*/ 296 h 304"/>
                <a:gd name="T4" fmla="*/ 8 w 508"/>
                <a:gd name="T5" fmla="*/ 296 h 304"/>
                <a:gd name="T6" fmla="*/ 8 w 508"/>
                <a:gd name="T7" fmla="*/ 34 h 304"/>
                <a:gd name="T8" fmla="*/ 15 w 508"/>
                <a:gd name="T9" fmla="*/ 16 h 304"/>
                <a:gd name="T10" fmla="*/ 34 w 508"/>
                <a:gd name="T11" fmla="*/ 8 h 304"/>
                <a:gd name="T12" fmla="*/ 474 w 508"/>
                <a:gd name="T13" fmla="*/ 8 h 304"/>
                <a:gd name="T14" fmla="*/ 492 w 508"/>
                <a:gd name="T15" fmla="*/ 16 h 304"/>
                <a:gd name="T16" fmla="*/ 500 w 508"/>
                <a:gd name="T17" fmla="*/ 34 h 304"/>
                <a:gd name="T18" fmla="*/ 500 w 508"/>
                <a:gd name="T19" fmla="*/ 300 h 304"/>
                <a:gd name="T20" fmla="*/ 504 w 508"/>
                <a:gd name="T21" fmla="*/ 300 h 304"/>
                <a:gd name="T22" fmla="*/ 504 w 508"/>
                <a:gd name="T23" fmla="*/ 296 h 304"/>
                <a:gd name="T24" fmla="*/ 504 w 508"/>
                <a:gd name="T25" fmla="*/ 300 h 304"/>
                <a:gd name="T26" fmla="*/ 508 w 508"/>
                <a:gd name="T27" fmla="*/ 300 h 304"/>
                <a:gd name="T28" fmla="*/ 508 w 508"/>
                <a:gd name="T29" fmla="*/ 34 h 304"/>
                <a:gd name="T30" fmla="*/ 474 w 508"/>
                <a:gd name="T31" fmla="*/ 0 h 304"/>
                <a:gd name="T32" fmla="*/ 34 w 508"/>
                <a:gd name="T33" fmla="*/ 0 h 304"/>
                <a:gd name="T34" fmla="*/ 0 w 508"/>
                <a:gd name="T35" fmla="*/ 34 h 304"/>
                <a:gd name="T36" fmla="*/ 0 w 508"/>
                <a:gd name="T37" fmla="*/ 304 h 304"/>
                <a:gd name="T38" fmla="*/ 508 w 508"/>
                <a:gd name="T39" fmla="*/ 304 h 304"/>
                <a:gd name="T40" fmla="*/ 508 w 508"/>
                <a:gd name="T41" fmla="*/ 300 h 304"/>
                <a:gd name="T42" fmla="*/ 504 w 508"/>
                <a:gd name="T43" fmla="*/ 30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8" h="304">
                  <a:moveTo>
                    <a:pt x="504" y="300"/>
                  </a:moveTo>
                  <a:cubicBezTo>
                    <a:pt x="504" y="296"/>
                    <a:pt x="504" y="296"/>
                    <a:pt x="504" y="296"/>
                  </a:cubicBezTo>
                  <a:cubicBezTo>
                    <a:pt x="8" y="296"/>
                    <a:pt x="8" y="296"/>
                    <a:pt x="8" y="296"/>
                  </a:cubicBezTo>
                  <a:cubicBezTo>
                    <a:pt x="8" y="34"/>
                    <a:pt x="8" y="34"/>
                    <a:pt x="8" y="34"/>
                  </a:cubicBezTo>
                  <a:cubicBezTo>
                    <a:pt x="8" y="27"/>
                    <a:pt x="11" y="21"/>
                    <a:pt x="15" y="16"/>
                  </a:cubicBezTo>
                  <a:cubicBezTo>
                    <a:pt x="20" y="11"/>
                    <a:pt x="27" y="8"/>
                    <a:pt x="34" y="8"/>
                  </a:cubicBezTo>
                  <a:cubicBezTo>
                    <a:pt x="474" y="8"/>
                    <a:pt x="474" y="8"/>
                    <a:pt x="474" y="8"/>
                  </a:cubicBezTo>
                  <a:cubicBezTo>
                    <a:pt x="481" y="8"/>
                    <a:pt x="487" y="11"/>
                    <a:pt x="492" y="16"/>
                  </a:cubicBezTo>
                  <a:cubicBezTo>
                    <a:pt x="497" y="21"/>
                    <a:pt x="500" y="27"/>
                    <a:pt x="500" y="34"/>
                  </a:cubicBezTo>
                  <a:cubicBezTo>
                    <a:pt x="500" y="300"/>
                    <a:pt x="500" y="300"/>
                    <a:pt x="500" y="300"/>
                  </a:cubicBezTo>
                  <a:cubicBezTo>
                    <a:pt x="504" y="300"/>
                    <a:pt x="504" y="300"/>
                    <a:pt x="504" y="300"/>
                  </a:cubicBezTo>
                  <a:cubicBezTo>
                    <a:pt x="504" y="296"/>
                    <a:pt x="504" y="296"/>
                    <a:pt x="504" y="296"/>
                  </a:cubicBezTo>
                  <a:cubicBezTo>
                    <a:pt x="504" y="300"/>
                    <a:pt x="504" y="300"/>
                    <a:pt x="504" y="300"/>
                  </a:cubicBezTo>
                  <a:cubicBezTo>
                    <a:pt x="508" y="300"/>
                    <a:pt x="508" y="300"/>
                    <a:pt x="508" y="300"/>
                  </a:cubicBezTo>
                  <a:cubicBezTo>
                    <a:pt x="508" y="34"/>
                    <a:pt x="508" y="34"/>
                    <a:pt x="508" y="34"/>
                  </a:cubicBezTo>
                  <a:cubicBezTo>
                    <a:pt x="508" y="16"/>
                    <a:pt x="492" y="0"/>
                    <a:pt x="474" y="0"/>
                  </a:cubicBezTo>
                  <a:cubicBezTo>
                    <a:pt x="34" y="0"/>
                    <a:pt x="34" y="0"/>
                    <a:pt x="34" y="0"/>
                  </a:cubicBezTo>
                  <a:cubicBezTo>
                    <a:pt x="15" y="0"/>
                    <a:pt x="0" y="16"/>
                    <a:pt x="0" y="34"/>
                  </a:cubicBezTo>
                  <a:cubicBezTo>
                    <a:pt x="0" y="304"/>
                    <a:pt x="0" y="304"/>
                    <a:pt x="0" y="304"/>
                  </a:cubicBezTo>
                  <a:cubicBezTo>
                    <a:pt x="508" y="304"/>
                    <a:pt x="508" y="304"/>
                    <a:pt x="508" y="304"/>
                  </a:cubicBezTo>
                  <a:cubicBezTo>
                    <a:pt x="508" y="300"/>
                    <a:pt x="508" y="300"/>
                    <a:pt x="508" y="300"/>
                  </a:cubicBezTo>
                  <a:cubicBezTo>
                    <a:pt x="504" y="300"/>
                    <a:pt x="504" y="300"/>
                    <a:pt x="504" y="30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5" name="Rectangle 258">
              <a:extLst>
                <a:ext uri="{FF2B5EF4-FFF2-40B4-BE49-F238E27FC236}">
                  <a16:creationId xmlns:a16="http://schemas.microsoft.com/office/drawing/2014/main" id="{8B04488B-0020-4926-AEB3-B83C2BA09F4F}"/>
                </a:ext>
              </a:extLst>
            </p:cNvPr>
            <p:cNvSpPr>
              <a:spLocks noChangeArrowheads="1"/>
            </p:cNvSpPr>
            <p:nvPr/>
          </p:nvSpPr>
          <p:spPr bwMode="auto">
            <a:xfrm>
              <a:off x="4718245" y="4712986"/>
              <a:ext cx="1452074" cy="5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6" name="Freeform 259">
              <a:extLst>
                <a:ext uri="{FF2B5EF4-FFF2-40B4-BE49-F238E27FC236}">
                  <a16:creationId xmlns:a16="http://schemas.microsoft.com/office/drawing/2014/main" id="{68471851-B5A6-460C-929A-0A843BFC2248}"/>
                </a:ext>
              </a:extLst>
            </p:cNvPr>
            <p:cNvSpPr>
              <a:spLocks/>
            </p:cNvSpPr>
            <p:nvPr/>
          </p:nvSpPr>
          <p:spPr bwMode="auto">
            <a:xfrm>
              <a:off x="4706877" y="4712986"/>
              <a:ext cx="1474807" cy="68199"/>
            </a:xfrm>
            <a:custGeom>
              <a:avLst/>
              <a:gdLst>
                <a:gd name="T0" fmla="*/ 1038 w 1038"/>
                <a:gd name="T1" fmla="*/ 0 h 48"/>
                <a:gd name="T2" fmla="*/ 1030 w 1038"/>
                <a:gd name="T3" fmla="*/ 0 h 48"/>
                <a:gd name="T4" fmla="*/ 1030 w 1038"/>
                <a:gd name="T5" fmla="*/ 39 h 48"/>
                <a:gd name="T6" fmla="*/ 8 w 1038"/>
                <a:gd name="T7" fmla="*/ 39 h 48"/>
                <a:gd name="T8" fmla="*/ 8 w 1038"/>
                <a:gd name="T9" fmla="*/ 0 h 48"/>
                <a:gd name="T10" fmla="*/ 0 w 1038"/>
                <a:gd name="T11" fmla="*/ 0 h 48"/>
                <a:gd name="T12" fmla="*/ 0 w 1038"/>
                <a:gd name="T13" fmla="*/ 48 h 48"/>
                <a:gd name="T14" fmla="*/ 1038 w 1038"/>
                <a:gd name="T15" fmla="*/ 48 h 48"/>
                <a:gd name="T16" fmla="*/ 1038 w 1038"/>
                <a:gd name="T17" fmla="*/ 39 h 48"/>
                <a:gd name="T18" fmla="*/ 1038 w 1038"/>
                <a:gd name="T19" fmla="*/ 48 h 48"/>
                <a:gd name="T20" fmla="*/ 1038 w 1038"/>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48">
                  <a:moveTo>
                    <a:pt x="1038" y="0"/>
                  </a:moveTo>
                  <a:lnTo>
                    <a:pt x="1030" y="0"/>
                  </a:lnTo>
                  <a:lnTo>
                    <a:pt x="1030" y="39"/>
                  </a:lnTo>
                  <a:lnTo>
                    <a:pt x="8" y="39"/>
                  </a:lnTo>
                  <a:lnTo>
                    <a:pt x="8" y="0"/>
                  </a:lnTo>
                  <a:lnTo>
                    <a:pt x="0" y="0"/>
                  </a:lnTo>
                  <a:lnTo>
                    <a:pt x="0" y="48"/>
                  </a:lnTo>
                  <a:lnTo>
                    <a:pt x="1038" y="48"/>
                  </a:lnTo>
                  <a:lnTo>
                    <a:pt x="1038" y="39"/>
                  </a:lnTo>
                  <a:lnTo>
                    <a:pt x="1038" y="48"/>
                  </a:lnTo>
                  <a:lnTo>
                    <a:pt x="1038" y="0"/>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7" name="Freeform 260">
              <a:extLst>
                <a:ext uri="{FF2B5EF4-FFF2-40B4-BE49-F238E27FC236}">
                  <a16:creationId xmlns:a16="http://schemas.microsoft.com/office/drawing/2014/main" id="{925FCFDF-262A-40D9-BC04-BF270A2D406D}"/>
                </a:ext>
              </a:extLst>
            </p:cNvPr>
            <p:cNvSpPr>
              <a:spLocks/>
            </p:cNvSpPr>
            <p:nvPr/>
          </p:nvSpPr>
          <p:spPr bwMode="auto">
            <a:xfrm>
              <a:off x="4706877" y="4712986"/>
              <a:ext cx="1474807" cy="68199"/>
            </a:xfrm>
            <a:custGeom>
              <a:avLst/>
              <a:gdLst>
                <a:gd name="T0" fmla="*/ 1038 w 1038"/>
                <a:gd name="T1" fmla="*/ 0 h 48"/>
                <a:gd name="T2" fmla="*/ 1030 w 1038"/>
                <a:gd name="T3" fmla="*/ 0 h 48"/>
                <a:gd name="T4" fmla="*/ 1030 w 1038"/>
                <a:gd name="T5" fmla="*/ 39 h 48"/>
                <a:gd name="T6" fmla="*/ 8 w 1038"/>
                <a:gd name="T7" fmla="*/ 39 h 48"/>
                <a:gd name="T8" fmla="*/ 8 w 1038"/>
                <a:gd name="T9" fmla="*/ 0 h 48"/>
                <a:gd name="T10" fmla="*/ 0 w 1038"/>
                <a:gd name="T11" fmla="*/ 0 h 48"/>
                <a:gd name="T12" fmla="*/ 0 w 1038"/>
                <a:gd name="T13" fmla="*/ 48 h 48"/>
                <a:gd name="T14" fmla="*/ 1038 w 1038"/>
                <a:gd name="T15" fmla="*/ 48 h 48"/>
                <a:gd name="T16" fmla="*/ 1038 w 1038"/>
                <a:gd name="T17" fmla="*/ 39 h 48"/>
                <a:gd name="T18" fmla="*/ 1038 w 1038"/>
                <a:gd name="T19" fmla="*/ 48 h 48"/>
                <a:gd name="T20" fmla="*/ 1038 w 1038"/>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48">
                  <a:moveTo>
                    <a:pt x="1038" y="0"/>
                  </a:moveTo>
                  <a:lnTo>
                    <a:pt x="1030" y="0"/>
                  </a:lnTo>
                  <a:lnTo>
                    <a:pt x="1030" y="39"/>
                  </a:lnTo>
                  <a:lnTo>
                    <a:pt x="8" y="39"/>
                  </a:lnTo>
                  <a:lnTo>
                    <a:pt x="8" y="0"/>
                  </a:lnTo>
                  <a:lnTo>
                    <a:pt x="0" y="0"/>
                  </a:lnTo>
                  <a:lnTo>
                    <a:pt x="0" y="48"/>
                  </a:lnTo>
                  <a:lnTo>
                    <a:pt x="1038" y="48"/>
                  </a:lnTo>
                  <a:lnTo>
                    <a:pt x="1038" y="39"/>
                  </a:lnTo>
                  <a:lnTo>
                    <a:pt x="1038" y="48"/>
                  </a:lnTo>
                  <a:lnTo>
                    <a:pt x="10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8" name="Freeform 262">
              <a:extLst>
                <a:ext uri="{FF2B5EF4-FFF2-40B4-BE49-F238E27FC236}">
                  <a16:creationId xmlns:a16="http://schemas.microsoft.com/office/drawing/2014/main" id="{F62B3B68-B270-4B40-AEC3-0552E253A281}"/>
                </a:ext>
              </a:extLst>
            </p:cNvPr>
            <p:cNvSpPr>
              <a:spLocks/>
            </p:cNvSpPr>
            <p:nvPr/>
          </p:nvSpPr>
          <p:spPr bwMode="auto">
            <a:xfrm>
              <a:off x="5042191" y="2615862"/>
              <a:ext cx="794236" cy="625160"/>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9" name="Freeform 263">
              <a:extLst>
                <a:ext uri="{FF2B5EF4-FFF2-40B4-BE49-F238E27FC236}">
                  <a16:creationId xmlns:a16="http://schemas.microsoft.com/office/drawing/2014/main" id="{03240C4E-3CEA-4CED-B542-B5664D1F5C37}"/>
                </a:ext>
              </a:extLst>
            </p:cNvPr>
            <p:cNvSpPr>
              <a:spLocks/>
            </p:cNvSpPr>
            <p:nvPr/>
          </p:nvSpPr>
          <p:spPr bwMode="auto">
            <a:xfrm>
              <a:off x="5049295" y="2615862"/>
              <a:ext cx="778608" cy="625160"/>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w="127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0" name="Freeform 224">
              <a:extLst>
                <a:ext uri="{FF2B5EF4-FFF2-40B4-BE49-F238E27FC236}">
                  <a16:creationId xmlns:a16="http://schemas.microsoft.com/office/drawing/2014/main" id="{555BF144-ED6B-40CD-A330-B0D6D9AB4C7E}"/>
                </a:ext>
              </a:extLst>
            </p:cNvPr>
            <p:cNvSpPr>
              <a:spLocks/>
            </p:cNvSpPr>
            <p:nvPr/>
          </p:nvSpPr>
          <p:spPr bwMode="auto">
            <a:xfrm>
              <a:off x="5096181" y="3273700"/>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chemeClr val="tx1"/>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1" name="Freeform 220">
              <a:extLst>
                <a:ext uri="{FF2B5EF4-FFF2-40B4-BE49-F238E27FC236}">
                  <a16:creationId xmlns:a16="http://schemas.microsoft.com/office/drawing/2014/main" id="{42EDCDD9-655F-4C91-960F-573BC7EF7C73}"/>
                </a:ext>
              </a:extLst>
            </p:cNvPr>
            <p:cNvSpPr>
              <a:spLocks/>
            </p:cNvSpPr>
            <p:nvPr/>
          </p:nvSpPr>
          <p:spPr bwMode="auto">
            <a:xfrm>
              <a:off x="5751178" y="3273700"/>
              <a:ext cx="32679" cy="32679"/>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462" name="Group 461">
            <a:extLst>
              <a:ext uri="{FF2B5EF4-FFF2-40B4-BE49-F238E27FC236}">
                <a16:creationId xmlns:a16="http://schemas.microsoft.com/office/drawing/2014/main" id="{F8EE9865-9C6E-405B-A162-42FA86B2EC32}"/>
              </a:ext>
            </a:extLst>
          </p:cNvPr>
          <p:cNvGrpSpPr/>
          <p:nvPr/>
        </p:nvGrpSpPr>
        <p:grpSpPr>
          <a:xfrm>
            <a:off x="8652605" y="6976545"/>
            <a:ext cx="1432185" cy="2240272"/>
            <a:chOff x="6367813" y="2864505"/>
            <a:chExt cx="1891107" cy="2958139"/>
          </a:xfrm>
        </p:grpSpPr>
        <p:grpSp>
          <p:nvGrpSpPr>
            <p:cNvPr id="463" name="Group 462">
              <a:extLst>
                <a:ext uri="{FF2B5EF4-FFF2-40B4-BE49-F238E27FC236}">
                  <a16:creationId xmlns:a16="http://schemas.microsoft.com/office/drawing/2014/main" id="{BD0630A5-C18D-4C26-AB40-FB9FBEFC72FC}"/>
                </a:ext>
              </a:extLst>
            </p:cNvPr>
            <p:cNvGrpSpPr/>
            <p:nvPr/>
          </p:nvGrpSpPr>
          <p:grpSpPr>
            <a:xfrm>
              <a:off x="6910565" y="3820714"/>
              <a:ext cx="1348355" cy="1646358"/>
              <a:chOff x="6409804" y="2276799"/>
              <a:chExt cx="1075262" cy="1312908"/>
            </a:xfrm>
          </p:grpSpPr>
          <p:sp>
            <p:nvSpPr>
              <p:cNvPr id="778" name="Freeform: Shape 777">
                <a:extLst>
                  <a:ext uri="{FF2B5EF4-FFF2-40B4-BE49-F238E27FC236}">
                    <a16:creationId xmlns:a16="http://schemas.microsoft.com/office/drawing/2014/main" id="{101C1B77-54E6-4DC0-91AF-007DA176223C}"/>
                  </a:ext>
                </a:extLst>
              </p:cNvPr>
              <p:cNvSpPr/>
              <p:nvPr/>
            </p:nvSpPr>
            <p:spPr>
              <a:xfrm>
                <a:off x="6409804" y="2276799"/>
                <a:ext cx="1075262" cy="1312908"/>
              </a:xfrm>
              <a:custGeom>
                <a:avLst/>
                <a:gdLst>
                  <a:gd name="connsiteX0" fmla="*/ 124702 w 1075262"/>
                  <a:gd name="connsiteY0" fmla="*/ 0 h 1312908"/>
                  <a:gd name="connsiteX1" fmla="*/ 952913 w 1075262"/>
                  <a:gd name="connsiteY1" fmla="*/ 0 h 1312908"/>
                  <a:gd name="connsiteX2" fmla="*/ 1075262 w 1075262"/>
                  <a:gd name="connsiteY2" fmla="*/ 125225 h 1312908"/>
                  <a:gd name="connsiteX3" fmla="*/ 1075262 w 1075262"/>
                  <a:gd name="connsiteY3" fmla="*/ 1207665 h 1312908"/>
                  <a:gd name="connsiteX4" fmla="*/ 1075262 w 1075262"/>
                  <a:gd name="connsiteY4" fmla="*/ 1312908 h 1312908"/>
                  <a:gd name="connsiteX5" fmla="*/ 0 w 1075262"/>
                  <a:gd name="connsiteY5" fmla="*/ 1312908 h 1312908"/>
                  <a:gd name="connsiteX6" fmla="*/ 0 w 1075262"/>
                  <a:gd name="connsiteY6" fmla="*/ 1274696 h 1312908"/>
                  <a:gd name="connsiteX7" fmla="*/ 0 w 1075262"/>
                  <a:gd name="connsiteY7" fmla="*/ 125225 h 1312908"/>
                  <a:gd name="connsiteX8" fmla="*/ 124702 w 1075262"/>
                  <a:gd name="connsiteY8"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5262" h="1312908">
                    <a:moveTo>
                      <a:pt x="124702" y="0"/>
                    </a:moveTo>
                    <a:cubicBezTo>
                      <a:pt x="124702" y="0"/>
                      <a:pt x="124702" y="0"/>
                      <a:pt x="952913" y="0"/>
                    </a:cubicBezTo>
                    <a:cubicBezTo>
                      <a:pt x="1021146" y="0"/>
                      <a:pt x="1075262" y="56706"/>
                      <a:pt x="1075262" y="125225"/>
                    </a:cubicBezTo>
                    <a:cubicBezTo>
                      <a:pt x="1075262" y="125225"/>
                      <a:pt x="1075262" y="125225"/>
                      <a:pt x="1075262" y="1207665"/>
                    </a:cubicBezTo>
                    <a:lnTo>
                      <a:pt x="1075262" y="1312908"/>
                    </a:lnTo>
                    <a:lnTo>
                      <a:pt x="0" y="1312908"/>
                    </a:lnTo>
                    <a:lnTo>
                      <a:pt x="0" y="1274696"/>
                    </a:lnTo>
                    <a:cubicBezTo>
                      <a:pt x="0" y="1110486"/>
                      <a:pt x="0" y="782065"/>
                      <a:pt x="0" y="125225"/>
                    </a:cubicBezTo>
                    <a:cubicBezTo>
                      <a:pt x="0" y="56706"/>
                      <a:pt x="54116" y="0"/>
                      <a:pt x="124702"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780" name="Freeform: Shape 779">
                <a:extLst>
                  <a:ext uri="{FF2B5EF4-FFF2-40B4-BE49-F238E27FC236}">
                    <a16:creationId xmlns:a16="http://schemas.microsoft.com/office/drawing/2014/main" id="{5B92764C-724B-4B0C-B8E8-B92D861F46E3}"/>
                  </a:ext>
                </a:extLst>
              </p:cNvPr>
              <p:cNvSpPr/>
              <p:nvPr/>
            </p:nvSpPr>
            <p:spPr>
              <a:xfrm flipH="1">
                <a:off x="7200560" y="2276799"/>
                <a:ext cx="284506" cy="1312908"/>
              </a:xfrm>
              <a:custGeom>
                <a:avLst/>
                <a:gdLst>
                  <a:gd name="connsiteX0" fmla="*/ 122349 w 284506"/>
                  <a:gd name="connsiteY0" fmla="*/ 0 h 1312908"/>
                  <a:gd name="connsiteX1" fmla="*/ 268135 w 284506"/>
                  <a:gd name="connsiteY1" fmla="*/ 0 h 1312908"/>
                  <a:gd name="connsiteX2" fmla="*/ 284506 w 284506"/>
                  <a:gd name="connsiteY2" fmla="*/ 0 h 1312908"/>
                  <a:gd name="connsiteX3" fmla="*/ 159760 w 284506"/>
                  <a:gd name="connsiteY3" fmla="*/ 125225 h 1312908"/>
                  <a:gd name="connsiteX4" fmla="*/ 159760 w 284506"/>
                  <a:gd name="connsiteY4" fmla="*/ 1289168 h 1312908"/>
                  <a:gd name="connsiteX5" fmla="*/ 159760 w 284506"/>
                  <a:gd name="connsiteY5" fmla="*/ 1312908 h 1312908"/>
                  <a:gd name="connsiteX6" fmla="*/ 0 w 284506"/>
                  <a:gd name="connsiteY6" fmla="*/ 1312908 h 1312908"/>
                  <a:gd name="connsiteX7" fmla="*/ 0 w 284506"/>
                  <a:gd name="connsiteY7" fmla="*/ 1207665 h 1312908"/>
                  <a:gd name="connsiteX8" fmla="*/ 0 w 284506"/>
                  <a:gd name="connsiteY8" fmla="*/ 125225 h 1312908"/>
                  <a:gd name="connsiteX9" fmla="*/ 122349 w 284506"/>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506" h="1312908">
                    <a:moveTo>
                      <a:pt x="122349" y="0"/>
                    </a:moveTo>
                    <a:cubicBezTo>
                      <a:pt x="174112" y="0"/>
                      <a:pt x="222640" y="0"/>
                      <a:pt x="268135" y="0"/>
                    </a:cubicBezTo>
                    <a:lnTo>
                      <a:pt x="284506" y="0"/>
                    </a:lnTo>
                    <a:cubicBezTo>
                      <a:pt x="216249" y="0"/>
                      <a:pt x="159760" y="56706"/>
                      <a:pt x="159760" y="125225"/>
                    </a:cubicBezTo>
                    <a:cubicBezTo>
                      <a:pt x="159760" y="790335"/>
                      <a:pt x="159760" y="1122890"/>
                      <a:pt x="159760" y="1289168"/>
                    </a:cubicBezTo>
                    <a:lnTo>
                      <a:pt x="159760" y="1312908"/>
                    </a:lnTo>
                    <a:lnTo>
                      <a:pt x="0" y="1312908"/>
                    </a:lnTo>
                    <a:lnTo>
                      <a:pt x="0" y="1207665"/>
                    </a:lnTo>
                    <a:cubicBezTo>
                      <a:pt x="0" y="125225"/>
                      <a:pt x="0" y="125225"/>
                      <a:pt x="0" y="125225"/>
                    </a:cubicBezTo>
                    <a:cubicBezTo>
                      <a:pt x="0" y="56706"/>
                      <a:pt x="54116" y="0"/>
                      <a:pt x="122349"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sp>
          <p:nvSpPr>
            <p:cNvPr id="464" name="Freeform 269">
              <a:extLst>
                <a:ext uri="{FF2B5EF4-FFF2-40B4-BE49-F238E27FC236}">
                  <a16:creationId xmlns:a16="http://schemas.microsoft.com/office/drawing/2014/main" id="{80D3FD21-D940-4FF0-8B75-6EBA28894726}"/>
                </a:ext>
              </a:extLst>
            </p:cNvPr>
            <p:cNvSpPr>
              <a:spLocks/>
            </p:cNvSpPr>
            <p:nvPr/>
          </p:nvSpPr>
          <p:spPr bwMode="auto">
            <a:xfrm>
              <a:off x="6924772" y="4970153"/>
              <a:ext cx="1122445" cy="654996"/>
            </a:xfrm>
            <a:custGeom>
              <a:avLst/>
              <a:gdLst>
                <a:gd name="T0" fmla="*/ 790 w 790"/>
                <a:gd name="T1" fmla="*/ 0 h 461"/>
                <a:gd name="T2" fmla="*/ 530 w 790"/>
                <a:gd name="T3" fmla="*/ 0 h 461"/>
                <a:gd name="T4" fmla="*/ 582 w 790"/>
                <a:gd name="T5" fmla="*/ 150 h 461"/>
                <a:gd name="T6" fmla="*/ 52 w 790"/>
                <a:gd name="T7" fmla="*/ 150 h 461"/>
                <a:gd name="T8" fmla="*/ 0 w 790"/>
                <a:gd name="T9" fmla="*/ 29 h 461"/>
                <a:gd name="T10" fmla="*/ 0 w 790"/>
                <a:gd name="T11" fmla="*/ 369 h 461"/>
                <a:gd name="T12" fmla="*/ 110 w 790"/>
                <a:gd name="T13" fmla="*/ 382 h 461"/>
                <a:gd name="T14" fmla="*/ 156 w 790"/>
                <a:gd name="T15" fmla="*/ 382 h 461"/>
                <a:gd name="T16" fmla="*/ 164 w 790"/>
                <a:gd name="T17" fmla="*/ 382 h 461"/>
                <a:gd name="T18" fmla="*/ 164 w 790"/>
                <a:gd name="T19" fmla="*/ 388 h 461"/>
                <a:gd name="T20" fmla="*/ 790 w 790"/>
                <a:gd name="T21" fmla="*/ 461 h 461"/>
                <a:gd name="T22" fmla="*/ 790 w 790"/>
                <a:gd name="T23"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0" h="461">
                  <a:moveTo>
                    <a:pt x="790" y="0"/>
                  </a:moveTo>
                  <a:lnTo>
                    <a:pt x="530" y="0"/>
                  </a:lnTo>
                  <a:lnTo>
                    <a:pt x="582" y="150"/>
                  </a:lnTo>
                  <a:lnTo>
                    <a:pt x="52" y="150"/>
                  </a:lnTo>
                  <a:lnTo>
                    <a:pt x="0" y="29"/>
                  </a:lnTo>
                  <a:lnTo>
                    <a:pt x="0" y="369"/>
                  </a:lnTo>
                  <a:lnTo>
                    <a:pt x="110" y="382"/>
                  </a:lnTo>
                  <a:lnTo>
                    <a:pt x="156" y="382"/>
                  </a:lnTo>
                  <a:lnTo>
                    <a:pt x="164" y="382"/>
                  </a:lnTo>
                  <a:lnTo>
                    <a:pt x="164" y="388"/>
                  </a:lnTo>
                  <a:lnTo>
                    <a:pt x="790" y="461"/>
                  </a:lnTo>
                  <a:lnTo>
                    <a:pt x="7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5" name="Freeform 271">
              <a:extLst>
                <a:ext uri="{FF2B5EF4-FFF2-40B4-BE49-F238E27FC236}">
                  <a16:creationId xmlns:a16="http://schemas.microsoft.com/office/drawing/2014/main" id="{F6628C19-C89A-497A-9772-675922F83018}"/>
                </a:ext>
              </a:extLst>
            </p:cNvPr>
            <p:cNvSpPr>
              <a:spLocks/>
            </p:cNvSpPr>
            <p:nvPr/>
          </p:nvSpPr>
          <p:spPr bwMode="auto">
            <a:xfrm>
              <a:off x="6919089" y="5002832"/>
              <a:ext cx="5683" cy="491602"/>
            </a:xfrm>
            <a:custGeom>
              <a:avLst/>
              <a:gdLst>
                <a:gd name="T0" fmla="*/ 0 w 4"/>
                <a:gd name="T1" fmla="*/ 0 h 346"/>
                <a:gd name="T2" fmla="*/ 0 w 4"/>
                <a:gd name="T3" fmla="*/ 344 h 346"/>
                <a:gd name="T4" fmla="*/ 4 w 4"/>
                <a:gd name="T5" fmla="*/ 346 h 346"/>
                <a:gd name="T6" fmla="*/ 4 w 4"/>
                <a:gd name="T7" fmla="*/ 6 h 346"/>
                <a:gd name="T8" fmla="*/ 0 w 4"/>
                <a:gd name="T9" fmla="*/ 0 h 346"/>
              </a:gdLst>
              <a:ahLst/>
              <a:cxnLst>
                <a:cxn ang="0">
                  <a:pos x="T0" y="T1"/>
                </a:cxn>
                <a:cxn ang="0">
                  <a:pos x="T2" y="T3"/>
                </a:cxn>
                <a:cxn ang="0">
                  <a:pos x="T4" y="T5"/>
                </a:cxn>
                <a:cxn ang="0">
                  <a:pos x="T6" y="T7"/>
                </a:cxn>
                <a:cxn ang="0">
                  <a:pos x="T8" y="T9"/>
                </a:cxn>
              </a:cxnLst>
              <a:rect l="0" t="0" r="r" b="b"/>
              <a:pathLst>
                <a:path w="4" h="346">
                  <a:moveTo>
                    <a:pt x="0" y="0"/>
                  </a:moveTo>
                  <a:lnTo>
                    <a:pt x="0" y="344"/>
                  </a:lnTo>
                  <a:lnTo>
                    <a:pt x="4" y="346"/>
                  </a:lnTo>
                  <a:lnTo>
                    <a:pt x="4"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6" name="Freeform 272">
              <a:extLst>
                <a:ext uri="{FF2B5EF4-FFF2-40B4-BE49-F238E27FC236}">
                  <a16:creationId xmlns:a16="http://schemas.microsoft.com/office/drawing/2014/main" id="{70D9F1A5-D9EF-4EA3-85F9-BC69CCCF3A94}"/>
                </a:ext>
              </a:extLst>
            </p:cNvPr>
            <p:cNvSpPr>
              <a:spLocks/>
            </p:cNvSpPr>
            <p:nvPr/>
          </p:nvSpPr>
          <p:spPr bwMode="auto">
            <a:xfrm>
              <a:off x="8069950" y="4945999"/>
              <a:ext cx="0" cy="704724"/>
            </a:xfrm>
            <a:custGeom>
              <a:avLst/>
              <a:gdLst>
                <a:gd name="T0" fmla="*/ 0 h 238"/>
                <a:gd name="T1" fmla="*/ 0 h 238"/>
                <a:gd name="T2" fmla="*/ 236 h 238"/>
                <a:gd name="T3" fmla="*/ 238 h 238"/>
                <a:gd name="T4" fmla="*/ 238 h 238"/>
                <a:gd name="T5" fmla="*/ 0 h 238"/>
              </a:gdLst>
              <a:ahLst/>
              <a:cxnLst>
                <a:cxn ang="0">
                  <a:pos x="0" y="T0"/>
                </a:cxn>
                <a:cxn ang="0">
                  <a:pos x="0" y="T1"/>
                </a:cxn>
                <a:cxn ang="0">
                  <a:pos x="0" y="T2"/>
                </a:cxn>
                <a:cxn ang="0">
                  <a:pos x="0" y="T3"/>
                </a:cxn>
                <a:cxn ang="0">
                  <a:pos x="0" y="T4"/>
                </a:cxn>
                <a:cxn ang="0">
                  <a:pos x="0" y="T5"/>
                </a:cxn>
              </a:cxnLst>
              <a:rect l="0" t="0" r="r" b="b"/>
              <a:pathLst>
                <a:path h="238">
                  <a:moveTo>
                    <a:pt x="0" y="0"/>
                  </a:moveTo>
                  <a:cubicBezTo>
                    <a:pt x="0" y="0"/>
                    <a:pt x="0" y="0"/>
                    <a:pt x="0" y="0"/>
                  </a:cubicBezTo>
                  <a:cubicBezTo>
                    <a:pt x="0" y="236"/>
                    <a:pt x="0" y="236"/>
                    <a:pt x="0" y="236"/>
                  </a:cubicBezTo>
                  <a:cubicBezTo>
                    <a:pt x="0" y="237"/>
                    <a:pt x="0" y="237"/>
                    <a:pt x="0" y="238"/>
                  </a:cubicBezTo>
                  <a:cubicBezTo>
                    <a:pt x="0" y="238"/>
                    <a:pt x="0" y="238"/>
                    <a:pt x="0" y="238"/>
                  </a:cubicBezTo>
                  <a:cubicBezTo>
                    <a:pt x="0" y="0"/>
                    <a:pt x="0" y="0"/>
                    <a:pt x="0" y="0"/>
                  </a:cubicBezTo>
                </a:path>
              </a:pathLst>
            </a:custGeom>
            <a:solidFill>
              <a:srgbClr val="C7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7" name="Freeform 276">
              <a:extLst>
                <a:ext uri="{FF2B5EF4-FFF2-40B4-BE49-F238E27FC236}">
                  <a16:creationId xmlns:a16="http://schemas.microsoft.com/office/drawing/2014/main" id="{1E47A018-83C5-4AE4-9103-AB729914E8DD}"/>
                </a:ext>
              </a:extLst>
            </p:cNvPr>
            <p:cNvSpPr>
              <a:spLocks/>
            </p:cNvSpPr>
            <p:nvPr/>
          </p:nvSpPr>
          <p:spPr bwMode="auto">
            <a:xfrm>
              <a:off x="6896356" y="4945999"/>
              <a:ext cx="2841" cy="569748"/>
            </a:xfrm>
            <a:custGeom>
              <a:avLst/>
              <a:gdLst>
                <a:gd name="T0" fmla="*/ 0 w 2"/>
                <a:gd name="T1" fmla="*/ 0 h 401"/>
                <a:gd name="T2" fmla="*/ 0 w 2"/>
                <a:gd name="T3" fmla="*/ 401 h 401"/>
                <a:gd name="T4" fmla="*/ 2 w 2"/>
                <a:gd name="T5" fmla="*/ 401 h 401"/>
                <a:gd name="T6" fmla="*/ 2 w 2"/>
                <a:gd name="T7" fmla="*/ 5 h 401"/>
                <a:gd name="T8" fmla="*/ 0 w 2"/>
                <a:gd name="T9" fmla="*/ 0 h 401"/>
              </a:gdLst>
              <a:ahLst/>
              <a:cxnLst>
                <a:cxn ang="0">
                  <a:pos x="T0" y="T1"/>
                </a:cxn>
                <a:cxn ang="0">
                  <a:pos x="T2" y="T3"/>
                </a:cxn>
                <a:cxn ang="0">
                  <a:pos x="T4" y="T5"/>
                </a:cxn>
                <a:cxn ang="0">
                  <a:pos x="T6" y="T7"/>
                </a:cxn>
                <a:cxn ang="0">
                  <a:pos x="T8" y="T9"/>
                </a:cxn>
              </a:cxnLst>
              <a:rect l="0" t="0" r="r" b="b"/>
              <a:pathLst>
                <a:path w="2" h="401">
                  <a:moveTo>
                    <a:pt x="0" y="0"/>
                  </a:moveTo>
                  <a:lnTo>
                    <a:pt x="0" y="401"/>
                  </a:lnTo>
                  <a:lnTo>
                    <a:pt x="2" y="401"/>
                  </a:lnTo>
                  <a:lnTo>
                    <a:pt x="2"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8" name="Freeform 280">
              <a:extLst>
                <a:ext uri="{FF2B5EF4-FFF2-40B4-BE49-F238E27FC236}">
                  <a16:creationId xmlns:a16="http://schemas.microsoft.com/office/drawing/2014/main" id="{AD684C4E-1ADC-4723-ADB2-6DEF670E26C7}"/>
                </a:ext>
              </a:extLst>
            </p:cNvPr>
            <p:cNvSpPr>
              <a:spLocks/>
            </p:cNvSpPr>
            <p:nvPr/>
          </p:nvSpPr>
          <p:spPr bwMode="auto">
            <a:xfrm>
              <a:off x="6924772" y="5494434"/>
              <a:ext cx="156290" cy="26995"/>
            </a:xfrm>
            <a:custGeom>
              <a:avLst/>
              <a:gdLst>
                <a:gd name="T0" fmla="*/ 0 w 110"/>
                <a:gd name="T1" fmla="*/ 0 h 19"/>
                <a:gd name="T2" fmla="*/ 0 w 110"/>
                <a:gd name="T3" fmla="*/ 17 h 19"/>
                <a:gd name="T4" fmla="*/ 21 w 110"/>
                <a:gd name="T5" fmla="*/ 19 h 19"/>
                <a:gd name="T6" fmla="*/ 88 w 110"/>
                <a:gd name="T7" fmla="*/ 10 h 19"/>
                <a:gd name="T8" fmla="*/ 110 w 110"/>
                <a:gd name="T9" fmla="*/ 13 h 19"/>
                <a:gd name="T10" fmla="*/ 0 w 110"/>
                <a:gd name="T11" fmla="*/ 0 h 19"/>
              </a:gdLst>
              <a:ahLst/>
              <a:cxnLst>
                <a:cxn ang="0">
                  <a:pos x="T0" y="T1"/>
                </a:cxn>
                <a:cxn ang="0">
                  <a:pos x="T2" y="T3"/>
                </a:cxn>
                <a:cxn ang="0">
                  <a:pos x="T4" y="T5"/>
                </a:cxn>
                <a:cxn ang="0">
                  <a:pos x="T6" y="T7"/>
                </a:cxn>
                <a:cxn ang="0">
                  <a:pos x="T8" y="T9"/>
                </a:cxn>
                <a:cxn ang="0">
                  <a:pos x="T10" y="T11"/>
                </a:cxn>
              </a:cxnLst>
              <a:rect l="0" t="0" r="r" b="b"/>
              <a:pathLst>
                <a:path w="110" h="19">
                  <a:moveTo>
                    <a:pt x="0" y="0"/>
                  </a:moveTo>
                  <a:lnTo>
                    <a:pt x="0" y="17"/>
                  </a:lnTo>
                  <a:lnTo>
                    <a:pt x="21" y="19"/>
                  </a:lnTo>
                  <a:lnTo>
                    <a:pt x="88" y="10"/>
                  </a:lnTo>
                  <a:lnTo>
                    <a:pt x="110"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9" name="Freeform 286">
              <a:extLst>
                <a:ext uri="{FF2B5EF4-FFF2-40B4-BE49-F238E27FC236}">
                  <a16:creationId xmlns:a16="http://schemas.microsoft.com/office/drawing/2014/main" id="{8E0870C7-49F2-4D00-A581-152B532C1542}"/>
                </a:ext>
              </a:extLst>
            </p:cNvPr>
            <p:cNvSpPr>
              <a:spLocks/>
            </p:cNvSpPr>
            <p:nvPr/>
          </p:nvSpPr>
          <p:spPr bwMode="auto">
            <a:xfrm>
              <a:off x="6924772" y="5532797"/>
              <a:ext cx="207440" cy="289847"/>
            </a:xfrm>
            <a:custGeom>
              <a:avLst/>
              <a:gdLst>
                <a:gd name="T0" fmla="*/ 88 w 146"/>
                <a:gd name="T1" fmla="*/ 0 h 204"/>
                <a:gd name="T2" fmla="*/ 0 w 146"/>
                <a:gd name="T3" fmla="*/ 11 h 204"/>
                <a:gd name="T4" fmla="*/ 0 w 146"/>
                <a:gd name="T5" fmla="*/ 204 h 204"/>
                <a:gd name="T6" fmla="*/ 129 w 146"/>
                <a:gd name="T7" fmla="*/ 204 h 204"/>
                <a:gd name="T8" fmla="*/ 146 w 146"/>
                <a:gd name="T9" fmla="*/ 6 h 204"/>
                <a:gd name="T10" fmla="*/ 108 w 146"/>
                <a:gd name="T11" fmla="*/ 2 h 204"/>
                <a:gd name="T12" fmla="*/ 88 w 146"/>
                <a:gd name="T13" fmla="*/ 0 h 204"/>
              </a:gdLst>
              <a:ahLst/>
              <a:cxnLst>
                <a:cxn ang="0">
                  <a:pos x="T0" y="T1"/>
                </a:cxn>
                <a:cxn ang="0">
                  <a:pos x="T2" y="T3"/>
                </a:cxn>
                <a:cxn ang="0">
                  <a:pos x="T4" y="T5"/>
                </a:cxn>
                <a:cxn ang="0">
                  <a:pos x="T6" y="T7"/>
                </a:cxn>
                <a:cxn ang="0">
                  <a:pos x="T8" y="T9"/>
                </a:cxn>
                <a:cxn ang="0">
                  <a:pos x="T10" y="T11"/>
                </a:cxn>
                <a:cxn ang="0">
                  <a:pos x="T12" y="T13"/>
                </a:cxn>
              </a:cxnLst>
              <a:rect l="0" t="0" r="r" b="b"/>
              <a:pathLst>
                <a:path w="146" h="204">
                  <a:moveTo>
                    <a:pt x="88" y="0"/>
                  </a:moveTo>
                  <a:lnTo>
                    <a:pt x="0" y="11"/>
                  </a:lnTo>
                  <a:lnTo>
                    <a:pt x="0" y="204"/>
                  </a:lnTo>
                  <a:lnTo>
                    <a:pt x="129" y="204"/>
                  </a:lnTo>
                  <a:lnTo>
                    <a:pt x="146" y="6"/>
                  </a:lnTo>
                  <a:lnTo>
                    <a:pt x="108" y="2"/>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0" name="Freeform 289">
              <a:extLst>
                <a:ext uri="{FF2B5EF4-FFF2-40B4-BE49-F238E27FC236}">
                  <a16:creationId xmlns:a16="http://schemas.microsoft.com/office/drawing/2014/main" id="{5A3079B3-A722-4B50-8E09-E4E0F121D5B1}"/>
                </a:ext>
              </a:extLst>
            </p:cNvPr>
            <p:cNvSpPr>
              <a:spLocks/>
            </p:cNvSpPr>
            <p:nvPr/>
          </p:nvSpPr>
          <p:spPr bwMode="auto">
            <a:xfrm>
              <a:off x="7078221" y="5535638"/>
              <a:ext cx="53991" cy="5683"/>
            </a:xfrm>
            <a:custGeom>
              <a:avLst/>
              <a:gdLst>
                <a:gd name="T0" fmla="*/ 0 w 38"/>
                <a:gd name="T1" fmla="*/ 0 h 4"/>
                <a:gd name="T2" fmla="*/ 38 w 38"/>
                <a:gd name="T3" fmla="*/ 4 h 4"/>
                <a:gd name="T4" fmla="*/ 38 w 38"/>
                <a:gd name="T5" fmla="*/ 0 h 4"/>
                <a:gd name="T6" fmla="*/ 0 w 38"/>
                <a:gd name="T7" fmla="*/ 0 h 4"/>
              </a:gdLst>
              <a:ahLst/>
              <a:cxnLst>
                <a:cxn ang="0">
                  <a:pos x="T0" y="T1"/>
                </a:cxn>
                <a:cxn ang="0">
                  <a:pos x="T2" y="T3"/>
                </a:cxn>
                <a:cxn ang="0">
                  <a:pos x="T4" y="T5"/>
                </a:cxn>
                <a:cxn ang="0">
                  <a:pos x="T6" y="T7"/>
                </a:cxn>
              </a:cxnLst>
              <a:rect l="0" t="0" r="r" b="b"/>
              <a:pathLst>
                <a:path w="38" h="4">
                  <a:moveTo>
                    <a:pt x="0" y="0"/>
                  </a:moveTo>
                  <a:lnTo>
                    <a:pt x="38" y="4"/>
                  </a:lnTo>
                  <a:lnTo>
                    <a:pt x="38" y="0"/>
                  </a:lnTo>
                  <a:lnTo>
                    <a:pt x="0" y="0"/>
                  </a:lnTo>
                  <a:close/>
                </a:path>
              </a:pathLst>
            </a:custGeom>
            <a:solidFill>
              <a:srgbClr val="B5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1" name="Freeform 290">
              <a:extLst>
                <a:ext uri="{FF2B5EF4-FFF2-40B4-BE49-F238E27FC236}">
                  <a16:creationId xmlns:a16="http://schemas.microsoft.com/office/drawing/2014/main" id="{C9AB5746-EB3A-4D5C-AE0D-006408A3DEE2}"/>
                </a:ext>
              </a:extLst>
            </p:cNvPr>
            <p:cNvSpPr>
              <a:spLocks/>
            </p:cNvSpPr>
            <p:nvPr/>
          </p:nvSpPr>
          <p:spPr bwMode="auto">
            <a:xfrm>
              <a:off x="7078221" y="5535638"/>
              <a:ext cx="53991" cy="5683"/>
            </a:xfrm>
            <a:custGeom>
              <a:avLst/>
              <a:gdLst>
                <a:gd name="T0" fmla="*/ 0 w 38"/>
                <a:gd name="T1" fmla="*/ 0 h 4"/>
                <a:gd name="T2" fmla="*/ 38 w 38"/>
                <a:gd name="T3" fmla="*/ 4 h 4"/>
                <a:gd name="T4" fmla="*/ 38 w 38"/>
                <a:gd name="T5" fmla="*/ 0 h 4"/>
                <a:gd name="T6" fmla="*/ 0 w 38"/>
                <a:gd name="T7" fmla="*/ 0 h 4"/>
              </a:gdLst>
              <a:ahLst/>
              <a:cxnLst>
                <a:cxn ang="0">
                  <a:pos x="T0" y="T1"/>
                </a:cxn>
                <a:cxn ang="0">
                  <a:pos x="T2" y="T3"/>
                </a:cxn>
                <a:cxn ang="0">
                  <a:pos x="T4" y="T5"/>
                </a:cxn>
                <a:cxn ang="0">
                  <a:pos x="T6" y="T7"/>
                </a:cxn>
              </a:cxnLst>
              <a:rect l="0" t="0" r="r" b="b"/>
              <a:pathLst>
                <a:path w="38" h="4">
                  <a:moveTo>
                    <a:pt x="0" y="0"/>
                  </a:moveTo>
                  <a:lnTo>
                    <a:pt x="38" y="4"/>
                  </a:lnTo>
                  <a:lnTo>
                    <a:pt x="3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2" name="Freeform 297">
              <a:extLst>
                <a:ext uri="{FF2B5EF4-FFF2-40B4-BE49-F238E27FC236}">
                  <a16:creationId xmlns:a16="http://schemas.microsoft.com/office/drawing/2014/main" id="{D355CA95-9730-4FD6-A557-36257178728B}"/>
                </a:ext>
              </a:extLst>
            </p:cNvPr>
            <p:cNvSpPr>
              <a:spLocks/>
            </p:cNvSpPr>
            <p:nvPr/>
          </p:nvSpPr>
          <p:spPr bwMode="auto">
            <a:xfrm>
              <a:off x="7081062" y="5512905"/>
              <a:ext cx="76725" cy="8525"/>
            </a:xfrm>
            <a:custGeom>
              <a:avLst/>
              <a:gdLst>
                <a:gd name="T0" fmla="*/ 0 w 54"/>
                <a:gd name="T1" fmla="*/ 0 h 6"/>
                <a:gd name="T2" fmla="*/ 46 w 54"/>
                <a:gd name="T3" fmla="*/ 4 h 6"/>
                <a:gd name="T4" fmla="*/ 46 w 54"/>
                <a:gd name="T5" fmla="*/ 0 h 6"/>
                <a:gd name="T6" fmla="*/ 46 w 54"/>
                <a:gd name="T7" fmla="*/ 4 h 6"/>
                <a:gd name="T8" fmla="*/ 54 w 54"/>
                <a:gd name="T9" fmla="*/ 6 h 6"/>
                <a:gd name="T10" fmla="*/ 54 w 54"/>
                <a:gd name="T11" fmla="*/ 0 h 6"/>
                <a:gd name="T12" fmla="*/ 46 w 54"/>
                <a:gd name="T13" fmla="*/ 0 h 6"/>
                <a:gd name="T14" fmla="*/ 0 w 54"/>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6">
                  <a:moveTo>
                    <a:pt x="0" y="0"/>
                  </a:moveTo>
                  <a:lnTo>
                    <a:pt x="46" y="4"/>
                  </a:lnTo>
                  <a:lnTo>
                    <a:pt x="46" y="0"/>
                  </a:lnTo>
                  <a:lnTo>
                    <a:pt x="46" y="4"/>
                  </a:lnTo>
                  <a:lnTo>
                    <a:pt x="54" y="6"/>
                  </a:lnTo>
                  <a:lnTo>
                    <a:pt x="54" y="0"/>
                  </a:lnTo>
                  <a:lnTo>
                    <a:pt x="46" y="0"/>
                  </a:lnTo>
                  <a:lnTo>
                    <a:pt x="0" y="0"/>
                  </a:lnTo>
                  <a:close/>
                </a:path>
              </a:pathLst>
            </a:custGeom>
            <a:solidFill>
              <a:srgbClr val="B5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3" name="Freeform 301">
              <a:extLst>
                <a:ext uri="{FF2B5EF4-FFF2-40B4-BE49-F238E27FC236}">
                  <a16:creationId xmlns:a16="http://schemas.microsoft.com/office/drawing/2014/main" id="{E16A8AE0-2176-463A-9F01-AD400F51C9A1}"/>
                </a:ext>
              </a:extLst>
            </p:cNvPr>
            <p:cNvSpPr>
              <a:spLocks/>
            </p:cNvSpPr>
            <p:nvPr/>
          </p:nvSpPr>
          <p:spPr bwMode="auto">
            <a:xfrm>
              <a:off x="6367813" y="4221384"/>
              <a:ext cx="870961" cy="598164"/>
            </a:xfrm>
            <a:custGeom>
              <a:avLst/>
              <a:gdLst>
                <a:gd name="T0" fmla="*/ 15 w 295"/>
                <a:gd name="T1" fmla="*/ 191 h 202"/>
                <a:gd name="T2" fmla="*/ 52 w 295"/>
                <a:gd name="T3" fmla="*/ 195 h 202"/>
                <a:gd name="T4" fmla="*/ 275 w 295"/>
                <a:gd name="T5" fmla="*/ 63 h 202"/>
                <a:gd name="T6" fmla="*/ 287 w 295"/>
                <a:gd name="T7" fmla="*/ 20 h 202"/>
                <a:gd name="T8" fmla="*/ 244 w 295"/>
                <a:gd name="T9" fmla="*/ 9 h 202"/>
                <a:gd name="T10" fmla="*/ 20 w 295"/>
                <a:gd name="T11" fmla="*/ 141 h 202"/>
                <a:gd name="T12" fmla="*/ 9 w 295"/>
                <a:gd name="T13" fmla="*/ 183 h 202"/>
                <a:gd name="T14" fmla="*/ 15 w 295"/>
                <a:gd name="T15" fmla="*/ 191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 h="202">
                  <a:moveTo>
                    <a:pt x="15" y="191"/>
                  </a:moveTo>
                  <a:cubicBezTo>
                    <a:pt x="25" y="200"/>
                    <a:pt x="40" y="202"/>
                    <a:pt x="52" y="195"/>
                  </a:cubicBezTo>
                  <a:cubicBezTo>
                    <a:pt x="275" y="63"/>
                    <a:pt x="275" y="63"/>
                    <a:pt x="275" y="63"/>
                  </a:cubicBezTo>
                  <a:cubicBezTo>
                    <a:pt x="290" y="54"/>
                    <a:pt x="295" y="35"/>
                    <a:pt x="287" y="20"/>
                  </a:cubicBezTo>
                  <a:cubicBezTo>
                    <a:pt x="278" y="5"/>
                    <a:pt x="259" y="0"/>
                    <a:pt x="244" y="9"/>
                  </a:cubicBezTo>
                  <a:cubicBezTo>
                    <a:pt x="20" y="141"/>
                    <a:pt x="20" y="141"/>
                    <a:pt x="20" y="141"/>
                  </a:cubicBezTo>
                  <a:cubicBezTo>
                    <a:pt x="5" y="149"/>
                    <a:pt x="0" y="169"/>
                    <a:pt x="9" y="183"/>
                  </a:cubicBezTo>
                  <a:cubicBezTo>
                    <a:pt x="10" y="186"/>
                    <a:pt x="13" y="189"/>
                    <a:pt x="15" y="191"/>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4" name="Freeform 302">
              <a:extLst>
                <a:ext uri="{FF2B5EF4-FFF2-40B4-BE49-F238E27FC236}">
                  <a16:creationId xmlns:a16="http://schemas.microsoft.com/office/drawing/2014/main" id="{CA4F4D52-6590-4450-9DAB-C40D9131F6B5}"/>
                </a:ext>
              </a:extLst>
            </p:cNvPr>
            <p:cNvSpPr>
              <a:spLocks/>
            </p:cNvSpPr>
            <p:nvPr/>
          </p:nvSpPr>
          <p:spPr bwMode="auto">
            <a:xfrm>
              <a:off x="6367813" y="4224226"/>
              <a:ext cx="870961" cy="598164"/>
            </a:xfrm>
            <a:custGeom>
              <a:avLst/>
              <a:gdLst>
                <a:gd name="T0" fmla="*/ 15 w 295"/>
                <a:gd name="T1" fmla="*/ 190 h 202"/>
                <a:gd name="T2" fmla="*/ 12 w 295"/>
                <a:gd name="T3" fmla="*/ 193 h 202"/>
                <a:gd name="T4" fmla="*/ 36 w 295"/>
                <a:gd name="T5" fmla="*/ 202 h 202"/>
                <a:gd name="T6" fmla="*/ 54 w 295"/>
                <a:gd name="T7" fmla="*/ 197 h 202"/>
                <a:gd name="T8" fmla="*/ 277 w 295"/>
                <a:gd name="T9" fmla="*/ 65 h 202"/>
                <a:gd name="T10" fmla="*/ 295 w 295"/>
                <a:gd name="T11" fmla="*/ 35 h 202"/>
                <a:gd name="T12" fmla="*/ 290 w 295"/>
                <a:gd name="T13" fmla="*/ 17 h 202"/>
                <a:gd name="T14" fmla="*/ 259 w 295"/>
                <a:gd name="T15" fmla="*/ 0 h 202"/>
                <a:gd name="T16" fmla="*/ 242 w 295"/>
                <a:gd name="T17" fmla="*/ 4 h 202"/>
                <a:gd name="T18" fmla="*/ 18 w 295"/>
                <a:gd name="T19" fmla="*/ 136 h 202"/>
                <a:gd name="T20" fmla="*/ 0 w 295"/>
                <a:gd name="T21" fmla="*/ 167 h 202"/>
                <a:gd name="T22" fmla="*/ 5 w 295"/>
                <a:gd name="T23" fmla="*/ 185 h 202"/>
                <a:gd name="T24" fmla="*/ 12 w 295"/>
                <a:gd name="T25" fmla="*/ 193 h 202"/>
                <a:gd name="T26" fmla="*/ 15 w 295"/>
                <a:gd name="T27" fmla="*/ 190 h 202"/>
                <a:gd name="T28" fmla="*/ 18 w 295"/>
                <a:gd name="T29" fmla="*/ 187 h 202"/>
                <a:gd name="T30" fmla="*/ 12 w 295"/>
                <a:gd name="T31" fmla="*/ 180 h 202"/>
                <a:gd name="T32" fmla="*/ 8 w 295"/>
                <a:gd name="T33" fmla="*/ 167 h 202"/>
                <a:gd name="T34" fmla="*/ 22 w 295"/>
                <a:gd name="T35" fmla="*/ 143 h 202"/>
                <a:gd name="T36" fmla="*/ 246 w 295"/>
                <a:gd name="T37" fmla="*/ 11 h 202"/>
                <a:gd name="T38" fmla="*/ 259 w 295"/>
                <a:gd name="T39" fmla="*/ 8 h 202"/>
                <a:gd name="T40" fmla="*/ 283 w 295"/>
                <a:gd name="T41" fmla="*/ 21 h 202"/>
                <a:gd name="T42" fmla="*/ 287 w 295"/>
                <a:gd name="T43" fmla="*/ 35 h 202"/>
                <a:gd name="T44" fmla="*/ 273 w 295"/>
                <a:gd name="T45" fmla="*/ 58 h 202"/>
                <a:gd name="T46" fmla="*/ 50 w 295"/>
                <a:gd name="T47" fmla="*/ 190 h 202"/>
                <a:gd name="T48" fmla="*/ 36 w 295"/>
                <a:gd name="T49" fmla="*/ 194 h 202"/>
                <a:gd name="T50" fmla="*/ 18 w 295"/>
                <a:gd name="T51" fmla="*/ 187 h 202"/>
                <a:gd name="T52" fmla="*/ 15 w 295"/>
                <a:gd name="T53" fmla="*/ 19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5" h="202">
                  <a:moveTo>
                    <a:pt x="15" y="190"/>
                  </a:moveTo>
                  <a:cubicBezTo>
                    <a:pt x="12" y="193"/>
                    <a:pt x="12" y="193"/>
                    <a:pt x="12" y="193"/>
                  </a:cubicBezTo>
                  <a:cubicBezTo>
                    <a:pt x="19" y="199"/>
                    <a:pt x="27" y="202"/>
                    <a:pt x="36" y="202"/>
                  </a:cubicBezTo>
                  <a:cubicBezTo>
                    <a:pt x="42" y="202"/>
                    <a:pt x="48" y="200"/>
                    <a:pt x="54" y="197"/>
                  </a:cubicBezTo>
                  <a:cubicBezTo>
                    <a:pt x="277" y="65"/>
                    <a:pt x="277" y="65"/>
                    <a:pt x="277" y="65"/>
                  </a:cubicBezTo>
                  <a:cubicBezTo>
                    <a:pt x="289" y="59"/>
                    <a:pt x="295" y="47"/>
                    <a:pt x="295" y="35"/>
                  </a:cubicBezTo>
                  <a:cubicBezTo>
                    <a:pt x="295" y="29"/>
                    <a:pt x="293" y="23"/>
                    <a:pt x="290" y="17"/>
                  </a:cubicBezTo>
                  <a:cubicBezTo>
                    <a:pt x="283" y="6"/>
                    <a:pt x="272" y="0"/>
                    <a:pt x="259" y="0"/>
                  </a:cubicBezTo>
                  <a:cubicBezTo>
                    <a:pt x="253" y="0"/>
                    <a:pt x="247" y="1"/>
                    <a:pt x="242" y="4"/>
                  </a:cubicBezTo>
                  <a:cubicBezTo>
                    <a:pt x="18" y="136"/>
                    <a:pt x="18" y="136"/>
                    <a:pt x="18" y="136"/>
                  </a:cubicBezTo>
                  <a:cubicBezTo>
                    <a:pt x="7" y="143"/>
                    <a:pt x="0" y="155"/>
                    <a:pt x="0" y="167"/>
                  </a:cubicBezTo>
                  <a:cubicBezTo>
                    <a:pt x="0" y="173"/>
                    <a:pt x="2" y="179"/>
                    <a:pt x="5" y="185"/>
                  </a:cubicBezTo>
                  <a:cubicBezTo>
                    <a:pt x="7" y="188"/>
                    <a:pt x="10" y="191"/>
                    <a:pt x="12" y="193"/>
                  </a:cubicBezTo>
                  <a:cubicBezTo>
                    <a:pt x="15" y="190"/>
                    <a:pt x="15" y="190"/>
                    <a:pt x="15" y="190"/>
                  </a:cubicBezTo>
                  <a:cubicBezTo>
                    <a:pt x="18" y="187"/>
                    <a:pt x="18" y="187"/>
                    <a:pt x="18" y="187"/>
                  </a:cubicBezTo>
                  <a:cubicBezTo>
                    <a:pt x="16" y="185"/>
                    <a:pt x="14" y="183"/>
                    <a:pt x="12" y="180"/>
                  </a:cubicBezTo>
                  <a:cubicBezTo>
                    <a:pt x="10" y="176"/>
                    <a:pt x="8" y="171"/>
                    <a:pt x="8" y="167"/>
                  </a:cubicBezTo>
                  <a:cubicBezTo>
                    <a:pt x="8" y="157"/>
                    <a:pt x="13" y="148"/>
                    <a:pt x="22" y="143"/>
                  </a:cubicBezTo>
                  <a:cubicBezTo>
                    <a:pt x="246" y="11"/>
                    <a:pt x="246" y="11"/>
                    <a:pt x="246" y="11"/>
                  </a:cubicBezTo>
                  <a:cubicBezTo>
                    <a:pt x="250" y="9"/>
                    <a:pt x="255" y="8"/>
                    <a:pt x="259" y="8"/>
                  </a:cubicBezTo>
                  <a:cubicBezTo>
                    <a:pt x="269" y="8"/>
                    <a:pt x="278" y="12"/>
                    <a:pt x="283" y="21"/>
                  </a:cubicBezTo>
                  <a:cubicBezTo>
                    <a:pt x="286" y="25"/>
                    <a:pt x="287" y="30"/>
                    <a:pt x="287" y="35"/>
                  </a:cubicBezTo>
                  <a:cubicBezTo>
                    <a:pt x="287" y="44"/>
                    <a:pt x="282" y="53"/>
                    <a:pt x="273" y="58"/>
                  </a:cubicBezTo>
                  <a:cubicBezTo>
                    <a:pt x="50" y="190"/>
                    <a:pt x="50" y="190"/>
                    <a:pt x="50" y="190"/>
                  </a:cubicBezTo>
                  <a:cubicBezTo>
                    <a:pt x="45" y="193"/>
                    <a:pt x="40" y="194"/>
                    <a:pt x="36" y="194"/>
                  </a:cubicBezTo>
                  <a:cubicBezTo>
                    <a:pt x="29" y="194"/>
                    <a:pt x="23" y="192"/>
                    <a:pt x="18" y="187"/>
                  </a:cubicBezTo>
                  <a:cubicBezTo>
                    <a:pt x="15" y="190"/>
                    <a:pt x="15" y="190"/>
                    <a:pt x="15" y="19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5" name="Freeform 304">
              <a:extLst>
                <a:ext uri="{FF2B5EF4-FFF2-40B4-BE49-F238E27FC236}">
                  <a16:creationId xmlns:a16="http://schemas.microsoft.com/office/drawing/2014/main" id="{45DC5884-A111-4C77-B880-8B213517C8E3}"/>
                </a:ext>
              </a:extLst>
            </p:cNvPr>
            <p:cNvSpPr>
              <a:spLocks/>
            </p:cNvSpPr>
            <p:nvPr/>
          </p:nvSpPr>
          <p:spPr bwMode="auto">
            <a:xfrm>
              <a:off x="6559623" y="2885817"/>
              <a:ext cx="885168" cy="1308571"/>
            </a:xfrm>
            <a:custGeom>
              <a:avLst/>
              <a:gdLst>
                <a:gd name="T0" fmla="*/ 92 w 300"/>
                <a:gd name="T1" fmla="*/ 413 h 442"/>
                <a:gd name="T2" fmla="*/ 90 w 300"/>
                <a:gd name="T3" fmla="*/ 416 h 442"/>
                <a:gd name="T4" fmla="*/ 141 w 300"/>
                <a:gd name="T5" fmla="*/ 442 h 442"/>
                <a:gd name="T6" fmla="*/ 142 w 300"/>
                <a:gd name="T7" fmla="*/ 442 h 442"/>
                <a:gd name="T8" fmla="*/ 252 w 300"/>
                <a:gd name="T9" fmla="*/ 402 h 442"/>
                <a:gd name="T10" fmla="*/ 300 w 300"/>
                <a:gd name="T11" fmla="*/ 303 h 442"/>
                <a:gd name="T12" fmla="*/ 296 w 300"/>
                <a:gd name="T13" fmla="*/ 273 h 442"/>
                <a:gd name="T14" fmla="*/ 292 w 300"/>
                <a:gd name="T15" fmla="*/ 274 h 442"/>
                <a:gd name="T16" fmla="*/ 296 w 300"/>
                <a:gd name="T17" fmla="*/ 273 h 442"/>
                <a:gd name="T18" fmla="*/ 263 w 300"/>
                <a:gd name="T19" fmla="*/ 96 h 442"/>
                <a:gd name="T20" fmla="*/ 263 w 300"/>
                <a:gd name="T21" fmla="*/ 96 h 442"/>
                <a:gd name="T22" fmla="*/ 213 w 300"/>
                <a:gd name="T23" fmla="*/ 23 h 442"/>
                <a:gd name="T24" fmla="*/ 125 w 300"/>
                <a:gd name="T25" fmla="*/ 0 h 442"/>
                <a:gd name="T26" fmla="*/ 0 w 300"/>
                <a:gd name="T27" fmla="*/ 121 h 442"/>
                <a:gd name="T28" fmla="*/ 0 w 300"/>
                <a:gd name="T29" fmla="*/ 122 h 442"/>
                <a:gd name="T30" fmla="*/ 1 w 300"/>
                <a:gd name="T31" fmla="*/ 131 h 442"/>
                <a:gd name="T32" fmla="*/ 5 w 300"/>
                <a:gd name="T33" fmla="*/ 129 h 442"/>
                <a:gd name="T34" fmla="*/ 1 w 300"/>
                <a:gd name="T35" fmla="*/ 129 h 442"/>
                <a:gd name="T36" fmla="*/ 1 w 300"/>
                <a:gd name="T37" fmla="*/ 272 h 442"/>
                <a:gd name="T38" fmla="*/ 90 w 300"/>
                <a:gd name="T39" fmla="*/ 416 h 442"/>
                <a:gd name="T40" fmla="*/ 92 w 300"/>
                <a:gd name="T41" fmla="*/ 413 h 442"/>
                <a:gd name="T42" fmla="*/ 93 w 300"/>
                <a:gd name="T43" fmla="*/ 409 h 442"/>
                <a:gd name="T44" fmla="*/ 9 w 300"/>
                <a:gd name="T45" fmla="*/ 272 h 442"/>
                <a:gd name="T46" fmla="*/ 9 w 300"/>
                <a:gd name="T47" fmla="*/ 128 h 442"/>
                <a:gd name="T48" fmla="*/ 9 w 300"/>
                <a:gd name="T49" fmla="*/ 127 h 442"/>
                <a:gd name="T50" fmla="*/ 8 w 300"/>
                <a:gd name="T51" fmla="*/ 122 h 442"/>
                <a:gd name="T52" fmla="*/ 8 w 300"/>
                <a:gd name="T53" fmla="*/ 121 h 442"/>
                <a:gd name="T54" fmla="*/ 125 w 300"/>
                <a:gd name="T55" fmla="*/ 8 h 442"/>
                <a:gd name="T56" fmla="*/ 208 w 300"/>
                <a:gd name="T57" fmla="*/ 30 h 442"/>
                <a:gd name="T58" fmla="*/ 255 w 300"/>
                <a:gd name="T59" fmla="*/ 98 h 442"/>
                <a:gd name="T60" fmla="*/ 259 w 300"/>
                <a:gd name="T61" fmla="*/ 97 h 442"/>
                <a:gd name="T62" fmla="*/ 255 w 300"/>
                <a:gd name="T63" fmla="*/ 98 h 442"/>
                <a:gd name="T64" fmla="*/ 288 w 300"/>
                <a:gd name="T65" fmla="*/ 275 h 442"/>
                <a:gd name="T66" fmla="*/ 288 w 300"/>
                <a:gd name="T67" fmla="*/ 275 h 442"/>
                <a:gd name="T68" fmla="*/ 292 w 300"/>
                <a:gd name="T69" fmla="*/ 303 h 442"/>
                <a:gd name="T70" fmla="*/ 247 w 300"/>
                <a:gd name="T71" fmla="*/ 396 h 442"/>
                <a:gd name="T72" fmla="*/ 142 w 300"/>
                <a:gd name="T73" fmla="*/ 434 h 442"/>
                <a:gd name="T74" fmla="*/ 142 w 300"/>
                <a:gd name="T75" fmla="*/ 438 h 442"/>
                <a:gd name="T76" fmla="*/ 144 w 300"/>
                <a:gd name="T77" fmla="*/ 435 h 442"/>
                <a:gd name="T78" fmla="*/ 93 w 300"/>
                <a:gd name="T79" fmla="*/ 409 h 442"/>
                <a:gd name="T80" fmla="*/ 92 w 300"/>
                <a:gd name="T81" fmla="*/ 41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0" h="442">
                  <a:moveTo>
                    <a:pt x="92" y="413"/>
                  </a:moveTo>
                  <a:cubicBezTo>
                    <a:pt x="90" y="416"/>
                    <a:pt x="90" y="416"/>
                    <a:pt x="90" y="416"/>
                  </a:cubicBezTo>
                  <a:cubicBezTo>
                    <a:pt x="141" y="442"/>
                    <a:pt x="141" y="442"/>
                    <a:pt x="141" y="442"/>
                  </a:cubicBezTo>
                  <a:cubicBezTo>
                    <a:pt x="142" y="442"/>
                    <a:pt x="142" y="442"/>
                    <a:pt x="142" y="442"/>
                  </a:cubicBezTo>
                  <a:cubicBezTo>
                    <a:pt x="184" y="442"/>
                    <a:pt x="223" y="427"/>
                    <a:pt x="252" y="402"/>
                  </a:cubicBezTo>
                  <a:cubicBezTo>
                    <a:pt x="281" y="377"/>
                    <a:pt x="300" y="342"/>
                    <a:pt x="300" y="303"/>
                  </a:cubicBezTo>
                  <a:cubicBezTo>
                    <a:pt x="300" y="293"/>
                    <a:pt x="298" y="283"/>
                    <a:pt x="296" y="273"/>
                  </a:cubicBezTo>
                  <a:cubicBezTo>
                    <a:pt x="292" y="274"/>
                    <a:pt x="292" y="274"/>
                    <a:pt x="292" y="274"/>
                  </a:cubicBezTo>
                  <a:cubicBezTo>
                    <a:pt x="296" y="273"/>
                    <a:pt x="296" y="273"/>
                    <a:pt x="296" y="273"/>
                  </a:cubicBezTo>
                  <a:cubicBezTo>
                    <a:pt x="263" y="96"/>
                    <a:pt x="263" y="96"/>
                    <a:pt x="263" y="96"/>
                  </a:cubicBezTo>
                  <a:cubicBezTo>
                    <a:pt x="263" y="96"/>
                    <a:pt x="263" y="96"/>
                    <a:pt x="263" y="96"/>
                  </a:cubicBezTo>
                  <a:cubicBezTo>
                    <a:pt x="254" y="63"/>
                    <a:pt x="236" y="39"/>
                    <a:pt x="213" y="23"/>
                  </a:cubicBezTo>
                  <a:cubicBezTo>
                    <a:pt x="189" y="7"/>
                    <a:pt x="159" y="0"/>
                    <a:pt x="125" y="0"/>
                  </a:cubicBezTo>
                  <a:cubicBezTo>
                    <a:pt x="57" y="0"/>
                    <a:pt x="2" y="54"/>
                    <a:pt x="0" y="121"/>
                  </a:cubicBezTo>
                  <a:cubicBezTo>
                    <a:pt x="0" y="122"/>
                    <a:pt x="0" y="122"/>
                    <a:pt x="0" y="122"/>
                  </a:cubicBezTo>
                  <a:cubicBezTo>
                    <a:pt x="0" y="125"/>
                    <a:pt x="0" y="128"/>
                    <a:pt x="1" y="131"/>
                  </a:cubicBezTo>
                  <a:cubicBezTo>
                    <a:pt x="5" y="129"/>
                    <a:pt x="5" y="129"/>
                    <a:pt x="5" y="129"/>
                  </a:cubicBezTo>
                  <a:cubicBezTo>
                    <a:pt x="1" y="129"/>
                    <a:pt x="1" y="129"/>
                    <a:pt x="1" y="129"/>
                  </a:cubicBezTo>
                  <a:cubicBezTo>
                    <a:pt x="1" y="272"/>
                    <a:pt x="1" y="272"/>
                    <a:pt x="1" y="272"/>
                  </a:cubicBezTo>
                  <a:cubicBezTo>
                    <a:pt x="1" y="333"/>
                    <a:pt x="35" y="389"/>
                    <a:pt x="90" y="416"/>
                  </a:cubicBezTo>
                  <a:cubicBezTo>
                    <a:pt x="92" y="413"/>
                    <a:pt x="92" y="413"/>
                    <a:pt x="92" y="413"/>
                  </a:cubicBezTo>
                  <a:cubicBezTo>
                    <a:pt x="93" y="409"/>
                    <a:pt x="93" y="409"/>
                    <a:pt x="93" y="409"/>
                  </a:cubicBezTo>
                  <a:cubicBezTo>
                    <a:pt x="42" y="383"/>
                    <a:pt x="9" y="330"/>
                    <a:pt x="9" y="272"/>
                  </a:cubicBezTo>
                  <a:cubicBezTo>
                    <a:pt x="9" y="128"/>
                    <a:pt x="9" y="128"/>
                    <a:pt x="9" y="128"/>
                  </a:cubicBezTo>
                  <a:cubicBezTo>
                    <a:pt x="9" y="127"/>
                    <a:pt x="9" y="127"/>
                    <a:pt x="9" y="127"/>
                  </a:cubicBezTo>
                  <a:cubicBezTo>
                    <a:pt x="8" y="125"/>
                    <a:pt x="8" y="124"/>
                    <a:pt x="8" y="122"/>
                  </a:cubicBezTo>
                  <a:cubicBezTo>
                    <a:pt x="8" y="121"/>
                    <a:pt x="8" y="121"/>
                    <a:pt x="8" y="121"/>
                  </a:cubicBezTo>
                  <a:cubicBezTo>
                    <a:pt x="10" y="58"/>
                    <a:pt x="61" y="8"/>
                    <a:pt x="125" y="8"/>
                  </a:cubicBezTo>
                  <a:cubicBezTo>
                    <a:pt x="158" y="8"/>
                    <a:pt x="186" y="15"/>
                    <a:pt x="208" y="30"/>
                  </a:cubicBezTo>
                  <a:cubicBezTo>
                    <a:pt x="230" y="44"/>
                    <a:pt x="246" y="67"/>
                    <a:pt x="255" y="98"/>
                  </a:cubicBezTo>
                  <a:cubicBezTo>
                    <a:pt x="259" y="97"/>
                    <a:pt x="259" y="97"/>
                    <a:pt x="259" y="97"/>
                  </a:cubicBezTo>
                  <a:cubicBezTo>
                    <a:pt x="255" y="98"/>
                    <a:pt x="255" y="98"/>
                    <a:pt x="255" y="98"/>
                  </a:cubicBezTo>
                  <a:cubicBezTo>
                    <a:pt x="288" y="275"/>
                    <a:pt x="288" y="275"/>
                    <a:pt x="288" y="275"/>
                  </a:cubicBezTo>
                  <a:cubicBezTo>
                    <a:pt x="288" y="275"/>
                    <a:pt x="288" y="275"/>
                    <a:pt x="288" y="275"/>
                  </a:cubicBezTo>
                  <a:cubicBezTo>
                    <a:pt x="291" y="284"/>
                    <a:pt x="292" y="294"/>
                    <a:pt x="292" y="303"/>
                  </a:cubicBezTo>
                  <a:cubicBezTo>
                    <a:pt x="292" y="339"/>
                    <a:pt x="274" y="372"/>
                    <a:pt x="247" y="396"/>
                  </a:cubicBezTo>
                  <a:cubicBezTo>
                    <a:pt x="219" y="420"/>
                    <a:pt x="182" y="434"/>
                    <a:pt x="142" y="434"/>
                  </a:cubicBezTo>
                  <a:cubicBezTo>
                    <a:pt x="142" y="438"/>
                    <a:pt x="142" y="438"/>
                    <a:pt x="142" y="438"/>
                  </a:cubicBezTo>
                  <a:cubicBezTo>
                    <a:pt x="144" y="435"/>
                    <a:pt x="144" y="435"/>
                    <a:pt x="144" y="435"/>
                  </a:cubicBezTo>
                  <a:cubicBezTo>
                    <a:pt x="93" y="409"/>
                    <a:pt x="93" y="409"/>
                    <a:pt x="93" y="409"/>
                  </a:cubicBezTo>
                  <a:cubicBezTo>
                    <a:pt x="92" y="413"/>
                    <a:pt x="92" y="413"/>
                    <a:pt x="92" y="413"/>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6" name="Freeform 303">
              <a:extLst>
                <a:ext uri="{FF2B5EF4-FFF2-40B4-BE49-F238E27FC236}">
                  <a16:creationId xmlns:a16="http://schemas.microsoft.com/office/drawing/2014/main" id="{A38F36C1-1160-4496-A6AB-0D36A38405A5}"/>
                </a:ext>
              </a:extLst>
            </p:cNvPr>
            <p:cNvSpPr>
              <a:spLocks/>
            </p:cNvSpPr>
            <p:nvPr/>
          </p:nvSpPr>
          <p:spPr bwMode="auto">
            <a:xfrm>
              <a:off x="6568147" y="2897183"/>
              <a:ext cx="912166" cy="1285838"/>
            </a:xfrm>
            <a:custGeom>
              <a:avLst/>
              <a:gdLst>
                <a:gd name="T0" fmla="*/ 89 w 310"/>
                <a:gd name="T1" fmla="*/ 409 h 434"/>
                <a:gd name="T2" fmla="*/ 139 w 310"/>
                <a:gd name="T3" fmla="*/ 434 h 434"/>
                <a:gd name="T4" fmla="*/ 289 w 310"/>
                <a:gd name="T5" fmla="*/ 270 h 434"/>
                <a:gd name="T6" fmla="*/ 256 w 310"/>
                <a:gd name="T7" fmla="*/ 93 h 434"/>
                <a:gd name="T8" fmla="*/ 122 w 310"/>
                <a:gd name="T9" fmla="*/ 0 h 434"/>
                <a:gd name="T10" fmla="*/ 1 w 310"/>
                <a:gd name="T11" fmla="*/ 117 h 434"/>
                <a:gd name="T12" fmla="*/ 2 w 310"/>
                <a:gd name="T13" fmla="*/ 125 h 434"/>
                <a:gd name="T14" fmla="*/ 2 w 310"/>
                <a:gd name="T15" fmla="*/ 268 h 434"/>
                <a:gd name="T16" fmla="*/ 89 w 310"/>
                <a:gd name="T17" fmla="*/ 409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434">
                  <a:moveTo>
                    <a:pt x="89" y="409"/>
                  </a:moveTo>
                  <a:cubicBezTo>
                    <a:pt x="139" y="434"/>
                    <a:pt x="139" y="434"/>
                    <a:pt x="139" y="434"/>
                  </a:cubicBezTo>
                  <a:cubicBezTo>
                    <a:pt x="230" y="434"/>
                    <a:pt x="310" y="359"/>
                    <a:pt x="289" y="270"/>
                  </a:cubicBezTo>
                  <a:cubicBezTo>
                    <a:pt x="256" y="93"/>
                    <a:pt x="256" y="93"/>
                    <a:pt x="256" y="93"/>
                  </a:cubicBezTo>
                  <a:cubicBezTo>
                    <a:pt x="238" y="29"/>
                    <a:pt x="189" y="0"/>
                    <a:pt x="122" y="0"/>
                  </a:cubicBezTo>
                  <a:cubicBezTo>
                    <a:pt x="56" y="0"/>
                    <a:pt x="3" y="52"/>
                    <a:pt x="1" y="117"/>
                  </a:cubicBezTo>
                  <a:cubicBezTo>
                    <a:pt x="0" y="120"/>
                    <a:pt x="1" y="122"/>
                    <a:pt x="2" y="125"/>
                  </a:cubicBezTo>
                  <a:cubicBezTo>
                    <a:pt x="2" y="268"/>
                    <a:pt x="2" y="268"/>
                    <a:pt x="2" y="268"/>
                  </a:cubicBezTo>
                  <a:cubicBezTo>
                    <a:pt x="2" y="327"/>
                    <a:pt x="36" y="382"/>
                    <a:pt x="89" y="409"/>
                  </a:cubicBezTo>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7" name="Freeform 305">
              <a:extLst>
                <a:ext uri="{FF2B5EF4-FFF2-40B4-BE49-F238E27FC236}">
                  <a16:creationId xmlns:a16="http://schemas.microsoft.com/office/drawing/2014/main" id="{DC57D159-2F39-4FD3-8C22-D3E786FCA889}"/>
                </a:ext>
              </a:extLst>
            </p:cNvPr>
            <p:cNvSpPr>
              <a:spLocks/>
            </p:cNvSpPr>
            <p:nvPr/>
          </p:nvSpPr>
          <p:spPr bwMode="auto">
            <a:xfrm>
              <a:off x="7042700" y="3312062"/>
              <a:ext cx="292688" cy="683412"/>
            </a:xfrm>
            <a:custGeom>
              <a:avLst/>
              <a:gdLst>
                <a:gd name="T0" fmla="*/ 69 w 99"/>
                <a:gd name="T1" fmla="*/ 231 h 231"/>
                <a:gd name="T2" fmla="*/ 47 w 99"/>
                <a:gd name="T3" fmla="*/ 211 h 231"/>
                <a:gd name="T4" fmla="*/ 40 w 99"/>
                <a:gd name="T5" fmla="*/ 216 h 231"/>
                <a:gd name="T6" fmla="*/ 37 w 99"/>
                <a:gd name="T7" fmla="*/ 217 h 231"/>
                <a:gd name="T8" fmla="*/ 34 w 99"/>
                <a:gd name="T9" fmla="*/ 216 h 231"/>
                <a:gd name="T10" fmla="*/ 29 w 99"/>
                <a:gd name="T11" fmla="*/ 217 h 231"/>
                <a:gd name="T12" fmla="*/ 7 w 99"/>
                <a:gd name="T13" fmla="*/ 191 h 231"/>
                <a:gd name="T14" fmla="*/ 12 w 99"/>
                <a:gd name="T15" fmla="*/ 155 h 231"/>
                <a:gd name="T16" fmla="*/ 44 w 99"/>
                <a:gd name="T17" fmla="*/ 79 h 231"/>
                <a:gd name="T18" fmla="*/ 59 w 99"/>
                <a:gd name="T19" fmla="*/ 4 h 231"/>
                <a:gd name="T20" fmla="*/ 59 w 99"/>
                <a:gd name="T21" fmla="*/ 13 h 231"/>
                <a:gd name="T22" fmla="*/ 59 w 99"/>
                <a:gd name="T23" fmla="*/ 0 h 231"/>
                <a:gd name="T24" fmla="*/ 86 w 99"/>
                <a:gd name="T25" fmla="*/ 115 h 231"/>
                <a:gd name="T26" fmla="*/ 69 w 99"/>
                <a:gd name="T2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231">
                  <a:moveTo>
                    <a:pt x="69" y="231"/>
                  </a:moveTo>
                  <a:cubicBezTo>
                    <a:pt x="61" y="228"/>
                    <a:pt x="57" y="211"/>
                    <a:pt x="47" y="211"/>
                  </a:cubicBezTo>
                  <a:cubicBezTo>
                    <a:pt x="40" y="216"/>
                    <a:pt x="40" y="216"/>
                    <a:pt x="40" y="216"/>
                  </a:cubicBezTo>
                  <a:cubicBezTo>
                    <a:pt x="40" y="216"/>
                    <a:pt x="39" y="216"/>
                    <a:pt x="37" y="217"/>
                  </a:cubicBezTo>
                  <a:cubicBezTo>
                    <a:pt x="35" y="217"/>
                    <a:pt x="34" y="217"/>
                    <a:pt x="34" y="216"/>
                  </a:cubicBezTo>
                  <a:cubicBezTo>
                    <a:pt x="34" y="216"/>
                    <a:pt x="32" y="217"/>
                    <a:pt x="29" y="217"/>
                  </a:cubicBezTo>
                  <a:cubicBezTo>
                    <a:pt x="20" y="219"/>
                    <a:pt x="0" y="221"/>
                    <a:pt x="7" y="191"/>
                  </a:cubicBezTo>
                  <a:cubicBezTo>
                    <a:pt x="12" y="155"/>
                    <a:pt x="12" y="155"/>
                    <a:pt x="12" y="155"/>
                  </a:cubicBezTo>
                  <a:cubicBezTo>
                    <a:pt x="31" y="136"/>
                    <a:pt x="44" y="109"/>
                    <a:pt x="44" y="79"/>
                  </a:cubicBezTo>
                  <a:cubicBezTo>
                    <a:pt x="59" y="4"/>
                    <a:pt x="59" y="4"/>
                    <a:pt x="59" y="4"/>
                  </a:cubicBezTo>
                  <a:cubicBezTo>
                    <a:pt x="59" y="13"/>
                    <a:pt x="59" y="13"/>
                    <a:pt x="59" y="13"/>
                  </a:cubicBezTo>
                  <a:cubicBezTo>
                    <a:pt x="59" y="0"/>
                    <a:pt x="59" y="0"/>
                    <a:pt x="59" y="0"/>
                  </a:cubicBezTo>
                  <a:cubicBezTo>
                    <a:pt x="86" y="115"/>
                    <a:pt x="86" y="115"/>
                    <a:pt x="86" y="115"/>
                  </a:cubicBezTo>
                  <a:cubicBezTo>
                    <a:pt x="99" y="178"/>
                    <a:pt x="82" y="204"/>
                    <a:pt x="69" y="231"/>
                  </a:cubicBezTo>
                </a:path>
              </a:pathLst>
            </a:custGeom>
            <a:solidFill>
              <a:schemeClr val="tx1">
                <a:lumMod val="75000"/>
                <a:alpha val="51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8" name="Freeform 306">
              <a:extLst>
                <a:ext uri="{FF2B5EF4-FFF2-40B4-BE49-F238E27FC236}">
                  <a16:creationId xmlns:a16="http://schemas.microsoft.com/office/drawing/2014/main" id="{6FBB54F3-06F3-4179-A36B-B6FF44AC2CEA}"/>
                </a:ext>
              </a:extLst>
            </p:cNvPr>
            <p:cNvSpPr>
              <a:spLocks/>
            </p:cNvSpPr>
            <p:nvPr/>
          </p:nvSpPr>
          <p:spPr bwMode="auto">
            <a:xfrm>
              <a:off x="6592301" y="3924433"/>
              <a:ext cx="1140916" cy="1247476"/>
            </a:xfrm>
            <a:custGeom>
              <a:avLst/>
              <a:gdLst>
                <a:gd name="T0" fmla="*/ 269 w 387"/>
                <a:gd name="T1" fmla="*/ 77 h 421"/>
                <a:gd name="T2" fmla="*/ 387 w 387"/>
                <a:gd name="T3" fmla="*/ 421 h 421"/>
                <a:gd name="T4" fmla="*/ 141 w 387"/>
                <a:gd name="T5" fmla="*/ 421 h 421"/>
                <a:gd name="T6" fmla="*/ 25 w 387"/>
                <a:gd name="T7" fmla="*/ 158 h 421"/>
                <a:gd name="T8" fmla="*/ 0 w 387"/>
                <a:gd name="T9" fmla="*/ 106 h 421"/>
                <a:gd name="T10" fmla="*/ 0 w 387"/>
                <a:gd name="T11" fmla="*/ 76 h 421"/>
                <a:gd name="T12" fmla="*/ 76 w 387"/>
                <a:gd name="T13" fmla="*/ 0 h 421"/>
                <a:gd name="T14" fmla="*/ 200 w 387"/>
                <a:gd name="T15" fmla="*/ 0 h 421"/>
                <a:gd name="T16" fmla="*/ 269 w 387"/>
                <a:gd name="T17" fmla="*/ 77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421">
                  <a:moveTo>
                    <a:pt x="269" y="77"/>
                  </a:moveTo>
                  <a:cubicBezTo>
                    <a:pt x="387" y="421"/>
                    <a:pt x="387" y="421"/>
                    <a:pt x="387" y="421"/>
                  </a:cubicBezTo>
                  <a:cubicBezTo>
                    <a:pt x="141" y="421"/>
                    <a:pt x="141" y="421"/>
                    <a:pt x="141" y="421"/>
                  </a:cubicBezTo>
                  <a:cubicBezTo>
                    <a:pt x="25" y="158"/>
                    <a:pt x="25" y="158"/>
                    <a:pt x="25" y="158"/>
                  </a:cubicBezTo>
                  <a:cubicBezTo>
                    <a:pt x="0" y="106"/>
                    <a:pt x="0" y="106"/>
                    <a:pt x="0" y="106"/>
                  </a:cubicBezTo>
                  <a:cubicBezTo>
                    <a:pt x="0" y="76"/>
                    <a:pt x="0" y="76"/>
                    <a:pt x="0" y="76"/>
                  </a:cubicBezTo>
                  <a:cubicBezTo>
                    <a:pt x="0" y="34"/>
                    <a:pt x="34" y="0"/>
                    <a:pt x="76" y="0"/>
                  </a:cubicBezTo>
                  <a:cubicBezTo>
                    <a:pt x="200" y="0"/>
                    <a:pt x="200" y="0"/>
                    <a:pt x="200" y="0"/>
                  </a:cubicBezTo>
                  <a:cubicBezTo>
                    <a:pt x="252" y="0"/>
                    <a:pt x="269" y="35"/>
                    <a:pt x="269" y="77"/>
                  </a:cubicBezTo>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9" name="Freeform 307">
              <a:extLst>
                <a:ext uri="{FF2B5EF4-FFF2-40B4-BE49-F238E27FC236}">
                  <a16:creationId xmlns:a16="http://schemas.microsoft.com/office/drawing/2014/main" id="{5435CF0B-B965-4505-ACC4-7D2669387C6A}"/>
                </a:ext>
              </a:extLst>
            </p:cNvPr>
            <p:cNvSpPr>
              <a:spLocks/>
            </p:cNvSpPr>
            <p:nvPr/>
          </p:nvSpPr>
          <p:spPr bwMode="auto">
            <a:xfrm>
              <a:off x="6579515" y="3913067"/>
              <a:ext cx="1172173" cy="1270210"/>
            </a:xfrm>
            <a:custGeom>
              <a:avLst/>
              <a:gdLst>
                <a:gd name="T0" fmla="*/ 273 w 397"/>
                <a:gd name="T1" fmla="*/ 81 h 429"/>
                <a:gd name="T2" fmla="*/ 270 w 397"/>
                <a:gd name="T3" fmla="*/ 83 h 429"/>
                <a:gd name="T4" fmla="*/ 386 w 397"/>
                <a:gd name="T5" fmla="*/ 421 h 429"/>
                <a:gd name="T6" fmla="*/ 148 w 397"/>
                <a:gd name="T7" fmla="*/ 421 h 429"/>
                <a:gd name="T8" fmla="*/ 33 w 397"/>
                <a:gd name="T9" fmla="*/ 160 h 429"/>
                <a:gd name="T10" fmla="*/ 8 w 397"/>
                <a:gd name="T11" fmla="*/ 109 h 429"/>
                <a:gd name="T12" fmla="*/ 8 w 397"/>
                <a:gd name="T13" fmla="*/ 80 h 429"/>
                <a:gd name="T14" fmla="*/ 29 w 397"/>
                <a:gd name="T15" fmla="*/ 29 h 429"/>
                <a:gd name="T16" fmla="*/ 80 w 397"/>
                <a:gd name="T17" fmla="*/ 8 h 429"/>
                <a:gd name="T18" fmla="*/ 204 w 397"/>
                <a:gd name="T19" fmla="*/ 8 h 429"/>
                <a:gd name="T20" fmla="*/ 235 w 397"/>
                <a:gd name="T21" fmla="*/ 14 h 429"/>
                <a:gd name="T22" fmla="*/ 261 w 397"/>
                <a:gd name="T23" fmla="*/ 40 h 429"/>
                <a:gd name="T24" fmla="*/ 269 w 397"/>
                <a:gd name="T25" fmla="*/ 81 h 429"/>
                <a:gd name="T26" fmla="*/ 269 w 397"/>
                <a:gd name="T27" fmla="*/ 82 h 429"/>
                <a:gd name="T28" fmla="*/ 270 w 397"/>
                <a:gd name="T29" fmla="*/ 83 h 429"/>
                <a:gd name="T30" fmla="*/ 273 w 397"/>
                <a:gd name="T31" fmla="*/ 81 h 429"/>
                <a:gd name="T32" fmla="*/ 277 w 397"/>
                <a:gd name="T33" fmla="*/ 81 h 429"/>
                <a:gd name="T34" fmla="*/ 261 w 397"/>
                <a:gd name="T35" fmla="*/ 24 h 429"/>
                <a:gd name="T36" fmla="*/ 238 w 397"/>
                <a:gd name="T37" fmla="*/ 6 h 429"/>
                <a:gd name="T38" fmla="*/ 204 w 397"/>
                <a:gd name="T39" fmla="*/ 0 h 429"/>
                <a:gd name="T40" fmla="*/ 80 w 397"/>
                <a:gd name="T41" fmla="*/ 0 h 429"/>
                <a:gd name="T42" fmla="*/ 0 w 397"/>
                <a:gd name="T43" fmla="*/ 80 h 429"/>
                <a:gd name="T44" fmla="*/ 0 w 397"/>
                <a:gd name="T45" fmla="*/ 111 h 429"/>
                <a:gd name="T46" fmla="*/ 26 w 397"/>
                <a:gd name="T47" fmla="*/ 163 h 429"/>
                <a:gd name="T48" fmla="*/ 142 w 397"/>
                <a:gd name="T49" fmla="*/ 429 h 429"/>
                <a:gd name="T50" fmla="*/ 397 w 397"/>
                <a:gd name="T51" fmla="*/ 429 h 429"/>
                <a:gd name="T52" fmla="*/ 277 w 397"/>
                <a:gd name="T53" fmla="*/ 80 h 429"/>
                <a:gd name="T54" fmla="*/ 273 w 397"/>
                <a:gd name="T55" fmla="*/ 81 h 429"/>
                <a:gd name="T56" fmla="*/ 277 w 397"/>
                <a:gd name="T57" fmla="*/ 81 h 429"/>
                <a:gd name="T58" fmla="*/ 273 w 397"/>
                <a:gd name="T59" fmla="*/ 81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7" h="429">
                  <a:moveTo>
                    <a:pt x="273" y="81"/>
                  </a:moveTo>
                  <a:cubicBezTo>
                    <a:pt x="270" y="83"/>
                    <a:pt x="270" y="83"/>
                    <a:pt x="270" y="83"/>
                  </a:cubicBezTo>
                  <a:cubicBezTo>
                    <a:pt x="386" y="421"/>
                    <a:pt x="386" y="421"/>
                    <a:pt x="386" y="421"/>
                  </a:cubicBezTo>
                  <a:cubicBezTo>
                    <a:pt x="148" y="421"/>
                    <a:pt x="148" y="421"/>
                    <a:pt x="148" y="421"/>
                  </a:cubicBezTo>
                  <a:cubicBezTo>
                    <a:pt x="33" y="160"/>
                    <a:pt x="33" y="160"/>
                    <a:pt x="33" y="160"/>
                  </a:cubicBezTo>
                  <a:cubicBezTo>
                    <a:pt x="8" y="109"/>
                    <a:pt x="8" y="109"/>
                    <a:pt x="8" y="109"/>
                  </a:cubicBezTo>
                  <a:cubicBezTo>
                    <a:pt x="8" y="80"/>
                    <a:pt x="8" y="80"/>
                    <a:pt x="8" y="80"/>
                  </a:cubicBezTo>
                  <a:cubicBezTo>
                    <a:pt x="8" y="60"/>
                    <a:pt x="16" y="42"/>
                    <a:pt x="29" y="29"/>
                  </a:cubicBezTo>
                  <a:cubicBezTo>
                    <a:pt x="42" y="16"/>
                    <a:pt x="60" y="8"/>
                    <a:pt x="80" y="8"/>
                  </a:cubicBezTo>
                  <a:cubicBezTo>
                    <a:pt x="204" y="8"/>
                    <a:pt x="204" y="8"/>
                    <a:pt x="204" y="8"/>
                  </a:cubicBezTo>
                  <a:cubicBezTo>
                    <a:pt x="217" y="8"/>
                    <a:pt x="227" y="10"/>
                    <a:pt x="235" y="14"/>
                  </a:cubicBezTo>
                  <a:cubicBezTo>
                    <a:pt x="248" y="19"/>
                    <a:pt x="256" y="28"/>
                    <a:pt x="261" y="40"/>
                  </a:cubicBezTo>
                  <a:cubicBezTo>
                    <a:pt x="267" y="51"/>
                    <a:pt x="269" y="66"/>
                    <a:pt x="269" y="81"/>
                  </a:cubicBezTo>
                  <a:cubicBezTo>
                    <a:pt x="269" y="82"/>
                    <a:pt x="269" y="82"/>
                    <a:pt x="269" y="82"/>
                  </a:cubicBezTo>
                  <a:cubicBezTo>
                    <a:pt x="270" y="83"/>
                    <a:pt x="270" y="83"/>
                    <a:pt x="270" y="83"/>
                  </a:cubicBezTo>
                  <a:cubicBezTo>
                    <a:pt x="273" y="81"/>
                    <a:pt x="273" y="81"/>
                    <a:pt x="273" y="81"/>
                  </a:cubicBezTo>
                  <a:cubicBezTo>
                    <a:pt x="277" y="81"/>
                    <a:pt x="277" y="81"/>
                    <a:pt x="277" y="81"/>
                  </a:cubicBezTo>
                  <a:cubicBezTo>
                    <a:pt x="277" y="59"/>
                    <a:pt x="273" y="39"/>
                    <a:pt x="261" y="24"/>
                  </a:cubicBezTo>
                  <a:cubicBezTo>
                    <a:pt x="255" y="17"/>
                    <a:pt x="248" y="11"/>
                    <a:pt x="238" y="6"/>
                  </a:cubicBezTo>
                  <a:cubicBezTo>
                    <a:pt x="229" y="2"/>
                    <a:pt x="218" y="0"/>
                    <a:pt x="204" y="0"/>
                  </a:cubicBezTo>
                  <a:cubicBezTo>
                    <a:pt x="80" y="0"/>
                    <a:pt x="80" y="0"/>
                    <a:pt x="80" y="0"/>
                  </a:cubicBezTo>
                  <a:cubicBezTo>
                    <a:pt x="36" y="0"/>
                    <a:pt x="0" y="36"/>
                    <a:pt x="0" y="80"/>
                  </a:cubicBezTo>
                  <a:cubicBezTo>
                    <a:pt x="0" y="111"/>
                    <a:pt x="0" y="111"/>
                    <a:pt x="0" y="111"/>
                  </a:cubicBezTo>
                  <a:cubicBezTo>
                    <a:pt x="26" y="163"/>
                    <a:pt x="26" y="163"/>
                    <a:pt x="26" y="163"/>
                  </a:cubicBezTo>
                  <a:cubicBezTo>
                    <a:pt x="142" y="429"/>
                    <a:pt x="142" y="429"/>
                    <a:pt x="142" y="429"/>
                  </a:cubicBezTo>
                  <a:cubicBezTo>
                    <a:pt x="397" y="429"/>
                    <a:pt x="397" y="429"/>
                    <a:pt x="397" y="429"/>
                  </a:cubicBezTo>
                  <a:cubicBezTo>
                    <a:pt x="277" y="80"/>
                    <a:pt x="277" y="80"/>
                    <a:pt x="277" y="80"/>
                  </a:cubicBezTo>
                  <a:cubicBezTo>
                    <a:pt x="273" y="81"/>
                    <a:pt x="273" y="81"/>
                    <a:pt x="273" y="81"/>
                  </a:cubicBezTo>
                  <a:cubicBezTo>
                    <a:pt x="277" y="81"/>
                    <a:pt x="277" y="81"/>
                    <a:pt x="277" y="81"/>
                  </a:cubicBezTo>
                  <a:cubicBezTo>
                    <a:pt x="273" y="81"/>
                    <a:pt x="273" y="81"/>
                    <a:pt x="273" y="81"/>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0" name="Freeform 308">
              <a:extLst>
                <a:ext uri="{FF2B5EF4-FFF2-40B4-BE49-F238E27FC236}">
                  <a16:creationId xmlns:a16="http://schemas.microsoft.com/office/drawing/2014/main" id="{A1C1E98D-1C2C-486D-A31B-8D7CC597742F}"/>
                </a:ext>
              </a:extLst>
            </p:cNvPr>
            <p:cNvSpPr>
              <a:spLocks/>
            </p:cNvSpPr>
            <p:nvPr/>
          </p:nvSpPr>
          <p:spPr bwMode="auto">
            <a:xfrm>
              <a:off x="6830999" y="3735465"/>
              <a:ext cx="260010" cy="453240"/>
            </a:xfrm>
            <a:custGeom>
              <a:avLst/>
              <a:gdLst>
                <a:gd name="T0" fmla="*/ 88 w 88"/>
                <a:gd name="T1" fmla="*/ 0 h 153"/>
                <a:gd name="T2" fmla="*/ 88 w 88"/>
                <a:gd name="T3" fmla="*/ 48 h 153"/>
                <a:gd name="T4" fmla="*/ 88 w 88"/>
                <a:gd name="T5" fmla="*/ 64 h 153"/>
                <a:gd name="T6" fmla="*/ 31 w 88"/>
                <a:gd name="T7" fmla="*/ 146 h 153"/>
                <a:gd name="T8" fmla="*/ 13 w 88"/>
                <a:gd name="T9" fmla="*/ 142 h 153"/>
                <a:gd name="T10" fmla="*/ 0 w 88"/>
                <a:gd name="T11" fmla="*/ 67 h 153"/>
                <a:gd name="T12" fmla="*/ 0 w 88"/>
                <a:gd name="T13" fmla="*/ 17 h 153"/>
                <a:gd name="T14" fmla="*/ 88 w 88"/>
                <a:gd name="T15" fmla="*/ 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53">
                  <a:moveTo>
                    <a:pt x="88" y="0"/>
                  </a:moveTo>
                  <a:cubicBezTo>
                    <a:pt x="88" y="48"/>
                    <a:pt x="88" y="48"/>
                    <a:pt x="88" y="48"/>
                  </a:cubicBezTo>
                  <a:cubicBezTo>
                    <a:pt x="88" y="49"/>
                    <a:pt x="88" y="62"/>
                    <a:pt x="88" y="64"/>
                  </a:cubicBezTo>
                  <a:cubicBezTo>
                    <a:pt x="31" y="146"/>
                    <a:pt x="31" y="146"/>
                    <a:pt x="31" y="146"/>
                  </a:cubicBezTo>
                  <a:cubicBezTo>
                    <a:pt x="26" y="153"/>
                    <a:pt x="15" y="151"/>
                    <a:pt x="13" y="142"/>
                  </a:cubicBezTo>
                  <a:cubicBezTo>
                    <a:pt x="0" y="67"/>
                    <a:pt x="0" y="67"/>
                    <a:pt x="0" y="67"/>
                  </a:cubicBezTo>
                  <a:cubicBezTo>
                    <a:pt x="0" y="17"/>
                    <a:pt x="0" y="17"/>
                    <a:pt x="0" y="17"/>
                  </a:cubicBezTo>
                  <a:cubicBezTo>
                    <a:pt x="88" y="0"/>
                    <a:pt x="88" y="0"/>
                    <a:pt x="88"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1" name="Freeform 309">
              <a:extLst>
                <a:ext uri="{FF2B5EF4-FFF2-40B4-BE49-F238E27FC236}">
                  <a16:creationId xmlns:a16="http://schemas.microsoft.com/office/drawing/2014/main" id="{4FACD52D-DB45-42F0-9F07-B7CE94E02DAA}"/>
                </a:ext>
              </a:extLst>
            </p:cNvPr>
            <p:cNvSpPr>
              <a:spLocks/>
            </p:cNvSpPr>
            <p:nvPr/>
          </p:nvSpPr>
          <p:spPr bwMode="auto">
            <a:xfrm>
              <a:off x="6819632" y="3721256"/>
              <a:ext cx="282742" cy="473132"/>
            </a:xfrm>
            <a:custGeom>
              <a:avLst/>
              <a:gdLst>
                <a:gd name="T0" fmla="*/ 92 w 96"/>
                <a:gd name="T1" fmla="*/ 5 h 160"/>
                <a:gd name="T2" fmla="*/ 88 w 96"/>
                <a:gd name="T3" fmla="*/ 5 h 160"/>
                <a:gd name="T4" fmla="*/ 88 w 96"/>
                <a:gd name="T5" fmla="*/ 53 h 160"/>
                <a:gd name="T6" fmla="*/ 88 w 96"/>
                <a:gd name="T7" fmla="*/ 61 h 160"/>
                <a:gd name="T8" fmla="*/ 88 w 96"/>
                <a:gd name="T9" fmla="*/ 66 h 160"/>
                <a:gd name="T10" fmla="*/ 88 w 96"/>
                <a:gd name="T11" fmla="*/ 69 h 160"/>
                <a:gd name="T12" fmla="*/ 92 w 96"/>
                <a:gd name="T13" fmla="*/ 69 h 160"/>
                <a:gd name="T14" fmla="*/ 89 w 96"/>
                <a:gd name="T15" fmla="*/ 67 h 160"/>
                <a:gd name="T16" fmla="*/ 32 w 96"/>
                <a:gd name="T17" fmla="*/ 149 h 160"/>
                <a:gd name="T18" fmla="*/ 27 w 96"/>
                <a:gd name="T19" fmla="*/ 151 h 160"/>
                <a:gd name="T20" fmla="*/ 23 w 96"/>
                <a:gd name="T21" fmla="*/ 150 h 160"/>
                <a:gd name="T22" fmla="*/ 21 w 96"/>
                <a:gd name="T23" fmla="*/ 147 h 160"/>
                <a:gd name="T24" fmla="*/ 8 w 96"/>
                <a:gd name="T25" fmla="*/ 72 h 160"/>
                <a:gd name="T26" fmla="*/ 8 w 96"/>
                <a:gd name="T27" fmla="*/ 26 h 160"/>
                <a:gd name="T28" fmla="*/ 93 w 96"/>
                <a:gd name="T29" fmla="*/ 9 h 160"/>
                <a:gd name="T30" fmla="*/ 92 w 96"/>
                <a:gd name="T31" fmla="*/ 5 h 160"/>
                <a:gd name="T32" fmla="*/ 88 w 96"/>
                <a:gd name="T33" fmla="*/ 5 h 160"/>
                <a:gd name="T34" fmla="*/ 92 w 96"/>
                <a:gd name="T35" fmla="*/ 5 h 160"/>
                <a:gd name="T36" fmla="*/ 92 w 96"/>
                <a:gd name="T37" fmla="*/ 1 h 160"/>
                <a:gd name="T38" fmla="*/ 0 w 96"/>
                <a:gd name="T39" fmla="*/ 19 h 160"/>
                <a:gd name="T40" fmla="*/ 0 w 96"/>
                <a:gd name="T41" fmla="*/ 73 h 160"/>
                <a:gd name="T42" fmla="*/ 13 w 96"/>
                <a:gd name="T43" fmla="*/ 148 h 160"/>
                <a:gd name="T44" fmla="*/ 18 w 96"/>
                <a:gd name="T45" fmla="*/ 157 h 160"/>
                <a:gd name="T46" fmla="*/ 27 w 96"/>
                <a:gd name="T47" fmla="*/ 159 h 160"/>
                <a:gd name="T48" fmla="*/ 38 w 96"/>
                <a:gd name="T49" fmla="*/ 154 h 160"/>
                <a:gd name="T50" fmla="*/ 96 w 96"/>
                <a:gd name="T51" fmla="*/ 70 h 160"/>
                <a:gd name="T52" fmla="*/ 96 w 96"/>
                <a:gd name="T53" fmla="*/ 69 h 160"/>
                <a:gd name="T54" fmla="*/ 96 w 96"/>
                <a:gd name="T55" fmla="*/ 66 h 160"/>
                <a:gd name="T56" fmla="*/ 96 w 96"/>
                <a:gd name="T57" fmla="*/ 53 h 160"/>
                <a:gd name="T58" fmla="*/ 96 w 96"/>
                <a:gd name="T59" fmla="*/ 0 h 160"/>
                <a:gd name="T60" fmla="*/ 92 w 96"/>
                <a:gd name="T61" fmla="*/ 1 h 160"/>
                <a:gd name="T62" fmla="*/ 92 w 96"/>
                <a:gd name="T63"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60">
                  <a:moveTo>
                    <a:pt x="92" y="5"/>
                  </a:moveTo>
                  <a:cubicBezTo>
                    <a:pt x="88" y="5"/>
                    <a:pt x="88" y="5"/>
                    <a:pt x="88" y="5"/>
                  </a:cubicBezTo>
                  <a:cubicBezTo>
                    <a:pt x="88" y="53"/>
                    <a:pt x="88" y="53"/>
                    <a:pt x="88" y="53"/>
                  </a:cubicBezTo>
                  <a:cubicBezTo>
                    <a:pt x="88" y="53"/>
                    <a:pt x="88" y="57"/>
                    <a:pt x="88" y="61"/>
                  </a:cubicBezTo>
                  <a:cubicBezTo>
                    <a:pt x="88" y="63"/>
                    <a:pt x="88" y="64"/>
                    <a:pt x="88" y="66"/>
                  </a:cubicBezTo>
                  <a:cubicBezTo>
                    <a:pt x="88" y="67"/>
                    <a:pt x="88" y="69"/>
                    <a:pt x="88" y="69"/>
                  </a:cubicBezTo>
                  <a:cubicBezTo>
                    <a:pt x="92" y="69"/>
                    <a:pt x="92" y="69"/>
                    <a:pt x="92" y="69"/>
                  </a:cubicBezTo>
                  <a:cubicBezTo>
                    <a:pt x="89" y="67"/>
                    <a:pt x="89" y="67"/>
                    <a:pt x="89" y="67"/>
                  </a:cubicBezTo>
                  <a:cubicBezTo>
                    <a:pt x="32" y="149"/>
                    <a:pt x="32" y="149"/>
                    <a:pt x="32" y="149"/>
                  </a:cubicBezTo>
                  <a:cubicBezTo>
                    <a:pt x="30" y="151"/>
                    <a:pt x="29" y="151"/>
                    <a:pt x="27" y="151"/>
                  </a:cubicBezTo>
                  <a:cubicBezTo>
                    <a:pt x="26" y="151"/>
                    <a:pt x="24" y="151"/>
                    <a:pt x="23" y="150"/>
                  </a:cubicBezTo>
                  <a:cubicBezTo>
                    <a:pt x="22" y="149"/>
                    <a:pt x="21" y="148"/>
                    <a:pt x="21" y="147"/>
                  </a:cubicBezTo>
                  <a:cubicBezTo>
                    <a:pt x="8" y="72"/>
                    <a:pt x="8" y="72"/>
                    <a:pt x="8" y="72"/>
                  </a:cubicBezTo>
                  <a:cubicBezTo>
                    <a:pt x="8" y="26"/>
                    <a:pt x="8" y="26"/>
                    <a:pt x="8" y="26"/>
                  </a:cubicBezTo>
                  <a:cubicBezTo>
                    <a:pt x="93" y="9"/>
                    <a:pt x="93" y="9"/>
                    <a:pt x="93" y="9"/>
                  </a:cubicBezTo>
                  <a:cubicBezTo>
                    <a:pt x="92" y="5"/>
                    <a:pt x="92" y="5"/>
                    <a:pt x="92" y="5"/>
                  </a:cubicBezTo>
                  <a:cubicBezTo>
                    <a:pt x="88" y="5"/>
                    <a:pt x="88" y="5"/>
                    <a:pt x="88" y="5"/>
                  </a:cubicBezTo>
                  <a:cubicBezTo>
                    <a:pt x="92" y="5"/>
                    <a:pt x="92" y="5"/>
                    <a:pt x="92" y="5"/>
                  </a:cubicBezTo>
                  <a:cubicBezTo>
                    <a:pt x="92" y="1"/>
                    <a:pt x="92" y="1"/>
                    <a:pt x="92" y="1"/>
                  </a:cubicBezTo>
                  <a:cubicBezTo>
                    <a:pt x="0" y="19"/>
                    <a:pt x="0" y="19"/>
                    <a:pt x="0" y="19"/>
                  </a:cubicBezTo>
                  <a:cubicBezTo>
                    <a:pt x="0" y="73"/>
                    <a:pt x="0" y="73"/>
                    <a:pt x="0" y="73"/>
                  </a:cubicBezTo>
                  <a:cubicBezTo>
                    <a:pt x="13" y="148"/>
                    <a:pt x="13" y="148"/>
                    <a:pt x="13" y="148"/>
                  </a:cubicBezTo>
                  <a:cubicBezTo>
                    <a:pt x="14" y="152"/>
                    <a:pt x="16" y="155"/>
                    <a:pt x="18" y="157"/>
                  </a:cubicBezTo>
                  <a:cubicBezTo>
                    <a:pt x="21" y="158"/>
                    <a:pt x="24" y="159"/>
                    <a:pt x="27" y="159"/>
                  </a:cubicBezTo>
                  <a:cubicBezTo>
                    <a:pt x="31" y="160"/>
                    <a:pt x="35" y="158"/>
                    <a:pt x="38" y="154"/>
                  </a:cubicBezTo>
                  <a:cubicBezTo>
                    <a:pt x="96" y="70"/>
                    <a:pt x="96" y="70"/>
                    <a:pt x="96" y="70"/>
                  </a:cubicBezTo>
                  <a:cubicBezTo>
                    <a:pt x="96" y="69"/>
                    <a:pt x="96" y="69"/>
                    <a:pt x="96" y="69"/>
                  </a:cubicBezTo>
                  <a:cubicBezTo>
                    <a:pt x="96" y="69"/>
                    <a:pt x="96" y="68"/>
                    <a:pt x="96" y="66"/>
                  </a:cubicBezTo>
                  <a:cubicBezTo>
                    <a:pt x="96" y="62"/>
                    <a:pt x="96" y="54"/>
                    <a:pt x="96" y="53"/>
                  </a:cubicBezTo>
                  <a:cubicBezTo>
                    <a:pt x="96" y="0"/>
                    <a:pt x="96" y="0"/>
                    <a:pt x="96" y="0"/>
                  </a:cubicBezTo>
                  <a:cubicBezTo>
                    <a:pt x="92" y="1"/>
                    <a:pt x="92" y="1"/>
                    <a:pt x="92" y="1"/>
                  </a:cubicBezTo>
                  <a:cubicBezTo>
                    <a:pt x="92" y="5"/>
                    <a:pt x="92" y="5"/>
                    <a:pt x="92" y="5"/>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2" name="Freeform 310">
              <a:extLst>
                <a:ext uri="{FF2B5EF4-FFF2-40B4-BE49-F238E27FC236}">
                  <a16:creationId xmlns:a16="http://schemas.microsoft.com/office/drawing/2014/main" id="{483B1737-2EBA-4097-90A4-20BAD1C975C2}"/>
                </a:ext>
              </a:extLst>
            </p:cNvPr>
            <p:cNvSpPr>
              <a:spLocks/>
            </p:cNvSpPr>
            <p:nvPr/>
          </p:nvSpPr>
          <p:spPr bwMode="auto">
            <a:xfrm>
              <a:off x="6828157" y="3746831"/>
              <a:ext cx="262852" cy="187548"/>
            </a:xfrm>
            <a:custGeom>
              <a:avLst/>
              <a:gdLst>
                <a:gd name="T0" fmla="*/ 89 w 89"/>
                <a:gd name="T1" fmla="*/ 0 h 63"/>
                <a:gd name="T2" fmla="*/ 89 w 89"/>
                <a:gd name="T3" fmla="*/ 44 h 63"/>
                <a:gd name="T4" fmla="*/ 89 w 89"/>
                <a:gd name="T5" fmla="*/ 48 h 63"/>
                <a:gd name="T6" fmla="*/ 45 w 89"/>
                <a:gd name="T7" fmla="*/ 63 h 63"/>
                <a:gd name="T8" fmla="*/ 29 w 89"/>
                <a:gd name="T9" fmla="*/ 63 h 63"/>
                <a:gd name="T10" fmla="*/ 1 w 89"/>
                <a:gd name="T11" fmla="*/ 56 h 63"/>
                <a:gd name="T12" fmla="*/ 0 w 89"/>
                <a:gd name="T13" fmla="*/ 55 h 63"/>
                <a:gd name="T14" fmla="*/ 0 w 89"/>
                <a:gd name="T15" fmla="*/ 18 h 63"/>
                <a:gd name="T16" fmla="*/ 1 w 89"/>
                <a:gd name="T17" fmla="*/ 18 h 63"/>
                <a:gd name="T18" fmla="*/ 89 w 89"/>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63">
                  <a:moveTo>
                    <a:pt x="89" y="0"/>
                  </a:moveTo>
                  <a:cubicBezTo>
                    <a:pt x="89" y="44"/>
                    <a:pt x="89" y="44"/>
                    <a:pt x="89" y="44"/>
                  </a:cubicBezTo>
                  <a:cubicBezTo>
                    <a:pt x="89" y="45"/>
                    <a:pt x="89" y="47"/>
                    <a:pt x="89" y="48"/>
                  </a:cubicBezTo>
                  <a:cubicBezTo>
                    <a:pt x="76" y="57"/>
                    <a:pt x="61" y="63"/>
                    <a:pt x="45" y="63"/>
                  </a:cubicBezTo>
                  <a:cubicBezTo>
                    <a:pt x="29" y="63"/>
                    <a:pt x="29" y="63"/>
                    <a:pt x="29" y="63"/>
                  </a:cubicBezTo>
                  <a:cubicBezTo>
                    <a:pt x="19" y="63"/>
                    <a:pt x="10" y="60"/>
                    <a:pt x="1" y="56"/>
                  </a:cubicBezTo>
                  <a:cubicBezTo>
                    <a:pt x="0" y="55"/>
                    <a:pt x="0" y="55"/>
                    <a:pt x="0" y="55"/>
                  </a:cubicBezTo>
                  <a:cubicBezTo>
                    <a:pt x="0" y="18"/>
                    <a:pt x="0" y="18"/>
                    <a:pt x="0" y="18"/>
                  </a:cubicBezTo>
                  <a:cubicBezTo>
                    <a:pt x="1" y="18"/>
                    <a:pt x="1" y="18"/>
                    <a:pt x="1" y="18"/>
                  </a:cubicBezTo>
                  <a:cubicBezTo>
                    <a:pt x="89" y="0"/>
                    <a:pt x="89" y="0"/>
                    <a:pt x="89"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3" name="Freeform 311">
              <a:extLst>
                <a:ext uri="{FF2B5EF4-FFF2-40B4-BE49-F238E27FC236}">
                  <a16:creationId xmlns:a16="http://schemas.microsoft.com/office/drawing/2014/main" id="{FE8E907C-68CC-4ED0-B058-5D2C79D42F54}"/>
                </a:ext>
              </a:extLst>
            </p:cNvPr>
            <p:cNvSpPr>
              <a:spLocks/>
            </p:cNvSpPr>
            <p:nvPr/>
          </p:nvSpPr>
          <p:spPr bwMode="auto">
            <a:xfrm>
              <a:off x="6669026" y="4215700"/>
              <a:ext cx="1049984" cy="944843"/>
            </a:xfrm>
            <a:custGeom>
              <a:avLst/>
              <a:gdLst>
                <a:gd name="T0" fmla="*/ 208 w 356"/>
                <a:gd name="T1" fmla="*/ 0 h 319"/>
                <a:gd name="T2" fmla="*/ 187 w 356"/>
                <a:gd name="T3" fmla="*/ 14 h 319"/>
                <a:gd name="T4" fmla="*/ 196 w 356"/>
                <a:gd name="T5" fmla="*/ 38 h 319"/>
                <a:gd name="T6" fmla="*/ 0 w 356"/>
                <a:gd name="T7" fmla="*/ 38 h 319"/>
                <a:gd name="T8" fmla="*/ 20 w 356"/>
                <a:gd name="T9" fmla="*/ 97 h 319"/>
                <a:gd name="T10" fmla="*/ 40 w 356"/>
                <a:gd name="T11" fmla="*/ 143 h 319"/>
                <a:gd name="T12" fmla="*/ 141 w 356"/>
                <a:gd name="T13" fmla="*/ 147 h 319"/>
                <a:gd name="T14" fmla="*/ 182 w 356"/>
                <a:gd name="T15" fmla="*/ 188 h 319"/>
                <a:gd name="T16" fmla="*/ 86 w 356"/>
                <a:gd name="T17" fmla="*/ 247 h 319"/>
                <a:gd name="T18" fmla="*/ 118 w 356"/>
                <a:gd name="T19" fmla="*/ 319 h 319"/>
                <a:gd name="T20" fmla="*/ 356 w 356"/>
                <a:gd name="T21" fmla="*/ 319 h 319"/>
                <a:gd name="T22" fmla="*/ 272 w 356"/>
                <a:gd name="T23" fmla="*/ 75 h 319"/>
                <a:gd name="T24" fmla="*/ 245 w 356"/>
                <a:gd name="T25" fmla="*/ 49 h 319"/>
                <a:gd name="T26" fmla="*/ 208 w 356"/>
                <a:gd name="T27"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319">
                  <a:moveTo>
                    <a:pt x="208" y="0"/>
                  </a:moveTo>
                  <a:cubicBezTo>
                    <a:pt x="187" y="14"/>
                    <a:pt x="187" y="14"/>
                    <a:pt x="187" y="14"/>
                  </a:cubicBezTo>
                  <a:cubicBezTo>
                    <a:pt x="196" y="38"/>
                    <a:pt x="196" y="38"/>
                    <a:pt x="196" y="38"/>
                  </a:cubicBezTo>
                  <a:cubicBezTo>
                    <a:pt x="0" y="38"/>
                    <a:pt x="0" y="38"/>
                    <a:pt x="0" y="38"/>
                  </a:cubicBezTo>
                  <a:cubicBezTo>
                    <a:pt x="20" y="97"/>
                    <a:pt x="20" y="97"/>
                    <a:pt x="20" y="97"/>
                  </a:cubicBezTo>
                  <a:cubicBezTo>
                    <a:pt x="40" y="143"/>
                    <a:pt x="40" y="143"/>
                    <a:pt x="40" y="143"/>
                  </a:cubicBezTo>
                  <a:cubicBezTo>
                    <a:pt x="141" y="147"/>
                    <a:pt x="141" y="147"/>
                    <a:pt x="141" y="147"/>
                  </a:cubicBezTo>
                  <a:cubicBezTo>
                    <a:pt x="164" y="147"/>
                    <a:pt x="182" y="165"/>
                    <a:pt x="182" y="188"/>
                  </a:cubicBezTo>
                  <a:cubicBezTo>
                    <a:pt x="182" y="213"/>
                    <a:pt x="103" y="241"/>
                    <a:pt x="86" y="247"/>
                  </a:cubicBezTo>
                  <a:cubicBezTo>
                    <a:pt x="118" y="319"/>
                    <a:pt x="118" y="319"/>
                    <a:pt x="118" y="319"/>
                  </a:cubicBezTo>
                  <a:cubicBezTo>
                    <a:pt x="356" y="319"/>
                    <a:pt x="356" y="319"/>
                    <a:pt x="356" y="319"/>
                  </a:cubicBezTo>
                  <a:cubicBezTo>
                    <a:pt x="272" y="75"/>
                    <a:pt x="272" y="75"/>
                    <a:pt x="272" y="75"/>
                  </a:cubicBezTo>
                  <a:cubicBezTo>
                    <a:pt x="265" y="67"/>
                    <a:pt x="246" y="51"/>
                    <a:pt x="245" y="49"/>
                  </a:cubicBezTo>
                  <a:cubicBezTo>
                    <a:pt x="238" y="30"/>
                    <a:pt x="208" y="0"/>
                    <a:pt x="208" y="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4" name="Freeform 313">
              <a:extLst>
                <a:ext uri="{FF2B5EF4-FFF2-40B4-BE49-F238E27FC236}">
                  <a16:creationId xmlns:a16="http://schemas.microsoft.com/office/drawing/2014/main" id="{0CFB03D4-E3F5-4583-8D30-976565DEF8FD}"/>
                </a:ext>
              </a:extLst>
            </p:cNvPr>
            <p:cNvSpPr>
              <a:spLocks/>
            </p:cNvSpPr>
            <p:nvPr/>
          </p:nvSpPr>
          <p:spPr bwMode="auto">
            <a:xfrm>
              <a:off x="6512736" y="4205755"/>
              <a:ext cx="740246" cy="332471"/>
            </a:xfrm>
            <a:custGeom>
              <a:avLst/>
              <a:gdLst>
                <a:gd name="T0" fmla="*/ 240 w 251"/>
                <a:gd name="T1" fmla="*/ 16 h 112"/>
                <a:gd name="T2" fmla="*/ 251 w 251"/>
                <a:gd name="T3" fmla="*/ 51 h 112"/>
                <a:gd name="T4" fmla="*/ 189 w 251"/>
                <a:gd name="T5" fmla="*/ 112 h 112"/>
                <a:gd name="T6" fmla="*/ 62 w 251"/>
                <a:gd name="T7" fmla="*/ 112 h 112"/>
                <a:gd name="T8" fmla="*/ 0 w 251"/>
                <a:gd name="T9" fmla="*/ 51 h 112"/>
                <a:gd name="T10" fmla="*/ 27 w 251"/>
                <a:gd name="T11" fmla="*/ 0 h 112"/>
              </a:gdLst>
              <a:ahLst/>
              <a:cxnLst>
                <a:cxn ang="0">
                  <a:pos x="T0" y="T1"/>
                </a:cxn>
                <a:cxn ang="0">
                  <a:pos x="T2" y="T3"/>
                </a:cxn>
                <a:cxn ang="0">
                  <a:pos x="T4" y="T5"/>
                </a:cxn>
                <a:cxn ang="0">
                  <a:pos x="T6" y="T7"/>
                </a:cxn>
                <a:cxn ang="0">
                  <a:pos x="T8" y="T9"/>
                </a:cxn>
                <a:cxn ang="0">
                  <a:pos x="T10" y="T11"/>
                </a:cxn>
              </a:cxnLst>
              <a:rect l="0" t="0" r="r" b="b"/>
              <a:pathLst>
                <a:path w="251" h="112">
                  <a:moveTo>
                    <a:pt x="240" y="16"/>
                  </a:moveTo>
                  <a:cubicBezTo>
                    <a:pt x="247" y="26"/>
                    <a:pt x="251" y="38"/>
                    <a:pt x="251" y="51"/>
                  </a:cubicBezTo>
                  <a:cubicBezTo>
                    <a:pt x="251" y="84"/>
                    <a:pt x="223" y="112"/>
                    <a:pt x="189" y="112"/>
                  </a:cubicBezTo>
                  <a:cubicBezTo>
                    <a:pt x="62" y="112"/>
                    <a:pt x="62" y="112"/>
                    <a:pt x="62" y="112"/>
                  </a:cubicBezTo>
                  <a:cubicBezTo>
                    <a:pt x="28" y="112"/>
                    <a:pt x="0" y="84"/>
                    <a:pt x="0" y="51"/>
                  </a:cubicBezTo>
                  <a:cubicBezTo>
                    <a:pt x="0" y="30"/>
                    <a:pt x="11" y="11"/>
                    <a:pt x="27" y="0"/>
                  </a:cubicBezTo>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5" name="Freeform 314">
              <a:extLst>
                <a:ext uri="{FF2B5EF4-FFF2-40B4-BE49-F238E27FC236}">
                  <a16:creationId xmlns:a16="http://schemas.microsoft.com/office/drawing/2014/main" id="{9E82E048-EAE0-448D-96C0-3BB40376936D}"/>
                </a:ext>
              </a:extLst>
            </p:cNvPr>
            <p:cNvSpPr>
              <a:spLocks/>
            </p:cNvSpPr>
            <p:nvPr/>
          </p:nvSpPr>
          <p:spPr bwMode="auto">
            <a:xfrm>
              <a:off x="6512736" y="4205755"/>
              <a:ext cx="740246" cy="332471"/>
            </a:xfrm>
            <a:custGeom>
              <a:avLst/>
              <a:gdLst>
                <a:gd name="T0" fmla="*/ 240 w 251"/>
                <a:gd name="T1" fmla="*/ 16 h 112"/>
                <a:gd name="T2" fmla="*/ 251 w 251"/>
                <a:gd name="T3" fmla="*/ 51 h 112"/>
                <a:gd name="T4" fmla="*/ 189 w 251"/>
                <a:gd name="T5" fmla="*/ 112 h 112"/>
                <a:gd name="T6" fmla="*/ 62 w 251"/>
                <a:gd name="T7" fmla="*/ 112 h 112"/>
                <a:gd name="T8" fmla="*/ 0 w 251"/>
                <a:gd name="T9" fmla="*/ 51 h 112"/>
                <a:gd name="T10" fmla="*/ 27 w 251"/>
                <a:gd name="T11" fmla="*/ 0 h 112"/>
              </a:gdLst>
              <a:ahLst/>
              <a:cxnLst>
                <a:cxn ang="0">
                  <a:pos x="T0" y="T1"/>
                </a:cxn>
                <a:cxn ang="0">
                  <a:pos x="T2" y="T3"/>
                </a:cxn>
                <a:cxn ang="0">
                  <a:pos x="T4" y="T5"/>
                </a:cxn>
                <a:cxn ang="0">
                  <a:pos x="T6" y="T7"/>
                </a:cxn>
                <a:cxn ang="0">
                  <a:pos x="T8" y="T9"/>
                </a:cxn>
                <a:cxn ang="0">
                  <a:pos x="T10" y="T11"/>
                </a:cxn>
              </a:cxnLst>
              <a:rect l="0" t="0" r="r" b="b"/>
              <a:pathLst>
                <a:path w="251" h="112">
                  <a:moveTo>
                    <a:pt x="240" y="16"/>
                  </a:moveTo>
                  <a:cubicBezTo>
                    <a:pt x="247" y="26"/>
                    <a:pt x="251" y="38"/>
                    <a:pt x="251" y="51"/>
                  </a:cubicBezTo>
                  <a:cubicBezTo>
                    <a:pt x="251" y="84"/>
                    <a:pt x="223" y="112"/>
                    <a:pt x="189" y="112"/>
                  </a:cubicBezTo>
                  <a:cubicBezTo>
                    <a:pt x="62" y="112"/>
                    <a:pt x="62" y="112"/>
                    <a:pt x="62" y="112"/>
                  </a:cubicBezTo>
                  <a:cubicBezTo>
                    <a:pt x="28" y="112"/>
                    <a:pt x="0" y="84"/>
                    <a:pt x="0" y="51"/>
                  </a:cubicBezTo>
                  <a:cubicBezTo>
                    <a:pt x="0" y="30"/>
                    <a:pt x="11" y="11"/>
                    <a:pt x="27"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6" name="Freeform 315">
              <a:extLst>
                <a:ext uri="{FF2B5EF4-FFF2-40B4-BE49-F238E27FC236}">
                  <a16:creationId xmlns:a16="http://schemas.microsoft.com/office/drawing/2014/main" id="{67EB3633-2BC3-42EE-8AE0-6B81886A586C}"/>
                </a:ext>
              </a:extLst>
            </p:cNvPr>
            <p:cNvSpPr>
              <a:spLocks/>
            </p:cNvSpPr>
            <p:nvPr/>
          </p:nvSpPr>
          <p:spPr bwMode="auto">
            <a:xfrm>
              <a:off x="6819632" y="3721256"/>
              <a:ext cx="282742" cy="224489"/>
            </a:xfrm>
            <a:custGeom>
              <a:avLst/>
              <a:gdLst>
                <a:gd name="T0" fmla="*/ 8 w 96"/>
                <a:gd name="T1" fmla="*/ 72 h 76"/>
                <a:gd name="T2" fmla="*/ 8 w 96"/>
                <a:gd name="T3" fmla="*/ 26 h 76"/>
                <a:gd name="T4" fmla="*/ 88 w 96"/>
                <a:gd name="T5" fmla="*/ 10 h 76"/>
                <a:gd name="T6" fmla="*/ 88 w 96"/>
                <a:gd name="T7" fmla="*/ 53 h 76"/>
                <a:gd name="T8" fmla="*/ 88 w 96"/>
                <a:gd name="T9" fmla="*/ 65 h 76"/>
                <a:gd name="T10" fmla="*/ 88 w 96"/>
                <a:gd name="T11" fmla="*/ 68 h 76"/>
                <a:gd name="T12" fmla="*/ 88 w 96"/>
                <a:gd name="T13" fmla="*/ 69 h 76"/>
                <a:gd name="T14" fmla="*/ 92 w 96"/>
                <a:gd name="T15" fmla="*/ 73 h 76"/>
                <a:gd name="T16" fmla="*/ 96 w 96"/>
                <a:gd name="T17" fmla="*/ 69 h 76"/>
                <a:gd name="T18" fmla="*/ 96 w 96"/>
                <a:gd name="T19" fmla="*/ 68 h 76"/>
                <a:gd name="T20" fmla="*/ 96 w 96"/>
                <a:gd name="T21" fmla="*/ 65 h 76"/>
                <a:gd name="T22" fmla="*/ 96 w 96"/>
                <a:gd name="T23" fmla="*/ 53 h 76"/>
                <a:gd name="T24" fmla="*/ 96 w 96"/>
                <a:gd name="T25" fmla="*/ 0 h 76"/>
                <a:gd name="T26" fmla="*/ 0 w 96"/>
                <a:gd name="T27" fmla="*/ 19 h 76"/>
                <a:gd name="T28" fmla="*/ 0 w 96"/>
                <a:gd name="T29" fmla="*/ 72 h 76"/>
                <a:gd name="T30" fmla="*/ 4 w 96"/>
                <a:gd name="T31" fmla="*/ 76 h 76"/>
                <a:gd name="T32" fmla="*/ 8 w 96"/>
                <a:gd name="T33" fmla="*/ 72 h 76"/>
                <a:gd name="T34" fmla="*/ 8 w 96"/>
                <a:gd name="T35" fmla="*/ 7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76">
                  <a:moveTo>
                    <a:pt x="8" y="72"/>
                  </a:moveTo>
                  <a:cubicBezTo>
                    <a:pt x="8" y="26"/>
                    <a:pt x="8" y="26"/>
                    <a:pt x="8" y="26"/>
                  </a:cubicBezTo>
                  <a:cubicBezTo>
                    <a:pt x="88" y="10"/>
                    <a:pt x="88" y="10"/>
                    <a:pt x="88" y="10"/>
                  </a:cubicBezTo>
                  <a:cubicBezTo>
                    <a:pt x="88" y="53"/>
                    <a:pt x="88" y="53"/>
                    <a:pt x="88" y="53"/>
                  </a:cubicBezTo>
                  <a:cubicBezTo>
                    <a:pt x="88" y="54"/>
                    <a:pt x="88" y="61"/>
                    <a:pt x="88" y="65"/>
                  </a:cubicBezTo>
                  <a:cubicBezTo>
                    <a:pt x="88" y="66"/>
                    <a:pt x="88" y="67"/>
                    <a:pt x="88" y="68"/>
                  </a:cubicBezTo>
                  <a:cubicBezTo>
                    <a:pt x="88" y="68"/>
                    <a:pt x="88" y="69"/>
                    <a:pt x="88" y="69"/>
                  </a:cubicBezTo>
                  <a:cubicBezTo>
                    <a:pt x="88" y="71"/>
                    <a:pt x="90" y="73"/>
                    <a:pt x="92" y="73"/>
                  </a:cubicBezTo>
                  <a:cubicBezTo>
                    <a:pt x="94" y="73"/>
                    <a:pt x="96" y="71"/>
                    <a:pt x="96" y="69"/>
                  </a:cubicBezTo>
                  <a:cubicBezTo>
                    <a:pt x="96" y="69"/>
                    <a:pt x="96" y="68"/>
                    <a:pt x="96" y="68"/>
                  </a:cubicBezTo>
                  <a:cubicBezTo>
                    <a:pt x="96" y="67"/>
                    <a:pt x="96" y="66"/>
                    <a:pt x="96" y="65"/>
                  </a:cubicBezTo>
                  <a:cubicBezTo>
                    <a:pt x="96" y="61"/>
                    <a:pt x="96" y="54"/>
                    <a:pt x="96" y="53"/>
                  </a:cubicBezTo>
                  <a:cubicBezTo>
                    <a:pt x="96" y="0"/>
                    <a:pt x="96" y="0"/>
                    <a:pt x="96" y="0"/>
                  </a:cubicBezTo>
                  <a:cubicBezTo>
                    <a:pt x="0" y="19"/>
                    <a:pt x="0" y="19"/>
                    <a:pt x="0" y="19"/>
                  </a:cubicBezTo>
                  <a:cubicBezTo>
                    <a:pt x="0" y="72"/>
                    <a:pt x="0" y="72"/>
                    <a:pt x="0" y="72"/>
                  </a:cubicBezTo>
                  <a:cubicBezTo>
                    <a:pt x="0" y="74"/>
                    <a:pt x="1" y="76"/>
                    <a:pt x="4" y="76"/>
                  </a:cubicBezTo>
                  <a:cubicBezTo>
                    <a:pt x="6" y="76"/>
                    <a:pt x="8" y="74"/>
                    <a:pt x="8" y="72"/>
                  </a:cubicBezTo>
                  <a:cubicBezTo>
                    <a:pt x="8" y="72"/>
                    <a:pt x="8" y="72"/>
                    <a:pt x="8" y="72"/>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7" name="Freeform 316">
              <a:extLst>
                <a:ext uri="{FF2B5EF4-FFF2-40B4-BE49-F238E27FC236}">
                  <a16:creationId xmlns:a16="http://schemas.microsoft.com/office/drawing/2014/main" id="{3B0F84C4-3F7A-42A8-BEE7-70EDBE08A361}"/>
                </a:ext>
              </a:extLst>
            </p:cNvPr>
            <p:cNvSpPr>
              <a:spLocks/>
            </p:cNvSpPr>
            <p:nvPr/>
          </p:nvSpPr>
          <p:spPr bwMode="auto">
            <a:xfrm>
              <a:off x="6491424" y="3194134"/>
              <a:ext cx="171919" cy="437611"/>
            </a:xfrm>
            <a:custGeom>
              <a:avLst/>
              <a:gdLst>
                <a:gd name="T0" fmla="*/ 40 w 58"/>
                <a:gd name="T1" fmla="*/ 148 h 148"/>
                <a:gd name="T2" fmla="*/ 38 w 58"/>
                <a:gd name="T3" fmla="*/ 13 h 148"/>
                <a:gd name="T4" fmla="*/ 1 w 58"/>
                <a:gd name="T5" fmla="*/ 20 h 148"/>
                <a:gd name="T6" fmla="*/ 40 w 58"/>
                <a:gd name="T7" fmla="*/ 148 h 148"/>
              </a:gdLst>
              <a:ahLst/>
              <a:cxnLst>
                <a:cxn ang="0">
                  <a:pos x="T0" y="T1"/>
                </a:cxn>
                <a:cxn ang="0">
                  <a:pos x="T2" y="T3"/>
                </a:cxn>
                <a:cxn ang="0">
                  <a:pos x="T4" y="T5"/>
                </a:cxn>
                <a:cxn ang="0">
                  <a:pos x="T6" y="T7"/>
                </a:cxn>
              </a:cxnLst>
              <a:rect l="0" t="0" r="r" b="b"/>
              <a:pathLst>
                <a:path w="58" h="148">
                  <a:moveTo>
                    <a:pt x="40" y="148"/>
                  </a:moveTo>
                  <a:cubicBezTo>
                    <a:pt x="40" y="104"/>
                    <a:pt x="58" y="37"/>
                    <a:pt x="38" y="13"/>
                  </a:cubicBezTo>
                  <a:cubicBezTo>
                    <a:pt x="27" y="0"/>
                    <a:pt x="0" y="19"/>
                    <a:pt x="1" y="20"/>
                  </a:cubicBezTo>
                  <a:lnTo>
                    <a:pt x="40" y="148"/>
                  </a:lnTo>
                  <a:close/>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p:nvSpPr>
            <p:cNvPr id="488" name="Freeform 317">
              <a:extLst>
                <a:ext uri="{FF2B5EF4-FFF2-40B4-BE49-F238E27FC236}">
                  <a16:creationId xmlns:a16="http://schemas.microsoft.com/office/drawing/2014/main" id="{2E7BE8EC-1672-4053-91E3-94EB059B85F0}"/>
                </a:ext>
              </a:extLst>
            </p:cNvPr>
            <p:cNvSpPr>
              <a:spLocks/>
            </p:cNvSpPr>
            <p:nvPr/>
          </p:nvSpPr>
          <p:spPr bwMode="auto">
            <a:xfrm>
              <a:off x="6491424" y="3194134"/>
              <a:ext cx="171919" cy="437611"/>
            </a:xfrm>
            <a:custGeom>
              <a:avLst/>
              <a:gdLst>
                <a:gd name="T0" fmla="*/ 40 w 58"/>
                <a:gd name="T1" fmla="*/ 148 h 148"/>
                <a:gd name="T2" fmla="*/ 38 w 58"/>
                <a:gd name="T3" fmla="*/ 13 h 148"/>
                <a:gd name="T4" fmla="*/ 1 w 58"/>
                <a:gd name="T5" fmla="*/ 20 h 148"/>
                <a:gd name="T6" fmla="*/ 40 w 58"/>
                <a:gd name="T7" fmla="*/ 148 h 148"/>
              </a:gdLst>
              <a:ahLst/>
              <a:cxnLst>
                <a:cxn ang="0">
                  <a:pos x="T0" y="T1"/>
                </a:cxn>
                <a:cxn ang="0">
                  <a:pos x="T2" y="T3"/>
                </a:cxn>
                <a:cxn ang="0">
                  <a:pos x="T4" y="T5"/>
                </a:cxn>
                <a:cxn ang="0">
                  <a:pos x="T6" y="T7"/>
                </a:cxn>
              </a:cxnLst>
              <a:rect l="0" t="0" r="r" b="b"/>
              <a:pathLst>
                <a:path w="58" h="148">
                  <a:moveTo>
                    <a:pt x="40" y="148"/>
                  </a:moveTo>
                  <a:cubicBezTo>
                    <a:pt x="40" y="104"/>
                    <a:pt x="58" y="37"/>
                    <a:pt x="38" y="13"/>
                  </a:cubicBezTo>
                  <a:cubicBezTo>
                    <a:pt x="27" y="0"/>
                    <a:pt x="0" y="19"/>
                    <a:pt x="1" y="20"/>
                  </a:cubicBezTo>
                  <a:lnTo>
                    <a:pt x="40" y="148"/>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9" name="Freeform 318">
              <a:extLst>
                <a:ext uri="{FF2B5EF4-FFF2-40B4-BE49-F238E27FC236}">
                  <a16:creationId xmlns:a16="http://schemas.microsoft.com/office/drawing/2014/main" id="{ABD26F5A-3F6B-4503-98E2-10F82F5A8CEE}"/>
                </a:ext>
              </a:extLst>
            </p:cNvPr>
            <p:cNvSpPr>
              <a:spLocks/>
            </p:cNvSpPr>
            <p:nvPr/>
          </p:nvSpPr>
          <p:spPr bwMode="auto">
            <a:xfrm>
              <a:off x="6551098" y="3101781"/>
              <a:ext cx="642209" cy="764399"/>
            </a:xfrm>
            <a:custGeom>
              <a:avLst/>
              <a:gdLst>
                <a:gd name="T0" fmla="*/ 218 w 218"/>
                <a:gd name="T1" fmla="*/ 74 h 258"/>
                <a:gd name="T2" fmla="*/ 218 w 218"/>
                <a:gd name="T3" fmla="*/ 150 h 258"/>
                <a:gd name="T4" fmla="*/ 109 w 218"/>
                <a:gd name="T5" fmla="*/ 258 h 258"/>
                <a:gd name="T6" fmla="*/ 0 w 218"/>
                <a:gd name="T7" fmla="*/ 150 h 258"/>
                <a:gd name="T8" fmla="*/ 0 w 218"/>
                <a:gd name="T9" fmla="*/ 70 h 258"/>
                <a:gd name="T10" fmla="*/ 0 w 218"/>
                <a:gd name="T11" fmla="*/ 56 h 258"/>
                <a:gd name="T12" fmla="*/ 56 w 218"/>
                <a:gd name="T13" fmla="*/ 0 h 258"/>
                <a:gd name="T14" fmla="*/ 162 w 218"/>
                <a:gd name="T15" fmla="*/ 0 h 258"/>
                <a:gd name="T16" fmla="*/ 218 w 218"/>
                <a:gd name="T17" fmla="*/ 56 h 258"/>
                <a:gd name="T18" fmla="*/ 218 w 218"/>
                <a:gd name="T19" fmla="*/ 83 h 258"/>
                <a:gd name="T20" fmla="*/ 218 w 218"/>
                <a:gd name="T21" fmla="*/ 7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58">
                  <a:moveTo>
                    <a:pt x="218" y="74"/>
                  </a:moveTo>
                  <a:cubicBezTo>
                    <a:pt x="218" y="150"/>
                    <a:pt x="218" y="150"/>
                    <a:pt x="218" y="150"/>
                  </a:cubicBezTo>
                  <a:cubicBezTo>
                    <a:pt x="218" y="210"/>
                    <a:pt x="169" y="258"/>
                    <a:pt x="109" y="258"/>
                  </a:cubicBezTo>
                  <a:cubicBezTo>
                    <a:pt x="49" y="258"/>
                    <a:pt x="0" y="210"/>
                    <a:pt x="0" y="150"/>
                  </a:cubicBezTo>
                  <a:cubicBezTo>
                    <a:pt x="0" y="70"/>
                    <a:pt x="0" y="70"/>
                    <a:pt x="0" y="70"/>
                  </a:cubicBezTo>
                  <a:cubicBezTo>
                    <a:pt x="0" y="56"/>
                    <a:pt x="0" y="56"/>
                    <a:pt x="0" y="56"/>
                  </a:cubicBezTo>
                  <a:cubicBezTo>
                    <a:pt x="0" y="25"/>
                    <a:pt x="25" y="0"/>
                    <a:pt x="56" y="0"/>
                  </a:cubicBezTo>
                  <a:cubicBezTo>
                    <a:pt x="162" y="0"/>
                    <a:pt x="162" y="0"/>
                    <a:pt x="162" y="0"/>
                  </a:cubicBezTo>
                  <a:cubicBezTo>
                    <a:pt x="193" y="0"/>
                    <a:pt x="218" y="25"/>
                    <a:pt x="218" y="56"/>
                  </a:cubicBezTo>
                  <a:cubicBezTo>
                    <a:pt x="218" y="83"/>
                    <a:pt x="218" y="83"/>
                    <a:pt x="218" y="83"/>
                  </a:cubicBezTo>
                  <a:cubicBezTo>
                    <a:pt x="218" y="74"/>
                    <a:pt x="218" y="74"/>
                    <a:pt x="218" y="74"/>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0" name="Freeform 319">
              <a:extLst>
                <a:ext uri="{FF2B5EF4-FFF2-40B4-BE49-F238E27FC236}">
                  <a16:creationId xmlns:a16="http://schemas.microsoft.com/office/drawing/2014/main" id="{50A94710-C895-47EF-9DEB-DBC17CCC9A78}"/>
                </a:ext>
              </a:extLst>
            </p:cNvPr>
            <p:cNvSpPr>
              <a:spLocks/>
            </p:cNvSpPr>
            <p:nvPr/>
          </p:nvSpPr>
          <p:spPr bwMode="auto">
            <a:xfrm>
              <a:off x="6538310" y="3090415"/>
              <a:ext cx="667784" cy="787132"/>
            </a:xfrm>
            <a:custGeom>
              <a:avLst/>
              <a:gdLst>
                <a:gd name="T0" fmla="*/ 218 w 226"/>
                <a:gd name="T1" fmla="*/ 78 h 266"/>
                <a:gd name="T2" fmla="*/ 218 w 226"/>
                <a:gd name="T3" fmla="*/ 154 h 266"/>
                <a:gd name="T4" fmla="*/ 221 w 226"/>
                <a:gd name="T5" fmla="*/ 154 h 266"/>
                <a:gd name="T6" fmla="*/ 218 w 226"/>
                <a:gd name="T7" fmla="*/ 153 h 266"/>
                <a:gd name="T8" fmla="*/ 218 w 226"/>
                <a:gd name="T9" fmla="*/ 154 h 266"/>
                <a:gd name="T10" fmla="*/ 221 w 226"/>
                <a:gd name="T11" fmla="*/ 154 h 266"/>
                <a:gd name="T12" fmla="*/ 218 w 226"/>
                <a:gd name="T13" fmla="*/ 153 h 266"/>
                <a:gd name="T14" fmla="*/ 218 w 226"/>
                <a:gd name="T15" fmla="*/ 154 h 266"/>
                <a:gd name="T16" fmla="*/ 187 w 226"/>
                <a:gd name="T17" fmla="*/ 228 h 266"/>
                <a:gd name="T18" fmla="*/ 113 w 226"/>
                <a:gd name="T19" fmla="*/ 258 h 266"/>
                <a:gd name="T20" fmla="*/ 39 w 226"/>
                <a:gd name="T21" fmla="*/ 228 h 266"/>
                <a:gd name="T22" fmla="*/ 8 w 226"/>
                <a:gd name="T23" fmla="*/ 154 h 266"/>
                <a:gd name="T24" fmla="*/ 8 w 226"/>
                <a:gd name="T25" fmla="*/ 74 h 266"/>
                <a:gd name="T26" fmla="*/ 8 w 226"/>
                <a:gd name="T27" fmla="*/ 60 h 266"/>
                <a:gd name="T28" fmla="*/ 23 w 226"/>
                <a:gd name="T29" fmla="*/ 23 h 266"/>
                <a:gd name="T30" fmla="*/ 60 w 226"/>
                <a:gd name="T31" fmla="*/ 8 h 266"/>
                <a:gd name="T32" fmla="*/ 166 w 226"/>
                <a:gd name="T33" fmla="*/ 8 h 266"/>
                <a:gd name="T34" fmla="*/ 202 w 226"/>
                <a:gd name="T35" fmla="*/ 23 h 266"/>
                <a:gd name="T36" fmla="*/ 218 w 226"/>
                <a:gd name="T37" fmla="*/ 60 h 266"/>
                <a:gd name="T38" fmla="*/ 218 w 226"/>
                <a:gd name="T39" fmla="*/ 87 h 266"/>
                <a:gd name="T40" fmla="*/ 222 w 226"/>
                <a:gd name="T41" fmla="*/ 91 h 266"/>
                <a:gd name="T42" fmla="*/ 226 w 226"/>
                <a:gd name="T43" fmla="*/ 87 h 266"/>
                <a:gd name="T44" fmla="*/ 226 w 226"/>
                <a:gd name="T45" fmla="*/ 60 h 266"/>
                <a:gd name="T46" fmla="*/ 166 w 226"/>
                <a:gd name="T47" fmla="*/ 0 h 266"/>
                <a:gd name="T48" fmla="*/ 60 w 226"/>
                <a:gd name="T49" fmla="*/ 0 h 266"/>
                <a:gd name="T50" fmla="*/ 0 w 226"/>
                <a:gd name="T51" fmla="*/ 60 h 266"/>
                <a:gd name="T52" fmla="*/ 0 w 226"/>
                <a:gd name="T53" fmla="*/ 74 h 266"/>
                <a:gd name="T54" fmla="*/ 0 w 226"/>
                <a:gd name="T55" fmla="*/ 154 h 266"/>
                <a:gd name="T56" fmla="*/ 113 w 226"/>
                <a:gd name="T57" fmla="*/ 266 h 266"/>
                <a:gd name="T58" fmla="*/ 226 w 226"/>
                <a:gd name="T59" fmla="*/ 154 h 266"/>
                <a:gd name="T60" fmla="*/ 222 w 226"/>
                <a:gd name="T61" fmla="*/ 154 h 266"/>
                <a:gd name="T62" fmla="*/ 226 w 226"/>
                <a:gd name="T63" fmla="*/ 154 h 266"/>
                <a:gd name="T64" fmla="*/ 226 w 226"/>
                <a:gd name="T65" fmla="*/ 154 h 266"/>
                <a:gd name="T66" fmla="*/ 222 w 226"/>
                <a:gd name="T67" fmla="*/ 154 h 266"/>
                <a:gd name="T68" fmla="*/ 226 w 226"/>
                <a:gd name="T69" fmla="*/ 154 h 266"/>
                <a:gd name="T70" fmla="*/ 226 w 226"/>
                <a:gd name="T71" fmla="*/ 154 h 266"/>
                <a:gd name="T72" fmla="*/ 226 w 226"/>
                <a:gd name="T73" fmla="*/ 78 h 266"/>
                <a:gd name="T74" fmla="*/ 222 w 226"/>
                <a:gd name="T75" fmla="*/ 74 h 266"/>
                <a:gd name="T76" fmla="*/ 218 w 226"/>
                <a:gd name="T77" fmla="*/ 7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6" h="266">
                  <a:moveTo>
                    <a:pt x="218" y="78"/>
                  </a:moveTo>
                  <a:cubicBezTo>
                    <a:pt x="218" y="154"/>
                    <a:pt x="218" y="154"/>
                    <a:pt x="218" y="154"/>
                  </a:cubicBezTo>
                  <a:cubicBezTo>
                    <a:pt x="221" y="154"/>
                    <a:pt x="221" y="154"/>
                    <a:pt x="221" y="154"/>
                  </a:cubicBezTo>
                  <a:cubicBezTo>
                    <a:pt x="218" y="153"/>
                    <a:pt x="218" y="153"/>
                    <a:pt x="218" y="153"/>
                  </a:cubicBezTo>
                  <a:cubicBezTo>
                    <a:pt x="218" y="154"/>
                    <a:pt x="218" y="154"/>
                    <a:pt x="218" y="154"/>
                  </a:cubicBezTo>
                  <a:cubicBezTo>
                    <a:pt x="221" y="154"/>
                    <a:pt x="221" y="154"/>
                    <a:pt x="221" y="154"/>
                  </a:cubicBezTo>
                  <a:cubicBezTo>
                    <a:pt x="218" y="153"/>
                    <a:pt x="218" y="153"/>
                    <a:pt x="218" y="153"/>
                  </a:cubicBezTo>
                  <a:cubicBezTo>
                    <a:pt x="218" y="154"/>
                    <a:pt x="218" y="154"/>
                    <a:pt x="218" y="154"/>
                  </a:cubicBezTo>
                  <a:cubicBezTo>
                    <a:pt x="218" y="183"/>
                    <a:pt x="206" y="209"/>
                    <a:pt x="187" y="228"/>
                  </a:cubicBezTo>
                  <a:cubicBezTo>
                    <a:pt x="168" y="247"/>
                    <a:pt x="142" y="258"/>
                    <a:pt x="113" y="258"/>
                  </a:cubicBezTo>
                  <a:cubicBezTo>
                    <a:pt x="84" y="258"/>
                    <a:pt x="58" y="247"/>
                    <a:pt x="39" y="228"/>
                  </a:cubicBezTo>
                  <a:cubicBezTo>
                    <a:pt x="20" y="209"/>
                    <a:pt x="8" y="183"/>
                    <a:pt x="8" y="154"/>
                  </a:cubicBezTo>
                  <a:cubicBezTo>
                    <a:pt x="8" y="74"/>
                    <a:pt x="8" y="74"/>
                    <a:pt x="8" y="74"/>
                  </a:cubicBezTo>
                  <a:cubicBezTo>
                    <a:pt x="8" y="60"/>
                    <a:pt x="8" y="60"/>
                    <a:pt x="8" y="60"/>
                  </a:cubicBezTo>
                  <a:cubicBezTo>
                    <a:pt x="8" y="46"/>
                    <a:pt x="14" y="33"/>
                    <a:pt x="23" y="23"/>
                  </a:cubicBezTo>
                  <a:cubicBezTo>
                    <a:pt x="33" y="14"/>
                    <a:pt x="45" y="8"/>
                    <a:pt x="60" y="8"/>
                  </a:cubicBezTo>
                  <a:cubicBezTo>
                    <a:pt x="166" y="8"/>
                    <a:pt x="166" y="8"/>
                    <a:pt x="166" y="8"/>
                  </a:cubicBezTo>
                  <a:cubicBezTo>
                    <a:pt x="180" y="8"/>
                    <a:pt x="193" y="14"/>
                    <a:pt x="202" y="23"/>
                  </a:cubicBezTo>
                  <a:cubicBezTo>
                    <a:pt x="212" y="33"/>
                    <a:pt x="218" y="46"/>
                    <a:pt x="218" y="60"/>
                  </a:cubicBezTo>
                  <a:cubicBezTo>
                    <a:pt x="218" y="87"/>
                    <a:pt x="218" y="87"/>
                    <a:pt x="218" y="87"/>
                  </a:cubicBezTo>
                  <a:cubicBezTo>
                    <a:pt x="218" y="89"/>
                    <a:pt x="219" y="91"/>
                    <a:pt x="222" y="91"/>
                  </a:cubicBezTo>
                  <a:cubicBezTo>
                    <a:pt x="224" y="91"/>
                    <a:pt x="226" y="89"/>
                    <a:pt x="226" y="87"/>
                  </a:cubicBezTo>
                  <a:cubicBezTo>
                    <a:pt x="226" y="60"/>
                    <a:pt x="226" y="60"/>
                    <a:pt x="226" y="60"/>
                  </a:cubicBezTo>
                  <a:cubicBezTo>
                    <a:pt x="226" y="27"/>
                    <a:pt x="199" y="0"/>
                    <a:pt x="166" y="0"/>
                  </a:cubicBezTo>
                  <a:cubicBezTo>
                    <a:pt x="60" y="0"/>
                    <a:pt x="60" y="0"/>
                    <a:pt x="60" y="0"/>
                  </a:cubicBezTo>
                  <a:cubicBezTo>
                    <a:pt x="27" y="0"/>
                    <a:pt x="0" y="27"/>
                    <a:pt x="0" y="60"/>
                  </a:cubicBezTo>
                  <a:cubicBezTo>
                    <a:pt x="0" y="74"/>
                    <a:pt x="0" y="74"/>
                    <a:pt x="0" y="74"/>
                  </a:cubicBezTo>
                  <a:cubicBezTo>
                    <a:pt x="0" y="154"/>
                    <a:pt x="0" y="154"/>
                    <a:pt x="0" y="154"/>
                  </a:cubicBezTo>
                  <a:cubicBezTo>
                    <a:pt x="0" y="216"/>
                    <a:pt x="50" y="266"/>
                    <a:pt x="113" y="266"/>
                  </a:cubicBezTo>
                  <a:cubicBezTo>
                    <a:pt x="175" y="266"/>
                    <a:pt x="226" y="216"/>
                    <a:pt x="226" y="154"/>
                  </a:cubicBezTo>
                  <a:cubicBezTo>
                    <a:pt x="222" y="154"/>
                    <a:pt x="222" y="154"/>
                    <a:pt x="222" y="154"/>
                  </a:cubicBezTo>
                  <a:cubicBezTo>
                    <a:pt x="226" y="154"/>
                    <a:pt x="226" y="154"/>
                    <a:pt x="226" y="154"/>
                  </a:cubicBezTo>
                  <a:cubicBezTo>
                    <a:pt x="226" y="154"/>
                    <a:pt x="226" y="154"/>
                    <a:pt x="226" y="154"/>
                  </a:cubicBezTo>
                  <a:cubicBezTo>
                    <a:pt x="222" y="154"/>
                    <a:pt x="222" y="154"/>
                    <a:pt x="222" y="154"/>
                  </a:cubicBezTo>
                  <a:cubicBezTo>
                    <a:pt x="226" y="154"/>
                    <a:pt x="226" y="154"/>
                    <a:pt x="226" y="154"/>
                  </a:cubicBezTo>
                  <a:cubicBezTo>
                    <a:pt x="226" y="154"/>
                    <a:pt x="226" y="154"/>
                    <a:pt x="226" y="154"/>
                  </a:cubicBezTo>
                  <a:cubicBezTo>
                    <a:pt x="226" y="78"/>
                    <a:pt x="226" y="78"/>
                    <a:pt x="226" y="78"/>
                  </a:cubicBezTo>
                  <a:cubicBezTo>
                    <a:pt x="226" y="75"/>
                    <a:pt x="224" y="74"/>
                    <a:pt x="222" y="74"/>
                  </a:cubicBezTo>
                  <a:cubicBezTo>
                    <a:pt x="219" y="74"/>
                    <a:pt x="218" y="75"/>
                    <a:pt x="218" y="7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1" name="Freeform 320">
              <a:extLst>
                <a:ext uri="{FF2B5EF4-FFF2-40B4-BE49-F238E27FC236}">
                  <a16:creationId xmlns:a16="http://schemas.microsoft.com/office/drawing/2014/main" id="{02B4158B-25B9-40D9-B519-8B228BCECE4A}"/>
                </a:ext>
              </a:extLst>
            </p:cNvPr>
            <p:cNvSpPr>
              <a:spLocks/>
            </p:cNvSpPr>
            <p:nvPr/>
          </p:nvSpPr>
          <p:spPr bwMode="auto">
            <a:xfrm>
              <a:off x="6883569" y="3113147"/>
              <a:ext cx="298372" cy="740244"/>
            </a:xfrm>
            <a:custGeom>
              <a:avLst/>
              <a:gdLst>
                <a:gd name="T0" fmla="*/ 49 w 101"/>
                <a:gd name="T1" fmla="*/ 0 h 250"/>
                <a:gd name="T2" fmla="*/ 45 w 101"/>
                <a:gd name="T3" fmla="*/ 0 h 250"/>
                <a:gd name="T4" fmla="*/ 80 w 101"/>
                <a:gd name="T5" fmla="*/ 52 h 250"/>
                <a:gd name="T6" fmla="*/ 80 w 101"/>
                <a:gd name="T7" fmla="*/ 79 h 250"/>
                <a:gd name="T8" fmla="*/ 80 w 101"/>
                <a:gd name="T9" fmla="*/ 70 h 250"/>
                <a:gd name="T10" fmla="*/ 80 w 101"/>
                <a:gd name="T11" fmla="*/ 146 h 250"/>
                <a:gd name="T12" fmla="*/ 80 w 101"/>
                <a:gd name="T13" fmla="*/ 146 h 250"/>
                <a:gd name="T14" fmla="*/ 0 w 101"/>
                <a:gd name="T15" fmla="*/ 250 h 250"/>
                <a:gd name="T16" fmla="*/ 70 w 101"/>
                <a:gd name="T17" fmla="*/ 220 h 250"/>
                <a:gd name="T18" fmla="*/ 101 w 101"/>
                <a:gd name="T19" fmla="*/ 146 h 250"/>
                <a:gd name="T20" fmla="*/ 101 w 101"/>
                <a:gd name="T21" fmla="*/ 146 h 250"/>
                <a:gd name="T22" fmla="*/ 101 w 101"/>
                <a:gd name="T23" fmla="*/ 146 h 250"/>
                <a:gd name="T24" fmla="*/ 101 w 101"/>
                <a:gd name="T25" fmla="*/ 146 h 250"/>
                <a:gd name="T26" fmla="*/ 101 w 101"/>
                <a:gd name="T27" fmla="*/ 79 h 250"/>
                <a:gd name="T28" fmla="*/ 101 w 101"/>
                <a:gd name="T29" fmla="*/ 79 h 250"/>
                <a:gd name="T30" fmla="*/ 101 w 101"/>
                <a:gd name="T31" fmla="*/ 52 h 250"/>
                <a:gd name="T32" fmla="*/ 85 w 101"/>
                <a:gd name="T33" fmla="*/ 15 h 250"/>
                <a:gd name="T34" fmla="*/ 49 w 101"/>
                <a:gd name="T3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250">
                  <a:moveTo>
                    <a:pt x="49" y="0"/>
                  </a:moveTo>
                  <a:cubicBezTo>
                    <a:pt x="45" y="0"/>
                    <a:pt x="45" y="0"/>
                    <a:pt x="45" y="0"/>
                  </a:cubicBezTo>
                  <a:cubicBezTo>
                    <a:pt x="65" y="8"/>
                    <a:pt x="80" y="29"/>
                    <a:pt x="80" y="52"/>
                  </a:cubicBezTo>
                  <a:cubicBezTo>
                    <a:pt x="80" y="79"/>
                    <a:pt x="80" y="79"/>
                    <a:pt x="80" y="79"/>
                  </a:cubicBezTo>
                  <a:cubicBezTo>
                    <a:pt x="80" y="70"/>
                    <a:pt x="80" y="70"/>
                    <a:pt x="80" y="70"/>
                  </a:cubicBezTo>
                  <a:cubicBezTo>
                    <a:pt x="80" y="146"/>
                    <a:pt x="80" y="146"/>
                    <a:pt x="80" y="146"/>
                  </a:cubicBezTo>
                  <a:cubicBezTo>
                    <a:pt x="80" y="146"/>
                    <a:pt x="80" y="146"/>
                    <a:pt x="80" y="146"/>
                  </a:cubicBezTo>
                  <a:cubicBezTo>
                    <a:pt x="80" y="195"/>
                    <a:pt x="46" y="237"/>
                    <a:pt x="0" y="250"/>
                  </a:cubicBezTo>
                  <a:cubicBezTo>
                    <a:pt x="28" y="249"/>
                    <a:pt x="52" y="238"/>
                    <a:pt x="70" y="220"/>
                  </a:cubicBezTo>
                  <a:cubicBezTo>
                    <a:pt x="89" y="201"/>
                    <a:pt x="101" y="175"/>
                    <a:pt x="101" y="146"/>
                  </a:cubicBezTo>
                  <a:cubicBezTo>
                    <a:pt x="101" y="146"/>
                    <a:pt x="101" y="146"/>
                    <a:pt x="101" y="146"/>
                  </a:cubicBezTo>
                  <a:cubicBezTo>
                    <a:pt x="101" y="146"/>
                    <a:pt x="101" y="146"/>
                    <a:pt x="101" y="146"/>
                  </a:cubicBezTo>
                  <a:cubicBezTo>
                    <a:pt x="101" y="146"/>
                    <a:pt x="101" y="146"/>
                    <a:pt x="101" y="146"/>
                  </a:cubicBezTo>
                  <a:cubicBezTo>
                    <a:pt x="101" y="79"/>
                    <a:pt x="101" y="79"/>
                    <a:pt x="101" y="79"/>
                  </a:cubicBezTo>
                  <a:cubicBezTo>
                    <a:pt x="101" y="79"/>
                    <a:pt x="101" y="79"/>
                    <a:pt x="101" y="79"/>
                  </a:cubicBezTo>
                  <a:cubicBezTo>
                    <a:pt x="101" y="52"/>
                    <a:pt x="101" y="52"/>
                    <a:pt x="101" y="52"/>
                  </a:cubicBezTo>
                  <a:cubicBezTo>
                    <a:pt x="101" y="38"/>
                    <a:pt x="95" y="25"/>
                    <a:pt x="85" y="15"/>
                  </a:cubicBezTo>
                  <a:cubicBezTo>
                    <a:pt x="76" y="6"/>
                    <a:pt x="63" y="0"/>
                    <a:pt x="49"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2" name="Freeform 321">
              <a:extLst>
                <a:ext uri="{FF2B5EF4-FFF2-40B4-BE49-F238E27FC236}">
                  <a16:creationId xmlns:a16="http://schemas.microsoft.com/office/drawing/2014/main" id="{2EFB3023-CEDC-46D6-81B1-1D5CF6CB50A1}"/>
                </a:ext>
              </a:extLst>
            </p:cNvPr>
            <p:cNvSpPr>
              <a:spLocks/>
            </p:cNvSpPr>
            <p:nvPr/>
          </p:nvSpPr>
          <p:spPr bwMode="auto">
            <a:xfrm>
              <a:off x="6809686" y="3101781"/>
              <a:ext cx="383621" cy="764399"/>
            </a:xfrm>
            <a:custGeom>
              <a:avLst/>
              <a:gdLst>
                <a:gd name="T0" fmla="*/ 74 w 130"/>
                <a:gd name="T1" fmla="*/ 0 h 258"/>
                <a:gd name="T2" fmla="*/ 49 w 130"/>
                <a:gd name="T3" fmla="*/ 0 h 258"/>
                <a:gd name="T4" fmla="*/ 70 w 130"/>
                <a:gd name="T5" fmla="*/ 4 h 258"/>
                <a:gd name="T6" fmla="*/ 74 w 130"/>
                <a:gd name="T7" fmla="*/ 4 h 258"/>
                <a:gd name="T8" fmla="*/ 110 w 130"/>
                <a:gd name="T9" fmla="*/ 19 h 258"/>
                <a:gd name="T10" fmla="*/ 126 w 130"/>
                <a:gd name="T11" fmla="*/ 56 h 258"/>
                <a:gd name="T12" fmla="*/ 126 w 130"/>
                <a:gd name="T13" fmla="*/ 83 h 258"/>
                <a:gd name="T14" fmla="*/ 126 w 130"/>
                <a:gd name="T15" fmla="*/ 83 h 258"/>
                <a:gd name="T16" fmla="*/ 126 w 130"/>
                <a:gd name="T17" fmla="*/ 150 h 258"/>
                <a:gd name="T18" fmla="*/ 126 w 130"/>
                <a:gd name="T19" fmla="*/ 150 h 258"/>
                <a:gd name="T20" fmla="*/ 126 w 130"/>
                <a:gd name="T21" fmla="*/ 150 h 258"/>
                <a:gd name="T22" fmla="*/ 126 w 130"/>
                <a:gd name="T23" fmla="*/ 150 h 258"/>
                <a:gd name="T24" fmla="*/ 95 w 130"/>
                <a:gd name="T25" fmla="*/ 224 h 258"/>
                <a:gd name="T26" fmla="*/ 25 w 130"/>
                <a:gd name="T27" fmla="*/ 254 h 258"/>
                <a:gd name="T28" fmla="*/ 0 w 130"/>
                <a:gd name="T29" fmla="*/ 258 h 258"/>
                <a:gd name="T30" fmla="*/ 3 w 130"/>
                <a:gd name="T31" fmla="*/ 258 h 258"/>
                <a:gd name="T32" fmla="*/ 21 w 130"/>
                <a:gd name="T33" fmla="*/ 258 h 258"/>
                <a:gd name="T34" fmla="*/ 130 w 130"/>
                <a:gd name="T35" fmla="*/ 150 h 258"/>
                <a:gd name="T36" fmla="*/ 130 w 130"/>
                <a:gd name="T37" fmla="*/ 150 h 258"/>
                <a:gd name="T38" fmla="*/ 130 w 130"/>
                <a:gd name="T39" fmla="*/ 74 h 258"/>
                <a:gd name="T40" fmla="*/ 130 w 130"/>
                <a:gd name="T41" fmla="*/ 83 h 258"/>
                <a:gd name="T42" fmla="*/ 130 w 130"/>
                <a:gd name="T43" fmla="*/ 56 h 258"/>
                <a:gd name="T44" fmla="*/ 74 w 130"/>
                <a:gd name="T45"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258">
                  <a:moveTo>
                    <a:pt x="74" y="0"/>
                  </a:moveTo>
                  <a:cubicBezTo>
                    <a:pt x="49" y="0"/>
                    <a:pt x="49" y="0"/>
                    <a:pt x="49" y="0"/>
                  </a:cubicBezTo>
                  <a:cubicBezTo>
                    <a:pt x="56" y="0"/>
                    <a:pt x="63" y="2"/>
                    <a:pt x="70" y="4"/>
                  </a:cubicBezTo>
                  <a:cubicBezTo>
                    <a:pt x="74" y="4"/>
                    <a:pt x="74" y="4"/>
                    <a:pt x="74" y="4"/>
                  </a:cubicBezTo>
                  <a:cubicBezTo>
                    <a:pt x="88" y="4"/>
                    <a:pt x="101" y="10"/>
                    <a:pt x="110" y="19"/>
                  </a:cubicBezTo>
                  <a:cubicBezTo>
                    <a:pt x="120" y="29"/>
                    <a:pt x="126" y="42"/>
                    <a:pt x="126" y="56"/>
                  </a:cubicBezTo>
                  <a:cubicBezTo>
                    <a:pt x="126" y="83"/>
                    <a:pt x="126" y="83"/>
                    <a:pt x="126" y="83"/>
                  </a:cubicBezTo>
                  <a:cubicBezTo>
                    <a:pt x="126" y="83"/>
                    <a:pt x="126" y="83"/>
                    <a:pt x="126" y="83"/>
                  </a:cubicBezTo>
                  <a:cubicBezTo>
                    <a:pt x="126" y="150"/>
                    <a:pt x="126" y="150"/>
                    <a:pt x="126" y="150"/>
                  </a:cubicBezTo>
                  <a:cubicBezTo>
                    <a:pt x="126" y="150"/>
                    <a:pt x="126" y="150"/>
                    <a:pt x="126" y="150"/>
                  </a:cubicBezTo>
                  <a:cubicBezTo>
                    <a:pt x="126" y="150"/>
                    <a:pt x="126" y="150"/>
                    <a:pt x="126" y="150"/>
                  </a:cubicBezTo>
                  <a:cubicBezTo>
                    <a:pt x="126" y="150"/>
                    <a:pt x="126" y="150"/>
                    <a:pt x="126" y="150"/>
                  </a:cubicBezTo>
                  <a:cubicBezTo>
                    <a:pt x="126" y="179"/>
                    <a:pt x="114" y="205"/>
                    <a:pt x="95" y="224"/>
                  </a:cubicBezTo>
                  <a:cubicBezTo>
                    <a:pt x="77" y="242"/>
                    <a:pt x="53" y="253"/>
                    <a:pt x="25" y="254"/>
                  </a:cubicBezTo>
                  <a:cubicBezTo>
                    <a:pt x="17" y="257"/>
                    <a:pt x="9" y="258"/>
                    <a:pt x="0" y="258"/>
                  </a:cubicBezTo>
                  <a:cubicBezTo>
                    <a:pt x="1" y="258"/>
                    <a:pt x="2" y="258"/>
                    <a:pt x="3" y="258"/>
                  </a:cubicBezTo>
                  <a:cubicBezTo>
                    <a:pt x="21" y="258"/>
                    <a:pt x="21" y="258"/>
                    <a:pt x="21" y="258"/>
                  </a:cubicBezTo>
                  <a:cubicBezTo>
                    <a:pt x="81" y="258"/>
                    <a:pt x="130" y="210"/>
                    <a:pt x="130" y="150"/>
                  </a:cubicBezTo>
                  <a:cubicBezTo>
                    <a:pt x="130" y="150"/>
                    <a:pt x="130" y="150"/>
                    <a:pt x="130" y="150"/>
                  </a:cubicBezTo>
                  <a:cubicBezTo>
                    <a:pt x="130" y="74"/>
                    <a:pt x="130" y="74"/>
                    <a:pt x="130" y="74"/>
                  </a:cubicBezTo>
                  <a:cubicBezTo>
                    <a:pt x="130" y="83"/>
                    <a:pt x="130" y="83"/>
                    <a:pt x="130" y="83"/>
                  </a:cubicBezTo>
                  <a:cubicBezTo>
                    <a:pt x="130" y="56"/>
                    <a:pt x="130" y="56"/>
                    <a:pt x="130" y="56"/>
                  </a:cubicBezTo>
                  <a:cubicBezTo>
                    <a:pt x="130" y="25"/>
                    <a:pt x="105" y="0"/>
                    <a:pt x="74"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3" name="Freeform 322">
              <a:extLst>
                <a:ext uri="{FF2B5EF4-FFF2-40B4-BE49-F238E27FC236}">
                  <a16:creationId xmlns:a16="http://schemas.microsoft.com/office/drawing/2014/main" id="{C0774822-7316-42D1-BD01-18282699411A}"/>
                </a:ext>
              </a:extLst>
            </p:cNvPr>
            <p:cNvSpPr>
              <a:spLocks/>
            </p:cNvSpPr>
            <p:nvPr/>
          </p:nvSpPr>
          <p:spPr bwMode="auto">
            <a:xfrm>
              <a:off x="6688917" y="3539392"/>
              <a:ext cx="51150" cy="51150"/>
            </a:xfrm>
            <a:custGeom>
              <a:avLst/>
              <a:gdLst>
                <a:gd name="T0" fmla="*/ 17 w 17"/>
                <a:gd name="T1" fmla="*/ 17 h 17"/>
                <a:gd name="T2" fmla="*/ 0 w 17"/>
                <a:gd name="T3" fmla="*/ 0 h 17"/>
              </a:gdLst>
              <a:ahLst/>
              <a:cxnLst>
                <a:cxn ang="0">
                  <a:pos x="T0" y="T1"/>
                </a:cxn>
                <a:cxn ang="0">
                  <a:pos x="T2" y="T3"/>
                </a:cxn>
              </a:cxnLst>
              <a:rect l="0" t="0" r="r" b="b"/>
              <a:pathLst>
                <a:path w="17" h="17">
                  <a:moveTo>
                    <a:pt x="17" y="17"/>
                  </a:moveTo>
                  <a:cubicBezTo>
                    <a:pt x="8" y="17"/>
                    <a:pt x="0" y="9"/>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4" name="Freeform 323">
              <a:extLst>
                <a:ext uri="{FF2B5EF4-FFF2-40B4-BE49-F238E27FC236}">
                  <a16:creationId xmlns:a16="http://schemas.microsoft.com/office/drawing/2014/main" id="{42AD7DDF-E568-4EF2-A79C-26C64C5B33B1}"/>
                </a:ext>
              </a:extLst>
            </p:cNvPr>
            <p:cNvSpPr>
              <a:spLocks/>
            </p:cNvSpPr>
            <p:nvPr/>
          </p:nvSpPr>
          <p:spPr bwMode="auto">
            <a:xfrm>
              <a:off x="6553940" y="3344741"/>
              <a:ext cx="126452" cy="38362"/>
            </a:xfrm>
            <a:custGeom>
              <a:avLst/>
              <a:gdLst>
                <a:gd name="T0" fmla="*/ 0 w 43"/>
                <a:gd name="T1" fmla="*/ 11 h 13"/>
                <a:gd name="T2" fmla="*/ 25 w 43"/>
                <a:gd name="T3" fmla="*/ 2 h 13"/>
                <a:gd name="T4" fmla="*/ 43 w 43"/>
                <a:gd name="T5" fmla="*/ 13 h 13"/>
              </a:gdLst>
              <a:ahLst/>
              <a:cxnLst>
                <a:cxn ang="0">
                  <a:pos x="T0" y="T1"/>
                </a:cxn>
                <a:cxn ang="0">
                  <a:pos x="T2" y="T3"/>
                </a:cxn>
                <a:cxn ang="0">
                  <a:pos x="T4" y="T5"/>
                </a:cxn>
              </a:cxnLst>
              <a:rect l="0" t="0" r="r" b="b"/>
              <a:pathLst>
                <a:path w="43" h="13">
                  <a:moveTo>
                    <a:pt x="0" y="11"/>
                  </a:moveTo>
                  <a:cubicBezTo>
                    <a:pt x="6" y="4"/>
                    <a:pt x="15" y="0"/>
                    <a:pt x="25" y="2"/>
                  </a:cubicBezTo>
                  <a:cubicBezTo>
                    <a:pt x="32" y="3"/>
                    <a:pt x="39" y="7"/>
                    <a:pt x="43" y="13"/>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5" name="Oval 326">
              <a:extLst>
                <a:ext uri="{FF2B5EF4-FFF2-40B4-BE49-F238E27FC236}">
                  <a16:creationId xmlns:a16="http://schemas.microsoft.com/office/drawing/2014/main" id="{CF2279BB-D46A-48E5-B79F-58C174B2B238}"/>
                </a:ext>
              </a:extLst>
            </p:cNvPr>
            <p:cNvSpPr>
              <a:spLocks noChangeArrowheads="1"/>
            </p:cNvSpPr>
            <p:nvPr/>
          </p:nvSpPr>
          <p:spPr bwMode="auto">
            <a:xfrm>
              <a:off x="6583129" y="3437124"/>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6" name="Oval 328">
              <a:extLst>
                <a:ext uri="{FF2B5EF4-FFF2-40B4-BE49-F238E27FC236}">
                  <a16:creationId xmlns:a16="http://schemas.microsoft.com/office/drawing/2014/main" id="{CC40E86A-D79C-4810-883A-30AE4B7B460F}"/>
                </a:ext>
              </a:extLst>
            </p:cNvPr>
            <p:cNvSpPr>
              <a:spLocks noChangeArrowheads="1"/>
            </p:cNvSpPr>
            <p:nvPr/>
          </p:nvSpPr>
          <p:spPr bwMode="auto">
            <a:xfrm>
              <a:off x="6822474" y="3404415"/>
              <a:ext cx="79566"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7" name="Oval 329">
              <a:extLst>
                <a:ext uri="{FF2B5EF4-FFF2-40B4-BE49-F238E27FC236}">
                  <a16:creationId xmlns:a16="http://schemas.microsoft.com/office/drawing/2014/main" id="{4FA744F9-6482-4A2E-B13A-CF6052E02BF3}"/>
                </a:ext>
              </a:extLst>
            </p:cNvPr>
            <p:cNvSpPr>
              <a:spLocks noChangeArrowheads="1"/>
            </p:cNvSpPr>
            <p:nvPr/>
          </p:nvSpPr>
          <p:spPr bwMode="auto">
            <a:xfrm>
              <a:off x="6834613" y="3439534"/>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8" name="Freeform 332">
              <a:extLst>
                <a:ext uri="{FF2B5EF4-FFF2-40B4-BE49-F238E27FC236}">
                  <a16:creationId xmlns:a16="http://schemas.microsoft.com/office/drawing/2014/main" id="{315EE84D-7A7C-476C-8DDE-A9961B0583DC}"/>
                </a:ext>
              </a:extLst>
            </p:cNvPr>
            <p:cNvSpPr>
              <a:spLocks/>
            </p:cNvSpPr>
            <p:nvPr/>
          </p:nvSpPr>
          <p:spPr bwMode="auto">
            <a:xfrm>
              <a:off x="6806844" y="3344741"/>
              <a:ext cx="125032" cy="38362"/>
            </a:xfrm>
            <a:custGeom>
              <a:avLst/>
              <a:gdLst>
                <a:gd name="T0" fmla="*/ 0 w 42"/>
                <a:gd name="T1" fmla="*/ 11 h 13"/>
                <a:gd name="T2" fmla="*/ 25 w 42"/>
                <a:gd name="T3" fmla="*/ 2 h 13"/>
                <a:gd name="T4" fmla="*/ 42 w 42"/>
                <a:gd name="T5" fmla="*/ 13 h 13"/>
              </a:gdLst>
              <a:ahLst/>
              <a:cxnLst>
                <a:cxn ang="0">
                  <a:pos x="T0" y="T1"/>
                </a:cxn>
                <a:cxn ang="0">
                  <a:pos x="T2" y="T3"/>
                </a:cxn>
                <a:cxn ang="0">
                  <a:pos x="T4" y="T5"/>
                </a:cxn>
              </a:cxnLst>
              <a:rect l="0" t="0" r="r" b="b"/>
              <a:pathLst>
                <a:path w="42" h="13">
                  <a:moveTo>
                    <a:pt x="0" y="11"/>
                  </a:moveTo>
                  <a:cubicBezTo>
                    <a:pt x="6" y="4"/>
                    <a:pt x="15" y="0"/>
                    <a:pt x="25" y="2"/>
                  </a:cubicBezTo>
                  <a:cubicBezTo>
                    <a:pt x="32" y="3"/>
                    <a:pt x="38" y="7"/>
                    <a:pt x="42" y="13"/>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9" name="Freeform 333">
              <a:extLst>
                <a:ext uri="{FF2B5EF4-FFF2-40B4-BE49-F238E27FC236}">
                  <a16:creationId xmlns:a16="http://schemas.microsoft.com/office/drawing/2014/main" id="{408DB72C-77E2-46B3-BCD3-62D9F6436324}"/>
                </a:ext>
              </a:extLst>
            </p:cNvPr>
            <p:cNvSpPr>
              <a:spLocks/>
            </p:cNvSpPr>
            <p:nvPr/>
          </p:nvSpPr>
          <p:spPr bwMode="auto">
            <a:xfrm>
              <a:off x="6659079" y="3685736"/>
              <a:ext cx="157710" cy="22733"/>
            </a:xfrm>
            <a:custGeom>
              <a:avLst/>
              <a:gdLst>
                <a:gd name="T0" fmla="*/ 0 w 53"/>
                <a:gd name="T1" fmla="*/ 0 h 8"/>
                <a:gd name="T2" fmla="*/ 26 w 53"/>
                <a:gd name="T3" fmla="*/ 8 h 8"/>
                <a:gd name="T4" fmla="*/ 53 w 53"/>
                <a:gd name="T5" fmla="*/ 0 h 8"/>
              </a:gdLst>
              <a:ahLst/>
              <a:cxnLst>
                <a:cxn ang="0">
                  <a:pos x="T0" y="T1"/>
                </a:cxn>
                <a:cxn ang="0">
                  <a:pos x="T2" y="T3"/>
                </a:cxn>
                <a:cxn ang="0">
                  <a:pos x="T4" y="T5"/>
                </a:cxn>
              </a:cxnLst>
              <a:rect l="0" t="0" r="r" b="b"/>
              <a:pathLst>
                <a:path w="53" h="8">
                  <a:moveTo>
                    <a:pt x="0" y="0"/>
                  </a:moveTo>
                  <a:cubicBezTo>
                    <a:pt x="0" y="0"/>
                    <a:pt x="6" y="8"/>
                    <a:pt x="26" y="8"/>
                  </a:cubicBezTo>
                  <a:cubicBezTo>
                    <a:pt x="46" y="8"/>
                    <a:pt x="53" y="0"/>
                    <a:pt x="53"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0" name="Freeform 334">
              <a:extLst>
                <a:ext uri="{FF2B5EF4-FFF2-40B4-BE49-F238E27FC236}">
                  <a16:creationId xmlns:a16="http://schemas.microsoft.com/office/drawing/2014/main" id="{53549090-ED28-4AE2-A996-F2A54E9A8C86}"/>
                </a:ext>
              </a:extLst>
            </p:cNvPr>
            <p:cNvSpPr>
              <a:spLocks/>
            </p:cNvSpPr>
            <p:nvPr/>
          </p:nvSpPr>
          <p:spPr bwMode="auto">
            <a:xfrm>
              <a:off x="6494265" y="2864505"/>
              <a:ext cx="882326" cy="633684"/>
            </a:xfrm>
            <a:custGeom>
              <a:avLst/>
              <a:gdLst>
                <a:gd name="T0" fmla="*/ 212 w 299"/>
                <a:gd name="T1" fmla="*/ 214 h 214"/>
                <a:gd name="T2" fmla="*/ 212 w 299"/>
                <a:gd name="T3" fmla="*/ 184 h 214"/>
                <a:gd name="T4" fmla="*/ 204 w 299"/>
                <a:gd name="T5" fmla="*/ 177 h 214"/>
                <a:gd name="T6" fmla="*/ 0 w 299"/>
                <a:gd name="T7" fmla="*/ 131 h 214"/>
                <a:gd name="T8" fmla="*/ 141 w 299"/>
                <a:gd name="T9" fmla="*/ 0 h 214"/>
                <a:gd name="T10" fmla="*/ 282 w 299"/>
                <a:gd name="T11" fmla="*/ 110 h 214"/>
                <a:gd name="T12" fmla="*/ 299 w 299"/>
                <a:gd name="T13" fmla="*/ 199 h 214"/>
              </a:gdLst>
              <a:ahLst/>
              <a:cxnLst>
                <a:cxn ang="0">
                  <a:pos x="T0" y="T1"/>
                </a:cxn>
                <a:cxn ang="0">
                  <a:pos x="T2" y="T3"/>
                </a:cxn>
                <a:cxn ang="0">
                  <a:pos x="T4" y="T5"/>
                </a:cxn>
                <a:cxn ang="0">
                  <a:pos x="T6" y="T7"/>
                </a:cxn>
                <a:cxn ang="0">
                  <a:pos x="T8" y="T9"/>
                </a:cxn>
                <a:cxn ang="0">
                  <a:pos x="T10" y="T11"/>
                </a:cxn>
                <a:cxn ang="0">
                  <a:pos x="T12" y="T13"/>
                </a:cxn>
              </a:cxnLst>
              <a:rect l="0" t="0" r="r" b="b"/>
              <a:pathLst>
                <a:path w="299" h="214">
                  <a:moveTo>
                    <a:pt x="212" y="214"/>
                  </a:moveTo>
                  <a:cubicBezTo>
                    <a:pt x="212" y="184"/>
                    <a:pt x="212" y="184"/>
                    <a:pt x="212" y="184"/>
                  </a:cubicBezTo>
                  <a:cubicBezTo>
                    <a:pt x="212" y="180"/>
                    <a:pt x="208" y="177"/>
                    <a:pt x="204" y="177"/>
                  </a:cubicBezTo>
                  <a:cubicBezTo>
                    <a:pt x="159" y="177"/>
                    <a:pt x="44" y="166"/>
                    <a:pt x="0" y="131"/>
                  </a:cubicBezTo>
                  <a:cubicBezTo>
                    <a:pt x="0" y="64"/>
                    <a:pt x="52" y="0"/>
                    <a:pt x="141" y="0"/>
                  </a:cubicBezTo>
                  <a:cubicBezTo>
                    <a:pt x="208" y="0"/>
                    <a:pt x="269" y="38"/>
                    <a:pt x="282" y="110"/>
                  </a:cubicBezTo>
                  <a:cubicBezTo>
                    <a:pt x="299" y="199"/>
                    <a:pt x="299" y="199"/>
                    <a:pt x="299" y="199"/>
                  </a:cubicBezTo>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1" name="Freeform 335">
              <a:extLst>
                <a:ext uri="{FF2B5EF4-FFF2-40B4-BE49-F238E27FC236}">
                  <a16:creationId xmlns:a16="http://schemas.microsoft.com/office/drawing/2014/main" id="{A514F69F-BC49-4D5D-BE5C-ABD6D4612ED3}"/>
                </a:ext>
              </a:extLst>
            </p:cNvPr>
            <p:cNvSpPr>
              <a:spLocks/>
            </p:cNvSpPr>
            <p:nvPr/>
          </p:nvSpPr>
          <p:spPr bwMode="auto">
            <a:xfrm>
              <a:off x="6494265" y="2864505"/>
              <a:ext cx="882326" cy="633684"/>
            </a:xfrm>
            <a:custGeom>
              <a:avLst/>
              <a:gdLst>
                <a:gd name="T0" fmla="*/ 212 w 299"/>
                <a:gd name="T1" fmla="*/ 214 h 214"/>
                <a:gd name="T2" fmla="*/ 212 w 299"/>
                <a:gd name="T3" fmla="*/ 184 h 214"/>
                <a:gd name="T4" fmla="*/ 204 w 299"/>
                <a:gd name="T5" fmla="*/ 177 h 214"/>
                <a:gd name="T6" fmla="*/ 0 w 299"/>
                <a:gd name="T7" fmla="*/ 131 h 214"/>
                <a:gd name="T8" fmla="*/ 141 w 299"/>
                <a:gd name="T9" fmla="*/ 0 h 214"/>
                <a:gd name="T10" fmla="*/ 282 w 299"/>
                <a:gd name="T11" fmla="*/ 110 h 214"/>
                <a:gd name="T12" fmla="*/ 299 w 299"/>
                <a:gd name="T13" fmla="*/ 199 h 214"/>
              </a:gdLst>
              <a:ahLst/>
              <a:cxnLst>
                <a:cxn ang="0">
                  <a:pos x="T0" y="T1"/>
                </a:cxn>
                <a:cxn ang="0">
                  <a:pos x="T2" y="T3"/>
                </a:cxn>
                <a:cxn ang="0">
                  <a:pos x="T4" y="T5"/>
                </a:cxn>
                <a:cxn ang="0">
                  <a:pos x="T6" y="T7"/>
                </a:cxn>
                <a:cxn ang="0">
                  <a:pos x="T8" y="T9"/>
                </a:cxn>
                <a:cxn ang="0">
                  <a:pos x="T10" y="T11"/>
                </a:cxn>
                <a:cxn ang="0">
                  <a:pos x="T12" y="T13"/>
                </a:cxn>
              </a:cxnLst>
              <a:rect l="0" t="0" r="r" b="b"/>
              <a:pathLst>
                <a:path w="299" h="214">
                  <a:moveTo>
                    <a:pt x="212" y="214"/>
                  </a:moveTo>
                  <a:cubicBezTo>
                    <a:pt x="212" y="184"/>
                    <a:pt x="212" y="184"/>
                    <a:pt x="212" y="184"/>
                  </a:cubicBezTo>
                  <a:cubicBezTo>
                    <a:pt x="212" y="180"/>
                    <a:pt x="208" y="177"/>
                    <a:pt x="204" y="177"/>
                  </a:cubicBezTo>
                  <a:cubicBezTo>
                    <a:pt x="159" y="177"/>
                    <a:pt x="44" y="166"/>
                    <a:pt x="0" y="131"/>
                  </a:cubicBezTo>
                  <a:cubicBezTo>
                    <a:pt x="0" y="64"/>
                    <a:pt x="52" y="0"/>
                    <a:pt x="141" y="0"/>
                  </a:cubicBezTo>
                  <a:cubicBezTo>
                    <a:pt x="208" y="0"/>
                    <a:pt x="269" y="38"/>
                    <a:pt x="282" y="110"/>
                  </a:cubicBezTo>
                  <a:cubicBezTo>
                    <a:pt x="299" y="199"/>
                    <a:pt x="299" y="199"/>
                    <a:pt x="299" y="1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2" name="Freeform 336">
              <a:extLst>
                <a:ext uri="{FF2B5EF4-FFF2-40B4-BE49-F238E27FC236}">
                  <a16:creationId xmlns:a16="http://schemas.microsoft.com/office/drawing/2014/main" id="{53931A31-210C-4F9F-B9D7-5297CF42676A}"/>
                </a:ext>
              </a:extLst>
            </p:cNvPr>
            <p:cNvSpPr>
              <a:spLocks/>
            </p:cNvSpPr>
            <p:nvPr/>
          </p:nvSpPr>
          <p:spPr bwMode="auto">
            <a:xfrm>
              <a:off x="7119425" y="3427148"/>
              <a:ext cx="160552" cy="160552"/>
            </a:xfrm>
            <a:custGeom>
              <a:avLst/>
              <a:gdLst>
                <a:gd name="T0" fmla="*/ 0 w 54"/>
                <a:gd name="T1" fmla="*/ 27 h 54"/>
                <a:gd name="T2" fmla="*/ 27 w 54"/>
                <a:gd name="T3" fmla="*/ 0 h 54"/>
                <a:gd name="T4" fmla="*/ 54 w 54"/>
                <a:gd name="T5" fmla="*/ 27 h 54"/>
                <a:gd name="T6" fmla="*/ 27 w 54"/>
                <a:gd name="T7" fmla="*/ 54 h 54"/>
                <a:gd name="T8" fmla="*/ 13 w 54"/>
                <a:gd name="T9" fmla="*/ 51 h 54"/>
              </a:gdLst>
              <a:ahLst/>
              <a:cxnLst>
                <a:cxn ang="0">
                  <a:pos x="T0" y="T1"/>
                </a:cxn>
                <a:cxn ang="0">
                  <a:pos x="T2" y="T3"/>
                </a:cxn>
                <a:cxn ang="0">
                  <a:pos x="T4" y="T5"/>
                </a:cxn>
                <a:cxn ang="0">
                  <a:pos x="T6" y="T7"/>
                </a:cxn>
                <a:cxn ang="0">
                  <a:pos x="T8" y="T9"/>
                </a:cxn>
              </a:cxnLst>
              <a:rect l="0" t="0" r="r" b="b"/>
              <a:pathLst>
                <a:path w="54" h="54">
                  <a:moveTo>
                    <a:pt x="0" y="27"/>
                  </a:moveTo>
                  <a:cubicBezTo>
                    <a:pt x="0" y="12"/>
                    <a:pt x="12" y="0"/>
                    <a:pt x="27" y="0"/>
                  </a:cubicBezTo>
                  <a:cubicBezTo>
                    <a:pt x="42" y="0"/>
                    <a:pt x="54" y="12"/>
                    <a:pt x="54" y="27"/>
                  </a:cubicBezTo>
                  <a:cubicBezTo>
                    <a:pt x="54" y="42"/>
                    <a:pt x="42" y="54"/>
                    <a:pt x="27" y="54"/>
                  </a:cubicBezTo>
                  <a:cubicBezTo>
                    <a:pt x="22" y="54"/>
                    <a:pt x="17" y="53"/>
                    <a:pt x="13" y="51"/>
                  </a:cubicBezTo>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3" name="Freeform 337">
              <a:extLst>
                <a:ext uri="{FF2B5EF4-FFF2-40B4-BE49-F238E27FC236}">
                  <a16:creationId xmlns:a16="http://schemas.microsoft.com/office/drawing/2014/main" id="{E78248E2-3E0C-49D6-B7CD-A010D93F7823}"/>
                </a:ext>
              </a:extLst>
            </p:cNvPr>
            <p:cNvSpPr>
              <a:spLocks/>
            </p:cNvSpPr>
            <p:nvPr/>
          </p:nvSpPr>
          <p:spPr bwMode="auto">
            <a:xfrm>
              <a:off x="7119425" y="3427148"/>
              <a:ext cx="160552" cy="160552"/>
            </a:xfrm>
            <a:custGeom>
              <a:avLst/>
              <a:gdLst>
                <a:gd name="T0" fmla="*/ 0 w 54"/>
                <a:gd name="T1" fmla="*/ 27 h 54"/>
                <a:gd name="T2" fmla="*/ 27 w 54"/>
                <a:gd name="T3" fmla="*/ 0 h 54"/>
                <a:gd name="T4" fmla="*/ 54 w 54"/>
                <a:gd name="T5" fmla="*/ 27 h 54"/>
                <a:gd name="T6" fmla="*/ 27 w 54"/>
                <a:gd name="T7" fmla="*/ 54 h 54"/>
                <a:gd name="T8" fmla="*/ 13 w 54"/>
                <a:gd name="T9" fmla="*/ 51 h 54"/>
              </a:gdLst>
              <a:ahLst/>
              <a:cxnLst>
                <a:cxn ang="0">
                  <a:pos x="T0" y="T1"/>
                </a:cxn>
                <a:cxn ang="0">
                  <a:pos x="T2" y="T3"/>
                </a:cxn>
                <a:cxn ang="0">
                  <a:pos x="T4" y="T5"/>
                </a:cxn>
                <a:cxn ang="0">
                  <a:pos x="T6" y="T7"/>
                </a:cxn>
                <a:cxn ang="0">
                  <a:pos x="T8" y="T9"/>
                </a:cxn>
              </a:cxnLst>
              <a:rect l="0" t="0" r="r" b="b"/>
              <a:pathLst>
                <a:path w="54" h="54">
                  <a:moveTo>
                    <a:pt x="0" y="27"/>
                  </a:moveTo>
                  <a:cubicBezTo>
                    <a:pt x="0" y="12"/>
                    <a:pt x="12" y="0"/>
                    <a:pt x="27" y="0"/>
                  </a:cubicBezTo>
                  <a:cubicBezTo>
                    <a:pt x="42" y="0"/>
                    <a:pt x="54" y="12"/>
                    <a:pt x="54" y="27"/>
                  </a:cubicBezTo>
                  <a:cubicBezTo>
                    <a:pt x="54" y="42"/>
                    <a:pt x="42" y="54"/>
                    <a:pt x="27" y="54"/>
                  </a:cubicBezTo>
                  <a:cubicBezTo>
                    <a:pt x="22" y="54"/>
                    <a:pt x="17" y="53"/>
                    <a:pt x="13" y="51"/>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4" name="Freeform 340">
              <a:extLst>
                <a:ext uri="{FF2B5EF4-FFF2-40B4-BE49-F238E27FC236}">
                  <a16:creationId xmlns:a16="http://schemas.microsoft.com/office/drawing/2014/main" id="{62C926CC-1294-4F2F-9D1B-6832BA8DADAC}"/>
                </a:ext>
              </a:extLst>
            </p:cNvPr>
            <p:cNvSpPr>
              <a:spLocks/>
            </p:cNvSpPr>
            <p:nvPr/>
          </p:nvSpPr>
          <p:spPr bwMode="auto">
            <a:xfrm>
              <a:off x="6842366" y="4380515"/>
              <a:ext cx="315422" cy="65357"/>
            </a:xfrm>
            <a:custGeom>
              <a:avLst/>
              <a:gdLst>
                <a:gd name="T0" fmla="*/ 103 w 107"/>
                <a:gd name="T1" fmla="*/ 22 h 22"/>
                <a:gd name="T2" fmla="*/ 4 w 107"/>
                <a:gd name="T3" fmla="*/ 22 h 22"/>
                <a:gd name="T4" fmla="*/ 0 w 107"/>
                <a:gd name="T5" fmla="*/ 18 h 22"/>
                <a:gd name="T6" fmla="*/ 0 w 107"/>
                <a:gd name="T7" fmla="*/ 4 h 22"/>
                <a:gd name="T8" fmla="*/ 4 w 107"/>
                <a:gd name="T9" fmla="*/ 0 h 22"/>
                <a:gd name="T10" fmla="*/ 103 w 107"/>
                <a:gd name="T11" fmla="*/ 0 h 22"/>
                <a:gd name="T12" fmla="*/ 107 w 107"/>
                <a:gd name="T13" fmla="*/ 4 h 22"/>
                <a:gd name="T14" fmla="*/ 107 w 107"/>
                <a:gd name="T15" fmla="*/ 18 h 22"/>
                <a:gd name="T16" fmla="*/ 103 w 107"/>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2">
                  <a:moveTo>
                    <a:pt x="103" y="22"/>
                  </a:moveTo>
                  <a:cubicBezTo>
                    <a:pt x="4" y="22"/>
                    <a:pt x="4" y="22"/>
                    <a:pt x="4" y="22"/>
                  </a:cubicBezTo>
                  <a:cubicBezTo>
                    <a:pt x="2" y="22"/>
                    <a:pt x="0" y="20"/>
                    <a:pt x="0" y="18"/>
                  </a:cubicBezTo>
                  <a:cubicBezTo>
                    <a:pt x="0" y="4"/>
                    <a:pt x="0" y="4"/>
                    <a:pt x="0" y="4"/>
                  </a:cubicBezTo>
                  <a:cubicBezTo>
                    <a:pt x="0" y="2"/>
                    <a:pt x="2" y="0"/>
                    <a:pt x="4" y="0"/>
                  </a:cubicBezTo>
                  <a:cubicBezTo>
                    <a:pt x="103" y="0"/>
                    <a:pt x="103" y="0"/>
                    <a:pt x="103" y="0"/>
                  </a:cubicBezTo>
                  <a:cubicBezTo>
                    <a:pt x="105" y="0"/>
                    <a:pt x="107" y="2"/>
                    <a:pt x="107" y="4"/>
                  </a:cubicBezTo>
                  <a:cubicBezTo>
                    <a:pt x="107" y="18"/>
                    <a:pt x="107" y="18"/>
                    <a:pt x="107" y="18"/>
                  </a:cubicBezTo>
                  <a:cubicBezTo>
                    <a:pt x="107" y="20"/>
                    <a:pt x="105" y="22"/>
                    <a:pt x="103" y="22"/>
                  </a:cubicBezTo>
                  <a:close/>
                </a:path>
              </a:pathLst>
            </a:custGeom>
            <a:solidFill>
              <a:schemeClr val="tx1"/>
            </a:solidFill>
            <a:ln w="9525">
              <a:solidFill>
                <a:srgbClr val="000000"/>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5" name="Freeform 341">
              <a:extLst>
                <a:ext uri="{FF2B5EF4-FFF2-40B4-BE49-F238E27FC236}">
                  <a16:creationId xmlns:a16="http://schemas.microsoft.com/office/drawing/2014/main" id="{481A0C5B-6367-4118-8BE8-3284878680B4}"/>
                </a:ext>
              </a:extLst>
            </p:cNvPr>
            <p:cNvSpPr>
              <a:spLocks/>
            </p:cNvSpPr>
            <p:nvPr/>
          </p:nvSpPr>
          <p:spPr bwMode="auto">
            <a:xfrm>
              <a:off x="6842366" y="4380515"/>
              <a:ext cx="315422" cy="65357"/>
            </a:xfrm>
            <a:custGeom>
              <a:avLst/>
              <a:gdLst>
                <a:gd name="T0" fmla="*/ 103 w 107"/>
                <a:gd name="T1" fmla="*/ 22 h 22"/>
                <a:gd name="T2" fmla="*/ 4 w 107"/>
                <a:gd name="T3" fmla="*/ 22 h 22"/>
                <a:gd name="T4" fmla="*/ 0 w 107"/>
                <a:gd name="T5" fmla="*/ 18 h 22"/>
                <a:gd name="T6" fmla="*/ 0 w 107"/>
                <a:gd name="T7" fmla="*/ 4 h 22"/>
                <a:gd name="T8" fmla="*/ 4 w 107"/>
                <a:gd name="T9" fmla="*/ 0 h 22"/>
                <a:gd name="T10" fmla="*/ 103 w 107"/>
                <a:gd name="T11" fmla="*/ 0 h 22"/>
                <a:gd name="T12" fmla="*/ 107 w 107"/>
                <a:gd name="T13" fmla="*/ 4 h 22"/>
                <a:gd name="T14" fmla="*/ 107 w 107"/>
                <a:gd name="T15" fmla="*/ 18 h 22"/>
                <a:gd name="T16" fmla="*/ 103 w 107"/>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2">
                  <a:moveTo>
                    <a:pt x="103" y="22"/>
                  </a:moveTo>
                  <a:cubicBezTo>
                    <a:pt x="4" y="22"/>
                    <a:pt x="4" y="22"/>
                    <a:pt x="4" y="22"/>
                  </a:cubicBezTo>
                  <a:cubicBezTo>
                    <a:pt x="2" y="22"/>
                    <a:pt x="0" y="20"/>
                    <a:pt x="0" y="18"/>
                  </a:cubicBezTo>
                  <a:cubicBezTo>
                    <a:pt x="0" y="4"/>
                    <a:pt x="0" y="4"/>
                    <a:pt x="0" y="4"/>
                  </a:cubicBezTo>
                  <a:cubicBezTo>
                    <a:pt x="0" y="2"/>
                    <a:pt x="2" y="0"/>
                    <a:pt x="4" y="0"/>
                  </a:cubicBezTo>
                  <a:cubicBezTo>
                    <a:pt x="103" y="0"/>
                    <a:pt x="103" y="0"/>
                    <a:pt x="103" y="0"/>
                  </a:cubicBezTo>
                  <a:cubicBezTo>
                    <a:pt x="105" y="0"/>
                    <a:pt x="107" y="2"/>
                    <a:pt x="107" y="4"/>
                  </a:cubicBezTo>
                  <a:cubicBezTo>
                    <a:pt x="107" y="18"/>
                    <a:pt x="107" y="18"/>
                    <a:pt x="107" y="18"/>
                  </a:cubicBezTo>
                  <a:cubicBezTo>
                    <a:pt x="107" y="20"/>
                    <a:pt x="105" y="22"/>
                    <a:pt x="103" y="2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6" name="Freeform 342">
              <a:extLst>
                <a:ext uri="{FF2B5EF4-FFF2-40B4-BE49-F238E27FC236}">
                  <a16:creationId xmlns:a16="http://schemas.microsoft.com/office/drawing/2014/main" id="{E1B91328-490C-4698-8FD6-1A30CC7D3C12}"/>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solidFill>
              <a:srgbClr val="FFFFFF"/>
            </a:solidFill>
            <a:ln w="34925">
              <a:no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7" name="Freeform 343">
              <a:extLst>
                <a:ext uri="{FF2B5EF4-FFF2-40B4-BE49-F238E27FC236}">
                  <a16:creationId xmlns:a16="http://schemas.microsoft.com/office/drawing/2014/main" id="{6A15633E-5F03-4EB2-B0D5-E4A01739AAEA}"/>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8" name="Freeform 344">
              <a:extLst>
                <a:ext uri="{FF2B5EF4-FFF2-40B4-BE49-F238E27FC236}">
                  <a16:creationId xmlns:a16="http://schemas.microsoft.com/office/drawing/2014/main" id="{67384BB6-AF9B-4A77-9DAE-F71DD8DC2632}"/>
                </a:ext>
              </a:extLst>
            </p:cNvPr>
            <p:cNvSpPr>
              <a:spLocks/>
            </p:cNvSpPr>
            <p:nvPr/>
          </p:nvSpPr>
          <p:spPr bwMode="auto">
            <a:xfrm>
              <a:off x="6886411" y="4315158"/>
              <a:ext cx="227331" cy="65357"/>
            </a:xfrm>
            <a:custGeom>
              <a:avLst/>
              <a:gdLst>
                <a:gd name="T0" fmla="*/ 77 w 77"/>
                <a:gd name="T1" fmla="*/ 22 h 22"/>
                <a:gd name="T2" fmla="*/ 0 w 77"/>
                <a:gd name="T3" fmla="*/ 22 h 22"/>
                <a:gd name="T4" fmla="*/ 0 w 77"/>
                <a:gd name="T5" fmla="*/ 17 h 22"/>
                <a:gd name="T6" fmla="*/ 8 w 77"/>
                <a:gd name="T7" fmla="*/ 7 h 22"/>
                <a:gd name="T8" fmla="*/ 66 w 77"/>
                <a:gd name="T9" fmla="*/ 0 h 22"/>
                <a:gd name="T10" fmla="*/ 77 w 77"/>
                <a:gd name="T11" fmla="*/ 10 h 22"/>
                <a:gd name="T12" fmla="*/ 77 w 77"/>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77" h="22">
                  <a:moveTo>
                    <a:pt x="77" y="22"/>
                  </a:moveTo>
                  <a:cubicBezTo>
                    <a:pt x="0" y="22"/>
                    <a:pt x="0" y="22"/>
                    <a:pt x="0" y="22"/>
                  </a:cubicBezTo>
                  <a:cubicBezTo>
                    <a:pt x="0" y="17"/>
                    <a:pt x="0" y="17"/>
                    <a:pt x="0" y="17"/>
                  </a:cubicBezTo>
                  <a:cubicBezTo>
                    <a:pt x="0" y="12"/>
                    <a:pt x="3" y="8"/>
                    <a:pt x="8" y="7"/>
                  </a:cubicBezTo>
                  <a:cubicBezTo>
                    <a:pt x="66" y="0"/>
                    <a:pt x="66" y="0"/>
                    <a:pt x="66" y="0"/>
                  </a:cubicBezTo>
                  <a:cubicBezTo>
                    <a:pt x="72" y="0"/>
                    <a:pt x="77" y="4"/>
                    <a:pt x="77" y="10"/>
                  </a:cubicBezTo>
                  <a:lnTo>
                    <a:pt x="77" y="22"/>
                  </a:lnTo>
                  <a:close/>
                </a:path>
              </a:pathLst>
            </a:custGeom>
            <a:solidFill>
              <a:schemeClr val="tx1"/>
            </a:solidFill>
            <a:ln w="9525">
              <a:solidFill>
                <a:srgbClr val="000000"/>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9" name="Freeform 345">
              <a:extLst>
                <a:ext uri="{FF2B5EF4-FFF2-40B4-BE49-F238E27FC236}">
                  <a16:creationId xmlns:a16="http://schemas.microsoft.com/office/drawing/2014/main" id="{8CB42B2F-7495-41BD-A2BB-C9D02CC03F80}"/>
                </a:ext>
              </a:extLst>
            </p:cNvPr>
            <p:cNvSpPr>
              <a:spLocks/>
            </p:cNvSpPr>
            <p:nvPr/>
          </p:nvSpPr>
          <p:spPr bwMode="auto">
            <a:xfrm>
              <a:off x="6886411" y="4315158"/>
              <a:ext cx="227331" cy="65357"/>
            </a:xfrm>
            <a:custGeom>
              <a:avLst/>
              <a:gdLst>
                <a:gd name="T0" fmla="*/ 77 w 77"/>
                <a:gd name="T1" fmla="*/ 22 h 22"/>
                <a:gd name="T2" fmla="*/ 0 w 77"/>
                <a:gd name="T3" fmla="*/ 22 h 22"/>
                <a:gd name="T4" fmla="*/ 0 w 77"/>
                <a:gd name="T5" fmla="*/ 17 h 22"/>
                <a:gd name="T6" fmla="*/ 8 w 77"/>
                <a:gd name="T7" fmla="*/ 7 h 22"/>
                <a:gd name="T8" fmla="*/ 66 w 77"/>
                <a:gd name="T9" fmla="*/ 0 h 22"/>
                <a:gd name="T10" fmla="*/ 77 w 77"/>
                <a:gd name="T11" fmla="*/ 10 h 22"/>
                <a:gd name="T12" fmla="*/ 77 w 77"/>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77" h="22">
                  <a:moveTo>
                    <a:pt x="77" y="22"/>
                  </a:moveTo>
                  <a:cubicBezTo>
                    <a:pt x="0" y="22"/>
                    <a:pt x="0" y="22"/>
                    <a:pt x="0" y="22"/>
                  </a:cubicBezTo>
                  <a:cubicBezTo>
                    <a:pt x="0" y="17"/>
                    <a:pt x="0" y="17"/>
                    <a:pt x="0" y="17"/>
                  </a:cubicBezTo>
                  <a:cubicBezTo>
                    <a:pt x="0" y="12"/>
                    <a:pt x="3" y="8"/>
                    <a:pt x="8" y="7"/>
                  </a:cubicBezTo>
                  <a:cubicBezTo>
                    <a:pt x="66" y="0"/>
                    <a:pt x="66" y="0"/>
                    <a:pt x="66" y="0"/>
                  </a:cubicBezTo>
                  <a:cubicBezTo>
                    <a:pt x="72" y="0"/>
                    <a:pt x="77" y="4"/>
                    <a:pt x="77" y="10"/>
                  </a:cubicBezTo>
                  <a:lnTo>
                    <a:pt x="77" y="22"/>
                  </a:ln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0" name="Freeform 346">
              <a:extLst>
                <a:ext uri="{FF2B5EF4-FFF2-40B4-BE49-F238E27FC236}">
                  <a16:creationId xmlns:a16="http://schemas.microsoft.com/office/drawing/2014/main" id="{22EEA280-7B70-47FB-B452-09935AB8C8BE}"/>
                </a:ext>
              </a:extLst>
            </p:cNvPr>
            <p:cNvSpPr>
              <a:spLocks/>
            </p:cNvSpPr>
            <p:nvPr/>
          </p:nvSpPr>
          <p:spPr bwMode="auto">
            <a:xfrm>
              <a:off x="7058330" y="4445872"/>
              <a:ext cx="76725" cy="352363"/>
            </a:xfrm>
            <a:custGeom>
              <a:avLst/>
              <a:gdLst>
                <a:gd name="T0" fmla="*/ 26 w 26"/>
                <a:gd name="T1" fmla="*/ 0 h 119"/>
                <a:gd name="T2" fmla="*/ 17 w 26"/>
                <a:gd name="T3" fmla="*/ 112 h 119"/>
                <a:gd name="T4" fmla="*/ 11 w 26"/>
                <a:gd name="T5" fmla="*/ 119 h 119"/>
                <a:gd name="T6" fmla="*/ 0 w 26"/>
                <a:gd name="T7" fmla="*/ 119 h 119"/>
                <a:gd name="T8" fmla="*/ 8 w 26"/>
                <a:gd name="T9" fmla="*/ 0 h 119"/>
                <a:gd name="T10" fmla="*/ 26 w 26"/>
                <a:gd name="T11" fmla="*/ 0 h 119"/>
              </a:gdLst>
              <a:ahLst/>
              <a:cxnLst>
                <a:cxn ang="0">
                  <a:pos x="T0" y="T1"/>
                </a:cxn>
                <a:cxn ang="0">
                  <a:pos x="T2" y="T3"/>
                </a:cxn>
                <a:cxn ang="0">
                  <a:pos x="T4" y="T5"/>
                </a:cxn>
                <a:cxn ang="0">
                  <a:pos x="T6" y="T7"/>
                </a:cxn>
                <a:cxn ang="0">
                  <a:pos x="T8" y="T9"/>
                </a:cxn>
                <a:cxn ang="0">
                  <a:pos x="T10" y="T11"/>
                </a:cxn>
              </a:cxnLst>
              <a:rect l="0" t="0" r="r" b="b"/>
              <a:pathLst>
                <a:path w="26" h="119">
                  <a:moveTo>
                    <a:pt x="26" y="0"/>
                  </a:moveTo>
                  <a:cubicBezTo>
                    <a:pt x="17" y="112"/>
                    <a:pt x="17" y="112"/>
                    <a:pt x="17" y="112"/>
                  </a:cubicBezTo>
                  <a:cubicBezTo>
                    <a:pt x="17" y="116"/>
                    <a:pt x="14" y="119"/>
                    <a:pt x="11" y="119"/>
                  </a:cubicBezTo>
                  <a:cubicBezTo>
                    <a:pt x="0" y="119"/>
                    <a:pt x="0" y="119"/>
                    <a:pt x="0" y="119"/>
                  </a:cubicBezTo>
                  <a:cubicBezTo>
                    <a:pt x="8" y="0"/>
                    <a:pt x="8" y="0"/>
                    <a:pt x="8" y="0"/>
                  </a:cubicBezTo>
                  <a:lnTo>
                    <a:pt x="26"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1" name="Freeform 347">
              <a:extLst>
                <a:ext uri="{FF2B5EF4-FFF2-40B4-BE49-F238E27FC236}">
                  <a16:creationId xmlns:a16="http://schemas.microsoft.com/office/drawing/2014/main" id="{D3C6E2CB-34C1-47E9-9560-E2F2960FBD01}"/>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noFill/>
            <a:ln w="317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2" name="Freeform 348">
              <a:extLst>
                <a:ext uri="{FF2B5EF4-FFF2-40B4-BE49-F238E27FC236}">
                  <a16:creationId xmlns:a16="http://schemas.microsoft.com/office/drawing/2014/main" id="{D575487E-1B35-420E-B04F-0AA613D705DA}"/>
                </a:ext>
              </a:extLst>
            </p:cNvPr>
            <p:cNvSpPr>
              <a:spLocks/>
            </p:cNvSpPr>
            <p:nvPr/>
          </p:nvSpPr>
          <p:spPr bwMode="auto">
            <a:xfrm>
              <a:off x="7061171" y="4489917"/>
              <a:ext cx="79566" cy="255746"/>
            </a:xfrm>
            <a:custGeom>
              <a:avLst/>
              <a:gdLst>
                <a:gd name="T0" fmla="*/ 27 w 27"/>
                <a:gd name="T1" fmla="*/ 4 h 86"/>
                <a:gd name="T2" fmla="*/ 22 w 27"/>
                <a:gd name="T3" fmla="*/ 83 h 86"/>
                <a:gd name="T4" fmla="*/ 18 w 27"/>
                <a:gd name="T5" fmla="*/ 86 h 86"/>
                <a:gd name="T6" fmla="*/ 0 w 27"/>
                <a:gd name="T7" fmla="*/ 86 h 86"/>
                <a:gd name="T8" fmla="*/ 7 w 27"/>
                <a:gd name="T9" fmla="*/ 0 h 86"/>
                <a:gd name="T10" fmla="*/ 24 w 27"/>
                <a:gd name="T11" fmla="*/ 0 h 86"/>
                <a:gd name="T12" fmla="*/ 27 w 27"/>
                <a:gd name="T13" fmla="*/ 4 h 86"/>
              </a:gdLst>
              <a:ahLst/>
              <a:cxnLst>
                <a:cxn ang="0">
                  <a:pos x="T0" y="T1"/>
                </a:cxn>
                <a:cxn ang="0">
                  <a:pos x="T2" y="T3"/>
                </a:cxn>
                <a:cxn ang="0">
                  <a:pos x="T4" y="T5"/>
                </a:cxn>
                <a:cxn ang="0">
                  <a:pos x="T6" y="T7"/>
                </a:cxn>
                <a:cxn ang="0">
                  <a:pos x="T8" y="T9"/>
                </a:cxn>
                <a:cxn ang="0">
                  <a:pos x="T10" y="T11"/>
                </a:cxn>
                <a:cxn ang="0">
                  <a:pos x="T12" y="T13"/>
                </a:cxn>
              </a:cxnLst>
              <a:rect l="0" t="0" r="r" b="b"/>
              <a:pathLst>
                <a:path w="27" h="86">
                  <a:moveTo>
                    <a:pt x="27" y="4"/>
                  </a:moveTo>
                  <a:cubicBezTo>
                    <a:pt x="22" y="83"/>
                    <a:pt x="22" y="83"/>
                    <a:pt x="22" y="83"/>
                  </a:cubicBezTo>
                  <a:cubicBezTo>
                    <a:pt x="21" y="85"/>
                    <a:pt x="20" y="86"/>
                    <a:pt x="18" y="86"/>
                  </a:cubicBezTo>
                  <a:cubicBezTo>
                    <a:pt x="0" y="86"/>
                    <a:pt x="0" y="86"/>
                    <a:pt x="0" y="86"/>
                  </a:cubicBezTo>
                  <a:cubicBezTo>
                    <a:pt x="7" y="0"/>
                    <a:pt x="7" y="0"/>
                    <a:pt x="7" y="0"/>
                  </a:cubicBezTo>
                  <a:cubicBezTo>
                    <a:pt x="24" y="0"/>
                    <a:pt x="24" y="0"/>
                    <a:pt x="24" y="0"/>
                  </a:cubicBezTo>
                  <a:cubicBezTo>
                    <a:pt x="26" y="0"/>
                    <a:pt x="27" y="2"/>
                    <a:pt x="27" y="4"/>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3" name="Freeform 349">
              <a:extLst>
                <a:ext uri="{FF2B5EF4-FFF2-40B4-BE49-F238E27FC236}">
                  <a16:creationId xmlns:a16="http://schemas.microsoft.com/office/drawing/2014/main" id="{E298B553-D47E-47BD-8839-CEF4EBD2BF12}"/>
                </a:ext>
              </a:extLst>
            </p:cNvPr>
            <p:cNvSpPr>
              <a:spLocks/>
            </p:cNvSpPr>
            <p:nvPr/>
          </p:nvSpPr>
          <p:spPr bwMode="auto">
            <a:xfrm>
              <a:off x="6860836" y="4489917"/>
              <a:ext cx="220226" cy="255746"/>
            </a:xfrm>
            <a:custGeom>
              <a:avLst/>
              <a:gdLst>
                <a:gd name="T0" fmla="*/ 75 w 75"/>
                <a:gd name="T1" fmla="*/ 0 h 86"/>
                <a:gd name="T2" fmla="*/ 68 w 75"/>
                <a:gd name="T3" fmla="*/ 86 h 86"/>
                <a:gd name="T4" fmla="*/ 9 w 75"/>
                <a:gd name="T5" fmla="*/ 86 h 86"/>
                <a:gd name="T6" fmla="*/ 6 w 75"/>
                <a:gd name="T7" fmla="*/ 83 h 86"/>
                <a:gd name="T8" fmla="*/ 0 w 75"/>
                <a:gd name="T9" fmla="*/ 4 h 86"/>
                <a:gd name="T10" fmla="*/ 3 w 75"/>
                <a:gd name="T11" fmla="*/ 0 h 86"/>
                <a:gd name="T12" fmla="*/ 75 w 75"/>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75" h="86">
                  <a:moveTo>
                    <a:pt x="75" y="0"/>
                  </a:moveTo>
                  <a:cubicBezTo>
                    <a:pt x="68" y="86"/>
                    <a:pt x="68" y="86"/>
                    <a:pt x="68" y="86"/>
                  </a:cubicBezTo>
                  <a:cubicBezTo>
                    <a:pt x="9" y="86"/>
                    <a:pt x="9" y="86"/>
                    <a:pt x="9" y="86"/>
                  </a:cubicBezTo>
                  <a:cubicBezTo>
                    <a:pt x="8" y="86"/>
                    <a:pt x="6" y="85"/>
                    <a:pt x="6" y="83"/>
                  </a:cubicBezTo>
                  <a:cubicBezTo>
                    <a:pt x="0" y="4"/>
                    <a:pt x="0" y="4"/>
                    <a:pt x="0" y="4"/>
                  </a:cubicBezTo>
                  <a:cubicBezTo>
                    <a:pt x="0" y="2"/>
                    <a:pt x="1" y="0"/>
                    <a:pt x="3" y="0"/>
                  </a:cubicBezTo>
                  <a:lnTo>
                    <a:pt x="75" y="0"/>
                  </a:ln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4" name="Freeform 350">
              <a:extLst>
                <a:ext uri="{FF2B5EF4-FFF2-40B4-BE49-F238E27FC236}">
                  <a16:creationId xmlns:a16="http://schemas.microsoft.com/office/drawing/2014/main" id="{0457B653-9D66-4473-A744-BEAD26D16002}"/>
                </a:ext>
              </a:extLst>
            </p:cNvPr>
            <p:cNvSpPr>
              <a:spLocks/>
            </p:cNvSpPr>
            <p:nvPr/>
          </p:nvSpPr>
          <p:spPr bwMode="auto">
            <a:xfrm>
              <a:off x="6860836" y="4489917"/>
              <a:ext cx="279901" cy="255746"/>
            </a:xfrm>
            <a:custGeom>
              <a:avLst/>
              <a:gdLst>
                <a:gd name="T0" fmla="*/ 3 w 95"/>
                <a:gd name="T1" fmla="*/ 0 h 86"/>
                <a:gd name="T2" fmla="*/ 75 w 95"/>
                <a:gd name="T3" fmla="*/ 0 h 86"/>
                <a:gd name="T4" fmla="*/ 92 w 95"/>
                <a:gd name="T5" fmla="*/ 0 h 86"/>
                <a:gd name="T6" fmla="*/ 95 w 95"/>
                <a:gd name="T7" fmla="*/ 4 h 86"/>
                <a:gd name="T8" fmla="*/ 90 w 95"/>
                <a:gd name="T9" fmla="*/ 83 h 86"/>
                <a:gd name="T10" fmla="*/ 86 w 95"/>
                <a:gd name="T11" fmla="*/ 86 h 86"/>
                <a:gd name="T12" fmla="*/ 68 w 95"/>
                <a:gd name="T13" fmla="*/ 86 h 86"/>
                <a:gd name="T14" fmla="*/ 9 w 95"/>
                <a:gd name="T15" fmla="*/ 86 h 86"/>
                <a:gd name="T16" fmla="*/ 6 w 95"/>
                <a:gd name="T17" fmla="*/ 83 h 86"/>
                <a:gd name="T18" fmla="*/ 0 w 95"/>
                <a:gd name="T19" fmla="*/ 4 h 86"/>
                <a:gd name="T20" fmla="*/ 3 w 95"/>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86">
                  <a:moveTo>
                    <a:pt x="3" y="0"/>
                  </a:moveTo>
                  <a:cubicBezTo>
                    <a:pt x="75" y="0"/>
                    <a:pt x="75" y="0"/>
                    <a:pt x="75" y="0"/>
                  </a:cubicBezTo>
                  <a:cubicBezTo>
                    <a:pt x="92" y="0"/>
                    <a:pt x="92" y="0"/>
                    <a:pt x="92" y="0"/>
                  </a:cubicBezTo>
                  <a:cubicBezTo>
                    <a:pt x="94" y="0"/>
                    <a:pt x="95" y="2"/>
                    <a:pt x="95" y="4"/>
                  </a:cubicBezTo>
                  <a:cubicBezTo>
                    <a:pt x="90" y="83"/>
                    <a:pt x="90" y="83"/>
                    <a:pt x="90" y="83"/>
                  </a:cubicBezTo>
                  <a:cubicBezTo>
                    <a:pt x="89" y="85"/>
                    <a:pt x="88" y="86"/>
                    <a:pt x="86" y="86"/>
                  </a:cubicBezTo>
                  <a:cubicBezTo>
                    <a:pt x="68" y="86"/>
                    <a:pt x="68" y="86"/>
                    <a:pt x="68" y="86"/>
                  </a:cubicBezTo>
                  <a:cubicBezTo>
                    <a:pt x="9" y="86"/>
                    <a:pt x="9" y="86"/>
                    <a:pt x="9" y="86"/>
                  </a:cubicBezTo>
                  <a:cubicBezTo>
                    <a:pt x="8" y="86"/>
                    <a:pt x="6" y="85"/>
                    <a:pt x="6" y="83"/>
                  </a:cubicBezTo>
                  <a:cubicBezTo>
                    <a:pt x="0" y="4"/>
                    <a:pt x="0" y="4"/>
                    <a:pt x="0" y="4"/>
                  </a:cubicBezTo>
                  <a:cubicBezTo>
                    <a:pt x="0" y="2"/>
                    <a:pt x="1" y="0"/>
                    <a:pt x="3" y="0"/>
                  </a:cubicBezTo>
                  <a:close/>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5" name="Freeform 351">
              <a:extLst>
                <a:ext uri="{FF2B5EF4-FFF2-40B4-BE49-F238E27FC236}">
                  <a16:creationId xmlns:a16="http://schemas.microsoft.com/office/drawing/2014/main" id="{DA05F8F2-E530-4EF6-9DCE-E22CADB960B6}"/>
                </a:ext>
              </a:extLst>
            </p:cNvPr>
            <p:cNvSpPr>
              <a:spLocks/>
            </p:cNvSpPr>
            <p:nvPr/>
          </p:nvSpPr>
          <p:spPr bwMode="auto">
            <a:xfrm>
              <a:off x="7200410" y="3475455"/>
              <a:ext cx="31258" cy="31258"/>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6" name="Oval 352">
              <a:extLst>
                <a:ext uri="{FF2B5EF4-FFF2-40B4-BE49-F238E27FC236}">
                  <a16:creationId xmlns:a16="http://schemas.microsoft.com/office/drawing/2014/main" id="{DB474855-9502-4A9D-82E7-07A0FE06226B}"/>
                </a:ext>
              </a:extLst>
            </p:cNvPr>
            <p:cNvSpPr>
              <a:spLocks noChangeArrowheads="1"/>
            </p:cNvSpPr>
            <p:nvPr/>
          </p:nvSpPr>
          <p:spPr bwMode="auto">
            <a:xfrm>
              <a:off x="7173416" y="3552180"/>
              <a:ext cx="41203" cy="412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7" name="Freeform 353">
              <a:extLst>
                <a:ext uri="{FF2B5EF4-FFF2-40B4-BE49-F238E27FC236}">
                  <a16:creationId xmlns:a16="http://schemas.microsoft.com/office/drawing/2014/main" id="{4AFD6E0C-950F-492F-85F6-EDD977DDF81B}"/>
                </a:ext>
              </a:extLst>
            </p:cNvPr>
            <p:cNvSpPr>
              <a:spLocks/>
            </p:cNvSpPr>
            <p:nvPr/>
          </p:nvSpPr>
          <p:spPr bwMode="auto">
            <a:xfrm>
              <a:off x="6615035" y="3782351"/>
              <a:ext cx="44045" cy="103719"/>
            </a:xfrm>
            <a:custGeom>
              <a:avLst/>
              <a:gdLst>
                <a:gd name="T0" fmla="*/ 31 w 31"/>
                <a:gd name="T1" fmla="*/ 73 h 73"/>
                <a:gd name="T2" fmla="*/ 0 w 31"/>
                <a:gd name="T3" fmla="*/ 0 h 73"/>
                <a:gd name="T4" fmla="*/ 31 w 31"/>
                <a:gd name="T5" fmla="*/ 73 h 73"/>
              </a:gdLst>
              <a:ahLst/>
              <a:cxnLst>
                <a:cxn ang="0">
                  <a:pos x="T0" y="T1"/>
                </a:cxn>
                <a:cxn ang="0">
                  <a:pos x="T2" y="T3"/>
                </a:cxn>
                <a:cxn ang="0">
                  <a:pos x="T4" y="T5"/>
                </a:cxn>
              </a:cxnLst>
              <a:rect l="0" t="0" r="r" b="b"/>
              <a:pathLst>
                <a:path w="31" h="73">
                  <a:moveTo>
                    <a:pt x="31" y="73"/>
                  </a:moveTo>
                  <a:lnTo>
                    <a:pt x="0" y="0"/>
                  </a:lnTo>
                  <a:lnTo>
                    <a:pt x="31" y="73"/>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8" name="Line 354">
              <a:extLst>
                <a:ext uri="{FF2B5EF4-FFF2-40B4-BE49-F238E27FC236}">
                  <a16:creationId xmlns:a16="http://schemas.microsoft.com/office/drawing/2014/main" id="{841EF6EA-2A7D-49E4-ABFF-B18876ED1821}"/>
                </a:ext>
              </a:extLst>
            </p:cNvPr>
            <p:cNvSpPr>
              <a:spLocks noChangeShapeType="1"/>
            </p:cNvSpPr>
            <p:nvPr/>
          </p:nvSpPr>
          <p:spPr bwMode="auto">
            <a:xfrm flipH="1" flipV="1">
              <a:off x="6615035" y="3782351"/>
              <a:ext cx="44045" cy="1037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9" name="Line 355">
              <a:extLst>
                <a:ext uri="{FF2B5EF4-FFF2-40B4-BE49-F238E27FC236}">
                  <a16:creationId xmlns:a16="http://schemas.microsoft.com/office/drawing/2014/main" id="{F30FB5B6-8A25-4D25-B1B9-246E4AFA3710}"/>
                </a:ext>
              </a:extLst>
            </p:cNvPr>
            <p:cNvSpPr>
              <a:spLocks noChangeShapeType="1"/>
            </p:cNvSpPr>
            <p:nvPr/>
          </p:nvSpPr>
          <p:spPr bwMode="auto">
            <a:xfrm flipH="1" flipV="1">
              <a:off x="6615035" y="3782351"/>
              <a:ext cx="44045" cy="103719"/>
            </a:xfrm>
            <a:prstGeom prst="line">
              <a:avLst/>
            </a:prstGeom>
            <a:noFill/>
            <a:ln w="25400" cap="rnd">
              <a:solidFill>
                <a:srgbClr val="640917"/>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0" name="Freeform 356">
              <a:extLst>
                <a:ext uri="{FF2B5EF4-FFF2-40B4-BE49-F238E27FC236}">
                  <a16:creationId xmlns:a16="http://schemas.microsoft.com/office/drawing/2014/main" id="{3438C29F-2774-41A6-990B-7CD27AE2DB26}"/>
                </a:ext>
              </a:extLst>
            </p:cNvPr>
            <p:cNvSpPr>
              <a:spLocks/>
            </p:cNvSpPr>
            <p:nvPr/>
          </p:nvSpPr>
          <p:spPr bwMode="auto">
            <a:xfrm>
              <a:off x="6589460" y="3756777"/>
              <a:ext cx="96615" cy="153448"/>
            </a:xfrm>
            <a:custGeom>
              <a:avLst/>
              <a:gdLst>
                <a:gd name="T0" fmla="*/ 22 w 33"/>
                <a:gd name="T1" fmla="*/ 51 h 52"/>
                <a:gd name="T2" fmla="*/ 28 w 33"/>
                <a:gd name="T3" fmla="*/ 51 h 52"/>
                <a:gd name="T4" fmla="*/ 32 w 33"/>
                <a:gd name="T5" fmla="*/ 41 h 52"/>
                <a:gd name="T6" fmla="*/ 16 w 33"/>
                <a:gd name="T7" fmla="*/ 6 h 52"/>
                <a:gd name="T8" fmla="*/ 5 w 33"/>
                <a:gd name="T9" fmla="*/ 2 h 52"/>
                <a:gd name="T10" fmla="*/ 2 w 33"/>
                <a:gd name="T11" fmla="*/ 12 h 52"/>
                <a:gd name="T12" fmla="*/ 17 w 33"/>
                <a:gd name="T13" fmla="*/ 47 h 52"/>
                <a:gd name="T14" fmla="*/ 22 w 33"/>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2">
                  <a:moveTo>
                    <a:pt x="22" y="51"/>
                  </a:moveTo>
                  <a:cubicBezTo>
                    <a:pt x="24" y="52"/>
                    <a:pt x="26" y="52"/>
                    <a:pt x="28" y="51"/>
                  </a:cubicBezTo>
                  <a:cubicBezTo>
                    <a:pt x="32" y="49"/>
                    <a:pt x="33" y="44"/>
                    <a:pt x="32" y="41"/>
                  </a:cubicBezTo>
                  <a:cubicBezTo>
                    <a:pt x="16" y="6"/>
                    <a:pt x="16" y="6"/>
                    <a:pt x="16" y="6"/>
                  </a:cubicBezTo>
                  <a:cubicBezTo>
                    <a:pt x="14" y="2"/>
                    <a:pt x="9" y="0"/>
                    <a:pt x="5" y="2"/>
                  </a:cubicBezTo>
                  <a:cubicBezTo>
                    <a:pt x="2" y="4"/>
                    <a:pt x="0" y="9"/>
                    <a:pt x="2" y="12"/>
                  </a:cubicBezTo>
                  <a:cubicBezTo>
                    <a:pt x="17" y="47"/>
                    <a:pt x="17" y="47"/>
                    <a:pt x="17" y="47"/>
                  </a:cubicBezTo>
                  <a:cubicBezTo>
                    <a:pt x="18" y="49"/>
                    <a:pt x="20" y="51"/>
                    <a:pt x="22" y="51"/>
                  </a:cubicBezTo>
                  <a:close/>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1" name="Freeform 357">
              <a:extLst>
                <a:ext uri="{FF2B5EF4-FFF2-40B4-BE49-F238E27FC236}">
                  <a16:creationId xmlns:a16="http://schemas.microsoft.com/office/drawing/2014/main" id="{1310A2C2-EDAC-4B70-A881-73A965A866F1}"/>
                </a:ext>
              </a:extLst>
            </p:cNvPr>
            <p:cNvSpPr>
              <a:spLocks/>
            </p:cNvSpPr>
            <p:nvPr/>
          </p:nvSpPr>
          <p:spPr bwMode="auto">
            <a:xfrm>
              <a:off x="6589460" y="3756777"/>
              <a:ext cx="96615" cy="153448"/>
            </a:xfrm>
            <a:custGeom>
              <a:avLst/>
              <a:gdLst>
                <a:gd name="T0" fmla="*/ 22 w 33"/>
                <a:gd name="T1" fmla="*/ 51 h 52"/>
                <a:gd name="T2" fmla="*/ 28 w 33"/>
                <a:gd name="T3" fmla="*/ 51 h 52"/>
                <a:gd name="T4" fmla="*/ 32 w 33"/>
                <a:gd name="T5" fmla="*/ 41 h 52"/>
                <a:gd name="T6" fmla="*/ 16 w 33"/>
                <a:gd name="T7" fmla="*/ 6 h 52"/>
                <a:gd name="T8" fmla="*/ 5 w 33"/>
                <a:gd name="T9" fmla="*/ 2 h 52"/>
                <a:gd name="T10" fmla="*/ 2 w 33"/>
                <a:gd name="T11" fmla="*/ 12 h 52"/>
                <a:gd name="T12" fmla="*/ 17 w 33"/>
                <a:gd name="T13" fmla="*/ 47 h 52"/>
                <a:gd name="T14" fmla="*/ 22 w 33"/>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2">
                  <a:moveTo>
                    <a:pt x="22" y="51"/>
                  </a:moveTo>
                  <a:cubicBezTo>
                    <a:pt x="24" y="52"/>
                    <a:pt x="26" y="52"/>
                    <a:pt x="28" y="51"/>
                  </a:cubicBezTo>
                  <a:cubicBezTo>
                    <a:pt x="32" y="49"/>
                    <a:pt x="33" y="44"/>
                    <a:pt x="32" y="41"/>
                  </a:cubicBezTo>
                  <a:cubicBezTo>
                    <a:pt x="16" y="6"/>
                    <a:pt x="16" y="6"/>
                    <a:pt x="16" y="6"/>
                  </a:cubicBezTo>
                  <a:cubicBezTo>
                    <a:pt x="14" y="2"/>
                    <a:pt x="9" y="0"/>
                    <a:pt x="5" y="2"/>
                  </a:cubicBezTo>
                  <a:cubicBezTo>
                    <a:pt x="2" y="4"/>
                    <a:pt x="0" y="9"/>
                    <a:pt x="2" y="12"/>
                  </a:cubicBezTo>
                  <a:cubicBezTo>
                    <a:pt x="17" y="47"/>
                    <a:pt x="17" y="47"/>
                    <a:pt x="17" y="47"/>
                  </a:cubicBezTo>
                  <a:cubicBezTo>
                    <a:pt x="18" y="49"/>
                    <a:pt x="20" y="51"/>
                    <a:pt x="22" y="5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2" name="Freeform 358">
              <a:extLst>
                <a:ext uri="{FF2B5EF4-FFF2-40B4-BE49-F238E27FC236}">
                  <a16:creationId xmlns:a16="http://schemas.microsoft.com/office/drawing/2014/main" id="{A8ADF50E-452F-493F-AE28-5F030CB48DC5}"/>
                </a:ext>
              </a:extLst>
            </p:cNvPr>
            <p:cNvSpPr>
              <a:spLocks/>
            </p:cNvSpPr>
            <p:nvPr/>
          </p:nvSpPr>
          <p:spPr bwMode="auto">
            <a:xfrm>
              <a:off x="6376522" y="3861063"/>
              <a:ext cx="448979" cy="926371"/>
            </a:xfrm>
            <a:custGeom>
              <a:avLst/>
              <a:gdLst>
                <a:gd name="T0" fmla="*/ 35 w 152"/>
                <a:gd name="T1" fmla="*/ 313 h 313"/>
                <a:gd name="T2" fmla="*/ 65 w 152"/>
                <a:gd name="T3" fmla="*/ 292 h 313"/>
                <a:gd name="T4" fmla="*/ 146 w 152"/>
                <a:gd name="T5" fmla="*/ 45 h 313"/>
                <a:gd name="T6" fmla="*/ 126 w 152"/>
                <a:gd name="T7" fmla="*/ 6 h 313"/>
                <a:gd name="T8" fmla="*/ 87 w 152"/>
                <a:gd name="T9" fmla="*/ 26 h 313"/>
                <a:gd name="T10" fmla="*/ 5 w 152"/>
                <a:gd name="T11" fmla="*/ 272 h 313"/>
                <a:gd name="T12" fmla="*/ 25 w 152"/>
                <a:gd name="T13" fmla="*/ 312 h 313"/>
                <a:gd name="T14" fmla="*/ 35 w 152"/>
                <a:gd name="T15" fmla="*/ 313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313">
                  <a:moveTo>
                    <a:pt x="35" y="313"/>
                  </a:moveTo>
                  <a:cubicBezTo>
                    <a:pt x="48" y="313"/>
                    <a:pt x="61" y="305"/>
                    <a:pt x="65" y="292"/>
                  </a:cubicBezTo>
                  <a:cubicBezTo>
                    <a:pt x="146" y="45"/>
                    <a:pt x="146" y="45"/>
                    <a:pt x="146" y="45"/>
                  </a:cubicBezTo>
                  <a:cubicBezTo>
                    <a:pt x="152" y="29"/>
                    <a:pt x="143" y="11"/>
                    <a:pt x="126" y="6"/>
                  </a:cubicBezTo>
                  <a:cubicBezTo>
                    <a:pt x="110" y="0"/>
                    <a:pt x="92" y="9"/>
                    <a:pt x="87" y="26"/>
                  </a:cubicBezTo>
                  <a:cubicBezTo>
                    <a:pt x="5" y="272"/>
                    <a:pt x="5" y="272"/>
                    <a:pt x="5" y="272"/>
                  </a:cubicBezTo>
                  <a:cubicBezTo>
                    <a:pt x="0" y="289"/>
                    <a:pt x="9" y="306"/>
                    <a:pt x="25" y="312"/>
                  </a:cubicBezTo>
                  <a:cubicBezTo>
                    <a:pt x="29" y="313"/>
                    <a:pt x="32" y="313"/>
                    <a:pt x="35" y="313"/>
                  </a:cubicBezTo>
                  <a:close/>
                </a:path>
              </a:pathLst>
            </a:custGeom>
            <a:solidFill>
              <a:srgbClr val="999A98"/>
            </a:solidFill>
            <a:ln w="25400">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3" name="Freeform 359">
              <a:extLst>
                <a:ext uri="{FF2B5EF4-FFF2-40B4-BE49-F238E27FC236}">
                  <a16:creationId xmlns:a16="http://schemas.microsoft.com/office/drawing/2014/main" id="{34E02563-FD29-4678-B478-C4150C810017}"/>
                </a:ext>
              </a:extLst>
            </p:cNvPr>
            <p:cNvSpPr>
              <a:spLocks/>
            </p:cNvSpPr>
            <p:nvPr/>
          </p:nvSpPr>
          <p:spPr bwMode="auto">
            <a:xfrm>
              <a:off x="6367813" y="3877546"/>
              <a:ext cx="448979" cy="926371"/>
            </a:xfrm>
            <a:custGeom>
              <a:avLst/>
              <a:gdLst>
                <a:gd name="T0" fmla="*/ 35 w 152"/>
                <a:gd name="T1" fmla="*/ 313 h 313"/>
                <a:gd name="T2" fmla="*/ 65 w 152"/>
                <a:gd name="T3" fmla="*/ 292 h 313"/>
                <a:gd name="T4" fmla="*/ 146 w 152"/>
                <a:gd name="T5" fmla="*/ 45 h 313"/>
                <a:gd name="T6" fmla="*/ 126 w 152"/>
                <a:gd name="T7" fmla="*/ 6 h 313"/>
                <a:gd name="T8" fmla="*/ 87 w 152"/>
                <a:gd name="T9" fmla="*/ 26 h 313"/>
                <a:gd name="T10" fmla="*/ 5 w 152"/>
                <a:gd name="T11" fmla="*/ 272 h 313"/>
                <a:gd name="T12" fmla="*/ 25 w 152"/>
                <a:gd name="T13" fmla="*/ 312 h 313"/>
                <a:gd name="T14" fmla="*/ 35 w 152"/>
                <a:gd name="T15" fmla="*/ 313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313">
                  <a:moveTo>
                    <a:pt x="35" y="313"/>
                  </a:moveTo>
                  <a:cubicBezTo>
                    <a:pt x="48" y="313"/>
                    <a:pt x="61" y="305"/>
                    <a:pt x="65" y="292"/>
                  </a:cubicBezTo>
                  <a:cubicBezTo>
                    <a:pt x="146" y="45"/>
                    <a:pt x="146" y="45"/>
                    <a:pt x="146" y="45"/>
                  </a:cubicBezTo>
                  <a:cubicBezTo>
                    <a:pt x="152" y="29"/>
                    <a:pt x="143" y="11"/>
                    <a:pt x="126" y="6"/>
                  </a:cubicBezTo>
                  <a:cubicBezTo>
                    <a:pt x="110" y="0"/>
                    <a:pt x="92" y="9"/>
                    <a:pt x="87" y="26"/>
                  </a:cubicBezTo>
                  <a:cubicBezTo>
                    <a:pt x="5" y="272"/>
                    <a:pt x="5" y="272"/>
                    <a:pt x="5" y="272"/>
                  </a:cubicBezTo>
                  <a:cubicBezTo>
                    <a:pt x="0" y="289"/>
                    <a:pt x="9" y="306"/>
                    <a:pt x="25" y="312"/>
                  </a:cubicBezTo>
                  <a:cubicBezTo>
                    <a:pt x="29" y="313"/>
                    <a:pt x="32" y="313"/>
                    <a:pt x="35" y="313"/>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4" name="Freeform 360">
              <a:extLst>
                <a:ext uri="{FF2B5EF4-FFF2-40B4-BE49-F238E27FC236}">
                  <a16:creationId xmlns:a16="http://schemas.microsoft.com/office/drawing/2014/main" id="{6FE21979-172F-4852-8FFF-2E2123EB9AAF}"/>
                </a:ext>
              </a:extLst>
            </p:cNvPr>
            <p:cNvSpPr>
              <a:spLocks/>
            </p:cNvSpPr>
            <p:nvPr/>
          </p:nvSpPr>
          <p:spPr bwMode="auto">
            <a:xfrm>
              <a:off x="6624980" y="3779510"/>
              <a:ext cx="247222" cy="251484"/>
            </a:xfrm>
            <a:custGeom>
              <a:avLst/>
              <a:gdLst>
                <a:gd name="T0" fmla="*/ 57 w 84"/>
                <a:gd name="T1" fmla="*/ 85 h 85"/>
                <a:gd name="T2" fmla="*/ 79 w 84"/>
                <a:gd name="T3" fmla="*/ 46 h 85"/>
                <a:gd name="T4" fmla="*/ 72 w 84"/>
                <a:gd name="T5" fmla="*/ 25 h 85"/>
                <a:gd name="T6" fmla="*/ 25 w 84"/>
                <a:gd name="T7" fmla="*/ 4 h 85"/>
                <a:gd name="T8" fmla="*/ 4 w 84"/>
                <a:gd name="T9" fmla="*/ 17 h 85"/>
                <a:gd name="T10" fmla="*/ 0 w 84"/>
                <a:gd name="T11" fmla="*/ 59 h 85"/>
              </a:gdLst>
              <a:ahLst/>
              <a:cxnLst>
                <a:cxn ang="0">
                  <a:pos x="T0" y="T1"/>
                </a:cxn>
                <a:cxn ang="0">
                  <a:pos x="T2" y="T3"/>
                </a:cxn>
                <a:cxn ang="0">
                  <a:pos x="T4" y="T5"/>
                </a:cxn>
                <a:cxn ang="0">
                  <a:pos x="T6" y="T7"/>
                </a:cxn>
                <a:cxn ang="0">
                  <a:pos x="T8" y="T9"/>
                </a:cxn>
                <a:cxn ang="0">
                  <a:pos x="T10" y="T11"/>
                </a:cxn>
              </a:cxnLst>
              <a:rect l="0" t="0" r="r" b="b"/>
              <a:pathLst>
                <a:path w="84" h="85">
                  <a:moveTo>
                    <a:pt x="57" y="85"/>
                  </a:moveTo>
                  <a:cubicBezTo>
                    <a:pt x="79" y="46"/>
                    <a:pt x="79" y="46"/>
                    <a:pt x="79" y="46"/>
                  </a:cubicBezTo>
                  <a:cubicBezTo>
                    <a:pt x="84" y="38"/>
                    <a:pt x="80" y="28"/>
                    <a:pt x="72" y="25"/>
                  </a:cubicBezTo>
                  <a:cubicBezTo>
                    <a:pt x="25" y="4"/>
                    <a:pt x="25" y="4"/>
                    <a:pt x="25" y="4"/>
                  </a:cubicBezTo>
                  <a:cubicBezTo>
                    <a:pt x="15" y="0"/>
                    <a:pt x="5" y="7"/>
                    <a:pt x="4" y="17"/>
                  </a:cubicBezTo>
                  <a:cubicBezTo>
                    <a:pt x="0" y="59"/>
                    <a:pt x="0" y="59"/>
                    <a:pt x="0" y="59"/>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5" name="Freeform 361">
              <a:extLst>
                <a:ext uri="{FF2B5EF4-FFF2-40B4-BE49-F238E27FC236}">
                  <a16:creationId xmlns:a16="http://schemas.microsoft.com/office/drawing/2014/main" id="{66A20CF6-1EFC-475B-ACCC-6D3C2AE1CE2D}"/>
                </a:ext>
              </a:extLst>
            </p:cNvPr>
            <p:cNvSpPr>
              <a:spLocks/>
            </p:cNvSpPr>
            <p:nvPr/>
          </p:nvSpPr>
          <p:spPr bwMode="auto">
            <a:xfrm>
              <a:off x="6624980" y="3779510"/>
              <a:ext cx="247222" cy="251484"/>
            </a:xfrm>
            <a:custGeom>
              <a:avLst/>
              <a:gdLst>
                <a:gd name="T0" fmla="*/ 57 w 84"/>
                <a:gd name="T1" fmla="*/ 85 h 85"/>
                <a:gd name="T2" fmla="*/ 79 w 84"/>
                <a:gd name="T3" fmla="*/ 46 h 85"/>
                <a:gd name="T4" fmla="*/ 72 w 84"/>
                <a:gd name="T5" fmla="*/ 25 h 85"/>
                <a:gd name="T6" fmla="*/ 25 w 84"/>
                <a:gd name="T7" fmla="*/ 4 h 85"/>
                <a:gd name="T8" fmla="*/ 4 w 84"/>
                <a:gd name="T9" fmla="*/ 17 h 85"/>
                <a:gd name="T10" fmla="*/ 0 w 84"/>
                <a:gd name="T11" fmla="*/ 59 h 85"/>
              </a:gdLst>
              <a:ahLst/>
              <a:cxnLst>
                <a:cxn ang="0">
                  <a:pos x="T0" y="T1"/>
                </a:cxn>
                <a:cxn ang="0">
                  <a:pos x="T2" y="T3"/>
                </a:cxn>
                <a:cxn ang="0">
                  <a:pos x="T4" y="T5"/>
                </a:cxn>
                <a:cxn ang="0">
                  <a:pos x="T6" y="T7"/>
                </a:cxn>
                <a:cxn ang="0">
                  <a:pos x="T8" y="T9"/>
                </a:cxn>
                <a:cxn ang="0">
                  <a:pos x="T10" y="T11"/>
                </a:cxn>
              </a:cxnLst>
              <a:rect l="0" t="0" r="r" b="b"/>
              <a:pathLst>
                <a:path w="84" h="85">
                  <a:moveTo>
                    <a:pt x="57" y="85"/>
                  </a:moveTo>
                  <a:cubicBezTo>
                    <a:pt x="79" y="46"/>
                    <a:pt x="79" y="46"/>
                    <a:pt x="79" y="46"/>
                  </a:cubicBezTo>
                  <a:cubicBezTo>
                    <a:pt x="84" y="38"/>
                    <a:pt x="80" y="28"/>
                    <a:pt x="72" y="25"/>
                  </a:cubicBezTo>
                  <a:cubicBezTo>
                    <a:pt x="25" y="4"/>
                    <a:pt x="25" y="4"/>
                    <a:pt x="25" y="4"/>
                  </a:cubicBezTo>
                  <a:cubicBezTo>
                    <a:pt x="15" y="0"/>
                    <a:pt x="5" y="7"/>
                    <a:pt x="4" y="17"/>
                  </a:cubicBezTo>
                  <a:cubicBezTo>
                    <a:pt x="0" y="59"/>
                    <a:pt x="0" y="59"/>
                    <a:pt x="0" y="59"/>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6" name="Freeform 362">
              <a:extLst>
                <a:ext uri="{FF2B5EF4-FFF2-40B4-BE49-F238E27FC236}">
                  <a16:creationId xmlns:a16="http://schemas.microsoft.com/office/drawing/2014/main" id="{FDD30334-59A5-4350-BF85-8519F2288E88}"/>
                </a:ext>
              </a:extLst>
            </p:cNvPr>
            <p:cNvSpPr>
              <a:spLocks/>
            </p:cNvSpPr>
            <p:nvPr/>
          </p:nvSpPr>
          <p:spPr bwMode="auto">
            <a:xfrm>
              <a:off x="6940402" y="4612108"/>
              <a:ext cx="221647" cy="62516"/>
            </a:xfrm>
            <a:custGeom>
              <a:avLst/>
              <a:gdLst>
                <a:gd name="T0" fmla="*/ 10 w 75"/>
                <a:gd name="T1" fmla="*/ 21 h 21"/>
                <a:gd name="T2" fmla="*/ 65 w 75"/>
                <a:gd name="T3" fmla="*/ 21 h 21"/>
                <a:gd name="T4" fmla="*/ 75 w 75"/>
                <a:gd name="T5" fmla="*/ 10 h 21"/>
                <a:gd name="T6" fmla="*/ 65 w 75"/>
                <a:gd name="T7" fmla="*/ 0 h 21"/>
                <a:gd name="T8" fmla="*/ 10 w 75"/>
                <a:gd name="T9" fmla="*/ 0 h 21"/>
                <a:gd name="T10" fmla="*/ 0 w 75"/>
                <a:gd name="T11" fmla="*/ 10 h 21"/>
                <a:gd name="T12" fmla="*/ 10 w 75"/>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5" h="21">
                  <a:moveTo>
                    <a:pt x="10" y="21"/>
                  </a:moveTo>
                  <a:cubicBezTo>
                    <a:pt x="65" y="21"/>
                    <a:pt x="65" y="21"/>
                    <a:pt x="65" y="21"/>
                  </a:cubicBezTo>
                  <a:cubicBezTo>
                    <a:pt x="71" y="21"/>
                    <a:pt x="75" y="16"/>
                    <a:pt x="75" y="10"/>
                  </a:cubicBezTo>
                  <a:cubicBezTo>
                    <a:pt x="75" y="5"/>
                    <a:pt x="71" y="0"/>
                    <a:pt x="65" y="0"/>
                  </a:cubicBezTo>
                  <a:cubicBezTo>
                    <a:pt x="10" y="0"/>
                    <a:pt x="10" y="0"/>
                    <a:pt x="10" y="0"/>
                  </a:cubicBezTo>
                  <a:cubicBezTo>
                    <a:pt x="5" y="0"/>
                    <a:pt x="0" y="5"/>
                    <a:pt x="0" y="10"/>
                  </a:cubicBezTo>
                  <a:cubicBezTo>
                    <a:pt x="0" y="16"/>
                    <a:pt x="5" y="21"/>
                    <a:pt x="10" y="21"/>
                  </a:cubicBezTo>
                  <a:close/>
                </a:path>
              </a:pathLst>
            </a:custGeom>
            <a:solidFill>
              <a:srgbClr val="999A98"/>
            </a:solidFill>
            <a:ln w="9525">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7" name="Freeform 363">
              <a:extLst>
                <a:ext uri="{FF2B5EF4-FFF2-40B4-BE49-F238E27FC236}">
                  <a16:creationId xmlns:a16="http://schemas.microsoft.com/office/drawing/2014/main" id="{6B1AF388-EA9A-4579-9588-682FF58E36B0}"/>
                </a:ext>
              </a:extLst>
            </p:cNvPr>
            <p:cNvSpPr>
              <a:spLocks/>
            </p:cNvSpPr>
            <p:nvPr/>
          </p:nvSpPr>
          <p:spPr bwMode="auto">
            <a:xfrm>
              <a:off x="6940402" y="4612108"/>
              <a:ext cx="221647" cy="62516"/>
            </a:xfrm>
            <a:custGeom>
              <a:avLst/>
              <a:gdLst>
                <a:gd name="T0" fmla="*/ 10 w 75"/>
                <a:gd name="T1" fmla="*/ 21 h 21"/>
                <a:gd name="T2" fmla="*/ 65 w 75"/>
                <a:gd name="T3" fmla="*/ 21 h 21"/>
                <a:gd name="T4" fmla="*/ 75 w 75"/>
                <a:gd name="T5" fmla="*/ 10 h 21"/>
                <a:gd name="T6" fmla="*/ 65 w 75"/>
                <a:gd name="T7" fmla="*/ 0 h 21"/>
                <a:gd name="T8" fmla="*/ 10 w 75"/>
                <a:gd name="T9" fmla="*/ 0 h 21"/>
                <a:gd name="T10" fmla="*/ 0 w 75"/>
                <a:gd name="T11" fmla="*/ 10 h 21"/>
                <a:gd name="T12" fmla="*/ 10 w 75"/>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5" h="21">
                  <a:moveTo>
                    <a:pt x="10" y="21"/>
                  </a:moveTo>
                  <a:cubicBezTo>
                    <a:pt x="65" y="21"/>
                    <a:pt x="65" y="21"/>
                    <a:pt x="65" y="21"/>
                  </a:cubicBezTo>
                  <a:cubicBezTo>
                    <a:pt x="71" y="21"/>
                    <a:pt x="75" y="16"/>
                    <a:pt x="75" y="10"/>
                  </a:cubicBezTo>
                  <a:cubicBezTo>
                    <a:pt x="75" y="5"/>
                    <a:pt x="71" y="0"/>
                    <a:pt x="65" y="0"/>
                  </a:cubicBezTo>
                  <a:cubicBezTo>
                    <a:pt x="10" y="0"/>
                    <a:pt x="10" y="0"/>
                    <a:pt x="10" y="0"/>
                  </a:cubicBezTo>
                  <a:cubicBezTo>
                    <a:pt x="5" y="0"/>
                    <a:pt x="0" y="5"/>
                    <a:pt x="0" y="10"/>
                  </a:cubicBezTo>
                  <a:cubicBezTo>
                    <a:pt x="0" y="16"/>
                    <a:pt x="5" y="21"/>
                    <a:pt x="10" y="2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8" name="Freeform 364">
              <a:extLst>
                <a:ext uri="{FF2B5EF4-FFF2-40B4-BE49-F238E27FC236}">
                  <a16:creationId xmlns:a16="http://schemas.microsoft.com/office/drawing/2014/main" id="{5F70BC26-335B-48E8-9966-7580D1E03131}"/>
                </a:ext>
              </a:extLst>
            </p:cNvPr>
            <p:cNvSpPr>
              <a:spLocks/>
            </p:cNvSpPr>
            <p:nvPr/>
          </p:nvSpPr>
          <p:spPr bwMode="auto">
            <a:xfrm>
              <a:off x="6940402" y="4674625"/>
              <a:ext cx="221647" cy="58253"/>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9" name="Freeform 365">
              <a:extLst>
                <a:ext uri="{FF2B5EF4-FFF2-40B4-BE49-F238E27FC236}">
                  <a16:creationId xmlns:a16="http://schemas.microsoft.com/office/drawing/2014/main" id="{9B549D7A-734D-4E88-B3E9-44006D7763B2}"/>
                </a:ext>
              </a:extLst>
            </p:cNvPr>
            <p:cNvSpPr>
              <a:spLocks/>
            </p:cNvSpPr>
            <p:nvPr/>
          </p:nvSpPr>
          <p:spPr bwMode="auto">
            <a:xfrm>
              <a:off x="6940402" y="4674625"/>
              <a:ext cx="221647" cy="58253"/>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0" name="Freeform 366">
              <a:extLst>
                <a:ext uri="{FF2B5EF4-FFF2-40B4-BE49-F238E27FC236}">
                  <a16:creationId xmlns:a16="http://schemas.microsoft.com/office/drawing/2014/main" id="{BA719945-33AD-4735-9DCC-8399495970F6}"/>
                </a:ext>
              </a:extLst>
            </p:cNvPr>
            <p:cNvSpPr>
              <a:spLocks/>
            </p:cNvSpPr>
            <p:nvPr/>
          </p:nvSpPr>
          <p:spPr bwMode="auto">
            <a:xfrm>
              <a:off x="6940402" y="4732877"/>
              <a:ext cx="221647" cy="59674"/>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solidFill>
              <a:srgbClr val="999A98"/>
            </a:solidFill>
            <a:ln w="9525">
              <a:solidFill>
                <a:srgbClr val="000000"/>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1" name="Freeform 367">
              <a:extLst>
                <a:ext uri="{FF2B5EF4-FFF2-40B4-BE49-F238E27FC236}">
                  <a16:creationId xmlns:a16="http://schemas.microsoft.com/office/drawing/2014/main" id="{C001D443-7BC0-4808-B19A-1C1557189B22}"/>
                </a:ext>
              </a:extLst>
            </p:cNvPr>
            <p:cNvSpPr>
              <a:spLocks/>
            </p:cNvSpPr>
            <p:nvPr/>
          </p:nvSpPr>
          <p:spPr bwMode="auto">
            <a:xfrm>
              <a:off x="6940402" y="4732877"/>
              <a:ext cx="221647" cy="59674"/>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2" name="Freeform 368">
              <a:extLst>
                <a:ext uri="{FF2B5EF4-FFF2-40B4-BE49-F238E27FC236}">
                  <a16:creationId xmlns:a16="http://schemas.microsoft.com/office/drawing/2014/main" id="{60B2C653-FE37-44E2-BC13-759502F6E654}"/>
                </a:ext>
              </a:extLst>
            </p:cNvPr>
            <p:cNvSpPr>
              <a:spLocks/>
            </p:cNvSpPr>
            <p:nvPr/>
          </p:nvSpPr>
          <p:spPr bwMode="auto">
            <a:xfrm>
              <a:off x="7116583" y="4049465"/>
              <a:ext cx="797078" cy="743086"/>
            </a:xfrm>
            <a:custGeom>
              <a:avLst/>
              <a:gdLst>
                <a:gd name="T0" fmla="*/ 0 w 270"/>
                <a:gd name="T1" fmla="*/ 190 h 251"/>
                <a:gd name="T2" fmla="*/ 166 w 270"/>
                <a:gd name="T3" fmla="*/ 190 h 251"/>
                <a:gd name="T4" fmla="*/ 168 w 270"/>
                <a:gd name="T5" fmla="*/ 187 h 251"/>
                <a:gd name="T6" fmla="*/ 80 w 270"/>
                <a:gd name="T7" fmla="*/ 83 h 251"/>
                <a:gd name="T8" fmla="*/ 88 w 270"/>
                <a:gd name="T9" fmla="*/ 44 h 251"/>
                <a:gd name="T10" fmla="*/ 88 w 270"/>
                <a:gd name="T11" fmla="*/ 5 h 251"/>
                <a:gd name="T12" fmla="*/ 93 w 270"/>
                <a:gd name="T13" fmla="*/ 2 h 251"/>
                <a:gd name="T14" fmla="*/ 244 w 270"/>
                <a:gd name="T15" fmla="*/ 174 h 251"/>
                <a:gd name="T16" fmla="*/ 209 w 270"/>
                <a:gd name="T17" fmla="*/ 251 h 251"/>
                <a:gd name="T18" fmla="*/ 2 w 270"/>
                <a:gd name="T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1">
                  <a:moveTo>
                    <a:pt x="0" y="190"/>
                  </a:moveTo>
                  <a:cubicBezTo>
                    <a:pt x="166" y="190"/>
                    <a:pt x="166" y="190"/>
                    <a:pt x="166" y="190"/>
                  </a:cubicBezTo>
                  <a:cubicBezTo>
                    <a:pt x="168" y="190"/>
                    <a:pt x="169" y="188"/>
                    <a:pt x="168" y="187"/>
                  </a:cubicBezTo>
                  <a:cubicBezTo>
                    <a:pt x="80" y="83"/>
                    <a:pt x="80" y="83"/>
                    <a:pt x="80" y="83"/>
                  </a:cubicBezTo>
                  <a:cubicBezTo>
                    <a:pt x="69" y="70"/>
                    <a:pt x="75" y="56"/>
                    <a:pt x="88" y="44"/>
                  </a:cubicBezTo>
                  <a:cubicBezTo>
                    <a:pt x="96" y="38"/>
                    <a:pt x="93" y="19"/>
                    <a:pt x="88" y="5"/>
                  </a:cubicBezTo>
                  <a:cubicBezTo>
                    <a:pt x="87" y="2"/>
                    <a:pt x="91" y="0"/>
                    <a:pt x="93" y="2"/>
                  </a:cubicBezTo>
                  <a:cubicBezTo>
                    <a:pt x="244" y="174"/>
                    <a:pt x="244" y="174"/>
                    <a:pt x="244" y="174"/>
                  </a:cubicBezTo>
                  <a:cubicBezTo>
                    <a:pt x="270" y="204"/>
                    <a:pt x="248" y="251"/>
                    <a:pt x="209" y="251"/>
                  </a:cubicBezTo>
                  <a:cubicBezTo>
                    <a:pt x="2" y="251"/>
                    <a:pt x="2" y="251"/>
                    <a:pt x="2" y="251"/>
                  </a:cubicBezTo>
                </a:path>
              </a:pathLst>
            </a:custGeom>
            <a:solidFill>
              <a:srgbClr val="999A98"/>
            </a:solidFill>
            <a:ln w="9525">
              <a:solidFill>
                <a:srgbClr val="000000"/>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3" name="Freeform 369">
              <a:extLst>
                <a:ext uri="{FF2B5EF4-FFF2-40B4-BE49-F238E27FC236}">
                  <a16:creationId xmlns:a16="http://schemas.microsoft.com/office/drawing/2014/main" id="{85C36250-0319-4D3A-B74C-EE63D75163EC}"/>
                </a:ext>
              </a:extLst>
            </p:cNvPr>
            <p:cNvSpPr>
              <a:spLocks/>
            </p:cNvSpPr>
            <p:nvPr/>
          </p:nvSpPr>
          <p:spPr bwMode="auto">
            <a:xfrm>
              <a:off x="7116583" y="4049465"/>
              <a:ext cx="797078" cy="743086"/>
            </a:xfrm>
            <a:custGeom>
              <a:avLst/>
              <a:gdLst>
                <a:gd name="T0" fmla="*/ 0 w 270"/>
                <a:gd name="T1" fmla="*/ 190 h 251"/>
                <a:gd name="T2" fmla="*/ 166 w 270"/>
                <a:gd name="T3" fmla="*/ 190 h 251"/>
                <a:gd name="T4" fmla="*/ 168 w 270"/>
                <a:gd name="T5" fmla="*/ 187 h 251"/>
                <a:gd name="T6" fmla="*/ 80 w 270"/>
                <a:gd name="T7" fmla="*/ 83 h 251"/>
                <a:gd name="T8" fmla="*/ 88 w 270"/>
                <a:gd name="T9" fmla="*/ 44 h 251"/>
                <a:gd name="T10" fmla="*/ 88 w 270"/>
                <a:gd name="T11" fmla="*/ 5 h 251"/>
                <a:gd name="T12" fmla="*/ 93 w 270"/>
                <a:gd name="T13" fmla="*/ 2 h 251"/>
                <a:gd name="T14" fmla="*/ 244 w 270"/>
                <a:gd name="T15" fmla="*/ 174 h 251"/>
                <a:gd name="T16" fmla="*/ 209 w 270"/>
                <a:gd name="T17" fmla="*/ 251 h 251"/>
                <a:gd name="T18" fmla="*/ 2 w 270"/>
                <a:gd name="T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1">
                  <a:moveTo>
                    <a:pt x="0" y="190"/>
                  </a:moveTo>
                  <a:cubicBezTo>
                    <a:pt x="166" y="190"/>
                    <a:pt x="166" y="190"/>
                    <a:pt x="166" y="190"/>
                  </a:cubicBezTo>
                  <a:cubicBezTo>
                    <a:pt x="168" y="190"/>
                    <a:pt x="169" y="188"/>
                    <a:pt x="168" y="187"/>
                  </a:cubicBezTo>
                  <a:cubicBezTo>
                    <a:pt x="80" y="83"/>
                    <a:pt x="80" y="83"/>
                    <a:pt x="80" y="83"/>
                  </a:cubicBezTo>
                  <a:cubicBezTo>
                    <a:pt x="69" y="70"/>
                    <a:pt x="75" y="56"/>
                    <a:pt x="88" y="44"/>
                  </a:cubicBezTo>
                  <a:cubicBezTo>
                    <a:pt x="96" y="38"/>
                    <a:pt x="93" y="19"/>
                    <a:pt x="88" y="5"/>
                  </a:cubicBezTo>
                  <a:cubicBezTo>
                    <a:pt x="87" y="2"/>
                    <a:pt x="91" y="0"/>
                    <a:pt x="93" y="2"/>
                  </a:cubicBezTo>
                  <a:cubicBezTo>
                    <a:pt x="244" y="174"/>
                    <a:pt x="244" y="174"/>
                    <a:pt x="244" y="174"/>
                  </a:cubicBezTo>
                  <a:cubicBezTo>
                    <a:pt x="270" y="204"/>
                    <a:pt x="248" y="251"/>
                    <a:pt x="209" y="251"/>
                  </a:cubicBezTo>
                  <a:cubicBezTo>
                    <a:pt x="2" y="251"/>
                    <a:pt x="2" y="251"/>
                    <a:pt x="2" y="25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4" name="Freeform 370">
              <a:extLst>
                <a:ext uri="{FF2B5EF4-FFF2-40B4-BE49-F238E27FC236}">
                  <a16:creationId xmlns:a16="http://schemas.microsoft.com/office/drawing/2014/main" id="{DE4FF8DF-4D1F-42B5-907F-88B0BE0BB7CA}"/>
                </a:ext>
              </a:extLst>
            </p:cNvPr>
            <p:cNvSpPr>
              <a:spLocks/>
            </p:cNvSpPr>
            <p:nvPr/>
          </p:nvSpPr>
          <p:spPr bwMode="auto">
            <a:xfrm>
              <a:off x="7282818" y="4016785"/>
              <a:ext cx="217385" cy="281322"/>
            </a:xfrm>
            <a:custGeom>
              <a:avLst/>
              <a:gdLst>
                <a:gd name="T0" fmla="*/ 0 w 153"/>
                <a:gd name="T1" fmla="*/ 155 h 213"/>
                <a:gd name="T2" fmla="*/ 52 w 153"/>
                <a:gd name="T3" fmla="*/ 213 h 213"/>
                <a:gd name="T4" fmla="*/ 153 w 153"/>
                <a:gd name="T5" fmla="*/ 132 h 213"/>
                <a:gd name="T6" fmla="*/ 43 w 153"/>
                <a:gd name="T7" fmla="*/ 0 h 213"/>
                <a:gd name="T8" fmla="*/ 0 w 153"/>
                <a:gd name="T9" fmla="*/ 155 h 213"/>
              </a:gdLst>
              <a:ahLst/>
              <a:cxnLst>
                <a:cxn ang="0">
                  <a:pos x="T0" y="T1"/>
                </a:cxn>
                <a:cxn ang="0">
                  <a:pos x="T2" y="T3"/>
                </a:cxn>
                <a:cxn ang="0">
                  <a:pos x="T4" y="T5"/>
                </a:cxn>
                <a:cxn ang="0">
                  <a:pos x="T6" y="T7"/>
                </a:cxn>
                <a:cxn ang="0">
                  <a:pos x="T8" y="T9"/>
                </a:cxn>
              </a:cxnLst>
              <a:rect l="0" t="0" r="r" b="b"/>
              <a:pathLst>
                <a:path w="153" h="213">
                  <a:moveTo>
                    <a:pt x="0" y="155"/>
                  </a:moveTo>
                  <a:lnTo>
                    <a:pt x="52" y="213"/>
                  </a:lnTo>
                  <a:lnTo>
                    <a:pt x="153" y="132"/>
                  </a:lnTo>
                  <a:lnTo>
                    <a:pt x="43" y="0"/>
                  </a:lnTo>
                  <a:lnTo>
                    <a:pt x="0" y="155"/>
                  </a:lnTo>
                  <a:close/>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5" name="Freeform 371">
              <a:extLst>
                <a:ext uri="{FF2B5EF4-FFF2-40B4-BE49-F238E27FC236}">
                  <a16:creationId xmlns:a16="http://schemas.microsoft.com/office/drawing/2014/main" id="{C1987BA7-786F-47F5-B984-E9AB8223D222}"/>
                </a:ext>
              </a:extLst>
            </p:cNvPr>
            <p:cNvSpPr>
              <a:spLocks/>
            </p:cNvSpPr>
            <p:nvPr/>
          </p:nvSpPr>
          <p:spPr bwMode="auto">
            <a:xfrm>
              <a:off x="7282818" y="3995474"/>
              <a:ext cx="217385" cy="302634"/>
            </a:xfrm>
            <a:custGeom>
              <a:avLst/>
              <a:gdLst>
                <a:gd name="T0" fmla="*/ 0 w 153"/>
                <a:gd name="T1" fmla="*/ 155 h 213"/>
                <a:gd name="T2" fmla="*/ 52 w 153"/>
                <a:gd name="T3" fmla="*/ 213 h 213"/>
                <a:gd name="T4" fmla="*/ 153 w 153"/>
                <a:gd name="T5" fmla="*/ 132 h 213"/>
                <a:gd name="T6" fmla="*/ 43 w 153"/>
                <a:gd name="T7" fmla="*/ 0 h 213"/>
              </a:gdLst>
              <a:ahLst/>
              <a:cxnLst>
                <a:cxn ang="0">
                  <a:pos x="T0" y="T1"/>
                </a:cxn>
                <a:cxn ang="0">
                  <a:pos x="T2" y="T3"/>
                </a:cxn>
                <a:cxn ang="0">
                  <a:pos x="T4" y="T5"/>
                </a:cxn>
                <a:cxn ang="0">
                  <a:pos x="T6" y="T7"/>
                </a:cxn>
              </a:cxnLst>
              <a:rect l="0" t="0" r="r" b="b"/>
              <a:pathLst>
                <a:path w="153" h="213">
                  <a:moveTo>
                    <a:pt x="0" y="155"/>
                  </a:moveTo>
                  <a:lnTo>
                    <a:pt x="52" y="213"/>
                  </a:lnTo>
                  <a:lnTo>
                    <a:pt x="153" y="132"/>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6" name="Freeform 372">
              <a:extLst>
                <a:ext uri="{FF2B5EF4-FFF2-40B4-BE49-F238E27FC236}">
                  <a16:creationId xmlns:a16="http://schemas.microsoft.com/office/drawing/2014/main" id="{099F4176-8606-4408-9F15-9A339A9A8359}"/>
                </a:ext>
              </a:extLst>
            </p:cNvPr>
            <p:cNvSpPr>
              <a:spLocks/>
            </p:cNvSpPr>
            <p:nvPr/>
          </p:nvSpPr>
          <p:spPr bwMode="auto">
            <a:xfrm>
              <a:off x="7282818" y="3995474"/>
              <a:ext cx="217385" cy="302634"/>
            </a:xfrm>
            <a:custGeom>
              <a:avLst/>
              <a:gdLst>
                <a:gd name="T0" fmla="*/ 0 w 153"/>
                <a:gd name="T1" fmla="*/ 155 h 213"/>
                <a:gd name="T2" fmla="*/ 52 w 153"/>
                <a:gd name="T3" fmla="*/ 213 h 213"/>
                <a:gd name="T4" fmla="*/ 153 w 153"/>
                <a:gd name="T5" fmla="*/ 132 h 213"/>
                <a:gd name="T6" fmla="*/ 43 w 153"/>
                <a:gd name="T7" fmla="*/ 0 h 213"/>
              </a:gdLst>
              <a:ahLst/>
              <a:cxnLst>
                <a:cxn ang="0">
                  <a:pos x="T0" y="T1"/>
                </a:cxn>
                <a:cxn ang="0">
                  <a:pos x="T2" y="T3"/>
                </a:cxn>
                <a:cxn ang="0">
                  <a:pos x="T4" y="T5"/>
                </a:cxn>
                <a:cxn ang="0">
                  <a:pos x="T6" y="T7"/>
                </a:cxn>
              </a:cxnLst>
              <a:rect l="0" t="0" r="r" b="b"/>
              <a:pathLst>
                <a:path w="153" h="213">
                  <a:moveTo>
                    <a:pt x="0" y="155"/>
                  </a:moveTo>
                  <a:lnTo>
                    <a:pt x="52" y="213"/>
                  </a:lnTo>
                  <a:lnTo>
                    <a:pt x="153" y="132"/>
                  </a:lnTo>
                  <a:lnTo>
                    <a:pt x="43" y="0"/>
                  </a:ln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7" name="Freeform 373">
              <a:extLst>
                <a:ext uri="{FF2B5EF4-FFF2-40B4-BE49-F238E27FC236}">
                  <a16:creationId xmlns:a16="http://schemas.microsoft.com/office/drawing/2014/main" id="{63699659-B6E7-4B1D-B68C-1FCC762250DA}"/>
                </a:ext>
              </a:extLst>
            </p:cNvPr>
            <p:cNvSpPr>
              <a:spLocks/>
            </p:cNvSpPr>
            <p:nvPr/>
          </p:nvSpPr>
          <p:spPr bwMode="auto">
            <a:xfrm>
              <a:off x="7066854" y="4674625"/>
              <a:ext cx="49729" cy="0"/>
            </a:xfrm>
            <a:custGeom>
              <a:avLst/>
              <a:gdLst>
                <a:gd name="T0" fmla="*/ 0 w 35"/>
                <a:gd name="T1" fmla="*/ 35 w 35"/>
                <a:gd name="T2" fmla="*/ 0 w 35"/>
              </a:gdLst>
              <a:ahLst/>
              <a:cxnLst>
                <a:cxn ang="0">
                  <a:pos x="T0" y="0"/>
                </a:cxn>
                <a:cxn ang="0">
                  <a:pos x="T1" y="0"/>
                </a:cxn>
                <a:cxn ang="0">
                  <a:pos x="T2" y="0"/>
                </a:cxn>
              </a:cxnLst>
              <a:rect l="0" t="0" r="r" b="b"/>
              <a:pathLst>
                <a:path w="35">
                  <a:moveTo>
                    <a:pt x="0" y="0"/>
                  </a:moveTo>
                  <a:lnTo>
                    <a:pt x="35" y="0"/>
                  </a:lnTo>
                  <a:lnTo>
                    <a:pt x="0" y="0"/>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8" name="Line 374">
              <a:extLst>
                <a:ext uri="{FF2B5EF4-FFF2-40B4-BE49-F238E27FC236}">
                  <a16:creationId xmlns:a16="http://schemas.microsoft.com/office/drawing/2014/main" id="{8B36B55E-3603-4101-B168-E3F0F613287D}"/>
                </a:ext>
              </a:extLst>
            </p:cNvPr>
            <p:cNvSpPr>
              <a:spLocks noChangeShapeType="1"/>
            </p:cNvSpPr>
            <p:nvPr/>
          </p:nvSpPr>
          <p:spPr bwMode="auto">
            <a:xfrm>
              <a:off x="7066854" y="4674625"/>
              <a:ext cx="49729"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46" name="Line 375">
              <a:extLst>
                <a:ext uri="{FF2B5EF4-FFF2-40B4-BE49-F238E27FC236}">
                  <a16:creationId xmlns:a16="http://schemas.microsoft.com/office/drawing/2014/main" id="{D1D1E568-CDC6-4822-A5E2-7285876B9384}"/>
                </a:ext>
              </a:extLst>
            </p:cNvPr>
            <p:cNvSpPr>
              <a:spLocks noChangeShapeType="1"/>
            </p:cNvSpPr>
            <p:nvPr/>
          </p:nvSpPr>
          <p:spPr bwMode="auto">
            <a:xfrm>
              <a:off x="7066854" y="4674625"/>
              <a:ext cx="49729"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47" name="Freeform 376">
              <a:extLst>
                <a:ext uri="{FF2B5EF4-FFF2-40B4-BE49-F238E27FC236}">
                  <a16:creationId xmlns:a16="http://schemas.microsoft.com/office/drawing/2014/main" id="{ADBFEBC7-C1C4-4C34-9919-CC2CD485B623}"/>
                </a:ext>
              </a:extLst>
            </p:cNvPr>
            <p:cNvSpPr>
              <a:spLocks/>
            </p:cNvSpPr>
            <p:nvPr/>
          </p:nvSpPr>
          <p:spPr bwMode="auto">
            <a:xfrm>
              <a:off x="7066854" y="4732877"/>
              <a:ext cx="49729" cy="0"/>
            </a:xfrm>
            <a:custGeom>
              <a:avLst/>
              <a:gdLst>
                <a:gd name="T0" fmla="*/ 0 w 35"/>
                <a:gd name="T1" fmla="*/ 35 w 35"/>
                <a:gd name="T2" fmla="*/ 0 w 35"/>
              </a:gdLst>
              <a:ahLst/>
              <a:cxnLst>
                <a:cxn ang="0">
                  <a:pos x="T0" y="0"/>
                </a:cxn>
                <a:cxn ang="0">
                  <a:pos x="T1" y="0"/>
                </a:cxn>
                <a:cxn ang="0">
                  <a:pos x="T2" y="0"/>
                </a:cxn>
              </a:cxnLst>
              <a:rect l="0" t="0" r="r" b="b"/>
              <a:pathLst>
                <a:path w="35">
                  <a:moveTo>
                    <a:pt x="0" y="0"/>
                  </a:moveTo>
                  <a:lnTo>
                    <a:pt x="35" y="0"/>
                  </a:lnTo>
                  <a:lnTo>
                    <a:pt x="0" y="0"/>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16" name="Line 377">
              <a:extLst>
                <a:ext uri="{FF2B5EF4-FFF2-40B4-BE49-F238E27FC236}">
                  <a16:creationId xmlns:a16="http://schemas.microsoft.com/office/drawing/2014/main" id="{23EF9E60-8DCA-49BF-AE58-DB9B0FE4E582}"/>
                </a:ext>
              </a:extLst>
            </p:cNvPr>
            <p:cNvSpPr>
              <a:spLocks noChangeShapeType="1"/>
            </p:cNvSpPr>
            <p:nvPr/>
          </p:nvSpPr>
          <p:spPr bwMode="auto">
            <a:xfrm>
              <a:off x="7066854" y="4732877"/>
              <a:ext cx="49729"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79" name="Line 378">
              <a:extLst>
                <a:ext uri="{FF2B5EF4-FFF2-40B4-BE49-F238E27FC236}">
                  <a16:creationId xmlns:a16="http://schemas.microsoft.com/office/drawing/2014/main" id="{43CE22BA-07AF-4BEF-88A4-8ACB7CD97B51}"/>
                </a:ext>
              </a:extLst>
            </p:cNvPr>
            <p:cNvSpPr>
              <a:spLocks noChangeShapeType="1"/>
            </p:cNvSpPr>
            <p:nvPr/>
          </p:nvSpPr>
          <p:spPr bwMode="auto">
            <a:xfrm>
              <a:off x="7066854" y="4732877"/>
              <a:ext cx="49729"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80" name="Oval 325">
              <a:extLst>
                <a:ext uri="{FF2B5EF4-FFF2-40B4-BE49-F238E27FC236}">
                  <a16:creationId xmlns:a16="http://schemas.microsoft.com/office/drawing/2014/main" id="{E3687C25-BBCB-48CA-B6D0-DD9B17E8CE33}"/>
                </a:ext>
              </a:extLst>
            </p:cNvPr>
            <p:cNvSpPr>
              <a:spLocks noChangeArrowheads="1"/>
            </p:cNvSpPr>
            <p:nvPr/>
          </p:nvSpPr>
          <p:spPr bwMode="auto">
            <a:xfrm>
              <a:off x="6570989" y="3404415"/>
              <a:ext cx="76725"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782" name="Group 781">
            <a:extLst>
              <a:ext uri="{FF2B5EF4-FFF2-40B4-BE49-F238E27FC236}">
                <a16:creationId xmlns:a16="http://schemas.microsoft.com/office/drawing/2014/main" id="{4266C90B-6866-4CAE-A1CC-E97EB954CE79}"/>
              </a:ext>
            </a:extLst>
          </p:cNvPr>
          <p:cNvGrpSpPr/>
          <p:nvPr/>
        </p:nvGrpSpPr>
        <p:grpSpPr>
          <a:xfrm>
            <a:off x="4259209" y="8502339"/>
            <a:ext cx="6103193" cy="221659"/>
            <a:chOff x="566618" y="4879221"/>
            <a:chExt cx="8058872" cy="292688"/>
          </a:xfrm>
        </p:grpSpPr>
        <p:sp>
          <p:nvSpPr>
            <p:cNvPr id="801" name="Rectangle 395">
              <a:extLst>
                <a:ext uri="{FF2B5EF4-FFF2-40B4-BE49-F238E27FC236}">
                  <a16:creationId xmlns:a16="http://schemas.microsoft.com/office/drawing/2014/main" id="{4A9BBF79-B61F-481E-B075-261DA3043762}"/>
                </a:ext>
              </a:extLst>
            </p:cNvPr>
            <p:cNvSpPr>
              <a:spLocks noChangeArrowheads="1"/>
            </p:cNvSpPr>
            <p:nvPr/>
          </p:nvSpPr>
          <p:spPr bwMode="auto">
            <a:xfrm>
              <a:off x="8480567" y="4879221"/>
              <a:ext cx="144923" cy="292688"/>
            </a:xfrm>
            <a:prstGeom prst="rect">
              <a:avLst/>
            </a:pr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04" name="Rectangle 397">
              <a:extLst>
                <a:ext uri="{FF2B5EF4-FFF2-40B4-BE49-F238E27FC236}">
                  <a16:creationId xmlns:a16="http://schemas.microsoft.com/office/drawing/2014/main" id="{9893C359-4F58-42C4-9E08-92E4A53D22EB}"/>
                </a:ext>
              </a:extLst>
            </p:cNvPr>
            <p:cNvSpPr>
              <a:spLocks noChangeArrowheads="1"/>
            </p:cNvSpPr>
            <p:nvPr/>
          </p:nvSpPr>
          <p:spPr bwMode="auto">
            <a:xfrm>
              <a:off x="566618" y="4879221"/>
              <a:ext cx="142082" cy="289847"/>
            </a:xfrm>
            <a:prstGeom prst="rect">
              <a:avLst/>
            </a:pr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sp>
        <p:nvSpPr>
          <p:cNvPr id="808" name="Freeform 399">
            <a:extLst>
              <a:ext uri="{FF2B5EF4-FFF2-40B4-BE49-F238E27FC236}">
                <a16:creationId xmlns:a16="http://schemas.microsoft.com/office/drawing/2014/main" id="{FAD20EEF-7E1B-4CEA-B614-5E2A1A9A0E3A}"/>
              </a:ext>
            </a:extLst>
          </p:cNvPr>
          <p:cNvSpPr>
            <a:spLocks/>
          </p:cNvSpPr>
          <p:nvPr/>
        </p:nvSpPr>
        <p:spPr bwMode="auto">
          <a:xfrm>
            <a:off x="4068755" y="8428094"/>
            <a:ext cx="6499167" cy="120515"/>
          </a:xfrm>
          <a:custGeom>
            <a:avLst/>
            <a:gdLst>
              <a:gd name="T0" fmla="*/ 2882 w 2908"/>
              <a:gd name="T1" fmla="*/ 54 h 54"/>
              <a:gd name="T2" fmla="*/ 26 w 2908"/>
              <a:gd name="T3" fmla="*/ 54 h 54"/>
              <a:gd name="T4" fmla="*/ 0 w 2908"/>
              <a:gd name="T5" fmla="*/ 27 h 54"/>
              <a:gd name="T6" fmla="*/ 26 w 2908"/>
              <a:gd name="T7" fmla="*/ 0 h 54"/>
              <a:gd name="T8" fmla="*/ 2882 w 2908"/>
              <a:gd name="T9" fmla="*/ 0 h 54"/>
              <a:gd name="T10" fmla="*/ 2908 w 2908"/>
              <a:gd name="T11" fmla="*/ 27 h 54"/>
              <a:gd name="T12" fmla="*/ 2882 w 2908"/>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2908" h="54">
                <a:moveTo>
                  <a:pt x="2882" y="54"/>
                </a:moveTo>
                <a:cubicBezTo>
                  <a:pt x="26" y="54"/>
                  <a:pt x="26" y="54"/>
                  <a:pt x="26" y="54"/>
                </a:cubicBezTo>
                <a:cubicBezTo>
                  <a:pt x="12" y="54"/>
                  <a:pt x="0" y="42"/>
                  <a:pt x="0" y="27"/>
                </a:cubicBezTo>
                <a:cubicBezTo>
                  <a:pt x="0" y="12"/>
                  <a:pt x="12" y="0"/>
                  <a:pt x="26" y="0"/>
                </a:cubicBezTo>
                <a:cubicBezTo>
                  <a:pt x="2882" y="0"/>
                  <a:pt x="2882" y="0"/>
                  <a:pt x="2882" y="0"/>
                </a:cubicBezTo>
                <a:cubicBezTo>
                  <a:pt x="2896" y="0"/>
                  <a:pt x="2908" y="12"/>
                  <a:pt x="2908" y="27"/>
                </a:cubicBezTo>
                <a:cubicBezTo>
                  <a:pt x="2908" y="42"/>
                  <a:pt x="2896" y="54"/>
                  <a:pt x="2882" y="54"/>
                </a:cubicBezTo>
                <a:close/>
              </a:path>
            </a:pathLst>
          </a:cu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Tree>
    <p:extLst>
      <p:ext uri="{BB962C8B-B14F-4D97-AF65-F5344CB8AC3E}">
        <p14:creationId xmlns:p14="http://schemas.microsoft.com/office/powerpoint/2010/main" val="81052770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27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76"/>
                                        </p:tgtEl>
                                      </p:cBhvr>
                                      <p:by x="0" y="0"/>
                                    </p:animScale>
                                  </p:childTnLst>
                                </p:cTn>
                              </p:par>
                              <p:par>
                                <p:cTn id="9" presetID="6" presetClass="emph" presetSubtype="0" decel="100000" fill="hold" grpId="2" nodeType="withEffect">
                                  <p:stCondLst>
                                    <p:cond delay="900"/>
                                  </p:stCondLst>
                                  <p:childTnLst>
                                    <p:animScale>
                                      <p:cBhvr>
                                        <p:cTn id="10" dur="500" fill="hold"/>
                                        <p:tgtEl>
                                          <p:spTgt spid="276"/>
                                        </p:tgtEl>
                                      </p:cBhvr>
                                      <p:by x="90000" y="90000"/>
                                    </p:animScale>
                                  </p:childTnLst>
                                </p:cTn>
                              </p:par>
                              <p:par>
                                <p:cTn id="11" presetID="10" presetClass="entr" presetSubtype="0" fill="hold" grpId="0" nodeType="withEffect">
                                  <p:stCondLst>
                                    <p:cond delay="500"/>
                                  </p:stCondLst>
                                  <p:childTnLst>
                                    <p:set>
                                      <p:cBhvr>
                                        <p:cTn id="12" dur="1" fill="hold">
                                          <p:stCondLst>
                                            <p:cond delay="0"/>
                                          </p:stCondLst>
                                        </p:cTn>
                                        <p:tgtEl>
                                          <p:spTgt spid="291"/>
                                        </p:tgtEl>
                                        <p:attrNameLst>
                                          <p:attrName>style.visibility</p:attrName>
                                        </p:attrNameLst>
                                      </p:cBhvr>
                                      <p:to>
                                        <p:strVal val="visible"/>
                                      </p:to>
                                    </p:set>
                                    <p:animEffect transition="in" filter="fade">
                                      <p:cBhvr>
                                        <p:cTn id="13" dur="500"/>
                                        <p:tgtEl>
                                          <p:spTgt spid="291"/>
                                        </p:tgtEl>
                                      </p:cBhvr>
                                    </p:animEffect>
                                  </p:childTnLst>
                                </p:cTn>
                              </p:par>
                              <p:par>
                                <p:cTn id="14" presetID="42" presetClass="path" presetSubtype="0" decel="100000" fill="hold" grpId="1" nodeType="withEffect">
                                  <p:stCondLst>
                                    <p:cond delay="500"/>
                                  </p:stCondLst>
                                  <p:childTnLst>
                                    <p:animMotion origin="layout" path="M 1.97917E-6 4.1358E-6 L 0.03678 4.1358E-6 " pathEditMode="relative" rAng="0" ptsTypes="AA">
                                      <p:cBhvr>
                                        <p:cTn id="15" dur="500" spd="-100000" fill="hold"/>
                                        <p:tgtEl>
                                          <p:spTgt spid="291"/>
                                        </p:tgtEl>
                                        <p:attrNameLst>
                                          <p:attrName>ppt_x</p:attrName>
                                          <p:attrName>ppt_y</p:attrName>
                                        </p:attrNameLst>
                                      </p:cBhvr>
                                      <p:rCtr x="18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animBg="1"/>
      <p:bldP spid="276" grpId="1" animBg="1"/>
      <p:bldP spid="276" grpId="2" animBg="1"/>
      <p:bldP spid="291" grpId="0"/>
      <p:bldP spid="291"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81" name="Rectangle 280">
            <a:extLst>
              <a:ext uri="{FF2B5EF4-FFF2-40B4-BE49-F238E27FC236}">
                <a16:creationId xmlns:a16="http://schemas.microsoft.com/office/drawing/2014/main" id="{FA189CB8-C9DE-4A01-88C2-FFF6CE83C41E}"/>
              </a:ext>
            </a:extLst>
          </p:cNvPr>
          <p:cNvSpPr/>
          <p:nvPr/>
        </p:nvSpPr>
        <p:spPr>
          <a:xfrm>
            <a:off x="6236211" y="1773700"/>
            <a:ext cx="2093274" cy="303861"/>
          </a:xfrm>
          <a:prstGeom prst="rect">
            <a:avLst/>
          </a:prstGeom>
          <a:solidFill>
            <a:schemeClr val="accent4"/>
          </a:solidFill>
          <a:ln w="25400">
            <a:solidFill>
              <a:schemeClr val="tx2">
                <a:lumMod val="9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2" name="Rectangle 281">
            <a:extLst>
              <a:ext uri="{FF2B5EF4-FFF2-40B4-BE49-F238E27FC236}">
                <a16:creationId xmlns:a16="http://schemas.microsoft.com/office/drawing/2014/main" id="{BCA8D483-A881-4B08-8BC6-38279BFC18AB}"/>
              </a:ext>
            </a:extLst>
          </p:cNvPr>
          <p:cNvSpPr/>
          <p:nvPr/>
        </p:nvSpPr>
        <p:spPr>
          <a:xfrm>
            <a:off x="6236211" y="2605098"/>
            <a:ext cx="2093274" cy="303861"/>
          </a:xfrm>
          <a:prstGeom prst="rect">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3" name="Rectangle 282">
            <a:extLst>
              <a:ext uri="{FF2B5EF4-FFF2-40B4-BE49-F238E27FC236}">
                <a16:creationId xmlns:a16="http://schemas.microsoft.com/office/drawing/2014/main" id="{FF177984-80BA-4714-91BC-FC48C8BA49D1}"/>
              </a:ext>
            </a:extLst>
          </p:cNvPr>
          <p:cNvSpPr/>
          <p:nvPr/>
        </p:nvSpPr>
        <p:spPr>
          <a:xfrm>
            <a:off x="6236211" y="3436497"/>
            <a:ext cx="2093274" cy="303861"/>
          </a:xfrm>
          <a:prstGeom prst="rect">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4" name="Rectangle 283">
            <a:extLst>
              <a:ext uri="{FF2B5EF4-FFF2-40B4-BE49-F238E27FC236}">
                <a16:creationId xmlns:a16="http://schemas.microsoft.com/office/drawing/2014/main" id="{A4117F94-0EF7-4137-8912-BB46C6729977}"/>
              </a:ext>
            </a:extLst>
          </p:cNvPr>
          <p:cNvSpPr/>
          <p:nvPr/>
        </p:nvSpPr>
        <p:spPr>
          <a:xfrm>
            <a:off x="6236211" y="4267895"/>
            <a:ext cx="2093274" cy="303861"/>
          </a:xfrm>
          <a:prstGeom prst="rect">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5" name="Rectangle 284">
            <a:extLst>
              <a:ext uri="{FF2B5EF4-FFF2-40B4-BE49-F238E27FC236}">
                <a16:creationId xmlns:a16="http://schemas.microsoft.com/office/drawing/2014/main" id="{82045190-4B07-485D-8BB6-11B172A4B9AD}"/>
              </a:ext>
            </a:extLst>
          </p:cNvPr>
          <p:cNvSpPr/>
          <p:nvPr/>
        </p:nvSpPr>
        <p:spPr>
          <a:xfrm>
            <a:off x="6236211" y="5930689"/>
            <a:ext cx="2093274" cy="303861"/>
          </a:xfrm>
          <a:prstGeom prst="rect">
            <a:avLst/>
          </a:prstGeom>
          <a:solidFill>
            <a:schemeClr val="accent6"/>
          </a:solidFill>
          <a:ln w="25400">
            <a:solidFill>
              <a:schemeClr val="tx2">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6" name="Rectangle 285">
            <a:extLst>
              <a:ext uri="{FF2B5EF4-FFF2-40B4-BE49-F238E27FC236}">
                <a16:creationId xmlns:a16="http://schemas.microsoft.com/office/drawing/2014/main" id="{FCEAA1D7-2BC4-4914-BB57-8FD579509BF5}"/>
              </a:ext>
            </a:extLst>
          </p:cNvPr>
          <p:cNvSpPr/>
          <p:nvPr/>
        </p:nvSpPr>
        <p:spPr>
          <a:xfrm>
            <a:off x="6236211" y="5099294"/>
            <a:ext cx="2093274" cy="303861"/>
          </a:xfrm>
          <a:prstGeom prst="rect">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0" name="Rectangle 279">
            <a:extLst>
              <a:ext uri="{FF2B5EF4-FFF2-40B4-BE49-F238E27FC236}">
                <a16:creationId xmlns:a16="http://schemas.microsoft.com/office/drawing/2014/main" id="{1ED957AD-94AB-45BE-8C3E-200CCDF0D1AF}"/>
              </a:ext>
            </a:extLst>
          </p:cNvPr>
          <p:cNvSpPr/>
          <p:nvPr/>
        </p:nvSpPr>
        <p:spPr>
          <a:xfrm>
            <a:off x="6236211" y="5930689"/>
            <a:ext cx="2093274" cy="303861"/>
          </a:xfrm>
          <a:prstGeom prst="rect">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nvGrpSpPr>
          <p:cNvPr id="7" name="Group 6">
            <a:extLst>
              <a:ext uri="{FF2B5EF4-FFF2-40B4-BE49-F238E27FC236}">
                <a16:creationId xmlns:a16="http://schemas.microsoft.com/office/drawing/2014/main" id="{F722F9CA-7AB1-4610-8ADD-4090CE8950F0}"/>
              </a:ext>
            </a:extLst>
          </p:cNvPr>
          <p:cNvGrpSpPr/>
          <p:nvPr/>
        </p:nvGrpSpPr>
        <p:grpSpPr>
          <a:xfrm>
            <a:off x="6071150" y="114098"/>
            <a:ext cx="2530043" cy="9220754"/>
            <a:chOff x="3794468" y="598756"/>
            <a:chExt cx="1581277" cy="5235526"/>
          </a:xfrm>
        </p:grpSpPr>
        <p:sp>
          <p:nvSpPr>
            <p:cNvPr id="288" name="Rectangle 287">
              <a:extLst>
                <a:ext uri="{FF2B5EF4-FFF2-40B4-BE49-F238E27FC236}">
                  <a16:creationId xmlns:a16="http://schemas.microsoft.com/office/drawing/2014/main" id="{327D9701-A76C-4F9D-8137-2CEC3DEB231F}"/>
                </a:ext>
              </a:extLst>
            </p:cNvPr>
            <p:cNvSpPr/>
            <p:nvPr/>
          </p:nvSpPr>
          <p:spPr>
            <a:xfrm>
              <a:off x="3794468" y="598756"/>
              <a:ext cx="183885" cy="5235526"/>
            </a:xfrm>
            <a:prstGeom prst="rect">
              <a:avLst/>
            </a:prstGeom>
            <a:solidFill>
              <a:schemeClr val="accent4"/>
            </a:solidFill>
            <a:ln w="25400">
              <a:solidFill>
                <a:schemeClr val="tx2">
                  <a:lumMod val="9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89" name="Rectangle 288">
              <a:extLst>
                <a:ext uri="{FF2B5EF4-FFF2-40B4-BE49-F238E27FC236}">
                  <a16:creationId xmlns:a16="http://schemas.microsoft.com/office/drawing/2014/main" id="{0353EB1B-FD42-41DA-AB95-48461E70CDC5}"/>
                </a:ext>
              </a:extLst>
            </p:cNvPr>
            <p:cNvSpPr/>
            <p:nvPr/>
          </p:nvSpPr>
          <p:spPr>
            <a:xfrm>
              <a:off x="5191860" y="598756"/>
              <a:ext cx="183885" cy="5235526"/>
            </a:xfrm>
            <a:prstGeom prst="rect">
              <a:avLst/>
            </a:prstGeom>
            <a:solidFill>
              <a:schemeClr val="accent4"/>
            </a:solidFill>
            <a:ln w="25400">
              <a:solidFill>
                <a:schemeClr val="tx2">
                  <a:lumMod val="9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277" name="Group 276">
            <a:extLst>
              <a:ext uri="{FF2B5EF4-FFF2-40B4-BE49-F238E27FC236}">
                <a16:creationId xmlns:a16="http://schemas.microsoft.com/office/drawing/2014/main" id="{DF93CE0D-B48B-41BD-B5A4-9CE03C35359A}"/>
              </a:ext>
            </a:extLst>
          </p:cNvPr>
          <p:cNvGrpSpPr/>
          <p:nvPr/>
        </p:nvGrpSpPr>
        <p:grpSpPr>
          <a:xfrm>
            <a:off x="6071150" y="114098"/>
            <a:ext cx="2530043" cy="9220754"/>
            <a:chOff x="3794468" y="598756"/>
            <a:chExt cx="1581277" cy="5235526"/>
          </a:xfrm>
          <a:solidFill>
            <a:schemeClr val="accent4"/>
          </a:solidFill>
        </p:grpSpPr>
        <p:sp>
          <p:nvSpPr>
            <p:cNvPr id="278" name="Rectangle 277">
              <a:extLst>
                <a:ext uri="{FF2B5EF4-FFF2-40B4-BE49-F238E27FC236}">
                  <a16:creationId xmlns:a16="http://schemas.microsoft.com/office/drawing/2014/main" id="{5408EBF3-B512-4919-A1E6-3150E23F7902}"/>
                </a:ext>
              </a:extLst>
            </p:cNvPr>
            <p:cNvSpPr/>
            <p:nvPr/>
          </p:nvSpPr>
          <p:spPr>
            <a:xfrm>
              <a:off x="3794468" y="598756"/>
              <a:ext cx="183885" cy="5235526"/>
            </a:xfrm>
            <a:prstGeom prst="rect">
              <a:avLst/>
            </a:pr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79" name="Rectangle 278">
              <a:extLst>
                <a:ext uri="{FF2B5EF4-FFF2-40B4-BE49-F238E27FC236}">
                  <a16:creationId xmlns:a16="http://schemas.microsoft.com/office/drawing/2014/main" id="{ACB6E73B-E01A-4F7A-AC56-11644AF031AA}"/>
                </a:ext>
              </a:extLst>
            </p:cNvPr>
            <p:cNvSpPr/>
            <p:nvPr/>
          </p:nvSpPr>
          <p:spPr>
            <a:xfrm>
              <a:off x="5191860" y="598756"/>
              <a:ext cx="183885" cy="5235526"/>
            </a:xfrm>
            <a:prstGeom prst="rect">
              <a:avLst/>
            </a:pr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276" name="Hexagon 275">
            <a:extLst>
              <a:ext uri="{FF2B5EF4-FFF2-40B4-BE49-F238E27FC236}">
                <a16:creationId xmlns:a16="http://schemas.microsoft.com/office/drawing/2014/main" id="{294B743C-6D35-489E-A804-33FDA4975689}"/>
              </a:ext>
            </a:extLst>
          </p:cNvPr>
          <p:cNvSpPr/>
          <p:nvPr/>
        </p:nvSpPr>
        <p:spPr>
          <a:xfrm>
            <a:off x="6884879" y="1531686"/>
            <a:ext cx="935026" cy="806056"/>
          </a:xfrm>
          <a:prstGeom prst="hexagon">
            <a:avLst/>
          </a:prstGeom>
          <a:solidFill>
            <a:srgbClr val="E84B45"/>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 name="Oval 15">
            <a:extLst>
              <a:ext uri="{FF2B5EF4-FFF2-40B4-BE49-F238E27FC236}">
                <a16:creationId xmlns:a16="http://schemas.microsoft.com/office/drawing/2014/main" id="{09A2B1C6-B7DC-4A16-83BB-9BD42578CA2F}"/>
              </a:ext>
            </a:extLst>
          </p:cNvPr>
          <p:cNvSpPr/>
          <p:nvPr/>
        </p:nvSpPr>
        <p:spPr>
          <a:xfrm>
            <a:off x="5901587" y="-1465666"/>
            <a:ext cx="2827226" cy="2827226"/>
          </a:xfrm>
          <a:prstGeom prst="ellipse">
            <a:avLst/>
          </a:prstGeom>
          <a:solidFill>
            <a:schemeClr val="accent4"/>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nvGrpSpPr>
          <p:cNvPr id="3" name="Group 2">
            <a:extLst>
              <a:ext uri="{FF2B5EF4-FFF2-40B4-BE49-F238E27FC236}">
                <a16:creationId xmlns:a16="http://schemas.microsoft.com/office/drawing/2014/main" id="{4E573F8D-EF66-454F-81DE-B6FBC6358857}"/>
              </a:ext>
            </a:extLst>
          </p:cNvPr>
          <p:cNvGrpSpPr/>
          <p:nvPr/>
        </p:nvGrpSpPr>
        <p:grpSpPr>
          <a:xfrm>
            <a:off x="6818742" y="195758"/>
            <a:ext cx="992920" cy="992920"/>
            <a:chOff x="3944651" y="-615005"/>
            <a:chExt cx="1209822" cy="1209822"/>
          </a:xfrm>
        </p:grpSpPr>
        <p:pic>
          <p:nvPicPr>
            <p:cNvPr id="31" name="Picture 30">
              <a:extLst>
                <a:ext uri="{FF2B5EF4-FFF2-40B4-BE49-F238E27FC236}">
                  <a16:creationId xmlns:a16="http://schemas.microsoft.com/office/drawing/2014/main" id="{92132CDF-DBB3-4567-BA42-6553FDF81CF7}"/>
                </a:ext>
              </a:extLst>
            </p:cNvPr>
            <p:cNvPicPr>
              <a:picLocks/>
            </p:cNvPicPr>
            <p:nvPr/>
          </p:nvPicPr>
          <p:blipFill>
            <a:blip r:embed="rId3"/>
            <a:stretch>
              <a:fillRect/>
            </a:stretch>
          </p:blipFill>
          <p:spPr>
            <a:xfrm>
              <a:off x="3944651" y="-615005"/>
              <a:ext cx="1209822" cy="1209822"/>
            </a:xfrm>
            <a:prstGeom prst="rect">
              <a:avLst/>
            </a:prstGeom>
          </p:spPr>
        </p:pic>
        <p:sp>
          <p:nvSpPr>
            <p:cNvPr id="156" name="Freeform: Shape 155">
              <a:extLst>
                <a:ext uri="{FF2B5EF4-FFF2-40B4-BE49-F238E27FC236}">
                  <a16:creationId xmlns:a16="http://schemas.microsoft.com/office/drawing/2014/main" id="{2E0C602A-F9B9-40D7-860E-6176B887F16D}"/>
                </a:ext>
              </a:extLst>
            </p:cNvPr>
            <p:cNvSpPr/>
            <p:nvPr/>
          </p:nvSpPr>
          <p:spPr>
            <a:xfrm>
              <a:off x="4269067" y="-376667"/>
              <a:ext cx="566489" cy="662794"/>
            </a:xfrm>
            <a:custGeom>
              <a:avLst/>
              <a:gdLst>
                <a:gd name="connsiteX0" fmla="*/ 285750 w 571500"/>
                <a:gd name="connsiteY0" fmla="*/ 0 h 662940"/>
                <a:gd name="connsiteX1" fmla="*/ 571500 w 571500"/>
                <a:gd name="connsiteY1" fmla="*/ 285750 h 662940"/>
                <a:gd name="connsiteX2" fmla="*/ 487806 w 571500"/>
                <a:gd name="connsiteY2" fmla="*/ 487806 h 662940"/>
                <a:gd name="connsiteX3" fmla="*/ 484091 w 571500"/>
                <a:gd name="connsiteY3" fmla="*/ 490871 h 662940"/>
                <a:gd name="connsiteX4" fmla="*/ 469704 w 571500"/>
                <a:gd name="connsiteY4" fmla="*/ 527329 h 662940"/>
                <a:gd name="connsiteX5" fmla="*/ 408625 w 571500"/>
                <a:gd name="connsiteY5" fmla="*/ 662939 h 662940"/>
                <a:gd name="connsiteX6" fmla="*/ 168595 w 571500"/>
                <a:gd name="connsiteY6" fmla="*/ 662940 h 662940"/>
                <a:gd name="connsiteX7" fmla="*/ 110731 w 571500"/>
                <a:gd name="connsiteY7" fmla="*/ 537331 h 662940"/>
                <a:gd name="connsiteX8" fmla="*/ 79112 w 571500"/>
                <a:gd name="connsiteY8" fmla="*/ 482252 h 662940"/>
                <a:gd name="connsiteX9" fmla="*/ 48802 w 571500"/>
                <a:gd name="connsiteY9" fmla="*/ 445515 h 662940"/>
                <a:gd name="connsiteX10" fmla="*/ 0 w 571500"/>
                <a:gd name="connsiteY10" fmla="*/ 285750 h 662940"/>
                <a:gd name="connsiteX11" fmla="*/ 285750 w 571500"/>
                <a:gd name="connsiteY11" fmla="*/ 0 h 662940"/>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9112 w 571500"/>
                <a:gd name="connsiteY8" fmla="*/ 482252 h 668655"/>
                <a:gd name="connsiteX9" fmla="*/ 48802 w 571500"/>
                <a:gd name="connsiteY9" fmla="*/ 44551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9112 w 571500"/>
                <a:gd name="connsiteY8" fmla="*/ 482252 h 668655"/>
                <a:gd name="connsiteX9" fmla="*/ 45972 w 571500"/>
                <a:gd name="connsiteY9" fmla="*/ 44834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0622 w 571500"/>
                <a:gd name="connsiteY8" fmla="*/ 487912 h 668655"/>
                <a:gd name="connsiteX9" fmla="*/ 45972 w 571500"/>
                <a:gd name="connsiteY9" fmla="*/ 448345 h 668655"/>
                <a:gd name="connsiteX10" fmla="*/ 0 w 571500"/>
                <a:gd name="connsiteY10" fmla="*/ 285750 h 668655"/>
                <a:gd name="connsiteX11" fmla="*/ 285750 w 571500"/>
                <a:gd name="connsiteY11" fmla="*/ 0 h 668655"/>
                <a:gd name="connsiteX0" fmla="*/ 285750 w 571500"/>
                <a:gd name="connsiteY0" fmla="*/ 0 h 668655"/>
                <a:gd name="connsiteX1" fmla="*/ 571500 w 571500"/>
                <a:gd name="connsiteY1" fmla="*/ 285750 h 668655"/>
                <a:gd name="connsiteX2" fmla="*/ 487806 w 571500"/>
                <a:gd name="connsiteY2" fmla="*/ 487806 h 668655"/>
                <a:gd name="connsiteX3" fmla="*/ 484091 w 571500"/>
                <a:gd name="connsiteY3" fmla="*/ 490871 h 668655"/>
                <a:gd name="connsiteX4" fmla="*/ 469704 w 571500"/>
                <a:gd name="connsiteY4" fmla="*/ 527329 h 668655"/>
                <a:gd name="connsiteX5" fmla="*/ 408625 w 571500"/>
                <a:gd name="connsiteY5" fmla="*/ 662939 h 668655"/>
                <a:gd name="connsiteX6" fmla="*/ 162880 w 571500"/>
                <a:gd name="connsiteY6" fmla="*/ 668655 h 668655"/>
                <a:gd name="connsiteX7" fmla="*/ 110731 w 571500"/>
                <a:gd name="connsiteY7" fmla="*/ 537331 h 668655"/>
                <a:gd name="connsiteX8" fmla="*/ 70622 w 571500"/>
                <a:gd name="connsiteY8" fmla="*/ 487912 h 668655"/>
                <a:gd name="connsiteX9" fmla="*/ 45972 w 571500"/>
                <a:gd name="connsiteY9" fmla="*/ 448345 h 668655"/>
                <a:gd name="connsiteX10" fmla="*/ 0 w 571500"/>
                <a:gd name="connsiteY10" fmla="*/ 285750 h 668655"/>
                <a:gd name="connsiteX11" fmla="*/ 285750 w 571500"/>
                <a:gd name="connsiteY11" fmla="*/ 0 h 66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0" h="668655">
                  <a:moveTo>
                    <a:pt x="285750" y="0"/>
                  </a:moveTo>
                  <a:cubicBezTo>
                    <a:pt x="443565" y="0"/>
                    <a:pt x="571500" y="127935"/>
                    <a:pt x="571500" y="285750"/>
                  </a:cubicBezTo>
                  <a:cubicBezTo>
                    <a:pt x="571500" y="364657"/>
                    <a:pt x="539517" y="436095"/>
                    <a:pt x="487806" y="487806"/>
                  </a:cubicBezTo>
                  <a:lnTo>
                    <a:pt x="484091" y="490871"/>
                  </a:lnTo>
                  <a:lnTo>
                    <a:pt x="469704" y="527329"/>
                  </a:lnTo>
                  <a:cubicBezTo>
                    <a:pt x="448392" y="572770"/>
                    <a:pt x="416776" y="590987"/>
                    <a:pt x="408625" y="662939"/>
                  </a:cubicBezTo>
                  <a:cubicBezTo>
                    <a:pt x="328615" y="662939"/>
                    <a:pt x="242890" y="668655"/>
                    <a:pt x="162880" y="668655"/>
                  </a:cubicBezTo>
                  <a:cubicBezTo>
                    <a:pt x="152879" y="619285"/>
                    <a:pt x="135020" y="576343"/>
                    <a:pt x="110731" y="537331"/>
                  </a:cubicBezTo>
                  <a:lnTo>
                    <a:pt x="70622" y="487912"/>
                  </a:lnTo>
                  <a:lnTo>
                    <a:pt x="45972" y="448345"/>
                  </a:lnTo>
                  <a:cubicBezTo>
                    <a:pt x="15161" y="402739"/>
                    <a:pt x="0" y="344931"/>
                    <a:pt x="0" y="285750"/>
                  </a:cubicBezTo>
                  <a:cubicBezTo>
                    <a:pt x="0" y="127935"/>
                    <a:pt x="127935" y="0"/>
                    <a:pt x="285750" y="0"/>
                  </a:cubicBezTo>
                  <a:close/>
                </a:path>
              </a:pathLst>
            </a:custGeom>
            <a:solidFill>
              <a:schemeClr val="tx1">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sp>
        <p:nvSpPr>
          <p:cNvPr id="290" name="TextBox 289">
            <a:extLst>
              <a:ext uri="{FF2B5EF4-FFF2-40B4-BE49-F238E27FC236}">
                <a16:creationId xmlns:a16="http://schemas.microsoft.com/office/drawing/2014/main" id="{CC4D29B4-D11D-4AA5-9DE7-8F1E6BA2FF8A}"/>
              </a:ext>
            </a:extLst>
          </p:cNvPr>
          <p:cNvSpPr txBox="1"/>
          <p:nvPr/>
        </p:nvSpPr>
        <p:spPr>
          <a:xfrm>
            <a:off x="1740832" y="1345615"/>
            <a:ext cx="4131475" cy="2554545"/>
          </a:xfrm>
          <a:prstGeom prst="rect">
            <a:avLst/>
          </a:prstGeom>
          <a:noFill/>
        </p:spPr>
        <p:txBody>
          <a:bodyPr wrap="square" rtlCol="0">
            <a:spAutoFit/>
          </a:bodyPr>
          <a:lstStyle>
            <a:defPPr>
              <a:defRPr lang="en-US"/>
            </a:defPPr>
            <a:lvl1pPr algn="r" defTabSz="731520">
              <a:defRPr sz="3200">
                <a:solidFill>
                  <a:prstClr val="white"/>
                </a:solidFill>
              </a:defRPr>
            </a:lvl1pPr>
          </a:lstStyle>
          <a:p>
            <a:r>
              <a:rPr lang="en-US" dirty="0"/>
              <a:t>Board won’t change compensation policy because common </a:t>
            </a:r>
            <a:r>
              <a:rPr lang="en-US" b="1" dirty="0">
                <a:solidFill>
                  <a:schemeClr val="accent2"/>
                </a:solidFill>
              </a:rPr>
              <a:t>“best practices” are seen as low risk</a:t>
            </a:r>
          </a:p>
        </p:txBody>
      </p:sp>
      <p:grpSp>
        <p:nvGrpSpPr>
          <p:cNvPr id="291" name="Group 290">
            <a:extLst>
              <a:ext uri="{FF2B5EF4-FFF2-40B4-BE49-F238E27FC236}">
                <a16:creationId xmlns:a16="http://schemas.microsoft.com/office/drawing/2014/main" id="{917B6115-3B96-4901-80B6-C1343E0EEBD0}"/>
              </a:ext>
            </a:extLst>
          </p:cNvPr>
          <p:cNvGrpSpPr/>
          <p:nvPr/>
        </p:nvGrpSpPr>
        <p:grpSpPr>
          <a:xfrm>
            <a:off x="6216493" y="6864637"/>
            <a:ext cx="1048046" cy="2082896"/>
            <a:chOff x="3151084" y="2716740"/>
            <a:chExt cx="1383876" cy="2750332"/>
          </a:xfrm>
        </p:grpSpPr>
        <p:sp>
          <p:nvSpPr>
            <p:cNvPr id="292" name="Freeform: Shape 291">
              <a:extLst>
                <a:ext uri="{FF2B5EF4-FFF2-40B4-BE49-F238E27FC236}">
                  <a16:creationId xmlns:a16="http://schemas.microsoft.com/office/drawing/2014/main" id="{095ED843-D57C-409B-B6E8-71DC4BD9C96A}"/>
                </a:ext>
              </a:extLst>
            </p:cNvPr>
            <p:cNvSpPr/>
            <p:nvPr/>
          </p:nvSpPr>
          <p:spPr>
            <a:xfrm>
              <a:off x="3151084" y="3795139"/>
              <a:ext cx="1251740" cy="1671933"/>
            </a:xfrm>
            <a:custGeom>
              <a:avLst/>
              <a:gdLst>
                <a:gd name="connsiteX0" fmla="*/ 207177 w 998215"/>
                <a:gd name="connsiteY0" fmla="*/ 0 h 1333303"/>
                <a:gd name="connsiteX1" fmla="*/ 791039 w 998215"/>
                <a:gd name="connsiteY1" fmla="*/ 0 h 1333303"/>
                <a:gd name="connsiteX2" fmla="*/ 998215 w 998215"/>
                <a:gd name="connsiteY2" fmla="*/ 207787 h 1333303"/>
                <a:gd name="connsiteX3" fmla="*/ 998215 w 998215"/>
                <a:gd name="connsiteY3" fmla="*/ 1242937 h 1333303"/>
                <a:gd name="connsiteX4" fmla="*/ 998215 w 998215"/>
                <a:gd name="connsiteY4" fmla="*/ 1333303 h 1333303"/>
                <a:gd name="connsiteX5" fmla="*/ 0 w 998215"/>
                <a:gd name="connsiteY5" fmla="*/ 1333303 h 1333303"/>
                <a:gd name="connsiteX6" fmla="*/ 0 w 998215"/>
                <a:gd name="connsiteY6" fmla="*/ 1246429 h 1333303"/>
                <a:gd name="connsiteX7" fmla="*/ 0 w 998215"/>
                <a:gd name="connsiteY7" fmla="*/ 207787 h 1333303"/>
                <a:gd name="connsiteX8" fmla="*/ 207177 w 998215"/>
                <a:gd name="connsiteY8" fmla="*/ 0 h 13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215" h="1333303">
                  <a:moveTo>
                    <a:pt x="207177" y="0"/>
                  </a:moveTo>
                  <a:cubicBezTo>
                    <a:pt x="791039" y="0"/>
                    <a:pt x="791039" y="0"/>
                    <a:pt x="791039" y="0"/>
                  </a:cubicBezTo>
                  <a:cubicBezTo>
                    <a:pt x="906398" y="0"/>
                    <a:pt x="998215" y="92087"/>
                    <a:pt x="998215" y="207787"/>
                  </a:cubicBezTo>
                  <a:cubicBezTo>
                    <a:pt x="998215" y="721350"/>
                    <a:pt x="998215" y="1042326"/>
                    <a:pt x="998215" y="1242937"/>
                  </a:cubicBezTo>
                  <a:lnTo>
                    <a:pt x="998215" y="1333303"/>
                  </a:lnTo>
                  <a:lnTo>
                    <a:pt x="0" y="1333303"/>
                  </a:lnTo>
                  <a:lnTo>
                    <a:pt x="0" y="1246429"/>
                  </a:lnTo>
                  <a:cubicBezTo>
                    <a:pt x="0" y="207787"/>
                    <a:pt x="0" y="207787"/>
                    <a:pt x="0" y="207787"/>
                  </a:cubicBezTo>
                  <a:cubicBezTo>
                    <a:pt x="0" y="92087"/>
                    <a:pt x="91817" y="0"/>
                    <a:pt x="207177"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293" name="Freeform 13">
              <a:extLst>
                <a:ext uri="{FF2B5EF4-FFF2-40B4-BE49-F238E27FC236}">
                  <a16:creationId xmlns:a16="http://schemas.microsoft.com/office/drawing/2014/main" id="{9383264D-A522-4716-A499-F693326CD3FB}"/>
                </a:ext>
              </a:extLst>
            </p:cNvPr>
            <p:cNvSpPr>
              <a:spLocks/>
            </p:cNvSpPr>
            <p:nvPr/>
          </p:nvSpPr>
          <p:spPr bwMode="auto">
            <a:xfrm>
              <a:off x="3271854" y="3721256"/>
              <a:ext cx="1013042" cy="1450653"/>
            </a:xfrm>
            <a:custGeom>
              <a:avLst/>
              <a:gdLst>
                <a:gd name="T0" fmla="*/ 343 w 343"/>
                <a:gd name="T1" fmla="*/ 490 h 490"/>
                <a:gd name="T2" fmla="*/ 0 w 343"/>
                <a:gd name="T3" fmla="*/ 490 h 490"/>
                <a:gd name="T4" fmla="*/ 0 w 343"/>
                <a:gd name="T5" fmla="*/ 101 h 490"/>
                <a:gd name="T6" fmla="*/ 101 w 343"/>
                <a:gd name="T7" fmla="*/ 0 h 490"/>
                <a:gd name="T8" fmla="*/ 242 w 343"/>
                <a:gd name="T9" fmla="*/ 0 h 490"/>
                <a:gd name="T10" fmla="*/ 343 w 343"/>
                <a:gd name="T11" fmla="*/ 101 h 490"/>
                <a:gd name="T12" fmla="*/ 343 w 343"/>
                <a:gd name="T13" fmla="*/ 490 h 490"/>
              </a:gdLst>
              <a:ahLst/>
              <a:cxnLst>
                <a:cxn ang="0">
                  <a:pos x="T0" y="T1"/>
                </a:cxn>
                <a:cxn ang="0">
                  <a:pos x="T2" y="T3"/>
                </a:cxn>
                <a:cxn ang="0">
                  <a:pos x="T4" y="T5"/>
                </a:cxn>
                <a:cxn ang="0">
                  <a:pos x="T6" y="T7"/>
                </a:cxn>
                <a:cxn ang="0">
                  <a:pos x="T8" y="T9"/>
                </a:cxn>
                <a:cxn ang="0">
                  <a:pos x="T10" y="T11"/>
                </a:cxn>
                <a:cxn ang="0">
                  <a:pos x="T12" y="T13"/>
                </a:cxn>
              </a:cxnLst>
              <a:rect l="0" t="0" r="r" b="b"/>
              <a:pathLst>
                <a:path w="343" h="490">
                  <a:moveTo>
                    <a:pt x="343" y="490"/>
                  </a:moveTo>
                  <a:cubicBezTo>
                    <a:pt x="0" y="490"/>
                    <a:pt x="0" y="490"/>
                    <a:pt x="0" y="490"/>
                  </a:cubicBezTo>
                  <a:cubicBezTo>
                    <a:pt x="0" y="101"/>
                    <a:pt x="0" y="101"/>
                    <a:pt x="0" y="101"/>
                  </a:cubicBezTo>
                  <a:cubicBezTo>
                    <a:pt x="0" y="45"/>
                    <a:pt x="45" y="0"/>
                    <a:pt x="101" y="0"/>
                  </a:cubicBezTo>
                  <a:cubicBezTo>
                    <a:pt x="242" y="0"/>
                    <a:pt x="242" y="0"/>
                    <a:pt x="242" y="0"/>
                  </a:cubicBezTo>
                  <a:cubicBezTo>
                    <a:pt x="298" y="0"/>
                    <a:pt x="343" y="45"/>
                    <a:pt x="343" y="101"/>
                  </a:cubicBezTo>
                  <a:cubicBezTo>
                    <a:pt x="343" y="490"/>
                    <a:pt x="343" y="490"/>
                    <a:pt x="343" y="49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4" name="Freeform 14">
              <a:extLst>
                <a:ext uri="{FF2B5EF4-FFF2-40B4-BE49-F238E27FC236}">
                  <a16:creationId xmlns:a16="http://schemas.microsoft.com/office/drawing/2014/main" id="{CDFDFEFD-A7FB-4690-91ED-DEF10E221D07}"/>
                </a:ext>
              </a:extLst>
            </p:cNvPr>
            <p:cNvSpPr>
              <a:spLocks/>
            </p:cNvSpPr>
            <p:nvPr/>
          </p:nvSpPr>
          <p:spPr bwMode="auto">
            <a:xfrm>
              <a:off x="3260486" y="3708469"/>
              <a:ext cx="1035775" cy="1474806"/>
            </a:xfrm>
            <a:custGeom>
              <a:avLst/>
              <a:gdLst>
                <a:gd name="T0" fmla="*/ 347 w 351"/>
                <a:gd name="T1" fmla="*/ 494 h 498"/>
                <a:gd name="T2" fmla="*/ 347 w 351"/>
                <a:gd name="T3" fmla="*/ 490 h 498"/>
                <a:gd name="T4" fmla="*/ 8 w 351"/>
                <a:gd name="T5" fmla="*/ 490 h 498"/>
                <a:gd name="T6" fmla="*/ 8 w 351"/>
                <a:gd name="T7" fmla="*/ 105 h 498"/>
                <a:gd name="T8" fmla="*/ 37 w 351"/>
                <a:gd name="T9" fmla="*/ 36 h 498"/>
                <a:gd name="T10" fmla="*/ 105 w 351"/>
                <a:gd name="T11" fmla="*/ 8 h 498"/>
                <a:gd name="T12" fmla="*/ 246 w 351"/>
                <a:gd name="T13" fmla="*/ 8 h 498"/>
                <a:gd name="T14" fmla="*/ 314 w 351"/>
                <a:gd name="T15" fmla="*/ 36 h 498"/>
                <a:gd name="T16" fmla="*/ 343 w 351"/>
                <a:gd name="T17" fmla="*/ 105 h 498"/>
                <a:gd name="T18" fmla="*/ 343 w 351"/>
                <a:gd name="T19" fmla="*/ 494 h 498"/>
                <a:gd name="T20" fmla="*/ 347 w 351"/>
                <a:gd name="T21" fmla="*/ 494 h 498"/>
                <a:gd name="T22" fmla="*/ 347 w 351"/>
                <a:gd name="T23" fmla="*/ 490 h 498"/>
                <a:gd name="T24" fmla="*/ 347 w 351"/>
                <a:gd name="T25" fmla="*/ 494 h 498"/>
                <a:gd name="T26" fmla="*/ 351 w 351"/>
                <a:gd name="T27" fmla="*/ 494 h 498"/>
                <a:gd name="T28" fmla="*/ 351 w 351"/>
                <a:gd name="T29" fmla="*/ 105 h 498"/>
                <a:gd name="T30" fmla="*/ 246 w 351"/>
                <a:gd name="T31" fmla="*/ 0 h 498"/>
                <a:gd name="T32" fmla="*/ 105 w 351"/>
                <a:gd name="T33" fmla="*/ 0 h 498"/>
                <a:gd name="T34" fmla="*/ 0 w 351"/>
                <a:gd name="T35" fmla="*/ 105 h 498"/>
                <a:gd name="T36" fmla="*/ 0 w 351"/>
                <a:gd name="T37" fmla="*/ 498 h 498"/>
                <a:gd name="T38" fmla="*/ 351 w 351"/>
                <a:gd name="T39" fmla="*/ 498 h 498"/>
                <a:gd name="T40" fmla="*/ 351 w 351"/>
                <a:gd name="T41" fmla="*/ 494 h 498"/>
                <a:gd name="T42" fmla="*/ 347 w 351"/>
                <a:gd name="T43" fmla="*/ 49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498">
                  <a:moveTo>
                    <a:pt x="347" y="494"/>
                  </a:moveTo>
                  <a:cubicBezTo>
                    <a:pt x="347" y="490"/>
                    <a:pt x="347" y="490"/>
                    <a:pt x="347" y="490"/>
                  </a:cubicBezTo>
                  <a:cubicBezTo>
                    <a:pt x="8" y="490"/>
                    <a:pt x="8" y="490"/>
                    <a:pt x="8" y="490"/>
                  </a:cubicBezTo>
                  <a:cubicBezTo>
                    <a:pt x="8" y="105"/>
                    <a:pt x="8" y="105"/>
                    <a:pt x="8" y="105"/>
                  </a:cubicBezTo>
                  <a:cubicBezTo>
                    <a:pt x="8" y="78"/>
                    <a:pt x="19" y="54"/>
                    <a:pt x="37" y="36"/>
                  </a:cubicBezTo>
                  <a:cubicBezTo>
                    <a:pt x="54" y="19"/>
                    <a:pt x="78" y="8"/>
                    <a:pt x="105" y="8"/>
                  </a:cubicBezTo>
                  <a:cubicBezTo>
                    <a:pt x="246" y="8"/>
                    <a:pt x="246" y="8"/>
                    <a:pt x="246" y="8"/>
                  </a:cubicBezTo>
                  <a:cubicBezTo>
                    <a:pt x="273" y="8"/>
                    <a:pt x="297" y="19"/>
                    <a:pt x="314" y="36"/>
                  </a:cubicBezTo>
                  <a:cubicBezTo>
                    <a:pt x="332" y="54"/>
                    <a:pt x="343" y="78"/>
                    <a:pt x="343" y="105"/>
                  </a:cubicBezTo>
                  <a:cubicBezTo>
                    <a:pt x="343" y="494"/>
                    <a:pt x="343" y="494"/>
                    <a:pt x="343" y="494"/>
                  </a:cubicBezTo>
                  <a:cubicBezTo>
                    <a:pt x="347" y="494"/>
                    <a:pt x="347" y="494"/>
                    <a:pt x="347" y="494"/>
                  </a:cubicBezTo>
                  <a:cubicBezTo>
                    <a:pt x="347" y="490"/>
                    <a:pt x="347" y="490"/>
                    <a:pt x="347" y="490"/>
                  </a:cubicBezTo>
                  <a:cubicBezTo>
                    <a:pt x="347" y="494"/>
                    <a:pt x="347" y="494"/>
                    <a:pt x="347" y="494"/>
                  </a:cubicBezTo>
                  <a:cubicBezTo>
                    <a:pt x="351" y="494"/>
                    <a:pt x="351" y="494"/>
                    <a:pt x="351" y="494"/>
                  </a:cubicBezTo>
                  <a:cubicBezTo>
                    <a:pt x="351" y="105"/>
                    <a:pt x="351" y="105"/>
                    <a:pt x="351" y="105"/>
                  </a:cubicBezTo>
                  <a:cubicBezTo>
                    <a:pt x="351" y="47"/>
                    <a:pt x="304" y="0"/>
                    <a:pt x="246" y="0"/>
                  </a:cubicBezTo>
                  <a:cubicBezTo>
                    <a:pt x="105" y="0"/>
                    <a:pt x="105" y="0"/>
                    <a:pt x="105" y="0"/>
                  </a:cubicBezTo>
                  <a:cubicBezTo>
                    <a:pt x="47" y="0"/>
                    <a:pt x="0" y="47"/>
                    <a:pt x="0" y="105"/>
                  </a:cubicBezTo>
                  <a:cubicBezTo>
                    <a:pt x="0" y="498"/>
                    <a:pt x="0" y="498"/>
                    <a:pt x="0" y="498"/>
                  </a:cubicBezTo>
                  <a:cubicBezTo>
                    <a:pt x="351" y="498"/>
                    <a:pt x="351" y="498"/>
                    <a:pt x="351" y="498"/>
                  </a:cubicBezTo>
                  <a:cubicBezTo>
                    <a:pt x="351" y="494"/>
                    <a:pt x="351" y="494"/>
                    <a:pt x="351" y="494"/>
                  </a:cubicBezTo>
                  <a:cubicBezTo>
                    <a:pt x="347" y="494"/>
                    <a:pt x="347" y="494"/>
                    <a:pt x="347" y="494"/>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5" name="Freeform 15">
              <a:extLst>
                <a:ext uri="{FF2B5EF4-FFF2-40B4-BE49-F238E27FC236}">
                  <a16:creationId xmlns:a16="http://schemas.microsoft.com/office/drawing/2014/main" id="{FA449F44-802E-4BF0-9284-1C060B6763BA}"/>
                </a:ext>
              </a:extLst>
            </p:cNvPr>
            <p:cNvSpPr>
              <a:spLocks/>
            </p:cNvSpPr>
            <p:nvPr/>
          </p:nvSpPr>
          <p:spPr bwMode="auto">
            <a:xfrm>
              <a:off x="3372732" y="2716740"/>
              <a:ext cx="802762" cy="926371"/>
            </a:xfrm>
            <a:custGeom>
              <a:avLst/>
              <a:gdLst>
                <a:gd name="T0" fmla="*/ 251 w 272"/>
                <a:gd name="T1" fmla="*/ 241 h 313"/>
                <a:gd name="T2" fmla="*/ 268 w 272"/>
                <a:gd name="T3" fmla="*/ 198 h 313"/>
                <a:gd name="T4" fmla="*/ 261 w 272"/>
                <a:gd name="T5" fmla="*/ 200 h 313"/>
                <a:gd name="T6" fmla="*/ 260 w 272"/>
                <a:gd name="T7" fmla="*/ 123 h 313"/>
                <a:gd name="T8" fmla="*/ 135 w 272"/>
                <a:gd name="T9" fmla="*/ 0 h 313"/>
                <a:gd name="T10" fmla="*/ 11 w 272"/>
                <a:gd name="T11" fmla="*/ 124 h 313"/>
                <a:gd name="T12" fmla="*/ 11 w 272"/>
                <a:gd name="T13" fmla="*/ 200 h 313"/>
                <a:gd name="T14" fmla="*/ 4 w 272"/>
                <a:gd name="T15" fmla="*/ 198 h 313"/>
                <a:gd name="T16" fmla="*/ 20 w 272"/>
                <a:gd name="T17" fmla="*/ 241 h 313"/>
                <a:gd name="T18" fmla="*/ 3 w 272"/>
                <a:gd name="T19" fmla="*/ 241 h 313"/>
                <a:gd name="T20" fmla="*/ 40 w 272"/>
                <a:gd name="T21" fmla="*/ 282 h 313"/>
                <a:gd name="T22" fmla="*/ 40 w 272"/>
                <a:gd name="T23" fmla="*/ 286 h 313"/>
                <a:gd name="T24" fmla="*/ 32 w 272"/>
                <a:gd name="T25" fmla="*/ 304 h 313"/>
                <a:gd name="T26" fmla="*/ 75 w 272"/>
                <a:gd name="T27" fmla="*/ 297 h 313"/>
                <a:gd name="T28" fmla="*/ 123 w 272"/>
                <a:gd name="T29" fmla="*/ 297 h 313"/>
                <a:gd name="T30" fmla="*/ 123 w 272"/>
                <a:gd name="T31" fmla="*/ 224 h 313"/>
                <a:gd name="T32" fmla="*/ 220 w 272"/>
                <a:gd name="T33" fmla="*/ 224 h 313"/>
                <a:gd name="T34" fmla="*/ 224 w 272"/>
                <a:gd name="T35" fmla="*/ 241 h 313"/>
                <a:gd name="T36" fmla="*/ 217 w 272"/>
                <a:gd name="T37" fmla="*/ 241 h 313"/>
                <a:gd name="T38" fmla="*/ 217 w 272"/>
                <a:gd name="T39" fmla="*/ 258 h 313"/>
                <a:gd name="T40" fmla="*/ 182 w 272"/>
                <a:gd name="T41" fmla="*/ 272 h 313"/>
                <a:gd name="T42" fmla="*/ 187 w 272"/>
                <a:gd name="T43" fmla="*/ 282 h 313"/>
                <a:gd name="T44" fmla="*/ 240 w 272"/>
                <a:gd name="T45" fmla="*/ 304 h 313"/>
                <a:gd name="T46" fmla="*/ 231 w 272"/>
                <a:gd name="T47" fmla="*/ 282 h 313"/>
                <a:gd name="T48" fmla="*/ 269 w 272"/>
                <a:gd name="T49" fmla="*/ 241 h 313"/>
                <a:gd name="T50" fmla="*/ 251 w 272"/>
                <a:gd name="T51" fmla="*/ 24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2" h="313">
                  <a:moveTo>
                    <a:pt x="251" y="241"/>
                  </a:moveTo>
                  <a:cubicBezTo>
                    <a:pt x="264" y="232"/>
                    <a:pt x="272" y="215"/>
                    <a:pt x="268" y="198"/>
                  </a:cubicBezTo>
                  <a:cubicBezTo>
                    <a:pt x="261" y="200"/>
                    <a:pt x="261" y="200"/>
                    <a:pt x="261" y="200"/>
                  </a:cubicBezTo>
                  <a:cubicBezTo>
                    <a:pt x="260" y="123"/>
                    <a:pt x="260" y="123"/>
                    <a:pt x="260" y="123"/>
                  </a:cubicBezTo>
                  <a:cubicBezTo>
                    <a:pt x="259" y="55"/>
                    <a:pt x="203" y="0"/>
                    <a:pt x="135" y="0"/>
                  </a:cubicBezTo>
                  <a:cubicBezTo>
                    <a:pt x="66" y="0"/>
                    <a:pt x="11" y="56"/>
                    <a:pt x="11" y="124"/>
                  </a:cubicBezTo>
                  <a:cubicBezTo>
                    <a:pt x="11" y="200"/>
                    <a:pt x="11" y="200"/>
                    <a:pt x="11" y="200"/>
                  </a:cubicBezTo>
                  <a:cubicBezTo>
                    <a:pt x="4" y="198"/>
                    <a:pt x="4" y="198"/>
                    <a:pt x="4" y="198"/>
                  </a:cubicBezTo>
                  <a:cubicBezTo>
                    <a:pt x="0" y="215"/>
                    <a:pt x="7" y="232"/>
                    <a:pt x="20" y="241"/>
                  </a:cubicBezTo>
                  <a:cubicBezTo>
                    <a:pt x="3" y="241"/>
                    <a:pt x="3" y="241"/>
                    <a:pt x="3" y="241"/>
                  </a:cubicBezTo>
                  <a:cubicBezTo>
                    <a:pt x="3" y="262"/>
                    <a:pt x="19" y="279"/>
                    <a:pt x="40" y="282"/>
                  </a:cubicBezTo>
                  <a:cubicBezTo>
                    <a:pt x="40" y="286"/>
                    <a:pt x="40" y="286"/>
                    <a:pt x="40" y="286"/>
                  </a:cubicBezTo>
                  <a:cubicBezTo>
                    <a:pt x="32" y="304"/>
                    <a:pt x="32" y="304"/>
                    <a:pt x="32" y="304"/>
                  </a:cubicBezTo>
                  <a:cubicBezTo>
                    <a:pt x="47" y="311"/>
                    <a:pt x="64" y="307"/>
                    <a:pt x="75" y="297"/>
                  </a:cubicBezTo>
                  <a:cubicBezTo>
                    <a:pt x="123" y="297"/>
                    <a:pt x="123" y="297"/>
                    <a:pt x="123" y="297"/>
                  </a:cubicBezTo>
                  <a:cubicBezTo>
                    <a:pt x="123" y="224"/>
                    <a:pt x="123" y="224"/>
                    <a:pt x="123" y="224"/>
                  </a:cubicBezTo>
                  <a:cubicBezTo>
                    <a:pt x="220" y="224"/>
                    <a:pt x="220" y="224"/>
                    <a:pt x="220" y="224"/>
                  </a:cubicBezTo>
                  <a:cubicBezTo>
                    <a:pt x="224" y="241"/>
                    <a:pt x="224" y="241"/>
                    <a:pt x="224" y="241"/>
                  </a:cubicBezTo>
                  <a:cubicBezTo>
                    <a:pt x="217" y="241"/>
                    <a:pt x="217" y="241"/>
                    <a:pt x="217" y="241"/>
                  </a:cubicBezTo>
                  <a:cubicBezTo>
                    <a:pt x="217" y="258"/>
                    <a:pt x="217" y="258"/>
                    <a:pt x="217" y="258"/>
                  </a:cubicBezTo>
                  <a:cubicBezTo>
                    <a:pt x="182" y="272"/>
                    <a:pt x="182" y="272"/>
                    <a:pt x="182" y="272"/>
                  </a:cubicBezTo>
                  <a:cubicBezTo>
                    <a:pt x="187" y="282"/>
                    <a:pt x="187" y="282"/>
                    <a:pt x="187" y="282"/>
                  </a:cubicBezTo>
                  <a:cubicBezTo>
                    <a:pt x="195" y="303"/>
                    <a:pt x="219" y="313"/>
                    <a:pt x="240" y="304"/>
                  </a:cubicBezTo>
                  <a:cubicBezTo>
                    <a:pt x="231" y="282"/>
                    <a:pt x="231" y="282"/>
                    <a:pt x="231" y="282"/>
                  </a:cubicBezTo>
                  <a:cubicBezTo>
                    <a:pt x="252" y="280"/>
                    <a:pt x="269" y="263"/>
                    <a:pt x="269" y="241"/>
                  </a:cubicBezTo>
                  <a:lnTo>
                    <a:pt x="251" y="241"/>
                  </a:lnTo>
                  <a:close/>
                </a:path>
              </a:pathLst>
            </a:custGeom>
            <a:solidFill>
              <a:schemeClr val="tx1">
                <a:lumMod val="85000"/>
              </a:schemeClr>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6" name="Freeform 16">
              <a:extLst>
                <a:ext uri="{FF2B5EF4-FFF2-40B4-BE49-F238E27FC236}">
                  <a16:creationId xmlns:a16="http://schemas.microsoft.com/office/drawing/2014/main" id="{CFBEA378-2C31-49CB-8170-01807A1C819A}"/>
                </a:ext>
              </a:extLst>
            </p:cNvPr>
            <p:cNvSpPr>
              <a:spLocks/>
            </p:cNvSpPr>
            <p:nvPr/>
          </p:nvSpPr>
          <p:spPr bwMode="auto">
            <a:xfrm>
              <a:off x="3372732" y="2716740"/>
              <a:ext cx="802762" cy="926371"/>
            </a:xfrm>
            <a:custGeom>
              <a:avLst/>
              <a:gdLst>
                <a:gd name="T0" fmla="*/ 251 w 272"/>
                <a:gd name="T1" fmla="*/ 241 h 313"/>
                <a:gd name="T2" fmla="*/ 268 w 272"/>
                <a:gd name="T3" fmla="*/ 198 h 313"/>
                <a:gd name="T4" fmla="*/ 261 w 272"/>
                <a:gd name="T5" fmla="*/ 200 h 313"/>
                <a:gd name="T6" fmla="*/ 260 w 272"/>
                <a:gd name="T7" fmla="*/ 123 h 313"/>
                <a:gd name="T8" fmla="*/ 135 w 272"/>
                <a:gd name="T9" fmla="*/ 0 h 313"/>
                <a:gd name="T10" fmla="*/ 11 w 272"/>
                <a:gd name="T11" fmla="*/ 124 h 313"/>
                <a:gd name="T12" fmla="*/ 11 w 272"/>
                <a:gd name="T13" fmla="*/ 200 h 313"/>
                <a:gd name="T14" fmla="*/ 4 w 272"/>
                <a:gd name="T15" fmla="*/ 198 h 313"/>
                <a:gd name="T16" fmla="*/ 20 w 272"/>
                <a:gd name="T17" fmla="*/ 241 h 313"/>
                <a:gd name="T18" fmla="*/ 3 w 272"/>
                <a:gd name="T19" fmla="*/ 241 h 313"/>
                <a:gd name="T20" fmla="*/ 40 w 272"/>
                <a:gd name="T21" fmla="*/ 282 h 313"/>
                <a:gd name="T22" fmla="*/ 40 w 272"/>
                <a:gd name="T23" fmla="*/ 286 h 313"/>
                <a:gd name="T24" fmla="*/ 32 w 272"/>
                <a:gd name="T25" fmla="*/ 304 h 313"/>
                <a:gd name="T26" fmla="*/ 75 w 272"/>
                <a:gd name="T27" fmla="*/ 297 h 313"/>
                <a:gd name="T28" fmla="*/ 123 w 272"/>
                <a:gd name="T29" fmla="*/ 297 h 313"/>
                <a:gd name="T30" fmla="*/ 123 w 272"/>
                <a:gd name="T31" fmla="*/ 224 h 313"/>
                <a:gd name="T32" fmla="*/ 220 w 272"/>
                <a:gd name="T33" fmla="*/ 224 h 313"/>
                <a:gd name="T34" fmla="*/ 224 w 272"/>
                <a:gd name="T35" fmla="*/ 241 h 313"/>
                <a:gd name="T36" fmla="*/ 217 w 272"/>
                <a:gd name="T37" fmla="*/ 241 h 313"/>
                <a:gd name="T38" fmla="*/ 217 w 272"/>
                <a:gd name="T39" fmla="*/ 258 h 313"/>
                <a:gd name="T40" fmla="*/ 182 w 272"/>
                <a:gd name="T41" fmla="*/ 272 h 313"/>
                <a:gd name="T42" fmla="*/ 187 w 272"/>
                <a:gd name="T43" fmla="*/ 282 h 313"/>
                <a:gd name="T44" fmla="*/ 240 w 272"/>
                <a:gd name="T45" fmla="*/ 304 h 313"/>
                <a:gd name="T46" fmla="*/ 231 w 272"/>
                <a:gd name="T47" fmla="*/ 282 h 313"/>
                <a:gd name="T48" fmla="*/ 269 w 272"/>
                <a:gd name="T49" fmla="*/ 241 h 313"/>
                <a:gd name="T50" fmla="*/ 251 w 272"/>
                <a:gd name="T51" fmla="*/ 24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2" h="313">
                  <a:moveTo>
                    <a:pt x="251" y="241"/>
                  </a:moveTo>
                  <a:cubicBezTo>
                    <a:pt x="264" y="232"/>
                    <a:pt x="272" y="215"/>
                    <a:pt x="268" y="198"/>
                  </a:cubicBezTo>
                  <a:cubicBezTo>
                    <a:pt x="261" y="200"/>
                    <a:pt x="261" y="200"/>
                    <a:pt x="261" y="200"/>
                  </a:cubicBezTo>
                  <a:cubicBezTo>
                    <a:pt x="260" y="123"/>
                    <a:pt x="260" y="123"/>
                    <a:pt x="260" y="123"/>
                  </a:cubicBezTo>
                  <a:cubicBezTo>
                    <a:pt x="259" y="55"/>
                    <a:pt x="203" y="0"/>
                    <a:pt x="135" y="0"/>
                  </a:cubicBezTo>
                  <a:cubicBezTo>
                    <a:pt x="66" y="0"/>
                    <a:pt x="11" y="56"/>
                    <a:pt x="11" y="124"/>
                  </a:cubicBezTo>
                  <a:cubicBezTo>
                    <a:pt x="11" y="200"/>
                    <a:pt x="11" y="200"/>
                    <a:pt x="11" y="200"/>
                  </a:cubicBezTo>
                  <a:cubicBezTo>
                    <a:pt x="4" y="198"/>
                    <a:pt x="4" y="198"/>
                    <a:pt x="4" y="198"/>
                  </a:cubicBezTo>
                  <a:cubicBezTo>
                    <a:pt x="0" y="215"/>
                    <a:pt x="7" y="232"/>
                    <a:pt x="20" y="241"/>
                  </a:cubicBezTo>
                  <a:cubicBezTo>
                    <a:pt x="3" y="241"/>
                    <a:pt x="3" y="241"/>
                    <a:pt x="3" y="241"/>
                  </a:cubicBezTo>
                  <a:cubicBezTo>
                    <a:pt x="3" y="262"/>
                    <a:pt x="19" y="279"/>
                    <a:pt x="40" y="282"/>
                  </a:cubicBezTo>
                  <a:cubicBezTo>
                    <a:pt x="40" y="286"/>
                    <a:pt x="40" y="286"/>
                    <a:pt x="40" y="286"/>
                  </a:cubicBezTo>
                  <a:cubicBezTo>
                    <a:pt x="32" y="304"/>
                    <a:pt x="32" y="304"/>
                    <a:pt x="32" y="304"/>
                  </a:cubicBezTo>
                  <a:cubicBezTo>
                    <a:pt x="47" y="311"/>
                    <a:pt x="64" y="307"/>
                    <a:pt x="75" y="297"/>
                  </a:cubicBezTo>
                  <a:cubicBezTo>
                    <a:pt x="123" y="297"/>
                    <a:pt x="123" y="297"/>
                    <a:pt x="123" y="297"/>
                  </a:cubicBezTo>
                  <a:cubicBezTo>
                    <a:pt x="123" y="224"/>
                    <a:pt x="123" y="224"/>
                    <a:pt x="123" y="224"/>
                  </a:cubicBezTo>
                  <a:cubicBezTo>
                    <a:pt x="220" y="224"/>
                    <a:pt x="220" y="224"/>
                    <a:pt x="220" y="224"/>
                  </a:cubicBezTo>
                  <a:cubicBezTo>
                    <a:pt x="224" y="241"/>
                    <a:pt x="224" y="241"/>
                    <a:pt x="224" y="241"/>
                  </a:cubicBezTo>
                  <a:cubicBezTo>
                    <a:pt x="217" y="241"/>
                    <a:pt x="217" y="241"/>
                    <a:pt x="217" y="241"/>
                  </a:cubicBezTo>
                  <a:cubicBezTo>
                    <a:pt x="217" y="258"/>
                    <a:pt x="217" y="258"/>
                    <a:pt x="217" y="258"/>
                  </a:cubicBezTo>
                  <a:cubicBezTo>
                    <a:pt x="182" y="272"/>
                    <a:pt x="182" y="272"/>
                    <a:pt x="182" y="272"/>
                  </a:cubicBezTo>
                  <a:cubicBezTo>
                    <a:pt x="187" y="282"/>
                    <a:pt x="187" y="282"/>
                    <a:pt x="187" y="282"/>
                  </a:cubicBezTo>
                  <a:cubicBezTo>
                    <a:pt x="195" y="303"/>
                    <a:pt x="219" y="313"/>
                    <a:pt x="240" y="304"/>
                  </a:cubicBezTo>
                  <a:cubicBezTo>
                    <a:pt x="231" y="282"/>
                    <a:pt x="231" y="282"/>
                    <a:pt x="231" y="282"/>
                  </a:cubicBezTo>
                  <a:cubicBezTo>
                    <a:pt x="252" y="280"/>
                    <a:pt x="269" y="263"/>
                    <a:pt x="269" y="241"/>
                  </a:cubicBezTo>
                  <a:lnTo>
                    <a:pt x="251" y="241"/>
                  </a:ln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7" name="Freeform 23">
              <a:extLst>
                <a:ext uri="{FF2B5EF4-FFF2-40B4-BE49-F238E27FC236}">
                  <a16:creationId xmlns:a16="http://schemas.microsoft.com/office/drawing/2014/main" id="{85F2507F-10ED-4099-AD3E-EDF4014A8FEE}"/>
                </a:ext>
              </a:extLst>
            </p:cNvPr>
            <p:cNvSpPr>
              <a:spLocks/>
            </p:cNvSpPr>
            <p:nvPr/>
          </p:nvSpPr>
          <p:spPr bwMode="auto">
            <a:xfrm>
              <a:off x="3430985" y="3285066"/>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rgbClr val="FFF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8" name="Freeform 25">
              <a:extLst>
                <a:ext uri="{FF2B5EF4-FFF2-40B4-BE49-F238E27FC236}">
                  <a16:creationId xmlns:a16="http://schemas.microsoft.com/office/drawing/2014/main" id="{8329FFD9-14DC-4FD4-ACA6-8D51189EEBB9}"/>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99" name="Freeform 26">
              <a:extLst>
                <a:ext uri="{FF2B5EF4-FFF2-40B4-BE49-F238E27FC236}">
                  <a16:creationId xmlns:a16="http://schemas.microsoft.com/office/drawing/2014/main" id="{C40B48B0-1811-4B4D-8869-EC850EC40AD8}"/>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0" name="Freeform 27">
              <a:extLst>
                <a:ext uri="{FF2B5EF4-FFF2-40B4-BE49-F238E27FC236}">
                  <a16:creationId xmlns:a16="http://schemas.microsoft.com/office/drawing/2014/main" id="{1490DCD6-0955-470C-B825-95F2720BC641}"/>
                </a:ext>
              </a:extLst>
            </p:cNvPr>
            <p:cNvSpPr>
              <a:spLocks/>
            </p:cNvSpPr>
            <p:nvPr/>
          </p:nvSpPr>
          <p:spPr bwMode="auto">
            <a:xfrm>
              <a:off x="3567384" y="3675791"/>
              <a:ext cx="58253" cy="45466"/>
            </a:xfrm>
            <a:custGeom>
              <a:avLst/>
              <a:gdLst>
                <a:gd name="T0" fmla="*/ 20 w 20"/>
                <a:gd name="T1" fmla="*/ 15 h 15"/>
                <a:gd name="T2" fmla="*/ 0 w 20"/>
                <a:gd name="T3" fmla="*/ 15 h 15"/>
                <a:gd name="T4" fmla="*/ 0 w 20"/>
                <a:gd name="T5" fmla="*/ 6 h 15"/>
                <a:gd name="T6" fmla="*/ 6 w 20"/>
                <a:gd name="T7" fmla="*/ 0 h 15"/>
                <a:gd name="T8" fmla="*/ 20 w 20"/>
                <a:gd name="T9" fmla="*/ 0 h 15"/>
                <a:gd name="T10" fmla="*/ 2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20" y="15"/>
                  </a:moveTo>
                  <a:cubicBezTo>
                    <a:pt x="0" y="15"/>
                    <a:pt x="0" y="15"/>
                    <a:pt x="0" y="15"/>
                  </a:cubicBezTo>
                  <a:cubicBezTo>
                    <a:pt x="0" y="6"/>
                    <a:pt x="0" y="6"/>
                    <a:pt x="0" y="6"/>
                  </a:cubicBezTo>
                  <a:cubicBezTo>
                    <a:pt x="0" y="3"/>
                    <a:pt x="3" y="0"/>
                    <a:pt x="6" y="0"/>
                  </a:cubicBezTo>
                  <a:cubicBezTo>
                    <a:pt x="20" y="0"/>
                    <a:pt x="20" y="0"/>
                    <a:pt x="20" y="0"/>
                  </a:cubicBezTo>
                  <a:lnTo>
                    <a:pt x="20" y="15"/>
                  </a:lnTo>
                  <a:close/>
                </a:path>
              </a:pathLst>
            </a:custGeom>
            <a:solidFill>
              <a:srgbClr val="F7F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1" name="Freeform 28">
              <a:extLst>
                <a:ext uri="{FF2B5EF4-FFF2-40B4-BE49-F238E27FC236}">
                  <a16:creationId xmlns:a16="http://schemas.microsoft.com/office/drawing/2014/main" id="{C09DD0BC-5CD7-4AE6-9B50-6FC760C4D8B8}"/>
                </a:ext>
              </a:extLst>
            </p:cNvPr>
            <p:cNvSpPr>
              <a:spLocks/>
            </p:cNvSpPr>
            <p:nvPr/>
          </p:nvSpPr>
          <p:spPr bwMode="auto">
            <a:xfrm>
              <a:off x="3567384" y="3675791"/>
              <a:ext cx="58253" cy="45466"/>
            </a:xfrm>
            <a:custGeom>
              <a:avLst/>
              <a:gdLst>
                <a:gd name="T0" fmla="*/ 20 w 20"/>
                <a:gd name="T1" fmla="*/ 15 h 15"/>
                <a:gd name="T2" fmla="*/ 0 w 20"/>
                <a:gd name="T3" fmla="*/ 15 h 15"/>
                <a:gd name="T4" fmla="*/ 0 w 20"/>
                <a:gd name="T5" fmla="*/ 6 h 15"/>
                <a:gd name="T6" fmla="*/ 6 w 20"/>
                <a:gd name="T7" fmla="*/ 0 h 15"/>
                <a:gd name="T8" fmla="*/ 20 w 20"/>
                <a:gd name="T9" fmla="*/ 0 h 15"/>
                <a:gd name="T10" fmla="*/ 2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20" y="15"/>
                  </a:moveTo>
                  <a:cubicBezTo>
                    <a:pt x="0" y="15"/>
                    <a:pt x="0" y="15"/>
                    <a:pt x="0" y="15"/>
                  </a:cubicBezTo>
                  <a:cubicBezTo>
                    <a:pt x="0" y="6"/>
                    <a:pt x="0" y="6"/>
                    <a:pt x="0" y="6"/>
                  </a:cubicBezTo>
                  <a:cubicBezTo>
                    <a:pt x="0" y="3"/>
                    <a:pt x="3" y="0"/>
                    <a:pt x="6" y="0"/>
                  </a:cubicBezTo>
                  <a:cubicBezTo>
                    <a:pt x="20" y="0"/>
                    <a:pt x="20" y="0"/>
                    <a:pt x="20" y="0"/>
                  </a:cubicBezTo>
                  <a:lnTo>
                    <a:pt x="20" y="15"/>
                  </a:lnTo>
                  <a:close/>
                </a:path>
              </a:pathLst>
            </a:custGeom>
            <a:solidFill>
              <a:schemeClr val="tx1">
                <a:lumMod val="95000"/>
              </a:schemeClr>
            </a:solidFill>
            <a:ln w="254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2" name="Freeform 29">
              <a:extLst>
                <a:ext uri="{FF2B5EF4-FFF2-40B4-BE49-F238E27FC236}">
                  <a16:creationId xmlns:a16="http://schemas.microsoft.com/office/drawing/2014/main" id="{D373F4A9-0E1A-4459-B77B-C06CB3699FD8}"/>
                </a:ext>
              </a:extLst>
            </p:cNvPr>
            <p:cNvSpPr>
              <a:spLocks/>
            </p:cNvSpPr>
            <p:nvPr/>
          </p:nvSpPr>
          <p:spPr bwMode="auto">
            <a:xfrm>
              <a:off x="3625638" y="3628903"/>
              <a:ext cx="295530" cy="112245"/>
            </a:xfrm>
            <a:custGeom>
              <a:avLst/>
              <a:gdLst>
                <a:gd name="T0" fmla="*/ 100 w 100"/>
                <a:gd name="T1" fmla="*/ 0 h 38"/>
                <a:gd name="T2" fmla="*/ 100 w 100"/>
                <a:gd name="T3" fmla="*/ 29 h 38"/>
                <a:gd name="T4" fmla="*/ 59 w 100"/>
                <a:gd name="T5" fmla="*/ 38 h 38"/>
                <a:gd name="T6" fmla="*/ 41 w 100"/>
                <a:gd name="T7" fmla="*/ 38 h 38"/>
                <a:gd name="T8" fmla="*/ 0 w 100"/>
                <a:gd name="T9" fmla="*/ 29 h 38"/>
                <a:gd name="T10" fmla="*/ 0 w 100"/>
                <a:gd name="T11" fmla="*/ 0 h 38"/>
                <a:gd name="T12" fmla="*/ 100 w 100"/>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100" h="38">
                  <a:moveTo>
                    <a:pt x="100" y="0"/>
                  </a:moveTo>
                  <a:cubicBezTo>
                    <a:pt x="100" y="29"/>
                    <a:pt x="100" y="29"/>
                    <a:pt x="100" y="29"/>
                  </a:cubicBezTo>
                  <a:cubicBezTo>
                    <a:pt x="87" y="35"/>
                    <a:pt x="73" y="38"/>
                    <a:pt x="59" y="38"/>
                  </a:cubicBezTo>
                  <a:cubicBezTo>
                    <a:pt x="41" y="38"/>
                    <a:pt x="41" y="38"/>
                    <a:pt x="41" y="38"/>
                  </a:cubicBezTo>
                  <a:cubicBezTo>
                    <a:pt x="26" y="38"/>
                    <a:pt x="12" y="35"/>
                    <a:pt x="0" y="29"/>
                  </a:cubicBezTo>
                  <a:cubicBezTo>
                    <a:pt x="0" y="0"/>
                    <a:pt x="0" y="0"/>
                    <a:pt x="0" y="0"/>
                  </a:cubicBezTo>
                  <a:lnTo>
                    <a:pt x="10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3" name="Freeform 30">
              <a:extLst>
                <a:ext uri="{FF2B5EF4-FFF2-40B4-BE49-F238E27FC236}">
                  <a16:creationId xmlns:a16="http://schemas.microsoft.com/office/drawing/2014/main" id="{7E58E8F5-E1EE-4126-8B13-35351F2B675F}"/>
                </a:ext>
              </a:extLst>
            </p:cNvPr>
            <p:cNvSpPr>
              <a:spLocks/>
            </p:cNvSpPr>
            <p:nvPr/>
          </p:nvSpPr>
          <p:spPr bwMode="auto">
            <a:xfrm>
              <a:off x="3625638" y="3628903"/>
              <a:ext cx="295530" cy="242960"/>
            </a:xfrm>
            <a:custGeom>
              <a:avLst/>
              <a:gdLst>
                <a:gd name="T0" fmla="*/ 57 w 100"/>
                <a:gd name="T1" fmla="*/ 82 h 82"/>
                <a:gd name="T2" fmla="*/ 43 w 100"/>
                <a:gd name="T3" fmla="*/ 82 h 82"/>
                <a:gd name="T4" fmla="*/ 0 w 100"/>
                <a:gd name="T5" fmla="*/ 38 h 82"/>
                <a:gd name="T6" fmla="*/ 0 w 100"/>
                <a:gd name="T7" fmla="*/ 0 h 82"/>
                <a:gd name="T8" fmla="*/ 100 w 100"/>
                <a:gd name="T9" fmla="*/ 0 h 82"/>
                <a:gd name="T10" fmla="*/ 100 w 100"/>
                <a:gd name="T11" fmla="*/ 38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3" y="82"/>
                    <a:pt x="43" y="82"/>
                    <a:pt x="43" y="82"/>
                  </a:cubicBezTo>
                  <a:cubicBezTo>
                    <a:pt x="19" y="82"/>
                    <a:pt x="0" y="62"/>
                    <a:pt x="0" y="38"/>
                  </a:cubicBezTo>
                  <a:cubicBezTo>
                    <a:pt x="0" y="0"/>
                    <a:pt x="0" y="0"/>
                    <a:pt x="0" y="0"/>
                  </a:cubicBezTo>
                  <a:cubicBezTo>
                    <a:pt x="100" y="0"/>
                    <a:pt x="100" y="0"/>
                    <a:pt x="100" y="0"/>
                  </a:cubicBezTo>
                  <a:cubicBezTo>
                    <a:pt x="100" y="38"/>
                    <a:pt x="100" y="38"/>
                    <a:pt x="100" y="38"/>
                  </a:cubicBezTo>
                  <a:cubicBezTo>
                    <a:pt x="100" y="62"/>
                    <a:pt x="81" y="82"/>
                    <a:pt x="57" y="8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4" name="Freeform 31">
              <a:extLst>
                <a:ext uri="{FF2B5EF4-FFF2-40B4-BE49-F238E27FC236}">
                  <a16:creationId xmlns:a16="http://schemas.microsoft.com/office/drawing/2014/main" id="{1A20C076-227D-4F4E-A454-39CB94CB3536}"/>
                </a:ext>
              </a:extLst>
            </p:cNvPr>
            <p:cNvSpPr>
              <a:spLocks/>
            </p:cNvSpPr>
            <p:nvPr/>
          </p:nvSpPr>
          <p:spPr bwMode="auto">
            <a:xfrm>
              <a:off x="3463664" y="2983853"/>
              <a:ext cx="619476" cy="691938"/>
            </a:xfrm>
            <a:custGeom>
              <a:avLst/>
              <a:gdLst>
                <a:gd name="T0" fmla="*/ 109 w 210"/>
                <a:gd name="T1" fmla="*/ 234 h 234"/>
                <a:gd name="T2" fmla="*/ 101 w 210"/>
                <a:gd name="T3" fmla="*/ 234 h 234"/>
                <a:gd name="T4" fmla="*/ 0 w 210"/>
                <a:gd name="T5" fmla="*/ 132 h 234"/>
                <a:gd name="T6" fmla="*/ 0 w 210"/>
                <a:gd name="T7" fmla="*/ 58 h 234"/>
                <a:gd name="T8" fmla="*/ 58 w 210"/>
                <a:gd name="T9" fmla="*/ 0 h 234"/>
                <a:gd name="T10" fmla="*/ 157 w 210"/>
                <a:gd name="T11" fmla="*/ 0 h 234"/>
                <a:gd name="T12" fmla="*/ 210 w 210"/>
                <a:gd name="T13" fmla="*/ 53 h 234"/>
                <a:gd name="T14" fmla="*/ 210 w 210"/>
                <a:gd name="T15" fmla="*/ 132 h 234"/>
                <a:gd name="T16" fmla="*/ 109 w 210"/>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7" y="0"/>
                    <a:pt x="157" y="0"/>
                    <a:pt x="157" y="0"/>
                  </a:cubicBezTo>
                  <a:cubicBezTo>
                    <a:pt x="187" y="0"/>
                    <a:pt x="210" y="24"/>
                    <a:pt x="210" y="53"/>
                  </a:cubicBezTo>
                  <a:cubicBezTo>
                    <a:pt x="210" y="132"/>
                    <a:pt x="210" y="132"/>
                    <a:pt x="210" y="132"/>
                  </a:cubicBezTo>
                  <a:cubicBezTo>
                    <a:pt x="210" y="188"/>
                    <a:pt x="165" y="234"/>
                    <a:pt x="109" y="234"/>
                  </a:cubicBezTo>
                  <a:close/>
                </a:path>
              </a:pathLst>
            </a:custGeom>
            <a:solidFill>
              <a:srgbClr val="999A98"/>
            </a:solidFill>
            <a:ln w="1905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5" name="Freeform 32">
              <a:extLst>
                <a:ext uri="{FF2B5EF4-FFF2-40B4-BE49-F238E27FC236}">
                  <a16:creationId xmlns:a16="http://schemas.microsoft.com/office/drawing/2014/main" id="{518B84FC-EBB8-4A89-A0A9-33EACFD9B47C}"/>
                </a:ext>
              </a:extLst>
            </p:cNvPr>
            <p:cNvSpPr>
              <a:spLocks/>
            </p:cNvSpPr>
            <p:nvPr/>
          </p:nvSpPr>
          <p:spPr bwMode="auto">
            <a:xfrm>
              <a:off x="3463664" y="2983853"/>
              <a:ext cx="619476" cy="691938"/>
            </a:xfrm>
            <a:custGeom>
              <a:avLst/>
              <a:gdLst>
                <a:gd name="T0" fmla="*/ 109 w 210"/>
                <a:gd name="T1" fmla="*/ 234 h 234"/>
                <a:gd name="T2" fmla="*/ 101 w 210"/>
                <a:gd name="T3" fmla="*/ 234 h 234"/>
                <a:gd name="T4" fmla="*/ 0 w 210"/>
                <a:gd name="T5" fmla="*/ 132 h 234"/>
                <a:gd name="T6" fmla="*/ 0 w 210"/>
                <a:gd name="T7" fmla="*/ 58 h 234"/>
                <a:gd name="T8" fmla="*/ 58 w 210"/>
                <a:gd name="T9" fmla="*/ 0 h 234"/>
                <a:gd name="T10" fmla="*/ 157 w 210"/>
                <a:gd name="T11" fmla="*/ 0 h 234"/>
                <a:gd name="T12" fmla="*/ 210 w 210"/>
                <a:gd name="T13" fmla="*/ 53 h 234"/>
                <a:gd name="T14" fmla="*/ 210 w 210"/>
                <a:gd name="T15" fmla="*/ 132 h 234"/>
                <a:gd name="T16" fmla="*/ 109 w 210"/>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7" y="0"/>
                    <a:pt x="157" y="0"/>
                    <a:pt x="157" y="0"/>
                  </a:cubicBezTo>
                  <a:cubicBezTo>
                    <a:pt x="187" y="0"/>
                    <a:pt x="210" y="24"/>
                    <a:pt x="210" y="53"/>
                  </a:cubicBezTo>
                  <a:cubicBezTo>
                    <a:pt x="210" y="132"/>
                    <a:pt x="210" y="132"/>
                    <a:pt x="210" y="132"/>
                  </a:cubicBezTo>
                  <a:cubicBezTo>
                    <a:pt x="210" y="188"/>
                    <a:pt x="165" y="234"/>
                    <a:pt x="109" y="234"/>
                  </a:cubicBezTo>
                  <a:close/>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6" name="Freeform 34">
              <a:extLst>
                <a:ext uri="{FF2B5EF4-FFF2-40B4-BE49-F238E27FC236}">
                  <a16:creationId xmlns:a16="http://schemas.microsoft.com/office/drawing/2014/main" id="{7D683D87-F6F5-4599-8BFC-CB0B1D01812F}"/>
                </a:ext>
              </a:extLst>
            </p:cNvPr>
            <p:cNvSpPr>
              <a:spLocks/>
            </p:cNvSpPr>
            <p:nvPr/>
          </p:nvSpPr>
          <p:spPr bwMode="auto">
            <a:xfrm>
              <a:off x="3764877" y="3258071"/>
              <a:ext cx="46888" cy="154869"/>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7"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7" name="Freeform 35">
              <a:extLst>
                <a:ext uri="{FF2B5EF4-FFF2-40B4-BE49-F238E27FC236}">
                  <a16:creationId xmlns:a16="http://schemas.microsoft.com/office/drawing/2014/main" id="{628010DF-BA1F-4736-B176-C54EE335B23B}"/>
                </a:ext>
              </a:extLst>
            </p:cNvPr>
            <p:cNvSpPr>
              <a:spLocks/>
            </p:cNvSpPr>
            <p:nvPr/>
          </p:nvSpPr>
          <p:spPr bwMode="auto">
            <a:xfrm>
              <a:off x="3844443" y="3164297"/>
              <a:ext cx="161973" cy="19892"/>
            </a:xfrm>
            <a:custGeom>
              <a:avLst/>
              <a:gdLst>
                <a:gd name="T0" fmla="*/ 52 w 55"/>
                <a:gd name="T1" fmla="*/ 7 h 7"/>
                <a:gd name="T2" fmla="*/ 4 w 55"/>
                <a:gd name="T3" fmla="*/ 7 h 7"/>
                <a:gd name="T4" fmla="*/ 0 w 55"/>
                <a:gd name="T5" fmla="*/ 4 h 7"/>
                <a:gd name="T6" fmla="*/ 0 w 55"/>
                <a:gd name="T7" fmla="*/ 4 h 7"/>
                <a:gd name="T8" fmla="*/ 4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4" y="7"/>
                    <a:pt x="4" y="7"/>
                    <a:pt x="4" y="7"/>
                  </a:cubicBezTo>
                  <a:cubicBezTo>
                    <a:pt x="2" y="7"/>
                    <a:pt x="0" y="6"/>
                    <a:pt x="0" y="4"/>
                  </a:cubicBezTo>
                  <a:cubicBezTo>
                    <a:pt x="0" y="4"/>
                    <a:pt x="0" y="4"/>
                    <a:pt x="0" y="4"/>
                  </a:cubicBezTo>
                  <a:cubicBezTo>
                    <a:pt x="0" y="2"/>
                    <a:pt x="2" y="0"/>
                    <a:pt x="4" y="0"/>
                  </a:cubicBezTo>
                  <a:cubicBezTo>
                    <a:pt x="52" y="0"/>
                    <a:pt x="52" y="0"/>
                    <a:pt x="52" y="0"/>
                  </a:cubicBezTo>
                  <a:cubicBezTo>
                    <a:pt x="54" y="0"/>
                    <a:pt x="55" y="2"/>
                    <a:pt x="55" y="4"/>
                  </a:cubicBezTo>
                  <a:cubicBezTo>
                    <a:pt x="55" y="4"/>
                    <a:pt x="55" y="4"/>
                    <a:pt x="55" y="4"/>
                  </a:cubicBezTo>
                  <a:cubicBezTo>
                    <a:pt x="55" y="6"/>
                    <a:pt x="54" y="7"/>
                    <a:pt x="52" y="7"/>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8" name="Freeform 36">
              <a:extLst>
                <a:ext uri="{FF2B5EF4-FFF2-40B4-BE49-F238E27FC236}">
                  <a16:creationId xmlns:a16="http://schemas.microsoft.com/office/drawing/2014/main" id="{DC3F49E9-02B9-4275-8CB2-D9A35C011192}"/>
                </a:ext>
              </a:extLst>
            </p:cNvPr>
            <p:cNvSpPr>
              <a:spLocks/>
            </p:cNvSpPr>
            <p:nvPr/>
          </p:nvSpPr>
          <p:spPr bwMode="auto">
            <a:xfrm>
              <a:off x="3844443" y="3164297"/>
              <a:ext cx="161973" cy="19892"/>
            </a:xfrm>
            <a:custGeom>
              <a:avLst/>
              <a:gdLst>
                <a:gd name="T0" fmla="*/ 52 w 55"/>
                <a:gd name="T1" fmla="*/ 7 h 7"/>
                <a:gd name="T2" fmla="*/ 4 w 55"/>
                <a:gd name="T3" fmla="*/ 7 h 7"/>
                <a:gd name="T4" fmla="*/ 0 w 55"/>
                <a:gd name="T5" fmla="*/ 4 h 7"/>
                <a:gd name="T6" fmla="*/ 0 w 55"/>
                <a:gd name="T7" fmla="*/ 4 h 7"/>
                <a:gd name="T8" fmla="*/ 4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4" y="7"/>
                    <a:pt x="4" y="7"/>
                    <a:pt x="4" y="7"/>
                  </a:cubicBezTo>
                  <a:cubicBezTo>
                    <a:pt x="2" y="7"/>
                    <a:pt x="0" y="6"/>
                    <a:pt x="0" y="4"/>
                  </a:cubicBezTo>
                  <a:cubicBezTo>
                    <a:pt x="0" y="4"/>
                    <a:pt x="0" y="4"/>
                    <a:pt x="0" y="4"/>
                  </a:cubicBezTo>
                  <a:cubicBezTo>
                    <a:pt x="0" y="2"/>
                    <a:pt x="2" y="0"/>
                    <a:pt x="4" y="0"/>
                  </a:cubicBezTo>
                  <a:cubicBezTo>
                    <a:pt x="52" y="0"/>
                    <a:pt x="52" y="0"/>
                    <a:pt x="52" y="0"/>
                  </a:cubicBezTo>
                  <a:cubicBezTo>
                    <a:pt x="54" y="0"/>
                    <a:pt x="55" y="2"/>
                    <a:pt x="55" y="4"/>
                  </a:cubicBezTo>
                  <a:cubicBezTo>
                    <a:pt x="55" y="4"/>
                    <a:pt x="55" y="4"/>
                    <a:pt x="55" y="4"/>
                  </a:cubicBezTo>
                  <a:cubicBezTo>
                    <a:pt x="55" y="6"/>
                    <a:pt x="54" y="7"/>
                    <a:pt x="52" y="7"/>
                  </a:cubicBezTo>
                  <a:close/>
                </a:path>
              </a:pathLst>
            </a:custGeom>
            <a:solidFill>
              <a:schemeClr val="tx1"/>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09" name="Freeform 38">
              <a:extLst>
                <a:ext uri="{FF2B5EF4-FFF2-40B4-BE49-F238E27FC236}">
                  <a16:creationId xmlns:a16="http://schemas.microsoft.com/office/drawing/2014/main" id="{91E8BE38-8ED9-4F87-B92D-4830C64DCA95}"/>
                </a:ext>
              </a:extLst>
            </p:cNvPr>
            <p:cNvSpPr>
              <a:spLocks/>
            </p:cNvSpPr>
            <p:nvPr/>
          </p:nvSpPr>
          <p:spPr bwMode="auto">
            <a:xfrm>
              <a:off x="3546071" y="3164297"/>
              <a:ext cx="163393" cy="19892"/>
            </a:xfrm>
            <a:custGeom>
              <a:avLst/>
              <a:gdLst>
                <a:gd name="T0" fmla="*/ 52 w 55"/>
                <a:gd name="T1" fmla="*/ 7 h 7"/>
                <a:gd name="T2" fmla="*/ 3 w 55"/>
                <a:gd name="T3" fmla="*/ 7 h 7"/>
                <a:gd name="T4" fmla="*/ 0 w 55"/>
                <a:gd name="T5" fmla="*/ 4 h 7"/>
                <a:gd name="T6" fmla="*/ 0 w 55"/>
                <a:gd name="T7" fmla="*/ 4 h 7"/>
                <a:gd name="T8" fmla="*/ 3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1" y="7"/>
                    <a:pt x="0" y="6"/>
                    <a:pt x="0" y="4"/>
                  </a:cubicBezTo>
                  <a:cubicBezTo>
                    <a:pt x="0" y="4"/>
                    <a:pt x="0" y="4"/>
                    <a:pt x="0" y="4"/>
                  </a:cubicBezTo>
                  <a:cubicBezTo>
                    <a:pt x="0" y="2"/>
                    <a:pt x="1" y="0"/>
                    <a:pt x="3" y="0"/>
                  </a:cubicBezTo>
                  <a:cubicBezTo>
                    <a:pt x="52" y="0"/>
                    <a:pt x="52" y="0"/>
                    <a:pt x="52" y="0"/>
                  </a:cubicBezTo>
                  <a:cubicBezTo>
                    <a:pt x="53" y="0"/>
                    <a:pt x="55" y="2"/>
                    <a:pt x="55" y="4"/>
                  </a:cubicBezTo>
                  <a:cubicBezTo>
                    <a:pt x="55" y="4"/>
                    <a:pt x="55" y="4"/>
                    <a:pt x="55" y="4"/>
                  </a:cubicBezTo>
                  <a:cubicBezTo>
                    <a:pt x="55" y="6"/>
                    <a:pt x="53" y="7"/>
                    <a:pt x="52" y="7"/>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0" name="Freeform 39">
              <a:extLst>
                <a:ext uri="{FF2B5EF4-FFF2-40B4-BE49-F238E27FC236}">
                  <a16:creationId xmlns:a16="http://schemas.microsoft.com/office/drawing/2014/main" id="{CC3742F1-C351-41C0-B2B6-ADCB0EC67025}"/>
                </a:ext>
              </a:extLst>
            </p:cNvPr>
            <p:cNvSpPr>
              <a:spLocks/>
            </p:cNvSpPr>
            <p:nvPr/>
          </p:nvSpPr>
          <p:spPr bwMode="auto">
            <a:xfrm>
              <a:off x="3546071" y="3164297"/>
              <a:ext cx="163393" cy="19892"/>
            </a:xfrm>
            <a:custGeom>
              <a:avLst/>
              <a:gdLst>
                <a:gd name="T0" fmla="*/ 52 w 55"/>
                <a:gd name="T1" fmla="*/ 7 h 7"/>
                <a:gd name="T2" fmla="*/ 3 w 55"/>
                <a:gd name="T3" fmla="*/ 7 h 7"/>
                <a:gd name="T4" fmla="*/ 0 w 55"/>
                <a:gd name="T5" fmla="*/ 4 h 7"/>
                <a:gd name="T6" fmla="*/ 0 w 55"/>
                <a:gd name="T7" fmla="*/ 4 h 7"/>
                <a:gd name="T8" fmla="*/ 3 w 55"/>
                <a:gd name="T9" fmla="*/ 0 h 7"/>
                <a:gd name="T10" fmla="*/ 52 w 55"/>
                <a:gd name="T11" fmla="*/ 0 h 7"/>
                <a:gd name="T12" fmla="*/ 55 w 55"/>
                <a:gd name="T13" fmla="*/ 4 h 7"/>
                <a:gd name="T14" fmla="*/ 55 w 55"/>
                <a:gd name="T15" fmla="*/ 4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1" y="7"/>
                    <a:pt x="0" y="6"/>
                    <a:pt x="0" y="4"/>
                  </a:cubicBezTo>
                  <a:cubicBezTo>
                    <a:pt x="0" y="4"/>
                    <a:pt x="0" y="4"/>
                    <a:pt x="0" y="4"/>
                  </a:cubicBezTo>
                  <a:cubicBezTo>
                    <a:pt x="0" y="2"/>
                    <a:pt x="1" y="0"/>
                    <a:pt x="3" y="0"/>
                  </a:cubicBezTo>
                  <a:cubicBezTo>
                    <a:pt x="52" y="0"/>
                    <a:pt x="52" y="0"/>
                    <a:pt x="52" y="0"/>
                  </a:cubicBezTo>
                  <a:cubicBezTo>
                    <a:pt x="53" y="0"/>
                    <a:pt x="55" y="2"/>
                    <a:pt x="55" y="4"/>
                  </a:cubicBezTo>
                  <a:cubicBezTo>
                    <a:pt x="55" y="4"/>
                    <a:pt x="55" y="4"/>
                    <a:pt x="55" y="4"/>
                  </a:cubicBezTo>
                  <a:cubicBezTo>
                    <a:pt x="55" y="6"/>
                    <a:pt x="53" y="7"/>
                    <a:pt x="52" y="7"/>
                  </a:cubicBezTo>
                  <a:close/>
                </a:path>
              </a:pathLst>
            </a:custGeom>
            <a:solidFill>
              <a:schemeClr val="tx1"/>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1" name="Freeform 41">
              <a:extLst>
                <a:ext uri="{FF2B5EF4-FFF2-40B4-BE49-F238E27FC236}">
                  <a16:creationId xmlns:a16="http://schemas.microsoft.com/office/drawing/2014/main" id="{4755E78F-5702-4F64-8A7B-311682527C48}"/>
                </a:ext>
              </a:extLst>
            </p:cNvPr>
            <p:cNvSpPr>
              <a:spLocks/>
            </p:cNvSpPr>
            <p:nvPr/>
          </p:nvSpPr>
          <p:spPr bwMode="auto">
            <a:xfrm>
              <a:off x="3699519" y="3478297"/>
              <a:ext cx="147765" cy="85249"/>
            </a:xfrm>
            <a:custGeom>
              <a:avLst/>
              <a:gdLst>
                <a:gd name="T0" fmla="*/ 26 w 50"/>
                <a:gd name="T1" fmla="*/ 29 h 29"/>
                <a:gd name="T2" fmla="*/ 24 w 50"/>
                <a:gd name="T3" fmla="*/ 29 h 29"/>
                <a:gd name="T4" fmla="*/ 0 w 50"/>
                <a:gd name="T5" fmla="*/ 5 h 29"/>
                <a:gd name="T6" fmla="*/ 0 w 50"/>
                <a:gd name="T7" fmla="*/ 0 h 29"/>
                <a:gd name="T8" fmla="*/ 50 w 50"/>
                <a:gd name="T9" fmla="*/ 0 h 29"/>
                <a:gd name="T10" fmla="*/ 50 w 50"/>
                <a:gd name="T11" fmla="*/ 5 h 29"/>
                <a:gd name="T12" fmla="*/ 26 w 5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0" h="29">
                  <a:moveTo>
                    <a:pt x="26" y="29"/>
                  </a:moveTo>
                  <a:cubicBezTo>
                    <a:pt x="24" y="29"/>
                    <a:pt x="24" y="29"/>
                    <a:pt x="24" y="29"/>
                  </a:cubicBezTo>
                  <a:cubicBezTo>
                    <a:pt x="11" y="29"/>
                    <a:pt x="0" y="18"/>
                    <a:pt x="0" y="5"/>
                  </a:cubicBezTo>
                  <a:cubicBezTo>
                    <a:pt x="0" y="0"/>
                    <a:pt x="0" y="0"/>
                    <a:pt x="0" y="0"/>
                  </a:cubicBezTo>
                  <a:cubicBezTo>
                    <a:pt x="50" y="0"/>
                    <a:pt x="50" y="0"/>
                    <a:pt x="50" y="0"/>
                  </a:cubicBezTo>
                  <a:cubicBezTo>
                    <a:pt x="50" y="5"/>
                    <a:pt x="50" y="5"/>
                    <a:pt x="50" y="5"/>
                  </a:cubicBezTo>
                  <a:cubicBezTo>
                    <a:pt x="50" y="18"/>
                    <a:pt x="39" y="29"/>
                    <a:pt x="26" y="29"/>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2" name="Freeform 43">
              <a:extLst>
                <a:ext uri="{FF2B5EF4-FFF2-40B4-BE49-F238E27FC236}">
                  <a16:creationId xmlns:a16="http://schemas.microsoft.com/office/drawing/2014/main" id="{FFB7E78A-E621-49BF-A824-B8273ADB7FE1}"/>
                </a:ext>
              </a:extLst>
            </p:cNvPr>
            <p:cNvSpPr>
              <a:spLocks/>
            </p:cNvSpPr>
            <p:nvPr/>
          </p:nvSpPr>
          <p:spPr bwMode="auto">
            <a:xfrm>
              <a:off x="3567384" y="3678632"/>
              <a:ext cx="208860" cy="264272"/>
            </a:xfrm>
            <a:custGeom>
              <a:avLst/>
              <a:gdLst>
                <a:gd name="T0" fmla="*/ 4 w 147"/>
                <a:gd name="T1" fmla="*/ 0 h 186"/>
                <a:gd name="T2" fmla="*/ 147 w 147"/>
                <a:gd name="T3" fmla="*/ 136 h 186"/>
                <a:gd name="T4" fmla="*/ 50 w 147"/>
                <a:gd name="T5" fmla="*/ 186 h 186"/>
                <a:gd name="T6" fmla="*/ 0 w 147"/>
                <a:gd name="T7" fmla="*/ 30 h 186"/>
                <a:gd name="T8" fmla="*/ 0 w 147"/>
                <a:gd name="T9" fmla="*/ 7 h 186"/>
              </a:gdLst>
              <a:ahLst/>
              <a:cxnLst>
                <a:cxn ang="0">
                  <a:pos x="T0" y="T1"/>
                </a:cxn>
                <a:cxn ang="0">
                  <a:pos x="T2" y="T3"/>
                </a:cxn>
                <a:cxn ang="0">
                  <a:pos x="T4" y="T5"/>
                </a:cxn>
                <a:cxn ang="0">
                  <a:pos x="T6" y="T7"/>
                </a:cxn>
                <a:cxn ang="0">
                  <a:pos x="T8" y="T9"/>
                </a:cxn>
              </a:cxnLst>
              <a:rect l="0" t="0" r="r" b="b"/>
              <a:pathLst>
                <a:path w="147" h="186">
                  <a:moveTo>
                    <a:pt x="4" y="0"/>
                  </a:moveTo>
                  <a:lnTo>
                    <a:pt x="147" y="136"/>
                  </a:lnTo>
                  <a:lnTo>
                    <a:pt x="50" y="186"/>
                  </a:lnTo>
                  <a:lnTo>
                    <a:pt x="0" y="30"/>
                  </a:lnTo>
                  <a:lnTo>
                    <a:pt x="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3" name="Freeform 44">
              <a:extLst>
                <a:ext uri="{FF2B5EF4-FFF2-40B4-BE49-F238E27FC236}">
                  <a16:creationId xmlns:a16="http://schemas.microsoft.com/office/drawing/2014/main" id="{3879605E-0C80-4A5C-853C-08360BFB7E2C}"/>
                </a:ext>
              </a:extLst>
            </p:cNvPr>
            <p:cNvSpPr>
              <a:spLocks/>
            </p:cNvSpPr>
            <p:nvPr/>
          </p:nvSpPr>
          <p:spPr bwMode="auto">
            <a:xfrm>
              <a:off x="3567384" y="3678632"/>
              <a:ext cx="208860" cy="264272"/>
            </a:xfrm>
            <a:custGeom>
              <a:avLst/>
              <a:gdLst>
                <a:gd name="T0" fmla="*/ 4 w 147"/>
                <a:gd name="T1" fmla="*/ 0 h 186"/>
                <a:gd name="T2" fmla="*/ 147 w 147"/>
                <a:gd name="T3" fmla="*/ 136 h 186"/>
                <a:gd name="T4" fmla="*/ 50 w 147"/>
                <a:gd name="T5" fmla="*/ 186 h 186"/>
                <a:gd name="T6" fmla="*/ 0 w 147"/>
                <a:gd name="T7" fmla="*/ 30 h 186"/>
                <a:gd name="T8" fmla="*/ 0 w 147"/>
                <a:gd name="T9" fmla="*/ 7 h 186"/>
              </a:gdLst>
              <a:ahLst/>
              <a:cxnLst>
                <a:cxn ang="0">
                  <a:pos x="T0" y="T1"/>
                </a:cxn>
                <a:cxn ang="0">
                  <a:pos x="T2" y="T3"/>
                </a:cxn>
                <a:cxn ang="0">
                  <a:pos x="T4" y="T5"/>
                </a:cxn>
                <a:cxn ang="0">
                  <a:pos x="T6" y="T7"/>
                </a:cxn>
                <a:cxn ang="0">
                  <a:pos x="T8" y="T9"/>
                </a:cxn>
              </a:cxnLst>
              <a:rect l="0" t="0" r="r" b="b"/>
              <a:pathLst>
                <a:path w="147" h="186">
                  <a:moveTo>
                    <a:pt x="4" y="0"/>
                  </a:moveTo>
                  <a:lnTo>
                    <a:pt x="147" y="136"/>
                  </a:lnTo>
                  <a:lnTo>
                    <a:pt x="50" y="186"/>
                  </a:lnTo>
                  <a:lnTo>
                    <a:pt x="0" y="30"/>
                  </a:lnTo>
                  <a:lnTo>
                    <a:pt x="0" y="7"/>
                  </a:lnTo>
                </a:path>
              </a:pathLst>
            </a:custGeom>
            <a:solidFill>
              <a:schemeClr val="tx1">
                <a:lumMod val="95000"/>
              </a:schemeClr>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4" name="Freeform 45">
              <a:extLst>
                <a:ext uri="{FF2B5EF4-FFF2-40B4-BE49-F238E27FC236}">
                  <a16:creationId xmlns:a16="http://schemas.microsoft.com/office/drawing/2014/main" id="{D768A1C7-1C83-4E22-81E3-FB1E3685B643}"/>
                </a:ext>
              </a:extLst>
            </p:cNvPr>
            <p:cNvSpPr>
              <a:spLocks/>
            </p:cNvSpPr>
            <p:nvPr/>
          </p:nvSpPr>
          <p:spPr bwMode="auto">
            <a:xfrm>
              <a:off x="3921166" y="3675791"/>
              <a:ext cx="59674" cy="45466"/>
            </a:xfrm>
            <a:custGeom>
              <a:avLst/>
              <a:gdLst>
                <a:gd name="T0" fmla="*/ 0 w 20"/>
                <a:gd name="T1" fmla="*/ 15 h 15"/>
                <a:gd name="T2" fmla="*/ 20 w 20"/>
                <a:gd name="T3" fmla="*/ 15 h 15"/>
                <a:gd name="T4" fmla="*/ 20 w 20"/>
                <a:gd name="T5" fmla="*/ 6 h 15"/>
                <a:gd name="T6" fmla="*/ 14 w 20"/>
                <a:gd name="T7" fmla="*/ 0 h 15"/>
                <a:gd name="T8" fmla="*/ 0 w 20"/>
                <a:gd name="T9" fmla="*/ 0 h 15"/>
                <a:gd name="T10" fmla="*/ 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0" y="15"/>
                  </a:moveTo>
                  <a:cubicBezTo>
                    <a:pt x="20" y="15"/>
                    <a:pt x="20" y="15"/>
                    <a:pt x="20" y="15"/>
                  </a:cubicBezTo>
                  <a:cubicBezTo>
                    <a:pt x="20" y="6"/>
                    <a:pt x="20" y="6"/>
                    <a:pt x="20" y="6"/>
                  </a:cubicBezTo>
                  <a:cubicBezTo>
                    <a:pt x="20" y="3"/>
                    <a:pt x="17" y="0"/>
                    <a:pt x="14" y="0"/>
                  </a:cubicBezTo>
                  <a:cubicBezTo>
                    <a:pt x="0" y="0"/>
                    <a:pt x="0" y="0"/>
                    <a:pt x="0" y="0"/>
                  </a:cubicBezTo>
                  <a:lnTo>
                    <a:pt x="0" y="15"/>
                  </a:lnTo>
                  <a:close/>
                </a:path>
              </a:pathLst>
            </a:custGeom>
            <a:solidFill>
              <a:srgbClr val="F7F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5" name="Freeform 46">
              <a:extLst>
                <a:ext uri="{FF2B5EF4-FFF2-40B4-BE49-F238E27FC236}">
                  <a16:creationId xmlns:a16="http://schemas.microsoft.com/office/drawing/2014/main" id="{335424CC-EE48-4DF7-B4D6-3D3CE6234DC3}"/>
                </a:ext>
              </a:extLst>
            </p:cNvPr>
            <p:cNvSpPr>
              <a:spLocks/>
            </p:cNvSpPr>
            <p:nvPr/>
          </p:nvSpPr>
          <p:spPr bwMode="auto">
            <a:xfrm>
              <a:off x="3921166" y="3675791"/>
              <a:ext cx="59674" cy="45466"/>
            </a:xfrm>
            <a:custGeom>
              <a:avLst/>
              <a:gdLst>
                <a:gd name="T0" fmla="*/ 0 w 20"/>
                <a:gd name="T1" fmla="*/ 15 h 15"/>
                <a:gd name="T2" fmla="*/ 20 w 20"/>
                <a:gd name="T3" fmla="*/ 15 h 15"/>
                <a:gd name="T4" fmla="*/ 20 w 20"/>
                <a:gd name="T5" fmla="*/ 6 h 15"/>
                <a:gd name="T6" fmla="*/ 14 w 20"/>
                <a:gd name="T7" fmla="*/ 0 h 15"/>
                <a:gd name="T8" fmla="*/ 0 w 20"/>
                <a:gd name="T9" fmla="*/ 0 h 15"/>
                <a:gd name="T10" fmla="*/ 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0" y="15"/>
                  </a:moveTo>
                  <a:cubicBezTo>
                    <a:pt x="20" y="15"/>
                    <a:pt x="20" y="15"/>
                    <a:pt x="20" y="15"/>
                  </a:cubicBezTo>
                  <a:cubicBezTo>
                    <a:pt x="20" y="6"/>
                    <a:pt x="20" y="6"/>
                    <a:pt x="20" y="6"/>
                  </a:cubicBezTo>
                  <a:cubicBezTo>
                    <a:pt x="20" y="3"/>
                    <a:pt x="17" y="0"/>
                    <a:pt x="14" y="0"/>
                  </a:cubicBezTo>
                  <a:cubicBezTo>
                    <a:pt x="0" y="0"/>
                    <a:pt x="0" y="0"/>
                    <a:pt x="0" y="0"/>
                  </a:cubicBezTo>
                  <a:lnTo>
                    <a:pt x="0" y="15"/>
                  </a:lnTo>
                  <a:close/>
                </a:path>
              </a:pathLst>
            </a:custGeom>
            <a:solidFill>
              <a:schemeClr val="tx1">
                <a:lumMod val="95000"/>
              </a:schemeClr>
            </a:solidFill>
            <a:ln w="254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6" name="Freeform 48">
              <a:extLst>
                <a:ext uri="{FF2B5EF4-FFF2-40B4-BE49-F238E27FC236}">
                  <a16:creationId xmlns:a16="http://schemas.microsoft.com/office/drawing/2014/main" id="{E3AEF93A-7D03-4C16-90B9-A1D8AD2B0482}"/>
                </a:ext>
              </a:extLst>
            </p:cNvPr>
            <p:cNvSpPr>
              <a:spLocks/>
            </p:cNvSpPr>
            <p:nvPr/>
          </p:nvSpPr>
          <p:spPr bwMode="auto">
            <a:xfrm>
              <a:off x="3770560" y="3678632"/>
              <a:ext cx="210281" cy="269955"/>
            </a:xfrm>
            <a:custGeom>
              <a:avLst/>
              <a:gdLst>
                <a:gd name="T0" fmla="*/ 144 w 148"/>
                <a:gd name="T1" fmla="*/ 0 h 190"/>
                <a:gd name="T2" fmla="*/ 0 w 148"/>
                <a:gd name="T3" fmla="*/ 136 h 190"/>
                <a:gd name="T4" fmla="*/ 94 w 148"/>
                <a:gd name="T5" fmla="*/ 190 h 190"/>
                <a:gd name="T6" fmla="*/ 148 w 148"/>
                <a:gd name="T7" fmla="*/ 30 h 190"/>
                <a:gd name="T8" fmla="*/ 148 w 148"/>
                <a:gd name="T9" fmla="*/ 7 h 190"/>
              </a:gdLst>
              <a:ahLst/>
              <a:cxnLst>
                <a:cxn ang="0">
                  <a:pos x="T0" y="T1"/>
                </a:cxn>
                <a:cxn ang="0">
                  <a:pos x="T2" y="T3"/>
                </a:cxn>
                <a:cxn ang="0">
                  <a:pos x="T4" y="T5"/>
                </a:cxn>
                <a:cxn ang="0">
                  <a:pos x="T6" y="T7"/>
                </a:cxn>
                <a:cxn ang="0">
                  <a:pos x="T8" y="T9"/>
                </a:cxn>
              </a:cxnLst>
              <a:rect l="0" t="0" r="r" b="b"/>
              <a:pathLst>
                <a:path w="148" h="190">
                  <a:moveTo>
                    <a:pt x="144" y="0"/>
                  </a:moveTo>
                  <a:lnTo>
                    <a:pt x="0" y="136"/>
                  </a:lnTo>
                  <a:lnTo>
                    <a:pt x="94" y="190"/>
                  </a:lnTo>
                  <a:lnTo>
                    <a:pt x="148" y="30"/>
                  </a:lnTo>
                  <a:lnTo>
                    <a:pt x="148"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7" name="Freeform 49">
              <a:extLst>
                <a:ext uri="{FF2B5EF4-FFF2-40B4-BE49-F238E27FC236}">
                  <a16:creationId xmlns:a16="http://schemas.microsoft.com/office/drawing/2014/main" id="{3B83D033-3B91-4D35-889A-BACA54F824AC}"/>
                </a:ext>
              </a:extLst>
            </p:cNvPr>
            <p:cNvSpPr>
              <a:spLocks/>
            </p:cNvSpPr>
            <p:nvPr/>
          </p:nvSpPr>
          <p:spPr bwMode="auto">
            <a:xfrm>
              <a:off x="3770699" y="3689209"/>
              <a:ext cx="210281" cy="269955"/>
            </a:xfrm>
            <a:custGeom>
              <a:avLst/>
              <a:gdLst>
                <a:gd name="T0" fmla="*/ 144 w 148"/>
                <a:gd name="T1" fmla="*/ 0 h 190"/>
                <a:gd name="T2" fmla="*/ 0 w 148"/>
                <a:gd name="T3" fmla="*/ 136 h 190"/>
                <a:gd name="T4" fmla="*/ 94 w 148"/>
                <a:gd name="T5" fmla="*/ 190 h 190"/>
                <a:gd name="T6" fmla="*/ 148 w 148"/>
                <a:gd name="T7" fmla="*/ 30 h 190"/>
                <a:gd name="T8" fmla="*/ 148 w 148"/>
                <a:gd name="T9" fmla="*/ 7 h 190"/>
              </a:gdLst>
              <a:ahLst/>
              <a:cxnLst>
                <a:cxn ang="0">
                  <a:pos x="T0" y="T1"/>
                </a:cxn>
                <a:cxn ang="0">
                  <a:pos x="T2" y="T3"/>
                </a:cxn>
                <a:cxn ang="0">
                  <a:pos x="T4" y="T5"/>
                </a:cxn>
                <a:cxn ang="0">
                  <a:pos x="T6" y="T7"/>
                </a:cxn>
                <a:cxn ang="0">
                  <a:pos x="T8" y="T9"/>
                </a:cxn>
              </a:cxnLst>
              <a:rect l="0" t="0" r="r" b="b"/>
              <a:pathLst>
                <a:path w="148" h="190">
                  <a:moveTo>
                    <a:pt x="144" y="0"/>
                  </a:moveTo>
                  <a:lnTo>
                    <a:pt x="0" y="136"/>
                  </a:lnTo>
                  <a:lnTo>
                    <a:pt x="94" y="190"/>
                  </a:lnTo>
                  <a:lnTo>
                    <a:pt x="148" y="30"/>
                  </a:lnTo>
                  <a:lnTo>
                    <a:pt x="148" y="7"/>
                  </a:lnTo>
                </a:path>
              </a:pathLst>
            </a:custGeom>
            <a:solidFill>
              <a:schemeClr val="tx1">
                <a:lumMod val="95000"/>
              </a:schemeClr>
            </a:solidFill>
            <a:ln w="9525"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8" name="Freeform 50">
              <a:extLst>
                <a:ext uri="{FF2B5EF4-FFF2-40B4-BE49-F238E27FC236}">
                  <a16:creationId xmlns:a16="http://schemas.microsoft.com/office/drawing/2014/main" id="{2F1A18E9-E4B0-4928-8AEA-9EF7EB493D3A}"/>
                </a:ext>
              </a:extLst>
            </p:cNvPr>
            <p:cNvSpPr>
              <a:spLocks/>
            </p:cNvSpPr>
            <p:nvPr/>
          </p:nvSpPr>
          <p:spPr bwMode="auto">
            <a:xfrm>
              <a:off x="3558858" y="2948333"/>
              <a:ext cx="524281" cy="235856"/>
            </a:xfrm>
            <a:custGeom>
              <a:avLst/>
              <a:gdLst>
                <a:gd name="T0" fmla="*/ 0 w 178"/>
                <a:gd name="T1" fmla="*/ 8 h 80"/>
                <a:gd name="T2" fmla="*/ 113 w 178"/>
                <a:gd name="T3" fmla="*/ 65 h 80"/>
                <a:gd name="T4" fmla="*/ 178 w 178"/>
                <a:gd name="T5" fmla="*/ 25 h 80"/>
                <a:gd name="T6" fmla="*/ 178 w 178"/>
                <a:gd name="T7" fmla="*/ 0 h 80"/>
              </a:gdLst>
              <a:ahLst/>
              <a:cxnLst>
                <a:cxn ang="0">
                  <a:pos x="T0" y="T1"/>
                </a:cxn>
                <a:cxn ang="0">
                  <a:pos x="T2" y="T3"/>
                </a:cxn>
                <a:cxn ang="0">
                  <a:pos x="T4" y="T5"/>
                </a:cxn>
                <a:cxn ang="0">
                  <a:pos x="T6" y="T7"/>
                </a:cxn>
              </a:cxnLst>
              <a:rect l="0" t="0" r="r" b="b"/>
              <a:pathLst>
                <a:path w="178" h="80">
                  <a:moveTo>
                    <a:pt x="0" y="8"/>
                  </a:moveTo>
                  <a:cubicBezTo>
                    <a:pt x="113" y="65"/>
                    <a:pt x="113" y="65"/>
                    <a:pt x="113" y="65"/>
                  </a:cubicBezTo>
                  <a:cubicBezTo>
                    <a:pt x="143" y="80"/>
                    <a:pt x="178" y="58"/>
                    <a:pt x="178" y="25"/>
                  </a:cubicBezTo>
                  <a:cubicBezTo>
                    <a:pt x="178" y="0"/>
                    <a:pt x="178" y="0"/>
                    <a:pt x="178" y="0"/>
                  </a:cubicBezTo>
                </a:path>
              </a:pathLst>
            </a:custGeom>
            <a:solidFill>
              <a:schemeClr val="tx1">
                <a:lumMod val="85000"/>
              </a:schemeClr>
            </a:solidFill>
            <a:ln w="19050">
              <a:solidFill>
                <a:schemeClr val="tx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19" name="Freeform 51">
              <a:extLst>
                <a:ext uri="{FF2B5EF4-FFF2-40B4-BE49-F238E27FC236}">
                  <a16:creationId xmlns:a16="http://schemas.microsoft.com/office/drawing/2014/main" id="{632296F4-1C36-452D-87CE-F79B2334178B}"/>
                </a:ext>
              </a:extLst>
            </p:cNvPr>
            <p:cNvSpPr>
              <a:spLocks/>
            </p:cNvSpPr>
            <p:nvPr/>
          </p:nvSpPr>
          <p:spPr bwMode="auto">
            <a:xfrm>
              <a:off x="3558858" y="2948333"/>
              <a:ext cx="524281" cy="235856"/>
            </a:xfrm>
            <a:custGeom>
              <a:avLst/>
              <a:gdLst>
                <a:gd name="T0" fmla="*/ 0 w 178"/>
                <a:gd name="T1" fmla="*/ 8 h 80"/>
                <a:gd name="T2" fmla="*/ 113 w 178"/>
                <a:gd name="T3" fmla="*/ 65 h 80"/>
                <a:gd name="T4" fmla="*/ 178 w 178"/>
                <a:gd name="T5" fmla="*/ 25 h 80"/>
                <a:gd name="T6" fmla="*/ 178 w 178"/>
                <a:gd name="T7" fmla="*/ 0 h 80"/>
              </a:gdLst>
              <a:ahLst/>
              <a:cxnLst>
                <a:cxn ang="0">
                  <a:pos x="T0" y="T1"/>
                </a:cxn>
                <a:cxn ang="0">
                  <a:pos x="T2" y="T3"/>
                </a:cxn>
                <a:cxn ang="0">
                  <a:pos x="T4" y="T5"/>
                </a:cxn>
                <a:cxn ang="0">
                  <a:pos x="T6" y="T7"/>
                </a:cxn>
              </a:cxnLst>
              <a:rect l="0" t="0" r="r" b="b"/>
              <a:pathLst>
                <a:path w="178" h="80">
                  <a:moveTo>
                    <a:pt x="0" y="8"/>
                  </a:moveTo>
                  <a:cubicBezTo>
                    <a:pt x="113" y="65"/>
                    <a:pt x="113" y="65"/>
                    <a:pt x="113" y="65"/>
                  </a:cubicBezTo>
                  <a:cubicBezTo>
                    <a:pt x="143" y="80"/>
                    <a:pt x="178" y="58"/>
                    <a:pt x="178" y="25"/>
                  </a:cubicBezTo>
                  <a:cubicBezTo>
                    <a:pt x="178" y="0"/>
                    <a:pt x="178" y="0"/>
                    <a:pt x="178" y="0"/>
                  </a:cubicBezTo>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0" name="Oval 52">
              <a:extLst>
                <a:ext uri="{FF2B5EF4-FFF2-40B4-BE49-F238E27FC236}">
                  <a16:creationId xmlns:a16="http://schemas.microsoft.com/office/drawing/2014/main" id="{EEBB01D5-4747-43AB-B5A3-06216F386AE2}"/>
                </a:ext>
              </a:extLst>
            </p:cNvPr>
            <p:cNvSpPr>
              <a:spLocks noChangeArrowheads="1"/>
            </p:cNvSpPr>
            <p:nvPr/>
          </p:nvSpPr>
          <p:spPr bwMode="auto">
            <a:xfrm>
              <a:off x="3591538" y="3219709"/>
              <a:ext cx="76725" cy="80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1" name="Oval 53">
              <a:extLst>
                <a:ext uri="{FF2B5EF4-FFF2-40B4-BE49-F238E27FC236}">
                  <a16:creationId xmlns:a16="http://schemas.microsoft.com/office/drawing/2014/main" id="{09C3718D-B293-472E-9DEF-9DDE9695D411}"/>
                </a:ext>
              </a:extLst>
            </p:cNvPr>
            <p:cNvSpPr>
              <a:spLocks noChangeArrowheads="1"/>
            </p:cNvSpPr>
            <p:nvPr/>
          </p:nvSpPr>
          <p:spPr bwMode="auto">
            <a:xfrm>
              <a:off x="3591538" y="3219709"/>
              <a:ext cx="76725" cy="80987"/>
            </a:xfrm>
            <a:prstGeom prst="ellipse">
              <a:avLst/>
            </a:prstGeom>
            <a:solidFill>
              <a:srgbClr val="999A98"/>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2" name="Oval 54">
              <a:extLst>
                <a:ext uri="{FF2B5EF4-FFF2-40B4-BE49-F238E27FC236}">
                  <a16:creationId xmlns:a16="http://schemas.microsoft.com/office/drawing/2014/main" id="{35320EF9-D4FE-4028-B47A-F7D2767D4788}"/>
                </a:ext>
              </a:extLst>
            </p:cNvPr>
            <p:cNvSpPr>
              <a:spLocks noChangeArrowheads="1"/>
            </p:cNvSpPr>
            <p:nvPr/>
          </p:nvSpPr>
          <p:spPr bwMode="auto">
            <a:xfrm>
              <a:off x="3888487" y="3219709"/>
              <a:ext cx="76725" cy="80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3" name="Oval 55">
              <a:extLst>
                <a:ext uri="{FF2B5EF4-FFF2-40B4-BE49-F238E27FC236}">
                  <a16:creationId xmlns:a16="http://schemas.microsoft.com/office/drawing/2014/main" id="{D0F8E9CC-F520-4048-88C4-2E0F041A31FC}"/>
                </a:ext>
              </a:extLst>
            </p:cNvPr>
            <p:cNvSpPr>
              <a:spLocks noChangeArrowheads="1"/>
            </p:cNvSpPr>
            <p:nvPr/>
          </p:nvSpPr>
          <p:spPr bwMode="auto">
            <a:xfrm>
              <a:off x="3888487" y="3219709"/>
              <a:ext cx="76725" cy="80987"/>
            </a:xfrm>
            <a:prstGeom prst="ellipse">
              <a:avLst/>
            </a:prstGeom>
            <a:solidFill>
              <a:srgbClr val="999A98"/>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4" name="Oval 56">
              <a:extLst>
                <a:ext uri="{FF2B5EF4-FFF2-40B4-BE49-F238E27FC236}">
                  <a16:creationId xmlns:a16="http://schemas.microsoft.com/office/drawing/2014/main" id="{E00D62E1-8AF3-4C1C-AA62-D5E288C6B63B}"/>
                </a:ext>
              </a:extLst>
            </p:cNvPr>
            <p:cNvSpPr>
              <a:spLocks noChangeArrowheads="1"/>
            </p:cNvSpPr>
            <p:nvPr/>
          </p:nvSpPr>
          <p:spPr bwMode="auto">
            <a:xfrm>
              <a:off x="3600062" y="3255229"/>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5" name="Oval 57">
              <a:extLst>
                <a:ext uri="{FF2B5EF4-FFF2-40B4-BE49-F238E27FC236}">
                  <a16:creationId xmlns:a16="http://schemas.microsoft.com/office/drawing/2014/main" id="{945C82BB-2B4E-448B-AB6A-3CE882FBF3A9}"/>
                </a:ext>
              </a:extLst>
            </p:cNvPr>
            <p:cNvSpPr>
              <a:spLocks noChangeArrowheads="1"/>
            </p:cNvSpPr>
            <p:nvPr/>
          </p:nvSpPr>
          <p:spPr bwMode="auto">
            <a:xfrm>
              <a:off x="3898434" y="3255229"/>
              <a:ext cx="31258"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6" name="Rectangle 58">
              <a:extLst>
                <a:ext uri="{FF2B5EF4-FFF2-40B4-BE49-F238E27FC236}">
                  <a16:creationId xmlns:a16="http://schemas.microsoft.com/office/drawing/2014/main" id="{39B77310-7595-4F3E-A94C-1138DFA29F36}"/>
                </a:ext>
              </a:extLst>
            </p:cNvPr>
            <p:cNvSpPr>
              <a:spLocks noChangeArrowheads="1"/>
            </p:cNvSpPr>
            <p:nvPr/>
          </p:nvSpPr>
          <p:spPr bwMode="auto">
            <a:xfrm>
              <a:off x="3271854" y="4781185"/>
              <a:ext cx="1013042" cy="2216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7" name="Rectangle 59">
              <a:extLst>
                <a:ext uri="{FF2B5EF4-FFF2-40B4-BE49-F238E27FC236}">
                  <a16:creationId xmlns:a16="http://schemas.microsoft.com/office/drawing/2014/main" id="{15858A1E-5596-4184-9893-C828CAB8AB83}"/>
                </a:ext>
              </a:extLst>
            </p:cNvPr>
            <p:cNvSpPr>
              <a:spLocks noChangeArrowheads="1"/>
            </p:cNvSpPr>
            <p:nvPr/>
          </p:nvSpPr>
          <p:spPr bwMode="auto">
            <a:xfrm>
              <a:off x="3271854" y="4781185"/>
              <a:ext cx="1013042" cy="22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8" name="Freeform 60">
              <a:extLst>
                <a:ext uri="{FF2B5EF4-FFF2-40B4-BE49-F238E27FC236}">
                  <a16:creationId xmlns:a16="http://schemas.microsoft.com/office/drawing/2014/main" id="{B4B99289-1C68-4CCC-87ED-20CEDBB5FFB0}"/>
                </a:ext>
              </a:extLst>
            </p:cNvPr>
            <p:cNvSpPr>
              <a:spLocks/>
            </p:cNvSpPr>
            <p:nvPr/>
          </p:nvSpPr>
          <p:spPr bwMode="auto">
            <a:xfrm>
              <a:off x="3260486" y="4768398"/>
              <a:ext cx="1035775" cy="245801"/>
            </a:xfrm>
            <a:custGeom>
              <a:avLst/>
              <a:gdLst>
                <a:gd name="T0" fmla="*/ 721 w 729"/>
                <a:gd name="T1" fmla="*/ 165 h 173"/>
                <a:gd name="T2" fmla="*/ 721 w 729"/>
                <a:gd name="T3" fmla="*/ 157 h 173"/>
                <a:gd name="T4" fmla="*/ 17 w 729"/>
                <a:gd name="T5" fmla="*/ 157 h 173"/>
                <a:gd name="T6" fmla="*/ 17 w 729"/>
                <a:gd name="T7" fmla="*/ 17 h 173"/>
                <a:gd name="T8" fmla="*/ 712 w 729"/>
                <a:gd name="T9" fmla="*/ 17 h 173"/>
                <a:gd name="T10" fmla="*/ 712 w 729"/>
                <a:gd name="T11" fmla="*/ 165 h 173"/>
                <a:gd name="T12" fmla="*/ 721 w 729"/>
                <a:gd name="T13" fmla="*/ 165 h 173"/>
                <a:gd name="T14" fmla="*/ 721 w 729"/>
                <a:gd name="T15" fmla="*/ 157 h 173"/>
                <a:gd name="T16" fmla="*/ 721 w 729"/>
                <a:gd name="T17" fmla="*/ 165 h 173"/>
                <a:gd name="T18" fmla="*/ 729 w 729"/>
                <a:gd name="T19" fmla="*/ 165 h 173"/>
                <a:gd name="T20" fmla="*/ 729 w 729"/>
                <a:gd name="T21" fmla="*/ 0 h 173"/>
                <a:gd name="T22" fmla="*/ 0 w 729"/>
                <a:gd name="T23" fmla="*/ 0 h 173"/>
                <a:gd name="T24" fmla="*/ 0 w 729"/>
                <a:gd name="T25" fmla="*/ 173 h 173"/>
                <a:gd name="T26" fmla="*/ 729 w 729"/>
                <a:gd name="T27" fmla="*/ 173 h 173"/>
                <a:gd name="T28" fmla="*/ 729 w 729"/>
                <a:gd name="T29" fmla="*/ 165 h 173"/>
                <a:gd name="T30" fmla="*/ 721 w 729"/>
                <a:gd name="T31" fmla="*/ 16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173">
                  <a:moveTo>
                    <a:pt x="721" y="165"/>
                  </a:moveTo>
                  <a:lnTo>
                    <a:pt x="721" y="157"/>
                  </a:lnTo>
                  <a:lnTo>
                    <a:pt x="17" y="157"/>
                  </a:lnTo>
                  <a:lnTo>
                    <a:pt x="17" y="17"/>
                  </a:lnTo>
                  <a:lnTo>
                    <a:pt x="712" y="17"/>
                  </a:lnTo>
                  <a:lnTo>
                    <a:pt x="712" y="165"/>
                  </a:lnTo>
                  <a:lnTo>
                    <a:pt x="721" y="165"/>
                  </a:lnTo>
                  <a:lnTo>
                    <a:pt x="721" y="157"/>
                  </a:lnTo>
                  <a:lnTo>
                    <a:pt x="721" y="165"/>
                  </a:lnTo>
                  <a:lnTo>
                    <a:pt x="729" y="165"/>
                  </a:lnTo>
                  <a:lnTo>
                    <a:pt x="729" y="0"/>
                  </a:lnTo>
                  <a:lnTo>
                    <a:pt x="0" y="0"/>
                  </a:lnTo>
                  <a:lnTo>
                    <a:pt x="0" y="173"/>
                  </a:lnTo>
                  <a:lnTo>
                    <a:pt x="729" y="173"/>
                  </a:lnTo>
                  <a:lnTo>
                    <a:pt x="729" y="165"/>
                  </a:lnTo>
                  <a:lnTo>
                    <a:pt x="721" y="165"/>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29" name="Freeform 61">
              <a:extLst>
                <a:ext uri="{FF2B5EF4-FFF2-40B4-BE49-F238E27FC236}">
                  <a16:creationId xmlns:a16="http://schemas.microsoft.com/office/drawing/2014/main" id="{212B7264-60BE-4AE2-8B36-4CBC89A2A159}"/>
                </a:ext>
              </a:extLst>
            </p:cNvPr>
            <p:cNvSpPr>
              <a:spLocks/>
            </p:cNvSpPr>
            <p:nvPr/>
          </p:nvSpPr>
          <p:spPr bwMode="auto">
            <a:xfrm>
              <a:off x="3260486" y="4768398"/>
              <a:ext cx="1035775" cy="245801"/>
            </a:xfrm>
            <a:custGeom>
              <a:avLst/>
              <a:gdLst>
                <a:gd name="T0" fmla="*/ 721 w 729"/>
                <a:gd name="T1" fmla="*/ 165 h 173"/>
                <a:gd name="T2" fmla="*/ 721 w 729"/>
                <a:gd name="T3" fmla="*/ 157 h 173"/>
                <a:gd name="T4" fmla="*/ 17 w 729"/>
                <a:gd name="T5" fmla="*/ 157 h 173"/>
                <a:gd name="T6" fmla="*/ 17 w 729"/>
                <a:gd name="T7" fmla="*/ 17 h 173"/>
                <a:gd name="T8" fmla="*/ 712 w 729"/>
                <a:gd name="T9" fmla="*/ 17 h 173"/>
                <a:gd name="T10" fmla="*/ 712 w 729"/>
                <a:gd name="T11" fmla="*/ 165 h 173"/>
                <a:gd name="T12" fmla="*/ 721 w 729"/>
                <a:gd name="T13" fmla="*/ 165 h 173"/>
                <a:gd name="T14" fmla="*/ 721 w 729"/>
                <a:gd name="T15" fmla="*/ 157 h 173"/>
                <a:gd name="T16" fmla="*/ 721 w 729"/>
                <a:gd name="T17" fmla="*/ 165 h 173"/>
                <a:gd name="T18" fmla="*/ 729 w 729"/>
                <a:gd name="T19" fmla="*/ 165 h 173"/>
                <a:gd name="T20" fmla="*/ 729 w 729"/>
                <a:gd name="T21" fmla="*/ 0 h 173"/>
                <a:gd name="T22" fmla="*/ 0 w 729"/>
                <a:gd name="T23" fmla="*/ 0 h 173"/>
                <a:gd name="T24" fmla="*/ 0 w 729"/>
                <a:gd name="T25" fmla="*/ 173 h 173"/>
                <a:gd name="T26" fmla="*/ 729 w 729"/>
                <a:gd name="T27" fmla="*/ 173 h 173"/>
                <a:gd name="T28" fmla="*/ 729 w 729"/>
                <a:gd name="T29" fmla="*/ 165 h 173"/>
                <a:gd name="T30" fmla="*/ 721 w 729"/>
                <a:gd name="T31" fmla="*/ 16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9" h="173">
                  <a:moveTo>
                    <a:pt x="721" y="165"/>
                  </a:moveTo>
                  <a:lnTo>
                    <a:pt x="721" y="157"/>
                  </a:lnTo>
                  <a:lnTo>
                    <a:pt x="17" y="157"/>
                  </a:lnTo>
                  <a:lnTo>
                    <a:pt x="17" y="17"/>
                  </a:lnTo>
                  <a:lnTo>
                    <a:pt x="712" y="17"/>
                  </a:lnTo>
                  <a:lnTo>
                    <a:pt x="712" y="165"/>
                  </a:lnTo>
                  <a:lnTo>
                    <a:pt x="721" y="165"/>
                  </a:lnTo>
                  <a:lnTo>
                    <a:pt x="721" y="157"/>
                  </a:lnTo>
                  <a:lnTo>
                    <a:pt x="721" y="165"/>
                  </a:lnTo>
                  <a:lnTo>
                    <a:pt x="729" y="165"/>
                  </a:lnTo>
                  <a:lnTo>
                    <a:pt x="729" y="0"/>
                  </a:lnTo>
                  <a:lnTo>
                    <a:pt x="0" y="0"/>
                  </a:lnTo>
                  <a:lnTo>
                    <a:pt x="0" y="173"/>
                  </a:lnTo>
                  <a:lnTo>
                    <a:pt x="729" y="173"/>
                  </a:lnTo>
                  <a:lnTo>
                    <a:pt x="729" y="165"/>
                  </a:lnTo>
                  <a:lnTo>
                    <a:pt x="721" y="1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0" name="Freeform 62">
              <a:extLst>
                <a:ext uri="{FF2B5EF4-FFF2-40B4-BE49-F238E27FC236}">
                  <a16:creationId xmlns:a16="http://schemas.microsoft.com/office/drawing/2014/main" id="{35B59BE5-F79D-4E5E-B488-85A1C160458B}"/>
                </a:ext>
              </a:extLst>
            </p:cNvPr>
            <p:cNvSpPr>
              <a:spLocks/>
            </p:cNvSpPr>
            <p:nvPr/>
          </p:nvSpPr>
          <p:spPr bwMode="auto">
            <a:xfrm>
              <a:off x="3770560" y="3871863"/>
              <a:ext cx="0" cy="224489"/>
            </a:xfrm>
            <a:custGeom>
              <a:avLst/>
              <a:gdLst>
                <a:gd name="T0" fmla="*/ 0 h 158"/>
                <a:gd name="T1" fmla="*/ 158 h 158"/>
                <a:gd name="T2" fmla="*/ 0 h 158"/>
              </a:gdLst>
              <a:ahLst/>
              <a:cxnLst>
                <a:cxn ang="0">
                  <a:pos x="0" y="T0"/>
                </a:cxn>
                <a:cxn ang="0">
                  <a:pos x="0" y="T1"/>
                </a:cxn>
                <a:cxn ang="0">
                  <a:pos x="0" y="T2"/>
                </a:cxn>
              </a:cxnLst>
              <a:rect l="0" t="0" r="r" b="b"/>
              <a:pathLst>
                <a:path h="158">
                  <a:moveTo>
                    <a:pt x="0" y="0"/>
                  </a:moveTo>
                  <a:lnTo>
                    <a:pt x="0" y="15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1" name="Line 63">
              <a:extLst>
                <a:ext uri="{FF2B5EF4-FFF2-40B4-BE49-F238E27FC236}">
                  <a16:creationId xmlns:a16="http://schemas.microsoft.com/office/drawing/2014/main" id="{ED4C26C3-1EB4-4AB6-A5CF-8BA80143D300}"/>
                </a:ext>
              </a:extLst>
            </p:cNvPr>
            <p:cNvSpPr>
              <a:spLocks noChangeShapeType="1"/>
            </p:cNvSpPr>
            <p:nvPr/>
          </p:nvSpPr>
          <p:spPr bwMode="auto">
            <a:xfrm>
              <a:off x="3770560" y="3871863"/>
              <a:ext cx="0" cy="22448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2" name="Line 64">
              <a:extLst>
                <a:ext uri="{FF2B5EF4-FFF2-40B4-BE49-F238E27FC236}">
                  <a16:creationId xmlns:a16="http://schemas.microsoft.com/office/drawing/2014/main" id="{8EA85D68-C83C-4332-B128-1EECCB0B24D5}"/>
                </a:ext>
              </a:extLst>
            </p:cNvPr>
            <p:cNvSpPr>
              <a:spLocks noChangeShapeType="1"/>
            </p:cNvSpPr>
            <p:nvPr/>
          </p:nvSpPr>
          <p:spPr bwMode="auto">
            <a:xfrm>
              <a:off x="3770560" y="3871863"/>
              <a:ext cx="0" cy="224489"/>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3" name="Oval 65">
              <a:extLst>
                <a:ext uri="{FF2B5EF4-FFF2-40B4-BE49-F238E27FC236}">
                  <a16:creationId xmlns:a16="http://schemas.microsoft.com/office/drawing/2014/main" id="{543B8D21-9F4C-4A40-911F-BA59535CEFF3}"/>
                </a:ext>
              </a:extLst>
            </p:cNvPr>
            <p:cNvSpPr>
              <a:spLocks noChangeArrowheads="1"/>
            </p:cNvSpPr>
            <p:nvPr/>
          </p:nvSpPr>
          <p:spPr bwMode="auto">
            <a:xfrm>
              <a:off x="3706623" y="4167393"/>
              <a:ext cx="214543" cy="220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4" name="Freeform 379">
              <a:extLst>
                <a:ext uri="{FF2B5EF4-FFF2-40B4-BE49-F238E27FC236}">
                  <a16:creationId xmlns:a16="http://schemas.microsoft.com/office/drawing/2014/main" id="{E644B2CF-65DA-467E-89E8-91CD100C2169}"/>
                </a:ext>
              </a:extLst>
            </p:cNvPr>
            <p:cNvSpPr>
              <a:spLocks/>
            </p:cNvSpPr>
            <p:nvPr/>
          </p:nvSpPr>
          <p:spPr bwMode="auto">
            <a:xfrm>
              <a:off x="4115819" y="3896017"/>
              <a:ext cx="419141" cy="885168"/>
            </a:xfrm>
            <a:custGeom>
              <a:avLst/>
              <a:gdLst>
                <a:gd name="T0" fmla="*/ 47 w 142"/>
                <a:gd name="T1" fmla="*/ 0 h 299"/>
                <a:gd name="T2" fmla="*/ 133 w 142"/>
                <a:gd name="T3" fmla="*/ 220 h 299"/>
                <a:gd name="T4" fmla="*/ 70 w 142"/>
                <a:gd name="T5" fmla="*/ 299 h 299"/>
                <a:gd name="T6" fmla="*/ 9 w 142"/>
                <a:gd name="T7" fmla="*/ 299 h 299"/>
                <a:gd name="T8" fmla="*/ 9 w 142"/>
                <a:gd name="T9" fmla="*/ 226 h 299"/>
                <a:gd name="T10" fmla="*/ 50 w 142"/>
                <a:gd name="T11" fmla="*/ 226 h 299"/>
                <a:gd name="T12" fmla="*/ 0 w 142"/>
                <a:gd name="T13" fmla="*/ 109 h 299"/>
              </a:gdLst>
              <a:ahLst/>
              <a:cxnLst>
                <a:cxn ang="0">
                  <a:pos x="T0" y="T1"/>
                </a:cxn>
                <a:cxn ang="0">
                  <a:pos x="T2" y="T3"/>
                </a:cxn>
                <a:cxn ang="0">
                  <a:pos x="T4" y="T5"/>
                </a:cxn>
                <a:cxn ang="0">
                  <a:pos x="T6" y="T7"/>
                </a:cxn>
                <a:cxn ang="0">
                  <a:pos x="T8" y="T9"/>
                </a:cxn>
                <a:cxn ang="0">
                  <a:pos x="T10" y="T11"/>
                </a:cxn>
                <a:cxn ang="0">
                  <a:pos x="T12" y="T13"/>
                </a:cxn>
              </a:cxnLst>
              <a:rect l="0" t="0" r="r" b="b"/>
              <a:pathLst>
                <a:path w="142" h="299">
                  <a:moveTo>
                    <a:pt x="47" y="0"/>
                  </a:moveTo>
                  <a:cubicBezTo>
                    <a:pt x="133" y="220"/>
                    <a:pt x="133" y="220"/>
                    <a:pt x="133" y="220"/>
                  </a:cubicBezTo>
                  <a:cubicBezTo>
                    <a:pt x="142" y="261"/>
                    <a:pt x="111" y="299"/>
                    <a:pt x="70" y="299"/>
                  </a:cubicBezTo>
                  <a:cubicBezTo>
                    <a:pt x="9" y="299"/>
                    <a:pt x="9" y="299"/>
                    <a:pt x="9" y="299"/>
                  </a:cubicBezTo>
                  <a:cubicBezTo>
                    <a:pt x="9" y="226"/>
                    <a:pt x="9" y="226"/>
                    <a:pt x="9" y="226"/>
                  </a:cubicBezTo>
                  <a:cubicBezTo>
                    <a:pt x="50" y="226"/>
                    <a:pt x="50" y="226"/>
                    <a:pt x="50" y="226"/>
                  </a:cubicBezTo>
                  <a:cubicBezTo>
                    <a:pt x="0" y="109"/>
                    <a:pt x="0" y="109"/>
                    <a:pt x="0" y="109"/>
                  </a:cubicBezTo>
                </a:path>
              </a:pathLst>
            </a:custGeom>
            <a:solidFill>
              <a:srgbClr val="C0C0BF"/>
            </a:solidFill>
            <a:ln w="25400">
              <a:solidFill>
                <a:srgbClr val="C0C0BF"/>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5" name="Freeform 380">
              <a:extLst>
                <a:ext uri="{FF2B5EF4-FFF2-40B4-BE49-F238E27FC236}">
                  <a16:creationId xmlns:a16="http://schemas.microsoft.com/office/drawing/2014/main" id="{6A9A6479-12E9-43C6-B66E-5C93D9B541BE}"/>
                </a:ext>
              </a:extLst>
            </p:cNvPr>
            <p:cNvSpPr>
              <a:spLocks/>
            </p:cNvSpPr>
            <p:nvPr/>
          </p:nvSpPr>
          <p:spPr bwMode="auto">
            <a:xfrm>
              <a:off x="4115819" y="3896017"/>
              <a:ext cx="419141" cy="885168"/>
            </a:xfrm>
            <a:custGeom>
              <a:avLst/>
              <a:gdLst>
                <a:gd name="T0" fmla="*/ 47 w 142"/>
                <a:gd name="T1" fmla="*/ 0 h 299"/>
                <a:gd name="T2" fmla="*/ 133 w 142"/>
                <a:gd name="T3" fmla="*/ 220 h 299"/>
                <a:gd name="T4" fmla="*/ 70 w 142"/>
                <a:gd name="T5" fmla="*/ 299 h 299"/>
                <a:gd name="T6" fmla="*/ 9 w 142"/>
                <a:gd name="T7" fmla="*/ 299 h 299"/>
                <a:gd name="T8" fmla="*/ 9 w 142"/>
                <a:gd name="T9" fmla="*/ 226 h 299"/>
                <a:gd name="T10" fmla="*/ 50 w 142"/>
                <a:gd name="T11" fmla="*/ 226 h 299"/>
                <a:gd name="T12" fmla="*/ 0 w 142"/>
                <a:gd name="T13" fmla="*/ 109 h 299"/>
              </a:gdLst>
              <a:ahLst/>
              <a:cxnLst>
                <a:cxn ang="0">
                  <a:pos x="T0" y="T1"/>
                </a:cxn>
                <a:cxn ang="0">
                  <a:pos x="T2" y="T3"/>
                </a:cxn>
                <a:cxn ang="0">
                  <a:pos x="T4" y="T5"/>
                </a:cxn>
                <a:cxn ang="0">
                  <a:pos x="T6" y="T7"/>
                </a:cxn>
                <a:cxn ang="0">
                  <a:pos x="T8" y="T9"/>
                </a:cxn>
                <a:cxn ang="0">
                  <a:pos x="T10" y="T11"/>
                </a:cxn>
                <a:cxn ang="0">
                  <a:pos x="T12" y="T13"/>
                </a:cxn>
              </a:cxnLst>
              <a:rect l="0" t="0" r="r" b="b"/>
              <a:pathLst>
                <a:path w="142" h="299">
                  <a:moveTo>
                    <a:pt x="47" y="0"/>
                  </a:moveTo>
                  <a:cubicBezTo>
                    <a:pt x="133" y="220"/>
                    <a:pt x="133" y="220"/>
                    <a:pt x="133" y="220"/>
                  </a:cubicBezTo>
                  <a:cubicBezTo>
                    <a:pt x="142" y="261"/>
                    <a:pt x="111" y="299"/>
                    <a:pt x="70" y="299"/>
                  </a:cubicBezTo>
                  <a:cubicBezTo>
                    <a:pt x="9" y="299"/>
                    <a:pt x="9" y="299"/>
                    <a:pt x="9" y="299"/>
                  </a:cubicBezTo>
                  <a:cubicBezTo>
                    <a:pt x="9" y="226"/>
                    <a:pt x="9" y="226"/>
                    <a:pt x="9" y="226"/>
                  </a:cubicBezTo>
                  <a:cubicBezTo>
                    <a:pt x="50" y="226"/>
                    <a:pt x="50" y="226"/>
                    <a:pt x="50" y="226"/>
                  </a:cubicBezTo>
                  <a:cubicBezTo>
                    <a:pt x="0" y="109"/>
                    <a:pt x="0" y="109"/>
                    <a:pt x="0" y="109"/>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6" name="Freeform 381">
              <a:extLst>
                <a:ext uri="{FF2B5EF4-FFF2-40B4-BE49-F238E27FC236}">
                  <a16:creationId xmlns:a16="http://schemas.microsoft.com/office/drawing/2014/main" id="{D2440DC3-3324-4DCC-BE4E-D7044E91E28D}"/>
                </a:ext>
              </a:extLst>
            </p:cNvPr>
            <p:cNvSpPr>
              <a:spLocks/>
            </p:cNvSpPr>
            <p:nvPr/>
          </p:nvSpPr>
          <p:spPr bwMode="auto">
            <a:xfrm>
              <a:off x="4225221" y="4565221"/>
              <a:ext cx="88091" cy="0"/>
            </a:xfrm>
            <a:custGeom>
              <a:avLst/>
              <a:gdLst>
                <a:gd name="T0" fmla="*/ 0 w 62"/>
                <a:gd name="T1" fmla="*/ 62 w 62"/>
                <a:gd name="T2" fmla="*/ 0 w 62"/>
              </a:gdLst>
              <a:ahLst/>
              <a:cxnLst>
                <a:cxn ang="0">
                  <a:pos x="T0" y="0"/>
                </a:cxn>
                <a:cxn ang="0">
                  <a:pos x="T1" y="0"/>
                </a:cxn>
                <a:cxn ang="0">
                  <a:pos x="T2" y="0"/>
                </a:cxn>
              </a:cxnLst>
              <a:rect l="0" t="0" r="r" b="b"/>
              <a:pathLst>
                <a:path w="62">
                  <a:moveTo>
                    <a:pt x="0" y="0"/>
                  </a:moveTo>
                  <a:lnTo>
                    <a:pt x="62" y="0"/>
                  </a:lnTo>
                  <a:lnTo>
                    <a:pt x="0" y="0"/>
                  </a:lnTo>
                  <a:close/>
                </a:path>
              </a:pathLst>
            </a:custGeom>
            <a:solidFill>
              <a:srgbClr val="E2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7" name="Line 382">
              <a:extLst>
                <a:ext uri="{FF2B5EF4-FFF2-40B4-BE49-F238E27FC236}">
                  <a16:creationId xmlns:a16="http://schemas.microsoft.com/office/drawing/2014/main" id="{E3A80CC3-F6BC-4523-85C8-99AC4E44CB9F}"/>
                </a:ext>
              </a:extLst>
            </p:cNvPr>
            <p:cNvSpPr>
              <a:spLocks noChangeShapeType="1"/>
            </p:cNvSpPr>
            <p:nvPr/>
          </p:nvSpPr>
          <p:spPr bwMode="auto">
            <a:xfrm>
              <a:off x="4225221" y="4565221"/>
              <a:ext cx="8809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8" name="Line 383">
              <a:extLst>
                <a:ext uri="{FF2B5EF4-FFF2-40B4-BE49-F238E27FC236}">
                  <a16:creationId xmlns:a16="http://schemas.microsoft.com/office/drawing/2014/main" id="{D3C12A28-F5F1-497A-94B7-19B0E7037474}"/>
                </a:ext>
              </a:extLst>
            </p:cNvPr>
            <p:cNvSpPr>
              <a:spLocks noChangeShapeType="1"/>
            </p:cNvSpPr>
            <p:nvPr/>
          </p:nvSpPr>
          <p:spPr bwMode="auto">
            <a:xfrm>
              <a:off x="4225221" y="4565221"/>
              <a:ext cx="88091"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39" name="Freeform 384">
              <a:extLst>
                <a:ext uri="{FF2B5EF4-FFF2-40B4-BE49-F238E27FC236}">
                  <a16:creationId xmlns:a16="http://schemas.microsoft.com/office/drawing/2014/main" id="{0FAB4069-D268-43F8-AB27-021B561EED65}"/>
                </a:ext>
              </a:extLst>
            </p:cNvPr>
            <p:cNvSpPr>
              <a:spLocks/>
            </p:cNvSpPr>
            <p:nvPr/>
          </p:nvSpPr>
          <p:spPr bwMode="auto">
            <a:xfrm>
              <a:off x="3915483" y="4700198"/>
              <a:ext cx="167657" cy="75302"/>
            </a:xfrm>
            <a:custGeom>
              <a:avLst/>
              <a:gdLst>
                <a:gd name="T0" fmla="*/ 0 w 57"/>
                <a:gd name="T1" fmla="*/ 13 h 25"/>
                <a:gd name="T2" fmla="*/ 0 w 57"/>
                <a:gd name="T3" fmla="*/ 13 h 25"/>
                <a:gd name="T4" fmla="*/ 13 w 57"/>
                <a:gd name="T5" fmla="*/ 0 h 25"/>
                <a:gd name="T6" fmla="*/ 45 w 57"/>
                <a:gd name="T7" fmla="*/ 0 h 25"/>
                <a:gd name="T8" fmla="*/ 57 w 57"/>
                <a:gd name="T9" fmla="*/ 13 h 25"/>
                <a:gd name="T10" fmla="*/ 45 w 57"/>
                <a:gd name="T11" fmla="*/ 25 h 25"/>
                <a:gd name="T12" fmla="*/ 13 w 57"/>
                <a:gd name="T13" fmla="*/ 25 h 25"/>
                <a:gd name="T14" fmla="*/ 0 w 5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5">
                  <a:moveTo>
                    <a:pt x="0" y="13"/>
                  </a:moveTo>
                  <a:cubicBezTo>
                    <a:pt x="0" y="13"/>
                    <a:pt x="0" y="13"/>
                    <a:pt x="0" y="13"/>
                  </a:cubicBezTo>
                  <a:cubicBezTo>
                    <a:pt x="0" y="6"/>
                    <a:pt x="6" y="0"/>
                    <a:pt x="13" y="0"/>
                  </a:cubicBezTo>
                  <a:cubicBezTo>
                    <a:pt x="45" y="0"/>
                    <a:pt x="45" y="0"/>
                    <a:pt x="45" y="0"/>
                  </a:cubicBezTo>
                  <a:cubicBezTo>
                    <a:pt x="51" y="0"/>
                    <a:pt x="57" y="6"/>
                    <a:pt x="57" y="13"/>
                  </a:cubicBezTo>
                  <a:cubicBezTo>
                    <a:pt x="57" y="20"/>
                    <a:pt x="51" y="25"/>
                    <a:pt x="45" y="25"/>
                  </a:cubicBezTo>
                  <a:cubicBezTo>
                    <a:pt x="13" y="25"/>
                    <a:pt x="13" y="25"/>
                    <a:pt x="13" y="25"/>
                  </a:cubicBezTo>
                  <a:cubicBezTo>
                    <a:pt x="6" y="25"/>
                    <a:pt x="0" y="20"/>
                    <a:pt x="0" y="13"/>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0" name="Freeform 386">
              <a:extLst>
                <a:ext uri="{FF2B5EF4-FFF2-40B4-BE49-F238E27FC236}">
                  <a16:creationId xmlns:a16="http://schemas.microsoft.com/office/drawing/2014/main" id="{2753F67D-4435-48CE-8B26-00F347CF2D15}"/>
                </a:ext>
              </a:extLst>
            </p:cNvPr>
            <p:cNvSpPr>
              <a:spLocks/>
            </p:cNvSpPr>
            <p:nvPr/>
          </p:nvSpPr>
          <p:spPr bwMode="auto">
            <a:xfrm>
              <a:off x="3977999" y="4565221"/>
              <a:ext cx="268534" cy="215964"/>
            </a:xfrm>
            <a:custGeom>
              <a:avLst/>
              <a:gdLst>
                <a:gd name="T0" fmla="*/ 54 w 91"/>
                <a:gd name="T1" fmla="*/ 73 h 73"/>
                <a:gd name="T2" fmla="*/ 54 w 91"/>
                <a:gd name="T3" fmla="*/ 73 h 73"/>
                <a:gd name="T4" fmla="*/ 8 w 91"/>
                <a:gd name="T5" fmla="*/ 45 h 73"/>
                <a:gd name="T6" fmla="*/ 3 w 91"/>
                <a:gd name="T7" fmla="*/ 41 h 73"/>
                <a:gd name="T8" fmla="*/ 1 w 91"/>
                <a:gd name="T9" fmla="*/ 21 h 73"/>
                <a:gd name="T10" fmla="*/ 7 w 91"/>
                <a:gd name="T11" fmla="*/ 17 h 73"/>
                <a:gd name="T12" fmla="*/ 54 w 91"/>
                <a:gd name="T13" fmla="*/ 0 h 73"/>
                <a:gd name="T14" fmla="*/ 91 w 91"/>
                <a:gd name="T15" fmla="*/ 36 h 73"/>
                <a:gd name="T16" fmla="*/ 54 w 91"/>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73">
                  <a:moveTo>
                    <a:pt x="54" y="73"/>
                  </a:moveTo>
                  <a:cubicBezTo>
                    <a:pt x="54" y="73"/>
                    <a:pt x="54" y="73"/>
                    <a:pt x="54" y="73"/>
                  </a:cubicBezTo>
                  <a:cubicBezTo>
                    <a:pt x="33" y="73"/>
                    <a:pt x="8" y="65"/>
                    <a:pt x="8" y="45"/>
                  </a:cubicBezTo>
                  <a:cubicBezTo>
                    <a:pt x="3" y="41"/>
                    <a:pt x="3" y="41"/>
                    <a:pt x="3" y="41"/>
                  </a:cubicBezTo>
                  <a:cubicBezTo>
                    <a:pt x="3" y="33"/>
                    <a:pt x="1" y="21"/>
                    <a:pt x="1" y="21"/>
                  </a:cubicBezTo>
                  <a:cubicBezTo>
                    <a:pt x="0" y="20"/>
                    <a:pt x="6" y="18"/>
                    <a:pt x="7" y="17"/>
                  </a:cubicBezTo>
                  <a:cubicBezTo>
                    <a:pt x="18" y="12"/>
                    <a:pt x="47" y="0"/>
                    <a:pt x="54" y="0"/>
                  </a:cubicBezTo>
                  <a:cubicBezTo>
                    <a:pt x="74" y="0"/>
                    <a:pt x="91" y="16"/>
                    <a:pt x="91" y="36"/>
                  </a:cubicBezTo>
                  <a:cubicBezTo>
                    <a:pt x="91" y="57"/>
                    <a:pt x="74" y="73"/>
                    <a:pt x="54" y="73"/>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1" name="Freeform 388">
              <a:extLst>
                <a:ext uri="{FF2B5EF4-FFF2-40B4-BE49-F238E27FC236}">
                  <a16:creationId xmlns:a16="http://schemas.microsoft.com/office/drawing/2014/main" id="{1EFACB92-3832-4115-80BB-4725F5E8350A}"/>
                </a:ext>
              </a:extLst>
            </p:cNvPr>
            <p:cNvSpPr>
              <a:spLocks/>
            </p:cNvSpPr>
            <p:nvPr/>
          </p:nvSpPr>
          <p:spPr bwMode="auto">
            <a:xfrm>
              <a:off x="3959528" y="4614950"/>
              <a:ext cx="71040" cy="166235"/>
            </a:xfrm>
            <a:custGeom>
              <a:avLst/>
              <a:gdLst>
                <a:gd name="T0" fmla="*/ 24 w 24"/>
                <a:gd name="T1" fmla="*/ 12 h 56"/>
                <a:gd name="T2" fmla="*/ 24 w 24"/>
                <a:gd name="T3" fmla="*/ 44 h 56"/>
                <a:gd name="T4" fmla="*/ 12 w 24"/>
                <a:gd name="T5" fmla="*/ 56 h 56"/>
                <a:gd name="T6" fmla="*/ 0 w 24"/>
                <a:gd name="T7" fmla="*/ 44 h 56"/>
                <a:gd name="T8" fmla="*/ 0 w 24"/>
                <a:gd name="T9" fmla="*/ 12 h 56"/>
                <a:gd name="T10" fmla="*/ 12 w 24"/>
                <a:gd name="T11" fmla="*/ 0 h 56"/>
              </a:gdLst>
              <a:ahLst/>
              <a:cxnLst>
                <a:cxn ang="0">
                  <a:pos x="T0" y="T1"/>
                </a:cxn>
                <a:cxn ang="0">
                  <a:pos x="T2" y="T3"/>
                </a:cxn>
                <a:cxn ang="0">
                  <a:pos x="T4" y="T5"/>
                </a:cxn>
                <a:cxn ang="0">
                  <a:pos x="T6" y="T7"/>
                </a:cxn>
                <a:cxn ang="0">
                  <a:pos x="T8" y="T9"/>
                </a:cxn>
                <a:cxn ang="0">
                  <a:pos x="T10" y="T11"/>
                </a:cxn>
              </a:cxnLst>
              <a:rect l="0" t="0" r="r" b="b"/>
              <a:pathLst>
                <a:path w="24" h="56">
                  <a:moveTo>
                    <a:pt x="24" y="12"/>
                  </a:moveTo>
                  <a:cubicBezTo>
                    <a:pt x="24" y="44"/>
                    <a:pt x="24" y="44"/>
                    <a:pt x="24" y="44"/>
                  </a:cubicBezTo>
                  <a:cubicBezTo>
                    <a:pt x="24" y="51"/>
                    <a:pt x="19" y="56"/>
                    <a:pt x="12" y="56"/>
                  </a:cubicBezTo>
                  <a:cubicBezTo>
                    <a:pt x="5" y="56"/>
                    <a:pt x="0" y="51"/>
                    <a:pt x="0" y="44"/>
                  </a:cubicBezTo>
                  <a:cubicBezTo>
                    <a:pt x="0" y="12"/>
                    <a:pt x="0" y="12"/>
                    <a:pt x="0" y="12"/>
                  </a:cubicBezTo>
                  <a:cubicBezTo>
                    <a:pt x="0" y="5"/>
                    <a:pt x="5" y="0"/>
                    <a:pt x="12"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2" name="Freeform 390">
              <a:extLst>
                <a:ext uri="{FF2B5EF4-FFF2-40B4-BE49-F238E27FC236}">
                  <a16:creationId xmlns:a16="http://schemas.microsoft.com/office/drawing/2014/main" id="{757084B0-CC90-4697-9747-964EC47D2B46}"/>
                </a:ext>
              </a:extLst>
            </p:cNvPr>
            <p:cNvSpPr>
              <a:spLocks/>
            </p:cNvSpPr>
            <p:nvPr/>
          </p:nvSpPr>
          <p:spPr bwMode="auto">
            <a:xfrm>
              <a:off x="4030569" y="4614950"/>
              <a:ext cx="73882" cy="166235"/>
            </a:xfrm>
            <a:custGeom>
              <a:avLst/>
              <a:gdLst>
                <a:gd name="T0" fmla="*/ 25 w 25"/>
                <a:gd name="T1" fmla="*/ 12 h 56"/>
                <a:gd name="T2" fmla="*/ 25 w 25"/>
                <a:gd name="T3" fmla="*/ 44 h 56"/>
                <a:gd name="T4" fmla="*/ 13 w 25"/>
                <a:gd name="T5" fmla="*/ 56 h 56"/>
                <a:gd name="T6" fmla="*/ 0 w 25"/>
                <a:gd name="T7" fmla="*/ 44 h 56"/>
                <a:gd name="T8" fmla="*/ 0 w 25"/>
                <a:gd name="T9" fmla="*/ 12 h 56"/>
                <a:gd name="T10" fmla="*/ 13 w 25"/>
                <a:gd name="T11" fmla="*/ 0 h 56"/>
              </a:gdLst>
              <a:ahLst/>
              <a:cxnLst>
                <a:cxn ang="0">
                  <a:pos x="T0" y="T1"/>
                </a:cxn>
                <a:cxn ang="0">
                  <a:pos x="T2" y="T3"/>
                </a:cxn>
                <a:cxn ang="0">
                  <a:pos x="T4" y="T5"/>
                </a:cxn>
                <a:cxn ang="0">
                  <a:pos x="T6" y="T7"/>
                </a:cxn>
                <a:cxn ang="0">
                  <a:pos x="T8" y="T9"/>
                </a:cxn>
                <a:cxn ang="0">
                  <a:pos x="T10" y="T11"/>
                </a:cxn>
              </a:cxnLst>
              <a:rect l="0" t="0" r="r" b="b"/>
              <a:pathLst>
                <a:path w="25" h="56">
                  <a:moveTo>
                    <a:pt x="25" y="12"/>
                  </a:moveTo>
                  <a:cubicBezTo>
                    <a:pt x="25" y="44"/>
                    <a:pt x="25" y="44"/>
                    <a:pt x="25" y="44"/>
                  </a:cubicBezTo>
                  <a:cubicBezTo>
                    <a:pt x="25" y="51"/>
                    <a:pt x="20" y="56"/>
                    <a:pt x="13" y="56"/>
                  </a:cubicBezTo>
                  <a:cubicBezTo>
                    <a:pt x="6" y="56"/>
                    <a:pt x="0" y="51"/>
                    <a:pt x="0" y="44"/>
                  </a:cubicBezTo>
                  <a:cubicBezTo>
                    <a:pt x="0" y="12"/>
                    <a:pt x="0" y="12"/>
                    <a:pt x="0" y="12"/>
                  </a:cubicBezTo>
                  <a:cubicBezTo>
                    <a:pt x="0" y="5"/>
                    <a:pt x="6" y="0"/>
                    <a:pt x="13"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3" name="Freeform 392">
              <a:extLst>
                <a:ext uri="{FF2B5EF4-FFF2-40B4-BE49-F238E27FC236}">
                  <a16:creationId xmlns:a16="http://schemas.microsoft.com/office/drawing/2014/main" id="{4CAA82A5-D36C-40B8-B0E2-EFFB4B036F9D}"/>
                </a:ext>
              </a:extLst>
            </p:cNvPr>
            <p:cNvSpPr>
              <a:spLocks/>
            </p:cNvSpPr>
            <p:nvPr/>
          </p:nvSpPr>
          <p:spPr bwMode="auto">
            <a:xfrm>
              <a:off x="4104452" y="4614950"/>
              <a:ext cx="73882" cy="166235"/>
            </a:xfrm>
            <a:custGeom>
              <a:avLst/>
              <a:gdLst>
                <a:gd name="T0" fmla="*/ 25 w 25"/>
                <a:gd name="T1" fmla="*/ 23 h 56"/>
                <a:gd name="T2" fmla="*/ 25 w 25"/>
                <a:gd name="T3" fmla="*/ 44 h 56"/>
                <a:gd name="T4" fmla="*/ 12 w 25"/>
                <a:gd name="T5" fmla="*/ 56 h 56"/>
                <a:gd name="T6" fmla="*/ 0 w 25"/>
                <a:gd name="T7" fmla="*/ 44 h 56"/>
                <a:gd name="T8" fmla="*/ 0 w 25"/>
                <a:gd name="T9" fmla="*/ 12 h 56"/>
                <a:gd name="T10" fmla="*/ 12 w 25"/>
                <a:gd name="T11" fmla="*/ 0 h 56"/>
              </a:gdLst>
              <a:ahLst/>
              <a:cxnLst>
                <a:cxn ang="0">
                  <a:pos x="T0" y="T1"/>
                </a:cxn>
                <a:cxn ang="0">
                  <a:pos x="T2" y="T3"/>
                </a:cxn>
                <a:cxn ang="0">
                  <a:pos x="T4" y="T5"/>
                </a:cxn>
                <a:cxn ang="0">
                  <a:pos x="T6" y="T7"/>
                </a:cxn>
                <a:cxn ang="0">
                  <a:pos x="T8" y="T9"/>
                </a:cxn>
                <a:cxn ang="0">
                  <a:pos x="T10" y="T11"/>
                </a:cxn>
              </a:cxnLst>
              <a:rect l="0" t="0" r="r" b="b"/>
              <a:pathLst>
                <a:path w="25" h="56">
                  <a:moveTo>
                    <a:pt x="25" y="23"/>
                  </a:moveTo>
                  <a:cubicBezTo>
                    <a:pt x="25" y="44"/>
                    <a:pt x="25" y="44"/>
                    <a:pt x="25" y="44"/>
                  </a:cubicBezTo>
                  <a:cubicBezTo>
                    <a:pt x="25" y="51"/>
                    <a:pt x="19" y="56"/>
                    <a:pt x="12" y="56"/>
                  </a:cubicBezTo>
                  <a:cubicBezTo>
                    <a:pt x="6" y="56"/>
                    <a:pt x="0" y="51"/>
                    <a:pt x="0" y="44"/>
                  </a:cubicBezTo>
                  <a:cubicBezTo>
                    <a:pt x="0" y="12"/>
                    <a:pt x="0" y="12"/>
                    <a:pt x="0" y="12"/>
                  </a:cubicBezTo>
                  <a:cubicBezTo>
                    <a:pt x="0" y="5"/>
                    <a:pt x="6" y="0"/>
                    <a:pt x="12" y="0"/>
                  </a:cubicBezTo>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344" name="Group 343">
            <a:extLst>
              <a:ext uri="{FF2B5EF4-FFF2-40B4-BE49-F238E27FC236}">
                <a16:creationId xmlns:a16="http://schemas.microsoft.com/office/drawing/2014/main" id="{B730172C-7405-4991-B498-21DFCD630776}"/>
              </a:ext>
            </a:extLst>
          </p:cNvPr>
          <p:cNvGrpSpPr/>
          <p:nvPr/>
        </p:nvGrpSpPr>
        <p:grpSpPr>
          <a:xfrm>
            <a:off x="4539550" y="6833433"/>
            <a:ext cx="2365598" cy="2153116"/>
            <a:chOff x="936788" y="2675536"/>
            <a:chExt cx="3123619" cy="2843052"/>
          </a:xfrm>
        </p:grpSpPr>
        <p:sp>
          <p:nvSpPr>
            <p:cNvPr id="345" name="Freeform 192">
              <a:extLst>
                <a:ext uri="{FF2B5EF4-FFF2-40B4-BE49-F238E27FC236}">
                  <a16:creationId xmlns:a16="http://schemas.microsoft.com/office/drawing/2014/main" id="{D6F889AF-1458-4161-89F0-142DFAD4553F}"/>
                </a:ext>
              </a:extLst>
            </p:cNvPr>
            <p:cNvSpPr>
              <a:spLocks/>
            </p:cNvSpPr>
            <p:nvPr/>
          </p:nvSpPr>
          <p:spPr bwMode="auto">
            <a:xfrm>
              <a:off x="2159355" y="3128777"/>
              <a:ext cx="24154" cy="188968"/>
            </a:xfrm>
            <a:custGeom>
              <a:avLst/>
              <a:gdLst>
                <a:gd name="T0" fmla="*/ 0 w 8"/>
                <a:gd name="T1" fmla="*/ 0 h 64"/>
                <a:gd name="T2" fmla="*/ 0 w 8"/>
                <a:gd name="T3" fmla="*/ 8 h 64"/>
                <a:gd name="T4" fmla="*/ 6 w 8"/>
                <a:gd name="T5" fmla="*/ 22 h 64"/>
                <a:gd name="T6" fmla="*/ 6 w 8"/>
                <a:gd name="T7" fmla="*/ 22 h 64"/>
                <a:gd name="T8" fmla="*/ 6 w 8"/>
                <a:gd name="T9" fmla="*/ 22 h 64"/>
                <a:gd name="T10" fmla="*/ 0 w 8"/>
                <a:gd name="T11" fmla="*/ 35 h 64"/>
                <a:gd name="T12" fmla="*/ 0 w 8"/>
                <a:gd name="T13" fmla="*/ 64 h 64"/>
                <a:gd name="T14" fmla="*/ 8 w 8"/>
                <a:gd name="T15" fmla="*/ 62 h 64"/>
                <a:gd name="T16" fmla="*/ 8 w 8"/>
                <a:gd name="T17" fmla="*/ 1 h 64"/>
                <a:gd name="T18" fmla="*/ 0 w 8"/>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4">
                  <a:moveTo>
                    <a:pt x="0" y="0"/>
                  </a:moveTo>
                  <a:cubicBezTo>
                    <a:pt x="0" y="8"/>
                    <a:pt x="0" y="8"/>
                    <a:pt x="0" y="8"/>
                  </a:cubicBezTo>
                  <a:cubicBezTo>
                    <a:pt x="3" y="12"/>
                    <a:pt x="6" y="16"/>
                    <a:pt x="6" y="22"/>
                  </a:cubicBezTo>
                  <a:cubicBezTo>
                    <a:pt x="6" y="22"/>
                    <a:pt x="6" y="22"/>
                    <a:pt x="6" y="22"/>
                  </a:cubicBezTo>
                  <a:cubicBezTo>
                    <a:pt x="6" y="22"/>
                    <a:pt x="6" y="22"/>
                    <a:pt x="6" y="22"/>
                  </a:cubicBezTo>
                  <a:cubicBezTo>
                    <a:pt x="6" y="27"/>
                    <a:pt x="3" y="32"/>
                    <a:pt x="0" y="35"/>
                  </a:cubicBezTo>
                  <a:cubicBezTo>
                    <a:pt x="0" y="64"/>
                    <a:pt x="0" y="64"/>
                    <a:pt x="0" y="64"/>
                  </a:cubicBezTo>
                  <a:cubicBezTo>
                    <a:pt x="2" y="64"/>
                    <a:pt x="5" y="63"/>
                    <a:pt x="8" y="62"/>
                  </a:cubicBezTo>
                  <a:cubicBezTo>
                    <a:pt x="8" y="1"/>
                    <a:pt x="8" y="1"/>
                    <a:pt x="8" y="1"/>
                  </a:cubicBezTo>
                  <a:cubicBezTo>
                    <a:pt x="5" y="0"/>
                    <a:pt x="2" y="0"/>
                    <a:pt x="0"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6" name="Freeform: Shape 345">
              <a:extLst>
                <a:ext uri="{FF2B5EF4-FFF2-40B4-BE49-F238E27FC236}">
                  <a16:creationId xmlns:a16="http://schemas.microsoft.com/office/drawing/2014/main" id="{23561B23-D459-4CC3-8BAB-2831644A15A2}"/>
                </a:ext>
              </a:extLst>
            </p:cNvPr>
            <p:cNvSpPr/>
            <p:nvPr/>
          </p:nvSpPr>
          <p:spPr>
            <a:xfrm>
              <a:off x="2103803" y="3820714"/>
              <a:ext cx="159270" cy="1646358"/>
            </a:xfrm>
            <a:custGeom>
              <a:avLst/>
              <a:gdLst>
                <a:gd name="connsiteX0" fmla="*/ 0 w 127012"/>
                <a:gd name="connsiteY0" fmla="*/ 0 h 1312908"/>
                <a:gd name="connsiteX1" fmla="*/ 692 w 127012"/>
                <a:gd name="connsiteY1" fmla="*/ 0 h 1312908"/>
                <a:gd name="connsiteX2" fmla="*/ 2310 w 127012"/>
                <a:gd name="connsiteY2" fmla="*/ 0 h 1312908"/>
                <a:gd name="connsiteX3" fmla="*/ 127012 w 127012"/>
                <a:gd name="connsiteY3" fmla="*/ 125225 h 1312908"/>
                <a:gd name="connsiteX4" fmla="*/ 127012 w 127012"/>
                <a:gd name="connsiteY4" fmla="*/ 1274696 h 1312908"/>
                <a:gd name="connsiteX5" fmla="*/ 127012 w 127012"/>
                <a:gd name="connsiteY5" fmla="*/ 1312908 h 1312908"/>
                <a:gd name="connsiteX6" fmla="*/ 124746 w 127012"/>
                <a:gd name="connsiteY6" fmla="*/ 1312908 h 1312908"/>
                <a:gd name="connsiteX7" fmla="*/ 124746 w 127012"/>
                <a:gd name="connsiteY7" fmla="*/ 1227847 h 1312908"/>
                <a:gd name="connsiteX8" fmla="*/ 124746 w 127012"/>
                <a:gd name="connsiteY8" fmla="*/ 125225 h 1312908"/>
                <a:gd name="connsiteX9" fmla="*/ 0 w 127012"/>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12" h="1312908">
                  <a:moveTo>
                    <a:pt x="0" y="0"/>
                  </a:moveTo>
                  <a:lnTo>
                    <a:pt x="692" y="0"/>
                  </a:lnTo>
                  <a:cubicBezTo>
                    <a:pt x="2310" y="0"/>
                    <a:pt x="2310" y="0"/>
                    <a:pt x="2310" y="0"/>
                  </a:cubicBezTo>
                  <a:cubicBezTo>
                    <a:pt x="72896" y="0"/>
                    <a:pt x="127012" y="56706"/>
                    <a:pt x="127012" y="125225"/>
                  </a:cubicBezTo>
                  <a:cubicBezTo>
                    <a:pt x="127012" y="782065"/>
                    <a:pt x="127012" y="1110486"/>
                    <a:pt x="127012" y="1274696"/>
                  </a:cubicBezTo>
                  <a:lnTo>
                    <a:pt x="127012" y="1312908"/>
                  </a:lnTo>
                  <a:lnTo>
                    <a:pt x="124746" y="1312908"/>
                  </a:lnTo>
                  <a:lnTo>
                    <a:pt x="124746" y="1227847"/>
                  </a:lnTo>
                  <a:cubicBezTo>
                    <a:pt x="124746" y="125225"/>
                    <a:pt x="124746" y="125225"/>
                    <a:pt x="124746" y="125225"/>
                  </a:cubicBezTo>
                  <a:cubicBezTo>
                    <a:pt x="124746" y="56706"/>
                    <a:pt x="70611" y="0"/>
                    <a:pt x="0" y="0"/>
                  </a:cubicBezTo>
                  <a:close/>
                </a:path>
              </a:pathLst>
            </a:custGeom>
            <a:solidFill>
              <a:schemeClr val="accent6"/>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347" name="Freeform: Shape 346">
              <a:extLst>
                <a:ext uri="{FF2B5EF4-FFF2-40B4-BE49-F238E27FC236}">
                  <a16:creationId xmlns:a16="http://schemas.microsoft.com/office/drawing/2014/main" id="{BEABDBE0-B731-4391-8132-0EFBE95E67A3}"/>
                </a:ext>
              </a:extLst>
            </p:cNvPr>
            <p:cNvSpPr/>
            <p:nvPr/>
          </p:nvSpPr>
          <p:spPr>
            <a:xfrm>
              <a:off x="936788" y="3820714"/>
              <a:ext cx="356764" cy="1646358"/>
            </a:xfrm>
            <a:custGeom>
              <a:avLst/>
              <a:gdLst>
                <a:gd name="connsiteX0" fmla="*/ 122349 w 284506"/>
                <a:gd name="connsiteY0" fmla="*/ 0 h 1312908"/>
                <a:gd name="connsiteX1" fmla="*/ 268135 w 284506"/>
                <a:gd name="connsiteY1" fmla="*/ 0 h 1312908"/>
                <a:gd name="connsiteX2" fmla="*/ 284506 w 284506"/>
                <a:gd name="connsiteY2" fmla="*/ 0 h 1312908"/>
                <a:gd name="connsiteX3" fmla="*/ 159760 w 284506"/>
                <a:gd name="connsiteY3" fmla="*/ 125225 h 1312908"/>
                <a:gd name="connsiteX4" fmla="*/ 159760 w 284506"/>
                <a:gd name="connsiteY4" fmla="*/ 1289168 h 1312908"/>
                <a:gd name="connsiteX5" fmla="*/ 159760 w 284506"/>
                <a:gd name="connsiteY5" fmla="*/ 1312908 h 1312908"/>
                <a:gd name="connsiteX6" fmla="*/ 0 w 284506"/>
                <a:gd name="connsiteY6" fmla="*/ 1312908 h 1312908"/>
                <a:gd name="connsiteX7" fmla="*/ 0 w 284506"/>
                <a:gd name="connsiteY7" fmla="*/ 1207665 h 1312908"/>
                <a:gd name="connsiteX8" fmla="*/ 0 w 284506"/>
                <a:gd name="connsiteY8" fmla="*/ 125225 h 1312908"/>
                <a:gd name="connsiteX9" fmla="*/ 122349 w 284506"/>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506" h="1312908">
                  <a:moveTo>
                    <a:pt x="122349" y="0"/>
                  </a:moveTo>
                  <a:cubicBezTo>
                    <a:pt x="174112" y="0"/>
                    <a:pt x="222640" y="0"/>
                    <a:pt x="268135" y="0"/>
                  </a:cubicBezTo>
                  <a:lnTo>
                    <a:pt x="284506" y="0"/>
                  </a:lnTo>
                  <a:cubicBezTo>
                    <a:pt x="216249" y="0"/>
                    <a:pt x="159760" y="56706"/>
                    <a:pt x="159760" y="125225"/>
                  </a:cubicBezTo>
                  <a:cubicBezTo>
                    <a:pt x="159760" y="790335"/>
                    <a:pt x="159760" y="1122890"/>
                    <a:pt x="159760" y="1289168"/>
                  </a:cubicBezTo>
                  <a:lnTo>
                    <a:pt x="159760" y="1312908"/>
                  </a:lnTo>
                  <a:lnTo>
                    <a:pt x="0" y="1312908"/>
                  </a:lnTo>
                  <a:lnTo>
                    <a:pt x="0" y="1207665"/>
                  </a:lnTo>
                  <a:cubicBezTo>
                    <a:pt x="0" y="125225"/>
                    <a:pt x="0" y="125225"/>
                    <a:pt x="0" y="125225"/>
                  </a:cubicBezTo>
                  <a:cubicBezTo>
                    <a:pt x="0" y="56706"/>
                    <a:pt x="54116" y="0"/>
                    <a:pt x="122349"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348" name="Freeform 71">
              <a:extLst>
                <a:ext uri="{FF2B5EF4-FFF2-40B4-BE49-F238E27FC236}">
                  <a16:creationId xmlns:a16="http://schemas.microsoft.com/office/drawing/2014/main" id="{41D99E53-B0BB-4373-A3E4-7F4DD60A7B7A}"/>
                </a:ext>
              </a:extLst>
            </p:cNvPr>
            <p:cNvSpPr>
              <a:spLocks/>
            </p:cNvSpPr>
            <p:nvPr/>
          </p:nvSpPr>
          <p:spPr bwMode="auto">
            <a:xfrm>
              <a:off x="1144891" y="4975836"/>
              <a:ext cx="1103975" cy="542752"/>
            </a:xfrm>
            <a:custGeom>
              <a:avLst/>
              <a:gdLst>
                <a:gd name="T0" fmla="*/ 777 w 777"/>
                <a:gd name="T1" fmla="*/ 0 h 382"/>
                <a:gd name="T2" fmla="*/ 0 w 777"/>
                <a:gd name="T3" fmla="*/ 0 h 382"/>
                <a:gd name="T4" fmla="*/ 0 w 777"/>
                <a:gd name="T5" fmla="*/ 382 h 382"/>
                <a:gd name="T6" fmla="*/ 656 w 777"/>
                <a:gd name="T7" fmla="*/ 382 h 382"/>
                <a:gd name="T8" fmla="*/ 656 w 777"/>
                <a:gd name="T9" fmla="*/ 378 h 382"/>
                <a:gd name="T10" fmla="*/ 777 w 777"/>
                <a:gd name="T11" fmla="*/ 378 h 382"/>
                <a:gd name="T12" fmla="*/ 777 w 777"/>
                <a:gd name="T13" fmla="*/ 0 h 382"/>
              </a:gdLst>
              <a:ahLst/>
              <a:cxnLst>
                <a:cxn ang="0">
                  <a:pos x="T0" y="T1"/>
                </a:cxn>
                <a:cxn ang="0">
                  <a:pos x="T2" y="T3"/>
                </a:cxn>
                <a:cxn ang="0">
                  <a:pos x="T4" y="T5"/>
                </a:cxn>
                <a:cxn ang="0">
                  <a:pos x="T6" y="T7"/>
                </a:cxn>
                <a:cxn ang="0">
                  <a:pos x="T8" y="T9"/>
                </a:cxn>
                <a:cxn ang="0">
                  <a:pos x="T10" y="T11"/>
                </a:cxn>
                <a:cxn ang="0">
                  <a:pos x="T12" y="T13"/>
                </a:cxn>
              </a:cxnLst>
              <a:rect l="0" t="0" r="r" b="b"/>
              <a:pathLst>
                <a:path w="777" h="382">
                  <a:moveTo>
                    <a:pt x="777" y="0"/>
                  </a:moveTo>
                  <a:lnTo>
                    <a:pt x="0" y="0"/>
                  </a:lnTo>
                  <a:lnTo>
                    <a:pt x="0" y="382"/>
                  </a:lnTo>
                  <a:lnTo>
                    <a:pt x="656" y="382"/>
                  </a:lnTo>
                  <a:lnTo>
                    <a:pt x="656" y="378"/>
                  </a:lnTo>
                  <a:lnTo>
                    <a:pt x="777" y="378"/>
                  </a:lnTo>
                  <a:lnTo>
                    <a:pt x="7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49" name="Freeform 110">
              <a:extLst>
                <a:ext uri="{FF2B5EF4-FFF2-40B4-BE49-F238E27FC236}">
                  <a16:creationId xmlns:a16="http://schemas.microsoft.com/office/drawing/2014/main" id="{1EF40D41-9CE3-49AA-A845-602E6F330F5F}"/>
                </a:ext>
              </a:extLst>
            </p:cNvPr>
            <p:cNvSpPr>
              <a:spLocks/>
            </p:cNvSpPr>
            <p:nvPr/>
          </p:nvSpPr>
          <p:spPr bwMode="auto">
            <a:xfrm>
              <a:off x="1917816" y="3714152"/>
              <a:ext cx="1165070" cy="1078398"/>
            </a:xfrm>
            <a:custGeom>
              <a:avLst/>
              <a:gdLst>
                <a:gd name="T0" fmla="*/ 359 w 395"/>
                <a:gd name="T1" fmla="*/ 364 h 364"/>
                <a:gd name="T2" fmla="*/ 395 w 395"/>
                <a:gd name="T3" fmla="*/ 328 h 364"/>
                <a:gd name="T4" fmla="*/ 359 w 395"/>
                <a:gd name="T5" fmla="*/ 292 h 364"/>
                <a:gd name="T6" fmla="*/ 72 w 395"/>
                <a:gd name="T7" fmla="*/ 36 h 364"/>
                <a:gd name="T8" fmla="*/ 35 w 395"/>
                <a:gd name="T9" fmla="*/ 0 h 364"/>
                <a:gd name="T10" fmla="*/ 0 w 395"/>
                <a:gd name="T11" fmla="*/ 37 h 364"/>
                <a:gd name="T12" fmla="*/ 47 w 395"/>
                <a:gd name="T13" fmla="*/ 200 h 364"/>
                <a:gd name="T14" fmla="*/ 359 w 395"/>
                <a:gd name="T15" fmla="*/ 364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64">
                  <a:moveTo>
                    <a:pt x="359" y="364"/>
                  </a:moveTo>
                  <a:cubicBezTo>
                    <a:pt x="379" y="364"/>
                    <a:pt x="395" y="348"/>
                    <a:pt x="395" y="328"/>
                  </a:cubicBezTo>
                  <a:cubicBezTo>
                    <a:pt x="395" y="308"/>
                    <a:pt x="379" y="292"/>
                    <a:pt x="359" y="292"/>
                  </a:cubicBezTo>
                  <a:cubicBezTo>
                    <a:pt x="81" y="292"/>
                    <a:pt x="72" y="46"/>
                    <a:pt x="72" y="36"/>
                  </a:cubicBezTo>
                  <a:cubicBezTo>
                    <a:pt x="72" y="16"/>
                    <a:pt x="55" y="0"/>
                    <a:pt x="35" y="0"/>
                  </a:cubicBezTo>
                  <a:cubicBezTo>
                    <a:pt x="15" y="1"/>
                    <a:pt x="0" y="17"/>
                    <a:pt x="0" y="37"/>
                  </a:cubicBezTo>
                  <a:cubicBezTo>
                    <a:pt x="0" y="40"/>
                    <a:pt x="2" y="120"/>
                    <a:pt x="47" y="200"/>
                  </a:cubicBezTo>
                  <a:cubicBezTo>
                    <a:pt x="89" y="275"/>
                    <a:pt x="177" y="364"/>
                    <a:pt x="359" y="364"/>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0" name="Freeform 111">
              <a:extLst>
                <a:ext uri="{FF2B5EF4-FFF2-40B4-BE49-F238E27FC236}">
                  <a16:creationId xmlns:a16="http://schemas.microsoft.com/office/drawing/2014/main" id="{23F0F2F8-4E14-4ED0-9C3B-02A34198F8AC}"/>
                </a:ext>
              </a:extLst>
            </p:cNvPr>
            <p:cNvSpPr>
              <a:spLocks/>
            </p:cNvSpPr>
            <p:nvPr/>
          </p:nvSpPr>
          <p:spPr bwMode="auto">
            <a:xfrm>
              <a:off x="1906449" y="3702787"/>
              <a:ext cx="1189224" cy="1101132"/>
            </a:xfrm>
            <a:custGeom>
              <a:avLst/>
              <a:gdLst>
                <a:gd name="T0" fmla="*/ 363 w 403"/>
                <a:gd name="T1" fmla="*/ 368 h 372"/>
                <a:gd name="T2" fmla="*/ 363 w 403"/>
                <a:gd name="T3" fmla="*/ 372 h 372"/>
                <a:gd name="T4" fmla="*/ 403 w 403"/>
                <a:gd name="T5" fmla="*/ 332 h 372"/>
                <a:gd name="T6" fmla="*/ 363 w 403"/>
                <a:gd name="T7" fmla="*/ 292 h 372"/>
                <a:gd name="T8" fmla="*/ 203 w 403"/>
                <a:gd name="T9" fmla="*/ 254 h 372"/>
                <a:gd name="T10" fmla="*/ 97 w 403"/>
                <a:gd name="T11" fmla="*/ 124 h 372"/>
                <a:gd name="T12" fmla="*/ 80 w 403"/>
                <a:gd name="T13" fmla="*/ 40 h 372"/>
                <a:gd name="T14" fmla="*/ 40 w 403"/>
                <a:gd name="T15" fmla="*/ 0 h 372"/>
                <a:gd name="T16" fmla="*/ 39 w 403"/>
                <a:gd name="T17" fmla="*/ 0 h 372"/>
                <a:gd name="T18" fmla="*/ 39 w 403"/>
                <a:gd name="T19" fmla="*/ 0 h 372"/>
                <a:gd name="T20" fmla="*/ 0 w 403"/>
                <a:gd name="T21" fmla="*/ 40 h 372"/>
                <a:gd name="T22" fmla="*/ 0 w 403"/>
                <a:gd name="T23" fmla="*/ 41 h 372"/>
                <a:gd name="T24" fmla="*/ 0 w 403"/>
                <a:gd name="T25" fmla="*/ 41 h 372"/>
                <a:gd name="T26" fmla="*/ 47 w 403"/>
                <a:gd name="T27" fmla="*/ 206 h 372"/>
                <a:gd name="T28" fmla="*/ 152 w 403"/>
                <a:gd name="T29" fmla="*/ 317 h 372"/>
                <a:gd name="T30" fmla="*/ 363 w 403"/>
                <a:gd name="T31" fmla="*/ 372 h 372"/>
                <a:gd name="T32" fmla="*/ 363 w 403"/>
                <a:gd name="T33" fmla="*/ 368 h 372"/>
                <a:gd name="T34" fmla="*/ 363 w 403"/>
                <a:gd name="T35" fmla="*/ 364 h 372"/>
                <a:gd name="T36" fmla="*/ 156 w 403"/>
                <a:gd name="T37" fmla="*/ 310 h 372"/>
                <a:gd name="T38" fmla="*/ 54 w 403"/>
                <a:gd name="T39" fmla="*/ 202 h 372"/>
                <a:gd name="T40" fmla="*/ 8 w 403"/>
                <a:gd name="T41" fmla="*/ 41 h 372"/>
                <a:gd name="T42" fmla="*/ 8 w 403"/>
                <a:gd name="T43" fmla="*/ 41 h 372"/>
                <a:gd name="T44" fmla="*/ 8 w 403"/>
                <a:gd name="T45" fmla="*/ 40 h 372"/>
                <a:gd name="T46" fmla="*/ 39 w 403"/>
                <a:gd name="T47" fmla="*/ 8 h 372"/>
                <a:gd name="T48" fmla="*/ 39 w 403"/>
                <a:gd name="T49" fmla="*/ 8 h 372"/>
                <a:gd name="T50" fmla="*/ 40 w 403"/>
                <a:gd name="T51" fmla="*/ 8 h 372"/>
                <a:gd name="T52" fmla="*/ 72 w 403"/>
                <a:gd name="T53" fmla="*/ 40 h 372"/>
                <a:gd name="T54" fmla="*/ 112 w 403"/>
                <a:gd name="T55" fmla="*/ 174 h 372"/>
                <a:gd name="T56" fmla="*/ 199 w 403"/>
                <a:gd name="T57" fmla="*/ 261 h 372"/>
                <a:gd name="T58" fmla="*/ 363 w 403"/>
                <a:gd name="T59" fmla="*/ 300 h 372"/>
                <a:gd name="T60" fmla="*/ 386 w 403"/>
                <a:gd name="T61" fmla="*/ 309 h 372"/>
                <a:gd name="T62" fmla="*/ 395 w 403"/>
                <a:gd name="T63" fmla="*/ 332 h 372"/>
                <a:gd name="T64" fmla="*/ 386 w 403"/>
                <a:gd name="T65" fmla="*/ 354 h 372"/>
                <a:gd name="T66" fmla="*/ 363 w 403"/>
                <a:gd name="T67" fmla="*/ 364 h 372"/>
                <a:gd name="T68" fmla="*/ 363 w 403"/>
                <a:gd name="T69" fmla="*/ 36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3" h="372">
                  <a:moveTo>
                    <a:pt x="363" y="368"/>
                  </a:moveTo>
                  <a:cubicBezTo>
                    <a:pt x="363" y="372"/>
                    <a:pt x="363" y="372"/>
                    <a:pt x="363" y="372"/>
                  </a:cubicBezTo>
                  <a:cubicBezTo>
                    <a:pt x="385" y="372"/>
                    <a:pt x="403" y="354"/>
                    <a:pt x="403" y="332"/>
                  </a:cubicBezTo>
                  <a:cubicBezTo>
                    <a:pt x="403" y="310"/>
                    <a:pt x="385" y="292"/>
                    <a:pt x="363" y="292"/>
                  </a:cubicBezTo>
                  <a:cubicBezTo>
                    <a:pt x="294" y="292"/>
                    <a:pt x="242" y="276"/>
                    <a:pt x="203" y="254"/>
                  </a:cubicBezTo>
                  <a:cubicBezTo>
                    <a:pt x="144" y="219"/>
                    <a:pt x="113" y="168"/>
                    <a:pt x="97" y="124"/>
                  </a:cubicBezTo>
                  <a:cubicBezTo>
                    <a:pt x="81" y="80"/>
                    <a:pt x="80" y="43"/>
                    <a:pt x="80" y="40"/>
                  </a:cubicBezTo>
                  <a:cubicBezTo>
                    <a:pt x="80" y="18"/>
                    <a:pt x="62" y="0"/>
                    <a:pt x="40" y="0"/>
                  </a:cubicBezTo>
                  <a:cubicBezTo>
                    <a:pt x="39" y="0"/>
                    <a:pt x="39" y="0"/>
                    <a:pt x="39" y="0"/>
                  </a:cubicBezTo>
                  <a:cubicBezTo>
                    <a:pt x="39" y="0"/>
                    <a:pt x="39" y="0"/>
                    <a:pt x="39" y="0"/>
                  </a:cubicBezTo>
                  <a:cubicBezTo>
                    <a:pt x="17" y="1"/>
                    <a:pt x="0" y="19"/>
                    <a:pt x="0" y="40"/>
                  </a:cubicBezTo>
                  <a:cubicBezTo>
                    <a:pt x="0" y="41"/>
                    <a:pt x="0" y="41"/>
                    <a:pt x="0" y="41"/>
                  </a:cubicBezTo>
                  <a:cubicBezTo>
                    <a:pt x="0" y="41"/>
                    <a:pt x="0" y="41"/>
                    <a:pt x="0" y="41"/>
                  </a:cubicBezTo>
                  <a:cubicBezTo>
                    <a:pt x="0" y="45"/>
                    <a:pt x="2" y="125"/>
                    <a:pt x="47" y="206"/>
                  </a:cubicBezTo>
                  <a:cubicBezTo>
                    <a:pt x="68" y="244"/>
                    <a:pt x="101" y="285"/>
                    <a:pt x="152" y="317"/>
                  </a:cubicBezTo>
                  <a:cubicBezTo>
                    <a:pt x="203" y="349"/>
                    <a:pt x="271" y="372"/>
                    <a:pt x="363" y="372"/>
                  </a:cubicBezTo>
                  <a:cubicBezTo>
                    <a:pt x="363" y="368"/>
                    <a:pt x="363" y="368"/>
                    <a:pt x="363" y="368"/>
                  </a:cubicBezTo>
                  <a:cubicBezTo>
                    <a:pt x="363" y="364"/>
                    <a:pt x="363" y="364"/>
                    <a:pt x="363" y="364"/>
                  </a:cubicBezTo>
                  <a:cubicBezTo>
                    <a:pt x="273" y="364"/>
                    <a:pt x="206" y="342"/>
                    <a:pt x="156" y="310"/>
                  </a:cubicBezTo>
                  <a:cubicBezTo>
                    <a:pt x="107" y="279"/>
                    <a:pt x="75" y="239"/>
                    <a:pt x="54" y="202"/>
                  </a:cubicBezTo>
                  <a:cubicBezTo>
                    <a:pt x="10" y="123"/>
                    <a:pt x="8" y="44"/>
                    <a:pt x="8" y="41"/>
                  </a:cubicBezTo>
                  <a:cubicBezTo>
                    <a:pt x="8" y="41"/>
                    <a:pt x="8" y="41"/>
                    <a:pt x="8" y="41"/>
                  </a:cubicBezTo>
                  <a:cubicBezTo>
                    <a:pt x="8" y="40"/>
                    <a:pt x="8" y="40"/>
                    <a:pt x="8" y="40"/>
                  </a:cubicBezTo>
                  <a:cubicBezTo>
                    <a:pt x="8" y="23"/>
                    <a:pt x="22" y="9"/>
                    <a:pt x="39" y="8"/>
                  </a:cubicBezTo>
                  <a:cubicBezTo>
                    <a:pt x="39" y="8"/>
                    <a:pt x="39" y="8"/>
                    <a:pt x="39" y="8"/>
                  </a:cubicBezTo>
                  <a:cubicBezTo>
                    <a:pt x="40" y="8"/>
                    <a:pt x="40" y="8"/>
                    <a:pt x="40" y="8"/>
                  </a:cubicBezTo>
                  <a:cubicBezTo>
                    <a:pt x="57" y="8"/>
                    <a:pt x="72" y="22"/>
                    <a:pt x="72" y="40"/>
                  </a:cubicBezTo>
                  <a:cubicBezTo>
                    <a:pt x="72" y="45"/>
                    <a:pt x="74" y="110"/>
                    <a:pt x="112" y="174"/>
                  </a:cubicBezTo>
                  <a:cubicBezTo>
                    <a:pt x="131" y="205"/>
                    <a:pt x="158" y="237"/>
                    <a:pt x="199" y="261"/>
                  </a:cubicBezTo>
                  <a:cubicBezTo>
                    <a:pt x="239" y="284"/>
                    <a:pt x="293" y="300"/>
                    <a:pt x="363" y="300"/>
                  </a:cubicBezTo>
                  <a:cubicBezTo>
                    <a:pt x="372" y="300"/>
                    <a:pt x="380" y="303"/>
                    <a:pt x="386" y="309"/>
                  </a:cubicBezTo>
                  <a:cubicBezTo>
                    <a:pt x="391" y="315"/>
                    <a:pt x="395" y="323"/>
                    <a:pt x="395" y="332"/>
                  </a:cubicBezTo>
                  <a:cubicBezTo>
                    <a:pt x="395" y="341"/>
                    <a:pt x="391" y="349"/>
                    <a:pt x="386" y="354"/>
                  </a:cubicBezTo>
                  <a:cubicBezTo>
                    <a:pt x="380" y="360"/>
                    <a:pt x="372" y="364"/>
                    <a:pt x="363" y="364"/>
                  </a:cubicBezTo>
                  <a:cubicBezTo>
                    <a:pt x="363" y="368"/>
                    <a:pt x="363" y="368"/>
                    <a:pt x="363" y="368"/>
                  </a:cubicBezTo>
                </a:path>
              </a:pathLst>
            </a:custGeom>
            <a:solidFill>
              <a:schemeClr val="tx1"/>
            </a:soli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1" name="Freeform 112">
              <a:extLst>
                <a:ext uri="{FF2B5EF4-FFF2-40B4-BE49-F238E27FC236}">
                  <a16:creationId xmlns:a16="http://schemas.microsoft.com/office/drawing/2014/main" id="{E02552D5-25AA-4516-90D3-09EF4FC8B326}"/>
                </a:ext>
              </a:extLst>
            </p:cNvPr>
            <p:cNvSpPr>
              <a:spLocks/>
            </p:cNvSpPr>
            <p:nvPr/>
          </p:nvSpPr>
          <p:spPr bwMode="auto">
            <a:xfrm>
              <a:off x="1298339" y="3655899"/>
              <a:ext cx="866698" cy="1284417"/>
            </a:xfrm>
            <a:custGeom>
              <a:avLst/>
              <a:gdLst>
                <a:gd name="T0" fmla="*/ 0 w 294"/>
                <a:gd name="T1" fmla="*/ 81 h 434"/>
                <a:gd name="T2" fmla="*/ 0 w 294"/>
                <a:gd name="T3" fmla="*/ 434 h 434"/>
                <a:gd name="T4" fmla="*/ 294 w 294"/>
                <a:gd name="T5" fmla="*/ 434 h 434"/>
                <a:gd name="T6" fmla="*/ 294 w 294"/>
                <a:gd name="T7" fmla="*/ 81 h 434"/>
                <a:gd name="T8" fmla="*/ 214 w 294"/>
                <a:gd name="T9" fmla="*/ 0 h 434"/>
                <a:gd name="T10" fmla="*/ 81 w 294"/>
                <a:gd name="T11" fmla="*/ 0 h 434"/>
                <a:gd name="T12" fmla="*/ 0 w 294"/>
                <a:gd name="T13" fmla="*/ 81 h 434"/>
              </a:gdLst>
              <a:ahLst/>
              <a:cxnLst>
                <a:cxn ang="0">
                  <a:pos x="T0" y="T1"/>
                </a:cxn>
                <a:cxn ang="0">
                  <a:pos x="T2" y="T3"/>
                </a:cxn>
                <a:cxn ang="0">
                  <a:pos x="T4" y="T5"/>
                </a:cxn>
                <a:cxn ang="0">
                  <a:pos x="T6" y="T7"/>
                </a:cxn>
                <a:cxn ang="0">
                  <a:pos x="T8" y="T9"/>
                </a:cxn>
                <a:cxn ang="0">
                  <a:pos x="T10" y="T11"/>
                </a:cxn>
                <a:cxn ang="0">
                  <a:pos x="T12" y="T13"/>
                </a:cxn>
              </a:cxnLst>
              <a:rect l="0" t="0" r="r" b="b"/>
              <a:pathLst>
                <a:path w="294" h="434">
                  <a:moveTo>
                    <a:pt x="0" y="81"/>
                  </a:moveTo>
                  <a:cubicBezTo>
                    <a:pt x="0" y="434"/>
                    <a:pt x="0" y="434"/>
                    <a:pt x="0" y="434"/>
                  </a:cubicBezTo>
                  <a:cubicBezTo>
                    <a:pt x="294" y="434"/>
                    <a:pt x="294" y="434"/>
                    <a:pt x="294" y="43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2" name="Freeform 113">
              <a:extLst>
                <a:ext uri="{FF2B5EF4-FFF2-40B4-BE49-F238E27FC236}">
                  <a16:creationId xmlns:a16="http://schemas.microsoft.com/office/drawing/2014/main" id="{89E18934-1486-4CC6-B6BB-7A8795815C13}"/>
                </a:ext>
              </a:extLst>
            </p:cNvPr>
            <p:cNvSpPr>
              <a:spLocks/>
            </p:cNvSpPr>
            <p:nvPr/>
          </p:nvSpPr>
          <p:spPr bwMode="auto">
            <a:xfrm>
              <a:off x="1298340" y="3655898"/>
              <a:ext cx="866697" cy="1254580"/>
            </a:xfrm>
            <a:custGeom>
              <a:avLst/>
              <a:gdLst>
                <a:gd name="T0" fmla="*/ 0 w 294"/>
                <a:gd name="T1" fmla="*/ 81 h 424"/>
                <a:gd name="T2" fmla="*/ 0 w 294"/>
                <a:gd name="T3" fmla="*/ 424 h 424"/>
                <a:gd name="T4" fmla="*/ 294 w 294"/>
                <a:gd name="T5" fmla="*/ 424 h 424"/>
                <a:gd name="T6" fmla="*/ 294 w 294"/>
                <a:gd name="T7" fmla="*/ 81 h 424"/>
                <a:gd name="T8" fmla="*/ 214 w 294"/>
                <a:gd name="T9" fmla="*/ 0 h 424"/>
                <a:gd name="T10" fmla="*/ 81 w 294"/>
                <a:gd name="T11" fmla="*/ 0 h 424"/>
                <a:gd name="T12" fmla="*/ 0 w 294"/>
                <a:gd name="T13" fmla="*/ 81 h 424"/>
              </a:gdLst>
              <a:ahLst/>
              <a:cxnLst>
                <a:cxn ang="0">
                  <a:pos x="T0" y="T1"/>
                </a:cxn>
                <a:cxn ang="0">
                  <a:pos x="T2" y="T3"/>
                </a:cxn>
                <a:cxn ang="0">
                  <a:pos x="T4" y="T5"/>
                </a:cxn>
                <a:cxn ang="0">
                  <a:pos x="T6" y="T7"/>
                </a:cxn>
                <a:cxn ang="0">
                  <a:pos x="T8" y="T9"/>
                </a:cxn>
                <a:cxn ang="0">
                  <a:pos x="T10" y="T11"/>
                </a:cxn>
                <a:cxn ang="0">
                  <a:pos x="T12" y="T13"/>
                </a:cxn>
              </a:cxnLst>
              <a:rect l="0" t="0" r="r" b="b"/>
              <a:pathLst>
                <a:path w="294" h="424">
                  <a:moveTo>
                    <a:pt x="0" y="81"/>
                  </a:moveTo>
                  <a:cubicBezTo>
                    <a:pt x="0" y="424"/>
                    <a:pt x="0" y="424"/>
                    <a:pt x="0" y="424"/>
                  </a:cubicBezTo>
                  <a:cubicBezTo>
                    <a:pt x="294" y="424"/>
                    <a:pt x="294" y="424"/>
                    <a:pt x="294" y="42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3" name="Freeform 114">
              <a:extLst>
                <a:ext uri="{FF2B5EF4-FFF2-40B4-BE49-F238E27FC236}">
                  <a16:creationId xmlns:a16="http://schemas.microsoft.com/office/drawing/2014/main" id="{5771FB7C-C34F-49CA-A6D2-C30281311DD0}"/>
                </a:ext>
              </a:extLst>
            </p:cNvPr>
            <p:cNvSpPr>
              <a:spLocks/>
            </p:cNvSpPr>
            <p:nvPr/>
          </p:nvSpPr>
          <p:spPr bwMode="auto">
            <a:xfrm>
              <a:off x="1298339" y="3655899"/>
              <a:ext cx="866698" cy="1254580"/>
            </a:xfrm>
            <a:custGeom>
              <a:avLst/>
              <a:gdLst>
                <a:gd name="T0" fmla="*/ 0 w 294"/>
                <a:gd name="T1" fmla="*/ 81 h 424"/>
                <a:gd name="T2" fmla="*/ 0 w 294"/>
                <a:gd name="T3" fmla="*/ 424 h 424"/>
                <a:gd name="T4" fmla="*/ 294 w 294"/>
                <a:gd name="T5" fmla="*/ 424 h 424"/>
                <a:gd name="T6" fmla="*/ 294 w 294"/>
                <a:gd name="T7" fmla="*/ 81 h 424"/>
                <a:gd name="T8" fmla="*/ 214 w 294"/>
                <a:gd name="T9" fmla="*/ 0 h 424"/>
                <a:gd name="T10" fmla="*/ 81 w 294"/>
                <a:gd name="T11" fmla="*/ 0 h 424"/>
                <a:gd name="T12" fmla="*/ 0 w 294"/>
                <a:gd name="T13" fmla="*/ 81 h 424"/>
              </a:gdLst>
              <a:ahLst/>
              <a:cxnLst>
                <a:cxn ang="0">
                  <a:pos x="T0" y="T1"/>
                </a:cxn>
                <a:cxn ang="0">
                  <a:pos x="T2" y="T3"/>
                </a:cxn>
                <a:cxn ang="0">
                  <a:pos x="T4" y="T5"/>
                </a:cxn>
                <a:cxn ang="0">
                  <a:pos x="T6" y="T7"/>
                </a:cxn>
                <a:cxn ang="0">
                  <a:pos x="T8" y="T9"/>
                </a:cxn>
                <a:cxn ang="0">
                  <a:pos x="T10" y="T11"/>
                </a:cxn>
                <a:cxn ang="0">
                  <a:pos x="T12" y="T13"/>
                </a:cxn>
              </a:cxnLst>
              <a:rect l="0" t="0" r="r" b="b"/>
              <a:pathLst>
                <a:path w="294" h="424">
                  <a:moveTo>
                    <a:pt x="0" y="81"/>
                  </a:moveTo>
                  <a:cubicBezTo>
                    <a:pt x="0" y="424"/>
                    <a:pt x="0" y="424"/>
                    <a:pt x="0" y="424"/>
                  </a:cubicBezTo>
                  <a:cubicBezTo>
                    <a:pt x="294" y="424"/>
                    <a:pt x="294" y="424"/>
                    <a:pt x="294" y="424"/>
                  </a:cubicBezTo>
                  <a:cubicBezTo>
                    <a:pt x="294" y="81"/>
                    <a:pt x="294" y="81"/>
                    <a:pt x="294" y="81"/>
                  </a:cubicBezTo>
                  <a:cubicBezTo>
                    <a:pt x="294" y="36"/>
                    <a:pt x="258" y="0"/>
                    <a:pt x="214" y="0"/>
                  </a:cubicBezTo>
                  <a:cubicBezTo>
                    <a:pt x="81" y="0"/>
                    <a:pt x="81" y="0"/>
                    <a:pt x="81" y="0"/>
                  </a:cubicBezTo>
                  <a:cubicBezTo>
                    <a:pt x="36" y="0"/>
                    <a:pt x="0" y="36"/>
                    <a:pt x="0" y="81"/>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4" name="Freeform 115">
              <a:extLst>
                <a:ext uri="{FF2B5EF4-FFF2-40B4-BE49-F238E27FC236}">
                  <a16:creationId xmlns:a16="http://schemas.microsoft.com/office/drawing/2014/main" id="{8B18320F-E8E2-498F-82EA-03CA0708C834}"/>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5" name="Freeform 116">
              <a:extLst>
                <a:ext uri="{FF2B5EF4-FFF2-40B4-BE49-F238E27FC236}">
                  <a16:creationId xmlns:a16="http://schemas.microsoft.com/office/drawing/2014/main" id="{194AA031-39E0-4557-8C65-D3F1D9772359}"/>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6" name="Freeform 117">
              <a:extLst>
                <a:ext uri="{FF2B5EF4-FFF2-40B4-BE49-F238E27FC236}">
                  <a16:creationId xmlns:a16="http://schemas.microsoft.com/office/drawing/2014/main" id="{2EC1EC9D-AE5A-46CD-99E9-EA707C33AC2B}"/>
                </a:ext>
              </a:extLst>
            </p:cNvPr>
            <p:cNvSpPr>
              <a:spLocks/>
            </p:cNvSpPr>
            <p:nvPr/>
          </p:nvSpPr>
          <p:spPr bwMode="auto">
            <a:xfrm>
              <a:off x="1304022" y="3664424"/>
              <a:ext cx="548435" cy="1128128"/>
            </a:xfrm>
            <a:custGeom>
              <a:avLst/>
              <a:gdLst>
                <a:gd name="T0" fmla="*/ 0 w 186"/>
                <a:gd name="T1" fmla="*/ 78 h 381"/>
                <a:gd name="T2" fmla="*/ 0 w 186"/>
                <a:gd name="T3" fmla="*/ 237 h 381"/>
                <a:gd name="T4" fmla="*/ 42 w 186"/>
                <a:gd name="T5" fmla="*/ 339 h 381"/>
                <a:gd name="T6" fmla="*/ 143 w 186"/>
                <a:gd name="T7" fmla="*/ 381 h 381"/>
                <a:gd name="T8" fmla="*/ 186 w 186"/>
                <a:gd name="T9" fmla="*/ 381 h 381"/>
                <a:gd name="T10" fmla="*/ 42 w 186"/>
                <a:gd name="T11" fmla="*/ 237 h 381"/>
                <a:gd name="T12" fmla="*/ 42 w 186"/>
                <a:gd name="T13" fmla="*/ 78 h 381"/>
                <a:gd name="T14" fmla="*/ 52 w 186"/>
                <a:gd name="T15" fmla="*/ 17 h 381"/>
                <a:gd name="T16" fmla="*/ 56 w 186"/>
                <a:gd name="T17" fmla="*/ 0 h 381"/>
                <a:gd name="T18" fmla="*/ 0 w 186"/>
                <a:gd name="T19" fmla="*/ 7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381">
                  <a:moveTo>
                    <a:pt x="0" y="78"/>
                  </a:moveTo>
                  <a:cubicBezTo>
                    <a:pt x="0" y="237"/>
                    <a:pt x="0" y="237"/>
                    <a:pt x="0" y="237"/>
                  </a:cubicBezTo>
                  <a:cubicBezTo>
                    <a:pt x="0" y="277"/>
                    <a:pt x="16" y="313"/>
                    <a:pt x="42" y="339"/>
                  </a:cubicBezTo>
                  <a:cubicBezTo>
                    <a:pt x="68" y="365"/>
                    <a:pt x="104" y="381"/>
                    <a:pt x="143" y="381"/>
                  </a:cubicBezTo>
                  <a:cubicBezTo>
                    <a:pt x="186" y="381"/>
                    <a:pt x="186" y="381"/>
                    <a:pt x="186" y="381"/>
                  </a:cubicBezTo>
                  <a:cubicBezTo>
                    <a:pt x="107" y="381"/>
                    <a:pt x="42" y="316"/>
                    <a:pt x="42" y="237"/>
                  </a:cubicBezTo>
                  <a:cubicBezTo>
                    <a:pt x="42" y="78"/>
                    <a:pt x="42" y="78"/>
                    <a:pt x="42" y="78"/>
                  </a:cubicBezTo>
                  <a:cubicBezTo>
                    <a:pt x="42" y="47"/>
                    <a:pt x="30" y="30"/>
                    <a:pt x="52" y="17"/>
                  </a:cubicBezTo>
                  <a:cubicBezTo>
                    <a:pt x="64" y="11"/>
                    <a:pt x="56" y="0"/>
                    <a:pt x="56" y="0"/>
                  </a:cubicBezTo>
                  <a:cubicBezTo>
                    <a:pt x="12" y="0"/>
                    <a:pt x="0" y="33"/>
                    <a:pt x="0" y="78"/>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7" name="Freeform 118">
              <a:extLst>
                <a:ext uri="{FF2B5EF4-FFF2-40B4-BE49-F238E27FC236}">
                  <a16:creationId xmlns:a16="http://schemas.microsoft.com/office/drawing/2014/main" id="{74E0D769-B37E-4EE4-B1F1-6458E9741A24}"/>
                </a:ext>
              </a:extLst>
            </p:cNvPr>
            <p:cNvSpPr>
              <a:spLocks/>
            </p:cNvSpPr>
            <p:nvPr/>
          </p:nvSpPr>
          <p:spPr bwMode="auto">
            <a:xfrm>
              <a:off x="1298339" y="3924433"/>
              <a:ext cx="424824" cy="868118"/>
            </a:xfrm>
            <a:custGeom>
              <a:avLst/>
              <a:gdLst>
                <a:gd name="T0" fmla="*/ 0 w 144"/>
                <a:gd name="T1" fmla="*/ 0 h 293"/>
                <a:gd name="T2" fmla="*/ 0 w 144"/>
                <a:gd name="T3" fmla="*/ 149 h 293"/>
                <a:gd name="T4" fmla="*/ 144 w 144"/>
                <a:gd name="T5" fmla="*/ 293 h 293"/>
                <a:gd name="T6" fmla="*/ 144 w 144"/>
                <a:gd name="T7" fmla="*/ 221 h 293"/>
                <a:gd name="T8" fmla="*/ 72 w 144"/>
                <a:gd name="T9" fmla="*/ 149 h 293"/>
                <a:gd name="T10" fmla="*/ 72 w 144"/>
                <a:gd name="T11" fmla="*/ 11 h 293"/>
              </a:gdLst>
              <a:ahLst/>
              <a:cxnLst>
                <a:cxn ang="0">
                  <a:pos x="T0" y="T1"/>
                </a:cxn>
                <a:cxn ang="0">
                  <a:pos x="T2" y="T3"/>
                </a:cxn>
                <a:cxn ang="0">
                  <a:pos x="T4" y="T5"/>
                </a:cxn>
                <a:cxn ang="0">
                  <a:pos x="T6" y="T7"/>
                </a:cxn>
                <a:cxn ang="0">
                  <a:pos x="T8" y="T9"/>
                </a:cxn>
                <a:cxn ang="0">
                  <a:pos x="T10" y="T11"/>
                </a:cxn>
              </a:cxnLst>
              <a:rect l="0" t="0" r="r" b="b"/>
              <a:pathLst>
                <a:path w="144" h="293">
                  <a:moveTo>
                    <a:pt x="0" y="0"/>
                  </a:moveTo>
                  <a:cubicBezTo>
                    <a:pt x="0" y="149"/>
                    <a:pt x="0" y="149"/>
                    <a:pt x="0" y="149"/>
                  </a:cubicBezTo>
                  <a:cubicBezTo>
                    <a:pt x="0" y="228"/>
                    <a:pt x="65" y="293"/>
                    <a:pt x="144" y="293"/>
                  </a:cubicBezTo>
                  <a:cubicBezTo>
                    <a:pt x="144" y="221"/>
                    <a:pt x="144" y="221"/>
                    <a:pt x="144" y="221"/>
                  </a:cubicBezTo>
                  <a:cubicBezTo>
                    <a:pt x="104" y="221"/>
                    <a:pt x="72" y="188"/>
                    <a:pt x="72" y="149"/>
                  </a:cubicBezTo>
                  <a:cubicBezTo>
                    <a:pt x="72" y="11"/>
                    <a:pt x="72" y="11"/>
                    <a:pt x="72" y="11"/>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8" name="Line 119">
              <a:extLst>
                <a:ext uri="{FF2B5EF4-FFF2-40B4-BE49-F238E27FC236}">
                  <a16:creationId xmlns:a16="http://schemas.microsoft.com/office/drawing/2014/main" id="{4171DA4C-536B-4AC2-BB19-C17FC4D94741}"/>
                </a:ext>
              </a:extLst>
            </p:cNvPr>
            <p:cNvSpPr>
              <a:spLocks noChangeShapeType="1"/>
            </p:cNvSpPr>
            <p:nvPr/>
          </p:nvSpPr>
          <p:spPr bwMode="auto">
            <a:xfrm flipV="1">
              <a:off x="2165038" y="4279638"/>
              <a:ext cx="0" cy="285583"/>
            </a:xfrm>
            <a:prstGeom prst="line">
              <a:avLst/>
            </a:pr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59" name="Freeform 120">
              <a:extLst>
                <a:ext uri="{FF2B5EF4-FFF2-40B4-BE49-F238E27FC236}">
                  <a16:creationId xmlns:a16="http://schemas.microsoft.com/office/drawing/2014/main" id="{3558F32B-34F5-42A6-986F-98BD21A91965}"/>
                </a:ext>
              </a:extLst>
            </p:cNvPr>
            <p:cNvSpPr>
              <a:spLocks/>
            </p:cNvSpPr>
            <p:nvPr/>
          </p:nvSpPr>
          <p:spPr bwMode="auto">
            <a:xfrm>
              <a:off x="1959019" y="4732877"/>
              <a:ext cx="613792" cy="68199"/>
            </a:xfrm>
            <a:custGeom>
              <a:avLst/>
              <a:gdLst>
                <a:gd name="T0" fmla="*/ 0 w 208"/>
                <a:gd name="T1" fmla="*/ 23 h 23"/>
                <a:gd name="T2" fmla="*/ 208 w 208"/>
                <a:gd name="T3" fmla="*/ 23 h 23"/>
                <a:gd name="T4" fmla="*/ 208 w 208"/>
                <a:gd name="T5" fmla="*/ 0 h 23"/>
                <a:gd name="T6" fmla="*/ 23 w 208"/>
                <a:gd name="T7" fmla="*/ 0 h 23"/>
                <a:gd name="T8" fmla="*/ 0 w 208"/>
                <a:gd name="T9" fmla="*/ 23 h 23"/>
              </a:gdLst>
              <a:ahLst/>
              <a:cxnLst>
                <a:cxn ang="0">
                  <a:pos x="T0" y="T1"/>
                </a:cxn>
                <a:cxn ang="0">
                  <a:pos x="T2" y="T3"/>
                </a:cxn>
                <a:cxn ang="0">
                  <a:pos x="T4" y="T5"/>
                </a:cxn>
                <a:cxn ang="0">
                  <a:pos x="T6" y="T7"/>
                </a:cxn>
                <a:cxn ang="0">
                  <a:pos x="T8" y="T9"/>
                </a:cxn>
              </a:cxnLst>
              <a:rect l="0" t="0" r="r" b="b"/>
              <a:pathLst>
                <a:path w="208" h="23">
                  <a:moveTo>
                    <a:pt x="0" y="23"/>
                  </a:moveTo>
                  <a:cubicBezTo>
                    <a:pt x="208" y="23"/>
                    <a:pt x="208" y="23"/>
                    <a:pt x="208" y="23"/>
                  </a:cubicBezTo>
                  <a:cubicBezTo>
                    <a:pt x="208" y="0"/>
                    <a:pt x="208" y="0"/>
                    <a:pt x="208" y="0"/>
                  </a:cubicBezTo>
                  <a:cubicBezTo>
                    <a:pt x="23" y="0"/>
                    <a:pt x="23" y="0"/>
                    <a:pt x="23" y="0"/>
                  </a:cubicBezTo>
                  <a:cubicBezTo>
                    <a:pt x="10" y="0"/>
                    <a:pt x="0" y="10"/>
                    <a:pt x="0" y="23"/>
                  </a:cubicBezTo>
                </a:path>
              </a:pathLst>
            </a:custGeom>
            <a:solidFill>
              <a:srgbClr val="EBEBEA"/>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0" name="Freeform 121">
              <a:extLst>
                <a:ext uri="{FF2B5EF4-FFF2-40B4-BE49-F238E27FC236}">
                  <a16:creationId xmlns:a16="http://schemas.microsoft.com/office/drawing/2014/main" id="{70AF9D52-4CA4-40C8-B859-C38CEF57C344}"/>
                </a:ext>
              </a:extLst>
            </p:cNvPr>
            <p:cNvSpPr>
              <a:spLocks/>
            </p:cNvSpPr>
            <p:nvPr/>
          </p:nvSpPr>
          <p:spPr bwMode="auto">
            <a:xfrm>
              <a:off x="1947653" y="4721511"/>
              <a:ext cx="636526" cy="92353"/>
            </a:xfrm>
            <a:custGeom>
              <a:avLst/>
              <a:gdLst>
                <a:gd name="T0" fmla="*/ 4 w 216"/>
                <a:gd name="T1" fmla="*/ 27 h 31"/>
                <a:gd name="T2" fmla="*/ 4 w 216"/>
                <a:gd name="T3" fmla="*/ 31 h 31"/>
                <a:gd name="T4" fmla="*/ 216 w 216"/>
                <a:gd name="T5" fmla="*/ 31 h 31"/>
                <a:gd name="T6" fmla="*/ 216 w 216"/>
                <a:gd name="T7" fmla="*/ 0 h 31"/>
                <a:gd name="T8" fmla="*/ 27 w 216"/>
                <a:gd name="T9" fmla="*/ 0 h 31"/>
                <a:gd name="T10" fmla="*/ 0 w 216"/>
                <a:gd name="T11" fmla="*/ 27 h 31"/>
                <a:gd name="T12" fmla="*/ 0 w 216"/>
                <a:gd name="T13" fmla="*/ 31 h 31"/>
                <a:gd name="T14" fmla="*/ 4 w 216"/>
                <a:gd name="T15" fmla="*/ 31 h 31"/>
                <a:gd name="T16" fmla="*/ 4 w 216"/>
                <a:gd name="T17" fmla="*/ 27 h 31"/>
                <a:gd name="T18" fmla="*/ 8 w 216"/>
                <a:gd name="T19" fmla="*/ 27 h 31"/>
                <a:gd name="T20" fmla="*/ 14 w 216"/>
                <a:gd name="T21" fmla="*/ 13 h 31"/>
                <a:gd name="T22" fmla="*/ 27 w 216"/>
                <a:gd name="T23" fmla="*/ 8 h 31"/>
                <a:gd name="T24" fmla="*/ 208 w 216"/>
                <a:gd name="T25" fmla="*/ 8 h 31"/>
                <a:gd name="T26" fmla="*/ 208 w 216"/>
                <a:gd name="T27" fmla="*/ 23 h 31"/>
                <a:gd name="T28" fmla="*/ 4 w 216"/>
                <a:gd name="T29" fmla="*/ 23 h 31"/>
                <a:gd name="T30" fmla="*/ 4 w 216"/>
                <a:gd name="T31" fmla="*/ 27 h 31"/>
                <a:gd name="T32" fmla="*/ 8 w 216"/>
                <a:gd name="T33" fmla="*/ 27 h 31"/>
                <a:gd name="T34" fmla="*/ 4 w 216"/>
                <a:gd name="T3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31">
                  <a:moveTo>
                    <a:pt x="4" y="27"/>
                  </a:moveTo>
                  <a:cubicBezTo>
                    <a:pt x="4" y="31"/>
                    <a:pt x="4" y="31"/>
                    <a:pt x="4" y="31"/>
                  </a:cubicBezTo>
                  <a:cubicBezTo>
                    <a:pt x="216" y="31"/>
                    <a:pt x="216" y="31"/>
                    <a:pt x="216" y="31"/>
                  </a:cubicBezTo>
                  <a:cubicBezTo>
                    <a:pt x="216" y="0"/>
                    <a:pt x="216" y="0"/>
                    <a:pt x="216" y="0"/>
                  </a:cubicBezTo>
                  <a:cubicBezTo>
                    <a:pt x="27" y="0"/>
                    <a:pt x="27" y="0"/>
                    <a:pt x="27" y="0"/>
                  </a:cubicBezTo>
                  <a:cubicBezTo>
                    <a:pt x="12" y="0"/>
                    <a:pt x="0" y="12"/>
                    <a:pt x="0" y="27"/>
                  </a:cubicBezTo>
                  <a:cubicBezTo>
                    <a:pt x="0" y="31"/>
                    <a:pt x="0" y="31"/>
                    <a:pt x="0" y="31"/>
                  </a:cubicBezTo>
                  <a:cubicBezTo>
                    <a:pt x="4" y="31"/>
                    <a:pt x="4" y="31"/>
                    <a:pt x="4" y="31"/>
                  </a:cubicBezTo>
                  <a:cubicBezTo>
                    <a:pt x="4" y="27"/>
                    <a:pt x="4" y="27"/>
                    <a:pt x="4" y="27"/>
                  </a:cubicBezTo>
                  <a:cubicBezTo>
                    <a:pt x="8" y="27"/>
                    <a:pt x="8" y="27"/>
                    <a:pt x="8" y="27"/>
                  </a:cubicBezTo>
                  <a:cubicBezTo>
                    <a:pt x="8" y="21"/>
                    <a:pt x="10" y="17"/>
                    <a:pt x="14" y="13"/>
                  </a:cubicBezTo>
                  <a:cubicBezTo>
                    <a:pt x="17" y="10"/>
                    <a:pt x="22" y="8"/>
                    <a:pt x="27" y="8"/>
                  </a:cubicBezTo>
                  <a:cubicBezTo>
                    <a:pt x="208" y="8"/>
                    <a:pt x="208" y="8"/>
                    <a:pt x="208" y="8"/>
                  </a:cubicBezTo>
                  <a:cubicBezTo>
                    <a:pt x="208" y="23"/>
                    <a:pt x="208" y="23"/>
                    <a:pt x="208" y="23"/>
                  </a:cubicBezTo>
                  <a:cubicBezTo>
                    <a:pt x="4" y="23"/>
                    <a:pt x="4" y="23"/>
                    <a:pt x="4" y="23"/>
                  </a:cubicBezTo>
                  <a:cubicBezTo>
                    <a:pt x="4" y="27"/>
                    <a:pt x="4" y="27"/>
                    <a:pt x="4" y="27"/>
                  </a:cubicBezTo>
                  <a:cubicBezTo>
                    <a:pt x="8" y="27"/>
                    <a:pt x="8" y="27"/>
                    <a:pt x="8" y="27"/>
                  </a:cubicBezTo>
                  <a:cubicBezTo>
                    <a:pt x="4" y="27"/>
                    <a:pt x="4" y="27"/>
                    <a:pt x="4" y="27"/>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1" name="Freeform 122">
              <a:extLst>
                <a:ext uri="{FF2B5EF4-FFF2-40B4-BE49-F238E27FC236}">
                  <a16:creationId xmlns:a16="http://schemas.microsoft.com/office/drawing/2014/main" id="{55ACB21E-4FEB-499B-864B-0AD90318E763}"/>
                </a:ext>
              </a:extLst>
            </p:cNvPr>
            <p:cNvSpPr>
              <a:spLocks/>
            </p:cNvSpPr>
            <p:nvPr/>
          </p:nvSpPr>
          <p:spPr bwMode="auto">
            <a:xfrm>
              <a:off x="1298339" y="3655899"/>
              <a:ext cx="277059" cy="295530"/>
            </a:xfrm>
            <a:custGeom>
              <a:avLst/>
              <a:gdLst>
                <a:gd name="T0" fmla="*/ 0 w 94"/>
                <a:gd name="T1" fmla="*/ 100 h 100"/>
                <a:gd name="T2" fmla="*/ 0 w 94"/>
                <a:gd name="T3" fmla="*/ 81 h 100"/>
                <a:gd name="T4" fmla="*/ 81 w 94"/>
                <a:gd name="T5" fmla="*/ 0 h 100"/>
                <a:gd name="T6" fmla="*/ 94 w 94"/>
                <a:gd name="T7" fmla="*/ 0 h 100"/>
              </a:gdLst>
              <a:ahLst/>
              <a:cxnLst>
                <a:cxn ang="0">
                  <a:pos x="T0" y="T1"/>
                </a:cxn>
                <a:cxn ang="0">
                  <a:pos x="T2" y="T3"/>
                </a:cxn>
                <a:cxn ang="0">
                  <a:pos x="T4" y="T5"/>
                </a:cxn>
                <a:cxn ang="0">
                  <a:pos x="T6" y="T7"/>
                </a:cxn>
              </a:cxnLst>
              <a:rect l="0" t="0" r="r" b="b"/>
              <a:pathLst>
                <a:path w="94" h="100">
                  <a:moveTo>
                    <a:pt x="0" y="100"/>
                  </a:moveTo>
                  <a:cubicBezTo>
                    <a:pt x="0" y="81"/>
                    <a:pt x="0" y="81"/>
                    <a:pt x="0" y="81"/>
                  </a:cubicBezTo>
                  <a:cubicBezTo>
                    <a:pt x="0" y="36"/>
                    <a:pt x="36" y="0"/>
                    <a:pt x="81" y="0"/>
                  </a:cubicBezTo>
                  <a:cubicBezTo>
                    <a:pt x="94" y="0"/>
                    <a:pt x="94" y="0"/>
                    <a:pt x="94" y="0"/>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2" name="Freeform 123">
              <a:extLst>
                <a:ext uri="{FF2B5EF4-FFF2-40B4-BE49-F238E27FC236}">
                  <a16:creationId xmlns:a16="http://schemas.microsoft.com/office/drawing/2014/main" id="{8AFAA7B9-455D-4534-9ABA-794A71AB6157}"/>
                </a:ext>
              </a:extLst>
            </p:cNvPr>
            <p:cNvSpPr>
              <a:spLocks/>
            </p:cNvSpPr>
            <p:nvPr/>
          </p:nvSpPr>
          <p:spPr bwMode="auto">
            <a:xfrm>
              <a:off x="2517401" y="3896017"/>
              <a:ext cx="1491858" cy="899376"/>
            </a:xfrm>
            <a:custGeom>
              <a:avLst/>
              <a:gdLst>
                <a:gd name="T0" fmla="*/ 0 w 506"/>
                <a:gd name="T1" fmla="*/ 304 h 304"/>
                <a:gd name="T2" fmla="*/ 452 w 506"/>
                <a:gd name="T3" fmla="*/ 304 h 304"/>
                <a:gd name="T4" fmla="*/ 502 w 506"/>
                <a:gd name="T5" fmla="*/ 43 h 304"/>
                <a:gd name="T6" fmla="*/ 467 w 506"/>
                <a:gd name="T7" fmla="*/ 0 h 304"/>
                <a:gd name="T8" fmla="*/ 88 w 506"/>
                <a:gd name="T9" fmla="*/ 0 h 304"/>
                <a:gd name="T10" fmla="*/ 53 w 506"/>
                <a:gd name="T11" fmla="*/ 29 h 304"/>
                <a:gd name="T12" fmla="*/ 0 w 506"/>
                <a:gd name="T13" fmla="*/ 304 h 304"/>
              </a:gdLst>
              <a:ahLst/>
              <a:cxnLst>
                <a:cxn ang="0">
                  <a:pos x="T0" y="T1"/>
                </a:cxn>
                <a:cxn ang="0">
                  <a:pos x="T2" y="T3"/>
                </a:cxn>
                <a:cxn ang="0">
                  <a:pos x="T4" y="T5"/>
                </a:cxn>
                <a:cxn ang="0">
                  <a:pos x="T6" y="T7"/>
                </a:cxn>
                <a:cxn ang="0">
                  <a:pos x="T8" y="T9"/>
                </a:cxn>
                <a:cxn ang="0">
                  <a:pos x="T10" y="T11"/>
                </a:cxn>
                <a:cxn ang="0">
                  <a:pos x="T12" y="T13"/>
                </a:cxn>
              </a:cxnLst>
              <a:rect l="0" t="0" r="r" b="b"/>
              <a:pathLst>
                <a:path w="506" h="304">
                  <a:moveTo>
                    <a:pt x="0" y="304"/>
                  </a:moveTo>
                  <a:cubicBezTo>
                    <a:pt x="452" y="304"/>
                    <a:pt x="452" y="304"/>
                    <a:pt x="452" y="304"/>
                  </a:cubicBezTo>
                  <a:cubicBezTo>
                    <a:pt x="502" y="43"/>
                    <a:pt x="502" y="43"/>
                    <a:pt x="502" y="43"/>
                  </a:cubicBezTo>
                  <a:cubicBezTo>
                    <a:pt x="506" y="20"/>
                    <a:pt x="489" y="0"/>
                    <a:pt x="467" y="0"/>
                  </a:cubicBezTo>
                  <a:cubicBezTo>
                    <a:pt x="88" y="0"/>
                    <a:pt x="88" y="0"/>
                    <a:pt x="88" y="0"/>
                  </a:cubicBezTo>
                  <a:cubicBezTo>
                    <a:pt x="71" y="0"/>
                    <a:pt x="56" y="12"/>
                    <a:pt x="53" y="29"/>
                  </a:cubicBezTo>
                  <a:cubicBezTo>
                    <a:pt x="0" y="304"/>
                    <a:pt x="0" y="304"/>
                    <a:pt x="0" y="304"/>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3" name="Freeform 124">
              <a:extLst>
                <a:ext uri="{FF2B5EF4-FFF2-40B4-BE49-F238E27FC236}">
                  <a16:creationId xmlns:a16="http://schemas.microsoft.com/office/drawing/2014/main" id="{28C57A2E-BAD7-4BF2-8EA4-C010B4C1F8BF}"/>
                </a:ext>
              </a:extLst>
            </p:cNvPr>
            <p:cNvSpPr>
              <a:spLocks/>
            </p:cNvSpPr>
            <p:nvPr/>
          </p:nvSpPr>
          <p:spPr bwMode="auto">
            <a:xfrm>
              <a:off x="2501771" y="3883230"/>
              <a:ext cx="1511748" cy="923530"/>
            </a:xfrm>
            <a:custGeom>
              <a:avLst/>
              <a:gdLst>
                <a:gd name="T0" fmla="*/ 5 w 512"/>
                <a:gd name="T1" fmla="*/ 308 h 312"/>
                <a:gd name="T2" fmla="*/ 5 w 512"/>
                <a:gd name="T3" fmla="*/ 312 h 312"/>
                <a:gd name="T4" fmla="*/ 460 w 512"/>
                <a:gd name="T5" fmla="*/ 312 h 312"/>
                <a:gd name="T6" fmla="*/ 511 w 512"/>
                <a:gd name="T7" fmla="*/ 47 h 312"/>
                <a:gd name="T8" fmla="*/ 512 w 512"/>
                <a:gd name="T9" fmla="*/ 40 h 312"/>
                <a:gd name="T10" fmla="*/ 500 w 512"/>
                <a:gd name="T11" fmla="*/ 12 h 312"/>
                <a:gd name="T12" fmla="*/ 472 w 512"/>
                <a:gd name="T13" fmla="*/ 0 h 312"/>
                <a:gd name="T14" fmla="*/ 93 w 512"/>
                <a:gd name="T15" fmla="*/ 0 h 312"/>
                <a:gd name="T16" fmla="*/ 54 w 512"/>
                <a:gd name="T17" fmla="*/ 32 h 312"/>
                <a:gd name="T18" fmla="*/ 0 w 512"/>
                <a:gd name="T19" fmla="*/ 312 h 312"/>
                <a:gd name="T20" fmla="*/ 5 w 512"/>
                <a:gd name="T21" fmla="*/ 312 h 312"/>
                <a:gd name="T22" fmla="*/ 5 w 512"/>
                <a:gd name="T23" fmla="*/ 308 h 312"/>
                <a:gd name="T24" fmla="*/ 9 w 512"/>
                <a:gd name="T25" fmla="*/ 308 h 312"/>
                <a:gd name="T26" fmla="*/ 62 w 512"/>
                <a:gd name="T27" fmla="*/ 34 h 312"/>
                <a:gd name="T28" fmla="*/ 93 w 512"/>
                <a:gd name="T29" fmla="*/ 8 h 312"/>
                <a:gd name="T30" fmla="*/ 472 w 512"/>
                <a:gd name="T31" fmla="*/ 8 h 312"/>
                <a:gd name="T32" fmla="*/ 494 w 512"/>
                <a:gd name="T33" fmla="*/ 17 h 312"/>
                <a:gd name="T34" fmla="*/ 504 w 512"/>
                <a:gd name="T35" fmla="*/ 40 h 312"/>
                <a:gd name="T36" fmla="*/ 503 w 512"/>
                <a:gd name="T37" fmla="*/ 46 h 312"/>
                <a:gd name="T38" fmla="*/ 453 w 512"/>
                <a:gd name="T39" fmla="*/ 304 h 312"/>
                <a:gd name="T40" fmla="*/ 5 w 512"/>
                <a:gd name="T41" fmla="*/ 304 h 312"/>
                <a:gd name="T42" fmla="*/ 5 w 512"/>
                <a:gd name="T43" fmla="*/ 308 h 312"/>
                <a:gd name="T44" fmla="*/ 9 w 512"/>
                <a:gd name="T45" fmla="*/ 308 h 312"/>
                <a:gd name="T46" fmla="*/ 5 w 512"/>
                <a:gd name="T47" fmla="*/ 30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312">
                  <a:moveTo>
                    <a:pt x="5" y="308"/>
                  </a:moveTo>
                  <a:cubicBezTo>
                    <a:pt x="5" y="312"/>
                    <a:pt x="5" y="312"/>
                    <a:pt x="5" y="312"/>
                  </a:cubicBezTo>
                  <a:cubicBezTo>
                    <a:pt x="460" y="312"/>
                    <a:pt x="460" y="312"/>
                    <a:pt x="460" y="312"/>
                  </a:cubicBezTo>
                  <a:cubicBezTo>
                    <a:pt x="511" y="47"/>
                    <a:pt x="511" y="47"/>
                    <a:pt x="511" y="47"/>
                  </a:cubicBezTo>
                  <a:cubicBezTo>
                    <a:pt x="511" y="45"/>
                    <a:pt x="512" y="42"/>
                    <a:pt x="512" y="40"/>
                  </a:cubicBezTo>
                  <a:cubicBezTo>
                    <a:pt x="512" y="29"/>
                    <a:pt x="507" y="19"/>
                    <a:pt x="500" y="12"/>
                  </a:cubicBezTo>
                  <a:cubicBezTo>
                    <a:pt x="493" y="4"/>
                    <a:pt x="483" y="0"/>
                    <a:pt x="472" y="0"/>
                  </a:cubicBezTo>
                  <a:cubicBezTo>
                    <a:pt x="93" y="0"/>
                    <a:pt x="93" y="0"/>
                    <a:pt x="93" y="0"/>
                  </a:cubicBezTo>
                  <a:cubicBezTo>
                    <a:pt x="74" y="0"/>
                    <a:pt x="57" y="13"/>
                    <a:pt x="54" y="32"/>
                  </a:cubicBezTo>
                  <a:cubicBezTo>
                    <a:pt x="0" y="312"/>
                    <a:pt x="0" y="312"/>
                    <a:pt x="0" y="312"/>
                  </a:cubicBezTo>
                  <a:cubicBezTo>
                    <a:pt x="5" y="312"/>
                    <a:pt x="5" y="312"/>
                    <a:pt x="5" y="312"/>
                  </a:cubicBezTo>
                  <a:cubicBezTo>
                    <a:pt x="5" y="308"/>
                    <a:pt x="5" y="308"/>
                    <a:pt x="5" y="308"/>
                  </a:cubicBezTo>
                  <a:cubicBezTo>
                    <a:pt x="9" y="308"/>
                    <a:pt x="9" y="308"/>
                    <a:pt x="9" y="308"/>
                  </a:cubicBezTo>
                  <a:cubicBezTo>
                    <a:pt x="62" y="34"/>
                    <a:pt x="62" y="34"/>
                    <a:pt x="62" y="34"/>
                  </a:cubicBezTo>
                  <a:cubicBezTo>
                    <a:pt x="65" y="19"/>
                    <a:pt x="78" y="8"/>
                    <a:pt x="93" y="8"/>
                  </a:cubicBezTo>
                  <a:cubicBezTo>
                    <a:pt x="472" y="8"/>
                    <a:pt x="472" y="8"/>
                    <a:pt x="472" y="8"/>
                  </a:cubicBezTo>
                  <a:cubicBezTo>
                    <a:pt x="481" y="8"/>
                    <a:pt x="489" y="11"/>
                    <a:pt x="494" y="17"/>
                  </a:cubicBezTo>
                  <a:cubicBezTo>
                    <a:pt x="500" y="23"/>
                    <a:pt x="504" y="31"/>
                    <a:pt x="504" y="40"/>
                  </a:cubicBezTo>
                  <a:cubicBezTo>
                    <a:pt x="504" y="42"/>
                    <a:pt x="504" y="44"/>
                    <a:pt x="503" y="46"/>
                  </a:cubicBezTo>
                  <a:cubicBezTo>
                    <a:pt x="453" y="304"/>
                    <a:pt x="453" y="304"/>
                    <a:pt x="453" y="304"/>
                  </a:cubicBezTo>
                  <a:cubicBezTo>
                    <a:pt x="5" y="304"/>
                    <a:pt x="5" y="304"/>
                    <a:pt x="5" y="304"/>
                  </a:cubicBezTo>
                  <a:cubicBezTo>
                    <a:pt x="5" y="308"/>
                    <a:pt x="5" y="308"/>
                    <a:pt x="5" y="308"/>
                  </a:cubicBezTo>
                  <a:cubicBezTo>
                    <a:pt x="9" y="308"/>
                    <a:pt x="9" y="308"/>
                    <a:pt x="9" y="308"/>
                  </a:cubicBezTo>
                  <a:cubicBezTo>
                    <a:pt x="5" y="308"/>
                    <a:pt x="5" y="308"/>
                    <a:pt x="5" y="30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4" name="Freeform 125">
              <a:extLst>
                <a:ext uri="{FF2B5EF4-FFF2-40B4-BE49-F238E27FC236}">
                  <a16:creationId xmlns:a16="http://schemas.microsoft.com/office/drawing/2014/main" id="{DBE83E5C-2D1A-415C-9B37-2E43230C0F95}"/>
                </a:ext>
              </a:extLst>
            </p:cNvPr>
            <p:cNvSpPr>
              <a:spLocks/>
            </p:cNvSpPr>
            <p:nvPr/>
          </p:nvSpPr>
          <p:spPr bwMode="auto">
            <a:xfrm>
              <a:off x="2564287" y="3896017"/>
              <a:ext cx="1496120" cy="899376"/>
            </a:xfrm>
            <a:custGeom>
              <a:avLst/>
              <a:gdLst>
                <a:gd name="T0" fmla="*/ 0 w 507"/>
                <a:gd name="T1" fmla="*/ 304 h 304"/>
                <a:gd name="T2" fmla="*/ 452 w 507"/>
                <a:gd name="T3" fmla="*/ 304 h 304"/>
                <a:gd name="T4" fmla="*/ 503 w 507"/>
                <a:gd name="T5" fmla="*/ 43 h 304"/>
                <a:gd name="T6" fmla="*/ 467 w 507"/>
                <a:gd name="T7" fmla="*/ 0 h 304"/>
                <a:gd name="T8" fmla="*/ 89 w 507"/>
                <a:gd name="T9" fmla="*/ 0 h 304"/>
                <a:gd name="T10" fmla="*/ 53 w 507"/>
                <a:gd name="T11" fmla="*/ 29 h 304"/>
                <a:gd name="T12" fmla="*/ 0 w 507"/>
                <a:gd name="T13" fmla="*/ 304 h 304"/>
              </a:gdLst>
              <a:ahLst/>
              <a:cxnLst>
                <a:cxn ang="0">
                  <a:pos x="T0" y="T1"/>
                </a:cxn>
                <a:cxn ang="0">
                  <a:pos x="T2" y="T3"/>
                </a:cxn>
                <a:cxn ang="0">
                  <a:pos x="T4" y="T5"/>
                </a:cxn>
                <a:cxn ang="0">
                  <a:pos x="T6" y="T7"/>
                </a:cxn>
                <a:cxn ang="0">
                  <a:pos x="T8" y="T9"/>
                </a:cxn>
                <a:cxn ang="0">
                  <a:pos x="T10" y="T11"/>
                </a:cxn>
                <a:cxn ang="0">
                  <a:pos x="T12" y="T13"/>
                </a:cxn>
              </a:cxnLst>
              <a:rect l="0" t="0" r="r" b="b"/>
              <a:pathLst>
                <a:path w="507" h="304">
                  <a:moveTo>
                    <a:pt x="0" y="304"/>
                  </a:moveTo>
                  <a:cubicBezTo>
                    <a:pt x="452" y="304"/>
                    <a:pt x="452" y="304"/>
                    <a:pt x="452" y="304"/>
                  </a:cubicBezTo>
                  <a:cubicBezTo>
                    <a:pt x="503" y="43"/>
                    <a:pt x="503" y="43"/>
                    <a:pt x="503" y="43"/>
                  </a:cubicBezTo>
                  <a:cubicBezTo>
                    <a:pt x="507" y="20"/>
                    <a:pt x="490" y="0"/>
                    <a:pt x="467" y="0"/>
                  </a:cubicBezTo>
                  <a:cubicBezTo>
                    <a:pt x="89" y="0"/>
                    <a:pt x="89" y="0"/>
                    <a:pt x="89" y="0"/>
                  </a:cubicBezTo>
                  <a:cubicBezTo>
                    <a:pt x="72" y="0"/>
                    <a:pt x="57" y="12"/>
                    <a:pt x="53" y="29"/>
                  </a:cubicBezTo>
                  <a:cubicBezTo>
                    <a:pt x="0" y="304"/>
                    <a:pt x="0" y="304"/>
                    <a:pt x="0" y="304"/>
                  </a:cubicBezTo>
                </a:path>
              </a:pathLst>
            </a:custGeom>
            <a:solidFill>
              <a:schemeClr val="tx2"/>
            </a:solidFill>
            <a:ln>
              <a:noFill/>
            </a:ln>
          </p:spPr>
          <p:txBody>
            <a:bodyPr vert="horz" wrap="square" lIns="146304" tIns="73152" rIns="146304" bIns="73152" numCol="1" anchor="t" anchorCtr="0" compatLnSpc="1">
              <a:prstTxWarp prst="textNoShape">
                <a:avLst/>
              </a:prstTxWarp>
            </a:bodyPr>
            <a:lstStyle/>
            <a:p>
              <a:pPr defTabSz="731520">
                <a:defRPr/>
              </a:pPr>
              <a:r>
                <a:rPr lang="en-US" sz="2880" dirty="0">
                  <a:solidFill>
                    <a:prstClr val="white"/>
                  </a:solidFill>
                  <a:latin typeface="Arial"/>
                </a:rPr>
                <a:t>                         </a:t>
              </a:r>
            </a:p>
          </p:txBody>
        </p:sp>
        <p:sp>
          <p:nvSpPr>
            <p:cNvPr id="365" name="Freeform 126">
              <a:extLst>
                <a:ext uri="{FF2B5EF4-FFF2-40B4-BE49-F238E27FC236}">
                  <a16:creationId xmlns:a16="http://schemas.microsoft.com/office/drawing/2014/main" id="{74ED14A1-ED4A-4CDB-B2DE-593D3D238824}"/>
                </a:ext>
              </a:extLst>
            </p:cNvPr>
            <p:cNvSpPr>
              <a:spLocks/>
            </p:cNvSpPr>
            <p:nvPr/>
          </p:nvSpPr>
          <p:spPr bwMode="auto">
            <a:xfrm>
              <a:off x="2548659" y="3883230"/>
              <a:ext cx="1511748" cy="923530"/>
            </a:xfrm>
            <a:custGeom>
              <a:avLst/>
              <a:gdLst>
                <a:gd name="T0" fmla="*/ 5 w 512"/>
                <a:gd name="T1" fmla="*/ 308 h 312"/>
                <a:gd name="T2" fmla="*/ 5 w 512"/>
                <a:gd name="T3" fmla="*/ 312 h 312"/>
                <a:gd name="T4" fmla="*/ 461 w 512"/>
                <a:gd name="T5" fmla="*/ 312 h 312"/>
                <a:gd name="T6" fmla="*/ 512 w 512"/>
                <a:gd name="T7" fmla="*/ 47 h 312"/>
                <a:gd name="T8" fmla="*/ 512 w 512"/>
                <a:gd name="T9" fmla="*/ 40 h 312"/>
                <a:gd name="T10" fmla="*/ 501 w 512"/>
                <a:gd name="T11" fmla="*/ 12 h 312"/>
                <a:gd name="T12" fmla="*/ 472 w 512"/>
                <a:gd name="T13" fmla="*/ 0 h 312"/>
                <a:gd name="T14" fmla="*/ 94 w 512"/>
                <a:gd name="T15" fmla="*/ 0 h 312"/>
                <a:gd name="T16" fmla="*/ 55 w 512"/>
                <a:gd name="T17" fmla="*/ 32 h 312"/>
                <a:gd name="T18" fmla="*/ 0 w 512"/>
                <a:gd name="T19" fmla="*/ 312 h 312"/>
                <a:gd name="T20" fmla="*/ 5 w 512"/>
                <a:gd name="T21" fmla="*/ 312 h 312"/>
                <a:gd name="T22" fmla="*/ 5 w 512"/>
                <a:gd name="T23" fmla="*/ 308 h 312"/>
                <a:gd name="T24" fmla="*/ 9 w 512"/>
                <a:gd name="T25" fmla="*/ 308 h 312"/>
                <a:gd name="T26" fmla="*/ 62 w 512"/>
                <a:gd name="T27" fmla="*/ 34 h 312"/>
                <a:gd name="T28" fmla="*/ 94 w 512"/>
                <a:gd name="T29" fmla="*/ 8 h 312"/>
                <a:gd name="T30" fmla="*/ 472 w 512"/>
                <a:gd name="T31" fmla="*/ 8 h 312"/>
                <a:gd name="T32" fmla="*/ 495 w 512"/>
                <a:gd name="T33" fmla="*/ 17 h 312"/>
                <a:gd name="T34" fmla="*/ 504 w 512"/>
                <a:gd name="T35" fmla="*/ 40 h 312"/>
                <a:gd name="T36" fmla="*/ 504 w 512"/>
                <a:gd name="T37" fmla="*/ 46 h 312"/>
                <a:gd name="T38" fmla="*/ 454 w 512"/>
                <a:gd name="T39" fmla="*/ 304 h 312"/>
                <a:gd name="T40" fmla="*/ 5 w 512"/>
                <a:gd name="T41" fmla="*/ 304 h 312"/>
                <a:gd name="T42" fmla="*/ 5 w 512"/>
                <a:gd name="T43" fmla="*/ 308 h 312"/>
                <a:gd name="T44" fmla="*/ 9 w 512"/>
                <a:gd name="T45" fmla="*/ 308 h 312"/>
                <a:gd name="T46" fmla="*/ 5 w 512"/>
                <a:gd name="T47" fmla="*/ 30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312">
                  <a:moveTo>
                    <a:pt x="5" y="308"/>
                  </a:moveTo>
                  <a:cubicBezTo>
                    <a:pt x="5" y="312"/>
                    <a:pt x="5" y="312"/>
                    <a:pt x="5" y="312"/>
                  </a:cubicBezTo>
                  <a:cubicBezTo>
                    <a:pt x="461" y="312"/>
                    <a:pt x="461" y="312"/>
                    <a:pt x="461" y="312"/>
                  </a:cubicBezTo>
                  <a:cubicBezTo>
                    <a:pt x="512" y="47"/>
                    <a:pt x="512" y="47"/>
                    <a:pt x="512" y="47"/>
                  </a:cubicBezTo>
                  <a:cubicBezTo>
                    <a:pt x="512" y="45"/>
                    <a:pt x="512" y="42"/>
                    <a:pt x="512" y="40"/>
                  </a:cubicBezTo>
                  <a:cubicBezTo>
                    <a:pt x="512" y="29"/>
                    <a:pt x="508" y="19"/>
                    <a:pt x="501" y="12"/>
                  </a:cubicBezTo>
                  <a:cubicBezTo>
                    <a:pt x="494" y="4"/>
                    <a:pt x="484" y="0"/>
                    <a:pt x="472" y="0"/>
                  </a:cubicBezTo>
                  <a:cubicBezTo>
                    <a:pt x="94" y="0"/>
                    <a:pt x="94" y="0"/>
                    <a:pt x="94" y="0"/>
                  </a:cubicBezTo>
                  <a:cubicBezTo>
                    <a:pt x="75" y="0"/>
                    <a:pt x="58" y="13"/>
                    <a:pt x="55" y="32"/>
                  </a:cubicBezTo>
                  <a:cubicBezTo>
                    <a:pt x="0" y="312"/>
                    <a:pt x="0" y="312"/>
                    <a:pt x="0" y="312"/>
                  </a:cubicBezTo>
                  <a:cubicBezTo>
                    <a:pt x="5" y="312"/>
                    <a:pt x="5" y="312"/>
                    <a:pt x="5" y="312"/>
                  </a:cubicBezTo>
                  <a:cubicBezTo>
                    <a:pt x="5" y="308"/>
                    <a:pt x="5" y="308"/>
                    <a:pt x="5" y="308"/>
                  </a:cubicBezTo>
                  <a:cubicBezTo>
                    <a:pt x="9" y="308"/>
                    <a:pt x="9" y="308"/>
                    <a:pt x="9" y="308"/>
                  </a:cubicBezTo>
                  <a:cubicBezTo>
                    <a:pt x="62" y="34"/>
                    <a:pt x="62" y="34"/>
                    <a:pt x="62" y="34"/>
                  </a:cubicBezTo>
                  <a:cubicBezTo>
                    <a:pt x="65" y="19"/>
                    <a:pt x="79" y="8"/>
                    <a:pt x="94" y="8"/>
                  </a:cubicBezTo>
                  <a:cubicBezTo>
                    <a:pt x="472" y="8"/>
                    <a:pt x="472" y="8"/>
                    <a:pt x="472" y="8"/>
                  </a:cubicBezTo>
                  <a:cubicBezTo>
                    <a:pt x="481" y="8"/>
                    <a:pt x="489" y="11"/>
                    <a:pt x="495" y="17"/>
                  </a:cubicBezTo>
                  <a:cubicBezTo>
                    <a:pt x="501" y="23"/>
                    <a:pt x="504" y="31"/>
                    <a:pt x="504" y="40"/>
                  </a:cubicBezTo>
                  <a:cubicBezTo>
                    <a:pt x="504" y="42"/>
                    <a:pt x="504" y="44"/>
                    <a:pt x="504" y="46"/>
                  </a:cubicBezTo>
                  <a:cubicBezTo>
                    <a:pt x="454" y="304"/>
                    <a:pt x="454" y="304"/>
                    <a:pt x="454" y="304"/>
                  </a:cubicBezTo>
                  <a:cubicBezTo>
                    <a:pt x="5" y="304"/>
                    <a:pt x="5" y="304"/>
                    <a:pt x="5" y="304"/>
                  </a:cubicBezTo>
                  <a:cubicBezTo>
                    <a:pt x="5" y="308"/>
                    <a:pt x="5" y="308"/>
                    <a:pt x="5" y="308"/>
                  </a:cubicBezTo>
                  <a:cubicBezTo>
                    <a:pt x="9" y="308"/>
                    <a:pt x="9" y="308"/>
                    <a:pt x="9" y="308"/>
                  </a:cubicBezTo>
                  <a:cubicBezTo>
                    <a:pt x="5" y="308"/>
                    <a:pt x="5" y="308"/>
                    <a:pt x="5" y="30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6" name="Freeform 127">
              <a:extLst>
                <a:ext uri="{FF2B5EF4-FFF2-40B4-BE49-F238E27FC236}">
                  <a16:creationId xmlns:a16="http://schemas.microsoft.com/office/drawing/2014/main" id="{3C366ACC-390B-483C-ADD5-34BC8C7734B5}"/>
                </a:ext>
              </a:extLst>
            </p:cNvPr>
            <p:cNvSpPr>
              <a:spLocks/>
            </p:cNvSpPr>
            <p:nvPr/>
          </p:nvSpPr>
          <p:spPr bwMode="auto">
            <a:xfrm>
              <a:off x="2578495" y="4694515"/>
              <a:ext cx="1328463" cy="89511"/>
            </a:xfrm>
            <a:custGeom>
              <a:avLst/>
              <a:gdLst>
                <a:gd name="T0" fmla="*/ 935 w 935"/>
                <a:gd name="T1" fmla="*/ 0 h 63"/>
                <a:gd name="T2" fmla="*/ 13 w 935"/>
                <a:gd name="T3" fmla="*/ 0 h 63"/>
                <a:gd name="T4" fmla="*/ 0 w 935"/>
                <a:gd name="T5" fmla="*/ 63 h 63"/>
                <a:gd name="T6" fmla="*/ 922 w 935"/>
                <a:gd name="T7" fmla="*/ 63 h 63"/>
                <a:gd name="T8" fmla="*/ 935 w 935"/>
                <a:gd name="T9" fmla="*/ 0 h 63"/>
              </a:gdLst>
              <a:ahLst/>
              <a:cxnLst>
                <a:cxn ang="0">
                  <a:pos x="T0" y="T1"/>
                </a:cxn>
                <a:cxn ang="0">
                  <a:pos x="T2" y="T3"/>
                </a:cxn>
                <a:cxn ang="0">
                  <a:pos x="T4" y="T5"/>
                </a:cxn>
                <a:cxn ang="0">
                  <a:pos x="T6" y="T7"/>
                </a:cxn>
                <a:cxn ang="0">
                  <a:pos x="T8" y="T9"/>
                </a:cxn>
              </a:cxnLst>
              <a:rect l="0" t="0" r="r" b="b"/>
              <a:pathLst>
                <a:path w="935" h="63">
                  <a:moveTo>
                    <a:pt x="935" y="0"/>
                  </a:moveTo>
                  <a:lnTo>
                    <a:pt x="13" y="0"/>
                  </a:lnTo>
                  <a:lnTo>
                    <a:pt x="0" y="63"/>
                  </a:lnTo>
                  <a:lnTo>
                    <a:pt x="922" y="63"/>
                  </a:lnTo>
                  <a:lnTo>
                    <a:pt x="935" y="0"/>
                  </a:lnTo>
                  <a:close/>
                </a:path>
              </a:pathLst>
            </a:custGeom>
            <a:solidFill>
              <a:srgbClr val="EBEBEA"/>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7" name="Freeform 128">
              <a:extLst>
                <a:ext uri="{FF2B5EF4-FFF2-40B4-BE49-F238E27FC236}">
                  <a16:creationId xmlns:a16="http://schemas.microsoft.com/office/drawing/2014/main" id="{45006443-CA95-42ED-B52C-DB24B398E75C}"/>
                </a:ext>
              </a:extLst>
            </p:cNvPr>
            <p:cNvSpPr>
              <a:spLocks/>
            </p:cNvSpPr>
            <p:nvPr/>
          </p:nvSpPr>
          <p:spPr bwMode="auto">
            <a:xfrm>
              <a:off x="2578495" y="4694515"/>
              <a:ext cx="1328463" cy="89511"/>
            </a:xfrm>
            <a:custGeom>
              <a:avLst/>
              <a:gdLst>
                <a:gd name="T0" fmla="*/ 935 w 935"/>
                <a:gd name="T1" fmla="*/ 0 h 63"/>
                <a:gd name="T2" fmla="*/ 13 w 935"/>
                <a:gd name="T3" fmla="*/ 0 h 63"/>
                <a:gd name="T4" fmla="*/ 0 w 935"/>
                <a:gd name="T5" fmla="*/ 63 h 63"/>
                <a:gd name="T6" fmla="*/ 922 w 935"/>
                <a:gd name="T7" fmla="*/ 63 h 63"/>
                <a:gd name="T8" fmla="*/ 935 w 935"/>
                <a:gd name="T9" fmla="*/ 0 h 63"/>
              </a:gdLst>
              <a:ahLst/>
              <a:cxnLst>
                <a:cxn ang="0">
                  <a:pos x="T0" y="T1"/>
                </a:cxn>
                <a:cxn ang="0">
                  <a:pos x="T2" y="T3"/>
                </a:cxn>
                <a:cxn ang="0">
                  <a:pos x="T4" y="T5"/>
                </a:cxn>
                <a:cxn ang="0">
                  <a:pos x="T6" y="T7"/>
                </a:cxn>
                <a:cxn ang="0">
                  <a:pos x="T8" y="T9"/>
                </a:cxn>
              </a:cxnLst>
              <a:rect l="0" t="0" r="r" b="b"/>
              <a:pathLst>
                <a:path w="935" h="63">
                  <a:moveTo>
                    <a:pt x="935" y="0"/>
                  </a:moveTo>
                  <a:lnTo>
                    <a:pt x="13" y="0"/>
                  </a:lnTo>
                  <a:lnTo>
                    <a:pt x="0" y="63"/>
                  </a:lnTo>
                  <a:lnTo>
                    <a:pt x="922" y="63"/>
                  </a:lnTo>
                  <a:lnTo>
                    <a:pt x="9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8" name="Freeform 130">
              <a:extLst>
                <a:ext uri="{FF2B5EF4-FFF2-40B4-BE49-F238E27FC236}">
                  <a16:creationId xmlns:a16="http://schemas.microsoft.com/office/drawing/2014/main" id="{DC43A1CC-C143-4101-83E6-6A6AB1BD8E94}"/>
                </a:ext>
              </a:extLst>
            </p:cNvPr>
            <p:cNvSpPr>
              <a:spLocks/>
            </p:cNvSpPr>
            <p:nvPr/>
          </p:nvSpPr>
          <p:spPr bwMode="auto">
            <a:xfrm>
              <a:off x="2564287" y="4694515"/>
              <a:ext cx="1351196" cy="100878"/>
            </a:xfrm>
            <a:custGeom>
              <a:avLst/>
              <a:gdLst>
                <a:gd name="T0" fmla="*/ 951 w 951"/>
                <a:gd name="T1" fmla="*/ 0 h 71"/>
                <a:gd name="T2" fmla="*/ 945 w 951"/>
                <a:gd name="T3" fmla="*/ 0 h 71"/>
                <a:gd name="T4" fmla="*/ 932 w 951"/>
                <a:gd name="T5" fmla="*/ 63 h 71"/>
                <a:gd name="T6" fmla="*/ 10 w 951"/>
                <a:gd name="T7" fmla="*/ 63 h 71"/>
                <a:gd name="T8" fmla="*/ 23 w 951"/>
                <a:gd name="T9" fmla="*/ 0 h 71"/>
                <a:gd name="T10" fmla="*/ 12 w 951"/>
                <a:gd name="T11" fmla="*/ 0 h 71"/>
                <a:gd name="T12" fmla="*/ 0 w 951"/>
                <a:gd name="T13" fmla="*/ 71 h 71"/>
                <a:gd name="T14" fmla="*/ 939 w 951"/>
                <a:gd name="T15" fmla="*/ 71 h 71"/>
                <a:gd name="T16" fmla="*/ 951 w 951"/>
                <a:gd name="T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1" h="71">
                  <a:moveTo>
                    <a:pt x="951" y="0"/>
                  </a:moveTo>
                  <a:lnTo>
                    <a:pt x="945" y="0"/>
                  </a:lnTo>
                  <a:lnTo>
                    <a:pt x="932" y="63"/>
                  </a:lnTo>
                  <a:lnTo>
                    <a:pt x="10" y="63"/>
                  </a:lnTo>
                  <a:lnTo>
                    <a:pt x="23" y="0"/>
                  </a:lnTo>
                  <a:lnTo>
                    <a:pt x="12" y="0"/>
                  </a:lnTo>
                  <a:lnTo>
                    <a:pt x="0" y="71"/>
                  </a:lnTo>
                  <a:lnTo>
                    <a:pt x="939" y="71"/>
                  </a:lnTo>
                  <a:lnTo>
                    <a:pt x="9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69" name="Oval 132">
              <a:extLst>
                <a:ext uri="{FF2B5EF4-FFF2-40B4-BE49-F238E27FC236}">
                  <a16:creationId xmlns:a16="http://schemas.microsoft.com/office/drawing/2014/main" id="{C0BECF76-F5E0-4A87-9617-1871870A434F}"/>
                </a:ext>
              </a:extLst>
            </p:cNvPr>
            <p:cNvSpPr>
              <a:spLocks noChangeArrowheads="1"/>
            </p:cNvSpPr>
            <p:nvPr/>
          </p:nvSpPr>
          <p:spPr bwMode="auto">
            <a:xfrm>
              <a:off x="2493246" y="4721511"/>
              <a:ext cx="71040" cy="73882"/>
            </a:xfrm>
            <a:prstGeom prst="ellipse">
              <a:avLst/>
            </a:prstGeom>
            <a:solidFill>
              <a:schemeClr val="tx1"/>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0" name="Oval 133">
              <a:extLst>
                <a:ext uri="{FF2B5EF4-FFF2-40B4-BE49-F238E27FC236}">
                  <a16:creationId xmlns:a16="http://schemas.microsoft.com/office/drawing/2014/main" id="{20E53F59-1629-453A-A28C-9F6A7EC7FC3A}"/>
                </a:ext>
              </a:extLst>
            </p:cNvPr>
            <p:cNvSpPr>
              <a:spLocks noChangeArrowheads="1"/>
            </p:cNvSpPr>
            <p:nvPr/>
          </p:nvSpPr>
          <p:spPr bwMode="auto">
            <a:xfrm>
              <a:off x="2493246" y="4721511"/>
              <a:ext cx="71040" cy="73882"/>
            </a:xfrm>
            <a:prstGeom prst="ellipse">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1" name="Freeform 136">
              <a:extLst>
                <a:ext uri="{FF2B5EF4-FFF2-40B4-BE49-F238E27FC236}">
                  <a16:creationId xmlns:a16="http://schemas.microsoft.com/office/drawing/2014/main" id="{474665B5-9864-4A02-9460-F7A3BB3E3B37}"/>
                </a:ext>
              </a:extLst>
            </p:cNvPr>
            <p:cNvSpPr>
              <a:spLocks/>
            </p:cNvSpPr>
            <p:nvPr/>
          </p:nvSpPr>
          <p:spPr bwMode="auto">
            <a:xfrm>
              <a:off x="1643598" y="3553989"/>
              <a:ext cx="295530" cy="226787"/>
            </a:xfrm>
            <a:custGeom>
              <a:avLst/>
              <a:gdLst>
                <a:gd name="T0" fmla="*/ 0 w 100"/>
                <a:gd name="T1" fmla="*/ 0 h 54"/>
                <a:gd name="T2" fmla="*/ 0 w 100"/>
                <a:gd name="T3" fmla="*/ 37 h 54"/>
                <a:gd name="T4" fmla="*/ 0 w 100"/>
                <a:gd name="T5" fmla="*/ 41 h 54"/>
                <a:gd name="T6" fmla="*/ 50 w 100"/>
                <a:gd name="T7" fmla="*/ 54 h 54"/>
                <a:gd name="T8" fmla="*/ 68 w 100"/>
                <a:gd name="T9" fmla="*/ 54 h 54"/>
                <a:gd name="T10" fmla="*/ 100 w 100"/>
                <a:gd name="T11" fmla="*/ 47 h 54"/>
                <a:gd name="T12" fmla="*/ 100 w 100"/>
                <a:gd name="T13" fmla="*/ 47 h 54"/>
                <a:gd name="T14" fmla="*/ 100 w 100"/>
                <a:gd name="T15" fmla="*/ 15 h 54"/>
                <a:gd name="T16" fmla="*/ 100 w 100"/>
                <a:gd name="T17" fmla="*/ 15 h 54"/>
                <a:gd name="T18" fmla="*/ 0 w 100"/>
                <a:gd name="T19" fmla="*/ 0 h 54"/>
                <a:gd name="connsiteX0" fmla="*/ 49 w 10049"/>
                <a:gd name="connsiteY0" fmla="*/ 0 h 10192"/>
                <a:gd name="connsiteX1" fmla="*/ 49 w 10049"/>
                <a:gd name="connsiteY1" fmla="*/ 6852 h 10192"/>
                <a:gd name="connsiteX2" fmla="*/ 718 w 10049"/>
                <a:gd name="connsiteY2" fmla="*/ 7406 h 10192"/>
                <a:gd name="connsiteX3" fmla="*/ 5049 w 10049"/>
                <a:gd name="connsiteY3" fmla="*/ 10000 h 10192"/>
                <a:gd name="connsiteX4" fmla="*/ 6849 w 10049"/>
                <a:gd name="connsiteY4" fmla="*/ 10000 h 10192"/>
                <a:gd name="connsiteX5" fmla="*/ 10049 w 10049"/>
                <a:gd name="connsiteY5" fmla="*/ 8704 h 10192"/>
                <a:gd name="connsiteX6" fmla="*/ 10049 w 10049"/>
                <a:gd name="connsiteY6" fmla="*/ 8704 h 10192"/>
                <a:gd name="connsiteX7" fmla="*/ 10049 w 10049"/>
                <a:gd name="connsiteY7" fmla="*/ 2778 h 10192"/>
                <a:gd name="connsiteX8" fmla="*/ 10049 w 10049"/>
                <a:gd name="connsiteY8" fmla="*/ 2778 h 10192"/>
                <a:gd name="connsiteX9" fmla="*/ 49 w 10049"/>
                <a:gd name="connsiteY9" fmla="*/ 0 h 10192"/>
                <a:gd name="connsiteX0" fmla="*/ 0 w 10000"/>
                <a:gd name="connsiteY0" fmla="*/ 0 h 10192"/>
                <a:gd name="connsiteX1" fmla="*/ 223 w 10000"/>
                <a:gd name="connsiteY1" fmla="*/ 6199 h 10192"/>
                <a:gd name="connsiteX2" fmla="*/ 669 w 10000"/>
                <a:gd name="connsiteY2" fmla="*/ 7406 h 10192"/>
                <a:gd name="connsiteX3" fmla="*/ 5000 w 10000"/>
                <a:gd name="connsiteY3" fmla="*/ 10000 h 10192"/>
                <a:gd name="connsiteX4" fmla="*/ 6800 w 10000"/>
                <a:gd name="connsiteY4" fmla="*/ 10000 h 10192"/>
                <a:gd name="connsiteX5" fmla="*/ 10000 w 10000"/>
                <a:gd name="connsiteY5" fmla="*/ 8704 h 10192"/>
                <a:gd name="connsiteX6" fmla="*/ 10000 w 10000"/>
                <a:gd name="connsiteY6" fmla="*/ 8704 h 10192"/>
                <a:gd name="connsiteX7" fmla="*/ 10000 w 10000"/>
                <a:gd name="connsiteY7" fmla="*/ 2778 h 10192"/>
                <a:gd name="connsiteX8" fmla="*/ 10000 w 10000"/>
                <a:gd name="connsiteY8" fmla="*/ 2778 h 10192"/>
                <a:gd name="connsiteX9" fmla="*/ 0 w 10000"/>
                <a:gd name="connsiteY9" fmla="*/ 0 h 10192"/>
                <a:gd name="connsiteX0" fmla="*/ 0 w 10185"/>
                <a:gd name="connsiteY0" fmla="*/ 0 h 10192"/>
                <a:gd name="connsiteX1" fmla="*/ 223 w 10185"/>
                <a:gd name="connsiteY1" fmla="*/ 6199 h 10192"/>
                <a:gd name="connsiteX2" fmla="*/ 669 w 10185"/>
                <a:gd name="connsiteY2" fmla="*/ 7406 h 10192"/>
                <a:gd name="connsiteX3" fmla="*/ 5000 w 10185"/>
                <a:gd name="connsiteY3" fmla="*/ 10000 h 10192"/>
                <a:gd name="connsiteX4" fmla="*/ 6800 w 10185"/>
                <a:gd name="connsiteY4" fmla="*/ 10000 h 10192"/>
                <a:gd name="connsiteX5" fmla="*/ 10000 w 10185"/>
                <a:gd name="connsiteY5" fmla="*/ 8704 h 10192"/>
                <a:gd name="connsiteX6" fmla="*/ 9777 w 10185"/>
                <a:gd name="connsiteY6" fmla="*/ 7771 h 10192"/>
                <a:gd name="connsiteX7" fmla="*/ 10000 w 10185"/>
                <a:gd name="connsiteY7" fmla="*/ 2778 h 10192"/>
                <a:gd name="connsiteX8" fmla="*/ 10000 w 10185"/>
                <a:gd name="connsiteY8" fmla="*/ 2778 h 10192"/>
                <a:gd name="connsiteX9" fmla="*/ 0 w 10185"/>
                <a:gd name="connsiteY9" fmla="*/ 0 h 10192"/>
                <a:gd name="connsiteX0" fmla="*/ 0 w 10000"/>
                <a:gd name="connsiteY0" fmla="*/ 0 h 10285"/>
                <a:gd name="connsiteX1" fmla="*/ 223 w 10000"/>
                <a:gd name="connsiteY1" fmla="*/ 6199 h 10285"/>
                <a:gd name="connsiteX2" fmla="*/ 669 w 10000"/>
                <a:gd name="connsiteY2" fmla="*/ 7406 h 10285"/>
                <a:gd name="connsiteX3" fmla="*/ 5000 w 10000"/>
                <a:gd name="connsiteY3" fmla="*/ 10000 h 10285"/>
                <a:gd name="connsiteX4" fmla="*/ 6800 w 10000"/>
                <a:gd name="connsiteY4" fmla="*/ 10000 h 10285"/>
                <a:gd name="connsiteX5" fmla="*/ 9628 w 10000"/>
                <a:gd name="connsiteY5" fmla="*/ 8051 h 10285"/>
                <a:gd name="connsiteX6" fmla="*/ 9777 w 10000"/>
                <a:gd name="connsiteY6" fmla="*/ 7771 h 10285"/>
                <a:gd name="connsiteX7" fmla="*/ 10000 w 10000"/>
                <a:gd name="connsiteY7" fmla="*/ 2778 h 10285"/>
                <a:gd name="connsiteX8" fmla="*/ 10000 w 10000"/>
                <a:gd name="connsiteY8" fmla="*/ 2778 h 10285"/>
                <a:gd name="connsiteX9" fmla="*/ 0 w 10000"/>
                <a:gd name="connsiteY9" fmla="*/ 0 h 10285"/>
                <a:gd name="connsiteX0" fmla="*/ 0 w 10000"/>
                <a:gd name="connsiteY0" fmla="*/ 0 h 10285"/>
                <a:gd name="connsiteX1" fmla="*/ 223 w 10000"/>
                <a:gd name="connsiteY1" fmla="*/ 6199 h 10285"/>
                <a:gd name="connsiteX2" fmla="*/ 669 w 10000"/>
                <a:gd name="connsiteY2" fmla="*/ 7406 h 10285"/>
                <a:gd name="connsiteX3" fmla="*/ 5000 w 10000"/>
                <a:gd name="connsiteY3" fmla="*/ 10000 h 10285"/>
                <a:gd name="connsiteX4" fmla="*/ 6800 w 10000"/>
                <a:gd name="connsiteY4" fmla="*/ 10000 h 10285"/>
                <a:gd name="connsiteX5" fmla="*/ 9628 w 10000"/>
                <a:gd name="connsiteY5" fmla="*/ 8051 h 10285"/>
                <a:gd name="connsiteX6" fmla="*/ 9777 w 10000"/>
                <a:gd name="connsiteY6" fmla="*/ 7771 h 10285"/>
                <a:gd name="connsiteX7" fmla="*/ 10000 w 10000"/>
                <a:gd name="connsiteY7" fmla="*/ 2778 h 10285"/>
                <a:gd name="connsiteX8" fmla="*/ 10000 w 10000"/>
                <a:gd name="connsiteY8" fmla="*/ 2778 h 10285"/>
                <a:gd name="connsiteX9" fmla="*/ 0 w 10000"/>
                <a:gd name="connsiteY9" fmla="*/ 0 h 10285"/>
                <a:gd name="connsiteX0" fmla="*/ 0 w 10000"/>
                <a:gd name="connsiteY0" fmla="*/ 0 h 10194"/>
                <a:gd name="connsiteX1" fmla="*/ 223 w 10000"/>
                <a:gd name="connsiteY1" fmla="*/ 6199 h 10194"/>
                <a:gd name="connsiteX2" fmla="*/ 669 w 10000"/>
                <a:gd name="connsiteY2" fmla="*/ 7406 h 10194"/>
                <a:gd name="connsiteX3" fmla="*/ 5000 w 10000"/>
                <a:gd name="connsiteY3" fmla="*/ 10000 h 10194"/>
                <a:gd name="connsiteX4" fmla="*/ 6800 w 10000"/>
                <a:gd name="connsiteY4" fmla="*/ 10000 h 10194"/>
                <a:gd name="connsiteX5" fmla="*/ 9628 w 10000"/>
                <a:gd name="connsiteY5" fmla="*/ 8051 h 10194"/>
                <a:gd name="connsiteX6" fmla="*/ 9777 w 10000"/>
                <a:gd name="connsiteY6" fmla="*/ 7771 h 10194"/>
                <a:gd name="connsiteX7" fmla="*/ 10000 w 10000"/>
                <a:gd name="connsiteY7" fmla="*/ 2778 h 10194"/>
                <a:gd name="connsiteX8" fmla="*/ 10000 w 10000"/>
                <a:gd name="connsiteY8" fmla="*/ 2778 h 10194"/>
                <a:gd name="connsiteX9" fmla="*/ 0 w 10000"/>
                <a:gd name="connsiteY9" fmla="*/ 0 h 10194"/>
                <a:gd name="connsiteX0" fmla="*/ 0 w 10000"/>
                <a:gd name="connsiteY0" fmla="*/ 0 h 10033"/>
                <a:gd name="connsiteX1" fmla="*/ 223 w 10000"/>
                <a:gd name="connsiteY1" fmla="*/ 6199 h 10033"/>
                <a:gd name="connsiteX2" fmla="*/ 669 w 10000"/>
                <a:gd name="connsiteY2" fmla="*/ 740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223 w 10000"/>
                <a:gd name="connsiteY1" fmla="*/ 6199 h 10033"/>
                <a:gd name="connsiteX2" fmla="*/ 669 w 10000"/>
                <a:gd name="connsiteY2" fmla="*/ 740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223 w 10000"/>
                <a:gd name="connsiteY1" fmla="*/ 6199 h 10033"/>
                <a:gd name="connsiteX2" fmla="*/ 752 w 10000"/>
                <a:gd name="connsiteY2" fmla="*/ 714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 name="connsiteX0" fmla="*/ 0 w 10000"/>
                <a:gd name="connsiteY0" fmla="*/ 0 h 10033"/>
                <a:gd name="connsiteX1" fmla="*/ 389 w 10000"/>
                <a:gd name="connsiteY1" fmla="*/ 5991 h 10033"/>
                <a:gd name="connsiteX2" fmla="*/ 752 w 10000"/>
                <a:gd name="connsiteY2" fmla="*/ 7146 h 10033"/>
                <a:gd name="connsiteX3" fmla="*/ 5000 w 10000"/>
                <a:gd name="connsiteY3" fmla="*/ 10000 h 10033"/>
                <a:gd name="connsiteX4" fmla="*/ 6800 w 10000"/>
                <a:gd name="connsiteY4" fmla="*/ 10000 h 10033"/>
                <a:gd name="connsiteX5" fmla="*/ 9628 w 10000"/>
                <a:gd name="connsiteY5" fmla="*/ 8051 h 10033"/>
                <a:gd name="connsiteX6" fmla="*/ 9777 w 10000"/>
                <a:gd name="connsiteY6" fmla="*/ 7771 h 10033"/>
                <a:gd name="connsiteX7" fmla="*/ 10000 w 10000"/>
                <a:gd name="connsiteY7" fmla="*/ 2778 h 10033"/>
                <a:gd name="connsiteX8" fmla="*/ 10000 w 10000"/>
                <a:gd name="connsiteY8" fmla="*/ 2778 h 10033"/>
                <a:gd name="connsiteX9" fmla="*/ 0 w 10000"/>
                <a:gd name="connsiteY9" fmla="*/ 0 h 1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33">
                  <a:moveTo>
                    <a:pt x="0" y="0"/>
                  </a:moveTo>
                  <a:cubicBezTo>
                    <a:pt x="0" y="6852"/>
                    <a:pt x="264" y="4800"/>
                    <a:pt x="389" y="5991"/>
                  </a:cubicBezTo>
                  <a:cubicBezTo>
                    <a:pt x="514" y="7182"/>
                    <a:pt x="752" y="6960"/>
                    <a:pt x="752" y="7146"/>
                  </a:cubicBezTo>
                  <a:cubicBezTo>
                    <a:pt x="2252" y="8627"/>
                    <a:pt x="2318" y="9932"/>
                    <a:pt x="5000" y="10000"/>
                  </a:cubicBezTo>
                  <a:cubicBezTo>
                    <a:pt x="6063" y="10068"/>
                    <a:pt x="6070" y="10013"/>
                    <a:pt x="6800" y="10000"/>
                  </a:cubicBezTo>
                  <a:cubicBezTo>
                    <a:pt x="7571" y="9675"/>
                    <a:pt x="9132" y="9152"/>
                    <a:pt x="9628" y="8051"/>
                  </a:cubicBezTo>
                  <a:cubicBezTo>
                    <a:pt x="10124" y="7679"/>
                    <a:pt x="9715" y="8650"/>
                    <a:pt x="9777" y="7771"/>
                  </a:cubicBezTo>
                  <a:cubicBezTo>
                    <a:pt x="9839" y="6892"/>
                    <a:pt x="9926" y="4442"/>
                    <a:pt x="10000" y="2778"/>
                  </a:cubicBezTo>
                  <a:lnTo>
                    <a:pt x="10000" y="2778"/>
                  </a:lnTo>
                  <a:lnTo>
                    <a:pt x="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2" name="Freeform 138">
              <a:extLst>
                <a:ext uri="{FF2B5EF4-FFF2-40B4-BE49-F238E27FC236}">
                  <a16:creationId xmlns:a16="http://schemas.microsoft.com/office/drawing/2014/main" id="{37AFE26B-C2C9-43E9-BDAC-71FE46603C9F}"/>
                </a:ext>
              </a:extLst>
            </p:cNvPr>
            <p:cNvSpPr>
              <a:spLocks/>
            </p:cNvSpPr>
            <p:nvPr/>
          </p:nvSpPr>
          <p:spPr bwMode="auto">
            <a:xfrm>
              <a:off x="1298339" y="3655899"/>
              <a:ext cx="214543" cy="514336"/>
            </a:xfrm>
            <a:custGeom>
              <a:avLst/>
              <a:gdLst>
                <a:gd name="T0" fmla="*/ 73 w 73"/>
                <a:gd name="T1" fmla="*/ 91 h 174"/>
                <a:gd name="T2" fmla="*/ 73 w 73"/>
                <a:gd name="T3" fmla="*/ 174 h 174"/>
                <a:gd name="T4" fmla="*/ 0 w 73"/>
                <a:gd name="T5" fmla="*/ 174 h 174"/>
                <a:gd name="T6" fmla="*/ 0 w 73"/>
                <a:gd name="T7" fmla="*/ 67 h 174"/>
                <a:gd name="T8" fmla="*/ 67 w 73"/>
                <a:gd name="T9" fmla="*/ 0 h 174"/>
                <a:gd name="T10" fmla="*/ 73 w 73"/>
                <a:gd name="T11" fmla="*/ 0 h 174"/>
              </a:gdLst>
              <a:ahLst/>
              <a:cxnLst>
                <a:cxn ang="0">
                  <a:pos x="T0" y="T1"/>
                </a:cxn>
                <a:cxn ang="0">
                  <a:pos x="T2" y="T3"/>
                </a:cxn>
                <a:cxn ang="0">
                  <a:pos x="T4" y="T5"/>
                </a:cxn>
                <a:cxn ang="0">
                  <a:pos x="T6" y="T7"/>
                </a:cxn>
                <a:cxn ang="0">
                  <a:pos x="T8" y="T9"/>
                </a:cxn>
                <a:cxn ang="0">
                  <a:pos x="T10" y="T11"/>
                </a:cxn>
              </a:cxnLst>
              <a:rect l="0" t="0" r="r" b="b"/>
              <a:pathLst>
                <a:path w="73" h="174">
                  <a:moveTo>
                    <a:pt x="73" y="91"/>
                  </a:moveTo>
                  <a:cubicBezTo>
                    <a:pt x="73" y="174"/>
                    <a:pt x="73" y="174"/>
                    <a:pt x="73" y="174"/>
                  </a:cubicBezTo>
                  <a:cubicBezTo>
                    <a:pt x="0" y="174"/>
                    <a:pt x="0" y="174"/>
                    <a:pt x="0" y="174"/>
                  </a:cubicBezTo>
                  <a:cubicBezTo>
                    <a:pt x="0" y="67"/>
                    <a:pt x="0" y="67"/>
                    <a:pt x="0" y="67"/>
                  </a:cubicBezTo>
                  <a:cubicBezTo>
                    <a:pt x="0" y="30"/>
                    <a:pt x="30" y="0"/>
                    <a:pt x="67" y="0"/>
                  </a:cubicBezTo>
                  <a:cubicBezTo>
                    <a:pt x="73" y="0"/>
                    <a:pt x="73" y="0"/>
                    <a:pt x="73" y="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3" name="Freeform 139">
              <a:extLst>
                <a:ext uri="{FF2B5EF4-FFF2-40B4-BE49-F238E27FC236}">
                  <a16:creationId xmlns:a16="http://schemas.microsoft.com/office/drawing/2014/main" id="{4024C648-57C9-487A-8CAE-AE1E1E684457}"/>
                </a:ext>
              </a:extLst>
            </p:cNvPr>
            <p:cNvSpPr>
              <a:spLocks/>
            </p:cNvSpPr>
            <p:nvPr/>
          </p:nvSpPr>
          <p:spPr bwMode="auto">
            <a:xfrm>
              <a:off x="1298339" y="3655899"/>
              <a:ext cx="214543" cy="514336"/>
            </a:xfrm>
            <a:custGeom>
              <a:avLst/>
              <a:gdLst>
                <a:gd name="T0" fmla="*/ 73 w 73"/>
                <a:gd name="T1" fmla="*/ 91 h 174"/>
                <a:gd name="T2" fmla="*/ 73 w 73"/>
                <a:gd name="T3" fmla="*/ 174 h 174"/>
                <a:gd name="T4" fmla="*/ 0 w 73"/>
                <a:gd name="T5" fmla="*/ 174 h 174"/>
                <a:gd name="T6" fmla="*/ 0 w 73"/>
                <a:gd name="T7" fmla="*/ 67 h 174"/>
                <a:gd name="T8" fmla="*/ 67 w 73"/>
                <a:gd name="T9" fmla="*/ 0 h 174"/>
                <a:gd name="T10" fmla="*/ 73 w 73"/>
                <a:gd name="T11" fmla="*/ 0 h 174"/>
              </a:gdLst>
              <a:ahLst/>
              <a:cxnLst>
                <a:cxn ang="0">
                  <a:pos x="T0" y="T1"/>
                </a:cxn>
                <a:cxn ang="0">
                  <a:pos x="T2" y="T3"/>
                </a:cxn>
                <a:cxn ang="0">
                  <a:pos x="T4" y="T5"/>
                </a:cxn>
                <a:cxn ang="0">
                  <a:pos x="T6" y="T7"/>
                </a:cxn>
                <a:cxn ang="0">
                  <a:pos x="T8" y="T9"/>
                </a:cxn>
                <a:cxn ang="0">
                  <a:pos x="T10" y="T11"/>
                </a:cxn>
              </a:cxnLst>
              <a:rect l="0" t="0" r="r" b="b"/>
              <a:pathLst>
                <a:path w="73" h="174">
                  <a:moveTo>
                    <a:pt x="73" y="91"/>
                  </a:moveTo>
                  <a:cubicBezTo>
                    <a:pt x="73" y="174"/>
                    <a:pt x="73" y="174"/>
                    <a:pt x="73" y="174"/>
                  </a:cubicBezTo>
                  <a:cubicBezTo>
                    <a:pt x="0" y="174"/>
                    <a:pt x="0" y="174"/>
                    <a:pt x="0" y="174"/>
                  </a:cubicBezTo>
                  <a:cubicBezTo>
                    <a:pt x="0" y="67"/>
                    <a:pt x="0" y="67"/>
                    <a:pt x="0" y="67"/>
                  </a:cubicBezTo>
                  <a:cubicBezTo>
                    <a:pt x="0" y="30"/>
                    <a:pt x="30" y="0"/>
                    <a:pt x="67" y="0"/>
                  </a:cubicBezTo>
                  <a:cubicBezTo>
                    <a:pt x="73" y="0"/>
                    <a:pt x="73" y="0"/>
                    <a:pt x="73" y="0"/>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4" name="Rectangle 140">
              <a:extLst>
                <a:ext uri="{FF2B5EF4-FFF2-40B4-BE49-F238E27FC236}">
                  <a16:creationId xmlns:a16="http://schemas.microsoft.com/office/drawing/2014/main" id="{A7257CF5-AF21-40A4-A5DA-99D304C82FAB}"/>
                </a:ext>
              </a:extLst>
            </p:cNvPr>
            <p:cNvSpPr>
              <a:spLocks noChangeArrowheads="1"/>
            </p:cNvSpPr>
            <p:nvPr/>
          </p:nvSpPr>
          <p:spPr bwMode="auto">
            <a:xfrm>
              <a:off x="1298116" y="4926496"/>
              <a:ext cx="866698" cy="221647"/>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5" name="Freeform 142">
              <a:extLst>
                <a:ext uri="{FF2B5EF4-FFF2-40B4-BE49-F238E27FC236}">
                  <a16:creationId xmlns:a16="http://schemas.microsoft.com/office/drawing/2014/main" id="{5D6FC28B-010A-4FE7-8626-16BFD347A2E8}"/>
                </a:ext>
              </a:extLst>
            </p:cNvPr>
            <p:cNvSpPr>
              <a:spLocks/>
            </p:cNvSpPr>
            <p:nvPr/>
          </p:nvSpPr>
          <p:spPr bwMode="auto">
            <a:xfrm>
              <a:off x="1657806" y="4546750"/>
              <a:ext cx="248643" cy="76725"/>
            </a:xfrm>
            <a:custGeom>
              <a:avLst/>
              <a:gdLst>
                <a:gd name="T0" fmla="*/ 13 w 84"/>
                <a:gd name="T1" fmla="*/ 26 h 26"/>
                <a:gd name="T2" fmla="*/ 71 w 84"/>
                <a:gd name="T3" fmla="*/ 26 h 26"/>
                <a:gd name="T4" fmla="*/ 84 w 84"/>
                <a:gd name="T5" fmla="*/ 13 h 26"/>
                <a:gd name="T6" fmla="*/ 71 w 84"/>
                <a:gd name="T7" fmla="*/ 0 h 26"/>
                <a:gd name="T8" fmla="*/ 13 w 84"/>
                <a:gd name="T9" fmla="*/ 0 h 26"/>
                <a:gd name="T10" fmla="*/ 0 w 84"/>
                <a:gd name="T11" fmla="*/ 13 h 26"/>
                <a:gd name="T12" fmla="*/ 13 w 84"/>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4" h="26">
                  <a:moveTo>
                    <a:pt x="13" y="26"/>
                  </a:moveTo>
                  <a:cubicBezTo>
                    <a:pt x="71" y="26"/>
                    <a:pt x="71" y="26"/>
                    <a:pt x="71" y="26"/>
                  </a:cubicBezTo>
                  <a:cubicBezTo>
                    <a:pt x="79" y="26"/>
                    <a:pt x="84" y="20"/>
                    <a:pt x="84" y="13"/>
                  </a:cubicBezTo>
                  <a:cubicBezTo>
                    <a:pt x="84" y="6"/>
                    <a:pt x="79" y="0"/>
                    <a:pt x="71" y="0"/>
                  </a:cubicBezTo>
                  <a:cubicBezTo>
                    <a:pt x="13" y="0"/>
                    <a:pt x="13" y="0"/>
                    <a:pt x="13" y="0"/>
                  </a:cubicBezTo>
                  <a:cubicBezTo>
                    <a:pt x="6" y="0"/>
                    <a:pt x="0" y="6"/>
                    <a:pt x="0" y="13"/>
                  </a:cubicBezTo>
                  <a:cubicBezTo>
                    <a:pt x="0" y="20"/>
                    <a:pt x="6" y="26"/>
                    <a:pt x="13" y="26"/>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6" name="Freeform 143">
              <a:extLst>
                <a:ext uri="{FF2B5EF4-FFF2-40B4-BE49-F238E27FC236}">
                  <a16:creationId xmlns:a16="http://schemas.microsoft.com/office/drawing/2014/main" id="{AB0DD929-9A01-4499-8CB6-E6885D602879}"/>
                </a:ext>
              </a:extLst>
            </p:cNvPr>
            <p:cNvSpPr>
              <a:spLocks/>
            </p:cNvSpPr>
            <p:nvPr/>
          </p:nvSpPr>
          <p:spPr bwMode="auto">
            <a:xfrm>
              <a:off x="1657806" y="4546750"/>
              <a:ext cx="248643" cy="76725"/>
            </a:xfrm>
            <a:custGeom>
              <a:avLst/>
              <a:gdLst>
                <a:gd name="T0" fmla="*/ 13 w 84"/>
                <a:gd name="T1" fmla="*/ 26 h 26"/>
                <a:gd name="T2" fmla="*/ 71 w 84"/>
                <a:gd name="T3" fmla="*/ 26 h 26"/>
                <a:gd name="T4" fmla="*/ 84 w 84"/>
                <a:gd name="T5" fmla="*/ 13 h 26"/>
                <a:gd name="T6" fmla="*/ 71 w 84"/>
                <a:gd name="T7" fmla="*/ 0 h 26"/>
                <a:gd name="T8" fmla="*/ 13 w 84"/>
                <a:gd name="T9" fmla="*/ 0 h 26"/>
                <a:gd name="T10" fmla="*/ 0 w 84"/>
                <a:gd name="T11" fmla="*/ 13 h 26"/>
                <a:gd name="T12" fmla="*/ 13 w 84"/>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84" h="26">
                  <a:moveTo>
                    <a:pt x="13" y="26"/>
                  </a:moveTo>
                  <a:cubicBezTo>
                    <a:pt x="71" y="26"/>
                    <a:pt x="71" y="26"/>
                    <a:pt x="71" y="26"/>
                  </a:cubicBezTo>
                  <a:cubicBezTo>
                    <a:pt x="79" y="26"/>
                    <a:pt x="84" y="20"/>
                    <a:pt x="84" y="13"/>
                  </a:cubicBezTo>
                  <a:cubicBezTo>
                    <a:pt x="84" y="6"/>
                    <a:pt x="79" y="0"/>
                    <a:pt x="71"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7" name="Freeform 144">
              <a:extLst>
                <a:ext uri="{FF2B5EF4-FFF2-40B4-BE49-F238E27FC236}">
                  <a16:creationId xmlns:a16="http://schemas.microsoft.com/office/drawing/2014/main" id="{58B2E8F5-C18B-47EA-8B30-9F41FB14F77D}"/>
                </a:ext>
              </a:extLst>
            </p:cNvPr>
            <p:cNvSpPr>
              <a:spLocks/>
            </p:cNvSpPr>
            <p:nvPr/>
          </p:nvSpPr>
          <p:spPr bwMode="auto">
            <a:xfrm>
              <a:off x="1581082" y="4393302"/>
              <a:ext cx="301213" cy="61095"/>
            </a:xfrm>
            <a:custGeom>
              <a:avLst/>
              <a:gdLst>
                <a:gd name="T0" fmla="*/ 97 w 102"/>
                <a:gd name="T1" fmla="*/ 21 h 21"/>
                <a:gd name="T2" fmla="*/ 6 w 102"/>
                <a:gd name="T3" fmla="*/ 21 h 21"/>
                <a:gd name="T4" fmla="*/ 0 w 102"/>
                <a:gd name="T5" fmla="*/ 16 h 21"/>
                <a:gd name="T6" fmla="*/ 0 w 102"/>
                <a:gd name="T7" fmla="*/ 6 h 21"/>
                <a:gd name="T8" fmla="*/ 6 w 102"/>
                <a:gd name="T9" fmla="*/ 0 h 21"/>
                <a:gd name="T10" fmla="*/ 97 w 102"/>
                <a:gd name="T11" fmla="*/ 0 h 21"/>
                <a:gd name="T12" fmla="*/ 102 w 102"/>
                <a:gd name="T13" fmla="*/ 6 h 21"/>
                <a:gd name="T14" fmla="*/ 102 w 102"/>
                <a:gd name="T15" fmla="*/ 16 h 21"/>
                <a:gd name="T16" fmla="*/ 97 w 10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1">
                  <a:moveTo>
                    <a:pt x="97" y="21"/>
                  </a:moveTo>
                  <a:cubicBezTo>
                    <a:pt x="6" y="21"/>
                    <a:pt x="6" y="21"/>
                    <a:pt x="6" y="21"/>
                  </a:cubicBezTo>
                  <a:cubicBezTo>
                    <a:pt x="3" y="21"/>
                    <a:pt x="0" y="19"/>
                    <a:pt x="0" y="16"/>
                  </a:cubicBezTo>
                  <a:cubicBezTo>
                    <a:pt x="0" y="6"/>
                    <a:pt x="0" y="6"/>
                    <a:pt x="0" y="6"/>
                  </a:cubicBezTo>
                  <a:cubicBezTo>
                    <a:pt x="0" y="3"/>
                    <a:pt x="3" y="0"/>
                    <a:pt x="6" y="0"/>
                  </a:cubicBezTo>
                  <a:cubicBezTo>
                    <a:pt x="97" y="0"/>
                    <a:pt x="97" y="0"/>
                    <a:pt x="97" y="0"/>
                  </a:cubicBezTo>
                  <a:cubicBezTo>
                    <a:pt x="99" y="0"/>
                    <a:pt x="102" y="3"/>
                    <a:pt x="102" y="6"/>
                  </a:cubicBezTo>
                  <a:cubicBezTo>
                    <a:pt x="102" y="16"/>
                    <a:pt x="102" y="16"/>
                    <a:pt x="102" y="16"/>
                  </a:cubicBezTo>
                  <a:cubicBezTo>
                    <a:pt x="102" y="19"/>
                    <a:pt x="99" y="21"/>
                    <a:pt x="97" y="21"/>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8" name="Freeform 146">
              <a:extLst>
                <a:ext uri="{FF2B5EF4-FFF2-40B4-BE49-F238E27FC236}">
                  <a16:creationId xmlns:a16="http://schemas.microsoft.com/office/drawing/2014/main" id="{4E26431E-52A4-44E1-99D1-83FE1AA82B58}"/>
                </a:ext>
              </a:extLst>
            </p:cNvPr>
            <p:cNvSpPr>
              <a:spLocks/>
            </p:cNvSpPr>
            <p:nvPr/>
          </p:nvSpPr>
          <p:spPr bwMode="auto">
            <a:xfrm>
              <a:off x="1605235" y="4505515"/>
              <a:ext cx="252905" cy="335313"/>
            </a:xfrm>
            <a:custGeom>
              <a:avLst/>
              <a:gdLst>
                <a:gd name="T0" fmla="*/ 86 w 86"/>
                <a:gd name="T1" fmla="*/ 0 h 113"/>
                <a:gd name="T2" fmla="*/ 78 w 86"/>
                <a:gd name="T3" fmla="*/ 107 h 113"/>
                <a:gd name="T4" fmla="*/ 72 w 86"/>
                <a:gd name="T5" fmla="*/ 113 h 113"/>
                <a:gd name="T6" fmla="*/ 15 w 86"/>
                <a:gd name="T7" fmla="*/ 113 h 113"/>
                <a:gd name="T8" fmla="*/ 8 w 86"/>
                <a:gd name="T9" fmla="*/ 108 h 113"/>
                <a:gd name="T10" fmla="*/ 0 w 86"/>
                <a:gd name="T11" fmla="*/ 0 h 113"/>
                <a:gd name="T12" fmla="*/ 86 w 8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6" h="113">
                  <a:moveTo>
                    <a:pt x="86" y="0"/>
                  </a:moveTo>
                  <a:cubicBezTo>
                    <a:pt x="78" y="107"/>
                    <a:pt x="78" y="107"/>
                    <a:pt x="78" y="107"/>
                  </a:cubicBezTo>
                  <a:cubicBezTo>
                    <a:pt x="78" y="111"/>
                    <a:pt x="75" y="113"/>
                    <a:pt x="72" y="113"/>
                  </a:cubicBezTo>
                  <a:cubicBezTo>
                    <a:pt x="15" y="113"/>
                    <a:pt x="15" y="113"/>
                    <a:pt x="15" y="113"/>
                  </a:cubicBezTo>
                  <a:cubicBezTo>
                    <a:pt x="11" y="113"/>
                    <a:pt x="8" y="111"/>
                    <a:pt x="8" y="108"/>
                  </a:cubicBezTo>
                  <a:cubicBezTo>
                    <a:pt x="0" y="0"/>
                    <a:pt x="0" y="0"/>
                    <a:pt x="0" y="0"/>
                  </a:cubicBezTo>
                  <a:lnTo>
                    <a:pt x="8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79" name="Freeform 149">
              <a:extLst>
                <a:ext uri="{FF2B5EF4-FFF2-40B4-BE49-F238E27FC236}">
                  <a16:creationId xmlns:a16="http://schemas.microsoft.com/office/drawing/2014/main" id="{A2A5ED21-1257-4DAE-A52B-9020DDF044F3}"/>
                </a:ext>
              </a:extLst>
            </p:cNvPr>
            <p:cNvSpPr>
              <a:spLocks/>
            </p:cNvSpPr>
            <p:nvPr/>
          </p:nvSpPr>
          <p:spPr bwMode="auto">
            <a:xfrm>
              <a:off x="1622286" y="4330786"/>
              <a:ext cx="218805" cy="62516"/>
            </a:xfrm>
            <a:custGeom>
              <a:avLst/>
              <a:gdLst>
                <a:gd name="T0" fmla="*/ 74 w 74"/>
                <a:gd name="T1" fmla="*/ 21 h 21"/>
                <a:gd name="T2" fmla="*/ 0 w 74"/>
                <a:gd name="T3" fmla="*/ 21 h 21"/>
                <a:gd name="T4" fmla="*/ 0 w 74"/>
                <a:gd name="T5" fmla="*/ 17 h 21"/>
                <a:gd name="T6" fmla="*/ 8 w 74"/>
                <a:gd name="T7" fmla="*/ 7 h 21"/>
                <a:gd name="T8" fmla="*/ 64 w 74"/>
                <a:gd name="T9" fmla="*/ 1 h 21"/>
                <a:gd name="T10" fmla="*/ 74 w 74"/>
                <a:gd name="T11" fmla="*/ 10 h 21"/>
                <a:gd name="T12" fmla="*/ 74 w 7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74" y="21"/>
                  </a:moveTo>
                  <a:cubicBezTo>
                    <a:pt x="0" y="21"/>
                    <a:pt x="0" y="21"/>
                    <a:pt x="0" y="21"/>
                  </a:cubicBezTo>
                  <a:cubicBezTo>
                    <a:pt x="0" y="17"/>
                    <a:pt x="0" y="17"/>
                    <a:pt x="0" y="17"/>
                  </a:cubicBezTo>
                  <a:cubicBezTo>
                    <a:pt x="0" y="12"/>
                    <a:pt x="4" y="8"/>
                    <a:pt x="8" y="7"/>
                  </a:cubicBezTo>
                  <a:cubicBezTo>
                    <a:pt x="64" y="1"/>
                    <a:pt x="64" y="1"/>
                    <a:pt x="64" y="1"/>
                  </a:cubicBezTo>
                  <a:cubicBezTo>
                    <a:pt x="69" y="0"/>
                    <a:pt x="74" y="4"/>
                    <a:pt x="74" y="10"/>
                  </a:cubicBezTo>
                  <a:lnTo>
                    <a:pt x="74" y="21"/>
                  </a:ln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0" name="Freeform 151">
              <a:extLst>
                <a:ext uri="{FF2B5EF4-FFF2-40B4-BE49-F238E27FC236}">
                  <a16:creationId xmlns:a16="http://schemas.microsoft.com/office/drawing/2014/main" id="{B07A3435-54DB-48D9-81C2-B5018606F8CB}"/>
                </a:ext>
              </a:extLst>
            </p:cNvPr>
            <p:cNvSpPr>
              <a:spLocks/>
            </p:cNvSpPr>
            <p:nvPr/>
          </p:nvSpPr>
          <p:spPr bwMode="auto">
            <a:xfrm>
              <a:off x="1602394" y="4452977"/>
              <a:ext cx="255748" cy="335313"/>
            </a:xfrm>
            <a:custGeom>
              <a:avLst/>
              <a:gdLst>
                <a:gd name="T0" fmla="*/ 87 w 87"/>
                <a:gd name="T1" fmla="*/ 0 h 113"/>
                <a:gd name="T2" fmla="*/ 79 w 87"/>
                <a:gd name="T3" fmla="*/ 107 h 113"/>
                <a:gd name="T4" fmla="*/ 72 w 87"/>
                <a:gd name="T5" fmla="*/ 113 h 113"/>
                <a:gd name="T6" fmla="*/ 15 w 87"/>
                <a:gd name="T7" fmla="*/ 113 h 113"/>
                <a:gd name="T8" fmla="*/ 9 w 87"/>
                <a:gd name="T9" fmla="*/ 107 h 113"/>
                <a:gd name="T10" fmla="*/ 0 w 87"/>
                <a:gd name="T11" fmla="*/ 0 h 113"/>
                <a:gd name="T12" fmla="*/ 87 w 87"/>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7" h="113">
                  <a:moveTo>
                    <a:pt x="87" y="0"/>
                  </a:moveTo>
                  <a:cubicBezTo>
                    <a:pt x="79" y="107"/>
                    <a:pt x="79" y="107"/>
                    <a:pt x="79" y="107"/>
                  </a:cubicBezTo>
                  <a:cubicBezTo>
                    <a:pt x="79" y="111"/>
                    <a:pt x="76" y="113"/>
                    <a:pt x="72" y="113"/>
                  </a:cubicBezTo>
                  <a:cubicBezTo>
                    <a:pt x="15" y="113"/>
                    <a:pt x="15" y="113"/>
                    <a:pt x="15" y="113"/>
                  </a:cubicBezTo>
                  <a:cubicBezTo>
                    <a:pt x="12" y="113"/>
                    <a:pt x="9" y="111"/>
                    <a:pt x="9" y="107"/>
                  </a:cubicBezTo>
                  <a:cubicBezTo>
                    <a:pt x="0" y="0"/>
                    <a:pt x="0" y="0"/>
                    <a:pt x="0" y="0"/>
                  </a:cubicBezTo>
                  <a:lnTo>
                    <a:pt x="87" y="0"/>
                  </a:ln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1" name="Freeform 152">
              <a:extLst>
                <a:ext uri="{FF2B5EF4-FFF2-40B4-BE49-F238E27FC236}">
                  <a16:creationId xmlns:a16="http://schemas.microsoft.com/office/drawing/2014/main" id="{315D01DE-696F-457D-8622-75E182AF8654}"/>
                </a:ext>
              </a:extLst>
            </p:cNvPr>
            <p:cNvSpPr>
              <a:spLocks/>
            </p:cNvSpPr>
            <p:nvPr/>
          </p:nvSpPr>
          <p:spPr bwMode="auto">
            <a:xfrm>
              <a:off x="1784263" y="4499864"/>
              <a:ext cx="76725" cy="242960"/>
            </a:xfrm>
            <a:custGeom>
              <a:avLst/>
              <a:gdLst>
                <a:gd name="T0" fmla="*/ 26 w 26"/>
                <a:gd name="T1" fmla="*/ 3 h 82"/>
                <a:gd name="T2" fmla="*/ 20 w 26"/>
                <a:gd name="T3" fmla="*/ 79 h 82"/>
                <a:gd name="T4" fmla="*/ 17 w 26"/>
                <a:gd name="T5" fmla="*/ 82 h 82"/>
                <a:gd name="T6" fmla="*/ 0 w 26"/>
                <a:gd name="T7" fmla="*/ 82 h 82"/>
                <a:gd name="T8" fmla="*/ 6 w 26"/>
                <a:gd name="T9" fmla="*/ 0 h 82"/>
                <a:gd name="T10" fmla="*/ 22 w 26"/>
                <a:gd name="T11" fmla="*/ 0 h 82"/>
                <a:gd name="T12" fmla="*/ 26 w 26"/>
                <a:gd name="T13" fmla="*/ 3 h 82"/>
              </a:gdLst>
              <a:ahLst/>
              <a:cxnLst>
                <a:cxn ang="0">
                  <a:pos x="T0" y="T1"/>
                </a:cxn>
                <a:cxn ang="0">
                  <a:pos x="T2" y="T3"/>
                </a:cxn>
                <a:cxn ang="0">
                  <a:pos x="T4" y="T5"/>
                </a:cxn>
                <a:cxn ang="0">
                  <a:pos x="T6" y="T7"/>
                </a:cxn>
                <a:cxn ang="0">
                  <a:pos x="T8" y="T9"/>
                </a:cxn>
                <a:cxn ang="0">
                  <a:pos x="T10" y="T11"/>
                </a:cxn>
                <a:cxn ang="0">
                  <a:pos x="T12" y="T13"/>
                </a:cxn>
              </a:cxnLst>
              <a:rect l="0" t="0" r="r" b="b"/>
              <a:pathLst>
                <a:path w="26" h="82">
                  <a:moveTo>
                    <a:pt x="26" y="3"/>
                  </a:moveTo>
                  <a:cubicBezTo>
                    <a:pt x="20" y="79"/>
                    <a:pt x="20" y="79"/>
                    <a:pt x="20" y="79"/>
                  </a:cubicBezTo>
                  <a:cubicBezTo>
                    <a:pt x="20" y="81"/>
                    <a:pt x="18" y="82"/>
                    <a:pt x="17" y="82"/>
                  </a:cubicBezTo>
                  <a:cubicBezTo>
                    <a:pt x="0" y="82"/>
                    <a:pt x="0" y="82"/>
                    <a:pt x="0" y="82"/>
                  </a:cubicBezTo>
                  <a:cubicBezTo>
                    <a:pt x="6" y="0"/>
                    <a:pt x="6" y="0"/>
                    <a:pt x="6" y="0"/>
                  </a:cubicBezTo>
                  <a:cubicBezTo>
                    <a:pt x="22" y="0"/>
                    <a:pt x="22" y="0"/>
                    <a:pt x="22" y="0"/>
                  </a:cubicBezTo>
                  <a:cubicBezTo>
                    <a:pt x="24" y="0"/>
                    <a:pt x="26" y="1"/>
                    <a:pt x="26" y="3"/>
                  </a:cubicBez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2" name="Freeform 153">
              <a:extLst>
                <a:ext uri="{FF2B5EF4-FFF2-40B4-BE49-F238E27FC236}">
                  <a16:creationId xmlns:a16="http://schemas.microsoft.com/office/drawing/2014/main" id="{01BDD8F8-E979-4CEB-A277-7FD8794078C8}"/>
                </a:ext>
              </a:extLst>
            </p:cNvPr>
            <p:cNvSpPr>
              <a:spLocks/>
            </p:cNvSpPr>
            <p:nvPr/>
          </p:nvSpPr>
          <p:spPr bwMode="auto">
            <a:xfrm>
              <a:off x="1596711" y="4499864"/>
              <a:ext cx="211702" cy="242960"/>
            </a:xfrm>
            <a:custGeom>
              <a:avLst/>
              <a:gdLst>
                <a:gd name="T0" fmla="*/ 72 w 72"/>
                <a:gd name="T1" fmla="*/ 0 h 82"/>
                <a:gd name="T2" fmla="*/ 66 w 72"/>
                <a:gd name="T3" fmla="*/ 82 h 82"/>
                <a:gd name="T4" fmla="*/ 10 w 72"/>
                <a:gd name="T5" fmla="*/ 82 h 82"/>
                <a:gd name="T6" fmla="*/ 6 w 72"/>
                <a:gd name="T7" fmla="*/ 79 h 82"/>
                <a:gd name="T8" fmla="*/ 1 w 72"/>
                <a:gd name="T9" fmla="*/ 3 h 82"/>
                <a:gd name="T10" fmla="*/ 4 w 72"/>
                <a:gd name="T11" fmla="*/ 0 h 82"/>
                <a:gd name="T12" fmla="*/ 72 w 72"/>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72" h="82">
                  <a:moveTo>
                    <a:pt x="72" y="0"/>
                  </a:moveTo>
                  <a:cubicBezTo>
                    <a:pt x="66" y="82"/>
                    <a:pt x="66" y="82"/>
                    <a:pt x="66" y="82"/>
                  </a:cubicBezTo>
                  <a:cubicBezTo>
                    <a:pt x="10" y="82"/>
                    <a:pt x="10" y="82"/>
                    <a:pt x="10" y="82"/>
                  </a:cubicBezTo>
                  <a:cubicBezTo>
                    <a:pt x="8" y="82"/>
                    <a:pt x="7" y="81"/>
                    <a:pt x="6" y="79"/>
                  </a:cubicBezTo>
                  <a:cubicBezTo>
                    <a:pt x="1" y="3"/>
                    <a:pt x="1" y="3"/>
                    <a:pt x="1" y="3"/>
                  </a:cubicBezTo>
                  <a:cubicBezTo>
                    <a:pt x="0" y="1"/>
                    <a:pt x="2" y="0"/>
                    <a:pt x="4" y="0"/>
                  </a:cubicBezTo>
                  <a:lnTo>
                    <a:pt x="72" y="0"/>
                  </a:lnTo>
                  <a:close/>
                </a:path>
              </a:pathLst>
            </a:custGeom>
            <a:solidFill>
              <a:schemeClr val="accent4"/>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3" name="Freeform 154">
              <a:extLst>
                <a:ext uri="{FF2B5EF4-FFF2-40B4-BE49-F238E27FC236}">
                  <a16:creationId xmlns:a16="http://schemas.microsoft.com/office/drawing/2014/main" id="{BC170F99-D383-4857-80EC-8B6A2A64ADF4}"/>
                </a:ext>
              </a:extLst>
            </p:cNvPr>
            <p:cNvSpPr>
              <a:spLocks/>
            </p:cNvSpPr>
            <p:nvPr/>
          </p:nvSpPr>
          <p:spPr bwMode="auto">
            <a:xfrm>
              <a:off x="1596711" y="4501284"/>
              <a:ext cx="268534" cy="242960"/>
            </a:xfrm>
            <a:custGeom>
              <a:avLst/>
              <a:gdLst>
                <a:gd name="T0" fmla="*/ 4 w 91"/>
                <a:gd name="T1" fmla="*/ 0 h 82"/>
                <a:gd name="T2" fmla="*/ 72 w 91"/>
                <a:gd name="T3" fmla="*/ 0 h 82"/>
                <a:gd name="T4" fmla="*/ 88 w 91"/>
                <a:gd name="T5" fmla="*/ 0 h 82"/>
                <a:gd name="T6" fmla="*/ 91 w 91"/>
                <a:gd name="T7" fmla="*/ 3 h 82"/>
                <a:gd name="T8" fmla="*/ 86 w 91"/>
                <a:gd name="T9" fmla="*/ 79 h 82"/>
                <a:gd name="T10" fmla="*/ 82 w 91"/>
                <a:gd name="T11" fmla="*/ 82 h 82"/>
                <a:gd name="T12" fmla="*/ 66 w 91"/>
                <a:gd name="T13" fmla="*/ 82 h 82"/>
                <a:gd name="T14" fmla="*/ 9 w 91"/>
                <a:gd name="T15" fmla="*/ 82 h 82"/>
                <a:gd name="T16" fmla="*/ 6 w 91"/>
                <a:gd name="T17" fmla="*/ 79 h 82"/>
                <a:gd name="T18" fmla="*/ 0 w 91"/>
                <a:gd name="T19" fmla="*/ 3 h 82"/>
                <a:gd name="T20" fmla="*/ 4 w 91"/>
                <a:gd name="T2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82">
                  <a:moveTo>
                    <a:pt x="4" y="0"/>
                  </a:moveTo>
                  <a:cubicBezTo>
                    <a:pt x="72" y="0"/>
                    <a:pt x="72" y="0"/>
                    <a:pt x="72" y="0"/>
                  </a:cubicBezTo>
                  <a:cubicBezTo>
                    <a:pt x="88" y="0"/>
                    <a:pt x="88" y="0"/>
                    <a:pt x="88" y="0"/>
                  </a:cubicBezTo>
                  <a:cubicBezTo>
                    <a:pt x="90" y="0"/>
                    <a:pt x="91" y="1"/>
                    <a:pt x="91" y="3"/>
                  </a:cubicBezTo>
                  <a:cubicBezTo>
                    <a:pt x="86" y="79"/>
                    <a:pt x="86" y="79"/>
                    <a:pt x="86" y="79"/>
                  </a:cubicBezTo>
                  <a:cubicBezTo>
                    <a:pt x="86" y="80"/>
                    <a:pt x="84" y="82"/>
                    <a:pt x="82" y="82"/>
                  </a:cubicBezTo>
                  <a:cubicBezTo>
                    <a:pt x="66" y="82"/>
                    <a:pt x="66" y="82"/>
                    <a:pt x="66" y="82"/>
                  </a:cubicBezTo>
                  <a:cubicBezTo>
                    <a:pt x="9" y="82"/>
                    <a:pt x="9" y="82"/>
                    <a:pt x="9" y="82"/>
                  </a:cubicBezTo>
                  <a:cubicBezTo>
                    <a:pt x="8" y="82"/>
                    <a:pt x="6" y="80"/>
                    <a:pt x="6" y="79"/>
                  </a:cubicBezTo>
                  <a:cubicBezTo>
                    <a:pt x="0" y="3"/>
                    <a:pt x="0" y="3"/>
                    <a:pt x="0" y="3"/>
                  </a:cubicBezTo>
                  <a:cubicBezTo>
                    <a:pt x="0" y="1"/>
                    <a:pt x="2" y="0"/>
                    <a:pt x="4" y="0"/>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4" name="Freeform 155">
              <a:extLst>
                <a:ext uri="{FF2B5EF4-FFF2-40B4-BE49-F238E27FC236}">
                  <a16:creationId xmlns:a16="http://schemas.microsoft.com/office/drawing/2014/main" id="{703DB29E-AA05-4ACA-939A-A8C728CA3FDE}"/>
                </a:ext>
              </a:extLst>
            </p:cNvPr>
            <p:cNvSpPr>
              <a:spLocks/>
            </p:cNvSpPr>
            <p:nvPr/>
          </p:nvSpPr>
          <p:spPr bwMode="auto">
            <a:xfrm>
              <a:off x="1555508" y="4560959"/>
              <a:ext cx="181864" cy="7814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5" name="Freeform 156">
              <a:extLst>
                <a:ext uri="{FF2B5EF4-FFF2-40B4-BE49-F238E27FC236}">
                  <a16:creationId xmlns:a16="http://schemas.microsoft.com/office/drawing/2014/main" id="{362C2742-0555-4ED7-8A86-7995996E6691}"/>
                </a:ext>
              </a:extLst>
            </p:cNvPr>
            <p:cNvSpPr>
              <a:spLocks/>
            </p:cNvSpPr>
            <p:nvPr/>
          </p:nvSpPr>
          <p:spPr bwMode="auto">
            <a:xfrm>
              <a:off x="1555508" y="4560959"/>
              <a:ext cx="181864" cy="7814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6" name="Freeform 157">
              <a:extLst>
                <a:ext uri="{FF2B5EF4-FFF2-40B4-BE49-F238E27FC236}">
                  <a16:creationId xmlns:a16="http://schemas.microsoft.com/office/drawing/2014/main" id="{B04FE2BB-E876-4B9E-B923-F11F62B2EADF}"/>
                </a:ext>
              </a:extLst>
            </p:cNvPr>
            <p:cNvSpPr>
              <a:spLocks/>
            </p:cNvSpPr>
            <p:nvPr/>
          </p:nvSpPr>
          <p:spPr bwMode="auto">
            <a:xfrm>
              <a:off x="1555508" y="4639103"/>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7" name="Freeform 158">
              <a:extLst>
                <a:ext uri="{FF2B5EF4-FFF2-40B4-BE49-F238E27FC236}">
                  <a16:creationId xmlns:a16="http://schemas.microsoft.com/office/drawing/2014/main" id="{545905FC-D1F9-4972-890A-0CEA54D9FAAE}"/>
                </a:ext>
              </a:extLst>
            </p:cNvPr>
            <p:cNvSpPr>
              <a:spLocks/>
            </p:cNvSpPr>
            <p:nvPr/>
          </p:nvSpPr>
          <p:spPr bwMode="auto">
            <a:xfrm>
              <a:off x="1555508" y="4639103"/>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8" name="Freeform 159">
              <a:extLst>
                <a:ext uri="{FF2B5EF4-FFF2-40B4-BE49-F238E27FC236}">
                  <a16:creationId xmlns:a16="http://schemas.microsoft.com/office/drawing/2014/main" id="{52A78226-52D9-4E06-BD0F-926A0A80F9E9}"/>
                </a:ext>
              </a:extLst>
            </p:cNvPr>
            <p:cNvSpPr>
              <a:spLocks/>
            </p:cNvSpPr>
            <p:nvPr/>
          </p:nvSpPr>
          <p:spPr bwMode="auto">
            <a:xfrm>
              <a:off x="1555508" y="4715828"/>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89" name="Freeform 160">
              <a:extLst>
                <a:ext uri="{FF2B5EF4-FFF2-40B4-BE49-F238E27FC236}">
                  <a16:creationId xmlns:a16="http://schemas.microsoft.com/office/drawing/2014/main" id="{135CB1B1-B426-46A5-8083-A90B9A76420C}"/>
                </a:ext>
              </a:extLst>
            </p:cNvPr>
            <p:cNvSpPr>
              <a:spLocks/>
            </p:cNvSpPr>
            <p:nvPr/>
          </p:nvSpPr>
          <p:spPr bwMode="auto">
            <a:xfrm>
              <a:off x="1555508" y="4715828"/>
              <a:ext cx="181864" cy="76725"/>
            </a:xfrm>
            <a:custGeom>
              <a:avLst/>
              <a:gdLst>
                <a:gd name="T0" fmla="*/ 13 w 62"/>
                <a:gd name="T1" fmla="*/ 26 h 26"/>
                <a:gd name="T2" fmla="*/ 49 w 62"/>
                <a:gd name="T3" fmla="*/ 26 h 26"/>
                <a:gd name="T4" fmla="*/ 62 w 62"/>
                <a:gd name="T5" fmla="*/ 13 h 26"/>
                <a:gd name="T6" fmla="*/ 49 w 62"/>
                <a:gd name="T7" fmla="*/ 0 h 26"/>
                <a:gd name="T8" fmla="*/ 13 w 62"/>
                <a:gd name="T9" fmla="*/ 0 h 26"/>
                <a:gd name="T10" fmla="*/ 0 w 62"/>
                <a:gd name="T11" fmla="*/ 13 h 26"/>
                <a:gd name="T12" fmla="*/ 13 w 6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62" h="26">
                  <a:moveTo>
                    <a:pt x="13" y="26"/>
                  </a:moveTo>
                  <a:cubicBezTo>
                    <a:pt x="49" y="26"/>
                    <a:pt x="49" y="26"/>
                    <a:pt x="49" y="26"/>
                  </a:cubicBezTo>
                  <a:cubicBezTo>
                    <a:pt x="57" y="26"/>
                    <a:pt x="62" y="20"/>
                    <a:pt x="62" y="13"/>
                  </a:cubicBezTo>
                  <a:cubicBezTo>
                    <a:pt x="62" y="6"/>
                    <a:pt x="57" y="0"/>
                    <a:pt x="49" y="0"/>
                  </a:cubicBezTo>
                  <a:cubicBezTo>
                    <a:pt x="13" y="0"/>
                    <a:pt x="13" y="0"/>
                    <a:pt x="13" y="0"/>
                  </a:cubicBezTo>
                  <a:cubicBezTo>
                    <a:pt x="6" y="0"/>
                    <a:pt x="0" y="6"/>
                    <a:pt x="0" y="13"/>
                  </a:cubicBezTo>
                  <a:cubicBezTo>
                    <a:pt x="0" y="20"/>
                    <a:pt x="6" y="26"/>
                    <a:pt x="13" y="26"/>
                  </a:cubicBezTo>
                  <a:close/>
                </a:path>
              </a:pathLst>
            </a:custGeom>
            <a:solidFill>
              <a:srgbClr val="999A98"/>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0" name="Rectangle 164">
              <a:extLst>
                <a:ext uri="{FF2B5EF4-FFF2-40B4-BE49-F238E27FC236}">
                  <a16:creationId xmlns:a16="http://schemas.microsoft.com/office/drawing/2014/main" id="{3A04A2DB-7074-41E3-853F-A9D2787F853C}"/>
                </a:ext>
              </a:extLst>
            </p:cNvPr>
            <p:cNvSpPr>
              <a:spLocks noChangeArrowheads="1"/>
            </p:cNvSpPr>
            <p:nvPr/>
          </p:nvSpPr>
          <p:spPr bwMode="auto">
            <a:xfrm>
              <a:off x="2047110" y="3096098"/>
              <a:ext cx="125032" cy="9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1" name="Freeform 167">
              <a:extLst>
                <a:ext uri="{FF2B5EF4-FFF2-40B4-BE49-F238E27FC236}">
                  <a16:creationId xmlns:a16="http://schemas.microsoft.com/office/drawing/2014/main" id="{7BE7D100-ED50-4F0B-9750-9598C907FAAC}"/>
                </a:ext>
              </a:extLst>
            </p:cNvPr>
            <p:cNvSpPr>
              <a:spLocks/>
            </p:cNvSpPr>
            <p:nvPr/>
          </p:nvSpPr>
          <p:spPr bwMode="auto">
            <a:xfrm>
              <a:off x="1512882" y="2675536"/>
              <a:ext cx="670625" cy="944843"/>
            </a:xfrm>
            <a:custGeom>
              <a:avLst/>
              <a:gdLst>
                <a:gd name="T0" fmla="*/ 0 w 227"/>
                <a:gd name="T1" fmla="*/ 129 h 319"/>
                <a:gd name="T2" fmla="*/ 0 w 227"/>
                <a:gd name="T3" fmla="*/ 205 h 319"/>
                <a:gd name="T4" fmla="*/ 4 w 227"/>
                <a:gd name="T5" fmla="*/ 205 h 319"/>
                <a:gd name="T6" fmla="*/ 0 w 227"/>
                <a:gd name="T7" fmla="*/ 205 h 319"/>
                <a:gd name="T8" fmla="*/ 0 w 227"/>
                <a:gd name="T9" fmla="*/ 205 h 319"/>
                <a:gd name="T10" fmla="*/ 113 w 227"/>
                <a:gd name="T11" fmla="*/ 319 h 319"/>
                <a:gd name="T12" fmla="*/ 131 w 227"/>
                <a:gd name="T13" fmla="*/ 319 h 319"/>
                <a:gd name="T14" fmla="*/ 227 w 227"/>
                <a:gd name="T15" fmla="*/ 223 h 319"/>
                <a:gd name="T16" fmla="*/ 227 w 227"/>
                <a:gd name="T17" fmla="*/ 125 h 319"/>
                <a:gd name="T18" fmla="*/ 227 w 227"/>
                <a:gd name="T19" fmla="*/ 113 h 319"/>
                <a:gd name="T20" fmla="*/ 113 w 227"/>
                <a:gd name="T21" fmla="*/ 0 h 319"/>
                <a:gd name="T22" fmla="*/ 0 w 227"/>
                <a:gd name="T23" fmla="*/ 113 h 319"/>
                <a:gd name="T24" fmla="*/ 0 w 227"/>
                <a:gd name="T25" fmla="*/ 138 h 319"/>
                <a:gd name="T26" fmla="*/ 4 w 227"/>
                <a:gd name="T27" fmla="*/ 142 h 319"/>
                <a:gd name="T28" fmla="*/ 8 w 227"/>
                <a:gd name="T29" fmla="*/ 138 h 319"/>
                <a:gd name="T30" fmla="*/ 8 w 227"/>
                <a:gd name="T31" fmla="*/ 113 h 319"/>
                <a:gd name="T32" fmla="*/ 38 w 227"/>
                <a:gd name="T33" fmla="*/ 39 h 319"/>
                <a:gd name="T34" fmla="*/ 113 w 227"/>
                <a:gd name="T35" fmla="*/ 8 h 319"/>
                <a:gd name="T36" fmla="*/ 219 w 227"/>
                <a:gd name="T37" fmla="*/ 113 h 319"/>
                <a:gd name="T38" fmla="*/ 219 w 227"/>
                <a:gd name="T39" fmla="*/ 125 h 319"/>
                <a:gd name="T40" fmla="*/ 219 w 227"/>
                <a:gd name="T41" fmla="*/ 223 h 319"/>
                <a:gd name="T42" fmla="*/ 193 w 227"/>
                <a:gd name="T43" fmla="*/ 285 h 319"/>
                <a:gd name="T44" fmla="*/ 131 w 227"/>
                <a:gd name="T45" fmla="*/ 311 h 319"/>
                <a:gd name="T46" fmla="*/ 113 w 227"/>
                <a:gd name="T47" fmla="*/ 311 h 319"/>
                <a:gd name="T48" fmla="*/ 38 w 227"/>
                <a:gd name="T49" fmla="*/ 280 h 319"/>
                <a:gd name="T50" fmla="*/ 8 w 227"/>
                <a:gd name="T51" fmla="*/ 205 h 319"/>
                <a:gd name="T52" fmla="*/ 4 w 227"/>
                <a:gd name="T53" fmla="*/ 205 h 319"/>
                <a:gd name="T54" fmla="*/ 8 w 227"/>
                <a:gd name="T55" fmla="*/ 205 h 319"/>
                <a:gd name="T56" fmla="*/ 8 w 227"/>
                <a:gd name="T57" fmla="*/ 205 h 319"/>
                <a:gd name="T58" fmla="*/ 4 w 227"/>
                <a:gd name="T59" fmla="*/ 205 h 319"/>
                <a:gd name="T60" fmla="*/ 8 w 227"/>
                <a:gd name="T61" fmla="*/ 205 h 319"/>
                <a:gd name="T62" fmla="*/ 8 w 227"/>
                <a:gd name="T63" fmla="*/ 205 h 319"/>
                <a:gd name="T64" fmla="*/ 8 w 227"/>
                <a:gd name="T65" fmla="*/ 205 h 319"/>
                <a:gd name="T66" fmla="*/ 8 w 227"/>
                <a:gd name="T67" fmla="*/ 129 h 319"/>
                <a:gd name="T68" fmla="*/ 4 w 227"/>
                <a:gd name="T69" fmla="*/ 125 h 319"/>
                <a:gd name="T70" fmla="*/ 0 w 227"/>
                <a:gd name="T71" fmla="*/ 129 h 319"/>
                <a:gd name="T72" fmla="*/ 0 w 227"/>
                <a:gd name="T73" fmla="*/ 12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 h="319">
                  <a:moveTo>
                    <a:pt x="0" y="129"/>
                  </a:moveTo>
                  <a:cubicBezTo>
                    <a:pt x="0" y="205"/>
                    <a:pt x="0" y="205"/>
                    <a:pt x="0" y="205"/>
                  </a:cubicBezTo>
                  <a:cubicBezTo>
                    <a:pt x="4" y="205"/>
                    <a:pt x="4" y="205"/>
                    <a:pt x="4" y="205"/>
                  </a:cubicBezTo>
                  <a:cubicBezTo>
                    <a:pt x="0" y="205"/>
                    <a:pt x="0" y="205"/>
                    <a:pt x="0" y="205"/>
                  </a:cubicBezTo>
                  <a:cubicBezTo>
                    <a:pt x="0" y="205"/>
                    <a:pt x="0" y="205"/>
                    <a:pt x="0" y="205"/>
                  </a:cubicBezTo>
                  <a:cubicBezTo>
                    <a:pt x="0" y="268"/>
                    <a:pt x="50" y="319"/>
                    <a:pt x="113" y="319"/>
                  </a:cubicBezTo>
                  <a:cubicBezTo>
                    <a:pt x="131" y="319"/>
                    <a:pt x="131" y="319"/>
                    <a:pt x="131" y="319"/>
                  </a:cubicBezTo>
                  <a:cubicBezTo>
                    <a:pt x="184" y="319"/>
                    <a:pt x="227" y="276"/>
                    <a:pt x="227" y="223"/>
                  </a:cubicBezTo>
                  <a:cubicBezTo>
                    <a:pt x="227" y="125"/>
                    <a:pt x="227" y="125"/>
                    <a:pt x="227" y="125"/>
                  </a:cubicBezTo>
                  <a:cubicBezTo>
                    <a:pt x="227" y="113"/>
                    <a:pt x="227" y="113"/>
                    <a:pt x="227" y="113"/>
                  </a:cubicBezTo>
                  <a:cubicBezTo>
                    <a:pt x="227" y="51"/>
                    <a:pt x="176" y="0"/>
                    <a:pt x="113" y="0"/>
                  </a:cubicBezTo>
                  <a:cubicBezTo>
                    <a:pt x="50" y="0"/>
                    <a:pt x="0" y="51"/>
                    <a:pt x="0" y="113"/>
                  </a:cubicBezTo>
                  <a:cubicBezTo>
                    <a:pt x="0" y="138"/>
                    <a:pt x="0" y="138"/>
                    <a:pt x="0" y="138"/>
                  </a:cubicBezTo>
                  <a:cubicBezTo>
                    <a:pt x="0" y="140"/>
                    <a:pt x="1" y="142"/>
                    <a:pt x="4" y="142"/>
                  </a:cubicBezTo>
                  <a:cubicBezTo>
                    <a:pt x="6" y="142"/>
                    <a:pt x="8" y="140"/>
                    <a:pt x="8" y="138"/>
                  </a:cubicBezTo>
                  <a:cubicBezTo>
                    <a:pt x="8" y="113"/>
                    <a:pt x="8" y="113"/>
                    <a:pt x="8" y="113"/>
                  </a:cubicBezTo>
                  <a:cubicBezTo>
                    <a:pt x="8" y="84"/>
                    <a:pt x="19" y="58"/>
                    <a:pt x="38" y="39"/>
                  </a:cubicBezTo>
                  <a:cubicBezTo>
                    <a:pt x="58" y="20"/>
                    <a:pt x="84" y="8"/>
                    <a:pt x="113" y="8"/>
                  </a:cubicBezTo>
                  <a:cubicBezTo>
                    <a:pt x="171" y="8"/>
                    <a:pt x="219" y="55"/>
                    <a:pt x="219" y="113"/>
                  </a:cubicBezTo>
                  <a:cubicBezTo>
                    <a:pt x="219" y="125"/>
                    <a:pt x="219" y="125"/>
                    <a:pt x="219" y="125"/>
                  </a:cubicBezTo>
                  <a:cubicBezTo>
                    <a:pt x="219" y="223"/>
                    <a:pt x="219" y="223"/>
                    <a:pt x="219" y="223"/>
                  </a:cubicBezTo>
                  <a:cubicBezTo>
                    <a:pt x="219" y="247"/>
                    <a:pt x="209" y="269"/>
                    <a:pt x="193" y="285"/>
                  </a:cubicBezTo>
                  <a:cubicBezTo>
                    <a:pt x="177" y="301"/>
                    <a:pt x="155" y="311"/>
                    <a:pt x="131" y="311"/>
                  </a:cubicBezTo>
                  <a:cubicBezTo>
                    <a:pt x="113" y="311"/>
                    <a:pt x="113" y="311"/>
                    <a:pt x="113" y="311"/>
                  </a:cubicBezTo>
                  <a:cubicBezTo>
                    <a:pt x="84" y="311"/>
                    <a:pt x="58" y="299"/>
                    <a:pt x="38" y="280"/>
                  </a:cubicBezTo>
                  <a:cubicBezTo>
                    <a:pt x="19" y="261"/>
                    <a:pt x="8" y="234"/>
                    <a:pt x="8" y="205"/>
                  </a:cubicBezTo>
                  <a:cubicBezTo>
                    <a:pt x="4" y="205"/>
                    <a:pt x="4" y="205"/>
                    <a:pt x="4" y="205"/>
                  </a:cubicBezTo>
                  <a:cubicBezTo>
                    <a:pt x="8" y="205"/>
                    <a:pt x="8" y="205"/>
                    <a:pt x="8" y="205"/>
                  </a:cubicBezTo>
                  <a:cubicBezTo>
                    <a:pt x="8" y="205"/>
                    <a:pt x="8" y="205"/>
                    <a:pt x="8" y="205"/>
                  </a:cubicBezTo>
                  <a:cubicBezTo>
                    <a:pt x="4" y="205"/>
                    <a:pt x="4" y="205"/>
                    <a:pt x="4" y="205"/>
                  </a:cubicBezTo>
                  <a:cubicBezTo>
                    <a:pt x="8" y="205"/>
                    <a:pt x="8" y="205"/>
                    <a:pt x="8" y="205"/>
                  </a:cubicBezTo>
                  <a:cubicBezTo>
                    <a:pt x="8" y="205"/>
                    <a:pt x="8" y="205"/>
                    <a:pt x="8" y="205"/>
                  </a:cubicBezTo>
                  <a:cubicBezTo>
                    <a:pt x="8" y="205"/>
                    <a:pt x="8" y="205"/>
                    <a:pt x="8" y="205"/>
                  </a:cubicBezTo>
                  <a:cubicBezTo>
                    <a:pt x="8" y="129"/>
                    <a:pt x="8" y="129"/>
                    <a:pt x="8" y="129"/>
                  </a:cubicBezTo>
                  <a:cubicBezTo>
                    <a:pt x="8" y="127"/>
                    <a:pt x="6" y="125"/>
                    <a:pt x="4" y="125"/>
                  </a:cubicBezTo>
                  <a:cubicBezTo>
                    <a:pt x="1" y="125"/>
                    <a:pt x="0" y="127"/>
                    <a:pt x="0" y="129"/>
                  </a:cubicBezTo>
                  <a:cubicBezTo>
                    <a:pt x="0" y="129"/>
                    <a:pt x="0" y="129"/>
                    <a:pt x="0" y="129"/>
                  </a:cubicBezTo>
                </a:path>
              </a:pathLst>
            </a:custGeom>
            <a:solidFill>
              <a:schemeClr val="tx1"/>
            </a:solidFill>
            <a:ln w="3175">
              <a:no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2" name="Freeform 168">
              <a:extLst>
                <a:ext uri="{FF2B5EF4-FFF2-40B4-BE49-F238E27FC236}">
                  <a16:creationId xmlns:a16="http://schemas.microsoft.com/office/drawing/2014/main" id="{F1721CDF-58B4-4C5C-9DB6-5841B5D0B3DE}"/>
                </a:ext>
              </a:extLst>
            </p:cNvPr>
            <p:cNvSpPr>
              <a:spLocks/>
            </p:cNvSpPr>
            <p:nvPr/>
          </p:nvSpPr>
          <p:spPr bwMode="auto">
            <a:xfrm>
              <a:off x="1957747" y="3207447"/>
              <a:ext cx="71040" cy="180444"/>
            </a:xfrm>
            <a:custGeom>
              <a:avLst/>
              <a:gdLst>
                <a:gd name="T0" fmla="*/ 4 w 24"/>
                <a:gd name="T1" fmla="*/ 61 h 61"/>
                <a:gd name="T2" fmla="*/ 24 w 24"/>
                <a:gd name="T3" fmla="*/ 41 h 61"/>
                <a:gd name="T4" fmla="*/ 24 w 24"/>
                <a:gd name="T5" fmla="*/ 4 h 61"/>
                <a:gd name="T6" fmla="*/ 20 w 24"/>
                <a:gd name="T7" fmla="*/ 0 h 61"/>
                <a:gd name="T8" fmla="*/ 16 w 24"/>
                <a:gd name="T9" fmla="*/ 4 h 61"/>
                <a:gd name="T10" fmla="*/ 16 w 24"/>
                <a:gd name="T11" fmla="*/ 41 h 61"/>
                <a:gd name="T12" fmla="*/ 4 w 24"/>
                <a:gd name="T13" fmla="*/ 53 h 61"/>
                <a:gd name="T14" fmla="*/ 0 w 24"/>
                <a:gd name="T15" fmla="*/ 57 h 61"/>
                <a:gd name="T16" fmla="*/ 4 w 24"/>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61">
                  <a:moveTo>
                    <a:pt x="4" y="61"/>
                  </a:moveTo>
                  <a:cubicBezTo>
                    <a:pt x="15" y="61"/>
                    <a:pt x="24" y="52"/>
                    <a:pt x="24" y="41"/>
                  </a:cubicBezTo>
                  <a:cubicBezTo>
                    <a:pt x="24" y="4"/>
                    <a:pt x="24" y="4"/>
                    <a:pt x="24" y="4"/>
                  </a:cubicBezTo>
                  <a:cubicBezTo>
                    <a:pt x="24" y="2"/>
                    <a:pt x="22" y="0"/>
                    <a:pt x="20" y="0"/>
                  </a:cubicBezTo>
                  <a:cubicBezTo>
                    <a:pt x="18" y="0"/>
                    <a:pt x="16" y="2"/>
                    <a:pt x="16" y="4"/>
                  </a:cubicBezTo>
                  <a:cubicBezTo>
                    <a:pt x="16" y="41"/>
                    <a:pt x="16" y="41"/>
                    <a:pt x="16" y="41"/>
                  </a:cubicBezTo>
                  <a:cubicBezTo>
                    <a:pt x="16" y="48"/>
                    <a:pt x="11" y="53"/>
                    <a:pt x="4" y="53"/>
                  </a:cubicBezTo>
                  <a:cubicBezTo>
                    <a:pt x="1" y="53"/>
                    <a:pt x="0" y="55"/>
                    <a:pt x="0" y="57"/>
                  </a:cubicBezTo>
                  <a:cubicBezTo>
                    <a:pt x="0" y="60"/>
                    <a:pt x="1" y="61"/>
                    <a:pt x="4" y="61"/>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3" name="Freeform 169">
              <a:extLst>
                <a:ext uri="{FF2B5EF4-FFF2-40B4-BE49-F238E27FC236}">
                  <a16:creationId xmlns:a16="http://schemas.microsoft.com/office/drawing/2014/main" id="{3FD1BCE5-60D3-4545-8D9F-81CF389DDDF3}"/>
                </a:ext>
              </a:extLst>
            </p:cNvPr>
            <p:cNvSpPr>
              <a:spLocks/>
            </p:cNvSpPr>
            <p:nvPr/>
          </p:nvSpPr>
          <p:spPr bwMode="auto">
            <a:xfrm>
              <a:off x="1775734" y="3060578"/>
              <a:ext cx="169077" cy="41203"/>
            </a:xfrm>
            <a:custGeom>
              <a:avLst/>
              <a:gdLst>
                <a:gd name="T0" fmla="*/ 7 w 57"/>
                <a:gd name="T1" fmla="*/ 14 h 14"/>
                <a:gd name="T2" fmla="*/ 50 w 57"/>
                <a:gd name="T3" fmla="*/ 14 h 14"/>
                <a:gd name="T4" fmla="*/ 57 w 57"/>
                <a:gd name="T5" fmla="*/ 8 h 14"/>
                <a:gd name="T6" fmla="*/ 57 w 57"/>
                <a:gd name="T7" fmla="*/ 7 h 14"/>
                <a:gd name="T8" fmla="*/ 50 w 57"/>
                <a:gd name="T9" fmla="*/ 0 h 14"/>
                <a:gd name="T10" fmla="*/ 7 w 57"/>
                <a:gd name="T11" fmla="*/ 0 h 14"/>
                <a:gd name="T12" fmla="*/ 0 w 57"/>
                <a:gd name="T13" fmla="*/ 7 h 14"/>
                <a:gd name="T14" fmla="*/ 0 w 57"/>
                <a:gd name="T15" fmla="*/ 8 h 14"/>
                <a:gd name="T16" fmla="*/ 7 w 57"/>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4">
                  <a:moveTo>
                    <a:pt x="7" y="14"/>
                  </a:moveTo>
                  <a:cubicBezTo>
                    <a:pt x="50" y="14"/>
                    <a:pt x="50" y="14"/>
                    <a:pt x="50" y="14"/>
                  </a:cubicBezTo>
                  <a:cubicBezTo>
                    <a:pt x="54" y="14"/>
                    <a:pt x="57" y="11"/>
                    <a:pt x="57" y="8"/>
                  </a:cubicBezTo>
                  <a:cubicBezTo>
                    <a:pt x="57" y="7"/>
                    <a:pt x="57" y="7"/>
                    <a:pt x="57" y="7"/>
                  </a:cubicBezTo>
                  <a:cubicBezTo>
                    <a:pt x="57" y="3"/>
                    <a:pt x="54" y="0"/>
                    <a:pt x="50"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4" name="Freeform 170">
              <a:extLst>
                <a:ext uri="{FF2B5EF4-FFF2-40B4-BE49-F238E27FC236}">
                  <a16:creationId xmlns:a16="http://schemas.microsoft.com/office/drawing/2014/main" id="{5714D02D-3C2F-4DA6-BEE9-31961F05B43B}"/>
                </a:ext>
              </a:extLst>
            </p:cNvPr>
            <p:cNvSpPr>
              <a:spLocks/>
            </p:cNvSpPr>
            <p:nvPr/>
          </p:nvSpPr>
          <p:spPr bwMode="auto">
            <a:xfrm>
              <a:off x="1775734" y="3060578"/>
              <a:ext cx="169077" cy="41203"/>
            </a:xfrm>
            <a:custGeom>
              <a:avLst/>
              <a:gdLst>
                <a:gd name="T0" fmla="*/ 7 w 57"/>
                <a:gd name="T1" fmla="*/ 14 h 14"/>
                <a:gd name="T2" fmla="*/ 50 w 57"/>
                <a:gd name="T3" fmla="*/ 14 h 14"/>
                <a:gd name="T4" fmla="*/ 57 w 57"/>
                <a:gd name="T5" fmla="*/ 8 h 14"/>
                <a:gd name="T6" fmla="*/ 57 w 57"/>
                <a:gd name="T7" fmla="*/ 7 h 14"/>
                <a:gd name="T8" fmla="*/ 50 w 57"/>
                <a:gd name="T9" fmla="*/ 0 h 14"/>
                <a:gd name="T10" fmla="*/ 7 w 57"/>
                <a:gd name="T11" fmla="*/ 0 h 14"/>
                <a:gd name="T12" fmla="*/ 0 w 57"/>
                <a:gd name="T13" fmla="*/ 7 h 14"/>
                <a:gd name="T14" fmla="*/ 0 w 57"/>
                <a:gd name="T15" fmla="*/ 8 h 14"/>
                <a:gd name="T16" fmla="*/ 7 w 57"/>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4">
                  <a:moveTo>
                    <a:pt x="7" y="14"/>
                  </a:moveTo>
                  <a:cubicBezTo>
                    <a:pt x="50" y="14"/>
                    <a:pt x="50" y="14"/>
                    <a:pt x="50" y="14"/>
                  </a:cubicBezTo>
                  <a:cubicBezTo>
                    <a:pt x="54" y="14"/>
                    <a:pt x="57" y="11"/>
                    <a:pt x="57" y="8"/>
                  </a:cubicBezTo>
                  <a:cubicBezTo>
                    <a:pt x="57" y="7"/>
                    <a:pt x="57" y="7"/>
                    <a:pt x="57" y="7"/>
                  </a:cubicBezTo>
                  <a:cubicBezTo>
                    <a:pt x="57" y="3"/>
                    <a:pt x="54" y="0"/>
                    <a:pt x="50"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5" name="Freeform 173">
              <a:extLst>
                <a:ext uri="{FF2B5EF4-FFF2-40B4-BE49-F238E27FC236}">
                  <a16:creationId xmlns:a16="http://schemas.microsoft.com/office/drawing/2014/main" id="{A0BFD3A4-B87B-404A-920F-DD6568226B4F}"/>
                </a:ext>
              </a:extLst>
            </p:cNvPr>
            <p:cNvSpPr>
              <a:spLocks/>
            </p:cNvSpPr>
            <p:nvPr/>
          </p:nvSpPr>
          <p:spPr bwMode="auto">
            <a:xfrm>
              <a:off x="2047110" y="3060578"/>
              <a:ext cx="125032" cy="41203"/>
            </a:xfrm>
            <a:custGeom>
              <a:avLst/>
              <a:gdLst>
                <a:gd name="T0" fmla="*/ 7 w 42"/>
                <a:gd name="T1" fmla="*/ 14 h 14"/>
                <a:gd name="T2" fmla="*/ 35 w 42"/>
                <a:gd name="T3" fmla="*/ 14 h 14"/>
                <a:gd name="T4" fmla="*/ 42 w 42"/>
                <a:gd name="T5" fmla="*/ 8 h 14"/>
                <a:gd name="T6" fmla="*/ 42 w 42"/>
                <a:gd name="T7" fmla="*/ 7 h 14"/>
                <a:gd name="T8" fmla="*/ 35 w 42"/>
                <a:gd name="T9" fmla="*/ 0 h 14"/>
                <a:gd name="T10" fmla="*/ 7 w 42"/>
                <a:gd name="T11" fmla="*/ 0 h 14"/>
                <a:gd name="T12" fmla="*/ 0 w 42"/>
                <a:gd name="T13" fmla="*/ 7 h 14"/>
                <a:gd name="T14" fmla="*/ 0 w 42"/>
                <a:gd name="T15" fmla="*/ 8 h 14"/>
                <a:gd name="T16" fmla="*/ 7 w 4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4">
                  <a:moveTo>
                    <a:pt x="7" y="14"/>
                  </a:moveTo>
                  <a:cubicBezTo>
                    <a:pt x="35" y="14"/>
                    <a:pt x="35" y="14"/>
                    <a:pt x="35" y="14"/>
                  </a:cubicBezTo>
                  <a:cubicBezTo>
                    <a:pt x="39" y="14"/>
                    <a:pt x="42" y="11"/>
                    <a:pt x="42" y="8"/>
                  </a:cubicBezTo>
                  <a:cubicBezTo>
                    <a:pt x="42" y="7"/>
                    <a:pt x="42" y="7"/>
                    <a:pt x="42" y="7"/>
                  </a:cubicBezTo>
                  <a:cubicBezTo>
                    <a:pt x="42" y="3"/>
                    <a:pt x="39" y="0"/>
                    <a:pt x="35"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rgbClr val="640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6" name="Freeform 174">
              <a:extLst>
                <a:ext uri="{FF2B5EF4-FFF2-40B4-BE49-F238E27FC236}">
                  <a16:creationId xmlns:a16="http://schemas.microsoft.com/office/drawing/2014/main" id="{7B25B3A1-3639-4045-BB8F-7654A6B2E1BB}"/>
                </a:ext>
              </a:extLst>
            </p:cNvPr>
            <p:cNvSpPr>
              <a:spLocks/>
            </p:cNvSpPr>
            <p:nvPr/>
          </p:nvSpPr>
          <p:spPr bwMode="auto">
            <a:xfrm>
              <a:off x="2047110" y="3060578"/>
              <a:ext cx="125032" cy="41203"/>
            </a:xfrm>
            <a:custGeom>
              <a:avLst/>
              <a:gdLst>
                <a:gd name="T0" fmla="*/ 7 w 42"/>
                <a:gd name="T1" fmla="*/ 14 h 14"/>
                <a:gd name="T2" fmla="*/ 35 w 42"/>
                <a:gd name="T3" fmla="*/ 14 h 14"/>
                <a:gd name="T4" fmla="*/ 42 w 42"/>
                <a:gd name="T5" fmla="*/ 8 h 14"/>
                <a:gd name="T6" fmla="*/ 42 w 42"/>
                <a:gd name="T7" fmla="*/ 7 h 14"/>
                <a:gd name="T8" fmla="*/ 35 w 42"/>
                <a:gd name="T9" fmla="*/ 0 h 14"/>
                <a:gd name="T10" fmla="*/ 7 w 42"/>
                <a:gd name="T11" fmla="*/ 0 h 14"/>
                <a:gd name="T12" fmla="*/ 0 w 42"/>
                <a:gd name="T13" fmla="*/ 7 h 14"/>
                <a:gd name="T14" fmla="*/ 0 w 42"/>
                <a:gd name="T15" fmla="*/ 8 h 14"/>
                <a:gd name="T16" fmla="*/ 7 w 4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4">
                  <a:moveTo>
                    <a:pt x="7" y="14"/>
                  </a:moveTo>
                  <a:cubicBezTo>
                    <a:pt x="35" y="14"/>
                    <a:pt x="35" y="14"/>
                    <a:pt x="35" y="14"/>
                  </a:cubicBezTo>
                  <a:cubicBezTo>
                    <a:pt x="39" y="14"/>
                    <a:pt x="42" y="11"/>
                    <a:pt x="42" y="8"/>
                  </a:cubicBezTo>
                  <a:cubicBezTo>
                    <a:pt x="42" y="7"/>
                    <a:pt x="42" y="7"/>
                    <a:pt x="42" y="7"/>
                  </a:cubicBezTo>
                  <a:cubicBezTo>
                    <a:pt x="42" y="3"/>
                    <a:pt x="39" y="0"/>
                    <a:pt x="35" y="0"/>
                  </a:cubicBezTo>
                  <a:cubicBezTo>
                    <a:pt x="7" y="0"/>
                    <a:pt x="7" y="0"/>
                    <a:pt x="7" y="0"/>
                  </a:cubicBezTo>
                  <a:cubicBezTo>
                    <a:pt x="3" y="0"/>
                    <a:pt x="0" y="3"/>
                    <a:pt x="0" y="7"/>
                  </a:cubicBezTo>
                  <a:cubicBezTo>
                    <a:pt x="0" y="8"/>
                    <a:pt x="0" y="8"/>
                    <a:pt x="0" y="8"/>
                  </a:cubicBezTo>
                  <a:cubicBezTo>
                    <a:pt x="0" y="11"/>
                    <a:pt x="3" y="14"/>
                    <a:pt x="7" y="14"/>
                  </a:cubicBezTo>
                  <a:close/>
                </a:path>
              </a:pathLst>
            </a:custGeom>
            <a:solidFill>
              <a:schemeClr val="tx1"/>
            </a:solidFill>
            <a:ln w="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7" name="Freeform 176">
              <a:extLst>
                <a:ext uri="{FF2B5EF4-FFF2-40B4-BE49-F238E27FC236}">
                  <a16:creationId xmlns:a16="http://schemas.microsoft.com/office/drawing/2014/main" id="{E658F59E-7798-4307-8D27-B65F5BCCEA73}"/>
                </a:ext>
              </a:extLst>
            </p:cNvPr>
            <p:cNvSpPr>
              <a:spLocks/>
            </p:cNvSpPr>
            <p:nvPr/>
          </p:nvSpPr>
          <p:spPr bwMode="auto">
            <a:xfrm>
              <a:off x="1436159" y="3158614"/>
              <a:ext cx="163393" cy="161973"/>
            </a:xfrm>
            <a:custGeom>
              <a:avLst/>
              <a:gdLst>
                <a:gd name="T0" fmla="*/ 55 w 55"/>
                <a:gd name="T1" fmla="*/ 27 h 55"/>
                <a:gd name="T2" fmla="*/ 27 w 55"/>
                <a:gd name="T3" fmla="*/ 0 h 55"/>
                <a:gd name="T4" fmla="*/ 0 w 55"/>
                <a:gd name="T5" fmla="*/ 27 h 55"/>
                <a:gd name="T6" fmla="*/ 27 w 55"/>
                <a:gd name="T7" fmla="*/ 55 h 55"/>
                <a:gd name="T8" fmla="*/ 41 w 55"/>
                <a:gd name="T9" fmla="*/ 51 h 55"/>
                <a:gd name="connsiteX0" fmla="*/ 10000 w 10000"/>
                <a:gd name="connsiteY0" fmla="*/ 4909 h 10000"/>
                <a:gd name="connsiteX1" fmla="*/ 4909 w 10000"/>
                <a:gd name="connsiteY1" fmla="*/ 0 h 10000"/>
                <a:gd name="connsiteX2" fmla="*/ 0 w 10000"/>
                <a:gd name="connsiteY2" fmla="*/ 4909 h 10000"/>
                <a:gd name="connsiteX3" fmla="*/ 4909 w 10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4909"/>
                  </a:moveTo>
                  <a:cubicBezTo>
                    <a:pt x="10000" y="2182"/>
                    <a:pt x="7636" y="0"/>
                    <a:pt x="4909" y="0"/>
                  </a:cubicBezTo>
                  <a:cubicBezTo>
                    <a:pt x="2182" y="0"/>
                    <a:pt x="0" y="2182"/>
                    <a:pt x="0" y="4909"/>
                  </a:cubicBezTo>
                  <a:cubicBezTo>
                    <a:pt x="0" y="7636"/>
                    <a:pt x="2182" y="10000"/>
                    <a:pt x="4909" y="10000"/>
                  </a:cubicBezTo>
                </a:path>
              </a:pathLst>
            </a:custGeom>
            <a:noFill/>
            <a:ln w="2540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8" name="Freeform 178">
              <a:extLst>
                <a:ext uri="{FF2B5EF4-FFF2-40B4-BE49-F238E27FC236}">
                  <a16:creationId xmlns:a16="http://schemas.microsoft.com/office/drawing/2014/main" id="{508A4B1E-4633-45C9-9F00-F47C67E50F24}"/>
                </a:ext>
              </a:extLst>
            </p:cNvPr>
            <p:cNvSpPr>
              <a:spLocks/>
            </p:cNvSpPr>
            <p:nvPr/>
          </p:nvSpPr>
          <p:spPr bwMode="auto">
            <a:xfrm rot="16762192">
              <a:off x="1492658" y="3250112"/>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399" name="Oval 202">
              <a:extLst>
                <a:ext uri="{FF2B5EF4-FFF2-40B4-BE49-F238E27FC236}">
                  <a16:creationId xmlns:a16="http://schemas.microsoft.com/office/drawing/2014/main" id="{F9D806B8-F3A0-4893-8A17-5DBF603FFBC2}"/>
                </a:ext>
              </a:extLst>
            </p:cNvPr>
            <p:cNvSpPr>
              <a:spLocks noChangeArrowheads="1"/>
            </p:cNvSpPr>
            <p:nvPr/>
          </p:nvSpPr>
          <p:spPr bwMode="auto">
            <a:xfrm>
              <a:off x="2047542" y="3117502"/>
              <a:ext cx="191810" cy="191810"/>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0" name="Oval 203">
              <a:extLst>
                <a:ext uri="{FF2B5EF4-FFF2-40B4-BE49-F238E27FC236}">
                  <a16:creationId xmlns:a16="http://schemas.microsoft.com/office/drawing/2014/main" id="{E22C6C49-1E7E-40CA-84AE-2FE38732BCA4}"/>
                </a:ext>
              </a:extLst>
            </p:cNvPr>
            <p:cNvSpPr>
              <a:spLocks noChangeArrowheads="1"/>
            </p:cNvSpPr>
            <p:nvPr/>
          </p:nvSpPr>
          <p:spPr bwMode="auto">
            <a:xfrm>
              <a:off x="1788521" y="3125935"/>
              <a:ext cx="191810" cy="191810"/>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1" name="Line 204">
              <a:extLst>
                <a:ext uri="{FF2B5EF4-FFF2-40B4-BE49-F238E27FC236}">
                  <a16:creationId xmlns:a16="http://schemas.microsoft.com/office/drawing/2014/main" id="{EECDF65B-EA99-4314-B8B6-019DFE954E5D}"/>
                </a:ext>
              </a:extLst>
            </p:cNvPr>
            <p:cNvSpPr>
              <a:spLocks noChangeShapeType="1"/>
            </p:cNvSpPr>
            <p:nvPr/>
          </p:nvSpPr>
          <p:spPr bwMode="auto">
            <a:xfrm flipH="1">
              <a:off x="1970386" y="3175663"/>
              <a:ext cx="77044"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2" name="Line 205">
              <a:extLst>
                <a:ext uri="{FF2B5EF4-FFF2-40B4-BE49-F238E27FC236}">
                  <a16:creationId xmlns:a16="http://schemas.microsoft.com/office/drawing/2014/main" id="{17EA9CD5-790C-467E-A111-169566B87BC2}"/>
                </a:ext>
              </a:extLst>
            </p:cNvPr>
            <p:cNvSpPr>
              <a:spLocks noChangeShapeType="1"/>
            </p:cNvSpPr>
            <p:nvPr/>
          </p:nvSpPr>
          <p:spPr bwMode="auto">
            <a:xfrm flipH="1">
              <a:off x="1619444" y="3181539"/>
              <a:ext cx="170658" cy="41011"/>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3" name="Freeform 206">
              <a:extLst>
                <a:ext uri="{FF2B5EF4-FFF2-40B4-BE49-F238E27FC236}">
                  <a16:creationId xmlns:a16="http://schemas.microsoft.com/office/drawing/2014/main" id="{6F2CF9B5-4275-498F-8A90-18D3D3405F7E}"/>
                </a:ext>
              </a:extLst>
            </p:cNvPr>
            <p:cNvSpPr>
              <a:spLocks/>
            </p:cNvSpPr>
            <p:nvPr/>
          </p:nvSpPr>
          <p:spPr bwMode="auto">
            <a:xfrm>
              <a:off x="1896503" y="3427148"/>
              <a:ext cx="139241" cy="71040"/>
            </a:xfrm>
            <a:custGeom>
              <a:avLst/>
              <a:gdLst>
                <a:gd name="T0" fmla="*/ 23 w 47"/>
                <a:gd name="T1" fmla="*/ 24 h 24"/>
                <a:gd name="T2" fmla="*/ 23 w 47"/>
                <a:gd name="T3" fmla="*/ 24 h 24"/>
                <a:gd name="T4" fmla="*/ 0 w 47"/>
                <a:gd name="T5" fmla="*/ 0 h 24"/>
                <a:gd name="T6" fmla="*/ 47 w 47"/>
                <a:gd name="T7" fmla="*/ 0 h 24"/>
                <a:gd name="T8" fmla="*/ 23 w 47"/>
                <a:gd name="T9" fmla="*/ 24 h 24"/>
              </a:gdLst>
              <a:ahLst/>
              <a:cxnLst>
                <a:cxn ang="0">
                  <a:pos x="T0" y="T1"/>
                </a:cxn>
                <a:cxn ang="0">
                  <a:pos x="T2" y="T3"/>
                </a:cxn>
                <a:cxn ang="0">
                  <a:pos x="T4" y="T5"/>
                </a:cxn>
                <a:cxn ang="0">
                  <a:pos x="T6" y="T7"/>
                </a:cxn>
                <a:cxn ang="0">
                  <a:pos x="T8" y="T9"/>
                </a:cxn>
              </a:cxnLst>
              <a:rect l="0" t="0" r="r" b="b"/>
              <a:pathLst>
                <a:path w="47" h="24">
                  <a:moveTo>
                    <a:pt x="23" y="24"/>
                  </a:moveTo>
                  <a:cubicBezTo>
                    <a:pt x="23" y="24"/>
                    <a:pt x="23" y="24"/>
                    <a:pt x="23" y="24"/>
                  </a:cubicBezTo>
                  <a:cubicBezTo>
                    <a:pt x="10" y="24"/>
                    <a:pt x="0" y="13"/>
                    <a:pt x="0" y="0"/>
                  </a:cubicBezTo>
                  <a:cubicBezTo>
                    <a:pt x="47" y="0"/>
                    <a:pt x="47" y="0"/>
                    <a:pt x="47" y="0"/>
                  </a:cubicBezTo>
                  <a:cubicBezTo>
                    <a:pt x="47" y="13"/>
                    <a:pt x="36" y="24"/>
                    <a:pt x="23"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4" name="Freeform 207">
              <a:extLst>
                <a:ext uri="{FF2B5EF4-FFF2-40B4-BE49-F238E27FC236}">
                  <a16:creationId xmlns:a16="http://schemas.microsoft.com/office/drawing/2014/main" id="{689DF8F1-6BB1-42C1-9F98-65BF5915331E}"/>
                </a:ext>
              </a:extLst>
            </p:cNvPr>
            <p:cNvSpPr>
              <a:spLocks/>
            </p:cNvSpPr>
            <p:nvPr/>
          </p:nvSpPr>
          <p:spPr bwMode="auto">
            <a:xfrm>
              <a:off x="1896503" y="3427148"/>
              <a:ext cx="139241" cy="71040"/>
            </a:xfrm>
            <a:custGeom>
              <a:avLst/>
              <a:gdLst>
                <a:gd name="T0" fmla="*/ 23 w 47"/>
                <a:gd name="T1" fmla="*/ 24 h 24"/>
                <a:gd name="T2" fmla="*/ 23 w 47"/>
                <a:gd name="T3" fmla="*/ 24 h 24"/>
                <a:gd name="T4" fmla="*/ 0 w 47"/>
                <a:gd name="T5" fmla="*/ 0 h 24"/>
                <a:gd name="T6" fmla="*/ 47 w 47"/>
                <a:gd name="T7" fmla="*/ 0 h 24"/>
                <a:gd name="T8" fmla="*/ 23 w 47"/>
                <a:gd name="T9" fmla="*/ 24 h 24"/>
              </a:gdLst>
              <a:ahLst/>
              <a:cxnLst>
                <a:cxn ang="0">
                  <a:pos x="T0" y="T1"/>
                </a:cxn>
                <a:cxn ang="0">
                  <a:pos x="T2" y="T3"/>
                </a:cxn>
                <a:cxn ang="0">
                  <a:pos x="T4" y="T5"/>
                </a:cxn>
                <a:cxn ang="0">
                  <a:pos x="T6" y="T7"/>
                </a:cxn>
                <a:cxn ang="0">
                  <a:pos x="T8" y="T9"/>
                </a:cxn>
              </a:cxnLst>
              <a:rect l="0" t="0" r="r" b="b"/>
              <a:pathLst>
                <a:path w="47" h="24">
                  <a:moveTo>
                    <a:pt x="23" y="24"/>
                  </a:moveTo>
                  <a:cubicBezTo>
                    <a:pt x="23" y="24"/>
                    <a:pt x="23" y="24"/>
                    <a:pt x="23" y="24"/>
                  </a:cubicBezTo>
                  <a:cubicBezTo>
                    <a:pt x="10" y="24"/>
                    <a:pt x="0" y="13"/>
                    <a:pt x="0" y="0"/>
                  </a:cubicBezTo>
                  <a:cubicBezTo>
                    <a:pt x="47" y="0"/>
                    <a:pt x="47" y="0"/>
                    <a:pt x="47" y="0"/>
                  </a:cubicBezTo>
                  <a:cubicBezTo>
                    <a:pt x="47" y="13"/>
                    <a:pt x="36" y="24"/>
                    <a:pt x="23" y="24"/>
                  </a:cubicBezTo>
                  <a:close/>
                </a:path>
              </a:pathLst>
            </a:custGeom>
            <a:solidFill>
              <a:srgbClr val="999A98"/>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5" name="Freeform 137">
              <a:extLst>
                <a:ext uri="{FF2B5EF4-FFF2-40B4-BE49-F238E27FC236}">
                  <a16:creationId xmlns:a16="http://schemas.microsoft.com/office/drawing/2014/main" id="{0520D3A7-85A8-42A7-9A39-3CEA8D526F36}"/>
                </a:ext>
              </a:extLst>
            </p:cNvPr>
            <p:cNvSpPr>
              <a:spLocks/>
            </p:cNvSpPr>
            <p:nvPr/>
          </p:nvSpPr>
          <p:spPr bwMode="auto">
            <a:xfrm>
              <a:off x="1643332" y="3545243"/>
              <a:ext cx="295796" cy="231425"/>
            </a:xfrm>
            <a:custGeom>
              <a:avLst/>
              <a:gdLst>
                <a:gd name="T0" fmla="*/ 0 w 100"/>
                <a:gd name="T1" fmla="*/ 0 h 87"/>
                <a:gd name="T2" fmla="*/ 0 w 100"/>
                <a:gd name="T3" fmla="*/ 41 h 87"/>
                <a:gd name="T4" fmla="*/ 0 w 100"/>
                <a:gd name="T5" fmla="*/ 45 h 87"/>
                <a:gd name="T6" fmla="*/ 46 w 100"/>
                <a:gd name="T7" fmla="*/ 87 h 87"/>
                <a:gd name="T8" fmla="*/ 71 w 100"/>
                <a:gd name="T9" fmla="*/ 87 h 87"/>
                <a:gd name="T10" fmla="*/ 100 w 100"/>
                <a:gd name="T11" fmla="*/ 59 h 87"/>
                <a:gd name="T12" fmla="*/ 100 w 100"/>
                <a:gd name="T13" fmla="*/ 58 h 87"/>
                <a:gd name="T14" fmla="*/ 100 w 100"/>
                <a:gd name="T15" fmla="*/ 15 h 87"/>
                <a:gd name="T16" fmla="*/ 0 w 100"/>
                <a:gd name="T17" fmla="*/ 0 h 87"/>
                <a:gd name="connsiteX0" fmla="*/ 0 w 10000"/>
                <a:gd name="connsiteY0" fmla="*/ 0 h 10000"/>
                <a:gd name="connsiteX1" fmla="*/ 0 w 10000"/>
                <a:gd name="connsiteY1" fmla="*/ 4713 h 10000"/>
                <a:gd name="connsiteX2" fmla="*/ 0 w 10000"/>
                <a:gd name="connsiteY2" fmla="*/ 5172 h 10000"/>
                <a:gd name="connsiteX3" fmla="*/ 4600 w 10000"/>
                <a:gd name="connsiteY3" fmla="*/ 10000 h 10000"/>
                <a:gd name="connsiteX4" fmla="*/ 7100 w 10000"/>
                <a:gd name="connsiteY4" fmla="*/ 10000 h 10000"/>
                <a:gd name="connsiteX5" fmla="*/ 10000 w 10000"/>
                <a:gd name="connsiteY5" fmla="*/ 6782 h 10000"/>
                <a:gd name="connsiteX6" fmla="*/ 10000 w 10000"/>
                <a:gd name="connsiteY6" fmla="*/ 6667 h 10000"/>
                <a:gd name="connsiteX7" fmla="*/ 9917 w 10000"/>
                <a:gd name="connsiteY7" fmla="*/ 3154 h 10000"/>
                <a:gd name="connsiteX8" fmla="*/ 0 w 10000"/>
                <a:gd name="connsiteY8" fmla="*/ 0 h 10000"/>
                <a:gd name="connsiteX0" fmla="*/ 0 w 10000"/>
                <a:gd name="connsiteY0" fmla="*/ 0 h 10000"/>
                <a:gd name="connsiteX1" fmla="*/ 0 w 10000"/>
                <a:gd name="connsiteY1" fmla="*/ 4713 h 10000"/>
                <a:gd name="connsiteX2" fmla="*/ 0 w 10000"/>
                <a:gd name="connsiteY2" fmla="*/ 5172 h 10000"/>
                <a:gd name="connsiteX3" fmla="*/ 4600 w 10000"/>
                <a:gd name="connsiteY3" fmla="*/ 10000 h 10000"/>
                <a:gd name="connsiteX4" fmla="*/ 7100 w 10000"/>
                <a:gd name="connsiteY4" fmla="*/ 10000 h 10000"/>
                <a:gd name="connsiteX5" fmla="*/ 10000 w 10000"/>
                <a:gd name="connsiteY5" fmla="*/ 6782 h 10000"/>
                <a:gd name="connsiteX6" fmla="*/ 10000 w 10000"/>
                <a:gd name="connsiteY6" fmla="*/ 6667 h 10000"/>
                <a:gd name="connsiteX7" fmla="*/ 9917 w 10000"/>
                <a:gd name="connsiteY7" fmla="*/ 3154 h 10000"/>
                <a:gd name="connsiteX8" fmla="*/ 0 w 10000"/>
                <a:gd name="connsiteY8" fmla="*/ 0 h 10000"/>
                <a:gd name="connsiteX0" fmla="*/ 133 w 10009"/>
                <a:gd name="connsiteY0" fmla="*/ 0 h 8999"/>
                <a:gd name="connsiteX1" fmla="*/ 9 w 10009"/>
                <a:gd name="connsiteY1" fmla="*/ 3712 h 8999"/>
                <a:gd name="connsiteX2" fmla="*/ 9 w 10009"/>
                <a:gd name="connsiteY2" fmla="*/ 4171 h 8999"/>
                <a:gd name="connsiteX3" fmla="*/ 4609 w 10009"/>
                <a:gd name="connsiteY3" fmla="*/ 8999 h 8999"/>
                <a:gd name="connsiteX4" fmla="*/ 7109 w 10009"/>
                <a:gd name="connsiteY4" fmla="*/ 8999 h 8999"/>
                <a:gd name="connsiteX5" fmla="*/ 10009 w 10009"/>
                <a:gd name="connsiteY5" fmla="*/ 5781 h 8999"/>
                <a:gd name="connsiteX6" fmla="*/ 10009 w 10009"/>
                <a:gd name="connsiteY6" fmla="*/ 5666 h 8999"/>
                <a:gd name="connsiteX7" fmla="*/ 9926 w 10009"/>
                <a:gd name="connsiteY7" fmla="*/ 2153 h 8999"/>
                <a:gd name="connsiteX8" fmla="*/ 133 w 10009"/>
                <a:gd name="connsiteY8" fmla="*/ 0 h 8999"/>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39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604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94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17 w 10000"/>
                <a:gd name="connsiteY7" fmla="*/ 2942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851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 name="connsiteX0" fmla="*/ 133 w 10000"/>
                <a:gd name="connsiteY0" fmla="*/ 0 h 10000"/>
                <a:gd name="connsiteX1" fmla="*/ 9 w 10000"/>
                <a:gd name="connsiteY1" fmla="*/ 4125 h 10000"/>
                <a:gd name="connsiteX2" fmla="*/ 9 w 10000"/>
                <a:gd name="connsiteY2" fmla="*/ 4635 h 10000"/>
                <a:gd name="connsiteX3" fmla="*/ 4605 w 10000"/>
                <a:gd name="connsiteY3" fmla="*/ 10000 h 10000"/>
                <a:gd name="connsiteX4" fmla="*/ 7103 w 10000"/>
                <a:gd name="connsiteY4" fmla="*/ 10000 h 10000"/>
                <a:gd name="connsiteX5" fmla="*/ 10000 w 10000"/>
                <a:gd name="connsiteY5" fmla="*/ 6424 h 10000"/>
                <a:gd name="connsiteX6" fmla="*/ 10000 w 10000"/>
                <a:gd name="connsiteY6" fmla="*/ 6296 h 10000"/>
                <a:gd name="connsiteX7" fmla="*/ 9906 w 10000"/>
                <a:gd name="connsiteY7" fmla="*/ 2688 h 10000"/>
                <a:gd name="connsiteX8" fmla="*/ 133 w 10000"/>
                <a:gd name="connsiteY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133" y="0"/>
                  </a:moveTo>
                  <a:cubicBezTo>
                    <a:pt x="92" y="1375"/>
                    <a:pt x="30" y="3353"/>
                    <a:pt x="9" y="4125"/>
                  </a:cubicBezTo>
                  <a:cubicBezTo>
                    <a:pt x="-12" y="4897"/>
                    <a:pt x="9" y="4465"/>
                    <a:pt x="9" y="4635"/>
                  </a:cubicBezTo>
                  <a:cubicBezTo>
                    <a:pt x="209" y="7701"/>
                    <a:pt x="2207" y="10000"/>
                    <a:pt x="4605" y="10000"/>
                  </a:cubicBezTo>
                  <a:lnTo>
                    <a:pt x="7103" y="10000"/>
                  </a:lnTo>
                  <a:cubicBezTo>
                    <a:pt x="8701" y="10000"/>
                    <a:pt x="10000" y="8340"/>
                    <a:pt x="10000" y="6424"/>
                  </a:cubicBezTo>
                  <a:lnTo>
                    <a:pt x="10000" y="6296"/>
                  </a:lnTo>
                  <a:cubicBezTo>
                    <a:pt x="10000" y="2836"/>
                    <a:pt x="9906" y="2688"/>
                    <a:pt x="9906" y="2688"/>
                  </a:cubicBezTo>
                  <a:cubicBezTo>
                    <a:pt x="4332" y="3211"/>
                    <a:pt x="2856" y="1751"/>
                    <a:pt x="133" y="0"/>
                  </a:cubicBezTo>
                  <a:close/>
                </a:path>
              </a:pathLst>
            </a:custGeom>
            <a:noFill/>
            <a:ln w="19050">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nvGrpSpPr>
            <p:cNvPr id="406" name="Group 405">
              <a:extLst>
                <a:ext uri="{FF2B5EF4-FFF2-40B4-BE49-F238E27FC236}">
                  <a16:creationId xmlns:a16="http://schemas.microsoft.com/office/drawing/2014/main" id="{8D94C2E8-EA40-4B93-9AA8-599D8B26541C}"/>
                </a:ext>
              </a:extLst>
            </p:cNvPr>
            <p:cNvGrpSpPr/>
            <p:nvPr/>
          </p:nvGrpSpPr>
          <p:grpSpPr>
            <a:xfrm>
              <a:off x="1448946" y="2686902"/>
              <a:ext cx="808445" cy="551276"/>
              <a:chOff x="2054370" y="1372627"/>
              <a:chExt cx="644704" cy="439622"/>
            </a:xfrm>
            <a:solidFill>
              <a:schemeClr val="tx1"/>
            </a:solidFill>
          </p:grpSpPr>
          <p:sp>
            <p:nvSpPr>
              <p:cNvPr id="413" name="Freeform 171">
                <a:extLst>
                  <a:ext uri="{FF2B5EF4-FFF2-40B4-BE49-F238E27FC236}">
                    <a16:creationId xmlns:a16="http://schemas.microsoft.com/office/drawing/2014/main" id="{F286CFB6-A58B-4606-B869-EDC82B08088D}"/>
                  </a:ext>
                </a:extLst>
              </p:cNvPr>
              <p:cNvSpPr>
                <a:spLocks/>
              </p:cNvSpPr>
              <p:nvPr/>
            </p:nvSpPr>
            <p:spPr bwMode="auto">
              <a:xfrm>
                <a:off x="2054370" y="1372627"/>
                <a:ext cx="546129" cy="439622"/>
              </a:xfrm>
              <a:custGeom>
                <a:avLst/>
                <a:gdLst>
                  <a:gd name="T0" fmla="*/ 147 w 232"/>
                  <a:gd name="T1" fmla="*/ 0 h 186"/>
                  <a:gd name="T2" fmla="*/ 232 w 232"/>
                  <a:gd name="T3" fmla="*/ 85 h 186"/>
                  <a:gd name="T4" fmla="*/ 224 w 232"/>
                  <a:gd name="T5" fmla="*/ 88 h 186"/>
                  <a:gd name="T6" fmla="*/ 173 w 232"/>
                  <a:gd name="T7" fmla="*/ 97 h 186"/>
                  <a:gd name="T8" fmla="*/ 141 w 232"/>
                  <a:gd name="T9" fmla="*/ 76 h 186"/>
                  <a:gd name="T10" fmla="*/ 121 w 232"/>
                  <a:gd name="T11" fmla="*/ 62 h 186"/>
                  <a:gd name="T12" fmla="*/ 119 w 232"/>
                  <a:gd name="T13" fmla="*/ 62 h 186"/>
                  <a:gd name="T14" fmla="*/ 80 w 232"/>
                  <a:gd name="T15" fmla="*/ 102 h 186"/>
                  <a:gd name="T16" fmla="*/ 80 w 232"/>
                  <a:gd name="T17" fmla="*/ 142 h 186"/>
                  <a:gd name="T18" fmla="*/ 35 w 232"/>
                  <a:gd name="T19" fmla="*/ 186 h 186"/>
                  <a:gd name="T20" fmla="*/ 0 w 232"/>
                  <a:gd name="T21" fmla="*/ 186 h 186"/>
                  <a:gd name="T22" fmla="*/ 0 w 232"/>
                  <a:gd name="T23" fmla="*/ 95 h 186"/>
                  <a:gd name="T24" fmla="*/ 26 w 232"/>
                  <a:gd name="T25" fmla="*/ 48 h 186"/>
                  <a:gd name="T26" fmla="*/ 96 w 232"/>
                  <a:gd name="T27" fmla="*/ 0 h 186"/>
                  <a:gd name="T28" fmla="*/ 147 w 232"/>
                  <a:gd name="T2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186">
                    <a:moveTo>
                      <a:pt x="147" y="0"/>
                    </a:moveTo>
                    <a:cubicBezTo>
                      <a:pt x="201" y="0"/>
                      <a:pt x="232" y="31"/>
                      <a:pt x="232" y="85"/>
                    </a:cubicBezTo>
                    <a:cubicBezTo>
                      <a:pt x="224" y="88"/>
                      <a:pt x="224" y="88"/>
                      <a:pt x="224" y="88"/>
                    </a:cubicBezTo>
                    <a:cubicBezTo>
                      <a:pt x="173" y="97"/>
                      <a:pt x="173" y="97"/>
                      <a:pt x="173" y="97"/>
                    </a:cubicBezTo>
                    <a:cubicBezTo>
                      <a:pt x="159" y="97"/>
                      <a:pt x="146" y="89"/>
                      <a:pt x="141" y="76"/>
                    </a:cubicBezTo>
                    <a:cubicBezTo>
                      <a:pt x="137" y="68"/>
                      <a:pt x="130" y="62"/>
                      <a:pt x="121" y="62"/>
                    </a:cubicBezTo>
                    <a:cubicBezTo>
                      <a:pt x="119" y="62"/>
                      <a:pt x="119" y="62"/>
                      <a:pt x="119" y="62"/>
                    </a:cubicBezTo>
                    <a:cubicBezTo>
                      <a:pt x="97" y="62"/>
                      <a:pt x="80" y="80"/>
                      <a:pt x="80" y="102"/>
                    </a:cubicBezTo>
                    <a:cubicBezTo>
                      <a:pt x="80" y="142"/>
                      <a:pt x="80" y="142"/>
                      <a:pt x="80" y="142"/>
                    </a:cubicBezTo>
                    <a:cubicBezTo>
                      <a:pt x="80" y="166"/>
                      <a:pt x="60" y="186"/>
                      <a:pt x="35" y="186"/>
                    </a:cubicBezTo>
                    <a:cubicBezTo>
                      <a:pt x="0" y="186"/>
                      <a:pt x="0" y="186"/>
                      <a:pt x="0" y="186"/>
                    </a:cubicBezTo>
                    <a:cubicBezTo>
                      <a:pt x="0" y="95"/>
                      <a:pt x="0" y="95"/>
                      <a:pt x="0" y="95"/>
                    </a:cubicBezTo>
                    <a:cubicBezTo>
                      <a:pt x="0" y="72"/>
                      <a:pt x="6" y="57"/>
                      <a:pt x="26" y="48"/>
                    </a:cubicBezTo>
                    <a:cubicBezTo>
                      <a:pt x="30" y="21"/>
                      <a:pt x="66" y="0"/>
                      <a:pt x="96" y="0"/>
                    </a:cubicBezTo>
                    <a:lnTo>
                      <a:pt x="147" y="0"/>
                    </a:lnTo>
                    <a:close/>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4" name="Freeform 185">
                <a:extLst>
                  <a:ext uri="{FF2B5EF4-FFF2-40B4-BE49-F238E27FC236}">
                    <a16:creationId xmlns:a16="http://schemas.microsoft.com/office/drawing/2014/main" id="{549907A3-0C5F-4C49-9E31-1CDDE95396CE}"/>
                  </a:ext>
                </a:extLst>
              </p:cNvPr>
              <p:cNvSpPr>
                <a:spLocks/>
              </p:cNvSpPr>
              <p:nvPr/>
            </p:nvSpPr>
            <p:spPr bwMode="auto">
              <a:xfrm>
                <a:off x="2108756" y="1372627"/>
                <a:ext cx="573322" cy="415828"/>
              </a:xfrm>
              <a:custGeom>
                <a:avLst/>
                <a:gdLst>
                  <a:gd name="T0" fmla="*/ 0 w 244"/>
                  <a:gd name="T1" fmla="*/ 87 h 176"/>
                  <a:gd name="T2" fmla="*/ 87 w 244"/>
                  <a:gd name="T3" fmla="*/ 0 h 176"/>
                  <a:gd name="T4" fmla="*/ 88 w 244"/>
                  <a:gd name="T5" fmla="*/ 0 h 176"/>
                  <a:gd name="T6" fmla="*/ 244 w 244"/>
                  <a:gd name="T7" fmla="*/ 0 h 176"/>
                  <a:gd name="T8" fmla="*/ 244 w 244"/>
                  <a:gd name="T9" fmla="*/ 50 h 176"/>
                  <a:gd name="T10" fmla="*/ 193 w 244"/>
                  <a:gd name="T11" fmla="*/ 101 h 176"/>
                  <a:gd name="T12" fmla="*/ 85 w 244"/>
                  <a:gd name="T13" fmla="*/ 101 h 176"/>
                  <a:gd name="T14" fmla="*/ 52 w 244"/>
                  <a:gd name="T15" fmla="*/ 127 h 176"/>
                  <a:gd name="T16" fmla="*/ 45 w 244"/>
                  <a:gd name="T17" fmla="*/ 162 h 176"/>
                  <a:gd name="T18" fmla="*/ 21 w 244"/>
                  <a:gd name="T19" fmla="*/ 165 h 176"/>
                  <a:gd name="T20" fmla="*/ 0 w 244"/>
                  <a:gd name="T21" fmla="*/ 147 h 176"/>
                  <a:gd name="T22" fmla="*/ 0 w 244"/>
                  <a:gd name="T23" fmla="*/ 8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76">
                    <a:moveTo>
                      <a:pt x="0" y="87"/>
                    </a:moveTo>
                    <a:cubicBezTo>
                      <a:pt x="0" y="39"/>
                      <a:pt x="39" y="0"/>
                      <a:pt x="87" y="0"/>
                    </a:cubicBezTo>
                    <a:cubicBezTo>
                      <a:pt x="88" y="0"/>
                      <a:pt x="88" y="0"/>
                      <a:pt x="88" y="0"/>
                    </a:cubicBezTo>
                    <a:cubicBezTo>
                      <a:pt x="244" y="0"/>
                      <a:pt x="244" y="0"/>
                      <a:pt x="244" y="0"/>
                    </a:cubicBezTo>
                    <a:cubicBezTo>
                      <a:pt x="244" y="50"/>
                      <a:pt x="244" y="50"/>
                      <a:pt x="244" y="50"/>
                    </a:cubicBezTo>
                    <a:cubicBezTo>
                      <a:pt x="244" y="78"/>
                      <a:pt x="221" y="101"/>
                      <a:pt x="193" y="101"/>
                    </a:cubicBezTo>
                    <a:cubicBezTo>
                      <a:pt x="85" y="101"/>
                      <a:pt x="85" y="101"/>
                      <a:pt x="85" y="101"/>
                    </a:cubicBezTo>
                    <a:cubicBezTo>
                      <a:pt x="69" y="101"/>
                      <a:pt x="56" y="112"/>
                      <a:pt x="52" y="127"/>
                    </a:cubicBezTo>
                    <a:cubicBezTo>
                      <a:pt x="45" y="162"/>
                      <a:pt x="45" y="162"/>
                      <a:pt x="45" y="162"/>
                    </a:cubicBezTo>
                    <a:cubicBezTo>
                      <a:pt x="42" y="174"/>
                      <a:pt x="27" y="176"/>
                      <a:pt x="21" y="165"/>
                    </a:cubicBezTo>
                    <a:cubicBezTo>
                      <a:pt x="0" y="147"/>
                      <a:pt x="0" y="147"/>
                      <a:pt x="0" y="147"/>
                    </a:cubicBezTo>
                    <a:cubicBezTo>
                      <a:pt x="0" y="87"/>
                      <a:pt x="0" y="87"/>
                      <a:pt x="0" y="87"/>
                    </a:cubicBezTo>
                    <a:close/>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5" name="Freeform 187">
                <a:extLst>
                  <a:ext uri="{FF2B5EF4-FFF2-40B4-BE49-F238E27FC236}">
                    <a16:creationId xmlns:a16="http://schemas.microsoft.com/office/drawing/2014/main" id="{45D8B798-BDB6-4B9B-809C-AFDC8509751A}"/>
                  </a:ext>
                </a:extLst>
              </p:cNvPr>
              <p:cNvSpPr>
                <a:spLocks/>
              </p:cNvSpPr>
              <p:nvPr/>
            </p:nvSpPr>
            <p:spPr bwMode="auto">
              <a:xfrm>
                <a:off x="2567641" y="1450808"/>
                <a:ext cx="131433" cy="158627"/>
              </a:xfrm>
              <a:custGeom>
                <a:avLst/>
                <a:gdLst>
                  <a:gd name="T0" fmla="*/ 8 w 56"/>
                  <a:gd name="T1" fmla="*/ 0 h 67"/>
                  <a:gd name="T2" fmla="*/ 56 w 56"/>
                  <a:gd name="T3" fmla="*/ 0 h 67"/>
                  <a:gd name="T4" fmla="*/ 56 w 56"/>
                  <a:gd name="T5" fmla="*/ 11 h 67"/>
                  <a:gd name="T6" fmla="*/ 0 w 56"/>
                  <a:gd name="T7" fmla="*/ 67 h 67"/>
                </a:gdLst>
                <a:ahLst/>
                <a:cxnLst>
                  <a:cxn ang="0">
                    <a:pos x="T0" y="T1"/>
                  </a:cxn>
                  <a:cxn ang="0">
                    <a:pos x="T2" y="T3"/>
                  </a:cxn>
                  <a:cxn ang="0">
                    <a:pos x="T4" y="T5"/>
                  </a:cxn>
                  <a:cxn ang="0">
                    <a:pos x="T6" y="T7"/>
                  </a:cxn>
                </a:cxnLst>
                <a:rect l="0" t="0" r="r" b="b"/>
                <a:pathLst>
                  <a:path w="56" h="67">
                    <a:moveTo>
                      <a:pt x="8" y="0"/>
                    </a:moveTo>
                    <a:cubicBezTo>
                      <a:pt x="56" y="0"/>
                      <a:pt x="56" y="0"/>
                      <a:pt x="56" y="0"/>
                    </a:cubicBezTo>
                    <a:cubicBezTo>
                      <a:pt x="56" y="11"/>
                      <a:pt x="56" y="11"/>
                      <a:pt x="56" y="11"/>
                    </a:cubicBezTo>
                    <a:cubicBezTo>
                      <a:pt x="56" y="42"/>
                      <a:pt x="31" y="67"/>
                      <a:pt x="0" y="67"/>
                    </a:cubicBezTo>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6" name="Freeform 188">
                <a:extLst>
                  <a:ext uri="{FF2B5EF4-FFF2-40B4-BE49-F238E27FC236}">
                    <a16:creationId xmlns:a16="http://schemas.microsoft.com/office/drawing/2014/main" id="{006EF4E7-3234-464C-86FA-6B23CA9D565B}"/>
                  </a:ext>
                </a:extLst>
              </p:cNvPr>
              <p:cNvSpPr>
                <a:spLocks/>
              </p:cNvSpPr>
              <p:nvPr/>
            </p:nvSpPr>
            <p:spPr bwMode="auto">
              <a:xfrm>
                <a:off x="2567641" y="1450808"/>
                <a:ext cx="131433" cy="158627"/>
              </a:xfrm>
              <a:custGeom>
                <a:avLst/>
                <a:gdLst>
                  <a:gd name="T0" fmla="*/ 8 w 56"/>
                  <a:gd name="T1" fmla="*/ 0 h 67"/>
                  <a:gd name="T2" fmla="*/ 56 w 56"/>
                  <a:gd name="T3" fmla="*/ 0 h 67"/>
                  <a:gd name="T4" fmla="*/ 56 w 56"/>
                  <a:gd name="T5" fmla="*/ 11 h 67"/>
                  <a:gd name="T6" fmla="*/ 0 w 56"/>
                  <a:gd name="T7" fmla="*/ 67 h 67"/>
                </a:gdLst>
                <a:ahLst/>
                <a:cxnLst>
                  <a:cxn ang="0">
                    <a:pos x="T0" y="T1"/>
                  </a:cxn>
                  <a:cxn ang="0">
                    <a:pos x="T2" y="T3"/>
                  </a:cxn>
                  <a:cxn ang="0">
                    <a:pos x="T4" y="T5"/>
                  </a:cxn>
                  <a:cxn ang="0">
                    <a:pos x="T6" y="T7"/>
                  </a:cxn>
                </a:cxnLst>
                <a:rect l="0" t="0" r="r" b="b"/>
                <a:pathLst>
                  <a:path w="56" h="67">
                    <a:moveTo>
                      <a:pt x="8" y="0"/>
                    </a:moveTo>
                    <a:cubicBezTo>
                      <a:pt x="56" y="0"/>
                      <a:pt x="56" y="0"/>
                      <a:pt x="56" y="0"/>
                    </a:cubicBezTo>
                    <a:cubicBezTo>
                      <a:pt x="56" y="11"/>
                      <a:pt x="56" y="11"/>
                      <a:pt x="56" y="11"/>
                    </a:cubicBezTo>
                    <a:cubicBezTo>
                      <a:pt x="56" y="42"/>
                      <a:pt x="31" y="67"/>
                      <a:pt x="0" y="67"/>
                    </a:cubicBezTo>
                  </a:path>
                </a:pathLst>
              </a:custGeom>
              <a:grp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sp>
          <p:nvSpPr>
            <p:cNvPr id="407" name="Freeform 145">
              <a:extLst>
                <a:ext uri="{FF2B5EF4-FFF2-40B4-BE49-F238E27FC236}">
                  <a16:creationId xmlns:a16="http://schemas.microsoft.com/office/drawing/2014/main" id="{6129A7C2-A342-4976-A35B-BA023B16EB2B}"/>
                </a:ext>
              </a:extLst>
            </p:cNvPr>
            <p:cNvSpPr>
              <a:spLocks/>
            </p:cNvSpPr>
            <p:nvPr/>
          </p:nvSpPr>
          <p:spPr bwMode="auto">
            <a:xfrm>
              <a:off x="1581793" y="4395432"/>
              <a:ext cx="301213" cy="61095"/>
            </a:xfrm>
            <a:custGeom>
              <a:avLst/>
              <a:gdLst>
                <a:gd name="T0" fmla="*/ 97 w 102"/>
                <a:gd name="T1" fmla="*/ 21 h 21"/>
                <a:gd name="T2" fmla="*/ 6 w 102"/>
                <a:gd name="T3" fmla="*/ 21 h 21"/>
                <a:gd name="T4" fmla="*/ 0 w 102"/>
                <a:gd name="T5" fmla="*/ 16 h 21"/>
                <a:gd name="T6" fmla="*/ 0 w 102"/>
                <a:gd name="T7" fmla="*/ 6 h 21"/>
                <a:gd name="T8" fmla="*/ 6 w 102"/>
                <a:gd name="T9" fmla="*/ 0 h 21"/>
                <a:gd name="T10" fmla="*/ 97 w 102"/>
                <a:gd name="T11" fmla="*/ 0 h 21"/>
                <a:gd name="T12" fmla="*/ 102 w 102"/>
                <a:gd name="T13" fmla="*/ 6 h 21"/>
                <a:gd name="T14" fmla="*/ 102 w 102"/>
                <a:gd name="T15" fmla="*/ 16 h 21"/>
                <a:gd name="T16" fmla="*/ 97 w 10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1">
                  <a:moveTo>
                    <a:pt x="97" y="21"/>
                  </a:moveTo>
                  <a:cubicBezTo>
                    <a:pt x="6" y="21"/>
                    <a:pt x="6" y="21"/>
                    <a:pt x="6" y="21"/>
                  </a:cubicBezTo>
                  <a:cubicBezTo>
                    <a:pt x="3" y="21"/>
                    <a:pt x="0" y="19"/>
                    <a:pt x="0" y="16"/>
                  </a:cubicBezTo>
                  <a:cubicBezTo>
                    <a:pt x="0" y="6"/>
                    <a:pt x="0" y="6"/>
                    <a:pt x="0" y="6"/>
                  </a:cubicBezTo>
                  <a:cubicBezTo>
                    <a:pt x="0" y="3"/>
                    <a:pt x="3" y="0"/>
                    <a:pt x="6" y="0"/>
                  </a:cubicBezTo>
                  <a:cubicBezTo>
                    <a:pt x="97" y="0"/>
                    <a:pt x="97" y="0"/>
                    <a:pt x="97" y="0"/>
                  </a:cubicBezTo>
                  <a:cubicBezTo>
                    <a:pt x="99" y="0"/>
                    <a:pt x="102" y="3"/>
                    <a:pt x="102" y="6"/>
                  </a:cubicBezTo>
                  <a:cubicBezTo>
                    <a:pt x="102" y="16"/>
                    <a:pt x="102" y="16"/>
                    <a:pt x="102" y="16"/>
                  </a:cubicBezTo>
                  <a:cubicBezTo>
                    <a:pt x="102" y="19"/>
                    <a:pt x="99" y="21"/>
                    <a:pt x="97" y="21"/>
                  </a:cubicBezTo>
                  <a:close/>
                </a:path>
              </a:pathLst>
            </a:custGeom>
            <a:solidFill>
              <a:schemeClr val="tx1"/>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8" name="Freeform 148">
              <a:extLst>
                <a:ext uri="{FF2B5EF4-FFF2-40B4-BE49-F238E27FC236}">
                  <a16:creationId xmlns:a16="http://schemas.microsoft.com/office/drawing/2014/main" id="{6E988BC8-DECA-452A-B1AF-FE2F6082ECC8}"/>
                </a:ext>
              </a:extLst>
            </p:cNvPr>
            <p:cNvSpPr>
              <a:spLocks/>
            </p:cNvSpPr>
            <p:nvPr/>
          </p:nvSpPr>
          <p:spPr bwMode="auto">
            <a:xfrm>
              <a:off x="1622996" y="4332916"/>
              <a:ext cx="218805" cy="62516"/>
            </a:xfrm>
            <a:custGeom>
              <a:avLst/>
              <a:gdLst>
                <a:gd name="T0" fmla="*/ 74 w 74"/>
                <a:gd name="T1" fmla="*/ 21 h 21"/>
                <a:gd name="T2" fmla="*/ 0 w 74"/>
                <a:gd name="T3" fmla="*/ 21 h 21"/>
                <a:gd name="T4" fmla="*/ 0 w 74"/>
                <a:gd name="T5" fmla="*/ 17 h 21"/>
                <a:gd name="T6" fmla="*/ 8 w 74"/>
                <a:gd name="T7" fmla="*/ 7 h 21"/>
                <a:gd name="T8" fmla="*/ 64 w 74"/>
                <a:gd name="T9" fmla="*/ 1 h 21"/>
                <a:gd name="T10" fmla="*/ 74 w 74"/>
                <a:gd name="T11" fmla="*/ 10 h 21"/>
                <a:gd name="T12" fmla="*/ 74 w 7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74" y="21"/>
                  </a:moveTo>
                  <a:cubicBezTo>
                    <a:pt x="0" y="21"/>
                    <a:pt x="0" y="21"/>
                    <a:pt x="0" y="21"/>
                  </a:cubicBezTo>
                  <a:cubicBezTo>
                    <a:pt x="0" y="17"/>
                    <a:pt x="0" y="17"/>
                    <a:pt x="0" y="17"/>
                  </a:cubicBezTo>
                  <a:cubicBezTo>
                    <a:pt x="0" y="12"/>
                    <a:pt x="4" y="8"/>
                    <a:pt x="8" y="7"/>
                  </a:cubicBezTo>
                  <a:cubicBezTo>
                    <a:pt x="64" y="1"/>
                    <a:pt x="64" y="1"/>
                    <a:pt x="64" y="1"/>
                  </a:cubicBezTo>
                  <a:cubicBezTo>
                    <a:pt x="69" y="0"/>
                    <a:pt x="74" y="4"/>
                    <a:pt x="74" y="10"/>
                  </a:cubicBezTo>
                  <a:lnTo>
                    <a:pt x="74" y="21"/>
                  </a:lnTo>
                  <a:close/>
                </a:path>
              </a:pathLst>
            </a:custGeom>
            <a:solidFill>
              <a:schemeClr val="tx1"/>
            </a:solidFill>
            <a:ln w="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09" name="Freeform 200">
              <a:extLst>
                <a:ext uri="{FF2B5EF4-FFF2-40B4-BE49-F238E27FC236}">
                  <a16:creationId xmlns:a16="http://schemas.microsoft.com/office/drawing/2014/main" id="{FA1399EB-7A50-4EA5-B70F-AB14AACB911D}"/>
                </a:ext>
              </a:extLst>
            </p:cNvPr>
            <p:cNvSpPr>
              <a:spLocks noEditPoints="1"/>
            </p:cNvSpPr>
            <p:nvPr/>
          </p:nvSpPr>
          <p:spPr bwMode="auto">
            <a:xfrm>
              <a:off x="1826883" y="3140143"/>
              <a:ext cx="99457" cy="103719"/>
            </a:xfrm>
            <a:custGeom>
              <a:avLst/>
              <a:gdLst>
                <a:gd name="T0" fmla="*/ 34 w 34"/>
                <a:gd name="T1" fmla="*/ 18 h 35"/>
                <a:gd name="T2" fmla="*/ 34 w 34"/>
                <a:gd name="T3" fmla="*/ 18 h 35"/>
                <a:gd name="T4" fmla="*/ 34 w 34"/>
                <a:gd name="T5" fmla="*/ 18 h 35"/>
                <a:gd name="T6" fmla="*/ 17 w 34"/>
                <a:gd name="T7" fmla="*/ 0 h 35"/>
                <a:gd name="T8" fmla="*/ 0 w 34"/>
                <a:gd name="T9" fmla="*/ 18 h 35"/>
                <a:gd name="T10" fmla="*/ 0 w 34"/>
                <a:gd name="T11" fmla="*/ 18 h 35"/>
                <a:gd name="T12" fmla="*/ 17 w 34"/>
                <a:gd name="T13" fmla="*/ 35 h 35"/>
                <a:gd name="T14" fmla="*/ 34 w 34"/>
                <a:gd name="T15" fmla="*/ 18 h 35"/>
                <a:gd name="T16" fmla="*/ 30 w 34"/>
                <a:gd name="T17" fmla="*/ 18 h 35"/>
                <a:gd name="T18" fmla="*/ 29 w 34"/>
                <a:gd name="T19" fmla="*/ 18 h 35"/>
                <a:gd name="T20" fmla="*/ 30 w 34"/>
                <a:gd name="T21" fmla="*/ 19 h 35"/>
                <a:gd name="T22" fmla="*/ 23 w 34"/>
                <a:gd name="T23" fmla="*/ 26 h 35"/>
                <a:gd name="T24" fmla="*/ 22 w 34"/>
                <a:gd name="T25" fmla="*/ 26 h 35"/>
                <a:gd name="T26" fmla="*/ 17 w 34"/>
                <a:gd name="T27" fmla="*/ 27 h 35"/>
                <a:gd name="T28" fmla="*/ 8 w 34"/>
                <a:gd name="T29" fmla="*/ 18 h 35"/>
                <a:gd name="T30" fmla="*/ 17 w 34"/>
                <a:gd name="T31" fmla="*/ 8 h 35"/>
                <a:gd name="T32" fmla="*/ 25 w 34"/>
                <a:gd name="T33" fmla="*/ 12 h 35"/>
                <a:gd name="T34" fmla="*/ 29 w 34"/>
                <a:gd name="T35" fmla="*/ 18 h 35"/>
                <a:gd name="T36" fmla="*/ 30 w 34"/>
                <a:gd name="T37" fmla="*/ 18 h 35"/>
                <a:gd name="T38" fmla="*/ 34 w 34"/>
                <a:gd name="T39" fmla="*/ 18 h 35"/>
                <a:gd name="T40" fmla="*/ 34 w 34"/>
                <a:gd name="T41" fmla="*/ 18 h 35"/>
                <a:gd name="T42" fmla="*/ 34 w 34"/>
                <a:gd name="T43" fmla="*/ 16 h 35"/>
                <a:gd name="T44" fmla="*/ 17 w 34"/>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35">
                  <a:moveTo>
                    <a:pt x="34" y="18"/>
                  </a:moveTo>
                  <a:cubicBezTo>
                    <a:pt x="34" y="18"/>
                    <a:pt x="34" y="18"/>
                    <a:pt x="34" y="18"/>
                  </a:cubicBezTo>
                  <a:cubicBezTo>
                    <a:pt x="34" y="18"/>
                    <a:pt x="34" y="18"/>
                    <a:pt x="34" y="18"/>
                  </a:cubicBezTo>
                  <a:moveTo>
                    <a:pt x="17" y="0"/>
                  </a:moveTo>
                  <a:cubicBezTo>
                    <a:pt x="7" y="0"/>
                    <a:pt x="0" y="8"/>
                    <a:pt x="0" y="18"/>
                  </a:cubicBezTo>
                  <a:cubicBezTo>
                    <a:pt x="0" y="18"/>
                    <a:pt x="0" y="18"/>
                    <a:pt x="0" y="18"/>
                  </a:cubicBezTo>
                  <a:cubicBezTo>
                    <a:pt x="0" y="27"/>
                    <a:pt x="7" y="35"/>
                    <a:pt x="17" y="35"/>
                  </a:cubicBezTo>
                  <a:cubicBezTo>
                    <a:pt x="27" y="35"/>
                    <a:pt x="34" y="27"/>
                    <a:pt x="34" y="18"/>
                  </a:cubicBezTo>
                  <a:cubicBezTo>
                    <a:pt x="30" y="18"/>
                    <a:pt x="30" y="18"/>
                    <a:pt x="30" y="18"/>
                  </a:cubicBezTo>
                  <a:cubicBezTo>
                    <a:pt x="29" y="18"/>
                    <a:pt x="29" y="18"/>
                    <a:pt x="29" y="18"/>
                  </a:cubicBezTo>
                  <a:cubicBezTo>
                    <a:pt x="29" y="18"/>
                    <a:pt x="30" y="19"/>
                    <a:pt x="30" y="19"/>
                  </a:cubicBezTo>
                  <a:cubicBezTo>
                    <a:pt x="30" y="23"/>
                    <a:pt x="26" y="26"/>
                    <a:pt x="23" y="26"/>
                  </a:cubicBezTo>
                  <a:cubicBezTo>
                    <a:pt x="22" y="26"/>
                    <a:pt x="22" y="26"/>
                    <a:pt x="22" y="26"/>
                  </a:cubicBezTo>
                  <a:cubicBezTo>
                    <a:pt x="20" y="27"/>
                    <a:pt x="19" y="27"/>
                    <a:pt x="17" y="27"/>
                  </a:cubicBezTo>
                  <a:cubicBezTo>
                    <a:pt x="12" y="27"/>
                    <a:pt x="8" y="23"/>
                    <a:pt x="8" y="18"/>
                  </a:cubicBezTo>
                  <a:cubicBezTo>
                    <a:pt x="8" y="13"/>
                    <a:pt x="12" y="8"/>
                    <a:pt x="17" y="8"/>
                  </a:cubicBezTo>
                  <a:cubicBezTo>
                    <a:pt x="20" y="8"/>
                    <a:pt x="23" y="10"/>
                    <a:pt x="25" y="12"/>
                  </a:cubicBezTo>
                  <a:cubicBezTo>
                    <a:pt x="27" y="13"/>
                    <a:pt x="29" y="15"/>
                    <a:pt x="29" y="18"/>
                  </a:cubicBezTo>
                  <a:cubicBezTo>
                    <a:pt x="30" y="18"/>
                    <a:pt x="30" y="18"/>
                    <a:pt x="30" y="18"/>
                  </a:cubicBezTo>
                  <a:cubicBezTo>
                    <a:pt x="34" y="18"/>
                    <a:pt x="34" y="18"/>
                    <a:pt x="34" y="18"/>
                  </a:cubicBezTo>
                  <a:cubicBezTo>
                    <a:pt x="34" y="18"/>
                    <a:pt x="34" y="18"/>
                    <a:pt x="34" y="18"/>
                  </a:cubicBezTo>
                  <a:cubicBezTo>
                    <a:pt x="34" y="17"/>
                    <a:pt x="34" y="16"/>
                    <a:pt x="34" y="16"/>
                  </a:cubicBezTo>
                  <a:cubicBezTo>
                    <a:pt x="33" y="7"/>
                    <a:pt x="26" y="0"/>
                    <a:pt x="1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0" name="Freeform 201">
              <a:extLst>
                <a:ext uri="{FF2B5EF4-FFF2-40B4-BE49-F238E27FC236}">
                  <a16:creationId xmlns:a16="http://schemas.microsoft.com/office/drawing/2014/main" id="{316EE453-5481-471F-ACA5-DCCB0F404525}"/>
                </a:ext>
              </a:extLst>
            </p:cNvPr>
            <p:cNvSpPr>
              <a:spLocks/>
            </p:cNvSpPr>
            <p:nvPr/>
          </p:nvSpPr>
          <p:spPr bwMode="auto">
            <a:xfrm>
              <a:off x="1873770" y="3175663"/>
              <a:ext cx="41203" cy="41203"/>
            </a:xfrm>
            <a:custGeom>
              <a:avLst/>
              <a:gdLst>
                <a:gd name="T0" fmla="*/ 7 w 14"/>
                <a:gd name="T1" fmla="*/ 0 h 14"/>
                <a:gd name="T2" fmla="*/ 0 w 14"/>
                <a:gd name="T3" fmla="*/ 7 h 14"/>
                <a:gd name="T4" fmla="*/ 6 w 14"/>
                <a:gd name="T5" fmla="*/ 14 h 14"/>
                <a:gd name="T6" fmla="*/ 7 w 14"/>
                <a:gd name="T7" fmla="*/ 14 h 14"/>
                <a:gd name="T8" fmla="*/ 14 w 14"/>
                <a:gd name="T9" fmla="*/ 7 h 14"/>
                <a:gd name="T10" fmla="*/ 13 w 14"/>
                <a:gd name="T11" fmla="*/ 6 h 14"/>
                <a:gd name="T12" fmla="*/ 13 w 14"/>
                <a:gd name="T13" fmla="*/ 6 h 14"/>
                <a:gd name="T14" fmla="*/ 9 w 14"/>
                <a:gd name="T15" fmla="*/ 0 h 14"/>
                <a:gd name="T16" fmla="*/ 7 w 1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4">
                  <a:moveTo>
                    <a:pt x="7" y="0"/>
                  </a:moveTo>
                  <a:cubicBezTo>
                    <a:pt x="3" y="0"/>
                    <a:pt x="0" y="3"/>
                    <a:pt x="0" y="7"/>
                  </a:cubicBezTo>
                  <a:cubicBezTo>
                    <a:pt x="0" y="11"/>
                    <a:pt x="2" y="14"/>
                    <a:pt x="6" y="14"/>
                  </a:cubicBezTo>
                  <a:cubicBezTo>
                    <a:pt x="6" y="14"/>
                    <a:pt x="6" y="14"/>
                    <a:pt x="7" y="14"/>
                  </a:cubicBezTo>
                  <a:cubicBezTo>
                    <a:pt x="10" y="14"/>
                    <a:pt x="14" y="11"/>
                    <a:pt x="14" y="7"/>
                  </a:cubicBezTo>
                  <a:cubicBezTo>
                    <a:pt x="14" y="7"/>
                    <a:pt x="13" y="6"/>
                    <a:pt x="13" y="6"/>
                  </a:cubicBezTo>
                  <a:cubicBezTo>
                    <a:pt x="13" y="6"/>
                    <a:pt x="13" y="6"/>
                    <a:pt x="13" y="6"/>
                  </a:cubicBezTo>
                  <a:cubicBezTo>
                    <a:pt x="13" y="3"/>
                    <a:pt x="11" y="1"/>
                    <a:pt x="9" y="0"/>
                  </a:cubicBezTo>
                  <a:cubicBezTo>
                    <a:pt x="8" y="0"/>
                    <a:pt x="7" y="0"/>
                    <a:pt x="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1" name="Freeform 195">
              <a:extLst>
                <a:ext uri="{FF2B5EF4-FFF2-40B4-BE49-F238E27FC236}">
                  <a16:creationId xmlns:a16="http://schemas.microsoft.com/office/drawing/2014/main" id="{E77C3B09-57E0-492B-A6F4-063E460CC92B}"/>
                </a:ext>
              </a:extLst>
            </p:cNvPr>
            <p:cNvSpPr>
              <a:spLocks noEditPoints="1"/>
            </p:cNvSpPr>
            <p:nvPr/>
          </p:nvSpPr>
          <p:spPr bwMode="auto">
            <a:xfrm>
              <a:off x="2074105" y="3140143"/>
              <a:ext cx="103719" cy="103719"/>
            </a:xfrm>
            <a:custGeom>
              <a:avLst/>
              <a:gdLst>
                <a:gd name="T0" fmla="*/ 35 w 35"/>
                <a:gd name="T1" fmla="*/ 18 h 35"/>
                <a:gd name="T2" fmla="*/ 35 w 35"/>
                <a:gd name="T3" fmla="*/ 18 h 35"/>
                <a:gd name="T4" fmla="*/ 35 w 35"/>
                <a:gd name="T5" fmla="*/ 18 h 35"/>
                <a:gd name="T6" fmla="*/ 17 w 35"/>
                <a:gd name="T7" fmla="*/ 0 h 35"/>
                <a:gd name="T8" fmla="*/ 0 w 35"/>
                <a:gd name="T9" fmla="*/ 18 h 35"/>
                <a:gd name="T10" fmla="*/ 0 w 35"/>
                <a:gd name="T11" fmla="*/ 18 h 35"/>
                <a:gd name="T12" fmla="*/ 17 w 35"/>
                <a:gd name="T13" fmla="*/ 35 h 35"/>
                <a:gd name="T14" fmla="*/ 29 w 35"/>
                <a:gd name="T15" fmla="*/ 31 h 35"/>
                <a:gd name="T16" fmla="*/ 35 w 35"/>
                <a:gd name="T17" fmla="*/ 18 h 35"/>
                <a:gd name="T18" fmla="*/ 31 w 35"/>
                <a:gd name="T19" fmla="*/ 18 h 35"/>
                <a:gd name="T20" fmla="*/ 30 w 35"/>
                <a:gd name="T21" fmla="*/ 18 h 35"/>
                <a:gd name="T22" fmla="*/ 24 w 35"/>
                <a:gd name="T23" fmla="*/ 25 h 35"/>
                <a:gd name="T24" fmla="*/ 17 w 35"/>
                <a:gd name="T25" fmla="*/ 27 h 35"/>
                <a:gd name="T26" fmla="*/ 8 w 35"/>
                <a:gd name="T27" fmla="*/ 18 h 35"/>
                <a:gd name="T28" fmla="*/ 17 w 35"/>
                <a:gd name="T29" fmla="*/ 8 h 35"/>
                <a:gd name="T30" fmla="*/ 24 w 35"/>
                <a:gd name="T31" fmla="*/ 11 h 35"/>
                <a:gd name="T32" fmla="*/ 30 w 35"/>
                <a:gd name="T33" fmla="*/ 18 h 35"/>
                <a:gd name="T34" fmla="*/ 30 w 35"/>
                <a:gd name="T35" fmla="*/ 18 h 35"/>
                <a:gd name="T36" fmla="*/ 31 w 35"/>
                <a:gd name="T37" fmla="*/ 18 h 35"/>
                <a:gd name="T38" fmla="*/ 35 w 35"/>
                <a:gd name="T39" fmla="*/ 18 h 35"/>
                <a:gd name="T40" fmla="*/ 35 w 35"/>
                <a:gd name="T41" fmla="*/ 18 h 35"/>
                <a:gd name="T42" fmla="*/ 29 w 35"/>
                <a:gd name="T43" fmla="*/ 4 h 35"/>
                <a:gd name="T44" fmla="*/ 17 w 35"/>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35">
                  <a:moveTo>
                    <a:pt x="35" y="18"/>
                  </a:moveTo>
                  <a:cubicBezTo>
                    <a:pt x="35" y="18"/>
                    <a:pt x="35" y="18"/>
                    <a:pt x="35" y="18"/>
                  </a:cubicBezTo>
                  <a:cubicBezTo>
                    <a:pt x="35" y="18"/>
                    <a:pt x="35" y="18"/>
                    <a:pt x="35" y="18"/>
                  </a:cubicBezTo>
                  <a:moveTo>
                    <a:pt x="17" y="0"/>
                  </a:moveTo>
                  <a:cubicBezTo>
                    <a:pt x="8" y="0"/>
                    <a:pt x="0" y="8"/>
                    <a:pt x="0" y="18"/>
                  </a:cubicBezTo>
                  <a:cubicBezTo>
                    <a:pt x="0" y="18"/>
                    <a:pt x="0" y="18"/>
                    <a:pt x="0" y="18"/>
                  </a:cubicBezTo>
                  <a:cubicBezTo>
                    <a:pt x="0" y="27"/>
                    <a:pt x="8" y="35"/>
                    <a:pt x="17" y="35"/>
                  </a:cubicBezTo>
                  <a:cubicBezTo>
                    <a:pt x="22" y="35"/>
                    <a:pt x="26" y="34"/>
                    <a:pt x="29" y="31"/>
                  </a:cubicBezTo>
                  <a:cubicBezTo>
                    <a:pt x="32" y="28"/>
                    <a:pt x="35" y="23"/>
                    <a:pt x="35" y="18"/>
                  </a:cubicBezTo>
                  <a:cubicBezTo>
                    <a:pt x="31" y="18"/>
                    <a:pt x="31" y="18"/>
                    <a:pt x="31" y="18"/>
                  </a:cubicBezTo>
                  <a:cubicBezTo>
                    <a:pt x="30" y="18"/>
                    <a:pt x="30" y="18"/>
                    <a:pt x="30" y="18"/>
                  </a:cubicBezTo>
                  <a:cubicBezTo>
                    <a:pt x="30" y="21"/>
                    <a:pt x="27" y="24"/>
                    <a:pt x="24" y="25"/>
                  </a:cubicBezTo>
                  <a:cubicBezTo>
                    <a:pt x="22" y="26"/>
                    <a:pt x="20" y="27"/>
                    <a:pt x="17" y="27"/>
                  </a:cubicBezTo>
                  <a:cubicBezTo>
                    <a:pt x="12" y="27"/>
                    <a:pt x="8" y="23"/>
                    <a:pt x="8" y="18"/>
                  </a:cubicBezTo>
                  <a:cubicBezTo>
                    <a:pt x="8" y="13"/>
                    <a:pt x="12" y="8"/>
                    <a:pt x="17" y="8"/>
                  </a:cubicBezTo>
                  <a:cubicBezTo>
                    <a:pt x="20" y="8"/>
                    <a:pt x="22" y="9"/>
                    <a:pt x="24" y="11"/>
                  </a:cubicBezTo>
                  <a:cubicBezTo>
                    <a:pt x="27" y="11"/>
                    <a:pt x="30" y="14"/>
                    <a:pt x="30" y="18"/>
                  </a:cubicBezTo>
                  <a:cubicBezTo>
                    <a:pt x="30" y="18"/>
                    <a:pt x="30" y="18"/>
                    <a:pt x="30" y="18"/>
                  </a:cubicBezTo>
                  <a:cubicBezTo>
                    <a:pt x="31" y="18"/>
                    <a:pt x="31" y="18"/>
                    <a:pt x="31" y="18"/>
                  </a:cubicBezTo>
                  <a:cubicBezTo>
                    <a:pt x="35" y="18"/>
                    <a:pt x="35" y="18"/>
                    <a:pt x="35" y="18"/>
                  </a:cubicBezTo>
                  <a:cubicBezTo>
                    <a:pt x="35" y="18"/>
                    <a:pt x="35" y="18"/>
                    <a:pt x="35" y="18"/>
                  </a:cubicBezTo>
                  <a:cubicBezTo>
                    <a:pt x="35" y="12"/>
                    <a:pt x="32" y="8"/>
                    <a:pt x="29" y="4"/>
                  </a:cubicBezTo>
                  <a:cubicBezTo>
                    <a:pt x="26" y="2"/>
                    <a:pt x="22" y="0"/>
                    <a:pt x="1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12" name="Freeform 196">
              <a:extLst>
                <a:ext uri="{FF2B5EF4-FFF2-40B4-BE49-F238E27FC236}">
                  <a16:creationId xmlns:a16="http://schemas.microsoft.com/office/drawing/2014/main" id="{D53DE7CB-FF83-468A-B7BC-D23D3F917642}"/>
                </a:ext>
              </a:extLst>
            </p:cNvPr>
            <p:cNvSpPr>
              <a:spLocks/>
            </p:cNvSpPr>
            <p:nvPr/>
          </p:nvSpPr>
          <p:spPr bwMode="auto">
            <a:xfrm>
              <a:off x="2124607" y="3172821"/>
              <a:ext cx="41203" cy="41203"/>
            </a:xfrm>
            <a:custGeom>
              <a:avLst/>
              <a:gdLst>
                <a:gd name="T0" fmla="*/ 7 w 14"/>
                <a:gd name="T1" fmla="*/ 0 h 14"/>
                <a:gd name="T2" fmla="*/ 0 w 14"/>
                <a:gd name="T3" fmla="*/ 7 h 14"/>
                <a:gd name="T4" fmla="*/ 7 w 14"/>
                <a:gd name="T5" fmla="*/ 14 h 14"/>
                <a:gd name="T6" fmla="*/ 8 w 14"/>
                <a:gd name="T7" fmla="*/ 14 h 14"/>
                <a:gd name="T8" fmla="*/ 14 w 14"/>
                <a:gd name="T9" fmla="*/ 7 h 14"/>
                <a:gd name="T10" fmla="*/ 14 w 14"/>
                <a:gd name="T11" fmla="*/ 7 h 14"/>
                <a:gd name="T12" fmla="*/ 14 w 14"/>
                <a:gd name="T13" fmla="*/ 7 h 14"/>
                <a:gd name="T14" fmla="*/ 8 w 14"/>
                <a:gd name="T15" fmla="*/ 0 h 14"/>
                <a:gd name="T16" fmla="*/ 7 w 1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4">
                  <a:moveTo>
                    <a:pt x="7" y="0"/>
                  </a:moveTo>
                  <a:cubicBezTo>
                    <a:pt x="3" y="0"/>
                    <a:pt x="0" y="3"/>
                    <a:pt x="0" y="7"/>
                  </a:cubicBezTo>
                  <a:cubicBezTo>
                    <a:pt x="0" y="11"/>
                    <a:pt x="3" y="14"/>
                    <a:pt x="7" y="14"/>
                  </a:cubicBezTo>
                  <a:cubicBezTo>
                    <a:pt x="7" y="14"/>
                    <a:pt x="7" y="14"/>
                    <a:pt x="8" y="14"/>
                  </a:cubicBezTo>
                  <a:cubicBezTo>
                    <a:pt x="11" y="13"/>
                    <a:pt x="14" y="10"/>
                    <a:pt x="14" y="7"/>
                  </a:cubicBezTo>
                  <a:cubicBezTo>
                    <a:pt x="14" y="7"/>
                    <a:pt x="14" y="7"/>
                    <a:pt x="14" y="7"/>
                  </a:cubicBezTo>
                  <a:cubicBezTo>
                    <a:pt x="14" y="7"/>
                    <a:pt x="14" y="7"/>
                    <a:pt x="14" y="7"/>
                  </a:cubicBezTo>
                  <a:cubicBezTo>
                    <a:pt x="14" y="3"/>
                    <a:pt x="11" y="0"/>
                    <a:pt x="8" y="0"/>
                  </a:cubicBezTo>
                  <a:cubicBezTo>
                    <a:pt x="7" y="0"/>
                    <a:pt x="7" y="0"/>
                    <a:pt x="7"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417" name="Group 416">
            <a:extLst>
              <a:ext uri="{FF2B5EF4-FFF2-40B4-BE49-F238E27FC236}">
                <a16:creationId xmlns:a16="http://schemas.microsoft.com/office/drawing/2014/main" id="{C117512A-2E2D-4260-86AF-148B75E337F7}"/>
              </a:ext>
            </a:extLst>
          </p:cNvPr>
          <p:cNvGrpSpPr/>
          <p:nvPr/>
        </p:nvGrpSpPr>
        <p:grpSpPr>
          <a:xfrm>
            <a:off x="7249472" y="6788241"/>
            <a:ext cx="1384839" cy="2170598"/>
            <a:chOff x="4515068" y="2615862"/>
            <a:chExt cx="1828591" cy="2866136"/>
          </a:xfrm>
        </p:grpSpPr>
        <p:sp>
          <p:nvSpPr>
            <p:cNvPr id="418" name="Freeform: Shape 417">
              <a:extLst>
                <a:ext uri="{FF2B5EF4-FFF2-40B4-BE49-F238E27FC236}">
                  <a16:creationId xmlns:a16="http://schemas.microsoft.com/office/drawing/2014/main" id="{789813F9-B700-4402-82C6-2D5D6CB716B6}"/>
                </a:ext>
              </a:extLst>
            </p:cNvPr>
            <p:cNvSpPr/>
            <p:nvPr/>
          </p:nvSpPr>
          <p:spPr>
            <a:xfrm>
              <a:off x="4803494" y="3770986"/>
              <a:ext cx="1277315" cy="1696087"/>
            </a:xfrm>
            <a:custGeom>
              <a:avLst/>
              <a:gdLst>
                <a:gd name="connsiteX0" fmla="*/ 216425 w 1018610"/>
                <a:gd name="connsiteY0" fmla="*/ 0 h 1352565"/>
                <a:gd name="connsiteX1" fmla="*/ 802185 w 1018610"/>
                <a:gd name="connsiteY1" fmla="*/ 0 h 1352565"/>
                <a:gd name="connsiteX2" fmla="*/ 1018610 w 1018610"/>
                <a:gd name="connsiteY2" fmla="*/ 217268 h 1352565"/>
                <a:gd name="connsiteX3" fmla="*/ 1018610 w 1018610"/>
                <a:gd name="connsiteY3" fmla="*/ 1345895 h 1352565"/>
                <a:gd name="connsiteX4" fmla="*/ 1018610 w 1018610"/>
                <a:gd name="connsiteY4" fmla="*/ 1352565 h 1352565"/>
                <a:gd name="connsiteX5" fmla="*/ 999791 w 1018610"/>
                <a:gd name="connsiteY5" fmla="*/ 1352565 h 1352565"/>
                <a:gd name="connsiteX6" fmla="*/ 999791 w 1018610"/>
                <a:gd name="connsiteY6" fmla="*/ 1343220 h 1352565"/>
                <a:gd name="connsiteX7" fmla="*/ 999791 w 1018610"/>
                <a:gd name="connsiteY7" fmla="*/ 217268 h 1352565"/>
                <a:gd name="connsiteX8" fmla="*/ 940979 w 1018610"/>
                <a:gd name="connsiteY8" fmla="*/ 77933 h 1352565"/>
                <a:gd name="connsiteX9" fmla="*/ 802185 w 1018610"/>
                <a:gd name="connsiteY9" fmla="*/ 18893 h 1352565"/>
                <a:gd name="connsiteX10" fmla="*/ 216425 w 1018610"/>
                <a:gd name="connsiteY10" fmla="*/ 18893 h 1352565"/>
                <a:gd name="connsiteX11" fmla="*/ 77631 w 1018610"/>
                <a:gd name="connsiteY11" fmla="*/ 77933 h 1352565"/>
                <a:gd name="connsiteX12" fmla="*/ 18820 w 1018610"/>
                <a:gd name="connsiteY12" fmla="*/ 217268 h 1352565"/>
                <a:gd name="connsiteX13" fmla="*/ 18820 w 1018610"/>
                <a:gd name="connsiteY13" fmla="*/ 1250814 h 1352565"/>
                <a:gd name="connsiteX14" fmla="*/ 18820 w 1018610"/>
                <a:gd name="connsiteY14" fmla="*/ 1352565 h 1352565"/>
                <a:gd name="connsiteX15" fmla="*/ 0 w 1018610"/>
                <a:gd name="connsiteY15" fmla="*/ 1352565 h 1352565"/>
                <a:gd name="connsiteX16" fmla="*/ 0 w 1018610"/>
                <a:gd name="connsiteY16" fmla="*/ 1281156 h 1352565"/>
                <a:gd name="connsiteX17" fmla="*/ 0 w 1018610"/>
                <a:gd name="connsiteY17" fmla="*/ 217268 h 1352565"/>
                <a:gd name="connsiteX18" fmla="*/ 216425 w 1018610"/>
                <a:gd name="connsiteY18" fmla="*/ 0 h 135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8610" h="1352565">
                  <a:moveTo>
                    <a:pt x="216425" y="0"/>
                  </a:moveTo>
                  <a:cubicBezTo>
                    <a:pt x="216425" y="0"/>
                    <a:pt x="216425" y="0"/>
                    <a:pt x="802185" y="0"/>
                  </a:cubicBezTo>
                  <a:cubicBezTo>
                    <a:pt x="919807" y="0"/>
                    <a:pt x="1018610" y="96826"/>
                    <a:pt x="1018610" y="217268"/>
                  </a:cubicBezTo>
                  <a:cubicBezTo>
                    <a:pt x="1018610" y="217268"/>
                    <a:pt x="1018610" y="217268"/>
                    <a:pt x="1018610" y="1345895"/>
                  </a:cubicBezTo>
                  <a:lnTo>
                    <a:pt x="1018610" y="1352565"/>
                  </a:lnTo>
                  <a:lnTo>
                    <a:pt x="999791" y="1352565"/>
                  </a:lnTo>
                  <a:lnTo>
                    <a:pt x="999791" y="1343220"/>
                  </a:lnTo>
                  <a:cubicBezTo>
                    <a:pt x="999791" y="1153610"/>
                    <a:pt x="999791" y="816527"/>
                    <a:pt x="999791" y="217268"/>
                  </a:cubicBezTo>
                  <a:cubicBezTo>
                    <a:pt x="999791" y="162951"/>
                    <a:pt x="976266" y="113358"/>
                    <a:pt x="940979" y="77933"/>
                  </a:cubicBezTo>
                  <a:cubicBezTo>
                    <a:pt x="905693" y="42509"/>
                    <a:pt x="856291" y="18893"/>
                    <a:pt x="802185" y="18893"/>
                  </a:cubicBezTo>
                  <a:cubicBezTo>
                    <a:pt x="802185" y="18893"/>
                    <a:pt x="802185" y="18893"/>
                    <a:pt x="216425" y="18893"/>
                  </a:cubicBezTo>
                  <a:cubicBezTo>
                    <a:pt x="162319" y="18893"/>
                    <a:pt x="112918" y="42509"/>
                    <a:pt x="77631" y="77933"/>
                  </a:cubicBezTo>
                  <a:cubicBezTo>
                    <a:pt x="42344" y="113358"/>
                    <a:pt x="18820" y="162951"/>
                    <a:pt x="18820" y="217268"/>
                  </a:cubicBezTo>
                  <a:cubicBezTo>
                    <a:pt x="18820" y="217268"/>
                    <a:pt x="18820" y="217268"/>
                    <a:pt x="18820" y="1250814"/>
                  </a:cubicBezTo>
                  <a:lnTo>
                    <a:pt x="18820" y="1352565"/>
                  </a:lnTo>
                  <a:lnTo>
                    <a:pt x="0" y="1352565"/>
                  </a:lnTo>
                  <a:lnTo>
                    <a:pt x="0" y="1281156"/>
                  </a:lnTo>
                  <a:cubicBezTo>
                    <a:pt x="0" y="1074976"/>
                    <a:pt x="0" y="745088"/>
                    <a:pt x="0" y="217268"/>
                  </a:cubicBezTo>
                  <a:cubicBezTo>
                    <a:pt x="0" y="96826"/>
                    <a:pt x="98803" y="0"/>
                    <a:pt x="216425" y="0"/>
                  </a:cubicBezTo>
                  <a:close/>
                </a:path>
              </a:pathLst>
            </a:cu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19" name="Freeform: Shape 418">
              <a:extLst>
                <a:ext uri="{FF2B5EF4-FFF2-40B4-BE49-F238E27FC236}">
                  <a16:creationId xmlns:a16="http://schemas.microsoft.com/office/drawing/2014/main" id="{9269E544-7211-4A6F-908B-2AB609FCA45E}"/>
                </a:ext>
              </a:extLst>
            </p:cNvPr>
            <p:cNvSpPr/>
            <p:nvPr/>
          </p:nvSpPr>
          <p:spPr>
            <a:xfrm>
              <a:off x="4816115" y="3779750"/>
              <a:ext cx="1252075" cy="1702248"/>
            </a:xfrm>
            <a:custGeom>
              <a:avLst/>
              <a:gdLst>
                <a:gd name="connsiteX0" fmla="*/ 197605 w 980971"/>
                <a:gd name="connsiteY0" fmla="*/ 0 h 1333672"/>
                <a:gd name="connsiteX1" fmla="*/ 783365 w 980971"/>
                <a:gd name="connsiteY1" fmla="*/ 0 h 1333672"/>
                <a:gd name="connsiteX2" fmla="*/ 922159 w 980971"/>
                <a:gd name="connsiteY2" fmla="*/ 59040 h 1333672"/>
                <a:gd name="connsiteX3" fmla="*/ 980971 w 980971"/>
                <a:gd name="connsiteY3" fmla="*/ 198375 h 1333672"/>
                <a:gd name="connsiteX4" fmla="*/ 980971 w 980971"/>
                <a:gd name="connsiteY4" fmla="*/ 1324327 h 1333672"/>
                <a:gd name="connsiteX5" fmla="*/ 980971 w 980971"/>
                <a:gd name="connsiteY5" fmla="*/ 1333672 h 1333672"/>
                <a:gd name="connsiteX6" fmla="*/ 0 w 980971"/>
                <a:gd name="connsiteY6" fmla="*/ 1333672 h 1333672"/>
                <a:gd name="connsiteX7" fmla="*/ 0 w 980971"/>
                <a:gd name="connsiteY7" fmla="*/ 1231921 h 1333672"/>
                <a:gd name="connsiteX8" fmla="*/ 0 w 980971"/>
                <a:gd name="connsiteY8" fmla="*/ 198375 h 1333672"/>
                <a:gd name="connsiteX9" fmla="*/ 58811 w 980971"/>
                <a:gd name="connsiteY9" fmla="*/ 59040 h 1333672"/>
                <a:gd name="connsiteX10" fmla="*/ 197605 w 980971"/>
                <a:gd name="connsiteY10" fmla="*/ 0 h 133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0971" h="1333672">
                  <a:moveTo>
                    <a:pt x="197605" y="0"/>
                  </a:moveTo>
                  <a:cubicBezTo>
                    <a:pt x="783365" y="0"/>
                    <a:pt x="783365" y="0"/>
                    <a:pt x="783365" y="0"/>
                  </a:cubicBezTo>
                  <a:cubicBezTo>
                    <a:pt x="837471" y="0"/>
                    <a:pt x="886873" y="23616"/>
                    <a:pt x="922159" y="59040"/>
                  </a:cubicBezTo>
                  <a:cubicBezTo>
                    <a:pt x="957446" y="94465"/>
                    <a:pt x="980971" y="144058"/>
                    <a:pt x="980971" y="198375"/>
                  </a:cubicBezTo>
                  <a:cubicBezTo>
                    <a:pt x="980971" y="797634"/>
                    <a:pt x="980971" y="1134717"/>
                    <a:pt x="980971" y="1324327"/>
                  </a:cubicBezTo>
                  <a:lnTo>
                    <a:pt x="980971" y="1333672"/>
                  </a:lnTo>
                  <a:lnTo>
                    <a:pt x="0" y="1333672"/>
                  </a:lnTo>
                  <a:lnTo>
                    <a:pt x="0" y="1231921"/>
                  </a:lnTo>
                  <a:cubicBezTo>
                    <a:pt x="0" y="198375"/>
                    <a:pt x="0" y="198375"/>
                    <a:pt x="0" y="198375"/>
                  </a:cubicBezTo>
                  <a:cubicBezTo>
                    <a:pt x="0" y="144058"/>
                    <a:pt x="23524" y="94465"/>
                    <a:pt x="58811" y="59040"/>
                  </a:cubicBezTo>
                  <a:cubicBezTo>
                    <a:pt x="94098" y="23616"/>
                    <a:pt x="143499" y="0"/>
                    <a:pt x="197605" y="0"/>
                  </a:cubicBezTo>
                  <a:close/>
                </a:path>
              </a:pathLst>
            </a:custGeom>
            <a:solidFill>
              <a:schemeClr val="accent4"/>
            </a:solidFill>
            <a:ln w="63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420" name="Rectangle 213">
              <a:extLst>
                <a:ext uri="{FF2B5EF4-FFF2-40B4-BE49-F238E27FC236}">
                  <a16:creationId xmlns:a16="http://schemas.microsoft.com/office/drawing/2014/main" id="{47FF16C3-3091-46E4-B477-5BD85CB38AD4}"/>
                </a:ext>
              </a:extLst>
            </p:cNvPr>
            <p:cNvSpPr>
              <a:spLocks noChangeArrowheads="1"/>
            </p:cNvSpPr>
            <p:nvPr/>
          </p:nvSpPr>
          <p:spPr bwMode="auto">
            <a:xfrm>
              <a:off x="4814860" y="4262587"/>
              <a:ext cx="1251740" cy="171919"/>
            </a:xfrm>
            <a:prstGeom prst="rect">
              <a:avLst/>
            </a:prstGeom>
            <a:solidFill>
              <a:srgbClr val="EDE6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1" name="Rectangle 214">
              <a:extLst>
                <a:ext uri="{FF2B5EF4-FFF2-40B4-BE49-F238E27FC236}">
                  <a16:creationId xmlns:a16="http://schemas.microsoft.com/office/drawing/2014/main" id="{47825B8D-CACC-4400-B49A-42ED27BE6513}"/>
                </a:ext>
              </a:extLst>
            </p:cNvPr>
            <p:cNvSpPr>
              <a:spLocks noChangeArrowheads="1"/>
            </p:cNvSpPr>
            <p:nvPr/>
          </p:nvSpPr>
          <p:spPr bwMode="auto">
            <a:xfrm>
              <a:off x="4814860" y="4262587"/>
              <a:ext cx="1251740" cy="171919"/>
            </a:xfrm>
            <a:prstGeom prst="rect">
              <a:avLst/>
            </a:prstGeom>
            <a:noFill/>
            <a:ln w="25400" cap="flat">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2" name="Freeform 215">
              <a:extLst>
                <a:ext uri="{FF2B5EF4-FFF2-40B4-BE49-F238E27FC236}">
                  <a16:creationId xmlns:a16="http://schemas.microsoft.com/office/drawing/2014/main" id="{D22F3134-DD77-4F7B-BF13-8CC7216E3F21}"/>
                </a:ext>
              </a:extLst>
            </p:cNvPr>
            <p:cNvSpPr>
              <a:spLocks/>
            </p:cNvSpPr>
            <p:nvPr/>
          </p:nvSpPr>
          <p:spPr bwMode="auto">
            <a:xfrm>
              <a:off x="4939892" y="3711311"/>
              <a:ext cx="1008780" cy="1457757"/>
            </a:xfrm>
            <a:custGeom>
              <a:avLst/>
              <a:gdLst>
                <a:gd name="T0" fmla="*/ 342 w 342"/>
                <a:gd name="T1" fmla="*/ 492 h 492"/>
                <a:gd name="T2" fmla="*/ 0 w 342"/>
                <a:gd name="T3" fmla="*/ 492 h 492"/>
                <a:gd name="T4" fmla="*/ 0 w 342"/>
                <a:gd name="T5" fmla="*/ 100 h 492"/>
                <a:gd name="T6" fmla="*/ 100 w 342"/>
                <a:gd name="T7" fmla="*/ 0 h 492"/>
                <a:gd name="T8" fmla="*/ 241 w 342"/>
                <a:gd name="T9" fmla="*/ 0 h 492"/>
                <a:gd name="T10" fmla="*/ 342 w 342"/>
                <a:gd name="T11" fmla="*/ 100 h 492"/>
                <a:gd name="T12" fmla="*/ 342 w 342"/>
                <a:gd name="T13" fmla="*/ 492 h 492"/>
              </a:gdLst>
              <a:ahLst/>
              <a:cxnLst>
                <a:cxn ang="0">
                  <a:pos x="T0" y="T1"/>
                </a:cxn>
                <a:cxn ang="0">
                  <a:pos x="T2" y="T3"/>
                </a:cxn>
                <a:cxn ang="0">
                  <a:pos x="T4" y="T5"/>
                </a:cxn>
                <a:cxn ang="0">
                  <a:pos x="T6" y="T7"/>
                </a:cxn>
                <a:cxn ang="0">
                  <a:pos x="T8" y="T9"/>
                </a:cxn>
                <a:cxn ang="0">
                  <a:pos x="T10" y="T11"/>
                </a:cxn>
                <a:cxn ang="0">
                  <a:pos x="T12" y="T13"/>
                </a:cxn>
              </a:cxnLst>
              <a:rect l="0" t="0" r="r" b="b"/>
              <a:pathLst>
                <a:path w="342" h="492">
                  <a:moveTo>
                    <a:pt x="342" y="492"/>
                  </a:moveTo>
                  <a:cubicBezTo>
                    <a:pt x="0" y="492"/>
                    <a:pt x="0" y="492"/>
                    <a:pt x="0" y="492"/>
                  </a:cubicBezTo>
                  <a:cubicBezTo>
                    <a:pt x="0" y="100"/>
                    <a:pt x="0" y="100"/>
                    <a:pt x="0" y="100"/>
                  </a:cubicBezTo>
                  <a:cubicBezTo>
                    <a:pt x="0" y="45"/>
                    <a:pt x="45" y="0"/>
                    <a:pt x="100" y="0"/>
                  </a:cubicBezTo>
                  <a:cubicBezTo>
                    <a:pt x="241" y="0"/>
                    <a:pt x="241" y="0"/>
                    <a:pt x="241" y="0"/>
                  </a:cubicBezTo>
                  <a:cubicBezTo>
                    <a:pt x="297" y="0"/>
                    <a:pt x="342" y="45"/>
                    <a:pt x="342" y="100"/>
                  </a:cubicBezTo>
                  <a:cubicBezTo>
                    <a:pt x="342" y="492"/>
                    <a:pt x="342" y="492"/>
                    <a:pt x="342" y="492"/>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3" name="Freeform 216">
              <a:extLst>
                <a:ext uri="{FF2B5EF4-FFF2-40B4-BE49-F238E27FC236}">
                  <a16:creationId xmlns:a16="http://schemas.microsoft.com/office/drawing/2014/main" id="{390C6027-0AE9-478C-8E56-B136B3694B71}"/>
                </a:ext>
              </a:extLst>
            </p:cNvPr>
            <p:cNvSpPr>
              <a:spLocks/>
            </p:cNvSpPr>
            <p:nvPr/>
          </p:nvSpPr>
          <p:spPr bwMode="auto">
            <a:xfrm>
              <a:off x="4927105" y="3699945"/>
              <a:ext cx="1032933" cy="1480491"/>
            </a:xfrm>
            <a:custGeom>
              <a:avLst/>
              <a:gdLst>
                <a:gd name="T0" fmla="*/ 346 w 350"/>
                <a:gd name="T1" fmla="*/ 496 h 500"/>
                <a:gd name="T2" fmla="*/ 346 w 350"/>
                <a:gd name="T3" fmla="*/ 492 h 500"/>
                <a:gd name="T4" fmla="*/ 8 w 350"/>
                <a:gd name="T5" fmla="*/ 492 h 500"/>
                <a:gd name="T6" fmla="*/ 8 w 350"/>
                <a:gd name="T7" fmla="*/ 104 h 500"/>
                <a:gd name="T8" fmla="*/ 36 w 350"/>
                <a:gd name="T9" fmla="*/ 36 h 500"/>
                <a:gd name="T10" fmla="*/ 104 w 350"/>
                <a:gd name="T11" fmla="*/ 8 h 500"/>
                <a:gd name="T12" fmla="*/ 245 w 350"/>
                <a:gd name="T13" fmla="*/ 8 h 500"/>
                <a:gd name="T14" fmla="*/ 314 w 350"/>
                <a:gd name="T15" fmla="*/ 36 h 500"/>
                <a:gd name="T16" fmla="*/ 342 w 350"/>
                <a:gd name="T17" fmla="*/ 104 h 500"/>
                <a:gd name="T18" fmla="*/ 342 w 350"/>
                <a:gd name="T19" fmla="*/ 496 h 500"/>
                <a:gd name="T20" fmla="*/ 346 w 350"/>
                <a:gd name="T21" fmla="*/ 496 h 500"/>
                <a:gd name="T22" fmla="*/ 346 w 350"/>
                <a:gd name="T23" fmla="*/ 492 h 500"/>
                <a:gd name="T24" fmla="*/ 346 w 350"/>
                <a:gd name="T25" fmla="*/ 496 h 500"/>
                <a:gd name="T26" fmla="*/ 350 w 350"/>
                <a:gd name="T27" fmla="*/ 496 h 500"/>
                <a:gd name="T28" fmla="*/ 350 w 350"/>
                <a:gd name="T29" fmla="*/ 104 h 500"/>
                <a:gd name="T30" fmla="*/ 245 w 350"/>
                <a:gd name="T31" fmla="*/ 0 h 500"/>
                <a:gd name="T32" fmla="*/ 104 w 350"/>
                <a:gd name="T33" fmla="*/ 0 h 500"/>
                <a:gd name="T34" fmla="*/ 0 w 350"/>
                <a:gd name="T35" fmla="*/ 104 h 500"/>
                <a:gd name="T36" fmla="*/ 0 w 350"/>
                <a:gd name="T37" fmla="*/ 500 h 500"/>
                <a:gd name="T38" fmla="*/ 350 w 350"/>
                <a:gd name="T39" fmla="*/ 500 h 500"/>
                <a:gd name="T40" fmla="*/ 350 w 350"/>
                <a:gd name="T41" fmla="*/ 496 h 500"/>
                <a:gd name="T42" fmla="*/ 346 w 350"/>
                <a:gd name="T43" fmla="*/ 496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0" h="500">
                  <a:moveTo>
                    <a:pt x="346" y="496"/>
                  </a:moveTo>
                  <a:cubicBezTo>
                    <a:pt x="346" y="492"/>
                    <a:pt x="346" y="492"/>
                    <a:pt x="346" y="492"/>
                  </a:cubicBezTo>
                  <a:cubicBezTo>
                    <a:pt x="8" y="492"/>
                    <a:pt x="8" y="492"/>
                    <a:pt x="8" y="492"/>
                  </a:cubicBezTo>
                  <a:cubicBezTo>
                    <a:pt x="8" y="104"/>
                    <a:pt x="8" y="104"/>
                    <a:pt x="8" y="104"/>
                  </a:cubicBezTo>
                  <a:cubicBezTo>
                    <a:pt x="8" y="78"/>
                    <a:pt x="18" y="54"/>
                    <a:pt x="36" y="36"/>
                  </a:cubicBezTo>
                  <a:cubicBezTo>
                    <a:pt x="53" y="19"/>
                    <a:pt x="78" y="8"/>
                    <a:pt x="104" y="8"/>
                  </a:cubicBezTo>
                  <a:cubicBezTo>
                    <a:pt x="245" y="8"/>
                    <a:pt x="245" y="8"/>
                    <a:pt x="245" y="8"/>
                  </a:cubicBezTo>
                  <a:cubicBezTo>
                    <a:pt x="272" y="8"/>
                    <a:pt x="296" y="19"/>
                    <a:pt x="314" y="36"/>
                  </a:cubicBezTo>
                  <a:cubicBezTo>
                    <a:pt x="331" y="54"/>
                    <a:pt x="342" y="78"/>
                    <a:pt x="342" y="104"/>
                  </a:cubicBezTo>
                  <a:cubicBezTo>
                    <a:pt x="342" y="496"/>
                    <a:pt x="342" y="496"/>
                    <a:pt x="342" y="496"/>
                  </a:cubicBezTo>
                  <a:cubicBezTo>
                    <a:pt x="346" y="496"/>
                    <a:pt x="346" y="496"/>
                    <a:pt x="346" y="496"/>
                  </a:cubicBezTo>
                  <a:cubicBezTo>
                    <a:pt x="346" y="492"/>
                    <a:pt x="346" y="492"/>
                    <a:pt x="346" y="492"/>
                  </a:cubicBezTo>
                  <a:cubicBezTo>
                    <a:pt x="346" y="496"/>
                    <a:pt x="346" y="496"/>
                    <a:pt x="346" y="496"/>
                  </a:cubicBezTo>
                  <a:cubicBezTo>
                    <a:pt x="350" y="496"/>
                    <a:pt x="350" y="496"/>
                    <a:pt x="350" y="496"/>
                  </a:cubicBezTo>
                  <a:cubicBezTo>
                    <a:pt x="350" y="104"/>
                    <a:pt x="350" y="104"/>
                    <a:pt x="350" y="104"/>
                  </a:cubicBezTo>
                  <a:cubicBezTo>
                    <a:pt x="350" y="47"/>
                    <a:pt x="303" y="0"/>
                    <a:pt x="245" y="0"/>
                  </a:cubicBezTo>
                  <a:cubicBezTo>
                    <a:pt x="104" y="0"/>
                    <a:pt x="104" y="0"/>
                    <a:pt x="104" y="0"/>
                  </a:cubicBezTo>
                  <a:cubicBezTo>
                    <a:pt x="46" y="0"/>
                    <a:pt x="0" y="47"/>
                    <a:pt x="0" y="104"/>
                  </a:cubicBezTo>
                  <a:cubicBezTo>
                    <a:pt x="0" y="500"/>
                    <a:pt x="0" y="500"/>
                    <a:pt x="0" y="500"/>
                  </a:cubicBezTo>
                  <a:cubicBezTo>
                    <a:pt x="350" y="500"/>
                    <a:pt x="350" y="500"/>
                    <a:pt x="350" y="500"/>
                  </a:cubicBezTo>
                  <a:cubicBezTo>
                    <a:pt x="350" y="496"/>
                    <a:pt x="350" y="496"/>
                    <a:pt x="350" y="496"/>
                  </a:cubicBezTo>
                  <a:cubicBezTo>
                    <a:pt x="346" y="496"/>
                    <a:pt x="346" y="496"/>
                    <a:pt x="346" y="496"/>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4" name="Freeform 217">
              <a:extLst>
                <a:ext uri="{FF2B5EF4-FFF2-40B4-BE49-F238E27FC236}">
                  <a16:creationId xmlns:a16="http://schemas.microsoft.com/office/drawing/2014/main" id="{68E467E0-4999-4AB9-ABD5-D29328264C5A}"/>
                </a:ext>
              </a:extLst>
            </p:cNvPr>
            <p:cNvSpPr>
              <a:spLocks/>
            </p:cNvSpPr>
            <p:nvPr/>
          </p:nvSpPr>
          <p:spPr bwMode="auto">
            <a:xfrm>
              <a:off x="5671613" y="3229654"/>
              <a:ext cx="156290" cy="156290"/>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5" name="Freeform 218">
              <a:extLst>
                <a:ext uri="{FF2B5EF4-FFF2-40B4-BE49-F238E27FC236}">
                  <a16:creationId xmlns:a16="http://schemas.microsoft.com/office/drawing/2014/main" id="{94092027-668E-4894-9538-D73A59E618C2}"/>
                </a:ext>
              </a:extLst>
            </p:cNvPr>
            <p:cNvSpPr>
              <a:spLocks/>
            </p:cNvSpPr>
            <p:nvPr/>
          </p:nvSpPr>
          <p:spPr bwMode="auto">
            <a:xfrm>
              <a:off x="5671613" y="3229654"/>
              <a:ext cx="156290" cy="156290"/>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6" name="Freeform 221">
              <a:extLst>
                <a:ext uri="{FF2B5EF4-FFF2-40B4-BE49-F238E27FC236}">
                  <a16:creationId xmlns:a16="http://schemas.microsoft.com/office/drawing/2014/main" id="{2F0B861E-E1CB-4942-AFBA-3673301715AB}"/>
                </a:ext>
              </a:extLst>
            </p:cNvPr>
            <p:cNvSpPr>
              <a:spLocks/>
            </p:cNvSpPr>
            <p:nvPr/>
          </p:nvSpPr>
          <p:spPr bwMode="auto">
            <a:xfrm>
              <a:off x="5049295" y="3229654"/>
              <a:ext cx="156290" cy="156290"/>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7" name="Freeform 222">
              <a:extLst>
                <a:ext uri="{FF2B5EF4-FFF2-40B4-BE49-F238E27FC236}">
                  <a16:creationId xmlns:a16="http://schemas.microsoft.com/office/drawing/2014/main" id="{5E0C1BB3-2D12-4B31-B026-7857B92C63ED}"/>
                </a:ext>
              </a:extLst>
            </p:cNvPr>
            <p:cNvSpPr>
              <a:spLocks/>
            </p:cNvSpPr>
            <p:nvPr/>
          </p:nvSpPr>
          <p:spPr bwMode="auto">
            <a:xfrm>
              <a:off x="5049295" y="3229654"/>
              <a:ext cx="156290" cy="156290"/>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8" name="Freeform 225">
              <a:extLst>
                <a:ext uri="{FF2B5EF4-FFF2-40B4-BE49-F238E27FC236}">
                  <a16:creationId xmlns:a16="http://schemas.microsoft.com/office/drawing/2014/main" id="{13168201-025B-4BD6-A1CA-91E3F0835E59}"/>
                </a:ext>
              </a:extLst>
            </p:cNvPr>
            <p:cNvSpPr>
              <a:spLocks/>
            </p:cNvSpPr>
            <p:nvPr/>
          </p:nvSpPr>
          <p:spPr bwMode="auto">
            <a:xfrm>
              <a:off x="5290834" y="3617537"/>
              <a:ext cx="294109" cy="24296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29" name="Freeform 226">
              <a:extLst>
                <a:ext uri="{FF2B5EF4-FFF2-40B4-BE49-F238E27FC236}">
                  <a16:creationId xmlns:a16="http://schemas.microsoft.com/office/drawing/2014/main" id="{F398E298-FAC8-42C0-BC38-1ACABA5DA46F}"/>
                </a:ext>
              </a:extLst>
            </p:cNvPr>
            <p:cNvSpPr>
              <a:spLocks/>
            </p:cNvSpPr>
            <p:nvPr/>
          </p:nvSpPr>
          <p:spPr bwMode="auto">
            <a:xfrm>
              <a:off x="5290834" y="3617537"/>
              <a:ext cx="294109" cy="115086"/>
            </a:xfrm>
            <a:custGeom>
              <a:avLst/>
              <a:gdLst>
                <a:gd name="T0" fmla="*/ 100 w 100"/>
                <a:gd name="T1" fmla="*/ 0 h 39"/>
                <a:gd name="T2" fmla="*/ 100 w 100"/>
                <a:gd name="T3" fmla="*/ 30 h 39"/>
                <a:gd name="T4" fmla="*/ 59 w 100"/>
                <a:gd name="T5" fmla="*/ 39 h 39"/>
                <a:gd name="T6" fmla="*/ 42 w 100"/>
                <a:gd name="T7" fmla="*/ 39 h 39"/>
                <a:gd name="T8" fmla="*/ 0 w 100"/>
                <a:gd name="T9" fmla="*/ 30 h 39"/>
                <a:gd name="T10" fmla="*/ 0 w 100"/>
                <a:gd name="T11" fmla="*/ 0 h 39"/>
                <a:gd name="T12" fmla="*/ 100 w 10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0" h="39">
                  <a:moveTo>
                    <a:pt x="100" y="0"/>
                  </a:moveTo>
                  <a:cubicBezTo>
                    <a:pt x="100" y="30"/>
                    <a:pt x="100" y="30"/>
                    <a:pt x="100" y="30"/>
                  </a:cubicBezTo>
                  <a:cubicBezTo>
                    <a:pt x="88" y="35"/>
                    <a:pt x="74" y="39"/>
                    <a:pt x="59" y="39"/>
                  </a:cubicBezTo>
                  <a:cubicBezTo>
                    <a:pt x="42" y="39"/>
                    <a:pt x="42" y="39"/>
                    <a:pt x="42" y="39"/>
                  </a:cubicBezTo>
                  <a:cubicBezTo>
                    <a:pt x="27" y="39"/>
                    <a:pt x="13" y="35"/>
                    <a:pt x="0" y="30"/>
                  </a:cubicBezTo>
                  <a:cubicBezTo>
                    <a:pt x="0" y="0"/>
                    <a:pt x="0" y="0"/>
                    <a:pt x="0" y="0"/>
                  </a:cubicBezTo>
                  <a:lnTo>
                    <a:pt x="100"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0" name="Freeform 227">
              <a:extLst>
                <a:ext uri="{FF2B5EF4-FFF2-40B4-BE49-F238E27FC236}">
                  <a16:creationId xmlns:a16="http://schemas.microsoft.com/office/drawing/2014/main" id="{12E71689-5CB5-4ADE-8018-9813000B094A}"/>
                </a:ext>
              </a:extLst>
            </p:cNvPr>
            <p:cNvSpPr>
              <a:spLocks/>
            </p:cNvSpPr>
            <p:nvPr/>
          </p:nvSpPr>
          <p:spPr bwMode="auto">
            <a:xfrm>
              <a:off x="5290834" y="3617537"/>
              <a:ext cx="294109" cy="24296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1" name="Freeform 228">
              <a:extLst>
                <a:ext uri="{FF2B5EF4-FFF2-40B4-BE49-F238E27FC236}">
                  <a16:creationId xmlns:a16="http://schemas.microsoft.com/office/drawing/2014/main" id="{36C1E2DF-628D-42EC-A793-DAF93223AEEF}"/>
                </a:ext>
              </a:extLst>
            </p:cNvPr>
            <p:cNvSpPr>
              <a:spLocks/>
            </p:cNvSpPr>
            <p:nvPr/>
          </p:nvSpPr>
          <p:spPr bwMode="auto">
            <a:xfrm>
              <a:off x="5128860" y="2973908"/>
              <a:ext cx="622318" cy="69335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2" name="Freeform 229">
              <a:extLst>
                <a:ext uri="{FF2B5EF4-FFF2-40B4-BE49-F238E27FC236}">
                  <a16:creationId xmlns:a16="http://schemas.microsoft.com/office/drawing/2014/main" id="{61E623CE-131D-4459-B6FA-214215DA309A}"/>
                </a:ext>
              </a:extLst>
            </p:cNvPr>
            <p:cNvSpPr>
              <a:spLocks/>
            </p:cNvSpPr>
            <p:nvPr/>
          </p:nvSpPr>
          <p:spPr bwMode="auto">
            <a:xfrm>
              <a:off x="5128860" y="2973908"/>
              <a:ext cx="622318" cy="69335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3" name="Freeform 231">
              <a:extLst>
                <a:ext uri="{FF2B5EF4-FFF2-40B4-BE49-F238E27FC236}">
                  <a16:creationId xmlns:a16="http://schemas.microsoft.com/office/drawing/2014/main" id="{03B748F5-9F2D-4562-BC64-D9C1C1E2282D}"/>
                </a:ext>
              </a:extLst>
            </p:cNvPr>
            <p:cNvSpPr>
              <a:spLocks/>
            </p:cNvSpPr>
            <p:nvPr/>
          </p:nvSpPr>
          <p:spPr bwMode="auto">
            <a:xfrm>
              <a:off x="5428652" y="3249546"/>
              <a:ext cx="48308" cy="154869"/>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8"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4" name="Freeform 232">
              <a:extLst>
                <a:ext uri="{FF2B5EF4-FFF2-40B4-BE49-F238E27FC236}">
                  <a16:creationId xmlns:a16="http://schemas.microsoft.com/office/drawing/2014/main" id="{DE4D4E43-1694-44C0-9C1A-181FA896893F}"/>
                </a:ext>
              </a:extLst>
            </p:cNvPr>
            <p:cNvSpPr>
              <a:spLocks/>
            </p:cNvSpPr>
            <p:nvPr/>
          </p:nvSpPr>
          <p:spPr bwMode="auto">
            <a:xfrm>
              <a:off x="5512481" y="3154352"/>
              <a:ext cx="161973" cy="21313"/>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5" name="Freeform 233">
              <a:extLst>
                <a:ext uri="{FF2B5EF4-FFF2-40B4-BE49-F238E27FC236}">
                  <a16:creationId xmlns:a16="http://schemas.microsoft.com/office/drawing/2014/main" id="{2716D4ED-7E02-47DF-8277-0170E3305D07}"/>
                </a:ext>
              </a:extLst>
            </p:cNvPr>
            <p:cNvSpPr>
              <a:spLocks/>
            </p:cNvSpPr>
            <p:nvPr/>
          </p:nvSpPr>
          <p:spPr bwMode="auto">
            <a:xfrm>
              <a:off x="5512481" y="3154352"/>
              <a:ext cx="161973" cy="21313"/>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chemeClr val="tx1"/>
            </a:solidFill>
            <a:ln w="63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6" name="Freeform 235">
              <a:extLst>
                <a:ext uri="{FF2B5EF4-FFF2-40B4-BE49-F238E27FC236}">
                  <a16:creationId xmlns:a16="http://schemas.microsoft.com/office/drawing/2014/main" id="{E6629CBD-CFF1-4CF9-8F3F-821CDE8A689A}"/>
                </a:ext>
              </a:extLst>
            </p:cNvPr>
            <p:cNvSpPr>
              <a:spLocks/>
            </p:cNvSpPr>
            <p:nvPr/>
          </p:nvSpPr>
          <p:spPr bwMode="auto">
            <a:xfrm>
              <a:off x="5211267" y="3154352"/>
              <a:ext cx="161973" cy="21313"/>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7" name="Freeform 236">
              <a:extLst>
                <a:ext uri="{FF2B5EF4-FFF2-40B4-BE49-F238E27FC236}">
                  <a16:creationId xmlns:a16="http://schemas.microsoft.com/office/drawing/2014/main" id="{27C9FAC9-B58A-45BC-9055-84FCB422E9D2}"/>
                </a:ext>
              </a:extLst>
            </p:cNvPr>
            <p:cNvSpPr>
              <a:spLocks/>
            </p:cNvSpPr>
            <p:nvPr/>
          </p:nvSpPr>
          <p:spPr bwMode="auto">
            <a:xfrm>
              <a:off x="5211267" y="3154352"/>
              <a:ext cx="161973" cy="21313"/>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chemeClr val="tx1"/>
            </a:solidFill>
            <a:ln w="63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8" name="Freeform 237">
              <a:extLst>
                <a:ext uri="{FF2B5EF4-FFF2-40B4-BE49-F238E27FC236}">
                  <a16:creationId xmlns:a16="http://schemas.microsoft.com/office/drawing/2014/main" id="{90E8B6F1-6D71-4E7F-9345-BBC637694D83}"/>
                </a:ext>
              </a:extLst>
            </p:cNvPr>
            <p:cNvSpPr>
              <a:spLocks/>
            </p:cNvSpPr>
            <p:nvPr/>
          </p:nvSpPr>
          <p:spPr bwMode="auto">
            <a:xfrm>
              <a:off x="5367557" y="3465510"/>
              <a:ext cx="144923" cy="86670"/>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39" name="Freeform 238">
              <a:extLst>
                <a:ext uri="{FF2B5EF4-FFF2-40B4-BE49-F238E27FC236}">
                  <a16:creationId xmlns:a16="http://schemas.microsoft.com/office/drawing/2014/main" id="{72F7B9DD-50D7-4233-BFBE-40FB3E546023}"/>
                </a:ext>
              </a:extLst>
            </p:cNvPr>
            <p:cNvSpPr>
              <a:spLocks/>
            </p:cNvSpPr>
            <p:nvPr/>
          </p:nvSpPr>
          <p:spPr bwMode="auto">
            <a:xfrm>
              <a:off x="5367557" y="3465510"/>
              <a:ext cx="144923" cy="86670"/>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0" name="Oval 240">
              <a:extLst>
                <a:ext uri="{FF2B5EF4-FFF2-40B4-BE49-F238E27FC236}">
                  <a16:creationId xmlns:a16="http://schemas.microsoft.com/office/drawing/2014/main" id="{F170957A-AD40-47F1-8783-B3450DF7F603}"/>
                </a:ext>
              </a:extLst>
            </p:cNvPr>
            <p:cNvSpPr>
              <a:spLocks noChangeArrowheads="1"/>
            </p:cNvSpPr>
            <p:nvPr/>
          </p:nvSpPr>
          <p:spPr bwMode="auto">
            <a:xfrm>
              <a:off x="5255314" y="3211184"/>
              <a:ext cx="79566" cy="76725"/>
            </a:xfrm>
            <a:prstGeom prst="ellipse">
              <a:avLst/>
            </a:prstGeom>
            <a:no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1" name="Oval 241">
              <a:extLst>
                <a:ext uri="{FF2B5EF4-FFF2-40B4-BE49-F238E27FC236}">
                  <a16:creationId xmlns:a16="http://schemas.microsoft.com/office/drawing/2014/main" id="{2F7E1B5E-039B-43AB-B6C8-CDDFC0CE1EAD}"/>
                </a:ext>
              </a:extLst>
            </p:cNvPr>
            <p:cNvSpPr>
              <a:spLocks noChangeArrowheads="1"/>
            </p:cNvSpPr>
            <p:nvPr/>
          </p:nvSpPr>
          <p:spPr bwMode="auto">
            <a:xfrm>
              <a:off x="5553685" y="3211184"/>
              <a:ext cx="79566" cy="76725"/>
            </a:xfrm>
            <a:prstGeom prst="ellipse">
              <a:avLst/>
            </a:prstGeom>
            <a:no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2" name="Oval 242">
              <a:extLst>
                <a:ext uri="{FF2B5EF4-FFF2-40B4-BE49-F238E27FC236}">
                  <a16:creationId xmlns:a16="http://schemas.microsoft.com/office/drawing/2014/main" id="{0A2DEE5D-EFCB-4E27-B9A3-A3F71F3A70FD}"/>
                </a:ext>
              </a:extLst>
            </p:cNvPr>
            <p:cNvSpPr>
              <a:spLocks noChangeArrowheads="1"/>
            </p:cNvSpPr>
            <p:nvPr/>
          </p:nvSpPr>
          <p:spPr bwMode="auto">
            <a:xfrm>
              <a:off x="5553685" y="3211184"/>
              <a:ext cx="79566"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3" name="Oval 243">
              <a:extLst>
                <a:ext uri="{FF2B5EF4-FFF2-40B4-BE49-F238E27FC236}">
                  <a16:creationId xmlns:a16="http://schemas.microsoft.com/office/drawing/2014/main" id="{69149501-7BC6-4460-BE64-297D465A944F}"/>
                </a:ext>
              </a:extLst>
            </p:cNvPr>
            <p:cNvSpPr>
              <a:spLocks noChangeArrowheads="1"/>
            </p:cNvSpPr>
            <p:nvPr/>
          </p:nvSpPr>
          <p:spPr bwMode="auto">
            <a:xfrm>
              <a:off x="5282309" y="3249546"/>
              <a:ext cx="28417"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4" name="Oval 244">
              <a:extLst>
                <a:ext uri="{FF2B5EF4-FFF2-40B4-BE49-F238E27FC236}">
                  <a16:creationId xmlns:a16="http://schemas.microsoft.com/office/drawing/2014/main" id="{6F6B8B24-D98D-4A0B-BA25-A0397F24E65D}"/>
                </a:ext>
              </a:extLst>
            </p:cNvPr>
            <p:cNvSpPr>
              <a:spLocks noChangeArrowheads="1"/>
            </p:cNvSpPr>
            <p:nvPr/>
          </p:nvSpPr>
          <p:spPr bwMode="auto">
            <a:xfrm>
              <a:off x="5576417" y="3249546"/>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5" name="Rectangle 245">
              <a:extLst>
                <a:ext uri="{FF2B5EF4-FFF2-40B4-BE49-F238E27FC236}">
                  <a16:creationId xmlns:a16="http://schemas.microsoft.com/office/drawing/2014/main" id="{A4D23907-E1C9-4391-92EA-B06B682AF8BE}"/>
                </a:ext>
              </a:extLst>
            </p:cNvPr>
            <p:cNvSpPr>
              <a:spLocks noChangeArrowheads="1"/>
            </p:cNvSpPr>
            <p:nvPr/>
          </p:nvSpPr>
          <p:spPr bwMode="auto">
            <a:xfrm>
              <a:off x="4939892" y="4137556"/>
              <a:ext cx="1008780" cy="250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6" name="Rectangle 246">
              <a:extLst>
                <a:ext uri="{FF2B5EF4-FFF2-40B4-BE49-F238E27FC236}">
                  <a16:creationId xmlns:a16="http://schemas.microsoft.com/office/drawing/2014/main" id="{08ADAD68-3676-4F6C-B90A-28766D01E437}"/>
                </a:ext>
              </a:extLst>
            </p:cNvPr>
            <p:cNvSpPr>
              <a:spLocks noChangeArrowheads="1"/>
            </p:cNvSpPr>
            <p:nvPr/>
          </p:nvSpPr>
          <p:spPr bwMode="auto">
            <a:xfrm>
              <a:off x="4939892" y="4137556"/>
              <a:ext cx="1008780" cy="250063"/>
            </a:xfrm>
            <a:prstGeom prst="rect">
              <a:avLst/>
            </a:prstGeom>
            <a:noFill/>
            <a:ln w="25400" cap="rnd">
              <a:solidFill>
                <a:srgbClr val="64091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7" name="Rectangle 247">
              <a:extLst>
                <a:ext uri="{FF2B5EF4-FFF2-40B4-BE49-F238E27FC236}">
                  <a16:creationId xmlns:a16="http://schemas.microsoft.com/office/drawing/2014/main" id="{66105B78-CFB3-429A-ACCB-67C0944AC112}"/>
                </a:ext>
              </a:extLst>
            </p:cNvPr>
            <p:cNvSpPr>
              <a:spLocks noChangeArrowheads="1"/>
            </p:cNvSpPr>
            <p:nvPr/>
          </p:nvSpPr>
          <p:spPr bwMode="auto">
            <a:xfrm>
              <a:off x="4939892" y="4745665"/>
              <a:ext cx="1008780" cy="245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8" name="Rectangle 248">
              <a:extLst>
                <a:ext uri="{FF2B5EF4-FFF2-40B4-BE49-F238E27FC236}">
                  <a16:creationId xmlns:a16="http://schemas.microsoft.com/office/drawing/2014/main" id="{2E649091-4A38-4C56-AE56-EE374C7072E5}"/>
                </a:ext>
              </a:extLst>
            </p:cNvPr>
            <p:cNvSpPr>
              <a:spLocks noChangeArrowheads="1"/>
            </p:cNvSpPr>
            <p:nvPr/>
          </p:nvSpPr>
          <p:spPr bwMode="auto">
            <a:xfrm>
              <a:off x="4939892" y="4745665"/>
              <a:ext cx="1008780" cy="24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49" name="Freeform 249">
              <a:extLst>
                <a:ext uri="{FF2B5EF4-FFF2-40B4-BE49-F238E27FC236}">
                  <a16:creationId xmlns:a16="http://schemas.microsoft.com/office/drawing/2014/main" id="{D0350046-7567-40EC-B95D-2BD76942A9DA}"/>
                </a:ext>
              </a:extLst>
            </p:cNvPr>
            <p:cNvSpPr>
              <a:spLocks/>
            </p:cNvSpPr>
            <p:nvPr/>
          </p:nvSpPr>
          <p:spPr bwMode="auto">
            <a:xfrm>
              <a:off x="4927105" y="4732877"/>
              <a:ext cx="1032933" cy="269955"/>
            </a:xfrm>
            <a:custGeom>
              <a:avLst/>
              <a:gdLst>
                <a:gd name="T0" fmla="*/ 719 w 727"/>
                <a:gd name="T1" fmla="*/ 182 h 190"/>
                <a:gd name="T2" fmla="*/ 719 w 727"/>
                <a:gd name="T3" fmla="*/ 173 h 190"/>
                <a:gd name="T4" fmla="*/ 17 w 727"/>
                <a:gd name="T5" fmla="*/ 173 h 190"/>
                <a:gd name="T6" fmla="*/ 17 w 727"/>
                <a:gd name="T7" fmla="*/ 17 h 190"/>
                <a:gd name="T8" fmla="*/ 711 w 727"/>
                <a:gd name="T9" fmla="*/ 17 h 190"/>
                <a:gd name="T10" fmla="*/ 711 w 727"/>
                <a:gd name="T11" fmla="*/ 182 h 190"/>
                <a:gd name="T12" fmla="*/ 719 w 727"/>
                <a:gd name="T13" fmla="*/ 182 h 190"/>
                <a:gd name="T14" fmla="*/ 719 w 727"/>
                <a:gd name="T15" fmla="*/ 173 h 190"/>
                <a:gd name="T16" fmla="*/ 719 w 727"/>
                <a:gd name="T17" fmla="*/ 182 h 190"/>
                <a:gd name="T18" fmla="*/ 727 w 727"/>
                <a:gd name="T19" fmla="*/ 182 h 190"/>
                <a:gd name="T20" fmla="*/ 727 w 727"/>
                <a:gd name="T21" fmla="*/ 0 h 190"/>
                <a:gd name="T22" fmla="*/ 0 w 727"/>
                <a:gd name="T23" fmla="*/ 0 h 190"/>
                <a:gd name="T24" fmla="*/ 0 w 727"/>
                <a:gd name="T25" fmla="*/ 190 h 190"/>
                <a:gd name="T26" fmla="*/ 727 w 727"/>
                <a:gd name="T27" fmla="*/ 190 h 190"/>
                <a:gd name="T28" fmla="*/ 727 w 727"/>
                <a:gd name="T29" fmla="*/ 182 h 190"/>
                <a:gd name="T30" fmla="*/ 719 w 727"/>
                <a:gd name="T3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7" h="190">
                  <a:moveTo>
                    <a:pt x="719" y="182"/>
                  </a:moveTo>
                  <a:lnTo>
                    <a:pt x="719" y="173"/>
                  </a:lnTo>
                  <a:lnTo>
                    <a:pt x="17" y="173"/>
                  </a:lnTo>
                  <a:lnTo>
                    <a:pt x="17" y="17"/>
                  </a:lnTo>
                  <a:lnTo>
                    <a:pt x="711" y="17"/>
                  </a:lnTo>
                  <a:lnTo>
                    <a:pt x="711" y="182"/>
                  </a:lnTo>
                  <a:lnTo>
                    <a:pt x="719" y="182"/>
                  </a:lnTo>
                  <a:lnTo>
                    <a:pt x="719" y="173"/>
                  </a:lnTo>
                  <a:lnTo>
                    <a:pt x="719" y="182"/>
                  </a:lnTo>
                  <a:lnTo>
                    <a:pt x="727" y="182"/>
                  </a:lnTo>
                  <a:lnTo>
                    <a:pt x="727" y="0"/>
                  </a:lnTo>
                  <a:lnTo>
                    <a:pt x="0" y="0"/>
                  </a:lnTo>
                  <a:lnTo>
                    <a:pt x="0" y="190"/>
                  </a:lnTo>
                  <a:lnTo>
                    <a:pt x="727" y="190"/>
                  </a:lnTo>
                  <a:lnTo>
                    <a:pt x="727" y="182"/>
                  </a:lnTo>
                  <a:lnTo>
                    <a:pt x="719" y="182"/>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0" name="Freeform 250">
              <a:extLst>
                <a:ext uri="{FF2B5EF4-FFF2-40B4-BE49-F238E27FC236}">
                  <a16:creationId xmlns:a16="http://schemas.microsoft.com/office/drawing/2014/main" id="{9E4D3DD0-0B77-4DD9-8C2F-C0BA5D3EE4BC}"/>
                </a:ext>
              </a:extLst>
            </p:cNvPr>
            <p:cNvSpPr>
              <a:spLocks/>
            </p:cNvSpPr>
            <p:nvPr/>
          </p:nvSpPr>
          <p:spPr bwMode="auto">
            <a:xfrm>
              <a:off x="4927105" y="4732877"/>
              <a:ext cx="1032933" cy="269955"/>
            </a:xfrm>
            <a:custGeom>
              <a:avLst/>
              <a:gdLst>
                <a:gd name="T0" fmla="*/ 719 w 727"/>
                <a:gd name="T1" fmla="*/ 182 h 190"/>
                <a:gd name="T2" fmla="*/ 719 w 727"/>
                <a:gd name="T3" fmla="*/ 173 h 190"/>
                <a:gd name="T4" fmla="*/ 17 w 727"/>
                <a:gd name="T5" fmla="*/ 173 h 190"/>
                <a:gd name="T6" fmla="*/ 17 w 727"/>
                <a:gd name="T7" fmla="*/ 17 h 190"/>
                <a:gd name="T8" fmla="*/ 711 w 727"/>
                <a:gd name="T9" fmla="*/ 17 h 190"/>
                <a:gd name="T10" fmla="*/ 711 w 727"/>
                <a:gd name="T11" fmla="*/ 182 h 190"/>
                <a:gd name="T12" fmla="*/ 719 w 727"/>
                <a:gd name="T13" fmla="*/ 182 h 190"/>
                <a:gd name="T14" fmla="*/ 719 w 727"/>
                <a:gd name="T15" fmla="*/ 173 h 190"/>
                <a:gd name="T16" fmla="*/ 719 w 727"/>
                <a:gd name="T17" fmla="*/ 182 h 190"/>
                <a:gd name="T18" fmla="*/ 727 w 727"/>
                <a:gd name="T19" fmla="*/ 182 h 190"/>
                <a:gd name="T20" fmla="*/ 727 w 727"/>
                <a:gd name="T21" fmla="*/ 0 h 190"/>
                <a:gd name="T22" fmla="*/ 0 w 727"/>
                <a:gd name="T23" fmla="*/ 0 h 190"/>
                <a:gd name="T24" fmla="*/ 0 w 727"/>
                <a:gd name="T25" fmla="*/ 190 h 190"/>
                <a:gd name="T26" fmla="*/ 727 w 727"/>
                <a:gd name="T27" fmla="*/ 190 h 190"/>
                <a:gd name="T28" fmla="*/ 727 w 727"/>
                <a:gd name="T29" fmla="*/ 182 h 190"/>
                <a:gd name="T30" fmla="*/ 719 w 727"/>
                <a:gd name="T3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7" h="190">
                  <a:moveTo>
                    <a:pt x="719" y="182"/>
                  </a:moveTo>
                  <a:lnTo>
                    <a:pt x="719" y="173"/>
                  </a:lnTo>
                  <a:lnTo>
                    <a:pt x="17" y="173"/>
                  </a:lnTo>
                  <a:lnTo>
                    <a:pt x="17" y="17"/>
                  </a:lnTo>
                  <a:lnTo>
                    <a:pt x="711" y="17"/>
                  </a:lnTo>
                  <a:lnTo>
                    <a:pt x="711" y="182"/>
                  </a:lnTo>
                  <a:lnTo>
                    <a:pt x="719" y="182"/>
                  </a:lnTo>
                  <a:lnTo>
                    <a:pt x="719" y="173"/>
                  </a:lnTo>
                  <a:lnTo>
                    <a:pt x="719" y="182"/>
                  </a:lnTo>
                  <a:lnTo>
                    <a:pt x="727" y="182"/>
                  </a:lnTo>
                  <a:lnTo>
                    <a:pt x="727" y="0"/>
                  </a:lnTo>
                  <a:lnTo>
                    <a:pt x="0" y="0"/>
                  </a:lnTo>
                  <a:lnTo>
                    <a:pt x="0" y="190"/>
                  </a:lnTo>
                  <a:lnTo>
                    <a:pt x="727" y="190"/>
                  </a:lnTo>
                  <a:lnTo>
                    <a:pt x="727" y="182"/>
                  </a:lnTo>
                  <a:lnTo>
                    <a:pt x="719"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1" name="Freeform 251">
              <a:extLst>
                <a:ext uri="{FF2B5EF4-FFF2-40B4-BE49-F238E27FC236}">
                  <a16:creationId xmlns:a16="http://schemas.microsoft.com/office/drawing/2014/main" id="{B6E813A0-AB69-4816-B3F1-F15517F9D69C}"/>
                </a:ext>
              </a:extLst>
            </p:cNvPr>
            <p:cNvSpPr>
              <a:spLocks/>
            </p:cNvSpPr>
            <p:nvPr/>
          </p:nvSpPr>
          <p:spPr bwMode="auto">
            <a:xfrm>
              <a:off x="4515068" y="3992632"/>
              <a:ext cx="453240" cy="788553"/>
            </a:xfrm>
            <a:custGeom>
              <a:avLst/>
              <a:gdLst>
                <a:gd name="T0" fmla="*/ 132 w 154"/>
                <a:gd name="T1" fmla="*/ 0 h 266"/>
                <a:gd name="T2" fmla="*/ 15 w 154"/>
                <a:gd name="T3" fmla="*/ 206 h 266"/>
                <a:gd name="T4" fmla="*/ 50 w 154"/>
                <a:gd name="T5" fmla="*/ 266 h 266"/>
                <a:gd name="T6" fmla="*/ 154 w 154"/>
                <a:gd name="T7" fmla="*/ 266 h 266"/>
                <a:gd name="T8" fmla="*/ 132 w 154"/>
                <a:gd name="T9" fmla="*/ 0 h 266"/>
              </a:gdLst>
              <a:ahLst/>
              <a:cxnLst>
                <a:cxn ang="0">
                  <a:pos x="T0" y="T1"/>
                </a:cxn>
                <a:cxn ang="0">
                  <a:pos x="T2" y="T3"/>
                </a:cxn>
                <a:cxn ang="0">
                  <a:pos x="T4" y="T5"/>
                </a:cxn>
                <a:cxn ang="0">
                  <a:pos x="T6" y="T7"/>
                </a:cxn>
                <a:cxn ang="0">
                  <a:pos x="T8" y="T9"/>
                </a:cxn>
              </a:cxnLst>
              <a:rect l="0" t="0" r="r" b="b"/>
              <a:pathLst>
                <a:path w="154" h="266">
                  <a:moveTo>
                    <a:pt x="132" y="0"/>
                  </a:moveTo>
                  <a:cubicBezTo>
                    <a:pt x="15" y="206"/>
                    <a:pt x="15" y="206"/>
                    <a:pt x="15" y="206"/>
                  </a:cubicBezTo>
                  <a:cubicBezTo>
                    <a:pt x="0" y="233"/>
                    <a:pt x="19" y="266"/>
                    <a:pt x="50" y="266"/>
                  </a:cubicBezTo>
                  <a:cubicBezTo>
                    <a:pt x="154" y="266"/>
                    <a:pt x="154" y="266"/>
                    <a:pt x="154" y="266"/>
                  </a:cubicBezTo>
                  <a:cubicBezTo>
                    <a:pt x="132" y="0"/>
                    <a:pt x="132" y="0"/>
                    <a:pt x="132" y="0"/>
                  </a:cubicBezTo>
                </a:path>
              </a:pathLst>
            </a:custGeom>
            <a:solidFill>
              <a:srgbClr val="999A98"/>
            </a:solidFill>
            <a:ln w="25400">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2" name="Freeform 254">
              <a:extLst>
                <a:ext uri="{FF2B5EF4-FFF2-40B4-BE49-F238E27FC236}">
                  <a16:creationId xmlns:a16="http://schemas.microsoft.com/office/drawing/2014/main" id="{4EEBB520-1B6B-48E6-9B51-45899F0E2372}"/>
                </a:ext>
              </a:extLst>
            </p:cNvPr>
            <p:cNvSpPr>
              <a:spLocks/>
            </p:cNvSpPr>
            <p:nvPr/>
          </p:nvSpPr>
          <p:spPr bwMode="auto">
            <a:xfrm>
              <a:off x="5896102" y="3978425"/>
              <a:ext cx="447557" cy="814128"/>
            </a:xfrm>
            <a:custGeom>
              <a:avLst/>
              <a:gdLst>
                <a:gd name="T0" fmla="*/ 22 w 152"/>
                <a:gd name="T1" fmla="*/ 7 h 275"/>
                <a:gd name="T2" fmla="*/ 139 w 152"/>
                <a:gd name="T3" fmla="*/ 213 h 275"/>
                <a:gd name="T4" fmla="*/ 144 w 152"/>
                <a:gd name="T5" fmla="*/ 231 h 275"/>
                <a:gd name="T6" fmla="*/ 134 w 152"/>
                <a:gd name="T7" fmla="*/ 256 h 275"/>
                <a:gd name="T8" fmla="*/ 108 w 152"/>
                <a:gd name="T9" fmla="*/ 267 h 275"/>
                <a:gd name="T10" fmla="*/ 4 w 152"/>
                <a:gd name="T11" fmla="*/ 267 h 275"/>
                <a:gd name="T12" fmla="*/ 0 w 152"/>
                <a:gd name="T13" fmla="*/ 271 h 275"/>
                <a:gd name="T14" fmla="*/ 4 w 152"/>
                <a:gd name="T15" fmla="*/ 275 h 275"/>
                <a:gd name="T16" fmla="*/ 108 w 152"/>
                <a:gd name="T17" fmla="*/ 275 h 275"/>
                <a:gd name="T18" fmla="*/ 140 w 152"/>
                <a:gd name="T19" fmla="*/ 262 h 275"/>
                <a:gd name="T20" fmla="*/ 152 w 152"/>
                <a:gd name="T21" fmla="*/ 231 h 275"/>
                <a:gd name="T22" fmla="*/ 146 w 152"/>
                <a:gd name="T23" fmla="*/ 209 h 275"/>
                <a:gd name="T24" fmla="*/ 29 w 152"/>
                <a:gd name="T25" fmla="*/ 3 h 275"/>
                <a:gd name="T26" fmla="*/ 23 w 152"/>
                <a:gd name="T27" fmla="*/ 1 h 275"/>
                <a:gd name="T28" fmla="*/ 22 w 152"/>
                <a:gd name="T29" fmla="*/ 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275">
                  <a:moveTo>
                    <a:pt x="22" y="7"/>
                  </a:moveTo>
                  <a:cubicBezTo>
                    <a:pt x="139" y="213"/>
                    <a:pt x="139" y="213"/>
                    <a:pt x="139" y="213"/>
                  </a:cubicBezTo>
                  <a:cubicBezTo>
                    <a:pt x="143" y="219"/>
                    <a:pt x="144" y="225"/>
                    <a:pt x="144" y="231"/>
                  </a:cubicBezTo>
                  <a:cubicBezTo>
                    <a:pt x="144" y="240"/>
                    <a:pt x="140" y="250"/>
                    <a:pt x="134" y="256"/>
                  </a:cubicBezTo>
                  <a:cubicBezTo>
                    <a:pt x="127" y="263"/>
                    <a:pt x="118" y="267"/>
                    <a:pt x="108" y="267"/>
                  </a:cubicBezTo>
                  <a:cubicBezTo>
                    <a:pt x="4" y="267"/>
                    <a:pt x="4" y="267"/>
                    <a:pt x="4" y="267"/>
                  </a:cubicBezTo>
                  <a:cubicBezTo>
                    <a:pt x="2" y="267"/>
                    <a:pt x="0" y="269"/>
                    <a:pt x="0" y="271"/>
                  </a:cubicBezTo>
                  <a:cubicBezTo>
                    <a:pt x="0" y="274"/>
                    <a:pt x="2" y="275"/>
                    <a:pt x="4" y="275"/>
                  </a:cubicBezTo>
                  <a:cubicBezTo>
                    <a:pt x="108" y="275"/>
                    <a:pt x="108" y="275"/>
                    <a:pt x="108" y="275"/>
                  </a:cubicBezTo>
                  <a:cubicBezTo>
                    <a:pt x="121" y="275"/>
                    <a:pt x="132" y="270"/>
                    <a:pt x="140" y="262"/>
                  </a:cubicBezTo>
                  <a:cubicBezTo>
                    <a:pt x="148" y="254"/>
                    <a:pt x="152" y="243"/>
                    <a:pt x="152" y="231"/>
                  </a:cubicBezTo>
                  <a:cubicBezTo>
                    <a:pt x="152" y="224"/>
                    <a:pt x="150" y="216"/>
                    <a:pt x="146" y="209"/>
                  </a:cubicBezTo>
                  <a:cubicBezTo>
                    <a:pt x="29" y="3"/>
                    <a:pt x="29" y="3"/>
                    <a:pt x="29" y="3"/>
                  </a:cubicBezTo>
                  <a:cubicBezTo>
                    <a:pt x="28" y="1"/>
                    <a:pt x="25" y="0"/>
                    <a:pt x="23" y="1"/>
                  </a:cubicBezTo>
                  <a:cubicBezTo>
                    <a:pt x="21" y="2"/>
                    <a:pt x="21" y="5"/>
                    <a:pt x="22" y="7"/>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3" name="Freeform 255">
              <a:extLst>
                <a:ext uri="{FF2B5EF4-FFF2-40B4-BE49-F238E27FC236}">
                  <a16:creationId xmlns:a16="http://schemas.microsoft.com/office/drawing/2014/main" id="{1E7F5EAD-C1D6-4C47-8638-448D695CAFEB}"/>
                </a:ext>
              </a:extLst>
            </p:cNvPr>
            <p:cNvSpPr>
              <a:spLocks/>
            </p:cNvSpPr>
            <p:nvPr/>
          </p:nvSpPr>
          <p:spPr bwMode="auto">
            <a:xfrm>
              <a:off x="4706877" y="3904541"/>
              <a:ext cx="1474807" cy="876644"/>
            </a:xfrm>
            <a:custGeom>
              <a:avLst/>
              <a:gdLst>
                <a:gd name="T0" fmla="*/ 500 w 500"/>
                <a:gd name="T1" fmla="*/ 296 h 296"/>
                <a:gd name="T2" fmla="*/ 0 w 500"/>
                <a:gd name="T3" fmla="*/ 296 h 296"/>
                <a:gd name="T4" fmla="*/ 0 w 500"/>
                <a:gd name="T5" fmla="*/ 30 h 296"/>
                <a:gd name="T6" fmla="*/ 30 w 500"/>
                <a:gd name="T7" fmla="*/ 0 h 296"/>
                <a:gd name="T8" fmla="*/ 470 w 500"/>
                <a:gd name="T9" fmla="*/ 0 h 296"/>
                <a:gd name="T10" fmla="*/ 500 w 500"/>
                <a:gd name="T11" fmla="*/ 30 h 296"/>
                <a:gd name="T12" fmla="*/ 500 w 500"/>
                <a:gd name="T13" fmla="*/ 296 h 296"/>
              </a:gdLst>
              <a:ahLst/>
              <a:cxnLst>
                <a:cxn ang="0">
                  <a:pos x="T0" y="T1"/>
                </a:cxn>
                <a:cxn ang="0">
                  <a:pos x="T2" y="T3"/>
                </a:cxn>
                <a:cxn ang="0">
                  <a:pos x="T4" y="T5"/>
                </a:cxn>
                <a:cxn ang="0">
                  <a:pos x="T6" y="T7"/>
                </a:cxn>
                <a:cxn ang="0">
                  <a:pos x="T8" y="T9"/>
                </a:cxn>
                <a:cxn ang="0">
                  <a:pos x="T10" y="T11"/>
                </a:cxn>
                <a:cxn ang="0">
                  <a:pos x="T12" y="T13"/>
                </a:cxn>
              </a:cxnLst>
              <a:rect l="0" t="0" r="r" b="b"/>
              <a:pathLst>
                <a:path w="500" h="296">
                  <a:moveTo>
                    <a:pt x="500" y="296"/>
                  </a:moveTo>
                  <a:cubicBezTo>
                    <a:pt x="0" y="296"/>
                    <a:pt x="0" y="296"/>
                    <a:pt x="0" y="296"/>
                  </a:cubicBezTo>
                  <a:cubicBezTo>
                    <a:pt x="0" y="30"/>
                    <a:pt x="0" y="30"/>
                    <a:pt x="0" y="30"/>
                  </a:cubicBezTo>
                  <a:cubicBezTo>
                    <a:pt x="0" y="14"/>
                    <a:pt x="13" y="0"/>
                    <a:pt x="30" y="0"/>
                  </a:cubicBezTo>
                  <a:cubicBezTo>
                    <a:pt x="470" y="0"/>
                    <a:pt x="470" y="0"/>
                    <a:pt x="470" y="0"/>
                  </a:cubicBezTo>
                  <a:cubicBezTo>
                    <a:pt x="486" y="0"/>
                    <a:pt x="500" y="14"/>
                    <a:pt x="500" y="30"/>
                  </a:cubicBezTo>
                  <a:cubicBezTo>
                    <a:pt x="500" y="296"/>
                    <a:pt x="500" y="296"/>
                    <a:pt x="500" y="296"/>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4" name="Freeform 256">
              <a:extLst>
                <a:ext uri="{FF2B5EF4-FFF2-40B4-BE49-F238E27FC236}">
                  <a16:creationId xmlns:a16="http://schemas.microsoft.com/office/drawing/2014/main" id="{B9805F26-1F44-43E6-B3BB-D50D59089086}"/>
                </a:ext>
              </a:extLst>
            </p:cNvPr>
            <p:cNvSpPr>
              <a:spLocks/>
            </p:cNvSpPr>
            <p:nvPr/>
          </p:nvSpPr>
          <p:spPr bwMode="auto">
            <a:xfrm>
              <a:off x="4694091" y="3891755"/>
              <a:ext cx="1498962" cy="900798"/>
            </a:xfrm>
            <a:custGeom>
              <a:avLst/>
              <a:gdLst>
                <a:gd name="T0" fmla="*/ 504 w 508"/>
                <a:gd name="T1" fmla="*/ 300 h 304"/>
                <a:gd name="T2" fmla="*/ 504 w 508"/>
                <a:gd name="T3" fmla="*/ 296 h 304"/>
                <a:gd name="T4" fmla="*/ 8 w 508"/>
                <a:gd name="T5" fmla="*/ 296 h 304"/>
                <a:gd name="T6" fmla="*/ 8 w 508"/>
                <a:gd name="T7" fmla="*/ 34 h 304"/>
                <a:gd name="T8" fmla="*/ 15 w 508"/>
                <a:gd name="T9" fmla="*/ 16 h 304"/>
                <a:gd name="T10" fmla="*/ 34 w 508"/>
                <a:gd name="T11" fmla="*/ 8 h 304"/>
                <a:gd name="T12" fmla="*/ 474 w 508"/>
                <a:gd name="T13" fmla="*/ 8 h 304"/>
                <a:gd name="T14" fmla="*/ 492 w 508"/>
                <a:gd name="T15" fmla="*/ 16 h 304"/>
                <a:gd name="T16" fmla="*/ 500 w 508"/>
                <a:gd name="T17" fmla="*/ 34 h 304"/>
                <a:gd name="T18" fmla="*/ 500 w 508"/>
                <a:gd name="T19" fmla="*/ 300 h 304"/>
                <a:gd name="T20" fmla="*/ 504 w 508"/>
                <a:gd name="T21" fmla="*/ 300 h 304"/>
                <a:gd name="T22" fmla="*/ 504 w 508"/>
                <a:gd name="T23" fmla="*/ 296 h 304"/>
                <a:gd name="T24" fmla="*/ 504 w 508"/>
                <a:gd name="T25" fmla="*/ 300 h 304"/>
                <a:gd name="T26" fmla="*/ 508 w 508"/>
                <a:gd name="T27" fmla="*/ 300 h 304"/>
                <a:gd name="T28" fmla="*/ 508 w 508"/>
                <a:gd name="T29" fmla="*/ 34 h 304"/>
                <a:gd name="T30" fmla="*/ 474 w 508"/>
                <a:gd name="T31" fmla="*/ 0 h 304"/>
                <a:gd name="T32" fmla="*/ 34 w 508"/>
                <a:gd name="T33" fmla="*/ 0 h 304"/>
                <a:gd name="T34" fmla="*/ 0 w 508"/>
                <a:gd name="T35" fmla="*/ 34 h 304"/>
                <a:gd name="T36" fmla="*/ 0 w 508"/>
                <a:gd name="T37" fmla="*/ 304 h 304"/>
                <a:gd name="T38" fmla="*/ 508 w 508"/>
                <a:gd name="T39" fmla="*/ 304 h 304"/>
                <a:gd name="T40" fmla="*/ 508 w 508"/>
                <a:gd name="T41" fmla="*/ 300 h 304"/>
                <a:gd name="T42" fmla="*/ 504 w 508"/>
                <a:gd name="T43" fmla="*/ 30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8" h="304">
                  <a:moveTo>
                    <a:pt x="504" y="300"/>
                  </a:moveTo>
                  <a:cubicBezTo>
                    <a:pt x="504" y="296"/>
                    <a:pt x="504" y="296"/>
                    <a:pt x="504" y="296"/>
                  </a:cubicBezTo>
                  <a:cubicBezTo>
                    <a:pt x="8" y="296"/>
                    <a:pt x="8" y="296"/>
                    <a:pt x="8" y="296"/>
                  </a:cubicBezTo>
                  <a:cubicBezTo>
                    <a:pt x="8" y="34"/>
                    <a:pt x="8" y="34"/>
                    <a:pt x="8" y="34"/>
                  </a:cubicBezTo>
                  <a:cubicBezTo>
                    <a:pt x="8" y="27"/>
                    <a:pt x="11" y="21"/>
                    <a:pt x="15" y="16"/>
                  </a:cubicBezTo>
                  <a:cubicBezTo>
                    <a:pt x="20" y="11"/>
                    <a:pt x="27" y="8"/>
                    <a:pt x="34" y="8"/>
                  </a:cubicBezTo>
                  <a:cubicBezTo>
                    <a:pt x="474" y="8"/>
                    <a:pt x="474" y="8"/>
                    <a:pt x="474" y="8"/>
                  </a:cubicBezTo>
                  <a:cubicBezTo>
                    <a:pt x="481" y="8"/>
                    <a:pt x="487" y="11"/>
                    <a:pt x="492" y="16"/>
                  </a:cubicBezTo>
                  <a:cubicBezTo>
                    <a:pt x="497" y="21"/>
                    <a:pt x="500" y="27"/>
                    <a:pt x="500" y="34"/>
                  </a:cubicBezTo>
                  <a:cubicBezTo>
                    <a:pt x="500" y="300"/>
                    <a:pt x="500" y="300"/>
                    <a:pt x="500" y="300"/>
                  </a:cubicBezTo>
                  <a:cubicBezTo>
                    <a:pt x="504" y="300"/>
                    <a:pt x="504" y="300"/>
                    <a:pt x="504" y="300"/>
                  </a:cubicBezTo>
                  <a:cubicBezTo>
                    <a:pt x="504" y="296"/>
                    <a:pt x="504" y="296"/>
                    <a:pt x="504" y="296"/>
                  </a:cubicBezTo>
                  <a:cubicBezTo>
                    <a:pt x="504" y="300"/>
                    <a:pt x="504" y="300"/>
                    <a:pt x="504" y="300"/>
                  </a:cubicBezTo>
                  <a:cubicBezTo>
                    <a:pt x="508" y="300"/>
                    <a:pt x="508" y="300"/>
                    <a:pt x="508" y="300"/>
                  </a:cubicBezTo>
                  <a:cubicBezTo>
                    <a:pt x="508" y="34"/>
                    <a:pt x="508" y="34"/>
                    <a:pt x="508" y="34"/>
                  </a:cubicBezTo>
                  <a:cubicBezTo>
                    <a:pt x="508" y="16"/>
                    <a:pt x="492" y="0"/>
                    <a:pt x="474" y="0"/>
                  </a:cubicBezTo>
                  <a:cubicBezTo>
                    <a:pt x="34" y="0"/>
                    <a:pt x="34" y="0"/>
                    <a:pt x="34" y="0"/>
                  </a:cubicBezTo>
                  <a:cubicBezTo>
                    <a:pt x="15" y="0"/>
                    <a:pt x="0" y="16"/>
                    <a:pt x="0" y="34"/>
                  </a:cubicBezTo>
                  <a:cubicBezTo>
                    <a:pt x="0" y="304"/>
                    <a:pt x="0" y="304"/>
                    <a:pt x="0" y="304"/>
                  </a:cubicBezTo>
                  <a:cubicBezTo>
                    <a:pt x="508" y="304"/>
                    <a:pt x="508" y="304"/>
                    <a:pt x="508" y="304"/>
                  </a:cubicBezTo>
                  <a:cubicBezTo>
                    <a:pt x="508" y="300"/>
                    <a:pt x="508" y="300"/>
                    <a:pt x="508" y="300"/>
                  </a:cubicBezTo>
                  <a:cubicBezTo>
                    <a:pt x="504" y="300"/>
                    <a:pt x="504" y="300"/>
                    <a:pt x="504" y="30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5" name="Rectangle 258">
              <a:extLst>
                <a:ext uri="{FF2B5EF4-FFF2-40B4-BE49-F238E27FC236}">
                  <a16:creationId xmlns:a16="http://schemas.microsoft.com/office/drawing/2014/main" id="{2075278C-832E-4F52-9977-24E846A90469}"/>
                </a:ext>
              </a:extLst>
            </p:cNvPr>
            <p:cNvSpPr>
              <a:spLocks noChangeArrowheads="1"/>
            </p:cNvSpPr>
            <p:nvPr/>
          </p:nvSpPr>
          <p:spPr bwMode="auto">
            <a:xfrm>
              <a:off x="4718245" y="4712986"/>
              <a:ext cx="1452074" cy="5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6" name="Freeform 259">
              <a:extLst>
                <a:ext uri="{FF2B5EF4-FFF2-40B4-BE49-F238E27FC236}">
                  <a16:creationId xmlns:a16="http://schemas.microsoft.com/office/drawing/2014/main" id="{64129976-7F9E-46D4-9028-77DF531722A2}"/>
                </a:ext>
              </a:extLst>
            </p:cNvPr>
            <p:cNvSpPr>
              <a:spLocks/>
            </p:cNvSpPr>
            <p:nvPr/>
          </p:nvSpPr>
          <p:spPr bwMode="auto">
            <a:xfrm>
              <a:off x="4706877" y="4712986"/>
              <a:ext cx="1474807" cy="68199"/>
            </a:xfrm>
            <a:custGeom>
              <a:avLst/>
              <a:gdLst>
                <a:gd name="T0" fmla="*/ 1038 w 1038"/>
                <a:gd name="T1" fmla="*/ 0 h 48"/>
                <a:gd name="T2" fmla="*/ 1030 w 1038"/>
                <a:gd name="T3" fmla="*/ 0 h 48"/>
                <a:gd name="T4" fmla="*/ 1030 w 1038"/>
                <a:gd name="T5" fmla="*/ 39 h 48"/>
                <a:gd name="T6" fmla="*/ 8 w 1038"/>
                <a:gd name="T7" fmla="*/ 39 h 48"/>
                <a:gd name="T8" fmla="*/ 8 w 1038"/>
                <a:gd name="T9" fmla="*/ 0 h 48"/>
                <a:gd name="T10" fmla="*/ 0 w 1038"/>
                <a:gd name="T11" fmla="*/ 0 h 48"/>
                <a:gd name="T12" fmla="*/ 0 w 1038"/>
                <a:gd name="T13" fmla="*/ 48 h 48"/>
                <a:gd name="T14" fmla="*/ 1038 w 1038"/>
                <a:gd name="T15" fmla="*/ 48 h 48"/>
                <a:gd name="T16" fmla="*/ 1038 w 1038"/>
                <a:gd name="T17" fmla="*/ 39 h 48"/>
                <a:gd name="T18" fmla="*/ 1038 w 1038"/>
                <a:gd name="T19" fmla="*/ 48 h 48"/>
                <a:gd name="T20" fmla="*/ 1038 w 1038"/>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48">
                  <a:moveTo>
                    <a:pt x="1038" y="0"/>
                  </a:moveTo>
                  <a:lnTo>
                    <a:pt x="1030" y="0"/>
                  </a:lnTo>
                  <a:lnTo>
                    <a:pt x="1030" y="39"/>
                  </a:lnTo>
                  <a:lnTo>
                    <a:pt x="8" y="39"/>
                  </a:lnTo>
                  <a:lnTo>
                    <a:pt x="8" y="0"/>
                  </a:lnTo>
                  <a:lnTo>
                    <a:pt x="0" y="0"/>
                  </a:lnTo>
                  <a:lnTo>
                    <a:pt x="0" y="48"/>
                  </a:lnTo>
                  <a:lnTo>
                    <a:pt x="1038" y="48"/>
                  </a:lnTo>
                  <a:lnTo>
                    <a:pt x="1038" y="39"/>
                  </a:lnTo>
                  <a:lnTo>
                    <a:pt x="1038" y="48"/>
                  </a:lnTo>
                  <a:lnTo>
                    <a:pt x="1038" y="0"/>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7" name="Freeform 260">
              <a:extLst>
                <a:ext uri="{FF2B5EF4-FFF2-40B4-BE49-F238E27FC236}">
                  <a16:creationId xmlns:a16="http://schemas.microsoft.com/office/drawing/2014/main" id="{4078617B-8934-4B0E-A253-24E8A62182B8}"/>
                </a:ext>
              </a:extLst>
            </p:cNvPr>
            <p:cNvSpPr>
              <a:spLocks/>
            </p:cNvSpPr>
            <p:nvPr/>
          </p:nvSpPr>
          <p:spPr bwMode="auto">
            <a:xfrm>
              <a:off x="4706877" y="4712986"/>
              <a:ext cx="1474807" cy="68199"/>
            </a:xfrm>
            <a:custGeom>
              <a:avLst/>
              <a:gdLst>
                <a:gd name="T0" fmla="*/ 1038 w 1038"/>
                <a:gd name="T1" fmla="*/ 0 h 48"/>
                <a:gd name="T2" fmla="*/ 1030 w 1038"/>
                <a:gd name="T3" fmla="*/ 0 h 48"/>
                <a:gd name="T4" fmla="*/ 1030 w 1038"/>
                <a:gd name="T5" fmla="*/ 39 h 48"/>
                <a:gd name="T6" fmla="*/ 8 w 1038"/>
                <a:gd name="T7" fmla="*/ 39 h 48"/>
                <a:gd name="T8" fmla="*/ 8 w 1038"/>
                <a:gd name="T9" fmla="*/ 0 h 48"/>
                <a:gd name="T10" fmla="*/ 0 w 1038"/>
                <a:gd name="T11" fmla="*/ 0 h 48"/>
                <a:gd name="T12" fmla="*/ 0 w 1038"/>
                <a:gd name="T13" fmla="*/ 48 h 48"/>
                <a:gd name="T14" fmla="*/ 1038 w 1038"/>
                <a:gd name="T15" fmla="*/ 48 h 48"/>
                <a:gd name="T16" fmla="*/ 1038 w 1038"/>
                <a:gd name="T17" fmla="*/ 39 h 48"/>
                <a:gd name="T18" fmla="*/ 1038 w 1038"/>
                <a:gd name="T19" fmla="*/ 48 h 48"/>
                <a:gd name="T20" fmla="*/ 1038 w 1038"/>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48">
                  <a:moveTo>
                    <a:pt x="1038" y="0"/>
                  </a:moveTo>
                  <a:lnTo>
                    <a:pt x="1030" y="0"/>
                  </a:lnTo>
                  <a:lnTo>
                    <a:pt x="1030" y="39"/>
                  </a:lnTo>
                  <a:lnTo>
                    <a:pt x="8" y="39"/>
                  </a:lnTo>
                  <a:lnTo>
                    <a:pt x="8" y="0"/>
                  </a:lnTo>
                  <a:lnTo>
                    <a:pt x="0" y="0"/>
                  </a:lnTo>
                  <a:lnTo>
                    <a:pt x="0" y="48"/>
                  </a:lnTo>
                  <a:lnTo>
                    <a:pt x="1038" y="48"/>
                  </a:lnTo>
                  <a:lnTo>
                    <a:pt x="1038" y="39"/>
                  </a:lnTo>
                  <a:lnTo>
                    <a:pt x="1038" y="48"/>
                  </a:lnTo>
                  <a:lnTo>
                    <a:pt x="10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8" name="Freeform 262">
              <a:extLst>
                <a:ext uri="{FF2B5EF4-FFF2-40B4-BE49-F238E27FC236}">
                  <a16:creationId xmlns:a16="http://schemas.microsoft.com/office/drawing/2014/main" id="{F06F62DA-7D1E-4B7D-BE26-B721A661FCAD}"/>
                </a:ext>
              </a:extLst>
            </p:cNvPr>
            <p:cNvSpPr>
              <a:spLocks/>
            </p:cNvSpPr>
            <p:nvPr/>
          </p:nvSpPr>
          <p:spPr bwMode="auto">
            <a:xfrm>
              <a:off x="5042191" y="2615862"/>
              <a:ext cx="794236" cy="625160"/>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9" name="Freeform 263">
              <a:extLst>
                <a:ext uri="{FF2B5EF4-FFF2-40B4-BE49-F238E27FC236}">
                  <a16:creationId xmlns:a16="http://schemas.microsoft.com/office/drawing/2014/main" id="{4AC13B2F-4179-4C49-A3A5-3C92060A2BF8}"/>
                </a:ext>
              </a:extLst>
            </p:cNvPr>
            <p:cNvSpPr>
              <a:spLocks/>
            </p:cNvSpPr>
            <p:nvPr/>
          </p:nvSpPr>
          <p:spPr bwMode="auto">
            <a:xfrm>
              <a:off x="5049295" y="2615862"/>
              <a:ext cx="778608" cy="625160"/>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w="1270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0" name="Freeform 224">
              <a:extLst>
                <a:ext uri="{FF2B5EF4-FFF2-40B4-BE49-F238E27FC236}">
                  <a16:creationId xmlns:a16="http://schemas.microsoft.com/office/drawing/2014/main" id="{08F8E008-00F2-4601-BE8F-934CC2A01A9E}"/>
                </a:ext>
              </a:extLst>
            </p:cNvPr>
            <p:cNvSpPr>
              <a:spLocks/>
            </p:cNvSpPr>
            <p:nvPr/>
          </p:nvSpPr>
          <p:spPr bwMode="auto">
            <a:xfrm>
              <a:off x="5096181" y="3273700"/>
              <a:ext cx="32679" cy="32679"/>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chemeClr val="tx1"/>
            </a:solidFill>
            <a:ln w="19050" cap="rnd">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1" name="Freeform 220">
              <a:extLst>
                <a:ext uri="{FF2B5EF4-FFF2-40B4-BE49-F238E27FC236}">
                  <a16:creationId xmlns:a16="http://schemas.microsoft.com/office/drawing/2014/main" id="{8708F699-2030-490F-B824-18BD40874C34}"/>
                </a:ext>
              </a:extLst>
            </p:cNvPr>
            <p:cNvSpPr>
              <a:spLocks/>
            </p:cNvSpPr>
            <p:nvPr/>
          </p:nvSpPr>
          <p:spPr bwMode="auto">
            <a:xfrm>
              <a:off x="5751178" y="3273700"/>
              <a:ext cx="32679" cy="32679"/>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462" name="Group 461">
            <a:extLst>
              <a:ext uri="{FF2B5EF4-FFF2-40B4-BE49-F238E27FC236}">
                <a16:creationId xmlns:a16="http://schemas.microsoft.com/office/drawing/2014/main" id="{E6CC70A0-02F2-4AC2-9458-80C03AADF2F5}"/>
              </a:ext>
            </a:extLst>
          </p:cNvPr>
          <p:cNvGrpSpPr/>
          <p:nvPr/>
        </p:nvGrpSpPr>
        <p:grpSpPr>
          <a:xfrm>
            <a:off x="8652605" y="6976545"/>
            <a:ext cx="1432185" cy="2240272"/>
            <a:chOff x="6367813" y="2864505"/>
            <a:chExt cx="1891107" cy="2958139"/>
          </a:xfrm>
        </p:grpSpPr>
        <p:grpSp>
          <p:nvGrpSpPr>
            <p:cNvPr id="463" name="Group 462">
              <a:extLst>
                <a:ext uri="{FF2B5EF4-FFF2-40B4-BE49-F238E27FC236}">
                  <a16:creationId xmlns:a16="http://schemas.microsoft.com/office/drawing/2014/main" id="{77DB86BF-CAAB-4E9D-901F-5F21986B01E6}"/>
                </a:ext>
              </a:extLst>
            </p:cNvPr>
            <p:cNvGrpSpPr/>
            <p:nvPr/>
          </p:nvGrpSpPr>
          <p:grpSpPr>
            <a:xfrm>
              <a:off x="6910565" y="3820714"/>
              <a:ext cx="1348355" cy="1646358"/>
              <a:chOff x="6409804" y="2276799"/>
              <a:chExt cx="1075262" cy="1312908"/>
            </a:xfrm>
          </p:grpSpPr>
          <p:sp>
            <p:nvSpPr>
              <p:cNvPr id="778" name="Freeform: Shape 777">
                <a:extLst>
                  <a:ext uri="{FF2B5EF4-FFF2-40B4-BE49-F238E27FC236}">
                    <a16:creationId xmlns:a16="http://schemas.microsoft.com/office/drawing/2014/main" id="{5C69FC2B-E50A-4CDA-8CFF-A795203650FA}"/>
                  </a:ext>
                </a:extLst>
              </p:cNvPr>
              <p:cNvSpPr/>
              <p:nvPr/>
            </p:nvSpPr>
            <p:spPr>
              <a:xfrm>
                <a:off x="6409804" y="2276799"/>
                <a:ext cx="1075262" cy="1312908"/>
              </a:xfrm>
              <a:custGeom>
                <a:avLst/>
                <a:gdLst>
                  <a:gd name="connsiteX0" fmla="*/ 124702 w 1075262"/>
                  <a:gd name="connsiteY0" fmla="*/ 0 h 1312908"/>
                  <a:gd name="connsiteX1" fmla="*/ 952913 w 1075262"/>
                  <a:gd name="connsiteY1" fmla="*/ 0 h 1312908"/>
                  <a:gd name="connsiteX2" fmla="*/ 1075262 w 1075262"/>
                  <a:gd name="connsiteY2" fmla="*/ 125225 h 1312908"/>
                  <a:gd name="connsiteX3" fmla="*/ 1075262 w 1075262"/>
                  <a:gd name="connsiteY3" fmla="*/ 1207665 h 1312908"/>
                  <a:gd name="connsiteX4" fmla="*/ 1075262 w 1075262"/>
                  <a:gd name="connsiteY4" fmla="*/ 1312908 h 1312908"/>
                  <a:gd name="connsiteX5" fmla="*/ 0 w 1075262"/>
                  <a:gd name="connsiteY5" fmla="*/ 1312908 h 1312908"/>
                  <a:gd name="connsiteX6" fmla="*/ 0 w 1075262"/>
                  <a:gd name="connsiteY6" fmla="*/ 1274696 h 1312908"/>
                  <a:gd name="connsiteX7" fmla="*/ 0 w 1075262"/>
                  <a:gd name="connsiteY7" fmla="*/ 125225 h 1312908"/>
                  <a:gd name="connsiteX8" fmla="*/ 124702 w 1075262"/>
                  <a:gd name="connsiteY8"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5262" h="1312908">
                    <a:moveTo>
                      <a:pt x="124702" y="0"/>
                    </a:moveTo>
                    <a:cubicBezTo>
                      <a:pt x="124702" y="0"/>
                      <a:pt x="124702" y="0"/>
                      <a:pt x="952913" y="0"/>
                    </a:cubicBezTo>
                    <a:cubicBezTo>
                      <a:pt x="1021146" y="0"/>
                      <a:pt x="1075262" y="56706"/>
                      <a:pt x="1075262" y="125225"/>
                    </a:cubicBezTo>
                    <a:cubicBezTo>
                      <a:pt x="1075262" y="125225"/>
                      <a:pt x="1075262" y="125225"/>
                      <a:pt x="1075262" y="1207665"/>
                    </a:cubicBezTo>
                    <a:lnTo>
                      <a:pt x="1075262" y="1312908"/>
                    </a:lnTo>
                    <a:lnTo>
                      <a:pt x="0" y="1312908"/>
                    </a:lnTo>
                    <a:lnTo>
                      <a:pt x="0" y="1274696"/>
                    </a:lnTo>
                    <a:cubicBezTo>
                      <a:pt x="0" y="1110486"/>
                      <a:pt x="0" y="782065"/>
                      <a:pt x="0" y="125225"/>
                    </a:cubicBezTo>
                    <a:cubicBezTo>
                      <a:pt x="0" y="56706"/>
                      <a:pt x="54116" y="0"/>
                      <a:pt x="124702"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780" name="Freeform: Shape 779">
                <a:extLst>
                  <a:ext uri="{FF2B5EF4-FFF2-40B4-BE49-F238E27FC236}">
                    <a16:creationId xmlns:a16="http://schemas.microsoft.com/office/drawing/2014/main" id="{4DF5A1E5-1FE1-41AF-9E5D-E054C3CF66CD}"/>
                  </a:ext>
                </a:extLst>
              </p:cNvPr>
              <p:cNvSpPr/>
              <p:nvPr/>
            </p:nvSpPr>
            <p:spPr>
              <a:xfrm flipH="1">
                <a:off x="7200560" y="2276799"/>
                <a:ext cx="284506" cy="1312908"/>
              </a:xfrm>
              <a:custGeom>
                <a:avLst/>
                <a:gdLst>
                  <a:gd name="connsiteX0" fmla="*/ 122349 w 284506"/>
                  <a:gd name="connsiteY0" fmla="*/ 0 h 1312908"/>
                  <a:gd name="connsiteX1" fmla="*/ 268135 w 284506"/>
                  <a:gd name="connsiteY1" fmla="*/ 0 h 1312908"/>
                  <a:gd name="connsiteX2" fmla="*/ 284506 w 284506"/>
                  <a:gd name="connsiteY2" fmla="*/ 0 h 1312908"/>
                  <a:gd name="connsiteX3" fmla="*/ 159760 w 284506"/>
                  <a:gd name="connsiteY3" fmla="*/ 125225 h 1312908"/>
                  <a:gd name="connsiteX4" fmla="*/ 159760 w 284506"/>
                  <a:gd name="connsiteY4" fmla="*/ 1289168 h 1312908"/>
                  <a:gd name="connsiteX5" fmla="*/ 159760 w 284506"/>
                  <a:gd name="connsiteY5" fmla="*/ 1312908 h 1312908"/>
                  <a:gd name="connsiteX6" fmla="*/ 0 w 284506"/>
                  <a:gd name="connsiteY6" fmla="*/ 1312908 h 1312908"/>
                  <a:gd name="connsiteX7" fmla="*/ 0 w 284506"/>
                  <a:gd name="connsiteY7" fmla="*/ 1207665 h 1312908"/>
                  <a:gd name="connsiteX8" fmla="*/ 0 w 284506"/>
                  <a:gd name="connsiteY8" fmla="*/ 125225 h 1312908"/>
                  <a:gd name="connsiteX9" fmla="*/ 122349 w 284506"/>
                  <a:gd name="connsiteY9" fmla="*/ 0 h 13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506" h="1312908">
                    <a:moveTo>
                      <a:pt x="122349" y="0"/>
                    </a:moveTo>
                    <a:cubicBezTo>
                      <a:pt x="174112" y="0"/>
                      <a:pt x="222640" y="0"/>
                      <a:pt x="268135" y="0"/>
                    </a:cubicBezTo>
                    <a:lnTo>
                      <a:pt x="284506" y="0"/>
                    </a:lnTo>
                    <a:cubicBezTo>
                      <a:pt x="216249" y="0"/>
                      <a:pt x="159760" y="56706"/>
                      <a:pt x="159760" y="125225"/>
                    </a:cubicBezTo>
                    <a:cubicBezTo>
                      <a:pt x="159760" y="790335"/>
                      <a:pt x="159760" y="1122890"/>
                      <a:pt x="159760" y="1289168"/>
                    </a:cubicBezTo>
                    <a:lnTo>
                      <a:pt x="159760" y="1312908"/>
                    </a:lnTo>
                    <a:lnTo>
                      <a:pt x="0" y="1312908"/>
                    </a:lnTo>
                    <a:lnTo>
                      <a:pt x="0" y="1207665"/>
                    </a:lnTo>
                    <a:cubicBezTo>
                      <a:pt x="0" y="125225"/>
                      <a:pt x="0" y="125225"/>
                      <a:pt x="0" y="125225"/>
                    </a:cubicBezTo>
                    <a:cubicBezTo>
                      <a:pt x="0" y="56706"/>
                      <a:pt x="54116" y="0"/>
                      <a:pt x="122349" y="0"/>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sp>
          <p:nvSpPr>
            <p:cNvPr id="464" name="Freeform 269">
              <a:extLst>
                <a:ext uri="{FF2B5EF4-FFF2-40B4-BE49-F238E27FC236}">
                  <a16:creationId xmlns:a16="http://schemas.microsoft.com/office/drawing/2014/main" id="{2A4C8731-9124-4A88-88B2-E871A90C67A9}"/>
                </a:ext>
              </a:extLst>
            </p:cNvPr>
            <p:cNvSpPr>
              <a:spLocks/>
            </p:cNvSpPr>
            <p:nvPr/>
          </p:nvSpPr>
          <p:spPr bwMode="auto">
            <a:xfrm>
              <a:off x="6924772" y="4970153"/>
              <a:ext cx="1122445" cy="654996"/>
            </a:xfrm>
            <a:custGeom>
              <a:avLst/>
              <a:gdLst>
                <a:gd name="T0" fmla="*/ 790 w 790"/>
                <a:gd name="T1" fmla="*/ 0 h 461"/>
                <a:gd name="T2" fmla="*/ 530 w 790"/>
                <a:gd name="T3" fmla="*/ 0 h 461"/>
                <a:gd name="T4" fmla="*/ 582 w 790"/>
                <a:gd name="T5" fmla="*/ 150 h 461"/>
                <a:gd name="T6" fmla="*/ 52 w 790"/>
                <a:gd name="T7" fmla="*/ 150 h 461"/>
                <a:gd name="T8" fmla="*/ 0 w 790"/>
                <a:gd name="T9" fmla="*/ 29 h 461"/>
                <a:gd name="T10" fmla="*/ 0 w 790"/>
                <a:gd name="T11" fmla="*/ 369 h 461"/>
                <a:gd name="T12" fmla="*/ 110 w 790"/>
                <a:gd name="T13" fmla="*/ 382 h 461"/>
                <a:gd name="T14" fmla="*/ 156 w 790"/>
                <a:gd name="T15" fmla="*/ 382 h 461"/>
                <a:gd name="T16" fmla="*/ 164 w 790"/>
                <a:gd name="T17" fmla="*/ 382 h 461"/>
                <a:gd name="T18" fmla="*/ 164 w 790"/>
                <a:gd name="T19" fmla="*/ 388 h 461"/>
                <a:gd name="T20" fmla="*/ 790 w 790"/>
                <a:gd name="T21" fmla="*/ 461 h 461"/>
                <a:gd name="T22" fmla="*/ 790 w 790"/>
                <a:gd name="T23"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0" h="461">
                  <a:moveTo>
                    <a:pt x="790" y="0"/>
                  </a:moveTo>
                  <a:lnTo>
                    <a:pt x="530" y="0"/>
                  </a:lnTo>
                  <a:lnTo>
                    <a:pt x="582" y="150"/>
                  </a:lnTo>
                  <a:lnTo>
                    <a:pt x="52" y="150"/>
                  </a:lnTo>
                  <a:lnTo>
                    <a:pt x="0" y="29"/>
                  </a:lnTo>
                  <a:lnTo>
                    <a:pt x="0" y="369"/>
                  </a:lnTo>
                  <a:lnTo>
                    <a:pt x="110" y="382"/>
                  </a:lnTo>
                  <a:lnTo>
                    <a:pt x="156" y="382"/>
                  </a:lnTo>
                  <a:lnTo>
                    <a:pt x="164" y="382"/>
                  </a:lnTo>
                  <a:lnTo>
                    <a:pt x="164" y="388"/>
                  </a:lnTo>
                  <a:lnTo>
                    <a:pt x="790" y="461"/>
                  </a:lnTo>
                  <a:lnTo>
                    <a:pt x="7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5" name="Freeform 271">
              <a:extLst>
                <a:ext uri="{FF2B5EF4-FFF2-40B4-BE49-F238E27FC236}">
                  <a16:creationId xmlns:a16="http://schemas.microsoft.com/office/drawing/2014/main" id="{A5F9FBD7-9B2D-49C7-A557-8D46D9439C1B}"/>
                </a:ext>
              </a:extLst>
            </p:cNvPr>
            <p:cNvSpPr>
              <a:spLocks/>
            </p:cNvSpPr>
            <p:nvPr/>
          </p:nvSpPr>
          <p:spPr bwMode="auto">
            <a:xfrm>
              <a:off x="6919089" y="5002832"/>
              <a:ext cx="5683" cy="491602"/>
            </a:xfrm>
            <a:custGeom>
              <a:avLst/>
              <a:gdLst>
                <a:gd name="T0" fmla="*/ 0 w 4"/>
                <a:gd name="T1" fmla="*/ 0 h 346"/>
                <a:gd name="T2" fmla="*/ 0 w 4"/>
                <a:gd name="T3" fmla="*/ 344 h 346"/>
                <a:gd name="T4" fmla="*/ 4 w 4"/>
                <a:gd name="T5" fmla="*/ 346 h 346"/>
                <a:gd name="T6" fmla="*/ 4 w 4"/>
                <a:gd name="T7" fmla="*/ 6 h 346"/>
                <a:gd name="T8" fmla="*/ 0 w 4"/>
                <a:gd name="T9" fmla="*/ 0 h 346"/>
              </a:gdLst>
              <a:ahLst/>
              <a:cxnLst>
                <a:cxn ang="0">
                  <a:pos x="T0" y="T1"/>
                </a:cxn>
                <a:cxn ang="0">
                  <a:pos x="T2" y="T3"/>
                </a:cxn>
                <a:cxn ang="0">
                  <a:pos x="T4" y="T5"/>
                </a:cxn>
                <a:cxn ang="0">
                  <a:pos x="T6" y="T7"/>
                </a:cxn>
                <a:cxn ang="0">
                  <a:pos x="T8" y="T9"/>
                </a:cxn>
              </a:cxnLst>
              <a:rect l="0" t="0" r="r" b="b"/>
              <a:pathLst>
                <a:path w="4" h="346">
                  <a:moveTo>
                    <a:pt x="0" y="0"/>
                  </a:moveTo>
                  <a:lnTo>
                    <a:pt x="0" y="344"/>
                  </a:lnTo>
                  <a:lnTo>
                    <a:pt x="4" y="346"/>
                  </a:lnTo>
                  <a:lnTo>
                    <a:pt x="4"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6" name="Freeform 272">
              <a:extLst>
                <a:ext uri="{FF2B5EF4-FFF2-40B4-BE49-F238E27FC236}">
                  <a16:creationId xmlns:a16="http://schemas.microsoft.com/office/drawing/2014/main" id="{FC5528CE-DD48-4E42-986E-78A1F2D47C4B}"/>
                </a:ext>
              </a:extLst>
            </p:cNvPr>
            <p:cNvSpPr>
              <a:spLocks/>
            </p:cNvSpPr>
            <p:nvPr/>
          </p:nvSpPr>
          <p:spPr bwMode="auto">
            <a:xfrm>
              <a:off x="8069950" y="4945999"/>
              <a:ext cx="0" cy="704724"/>
            </a:xfrm>
            <a:custGeom>
              <a:avLst/>
              <a:gdLst>
                <a:gd name="T0" fmla="*/ 0 h 238"/>
                <a:gd name="T1" fmla="*/ 0 h 238"/>
                <a:gd name="T2" fmla="*/ 236 h 238"/>
                <a:gd name="T3" fmla="*/ 238 h 238"/>
                <a:gd name="T4" fmla="*/ 238 h 238"/>
                <a:gd name="T5" fmla="*/ 0 h 238"/>
              </a:gdLst>
              <a:ahLst/>
              <a:cxnLst>
                <a:cxn ang="0">
                  <a:pos x="0" y="T0"/>
                </a:cxn>
                <a:cxn ang="0">
                  <a:pos x="0" y="T1"/>
                </a:cxn>
                <a:cxn ang="0">
                  <a:pos x="0" y="T2"/>
                </a:cxn>
                <a:cxn ang="0">
                  <a:pos x="0" y="T3"/>
                </a:cxn>
                <a:cxn ang="0">
                  <a:pos x="0" y="T4"/>
                </a:cxn>
                <a:cxn ang="0">
                  <a:pos x="0" y="T5"/>
                </a:cxn>
              </a:cxnLst>
              <a:rect l="0" t="0" r="r" b="b"/>
              <a:pathLst>
                <a:path h="238">
                  <a:moveTo>
                    <a:pt x="0" y="0"/>
                  </a:moveTo>
                  <a:cubicBezTo>
                    <a:pt x="0" y="0"/>
                    <a:pt x="0" y="0"/>
                    <a:pt x="0" y="0"/>
                  </a:cubicBezTo>
                  <a:cubicBezTo>
                    <a:pt x="0" y="236"/>
                    <a:pt x="0" y="236"/>
                    <a:pt x="0" y="236"/>
                  </a:cubicBezTo>
                  <a:cubicBezTo>
                    <a:pt x="0" y="237"/>
                    <a:pt x="0" y="237"/>
                    <a:pt x="0" y="238"/>
                  </a:cubicBezTo>
                  <a:cubicBezTo>
                    <a:pt x="0" y="238"/>
                    <a:pt x="0" y="238"/>
                    <a:pt x="0" y="238"/>
                  </a:cubicBezTo>
                  <a:cubicBezTo>
                    <a:pt x="0" y="0"/>
                    <a:pt x="0" y="0"/>
                    <a:pt x="0" y="0"/>
                  </a:cubicBezTo>
                </a:path>
              </a:pathLst>
            </a:custGeom>
            <a:solidFill>
              <a:srgbClr val="C7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7" name="Freeform 276">
              <a:extLst>
                <a:ext uri="{FF2B5EF4-FFF2-40B4-BE49-F238E27FC236}">
                  <a16:creationId xmlns:a16="http://schemas.microsoft.com/office/drawing/2014/main" id="{9CA5E045-ADC4-4836-992E-1689FFD46D6B}"/>
                </a:ext>
              </a:extLst>
            </p:cNvPr>
            <p:cNvSpPr>
              <a:spLocks/>
            </p:cNvSpPr>
            <p:nvPr/>
          </p:nvSpPr>
          <p:spPr bwMode="auto">
            <a:xfrm>
              <a:off x="6896356" y="4945999"/>
              <a:ext cx="2841" cy="569748"/>
            </a:xfrm>
            <a:custGeom>
              <a:avLst/>
              <a:gdLst>
                <a:gd name="T0" fmla="*/ 0 w 2"/>
                <a:gd name="T1" fmla="*/ 0 h 401"/>
                <a:gd name="T2" fmla="*/ 0 w 2"/>
                <a:gd name="T3" fmla="*/ 401 h 401"/>
                <a:gd name="T4" fmla="*/ 2 w 2"/>
                <a:gd name="T5" fmla="*/ 401 h 401"/>
                <a:gd name="T6" fmla="*/ 2 w 2"/>
                <a:gd name="T7" fmla="*/ 5 h 401"/>
                <a:gd name="T8" fmla="*/ 0 w 2"/>
                <a:gd name="T9" fmla="*/ 0 h 401"/>
              </a:gdLst>
              <a:ahLst/>
              <a:cxnLst>
                <a:cxn ang="0">
                  <a:pos x="T0" y="T1"/>
                </a:cxn>
                <a:cxn ang="0">
                  <a:pos x="T2" y="T3"/>
                </a:cxn>
                <a:cxn ang="0">
                  <a:pos x="T4" y="T5"/>
                </a:cxn>
                <a:cxn ang="0">
                  <a:pos x="T6" y="T7"/>
                </a:cxn>
                <a:cxn ang="0">
                  <a:pos x="T8" y="T9"/>
                </a:cxn>
              </a:cxnLst>
              <a:rect l="0" t="0" r="r" b="b"/>
              <a:pathLst>
                <a:path w="2" h="401">
                  <a:moveTo>
                    <a:pt x="0" y="0"/>
                  </a:moveTo>
                  <a:lnTo>
                    <a:pt x="0" y="401"/>
                  </a:lnTo>
                  <a:lnTo>
                    <a:pt x="2" y="401"/>
                  </a:lnTo>
                  <a:lnTo>
                    <a:pt x="2"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8" name="Freeform 280">
              <a:extLst>
                <a:ext uri="{FF2B5EF4-FFF2-40B4-BE49-F238E27FC236}">
                  <a16:creationId xmlns:a16="http://schemas.microsoft.com/office/drawing/2014/main" id="{B7BA1160-61D0-4498-B331-5E64B0238367}"/>
                </a:ext>
              </a:extLst>
            </p:cNvPr>
            <p:cNvSpPr>
              <a:spLocks/>
            </p:cNvSpPr>
            <p:nvPr/>
          </p:nvSpPr>
          <p:spPr bwMode="auto">
            <a:xfrm>
              <a:off x="6924772" y="5494434"/>
              <a:ext cx="156290" cy="26995"/>
            </a:xfrm>
            <a:custGeom>
              <a:avLst/>
              <a:gdLst>
                <a:gd name="T0" fmla="*/ 0 w 110"/>
                <a:gd name="T1" fmla="*/ 0 h 19"/>
                <a:gd name="T2" fmla="*/ 0 w 110"/>
                <a:gd name="T3" fmla="*/ 17 h 19"/>
                <a:gd name="T4" fmla="*/ 21 w 110"/>
                <a:gd name="T5" fmla="*/ 19 h 19"/>
                <a:gd name="T6" fmla="*/ 88 w 110"/>
                <a:gd name="T7" fmla="*/ 10 h 19"/>
                <a:gd name="T8" fmla="*/ 110 w 110"/>
                <a:gd name="T9" fmla="*/ 13 h 19"/>
                <a:gd name="T10" fmla="*/ 0 w 110"/>
                <a:gd name="T11" fmla="*/ 0 h 19"/>
              </a:gdLst>
              <a:ahLst/>
              <a:cxnLst>
                <a:cxn ang="0">
                  <a:pos x="T0" y="T1"/>
                </a:cxn>
                <a:cxn ang="0">
                  <a:pos x="T2" y="T3"/>
                </a:cxn>
                <a:cxn ang="0">
                  <a:pos x="T4" y="T5"/>
                </a:cxn>
                <a:cxn ang="0">
                  <a:pos x="T6" y="T7"/>
                </a:cxn>
                <a:cxn ang="0">
                  <a:pos x="T8" y="T9"/>
                </a:cxn>
                <a:cxn ang="0">
                  <a:pos x="T10" y="T11"/>
                </a:cxn>
              </a:cxnLst>
              <a:rect l="0" t="0" r="r" b="b"/>
              <a:pathLst>
                <a:path w="110" h="19">
                  <a:moveTo>
                    <a:pt x="0" y="0"/>
                  </a:moveTo>
                  <a:lnTo>
                    <a:pt x="0" y="17"/>
                  </a:lnTo>
                  <a:lnTo>
                    <a:pt x="21" y="19"/>
                  </a:lnTo>
                  <a:lnTo>
                    <a:pt x="88" y="10"/>
                  </a:lnTo>
                  <a:lnTo>
                    <a:pt x="110"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9" name="Freeform 286">
              <a:extLst>
                <a:ext uri="{FF2B5EF4-FFF2-40B4-BE49-F238E27FC236}">
                  <a16:creationId xmlns:a16="http://schemas.microsoft.com/office/drawing/2014/main" id="{C6A1D455-9231-441E-8F8A-2A0928F19EAB}"/>
                </a:ext>
              </a:extLst>
            </p:cNvPr>
            <p:cNvSpPr>
              <a:spLocks/>
            </p:cNvSpPr>
            <p:nvPr/>
          </p:nvSpPr>
          <p:spPr bwMode="auto">
            <a:xfrm>
              <a:off x="6924772" y="5532797"/>
              <a:ext cx="207440" cy="289847"/>
            </a:xfrm>
            <a:custGeom>
              <a:avLst/>
              <a:gdLst>
                <a:gd name="T0" fmla="*/ 88 w 146"/>
                <a:gd name="T1" fmla="*/ 0 h 204"/>
                <a:gd name="T2" fmla="*/ 0 w 146"/>
                <a:gd name="T3" fmla="*/ 11 h 204"/>
                <a:gd name="T4" fmla="*/ 0 w 146"/>
                <a:gd name="T5" fmla="*/ 204 h 204"/>
                <a:gd name="T6" fmla="*/ 129 w 146"/>
                <a:gd name="T7" fmla="*/ 204 h 204"/>
                <a:gd name="T8" fmla="*/ 146 w 146"/>
                <a:gd name="T9" fmla="*/ 6 h 204"/>
                <a:gd name="T10" fmla="*/ 108 w 146"/>
                <a:gd name="T11" fmla="*/ 2 h 204"/>
                <a:gd name="T12" fmla="*/ 88 w 146"/>
                <a:gd name="T13" fmla="*/ 0 h 204"/>
              </a:gdLst>
              <a:ahLst/>
              <a:cxnLst>
                <a:cxn ang="0">
                  <a:pos x="T0" y="T1"/>
                </a:cxn>
                <a:cxn ang="0">
                  <a:pos x="T2" y="T3"/>
                </a:cxn>
                <a:cxn ang="0">
                  <a:pos x="T4" y="T5"/>
                </a:cxn>
                <a:cxn ang="0">
                  <a:pos x="T6" y="T7"/>
                </a:cxn>
                <a:cxn ang="0">
                  <a:pos x="T8" y="T9"/>
                </a:cxn>
                <a:cxn ang="0">
                  <a:pos x="T10" y="T11"/>
                </a:cxn>
                <a:cxn ang="0">
                  <a:pos x="T12" y="T13"/>
                </a:cxn>
              </a:cxnLst>
              <a:rect l="0" t="0" r="r" b="b"/>
              <a:pathLst>
                <a:path w="146" h="204">
                  <a:moveTo>
                    <a:pt x="88" y="0"/>
                  </a:moveTo>
                  <a:lnTo>
                    <a:pt x="0" y="11"/>
                  </a:lnTo>
                  <a:lnTo>
                    <a:pt x="0" y="204"/>
                  </a:lnTo>
                  <a:lnTo>
                    <a:pt x="129" y="204"/>
                  </a:lnTo>
                  <a:lnTo>
                    <a:pt x="146" y="6"/>
                  </a:lnTo>
                  <a:lnTo>
                    <a:pt x="108" y="2"/>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0" name="Freeform 289">
              <a:extLst>
                <a:ext uri="{FF2B5EF4-FFF2-40B4-BE49-F238E27FC236}">
                  <a16:creationId xmlns:a16="http://schemas.microsoft.com/office/drawing/2014/main" id="{E959610E-A27F-4375-82F7-89980FD63462}"/>
                </a:ext>
              </a:extLst>
            </p:cNvPr>
            <p:cNvSpPr>
              <a:spLocks/>
            </p:cNvSpPr>
            <p:nvPr/>
          </p:nvSpPr>
          <p:spPr bwMode="auto">
            <a:xfrm>
              <a:off x="7078221" y="5535638"/>
              <a:ext cx="53991" cy="5683"/>
            </a:xfrm>
            <a:custGeom>
              <a:avLst/>
              <a:gdLst>
                <a:gd name="T0" fmla="*/ 0 w 38"/>
                <a:gd name="T1" fmla="*/ 0 h 4"/>
                <a:gd name="T2" fmla="*/ 38 w 38"/>
                <a:gd name="T3" fmla="*/ 4 h 4"/>
                <a:gd name="T4" fmla="*/ 38 w 38"/>
                <a:gd name="T5" fmla="*/ 0 h 4"/>
                <a:gd name="T6" fmla="*/ 0 w 38"/>
                <a:gd name="T7" fmla="*/ 0 h 4"/>
              </a:gdLst>
              <a:ahLst/>
              <a:cxnLst>
                <a:cxn ang="0">
                  <a:pos x="T0" y="T1"/>
                </a:cxn>
                <a:cxn ang="0">
                  <a:pos x="T2" y="T3"/>
                </a:cxn>
                <a:cxn ang="0">
                  <a:pos x="T4" y="T5"/>
                </a:cxn>
                <a:cxn ang="0">
                  <a:pos x="T6" y="T7"/>
                </a:cxn>
              </a:cxnLst>
              <a:rect l="0" t="0" r="r" b="b"/>
              <a:pathLst>
                <a:path w="38" h="4">
                  <a:moveTo>
                    <a:pt x="0" y="0"/>
                  </a:moveTo>
                  <a:lnTo>
                    <a:pt x="38" y="4"/>
                  </a:lnTo>
                  <a:lnTo>
                    <a:pt x="38" y="0"/>
                  </a:lnTo>
                  <a:lnTo>
                    <a:pt x="0" y="0"/>
                  </a:lnTo>
                  <a:close/>
                </a:path>
              </a:pathLst>
            </a:custGeom>
            <a:solidFill>
              <a:srgbClr val="B5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1" name="Freeform 290">
              <a:extLst>
                <a:ext uri="{FF2B5EF4-FFF2-40B4-BE49-F238E27FC236}">
                  <a16:creationId xmlns:a16="http://schemas.microsoft.com/office/drawing/2014/main" id="{E133EB8B-4917-4DB2-9F46-608E6226EB8F}"/>
                </a:ext>
              </a:extLst>
            </p:cNvPr>
            <p:cNvSpPr>
              <a:spLocks/>
            </p:cNvSpPr>
            <p:nvPr/>
          </p:nvSpPr>
          <p:spPr bwMode="auto">
            <a:xfrm>
              <a:off x="7078221" y="5535638"/>
              <a:ext cx="53991" cy="5683"/>
            </a:xfrm>
            <a:custGeom>
              <a:avLst/>
              <a:gdLst>
                <a:gd name="T0" fmla="*/ 0 w 38"/>
                <a:gd name="T1" fmla="*/ 0 h 4"/>
                <a:gd name="T2" fmla="*/ 38 w 38"/>
                <a:gd name="T3" fmla="*/ 4 h 4"/>
                <a:gd name="T4" fmla="*/ 38 w 38"/>
                <a:gd name="T5" fmla="*/ 0 h 4"/>
                <a:gd name="T6" fmla="*/ 0 w 38"/>
                <a:gd name="T7" fmla="*/ 0 h 4"/>
              </a:gdLst>
              <a:ahLst/>
              <a:cxnLst>
                <a:cxn ang="0">
                  <a:pos x="T0" y="T1"/>
                </a:cxn>
                <a:cxn ang="0">
                  <a:pos x="T2" y="T3"/>
                </a:cxn>
                <a:cxn ang="0">
                  <a:pos x="T4" y="T5"/>
                </a:cxn>
                <a:cxn ang="0">
                  <a:pos x="T6" y="T7"/>
                </a:cxn>
              </a:cxnLst>
              <a:rect l="0" t="0" r="r" b="b"/>
              <a:pathLst>
                <a:path w="38" h="4">
                  <a:moveTo>
                    <a:pt x="0" y="0"/>
                  </a:moveTo>
                  <a:lnTo>
                    <a:pt x="38" y="4"/>
                  </a:lnTo>
                  <a:lnTo>
                    <a:pt x="3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2" name="Freeform 297">
              <a:extLst>
                <a:ext uri="{FF2B5EF4-FFF2-40B4-BE49-F238E27FC236}">
                  <a16:creationId xmlns:a16="http://schemas.microsoft.com/office/drawing/2014/main" id="{81B01DFF-663A-433B-9921-076C1CF30B3F}"/>
                </a:ext>
              </a:extLst>
            </p:cNvPr>
            <p:cNvSpPr>
              <a:spLocks/>
            </p:cNvSpPr>
            <p:nvPr/>
          </p:nvSpPr>
          <p:spPr bwMode="auto">
            <a:xfrm>
              <a:off x="7081062" y="5512905"/>
              <a:ext cx="76725" cy="8525"/>
            </a:xfrm>
            <a:custGeom>
              <a:avLst/>
              <a:gdLst>
                <a:gd name="T0" fmla="*/ 0 w 54"/>
                <a:gd name="T1" fmla="*/ 0 h 6"/>
                <a:gd name="T2" fmla="*/ 46 w 54"/>
                <a:gd name="T3" fmla="*/ 4 h 6"/>
                <a:gd name="T4" fmla="*/ 46 w 54"/>
                <a:gd name="T5" fmla="*/ 0 h 6"/>
                <a:gd name="T6" fmla="*/ 46 w 54"/>
                <a:gd name="T7" fmla="*/ 4 h 6"/>
                <a:gd name="T8" fmla="*/ 54 w 54"/>
                <a:gd name="T9" fmla="*/ 6 h 6"/>
                <a:gd name="T10" fmla="*/ 54 w 54"/>
                <a:gd name="T11" fmla="*/ 0 h 6"/>
                <a:gd name="T12" fmla="*/ 46 w 54"/>
                <a:gd name="T13" fmla="*/ 0 h 6"/>
                <a:gd name="T14" fmla="*/ 0 w 54"/>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6">
                  <a:moveTo>
                    <a:pt x="0" y="0"/>
                  </a:moveTo>
                  <a:lnTo>
                    <a:pt x="46" y="4"/>
                  </a:lnTo>
                  <a:lnTo>
                    <a:pt x="46" y="0"/>
                  </a:lnTo>
                  <a:lnTo>
                    <a:pt x="46" y="4"/>
                  </a:lnTo>
                  <a:lnTo>
                    <a:pt x="54" y="6"/>
                  </a:lnTo>
                  <a:lnTo>
                    <a:pt x="54" y="0"/>
                  </a:lnTo>
                  <a:lnTo>
                    <a:pt x="46" y="0"/>
                  </a:lnTo>
                  <a:lnTo>
                    <a:pt x="0" y="0"/>
                  </a:lnTo>
                  <a:close/>
                </a:path>
              </a:pathLst>
            </a:custGeom>
            <a:solidFill>
              <a:srgbClr val="B5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3" name="Freeform 301">
              <a:extLst>
                <a:ext uri="{FF2B5EF4-FFF2-40B4-BE49-F238E27FC236}">
                  <a16:creationId xmlns:a16="http://schemas.microsoft.com/office/drawing/2014/main" id="{C56E6BAF-59F4-4CC1-878E-9CA956311E8E}"/>
                </a:ext>
              </a:extLst>
            </p:cNvPr>
            <p:cNvSpPr>
              <a:spLocks/>
            </p:cNvSpPr>
            <p:nvPr/>
          </p:nvSpPr>
          <p:spPr bwMode="auto">
            <a:xfrm>
              <a:off x="6367813" y="4221384"/>
              <a:ext cx="870961" cy="598164"/>
            </a:xfrm>
            <a:custGeom>
              <a:avLst/>
              <a:gdLst>
                <a:gd name="T0" fmla="*/ 15 w 295"/>
                <a:gd name="T1" fmla="*/ 191 h 202"/>
                <a:gd name="T2" fmla="*/ 52 w 295"/>
                <a:gd name="T3" fmla="*/ 195 h 202"/>
                <a:gd name="T4" fmla="*/ 275 w 295"/>
                <a:gd name="T5" fmla="*/ 63 h 202"/>
                <a:gd name="T6" fmla="*/ 287 w 295"/>
                <a:gd name="T7" fmla="*/ 20 h 202"/>
                <a:gd name="T8" fmla="*/ 244 w 295"/>
                <a:gd name="T9" fmla="*/ 9 h 202"/>
                <a:gd name="T10" fmla="*/ 20 w 295"/>
                <a:gd name="T11" fmla="*/ 141 h 202"/>
                <a:gd name="T12" fmla="*/ 9 w 295"/>
                <a:gd name="T13" fmla="*/ 183 h 202"/>
                <a:gd name="T14" fmla="*/ 15 w 295"/>
                <a:gd name="T15" fmla="*/ 191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 h="202">
                  <a:moveTo>
                    <a:pt x="15" y="191"/>
                  </a:moveTo>
                  <a:cubicBezTo>
                    <a:pt x="25" y="200"/>
                    <a:pt x="40" y="202"/>
                    <a:pt x="52" y="195"/>
                  </a:cubicBezTo>
                  <a:cubicBezTo>
                    <a:pt x="275" y="63"/>
                    <a:pt x="275" y="63"/>
                    <a:pt x="275" y="63"/>
                  </a:cubicBezTo>
                  <a:cubicBezTo>
                    <a:pt x="290" y="54"/>
                    <a:pt x="295" y="35"/>
                    <a:pt x="287" y="20"/>
                  </a:cubicBezTo>
                  <a:cubicBezTo>
                    <a:pt x="278" y="5"/>
                    <a:pt x="259" y="0"/>
                    <a:pt x="244" y="9"/>
                  </a:cubicBezTo>
                  <a:cubicBezTo>
                    <a:pt x="20" y="141"/>
                    <a:pt x="20" y="141"/>
                    <a:pt x="20" y="141"/>
                  </a:cubicBezTo>
                  <a:cubicBezTo>
                    <a:pt x="5" y="149"/>
                    <a:pt x="0" y="169"/>
                    <a:pt x="9" y="183"/>
                  </a:cubicBezTo>
                  <a:cubicBezTo>
                    <a:pt x="10" y="186"/>
                    <a:pt x="13" y="189"/>
                    <a:pt x="15" y="191"/>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4" name="Freeform 302">
              <a:extLst>
                <a:ext uri="{FF2B5EF4-FFF2-40B4-BE49-F238E27FC236}">
                  <a16:creationId xmlns:a16="http://schemas.microsoft.com/office/drawing/2014/main" id="{53F683D2-7C58-467C-B550-DE599EE14E07}"/>
                </a:ext>
              </a:extLst>
            </p:cNvPr>
            <p:cNvSpPr>
              <a:spLocks/>
            </p:cNvSpPr>
            <p:nvPr/>
          </p:nvSpPr>
          <p:spPr bwMode="auto">
            <a:xfrm>
              <a:off x="6367813" y="4224226"/>
              <a:ext cx="870961" cy="598164"/>
            </a:xfrm>
            <a:custGeom>
              <a:avLst/>
              <a:gdLst>
                <a:gd name="T0" fmla="*/ 15 w 295"/>
                <a:gd name="T1" fmla="*/ 190 h 202"/>
                <a:gd name="T2" fmla="*/ 12 w 295"/>
                <a:gd name="T3" fmla="*/ 193 h 202"/>
                <a:gd name="T4" fmla="*/ 36 w 295"/>
                <a:gd name="T5" fmla="*/ 202 h 202"/>
                <a:gd name="T6" fmla="*/ 54 w 295"/>
                <a:gd name="T7" fmla="*/ 197 h 202"/>
                <a:gd name="T8" fmla="*/ 277 w 295"/>
                <a:gd name="T9" fmla="*/ 65 h 202"/>
                <a:gd name="T10" fmla="*/ 295 w 295"/>
                <a:gd name="T11" fmla="*/ 35 h 202"/>
                <a:gd name="T12" fmla="*/ 290 w 295"/>
                <a:gd name="T13" fmla="*/ 17 h 202"/>
                <a:gd name="T14" fmla="*/ 259 w 295"/>
                <a:gd name="T15" fmla="*/ 0 h 202"/>
                <a:gd name="T16" fmla="*/ 242 w 295"/>
                <a:gd name="T17" fmla="*/ 4 h 202"/>
                <a:gd name="T18" fmla="*/ 18 w 295"/>
                <a:gd name="T19" fmla="*/ 136 h 202"/>
                <a:gd name="T20" fmla="*/ 0 w 295"/>
                <a:gd name="T21" fmla="*/ 167 h 202"/>
                <a:gd name="T22" fmla="*/ 5 w 295"/>
                <a:gd name="T23" fmla="*/ 185 h 202"/>
                <a:gd name="T24" fmla="*/ 12 w 295"/>
                <a:gd name="T25" fmla="*/ 193 h 202"/>
                <a:gd name="T26" fmla="*/ 15 w 295"/>
                <a:gd name="T27" fmla="*/ 190 h 202"/>
                <a:gd name="T28" fmla="*/ 18 w 295"/>
                <a:gd name="T29" fmla="*/ 187 h 202"/>
                <a:gd name="T30" fmla="*/ 12 w 295"/>
                <a:gd name="T31" fmla="*/ 180 h 202"/>
                <a:gd name="T32" fmla="*/ 8 w 295"/>
                <a:gd name="T33" fmla="*/ 167 h 202"/>
                <a:gd name="T34" fmla="*/ 22 w 295"/>
                <a:gd name="T35" fmla="*/ 143 h 202"/>
                <a:gd name="T36" fmla="*/ 246 w 295"/>
                <a:gd name="T37" fmla="*/ 11 h 202"/>
                <a:gd name="T38" fmla="*/ 259 w 295"/>
                <a:gd name="T39" fmla="*/ 8 h 202"/>
                <a:gd name="T40" fmla="*/ 283 w 295"/>
                <a:gd name="T41" fmla="*/ 21 h 202"/>
                <a:gd name="T42" fmla="*/ 287 w 295"/>
                <a:gd name="T43" fmla="*/ 35 h 202"/>
                <a:gd name="T44" fmla="*/ 273 w 295"/>
                <a:gd name="T45" fmla="*/ 58 h 202"/>
                <a:gd name="T46" fmla="*/ 50 w 295"/>
                <a:gd name="T47" fmla="*/ 190 h 202"/>
                <a:gd name="T48" fmla="*/ 36 w 295"/>
                <a:gd name="T49" fmla="*/ 194 h 202"/>
                <a:gd name="T50" fmla="*/ 18 w 295"/>
                <a:gd name="T51" fmla="*/ 187 h 202"/>
                <a:gd name="T52" fmla="*/ 15 w 295"/>
                <a:gd name="T53" fmla="*/ 19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5" h="202">
                  <a:moveTo>
                    <a:pt x="15" y="190"/>
                  </a:moveTo>
                  <a:cubicBezTo>
                    <a:pt x="12" y="193"/>
                    <a:pt x="12" y="193"/>
                    <a:pt x="12" y="193"/>
                  </a:cubicBezTo>
                  <a:cubicBezTo>
                    <a:pt x="19" y="199"/>
                    <a:pt x="27" y="202"/>
                    <a:pt x="36" y="202"/>
                  </a:cubicBezTo>
                  <a:cubicBezTo>
                    <a:pt x="42" y="202"/>
                    <a:pt x="48" y="200"/>
                    <a:pt x="54" y="197"/>
                  </a:cubicBezTo>
                  <a:cubicBezTo>
                    <a:pt x="277" y="65"/>
                    <a:pt x="277" y="65"/>
                    <a:pt x="277" y="65"/>
                  </a:cubicBezTo>
                  <a:cubicBezTo>
                    <a:pt x="289" y="59"/>
                    <a:pt x="295" y="47"/>
                    <a:pt x="295" y="35"/>
                  </a:cubicBezTo>
                  <a:cubicBezTo>
                    <a:pt x="295" y="29"/>
                    <a:pt x="293" y="23"/>
                    <a:pt x="290" y="17"/>
                  </a:cubicBezTo>
                  <a:cubicBezTo>
                    <a:pt x="283" y="6"/>
                    <a:pt x="272" y="0"/>
                    <a:pt x="259" y="0"/>
                  </a:cubicBezTo>
                  <a:cubicBezTo>
                    <a:pt x="253" y="0"/>
                    <a:pt x="247" y="1"/>
                    <a:pt x="242" y="4"/>
                  </a:cubicBezTo>
                  <a:cubicBezTo>
                    <a:pt x="18" y="136"/>
                    <a:pt x="18" y="136"/>
                    <a:pt x="18" y="136"/>
                  </a:cubicBezTo>
                  <a:cubicBezTo>
                    <a:pt x="7" y="143"/>
                    <a:pt x="0" y="155"/>
                    <a:pt x="0" y="167"/>
                  </a:cubicBezTo>
                  <a:cubicBezTo>
                    <a:pt x="0" y="173"/>
                    <a:pt x="2" y="179"/>
                    <a:pt x="5" y="185"/>
                  </a:cubicBezTo>
                  <a:cubicBezTo>
                    <a:pt x="7" y="188"/>
                    <a:pt x="10" y="191"/>
                    <a:pt x="12" y="193"/>
                  </a:cubicBezTo>
                  <a:cubicBezTo>
                    <a:pt x="15" y="190"/>
                    <a:pt x="15" y="190"/>
                    <a:pt x="15" y="190"/>
                  </a:cubicBezTo>
                  <a:cubicBezTo>
                    <a:pt x="18" y="187"/>
                    <a:pt x="18" y="187"/>
                    <a:pt x="18" y="187"/>
                  </a:cubicBezTo>
                  <a:cubicBezTo>
                    <a:pt x="16" y="185"/>
                    <a:pt x="14" y="183"/>
                    <a:pt x="12" y="180"/>
                  </a:cubicBezTo>
                  <a:cubicBezTo>
                    <a:pt x="10" y="176"/>
                    <a:pt x="8" y="171"/>
                    <a:pt x="8" y="167"/>
                  </a:cubicBezTo>
                  <a:cubicBezTo>
                    <a:pt x="8" y="157"/>
                    <a:pt x="13" y="148"/>
                    <a:pt x="22" y="143"/>
                  </a:cubicBezTo>
                  <a:cubicBezTo>
                    <a:pt x="246" y="11"/>
                    <a:pt x="246" y="11"/>
                    <a:pt x="246" y="11"/>
                  </a:cubicBezTo>
                  <a:cubicBezTo>
                    <a:pt x="250" y="9"/>
                    <a:pt x="255" y="8"/>
                    <a:pt x="259" y="8"/>
                  </a:cubicBezTo>
                  <a:cubicBezTo>
                    <a:pt x="269" y="8"/>
                    <a:pt x="278" y="12"/>
                    <a:pt x="283" y="21"/>
                  </a:cubicBezTo>
                  <a:cubicBezTo>
                    <a:pt x="286" y="25"/>
                    <a:pt x="287" y="30"/>
                    <a:pt x="287" y="35"/>
                  </a:cubicBezTo>
                  <a:cubicBezTo>
                    <a:pt x="287" y="44"/>
                    <a:pt x="282" y="53"/>
                    <a:pt x="273" y="58"/>
                  </a:cubicBezTo>
                  <a:cubicBezTo>
                    <a:pt x="50" y="190"/>
                    <a:pt x="50" y="190"/>
                    <a:pt x="50" y="190"/>
                  </a:cubicBezTo>
                  <a:cubicBezTo>
                    <a:pt x="45" y="193"/>
                    <a:pt x="40" y="194"/>
                    <a:pt x="36" y="194"/>
                  </a:cubicBezTo>
                  <a:cubicBezTo>
                    <a:pt x="29" y="194"/>
                    <a:pt x="23" y="192"/>
                    <a:pt x="18" y="187"/>
                  </a:cubicBezTo>
                  <a:cubicBezTo>
                    <a:pt x="15" y="190"/>
                    <a:pt x="15" y="190"/>
                    <a:pt x="15" y="19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5" name="Freeform 304">
              <a:extLst>
                <a:ext uri="{FF2B5EF4-FFF2-40B4-BE49-F238E27FC236}">
                  <a16:creationId xmlns:a16="http://schemas.microsoft.com/office/drawing/2014/main" id="{FA2CE9EA-1F2F-4E1D-89CA-EDBBEC0FA8F8}"/>
                </a:ext>
              </a:extLst>
            </p:cNvPr>
            <p:cNvSpPr>
              <a:spLocks/>
            </p:cNvSpPr>
            <p:nvPr/>
          </p:nvSpPr>
          <p:spPr bwMode="auto">
            <a:xfrm>
              <a:off x="6559623" y="2885817"/>
              <a:ext cx="885168" cy="1308571"/>
            </a:xfrm>
            <a:custGeom>
              <a:avLst/>
              <a:gdLst>
                <a:gd name="T0" fmla="*/ 92 w 300"/>
                <a:gd name="T1" fmla="*/ 413 h 442"/>
                <a:gd name="T2" fmla="*/ 90 w 300"/>
                <a:gd name="T3" fmla="*/ 416 h 442"/>
                <a:gd name="T4" fmla="*/ 141 w 300"/>
                <a:gd name="T5" fmla="*/ 442 h 442"/>
                <a:gd name="T6" fmla="*/ 142 w 300"/>
                <a:gd name="T7" fmla="*/ 442 h 442"/>
                <a:gd name="T8" fmla="*/ 252 w 300"/>
                <a:gd name="T9" fmla="*/ 402 h 442"/>
                <a:gd name="T10" fmla="*/ 300 w 300"/>
                <a:gd name="T11" fmla="*/ 303 h 442"/>
                <a:gd name="T12" fmla="*/ 296 w 300"/>
                <a:gd name="T13" fmla="*/ 273 h 442"/>
                <a:gd name="T14" fmla="*/ 292 w 300"/>
                <a:gd name="T15" fmla="*/ 274 h 442"/>
                <a:gd name="T16" fmla="*/ 296 w 300"/>
                <a:gd name="T17" fmla="*/ 273 h 442"/>
                <a:gd name="T18" fmla="*/ 263 w 300"/>
                <a:gd name="T19" fmla="*/ 96 h 442"/>
                <a:gd name="T20" fmla="*/ 263 w 300"/>
                <a:gd name="T21" fmla="*/ 96 h 442"/>
                <a:gd name="T22" fmla="*/ 213 w 300"/>
                <a:gd name="T23" fmla="*/ 23 h 442"/>
                <a:gd name="T24" fmla="*/ 125 w 300"/>
                <a:gd name="T25" fmla="*/ 0 h 442"/>
                <a:gd name="T26" fmla="*/ 0 w 300"/>
                <a:gd name="T27" fmla="*/ 121 h 442"/>
                <a:gd name="T28" fmla="*/ 0 w 300"/>
                <a:gd name="T29" fmla="*/ 122 h 442"/>
                <a:gd name="T30" fmla="*/ 1 w 300"/>
                <a:gd name="T31" fmla="*/ 131 h 442"/>
                <a:gd name="T32" fmla="*/ 5 w 300"/>
                <a:gd name="T33" fmla="*/ 129 h 442"/>
                <a:gd name="T34" fmla="*/ 1 w 300"/>
                <a:gd name="T35" fmla="*/ 129 h 442"/>
                <a:gd name="T36" fmla="*/ 1 w 300"/>
                <a:gd name="T37" fmla="*/ 272 h 442"/>
                <a:gd name="T38" fmla="*/ 90 w 300"/>
                <a:gd name="T39" fmla="*/ 416 h 442"/>
                <a:gd name="T40" fmla="*/ 92 w 300"/>
                <a:gd name="T41" fmla="*/ 413 h 442"/>
                <a:gd name="T42" fmla="*/ 93 w 300"/>
                <a:gd name="T43" fmla="*/ 409 h 442"/>
                <a:gd name="T44" fmla="*/ 9 w 300"/>
                <a:gd name="T45" fmla="*/ 272 h 442"/>
                <a:gd name="T46" fmla="*/ 9 w 300"/>
                <a:gd name="T47" fmla="*/ 128 h 442"/>
                <a:gd name="T48" fmla="*/ 9 w 300"/>
                <a:gd name="T49" fmla="*/ 127 h 442"/>
                <a:gd name="T50" fmla="*/ 8 w 300"/>
                <a:gd name="T51" fmla="*/ 122 h 442"/>
                <a:gd name="T52" fmla="*/ 8 w 300"/>
                <a:gd name="T53" fmla="*/ 121 h 442"/>
                <a:gd name="T54" fmla="*/ 125 w 300"/>
                <a:gd name="T55" fmla="*/ 8 h 442"/>
                <a:gd name="T56" fmla="*/ 208 w 300"/>
                <a:gd name="T57" fmla="*/ 30 h 442"/>
                <a:gd name="T58" fmla="*/ 255 w 300"/>
                <a:gd name="T59" fmla="*/ 98 h 442"/>
                <a:gd name="T60" fmla="*/ 259 w 300"/>
                <a:gd name="T61" fmla="*/ 97 h 442"/>
                <a:gd name="T62" fmla="*/ 255 w 300"/>
                <a:gd name="T63" fmla="*/ 98 h 442"/>
                <a:gd name="T64" fmla="*/ 288 w 300"/>
                <a:gd name="T65" fmla="*/ 275 h 442"/>
                <a:gd name="T66" fmla="*/ 288 w 300"/>
                <a:gd name="T67" fmla="*/ 275 h 442"/>
                <a:gd name="T68" fmla="*/ 292 w 300"/>
                <a:gd name="T69" fmla="*/ 303 h 442"/>
                <a:gd name="T70" fmla="*/ 247 w 300"/>
                <a:gd name="T71" fmla="*/ 396 h 442"/>
                <a:gd name="T72" fmla="*/ 142 w 300"/>
                <a:gd name="T73" fmla="*/ 434 h 442"/>
                <a:gd name="T74" fmla="*/ 142 w 300"/>
                <a:gd name="T75" fmla="*/ 438 h 442"/>
                <a:gd name="T76" fmla="*/ 144 w 300"/>
                <a:gd name="T77" fmla="*/ 435 h 442"/>
                <a:gd name="T78" fmla="*/ 93 w 300"/>
                <a:gd name="T79" fmla="*/ 409 h 442"/>
                <a:gd name="T80" fmla="*/ 92 w 300"/>
                <a:gd name="T81" fmla="*/ 41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0" h="442">
                  <a:moveTo>
                    <a:pt x="92" y="413"/>
                  </a:moveTo>
                  <a:cubicBezTo>
                    <a:pt x="90" y="416"/>
                    <a:pt x="90" y="416"/>
                    <a:pt x="90" y="416"/>
                  </a:cubicBezTo>
                  <a:cubicBezTo>
                    <a:pt x="141" y="442"/>
                    <a:pt x="141" y="442"/>
                    <a:pt x="141" y="442"/>
                  </a:cubicBezTo>
                  <a:cubicBezTo>
                    <a:pt x="142" y="442"/>
                    <a:pt x="142" y="442"/>
                    <a:pt x="142" y="442"/>
                  </a:cubicBezTo>
                  <a:cubicBezTo>
                    <a:pt x="184" y="442"/>
                    <a:pt x="223" y="427"/>
                    <a:pt x="252" y="402"/>
                  </a:cubicBezTo>
                  <a:cubicBezTo>
                    <a:pt x="281" y="377"/>
                    <a:pt x="300" y="342"/>
                    <a:pt x="300" y="303"/>
                  </a:cubicBezTo>
                  <a:cubicBezTo>
                    <a:pt x="300" y="293"/>
                    <a:pt x="298" y="283"/>
                    <a:pt x="296" y="273"/>
                  </a:cubicBezTo>
                  <a:cubicBezTo>
                    <a:pt x="292" y="274"/>
                    <a:pt x="292" y="274"/>
                    <a:pt x="292" y="274"/>
                  </a:cubicBezTo>
                  <a:cubicBezTo>
                    <a:pt x="296" y="273"/>
                    <a:pt x="296" y="273"/>
                    <a:pt x="296" y="273"/>
                  </a:cubicBezTo>
                  <a:cubicBezTo>
                    <a:pt x="263" y="96"/>
                    <a:pt x="263" y="96"/>
                    <a:pt x="263" y="96"/>
                  </a:cubicBezTo>
                  <a:cubicBezTo>
                    <a:pt x="263" y="96"/>
                    <a:pt x="263" y="96"/>
                    <a:pt x="263" y="96"/>
                  </a:cubicBezTo>
                  <a:cubicBezTo>
                    <a:pt x="254" y="63"/>
                    <a:pt x="236" y="39"/>
                    <a:pt x="213" y="23"/>
                  </a:cubicBezTo>
                  <a:cubicBezTo>
                    <a:pt x="189" y="7"/>
                    <a:pt x="159" y="0"/>
                    <a:pt x="125" y="0"/>
                  </a:cubicBezTo>
                  <a:cubicBezTo>
                    <a:pt x="57" y="0"/>
                    <a:pt x="2" y="54"/>
                    <a:pt x="0" y="121"/>
                  </a:cubicBezTo>
                  <a:cubicBezTo>
                    <a:pt x="0" y="122"/>
                    <a:pt x="0" y="122"/>
                    <a:pt x="0" y="122"/>
                  </a:cubicBezTo>
                  <a:cubicBezTo>
                    <a:pt x="0" y="125"/>
                    <a:pt x="0" y="128"/>
                    <a:pt x="1" y="131"/>
                  </a:cubicBezTo>
                  <a:cubicBezTo>
                    <a:pt x="5" y="129"/>
                    <a:pt x="5" y="129"/>
                    <a:pt x="5" y="129"/>
                  </a:cubicBezTo>
                  <a:cubicBezTo>
                    <a:pt x="1" y="129"/>
                    <a:pt x="1" y="129"/>
                    <a:pt x="1" y="129"/>
                  </a:cubicBezTo>
                  <a:cubicBezTo>
                    <a:pt x="1" y="272"/>
                    <a:pt x="1" y="272"/>
                    <a:pt x="1" y="272"/>
                  </a:cubicBezTo>
                  <a:cubicBezTo>
                    <a:pt x="1" y="333"/>
                    <a:pt x="35" y="389"/>
                    <a:pt x="90" y="416"/>
                  </a:cubicBezTo>
                  <a:cubicBezTo>
                    <a:pt x="92" y="413"/>
                    <a:pt x="92" y="413"/>
                    <a:pt x="92" y="413"/>
                  </a:cubicBezTo>
                  <a:cubicBezTo>
                    <a:pt x="93" y="409"/>
                    <a:pt x="93" y="409"/>
                    <a:pt x="93" y="409"/>
                  </a:cubicBezTo>
                  <a:cubicBezTo>
                    <a:pt x="42" y="383"/>
                    <a:pt x="9" y="330"/>
                    <a:pt x="9" y="272"/>
                  </a:cubicBezTo>
                  <a:cubicBezTo>
                    <a:pt x="9" y="128"/>
                    <a:pt x="9" y="128"/>
                    <a:pt x="9" y="128"/>
                  </a:cubicBezTo>
                  <a:cubicBezTo>
                    <a:pt x="9" y="127"/>
                    <a:pt x="9" y="127"/>
                    <a:pt x="9" y="127"/>
                  </a:cubicBezTo>
                  <a:cubicBezTo>
                    <a:pt x="8" y="125"/>
                    <a:pt x="8" y="124"/>
                    <a:pt x="8" y="122"/>
                  </a:cubicBezTo>
                  <a:cubicBezTo>
                    <a:pt x="8" y="121"/>
                    <a:pt x="8" y="121"/>
                    <a:pt x="8" y="121"/>
                  </a:cubicBezTo>
                  <a:cubicBezTo>
                    <a:pt x="10" y="58"/>
                    <a:pt x="61" y="8"/>
                    <a:pt x="125" y="8"/>
                  </a:cubicBezTo>
                  <a:cubicBezTo>
                    <a:pt x="158" y="8"/>
                    <a:pt x="186" y="15"/>
                    <a:pt x="208" y="30"/>
                  </a:cubicBezTo>
                  <a:cubicBezTo>
                    <a:pt x="230" y="44"/>
                    <a:pt x="246" y="67"/>
                    <a:pt x="255" y="98"/>
                  </a:cubicBezTo>
                  <a:cubicBezTo>
                    <a:pt x="259" y="97"/>
                    <a:pt x="259" y="97"/>
                    <a:pt x="259" y="97"/>
                  </a:cubicBezTo>
                  <a:cubicBezTo>
                    <a:pt x="255" y="98"/>
                    <a:pt x="255" y="98"/>
                    <a:pt x="255" y="98"/>
                  </a:cubicBezTo>
                  <a:cubicBezTo>
                    <a:pt x="288" y="275"/>
                    <a:pt x="288" y="275"/>
                    <a:pt x="288" y="275"/>
                  </a:cubicBezTo>
                  <a:cubicBezTo>
                    <a:pt x="288" y="275"/>
                    <a:pt x="288" y="275"/>
                    <a:pt x="288" y="275"/>
                  </a:cubicBezTo>
                  <a:cubicBezTo>
                    <a:pt x="291" y="284"/>
                    <a:pt x="292" y="294"/>
                    <a:pt x="292" y="303"/>
                  </a:cubicBezTo>
                  <a:cubicBezTo>
                    <a:pt x="292" y="339"/>
                    <a:pt x="274" y="372"/>
                    <a:pt x="247" y="396"/>
                  </a:cubicBezTo>
                  <a:cubicBezTo>
                    <a:pt x="219" y="420"/>
                    <a:pt x="182" y="434"/>
                    <a:pt x="142" y="434"/>
                  </a:cubicBezTo>
                  <a:cubicBezTo>
                    <a:pt x="142" y="438"/>
                    <a:pt x="142" y="438"/>
                    <a:pt x="142" y="438"/>
                  </a:cubicBezTo>
                  <a:cubicBezTo>
                    <a:pt x="144" y="435"/>
                    <a:pt x="144" y="435"/>
                    <a:pt x="144" y="435"/>
                  </a:cubicBezTo>
                  <a:cubicBezTo>
                    <a:pt x="93" y="409"/>
                    <a:pt x="93" y="409"/>
                    <a:pt x="93" y="409"/>
                  </a:cubicBezTo>
                  <a:cubicBezTo>
                    <a:pt x="92" y="413"/>
                    <a:pt x="92" y="413"/>
                    <a:pt x="92" y="413"/>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6" name="Freeform 303">
              <a:extLst>
                <a:ext uri="{FF2B5EF4-FFF2-40B4-BE49-F238E27FC236}">
                  <a16:creationId xmlns:a16="http://schemas.microsoft.com/office/drawing/2014/main" id="{25F993FB-D58B-4DF7-9740-622A0074FDE8}"/>
                </a:ext>
              </a:extLst>
            </p:cNvPr>
            <p:cNvSpPr>
              <a:spLocks/>
            </p:cNvSpPr>
            <p:nvPr/>
          </p:nvSpPr>
          <p:spPr bwMode="auto">
            <a:xfrm>
              <a:off x="6568147" y="2897183"/>
              <a:ext cx="912166" cy="1285838"/>
            </a:xfrm>
            <a:custGeom>
              <a:avLst/>
              <a:gdLst>
                <a:gd name="T0" fmla="*/ 89 w 310"/>
                <a:gd name="T1" fmla="*/ 409 h 434"/>
                <a:gd name="T2" fmla="*/ 139 w 310"/>
                <a:gd name="T3" fmla="*/ 434 h 434"/>
                <a:gd name="T4" fmla="*/ 289 w 310"/>
                <a:gd name="T5" fmla="*/ 270 h 434"/>
                <a:gd name="T6" fmla="*/ 256 w 310"/>
                <a:gd name="T7" fmla="*/ 93 h 434"/>
                <a:gd name="T8" fmla="*/ 122 w 310"/>
                <a:gd name="T9" fmla="*/ 0 h 434"/>
                <a:gd name="T10" fmla="*/ 1 w 310"/>
                <a:gd name="T11" fmla="*/ 117 h 434"/>
                <a:gd name="T12" fmla="*/ 2 w 310"/>
                <a:gd name="T13" fmla="*/ 125 h 434"/>
                <a:gd name="T14" fmla="*/ 2 w 310"/>
                <a:gd name="T15" fmla="*/ 268 h 434"/>
                <a:gd name="T16" fmla="*/ 89 w 310"/>
                <a:gd name="T17" fmla="*/ 409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434">
                  <a:moveTo>
                    <a:pt x="89" y="409"/>
                  </a:moveTo>
                  <a:cubicBezTo>
                    <a:pt x="139" y="434"/>
                    <a:pt x="139" y="434"/>
                    <a:pt x="139" y="434"/>
                  </a:cubicBezTo>
                  <a:cubicBezTo>
                    <a:pt x="230" y="434"/>
                    <a:pt x="310" y="359"/>
                    <a:pt x="289" y="270"/>
                  </a:cubicBezTo>
                  <a:cubicBezTo>
                    <a:pt x="256" y="93"/>
                    <a:pt x="256" y="93"/>
                    <a:pt x="256" y="93"/>
                  </a:cubicBezTo>
                  <a:cubicBezTo>
                    <a:pt x="238" y="29"/>
                    <a:pt x="189" y="0"/>
                    <a:pt x="122" y="0"/>
                  </a:cubicBezTo>
                  <a:cubicBezTo>
                    <a:pt x="56" y="0"/>
                    <a:pt x="3" y="52"/>
                    <a:pt x="1" y="117"/>
                  </a:cubicBezTo>
                  <a:cubicBezTo>
                    <a:pt x="0" y="120"/>
                    <a:pt x="1" y="122"/>
                    <a:pt x="2" y="125"/>
                  </a:cubicBezTo>
                  <a:cubicBezTo>
                    <a:pt x="2" y="268"/>
                    <a:pt x="2" y="268"/>
                    <a:pt x="2" y="268"/>
                  </a:cubicBezTo>
                  <a:cubicBezTo>
                    <a:pt x="2" y="327"/>
                    <a:pt x="36" y="382"/>
                    <a:pt x="89" y="409"/>
                  </a:cubicBezTo>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7" name="Freeform 305">
              <a:extLst>
                <a:ext uri="{FF2B5EF4-FFF2-40B4-BE49-F238E27FC236}">
                  <a16:creationId xmlns:a16="http://schemas.microsoft.com/office/drawing/2014/main" id="{BC9D2411-91D2-4704-9C96-417E09674A47}"/>
                </a:ext>
              </a:extLst>
            </p:cNvPr>
            <p:cNvSpPr>
              <a:spLocks/>
            </p:cNvSpPr>
            <p:nvPr/>
          </p:nvSpPr>
          <p:spPr bwMode="auto">
            <a:xfrm>
              <a:off x="7042700" y="3312062"/>
              <a:ext cx="292688" cy="683412"/>
            </a:xfrm>
            <a:custGeom>
              <a:avLst/>
              <a:gdLst>
                <a:gd name="T0" fmla="*/ 69 w 99"/>
                <a:gd name="T1" fmla="*/ 231 h 231"/>
                <a:gd name="T2" fmla="*/ 47 w 99"/>
                <a:gd name="T3" fmla="*/ 211 h 231"/>
                <a:gd name="T4" fmla="*/ 40 w 99"/>
                <a:gd name="T5" fmla="*/ 216 h 231"/>
                <a:gd name="T6" fmla="*/ 37 w 99"/>
                <a:gd name="T7" fmla="*/ 217 h 231"/>
                <a:gd name="T8" fmla="*/ 34 w 99"/>
                <a:gd name="T9" fmla="*/ 216 h 231"/>
                <a:gd name="T10" fmla="*/ 29 w 99"/>
                <a:gd name="T11" fmla="*/ 217 h 231"/>
                <a:gd name="T12" fmla="*/ 7 w 99"/>
                <a:gd name="T13" fmla="*/ 191 h 231"/>
                <a:gd name="T14" fmla="*/ 12 w 99"/>
                <a:gd name="T15" fmla="*/ 155 h 231"/>
                <a:gd name="T16" fmla="*/ 44 w 99"/>
                <a:gd name="T17" fmla="*/ 79 h 231"/>
                <a:gd name="T18" fmla="*/ 59 w 99"/>
                <a:gd name="T19" fmla="*/ 4 h 231"/>
                <a:gd name="T20" fmla="*/ 59 w 99"/>
                <a:gd name="T21" fmla="*/ 13 h 231"/>
                <a:gd name="T22" fmla="*/ 59 w 99"/>
                <a:gd name="T23" fmla="*/ 0 h 231"/>
                <a:gd name="T24" fmla="*/ 86 w 99"/>
                <a:gd name="T25" fmla="*/ 115 h 231"/>
                <a:gd name="T26" fmla="*/ 69 w 99"/>
                <a:gd name="T2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231">
                  <a:moveTo>
                    <a:pt x="69" y="231"/>
                  </a:moveTo>
                  <a:cubicBezTo>
                    <a:pt x="61" y="228"/>
                    <a:pt x="57" y="211"/>
                    <a:pt x="47" y="211"/>
                  </a:cubicBezTo>
                  <a:cubicBezTo>
                    <a:pt x="40" y="216"/>
                    <a:pt x="40" y="216"/>
                    <a:pt x="40" y="216"/>
                  </a:cubicBezTo>
                  <a:cubicBezTo>
                    <a:pt x="40" y="216"/>
                    <a:pt x="39" y="216"/>
                    <a:pt x="37" y="217"/>
                  </a:cubicBezTo>
                  <a:cubicBezTo>
                    <a:pt x="35" y="217"/>
                    <a:pt x="34" y="217"/>
                    <a:pt x="34" y="216"/>
                  </a:cubicBezTo>
                  <a:cubicBezTo>
                    <a:pt x="34" y="216"/>
                    <a:pt x="32" y="217"/>
                    <a:pt x="29" y="217"/>
                  </a:cubicBezTo>
                  <a:cubicBezTo>
                    <a:pt x="20" y="219"/>
                    <a:pt x="0" y="221"/>
                    <a:pt x="7" y="191"/>
                  </a:cubicBezTo>
                  <a:cubicBezTo>
                    <a:pt x="12" y="155"/>
                    <a:pt x="12" y="155"/>
                    <a:pt x="12" y="155"/>
                  </a:cubicBezTo>
                  <a:cubicBezTo>
                    <a:pt x="31" y="136"/>
                    <a:pt x="44" y="109"/>
                    <a:pt x="44" y="79"/>
                  </a:cubicBezTo>
                  <a:cubicBezTo>
                    <a:pt x="59" y="4"/>
                    <a:pt x="59" y="4"/>
                    <a:pt x="59" y="4"/>
                  </a:cubicBezTo>
                  <a:cubicBezTo>
                    <a:pt x="59" y="13"/>
                    <a:pt x="59" y="13"/>
                    <a:pt x="59" y="13"/>
                  </a:cubicBezTo>
                  <a:cubicBezTo>
                    <a:pt x="59" y="0"/>
                    <a:pt x="59" y="0"/>
                    <a:pt x="59" y="0"/>
                  </a:cubicBezTo>
                  <a:cubicBezTo>
                    <a:pt x="86" y="115"/>
                    <a:pt x="86" y="115"/>
                    <a:pt x="86" y="115"/>
                  </a:cubicBezTo>
                  <a:cubicBezTo>
                    <a:pt x="99" y="178"/>
                    <a:pt x="82" y="204"/>
                    <a:pt x="69" y="231"/>
                  </a:cubicBezTo>
                </a:path>
              </a:pathLst>
            </a:custGeom>
            <a:solidFill>
              <a:schemeClr val="tx1">
                <a:lumMod val="75000"/>
                <a:alpha val="51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8" name="Freeform 306">
              <a:extLst>
                <a:ext uri="{FF2B5EF4-FFF2-40B4-BE49-F238E27FC236}">
                  <a16:creationId xmlns:a16="http://schemas.microsoft.com/office/drawing/2014/main" id="{94A6B642-102C-49DD-B8C7-B1385D6BDD39}"/>
                </a:ext>
              </a:extLst>
            </p:cNvPr>
            <p:cNvSpPr>
              <a:spLocks/>
            </p:cNvSpPr>
            <p:nvPr/>
          </p:nvSpPr>
          <p:spPr bwMode="auto">
            <a:xfrm>
              <a:off x="6592301" y="3924433"/>
              <a:ext cx="1140916" cy="1247476"/>
            </a:xfrm>
            <a:custGeom>
              <a:avLst/>
              <a:gdLst>
                <a:gd name="T0" fmla="*/ 269 w 387"/>
                <a:gd name="T1" fmla="*/ 77 h 421"/>
                <a:gd name="T2" fmla="*/ 387 w 387"/>
                <a:gd name="T3" fmla="*/ 421 h 421"/>
                <a:gd name="T4" fmla="*/ 141 w 387"/>
                <a:gd name="T5" fmla="*/ 421 h 421"/>
                <a:gd name="T6" fmla="*/ 25 w 387"/>
                <a:gd name="T7" fmla="*/ 158 h 421"/>
                <a:gd name="T8" fmla="*/ 0 w 387"/>
                <a:gd name="T9" fmla="*/ 106 h 421"/>
                <a:gd name="T10" fmla="*/ 0 w 387"/>
                <a:gd name="T11" fmla="*/ 76 h 421"/>
                <a:gd name="T12" fmla="*/ 76 w 387"/>
                <a:gd name="T13" fmla="*/ 0 h 421"/>
                <a:gd name="T14" fmla="*/ 200 w 387"/>
                <a:gd name="T15" fmla="*/ 0 h 421"/>
                <a:gd name="T16" fmla="*/ 269 w 387"/>
                <a:gd name="T17" fmla="*/ 77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421">
                  <a:moveTo>
                    <a:pt x="269" y="77"/>
                  </a:moveTo>
                  <a:cubicBezTo>
                    <a:pt x="387" y="421"/>
                    <a:pt x="387" y="421"/>
                    <a:pt x="387" y="421"/>
                  </a:cubicBezTo>
                  <a:cubicBezTo>
                    <a:pt x="141" y="421"/>
                    <a:pt x="141" y="421"/>
                    <a:pt x="141" y="421"/>
                  </a:cubicBezTo>
                  <a:cubicBezTo>
                    <a:pt x="25" y="158"/>
                    <a:pt x="25" y="158"/>
                    <a:pt x="25" y="158"/>
                  </a:cubicBezTo>
                  <a:cubicBezTo>
                    <a:pt x="0" y="106"/>
                    <a:pt x="0" y="106"/>
                    <a:pt x="0" y="106"/>
                  </a:cubicBezTo>
                  <a:cubicBezTo>
                    <a:pt x="0" y="76"/>
                    <a:pt x="0" y="76"/>
                    <a:pt x="0" y="76"/>
                  </a:cubicBezTo>
                  <a:cubicBezTo>
                    <a:pt x="0" y="34"/>
                    <a:pt x="34" y="0"/>
                    <a:pt x="76" y="0"/>
                  </a:cubicBezTo>
                  <a:cubicBezTo>
                    <a:pt x="200" y="0"/>
                    <a:pt x="200" y="0"/>
                    <a:pt x="200" y="0"/>
                  </a:cubicBezTo>
                  <a:cubicBezTo>
                    <a:pt x="252" y="0"/>
                    <a:pt x="269" y="35"/>
                    <a:pt x="269" y="77"/>
                  </a:cubicBezTo>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9" name="Freeform 307">
              <a:extLst>
                <a:ext uri="{FF2B5EF4-FFF2-40B4-BE49-F238E27FC236}">
                  <a16:creationId xmlns:a16="http://schemas.microsoft.com/office/drawing/2014/main" id="{5882AAC8-A97F-41C4-B473-289548A54F83}"/>
                </a:ext>
              </a:extLst>
            </p:cNvPr>
            <p:cNvSpPr>
              <a:spLocks/>
            </p:cNvSpPr>
            <p:nvPr/>
          </p:nvSpPr>
          <p:spPr bwMode="auto">
            <a:xfrm>
              <a:off x="6579515" y="3913067"/>
              <a:ext cx="1172173" cy="1270210"/>
            </a:xfrm>
            <a:custGeom>
              <a:avLst/>
              <a:gdLst>
                <a:gd name="T0" fmla="*/ 273 w 397"/>
                <a:gd name="T1" fmla="*/ 81 h 429"/>
                <a:gd name="T2" fmla="*/ 270 w 397"/>
                <a:gd name="T3" fmla="*/ 83 h 429"/>
                <a:gd name="T4" fmla="*/ 386 w 397"/>
                <a:gd name="T5" fmla="*/ 421 h 429"/>
                <a:gd name="T6" fmla="*/ 148 w 397"/>
                <a:gd name="T7" fmla="*/ 421 h 429"/>
                <a:gd name="T8" fmla="*/ 33 w 397"/>
                <a:gd name="T9" fmla="*/ 160 h 429"/>
                <a:gd name="T10" fmla="*/ 8 w 397"/>
                <a:gd name="T11" fmla="*/ 109 h 429"/>
                <a:gd name="T12" fmla="*/ 8 w 397"/>
                <a:gd name="T13" fmla="*/ 80 h 429"/>
                <a:gd name="T14" fmla="*/ 29 w 397"/>
                <a:gd name="T15" fmla="*/ 29 h 429"/>
                <a:gd name="T16" fmla="*/ 80 w 397"/>
                <a:gd name="T17" fmla="*/ 8 h 429"/>
                <a:gd name="T18" fmla="*/ 204 w 397"/>
                <a:gd name="T19" fmla="*/ 8 h 429"/>
                <a:gd name="T20" fmla="*/ 235 w 397"/>
                <a:gd name="T21" fmla="*/ 14 h 429"/>
                <a:gd name="T22" fmla="*/ 261 w 397"/>
                <a:gd name="T23" fmla="*/ 40 h 429"/>
                <a:gd name="T24" fmla="*/ 269 w 397"/>
                <a:gd name="T25" fmla="*/ 81 h 429"/>
                <a:gd name="T26" fmla="*/ 269 w 397"/>
                <a:gd name="T27" fmla="*/ 82 h 429"/>
                <a:gd name="T28" fmla="*/ 270 w 397"/>
                <a:gd name="T29" fmla="*/ 83 h 429"/>
                <a:gd name="T30" fmla="*/ 273 w 397"/>
                <a:gd name="T31" fmla="*/ 81 h 429"/>
                <a:gd name="T32" fmla="*/ 277 w 397"/>
                <a:gd name="T33" fmla="*/ 81 h 429"/>
                <a:gd name="T34" fmla="*/ 261 w 397"/>
                <a:gd name="T35" fmla="*/ 24 h 429"/>
                <a:gd name="T36" fmla="*/ 238 w 397"/>
                <a:gd name="T37" fmla="*/ 6 h 429"/>
                <a:gd name="T38" fmla="*/ 204 w 397"/>
                <a:gd name="T39" fmla="*/ 0 h 429"/>
                <a:gd name="T40" fmla="*/ 80 w 397"/>
                <a:gd name="T41" fmla="*/ 0 h 429"/>
                <a:gd name="T42" fmla="*/ 0 w 397"/>
                <a:gd name="T43" fmla="*/ 80 h 429"/>
                <a:gd name="T44" fmla="*/ 0 w 397"/>
                <a:gd name="T45" fmla="*/ 111 h 429"/>
                <a:gd name="T46" fmla="*/ 26 w 397"/>
                <a:gd name="T47" fmla="*/ 163 h 429"/>
                <a:gd name="T48" fmla="*/ 142 w 397"/>
                <a:gd name="T49" fmla="*/ 429 h 429"/>
                <a:gd name="T50" fmla="*/ 397 w 397"/>
                <a:gd name="T51" fmla="*/ 429 h 429"/>
                <a:gd name="T52" fmla="*/ 277 w 397"/>
                <a:gd name="T53" fmla="*/ 80 h 429"/>
                <a:gd name="T54" fmla="*/ 273 w 397"/>
                <a:gd name="T55" fmla="*/ 81 h 429"/>
                <a:gd name="T56" fmla="*/ 277 w 397"/>
                <a:gd name="T57" fmla="*/ 81 h 429"/>
                <a:gd name="T58" fmla="*/ 273 w 397"/>
                <a:gd name="T59" fmla="*/ 81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7" h="429">
                  <a:moveTo>
                    <a:pt x="273" y="81"/>
                  </a:moveTo>
                  <a:cubicBezTo>
                    <a:pt x="270" y="83"/>
                    <a:pt x="270" y="83"/>
                    <a:pt x="270" y="83"/>
                  </a:cubicBezTo>
                  <a:cubicBezTo>
                    <a:pt x="386" y="421"/>
                    <a:pt x="386" y="421"/>
                    <a:pt x="386" y="421"/>
                  </a:cubicBezTo>
                  <a:cubicBezTo>
                    <a:pt x="148" y="421"/>
                    <a:pt x="148" y="421"/>
                    <a:pt x="148" y="421"/>
                  </a:cubicBezTo>
                  <a:cubicBezTo>
                    <a:pt x="33" y="160"/>
                    <a:pt x="33" y="160"/>
                    <a:pt x="33" y="160"/>
                  </a:cubicBezTo>
                  <a:cubicBezTo>
                    <a:pt x="8" y="109"/>
                    <a:pt x="8" y="109"/>
                    <a:pt x="8" y="109"/>
                  </a:cubicBezTo>
                  <a:cubicBezTo>
                    <a:pt x="8" y="80"/>
                    <a:pt x="8" y="80"/>
                    <a:pt x="8" y="80"/>
                  </a:cubicBezTo>
                  <a:cubicBezTo>
                    <a:pt x="8" y="60"/>
                    <a:pt x="16" y="42"/>
                    <a:pt x="29" y="29"/>
                  </a:cubicBezTo>
                  <a:cubicBezTo>
                    <a:pt x="42" y="16"/>
                    <a:pt x="60" y="8"/>
                    <a:pt x="80" y="8"/>
                  </a:cubicBezTo>
                  <a:cubicBezTo>
                    <a:pt x="204" y="8"/>
                    <a:pt x="204" y="8"/>
                    <a:pt x="204" y="8"/>
                  </a:cubicBezTo>
                  <a:cubicBezTo>
                    <a:pt x="217" y="8"/>
                    <a:pt x="227" y="10"/>
                    <a:pt x="235" y="14"/>
                  </a:cubicBezTo>
                  <a:cubicBezTo>
                    <a:pt x="248" y="19"/>
                    <a:pt x="256" y="28"/>
                    <a:pt x="261" y="40"/>
                  </a:cubicBezTo>
                  <a:cubicBezTo>
                    <a:pt x="267" y="51"/>
                    <a:pt x="269" y="66"/>
                    <a:pt x="269" y="81"/>
                  </a:cubicBezTo>
                  <a:cubicBezTo>
                    <a:pt x="269" y="82"/>
                    <a:pt x="269" y="82"/>
                    <a:pt x="269" y="82"/>
                  </a:cubicBezTo>
                  <a:cubicBezTo>
                    <a:pt x="270" y="83"/>
                    <a:pt x="270" y="83"/>
                    <a:pt x="270" y="83"/>
                  </a:cubicBezTo>
                  <a:cubicBezTo>
                    <a:pt x="273" y="81"/>
                    <a:pt x="273" y="81"/>
                    <a:pt x="273" y="81"/>
                  </a:cubicBezTo>
                  <a:cubicBezTo>
                    <a:pt x="277" y="81"/>
                    <a:pt x="277" y="81"/>
                    <a:pt x="277" y="81"/>
                  </a:cubicBezTo>
                  <a:cubicBezTo>
                    <a:pt x="277" y="59"/>
                    <a:pt x="273" y="39"/>
                    <a:pt x="261" y="24"/>
                  </a:cubicBezTo>
                  <a:cubicBezTo>
                    <a:pt x="255" y="17"/>
                    <a:pt x="248" y="11"/>
                    <a:pt x="238" y="6"/>
                  </a:cubicBezTo>
                  <a:cubicBezTo>
                    <a:pt x="229" y="2"/>
                    <a:pt x="218" y="0"/>
                    <a:pt x="204" y="0"/>
                  </a:cubicBezTo>
                  <a:cubicBezTo>
                    <a:pt x="80" y="0"/>
                    <a:pt x="80" y="0"/>
                    <a:pt x="80" y="0"/>
                  </a:cubicBezTo>
                  <a:cubicBezTo>
                    <a:pt x="36" y="0"/>
                    <a:pt x="0" y="36"/>
                    <a:pt x="0" y="80"/>
                  </a:cubicBezTo>
                  <a:cubicBezTo>
                    <a:pt x="0" y="111"/>
                    <a:pt x="0" y="111"/>
                    <a:pt x="0" y="111"/>
                  </a:cubicBezTo>
                  <a:cubicBezTo>
                    <a:pt x="26" y="163"/>
                    <a:pt x="26" y="163"/>
                    <a:pt x="26" y="163"/>
                  </a:cubicBezTo>
                  <a:cubicBezTo>
                    <a:pt x="142" y="429"/>
                    <a:pt x="142" y="429"/>
                    <a:pt x="142" y="429"/>
                  </a:cubicBezTo>
                  <a:cubicBezTo>
                    <a:pt x="397" y="429"/>
                    <a:pt x="397" y="429"/>
                    <a:pt x="397" y="429"/>
                  </a:cubicBezTo>
                  <a:cubicBezTo>
                    <a:pt x="277" y="80"/>
                    <a:pt x="277" y="80"/>
                    <a:pt x="277" y="80"/>
                  </a:cubicBezTo>
                  <a:cubicBezTo>
                    <a:pt x="273" y="81"/>
                    <a:pt x="273" y="81"/>
                    <a:pt x="273" y="81"/>
                  </a:cubicBezTo>
                  <a:cubicBezTo>
                    <a:pt x="277" y="81"/>
                    <a:pt x="277" y="81"/>
                    <a:pt x="277" y="81"/>
                  </a:cubicBezTo>
                  <a:cubicBezTo>
                    <a:pt x="273" y="81"/>
                    <a:pt x="273" y="81"/>
                    <a:pt x="273" y="81"/>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0" name="Freeform 308">
              <a:extLst>
                <a:ext uri="{FF2B5EF4-FFF2-40B4-BE49-F238E27FC236}">
                  <a16:creationId xmlns:a16="http://schemas.microsoft.com/office/drawing/2014/main" id="{45B20AAA-7C50-4F47-9F16-823A4642FF39}"/>
                </a:ext>
              </a:extLst>
            </p:cNvPr>
            <p:cNvSpPr>
              <a:spLocks/>
            </p:cNvSpPr>
            <p:nvPr/>
          </p:nvSpPr>
          <p:spPr bwMode="auto">
            <a:xfrm>
              <a:off x="6830999" y="3735465"/>
              <a:ext cx="260010" cy="453240"/>
            </a:xfrm>
            <a:custGeom>
              <a:avLst/>
              <a:gdLst>
                <a:gd name="T0" fmla="*/ 88 w 88"/>
                <a:gd name="T1" fmla="*/ 0 h 153"/>
                <a:gd name="T2" fmla="*/ 88 w 88"/>
                <a:gd name="T3" fmla="*/ 48 h 153"/>
                <a:gd name="T4" fmla="*/ 88 w 88"/>
                <a:gd name="T5" fmla="*/ 64 h 153"/>
                <a:gd name="T6" fmla="*/ 31 w 88"/>
                <a:gd name="T7" fmla="*/ 146 h 153"/>
                <a:gd name="T8" fmla="*/ 13 w 88"/>
                <a:gd name="T9" fmla="*/ 142 h 153"/>
                <a:gd name="T10" fmla="*/ 0 w 88"/>
                <a:gd name="T11" fmla="*/ 67 h 153"/>
                <a:gd name="T12" fmla="*/ 0 w 88"/>
                <a:gd name="T13" fmla="*/ 17 h 153"/>
                <a:gd name="T14" fmla="*/ 88 w 88"/>
                <a:gd name="T15" fmla="*/ 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53">
                  <a:moveTo>
                    <a:pt x="88" y="0"/>
                  </a:moveTo>
                  <a:cubicBezTo>
                    <a:pt x="88" y="48"/>
                    <a:pt x="88" y="48"/>
                    <a:pt x="88" y="48"/>
                  </a:cubicBezTo>
                  <a:cubicBezTo>
                    <a:pt x="88" y="49"/>
                    <a:pt x="88" y="62"/>
                    <a:pt x="88" y="64"/>
                  </a:cubicBezTo>
                  <a:cubicBezTo>
                    <a:pt x="31" y="146"/>
                    <a:pt x="31" y="146"/>
                    <a:pt x="31" y="146"/>
                  </a:cubicBezTo>
                  <a:cubicBezTo>
                    <a:pt x="26" y="153"/>
                    <a:pt x="15" y="151"/>
                    <a:pt x="13" y="142"/>
                  </a:cubicBezTo>
                  <a:cubicBezTo>
                    <a:pt x="0" y="67"/>
                    <a:pt x="0" y="67"/>
                    <a:pt x="0" y="67"/>
                  </a:cubicBezTo>
                  <a:cubicBezTo>
                    <a:pt x="0" y="17"/>
                    <a:pt x="0" y="17"/>
                    <a:pt x="0" y="17"/>
                  </a:cubicBezTo>
                  <a:cubicBezTo>
                    <a:pt x="88" y="0"/>
                    <a:pt x="88" y="0"/>
                    <a:pt x="88"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1" name="Freeform 309">
              <a:extLst>
                <a:ext uri="{FF2B5EF4-FFF2-40B4-BE49-F238E27FC236}">
                  <a16:creationId xmlns:a16="http://schemas.microsoft.com/office/drawing/2014/main" id="{878EE5D6-8514-4E0C-A1A0-B60AA6FD88AE}"/>
                </a:ext>
              </a:extLst>
            </p:cNvPr>
            <p:cNvSpPr>
              <a:spLocks/>
            </p:cNvSpPr>
            <p:nvPr/>
          </p:nvSpPr>
          <p:spPr bwMode="auto">
            <a:xfrm>
              <a:off x="6819632" y="3721256"/>
              <a:ext cx="282742" cy="473132"/>
            </a:xfrm>
            <a:custGeom>
              <a:avLst/>
              <a:gdLst>
                <a:gd name="T0" fmla="*/ 92 w 96"/>
                <a:gd name="T1" fmla="*/ 5 h 160"/>
                <a:gd name="T2" fmla="*/ 88 w 96"/>
                <a:gd name="T3" fmla="*/ 5 h 160"/>
                <a:gd name="T4" fmla="*/ 88 w 96"/>
                <a:gd name="T5" fmla="*/ 53 h 160"/>
                <a:gd name="T6" fmla="*/ 88 w 96"/>
                <a:gd name="T7" fmla="*/ 61 h 160"/>
                <a:gd name="T8" fmla="*/ 88 w 96"/>
                <a:gd name="T9" fmla="*/ 66 h 160"/>
                <a:gd name="T10" fmla="*/ 88 w 96"/>
                <a:gd name="T11" fmla="*/ 69 h 160"/>
                <a:gd name="T12" fmla="*/ 92 w 96"/>
                <a:gd name="T13" fmla="*/ 69 h 160"/>
                <a:gd name="T14" fmla="*/ 89 w 96"/>
                <a:gd name="T15" fmla="*/ 67 h 160"/>
                <a:gd name="T16" fmla="*/ 32 w 96"/>
                <a:gd name="T17" fmla="*/ 149 h 160"/>
                <a:gd name="T18" fmla="*/ 27 w 96"/>
                <a:gd name="T19" fmla="*/ 151 h 160"/>
                <a:gd name="T20" fmla="*/ 23 w 96"/>
                <a:gd name="T21" fmla="*/ 150 h 160"/>
                <a:gd name="T22" fmla="*/ 21 w 96"/>
                <a:gd name="T23" fmla="*/ 147 h 160"/>
                <a:gd name="T24" fmla="*/ 8 w 96"/>
                <a:gd name="T25" fmla="*/ 72 h 160"/>
                <a:gd name="T26" fmla="*/ 8 w 96"/>
                <a:gd name="T27" fmla="*/ 26 h 160"/>
                <a:gd name="T28" fmla="*/ 93 w 96"/>
                <a:gd name="T29" fmla="*/ 9 h 160"/>
                <a:gd name="T30" fmla="*/ 92 w 96"/>
                <a:gd name="T31" fmla="*/ 5 h 160"/>
                <a:gd name="T32" fmla="*/ 88 w 96"/>
                <a:gd name="T33" fmla="*/ 5 h 160"/>
                <a:gd name="T34" fmla="*/ 92 w 96"/>
                <a:gd name="T35" fmla="*/ 5 h 160"/>
                <a:gd name="T36" fmla="*/ 92 w 96"/>
                <a:gd name="T37" fmla="*/ 1 h 160"/>
                <a:gd name="T38" fmla="*/ 0 w 96"/>
                <a:gd name="T39" fmla="*/ 19 h 160"/>
                <a:gd name="T40" fmla="*/ 0 w 96"/>
                <a:gd name="T41" fmla="*/ 73 h 160"/>
                <a:gd name="T42" fmla="*/ 13 w 96"/>
                <a:gd name="T43" fmla="*/ 148 h 160"/>
                <a:gd name="T44" fmla="*/ 18 w 96"/>
                <a:gd name="T45" fmla="*/ 157 h 160"/>
                <a:gd name="T46" fmla="*/ 27 w 96"/>
                <a:gd name="T47" fmla="*/ 159 h 160"/>
                <a:gd name="T48" fmla="*/ 38 w 96"/>
                <a:gd name="T49" fmla="*/ 154 h 160"/>
                <a:gd name="T50" fmla="*/ 96 w 96"/>
                <a:gd name="T51" fmla="*/ 70 h 160"/>
                <a:gd name="T52" fmla="*/ 96 w 96"/>
                <a:gd name="T53" fmla="*/ 69 h 160"/>
                <a:gd name="T54" fmla="*/ 96 w 96"/>
                <a:gd name="T55" fmla="*/ 66 h 160"/>
                <a:gd name="T56" fmla="*/ 96 w 96"/>
                <a:gd name="T57" fmla="*/ 53 h 160"/>
                <a:gd name="T58" fmla="*/ 96 w 96"/>
                <a:gd name="T59" fmla="*/ 0 h 160"/>
                <a:gd name="T60" fmla="*/ 92 w 96"/>
                <a:gd name="T61" fmla="*/ 1 h 160"/>
                <a:gd name="T62" fmla="*/ 92 w 96"/>
                <a:gd name="T63"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60">
                  <a:moveTo>
                    <a:pt x="92" y="5"/>
                  </a:moveTo>
                  <a:cubicBezTo>
                    <a:pt x="88" y="5"/>
                    <a:pt x="88" y="5"/>
                    <a:pt x="88" y="5"/>
                  </a:cubicBezTo>
                  <a:cubicBezTo>
                    <a:pt x="88" y="53"/>
                    <a:pt x="88" y="53"/>
                    <a:pt x="88" y="53"/>
                  </a:cubicBezTo>
                  <a:cubicBezTo>
                    <a:pt x="88" y="53"/>
                    <a:pt x="88" y="57"/>
                    <a:pt x="88" y="61"/>
                  </a:cubicBezTo>
                  <a:cubicBezTo>
                    <a:pt x="88" y="63"/>
                    <a:pt x="88" y="64"/>
                    <a:pt x="88" y="66"/>
                  </a:cubicBezTo>
                  <a:cubicBezTo>
                    <a:pt x="88" y="67"/>
                    <a:pt x="88" y="69"/>
                    <a:pt x="88" y="69"/>
                  </a:cubicBezTo>
                  <a:cubicBezTo>
                    <a:pt x="92" y="69"/>
                    <a:pt x="92" y="69"/>
                    <a:pt x="92" y="69"/>
                  </a:cubicBezTo>
                  <a:cubicBezTo>
                    <a:pt x="89" y="67"/>
                    <a:pt x="89" y="67"/>
                    <a:pt x="89" y="67"/>
                  </a:cubicBezTo>
                  <a:cubicBezTo>
                    <a:pt x="32" y="149"/>
                    <a:pt x="32" y="149"/>
                    <a:pt x="32" y="149"/>
                  </a:cubicBezTo>
                  <a:cubicBezTo>
                    <a:pt x="30" y="151"/>
                    <a:pt x="29" y="151"/>
                    <a:pt x="27" y="151"/>
                  </a:cubicBezTo>
                  <a:cubicBezTo>
                    <a:pt x="26" y="151"/>
                    <a:pt x="24" y="151"/>
                    <a:pt x="23" y="150"/>
                  </a:cubicBezTo>
                  <a:cubicBezTo>
                    <a:pt x="22" y="149"/>
                    <a:pt x="21" y="148"/>
                    <a:pt x="21" y="147"/>
                  </a:cubicBezTo>
                  <a:cubicBezTo>
                    <a:pt x="8" y="72"/>
                    <a:pt x="8" y="72"/>
                    <a:pt x="8" y="72"/>
                  </a:cubicBezTo>
                  <a:cubicBezTo>
                    <a:pt x="8" y="26"/>
                    <a:pt x="8" y="26"/>
                    <a:pt x="8" y="26"/>
                  </a:cubicBezTo>
                  <a:cubicBezTo>
                    <a:pt x="93" y="9"/>
                    <a:pt x="93" y="9"/>
                    <a:pt x="93" y="9"/>
                  </a:cubicBezTo>
                  <a:cubicBezTo>
                    <a:pt x="92" y="5"/>
                    <a:pt x="92" y="5"/>
                    <a:pt x="92" y="5"/>
                  </a:cubicBezTo>
                  <a:cubicBezTo>
                    <a:pt x="88" y="5"/>
                    <a:pt x="88" y="5"/>
                    <a:pt x="88" y="5"/>
                  </a:cubicBezTo>
                  <a:cubicBezTo>
                    <a:pt x="92" y="5"/>
                    <a:pt x="92" y="5"/>
                    <a:pt x="92" y="5"/>
                  </a:cubicBezTo>
                  <a:cubicBezTo>
                    <a:pt x="92" y="1"/>
                    <a:pt x="92" y="1"/>
                    <a:pt x="92" y="1"/>
                  </a:cubicBezTo>
                  <a:cubicBezTo>
                    <a:pt x="0" y="19"/>
                    <a:pt x="0" y="19"/>
                    <a:pt x="0" y="19"/>
                  </a:cubicBezTo>
                  <a:cubicBezTo>
                    <a:pt x="0" y="73"/>
                    <a:pt x="0" y="73"/>
                    <a:pt x="0" y="73"/>
                  </a:cubicBezTo>
                  <a:cubicBezTo>
                    <a:pt x="13" y="148"/>
                    <a:pt x="13" y="148"/>
                    <a:pt x="13" y="148"/>
                  </a:cubicBezTo>
                  <a:cubicBezTo>
                    <a:pt x="14" y="152"/>
                    <a:pt x="16" y="155"/>
                    <a:pt x="18" y="157"/>
                  </a:cubicBezTo>
                  <a:cubicBezTo>
                    <a:pt x="21" y="158"/>
                    <a:pt x="24" y="159"/>
                    <a:pt x="27" y="159"/>
                  </a:cubicBezTo>
                  <a:cubicBezTo>
                    <a:pt x="31" y="160"/>
                    <a:pt x="35" y="158"/>
                    <a:pt x="38" y="154"/>
                  </a:cubicBezTo>
                  <a:cubicBezTo>
                    <a:pt x="96" y="70"/>
                    <a:pt x="96" y="70"/>
                    <a:pt x="96" y="70"/>
                  </a:cubicBezTo>
                  <a:cubicBezTo>
                    <a:pt x="96" y="69"/>
                    <a:pt x="96" y="69"/>
                    <a:pt x="96" y="69"/>
                  </a:cubicBezTo>
                  <a:cubicBezTo>
                    <a:pt x="96" y="69"/>
                    <a:pt x="96" y="68"/>
                    <a:pt x="96" y="66"/>
                  </a:cubicBezTo>
                  <a:cubicBezTo>
                    <a:pt x="96" y="62"/>
                    <a:pt x="96" y="54"/>
                    <a:pt x="96" y="53"/>
                  </a:cubicBezTo>
                  <a:cubicBezTo>
                    <a:pt x="96" y="0"/>
                    <a:pt x="96" y="0"/>
                    <a:pt x="96" y="0"/>
                  </a:cubicBezTo>
                  <a:cubicBezTo>
                    <a:pt x="92" y="1"/>
                    <a:pt x="92" y="1"/>
                    <a:pt x="92" y="1"/>
                  </a:cubicBezTo>
                  <a:cubicBezTo>
                    <a:pt x="92" y="5"/>
                    <a:pt x="92" y="5"/>
                    <a:pt x="92" y="5"/>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2" name="Freeform 310">
              <a:extLst>
                <a:ext uri="{FF2B5EF4-FFF2-40B4-BE49-F238E27FC236}">
                  <a16:creationId xmlns:a16="http://schemas.microsoft.com/office/drawing/2014/main" id="{8A948270-15CA-4372-9931-CB5431BAD6CA}"/>
                </a:ext>
              </a:extLst>
            </p:cNvPr>
            <p:cNvSpPr>
              <a:spLocks/>
            </p:cNvSpPr>
            <p:nvPr/>
          </p:nvSpPr>
          <p:spPr bwMode="auto">
            <a:xfrm>
              <a:off x="6828157" y="3746831"/>
              <a:ext cx="262852" cy="187548"/>
            </a:xfrm>
            <a:custGeom>
              <a:avLst/>
              <a:gdLst>
                <a:gd name="T0" fmla="*/ 89 w 89"/>
                <a:gd name="T1" fmla="*/ 0 h 63"/>
                <a:gd name="T2" fmla="*/ 89 w 89"/>
                <a:gd name="T3" fmla="*/ 44 h 63"/>
                <a:gd name="T4" fmla="*/ 89 w 89"/>
                <a:gd name="T5" fmla="*/ 48 h 63"/>
                <a:gd name="T6" fmla="*/ 45 w 89"/>
                <a:gd name="T7" fmla="*/ 63 h 63"/>
                <a:gd name="T8" fmla="*/ 29 w 89"/>
                <a:gd name="T9" fmla="*/ 63 h 63"/>
                <a:gd name="T10" fmla="*/ 1 w 89"/>
                <a:gd name="T11" fmla="*/ 56 h 63"/>
                <a:gd name="T12" fmla="*/ 0 w 89"/>
                <a:gd name="T13" fmla="*/ 55 h 63"/>
                <a:gd name="T14" fmla="*/ 0 w 89"/>
                <a:gd name="T15" fmla="*/ 18 h 63"/>
                <a:gd name="T16" fmla="*/ 1 w 89"/>
                <a:gd name="T17" fmla="*/ 18 h 63"/>
                <a:gd name="T18" fmla="*/ 89 w 89"/>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63">
                  <a:moveTo>
                    <a:pt x="89" y="0"/>
                  </a:moveTo>
                  <a:cubicBezTo>
                    <a:pt x="89" y="44"/>
                    <a:pt x="89" y="44"/>
                    <a:pt x="89" y="44"/>
                  </a:cubicBezTo>
                  <a:cubicBezTo>
                    <a:pt x="89" y="45"/>
                    <a:pt x="89" y="47"/>
                    <a:pt x="89" y="48"/>
                  </a:cubicBezTo>
                  <a:cubicBezTo>
                    <a:pt x="76" y="57"/>
                    <a:pt x="61" y="63"/>
                    <a:pt x="45" y="63"/>
                  </a:cubicBezTo>
                  <a:cubicBezTo>
                    <a:pt x="29" y="63"/>
                    <a:pt x="29" y="63"/>
                    <a:pt x="29" y="63"/>
                  </a:cubicBezTo>
                  <a:cubicBezTo>
                    <a:pt x="19" y="63"/>
                    <a:pt x="10" y="60"/>
                    <a:pt x="1" y="56"/>
                  </a:cubicBezTo>
                  <a:cubicBezTo>
                    <a:pt x="0" y="55"/>
                    <a:pt x="0" y="55"/>
                    <a:pt x="0" y="55"/>
                  </a:cubicBezTo>
                  <a:cubicBezTo>
                    <a:pt x="0" y="18"/>
                    <a:pt x="0" y="18"/>
                    <a:pt x="0" y="18"/>
                  </a:cubicBezTo>
                  <a:cubicBezTo>
                    <a:pt x="1" y="18"/>
                    <a:pt x="1" y="18"/>
                    <a:pt x="1" y="18"/>
                  </a:cubicBezTo>
                  <a:cubicBezTo>
                    <a:pt x="89" y="0"/>
                    <a:pt x="89" y="0"/>
                    <a:pt x="89"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3" name="Freeform 311">
              <a:extLst>
                <a:ext uri="{FF2B5EF4-FFF2-40B4-BE49-F238E27FC236}">
                  <a16:creationId xmlns:a16="http://schemas.microsoft.com/office/drawing/2014/main" id="{291B20BD-F97A-449E-8D6B-393E65405188}"/>
                </a:ext>
              </a:extLst>
            </p:cNvPr>
            <p:cNvSpPr>
              <a:spLocks/>
            </p:cNvSpPr>
            <p:nvPr/>
          </p:nvSpPr>
          <p:spPr bwMode="auto">
            <a:xfrm>
              <a:off x="6669026" y="4215700"/>
              <a:ext cx="1049984" cy="944843"/>
            </a:xfrm>
            <a:custGeom>
              <a:avLst/>
              <a:gdLst>
                <a:gd name="T0" fmla="*/ 208 w 356"/>
                <a:gd name="T1" fmla="*/ 0 h 319"/>
                <a:gd name="T2" fmla="*/ 187 w 356"/>
                <a:gd name="T3" fmla="*/ 14 h 319"/>
                <a:gd name="T4" fmla="*/ 196 w 356"/>
                <a:gd name="T5" fmla="*/ 38 h 319"/>
                <a:gd name="T6" fmla="*/ 0 w 356"/>
                <a:gd name="T7" fmla="*/ 38 h 319"/>
                <a:gd name="T8" fmla="*/ 20 w 356"/>
                <a:gd name="T9" fmla="*/ 97 h 319"/>
                <a:gd name="T10" fmla="*/ 40 w 356"/>
                <a:gd name="T11" fmla="*/ 143 h 319"/>
                <a:gd name="T12" fmla="*/ 141 w 356"/>
                <a:gd name="T13" fmla="*/ 147 h 319"/>
                <a:gd name="T14" fmla="*/ 182 w 356"/>
                <a:gd name="T15" fmla="*/ 188 h 319"/>
                <a:gd name="T16" fmla="*/ 86 w 356"/>
                <a:gd name="T17" fmla="*/ 247 h 319"/>
                <a:gd name="T18" fmla="*/ 118 w 356"/>
                <a:gd name="T19" fmla="*/ 319 h 319"/>
                <a:gd name="T20" fmla="*/ 356 w 356"/>
                <a:gd name="T21" fmla="*/ 319 h 319"/>
                <a:gd name="T22" fmla="*/ 272 w 356"/>
                <a:gd name="T23" fmla="*/ 75 h 319"/>
                <a:gd name="T24" fmla="*/ 245 w 356"/>
                <a:gd name="T25" fmla="*/ 49 h 319"/>
                <a:gd name="T26" fmla="*/ 208 w 356"/>
                <a:gd name="T27"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319">
                  <a:moveTo>
                    <a:pt x="208" y="0"/>
                  </a:moveTo>
                  <a:cubicBezTo>
                    <a:pt x="187" y="14"/>
                    <a:pt x="187" y="14"/>
                    <a:pt x="187" y="14"/>
                  </a:cubicBezTo>
                  <a:cubicBezTo>
                    <a:pt x="196" y="38"/>
                    <a:pt x="196" y="38"/>
                    <a:pt x="196" y="38"/>
                  </a:cubicBezTo>
                  <a:cubicBezTo>
                    <a:pt x="0" y="38"/>
                    <a:pt x="0" y="38"/>
                    <a:pt x="0" y="38"/>
                  </a:cubicBezTo>
                  <a:cubicBezTo>
                    <a:pt x="20" y="97"/>
                    <a:pt x="20" y="97"/>
                    <a:pt x="20" y="97"/>
                  </a:cubicBezTo>
                  <a:cubicBezTo>
                    <a:pt x="40" y="143"/>
                    <a:pt x="40" y="143"/>
                    <a:pt x="40" y="143"/>
                  </a:cubicBezTo>
                  <a:cubicBezTo>
                    <a:pt x="141" y="147"/>
                    <a:pt x="141" y="147"/>
                    <a:pt x="141" y="147"/>
                  </a:cubicBezTo>
                  <a:cubicBezTo>
                    <a:pt x="164" y="147"/>
                    <a:pt x="182" y="165"/>
                    <a:pt x="182" y="188"/>
                  </a:cubicBezTo>
                  <a:cubicBezTo>
                    <a:pt x="182" y="213"/>
                    <a:pt x="103" y="241"/>
                    <a:pt x="86" y="247"/>
                  </a:cubicBezTo>
                  <a:cubicBezTo>
                    <a:pt x="118" y="319"/>
                    <a:pt x="118" y="319"/>
                    <a:pt x="118" y="319"/>
                  </a:cubicBezTo>
                  <a:cubicBezTo>
                    <a:pt x="356" y="319"/>
                    <a:pt x="356" y="319"/>
                    <a:pt x="356" y="319"/>
                  </a:cubicBezTo>
                  <a:cubicBezTo>
                    <a:pt x="272" y="75"/>
                    <a:pt x="272" y="75"/>
                    <a:pt x="272" y="75"/>
                  </a:cubicBezTo>
                  <a:cubicBezTo>
                    <a:pt x="265" y="67"/>
                    <a:pt x="246" y="51"/>
                    <a:pt x="245" y="49"/>
                  </a:cubicBezTo>
                  <a:cubicBezTo>
                    <a:pt x="238" y="30"/>
                    <a:pt x="208" y="0"/>
                    <a:pt x="208" y="0"/>
                  </a:cubicBezTo>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4" name="Freeform 313">
              <a:extLst>
                <a:ext uri="{FF2B5EF4-FFF2-40B4-BE49-F238E27FC236}">
                  <a16:creationId xmlns:a16="http://schemas.microsoft.com/office/drawing/2014/main" id="{41953842-C882-4407-AE34-123717C01096}"/>
                </a:ext>
              </a:extLst>
            </p:cNvPr>
            <p:cNvSpPr>
              <a:spLocks/>
            </p:cNvSpPr>
            <p:nvPr/>
          </p:nvSpPr>
          <p:spPr bwMode="auto">
            <a:xfrm>
              <a:off x="6512736" y="4205755"/>
              <a:ext cx="740246" cy="332471"/>
            </a:xfrm>
            <a:custGeom>
              <a:avLst/>
              <a:gdLst>
                <a:gd name="T0" fmla="*/ 240 w 251"/>
                <a:gd name="T1" fmla="*/ 16 h 112"/>
                <a:gd name="T2" fmla="*/ 251 w 251"/>
                <a:gd name="T3" fmla="*/ 51 h 112"/>
                <a:gd name="T4" fmla="*/ 189 w 251"/>
                <a:gd name="T5" fmla="*/ 112 h 112"/>
                <a:gd name="T6" fmla="*/ 62 w 251"/>
                <a:gd name="T7" fmla="*/ 112 h 112"/>
                <a:gd name="T8" fmla="*/ 0 w 251"/>
                <a:gd name="T9" fmla="*/ 51 h 112"/>
                <a:gd name="T10" fmla="*/ 27 w 251"/>
                <a:gd name="T11" fmla="*/ 0 h 112"/>
              </a:gdLst>
              <a:ahLst/>
              <a:cxnLst>
                <a:cxn ang="0">
                  <a:pos x="T0" y="T1"/>
                </a:cxn>
                <a:cxn ang="0">
                  <a:pos x="T2" y="T3"/>
                </a:cxn>
                <a:cxn ang="0">
                  <a:pos x="T4" y="T5"/>
                </a:cxn>
                <a:cxn ang="0">
                  <a:pos x="T6" y="T7"/>
                </a:cxn>
                <a:cxn ang="0">
                  <a:pos x="T8" y="T9"/>
                </a:cxn>
                <a:cxn ang="0">
                  <a:pos x="T10" y="T11"/>
                </a:cxn>
              </a:cxnLst>
              <a:rect l="0" t="0" r="r" b="b"/>
              <a:pathLst>
                <a:path w="251" h="112">
                  <a:moveTo>
                    <a:pt x="240" y="16"/>
                  </a:moveTo>
                  <a:cubicBezTo>
                    <a:pt x="247" y="26"/>
                    <a:pt x="251" y="38"/>
                    <a:pt x="251" y="51"/>
                  </a:cubicBezTo>
                  <a:cubicBezTo>
                    <a:pt x="251" y="84"/>
                    <a:pt x="223" y="112"/>
                    <a:pt x="189" y="112"/>
                  </a:cubicBezTo>
                  <a:cubicBezTo>
                    <a:pt x="62" y="112"/>
                    <a:pt x="62" y="112"/>
                    <a:pt x="62" y="112"/>
                  </a:cubicBezTo>
                  <a:cubicBezTo>
                    <a:pt x="28" y="112"/>
                    <a:pt x="0" y="84"/>
                    <a:pt x="0" y="51"/>
                  </a:cubicBezTo>
                  <a:cubicBezTo>
                    <a:pt x="0" y="30"/>
                    <a:pt x="11" y="11"/>
                    <a:pt x="27" y="0"/>
                  </a:cubicBezTo>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5" name="Freeform 314">
              <a:extLst>
                <a:ext uri="{FF2B5EF4-FFF2-40B4-BE49-F238E27FC236}">
                  <a16:creationId xmlns:a16="http://schemas.microsoft.com/office/drawing/2014/main" id="{CC851CB2-D7E1-4CC1-B15E-1AA5AA3D2C65}"/>
                </a:ext>
              </a:extLst>
            </p:cNvPr>
            <p:cNvSpPr>
              <a:spLocks/>
            </p:cNvSpPr>
            <p:nvPr/>
          </p:nvSpPr>
          <p:spPr bwMode="auto">
            <a:xfrm>
              <a:off x="6512736" y="4205755"/>
              <a:ext cx="740246" cy="332471"/>
            </a:xfrm>
            <a:custGeom>
              <a:avLst/>
              <a:gdLst>
                <a:gd name="T0" fmla="*/ 240 w 251"/>
                <a:gd name="T1" fmla="*/ 16 h 112"/>
                <a:gd name="T2" fmla="*/ 251 w 251"/>
                <a:gd name="T3" fmla="*/ 51 h 112"/>
                <a:gd name="T4" fmla="*/ 189 w 251"/>
                <a:gd name="T5" fmla="*/ 112 h 112"/>
                <a:gd name="T6" fmla="*/ 62 w 251"/>
                <a:gd name="T7" fmla="*/ 112 h 112"/>
                <a:gd name="T8" fmla="*/ 0 w 251"/>
                <a:gd name="T9" fmla="*/ 51 h 112"/>
                <a:gd name="T10" fmla="*/ 27 w 251"/>
                <a:gd name="T11" fmla="*/ 0 h 112"/>
              </a:gdLst>
              <a:ahLst/>
              <a:cxnLst>
                <a:cxn ang="0">
                  <a:pos x="T0" y="T1"/>
                </a:cxn>
                <a:cxn ang="0">
                  <a:pos x="T2" y="T3"/>
                </a:cxn>
                <a:cxn ang="0">
                  <a:pos x="T4" y="T5"/>
                </a:cxn>
                <a:cxn ang="0">
                  <a:pos x="T6" y="T7"/>
                </a:cxn>
                <a:cxn ang="0">
                  <a:pos x="T8" y="T9"/>
                </a:cxn>
                <a:cxn ang="0">
                  <a:pos x="T10" y="T11"/>
                </a:cxn>
              </a:cxnLst>
              <a:rect l="0" t="0" r="r" b="b"/>
              <a:pathLst>
                <a:path w="251" h="112">
                  <a:moveTo>
                    <a:pt x="240" y="16"/>
                  </a:moveTo>
                  <a:cubicBezTo>
                    <a:pt x="247" y="26"/>
                    <a:pt x="251" y="38"/>
                    <a:pt x="251" y="51"/>
                  </a:cubicBezTo>
                  <a:cubicBezTo>
                    <a:pt x="251" y="84"/>
                    <a:pt x="223" y="112"/>
                    <a:pt x="189" y="112"/>
                  </a:cubicBezTo>
                  <a:cubicBezTo>
                    <a:pt x="62" y="112"/>
                    <a:pt x="62" y="112"/>
                    <a:pt x="62" y="112"/>
                  </a:cubicBezTo>
                  <a:cubicBezTo>
                    <a:pt x="28" y="112"/>
                    <a:pt x="0" y="84"/>
                    <a:pt x="0" y="51"/>
                  </a:cubicBezTo>
                  <a:cubicBezTo>
                    <a:pt x="0" y="30"/>
                    <a:pt x="11" y="11"/>
                    <a:pt x="27"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6" name="Freeform 315">
              <a:extLst>
                <a:ext uri="{FF2B5EF4-FFF2-40B4-BE49-F238E27FC236}">
                  <a16:creationId xmlns:a16="http://schemas.microsoft.com/office/drawing/2014/main" id="{AEEF4761-C9E5-4397-8077-3B2A6D425168}"/>
                </a:ext>
              </a:extLst>
            </p:cNvPr>
            <p:cNvSpPr>
              <a:spLocks/>
            </p:cNvSpPr>
            <p:nvPr/>
          </p:nvSpPr>
          <p:spPr bwMode="auto">
            <a:xfrm>
              <a:off x="6819632" y="3721256"/>
              <a:ext cx="282742" cy="224489"/>
            </a:xfrm>
            <a:custGeom>
              <a:avLst/>
              <a:gdLst>
                <a:gd name="T0" fmla="*/ 8 w 96"/>
                <a:gd name="T1" fmla="*/ 72 h 76"/>
                <a:gd name="T2" fmla="*/ 8 w 96"/>
                <a:gd name="T3" fmla="*/ 26 h 76"/>
                <a:gd name="T4" fmla="*/ 88 w 96"/>
                <a:gd name="T5" fmla="*/ 10 h 76"/>
                <a:gd name="T6" fmla="*/ 88 w 96"/>
                <a:gd name="T7" fmla="*/ 53 h 76"/>
                <a:gd name="T8" fmla="*/ 88 w 96"/>
                <a:gd name="T9" fmla="*/ 65 h 76"/>
                <a:gd name="T10" fmla="*/ 88 w 96"/>
                <a:gd name="T11" fmla="*/ 68 h 76"/>
                <a:gd name="T12" fmla="*/ 88 w 96"/>
                <a:gd name="T13" fmla="*/ 69 h 76"/>
                <a:gd name="T14" fmla="*/ 92 w 96"/>
                <a:gd name="T15" fmla="*/ 73 h 76"/>
                <a:gd name="T16" fmla="*/ 96 w 96"/>
                <a:gd name="T17" fmla="*/ 69 h 76"/>
                <a:gd name="T18" fmla="*/ 96 w 96"/>
                <a:gd name="T19" fmla="*/ 68 h 76"/>
                <a:gd name="T20" fmla="*/ 96 w 96"/>
                <a:gd name="T21" fmla="*/ 65 h 76"/>
                <a:gd name="T22" fmla="*/ 96 w 96"/>
                <a:gd name="T23" fmla="*/ 53 h 76"/>
                <a:gd name="T24" fmla="*/ 96 w 96"/>
                <a:gd name="T25" fmla="*/ 0 h 76"/>
                <a:gd name="T26" fmla="*/ 0 w 96"/>
                <a:gd name="T27" fmla="*/ 19 h 76"/>
                <a:gd name="T28" fmla="*/ 0 w 96"/>
                <a:gd name="T29" fmla="*/ 72 h 76"/>
                <a:gd name="T30" fmla="*/ 4 w 96"/>
                <a:gd name="T31" fmla="*/ 76 h 76"/>
                <a:gd name="T32" fmla="*/ 8 w 96"/>
                <a:gd name="T33" fmla="*/ 72 h 76"/>
                <a:gd name="T34" fmla="*/ 8 w 96"/>
                <a:gd name="T35" fmla="*/ 7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76">
                  <a:moveTo>
                    <a:pt x="8" y="72"/>
                  </a:moveTo>
                  <a:cubicBezTo>
                    <a:pt x="8" y="26"/>
                    <a:pt x="8" y="26"/>
                    <a:pt x="8" y="26"/>
                  </a:cubicBezTo>
                  <a:cubicBezTo>
                    <a:pt x="88" y="10"/>
                    <a:pt x="88" y="10"/>
                    <a:pt x="88" y="10"/>
                  </a:cubicBezTo>
                  <a:cubicBezTo>
                    <a:pt x="88" y="53"/>
                    <a:pt x="88" y="53"/>
                    <a:pt x="88" y="53"/>
                  </a:cubicBezTo>
                  <a:cubicBezTo>
                    <a:pt x="88" y="54"/>
                    <a:pt x="88" y="61"/>
                    <a:pt x="88" y="65"/>
                  </a:cubicBezTo>
                  <a:cubicBezTo>
                    <a:pt x="88" y="66"/>
                    <a:pt x="88" y="67"/>
                    <a:pt x="88" y="68"/>
                  </a:cubicBezTo>
                  <a:cubicBezTo>
                    <a:pt x="88" y="68"/>
                    <a:pt x="88" y="69"/>
                    <a:pt x="88" y="69"/>
                  </a:cubicBezTo>
                  <a:cubicBezTo>
                    <a:pt x="88" y="71"/>
                    <a:pt x="90" y="73"/>
                    <a:pt x="92" y="73"/>
                  </a:cubicBezTo>
                  <a:cubicBezTo>
                    <a:pt x="94" y="73"/>
                    <a:pt x="96" y="71"/>
                    <a:pt x="96" y="69"/>
                  </a:cubicBezTo>
                  <a:cubicBezTo>
                    <a:pt x="96" y="69"/>
                    <a:pt x="96" y="68"/>
                    <a:pt x="96" y="68"/>
                  </a:cubicBezTo>
                  <a:cubicBezTo>
                    <a:pt x="96" y="67"/>
                    <a:pt x="96" y="66"/>
                    <a:pt x="96" y="65"/>
                  </a:cubicBezTo>
                  <a:cubicBezTo>
                    <a:pt x="96" y="61"/>
                    <a:pt x="96" y="54"/>
                    <a:pt x="96" y="53"/>
                  </a:cubicBezTo>
                  <a:cubicBezTo>
                    <a:pt x="96" y="0"/>
                    <a:pt x="96" y="0"/>
                    <a:pt x="96" y="0"/>
                  </a:cubicBezTo>
                  <a:cubicBezTo>
                    <a:pt x="0" y="19"/>
                    <a:pt x="0" y="19"/>
                    <a:pt x="0" y="19"/>
                  </a:cubicBezTo>
                  <a:cubicBezTo>
                    <a:pt x="0" y="72"/>
                    <a:pt x="0" y="72"/>
                    <a:pt x="0" y="72"/>
                  </a:cubicBezTo>
                  <a:cubicBezTo>
                    <a:pt x="0" y="74"/>
                    <a:pt x="1" y="76"/>
                    <a:pt x="4" y="76"/>
                  </a:cubicBezTo>
                  <a:cubicBezTo>
                    <a:pt x="6" y="76"/>
                    <a:pt x="8" y="74"/>
                    <a:pt x="8" y="72"/>
                  </a:cubicBezTo>
                  <a:cubicBezTo>
                    <a:pt x="8" y="72"/>
                    <a:pt x="8" y="72"/>
                    <a:pt x="8" y="72"/>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7" name="Freeform 316">
              <a:extLst>
                <a:ext uri="{FF2B5EF4-FFF2-40B4-BE49-F238E27FC236}">
                  <a16:creationId xmlns:a16="http://schemas.microsoft.com/office/drawing/2014/main" id="{F5FDCA78-8BDE-49CC-B4B9-AC6566A594E5}"/>
                </a:ext>
              </a:extLst>
            </p:cNvPr>
            <p:cNvSpPr>
              <a:spLocks/>
            </p:cNvSpPr>
            <p:nvPr/>
          </p:nvSpPr>
          <p:spPr bwMode="auto">
            <a:xfrm>
              <a:off x="6491424" y="3194134"/>
              <a:ext cx="171919" cy="437611"/>
            </a:xfrm>
            <a:custGeom>
              <a:avLst/>
              <a:gdLst>
                <a:gd name="T0" fmla="*/ 40 w 58"/>
                <a:gd name="T1" fmla="*/ 148 h 148"/>
                <a:gd name="T2" fmla="*/ 38 w 58"/>
                <a:gd name="T3" fmla="*/ 13 h 148"/>
                <a:gd name="T4" fmla="*/ 1 w 58"/>
                <a:gd name="T5" fmla="*/ 20 h 148"/>
                <a:gd name="T6" fmla="*/ 40 w 58"/>
                <a:gd name="T7" fmla="*/ 148 h 148"/>
              </a:gdLst>
              <a:ahLst/>
              <a:cxnLst>
                <a:cxn ang="0">
                  <a:pos x="T0" y="T1"/>
                </a:cxn>
                <a:cxn ang="0">
                  <a:pos x="T2" y="T3"/>
                </a:cxn>
                <a:cxn ang="0">
                  <a:pos x="T4" y="T5"/>
                </a:cxn>
                <a:cxn ang="0">
                  <a:pos x="T6" y="T7"/>
                </a:cxn>
              </a:cxnLst>
              <a:rect l="0" t="0" r="r" b="b"/>
              <a:pathLst>
                <a:path w="58" h="148">
                  <a:moveTo>
                    <a:pt x="40" y="148"/>
                  </a:moveTo>
                  <a:cubicBezTo>
                    <a:pt x="40" y="104"/>
                    <a:pt x="58" y="37"/>
                    <a:pt x="38" y="13"/>
                  </a:cubicBezTo>
                  <a:cubicBezTo>
                    <a:pt x="27" y="0"/>
                    <a:pt x="0" y="19"/>
                    <a:pt x="1" y="20"/>
                  </a:cubicBezTo>
                  <a:lnTo>
                    <a:pt x="40" y="148"/>
                  </a:lnTo>
                  <a:close/>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endParaRPr lang="en-US" sz="2880" dirty="0">
                <a:solidFill>
                  <a:prstClr val="white"/>
                </a:solidFill>
                <a:latin typeface="Arial"/>
              </a:endParaRPr>
            </a:p>
          </p:txBody>
        </p:sp>
        <p:sp>
          <p:nvSpPr>
            <p:cNvPr id="488" name="Freeform 317">
              <a:extLst>
                <a:ext uri="{FF2B5EF4-FFF2-40B4-BE49-F238E27FC236}">
                  <a16:creationId xmlns:a16="http://schemas.microsoft.com/office/drawing/2014/main" id="{E57D5F5C-C792-46F9-ADD2-F906790B3181}"/>
                </a:ext>
              </a:extLst>
            </p:cNvPr>
            <p:cNvSpPr>
              <a:spLocks/>
            </p:cNvSpPr>
            <p:nvPr/>
          </p:nvSpPr>
          <p:spPr bwMode="auto">
            <a:xfrm>
              <a:off x="6491424" y="3194134"/>
              <a:ext cx="171919" cy="437611"/>
            </a:xfrm>
            <a:custGeom>
              <a:avLst/>
              <a:gdLst>
                <a:gd name="T0" fmla="*/ 40 w 58"/>
                <a:gd name="T1" fmla="*/ 148 h 148"/>
                <a:gd name="T2" fmla="*/ 38 w 58"/>
                <a:gd name="T3" fmla="*/ 13 h 148"/>
                <a:gd name="T4" fmla="*/ 1 w 58"/>
                <a:gd name="T5" fmla="*/ 20 h 148"/>
                <a:gd name="T6" fmla="*/ 40 w 58"/>
                <a:gd name="T7" fmla="*/ 148 h 148"/>
              </a:gdLst>
              <a:ahLst/>
              <a:cxnLst>
                <a:cxn ang="0">
                  <a:pos x="T0" y="T1"/>
                </a:cxn>
                <a:cxn ang="0">
                  <a:pos x="T2" y="T3"/>
                </a:cxn>
                <a:cxn ang="0">
                  <a:pos x="T4" y="T5"/>
                </a:cxn>
                <a:cxn ang="0">
                  <a:pos x="T6" y="T7"/>
                </a:cxn>
              </a:cxnLst>
              <a:rect l="0" t="0" r="r" b="b"/>
              <a:pathLst>
                <a:path w="58" h="148">
                  <a:moveTo>
                    <a:pt x="40" y="148"/>
                  </a:moveTo>
                  <a:cubicBezTo>
                    <a:pt x="40" y="104"/>
                    <a:pt x="58" y="37"/>
                    <a:pt x="38" y="13"/>
                  </a:cubicBezTo>
                  <a:cubicBezTo>
                    <a:pt x="27" y="0"/>
                    <a:pt x="0" y="19"/>
                    <a:pt x="1" y="20"/>
                  </a:cubicBezTo>
                  <a:lnTo>
                    <a:pt x="40" y="148"/>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89" name="Freeform 318">
              <a:extLst>
                <a:ext uri="{FF2B5EF4-FFF2-40B4-BE49-F238E27FC236}">
                  <a16:creationId xmlns:a16="http://schemas.microsoft.com/office/drawing/2014/main" id="{455F7C8E-BAF4-488A-B16A-E273749629E5}"/>
                </a:ext>
              </a:extLst>
            </p:cNvPr>
            <p:cNvSpPr>
              <a:spLocks/>
            </p:cNvSpPr>
            <p:nvPr/>
          </p:nvSpPr>
          <p:spPr bwMode="auto">
            <a:xfrm>
              <a:off x="6551098" y="3101781"/>
              <a:ext cx="642209" cy="764399"/>
            </a:xfrm>
            <a:custGeom>
              <a:avLst/>
              <a:gdLst>
                <a:gd name="T0" fmla="*/ 218 w 218"/>
                <a:gd name="T1" fmla="*/ 74 h 258"/>
                <a:gd name="T2" fmla="*/ 218 w 218"/>
                <a:gd name="T3" fmla="*/ 150 h 258"/>
                <a:gd name="T4" fmla="*/ 109 w 218"/>
                <a:gd name="T5" fmla="*/ 258 h 258"/>
                <a:gd name="T6" fmla="*/ 0 w 218"/>
                <a:gd name="T7" fmla="*/ 150 h 258"/>
                <a:gd name="T8" fmla="*/ 0 w 218"/>
                <a:gd name="T9" fmla="*/ 70 h 258"/>
                <a:gd name="T10" fmla="*/ 0 w 218"/>
                <a:gd name="T11" fmla="*/ 56 h 258"/>
                <a:gd name="T12" fmla="*/ 56 w 218"/>
                <a:gd name="T13" fmla="*/ 0 h 258"/>
                <a:gd name="T14" fmla="*/ 162 w 218"/>
                <a:gd name="T15" fmla="*/ 0 h 258"/>
                <a:gd name="T16" fmla="*/ 218 w 218"/>
                <a:gd name="T17" fmla="*/ 56 h 258"/>
                <a:gd name="T18" fmla="*/ 218 w 218"/>
                <a:gd name="T19" fmla="*/ 83 h 258"/>
                <a:gd name="T20" fmla="*/ 218 w 218"/>
                <a:gd name="T21" fmla="*/ 7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58">
                  <a:moveTo>
                    <a:pt x="218" y="74"/>
                  </a:moveTo>
                  <a:cubicBezTo>
                    <a:pt x="218" y="150"/>
                    <a:pt x="218" y="150"/>
                    <a:pt x="218" y="150"/>
                  </a:cubicBezTo>
                  <a:cubicBezTo>
                    <a:pt x="218" y="210"/>
                    <a:pt x="169" y="258"/>
                    <a:pt x="109" y="258"/>
                  </a:cubicBezTo>
                  <a:cubicBezTo>
                    <a:pt x="49" y="258"/>
                    <a:pt x="0" y="210"/>
                    <a:pt x="0" y="150"/>
                  </a:cubicBezTo>
                  <a:cubicBezTo>
                    <a:pt x="0" y="70"/>
                    <a:pt x="0" y="70"/>
                    <a:pt x="0" y="70"/>
                  </a:cubicBezTo>
                  <a:cubicBezTo>
                    <a:pt x="0" y="56"/>
                    <a:pt x="0" y="56"/>
                    <a:pt x="0" y="56"/>
                  </a:cubicBezTo>
                  <a:cubicBezTo>
                    <a:pt x="0" y="25"/>
                    <a:pt x="25" y="0"/>
                    <a:pt x="56" y="0"/>
                  </a:cubicBezTo>
                  <a:cubicBezTo>
                    <a:pt x="162" y="0"/>
                    <a:pt x="162" y="0"/>
                    <a:pt x="162" y="0"/>
                  </a:cubicBezTo>
                  <a:cubicBezTo>
                    <a:pt x="193" y="0"/>
                    <a:pt x="218" y="25"/>
                    <a:pt x="218" y="56"/>
                  </a:cubicBezTo>
                  <a:cubicBezTo>
                    <a:pt x="218" y="83"/>
                    <a:pt x="218" y="83"/>
                    <a:pt x="218" y="83"/>
                  </a:cubicBezTo>
                  <a:cubicBezTo>
                    <a:pt x="218" y="74"/>
                    <a:pt x="218" y="74"/>
                    <a:pt x="218" y="74"/>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0" name="Freeform 319">
              <a:extLst>
                <a:ext uri="{FF2B5EF4-FFF2-40B4-BE49-F238E27FC236}">
                  <a16:creationId xmlns:a16="http://schemas.microsoft.com/office/drawing/2014/main" id="{DF67BB50-5C04-477D-9DF9-B8110AC3B768}"/>
                </a:ext>
              </a:extLst>
            </p:cNvPr>
            <p:cNvSpPr>
              <a:spLocks/>
            </p:cNvSpPr>
            <p:nvPr/>
          </p:nvSpPr>
          <p:spPr bwMode="auto">
            <a:xfrm>
              <a:off x="6538310" y="3090415"/>
              <a:ext cx="667784" cy="787132"/>
            </a:xfrm>
            <a:custGeom>
              <a:avLst/>
              <a:gdLst>
                <a:gd name="T0" fmla="*/ 218 w 226"/>
                <a:gd name="T1" fmla="*/ 78 h 266"/>
                <a:gd name="T2" fmla="*/ 218 w 226"/>
                <a:gd name="T3" fmla="*/ 154 h 266"/>
                <a:gd name="T4" fmla="*/ 221 w 226"/>
                <a:gd name="T5" fmla="*/ 154 h 266"/>
                <a:gd name="T6" fmla="*/ 218 w 226"/>
                <a:gd name="T7" fmla="*/ 153 h 266"/>
                <a:gd name="T8" fmla="*/ 218 w 226"/>
                <a:gd name="T9" fmla="*/ 154 h 266"/>
                <a:gd name="T10" fmla="*/ 221 w 226"/>
                <a:gd name="T11" fmla="*/ 154 h 266"/>
                <a:gd name="T12" fmla="*/ 218 w 226"/>
                <a:gd name="T13" fmla="*/ 153 h 266"/>
                <a:gd name="T14" fmla="*/ 218 w 226"/>
                <a:gd name="T15" fmla="*/ 154 h 266"/>
                <a:gd name="T16" fmla="*/ 187 w 226"/>
                <a:gd name="T17" fmla="*/ 228 h 266"/>
                <a:gd name="T18" fmla="*/ 113 w 226"/>
                <a:gd name="T19" fmla="*/ 258 h 266"/>
                <a:gd name="T20" fmla="*/ 39 w 226"/>
                <a:gd name="T21" fmla="*/ 228 h 266"/>
                <a:gd name="T22" fmla="*/ 8 w 226"/>
                <a:gd name="T23" fmla="*/ 154 h 266"/>
                <a:gd name="T24" fmla="*/ 8 w 226"/>
                <a:gd name="T25" fmla="*/ 74 h 266"/>
                <a:gd name="T26" fmla="*/ 8 w 226"/>
                <a:gd name="T27" fmla="*/ 60 h 266"/>
                <a:gd name="T28" fmla="*/ 23 w 226"/>
                <a:gd name="T29" fmla="*/ 23 h 266"/>
                <a:gd name="T30" fmla="*/ 60 w 226"/>
                <a:gd name="T31" fmla="*/ 8 h 266"/>
                <a:gd name="T32" fmla="*/ 166 w 226"/>
                <a:gd name="T33" fmla="*/ 8 h 266"/>
                <a:gd name="T34" fmla="*/ 202 w 226"/>
                <a:gd name="T35" fmla="*/ 23 h 266"/>
                <a:gd name="T36" fmla="*/ 218 w 226"/>
                <a:gd name="T37" fmla="*/ 60 h 266"/>
                <a:gd name="T38" fmla="*/ 218 w 226"/>
                <a:gd name="T39" fmla="*/ 87 h 266"/>
                <a:gd name="T40" fmla="*/ 222 w 226"/>
                <a:gd name="T41" fmla="*/ 91 h 266"/>
                <a:gd name="T42" fmla="*/ 226 w 226"/>
                <a:gd name="T43" fmla="*/ 87 h 266"/>
                <a:gd name="T44" fmla="*/ 226 w 226"/>
                <a:gd name="T45" fmla="*/ 60 h 266"/>
                <a:gd name="T46" fmla="*/ 166 w 226"/>
                <a:gd name="T47" fmla="*/ 0 h 266"/>
                <a:gd name="T48" fmla="*/ 60 w 226"/>
                <a:gd name="T49" fmla="*/ 0 h 266"/>
                <a:gd name="T50" fmla="*/ 0 w 226"/>
                <a:gd name="T51" fmla="*/ 60 h 266"/>
                <a:gd name="T52" fmla="*/ 0 w 226"/>
                <a:gd name="T53" fmla="*/ 74 h 266"/>
                <a:gd name="T54" fmla="*/ 0 w 226"/>
                <a:gd name="T55" fmla="*/ 154 h 266"/>
                <a:gd name="T56" fmla="*/ 113 w 226"/>
                <a:gd name="T57" fmla="*/ 266 h 266"/>
                <a:gd name="T58" fmla="*/ 226 w 226"/>
                <a:gd name="T59" fmla="*/ 154 h 266"/>
                <a:gd name="T60" fmla="*/ 222 w 226"/>
                <a:gd name="T61" fmla="*/ 154 h 266"/>
                <a:gd name="T62" fmla="*/ 226 w 226"/>
                <a:gd name="T63" fmla="*/ 154 h 266"/>
                <a:gd name="T64" fmla="*/ 226 w 226"/>
                <a:gd name="T65" fmla="*/ 154 h 266"/>
                <a:gd name="T66" fmla="*/ 222 w 226"/>
                <a:gd name="T67" fmla="*/ 154 h 266"/>
                <a:gd name="T68" fmla="*/ 226 w 226"/>
                <a:gd name="T69" fmla="*/ 154 h 266"/>
                <a:gd name="T70" fmla="*/ 226 w 226"/>
                <a:gd name="T71" fmla="*/ 154 h 266"/>
                <a:gd name="T72" fmla="*/ 226 w 226"/>
                <a:gd name="T73" fmla="*/ 78 h 266"/>
                <a:gd name="T74" fmla="*/ 222 w 226"/>
                <a:gd name="T75" fmla="*/ 74 h 266"/>
                <a:gd name="T76" fmla="*/ 218 w 226"/>
                <a:gd name="T77" fmla="*/ 7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6" h="266">
                  <a:moveTo>
                    <a:pt x="218" y="78"/>
                  </a:moveTo>
                  <a:cubicBezTo>
                    <a:pt x="218" y="154"/>
                    <a:pt x="218" y="154"/>
                    <a:pt x="218" y="154"/>
                  </a:cubicBezTo>
                  <a:cubicBezTo>
                    <a:pt x="221" y="154"/>
                    <a:pt x="221" y="154"/>
                    <a:pt x="221" y="154"/>
                  </a:cubicBezTo>
                  <a:cubicBezTo>
                    <a:pt x="218" y="153"/>
                    <a:pt x="218" y="153"/>
                    <a:pt x="218" y="153"/>
                  </a:cubicBezTo>
                  <a:cubicBezTo>
                    <a:pt x="218" y="154"/>
                    <a:pt x="218" y="154"/>
                    <a:pt x="218" y="154"/>
                  </a:cubicBezTo>
                  <a:cubicBezTo>
                    <a:pt x="221" y="154"/>
                    <a:pt x="221" y="154"/>
                    <a:pt x="221" y="154"/>
                  </a:cubicBezTo>
                  <a:cubicBezTo>
                    <a:pt x="218" y="153"/>
                    <a:pt x="218" y="153"/>
                    <a:pt x="218" y="153"/>
                  </a:cubicBezTo>
                  <a:cubicBezTo>
                    <a:pt x="218" y="154"/>
                    <a:pt x="218" y="154"/>
                    <a:pt x="218" y="154"/>
                  </a:cubicBezTo>
                  <a:cubicBezTo>
                    <a:pt x="218" y="183"/>
                    <a:pt x="206" y="209"/>
                    <a:pt x="187" y="228"/>
                  </a:cubicBezTo>
                  <a:cubicBezTo>
                    <a:pt x="168" y="247"/>
                    <a:pt x="142" y="258"/>
                    <a:pt x="113" y="258"/>
                  </a:cubicBezTo>
                  <a:cubicBezTo>
                    <a:pt x="84" y="258"/>
                    <a:pt x="58" y="247"/>
                    <a:pt x="39" y="228"/>
                  </a:cubicBezTo>
                  <a:cubicBezTo>
                    <a:pt x="20" y="209"/>
                    <a:pt x="8" y="183"/>
                    <a:pt x="8" y="154"/>
                  </a:cubicBezTo>
                  <a:cubicBezTo>
                    <a:pt x="8" y="74"/>
                    <a:pt x="8" y="74"/>
                    <a:pt x="8" y="74"/>
                  </a:cubicBezTo>
                  <a:cubicBezTo>
                    <a:pt x="8" y="60"/>
                    <a:pt x="8" y="60"/>
                    <a:pt x="8" y="60"/>
                  </a:cubicBezTo>
                  <a:cubicBezTo>
                    <a:pt x="8" y="46"/>
                    <a:pt x="14" y="33"/>
                    <a:pt x="23" y="23"/>
                  </a:cubicBezTo>
                  <a:cubicBezTo>
                    <a:pt x="33" y="14"/>
                    <a:pt x="45" y="8"/>
                    <a:pt x="60" y="8"/>
                  </a:cubicBezTo>
                  <a:cubicBezTo>
                    <a:pt x="166" y="8"/>
                    <a:pt x="166" y="8"/>
                    <a:pt x="166" y="8"/>
                  </a:cubicBezTo>
                  <a:cubicBezTo>
                    <a:pt x="180" y="8"/>
                    <a:pt x="193" y="14"/>
                    <a:pt x="202" y="23"/>
                  </a:cubicBezTo>
                  <a:cubicBezTo>
                    <a:pt x="212" y="33"/>
                    <a:pt x="218" y="46"/>
                    <a:pt x="218" y="60"/>
                  </a:cubicBezTo>
                  <a:cubicBezTo>
                    <a:pt x="218" y="87"/>
                    <a:pt x="218" y="87"/>
                    <a:pt x="218" y="87"/>
                  </a:cubicBezTo>
                  <a:cubicBezTo>
                    <a:pt x="218" y="89"/>
                    <a:pt x="219" y="91"/>
                    <a:pt x="222" y="91"/>
                  </a:cubicBezTo>
                  <a:cubicBezTo>
                    <a:pt x="224" y="91"/>
                    <a:pt x="226" y="89"/>
                    <a:pt x="226" y="87"/>
                  </a:cubicBezTo>
                  <a:cubicBezTo>
                    <a:pt x="226" y="60"/>
                    <a:pt x="226" y="60"/>
                    <a:pt x="226" y="60"/>
                  </a:cubicBezTo>
                  <a:cubicBezTo>
                    <a:pt x="226" y="27"/>
                    <a:pt x="199" y="0"/>
                    <a:pt x="166" y="0"/>
                  </a:cubicBezTo>
                  <a:cubicBezTo>
                    <a:pt x="60" y="0"/>
                    <a:pt x="60" y="0"/>
                    <a:pt x="60" y="0"/>
                  </a:cubicBezTo>
                  <a:cubicBezTo>
                    <a:pt x="27" y="0"/>
                    <a:pt x="0" y="27"/>
                    <a:pt x="0" y="60"/>
                  </a:cubicBezTo>
                  <a:cubicBezTo>
                    <a:pt x="0" y="74"/>
                    <a:pt x="0" y="74"/>
                    <a:pt x="0" y="74"/>
                  </a:cubicBezTo>
                  <a:cubicBezTo>
                    <a:pt x="0" y="154"/>
                    <a:pt x="0" y="154"/>
                    <a:pt x="0" y="154"/>
                  </a:cubicBezTo>
                  <a:cubicBezTo>
                    <a:pt x="0" y="216"/>
                    <a:pt x="50" y="266"/>
                    <a:pt x="113" y="266"/>
                  </a:cubicBezTo>
                  <a:cubicBezTo>
                    <a:pt x="175" y="266"/>
                    <a:pt x="226" y="216"/>
                    <a:pt x="226" y="154"/>
                  </a:cubicBezTo>
                  <a:cubicBezTo>
                    <a:pt x="222" y="154"/>
                    <a:pt x="222" y="154"/>
                    <a:pt x="222" y="154"/>
                  </a:cubicBezTo>
                  <a:cubicBezTo>
                    <a:pt x="226" y="154"/>
                    <a:pt x="226" y="154"/>
                    <a:pt x="226" y="154"/>
                  </a:cubicBezTo>
                  <a:cubicBezTo>
                    <a:pt x="226" y="154"/>
                    <a:pt x="226" y="154"/>
                    <a:pt x="226" y="154"/>
                  </a:cubicBezTo>
                  <a:cubicBezTo>
                    <a:pt x="222" y="154"/>
                    <a:pt x="222" y="154"/>
                    <a:pt x="222" y="154"/>
                  </a:cubicBezTo>
                  <a:cubicBezTo>
                    <a:pt x="226" y="154"/>
                    <a:pt x="226" y="154"/>
                    <a:pt x="226" y="154"/>
                  </a:cubicBezTo>
                  <a:cubicBezTo>
                    <a:pt x="226" y="154"/>
                    <a:pt x="226" y="154"/>
                    <a:pt x="226" y="154"/>
                  </a:cubicBezTo>
                  <a:cubicBezTo>
                    <a:pt x="226" y="78"/>
                    <a:pt x="226" y="78"/>
                    <a:pt x="226" y="78"/>
                  </a:cubicBezTo>
                  <a:cubicBezTo>
                    <a:pt x="226" y="75"/>
                    <a:pt x="224" y="74"/>
                    <a:pt x="222" y="74"/>
                  </a:cubicBezTo>
                  <a:cubicBezTo>
                    <a:pt x="219" y="74"/>
                    <a:pt x="218" y="75"/>
                    <a:pt x="218" y="78"/>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1" name="Freeform 320">
              <a:extLst>
                <a:ext uri="{FF2B5EF4-FFF2-40B4-BE49-F238E27FC236}">
                  <a16:creationId xmlns:a16="http://schemas.microsoft.com/office/drawing/2014/main" id="{39D7EDA8-4896-4F48-9627-96C40D619690}"/>
                </a:ext>
              </a:extLst>
            </p:cNvPr>
            <p:cNvSpPr>
              <a:spLocks/>
            </p:cNvSpPr>
            <p:nvPr/>
          </p:nvSpPr>
          <p:spPr bwMode="auto">
            <a:xfrm>
              <a:off x="6883569" y="3113147"/>
              <a:ext cx="298372" cy="740244"/>
            </a:xfrm>
            <a:custGeom>
              <a:avLst/>
              <a:gdLst>
                <a:gd name="T0" fmla="*/ 49 w 101"/>
                <a:gd name="T1" fmla="*/ 0 h 250"/>
                <a:gd name="T2" fmla="*/ 45 w 101"/>
                <a:gd name="T3" fmla="*/ 0 h 250"/>
                <a:gd name="T4" fmla="*/ 80 w 101"/>
                <a:gd name="T5" fmla="*/ 52 h 250"/>
                <a:gd name="T6" fmla="*/ 80 w 101"/>
                <a:gd name="T7" fmla="*/ 79 h 250"/>
                <a:gd name="T8" fmla="*/ 80 w 101"/>
                <a:gd name="T9" fmla="*/ 70 h 250"/>
                <a:gd name="T10" fmla="*/ 80 w 101"/>
                <a:gd name="T11" fmla="*/ 146 h 250"/>
                <a:gd name="T12" fmla="*/ 80 w 101"/>
                <a:gd name="T13" fmla="*/ 146 h 250"/>
                <a:gd name="T14" fmla="*/ 0 w 101"/>
                <a:gd name="T15" fmla="*/ 250 h 250"/>
                <a:gd name="T16" fmla="*/ 70 w 101"/>
                <a:gd name="T17" fmla="*/ 220 h 250"/>
                <a:gd name="T18" fmla="*/ 101 w 101"/>
                <a:gd name="T19" fmla="*/ 146 h 250"/>
                <a:gd name="T20" fmla="*/ 101 w 101"/>
                <a:gd name="T21" fmla="*/ 146 h 250"/>
                <a:gd name="T22" fmla="*/ 101 w 101"/>
                <a:gd name="T23" fmla="*/ 146 h 250"/>
                <a:gd name="T24" fmla="*/ 101 w 101"/>
                <a:gd name="T25" fmla="*/ 146 h 250"/>
                <a:gd name="T26" fmla="*/ 101 w 101"/>
                <a:gd name="T27" fmla="*/ 79 h 250"/>
                <a:gd name="T28" fmla="*/ 101 w 101"/>
                <a:gd name="T29" fmla="*/ 79 h 250"/>
                <a:gd name="T30" fmla="*/ 101 w 101"/>
                <a:gd name="T31" fmla="*/ 52 h 250"/>
                <a:gd name="T32" fmla="*/ 85 w 101"/>
                <a:gd name="T33" fmla="*/ 15 h 250"/>
                <a:gd name="T34" fmla="*/ 49 w 101"/>
                <a:gd name="T3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250">
                  <a:moveTo>
                    <a:pt x="49" y="0"/>
                  </a:moveTo>
                  <a:cubicBezTo>
                    <a:pt x="45" y="0"/>
                    <a:pt x="45" y="0"/>
                    <a:pt x="45" y="0"/>
                  </a:cubicBezTo>
                  <a:cubicBezTo>
                    <a:pt x="65" y="8"/>
                    <a:pt x="80" y="29"/>
                    <a:pt x="80" y="52"/>
                  </a:cubicBezTo>
                  <a:cubicBezTo>
                    <a:pt x="80" y="79"/>
                    <a:pt x="80" y="79"/>
                    <a:pt x="80" y="79"/>
                  </a:cubicBezTo>
                  <a:cubicBezTo>
                    <a:pt x="80" y="70"/>
                    <a:pt x="80" y="70"/>
                    <a:pt x="80" y="70"/>
                  </a:cubicBezTo>
                  <a:cubicBezTo>
                    <a:pt x="80" y="146"/>
                    <a:pt x="80" y="146"/>
                    <a:pt x="80" y="146"/>
                  </a:cubicBezTo>
                  <a:cubicBezTo>
                    <a:pt x="80" y="146"/>
                    <a:pt x="80" y="146"/>
                    <a:pt x="80" y="146"/>
                  </a:cubicBezTo>
                  <a:cubicBezTo>
                    <a:pt x="80" y="195"/>
                    <a:pt x="46" y="237"/>
                    <a:pt x="0" y="250"/>
                  </a:cubicBezTo>
                  <a:cubicBezTo>
                    <a:pt x="28" y="249"/>
                    <a:pt x="52" y="238"/>
                    <a:pt x="70" y="220"/>
                  </a:cubicBezTo>
                  <a:cubicBezTo>
                    <a:pt x="89" y="201"/>
                    <a:pt x="101" y="175"/>
                    <a:pt x="101" y="146"/>
                  </a:cubicBezTo>
                  <a:cubicBezTo>
                    <a:pt x="101" y="146"/>
                    <a:pt x="101" y="146"/>
                    <a:pt x="101" y="146"/>
                  </a:cubicBezTo>
                  <a:cubicBezTo>
                    <a:pt x="101" y="146"/>
                    <a:pt x="101" y="146"/>
                    <a:pt x="101" y="146"/>
                  </a:cubicBezTo>
                  <a:cubicBezTo>
                    <a:pt x="101" y="146"/>
                    <a:pt x="101" y="146"/>
                    <a:pt x="101" y="146"/>
                  </a:cubicBezTo>
                  <a:cubicBezTo>
                    <a:pt x="101" y="79"/>
                    <a:pt x="101" y="79"/>
                    <a:pt x="101" y="79"/>
                  </a:cubicBezTo>
                  <a:cubicBezTo>
                    <a:pt x="101" y="79"/>
                    <a:pt x="101" y="79"/>
                    <a:pt x="101" y="79"/>
                  </a:cubicBezTo>
                  <a:cubicBezTo>
                    <a:pt x="101" y="52"/>
                    <a:pt x="101" y="52"/>
                    <a:pt x="101" y="52"/>
                  </a:cubicBezTo>
                  <a:cubicBezTo>
                    <a:pt x="101" y="38"/>
                    <a:pt x="95" y="25"/>
                    <a:pt x="85" y="15"/>
                  </a:cubicBezTo>
                  <a:cubicBezTo>
                    <a:pt x="76" y="6"/>
                    <a:pt x="63" y="0"/>
                    <a:pt x="49" y="0"/>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2" name="Freeform 321">
              <a:extLst>
                <a:ext uri="{FF2B5EF4-FFF2-40B4-BE49-F238E27FC236}">
                  <a16:creationId xmlns:a16="http://schemas.microsoft.com/office/drawing/2014/main" id="{FF94B9B5-38A7-48C0-BEF1-5350785BB85D}"/>
                </a:ext>
              </a:extLst>
            </p:cNvPr>
            <p:cNvSpPr>
              <a:spLocks/>
            </p:cNvSpPr>
            <p:nvPr/>
          </p:nvSpPr>
          <p:spPr bwMode="auto">
            <a:xfrm>
              <a:off x="6809686" y="3101781"/>
              <a:ext cx="383621" cy="764399"/>
            </a:xfrm>
            <a:custGeom>
              <a:avLst/>
              <a:gdLst>
                <a:gd name="T0" fmla="*/ 74 w 130"/>
                <a:gd name="T1" fmla="*/ 0 h 258"/>
                <a:gd name="T2" fmla="*/ 49 w 130"/>
                <a:gd name="T3" fmla="*/ 0 h 258"/>
                <a:gd name="T4" fmla="*/ 70 w 130"/>
                <a:gd name="T5" fmla="*/ 4 h 258"/>
                <a:gd name="T6" fmla="*/ 74 w 130"/>
                <a:gd name="T7" fmla="*/ 4 h 258"/>
                <a:gd name="T8" fmla="*/ 110 w 130"/>
                <a:gd name="T9" fmla="*/ 19 h 258"/>
                <a:gd name="T10" fmla="*/ 126 w 130"/>
                <a:gd name="T11" fmla="*/ 56 h 258"/>
                <a:gd name="T12" fmla="*/ 126 w 130"/>
                <a:gd name="T13" fmla="*/ 83 h 258"/>
                <a:gd name="T14" fmla="*/ 126 w 130"/>
                <a:gd name="T15" fmla="*/ 83 h 258"/>
                <a:gd name="T16" fmla="*/ 126 w 130"/>
                <a:gd name="T17" fmla="*/ 150 h 258"/>
                <a:gd name="T18" fmla="*/ 126 w 130"/>
                <a:gd name="T19" fmla="*/ 150 h 258"/>
                <a:gd name="T20" fmla="*/ 126 w 130"/>
                <a:gd name="T21" fmla="*/ 150 h 258"/>
                <a:gd name="T22" fmla="*/ 126 w 130"/>
                <a:gd name="T23" fmla="*/ 150 h 258"/>
                <a:gd name="T24" fmla="*/ 95 w 130"/>
                <a:gd name="T25" fmla="*/ 224 h 258"/>
                <a:gd name="T26" fmla="*/ 25 w 130"/>
                <a:gd name="T27" fmla="*/ 254 h 258"/>
                <a:gd name="T28" fmla="*/ 0 w 130"/>
                <a:gd name="T29" fmla="*/ 258 h 258"/>
                <a:gd name="T30" fmla="*/ 3 w 130"/>
                <a:gd name="T31" fmla="*/ 258 h 258"/>
                <a:gd name="T32" fmla="*/ 21 w 130"/>
                <a:gd name="T33" fmla="*/ 258 h 258"/>
                <a:gd name="T34" fmla="*/ 130 w 130"/>
                <a:gd name="T35" fmla="*/ 150 h 258"/>
                <a:gd name="T36" fmla="*/ 130 w 130"/>
                <a:gd name="T37" fmla="*/ 150 h 258"/>
                <a:gd name="T38" fmla="*/ 130 w 130"/>
                <a:gd name="T39" fmla="*/ 74 h 258"/>
                <a:gd name="T40" fmla="*/ 130 w 130"/>
                <a:gd name="T41" fmla="*/ 83 h 258"/>
                <a:gd name="T42" fmla="*/ 130 w 130"/>
                <a:gd name="T43" fmla="*/ 56 h 258"/>
                <a:gd name="T44" fmla="*/ 74 w 130"/>
                <a:gd name="T45"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258">
                  <a:moveTo>
                    <a:pt x="74" y="0"/>
                  </a:moveTo>
                  <a:cubicBezTo>
                    <a:pt x="49" y="0"/>
                    <a:pt x="49" y="0"/>
                    <a:pt x="49" y="0"/>
                  </a:cubicBezTo>
                  <a:cubicBezTo>
                    <a:pt x="56" y="0"/>
                    <a:pt x="63" y="2"/>
                    <a:pt x="70" y="4"/>
                  </a:cubicBezTo>
                  <a:cubicBezTo>
                    <a:pt x="74" y="4"/>
                    <a:pt x="74" y="4"/>
                    <a:pt x="74" y="4"/>
                  </a:cubicBezTo>
                  <a:cubicBezTo>
                    <a:pt x="88" y="4"/>
                    <a:pt x="101" y="10"/>
                    <a:pt x="110" y="19"/>
                  </a:cubicBezTo>
                  <a:cubicBezTo>
                    <a:pt x="120" y="29"/>
                    <a:pt x="126" y="42"/>
                    <a:pt x="126" y="56"/>
                  </a:cubicBezTo>
                  <a:cubicBezTo>
                    <a:pt x="126" y="83"/>
                    <a:pt x="126" y="83"/>
                    <a:pt x="126" y="83"/>
                  </a:cubicBezTo>
                  <a:cubicBezTo>
                    <a:pt x="126" y="83"/>
                    <a:pt x="126" y="83"/>
                    <a:pt x="126" y="83"/>
                  </a:cubicBezTo>
                  <a:cubicBezTo>
                    <a:pt x="126" y="150"/>
                    <a:pt x="126" y="150"/>
                    <a:pt x="126" y="150"/>
                  </a:cubicBezTo>
                  <a:cubicBezTo>
                    <a:pt x="126" y="150"/>
                    <a:pt x="126" y="150"/>
                    <a:pt x="126" y="150"/>
                  </a:cubicBezTo>
                  <a:cubicBezTo>
                    <a:pt x="126" y="150"/>
                    <a:pt x="126" y="150"/>
                    <a:pt x="126" y="150"/>
                  </a:cubicBezTo>
                  <a:cubicBezTo>
                    <a:pt x="126" y="150"/>
                    <a:pt x="126" y="150"/>
                    <a:pt x="126" y="150"/>
                  </a:cubicBezTo>
                  <a:cubicBezTo>
                    <a:pt x="126" y="179"/>
                    <a:pt x="114" y="205"/>
                    <a:pt x="95" y="224"/>
                  </a:cubicBezTo>
                  <a:cubicBezTo>
                    <a:pt x="77" y="242"/>
                    <a:pt x="53" y="253"/>
                    <a:pt x="25" y="254"/>
                  </a:cubicBezTo>
                  <a:cubicBezTo>
                    <a:pt x="17" y="257"/>
                    <a:pt x="9" y="258"/>
                    <a:pt x="0" y="258"/>
                  </a:cubicBezTo>
                  <a:cubicBezTo>
                    <a:pt x="1" y="258"/>
                    <a:pt x="2" y="258"/>
                    <a:pt x="3" y="258"/>
                  </a:cubicBezTo>
                  <a:cubicBezTo>
                    <a:pt x="21" y="258"/>
                    <a:pt x="21" y="258"/>
                    <a:pt x="21" y="258"/>
                  </a:cubicBezTo>
                  <a:cubicBezTo>
                    <a:pt x="81" y="258"/>
                    <a:pt x="130" y="210"/>
                    <a:pt x="130" y="150"/>
                  </a:cubicBezTo>
                  <a:cubicBezTo>
                    <a:pt x="130" y="150"/>
                    <a:pt x="130" y="150"/>
                    <a:pt x="130" y="150"/>
                  </a:cubicBezTo>
                  <a:cubicBezTo>
                    <a:pt x="130" y="74"/>
                    <a:pt x="130" y="74"/>
                    <a:pt x="130" y="74"/>
                  </a:cubicBezTo>
                  <a:cubicBezTo>
                    <a:pt x="130" y="83"/>
                    <a:pt x="130" y="83"/>
                    <a:pt x="130" y="83"/>
                  </a:cubicBezTo>
                  <a:cubicBezTo>
                    <a:pt x="130" y="56"/>
                    <a:pt x="130" y="56"/>
                    <a:pt x="130" y="56"/>
                  </a:cubicBezTo>
                  <a:cubicBezTo>
                    <a:pt x="130" y="25"/>
                    <a:pt x="105" y="0"/>
                    <a:pt x="74"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3" name="Freeform 322">
              <a:extLst>
                <a:ext uri="{FF2B5EF4-FFF2-40B4-BE49-F238E27FC236}">
                  <a16:creationId xmlns:a16="http://schemas.microsoft.com/office/drawing/2014/main" id="{6A9178BC-4814-448F-9F17-055AB12DD9E6}"/>
                </a:ext>
              </a:extLst>
            </p:cNvPr>
            <p:cNvSpPr>
              <a:spLocks/>
            </p:cNvSpPr>
            <p:nvPr/>
          </p:nvSpPr>
          <p:spPr bwMode="auto">
            <a:xfrm>
              <a:off x="6688917" y="3539392"/>
              <a:ext cx="51150" cy="51150"/>
            </a:xfrm>
            <a:custGeom>
              <a:avLst/>
              <a:gdLst>
                <a:gd name="T0" fmla="*/ 17 w 17"/>
                <a:gd name="T1" fmla="*/ 17 h 17"/>
                <a:gd name="T2" fmla="*/ 0 w 17"/>
                <a:gd name="T3" fmla="*/ 0 h 17"/>
              </a:gdLst>
              <a:ahLst/>
              <a:cxnLst>
                <a:cxn ang="0">
                  <a:pos x="T0" y="T1"/>
                </a:cxn>
                <a:cxn ang="0">
                  <a:pos x="T2" y="T3"/>
                </a:cxn>
              </a:cxnLst>
              <a:rect l="0" t="0" r="r" b="b"/>
              <a:pathLst>
                <a:path w="17" h="17">
                  <a:moveTo>
                    <a:pt x="17" y="17"/>
                  </a:moveTo>
                  <a:cubicBezTo>
                    <a:pt x="8" y="17"/>
                    <a:pt x="0" y="9"/>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4" name="Freeform 323">
              <a:extLst>
                <a:ext uri="{FF2B5EF4-FFF2-40B4-BE49-F238E27FC236}">
                  <a16:creationId xmlns:a16="http://schemas.microsoft.com/office/drawing/2014/main" id="{02AE02A3-E3F4-40CC-B994-14BA19A6D6E0}"/>
                </a:ext>
              </a:extLst>
            </p:cNvPr>
            <p:cNvSpPr>
              <a:spLocks/>
            </p:cNvSpPr>
            <p:nvPr/>
          </p:nvSpPr>
          <p:spPr bwMode="auto">
            <a:xfrm>
              <a:off x="6553940" y="3344741"/>
              <a:ext cx="126452" cy="38362"/>
            </a:xfrm>
            <a:custGeom>
              <a:avLst/>
              <a:gdLst>
                <a:gd name="T0" fmla="*/ 0 w 43"/>
                <a:gd name="T1" fmla="*/ 11 h 13"/>
                <a:gd name="T2" fmla="*/ 25 w 43"/>
                <a:gd name="T3" fmla="*/ 2 h 13"/>
                <a:gd name="T4" fmla="*/ 43 w 43"/>
                <a:gd name="T5" fmla="*/ 13 h 13"/>
              </a:gdLst>
              <a:ahLst/>
              <a:cxnLst>
                <a:cxn ang="0">
                  <a:pos x="T0" y="T1"/>
                </a:cxn>
                <a:cxn ang="0">
                  <a:pos x="T2" y="T3"/>
                </a:cxn>
                <a:cxn ang="0">
                  <a:pos x="T4" y="T5"/>
                </a:cxn>
              </a:cxnLst>
              <a:rect l="0" t="0" r="r" b="b"/>
              <a:pathLst>
                <a:path w="43" h="13">
                  <a:moveTo>
                    <a:pt x="0" y="11"/>
                  </a:moveTo>
                  <a:cubicBezTo>
                    <a:pt x="6" y="4"/>
                    <a:pt x="15" y="0"/>
                    <a:pt x="25" y="2"/>
                  </a:cubicBezTo>
                  <a:cubicBezTo>
                    <a:pt x="32" y="3"/>
                    <a:pt x="39" y="7"/>
                    <a:pt x="43" y="13"/>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5" name="Oval 326">
              <a:extLst>
                <a:ext uri="{FF2B5EF4-FFF2-40B4-BE49-F238E27FC236}">
                  <a16:creationId xmlns:a16="http://schemas.microsoft.com/office/drawing/2014/main" id="{9B8FECF7-E954-4CE3-8DB0-389FB744D168}"/>
                </a:ext>
              </a:extLst>
            </p:cNvPr>
            <p:cNvSpPr>
              <a:spLocks noChangeArrowheads="1"/>
            </p:cNvSpPr>
            <p:nvPr/>
          </p:nvSpPr>
          <p:spPr bwMode="auto">
            <a:xfrm>
              <a:off x="6583129" y="3437124"/>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6" name="Oval 328">
              <a:extLst>
                <a:ext uri="{FF2B5EF4-FFF2-40B4-BE49-F238E27FC236}">
                  <a16:creationId xmlns:a16="http://schemas.microsoft.com/office/drawing/2014/main" id="{FA42FC40-2616-4E61-8B80-4F12AEF23100}"/>
                </a:ext>
              </a:extLst>
            </p:cNvPr>
            <p:cNvSpPr>
              <a:spLocks noChangeArrowheads="1"/>
            </p:cNvSpPr>
            <p:nvPr/>
          </p:nvSpPr>
          <p:spPr bwMode="auto">
            <a:xfrm>
              <a:off x="6822474" y="3404415"/>
              <a:ext cx="79566"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7" name="Oval 329">
              <a:extLst>
                <a:ext uri="{FF2B5EF4-FFF2-40B4-BE49-F238E27FC236}">
                  <a16:creationId xmlns:a16="http://schemas.microsoft.com/office/drawing/2014/main" id="{A83BD9CF-7F53-4022-B3E5-0E9A42A655EF}"/>
                </a:ext>
              </a:extLst>
            </p:cNvPr>
            <p:cNvSpPr>
              <a:spLocks noChangeArrowheads="1"/>
            </p:cNvSpPr>
            <p:nvPr/>
          </p:nvSpPr>
          <p:spPr bwMode="auto">
            <a:xfrm>
              <a:off x="6834613" y="3439534"/>
              <a:ext cx="32679" cy="32679"/>
            </a:xfrm>
            <a:prstGeom prst="ellipse">
              <a:avLst/>
            </a:pr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8" name="Freeform 332">
              <a:extLst>
                <a:ext uri="{FF2B5EF4-FFF2-40B4-BE49-F238E27FC236}">
                  <a16:creationId xmlns:a16="http://schemas.microsoft.com/office/drawing/2014/main" id="{960F0900-7C2A-4496-85C7-EDCDBE17C7F0}"/>
                </a:ext>
              </a:extLst>
            </p:cNvPr>
            <p:cNvSpPr>
              <a:spLocks/>
            </p:cNvSpPr>
            <p:nvPr/>
          </p:nvSpPr>
          <p:spPr bwMode="auto">
            <a:xfrm>
              <a:off x="6806844" y="3344741"/>
              <a:ext cx="125032" cy="38362"/>
            </a:xfrm>
            <a:custGeom>
              <a:avLst/>
              <a:gdLst>
                <a:gd name="T0" fmla="*/ 0 w 42"/>
                <a:gd name="T1" fmla="*/ 11 h 13"/>
                <a:gd name="T2" fmla="*/ 25 w 42"/>
                <a:gd name="T3" fmla="*/ 2 h 13"/>
                <a:gd name="T4" fmla="*/ 42 w 42"/>
                <a:gd name="T5" fmla="*/ 13 h 13"/>
              </a:gdLst>
              <a:ahLst/>
              <a:cxnLst>
                <a:cxn ang="0">
                  <a:pos x="T0" y="T1"/>
                </a:cxn>
                <a:cxn ang="0">
                  <a:pos x="T2" y="T3"/>
                </a:cxn>
                <a:cxn ang="0">
                  <a:pos x="T4" y="T5"/>
                </a:cxn>
              </a:cxnLst>
              <a:rect l="0" t="0" r="r" b="b"/>
              <a:pathLst>
                <a:path w="42" h="13">
                  <a:moveTo>
                    <a:pt x="0" y="11"/>
                  </a:moveTo>
                  <a:cubicBezTo>
                    <a:pt x="6" y="4"/>
                    <a:pt x="15" y="0"/>
                    <a:pt x="25" y="2"/>
                  </a:cubicBezTo>
                  <a:cubicBezTo>
                    <a:pt x="32" y="3"/>
                    <a:pt x="38" y="7"/>
                    <a:pt x="42" y="13"/>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9" name="Freeform 333">
              <a:extLst>
                <a:ext uri="{FF2B5EF4-FFF2-40B4-BE49-F238E27FC236}">
                  <a16:creationId xmlns:a16="http://schemas.microsoft.com/office/drawing/2014/main" id="{972DC9EE-231E-4990-8629-991AA8742E2D}"/>
                </a:ext>
              </a:extLst>
            </p:cNvPr>
            <p:cNvSpPr>
              <a:spLocks/>
            </p:cNvSpPr>
            <p:nvPr/>
          </p:nvSpPr>
          <p:spPr bwMode="auto">
            <a:xfrm>
              <a:off x="6659079" y="3685736"/>
              <a:ext cx="157710" cy="22733"/>
            </a:xfrm>
            <a:custGeom>
              <a:avLst/>
              <a:gdLst>
                <a:gd name="T0" fmla="*/ 0 w 53"/>
                <a:gd name="T1" fmla="*/ 0 h 8"/>
                <a:gd name="T2" fmla="*/ 26 w 53"/>
                <a:gd name="T3" fmla="*/ 8 h 8"/>
                <a:gd name="T4" fmla="*/ 53 w 53"/>
                <a:gd name="T5" fmla="*/ 0 h 8"/>
              </a:gdLst>
              <a:ahLst/>
              <a:cxnLst>
                <a:cxn ang="0">
                  <a:pos x="T0" y="T1"/>
                </a:cxn>
                <a:cxn ang="0">
                  <a:pos x="T2" y="T3"/>
                </a:cxn>
                <a:cxn ang="0">
                  <a:pos x="T4" y="T5"/>
                </a:cxn>
              </a:cxnLst>
              <a:rect l="0" t="0" r="r" b="b"/>
              <a:pathLst>
                <a:path w="53" h="8">
                  <a:moveTo>
                    <a:pt x="0" y="0"/>
                  </a:moveTo>
                  <a:cubicBezTo>
                    <a:pt x="0" y="0"/>
                    <a:pt x="6" y="8"/>
                    <a:pt x="26" y="8"/>
                  </a:cubicBezTo>
                  <a:cubicBezTo>
                    <a:pt x="46" y="8"/>
                    <a:pt x="53" y="0"/>
                    <a:pt x="53"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0" name="Freeform 334">
              <a:extLst>
                <a:ext uri="{FF2B5EF4-FFF2-40B4-BE49-F238E27FC236}">
                  <a16:creationId xmlns:a16="http://schemas.microsoft.com/office/drawing/2014/main" id="{A21ABDC0-248B-4DC0-83D2-F170842B1E66}"/>
                </a:ext>
              </a:extLst>
            </p:cNvPr>
            <p:cNvSpPr>
              <a:spLocks/>
            </p:cNvSpPr>
            <p:nvPr/>
          </p:nvSpPr>
          <p:spPr bwMode="auto">
            <a:xfrm>
              <a:off x="6494265" y="2864505"/>
              <a:ext cx="882326" cy="633684"/>
            </a:xfrm>
            <a:custGeom>
              <a:avLst/>
              <a:gdLst>
                <a:gd name="T0" fmla="*/ 212 w 299"/>
                <a:gd name="T1" fmla="*/ 214 h 214"/>
                <a:gd name="T2" fmla="*/ 212 w 299"/>
                <a:gd name="T3" fmla="*/ 184 h 214"/>
                <a:gd name="T4" fmla="*/ 204 w 299"/>
                <a:gd name="T5" fmla="*/ 177 h 214"/>
                <a:gd name="T6" fmla="*/ 0 w 299"/>
                <a:gd name="T7" fmla="*/ 131 h 214"/>
                <a:gd name="T8" fmla="*/ 141 w 299"/>
                <a:gd name="T9" fmla="*/ 0 h 214"/>
                <a:gd name="T10" fmla="*/ 282 w 299"/>
                <a:gd name="T11" fmla="*/ 110 h 214"/>
                <a:gd name="T12" fmla="*/ 299 w 299"/>
                <a:gd name="T13" fmla="*/ 199 h 214"/>
              </a:gdLst>
              <a:ahLst/>
              <a:cxnLst>
                <a:cxn ang="0">
                  <a:pos x="T0" y="T1"/>
                </a:cxn>
                <a:cxn ang="0">
                  <a:pos x="T2" y="T3"/>
                </a:cxn>
                <a:cxn ang="0">
                  <a:pos x="T4" y="T5"/>
                </a:cxn>
                <a:cxn ang="0">
                  <a:pos x="T6" y="T7"/>
                </a:cxn>
                <a:cxn ang="0">
                  <a:pos x="T8" y="T9"/>
                </a:cxn>
                <a:cxn ang="0">
                  <a:pos x="T10" y="T11"/>
                </a:cxn>
                <a:cxn ang="0">
                  <a:pos x="T12" y="T13"/>
                </a:cxn>
              </a:cxnLst>
              <a:rect l="0" t="0" r="r" b="b"/>
              <a:pathLst>
                <a:path w="299" h="214">
                  <a:moveTo>
                    <a:pt x="212" y="214"/>
                  </a:moveTo>
                  <a:cubicBezTo>
                    <a:pt x="212" y="184"/>
                    <a:pt x="212" y="184"/>
                    <a:pt x="212" y="184"/>
                  </a:cubicBezTo>
                  <a:cubicBezTo>
                    <a:pt x="212" y="180"/>
                    <a:pt x="208" y="177"/>
                    <a:pt x="204" y="177"/>
                  </a:cubicBezTo>
                  <a:cubicBezTo>
                    <a:pt x="159" y="177"/>
                    <a:pt x="44" y="166"/>
                    <a:pt x="0" y="131"/>
                  </a:cubicBezTo>
                  <a:cubicBezTo>
                    <a:pt x="0" y="64"/>
                    <a:pt x="52" y="0"/>
                    <a:pt x="141" y="0"/>
                  </a:cubicBezTo>
                  <a:cubicBezTo>
                    <a:pt x="208" y="0"/>
                    <a:pt x="269" y="38"/>
                    <a:pt x="282" y="110"/>
                  </a:cubicBezTo>
                  <a:cubicBezTo>
                    <a:pt x="299" y="199"/>
                    <a:pt x="299" y="199"/>
                    <a:pt x="299" y="199"/>
                  </a:cubicBezTo>
                </a:path>
              </a:pathLst>
            </a:custGeom>
            <a:solidFill>
              <a:schemeClr val="tx1">
                <a:lumMod val="85000"/>
              </a:schemeClr>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1" name="Freeform 335">
              <a:extLst>
                <a:ext uri="{FF2B5EF4-FFF2-40B4-BE49-F238E27FC236}">
                  <a16:creationId xmlns:a16="http://schemas.microsoft.com/office/drawing/2014/main" id="{8753A9F2-85B5-4FD6-8036-DE76BD6A0106}"/>
                </a:ext>
              </a:extLst>
            </p:cNvPr>
            <p:cNvSpPr>
              <a:spLocks/>
            </p:cNvSpPr>
            <p:nvPr/>
          </p:nvSpPr>
          <p:spPr bwMode="auto">
            <a:xfrm>
              <a:off x="6494265" y="2864505"/>
              <a:ext cx="882326" cy="633684"/>
            </a:xfrm>
            <a:custGeom>
              <a:avLst/>
              <a:gdLst>
                <a:gd name="T0" fmla="*/ 212 w 299"/>
                <a:gd name="T1" fmla="*/ 214 h 214"/>
                <a:gd name="T2" fmla="*/ 212 w 299"/>
                <a:gd name="T3" fmla="*/ 184 h 214"/>
                <a:gd name="T4" fmla="*/ 204 w 299"/>
                <a:gd name="T5" fmla="*/ 177 h 214"/>
                <a:gd name="T6" fmla="*/ 0 w 299"/>
                <a:gd name="T7" fmla="*/ 131 h 214"/>
                <a:gd name="T8" fmla="*/ 141 w 299"/>
                <a:gd name="T9" fmla="*/ 0 h 214"/>
                <a:gd name="T10" fmla="*/ 282 w 299"/>
                <a:gd name="T11" fmla="*/ 110 h 214"/>
                <a:gd name="T12" fmla="*/ 299 w 299"/>
                <a:gd name="T13" fmla="*/ 199 h 214"/>
              </a:gdLst>
              <a:ahLst/>
              <a:cxnLst>
                <a:cxn ang="0">
                  <a:pos x="T0" y="T1"/>
                </a:cxn>
                <a:cxn ang="0">
                  <a:pos x="T2" y="T3"/>
                </a:cxn>
                <a:cxn ang="0">
                  <a:pos x="T4" y="T5"/>
                </a:cxn>
                <a:cxn ang="0">
                  <a:pos x="T6" y="T7"/>
                </a:cxn>
                <a:cxn ang="0">
                  <a:pos x="T8" y="T9"/>
                </a:cxn>
                <a:cxn ang="0">
                  <a:pos x="T10" y="T11"/>
                </a:cxn>
                <a:cxn ang="0">
                  <a:pos x="T12" y="T13"/>
                </a:cxn>
              </a:cxnLst>
              <a:rect l="0" t="0" r="r" b="b"/>
              <a:pathLst>
                <a:path w="299" h="214">
                  <a:moveTo>
                    <a:pt x="212" y="214"/>
                  </a:moveTo>
                  <a:cubicBezTo>
                    <a:pt x="212" y="184"/>
                    <a:pt x="212" y="184"/>
                    <a:pt x="212" y="184"/>
                  </a:cubicBezTo>
                  <a:cubicBezTo>
                    <a:pt x="212" y="180"/>
                    <a:pt x="208" y="177"/>
                    <a:pt x="204" y="177"/>
                  </a:cubicBezTo>
                  <a:cubicBezTo>
                    <a:pt x="159" y="177"/>
                    <a:pt x="44" y="166"/>
                    <a:pt x="0" y="131"/>
                  </a:cubicBezTo>
                  <a:cubicBezTo>
                    <a:pt x="0" y="64"/>
                    <a:pt x="52" y="0"/>
                    <a:pt x="141" y="0"/>
                  </a:cubicBezTo>
                  <a:cubicBezTo>
                    <a:pt x="208" y="0"/>
                    <a:pt x="269" y="38"/>
                    <a:pt x="282" y="110"/>
                  </a:cubicBezTo>
                  <a:cubicBezTo>
                    <a:pt x="299" y="199"/>
                    <a:pt x="299" y="199"/>
                    <a:pt x="299" y="1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2" name="Freeform 336">
              <a:extLst>
                <a:ext uri="{FF2B5EF4-FFF2-40B4-BE49-F238E27FC236}">
                  <a16:creationId xmlns:a16="http://schemas.microsoft.com/office/drawing/2014/main" id="{1FC377AA-FB9C-4F0C-B579-E4743F2116E4}"/>
                </a:ext>
              </a:extLst>
            </p:cNvPr>
            <p:cNvSpPr>
              <a:spLocks/>
            </p:cNvSpPr>
            <p:nvPr/>
          </p:nvSpPr>
          <p:spPr bwMode="auto">
            <a:xfrm>
              <a:off x="7119425" y="3427148"/>
              <a:ext cx="160552" cy="160552"/>
            </a:xfrm>
            <a:custGeom>
              <a:avLst/>
              <a:gdLst>
                <a:gd name="T0" fmla="*/ 0 w 54"/>
                <a:gd name="T1" fmla="*/ 27 h 54"/>
                <a:gd name="T2" fmla="*/ 27 w 54"/>
                <a:gd name="T3" fmla="*/ 0 h 54"/>
                <a:gd name="T4" fmla="*/ 54 w 54"/>
                <a:gd name="T5" fmla="*/ 27 h 54"/>
                <a:gd name="T6" fmla="*/ 27 w 54"/>
                <a:gd name="T7" fmla="*/ 54 h 54"/>
                <a:gd name="T8" fmla="*/ 13 w 54"/>
                <a:gd name="T9" fmla="*/ 51 h 54"/>
              </a:gdLst>
              <a:ahLst/>
              <a:cxnLst>
                <a:cxn ang="0">
                  <a:pos x="T0" y="T1"/>
                </a:cxn>
                <a:cxn ang="0">
                  <a:pos x="T2" y="T3"/>
                </a:cxn>
                <a:cxn ang="0">
                  <a:pos x="T4" y="T5"/>
                </a:cxn>
                <a:cxn ang="0">
                  <a:pos x="T6" y="T7"/>
                </a:cxn>
                <a:cxn ang="0">
                  <a:pos x="T8" y="T9"/>
                </a:cxn>
              </a:cxnLst>
              <a:rect l="0" t="0" r="r" b="b"/>
              <a:pathLst>
                <a:path w="54" h="54">
                  <a:moveTo>
                    <a:pt x="0" y="27"/>
                  </a:moveTo>
                  <a:cubicBezTo>
                    <a:pt x="0" y="12"/>
                    <a:pt x="12" y="0"/>
                    <a:pt x="27" y="0"/>
                  </a:cubicBezTo>
                  <a:cubicBezTo>
                    <a:pt x="42" y="0"/>
                    <a:pt x="54" y="12"/>
                    <a:pt x="54" y="27"/>
                  </a:cubicBezTo>
                  <a:cubicBezTo>
                    <a:pt x="54" y="42"/>
                    <a:pt x="42" y="54"/>
                    <a:pt x="27" y="54"/>
                  </a:cubicBezTo>
                  <a:cubicBezTo>
                    <a:pt x="22" y="54"/>
                    <a:pt x="17" y="53"/>
                    <a:pt x="13" y="51"/>
                  </a:cubicBezTo>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3" name="Freeform 337">
              <a:extLst>
                <a:ext uri="{FF2B5EF4-FFF2-40B4-BE49-F238E27FC236}">
                  <a16:creationId xmlns:a16="http://schemas.microsoft.com/office/drawing/2014/main" id="{3BC2ED06-A008-41EF-9ED2-B40D43D39CAE}"/>
                </a:ext>
              </a:extLst>
            </p:cNvPr>
            <p:cNvSpPr>
              <a:spLocks/>
            </p:cNvSpPr>
            <p:nvPr/>
          </p:nvSpPr>
          <p:spPr bwMode="auto">
            <a:xfrm>
              <a:off x="7119425" y="3427148"/>
              <a:ext cx="160552" cy="160552"/>
            </a:xfrm>
            <a:custGeom>
              <a:avLst/>
              <a:gdLst>
                <a:gd name="T0" fmla="*/ 0 w 54"/>
                <a:gd name="T1" fmla="*/ 27 h 54"/>
                <a:gd name="T2" fmla="*/ 27 w 54"/>
                <a:gd name="T3" fmla="*/ 0 h 54"/>
                <a:gd name="T4" fmla="*/ 54 w 54"/>
                <a:gd name="T5" fmla="*/ 27 h 54"/>
                <a:gd name="T6" fmla="*/ 27 w 54"/>
                <a:gd name="T7" fmla="*/ 54 h 54"/>
                <a:gd name="T8" fmla="*/ 13 w 54"/>
                <a:gd name="T9" fmla="*/ 51 h 54"/>
              </a:gdLst>
              <a:ahLst/>
              <a:cxnLst>
                <a:cxn ang="0">
                  <a:pos x="T0" y="T1"/>
                </a:cxn>
                <a:cxn ang="0">
                  <a:pos x="T2" y="T3"/>
                </a:cxn>
                <a:cxn ang="0">
                  <a:pos x="T4" y="T5"/>
                </a:cxn>
                <a:cxn ang="0">
                  <a:pos x="T6" y="T7"/>
                </a:cxn>
                <a:cxn ang="0">
                  <a:pos x="T8" y="T9"/>
                </a:cxn>
              </a:cxnLst>
              <a:rect l="0" t="0" r="r" b="b"/>
              <a:pathLst>
                <a:path w="54" h="54">
                  <a:moveTo>
                    <a:pt x="0" y="27"/>
                  </a:moveTo>
                  <a:cubicBezTo>
                    <a:pt x="0" y="12"/>
                    <a:pt x="12" y="0"/>
                    <a:pt x="27" y="0"/>
                  </a:cubicBezTo>
                  <a:cubicBezTo>
                    <a:pt x="42" y="0"/>
                    <a:pt x="54" y="12"/>
                    <a:pt x="54" y="27"/>
                  </a:cubicBezTo>
                  <a:cubicBezTo>
                    <a:pt x="54" y="42"/>
                    <a:pt x="42" y="54"/>
                    <a:pt x="27" y="54"/>
                  </a:cubicBezTo>
                  <a:cubicBezTo>
                    <a:pt x="22" y="54"/>
                    <a:pt x="17" y="53"/>
                    <a:pt x="13" y="51"/>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4" name="Freeform 340">
              <a:extLst>
                <a:ext uri="{FF2B5EF4-FFF2-40B4-BE49-F238E27FC236}">
                  <a16:creationId xmlns:a16="http://schemas.microsoft.com/office/drawing/2014/main" id="{E4869E8E-2274-4D2B-977E-9CD06813232F}"/>
                </a:ext>
              </a:extLst>
            </p:cNvPr>
            <p:cNvSpPr>
              <a:spLocks/>
            </p:cNvSpPr>
            <p:nvPr/>
          </p:nvSpPr>
          <p:spPr bwMode="auto">
            <a:xfrm>
              <a:off x="6842366" y="4380515"/>
              <a:ext cx="315422" cy="65357"/>
            </a:xfrm>
            <a:custGeom>
              <a:avLst/>
              <a:gdLst>
                <a:gd name="T0" fmla="*/ 103 w 107"/>
                <a:gd name="T1" fmla="*/ 22 h 22"/>
                <a:gd name="T2" fmla="*/ 4 w 107"/>
                <a:gd name="T3" fmla="*/ 22 h 22"/>
                <a:gd name="T4" fmla="*/ 0 w 107"/>
                <a:gd name="T5" fmla="*/ 18 h 22"/>
                <a:gd name="T6" fmla="*/ 0 w 107"/>
                <a:gd name="T7" fmla="*/ 4 h 22"/>
                <a:gd name="T8" fmla="*/ 4 w 107"/>
                <a:gd name="T9" fmla="*/ 0 h 22"/>
                <a:gd name="T10" fmla="*/ 103 w 107"/>
                <a:gd name="T11" fmla="*/ 0 h 22"/>
                <a:gd name="T12" fmla="*/ 107 w 107"/>
                <a:gd name="T13" fmla="*/ 4 h 22"/>
                <a:gd name="T14" fmla="*/ 107 w 107"/>
                <a:gd name="T15" fmla="*/ 18 h 22"/>
                <a:gd name="T16" fmla="*/ 103 w 107"/>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2">
                  <a:moveTo>
                    <a:pt x="103" y="22"/>
                  </a:moveTo>
                  <a:cubicBezTo>
                    <a:pt x="4" y="22"/>
                    <a:pt x="4" y="22"/>
                    <a:pt x="4" y="22"/>
                  </a:cubicBezTo>
                  <a:cubicBezTo>
                    <a:pt x="2" y="22"/>
                    <a:pt x="0" y="20"/>
                    <a:pt x="0" y="18"/>
                  </a:cubicBezTo>
                  <a:cubicBezTo>
                    <a:pt x="0" y="4"/>
                    <a:pt x="0" y="4"/>
                    <a:pt x="0" y="4"/>
                  </a:cubicBezTo>
                  <a:cubicBezTo>
                    <a:pt x="0" y="2"/>
                    <a:pt x="2" y="0"/>
                    <a:pt x="4" y="0"/>
                  </a:cubicBezTo>
                  <a:cubicBezTo>
                    <a:pt x="103" y="0"/>
                    <a:pt x="103" y="0"/>
                    <a:pt x="103" y="0"/>
                  </a:cubicBezTo>
                  <a:cubicBezTo>
                    <a:pt x="105" y="0"/>
                    <a:pt x="107" y="2"/>
                    <a:pt x="107" y="4"/>
                  </a:cubicBezTo>
                  <a:cubicBezTo>
                    <a:pt x="107" y="18"/>
                    <a:pt x="107" y="18"/>
                    <a:pt x="107" y="18"/>
                  </a:cubicBezTo>
                  <a:cubicBezTo>
                    <a:pt x="107" y="20"/>
                    <a:pt x="105" y="22"/>
                    <a:pt x="103" y="22"/>
                  </a:cubicBezTo>
                  <a:close/>
                </a:path>
              </a:pathLst>
            </a:custGeom>
            <a:solidFill>
              <a:schemeClr val="tx1"/>
            </a:solidFill>
            <a:ln w="9525">
              <a:solidFill>
                <a:srgbClr val="000000"/>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5" name="Freeform 341">
              <a:extLst>
                <a:ext uri="{FF2B5EF4-FFF2-40B4-BE49-F238E27FC236}">
                  <a16:creationId xmlns:a16="http://schemas.microsoft.com/office/drawing/2014/main" id="{108908C8-4AF6-4688-AE69-0A51DB65B3AF}"/>
                </a:ext>
              </a:extLst>
            </p:cNvPr>
            <p:cNvSpPr>
              <a:spLocks/>
            </p:cNvSpPr>
            <p:nvPr/>
          </p:nvSpPr>
          <p:spPr bwMode="auto">
            <a:xfrm>
              <a:off x="6842366" y="4380515"/>
              <a:ext cx="315422" cy="65357"/>
            </a:xfrm>
            <a:custGeom>
              <a:avLst/>
              <a:gdLst>
                <a:gd name="T0" fmla="*/ 103 w 107"/>
                <a:gd name="T1" fmla="*/ 22 h 22"/>
                <a:gd name="T2" fmla="*/ 4 w 107"/>
                <a:gd name="T3" fmla="*/ 22 h 22"/>
                <a:gd name="T4" fmla="*/ 0 w 107"/>
                <a:gd name="T5" fmla="*/ 18 h 22"/>
                <a:gd name="T6" fmla="*/ 0 w 107"/>
                <a:gd name="T7" fmla="*/ 4 h 22"/>
                <a:gd name="T8" fmla="*/ 4 w 107"/>
                <a:gd name="T9" fmla="*/ 0 h 22"/>
                <a:gd name="T10" fmla="*/ 103 w 107"/>
                <a:gd name="T11" fmla="*/ 0 h 22"/>
                <a:gd name="T12" fmla="*/ 107 w 107"/>
                <a:gd name="T13" fmla="*/ 4 h 22"/>
                <a:gd name="T14" fmla="*/ 107 w 107"/>
                <a:gd name="T15" fmla="*/ 18 h 22"/>
                <a:gd name="T16" fmla="*/ 103 w 107"/>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2">
                  <a:moveTo>
                    <a:pt x="103" y="22"/>
                  </a:moveTo>
                  <a:cubicBezTo>
                    <a:pt x="4" y="22"/>
                    <a:pt x="4" y="22"/>
                    <a:pt x="4" y="22"/>
                  </a:cubicBezTo>
                  <a:cubicBezTo>
                    <a:pt x="2" y="22"/>
                    <a:pt x="0" y="20"/>
                    <a:pt x="0" y="18"/>
                  </a:cubicBezTo>
                  <a:cubicBezTo>
                    <a:pt x="0" y="4"/>
                    <a:pt x="0" y="4"/>
                    <a:pt x="0" y="4"/>
                  </a:cubicBezTo>
                  <a:cubicBezTo>
                    <a:pt x="0" y="2"/>
                    <a:pt x="2" y="0"/>
                    <a:pt x="4" y="0"/>
                  </a:cubicBezTo>
                  <a:cubicBezTo>
                    <a:pt x="103" y="0"/>
                    <a:pt x="103" y="0"/>
                    <a:pt x="103" y="0"/>
                  </a:cubicBezTo>
                  <a:cubicBezTo>
                    <a:pt x="105" y="0"/>
                    <a:pt x="107" y="2"/>
                    <a:pt x="107" y="4"/>
                  </a:cubicBezTo>
                  <a:cubicBezTo>
                    <a:pt x="107" y="18"/>
                    <a:pt x="107" y="18"/>
                    <a:pt x="107" y="18"/>
                  </a:cubicBezTo>
                  <a:cubicBezTo>
                    <a:pt x="107" y="20"/>
                    <a:pt x="105" y="22"/>
                    <a:pt x="103" y="22"/>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6" name="Freeform 342">
              <a:extLst>
                <a:ext uri="{FF2B5EF4-FFF2-40B4-BE49-F238E27FC236}">
                  <a16:creationId xmlns:a16="http://schemas.microsoft.com/office/drawing/2014/main" id="{0FE63018-35D4-4BA8-B4EB-568B42E46FD7}"/>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solidFill>
              <a:srgbClr val="FFFFFF"/>
            </a:solidFill>
            <a:ln w="34925">
              <a:no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7" name="Freeform 343">
              <a:extLst>
                <a:ext uri="{FF2B5EF4-FFF2-40B4-BE49-F238E27FC236}">
                  <a16:creationId xmlns:a16="http://schemas.microsoft.com/office/drawing/2014/main" id="{1577E4B1-9E95-4931-8EA5-06C5C785EA87}"/>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8" name="Freeform 344">
              <a:extLst>
                <a:ext uri="{FF2B5EF4-FFF2-40B4-BE49-F238E27FC236}">
                  <a16:creationId xmlns:a16="http://schemas.microsoft.com/office/drawing/2014/main" id="{D29E8664-1A0D-4939-A03C-8DBE368F4AED}"/>
                </a:ext>
              </a:extLst>
            </p:cNvPr>
            <p:cNvSpPr>
              <a:spLocks/>
            </p:cNvSpPr>
            <p:nvPr/>
          </p:nvSpPr>
          <p:spPr bwMode="auto">
            <a:xfrm>
              <a:off x="6886411" y="4315158"/>
              <a:ext cx="227331" cy="65357"/>
            </a:xfrm>
            <a:custGeom>
              <a:avLst/>
              <a:gdLst>
                <a:gd name="T0" fmla="*/ 77 w 77"/>
                <a:gd name="T1" fmla="*/ 22 h 22"/>
                <a:gd name="T2" fmla="*/ 0 w 77"/>
                <a:gd name="T3" fmla="*/ 22 h 22"/>
                <a:gd name="T4" fmla="*/ 0 w 77"/>
                <a:gd name="T5" fmla="*/ 17 h 22"/>
                <a:gd name="T6" fmla="*/ 8 w 77"/>
                <a:gd name="T7" fmla="*/ 7 h 22"/>
                <a:gd name="T8" fmla="*/ 66 w 77"/>
                <a:gd name="T9" fmla="*/ 0 h 22"/>
                <a:gd name="T10" fmla="*/ 77 w 77"/>
                <a:gd name="T11" fmla="*/ 10 h 22"/>
                <a:gd name="T12" fmla="*/ 77 w 77"/>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77" h="22">
                  <a:moveTo>
                    <a:pt x="77" y="22"/>
                  </a:moveTo>
                  <a:cubicBezTo>
                    <a:pt x="0" y="22"/>
                    <a:pt x="0" y="22"/>
                    <a:pt x="0" y="22"/>
                  </a:cubicBezTo>
                  <a:cubicBezTo>
                    <a:pt x="0" y="17"/>
                    <a:pt x="0" y="17"/>
                    <a:pt x="0" y="17"/>
                  </a:cubicBezTo>
                  <a:cubicBezTo>
                    <a:pt x="0" y="12"/>
                    <a:pt x="3" y="8"/>
                    <a:pt x="8" y="7"/>
                  </a:cubicBezTo>
                  <a:cubicBezTo>
                    <a:pt x="66" y="0"/>
                    <a:pt x="66" y="0"/>
                    <a:pt x="66" y="0"/>
                  </a:cubicBezTo>
                  <a:cubicBezTo>
                    <a:pt x="72" y="0"/>
                    <a:pt x="77" y="4"/>
                    <a:pt x="77" y="10"/>
                  </a:cubicBezTo>
                  <a:lnTo>
                    <a:pt x="77" y="22"/>
                  </a:lnTo>
                  <a:close/>
                </a:path>
              </a:pathLst>
            </a:custGeom>
            <a:solidFill>
              <a:schemeClr val="tx1"/>
            </a:solidFill>
            <a:ln w="9525">
              <a:solidFill>
                <a:srgbClr val="000000"/>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09" name="Freeform 345">
              <a:extLst>
                <a:ext uri="{FF2B5EF4-FFF2-40B4-BE49-F238E27FC236}">
                  <a16:creationId xmlns:a16="http://schemas.microsoft.com/office/drawing/2014/main" id="{894D496B-B905-49EF-A4B2-3EF123BDAA92}"/>
                </a:ext>
              </a:extLst>
            </p:cNvPr>
            <p:cNvSpPr>
              <a:spLocks/>
            </p:cNvSpPr>
            <p:nvPr/>
          </p:nvSpPr>
          <p:spPr bwMode="auto">
            <a:xfrm>
              <a:off x="6886411" y="4315158"/>
              <a:ext cx="227331" cy="65357"/>
            </a:xfrm>
            <a:custGeom>
              <a:avLst/>
              <a:gdLst>
                <a:gd name="T0" fmla="*/ 77 w 77"/>
                <a:gd name="T1" fmla="*/ 22 h 22"/>
                <a:gd name="T2" fmla="*/ 0 w 77"/>
                <a:gd name="T3" fmla="*/ 22 h 22"/>
                <a:gd name="T4" fmla="*/ 0 w 77"/>
                <a:gd name="T5" fmla="*/ 17 h 22"/>
                <a:gd name="T6" fmla="*/ 8 w 77"/>
                <a:gd name="T7" fmla="*/ 7 h 22"/>
                <a:gd name="T8" fmla="*/ 66 w 77"/>
                <a:gd name="T9" fmla="*/ 0 h 22"/>
                <a:gd name="T10" fmla="*/ 77 w 77"/>
                <a:gd name="T11" fmla="*/ 10 h 22"/>
                <a:gd name="T12" fmla="*/ 77 w 77"/>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77" h="22">
                  <a:moveTo>
                    <a:pt x="77" y="22"/>
                  </a:moveTo>
                  <a:cubicBezTo>
                    <a:pt x="0" y="22"/>
                    <a:pt x="0" y="22"/>
                    <a:pt x="0" y="22"/>
                  </a:cubicBezTo>
                  <a:cubicBezTo>
                    <a:pt x="0" y="17"/>
                    <a:pt x="0" y="17"/>
                    <a:pt x="0" y="17"/>
                  </a:cubicBezTo>
                  <a:cubicBezTo>
                    <a:pt x="0" y="12"/>
                    <a:pt x="3" y="8"/>
                    <a:pt x="8" y="7"/>
                  </a:cubicBezTo>
                  <a:cubicBezTo>
                    <a:pt x="66" y="0"/>
                    <a:pt x="66" y="0"/>
                    <a:pt x="66" y="0"/>
                  </a:cubicBezTo>
                  <a:cubicBezTo>
                    <a:pt x="72" y="0"/>
                    <a:pt x="77" y="4"/>
                    <a:pt x="77" y="10"/>
                  </a:cubicBezTo>
                  <a:lnTo>
                    <a:pt x="77" y="22"/>
                  </a:ln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0" name="Freeform 346">
              <a:extLst>
                <a:ext uri="{FF2B5EF4-FFF2-40B4-BE49-F238E27FC236}">
                  <a16:creationId xmlns:a16="http://schemas.microsoft.com/office/drawing/2014/main" id="{548A5D5D-D101-4896-B607-23441B667555}"/>
                </a:ext>
              </a:extLst>
            </p:cNvPr>
            <p:cNvSpPr>
              <a:spLocks/>
            </p:cNvSpPr>
            <p:nvPr/>
          </p:nvSpPr>
          <p:spPr bwMode="auto">
            <a:xfrm>
              <a:off x="7058330" y="4445872"/>
              <a:ext cx="76725" cy="352363"/>
            </a:xfrm>
            <a:custGeom>
              <a:avLst/>
              <a:gdLst>
                <a:gd name="T0" fmla="*/ 26 w 26"/>
                <a:gd name="T1" fmla="*/ 0 h 119"/>
                <a:gd name="T2" fmla="*/ 17 w 26"/>
                <a:gd name="T3" fmla="*/ 112 h 119"/>
                <a:gd name="T4" fmla="*/ 11 w 26"/>
                <a:gd name="T5" fmla="*/ 119 h 119"/>
                <a:gd name="T6" fmla="*/ 0 w 26"/>
                <a:gd name="T7" fmla="*/ 119 h 119"/>
                <a:gd name="T8" fmla="*/ 8 w 26"/>
                <a:gd name="T9" fmla="*/ 0 h 119"/>
                <a:gd name="T10" fmla="*/ 26 w 26"/>
                <a:gd name="T11" fmla="*/ 0 h 119"/>
              </a:gdLst>
              <a:ahLst/>
              <a:cxnLst>
                <a:cxn ang="0">
                  <a:pos x="T0" y="T1"/>
                </a:cxn>
                <a:cxn ang="0">
                  <a:pos x="T2" y="T3"/>
                </a:cxn>
                <a:cxn ang="0">
                  <a:pos x="T4" y="T5"/>
                </a:cxn>
                <a:cxn ang="0">
                  <a:pos x="T6" y="T7"/>
                </a:cxn>
                <a:cxn ang="0">
                  <a:pos x="T8" y="T9"/>
                </a:cxn>
                <a:cxn ang="0">
                  <a:pos x="T10" y="T11"/>
                </a:cxn>
              </a:cxnLst>
              <a:rect l="0" t="0" r="r" b="b"/>
              <a:pathLst>
                <a:path w="26" h="119">
                  <a:moveTo>
                    <a:pt x="26" y="0"/>
                  </a:moveTo>
                  <a:cubicBezTo>
                    <a:pt x="17" y="112"/>
                    <a:pt x="17" y="112"/>
                    <a:pt x="17" y="112"/>
                  </a:cubicBezTo>
                  <a:cubicBezTo>
                    <a:pt x="17" y="116"/>
                    <a:pt x="14" y="119"/>
                    <a:pt x="11" y="119"/>
                  </a:cubicBezTo>
                  <a:cubicBezTo>
                    <a:pt x="0" y="119"/>
                    <a:pt x="0" y="119"/>
                    <a:pt x="0" y="119"/>
                  </a:cubicBezTo>
                  <a:cubicBezTo>
                    <a:pt x="8" y="0"/>
                    <a:pt x="8" y="0"/>
                    <a:pt x="8" y="0"/>
                  </a:cubicBezTo>
                  <a:lnTo>
                    <a:pt x="26" y="0"/>
                  </a:ln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1" name="Freeform 347">
              <a:extLst>
                <a:ext uri="{FF2B5EF4-FFF2-40B4-BE49-F238E27FC236}">
                  <a16:creationId xmlns:a16="http://schemas.microsoft.com/office/drawing/2014/main" id="{3823B669-ED78-4AE5-A4E7-6676094DDA00}"/>
                </a:ext>
              </a:extLst>
            </p:cNvPr>
            <p:cNvSpPr>
              <a:spLocks/>
            </p:cNvSpPr>
            <p:nvPr/>
          </p:nvSpPr>
          <p:spPr bwMode="auto">
            <a:xfrm>
              <a:off x="6866519" y="4445872"/>
              <a:ext cx="268534" cy="352363"/>
            </a:xfrm>
            <a:custGeom>
              <a:avLst/>
              <a:gdLst>
                <a:gd name="T0" fmla="*/ 91 w 91"/>
                <a:gd name="T1" fmla="*/ 0 h 119"/>
                <a:gd name="T2" fmla="*/ 82 w 91"/>
                <a:gd name="T3" fmla="*/ 112 h 119"/>
                <a:gd name="T4" fmla="*/ 76 w 91"/>
                <a:gd name="T5" fmla="*/ 119 h 119"/>
                <a:gd name="T6" fmla="*/ 16 w 91"/>
                <a:gd name="T7" fmla="*/ 119 h 119"/>
                <a:gd name="T8" fmla="*/ 9 w 91"/>
                <a:gd name="T9" fmla="*/ 113 h 119"/>
                <a:gd name="T10" fmla="*/ 0 w 91"/>
                <a:gd name="T11" fmla="*/ 0 h 119"/>
                <a:gd name="T12" fmla="*/ 91 w 9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1" h="119">
                  <a:moveTo>
                    <a:pt x="91" y="0"/>
                  </a:moveTo>
                  <a:cubicBezTo>
                    <a:pt x="82" y="112"/>
                    <a:pt x="82" y="112"/>
                    <a:pt x="82" y="112"/>
                  </a:cubicBezTo>
                  <a:cubicBezTo>
                    <a:pt x="82" y="116"/>
                    <a:pt x="79" y="119"/>
                    <a:pt x="76" y="119"/>
                  </a:cubicBezTo>
                  <a:cubicBezTo>
                    <a:pt x="16" y="119"/>
                    <a:pt x="16" y="119"/>
                    <a:pt x="16" y="119"/>
                  </a:cubicBezTo>
                  <a:cubicBezTo>
                    <a:pt x="12" y="119"/>
                    <a:pt x="9" y="116"/>
                    <a:pt x="9" y="113"/>
                  </a:cubicBezTo>
                  <a:cubicBezTo>
                    <a:pt x="0" y="0"/>
                    <a:pt x="0" y="0"/>
                    <a:pt x="0" y="0"/>
                  </a:cubicBezTo>
                  <a:lnTo>
                    <a:pt x="91" y="0"/>
                  </a:lnTo>
                  <a:close/>
                </a:path>
              </a:pathLst>
            </a:custGeom>
            <a:noFill/>
            <a:ln w="317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2" name="Freeform 348">
              <a:extLst>
                <a:ext uri="{FF2B5EF4-FFF2-40B4-BE49-F238E27FC236}">
                  <a16:creationId xmlns:a16="http://schemas.microsoft.com/office/drawing/2014/main" id="{7D8853C1-F8F1-4809-B0C8-C50E59A8B7CD}"/>
                </a:ext>
              </a:extLst>
            </p:cNvPr>
            <p:cNvSpPr>
              <a:spLocks/>
            </p:cNvSpPr>
            <p:nvPr/>
          </p:nvSpPr>
          <p:spPr bwMode="auto">
            <a:xfrm>
              <a:off x="7061171" y="4489917"/>
              <a:ext cx="79566" cy="255746"/>
            </a:xfrm>
            <a:custGeom>
              <a:avLst/>
              <a:gdLst>
                <a:gd name="T0" fmla="*/ 27 w 27"/>
                <a:gd name="T1" fmla="*/ 4 h 86"/>
                <a:gd name="T2" fmla="*/ 22 w 27"/>
                <a:gd name="T3" fmla="*/ 83 h 86"/>
                <a:gd name="T4" fmla="*/ 18 w 27"/>
                <a:gd name="T5" fmla="*/ 86 h 86"/>
                <a:gd name="T6" fmla="*/ 0 w 27"/>
                <a:gd name="T7" fmla="*/ 86 h 86"/>
                <a:gd name="T8" fmla="*/ 7 w 27"/>
                <a:gd name="T9" fmla="*/ 0 h 86"/>
                <a:gd name="T10" fmla="*/ 24 w 27"/>
                <a:gd name="T11" fmla="*/ 0 h 86"/>
                <a:gd name="T12" fmla="*/ 27 w 27"/>
                <a:gd name="T13" fmla="*/ 4 h 86"/>
              </a:gdLst>
              <a:ahLst/>
              <a:cxnLst>
                <a:cxn ang="0">
                  <a:pos x="T0" y="T1"/>
                </a:cxn>
                <a:cxn ang="0">
                  <a:pos x="T2" y="T3"/>
                </a:cxn>
                <a:cxn ang="0">
                  <a:pos x="T4" y="T5"/>
                </a:cxn>
                <a:cxn ang="0">
                  <a:pos x="T6" y="T7"/>
                </a:cxn>
                <a:cxn ang="0">
                  <a:pos x="T8" y="T9"/>
                </a:cxn>
                <a:cxn ang="0">
                  <a:pos x="T10" y="T11"/>
                </a:cxn>
                <a:cxn ang="0">
                  <a:pos x="T12" y="T13"/>
                </a:cxn>
              </a:cxnLst>
              <a:rect l="0" t="0" r="r" b="b"/>
              <a:pathLst>
                <a:path w="27" h="86">
                  <a:moveTo>
                    <a:pt x="27" y="4"/>
                  </a:moveTo>
                  <a:cubicBezTo>
                    <a:pt x="22" y="83"/>
                    <a:pt x="22" y="83"/>
                    <a:pt x="22" y="83"/>
                  </a:cubicBezTo>
                  <a:cubicBezTo>
                    <a:pt x="21" y="85"/>
                    <a:pt x="20" y="86"/>
                    <a:pt x="18" y="86"/>
                  </a:cubicBezTo>
                  <a:cubicBezTo>
                    <a:pt x="0" y="86"/>
                    <a:pt x="0" y="86"/>
                    <a:pt x="0" y="86"/>
                  </a:cubicBezTo>
                  <a:cubicBezTo>
                    <a:pt x="7" y="0"/>
                    <a:pt x="7" y="0"/>
                    <a:pt x="7" y="0"/>
                  </a:cubicBezTo>
                  <a:cubicBezTo>
                    <a:pt x="24" y="0"/>
                    <a:pt x="24" y="0"/>
                    <a:pt x="24" y="0"/>
                  </a:cubicBezTo>
                  <a:cubicBezTo>
                    <a:pt x="26" y="0"/>
                    <a:pt x="27" y="2"/>
                    <a:pt x="27" y="4"/>
                  </a:cubicBezTo>
                  <a:close/>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3" name="Freeform 349">
              <a:extLst>
                <a:ext uri="{FF2B5EF4-FFF2-40B4-BE49-F238E27FC236}">
                  <a16:creationId xmlns:a16="http://schemas.microsoft.com/office/drawing/2014/main" id="{6FB33512-75C0-4FFE-B8E0-B5869D6AC18B}"/>
                </a:ext>
              </a:extLst>
            </p:cNvPr>
            <p:cNvSpPr>
              <a:spLocks/>
            </p:cNvSpPr>
            <p:nvPr/>
          </p:nvSpPr>
          <p:spPr bwMode="auto">
            <a:xfrm>
              <a:off x="6860836" y="4489917"/>
              <a:ext cx="220226" cy="255746"/>
            </a:xfrm>
            <a:custGeom>
              <a:avLst/>
              <a:gdLst>
                <a:gd name="T0" fmla="*/ 75 w 75"/>
                <a:gd name="T1" fmla="*/ 0 h 86"/>
                <a:gd name="T2" fmla="*/ 68 w 75"/>
                <a:gd name="T3" fmla="*/ 86 h 86"/>
                <a:gd name="T4" fmla="*/ 9 w 75"/>
                <a:gd name="T5" fmla="*/ 86 h 86"/>
                <a:gd name="T6" fmla="*/ 6 w 75"/>
                <a:gd name="T7" fmla="*/ 83 h 86"/>
                <a:gd name="T8" fmla="*/ 0 w 75"/>
                <a:gd name="T9" fmla="*/ 4 h 86"/>
                <a:gd name="T10" fmla="*/ 3 w 75"/>
                <a:gd name="T11" fmla="*/ 0 h 86"/>
                <a:gd name="T12" fmla="*/ 75 w 75"/>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75" h="86">
                  <a:moveTo>
                    <a:pt x="75" y="0"/>
                  </a:moveTo>
                  <a:cubicBezTo>
                    <a:pt x="68" y="86"/>
                    <a:pt x="68" y="86"/>
                    <a:pt x="68" y="86"/>
                  </a:cubicBezTo>
                  <a:cubicBezTo>
                    <a:pt x="9" y="86"/>
                    <a:pt x="9" y="86"/>
                    <a:pt x="9" y="86"/>
                  </a:cubicBezTo>
                  <a:cubicBezTo>
                    <a:pt x="8" y="86"/>
                    <a:pt x="6" y="85"/>
                    <a:pt x="6" y="83"/>
                  </a:cubicBezTo>
                  <a:cubicBezTo>
                    <a:pt x="0" y="4"/>
                    <a:pt x="0" y="4"/>
                    <a:pt x="0" y="4"/>
                  </a:cubicBezTo>
                  <a:cubicBezTo>
                    <a:pt x="0" y="2"/>
                    <a:pt x="1" y="0"/>
                    <a:pt x="3" y="0"/>
                  </a:cubicBezTo>
                  <a:lnTo>
                    <a:pt x="75" y="0"/>
                  </a:lnTo>
                  <a:close/>
                </a:path>
              </a:pathLst>
            </a:custGeom>
            <a:solidFill>
              <a:srgbClr val="C0C0BF"/>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4" name="Freeform 350">
              <a:extLst>
                <a:ext uri="{FF2B5EF4-FFF2-40B4-BE49-F238E27FC236}">
                  <a16:creationId xmlns:a16="http://schemas.microsoft.com/office/drawing/2014/main" id="{BCA8BD82-4C36-4151-905F-92757223E74A}"/>
                </a:ext>
              </a:extLst>
            </p:cNvPr>
            <p:cNvSpPr>
              <a:spLocks/>
            </p:cNvSpPr>
            <p:nvPr/>
          </p:nvSpPr>
          <p:spPr bwMode="auto">
            <a:xfrm>
              <a:off x="6860836" y="4489917"/>
              <a:ext cx="279901" cy="255746"/>
            </a:xfrm>
            <a:custGeom>
              <a:avLst/>
              <a:gdLst>
                <a:gd name="T0" fmla="*/ 3 w 95"/>
                <a:gd name="T1" fmla="*/ 0 h 86"/>
                <a:gd name="T2" fmla="*/ 75 w 95"/>
                <a:gd name="T3" fmla="*/ 0 h 86"/>
                <a:gd name="T4" fmla="*/ 92 w 95"/>
                <a:gd name="T5" fmla="*/ 0 h 86"/>
                <a:gd name="T6" fmla="*/ 95 w 95"/>
                <a:gd name="T7" fmla="*/ 4 h 86"/>
                <a:gd name="T8" fmla="*/ 90 w 95"/>
                <a:gd name="T9" fmla="*/ 83 h 86"/>
                <a:gd name="T10" fmla="*/ 86 w 95"/>
                <a:gd name="T11" fmla="*/ 86 h 86"/>
                <a:gd name="T12" fmla="*/ 68 w 95"/>
                <a:gd name="T13" fmla="*/ 86 h 86"/>
                <a:gd name="T14" fmla="*/ 9 w 95"/>
                <a:gd name="T15" fmla="*/ 86 h 86"/>
                <a:gd name="T16" fmla="*/ 6 w 95"/>
                <a:gd name="T17" fmla="*/ 83 h 86"/>
                <a:gd name="T18" fmla="*/ 0 w 95"/>
                <a:gd name="T19" fmla="*/ 4 h 86"/>
                <a:gd name="T20" fmla="*/ 3 w 95"/>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86">
                  <a:moveTo>
                    <a:pt x="3" y="0"/>
                  </a:moveTo>
                  <a:cubicBezTo>
                    <a:pt x="75" y="0"/>
                    <a:pt x="75" y="0"/>
                    <a:pt x="75" y="0"/>
                  </a:cubicBezTo>
                  <a:cubicBezTo>
                    <a:pt x="92" y="0"/>
                    <a:pt x="92" y="0"/>
                    <a:pt x="92" y="0"/>
                  </a:cubicBezTo>
                  <a:cubicBezTo>
                    <a:pt x="94" y="0"/>
                    <a:pt x="95" y="2"/>
                    <a:pt x="95" y="4"/>
                  </a:cubicBezTo>
                  <a:cubicBezTo>
                    <a:pt x="90" y="83"/>
                    <a:pt x="90" y="83"/>
                    <a:pt x="90" y="83"/>
                  </a:cubicBezTo>
                  <a:cubicBezTo>
                    <a:pt x="89" y="85"/>
                    <a:pt x="88" y="86"/>
                    <a:pt x="86" y="86"/>
                  </a:cubicBezTo>
                  <a:cubicBezTo>
                    <a:pt x="68" y="86"/>
                    <a:pt x="68" y="86"/>
                    <a:pt x="68" y="86"/>
                  </a:cubicBezTo>
                  <a:cubicBezTo>
                    <a:pt x="9" y="86"/>
                    <a:pt x="9" y="86"/>
                    <a:pt x="9" y="86"/>
                  </a:cubicBezTo>
                  <a:cubicBezTo>
                    <a:pt x="8" y="86"/>
                    <a:pt x="6" y="85"/>
                    <a:pt x="6" y="83"/>
                  </a:cubicBezTo>
                  <a:cubicBezTo>
                    <a:pt x="0" y="4"/>
                    <a:pt x="0" y="4"/>
                    <a:pt x="0" y="4"/>
                  </a:cubicBezTo>
                  <a:cubicBezTo>
                    <a:pt x="0" y="2"/>
                    <a:pt x="1" y="0"/>
                    <a:pt x="3" y="0"/>
                  </a:cubicBezTo>
                  <a:close/>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5" name="Freeform 351">
              <a:extLst>
                <a:ext uri="{FF2B5EF4-FFF2-40B4-BE49-F238E27FC236}">
                  <a16:creationId xmlns:a16="http://schemas.microsoft.com/office/drawing/2014/main" id="{2A0416A5-43F9-4BD4-84AF-E502D5710D56}"/>
                </a:ext>
              </a:extLst>
            </p:cNvPr>
            <p:cNvSpPr>
              <a:spLocks/>
            </p:cNvSpPr>
            <p:nvPr/>
          </p:nvSpPr>
          <p:spPr bwMode="auto">
            <a:xfrm>
              <a:off x="7200410" y="3475455"/>
              <a:ext cx="31258" cy="31258"/>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6" name="Oval 352">
              <a:extLst>
                <a:ext uri="{FF2B5EF4-FFF2-40B4-BE49-F238E27FC236}">
                  <a16:creationId xmlns:a16="http://schemas.microsoft.com/office/drawing/2014/main" id="{E1FDC237-8FBD-4735-A2AA-D6B78C2C8184}"/>
                </a:ext>
              </a:extLst>
            </p:cNvPr>
            <p:cNvSpPr>
              <a:spLocks noChangeArrowheads="1"/>
            </p:cNvSpPr>
            <p:nvPr/>
          </p:nvSpPr>
          <p:spPr bwMode="auto">
            <a:xfrm>
              <a:off x="7173416" y="3552180"/>
              <a:ext cx="41203" cy="412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7" name="Freeform 353">
              <a:extLst>
                <a:ext uri="{FF2B5EF4-FFF2-40B4-BE49-F238E27FC236}">
                  <a16:creationId xmlns:a16="http://schemas.microsoft.com/office/drawing/2014/main" id="{70BD6920-E3C3-4945-9783-3E991A55A5BE}"/>
                </a:ext>
              </a:extLst>
            </p:cNvPr>
            <p:cNvSpPr>
              <a:spLocks/>
            </p:cNvSpPr>
            <p:nvPr/>
          </p:nvSpPr>
          <p:spPr bwMode="auto">
            <a:xfrm>
              <a:off x="6615035" y="3782351"/>
              <a:ext cx="44045" cy="103719"/>
            </a:xfrm>
            <a:custGeom>
              <a:avLst/>
              <a:gdLst>
                <a:gd name="T0" fmla="*/ 31 w 31"/>
                <a:gd name="T1" fmla="*/ 73 h 73"/>
                <a:gd name="T2" fmla="*/ 0 w 31"/>
                <a:gd name="T3" fmla="*/ 0 h 73"/>
                <a:gd name="T4" fmla="*/ 31 w 31"/>
                <a:gd name="T5" fmla="*/ 73 h 73"/>
              </a:gdLst>
              <a:ahLst/>
              <a:cxnLst>
                <a:cxn ang="0">
                  <a:pos x="T0" y="T1"/>
                </a:cxn>
                <a:cxn ang="0">
                  <a:pos x="T2" y="T3"/>
                </a:cxn>
                <a:cxn ang="0">
                  <a:pos x="T4" y="T5"/>
                </a:cxn>
              </a:cxnLst>
              <a:rect l="0" t="0" r="r" b="b"/>
              <a:pathLst>
                <a:path w="31" h="73">
                  <a:moveTo>
                    <a:pt x="31" y="73"/>
                  </a:moveTo>
                  <a:lnTo>
                    <a:pt x="0" y="0"/>
                  </a:lnTo>
                  <a:lnTo>
                    <a:pt x="31" y="73"/>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8" name="Line 354">
              <a:extLst>
                <a:ext uri="{FF2B5EF4-FFF2-40B4-BE49-F238E27FC236}">
                  <a16:creationId xmlns:a16="http://schemas.microsoft.com/office/drawing/2014/main" id="{88A43936-E42C-40B6-9FCC-545A9639D719}"/>
                </a:ext>
              </a:extLst>
            </p:cNvPr>
            <p:cNvSpPr>
              <a:spLocks noChangeShapeType="1"/>
            </p:cNvSpPr>
            <p:nvPr/>
          </p:nvSpPr>
          <p:spPr bwMode="auto">
            <a:xfrm flipH="1" flipV="1">
              <a:off x="6615035" y="3782351"/>
              <a:ext cx="44045" cy="1037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19" name="Line 355">
              <a:extLst>
                <a:ext uri="{FF2B5EF4-FFF2-40B4-BE49-F238E27FC236}">
                  <a16:creationId xmlns:a16="http://schemas.microsoft.com/office/drawing/2014/main" id="{30DBAADF-C48A-47BC-9E19-53FD6959C466}"/>
                </a:ext>
              </a:extLst>
            </p:cNvPr>
            <p:cNvSpPr>
              <a:spLocks noChangeShapeType="1"/>
            </p:cNvSpPr>
            <p:nvPr/>
          </p:nvSpPr>
          <p:spPr bwMode="auto">
            <a:xfrm flipH="1" flipV="1">
              <a:off x="6615035" y="3782351"/>
              <a:ext cx="44045" cy="103719"/>
            </a:xfrm>
            <a:prstGeom prst="line">
              <a:avLst/>
            </a:prstGeom>
            <a:noFill/>
            <a:ln w="25400" cap="rnd">
              <a:solidFill>
                <a:srgbClr val="640917"/>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0" name="Freeform 356">
              <a:extLst>
                <a:ext uri="{FF2B5EF4-FFF2-40B4-BE49-F238E27FC236}">
                  <a16:creationId xmlns:a16="http://schemas.microsoft.com/office/drawing/2014/main" id="{B0D78678-2A4F-4D8F-B98F-71F6EB7A9C51}"/>
                </a:ext>
              </a:extLst>
            </p:cNvPr>
            <p:cNvSpPr>
              <a:spLocks/>
            </p:cNvSpPr>
            <p:nvPr/>
          </p:nvSpPr>
          <p:spPr bwMode="auto">
            <a:xfrm>
              <a:off x="6589460" y="3756777"/>
              <a:ext cx="96615" cy="153448"/>
            </a:xfrm>
            <a:custGeom>
              <a:avLst/>
              <a:gdLst>
                <a:gd name="T0" fmla="*/ 22 w 33"/>
                <a:gd name="T1" fmla="*/ 51 h 52"/>
                <a:gd name="T2" fmla="*/ 28 w 33"/>
                <a:gd name="T3" fmla="*/ 51 h 52"/>
                <a:gd name="T4" fmla="*/ 32 w 33"/>
                <a:gd name="T5" fmla="*/ 41 h 52"/>
                <a:gd name="T6" fmla="*/ 16 w 33"/>
                <a:gd name="T7" fmla="*/ 6 h 52"/>
                <a:gd name="T8" fmla="*/ 5 w 33"/>
                <a:gd name="T9" fmla="*/ 2 h 52"/>
                <a:gd name="T10" fmla="*/ 2 w 33"/>
                <a:gd name="T11" fmla="*/ 12 h 52"/>
                <a:gd name="T12" fmla="*/ 17 w 33"/>
                <a:gd name="T13" fmla="*/ 47 h 52"/>
                <a:gd name="T14" fmla="*/ 22 w 33"/>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2">
                  <a:moveTo>
                    <a:pt x="22" y="51"/>
                  </a:moveTo>
                  <a:cubicBezTo>
                    <a:pt x="24" y="52"/>
                    <a:pt x="26" y="52"/>
                    <a:pt x="28" y="51"/>
                  </a:cubicBezTo>
                  <a:cubicBezTo>
                    <a:pt x="32" y="49"/>
                    <a:pt x="33" y="44"/>
                    <a:pt x="32" y="41"/>
                  </a:cubicBezTo>
                  <a:cubicBezTo>
                    <a:pt x="16" y="6"/>
                    <a:pt x="16" y="6"/>
                    <a:pt x="16" y="6"/>
                  </a:cubicBezTo>
                  <a:cubicBezTo>
                    <a:pt x="14" y="2"/>
                    <a:pt x="9" y="0"/>
                    <a:pt x="5" y="2"/>
                  </a:cubicBezTo>
                  <a:cubicBezTo>
                    <a:pt x="2" y="4"/>
                    <a:pt x="0" y="9"/>
                    <a:pt x="2" y="12"/>
                  </a:cubicBezTo>
                  <a:cubicBezTo>
                    <a:pt x="17" y="47"/>
                    <a:pt x="17" y="47"/>
                    <a:pt x="17" y="47"/>
                  </a:cubicBezTo>
                  <a:cubicBezTo>
                    <a:pt x="18" y="49"/>
                    <a:pt x="20" y="51"/>
                    <a:pt x="22" y="51"/>
                  </a:cubicBezTo>
                  <a:close/>
                </a:path>
              </a:pathLst>
            </a:custGeom>
            <a:solidFill>
              <a:srgbClr val="999A98"/>
            </a:solidFill>
            <a:ln>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1" name="Freeform 357">
              <a:extLst>
                <a:ext uri="{FF2B5EF4-FFF2-40B4-BE49-F238E27FC236}">
                  <a16:creationId xmlns:a16="http://schemas.microsoft.com/office/drawing/2014/main" id="{C9710404-F85E-46B4-84E5-F43B617002F1}"/>
                </a:ext>
              </a:extLst>
            </p:cNvPr>
            <p:cNvSpPr>
              <a:spLocks/>
            </p:cNvSpPr>
            <p:nvPr/>
          </p:nvSpPr>
          <p:spPr bwMode="auto">
            <a:xfrm>
              <a:off x="6589460" y="3756777"/>
              <a:ext cx="96615" cy="153448"/>
            </a:xfrm>
            <a:custGeom>
              <a:avLst/>
              <a:gdLst>
                <a:gd name="T0" fmla="*/ 22 w 33"/>
                <a:gd name="T1" fmla="*/ 51 h 52"/>
                <a:gd name="T2" fmla="*/ 28 w 33"/>
                <a:gd name="T3" fmla="*/ 51 h 52"/>
                <a:gd name="T4" fmla="*/ 32 w 33"/>
                <a:gd name="T5" fmla="*/ 41 h 52"/>
                <a:gd name="T6" fmla="*/ 16 w 33"/>
                <a:gd name="T7" fmla="*/ 6 h 52"/>
                <a:gd name="T8" fmla="*/ 5 w 33"/>
                <a:gd name="T9" fmla="*/ 2 h 52"/>
                <a:gd name="T10" fmla="*/ 2 w 33"/>
                <a:gd name="T11" fmla="*/ 12 h 52"/>
                <a:gd name="T12" fmla="*/ 17 w 33"/>
                <a:gd name="T13" fmla="*/ 47 h 52"/>
                <a:gd name="T14" fmla="*/ 22 w 33"/>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2">
                  <a:moveTo>
                    <a:pt x="22" y="51"/>
                  </a:moveTo>
                  <a:cubicBezTo>
                    <a:pt x="24" y="52"/>
                    <a:pt x="26" y="52"/>
                    <a:pt x="28" y="51"/>
                  </a:cubicBezTo>
                  <a:cubicBezTo>
                    <a:pt x="32" y="49"/>
                    <a:pt x="33" y="44"/>
                    <a:pt x="32" y="41"/>
                  </a:cubicBezTo>
                  <a:cubicBezTo>
                    <a:pt x="16" y="6"/>
                    <a:pt x="16" y="6"/>
                    <a:pt x="16" y="6"/>
                  </a:cubicBezTo>
                  <a:cubicBezTo>
                    <a:pt x="14" y="2"/>
                    <a:pt x="9" y="0"/>
                    <a:pt x="5" y="2"/>
                  </a:cubicBezTo>
                  <a:cubicBezTo>
                    <a:pt x="2" y="4"/>
                    <a:pt x="0" y="9"/>
                    <a:pt x="2" y="12"/>
                  </a:cubicBezTo>
                  <a:cubicBezTo>
                    <a:pt x="17" y="47"/>
                    <a:pt x="17" y="47"/>
                    <a:pt x="17" y="47"/>
                  </a:cubicBezTo>
                  <a:cubicBezTo>
                    <a:pt x="18" y="49"/>
                    <a:pt x="20" y="51"/>
                    <a:pt x="22" y="5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2" name="Freeform 358">
              <a:extLst>
                <a:ext uri="{FF2B5EF4-FFF2-40B4-BE49-F238E27FC236}">
                  <a16:creationId xmlns:a16="http://schemas.microsoft.com/office/drawing/2014/main" id="{59918744-4C68-48AE-843E-698158ACFED4}"/>
                </a:ext>
              </a:extLst>
            </p:cNvPr>
            <p:cNvSpPr>
              <a:spLocks/>
            </p:cNvSpPr>
            <p:nvPr/>
          </p:nvSpPr>
          <p:spPr bwMode="auto">
            <a:xfrm>
              <a:off x="6376522" y="3861063"/>
              <a:ext cx="448979" cy="926371"/>
            </a:xfrm>
            <a:custGeom>
              <a:avLst/>
              <a:gdLst>
                <a:gd name="T0" fmla="*/ 35 w 152"/>
                <a:gd name="T1" fmla="*/ 313 h 313"/>
                <a:gd name="T2" fmla="*/ 65 w 152"/>
                <a:gd name="T3" fmla="*/ 292 h 313"/>
                <a:gd name="T4" fmla="*/ 146 w 152"/>
                <a:gd name="T5" fmla="*/ 45 h 313"/>
                <a:gd name="T6" fmla="*/ 126 w 152"/>
                <a:gd name="T7" fmla="*/ 6 h 313"/>
                <a:gd name="T8" fmla="*/ 87 w 152"/>
                <a:gd name="T9" fmla="*/ 26 h 313"/>
                <a:gd name="T10" fmla="*/ 5 w 152"/>
                <a:gd name="T11" fmla="*/ 272 h 313"/>
                <a:gd name="T12" fmla="*/ 25 w 152"/>
                <a:gd name="T13" fmla="*/ 312 h 313"/>
                <a:gd name="T14" fmla="*/ 35 w 152"/>
                <a:gd name="T15" fmla="*/ 313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313">
                  <a:moveTo>
                    <a:pt x="35" y="313"/>
                  </a:moveTo>
                  <a:cubicBezTo>
                    <a:pt x="48" y="313"/>
                    <a:pt x="61" y="305"/>
                    <a:pt x="65" y="292"/>
                  </a:cubicBezTo>
                  <a:cubicBezTo>
                    <a:pt x="146" y="45"/>
                    <a:pt x="146" y="45"/>
                    <a:pt x="146" y="45"/>
                  </a:cubicBezTo>
                  <a:cubicBezTo>
                    <a:pt x="152" y="29"/>
                    <a:pt x="143" y="11"/>
                    <a:pt x="126" y="6"/>
                  </a:cubicBezTo>
                  <a:cubicBezTo>
                    <a:pt x="110" y="0"/>
                    <a:pt x="92" y="9"/>
                    <a:pt x="87" y="26"/>
                  </a:cubicBezTo>
                  <a:cubicBezTo>
                    <a:pt x="5" y="272"/>
                    <a:pt x="5" y="272"/>
                    <a:pt x="5" y="272"/>
                  </a:cubicBezTo>
                  <a:cubicBezTo>
                    <a:pt x="0" y="289"/>
                    <a:pt x="9" y="306"/>
                    <a:pt x="25" y="312"/>
                  </a:cubicBezTo>
                  <a:cubicBezTo>
                    <a:pt x="29" y="313"/>
                    <a:pt x="32" y="313"/>
                    <a:pt x="35" y="313"/>
                  </a:cubicBezTo>
                  <a:close/>
                </a:path>
              </a:pathLst>
            </a:custGeom>
            <a:solidFill>
              <a:srgbClr val="999A98"/>
            </a:solidFill>
            <a:ln w="25400">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3" name="Freeform 359">
              <a:extLst>
                <a:ext uri="{FF2B5EF4-FFF2-40B4-BE49-F238E27FC236}">
                  <a16:creationId xmlns:a16="http://schemas.microsoft.com/office/drawing/2014/main" id="{C40F16AB-1C16-40FC-99F7-4B70C04FD06E}"/>
                </a:ext>
              </a:extLst>
            </p:cNvPr>
            <p:cNvSpPr>
              <a:spLocks/>
            </p:cNvSpPr>
            <p:nvPr/>
          </p:nvSpPr>
          <p:spPr bwMode="auto">
            <a:xfrm>
              <a:off x="6367813" y="3877546"/>
              <a:ext cx="448979" cy="926371"/>
            </a:xfrm>
            <a:custGeom>
              <a:avLst/>
              <a:gdLst>
                <a:gd name="T0" fmla="*/ 35 w 152"/>
                <a:gd name="T1" fmla="*/ 313 h 313"/>
                <a:gd name="T2" fmla="*/ 65 w 152"/>
                <a:gd name="T3" fmla="*/ 292 h 313"/>
                <a:gd name="T4" fmla="*/ 146 w 152"/>
                <a:gd name="T5" fmla="*/ 45 h 313"/>
                <a:gd name="T6" fmla="*/ 126 w 152"/>
                <a:gd name="T7" fmla="*/ 6 h 313"/>
                <a:gd name="T8" fmla="*/ 87 w 152"/>
                <a:gd name="T9" fmla="*/ 26 h 313"/>
                <a:gd name="T10" fmla="*/ 5 w 152"/>
                <a:gd name="T11" fmla="*/ 272 h 313"/>
                <a:gd name="T12" fmla="*/ 25 w 152"/>
                <a:gd name="T13" fmla="*/ 312 h 313"/>
                <a:gd name="T14" fmla="*/ 35 w 152"/>
                <a:gd name="T15" fmla="*/ 313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313">
                  <a:moveTo>
                    <a:pt x="35" y="313"/>
                  </a:moveTo>
                  <a:cubicBezTo>
                    <a:pt x="48" y="313"/>
                    <a:pt x="61" y="305"/>
                    <a:pt x="65" y="292"/>
                  </a:cubicBezTo>
                  <a:cubicBezTo>
                    <a:pt x="146" y="45"/>
                    <a:pt x="146" y="45"/>
                    <a:pt x="146" y="45"/>
                  </a:cubicBezTo>
                  <a:cubicBezTo>
                    <a:pt x="152" y="29"/>
                    <a:pt x="143" y="11"/>
                    <a:pt x="126" y="6"/>
                  </a:cubicBezTo>
                  <a:cubicBezTo>
                    <a:pt x="110" y="0"/>
                    <a:pt x="92" y="9"/>
                    <a:pt x="87" y="26"/>
                  </a:cubicBezTo>
                  <a:cubicBezTo>
                    <a:pt x="5" y="272"/>
                    <a:pt x="5" y="272"/>
                    <a:pt x="5" y="272"/>
                  </a:cubicBezTo>
                  <a:cubicBezTo>
                    <a:pt x="0" y="289"/>
                    <a:pt x="9" y="306"/>
                    <a:pt x="25" y="312"/>
                  </a:cubicBezTo>
                  <a:cubicBezTo>
                    <a:pt x="29" y="313"/>
                    <a:pt x="32" y="313"/>
                    <a:pt x="35" y="313"/>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4" name="Freeform 360">
              <a:extLst>
                <a:ext uri="{FF2B5EF4-FFF2-40B4-BE49-F238E27FC236}">
                  <a16:creationId xmlns:a16="http://schemas.microsoft.com/office/drawing/2014/main" id="{A7987301-705F-4604-8F30-A0BD8690AD07}"/>
                </a:ext>
              </a:extLst>
            </p:cNvPr>
            <p:cNvSpPr>
              <a:spLocks/>
            </p:cNvSpPr>
            <p:nvPr/>
          </p:nvSpPr>
          <p:spPr bwMode="auto">
            <a:xfrm>
              <a:off x="6624980" y="3779510"/>
              <a:ext cx="247222" cy="251484"/>
            </a:xfrm>
            <a:custGeom>
              <a:avLst/>
              <a:gdLst>
                <a:gd name="T0" fmla="*/ 57 w 84"/>
                <a:gd name="T1" fmla="*/ 85 h 85"/>
                <a:gd name="T2" fmla="*/ 79 w 84"/>
                <a:gd name="T3" fmla="*/ 46 h 85"/>
                <a:gd name="T4" fmla="*/ 72 w 84"/>
                <a:gd name="T5" fmla="*/ 25 h 85"/>
                <a:gd name="T6" fmla="*/ 25 w 84"/>
                <a:gd name="T7" fmla="*/ 4 h 85"/>
                <a:gd name="T8" fmla="*/ 4 w 84"/>
                <a:gd name="T9" fmla="*/ 17 h 85"/>
                <a:gd name="T10" fmla="*/ 0 w 84"/>
                <a:gd name="T11" fmla="*/ 59 h 85"/>
              </a:gdLst>
              <a:ahLst/>
              <a:cxnLst>
                <a:cxn ang="0">
                  <a:pos x="T0" y="T1"/>
                </a:cxn>
                <a:cxn ang="0">
                  <a:pos x="T2" y="T3"/>
                </a:cxn>
                <a:cxn ang="0">
                  <a:pos x="T4" y="T5"/>
                </a:cxn>
                <a:cxn ang="0">
                  <a:pos x="T6" y="T7"/>
                </a:cxn>
                <a:cxn ang="0">
                  <a:pos x="T8" y="T9"/>
                </a:cxn>
                <a:cxn ang="0">
                  <a:pos x="T10" y="T11"/>
                </a:cxn>
              </a:cxnLst>
              <a:rect l="0" t="0" r="r" b="b"/>
              <a:pathLst>
                <a:path w="84" h="85">
                  <a:moveTo>
                    <a:pt x="57" y="85"/>
                  </a:moveTo>
                  <a:cubicBezTo>
                    <a:pt x="79" y="46"/>
                    <a:pt x="79" y="46"/>
                    <a:pt x="79" y="46"/>
                  </a:cubicBezTo>
                  <a:cubicBezTo>
                    <a:pt x="84" y="38"/>
                    <a:pt x="80" y="28"/>
                    <a:pt x="72" y="25"/>
                  </a:cubicBezTo>
                  <a:cubicBezTo>
                    <a:pt x="25" y="4"/>
                    <a:pt x="25" y="4"/>
                    <a:pt x="25" y="4"/>
                  </a:cubicBezTo>
                  <a:cubicBezTo>
                    <a:pt x="15" y="0"/>
                    <a:pt x="5" y="7"/>
                    <a:pt x="4" y="17"/>
                  </a:cubicBezTo>
                  <a:cubicBezTo>
                    <a:pt x="0" y="59"/>
                    <a:pt x="0" y="59"/>
                    <a:pt x="0" y="59"/>
                  </a:cubicBezTo>
                </a:path>
              </a:pathLst>
            </a:custGeom>
            <a:solidFill>
              <a:srgbClr val="999A98"/>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5" name="Freeform 361">
              <a:extLst>
                <a:ext uri="{FF2B5EF4-FFF2-40B4-BE49-F238E27FC236}">
                  <a16:creationId xmlns:a16="http://schemas.microsoft.com/office/drawing/2014/main" id="{D0179963-150F-4B84-A52D-A8DE0B6CD471}"/>
                </a:ext>
              </a:extLst>
            </p:cNvPr>
            <p:cNvSpPr>
              <a:spLocks/>
            </p:cNvSpPr>
            <p:nvPr/>
          </p:nvSpPr>
          <p:spPr bwMode="auto">
            <a:xfrm>
              <a:off x="6624980" y="3779510"/>
              <a:ext cx="247222" cy="251484"/>
            </a:xfrm>
            <a:custGeom>
              <a:avLst/>
              <a:gdLst>
                <a:gd name="T0" fmla="*/ 57 w 84"/>
                <a:gd name="T1" fmla="*/ 85 h 85"/>
                <a:gd name="T2" fmla="*/ 79 w 84"/>
                <a:gd name="T3" fmla="*/ 46 h 85"/>
                <a:gd name="T4" fmla="*/ 72 w 84"/>
                <a:gd name="T5" fmla="*/ 25 h 85"/>
                <a:gd name="T6" fmla="*/ 25 w 84"/>
                <a:gd name="T7" fmla="*/ 4 h 85"/>
                <a:gd name="T8" fmla="*/ 4 w 84"/>
                <a:gd name="T9" fmla="*/ 17 h 85"/>
                <a:gd name="T10" fmla="*/ 0 w 84"/>
                <a:gd name="T11" fmla="*/ 59 h 85"/>
              </a:gdLst>
              <a:ahLst/>
              <a:cxnLst>
                <a:cxn ang="0">
                  <a:pos x="T0" y="T1"/>
                </a:cxn>
                <a:cxn ang="0">
                  <a:pos x="T2" y="T3"/>
                </a:cxn>
                <a:cxn ang="0">
                  <a:pos x="T4" y="T5"/>
                </a:cxn>
                <a:cxn ang="0">
                  <a:pos x="T6" y="T7"/>
                </a:cxn>
                <a:cxn ang="0">
                  <a:pos x="T8" y="T9"/>
                </a:cxn>
                <a:cxn ang="0">
                  <a:pos x="T10" y="T11"/>
                </a:cxn>
              </a:cxnLst>
              <a:rect l="0" t="0" r="r" b="b"/>
              <a:pathLst>
                <a:path w="84" h="85">
                  <a:moveTo>
                    <a:pt x="57" y="85"/>
                  </a:moveTo>
                  <a:cubicBezTo>
                    <a:pt x="79" y="46"/>
                    <a:pt x="79" y="46"/>
                    <a:pt x="79" y="46"/>
                  </a:cubicBezTo>
                  <a:cubicBezTo>
                    <a:pt x="84" y="38"/>
                    <a:pt x="80" y="28"/>
                    <a:pt x="72" y="25"/>
                  </a:cubicBezTo>
                  <a:cubicBezTo>
                    <a:pt x="25" y="4"/>
                    <a:pt x="25" y="4"/>
                    <a:pt x="25" y="4"/>
                  </a:cubicBezTo>
                  <a:cubicBezTo>
                    <a:pt x="15" y="0"/>
                    <a:pt x="5" y="7"/>
                    <a:pt x="4" y="17"/>
                  </a:cubicBezTo>
                  <a:cubicBezTo>
                    <a:pt x="0" y="59"/>
                    <a:pt x="0" y="59"/>
                    <a:pt x="0" y="59"/>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6" name="Freeform 362">
              <a:extLst>
                <a:ext uri="{FF2B5EF4-FFF2-40B4-BE49-F238E27FC236}">
                  <a16:creationId xmlns:a16="http://schemas.microsoft.com/office/drawing/2014/main" id="{56655EA7-E95F-435A-93B4-09E9A56605C1}"/>
                </a:ext>
              </a:extLst>
            </p:cNvPr>
            <p:cNvSpPr>
              <a:spLocks/>
            </p:cNvSpPr>
            <p:nvPr/>
          </p:nvSpPr>
          <p:spPr bwMode="auto">
            <a:xfrm>
              <a:off x="6940402" y="4612108"/>
              <a:ext cx="221647" cy="62516"/>
            </a:xfrm>
            <a:custGeom>
              <a:avLst/>
              <a:gdLst>
                <a:gd name="T0" fmla="*/ 10 w 75"/>
                <a:gd name="T1" fmla="*/ 21 h 21"/>
                <a:gd name="T2" fmla="*/ 65 w 75"/>
                <a:gd name="T3" fmla="*/ 21 h 21"/>
                <a:gd name="T4" fmla="*/ 75 w 75"/>
                <a:gd name="T5" fmla="*/ 10 h 21"/>
                <a:gd name="T6" fmla="*/ 65 w 75"/>
                <a:gd name="T7" fmla="*/ 0 h 21"/>
                <a:gd name="T8" fmla="*/ 10 w 75"/>
                <a:gd name="T9" fmla="*/ 0 h 21"/>
                <a:gd name="T10" fmla="*/ 0 w 75"/>
                <a:gd name="T11" fmla="*/ 10 h 21"/>
                <a:gd name="T12" fmla="*/ 10 w 75"/>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5" h="21">
                  <a:moveTo>
                    <a:pt x="10" y="21"/>
                  </a:moveTo>
                  <a:cubicBezTo>
                    <a:pt x="65" y="21"/>
                    <a:pt x="65" y="21"/>
                    <a:pt x="65" y="21"/>
                  </a:cubicBezTo>
                  <a:cubicBezTo>
                    <a:pt x="71" y="21"/>
                    <a:pt x="75" y="16"/>
                    <a:pt x="75" y="10"/>
                  </a:cubicBezTo>
                  <a:cubicBezTo>
                    <a:pt x="75" y="5"/>
                    <a:pt x="71" y="0"/>
                    <a:pt x="65" y="0"/>
                  </a:cubicBezTo>
                  <a:cubicBezTo>
                    <a:pt x="10" y="0"/>
                    <a:pt x="10" y="0"/>
                    <a:pt x="10" y="0"/>
                  </a:cubicBezTo>
                  <a:cubicBezTo>
                    <a:pt x="5" y="0"/>
                    <a:pt x="0" y="5"/>
                    <a:pt x="0" y="10"/>
                  </a:cubicBezTo>
                  <a:cubicBezTo>
                    <a:pt x="0" y="16"/>
                    <a:pt x="5" y="21"/>
                    <a:pt x="10" y="21"/>
                  </a:cubicBezTo>
                  <a:close/>
                </a:path>
              </a:pathLst>
            </a:custGeom>
            <a:solidFill>
              <a:srgbClr val="999A98"/>
            </a:solidFill>
            <a:ln w="9525">
              <a:solidFill>
                <a:schemeClr val="tx1"/>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7" name="Freeform 363">
              <a:extLst>
                <a:ext uri="{FF2B5EF4-FFF2-40B4-BE49-F238E27FC236}">
                  <a16:creationId xmlns:a16="http://schemas.microsoft.com/office/drawing/2014/main" id="{17075132-9E80-4009-86F1-BEB39F0BF2CE}"/>
                </a:ext>
              </a:extLst>
            </p:cNvPr>
            <p:cNvSpPr>
              <a:spLocks/>
            </p:cNvSpPr>
            <p:nvPr/>
          </p:nvSpPr>
          <p:spPr bwMode="auto">
            <a:xfrm>
              <a:off x="6940402" y="4612108"/>
              <a:ext cx="221647" cy="62516"/>
            </a:xfrm>
            <a:custGeom>
              <a:avLst/>
              <a:gdLst>
                <a:gd name="T0" fmla="*/ 10 w 75"/>
                <a:gd name="T1" fmla="*/ 21 h 21"/>
                <a:gd name="T2" fmla="*/ 65 w 75"/>
                <a:gd name="T3" fmla="*/ 21 h 21"/>
                <a:gd name="T4" fmla="*/ 75 w 75"/>
                <a:gd name="T5" fmla="*/ 10 h 21"/>
                <a:gd name="T6" fmla="*/ 65 w 75"/>
                <a:gd name="T7" fmla="*/ 0 h 21"/>
                <a:gd name="T8" fmla="*/ 10 w 75"/>
                <a:gd name="T9" fmla="*/ 0 h 21"/>
                <a:gd name="T10" fmla="*/ 0 w 75"/>
                <a:gd name="T11" fmla="*/ 10 h 21"/>
                <a:gd name="T12" fmla="*/ 10 w 75"/>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75" h="21">
                  <a:moveTo>
                    <a:pt x="10" y="21"/>
                  </a:moveTo>
                  <a:cubicBezTo>
                    <a:pt x="65" y="21"/>
                    <a:pt x="65" y="21"/>
                    <a:pt x="65" y="21"/>
                  </a:cubicBezTo>
                  <a:cubicBezTo>
                    <a:pt x="71" y="21"/>
                    <a:pt x="75" y="16"/>
                    <a:pt x="75" y="10"/>
                  </a:cubicBezTo>
                  <a:cubicBezTo>
                    <a:pt x="75" y="5"/>
                    <a:pt x="71" y="0"/>
                    <a:pt x="65" y="0"/>
                  </a:cubicBezTo>
                  <a:cubicBezTo>
                    <a:pt x="10" y="0"/>
                    <a:pt x="10" y="0"/>
                    <a:pt x="10" y="0"/>
                  </a:cubicBezTo>
                  <a:cubicBezTo>
                    <a:pt x="5" y="0"/>
                    <a:pt x="0" y="5"/>
                    <a:pt x="0" y="10"/>
                  </a:cubicBezTo>
                  <a:cubicBezTo>
                    <a:pt x="0" y="16"/>
                    <a:pt x="5" y="21"/>
                    <a:pt x="10" y="21"/>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8" name="Freeform 364">
              <a:extLst>
                <a:ext uri="{FF2B5EF4-FFF2-40B4-BE49-F238E27FC236}">
                  <a16:creationId xmlns:a16="http://schemas.microsoft.com/office/drawing/2014/main" id="{47BA40F7-B38A-43AE-B7B3-0B613B35B9F5}"/>
                </a:ext>
              </a:extLst>
            </p:cNvPr>
            <p:cNvSpPr>
              <a:spLocks/>
            </p:cNvSpPr>
            <p:nvPr/>
          </p:nvSpPr>
          <p:spPr bwMode="auto">
            <a:xfrm>
              <a:off x="6940402" y="4674625"/>
              <a:ext cx="221647" cy="58253"/>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solidFill>
              <a:srgbClr val="999A98"/>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29" name="Freeform 365">
              <a:extLst>
                <a:ext uri="{FF2B5EF4-FFF2-40B4-BE49-F238E27FC236}">
                  <a16:creationId xmlns:a16="http://schemas.microsoft.com/office/drawing/2014/main" id="{14BC7625-2EF2-497B-BF7B-1E9C8F1351B2}"/>
                </a:ext>
              </a:extLst>
            </p:cNvPr>
            <p:cNvSpPr>
              <a:spLocks/>
            </p:cNvSpPr>
            <p:nvPr/>
          </p:nvSpPr>
          <p:spPr bwMode="auto">
            <a:xfrm>
              <a:off x="6940402" y="4674625"/>
              <a:ext cx="221647" cy="58253"/>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0" name="Freeform 366">
              <a:extLst>
                <a:ext uri="{FF2B5EF4-FFF2-40B4-BE49-F238E27FC236}">
                  <a16:creationId xmlns:a16="http://schemas.microsoft.com/office/drawing/2014/main" id="{3470312B-A1CB-4B12-87D2-21008ACF251C}"/>
                </a:ext>
              </a:extLst>
            </p:cNvPr>
            <p:cNvSpPr>
              <a:spLocks/>
            </p:cNvSpPr>
            <p:nvPr/>
          </p:nvSpPr>
          <p:spPr bwMode="auto">
            <a:xfrm>
              <a:off x="6940402" y="4732877"/>
              <a:ext cx="221647" cy="59674"/>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solidFill>
              <a:srgbClr val="999A98"/>
            </a:solidFill>
            <a:ln w="9525">
              <a:solidFill>
                <a:srgbClr val="000000"/>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1" name="Freeform 367">
              <a:extLst>
                <a:ext uri="{FF2B5EF4-FFF2-40B4-BE49-F238E27FC236}">
                  <a16:creationId xmlns:a16="http://schemas.microsoft.com/office/drawing/2014/main" id="{F98263F3-8873-4B70-BBF6-079FC083C1EE}"/>
                </a:ext>
              </a:extLst>
            </p:cNvPr>
            <p:cNvSpPr>
              <a:spLocks/>
            </p:cNvSpPr>
            <p:nvPr/>
          </p:nvSpPr>
          <p:spPr bwMode="auto">
            <a:xfrm>
              <a:off x="6940402" y="4732877"/>
              <a:ext cx="221647" cy="59674"/>
            </a:xfrm>
            <a:custGeom>
              <a:avLst/>
              <a:gdLst>
                <a:gd name="T0" fmla="*/ 10 w 75"/>
                <a:gd name="T1" fmla="*/ 20 h 20"/>
                <a:gd name="T2" fmla="*/ 65 w 75"/>
                <a:gd name="T3" fmla="*/ 20 h 20"/>
                <a:gd name="T4" fmla="*/ 75 w 75"/>
                <a:gd name="T5" fmla="*/ 10 h 20"/>
                <a:gd name="T6" fmla="*/ 65 w 75"/>
                <a:gd name="T7" fmla="*/ 0 h 20"/>
                <a:gd name="T8" fmla="*/ 10 w 75"/>
                <a:gd name="T9" fmla="*/ 0 h 20"/>
                <a:gd name="T10" fmla="*/ 0 w 75"/>
                <a:gd name="T11" fmla="*/ 10 h 20"/>
                <a:gd name="T12" fmla="*/ 10 w 7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5" h="20">
                  <a:moveTo>
                    <a:pt x="10" y="20"/>
                  </a:moveTo>
                  <a:cubicBezTo>
                    <a:pt x="65" y="20"/>
                    <a:pt x="65" y="20"/>
                    <a:pt x="65" y="20"/>
                  </a:cubicBezTo>
                  <a:cubicBezTo>
                    <a:pt x="71" y="20"/>
                    <a:pt x="75" y="15"/>
                    <a:pt x="75" y="10"/>
                  </a:cubicBezTo>
                  <a:cubicBezTo>
                    <a:pt x="75" y="4"/>
                    <a:pt x="71" y="0"/>
                    <a:pt x="65" y="0"/>
                  </a:cubicBezTo>
                  <a:cubicBezTo>
                    <a:pt x="10" y="0"/>
                    <a:pt x="10" y="0"/>
                    <a:pt x="10" y="0"/>
                  </a:cubicBezTo>
                  <a:cubicBezTo>
                    <a:pt x="5" y="0"/>
                    <a:pt x="0" y="4"/>
                    <a:pt x="0" y="10"/>
                  </a:cubicBezTo>
                  <a:cubicBezTo>
                    <a:pt x="0" y="15"/>
                    <a:pt x="5" y="20"/>
                    <a:pt x="10" y="20"/>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2" name="Freeform 368">
              <a:extLst>
                <a:ext uri="{FF2B5EF4-FFF2-40B4-BE49-F238E27FC236}">
                  <a16:creationId xmlns:a16="http://schemas.microsoft.com/office/drawing/2014/main" id="{FF26E1BF-7017-49BF-B91A-D49D03BB30D2}"/>
                </a:ext>
              </a:extLst>
            </p:cNvPr>
            <p:cNvSpPr>
              <a:spLocks/>
            </p:cNvSpPr>
            <p:nvPr/>
          </p:nvSpPr>
          <p:spPr bwMode="auto">
            <a:xfrm>
              <a:off x="7116583" y="4049465"/>
              <a:ext cx="797078" cy="743086"/>
            </a:xfrm>
            <a:custGeom>
              <a:avLst/>
              <a:gdLst>
                <a:gd name="T0" fmla="*/ 0 w 270"/>
                <a:gd name="T1" fmla="*/ 190 h 251"/>
                <a:gd name="T2" fmla="*/ 166 w 270"/>
                <a:gd name="T3" fmla="*/ 190 h 251"/>
                <a:gd name="T4" fmla="*/ 168 w 270"/>
                <a:gd name="T5" fmla="*/ 187 h 251"/>
                <a:gd name="T6" fmla="*/ 80 w 270"/>
                <a:gd name="T7" fmla="*/ 83 h 251"/>
                <a:gd name="T8" fmla="*/ 88 w 270"/>
                <a:gd name="T9" fmla="*/ 44 h 251"/>
                <a:gd name="T10" fmla="*/ 88 w 270"/>
                <a:gd name="T11" fmla="*/ 5 h 251"/>
                <a:gd name="T12" fmla="*/ 93 w 270"/>
                <a:gd name="T13" fmla="*/ 2 h 251"/>
                <a:gd name="T14" fmla="*/ 244 w 270"/>
                <a:gd name="T15" fmla="*/ 174 h 251"/>
                <a:gd name="T16" fmla="*/ 209 w 270"/>
                <a:gd name="T17" fmla="*/ 251 h 251"/>
                <a:gd name="T18" fmla="*/ 2 w 270"/>
                <a:gd name="T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1">
                  <a:moveTo>
                    <a:pt x="0" y="190"/>
                  </a:moveTo>
                  <a:cubicBezTo>
                    <a:pt x="166" y="190"/>
                    <a:pt x="166" y="190"/>
                    <a:pt x="166" y="190"/>
                  </a:cubicBezTo>
                  <a:cubicBezTo>
                    <a:pt x="168" y="190"/>
                    <a:pt x="169" y="188"/>
                    <a:pt x="168" y="187"/>
                  </a:cubicBezTo>
                  <a:cubicBezTo>
                    <a:pt x="80" y="83"/>
                    <a:pt x="80" y="83"/>
                    <a:pt x="80" y="83"/>
                  </a:cubicBezTo>
                  <a:cubicBezTo>
                    <a:pt x="69" y="70"/>
                    <a:pt x="75" y="56"/>
                    <a:pt x="88" y="44"/>
                  </a:cubicBezTo>
                  <a:cubicBezTo>
                    <a:pt x="96" y="38"/>
                    <a:pt x="93" y="19"/>
                    <a:pt x="88" y="5"/>
                  </a:cubicBezTo>
                  <a:cubicBezTo>
                    <a:pt x="87" y="2"/>
                    <a:pt x="91" y="0"/>
                    <a:pt x="93" y="2"/>
                  </a:cubicBezTo>
                  <a:cubicBezTo>
                    <a:pt x="244" y="174"/>
                    <a:pt x="244" y="174"/>
                    <a:pt x="244" y="174"/>
                  </a:cubicBezTo>
                  <a:cubicBezTo>
                    <a:pt x="270" y="204"/>
                    <a:pt x="248" y="251"/>
                    <a:pt x="209" y="251"/>
                  </a:cubicBezTo>
                  <a:cubicBezTo>
                    <a:pt x="2" y="251"/>
                    <a:pt x="2" y="251"/>
                    <a:pt x="2" y="251"/>
                  </a:cubicBezTo>
                </a:path>
              </a:pathLst>
            </a:custGeom>
            <a:solidFill>
              <a:srgbClr val="999A98"/>
            </a:solidFill>
            <a:ln w="9525">
              <a:solidFill>
                <a:srgbClr val="000000"/>
              </a:solidFill>
              <a:round/>
              <a:headEnd/>
              <a:tailEnd/>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3" name="Freeform 369">
              <a:extLst>
                <a:ext uri="{FF2B5EF4-FFF2-40B4-BE49-F238E27FC236}">
                  <a16:creationId xmlns:a16="http://schemas.microsoft.com/office/drawing/2014/main" id="{F9236039-7AEF-42E5-9799-B81320B33987}"/>
                </a:ext>
              </a:extLst>
            </p:cNvPr>
            <p:cNvSpPr>
              <a:spLocks/>
            </p:cNvSpPr>
            <p:nvPr/>
          </p:nvSpPr>
          <p:spPr bwMode="auto">
            <a:xfrm>
              <a:off x="7116583" y="4049465"/>
              <a:ext cx="797078" cy="743086"/>
            </a:xfrm>
            <a:custGeom>
              <a:avLst/>
              <a:gdLst>
                <a:gd name="T0" fmla="*/ 0 w 270"/>
                <a:gd name="T1" fmla="*/ 190 h 251"/>
                <a:gd name="T2" fmla="*/ 166 w 270"/>
                <a:gd name="T3" fmla="*/ 190 h 251"/>
                <a:gd name="T4" fmla="*/ 168 w 270"/>
                <a:gd name="T5" fmla="*/ 187 h 251"/>
                <a:gd name="T6" fmla="*/ 80 w 270"/>
                <a:gd name="T7" fmla="*/ 83 h 251"/>
                <a:gd name="T8" fmla="*/ 88 w 270"/>
                <a:gd name="T9" fmla="*/ 44 h 251"/>
                <a:gd name="T10" fmla="*/ 88 w 270"/>
                <a:gd name="T11" fmla="*/ 5 h 251"/>
                <a:gd name="T12" fmla="*/ 93 w 270"/>
                <a:gd name="T13" fmla="*/ 2 h 251"/>
                <a:gd name="T14" fmla="*/ 244 w 270"/>
                <a:gd name="T15" fmla="*/ 174 h 251"/>
                <a:gd name="T16" fmla="*/ 209 w 270"/>
                <a:gd name="T17" fmla="*/ 251 h 251"/>
                <a:gd name="T18" fmla="*/ 2 w 270"/>
                <a:gd name="T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1">
                  <a:moveTo>
                    <a:pt x="0" y="190"/>
                  </a:moveTo>
                  <a:cubicBezTo>
                    <a:pt x="166" y="190"/>
                    <a:pt x="166" y="190"/>
                    <a:pt x="166" y="190"/>
                  </a:cubicBezTo>
                  <a:cubicBezTo>
                    <a:pt x="168" y="190"/>
                    <a:pt x="169" y="188"/>
                    <a:pt x="168" y="187"/>
                  </a:cubicBezTo>
                  <a:cubicBezTo>
                    <a:pt x="80" y="83"/>
                    <a:pt x="80" y="83"/>
                    <a:pt x="80" y="83"/>
                  </a:cubicBezTo>
                  <a:cubicBezTo>
                    <a:pt x="69" y="70"/>
                    <a:pt x="75" y="56"/>
                    <a:pt x="88" y="44"/>
                  </a:cubicBezTo>
                  <a:cubicBezTo>
                    <a:pt x="96" y="38"/>
                    <a:pt x="93" y="19"/>
                    <a:pt x="88" y="5"/>
                  </a:cubicBezTo>
                  <a:cubicBezTo>
                    <a:pt x="87" y="2"/>
                    <a:pt x="91" y="0"/>
                    <a:pt x="93" y="2"/>
                  </a:cubicBezTo>
                  <a:cubicBezTo>
                    <a:pt x="244" y="174"/>
                    <a:pt x="244" y="174"/>
                    <a:pt x="244" y="174"/>
                  </a:cubicBezTo>
                  <a:cubicBezTo>
                    <a:pt x="270" y="204"/>
                    <a:pt x="248" y="251"/>
                    <a:pt x="209" y="251"/>
                  </a:cubicBezTo>
                  <a:cubicBezTo>
                    <a:pt x="2" y="251"/>
                    <a:pt x="2" y="251"/>
                    <a:pt x="2" y="25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4" name="Freeform 370">
              <a:extLst>
                <a:ext uri="{FF2B5EF4-FFF2-40B4-BE49-F238E27FC236}">
                  <a16:creationId xmlns:a16="http://schemas.microsoft.com/office/drawing/2014/main" id="{4360E655-F0E3-4443-9847-0110CBBB7BA7}"/>
                </a:ext>
              </a:extLst>
            </p:cNvPr>
            <p:cNvSpPr>
              <a:spLocks/>
            </p:cNvSpPr>
            <p:nvPr/>
          </p:nvSpPr>
          <p:spPr bwMode="auto">
            <a:xfrm>
              <a:off x="7282818" y="4016785"/>
              <a:ext cx="217385" cy="281322"/>
            </a:xfrm>
            <a:custGeom>
              <a:avLst/>
              <a:gdLst>
                <a:gd name="T0" fmla="*/ 0 w 153"/>
                <a:gd name="T1" fmla="*/ 155 h 213"/>
                <a:gd name="T2" fmla="*/ 52 w 153"/>
                <a:gd name="T3" fmla="*/ 213 h 213"/>
                <a:gd name="T4" fmla="*/ 153 w 153"/>
                <a:gd name="T5" fmla="*/ 132 h 213"/>
                <a:gd name="T6" fmla="*/ 43 w 153"/>
                <a:gd name="T7" fmla="*/ 0 h 213"/>
                <a:gd name="T8" fmla="*/ 0 w 153"/>
                <a:gd name="T9" fmla="*/ 155 h 213"/>
              </a:gdLst>
              <a:ahLst/>
              <a:cxnLst>
                <a:cxn ang="0">
                  <a:pos x="T0" y="T1"/>
                </a:cxn>
                <a:cxn ang="0">
                  <a:pos x="T2" y="T3"/>
                </a:cxn>
                <a:cxn ang="0">
                  <a:pos x="T4" y="T5"/>
                </a:cxn>
                <a:cxn ang="0">
                  <a:pos x="T6" y="T7"/>
                </a:cxn>
                <a:cxn ang="0">
                  <a:pos x="T8" y="T9"/>
                </a:cxn>
              </a:cxnLst>
              <a:rect l="0" t="0" r="r" b="b"/>
              <a:pathLst>
                <a:path w="153" h="213">
                  <a:moveTo>
                    <a:pt x="0" y="155"/>
                  </a:moveTo>
                  <a:lnTo>
                    <a:pt x="52" y="213"/>
                  </a:lnTo>
                  <a:lnTo>
                    <a:pt x="153" y="132"/>
                  </a:lnTo>
                  <a:lnTo>
                    <a:pt x="43" y="0"/>
                  </a:lnTo>
                  <a:lnTo>
                    <a:pt x="0" y="155"/>
                  </a:lnTo>
                  <a:close/>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5" name="Freeform 371">
              <a:extLst>
                <a:ext uri="{FF2B5EF4-FFF2-40B4-BE49-F238E27FC236}">
                  <a16:creationId xmlns:a16="http://schemas.microsoft.com/office/drawing/2014/main" id="{AE931D9F-6400-4264-8D8D-7EE016618EE8}"/>
                </a:ext>
              </a:extLst>
            </p:cNvPr>
            <p:cNvSpPr>
              <a:spLocks/>
            </p:cNvSpPr>
            <p:nvPr/>
          </p:nvSpPr>
          <p:spPr bwMode="auto">
            <a:xfrm>
              <a:off x="7282818" y="3995474"/>
              <a:ext cx="217385" cy="302634"/>
            </a:xfrm>
            <a:custGeom>
              <a:avLst/>
              <a:gdLst>
                <a:gd name="T0" fmla="*/ 0 w 153"/>
                <a:gd name="T1" fmla="*/ 155 h 213"/>
                <a:gd name="T2" fmla="*/ 52 w 153"/>
                <a:gd name="T3" fmla="*/ 213 h 213"/>
                <a:gd name="T4" fmla="*/ 153 w 153"/>
                <a:gd name="T5" fmla="*/ 132 h 213"/>
                <a:gd name="T6" fmla="*/ 43 w 153"/>
                <a:gd name="T7" fmla="*/ 0 h 213"/>
              </a:gdLst>
              <a:ahLst/>
              <a:cxnLst>
                <a:cxn ang="0">
                  <a:pos x="T0" y="T1"/>
                </a:cxn>
                <a:cxn ang="0">
                  <a:pos x="T2" y="T3"/>
                </a:cxn>
                <a:cxn ang="0">
                  <a:pos x="T4" y="T5"/>
                </a:cxn>
                <a:cxn ang="0">
                  <a:pos x="T6" y="T7"/>
                </a:cxn>
              </a:cxnLst>
              <a:rect l="0" t="0" r="r" b="b"/>
              <a:pathLst>
                <a:path w="153" h="213">
                  <a:moveTo>
                    <a:pt x="0" y="155"/>
                  </a:moveTo>
                  <a:lnTo>
                    <a:pt x="52" y="213"/>
                  </a:lnTo>
                  <a:lnTo>
                    <a:pt x="153" y="132"/>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6" name="Freeform 372">
              <a:extLst>
                <a:ext uri="{FF2B5EF4-FFF2-40B4-BE49-F238E27FC236}">
                  <a16:creationId xmlns:a16="http://schemas.microsoft.com/office/drawing/2014/main" id="{9C4583A0-C5BB-40D5-B60B-21D866FC0CA4}"/>
                </a:ext>
              </a:extLst>
            </p:cNvPr>
            <p:cNvSpPr>
              <a:spLocks/>
            </p:cNvSpPr>
            <p:nvPr/>
          </p:nvSpPr>
          <p:spPr bwMode="auto">
            <a:xfrm>
              <a:off x="7282818" y="3995474"/>
              <a:ext cx="217385" cy="302634"/>
            </a:xfrm>
            <a:custGeom>
              <a:avLst/>
              <a:gdLst>
                <a:gd name="T0" fmla="*/ 0 w 153"/>
                <a:gd name="T1" fmla="*/ 155 h 213"/>
                <a:gd name="T2" fmla="*/ 52 w 153"/>
                <a:gd name="T3" fmla="*/ 213 h 213"/>
                <a:gd name="T4" fmla="*/ 153 w 153"/>
                <a:gd name="T5" fmla="*/ 132 h 213"/>
                <a:gd name="T6" fmla="*/ 43 w 153"/>
                <a:gd name="T7" fmla="*/ 0 h 213"/>
              </a:gdLst>
              <a:ahLst/>
              <a:cxnLst>
                <a:cxn ang="0">
                  <a:pos x="T0" y="T1"/>
                </a:cxn>
                <a:cxn ang="0">
                  <a:pos x="T2" y="T3"/>
                </a:cxn>
                <a:cxn ang="0">
                  <a:pos x="T4" y="T5"/>
                </a:cxn>
                <a:cxn ang="0">
                  <a:pos x="T6" y="T7"/>
                </a:cxn>
              </a:cxnLst>
              <a:rect l="0" t="0" r="r" b="b"/>
              <a:pathLst>
                <a:path w="153" h="213">
                  <a:moveTo>
                    <a:pt x="0" y="155"/>
                  </a:moveTo>
                  <a:lnTo>
                    <a:pt x="52" y="213"/>
                  </a:lnTo>
                  <a:lnTo>
                    <a:pt x="153" y="132"/>
                  </a:lnTo>
                  <a:lnTo>
                    <a:pt x="43" y="0"/>
                  </a:ln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7" name="Freeform 373">
              <a:extLst>
                <a:ext uri="{FF2B5EF4-FFF2-40B4-BE49-F238E27FC236}">
                  <a16:creationId xmlns:a16="http://schemas.microsoft.com/office/drawing/2014/main" id="{49317D74-5262-4296-8F6A-25999C2D20CD}"/>
                </a:ext>
              </a:extLst>
            </p:cNvPr>
            <p:cNvSpPr>
              <a:spLocks/>
            </p:cNvSpPr>
            <p:nvPr/>
          </p:nvSpPr>
          <p:spPr bwMode="auto">
            <a:xfrm>
              <a:off x="7066854" y="4674625"/>
              <a:ext cx="49729" cy="0"/>
            </a:xfrm>
            <a:custGeom>
              <a:avLst/>
              <a:gdLst>
                <a:gd name="T0" fmla="*/ 0 w 35"/>
                <a:gd name="T1" fmla="*/ 35 w 35"/>
                <a:gd name="T2" fmla="*/ 0 w 35"/>
              </a:gdLst>
              <a:ahLst/>
              <a:cxnLst>
                <a:cxn ang="0">
                  <a:pos x="T0" y="0"/>
                </a:cxn>
                <a:cxn ang="0">
                  <a:pos x="T1" y="0"/>
                </a:cxn>
                <a:cxn ang="0">
                  <a:pos x="T2" y="0"/>
                </a:cxn>
              </a:cxnLst>
              <a:rect l="0" t="0" r="r" b="b"/>
              <a:pathLst>
                <a:path w="35">
                  <a:moveTo>
                    <a:pt x="0" y="0"/>
                  </a:moveTo>
                  <a:lnTo>
                    <a:pt x="35" y="0"/>
                  </a:lnTo>
                  <a:lnTo>
                    <a:pt x="0" y="0"/>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38" name="Line 374">
              <a:extLst>
                <a:ext uri="{FF2B5EF4-FFF2-40B4-BE49-F238E27FC236}">
                  <a16:creationId xmlns:a16="http://schemas.microsoft.com/office/drawing/2014/main" id="{CA116BD6-7FF0-41EF-B7DF-F8E64F97855A}"/>
                </a:ext>
              </a:extLst>
            </p:cNvPr>
            <p:cNvSpPr>
              <a:spLocks noChangeShapeType="1"/>
            </p:cNvSpPr>
            <p:nvPr/>
          </p:nvSpPr>
          <p:spPr bwMode="auto">
            <a:xfrm>
              <a:off x="7066854" y="4674625"/>
              <a:ext cx="49729"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46" name="Line 375">
              <a:extLst>
                <a:ext uri="{FF2B5EF4-FFF2-40B4-BE49-F238E27FC236}">
                  <a16:creationId xmlns:a16="http://schemas.microsoft.com/office/drawing/2014/main" id="{11CF4430-1777-4E3A-818B-69E57446F6BA}"/>
                </a:ext>
              </a:extLst>
            </p:cNvPr>
            <p:cNvSpPr>
              <a:spLocks noChangeShapeType="1"/>
            </p:cNvSpPr>
            <p:nvPr/>
          </p:nvSpPr>
          <p:spPr bwMode="auto">
            <a:xfrm>
              <a:off x="7066854" y="4674625"/>
              <a:ext cx="49729"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547" name="Freeform 376">
              <a:extLst>
                <a:ext uri="{FF2B5EF4-FFF2-40B4-BE49-F238E27FC236}">
                  <a16:creationId xmlns:a16="http://schemas.microsoft.com/office/drawing/2014/main" id="{EA217FB6-1AF5-47AA-9BA8-019DAEE9BBE0}"/>
                </a:ext>
              </a:extLst>
            </p:cNvPr>
            <p:cNvSpPr>
              <a:spLocks/>
            </p:cNvSpPr>
            <p:nvPr/>
          </p:nvSpPr>
          <p:spPr bwMode="auto">
            <a:xfrm>
              <a:off x="7066854" y="4732877"/>
              <a:ext cx="49729" cy="0"/>
            </a:xfrm>
            <a:custGeom>
              <a:avLst/>
              <a:gdLst>
                <a:gd name="T0" fmla="*/ 0 w 35"/>
                <a:gd name="T1" fmla="*/ 35 w 35"/>
                <a:gd name="T2" fmla="*/ 0 w 35"/>
              </a:gdLst>
              <a:ahLst/>
              <a:cxnLst>
                <a:cxn ang="0">
                  <a:pos x="T0" y="0"/>
                </a:cxn>
                <a:cxn ang="0">
                  <a:pos x="T1" y="0"/>
                </a:cxn>
                <a:cxn ang="0">
                  <a:pos x="T2" y="0"/>
                </a:cxn>
              </a:cxnLst>
              <a:rect l="0" t="0" r="r" b="b"/>
              <a:pathLst>
                <a:path w="35">
                  <a:moveTo>
                    <a:pt x="0" y="0"/>
                  </a:moveTo>
                  <a:lnTo>
                    <a:pt x="35" y="0"/>
                  </a:lnTo>
                  <a:lnTo>
                    <a:pt x="0" y="0"/>
                  </a:lnTo>
                  <a:close/>
                </a:path>
              </a:pathLst>
            </a:custGeom>
            <a:solidFill>
              <a:srgbClr val="FFE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16" name="Line 377">
              <a:extLst>
                <a:ext uri="{FF2B5EF4-FFF2-40B4-BE49-F238E27FC236}">
                  <a16:creationId xmlns:a16="http://schemas.microsoft.com/office/drawing/2014/main" id="{4AE0125E-329E-4210-ACE2-EC510F9EFD86}"/>
                </a:ext>
              </a:extLst>
            </p:cNvPr>
            <p:cNvSpPr>
              <a:spLocks noChangeShapeType="1"/>
            </p:cNvSpPr>
            <p:nvPr/>
          </p:nvSpPr>
          <p:spPr bwMode="auto">
            <a:xfrm>
              <a:off x="7066854" y="4732877"/>
              <a:ext cx="49729"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79" name="Line 378">
              <a:extLst>
                <a:ext uri="{FF2B5EF4-FFF2-40B4-BE49-F238E27FC236}">
                  <a16:creationId xmlns:a16="http://schemas.microsoft.com/office/drawing/2014/main" id="{4FBB546B-FFCE-42FF-A488-37F14AB7030F}"/>
                </a:ext>
              </a:extLst>
            </p:cNvPr>
            <p:cNvSpPr>
              <a:spLocks noChangeShapeType="1"/>
            </p:cNvSpPr>
            <p:nvPr/>
          </p:nvSpPr>
          <p:spPr bwMode="auto">
            <a:xfrm>
              <a:off x="7066854" y="4732877"/>
              <a:ext cx="49729"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680" name="Oval 325">
              <a:extLst>
                <a:ext uri="{FF2B5EF4-FFF2-40B4-BE49-F238E27FC236}">
                  <a16:creationId xmlns:a16="http://schemas.microsoft.com/office/drawing/2014/main" id="{24C722CB-9B75-4C50-92DE-A6C810F20882}"/>
                </a:ext>
              </a:extLst>
            </p:cNvPr>
            <p:cNvSpPr>
              <a:spLocks noChangeArrowheads="1"/>
            </p:cNvSpPr>
            <p:nvPr/>
          </p:nvSpPr>
          <p:spPr bwMode="auto">
            <a:xfrm>
              <a:off x="6570989" y="3404415"/>
              <a:ext cx="76725" cy="76725"/>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782" name="Group 781">
            <a:extLst>
              <a:ext uri="{FF2B5EF4-FFF2-40B4-BE49-F238E27FC236}">
                <a16:creationId xmlns:a16="http://schemas.microsoft.com/office/drawing/2014/main" id="{3C6D36B3-4AEB-4D5C-A671-C596BA4994E8}"/>
              </a:ext>
            </a:extLst>
          </p:cNvPr>
          <p:cNvGrpSpPr/>
          <p:nvPr/>
        </p:nvGrpSpPr>
        <p:grpSpPr>
          <a:xfrm>
            <a:off x="4259209" y="8502339"/>
            <a:ext cx="6103193" cy="221659"/>
            <a:chOff x="566618" y="4879221"/>
            <a:chExt cx="8058872" cy="292688"/>
          </a:xfrm>
        </p:grpSpPr>
        <p:sp>
          <p:nvSpPr>
            <p:cNvPr id="801" name="Rectangle 395">
              <a:extLst>
                <a:ext uri="{FF2B5EF4-FFF2-40B4-BE49-F238E27FC236}">
                  <a16:creationId xmlns:a16="http://schemas.microsoft.com/office/drawing/2014/main" id="{8DBF72C7-5CF7-4095-9AB6-02898BC91675}"/>
                </a:ext>
              </a:extLst>
            </p:cNvPr>
            <p:cNvSpPr>
              <a:spLocks noChangeArrowheads="1"/>
            </p:cNvSpPr>
            <p:nvPr/>
          </p:nvSpPr>
          <p:spPr bwMode="auto">
            <a:xfrm>
              <a:off x="8480567" y="4879221"/>
              <a:ext cx="144923" cy="292688"/>
            </a:xfrm>
            <a:prstGeom prst="rect">
              <a:avLst/>
            </a:pr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04" name="Rectangle 397">
              <a:extLst>
                <a:ext uri="{FF2B5EF4-FFF2-40B4-BE49-F238E27FC236}">
                  <a16:creationId xmlns:a16="http://schemas.microsoft.com/office/drawing/2014/main" id="{3BD42192-5448-43F1-83CB-419FAA1586DF}"/>
                </a:ext>
              </a:extLst>
            </p:cNvPr>
            <p:cNvSpPr>
              <a:spLocks noChangeArrowheads="1"/>
            </p:cNvSpPr>
            <p:nvPr/>
          </p:nvSpPr>
          <p:spPr bwMode="auto">
            <a:xfrm>
              <a:off x="566618" y="4879221"/>
              <a:ext cx="142082" cy="289847"/>
            </a:xfrm>
            <a:prstGeom prst="rect">
              <a:avLst/>
            </a:pr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sp>
        <p:nvSpPr>
          <p:cNvPr id="808" name="Freeform 399">
            <a:extLst>
              <a:ext uri="{FF2B5EF4-FFF2-40B4-BE49-F238E27FC236}">
                <a16:creationId xmlns:a16="http://schemas.microsoft.com/office/drawing/2014/main" id="{A566789C-A388-4DD4-82CF-0A42B159A37B}"/>
              </a:ext>
            </a:extLst>
          </p:cNvPr>
          <p:cNvSpPr>
            <a:spLocks/>
          </p:cNvSpPr>
          <p:nvPr/>
        </p:nvSpPr>
        <p:spPr bwMode="auto">
          <a:xfrm>
            <a:off x="4068755" y="8428094"/>
            <a:ext cx="6499167" cy="120515"/>
          </a:xfrm>
          <a:custGeom>
            <a:avLst/>
            <a:gdLst>
              <a:gd name="T0" fmla="*/ 2882 w 2908"/>
              <a:gd name="T1" fmla="*/ 54 h 54"/>
              <a:gd name="T2" fmla="*/ 26 w 2908"/>
              <a:gd name="T3" fmla="*/ 54 h 54"/>
              <a:gd name="T4" fmla="*/ 0 w 2908"/>
              <a:gd name="T5" fmla="*/ 27 h 54"/>
              <a:gd name="T6" fmla="*/ 26 w 2908"/>
              <a:gd name="T7" fmla="*/ 0 h 54"/>
              <a:gd name="T8" fmla="*/ 2882 w 2908"/>
              <a:gd name="T9" fmla="*/ 0 h 54"/>
              <a:gd name="T10" fmla="*/ 2908 w 2908"/>
              <a:gd name="T11" fmla="*/ 27 h 54"/>
              <a:gd name="T12" fmla="*/ 2882 w 2908"/>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2908" h="54">
                <a:moveTo>
                  <a:pt x="2882" y="54"/>
                </a:moveTo>
                <a:cubicBezTo>
                  <a:pt x="26" y="54"/>
                  <a:pt x="26" y="54"/>
                  <a:pt x="26" y="54"/>
                </a:cubicBezTo>
                <a:cubicBezTo>
                  <a:pt x="12" y="54"/>
                  <a:pt x="0" y="42"/>
                  <a:pt x="0" y="27"/>
                </a:cubicBezTo>
                <a:cubicBezTo>
                  <a:pt x="0" y="12"/>
                  <a:pt x="12" y="0"/>
                  <a:pt x="26" y="0"/>
                </a:cubicBezTo>
                <a:cubicBezTo>
                  <a:pt x="2882" y="0"/>
                  <a:pt x="2882" y="0"/>
                  <a:pt x="2882" y="0"/>
                </a:cubicBezTo>
                <a:cubicBezTo>
                  <a:pt x="2896" y="0"/>
                  <a:pt x="2908" y="12"/>
                  <a:pt x="2908" y="27"/>
                </a:cubicBezTo>
                <a:cubicBezTo>
                  <a:pt x="2908" y="42"/>
                  <a:pt x="2896" y="54"/>
                  <a:pt x="2882" y="54"/>
                </a:cubicBezTo>
                <a:close/>
              </a:path>
            </a:pathLst>
          </a:custGeom>
          <a:solidFill>
            <a:srgbClr val="8E8F8D"/>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Tree>
    <p:extLst>
      <p:ext uri="{BB962C8B-B14F-4D97-AF65-F5344CB8AC3E}">
        <p14:creationId xmlns:p14="http://schemas.microsoft.com/office/powerpoint/2010/main" val="190444190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27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76"/>
                                        </p:tgtEl>
                                      </p:cBhvr>
                                      <p:by x="0" y="0"/>
                                    </p:animScale>
                                  </p:childTnLst>
                                </p:cTn>
                              </p:par>
                              <p:par>
                                <p:cTn id="9" presetID="6" presetClass="emph" presetSubtype="0" decel="100000" fill="hold" grpId="2" nodeType="withEffect">
                                  <p:stCondLst>
                                    <p:cond delay="900"/>
                                  </p:stCondLst>
                                  <p:childTnLst>
                                    <p:animScale>
                                      <p:cBhvr>
                                        <p:cTn id="10" dur="500" fill="hold"/>
                                        <p:tgtEl>
                                          <p:spTgt spid="276"/>
                                        </p:tgtEl>
                                      </p:cBhvr>
                                      <p:by x="90000" y="90000"/>
                                    </p:animScale>
                                  </p:childTnLst>
                                </p:cTn>
                              </p:par>
                              <p:par>
                                <p:cTn id="11" presetID="10" presetClass="entr" presetSubtype="0" fill="hold" grpId="0" nodeType="withEffect">
                                  <p:stCondLst>
                                    <p:cond delay="50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42" presetClass="path" presetSubtype="0" decel="100000" fill="hold" grpId="1" nodeType="withEffect">
                                  <p:stCondLst>
                                    <p:cond delay="500"/>
                                  </p:stCondLst>
                                  <p:childTnLst>
                                    <p:animMotion origin="layout" path="M 3.47222E-7 -2.83951E-6 L -0.03678 -2.83951E-6 " pathEditMode="relative" rAng="0" ptsTypes="AA">
                                      <p:cBhvr>
                                        <p:cTn id="15" dur="500" spd="-100000" fill="hold"/>
                                        <p:tgtEl>
                                          <p:spTgt spid="290"/>
                                        </p:tgtEl>
                                        <p:attrNameLst>
                                          <p:attrName>ppt_x</p:attrName>
                                          <p:attrName>ppt_y</p:attrName>
                                        </p:attrNameLst>
                                      </p:cBhvr>
                                      <p:rCtr x="-18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animBg="1"/>
      <p:bldP spid="276" grpId="1" animBg="1"/>
      <p:bldP spid="276" grpId="2" animBg="1"/>
      <p:bldP spid="290" grpId="0"/>
      <p:bldP spid="290" grpId="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70" name="Rectangle 169">
            <a:extLst>
              <a:ext uri="{FF2B5EF4-FFF2-40B4-BE49-F238E27FC236}">
                <a16:creationId xmlns:a16="http://schemas.microsoft.com/office/drawing/2014/main" id="{DDDFE8A9-826C-4FFB-8562-2818A13E8A63}"/>
              </a:ext>
            </a:extLst>
          </p:cNvPr>
          <p:cNvSpPr/>
          <p:nvPr/>
        </p:nvSpPr>
        <p:spPr>
          <a:xfrm>
            <a:off x="1" y="1"/>
            <a:ext cx="14630398" cy="8229586"/>
          </a:xfrm>
          <a:prstGeom prst="rect">
            <a:avLst/>
          </a:prstGeom>
          <a:solidFill>
            <a:schemeClr val="accent4">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102" name="Rectangle 101">
            <a:extLst>
              <a:ext uri="{FF2B5EF4-FFF2-40B4-BE49-F238E27FC236}">
                <a16:creationId xmlns:a16="http://schemas.microsoft.com/office/drawing/2014/main" id="{807B8677-E7E8-4BEE-8EA0-432BDC7B1519}"/>
              </a:ext>
            </a:extLst>
          </p:cNvPr>
          <p:cNvSpPr/>
          <p:nvPr/>
        </p:nvSpPr>
        <p:spPr>
          <a:xfrm>
            <a:off x="-2048174" y="-1151641"/>
            <a:ext cx="18726747" cy="9959493"/>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3" name="Rectangle 2" hidden="1">
            <a:extLst>
              <a:ext uri="{FF2B5EF4-FFF2-40B4-BE49-F238E27FC236}">
                <a16:creationId xmlns:a16="http://schemas.microsoft.com/office/drawing/2014/main" id="{A54BC35E-1D67-4AA5-BCA3-C2BDBDA705D5}"/>
              </a:ext>
            </a:extLst>
          </p:cNvPr>
          <p:cNvSpPr/>
          <p:nvPr/>
        </p:nvSpPr>
        <p:spPr>
          <a:xfrm>
            <a:off x="1" y="1"/>
            <a:ext cx="14630398" cy="822958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93" name="Title 8">
            <a:extLst>
              <a:ext uri="{FF2B5EF4-FFF2-40B4-BE49-F238E27FC236}">
                <a16:creationId xmlns:a16="http://schemas.microsoft.com/office/drawing/2014/main" id="{B6641548-3343-4161-95AF-3D522421B384}"/>
              </a:ext>
            </a:extLst>
          </p:cNvPr>
          <p:cNvSpPr txBox="1">
            <a:spLocks/>
          </p:cNvSpPr>
          <p:nvPr/>
        </p:nvSpPr>
        <p:spPr>
          <a:xfrm>
            <a:off x="1684720" y="447729"/>
            <a:ext cx="11260963" cy="829746"/>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4800" dirty="0"/>
              <a:t>Successful board-level patterns </a:t>
            </a:r>
          </a:p>
        </p:txBody>
      </p:sp>
      <p:sp>
        <p:nvSpPr>
          <p:cNvPr id="4" name="Rectangle 3">
            <a:extLst>
              <a:ext uri="{FF2B5EF4-FFF2-40B4-BE49-F238E27FC236}">
                <a16:creationId xmlns:a16="http://schemas.microsoft.com/office/drawing/2014/main" id="{1A465571-05AF-416E-AB48-360C97473788}"/>
              </a:ext>
            </a:extLst>
          </p:cNvPr>
          <p:cNvSpPr/>
          <p:nvPr/>
        </p:nvSpPr>
        <p:spPr>
          <a:xfrm>
            <a:off x="14829086" y="234713"/>
            <a:ext cx="2637349" cy="901957"/>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r>
              <a:rPr lang="en-US" sz="2800" dirty="0">
                <a:solidFill>
                  <a:prstClr val="white"/>
                </a:solidFill>
              </a:rPr>
              <a:t>Font= MV Boli </a:t>
            </a:r>
          </a:p>
        </p:txBody>
      </p:sp>
      <p:sp>
        <p:nvSpPr>
          <p:cNvPr id="37" name="Freeform 15">
            <a:extLst>
              <a:ext uri="{FF2B5EF4-FFF2-40B4-BE49-F238E27FC236}">
                <a16:creationId xmlns:a16="http://schemas.microsoft.com/office/drawing/2014/main" id="{47D29ACF-9834-4821-9889-D50AECAEE93A}"/>
              </a:ext>
            </a:extLst>
          </p:cNvPr>
          <p:cNvSpPr>
            <a:spLocks/>
          </p:cNvSpPr>
          <p:nvPr/>
        </p:nvSpPr>
        <p:spPr bwMode="auto">
          <a:xfrm rot="14417466" flipH="1">
            <a:off x="921419" y="2993706"/>
            <a:ext cx="965315" cy="318856"/>
          </a:xfrm>
          <a:custGeom>
            <a:avLst/>
            <a:gdLst>
              <a:gd name="T0" fmla="*/ 2331 w 2358"/>
              <a:gd name="T1" fmla="*/ 503 h 586"/>
              <a:gd name="T2" fmla="*/ 1930 w 2358"/>
              <a:gd name="T3" fmla="*/ 290 h 586"/>
              <a:gd name="T4" fmla="*/ 1432 w 2358"/>
              <a:gd name="T5" fmla="*/ 167 h 586"/>
              <a:gd name="T6" fmla="*/ 404 w 2358"/>
              <a:gd name="T7" fmla="*/ 252 h 586"/>
              <a:gd name="T8" fmla="*/ 191 w 2358"/>
              <a:gd name="T9" fmla="*/ 358 h 586"/>
              <a:gd name="T10" fmla="*/ 318 w 2358"/>
              <a:gd name="T11" fmla="*/ 73 h 586"/>
              <a:gd name="T12" fmla="*/ 245 w 2358"/>
              <a:gd name="T13" fmla="*/ 42 h 586"/>
              <a:gd name="T14" fmla="*/ 80 w 2358"/>
              <a:gd name="T15" fmla="*/ 379 h 586"/>
              <a:gd name="T16" fmla="*/ 52 w 2358"/>
              <a:gd name="T17" fmla="*/ 417 h 586"/>
              <a:gd name="T18" fmla="*/ 45 w 2358"/>
              <a:gd name="T19" fmla="*/ 432 h 586"/>
              <a:gd name="T20" fmla="*/ 19 w 2358"/>
              <a:gd name="T21" fmla="*/ 467 h 586"/>
              <a:gd name="T22" fmla="*/ 54 w 2358"/>
              <a:gd name="T23" fmla="*/ 528 h 586"/>
              <a:gd name="T24" fmla="*/ 86 w 2358"/>
              <a:gd name="T25" fmla="*/ 528 h 586"/>
              <a:gd name="T26" fmla="*/ 144 w 2358"/>
              <a:gd name="T27" fmla="*/ 490 h 586"/>
              <a:gd name="T28" fmla="*/ 158 w 2358"/>
              <a:gd name="T29" fmla="*/ 479 h 586"/>
              <a:gd name="T30" fmla="*/ 666 w 2358"/>
              <a:gd name="T31" fmla="*/ 503 h 586"/>
              <a:gd name="T32" fmla="*/ 666 w 2358"/>
              <a:gd name="T33" fmla="*/ 423 h 586"/>
              <a:gd name="T34" fmla="*/ 269 w 2358"/>
              <a:gd name="T35" fmla="*/ 404 h 586"/>
              <a:gd name="T36" fmla="*/ 430 w 2358"/>
              <a:gd name="T37" fmla="*/ 327 h 586"/>
              <a:gd name="T38" fmla="*/ 913 w 2358"/>
              <a:gd name="T39" fmla="*/ 227 h 586"/>
              <a:gd name="T40" fmla="*/ 1931 w 2358"/>
              <a:gd name="T41" fmla="*/ 376 h 586"/>
              <a:gd name="T42" fmla="*/ 2291 w 2358"/>
              <a:gd name="T43" fmla="*/ 572 h 586"/>
              <a:gd name="T44" fmla="*/ 2346 w 2358"/>
              <a:gd name="T45" fmla="*/ 558 h 586"/>
              <a:gd name="T46" fmla="*/ 2331 w 2358"/>
              <a:gd name="T47" fmla="*/ 50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8" h="586">
                <a:moveTo>
                  <a:pt x="2331" y="503"/>
                </a:moveTo>
                <a:cubicBezTo>
                  <a:pt x="2211" y="410"/>
                  <a:pt x="2072" y="343"/>
                  <a:pt x="1930" y="290"/>
                </a:cubicBezTo>
                <a:cubicBezTo>
                  <a:pt x="1769" y="230"/>
                  <a:pt x="1601" y="191"/>
                  <a:pt x="1432" y="167"/>
                </a:cubicBezTo>
                <a:cubicBezTo>
                  <a:pt x="1092" y="120"/>
                  <a:pt x="728" y="128"/>
                  <a:pt x="404" y="252"/>
                </a:cubicBezTo>
                <a:cubicBezTo>
                  <a:pt x="330" y="280"/>
                  <a:pt x="258" y="315"/>
                  <a:pt x="191" y="358"/>
                </a:cubicBezTo>
                <a:cubicBezTo>
                  <a:pt x="247" y="270"/>
                  <a:pt x="291" y="175"/>
                  <a:pt x="318" y="73"/>
                </a:cubicBezTo>
                <a:cubicBezTo>
                  <a:pt x="329" y="31"/>
                  <a:pt x="263" y="0"/>
                  <a:pt x="245" y="42"/>
                </a:cubicBezTo>
                <a:cubicBezTo>
                  <a:pt x="196" y="157"/>
                  <a:pt x="146" y="273"/>
                  <a:pt x="80" y="379"/>
                </a:cubicBezTo>
                <a:cubicBezTo>
                  <a:pt x="71" y="392"/>
                  <a:pt x="61" y="405"/>
                  <a:pt x="52" y="417"/>
                </a:cubicBezTo>
                <a:cubicBezTo>
                  <a:pt x="48" y="422"/>
                  <a:pt x="46" y="427"/>
                  <a:pt x="45" y="432"/>
                </a:cubicBezTo>
                <a:cubicBezTo>
                  <a:pt x="37" y="444"/>
                  <a:pt x="28" y="456"/>
                  <a:pt x="19" y="467"/>
                </a:cubicBezTo>
                <a:cubicBezTo>
                  <a:pt x="0" y="492"/>
                  <a:pt x="26" y="528"/>
                  <a:pt x="54" y="528"/>
                </a:cubicBezTo>
                <a:cubicBezTo>
                  <a:pt x="64" y="528"/>
                  <a:pt x="75" y="528"/>
                  <a:pt x="86" y="528"/>
                </a:cubicBezTo>
                <a:cubicBezTo>
                  <a:pt x="109" y="528"/>
                  <a:pt x="127" y="504"/>
                  <a:pt x="144" y="490"/>
                </a:cubicBezTo>
                <a:cubicBezTo>
                  <a:pt x="148" y="486"/>
                  <a:pt x="153" y="482"/>
                  <a:pt x="158" y="479"/>
                </a:cubicBezTo>
                <a:cubicBezTo>
                  <a:pt x="327" y="484"/>
                  <a:pt x="497" y="502"/>
                  <a:pt x="666" y="503"/>
                </a:cubicBezTo>
                <a:cubicBezTo>
                  <a:pt x="718" y="503"/>
                  <a:pt x="718" y="423"/>
                  <a:pt x="666" y="423"/>
                </a:cubicBezTo>
                <a:cubicBezTo>
                  <a:pt x="534" y="422"/>
                  <a:pt x="402" y="411"/>
                  <a:pt x="269" y="404"/>
                </a:cubicBezTo>
                <a:cubicBezTo>
                  <a:pt x="321" y="374"/>
                  <a:pt x="376" y="348"/>
                  <a:pt x="430" y="327"/>
                </a:cubicBezTo>
                <a:cubicBezTo>
                  <a:pt x="585" y="268"/>
                  <a:pt x="749" y="238"/>
                  <a:pt x="913" y="227"/>
                </a:cubicBezTo>
                <a:cubicBezTo>
                  <a:pt x="1256" y="202"/>
                  <a:pt x="1610" y="253"/>
                  <a:pt x="1931" y="376"/>
                </a:cubicBezTo>
                <a:cubicBezTo>
                  <a:pt x="2057" y="424"/>
                  <a:pt x="2182" y="488"/>
                  <a:pt x="2291" y="572"/>
                </a:cubicBezTo>
                <a:cubicBezTo>
                  <a:pt x="2308" y="586"/>
                  <a:pt x="2336" y="575"/>
                  <a:pt x="2346" y="558"/>
                </a:cubicBezTo>
                <a:cubicBezTo>
                  <a:pt x="2358" y="537"/>
                  <a:pt x="2348" y="516"/>
                  <a:pt x="2331" y="503"/>
                </a:cubicBez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9" name="Freeform 27">
            <a:extLst>
              <a:ext uri="{FF2B5EF4-FFF2-40B4-BE49-F238E27FC236}">
                <a16:creationId xmlns:a16="http://schemas.microsoft.com/office/drawing/2014/main" id="{C2F4926D-AF64-4B2D-AC7C-0E8422C1FF15}"/>
              </a:ext>
            </a:extLst>
          </p:cNvPr>
          <p:cNvSpPr>
            <a:spLocks noEditPoints="1"/>
          </p:cNvSpPr>
          <p:nvPr/>
        </p:nvSpPr>
        <p:spPr bwMode="auto">
          <a:xfrm rot="492922">
            <a:off x="4586494" y="5419152"/>
            <a:ext cx="347403" cy="819880"/>
          </a:xfrm>
          <a:custGeom>
            <a:avLst/>
            <a:gdLst>
              <a:gd name="T0" fmla="*/ 778 w 858"/>
              <a:gd name="T1" fmla="*/ 1260 h 2025"/>
              <a:gd name="T2" fmla="*/ 627 w 858"/>
              <a:gd name="T3" fmla="*/ 1581 h 2025"/>
              <a:gd name="T4" fmla="*/ 597 w 858"/>
              <a:gd name="T5" fmla="*/ 653 h 2025"/>
              <a:gd name="T6" fmla="*/ 527 w 858"/>
              <a:gd name="T7" fmla="*/ 45 h 2025"/>
              <a:gd name="T8" fmla="*/ 448 w 858"/>
              <a:gd name="T9" fmla="*/ 56 h 2025"/>
              <a:gd name="T10" fmla="*/ 448 w 858"/>
              <a:gd name="T11" fmla="*/ 231 h 2025"/>
              <a:gd name="T12" fmla="*/ 480 w 858"/>
              <a:gd name="T13" fmla="*/ 269 h 2025"/>
              <a:gd name="T14" fmla="*/ 545 w 858"/>
              <a:gd name="T15" fmla="*/ 1364 h 2025"/>
              <a:gd name="T16" fmla="*/ 548 w 858"/>
              <a:gd name="T17" fmla="*/ 1838 h 2025"/>
              <a:gd name="T18" fmla="*/ 369 w 858"/>
              <a:gd name="T19" fmla="*/ 1634 h 2025"/>
              <a:gd name="T20" fmla="*/ 218 w 858"/>
              <a:gd name="T21" fmla="*/ 1465 h 2025"/>
              <a:gd name="T22" fmla="*/ 83 w 858"/>
              <a:gd name="T23" fmla="*/ 1346 h 2025"/>
              <a:gd name="T24" fmla="*/ 43 w 858"/>
              <a:gd name="T25" fmla="*/ 1415 h 2025"/>
              <a:gd name="T26" fmla="*/ 98 w 858"/>
              <a:gd name="T27" fmla="*/ 1459 h 2025"/>
              <a:gd name="T28" fmla="*/ 165 w 858"/>
              <a:gd name="T29" fmla="*/ 1526 h 2025"/>
              <a:gd name="T30" fmla="*/ 313 w 858"/>
              <a:gd name="T31" fmla="*/ 1690 h 2025"/>
              <a:gd name="T32" fmla="*/ 610 w 858"/>
              <a:gd name="T33" fmla="*/ 2009 h 2025"/>
              <a:gd name="T34" fmla="*/ 673 w 858"/>
              <a:gd name="T35" fmla="*/ 2001 h 2025"/>
              <a:gd name="T36" fmla="*/ 853 w 858"/>
              <a:gd name="T37" fmla="*/ 1281 h 2025"/>
              <a:gd name="T38" fmla="*/ 778 w 858"/>
              <a:gd name="T39" fmla="*/ 1260 h 2025"/>
              <a:gd name="T40" fmla="*/ 628 w 858"/>
              <a:gd name="T41" fmla="*/ 1908 h 2025"/>
              <a:gd name="T42" fmla="*/ 628 w 858"/>
              <a:gd name="T43" fmla="*/ 1906 h 2025"/>
              <a:gd name="T44" fmla="*/ 738 w 858"/>
              <a:gd name="T45" fmla="*/ 1517 h 2025"/>
              <a:gd name="T46" fmla="*/ 715 w 858"/>
              <a:gd name="T47" fmla="*/ 1629 h 2025"/>
              <a:gd name="T48" fmla="*/ 628 w 858"/>
              <a:gd name="T49" fmla="*/ 1908 h 2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8" h="2025">
                <a:moveTo>
                  <a:pt x="778" y="1260"/>
                </a:moveTo>
                <a:cubicBezTo>
                  <a:pt x="720" y="1363"/>
                  <a:pt x="668" y="1470"/>
                  <a:pt x="627" y="1581"/>
                </a:cubicBezTo>
                <a:cubicBezTo>
                  <a:pt x="625" y="1272"/>
                  <a:pt x="618" y="962"/>
                  <a:pt x="597" y="653"/>
                </a:cubicBezTo>
                <a:cubicBezTo>
                  <a:pt x="582" y="450"/>
                  <a:pt x="561" y="246"/>
                  <a:pt x="527" y="45"/>
                </a:cubicBezTo>
                <a:cubicBezTo>
                  <a:pt x="519" y="0"/>
                  <a:pt x="448" y="12"/>
                  <a:pt x="448" y="56"/>
                </a:cubicBezTo>
                <a:cubicBezTo>
                  <a:pt x="448" y="114"/>
                  <a:pt x="448" y="172"/>
                  <a:pt x="448" y="231"/>
                </a:cubicBezTo>
                <a:cubicBezTo>
                  <a:pt x="448" y="253"/>
                  <a:pt x="463" y="266"/>
                  <a:pt x="480" y="269"/>
                </a:cubicBezTo>
                <a:cubicBezTo>
                  <a:pt x="528" y="631"/>
                  <a:pt x="539" y="999"/>
                  <a:pt x="545" y="1364"/>
                </a:cubicBezTo>
                <a:cubicBezTo>
                  <a:pt x="547" y="1522"/>
                  <a:pt x="548" y="1680"/>
                  <a:pt x="548" y="1838"/>
                </a:cubicBezTo>
                <a:cubicBezTo>
                  <a:pt x="486" y="1771"/>
                  <a:pt x="428" y="1701"/>
                  <a:pt x="369" y="1634"/>
                </a:cubicBezTo>
                <a:cubicBezTo>
                  <a:pt x="320" y="1577"/>
                  <a:pt x="270" y="1520"/>
                  <a:pt x="218" y="1465"/>
                </a:cubicBezTo>
                <a:cubicBezTo>
                  <a:pt x="177" y="1422"/>
                  <a:pt x="133" y="1380"/>
                  <a:pt x="83" y="1346"/>
                </a:cubicBezTo>
                <a:cubicBezTo>
                  <a:pt x="40" y="1317"/>
                  <a:pt x="0" y="1387"/>
                  <a:pt x="43" y="1415"/>
                </a:cubicBezTo>
                <a:cubicBezTo>
                  <a:pt x="63" y="1429"/>
                  <a:pt x="76" y="1440"/>
                  <a:pt x="98" y="1459"/>
                </a:cubicBezTo>
                <a:cubicBezTo>
                  <a:pt x="121" y="1481"/>
                  <a:pt x="143" y="1503"/>
                  <a:pt x="165" y="1526"/>
                </a:cubicBezTo>
                <a:cubicBezTo>
                  <a:pt x="216" y="1579"/>
                  <a:pt x="264" y="1635"/>
                  <a:pt x="313" y="1690"/>
                </a:cubicBezTo>
                <a:cubicBezTo>
                  <a:pt x="408" y="1799"/>
                  <a:pt x="500" y="1914"/>
                  <a:pt x="610" y="2009"/>
                </a:cubicBezTo>
                <a:cubicBezTo>
                  <a:pt x="628" y="2025"/>
                  <a:pt x="660" y="2025"/>
                  <a:pt x="673" y="2001"/>
                </a:cubicBezTo>
                <a:cubicBezTo>
                  <a:pt x="783" y="1778"/>
                  <a:pt x="826" y="1525"/>
                  <a:pt x="853" y="1281"/>
                </a:cubicBezTo>
                <a:cubicBezTo>
                  <a:pt x="858" y="1240"/>
                  <a:pt x="797" y="1228"/>
                  <a:pt x="778" y="1260"/>
                </a:cubicBezTo>
                <a:close/>
                <a:moveTo>
                  <a:pt x="628" y="1908"/>
                </a:moveTo>
                <a:cubicBezTo>
                  <a:pt x="628" y="1907"/>
                  <a:pt x="628" y="1906"/>
                  <a:pt x="628" y="1906"/>
                </a:cubicBezTo>
                <a:cubicBezTo>
                  <a:pt x="643" y="1772"/>
                  <a:pt x="684" y="1641"/>
                  <a:pt x="738" y="1517"/>
                </a:cubicBezTo>
                <a:cubicBezTo>
                  <a:pt x="731" y="1555"/>
                  <a:pt x="724" y="1592"/>
                  <a:pt x="715" y="1629"/>
                </a:cubicBezTo>
                <a:cubicBezTo>
                  <a:pt x="693" y="1724"/>
                  <a:pt x="666" y="1819"/>
                  <a:pt x="628" y="1908"/>
                </a:cubicBez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20" name="Freeform 35">
            <a:extLst>
              <a:ext uri="{FF2B5EF4-FFF2-40B4-BE49-F238E27FC236}">
                <a16:creationId xmlns:a16="http://schemas.microsoft.com/office/drawing/2014/main" id="{73DF5AD1-AB2C-4D3A-AF16-CD9711959E6A}"/>
              </a:ext>
            </a:extLst>
          </p:cNvPr>
          <p:cNvSpPr>
            <a:spLocks/>
          </p:cNvSpPr>
          <p:nvPr/>
        </p:nvSpPr>
        <p:spPr bwMode="auto">
          <a:xfrm rot="19376821">
            <a:off x="6919407" y="2523576"/>
            <a:ext cx="325584" cy="1194045"/>
          </a:xfrm>
          <a:custGeom>
            <a:avLst/>
            <a:gdLst>
              <a:gd name="T0" fmla="*/ 1508 w 1551"/>
              <a:gd name="T1" fmla="*/ 1009 h 2143"/>
              <a:gd name="T2" fmla="*/ 958 w 1551"/>
              <a:gd name="T3" fmla="*/ 1034 h 2143"/>
              <a:gd name="T4" fmla="*/ 958 w 1551"/>
              <a:gd name="T5" fmla="*/ 1115 h 2143"/>
              <a:gd name="T6" fmla="*/ 1249 w 1551"/>
              <a:gd name="T7" fmla="*/ 1115 h 2143"/>
              <a:gd name="T8" fmla="*/ 519 w 1551"/>
              <a:gd name="T9" fmla="*/ 1924 h 2143"/>
              <a:gd name="T10" fmla="*/ 402 w 1551"/>
              <a:gd name="T11" fmla="*/ 802 h 2143"/>
              <a:gd name="T12" fmla="*/ 349 w 1551"/>
              <a:gd name="T13" fmla="*/ 197 h 2143"/>
              <a:gd name="T14" fmla="*/ 368 w 1551"/>
              <a:gd name="T15" fmla="*/ 169 h 2143"/>
              <a:gd name="T16" fmla="*/ 372 w 1551"/>
              <a:gd name="T17" fmla="*/ 136 h 2143"/>
              <a:gd name="T18" fmla="*/ 492 w 1551"/>
              <a:gd name="T19" fmla="*/ 298 h 2143"/>
              <a:gd name="T20" fmla="*/ 577 w 1551"/>
              <a:gd name="T21" fmla="*/ 410 h 2143"/>
              <a:gd name="T22" fmla="*/ 630 w 1551"/>
              <a:gd name="T23" fmla="*/ 477 h 2143"/>
              <a:gd name="T24" fmla="*/ 686 w 1551"/>
              <a:gd name="T25" fmla="*/ 421 h 2143"/>
              <a:gd name="T26" fmla="*/ 671 w 1551"/>
              <a:gd name="T27" fmla="*/ 402 h 2143"/>
              <a:gd name="T28" fmla="*/ 665 w 1551"/>
              <a:gd name="T29" fmla="*/ 394 h 2143"/>
              <a:gd name="T30" fmla="*/ 661 w 1551"/>
              <a:gd name="T31" fmla="*/ 389 h 2143"/>
              <a:gd name="T32" fmla="*/ 646 w 1551"/>
              <a:gd name="T33" fmla="*/ 370 h 2143"/>
              <a:gd name="T34" fmla="*/ 561 w 1551"/>
              <a:gd name="T35" fmla="*/ 257 h 2143"/>
              <a:gd name="T36" fmla="*/ 393 w 1551"/>
              <a:gd name="T37" fmla="*/ 28 h 2143"/>
              <a:gd name="T38" fmla="*/ 323 w 1551"/>
              <a:gd name="T39" fmla="*/ 28 h 2143"/>
              <a:gd name="T40" fmla="*/ 289 w 1551"/>
              <a:gd name="T41" fmla="*/ 89 h 2143"/>
              <a:gd name="T42" fmla="*/ 268 w 1551"/>
              <a:gd name="T43" fmla="*/ 124 h 2143"/>
              <a:gd name="T44" fmla="*/ 268 w 1551"/>
              <a:gd name="T45" fmla="*/ 128 h 2143"/>
              <a:gd name="T46" fmla="*/ 113 w 1551"/>
              <a:gd name="T47" fmla="*/ 417 h 2143"/>
              <a:gd name="T48" fmla="*/ 23 w 1551"/>
              <a:gd name="T49" fmla="*/ 578 h 2143"/>
              <a:gd name="T50" fmla="*/ 93 w 1551"/>
              <a:gd name="T51" fmla="*/ 620 h 2143"/>
              <a:gd name="T52" fmla="*/ 188 w 1551"/>
              <a:gd name="T53" fmla="*/ 447 h 2143"/>
              <a:gd name="T54" fmla="*/ 274 w 1551"/>
              <a:gd name="T55" fmla="*/ 310 h 2143"/>
              <a:gd name="T56" fmla="*/ 309 w 1551"/>
              <a:gd name="T57" fmla="*/ 694 h 2143"/>
              <a:gd name="T58" fmla="*/ 389 w 1551"/>
              <a:gd name="T59" fmla="*/ 1350 h 2143"/>
              <a:gd name="T60" fmla="*/ 443 w 1551"/>
              <a:gd name="T61" fmla="*/ 2099 h 2143"/>
              <a:gd name="T62" fmla="*/ 472 w 1551"/>
              <a:gd name="T63" fmla="*/ 2137 h 2143"/>
              <a:gd name="T64" fmla="*/ 522 w 1551"/>
              <a:gd name="T65" fmla="*/ 2109 h 2143"/>
              <a:gd name="T66" fmla="*/ 862 w 1551"/>
              <a:gd name="T67" fmla="*/ 1581 h 2143"/>
              <a:gd name="T68" fmla="*/ 1327 w 1551"/>
              <a:gd name="T69" fmla="*/ 1152 h 2143"/>
              <a:gd name="T70" fmla="*/ 1386 w 1551"/>
              <a:gd name="T71" fmla="*/ 1103 h 2143"/>
              <a:gd name="T72" fmla="*/ 1395 w 1551"/>
              <a:gd name="T73" fmla="*/ 1092 h 2143"/>
              <a:gd name="T74" fmla="*/ 1459 w 1551"/>
              <a:gd name="T75" fmla="*/ 1089 h 2143"/>
              <a:gd name="T76" fmla="*/ 1385 w 1551"/>
              <a:gd name="T77" fmla="*/ 1319 h 2143"/>
              <a:gd name="T78" fmla="*/ 1339 w 1551"/>
              <a:gd name="T79" fmla="*/ 1462 h 2143"/>
              <a:gd name="T80" fmla="*/ 1318 w 1551"/>
              <a:gd name="T81" fmla="*/ 1574 h 2143"/>
              <a:gd name="T82" fmla="*/ 1398 w 1551"/>
              <a:gd name="T83" fmla="*/ 1574 h 2143"/>
              <a:gd name="T84" fmla="*/ 1399 w 1551"/>
              <a:gd name="T85" fmla="*/ 1557 h 2143"/>
              <a:gd name="T86" fmla="*/ 1400 w 1551"/>
              <a:gd name="T87" fmla="*/ 1551 h 2143"/>
              <a:gd name="T88" fmla="*/ 1403 w 1551"/>
              <a:gd name="T89" fmla="*/ 1536 h 2143"/>
              <a:gd name="T90" fmla="*/ 1417 w 1551"/>
              <a:gd name="T91" fmla="*/ 1479 h 2143"/>
              <a:gd name="T92" fmla="*/ 1462 w 1551"/>
              <a:gd name="T93" fmla="*/ 1341 h 2143"/>
              <a:gd name="T94" fmla="*/ 1547 w 1551"/>
              <a:gd name="T95" fmla="*/ 1059 h 2143"/>
              <a:gd name="T96" fmla="*/ 1508 w 1551"/>
              <a:gd name="T97" fmla="*/ 1009 h 2143"/>
              <a:gd name="connsiteX0" fmla="*/ 9606 w 9861"/>
              <a:gd name="connsiteY0" fmla="*/ 4667 h 9937"/>
              <a:gd name="connsiteX1" fmla="*/ 6060 w 9861"/>
              <a:gd name="connsiteY1" fmla="*/ 5162 h 9937"/>
              <a:gd name="connsiteX2" fmla="*/ 7936 w 9861"/>
              <a:gd name="connsiteY2" fmla="*/ 5162 h 9937"/>
              <a:gd name="connsiteX3" fmla="*/ 3229 w 9861"/>
              <a:gd name="connsiteY3" fmla="*/ 8937 h 9937"/>
              <a:gd name="connsiteX4" fmla="*/ 2475 w 9861"/>
              <a:gd name="connsiteY4" fmla="*/ 3701 h 9937"/>
              <a:gd name="connsiteX5" fmla="*/ 2133 w 9861"/>
              <a:gd name="connsiteY5" fmla="*/ 878 h 9937"/>
              <a:gd name="connsiteX6" fmla="*/ 2256 w 9861"/>
              <a:gd name="connsiteY6" fmla="*/ 748 h 9937"/>
              <a:gd name="connsiteX7" fmla="*/ 2281 w 9861"/>
              <a:gd name="connsiteY7" fmla="*/ 594 h 9937"/>
              <a:gd name="connsiteX8" fmla="*/ 3055 w 9861"/>
              <a:gd name="connsiteY8" fmla="*/ 1350 h 9937"/>
              <a:gd name="connsiteX9" fmla="*/ 3603 w 9861"/>
              <a:gd name="connsiteY9" fmla="*/ 1872 h 9937"/>
              <a:gd name="connsiteX10" fmla="*/ 3945 w 9861"/>
              <a:gd name="connsiteY10" fmla="*/ 2185 h 9937"/>
              <a:gd name="connsiteX11" fmla="*/ 4306 w 9861"/>
              <a:gd name="connsiteY11" fmla="*/ 1924 h 9937"/>
              <a:gd name="connsiteX12" fmla="*/ 4209 w 9861"/>
              <a:gd name="connsiteY12" fmla="*/ 1835 h 9937"/>
              <a:gd name="connsiteX13" fmla="*/ 4171 w 9861"/>
              <a:gd name="connsiteY13" fmla="*/ 1798 h 9937"/>
              <a:gd name="connsiteX14" fmla="*/ 4145 w 9861"/>
              <a:gd name="connsiteY14" fmla="*/ 1774 h 9937"/>
              <a:gd name="connsiteX15" fmla="*/ 4048 w 9861"/>
              <a:gd name="connsiteY15" fmla="*/ 1686 h 9937"/>
              <a:gd name="connsiteX16" fmla="*/ 3500 w 9861"/>
              <a:gd name="connsiteY16" fmla="*/ 1158 h 9937"/>
              <a:gd name="connsiteX17" fmla="*/ 2417 w 9861"/>
              <a:gd name="connsiteY17" fmla="*/ 90 h 9937"/>
              <a:gd name="connsiteX18" fmla="*/ 1966 w 9861"/>
              <a:gd name="connsiteY18" fmla="*/ 90 h 9937"/>
              <a:gd name="connsiteX19" fmla="*/ 1746 w 9861"/>
              <a:gd name="connsiteY19" fmla="*/ 374 h 9937"/>
              <a:gd name="connsiteX20" fmla="*/ 1611 w 9861"/>
              <a:gd name="connsiteY20" fmla="*/ 538 h 9937"/>
              <a:gd name="connsiteX21" fmla="*/ 1611 w 9861"/>
              <a:gd name="connsiteY21" fmla="*/ 556 h 9937"/>
              <a:gd name="connsiteX22" fmla="*/ 612 w 9861"/>
              <a:gd name="connsiteY22" fmla="*/ 1905 h 9937"/>
              <a:gd name="connsiteX23" fmla="*/ 31 w 9861"/>
              <a:gd name="connsiteY23" fmla="*/ 2656 h 9937"/>
              <a:gd name="connsiteX24" fmla="*/ 483 w 9861"/>
              <a:gd name="connsiteY24" fmla="*/ 2852 h 9937"/>
              <a:gd name="connsiteX25" fmla="*/ 1095 w 9861"/>
              <a:gd name="connsiteY25" fmla="*/ 2045 h 9937"/>
              <a:gd name="connsiteX26" fmla="*/ 1650 w 9861"/>
              <a:gd name="connsiteY26" fmla="*/ 1406 h 9937"/>
              <a:gd name="connsiteX27" fmla="*/ 1875 w 9861"/>
              <a:gd name="connsiteY27" fmla="*/ 3197 h 9937"/>
              <a:gd name="connsiteX28" fmla="*/ 2391 w 9861"/>
              <a:gd name="connsiteY28" fmla="*/ 6259 h 9937"/>
              <a:gd name="connsiteX29" fmla="*/ 2739 w 9861"/>
              <a:gd name="connsiteY29" fmla="*/ 9754 h 9937"/>
              <a:gd name="connsiteX30" fmla="*/ 2926 w 9861"/>
              <a:gd name="connsiteY30" fmla="*/ 9931 h 9937"/>
              <a:gd name="connsiteX31" fmla="*/ 3249 w 9861"/>
              <a:gd name="connsiteY31" fmla="*/ 9800 h 9937"/>
              <a:gd name="connsiteX32" fmla="*/ 5441 w 9861"/>
              <a:gd name="connsiteY32" fmla="*/ 7337 h 9937"/>
              <a:gd name="connsiteX33" fmla="*/ 8439 w 9861"/>
              <a:gd name="connsiteY33" fmla="*/ 5335 h 9937"/>
              <a:gd name="connsiteX34" fmla="*/ 8819 w 9861"/>
              <a:gd name="connsiteY34" fmla="*/ 5106 h 9937"/>
              <a:gd name="connsiteX35" fmla="*/ 8877 w 9861"/>
              <a:gd name="connsiteY35" fmla="*/ 5055 h 9937"/>
              <a:gd name="connsiteX36" fmla="*/ 9290 w 9861"/>
              <a:gd name="connsiteY36" fmla="*/ 5041 h 9937"/>
              <a:gd name="connsiteX37" fmla="*/ 8813 w 9861"/>
              <a:gd name="connsiteY37" fmla="*/ 6114 h 9937"/>
              <a:gd name="connsiteX38" fmla="*/ 8516 w 9861"/>
              <a:gd name="connsiteY38" fmla="*/ 6781 h 9937"/>
              <a:gd name="connsiteX39" fmla="*/ 8381 w 9861"/>
              <a:gd name="connsiteY39" fmla="*/ 7304 h 9937"/>
              <a:gd name="connsiteX40" fmla="*/ 8897 w 9861"/>
              <a:gd name="connsiteY40" fmla="*/ 7304 h 9937"/>
              <a:gd name="connsiteX41" fmla="*/ 8903 w 9861"/>
              <a:gd name="connsiteY41" fmla="*/ 7225 h 9937"/>
              <a:gd name="connsiteX42" fmla="*/ 8909 w 9861"/>
              <a:gd name="connsiteY42" fmla="*/ 7197 h 9937"/>
              <a:gd name="connsiteX43" fmla="*/ 8929 w 9861"/>
              <a:gd name="connsiteY43" fmla="*/ 7127 h 9937"/>
              <a:gd name="connsiteX44" fmla="*/ 9019 w 9861"/>
              <a:gd name="connsiteY44" fmla="*/ 6861 h 9937"/>
              <a:gd name="connsiteX45" fmla="*/ 9309 w 9861"/>
              <a:gd name="connsiteY45" fmla="*/ 6217 h 9937"/>
              <a:gd name="connsiteX46" fmla="*/ 9857 w 9861"/>
              <a:gd name="connsiteY46" fmla="*/ 4901 h 9937"/>
              <a:gd name="connsiteX47" fmla="*/ 9606 w 9861"/>
              <a:gd name="connsiteY47" fmla="*/ 4667 h 9937"/>
              <a:gd name="connsiteX0" fmla="*/ 9741 w 10000"/>
              <a:gd name="connsiteY0" fmla="*/ 4697 h 10000"/>
              <a:gd name="connsiteX1" fmla="*/ 8048 w 10000"/>
              <a:gd name="connsiteY1" fmla="*/ 5195 h 10000"/>
              <a:gd name="connsiteX2" fmla="*/ 3275 w 10000"/>
              <a:gd name="connsiteY2" fmla="*/ 8994 h 10000"/>
              <a:gd name="connsiteX3" fmla="*/ 2510 w 10000"/>
              <a:gd name="connsiteY3" fmla="*/ 3724 h 10000"/>
              <a:gd name="connsiteX4" fmla="*/ 2163 w 10000"/>
              <a:gd name="connsiteY4" fmla="*/ 884 h 10000"/>
              <a:gd name="connsiteX5" fmla="*/ 2288 w 10000"/>
              <a:gd name="connsiteY5" fmla="*/ 753 h 10000"/>
              <a:gd name="connsiteX6" fmla="*/ 2313 w 10000"/>
              <a:gd name="connsiteY6" fmla="*/ 598 h 10000"/>
              <a:gd name="connsiteX7" fmla="*/ 3098 w 10000"/>
              <a:gd name="connsiteY7" fmla="*/ 1359 h 10000"/>
              <a:gd name="connsiteX8" fmla="*/ 3654 w 10000"/>
              <a:gd name="connsiteY8" fmla="*/ 1884 h 10000"/>
              <a:gd name="connsiteX9" fmla="*/ 4001 w 10000"/>
              <a:gd name="connsiteY9" fmla="*/ 2199 h 10000"/>
              <a:gd name="connsiteX10" fmla="*/ 4367 w 10000"/>
              <a:gd name="connsiteY10" fmla="*/ 1936 h 10000"/>
              <a:gd name="connsiteX11" fmla="*/ 4268 w 10000"/>
              <a:gd name="connsiteY11" fmla="*/ 1847 h 10000"/>
              <a:gd name="connsiteX12" fmla="*/ 4230 w 10000"/>
              <a:gd name="connsiteY12" fmla="*/ 1809 h 10000"/>
              <a:gd name="connsiteX13" fmla="*/ 4203 w 10000"/>
              <a:gd name="connsiteY13" fmla="*/ 1785 h 10000"/>
              <a:gd name="connsiteX14" fmla="*/ 4105 w 10000"/>
              <a:gd name="connsiteY14" fmla="*/ 1697 h 10000"/>
              <a:gd name="connsiteX15" fmla="*/ 3549 w 10000"/>
              <a:gd name="connsiteY15" fmla="*/ 1165 h 10000"/>
              <a:gd name="connsiteX16" fmla="*/ 2451 w 10000"/>
              <a:gd name="connsiteY16" fmla="*/ 91 h 10000"/>
              <a:gd name="connsiteX17" fmla="*/ 1994 w 10000"/>
              <a:gd name="connsiteY17" fmla="*/ 91 h 10000"/>
              <a:gd name="connsiteX18" fmla="*/ 1771 w 10000"/>
              <a:gd name="connsiteY18" fmla="*/ 376 h 10000"/>
              <a:gd name="connsiteX19" fmla="*/ 1634 w 10000"/>
              <a:gd name="connsiteY19" fmla="*/ 541 h 10000"/>
              <a:gd name="connsiteX20" fmla="*/ 1634 w 10000"/>
              <a:gd name="connsiteY20" fmla="*/ 560 h 10000"/>
              <a:gd name="connsiteX21" fmla="*/ 621 w 10000"/>
              <a:gd name="connsiteY21" fmla="*/ 1917 h 10000"/>
              <a:gd name="connsiteX22" fmla="*/ 31 w 10000"/>
              <a:gd name="connsiteY22" fmla="*/ 2673 h 10000"/>
              <a:gd name="connsiteX23" fmla="*/ 490 w 10000"/>
              <a:gd name="connsiteY23" fmla="*/ 2870 h 10000"/>
              <a:gd name="connsiteX24" fmla="*/ 1110 w 10000"/>
              <a:gd name="connsiteY24" fmla="*/ 2058 h 10000"/>
              <a:gd name="connsiteX25" fmla="*/ 1673 w 10000"/>
              <a:gd name="connsiteY25" fmla="*/ 1415 h 10000"/>
              <a:gd name="connsiteX26" fmla="*/ 1901 w 10000"/>
              <a:gd name="connsiteY26" fmla="*/ 3217 h 10000"/>
              <a:gd name="connsiteX27" fmla="*/ 2425 w 10000"/>
              <a:gd name="connsiteY27" fmla="*/ 6299 h 10000"/>
              <a:gd name="connsiteX28" fmla="*/ 2778 w 10000"/>
              <a:gd name="connsiteY28" fmla="*/ 9816 h 10000"/>
              <a:gd name="connsiteX29" fmla="*/ 2967 w 10000"/>
              <a:gd name="connsiteY29" fmla="*/ 9994 h 10000"/>
              <a:gd name="connsiteX30" fmla="*/ 3295 w 10000"/>
              <a:gd name="connsiteY30" fmla="*/ 9862 h 10000"/>
              <a:gd name="connsiteX31" fmla="*/ 5518 w 10000"/>
              <a:gd name="connsiteY31" fmla="*/ 7384 h 10000"/>
              <a:gd name="connsiteX32" fmla="*/ 8558 w 10000"/>
              <a:gd name="connsiteY32" fmla="*/ 5369 h 10000"/>
              <a:gd name="connsiteX33" fmla="*/ 8943 w 10000"/>
              <a:gd name="connsiteY33" fmla="*/ 5138 h 10000"/>
              <a:gd name="connsiteX34" fmla="*/ 9002 w 10000"/>
              <a:gd name="connsiteY34" fmla="*/ 5087 h 10000"/>
              <a:gd name="connsiteX35" fmla="*/ 9421 w 10000"/>
              <a:gd name="connsiteY35" fmla="*/ 5073 h 10000"/>
              <a:gd name="connsiteX36" fmla="*/ 8937 w 10000"/>
              <a:gd name="connsiteY36" fmla="*/ 6153 h 10000"/>
              <a:gd name="connsiteX37" fmla="*/ 8636 w 10000"/>
              <a:gd name="connsiteY37" fmla="*/ 6824 h 10000"/>
              <a:gd name="connsiteX38" fmla="*/ 8499 w 10000"/>
              <a:gd name="connsiteY38" fmla="*/ 7350 h 10000"/>
              <a:gd name="connsiteX39" fmla="*/ 9022 w 10000"/>
              <a:gd name="connsiteY39" fmla="*/ 7350 h 10000"/>
              <a:gd name="connsiteX40" fmla="*/ 9028 w 10000"/>
              <a:gd name="connsiteY40" fmla="*/ 7271 h 10000"/>
              <a:gd name="connsiteX41" fmla="*/ 9035 w 10000"/>
              <a:gd name="connsiteY41" fmla="*/ 7243 h 10000"/>
              <a:gd name="connsiteX42" fmla="*/ 9055 w 10000"/>
              <a:gd name="connsiteY42" fmla="*/ 7172 h 10000"/>
              <a:gd name="connsiteX43" fmla="*/ 9146 w 10000"/>
              <a:gd name="connsiteY43" fmla="*/ 6904 h 10000"/>
              <a:gd name="connsiteX44" fmla="*/ 9440 w 10000"/>
              <a:gd name="connsiteY44" fmla="*/ 6256 h 10000"/>
              <a:gd name="connsiteX45" fmla="*/ 9996 w 10000"/>
              <a:gd name="connsiteY45" fmla="*/ 4932 h 10000"/>
              <a:gd name="connsiteX46" fmla="*/ 9741 w 10000"/>
              <a:gd name="connsiteY46" fmla="*/ 4697 h 10000"/>
              <a:gd name="connsiteX0" fmla="*/ 9996 w 9996"/>
              <a:gd name="connsiteY0" fmla="*/ 4932 h 10000"/>
              <a:gd name="connsiteX1" fmla="*/ 8048 w 9996"/>
              <a:gd name="connsiteY1" fmla="*/ 5195 h 10000"/>
              <a:gd name="connsiteX2" fmla="*/ 3275 w 9996"/>
              <a:gd name="connsiteY2" fmla="*/ 8994 h 10000"/>
              <a:gd name="connsiteX3" fmla="*/ 2510 w 9996"/>
              <a:gd name="connsiteY3" fmla="*/ 3724 h 10000"/>
              <a:gd name="connsiteX4" fmla="*/ 2163 w 9996"/>
              <a:gd name="connsiteY4" fmla="*/ 884 h 10000"/>
              <a:gd name="connsiteX5" fmla="*/ 2288 w 9996"/>
              <a:gd name="connsiteY5" fmla="*/ 753 h 10000"/>
              <a:gd name="connsiteX6" fmla="*/ 2313 w 9996"/>
              <a:gd name="connsiteY6" fmla="*/ 598 h 10000"/>
              <a:gd name="connsiteX7" fmla="*/ 3098 w 9996"/>
              <a:gd name="connsiteY7" fmla="*/ 1359 h 10000"/>
              <a:gd name="connsiteX8" fmla="*/ 3654 w 9996"/>
              <a:gd name="connsiteY8" fmla="*/ 1884 h 10000"/>
              <a:gd name="connsiteX9" fmla="*/ 4001 w 9996"/>
              <a:gd name="connsiteY9" fmla="*/ 2199 h 10000"/>
              <a:gd name="connsiteX10" fmla="*/ 4367 w 9996"/>
              <a:gd name="connsiteY10" fmla="*/ 1936 h 10000"/>
              <a:gd name="connsiteX11" fmla="*/ 4268 w 9996"/>
              <a:gd name="connsiteY11" fmla="*/ 1847 h 10000"/>
              <a:gd name="connsiteX12" fmla="*/ 4230 w 9996"/>
              <a:gd name="connsiteY12" fmla="*/ 1809 h 10000"/>
              <a:gd name="connsiteX13" fmla="*/ 4203 w 9996"/>
              <a:gd name="connsiteY13" fmla="*/ 1785 h 10000"/>
              <a:gd name="connsiteX14" fmla="*/ 4105 w 9996"/>
              <a:gd name="connsiteY14" fmla="*/ 1697 h 10000"/>
              <a:gd name="connsiteX15" fmla="*/ 3549 w 9996"/>
              <a:gd name="connsiteY15" fmla="*/ 1165 h 10000"/>
              <a:gd name="connsiteX16" fmla="*/ 2451 w 9996"/>
              <a:gd name="connsiteY16" fmla="*/ 91 h 10000"/>
              <a:gd name="connsiteX17" fmla="*/ 1994 w 9996"/>
              <a:gd name="connsiteY17" fmla="*/ 91 h 10000"/>
              <a:gd name="connsiteX18" fmla="*/ 1771 w 9996"/>
              <a:gd name="connsiteY18" fmla="*/ 376 h 10000"/>
              <a:gd name="connsiteX19" fmla="*/ 1634 w 9996"/>
              <a:gd name="connsiteY19" fmla="*/ 541 h 10000"/>
              <a:gd name="connsiteX20" fmla="*/ 1634 w 9996"/>
              <a:gd name="connsiteY20" fmla="*/ 560 h 10000"/>
              <a:gd name="connsiteX21" fmla="*/ 621 w 9996"/>
              <a:gd name="connsiteY21" fmla="*/ 1917 h 10000"/>
              <a:gd name="connsiteX22" fmla="*/ 31 w 9996"/>
              <a:gd name="connsiteY22" fmla="*/ 2673 h 10000"/>
              <a:gd name="connsiteX23" fmla="*/ 490 w 9996"/>
              <a:gd name="connsiteY23" fmla="*/ 2870 h 10000"/>
              <a:gd name="connsiteX24" fmla="*/ 1110 w 9996"/>
              <a:gd name="connsiteY24" fmla="*/ 2058 h 10000"/>
              <a:gd name="connsiteX25" fmla="*/ 1673 w 9996"/>
              <a:gd name="connsiteY25" fmla="*/ 1415 h 10000"/>
              <a:gd name="connsiteX26" fmla="*/ 1901 w 9996"/>
              <a:gd name="connsiteY26" fmla="*/ 3217 h 10000"/>
              <a:gd name="connsiteX27" fmla="*/ 2425 w 9996"/>
              <a:gd name="connsiteY27" fmla="*/ 6299 h 10000"/>
              <a:gd name="connsiteX28" fmla="*/ 2778 w 9996"/>
              <a:gd name="connsiteY28" fmla="*/ 9816 h 10000"/>
              <a:gd name="connsiteX29" fmla="*/ 2967 w 9996"/>
              <a:gd name="connsiteY29" fmla="*/ 9994 h 10000"/>
              <a:gd name="connsiteX30" fmla="*/ 3295 w 9996"/>
              <a:gd name="connsiteY30" fmla="*/ 9862 h 10000"/>
              <a:gd name="connsiteX31" fmla="*/ 5518 w 9996"/>
              <a:gd name="connsiteY31" fmla="*/ 7384 h 10000"/>
              <a:gd name="connsiteX32" fmla="*/ 8558 w 9996"/>
              <a:gd name="connsiteY32" fmla="*/ 5369 h 10000"/>
              <a:gd name="connsiteX33" fmla="*/ 8943 w 9996"/>
              <a:gd name="connsiteY33" fmla="*/ 5138 h 10000"/>
              <a:gd name="connsiteX34" fmla="*/ 9002 w 9996"/>
              <a:gd name="connsiteY34" fmla="*/ 5087 h 10000"/>
              <a:gd name="connsiteX35" fmla="*/ 9421 w 9996"/>
              <a:gd name="connsiteY35" fmla="*/ 5073 h 10000"/>
              <a:gd name="connsiteX36" fmla="*/ 8937 w 9996"/>
              <a:gd name="connsiteY36" fmla="*/ 6153 h 10000"/>
              <a:gd name="connsiteX37" fmla="*/ 8636 w 9996"/>
              <a:gd name="connsiteY37" fmla="*/ 6824 h 10000"/>
              <a:gd name="connsiteX38" fmla="*/ 8499 w 9996"/>
              <a:gd name="connsiteY38" fmla="*/ 7350 h 10000"/>
              <a:gd name="connsiteX39" fmla="*/ 9022 w 9996"/>
              <a:gd name="connsiteY39" fmla="*/ 7350 h 10000"/>
              <a:gd name="connsiteX40" fmla="*/ 9028 w 9996"/>
              <a:gd name="connsiteY40" fmla="*/ 7271 h 10000"/>
              <a:gd name="connsiteX41" fmla="*/ 9035 w 9996"/>
              <a:gd name="connsiteY41" fmla="*/ 7243 h 10000"/>
              <a:gd name="connsiteX42" fmla="*/ 9055 w 9996"/>
              <a:gd name="connsiteY42" fmla="*/ 7172 h 10000"/>
              <a:gd name="connsiteX43" fmla="*/ 9146 w 9996"/>
              <a:gd name="connsiteY43" fmla="*/ 6904 h 10000"/>
              <a:gd name="connsiteX44" fmla="*/ 9440 w 9996"/>
              <a:gd name="connsiteY44" fmla="*/ 6256 h 10000"/>
              <a:gd name="connsiteX45" fmla="*/ 9996 w 9996"/>
              <a:gd name="connsiteY45" fmla="*/ 4932 h 10000"/>
              <a:gd name="connsiteX0" fmla="*/ 9444 w 9444"/>
              <a:gd name="connsiteY0" fmla="*/ 6256 h 10000"/>
              <a:gd name="connsiteX1" fmla="*/ 8051 w 9444"/>
              <a:gd name="connsiteY1" fmla="*/ 5195 h 10000"/>
              <a:gd name="connsiteX2" fmla="*/ 3276 w 9444"/>
              <a:gd name="connsiteY2" fmla="*/ 8994 h 10000"/>
              <a:gd name="connsiteX3" fmla="*/ 2511 w 9444"/>
              <a:gd name="connsiteY3" fmla="*/ 3724 h 10000"/>
              <a:gd name="connsiteX4" fmla="*/ 2164 w 9444"/>
              <a:gd name="connsiteY4" fmla="*/ 884 h 10000"/>
              <a:gd name="connsiteX5" fmla="*/ 2289 w 9444"/>
              <a:gd name="connsiteY5" fmla="*/ 753 h 10000"/>
              <a:gd name="connsiteX6" fmla="*/ 2314 w 9444"/>
              <a:gd name="connsiteY6" fmla="*/ 598 h 10000"/>
              <a:gd name="connsiteX7" fmla="*/ 3099 w 9444"/>
              <a:gd name="connsiteY7" fmla="*/ 1359 h 10000"/>
              <a:gd name="connsiteX8" fmla="*/ 3655 w 9444"/>
              <a:gd name="connsiteY8" fmla="*/ 1884 h 10000"/>
              <a:gd name="connsiteX9" fmla="*/ 4003 w 9444"/>
              <a:gd name="connsiteY9" fmla="*/ 2199 h 10000"/>
              <a:gd name="connsiteX10" fmla="*/ 4369 w 9444"/>
              <a:gd name="connsiteY10" fmla="*/ 1936 h 10000"/>
              <a:gd name="connsiteX11" fmla="*/ 4270 w 9444"/>
              <a:gd name="connsiteY11" fmla="*/ 1847 h 10000"/>
              <a:gd name="connsiteX12" fmla="*/ 4232 w 9444"/>
              <a:gd name="connsiteY12" fmla="*/ 1809 h 10000"/>
              <a:gd name="connsiteX13" fmla="*/ 4205 w 9444"/>
              <a:gd name="connsiteY13" fmla="*/ 1785 h 10000"/>
              <a:gd name="connsiteX14" fmla="*/ 4107 w 9444"/>
              <a:gd name="connsiteY14" fmla="*/ 1697 h 10000"/>
              <a:gd name="connsiteX15" fmla="*/ 3550 w 9444"/>
              <a:gd name="connsiteY15" fmla="*/ 1165 h 10000"/>
              <a:gd name="connsiteX16" fmla="*/ 2452 w 9444"/>
              <a:gd name="connsiteY16" fmla="*/ 91 h 10000"/>
              <a:gd name="connsiteX17" fmla="*/ 1995 w 9444"/>
              <a:gd name="connsiteY17" fmla="*/ 91 h 10000"/>
              <a:gd name="connsiteX18" fmla="*/ 1772 w 9444"/>
              <a:gd name="connsiteY18" fmla="*/ 376 h 10000"/>
              <a:gd name="connsiteX19" fmla="*/ 1635 w 9444"/>
              <a:gd name="connsiteY19" fmla="*/ 541 h 10000"/>
              <a:gd name="connsiteX20" fmla="*/ 1635 w 9444"/>
              <a:gd name="connsiteY20" fmla="*/ 560 h 10000"/>
              <a:gd name="connsiteX21" fmla="*/ 621 w 9444"/>
              <a:gd name="connsiteY21" fmla="*/ 1917 h 10000"/>
              <a:gd name="connsiteX22" fmla="*/ 31 w 9444"/>
              <a:gd name="connsiteY22" fmla="*/ 2673 h 10000"/>
              <a:gd name="connsiteX23" fmla="*/ 490 w 9444"/>
              <a:gd name="connsiteY23" fmla="*/ 2870 h 10000"/>
              <a:gd name="connsiteX24" fmla="*/ 1110 w 9444"/>
              <a:gd name="connsiteY24" fmla="*/ 2058 h 10000"/>
              <a:gd name="connsiteX25" fmla="*/ 1674 w 9444"/>
              <a:gd name="connsiteY25" fmla="*/ 1415 h 10000"/>
              <a:gd name="connsiteX26" fmla="*/ 1902 w 9444"/>
              <a:gd name="connsiteY26" fmla="*/ 3217 h 10000"/>
              <a:gd name="connsiteX27" fmla="*/ 2426 w 9444"/>
              <a:gd name="connsiteY27" fmla="*/ 6299 h 10000"/>
              <a:gd name="connsiteX28" fmla="*/ 2779 w 9444"/>
              <a:gd name="connsiteY28" fmla="*/ 9816 h 10000"/>
              <a:gd name="connsiteX29" fmla="*/ 2968 w 9444"/>
              <a:gd name="connsiteY29" fmla="*/ 9994 h 10000"/>
              <a:gd name="connsiteX30" fmla="*/ 3296 w 9444"/>
              <a:gd name="connsiteY30" fmla="*/ 9862 h 10000"/>
              <a:gd name="connsiteX31" fmla="*/ 5520 w 9444"/>
              <a:gd name="connsiteY31" fmla="*/ 7384 h 10000"/>
              <a:gd name="connsiteX32" fmla="*/ 8561 w 9444"/>
              <a:gd name="connsiteY32" fmla="*/ 5369 h 10000"/>
              <a:gd name="connsiteX33" fmla="*/ 8947 w 9444"/>
              <a:gd name="connsiteY33" fmla="*/ 5138 h 10000"/>
              <a:gd name="connsiteX34" fmla="*/ 9006 w 9444"/>
              <a:gd name="connsiteY34" fmla="*/ 5087 h 10000"/>
              <a:gd name="connsiteX35" fmla="*/ 9425 w 9444"/>
              <a:gd name="connsiteY35" fmla="*/ 5073 h 10000"/>
              <a:gd name="connsiteX36" fmla="*/ 8941 w 9444"/>
              <a:gd name="connsiteY36" fmla="*/ 6153 h 10000"/>
              <a:gd name="connsiteX37" fmla="*/ 8639 w 9444"/>
              <a:gd name="connsiteY37" fmla="*/ 6824 h 10000"/>
              <a:gd name="connsiteX38" fmla="*/ 8502 w 9444"/>
              <a:gd name="connsiteY38" fmla="*/ 7350 h 10000"/>
              <a:gd name="connsiteX39" fmla="*/ 9026 w 9444"/>
              <a:gd name="connsiteY39" fmla="*/ 7350 h 10000"/>
              <a:gd name="connsiteX40" fmla="*/ 9032 w 9444"/>
              <a:gd name="connsiteY40" fmla="*/ 7271 h 10000"/>
              <a:gd name="connsiteX41" fmla="*/ 9039 w 9444"/>
              <a:gd name="connsiteY41" fmla="*/ 7243 h 10000"/>
              <a:gd name="connsiteX42" fmla="*/ 9059 w 9444"/>
              <a:gd name="connsiteY42" fmla="*/ 7172 h 10000"/>
              <a:gd name="connsiteX43" fmla="*/ 9150 w 9444"/>
              <a:gd name="connsiteY43" fmla="*/ 6904 h 10000"/>
              <a:gd name="connsiteX44" fmla="*/ 9444 w 9444"/>
              <a:gd name="connsiteY44" fmla="*/ 6256 h 10000"/>
              <a:gd name="connsiteX0" fmla="*/ 10000 w 10000"/>
              <a:gd name="connsiteY0" fmla="*/ 6256 h 10000"/>
              <a:gd name="connsiteX1" fmla="*/ 8525 w 10000"/>
              <a:gd name="connsiteY1" fmla="*/ 5195 h 10000"/>
              <a:gd name="connsiteX2" fmla="*/ 3469 w 10000"/>
              <a:gd name="connsiteY2" fmla="*/ 8994 h 10000"/>
              <a:gd name="connsiteX3" fmla="*/ 2659 w 10000"/>
              <a:gd name="connsiteY3" fmla="*/ 3724 h 10000"/>
              <a:gd name="connsiteX4" fmla="*/ 2291 w 10000"/>
              <a:gd name="connsiteY4" fmla="*/ 884 h 10000"/>
              <a:gd name="connsiteX5" fmla="*/ 2424 w 10000"/>
              <a:gd name="connsiteY5" fmla="*/ 753 h 10000"/>
              <a:gd name="connsiteX6" fmla="*/ 2450 w 10000"/>
              <a:gd name="connsiteY6" fmla="*/ 598 h 10000"/>
              <a:gd name="connsiteX7" fmla="*/ 3281 w 10000"/>
              <a:gd name="connsiteY7" fmla="*/ 1359 h 10000"/>
              <a:gd name="connsiteX8" fmla="*/ 3870 w 10000"/>
              <a:gd name="connsiteY8" fmla="*/ 1884 h 10000"/>
              <a:gd name="connsiteX9" fmla="*/ 4239 w 10000"/>
              <a:gd name="connsiteY9" fmla="*/ 2199 h 10000"/>
              <a:gd name="connsiteX10" fmla="*/ 4626 w 10000"/>
              <a:gd name="connsiteY10" fmla="*/ 1936 h 10000"/>
              <a:gd name="connsiteX11" fmla="*/ 4521 w 10000"/>
              <a:gd name="connsiteY11" fmla="*/ 1847 h 10000"/>
              <a:gd name="connsiteX12" fmla="*/ 4481 w 10000"/>
              <a:gd name="connsiteY12" fmla="*/ 1809 h 10000"/>
              <a:gd name="connsiteX13" fmla="*/ 4453 w 10000"/>
              <a:gd name="connsiteY13" fmla="*/ 1785 h 10000"/>
              <a:gd name="connsiteX14" fmla="*/ 4349 w 10000"/>
              <a:gd name="connsiteY14" fmla="*/ 1697 h 10000"/>
              <a:gd name="connsiteX15" fmla="*/ 3759 w 10000"/>
              <a:gd name="connsiteY15" fmla="*/ 1165 h 10000"/>
              <a:gd name="connsiteX16" fmla="*/ 2596 w 10000"/>
              <a:gd name="connsiteY16" fmla="*/ 91 h 10000"/>
              <a:gd name="connsiteX17" fmla="*/ 2112 w 10000"/>
              <a:gd name="connsiteY17" fmla="*/ 91 h 10000"/>
              <a:gd name="connsiteX18" fmla="*/ 1876 w 10000"/>
              <a:gd name="connsiteY18" fmla="*/ 376 h 10000"/>
              <a:gd name="connsiteX19" fmla="*/ 1731 w 10000"/>
              <a:gd name="connsiteY19" fmla="*/ 541 h 10000"/>
              <a:gd name="connsiteX20" fmla="*/ 1731 w 10000"/>
              <a:gd name="connsiteY20" fmla="*/ 560 h 10000"/>
              <a:gd name="connsiteX21" fmla="*/ 658 w 10000"/>
              <a:gd name="connsiteY21" fmla="*/ 1917 h 10000"/>
              <a:gd name="connsiteX22" fmla="*/ 33 w 10000"/>
              <a:gd name="connsiteY22" fmla="*/ 2673 h 10000"/>
              <a:gd name="connsiteX23" fmla="*/ 519 w 10000"/>
              <a:gd name="connsiteY23" fmla="*/ 2870 h 10000"/>
              <a:gd name="connsiteX24" fmla="*/ 1175 w 10000"/>
              <a:gd name="connsiteY24" fmla="*/ 2058 h 10000"/>
              <a:gd name="connsiteX25" fmla="*/ 1773 w 10000"/>
              <a:gd name="connsiteY25" fmla="*/ 1415 h 10000"/>
              <a:gd name="connsiteX26" fmla="*/ 2014 w 10000"/>
              <a:gd name="connsiteY26" fmla="*/ 3217 h 10000"/>
              <a:gd name="connsiteX27" fmla="*/ 2569 w 10000"/>
              <a:gd name="connsiteY27" fmla="*/ 6299 h 10000"/>
              <a:gd name="connsiteX28" fmla="*/ 2943 w 10000"/>
              <a:gd name="connsiteY28" fmla="*/ 9816 h 10000"/>
              <a:gd name="connsiteX29" fmla="*/ 3143 w 10000"/>
              <a:gd name="connsiteY29" fmla="*/ 9994 h 10000"/>
              <a:gd name="connsiteX30" fmla="*/ 3490 w 10000"/>
              <a:gd name="connsiteY30" fmla="*/ 9862 h 10000"/>
              <a:gd name="connsiteX31" fmla="*/ 5845 w 10000"/>
              <a:gd name="connsiteY31" fmla="*/ 7384 h 10000"/>
              <a:gd name="connsiteX32" fmla="*/ 9065 w 10000"/>
              <a:gd name="connsiteY32" fmla="*/ 5369 h 10000"/>
              <a:gd name="connsiteX33" fmla="*/ 9474 w 10000"/>
              <a:gd name="connsiteY33" fmla="*/ 5138 h 10000"/>
              <a:gd name="connsiteX34" fmla="*/ 9536 w 10000"/>
              <a:gd name="connsiteY34" fmla="*/ 5087 h 10000"/>
              <a:gd name="connsiteX35" fmla="*/ 9467 w 10000"/>
              <a:gd name="connsiteY35" fmla="*/ 6153 h 10000"/>
              <a:gd name="connsiteX36" fmla="*/ 9148 w 10000"/>
              <a:gd name="connsiteY36" fmla="*/ 6824 h 10000"/>
              <a:gd name="connsiteX37" fmla="*/ 9003 w 10000"/>
              <a:gd name="connsiteY37" fmla="*/ 7350 h 10000"/>
              <a:gd name="connsiteX38" fmla="*/ 9557 w 10000"/>
              <a:gd name="connsiteY38" fmla="*/ 7350 h 10000"/>
              <a:gd name="connsiteX39" fmla="*/ 9564 w 10000"/>
              <a:gd name="connsiteY39" fmla="*/ 7271 h 10000"/>
              <a:gd name="connsiteX40" fmla="*/ 9571 w 10000"/>
              <a:gd name="connsiteY40" fmla="*/ 7243 h 10000"/>
              <a:gd name="connsiteX41" fmla="*/ 9592 w 10000"/>
              <a:gd name="connsiteY41" fmla="*/ 7172 h 10000"/>
              <a:gd name="connsiteX42" fmla="*/ 9689 w 10000"/>
              <a:gd name="connsiteY42" fmla="*/ 6904 h 10000"/>
              <a:gd name="connsiteX43" fmla="*/ 10000 w 10000"/>
              <a:gd name="connsiteY43" fmla="*/ 6256 h 10000"/>
              <a:gd name="connsiteX0" fmla="*/ 10000 w 10000"/>
              <a:gd name="connsiteY0" fmla="*/ 6256 h 10000"/>
              <a:gd name="connsiteX1" fmla="*/ 8525 w 10000"/>
              <a:gd name="connsiteY1" fmla="*/ 5195 h 10000"/>
              <a:gd name="connsiteX2" fmla="*/ 3469 w 10000"/>
              <a:gd name="connsiteY2" fmla="*/ 8994 h 10000"/>
              <a:gd name="connsiteX3" fmla="*/ 2659 w 10000"/>
              <a:gd name="connsiteY3" fmla="*/ 3724 h 10000"/>
              <a:gd name="connsiteX4" fmla="*/ 2291 w 10000"/>
              <a:gd name="connsiteY4" fmla="*/ 884 h 10000"/>
              <a:gd name="connsiteX5" fmla="*/ 2424 w 10000"/>
              <a:gd name="connsiteY5" fmla="*/ 753 h 10000"/>
              <a:gd name="connsiteX6" fmla="*/ 2450 w 10000"/>
              <a:gd name="connsiteY6" fmla="*/ 598 h 10000"/>
              <a:gd name="connsiteX7" fmla="*/ 3281 w 10000"/>
              <a:gd name="connsiteY7" fmla="*/ 1359 h 10000"/>
              <a:gd name="connsiteX8" fmla="*/ 3870 w 10000"/>
              <a:gd name="connsiteY8" fmla="*/ 1884 h 10000"/>
              <a:gd name="connsiteX9" fmla="*/ 4239 w 10000"/>
              <a:gd name="connsiteY9" fmla="*/ 2199 h 10000"/>
              <a:gd name="connsiteX10" fmla="*/ 4626 w 10000"/>
              <a:gd name="connsiteY10" fmla="*/ 1936 h 10000"/>
              <a:gd name="connsiteX11" fmla="*/ 4521 w 10000"/>
              <a:gd name="connsiteY11" fmla="*/ 1847 h 10000"/>
              <a:gd name="connsiteX12" fmla="*/ 4481 w 10000"/>
              <a:gd name="connsiteY12" fmla="*/ 1809 h 10000"/>
              <a:gd name="connsiteX13" fmla="*/ 4453 w 10000"/>
              <a:gd name="connsiteY13" fmla="*/ 1785 h 10000"/>
              <a:gd name="connsiteX14" fmla="*/ 4349 w 10000"/>
              <a:gd name="connsiteY14" fmla="*/ 1697 h 10000"/>
              <a:gd name="connsiteX15" fmla="*/ 3759 w 10000"/>
              <a:gd name="connsiteY15" fmla="*/ 1165 h 10000"/>
              <a:gd name="connsiteX16" fmla="*/ 2596 w 10000"/>
              <a:gd name="connsiteY16" fmla="*/ 91 h 10000"/>
              <a:gd name="connsiteX17" fmla="*/ 2112 w 10000"/>
              <a:gd name="connsiteY17" fmla="*/ 91 h 10000"/>
              <a:gd name="connsiteX18" fmla="*/ 1876 w 10000"/>
              <a:gd name="connsiteY18" fmla="*/ 376 h 10000"/>
              <a:gd name="connsiteX19" fmla="*/ 1731 w 10000"/>
              <a:gd name="connsiteY19" fmla="*/ 541 h 10000"/>
              <a:gd name="connsiteX20" fmla="*/ 1731 w 10000"/>
              <a:gd name="connsiteY20" fmla="*/ 560 h 10000"/>
              <a:gd name="connsiteX21" fmla="*/ 658 w 10000"/>
              <a:gd name="connsiteY21" fmla="*/ 1917 h 10000"/>
              <a:gd name="connsiteX22" fmla="*/ 33 w 10000"/>
              <a:gd name="connsiteY22" fmla="*/ 2673 h 10000"/>
              <a:gd name="connsiteX23" fmla="*/ 519 w 10000"/>
              <a:gd name="connsiteY23" fmla="*/ 2870 h 10000"/>
              <a:gd name="connsiteX24" fmla="*/ 1175 w 10000"/>
              <a:gd name="connsiteY24" fmla="*/ 2058 h 10000"/>
              <a:gd name="connsiteX25" fmla="*/ 1773 w 10000"/>
              <a:gd name="connsiteY25" fmla="*/ 1415 h 10000"/>
              <a:gd name="connsiteX26" fmla="*/ 2014 w 10000"/>
              <a:gd name="connsiteY26" fmla="*/ 3217 h 10000"/>
              <a:gd name="connsiteX27" fmla="*/ 2569 w 10000"/>
              <a:gd name="connsiteY27" fmla="*/ 6299 h 10000"/>
              <a:gd name="connsiteX28" fmla="*/ 2943 w 10000"/>
              <a:gd name="connsiteY28" fmla="*/ 9816 h 10000"/>
              <a:gd name="connsiteX29" fmla="*/ 3143 w 10000"/>
              <a:gd name="connsiteY29" fmla="*/ 9994 h 10000"/>
              <a:gd name="connsiteX30" fmla="*/ 3490 w 10000"/>
              <a:gd name="connsiteY30" fmla="*/ 9862 h 10000"/>
              <a:gd name="connsiteX31" fmla="*/ 5845 w 10000"/>
              <a:gd name="connsiteY31" fmla="*/ 7384 h 10000"/>
              <a:gd name="connsiteX32" fmla="*/ 9065 w 10000"/>
              <a:gd name="connsiteY32" fmla="*/ 5369 h 10000"/>
              <a:gd name="connsiteX33" fmla="*/ 9474 w 10000"/>
              <a:gd name="connsiteY33" fmla="*/ 5138 h 10000"/>
              <a:gd name="connsiteX34" fmla="*/ 9467 w 10000"/>
              <a:gd name="connsiteY34" fmla="*/ 6153 h 10000"/>
              <a:gd name="connsiteX35" fmla="*/ 9148 w 10000"/>
              <a:gd name="connsiteY35" fmla="*/ 6824 h 10000"/>
              <a:gd name="connsiteX36" fmla="*/ 9003 w 10000"/>
              <a:gd name="connsiteY36" fmla="*/ 7350 h 10000"/>
              <a:gd name="connsiteX37" fmla="*/ 9557 w 10000"/>
              <a:gd name="connsiteY37" fmla="*/ 7350 h 10000"/>
              <a:gd name="connsiteX38" fmla="*/ 9564 w 10000"/>
              <a:gd name="connsiteY38" fmla="*/ 7271 h 10000"/>
              <a:gd name="connsiteX39" fmla="*/ 9571 w 10000"/>
              <a:gd name="connsiteY39" fmla="*/ 7243 h 10000"/>
              <a:gd name="connsiteX40" fmla="*/ 9592 w 10000"/>
              <a:gd name="connsiteY40" fmla="*/ 7172 h 10000"/>
              <a:gd name="connsiteX41" fmla="*/ 9689 w 10000"/>
              <a:gd name="connsiteY41" fmla="*/ 6904 h 10000"/>
              <a:gd name="connsiteX42" fmla="*/ 10000 w 10000"/>
              <a:gd name="connsiteY42" fmla="*/ 6256 h 10000"/>
              <a:gd name="connsiteX0" fmla="*/ 10000 w 10000"/>
              <a:gd name="connsiteY0" fmla="*/ 6256 h 10000"/>
              <a:gd name="connsiteX1" fmla="*/ 8525 w 10000"/>
              <a:gd name="connsiteY1" fmla="*/ 5195 h 10000"/>
              <a:gd name="connsiteX2" fmla="*/ 3469 w 10000"/>
              <a:gd name="connsiteY2" fmla="*/ 8994 h 10000"/>
              <a:gd name="connsiteX3" fmla="*/ 2659 w 10000"/>
              <a:gd name="connsiteY3" fmla="*/ 3724 h 10000"/>
              <a:gd name="connsiteX4" fmla="*/ 2291 w 10000"/>
              <a:gd name="connsiteY4" fmla="*/ 884 h 10000"/>
              <a:gd name="connsiteX5" fmla="*/ 2424 w 10000"/>
              <a:gd name="connsiteY5" fmla="*/ 753 h 10000"/>
              <a:gd name="connsiteX6" fmla="*/ 2450 w 10000"/>
              <a:gd name="connsiteY6" fmla="*/ 598 h 10000"/>
              <a:gd name="connsiteX7" fmla="*/ 3281 w 10000"/>
              <a:gd name="connsiteY7" fmla="*/ 1359 h 10000"/>
              <a:gd name="connsiteX8" fmla="*/ 3870 w 10000"/>
              <a:gd name="connsiteY8" fmla="*/ 1884 h 10000"/>
              <a:gd name="connsiteX9" fmla="*/ 4239 w 10000"/>
              <a:gd name="connsiteY9" fmla="*/ 2199 h 10000"/>
              <a:gd name="connsiteX10" fmla="*/ 4626 w 10000"/>
              <a:gd name="connsiteY10" fmla="*/ 1936 h 10000"/>
              <a:gd name="connsiteX11" fmla="*/ 4521 w 10000"/>
              <a:gd name="connsiteY11" fmla="*/ 1847 h 10000"/>
              <a:gd name="connsiteX12" fmla="*/ 4481 w 10000"/>
              <a:gd name="connsiteY12" fmla="*/ 1809 h 10000"/>
              <a:gd name="connsiteX13" fmla="*/ 4453 w 10000"/>
              <a:gd name="connsiteY13" fmla="*/ 1785 h 10000"/>
              <a:gd name="connsiteX14" fmla="*/ 4349 w 10000"/>
              <a:gd name="connsiteY14" fmla="*/ 1697 h 10000"/>
              <a:gd name="connsiteX15" fmla="*/ 3759 w 10000"/>
              <a:gd name="connsiteY15" fmla="*/ 1165 h 10000"/>
              <a:gd name="connsiteX16" fmla="*/ 2596 w 10000"/>
              <a:gd name="connsiteY16" fmla="*/ 91 h 10000"/>
              <a:gd name="connsiteX17" fmla="*/ 2112 w 10000"/>
              <a:gd name="connsiteY17" fmla="*/ 91 h 10000"/>
              <a:gd name="connsiteX18" fmla="*/ 1876 w 10000"/>
              <a:gd name="connsiteY18" fmla="*/ 376 h 10000"/>
              <a:gd name="connsiteX19" fmla="*/ 1731 w 10000"/>
              <a:gd name="connsiteY19" fmla="*/ 541 h 10000"/>
              <a:gd name="connsiteX20" fmla="*/ 1731 w 10000"/>
              <a:gd name="connsiteY20" fmla="*/ 560 h 10000"/>
              <a:gd name="connsiteX21" fmla="*/ 658 w 10000"/>
              <a:gd name="connsiteY21" fmla="*/ 1917 h 10000"/>
              <a:gd name="connsiteX22" fmla="*/ 33 w 10000"/>
              <a:gd name="connsiteY22" fmla="*/ 2673 h 10000"/>
              <a:gd name="connsiteX23" fmla="*/ 519 w 10000"/>
              <a:gd name="connsiteY23" fmla="*/ 2870 h 10000"/>
              <a:gd name="connsiteX24" fmla="*/ 1175 w 10000"/>
              <a:gd name="connsiteY24" fmla="*/ 2058 h 10000"/>
              <a:gd name="connsiteX25" fmla="*/ 1773 w 10000"/>
              <a:gd name="connsiteY25" fmla="*/ 1415 h 10000"/>
              <a:gd name="connsiteX26" fmla="*/ 2014 w 10000"/>
              <a:gd name="connsiteY26" fmla="*/ 3217 h 10000"/>
              <a:gd name="connsiteX27" fmla="*/ 2569 w 10000"/>
              <a:gd name="connsiteY27" fmla="*/ 6299 h 10000"/>
              <a:gd name="connsiteX28" fmla="*/ 2943 w 10000"/>
              <a:gd name="connsiteY28" fmla="*/ 9816 h 10000"/>
              <a:gd name="connsiteX29" fmla="*/ 3143 w 10000"/>
              <a:gd name="connsiteY29" fmla="*/ 9994 h 10000"/>
              <a:gd name="connsiteX30" fmla="*/ 3490 w 10000"/>
              <a:gd name="connsiteY30" fmla="*/ 9862 h 10000"/>
              <a:gd name="connsiteX31" fmla="*/ 5845 w 10000"/>
              <a:gd name="connsiteY31" fmla="*/ 7384 h 10000"/>
              <a:gd name="connsiteX32" fmla="*/ 9065 w 10000"/>
              <a:gd name="connsiteY32" fmla="*/ 5369 h 10000"/>
              <a:gd name="connsiteX33" fmla="*/ 9467 w 10000"/>
              <a:gd name="connsiteY33" fmla="*/ 6153 h 10000"/>
              <a:gd name="connsiteX34" fmla="*/ 9148 w 10000"/>
              <a:gd name="connsiteY34" fmla="*/ 6824 h 10000"/>
              <a:gd name="connsiteX35" fmla="*/ 9003 w 10000"/>
              <a:gd name="connsiteY35" fmla="*/ 7350 h 10000"/>
              <a:gd name="connsiteX36" fmla="*/ 9557 w 10000"/>
              <a:gd name="connsiteY36" fmla="*/ 7350 h 10000"/>
              <a:gd name="connsiteX37" fmla="*/ 9564 w 10000"/>
              <a:gd name="connsiteY37" fmla="*/ 7271 h 10000"/>
              <a:gd name="connsiteX38" fmla="*/ 9571 w 10000"/>
              <a:gd name="connsiteY38" fmla="*/ 7243 h 10000"/>
              <a:gd name="connsiteX39" fmla="*/ 9592 w 10000"/>
              <a:gd name="connsiteY39" fmla="*/ 7172 h 10000"/>
              <a:gd name="connsiteX40" fmla="*/ 9689 w 10000"/>
              <a:gd name="connsiteY40" fmla="*/ 6904 h 10000"/>
              <a:gd name="connsiteX41" fmla="*/ 10000 w 10000"/>
              <a:gd name="connsiteY41" fmla="*/ 6256 h 10000"/>
              <a:gd name="connsiteX0" fmla="*/ 10000 w 10000"/>
              <a:gd name="connsiteY0" fmla="*/ 6256 h 10000"/>
              <a:gd name="connsiteX1" fmla="*/ 8525 w 10000"/>
              <a:gd name="connsiteY1" fmla="*/ 5195 h 10000"/>
              <a:gd name="connsiteX2" fmla="*/ 3469 w 10000"/>
              <a:gd name="connsiteY2" fmla="*/ 8994 h 10000"/>
              <a:gd name="connsiteX3" fmla="*/ 2659 w 10000"/>
              <a:gd name="connsiteY3" fmla="*/ 3724 h 10000"/>
              <a:gd name="connsiteX4" fmla="*/ 2291 w 10000"/>
              <a:gd name="connsiteY4" fmla="*/ 884 h 10000"/>
              <a:gd name="connsiteX5" fmla="*/ 2424 w 10000"/>
              <a:gd name="connsiteY5" fmla="*/ 753 h 10000"/>
              <a:gd name="connsiteX6" fmla="*/ 2450 w 10000"/>
              <a:gd name="connsiteY6" fmla="*/ 598 h 10000"/>
              <a:gd name="connsiteX7" fmla="*/ 3281 w 10000"/>
              <a:gd name="connsiteY7" fmla="*/ 1359 h 10000"/>
              <a:gd name="connsiteX8" fmla="*/ 3870 w 10000"/>
              <a:gd name="connsiteY8" fmla="*/ 1884 h 10000"/>
              <a:gd name="connsiteX9" fmla="*/ 4239 w 10000"/>
              <a:gd name="connsiteY9" fmla="*/ 2199 h 10000"/>
              <a:gd name="connsiteX10" fmla="*/ 4626 w 10000"/>
              <a:gd name="connsiteY10" fmla="*/ 1936 h 10000"/>
              <a:gd name="connsiteX11" fmla="*/ 4521 w 10000"/>
              <a:gd name="connsiteY11" fmla="*/ 1847 h 10000"/>
              <a:gd name="connsiteX12" fmla="*/ 4481 w 10000"/>
              <a:gd name="connsiteY12" fmla="*/ 1809 h 10000"/>
              <a:gd name="connsiteX13" fmla="*/ 4453 w 10000"/>
              <a:gd name="connsiteY13" fmla="*/ 1785 h 10000"/>
              <a:gd name="connsiteX14" fmla="*/ 4349 w 10000"/>
              <a:gd name="connsiteY14" fmla="*/ 1697 h 10000"/>
              <a:gd name="connsiteX15" fmla="*/ 3759 w 10000"/>
              <a:gd name="connsiteY15" fmla="*/ 1165 h 10000"/>
              <a:gd name="connsiteX16" fmla="*/ 2596 w 10000"/>
              <a:gd name="connsiteY16" fmla="*/ 91 h 10000"/>
              <a:gd name="connsiteX17" fmla="*/ 2112 w 10000"/>
              <a:gd name="connsiteY17" fmla="*/ 91 h 10000"/>
              <a:gd name="connsiteX18" fmla="*/ 1876 w 10000"/>
              <a:gd name="connsiteY18" fmla="*/ 376 h 10000"/>
              <a:gd name="connsiteX19" fmla="*/ 1731 w 10000"/>
              <a:gd name="connsiteY19" fmla="*/ 541 h 10000"/>
              <a:gd name="connsiteX20" fmla="*/ 1731 w 10000"/>
              <a:gd name="connsiteY20" fmla="*/ 560 h 10000"/>
              <a:gd name="connsiteX21" fmla="*/ 658 w 10000"/>
              <a:gd name="connsiteY21" fmla="*/ 1917 h 10000"/>
              <a:gd name="connsiteX22" fmla="*/ 33 w 10000"/>
              <a:gd name="connsiteY22" fmla="*/ 2673 h 10000"/>
              <a:gd name="connsiteX23" fmla="*/ 519 w 10000"/>
              <a:gd name="connsiteY23" fmla="*/ 2870 h 10000"/>
              <a:gd name="connsiteX24" fmla="*/ 1175 w 10000"/>
              <a:gd name="connsiteY24" fmla="*/ 2058 h 10000"/>
              <a:gd name="connsiteX25" fmla="*/ 1773 w 10000"/>
              <a:gd name="connsiteY25" fmla="*/ 1415 h 10000"/>
              <a:gd name="connsiteX26" fmla="*/ 2014 w 10000"/>
              <a:gd name="connsiteY26" fmla="*/ 3217 h 10000"/>
              <a:gd name="connsiteX27" fmla="*/ 2569 w 10000"/>
              <a:gd name="connsiteY27" fmla="*/ 6299 h 10000"/>
              <a:gd name="connsiteX28" fmla="*/ 2943 w 10000"/>
              <a:gd name="connsiteY28" fmla="*/ 9816 h 10000"/>
              <a:gd name="connsiteX29" fmla="*/ 3143 w 10000"/>
              <a:gd name="connsiteY29" fmla="*/ 9994 h 10000"/>
              <a:gd name="connsiteX30" fmla="*/ 3490 w 10000"/>
              <a:gd name="connsiteY30" fmla="*/ 9862 h 10000"/>
              <a:gd name="connsiteX31" fmla="*/ 5845 w 10000"/>
              <a:gd name="connsiteY31" fmla="*/ 7384 h 10000"/>
              <a:gd name="connsiteX32" fmla="*/ 9467 w 10000"/>
              <a:gd name="connsiteY32" fmla="*/ 6153 h 10000"/>
              <a:gd name="connsiteX33" fmla="*/ 9148 w 10000"/>
              <a:gd name="connsiteY33" fmla="*/ 6824 h 10000"/>
              <a:gd name="connsiteX34" fmla="*/ 9003 w 10000"/>
              <a:gd name="connsiteY34" fmla="*/ 7350 h 10000"/>
              <a:gd name="connsiteX35" fmla="*/ 9557 w 10000"/>
              <a:gd name="connsiteY35" fmla="*/ 7350 h 10000"/>
              <a:gd name="connsiteX36" fmla="*/ 9564 w 10000"/>
              <a:gd name="connsiteY36" fmla="*/ 7271 h 10000"/>
              <a:gd name="connsiteX37" fmla="*/ 9571 w 10000"/>
              <a:gd name="connsiteY37" fmla="*/ 7243 h 10000"/>
              <a:gd name="connsiteX38" fmla="*/ 9592 w 10000"/>
              <a:gd name="connsiteY38" fmla="*/ 7172 h 10000"/>
              <a:gd name="connsiteX39" fmla="*/ 9689 w 10000"/>
              <a:gd name="connsiteY39" fmla="*/ 6904 h 10000"/>
              <a:gd name="connsiteX40" fmla="*/ 10000 w 10000"/>
              <a:gd name="connsiteY40" fmla="*/ 6256 h 10000"/>
              <a:gd name="connsiteX0" fmla="*/ 9689 w 9689"/>
              <a:gd name="connsiteY0" fmla="*/ 6904 h 10000"/>
              <a:gd name="connsiteX1" fmla="*/ 8525 w 9689"/>
              <a:gd name="connsiteY1" fmla="*/ 5195 h 10000"/>
              <a:gd name="connsiteX2" fmla="*/ 3469 w 9689"/>
              <a:gd name="connsiteY2" fmla="*/ 8994 h 10000"/>
              <a:gd name="connsiteX3" fmla="*/ 2659 w 9689"/>
              <a:gd name="connsiteY3" fmla="*/ 3724 h 10000"/>
              <a:gd name="connsiteX4" fmla="*/ 2291 w 9689"/>
              <a:gd name="connsiteY4" fmla="*/ 884 h 10000"/>
              <a:gd name="connsiteX5" fmla="*/ 2424 w 9689"/>
              <a:gd name="connsiteY5" fmla="*/ 753 h 10000"/>
              <a:gd name="connsiteX6" fmla="*/ 2450 w 9689"/>
              <a:gd name="connsiteY6" fmla="*/ 598 h 10000"/>
              <a:gd name="connsiteX7" fmla="*/ 3281 w 9689"/>
              <a:gd name="connsiteY7" fmla="*/ 1359 h 10000"/>
              <a:gd name="connsiteX8" fmla="*/ 3870 w 9689"/>
              <a:gd name="connsiteY8" fmla="*/ 1884 h 10000"/>
              <a:gd name="connsiteX9" fmla="*/ 4239 w 9689"/>
              <a:gd name="connsiteY9" fmla="*/ 2199 h 10000"/>
              <a:gd name="connsiteX10" fmla="*/ 4626 w 9689"/>
              <a:gd name="connsiteY10" fmla="*/ 1936 h 10000"/>
              <a:gd name="connsiteX11" fmla="*/ 4521 w 9689"/>
              <a:gd name="connsiteY11" fmla="*/ 1847 h 10000"/>
              <a:gd name="connsiteX12" fmla="*/ 4481 w 9689"/>
              <a:gd name="connsiteY12" fmla="*/ 1809 h 10000"/>
              <a:gd name="connsiteX13" fmla="*/ 4453 w 9689"/>
              <a:gd name="connsiteY13" fmla="*/ 1785 h 10000"/>
              <a:gd name="connsiteX14" fmla="*/ 4349 w 9689"/>
              <a:gd name="connsiteY14" fmla="*/ 1697 h 10000"/>
              <a:gd name="connsiteX15" fmla="*/ 3759 w 9689"/>
              <a:gd name="connsiteY15" fmla="*/ 1165 h 10000"/>
              <a:gd name="connsiteX16" fmla="*/ 2596 w 9689"/>
              <a:gd name="connsiteY16" fmla="*/ 91 h 10000"/>
              <a:gd name="connsiteX17" fmla="*/ 2112 w 9689"/>
              <a:gd name="connsiteY17" fmla="*/ 91 h 10000"/>
              <a:gd name="connsiteX18" fmla="*/ 1876 w 9689"/>
              <a:gd name="connsiteY18" fmla="*/ 376 h 10000"/>
              <a:gd name="connsiteX19" fmla="*/ 1731 w 9689"/>
              <a:gd name="connsiteY19" fmla="*/ 541 h 10000"/>
              <a:gd name="connsiteX20" fmla="*/ 1731 w 9689"/>
              <a:gd name="connsiteY20" fmla="*/ 560 h 10000"/>
              <a:gd name="connsiteX21" fmla="*/ 658 w 9689"/>
              <a:gd name="connsiteY21" fmla="*/ 1917 h 10000"/>
              <a:gd name="connsiteX22" fmla="*/ 33 w 9689"/>
              <a:gd name="connsiteY22" fmla="*/ 2673 h 10000"/>
              <a:gd name="connsiteX23" fmla="*/ 519 w 9689"/>
              <a:gd name="connsiteY23" fmla="*/ 2870 h 10000"/>
              <a:gd name="connsiteX24" fmla="*/ 1175 w 9689"/>
              <a:gd name="connsiteY24" fmla="*/ 2058 h 10000"/>
              <a:gd name="connsiteX25" fmla="*/ 1773 w 9689"/>
              <a:gd name="connsiteY25" fmla="*/ 1415 h 10000"/>
              <a:gd name="connsiteX26" fmla="*/ 2014 w 9689"/>
              <a:gd name="connsiteY26" fmla="*/ 3217 h 10000"/>
              <a:gd name="connsiteX27" fmla="*/ 2569 w 9689"/>
              <a:gd name="connsiteY27" fmla="*/ 6299 h 10000"/>
              <a:gd name="connsiteX28" fmla="*/ 2943 w 9689"/>
              <a:gd name="connsiteY28" fmla="*/ 9816 h 10000"/>
              <a:gd name="connsiteX29" fmla="*/ 3143 w 9689"/>
              <a:gd name="connsiteY29" fmla="*/ 9994 h 10000"/>
              <a:gd name="connsiteX30" fmla="*/ 3490 w 9689"/>
              <a:gd name="connsiteY30" fmla="*/ 9862 h 10000"/>
              <a:gd name="connsiteX31" fmla="*/ 5845 w 9689"/>
              <a:gd name="connsiteY31" fmla="*/ 7384 h 10000"/>
              <a:gd name="connsiteX32" fmla="*/ 9467 w 9689"/>
              <a:gd name="connsiteY32" fmla="*/ 6153 h 10000"/>
              <a:gd name="connsiteX33" fmla="*/ 9148 w 9689"/>
              <a:gd name="connsiteY33" fmla="*/ 6824 h 10000"/>
              <a:gd name="connsiteX34" fmla="*/ 9003 w 9689"/>
              <a:gd name="connsiteY34" fmla="*/ 7350 h 10000"/>
              <a:gd name="connsiteX35" fmla="*/ 9557 w 9689"/>
              <a:gd name="connsiteY35" fmla="*/ 7350 h 10000"/>
              <a:gd name="connsiteX36" fmla="*/ 9564 w 9689"/>
              <a:gd name="connsiteY36" fmla="*/ 7271 h 10000"/>
              <a:gd name="connsiteX37" fmla="*/ 9571 w 9689"/>
              <a:gd name="connsiteY37" fmla="*/ 7243 h 10000"/>
              <a:gd name="connsiteX38" fmla="*/ 9592 w 9689"/>
              <a:gd name="connsiteY38" fmla="*/ 7172 h 10000"/>
              <a:gd name="connsiteX39" fmla="*/ 9689 w 9689"/>
              <a:gd name="connsiteY39" fmla="*/ 6904 h 10000"/>
              <a:gd name="connsiteX0" fmla="*/ 10000 w 10000"/>
              <a:gd name="connsiteY0" fmla="*/ 6904 h 10000"/>
              <a:gd name="connsiteX1" fmla="*/ 3580 w 10000"/>
              <a:gd name="connsiteY1" fmla="*/ 8994 h 10000"/>
              <a:gd name="connsiteX2" fmla="*/ 2744 w 10000"/>
              <a:gd name="connsiteY2" fmla="*/ 3724 h 10000"/>
              <a:gd name="connsiteX3" fmla="*/ 2365 w 10000"/>
              <a:gd name="connsiteY3" fmla="*/ 884 h 10000"/>
              <a:gd name="connsiteX4" fmla="*/ 2502 w 10000"/>
              <a:gd name="connsiteY4" fmla="*/ 753 h 10000"/>
              <a:gd name="connsiteX5" fmla="*/ 2529 w 10000"/>
              <a:gd name="connsiteY5" fmla="*/ 598 h 10000"/>
              <a:gd name="connsiteX6" fmla="*/ 3386 w 10000"/>
              <a:gd name="connsiteY6" fmla="*/ 1359 h 10000"/>
              <a:gd name="connsiteX7" fmla="*/ 3994 w 10000"/>
              <a:gd name="connsiteY7" fmla="*/ 1884 h 10000"/>
              <a:gd name="connsiteX8" fmla="*/ 4375 w 10000"/>
              <a:gd name="connsiteY8" fmla="*/ 2199 h 10000"/>
              <a:gd name="connsiteX9" fmla="*/ 4774 w 10000"/>
              <a:gd name="connsiteY9" fmla="*/ 1936 h 10000"/>
              <a:gd name="connsiteX10" fmla="*/ 4666 w 10000"/>
              <a:gd name="connsiteY10" fmla="*/ 1847 h 10000"/>
              <a:gd name="connsiteX11" fmla="*/ 4625 w 10000"/>
              <a:gd name="connsiteY11" fmla="*/ 1809 h 10000"/>
              <a:gd name="connsiteX12" fmla="*/ 4596 w 10000"/>
              <a:gd name="connsiteY12" fmla="*/ 1785 h 10000"/>
              <a:gd name="connsiteX13" fmla="*/ 4489 w 10000"/>
              <a:gd name="connsiteY13" fmla="*/ 1697 h 10000"/>
              <a:gd name="connsiteX14" fmla="*/ 3880 w 10000"/>
              <a:gd name="connsiteY14" fmla="*/ 1165 h 10000"/>
              <a:gd name="connsiteX15" fmla="*/ 2679 w 10000"/>
              <a:gd name="connsiteY15" fmla="*/ 91 h 10000"/>
              <a:gd name="connsiteX16" fmla="*/ 2180 w 10000"/>
              <a:gd name="connsiteY16" fmla="*/ 91 h 10000"/>
              <a:gd name="connsiteX17" fmla="*/ 1936 w 10000"/>
              <a:gd name="connsiteY17" fmla="*/ 376 h 10000"/>
              <a:gd name="connsiteX18" fmla="*/ 1787 w 10000"/>
              <a:gd name="connsiteY18" fmla="*/ 541 h 10000"/>
              <a:gd name="connsiteX19" fmla="*/ 1787 w 10000"/>
              <a:gd name="connsiteY19" fmla="*/ 560 h 10000"/>
              <a:gd name="connsiteX20" fmla="*/ 679 w 10000"/>
              <a:gd name="connsiteY20" fmla="*/ 1917 h 10000"/>
              <a:gd name="connsiteX21" fmla="*/ 34 w 10000"/>
              <a:gd name="connsiteY21" fmla="*/ 2673 h 10000"/>
              <a:gd name="connsiteX22" fmla="*/ 536 w 10000"/>
              <a:gd name="connsiteY22" fmla="*/ 2870 h 10000"/>
              <a:gd name="connsiteX23" fmla="*/ 1213 w 10000"/>
              <a:gd name="connsiteY23" fmla="*/ 2058 h 10000"/>
              <a:gd name="connsiteX24" fmla="*/ 1830 w 10000"/>
              <a:gd name="connsiteY24" fmla="*/ 1415 h 10000"/>
              <a:gd name="connsiteX25" fmla="*/ 2079 w 10000"/>
              <a:gd name="connsiteY25" fmla="*/ 3217 h 10000"/>
              <a:gd name="connsiteX26" fmla="*/ 2651 w 10000"/>
              <a:gd name="connsiteY26" fmla="*/ 6299 h 10000"/>
              <a:gd name="connsiteX27" fmla="*/ 3037 w 10000"/>
              <a:gd name="connsiteY27" fmla="*/ 9816 h 10000"/>
              <a:gd name="connsiteX28" fmla="*/ 3244 w 10000"/>
              <a:gd name="connsiteY28" fmla="*/ 9994 h 10000"/>
              <a:gd name="connsiteX29" fmla="*/ 3602 w 10000"/>
              <a:gd name="connsiteY29" fmla="*/ 9862 h 10000"/>
              <a:gd name="connsiteX30" fmla="*/ 6033 w 10000"/>
              <a:gd name="connsiteY30" fmla="*/ 7384 h 10000"/>
              <a:gd name="connsiteX31" fmla="*/ 9771 w 10000"/>
              <a:gd name="connsiteY31" fmla="*/ 6153 h 10000"/>
              <a:gd name="connsiteX32" fmla="*/ 9442 w 10000"/>
              <a:gd name="connsiteY32" fmla="*/ 6824 h 10000"/>
              <a:gd name="connsiteX33" fmla="*/ 9292 w 10000"/>
              <a:gd name="connsiteY33" fmla="*/ 7350 h 10000"/>
              <a:gd name="connsiteX34" fmla="*/ 9864 w 10000"/>
              <a:gd name="connsiteY34" fmla="*/ 7350 h 10000"/>
              <a:gd name="connsiteX35" fmla="*/ 9871 w 10000"/>
              <a:gd name="connsiteY35" fmla="*/ 7271 h 10000"/>
              <a:gd name="connsiteX36" fmla="*/ 9878 w 10000"/>
              <a:gd name="connsiteY36" fmla="*/ 7243 h 10000"/>
              <a:gd name="connsiteX37" fmla="*/ 9900 w 10000"/>
              <a:gd name="connsiteY37" fmla="*/ 7172 h 10000"/>
              <a:gd name="connsiteX38" fmla="*/ 10000 w 10000"/>
              <a:gd name="connsiteY38" fmla="*/ 6904 h 10000"/>
              <a:gd name="connsiteX0" fmla="*/ 10000 w 10000"/>
              <a:gd name="connsiteY0" fmla="*/ 6904 h 10000"/>
              <a:gd name="connsiteX1" fmla="*/ 3580 w 10000"/>
              <a:gd name="connsiteY1" fmla="*/ 8994 h 10000"/>
              <a:gd name="connsiteX2" fmla="*/ 2744 w 10000"/>
              <a:gd name="connsiteY2" fmla="*/ 3724 h 10000"/>
              <a:gd name="connsiteX3" fmla="*/ 2365 w 10000"/>
              <a:gd name="connsiteY3" fmla="*/ 884 h 10000"/>
              <a:gd name="connsiteX4" fmla="*/ 2502 w 10000"/>
              <a:gd name="connsiteY4" fmla="*/ 753 h 10000"/>
              <a:gd name="connsiteX5" fmla="*/ 2529 w 10000"/>
              <a:gd name="connsiteY5" fmla="*/ 598 h 10000"/>
              <a:gd name="connsiteX6" fmla="*/ 3386 w 10000"/>
              <a:gd name="connsiteY6" fmla="*/ 1359 h 10000"/>
              <a:gd name="connsiteX7" fmla="*/ 3994 w 10000"/>
              <a:gd name="connsiteY7" fmla="*/ 1884 h 10000"/>
              <a:gd name="connsiteX8" fmla="*/ 4375 w 10000"/>
              <a:gd name="connsiteY8" fmla="*/ 2199 h 10000"/>
              <a:gd name="connsiteX9" fmla="*/ 4774 w 10000"/>
              <a:gd name="connsiteY9" fmla="*/ 1936 h 10000"/>
              <a:gd name="connsiteX10" fmla="*/ 4666 w 10000"/>
              <a:gd name="connsiteY10" fmla="*/ 1847 h 10000"/>
              <a:gd name="connsiteX11" fmla="*/ 4625 w 10000"/>
              <a:gd name="connsiteY11" fmla="*/ 1809 h 10000"/>
              <a:gd name="connsiteX12" fmla="*/ 4596 w 10000"/>
              <a:gd name="connsiteY12" fmla="*/ 1785 h 10000"/>
              <a:gd name="connsiteX13" fmla="*/ 4489 w 10000"/>
              <a:gd name="connsiteY13" fmla="*/ 1697 h 10000"/>
              <a:gd name="connsiteX14" fmla="*/ 3880 w 10000"/>
              <a:gd name="connsiteY14" fmla="*/ 1165 h 10000"/>
              <a:gd name="connsiteX15" fmla="*/ 2679 w 10000"/>
              <a:gd name="connsiteY15" fmla="*/ 91 h 10000"/>
              <a:gd name="connsiteX16" fmla="*/ 2180 w 10000"/>
              <a:gd name="connsiteY16" fmla="*/ 91 h 10000"/>
              <a:gd name="connsiteX17" fmla="*/ 1936 w 10000"/>
              <a:gd name="connsiteY17" fmla="*/ 376 h 10000"/>
              <a:gd name="connsiteX18" fmla="*/ 1787 w 10000"/>
              <a:gd name="connsiteY18" fmla="*/ 541 h 10000"/>
              <a:gd name="connsiteX19" fmla="*/ 1787 w 10000"/>
              <a:gd name="connsiteY19" fmla="*/ 560 h 10000"/>
              <a:gd name="connsiteX20" fmla="*/ 679 w 10000"/>
              <a:gd name="connsiteY20" fmla="*/ 1917 h 10000"/>
              <a:gd name="connsiteX21" fmla="*/ 34 w 10000"/>
              <a:gd name="connsiteY21" fmla="*/ 2673 h 10000"/>
              <a:gd name="connsiteX22" fmla="*/ 536 w 10000"/>
              <a:gd name="connsiteY22" fmla="*/ 2870 h 10000"/>
              <a:gd name="connsiteX23" fmla="*/ 1213 w 10000"/>
              <a:gd name="connsiteY23" fmla="*/ 2058 h 10000"/>
              <a:gd name="connsiteX24" fmla="*/ 1830 w 10000"/>
              <a:gd name="connsiteY24" fmla="*/ 1415 h 10000"/>
              <a:gd name="connsiteX25" fmla="*/ 2079 w 10000"/>
              <a:gd name="connsiteY25" fmla="*/ 3217 h 10000"/>
              <a:gd name="connsiteX26" fmla="*/ 2651 w 10000"/>
              <a:gd name="connsiteY26" fmla="*/ 6299 h 10000"/>
              <a:gd name="connsiteX27" fmla="*/ 3037 w 10000"/>
              <a:gd name="connsiteY27" fmla="*/ 9816 h 10000"/>
              <a:gd name="connsiteX28" fmla="*/ 3244 w 10000"/>
              <a:gd name="connsiteY28" fmla="*/ 9994 h 10000"/>
              <a:gd name="connsiteX29" fmla="*/ 3602 w 10000"/>
              <a:gd name="connsiteY29" fmla="*/ 9862 h 10000"/>
              <a:gd name="connsiteX30" fmla="*/ 6033 w 10000"/>
              <a:gd name="connsiteY30" fmla="*/ 7384 h 10000"/>
              <a:gd name="connsiteX31" fmla="*/ 9442 w 10000"/>
              <a:gd name="connsiteY31" fmla="*/ 6824 h 10000"/>
              <a:gd name="connsiteX32" fmla="*/ 9292 w 10000"/>
              <a:gd name="connsiteY32" fmla="*/ 7350 h 10000"/>
              <a:gd name="connsiteX33" fmla="*/ 9864 w 10000"/>
              <a:gd name="connsiteY33" fmla="*/ 7350 h 10000"/>
              <a:gd name="connsiteX34" fmla="*/ 9871 w 10000"/>
              <a:gd name="connsiteY34" fmla="*/ 7271 h 10000"/>
              <a:gd name="connsiteX35" fmla="*/ 9878 w 10000"/>
              <a:gd name="connsiteY35" fmla="*/ 7243 h 10000"/>
              <a:gd name="connsiteX36" fmla="*/ 9900 w 10000"/>
              <a:gd name="connsiteY36" fmla="*/ 7172 h 10000"/>
              <a:gd name="connsiteX37" fmla="*/ 10000 w 10000"/>
              <a:gd name="connsiteY37" fmla="*/ 6904 h 10000"/>
              <a:gd name="connsiteX0" fmla="*/ 9900 w 9900"/>
              <a:gd name="connsiteY0" fmla="*/ 7172 h 10000"/>
              <a:gd name="connsiteX1" fmla="*/ 3580 w 9900"/>
              <a:gd name="connsiteY1" fmla="*/ 8994 h 10000"/>
              <a:gd name="connsiteX2" fmla="*/ 2744 w 9900"/>
              <a:gd name="connsiteY2" fmla="*/ 3724 h 10000"/>
              <a:gd name="connsiteX3" fmla="*/ 2365 w 9900"/>
              <a:gd name="connsiteY3" fmla="*/ 884 h 10000"/>
              <a:gd name="connsiteX4" fmla="*/ 2502 w 9900"/>
              <a:gd name="connsiteY4" fmla="*/ 753 h 10000"/>
              <a:gd name="connsiteX5" fmla="*/ 2529 w 9900"/>
              <a:gd name="connsiteY5" fmla="*/ 598 h 10000"/>
              <a:gd name="connsiteX6" fmla="*/ 3386 w 9900"/>
              <a:gd name="connsiteY6" fmla="*/ 1359 h 10000"/>
              <a:gd name="connsiteX7" fmla="*/ 3994 w 9900"/>
              <a:gd name="connsiteY7" fmla="*/ 1884 h 10000"/>
              <a:gd name="connsiteX8" fmla="*/ 4375 w 9900"/>
              <a:gd name="connsiteY8" fmla="*/ 2199 h 10000"/>
              <a:gd name="connsiteX9" fmla="*/ 4774 w 9900"/>
              <a:gd name="connsiteY9" fmla="*/ 1936 h 10000"/>
              <a:gd name="connsiteX10" fmla="*/ 4666 w 9900"/>
              <a:gd name="connsiteY10" fmla="*/ 1847 h 10000"/>
              <a:gd name="connsiteX11" fmla="*/ 4625 w 9900"/>
              <a:gd name="connsiteY11" fmla="*/ 1809 h 10000"/>
              <a:gd name="connsiteX12" fmla="*/ 4596 w 9900"/>
              <a:gd name="connsiteY12" fmla="*/ 1785 h 10000"/>
              <a:gd name="connsiteX13" fmla="*/ 4489 w 9900"/>
              <a:gd name="connsiteY13" fmla="*/ 1697 h 10000"/>
              <a:gd name="connsiteX14" fmla="*/ 3880 w 9900"/>
              <a:gd name="connsiteY14" fmla="*/ 1165 h 10000"/>
              <a:gd name="connsiteX15" fmla="*/ 2679 w 9900"/>
              <a:gd name="connsiteY15" fmla="*/ 91 h 10000"/>
              <a:gd name="connsiteX16" fmla="*/ 2180 w 9900"/>
              <a:gd name="connsiteY16" fmla="*/ 91 h 10000"/>
              <a:gd name="connsiteX17" fmla="*/ 1936 w 9900"/>
              <a:gd name="connsiteY17" fmla="*/ 376 h 10000"/>
              <a:gd name="connsiteX18" fmla="*/ 1787 w 9900"/>
              <a:gd name="connsiteY18" fmla="*/ 541 h 10000"/>
              <a:gd name="connsiteX19" fmla="*/ 1787 w 9900"/>
              <a:gd name="connsiteY19" fmla="*/ 560 h 10000"/>
              <a:gd name="connsiteX20" fmla="*/ 679 w 9900"/>
              <a:gd name="connsiteY20" fmla="*/ 1917 h 10000"/>
              <a:gd name="connsiteX21" fmla="*/ 34 w 9900"/>
              <a:gd name="connsiteY21" fmla="*/ 2673 h 10000"/>
              <a:gd name="connsiteX22" fmla="*/ 536 w 9900"/>
              <a:gd name="connsiteY22" fmla="*/ 2870 h 10000"/>
              <a:gd name="connsiteX23" fmla="*/ 1213 w 9900"/>
              <a:gd name="connsiteY23" fmla="*/ 2058 h 10000"/>
              <a:gd name="connsiteX24" fmla="*/ 1830 w 9900"/>
              <a:gd name="connsiteY24" fmla="*/ 1415 h 10000"/>
              <a:gd name="connsiteX25" fmla="*/ 2079 w 9900"/>
              <a:gd name="connsiteY25" fmla="*/ 3217 h 10000"/>
              <a:gd name="connsiteX26" fmla="*/ 2651 w 9900"/>
              <a:gd name="connsiteY26" fmla="*/ 6299 h 10000"/>
              <a:gd name="connsiteX27" fmla="*/ 3037 w 9900"/>
              <a:gd name="connsiteY27" fmla="*/ 9816 h 10000"/>
              <a:gd name="connsiteX28" fmla="*/ 3244 w 9900"/>
              <a:gd name="connsiteY28" fmla="*/ 9994 h 10000"/>
              <a:gd name="connsiteX29" fmla="*/ 3602 w 9900"/>
              <a:gd name="connsiteY29" fmla="*/ 9862 h 10000"/>
              <a:gd name="connsiteX30" fmla="*/ 6033 w 9900"/>
              <a:gd name="connsiteY30" fmla="*/ 7384 h 10000"/>
              <a:gd name="connsiteX31" fmla="*/ 9442 w 9900"/>
              <a:gd name="connsiteY31" fmla="*/ 6824 h 10000"/>
              <a:gd name="connsiteX32" fmla="*/ 9292 w 9900"/>
              <a:gd name="connsiteY32" fmla="*/ 7350 h 10000"/>
              <a:gd name="connsiteX33" fmla="*/ 9864 w 9900"/>
              <a:gd name="connsiteY33" fmla="*/ 7350 h 10000"/>
              <a:gd name="connsiteX34" fmla="*/ 9871 w 9900"/>
              <a:gd name="connsiteY34" fmla="*/ 7271 h 10000"/>
              <a:gd name="connsiteX35" fmla="*/ 9878 w 9900"/>
              <a:gd name="connsiteY35" fmla="*/ 7243 h 10000"/>
              <a:gd name="connsiteX36" fmla="*/ 9900 w 9900"/>
              <a:gd name="connsiteY36" fmla="*/ 7172 h 10000"/>
              <a:gd name="connsiteX0" fmla="*/ 9978 w 9978"/>
              <a:gd name="connsiteY0" fmla="*/ 7243 h 10000"/>
              <a:gd name="connsiteX1" fmla="*/ 3616 w 9978"/>
              <a:gd name="connsiteY1" fmla="*/ 8994 h 10000"/>
              <a:gd name="connsiteX2" fmla="*/ 2772 w 9978"/>
              <a:gd name="connsiteY2" fmla="*/ 3724 h 10000"/>
              <a:gd name="connsiteX3" fmla="*/ 2389 w 9978"/>
              <a:gd name="connsiteY3" fmla="*/ 884 h 10000"/>
              <a:gd name="connsiteX4" fmla="*/ 2527 w 9978"/>
              <a:gd name="connsiteY4" fmla="*/ 753 h 10000"/>
              <a:gd name="connsiteX5" fmla="*/ 2555 w 9978"/>
              <a:gd name="connsiteY5" fmla="*/ 598 h 10000"/>
              <a:gd name="connsiteX6" fmla="*/ 3420 w 9978"/>
              <a:gd name="connsiteY6" fmla="*/ 1359 h 10000"/>
              <a:gd name="connsiteX7" fmla="*/ 4034 w 9978"/>
              <a:gd name="connsiteY7" fmla="*/ 1884 h 10000"/>
              <a:gd name="connsiteX8" fmla="*/ 4419 w 9978"/>
              <a:gd name="connsiteY8" fmla="*/ 2199 h 10000"/>
              <a:gd name="connsiteX9" fmla="*/ 4822 w 9978"/>
              <a:gd name="connsiteY9" fmla="*/ 1936 h 10000"/>
              <a:gd name="connsiteX10" fmla="*/ 4713 w 9978"/>
              <a:gd name="connsiteY10" fmla="*/ 1847 h 10000"/>
              <a:gd name="connsiteX11" fmla="*/ 4672 w 9978"/>
              <a:gd name="connsiteY11" fmla="*/ 1809 h 10000"/>
              <a:gd name="connsiteX12" fmla="*/ 4642 w 9978"/>
              <a:gd name="connsiteY12" fmla="*/ 1785 h 10000"/>
              <a:gd name="connsiteX13" fmla="*/ 4534 w 9978"/>
              <a:gd name="connsiteY13" fmla="*/ 1697 h 10000"/>
              <a:gd name="connsiteX14" fmla="*/ 3919 w 9978"/>
              <a:gd name="connsiteY14" fmla="*/ 1165 h 10000"/>
              <a:gd name="connsiteX15" fmla="*/ 2706 w 9978"/>
              <a:gd name="connsiteY15" fmla="*/ 91 h 10000"/>
              <a:gd name="connsiteX16" fmla="*/ 2202 w 9978"/>
              <a:gd name="connsiteY16" fmla="*/ 91 h 10000"/>
              <a:gd name="connsiteX17" fmla="*/ 1956 w 9978"/>
              <a:gd name="connsiteY17" fmla="*/ 376 h 10000"/>
              <a:gd name="connsiteX18" fmla="*/ 1805 w 9978"/>
              <a:gd name="connsiteY18" fmla="*/ 541 h 10000"/>
              <a:gd name="connsiteX19" fmla="*/ 1805 w 9978"/>
              <a:gd name="connsiteY19" fmla="*/ 560 h 10000"/>
              <a:gd name="connsiteX20" fmla="*/ 686 w 9978"/>
              <a:gd name="connsiteY20" fmla="*/ 1917 h 10000"/>
              <a:gd name="connsiteX21" fmla="*/ 34 w 9978"/>
              <a:gd name="connsiteY21" fmla="*/ 2673 h 10000"/>
              <a:gd name="connsiteX22" fmla="*/ 541 w 9978"/>
              <a:gd name="connsiteY22" fmla="*/ 2870 h 10000"/>
              <a:gd name="connsiteX23" fmla="*/ 1225 w 9978"/>
              <a:gd name="connsiteY23" fmla="*/ 2058 h 10000"/>
              <a:gd name="connsiteX24" fmla="*/ 1848 w 9978"/>
              <a:gd name="connsiteY24" fmla="*/ 1415 h 10000"/>
              <a:gd name="connsiteX25" fmla="*/ 2100 w 9978"/>
              <a:gd name="connsiteY25" fmla="*/ 3217 h 10000"/>
              <a:gd name="connsiteX26" fmla="*/ 2678 w 9978"/>
              <a:gd name="connsiteY26" fmla="*/ 6299 h 10000"/>
              <a:gd name="connsiteX27" fmla="*/ 3068 w 9978"/>
              <a:gd name="connsiteY27" fmla="*/ 9816 h 10000"/>
              <a:gd name="connsiteX28" fmla="*/ 3277 w 9978"/>
              <a:gd name="connsiteY28" fmla="*/ 9994 h 10000"/>
              <a:gd name="connsiteX29" fmla="*/ 3638 w 9978"/>
              <a:gd name="connsiteY29" fmla="*/ 9862 h 10000"/>
              <a:gd name="connsiteX30" fmla="*/ 6094 w 9978"/>
              <a:gd name="connsiteY30" fmla="*/ 7384 h 10000"/>
              <a:gd name="connsiteX31" fmla="*/ 9537 w 9978"/>
              <a:gd name="connsiteY31" fmla="*/ 6824 h 10000"/>
              <a:gd name="connsiteX32" fmla="*/ 9386 w 9978"/>
              <a:gd name="connsiteY32" fmla="*/ 7350 h 10000"/>
              <a:gd name="connsiteX33" fmla="*/ 9964 w 9978"/>
              <a:gd name="connsiteY33" fmla="*/ 7350 h 10000"/>
              <a:gd name="connsiteX34" fmla="*/ 9971 w 9978"/>
              <a:gd name="connsiteY34" fmla="*/ 7271 h 10000"/>
              <a:gd name="connsiteX35" fmla="*/ 9978 w 9978"/>
              <a:gd name="connsiteY35" fmla="*/ 7243 h 10000"/>
              <a:gd name="connsiteX0" fmla="*/ 9993 w 9993"/>
              <a:gd name="connsiteY0" fmla="*/ 7271 h 10000"/>
              <a:gd name="connsiteX1" fmla="*/ 3624 w 9993"/>
              <a:gd name="connsiteY1" fmla="*/ 8994 h 10000"/>
              <a:gd name="connsiteX2" fmla="*/ 2778 w 9993"/>
              <a:gd name="connsiteY2" fmla="*/ 3724 h 10000"/>
              <a:gd name="connsiteX3" fmla="*/ 2394 w 9993"/>
              <a:gd name="connsiteY3" fmla="*/ 884 h 10000"/>
              <a:gd name="connsiteX4" fmla="*/ 2533 w 9993"/>
              <a:gd name="connsiteY4" fmla="*/ 753 h 10000"/>
              <a:gd name="connsiteX5" fmla="*/ 2561 w 9993"/>
              <a:gd name="connsiteY5" fmla="*/ 598 h 10000"/>
              <a:gd name="connsiteX6" fmla="*/ 3428 w 9993"/>
              <a:gd name="connsiteY6" fmla="*/ 1359 h 10000"/>
              <a:gd name="connsiteX7" fmla="*/ 4043 w 9993"/>
              <a:gd name="connsiteY7" fmla="*/ 1884 h 10000"/>
              <a:gd name="connsiteX8" fmla="*/ 4429 w 9993"/>
              <a:gd name="connsiteY8" fmla="*/ 2199 h 10000"/>
              <a:gd name="connsiteX9" fmla="*/ 4833 w 9993"/>
              <a:gd name="connsiteY9" fmla="*/ 1936 h 10000"/>
              <a:gd name="connsiteX10" fmla="*/ 4723 w 9993"/>
              <a:gd name="connsiteY10" fmla="*/ 1847 h 10000"/>
              <a:gd name="connsiteX11" fmla="*/ 4682 w 9993"/>
              <a:gd name="connsiteY11" fmla="*/ 1809 h 10000"/>
              <a:gd name="connsiteX12" fmla="*/ 4652 w 9993"/>
              <a:gd name="connsiteY12" fmla="*/ 1785 h 10000"/>
              <a:gd name="connsiteX13" fmla="*/ 4544 w 9993"/>
              <a:gd name="connsiteY13" fmla="*/ 1697 h 10000"/>
              <a:gd name="connsiteX14" fmla="*/ 3928 w 9993"/>
              <a:gd name="connsiteY14" fmla="*/ 1165 h 10000"/>
              <a:gd name="connsiteX15" fmla="*/ 2712 w 9993"/>
              <a:gd name="connsiteY15" fmla="*/ 91 h 10000"/>
              <a:gd name="connsiteX16" fmla="*/ 2207 w 9993"/>
              <a:gd name="connsiteY16" fmla="*/ 91 h 10000"/>
              <a:gd name="connsiteX17" fmla="*/ 1960 w 9993"/>
              <a:gd name="connsiteY17" fmla="*/ 376 h 10000"/>
              <a:gd name="connsiteX18" fmla="*/ 1809 w 9993"/>
              <a:gd name="connsiteY18" fmla="*/ 541 h 10000"/>
              <a:gd name="connsiteX19" fmla="*/ 1809 w 9993"/>
              <a:gd name="connsiteY19" fmla="*/ 560 h 10000"/>
              <a:gd name="connsiteX20" fmla="*/ 688 w 9993"/>
              <a:gd name="connsiteY20" fmla="*/ 1917 h 10000"/>
              <a:gd name="connsiteX21" fmla="*/ 34 w 9993"/>
              <a:gd name="connsiteY21" fmla="*/ 2673 h 10000"/>
              <a:gd name="connsiteX22" fmla="*/ 542 w 9993"/>
              <a:gd name="connsiteY22" fmla="*/ 2870 h 10000"/>
              <a:gd name="connsiteX23" fmla="*/ 1228 w 9993"/>
              <a:gd name="connsiteY23" fmla="*/ 2058 h 10000"/>
              <a:gd name="connsiteX24" fmla="*/ 1852 w 9993"/>
              <a:gd name="connsiteY24" fmla="*/ 1415 h 10000"/>
              <a:gd name="connsiteX25" fmla="*/ 2105 w 9993"/>
              <a:gd name="connsiteY25" fmla="*/ 3217 h 10000"/>
              <a:gd name="connsiteX26" fmla="*/ 2684 w 9993"/>
              <a:gd name="connsiteY26" fmla="*/ 6299 h 10000"/>
              <a:gd name="connsiteX27" fmla="*/ 3075 w 9993"/>
              <a:gd name="connsiteY27" fmla="*/ 9816 h 10000"/>
              <a:gd name="connsiteX28" fmla="*/ 3284 w 9993"/>
              <a:gd name="connsiteY28" fmla="*/ 9994 h 10000"/>
              <a:gd name="connsiteX29" fmla="*/ 3646 w 9993"/>
              <a:gd name="connsiteY29" fmla="*/ 9862 h 10000"/>
              <a:gd name="connsiteX30" fmla="*/ 6107 w 9993"/>
              <a:gd name="connsiteY30" fmla="*/ 7384 h 10000"/>
              <a:gd name="connsiteX31" fmla="*/ 9558 w 9993"/>
              <a:gd name="connsiteY31" fmla="*/ 6824 h 10000"/>
              <a:gd name="connsiteX32" fmla="*/ 9407 w 9993"/>
              <a:gd name="connsiteY32" fmla="*/ 7350 h 10000"/>
              <a:gd name="connsiteX33" fmla="*/ 9986 w 9993"/>
              <a:gd name="connsiteY33" fmla="*/ 7350 h 10000"/>
              <a:gd name="connsiteX34" fmla="*/ 9993 w 9993"/>
              <a:gd name="connsiteY34" fmla="*/ 7271 h 10000"/>
              <a:gd name="connsiteX0" fmla="*/ 9993 w 9993"/>
              <a:gd name="connsiteY0" fmla="*/ 7350 h 10000"/>
              <a:gd name="connsiteX1" fmla="*/ 3627 w 9993"/>
              <a:gd name="connsiteY1" fmla="*/ 8994 h 10000"/>
              <a:gd name="connsiteX2" fmla="*/ 2780 w 9993"/>
              <a:gd name="connsiteY2" fmla="*/ 3724 h 10000"/>
              <a:gd name="connsiteX3" fmla="*/ 2396 w 9993"/>
              <a:gd name="connsiteY3" fmla="*/ 884 h 10000"/>
              <a:gd name="connsiteX4" fmla="*/ 2535 w 9993"/>
              <a:gd name="connsiteY4" fmla="*/ 753 h 10000"/>
              <a:gd name="connsiteX5" fmla="*/ 2563 w 9993"/>
              <a:gd name="connsiteY5" fmla="*/ 598 h 10000"/>
              <a:gd name="connsiteX6" fmla="*/ 3430 w 9993"/>
              <a:gd name="connsiteY6" fmla="*/ 1359 h 10000"/>
              <a:gd name="connsiteX7" fmla="*/ 4046 w 9993"/>
              <a:gd name="connsiteY7" fmla="*/ 1884 h 10000"/>
              <a:gd name="connsiteX8" fmla="*/ 4432 w 9993"/>
              <a:gd name="connsiteY8" fmla="*/ 2199 h 10000"/>
              <a:gd name="connsiteX9" fmla="*/ 4836 w 9993"/>
              <a:gd name="connsiteY9" fmla="*/ 1936 h 10000"/>
              <a:gd name="connsiteX10" fmla="*/ 4726 w 9993"/>
              <a:gd name="connsiteY10" fmla="*/ 1847 h 10000"/>
              <a:gd name="connsiteX11" fmla="*/ 4685 w 9993"/>
              <a:gd name="connsiteY11" fmla="*/ 1809 h 10000"/>
              <a:gd name="connsiteX12" fmla="*/ 4655 w 9993"/>
              <a:gd name="connsiteY12" fmla="*/ 1785 h 10000"/>
              <a:gd name="connsiteX13" fmla="*/ 4547 w 9993"/>
              <a:gd name="connsiteY13" fmla="*/ 1697 h 10000"/>
              <a:gd name="connsiteX14" fmla="*/ 3931 w 9993"/>
              <a:gd name="connsiteY14" fmla="*/ 1165 h 10000"/>
              <a:gd name="connsiteX15" fmla="*/ 2714 w 9993"/>
              <a:gd name="connsiteY15" fmla="*/ 91 h 10000"/>
              <a:gd name="connsiteX16" fmla="*/ 2209 w 9993"/>
              <a:gd name="connsiteY16" fmla="*/ 91 h 10000"/>
              <a:gd name="connsiteX17" fmla="*/ 1961 w 9993"/>
              <a:gd name="connsiteY17" fmla="*/ 376 h 10000"/>
              <a:gd name="connsiteX18" fmla="*/ 1810 w 9993"/>
              <a:gd name="connsiteY18" fmla="*/ 541 h 10000"/>
              <a:gd name="connsiteX19" fmla="*/ 1810 w 9993"/>
              <a:gd name="connsiteY19" fmla="*/ 560 h 10000"/>
              <a:gd name="connsiteX20" fmla="*/ 688 w 9993"/>
              <a:gd name="connsiteY20" fmla="*/ 1917 h 10000"/>
              <a:gd name="connsiteX21" fmla="*/ 34 w 9993"/>
              <a:gd name="connsiteY21" fmla="*/ 2673 h 10000"/>
              <a:gd name="connsiteX22" fmla="*/ 542 w 9993"/>
              <a:gd name="connsiteY22" fmla="*/ 2870 h 10000"/>
              <a:gd name="connsiteX23" fmla="*/ 1229 w 9993"/>
              <a:gd name="connsiteY23" fmla="*/ 2058 h 10000"/>
              <a:gd name="connsiteX24" fmla="*/ 1853 w 9993"/>
              <a:gd name="connsiteY24" fmla="*/ 1415 h 10000"/>
              <a:gd name="connsiteX25" fmla="*/ 2106 w 9993"/>
              <a:gd name="connsiteY25" fmla="*/ 3217 h 10000"/>
              <a:gd name="connsiteX26" fmla="*/ 2686 w 9993"/>
              <a:gd name="connsiteY26" fmla="*/ 6299 h 10000"/>
              <a:gd name="connsiteX27" fmla="*/ 3077 w 9993"/>
              <a:gd name="connsiteY27" fmla="*/ 9816 h 10000"/>
              <a:gd name="connsiteX28" fmla="*/ 3286 w 9993"/>
              <a:gd name="connsiteY28" fmla="*/ 9994 h 10000"/>
              <a:gd name="connsiteX29" fmla="*/ 3649 w 9993"/>
              <a:gd name="connsiteY29" fmla="*/ 9862 h 10000"/>
              <a:gd name="connsiteX30" fmla="*/ 6111 w 9993"/>
              <a:gd name="connsiteY30" fmla="*/ 7384 h 10000"/>
              <a:gd name="connsiteX31" fmla="*/ 9565 w 9993"/>
              <a:gd name="connsiteY31" fmla="*/ 6824 h 10000"/>
              <a:gd name="connsiteX32" fmla="*/ 9414 w 9993"/>
              <a:gd name="connsiteY32" fmla="*/ 7350 h 10000"/>
              <a:gd name="connsiteX33" fmla="*/ 9993 w 9993"/>
              <a:gd name="connsiteY33" fmla="*/ 7350 h 10000"/>
              <a:gd name="connsiteX0" fmla="*/ 9421 w 9572"/>
              <a:gd name="connsiteY0" fmla="*/ 7350 h 10000"/>
              <a:gd name="connsiteX1" fmla="*/ 3630 w 9572"/>
              <a:gd name="connsiteY1" fmla="*/ 8994 h 10000"/>
              <a:gd name="connsiteX2" fmla="*/ 2782 w 9572"/>
              <a:gd name="connsiteY2" fmla="*/ 3724 h 10000"/>
              <a:gd name="connsiteX3" fmla="*/ 2398 w 9572"/>
              <a:gd name="connsiteY3" fmla="*/ 884 h 10000"/>
              <a:gd name="connsiteX4" fmla="*/ 2537 w 9572"/>
              <a:gd name="connsiteY4" fmla="*/ 753 h 10000"/>
              <a:gd name="connsiteX5" fmla="*/ 2565 w 9572"/>
              <a:gd name="connsiteY5" fmla="*/ 598 h 10000"/>
              <a:gd name="connsiteX6" fmla="*/ 3432 w 9572"/>
              <a:gd name="connsiteY6" fmla="*/ 1359 h 10000"/>
              <a:gd name="connsiteX7" fmla="*/ 4049 w 9572"/>
              <a:gd name="connsiteY7" fmla="*/ 1884 h 10000"/>
              <a:gd name="connsiteX8" fmla="*/ 4435 w 9572"/>
              <a:gd name="connsiteY8" fmla="*/ 2199 h 10000"/>
              <a:gd name="connsiteX9" fmla="*/ 4839 w 9572"/>
              <a:gd name="connsiteY9" fmla="*/ 1936 h 10000"/>
              <a:gd name="connsiteX10" fmla="*/ 4729 w 9572"/>
              <a:gd name="connsiteY10" fmla="*/ 1847 h 10000"/>
              <a:gd name="connsiteX11" fmla="*/ 4688 w 9572"/>
              <a:gd name="connsiteY11" fmla="*/ 1809 h 10000"/>
              <a:gd name="connsiteX12" fmla="*/ 4658 w 9572"/>
              <a:gd name="connsiteY12" fmla="*/ 1785 h 10000"/>
              <a:gd name="connsiteX13" fmla="*/ 4550 w 9572"/>
              <a:gd name="connsiteY13" fmla="*/ 1697 h 10000"/>
              <a:gd name="connsiteX14" fmla="*/ 3934 w 9572"/>
              <a:gd name="connsiteY14" fmla="*/ 1165 h 10000"/>
              <a:gd name="connsiteX15" fmla="*/ 2716 w 9572"/>
              <a:gd name="connsiteY15" fmla="*/ 91 h 10000"/>
              <a:gd name="connsiteX16" fmla="*/ 2211 w 9572"/>
              <a:gd name="connsiteY16" fmla="*/ 91 h 10000"/>
              <a:gd name="connsiteX17" fmla="*/ 1962 w 9572"/>
              <a:gd name="connsiteY17" fmla="*/ 376 h 10000"/>
              <a:gd name="connsiteX18" fmla="*/ 1811 w 9572"/>
              <a:gd name="connsiteY18" fmla="*/ 541 h 10000"/>
              <a:gd name="connsiteX19" fmla="*/ 1811 w 9572"/>
              <a:gd name="connsiteY19" fmla="*/ 560 h 10000"/>
              <a:gd name="connsiteX20" fmla="*/ 688 w 9572"/>
              <a:gd name="connsiteY20" fmla="*/ 1917 h 10000"/>
              <a:gd name="connsiteX21" fmla="*/ 34 w 9572"/>
              <a:gd name="connsiteY21" fmla="*/ 2673 h 10000"/>
              <a:gd name="connsiteX22" fmla="*/ 542 w 9572"/>
              <a:gd name="connsiteY22" fmla="*/ 2870 h 10000"/>
              <a:gd name="connsiteX23" fmla="*/ 1230 w 9572"/>
              <a:gd name="connsiteY23" fmla="*/ 2058 h 10000"/>
              <a:gd name="connsiteX24" fmla="*/ 1854 w 9572"/>
              <a:gd name="connsiteY24" fmla="*/ 1415 h 10000"/>
              <a:gd name="connsiteX25" fmla="*/ 2107 w 9572"/>
              <a:gd name="connsiteY25" fmla="*/ 3217 h 10000"/>
              <a:gd name="connsiteX26" fmla="*/ 2688 w 9572"/>
              <a:gd name="connsiteY26" fmla="*/ 6299 h 10000"/>
              <a:gd name="connsiteX27" fmla="*/ 3079 w 9572"/>
              <a:gd name="connsiteY27" fmla="*/ 9816 h 10000"/>
              <a:gd name="connsiteX28" fmla="*/ 3288 w 9572"/>
              <a:gd name="connsiteY28" fmla="*/ 9994 h 10000"/>
              <a:gd name="connsiteX29" fmla="*/ 3652 w 9572"/>
              <a:gd name="connsiteY29" fmla="*/ 9862 h 10000"/>
              <a:gd name="connsiteX30" fmla="*/ 6115 w 9572"/>
              <a:gd name="connsiteY30" fmla="*/ 7384 h 10000"/>
              <a:gd name="connsiteX31" fmla="*/ 9572 w 9572"/>
              <a:gd name="connsiteY31" fmla="*/ 6824 h 10000"/>
              <a:gd name="connsiteX32" fmla="*/ 9421 w 9572"/>
              <a:gd name="connsiteY32" fmla="*/ 7350 h 10000"/>
              <a:gd name="connsiteX0" fmla="*/ 10000 w 10000"/>
              <a:gd name="connsiteY0" fmla="*/ 6824 h 10000"/>
              <a:gd name="connsiteX1" fmla="*/ 3792 w 10000"/>
              <a:gd name="connsiteY1" fmla="*/ 8994 h 10000"/>
              <a:gd name="connsiteX2" fmla="*/ 2906 w 10000"/>
              <a:gd name="connsiteY2" fmla="*/ 3724 h 10000"/>
              <a:gd name="connsiteX3" fmla="*/ 2505 w 10000"/>
              <a:gd name="connsiteY3" fmla="*/ 884 h 10000"/>
              <a:gd name="connsiteX4" fmla="*/ 2650 w 10000"/>
              <a:gd name="connsiteY4" fmla="*/ 753 h 10000"/>
              <a:gd name="connsiteX5" fmla="*/ 2680 w 10000"/>
              <a:gd name="connsiteY5" fmla="*/ 598 h 10000"/>
              <a:gd name="connsiteX6" fmla="*/ 3585 w 10000"/>
              <a:gd name="connsiteY6" fmla="*/ 1359 h 10000"/>
              <a:gd name="connsiteX7" fmla="*/ 4230 w 10000"/>
              <a:gd name="connsiteY7" fmla="*/ 1884 h 10000"/>
              <a:gd name="connsiteX8" fmla="*/ 4633 w 10000"/>
              <a:gd name="connsiteY8" fmla="*/ 2199 h 10000"/>
              <a:gd name="connsiteX9" fmla="*/ 5055 w 10000"/>
              <a:gd name="connsiteY9" fmla="*/ 1936 h 10000"/>
              <a:gd name="connsiteX10" fmla="*/ 4940 w 10000"/>
              <a:gd name="connsiteY10" fmla="*/ 1847 h 10000"/>
              <a:gd name="connsiteX11" fmla="*/ 4898 w 10000"/>
              <a:gd name="connsiteY11" fmla="*/ 1809 h 10000"/>
              <a:gd name="connsiteX12" fmla="*/ 4866 w 10000"/>
              <a:gd name="connsiteY12" fmla="*/ 1785 h 10000"/>
              <a:gd name="connsiteX13" fmla="*/ 4753 w 10000"/>
              <a:gd name="connsiteY13" fmla="*/ 1697 h 10000"/>
              <a:gd name="connsiteX14" fmla="*/ 4110 w 10000"/>
              <a:gd name="connsiteY14" fmla="*/ 1165 h 10000"/>
              <a:gd name="connsiteX15" fmla="*/ 2837 w 10000"/>
              <a:gd name="connsiteY15" fmla="*/ 91 h 10000"/>
              <a:gd name="connsiteX16" fmla="*/ 2310 w 10000"/>
              <a:gd name="connsiteY16" fmla="*/ 91 h 10000"/>
              <a:gd name="connsiteX17" fmla="*/ 2050 w 10000"/>
              <a:gd name="connsiteY17" fmla="*/ 376 h 10000"/>
              <a:gd name="connsiteX18" fmla="*/ 1892 w 10000"/>
              <a:gd name="connsiteY18" fmla="*/ 541 h 10000"/>
              <a:gd name="connsiteX19" fmla="*/ 1892 w 10000"/>
              <a:gd name="connsiteY19" fmla="*/ 560 h 10000"/>
              <a:gd name="connsiteX20" fmla="*/ 719 w 10000"/>
              <a:gd name="connsiteY20" fmla="*/ 1917 h 10000"/>
              <a:gd name="connsiteX21" fmla="*/ 36 w 10000"/>
              <a:gd name="connsiteY21" fmla="*/ 2673 h 10000"/>
              <a:gd name="connsiteX22" fmla="*/ 566 w 10000"/>
              <a:gd name="connsiteY22" fmla="*/ 2870 h 10000"/>
              <a:gd name="connsiteX23" fmla="*/ 1285 w 10000"/>
              <a:gd name="connsiteY23" fmla="*/ 2058 h 10000"/>
              <a:gd name="connsiteX24" fmla="*/ 1937 w 10000"/>
              <a:gd name="connsiteY24" fmla="*/ 1415 h 10000"/>
              <a:gd name="connsiteX25" fmla="*/ 2201 w 10000"/>
              <a:gd name="connsiteY25" fmla="*/ 3217 h 10000"/>
              <a:gd name="connsiteX26" fmla="*/ 2808 w 10000"/>
              <a:gd name="connsiteY26" fmla="*/ 6299 h 10000"/>
              <a:gd name="connsiteX27" fmla="*/ 3217 w 10000"/>
              <a:gd name="connsiteY27" fmla="*/ 9816 h 10000"/>
              <a:gd name="connsiteX28" fmla="*/ 3435 w 10000"/>
              <a:gd name="connsiteY28" fmla="*/ 9994 h 10000"/>
              <a:gd name="connsiteX29" fmla="*/ 3815 w 10000"/>
              <a:gd name="connsiteY29" fmla="*/ 9862 h 10000"/>
              <a:gd name="connsiteX30" fmla="*/ 6388 w 10000"/>
              <a:gd name="connsiteY30" fmla="*/ 7384 h 10000"/>
              <a:gd name="connsiteX31" fmla="*/ 10000 w 10000"/>
              <a:gd name="connsiteY31" fmla="*/ 6824 h 10000"/>
              <a:gd name="connsiteX0" fmla="*/ 6388 w 6388"/>
              <a:gd name="connsiteY0" fmla="*/ 7384 h 10000"/>
              <a:gd name="connsiteX1" fmla="*/ 3792 w 6388"/>
              <a:gd name="connsiteY1" fmla="*/ 8994 h 10000"/>
              <a:gd name="connsiteX2" fmla="*/ 2906 w 6388"/>
              <a:gd name="connsiteY2" fmla="*/ 3724 h 10000"/>
              <a:gd name="connsiteX3" fmla="*/ 2505 w 6388"/>
              <a:gd name="connsiteY3" fmla="*/ 884 h 10000"/>
              <a:gd name="connsiteX4" fmla="*/ 2650 w 6388"/>
              <a:gd name="connsiteY4" fmla="*/ 753 h 10000"/>
              <a:gd name="connsiteX5" fmla="*/ 2680 w 6388"/>
              <a:gd name="connsiteY5" fmla="*/ 598 h 10000"/>
              <a:gd name="connsiteX6" fmla="*/ 3585 w 6388"/>
              <a:gd name="connsiteY6" fmla="*/ 1359 h 10000"/>
              <a:gd name="connsiteX7" fmla="*/ 4230 w 6388"/>
              <a:gd name="connsiteY7" fmla="*/ 1884 h 10000"/>
              <a:gd name="connsiteX8" fmla="*/ 4633 w 6388"/>
              <a:gd name="connsiteY8" fmla="*/ 2199 h 10000"/>
              <a:gd name="connsiteX9" fmla="*/ 5055 w 6388"/>
              <a:gd name="connsiteY9" fmla="*/ 1936 h 10000"/>
              <a:gd name="connsiteX10" fmla="*/ 4940 w 6388"/>
              <a:gd name="connsiteY10" fmla="*/ 1847 h 10000"/>
              <a:gd name="connsiteX11" fmla="*/ 4898 w 6388"/>
              <a:gd name="connsiteY11" fmla="*/ 1809 h 10000"/>
              <a:gd name="connsiteX12" fmla="*/ 4866 w 6388"/>
              <a:gd name="connsiteY12" fmla="*/ 1785 h 10000"/>
              <a:gd name="connsiteX13" fmla="*/ 4753 w 6388"/>
              <a:gd name="connsiteY13" fmla="*/ 1697 h 10000"/>
              <a:gd name="connsiteX14" fmla="*/ 4110 w 6388"/>
              <a:gd name="connsiteY14" fmla="*/ 1165 h 10000"/>
              <a:gd name="connsiteX15" fmla="*/ 2837 w 6388"/>
              <a:gd name="connsiteY15" fmla="*/ 91 h 10000"/>
              <a:gd name="connsiteX16" fmla="*/ 2310 w 6388"/>
              <a:gd name="connsiteY16" fmla="*/ 91 h 10000"/>
              <a:gd name="connsiteX17" fmla="*/ 2050 w 6388"/>
              <a:gd name="connsiteY17" fmla="*/ 376 h 10000"/>
              <a:gd name="connsiteX18" fmla="*/ 1892 w 6388"/>
              <a:gd name="connsiteY18" fmla="*/ 541 h 10000"/>
              <a:gd name="connsiteX19" fmla="*/ 1892 w 6388"/>
              <a:gd name="connsiteY19" fmla="*/ 560 h 10000"/>
              <a:gd name="connsiteX20" fmla="*/ 719 w 6388"/>
              <a:gd name="connsiteY20" fmla="*/ 1917 h 10000"/>
              <a:gd name="connsiteX21" fmla="*/ 36 w 6388"/>
              <a:gd name="connsiteY21" fmla="*/ 2673 h 10000"/>
              <a:gd name="connsiteX22" fmla="*/ 566 w 6388"/>
              <a:gd name="connsiteY22" fmla="*/ 2870 h 10000"/>
              <a:gd name="connsiteX23" fmla="*/ 1285 w 6388"/>
              <a:gd name="connsiteY23" fmla="*/ 2058 h 10000"/>
              <a:gd name="connsiteX24" fmla="*/ 1937 w 6388"/>
              <a:gd name="connsiteY24" fmla="*/ 1415 h 10000"/>
              <a:gd name="connsiteX25" fmla="*/ 2201 w 6388"/>
              <a:gd name="connsiteY25" fmla="*/ 3217 h 10000"/>
              <a:gd name="connsiteX26" fmla="*/ 2808 w 6388"/>
              <a:gd name="connsiteY26" fmla="*/ 6299 h 10000"/>
              <a:gd name="connsiteX27" fmla="*/ 3217 w 6388"/>
              <a:gd name="connsiteY27" fmla="*/ 9816 h 10000"/>
              <a:gd name="connsiteX28" fmla="*/ 3435 w 6388"/>
              <a:gd name="connsiteY28" fmla="*/ 9994 h 10000"/>
              <a:gd name="connsiteX29" fmla="*/ 3815 w 6388"/>
              <a:gd name="connsiteY29" fmla="*/ 9862 h 10000"/>
              <a:gd name="connsiteX30" fmla="*/ 6388 w 6388"/>
              <a:gd name="connsiteY30" fmla="*/ 7384 h 10000"/>
              <a:gd name="connsiteX0" fmla="*/ 5972 w 8051"/>
              <a:gd name="connsiteY0" fmla="*/ 9862 h 10009"/>
              <a:gd name="connsiteX1" fmla="*/ 5936 w 8051"/>
              <a:gd name="connsiteY1" fmla="*/ 8994 h 10009"/>
              <a:gd name="connsiteX2" fmla="*/ 4549 w 8051"/>
              <a:gd name="connsiteY2" fmla="*/ 3724 h 10009"/>
              <a:gd name="connsiteX3" fmla="*/ 3921 w 8051"/>
              <a:gd name="connsiteY3" fmla="*/ 884 h 10009"/>
              <a:gd name="connsiteX4" fmla="*/ 4148 w 8051"/>
              <a:gd name="connsiteY4" fmla="*/ 753 h 10009"/>
              <a:gd name="connsiteX5" fmla="*/ 4195 w 8051"/>
              <a:gd name="connsiteY5" fmla="*/ 598 h 10009"/>
              <a:gd name="connsiteX6" fmla="*/ 5612 w 8051"/>
              <a:gd name="connsiteY6" fmla="*/ 1359 h 10009"/>
              <a:gd name="connsiteX7" fmla="*/ 6622 w 8051"/>
              <a:gd name="connsiteY7" fmla="*/ 1884 h 10009"/>
              <a:gd name="connsiteX8" fmla="*/ 7253 w 8051"/>
              <a:gd name="connsiteY8" fmla="*/ 2199 h 10009"/>
              <a:gd name="connsiteX9" fmla="*/ 7913 w 8051"/>
              <a:gd name="connsiteY9" fmla="*/ 1936 h 10009"/>
              <a:gd name="connsiteX10" fmla="*/ 7733 w 8051"/>
              <a:gd name="connsiteY10" fmla="*/ 1847 h 10009"/>
              <a:gd name="connsiteX11" fmla="*/ 7668 w 8051"/>
              <a:gd name="connsiteY11" fmla="*/ 1809 h 10009"/>
              <a:gd name="connsiteX12" fmla="*/ 7617 w 8051"/>
              <a:gd name="connsiteY12" fmla="*/ 1785 h 10009"/>
              <a:gd name="connsiteX13" fmla="*/ 7441 w 8051"/>
              <a:gd name="connsiteY13" fmla="*/ 1697 h 10009"/>
              <a:gd name="connsiteX14" fmla="*/ 6434 w 8051"/>
              <a:gd name="connsiteY14" fmla="*/ 1165 h 10009"/>
              <a:gd name="connsiteX15" fmla="*/ 4441 w 8051"/>
              <a:gd name="connsiteY15" fmla="*/ 91 h 10009"/>
              <a:gd name="connsiteX16" fmla="*/ 3616 w 8051"/>
              <a:gd name="connsiteY16" fmla="*/ 91 h 10009"/>
              <a:gd name="connsiteX17" fmla="*/ 3209 w 8051"/>
              <a:gd name="connsiteY17" fmla="*/ 376 h 10009"/>
              <a:gd name="connsiteX18" fmla="*/ 2962 w 8051"/>
              <a:gd name="connsiteY18" fmla="*/ 541 h 10009"/>
              <a:gd name="connsiteX19" fmla="*/ 2962 w 8051"/>
              <a:gd name="connsiteY19" fmla="*/ 560 h 10009"/>
              <a:gd name="connsiteX20" fmla="*/ 1126 w 8051"/>
              <a:gd name="connsiteY20" fmla="*/ 1917 h 10009"/>
              <a:gd name="connsiteX21" fmla="*/ 56 w 8051"/>
              <a:gd name="connsiteY21" fmla="*/ 2673 h 10009"/>
              <a:gd name="connsiteX22" fmla="*/ 886 w 8051"/>
              <a:gd name="connsiteY22" fmla="*/ 2870 h 10009"/>
              <a:gd name="connsiteX23" fmla="*/ 2012 w 8051"/>
              <a:gd name="connsiteY23" fmla="*/ 2058 h 10009"/>
              <a:gd name="connsiteX24" fmla="*/ 3032 w 8051"/>
              <a:gd name="connsiteY24" fmla="*/ 1415 h 10009"/>
              <a:gd name="connsiteX25" fmla="*/ 3446 w 8051"/>
              <a:gd name="connsiteY25" fmla="*/ 3217 h 10009"/>
              <a:gd name="connsiteX26" fmla="*/ 4396 w 8051"/>
              <a:gd name="connsiteY26" fmla="*/ 6299 h 10009"/>
              <a:gd name="connsiteX27" fmla="*/ 5036 w 8051"/>
              <a:gd name="connsiteY27" fmla="*/ 9816 h 10009"/>
              <a:gd name="connsiteX28" fmla="*/ 5377 w 8051"/>
              <a:gd name="connsiteY28" fmla="*/ 9994 h 10009"/>
              <a:gd name="connsiteX29" fmla="*/ 5972 w 8051"/>
              <a:gd name="connsiteY29" fmla="*/ 9862 h 1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51" h="10009">
                <a:moveTo>
                  <a:pt x="5972" y="9862"/>
                </a:moveTo>
                <a:cubicBezTo>
                  <a:pt x="6065" y="9695"/>
                  <a:pt x="6173" y="10017"/>
                  <a:pt x="5936" y="8994"/>
                </a:cubicBezTo>
                <a:cubicBezTo>
                  <a:pt x="5756" y="7229"/>
                  <a:pt x="5081" y="5477"/>
                  <a:pt x="4549" y="3724"/>
                </a:cubicBezTo>
                <a:cubicBezTo>
                  <a:pt x="4267" y="2786"/>
                  <a:pt x="3981" y="1833"/>
                  <a:pt x="3921" y="884"/>
                </a:cubicBezTo>
                <a:cubicBezTo>
                  <a:pt x="3993" y="837"/>
                  <a:pt x="4064" y="795"/>
                  <a:pt x="4148" y="753"/>
                </a:cubicBezTo>
                <a:cubicBezTo>
                  <a:pt x="4230" y="696"/>
                  <a:pt x="4244" y="644"/>
                  <a:pt x="4195" y="598"/>
                </a:cubicBezTo>
                <a:lnTo>
                  <a:pt x="5612" y="1359"/>
                </a:lnTo>
                <a:lnTo>
                  <a:pt x="6622" y="1884"/>
                </a:lnTo>
                <a:cubicBezTo>
                  <a:pt x="6827" y="1993"/>
                  <a:pt x="7016" y="2105"/>
                  <a:pt x="7253" y="2199"/>
                </a:cubicBezTo>
                <a:cubicBezTo>
                  <a:pt x="7678" y="2373"/>
                  <a:pt x="8342" y="2105"/>
                  <a:pt x="7913" y="1936"/>
                </a:cubicBezTo>
                <a:cubicBezTo>
                  <a:pt x="7855" y="1908"/>
                  <a:pt x="7793" y="1875"/>
                  <a:pt x="7733" y="1847"/>
                </a:cubicBezTo>
                <a:cubicBezTo>
                  <a:pt x="7713" y="1833"/>
                  <a:pt x="7688" y="1823"/>
                  <a:pt x="7668" y="1809"/>
                </a:cubicBezTo>
                <a:cubicBezTo>
                  <a:pt x="7655" y="1804"/>
                  <a:pt x="7630" y="1795"/>
                  <a:pt x="7617" y="1785"/>
                </a:cubicBezTo>
                <a:cubicBezTo>
                  <a:pt x="7561" y="1757"/>
                  <a:pt x="7502" y="1725"/>
                  <a:pt x="7441" y="1697"/>
                </a:cubicBezTo>
                <a:lnTo>
                  <a:pt x="6434" y="1165"/>
                </a:lnTo>
                <a:lnTo>
                  <a:pt x="4441" y="91"/>
                </a:lnTo>
                <a:cubicBezTo>
                  <a:pt x="4230" y="-18"/>
                  <a:pt x="3815" y="-41"/>
                  <a:pt x="3616" y="91"/>
                </a:cubicBezTo>
                <a:cubicBezTo>
                  <a:pt x="3482" y="189"/>
                  <a:pt x="3353" y="283"/>
                  <a:pt x="3209" y="376"/>
                </a:cubicBezTo>
                <a:cubicBezTo>
                  <a:pt x="3070" y="405"/>
                  <a:pt x="2962" y="457"/>
                  <a:pt x="2962" y="541"/>
                </a:cubicBezTo>
                <a:lnTo>
                  <a:pt x="2962" y="560"/>
                </a:lnTo>
                <a:cubicBezTo>
                  <a:pt x="2334" y="1010"/>
                  <a:pt x="1742" y="1461"/>
                  <a:pt x="1126" y="1917"/>
                </a:cubicBezTo>
                <a:cubicBezTo>
                  <a:pt x="744" y="2166"/>
                  <a:pt x="390" y="2415"/>
                  <a:pt x="56" y="2673"/>
                </a:cubicBezTo>
                <a:cubicBezTo>
                  <a:pt x="-214" y="2889"/>
                  <a:pt x="579" y="3081"/>
                  <a:pt x="886" y="2870"/>
                </a:cubicBezTo>
                <a:cubicBezTo>
                  <a:pt x="1270" y="2602"/>
                  <a:pt x="1645" y="2331"/>
                  <a:pt x="2012" y="2058"/>
                </a:cubicBezTo>
                <a:cubicBezTo>
                  <a:pt x="2345" y="1842"/>
                  <a:pt x="2677" y="1630"/>
                  <a:pt x="3032" y="1415"/>
                </a:cubicBezTo>
                <a:cubicBezTo>
                  <a:pt x="3114" y="2021"/>
                  <a:pt x="3281" y="2622"/>
                  <a:pt x="3446" y="3217"/>
                </a:cubicBezTo>
                <a:cubicBezTo>
                  <a:pt x="3745" y="4246"/>
                  <a:pt x="4100" y="5270"/>
                  <a:pt x="4396" y="6299"/>
                </a:cubicBezTo>
                <a:cubicBezTo>
                  <a:pt x="4739" y="7463"/>
                  <a:pt x="5036" y="8636"/>
                  <a:pt x="5036" y="9816"/>
                </a:cubicBezTo>
                <a:cubicBezTo>
                  <a:pt x="5036" y="9895"/>
                  <a:pt x="5178" y="9975"/>
                  <a:pt x="5377" y="9994"/>
                </a:cubicBezTo>
                <a:cubicBezTo>
                  <a:pt x="5648" y="10022"/>
                  <a:pt x="5879" y="10029"/>
                  <a:pt x="5972" y="9862"/>
                </a:cubicBez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21" name="Freeform 35">
            <a:extLst>
              <a:ext uri="{FF2B5EF4-FFF2-40B4-BE49-F238E27FC236}">
                <a16:creationId xmlns:a16="http://schemas.microsoft.com/office/drawing/2014/main" id="{B7979DE9-5BE3-4102-8D46-27163D046355}"/>
              </a:ext>
            </a:extLst>
          </p:cNvPr>
          <p:cNvSpPr>
            <a:spLocks/>
          </p:cNvSpPr>
          <p:nvPr/>
        </p:nvSpPr>
        <p:spPr bwMode="auto">
          <a:xfrm rot="20338626">
            <a:off x="7331955" y="2761501"/>
            <a:ext cx="606974" cy="691958"/>
          </a:xfrm>
          <a:custGeom>
            <a:avLst/>
            <a:gdLst>
              <a:gd name="T0" fmla="*/ 1508 w 1551"/>
              <a:gd name="T1" fmla="*/ 1009 h 2143"/>
              <a:gd name="T2" fmla="*/ 958 w 1551"/>
              <a:gd name="T3" fmla="*/ 1034 h 2143"/>
              <a:gd name="T4" fmla="*/ 958 w 1551"/>
              <a:gd name="T5" fmla="*/ 1115 h 2143"/>
              <a:gd name="T6" fmla="*/ 1249 w 1551"/>
              <a:gd name="T7" fmla="*/ 1115 h 2143"/>
              <a:gd name="T8" fmla="*/ 519 w 1551"/>
              <a:gd name="T9" fmla="*/ 1924 h 2143"/>
              <a:gd name="T10" fmla="*/ 402 w 1551"/>
              <a:gd name="T11" fmla="*/ 802 h 2143"/>
              <a:gd name="T12" fmla="*/ 349 w 1551"/>
              <a:gd name="T13" fmla="*/ 197 h 2143"/>
              <a:gd name="T14" fmla="*/ 368 w 1551"/>
              <a:gd name="T15" fmla="*/ 169 h 2143"/>
              <a:gd name="T16" fmla="*/ 372 w 1551"/>
              <a:gd name="T17" fmla="*/ 136 h 2143"/>
              <a:gd name="T18" fmla="*/ 492 w 1551"/>
              <a:gd name="T19" fmla="*/ 298 h 2143"/>
              <a:gd name="T20" fmla="*/ 577 w 1551"/>
              <a:gd name="T21" fmla="*/ 410 h 2143"/>
              <a:gd name="T22" fmla="*/ 630 w 1551"/>
              <a:gd name="T23" fmla="*/ 477 h 2143"/>
              <a:gd name="T24" fmla="*/ 686 w 1551"/>
              <a:gd name="T25" fmla="*/ 421 h 2143"/>
              <a:gd name="T26" fmla="*/ 671 w 1551"/>
              <a:gd name="T27" fmla="*/ 402 h 2143"/>
              <a:gd name="T28" fmla="*/ 665 w 1551"/>
              <a:gd name="T29" fmla="*/ 394 h 2143"/>
              <a:gd name="T30" fmla="*/ 661 w 1551"/>
              <a:gd name="T31" fmla="*/ 389 h 2143"/>
              <a:gd name="T32" fmla="*/ 646 w 1551"/>
              <a:gd name="T33" fmla="*/ 370 h 2143"/>
              <a:gd name="T34" fmla="*/ 561 w 1551"/>
              <a:gd name="T35" fmla="*/ 257 h 2143"/>
              <a:gd name="T36" fmla="*/ 393 w 1551"/>
              <a:gd name="T37" fmla="*/ 28 h 2143"/>
              <a:gd name="T38" fmla="*/ 323 w 1551"/>
              <a:gd name="T39" fmla="*/ 28 h 2143"/>
              <a:gd name="T40" fmla="*/ 289 w 1551"/>
              <a:gd name="T41" fmla="*/ 89 h 2143"/>
              <a:gd name="T42" fmla="*/ 268 w 1551"/>
              <a:gd name="T43" fmla="*/ 124 h 2143"/>
              <a:gd name="T44" fmla="*/ 268 w 1551"/>
              <a:gd name="T45" fmla="*/ 128 h 2143"/>
              <a:gd name="T46" fmla="*/ 113 w 1551"/>
              <a:gd name="T47" fmla="*/ 417 h 2143"/>
              <a:gd name="T48" fmla="*/ 23 w 1551"/>
              <a:gd name="T49" fmla="*/ 578 h 2143"/>
              <a:gd name="T50" fmla="*/ 93 w 1551"/>
              <a:gd name="T51" fmla="*/ 620 h 2143"/>
              <a:gd name="T52" fmla="*/ 188 w 1551"/>
              <a:gd name="T53" fmla="*/ 447 h 2143"/>
              <a:gd name="T54" fmla="*/ 274 w 1551"/>
              <a:gd name="T55" fmla="*/ 310 h 2143"/>
              <a:gd name="T56" fmla="*/ 309 w 1551"/>
              <a:gd name="T57" fmla="*/ 694 h 2143"/>
              <a:gd name="T58" fmla="*/ 389 w 1551"/>
              <a:gd name="T59" fmla="*/ 1350 h 2143"/>
              <a:gd name="T60" fmla="*/ 443 w 1551"/>
              <a:gd name="T61" fmla="*/ 2099 h 2143"/>
              <a:gd name="T62" fmla="*/ 472 w 1551"/>
              <a:gd name="T63" fmla="*/ 2137 h 2143"/>
              <a:gd name="T64" fmla="*/ 522 w 1551"/>
              <a:gd name="T65" fmla="*/ 2109 h 2143"/>
              <a:gd name="T66" fmla="*/ 862 w 1551"/>
              <a:gd name="T67" fmla="*/ 1581 h 2143"/>
              <a:gd name="T68" fmla="*/ 1327 w 1551"/>
              <a:gd name="T69" fmla="*/ 1152 h 2143"/>
              <a:gd name="T70" fmla="*/ 1386 w 1551"/>
              <a:gd name="T71" fmla="*/ 1103 h 2143"/>
              <a:gd name="T72" fmla="*/ 1395 w 1551"/>
              <a:gd name="T73" fmla="*/ 1092 h 2143"/>
              <a:gd name="T74" fmla="*/ 1459 w 1551"/>
              <a:gd name="T75" fmla="*/ 1089 h 2143"/>
              <a:gd name="T76" fmla="*/ 1385 w 1551"/>
              <a:gd name="T77" fmla="*/ 1319 h 2143"/>
              <a:gd name="T78" fmla="*/ 1339 w 1551"/>
              <a:gd name="T79" fmla="*/ 1462 h 2143"/>
              <a:gd name="T80" fmla="*/ 1318 w 1551"/>
              <a:gd name="T81" fmla="*/ 1574 h 2143"/>
              <a:gd name="T82" fmla="*/ 1398 w 1551"/>
              <a:gd name="T83" fmla="*/ 1574 h 2143"/>
              <a:gd name="T84" fmla="*/ 1399 w 1551"/>
              <a:gd name="T85" fmla="*/ 1557 h 2143"/>
              <a:gd name="T86" fmla="*/ 1400 w 1551"/>
              <a:gd name="T87" fmla="*/ 1551 h 2143"/>
              <a:gd name="T88" fmla="*/ 1403 w 1551"/>
              <a:gd name="T89" fmla="*/ 1536 h 2143"/>
              <a:gd name="T90" fmla="*/ 1417 w 1551"/>
              <a:gd name="T91" fmla="*/ 1479 h 2143"/>
              <a:gd name="T92" fmla="*/ 1462 w 1551"/>
              <a:gd name="T93" fmla="*/ 1341 h 2143"/>
              <a:gd name="T94" fmla="*/ 1547 w 1551"/>
              <a:gd name="T95" fmla="*/ 1059 h 2143"/>
              <a:gd name="T96" fmla="*/ 1508 w 1551"/>
              <a:gd name="T97" fmla="*/ 1009 h 2143"/>
              <a:gd name="connsiteX0" fmla="*/ 9606 w 9861"/>
              <a:gd name="connsiteY0" fmla="*/ 4607 h 9877"/>
              <a:gd name="connsiteX1" fmla="*/ 6060 w 9861"/>
              <a:gd name="connsiteY1" fmla="*/ 4724 h 9877"/>
              <a:gd name="connsiteX2" fmla="*/ 6060 w 9861"/>
              <a:gd name="connsiteY2" fmla="*/ 5102 h 9877"/>
              <a:gd name="connsiteX3" fmla="*/ 7936 w 9861"/>
              <a:gd name="connsiteY3" fmla="*/ 5102 h 9877"/>
              <a:gd name="connsiteX4" fmla="*/ 3229 w 9861"/>
              <a:gd name="connsiteY4" fmla="*/ 8877 h 9877"/>
              <a:gd name="connsiteX5" fmla="*/ 2475 w 9861"/>
              <a:gd name="connsiteY5" fmla="*/ 3641 h 9877"/>
              <a:gd name="connsiteX6" fmla="*/ 2133 w 9861"/>
              <a:gd name="connsiteY6" fmla="*/ 818 h 9877"/>
              <a:gd name="connsiteX7" fmla="*/ 2256 w 9861"/>
              <a:gd name="connsiteY7" fmla="*/ 688 h 9877"/>
              <a:gd name="connsiteX8" fmla="*/ 2281 w 9861"/>
              <a:gd name="connsiteY8" fmla="*/ 534 h 9877"/>
              <a:gd name="connsiteX9" fmla="*/ 3055 w 9861"/>
              <a:gd name="connsiteY9" fmla="*/ 1290 h 9877"/>
              <a:gd name="connsiteX10" fmla="*/ 3603 w 9861"/>
              <a:gd name="connsiteY10" fmla="*/ 1812 h 9877"/>
              <a:gd name="connsiteX11" fmla="*/ 3945 w 9861"/>
              <a:gd name="connsiteY11" fmla="*/ 2125 h 9877"/>
              <a:gd name="connsiteX12" fmla="*/ 4306 w 9861"/>
              <a:gd name="connsiteY12" fmla="*/ 1864 h 9877"/>
              <a:gd name="connsiteX13" fmla="*/ 4209 w 9861"/>
              <a:gd name="connsiteY13" fmla="*/ 1775 h 9877"/>
              <a:gd name="connsiteX14" fmla="*/ 4171 w 9861"/>
              <a:gd name="connsiteY14" fmla="*/ 1738 h 9877"/>
              <a:gd name="connsiteX15" fmla="*/ 4145 w 9861"/>
              <a:gd name="connsiteY15" fmla="*/ 1714 h 9877"/>
              <a:gd name="connsiteX16" fmla="*/ 4048 w 9861"/>
              <a:gd name="connsiteY16" fmla="*/ 1626 h 9877"/>
              <a:gd name="connsiteX17" fmla="*/ 3500 w 9861"/>
              <a:gd name="connsiteY17" fmla="*/ 1098 h 9877"/>
              <a:gd name="connsiteX18" fmla="*/ 2417 w 9861"/>
              <a:gd name="connsiteY18" fmla="*/ 30 h 9877"/>
              <a:gd name="connsiteX19" fmla="*/ 1746 w 9861"/>
              <a:gd name="connsiteY19" fmla="*/ 314 h 9877"/>
              <a:gd name="connsiteX20" fmla="*/ 1611 w 9861"/>
              <a:gd name="connsiteY20" fmla="*/ 478 h 9877"/>
              <a:gd name="connsiteX21" fmla="*/ 1611 w 9861"/>
              <a:gd name="connsiteY21" fmla="*/ 496 h 9877"/>
              <a:gd name="connsiteX22" fmla="*/ 612 w 9861"/>
              <a:gd name="connsiteY22" fmla="*/ 1845 h 9877"/>
              <a:gd name="connsiteX23" fmla="*/ 31 w 9861"/>
              <a:gd name="connsiteY23" fmla="*/ 2596 h 9877"/>
              <a:gd name="connsiteX24" fmla="*/ 483 w 9861"/>
              <a:gd name="connsiteY24" fmla="*/ 2792 h 9877"/>
              <a:gd name="connsiteX25" fmla="*/ 1095 w 9861"/>
              <a:gd name="connsiteY25" fmla="*/ 1985 h 9877"/>
              <a:gd name="connsiteX26" fmla="*/ 1650 w 9861"/>
              <a:gd name="connsiteY26" fmla="*/ 1346 h 9877"/>
              <a:gd name="connsiteX27" fmla="*/ 1875 w 9861"/>
              <a:gd name="connsiteY27" fmla="*/ 3137 h 9877"/>
              <a:gd name="connsiteX28" fmla="*/ 2391 w 9861"/>
              <a:gd name="connsiteY28" fmla="*/ 6199 h 9877"/>
              <a:gd name="connsiteX29" fmla="*/ 2739 w 9861"/>
              <a:gd name="connsiteY29" fmla="*/ 9694 h 9877"/>
              <a:gd name="connsiteX30" fmla="*/ 2926 w 9861"/>
              <a:gd name="connsiteY30" fmla="*/ 9871 h 9877"/>
              <a:gd name="connsiteX31" fmla="*/ 3249 w 9861"/>
              <a:gd name="connsiteY31" fmla="*/ 9740 h 9877"/>
              <a:gd name="connsiteX32" fmla="*/ 5441 w 9861"/>
              <a:gd name="connsiteY32" fmla="*/ 7277 h 9877"/>
              <a:gd name="connsiteX33" fmla="*/ 8439 w 9861"/>
              <a:gd name="connsiteY33" fmla="*/ 5275 h 9877"/>
              <a:gd name="connsiteX34" fmla="*/ 8819 w 9861"/>
              <a:gd name="connsiteY34" fmla="*/ 5046 h 9877"/>
              <a:gd name="connsiteX35" fmla="*/ 8877 w 9861"/>
              <a:gd name="connsiteY35" fmla="*/ 4995 h 9877"/>
              <a:gd name="connsiteX36" fmla="*/ 9290 w 9861"/>
              <a:gd name="connsiteY36" fmla="*/ 4981 h 9877"/>
              <a:gd name="connsiteX37" fmla="*/ 8813 w 9861"/>
              <a:gd name="connsiteY37" fmla="*/ 6054 h 9877"/>
              <a:gd name="connsiteX38" fmla="*/ 8516 w 9861"/>
              <a:gd name="connsiteY38" fmla="*/ 6721 h 9877"/>
              <a:gd name="connsiteX39" fmla="*/ 8381 w 9861"/>
              <a:gd name="connsiteY39" fmla="*/ 7244 h 9877"/>
              <a:gd name="connsiteX40" fmla="*/ 8897 w 9861"/>
              <a:gd name="connsiteY40" fmla="*/ 7244 h 9877"/>
              <a:gd name="connsiteX41" fmla="*/ 8903 w 9861"/>
              <a:gd name="connsiteY41" fmla="*/ 7165 h 9877"/>
              <a:gd name="connsiteX42" fmla="*/ 8909 w 9861"/>
              <a:gd name="connsiteY42" fmla="*/ 7137 h 9877"/>
              <a:gd name="connsiteX43" fmla="*/ 8929 w 9861"/>
              <a:gd name="connsiteY43" fmla="*/ 7067 h 9877"/>
              <a:gd name="connsiteX44" fmla="*/ 9019 w 9861"/>
              <a:gd name="connsiteY44" fmla="*/ 6801 h 9877"/>
              <a:gd name="connsiteX45" fmla="*/ 9309 w 9861"/>
              <a:gd name="connsiteY45" fmla="*/ 6157 h 9877"/>
              <a:gd name="connsiteX46" fmla="*/ 9857 w 9861"/>
              <a:gd name="connsiteY46" fmla="*/ 4841 h 9877"/>
              <a:gd name="connsiteX47" fmla="*/ 9606 w 9861"/>
              <a:gd name="connsiteY47" fmla="*/ 4607 h 9877"/>
              <a:gd name="connsiteX0" fmla="*/ 9741 w 10000"/>
              <a:gd name="connsiteY0" fmla="*/ 4664 h 10000"/>
              <a:gd name="connsiteX1" fmla="*/ 6145 w 10000"/>
              <a:gd name="connsiteY1" fmla="*/ 4783 h 10000"/>
              <a:gd name="connsiteX2" fmla="*/ 6145 w 10000"/>
              <a:gd name="connsiteY2" fmla="*/ 5166 h 10000"/>
              <a:gd name="connsiteX3" fmla="*/ 8048 w 10000"/>
              <a:gd name="connsiteY3" fmla="*/ 5166 h 10000"/>
              <a:gd name="connsiteX4" fmla="*/ 3275 w 10000"/>
              <a:gd name="connsiteY4" fmla="*/ 8988 h 10000"/>
              <a:gd name="connsiteX5" fmla="*/ 2510 w 10000"/>
              <a:gd name="connsiteY5" fmla="*/ 3686 h 10000"/>
              <a:gd name="connsiteX6" fmla="*/ 2163 w 10000"/>
              <a:gd name="connsiteY6" fmla="*/ 828 h 10000"/>
              <a:gd name="connsiteX7" fmla="*/ 2288 w 10000"/>
              <a:gd name="connsiteY7" fmla="*/ 697 h 10000"/>
              <a:gd name="connsiteX8" fmla="*/ 2313 w 10000"/>
              <a:gd name="connsiteY8" fmla="*/ 541 h 10000"/>
              <a:gd name="connsiteX9" fmla="*/ 3098 w 10000"/>
              <a:gd name="connsiteY9" fmla="*/ 1306 h 10000"/>
              <a:gd name="connsiteX10" fmla="*/ 3654 w 10000"/>
              <a:gd name="connsiteY10" fmla="*/ 1835 h 10000"/>
              <a:gd name="connsiteX11" fmla="*/ 4001 w 10000"/>
              <a:gd name="connsiteY11" fmla="*/ 2151 h 10000"/>
              <a:gd name="connsiteX12" fmla="*/ 4367 w 10000"/>
              <a:gd name="connsiteY12" fmla="*/ 1887 h 10000"/>
              <a:gd name="connsiteX13" fmla="*/ 4268 w 10000"/>
              <a:gd name="connsiteY13" fmla="*/ 1797 h 10000"/>
              <a:gd name="connsiteX14" fmla="*/ 4230 w 10000"/>
              <a:gd name="connsiteY14" fmla="*/ 1760 h 10000"/>
              <a:gd name="connsiteX15" fmla="*/ 4203 w 10000"/>
              <a:gd name="connsiteY15" fmla="*/ 1735 h 10000"/>
              <a:gd name="connsiteX16" fmla="*/ 4105 w 10000"/>
              <a:gd name="connsiteY16" fmla="*/ 1646 h 10000"/>
              <a:gd name="connsiteX17" fmla="*/ 3549 w 10000"/>
              <a:gd name="connsiteY17" fmla="*/ 1112 h 10000"/>
              <a:gd name="connsiteX18" fmla="*/ 2451 w 10000"/>
              <a:gd name="connsiteY18" fmla="*/ 30 h 10000"/>
              <a:gd name="connsiteX19" fmla="*/ 1771 w 10000"/>
              <a:gd name="connsiteY19" fmla="*/ 318 h 10000"/>
              <a:gd name="connsiteX20" fmla="*/ 1634 w 10000"/>
              <a:gd name="connsiteY20" fmla="*/ 484 h 10000"/>
              <a:gd name="connsiteX21" fmla="*/ 621 w 10000"/>
              <a:gd name="connsiteY21" fmla="*/ 1868 h 10000"/>
              <a:gd name="connsiteX22" fmla="*/ 31 w 10000"/>
              <a:gd name="connsiteY22" fmla="*/ 2628 h 10000"/>
              <a:gd name="connsiteX23" fmla="*/ 490 w 10000"/>
              <a:gd name="connsiteY23" fmla="*/ 2827 h 10000"/>
              <a:gd name="connsiteX24" fmla="*/ 1110 w 10000"/>
              <a:gd name="connsiteY24" fmla="*/ 2010 h 10000"/>
              <a:gd name="connsiteX25" fmla="*/ 1673 w 10000"/>
              <a:gd name="connsiteY25" fmla="*/ 1363 h 10000"/>
              <a:gd name="connsiteX26" fmla="*/ 1901 w 10000"/>
              <a:gd name="connsiteY26" fmla="*/ 3176 h 10000"/>
              <a:gd name="connsiteX27" fmla="*/ 2425 w 10000"/>
              <a:gd name="connsiteY27" fmla="*/ 6276 h 10000"/>
              <a:gd name="connsiteX28" fmla="*/ 2778 w 10000"/>
              <a:gd name="connsiteY28" fmla="*/ 9815 h 10000"/>
              <a:gd name="connsiteX29" fmla="*/ 2967 w 10000"/>
              <a:gd name="connsiteY29" fmla="*/ 9994 h 10000"/>
              <a:gd name="connsiteX30" fmla="*/ 3295 w 10000"/>
              <a:gd name="connsiteY30" fmla="*/ 9861 h 10000"/>
              <a:gd name="connsiteX31" fmla="*/ 5518 w 10000"/>
              <a:gd name="connsiteY31" fmla="*/ 7368 h 10000"/>
              <a:gd name="connsiteX32" fmla="*/ 8558 w 10000"/>
              <a:gd name="connsiteY32" fmla="*/ 5341 h 10000"/>
              <a:gd name="connsiteX33" fmla="*/ 8943 w 10000"/>
              <a:gd name="connsiteY33" fmla="*/ 5109 h 10000"/>
              <a:gd name="connsiteX34" fmla="*/ 9002 w 10000"/>
              <a:gd name="connsiteY34" fmla="*/ 5057 h 10000"/>
              <a:gd name="connsiteX35" fmla="*/ 9421 w 10000"/>
              <a:gd name="connsiteY35" fmla="*/ 5043 h 10000"/>
              <a:gd name="connsiteX36" fmla="*/ 8937 w 10000"/>
              <a:gd name="connsiteY36" fmla="*/ 6129 h 10000"/>
              <a:gd name="connsiteX37" fmla="*/ 8636 w 10000"/>
              <a:gd name="connsiteY37" fmla="*/ 6805 h 10000"/>
              <a:gd name="connsiteX38" fmla="*/ 8499 w 10000"/>
              <a:gd name="connsiteY38" fmla="*/ 7334 h 10000"/>
              <a:gd name="connsiteX39" fmla="*/ 9022 w 10000"/>
              <a:gd name="connsiteY39" fmla="*/ 7334 h 10000"/>
              <a:gd name="connsiteX40" fmla="*/ 9028 w 10000"/>
              <a:gd name="connsiteY40" fmla="*/ 7254 h 10000"/>
              <a:gd name="connsiteX41" fmla="*/ 9035 w 10000"/>
              <a:gd name="connsiteY41" fmla="*/ 7226 h 10000"/>
              <a:gd name="connsiteX42" fmla="*/ 9055 w 10000"/>
              <a:gd name="connsiteY42" fmla="*/ 7155 h 10000"/>
              <a:gd name="connsiteX43" fmla="*/ 9146 w 10000"/>
              <a:gd name="connsiteY43" fmla="*/ 6886 h 10000"/>
              <a:gd name="connsiteX44" fmla="*/ 9440 w 10000"/>
              <a:gd name="connsiteY44" fmla="*/ 6234 h 10000"/>
              <a:gd name="connsiteX45" fmla="*/ 9996 w 10000"/>
              <a:gd name="connsiteY45" fmla="*/ 4901 h 10000"/>
              <a:gd name="connsiteX46" fmla="*/ 9741 w 10000"/>
              <a:gd name="connsiteY46" fmla="*/ 4664 h 10000"/>
              <a:gd name="connsiteX0" fmla="*/ 9741 w 10000"/>
              <a:gd name="connsiteY0" fmla="*/ 4664 h 10000"/>
              <a:gd name="connsiteX1" fmla="*/ 6145 w 10000"/>
              <a:gd name="connsiteY1" fmla="*/ 4783 h 10000"/>
              <a:gd name="connsiteX2" fmla="*/ 6145 w 10000"/>
              <a:gd name="connsiteY2" fmla="*/ 5166 h 10000"/>
              <a:gd name="connsiteX3" fmla="*/ 8048 w 10000"/>
              <a:gd name="connsiteY3" fmla="*/ 5166 h 10000"/>
              <a:gd name="connsiteX4" fmla="*/ 3275 w 10000"/>
              <a:gd name="connsiteY4" fmla="*/ 8988 h 10000"/>
              <a:gd name="connsiteX5" fmla="*/ 2510 w 10000"/>
              <a:gd name="connsiteY5" fmla="*/ 3686 h 10000"/>
              <a:gd name="connsiteX6" fmla="*/ 2163 w 10000"/>
              <a:gd name="connsiteY6" fmla="*/ 828 h 10000"/>
              <a:gd name="connsiteX7" fmla="*/ 2288 w 10000"/>
              <a:gd name="connsiteY7" fmla="*/ 697 h 10000"/>
              <a:gd name="connsiteX8" fmla="*/ 2313 w 10000"/>
              <a:gd name="connsiteY8" fmla="*/ 541 h 10000"/>
              <a:gd name="connsiteX9" fmla="*/ 3098 w 10000"/>
              <a:gd name="connsiteY9" fmla="*/ 1306 h 10000"/>
              <a:gd name="connsiteX10" fmla="*/ 3654 w 10000"/>
              <a:gd name="connsiteY10" fmla="*/ 1835 h 10000"/>
              <a:gd name="connsiteX11" fmla="*/ 4001 w 10000"/>
              <a:gd name="connsiteY11" fmla="*/ 2151 h 10000"/>
              <a:gd name="connsiteX12" fmla="*/ 4367 w 10000"/>
              <a:gd name="connsiteY12" fmla="*/ 1887 h 10000"/>
              <a:gd name="connsiteX13" fmla="*/ 4268 w 10000"/>
              <a:gd name="connsiteY13" fmla="*/ 1797 h 10000"/>
              <a:gd name="connsiteX14" fmla="*/ 4230 w 10000"/>
              <a:gd name="connsiteY14" fmla="*/ 1760 h 10000"/>
              <a:gd name="connsiteX15" fmla="*/ 4203 w 10000"/>
              <a:gd name="connsiteY15" fmla="*/ 1735 h 10000"/>
              <a:gd name="connsiteX16" fmla="*/ 4105 w 10000"/>
              <a:gd name="connsiteY16" fmla="*/ 1646 h 10000"/>
              <a:gd name="connsiteX17" fmla="*/ 3549 w 10000"/>
              <a:gd name="connsiteY17" fmla="*/ 1112 h 10000"/>
              <a:gd name="connsiteX18" fmla="*/ 2451 w 10000"/>
              <a:gd name="connsiteY18" fmla="*/ 30 h 10000"/>
              <a:gd name="connsiteX19" fmla="*/ 1771 w 10000"/>
              <a:gd name="connsiteY19" fmla="*/ 318 h 10000"/>
              <a:gd name="connsiteX20" fmla="*/ 621 w 10000"/>
              <a:gd name="connsiteY20" fmla="*/ 1868 h 10000"/>
              <a:gd name="connsiteX21" fmla="*/ 31 w 10000"/>
              <a:gd name="connsiteY21" fmla="*/ 2628 h 10000"/>
              <a:gd name="connsiteX22" fmla="*/ 490 w 10000"/>
              <a:gd name="connsiteY22" fmla="*/ 2827 h 10000"/>
              <a:gd name="connsiteX23" fmla="*/ 1110 w 10000"/>
              <a:gd name="connsiteY23" fmla="*/ 2010 h 10000"/>
              <a:gd name="connsiteX24" fmla="*/ 1673 w 10000"/>
              <a:gd name="connsiteY24" fmla="*/ 1363 h 10000"/>
              <a:gd name="connsiteX25" fmla="*/ 1901 w 10000"/>
              <a:gd name="connsiteY25" fmla="*/ 3176 h 10000"/>
              <a:gd name="connsiteX26" fmla="*/ 2425 w 10000"/>
              <a:gd name="connsiteY26" fmla="*/ 6276 h 10000"/>
              <a:gd name="connsiteX27" fmla="*/ 2778 w 10000"/>
              <a:gd name="connsiteY27" fmla="*/ 9815 h 10000"/>
              <a:gd name="connsiteX28" fmla="*/ 2967 w 10000"/>
              <a:gd name="connsiteY28" fmla="*/ 9994 h 10000"/>
              <a:gd name="connsiteX29" fmla="*/ 3295 w 10000"/>
              <a:gd name="connsiteY29" fmla="*/ 9861 h 10000"/>
              <a:gd name="connsiteX30" fmla="*/ 5518 w 10000"/>
              <a:gd name="connsiteY30" fmla="*/ 7368 h 10000"/>
              <a:gd name="connsiteX31" fmla="*/ 8558 w 10000"/>
              <a:gd name="connsiteY31" fmla="*/ 5341 h 10000"/>
              <a:gd name="connsiteX32" fmla="*/ 8943 w 10000"/>
              <a:gd name="connsiteY32" fmla="*/ 5109 h 10000"/>
              <a:gd name="connsiteX33" fmla="*/ 9002 w 10000"/>
              <a:gd name="connsiteY33" fmla="*/ 5057 h 10000"/>
              <a:gd name="connsiteX34" fmla="*/ 9421 w 10000"/>
              <a:gd name="connsiteY34" fmla="*/ 5043 h 10000"/>
              <a:gd name="connsiteX35" fmla="*/ 8937 w 10000"/>
              <a:gd name="connsiteY35" fmla="*/ 6129 h 10000"/>
              <a:gd name="connsiteX36" fmla="*/ 8636 w 10000"/>
              <a:gd name="connsiteY36" fmla="*/ 6805 h 10000"/>
              <a:gd name="connsiteX37" fmla="*/ 8499 w 10000"/>
              <a:gd name="connsiteY37" fmla="*/ 7334 h 10000"/>
              <a:gd name="connsiteX38" fmla="*/ 9022 w 10000"/>
              <a:gd name="connsiteY38" fmla="*/ 7334 h 10000"/>
              <a:gd name="connsiteX39" fmla="*/ 9028 w 10000"/>
              <a:gd name="connsiteY39" fmla="*/ 7254 h 10000"/>
              <a:gd name="connsiteX40" fmla="*/ 9035 w 10000"/>
              <a:gd name="connsiteY40" fmla="*/ 7226 h 10000"/>
              <a:gd name="connsiteX41" fmla="*/ 9055 w 10000"/>
              <a:gd name="connsiteY41" fmla="*/ 7155 h 10000"/>
              <a:gd name="connsiteX42" fmla="*/ 9146 w 10000"/>
              <a:gd name="connsiteY42" fmla="*/ 6886 h 10000"/>
              <a:gd name="connsiteX43" fmla="*/ 9440 w 10000"/>
              <a:gd name="connsiteY43" fmla="*/ 6234 h 10000"/>
              <a:gd name="connsiteX44" fmla="*/ 9996 w 10000"/>
              <a:gd name="connsiteY44" fmla="*/ 4901 h 10000"/>
              <a:gd name="connsiteX45" fmla="*/ 9741 w 10000"/>
              <a:gd name="connsiteY45" fmla="*/ 4664 h 10000"/>
              <a:gd name="connsiteX0" fmla="*/ 9741 w 10000"/>
              <a:gd name="connsiteY0" fmla="*/ 4664 h 10000"/>
              <a:gd name="connsiteX1" fmla="*/ 6145 w 10000"/>
              <a:gd name="connsiteY1" fmla="*/ 4783 h 10000"/>
              <a:gd name="connsiteX2" fmla="*/ 6145 w 10000"/>
              <a:gd name="connsiteY2" fmla="*/ 5166 h 10000"/>
              <a:gd name="connsiteX3" fmla="*/ 8048 w 10000"/>
              <a:gd name="connsiteY3" fmla="*/ 5166 h 10000"/>
              <a:gd name="connsiteX4" fmla="*/ 3275 w 10000"/>
              <a:gd name="connsiteY4" fmla="*/ 8988 h 10000"/>
              <a:gd name="connsiteX5" fmla="*/ 2510 w 10000"/>
              <a:gd name="connsiteY5" fmla="*/ 3686 h 10000"/>
              <a:gd name="connsiteX6" fmla="*/ 2163 w 10000"/>
              <a:gd name="connsiteY6" fmla="*/ 828 h 10000"/>
              <a:gd name="connsiteX7" fmla="*/ 2288 w 10000"/>
              <a:gd name="connsiteY7" fmla="*/ 697 h 10000"/>
              <a:gd name="connsiteX8" fmla="*/ 2313 w 10000"/>
              <a:gd name="connsiteY8" fmla="*/ 541 h 10000"/>
              <a:gd name="connsiteX9" fmla="*/ 3098 w 10000"/>
              <a:gd name="connsiteY9" fmla="*/ 1306 h 10000"/>
              <a:gd name="connsiteX10" fmla="*/ 3654 w 10000"/>
              <a:gd name="connsiteY10" fmla="*/ 1835 h 10000"/>
              <a:gd name="connsiteX11" fmla="*/ 4001 w 10000"/>
              <a:gd name="connsiteY11" fmla="*/ 2151 h 10000"/>
              <a:gd name="connsiteX12" fmla="*/ 4367 w 10000"/>
              <a:gd name="connsiteY12" fmla="*/ 1887 h 10000"/>
              <a:gd name="connsiteX13" fmla="*/ 4268 w 10000"/>
              <a:gd name="connsiteY13" fmla="*/ 1797 h 10000"/>
              <a:gd name="connsiteX14" fmla="*/ 4230 w 10000"/>
              <a:gd name="connsiteY14" fmla="*/ 1760 h 10000"/>
              <a:gd name="connsiteX15" fmla="*/ 4203 w 10000"/>
              <a:gd name="connsiteY15" fmla="*/ 1735 h 10000"/>
              <a:gd name="connsiteX16" fmla="*/ 4105 w 10000"/>
              <a:gd name="connsiteY16" fmla="*/ 1646 h 10000"/>
              <a:gd name="connsiteX17" fmla="*/ 3549 w 10000"/>
              <a:gd name="connsiteY17" fmla="*/ 1112 h 10000"/>
              <a:gd name="connsiteX18" fmla="*/ 2451 w 10000"/>
              <a:gd name="connsiteY18" fmla="*/ 30 h 10000"/>
              <a:gd name="connsiteX19" fmla="*/ 1771 w 10000"/>
              <a:gd name="connsiteY19" fmla="*/ 318 h 10000"/>
              <a:gd name="connsiteX20" fmla="*/ 621 w 10000"/>
              <a:gd name="connsiteY20" fmla="*/ 1868 h 10000"/>
              <a:gd name="connsiteX21" fmla="*/ 31 w 10000"/>
              <a:gd name="connsiteY21" fmla="*/ 2628 h 10000"/>
              <a:gd name="connsiteX22" fmla="*/ 490 w 10000"/>
              <a:gd name="connsiteY22" fmla="*/ 2827 h 10000"/>
              <a:gd name="connsiteX23" fmla="*/ 1110 w 10000"/>
              <a:gd name="connsiteY23" fmla="*/ 2010 h 10000"/>
              <a:gd name="connsiteX24" fmla="*/ 1901 w 10000"/>
              <a:gd name="connsiteY24" fmla="*/ 3176 h 10000"/>
              <a:gd name="connsiteX25" fmla="*/ 2425 w 10000"/>
              <a:gd name="connsiteY25" fmla="*/ 6276 h 10000"/>
              <a:gd name="connsiteX26" fmla="*/ 2778 w 10000"/>
              <a:gd name="connsiteY26" fmla="*/ 9815 h 10000"/>
              <a:gd name="connsiteX27" fmla="*/ 2967 w 10000"/>
              <a:gd name="connsiteY27" fmla="*/ 9994 h 10000"/>
              <a:gd name="connsiteX28" fmla="*/ 3295 w 10000"/>
              <a:gd name="connsiteY28" fmla="*/ 9861 h 10000"/>
              <a:gd name="connsiteX29" fmla="*/ 5518 w 10000"/>
              <a:gd name="connsiteY29" fmla="*/ 7368 h 10000"/>
              <a:gd name="connsiteX30" fmla="*/ 8558 w 10000"/>
              <a:gd name="connsiteY30" fmla="*/ 5341 h 10000"/>
              <a:gd name="connsiteX31" fmla="*/ 8943 w 10000"/>
              <a:gd name="connsiteY31" fmla="*/ 5109 h 10000"/>
              <a:gd name="connsiteX32" fmla="*/ 9002 w 10000"/>
              <a:gd name="connsiteY32" fmla="*/ 5057 h 10000"/>
              <a:gd name="connsiteX33" fmla="*/ 9421 w 10000"/>
              <a:gd name="connsiteY33" fmla="*/ 5043 h 10000"/>
              <a:gd name="connsiteX34" fmla="*/ 8937 w 10000"/>
              <a:gd name="connsiteY34" fmla="*/ 6129 h 10000"/>
              <a:gd name="connsiteX35" fmla="*/ 8636 w 10000"/>
              <a:gd name="connsiteY35" fmla="*/ 6805 h 10000"/>
              <a:gd name="connsiteX36" fmla="*/ 8499 w 10000"/>
              <a:gd name="connsiteY36" fmla="*/ 7334 h 10000"/>
              <a:gd name="connsiteX37" fmla="*/ 9022 w 10000"/>
              <a:gd name="connsiteY37" fmla="*/ 7334 h 10000"/>
              <a:gd name="connsiteX38" fmla="*/ 9028 w 10000"/>
              <a:gd name="connsiteY38" fmla="*/ 7254 h 10000"/>
              <a:gd name="connsiteX39" fmla="*/ 9035 w 10000"/>
              <a:gd name="connsiteY39" fmla="*/ 7226 h 10000"/>
              <a:gd name="connsiteX40" fmla="*/ 9055 w 10000"/>
              <a:gd name="connsiteY40" fmla="*/ 7155 h 10000"/>
              <a:gd name="connsiteX41" fmla="*/ 9146 w 10000"/>
              <a:gd name="connsiteY41" fmla="*/ 6886 h 10000"/>
              <a:gd name="connsiteX42" fmla="*/ 9440 w 10000"/>
              <a:gd name="connsiteY42" fmla="*/ 6234 h 10000"/>
              <a:gd name="connsiteX43" fmla="*/ 9996 w 10000"/>
              <a:gd name="connsiteY43" fmla="*/ 4901 h 10000"/>
              <a:gd name="connsiteX44" fmla="*/ 9741 w 10000"/>
              <a:gd name="connsiteY44" fmla="*/ 4664 h 10000"/>
              <a:gd name="connsiteX0" fmla="*/ 9741 w 10000"/>
              <a:gd name="connsiteY0" fmla="*/ 4664 h 10000"/>
              <a:gd name="connsiteX1" fmla="*/ 6145 w 10000"/>
              <a:gd name="connsiteY1" fmla="*/ 4783 h 10000"/>
              <a:gd name="connsiteX2" fmla="*/ 6145 w 10000"/>
              <a:gd name="connsiteY2" fmla="*/ 5166 h 10000"/>
              <a:gd name="connsiteX3" fmla="*/ 8048 w 10000"/>
              <a:gd name="connsiteY3" fmla="*/ 5166 h 10000"/>
              <a:gd name="connsiteX4" fmla="*/ 3275 w 10000"/>
              <a:gd name="connsiteY4" fmla="*/ 8988 h 10000"/>
              <a:gd name="connsiteX5" fmla="*/ 2510 w 10000"/>
              <a:gd name="connsiteY5" fmla="*/ 3686 h 10000"/>
              <a:gd name="connsiteX6" fmla="*/ 2163 w 10000"/>
              <a:gd name="connsiteY6" fmla="*/ 828 h 10000"/>
              <a:gd name="connsiteX7" fmla="*/ 2288 w 10000"/>
              <a:gd name="connsiteY7" fmla="*/ 697 h 10000"/>
              <a:gd name="connsiteX8" fmla="*/ 3098 w 10000"/>
              <a:gd name="connsiteY8" fmla="*/ 1306 h 10000"/>
              <a:gd name="connsiteX9" fmla="*/ 3654 w 10000"/>
              <a:gd name="connsiteY9" fmla="*/ 1835 h 10000"/>
              <a:gd name="connsiteX10" fmla="*/ 4001 w 10000"/>
              <a:gd name="connsiteY10" fmla="*/ 2151 h 10000"/>
              <a:gd name="connsiteX11" fmla="*/ 4367 w 10000"/>
              <a:gd name="connsiteY11" fmla="*/ 1887 h 10000"/>
              <a:gd name="connsiteX12" fmla="*/ 4268 w 10000"/>
              <a:gd name="connsiteY12" fmla="*/ 1797 h 10000"/>
              <a:gd name="connsiteX13" fmla="*/ 4230 w 10000"/>
              <a:gd name="connsiteY13" fmla="*/ 1760 h 10000"/>
              <a:gd name="connsiteX14" fmla="*/ 4203 w 10000"/>
              <a:gd name="connsiteY14" fmla="*/ 1735 h 10000"/>
              <a:gd name="connsiteX15" fmla="*/ 4105 w 10000"/>
              <a:gd name="connsiteY15" fmla="*/ 1646 h 10000"/>
              <a:gd name="connsiteX16" fmla="*/ 3549 w 10000"/>
              <a:gd name="connsiteY16" fmla="*/ 1112 h 10000"/>
              <a:gd name="connsiteX17" fmla="*/ 2451 w 10000"/>
              <a:gd name="connsiteY17" fmla="*/ 30 h 10000"/>
              <a:gd name="connsiteX18" fmla="*/ 1771 w 10000"/>
              <a:gd name="connsiteY18" fmla="*/ 318 h 10000"/>
              <a:gd name="connsiteX19" fmla="*/ 621 w 10000"/>
              <a:gd name="connsiteY19" fmla="*/ 1868 h 10000"/>
              <a:gd name="connsiteX20" fmla="*/ 31 w 10000"/>
              <a:gd name="connsiteY20" fmla="*/ 2628 h 10000"/>
              <a:gd name="connsiteX21" fmla="*/ 490 w 10000"/>
              <a:gd name="connsiteY21" fmla="*/ 2827 h 10000"/>
              <a:gd name="connsiteX22" fmla="*/ 1110 w 10000"/>
              <a:gd name="connsiteY22" fmla="*/ 2010 h 10000"/>
              <a:gd name="connsiteX23" fmla="*/ 1901 w 10000"/>
              <a:gd name="connsiteY23" fmla="*/ 3176 h 10000"/>
              <a:gd name="connsiteX24" fmla="*/ 2425 w 10000"/>
              <a:gd name="connsiteY24" fmla="*/ 6276 h 10000"/>
              <a:gd name="connsiteX25" fmla="*/ 2778 w 10000"/>
              <a:gd name="connsiteY25" fmla="*/ 9815 h 10000"/>
              <a:gd name="connsiteX26" fmla="*/ 2967 w 10000"/>
              <a:gd name="connsiteY26" fmla="*/ 9994 h 10000"/>
              <a:gd name="connsiteX27" fmla="*/ 3295 w 10000"/>
              <a:gd name="connsiteY27" fmla="*/ 9861 h 10000"/>
              <a:gd name="connsiteX28" fmla="*/ 5518 w 10000"/>
              <a:gd name="connsiteY28" fmla="*/ 7368 h 10000"/>
              <a:gd name="connsiteX29" fmla="*/ 8558 w 10000"/>
              <a:gd name="connsiteY29" fmla="*/ 5341 h 10000"/>
              <a:gd name="connsiteX30" fmla="*/ 8943 w 10000"/>
              <a:gd name="connsiteY30" fmla="*/ 5109 h 10000"/>
              <a:gd name="connsiteX31" fmla="*/ 9002 w 10000"/>
              <a:gd name="connsiteY31" fmla="*/ 5057 h 10000"/>
              <a:gd name="connsiteX32" fmla="*/ 9421 w 10000"/>
              <a:gd name="connsiteY32" fmla="*/ 5043 h 10000"/>
              <a:gd name="connsiteX33" fmla="*/ 8937 w 10000"/>
              <a:gd name="connsiteY33" fmla="*/ 6129 h 10000"/>
              <a:gd name="connsiteX34" fmla="*/ 8636 w 10000"/>
              <a:gd name="connsiteY34" fmla="*/ 6805 h 10000"/>
              <a:gd name="connsiteX35" fmla="*/ 8499 w 10000"/>
              <a:gd name="connsiteY35" fmla="*/ 7334 h 10000"/>
              <a:gd name="connsiteX36" fmla="*/ 9022 w 10000"/>
              <a:gd name="connsiteY36" fmla="*/ 7334 h 10000"/>
              <a:gd name="connsiteX37" fmla="*/ 9028 w 10000"/>
              <a:gd name="connsiteY37" fmla="*/ 7254 h 10000"/>
              <a:gd name="connsiteX38" fmla="*/ 9035 w 10000"/>
              <a:gd name="connsiteY38" fmla="*/ 7226 h 10000"/>
              <a:gd name="connsiteX39" fmla="*/ 9055 w 10000"/>
              <a:gd name="connsiteY39" fmla="*/ 7155 h 10000"/>
              <a:gd name="connsiteX40" fmla="*/ 9146 w 10000"/>
              <a:gd name="connsiteY40" fmla="*/ 6886 h 10000"/>
              <a:gd name="connsiteX41" fmla="*/ 9440 w 10000"/>
              <a:gd name="connsiteY41" fmla="*/ 6234 h 10000"/>
              <a:gd name="connsiteX42" fmla="*/ 9996 w 10000"/>
              <a:gd name="connsiteY42" fmla="*/ 4901 h 10000"/>
              <a:gd name="connsiteX43" fmla="*/ 9741 w 10000"/>
              <a:gd name="connsiteY43" fmla="*/ 4664 h 10000"/>
              <a:gd name="connsiteX0" fmla="*/ 9741 w 10000"/>
              <a:gd name="connsiteY0" fmla="*/ 4634 h 9970"/>
              <a:gd name="connsiteX1" fmla="*/ 6145 w 10000"/>
              <a:gd name="connsiteY1" fmla="*/ 4753 h 9970"/>
              <a:gd name="connsiteX2" fmla="*/ 6145 w 10000"/>
              <a:gd name="connsiteY2" fmla="*/ 5136 h 9970"/>
              <a:gd name="connsiteX3" fmla="*/ 8048 w 10000"/>
              <a:gd name="connsiteY3" fmla="*/ 5136 h 9970"/>
              <a:gd name="connsiteX4" fmla="*/ 3275 w 10000"/>
              <a:gd name="connsiteY4" fmla="*/ 8958 h 9970"/>
              <a:gd name="connsiteX5" fmla="*/ 2510 w 10000"/>
              <a:gd name="connsiteY5" fmla="*/ 3656 h 9970"/>
              <a:gd name="connsiteX6" fmla="*/ 2163 w 10000"/>
              <a:gd name="connsiteY6" fmla="*/ 798 h 9970"/>
              <a:gd name="connsiteX7" fmla="*/ 2288 w 10000"/>
              <a:gd name="connsiteY7" fmla="*/ 667 h 9970"/>
              <a:gd name="connsiteX8" fmla="*/ 3098 w 10000"/>
              <a:gd name="connsiteY8" fmla="*/ 1276 h 9970"/>
              <a:gd name="connsiteX9" fmla="*/ 3654 w 10000"/>
              <a:gd name="connsiteY9" fmla="*/ 1805 h 9970"/>
              <a:gd name="connsiteX10" fmla="*/ 4001 w 10000"/>
              <a:gd name="connsiteY10" fmla="*/ 2121 h 9970"/>
              <a:gd name="connsiteX11" fmla="*/ 4367 w 10000"/>
              <a:gd name="connsiteY11" fmla="*/ 1857 h 9970"/>
              <a:gd name="connsiteX12" fmla="*/ 4268 w 10000"/>
              <a:gd name="connsiteY12" fmla="*/ 1767 h 9970"/>
              <a:gd name="connsiteX13" fmla="*/ 4230 w 10000"/>
              <a:gd name="connsiteY13" fmla="*/ 1730 h 9970"/>
              <a:gd name="connsiteX14" fmla="*/ 4203 w 10000"/>
              <a:gd name="connsiteY14" fmla="*/ 1705 h 9970"/>
              <a:gd name="connsiteX15" fmla="*/ 4105 w 10000"/>
              <a:gd name="connsiteY15" fmla="*/ 1616 h 9970"/>
              <a:gd name="connsiteX16" fmla="*/ 3549 w 10000"/>
              <a:gd name="connsiteY16" fmla="*/ 1082 h 9970"/>
              <a:gd name="connsiteX17" fmla="*/ 2451 w 10000"/>
              <a:gd name="connsiteY17" fmla="*/ 0 h 9970"/>
              <a:gd name="connsiteX18" fmla="*/ 621 w 10000"/>
              <a:gd name="connsiteY18" fmla="*/ 1838 h 9970"/>
              <a:gd name="connsiteX19" fmla="*/ 31 w 10000"/>
              <a:gd name="connsiteY19" fmla="*/ 2598 h 9970"/>
              <a:gd name="connsiteX20" fmla="*/ 490 w 10000"/>
              <a:gd name="connsiteY20" fmla="*/ 2797 h 9970"/>
              <a:gd name="connsiteX21" fmla="*/ 1110 w 10000"/>
              <a:gd name="connsiteY21" fmla="*/ 1980 h 9970"/>
              <a:gd name="connsiteX22" fmla="*/ 1901 w 10000"/>
              <a:gd name="connsiteY22" fmla="*/ 3146 h 9970"/>
              <a:gd name="connsiteX23" fmla="*/ 2425 w 10000"/>
              <a:gd name="connsiteY23" fmla="*/ 6246 h 9970"/>
              <a:gd name="connsiteX24" fmla="*/ 2778 w 10000"/>
              <a:gd name="connsiteY24" fmla="*/ 9785 h 9970"/>
              <a:gd name="connsiteX25" fmla="*/ 2967 w 10000"/>
              <a:gd name="connsiteY25" fmla="*/ 9964 h 9970"/>
              <a:gd name="connsiteX26" fmla="*/ 3295 w 10000"/>
              <a:gd name="connsiteY26" fmla="*/ 9831 h 9970"/>
              <a:gd name="connsiteX27" fmla="*/ 5518 w 10000"/>
              <a:gd name="connsiteY27" fmla="*/ 7338 h 9970"/>
              <a:gd name="connsiteX28" fmla="*/ 8558 w 10000"/>
              <a:gd name="connsiteY28" fmla="*/ 5311 h 9970"/>
              <a:gd name="connsiteX29" fmla="*/ 8943 w 10000"/>
              <a:gd name="connsiteY29" fmla="*/ 5079 h 9970"/>
              <a:gd name="connsiteX30" fmla="*/ 9002 w 10000"/>
              <a:gd name="connsiteY30" fmla="*/ 5027 h 9970"/>
              <a:gd name="connsiteX31" fmla="*/ 9421 w 10000"/>
              <a:gd name="connsiteY31" fmla="*/ 5013 h 9970"/>
              <a:gd name="connsiteX32" fmla="*/ 8937 w 10000"/>
              <a:gd name="connsiteY32" fmla="*/ 6099 h 9970"/>
              <a:gd name="connsiteX33" fmla="*/ 8636 w 10000"/>
              <a:gd name="connsiteY33" fmla="*/ 6775 h 9970"/>
              <a:gd name="connsiteX34" fmla="*/ 8499 w 10000"/>
              <a:gd name="connsiteY34" fmla="*/ 7304 h 9970"/>
              <a:gd name="connsiteX35" fmla="*/ 9022 w 10000"/>
              <a:gd name="connsiteY35" fmla="*/ 7304 h 9970"/>
              <a:gd name="connsiteX36" fmla="*/ 9028 w 10000"/>
              <a:gd name="connsiteY36" fmla="*/ 7224 h 9970"/>
              <a:gd name="connsiteX37" fmla="*/ 9035 w 10000"/>
              <a:gd name="connsiteY37" fmla="*/ 7196 h 9970"/>
              <a:gd name="connsiteX38" fmla="*/ 9055 w 10000"/>
              <a:gd name="connsiteY38" fmla="*/ 7125 h 9970"/>
              <a:gd name="connsiteX39" fmla="*/ 9146 w 10000"/>
              <a:gd name="connsiteY39" fmla="*/ 6856 h 9970"/>
              <a:gd name="connsiteX40" fmla="*/ 9440 w 10000"/>
              <a:gd name="connsiteY40" fmla="*/ 6204 h 9970"/>
              <a:gd name="connsiteX41" fmla="*/ 9996 w 10000"/>
              <a:gd name="connsiteY41" fmla="*/ 4871 h 9970"/>
              <a:gd name="connsiteX42" fmla="*/ 9741 w 10000"/>
              <a:gd name="connsiteY42" fmla="*/ 4634 h 9970"/>
              <a:gd name="connsiteX0" fmla="*/ 9741 w 10000"/>
              <a:gd name="connsiteY0" fmla="*/ 3979 h 9331"/>
              <a:gd name="connsiteX1" fmla="*/ 6145 w 10000"/>
              <a:gd name="connsiteY1" fmla="*/ 4098 h 9331"/>
              <a:gd name="connsiteX2" fmla="*/ 6145 w 10000"/>
              <a:gd name="connsiteY2" fmla="*/ 4482 h 9331"/>
              <a:gd name="connsiteX3" fmla="*/ 8048 w 10000"/>
              <a:gd name="connsiteY3" fmla="*/ 4482 h 9331"/>
              <a:gd name="connsiteX4" fmla="*/ 3275 w 10000"/>
              <a:gd name="connsiteY4" fmla="*/ 8316 h 9331"/>
              <a:gd name="connsiteX5" fmla="*/ 2510 w 10000"/>
              <a:gd name="connsiteY5" fmla="*/ 2998 h 9331"/>
              <a:gd name="connsiteX6" fmla="*/ 2163 w 10000"/>
              <a:gd name="connsiteY6" fmla="*/ 131 h 9331"/>
              <a:gd name="connsiteX7" fmla="*/ 2288 w 10000"/>
              <a:gd name="connsiteY7" fmla="*/ 0 h 9331"/>
              <a:gd name="connsiteX8" fmla="*/ 3098 w 10000"/>
              <a:gd name="connsiteY8" fmla="*/ 611 h 9331"/>
              <a:gd name="connsiteX9" fmla="*/ 3654 w 10000"/>
              <a:gd name="connsiteY9" fmla="*/ 1141 h 9331"/>
              <a:gd name="connsiteX10" fmla="*/ 4001 w 10000"/>
              <a:gd name="connsiteY10" fmla="*/ 1458 h 9331"/>
              <a:gd name="connsiteX11" fmla="*/ 4367 w 10000"/>
              <a:gd name="connsiteY11" fmla="*/ 1194 h 9331"/>
              <a:gd name="connsiteX12" fmla="*/ 4268 w 10000"/>
              <a:gd name="connsiteY12" fmla="*/ 1103 h 9331"/>
              <a:gd name="connsiteX13" fmla="*/ 4230 w 10000"/>
              <a:gd name="connsiteY13" fmla="*/ 1066 h 9331"/>
              <a:gd name="connsiteX14" fmla="*/ 4203 w 10000"/>
              <a:gd name="connsiteY14" fmla="*/ 1041 h 9331"/>
              <a:gd name="connsiteX15" fmla="*/ 4105 w 10000"/>
              <a:gd name="connsiteY15" fmla="*/ 952 h 9331"/>
              <a:gd name="connsiteX16" fmla="*/ 3549 w 10000"/>
              <a:gd name="connsiteY16" fmla="*/ 416 h 9331"/>
              <a:gd name="connsiteX17" fmla="*/ 621 w 10000"/>
              <a:gd name="connsiteY17" fmla="*/ 1175 h 9331"/>
              <a:gd name="connsiteX18" fmla="*/ 31 w 10000"/>
              <a:gd name="connsiteY18" fmla="*/ 1937 h 9331"/>
              <a:gd name="connsiteX19" fmla="*/ 490 w 10000"/>
              <a:gd name="connsiteY19" fmla="*/ 2136 h 9331"/>
              <a:gd name="connsiteX20" fmla="*/ 1110 w 10000"/>
              <a:gd name="connsiteY20" fmla="*/ 1317 h 9331"/>
              <a:gd name="connsiteX21" fmla="*/ 1901 w 10000"/>
              <a:gd name="connsiteY21" fmla="*/ 2486 h 9331"/>
              <a:gd name="connsiteX22" fmla="*/ 2425 w 10000"/>
              <a:gd name="connsiteY22" fmla="*/ 5596 h 9331"/>
              <a:gd name="connsiteX23" fmla="*/ 2778 w 10000"/>
              <a:gd name="connsiteY23" fmla="*/ 9145 h 9331"/>
              <a:gd name="connsiteX24" fmla="*/ 2967 w 10000"/>
              <a:gd name="connsiteY24" fmla="*/ 9325 h 9331"/>
              <a:gd name="connsiteX25" fmla="*/ 3295 w 10000"/>
              <a:gd name="connsiteY25" fmla="*/ 9192 h 9331"/>
              <a:gd name="connsiteX26" fmla="*/ 5518 w 10000"/>
              <a:gd name="connsiteY26" fmla="*/ 6691 h 9331"/>
              <a:gd name="connsiteX27" fmla="*/ 8558 w 10000"/>
              <a:gd name="connsiteY27" fmla="*/ 4658 h 9331"/>
              <a:gd name="connsiteX28" fmla="*/ 8943 w 10000"/>
              <a:gd name="connsiteY28" fmla="*/ 4425 h 9331"/>
              <a:gd name="connsiteX29" fmla="*/ 9002 w 10000"/>
              <a:gd name="connsiteY29" fmla="*/ 4373 h 9331"/>
              <a:gd name="connsiteX30" fmla="*/ 9421 w 10000"/>
              <a:gd name="connsiteY30" fmla="*/ 4359 h 9331"/>
              <a:gd name="connsiteX31" fmla="*/ 8937 w 10000"/>
              <a:gd name="connsiteY31" fmla="*/ 5448 h 9331"/>
              <a:gd name="connsiteX32" fmla="*/ 8636 w 10000"/>
              <a:gd name="connsiteY32" fmla="*/ 6126 h 9331"/>
              <a:gd name="connsiteX33" fmla="*/ 8499 w 10000"/>
              <a:gd name="connsiteY33" fmla="*/ 6657 h 9331"/>
              <a:gd name="connsiteX34" fmla="*/ 9022 w 10000"/>
              <a:gd name="connsiteY34" fmla="*/ 6657 h 9331"/>
              <a:gd name="connsiteX35" fmla="*/ 9028 w 10000"/>
              <a:gd name="connsiteY35" fmla="*/ 6577 h 9331"/>
              <a:gd name="connsiteX36" fmla="*/ 9035 w 10000"/>
              <a:gd name="connsiteY36" fmla="*/ 6549 h 9331"/>
              <a:gd name="connsiteX37" fmla="*/ 9055 w 10000"/>
              <a:gd name="connsiteY37" fmla="*/ 6477 h 9331"/>
              <a:gd name="connsiteX38" fmla="*/ 9146 w 10000"/>
              <a:gd name="connsiteY38" fmla="*/ 6208 h 9331"/>
              <a:gd name="connsiteX39" fmla="*/ 9440 w 10000"/>
              <a:gd name="connsiteY39" fmla="*/ 5554 h 9331"/>
              <a:gd name="connsiteX40" fmla="*/ 9996 w 10000"/>
              <a:gd name="connsiteY40" fmla="*/ 4217 h 9331"/>
              <a:gd name="connsiteX41" fmla="*/ 9741 w 10000"/>
              <a:gd name="connsiteY41" fmla="*/ 3979 h 9331"/>
              <a:gd name="connsiteX0" fmla="*/ 9741 w 10000"/>
              <a:gd name="connsiteY0" fmla="*/ 4252 h 9989"/>
              <a:gd name="connsiteX1" fmla="*/ 6145 w 10000"/>
              <a:gd name="connsiteY1" fmla="*/ 4380 h 9989"/>
              <a:gd name="connsiteX2" fmla="*/ 6145 w 10000"/>
              <a:gd name="connsiteY2" fmla="*/ 4791 h 9989"/>
              <a:gd name="connsiteX3" fmla="*/ 8048 w 10000"/>
              <a:gd name="connsiteY3" fmla="*/ 4791 h 9989"/>
              <a:gd name="connsiteX4" fmla="*/ 3275 w 10000"/>
              <a:gd name="connsiteY4" fmla="*/ 8900 h 9989"/>
              <a:gd name="connsiteX5" fmla="*/ 2510 w 10000"/>
              <a:gd name="connsiteY5" fmla="*/ 3201 h 9989"/>
              <a:gd name="connsiteX6" fmla="*/ 2163 w 10000"/>
              <a:gd name="connsiteY6" fmla="*/ 128 h 9989"/>
              <a:gd name="connsiteX7" fmla="*/ 3098 w 10000"/>
              <a:gd name="connsiteY7" fmla="*/ 643 h 9989"/>
              <a:gd name="connsiteX8" fmla="*/ 3654 w 10000"/>
              <a:gd name="connsiteY8" fmla="*/ 1211 h 9989"/>
              <a:gd name="connsiteX9" fmla="*/ 4001 w 10000"/>
              <a:gd name="connsiteY9" fmla="*/ 1551 h 9989"/>
              <a:gd name="connsiteX10" fmla="*/ 4367 w 10000"/>
              <a:gd name="connsiteY10" fmla="*/ 1268 h 9989"/>
              <a:gd name="connsiteX11" fmla="*/ 4268 w 10000"/>
              <a:gd name="connsiteY11" fmla="*/ 1170 h 9989"/>
              <a:gd name="connsiteX12" fmla="*/ 4230 w 10000"/>
              <a:gd name="connsiteY12" fmla="*/ 1130 h 9989"/>
              <a:gd name="connsiteX13" fmla="*/ 4203 w 10000"/>
              <a:gd name="connsiteY13" fmla="*/ 1104 h 9989"/>
              <a:gd name="connsiteX14" fmla="*/ 4105 w 10000"/>
              <a:gd name="connsiteY14" fmla="*/ 1008 h 9989"/>
              <a:gd name="connsiteX15" fmla="*/ 3549 w 10000"/>
              <a:gd name="connsiteY15" fmla="*/ 434 h 9989"/>
              <a:gd name="connsiteX16" fmla="*/ 621 w 10000"/>
              <a:gd name="connsiteY16" fmla="*/ 1247 h 9989"/>
              <a:gd name="connsiteX17" fmla="*/ 31 w 10000"/>
              <a:gd name="connsiteY17" fmla="*/ 2064 h 9989"/>
              <a:gd name="connsiteX18" fmla="*/ 490 w 10000"/>
              <a:gd name="connsiteY18" fmla="*/ 2277 h 9989"/>
              <a:gd name="connsiteX19" fmla="*/ 1110 w 10000"/>
              <a:gd name="connsiteY19" fmla="*/ 1399 h 9989"/>
              <a:gd name="connsiteX20" fmla="*/ 1901 w 10000"/>
              <a:gd name="connsiteY20" fmla="*/ 2652 h 9989"/>
              <a:gd name="connsiteX21" fmla="*/ 2425 w 10000"/>
              <a:gd name="connsiteY21" fmla="*/ 5985 h 9989"/>
              <a:gd name="connsiteX22" fmla="*/ 2778 w 10000"/>
              <a:gd name="connsiteY22" fmla="*/ 9789 h 9989"/>
              <a:gd name="connsiteX23" fmla="*/ 2967 w 10000"/>
              <a:gd name="connsiteY23" fmla="*/ 9982 h 9989"/>
              <a:gd name="connsiteX24" fmla="*/ 3295 w 10000"/>
              <a:gd name="connsiteY24" fmla="*/ 9839 h 9989"/>
              <a:gd name="connsiteX25" fmla="*/ 5518 w 10000"/>
              <a:gd name="connsiteY25" fmla="*/ 7159 h 9989"/>
              <a:gd name="connsiteX26" fmla="*/ 8558 w 10000"/>
              <a:gd name="connsiteY26" fmla="*/ 4980 h 9989"/>
              <a:gd name="connsiteX27" fmla="*/ 8943 w 10000"/>
              <a:gd name="connsiteY27" fmla="*/ 4730 h 9989"/>
              <a:gd name="connsiteX28" fmla="*/ 9002 w 10000"/>
              <a:gd name="connsiteY28" fmla="*/ 4675 h 9989"/>
              <a:gd name="connsiteX29" fmla="*/ 9421 w 10000"/>
              <a:gd name="connsiteY29" fmla="*/ 4660 h 9989"/>
              <a:gd name="connsiteX30" fmla="*/ 8937 w 10000"/>
              <a:gd name="connsiteY30" fmla="*/ 5827 h 9989"/>
              <a:gd name="connsiteX31" fmla="*/ 8636 w 10000"/>
              <a:gd name="connsiteY31" fmla="*/ 6553 h 9989"/>
              <a:gd name="connsiteX32" fmla="*/ 8499 w 10000"/>
              <a:gd name="connsiteY32" fmla="*/ 7122 h 9989"/>
              <a:gd name="connsiteX33" fmla="*/ 9022 w 10000"/>
              <a:gd name="connsiteY33" fmla="*/ 7122 h 9989"/>
              <a:gd name="connsiteX34" fmla="*/ 9028 w 10000"/>
              <a:gd name="connsiteY34" fmla="*/ 7037 h 9989"/>
              <a:gd name="connsiteX35" fmla="*/ 9035 w 10000"/>
              <a:gd name="connsiteY35" fmla="*/ 7007 h 9989"/>
              <a:gd name="connsiteX36" fmla="*/ 9055 w 10000"/>
              <a:gd name="connsiteY36" fmla="*/ 6929 h 9989"/>
              <a:gd name="connsiteX37" fmla="*/ 9146 w 10000"/>
              <a:gd name="connsiteY37" fmla="*/ 6641 h 9989"/>
              <a:gd name="connsiteX38" fmla="*/ 9440 w 10000"/>
              <a:gd name="connsiteY38" fmla="*/ 5940 h 9989"/>
              <a:gd name="connsiteX39" fmla="*/ 9996 w 10000"/>
              <a:gd name="connsiteY39" fmla="*/ 4507 h 9989"/>
              <a:gd name="connsiteX40" fmla="*/ 9741 w 10000"/>
              <a:gd name="connsiteY40" fmla="*/ 4252 h 9989"/>
              <a:gd name="connsiteX0" fmla="*/ 9741 w 10000"/>
              <a:gd name="connsiteY0" fmla="*/ 4257 h 10000"/>
              <a:gd name="connsiteX1" fmla="*/ 6145 w 10000"/>
              <a:gd name="connsiteY1" fmla="*/ 4385 h 10000"/>
              <a:gd name="connsiteX2" fmla="*/ 6145 w 10000"/>
              <a:gd name="connsiteY2" fmla="*/ 4796 h 10000"/>
              <a:gd name="connsiteX3" fmla="*/ 8048 w 10000"/>
              <a:gd name="connsiteY3" fmla="*/ 4796 h 10000"/>
              <a:gd name="connsiteX4" fmla="*/ 3275 w 10000"/>
              <a:gd name="connsiteY4" fmla="*/ 8910 h 10000"/>
              <a:gd name="connsiteX5" fmla="*/ 2510 w 10000"/>
              <a:gd name="connsiteY5" fmla="*/ 3205 h 10000"/>
              <a:gd name="connsiteX6" fmla="*/ 2163 w 10000"/>
              <a:gd name="connsiteY6" fmla="*/ 128 h 10000"/>
              <a:gd name="connsiteX7" fmla="*/ 3098 w 10000"/>
              <a:gd name="connsiteY7" fmla="*/ 644 h 10000"/>
              <a:gd name="connsiteX8" fmla="*/ 3654 w 10000"/>
              <a:gd name="connsiteY8" fmla="*/ 1212 h 10000"/>
              <a:gd name="connsiteX9" fmla="*/ 4001 w 10000"/>
              <a:gd name="connsiteY9" fmla="*/ 1553 h 10000"/>
              <a:gd name="connsiteX10" fmla="*/ 4367 w 10000"/>
              <a:gd name="connsiteY10" fmla="*/ 1269 h 10000"/>
              <a:gd name="connsiteX11" fmla="*/ 4268 w 10000"/>
              <a:gd name="connsiteY11" fmla="*/ 1171 h 10000"/>
              <a:gd name="connsiteX12" fmla="*/ 4230 w 10000"/>
              <a:gd name="connsiteY12" fmla="*/ 1131 h 10000"/>
              <a:gd name="connsiteX13" fmla="*/ 4203 w 10000"/>
              <a:gd name="connsiteY13" fmla="*/ 1105 h 10000"/>
              <a:gd name="connsiteX14" fmla="*/ 4105 w 10000"/>
              <a:gd name="connsiteY14" fmla="*/ 1009 h 10000"/>
              <a:gd name="connsiteX15" fmla="*/ 621 w 10000"/>
              <a:gd name="connsiteY15" fmla="*/ 1248 h 10000"/>
              <a:gd name="connsiteX16" fmla="*/ 31 w 10000"/>
              <a:gd name="connsiteY16" fmla="*/ 2066 h 10000"/>
              <a:gd name="connsiteX17" fmla="*/ 490 w 10000"/>
              <a:gd name="connsiteY17" fmla="*/ 2280 h 10000"/>
              <a:gd name="connsiteX18" fmla="*/ 1110 w 10000"/>
              <a:gd name="connsiteY18" fmla="*/ 1401 h 10000"/>
              <a:gd name="connsiteX19" fmla="*/ 1901 w 10000"/>
              <a:gd name="connsiteY19" fmla="*/ 2655 h 10000"/>
              <a:gd name="connsiteX20" fmla="*/ 2425 w 10000"/>
              <a:gd name="connsiteY20" fmla="*/ 5992 h 10000"/>
              <a:gd name="connsiteX21" fmla="*/ 2778 w 10000"/>
              <a:gd name="connsiteY21" fmla="*/ 9800 h 10000"/>
              <a:gd name="connsiteX22" fmla="*/ 2967 w 10000"/>
              <a:gd name="connsiteY22" fmla="*/ 9993 h 10000"/>
              <a:gd name="connsiteX23" fmla="*/ 3295 w 10000"/>
              <a:gd name="connsiteY23" fmla="*/ 9850 h 10000"/>
              <a:gd name="connsiteX24" fmla="*/ 5518 w 10000"/>
              <a:gd name="connsiteY24" fmla="*/ 7167 h 10000"/>
              <a:gd name="connsiteX25" fmla="*/ 8558 w 10000"/>
              <a:gd name="connsiteY25" fmla="*/ 4985 h 10000"/>
              <a:gd name="connsiteX26" fmla="*/ 8943 w 10000"/>
              <a:gd name="connsiteY26" fmla="*/ 4735 h 10000"/>
              <a:gd name="connsiteX27" fmla="*/ 9002 w 10000"/>
              <a:gd name="connsiteY27" fmla="*/ 4680 h 10000"/>
              <a:gd name="connsiteX28" fmla="*/ 9421 w 10000"/>
              <a:gd name="connsiteY28" fmla="*/ 4665 h 10000"/>
              <a:gd name="connsiteX29" fmla="*/ 8937 w 10000"/>
              <a:gd name="connsiteY29" fmla="*/ 5833 h 10000"/>
              <a:gd name="connsiteX30" fmla="*/ 8636 w 10000"/>
              <a:gd name="connsiteY30" fmla="*/ 6560 h 10000"/>
              <a:gd name="connsiteX31" fmla="*/ 8499 w 10000"/>
              <a:gd name="connsiteY31" fmla="*/ 7130 h 10000"/>
              <a:gd name="connsiteX32" fmla="*/ 9022 w 10000"/>
              <a:gd name="connsiteY32" fmla="*/ 7130 h 10000"/>
              <a:gd name="connsiteX33" fmla="*/ 9028 w 10000"/>
              <a:gd name="connsiteY33" fmla="*/ 7045 h 10000"/>
              <a:gd name="connsiteX34" fmla="*/ 9035 w 10000"/>
              <a:gd name="connsiteY34" fmla="*/ 7015 h 10000"/>
              <a:gd name="connsiteX35" fmla="*/ 9055 w 10000"/>
              <a:gd name="connsiteY35" fmla="*/ 6937 h 10000"/>
              <a:gd name="connsiteX36" fmla="*/ 9146 w 10000"/>
              <a:gd name="connsiteY36" fmla="*/ 6648 h 10000"/>
              <a:gd name="connsiteX37" fmla="*/ 9440 w 10000"/>
              <a:gd name="connsiteY37" fmla="*/ 5947 h 10000"/>
              <a:gd name="connsiteX38" fmla="*/ 9996 w 10000"/>
              <a:gd name="connsiteY38" fmla="*/ 4512 h 10000"/>
              <a:gd name="connsiteX39" fmla="*/ 9741 w 10000"/>
              <a:gd name="connsiteY39" fmla="*/ 4257 h 10000"/>
              <a:gd name="connsiteX0" fmla="*/ 9741 w 10000"/>
              <a:gd name="connsiteY0" fmla="*/ 4257 h 10000"/>
              <a:gd name="connsiteX1" fmla="*/ 6145 w 10000"/>
              <a:gd name="connsiteY1" fmla="*/ 4385 h 10000"/>
              <a:gd name="connsiteX2" fmla="*/ 6145 w 10000"/>
              <a:gd name="connsiteY2" fmla="*/ 4796 h 10000"/>
              <a:gd name="connsiteX3" fmla="*/ 8048 w 10000"/>
              <a:gd name="connsiteY3" fmla="*/ 4796 h 10000"/>
              <a:gd name="connsiteX4" fmla="*/ 3275 w 10000"/>
              <a:gd name="connsiteY4" fmla="*/ 8910 h 10000"/>
              <a:gd name="connsiteX5" fmla="*/ 2510 w 10000"/>
              <a:gd name="connsiteY5" fmla="*/ 3205 h 10000"/>
              <a:gd name="connsiteX6" fmla="*/ 2163 w 10000"/>
              <a:gd name="connsiteY6" fmla="*/ 128 h 10000"/>
              <a:gd name="connsiteX7" fmla="*/ 3098 w 10000"/>
              <a:gd name="connsiteY7" fmla="*/ 644 h 10000"/>
              <a:gd name="connsiteX8" fmla="*/ 3654 w 10000"/>
              <a:gd name="connsiteY8" fmla="*/ 1212 h 10000"/>
              <a:gd name="connsiteX9" fmla="*/ 4001 w 10000"/>
              <a:gd name="connsiteY9" fmla="*/ 1553 h 10000"/>
              <a:gd name="connsiteX10" fmla="*/ 4367 w 10000"/>
              <a:gd name="connsiteY10" fmla="*/ 1269 h 10000"/>
              <a:gd name="connsiteX11" fmla="*/ 4268 w 10000"/>
              <a:gd name="connsiteY11" fmla="*/ 1171 h 10000"/>
              <a:gd name="connsiteX12" fmla="*/ 4230 w 10000"/>
              <a:gd name="connsiteY12" fmla="*/ 1131 h 10000"/>
              <a:gd name="connsiteX13" fmla="*/ 4203 w 10000"/>
              <a:gd name="connsiteY13" fmla="*/ 1105 h 10000"/>
              <a:gd name="connsiteX14" fmla="*/ 621 w 10000"/>
              <a:gd name="connsiteY14" fmla="*/ 1248 h 10000"/>
              <a:gd name="connsiteX15" fmla="*/ 31 w 10000"/>
              <a:gd name="connsiteY15" fmla="*/ 2066 h 10000"/>
              <a:gd name="connsiteX16" fmla="*/ 490 w 10000"/>
              <a:gd name="connsiteY16" fmla="*/ 2280 h 10000"/>
              <a:gd name="connsiteX17" fmla="*/ 1110 w 10000"/>
              <a:gd name="connsiteY17" fmla="*/ 1401 h 10000"/>
              <a:gd name="connsiteX18" fmla="*/ 1901 w 10000"/>
              <a:gd name="connsiteY18" fmla="*/ 2655 h 10000"/>
              <a:gd name="connsiteX19" fmla="*/ 2425 w 10000"/>
              <a:gd name="connsiteY19" fmla="*/ 5992 h 10000"/>
              <a:gd name="connsiteX20" fmla="*/ 2778 w 10000"/>
              <a:gd name="connsiteY20" fmla="*/ 9800 h 10000"/>
              <a:gd name="connsiteX21" fmla="*/ 2967 w 10000"/>
              <a:gd name="connsiteY21" fmla="*/ 9993 h 10000"/>
              <a:gd name="connsiteX22" fmla="*/ 3295 w 10000"/>
              <a:gd name="connsiteY22" fmla="*/ 9850 h 10000"/>
              <a:gd name="connsiteX23" fmla="*/ 5518 w 10000"/>
              <a:gd name="connsiteY23" fmla="*/ 7167 h 10000"/>
              <a:gd name="connsiteX24" fmla="*/ 8558 w 10000"/>
              <a:gd name="connsiteY24" fmla="*/ 4985 h 10000"/>
              <a:gd name="connsiteX25" fmla="*/ 8943 w 10000"/>
              <a:gd name="connsiteY25" fmla="*/ 4735 h 10000"/>
              <a:gd name="connsiteX26" fmla="*/ 9002 w 10000"/>
              <a:gd name="connsiteY26" fmla="*/ 4680 h 10000"/>
              <a:gd name="connsiteX27" fmla="*/ 9421 w 10000"/>
              <a:gd name="connsiteY27" fmla="*/ 4665 h 10000"/>
              <a:gd name="connsiteX28" fmla="*/ 8937 w 10000"/>
              <a:gd name="connsiteY28" fmla="*/ 5833 h 10000"/>
              <a:gd name="connsiteX29" fmla="*/ 8636 w 10000"/>
              <a:gd name="connsiteY29" fmla="*/ 6560 h 10000"/>
              <a:gd name="connsiteX30" fmla="*/ 8499 w 10000"/>
              <a:gd name="connsiteY30" fmla="*/ 7130 h 10000"/>
              <a:gd name="connsiteX31" fmla="*/ 9022 w 10000"/>
              <a:gd name="connsiteY31" fmla="*/ 7130 h 10000"/>
              <a:gd name="connsiteX32" fmla="*/ 9028 w 10000"/>
              <a:gd name="connsiteY32" fmla="*/ 7045 h 10000"/>
              <a:gd name="connsiteX33" fmla="*/ 9035 w 10000"/>
              <a:gd name="connsiteY33" fmla="*/ 7015 h 10000"/>
              <a:gd name="connsiteX34" fmla="*/ 9055 w 10000"/>
              <a:gd name="connsiteY34" fmla="*/ 6937 h 10000"/>
              <a:gd name="connsiteX35" fmla="*/ 9146 w 10000"/>
              <a:gd name="connsiteY35" fmla="*/ 6648 h 10000"/>
              <a:gd name="connsiteX36" fmla="*/ 9440 w 10000"/>
              <a:gd name="connsiteY36" fmla="*/ 5947 h 10000"/>
              <a:gd name="connsiteX37" fmla="*/ 9996 w 10000"/>
              <a:gd name="connsiteY37" fmla="*/ 4512 h 10000"/>
              <a:gd name="connsiteX38" fmla="*/ 9741 w 10000"/>
              <a:gd name="connsiteY38" fmla="*/ 4257 h 10000"/>
              <a:gd name="connsiteX0" fmla="*/ 9741 w 10000"/>
              <a:gd name="connsiteY0" fmla="*/ 4257 h 10000"/>
              <a:gd name="connsiteX1" fmla="*/ 6145 w 10000"/>
              <a:gd name="connsiteY1" fmla="*/ 4385 h 10000"/>
              <a:gd name="connsiteX2" fmla="*/ 6145 w 10000"/>
              <a:gd name="connsiteY2" fmla="*/ 4796 h 10000"/>
              <a:gd name="connsiteX3" fmla="*/ 8048 w 10000"/>
              <a:gd name="connsiteY3" fmla="*/ 4796 h 10000"/>
              <a:gd name="connsiteX4" fmla="*/ 3275 w 10000"/>
              <a:gd name="connsiteY4" fmla="*/ 8910 h 10000"/>
              <a:gd name="connsiteX5" fmla="*/ 2510 w 10000"/>
              <a:gd name="connsiteY5" fmla="*/ 3205 h 10000"/>
              <a:gd name="connsiteX6" fmla="*/ 2163 w 10000"/>
              <a:gd name="connsiteY6" fmla="*/ 128 h 10000"/>
              <a:gd name="connsiteX7" fmla="*/ 3098 w 10000"/>
              <a:gd name="connsiteY7" fmla="*/ 644 h 10000"/>
              <a:gd name="connsiteX8" fmla="*/ 3654 w 10000"/>
              <a:gd name="connsiteY8" fmla="*/ 1212 h 10000"/>
              <a:gd name="connsiteX9" fmla="*/ 4001 w 10000"/>
              <a:gd name="connsiteY9" fmla="*/ 1553 h 10000"/>
              <a:gd name="connsiteX10" fmla="*/ 4367 w 10000"/>
              <a:gd name="connsiteY10" fmla="*/ 1269 h 10000"/>
              <a:gd name="connsiteX11" fmla="*/ 4268 w 10000"/>
              <a:gd name="connsiteY11" fmla="*/ 1171 h 10000"/>
              <a:gd name="connsiteX12" fmla="*/ 4203 w 10000"/>
              <a:gd name="connsiteY12" fmla="*/ 1105 h 10000"/>
              <a:gd name="connsiteX13" fmla="*/ 621 w 10000"/>
              <a:gd name="connsiteY13" fmla="*/ 1248 h 10000"/>
              <a:gd name="connsiteX14" fmla="*/ 31 w 10000"/>
              <a:gd name="connsiteY14" fmla="*/ 2066 h 10000"/>
              <a:gd name="connsiteX15" fmla="*/ 490 w 10000"/>
              <a:gd name="connsiteY15" fmla="*/ 2280 h 10000"/>
              <a:gd name="connsiteX16" fmla="*/ 1110 w 10000"/>
              <a:gd name="connsiteY16" fmla="*/ 1401 h 10000"/>
              <a:gd name="connsiteX17" fmla="*/ 1901 w 10000"/>
              <a:gd name="connsiteY17" fmla="*/ 2655 h 10000"/>
              <a:gd name="connsiteX18" fmla="*/ 2425 w 10000"/>
              <a:gd name="connsiteY18" fmla="*/ 5992 h 10000"/>
              <a:gd name="connsiteX19" fmla="*/ 2778 w 10000"/>
              <a:gd name="connsiteY19" fmla="*/ 9800 h 10000"/>
              <a:gd name="connsiteX20" fmla="*/ 2967 w 10000"/>
              <a:gd name="connsiteY20" fmla="*/ 9993 h 10000"/>
              <a:gd name="connsiteX21" fmla="*/ 3295 w 10000"/>
              <a:gd name="connsiteY21" fmla="*/ 9850 h 10000"/>
              <a:gd name="connsiteX22" fmla="*/ 5518 w 10000"/>
              <a:gd name="connsiteY22" fmla="*/ 7167 h 10000"/>
              <a:gd name="connsiteX23" fmla="*/ 8558 w 10000"/>
              <a:gd name="connsiteY23" fmla="*/ 4985 h 10000"/>
              <a:gd name="connsiteX24" fmla="*/ 8943 w 10000"/>
              <a:gd name="connsiteY24" fmla="*/ 4735 h 10000"/>
              <a:gd name="connsiteX25" fmla="*/ 9002 w 10000"/>
              <a:gd name="connsiteY25" fmla="*/ 4680 h 10000"/>
              <a:gd name="connsiteX26" fmla="*/ 9421 w 10000"/>
              <a:gd name="connsiteY26" fmla="*/ 4665 h 10000"/>
              <a:gd name="connsiteX27" fmla="*/ 8937 w 10000"/>
              <a:gd name="connsiteY27" fmla="*/ 5833 h 10000"/>
              <a:gd name="connsiteX28" fmla="*/ 8636 w 10000"/>
              <a:gd name="connsiteY28" fmla="*/ 6560 h 10000"/>
              <a:gd name="connsiteX29" fmla="*/ 8499 w 10000"/>
              <a:gd name="connsiteY29" fmla="*/ 7130 h 10000"/>
              <a:gd name="connsiteX30" fmla="*/ 9022 w 10000"/>
              <a:gd name="connsiteY30" fmla="*/ 7130 h 10000"/>
              <a:gd name="connsiteX31" fmla="*/ 9028 w 10000"/>
              <a:gd name="connsiteY31" fmla="*/ 7045 h 10000"/>
              <a:gd name="connsiteX32" fmla="*/ 9035 w 10000"/>
              <a:gd name="connsiteY32" fmla="*/ 7015 h 10000"/>
              <a:gd name="connsiteX33" fmla="*/ 9055 w 10000"/>
              <a:gd name="connsiteY33" fmla="*/ 6937 h 10000"/>
              <a:gd name="connsiteX34" fmla="*/ 9146 w 10000"/>
              <a:gd name="connsiteY34" fmla="*/ 6648 h 10000"/>
              <a:gd name="connsiteX35" fmla="*/ 9440 w 10000"/>
              <a:gd name="connsiteY35" fmla="*/ 5947 h 10000"/>
              <a:gd name="connsiteX36" fmla="*/ 9996 w 10000"/>
              <a:gd name="connsiteY36" fmla="*/ 4512 h 10000"/>
              <a:gd name="connsiteX37" fmla="*/ 9741 w 10000"/>
              <a:gd name="connsiteY37" fmla="*/ 4257 h 10000"/>
              <a:gd name="connsiteX0" fmla="*/ 9741 w 10000"/>
              <a:gd name="connsiteY0" fmla="*/ 4257 h 10000"/>
              <a:gd name="connsiteX1" fmla="*/ 6145 w 10000"/>
              <a:gd name="connsiteY1" fmla="*/ 4385 h 10000"/>
              <a:gd name="connsiteX2" fmla="*/ 6145 w 10000"/>
              <a:gd name="connsiteY2" fmla="*/ 4796 h 10000"/>
              <a:gd name="connsiteX3" fmla="*/ 8048 w 10000"/>
              <a:gd name="connsiteY3" fmla="*/ 4796 h 10000"/>
              <a:gd name="connsiteX4" fmla="*/ 3275 w 10000"/>
              <a:gd name="connsiteY4" fmla="*/ 8910 h 10000"/>
              <a:gd name="connsiteX5" fmla="*/ 2510 w 10000"/>
              <a:gd name="connsiteY5" fmla="*/ 3205 h 10000"/>
              <a:gd name="connsiteX6" fmla="*/ 2163 w 10000"/>
              <a:gd name="connsiteY6" fmla="*/ 128 h 10000"/>
              <a:gd name="connsiteX7" fmla="*/ 3098 w 10000"/>
              <a:gd name="connsiteY7" fmla="*/ 644 h 10000"/>
              <a:gd name="connsiteX8" fmla="*/ 3654 w 10000"/>
              <a:gd name="connsiteY8" fmla="*/ 1212 h 10000"/>
              <a:gd name="connsiteX9" fmla="*/ 4001 w 10000"/>
              <a:gd name="connsiteY9" fmla="*/ 1553 h 10000"/>
              <a:gd name="connsiteX10" fmla="*/ 4367 w 10000"/>
              <a:gd name="connsiteY10" fmla="*/ 1269 h 10000"/>
              <a:gd name="connsiteX11" fmla="*/ 4268 w 10000"/>
              <a:gd name="connsiteY11" fmla="*/ 1171 h 10000"/>
              <a:gd name="connsiteX12" fmla="*/ 621 w 10000"/>
              <a:gd name="connsiteY12" fmla="*/ 1248 h 10000"/>
              <a:gd name="connsiteX13" fmla="*/ 31 w 10000"/>
              <a:gd name="connsiteY13" fmla="*/ 2066 h 10000"/>
              <a:gd name="connsiteX14" fmla="*/ 490 w 10000"/>
              <a:gd name="connsiteY14" fmla="*/ 2280 h 10000"/>
              <a:gd name="connsiteX15" fmla="*/ 1110 w 10000"/>
              <a:gd name="connsiteY15" fmla="*/ 1401 h 10000"/>
              <a:gd name="connsiteX16" fmla="*/ 1901 w 10000"/>
              <a:gd name="connsiteY16" fmla="*/ 2655 h 10000"/>
              <a:gd name="connsiteX17" fmla="*/ 2425 w 10000"/>
              <a:gd name="connsiteY17" fmla="*/ 5992 h 10000"/>
              <a:gd name="connsiteX18" fmla="*/ 2778 w 10000"/>
              <a:gd name="connsiteY18" fmla="*/ 9800 h 10000"/>
              <a:gd name="connsiteX19" fmla="*/ 2967 w 10000"/>
              <a:gd name="connsiteY19" fmla="*/ 9993 h 10000"/>
              <a:gd name="connsiteX20" fmla="*/ 3295 w 10000"/>
              <a:gd name="connsiteY20" fmla="*/ 9850 h 10000"/>
              <a:gd name="connsiteX21" fmla="*/ 5518 w 10000"/>
              <a:gd name="connsiteY21" fmla="*/ 7167 h 10000"/>
              <a:gd name="connsiteX22" fmla="*/ 8558 w 10000"/>
              <a:gd name="connsiteY22" fmla="*/ 4985 h 10000"/>
              <a:gd name="connsiteX23" fmla="*/ 8943 w 10000"/>
              <a:gd name="connsiteY23" fmla="*/ 4735 h 10000"/>
              <a:gd name="connsiteX24" fmla="*/ 9002 w 10000"/>
              <a:gd name="connsiteY24" fmla="*/ 4680 h 10000"/>
              <a:gd name="connsiteX25" fmla="*/ 9421 w 10000"/>
              <a:gd name="connsiteY25" fmla="*/ 4665 h 10000"/>
              <a:gd name="connsiteX26" fmla="*/ 8937 w 10000"/>
              <a:gd name="connsiteY26" fmla="*/ 5833 h 10000"/>
              <a:gd name="connsiteX27" fmla="*/ 8636 w 10000"/>
              <a:gd name="connsiteY27" fmla="*/ 6560 h 10000"/>
              <a:gd name="connsiteX28" fmla="*/ 8499 w 10000"/>
              <a:gd name="connsiteY28" fmla="*/ 7130 h 10000"/>
              <a:gd name="connsiteX29" fmla="*/ 9022 w 10000"/>
              <a:gd name="connsiteY29" fmla="*/ 7130 h 10000"/>
              <a:gd name="connsiteX30" fmla="*/ 9028 w 10000"/>
              <a:gd name="connsiteY30" fmla="*/ 7045 h 10000"/>
              <a:gd name="connsiteX31" fmla="*/ 9035 w 10000"/>
              <a:gd name="connsiteY31" fmla="*/ 7015 h 10000"/>
              <a:gd name="connsiteX32" fmla="*/ 9055 w 10000"/>
              <a:gd name="connsiteY32" fmla="*/ 6937 h 10000"/>
              <a:gd name="connsiteX33" fmla="*/ 9146 w 10000"/>
              <a:gd name="connsiteY33" fmla="*/ 6648 h 10000"/>
              <a:gd name="connsiteX34" fmla="*/ 9440 w 10000"/>
              <a:gd name="connsiteY34" fmla="*/ 5947 h 10000"/>
              <a:gd name="connsiteX35" fmla="*/ 9996 w 10000"/>
              <a:gd name="connsiteY35" fmla="*/ 4512 h 10000"/>
              <a:gd name="connsiteX36" fmla="*/ 9741 w 10000"/>
              <a:gd name="connsiteY36" fmla="*/ 4257 h 10000"/>
              <a:gd name="connsiteX0" fmla="*/ 9741 w 10000"/>
              <a:gd name="connsiteY0" fmla="*/ 4257 h 10000"/>
              <a:gd name="connsiteX1" fmla="*/ 6145 w 10000"/>
              <a:gd name="connsiteY1" fmla="*/ 4385 h 10000"/>
              <a:gd name="connsiteX2" fmla="*/ 6145 w 10000"/>
              <a:gd name="connsiteY2" fmla="*/ 4796 h 10000"/>
              <a:gd name="connsiteX3" fmla="*/ 8048 w 10000"/>
              <a:gd name="connsiteY3" fmla="*/ 4796 h 10000"/>
              <a:gd name="connsiteX4" fmla="*/ 3275 w 10000"/>
              <a:gd name="connsiteY4" fmla="*/ 8910 h 10000"/>
              <a:gd name="connsiteX5" fmla="*/ 2510 w 10000"/>
              <a:gd name="connsiteY5" fmla="*/ 3205 h 10000"/>
              <a:gd name="connsiteX6" fmla="*/ 2163 w 10000"/>
              <a:gd name="connsiteY6" fmla="*/ 128 h 10000"/>
              <a:gd name="connsiteX7" fmla="*/ 3098 w 10000"/>
              <a:gd name="connsiteY7" fmla="*/ 644 h 10000"/>
              <a:gd name="connsiteX8" fmla="*/ 3654 w 10000"/>
              <a:gd name="connsiteY8" fmla="*/ 1212 h 10000"/>
              <a:gd name="connsiteX9" fmla="*/ 4001 w 10000"/>
              <a:gd name="connsiteY9" fmla="*/ 1553 h 10000"/>
              <a:gd name="connsiteX10" fmla="*/ 4367 w 10000"/>
              <a:gd name="connsiteY10" fmla="*/ 1269 h 10000"/>
              <a:gd name="connsiteX11" fmla="*/ 621 w 10000"/>
              <a:gd name="connsiteY11" fmla="*/ 1248 h 10000"/>
              <a:gd name="connsiteX12" fmla="*/ 31 w 10000"/>
              <a:gd name="connsiteY12" fmla="*/ 2066 h 10000"/>
              <a:gd name="connsiteX13" fmla="*/ 490 w 10000"/>
              <a:gd name="connsiteY13" fmla="*/ 2280 h 10000"/>
              <a:gd name="connsiteX14" fmla="*/ 1110 w 10000"/>
              <a:gd name="connsiteY14" fmla="*/ 1401 h 10000"/>
              <a:gd name="connsiteX15" fmla="*/ 1901 w 10000"/>
              <a:gd name="connsiteY15" fmla="*/ 2655 h 10000"/>
              <a:gd name="connsiteX16" fmla="*/ 2425 w 10000"/>
              <a:gd name="connsiteY16" fmla="*/ 5992 h 10000"/>
              <a:gd name="connsiteX17" fmla="*/ 2778 w 10000"/>
              <a:gd name="connsiteY17" fmla="*/ 9800 h 10000"/>
              <a:gd name="connsiteX18" fmla="*/ 2967 w 10000"/>
              <a:gd name="connsiteY18" fmla="*/ 9993 h 10000"/>
              <a:gd name="connsiteX19" fmla="*/ 3295 w 10000"/>
              <a:gd name="connsiteY19" fmla="*/ 9850 h 10000"/>
              <a:gd name="connsiteX20" fmla="*/ 5518 w 10000"/>
              <a:gd name="connsiteY20" fmla="*/ 7167 h 10000"/>
              <a:gd name="connsiteX21" fmla="*/ 8558 w 10000"/>
              <a:gd name="connsiteY21" fmla="*/ 4985 h 10000"/>
              <a:gd name="connsiteX22" fmla="*/ 8943 w 10000"/>
              <a:gd name="connsiteY22" fmla="*/ 4735 h 10000"/>
              <a:gd name="connsiteX23" fmla="*/ 9002 w 10000"/>
              <a:gd name="connsiteY23" fmla="*/ 4680 h 10000"/>
              <a:gd name="connsiteX24" fmla="*/ 9421 w 10000"/>
              <a:gd name="connsiteY24" fmla="*/ 4665 h 10000"/>
              <a:gd name="connsiteX25" fmla="*/ 8937 w 10000"/>
              <a:gd name="connsiteY25" fmla="*/ 5833 h 10000"/>
              <a:gd name="connsiteX26" fmla="*/ 8636 w 10000"/>
              <a:gd name="connsiteY26" fmla="*/ 6560 h 10000"/>
              <a:gd name="connsiteX27" fmla="*/ 8499 w 10000"/>
              <a:gd name="connsiteY27" fmla="*/ 7130 h 10000"/>
              <a:gd name="connsiteX28" fmla="*/ 9022 w 10000"/>
              <a:gd name="connsiteY28" fmla="*/ 7130 h 10000"/>
              <a:gd name="connsiteX29" fmla="*/ 9028 w 10000"/>
              <a:gd name="connsiteY29" fmla="*/ 7045 h 10000"/>
              <a:gd name="connsiteX30" fmla="*/ 9035 w 10000"/>
              <a:gd name="connsiteY30" fmla="*/ 7015 h 10000"/>
              <a:gd name="connsiteX31" fmla="*/ 9055 w 10000"/>
              <a:gd name="connsiteY31" fmla="*/ 6937 h 10000"/>
              <a:gd name="connsiteX32" fmla="*/ 9146 w 10000"/>
              <a:gd name="connsiteY32" fmla="*/ 6648 h 10000"/>
              <a:gd name="connsiteX33" fmla="*/ 9440 w 10000"/>
              <a:gd name="connsiteY33" fmla="*/ 5947 h 10000"/>
              <a:gd name="connsiteX34" fmla="*/ 9996 w 10000"/>
              <a:gd name="connsiteY34" fmla="*/ 4512 h 10000"/>
              <a:gd name="connsiteX35" fmla="*/ 9741 w 10000"/>
              <a:gd name="connsiteY35" fmla="*/ 4257 h 10000"/>
              <a:gd name="connsiteX0" fmla="*/ 9741 w 10000"/>
              <a:gd name="connsiteY0" fmla="*/ 4257 h 10000"/>
              <a:gd name="connsiteX1" fmla="*/ 6145 w 10000"/>
              <a:gd name="connsiteY1" fmla="*/ 4385 h 10000"/>
              <a:gd name="connsiteX2" fmla="*/ 6145 w 10000"/>
              <a:gd name="connsiteY2" fmla="*/ 4796 h 10000"/>
              <a:gd name="connsiteX3" fmla="*/ 8048 w 10000"/>
              <a:gd name="connsiteY3" fmla="*/ 4796 h 10000"/>
              <a:gd name="connsiteX4" fmla="*/ 3275 w 10000"/>
              <a:gd name="connsiteY4" fmla="*/ 8910 h 10000"/>
              <a:gd name="connsiteX5" fmla="*/ 2510 w 10000"/>
              <a:gd name="connsiteY5" fmla="*/ 3205 h 10000"/>
              <a:gd name="connsiteX6" fmla="*/ 2163 w 10000"/>
              <a:gd name="connsiteY6" fmla="*/ 128 h 10000"/>
              <a:gd name="connsiteX7" fmla="*/ 3098 w 10000"/>
              <a:gd name="connsiteY7" fmla="*/ 644 h 10000"/>
              <a:gd name="connsiteX8" fmla="*/ 3654 w 10000"/>
              <a:gd name="connsiteY8" fmla="*/ 1212 h 10000"/>
              <a:gd name="connsiteX9" fmla="*/ 4001 w 10000"/>
              <a:gd name="connsiteY9" fmla="*/ 1553 h 10000"/>
              <a:gd name="connsiteX10" fmla="*/ 621 w 10000"/>
              <a:gd name="connsiteY10" fmla="*/ 1248 h 10000"/>
              <a:gd name="connsiteX11" fmla="*/ 31 w 10000"/>
              <a:gd name="connsiteY11" fmla="*/ 2066 h 10000"/>
              <a:gd name="connsiteX12" fmla="*/ 490 w 10000"/>
              <a:gd name="connsiteY12" fmla="*/ 2280 h 10000"/>
              <a:gd name="connsiteX13" fmla="*/ 1110 w 10000"/>
              <a:gd name="connsiteY13" fmla="*/ 1401 h 10000"/>
              <a:gd name="connsiteX14" fmla="*/ 1901 w 10000"/>
              <a:gd name="connsiteY14" fmla="*/ 2655 h 10000"/>
              <a:gd name="connsiteX15" fmla="*/ 2425 w 10000"/>
              <a:gd name="connsiteY15" fmla="*/ 5992 h 10000"/>
              <a:gd name="connsiteX16" fmla="*/ 2778 w 10000"/>
              <a:gd name="connsiteY16" fmla="*/ 9800 h 10000"/>
              <a:gd name="connsiteX17" fmla="*/ 2967 w 10000"/>
              <a:gd name="connsiteY17" fmla="*/ 9993 h 10000"/>
              <a:gd name="connsiteX18" fmla="*/ 3295 w 10000"/>
              <a:gd name="connsiteY18" fmla="*/ 9850 h 10000"/>
              <a:gd name="connsiteX19" fmla="*/ 5518 w 10000"/>
              <a:gd name="connsiteY19" fmla="*/ 7167 h 10000"/>
              <a:gd name="connsiteX20" fmla="*/ 8558 w 10000"/>
              <a:gd name="connsiteY20" fmla="*/ 4985 h 10000"/>
              <a:gd name="connsiteX21" fmla="*/ 8943 w 10000"/>
              <a:gd name="connsiteY21" fmla="*/ 4735 h 10000"/>
              <a:gd name="connsiteX22" fmla="*/ 9002 w 10000"/>
              <a:gd name="connsiteY22" fmla="*/ 4680 h 10000"/>
              <a:gd name="connsiteX23" fmla="*/ 9421 w 10000"/>
              <a:gd name="connsiteY23" fmla="*/ 4665 h 10000"/>
              <a:gd name="connsiteX24" fmla="*/ 8937 w 10000"/>
              <a:gd name="connsiteY24" fmla="*/ 5833 h 10000"/>
              <a:gd name="connsiteX25" fmla="*/ 8636 w 10000"/>
              <a:gd name="connsiteY25" fmla="*/ 6560 h 10000"/>
              <a:gd name="connsiteX26" fmla="*/ 8499 w 10000"/>
              <a:gd name="connsiteY26" fmla="*/ 7130 h 10000"/>
              <a:gd name="connsiteX27" fmla="*/ 9022 w 10000"/>
              <a:gd name="connsiteY27" fmla="*/ 7130 h 10000"/>
              <a:gd name="connsiteX28" fmla="*/ 9028 w 10000"/>
              <a:gd name="connsiteY28" fmla="*/ 7045 h 10000"/>
              <a:gd name="connsiteX29" fmla="*/ 9035 w 10000"/>
              <a:gd name="connsiteY29" fmla="*/ 7015 h 10000"/>
              <a:gd name="connsiteX30" fmla="*/ 9055 w 10000"/>
              <a:gd name="connsiteY30" fmla="*/ 6937 h 10000"/>
              <a:gd name="connsiteX31" fmla="*/ 9146 w 10000"/>
              <a:gd name="connsiteY31" fmla="*/ 6648 h 10000"/>
              <a:gd name="connsiteX32" fmla="*/ 9440 w 10000"/>
              <a:gd name="connsiteY32" fmla="*/ 5947 h 10000"/>
              <a:gd name="connsiteX33" fmla="*/ 9996 w 10000"/>
              <a:gd name="connsiteY33" fmla="*/ 4512 h 10000"/>
              <a:gd name="connsiteX34" fmla="*/ 9741 w 10000"/>
              <a:gd name="connsiteY34" fmla="*/ 4257 h 10000"/>
              <a:gd name="connsiteX0" fmla="*/ 9741 w 10000"/>
              <a:gd name="connsiteY0" fmla="*/ 4257 h 10000"/>
              <a:gd name="connsiteX1" fmla="*/ 6145 w 10000"/>
              <a:gd name="connsiteY1" fmla="*/ 4385 h 10000"/>
              <a:gd name="connsiteX2" fmla="*/ 6145 w 10000"/>
              <a:gd name="connsiteY2" fmla="*/ 4796 h 10000"/>
              <a:gd name="connsiteX3" fmla="*/ 8048 w 10000"/>
              <a:gd name="connsiteY3" fmla="*/ 4796 h 10000"/>
              <a:gd name="connsiteX4" fmla="*/ 3275 w 10000"/>
              <a:gd name="connsiteY4" fmla="*/ 8910 h 10000"/>
              <a:gd name="connsiteX5" fmla="*/ 2510 w 10000"/>
              <a:gd name="connsiteY5" fmla="*/ 3205 h 10000"/>
              <a:gd name="connsiteX6" fmla="*/ 2163 w 10000"/>
              <a:gd name="connsiteY6" fmla="*/ 128 h 10000"/>
              <a:gd name="connsiteX7" fmla="*/ 3098 w 10000"/>
              <a:gd name="connsiteY7" fmla="*/ 644 h 10000"/>
              <a:gd name="connsiteX8" fmla="*/ 3654 w 10000"/>
              <a:gd name="connsiteY8" fmla="*/ 1212 h 10000"/>
              <a:gd name="connsiteX9" fmla="*/ 621 w 10000"/>
              <a:gd name="connsiteY9" fmla="*/ 1248 h 10000"/>
              <a:gd name="connsiteX10" fmla="*/ 31 w 10000"/>
              <a:gd name="connsiteY10" fmla="*/ 2066 h 10000"/>
              <a:gd name="connsiteX11" fmla="*/ 490 w 10000"/>
              <a:gd name="connsiteY11" fmla="*/ 2280 h 10000"/>
              <a:gd name="connsiteX12" fmla="*/ 1110 w 10000"/>
              <a:gd name="connsiteY12" fmla="*/ 1401 h 10000"/>
              <a:gd name="connsiteX13" fmla="*/ 1901 w 10000"/>
              <a:gd name="connsiteY13" fmla="*/ 2655 h 10000"/>
              <a:gd name="connsiteX14" fmla="*/ 2425 w 10000"/>
              <a:gd name="connsiteY14" fmla="*/ 5992 h 10000"/>
              <a:gd name="connsiteX15" fmla="*/ 2778 w 10000"/>
              <a:gd name="connsiteY15" fmla="*/ 9800 h 10000"/>
              <a:gd name="connsiteX16" fmla="*/ 2967 w 10000"/>
              <a:gd name="connsiteY16" fmla="*/ 9993 h 10000"/>
              <a:gd name="connsiteX17" fmla="*/ 3295 w 10000"/>
              <a:gd name="connsiteY17" fmla="*/ 9850 h 10000"/>
              <a:gd name="connsiteX18" fmla="*/ 5518 w 10000"/>
              <a:gd name="connsiteY18" fmla="*/ 7167 h 10000"/>
              <a:gd name="connsiteX19" fmla="*/ 8558 w 10000"/>
              <a:gd name="connsiteY19" fmla="*/ 4985 h 10000"/>
              <a:gd name="connsiteX20" fmla="*/ 8943 w 10000"/>
              <a:gd name="connsiteY20" fmla="*/ 4735 h 10000"/>
              <a:gd name="connsiteX21" fmla="*/ 9002 w 10000"/>
              <a:gd name="connsiteY21" fmla="*/ 4680 h 10000"/>
              <a:gd name="connsiteX22" fmla="*/ 9421 w 10000"/>
              <a:gd name="connsiteY22" fmla="*/ 4665 h 10000"/>
              <a:gd name="connsiteX23" fmla="*/ 8937 w 10000"/>
              <a:gd name="connsiteY23" fmla="*/ 5833 h 10000"/>
              <a:gd name="connsiteX24" fmla="*/ 8636 w 10000"/>
              <a:gd name="connsiteY24" fmla="*/ 6560 h 10000"/>
              <a:gd name="connsiteX25" fmla="*/ 8499 w 10000"/>
              <a:gd name="connsiteY25" fmla="*/ 7130 h 10000"/>
              <a:gd name="connsiteX26" fmla="*/ 9022 w 10000"/>
              <a:gd name="connsiteY26" fmla="*/ 7130 h 10000"/>
              <a:gd name="connsiteX27" fmla="*/ 9028 w 10000"/>
              <a:gd name="connsiteY27" fmla="*/ 7045 h 10000"/>
              <a:gd name="connsiteX28" fmla="*/ 9035 w 10000"/>
              <a:gd name="connsiteY28" fmla="*/ 7015 h 10000"/>
              <a:gd name="connsiteX29" fmla="*/ 9055 w 10000"/>
              <a:gd name="connsiteY29" fmla="*/ 6937 h 10000"/>
              <a:gd name="connsiteX30" fmla="*/ 9146 w 10000"/>
              <a:gd name="connsiteY30" fmla="*/ 6648 h 10000"/>
              <a:gd name="connsiteX31" fmla="*/ 9440 w 10000"/>
              <a:gd name="connsiteY31" fmla="*/ 5947 h 10000"/>
              <a:gd name="connsiteX32" fmla="*/ 9996 w 10000"/>
              <a:gd name="connsiteY32" fmla="*/ 4512 h 10000"/>
              <a:gd name="connsiteX33" fmla="*/ 9741 w 10000"/>
              <a:gd name="connsiteY33" fmla="*/ 4257 h 10000"/>
              <a:gd name="connsiteX0" fmla="*/ 9741 w 10000"/>
              <a:gd name="connsiteY0" fmla="*/ 4257 h 10000"/>
              <a:gd name="connsiteX1" fmla="*/ 6145 w 10000"/>
              <a:gd name="connsiteY1" fmla="*/ 4385 h 10000"/>
              <a:gd name="connsiteX2" fmla="*/ 6145 w 10000"/>
              <a:gd name="connsiteY2" fmla="*/ 4796 h 10000"/>
              <a:gd name="connsiteX3" fmla="*/ 8048 w 10000"/>
              <a:gd name="connsiteY3" fmla="*/ 4796 h 10000"/>
              <a:gd name="connsiteX4" fmla="*/ 3275 w 10000"/>
              <a:gd name="connsiteY4" fmla="*/ 8910 h 10000"/>
              <a:gd name="connsiteX5" fmla="*/ 2510 w 10000"/>
              <a:gd name="connsiteY5" fmla="*/ 3205 h 10000"/>
              <a:gd name="connsiteX6" fmla="*/ 2163 w 10000"/>
              <a:gd name="connsiteY6" fmla="*/ 128 h 10000"/>
              <a:gd name="connsiteX7" fmla="*/ 3098 w 10000"/>
              <a:gd name="connsiteY7" fmla="*/ 644 h 10000"/>
              <a:gd name="connsiteX8" fmla="*/ 621 w 10000"/>
              <a:gd name="connsiteY8" fmla="*/ 1248 h 10000"/>
              <a:gd name="connsiteX9" fmla="*/ 31 w 10000"/>
              <a:gd name="connsiteY9" fmla="*/ 2066 h 10000"/>
              <a:gd name="connsiteX10" fmla="*/ 490 w 10000"/>
              <a:gd name="connsiteY10" fmla="*/ 2280 h 10000"/>
              <a:gd name="connsiteX11" fmla="*/ 1110 w 10000"/>
              <a:gd name="connsiteY11" fmla="*/ 1401 h 10000"/>
              <a:gd name="connsiteX12" fmla="*/ 1901 w 10000"/>
              <a:gd name="connsiteY12" fmla="*/ 2655 h 10000"/>
              <a:gd name="connsiteX13" fmla="*/ 2425 w 10000"/>
              <a:gd name="connsiteY13" fmla="*/ 5992 h 10000"/>
              <a:gd name="connsiteX14" fmla="*/ 2778 w 10000"/>
              <a:gd name="connsiteY14" fmla="*/ 9800 h 10000"/>
              <a:gd name="connsiteX15" fmla="*/ 2967 w 10000"/>
              <a:gd name="connsiteY15" fmla="*/ 9993 h 10000"/>
              <a:gd name="connsiteX16" fmla="*/ 3295 w 10000"/>
              <a:gd name="connsiteY16" fmla="*/ 9850 h 10000"/>
              <a:gd name="connsiteX17" fmla="*/ 5518 w 10000"/>
              <a:gd name="connsiteY17" fmla="*/ 7167 h 10000"/>
              <a:gd name="connsiteX18" fmla="*/ 8558 w 10000"/>
              <a:gd name="connsiteY18" fmla="*/ 4985 h 10000"/>
              <a:gd name="connsiteX19" fmla="*/ 8943 w 10000"/>
              <a:gd name="connsiteY19" fmla="*/ 4735 h 10000"/>
              <a:gd name="connsiteX20" fmla="*/ 9002 w 10000"/>
              <a:gd name="connsiteY20" fmla="*/ 4680 h 10000"/>
              <a:gd name="connsiteX21" fmla="*/ 9421 w 10000"/>
              <a:gd name="connsiteY21" fmla="*/ 4665 h 10000"/>
              <a:gd name="connsiteX22" fmla="*/ 8937 w 10000"/>
              <a:gd name="connsiteY22" fmla="*/ 5833 h 10000"/>
              <a:gd name="connsiteX23" fmla="*/ 8636 w 10000"/>
              <a:gd name="connsiteY23" fmla="*/ 6560 h 10000"/>
              <a:gd name="connsiteX24" fmla="*/ 8499 w 10000"/>
              <a:gd name="connsiteY24" fmla="*/ 7130 h 10000"/>
              <a:gd name="connsiteX25" fmla="*/ 9022 w 10000"/>
              <a:gd name="connsiteY25" fmla="*/ 7130 h 10000"/>
              <a:gd name="connsiteX26" fmla="*/ 9028 w 10000"/>
              <a:gd name="connsiteY26" fmla="*/ 7045 h 10000"/>
              <a:gd name="connsiteX27" fmla="*/ 9035 w 10000"/>
              <a:gd name="connsiteY27" fmla="*/ 7015 h 10000"/>
              <a:gd name="connsiteX28" fmla="*/ 9055 w 10000"/>
              <a:gd name="connsiteY28" fmla="*/ 6937 h 10000"/>
              <a:gd name="connsiteX29" fmla="*/ 9146 w 10000"/>
              <a:gd name="connsiteY29" fmla="*/ 6648 h 10000"/>
              <a:gd name="connsiteX30" fmla="*/ 9440 w 10000"/>
              <a:gd name="connsiteY30" fmla="*/ 5947 h 10000"/>
              <a:gd name="connsiteX31" fmla="*/ 9996 w 10000"/>
              <a:gd name="connsiteY31" fmla="*/ 4512 h 10000"/>
              <a:gd name="connsiteX32" fmla="*/ 9741 w 10000"/>
              <a:gd name="connsiteY32" fmla="*/ 4257 h 10000"/>
              <a:gd name="connsiteX0" fmla="*/ 9741 w 10000"/>
              <a:gd name="connsiteY0" fmla="*/ 4188 h 9931"/>
              <a:gd name="connsiteX1" fmla="*/ 6145 w 10000"/>
              <a:gd name="connsiteY1" fmla="*/ 4316 h 9931"/>
              <a:gd name="connsiteX2" fmla="*/ 6145 w 10000"/>
              <a:gd name="connsiteY2" fmla="*/ 4727 h 9931"/>
              <a:gd name="connsiteX3" fmla="*/ 8048 w 10000"/>
              <a:gd name="connsiteY3" fmla="*/ 4727 h 9931"/>
              <a:gd name="connsiteX4" fmla="*/ 3275 w 10000"/>
              <a:gd name="connsiteY4" fmla="*/ 8841 h 9931"/>
              <a:gd name="connsiteX5" fmla="*/ 2510 w 10000"/>
              <a:gd name="connsiteY5" fmla="*/ 3136 h 9931"/>
              <a:gd name="connsiteX6" fmla="*/ 2163 w 10000"/>
              <a:gd name="connsiteY6" fmla="*/ 59 h 9931"/>
              <a:gd name="connsiteX7" fmla="*/ 621 w 10000"/>
              <a:gd name="connsiteY7" fmla="*/ 1179 h 9931"/>
              <a:gd name="connsiteX8" fmla="*/ 31 w 10000"/>
              <a:gd name="connsiteY8" fmla="*/ 1997 h 9931"/>
              <a:gd name="connsiteX9" fmla="*/ 490 w 10000"/>
              <a:gd name="connsiteY9" fmla="*/ 2211 h 9931"/>
              <a:gd name="connsiteX10" fmla="*/ 1110 w 10000"/>
              <a:gd name="connsiteY10" fmla="*/ 1332 h 9931"/>
              <a:gd name="connsiteX11" fmla="*/ 1901 w 10000"/>
              <a:gd name="connsiteY11" fmla="*/ 2586 h 9931"/>
              <a:gd name="connsiteX12" fmla="*/ 2425 w 10000"/>
              <a:gd name="connsiteY12" fmla="*/ 5923 h 9931"/>
              <a:gd name="connsiteX13" fmla="*/ 2778 w 10000"/>
              <a:gd name="connsiteY13" fmla="*/ 9731 h 9931"/>
              <a:gd name="connsiteX14" fmla="*/ 2967 w 10000"/>
              <a:gd name="connsiteY14" fmla="*/ 9924 h 9931"/>
              <a:gd name="connsiteX15" fmla="*/ 3295 w 10000"/>
              <a:gd name="connsiteY15" fmla="*/ 9781 h 9931"/>
              <a:gd name="connsiteX16" fmla="*/ 5518 w 10000"/>
              <a:gd name="connsiteY16" fmla="*/ 7098 h 9931"/>
              <a:gd name="connsiteX17" fmla="*/ 8558 w 10000"/>
              <a:gd name="connsiteY17" fmla="*/ 4916 h 9931"/>
              <a:gd name="connsiteX18" fmla="*/ 8943 w 10000"/>
              <a:gd name="connsiteY18" fmla="*/ 4666 h 9931"/>
              <a:gd name="connsiteX19" fmla="*/ 9002 w 10000"/>
              <a:gd name="connsiteY19" fmla="*/ 4611 h 9931"/>
              <a:gd name="connsiteX20" fmla="*/ 9421 w 10000"/>
              <a:gd name="connsiteY20" fmla="*/ 4596 h 9931"/>
              <a:gd name="connsiteX21" fmla="*/ 8937 w 10000"/>
              <a:gd name="connsiteY21" fmla="*/ 5764 h 9931"/>
              <a:gd name="connsiteX22" fmla="*/ 8636 w 10000"/>
              <a:gd name="connsiteY22" fmla="*/ 6491 h 9931"/>
              <a:gd name="connsiteX23" fmla="*/ 8499 w 10000"/>
              <a:gd name="connsiteY23" fmla="*/ 7061 h 9931"/>
              <a:gd name="connsiteX24" fmla="*/ 9022 w 10000"/>
              <a:gd name="connsiteY24" fmla="*/ 7061 h 9931"/>
              <a:gd name="connsiteX25" fmla="*/ 9028 w 10000"/>
              <a:gd name="connsiteY25" fmla="*/ 6976 h 9931"/>
              <a:gd name="connsiteX26" fmla="*/ 9035 w 10000"/>
              <a:gd name="connsiteY26" fmla="*/ 6946 h 9931"/>
              <a:gd name="connsiteX27" fmla="*/ 9055 w 10000"/>
              <a:gd name="connsiteY27" fmla="*/ 6868 h 9931"/>
              <a:gd name="connsiteX28" fmla="*/ 9146 w 10000"/>
              <a:gd name="connsiteY28" fmla="*/ 6579 h 9931"/>
              <a:gd name="connsiteX29" fmla="*/ 9440 w 10000"/>
              <a:gd name="connsiteY29" fmla="*/ 5878 h 9931"/>
              <a:gd name="connsiteX30" fmla="*/ 9996 w 10000"/>
              <a:gd name="connsiteY30" fmla="*/ 4443 h 9931"/>
              <a:gd name="connsiteX31" fmla="*/ 9741 w 10000"/>
              <a:gd name="connsiteY31" fmla="*/ 4188 h 9931"/>
              <a:gd name="connsiteX0" fmla="*/ 9741 w 10000"/>
              <a:gd name="connsiteY0" fmla="*/ 3030 h 8813"/>
              <a:gd name="connsiteX1" fmla="*/ 6145 w 10000"/>
              <a:gd name="connsiteY1" fmla="*/ 3159 h 8813"/>
              <a:gd name="connsiteX2" fmla="*/ 6145 w 10000"/>
              <a:gd name="connsiteY2" fmla="*/ 3573 h 8813"/>
              <a:gd name="connsiteX3" fmla="*/ 8048 w 10000"/>
              <a:gd name="connsiteY3" fmla="*/ 3573 h 8813"/>
              <a:gd name="connsiteX4" fmla="*/ 3275 w 10000"/>
              <a:gd name="connsiteY4" fmla="*/ 7715 h 8813"/>
              <a:gd name="connsiteX5" fmla="*/ 2510 w 10000"/>
              <a:gd name="connsiteY5" fmla="*/ 1971 h 8813"/>
              <a:gd name="connsiteX6" fmla="*/ 621 w 10000"/>
              <a:gd name="connsiteY6" fmla="*/ 0 h 8813"/>
              <a:gd name="connsiteX7" fmla="*/ 31 w 10000"/>
              <a:gd name="connsiteY7" fmla="*/ 824 h 8813"/>
              <a:gd name="connsiteX8" fmla="*/ 490 w 10000"/>
              <a:gd name="connsiteY8" fmla="*/ 1039 h 8813"/>
              <a:gd name="connsiteX9" fmla="*/ 1110 w 10000"/>
              <a:gd name="connsiteY9" fmla="*/ 154 h 8813"/>
              <a:gd name="connsiteX10" fmla="*/ 1901 w 10000"/>
              <a:gd name="connsiteY10" fmla="*/ 1417 h 8813"/>
              <a:gd name="connsiteX11" fmla="*/ 2425 w 10000"/>
              <a:gd name="connsiteY11" fmla="*/ 4777 h 8813"/>
              <a:gd name="connsiteX12" fmla="*/ 2778 w 10000"/>
              <a:gd name="connsiteY12" fmla="*/ 8612 h 8813"/>
              <a:gd name="connsiteX13" fmla="*/ 2967 w 10000"/>
              <a:gd name="connsiteY13" fmla="*/ 8806 h 8813"/>
              <a:gd name="connsiteX14" fmla="*/ 3295 w 10000"/>
              <a:gd name="connsiteY14" fmla="*/ 8662 h 8813"/>
              <a:gd name="connsiteX15" fmla="*/ 5518 w 10000"/>
              <a:gd name="connsiteY15" fmla="*/ 5960 h 8813"/>
              <a:gd name="connsiteX16" fmla="*/ 8558 w 10000"/>
              <a:gd name="connsiteY16" fmla="*/ 3763 h 8813"/>
              <a:gd name="connsiteX17" fmla="*/ 8943 w 10000"/>
              <a:gd name="connsiteY17" fmla="*/ 3511 h 8813"/>
              <a:gd name="connsiteX18" fmla="*/ 9002 w 10000"/>
              <a:gd name="connsiteY18" fmla="*/ 3456 h 8813"/>
              <a:gd name="connsiteX19" fmla="*/ 9421 w 10000"/>
              <a:gd name="connsiteY19" fmla="*/ 3441 h 8813"/>
              <a:gd name="connsiteX20" fmla="*/ 8937 w 10000"/>
              <a:gd name="connsiteY20" fmla="*/ 4617 h 8813"/>
              <a:gd name="connsiteX21" fmla="*/ 8636 w 10000"/>
              <a:gd name="connsiteY21" fmla="*/ 5349 h 8813"/>
              <a:gd name="connsiteX22" fmla="*/ 8499 w 10000"/>
              <a:gd name="connsiteY22" fmla="*/ 5923 h 8813"/>
              <a:gd name="connsiteX23" fmla="*/ 9022 w 10000"/>
              <a:gd name="connsiteY23" fmla="*/ 5923 h 8813"/>
              <a:gd name="connsiteX24" fmla="*/ 9028 w 10000"/>
              <a:gd name="connsiteY24" fmla="*/ 5837 h 8813"/>
              <a:gd name="connsiteX25" fmla="*/ 9035 w 10000"/>
              <a:gd name="connsiteY25" fmla="*/ 5807 h 8813"/>
              <a:gd name="connsiteX26" fmla="*/ 9055 w 10000"/>
              <a:gd name="connsiteY26" fmla="*/ 5729 h 8813"/>
              <a:gd name="connsiteX27" fmla="*/ 9146 w 10000"/>
              <a:gd name="connsiteY27" fmla="*/ 5438 h 8813"/>
              <a:gd name="connsiteX28" fmla="*/ 9440 w 10000"/>
              <a:gd name="connsiteY28" fmla="*/ 4732 h 8813"/>
              <a:gd name="connsiteX29" fmla="*/ 9996 w 10000"/>
              <a:gd name="connsiteY29" fmla="*/ 3287 h 8813"/>
              <a:gd name="connsiteX30" fmla="*/ 9741 w 10000"/>
              <a:gd name="connsiteY30" fmla="*/ 3030 h 8813"/>
              <a:gd name="connsiteX0" fmla="*/ 9741 w 10000"/>
              <a:gd name="connsiteY0" fmla="*/ 3438 h 10000"/>
              <a:gd name="connsiteX1" fmla="*/ 6145 w 10000"/>
              <a:gd name="connsiteY1" fmla="*/ 3584 h 10000"/>
              <a:gd name="connsiteX2" fmla="*/ 6145 w 10000"/>
              <a:gd name="connsiteY2" fmla="*/ 4054 h 10000"/>
              <a:gd name="connsiteX3" fmla="*/ 8048 w 10000"/>
              <a:gd name="connsiteY3" fmla="*/ 4054 h 10000"/>
              <a:gd name="connsiteX4" fmla="*/ 3275 w 10000"/>
              <a:gd name="connsiteY4" fmla="*/ 8754 h 10000"/>
              <a:gd name="connsiteX5" fmla="*/ 2510 w 10000"/>
              <a:gd name="connsiteY5" fmla="*/ 2236 h 10000"/>
              <a:gd name="connsiteX6" fmla="*/ 621 w 10000"/>
              <a:gd name="connsiteY6" fmla="*/ 0 h 10000"/>
              <a:gd name="connsiteX7" fmla="*/ 31 w 10000"/>
              <a:gd name="connsiteY7" fmla="*/ 935 h 10000"/>
              <a:gd name="connsiteX8" fmla="*/ 490 w 10000"/>
              <a:gd name="connsiteY8" fmla="*/ 1179 h 10000"/>
              <a:gd name="connsiteX9" fmla="*/ 1901 w 10000"/>
              <a:gd name="connsiteY9" fmla="*/ 1608 h 10000"/>
              <a:gd name="connsiteX10" fmla="*/ 2425 w 10000"/>
              <a:gd name="connsiteY10" fmla="*/ 5420 h 10000"/>
              <a:gd name="connsiteX11" fmla="*/ 2778 w 10000"/>
              <a:gd name="connsiteY11" fmla="*/ 9772 h 10000"/>
              <a:gd name="connsiteX12" fmla="*/ 2967 w 10000"/>
              <a:gd name="connsiteY12" fmla="*/ 9992 h 10000"/>
              <a:gd name="connsiteX13" fmla="*/ 3295 w 10000"/>
              <a:gd name="connsiteY13" fmla="*/ 9829 h 10000"/>
              <a:gd name="connsiteX14" fmla="*/ 5518 w 10000"/>
              <a:gd name="connsiteY14" fmla="*/ 6763 h 10000"/>
              <a:gd name="connsiteX15" fmla="*/ 8558 w 10000"/>
              <a:gd name="connsiteY15" fmla="*/ 4270 h 10000"/>
              <a:gd name="connsiteX16" fmla="*/ 8943 w 10000"/>
              <a:gd name="connsiteY16" fmla="*/ 3984 h 10000"/>
              <a:gd name="connsiteX17" fmla="*/ 9002 w 10000"/>
              <a:gd name="connsiteY17" fmla="*/ 3921 h 10000"/>
              <a:gd name="connsiteX18" fmla="*/ 9421 w 10000"/>
              <a:gd name="connsiteY18" fmla="*/ 3904 h 10000"/>
              <a:gd name="connsiteX19" fmla="*/ 8937 w 10000"/>
              <a:gd name="connsiteY19" fmla="*/ 5239 h 10000"/>
              <a:gd name="connsiteX20" fmla="*/ 8636 w 10000"/>
              <a:gd name="connsiteY20" fmla="*/ 6069 h 10000"/>
              <a:gd name="connsiteX21" fmla="*/ 8499 w 10000"/>
              <a:gd name="connsiteY21" fmla="*/ 6721 h 10000"/>
              <a:gd name="connsiteX22" fmla="*/ 9022 w 10000"/>
              <a:gd name="connsiteY22" fmla="*/ 6721 h 10000"/>
              <a:gd name="connsiteX23" fmla="*/ 9028 w 10000"/>
              <a:gd name="connsiteY23" fmla="*/ 6623 h 10000"/>
              <a:gd name="connsiteX24" fmla="*/ 9035 w 10000"/>
              <a:gd name="connsiteY24" fmla="*/ 6589 h 10000"/>
              <a:gd name="connsiteX25" fmla="*/ 9055 w 10000"/>
              <a:gd name="connsiteY25" fmla="*/ 6501 h 10000"/>
              <a:gd name="connsiteX26" fmla="*/ 9146 w 10000"/>
              <a:gd name="connsiteY26" fmla="*/ 6170 h 10000"/>
              <a:gd name="connsiteX27" fmla="*/ 9440 w 10000"/>
              <a:gd name="connsiteY27" fmla="*/ 5369 h 10000"/>
              <a:gd name="connsiteX28" fmla="*/ 9996 w 10000"/>
              <a:gd name="connsiteY28" fmla="*/ 3730 h 10000"/>
              <a:gd name="connsiteX29" fmla="*/ 9741 w 10000"/>
              <a:gd name="connsiteY29" fmla="*/ 3438 h 10000"/>
              <a:gd name="connsiteX0" fmla="*/ 9741 w 10000"/>
              <a:gd name="connsiteY0" fmla="*/ 2503 h 9065"/>
              <a:gd name="connsiteX1" fmla="*/ 6145 w 10000"/>
              <a:gd name="connsiteY1" fmla="*/ 2649 h 9065"/>
              <a:gd name="connsiteX2" fmla="*/ 6145 w 10000"/>
              <a:gd name="connsiteY2" fmla="*/ 3119 h 9065"/>
              <a:gd name="connsiteX3" fmla="*/ 8048 w 10000"/>
              <a:gd name="connsiteY3" fmla="*/ 3119 h 9065"/>
              <a:gd name="connsiteX4" fmla="*/ 3275 w 10000"/>
              <a:gd name="connsiteY4" fmla="*/ 7819 h 9065"/>
              <a:gd name="connsiteX5" fmla="*/ 2510 w 10000"/>
              <a:gd name="connsiteY5" fmla="*/ 1301 h 9065"/>
              <a:gd name="connsiteX6" fmla="*/ 31 w 10000"/>
              <a:gd name="connsiteY6" fmla="*/ 0 h 9065"/>
              <a:gd name="connsiteX7" fmla="*/ 490 w 10000"/>
              <a:gd name="connsiteY7" fmla="*/ 244 h 9065"/>
              <a:gd name="connsiteX8" fmla="*/ 1901 w 10000"/>
              <a:gd name="connsiteY8" fmla="*/ 673 h 9065"/>
              <a:gd name="connsiteX9" fmla="*/ 2425 w 10000"/>
              <a:gd name="connsiteY9" fmla="*/ 4485 h 9065"/>
              <a:gd name="connsiteX10" fmla="*/ 2778 w 10000"/>
              <a:gd name="connsiteY10" fmla="*/ 8837 h 9065"/>
              <a:gd name="connsiteX11" fmla="*/ 2967 w 10000"/>
              <a:gd name="connsiteY11" fmla="*/ 9057 h 9065"/>
              <a:gd name="connsiteX12" fmla="*/ 3295 w 10000"/>
              <a:gd name="connsiteY12" fmla="*/ 8894 h 9065"/>
              <a:gd name="connsiteX13" fmla="*/ 5518 w 10000"/>
              <a:gd name="connsiteY13" fmla="*/ 5828 h 9065"/>
              <a:gd name="connsiteX14" fmla="*/ 8558 w 10000"/>
              <a:gd name="connsiteY14" fmla="*/ 3335 h 9065"/>
              <a:gd name="connsiteX15" fmla="*/ 8943 w 10000"/>
              <a:gd name="connsiteY15" fmla="*/ 3049 h 9065"/>
              <a:gd name="connsiteX16" fmla="*/ 9002 w 10000"/>
              <a:gd name="connsiteY16" fmla="*/ 2986 h 9065"/>
              <a:gd name="connsiteX17" fmla="*/ 9421 w 10000"/>
              <a:gd name="connsiteY17" fmla="*/ 2969 h 9065"/>
              <a:gd name="connsiteX18" fmla="*/ 8937 w 10000"/>
              <a:gd name="connsiteY18" fmla="*/ 4304 h 9065"/>
              <a:gd name="connsiteX19" fmla="*/ 8636 w 10000"/>
              <a:gd name="connsiteY19" fmla="*/ 5134 h 9065"/>
              <a:gd name="connsiteX20" fmla="*/ 8499 w 10000"/>
              <a:gd name="connsiteY20" fmla="*/ 5786 h 9065"/>
              <a:gd name="connsiteX21" fmla="*/ 9022 w 10000"/>
              <a:gd name="connsiteY21" fmla="*/ 5786 h 9065"/>
              <a:gd name="connsiteX22" fmla="*/ 9028 w 10000"/>
              <a:gd name="connsiteY22" fmla="*/ 5688 h 9065"/>
              <a:gd name="connsiteX23" fmla="*/ 9035 w 10000"/>
              <a:gd name="connsiteY23" fmla="*/ 5654 h 9065"/>
              <a:gd name="connsiteX24" fmla="*/ 9055 w 10000"/>
              <a:gd name="connsiteY24" fmla="*/ 5566 h 9065"/>
              <a:gd name="connsiteX25" fmla="*/ 9146 w 10000"/>
              <a:gd name="connsiteY25" fmla="*/ 5235 h 9065"/>
              <a:gd name="connsiteX26" fmla="*/ 9440 w 10000"/>
              <a:gd name="connsiteY26" fmla="*/ 4434 h 9065"/>
              <a:gd name="connsiteX27" fmla="*/ 9996 w 10000"/>
              <a:gd name="connsiteY27" fmla="*/ 2795 h 9065"/>
              <a:gd name="connsiteX28" fmla="*/ 9741 w 10000"/>
              <a:gd name="connsiteY28" fmla="*/ 2503 h 9065"/>
              <a:gd name="connsiteX0" fmla="*/ 9715 w 9974"/>
              <a:gd name="connsiteY0" fmla="*/ 2809 h 10048"/>
              <a:gd name="connsiteX1" fmla="*/ 6119 w 9974"/>
              <a:gd name="connsiteY1" fmla="*/ 2970 h 10048"/>
              <a:gd name="connsiteX2" fmla="*/ 6119 w 9974"/>
              <a:gd name="connsiteY2" fmla="*/ 3489 h 10048"/>
              <a:gd name="connsiteX3" fmla="*/ 8022 w 9974"/>
              <a:gd name="connsiteY3" fmla="*/ 3489 h 10048"/>
              <a:gd name="connsiteX4" fmla="*/ 3249 w 9974"/>
              <a:gd name="connsiteY4" fmla="*/ 8673 h 10048"/>
              <a:gd name="connsiteX5" fmla="*/ 2484 w 9974"/>
              <a:gd name="connsiteY5" fmla="*/ 1483 h 10048"/>
              <a:gd name="connsiteX6" fmla="*/ 5 w 9974"/>
              <a:gd name="connsiteY6" fmla="*/ 48 h 10048"/>
              <a:gd name="connsiteX7" fmla="*/ 1875 w 9974"/>
              <a:gd name="connsiteY7" fmla="*/ 790 h 10048"/>
              <a:gd name="connsiteX8" fmla="*/ 2399 w 9974"/>
              <a:gd name="connsiteY8" fmla="*/ 4996 h 10048"/>
              <a:gd name="connsiteX9" fmla="*/ 2752 w 9974"/>
              <a:gd name="connsiteY9" fmla="*/ 9796 h 10048"/>
              <a:gd name="connsiteX10" fmla="*/ 2941 w 9974"/>
              <a:gd name="connsiteY10" fmla="*/ 10039 h 10048"/>
              <a:gd name="connsiteX11" fmla="*/ 3269 w 9974"/>
              <a:gd name="connsiteY11" fmla="*/ 9859 h 10048"/>
              <a:gd name="connsiteX12" fmla="*/ 5492 w 9974"/>
              <a:gd name="connsiteY12" fmla="*/ 6477 h 10048"/>
              <a:gd name="connsiteX13" fmla="*/ 8532 w 9974"/>
              <a:gd name="connsiteY13" fmla="*/ 3727 h 10048"/>
              <a:gd name="connsiteX14" fmla="*/ 8917 w 9974"/>
              <a:gd name="connsiteY14" fmla="*/ 3411 h 10048"/>
              <a:gd name="connsiteX15" fmla="*/ 8976 w 9974"/>
              <a:gd name="connsiteY15" fmla="*/ 3342 h 10048"/>
              <a:gd name="connsiteX16" fmla="*/ 9395 w 9974"/>
              <a:gd name="connsiteY16" fmla="*/ 3323 h 10048"/>
              <a:gd name="connsiteX17" fmla="*/ 8911 w 9974"/>
              <a:gd name="connsiteY17" fmla="*/ 4796 h 10048"/>
              <a:gd name="connsiteX18" fmla="*/ 8610 w 9974"/>
              <a:gd name="connsiteY18" fmla="*/ 5712 h 10048"/>
              <a:gd name="connsiteX19" fmla="*/ 8473 w 9974"/>
              <a:gd name="connsiteY19" fmla="*/ 6431 h 10048"/>
              <a:gd name="connsiteX20" fmla="*/ 8996 w 9974"/>
              <a:gd name="connsiteY20" fmla="*/ 6431 h 10048"/>
              <a:gd name="connsiteX21" fmla="*/ 9002 w 9974"/>
              <a:gd name="connsiteY21" fmla="*/ 6323 h 10048"/>
              <a:gd name="connsiteX22" fmla="*/ 9009 w 9974"/>
              <a:gd name="connsiteY22" fmla="*/ 6285 h 10048"/>
              <a:gd name="connsiteX23" fmla="*/ 9029 w 9974"/>
              <a:gd name="connsiteY23" fmla="*/ 6188 h 10048"/>
              <a:gd name="connsiteX24" fmla="*/ 9120 w 9974"/>
              <a:gd name="connsiteY24" fmla="*/ 5823 h 10048"/>
              <a:gd name="connsiteX25" fmla="*/ 9414 w 9974"/>
              <a:gd name="connsiteY25" fmla="*/ 4939 h 10048"/>
              <a:gd name="connsiteX26" fmla="*/ 9970 w 9974"/>
              <a:gd name="connsiteY26" fmla="*/ 3131 h 10048"/>
              <a:gd name="connsiteX27" fmla="*/ 9715 w 9974"/>
              <a:gd name="connsiteY27" fmla="*/ 2809 h 10048"/>
              <a:gd name="connsiteX0" fmla="*/ 7860 w 8120"/>
              <a:gd name="connsiteY0" fmla="*/ 2396 h 9600"/>
              <a:gd name="connsiteX1" fmla="*/ 4255 w 8120"/>
              <a:gd name="connsiteY1" fmla="*/ 2556 h 9600"/>
              <a:gd name="connsiteX2" fmla="*/ 4255 w 8120"/>
              <a:gd name="connsiteY2" fmla="*/ 3072 h 9600"/>
              <a:gd name="connsiteX3" fmla="*/ 6163 w 8120"/>
              <a:gd name="connsiteY3" fmla="*/ 3072 h 9600"/>
              <a:gd name="connsiteX4" fmla="*/ 1377 w 8120"/>
              <a:gd name="connsiteY4" fmla="*/ 8232 h 9600"/>
              <a:gd name="connsiteX5" fmla="*/ 610 w 8120"/>
              <a:gd name="connsiteY5" fmla="*/ 1076 h 9600"/>
              <a:gd name="connsiteX6" fmla="*/ 0 w 8120"/>
              <a:gd name="connsiteY6" fmla="*/ 386 h 9600"/>
              <a:gd name="connsiteX7" fmla="*/ 525 w 8120"/>
              <a:gd name="connsiteY7" fmla="*/ 4572 h 9600"/>
              <a:gd name="connsiteX8" fmla="*/ 879 w 8120"/>
              <a:gd name="connsiteY8" fmla="*/ 9349 h 9600"/>
              <a:gd name="connsiteX9" fmla="*/ 1069 w 8120"/>
              <a:gd name="connsiteY9" fmla="*/ 9591 h 9600"/>
              <a:gd name="connsiteX10" fmla="*/ 1398 w 8120"/>
              <a:gd name="connsiteY10" fmla="*/ 9412 h 9600"/>
              <a:gd name="connsiteX11" fmla="*/ 3626 w 8120"/>
              <a:gd name="connsiteY11" fmla="*/ 6046 h 9600"/>
              <a:gd name="connsiteX12" fmla="*/ 6674 w 8120"/>
              <a:gd name="connsiteY12" fmla="*/ 3309 h 9600"/>
              <a:gd name="connsiteX13" fmla="*/ 7060 w 8120"/>
              <a:gd name="connsiteY13" fmla="*/ 2995 h 9600"/>
              <a:gd name="connsiteX14" fmla="*/ 7119 w 8120"/>
              <a:gd name="connsiteY14" fmla="*/ 2926 h 9600"/>
              <a:gd name="connsiteX15" fmla="*/ 7539 w 8120"/>
              <a:gd name="connsiteY15" fmla="*/ 2907 h 9600"/>
              <a:gd name="connsiteX16" fmla="*/ 7054 w 8120"/>
              <a:gd name="connsiteY16" fmla="*/ 4373 h 9600"/>
              <a:gd name="connsiteX17" fmla="*/ 6752 w 8120"/>
              <a:gd name="connsiteY17" fmla="*/ 5285 h 9600"/>
              <a:gd name="connsiteX18" fmla="*/ 6615 w 8120"/>
              <a:gd name="connsiteY18" fmla="*/ 6000 h 9600"/>
              <a:gd name="connsiteX19" fmla="*/ 7139 w 8120"/>
              <a:gd name="connsiteY19" fmla="*/ 6000 h 9600"/>
              <a:gd name="connsiteX20" fmla="*/ 7145 w 8120"/>
              <a:gd name="connsiteY20" fmla="*/ 5893 h 9600"/>
              <a:gd name="connsiteX21" fmla="*/ 7152 w 8120"/>
              <a:gd name="connsiteY21" fmla="*/ 5855 h 9600"/>
              <a:gd name="connsiteX22" fmla="*/ 7173 w 8120"/>
              <a:gd name="connsiteY22" fmla="*/ 5758 h 9600"/>
              <a:gd name="connsiteX23" fmla="*/ 7264 w 8120"/>
              <a:gd name="connsiteY23" fmla="*/ 5395 h 9600"/>
              <a:gd name="connsiteX24" fmla="*/ 7559 w 8120"/>
              <a:gd name="connsiteY24" fmla="*/ 4515 h 9600"/>
              <a:gd name="connsiteX25" fmla="*/ 8116 w 8120"/>
              <a:gd name="connsiteY25" fmla="*/ 2716 h 9600"/>
              <a:gd name="connsiteX26" fmla="*/ 7860 w 8120"/>
              <a:gd name="connsiteY26" fmla="*/ 2396 h 9600"/>
              <a:gd name="connsiteX0" fmla="*/ 9071 w 9391"/>
              <a:gd name="connsiteY0" fmla="*/ 1467 h 8971"/>
              <a:gd name="connsiteX1" fmla="*/ 4631 w 9391"/>
              <a:gd name="connsiteY1" fmla="*/ 1634 h 8971"/>
              <a:gd name="connsiteX2" fmla="*/ 4631 w 9391"/>
              <a:gd name="connsiteY2" fmla="*/ 2171 h 8971"/>
              <a:gd name="connsiteX3" fmla="*/ 6981 w 9391"/>
              <a:gd name="connsiteY3" fmla="*/ 2171 h 8971"/>
              <a:gd name="connsiteX4" fmla="*/ 1087 w 9391"/>
              <a:gd name="connsiteY4" fmla="*/ 7546 h 8971"/>
              <a:gd name="connsiteX5" fmla="*/ 142 w 9391"/>
              <a:gd name="connsiteY5" fmla="*/ 92 h 8971"/>
              <a:gd name="connsiteX6" fmla="*/ 38 w 9391"/>
              <a:gd name="connsiteY6" fmla="*/ 3734 h 8971"/>
              <a:gd name="connsiteX7" fmla="*/ 474 w 9391"/>
              <a:gd name="connsiteY7" fmla="*/ 8710 h 8971"/>
              <a:gd name="connsiteX8" fmla="*/ 708 w 9391"/>
              <a:gd name="connsiteY8" fmla="*/ 8962 h 8971"/>
              <a:gd name="connsiteX9" fmla="*/ 1113 w 9391"/>
              <a:gd name="connsiteY9" fmla="*/ 8775 h 8971"/>
              <a:gd name="connsiteX10" fmla="*/ 3857 w 9391"/>
              <a:gd name="connsiteY10" fmla="*/ 5269 h 8971"/>
              <a:gd name="connsiteX11" fmla="*/ 7610 w 9391"/>
              <a:gd name="connsiteY11" fmla="*/ 2418 h 8971"/>
              <a:gd name="connsiteX12" fmla="*/ 8086 w 9391"/>
              <a:gd name="connsiteY12" fmla="*/ 2091 h 8971"/>
              <a:gd name="connsiteX13" fmla="*/ 8158 w 9391"/>
              <a:gd name="connsiteY13" fmla="*/ 2019 h 8971"/>
              <a:gd name="connsiteX14" fmla="*/ 8675 w 9391"/>
              <a:gd name="connsiteY14" fmla="*/ 1999 h 8971"/>
              <a:gd name="connsiteX15" fmla="*/ 8078 w 9391"/>
              <a:gd name="connsiteY15" fmla="*/ 3526 h 8971"/>
              <a:gd name="connsiteX16" fmla="*/ 7706 w 9391"/>
              <a:gd name="connsiteY16" fmla="*/ 4476 h 8971"/>
              <a:gd name="connsiteX17" fmla="*/ 7538 w 9391"/>
              <a:gd name="connsiteY17" fmla="*/ 5221 h 8971"/>
              <a:gd name="connsiteX18" fmla="*/ 8183 w 9391"/>
              <a:gd name="connsiteY18" fmla="*/ 5221 h 8971"/>
              <a:gd name="connsiteX19" fmla="*/ 8190 w 9391"/>
              <a:gd name="connsiteY19" fmla="*/ 5110 h 8971"/>
              <a:gd name="connsiteX20" fmla="*/ 8199 w 9391"/>
              <a:gd name="connsiteY20" fmla="*/ 5070 h 8971"/>
              <a:gd name="connsiteX21" fmla="*/ 8225 w 9391"/>
              <a:gd name="connsiteY21" fmla="*/ 4969 h 8971"/>
              <a:gd name="connsiteX22" fmla="*/ 8337 w 9391"/>
              <a:gd name="connsiteY22" fmla="*/ 4591 h 8971"/>
              <a:gd name="connsiteX23" fmla="*/ 8700 w 9391"/>
              <a:gd name="connsiteY23" fmla="*/ 3674 h 8971"/>
              <a:gd name="connsiteX24" fmla="*/ 9386 w 9391"/>
              <a:gd name="connsiteY24" fmla="*/ 1800 h 8971"/>
              <a:gd name="connsiteX25" fmla="*/ 9071 w 9391"/>
              <a:gd name="connsiteY25" fmla="*/ 1467 h 8971"/>
              <a:gd name="connsiteX0" fmla="*/ 9619 w 9960"/>
              <a:gd name="connsiteY0" fmla="*/ 0 h 8365"/>
              <a:gd name="connsiteX1" fmla="*/ 4891 w 9960"/>
              <a:gd name="connsiteY1" fmla="*/ 186 h 8365"/>
              <a:gd name="connsiteX2" fmla="*/ 4891 w 9960"/>
              <a:gd name="connsiteY2" fmla="*/ 785 h 8365"/>
              <a:gd name="connsiteX3" fmla="*/ 7394 w 9960"/>
              <a:gd name="connsiteY3" fmla="*/ 785 h 8365"/>
              <a:gd name="connsiteX4" fmla="*/ 1117 w 9960"/>
              <a:gd name="connsiteY4" fmla="*/ 6777 h 8365"/>
              <a:gd name="connsiteX5" fmla="*/ 0 w 9960"/>
              <a:gd name="connsiteY5" fmla="*/ 2527 h 8365"/>
              <a:gd name="connsiteX6" fmla="*/ 465 w 9960"/>
              <a:gd name="connsiteY6" fmla="*/ 8074 h 8365"/>
              <a:gd name="connsiteX7" fmla="*/ 714 w 9960"/>
              <a:gd name="connsiteY7" fmla="*/ 8355 h 8365"/>
              <a:gd name="connsiteX8" fmla="*/ 1145 w 9960"/>
              <a:gd name="connsiteY8" fmla="*/ 8147 h 8365"/>
              <a:gd name="connsiteX9" fmla="*/ 4067 w 9960"/>
              <a:gd name="connsiteY9" fmla="*/ 4238 h 8365"/>
              <a:gd name="connsiteX10" fmla="*/ 8064 w 9960"/>
              <a:gd name="connsiteY10" fmla="*/ 1060 h 8365"/>
              <a:gd name="connsiteX11" fmla="*/ 8570 w 9960"/>
              <a:gd name="connsiteY11" fmla="*/ 696 h 8365"/>
              <a:gd name="connsiteX12" fmla="*/ 8647 w 9960"/>
              <a:gd name="connsiteY12" fmla="*/ 616 h 8365"/>
              <a:gd name="connsiteX13" fmla="*/ 9198 w 9960"/>
              <a:gd name="connsiteY13" fmla="*/ 593 h 8365"/>
              <a:gd name="connsiteX14" fmla="*/ 8562 w 9960"/>
              <a:gd name="connsiteY14" fmla="*/ 2295 h 8365"/>
              <a:gd name="connsiteX15" fmla="*/ 8166 w 9960"/>
              <a:gd name="connsiteY15" fmla="*/ 3354 h 8365"/>
              <a:gd name="connsiteX16" fmla="*/ 7987 w 9960"/>
              <a:gd name="connsiteY16" fmla="*/ 4185 h 8365"/>
              <a:gd name="connsiteX17" fmla="*/ 8674 w 9960"/>
              <a:gd name="connsiteY17" fmla="*/ 4185 h 8365"/>
              <a:gd name="connsiteX18" fmla="*/ 8681 w 9960"/>
              <a:gd name="connsiteY18" fmla="*/ 4061 h 8365"/>
              <a:gd name="connsiteX19" fmla="*/ 8691 w 9960"/>
              <a:gd name="connsiteY19" fmla="*/ 4017 h 8365"/>
              <a:gd name="connsiteX20" fmla="*/ 8718 w 9960"/>
              <a:gd name="connsiteY20" fmla="*/ 3904 h 8365"/>
              <a:gd name="connsiteX21" fmla="*/ 8838 w 9960"/>
              <a:gd name="connsiteY21" fmla="*/ 3483 h 8365"/>
              <a:gd name="connsiteX22" fmla="*/ 9224 w 9960"/>
              <a:gd name="connsiteY22" fmla="*/ 2460 h 8365"/>
              <a:gd name="connsiteX23" fmla="*/ 9955 w 9960"/>
              <a:gd name="connsiteY23" fmla="*/ 371 h 8365"/>
              <a:gd name="connsiteX24" fmla="*/ 9619 w 9960"/>
              <a:gd name="connsiteY24" fmla="*/ 0 h 8365"/>
              <a:gd name="connsiteX0" fmla="*/ 9275 w 9617"/>
              <a:gd name="connsiteY0" fmla="*/ 0 h 10000"/>
              <a:gd name="connsiteX1" fmla="*/ 4528 w 9617"/>
              <a:gd name="connsiteY1" fmla="*/ 222 h 10000"/>
              <a:gd name="connsiteX2" fmla="*/ 4528 w 9617"/>
              <a:gd name="connsiteY2" fmla="*/ 938 h 10000"/>
              <a:gd name="connsiteX3" fmla="*/ 7041 w 9617"/>
              <a:gd name="connsiteY3" fmla="*/ 938 h 10000"/>
              <a:gd name="connsiteX4" fmla="*/ 738 w 9617"/>
              <a:gd name="connsiteY4" fmla="*/ 8102 h 10000"/>
              <a:gd name="connsiteX5" fmla="*/ 84 w 9617"/>
              <a:gd name="connsiteY5" fmla="*/ 9652 h 10000"/>
              <a:gd name="connsiteX6" fmla="*/ 334 w 9617"/>
              <a:gd name="connsiteY6" fmla="*/ 9988 h 10000"/>
              <a:gd name="connsiteX7" fmla="*/ 767 w 9617"/>
              <a:gd name="connsiteY7" fmla="*/ 9739 h 10000"/>
              <a:gd name="connsiteX8" fmla="*/ 3700 w 9617"/>
              <a:gd name="connsiteY8" fmla="*/ 5066 h 10000"/>
              <a:gd name="connsiteX9" fmla="*/ 7713 w 9617"/>
              <a:gd name="connsiteY9" fmla="*/ 1267 h 10000"/>
              <a:gd name="connsiteX10" fmla="*/ 8221 w 9617"/>
              <a:gd name="connsiteY10" fmla="*/ 832 h 10000"/>
              <a:gd name="connsiteX11" fmla="*/ 8299 w 9617"/>
              <a:gd name="connsiteY11" fmla="*/ 736 h 10000"/>
              <a:gd name="connsiteX12" fmla="*/ 8852 w 9617"/>
              <a:gd name="connsiteY12" fmla="*/ 709 h 10000"/>
              <a:gd name="connsiteX13" fmla="*/ 8213 w 9617"/>
              <a:gd name="connsiteY13" fmla="*/ 2744 h 10000"/>
              <a:gd name="connsiteX14" fmla="*/ 7816 w 9617"/>
              <a:gd name="connsiteY14" fmla="*/ 4010 h 10000"/>
              <a:gd name="connsiteX15" fmla="*/ 7636 w 9617"/>
              <a:gd name="connsiteY15" fmla="*/ 5003 h 10000"/>
              <a:gd name="connsiteX16" fmla="*/ 8326 w 9617"/>
              <a:gd name="connsiteY16" fmla="*/ 5003 h 10000"/>
              <a:gd name="connsiteX17" fmla="*/ 8333 w 9617"/>
              <a:gd name="connsiteY17" fmla="*/ 4855 h 10000"/>
              <a:gd name="connsiteX18" fmla="*/ 8343 w 9617"/>
              <a:gd name="connsiteY18" fmla="*/ 4802 h 10000"/>
              <a:gd name="connsiteX19" fmla="*/ 8370 w 9617"/>
              <a:gd name="connsiteY19" fmla="*/ 4667 h 10000"/>
              <a:gd name="connsiteX20" fmla="*/ 8490 w 9617"/>
              <a:gd name="connsiteY20" fmla="*/ 4164 h 10000"/>
              <a:gd name="connsiteX21" fmla="*/ 8878 w 9617"/>
              <a:gd name="connsiteY21" fmla="*/ 2941 h 10000"/>
              <a:gd name="connsiteX22" fmla="*/ 9612 w 9617"/>
              <a:gd name="connsiteY22" fmla="*/ 444 h 10000"/>
              <a:gd name="connsiteX23" fmla="*/ 9275 w 9617"/>
              <a:gd name="connsiteY23"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617" h="10000">
                <a:moveTo>
                  <a:pt x="9275" y="0"/>
                </a:moveTo>
                <a:cubicBezTo>
                  <a:pt x="7687" y="0"/>
                  <a:pt x="6116" y="222"/>
                  <a:pt x="4528" y="222"/>
                </a:cubicBezTo>
                <a:cubicBezTo>
                  <a:pt x="4079" y="222"/>
                  <a:pt x="4079" y="938"/>
                  <a:pt x="4528" y="938"/>
                </a:cubicBezTo>
                <a:lnTo>
                  <a:pt x="7041" y="938"/>
                </a:lnTo>
                <a:cubicBezTo>
                  <a:pt x="4640" y="3045"/>
                  <a:pt x="2223" y="5209"/>
                  <a:pt x="738" y="8102"/>
                </a:cubicBezTo>
                <a:cubicBezTo>
                  <a:pt x="-421" y="9554"/>
                  <a:pt x="151" y="9338"/>
                  <a:pt x="84" y="9652"/>
                </a:cubicBezTo>
                <a:cubicBezTo>
                  <a:pt x="17" y="9966"/>
                  <a:pt x="187" y="9952"/>
                  <a:pt x="334" y="9988"/>
                </a:cubicBezTo>
                <a:cubicBezTo>
                  <a:pt x="531" y="10039"/>
                  <a:pt x="695" y="9926"/>
                  <a:pt x="767" y="9739"/>
                </a:cubicBezTo>
                <a:cubicBezTo>
                  <a:pt x="1429" y="7995"/>
                  <a:pt x="2466" y="6445"/>
                  <a:pt x="3700" y="5066"/>
                </a:cubicBezTo>
                <a:cubicBezTo>
                  <a:pt x="4935" y="3688"/>
                  <a:pt x="6332" y="2479"/>
                  <a:pt x="7713" y="1267"/>
                </a:cubicBezTo>
                <a:cubicBezTo>
                  <a:pt x="7887" y="1117"/>
                  <a:pt x="8060" y="975"/>
                  <a:pt x="8221" y="832"/>
                </a:cubicBezTo>
                <a:cubicBezTo>
                  <a:pt x="8258" y="797"/>
                  <a:pt x="8282" y="769"/>
                  <a:pt x="8299" y="736"/>
                </a:cubicBezTo>
                <a:lnTo>
                  <a:pt x="8852" y="709"/>
                </a:lnTo>
                <a:cubicBezTo>
                  <a:pt x="8688" y="1411"/>
                  <a:pt x="8439" y="2079"/>
                  <a:pt x="8213" y="2744"/>
                </a:cubicBezTo>
                <a:cubicBezTo>
                  <a:pt x="8077" y="3172"/>
                  <a:pt x="7929" y="3585"/>
                  <a:pt x="7816" y="4010"/>
                </a:cubicBezTo>
                <a:cubicBezTo>
                  <a:pt x="7721" y="4329"/>
                  <a:pt x="7636" y="4667"/>
                  <a:pt x="7636" y="5003"/>
                </a:cubicBezTo>
                <a:cubicBezTo>
                  <a:pt x="7626" y="5456"/>
                  <a:pt x="8316" y="5456"/>
                  <a:pt x="8326" y="5003"/>
                </a:cubicBezTo>
                <a:cubicBezTo>
                  <a:pt x="8326" y="4949"/>
                  <a:pt x="8326" y="4900"/>
                  <a:pt x="8333" y="4855"/>
                </a:cubicBezTo>
                <a:cubicBezTo>
                  <a:pt x="8333" y="4834"/>
                  <a:pt x="8343" y="4809"/>
                  <a:pt x="8343" y="4802"/>
                </a:cubicBezTo>
                <a:cubicBezTo>
                  <a:pt x="8353" y="4758"/>
                  <a:pt x="8361" y="4711"/>
                  <a:pt x="8370" y="4667"/>
                </a:cubicBezTo>
                <a:cubicBezTo>
                  <a:pt x="8395" y="4501"/>
                  <a:pt x="8447" y="4329"/>
                  <a:pt x="8490" y="4164"/>
                </a:cubicBezTo>
                <a:cubicBezTo>
                  <a:pt x="8610" y="3747"/>
                  <a:pt x="8740" y="3337"/>
                  <a:pt x="8878" y="2941"/>
                </a:cubicBezTo>
                <a:cubicBezTo>
                  <a:pt x="9154" y="2126"/>
                  <a:pt x="9465" y="1302"/>
                  <a:pt x="9612" y="444"/>
                </a:cubicBezTo>
                <a:cubicBezTo>
                  <a:pt x="9646" y="222"/>
                  <a:pt x="9517" y="0"/>
                  <a:pt x="9275" y="0"/>
                </a:cubicBez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88" name="Freeform 43">
            <a:extLst>
              <a:ext uri="{FF2B5EF4-FFF2-40B4-BE49-F238E27FC236}">
                <a16:creationId xmlns:a16="http://schemas.microsoft.com/office/drawing/2014/main" id="{A84EAF67-C3CB-4AE7-926D-A46CD93295A7}"/>
              </a:ext>
            </a:extLst>
          </p:cNvPr>
          <p:cNvSpPr>
            <a:spLocks/>
          </p:cNvSpPr>
          <p:nvPr/>
        </p:nvSpPr>
        <p:spPr bwMode="auto">
          <a:xfrm rot="4521290">
            <a:off x="8544642" y="5344073"/>
            <a:ext cx="1110071" cy="483570"/>
          </a:xfrm>
          <a:custGeom>
            <a:avLst/>
            <a:gdLst>
              <a:gd name="T0" fmla="*/ 2373 w 2389"/>
              <a:gd name="T1" fmla="*/ 578 h 1092"/>
              <a:gd name="T2" fmla="*/ 2382 w 2389"/>
              <a:gd name="T3" fmla="*/ 539 h 1092"/>
              <a:gd name="T4" fmla="*/ 2343 w 2389"/>
              <a:gd name="T5" fmla="*/ 489 h 1092"/>
              <a:gd name="T6" fmla="*/ 1763 w 2389"/>
              <a:gd name="T7" fmla="*/ 539 h 1092"/>
              <a:gd name="T8" fmla="*/ 1723 w 2389"/>
              <a:gd name="T9" fmla="*/ 579 h 1092"/>
              <a:gd name="T10" fmla="*/ 1763 w 2389"/>
              <a:gd name="T11" fmla="*/ 619 h 1092"/>
              <a:gd name="T12" fmla="*/ 2132 w 2389"/>
              <a:gd name="T13" fmla="*/ 642 h 1092"/>
              <a:gd name="T14" fmla="*/ 1758 w 2389"/>
              <a:gd name="T15" fmla="*/ 738 h 1092"/>
              <a:gd name="T16" fmla="*/ 1119 w 2389"/>
              <a:gd name="T17" fmla="*/ 793 h 1092"/>
              <a:gd name="T18" fmla="*/ 815 w 2389"/>
              <a:gd name="T19" fmla="*/ 768 h 1092"/>
              <a:gd name="T20" fmla="*/ 556 w 2389"/>
              <a:gd name="T21" fmla="*/ 704 h 1092"/>
              <a:gd name="T22" fmla="*/ 234 w 2389"/>
              <a:gd name="T23" fmla="*/ 439 h 1092"/>
              <a:gd name="T24" fmla="*/ 150 w 2389"/>
              <a:gd name="T25" fmla="*/ 297 h 1092"/>
              <a:gd name="T26" fmla="*/ 133 w 2389"/>
              <a:gd name="T27" fmla="*/ 262 h 1092"/>
              <a:gd name="T28" fmla="*/ 128 w 2389"/>
              <a:gd name="T29" fmla="*/ 249 h 1092"/>
              <a:gd name="T30" fmla="*/ 122 w 2389"/>
              <a:gd name="T31" fmla="*/ 235 h 1092"/>
              <a:gd name="T32" fmla="*/ 100 w 2389"/>
              <a:gd name="T33" fmla="*/ 173 h 1092"/>
              <a:gd name="T34" fmla="*/ 87 w 2389"/>
              <a:gd name="T35" fmla="*/ 123 h 1092"/>
              <a:gd name="T36" fmla="*/ 82 w 2389"/>
              <a:gd name="T37" fmla="*/ 100 h 1092"/>
              <a:gd name="T38" fmla="*/ 82 w 2389"/>
              <a:gd name="T39" fmla="*/ 99 h 1092"/>
              <a:gd name="T40" fmla="*/ 81 w 2389"/>
              <a:gd name="T41" fmla="*/ 90 h 1092"/>
              <a:gd name="T42" fmla="*/ 81 w 2389"/>
              <a:gd name="T43" fmla="*/ 83 h 1092"/>
              <a:gd name="T44" fmla="*/ 93 w 2389"/>
              <a:gd name="T45" fmla="*/ 64 h 1092"/>
              <a:gd name="T46" fmla="*/ 65 w 2389"/>
              <a:gd name="T47" fmla="*/ 15 h 1092"/>
              <a:gd name="T48" fmla="*/ 1 w 2389"/>
              <a:gd name="T49" fmla="*/ 79 h 1092"/>
              <a:gd name="T50" fmla="*/ 21 w 2389"/>
              <a:gd name="T51" fmla="*/ 187 h 1092"/>
              <a:gd name="T52" fmla="*/ 184 w 2389"/>
              <a:gd name="T53" fmla="*/ 506 h 1092"/>
              <a:gd name="T54" fmla="*/ 543 w 2389"/>
              <a:gd name="T55" fmla="*/ 785 h 1092"/>
              <a:gd name="T56" fmla="*/ 806 w 2389"/>
              <a:gd name="T57" fmla="*/ 847 h 1092"/>
              <a:gd name="T58" fmla="*/ 1119 w 2389"/>
              <a:gd name="T59" fmla="*/ 873 h 1092"/>
              <a:gd name="T60" fmla="*/ 1767 w 2389"/>
              <a:gd name="T61" fmla="*/ 817 h 1092"/>
              <a:gd name="T62" fmla="*/ 2256 w 2389"/>
              <a:gd name="T63" fmla="*/ 682 h 1092"/>
              <a:gd name="T64" fmla="*/ 2209 w 2389"/>
              <a:gd name="T65" fmla="*/ 803 h 1092"/>
              <a:gd name="T66" fmla="*/ 2155 w 2389"/>
              <a:gd name="T67" fmla="*/ 929 h 1092"/>
              <a:gd name="T68" fmla="*/ 2115 w 2389"/>
              <a:gd name="T69" fmla="*/ 1008 h 1092"/>
              <a:gd name="T70" fmla="*/ 2185 w 2389"/>
              <a:gd name="T71" fmla="*/ 1049 h 1092"/>
              <a:gd name="T72" fmla="*/ 2224 w 2389"/>
              <a:gd name="T73" fmla="*/ 970 h 1092"/>
              <a:gd name="T74" fmla="*/ 2284 w 2389"/>
              <a:gd name="T75" fmla="*/ 829 h 1092"/>
              <a:gd name="T76" fmla="*/ 2354 w 2389"/>
              <a:gd name="T77" fmla="*/ 642 h 1092"/>
              <a:gd name="T78" fmla="*/ 2364 w 2389"/>
              <a:gd name="T79" fmla="*/ 638 h 1092"/>
              <a:gd name="T80" fmla="*/ 2373 w 2389"/>
              <a:gd name="T81" fmla="*/ 578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89" h="1092">
                <a:moveTo>
                  <a:pt x="2373" y="578"/>
                </a:moveTo>
                <a:cubicBezTo>
                  <a:pt x="2376" y="565"/>
                  <a:pt x="2379" y="552"/>
                  <a:pt x="2382" y="539"/>
                </a:cubicBezTo>
                <a:cubicBezTo>
                  <a:pt x="2387" y="517"/>
                  <a:pt x="2371" y="485"/>
                  <a:pt x="2343" y="489"/>
                </a:cubicBezTo>
                <a:cubicBezTo>
                  <a:pt x="2151" y="514"/>
                  <a:pt x="1958" y="538"/>
                  <a:pt x="1763" y="539"/>
                </a:cubicBezTo>
                <a:cubicBezTo>
                  <a:pt x="1741" y="539"/>
                  <a:pt x="1723" y="557"/>
                  <a:pt x="1723" y="579"/>
                </a:cubicBezTo>
                <a:cubicBezTo>
                  <a:pt x="1723" y="603"/>
                  <a:pt x="1741" y="616"/>
                  <a:pt x="1763" y="619"/>
                </a:cubicBezTo>
                <a:cubicBezTo>
                  <a:pt x="1886" y="634"/>
                  <a:pt x="2009" y="640"/>
                  <a:pt x="2132" y="642"/>
                </a:cubicBezTo>
                <a:cubicBezTo>
                  <a:pt x="2010" y="683"/>
                  <a:pt x="1884" y="714"/>
                  <a:pt x="1758" y="738"/>
                </a:cubicBezTo>
                <a:cubicBezTo>
                  <a:pt x="1548" y="778"/>
                  <a:pt x="1333" y="797"/>
                  <a:pt x="1119" y="793"/>
                </a:cubicBezTo>
                <a:cubicBezTo>
                  <a:pt x="1018" y="791"/>
                  <a:pt x="916" y="783"/>
                  <a:pt x="815" y="768"/>
                </a:cubicBezTo>
                <a:cubicBezTo>
                  <a:pt x="728" y="754"/>
                  <a:pt x="638" y="737"/>
                  <a:pt x="556" y="704"/>
                </a:cubicBezTo>
                <a:cubicBezTo>
                  <a:pt x="426" y="653"/>
                  <a:pt x="313" y="550"/>
                  <a:pt x="234" y="439"/>
                </a:cubicBezTo>
                <a:cubicBezTo>
                  <a:pt x="202" y="394"/>
                  <a:pt x="174" y="346"/>
                  <a:pt x="150" y="297"/>
                </a:cubicBezTo>
                <a:cubicBezTo>
                  <a:pt x="144" y="285"/>
                  <a:pt x="139" y="274"/>
                  <a:pt x="133" y="262"/>
                </a:cubicBezTo>
                <a:cubicBezTo>
                  <a:pt x="131" y="258"/>
                  <a:pt x="130" y="253"/>
                  <a:pt x="128" y="249"/>
                </a:cubicBezTo>
                <a:cubicBezTo>
                  <a:pt x="128" y="249"/>
                  <a:pt x="123" y="237"/>
                  <a:pt x="122" y="235"/>
                </a:cubicBezTo>
                <a:cubicBezTo>
                  <a:pt x="114" y="215"/>
                  <a:pt x="107" y="194"/>
                  <a:pt x="100" y="173"/>
                </a:cubicBezTo>
                <a:cubicBezTo>
                  <a:pt x="95" y="157"/>
                  <a:pt x="90" y="140"/>
                  <a:pt x="87" y="123"/>
                </a:cubicBezTo>
                <a:cubicBezTo>
                  <a:pt x="85" y="115"/>
                  <a:pt x="83" y="108"/>
                  <a:pt x="82" y="100"/>
                </a:cubicBezTo>
                <a:cubicBezTo>
                  <a:pt x="82" y="100"/>
                  <a:pt x="82" y="99"/>
                  <a:pt x="82" y="99"/>
                </a:cubicBezTo>
                <a:cubicBezTo>
                  <a:pt x="82" y="96"/>
                  <a:pt x="81" y="93"/>
                  <a:pt x="81" y="90"/>
                </a:cubicBezTo>
                <a:cubicBezTo>
                  <a:pt x="81" y="88"/>
                  <a:pt x="81" y="86"/>
                  <a:pt x="81" y="83"/>
                </a:cubicBezTo>
                <a:cubicBezTo>
                  <a:pt x="86" y="78"/>
                  <a:pt x="91" y="71"/>
                  <a:pt x="93" y="64"/>
                </a:cubicBezTo>
                <a:cubicBezTo>
                  <a:pt x="99" y="42"/>
                  <a:pt x="85" y="22"/>
                  <a:pt x="65" y="15"/>
                </a:cubicBezTo>
                <a:cubicBezTo>
                  <a:pt x="23" y="0"/>
                  <a:pt x="1" y="45"/>
                  <a:pt x="1" y="79"/>
                </a:cubicBezTo>
                <a:cubicBezTo>
                  <a:pt x="0" y="115"/>
                  <a:pt x="10" y="152"/>
                  <a:pt x="21" y="187"/>
                </a:cubicBezTo>
                <a:cubicBezTo>
                  <a:pt x="55" y="301"/>
                  <a:pt x="112" y="411"/>
                  <a:pt x="184" y="506"/>
                </a:cubicBezTo>
                <a:cubicBezTo>
                  <a:pt x="278" y="629"/>
                  <a:pt x="398" y="729"/>
                  <a:pt x="543" y="785"/>
                </a:cubicBezTo>
                <a:cubicBezTo>
                  <a:pt x="627" y="817"/>
                  <a:pt x="718" y="833"/>
                  <a:pt x="806" y="847"/>
                </a:cubicBezTo>
                <a:cubicBezTo>
                  <a:pt x="910" y="863"/>
                  <a:pt x="1014" y="871"/>
                  <a:pt x="1119" y="873"/>
                </a:cubicBezTo>
                <a:cubicBezTo>
                  <a:pt x="1336" y="878"/>
                  <a:pt x="1554" y="857"/>
                  <a:pt x="1767" y="817"/>
                </a:cubicBezTo>
                <a:cubicBezTo>
                  <a:pt x="1933" y="787"/>
                  <a:pt x="2098" y="743"/>
                  <a:pt x="2256" y="682"/>
                </a:cubicBezTo>
                <a:cubicBezTo>
                  <a:pt x="2241" y="723"/>
                  <a:pt x="2225" y="763"/>
                  <a:pt x="2209" y="803"/>
                </a:cubicBezTo>
                <a:cubicBezTo>
                  <a:pt x="2192" y="846"/>
                  <a:pt x="2175" y="887"/>
                  <a:pt x="2155" y="929"/>
                </a:cubicBezTo>
                <a:cubicBezTo>
                  <a:pt x="2143" y="956"/>
                  <a:pt x="2131" y="984"/>
                  <a:pt x="2115" y="1008"/>
                </a:cubicBezTo>
                <a:cubicBezTo>
                  <a:pt x="2088" y="1052"/>
                  <a:pt x="2157" y="1092"/>
                  <a:pt x="2185" y="1049"/>
                </a:cubicBezTo>
                <a:cubicBezTo>
                  <a:pt x="2200" y="1024"/>
                  <a:pt x="2212" y="996"/>
                  <a:pt x="2224" y="970"/>
                </a:cubicBezTo>
                <a:cubicBezTo>
                  <a:pt x="2245" y="923"/>
                  <a:pt x="2265" y="876"/>
                  <a:pt x="2284" y="829"/>
                </a:cubicBezTo>
                <a:cubicBezTo>
                  <a:pt x="2309" y="768"/>
                  <a:pt x="2334" y="706"/>
                  <a:pt x="2354" y="642"/>
                </a:cubicBezTo>
                <a:cubicBezTo>
                  <a:pt x="2357" y="641"/>
                  <a:pt x="2360" y="640"/>
                  <a:pt x="2364" y="638"/>
                </a:cubicBezTo>
                <a:cubicBezTo>
                  <a:pt x="2389" y="627"/>
                  <a:pt x="2388" y="596"/>
                  <a:pt x="2373" y="578"/>
                </a:cubicBez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98" name="Freeform 51">
            <a:extLst>
              <a:ext uri="{FF2B5EF4-FFF2-40B4-BE49-F238E27FC236}">
                <a16:creationId xmlns:a16="http://schemas.microsoft.com/office/drawing/2014/main" id="{A256DF97-E68F-4538-9822-25CEF0FC7E45}"/>
              </a:ext>
            </a:extLst>
          </p:cNvPr>
          <p:cNvSpPr>
            <a:spLocks/>
          </p:cNvSpPr>
          <p:nvPr/>
        </p:nvSpPr>
        <p:spPr bwMode="auto">
          <a:xfrm rot="419482">
            <a:off x="13236958" y="3032566"/>
            <a:ext cx="585339" cy="2240038"/>
          </a:xfrm>
          <a:custGeom>
            <a:avLst/>
            <a:gdLst>
              <a:gd name="T0" fmla="*/ 756 w 885"/>
              <a:gd name="T1" fmla="*/ 807 h 3390"/>
              <a:gd name="T2" fmla="*/ 526 w 885"/>
              <a:gd name="T3" fmla="*/ 412 h 3390"/>
              <a:gd name="T4" fmla="*/ 225 w 885"/>
              <a:gd name="T5" fmla="*/ 143 h 3390"/>
              <a:gd name="T6" fmla="*/ 794 w 885"/>
              <a:gd name="T7" fmla="*/ 239 h 3390"/>
              <a:gd name="T8" fmla="*/ 834 w 885"/>
              <a:gd name="T9" fmla="*/ 199 h 3390"/>
              <a:gd name="T10" fmla="*/ 794 w 885"/>
              <a:gd name="T11" fmla="*/ 159 h 3390"/>
              <a:gd name="T12" fmla="*/ 55 w 885"/>
              <a:gd name="T13" fmla="*/ 10 h 3390"/>
              <a:gd name="T14" fmla="*/ 5 w 885"/>
              <a:gd name="T15" fmla="*/ 59 h 3390"/>
              <a:gd name="T16" fmla="*/ 80 w 885"/>
              <a:gd name="T17" fmla="*/ 301 h 3390"/>
              <a:gd name="T18" fmla="*/ 121 w 885"/>
              <a:gd name="T19" fmla="*/ 503 h 3390"/>
              <a:gd name="T20" fmla="*/ 259 w 885"/>
              <a:gd name="T21" fmla="*/ 844 h 3390"/>
              <a:gd name="T22" fmla="*/ 334 w 885"/>
              <a:gd name="T23" fmla="*/ 824 h 3390"/>
              <a:gd name="T24" fmla="*/ 160 w 885"/>
              <a:gd name="T25" fmla="*/ 289 h 3390"/>
              <a:gd name="T26" fmla="*/ 156 w 885"/>
              <a:gd name="T27" fmla="*/ 193 h 3390"/>
              <a:gd name="T28" fmla="*/ 466 w 885"/>
              <a:gd name="T29" fmla="*/ 465 h 3390"/>
              <a:gd name="T30" fmla="*/ 684 w 885"/>
              <a:gd name="T31" fmla="*/ 841 h 3390"/>
              <a:gd name="T32" fmla="*/ 766 w 885"/>
              <a:gd name="T33" fmla="*/ 1733 h 3390"/>
              <a:gd name="T34" fmla="*/ 499 w 885"/>
              <a:gd name="T35" fmla="*/ 2623 h 3390"/>
              <a:gd name="T36" fmla="*/ 66 w 885"/>
              <a:gd name="T37" fmla="*/ 3295 h 3390"/>
              <a:gd name="T38" fmla="*/ 122 w 885"/>
              <a:gd name="T39" fmla="*/ 3352 h 3390"/>
              <a:gd name="T40" fmla="*/ 586 w 885"/>
              <a:gd name="T41" fmla="*/ 2626 h 3390"/>
              <a:gd name="T42" fmla="*/ 849 w 885"/>
              <a:gd name="T43" fmla="*/ 1710 h 3390"/>
              <a:gd name="T44" fmla="*/ 756 w 885"/>
              <a:gd name="T45" fmla="*/ 807 h 3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85" h="3390">
                <a:moveTo>
                  <a:pt x="756" y="807"/>
                </a:moveTo>
                <a:cubicBezTo>
                  <a:pt x="701" y="663"/>
                  <a:pt x="624" y="530"/>
                  <a:pt x="526" y="412"/>
                </a:cubicBezTo>
                <a:cubicBezTo>
                  <a:pt x="440" y="308"/>
                  <a:pt x="337" y="218"/>
                  <a:pt x="225" y="143"/>
                </a:cubicBezTo>
                <a:cubicBezTo>
                  <a:pt x="411" y="190"/>
                  <a:pt x="603" y="219"/>
                  <a:pt x="794" y="239"/>
                </a:cubicBezTo>
                <a:cubicBezTo>
                  <a:pt x="816" y="241"/>
                  <a:pt x="834" y="219"/>
                  <a:pt x="834" y="199"/>
                </a:cubicBezTo>
                <a:cubicBezTo>
                  <a:pt x="834" y="175"/>
                  <a:pt x="816" y="161"/>
                  <a:pt x="794" y="159"/>
                </a:cubicBezTo>
                <a:cubicBezTo>
                  <a:pt x="544" y="133"/>
                  <a:pt x="293" y="89"/>
                  <a:pt x="55" y="10"/>
                </a:cubicBezTo>
                <a:cubicBezTo>
                  <a:pt x="23" y="0"/>
                  <a:pt x="0" y="31"/>
                  <a:pt x="5" y="59"/>
                </a:cubicBezTo>
                <a:cubicBezTo>
                  <a:pt x="21" y="143"/>
                  <a:pt x="49" y="223"/>
                  <a:pt x="80" y="301"/>
                </a:cubicBezTo>
                <a:cubicBezTo>
                  <a:pt x="87" y="370"/>
                  <a:pt x="101" y="437"/>
                  <a:pt x="121" y="503"/>
                </a:cubicBezTo>
                <a:cubicBezTo>
                  <a:pt x="157" y="621"/>
                  <a:pt x="210" y="732"/>
                  <a:pt x="259" y="844"/>
                </a:cubicBezTo>
                <a:cubicBezTo>
                  <a:pt x="275" y="880"/>
                  <a:pt x="338" y="862"/>
                  <a:pt x="334" y="824"/>
                </a:cubicBezTo>
                <a:cubicBezTo>
                  <a:pt x="316" y="633"/>
                  <a:pt x="229" y="464"/>
                  <a:pt x="160" y="289"/>
                </a:cubicBezTo>
                <a:cubicBezTo>
                  <a:pt x="157" y="257"/>
                  <a:pt x="155" y="225"/>
                  <a:pt x="156" y="193"/>
                </a:cubicBezTo>
                <a:cubicBezTo>
                  <a:pt x="272" y="268"/>
                  <a:pt x="376" y="358"/>
                  <a:pt x="466" y="465"/>
                </a:cubicBezTo>
                <a:cubicBezTo>
                  <a:pt x="558" y="574"/>
                  <a:pt x="634" y="709"/>
                  <a:pt x="684" y="841"/>
                </a:cubicBezTo>
                <a:cubicBezTo>
                  <a:pt x="791" y="1126"/>
                  <a:pt x="804" y="1431"/>
                  <a:pt x="766" y="1733"/>
                </a:cubicBezTo>
                <a:cubicBezTo>
                  <a:pt x="728" y="2036"/>
                  <a:pt x="630" y="2346"/>
                  <a:pt x="499" y="2623"/>
                </a:cubicBezTo>
                <a:cubicBezTo>
                  <a:pt x="385" y="2866"/>
                  <a:pt x="242" y="3099"/>
                  <a:pt x="66" y="3295"/>
                </a:cubicBezTo>
                <a:cubicBezTo>
                  <a:pt x="31" y="3334"/>
                  <a:pt x="88" y="3390"/>
                  <a:pt x="122" y="3352"/>
                </a:cubicBezTo>
                <a:cubicBezTo>
                  <a:pt x="315" y="3138"/>
                  <a:pt x="467" y="2887"/>
                  <a:pt x="586" y="2626"/>
                </a:cubicBezTo>
                <a:cubicBezTo>
                  <a:pt x="718" y="2336"/>
                  <a:pt x="811" y="2027"/>
                  <a:pt x="849" y="1710"/>
                </a:cubicBezTo>
                <a:cubicBezTo>
                  <a:pt x="885" y="1408"/>
                  <a:pt x="866" y="1093"/>
                  <a:pt x="756" y="807"/>
                </a:cubicBezTo>
                <a:close/>
              </a:path>
            </a:pathLst>
          </a:custGeom>
          <a:solidFill>
            <a:schemeClr val="tx1"/>
          </a:solidFill>
          <a:ln w="3175">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41" name="Rectangle 140">
            <a:extLst>
              <a:ext uri="{FF2B5EF4-FFF2-40B4-BE49-F238E27FC236}">
                <a16:creationId xmlns:a16="http://schemas.microsoft.com/office/drawing/2014/main" id="{2CF9149D-A9F3-4B96-BAB9-CD59DB25075C}"/>
              </a:ext>
            </a:extLst>
          </p:cNvPr>
          <p:cNvSpPr/>
          <p:nvPr/>
        </p:nvSpPr>
        <p:spPr>
          <a:xfrm>
            <a:off x="14846789" y="1250331"/>
            <a:ext cx="3433642" cy="2676755"/>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r>
              <a:rPr lang="en-US" sz="2800" dirty="0">
                <a:solidFill>
                  <a:prstClr val="white"/>
                </a:solidFill>
              </a:rPr>
              <a:t>Slide w/text for editing. Next slide is images to ensure font works</a:t>
            </a:r>
          </a:p>
        </p:txBody>
      </p:sp>
      <p:pic>
        <p:nvPicPr>
          <p:cNvPr id="82" name="Picture 81">
            <a:extLst>
              <a:ext uri="{FF2B5EF4-FFF2-40B4-BE49-F238E27FC236}">
                <a16:creationId xmlns:a16="http://schemas.microsoft.com/office/drawing/2014/main" id="{19D944FF-198F-48E3-90E0-D35271C0AAFF}"/>
              </a:ext>
            </a:extLst>
          </p:cNvPr>
          <p:cNvPicPr>
            <a:picLocks noChangeAspect="1"/>
          </p:cNvPicPr>
          <p:nvPr/>
        </p:nvPicPr>
        <p:blipFill>
          <a:blip r:embed="rId3"/>
          <a:stretch>
            <a:fillRect/>
          </a:stretch>
        </p:blipFill>
        <p:spPr>
          <a:xfrm>
            <a:off x="462286" y="1458969"/>
            <a:ext cx="2984861" cy="692566"/>
          </a:xfrm>
          <a:prstGeom prst="rect">
            <a:avLst/>
          </a:prstGeom>
        </p:spPr>
      </p:pic>
      <p:pic>
        <p:nvPicPr>
          <p:cNvPr id="7" name="Picture 6">
            <a:extLst>
              <a:ext uri="{FF2B5EF4-FFF2-40B4-BE49-F238E27FC236}">
                <a16:creationId xmlns:a16="http://schemas.microsoft.com/office/drawing/2014/main" id="{689A3607-9470-4563-8864-260871B3A19F}"/>
              </a:ext>
            </a:extLst>
          </p:cNvPr>
          <p:cNvPicPr>
            <a:picLocks noChangeAspect="1"/>
          </p:cNvPicPr>
          <p:nvPr/>
        </p:nvPicPr>
        <p:blipFill>
          <a:blip r:embed="rId4"/>
          <a:stretch>
            <a:fillRect/>
          </a:stretch>
        </p:blipFill>
        <p:spPr>
          <a:xfrm>
            <a:off x="564535" y="1770765"/>
            <a:ext cx="3092158" cy="692566"/>
          </a:xfrm>
          <a:prstGeom prst="rect">
            <a:avLst/>
          </a:prstGeom>
        </p:spPr>
      </p:pic>
      <p:pic>
        <p:nvPicPr>
          <p:cNvPr id="8" name="Picture 7">
            <a:extLst>
              <a:ext uri="{FF2B5EF4-FFF2-40B4-BE49-F238E27FC236}">
                <a16:creationId xmlns:a16="http://schemas.microsoft.com/office/drawing/2014/main" id="{37494739-2026-431B-8FCC-F86CA2EC2521}"/>
              </a:ext>
            </a:extLst>
          </p:cNvPr>
          <p:cNvPicPr>
            <a:picLocks noChangeAspect="1"/>
          </p:cNvPicPr>
          <p:nvPr/>
        </p:nvPicPr>
        <p:blipFill>
          <a:blip r:embed="rId5"/>
          <a:stretch>
            <a:fillRect/>
          </a:stretch>
        </p:blipFill>
        <p:spPr>
          <a:xfrm>
            <a:off x="525747" y="2118537"/>
            <a:ext cx="3433565" cy="692566"/>
          </a:xfrm>
          <a:prstGeom prst="rect">
            <a:avLst/>
          </a:prstGeom>
        </p:spPr>
      </p:pic>
      <p:pic>
        <p:nvPicPr>
          <p:cNvPr id="14" name="Picture 13">
            <a:extLst>
              <a:ext uri="{FF2B5EF4-FFF2-40B4-BE49-F238E27FC236}">
                <a16:creationId xmlns:a16="http://schemas.microsoft.com/office/drawing/2014/main" id="{92FDBE83-D808-46EA-ACB2-191450B0C80F}"/>
              </a:ext>
            </a:extLst>
          </p:cNvPr>
          <p:cNvPicPr>
            <a:picLocks noChangeAspect="1"/>
          </p:cNvPicPr>
          <p:nvPr/>
        </p:nvPicPr>
        <p:blipFill>
          <a:blip r:embed="rId6"/>
          <a:stretch>
            <a:fillRect/>
          </a:stretch>
        </p:blipFill>
        <p:spPr>
          <a:xfrm>
            <a:off x="3234305" y="6051210"/>
            <a:ext cx="3053141" cy="1024216"/>
          </a:xfrm>
          <a:prstGeom prst="rect">
            <a:avLst/>
          </a:prstGeom>
        </p:spPr>
      </p:pic>
      <p:pic>
        <p:nvPicPr>
          <p:cNvPr id="23" name="Picture 22">
            <a:extLst>
              <a:ext uri="{FF2B5EF4-FFF2-40B4-BE49-F238E27FC236}">
                <a16:creationId xmlns:a16="http://schemas.microsoft.com/office/drawing/2014/main" id="{21CA60C7-6E14-4F53-9752-8164E2A4968E}"/>
              </a:ext>
            </a:extLst>
          </p:cNvPr>
          <p:cNvPicPr>
            <a:picLocks noChangeAspect="1"/>
          </p:cNvPicPr>
          <p:nvPr/>
        </p:nvPicPr>
        <p:blipFill>
          <a:blip r:embed="rId7"/>
          <a:stretch>
            <a:fillRect/>
          </a:stretch>
        </p:blipFill>
        <p:spPr>
          <a:xfrm>
            <a:off x="3211538" y="6370458"/>
            <a:ext cx="2799526" cy="985198"/>
          </a:xfrm>
          <a:prstGeom prst="rect">
            <a:avLst/>
          </a:prstGeom>
        </p:spPr>
      </p:pic>
      <p:pic>
        <p:nvPicPr>
          <p:cNvPr id="26" name="Picture 25">
            <a:extLst>
              <a:ext uri="{FF2B5EF4-FFF2-40B4-BE49-F238E27FC236}">
                <a16:creationId xmlns:a16="http://schemas.microsoft.com/office/drawing/2014/main" id="{43ACDE43-5CDF-40D7-9097-B04CA3B994D5}"/>
              </a:ext>
            </a:extLst>
          </p:cNvPr>
          <p:cNvPicPr>
            <a:picLocks noChangeAspect="1"/>
          </p:cNvPicPr>
          <p:nvPr/>
        </p:nvPicPr>
        <p:blipFill>
          <a:blip r:embed="rId8"/>
          <a:stretch>
            <a:fillRect/>
          </a:stretch>
        </p:blipFill>
        <p:spPr>
          <a:xfrm>
            <a:off x="3400811" y="6718512"/>
            <a:ext cx="2341067" cy="1014462"/>
          </a:xfrm>
          <a:prstGeom prst="rect">
            <a:avLst/>
          </a:prstGeom>
        </p:spPr>
      </p:pic>
      <p:pic>
        <p:nvPicPr>
          <p:cNvPr id="27" name="Picture 26">
            <a:extLst>
              <a:ext uri="{FF2B5EF4-FFF2-40B4-BE49-F238E27FC236}">
                <a16:creationId xmlns:a16="http://schemas.microsoft.com/office/drawing/2014/main" id="{CC93576F-71CB-4BD6-82B8-8F2B175369C2}"/>
              </a:ext>
            </a:extLst>
          </p:cNvPr>
          <p:cNvPicPr>
            <a:picLocks noChangeAspect="1"/>
          </p:cNvPicPr>
          <p:nvPr/>
        </p:nvPicPr>
        <p:blipFill>
          <a:blip r:embed="rId9"/>
          <a:stretch>
            <a:fillRect/>
          </a:stretch>
        </p:blipFill>
        <p:spPr>
          <a:xfrm>
            <a:off x="4916133" y="1425783"/>
            <a:ext cx="1824082" cy="692566"/>
          </a:xfrm>
          <a:prstGeom prst="rect">
            <a:avLst/>
          </a:prstGeom>
        </p:spPr>
      </p:pic>
      <p:pic>
        <p:nvPicPr>
          <p:cNvPr id="29" name="Picture 28">
            <a:extLst>
              <a:ext uri="{FF2B5EF4-FFF2-40B4-BE49-F238E27FC236}">
                <a16:creationId xmlns:a16="http://schemas.microsoft.com/office/drawing/2014/main" id="{B0A3AE0C-03D8-43D9-B46E-14CFF50BC706}"/>
              </a:ext>
            </a:extLst>
          </p:cNvPr>
          <p:cNvPicPr>
            <a:picLocks noChangeAspect="1"/>
          </p:cNvPicPr>
          <p:nvPr/>
        </p:nvPicPr>
        <p:blipFill>
          <a:blip r:embed="rId10"/>
          <a:stretch>
            <a:fillRect/>
          </a:stretch>
        </p:blipFill>
        <p:spPr>
          <a:xfrm>
            <a:off x="4928706" y="2120815"/>
            <a:ext cx="2438611" cy="692566"/>
          </a:xfrm>
          <a:prstGeom prst="rect">
            <a:avLst/>
          </a:prstGeom>
        </p:spPr>
      </p:pic>
      <p:pic>
        <p:nvPicPr>
          <p:cNvPr id="31" name="Picture 30">
            <a:extLst>
              <a:ext uri="{FF2B5EF4-FFF2-40B4-BE49-F238E27FC236}">
                <a16:creationId xmlns:a16="http://schemas.microsoft.com/office/drawing/2014/main" id="{5D056FA0-35C2-4B05-B6A0-F56F946B1F5C}"/>
              </a:ext>
            </a:extLst>
          </p:cNvPr>
          <p:cNvPicPr>
            <a:picLocks noChangeAspect="1"/>
          </p:cNvPicPr>
          <p:nvPr/>
        </p:nvPicPr>
        <p:blipFill>
          <a:blip r:embed="rId11"/>
          <a:stretch>
            <a:fillRect/>
          </a:stretch>
        </p:blipFill>
        <p:spPr>
          <a:xfrm>
            <a:off x="7447507" y="1746932"/>
            <a:ext cx="1989907" cy="721829"/>
          </a:xfrm>
          <a:prstGeom prst="rect">
            <a:avLst/>
          </a:prstGeom>
        </p:spPr>
      </p:pic>
      <p:pic>
        <p:nvPicPr>
          <p:cNvPr id="33" name="Picture 32">
            <a:extLst>
              <a:ext uri="{FF2B5EF4-FFF2-40B4-BE49-F238E27FC236}">
                <a16:creationId xmlns:a16="http://schemas.microsoft.com/office/drawing/2014/main" id="{B738C6E3-E76D-4081-B289-0928E5322CFB}"/>
              </a:ext>
            </a:extLst>
          </p:cNvPr>
          <p:cNvPicPr>
            <a:picLocks noChangeAspect="1"/>
          </p:cNvPicPr>
          <p:nvPr/>
        </p:nvPicPr>
        <p:blipFill>
          <a:blip r:embed="rId12"/>
          <a:stretch>
            <a:fillRect/>
          </a:stretch>
        </p:blipFill>
        <p:spPr>
          <a:xfrm>
            <a:off x="7427250" y="2101818"/>
            <a:ext cx="2701981" cy="731584"/>
          </a:xfrm>
          <a:prstGeom prst="rect">
            <a:avLst/>
          </a:prstGeom>
        </p:spPr>
      </p:pic>
      <p:pic>
        <p:nvPicPr>
          <p:cNvPr id="34" name="Picture 33">
            <a:extLst>
              <a:ext uri="{FF2B5EF4-FFF2-40B4-BE49-F238E27FC236}">
                <a16:creationId xmlns:a16="http://schemas.microsoft.com/office/drawing/2014/main" id="{E2F3284C-D1BB-4244-A07D-5A7F711025DF}"/>
              </a:ext>
            </a:extLst>
          </p:cNvPr>
          <p:cNvPicPr>
            <a:picLocks noChangeAspect="1"/>
          </p:cNvPicPr>
          <p:nvPr/>
        </p:nvPicPr>
        <p:blipFill>
          <a:blip r:embed="rId13"/>
          <a:stretch>
            <a:fillRect/>
          </a:stretch>
        </p:blipFill>
        <p:spPr>
          <a:xfrm>
            <a:off x="7835610" y="6024428"/>
            <a:ext cx="2916579" cy="868146"/>
          </a:xfrm>
          <a:prstGeom prst="rect">
            <a:avLst/>
          </a:prstGeom>
        </p:spPr>
      </p:pic>
      <p:pic>
        <p:nvPicPr>
          <p:cNvPr id="36" name="Picture 35">
            <a:extLst>
              <a:ext uri="{FF2B5EF4-FFF2-40B4-BE49-F238E27FC236}">
                <a16:creationId xmlns:a16="http://schemas.microsoft.com/office/drawing/2014/main" id="{DBB48D2E-0B54-4C92-AED2-D18B23BF4881}"/>
              </a:ext>
            </a:extLst>
          </p:cNvPr>
          <p:cNvPicPr>
            <a:picLocks noChangeAspect="1"/>
          </p:cNvPicPr>
          <p:nvPr/>
        </p:nvPicPr>
        <p:blipFill>
          <a:blip r:embed="rId14"/>
          <a:stretch>
            <a:fillRect/>
          </a:stretch>
        </p:blipFill>
        <p:spPr>
          <a:xfrm>
            <a:off x="7289078" y="6376274"/>
            <a:ext cx="3170195" cy="955936"/>
          </a:xfrm>
          <a:prstGeom prst="rect">
            <a:avLst/>
          </a:prstGeom>
        </p:spPr>
      </p:pic>
      <p:pic>
        <p:nvPicPr>
          <p:cNvPr id="38" name="Picture 37">
            <a:extLst>
              <a:ext uri="{FF2B5EF4-FFF2-40B4-BE49-F238E27FC236}">
                <a16:creationId xmlns:a16="http://schemas.microsoft.com/office/drawing/2014/main" id="{13CD2D5B-28E2-4952-96DF-3B6ABDF65144}"/>
              </a:ext>
            </a:extLst>
          </p:cNvPr>
          <p:cNvPicPr>
            <a:picLocks noChangeAspect="1"/>
          </p:cNvPicPr>
          <p:nvPr/>
        </p:nvPicPr>
        <p:blipFill>
          <a:blip r:embed="rId15"/>
          <a:stretch>
            <a:fillRect/>
          </a:stretch>
        </p:blipFill>
        <p:spPr>
          <a:xfrm rot="21386640">
            <a:off x="9981204" y="6344007"/>
            <a:ext cx="1482675" cy="692566"/>
          </a:xfrm>
          <a:prstGeom prst="rect">
            <a:avLst/>
          </a:prstGeom>
        </p:spPr>
      </p:pic>
      <p:pic>
        <p:nvPicPr>
          <p:cNvPr id="39" name="Picture 38">
            <a:extLst>
              <a:ext uri="{FF2B5EF4-FFF2-40B4-BE49-F238E27FC236}">
                <a16:creationId xmlns:a16="http://schemas.microsoft.com/office/drawing/2014/main" id="{FEEC56D5-E957-4760-8BBC-3DBCF06076B9}"/>
              </a:ext>
            </a:extLst>
          </p:cNvPr>
          <p:cNvPicPr>
            <a:picLocks noChangeAspect="1"/>
          </p:cNvPicPr>
          <p:nvPr/>
        </p:nvPicPr>
        <p:blipFill>
          <a:blip r:embed="rId16"/>
          <a:stretch>
            <a:fillRect/>
          </a:stretch>
        </p:blipFill>
        <p:spPr>
          <a:xfrm>
            <a:off x="7822413" y="6853723"/>
            <a:ext cx="3062896" cy="936427"/>
          </a:xfrm>
          <a:prstGeom prst="rect">
            <a:avLst/>
          </a:prstGeom>
        </p:spPr>
      </p:pic>
      <p:pic>
        <p:nvPicPr>
          <p:cNvPr id="40" name="Picture 39">
            <a:extLst>
              <a:ext uri="{FF2B5EF4-FFF2-40B4-BE49-F238E27FC236}">
                <a16:creationId xmlns:a16="http://schemas.microsoft.com/office/drawing/2014/main" id="{DB8912DE-310C-4722-9873-05D85F4E843E}"/>
              </a:ext>
            </a:extLst>
          </p:cNvPr>
          <p:cNvPicPr>
            <a:picLocks noChangeAspect="1"/>
          </p:cNvPicPr>
          <p:nvPr/>
        </p:nvPicPr>
        <p:blipFill>
          <a:blip r:embed="rId17"/>
          <a:stretch>
            <a:fillRect/>
          </a:stretch>
        </p:blipFill>
        <p:spPr>
          <a:xfrm>
            <a:off x="11449088" y="1727746"/>
            <a:ext cx="2740998" cy="692566"/>
          </a:xfrm>
          <a:prstGeom prst="rect">
            <a:avLst/>
          </a:prstGeom>
        </p:spPr>
      </p:pic>
      <p:pic>
        <p:nvPicPr>
          <p:cNvPr id="41" name="Picture 40">
            <a:extLst>
              <a:ext uri="{FF2B5EF4-FFF2-40B4-BE49-F238E27FC236}">
                <a16:creationId xmlns:a16="http://schemas.microsoft.com/office/drawing/2014/main" id="{EB11BE7D-5054-4971-AADC-E8E2B25E6739}"/>
              </a:ext>
            </a:extLst>
          </p:cNvPr>
          <p:cNvPicPr>
            <a:picLocks noChangeAspect="1"/>
          </p:cNvPicPr>
          <p:nvPr/>
        </p:nvPicPr>
        <p:blipFill>
          <a:blip r:embed="rId18"/>
          <a:stretch>
            <a:fillRect/>
          </a:stretch>
        </p:blipFill>
        <p:spPr>
          <a:xfrm>
            <a:off x="11170000" y="2123485"/>
            <a:ext cx="2555664" cy="692566"/>
          </a:xfrm>
          <a:prstGeom prst="rect">
            <a:avLst/>
          </a:prstGeom>
        </p:spPr>
      </p:pic>
      <p:pic>
        <p:nvPicPr>
          <p:cNvPr id="42" name="Picture 41">
            <a:extLst>
              <a:ext uri="{FF2B5EF4-FFF2-40B4-BE49-F238E27FC236}">
                <a16:creationId xmlns:a16="http://schemas.microsoft.com/office/drawing/2014/main" id="{684C28DB-674C-4775-B65A-4D1BD42AD835}"/>
              </a:ext>
            </a:extLst>
          </p:cNvPr>
          <p:cNvPicPr>
            <a:picLocks noChangeAspect="1"/>
          </p:cNvPicPr>
          <p:nvPr/>
        </p:nvPicPr>
        <p:blipFill>
          <a:blip r:embed="rId19"/>
          <a:stretch>
            <a:fillRect/>
          </a:stretch>
        </p:blipFill>
        <p:spPr>
          <a:xfrm>
            <a:off x="11289866" y="2483248"/>
            <a:ext cx="1980152" cy="692566"/>
          </a:xfrm>
          <a:prstGeom prst="rect">
            <a:avLst/>
          </a:prstGeom>
        </p:spPr>
      </p:pic>
      <p:grpSp>
        <p:nvGrpSpPr>
          <p:cNvPr id="99" name="Group 98">
            <a:extLst>
              <a:ext uri="{FF2B5EF4-FFF2-40B4-BE49-F238E27FC236}">
                <a16:creationId xmlns:a16="http://schemas.microsoft.com/office/drawing/2014/main" id="{7170CCE3-81AB-4C5C-8DAD-8427F761F7A9}"/>
              </a:ext>
            </a:extLst>
          </p:cNvPr>
          <p:cNvGrpSpPr/>
          <p:nvPr/>
        </p:nvGrpSpPr>
        <p:grpSpPr>
          <a:xfrm>
            <a:off x="7181583" y="8786766"/>
            <a:ext cx="374126" cy="1663522"/>
            <a:chOff x="4525019" y="3663929"/>
            <a:chExt cx="131545" cy="452043"/>
          </a:xfrm>
        </p:grpSpPr>
        <p:cxnSp>
          <p:nvCxnSpPr>
            <p:cNvPr id="100" name="Straight Connector 99">
              <a:extLst>
                <a:ext uri="{FF2B5EF4-FFF2-40B4-BE49-F238E27FC236}">
                  <a16:creationId xmlns:a16="http://schemas.microsoft.com/office/drawing/2014/main" id="{531E1E3A-5C02-4838-A035-F64DF79CE1CD}"/>
                </a:ext>
              </a:extLst>
            </p:cNvPr>
            <p:cNvCxnSpPr>
              <a:cxnSpLocks/>
            </p:cNvCxnSpPr>
            <p:nvPr/>
          </p:nvCxnSpPr>
          <p:spPr>
            <a:xfrm>
              <a:off x="4654502" y="3669658"/>
              <a:ext cx="2062" cy="446314"/>
            </a:xfrm>
            <a:prstGeom prst="line">
              <a:avLst/>
            </a:prstGeom>
            <a:solidFill>
              <a:schemeClr val="accent2"/>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01" name="Straight Connector 100">
              <a:extLst>
                <a:ext uri="{FF2B5EF4-FFF2-40B4-BE49-F238E27FC236}">
                  <a16:creationId xmlns:a16="http://schemas.microsoft.com/office/drawing/2014/main" id="{C336A212-FAA5-4EF0-86E3-B1F1AC7AFD37}"/>
                </a:ext>
              </a:extLst>
            </p:cNvPr>
            <p:cNvCxnSpPr>
              <a:cxnSpLocks/>
            </p:cNvCxnSpPr>
            <p:nvPr/>
          </p:nvCxnSpPr>
          <p:spPr>
            <a:xfrm>
              <a:off x="4525019" y="3663929"/>
              <a:ext cx="2062" cy="446314"/>
            </a:xfrm>
            <a:prstGeom prst="line">
              <a:avLst/>
            </a:prstGeom>
            <a:solidFill>
              <a:schemeClr val="accent2"/>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grpSp>
      <p:cxnSp>
        <p:nvCxnSpPr>
          <p:cNvPr id="103" name="Straight Connector 102">
            <a:extLst>
              <a:ext uri="{FF2B5EF4-FFF2-40B4-BE49-F238E27FC236}">
                <a16:creationId xmlns:a16="http://schemas.microsoft.com/office/drawing/2014/main" id="{BD8C904F-9D45-4742-8515-BFE3F5B78EE9}"/>
              </a:ext>
            </a:extLst>
          </p:cNvPr>
          <p:cNvCxnSpPr>
            <a:cxnSpLocks/>
          </p:cNvCxnSpPr>
          <p:nvPr/>
        </p:nvCxnSpPr>
        <p:spPr>
          <a:xfrm>
            <a:off x="-2299063" y="-1151642"/>
            <a:ext cx="19228525" cy="0"/>
          </a:xfrm>
          <a:prstGeom prst="line">
            <a:avLst/>
          </a:prstGeom>
          <a:solidFill>
            <a:schemeClr val="accent2"/>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104" name="Rectangle 103">
            <a:extLst>
              <a:ext uri="{FF2B5EF4-FFF2-40B4-BE49-F238E27FC236}">
                <a16:creationId xmlns:a16="http://schemas.microsoft.com/office/drawing/2014/main" id="{4531F899-5FF7-4BE5-B586-E185F2803A0F}"/>
              </a:ext>
            </a:extLst>
          </p:cNvPr>
          <p:cNvSpPr/>
          <p:nvPr/>
        </p:nvSpPr>
        <p:spPr>
          <a:xfrm>
            <a:off x="1" y="9500840"/>
            <a:ext cx="14630398" cy="1329722"/>
          </a:xfrm>
          <a:prstGeom prst="rect">
            <a:avLst/>
          </a:prstGeom>
          <a:solidFill>
            <a:schemeClr val="accent4">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105" name="Straight Connector 104">
            <a:extLst>
              <a:ext uri="{FF2B5EF4-FFF2-40B4-BE49-F238E27FC236}">
                <a16:creationId xmlns:a16="http://schemas.microsoft.com/office/drawing/2014/main" id="{38F21912-5598-40D0-AD9D-64AB688A3E30}"/>
              </a:ext>
            </a:extLst>
          </p:cNvPr>
          <p:cNvCxnSpPr>
            <a:cxnSpLocks/>
          </p:cNvCxnSpPr>
          <p:nvPr/>
        </p:nvCxnSpPr>
        <p:spPr>
          <a:xfrm>
            <a:off x="-16879" y="9509210"/>
            <a:ext cx="14664162" cy="0"/>
          </a:xfrm>
          <a:prstGeom prst="line">
            <a:avLst/>
          </a:prstGeom>
          <a:solidFill>
            <a:schemeClr val="accent6"/>
          </a:solidFill>
          <a:ln w="25400">
            <a:solidFill>
              <a:schemeClr val="tx1"/>
            </a:solidFill>
          </a:ln>
          <a:effectLst/>
        </p:spPr>
        <p:style>
          <a:lnRef idx="1">
            <a:schemeClr val="accent1"/>
          </a:lnRef>
          <a:fillRef idx="3">
            <a:schemeClr val="accent1"/>
          </a:fillRef>
          <a:effectRef idx="2">
            <a:schemeClr val="accent1"/>
          </a:effectRef>
          <a:fontRef idx="minor">
            <a:schemeClr val="lt1"/>
          </a:fontRef>
        </p:style>
      </p:cxnSp>
      <p:grpSp>
        <p:nvGrpSpPr>
          <p:cNvPr id="106" name="Group 105">
            <a:extLst>
              <a:ext uri="{FF2B5EF4-FFF2-40B4-BE49-F238E27FC236}">
                <a16:creationId xmlns:a16="http://schemas.microsoft.com/office/drawing/2014/main" id="{536E2750-6AD9-4B4C-AEFF-496D59172AEE}"/>
              </a:ext>
            </a:extLst>
          </p:cNvPr>
          <p:cNvGrpSpPr/>
          <p:nvPr/>
        </p:nvGrpSpPr>
        <p:grpSpPr>
          <a:xfrm>
            <a:off x="866515" y="21969574"/>
            <a:ext cx="2957469" cy="3602677"/>
            <a:chOff x="541572" y="3113784"/>
            <a:chExt cx="1848418" cy="2251673"/>
          </a:xfrm>
        </p:grpSpPr>
        <p:grpSp>
          <p:nvGrpSpPr>
            <p:cNvPr id="110" name="Group 109">
              <a:extLst>
                <a:ext uri="{FF2B5EF4-FFF2-40B4-BE49-F238E27FC236}">
                  <a16:creationId xmlns:a16="http://schemas.microsoft.com/office/drawing/2014/main" id="{42414377-CF8C-4EE9-AA7E-D70CB39AAD5E}"/>
                </a:ext>
              </a:extLst>
            </p:cNvPr>
            <p:cNvGrpSpPr/>
            <p:nvPr/>
          </p:nvGrpSpPr>
          <p:grpSpPr>
            <a:xfrm>
              <a:off x="738571" y="3113784"/>
              <a:ext cx="1450379" cy="1132918"/>
              <a:chOff x="1543810" y="3236941"/>
              <a:chExt cx="1093041" cy="853795"/>
            </a:xfrm>
          </p:grpSpPr>
          <p:sp>
            <p:nvSpPr>
              <p:cNvPr id="114" name="Rectangle 63">
                <a:extLst>
                  <a:ext uri="{FF2B5EF4-FFF2-40B4-BE49-F238E27FC236}">
                    <a16:creationId xmlns:a16="http://schemas.microsoft.com/office/drawing/2014/main" id="{840C15A2-6095-4624-B86A-A2BDCA247F31}"/>
                  </a:ext>
                </a:extLst>
              </p:cNvPr>
              <p:cNvSpPr/>
              <p:nvPr/>
            </p:nvSpPr>
            <p:spPr>
              <a:xfrm>
                <a:off x="1959361" y="3751349"/>
                <a:ext cx="267176" cy="160283"/>
              </a:xfrm>
              <a:custGeom>
                <a:avLst/>
                <a:gdLst>
                  <a:gd name="connsiteX0" fmla="*/ 0 w 167614"/>
                  <a:gd name="connsiteY0" fmla="*/ 0 h 157663"/>
                  <a:gd name="connsiteX1" fmla="*/ 167614 w 167614"/>
                  <a:gd name="connsiteY1" fmla="*/ 0 h 157663"/>
                  <a:gd name="connsiteX2" fmla="*/ 167614 w 167614"/>
                  <a:gd name="connsiteY2" fmla="*/ 157663 h 157663"/>
                  <a:gd name="connsiteX3" fmla="*/ 0 w 167614"/>
                  <a:gd name="connsiteY3" fmla="*/ 157663 h 157663"/>
                  <a:gd name="connsiteX4" fmla="*/ 0 w 167614"/>
                  <a:gd name="connsiteY4" fmla="*/ 0 h 15766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57133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57641 w 267176"/>
                  <a:gd name="connsiteY0" fmla="*/ 7860 h 160283"/>
                  <a:gd name="connsiteX1" fmla="*/ 204294 w 267176"/>
                  <a:gd name="connsiteY1" fmla="*/ 0 h 160283"/>
                  <a:gd name="connsiteX2" fmla="*/ 267176 w 267176"/>
                  <a:gd name="connsiteY2" fmla="*/ 160283 h 160283"/>
                  <a:gd name="connsiteX3" fmla="*/ 0 w 267176"/>
                  <a:gd name="connsiteY3" fmla="*/ 157663 h 160283"/>
                  <a:gd name="connsiteX4" fmla="*/ 57641 w 267176"/>
                  <a:gd name="connsiteY4" fmla="*/ 7860 h 16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76" h="160283">
                    <a:moveTo>
                      <a:pt x="57641" y="7860"/>
                    </a:moveTo>
                    <a:lnTo>
                      <a:pt x="204294" y="0"/>
                    </a:lnTo>
                    <a:cubicBezTo>
                      <a:pt x="221761" y="53428"/>
                      <a:pt x="210409" y="117336"/>
                      <a:pt x="267176" y="160283"/>
                    </a:cubicBezTo>
                    <a:lnTo>
                      <a:pt x="0" y="157663"/>
                    </a:lnTo>
                    <a:cubicBezTo>
                      <a:pt x="60261" y="118210"/>
                      <a:pt x="41921" y="60414"/>
                      <a:pt x="57641" y="7860"/>
                    </a:cubicBezTo>
                    <a:close/>
                  </a:path>
                </a:pathLst>
              </a:cu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15" name="Group 114">
                <a:extLst>
                  <a:ext uri="{FF2B5EF4-FFF2-40B4-BE49-F238E27FC236}">
                    <a16:creationId xmlns:a16="http://schemas.microsoft.com/office/drawing/2014/main" id="{EB0649F0-23EB-404A-B03D-8CB63FB72DDB}"/>
                  </a:ext>
                </a:extLst>
              </p:cNvPr>
              <p:cNvGrpSpPr/>
              <p:nvPr/>
            </p:nvGrpSpPr>
            <p:grpSpPr>
              <a:xfrm>
                <a:off x="1543810" y="3236941"/>
                <a:ext cx="1093041" cy="853795"/>
                <a:chOff x="2824755" y="1054364"/>
                <a:chExt cx="2963457" cy="2314816"/>
              </a:xfrm>
              <a:solidFill>
                <a:srgbClr val="EE5854"/>
              </a:solidFill>
            </p:grpSpPr>
            <p:grpSp>
              <p:nvGrpSpPr>
                <p:cNvPr id="116" name="Group 115">
                  <a:extLst>
                    <a:ext uri="{FF2B5EF4-FFF2-40B4-BE49-F238E27FC236}">
                      <a16:creationId xmlns:a16="http://schemas.microsoft.com/office/drawing/2014/main" id="{D1C2A21D-8A87-42FF-95B9-63EFEC3AC793}"/>
                    </a:ext>
                  </a:extLst>
                </p:cNvPr>
                <p:cNvGrpSpPr/>
                <p:nvPr/>
              </p:nvGrpSpPr>
              <p:grpSpPr>
                <a:xfrm>
                  <a:off x="3609775" y="1054364"/>
                  <a:ext cx="1393408" cy="1824841"/>
                  <a:chOff x="3451485" y="1054364"/>
                  <a:chExt cx="1393408" cy="1824841"/>
                </a:xfrm>
                <a:grpFill/>
              </p:grpSpPr>
              <p:sp>
                <p:nvSpPr>
                  <p:cNvPr id="119" name="Rectangle: Rounded Corners 158">
                    <a:extLst>
                      <a:ext uri="{FF2B5EF4-FFF2-40B4-BE49-F238E27FC236}">
                        <a16:creationId xmlns:a16="http://schemas.microsoft.com/office/drawing/2014/main" id="{33DAFDF6-55E9-43B0-8C0B-43F204ABBE93}"/>
                      </a:ext>
                    </a:extLst>
                  </p:cNvPr>
                  <p:cNvSpPr/>
                  <p:nvPr/>
                </p:nvSpPr>
                <p:spPr>
                  <a:xfrm flipH="1">
                    <a:off x="3451485"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22" name="Rectangle: Rounded Corners 121">
                    <a:extLst>
                      <a:ext uri="{FF2B5EF4-FFF2-40B4-BE49-F238E27FC236}">
                        <a16:creationId xmlns:a16="http://schemas.microsoft.com/office/drawing/2014/main" id="{3D20180D-95DA-4F28-BCDB-65E327823C8B}"/>
                      </a:ext>
                    </a:extLst>
                  </p:cNvPr>
                  <p:cNvSpPr/>
                  <p:nvPr/>
                </p:nvSpPr>
                <p:spPr>
                  <a:xfrm>
                    <a:off x="3572064" y="1054364"/>
                    <a:ext cx="1140482" cy="1462504"/>
                  </a:xfrm>
                  <a:prstGeom prst="roundRect">
                    <a:avLst>
                      <a:gd name="adj" fmla="val 48205"/>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23" name="Rectangle: Rounded Corners 158">
                    <a:extLst>
                      <a:ext uri="{FF2B5EF4-FFF2-40B4-BE49-F238E27FC236}">
                        <a16:creationId xmlns:a16="http://schemas.microsoft.com/office/drawing/2014/main" id="{4ED2F75F-CDF3-4986-A9DE-CE1B96DDF9C8}"/>
                      </a:ext>
                    </a:extLst>
                  </p:cNvPr>
                  <p:cNvSpPr/>
                  <p:nvPr/>
                </p:nvSpPr>
                <p:spPr>
                  <a:xfrm>
                    <a:off x="4375408"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18" name="Freeform: Shape 117">
                  <a:extLst>
                    <a:ext uri="{FF2B5EF4-FFF2-40B4-BE49-F238E27FC236}">
                      <a16:creationId xmlns:a16="http://schemas.microsoft.com/office/drawing/2014/main" id="{9DD35D6D-EFDC-4F5E-BDB1-D504B41E2E3F}"/>
                    </a:ext>
                  </a:extLst>
                </p:cNvPr>
                <p:cNvSpPr/>
                <p:nvPr/>
              </p:nvSpPr>
              <p:spPr>
                <a:xfrm>
                  <a:off x="2824755" y="2877415"/>
                  <a:ext cx="2963457" cy="491765"/>
                </a:xfrm>
                <a:custGeom>
                  <a:avLst/>
                  <a:gdLst>
                    <a:gd name="connsiteX0" fmla="*/ 569210 w 3406551"/>
                    <a:gd name="connsiteY0" fmla="*/ 0 h 569209"/>
                    <a:gd name="connsiteX1" fmla="*/ 2837341 w 3406551"/>
                    <a:gd name="connsiteY1" fmla="*/ 0 h 569209"/>
                    <a:gd name="connsiteX2" fmla="*/ 3394987 w 3406551"/>
                    <a:gd name="connsiteY2" fmla="*/ 454494 h 569209"/>
                    <a:gd name="connsiteX3" fmla="*/ 3406551 w 3406551"/>
                    <a:gd name="connsiteY3" fmla="*/ 569209 h 569209"/>
                    <a:gd name="connsiteX4" fmla="*/ 0 w 3406551"/>
                    <a:gd name="connsiteY4" fmla="*/ 569209 h 569209"/>
                    <a:gd name="connsiteX5" fmla="*/ 11564 w 3406551"/>
                    <a:gd name="connsiteY5" fmla="*/ 454494 h 569209"/>
                    <a:gd name="connsiteX6" fmla="*/ 569210 w 3406551"/>
                    <a:gd name="connsiteY6" fmla="*/ 0 h 56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6551" h="569209">
                      <a:moveTo>
                        <a:pt x="569210" y="0"/>
                      </a:moveTo>
                      <a:lnTo>
                        <a:pt x="2837341" y="0"/>
                      </a:lnTo>
                      <a:cubicBezTo>
                        <a:pt x="3112411" y="0"/>
                        <a:pt x="3341910" y="195115"/>
                        <a:pt x="3394987" y="454494"/>
                      </a:cubicBezTo>
                      <a:lnTo>
                        <a:pt x="3406551" y="569209"/>
                      </a:lnTo>
                      <a:lnTo>
                        <a:pt x="0" y="569209"/>
                      </a:lnTo>
                      <a:lnTo>
                        <a:pt x="11564" y="454494"/>
                      </a:lnTo>
                      <a:cubicBezTo>
                        <a:pt x="64641" y="195115"/>
                        <a:pt x="294140" y="0"/>
                        <a:pt x="569210" y="0"/>
                      </a:cubicBezTo>
                      <a:close/>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sp>
          <p:nvSpPr>
            <p:cNvPr id="111" name="Oval 110">
              <a:extLst>
                <a:ext uri="{FF2B5EF4-FFF2-40B4-BE49-F238E27FC236}">
                  <a16:creationId xmlns:a16="http://schemas.microsoft.com/office/drawing/2014/main" id="{84CE2421-221C-4520-83BA-EA775D5258F7}"/>
                </a:ext>
              </a:extLst>
            </p:cNvPr>
            <p:cNvSpPr/>
            <p:nvPr/>
          </p:nvSpPr>
          <p:spPr>
            <a:xfrm>
              <a:off x="2045958"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12" name="Oval 111">
              <a:extLst>
                <a:ext uri="{FF2B5EF4-FFF2-40B4-BE49-F238E27FC236}">
                  <a16:creationId xmlns:a16="http://schemas.microsoft.com/office/drawing/2014/main" id="{7C62A232-CC5D-4B47-B1A6-04C8C375B68D}"/>
                </a:ext>
              </a:extLst>
            </p:cNvPr>
            <p:cNvSpPr/>
            <p:nvPr/>
          </p:nvSpPr>
          <p:spPr>
            <a:xfrm>
              <a:off x="541572"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13" name="Freeform: Shape 112">
              <a:extLst>
                <a:ext uri="{FF2B5EF4-FFF2-40B4-BE49-F238E27FC236}">
                  <a16:creationId xmlns:a16="http://schemas.microsoft.com/office/drawing/2014/main" id="{C3DA3313-E1A4-4739-918A-69F6FC25DEE6}"/>
                </a:ext>
              </a:extLst>
            </p:cNvPr>
            <p:cNvSpPr/>
            <p:nvPr/>
          </p:nvSpPr>
          <p:spPr>
            <a:xfrm>
              <a:off x="615512" y="4064035"/>
              <a:ext cx="1696496" cy="1301422"/>
            </a:xfrm>
            <a:custGeom>
              <a:avLst/>
              <a:gdLst>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0 w 1696496"/>
                <a:gd name="connsiteY4" fmla="*/ 1301422 h 1301422"/>
                <a:gd name="connsiteX5" fmla="*/ 0 w 1696496"/>
                <a:gd name="connsiteY5" fmla="*/ 466621 h 1301422"/>
                <a:gd name="connsiteX6" fmla="*/ 466621 w 1696496"/>
                <a:gd name="connsiteY6" fmla="*/ 0 h 1301422"/>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802849 w 1696496"/>
                <a:gd name="connsiteY4" fmla="*/ 1298461 h 1301422"/>
                <a:gd name="connsiteX5" fmla="*/ 0 w 1696496"/>
                <a:gd name="connsiteY5" fmla="*/ 1301422 h 1301422"/>
                <a:gd name="connsiteX6" fmla="*/ 0 w 1696496"/>
                <a:gd name="connsiteY6" fmla="*/ 466621 h 1301422"/>
                <a:gd name="connsiteX7" fmla="*/ 466621 w 1696496"/>
                <a:gd name="connsiteY7" fmla="*/ 0 h 1301422"/>
                <a:gd name="connsiteX0" fmla="*/ 802849 w 1696496"/>
                <a:gd name="connsiteY0" fmla="*/ 1298461 h 1389901"/>
                <a:gd name="connsiteX1" fmla="*/ 0 w 1696496"/>
                <a:gd name="connsiteY1" fmla="*/ 1301422 h 1389901"/>
                <a:gd name="connsiteX2" fmla="*/ 0 w 1696496"/>
                <a:gd name="connsiteY2" fmla="*/ 466621 h 1389901"/>
                <a:gd name="connsiteX3" fmla="*/ 466621 w 1696496"/>
                <a:gd name="connsiteY3" fmla="*/ 0 h 1389901"/>
                <a:gd name="connsiteX4" fmla="*/ 1229875 w 1696496"/>
                <a:gd name="connsiteY4" fmla="*/ 0 h 1389901"/>
                <a:gd name="connsiteX5" fmla="*/ 1696496 w 1696496"/>
                <a:gd name="connsiteY5" fmla="*/ 466621 h 1389901"/>
                <a:gd name="connsiteX6" fmla="*/ 1696496 w 1696496"/>
                <a:gd name="connsiteY6" fmla="*/ 1301422 h 1389901"/>
                <a:gd name="connsiteX7" fmla="*/ 894289 w 1696496"/>
                <a:gd name="connsiteY7" fmla="*/ 1389901 h 1389901"/>
                <a:gd name="connsiteX0" fmla="*/ 802849 w 1696496"/>
                <a:gd name="connsiteY0" fmla="*/ 1298461 h 1301422"/>
                <a:gd name="connsiteX1" fmla="*/ 0 w 1696496"/>
                <a:gd name="connsiteY1" fmla="*/ 1301422 h 1301422"/>
                <a:gd name="connsiteX2" fmla="*/ 0 w 1696496"/>
                <a:gd name="connsiteY2" fmla="*/ 466621 h 1301422"/>
                <a:gd name="connsiteX3" fmla="*/ 466621 w 1696496"/>
                <a:gd name="connsiteY3" fmla="*/ 0 h 1301422"/>
                <a:gd name="connsiteX4" fmla="*/ 1229875 w 1696496"/>
                <a:gd name="connsiteY4" fmla="*/ 0 h 1301422"/>
                <a:gd name="connsiteX5" fmla="*/ 1696496 w 1696496"/>
                <a:gd name="connsiteY5" fmla="*/ 466621 h 1301422"/>
                <a:gd name="connsiteX6" fmla="*/ 1696496 w 1696496"/>
                <a:gd name="connsiteY6" fmla="*/ 1301422 h 1301422"/>
                <a:gd name="connsiteX0" fmla="*/ 0 w 1696496"/>
                <a:gd name="connsiteY0" fmla="*/ 1301422 h 1301422"/>
                <a:gd name="connsiteX1" fmla="*/ 0 w 1696496"/>
                <a:gd name="connsiteY1" fmla="*/ 466621 h 1301422"/>
                <a:gd name="connsiteX2" fmla="*/ 466621 w 1696496"/>
                <a:gd name="connsiteY2" fmla="*/ 0 h 1301422"/>
                <a:gd name="connsiteX3" fmla="*/ 1229875 w 1696496"/>
                <a:gd name="connsiteY3" fmla="*/ 0 h 1301422"/>
                <a:gd name="connsiteX4" fmla="*/ 1696496 w 1696496"/>
                <a:gd name="connsiteY4" fmla="*/ 466621 h 1301422"/>
                <a:gd name="connsiteX5" fmla="*/ 1696496 w 1696496"/>
                <a:gd name="connsiteY5" fmla="*/ 1301422 h 130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6496" h="1301422">
                  <a:moveTo>
                    <a:pt x="0" y="1301422"/>
                  </a:moveTo>
                  <a:lnTo>
                    <a:pt x="0" y="466621"/>
                  </a:lnTo>
                  <a:cubicBezTo>
                    <a:pt x="0" y="208913"/>
                    <a:pt x="208913" y="0"/>
                    <a:pt x="466621" y="0"/>
                  </a:cubicBezTo>
                  <a:lnTo>
                    <a:pt x="1229875" y="0"/>
                  </a:lnTo>
                  <a:cubicBezTo>
                    <a:pt x="1487583" y="0"/>
                    <a:pt x="1696496" y="208913"/>
                    <a:pt x="1696496" y="466621"/>
                  </a:cubicBezTo>
                  <a:lnTo>
                    <a:pt x="1696496" y="1301422"/>
                  </a:lnTo>
                </a:path>
              </a:pathLst>
            </a:custGeom>
            <a:gradFill flip="none" rotWithShape="1">
              <a:gsLst>
                <a:gs pos="100000">
                  <a:schemeClr val="tx2">
                    <a:lumMod val="50000"/>
                  </a:schemeClr>
                </a:gs>
                <a:gs pos="21000">
                  <a:schemeClr val="bg1">
                    <a:lumMod val="65000"/>
                    <a:lumOff val="35000"/>
                  </a:schemeClr>
                </a:gs>
              </a:gsLst>
              <a:lin ang="16200000" scaled="0"/>
              <a:tileRect/>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prstClr val="white"/>
                </a:solidFill>
                <a:latin typeface="Arial"/>
              </a:endParaRPr>
            </a:p>
          </p:txBody>
        </p:sp>
      </p:grpSp>
      <p:grpSp>
        <p:nvGrpSpPr>
          <p:cNvPr id="124" name="Group 123">
            <a:extLst>
              <a:ext uri="{FF2B5EF4-FFF2-40B4-BE49-F238E27FC236}">
                <a16:creationId xmlns:a16="http://schemas.microsoft.com/office/drawing/2014/main" id="{7C871E13-4432-4C46-9A84-72816CDFD4CB}"/>
              </a:ext>
            </a:extLst>
          </p:cNvPr>
          <p:cNvGrpSpPr/>
          <p:nvPr/>
        </p:nvGrpSpPr>
        <p:grpSpPr>
          <a:xfrm>
            <a:off x="4149325" y="42640410"/>
            <a:ext cx="2957469" cy="3470674"/>
            <a:chOff x="2593328" y="3196286"/>
            <a:chExt cx="1848418" cy="2169171"/>
          </a:xfrm>
        </p:grpSpPr>
        <p:grpSp>
          <p:nvGrpSpPr>
            <p:cNvPr id="125" name="Group 124">
              <a:extLst>
                <a:ext uri="{FF2B5EF4-FFF2-40B4-BE49-F238E27FC236}">
                  <a16:creationId xmlns:a16="http://schemas.microsoft.com/office/drawing/2014/main" id="{49C4E45C-8923-4572-B4AB-359863632218}"/>
                </a:ext>
              </a:extLst>
            </p:cNvPr>
            <p:cNvGrpSpPr/>
            <p:nvPr/>
          </p:nvGrpSpPr>
          <p:grpSpPr>
            <a:xfrm>
              <a:off x="2790327" y="3196286"/>
              <a:ext cx="1450379" cy="1132918"/>
              <a:chOff x="1543810" y="3236941"/>
              <a:chExt cx="1093041" cy="853795"/>
            </a:xfrm>
          </p:grpSpPr>
          <p:sp>
            <p:nvSpPr>
              <p:cNvPr id="129" name="Rectangle 63">
                <a:extLst>
                  <a:ext uri="{FF2B5EF4-FFF2-40B4-BE49-F238E27FC236}">
                    <a16:creationId xmlns:a16="http://schemas.microsoft.com/office/drawing/2014/main" id="{853B9C23-2636-4201-A98B-BF9014367251}"/>
                  </a:ext>
                </a:extLst>
              </p:cNvPr>
              <p:cNvSpPr/>
              <p:nvPr/>
            </p:nvSpPr>
            <p:spPr>
              <a:xfrm>
                <a:off x="1959361" y="3751349"/>
                <a:ext cx="267176" cy="160283"/>
              </a:xfrm>
              <a:custGeom>
                <a:avLst/>
                <a:gdLst>
                  <a:gd name="connsiteX0" fmla="*/ 0 w 167614"/>
                  <a:gd name="connsiteY0" fmla="*/ 0 h 157663"/>
                  <a:gd name="connsiteX1" fmla="*/ 167614 w 167614"/>
                  <a:gd name="connsiteY1" fmla="*/ 0 h 157663"/>
                  <a:gd name="connsiteX2" fmla="*/ 167614 w 167614"/>
                  <a:gd name="connsiteY2" fmla="*/ 157663 h 157663"/>
                  <a:gd name="connsiteX3" fmla="*/ 0 w 167614"/>
                  <a:gd name="connsiteY3" fmla="*/ 157663 h 157663"/>
                  <a:gd name="connsiteX4" fmla="*/ 0 w 167614"/>
                  <a:gd name="connsiteY4" fmla="*/ 0 h 15766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57133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57641 w 267176"/>
                  <a:gd name="connsiteY0" fmla="*/ 7860 h 160283"/>
                  <a:gd name="connsiteX1" fmla="*/ 204294 w 267176"/>
                  <a:gd name="connsiteY1" fmla="*/ 0 h 160283"/>
                  <a:gd name="connsiteX2" fmla="*/ 267176 w 267176"/>
                  <a:gd name="connsiteY2" fmla="*/ 160283 h 160283"/>
                  <a:gd name="connsiteX3" fmla="*/ 0 w 267176"/>
                  <a:gd name="connsiteY3" fmla="*/ 157663 h 160283"/>
                  <a:gd name="connsiteX4" fmla="*/ 57641 w 267176"/>
                  <a:gd name="connsiteY4" fmla="*/ 7860 h 16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76" h="160283">
                    <a:moveTo>
                      <a:pt x="57641" y="7860"/>
                    </a:moveTo>
                    <a:lnTo>
                      <a:pt x="204294" y="0"/>
                    </a:lnTo>
                    <a:cubicBezTo>
                      <a:pt x="221761" y="53428"/>
                      <a:pt x="210409" y="117336"/>
                      <a:pt x="267176" y="160283"/>
                    </a:cubicBezTo>
                    <a:lnTo>
                      <a:pt x="0" y="157663"/>
                    </a:lnTo>
                    <a:cubicBezTo>
                      <a:pt x="60261" y="118210"/>
                      <a:pt x="41921" y="60414"/>
                      <a:pt x="57641" y="7860"/>
                    </a:cubicBezTo>
                    <a:close/>
                  </a:path>
                </a:pathLst>
              </a:cu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30" name="Group 129">
                <a:extLst>
                  <a:ext uri="{FF2B5EF4-FFF2-40B4-BE49-F238E27FC236}">
                    <a16:creationId xmlns:a16="http://schemas.microsoft.com/office/drawing/2014/main" id="{199E4087-E255-4CF3-A086-F96D0D43F6C8}"/>
                  </a:ext>
                </a:extLst>
              </p:cNvPr>
              <p:cNvGrpSpPr/>
              <p:nvPr/>
            </p:nvGrpSpPr>
            <p:grpSpPr>
              <a:xfrm>
                <a:off x="1543810" y="3236941"/>
                <a:ext cx="1093041" cy="853795"/>
                <a:chOff x="2824755" y="1054364"/>
                <a:chExt cx="2963457" cy="2314816"/>
              </a:xfrm>
              <a:solidFill>
                <a:srgbClr val="EE5854"/>
              </a:solidFill>
            </p:grpSpPr>
            <p:grpSp>
              <p:nvGrpSpPr>
                <p:cNvPr id="132" name="Group 131">
                  <a:extLst>
                    <a:ext uri="{FF2B5EF4-FFF2-40B4-BE49-F238E27FC236}">
                      <a16:creationId xmlns:a16="http://schemas.microsoft.com/office/drawing/2014/main" id="{099A6CDA-C34C-4715-A956-54ABA398B11D}"/>
                    </a:ext>
                  </a:extLst>
                </p:cNvPr>
                <p:cNvGrpSpPr/>
                <p:nvPr/>
              </p:nvGrpSpPr>
              <p:grpSpPr>
                <a:xfrm>
                  <a:off x="3609775" y="1054364"/>
                  <a:ext cx="1393408" cy="1824841"/>
                  <a:chOff x="3451485" y="1054364"/>
                  <a:chExt cx="1393408" cy="1824841"/>
                </a:xfrm>
                <a:grpFill/>
              </p:grpSpPr>
              <p:sp>
                <p:nvSpPr>
                  <p:cNvPr id="140" name="Rectangle: Rounded Corners 158">
                    <a:extLst>
                      <a:ext uri="{FF2B5EF4-FFF2-40B4-BE49-F238E27FC236}">
                        <a16:creationId xmlns:a16="http://schemas.microsoft.com/office/drawing/2014/main" id="{9295845B-1E6C-42CF-AB23-4889C8E5B8C6}"/>
                      </a:ext>
                    </a:extLst>
                  </p:cNvPr>
                  <p:cNvSpPr/>
                  <p:nvPr/>
                </p:nvSpPr>
                <p:spPr>
                  <a:xfrm flipH="1">
                    <a:off x="3451485"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42" name="Rectangle: Rounded Corners 141">
                    <a:extLst>
                      <a:ext uri="{FF2B5EF4-FFF2-40B4-BE49-F238E27FC236}">
                        <a16:creationId xmlns:a16="http://schemas.microsoft.com/office/drawing/2014/main" id="{55B53772-5C0D-492B-9545-F8C3570A6446}"/>
                      </a:ext>
                    </a:extLst>
                  </p:cNvPr>
                  <p:cNvSpPr/>
                  <p:nvPr/>
                </p:nvSpPr>
                <p:spPr>
                  <a:xfrm>
                    <a:off x="3572064" y="1054364"/>
                    <a:ext cx="1140482" cy="1462504"/>
                  </a:xfrm>
                  <a:prstGeom prst="roundRect">
                    <a:avLst>
                      <a:gd name="adj" fmla="val 48205"/>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43" name="Rectangle: Rounded Corners 158">
                    <a:extLst>
                      <a:ext uri="{FF2B5EF4-FFF2-40B4-BE49-F238E27FC236}">
                        <a16:creationId xmlns:a16="http://schemas.microsoft.com/office/drawing/2014/main" id="{D95D2A8E-9DFE-4BF7-8043-C6AEFBEC16EE}"/>
                      </a:ext>
                    </a:extLst>
                  </p:cNvPr>
                  <p:cNvSpPr/>
                  <p:nvPr/>
                </p:nvSpPr>
                <p:spPr>
                  <a:xfrm>
                    <a:off x="4375408"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36" name="Freeform: Shape 135">
                  <a:extLst>
                    <a:ext uri="{FF2B5EF4-FFF2-40B4-BE49-F238E27FC236}">
                      <a16:creationId xmlns:a16="http://schemas.microsoft.com/office/drawing/2014/main" id="{A9D288EB-458D-48B1-B40D-E12E34E45B18}"/>
                    </a:ext>
                  </a:extLst>
                </p:cNvPr>
                <p:cNvSpPr/>
                <p:nvPr/>
              </p:nvSpPr>
              <p:spPr>
                <a:xfrm>
                  <a:off x="2824755" y="2877415"/>
                  <a:ext cx="2963457" cy="491765"/>
                </a:xfrm>
                <a:custGeom>
                  <a:avLst/>
                  <a:gdLst>
                    <a:gd name="connsiteX0" fmla="*/ 569210 w 3406551"/>
                    <a:gd name="connsiteY0" fmla="*/ 0 h 569209"/>
                    <a:gd name="connsiteX1" fmla="*/ 2837341 w 3406551"/>
                    <a:gd name="connsiteY1" fmla="*/ 0 h 569209"/>
                    <a:gd name="connsiteX2" fmla="*/ 3394987 w 3406551"/>
                    <a:gd name="connsiteY2" fmla="*/ 454494 h 569209"/>
                    <a:gd name="connsiteX3" fmla="*/ 3406551 w 3406551"/>
                    <a:gd name="connsiteY3" fmla="*/ 569209 h 569209"/>
                    <a:gd name="connsiteX4" fmla="*/ 0 w 3406551"/>
                    <a:gd name="connsiteY4" fmla="*/ 569209 h 569209"/>
                    <a:gd name="connsiteX5" fmla="*/ 11564 w 3406551"/>
                    <a:gd name="connsiteY5" fmla="*/ 454494 h 569209"/>
                    <a:gd name="connsiteX6" fmla="*/ 569210 w 3406551"/>
                    <a:gd name="connsiteY6" fmla="*/ 0 h 56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6551" h="569209">
                      <a:moveTo>
                        <a:pt x="569210" y="0"/>
                      </a:moveTo>
                      <a:lnTo>
                        <a:pt x="2837341" y="0"/>
                      </a:lnTo>
                      <a:cubicBezTo>
                        <a:pt x="3112411" y="0"/>
                        <a:pt x="3341910" y="195115"/>
                        <a:pt x="3394987" y="454494"/>
                      </a:cubicBezTo>
                      <a:lnTo>
                        <a:pt x="3406551" y="569209"/>
                      </a:lnTo>
                      <a:lnTo>
                        <a:pt x="0" y="569209"/>
                      </a:lnTo>
                      <a:lnTo>
                        <a:pt x="11564" y="454494"/>
                      </a:lnTo>
                      <a:cubicBezTo>
                        <a:pt x="64641" y="195115"/>
                        <a:pt x="294140" y="0"/>
                        <a:pt x="569210" y="0"/>
                      </a:cubicBezTo>
                      <a:close/>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sp>
          <p:nvSpPr>
            <p:cNvPr id="126" name="Oval 125">
              <a:extLst>
                <a:ext uri="{FF2B5EF4-FFF2-40B4-BE49-F238E27FC236}">
                  <a16:creationId xmlns:a16="http://schemas.microsoft.com/office/drawing/2014/main" id="{13FD27D5-EC9A-47ED-B1D8-6607007A210E}"/>
                </a:ext>
              </a:extLst>
            </p:cNvPr>
            <p:cNvSpPr/>
            <p:nvPr/>
          </p:nvSpPr>
          <p:spPr>
            <a:xfrm>
              <a:off x="4097714"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27" name="Oval 126">
              <a:extLst>
                <a:ext uri="{FF2B5EF4-FFF2-40B4-BE49-F238E27FC236}">
                  <a16:creationId xmlns:a16="http://schemas.microsoft.com/office/drawing/2014/main" id="{98C3F4E9-7826-4D5B-B89F-3697CB68C195}"/>
                </a:ext>
              </a:extLst>
            </p:cNvPr>
            <p:cNvSpPr/>
            <p:nvPr/>
          </p:nvSpPr>
          <p:spPr>
            <a:xfrm>
              <a:off x="2593328"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28" name="Freeform: Shape 127">
              <a:extLst>
                <a:ext uri="{FF2B5EF4-FFF2-40B4-BE49-F238E27FC236}">
                  <a16:creationId xmlns:a16="http://schemas.microsoft.com/office/drawing/2014/main" id="{70960ADD-5B33-4B38-BDDD-49B8AF21B595}"/>
                </a:ext>
              </a:extLst>
            </p:cNvPr>
            <p:cNvSpPr/>
            <p:nvPr/>
          </p:nvSpPr>
          <p:spPr>
            <a:xfrm>
              <a:off x="2667268" y="4064035"/>
              <a:ext cx="1696496" cy="1301422"/>
            </a:xfrm>
            <a:custGeom>
              <a:avLst/>
              <a:gdLst>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0 w 1696496"/>
                <a:gd name="connsiteY4" fmla="*/ 1301422 h 1301422"/>
                <a:gd name="connsiteX5" fmla="*/ 0 w 1696496"/>
                <a:gd name="connsiteY5" fmla="*/ 466621 h 1301422"/>
                <a:gd name="connsiteX6" fmla="*/ 466621 w 1696496"/>
                <a:gd name="connsiteY6" fmla="*/ 0 h 1301422"/>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802849 w 1696496"/>
                <a:gd name="connsiteY4" fmla="*/ 1298461 h 1301422"/>
                <a:gd name="connsiteX5" fmla="*/ 0 w 1696496"/>
                <a:gd name="connsiteY5" fmla="*/ 1301422 h 1301422"/>
                <a:gd name="connsiteX6" fmla="*/ 0 w 1696496"/>
                <a:gd name="connsiteY6" fmla="*/ 466621 h 1301422"/>
                <a:gd name="connsiteX7" fmla="*/ 466621 w 1696496"/>
                <a:gd name="connsiteY7" fmla="*/ 0 h 1301422"/>
                <a:gd name="connsiteX0" fmla="*/ 802849 w 1696496"/>
                <a:gd name="connsiteY0" fmla="*/ 1298461 h 1389901"/>
                <a:gd name="connsiteX1" fmla="*/ 0 w 1696496"/>
                <a:gd name="connsiteY1" fmla="*/ 1301422 h 1389901"/>
                <a:gd name="connsiteX2" fmla="*/ 0 w 1696496"/>
                <a:gd name="connsiteY2" fmla="*/ 466621 h 1389901"/>
                <a:gd name="connsiteX3" fmla="*/ 466621 w 1696496"/>
                <a:gd name="connsiteY3" fmla="*/ 0 h 1389901"/>
                <a:gd name="connsiteX4" fmla="*/ 1229875 w 1696496"/>
                <a:gd name="connsiteY4" fmla="*/ 0 h 1389901"/>
                <a:gd name="connsiteX5" fmla="*/ 1696496 w 1696496"/>
                <a:gd name="connsiteY5" fmla="*/ 466621 h 1389901"/>
                <a:gd name="connsiteX6" fmla="*/ 1696496 w 1696496"/>
                <a:gd name="connsiteY6" fmla="*/ 1301422 h 1389901"/>
                <a:gd name="connsiteX7" fmla="*/ 894289 w 1696496"/>
                <a:gd name="connsiteY7" fmla="*/ 1389901 h 1389901"/>
                <a:gd name="connsiteX0" fmla="*/ 802849 w 1696496"/>
                <a:gd name="connsiteY0" fmla="*/ 1298461 h 1301422"/>
                <a:gd name="connsiteX1" fmla="*/ 0 w 1696496"/>
                <a:gd name="connsiteY1" fmla="*/ 1301422 h 1301422"/>
                <a:gd name="connsiteX2" fmla="*/ 0 w 1696496"/>
                <a:gd name="connsiteY2" fmla="*/ 466621 h 1301422"/>
                <a:gd name="connsiteX3" fmla="*/ 466621 w 1696496"/>
                <a:gd name="connsiteY3" fmla="*/ 0 h 1301422"/>
                <a:gd name="connsiteX4" fmla="*/ 1229875 w 1696496"/>
                <a:gd name="connsiteY4" fmla="*/ 0 h 1301422"/>
                <a:gd name="connsiteX5" fmla="*/ 1696496 w 1696496"/>
                <a:gd name="connsiteY5" fmla="*/ 466621 h 1301422"/>
                <a:gd name="connsiteX6" fmla="*/ 1696496 w 1696496"/>
                <a:gd name="connsiteY6" fmla="*/ 1301422 h 1301422"/>
                <a:gd name="connsiteX0" fmla="*/ 0 w 1696496"/>
                <a:gd name="connsiteY0" fmla="*/ 1301422 h 1301422"/>
                <a:gd name="connsiteX1" fmla="*/ 0 w 1696496"/>
                <a:gd name="connsiteY1" fmla="*/ 466621 h 1301422"/>
                <a:gd name="connsiteX2" fmla="*/ 466621 w 1696496"/>
                <a:gd name="connsiteY2" fmla="*/ 0 h 1301422"/>
                <a:gd name="connsiteX3" fmla="*/ 1229875 w 1696496"/>
                <a:gd name="connsiteY3" fmla="*/ 0 h 1301422"/>
                <a:gd name="connsiteX4" fmla="*/ 1696496 w 1696496"/>
                <a:gd name="connsiteY4" fmla="*/ 466621 h 1301422"/>
                <a:gd name="connsiteX5" fmla="*/ 1696496 w 1696496"/>
                <a:gd name="connsiteY5" fmla="*/ 1301422 h 130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6496" h="1301422">
                  <a:moveTo>
                    <a:pt x="0" y="1301422"/>
                  </a:moveTo>
                  <a:lnTo>
                    <a:pt x="0" y="466621"/>
                  </a:lnTo>
                  <a:cubicBezTo>
                    <a:pt x="0" y="208913"/>
                    <a:pt x="208913" y="0"/>
                    <a:pt x="466621" y="0"/>
                  </a:cubicBezTo>
                  <a:lnTo>
                    <a:pt x="1229875" y="0"/>
                  </a:lnTo>
                  <a:cubicBezTo>
                    <a:pt x="1487583" y="0"/>
                    <a:pt x="1696496" y="208913"/>
                    <a:pt x="1696496" y="466621"/>
                  </a:cubicBezTo>
                  <a:lnTo>
                    <a:pt x="1696496" y="1301422"/>
                  </a:lnTo>
                </a:path>
              </a:pathLst>
            </a:custGeom>
            <a:gradFill flip="none" rotWithShape="1">
              <a:gsLst>
                <a:gs pos="100000">
                  <a:schemeClr val="tx2">
                    <a:lumMod val="50000"/>
                  </a:schemeClr>
                </a:gs>
                <a:gs pos="21000">
                  <a:schemeClr val="bg1">
                    <a:lumMod val="65000"/>
                    <a:lumOff val="35000"/>
                  </a:schemeClr>
                </a:gs>
              </a:gsLst>
              <a:lin ang="16200000" scaled="0"/>
              <a:tileRect/>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prstClr val="white"/>
                </a:solidFill>
                <a:latin typeface="Arial"/>
              </a:endParaRPr>
            </a:p>
          </p:txBody>
        </p:sp>
      </p:grpSp>
      <p:grpSp>
        <p:nvGrpSpPr>
          <p:cNvPr id="144" name="Group 143">
            <a:extLst>
              <a:ext uri="{FF2B5EF4-FFF2-40B4-BE49-F238E27FC236}">
                <a16:creationId xmlns:a16="http://schemas.microsoft.com/office/drawing/2014/main" id="{58FC28B5-63D0-48EB-A12B-074A051B7790}"/>
              </a:ext>
            </a:extLst>
          </p:cNvPr>
          <p:cNvGrpSpPr/>
          <p:nvPr/>
        </p:nvGrpSpPr>
        <p:grpSpPr>
          <a:xfrm>
            <a:off x="7432134" y="29012728"/>
            <a:ext cx="2957469" cy="3030661"/>
            <a:chOff x="4645084" y="3471294"/>
            <a:chExt cx="1848418" cy="1894163"/>
          </a:xfrm>
        </p:grpSpPr>
        <p:grpSp>
          <p:nvGrpSpPr>
            <p:cNvPr id="145" name="Group 144">
              <a:extLst>
                <a:ext uri="{FF2B5EF4-FFF2-40B4-BE49-F238E27FC236}">
                  <a16:creationId xmlns:a16="http://schemas.microsoft.com/office/drawing/2014/main" id="{F527FCF0-4CE6-43AC-9C54-D998B8AE2A46}"/>
                </a:ext>
              </a:extLst>
            </p:cNvPr>
            <p:cNvGrpSpPr/>
            <p:nvPr/>
          </p:nvGrpSpPr>
          <p:grpSpPr>
            <a:xfrm>
              <a:off x="4842083" y="3471294"/>
              <a:ext cx="1450379" cy="1132918"/>
              <a:chOff x="1543810" y="3236941"/>
              <a:chExt cx="1093041" cy="853795"/>
            </a:xfrm>
          </p:grpSpPr>
          <p:sp>
            <p:nvSpPr>
              <p:cNvPr id="149" name="Rectangle 63">
                <a:extLst>
                  <a:ext uri="{FF2B5EF4-FFF2-40B4-BE49-F238E27FC236}">
                    <a16:creationId xmlns:a16="http://schemas.microsoft.com/office/drawing/2014/main" id="{27EEE460-39F6-4ECB-969C-E3BA74FACB26}"/>
                  </a:ext>
                </a:extLst>
              </p:cNvPr>
              <p:cNvSpPr/>
              <p:nvPr/>
            </p:nvSpPr>
            <p:spPr>
              <a:xfrm>
                <a:off x="1959361" y="3751349"/>
                <a:ext cx="267176" cy="160283"/>
              </a:xfrm>
              <a:custGeom>
                <a:avLst/>
                <a:gdLst>
                  <a:gd name="connsiteX0" fmla="*/ 0 w 167614"/>
                  <a:gd name="connsiteY0" fmla="*/ 0 h 157663"/>
                  <a:gd name="connsiteX1" fmla="*/ 167614 w 167614"/>
                  <a:gd name="connsiteY1" fmla="*/ 0 h 157663"/>
                  <a:gd name="connsiteX2" fmla="*/ 167614 w 167614"/>
                  <a:gd name="connsiteY2" fmla="*/ 157663 h 157663"/>
                  <a:gd name="connsiteX3" fmla="*/ 0 w 167614"/>
                  <a:gd name="connsiteY3" fmla="*/ 157663 h 157663"/>
                  <a:gd name="connsiteX4" fmla="*/ 0 w 167614"/>
                  <a:gd name="connsiteY4" fmla="*/ 0 h 15766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57133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57641 w 267176"/>
                  <a:gd name="connsiteY0" fmla="*/ 7860 h 160283"/>
                  <a:gd name="connsiteX1" fmla="*/ 204294 w 267176"/>
                  <a:gd name="connsiteY1" fmla="*/ 0 h 160283"/>
                  <a:gd name="connsiteX2" fmla="*/ 267176 w 267176"/>
                  <a:gd name="connsiteY2" fmla="*/ 160283 h 160283"/>
                  <a:gd name="connsiteX3" fmla="*/ 0 w 267176"/>
                  <a:gd name="connsiteY3" fmla="*/ 157663 h 160283"/>
                  <a:gd name="connsiteX4" fmla="*/ 57641 w 267176"/>
                  <a:gd name="connsiteY4" fmla="*/ 7860 h 16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76" h="160283">
                    <a:moveTo>
                      <a:pt x="57641" y="7860"/>
                    </a:moveTo>
                    <a:lnTo>
                      <a:pt x="204294" y="0"/>
                    </a:lnTo>
                    <a:cubicBezTo>
                      <a:pt x="221761" y="53428"/>
                      <a:pt x="210409" y="117336"/>
                      <a:pt x="267176" y="160283"/>
                    </a:cubicBezTo>
                    <a:lnTo>
                      <a:pt x="0" y="157663"/>
                    </a:lnTo>
                    <a:cubicBezTo>
                      <a:pt x="60261" y="118210"/>
                      <a:pt x="41921" y="60414"/>
                      <a:pt x="57641" y="7860"/>
                    </a:cubicBezTo>
                    <a:close/>
                  </a:path>
                </a:pathLst>
              </a:cu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50" name="Group 149">
                <a:extLst>
                  <a:ext uri="{FF2B5EF4-FFF2-40B4-BE49-F238E27FC236}">
                    <a16:creationId xmlns:a16="http://schemas.microsoft.com/office/drawing/2014/main" id="{7640460D-3951-4E9E-9B18-9865D0AB7A8F}"/>
                  </a:ext>
                </a:extLst>
              </p:cNvPr>
              <p:cNvGrpSpPr/>
              <p:nvPr/>
            </p:nvGrpSpPr>
            <p:grpSpPr>
              <a:xfrm>
                <a:off x="1543810" y="3236941"/>
                <a:ext cx="1093041" cy="853795"/>
                <a:chOff x="2824755" y="1054364"/>
                <a:chExt cx="2963457" cy="2314816"/>
              </a:xfrm>
              <a:solidFill>
                <a:srgbClr val="EE5854"/>
              </a:solidFill>
            </p:grpSpPr>
            <p:grpSp>
              <p:nvGrpSpPr>
                <p:cNvPr id="151" name="Group 150">
                  <a:extLst>
                    <a:ext uri="{FF2B5EF4-FFF2-40B4-BE49-F238E27FC236}">
                      <a16:creationId xmlns:a16="http://schemas.microsoft.com/office/drawing/2014/main" id="{08BF6114-FDF7-4306-BC7A-2EF5BD717F57}"/>
                    </a:ext>
                  </a:extLst>
                </p:cNvPr>
                <p:cNvGrpSpPr/>
                <p:nvPr/>
              </p:nvGrpSpPr>
              <p:grpSpPr>
                <a:xfrm>
                  <a:off x="3609775" y="1054364"/>
                  <a:ext cx="1393408" cy="1824841"/>
                  <a:chOff x="3451485" y="1054364"/>
                  <a:chExt cx="1393408" cy="1824841"/>
                </a:xfrm>
                <a:grpFill/>
              </p:grpSpPr>
              <p:sp>
                <p:nvSpPr>
                  <p:cNvPr id="154" name="Rectangle: Rounded Corners 158">
                    <a:extLst>
                      <a:ext uri="{FF2B5EF4-FFF2-40B4-BE49-F238E27FC236}">
                        <a16:creationId xmlns:a16="http://schemas.microsoft.com/office/drawing/2014/main" id="{B73759DE-C05D-458F-B29A-27B8EB86A7D2}"/>
                      </a:ext>
                    </a:extLst>
                  </p:cNvPr>
                  <p:cNvSpPr/>
                  <p:nvPr/>
                </p:nvSpPr>
                <p:spPr>
                  <a:xfrm flipH="1">
                    <a:off x="3451485"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55" name="Rectangle: Rounded Corners 154">
                    <a:extLst>
                      <a:ext uri="{FF2B5EF4-FFF2-40B4-BE49-F238E27FC236}">
                        <a16:creationId xmlns:a16="http://schemas.microsoft.com/office/drawing/2014/main" id="{ADA48AD4-BA01-43D4-A7AE-9851CB8BC17D}"/>
                      </a:ext>
                    </a:extLst>
                  </p:cNvPr>
                  <p:cNvSpPr/>
                  <p:nvPr/>
                </p:nvSpPr>
                <p:spPr>
                  <a:xfrm>
                    <a:off x="3572064" y="1054364"/>
                    <a:ext cx="1140482" cy="1462504"/>
                  </a:xfrm>
                  <a:prstGeom prst="roundRect">
                    <a:avLst>
                      <a:gd name="adj" fmla="val 48205"/>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56" name="Rectangle: Rounded Corners 158">
                    <a:extLst>
                      <a:ext uri="{FF2B5EF4-FFF2-40B4-BE49-F238E27FC236}">
                        <a16:creationId xmlns:a16="http://schemas.microsoft.com/office/drawing/2014/main" id="{15F19E3B-BFCE-453C-810C-7AB2C8C9468D}"/>
                      </a:ext>
                    </a:extLst>
                  </p:cNvPr>
                  <p:cNvSpPr/>
                  <p:nvPr/>
                </p:nvSpPr>
                <p:spPr>
                  <a:xfrm>
                    <a:off x="4375408"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52" name="Freeform: Shape 151">
                  <a:extLst>
                    <a:ext uri="{FF2B5EF4-FFF2-40B4-BE49-F238E27FC236}">
                      <a16:creationId xmlns:a16="http://schemas.microsoft.com/office/drawing/2014/main" id="{56FFA462-217E-4B2F-AE00-5D66001F6B40}"/>
                    </a:ext>
                  </a:extLst>
                </p:cNvPr>
                <p:cNvSpPr/>
                <p:nvPr/>
              </p:nvSpPr>
              <p:spPr>
                <a:xfrm>
                  <a:off x="2824755" y="2877415"/>
                  <a:ext cx="2963457" cy="491765"/>
                </a:xfrm>
                <a:custGeom>
                  <a:avLst/>
                  <a:gdLst>
                    <a:gd name="connsiteX0" fmla="*/ 569210 w 3406551"/>
                    <a:gd name="connsiteY0" fmla="*/ 0 h 569209"/>
                    <a:gd name="connsiteX1" fmla="*/ 2837341 w 3406551"/>
                    <a:gd name="connsiteY1" fmla="*/ 0 h 569209"/>
                    <a:gd name="connsiteX2" fmla="*/ 3394987 w 3406551"/>
                    <a:gd name="connsiteY2" fmla="*/ 454494 h 569209"/>
                    <a:gd name="connsiteX3" fmla="*/ 3406551 w 3406551"/>
                    <a:gd name="connsiteY3" fmla="*/ 569209 h 569209"/>
                    <a:gd name="connsiteX4" fmla="*/ 0 w 3406551"/>
                    <a:gd name="connsiteY4" fmla="*/ 569209 h 569209"/>
                    <a:gd name="connsiteX5" fmla="*/ 11564 w 3406551"/>
                    <a:gd name="connsiteY5" fmla="*/ 454494 h 569209"/>
                    <a:gd name="connsiteX6" fmla="*/ 569210 w 3406551"/>
                    <a:gd name="connsiteY6" fmla="*/ 0 h 56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6551" h="569209">
                      <a:moveTo>
                        <a:pt x="569210" y="0"/>
                      </a:moveTo>
                      <a:lnTo>
                        <a:pt x="2837341" y="0"/>
                      </a:lnTo>
                      <a:cubicBezTo>
                        <a:pt x="3112411" y="0"/>
                        <a:pt x="3341910" y="195115"/>
                        <a:pt x="3394987" y="454494"/>
                      </a:cubicBezTo>
                      <a:lnTo>
                        <a:pt x="3406551" y="569209"/>
                      </a:lnTo>
                      <a:lnTo>
                        <a:pt x="0" y="569209"/>
                      </a:lnTo>
                      <a:lnTo>
                        <a:pt x="11564" y="454494"/>
                      </a:lnTo>
                      <a:cubicBezTo>
                        <a:pt x="64641" y="195115"/>
                        <a:pt x="294140" y="0"/>
                        <a:pt x="569210" y="0"/>
                      </a:cubicBezTo>
                      <a:close/>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sp>
          <p:nvSpPr>
            <p:cNvPr id="146" name="Oval 145">
              <a:extLst>
                <a:ext uri="{FF2B5EF4-FFF2-40B4-BE49-F238E27FC236}">
                  <a16:creationId xmlns:a16="http://schemas.microsoft.com/office/drawing/2014/main" id="{C62E6D65-5058-4BF7-A873-1C9E8FF6917E}"/>
                </a:ext>
              </a:extLst>
            </p:cNvPr>
            <p:cNvSpPr/>
            <p:nvPr/>
          </p:nvSpPr>
          <p:spPr>
            <a:xfrm>
              <a:off x="6149470"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47" name="Oval 146">
              <a:extLst>
                <a:ext uri="{FF2B5EF4-FFF2-40B4-BE49-F238E27FC236}">
                  <a16:creationId xmlns:a16="http://schemas.microsoft.com/office/drawing/2014/main" id="{3F0A9B5C-C49F-48AB-96DE-799B464DCB20}"/>
                </a:ext>
              </a:extLst>
            </p:cNvPr>
            <p:cNvSpPr/>
            <p:nvPr/>
          </p:nvSpPr>
          <p:spPr>
            <a:xfrm>
              <a:off x="4645084"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48" name="Freeform: Shape 147">
              <a:extLst>
                <a:ext uri="{FF2B5EF4-FFF2-40B4-BE49-F238E27FC236}">
                  <a16:creationId xmlns:a16="http://schemas.microsoft.com/office/drawing/2014/main" id="{9157A645-5CF3-4D86-871D-C72A7C437ABB}"/>
                </a:ext>
              </a:extLst>
            </p:cNvPr>
            <p:cNvSpPr/>
            <p:nvPr/>
          </p:nvSpPr>
          <p:spPr>
            <a:xfrm>
              <a:off x="4719024" y="4064035"/>
              <a:ext cx="1696496" cy="1301422"/>
            </a:xfrm>
            <a:custGeom>
              <a:avLst/>
              <a:gdLst>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0 w 1696496"/>
                <a:gd name="connsiteY4" fmla="*/ 1301422 h 1301422"/>
                <a:gd name="connsiteX5" fmla="*/ 0 w 1696496"/>
                <a:gd name="connsiteY5" fmla="*/ 466621 h 1301422"/>
                <a:gd name="connsiteX6" fmla="*/ 466621 w 1696496"/>
                <a:gd name="connsiteY6" fmla="*/ 0 h 1301422"/>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802849 w 1696496"/>
                <a:gd name="connsiteY4" fmla="*/ 1298461 h 1301422"/>
                <a:gd name="connsiteX5" fmla="*/ 0 w 1696496"/>
                <a:gd name="connsiteY5" fmla="*/ 1301422 h 1301422"/>
                <a:gd name="connsiteX6" fmla="*/ 0 w 1696496"/>
                <a:gd name="connsiteY6" fmla="*/ 466621 h 1301422"/>
                <a:gd name="connsiteX7" fmla="*/ 466621 w 1696496"/>
                <a:gd name="connsiteY7" fmla="*/ 0 h 1301422"/>
                <a:gd name="connsiteX0" fmla="*/ 802849 w 1696496"/>
                <a:gd name="connsiteY0" fmla="*/ 1298461 h 1389901"/>
                <a:gd name="connsiteX1" fmla="*/ 0 w 1696496"/>
                <a:gd name="connsiteY1" fmla="*/ 1301422 h 1389901"/>
                <a:gd name="connsiteX2" fmla="*/ 0 w 1696496"/>
                <a:gd name="connsiteY2" fmla="*/ 466621 h 1389901"/>
                <a:gd name="connsiteX3" fmla="*/ 466621 w 1696496"/>
                <a:gd name="connsiteY3" fmla="*/ 0 h 1389901"/>
                <a:gd name="connsiteX4" fmla="*/ 1229875 w 1696496"/>
                <a:gd name="connsiteY4" fmla="*/ 0 h 1389901"/>
                <a:gd name="connsiteX5" fmla="*/ 1696496 w 1696496"/>
                <a:gd name="connsiteY5" fmla="*/ 466621 h 1389901"/>
                <a:gd name="connsiteX6" fmla="*/ 1696496 w 1696496"/>
                <a:gd name="connsiteY6" fmla="*/ 1301422 h 1389901"/>
                <a:gd name="connsiteX7" fmla="*/ 894289 w 1696496"/>
                <a:gd name="connsiteY7" fmla="*/ 1389901 h 1389901"/>
                <a:gd name="connsiteX0" fmla="*/ 802849 w 1696496"/>
                <a:gd name="connsiteY0" fmla="*/ 1298461 h 1301422"/>
                <a:gd name="connsiteX1" fmla="*/ 0 w 1696496"/>
                <a:gd name="connsiteY1" fmla="*/ 1301422 h 1301422"/>
                <a:gd name="connsiteX2" fmla="*/ 0 w 1696496"/>
                <a:gd name="connsiteY2" fmla="*/ 466621 h 1301422"/>
                <a:gd name="connsiteX3" fmla="*/ 466621 w 1696496"/>
                <a:gd name="connsiteY3" fmla="*/ 0 h 1301422"/>
                <a:gd name="connsiteX4" fmla="*/ 1229875 w 1696496"/>
                <a:gd name="connsiteY4" fmla="*/ 0 h 1301422"/>
                <a:gd name="connsiteX5" fmla="*/ 1696496 w 1696496"/>
                <a:gd name="connsiteY5" fmla="*/ 466621 h 1301422"/>
                <a:gd name="connsiteX6" fmla="*/ 1696496 w 1696496"/>
                <a:gd name="connsiteY6" fmla="*/ 1301422 h 1301422"/>
                <a:gd name="connsiteX0" fmla="*/ 0 w 1696496"/>
                <a:gd name="connsiteY0" fmla="*/ 1301422 h 1301422"/>
                <a:gd name="connsiteX1" fmla="*/ 0 w 1696496"/>
                <a:gd name="connsiteY1" fmla="*/ 466621 h 1301422"/>
                <a:gd name="connsiteX2" fmla="*/ 466621 w 1696496"/>
                <a:gd name="connsiteY2" fmla="*/ 0 h 1301422"/>
                <a:gd name="connsiteX3" fmla="*/ 1229875 w 1696496"/>
                <a:gd name="connsiteY3" fmla="*/ 0 h 1301422"/>
                <a:gd name="connsiteX4" fmla="*/ 1696496 w 1696496"/>
                <a:gd name="connsiteY4" fmla="*/ 466621 h 1301422"/>
                <a:gd name="connsiteX5" fmla="*/ 1696496 w 1696496"/>
                <a:gd name="connsiteY5" fmla="*/ 1301422 h 130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6496" h="1301422">
                  <a:moveTo>
                    <a:pt x="0" y="1301422"/>
                  </a:moveTo>
                  <a:lnTo>
                    <a:pt x="0" y="466621"/>
                  </a:lnTo>
                  <a:cubicBezTo>
                    <a:pt x="0" y="208913"/>
                    <a:pt x="208913" y="0"/>
                    <a:pt x="466621" y="0"/>
                  </a:cubicBezTo>
                  <a:lnTo>
                    <a:pt x="1229875" y="0"/>
                  </a:lnTo>
                  <a:cubicBezTo>
                    <a:pt x="1487583" y="0"/>
                    <a:pt x="1696496" y="208913"/>
                    <a:pt x="1696496" y="466621"/>
                  </a:cubicBezTo>
                  <a:lnTo>
                    <a:pt x="1696496" y="1301422"/>
                  </a:lnTo>
                </a:path>
              </a:pathLst>
            </a:custGeom>
            <a:gradFill flip="none" rotWithShape="1">
              <a:gsLst>
                <a:gs pos="100000">
                  <a:schemeClr val="tx2">
                    <a:lumMod val="50000"/>
                  </a:schemeClr>
                </a:gs>
                <a:gs pos="21000">
                  <a:schemeClr val="bg1">
                    <a:lumMod val="65000"/>
                    <a:lumOff val="35000"/>
                  </a:schemeClr>
                </a:gs>
              </a:gsLst>
              <a:lin ang="16200000" scaled="0"/>
              <a:tileRect/>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prstClr val="white"/>
                </a:solidFill>
                <a:latin typeface="Arial"/>
              </a:endParaRPr>
            </a:p>
          </p:txBody>
        </p:sp>
      </p:grpSp>
      <p:grpSp>
        <p:nvGrpSpPr>
          <p:cNvPr id="157" name="Group 156">
            <a:extLst>
              <a:ext uri="{FF2B5EF4-FFF2-40B4-BE49-F238E27FC236}">
                <a16:creationId xmlns:a16="http://schemas.microsoft.com/office/drawing/2014/main" id="{58FCAD17-8A19-4988-A664-14486E7DC294}"/>
              </a:ext>
            </a:extLst>
          </p:cNvPr>
          <p:cNvGrpSpPr/>
          <p:nvPr/>
        </p:nvGrpSpPr>
        <p:grpSpPr>
          <a:xfrm>
            <a:off x="10714944" y="13270781"/>
            <a:ext cx="2957469" cy="3360670"/>
            <a:chOff x="6696840" y="3265038"/>
            <a:chExt cx="1848418" cy="2100419"/>
          </a:xfrm>
        </p:grpSpPr>
        <p:grpSp>
          <p:nvGrpSpPr>
            <p:cNvPr id="158" name="Group 157">
              <a:extLst>
                <a:ext uri="{FF2B5EF4-FFF2-40B4-BE49-F238E27FC236}">
                  <a16:creationId xmlns:a16="http://schemas.microsoft.com/office/drawing/2014/main" id="{5A43918C-0203-41D9-A066-35D068C30914}"/>
                </a:ext>
              </a:extLst>
            </p:cNvPr>
            <p:cNvGrpSpPr/>
            <p:nvPr/>
          </p:nvGrpSpPr>
          <p:grpSpPr>
            <a:xfrm>
              <a:off x="6893839" y="3265038"/>
              <a:ext cx="1450379" cy="1132918"/>
              <a:chOff x="1543810" y="3236941"/>
              <a:chExt cx="1093041" cy="853795"/>
            </a:xfrm>
          </p:grpSpPr>
          <p:sp>
            <p:nvSpPr>
              <p:cNvPr id="162" name="Rectangle 63">
                <a:extLst>
                  <a:ext uri="{FF2B5EF4-FFF2-40B4-BE49-F238E27FC236}">
                    <a16:creationId xmlns:a16="http://schemas.microsoft.com/office/drawing/2014/main" id="{EB6650B7-2171-4921-B7D5-1E9E93C8F87C}"/>
                  </a:ext>
                </a:extLst>
              </p:cNvPr>
              <p:cNvSpPr/>
              <p:nvPr/>
            </p:nvSpPr>
            <p:spPr>
              <a:xfrm>
                <a:off x="1959361" y="3751349"/>
                <a:ext cx="267176" cy="160283"/>
              </a:xfrm>
              <a:custGeom>
                <a:avLst/>
                <a:gdLst>
                  <a:gd name="connsiteX0" fmla="*/ 0 w 167614"/>
                  <a:gd name="connsiteY0" fmla="*/ 0 h 157663"/>
                  <a:gd name="connsiteX1" fmla="*/ 167614 w 167614"/>
                  <a:gd name="connsiteY1" fmla="*/ 0 h 157663"/>
                  <a:gd name="connsiteX2" fmla="*/ 167614 w 167614"/>
                  <a:gd name="connsiteY2" fmla="*/ 157663 h 157663"/>
                  <a:gd name="connsiteX3" fmla="*/ 0 w 167614"/>
                  <a:gd name="connsiteY3" fmla="*/ 157663 h 157663"/>
                  <a:gd name="connsiteX4" fmla="*/ 0 w 167614"/>
                  <a:gd name="connsiteY4" fmla="*/ 0 h 15766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57133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57641 w 267176"/>
                  <a:gd name="connsiteY0" fmla="*/ 7860 h 160283"/>
                  <a:gd name="connsiteX1" fmla="*/ 204294 w 267176"/>
                  <a:gd name="connsiteY1" fmla="*/ 0 h 160283"/>
                  <a:gd name="connsiteX2" fmla="*/ 267176 w 267176"/>
                  <a:gd name="connsiteY2" fmla="*/ 160283 h 160283"/>
                  <a:gd name="connsiteX3" fmla="*/ 0 w 267176"/>
                  <a:gd name="connsiteY3" fmla="*/ 157663 h 160283"/>
                  <a:gd name="connsiteX4" fmla="*/ 57641 w 267176"/>
                  <a:gd name="connsiteY4" fmla="*/ 7860 h 16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76" h="160283">
                    <a:moveTo>
                      <a:pt x="57641" y="7860"/>
                    </a:moveTo>
                    <a:lnTo>
                      <a:pt x="204294" y="0"/>
                    </a:lnTo>
                    <a:cubicBezTo>
                      <a:pt x="221761" y="53428"/>
                      <a:pt x="210409" y="117336"/>
                      <a:pt x="267176" y="160283"/>
                    </a:cubicBezTo>
                    <a:lnTo>
                      <a:pt x="0" y="157663"/>
                    </a:lnTo>
                    <a:cubicBezTo>
                      <a:pt x="60261" y="118210"/>
                      <a:pt x="41921" y="60414"/>
                      <a:pt x="57641" y="7860"/>
                    </a:cubicBezTo>
                    <a:close/>
                  </a:path>
                </a:pathLst>
              </a:cu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63" name="Group 162">
                <a:extLst>
                  <a:ext uri="{FF2B5EF4-FFF2-40B4-BE49-F238E27FC236}">
                    <a16:creationId xmlns:a16="http://schemas.microsoft.com/office/drawing/2014/main" id="{85E356F4-499B-49A8-A364-D39F16813F6B}"/>
                  </a:ext>
                </a:extLst>
              </p:cNvPr>
              <p:cNvGrpSpPr/>
              <p:nvPr/>
            </p:nvGrpSpPr>
            <p:grpSpPr>
              <a:xfrm>
                <a:off x="1543810" y="3236941"/>
                <a:ext cx="1093041" cy="853795"/>
                <a:chOff x="2824755" y="1054364"/>
                <a:chExt cx="2963457" cy="2314816"/>
              </a:xfrm>
              <a:solidFill>
                <a:srgbClr val="EE5854"/>
              </a:solidFill>
            </p:grpSpPr>
            <p:grpSp>
              <p:nvGrpSpPr>
                <p:cNvPr id="164" name="Group 163">
                  <a:extLst>
                    <a:ext uri="{FF2B5EF4-FFF2-40B4-BE49-F238E27FC236}">
                      <a16:creationId xmlns:a16="http://schemas.microsoft.com/office/drawing/2014/main" id="{1B4B9E38-6082-42C1-88B9-3E8100B3CC50}"/>
                    </a:ext>
                  </a:extLst>
                </p:cNvPr>
                <p:cNvGrpSpPr/>
                <p:nvPr/>
              </p:nvGrpSpPr>
              <p:grpSpPr>
                <a:xfrm>
                  <a:off x="3609775" y="1054364"/>
                  <a:ext cx="1393408" cy="1824841"/>
                  <a:chOff x="3451485" y="1054364"/>
                  <a:chExt cx="1393408" cy="1824841"/>
                </a:xfrm>
                <a:grpFill/>
              </p:grpSpPr>
              <p:sp>
                <p:nvSpPr>
                  <p:cNvPr id="167" name="Rectangle: Rounded Corners 158">
                    <a:extLst>
                      <a:ext uri="{FF2B5EF4-FFF2-40B4-BE49-F238E27FC236}">
                        <a16:creationId xmlns:a16="http://schemas.microsoft.com/office/drawing/2014/main" id="{0B25989B-1607-4CE1-85DC-1A9E99FFA920}"/>
                      </a:ext>
                    </a:extLst>
                  </p:cNvPr>
                  <p:cNvSpPr/>
                  <p:nvPr/>
                </p:nvSpPr>
                <p:spPr>
                  <a:xfrm flipH="1">
                    <a:off x="3451485"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8" name="Rectangle: Rounded Corners 167">
                    <a:extLst>
                      <a:ext uri="{FF2B5EF4-FFF2-40B4-BE49-F238E27FC236}">
                        <a16:creationId xmlns:a16="http://schemas.microsoft.com/office/drawing/2014/main" id="{E7D2528F-49C6-43E6-BD33-3657E50D008D}"/>
                      </a:ext>
                    </a:extLst>
                  </p:cNvPr>
                  <p:cNvSpPr/>
                  <p:nvPr/>
                </p:nvSpPr>
                <p:spPr>
                  <a:xfrm>
                    <a:off x="3572064" y="1054364"/>
                    <a:ext cx="1140482" cy="1462504"/>
                  </a:xfrm>
                  <a:prstGeom prst="roundRect">
                    <a:avLst>
                      <a:gd name="adj" fmla="val 48205"/>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9" name="Rectangle: Rounded Corners 158">
                    <a:extLst>
                      <a:ext uri="{FF2B5EF4-FFF2-40B4-BE49-F238E27FC236}">
                        <a16:creationId xmlns:a16="http://schemas.microsoft.com/office/drawing/2014/main" id="{4C1E0722-AC5A-4E2A-A1B5-767E5DD6DE13}"/>
                      </a:ext>
                    </a:extLst>
                  </p:cNvPr>
                  <p:cNvSpPr/>
                  <p:nvPr/>
                </p:nvSpPr>
                <p:spPr>
                  <a:xfrm>
                    <a:off x="4375408"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66" name="Freeform: Shape 165">
                  <a:extLst>
                    <a:ext uri="{FF2B5EF4-FFF2-40B4-BE49-F238E27FC236}">
                      <a16:creationId xmlns:a16="http://schemas.microsoft.com/office/drawing/2014/main" id="{49C12BF9-926B-4BB0-A646-3BF7E0909793}"/>
                    </a:ext>
                  </a:extLst>
                </p:cNvPr>
                <p:cNvSpPr/>
                <p:nvPr/>
              </p:nvSpPr>
              <p:spPr>
                <a:xfrm>
                  <a:off x="2824755" y="2877415"/>
                  <a:ext cx="2963457" cy="491765"/>
                </a:xfrm>
                <a:custGeom>
                  <a:avLst/>
                  <a:gdLst>
                    <a:gd name="connsiteX0" fmla="*/ 569210 w 3406551"/>
                    <a:gd name="connsiteY0" fmla="*/ 0 h 569209"/>
                    <a:gd name="connsiteX1" fmla="*/ 2837341 w 3406551"/>
                    <a:gd name="connsiteY1" fmla="*/ 0 h 569209"/>
                    <a:gd name="connsiteX2" fmla="*/ 3394987 w 3406551"/>
                    <a:gd name="connsiteY2" fmla="*/ 454494 h 569209"/>
                    <a:gd name="connsiteX3" fmla="*/ 3406551 w 3406551"/>
                    <a:gd name="connsiteY3" fmla="*/ 569209 h 569209"/>
                    <a:gd name="connsiteX4" fmla="*/ 0 w 3406551"/>
                    <a:gd name="connsiteY4" fmla="*/ 569209 h 569209"/>
                    <a:gd name="connsiteX5" fmla="*/ 11564 w 3406551"/>
                    <a:gd name="connsiteY5" fmla="*/ 454494 h 569209"/>
                    <a:gd name="connsiteX6" fmla="*/ 569210 w 3406551"/>
                    <a:gd name="connsiteY6" fmla="*/ 0 h 56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6551" h="569209">
                      <a:moveTo>
                        <a:pt x="569210" y="0"/>
                      </a:moveTo>
                      <a:lnTo>
                        <a:pt x="2837341" y="0"/>
                      </a:lnTo>
                      <a:cubicBezTo>
                        <a:pt x="3112411" y="0"/>
                        <a:pt x="3341910" y="195115"/>
                        <a:pt x="3394987" y="454494"/>
                      </a:cubicBezTo>
                      <a:lnTo>
                        <a:pt x="3406551" y="569209"/>
                      </a:lnTo>
                      <a:lnTo>
                        <a:pt x="0" y="569209"/>
                      </a:lnTo>
                      <a:lnTo>
                        <a:pt x="11564" y="454494"/>
                      </a:lnTo>
                      <a:cubicBezTo>
                        <a:pt x="64641" y="195115"/>
                        <a:pt x="294140" y="0"/>
                        <a:pt x="569210" y="0"/>
                      </a:cubicBezTo>
                      <a:close/>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sp>
          <p:nvSpPr>
            <p:cNvPr id="159" name="Oval 158">
              <a:extLst>
                <a:ext uri="{FF2B5EF4-FFF2-40B4-BE49-F238E27FC236}">
                  <a16:creationId xmlns:a16="http://schemas.microsoft.com/office/drawing/2014/main" id="{CD87E083-DEBF-48CE-959C-5E621A915901}"/>
                </a:ext>
              </a:extLst>
            </p:cNvPr>
            <p:cNvSpPr/>
            <p:nvPr/>
          </p:nvSpPr>
          <p:spPr>
            <a:xfrm>
              <a:off x="8201226"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0" name="Oval 159">
              <a:extLst>
                <a:ext uri="{FF2B5EF4-FFF2-40B4-BE49-F238E27FC236}">
                  <a16:creationId xmlns:a16="http://schemas.microsoft.com/office/drawing/2014/main" id="{06E688A2-3543-49CA-ADBE-0FAA0D7BD983}"/>
                </a:ext>
              </a:extLst>
            </p:cNvPr>
            <p:cNvSpPr/>
            <p:nvPr/>
          </p:nvSpPr>
          <p:spPr>
            <a:xfrm>
              <a:off x="6696840"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1" name="Freeform: Shape 160">
              <a:extLst>
                <a:ext uri="{FF2B5EF4-FFF2-40B4-BE49-F238E27FC236}">
                  <a16:creationId xmlns:a16="http://schemas.microsoft.com/office/drawing/2014/main" id="{5E2295BB-7B46-4120-9A7C-049B78984532}"/>
                </a:ext>
              </a:extLst>
            </p:cNvPr>
            <p:cNvSpPr/>
            <p:nvPr/>
          </p:nvSpPr>
          <p:spPr>
            <a:xfrm>
              <a:off x="6770780" y="4064035"/>
              <a:ext cx="1696496" cy="1301422"/>
            </a:xfrm>
            <a:custGeom>
              <a:avLst/>
              <a:gdLst>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0 w 1696496"/>
                <a:gd name="connsiteY4" fmla="*/ 1301422 h 1301422"/>
                <a:gd name="connsiteX5" fmla="*/ 0 w 1696496"/>
                <a:gd name="connsiteY5" fmla="*/ 466621 h 1301422"/>
                <a:gd name="connsiteX6" fmla="*/ 466621 w 1696496"/>
                <a:gd name="connsiteY6" fmla="*/ 0 h 1301422"/>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802849 w 1696496"/>
                <a:gd name="connsiteY4" fmla="*/ 1298461 h 1301422"/>
                <a:gd name="connsiteX5" fmla="*/ 0 w 1696496"/>
                <a:gd name="connsiteY5" fmla="*/ 1301422 h 1301422"/>
                <a:gd name="connsiteX6" fmla="*/ 0 w 1696496"/>
                <a:gd name="connsiteY6" fmla="*/ 466621 h 1301422"/>
                <a:gd name="connsiteX7" fmla="*/ 466621 w 1696496"/>
                <a:gd name="connsiteY7" fmla="*/ 0 h 1301422"/>
                <a:gd name="connsiteX0" fmla="*/ 802849 w 1696496"/>
                <a:gd name="connsiteY0" fmla="*/ 1298461 h 1389901"/>
                <a:gd name="connsiteX1" fmla="*/ 0 w 1696496"/>
                <a:gd name="connsiteY1" fmla="*/ 1301422 h 1389901"/>
                <a:gd name="connsiteX2" fmla="*/ 0 w 1696496"/>
                <a:gd name="connsiteY2" fmla="*/ 466621 h 1389901"/>
                <a:gd name="connsiteX3" fmla="*/ 466621 w 1696496"/>
                <a:gd name="connsiteY3" fmla="*/ 0 h 1389901"/>
                <a:gd name="connsiteX4" fmla="*/ 1229875 w 1696496"/>
                <a:gd name="connsiteY4" fmla="*/ 0 h 1389901"/>
                <a:gd name="connsiteX5" fmla="*/ 1696496 w 1696496"/>
                <a:gd name="connsiteY5" fmla="*/ 466621 h 1389901"/>
                <a:gd name="connsiteX6" fmla="*/ 1696496 w 1696496"/>
                <a:gd name="connsiteY6" fmla="*/ 1301422 h 1389901"/>
                <a:gd name="connsiteX7" fmla="*/ 894289 w 1696496"/>
                <a:gd name="connsiteY7" fmla="*/ 1389901 h 1389901"/>
                <a:gd name="connsiteX0" fmla="*/ 802849 w 1696496"/>
                <a:gd name="connsiteY0" fmla="*/ 1298461 h 1301422"/>
                <a:gd name="connsiteX1" fmla="*/ 0 w 1696496"/>
                <a:gd name="connsiteY1" fmla="*/ 1301422 h 1301422"/>
                <a:gd name="connsiteX2" fmla="*/ 0 w 1696496"/>
                <a:gd name="connsiteY2" fmla="*/ 466621 h 1301422"/>
                <a:gd name="connsiteX3" fmla="*/ 466621 w 1696496"/>
                <a:gd name="connsiteY3" fmla="*/ 0 h 1301422"/>
                <a:gd name="connsiteX4" fmla="*/ 1229875 w 1696496"/>
                <a:gd name="connsiteY4" fmla="*/ 0 h 1301422"/>
                <a:gd name="connsiteX5" fmla="*/ 1696496 w 1696496"/>
                <a:gd name="connsiteY5" fmla="*/ 466621 h 1301422"/>
                <a:gd name="connsiteX6" fmla="*/ 1696496 w 1696496"/>
                <a:gd name="connsiteY6" fmla="*/ 1301422 h 1301422"/>
                <a:gd name="connsiteX0" fmla="*/ 0 w 1696496"/>
                <a:gd name="connsiteY0" fmla="*/ 1301422 h 1301422"/>
                <a:gd name="connsiteX1" fmla="*/ 0 w 1696496"/>
                <a:gd name="connsiteY1" fmla="*/ 466621 h 1301422"/>
                <a:gd name="connsiteX2" fmla="*/ 466621 w 1696496"/>
                <a:gd name="connsiteY2" fmla="*/ 0 h 1301422"/>
                <a:gd name="connsiteX3" fmla="*/ 1229875 w 1696496"/>
                <a:gd name="connsiteY3" fmla="*/ 0 h 1301422"/>
                <a:gd name="connsiteX4" fmla="*/ 1696496 w 1696496"/>
                <a:gd name="connsiteY4" fmla="*/ 466621 h 1301422"/>
                <a:gd name="connsiteX5" fmla="*/ 1696496 w 1696496"/>
                <a:gd name="connsiteY5" fmla="*/ 1301422 h 130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6496" h="1301422">
                  <a:moveTo>
                    <a:pt x="0" y="1301422"/>
                  </a:moveTo>
                  <a:lnTo>
                    <a:pt x="0" y="466621"/>
                  </a:lnTo>
                  <a:cubicBezTo>
                    <a:pt x="0" y="208913"/>
                    <a:pt x="208913" y="0"/>
                    <a:pt x="466621" y="0"/>
                  </a:cubicBezTo>
                  <a:lnTo>
                    <a:pt x="1229875" y="0"/>
                  </a:lnTo>
                  <a:cubicBezTo>
                    <a:pt x="1487583" y="0"/>
                    <a:pt x="1696496" y="208913"/>
                    <a:pt x="1696496" y="466621"/>
                  </a:cubicBezTo>
                  <a:lnTo>
                    <a:pt x="1696496" y="1301422"/>
                  </a:lnTo>
                </a:path>
              </a:pathLst>
            </a:custGeom>
            <a:gradFill flip="none" rotWithShape="1">
              <a:gsLst>
                <a:gs pos="100000">
                  <a:schemeClr val="tx2">
                    <a:lumMod val="50000"/>
                  </a:schemeClr>
                </a:gs>
                <a:gs pos="21000">
                  <a:schemeClr val="bg1">
                    <a:lumMod val="65000"/>
                    <a:lumOff val="35000"/>
                  </a:schemeClr>
                </a:gs>
              </a:gsLst>
              <a:lin ang="16200000" scaled="0"/>
              <a:tileRect/>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prstClr val="white"/>
                </a:solidFill>
                <a:latin typeface="Arial"/>
              </a:endParaRPr>
            </a:p>
          </p:txBody>
        </p:sp>
      </p:grpSp>
      <p:pic>
        <p:nvPicPr>
          <p:cNvPr id="2" name="Picture 1">
            <a:extLst>
              <a:ext uri="{FF2B5EF4-FFF2-40B4-BE49-F238E27FC236}">
                <a16:creationId xmlns:a16="http://schemas.microsoft.com/office/drawing/2014/main" id="{D7F6D7F5-A904-45B1-B265-574493E4F380}"/>
              </a:ext>
            </a:extLst>
          </p:cNvPr>
          <p:cNvPicPr>
            <a:picLocks noChangeAspect="1"/>
          </p:cNvPicPr>
          <p:nvPr/>
        </p:nvPicPr>
        <p:blipFill>
          <a:blip r:embed="rId20"/>
          <a:stretch>
            <a:fillRect/>
          </a:stretch>
        </p:blipFill>
        <p:spPr>
          <a:xfrm>
            <a:off x="4893379" y="1743515"/>
            <a:ext cx="2311803" cy="790110"/>
          </a:xfrm>
          <a:prstGeom prst="rect">
            <a:avLst/>
          </a:prstGeom>
        </p:spPr>
      </p:pic>
      <p:sp>
        <p:nvSpPr>
          <p:cNvPr id="171" name="Rectangle 170">
            <a:extLst>
              <a:ext uri="{FF2B5EF4-FFF2-40B4-BE49-F238E27FC236}">
                <a16:creationId xmlns:a16="http://schemas.microsoft.com/office/drawing/2014/main" id="{4EBA7442-49A8-4C00-8909-92CD53D887C9}"/>
              </a:ext>
            </a:extLst>
          </p:cNvPr>
          <p:cNvSpPr/>
          <p:nvPr/>
        </p:nvSpPr>
        <p:spPr>
          <a:xfrm>
            <a:off x="1037883" y="4589040"/>
            <a:ext cx="2494266" cy="830997"/>
          </a:xfrm>
          <a:prstGeom prst="rect">
            <a:avLst/>
          </a:prstGeom>
        </p:spPr>
        <p:txBody>
          <a:bodyPr wrap="square">
            <a:spAutoFit/>
          </a:bodyPr>
          <a:lstStyle/>
          <a:p>
            <a:pPr algn="ctr" defTabSz="731520">
              <a:spcAft>
                <a:spcPts val="2880"/>
              </a:spcAft>
              <a:defRPr/>
            </a:pPr>
            <a:r>
              <a:rPr lang="en-US" sz="2400" dirty="0"/>
              <a:t>Compensation policy</a:t>
            </a:r>
          </a:p>
        </p:txBody>
      </p:sp>
      <p:sp>
        <p:nvSpPr>
          <p:cNvPr id="172" name="Rectangle 171">
            <a:extLst>
              <a:ext uri="{FF2B5EF4-FFF2-40B4-BE49-F238E27FC236}">
                <a16:creationId xmlns:a16="http://schemas.microsoft.com/office/drawing/2014/main" id="{A462F955-0170-4B03-9C0B-62310DF9A0F1}"/>
              </a:ext>
            </a:extLst>
          </p:cNvPr>
          <p:cNvSpPr/>
          <p:nvPr/>
        </p:nvSpPr>
        <p:spPr>
          <a:xfrm>
            <a:off x="3521686" y="4589040"/>
            <a:ext cx="2551294" cy="830997"/>
          </a:xfrm>
          <a:prstGeom prst="rect">
            <a:avLst/>
          </a:prstGeom>
        </p:spPr>
        <p:txBody>
          <a:bodyPr wrap="square">
            <a:spAutoFit/>
          </a:bodyPr>
          <a:lstStyle/>
          <a:p>
            <a:pPr algn="ctr" defTabSz="731520">
              <a:spcAft>
                <a:spcPts val="2880"/>
              </a:spcAft>
              <a:defRPr/>
            </a:pPr>
            <a:r>
              <a:rPr lang="en-US" sz="2400" dirty="0"/>
              <a:t>Executive succession</a:t>
            </a:r>
          </a:p>
        </p:txBody>
      </p:sp>
      <p:grpSp>
        <p:nvGrpSpPr>
          <p:cNvPr id="173" name="Group 172">
            <a:extLst>
              <a:ext uri="{FF2B5EF4-FFF2-40B4-BE49-F238E27FC236}">
                <a16:creationId xmlns:a16="http://schemas.microsoft.com/office/drawing/2014/main" id="{5522531D-F143-4250-B543-777911FA794D}"/>
              </a:ext>
            </a:extLst>
          </p:cNvPr>
          <p:cNvGrpSpPr/>
          <p:nvPr/>
        </p:nvGrpSpPr>
        <p:grpSpPr>
          <a:xfrm>
            <a:off x="1566014" y="3416499"/>
            <a:ext cx="1192618" cy="1000752"/>
            <a:chOff x="1525836" y="1613709"/>
            <a:chExt cx="745386" cy="625470"/>
          </a:xfrm>
        </p:grpSpPr>
        <p:sp>
          <p:nvSpPr>
            <p:cNvPr id="174" name="Rectangle 17">
              <a:extLst>
                <a:ext uri="{FF2B5EF4-FFF2-40B4-BE49-F238E27FC236}">
                  <a16:creationId xmlns:a16="http://schemas.microsoft.com/office/drawing/2014/main" id="{EF68749E-3E69-40B0-9204-5A8DE12F7ECD}"/>
                </a:ext>
              </a:extLst>
            </p:cNvPr>
            <p:cNvSpPr/>
            <p:nvPr/>
          </p:nvSpPr>
          <p:spPr>
            <a:xfrm>
              <a:off x="1525836" y="1912619"/>
              <a:ext cx="745386" cy="326559"/>
            </a:xfrm>
            <a:custGeom>
              <a:avLst/>
              <a:gdLst>
                <a:gd name="connsiteX0" fmla="*/ 0 w 745386"/>
                <a:gd name="connsiteY0" fmla="*/ 0 h 302816"/>
                <a:gd name="connsiteX1" fmla="*/ 745386 w 745386"/>
                <a:gd name="connsiteY1" fmla="*/ 0 h 302816"/>
                <a:gd name="connsiteX2" fmla="*/ 745386 w 745386"/>
                <a:gd name="connsiteY2" fmla="*/ 302816 h 302816"/>
                <a:gd name="connsiteX3" fmla="*/ 0 w 745386"/>
                <a:gd name="connsiteY3" fmla="*/ 302816 h 302816"/>
                <a:gd name="connsiteX4" fmla="*/ 0 w 745386"/>
                <a:gd name="connsiteY4" fmla="*/ 0 h 302816"/>
                <a:gd name="connsiteX0" fmla="*/ 0 w 745386"/>
                <a:gd name="connsiteY0" fmla="*/ 3423 h 306239"/>
                <a:gd name="connsiteX1" fmla="*/ 366464 w 745386"/>
                <a:gd name="connsiteY1" fmla="*/ 0 h 306239"/>
                <a:gd name="connsiteX2" fmla="*/ 745386 w 745386"/>
                <a:gd name="connsiteY2" fmla="*/ 3423 h 306239"/>
                <a:gd name="connsiteX3" fmla="*/ 745386 w 745386"/>
                <a:gd name="connsiteY3" fmla="*/ 306239 h 306239"/>
                <a:gd name="connsiteX4" fmla="*/ 0 w 745386"/>
                <a:gd name="connsiteY4" fmla="*/ 306239 h 306239"/>
                <a:gd name="connsiteX5" fmla="*/ 0 w 745386"/>
                <a:gd name="connsiteY5" fmla="*/ 3423 h 306239"/>
                <a:gd name="connsiteX0" fmla="*/ 0 w 745386"/>
                <a:gd name="connsiteY0" fmla="*/ 0 h 302816"/>
                <a:gd name="connsiteX1" fmla="*/ 366464 w 745386"/>
                <a:gd name="connsiteY1" fmla="*/ 21977 h 302816"/>
                <a:gd name="connsiteX2" fmla="*/ 745386 w 745386"/>
                <a:gd name="connsiteY2" fmla="*/ 0 h 302816"/>
                <a:gd name="connsiteX3" fmla="*/ 745386 w 745386"/>
                <a:gd name="connsiteY3" fmla="*/ 302816 h 302816"/>
                <a:gd name="connsiteX4" fmla="*/ 0 w 745386"/>
                <a:gd name="connsiteY4" fmla="*/ 302816 h 302816"/>
                <a:gd name="connsiteX5" fmla="*/ 0 w 745386"/>
                <a:gd name="connsiteY5" fmla="*/ 0 h 302816"/>
                <a:gd name="connsiteX0" fmla="*/ 0 w 745386"/>
                <a:gd name="connsiteY0" fmla="*/ 23743 h 326559"/>
                <a:gd name="connsiteX1" fmla="*/ 356304 w 745386"/>
                <a:gd name="connsiteY1" fmla="*/ 0 h 326559"/>
                <a:gd name="connsiteX2" fmla="*/ 745386 w 745386"/>
                <a:gd name="connsiteY2" fmla="*/ 23743 h 326559"/>
                <a:gd name="connsiteX3" fmla="*/ 745386 w 745386"/>
                <a:gd name="connsiteY3" fmla="*/ 326559 h 326559"/>
                <a:gd name="connsiteX4" fmla="*/ 0 w 745386"/>
                <a:gd name="connsiteY4" fmla="*/ 326559 h 326559"/>
                <a:gd name="connsiteX5" fmla="*/ 0 w 745386"/>
                <a:gd name="connsiteY5" fmla="*/ 23743 h 3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86" h="326559">
                  <a:moveTo>
                    <a:pt x="0" y="23743"/>
                  </a:moveTo>
                  <a:lnTo>
                    <a:pt x="356304" y="0"/>
                  </a:lnTo>
                  <a:lnTo>
                    <a:pt x="745386" y="23743"/>
                  </a:lnTo>
                  <a:lnTo>
                    <a:pt x="745386" y="326559"/>
                  </a:lnTo>
                  <a:lnTo>
                    <a:pt x="0" y="326559"/>
                  </a:lnTo>
                  <a:lnTo>
                    <a:pt x="0" y="23743"/>
                  </a:lnTo>
                  <a:close/>
                </a:path>
              </a:pathLst>
            </a:custGeom>
            <a:solidFill>
              <a:schemeClr val="tx2">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75" name="Group 174">
              <a:extLst>
                <a:ext uri="{FF2B5EF4-FFF2-40B4-BE49-F238E27FC236}">
                  <a16:creationId xmlns:a16="http://schemas.microsoft.com/office/drawing/2014/main" id="{4142B2F7-1C4C-4BF7-81FA-E7111E0883F5}"/>
                </a:ext>
              </a:extLst>
            </p:cNvPr>
            <p:cNvGrpSpPr/>
            <p:nvPr/>
          </p:nvGrpSpPr>
          <p:grpSpPr>
            <a:xfrm rot="2524695">
              <a:off x="1586884" y="1897168"/>
              <a:ext cx="371990" cy="152904"/>
              <a:chOff x="1052950" y="1532686"/>
              <a:chExt cx="371990" cy="152904"/>
            </a:xfrm>
          </p:grpSpPr>
          <p:sp>
            <p:nvSpPr>
              <p:cNvPr id="211" name="Rectangle 210">
                <a:extLst>
                  <a:ext uri="{FF2B5EF4-FFF2-40B4-BE49-F238E27FC236}">
                    <a16:creationId xmlns:a16="http://schemas.microsoft.com/office/drawing/2014/main" id="{740A5D2B-4B78-4F53-87D8-CC5D3BFA3590}"/>
                  </a:ext>
                </a:extLst>
              </p:cNvPr>
              <p:cNvSpPr/>
              <p:nvPr/>
            </p:nvSpPr>
            <p:spPr>
              <a:xfrm>
                <a:off x="1052950" y="1532686"/>
                <a:ext cx="371990" cy="152904"/>
              </a:xfrm>
              <a:prstGeom prst="rect">
                <a:avLst/>
              </a:prstGeom>
              <a:solidFill>
                <a:srgbClr val="84848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212" name="Straight Connector 211">
                <a:extLst>
                  <a:ext uri="{FF2B5EF4-FFF2-40B4-BE49-F238E27FC236}">
                    <a16:creationId xmlns:a16="http://schemas.microsoft.com/office/drawing/2014/main" id="{57859CE5-DF46-40C6-8142-A7914989ED58}"/>
                  </a:ext>
                </a:extLst>
              </p:cNvPr>
              <p:cNvCxnSpPr/>
              <p:nvPr/>
            </p:nvCxnSpPr>
            <p:spPr>
              <a:xfrm>
                <a:off x="1084580" y="1649908"/>
                <a:ext cx="281940" cy="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grpSp>
          <p:nvGrpSpPr>
            <p:cNvPr id="176" name="Group 175">
              <a:extLst>
                <a:ext uri="{FF2B5EF4-FFF2-40B4-BE49-F238E27FC236}">
                  <a16:creationId xmlns:a16="http://schemas.microsoft.com/office/drawing/2014/main" id="{8092B91C-2B38-4B00-8475-FB24C24B23C7}"/>
                </a:ext>
              </a:extLst>
            </p:cNvPr>
            <p:cNvGrpSpPr/>
            <p:nvPr/>
          </p:nvGrpSpPr>
          <p:grpSpPr>
            <a:xfrm>
              <a:off x="1984307" y="1613709"/>
              <a:ext cx="98674" cy="98674"/>
              <a:chOff x="1597391" y="1434117"/>
              <a:chExt cx="98674" cy="98674"/>
            </a:xfrm>
          </p:grpSpPr>
          <p:sp>
            <p:nvSpPr>
              <p:cNvPr id="209" name="Oval 208">
                <a:extLst>
                  <a:ext uri="{FF2B5EF4-FFF2-40B4-BE49-F238E27FC236}">
                    <a16:creationId xmlns:a16="http://schemas.microsoft.com/office/drawing/2014/main" id="{1301B56D-273C-4F22-A194-2DF0AAE3F3C5}"/>
                  </a:ext>
                </a:extLst>
              </p:cNvPr>
              <p:cNvSpPr/>
              <p:nvPr/>
            </p:nvSpPr>
            <p:spPr>
              <a:xfrm>
                <a:off x="1597391" y="1434117"/>
                <a:ext cx="98674" cy="986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10" name="Freeform: Shape 209">
                <a:extLst>
                  <a:ext uri="{FF2B5EF4-FFF2-40B4-BE49-F238E27FC236}">
                    <a16:creationId xmlns:a16="http://schemas.microsoft.com/office/drawing/2014/main" id="{1B8348FE-A253-45B3-8381-F892A956F6F6}"/>
                  </a:ext>
                </a:extLst>
              </p:cNvPr>
              <p:cNvSpPr/>
              <p:nvPr/>
            </p:nvSpPr>
            <p:spPr>
              <a:xfrm rot="18882513">
                <a:off x="1629745" y="1478054"/>
                <a:ext cx="50553" cy="27218"/>
              </a:xfrm>
              <a:custGeom>
                <a:avLst/>
                <a:gdLst>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 name="connsiteX6" fmla="*/ 49708 w 50553"/>
                  <a:gd name="connsiteY6" fmla="*/ 0 h 27218"/>
                  <a:gd name="connsiteX0" fmla="*/ 49708 w 50553"/>
                  <a:gd name="connsiteY0" fmla="*/ 5761 h 32979"/>
                  <a:gd name="connsiteX1" fmla="*/ 50553 w 50553"/>
                  <a:gd name="connsiteY1" fmla="*/ 7831 h 32979"/>
                  <a:gd name="connsiteX2" fmla="*/ 43059 w 50553"/>
                  <a:gd name="connsiteY2" fmla="*/ 25667 h 32979"/>
                  <a:gd name="connsiteX3" fmla="*/ 7313 w 50553"/>
                  <a:gd name="connsiteY3" fmla="*/ 25485 h 32979"/>
                  <a:gd name="connsiteX4" fmla="*/ 1 w 50553"/>
                  <a:gd name="connsiteY4" fmla="*/ 7574 h 32979"/>
                  <a:gd name="connsiteX5" fmla="*/ 763 w 50553"/>
                  <a:gd name="connsiteY5" fmla="*/ 5761 h 32979"/>
                  <a:gd name="connsiteX6" fmla="*/ 26317 w 50553"/>
                  <a:gd name="connsiteY6" fmla="*/ 0 h 32979"/>
                  <a:gd name="connsiteX7" fmla="*/ 49708 w 50553"/>
                  <a:gd name="connsiteY7" fmla="*/ 5761 h 32979"/>
                  <a:gd name="connsiteX0" fmla="*/ 26317 w 117757"/>
                  <a:gd name="connsiteY0" fmla="*/ 0 h 91440"/>
                  <a:gd name="connsiteX1" fmla="*/ 49708 w 117757"/>
                  <a:gd name="connsiteY1" fmla="*/ 5761 h 91440"/>
                  <a:gd name="connsiteX2" fmla="*/ 50553 w 117757"/>
                  <a:gd name="connsiteY2" fmla="*/ 7831 h 91440"/>
                  <a:gd name="connsiteX3" fmla="*/ 43059 w 117757"/>
                  <a:gd name="connsiteY3" fmla="*/ 25667 h 91440"/>
                  <a:gd name="connsiteX4" fmla="*/ 7313 w 117757"/>
                  <a:gd name="connsiteY4" fmla="*/ 25485 h 91440"/>
                  <a:gd name="connsiteX5" fmla="*/ 1 w 117757"/>
                  <a:gd name="connsiteY5" fmla="*/ 7574 h 91440"/>
                  <a:gd name="connsiteX6" fmla="*/ 763 w 117757"/>
                  <a:gd name="connsiteY6" fmla="*/ 5761 h 91440"/>
                  <a:gd name="connsiteX7" fmla="*/ 117757 w 117757"/>
                  <a:gd name="connsiteY7" fmla="*/ 91440 h 91440"/>
                  <a:gd name="connsiteX0" fmla="*/ 26317 w 50553"/>
                  <a:gd name="connsiteY0" fmla="*/ 0 h 32979"/>
                  <a:gd name="connsiteX1" fmla="*/ 49708 w 50553"/>
                  <a:gd name="connsiteY1" fmla="*/ 5761 h 32979"/>
                  <a:gd name="connsiteX2" fmla="*/ 50553 w 50553"/>
                  <a:gd name="connsiteY2" fmla="*/ 7831 h 32979"/>
                  <a:gd name="connsiteX3" fmla="*/ 43059 w 50553"/>
                  <a:gd name="connsiteY3" fmla="*/ 25667 h 32979"/>
                  <a:gd name="connsiteX4" fmla="*/ 7313 w 50553"/>
                  <a:gd name="connsiteY4" fmla="*/ 25485 h 32979"/>
                  <a:gd name="connsiteX5" fmla="*/ 1 w 50553"/>
                  <a:gd name="connsiteY5" fmla="*/ 7574 h 32979"/>
                  <a:gd name="connsiteX6" fmla="*/ 763 w 50553"/>
                  <a:gd name="connsiteY6" fmla="*/ 5761 h 32979"/>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53" h="27218">
                    <a:moveTo>
                      <a:pt x="49708" y="0"/>
                    </a:moveTo>
                    <a:lnTo>
                      <a:pt x="50553" y="2070"/>
                    </a:lnTo>
                    <a:cubicBezTo>
                      <a:pt x="50521" y="8539"/>
                      <a:pt x="48020" y="14995"/>
                      <a:pt x="43059" y="19906"/>
                    </a:cubicBezTo>
                    <a:cubicBezTo>
                      <a:pt x="33138" y="29726"/>
                      <a:pt x="17134" y="29645"/>
                      <a:pt x="7313" y="19724"/>
                    </a:cubicBezTo>
                    <a:cubicBezTo>
                      <a:pt x="2402" y="14763"/>
                      <a:pt x="-32" y="8282"/>
                      <a:pt x="1" y="1813"/>
                    </a:cubicBezTo>
                    <a:lnTo>
                      <a:pt x="763" y="0"/>
                    </a:lnTo>
                  </a:path>
                </a:pathLst>
              </a:custGeom>
              <a:noFill/>
              <a:ln w="19050" cap="rnd">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182" name="Group 181">
              <a:extLst>
                <a:ext uri="{FF2B5EF4-FFF2-40B4-BE49-F238E27FC236}">
                  <a16:creationId xmlns:a16="http://schemas.microsoft.com/office/drawing/2014/main" id="{9B8C70B8-22DB-431E-9E0F-26B50B204472}"/>
                </a:ext>
              </a:extLst>
            </p:cNvPr>
            <p:cNvGrpSpPr/>
            <p:nvPr/>
          </p:nvGrpSpPr>
          <p:grpSpPr>
            <a:xfrm rot="3108457">
              <a:off x="2025906" y="1778578"/>
              <a:ext cx="98674" cy="98674"/>
              <a:chOff x="1597391" y="1434117"/>
              <a:chExt cx="98674" cy="98674"/>
            </a:xfrm>
          </p:grpSpPr>
          <p:sp>
            <p:nvSpPr>
              <p:cNvPr id="206" name="Oval 205">
                <a:extLst>
                  <a:ext uri="{FF2B5EF4-FFF2-40B4-BE49-F238E27FC236}">
                    <a16:creationId xmlns:a16="http://schemas.microsoft.com/office/drawing/2014/main" id="{0ACB5C81-B121-4671-8069-E0F2735FE2E6}"/>
                  </a:ext>
                </a:extLst>
              </p:cNvPr>
              <p:cNvSpPr/>
              <p:nvPr/>
            </p:nvSpPr>
            <p:spPr>
              <a:xfrm>
                <a:off x="1597391" y="1434117"/>
                <a:ext cx="98674" cy="986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08" name="Freeform: Shape 207">
                <a:extLst>
                  <a:ext uri="{FF2B5EF4-FFF2-40B4-BE49-F238E27FC236}">
                    <a16:creationId xmlns:a16="http://schemas.microsoft.com/office/drawing/2014/main" id="{176BE4B0-5139-45CF-A1E8-B81E57CF647F}"/>
                  </a:ext>
                </a:extLst>
              </p:cNvPr>
              <p:cNvSpPr/>
              <p:nvPr/>
            </p:nvSpPr>
            <p:spPr>
              <a:xfrm rot="18882513">
                <a:off x="1629745" y="1478054"/>
                <a:ext cx="50553" cy="27218"/>
              </a:xfrm>
              <a:custGeom>
                <a:avLst/>
                <a:gdLst>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 name="connsiteX6" fmla="*/ 49708 w 50553"/>
                  <a:gd name="connsiteY6" fmla="*/ 0 h 27218"/>
                  <a:gd name="connsiteX0" fmla="*/ 49708 w 50553"/>
                  <a:gd name="connsiteY0" fmla="*/ 5761 h 32979"/>
                  <a:gd name="connsiteX1" fmla="*/ 50553 w 50553"/>
                  <a:gd name="connsiteY1" fmla="*/ 7831 h 32979"/>
                  <a:gd name="connsiteX2" fmla="*/ 43059 w 50553"/>
                  <a:gd name="connsiteY2" fmla="*/ 25667 h 32979"/>
                  <a:gd name="connsiteX3" fmla="*/ 7313 w 50553"/>
                  <a:gd name="connsiteY3" fmla="*/ 25485 h 32979"/>
                  <a:gd name="connsiteX4" fmla="*/ 1 w 50553"/>
                  <a:gd name="connsiteY4" fmla="*/ 7574 h 32979"/>
                  <a:gd name="connsiteX5" fmla="*/ 763 w 50553"/>
                  <a:gd name="connsiteY5" fmla="*/ 5761 h 32979"/>
                  <a:gd name="connsiteX6" fmla="*/ 26317 w 50553"/>
                  <a:gd name="connsiteY6" fmla="*/ 0 h 32979"/>
                  <a:gd name="connsiteX7" fmla="*/ 49708 w 50553"/>
                  <a:gd name="connsiteY7" fmla="*/ 5761 h 32979"/>
                  <a:gd name="connsiteX0" fmla="*/ 26317 w 117757"/>
                  <a:gd name="connsiteY0" fmla="*/ 0 h 91440"/>
                  <a:gd name="connsiteX1" fmla="*/ 49708 w 117757"/>
                  <a:gd name="connsiteY1" fmla="*/ 5761 h 91440"/>
                  <a:gd name="connsiteX2" fmla="*/ 50553 w 117757"/>
                  <a:gd name="connsiteY2" fmla="*/ 7831 h 91440"/>
                  <a:gd name="connsiteX3" fmla="*/ 43059 w 117757"/>
                  <a:gd name="connsiteY3" fmla="*/ 25667 h 91440"/>
                  <a:gd name="connsiteX4" fmla="*/ 7313 w 117757"/>
                  <a:gd name="connsiteY4" fmla="*/ 25485 h 91440"/>
                  <a:gd name="connsiteX5" fmla="*/ 1 w 117757"/>
                  <a:gd name="connsiteY5" fmla="*/ 7574 h 91440"/>
                  <a:gd name="connsiteX6" fmla="*/ 763 w 117757"/>
                  <a:gd name="connsiteY6" fmla="*/ 5761 h 91440"/>
                  <a:gd name="connsiteX7" fmla="*/ 117757 w 117757"/>
                  <a:gd name="connsiteY7" fmla="*/ 91440 h 91440"/>
                  <a:gd name="connsiteX0" fmla="*/ 26317 w 50553"/>
                  <a:gd name="connsiteY0" fmla="*/ 0 h 32979"/>
                  <a:gd name="connsiteX1" fmla="*/ 49708 w 50553"/>
                  <a:gd name="connsiteY1" fmla="*/ 5761 h 32979"/>
                  <a:gd name="connsiteX2" fmla="*/ 50553 w 50553"/>
                  <a:gd name="connsiteY2" fmla="*/ 7831 h 32979"/>
                  <a:gd name="connsiteX3" fmla="*/ 43059 w 50553"/>
                  <a:gd name="connsiteY3" fmla="*/ 25667 h 32979"/>
                  <a:gd name="connsiteX4" fmla="*/ 7313 w 50553"/>
                  <a:gd name="connsiteY4" fmla="*/ 25485 h 32979"/>
                  <a:gd name="connsiteX5" fmla="*/ 1 w 50553"/>
                  <a:gd name="connsiteY5" fmla="*/ 7574 h 32979"/>
                  <a:gd name="connsiteX6" fmla="*/ 763 w 50553"/>
                  <a:gd name="connsiteY6" fmla="*/ 5761 h 32979"/>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53" h="27218">
                    <a:moveTo>
                      <a:pt x="49708" y="0"/>
                    </a:moveTo>
                    <a:lnTo>
                      <a:pt x="50553" y="2070"/>
                    </a:lnTo>
                    <a:cubicBezTo>
                      <a:pt x="50521" y="8539"/>
                      <a:pt x="48020" y="14995"/>
                      <a:pt x="43059" y="19906"/>
                    </a:cubicBezTo>
                    <a:cubicBezTo>
                      <a:pt x="33138" y="29726"/>
                      <a:pt x="17134" y="29645"/>
                      <a:pt x="7313" y="19724"/>
                    </a:cubicBezTo>
                    <a:cubicBezTo>
                      <a:pt x="2402" y="14763"/>
                      <a:pt x="-32" y="8282"/>
                      <a:pt x="1" y="1813"/>
                    </a:cubicBezTo>
                    <a:lnTo>
                      <a:pt x="763" y="0"/>
                    </a:lnTo>
                  </a:path>
                </a:pathLst>
              </a:custGeom>
              <a:noFill/>
              <a:ln w="19050" cap="rnd">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183" name="Group 182">
              <a:extLst>
                <a:ext uri="{FF2B5EF4-FFF2-40B4-BE49-F238E27FC236}">
                  <a16:creationId xmlns:a16="http://schemas.microsoft.com/office/drawing/2014/main" id="{CAC91C18-B778-44C7-8BFC-8B4CA1AC46A2}"/>
                </a:ext>
              </a:extLst>
            </p:cNvPr>
            <p:cNvGrpSpPr/>
            <p:nvPr/>
          </p:nvGrpSpPr>
          <p:grpSpPr>
            <a:xfrm rot="6018481">
              <a:off x="1881155" y="1732953"/>
              <a:ext cx="98674" cy="98674"/>
              <a:chOff x="1597391" y="1434117"/>
              <a:chExt cx="98674" cy="98674"/>
            </a:xfrm>
          </p:grpSpPr>
          <p:sp>
            <p:nvSpPr>
              <p:cNvPr id="197" name="Oval 196">
                <a:extLst>
                  <a:ext uri="{FF2B5EF4-FFF2-40B4-BE49-F238E27FC236}">
                    <a16:creationId xmlns:a16="http://schemas.microsoft.com/office/drawing/2014/main" id="{51FC8D8F-977E-427A-A3D8-E336B9F7DB10}"/>
                  </a:ext>
                </a:extLst>
              </p:cNvPr>
              <p:cNvSpPr/>
              <p:nvPr/>
            </p:nvSpPr>
            <p:spPr>
              <a:xfrm>
                <a:off x="1597391" y="1434117"/>
                <a:ext cx="98674" cy="986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98" name="Freeform: Shape 197">
                <a:extLst>
                  <a:ext uri="{FF2B5EF4-FFF2-40B4-BE49-F238E27FC236}">
                    <a16:creationId xmlns:a16="http://schemas.microsoft.com/office/drawing/2014/main" id="{460AFA61-D0D8-466E-B233-6685B49EAB9C}"/>
                  </a:ext>
                </a:extLst>
              </p:cNvPr>
              <p:cNvSpPr/>
              <p:nvPr/>
            </p:nvSpPr>
            <p:spPr>
              <a:xfrm rot="18882513">
                <a:off x="1629745" y="1478054"/>
                <a:ext cx="50553" cy="27218"/>
              </a:xfrm>
              <a:custGeom>
                <a:avLst/>
                <a:gdLst>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 name="connsiteX6" fmla="*/ 49708 w 50553"/>
                  <a:gd name="connsiteY6" fmla="*/ 0 h 27218"/>
                  <a:gd name="connsiteX0" fmla="*/ 49708 w 50553"/>
                  <a:gd name="connsiteY0" fmla="*/ 5761 h 32979"/>
                  <a:gd name="connsiteX1" fmla="*/ 50553 w 50553"/>
                  <a:gd name="connsiteY1" fmla="*/ 7831 h 32979"/>
                  <a:gd name="connsiteX2" fmla="*/ 43059 w 50553"/>
                  <a:gd name="connsiteY2" fmla="*/ 25667 h 32979"/>
                  <a:gd name="connsiteX3" fmla="*/ 7313 w 50553"/>
                  <a:gd name="connsiteY3" fmla="*/ 25485 h 32979"/>
                  <a:gd name="connsiteX4" fmla="*/ 1 w 50553"/>
                  <a:gd name="connsiteY4" fmla="*/ 7574 h 32979"/>
                  <a:gd name="connsiteX5" fmla="*/ 763 w 50553"/>
                  <a:gd name="connsiteY5" fmla="*/ 5761 h 32979"/>
                  <a:gd name="connsiteX6" fmla="*/ 26317 w 50553"/>
                  <a:gd name="connsiteY6" fmla="*/ 0 h 32979"/>
                  <a:gd name="connsiteX7" fmla="*/ 49708 w 50553"/>
                  <a:gd name="connsiteY7" fmla="*/ 5761 h 32979"/>
                  <a:gd name="connsiteX0" fmla="*/ 26317 w 117757"/>
                  <a:gd name="connsiteY0" fmla="*/ 0 h 91440"/>
                  <a:gd name="connsiteX1" fmla="*/ 49708 w 117757"/>
                  <a:gd name="connsiteY1" fmla="*/ 5761 h 91440"/>
                  <a:gd name="connsiteX2" fmla="*/ 50553 w 117757"/>
                  <a:gd name="connsiteY2" fmla="*/ 7831 h 91440"/>
                  <a:gd name="connsiteX3" fmla="*/ 43059 w 117757"/>
                  <a:gd name="connsiteY3" fmla="*/ 25667 h 91440"/>
                  <a:gd name="connsiteX4" fmla="*/ 7313 w 117757"/>
                  <a:gd name="connsiteY4" fmla="*/ 25485 h 91440"/>
                  <a:gd name="connsiteX5" fmla="*/ 1 w 117757"/>
                  <a:gd name="connsiteY5" fmla="*/ 7574 h 91440"/>
                  <a:gd name="connsiteX6" fmla="*/ 763 w 117757"/>
                  <a:gd name="connsiteY6" fmla="*/ 5761 h 91440"/>
                  <a:gd name="connsiteX7" fmla="*/ 117757 w 117757"/>
                  <a:gd name="connsiteY7" fmla="*/ 91440 h 91440"/>
                  <a:gd name="connsiteX0" fmla="*/ 26317 w 50553"/>
                  <a:gd name="connsiteY0" fmla="*/ 0 h 32979"/>
                  <a:gd name="connsiteX1" fmla="*/ 49708 w 50553"/>
                  <a:gd name="connsiteY1" fmla="*/ 5761 h 32979"/>
                  <a:gd name="connsiteX2" fmla="*/ 50553 w 50553"/>
                  <a:gd name="connsiteY2" fmla="*/ 7831 h 32979"/>
                  <a:gd name="connsiteX3" fmla="*/ 43059 w 50553"/>
                  <a:gd name="connsiteY3" fmla="*/ 25667 h 32979"/>
                  <a:gd name="connsiteX4" fmla="*/ 7313 w 50553"/>
                  <a:gd name="connsiteY4" fmla="*/ 25485 h 32979"/>
                  <a:gd name="connsiteX5" fmla="*/ 1 w 50553"/>
                  <a:gd name="connsiteY5" fmla="*/ 7574 h 32979"/>
                  <a:gd name="connsiteX6" fmla="*/ 763 w 50553"/>
                  <a:gd name="connsiteY6" fmla="*/ 5761 h 32979"/>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53" h="27218">
                    <a:moveTo>
                      <a:pt x="49708" y="0"/>
                    </a:moveTo>
                    <a:lnTo>
                      <a:pt x="50553" y="2070"/>
                    </a:lnTo>
                    <a:cubicBezTo>
                      <a:pt x="50521" y="8539"/>
                      <a:pt x="48020" y="14995"/>
                      <a:pt x="43059" y="19906"/>
                    </a:cubicBezTo>
                    <a:cubicBezTo>
                      <a:pt x="33138" y="29726"/>
                      <a:pt x="17134" y="29645"/>
                      <a:pt x="7313" y="19724"/>
                    </a:cubicBezTo>
                    <a:cubicBezTo>
                      <a:pt x="2402" y="14763"/>
                      <a:pt x="-32" y="8282"/>
                      <a:pt x="1" y="1813"/>
                    </a:cubicBezTo>
                    <a:lnTo>
                      <a:pt x="763" y="0"/>
                    </a:lnTo>
                  </a:path>
                </a:pathLst>
              </a:custGeom>
              <a:noFill/>
              <a:ln w="19050" cap="rnd">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185" name="Group 184">
              <a:extLst>
                <a:ext uri="{FF2B5EF4-FFF2-40B4-BE49-F238E27FC236}">
                  <a16:creationId xmlns:a16="http://schemas.microsoft.com/office/drawing/2014/main" id="{C70E8201-E06C-49B7-880A-BE6EC2339193}"/>
                </a:ext>
              </a:extLst>
            </p:cNvPr>
            <p:cNvGrpSpPr/>
            <p:nvPr/>
          </p:nvGrpSpPr>
          <p:grpSpPr>
            <a:xfrm rot="2524695">
              <a:off x="1672141" y="1873722"/>
              <a:ext cx="371990" cy="152904"/>
              <a:chOff x="1052950" y="1532686"/>
              <a:chExt cx="371990" cy="152904"/>
            </a:xfrm>
            <a:solidFill>
              <a:schemeClr val="accent6"/>
            </a:solidFill>
          </p:grpSpPr>
          <p:sp>
            <p:nvSpPr>
              <p:cNvPr id="195" name="Rectangle 194">
                <a:extLst>
                  <a:ext uri="{FF2B5EF4-FFF2-40B4-BE49-F238E27FC236}">
                    <a16:creationId xmlns:a16="http://schemas.microsoft.com/office/drawing/2014/main" id="{DEE8F731-409D-4E62-A093-7A07F555A8C8}"/>
                  </a:ext>
                </a:extLst>
              </p:cNvPr>
              <p:cNvSpPr/>
              <p:nvPr/>
            </p:nvSpPr>
            <p:spPr>
              <a:xfrm>
                <a:off x="1052950" y="1532686"/>
                <a:ext cx="371990" cy="152904"/>
              </a:xfrm>
              <a:prstGeom prst="rect">
                <a:avLst/>
              </a:pr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196" name="Straight Connector 195">
                <a:extLst>
                  <a:ext uri="{FF2B5EF4-FFF2-40B4-BE49-F238E27FC236}">
                    <a16:creationId xmlns:a16="http://schemas.microsoft.com/office/drawing/2014/main" id="{2861E9F2-EE4B-4E48-880D-E673360533D0}"/>
                  </a:ext>
                </a:extLst>
              </p:cNvPr>
              <p:cNvCxnSpPr/>
              <p:nvPr/>
            </p:nvCxnSpPr>
            <p:spPr>
              <a:xfrm>
                <a:off x="1084580" y="1649908"/>
                <a:ext cx="281940" cy="0"/>
              </a:xfrm>
              <a:prstGeom prst="line">
                <a:avLst/>
              </a:pr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sp>
          <p:nvSpPr>
            <p:cNvPr id="186" name="Rectangle 17">
              <a:extLst>
                <a:ext uri="{FF2B5EF4-FFF2-40B4-BE49-F238E27FC236}">
                  <a16:creationId xmlns:a16="http://schemas.microsoft.com/office/drawing/2014/main" id="{CBE31FDF-A6E2-42C4-B42B-25188E7B2266}"/>
                </a:ext>
              </a:extLst>
            </p:cNvPr>
            <p:cNvSpPr/>
            <p:nvPr/>
          </p:nvSpPr>
          <p:spPr>
            <a:xfrm>
              <a:off x="1525836" y="1936363"/>
              <a:ext cx="745386" cy="302816"/>
            </a:xfrm>
            <a:custGeom>
              <a:avLst/>
              <a:gdLst>
                <a:gd name="connsiteX0" fmla="*/ 0 w 745386"/>
                <a:gd name="connsiteY0" fmla="*/ 0 h 302816"/>
                <a:gd name="connsiteX1" fmla="*/ 745386 w 745386"/>
                <a:gd name="connsiteY1" fmla="*/ 0 h 302816"/>
                <a:gd name="connsiteX2" fmla="*/ 745386 w 745386"/>
                <a:gd name="connsiteY2" fmla="*/ 302816 h 302816"/>
                <a:gd name="connsiteX3" fmla="*/ 0 w 745386"/>
                <a:gd name="connsiteY3" fmla="*/ 302816 h 302816"/>
                <a:gd name="connsiteX4" fmla="*/ 0 w 745386"/>
                <a:gd name="connsiteY4" fmla="*/ 0 h 302816"/>
                <a:gd name="connsiteX0" fmla="*/ 0 w 745386"/>
                <a:gd name="connsiteY0" fmla="*/ 3423 h 306239"/>
                <a:gd name="connsiteX1" fmla="*/ 366464 w 745386"/>
                <a:gd name="connsiteY1" fmla="*/ 0 h 306239"/>
                <a:gd name="connsiteX2" fmla="*/ 745386 w 745386"/>
                <a:gd name="connsiteY2" fmla="*/ 3423 h 306239"/>
                <a:gd name="connsiteX3" fmla="*/ 745386 w 745386"/>
                <a:gd name="connsiteY3" fmla="*/ 306239 h 306239"/>
                <a:gd name="connsiteX4" fmla="*/ 0 w 745386"/>
                <a:gd name="connsiteY4" fmla="*/ 306239 h 306239"/>
                <a:gd name="connsiteX5" fmla="*/ 0 w 745386"/>
                <a:gd name="connsiteY5" fmla="*/ 3423 h 306239"/>
                <a:gd name="connsiteX0" fmla="*/ 0 w 745386"/>
                <a:gd name="connsiteY0" fmla="*/ 0 h 302816"/>
                <a:gd name="connsiteX1" fmla="*/ 366464 w 745386"/>
                <a:gd name="connsiteY1" fmla="*/ 21977 h 302816"/>
                <a:gd name="connsiteX2" fmla="*/ 745386 w 745386"/>
                <a:gd name="connsiteY2" fmla="*/ 0 h 302816"/>
                <a:gd name="connsiteX3" fmla="*/ 745386 w 745386"/>
                <a:gd name="connsiteY3" fmla="*/ 302816 h 302816"/>
                <a:gd name="connsiteX4" fmla="*/ 0 w 745386"/>
                <a:gd name="connsiteY4" fmla="*/ 302816 h 302816"/>
                <a:gd name="connsiteX5" fmla="*/ 0 w 745386"/>
                <a:gd name="connsiteY5" fmla="*/ 0 h 30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86" h="302816">
                  <a:moveTo>
                    <a:pt x="0" y="0"/>
                  </a:moveTo>
                  <a:lnTo>
                    <a:pt x="366464" y="21977"/>
                  </a:lnTo>
                  <a:lnTo>
                    <a:pt x="745386" y="0"/>
                  </a:lnTo>
                  <a:lnTo>
                    <a:pt x="745386" y="302816"/>
                  </a:lnTo>
                  <a:lnTo>
                    <a:pt x="0" y="302816"/>
                  </a:lnTo>
                  <a:lnTo>
                    <a:pt x="0" y="0"/>
                  </a:ln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187" name="Straight Connector 186">
              <a:extLst>
                <a:ext uri="{FF2B5EF4-FFF2-40B4-BE49-F238E27FC236}">
                  <a16:creationId xmlns:a16="http://schemas.microsoft.com/office/drawing/2014/main" id="{BBD0B665-99FA-496F-AB27-172CDB336573}"/>
                </a:ext>
              </a:extLst>
            </p:cNvPr>
            <p:cNvCxnSpPr>
              <a:cxnSpLocks/>
            </p:cNvCxnSpPr>
            <p:nvPr/>
          </p:nvCxnSpPr>
          <p:spPr>
            <a:xfrm>
              <a:off x="1554610" y="2019490"/>
              <a:ext cx="285607" cy="17128"/>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88" name="Straight Connector 187">
              <a:extLst>
                <a:ext uri="{FF2B5EF4-FFF2-40B4-BE49-F238E27FC236}">
                  <a16:creationId xmlns:a16="http://schemas.microsoft.com/office/drawing/2014/main" id="{5F116F65-F8FF-46EA-9701-18D7760CC715}"/>
                </a:ext>
              </a:extLst>
            </p:cNvPr>
            <p:cNvCxnSpPr>
              <a:cxnSpLocks/>
            </p:cNvCxnSpPr>
            <p:nvPr/>
          </p:nvCxnSpPr>
          <p:spPr>
            <a:xfrm>
              <a:off x="1568761" y="2077117"/>
              <a:ext cx="275719" cy="14919"/>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89" name="Straight Connector 188">
              <a:extLst>
                <a:ext uri="{FF2B5EF4-FFF2-40B4-BE49-F238E27FC236}">
                  <a16:creationId xmlns:a16="http://schemas.microsoft.com/office/drawing/2014/main" id="{B7100B1E-635C-4575-A613-85E500CF5F95}"/>
                </a:ext>
              </a:extLst>
            </p:cNvPr>
            <p:cNvCxnSpPr>
              <a:cxnSpLocks/>
            </p:cNvCxnSpPr>
            <p:nvPr/>
          </p:nvCxnSpPr>
          <p:spPr>
            <a:xfrm>
              <a:off x="1573024" y="2132534"/>
              <a:ext cx="268258" cy="10657"/>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91" name="Straight Connector 190">
              <a:extLst>
                <a:ext uri="{FF2B5EF4-FFF2-40B4-BE49-F238E27FC236}">
                  <a16:creationId xmlns:a16="http://schemas.microsoft.com/office/drawing/2014/main" id="{F3F89C37-B585-4832-B1AF-928278F80539}"/>
                </a:ext>
              </a:extLst>
            </p:cNvPr>
            <p:cNvCxnSpPr>
              <a:cxnSpLocks/>
            </p:cNvCxnSpPr>
            <p:nvPr/>
          </p:nvCxnSpPr>
          <p:spPr>
            <a:xfrm>
              <a:off x="1881824" y="1958785"/>
              <a:ext cx="524" cy="261946"/>
            </a:xfrm>
            <a:prstGeom prst="line">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grpSp>
      <p:grpSp>
        <p:nvGrpSpPr>
          <p:cNvPr id="213" name="Group 212">
            <a:extLst>
              <a:ext uri="{FF2B5EF4-FFF2-40B4-BE49-F238E27FC236}">
                <a16:creationId xmlns:a16="http://schemas.microsoft.com/office/drawing/2014/main" id="{D87F51A4-B878-4BE7-AC23-B039BE5A3D2A}"/>
              </a:ext>
            </a:extLst>
          </p:cNvPr>
          <p:cNvGrpSpPr/>
          <p:nvPr/>
        </p:nvGrpSpPr>
        <p:grpSpPr>
          <a:xfrm>
            <a:off x="4202226" y="3630349"/>
            <a:ext cx="1158723" cy="791147"/>
            <a:chOff x="3579868" y="1822686"/>
            <a:chExt cx="724202" cy="389067"/>
          </a:xfrm>
        </p:grpSpPr>
        <p:sp>
          <p:nvSpPr>
            <p:cNvPr id="214" name="Freeform: Shape 213">
              <a:extLst>
                <a:ext uri="{FF2B5EF4-FFF2-40B4-BE49-F238E27FC236}">
                  <a16:creationId xmlns:a16="http://schemas.microsoft.com/office/drawing/2014/main" id="{8E870DD5-8029-4C18-A945-D4F4D76611D6}"/>
                </a:ext>
              </a:extLst>
            </p:cNvPr>
            <p:cNvSpPr/>
            <p:nvPr/>
          </p:nvSpPr>
          <p:spPr>
            <a:xfrm flipV="1">
              <a:off x="3579868" y="1822686"/>
              <a:ext cx="724202" cy="389067"/>
            </a:xfrm>
            <a:custGeom>
              <a:avLst/>
              <a:gdLst>
                <a:gd name="connsiteX0" fmla="*/ 410082 w 832762"/>
                <a:gd name="connsiteY0" fmla="*/ 447389 h 447389"/>
                <a:gd name="connsiteX1" fmla="*/ 422680 w 832762"/>
                <a:gd name="connsiteY1" fmla="*/ 447389 h 447389"/>
                <a:gd name="connsiteX2" fmla="*/ 653584 w 832762"/>
                <a:gd name="connsiteY2" fmla="*/ 196445 h 447389"/>
                <a:gd name="connsiteX3" fmla="*/ 832762 w 832762"/>
                <a:gd name="connsiteY3" fmla="*/ 391175 h 447389"/>
                <a:gd name="connsiteX4" fmla="*/ 832762 w 832762"/>
                <a:gd name="connsiteY4" fmla="*/ 279245 h 447389"/>
                <a:gd name="connsiteX5" fmla="*/ 832762 w 832762"/>
                <a:gd name="connsiteY5" fmla="*/ 112294 h 447389"/>
                <a:gd name="connsiteX6" fmla="*/ 832762 w 832762"/>
                <a:gd name="connsiteY6" fmla="*/ 55850 h 447389"/>
                <a:gd name="connsiteX7" fmla="*/ 776912 w 832762"/>
                <a:gd name="connsiteY7" fmla="*/ 0 h 447389"/>
                <a:gd name="connsiteX8" fmla="*/ 55850 w 832762"/>
                <a:gd name="connsiteY8" fmla="*/ 0 h 447389"/>
                <a:gd name="connsiteX9" fmla="*/ 0 w 832762"/>
                <a:gd name="connsiteY9" fmla="*/ 55850 h 447389"/>
                <a:gd name="connsiteX10" fmla="*/ 0 w 832762"/>
                <a:gd name="connsiteY10" fmla="*/ 112294 h 447389"/>
                <a:gd name="connsiteX11" fmla="*/ 0 w 832762"/>
                <a:gd name="connsiteY11" fmla="*/ 279245 h 447389"/>
                <a:gd name="connsiteX12" fmla="*/ 0 w 832762"/>
                <a:gd name="connsiteY12" fmla="*/ 391175 h 447389"/>
                <a:gd name="connsiteX13" fmla="*/ 179179 w 832762"/>
                <a:gd name="connsiteY13" fmla="*/ 196445 h 447389"/>
                <a:gd name="connsiteX14" fmla="*/ 410082 w 832762"/>
                <a:gd name="connsiteY14" fmla="*/ 447389 h 44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762" h="447389">
                  <a:moveTo>
                    <a:pt x="410082" y="447389"/>
                  </a:moveTo>
                  <a:lnTo>
                    <a:pt x="422680" y="447389"/>
                  </a:lnTo>
                  <a:lnTo>
                    <a:pt x="653584" y="196445"/>
                  </a:lnTo>
                  <a:lnTo>
                    <a:pt x="832762" y="391175"/>
                  </a:lnTo>
                  <a:lnTo>
                    <a:pt x="832762" y="279245"/>
                  </a:lnTo>
                  <a:lnTo>
                    <a:pt x="832762" y="112294"/>
                  </a:lnTo>
                  <a:lnTo>
                    <a:pt x="832762" y="55850"/>
                  </a:lnTo>
                  <a:cubicBezTo>
                    <a:pt x="832762" y="25005"/>
                    <a:pt x="807757" y="0"/>
                    <a:pt x="776912" y="0"/>
                  </a:cubicBezTo>
                  <a:lnTo>
                    <a:pt x="55850" y="0"/>
                  </a:lnTo>
                  <a:cubicBezTo>
                    <a:pt x="25005" y="0"/>
                    <a:pt x="0" y="25005"/>
                    <a:pt x="0" y="55850"/>
                  </a:cubicBezTo>
                  <a:lnTo>
                    <a:pt x="0" y="112294"/>
                  </a:lnTo>
                  <a:lnTo>
                    <a:pt x="0" y="279245"/>
                  </a:lnTo>
                  <a:lnTo>
                    <a:pt x="0" y="391175"/>
                  </a:lnTo>
                  <a:lnTo>
                    <a:pt x="179179" y="196445"/>
                  </a:lnTo>
                  <a:lnTo>
                    <a:pt x="410082" y="447389"/>
                  </a:ln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cxnSp>
          <p:nvCxnSpPr>
            <p:cNvPr id="215" name="Straight Connector 214">
              <a:extLst>
                <a:ext uri="{FF2B5EF4-FFF2-40B4-BE49-F238E27FC236}">
                  <a16:creationId xmlns:a16="http://schemas.microsoft.com/office/drawing/2014/main" id="{66194280-BB73-410C-B71E-81C78C59EAFD}"/>
                </a:ext>
              </a:extLst>
            </p:cNvPr>
            <p:cNvCxnSpPr>
              <a:cxnSpLocks/>
            </p:cNvCxnSpPr>
            <p:nvPr/>
          </p:nvCxnSpPr>
          <p:spPr>
            <a:xfrm>
              <a:off x="3886832" y="1932808"/>
              <a:ext cx="0" cy="247018"/>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216" name="Straight Connector 215">
              <a:extLst>
                <a:ext uri="{FF2B5EF4-FFF2-40B4-BE49-F238E27FC236}">
                  <a16:creationId xmlns:a16="http://schemas.microsoft.com/office/drawing/2014/main" id="{7B08BDE5-F3F0-4427-9CFD-7A8A16737DC8}"/>
                </a:ext>
              </a:extLst>
            </p:cNvPr>
            <p:cNvCxnSpPr>
              <a:cxnSpLocks/>
            </p:cNvCxnSpPr>
            <p:nvPr/>
          </p:nvCxnSpPr>
          <p:spPr>
            <a:xfrm>
              <a:off x="3852886" y="1981551"/>
              <a:ext cx="0" cy="198625"/>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sp>
        <p:nvSpPr>
          <p:cNvPr id="217" name="Rectangle 216">
            <a:extLst>
              <a:ext uri="{FF2B5EF4-FFF2-40B4-BE49-F238E27FC236}">
                <a16:creationId xmlns:a16="http://schemas.microsoft.com/office/drawing/2014/main" id="{BF0DB41E-7DFC-474B-93DA-30A37FDF3071}"/>
              </a:ext>
            </a:extLst>
          </p:cNvPr>
          <p:cNvSpPr/>
          <p:nvPr/>
        </p:nvSpPr>
        <p:spPr>
          <a:xfrm>
            <a:off x="6066760" y="4638285"/>
            <a:ext cx="2562819" cy="738664"/>
          </a:xfrm>
          <a:prstGeom prst="rect">
            <a:avLst/>
          </a:prstGeom>
        </p:spPr>
        <p:txBody>
          <a:bodyPr wrap="square">
            <a:spAutoFit/>
          </a:bodyPr>
          <a:lstStyle/>
          <a:p>
            <a:pPr algn="ctr" defTabSz="731520">
              <a:spcAft>
                <a:spcPts val="2880"/>
              </a:spcAft>
              <a:defRPr/>
            </a:pPr>
            <a:r>
              <a:rPr lang="en-US" sz="1800" dirty="0"/>
              <a:t>Oversight of </a:t>
            </a:r>
            <a:br>
              <a:rPr lang="en-US" sz="2400" dirty="0"/>
            </a:br>
            <a:r>
              <a:rPr lang="en-US" sz="2400" dirty="0"/>
              <a:t>finance</a:t>
            </a:r>
          </a:p>
        </p:txBody>
      </p:sp>
      <p:sp>
        <p:nvSpPr>
          <p:cNvPr id="218" name="Rectangle 217">
            <a:extLst>
              <a:ext uri="{FF2B5EF4-FFF2-40B4-BE49-F238E27FC236}">
                <a16:creationId xmlns:a16="http://schemas.microsoft.com/office/drawing/2014/main" id="{14967B62-5804-407A-9613-AFD1CDF2C120}"/>
              </a:ext>
            </a:extLst>
          </p:cNvPr>
          <p:cNvSpPr/>
          <p:nvPr/>
        </p:nvSpPr>
        <p:spPr>
          <a:xfrm>
            <a:off x="8618054" y="4638285"/>
            <a:ext cx="2516677" cy="738664"/>
          </a:xfrm>
          <a:prstGeom prst="rect">
            <a:avLst/>
          </a:prstGeom>
        </p:spPr>
        <p:txBody>
          <a:bodyPr wrap="square">
            <a:spAutoFit/>
          </a:bodyPr>
          <a:lstStyle/>
          <a:p>
            <a:pPr algn="ctr" defTabSz="731520">
              <a:spcAft>
                <a:spcPts val="2880"/>
              </a:spcAft>
              <a:defRPr/>
            </a:pPr>
            <a:r>
              <a:rPr lang="en-US" sz="1800" dirty="0"/>
              <a:t>Oversight of </a:t>
            </a:r>
            <a:br>
              <a:rPr lang="en-US" sz="2000" dirty="0"/>
            </a:br>
            <a:r>
              <a:rPr lang="en-US" sz="2400" dirty="0"/>
              <a:t>risk</a:t>
            </a:r>
          </a:p>
        </p:txBody>
      </p:sp>
      <p:sp>
        <p:nvSpPr>
          <p:cNvPr id="219" name="Rectangle 218">
            <a:extLst>
              <a:ext uri="{FF2B5EF4-FFF2-40B4-BE49-F238E27FC236}">
                <a16:creationId xmlns:a16="http://schemas.microsoft.com/office/drawing/2014/main" id="{4EEEEF9C-246F-49D6-8D6E-43AFEF2C1942}"/>
              </a:ext>
            </a:extLst>
          </p:cNvPr>
          <p:cNvSpPr/>
          <p:nvPr/>
        </p:nvSpPr>
        <p:spPr>
          <a:xfrm>
            <a:off x="11174653" y="4638285"/>
            <a:ext cx="2475011" cy="738664"/>
          </a:xfrm>
          <a:prstGeom prst="rect">
            <a:avLst/>
          </a:prstGeom>
        </p:spPr>
        <p:txBody>
          <a:bodyPr wrap="square">
            <a:spAutoFit/>
          </a:bodyPr>
          <a:lstStyle/>
          <a:p>
            <a:pPr algn="ctr" defTabSz="731520">
              <a:spcAft>
                <a:spcPts val="2880"/>
              </a:spcAft>
              <a:defRPr/>
            </a:pPr>
            <a:r>
              <a:rPr lang="en-US" sz="1800" dirty="0"/>
              <a:t>Oversight of </a:t>
            </a:r>
            <a:r>
              <a:rPr lang="en-US" sz="2400" dirty="0"/>
              <a:t>strategy</a:t>
            </a:r>
          </a:p>
        </p:txBody>
      </p:sp>
      <p:pic>
        <p:nvPicPr>
          <p:cNvPr id="220" name="Graphic 219">
            <a:extLst>
              <a:ext uri="{FF2B5EF4-FFF2-40B4-BE49-F238E27FC236}">
                <a16:creationId xmlns:a16="http://schemas.microsoft.com/office/drawing/2014/main" id="{4DA3CF80-8D52-44A9-A363-B2DA0657195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2093371" y="3547528"/>
            <a:ext cx="609582" cy="956789"/>
          </a:xfrm>
          <a:prstGeom prst="rect">
            <a:avLst/>
          </a:prstGeom>
        </p:spPr>
      </p:pic>
      <p:grpSp>
        <p:nvGrpSpPr>
          <p:cNvPr id="221" name="Group 220">
            <a:extLst>
              <a:ext uri="{FF2B5EF4-FFF2-40B4-BE49-F238E27FC236}">
                <a16:creationId xmlns:a16="http://schemas.microsoft.com/office/drawing/2014/main" id="{C6412F61-78CC-4F90-93DF-3D00293ED0F3}"/>
              </a:ext>
            </a:extLst>
          </p:cNvPr>
          <p:cNvGrpSpPr/>
          <p:nvPr/>
        </p:nvGrpSpPr>
        <p:grpSpPr>
          <a:xfrm>
            <a:off x="6880225" y="3567153"/>
            <a:ext cx="935888" cy="917538"/>
            <a:chOff x="368924" y="-1636550"/>
            <a:chExt cx="935888" cy="917538"/>
          </a:xfrm>
        </p:grpSpPr>
        <p:sp>
          <p:nvSpPr>
            <p:cNvPr id="222" name="Freeform: Shape 221">
              <a:extLst>
                <a:ext uri="{FF2B5EF4-FFF2-40B4-BE49-F238E27FC236}">
                  <a16:creationId xmlns:a16="http://schemas.microsoft.com/office/drawing/2014/main" id="{C2ABBDAA-B4EB-445E-922D-1F6B1A93F31F}"/>
                </a:ext>
              </a:extLst>
            </p:cNvPr>
            <p:cNvSpPr/>
            <p:nvPr/>
          </p:nvSpPr>
          <p:spPr>
            <a:xfrm>
              <a:off x="368924" y="-1636550"/>
              <a:ext cx="693249" cy="693249"/>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9050" cap="flat">
              <a:solidFill>
                <a:schemeClr val="tx1"/>
              </a:solidFill>
              <a:prstDash val="solid"/>
              <a:round/>
            </a:ln>
          </p:spPr>
          <p:txBody>
            <a:bodyPr rtlCol="0" anchor="ctr"/>
            <a:lstStyle/>
            <a:p>
              <a:endParaRPr lang="en-US" dirty="0"/>
            </a:p>
          </p:txBody>
        </p:sp>
        <p:sp>
          <p:nvSpPr>
            <p:cNvPr id="223" name="Freeform: Shape 222">
              <a:extLst>
                <a:ext uri="{FF2B5EF4-FFF2-40B4-BE49-F238E27FC236}">
                  <a16:creationId xmlns:a16="http://schemas.microsoft.com/office/drawing/2014/main" id="{253B6BA5-7E18-44C0-B44C-E4E7D5DD91CE}"/>
                </a:ext>
              </a:extLst>
            </p:cNvPr>
            <p:cNvSpPr/>
            <p:nvPr/>
          </p:nvSpPr>
          <p:spPr>
            <a:xfrm>
              <a:off x="412422" y="-1554312"/>
              <a:ext cx="88356" cy="10874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9050" cap="flat">
              <a:solidFill>
                <a:schemeClr val="tx1"/>
              </a:solidFill>
              <a:prstDash val="solid"/>
              <a:round/>
            </a:ln>
          </p:spPr>
          <p:txBody>
            <a:bodyPr rtlCol="0" anchor="ctr"/>
            <a:lstStyle/>
            <a:p>
              <a:endParaRPr lang="en-US" dirty="0"/>
            </a:p>
          </p:txBody>
        </p:sp>
        <p:sp>
          <p:nvSpPr>
            <p:cNvPr id="224" name="Freeform: Shape 223">
              <a:extLst>
                <a:ext uri="{FF2B5EF4-FFF2-40B4-BE49-F238E27FC236}">
                  <a16:creationId xmlns:a16="http://schemas.microsoft.com/office/drawing/2014/main" id="{3DF2981B-1112-4004-860C-DE548BCBAB64}"/>
                </a:ext>
              </a:extLst>
            </p:cNvPr>
            <p:cNvSpPr/>
            <p:nvPr/>
          </p:nvSpPr>
          <p:spPr>
            <a:xfrm>
              <a:off x="433014" y="-1571850"/>
              <a:ext cx="564115" cy="564115"/>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9050" cap="flat">
              <a:solidFill>
                <a:schemeClr val="tx1"/>
              </a:solidFill>
              <a:prstDash val="solid"/>
              <a:round/>
            </a:ln>
          </p:spPr>
          <p:txBody>
            <a:bodyPr rtlCol="0" anchor="ctr"/>
            <a:lstStyle/>
            <a:p>
              <a:endParaRPr lang="en-US" dirty="0"/>
            </a:p>
          </p:txBody>
        </p:sp>
        <p:sp>
          <p:nvSpPr>
            <p:cNvPr id="225" name="Freeform: Shape 224">
              <a:extLst>
                <a:ext uri="{FF2B5EF4-FFF2-40B4-BE49-F238E27FC236}">
                  <a16:creationId xmlns:a16="http://schemas.microsoft.com/office/drawing/2014/main" id="{0A90A597-598F-46D9-8C4E-59F0CB362222}"/>
                </a:ext>
              </a:extLst>
            </p:cNvPr>
            <p:cNvSpPr/>
            <p:nvPr/>
          </p:nvSpPr>
          <p:spPr>
            <a:xfrm>
              <a:off x="883424" y="-1140400"/>
              <a:ext cx="421388" cy="421388"/>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9050" cap="flat">
              <a:solidFill>
                <a:schemeClr val="tx1"/>
              </a:solidFill>
              <a:prstDash val="solid"/>
              <a:round/>
            </a:ln>
          </p:spPr>
          <p:txBody>
            <a:bodyPr rtlCol="0" anchor="ctr"/>
            <a:lstStyle/>
            <a:p>
              <a:endParaRPr lang="en-US" dirty="0"/>
            </a:p>
          </p:txBody>
        </p:sp>
        <p:sp>
          <p:nvSpPr>
            <p:cNvPr id="226" name="Freeform: Shape 225">
              <a:extLst>
                <a:ext uri="{FF2B5EF4-FFF2-40B4-BE49-F238E27FC236}">
                  <a16:creationId xmlns:a16="http://schemas.microsoft.com/office/drawing/2014/main" id="{7A72FF1E-75A2-491B-9CB6-2856B7CF2F01}"/>
                </a:ext>
              </a:extLst>
            </p:cNvPr>
            <p:cNvSpPr/>
            <p:nvPr/>
          </p:nvSpPr>
          <p:spPr>
            <a:xfrm>
              <a:off x="1107031" y="-913394"/>
              <a:ext cx="101949" cy="10874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tx1"/>
              </a:solidFill>
              <a:prstDash val="solid"/>
              <a:round/>
            </a:ln>
          </p:spPr>
          <p:txBody>
            <a:bodyPr rtlCol="0" anchor="ctr"/>
            <a:lstStyle/>
            <a:p>
              <a:endParaRPr lang="en-US" dirty="0"/>
            </a:p>
          </p:txBody>
        </p:sp>
        <p:sp>
          <p:nvSpPr>
            <p:cNvPr id="227" name="Freeform: Shape 226">
              <a:extLst>
                <a:ext uri="{FF2B5EF4-FFF2-40B4-BE49-F238E27FC236}">
                  <a16:creationId xmlns:a16="http://schemas.microsoft.com/office/drawing/2014/main" id="{C400087E-B955-4884-B06F-D5AE4324947E}"/>
                </a:ext>
              </a:extLst>
            </p:cNvPr>
            <p:cNvSpPr/>
            <p:nvPr/>
          </p:nvSpPr>
          <p:spPr>
            <a:xfrm>
              <a:off x="1059456" y="-960970"/>
              <a:ext cx="101949" cy="10874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tx1"/>
              </a:solidFill>
              <a:prstDash val="solid"/>
              <a:round/>
            </a:ln>
          </p:spPr>
          <p:txBody>
            <a:bodyPr rtlCol="0" anchor="ctr"/>
            <a:lstStyle/>
            <a:p>
              <a:endParaRPr lang="en-US" dirty="0"/>
            </a:p>
          </p:txBody>
        </p:sp>
        <p:grpSp>
          <p:nvGrpSpPr>
            <p:cNvPr id="228" name="Group 227">
              <a:extLst>
                <a:ext uri="{FF2B5EF4-FFF2-40B4-BE49-F238E27FC236}">
                  <a16:creationId xmlns:a16="http://schemas.microsoft.com/office/drawing/2014/main" id="{64B757C2-7943-40EE-8D0E-EDA18690B72C}"/>
                </a:ext>
              </a:extLst>
            </p:cNvPr>
            <p:cNvGrpSpPr/>
            <p:nvPr/>
          </p:nvGrpSpPr>
          <p:grpSpPr>
            <a:xfrm>
              <a:off x="631271" y="-1497088"/>
              <a:ext cx="167601" cy="414591"/>
              <a:chOff x="3603328" y="-1494501"/>
              <a:chExt cx="258270" cy="638878"/>
            </a:xfrm>
          </p:grpSpPr>
          <p:sp>
            <p:nvSpPr>
              <p:cNvPr id="229" name="Freeform: Shape 228">
                <a:extLst>
                  <a:ext uri="{FF2B5EF4-FFF2-40B4-BE49-F238E27FC236}">
                    <a16:creationId xmlns:a16="http://schemas.microsoft.com/office/drawing/2014/main" id="{42B8C728-B047-4640-9412-4ED3AA553F27}"/>
                  </a:ext>
                </a:extLst>
              </p:cNvPr>
              <p:cNvSpPr/>
              <p:nvPr/>
            </p:nvSpPr>
            <p:spPr>
              <a:xfrm>
                <a:off x="3603328" y="-1439450"/>
                <a:ext cx="258270" cy="502946"/>
              </a:xfrm>
              <a:custGeom>
                <a:avLst/>
                <a:gdLst>
                  <a:gd name="connsiteX0" fmla="*/ 4828 w 122300"/>
                  <a:gd name="connsiteY0" fmla="*/ 177336 h 238164"/>
                  <a:gd name="connsiteX1" fmla="*/ 62438 w 122300"/>
                  <a:gd name="connsiteY1" fmla="*/ 234947 h 238164"/>
                  <a:gd name="connsiteX2" fmla="*/ 120048 w 122300"/>
                  <a:gd name="connsiteY2" fmla="*/ 177336 h 238164"/>
                  <a:gd name="connsiteX3" fmla="*/ 62438 w 122300"/>
                  <a:gd name="connsiteY3" fmla="*/ 120048 h 238164"/>
                  <a:gd name="connsiteX4" fmla="*/ 4828 w 122300"/>
                  <a:gd name="connsiteY4" fmla="*/ 62438 h 238164"/>
                  <a:gd name="connsiteX5" fmla="*/ 62438 w 122300"/>
                  <a:gd name="connsiteY5" fmla="*/ 4828 h 238164"/>
                  <a:gd name="connsiteX6" fmla="*/ 120048 w 122300"/>
                  <a:gd name="connsiteY6" fmla="*/ 62438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0" h="238164">
                    <a:moveTo>
                      <a:pt x="4828" y="177336"/>
                    </a:moveTo>
                    <a:cubicBezTo>
                      <a:pt x="4828" y="209199"/>
                      <a:pt x="30575" y="234947"/>
                      <a:pt x="62438" y="234947"/>
                    </a:cubicBezTo>
                    <a:cubicBezTo>
                      <a:pt x="94300" y="234947"/>
                      <a:pt x="120048" y="209199"/>
                      <a:pt x="120048" y="177336"/>
                    </a:cubicBezTo>
                    <a:cubicBezTo>
                      <a:pt x="120048" y="145474"/>
                      <a:pt x="93657" y="125198"/>
                      <a:pt x="62438" y="120048"/>
                    </a:cubicBezTo>
                    <a:cubicBezTo>
                      <a:pt x="31219" y="114899"/>
                      <a:pt x="4828" y="94300"/>
                      <a:pt x="4828" y="62438"/>
                    </a:cubicBezTo>
                    <a:cubicBezTo>
                      <a:pt x="4828" y="30575"/>
                      <a:pt x="30575" y="4828"/>
                      <a:pt x="62438" y="4828"/>
                    </a:cubicBezTo>
                    <a:cubicBezTo>
                      <a:pt x="94300" y="4828"/>
                      <a:pt x="120048" y="30575"/>
                      <a:pt x="120048" y="62438"/>
                    </a:cubicBezTo>
                  </a:path>
                </a:pathLst>
              </a:custGeom>
              <a:noFill/>
              <a:ln w="19050" cap="flat">
                <a:solidFill>
                  <a:schemeClr val="tx1"/>
                </a:solidFill>
                <a:prstDash val="solid"/>
                <a:round/>
              </a:ln>
            </p:spPr>
            <p:txBody>
              <a:bodyPr rtlCol="0" anchor="ctr"/>
              <a:lstStyle/>
              <a:p>
                <a:endParaRPr lang="en-US" dirty="0"/>
              </a:p>
            </p:txBody>
          </p:sp>
          <p:sp>
            <p:nvSpPr>
              <p:cNvPr id="230" name="Freeform: Shape 229">
                <a:extLst>
                  <a:ext uri="{FF2B5EF4-FFF2-40B4-BE49-F238E27FC236}">
                    <a16:creationId xmlns:a16="http://schemas.microsoft.com/office/drawing/2014/main" id="{43103786-F3B2-4577-AFC0-F0C3DF65A3D4}"/>
                  </a:ext>
                </a:extLst>
              </p:cNvPr>
              <p:cNvSpPr/>
              <p:nvPr/>
            </p:nvSpPr>
            <p:spPr>
              <a:xfrm>
                <a:off x="3735860" y="-1494501"/>
                <a:ext cx="20389" cy="638878"/>
              </a:xfrm>
              <a:custGeom>
                <a:avLst/>
                <a:gdLst>
                  <a:gd name="connsiteX0" fmla="*/ 4828 w 9655"/>
                  <a:gd name="connsiteY0" fmla="*/ 4828 h 302533"/>
                  <a:gd name="connsiteX1" fmla="*/ 4828 w 9655"/>
                  <a:gd name="connsiteY1" fmla="*/ 297706 h 302533"/>
                </a:gdLst>
                <a:ahLst/>
                <a:cxnLst>
                  <a:cxn ang="0">
                    <a:pos x="connsiteX0" y="connsiteY0"/>
                  </a:cxn>
                  <a:cxn ang="0">
                    <a:pos x="connsiteX1" y="connsiteY1"/>
                  </a:cxn>
                </a:cxnLst>
                <a:rect l="l" t="t" r="r" b="b"/>
                <a:pathLst>
                  <a:path w="9655" h="302533">
                    <a:moveTo>
                      <a:pt x="4828" y="4828"/>
                    </a:moveTo>
                    <a:lnTo>
                      <a:pt x="4828" y="297706"/>
                    </a:lnTo>
                  </a:path>
                </a:pathLst>
              </a:custGeom>
              <a:ln w="19050" cap="flat">
                <a:solidFill>
                  <a:schemeClr val="tx1"/>
                </a:solidFill>
                <a:prstDash val="solid"/>
                <a:round/>
              </a:ln>
            </p:spPr>
            <p:txBody>
              <a:bodyPr rtlCol="0" anchor="ctr"/>
              <a:lstStyle/>
              <a:p>
                <a:endParaRPr lang="en-US" dirty="0"/>
              </a:p>
            </p:txBody>
          </p:sp>
        </p:grpSp>
      </p:grpSp>
      <p:grpSp>
        <p:nvGrpSpPr>
          <p:cNvPr id="231" name="Group 230">
            <a:extLst>
              <a:ext uri="{FF2B5EF4-FFF2-40B4-BE49-F238E27FC236}">
                <a16:creationId xmlns:a16="http://schemas.microsoft.com/office/drawing/2014/main" id="{68AB7201-03EC-463D-ADBE-F2F444AF5EB7}"/>
              </a:ext>
            </a:extLst>
          </p:cNvPr>
          <p:cNvGrpSpPr/>
          <p:nvPr/>
        </p:nvGrpSpPr>
        <p:grpSpPr>
          <a:xfrm>
            <a:off x="9421437" y="3601084"/>
            <a:ext cx="909910" cy="849676"/>
            <a:chOff x="2002492" y="-1699518"/>
            <a:chExt cx="909910" cy="849676"/>
          </a:xfrm>
        </p:grpSpPr>
        <p:grpSp>
          <p:nvGrpSpPr>
            <p:cNvPr id="232" name="Group 231">
              <a:extLst>
                <a:ext uri="{FF2B5EF4-FFF2-40B4-BE49-F238E27FC236}">
                  <a16:creationId xmlns:a16="http://schemas.microsoft.com/office/drawing/2014/main" id="{5276A9DD-EDA5-4BE5-B64F-D473A88EF140}"/>
                </a:ext>
              </a:extLst>
            </p:cNvPr>
            <p:cNvGrpSpPr/>
            <p:nvPr/>
          </p:nvGrpSpPr>
          <p:grpSpPr>
            <a:xfrm>
              <a:off x="2002492" y="-1699518"/>
              <a:ext cx="909910" cy="792920"/>
              <a:chOff x="2352293" y="-1233513"/>
              <a:chExt cx="475760" cy="414590"/>
            </a:xfrm>
          </p:grpSpPr>
          <p:sp>
            <p:nvSpPr>
              <p:cNvPr id="236" name="Freeform: Shape 235">
                <a:extLst>
                  <a:ext uri="{FF2B5EF4-FFF2-40B4-BE49-F238E27FC236}">
                    <a16:creationId xmlns:a16="http://schemas.microsoft.com/office/drawing/2014/main" id="{EAE9CE58-D277-423B-937F-CD7E6AF91333}"/>
                  </a:ext>
                </a:extLst>
              </p:cNvPr>
              <p:cNvSpPr/>
              <p:nvPr/>
            </p:nvSpPr>
            <p:spPr>
              <a:xfrm>
                <a:off x="2352293" y="-1233513"/>
                <a:ext cx="475760" cy="414590"/>
              </a:xfrm>
              <a:custGeom>
                <a:avLst/>
                <a:gdLst>
                  <a:gd name="connsiteX0" fmla="*/ 100978 w 225291"/>
                  <a:gd name="connsiteY0" fmla="*/ 11586 h 196325"/>
                  <a:gd name="connsiteX1" fmla="*/ 6678 w 225291"/>
                  <a:gd name="connsiteY1" fmla="*/ 171221 h 196325"/>
                  <a:gd name="connsiteX2" fmla="*/ 19229 w 225291"/>
                  <a:gd name="connsiteY2" fmla="*/ 193107 h 196325"/>
                  <a:gd name="connsiteX3" fmla="*/ 208152 w 225291"/>
                  <a:gd name="connsiteY3" fmla="*/ 193107 h 196325"/>
                  <a:gd name="connsiteX4" fmla="*/ 220704 w 225291"/>
                  <a:gd name="connsiteY4" fmla="*/ 171221 h 196325"/>
                  <a:gd name="connsiteX5" fmla="*/ 126404 w 225291"/>
                  <a:gd name="connsiteY5" fmla="*/ 11586 h 196325"/>
                  <a:gd name="connsiteX6" fmla="*/ 100978 w 225291"/>
                  <a:gd name="connsiteY6" fmla="*/ 11586 h 196325"/>
                  <a:gd name="connsiteX7" fmla="*/ 100978 w 225291"/>
                  <a:gd name="connsiteY7" fmla="*/ 11586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91" h="196325">
                    <a:moveTo>
                      <a:pt x="100978" y="11586"/>
                    </a:moveTo>
                    <a:cubicBezTo>
                      <a:pt x="6678" y="171221"/>
                      <a:pt x="100978" y="11586"/>
                      <a:pt x="6678" y="171221"/>
                    </a:cubicBezTo>
                    <a:cubicBezTo>
                      <a:pt x="1206" y="180233"/>
                      <a:pt x="8609" y="193107"/>
                      <a:pt x="19229" y="193107"/>
                    </a:cubicBezTo>
                    <a:cubicBezTo>
                      <a:pt x="208152" y="193107"/>
                      <a:pt x="19229" y="193107"/>
                      <a:pt x="208152" y="193107"/>
                    </a:cubicBezTo>
                    <a:cubicBezTo>
                      <a:pt x="219095" y="193107"/>
                      <a:pt x="226176" y="180555"/>
                      <a:pt x="220704" y="171221"/>
                    </a:cubicBezTo>
                    <a:cubicBezTo>
                      <a:pt x="126404" y="11586"/>
                      <a:pt x="220704" y="171221"/>
                      <a:pt x="126404" y="11586"/>
                    </a:cubicBezTo>
                    <a:cubicBezTo>
                      <a:pt x="120932" y="2575"/>
                      <a:pt x="106449" y="2575"/>
                      <a:pt x="100978" y="11586"/>
                    </a:cubicBezTo>
                    <a:lnTo>
                      <a:pt x="100978" y="11586"/>
                    </a:lnTo>
                    <a:close/>
                  </a:path>
                </a:pathLst>
              </a:custGeom>
              <a:noFill/>
              <a:ln w="19050" cap="flat">
                <a:solidFill>
                  <a:schemeClr val="tx1"/>
                </a:solidFill>
                <a:prstDash val="solid"/>
                <a:round/>
              </a:ln>
            </p:spPr>
            <p:txBody>
              <a:bodyPr rtlCol="0" anchor="ctr"/>
              <a:lstStyle/>
              <a:p>
                <a:endParaRPr lang="en-US" dirty="0"/>
              </a:p>
            </p:txBody>
          </p:sp>
          <p:sp>
            <p:nvSpPr>
              <p:cNvPr id="237" name="Freeform: Shape 236">
                <a:extLst>
                  <a:ext uri="{FF2B5EF4-FFF2-40B4-BE49-F238E27FC236}">
                    <a16:creationId xmlns:a16="http://schemas.microsoft.com/office/drawing/2014/main" id="{0CA1AABC-AF0C-4CFB-B2CE-3D8161C807CB}"/>
                  </a:ext>
                </a:extLst>
              </p:cNvPr>
              <p:cNvSpPr/>
              <p:nvPr/>
            </p:nvSpPr>
            <p:spPr>
              <a:xfrm>
                <a:off x="2567912" y="-1097922"/>
                <a:ext cx="47576" cy="217490"/>
              </a:xfrm>
              <a:custGeom>
                <a:avLst/>
                <a:gdLst>
                  <a:gd name="connsiteX0" fmla="*/ 11425 w 22529"/>
                  <a:gd name="connsiteY0" fmla="*/ 101864 h 102990"/>
                  <a:gd name="connsiteX1" fmla="*/ 4989 w 22529"/>
                  <a:gd name="connsiteY1" fmla="*/ 99289 h 102990"/>
                  <a:gd name="connsiteX2" fmla="*/ 2414 w 22529"/>
                  <a:gd name="connsiteY2" fmla="*/ 92852 h 102990"/>
                  <a:gd name="connsiteX3" fmla="*/ 4989 w 22529"/>
                  <a:gd name="connsiteY3" fmla="*/ 86415 h 102990"/>
                  <a:gd name="connsiteX4" fmla="*/ 11425 w 22529"/>
                  <a:gd name="connsiteY4" fmla="*/ 83840 h 102990"/>
                  <a:gd name="connsiteX5" fmla="*/ 17862 w 22529"/>
                  <a:gd name="connsiteY5" fmla="*/ 86415 h 102990"/>
                  <a:gd name="connsiteX6" fmla="*/ 20437 w 22529"/>
                  <a:gd name="connsiteY6" fmla="*/ 92852 h 102990"/>
                  <a:gd name="connsiteX7" fmla="*/ 17862 w 22529"/>
                  <a:gd name="connsiteY7" fmla="*/ 99289 h 102990"/>
                  <a:gd name="connsiteX8" fmla="*/ 11425 w 22529"/>
                  <a:gd name="connsiteY8" fmla="*/ 101864 h 102990"/>
                  <a:gd name="connsiteX9" fmla="*/ 5632 w 22529"/>
                  <a:gd name="connsiteY9" fmla="*/ 71289 h 102990"/>
                  <a:gd name="connsiteX10" fmla="*/ 3701 w 22529"/>
                  <a:gd name="connsiteY10" fmla="*/ 4345 h 102990"/>
                  <a:gd name="connsiteX11" fmla="*/ 11425 w 22529"/>
                  <a:gd name="connsiteY11" fmla="*/ 2414 h 102990"/>
                  <a:gd name="connsiteX12" fmla="*/ 19150 w 22529"/>
                  <a:gd name="connsiteY12" fmla="*/ 4345 h 102990"/>
                  <a:gd name="connsiteX13" fmla="*/ 17219 w 22529"/>
                  <a:gd name="connsiteY13" fmla="*/ 71289 h 102990"/>
                  <a:gd name="connsiteX14" fmla="*/ 5632 w 22529"/>
                  <a:gd name="connsiteY14" fmla="*/ 71289 h 10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29" h="102990">
                    <a:moveTo>
                      <a:pt x="11425" y="101864"/>
                    </a:moveTo>
                    <a:cubicBezTo>
                      <a:pt x="8851" y="101864"/>
                      <a:pt x="6598" y="100898"/>
                      <a:pt x="4989" y="99289"/>
                    </a:cubicBezTo>
                    <a:cubicBezTo>
                      <a:pt x="3379" y="97680"/>
                      <a:pt x="2414" y="95427"/>
                      <a:pt x="2414" y="92852"/>
                    </a:cubicBezTo>
                    <a:cubicBezTo>
                      <a:pt x="2414" y="90277"/>
                      <a:pt x="3379" y="88024"/>
                      <a:pt x="4989" y="86415"/>
                    </a:cubicBezTo>
                    <a:cubicBezTo>
                      <a:pt x="6598" y="84806"/>
                      <a:pt x="8851" y="83840"/>
                      <a:pt x="11425" y="83840"/>
                    </a:cubicBezTo>
                    <a:cubicBezTo>
                      <a:pt x="14000" y="83840"/>
                      <a:pt x="16253" y="84806"/>
                      <a:pt x="17862" y="86415"/>
                    </a:cubicBezTo>
                    <a:cubicBezTo>
                      <a:pt x="19472" y="88024"/>
                      <a:pt x="20437" y="90277"/>
                      <a:pt x="20437" y="92852"/>
                    </a:cubicBezTo>
                    <a:cubicBezTo>
                      <a:pt x="20437" y="95427"/>
                      <a:pt x="19472" y="97680"/>
                      <a:pt x="17862" y="99289"/>
                    </a:cubicBezTo>
                    <a:cubicBezTo>
                      <a:pt x="16253" y="100898"/>
                      <a:pt x="14000" y="101864"/>
                      <a:pt x="11425" y="101864"/>
                    </a:cubicBezTo>
                    <a:close/>
                    <a:moveTo>
                      <a:pt x="5632" y="71289"/>
                    </a:moveTo>
                    <a:lnTo>
                      <a:pt x="3701" y="4345"/>
                    </a:lnTo>
                    <a:cubicBezTo>
                      <a:pt x="5954" y="3058"/>
                      <a:pt x="8529" y="2414"/>
                      <a:pt x="11425" y="2414"/>
                    </a:cubicBezTo>
                    <a:cubicBezTo>
                      <a:pt x="14000" y="2414"/>
                      <a:pt x="16575" y="3058"/>
                      <a:pt x="19150" y="4345"/>
                    </a:cubicBezTo>
                    <a:lnTo>
                      <a:pt x="17219" y="71289"/>
                    </a:lnTo>
                    <a:lnTo>
                      <a:pt x="5632" y="71289"/>
                    </a:lnTo>
                    <a:close/>
                  </a:path>
                </a:pathLst>
              </a:custGeom>
              <a:solidFill>
                <a:schemeClr val="tx1"/>
              </a:solidFill>
              <a:ln w="19050" cap="flat">
                <a:noFill/>
                <a:prstDash val="solid"/>
                <a:miter/>
              </a:ln>
            </p:spPr>
            <p:txBody>
              <a:bodyPr rtlCol="0" anchor="ctr"/>
              <a:lstStyle/>
              <a:p>
                <a:endParaRPr lang="en-US" dirty="0"/>
              </a:p>
            </p:txBody>
          </p:sp>
        </p:grpSp>
        <p:cxnSp>
          <p:nvCxnSpPr>
            <p:cNvPr id="233" name="Straight Connector 232">
              <a:extLst>
                <a:ext uri="{FF2B5EF4-FFF2-40B4-BE49-F238E27FC236}">
                  <a16:creationId xmlns:a16="http://schemas.microsoft.com/office/drawing/2014/main" id="{8CD0D477-695B-4B53-9410-F790DF9F2CEC}"/>
                </a:ext>
              </a:extLst>
            </p:cNvPr>
            <p:cNvCxnSpPr/>
            <p:nvPr/>
          </p:nvCxnSpPr>
          <p:spPr>
            <a:xfrm>
              <a:off x="2197729" y="-849842"/>
              <a:ext cx="519437"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44E5CEE9-DFCF-48A4-B8E7-E1D154260EFA}"/>
                </a:ext>
              </a:extLst>
            </p:cNvPr>
            <p:cNvCxnSpPr>
              <a:cxnSpLocks/>
            </p:cNvCxnSpPr>
            <p:nvPr/>
          </p:nvCxnSpPr>
          <p:spPr>
            <a:xfrm>
              <a:off x="2655094" y="-1554956"/>
              <a:ext cx="230109" cy="39203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252707BA-7FE7-4499-BFB9-DECF58996AF7}"/>
                </a:ext>
              </a:extLst>
            </p:cNvPr>
            <p:cNvCxnSpPr>
              <a:cxnSpLocks/>
            </p:cNvCxnSpPr>
            <p:nvPr/>
          </p:nvCxnSpPr>
          <p:spPr>
            <a:xfrm flipH="1">
              <a:off x="2038072" y="-1554956"/>
              <a:ext cx="230109" cy="39203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7627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down)">
                                      <p:cBhvr>
                                        <p:cTn id="13" dur="500"/>
                                        <p:tgtEl>
                                          <p:spTgt spid="37"/>
                                        </p:tgtEl>
                                      </p:cBhvr>
                                    </p:animEffect>
                                  </p:childTnLst>
                                </p:cTn>
                              </p:par>
                              <p:par>
                                <p:cTn id="14" presetID="22" presetClass="entr" presetSubtype="8" fill="hold" nodeType="withEffect">
                                  <p:stCondLst>
                                    <p:cond delay="500"/>
                                  </p:stCondLst>
                                  <p:childTnLst>
                                    <p:set>
                                      <p:cBhvr>
                                        <p:cTn id="15" dur="1" fill="hold">
                                          <p:stCondLst>
                                            <p:cond delay="0"/>
                                          </p:stCondLst>
                                        </p:cTn>
                                        <p:tgtEl>
                                          <p:spTgt spid="82"/>
                                        </p:tgtEl>
                                        <p:attrNameLst>
                                          <p:attrName>style.visibility</p:attrName>
                                        </p:attrNameLst>
                                      </p:cBhvr>
                                      <p:to>
                                        <p:strVal val="visible"/>
                                      </p:to>
                                    </p:set>
                                    <p:animEffect transition="in" filter="wipe(left)">
                                      <p:cBhvr>
                                        <p:cTn id="16" dur="500"/>
                                        <p:tgtEl>
                                          <p:spTgt spid="82"/>
                                        </p:tgtEl>
                                      </p:cBhvr>
                                    </p:animEffect>
                                  </p:childTnLst>
                                </p:cTn>
                              </p:par>
                              <p:par>
                                <p:cTn id="17" presetID="22" presetClass="entr" presetSubtype="8" fill="hold" nodeType="withEffect">
                                  <p:stCondLst>
                                    <p:cond delay="80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700"/>
                                        <p:tgtEl>
                                          <p:spTgt spid="7"/>
                                        </p:tgtEl>
                                      </p:cBhvr>
                                    </p:animEffect>
                                  </p:childTnLst>
                                </p:cTn>
                              </p:par>
                              <p:par>
                                <p:cTn id="20" presetID="22" presetClass="entr" presetSubtype="8" fill="hold" nodeType="withEffect">
                                  <p:stCondLst>
                                    <p:cond delay="130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8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up)">
                                      <p:cBhvr>
                                        <p:cTn id="27" dur="300"/>
                                        <p:tgtEl>
                                          <p:spTgt spid="49"/>
                                        </p:tgtEl>
                                      </p:cBhvr>
                                    </p:animEffect>
                                  </p:childTnLst>
                                </p:cTn>
                              </p:par>
                              <p:par>
                                <p:cTn id="28" presetID="22" presetClass="entr" presetSubtype="8" fill="hold" nodeType="withEffect">
                                  <p:stCondLst>
                                    <p:cond delay="30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600"/>
                                        <p:tgtEl>
                                          <p:spTgt spid="14"/>
                                        </p:tgtEl>
                                      </p:cBhvr>
                                    </p:animEffect>
                                  </p:childTnLst>
                                </p:cTn>
                              </p:par>
                              <p:par>
                                <p:cTn id="31" presetID="22" presetClass="entr" presetSubtype="8" fill="hold" nodeType="withEffect">
                                  <p:stCondLst>
                                    <p:cond delay="80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600"/>
                                        <p:tgtEl>
                                          <p:spTgt spid="23"/>
                                        </p:tgtEl>
                                      </p:cBhvr>
                                    </p:animEffect>
                                  </p:childTnLst>
                                </p:cTn>
                              </p:par>
                              <p:par>
                                <p:cTn id="34" presetID="22" presetClass="entr" presetSubtype="8" fill="hold" nodeType="withEffect">
                                  <p:stCondLst>
                                    <p:cond delay="130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20"/>
                                        </p:tgtEl>
                                        <p:attrNameLst>
                                          <p:attrName>style.visibility</p:attrName>
                                        </p:attrNameLst>
                                      </p:cBhvr>
                                      <p:to>
                                        <p:strVal val="visible"/>
                                      </p:to>
                                    </p:set>
                                    <p:animEffect transition="in" filter="wipe(down)">
                                      <p:cBhvr>
                                        <p:cTn id="41" dur="500"/>
                                        <p:tgtEl>
                                          <p:spTgt spid="120"/>
                                        </p:tgtEl>
                                      </p:cBhvr>
                                    </p:animEffect>
                                  </p:childTnLst>
                                </p:cTn>
                              </p:par>
                              <p:par>
                                <p:cTn id="42" presetID="22" presetClass="entr" presetSubtype="8" fill="hold" nodeType="withEffect">
                                  <p:stCondLst>
                                    <p:cond delay="500"/>
                                  </p:stCondLst>
                                  <p:childTnLst>
                                    <p:set>
                                      <p:cBhvr>
                                        <p:cTn id="43" dur="1" fill="hold">
                                          <p:stCondLst>
                                            <p:cond delay="0"/>
                                          </p:stCondLst>
                                        </p:cTn>
                                        <p:tgtEl>
                                          <p:spTgt spid="27"/>
                                        </p:tgtEl>
                                        <p:attrNameLst>
                                          <p:attrName>style.visibility</p:attrName>
                                        </p:attrNameLst>
                                      </p:cBhvr>
                                      <p:to>
                                        <p:strVal val="visible"/>
                                      </p:to>
                                    </p:set>
                                    <p:animEffect transition="in" filter="wipe(left)">
                                      <p:cBhvr>
                                        <p:cTn id="44" dur="500"/>
                                        <p:tgtEl>
                                          <p:spTgt spid="27"/>
                                        </p:tgtEl>
                                      </p:cBhvr>
                                    </p:animEffect>
                                  </p:childTnLst>
                                </p:cTn>
                              </p:par>
                              <p:par>
                                <p:cTn id="45" presetID="22" presetClass="entr" presetSubtype="8" fill="hold" nodeType="withEffect">
                                  <p:stCondLst>
                                    <p:cond delay="90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600"/>
                                        <p:tgtEl>
                                          <p:spTgt spid="2"/>
                                        </p:tgtEl>
                                      </p:cBhvr>
                                    </p:animEffect>
                                  </p:childTnLst>
                                </p:cTn>
                              </p:par>
                              <p:par>
                                <p:cTn id="48" presetID="22" presetClass="entr" presetSubtype="8" fill="hold" nodeType="withEffect">
                                  <p:stCondLst>
                                    <p:cond delay="1500"/>
                                  </p:stCondLst>
                                  <p:childTnLst>
                                    <p:set>
                                      <p:cBhvr>
                                        <p:cTn id="49" dur="1" fill="hold">
                                          <p:stCondLst>
                                            <p:cond delay="0"/>
                                          </p:stCondLst>
                                        </p:cTn>
                                        <p:tgtEl>
                                          <p:spTgt spid="29"/>
                                        </p:tgtEl>
                                        <p:attrNameLst>
                                          <p:attrName>style.visibility</p:attrName>
                                        </p:attrNameLst>
                                      </p:cBhvr>
                                      <p:to>
                                        <p:strVal val="visible"/>
                                      </p:to>
                                    </p:set>
                                    <p:animEffect transition="in" filter="wipe(left)">
                                      <p:cBhvr>
                                        <p:cTn id="50" dur="400"/>
                                        <p:tgtEl>
                                          <p:spTgt spid="29"/>
                                        </p:tgtEl>
                                      </p:cBhvr>
                                    </p:animEffect>
                                  </p:childTnLst>
                                </p:cTn>
                              </p:par>
                            </p:childTnLst>
                          </p:cTn>
                        </p:par>
                        <p:par>
                          <p:cTn id="51" fill="hold">
                            <p:stCondLst>
                              <p:cond delay="1900"/>
                            </p:stCondLst>
                            <p:childTnLst>
                              <p:par>
                                <p:cTn id="52" presetID="22" presetClass="entr" presetSubtype="4" fill="hold" grpId="0" nodeType="afterEffect">
                                  <p:stCondLst>
                                    <p:cond delay="0"/>
                                  </p:stCondLst>
                                  <p:childTnLst>
                                    <p:set>
                                      <p:cBhvr>
                                        <p:cTn id="53" dur="1" fill="hold">
                                          <p:stCondLst>
                                            <p:cond delay="0"/>
                                          </p:stCondLst>
                                        </p:cTn>
                                        <p:tgtEl>
                                          <p:spTgt spid="121"/>
                                        </p:tgtEl>
                                        <p:attrNameLst>
                                          <p:attrName>style.visibility</p:attrName>
                                        </p:attrNameLst>
                                      </p:cBhvr>
                                      <p:to>
                                        <p:strVal val="visible"/>
                                      </p:to>
                                    </p:set>
                                    <p:animEffect transition="in" filter="wipe(down)">
                                      <p:cBhvr>
                                        <p:cTn id="54" dur="500"/>
                                        <p:tgtEl>
                                          <p:spTgt spid="121"/>
                                        </p:tgtEl>
                                      </p:cBhvr>
                                    </p:animEffect>
                                  </p:childTnLst>
                                </p:cTn>
                              </p:par>
                              <p:par>
                                <p:cTn id="55" presetID="22" presetClass="entr" presetSubtype="8" fill="hold" nodeType="withEffect">
                                  <p:stCondLst>
                                    <p:cond delay="400"/>
                                  </p:stCondLst>
                                  <p:childTnLst>
                                    <p:set>
                                      <p:cBhvr>
                                        <p:cTn id="56" dur="1" fill="hold">
                                          <p:stCondLst>
                                            <p:cond delay="0"/>
                                          </p:stCondLst>
                                        </p:cTn>
                                        <p:tgtEl>
                                          <p:spTgt spid="31"/>
                                        </p:tgtEl>
                                        <p:attrNameLst>
                                          <p:attrName>style.visibility</p:attrName>
                                        </p:attrNameLst>
                                      </p:cBhvr>
                                      <p:to>
                                        <p:strVal val="visible"/>
                                      </p:to>
                                    </p:set>
                                    <p:animEffect transition="in" filter="wipe(left)">
                                      <p:cBhvr>
                                        <p:cTn id="57" dur="400"/>
                                        <p:tgtEl>
                                          <p:spTgt spid="31"/>
                                        </p:tgtEl>
                                      </p:cBhvr>
                                    </p:animEffect>
                                  </p:childTnLst>
                                </p:cTn>
                              </p:par>
                              <p:par>
                                <p:cTn id="58" presetID="22" presetClass="entr" presetSubtype="8" fill="hold" nodeType="withEffect">
                                  <p:stCondLst>
                                    <p:cond delay="750"/>
                                  </p:stCondLst>
                                  <p:childTnLst>
                                    <p:set>
                                      <p:cBhvr>
                                        <p:cTn id="59" dur="1" fill="hold">
                                          <p:stCondLst>
                                            <p:cond delay="0"/>
                                          </p:stCondLst>
                                        </p:cTn>
                                        <p:tgtEl>
                                          <p:spTgt spid="33"/>
                                        </p:tgtEl>
                                        <p:attrNameLst>
                                          <p:attrName>style.visibility</p:attrName>
                                        </p:attrNameLst>
                                      </p:cBhvr>
                                      <p:to>
                                        <p:strVal val="visible"/>
                                      </p:to>
                                    </p:set>
                                    <p:animEffect transition="in" filter="wipe(left)">
                                      <p:cBhvr>
                                        <p:cTn id="60" dur="6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88"/>
                                        </p:tgtEl>
                                        <p:attrNameLst>
                                          <p:attrName>style.visibility</p:attrName>
                                        </p:attrNameLst>
                                      </p:cBhvr>
                                      <p:to>
                                        <p:strVal val="visible"/>
                                      </p:to>
                                    </p:set>
                                    <p:animEffect transition="in" filter="wipe(up)">
                                      <p:cBhvr>
                                        <p:cTn id="65" dur="500"/>
                                        <p:tgtEl>
                                          <p:spTgt spid="88"/>
                                        </p:tgtEl>
                                      </p:cBhvr>
                                    </p:animEffect>
                                  </p:childTnLst>
                                </p:cTn>
                              </p:par>
                              <p:par>
                                <p:cTn id="66" presetID="22" presetClass="entr" presetSubtype="8" fill="hold" nodeType="withEffect">
                                  <p:stCondLst>
                                    <p:cond delay="500"/>
                                  </p:stCondLst>
                                  <p:childTnLst>
                                    <p:set>
                                      <p:cBhvr>
                                        <p:cTn id="67" dur="1" fill="hold">
                                          <p:stCondLst>
                                            <p:cond delay="0"/>
                                          </p:stCondLst>
                                        </p:cTn>
                                        <p:tgtEl>
                                          <p:spTgt spid="34"/>
                                        </p:tgtEl>
                                        <p:attrNameLst>
                                          <p:attrName>style.visibility</p:attrName>
                                        </p:attrNameLst>
                                      </p:cBhvr>
                                      <p:to>
                                        <p:strVal val="visible"/>
                                      </p:to>
                                    </p:set>
                                    <p:animEffect transition="in" filter="wipe(left)">
                                      <p:cBhvr>
                                        <p:cTn id="68" dur="600"/>
                                        <p:tgtEl>
                                          <p:spTgt spid="34"/>
                                        </p:tgtEl>
                                      </p:cBhvr>
                                    </p:animEffect>
                                  </p:childTnLst>
                                </p:cTn>
                              </p:par>
                              <p:par>
                                <p:cTn id="69" presetID="22" presetClass="entr" presetSubtype="8" fill="hold" nodeType="withEffect">
                                  <p:stCondLst>
                                    <p:cond delay="1000"/>
                                  </p:stCondLst>
                                  <p:childTnLst>
                                    <p:set>
                                      <p:cBhvr>
                                        <p:cTn id="70" dur="1" fill="hold">
                                          <p:stCondLst>
                                            <p:cond delay="0"/>
                                          </p:stCondLst>
                                        </p:cTn>
                                        <p:tgtEl>
                                          <p:spTgt spid="36"/>
                                        </p:tgtEl>
                                        <p:attrNameLst>
                                          <p:attrName>style.visibility</p:attrName>
                                        </p:attrNameLst>
                                      </p:cBhvr>
                                      <p:to>
                                        <p:strVal val="visible"/>
                                      </p:to>
                                    </p:set>
                                    <p:animEffect transition="in" filter="wipe(left)">
                                      <p:cBhvr>
                                        <p:cTn id="71" dur="600"/>
                                        <p:tgtEl>
                                          <p:spTgt spid="36"/>
                                        </p:tgtEl>
                                      </p:cBhvr>
                                    </p:animEffect>
                                  </p:childTnLst>
                                </p:cTn>
                              </p:par>
                              <p:par>
                                <p:cTn id="72" presetID="22" presetClass="entr" presetSubtype="8" fill="hold" nodeType="withEffect">
                                  <p:stCondLst>
                                    <p:cond delay="1500"/>
                                  </p:stCondLst>
                                  <p:childTnLst>
                                    <p:set>
                                      <p:cBhvr>
                                        <p:cTn id="73" dur="1" fill="hold">
                                          <p:stCondLst>
                                            <p:cond delay="0"/>
                                          </p:stCondLst>
                                        </p:cTn>
                                        <p:tgtEl>
                                          <p:spTgt spid="38"/>
                                        </p:tgtEl>
                                        <p:attrNameLst>
                                          <p:attrName>style.visibility</p:attrName>
                                        </p:attrNameLst>
                                      </p:cBhvr>
                                      <p:to>
                                        <p:strVal val="visible"/>
                                      </p:to>
                                    </p:set>
                                    <p:animEffect transition="in" filter="wipe(left)">
                                      <p:cBhvr>
                                        <p:cTn id="74" dur="300"/>
                                        <p:tgtEl>
                                          <p:spTgt spid="38"/>
                                        </p:tgtEl>
                                      </p:cBhvr>
                                    </p:animEffect>
                                  </p:childTnLst>
                                </p:cTn>
                              </p:par>
                              <p:par>
                                <p:cTn id="75" presetID="22" presetClass="entr" presetSubtype="8" fill="hold" nodeType="withEffect">
                                  <p:stCondLst>
                                    <p:cond delay="1750"/>
                                  </p:stCondLst>
                                  <p:childTnLst>
                                    <p:set>
                                      <p:cBhvr>
                                        <p:cTn id="76" dur="1" fill="hold">
                                          <p:stCondLst>
                                            <p:cond delay="0"/>
                                          </p:stCondLst>
                                        </p:cTn>
                                        <p:tgtEl>
                                          <p:spTgt spid="39"/>
                                        </p:tgtEl>
                                        <p:attrNameLst>
                                          <p:attrName>style.visibility</p:attrName>
                                        </p:attrNameLst>
                                      </p:cBhvr>
                                      <p:to>
                                        <p:strVal val="visible"/>
                                      </p:to>
                                    </p:set>
                                    <p:animEffect transition="in" filter="wipe(left)">
                                      <p:cBhvr>
                                        <p:cTn id="77" dur="500"/>
                                        <p:tgtEl>
                                          <p:spTgt spid="3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98"/>
                                        </p:tgtEl>
                                        <p:attrNameLst>
                                          <p:attrName>style.visibility</p:attrName>
                                        </p:attrNameLst>
                                      </p:cBhvr>
                                      <p:to>
                                        <p:strVal val="visible"/>
                                      </p:to>
                                    </p:set>
                                    <p:animEffect transition="in" filter="wipe(down)">
                                      <p:cBhvr>
                                        <p:cTn id="82" dur="750"/>
                                        <p:tgtEl>
                                          <p:spTgt spid="98"/>
                                        </p:tgtEl>
                                      </p:cBhvr>
                                    </p:animEffect>
                                  </p:childTnLst>
                                </p:cTn>
                              </p:par>
                              <p:par>
                                <p:cTn id="83" presetID="22" presetClass="entr" presetSubtype="8" fill="hold" nodeType="withEffect">
                                  <p:stCondLst>
                                    <p:cond delay="650"/>
                                  </p:stCondLst>
                                  <p:childTnLst>
                                    <p:set>
                                      <p:cBhvr>
                                        <p:cTn id="84" dur="1" fill="hold">
                                          <p:stCondLst>
                                            <p:cond delay="0"/>
                                          </p:stCondLst>
                                        </p:cTn>
                                        <p:tgtEl>
                                          <p:spTgt spid="40"/>
                                        </p:tgtEl>
                                        <p:attrNameLst>
                                          <p:attrName>style.visibility</p:attrName>
                                        </p:attrNameLst>
                                      </p:cBhvr>
                                      <p:to>
                                        <p:strVal val="visible"/>
                                      </p:to>
                                    </p:set>
                                    <p:animEffect transition="in" filter="wipe(left)">
                                      <p:cBhvr>
                                        <p:cTn id="85" dur="400"/>
                                        <p:tgtEl>
                                          <p:spTgt spid="40"/>
                                        </p:tgtEl>
                                      </p:cBhvr>
                                    </p:animEffect>
                                  </p:childTnLst>
                                </p:cTn>
                              </p:par>
                              <p:par>
                                <p:cTn id="86" presetID="22" presetClass="entr" presetSubtype="8" fill="hold" nodeType="withEffect">
                                  <p:stCondLst>
                                    <p:cond delay="1000"/>
                                  </p:stCondLst>
                                  <p:childTnLst>
                                    <p:set>
                                      <p:cBhvr>
                                        <p:cTn id="87" dur="1" fill="hold">
                                          <p:stCondLst>
                                            <p:cond delay="0"/>
                                          </p:stCondLst>
                                        </p:cTn>
                                        <p:tgtEl>
                                          <p:spTgt spid="41"/>
                                        </p:tgtEl>
                                        <p:attrNameLst>
                                          <p:attrName>style.visibility</p:attrName>
                                        </p:attrNameLst>
                                      </p:cBhvr>
                                      <p:to>
                                        <p:strVal val="visible"/>
                                      </p:to>
                                    </p:set>
                                    <p:animEffect transition="in" filter="wipe(left)">
                                      <p:cBhvr>
                                        <p:cTn id="88" dur="600"/>
                                        <p:tgtEl>
                                          <p:spTgt spid="41"/>
                                        </p:tgtEl>
                                      </p:cBhvr>
                                    </p:animEffect>
                                  </p:childTnLst>
                                </p:cTn>
                              </p:par>
                              <p:par>
                                <p:cTn id="89" presetID="22" presetClass="entr" presetSubtype="8" fill="hold" nodeType="withEffect">
                                  <p:stCondLst>
                                    <p:cond delay="1500"/>
                                  </p:stCondLst>
                                  <p:childTnLst>
                                    <p:set>
                                      <p:cBhvr>
                                        <p:cTn id="90" dur="1" fill="hold">
                                          <p:stCondLst>
                                            <p:cond delay="0"/>
                                          </p:stCondLst>
                                        </p:cTn>
                                        <p:tgtEl>
                                          <p:spTgt spid="42"/>
                                        </p:tgtEl>
                                        <p:attrNameLst>
                                          <p:attrName>style.visibility</p:attrName>
                                        </p:attrNameLst>
                                      </p:cBhvr>
                                      <p:to>
                                        <p:strVal val="visible"/>
                                      </p:to>
                                    </p:set>
                                    <p:animEffect transition="in" filter="wipe(left)">
                                      <p:cBhvr>
                                        <p:cTn id="91" dur="3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animBg="1"/>
      <p:bldP spid="49" grpId="0" animBg="1"/>
      <p:bldP spid="120" grpId="0" animBg="1"/>
      <p:bldP spid="121" grpId="0" animBg="1"/>
      <p:bldP spid="88" grpId="0" animBg="1"/>
      <p:bldP spid="9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5897FB90-B1E7-4F75-BF06-696E9F44905F}"/>
              </a:ext>
            </a:extLst>
          </p:cNvPr>
          <p:cNvSpPr/>
          <p:nvPr/>
        </p:nvSpPr>
        <p:spPr>
          <a:xfrm>
            <a:off x="1" y="1"/>
            <a:ext cx="14630398" cy="8229586"/>
          </a:xfrm>
          <a:prstGeom prst="rect">
            <a:avLst/>
          </a:prstGeom>
          <a:solidFill>
            <a:schemeClr val="accent4">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3" name="Rectangle 2" hidden="1">
            <a:extLst>
              <a:ext uri="{FF2B5EF4-FFF2-40B4-BE49-F238E27FC236}">
                <a16:creationId xmlns:a16="http://schemas.microsoft.com/office/drawing/2014/main" id="{A54BC35E-1D67-4AA5-BCA3-C2BDBDA705D5}"/>
              </a:ext>
            </a:extLst>
          </p:cNvPr>
          <p:cNvSpPr/>
          <p:nvPr/>
        </p:nvSpPr>
        <p:spPr>
          <a:xfrm>
            <a:off x="1" y="1"/>
            <a:ext cx="14630398" cy="822958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141" name="Mask_right"/>
          <p:cNvSpPr/>
          <p:nvPr/>
        </p:nvSpPr>
        <p:spPr>
          <a:xfrm>
            <a:off x="1" y="2737977"/>
            <a:ext cx="14630398" cy="5491624"/>
          </a:xfrm>
          <a:prstGeom prst="rect">
            <a:avLst/>
          </a:prstGeom>
          <a:solidFill>
            <a:schemeClr val="accent4">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61" name="Group 60">
            <a:extLst>
              <a:ext uri="{FF2B5EF4-FFF2-40B4-BE49-F238E27FC236}">
                <a16:creationId xmlns:a16="http://schemas.microsoft.com/office/drawing/2014/main" id="{6ADE3481-724F-4990-8B6C-F2A26EE33672}"/>
              </a:ext>
            </a:extLst>
          </p:cNvPr>
          <p:cNvGrpSpPr/>
          <p:nvPr/>
        </p:nvGrpSpPr>
        <p:grpSpPr>
          <a:xfrm>
            <a:off x="7225047" y="6806796"/>
            <a:ext cx="252427" cy="867445"/>
            <a:chOff x="4525019" y="3663929"/>
            <a:chExt cx="131545" cy="452043"/>
          </a:xfrm>
        </p:grpSpPr>
        <p:cxnSp>
          <p:nvCxnSpPr>
            <p:cNvPr id="14" name="Straight Connector 13">
              <a:extLst>
                <a:ext uri="{FF2B5EF4-FFF2-40B4-BE49-F238E27FC236}">
                  <a16:creationId xmlns:a16="http://schemas.microsoft.com/office/drawing/2014/main" id="{30CB3B61-A69C-47E3-AED0-AE94A0C51D57}"/>
                </a:ext>
              </a:extLst>
            </p:cNvPr>
            <p:cNvCxnSpPr>
              <a:cxnSpLocks/>
            </p:cNvCxnSpPr>
            <p:nvPr/>
          </p:nvCxnSpPr>
          <p:spPr>
            <a:xfrm>
              <a:off x="4654502" y="3669658"/>
              <a:ext cx="2062" cy="446314"/>
            </a:xfrm>
            <a:prstGeom prst="line">
              <a:avLst/>
            </a:prstGeom>
            <a:solidFill>
              <a:schemeClr val="accent2"/>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18" name="Straight Connector 117">
              <a:extLst>
                <a:ext uri="{FF2B5EF4-FFF2-40B4-BE49-F238E27FC236}">
                  <a16:creationId xmlns:a16="http://schemas.microsoft.com/office/drawing/2014/main" id="{FD570205-9931-4AC7-8496-9D88854C52DA}"/>
                </a:ext>
              </a:extLst>
            </p:cNvPr>
            <p:cNvCxnSpPr>
              <a:cxnSpLocks/>
            </p:cNvCxnSpPr>
            <p:nvPr/>
          </p:nvCxnSpPr>
          <p:spPr>
            <a:xfrm>
              <a:off x="4525019" y="3663929"/>
              <a:ext cx="2062" cy="446314"/>
            </a:xfrm>
            <a:prstGeom prst="line">
              <a:avLst/>
            </a:prstGeom>
            <a:solidFill>
              <a:schemeClr val="accent2"/>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grpSp>
      <p:sp>
        <p:nvSpPr>
          <p:cNvPr id="2" name="Rectangle 1">
            <a:extLst>
              <a:ext uri="{FF2B5EF4-FFF2-40B4-BE49-F238E27FC236}">
                <a16:creationId xmlns:a16="http://schemas.microsoft.com/office/drawing/2014/main" id="{CAD18F5C-732A-41C0-8CF8-B5F221E55FCD}"/>
              </a:ext>
            </a:extLst>
          </p:cNvPr>
          <p:cNvSpPr/>
          <p:nvPr/>
        </p:nvSpPr>
        <p:spPr>
          <a:xfrm>
            <a:off x="997617" y="1624405"/>
            <a:ext cx="12635166" cy="5193386"/>
          </a:xfrm>
          <a:prstGeom prst="rect">
            <a:avLst/>
          </a:prstGeom>
          <a:solidFill>
            <a:schemeClr val="accent4">
              <a:alpha val="88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4" name="Straight Connector 3">
            <a:extLst>
              <a:ext uri="{FF2B5EF4-FFF2-40B4-BE49-F238E27FC236}">
                <a16:creationId xmlns:a16="http://schemas.microsoft.com/office/drawing/2014/main" id="{10F9C5C6-1540-4EE2-B4D6-3E702B5A59F1}"/>
              </a:ext>
            </a:extLst>
          </p:cNvPr>
          <p:cNvCxnSpPr>
            <a:cxnSpLocks/>
          </p:cNvCxnSpPr>
          <p:nvPr/>
        </p:nvCxnSpPr>
        <p:spPr>
          <a:xfrm>
            <a:off x="828339" y="1624405"/>
            <a:ext cx="12973722" cy="0"/>
          </a:xfrm>
          <a:prstGeom prst="line">
            <a:avLst/>
          </a:prstGeom>
          <a:solidFill>
            <a:schemeClr val="accent2"/>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56" name="Rectangle 55">
            <a:extLst>
              <a:ext uri="{FF2B5EF4-FFF2-40B4-BE49-F238E27FC236}">
                <a16:creationId xmlns:a16="http://schemas.microsoft.com/office/drawing/2014/main" id="{D864E930-BE4E-4FD4-8C7C-C0D936BDD945}"/>
              </a:ext>
            </a:extLst>
          </p:cNvPr>
          <p:cNvSpPr/>
          <p:nvPr/>
        </p:nvSpPr>
        <p:spPr>
          <a:xfrm>
            <a:off x="1" y="7631400"/>
            <a:ext cx="14630398" cy="132972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53" name="Straight Connector 52">
            <a:extLst>
              <a:ext uri="{FF2B5EF4-FFF2-40B4-BE49-F238E27FC236}">
                <a16:creationId xmlns:a16="http://schemas.microsoft.com/office/drawing/2014/main" id="{90126083-EA2C-4039-8350-361CCC53EE4B}"/>
              </a:ext>
            </a:extLst>
          </p:cNvPr>
          <p:cNvCxnSpPr>
            <a:cxnSpLocks/>
          </p:cNvCxnSpPr>
          <p:nvPr/>
        </p:nvCxnSpPr>
        <p:spPr>
          <a:xfrm>
            <a:off x="-16879" y="7639770"/>
            <a:ext cx="14664162" cy="0"/>
          </a:xfrm>
          <a:prstGeom prst="line">
            <a:avLst/>
          </a:prstGeom>
          <a:solidFill>
            <a:schemeClr val="accent6"/>
          </a:solidFill>
          <a:ln w="25400">
            <a:solidFill>
              <a:schemeClr val="tx1"/>
            </a:solidFill>
          </a:ln>
          <a:effectLst/>
        </p:spPr>
        <p:style>
          <a:lnRef idx="1">
            <a:schemeClr val="accent1"/>
          </a:lnRef>
          <a:fillRef idx="3">
            <a:schemeClr val="accent1"/>
          </a:fillRef>
          <a:effectRef idx="2">
            <a:schemeClr val="accent1"/>
          </a:effectRef>
          <a:fontRef idx="minor">
            <a:schemeClr val="lt1"/>
          </a:fontRef>
        </p:style>
      </p:cxnSp>
      <p:grpSp>
        <p:nvGrpSpPr>
          <p:cNvPr id="81" name="Group 80">
            <a:extLst>
              <a:ext uri="{FF2B5EF4-FFF2-40B4-BE49-F238E27FC236}">
                <a16:creationId xmlns:a16="http://schemas.microsoft.com/office/drawing/2014/main" id="{2334AC0B-A391-4F69-9F3C-6625C54B58BB}"/>
              </a:ext>
            </a:extLst>
          </p:cNvPr>
          <p:cNvGrpSpPr/>
          <p:nvPr/>
        </p:nvGrpSpPr>
        <p:grpSpPr>
          <a:xfrm>
            <a:off x="866515" y="5713575"/>
            <a:ext cx="2957469" cy="3602677"/>
            <a:chOff x="541572" y="3113784"/>
            <a:chExt cx="1848418" cy="2251673"/>
          </a:xfrm>
        </p:grpSpPr>
        <p:grpSp>
          <p:nvGrpSpPr>
            <p:cNvPr id="67" name="Group 66">
              <a:extLst>
                <a:ext uri="{FF2B5EF4-FFF2-40B4-BE49-F238E27FC236}">
                  <a16:creationId xmlns:a16="http://schemas.microsoft.com/office/drawing/2014/main" id="{504E7F19-8C57-4504-9F5E-9DCE358A7241}"/>
                </a:ext>
              </a:extLst>
            </p:cNvPr>
            <p:cNvGrpSpPr/>
            <p:nvPr/>
          </p:nvGrpSpPr>
          <p:grpSpPr>
            <a:xfrm>
              <a:off x="738571" y="3113784"/>
              <a:ext cx="1450379" cy="1132918"/>
              <a:chOff x="1543810" y="3236941"/>
              <a:chExt cx="1093041" cy="853795"/>
            </a:xfrm>
          </p:grpSpPr>
          <p:sp>
            <p:nvSpPr>
              <p:cNvPr id="64" name="Rectangle 63">
                <a:extLst>
                  <a:ext uri="{FF2B5EF4-FFF2-40B4-BE49-F238E27FC236}">
                    <a16:creationId xmlns:a16="http://schemas.microsoft.com/office/drawing/2014/main" id="{E0CFD37A-4F93-4C9F-9DC3-AFAFB6397C1F}"/>
                  </a:ext>
                </a:extLst>
              </p:cNvPr>
              <p:cNvSpPr/>
              <p:nvPr/>
            </p:nvSpPr>
            <p:spPr>
              <a:xfrm>
                <a:off x="1959361" y="3751349"/>
                <a:ext cx="267176" cy="160283"/>
              </a:xfrm>
              <a:custGeom>
                <a:avLst/>
                <a:gdLst>
                  <a:gd name="connsiteX0" fmla="*/ 0 w 167614"/>
                  <a:gd name="connsiteY0" fmla="*/ 0 h 157663"/>
                  <a:gd name="connsiteX1" fmla="*/ 167614 w 167614"/>
                  <a:gd name="connsiteY1" fmla="*/ 0 h 157663"/>
                  <a:gd name="connsiteX2" fmla="*/ 167614 w 167614"/>
                  <a:gd name="connsiteY2" fmla="*/ 157663 h 157663"/>
                  <a:gd name="connsiteX3" fmla="*/ 0 w 167614"/>
                  <a:gd name="connsiteY3" fmla="*/ 157663 h 157663"/>
                  <a:gd name="connsiteX4" fmla="*/ 0 w 167614"/>
                  <a:gd name="connsiteY4" fmla="*/ 0 h 15766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57133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57641 w 267176"/>
                  <a:gd name="connsiteY0" fmla="*/ 7860 h 160283"/>
                  <a:gd name="connsiteX1" fmla="*/ 204294 w 267176"/>
                  <a:gd name="connsiteY1" fmla="*/ 0 h 160283"/>
                  <a:gd name="connsiteX2" fmla="*/ 267176 w 267176"/>
                  <a:gd name="connsiteY2" fmla="*/ 160283 h 160283"/>
                  <a:gd name="connsiteX3" fmla="*/ 0 w 267176"/>
                  <a:gd name="connsiteY3" fmla="*/ 157663 h 160283"/>
                  <a:gd name="connsiteX4" fmla="*/ 57641 w 267176"/>
                  <a:gd name="connsiteY4" fmla="*/ 7860 h 16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76" h="160283">
                    <a:moveTo>
                      <a:pt x="57641" y="7860"/>
                    </a:moveTo>
                    <a:lnTo>
                      <a:pt x="204294" y="0"/>
                    </a:lnTo>
                    <a:cubicBezTo>
                      <a:pt x="221761" y="53428"/>
                      <a:pt x="210409" y="117336"/>
                      <a:pt x="267176" y="160283"/>
                    </a:cubicBezTo>
                    <a:lnTo>
                      <a:pt x="0" y="157663"/>
                    </a:lnTo>
                    <a:cubicBezTo>
                      <a:pt x="60261" y="118210"/>
                      <a:pt x="41921" y="60414"/>
                      <a:pt x="57641" y="7860"/>
                    </a:cubicBezTo>
                    <a:close/>
                  </a:path>
                </a:pathLst>
              </a:cu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22" name="Group 121">
                <a:extLst>
                  <a:ext uri="{FF2B5EF4-FFF2-40B4-BE49-F238E27FC236}">
                    <a16:creationId xmlns:a16="http://schemas.microsoft.com/office/drawing/2014/main" id="{358EA753-4B8E-40B9-832C-4193B473EE01}"/>
                  </a:ext>
                </a:extLst>
              </p:cNvPr>
              <p:cNvGrpSpPr/>
              <p:nvPr/>
            </p:nvGrpSpPr>
            <p:grpSpPr>
              <a:xfrm>
                <a:off x="1543810" y="3236941"/>
                <a:ext cx="1093041" cy="853795"/>
                <a:chOff x="2824755" y="1054364"/>
                <a:chExt cx="2963457" cy="2314816"/>
              </a:xfrm>
              <a:solidFill>
                <a:srgbClr val="EE5854"/>
              </a:solidFill>
            </p:grpSpPr>
            <p:grpSp>
              <p:nvGrpSpPr>
                <p:cNvPr id="123" name="Group 122">
                  <a:extLst>
                    <a:ext uri="{FF2B5EF4-FFF2-40B4-BE49-F238E27FC236}">
                      <a16:creationId xmlns:a16="http://schemas.microsoft.com/office/drawing/2014/main" id="{28982A4B-4E1F-41AA-BD5A-8E6451E14F93}"/>
                    </a:ext>
                  </a:extLst>
                </p:cNvPr>
                <p:cNvGrpSpPr/>
                <p:nvPr/>
              </p:nvGrpSpPr>
              <p:grpSpPr>
                <a:xfrm>
                  <a:off x="3609775" y="1054364"/>
                  <a:ext cx="1393408" cy="1824841"/>
                  <a:chOff x="3451485" y="1054364"/>
                  <a:chExt cx="1393408" cy="1824841"/>
                </a:xfrm>
                <a:grpFill/>
              </p:grpSpPr>
              <p:sp>
                <p:nvSpPr>
                  <p:cNvPr id="125" name="Rectangle: Rounded Corners 158">
                    <a:extLst>
                      <a:ext uri="{FF2B5EF4-FFF2-40B4-BE49-F238E27FC236}">
                        <a16:creationId xmlns:a16="http://schemas.microsoft.com/office/drawing/2014/main" id="{516A5095-8B86-4315-86F5-FAE1C7554BE8}"/>
                      </a:ext>
                    </a:extLst>
                  </p:cNvPr>
                  <p:cNvSpPr/>
                  <p:nvPr/>
                </p:nvSpPr>
                <p:spPr>
                  <a:xfrm flipH="1">
                    <a:off x="3451485"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26" name="Rectangle: Rounded Corners 125">
                    <a:extLst>
                      <a:ext uri="{FF2B5EF4-FFF2-40B4-BE49-F238E27FC236}">
                        <a16:creationId xmlns:a16="http://schemas.microsoft.com/office/drawing/2014/main" id="{05A0665A-B637-465B-8717-5E6D1E2C9120}"/>
                      </a:ext>
                    </a:extLst>
                  </p:cNvPr>
                  <p:cNvSpPr/>
                  <p:nvPr/>
                </p:nvSpPr>
                <p:spPr>
                  <a:xfrm>
                    <a:off x="3572064" y="1054364"/>
                    <a:ext cx="1140482" cy="1462504"/>
                  </a:xfrm>
                  <a:prstGeom prst="roundRect">
                    <a:avLst>
                      <a:gd name="adj" fmla="val 48205"/>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28" name="Rectangle: Rounded Corners 158">
                    <a:extLst>
                      <a:ext uri="{FF2B5EF4-FFF2-40B4-BE49-F238E27FC236}">
                        <a16:creationId xmlns:a16="http://schemas.microsoft.com/office/drawing/2014/main" id="{D08E3237-6C20-47D0-9107-D18315BD2A7B}"/>
                      </a:ext>
                    </a:extLst>
                  </p:cNvPr>
                  <p:cNvSpPr/>
                  <p:nvPr/>
                </p:nvSpPr>
                <p:spPr>
                  <a:xfrm>
                    <a:off x="4375408"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24" name="Freeform: Shape 123">
                  <a:extLst>
                    <a:ext uri="{FF2B5EF4-FFF2-40B4-BE49-F238E27FC236}">
                      <a16:creationId xmlns:a16="http://schemas.microsoft.com/office/drawing/2014/main" id="{AC21181A-8853-429A-BBD7-03376677596D}"/>
                    </a:ext>
                  </a:extLst>
                </p:cNvPr>
                <p:cNvSpPr/>
                <p:nvPr/>
              </p:nvSpPr>
              <p:spPr>
                <a:xfrm>
                  <a:off x="2824755" y="2877415"/>
                  <a:ext cx="2963457" cy="491765"/>
                </a:xfrm>
                <a:custGeom>
                  <a:avLst/>
                  <a:gdLst>
                    <a:gd name="connsiteX0" fmla="*/ 569210 w 3406551"/>
                    <a:gd name="connsiteY0" fmla="*/ 0 h 569209"/>
                    <a:gd name="connsiteX1" fmla="*/ 2837341 w 3406551"/>
                    <a:gd name="connsiteY1" fmla="*/ 0 h 569209"/>
                    <a:gd name="connsiteX2" fmla="*/ 3394987 w 3406551"/>
                    <a:gd name="connsiteY2" fmla="*/ 454494 h 569209"/>
                    <a:gd name="connsiteX3" fmla="*/ 3406551 w 3406551"/>
                    <a:gd name="connsiteY3" fmla="*/ 569209 h 569209"/>
                    <a:gd name="connsiteX4" fmla="*/ 0 w 3406551"/>
                    <a:gd name="connsiteY4" fmla="*/ 569209 h 569209"/>
                    <a:gd name="connsiteX5" fmla="*/ 11564 w 3406551"/>
                    <a:gd name="connsiteY5" fmla="*/ 454494 h 569209"/>
                    <a:gd name="connsiteX6" fmla="*/ 569210 w 3406551"/>
                    <a:gd name="connsiteY6" fmla="*/ 0 h 56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6551" h="569209">
                      <a:moveTo>
                        <a:pt x="569210" y="0"/>
                      </a:moveTo>
                      <a:lnTo>
                        <a:pt x="2837341" y="0"/>
                      </a:lnTo>
                      <a:cubicBezTo>
                        <a:pt x="3112411" y="0"/>
                        <a:pt x="3341910" y="195115"/>
                        <a:pt x="3394987" y="454494"/>
                      </a:cubicBezTo>
                      <a:lnTo>
                        <a:pt x="3406551" y="569209"/>
                      </a:lnTo>
                      <a:lnTo>
                        <a:pt x="0" y="569209"/>
                      </a:lnTo>
                      <a:lnTo>
                        <a:pt x="11564" y="454494"/>
                      </a:lnTo>
                      <a:cubicBezTo>
                        <a:pt x="64641" y="195115"/>
                        <a:pt x="294140" y="0"/>
                        <a:pt x="569210" y="0"/>
                      </a:cubicBezTo>
                      <a:close/>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sp>
          <p:nvSpPr>
            <p:cNvPr id="79" name="Oval 78">
              <a:extLst>
                <a:ext uri="{FF2B5EF4-FFF2-40B4-BE49-F238E27FC236}">
                  <a16:creationId xmlns:a16="http://schemas.microsoft.com/office/drawing/2014/main" id="{789A5DF5-0B90-49C4-94D8-1E85A1DE9219}"/>
                </a:ext>
              </a:extLst>
            </p:cNvPr>
            <p:cNvSpPr/>
            <p:nvPr/>
          </p:nvSpPr>
          <p:spPr>
            <a:xfrm>
              <a:off x="2045958"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36" name="Oval 135">
              <a:extLst>
                <a:ext uri="{FF2B5EF4-FFF2-40B4-BE49-F238E27FC236}">
                  <a16:creationId xmlns:a16="http://schemas.microsoft.com/office/drawing/2014/main" id="{6AA0A30A-DCDC-4517-A9D9-E053049BFDF1}"/>
                </a:ext>
              </a:extLst>
            </p:cNvPr>
            <p:cNvSpPr/>
            <p:nvPr/>
          </p:nvSpPr>
          <p:spPr>
            <a:xfrm>
              <a:off x="541572"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32" name="Freeform: Shape 131">
              <a:extLst>
                <a:ext uri="{FF2B5EF4-FFF2-40B4-BE49-F238E27FC236}">
                  <a16:creationId xmlns:a16="http://schemas.microsoft.com/office/drawing/2014/main" id="{E5FA578C-545E-46CA-A6D5-FDEDFF99D492}"/>
                </a:ext>
              </a:extLst>
            </p:cNvPr>
            <p:cNvSpPr/>
            <p:nvPr/>
          </p:nvSpPr>
          <p:spPr>
            <a:xfrm>
              <a:off x="615512" y="4064035"/>
              <a:ext cx="1696496" cy="1301422"/>
            </a:xfrm>
            <a:custGeom>
              <a:avLst/>
              <a:gdLst>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0 w 1696496"/>
                <a:gd name="connsiteY4" fmla="*/ 1301422 h 1301422"/>
                <a:gd name="connsiteX5" fmla="*/ 0 w 1696496"/>
                <a:gd name="connsiteY5" fmla="*/ 466621 h 1301422"/>
                <a:gd name="connsiteX6" fmla="*/ 466621 w 1696496"/>
                <a:gd name="connsiteY6" fmla="*/ 0 h 1301422"/>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802849 w 1696496"/>
                <a:gd name="connsiteY4" fmla="*/ 1298461 h 1301422"/>
                <a:gd name="connsiteX5" fmla="*/ 0 w 1696496"/>
                <a:gd name="connsiteY5" fmla="*/ 1301422 h 1301422"/>
                <a:gd name="connsiteX6" fmla="*/ 0 w 1696496"/>
                <a:gd name="connsiteY6" fmla="*/ 466621 h 1301422"/>
                <a:gd name="connsiteX7" fmla="*/ 466621 w 1696496"/>
                <a:gd name="connsiteY7" fmla="*/ 0 h 1301422"/>
                <a:gd name="connsiteX0" fmla="*/ 802849 w 1696496"/>
                <a:gd name="connsiteY0" fmla="*/ 1298461 h 1389901"/>
                <a:gd name="connsiteX1" fmla="*/ 0 w 1696496"/>
                <a:gd name="connsiteY1" fmla="*/ 1301422 h 1389901"/>
                <a:gd name="connsiteX2" fmla="*/ 0 w 1696496"/>
                <a:gd name="connsiteY2" fmla="*/ 466621 h 1389901"/>
                <a:gd name="connsiteX3" fmla="*/ 466621 w 1696496"/>
                <a:gd name="connsiteY3" fmla="*/ 0 h 1389901"/>
                <a:gd name="connsiteX4" fmla="*/ 1229875 w 1696496"/>
                <a:gd name="connsiteY4" fmla="*/ 0 h 1389901"/>
                <a:gd name="connsiteX5" fmla="*/ 1696496 w 1696496"/>
                <a:gd name="connsiteY5" fmla="*/ 466621 h 1389901"/>
                <a:gd name="connsiteX6" fmla="*/ 1696496 w 1696496"/>
                <a:gd name="connsiteY6" fmla="*/ 1301422 h 1389901"/>
                <a:gd name="connsiteX7" fmla="*/ 894289 w 1696496"/>
                <a:gd name="connsiteY7" fmla="*/ 1389901 h 1389901"/>
                <a:gd name="connsiteX0" fmla="*/ 802849 w 1696496"/>
                <a:gd name="connsiteY0" fmla="*/ 1298461 h 1301422"/>
                <a:gd name="connsiteX1" fmla="*/ 0 w 1696496"/>
                <a:gd name="connsiteY1" fmla="*/ 1301422 h 1301422"/>
                <a:gd name="connsiteX2" fmla="*/ 0 w 1696496"/>
                <a:gd name="connsiteY2" fmla="*/ 466621 h 1301422"/>
                <a:gd name="connsiteX3" fmla="*/ 466621 w 1696496"/>
                <a:gd name="connsiteY3" fmla="*/ 0 h 1301422"/>
                <a:gd name="connsiteX4" fmla="*/ 1229875 w 1696496"/>
                <a:gd name="connsiteY4" fmla="*/ 0 h 1301422"/>
                <a:gd name="connsiteX5" fmla="*/ 1696496 w 1696496"/>
                <a:gd name="connsiteY5" fmla="*/ 466621 h 1301422"/>
                <a:gd name="connsiteX6" fmla="*/ 1696496 w 1696496"/>
                <a:gd name="connsiteY6" fmla="*/ 1301422 h 1301422"/>
                <a:gd name="connsiteX0" fmla="*/ 0 w 1696496"/>
                <a:gd name="connsiteY0" fmla="*/ 1301422 h 1301422"/>
                <a:gd name="connsiteX1" fmla="*/ 0 w 1696496"/>
                <a:gd name="connsiteY1" fmla="*/ 466621 h 1301422"/>
                <a:gd name="connsiteX2" fmla="*/ 466621 w 1696496"/>
                <a:gd name="connsiteY2" fmla="*/ 0 h 1301422"/>
                <a:gd name="connsiteX3" fmla="*/ 1229875 w 1696496"/>
                <a:gd name="connsiteY3" fmla="*/ 0 h 1301422"/>
                <a:gd name="connsiteX4" fmla="*/ 1696496 w 1696496"/>
                <a:gd name="connsiteY4" fmla="*/ 466621 h 1301422"/>
                <a:gd name="connsiteX5" fmla="*/ 1696496 w 1696496"/>
                <a:gd name="connsiteY5" fmla="*/ 1301422 h 130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6496" h="1301422">
                  <a:moveTo>
                    <a:pt x="0" y="1301422"/>
                  </a:moveTo>
                  <a:lnTo>
                    <a:pt x="0" y="466621"/>
                  </a:lnTo>
                  <a:cubicBezTo>
                    <a:pt x="0" y="208913"/>
                    <a:pt x="208913" y="0"/>
                    <a:pt x="466621" y="0"/>
                  </a:cubicBezTo>
                  <a:lnTo>
                    <a:pt x="1229875" y="0"/>
                  </a:lnTo>
                  <a:cubicBezTo>
                    <a:pt x="1487583" y="0"/>
                    <a:pt x="1696496" y="208913"/>
                    <a:pt x="1696496" y="466621"/>
                  </a:cubicBezTo>
                  <a:lnTo>
                    <a:pt x="1696496" y="1301422"/>
                  </a:lnTo>
                </a:path>
              </a:pathLst>
            </a:custGeom>
            <a:gradFill flip="none" rotWithShape="1">
              <a:gsLst>
                <a:gs pos="100000">
                  <a:schemeClr val="tx2">
                    <a:lumMod val="50000"/>
                  </a:schemeClr>
                </a:gs>
                <a:gs pos="21000">
                  <a:schemeClr val="bg1">
                    <a:lumMod val="65000"/>
                    <a:lumOff val="35000"/>
                  </a:schemeClr>
                </a:gs>
              </a:gsLst>
              <a:lin ang="16200000" scaled="0"/>
              <a:tileRect/>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prstClr val="white"/>
                </a:solidFill>
                <a:latin typeface="Arial"/>
              </a:endParaRPr>
            </a:p>
          </p:txBody>
        </p:sp>
      </p:grpSp>
      <p:grpSp>
        <p:nvGrpSpPr>
          <p:cNvPr id="82" name="Group 81">
            <a:extLst>
              <a:ext uri="{FF2B5EF4-FFF2-40B4-BE49-F238E27FC236}">
                <a16:creationId xmlns:a16="http://schemas.microsoft.com/office/drawing/2014/main" id="{15A1426B-5D70-4DBD-946C-E865BCA29CBC}"/>
              </a:ext>
            </a:extLst>
          </p:cNvPr>
          <p:cNvGrpSpPr/>
          <p:nvPr/>
        </p:nvGrpSpPr>
        <p:grpSpPr>
          <a:xfrm>
            <a:off x="4149325" y="5845578"/>
            <a:ext cx="2957469" cy="3470674"/>
            <a:chOff x="2593328" y="3196286"/>
            <a:chExt cx="1848418" cy="2169171"/>
          </a:xfrm>
        </p:grpSpPr>
        <p:grpSp>
          <p:nvGrpSpPr>
            <p:cNvPr id="140" name="Group 139">
              <a:extLst>
                <a:ext uri="{FF2B5EF4-FFF2-40B4-BE49-F238E27FC236}">
                  <a16:creationId xmlns:a16="http://schemas.microsoft.com/office/drawing/2014/main" id="{A458966C-05F5-43F1-88B3-5EE5A7AA714D}"/>
                </a:ext>
              </a:extLst>
            </p:cNvPr>
            <p:cNvGrpSpPr/>
            <p:nvPr/>
          </p:nvGrpSpPr>
          <p:grpSpPr>
            <a:xfrm>
              <a:off x="2790327" y="3196286"/>
              <a:ext cx="1450379" cy="1132918"/>
              <a:chOff x="1543810" y="3236941"/>
              <a:chExt cx="1093041" cy="853795"/>
            </a:xfrm>
          </p:grpSpPr>
          <p:sp>
            <p:nvSpPr>
              <p:cNvPr id="146" name="Rectangle 63">
                <a:extLst>
                  <a:ext uri="{FF2B5EF4-FFF2-40B4-BE49-F238E27FC236}">
                    <a16:creationId xmlns:a16="http://schemas.microsoft.com/office/drawing/2014/main" id="{F00F3969-BDBB-45DC-8E16-D76ADEC58965}"/>
                  </a:ext>
                </a:extLst>
              </p:cNvPr>
              <p:cNvSpPr/>
              <p:nvPr/>
            </p:nvSpPr>
            <p:spPr>
              <a:xfrm>
                <a:off x="1959361" y="3751349"/>
                <a:ext cx="267176" cy="160283"/>
              </a:xfrm>
              <a:custGeom>
                <a:avLst/>
                <a:gdLst>
                  <a:gd name="connsiteX0" fmla="*/ 0 w 167614"/>
                  <a:gd name="connsiteY0" fmla="*/ 0 h 157663"/>
                  <a:gd name="connsiteX1" fmla="*/ 167614 w 167614"/>
                  <a:gd name="connsiteY1" fmla="*/ 0 h 157663"/>
                  <a:gd name="connsiteX2" fmla="*/ 167614 w 167614"/>
                  <a:gd name="connsiteY2" fmla="*/ 157663 h 157663"/>
                  <a:gd name="connsiteX3" fmla="*/ 0 w 167614"/>
                  <a:gd name="connsiteY3" fmla="*/ 157663 h 157663"/>
                  <a:gd name="connsiteX4" fmla="*/ 0 w 167614"/>
                  <a:gd name="connsiteY4" fmla="*/ 0 h 15766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57133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57641 w 267176"/>
                  <a:gd name="connsiteY0" fmla="*/ 7860 h 160283"/>
                  <a:gd name="connsiteX1" fmla="*/ 204294 w 267176"/>
                  <a:gd name="connsiteY1" fmla="*/ 0 h 160283"/>
                  <a:gd name="connsiteX2" fmla="*/ 267176 w 267176"/>
                  <a:gd name="connsiteY2" fmla="*/ 160283 h 160283"/>
                  <a:gd name="connsiteX3" fmla="*/ 0 w 267176"/>
                  <a:gd name="connsiteY3" fmla="*/ 157663 h 160283"/>
                  <a:gd name="connsiteX4" fmla="*/ 57641 w 267176"/>
                  <a:gd name="connsiteY4" fmla="*/ 7860 h 16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76" h="160283">
                    <a:moveTo>
                      <a:pt x="57641" y="7860"/>
                    </a:moveTo>
                    <a:lnTo>
                      <a:pt x="204294" y="0"/>
                    </a:lnTo>
                    <a:cubicBezTo>
                      <a:pt x="221761" y="53428"/>
                      <a:pt x="210409" y="117336"/>
                      <a:pt x="267176" y="160283"/>
                    </a:cubicBezTo>
                    <a:lnTo>
                      <a:pt x="0" y="157663"/>
                    </a:lnTo>
                    <a:cubicBezTo>
                      <a:pt x="60261" y="118210"/>
                      <a:pt x="41921" y="60414"/>
                      <a:pt x="57641" y="7860"/>
                    </a:cubicBezTo>
                    <a:close/>
                  </a:path>
                </a:pathLst>
              </a:cu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47" name="Group 146">
                <a:extLst>
                  <a:ext uri="{FF2B5EF4-FFF2-40B4-BE49-F238E27FC236}">
                    <a16:creationId xmlns:a16="http://schemas.microsoft.com/office/drawing/2014/main" id="{04181641-BB22-4BEB-A15C-5EBB1783AD9A}"/>
                  </a:ext>
                </a:extLst>
              </p:cNvPr>
              <p:cNvGrpSpPr/>
              <p:nvPr/>
            </p:nvGrpSpPr>
            <p:grpSpPr>
              <a:xfrm>
                <a:off x="1543810" y="3236941"/>
                <a:ext cx="1093041" cy="853795"/>
                <a:chOff x="2824755" y="1054364"/>
                <a:chExt cx="2963457" cy="2314816"/>
              </a:xfrm>
              <a:solidFill>
                <a:srgbClr val="EE5854"/>
              </a:solidFill>
            </p:grpSpPr>
            <p:grpSp>
              <p:nvGrpSpPr>
                <p:cNvPr id="148" name="Group 147">
                  <a:extLst>
                    <a:ext uri="{FF2B5EF4-FFF2-40B4-BE49-F238E27FC236}">
                      <a16:creationId xmlns:a16="http://schemas.microsoft.com/office/drawing/2014/main" id="{8410949B-3146-4DCB-87E9-BCFB90638494}"/>
                    </a:ext>
                  </a:extLst>
                </p:cNvPr>
                <p:cNvGrpSpPr/>
                <p:nvPr/>
              </p:nvGrpSpPr>
              <p:grpSpPr>
                <a:xfrm>
                  <a:off x="3609775" y="1054364"/>
                  <a:ext cx="1393408" cy="1824841"/>
                  <a:chOff x="3451485" y="1054364"/>
                  <a:chExt cx="1393408" cy="1824841"/>
                </a:xfrm>
                <a:grpFill/>
              </p:grpSpPr>
              <p:sp>
                <p:nvSpPr>
                  <p:cNvPr id="150" name="Rectangle: Rounded Corners 158">
                    <a:extLst>
                      <a:ext uri="{FF2B5EF4-FFF2-40B4-BE49-F238E27FC236}">
                        <a16:creationId xmlns:a16="http://schemas.microsoft.com/office/drawing/2014/main" id="{DB251458-BB4F-4E53-9555-C40F9CD51D4A}"/>
                      </a:ext>
                    </a:extLst>
                  </p:cNvPr>
                  <p:cNvSpPr/>
                  <p:nvPr/>
                </p:nvSpPr>
                <p:spPr>
                  <a:xfrm flipH="1">
                    <a:off x="3451485"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51" name="Rectangle: Rounded Corners 150">
                    <a:extLst>
                      <a:ext uri="{FF2B5EF4-FFF2-40B4-BE49-F238E27FC236}">
                        <a16:creationId xmlns:a16="http://schemas.microsoft.com/office/drawing/2014/main" id="{7CDEBED5-2E17-4E47-8419-6F41A0F49758}"/>
                      </a:ext>
                    </a:extLst>
                  </p:cNvPr>
                  <p:cNvSpPr/>
                  <p:nvPr/>
                </p:nvSpPr>
                <p:spPr>
                  <a:xfrm>
                    <a:off x="3572064" y="1054364"/>
                    <a:ext cx="1140482" cy="1462504"/>
                  </a:xfrm>
                  <a:prstGeom prst="roundRect">
                    <a:avLst>
                      <a:gd name="adj" fmla="val 48205"/>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52" name="Rectangle: Rounded Corners 158">
                    <a:extLst>
                      <a:ext uri="{FF2B5EF4-FFF2-40B4-BE49-F238E27FC236}">
                        <a16:creationId xmlns:a16="http://schemas.microsoft.com/office/drawing/2014/main" id="{FEDA0867-038A-452D-B9C9-E1DD794E4D00}"/>
                      </a:ext>
                    </a:extLst>
                  </p:cNvPr>
                  <p:cNvSpPr/>
                  <p:nvPr/>
                </p:nvSpPr>
                <p:spPr>
                  <a:xfrm>
                    <a:off x="4375408"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49" name="Freeform: Shape 148">
                  <a:extLst>
                    <a:ext uri="{FF2B5EF4-FFF2-40B4-BE49-F238E27FC236}">
                      <a16:creationId xmlns:a16="http://schemas.microsoft.com/office/drawing/2014/main" id="{655AAA72-0FF2-41CA-91C3-1840A3ABA3AC}"/>
                    </a:ext>
                  </a:extLst>
                </p:cNvPr>
                <p:cNvSpPr/>
                <p:nvPr/>
              </p:nvSpPr>
              <p:spPr>
                <a:xfrm>
                  <a:off x="2824755" y="2877415"/>
                  <a:ext cx="2963457" cy="491765"/>
                </a:xfrm>
                <a:custGeom>
                  <a:avLst/>
                  <a:gdLst>
                    <a:gd name="connsiteX0" fmla="*/ 569210 w 3406551"/>
                    <a:gd name="connsiteY0" fmla="*/ 0 h 569209"/>
                    <a:gd name="connsiteX1" fmla="*/ 2837341 w 3406551"/>
                    <a:gd name="connsiteY1" fmla="*/ 0 h 569209"/>
                    <a:gd name="connsiteX2" fmla="*/ 3394987 w 3406551"/>
                    <a:gd name="connsiteY2" fmla="*/ 454494 h 569209"/>
                    <a:gd name="connsiteX3" fmla="*/ 3406551 w 3406551"/>
                    <a:gd name="connsiteY3" fmla="*/ 569209 h 569209"/>
                    <a:gd name="connsiteX4" fmla="*/ 0 w 3406551"/>
                    <a:gd name="connsiteY4" fmla="*/ 569209 h 569209"/>
                    <a:gd name="connsiteX5" fmla="*/ 11564 w 3406551"/>
                    <a:gd name="connsiteY5" fmla="*/ 454494 h 569209"/>
                    <a:gd name="connsiteX6" fmla="*/ 569210 w 3406551"/>
                    <a:gd name="connsiteY6" fmla="*/ 0 h 56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6551" h="569209">
                      <a:moveTo>
                        <a:pt x="569210" y="0"/>
                      </a:moveTo>
                      <a:lnTo>
                        <a:pt x="2837341" y="0"/>
                      </a:lnTo>
                      <a:cubicBezTo>
                        <a:pt x="3112411" y="0"/>
                        <a:pt x="3341910" y="195115"/>
                        <a:pt x="3394987" y="454494"/>
                      </a:cubicBezTo>
                      <a:lnTo>
                        <a:pt x="3406551" y="569209"/>
                      </a:lnTo>
                      <a:lnTo>
                        <a:pt x="0" y="569209"/>
                      </a:lnTo>
                      <a:lnTo>
                        <a:pt x="11564" y="454494"/>
                      </a:lnTo>
                      <a:cubicBezTo>
                        <a:pt x="64641" y="195115"/>
                        <a:pt x="294140" y="0"/>
                        <a:pt x="569210" y="0"/>
                      </a:cubicBezTo>
                      <a:close/>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sp>
          <p:nvSpPr>
            <p:cNvPr id="142" name="Oval 141">
              <a:extLst>
                <a:ext uri="{FF2B5EF4-FFF2-40B4-BE49-F238E27FC236}">
                  <a16:creationId xmlns:a16="http://schemas.microsoft.com/office/drawing/2014/main" id="{293DCC7E-39B5-4DF2-A3AF-F0B421350506}"/>
                </a:ext>
              </a:extLst>
            </p:cNvPr>
            <p:cNvSpPr/>
            <p:nvPr/>
          </p:nvSpPr>
          <p:spPr>
            <a:xfrm>
              <a:off x="4097714"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43" name="Oval 142">
              <a:extLst>
                <a:ext uri="{FF2B5EF4-FFF2-40B4-BE49-F238E27FC236}">
                  <a16:creationId xmlns:a16="http://schemas.microsoft.com/office/drawing/2014/main" id="{011639F7-861C-4327-BAD7-C82476DB0732}"/>
                </a:ext>
              </a:extLst>
            </p:cNvPr>
            <p:cNvSpPr/>
            <p:nvPr/>
          </p:nvSpPr>
          <p:spPr>
            <a:xfrm>
              <a:off x="2593328"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44" name="Freeform: Shape 143">
              <a:extLst>
                <a:ext uri="{FF2B5EF4-FFF2-40B4-BE49-F238E27FC236}">
                  <a16:creationId xmlns:a16="http://schemas.microsoft.com/office/drawing/2014/main" id="{AB0A5B3C-1E31-42E7-B875-53480A294ED2}"/>
                </a:ext>
              </a:extLst>
            </p:cNvPr>
            <p:cNvSpPr/>
            <p:nvPr/>
          </p:nvSpPr>
          <p:spPr>
            <a:xfrm>
              <a:off x="2667268" y="4064035"/>
              <a:ext cx="1696496" cy="1301422"/>
            </a:xfrm>
            <a:custGeom>
              <a:avLst/>
              <a:gdLst>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0 w 1696496"/>
                <a:gd name="connsiteY4" fmla="*/ 1301422 h 1301422"/>
                <a:gd name="connsiteX5" fmla="*/ 0 w 1696496"/>
                <a:gd name="connsiteY5" fmla="*/ 466621 h 1301422"/>
                <a:gd name="connsiteX6" fmla="*/ 466621 w 1696496"/>
                <a:gd name="connsiteY6" fmla="*/ 0 h 1301422"/>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802849 w 1696496"/>
                <a:gd name="connsiteY4" fmla="*/ 1298461 h 1301422"/>
                <a:gd name="connsiteX5" fmla="*/ 0 w 1696496"/>
                <a:gd name="connsiteY5" fmla="*/ 1301422 h 1301422"/>
                <a:gd name="connsiteX6" fmla="*/ 0 w 1696496"/>
                <a:gd name="connsiteY6" fmla="*/ 466621 h 1301422"/>
                <a:gd name="connsiteX7" fmla="*/ 466621 w 1696496"/>
                <a:gd name="connsiteY7" fmla="*/ 0 h 1301422"/>
                <a:gd name="connsiteX0" fmla="*/ 802849 w 1696496"/>
                <a:gd name="connsiteY0" fmla="*/ 1298461 h 1389901"/>
                <a:gd name="connsiteX1" fmla="*/ 0 w 1696496"/>
                <a:gd name="connsiteY1" fmla="*/ 1301422 h 1389901"/>
                <a:gd name="connsiteX2" fmla="*/ 0 w 1696496"/>
                <a:gd name="connsiteY2" fmla="*/ 466621 h 1389901"/>
                <a:gd name="connsiteX3" fmla="*/ 466621 w 1696496"/>
                <a:gd name="connsiteY3" fmla="*/ 0 h 1389901"/>
                <a:gd name="connsiteX4" fmla="*/ 1229875 w 1696496"/>
                <a:gd name="connsiteY4" fmla="*/ 0 h 1389901"/>
                <a:gd name="connsiteX5" fmla="*/ 1696496 w 1696496"/>
                <a:gd name="connsiteY5" fmla="*/ 466621 h 1389901"/>
                <a:gd name="connsiteX6" fmla="*/ 1696496 w 1696496"/>
                <a:gd name="connsiteY6" fmla="*/ 1301422 h 1389901"/>
                <a:gd name="connsiteX7" fmla="*/ 894289 w 1696496"/>
                <a:gd name="connsiteY7" fmla="*/ 1389901 h 1389901"/>
                <a:gd name="connsiteX0" fmla="*/ 802849 w 1696496"/>
                <a:gd name="connsiteY0" fmla="*/ 1298461 h 1301422"/>
                <a:gd name="connsiteX1" fmla="*/ 0 w 1696496"/>
                <a:gd name="connsiteY1" fmla="*/ 1301422 h 1301422"/>
                <a:gd name="connsiteX2" fmla="*/ 0 w 1696496"/>
                <a:gd name="connsiteY2" fmla="*/ 466621 h 1301422"/>
                <a:gd name="connsiteX3" fmla="*/ 466621 w 1696496"/>
                <a:gd name="connsiteY3" fmla="*/ 0 h 1301422"/>
                <a:gd name="connsiteX4" fmla="*/ 1229875 w 1696496"/>
                <a:gd name="connsiteY4" fmla="*/ 0 h 1301422"/>
                <a:gd name="connsiteX5" fmla="*/ 1696496 w 1696496"/>
                <a:gd name="connsiteY5" fmla="*/ 466621 h 1301422"/>
                <a:gd name="connsiteX6" fmla="*/ 1696496 w 1696496"/>
                <a:gd name="connsiteY6" fmla="*/ 1301422 h 1301422"/>
                <a:gd name="connsiteX0" fmla="*/ 0 w 1696496"/>
                <a:gd name="connsiteY0" fmla="*/ 1301422 h 1301422"/>
                <a:gd name="connsiteX1" fmla="*/ 0 w 1696496"/>
                <a:gd name="connsiteY1" fmla="*/ 466621 h 1301422"/>
                <a:gd name="connsiteX2" fmla="*/ 466621 w 1696496"/>
                <a:gd name="connsiteY2" fmla="*/ 0 h 1301422"/>
                <a:gd name="connsiteX3" fmla="*/ 1229875 w 1696496"/>
                <a:gd name="connsiteY3" fmla="*/ 0 h 1301422"/>
                <a:gd name="connsiteX4" fmla="*/ 1696496 w 1696496"/>
                <a:gd name="connsiteY4" fmla="*/ 466621 h 1301422"/>
                <a:gd name="connsiteX5" fmla="*/ 1696496 w 1696496"/>
                <a:gd name="connsiteY5" fmla="*/ 1301422 h 130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6496" h="1301422">
                  <a:moveTo>
                    <a:pt x="0" y="1301422"/>
                  </a:moveTo>
                  <a:lnTo>
                    <a:pt x="0" y="466621"/>
                  </a:lnTo>
                  <a:cubicBezTo>
                    <a:pt x="0" y="208913"/>
                    <a:pt x="208913" y="0"/>
                    <a:pt x="466621" y="0"/>
                  </a:cubicBezTo>
                  <a:lnTo>
                    <a:pt x="1229875" y="0"/>
                  </a:lnTo>
                  <a:cubicBezTo>
                    <a:pt x="1487583" y="0"/>
                    <a:pt x="1696496" y="208913"/>
                    <a:pt x="1696496" y="466621"/>
                  </a:cubicBezTo>
                  <a:lnTo>
                    <a:pt x="1696496" y="1301422"/>
                  </a:lnTo>
                </a:path>
              </a:pathLst>
            </a:custGeom>
            <a:gradFill flip="none" rotWithShape="1">
              <a:gsLst>
                <a:gs pos="100000">
                  <a:schemeClr val="tx2">
                    <a:lumMod val="50000"/>
                  </a:schemeClr>
                </a:gs>
                <a:gs pos="21000">
                  <a:schemeClr val="bg1">
                    <a:lumMod val="65000"/>
                    <a:lumOff val="35000"/>
                  </a:schemeClr>
                </a:gs>
              </a:gsLst>
              <a:lin ang="16200000" scaled="0"/>
              <a:tileRect/>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prstClr val="white"/>
                </a:solidFill>
                <a:latin typeface="Arial"/>
              </a:endParaRPr>
            </a:p>
          </p:txBody>
        </p:sp>
      </p:grpSp>
      <p:grpSp>
        <p:nvGrpSpPr>
          <p:cNvPr id="84" name="Group 83">
            <a:extLst>
              <a:ext uri="{FF2B5EF4-FFF2-40B4-BE49-F238E27FC236}">
                <a16:creationId xmlns:a16="http://schemas.microsoft.com/office/drawing/2014/main" id="{7C151610-F065-4483-B44A-588AD372F06C}"/>
              </a:ext>
            </a:extLst>
          </p:cNvPr>
          <p:cNvGrpSpPr/>
          <p:nvPr/>
        </p:nvGrpSpPr>
        <p:grpSpPr>
          <a:xfrm>
            <a:off x="7432134" y="6285591"/>
            <a:ext cx="2957469" cy="3030661"/>
            <a:chOff x="4645084" y="3471294"/>
            <a:chExt cx="1848418" cy="1894163"/>
          </a:xfrm>
        </p:grpSpPr>
        <p:grpSp>
          <p:nvGrpSpPr>
            <p:cNvPr id="154" name="Group 153">
              <a:extLst>
                <a:ext uri="{FF2B5EF4-FFF2-40B4-BE49-F238E27FC236}">
                  <a16:creationId xmlns:a16="http://schemas.microsoft.com/office/drawing/2014/main" id="{47FD4B2F-2CFF-4967-AD51-BA828D58D85F}"/>
                </a:ext>
              </a:extLst>
            </p:cNvPr>
            <p:cNvGrpSpPr/>
            <p:nvPr/>
          </p:nvGrpSpPr>
          <p:grpSpPr>
            <a:xfrm>
              <a:off x="4842083" y="3471294"/>
              <a:ext cx="1450379" cy="1132918"/>
              <a:chOff x="1543810" y="3236941"/>
              <a:chExt cx="1093041" cy="853795"/>
            </a:xfrm>
          </p:grpSpPr>
          <p:sp>
            <p:nvSpPr>
              <p:cNvPr id="158" name="Rectangle 63">
                <a:extLst>
                  <a:ext uri="{FF2B5EF4-FFF2-40B4-BE49-F238E27FC236}">
                    <a16:creationId xmlns:a16="http://schemas.microsoft.com/office/drawing/2014/main" id="{10803B2B-BF4B-4EC5-9A63-D9253E74AFBE}"/>
                  </a:ext>
                </a:extLst>
              </p:cNvPr>
              <p:cNvSpPr/>
              <p:nvPr/>
            </p:nvSpPr>
            <p:spPr>
              <a:xfrm>
                <a:off x="1959361" y="3751349"/>
                <a:ext cx="267176" cy="160283"/>
              </a:xfrm>
              <a:custGeom>
                <a:avLst/>
                <a:gdLst>
                  <a:gd name="connsiteX0" fmla="*/ 0 w 167614"/>
                  <a:gd name="connsiteY0" fmla="*/ 0 h 157663"/>
                  <a:gd name="connsiteX1" fmla="*/ 167614 w 167614"/>
                  <a:gd name="connsiteY1" fmla="*/ 0 h 157663"/>
                  <a:gd name="connsiteX2" fmla="*/ 167614 w 167614"/>
                  <a:gd name="connsiteY2" fmla="*/ 157663 h 157663"/>
                  <a:gd name="connsiteX3" fmla="*/ 0 w 167614"/>
                  <a:gd name="connsiteY3" fmla="*/ 157663 h 157663"/>
                  <a:gd name="connsiteX4" fmla="*/ 0 w 167614"/>
                  <a:gd name="connsiteY4" fmla="*/ 0 h 15766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57133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57641 w 267176"/>
                  <a:gd name="connsiteY0" fmla="*/ 7860 h 160283"/>
                  <a:gd name="connsiteX1" fmla="*/ 204294 w 267176"/>
                  <a:gd name="connsiteY1" fmla="*/ 0 h 160283"/>
                  <a:gd name="connsiteX2" fmla="*/ 267176 w 267176"/>
                  <a:gd name="connsiteY2" fmla="*/ 160283 h 160283"/>
                  <a:gd name="connsiteX3" fmla="*/ 0 w 267176"/>
                  <a:gd name="connsiteY3" fmla="*/ 157663 h 160283"/>
                  <a:gd name="connsiteX4" fmla="*/ 57641 w 267176"/>
                  <a:gd name="connsiteY4" fmla="*/ 7860 h 16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76" h="160283">
                    <a:moveTo>
                      <a:pt x="57641" y="7860"/>
                    </a:moveTo>
                    <a:lnTo>
                      <a:pt x="204294" y="0"/>
                    </a:lnTo>
                    <a:cubicBezTo>
                      <a:pt x="221761" y="53428"/>
                      <a:pt x="210409" y="117336"/>
                      <a:pt x="267176" y="160283"/>
                    </a:cubicBezTo>
                    <a:lnTo>
                      <a:pt x="0" y="157663"/>
                    </a:lnTo>
                    <a:cubicBezTo>
                      <a:pt x="60261" y="118210"/>
                      <a:pt x="41921" y="60414"/>
                      <a:pt x="57641" y="7860"/>
                    </a:cubicBezTo>
                    <a:close/>
                  </a:path>
                </a:pathLst>
              </a:cu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59" name="Group 158">
                <a:extLst>
                  <a:ext uri="{FF2B5EF4-FFF2-40B4-BE49-F238E27FC236}">
                    <a16:creationId xmlns:a16="http://schemas.microsoft.com/office/drawing/2014/main" id="{10E3A157-DF2D-467F-BA74-C5C361E61DEF}"/>
                  </a:ext>
                </a:extLst>
              </p:cNvPr>
              <p:cNvGrpSpPr/>
              <p:nvPr/>
            </p:nvGrpSpPr>
            <p:grpSpPr>
              <a:xfrm>
                <a:off x="1543810" y="3236941"/>
                <a:ext cx="1093041" cy="853795"/>
                <a:chOff x="2824755" y="1054364"/>
                <a:chExt cx="2963457" cy="2314816"/>
              </a:xfrm>
              <a:solidFill>
                <a:srgbClr val="EE5854"/>
              </a:solidFill>
            </p:grpSpPr>
            <p:grpSp>
              <p:nvGrpSpPr>
                <p:cNvPr id="160" name="Group 159">
                  <a:extLst>
                    <a:ext uri="{FF2B5EF4-FFF2-40B4-BE49-F238E27FC236}">
                      <a16:creationId xmlns:a16="http://schemas.microsoft.com/office/drawing/2014/main" id="{9FDFAB36-2A94-4203-91E7-1DC7AA2D0528}"/>
                    </a:ext>
                  </a:extLst>
                </p:cNvPr>
                <p:cNvGrpSpPr/>
                <p:nvPr/>
              </p:nvGrpSpPr>
              <p:grpSpPr>
                <a:xfrm>
                  <a:off x="3609775" y="1054364"/>
                  <a:ext cx="1393408" cy="1824841"/>
                  <a:chOff x="3451485" y="1054364"/>
                  <a:chExt cx="1393408" cy="1824841"/>
                </a:xfrm>
                <a:grpFill/>
              </p:grpSpPr>
              <p:sp>
                <p:nvSpPr>
                  <p:cNvPr id="162" name="Rectangle: Rounded Corners 158">
                    <a:extLst>
                      <a:ext uri="{FF2B5EF4-FFF2-40B4-BE49-F238E27FC236}">
                        <a16:creationId xmlns:a16="http://schemas.microsoft.com/office/drawing/2014/main" id="{5A73FF5B-5E1F-4839-870E-76CA949E1823}"/>
                      </a:ext>
                    </a:extLst>
                  </p:cNvPr>
                  <p:cNvSpPr/>
                  <p:nvPr/>
                </p:nvSpPr>
                <p:spPr>
                  <a:xfrm flipH="1">
                    <a:off x="3451485"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3" name="Rectangle: Rounded Corners 162">
                    <a:extLst>
                      <a:ext uri="{FF2B5EF4-FFF2-40B4-BE49-F238E27FC236}">
                        <a16:creationId xmlns:a16="http://schemas.microsoft.com/office/drawing/2014/main" id="{5DE884FE-6249-42C5-83BC-BE426932C148}"/>
                      </a:ext>
                    </a:extLst>
                  </p:cNvPr>
                  <p:cNvSpPr/>
                  <p:nvPr/>
                </p:nvSpPr>
                <p:spPr>
                  <a:xfrm>
                    <a:off x="3572064" y="1054364"/>
                    <a:ext cx="1140482" cy="1462504"/>
                  </a:xfrm>
                  <a:prstGeom prst="roundRect">
                    <a:avLst>
                      <a:gd name="adj" fmla="val 48205"/>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4" name="Rectangle: Rounded Corners 158">
                    <a:extLst>
                      <a:ext uri="{FF2B5EF4-FFF2-40B4-BE49-F238E27FC236}">
                        <a16:creationId xmlns:a16="http://schemas.microsoft.com/office/drawing/2014/main" id="{C2218E09-1566-4AE9-878D-709164B18424}"/>
                      </a:ext>
                    </a:extLst>
                  </p:cNvPr>
                  <p:cNvSpPr/>
                  <p:nvPr/>
                </p:nvSpPr>
                <p:spPr>
                  <a:xfrm>
                    <a:off x="4375408"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61" name="Freeform: Shape 160">
                  <a:extLst>
                    <a:ext uri="{FF2B5EF4-FFF2-40B4-BE49-F238E27FC236}">
                      <a16:creationId xmlns:a16="http://schemas.microsoft.com/office/drawing/2014/main" id="{DE43BF63-5A60-4470-A92C-BDFCC24017BB}"/>
                    </a:ext>
                  </a:extLst>
                </p:cNvPr>
                <p:cNvSpPr/>
                <p:nvPr/>
              </p:nvSpPr>
              <p:spPr>
                <a:xfrm>
                  <a:off x="2824755" y="2877415"/>
                  <a:ext cx="2963457" cy="491765"/>
                </a:xfrm>
                <a:custGeom>
                  <a:avLst/>
                  <a:gdLst>
                    <a:gd name="connsiteX0" fmla="*/ 569210 w 3406551"/>
                    <a:gd name="connsiteY0" fmla="*/ 0 h 569209"/>
                    <a:gd name="connsiteX1" fmla="*/ 2837341 w 3406551"/>
                    <a:gd name="connsiteY1" fmla="*/ 0 h 569209"/>
                    <a:gd name="connsiteX2" fmla="*/ 3394987 w 3406551"/>
                    <a:gd name="connsiteY2" fmla="*/ 454494 h 569209"/>
                    <a:gd name="connsiteX3" fmla="*/ 3406551 w 3406551"/>
                    <a:gd name="connsiteY3" fmla="*/ 569209 h 569209"/>
                    <a:gd name="connsiteX4" fmla="*/ 0 w 3406551"/>
                    <a:gd name="connsiteY4" fmla="*/ 569209 h 569209"/>
                    <a:gd name="connsiteX5" fmla="*/ 11564 w 3406551"/>
                    <a:gd name="connsiteY5" fmla="*/ 454494 h 569209"/>
                    <a:gd name="connsiteX6" fmla="*/ 569210 w 3406551"/>
                    <a:gd name="connsiteY6" fmla="*/ 0 h 56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6551" h="569209">
                      <a:moveTo>
                        <a:pt x="569210" y="0"/>
                      </a:moveTo>
                      <a:lnTo>
                        <a:pt x="2837341" y="0"/>
                      </a:lnTo>
                      <a:cubicBezTo>
                        <a:pt x="3112411" y="0"/>
                        <a:pt x="3341910" y="195115"/>
                        <a:pt x="3394987" y="454494"/>
                      </a:cubicBezTo>
                      <a:lnTo>
                        <a:pt x="3406551" y="569209"/>
                      </a:lnTo>
                      <a:lnTo>
                        <a:pt x="0" y="569209"/>
                      </a:lnTo>
                      <a:lnTo>
                        <a:pt x="11564" y="454494"/>
                      </a:lnTo>
                      <a:cubicBezTo>
                        <a:pt x="64641" y="195115"/>
                        <a:pt x="294140" y="0"/>
                        <a:pt x="569210" y="0"/>
                      </a:cubicBezTo>
                      <a:close/>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sp>
          <p:nvSpPr>
            <p:cNvPr id="155" name="Oval 154">
              <a:extLst>
                <a:ext uri="{FF2B5EF4-FFF2-40B4-BE49-F238E27FC236}">
                  <a16:creationId xmlns:a16="http://schemas.microsoft.com/office/drawing/2014/main" id="{E51CBA6C-11C1-4D54-9ED9-A9FAB4E798BB}"/>
                </a:ext>
              </a:extLst>
            </p:cNvPr>
            <p:cNvSpPr/>
            <p:nvPr/>
          </p:nvSpPr>
          <p:spPr>
            <a:xfrm>
              <a:off x="6149470"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56" name="Oval 155">
              <a:extLst>
                <a:ext uri="{FF2B5EF4-FFF2-40B4-BE49-F238E27FC236}">
                  <a16:creationId xmlns:a16="http://schemas.microsoft.com/office/drawing/2014/main" id="{AE1A0F9F-B9F8-4B2E-9EC9-2AC17C3FE0B8}"/>
                </a:ext>
              </a:extLst>
            </p:cNvPr>
            <p:cNvSpPr/>
            <p:nvPr/>
          </p:nvSpPr>
          <p:spPr>
            <a:xfrm>
              <a:off x="4645084"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57" name="Freeform: Shape 156">
              <a:extLst>
                <a:ext uri="{FF2B5EF4-FFF2-40B4-BE49-F238E27FC236}">
                  <a16:creationId xmlns:a16="http://schemas.microsoft.com/office/drawing/2014/main" id="{4444AA43-E259-481B-94AD-D2BD79889F33}"/>
                </a:ext>
              </a:extLst>
            </p:cNvPr>
            <p:cNvSpPr/>
            <p:nvPr/>
          </p:nvSpPr>
          <p:spPr>
            <a:xfrm>
              <a:off x="4719024" y="4064035"/>
              <a:ext cx="1696496" cy="1301422"/>
            </a:xfrm>
            <a:custGeom>
              <a:avLst/>
              <a:gdLst>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0 w 1696496"/>
                <a:gd name="connsiteY4" fmla="*/ 1301422 h 1301422"/>
                <a:gd name="connsiteX5" fmla="*/ 0 w 1696496"/>
                <a:gd name="connsiteY5" fmla="*/ 466621 h 1301422"/>
                <a:gd name="connsiteX6" fmla="*/ 466621 w 1696496"/>
                <a:gd name="connsiteY6" fmla="*/ 0 h 1301422"/>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802849 w 1696496"/>
                <a:gd name="connsiteY4" fmla="*/ 1298461 h 1301422"/>
                <a:gd name="connsiteX5" fmla="*/ 0 w 1696496"/>
                <a:gd name="connsiteY5" fmla="*/ 1301422 h 1301422"/>
                <a:gd name="connsiteX6" fmla="*/ 0 w 1696496"/>
                <a:gd name="connsiteY6" fmla="*/ 466621 h 1301422"/>
                <a:gd name="connsiteX7" fmla="*/ 466621 w 1696496"/>
                <a:gd name="connsiteY7" fmla="*/ 0 h 1301422"/>
                <a:gd name="connsiteX0" fmla="*/ 802849 w 1696496"/>
                <a:gd name="connsiteY0" fmla="*/ 1298461 h 1389901"/>
                <a:gd name="connsiteX1" fmla="*/ 0 w 1696496"/>
                <a:gd name="connsiteY1" fmla="*/ 1301422 h 1389901"/>
                <a:gd name="connsiteX2" fmla="*/ 0 w 1696496"/>
                <a:gd name="connsiteY2" fmla="*/ 466621 h 1389901"/>
                <a:gd name="connsiteX3" fmla="*/ 466621 w 1696496"/>
                <a:gd name="connsiteY3" fmla="*/ 0 h 1389901"/>
                <a:gd name="connsiteX4" fmla="*/ 1229875 w 1696496"/>
                <a:gd name="connsiteY4" fmla="*/ 0 h 1389901"/>
                <a:gd name="connsiteX5" fmla="*/ 1696496 w 1696496"/>
                <a:gd name="connsiteY5" fmla="*/ 466621 h 1389901"/>
                <a:gd name="connsiteX6" fmla="*/ 1696496 w 1696496"/>
                <a:gd name="connsiteY6" fmla="*/ 1301422 h 1389901"/>
                <a:gd name="connsiteX7" fmla="*/ 894289 w 1696496"/>
                <a:gd name="connsiteY7" fmla="*/ 1389901 h 1389901"/>
                <a:gd name="connsiteX0" fmla="*/ 802849 w 1696496"/>
                <a:gd name="connsiteY0" fmla="*/ 1298461 h 1301422"/>
                <a:gd name="connsiteX1" fmla="*/ 0 w 1696496"/>
                <a:gd name="connsiteY1" fmla="*/ 1301422 h 1301422"/>
                <a:gd name="connsiteX2" fmla="*/ 0 w 1696496"/>
                <a:gd name="connsiteY2" fmla="*/ 466621 h 1301422"/>
                <a:gd name="connsiteX3" fmla="*/ 466621 w 1696496"/>
                <a:gd name="connsiteY3" fmla="*/ 0 h 1301422"/>
                <a:gd name="connsiteX4" fmla="*/ 1229875 w 1696496"/>
                <a:gd name="connsiteY4" fmla="*/ 0 h 1301422"/>
                <a:gd name="connsiteX5" fmla="*/ 1696496 w 1696496"/>
                <a:gd name="connsiteY5" fmla="*/ 466621 h 1301422"/>
                <a:gd name="connsiteX6" fmla="*/ 1696496 w 1696496"/>
                <a:gd name="connsiteY6" fmla="*/ 1301422 h 1301422"/>
                <a:gd name="connsiteX0" fmla="*/ 0 w 1696496"/>
                <a:gd name="connsiteY0" fmla="*/ 1301422 h 1301422"/>
                <a:gd name="connsiteX1" fmla="*/ 0 w 1696496"/>
                <a:gd name="connsiteY1" fmla="*/ 466621 h 1301422"/>
                <a:gd name="connsiteX2" fmla="*/ 466621 w 1696496"/>
                <a:gd name="connsiteY2" fmla="*/ 0 h 1301422"/>
                <a:gd name="connsiteX3" fmla="*/ 1229875 w 1696496"/>
                <a:gd name="connsiteY3" fmla="*/ 0 h 1301422"/>
                <a:gd name="connsiteX4" fmla="*/ 1696496 w 1696496"/>
                <a:gd name="connsiteY4" fmla="*/ 466621 h 1301422"/>
                <a:gd name="connsiteX5" fmla="*/ 1696496 w 1696496"/>
                <a:gd name="connsiteY5" fmla="*/ 1301422 h 130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6496" h="1301422">
                  <a:moveTo>
                    <a:pt x="0" y="1301422"/>
                  </a:moveTo>
                  <a:lnTo>
                    <a:pt x="0" y="466621"/>
                  </a:lnTo>
                  <a:cubicBezTo>
                    <a:pt x="0" y="208913"/>
                    <a:pt x="208913" y="0"/>
                    <a:pt x="466621" y="0"/>
                  </a:cubicBezTo>
                  <a:lnTo>
                    <a:pt x="1229875" y="0"/>
                  </a:lnTo>
                  <a:cubicBezTo>
                    <a:pt x="1487583" y="0"/>
                    <a:pt x="1696496" y="208913"/>
                    <a:pt x="1696496" y="466621"/>
                  </a:cubicBezTo>
                  <a:lnTo>
                    <a:pt x="1696496" y="1301422"/>
                  </a:lnTo>
                </a:path>
              </a:pathLst>
            </a:custGeom>
            <a:gradFill flip="none" rotWithShape="1">
              <a:gsLst>
                <a:gs pos="100000">
                  <a:schemeClr val="tx2">
                    <a:lumMod val="50000"/>
                  </a:schemeClr>
                </a:gs>
                <a:gs pos="21000">
                  <a:schemeClr val="bg1">
                    <a:lumMod val="65000"/>
                    <a:lumOff val="35000"/>
                  </a:schemeClr>
                </a:gs>
              </a:gsLst>
              <a:lin ang="16200000" scaled="0"/>
              <a:tileRect/>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prstClr val="white"/>
                </a:solidFill>
                <a:latin typeface="Arial"/>
              </a:endParaRPr>
            </a:p>
          </p:txBody>
        </p:sp>
      </p:grpSp>
      <p:grpSp>
        <p:nvGrpSpPr>
          <p:cNvPr id="86" name="Group 85">
            <a:extLst>
              <a:ext uri="{FF2B5EF4-FFF2-40B4-BE49-F238E27FC236}">
                <a16:creationId xmlns:a16="http://schemas.microsoft.com/office/drawing/2014/main" id="{12C972E3-A942-4F22-AEB7-5A2FF47CE2FF}"/>
              </a:ext>
            </a:extLst>
          </p:cNvPr>
          <p:cNvGrpSpPr/>
          <p:nvPr/>
        </p:nvGrpSpPr>
        <p:grpSpPr>
          <a:xfrm>
            <a:off x="10714944" y="5955582"/>
            <a:ext cx="2957469" cy="3360670"/>
            <a:chOff x="6696840" y="3265038"/>
            <a:chExt cx="1848418" cy="2100419"/>
          </a:xfrm>
        </p:grpSpPr>
        <p:grpSp>
          <p:nvGrpSpPr>
            <p:cNvPr id="166" name="Group 165">
              <a:extLst>
                <a:ext uri="{FF2B5EF4-FFF2-40B4-BE49-F238E27FC236}">
                  <a16:creationId xmlns:a16="http://schemas.microsoft.com/office/drawing/2014/main" id="{3A98FB45-AA47-4830-B8BF-D068AD255876}"/>
                </a:ext>
              </a:extLst>
            </p:cNvPr>
            <p:cNvGrpSpPr/>
            <p:nvPr/>
          </p:nvGrpSpPr>
          <p:grpSpPr>
            <a:xfrm>
              <a:off x="6893839" y="3265038"/>
              <a:ext cx="1450379" cy="1132918"/>
              <a:chOff x="1543810" y="3236941"/>
              <a:chExt cx="1093041" cy="853795"/>
            </a:xfrm>
          </p:grpSpPr>
          <p:sp>
            <p:nvSpPr>
              <p:cNvPr id="170" name="Rectangle 63">
                <a:extLst>
                  <a:ext uri="{FF2B5EF4-FFF2-40B4-BE49-F238E27FC236}">
                    <a16:creationId xmlns:a16="http://schemas.microsoft.com/office/drawing/2014/main" id="{D20998A7-8457-42DE-AA0A-39FBB415591F}"/>
                  </a:ext>
                </a:extLst>
              </p:cNvPr>
              <p:cNvSpPr/>
              <p:nvPr/>
            </p:nvSpPr>
            <p:spPr>
              <a:xfrm>
                <a:off x="1959361" y="3751349"/>
                <a:ext cx="267176" cy="160283"/>
              </a:xfrm>
              <a:custGeom>
                <a:avLst/>
                <a:gdLst>
                  <a:gd name="connsiteX0" fmla="*/ 0 w 167614"/>
                  <a:gd name="connsiteY0" fmla="*/ 0 h 157663"/>
                  <a:gd name="connsiteX1" fmla="*/ 167614 w 167614"/>
                  <a:gd name="connsiteY1" fmla="*/ 0 h 157663"/>
                  <a:gd name="connsiteX2" fmla="*/ 167614 w 167614"/>
                  <a:gd name="connsiteY2" fmla="*/ 157663 h 157663"/>
                  <a:gd name="connsiteX3" fmla="*/ 0 w 167614"/>
                  <a:gd name="connsiteY3" fmla="*/ 157663 h 157663"/>
                  <a:gd name="connsiteX4" fmla="*/ 0 w 167614"/>
                  <a:gd name="connsiteY4" fmla="*/ 0 h 15766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67614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0 w 220015"/>
                  <a:gd name="connsiteY0" fmla="*/ 0 h 160283"/>
                  <a:gd name="connsiteX1" fmla="*/ 157133 w 220015"/>
                  <a:gd name="connsiteY1" fmla="*/ 0 h 160283"/>
                  <a:gd name="connsiteX2" fmla="*/ 220015 w 220015"/>
                  <a:gd name="connsiteY2" fmla="*/ 160283 h 160283"/>
                  <a:gd name="connsiteX3" fmla="*/ 0 w 220015"/>
                  <a:gd name="connsiteY3" fmla="*/ 157663 h 160283"/>
                  <a:gd name="connsiteX4" fmla="*/ 0 w 220015"/>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47161 w 267176"/>
                  <a:gd name="connsiteY0" fmla="*/ 0 h 160283"/>
                  <a:gd name="connsiteX1" fmla="*/ 204294 w 267176"/>
                  <a:gd name="connsiteY1" fmla="*/ 0 h 160283"/>
                  <a:gd name="connsiteX2" fmla="*/ 267176 w 267176"/>
                  <a:gd name="connsiteY2" fmla="*/ 160283 h 160283"/>
                  <a:gd name="connsiteX3" fmla="*/ 0 w 267176"/>
                  <a:gd name="connsiteY3" fmla="*/ 157663 h 160283"/>
                  <a:gd name="connsiteX4" fmla="*/ 47161 w 267176"/>
                  <a:gd name="connsiteY4" fmla="*/ 0 h 160283"/>
                  <a:gd name="connsiteX0" fmla="*/ 57641 w 267176"/>
                  <a:gd name="connsiteY0" fmla="*/ 7860 h 160283"/>
                  <a:gd name="connsiteX1" fmla="*/ 204294 w 267176"/>
                  <a:gd name="connsiteY1" fmla="*/ 0 h 160283"/>
                  <a:gd name="connsiteX2" fmla="*/ 267176 w 267176"/>
                  <a:gd name="connsiteY2" fmla="*/ 160283 h 160283"/>
                  <a:gd name="connsiteX3" fmla="*/ 0 w 267176"/>
                  <a:gd name="connsiteY3" fmla="*/ 157663 h 160283"/>
                  <a:gd name="connsiteX4" fmla="*/ 57641 w 267176"/>
                  <a:gd name="connsiteY4" fmla="*/ 7860 h 16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76" h="160283">
                    <a:moveTo>
                      <a:pt x="57641" y="7860"/>
                    </a:moveTo>
                    <a:lnTo>
                      <a:pt x="204294" y="0"/>
                    </a:lnTo>
                    <a:cubicBezTo>
                      <a:pt x="221761" y="53428"/>
                      <a:pt x="210409" y="117336"/>
                      <a:pt x="267176" y="160283"/>
                    </a:cubicBezTo>
                    <a:lnTo>
                      <a:pt x="0" y="157663"/>
                    </a:lnTo>
                    <a:cubicBezTo>
                      <a:pt x="60261" y="118210"/>
                      <a:pt x="41921" y="60414"/>
                      <a:pt x="57641" y="7860"/>
                    </a:cubicBezTo>
                    <a:close/>
                  </a:path>
                </a:pathLst>
              </a:cu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171" name="Group 170">
                <a:extLst>
                  <a:ext uri="{FF2B5EF4-FFF2-40B4-BE49-F238E27FC236}">
                    <a16:creationId xmlns:a16="http://schemas.microsoft.com/office/drawing/2014/main" id="{710AE9F2-F8AA-4F1A-AE43-2C83D717DB9B}"/>
                  </a:ext>
                </a:extLst>
              </p:cNvPr>
              <p:cNvGrpSpPr/>
              <p:nvPr/>
            </p:nvGrpSpPr>
            <p:grpSpPr>
              <a:xfrm>
                <a:off x="1543810" y="3236941"/>
                <a:ext cx="1093041" cy="853795"/>
                <a:chOff x="2824755" y="1054364"/>
                <a:chExt cx="2963457" cy="2314816"/>
              </a:xfrm>
              <a:solidFill>
                <a:srgbClr val="EE5854"/>
              </a:solidFill>
            </p:grpSpPr>
            <p:grpSp>
              <p:nvGrpSpPr>
                <p:cNvPr id="172" name="Group 171">
                  <a:extLst>
                    <a:ext uri="{FF2B5EF4-FFF2-40B4-BE49-F238E27FC236}">
                      <a16:creationId xmlns:a16="http://schemas.microsoft.com/office/drawing/2014/main" id="{72EBB350-FDB7-410A-B391-A724CE2F2160}"/>
                    </a:ext>
                  </a:extLst>
                </p:cNvPr>
                <p:cNvGrpSpPr/>
                <p:nvPr/>
              </p:nvGrpSpPr>
              <p:grpSpPr>
                <a:xfrm>
                  <a:off x="3609775" y="1054364"/>
                  <a:ext cx="1393408" cy="1824841"/>
                  <a:chOff x="3451485" y="1054364"/>
                  <a:chExt cx="1393408" cy="1824841"/>
                </a:xfrm>
                <a:grpFill/>
              </p:grpSpPr>
              <p:sp>
                <p:nvSpPr>
                  <p:cNvPr id="174" name="Rectangle: Rounded Corners 158">
                    <a:extLst>
                      <a:ext uri="{FF2B5EF4-FFF2-40B4-BE49-F238E27FC236}">
                        <a16:creationId xmlns:a16="http://schemas.microsoft.com/office/drawing/2014/main" id="{DDF90A40-DFE3-47E2-9546-350D303584A4}"/>
                      </a:ext>
                    </a:extLst>
                  </p:cNvPr>
                  <p:cNvSpPr/>
                  <p:nvPr/>
                </p:nvSpPr>
                <p:spPr>
                  <a:xfrm flipH="1">
                    <a:off x="3451485"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75" name="Rectangle: Rounded Corners 174">
                    <a:extLst>
                      <a:ext uri="{FF2B5EF4-FFF2-40B4-BE49-F238E27FC236}">
                        <a16:creationId xmlns:a16="http://schemas.microsoft.com/office/drawing/2014/main" id="{F45843E8-C8C4-41E8-86DB-EEAAB638072B}"/>
                      </a:ext>
                    </a:extLst>
                  </p:cNvPr>
                  <p:cNvSpPr/>
                  <p:nvPr/>
                </p:nvSpPr>
                <p:spPr>
                  <a:xfrm>
                    <a:off x="3572064" y="1054364"/>
                    <a:ext cx="1140482" cy="1462504"/>
                  </a:xfrm>
                  <a:prstGeom prst="roundRect">
                    <a:avLst>
                      <a:gd name="adj" fmla="val 48205"/>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76" name="Rectangle: Rounded Corners 158">
                    <a:extLst>
                      <a:ext uri="{FF2B5EF4-FFF2-40B4-BE49-F238E27FC236}">
                        <a16:creationId xmlns:a16="http://schemas.microsoft.com/office/drawing/2014/main" id="{197EA33F-439E-462C-9D02-E9A32CBE8EF5}"/>
                      </a:ext>
                    </a:extLst>
                  </p:cNvPr>
                  <p:cNvSpPr/>
                  <p:nvPr/>
                </p:nvSpPr>
                <p:spPr>
                  <a:xfrm>
                    <a:off x="4375408" y="2474118"/>
                    <a:ext cx="469485" cy="405087"/>
                  </a:xfrm>
                  <a:custGeom>
                    <a:avLst/>
                    <a:gdLst>
                      <a:gd name="connsiteX0" fmla="*/ 0 w 316707"/>
                      <a:gd name="connsiteY0" fmla="*/ 103586 h 288131"/>
                      <a:gd name="connsiteX1" fmla="*/ 103586 w 316707"/>
                      <a:gd name="connsiteY1" fmla="*/ 0 h 288131"/>
                      <a:gd name="connsiteX2" fmla="*/ 213121 w 316707"/>
                      <a:gd name="connsiteY2" fmla="*/ 0 h 288131"/>
                      <a:gd name="connsiteX3" fmla="*/ 316707 w 316707"/>
                      <a:gd name="connsiteY3" fmla="*/ 103586 h 288131"/>
                      <a:gd name="connsiteX4" fmla="*/ 316707 w 316707"/>
                      <a:gd name="connsiteY4" fmla="*/ 184545 h 288131"/>
                      <a:gd name="connsiteX5" fmla="*/ 213121 w 316707"/>
                      <a:gd name="connsiteY5" fmla="*/ 288131 h 288131"/>
                      <a:gd name="connsiteX6" fmla="*/ 103586 w 316707"/>
                      <a:gd name="connsiteY6" fmla="*/ 288131 h 288131"/>
                      <a:gd name="connsiteX7" fmla="*/ 0 w 316707"/>
                      <a:gd name="connsiteY7" fmla="*/ 184545 h 288131"/>
                      <a:gd name="connsiteX8" fmla="*/ 0 w 316707"/>
                      <a:gd name="connsiteY8" fmla="*/ 103586 h 288131"/>
                      <a:gd name="connsiteX0" fmla="*/ 213121 w 316707"/>
                      <a:gd name="connsiteY0" fmla="*/ 0 h 288131"/>
                      <a:gd name="connsiteX1" fmla="*/ 316707 w 316707"/>
                      <a:gd name="connsiteY1" fmla="*/ 103586 h 288131"/>
                      <a:gd name="connsiteX2" fmla="*/ 316707 w 316707"/>
                      <a:gd name="connsiteY2" fmla="*/ 184545 h 288131"/>
                      <a:gd name="connsiteX3" fmla="*/ 213121 w 316707"/>
                      <a:gd name="connsiteY3" fmla="*/ 288131 h 288131"/>
                      <a:gd name="connsiteX4" fmla="*/ 103586 w 316707"/>
                      <a:gd name="connsiteY4" fmla="*/ 288131 h 288131"/>
                      <a:gd name="connsiteX5" fmla="*/ 0 w 316707"/>
                      <a:gd name="connsiteY5" fmla="*/ 184545 h 288131"/>
                      <a:gd name="connsiteX6" fmla="*/ 0 w 316707"/>
                      <a:gd name="connsiteY6" fmla="*/ 103586 h 288131"/>
                      <a:gd name="connsiteX7" fmla="*/ 103586 w 316707"/>
                      <a:gd name="connsiteY7" fmla="*/ 0 h 288131"/>
                      <a:gd name="connsiteX8" fmla="*/ 304561 w 316707"/>
                      <a:gd name="connsiteY8"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7" fmla="*/ 304561 w 316707"/>
                      <a:gd name="connsiteY7" fmla="*/ 91440 h 288131"/>
                      <a:gd name="connsiteX0" fmla="*/ 316707 w 316707"/>
                      <a:gd name="connsiteY0" fmla="*/ 103586 h 288131"/>
                      <a:gd name="connsiteX1" fmla="*/ 316707 w 316707"/>
                      <a:gd name="connsiteY1" fmla="*/ 184545 h 288131"/>
                      <a:gd name="connsiteX2" fmla="*/ 213121 w 316707"/>
                      <a:gd name="connsiteY2" fmla="*/ 288131 h 288131"/>
                      <a:gd name="connsiteX3" fmla="*/ 103586 w 316707"/>
                      <a:gd name="connsiteY3" fmla="*/ 288131 h 288131"/>
                      <a:gd name="connsiteX4" fmla="*/ 0 w 316707"/>
                      <a:gd name="connsiteY4" fmla="*/ 184545 h 288131"/>
                      <a:gd name="connsiteX5" fmla="*/ 0 w 316707"/>
                      <a:gd name="connsiteY5" fmla="*/ 103586 h 288131"/>
                      <a:gd name="connsiteX6" fmla="*/ 103586 w 316707"/>
                      <a:gd name="connsiteY6" fmla="*/ 0 h 288131"/>
                      <a:gd name="connsiteX0" fmla="*/ 316707 w 316707"/>
                      <a:gd name="connsiteY0" fmla="*/ 184545 h 288131"/>
                      <a:gd name="connsiteX1" fmla="*/ 213121 w 316707"/>
                      <a:gd name="connsiteY1" fmla="*/ 288131 h 288131"/>
                      <a:gd name="connsiteX2" fmla="*/ 103586 w 316707"/>
                      <a:gd name="connsiteY2" fmla="*/ 288131 h 288131"/>
                      <a:gd name="connsiteX3" fmla="*/ 0 w 316707"/>
                      <a:gd name="connsiteY3" fmla="*/ 184545 h 288131"/>
                      <a:gd name="connsiteX4" fmla="*/ 0 w 316707"/>
                      <a:gd name="connsiteY4" fmla="*/ 103586 h 288131"/>
                      <a:gd name="connsiteX5" fmla="*/ 103586 w 316707"/>
                      <a:gd name="connsiteY5" fmla="*/ 0 h 288131"/>
                      <a:gd name="connsiteX0" fmla="*/ 213121 w 213121"/>
                      <a:gd name="connsiteY0" fmla="*/ 288131 h 288131"/>
                      <a:gd name="connsiteX1" fmla="*/ 103586 w 213121"/>
                      <a:gd name="connsiteY1" fmla="*/ 288131 h 288131"/>
                      <a:gd name="connsiteX2" fmla="*/ 0 w 213121"/>
                      <a:gd name="connsiteY2" fmla="*/ 184545 h 288131"/>
                      <a:gd name="connsiteX3" fmla="*/ 0 w 213121"/>
                      <a:gd name="connsiteY3" fmla="*/ 103586 h 288131"/>
                      <a:gd name="connsiteX4" fmla="*/ 103586 w 213121"/>
                      <a:gd name="connsiteY4" fmla="*/ 0 h 288131"/>
                      <a:gd name="connsiteX0" fmla="*/ 213121 w 213121"/>
                      <a:gd name="connsiteY0" fmla="*/ 184545 h 184545"/>
                      <a:gd name="connsiteX1" fmla="*/ 103586 w 213121"/>
                      <a:gd name="connsiteY1" fmla="*/ 184545 h 184545"/>
                      <a:gd name="connsiteX2" fmla="*/ 0 w 213121"/>
                      <a:gd name="connsiteY2" fmla="*/ 80959 h 184545"/>
                      <a:gd name="connsiteX3" fmla="*/ 0 w 213121"/>
                      <a:gd name="connsiteY3" fmla="*/ 0 h 184545"/>
                    </a:gdLst>
                    <a:ahLst/>
                    <a:cxnLst>
                      <a:cxn ang="0">
                        <a:pos x="connsiteX0" y="connsiteY0"/>
                      </a:cxn>
                      <a:cxn ang="0">
                        <a:pos x="connsiteX1" y="connsiteY1"/>
                      </a:cxn>
                      <a:cxn ang="0">
                        <a:pos x="connsiteX2" y="connsiteY2"/>
                      </a:cxn>
                      <a:cxn ang="0">
                        <a:pos x="connsiteX3" y="connsiteY3"/>
                      </a:cxn>
                    </a:cxnLst>
                    <a:rect l="l" t="t" r="r" b="b"/>
                    <a:pathLst>
                      <a:path w="213121" h="184545">
                        <a:moveTo>
                          <a:pt x="213121" y="184545"/>
                        </a:moveTo>
                        <a:lnTo>
                          <a:pt x="103586" y="184545"/>
                        </a:lnTo>
                        <a:cubicBezTo>
                          <a:pt x="46377" y="184545"/>
                          <a:pt x="0" y="138168"/>
                          <a:pt x="0" y="80959"/>
                        </a:cubicBezTo>
                        <a:lnTo>
                          <a:pt x="0" y="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sp>
              <p:nvSpPr>
                <p:cNvPr id="173" name="Freeform: Shape 172">
                  <a:extLst>
                    <a:ext uri="{FF2B5EF4-FFF2-40B4-BE49-F238E27FC236}">
                      <a16:creationId xmlns:a16="http://schemas.microsoft.com/office/drawing/2014/main" id="{0350F02E-4A03-4BBC-B658-8C8B218B168A}"/>
                    </a:ext>
                  </a:extLst>
                </p:cNvPr>
                <p:cNvSpPr/>
                <p:nvPr/>
              </p:nvSpPr>
              <p:spPr>
                <a:xfrm>
                  <a:off x="2824755" y="2877415"/>
                  <a:ext cx="2963457" cy="491765"/>
                </a:xfrm>
                <a:custGeom>
                  <a:avLst/>
                  <a:gdLst>
                    <a:gd name="connsiteX0" fmla="*/ 569210 w 3406551"/>
                    <a:gd name="connsiteY0" fmla="*/ 0 h 569209"/>
                    <a:gd name="connsiteX1" fmla="*/ 2837341 w 3406551"/>
                    <a:gd name="connsiteY1" fmla="*/ 0 h 569209"/>
                    <a:gd name="connsiteX2" fmla="*/ 3394987 w 3406551"/>
                    <a:gd name="connsiteY2" fmla="*/ 454494 h 569209"/>
                    <a:gd name="connsiteX3" fmla="*/ 3406551 w 3406551"/>
                    <a:gd name="connsiteY3" fmla="*/ 569209 h 569209"/>
                    <a:gd name="connsiteX4" fmla="*/ 0 w 3406551"/>
                    <a:gd name="connsiteY4" fmla="*/ 569209 h 569209"/>
                    <a:gd name="connsiteX5" fmla="*/ 11564 w 3406551"/>
                    <a:gd name="connsiteY5" fmla="*/ 454494 h 569209"/>
                    <a:gd name="connsiteX6" fmla="*/ 569210 w 3406551"/>
                    <a:gd name="connsiteY6" fmla="*/ 0 h 56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6551" h="569209">
                      <a:moveTo>
                        <a:pt x="569210" y="0"/>
                      </a:moveTo>
                      <a:lnTo>
                        <a:pt x="2837341" y="0"/>
                      </a:lnTo>
                      <a:cubicBezTo>
                        <a:pt x="3112411" y="0"/>
                        <a:pt x="3341910" y="195115"/>
                        <a:pt x="3394987" y="454494"/>
                      </a:cubicBezTo>
                      <a:lnTo>
                        <a:pt x="3406551" y="569209"/>
                      </a:lnTo>
                      <a:lnTo>
                        <a:pt x="0" y="569209"/>
                      </a:lnTo>
                      <a:lnTo>
                        <a:pt x="11564" y="454494"/>
                      </a:lnTo>
                      <a:cubicBezTo>
                        <a:pt x="64641" y="195115"/>
                        <a:pt x="294140" y="0"/>
                        <a:pt x="569210" y="0"/>
                      </a:cubicBezTo>
                      <a:close/>
                    </a:path>
                  </a:pathLst>
                </a:cu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sp>
          <p:nvSpPr>
            <p:cNvPr id="167" name="Oval 166">
              <a:extLst>
                <a:ext uri="{FF2B5EF4-FFF2-40B4-BE49-F238E27FC236}">
                  <a16:creationId xmlns:a16="http://schemas.microsoft.com/office/drawing/2014/main" id="{AD7B209A-A7F1-46E4-8AA4-DE62791D9818}"/>
                </a:ext>
              </a:extLst>
            </p:cNvPr>
            <p:cNvSpPr/>
            <p:nvPr/>
          </p:nvSpPr>
          <p:spPr>
            <a:xfrm>
              <a:off x="8201226"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8" name="Oval 167">
              <a:extLst>
                <a:ext uri="{FF2B5EF4-FFF2-40B4-BE49-F238E27FC236}">
                  <a16:creationId xmlns:a16="http://schemas.microsoft.com/office/drawing/2014/main" id="{EF3B3581-12A7-4E02-9B7D-6EA4633D099D}"/>
                </a:ext>
              </a:extLst>
            </p:cNvPr>
            <p:cNvSpPr/>
            <p:nvPr/>
          </p:nvSpPr>
          <p:spPr>
            <a:xfrm>
              <a:off x="6696840" y="4558567"/>
              <a:ext cx="344032" cy="344032"/>
            </a:xfrm>
            <a:prstGeom prst="ellipse">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169" name="Freeform: Shape 168">
              <a:extLst>
                <a:ext uri="{FF2B5EF4-FFF2-40B4-BE49-F238E27FC236}">
                  <a16:creationId xmlns:a16="http://schemas.microsoft.com/office/drawing/2014/main" id="{F34E8DA2-F54C-459B-83C0-5347063A7087}"/>
                </a:ext>
              </a:extLst>
            </p:cNvPr>
            <p:cNvSpPr/>
            <p:nvPr/>
          </p:nvSpPr>
          <p:spPr>
            <a:xfrm>
              <a:off x="6770780" y="4064035"/>
              <a:ext cx="1696496" cy="1301422"/>
            </a:xfrm>
            <a:custGeom>
              <a:avLst/>
              <a:gdLst>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0 w 1696496"/>
                <a:gd name="connsiteY4" fmla="*/ 1301422 h 1301422"/>
                <a:gd name="connsiteX5" fmla="*/ 0 w 1696496"/>
                <a:gd name="connsiteY5" fmla="*/ 466621 h 1301422"/>
                <a:gd name="connsiteX6" fmla="*/ 466621 w 1696496"/>
                <a:gd name="connsiteY6" fmla="*/ 0 h 1301422"/>
                <a:gd name="connsiteX0" fmla="*/ 466621 w 1696496"/>
                <a:gd name="connsiteY0" fmla="*/ 0 h 1301422"/>
                <a:gd name="connsiteX1" fmla="*/ 1229875 w 1696496"/>
                <a:gd name="connsiteY1" fmla="*/ 0 h 1301422"/>
                <a:gd name="connsiteX2" fmla="*/ 1696496 w 1696496"/>
                <a:gd name="connsiteY2" fmla="*/ 466621 h 1301422"/>
                <a:gd name="connsiteX3" fmla="*/ 1696496 w 1696496"/>
                <a:gd name="connsiteY3" fmla="*/ 1301422 h 1301422"/>
                <a:gd name="connsiteX4" fmla="*/ 802849 w 1696496"/>
                <a:gd name="connsiteY4" fmla="*/ 1298461 h 1301422"/>
                <a:gd name="connsiteX5" fmla="*/ 0 w 1696496"/>
                <a:gd name="connsiteY5" fmla="*/ 1301422 h 1301422"/>
                <a:gd name="connsiteX6" fmla="*/ 0 w 1696496"/>
                <a:gd name="connsiteY6" fmla="*/ 466621 h 1301422"/>
                <a:gd name="connsiteX7" fmla="*/ 466621 w 1696496"/>
                <a:gd name="connsiteY7" fmla="*/ 0 h 1301422"/>
                <a:gd name="connsiteX0" fmla="*/ 802849 w 1696496"/>
                <a:gd name="connsiteY0" fmla="*/ 1298461 h 1389901"/>
                <a:gd name="connsiteX1" fmla="*/ 0 w 1696496"/>
                <a:gd name="connsiteY1" fmla="*/ 1301422 h 1389901"/>
                <a:gd name="connsiteX2" fmla="*/ 0 w 1696496"/>
                <a:gd name="connsiteY2" fmla="*/ 466621 h 1389901"/>
                <a:gd name="connsiteX3" fmla="*/ 466621 w 1696496"/>
                <a:gd name="connsiteY3" fmla="*/ 0 h 1389901"/>
                <a:gd name="connsiteX4" fmla="*/ 1229875 w 1696496"/>
                <a:gd name="connsiteY4" fmla="*/ 0 h 1389901"/>
                <a:gd name="connsiteX5" fmla="*/ 1696496 w 1696496"/>
                <a:gd name="connsiteY5" fmla="*/ 466621 h 1389901"/>
                <a:gd name="connsiteX6" fmla="*/ 1696496 w 1696496"/>
                <a:gd name="connsiteY6" fmla="*/ 1301422 h 1389901"/>
                <a:gd name="connsiteX7" fmla="*/ 894289 w 1696496"/>
                <a:gd name="connsiteY7" fmla="*/ 1389901 h 1389901"/>
                <a:gd name="connsiteX0" fmla="*/ 802849 w 1696496"/>
                <a:gd name="connsiteY0" fmla="*/ 1298461 h 1301422"/>
                <a:gd name="connsiteX1" fmla="*/ 0 w 1696496"/>
                <a:gd name="connsiteY1" fmla="*/ 1301422 h 1301422"/>
                <a:gd name="connsiteX2" fmla="*/ 0 w 1696496"/>
                <a:gd name="connsiteY2" fmla="*/ 466621 h 1301422"/>
                <a:gd name="connsiteX3" fmla="*/ 466621 w 1696496"/>
                <a:gd name="connsiteY3" fmla="*/ 0 h 1301422"/>
                <a:gd name="connsiteX4" fmla="*/ 1229875 w 1696496"/>
                <a:gd name="connsiteY4" fmla="*/ 0 h 1301422"/>
                <a:gd name="connsiteX5" fmla="*/ 1696496 w 1696496"/>
                <a:gd name="connsiteY5" fmla="*/ 466621 h 1301422"/>
                <a:gd name="connsiteX6" fmla="*/ 1696496 w 1696496"/>
                <a:gd name="connsiteY6" fmla="*/ 1301422 h 1301422"/>
                <a:gd name="connsiteX0" fmla="*/ 0 w 1696496"/>
                <a:gd name="connsiteY0" fmla="*/ 1301422 h 1301422"/>
                <a:gd name="connsiteX1" fmla="*/ 0 w 1696496"/>
                <a:gd name="connsiteY1" fmla="*/ 466621 h 1301422"/>
                <a:gd name="connsiteX2" fmla="*/ 466621 w 1696496"/>
                <a:gd name="connsiteY2" fmla="*/ 0 h 1301422"/>
                <a:gd name="connsiteX3" fmla="*/ 1229875 w 1696496"/>
                <a:gd name="connsiteY3" fmla="*/ 0 h 1301422"/>
                <a:gd name="connsiteX4" fmla="*/ 1696496 w 1696496"/>
                <a:gd name="connsiteY4" fmla="*/ 466621 h 1301422"/>
                <a:gd name="connsiteX5" fmla="*/ 1696496 w 1696496"/>
                <a:gd name="connsiteY5" fmla="*/ 1301422 h 130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6496" h="1301422">
                  <a:moveTo>
                    <a:pt x="0" y="1301422"/>
                  </a:moveTo>
                  <a:lnTo>
                    <a:pt x="0" y="466621"/>
                  </a:lnTo>
                  <a:cubicBezTo>
                    <a:pt x="0" y="208913"/>
                    <a:pt x="208913" y="0"/>
                    <a:pt x="466621" y="0"/>
                  </a:cubicBezTo>
                  <a:lnTo>
                    <a:pt x="1229875" y="0"/>
                  </a:lnTo>
                  <a:cubicBezTo>
                    <a:pt x="1487583" y="0"/>
                    <a:pt x="1696496" y="208913"/>
                    <a:pt x="1696496" y="466621"/>
                  </a:cubicBezTo>
                  <a:lnTo>
                    <a:pt x="1696496" y="1301422"/>
                  </a:lnTo>
                </a:path>
              </a:pathLst>
            </a:custGeom>
            <a:gradFill flip="none" rotWithShape="1">
              <a:gsLst>
                <a:gs pos="100000">
                  <a:schemeClr val="tx2">
                    <a:lumMod val="50000"/>
                  </a:schemeClr>
                </a:gs>
                <a:gs pos="21000">
                  <a:schemeClr val="bg1">
                    <a:lumMod val="65000"/>
                    <a:lumOff val="35000"/>
                  </a:schemeClr>
                </a:gs>
              </a:gsLst>
              <a:lin ang="16200000" scaled="0"/>
              <a:tileRect/>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prstClr val="white"/>
                </a:solidFill>
                <a:latin typeface="Arial"/>
              </a:endParaRPr>
            </a:p>
          </p:txBody>
        </p:sp>
      </p:grpSp>
      <p:sp>
        <p:nvSpPr>
          <p:cNvPr id="93" name="Title 8">
            <a:extLst>
              <a:ext uri="{FF2B5EF4-FFF2-40B4-BE49-F238E27FC236}">
                <a16:creationId xmlns:a16="http://schemas.microsoft.com/office/drawing/2014/main" id="{B6641548-3343-4161-95AF-3D522421B384}"/>
              </a:ext>
            </a:extLst>
          </p:cNvPr>
          <p:cNvSpPr txBox="1">
            <a:spLocks/>
          </p:cNvSpPr>
          <p:nvPr/>
        </p:nvSpPr>
        <p:spPr>
          <a:xfrm>
            <a:off x="1684720" y="447728"/>
            <a:ext cx="11260963" cy="715341"/>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4800" dirty="0"/>
              <a:t>Board-level concerns</a:t>
            </a:r>
          </a:p>
        </p:txBody>
      </p:sp>
      <p:sp>
        <p:nvSpPr>
          <p:cNvPr id="95" name="Title 8">
            <a:extLst>
              <a:ext uri="{FF2B5EF4-FFF2-40B4-BE49-F238E27FC236}">
                <a16:creationId xmlns:a16="http://schemas.microsoft.com/office/drawing/2014/main" id="{EE7DE5F4-EA03-404D-B02C-918D3D8DFD9E}"/>
              </a:ext>
            </a:extLst>
          </p:cNvPr>
          <p:cNvSpPr txBox="1">
            <a:spLocks/>
          </p:cNvSpPr>
          <p:nvPr/>
        </p:nvSpPr>
        <p:spPr>
          <a:xfrm>
            <a:off x="1684720" y="-49446766"/>
            <a:ext cx="11260963" cy="2253027"/>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defTabSz="731520">
              <a:spcBef>
                <a:spcPts val="1920"/>
              </a:spcBef>
              <a:defRPr/>
            </a:pPr>
            <a:r>
              <a:rPr lang="en-US" sz="5600" b="0" dirty="0">
                <a:solidFill>
                  <a:prstClr val="white"/>
                </a:solidFill>
                <a:latin typeface="+mj-lt"/>
              </a:rPr>
              <a:t>What is the role of boards </a:t>
            </a:r>
            <a:br>
              <a:rPr lang="en-US" sz="5600" b="0" dirty="0">
                <a:solidFill>
                  <a:prstClr val="white"/>
                </a:solidFill>
                <a:latin typeface="+mj-lt"/>
              </a:rPr>
            </a:br>
            <a:r>
              <a:rPr lang="en-US" sz="5600" b="0" dirty="0">
                <a:solidFill>
                  <a:prstClr val="white"/>
                </a:solidFill>
                <a:latin typeface="+mj-lt"/>
              </a:rPr>
              <a:t>in the long-term success </a:t>
            </a:r>
            <a:br>
              <a:rPr lang="en-US" sz="5600" b="0" dirty="0">
                <a:solidFill>
                  <a:prstClr val="white"/>
                </a:solidFill>
                <a:latin typeface="+mj-lt"/>
              </a:rPr>
            </a:br>
            <a:r>
              <a:rPr lang="en-US" sz="5600" b="0" dirty="0">
                <a:solidFill>
                  <a:prstClr val="white"/>
                </a:solidFill>
                <a:latin typeface="+mj-lt"/>
              </a:rPr>
              <a:t>of their company?</a:t>
            </a:r>
          </a:p>
        </p:txBody>
      </p:sp>
      <p:sp>
        <p:nvSpPr>
          <p:cNvPr id="234" name="Rectangle 233">
            <a:extLst>
              <a:ext uri="{FF2B5EF4-FFF2-40B4-BE49-F238E27FC236}">
                <a16:creationId xmlns:a16="http://schemas.microsoft.com/office/drawing/2014/main" id="{92AEA803-705D-483C-ABB7-2E68F993B702}"/>
              </a:ext>
            </a:extLst>
          </p:cNvPr>
          <p:cNvSpPr/>
          <p:nvPr/>
        </p:nvSpPr>
        <p:spPr>
          <a:xfrm>
            <a:off x="1037883" y="4065995"/>
            <a:ext cx="2494266" cy="830997"/>
          </a:xfrm>
          <a:prstGeom prst="rect">
            <a:avLst/>
          </a:prstGeom>
        </p:spPr>
        <p:txBody>
          <a:bodyPr wrap="square">
            <a:spAutoFit/>
          </a:bodyPr>
          <a:lstStyle/>
          <a:p>
            <a:pPr algn="ctr" defTabSz="731520">
              <a:spcAft>
                <a:spcPts val="2880"/>
              </a:spcAft>
              <a:defRPr/>
            </a:pPr>
            <a:r>
              <a:rPr lang="en-US" sz="2400" dirty="0"/>
              <a:t>Compensation policy</a:t>
            </a:r>
          </a:p>
        </p:txBody>
      </p:sp>
      <p:sp>
        <p:nvSpPr>
          <p:cNvPr id="235" name="Rectangle 234">
            <a:extLst>
              <a:ext uri="{FF2B5EF4-FFF2-40B4-BE49-F238E27FC236}">
                <a16:creationId xmlns:a16="http://schemas.microsoft.com/office/drawing/2014/main" id="{96447D79-10C2-4EBD-872D-986F4D826D33}"/>
              </a:ext>
            </a:extLst>
          </p:cNvPr>
          <p:cNvSpPr/>
          <p:nvPr/>
        </p:nvSpPr>
        <p:spPr>
          <a:xfrm>
            <a:off x="3521686" y="4065995"/>
            <a:ext cx="2551294" cy="830997"/>
          </a:xfrm>
          <a:prstGeom prst="rect">
            <a:avLst/>
          </a:prstGeom>
        </p:spPr>
        <p:txBody>
          <a:bodyPr wrap="square">
            <a:spAutoFit/>
          </a:bodyPr>
          <a:lstStyle/>
          <a:p>
            <a:pPr algn="ctr" defTabSz="731520">
              <a:spcAft>
                <a:spcPts val="2880"/>
              </a:spcAft>
              <a:defRPr/>
            </a:pPr>
            <a:r>
              <a:rPr lang="en-US" sz="2400" dirty="0"/>
              <a:t>Executive succession</a:t>
            </a:r>
          </a:p>
        </p:txBody>
      </p:sp>
      <p:grpSp>
        <p:nvGrpSpPr>
          <p:cNvPr id="236" name="Group 235">
            <a:extLst>
              <a:ext uri="{FF2B5EF4-FFF2-40B4-BE49-F238E27FC236}">
                <a16:creationId xmlns:a16="http://schemas.microsoft.com/office/drawing/2014/main" id="{C14A7C5F-7AEE-414E-BFA1-749A81FCD700}"/>
              </a:ext>
            </a:extLst>
          </p:cNvPr>
          <p:cNvGrpSpPr/>
          <p:nvPr/>
        </p:nvGrpSpPr>
        <p:grpSpPr>
          <a:xfrm>
            <a:off x="1566014" y="2893454"/>
            <a:ext cx="1192618" cy="1000752"/>
            <a:chOff x="1525836" y="1613709"/>
            <a:chExt cx="745386" cy="625470"/>
          </a:xfrm>
        </p:grpSpPr>
        <p:sp>
          <p:nvSpPr>
            <p:cNvPr id="237" name="Rectangle 17">
              <a:extLst>
                <a:ext uri="{FF2B5EF4-FFF2-40B4-BE49-F238E27FC236}">
                  <a16:creationId xmlns:a16="http://schemas.microsoft.com/office/drawing/2014/main" id="{36552CB6-3B2D-47B9-8A4E-49118BD94875}"/>
                </a:ext>
              </a:extLst>
            </p:cNvPr>
            <p:cNvSpPr/>
            <p:nvPr/>
          </p:nvSpPr>
          <p:spPr>
            <a:xfrm>
              <a:off x="1525836" y="1912619"/>
              <a:ext cx="745386" cy="326559"/>
            </a:xfrm>
            <a:custGeom>
              <a:avLst/>
              <a:gdLst>
                <a:gd name="connsiteX0" fmla="*/ 0 w 745386"/>
                <a:gd name="connsiteY0" fmla="*/ 0 h 302816"/>
                <a:gd name="connsiteX1" fmla="*/ 745386 w 745386"/>
                <a:gd name="connsiteY1" fmla="*/ 0 h 302816"/>
                <a:gd name="connsiteX2" fmla="*/ 745386 w 745386"/>
                <a:gd name="connsiteY2" fmla="*/ 302816 h 302816"/>
                <a:gd name="connsiteX3" fmla="*/ 0 w 745386"/>
                <a:gd name="connsiteY3" fmla="*/ 302816 h 302816"/>
                <a:gd name="connsiteX4" fmla="*/ 0 w 745386"/>
                <a:gd name="connsiteY4" fmla="*/ 0 h 302816"/>
                <a:gd name="connsiteX0" fmla="*/ 0 w 745386"/>
                <a:gd name="connsiteY0" fmla="*/ 3423 h 306239"/>
                <a:gd name="connsiteX1" fmla="*/ 366464 w 745386"/>
                <a:gd name="connsiteY1" fmla="*/ 0 h 306239"/>
                <a:gd name="connsiteX2" fmla="*/ 745386 w 745386"/>
                <a:gd name="connsiteY2" fmla="*/ 3423 h 306239"/>
                <a:gd name="connsiteX3" fmla="*/ 745386 w 745386"/>
                <a:gd name="connsiteY3" fmla="*/ 306239 h 306239"/>
                <a:gd name="connsiteX4" fmla="*/ 0 w 745386"/>
                <a:gd name="connsiteY4" fmla="*/ 306239 h 306239"/>
                <a:gd name="connsiteX5" fmla="*/ 0 w 745386"/>
                <a:gd name="connsiteY5" fmla="*/ 3423 h 306239"/>
                <a:gd name="connsiteX0" fmla="*/ 0 w 745386"/>
                <a:gd name="connsiteY0" fmla="*/ 0 h 302816"/>
                <a:gd name="connsiteX1" fmla="*/ 366464 w 745386"/>
                <a:gd name="connsiteY1" fmla="*/ 21977 h 302816"/>
                <a:gd name="connsiteX2" fmla="*/ 745386 w 745386"/>
                <a:gd name="connsiteY2" fmla="*/ 0 h 302816"/>
                <a:gd name="connsiteX3" fmla="*/ 745386 w 745386"/>
                <a:gd name="connsiteY3" fmla="*/ 302816 h 302816"/>
                <a:gd name="connsiteX4" fmla="*/ 0 w 745386"/>
                <a:gd name="connsiteY4" fmla="*/ 302816 h 302816"/>
                <a:gd name="connsiteX5" fmla="*/ 0 w 745386"/>
                <a:gd name="connsiteY5" fmla="*/ 0 h 302816"/>
                <a:gd name="connsiteX0" fmla="*/ 0 w 745386"/>
                <a:gd name="connsiteY0" fmla="*/ 23743 h 326559"/>
                <a:gd name="connsiteX1" fmla="*/ 356304 w 745386"/>
                <a:gd name="connsiteY1" fmla="*/ 0 h 326559"/>
                <a:gd name="connsiteX2" fmla="*/ 745386 w 745386"/>
                <a:gd name="connsiteY2" fmla="*/ 23743 h 326559"/>
                <a:gd name="connsiteX3" fmla="*/ 745386 w 745386"/>
                <a:gd name="connsiteY3" fmla="*/ 326559 h 326559"/>
                <a:gd name="connsiteX4" fmla="*/ 0 w 745386"/>
                <a:gd name="connsiteY4" fmla="*/ 326559 h 326559"/>
                <a:gd name="connsiteX5" fmla="*/ 0 w 745386"/>
                <a:gd name="connsiteY5" fmla="*/ 23743 h 3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86" h="326559">
                  <a:moveTo>
                    <a:pt x="0" y="23743"/>
                  </a:moveTo>
                  <a:lnTo>
                    <a:pt x="356304" y="0"/>
                  </a:lnTo>
                  <a:lnTo>
                    <a:pt x="745386" y="23743"/>
                  </a:lnTo>
                  <a:lnTo>
                    <a:pt x="745386" y="326559"/>
                  </a:lnTo>
                  <a:lnTo>
                    <a:pt x="0" y="326559"/>
                  </a:lnTo>
                  <a:lnTo>
                    <a:pt x="0" y="23743"/>
                  </a:lnTo>
                  <a:close/>
                </a:path>
              </a:pathLst>
            </a:custGeom>
            <a:solidFill>
              <a:schemeClr val="tx2">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grpSp>
          <p:nvGrpSpPr>
            <p:cNvPr id="238" name="Group 237">
              <a:extLst>
                <a:ext uri="{FF2B5EF4-FFF2-40B4-BE49-F238E27FC236}">
                  <a16:creationId xmlns:a16="http://schemas.microsoft.com/office/drawing/2014/main" id="{B72E5624-CBE9-478E-AEEB-9D66147E99C2}"/>
                </a:ext>
              </a:extLst>
            </p:cNvPr>
            <p:cNvGrpSpPr/>
            <p:nvPr/>
          </p:nvGrpSpPr>
          <p:grpSpPr>
            <a:xfrm rot="2524695">
              <a:off x="1586884" y="1897168"/>
              <a:ext cx="371990" cy="152904"/>
              <a:chOff x="1052950" y="1532686"/>
              <a:chExt cx="371990" cy="152904"/>
            </a:xfrm>
          </p:grpSpPr>
          <p:sp>
            <p:nvSpPr>
              <p:cNvPr id="256" name="Rectangle 255">
                <a:extLst>
                  <a:ext uri="{FF2B5EF4-FFF2-40B4-BE49-F238E27FC236}">
                    <a16:creationId xmlns:a16="http://schemas.microsoft.com/office/drawing/2014/main" id="{DAB89D66-9868-4A77-9A71-65DE2D5F0DBD}"/>
                  </a:ext>
                </a:extLst>
              </p:cNvPr>
              <p:cNvSpPr/>
              <p:nvPr/>
            </p:nvSpPr>
            <p:spPr>
              <a:xfrm>
                <a:off x="1052950" y="1532686"/>
                <a:ext cx="371990" cy="152904"/>
              </a:xfrm>
              <a:prstGeom prst="rect">
                <a:avLst/>
              </a:prstGeom>
              <a:solidFill>
                <a:srgbClr val="84848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257" name="Straight Connector 256">
                <a:extLst>
                  <a:ext uri="{FF2B5EF4-FFF2-40B4-BE49-F238E27FC236}">
                    <a16:creationId xmlns:a16="http://schemas.microsoft.com/office/drawing/2014/main" id="{026F8D3D-68FC-4E3E-B010-91F7217FD566}"/>
                  </a:ext>
                </a:extLst>
              </p:cNvPr>
              <p:cNvCxnSpPr/>
              <p:nvPr/>
            </p:nvCxnSpPr>
            <p:spPr>
              <a:xfrm>
                <a:off x="1084580" y="1649908"/>
                <a:ext cx="281940" cy="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grpSp>
          <p:nvGrpSpPr>
            <p:cNvPr id="239" name="Group 238">
              <a:extLst>
                <a:ext uri="{FF2B5EF4-FFF2-40B4-BE49-F238E27FC236}">
                  <a16:creationId xmlns:a16="http://schemas.microsoft.com/office/drawing/2014/main" id="{20CA20DE-CDA4-4EBB-AA44-0B81347D132D}"/>
                </a:ext>
              </a:extLst>
            </p:cNvPr>
            <p:cNvGrpSpPr/>
            <p:nvPr/>
          </p:nvGrpSpPr>
          <p:grpSpPr>
            <a:xfrm>
              <a:off x="1984307" y="1613709"/>
              <a:ext cx="98674" cy="98674"/>
              <a:chOff x="1597391" y="1434117"/>
              <a:chExt cx="98674" cy="98674"/>
            </a:xfrm>
          </p:grpSpPr>
          <p:sp>
            <p:nvSpPr>
              <p:cNvPr id="254" name="Oval 253">
                <a:extLst>
                  <a:ext uri="{FF2B5EF4-FFF2-40B4-BE49-F238E27FC236}">
                    <a16:creationId xmlns:a16="http://schemas.microsoft.com/office/drawing/2014/main" id="{A8568EDC-E9D7-42AF-BABC-7E74ED1CF9D0}"/>
                  </a:ext>
                </a:extLst>
              </p:cNvPr>
              <p:cNvSpPr/>
              <p:nvPr/>
            </p:nvSpPr>
            <p:spPr>
              <a:xfrm>
                <a:off x="1597391" y="1434117"/>
                <a:ext cx="98674" cy="986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55" name="Freeform: Shape 254">
                <a:extLst>
                  <a:ext uri="{FF2B5EF4-FFF2-40B4-BE49-F238E27FC236}">
                    <a16:creationId xmlns:a16="http://schemas.microsoft.com/office/drawing/2014/main" id="{A60325A8-8E23-47B6-AF18-2729731F287D}"/>
                  </a:ext>
                </a:extLst>
              </p:cNvPr>
              <p:cNvSpPr/>
              <p:nvPr/>
            </p:nvSpPr>
            <p:spPr>
              <a:xfrm rot="18882513">
                <a:off x="1629745" y="1478054"/>
                <a:ext cx="50553" cy="27218"/>
              </a:xfrm>
              <a:custGeom>
                <a:avLst/>
                <a:gdLst>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 name="connsiteX6" fmla="*/ 49708 w 50553"/>
                  <a:gd name="connsiteY6" fmla="*/ 0 h 27218"/>
                  <a:gd name="connsiteX0" fmla="*/ 49708 w 50553"/>
                  <a:gd name="connsiteY0" fmla="*/ 5761 h 32979"/>
                  <a:gd name="connsiteX1" fmla="*/ 50553 w 50553"/>
                  <a:gd name="connsiteY1" fmla="*/ 7831 h 32979"/>
                  <a:gd name="connsiteX2" fmla="*/ 43059 w 50553"/>
                  <a:gd name="connsiteY2" fmla="*/ 25667 h 32979"/>
                  <a:gd name="connsiteX3" fmla="*/ 7313 w 50553"/>
                  <a:gd name="connsiteY3" fmla="*/ 25485 h 32979"/>
                  <a:gd name="connsiteX4" fmla="*/ 1 w 50553"/>
                  <a:gd name="connsiteY4" fmla="*/ 7574 h 32979"/>
                  <a:gd name="connsiteX5" fmla="*/ 763 w 50553"/>
                  <a:gd name="connsiteY5" fmla="*/ 5761 h 32979"/>
                  <a:gd name="connsiteX6" fmla="*/ 26317 w 50553"/>
                  <a:gd name="connsiteY6" fmla="*/ 0 h 32979"/>
                  <a:gd name="connsiteX7" fmla="*/ 49708 w 50553"/>
                  <a:gd name="connsiteY7" fmla="*/ 5761 h 32979"/>
                  <a:gd name="connsiteX0" fmla="*/ 26317 w 117757"/>
                  <a:gd name="connsiteY0" fmla="*/ 0 h 91440"/>
                  <a:gd name="connsiteX1" fmla="*/ 49708 w 117757"/>
                  <a:gd name="connsiteY1" fmla="*/ 5761 h 91440"/>
                  <a:gd name="connsiteX2" fmla="*/ 50553 w 117757"/>
                  <a:gd name="connsiteY2" fmla="*/ 7831 h 91440"/>
                  <a:gd name="connsiteX3" fmla="*/ 43059 w 117757"/>
                  <a:gd name="connsiteY3" fmla="*/ 25667 h 91440"/>
                  <a:gd name="connsiteX4" fmla="*/ 7313 w 117757"/>
                  <a:gd name="connsiteY4" fmla="*/ 25485 h 91440"/>
                  <a:gd name="connsiteX5" fmla="*/ 1 w 117757"/>
                  <a:gd name="connsiteY5" fmla="*/ 7574 h 91440"/>
                  <a:gd name="connsiteX6" fmla="*/ 763 w 117757"/>
                  <a:gd name="connsiteY6" fmla="*/ 5761 h 91440"/>
                  <a:gd name="connsiteX7" fmla="*/ 117757 w 117757"/>
                  <a:gd name="connsiteY7" fmla="*/ 91440 h 91440"/>
                  <a:gd name="connsiteX0" fmla="*/ 26317 w 50553"/>
                  <a:gd name="connsiteY0" fmla="*/ 0 h 32979"/>
                  <a:gd name="connsiteX1" fmla="*/ 49708 w 50553"/>
                  <a:gd name="connsiteY1" fmla="*/ 5761 h 32979"/>
                  <a:gd name="connsiteX2" fmla="*/ 50553 w 50553"/>
                  <a:gd name="connsiteY2" fmla="*/ 7831 h 32979"/>
                  <a:gd name="connsiteX3" fmla="*/ 43059 w 50553"/>
                  <a:gd name="connsiteY3" fmla="*/ 25667 h 32979"/>
                  <a:gd name="connsiteX4" fmla="*/ 7313 w 50553"/>
                  <a:gd name="connsiteY4" fmla="*/ 25485 h 32979"/>
                  <a:gd name="connsiteX5" fmla="*/ 1 w 50553"/>
                  <a:gd name="connsiteY5" fmla="*/ 7574 h 32979"/>
                  <a:gd name="connsiteX6" fmla="*/ 763 w 50553"/>
                  <a:gd name="connsiteY6" fmla="*/ 5761 h 32979"/>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53" h="27218">
                    <a:moveTo>
                      <a:pt x="49708" y="0"/>
                    </a:moveTo>
                    <a:lnTo>
                      <a:pt x="50553" y="2070"/>
                    </a:lnTo>
                    <a:cubicBezTo>
                      <a:pt x="50521" y="8539"/>
                      <a:pt x="48020" y="14995"/>
                      <a:pt x="43059" y="19906"/>
                    </a:cubicBezTo>
                    <a:cubicBezTo>
                      <a:pt x="33138" y="29726"/>
                      <a:pt x="17134" y="29645"/>
                      <a:pt x="7313" y="19724"/>
                    </a:cubicBezTo>
                    <a:cubicBezTo>
                      <a:pt x="2402" y="14763"/>
                      <a:pt x="-32" y="8282"/>
                      <a:pt x="1" y="1813"/>
                    </a:cubicBezTo>
                    <a:lnTo>
                      <a:pt x="763" y="0"/>
                    </a:lnTo>
                  </a:path>
                </a:pathLst>
              </a:custGeom>
              <a:noFill/>
              <a:ln w="19050" cap="rnd">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240" name="Group 239">
              <a:extLst>
                <a:ext uri="{FF2B5EF4-FFF2-40B4-BE49-F238E27FC236}">
                  <a16:creationId xmlns:a16="http://schemas.microsoft.com/office/drawing/2014/main" id="{517BB596-2699-4DA2-8EA7-9306B596A988}"/>
                </a:ext>
              </a:extLst>
            </p:cNvPr>
            <p:cNvGrpSpPr/>
            <p:nvPr/>
          </p:nvGrpSpPr>
          <p:grpSpPr>
            <a:xfrm rot="3108457">
              <a:off x="2025906" y="1778578"/>
              <a:ext cx="98674" cy="98674"/>
              <a:chOff x="1597391" y="1434117"/>
              <a:chExt cx="98674" cy="98674"/>
            </a:xfrm>
          </p:grpSpPr>
          <p:sp>
            <p:nvSpPr>
              <p:cNvPr id="252" name="Oval 251">
                <a:extLst>
                  <a:ext uri="{FF2B5EF4-FFF2-40B4-BE49-F238E27FC236}">
                    <a16:creationId xmlns:a16="http://schemas.microsoft.com/office/drawing/2014/main" id="{60CB3794-BB29-4FB9-B6A6-1FA8EC987321}"/>
                  </a:ext>
                </a:extLst>
              </p:cNvPr>
              <p:cNvSpPr/>
              <p:nvPr/>
            </p:nvSpPr>
            <p:spPr>
              <a:xfrm>
                <a:off x="1597391" y="1434117"/>
                <a:ext cx="98674" cy="986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53" name="Freeform: Shape 252">
                <a:extLst>
                  <a:ext uri="{FF2B5EF4-FFF2-40B4-BE49-F238E27FC236}">
                    <a16:creationId xmlns:a16="http://schemas.microsoft.com/office/drawing/2014/main" id="{C3B0B1F2-2684-451C-9F4C-86DA88289F51}"/>
                  </a:ext>
                </a:extLst>
              </p:cNvPr>
              <p:cNvSpPr/>
              <p:nvPr/>
            </p:nvSpPr>
            <p:spPr>
              <a:xfrm rot="18882513">
                <a:off x="1629745" y="1478054"/>
                <a:ext cx="50553" cy="27218"/>
              </a:xfrm>
              <a:custGeom>
                <a:avLst/>
                <a:gdLst>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 name="connsiteX6" fmla="*/ 49708 w 50553"/>
                  <a:gd name="connsiteY6" fmla="*/ 0 h 27218"/>
                  <a:gd name="connsiteX0" fmla="*/ 49708 w 50553"/>
                  <a:gd name="connsiteY0" fmla="*/ 5761 h 32979"/>
                  <a:gd name="connsiteX1" fmla="*/ 50553 w 50553"/>
                  <a:gd name="connsiteY1" fmla="*/ 7831 h 32979"/>
                  <a:gd name="connsiteX2" fmla="*/ 43059 w 50553"/>
                  <a:gd name="connsiteY2" fmla="*/ 25667 h 32979"/>
                  <a:gd name="connsiteX3" fmla="*/ 7313 w 50553"/>
                  <a:gd name="connsiteY3" fmla="*/ 25485 h 32979"/>
                  <a:gd name="connsiteX4" fmla="*/ 1 w 50553"/>
                  <a:gd name="connsiteY4" fmla="*/ 7574 h 32979"/>
                  <a:gd name="connsiteX5" fmla="*/ 763 w 50553"/>
                  <a:gd name="connsiteY5" fmla="*/ 5761 h 32979"/>
                  <a:gd name="connsiteX6" fmla="*/ 26317 w 50553"/>
                  <a:gd name="connsiteY6" fmla="*/ 0 h 32979"/>
                  <a:gd name="connsiteX7" fmla="*/ 49708 w 50553"/>
                  <a:gd name="connsiteY7" fmla="*/ 5761 h 32979"/>
                  <a:gd name="connsiteX0" fmla="*/ 26317 w 117757"/>
                  <a:gd name="connsiteY0" fmla="*/ 0 h 91440"/>
                  <a:gd name="connsiteX1" fmla="*/ 49708 w 117757"/>
                  <a:gd name="connsiteY1" fmla="*/ 5761 h 91440"/>
                  <a:gd name="connsiteX2" fmla="*/ 50553 w 117757"/>
                  <a:gd name="connsiteY2" fmla="*/ 7831 h 91440"/>
                  <a:gd name="connsiteX3" fmla="*/ 43059 w 117757"/>
                  <a:gd name="connsiteY3" fmla="*/ 25667 h 91440"/>
                  <a:gd name="connsiteX4" fmla="*/ 7313 w 117757"/>
                  <a:gd name="connsiteY4" fmla="*/ 25485 h 91440"/>
                  <a:gd name="connsiteX5" fmla="*/ 1 w 117757"/>
                  <a:gd name="connsiteY5" fmla="*/ 7574 h 91440"/>
                  <a:gd name="connsiteX6" fmla="*/ 763 w 117757"/>
                  <a:gd name="connsiteY6" fmla="*/ 5761 h 91440"/>
                  <a:gd name="connsiteX7" fmla="*/ 117757 w 117757"/>
                  <a:gd name="connsiteY7" fmla="*/ 91440 h 91440"/>
                  <a:gd name="connsiteX0" fmla="*/ 26317 w 50553"/>
                  <a:gd name="connsiteY0" fmla="*/ 0 h 32979"/>
                  <a:gd name="connsiteX1" fmla="*/ 49708 w 50553"/>
                  <a:gd name="connsiteY1" fmla="*/ 5761 h 32979"/>
                  <a:gd name="connsiteX2" fmla="*/ 50553 w 50553"/>
                  <a:gd name="connsiteY2" fmla="*/ 7831 h 32979"/>
                  <a:gd name="connsiteX3" fmla="*/ 43059 w 50553"/>
                  <a:gd name="connsiteY3" fmla="*/ 25667 h 32979"/>
                  <a:gd name="connsiteX4" fmla="*/ 7313 w 50553"/>
                  <a:gd name="connsiteY4" fmla="*/ 25485 h 32979"/>
                  <a:gd name="connsiteX5" fmla="*/ 1 w 50553"/>
                  <a:gd name="connsiteY5" fmla="*/ 7574 h 32979"/>
                  <a:gd name="connsiteX6" fmla="*/ 763 w 50553"/>
                  <a:gd name="connsiteY6" fmla="*/ 5761 h 32979"/>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53" h="27218">
                    <a:moveTo>
                      <a:pt x="49708" y="0"/>
                    </a:moveTo>
                    <a:lnTo>
                      <a:pt x="50553" y="2070"/>
                    </a:lnTo>
                    <a:cubicBezTo>
                      <a:pt x="50521" y="8539"/>
                      <a:pt x="48020" y="14995"/>
                      <a:pt x="43059" y="19906"/>
                    </a:cubicBezTo>
                    <a:cubicBezTo>
                      <a:pt x="33138" y="29726"/>
                      <a:pt x="17134" y="29645"/>
                      <a:pt x="7313" y="19724"/>
                    </a:cubicBezTo>
                    <a:cubicBezTo>
                      <a:pt x="2402" y="14763"/>
                      <a:pt x="-32" y="8282"/>
                      <a:pt x="1" y="1813"/>
                    </a:cubicBezTo>
                    <a:lnTo>
                      <a:pt x="763" y="0"/>
                    </a:lnTo>
                  </a:path>
                </a:pathLst>
              </a:custGeom>
              <a:noFill/>
              <a:ln w="19050" cap="rnd">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241" name="Group 240">
              <a:extLst>
                <a:ext uri="{FF2B5EF4-FFF2-40B4-BE49-F238E27FC236}">
                  <a16:creationId xmlns:a16="http://schemas.microsoft.com/office/drawing/2014/main" id="{47A1C5B1-2F9D-4BD7-A3EA-68FD668FE4E8}"/>
                </a:ext>
              </a:extLst>
            </p:cNvPr>
            <p:cNvGrpSpPr/>
            <p:nvPr/>
          </p:nvGrpSpPr>
          <p:grpSpPr>
            <a:xfrm rot="6018481">
              <a:off x="1881155" y="1732953"/>
              <a:ext cx="98674" cy="98674"/>
              <a:chOff x="1597391" y="1434117"/>
              <a:chExt cx="98674" cy="98674"/>
            </a:xfrm>
          </p:grpSpPr>
          <p:sp>
            <p:nvSpPr>
              <p:cNvPr id="250" name="Oval 249">
                <a:extLst>
                  <a:ext uri="{FF2B5EF4-FFF2-40B4-BE49-F238E27FC236}">
                    <a16:creationId xmlns:a16="http://schemas.microsoft.com/office/drawing/2014/main" id="{1D9FF4D6-2931-403D-9A6A-85380F635276}"/>
                  </a:ext>
                </a:extLst>
              </p:cNvPr>
              <p:cNvSpPr/>
              <p:nvPr/>
            </p:nvSpPr>
            <p:spPr>
              <a:xfrm>
                <a:off x="1597391" y="1434117"/>
                <a:ext cx="98674" cy="986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sp>
            <p:nvSpPr>
              <p:cNvPr id="251" name="Freeform: Shape 250">
                <a:extLst>
                  <a:ext uri="{FF2B5EF4-FFF2-40B4-BE49-F238E27FC236}">
                    <a16:creationId xmlns:a16="http://schemas.microsoft.com/office/drawing/2014/main" id="{356FF369-957E-4136-9176-007202CFBB20}"/>
                  </a:ext>
                </a:extLst>
              </p:cNvPr>
              <p:cNvSpPr/>
              <p:nvPr/>
            </p:nvSpPr>
            <p:spPr>
              <a:xfrm rot="18882513">
                <a:off x="1629745" y="1478054"/>
                <a:ext cx="50553" cy="27218"/>
              </a:xfrm>
              <a:custGeom>
                <a:avLst/>
                <a:gdLst>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 name="connsiteX6" fmla="*/ 49708 w 50553"/>
                  <a:gd name="connsiteY6" fmla="*/ 0 h 27218"/>
                  <a:gd name="connsiteX0" fmla="*/ 49708 w 50553"/>
                  <a:gd name="connsiteY0" fmla="*/ 5761 h 32979"/>
                  <a:gd name="connsiteX1" fmla="*/ 50553 w 50553"/>
                  <a:gd name="connsiteY1" fmla="*/ 7831 h 32979"/>
                  <a:gd name="connsiteX2" fmla="*/ 43059 w 50553"/>
                  <a:gd name="connsiteY2" fmla="*/ 25667 h 32979"/>
                  <a:gd name="connsiteX3" fmla="*/ 7313 w 50553"/>
                  <a:gd name="connsiteY3" fmla="*/ 25485 h 32979"/>
                  <a:gd name="connsiteX4" fmla="*/ 1 w 50553"/>
                  <a:gd name="connsiteY4" fmla="*/ 7574 h 32979"/>
                  <a:gd name="connsiteX5" fmla="*/ 763 w 50553"/>
                  <a:gd name="connsiteY5" fmla="*/ 5761 h 32979"/>
                  <a:gd name="connsiteX6" fmla="*/ 26317 w 50553"/>
                  <a:gd name="connsiteY6" fmla="*/ 0 h 32979"/>
                  <a:gd name="connsiteX7" fmla="*/ 49708 w 50553"/>
                  <a:gd name="connsiteY7" fmla="*/ 5761 h 32979"/>
                  <a:gd name="connsiteX0" fmla="*/ 26317 w 117757"/>
                  <a:gd name="connsiteY0" fmla="*/ 0 h 91440"/>
                  <a:gd name="connsiteX1" fmla="*/ 49708 w 117757"/>
                  <a:gd name="connsiteY1" fmla="*/ 5761 h 91440"/>
                  <a:gd name="connsiteX2" fmla="*/ 50553 w 117757"/>
                  <a:gd name="connsiteY2" fmla="*/ 7831 h 91440"/>
                  <a:gd name="connsiteX3" fmla="*/ 43059 w 117757"/>
                  <a:gd name="connsiteY3" fmla="*/ 25667 h 91440"/>
                  <a:gd name="connsiteX4" fmla="*/ 7313 w 117757"/>
                  <a:gd name="connsiteY4" fmla="*/ 25485 h 91440"/>
                  <a:gd name="connsiteX5" fmla="*/ 1 w 117757"/>
                  <a:gd name="connsiteY5" fmla="*/ 7574 h 91440"/>
                  <a:gd name="connsiteX6" fmla="*/ 763 w 117757"/>
                  <a:gd name="connsiteY6" fmla="*/ 5761 h 91440"/>
                  <a:gd name="connsiteX7" fmla="*/ 117757 w 117757"/>
                  <a:gd name="connsiteY7" fmla="*/ 91440 h 91440"/>
                  <a:gd name="connsiteX0" fmla="*/ 26317 w 50553"/>
                  <a:gd name="connsiteY0" fmla="*/ 0 h 32979"/>
                  <a:gd name="connsiteX1" fmla="*/ 49708 w 50553"/>
                  <a:gd name="connsiteY1" fmla="*/ 5761 h 32979"/>
                  <a:gd name="connsiteX2" fmla="*/ 50553 w 50553"/>
                  <a:gd name="connsiteY2" fmla="*/ 7831 h 32979"/>
                  <a:gd name="connsiteX3" fmla="*/ 43059 w 50553"/>
                  <a:gd name="connsiteY3" fmla="*/ 25667 h 32979"/>
                  <a:gd name="connsiteX4" fmla="*/ 7313 w 50553"/>
                  <a:gd name="connsiteY4" fmla="*/ 25485 h 32979"/>
                  <a:gd name="connsiteX5" fmla="*/ 1 w 50553"/>
                  <a:gd name="connsiteY5" fmla="*/ 7574 h 32979"/>
                  <a:gd name="connsiteX6" fmla="*/ 763 w 50553"/>
                  <a:gd name="connsiteY6" fmla="*/ 5761 h 32979"/>
                  <a:gd name="connsiteX0" fmla="*/ 49708 w 50553"/>
                  <a:gd name="connsiteY0" fmla="*/ 0 h 27218"/>
                  <a:gd name="connsiteX1" fmla="*/ 50553 w 50553"/>
                  <a:gd name="connsiteY1" fmla="*/ 2070 h 27218"/>
                  <a:gd name="connsiteX2" fmla="*/ 43059 w 50553"/>
                  <a:gd name="connsiteY2" fmla="*/ 19906 h 27218"/>
                  <a:gd name="connsiteX3" fmla="*/ 7313 w 50553"/>
                  <a:gd name="connsiteY3" fmla="*/ 19724 h 27218"/>
                  <a:gd name="connsiteX4" fmla="*/ 1 w 50553"/>
                  <a:gd name="connsiteY4" fmla="*/ 1813 h 27218"/>
                  <a:gd name="connsiteX5" fmla="*/ 763 w 50553"/>
                  <a:gd name="connsiteY5" fmla="*/ 0 h 2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53" h="27218">
                    <a:moveTo>
                      <a:pt x="49708" y="0"/>
                    </a:moveTo>
                    <a:lnTo>
                      <a:pt x="50553" y="2070"/>
                    </a:lnTo>
                    <a:cubicBezTo>
                      <a:pt x="50521" y="8539"/>
                      <a:pt x="48020" y="14995"/>
                      <a:pt x="43059" y="19906"/>
                    </a:cubicBezTo>
                    <a:cubicBezTo>
                      <a:pt x="33138" y="29726"/>
                      <a:pt x="17134" y="29645"/>
                      <a:pt x="7313" y="19724"/>
                    </a:cubicBezTo>
                    <a:cubicBezTo>
                      <a:pt x="2402" y="14763"/>
                      <a:pt x="-32" y="8282"/>
                      <a:pt x="1" y="1813"/>
                    </a:cubicBezTo>
                    <a:lnTo>
                      <a:pt x="763" y="0"/>
                    </a:lnTo>
                  </a:path>
                </a:pathLst>
              </a:custGeom>
              <a:noFill/>
              <a:ln w="19050" cap="rnd">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grpSp>
        <p:grpSp>
          <p:nvGrpSpPr>
            <p:cNvPr id="242" name="Group 241">
              <a:extLst>
                <a:ext uri="{FF2B5EF4-FFF2-40B4-BE49-F238E27FC236}">
                  <a16:creationId xmlns:a16="http://schemas.microsoft.com/office/drawing/2014/main" id="{4A3AF7D2-D52F-4B3A-A31C-28935C0A7E1E}"/>
                </a:ext>
              </a:extLst>
            </p:cNvPr>
            <p:cNvGrpSpPr/>
            <p:nvPr/>
          </p:nvGrpSpPr>
          <p:grpSpPr>
            <a:xfrm rot="2524695">
              <a:off x="1672141" y="1873722"/>
              <a:ext cx="371990" cy="152904"/>
              <a:chOff x="1052950" y="1532686"/>
              <a:chExt cx="371990" cy="152904"/>
            </a:xfrm>
            <a:solidFill>
              <a:schemeClr val="accent6"/>
            </a:solidFill>
          </p:grpSpPr>
          <p:sp>
            <p:nvSpPr>
              <p:cNvPr id="248" name="Rectangle 247">
                <a:extLst>
                  <a:ext uri="{FF2B5EF4-FFF2-40B4-BE49-F238E27FC236}">
                    <a16:creationId xmlns:a16="http://schemas.microsoft.com/office/drawing/2014/main" id="{B4010C63-E911-466B-AA78-0FA526ED256E}"/>
                  </a:ext>
                </a:extLst>
              </p:cNvPr>
              <p:cNvSpPr/>
              <p:nvPr/>
            </p:nvSpPr>
            <p:spPr>
              <a:xfrm>
                <a:off x="1052950" y="1532686"/>
                <a:ext cx="371990" cy="152904"/>
              </a:xfrm>
              <a:prstGeom prst="rect">
                <a:avLst/>
              </a:pr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249" name="Straight Connector 248">
                <a:extLst>
                  <a:ext uri="{FF2B5EF4-FFF2-40B4-BE49-F238E27FC236}">
                    <a16:creationId xmlns:a16="http://schemas.microsoft.com/office/drawing/2014/main" id="{E3B2237D-CE21-447C-8CDC-6991FAEFDBBB}"/>
                  </a:ext>
                </a:extLst>
              </p:cNvPr>
              <p:cNvCxnSpPr/>
              <p:nvPr/>
            </p:nvCxnSpPr>
            <p:spPr>
              <a:xfrm>
                <a:off x="1084580" y="1649908"/>
                <a:ext cx="281940" cy="0"/>
              </a:xfrm>
              <a:prstGeom prst="line">
                <a:avLst/>
              </a:pr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sp>
          <p:nvSpPr>
            <p:cNvPr id="243" name="Rectangle 17">
              <a:extLst>
                <a:ext uri="{FF2B5EF4-FFF2-40B4-BE49-F238E27FC236}">
                  <a16:creationId xmlns:a16="http://schemas.microsoft.com/office/drawing/2014/main" id="{F39CCE41-4F01-47BC-B3D5-D33FFBBCCDA7}"/>
                </a:ext>
              </a:extLst>
            </p:cNvPr>
            <p:cNvSpPr/>
            <p:nvPr/>
          </p:nvSpPr>
          <p:spPr>
            <a:xfrm>
              <a:off x="1525836" y="1936363"/>
              <a:ext cx="745386" cy="302816"/>
            </a:xfrm>
            <a:custGeom>
              <a:avLst/>
              <a:gdLst>
                <a:gd name="connsiteX0" fmla="*/ 0 w 745386"/>
                <a:gd name="connsiteY0" fmla="*/ 0 h 302816"/>
                <a:gd name="connsiteX1" fmla="*/ 745386 w 745386"/>
                <a:gd name="connsiteY1" fmla="*/ 0 h 302816"/>
                <a:gd name="connsiteX2" fmla="*/ 745386 w 745386"/>
                <a:gd name="connsiteY2" fmla="*/ 302816 h 302816"/>
                <a:gd name="connsiteX3" fmla="*/ 0 w 745386"/>
                <a:gd name="connsiteY3" fmla="*/ 302816 h 302816"/>
                <a:gd name="connsiteX4" fmla="*/ 0 w 745386"/>
                <a:gd name="connsiteY4" fmla="*/ 0 h 302816"/>
                <a:gd name="connsiteX0" fmla="*/ 0 w 745386"/>
                <a:gd name="connsiteY0" fmla="*/ 3423 h 306239"/>
                <a:gd name="connsiteX1" fmla="*/ 366464 w 745386"/>
                <a:gd name="connsiteY1" fmla="*/ 0 h 306239"/>
                <a:gd name="connsiteX2" fmla="*/ 745386 w 745386"/>
                <a:gd name="connsiteY2" fmla="*/ 3423 h 306239"/>
                <a:gd name="connsiteX3" fmla="*/ 745386 w 745386"/>
                <a:gd name="connsiteY3" fmla="*/ 306239 h 306239"/>
                <a:gd name="connsiteX4" fmla="*/ 0 w 745386"/>
                <a:gd name="connsiteY4" fmla="*/ 306239 h 306239"/>
                <a:gd name="connsiteX5" fmla="*/ 0 w 745386"/>
                <a:gd name="connsiteY5" fmla="*/ 3423 h 306239"/>
                <a:gd name="connsiteX0" fmla="*/ 0 w 745386"/>
                <a:gd name="connsiteY0" fmla="*/ 0 h 302816"/>
                <a:gd name="connsiteX1" fmla="*/ 366464 w 745386"/>
                <a:gd name="connsiteY1" fmla="*/ 21977 h 302816"/>
                <a:gd name="connsiteX2" fmla="*/ 745386 w 745386"/>
                <a:gd name="connsiteY2" fmla="*/ 0 h 302816"/>
                <a:gd name="connsiteX3" fmla="*/ 745386 w 745386"/>
                <a:gd name="connsiteY3" fmla="*/ 302816 h 302816"/>
                <a:gd name="connsiteX4" fmla="*/ 0 w 745386"/>
                <a:gd name="connsiteY4" fmla="*/ 302816 h 302816"/>
                <a:gd name="connsiteX5" fmla="*/ 0 w 745386"/>
                <a:gd name="connsiteY5" fmla="*/ 0 h 30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86" h="302816">
                  <a:moveTo>
                    <a:pt x="0" y="0"/>
                  </a:moveTo>
                  <a:lnTo>
                    <a:pt x="366464" y="21977"/>
                  </a:lnTo>
                  <a:lnTo>
                    <a:pt x="745386" y="0"/>
                  </a:lnTo>
                  <a:lnTo>
                    <a:pt x="745386" y="302816"/>
                  </a:lnTo>
                  <a:lnTo>
                    <a:pt x="0" y="302816"/>
                  </a:lnTo>
                  <a:lnTo>
                    <a:pt x="0" y="0"/>
                  </a:ln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cxnSp>
          <p:nvCxnSpPr>
            <p:cNvPr id="244" name="Straight Connector 243">
              <a:extLst>
                <a:ext uri="{FF2B5EF4-FFF2-40B4-BE49-F238E27FC236}">
                  <a16:creationId xmlns:a16="http://schemas.microsoft.com/office/drawing/2014/main" id="{44F98FB2-6179-41BB-A812-299EC895A968}"/>
                </a:ext>
              </a:extLst>
            </p:cNvPr>
            <p:cNvCxnSpPr>
              <a:cxnSpLocks/>
            </p:cNvCxnSpPr>
            <p:nvPr/>
          </p:nvCxnSpPr>
          <p:spPr>
            <a:xfrm>
              <a:off x="1554610" y="2019490"/>
              <a:ext cx="285607" cy="17128"/>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245" name="Straight Connector 244">
              <a:extLst>
                <a:ext uri="{FF2B5EF4-FFF2-40B4-BE49-F238E27FC236}">
                  <a16:creationId xmlns:a16="http://schemas.microsoft.com/office/drawing/2014/main" id="{CE78CE56-8BA7-4499-AA4E-2FC12AAE5ED8}"/>
                </a:ext>
              </a:extLst>
            </p:cNvPr>
            <p:cNvCxnSpPr>
              <a:cxnSpLocks/>
            </p:cNvCxnSpPr>
            <p:nvPr/>
          </p:nvCxnSpPr>
          <p:spPr>
            <a:xfrm>
              <a:off x="1568761" y="2077117"/>
              <a:ext cx="275719" cy="14919"/>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246" name="Straight Connector 245">
              <a:extLst>
                <a:ext uri="{FF2B5EF4-FFF2-40B4-BE49-F238E27FC236}">
                  <a16:creationId xmlns:a16="http://schemas.microsoft.com/office/drawing/2014/main" id="{6B2F3C6F-359D-46B8-89DF-8F10422C39D1}"/>
                </a:ext>
              </a:extLst>
            </p:cNvPr>
            <p:cNvCxnSpPr>
              <a:cxnSpLocks/>
            </p:cNvCxnSpPr>
            <p:nvPr/>
          </p:nvCxnSpPr>
          <p:spPr>
            <a:xfrm>
              <a:off x="1573024" y="2132534"/>
              <a:ext cx="268258" cy="10657"/>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247" name="Straight Connector 246">
              <a:extLst>
                <a:ext uri="{FF2B5EF4-FFF2-40B4-BE49-F238E27FC236}">
                  <a16:creationId xmlns:a16="http://schemas.microsoft.com/office/drawing/2014/main" id="{01F38B76-9B87-4EC7-B867-00CD93C8D82A}"/>
                </a:ext>
              </a:extLst>
            </p:cNvPr>
            <p:cNvCxnSpPr>
              <a:cxnSpLocks/>
            </p:cNvCxnSpPr>
            <p:nvPr/>
          </p:nvCxnSpPr>
          <p:spPr>
            <a:xfrm>
              <a:off x="1881824" y="1958785"/>
              <a:ext cx="524" cy="261946"/>
            </a:xfrm>
            <a:prstGeom prst="line">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grpSp>
      <p:grpSp>
        <p:nvGrpSpPr>
          <p:cNvPr id="258" name="Group 257">
            <a:extLst>
              <a:ext uri="{FF2B5EF4-FFF2-40B4-BE49-F238E27FC236}">
                <a16:creationId xmlns:a16="http://schemas.microsoft.com/office/drawing/2014/main" id="{7161C808-72CE-4BFA-B711-DDDC5DD0C466}"/>
              </a:ext>
            </a:extLst>
          </p:cNvPr>
          <p:cNvGrpSpPr/>
          <p:nvPr/>
        </p:nvGrpSpPr>
        <p:grpSpPr>
          <a:xfrm>
            <a:off x="4202226" y="3107304"/>
            <a:ext cx="1158723" cy="791147"/>
            <a:chOff x="3579868" y="1822686"/>
            <a:chExt cx="724202" cy="389067"/>
          </a:xfrm>
        </p:grpSpPr>
        <p:sp>
          <p:nvSpPr>
            <p:cNvPr id="259" name="Freeform: Shape 258">
              <a:extLst>
                <a:ext uri="{FF2B5EF4-FFF2-40B4-BE49-F238E27FC236}">
                  <a16:creationId xmlns:a16="http://schemas.microsoft.com/office/drawing/2014/main" id="{4DED1DF1-DDA2-40AA-8D75-A8A1B3A9A078}"/>
                </a:ext>
              </a:extLst>
            </p:cNvPr>
            <p:cNvSpPr/>
            <p:nvPr/>
          </p:nvSpPr>
          <p:spPr>
            <a:xfrm flipV="1">
              <a:off x="3579868" y="1822686"/>
              <a:ext cx="724202" cy="389067"/>
            </a:xfrm>
            <a:custGeom>
              <a:avLst/>
              <a:gdLst>
                <a:gd name="connsiteX0" fmla="*/ 410082 w 832762"/>
                <a:gd name="connsiteY0" fmla="*/ 447389 h 447389"/>
                <a:gd name="connsiteX1" fmla="*/ 422680 w 832762"/>
                <a:gd name="connsiteY1" fmla="*/ 447389 h 447389"/>
                <a:gd name="connsiteX2" fmla="*/ 653584 w 832762"/>
                <a:gd name="connsiteY2" fmla="*/ 196445 h 447389"/>
                <a:gd name="connsiteX3" fmla="*/ 832762 w 832762"/>
                <a:gd name="connsiteY3" fmla="*/ 391175 h 447389"/>
                <a:gd name="connsiteX4" fmla="*/ 832762 w 832762"/>
                <a:gd name="connsiteY4" fmla="*/ 279245 h 447389"/>
                <a:gd name="connsiteX5" fmla="*/ 832762 w 832762"/>
                <a:gd name="connsiteY5" fmla="*/ 112294 h 447389"/>
                <a:gd name="connsiteX6" fmla="*/ 832762 w 832762"/>
                <a:gd name="connsiteY6" fmla="*/ 55850 h 447389"/>
                <a:gd name="connsiteX7" fmla="*/ 776912 w 832762"/>
                <a:gd name="connsiteY7" fmla="*/ 0 h 447389"/>
                <a:gd name="connsiteX8" fmla="*/ 55850 w 832762"/>
                <a:gd name="connsiteY8" fmla="*/ 0 h 447389"/>
                <a:gd name="connsiteX9" fmla="*/ 0 w 832762"/>
                <a:gd name="connsiteY9" fmla="*/ 55850 h 447389"/>
                <a:gd name="connsiteX10" fmla="*/ 0 w 832762"/>
                <a:gd name="connsiteY10" fmla="*/ 112294 h 447389"/>
                <a:gd name="connsiteX11" fmla="*/ 0 w 832762"/>
                <a:gd name="connsiteY11" fmla="*/ 279245 h 447389"/>
                <a:gd name="connsiteX12" fmla="*/ 0 w 832762"/>
                <a:gd name="connsiteY12" fmla="*/ 391175 h 447389"/>
                <a:gd name="connsiteX13" fmla="*/ 179179 w 832762"/>
                <a:gd name="connsiteY13" fmla="*/ 196445 h 447389"/>
                <a:gd name="connsiteX14" fmla="*/ 410082 w 832762"/>
                <a:gd name="connsiteY14" fmla="*/ 447389 h 44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762" h="447389">
                  <a:moveTo>
                    <a:pt x="410082" y="447389"/>
                  </a:moveTo>
                  <a:lnTo>
                    <a:pt x="422680" y="447389"/>
                  </a:lnTo>
                  <a:lnTo>
                    <a:pt x="653584" y="196445"/>
                  </a:lnTo>
                  <a:lnTo>
                    <a:pt x="832762" y="391175"/>
                  </a:lnTo>
                  <a:lnTo>
                    <a:pt x="832762" y="279245"/>
                  </a:lnTo>
                  <a:lnTo>
                    <a:pt x="832762" y="112294"/>
                  </a:lnTo>
                  <a:lnTo>
                    <a:pt x="832762" y="55850"/>
                  </a:lnTo>
                  <a:cubicBezTo>
                    <a:pt x="832762" y="25005"/>
                    <a:pt x="807757" y="0"/>
                    <a:pt x="776912" y="0"/>
                  </a:cubicBezTo>
                  <a:lnTo>
                    <a:pt x="55850" y="0"/>
                  </a:lnTo>
                  <a:cubicBezTo>
                    <a:pt x="25005" y="0"/>
                    <a:pt x="0" y="25005"/>
                    <a:pt x="0" y="55850"/>
                  </a:cubicBezTo>
                  <a:lnTo>
                    <a:pt x="0" y="112294"/>
                  </a:lnTo>
                  <a:lnTo>
                    <a:pt x="0" y="279245"/>
                  </a:lnTo>
                  <a:lnTo>
                    <a:pt x="0" y="391175"/>
                  </a:lnTo>
                  <a:lnTo>
                    <a:pt x="179179" y="196445"/>
                  </a:lnTo>
                  <a:lnTo>
                    <a:pt x="410082" y="447389"/>
                  </a:ln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cxnSp>
          <p:nvCxnSpPr>
            <p:cNvPr id="260" name="Straight Connector 259">
              <a:extLst>
                <a:ext uri="{FF2B5EF4-FFF2-40B4-BE49-F238E27FC236}">
                  <a16:creationId xmlns:a16="http://schemas.microsoft.com/office/drawing/2014/main" id="{F6706255-1AFD-421A-A968-EC5574B07FBE}"/>
                </a:ext>
              </a:extLst>
            </p:cNvPr>
            <p:cNvCxnSpPr>
              <a:cxnSpLocks/>
            </p:cNvCxnSpPr>
            <p:nvPr/>
          </p:nvCxnSpPr>
          <p:spPr>
            <a:xfrm>
              <a:off x="3886832" y="1932808"/>
              <a:ext cx="0" cy="247018"/>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261" name="Straight Connector 260">
              <a:extLst>
                <a:ext uri="{FF2B5EF4-FFF2-40B4-BE49-F238E27FC236}">
                  <a16:creationId xmlns:a16="http://schemas.microsoft.com/office/drawing/2014/main" id="{F8327593-BB20-491C-8DB5-281DAC43B9BF}"/>
                </a:ext>
              </a:extLst>
            </p:cNvPr>
            <p:cNvCxnSpPr>
              <a:cxnSpLocks/>
            </p:cNvCxnSpPr>
            <p:nvPr/>
          </p:nvCxnSpPr>
          <p:spPr>
            <a:xfrm>
              <a:off x="3852886" y="1981551"/>
              <a:ext cx="0" cy="198625"/>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sp>
        <p:nvSpPr>
          <p:cNvPr id="262" name="Rectangle 261">
            <a:extLst>
              <a:ext uri="{FF2B5EF4-FFF2-40B4-BE49-F238E27FC236}">
                <a16:creationId xmlns:a16="http://schemas.microsoft.com/office/drawing/2014/main" id="{25B94ED6-261C-4C12-9D84-D4910EACD163}"/>
              </a:ext>
            </a:extLst>
          </p:cNvPr>
          <p:cNvSpPr/>
          <p:nvPr/>
        </p:nvSpPr>
        <p:spPr>
          <a:xfrm>
            <a:off x="6066760" y="4115240"/>
            <a:ext cx="2562819" cy="738664"/>
          </a:xfrm>
          <a:prstGeom prst="rect">
            <a:avLst/>
          </a:prstGeom>
        </p:spPr>
        <p:txBody>
          <a:bodyPr wrap="square">
            <a:spAutoFit/>
          </a:bodyPr>
          <a:lstStyle/>
          <a:p>
            <a:pPr algn="ctr" defTabSz="731520">
              <a:spcAft>
                <a:spcPts val="2880"/>
              </a:spcAft>
              <a:defRPr/>
            </a:pPr>
            <a:r>
              <a:rPr lang="en-US" sz="1800" dirty="0"/>
              <a:t>Oversight of </a:t>
            </a:r>
            <a:br>
              <a:rPr lang="en-US" sz="2000" dirty="0"/>
            </a:br>
            <a:r>
              <a:rPr lang="en-US" sz="2400" dirty="0"/>
              <a:t>finance</a:t>
            </a:r>
          </a:p>
        </p:txBody>
      </p:sp>
      <p:sp>
        <p:nvSpPr>
          <p:cNvPr id="263" name="Rectangle 262">
            <a:extLst>
              <a:ext uri="{FF2B5EF4-FFF2-40B4-BE49-F238E27FC236}">
                <a16:creationId xmlns:a16="http://schemas.microsoft.com/office/drawing/2014/main" id="{6B7829D7-A888-4C8D-906A-1A73C02F1330}"/>
              </a:ext>
            </a:extLst>
          </p:cNvPr>
          <p:cNvSpPr/>
          <p:nvPr/>
        </p:nvSpPr>
        <p:spPr>
          <a:xfrm>
            <a:off x="8618054" y="4115240"/>
            <a:ext cx="2516677" cy="738664"/>
          </a:xfrm>
          <a:prstGeom prst="rect">
            <a:avLst/>
          </a:prstGeom>
        </p:spPr>
        <p:txBody>
          <a:bodyPr wrap="square">
            <a:spAutoFit/>
          </a:bodyPr>
          <a:lstStyle/>
          <a:p>
            <a:pPr algn="ctr" defTabSz="731520">
              <a:spcAft>
                <a:spcPts val="2880"/>
              </a:spcAft>
              <a:defRPr/>
            </a:pPr>
            <a:r>
              <a:rPr lang="en-US" sz="1800" dirty="0"/>
              <a:t>Oversight of </a:t>
            </a:r>
            <a:br>
              <a:rPr lang="en-US" sz="2400" dirty="0"/>
            </a:br>
            <a:r>
              <a:rPr lang="en-US" sz="2400" dirty="0"/>
              <a:t>risk</a:t>
            </a:r>
          </a:p>
        </p:txBody>
      </p:sp>
      <p:sp>
        <p:nvSpPr>
          <p:cNvPr id="264" name="Rectangle 263">
            <a:extLst>
              <a:ext uri="{FF2B5EF4-FFF2-40B4-BE49-F238E27FC236}">
                <a16:creationId xmlns:a16="http://schemas.microsoft.com/office/drawing/2014/main" id="{5C84EE73-5106-47D5-B86F-A91E34CD9F61}"/>
              </a:ext>
            </a:extLst>
          </p:cNvPr>
          <p:cNvSpPr/>
          <p:nvPr/>
        </p:nvSpPr>
        <p:spPr>
          <a:xfrm>
            <a:off x="11174653" y="4115240"/>
            <a:ext cx="2475011" cy="769441"/>
          </a:xfrm>
          <a:prstGeom prst="rect">
            <a:avLst/>
          </a:prstGeom>
        </p:spPr>
        <p:txBody>
          <a:bodyPr wrap="square">
            <a:spAutoFit/>
          </a:bodyPr>
          <a:lstStyle/>
          <a:p>
            <a:pPr algn="ctr" defTabSz="731520">
              <a:spcAft>
                <a:spcPts val="2880"/>
              </a:spcAft>
              <a:defRPr/>
            </a:pPr>
            <a:r>
              <a:rPr lang="en-US" sz="2000" dirty="0"/>
              <a:t>Oversight of </a:t>
            </a:r>
            <a:r>
              <a:rPr lang="en-US" sz="2400" dirty="0"/>
              <a:t>strategy</a:t>
            </a:r>
          </a:p>
        </p:txBody>
      </p:sp>
      <p:pic>
        <p:nvPicPr>
          <p:cNvPr id="265" name="Graphic 264">
            <a:extLst>
              <a:ext uri="{FF2B5EF4-FFF2-40B4-BE49-F238E27FC236}">
                <a16:creationId xmlns:a16="http://schemas.microsoft.com/office/drawing/2014/main" id="{E57FE748-9E1D-4456-9FA7-8DA6000162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93371" y="3024483"/>
            <a:ext cx="609582" cy="956789"/>
          </a:xfrm>
          <a:prstGeom prst="rect">
            <a:avLst/>
          </a:prstGeom>
        </p:spPr>
      </p:pic>
      <p:grpSp>
        <p:nvGrpSpPr>
          <p:cNvPr id="266" name="Group 265">
            <a:extLst>
              <a:ext uri="{FF2B5EF4-FFF2-40B4-BE49-F238E27FC236}">
                <a16:creationId xmlns:a16="http://schemas.microsoft.com/office/drawing/2014/main" id="{03443217-BE33-4408-B85C-822BAF5D29E8}"/>
              </a:ext>
            </a:extLst>
          </p:cNvPr>
          <p:cNvGrpSpPr/>
          <p:nvPr/>
        </p:nvGrpSpPr>
        <p:grpSpPr>
          <a:xfrm>
            <a:off x="6880225" y="3044108"/>
            <a:ext cx="935888" cy="917538"/>
            <a:chOff x="368924" y="-1636550"/>
            <a:chExt cx="935888" cy="917538"/>
          </a:xfrm>
        </p:grpSpPr>
        <p:sp>
          <p:nvSpPr>
            <p:cNvPr id="267" name="Freeform: Shape 266">
              <a:extLst>
                <a:ext uri="{FF2B5EF4-FFF2-40B4-BE49-F238E27FC236}">
                  <a16:creationId xmlns:a16="http://schemas.microsoft.com/office/drawing/2014/main" id="{11490794-E4FF-409B-919C-F88D1CD11029}"/>
                </a:ext>
              </a:extLst>
            </p:cNvPr>
            <p:cNvSpPr/>
            <p:nvPr/>
          </p:nvSpPr>
          <p:spPr>
            <a:xfrm>
              <a:off x="368924" y="-1636550"/>
              <a:ext cx="693249" cy="693249"/>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9050" cap="flat">
              <a:solidFill>
                <a:schemeClr val="tx1"/>
              </a:solidFill>
              <a:prstDash val="solid"/>
              <a:round/>
            </a:ln>
          </p:spPr>
          <p:txBody>
            <a:bodyPr rtlCol="0" anchor="ctr"/>
            <a:lstStyle/>
            <a:p>
              <a:endParaRPr lang="en-US" dirty="0"/>
            </a:p>
          </p:txBody>
        </p:sp>
        <p:sp>
          <p:nvSpPr>
            <p:cNvPr id="268" name="Freeform: Shape 267">
              <a:extLst>
                <a:ext uri="{FF2B5EF4-FFF2-40B4-BE49-F238E27FC236}">
                  <a16:creationId xmlns:a16="http://schemas.microsoft.com/office/drawing/2014/main" id="{A860C788-D2FB-49BE-A408-22BC3ADFBE3A}"/>
                </a:ext>
              </a:extLst>
            </p:cNvPr>
            <p:cNvSpPr/>
            <p:nvPr/>
          </p:nvSpPr>
          <p:spPr>
            <a:xfrm>
              <a:off x="412422" y="-1554312"/>
              <a:ext cx="88356" cy="10874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9050" cap="flat">
              <a:solidFill>
                <a:schemeClr val="tx1"/>
              </a:solidFill>
              <a:prstDash val="solid"/>
              <a:round/>
            </a:ln>
          </p:spPr>
          <p:txBody>
            <a:bodyPr rtlCol="0" anchor="ctr"/>
            <a:lstStyle/>
            <a:p>
              <a:endParaRPr lang="en-US" dirty="0"/>
            </a:p>
          </p:txBody>
        </p:sp>
        <p:sp>
          <p:nvSpPr>
            <p:cNvPr id="269" name="Freeform: Shape 268">
              <a:extLst>
                <a:ext uri="{FF2B5EF4-FFF2-40B4-BE49-F238E27FC236}">
                  <a16:creationId xmlns:a16="http://schemas.microsoft.com/office/drawing/2014/main" id="{6A944952-29AE-458A-93FB-09B48370B6B8}"/>
                </a:ext>
              </a:extLst>
            </p:cNvPr>
            <p:cNvSpPr/>
            <p:nvPr/>
          </p:nvSpPr>
          <p:spPr>
            <a:xfrm>
              <a:off x="433014" y="-1571850"/>
              <a:ext cx="564115" cy="564115"/>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9050" cap="flat">
              <a:solidFill>
                <a:schemeClr val="tx1"/>
              </a:solidFill>
              <a:prstDash val="solid"/>
              <a:round/>
            </a:ln>
          </p:spPr>
          <p:txBody>
            <a:bodyPr rtlCol="0" anchor="ctr"/>
            <a:lstStyle/>
            <a:p>
              <a:endParaRPr lang="en-US" dirty="0"/>
            </a:p>
          </p:txBody>
        </p:sp>
        <p:sp>
          <p:nvSpPr>
            <p:cNvPr id="270" name="Freeform: Shape 269">
              <a:extLst>
                <a:ext uri="{FF2B5EF4-FFF2-40B4-BE49-F238E27FC236}">
                  <a16:creationId xmlns:a16="http://schemas.microsoft.com/office/drawing/2014/main" id="{9397EEE0-1AA5-4926-B37E-C658772DF149}"/>
                </a:ext>
              </a:extLst>
            </p:cNvPr>
            <p:cNvSpPr/>
            <p:nvPr/>
          </p:nvSpPr>
          <p:spPr>
            <a:xfrm>
              <a:off x="883424" y="-1140400"/>
              <a:ext cx="421388" cy="421388"/>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9050" cap="flat">
              <a:solidFill>
                <a:schemeClr val="tx1"/>
              </a:solidFill>
              <a:prstDash val="solid"/>
              <a:round/>
            </a:ln>
          </p:spPr>
          <p:txBody>
            <a:bodyPr rtlCol="0" anchor="ctr"/>
            <a:lstStyle/>
            <a:p>
              <a:endParaRPr lang="en-US" dirty="0"/>
            </a:p>
          </p:txBody>
        </p:sp>
        <p:sp>
          <p:nvSpPr>
            <p:cNvPr id="271" name="Freeform: Shape 270">
              <a:extLst>
                <a:ext uri="{FF2B5EF4-FFF2-40B4-BE49-F238E27FC236}">
                  <a16:creationId xmlns:a16="http://schemas.microsoft.com/office/drawing/2014/main" id="{68098ED7-B631-4035-890C-D70A3AF02F98}"/>
                </a:ext>
              </a:extLst>
            </p:cNvPr>
            <p:cNvSpPr/>
            <p:nvPr/>
          </p:nvSpPr>
          <p:spPr>
            <a:xfrm>
              <a:off x="1107031" y="-913394"/>
              <a:ext cx="101949" cy="10874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tx1"/>
              </a:solidFill>
              <a:prstDash val="solid"/>
              <a:round/>
            </a:ln>
          </p:spPr>
          <p:txBody>
            <a:bodyPr rtlCol="0" anchor="ctr"/>
            <a:lstStyle/>
            <a:p>
              <a:endParaRPr lang="en-US" dirty="0"/>
            </a:p>
          </p:txBody>
        </p:sp>
        <p:sp>
          <p:nvSpPr>
            <p:cNvPr id="272" name="Freeform: Shape 271">
              <a:extLst>
                <a:ext uri="{FF2B5EF4-FFF2-40B4-BE49-F238E27FC236}">
                  <a16:creationId xmlns:a16="http://schemas.microsoft.com/office/drawing/2014/main" id="{F9447467-BDA0-41DF-BC78-8C792D0B6C9E}"/>
                </a:ext>
              </a:extLst>
            </p:cNvPr>
            <p:cNvSpPr/>
            <p:nvPr/>
          </p:nvSpPr>
          <p:spPr>
            <a:xfrm>
              <a:off x="1059456" y="-960970"/>
              <a:ext cx="101949" cy="10874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tx1"/>
              </a:solidFill>
              <a:prstDash val="solid"/>
              <a:round/>
            </a:ln>
          </p:spPr>
          <p:txBody>
            <a:bodyPr rtlCol="0" anchor="ctr"/>
            <a:lstStyle/>
            <a:p>
              <a:endParaRPr lang="en-US" dirty="0"/>
            </a:p>
          </p:txBody>
        </p:sp>
        <p:grpSp>
          <p:nvGrpSpPr>
            <p:cNvPr id="273" name="Group 272">
              <a:extLst>
                <a:ext uri="{FF2B5EF4-FFF2-40B4-BE49-F238E27FC236}">
                  <a16:creationId xmlns:a16="http://schemas.microsoft.com/office/drawing/2014/main" id="{8A8E70BD-80F6-4CE8-9849-22375707E91E}"/>
                </a:ext>
              </a:extLst>
            </p:cNvPr>
            <p:cNvGrpSpPr/>
            <p:nvPr/>
          </p:nvGrpSpPr>
          <p:grpSpPr>
            <a:xfrm>
              <a:off x="631271" y="-1497088"/>
              <a:ext cx="167601" cy="414591"/>
              <a:chOff x="3603328" y="-1494501"/>
              <a:chExt cx="258270" cy="638878"/>
            </a:xfrm>
          </p:grpSpPr>
          <p:sp>
            <p:nvSpPr>
              <p:cNvPr id="274" name="Freeform: Shape 273">
                <a:extLst>
                  <a:ext uri="{FF2B5EF4-FFF2-40B4-BE49-F238E27FC236}">
                    <a16:creationId xmlns:a16="http://schemas.microsoft.com/office/drawing/2014/main" id="{B38B1A1F-2235-46BC-A8B0-3DF40767FC94}"/>
                  </a:ext>
                </a:extLst>
              </p:cNvPr>
              <p:cNvSpPr/>
              <p:nvPr/>
            </p:nvSpPr>
            <p:spPr>
              <a:xfrm>
                <a:off x="3603328" y="-1439450"/>
                <a:ext cx="258270" cy="502946"/>
              </a:xfrm>
              <a:custGeom>
                <a:avLst/>
                <a:gdLst>
                  <a:gd name="connsiteX0" fmla="*/ 4828 w 122300"/>
                  <a:gd name="connsiteY0" fmla="*/ 177336 h 238164"/>
                  <a:gd name="connsiteX1" fmla="*/ 62438 w 122300"/>
                  <a:gd name="connsiteY1" fmla="*/ 234947 h 238164"/>
                  <a:gd name="connsiteX2" fmla="*/ 120048 w 122300"/>
                  <a:gd name="connsiteY2" fmla="*/ 177336 h 238164"/>
                  <a:gd name="connsiteX3" fmla="*/ 62438 w 122300"/>
                  <a:gd name="connsiteY3" fmla="*/ 120048 h 238164"/>
                  <a:gd name="connsiteX4" fmla="*/ 4828 w 122300"/>
                  <a:gd name="connsiteY4" fmla="*/ 62438 h 238164"/>
                  <a:gd name="connsiteX5" fmla="*/ 62438 w 122300"/>
                  <a:gd name="connsiteY5" fmla="*/ 4828 h 238164"/>
                  <a:gd name="connsiteX6" fmla="*/ 120048 w 122300"/>
                  <a:gd name="connsiteY6" fmla="*/ 62438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0" h="238164">
                    <a:moveTo>
                      <a:pt x="4828" y="177336"/>
                    </a:moveTo>
                    <a:cubicBezTo>
                      <a:pt x="4828" y="209199"/>
                      <a:pt x="30575" y="234947"/>
                      <a:pt x="62438" y="234947"/>
                    </a:cubicBezTo>
                    <a:cubicBezTo>
                      <a:pt x="94300" y="234947"/>
                      <a:pt x="120048" y="209199"/>
                      <a:pt x="120048" y="177336"/>
                    </a:cubicBezTo>
                    <a:cubicBezTo>
                      <a:pt x="120048" y="145474"/>
                      <a:pt x="93657" y="125198"/>
                      <a:pt x="62438" y="120048"/>
                    </a:cubicBezTo>
                    <a:cubicBezTo>
                      <a:pt x="31219" y="114899"/>
                      <a:pt x="4828" y="94300"/>
                      <a:pt x="4828" y="62438"/>
                    </a:cubicBezTo>
                    <a:cubicBezTo>
                      <a:pt x="4828" y="30575"/>
                      <a:pt x="30575" y="4828"/>
                      <a:pt x="62438" y="4828"/>
                    </a:cubicBezTo>
                    <a:cubicBezTo>
                      <a:pt x="94300" y="4828"/>
                      <a:pt x="120048" y="30575"/>
                      <a:pt x="120048" y="62438"/>
                    </a:cubicBezTo>
                  </a:path>
                </a:pathLst>
              </a:custGeom>
              <a:noFill/>
              <a:ln w="19050" cap="flat">
                <a:solidFill>
                  <a:schemeClr val="tx1"/>
                </a:solidFill>
                <a:prstDash val="solid"/>
                <a:round/>
              </a:ln>
            </p:spPr>
            <p:txBody>
              <a:bodyPr rtlCol="0" anchor="ctr"/>
              <a:lstStyle/>
              <a:p>
                <a:endParaRPr lang="en-US" dirty="0"/>
              </a:p>
            </p:txBody>
          </p:sp>
          <p:sp>
            <p:nvSpPr>
              <p:cNvPr id="275" name="Freeform: Shape 274">
                <a:extLst>
                  <a:ext uri="{FF2B5EF4-FFF2-40B4-BE49-F238E27FC236}">
                    <a16:creationId xmlns:a16="http://schemas.microsoft.com/office/drawing/2014/main" id="{F56ECFEB-711D-4E9D-AEE0-21D572899078}"/>
                  </a:ext>
                </a:extLst>
              </p:cNvPr>
              <p:cNvSpPr/>
              <p:nvPr/>
            </p:nvSpPr>
            <p:spPr>
              <a:xfrm>
                <a:off x="3735860" y="-1494501"/>
                <a:ext cx="20389" cy="638878"/>
              </a:xfrm>
              <a:custGeom>
                <a:avLst/>
                <a:gdLst>
                  <a:gd name="connsiteX0" fmla="*/ 4828 w 9655"/>
                  <a:gd name="connsiteY0" fmla="*/ 4828 h 302533"/>
                  <a:gd name="connsiteX1" fmla="*/ 4828 w 9655"/>
                  <a:gd name="connsiteY1" fmla="*/ 297706 h 302533"/>
                </a:gdLst>
                <a:ahLst/>
                <a:cxnLst>
                  <a:cxn ang="0">
                    <a:pos x="connsiteX0" y="connsiteY0"/>
                  </a:cxn>
                  <a:cxn ang="0">
                    <a:pos x="connsiteX1" y="connsiteY1"/>
                  </a:cxn>
                </a:cxnLst>
                <a:rect l="l" t="t" r="r" b="b"/>
                <a:pathLst>
                  <a:path w="9655" h="302533">
                    <a:moveTo>
                      <a:pt x="4828" y="4828"/>
                    </a:moveTo>
                    <a:lnTo>
                      <a:pt x="4828" y="297706"/>
                    </a:lnTo>
                  </a:path>
                </a:pathLst>
              </a:custGeom>
              <a:ln w="19050" cap="flat">
                <a:solidFill>
                  <a:schemeClr val="tx1"/>
                </a:solidFill>
                <a:prstDash val="solid"/>
                <a:round/>
              </a:ln>
            </p:spPr>
            <p:txBody>
              <a:bodyPr rtlCol="0" anchor="ctr"/>
              <a:lstStyle/>
              <a:p>
                <a:endParaRPr lang="en-US" dirty="0"/>
              </a:p>
            </p:txBody>
          </p:sp>
        </p:grpSp>
      </p:grpSp>
      <p:grpSp>
        <p:nvGrpSpPr>
          <p:cNvPr id="276" name="Group 275">
            <a:extLst>
              <a:ext uri="{FF2B5EF4-FFF2-40B4-BE49-F238E27FC236}">
                <a16:creationId xmlns:a16="http://schemas.microsoft.com/office/drawing/2014/main" id="{A6D43F31-565D-4EE3-AB1C-3B3796311193}"/>
              </a:ext>
            </a:extLst>
          </p:cNvPr>
          <p:cNvGrpSpPr/>
          <p:nvPr/>
        </p:nvGrpSpPr>
        <p:grpSpPr>
          <a:xfrm>
            <a:off x="9421437" y="3078039"/>
            <a:ext cx="909910" cy="849676"/>
            <a:chOff x="2002492" y="-1699518"/>
            <a:chExt cx="909910" cy="849676"/>
          </a:xfrm>
        </p:grpSpPr>
        <p:grpSp>
          <p:nvGrpSpPr>
            <p:cNvPr id="277" name="Group 276">
              <a:extLst>
                <a:ext uri="{FF2B5EF4-FFF2-40B4-BE49-F238E27FC236}">
                  <a16:creationId xmlns:a16="http://schemas.microsoft.com/office/drawing/2014/main" id="{CEDCF7A3-47EB-421C-9F0D-FA5F50A1F8AF}"/>
                </a:ext>
              </a:extLst>
            </p:cNvPr>
            <p:cNvGrpSpPr/>
            <p:nvPr/>
          </p:nvGrpSpPr>
          <p:grpSpPr>
            <a:xfrm>
              <a:off x="2002492" y="-1699518"/>
              <a:ext cx="909910" cy="792920"/>
              <a:chOff x="2352293" y="-1233513"/>
              <a:chExt cx="475760" cy="414590"/>
            </a:xfrm>
          </p:grpSpPr>
          <p:sp>
            <p:nvSpPr>
              <p:cNvPr id="281" name="Freeform: Shape 280">
                <a:extLst>
                  <a:ext uri="{FF2B5EF4-FFF2-40B4-BE49-F238E27FC236}">
                    <a16:creationId xmlns:a16="http://schemas.microsoft.com/office/drawing/2014/main" id="{A38B37BB-F682-4A1C-A07B-7AC0FF7C601B}"/>
                  </a:ext>
                </a:extLst>
              </p:cNvPr>
              <p:cNvSpPr/>
              <p:nvPr/>
            </p:nvSpPr>
            <p:spPr>
              <a:xfrm>
                <a:off x="2352293" y="-1233513"/>
                <a:ext cx="475760" cy="414590"/>
              </a:xfrm>
              <a:custGeom>
                <a:avLst/>
                <a:gdLst>
                  <a:gd name="connsiteX0" fmla="*/ 100978 w 225291"/>
                  <a:gd name="connsiteY0" fmla="*/ 11586 h 196325"/>
                  <a:gd name="connsiteX1" fmla="*/ 6678 w 225291"/>
                  <a:gd name="connsiteY1" fmla="*/ 171221 h 196325"/>
                  <a:gd name="connsiteX2" fmla="*/ 19229 w 225291"/>
                  <a:gd name="connsiteY2" fmla="*/ 193107 h 196325"/>
                  <a:gd name="connsiteX3" fmla="*/ 208152 w 225291"/>
                  <a:gd name="connsiteY3" fmla="*/ 193107 h 196325"/>
                  <a:gd name="connsiteX4" fmla="*/ 220704 w 225291"/>
                  <a:gd name="connsiteY4" fmla="*/ 171221 h 196325"/>
                  <a:gd name="connsiteX5" fmla="*/ 126404 w 225291"/>
                  <a:gd name="connsiteY5" fmla="*/ 11586 h 196325"/>
                  <a:gd name="connsiteX6" fmla="*/ 100978 w 225291"/>
                  <a:gd name="connsiteY6" fmla="*/ 11586 h 196325"/>
                  <a:gd name="connsiteX7" fmla="*/ 100978 w 225291"/>
                  <a:gd name="connsiteY7" fmla="*/ 11586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91" h="196325">
                    <a:moveTo>
                      <a:pt x="100978" y="11586"/>
                    </a:moveTo>
                    <a:cubicBezTo>
                      <a:pt x="6678" y="171221"/>
                      <a:pt x="100978" y="11586"/>
                      <a:pt x="6678" y="171221"/>
                    </a:cubicBezTo>
                    <a:cubicBezTo>
                      <a:pt x="1206" y="180233"/>
                      <a:pt x="8609" y="193107"/>
                      <a:pt x="19229" y="193107"/>
                    </a:cubicBezTo>
                    <a:cubicBezTo>
                      <a:pt x="208152" y="193107"/>
                      <a:pt x="19229" y="193107"/>
                      <a:pt x="208152" y="193107"/>
                    </a:cubicBezTo>
                    <a:cubicBezTo>
                      <a:pt x="219095" y="193107"/>
                      <a:pt x="226176" y="180555"/>
                      <a:pt x="220704" y="171221"/>
                    </a:cubicBezTo>
                    <a:cubicBezTo>
                      <a:pt x="126404" y="11586"/>
                      <a:pt x="220704" y="171221"/>
                      <a:pt x="126404" y="11586"/>
                    </a:cubicBezTo>
                    <a:cubicBezTo>
                      <a:pt x="120932" y="2575"/>
                      <a:pt x="106449" y="2575"/>
                      <a:pt x="100978" y="11586"/>
                    </a:cubicBezTo>
                    <a:lnTo>
                      <a:pt x="100978" y="11586"/>
                    </a:lnTo>
                    <a:close/>
                  </a:path>
                </a:pathLst>
              </a:custGeom>
              <a:noFill/>
              <a:ln w="19050" cap="flat">
                <a:solidFill>
                  <a:schemeClr val="tx1"/>
                </a:solidFill>
                <a:prstDash val="solid"/>
                <a:round/>
              </a:ln>
            </p:spPr>
            <p:txBody>
              <a:bodyPr rtlCol="0" anchor="ctr"/>
              <a:lstStyle/>
              <a:p>
                <a:endParaRPr lang="en-US" dirty="0"/>
              </a:p>
            </p:txBody>
          </p:sp>
          <p:sp>
            <p:nvSpPr>
              <p:cNvPr id="282" name="Freeform: Shape 281">
                <a:extLst>
                  <a:ext uri="{FF2B5EF4-FFF2-40B4-BE49-F238E27FC236}">
                    <a16:creationId xmlns:a16="http://schemas.microsoft.com/office/drawing/2014/main" id="{856AE910-A109-4270-8CBB-C78EC7BBFA07}"/>
                  </a:ext>
                </a:extLst>
              </p:cNvPr>
              <p:cNvSpPr/>
              <p:nvPr/>
            </p:nvSpPr>
            <p:spPr>
              <a:xfrm>
                <a:off x="2567912" y="-1097922"/>
                <a:ext cx="47576" cy="217490"/>
              </a:xfrm>
              <a:custGeom>
                <a:avLst/>
                <a:gdLst>
                  <a:gd name="connsiteX0" fmla="*/ 11425 w 22529"/>
                  <a:gd name="connsiteY0" fmla="*/ 101864 h 102990"/>
                  <a:gd name="connsiteX1" fmla="*/ 4989 w 22529"/>
                  <a:gd name="connsiteY1" fmla="*/ 99289 h 102990"/>
                  <a:gd name="connsiteX2" fmla="*/ 2414 w 22529"/>
                  <a:gd name="connsiteY2" fmla="*/ 92852 h 102990"/>
                  <a:gd name="connsiteX3" fmla="*/ 4989 w 22529"/>
                  <a:gd name="connsiteY3" fmla="*/ 86415 h 102990"/>
                  <a:gd name="connsiteX4" fmla="*/ 11425 w 22529"/>
                  <a:gd name="connsiteY4" fmla="*/ 83840 h 102990"/>
                  <a:gd name="connsiteX5" fmla="*/ 17862 w 22529"/>
                  <a:gd name="connsiteY5" fmla="*/ 86415 h 102990"/>
                  <a:gd name="connsiteX6" fmla="*/ 20437 w 22529"/>
                  <a:gd name="connsiteY6" fmla="*/ 92852 h 102990"/>
                  <a:gd name="connsiteX7" fmla="*/ 17862 w 22529"/>
                  <a:gd name="connsiteY7" fmla="*/ 99289 h 102990"/>
                  <a:gd name="connsiteX8" fmla="*/ 11425 w 22529"/>
                  <a:gd name="connsiteY8" fmla="*/ 101864 h 102990"/>
                  <a:gd name="connsiteX9" fmla="*/ 5632 w 22529"/>
                  <a:gd name="connsiteY9" fmla="*/ 71289 h 102990"/>
                  <a:gd name="connsiteX10" fmla="*/ 3701 w 22529"/>
                  <a:gd name="connsiteY10" fmla="*/ 4345 h 102990"/>
                  <a:gd name="connsiteX11" fmla="*/ 11425 w 22529"/>
                  <a:gd name="connsiteY11" fmla="*/ 2414 h 102990"/>
                  <a:gd name="connsiteX12" fmla="*/ 19150 w 22529"/>
                  <a:gd name="connsiteY12" fmla="*/ 4345 h 102990"/>
                  <a:gd name="connsiteX13" fmla="*/ 17219 w 22529"/>
                  <a:gd name="connsiteY13" fmla="*/ 71289 h 102990"/>
                  <a:gd name="connsiteX14" fmla="*/ 5632 w 22529"/>
                  <a:gd name="connsiteY14" fmla="*/ 71289 h 10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29" h="102990">
                    <a:moveTo>
                      <a:pt x="11425" y="101864"/>
                    </a:moveTo>
                    <a:cubicBezTo>
                      <a:pt x="8851" y="101864"/>
                      <a:pt x="6598" y="100898"/>
                      <a:pt x="4989" y="99289"/>
                    </a:cubicBezTo>
                    <a:cubicBezTo>
                      <a:pt x="3379" y="97680"/>
                      <a:pt x="2414" y="95427"/>
                      <a:pt x="2414" y="92852"/>
                    </a:cubicBezTo>
                    <a:cubicBezTo>
                      <a:pt x="2414" y="90277"/>
                      <a:pt x="3379" y="88024"/>
                      <a:pt x="4989" y="86415"/>
                    </a:cubicBezTo>
                    <a:cubicBezTo>
                      <a:pt x="6598" y="84806"/>
                      <a:pt x="8851" y="83840"/>
                      <a:pt x="11425" y="83840"/>
                    </a:cubicBezTo>
                    <a:cubicBezTo>
                      <a:pt x="14000" y="83840"/>
                      <a:pt x="16253" y="84806"/>
                      <a:pt x="17862" y="86415"/>
                    </a:cubicBezTo>
                    <a:cubicBezTo>
                      <a:pt x="19472" y="88024"/>
                      <a:pt x="20437" y="90277"/>
                      <a:pt x="20437" y="92852"/>
                    </a:cubicBezTo>
                    <a:cubicBezTo>
                      <a:pt x="20437" y="95427"/>
                      <a:pt x="19472" y="97680"/>
                      <a:pt x="17862" y="99289"/>
                    </a:cubicBezTo>
                    <a:cubicBezTo>
                      <a:pt x="16253" y="100898"/>
                      <a:pt x="14000" y="101864"/>
                      <a:pt x="11425" y="101864"/>
                    </a:cubicBezTo>
                    <a:close/>
                    <a:moveTo>
                      <a:pt x="5632" y="71289"/>
                    </a:moveTo>
                    <a:lnTo>
                      <a:pt x="3701" y="4345"/>
                    </a:lnTo>
                    <a:cubicBezTo>
                      <a:pt x="5954" y="3058"/>
                      <a:pt x="8529" y="2414"/>
                      <a:pt x="11425" y="2414"/>
                    </a:cubicBezTo>
                    <a:cubicBezTo>
                      <a:pt x="14000" y="2414"/>
                      <a:pt x="16575" y="3058"/>
                      <a:pt x="19150" y="4345"/>
                    </a:cubicBezTo>
                    <a:lnTo>
                      <a:pt x="17219" y="71289"/>
                    </a:lnTo>
                    <a:lnTo>
                      <a:pt x="5632" y="71289"/>
                    </a:lnTo>
                    <a:close/>
                  </a:path>
                </a:pathLst>
              </a:custGeom>
              <a:solidFill>
                <a:schemeClr val="tx1"/>
              </a:solidFill>
              <a:ln w="19050" cap="flat">
                <a:noFill/>
                <a:prstDash val="solid"/>
                <a:miter/>
              </a:ln>
            </p:spPr>
            <p:txBody>
              <a:bodyPr rtlCol="0" anchor="ctr"/>
              <a:lstStyle/>
              <a:p>
                <a:endParaRPr lang="en-US" dirty="0"/>
              </a:p>
            </p:txBody>
          </p:sp>
        </p:grpSp>
        <p:cxnSp>
          <p:nvCxnSpPr>
            <p:cNvPr id="278" name="Straight Connector 277">
              <a:extLst>
                <a:ext uri="{FF2B5EF4-FFF2-40B4-BE49-F238E27FC236}">
                  <a16:creationId xmlns:a16="http://schemas.microsoft.com/office/drawing/2014/main" id="{ED62EF25-5D25-40C3-BD4C-17594F610D1F}"/>
                </a:ext>
              </a:extLst>
            </p:cNvPr>
            <p:cNvCxnSpPr/>
            <p:nvPr/>
          </p:nvCxnSpPr>
          <p:spPr>
            <a:xfrm>
              <a:off x="2197729" y="-849842"/>
              <a:ext cx="519437"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0EC21BB2-0B36-40C1-BCC2-1C4178658356}"/>
                </a:ext>
              </a:extLst>
            </p:cNvPr>
            <p:cNvCxnSpPr>
              <a:cxnSpLocks/>
            </p:cNvCxnSpPr>
            <p:nvPr/>
          </p:nvCxnSpPr>
          <p:spPr>
            <a:xfrm>
              <a:off x="2655094" y="-1554956"/>
              <a:ext cx="230109" cy="39203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AB2FEC0F-7DA6-404E-AEA9-9CAD32970642}"/>
                </a:ext>
              </a:extLst>
            </p:cNvPr>
            <p:cNvCxnSpPr>
              <a:cxnSpLocks/>
            </p:cNvCxnSpPr>
            <p:nvPr/>
          </p:nvCxnSpPr>
          <p:spPr>
            <a:xfrm flipH="1">
              <a:off x="2038072" y="-1554956"/>
              <a:ext cx="230109" cy="39203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1" name="Title 8">
            <a:extLst>
              <a:ext uri="{FF2B5EF4-FFF2-40B4-BE49-F238E27FC236}">
                <a16:creationId xmlns:a16="http://schemas.microsoft.com/office/drawing/2014/main" id="{04A6257B-8DAC-4C8B-93E2-C21DDB7B13A6}"/>
              </a:ext>
            </a:extLst>
          </p:cNvPr>
          <p:cNvSpPr txBox="1">
            <a:spLocks/>
          </p:cNvSpPr>
          <p:nvPr/>
        </p:nvSpPr>
        <p:spPr>
          <a:xfrm>
            <a:off x="1684720" y="2652594"/>
            <a:ext cx="11260963" cy="2253027"/>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5600" dirty="0"/>
              <a:t>“Best practices” that minimize short-term risk get in the way of successful strategic innovation</a:t>
            </a:r>
          </a:p>
        </p:txBody>
      </p:sp>
    </p:spTree>
    <p:extLst>
      <p:ext uri="{BB962C8B-B14F-4D97-AF65-F5344CB8AC3E}">
        <p14:creationId xmlns:p14="http://schemas.microsoft.com/office/powerpoint/2010/main" val="679123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250"/>
                                  </p:stCondLst>
                                  <p:childTnLst>
                                    <p:animEffect transition="out" filter="fade">
                                      <p:cBhvr>
                                        <p:cTn id="10" dur="500"/>
                                        <p:tgtEl>
                                          <p:spTgt spid="236"/>
                                        </p:tgtEl>
                                      </p:cBhvr>
                                    </p:animEffect>
                                    <p:set>
                                      <p:cBhvr>
                                        <p:cTn id="11" dur="1" fill="hold">
                                          <p:stCondLst>
                                            <p:cond delay="499"/>
                                          </p:stCondLst>
                                        </p:cTn>
                                        <p:tgtEl>
                                          <p:spTgt spid="236"/>
                                        </p:tgtEl>
                                        <p:attrNameLst>
                                          <p:attrName>style.visibility</p:attrName>
                                        </p:attrNameLst>
                                      </p:cBhvr>
                                      <p:to>
                                        <p:strVal val="hidden"/>
                                      </p:to>
                                    </p:set>
                                  </p:childTnLst>
                                </p:cTn>
                              </p:par>
                              <p:par>
                                <p:cTn id="12" presetID="10" presetClass="exit" presetSubtype="0" fill="hold" grpId="0" nodeType="withEffect">
                                  <p:stCondLst>
                                    <p:cond delay="250"/>
                                  </p:stCondLst>
                                  <p:childTnLst>
                                    <p:animEffect transition="out" filter="fade">
                                      <p:cBhvr>
                                        <p:cTn id="13" dur="500"/>
                                        <p:tgtEl>
                                          <p:spTgt spid="234"/>
                                        </p:tgtEl>
                                      </p:cBhvr>
                                    </p:animEffect>
                                    <p:set>
                                      <p:cBhvr>
                                        <p:cTn id="14" dur="1" fill="hold">
                                          <p:stCondLst>
                                            <p:cond delay="499"/>
                                          </p:stCondLst>
                                        </p:cTn>
                                        <p:tgtEl>
                                          <p:spTgt spid="234"/>
                                        </p:tgtEl>
                                        <p:attrNameLst>
                                          <p:attrName>style.visibility</p:attrName>
                                        </p:attrNameLst>
                                      </p:cBhvr>
                                      <p:to>
                                        <p:strVal val="hidden"/>
                                      </p:to>
                                    </p:set>
                                  </p:childTnLst>
                                </p:cTn>
                              </p:par>
                              <p:par>
                                <p:cTn id="15" presetID="10" presetClass="exit" presetSubtype="0" fill="hold" nodeType="withEffect">
                                  <p:stCondLst>
                                    <p:cond delay="250"/>
                                  </p:stCondLst>
                                  <p:childTnLst>
                                    <p:animEffect transition="out" filter="fade">
                                      <p:cBhvr>
                                        <p:cTn id="16" dur="500"/>
                                        <p:tgtEl>
                                          <p:spTgt spid="258"/>
                                        </p:tgtEl>
                                      </p:cBhvr>
                                    </p:animEffect>
                                    <p:set>
                                      <p:cBhvr>
                                        <p:cTn id="17" dur="1" fill="hold">
                                          <p:stCondLst>
                                            <p:cond delay="499"/>
                                          </p:stCondLst>
                                        </p:cTn>
                                        <p:tgtEl>
                                          <p:spTgt spid="258"/>
                                        </p:tgtEl>
                                        <p:attrNameLst>
                                          <p:attrName>style.visibility</p:attrName>
                                        </p:attrNameLst>
                                      </p:cBhvr>
                                      <p:to>
                                        <p:strVal val="hidden"/>
                                      </p:to>
                                    </p:set>
                                  </p:childTnLst>
                                </p:cTn>
                              </p:par>
                              <p:par>
                                <p:cTn id="18" presetID="10" presetClass="exit" presetSubtype="0" fill="hold" grpId="0" nodeType="withEffect">
                                  <p:stCondLst>
                                    <p:cond delay="250"/>
                                  </p:stCondLst>
                                  <p:childTnLst>
                                    <p:animEffect transition="out" filter="fade">
                                      <p:cBhvr>
                                        <p:cTn id="19" dur="500"/>
                                        <p:tgtEl>
                                          <p:spTgt spid="235"/>
                                        </p:tgtEl>
                                      </p:cBhvr>
                                    </p:animEffect>
                                    <p:set>
                                      <p:cBhvr>
                                        <p:cTn id="20" dur="1" fill="hold">
                                          <p:stCondLst>
                                            <p:cond delay="499"/>
                                          </p:stCondLst>
                                        </p:cTn>
                                        <p:tgtEl>
                                          <p:spTgt spid="235"/>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266"/>
                                        </p:tgtEl>
                                      </p:cBhvr>
                                    </p:animEffect>
                                    <p:set>
                                      <p:cBhvr>
                                        <p:cTn id="23" dur="1" fill="hold">
                                          <p:stCondLst>
                                            <p:cond delay="499"/>
                                          </p:stCondLst>
                                        </p:cTn>
                                        <p:tgtEl>
                                          <p:spTgt spid="266"/>
                                        </p:tgtEl>
                                        <p:attrNameLst>
                                          <p:attrName>style.visibility</p:attrName>
                                        </p:attrNameLst>
                                      </p:cBhvr>
                                      <p:to>
                                        <p:strVal val="hidden"/>
                                      </p:to>
                                    </p:set>
                                  </p:childTnLst>
                                </p:cTn>
                              </p:par>
                              <p:par>
                                <p:cTn id="24" presetID="10" presetClass="exit" presetSubtype="0" fill="hold" grpId="0" nodeType="withEffect">
                                  <p:stCondLst>
                                    <p:cond delay="250"/>
                                  </p:stCondLst>
                                  <p:childTnLst>
                                    <p:animEffect transition="out" filter="fade">
                                      <p:cBhvr>
                                        <p:cTn id="25" dur="500"/>
                                        <p:tgtEl>
                                          <p:spTgt spid="262"/>
                                        </p:tgtEl>
                                      </p:cBhvr>
                                    </p:animEffect>
                                    <p:set>
                                      <p:cBhvr>
                                        <p:cTn id="26" dur="1" fill="hold">
                                          <p:stCondLst>
                                            <p:cond delay="499"/>
                                          </p:stCondLst>
                                        </p:cTn>
                                        <p:tgtEl>
                                          <p:spTgt spid="262"/>
                                        </p:tgtEl>
                                        <p:attrNameLst>
                                          <p:attrName>style.visibility</p:attrName>
                                        </p:attrNameLst>
                                      </p:cBhvr>
                                      <p:to>
                                        <p:strVal val="hidden"/>
                                      </p:to>
                                    </p:set>
                                  </p:childTnLst>
                                </p:cTn>
                              </p:par>
                              <p:par>
                                <p:cTn id="27" presetID="10" presetClass="exit" presetSubtype="0" fill="hold" nodeType="withEffect">
                                  <p:stCondLst>
                                    <p:cond delay="250"/>
                                  </p:stCondLst>
                                  <p:childTnLst>
                                    <p:animEffect transition="out" filter="fade">
                                      <p:cBhvr>
                                        <p:cTn id="28" dur="500"/>
                                        <p:tgtEl>
                                          <p:spTgt spid="276"/>
                                        </p:tgtEl>
                                      </p:cBhvr>
                                    </p:animEffect>
                                    <p:set>
                                      <p:cBhvr>
                                        <p:cTn id="29" dur="1" fill="hold">
                                          <p:stCondLst>
                                            <p:cond delay="499"/>
                                          </p:stCondLst>
                                        </p:cTn>
                                        <p:tgtEl>
                                          <p:spTgt spid="276"/>
                                        </p:tgtEl>
                                        <p:attrNameLst>
                                          <p:attrName>style.visibility</p:attrName>
                                        </p:attrNameLst>
                                      </p:cBhvr>
                                      <p:to>
                                        <p:strVal val="hidden"/>
                                      </p:to>
                                    </p:set>
                                  </p:childTnLst>
                                </p:cTn>
                              </p:par>
                              <p:par>
                                <p:cTn id="30" presetID="10" presetClass="exit" presetSubtype="0" fill="hold" grpId="0" nodeType="withEffect">
                                  <p:stCondLst>
                                    <p:cond delay="250"/>
                                  </p:stCondLst>
                                  <p:childTnLst>
                                    <p:animEffect transition="out" filter="fade">
                                      <p:cBhvr>
                                        <p:cTn id="31" dur="500"/>
                                        <p:tgtEl>
                                          <p:spTgt spid="263"/>
                                        </p:tgtEl>
                                      </p:cBhvr>
                                    </p:animEffect>
                                    <p:set>
                                      <p:cBhvr>
                                        <p:cTn id="32" dur="1" fill="hold">
                                          <p:stCondLst>
                                            <p:cond delay="499"/>
                                          </p:stCondLst>
                                        </p:cTn>
                                        <p:tgtEl>
                                          <p:spTgt spid="263"/>
                                        </p:tgtEl>
                                        <p:attrNameLst>
                                          <p:attrName>style.visibility</p:attrName>
                                        </p:attrNameLst>
                                      </p:cBhvr>
                                      <p:to>
                                        <p:strVal val="hidden"/>
                                      </p:to>
                                    </p:set>
                                  </p:childTnLst>
                                </p:cTn>
                              </p:par>
                              <p:par>
                                <p:cTn id="33" presetID="10" presetClass="exit" presetSubtype="0" fill="hold" nodeType="withEffect">
                                  <p:stCondLst>
                                    <p:cond delay="250"/>
                                  </p:stCondLst>
                                  <p:childTnLst>
                                    <p:animEffect transition="out" filter="fade">
                                      <p:cBhvr>
                                        <p:cTn id="34" dur="500"/>
                                        <p:tgtEl>
                                          <p:spTgt spid="265"/>
                                        </p:tgtEl>
                                      </p:cBhvr>
                                    </p:animEffect>
                                    <p:set>
                                      <p:cBhvr>
                                        <p:cTn id="35" dur="1" fill="hold">
                                          <p:stCondLst>
                                            <p:cond delay="499"/>
                                          </p:stCondLst>
                                        </p:cTn>
                                        <p:tgtEl>
                                          <p:spTgt spid="265"/>
                                        </p:tgtEl>
                                        <p:attrNameLst>
                                          <p:attrName>style.visibility</p:attrName>
                                        </p:attrNameLst>
                                      </p:cBhvr>
                                      <p:to>
                                        <p:strVal val="hidden"/>
                                      </p:to>
                                    </p:set>
                                  </p:childTnLst>
                                </p:cTn>
                              </p:par>
                              <p:par>
                                <p:cTn id="36" presetID="10" presetClass="exit" presetSubtype="0" fill="hold" grpId="0" nodeType="withEffect">
                                  <p:stCondLst>
                                    <p:cond delay="250"/>
                                  </p:stCondLst>
                                  <p:childTnLst>
                                    <p:animEffect transition="out" filter="fade">
                                      <p:cBhvr>
                                        <p:cTn id="37" dur="500"/>
                                        <p:tgtEl>
                                          <p:spTgt spid="264"/>
                                        </p:tgtEl>
                                      </p:cBhvr>
                                    </p:animEffect>
                                    <p:set>
                                      <p:cBhvr>
                                        <p:cTn id="38" dur="1" fill="hold">
                                          <p:stCondLst>
                                            <p:cond delay="499"/>
                                          </p:stCondLst>
                                        </p:cTn>
                                        <p:tgtEl>
                                          <p:spTgt spid="264"/>
                                        </p:tgtEl>
                                        <p:attrNameLst>
                                          <p:attrName>style.visibility</p:attrName>
                                        </p:attrNameLst>
                                      </p:cBhvr>
                                      <p:to>
                                        <p:strVal val="hidden"/>
                                      </p:to>
                                    </p:set>
                                  </p:childTnLst>
                                </p:cTn>
                              </p:par>
                            </p:childTnLst>
                          </p:cTn>
                        </p:par>
                        <p:par>
                          <p:cTn id="39" fill="hold">
                            <p:stCondLst>
                              <p:cond delay="750"/>
                            </p:stCondLst>
                            <p:childTnLst>
                              <p:par>
                                <p:cTn id="40" presetID="10" presetClass="entr" presetSubtype="0" fill="hold" grpId="0" nodeType="after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500"/>
                                        <p:tgtEl>
                                          <p:spTgt spid="111"/>
                                        </p:tgtEl>
                                      </p:cBhvr>
                                    </p:animEffect>
                                  </p:childTnLst>
                                </p:cTn>
                              </p:par>
                              <p:par>
                                <p:cTn id="43" presetID="42" presetClass="path" presetSubtype="0" decel="100000" fill="hold" grpId="1" nodeType="withEffect">
                                  <p:stCondLst>
                                    <p:cond delay="0"/>
                                  </p:stCondLst>
                                  <p:childTnLst>
                                    <p:animMotion origin="layout" path="M 0 -4.93827E-6 L 0 0.0436 " pathEditMode="relative" rAng="0" ptsTypes="AA">
                                      <p:cBhvr>
                                        <p:cTn id="44" dur="500" spd="-100000" fill="hold"/>
                                        <p:tgtEl>
                                          <p:spTgt spid="111"/>
                                        </p:tgtEl>
                                        <p:attrNameLst>
                                          <p:attrName>ppt_x</p:attrName>
                                          <p:attrName>ppt_y</p:attrName>
                                        </p:attrNameLst>
                                      </p:cBhvr>
                                      <p:rCtr x="0" y="21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4" grpId="0"/>
      <p:bldP spid="235" grpId="0"/>
      <p:bldP spid="262" grpId="0"/>
      <p:bldP spid="263" grpId="0"/>
      <p:bldP spid="264" grpId="0"/>
      <p:bldP spid="111" grpId="0"/>
      <p:bldP spid="111" grpId="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7" name="Rectangle 206">
            <a:extLst>
              <a:ext uri="{FF2B5EF4-FFF2-40B4-BE49-F238E27FC236}">
                <a16:creationId xmlns:a16="http://schemas.microsoft.com/office/drawing/2014/main" id="{C4E8D6D1-683E-4D83-B243-78CEEA6357B5}"/>
              </a:ext>
            </a:extLst>
          </p:cNvPr>
          <p:cNvSpPr/>
          <p:nvPr/>
        </p:nvSpPr>
        <p:spPr>
          <a:xfrm>
            <a:off x="0" y="3901437"/>
            <a:ext cx="14630401" cy="43281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Title 8">
            <a:extLst>
              <a:ext uri="{FF2B5EF4-FFF2-40B4-BE49-F238E27FC236}">
                <a16:creationId xmlns:a16="http://schemas.microsoft.com/office/drawing/2014/main" id="{C9549E02-DB4E-4D29-B6EB-D669A85EE16E}"/>
              </a:ext>
            </a:extLst>
          </p:cNvPr>
          <p:cNvSpPr txBox="1">
            <a:spLocks/>
          </p:cNvSpPr>
          <p:nvPr/>
        </p:nvSpPr>
        <p:spPr>
          <a:xfrm>
            <a:off x="60960" y="3063176"/>
            <a:ext cx="452323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Speed</a:t>
            </a:r>
          </a:p>
        </p:txBody>
      </p:sp>
      <p:sp>
        <p:nvSpPr>
          <p:cNvPr id="8" name="Title 8">
            <a:extLst>
              <a:ext uri="{FF2B5EF4-FFF2-40B4-BE49-F238E27FC236}">
                <a16:creationId xmlns:a16="http://schemas.microsoft.com/office/drawing/2014/main" id="{EB90601B-5838-4CF2-A198-6D8F635E1CE3}"/>
              </a:ext>
            </a:extLst>
          </p:cNvPr>
          <p:cNvSpPr txBox="1">
            <a:spLocks/>
          </p:cNvSpPr>
          <p:nvPr/>
        </p:nvSpPr>
        <p:spPr>
          <a:xfrm>
            <a:off x="4779263" y="3063176"/>
            <a:ext cx="481800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Scale</a:t>
            </a:r>
          </a:p>
        </p:txBody>
      </p:sp>
      <p:sp>
        <p:nvSpPr>
          <p:cNvPr id="9" name="Title 8">
            <a:extLst>
              <a:ext uri="{FF2B5EF4-FFF2-40B4-BE49-F238E27FC236}">
                <a16:creationId xmlns:a16="http://schemas.microsoft.com/office/drawing/2014/main" id="{B4C7E970-1504-44BA-95F3-CC6994CDB81D}"/>
              </a:ext>
            </a:extLst>
          </p:cNvPr>
          <p:cNvSpPr txBox="1">
            <a:spLocks/>
          </p:cNvSpPr>
          <p:nvPr/>
        </p:nvSpPr>
        <p:spPr>
          <a:xfrm>
            <a:off x="9619488" y="3063176"/>
            <a:ext cx="501091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Strategic</a:t>
            </a:r>
          </a:p>
        </p:txBody>
      </p:sp>
      <p:cxnSp>
        <p:nvCxnSpPr>
          <p:cNvPr id="12" name="Straight Arrow Connector 11">
            <a:extLst>
              <a:ext uri="{FF2B5EF4-FFF2-40B4-BE49-F238E27FC236}">
                <a16:creationId xmlns:a16="http://schemas.microsoft.com/office/drawing/2014/main" id="{6D2EE7D3-69CB-4DC8-B94A-24298DFB8BAE}"/>
              </a:ext>
            </a:extLst>
          </p:cNvPr>
          <p:cNvCxnSpPr>
            <a:cxnSpLocks/>
          </p:cNvCxnSpPr>
          <p:nvPr/>
        </p:nvCxnSpPr>
        <p:spPr>
          <a:xfrm>
            <a:off x="3673856" y="3328295"/>
            <a:ext cx="2470912" cy="0"/>
          </a:xfrm>
          <a:prstGeom prst="straightConnector1">
            <a:avLst/>
          </a:prstGeom>
          <a:ln w="31750">
            <a:solidFill>
              <a:schemeClr val="accent4"/>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5" name="Mask_right">
            <a:extLst>
              <a:ext uri="{FF2B5EF4-FFF2-40B4-BE49-F238E27FC236}">
                <a16:creationId xmlns:a16="http://schemas.microsoft.com/office/drawing/2014/main" id="{CE8F6661-3012-4480-A582-2616C5B2130B}"/>
              </a:ext>
            </a:extLst>
          </p:cNvPr>
          <p:cNvSpPr/>
          <p:nvPr/>
        </p:nvSpPr>
        <p:spPr>
          <a:xfrm>
            <a:off x="9596392" y="3901438"/>
            <a:ext cx="5056227" cy="4328160"/>
          </a:xfrm>
          <a:prstGeom prst="rect">
            <a:avLst/>
          </a:prstGeom>
          <a:gradFill rotWithShape="1">
            <a:gsLst>
              <a:gs pos="0">
                <a:srgbClr val="7BC233"/>
              </a:gs>
              <a:gs pos="100000">
                <a:srgbClr val="7BC233">
                  <a:lumMod val="75000"/>
                </a:srgbClr>
              </a:gs>
            </a:gsLst>
            <a:lin ang="5400000" scaled="0"/>
          </a:gra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kern="0" dirty="0">
              <a:solidFill>
                <a:prstClr val="white"/>
              </a:solidFill>
              <a:latin typeface="Amazon Ember"/>
            </a:endParaRPr>
          </a:p>
        </p:txBody>
      </p:sp>
      <p:sp>
        <p:nvSpPr>
          <p:cNvPr id="16" name="Arrow: Pentagon 15">
            <a:extLst>
              <a:ext uri="{FF2B5EF4-FFF2-40B4-BE49-F238E27FC236}">
                <a16:creationId xmlns:a16="http://schemas.microsoft.com/office/drawing/2014/main" id="{BC4F52A8-5ADD-41BA-A1F2-E6EC1A83E652}"/>
              </a:ext>
            </a:extLst>
          </p:cNvPr>
          <p:cNvSpPr/>
          <p:nvPr/>
        </p:nvSpPr>
        <p:spPr>
          <a:xfrm>
            <a:off x="4365914" y="3901440"/>
            <a:ext cx="5834883" cy="4328160"/>
          </a:xfrm>
          <a:prstGeom prst="homePlate">
            <a:avLst>
              <a:gd name="adj" fmla="val 11560"/>
            </a:avLst>
          </a:prstGeom>
          <a:gradFill>
            <a:gsLst>
              <a:gs pos="51000">
                <a:schemeClr val="accent2"/>
              </a:gs>
              <a:gs pos="100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17" name="Arrow: Pentagon 16">
            <a:extLst>
              <a:ext uri="{FF2B5EF4-FFF2-40B4-BE49-F238E27FC236}">
                <a16:creationId xmlns:a16="http://schemas.microsoft.com/office/drawing/2014/main" id="{66F22987-34C5-46D8-9012-1171D51A66F4}"/>
              </a:ext>
            </a:extLst>
          </p:cNvPr>
          <p:cNvSpPr/>
          <p:nvPr/>
        </p:nvSpPr>
        <p:spPr>
          <a:xfrm>
            <a:off x="0" y="3901440"/>
            <a:ext cx="5208259" cy="4328160"/>
          </a:xfrm>
          <a:prstGeom prst="homePlate">
            <a:avLst>
              <a:gd name="adj" fmla="val 11560"/>
            </a:avLst>
          </a:prstGeom>
          <a:gradFill>
            <a:gsLst>
              <a:gs pos="1961">
                <a:schemeClr val="accent1"/>
              </a:gs>
              <a:gs pos="10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50" name="Straight Arrow Connector 149">
            <a:extLst>
              <a:ext uri="{FF2B5EF4-FFF2-40B4-BE49-F238E27FC236}">
                <a16:creationId xmlns:a16="http://schemas.microsoft.com/office/drawing/2014/main" id="{A0A899F2-BDE4-42A4-9A6E-64F76AC370F6}"/>
              </a:ext>
            </a:extLst>
          </p:cNvPr>
          <p:cNvCxnSpPr>
            <a:cxnSpLocks/>
          </p:cNvCxnSpPr>
          <p:nvPr/>
        </p:nvCxnSpPr>
        <p:spPr>
          <a:xfrm>
            <a:off x="8361808" y="3328295"/>
            <a:ext cx="2470912" cy="0"/>
          </a:xfrm>
          <a:prstGeom prst="straightConnector1">
            <a:avLst/>
          </a:prstGeom>
          <a:ln w="31750">
            <a:solidFill>
              <a:schemeClr val="accent4"/>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9" name="Title 8">
            <a:extLst>
              <a:ext uri="{FF2B5EF4-FFF2-40B4-BE49-F238E27FC236}">
                <a16:creationId xmlns:a16="http://schemas.microsoft.com/office/drawing/2014/main" id="{D7B89A45-59BD-4994-ACFB-B068061AA47C}"/>
              </a:ext>
            </a:extLst>
          </p:cNvPr>
          <p:cNvSpPr txBox="1">
            <a:spLocks/>
          </p:cNvSpPr>
          <p:nvPr/>
        </p:nvSpPr>
        <p:spPr>
          <a:xfrm>
            <a:off x="1355303" y="6343409"/>
            <a:ext cx="2470821" cy="134974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defRPr sz="2800">
                <a:solidFill>
                  <a:schemeClr val="tx1"/>
                </a:solidFill>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Time to value</a:t>
            </a:r>
          </a:p>
        </p:txBody>
      </p:sp>
      <p:grpSp>
        <p:nvGrpSpPr>
          <p:cNvPr id="151" name="Group 22">
            <a:extLst>
              <a:ext uri="{FF2B5EF4-FFF2-40B4-BE49-F238E27FC236}">
                <a16:creationId xmlns:a16="http://schemas.microsoft.com/office/drawing/2014/main" id="{4BA58F40-52A3-42D4-9DD2-8DDB3CFD14DF}"/>
              </a:ext>
            </a:extLst>
          </p:cNvPr>
          <p:cNvGrpSpPr>
            <a:grpSpLocks noChangeAspect="1"/>
          </p:cNvGrpSpPr>
          <p:nvPr/>
        </p:nvGrpSpPr>
        <p:grpSpPr bwMode="auto">
          <a:xfrm>
            <a:off x="2022520" y="4787250"/>
            <a:ext cx="1163219" cy="1092717"/>
            <a:chOff x="2715" y="1465"/>
            <a:chExt cx="330" cy="310"/>
          </a:xfrm>
        </p:grpSpPr>
        <p:sp>
          <p:nvSpPr>
            <p:cNvPr id="152" name="Freeform 23">
              <a:extLst>
                <a:ext uri="{FF2B5EF4-FFF2-40B4-BE49-F238E27FC236}">
                  <a16:creationId xmlns:a16="http://schemas.microsoft.com/office/drawing/2014/main" id="{1CFEB73B-B0A4-42FF-987E-66061683A2FD}"/>
                </a:ext>
              </a:extLst>
            </p:cNvPr>
            <p:cNvSpPr>
              <a:spLocks/>
            </p:cNvSpPr>
            <p:nvPr/>
          </p:nvSpPr>
          <p:spPr bwMode="auto">
            <a:xfrm>
              <a:off x="2735" y="1465"/>
              <a:ext cx="310" cy="310"/>
            </a:xfrm>
            <a:custGeom>
              <a:avLst/>
              <a:gdLst>
                <a:gd name="T0" fmla="*/ 30 w 152"/>
                <a:gd name="T1" fmla="*/ 136 h 152"/>
                <a:gd name="T2" fmla="*/ 76 w 152"/>
                <a:gd name="T3" fmla="*/ 152 h 152"/>
                <a:gd name="T4" fmla="*/ 152 w 152"/>
                <a:gd name="T5" fmla="*/ 76 h 152"/>
                <a:gd name="T6" fmla="*/ 76 w 152"/>
                <a:gd name="T7" fmla="*/ 0 h 152"/>
                <a:gd name="T8" fmla="*/ 0 w 152"/>
                <a:gd name="T9" fmla="*/ 76 h 152"/>
                <a:gd name="T10" fmla="*/ 7 w 152"/>
                <a:gd name="T11" fmla="*/ 107 h 152"/>
              </a:gdLst>
              <a:ahLst/>
              <a:cxnLst>
                <a:cxn ang="0">
                  <a:pos x="T0" y="T1"/>
                </a:cxn>
                <a:cxn ang="0">
                  <a:pos x="T2" y="T3"/>
                </a:cxn>
                <a:cxn ang="0">
                  <a:pos x="T4" y="T5"/>
                </a:cxn>
                <a:cxn ang="0">
                  <a:pos x="T6" y="T7"/>
                </a:cxn>
                <a:cxn ang="0">
                  <a:pos x="T8" y="T9"/>
                </a:cxn>
                <a:cxn ang="0">
                  <a:pos x="T10" y="T11"/>
                </a:cxn>
              </a:cxnLst>
              <a:rect l="0" t="0" r="r" b="b"/>
              <a:pathLst>
                <a:path w="152" h="152">
                  <a:moveTo>
                    <a:pt x="30" y="136"/>
                  </a:moveTo>
                  <a:cubicBezTo>
                    <a:pt x="43" y="146"/>
                    <a:pt x="59" y="152"/>
                    <a:pt x="76" y="152"/>
                  </a:cubicBezTo>
                  <a:cubicBezTo>
                    <a:pt x="118" y="152"/>
                    <a:pt x="152" y="118"/>
                    <a:pt x="152" y="76"/>
                  </a:cubicBezTo>
                  <a:cubicBezTo>
                    <a:pt x="152" y="34"/>
                    <a:pt x="118" y="0"/>
                    <a:pt x="76" y="0"/>
                  </a:cubicBezTo>
                  <a:cubicBezTo>
                    <a:pt x="34" y="0"/>
                    <a:pt x="0" y="34"/>
                    <a:pt x="0" y="76"/>
                  </a:cubicBezTo>
                  <a:cubicBezTo>
                    <a:pt x="0" y="87"/>
                    <a:pt x="3" y="98"/>
                    <a:pt x="7" y="107"/>
                  </a:cubicBez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153" name="Freeform 24">
              <a:extLst>
                <a:ext uri="{FF2B5EF4-FFF2-40B4-BE49-F238E27FC236}">
                  <a16:creationId xmlns:a16="http://schemas.microsoft.com/office/drawing/2014/main" id="{3026B475-3A59-4BCF-AAAC-70A793FF729B}"/>
                </a:ext>
              </a:extLst>
            </p:cNvPr>
            <p:cNvSpPr>
              <a:spLocks/>
            </p:cNvSpPr>
            <p:nvPr/>
          </p:nvSpPr>
          <p:spPr bwMode="auto">
            <a:xfrm>
              <a:off x="2890" y="1500"/>
              <a:ext cx="73" cy="191"/>
            </a:xfrm>
            <a:custGeom>
              <a:avLst/>
              <a:gdLst>
                <a:gd name="T0" fmla="*/ 0 w 73"/>
                <a:gd name="T1" fmla="*/ 0 h 191"/>
                <a:gd name="T2" fmla="*/ 0 w 73"/>
                <a:gd name="T3" fmla="*/ 120 h 191"/>
                <a:gd name="T4" fmla="*/ 73 w 73"/>
                <a:gd name="T5" fmla="*/ 191 h 191"/>
              </a:gdLst>
              <a:ahLst/>
              <a:cxnLst>
                <a:cxn ang="0">
                  <a:pos x="T0" y="T1"/>
                </a:cxn>
                <a:cxn ang="0">
                  <a:pos x="T2" y="T3"/>
                </a:cxn>
                <a:cxn ang="0">
                  <a:pos x="T4" y="T5"/>
                </a:cxn>
              </a:cxnLst>
              <a:rect l="0" t="0" r="r" b="b"/>
              <a:pathLst>
                <a:path w="73" h="191">
                  <a:moveTo>
                    <a:pt x="0" y="0"/>
                  </a:moveTo>
                  <a:lnTo>
                    <a:pt x="0" y="120"/>
                  </a:lnTo>
                  <a:lnTo>
                    <a:pt x="73" y="191"/>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154" name="Freeform 25">
              <a:extLst>
                <a:ext uri="{FF2B5EF4-FFF2-40B4-BE49-F238E27FC236}">
                  <a16:creationId xmlns:a16="http://schemas.microsoft.com/office/drawing/2014/main" id="{6EBB8363-BAF1-4A6F-AF51-F873BE17AC0D}"/>
                </a:ext>
              </a:extLst>
            </p:cNvPr>
            <p:cNvSpPr>
              <a:spLocks/>
            </p:cNvSpPr>
            <p:nvPr/>
          </p:nvSpPr>
          <p:spPr bwMode="auto">
            <a:xfrm>
              <a:off x="2715" y="1651"/>
              <a:ext cx="53" cy="34"/>
            </a:xfrm>
            <a:custGeom>
              <a:avLst/>
              <a:gdLst>
                <a:gd name="T0" fmla="*/ 53 w 53"/>
                <a:gd name="T1" fmla="*/ 0 h 34"/>
                <a:gd name="T2" fmla="*/ 35 w 53"/>
                <a:gd name="T3" fmla="*/ 34 h 34"/>
                <a:gd name="T4" fmla="*/ 0 w 53"/>
                <a:gd name="T5" fmla="*/ 16 h 34"/>
              </a:gdLst>
              <a:ahLst/>
              <a:cxnLst>
                <a:cxn ang="0">
                  <a:pos x="T0" y="T1"/>
                </a:cxn>
                <a:cxn ang="0">
                  <a:pos x="T2" y="T3"/>
                </a:cxn>
                <a:cxn ang="0">
                  <a:pos x="T4" y="T5"/>
                </a:cxn>
              </a:cxnLst>
              <a:rect l="0" t="0" r="r" b="b"/>
              <a:pathLst>
                <a:path w="53" h="34">
                  <a:moveTo>
                    <a:pt x="53" y="0"/>
                  </a:moveTo>
                  <a:lnTo>
                    <a:pt x="35" y="34"/>
                  </a:lnTo>
                  <a:lnTo>
                    <a:pt x="0" y="16"/>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20" name="Title 8">
            <a:extLst>
              <a:ext uri="{FF2B5EF4-FFF2-40B4-BE49-F238E27FC236}">
                <a16:creationId xmlns:a16="http://schemas.microsoft.com/office/drawing/2014/main" id="{DB78EAAC-42BD-4ACD-873A-436CEA47EE7D}"/>
              </a:ext>
            </a:extLst>
          </p:cNvPr>
          <p:cNvSpPr txBox="1">
            <a:spLocks/>
          </p:cNvSpPr>
          <p:nvPr/>
        </p:nvSpPr>
        <p:spPr>
          <a:xfrm>
            <a:off x="5589001" y="6343407"/>
            <a:ext cx="3593592" cy="1638291"/>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defRPr sz="2800">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bg2"/>
                </a:solidFill>
              </a:rPr>
              <a:t>Distributed optimized </a:t>
            </a:r>
            <a:br>
              <a:rPr lang="en-US" dirty="0">
                <a:solidFill>
                  <a:schemeClr val="bg2"/>
                </a:solidFill>
              </a:rPr>
            </a:br>
            <a:r>
              <a:rPr lang="en-US" dirty="0">
                <a:solidFill>
                  <a:schemeClr val="bg2"/>
                </a:solidFill>
              </a:rPr>
              <a:t>capacity</a:t>
            </a:r>
          </a:p>
        </p:txBody>
      </p:sp>
      <p:grpSp>
        <p:nvGrpSpPr>
          <p:cNvPr id="2" name="Group 1">
            <a:extLst>
              <a:ext uri="{FF2B5EF4-FFF2-40B4-BE49-F238E27FC236}">
                <a16:creationId xmlns:a16="http://schemas.microsoft.com/office/drawing/2014/main" id="{BB78E1F6-D999-4723-9744-6121FCF4C0D9}"/>
              </a:ext>
            </a:extLst>
          </p:cNvPr>
          <p:cNvGrpSpPr/>
          <p:nvPr/>
        </p:nvGrpSpPr>
        <p:grpSpPr>
          <a:xfrm>
            <a:off x="6724648" y="4620266"/>
            <a:ext cx="1322429" cy="1299128"/>
            <a:chOff x="4202905" y="2887666"/>
            <a:chExt cx="826518" cy="811955"/>
          </a:xfrm>
        </p:grpSpPr>
        <p:sp>
          <p:nvSpPr>
            <p:cNvPr id="187" name="Freeform 33">
              <a:extLst>
                <a:ext uri="{FF2B5EF4-FFF2-40B4-BE49-F238E27FC236}">
                  <a16:creationId xmlns:a16="http://schemas.microsoft.com/office/drawing/2014/main" id="{0D9226E0-DFC0-4207-9092-70A5A750F1E5}"/>
                </a:ext>
              </a:extLst>
            </p:cNvPr>
            <p:cNvSpPr>
              <a:spLocks noEditPoints="1"/>
            </p:cNvSpPr>
            <p:nvPr/>
          </p:nvSpPr>
          <p:spPr bwMode="auto">
            <a:xfrm>
              <a:off x="4202905" y="3397414"/>
              <a:ext cx="218463" cy="218463"/>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bg2"/>
            </a:solidFill>
            <a:ln w="19050">
              <a:noFill/>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190" name="Freeform 36">
              <a:extLst>
                <a:ext uri="{FF2B5EF4-FFF2-40B4-BE49-F238E27FC236}">
                  <a16:creationId xmlns:a16="http://schemas.microsoft.com/office/drawing/2014/main" id="{58FD88D1-4AA8-40F4-9EB9-8216E0D181AC}"/>
                </a:ext>
              </a:extLst>
            </p:cNvPr>
            <p:cNvSpPr>
              <a:spLocks noEditPoints="1"/>
            </p:cNvSpPr>
            <p:nvPr/>
          </p:nvSpPr>
          <p:spPr bwMode="auto">
            <a:xfrm>
              <a:off x="4505112" y="2887666"/>
              <a:ext cx="222104" cy="220284"/>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bg2"/>
            </a:solidFill>
            <a:ln w="19050">
              <a:noFill/>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193" name="Freeform 39">
              <a:extLst>
                <a:ext uri="{FF2B5EF4-FFF2-40B4-BE49-F238E27FC236}">
                  <a16:creationId xmlns:a16="http://schemas.microsoft.com/office/drawing/2014/main" id="{D6E66156-1C86-4976-A6B2-002BCC965B1A}"/>
                </a:ext>
              </a:extLst>
            </p:cNvPr>
            <p:cNvSpPr>
              <a:spLocks noEditPoints="1"/>
            </p:cNvSpPr>
            <p:nvPr/>
          </p:nvSpPr>
          <p:spPr bwMode="auto">
            <a:xfrm>
              <a:off x="4809140" y="3397414"/>
              <a:ext cx="220283" cy="218463"/>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bg2"/>
            </a:solidFill>
            <a:ln w="19050">
              <a:noFill/>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194" name="Freeform 40">
              <a:extLst>
                <a:ext uri="{FF2B5EF4-FFF2-40B4-BE49-F238E27FC236}">
                  <a16:creationId xmlns:a16="http://schemas.microsoft.com/office/drawing/2014/main" id="{63B92EBF-1BEE-44DF-B392-B8982BFF75A3}"/>
                </a:ext>
              </a:extLst>
            </p:cNvPr>
            <p:cNvSpPr>
              <a:spLocks/>
            </p:cNvSpPr>
            <p:nvPr/>
          </p:nvSpPr>
          <p:spPr bwMode="auto">
            <a:xfrm>
              <a:off x="4364932" y="3594030"/>
              <a:ext cx="402336" cy="105591"/>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195" name="Freeform 41">
              <a:extLst>
                <a:ext uri="{FF2B5EF4-FFF2-40B4-BE49-F238E27FC236}">
                  <a16:creationId xmlns:a16="http://schemas.microsoft.com/office/drawing/2014/main" id="{54D1F732-1E6B-4F1E-888C-C3CB2434A2F8}"/>
                </a:ext>
              </a:extLst>
            </p:cNvPr>
            <p:cNvSpPr>
              <a:spLocks/>
            </p:cNvSpPr>
            <p:nvPr/>
          </p:nvSpPr>
          <p:spPr bwMode="auto">
            <a:xfrm>
              <a:off x="4789114" y="3027847"/>
              <a:ext cx="185693" cy="391413"/>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196" name="Freeform 42">
              <a:extLst>
                <a:ext uri="{FF2B5EF4-FFF2-40B4-BE49-F238E27FC236}">
                  <a16:creationId xmlns:a16="http://schemas.microsoft.com/office/drawing/2014/main" id="{7CF44FB4-E5E6-402B-A415-8F64DF4C4819}"/>
                </a:ext>
              </a:extLst>
            </p:cNvPr>
            <p:cNvSpPr>
              <a:spLocks/>
            </p:cNvSpPr>
            <p:nvPr/>
          </p:nvSpPr>
          <p:spPr bwMode="auto">
            <a:xfrm>
              <a:off x="4262982" y="2998718"/>
              <a:ext cx="256694" cy="331336"/>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grpSp>
      <p:sp>
        <p:nvSpPr>
          <p:cNvPr id="21" name="Title 8">
            <a:extLst>
              <a:ext uri="{FF2B5EF4-FFF2-40B4-BE49-F238E27FC236}">
                <a16:creationId xmlns:a16="http://schemas.microsoft.com/office/drawing/2014/main" id="{0EAC02B2-F059-40CF-8A57-DB752F1E6E89}"/>
              </a:ext>
            </a:extLst>
          </p:cNvPr>
          <p:cNvSpPr txBox="1">
            <a:spLocks/>
          </p:cNvSpPr>
          <p:nvPr/>
        </p:nvSpPr>
        <p:spPr>
          <a:xfrm>
            <a:off x="10223019" y="6343407"/>
            <a:ext cx="4287664" cy="1638291"/>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defRPr sz="2800">
                <a:solidFill>
                  <a:schemeClr val="tx1"/>
                </a:solidFill>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Critical workloads </a:t>
            </a:r>
            <a:br>
              <a:rPr lang="en-US" dirty="0"/>
            </a:br>
            <a:r>
              <a:rPr lang="en-US" dirty="0"/>
              <a:t>data center </a:t>
            </a:r>
            <a:br>
              <a:rPr lang="en-US" dirty="0"/>
            </a:br>
            <a:r>
              <a:rPr lang="en-US" dirty="0"/>
              <a:t>replacement</a:t>
            </a:r>
          </a:p>
        </p:txBody>
      </p:sp>
      <p:grpSp>
        <p:nvGrpSpPr>
          <p:cNvPr id="206" name="Group 205">
            <a:extLst>
              <a:ext uri="{FF2B5EF4-FFF2-40B4-BE49-F238E27FC236}">
                <a16:creationId xmlns:a16="http://schemas.microsoft.com/office/drawing/2014/main" id="{6FE70705-A7B0-4975-8DC1-D1B8DFB4FD7D}"/>
              </a:ext>
            </a:extLst>
          </p:cNvPr>
          <p:cNvGrpSpPr/>
          <p:nvPr/>
        </p:nvGrpSpPr>
        <p:grpSpPr>
          <a:xfrm>
            <a:off x="11600211" y="4664486"/>
            <a:ext cx="1547526" cy="1443354"/>
            <a:chOff x="7323589" y="2780685"/>
            <a:chExt cx="967204" cy="902096"/>
          </a:xfrm>
        </p:grpSpPr>
        <p:grpSp>
          <p:nvGrpSpPr>
            <p:cNvPr id="157" name="Group 156">
              <a:extLst>
                <a:ext uri="{FF2B5EF4-FFF2-40B4-BE49-F238E27FC236}">
                  <a16:creationId xmlns:a16="http://schemas.microsoft.com/office/drawing/2014/main" id="{B430973B-187F-4DE2-8E0E-9CB10E6AB545}"/>
                </a:ext>
              </a:extLst>
            </p:cNvPr>
            <p:cNvGrpSpPr/>
            <p:nvPr/>
          </p:nvGrpSpPr>
          <p:grpSpPr>
            <a:xfrm>
              <a:off x="7568605" y="3047862"/>
              <a:ext cx="368489" cy="324166"/>
              <a:chOff x="1095229" y="2870614"/>
              <a:chExt cx="860074" cy="902907"/>
            </a:xfrm>
            <a:noFill/>
          </p:grpSpPr>
          <p:grpSp>
            <p:nvGrpSpPr>
              <p:cNvPr id="164" name="Group 163">
                <a:extLst>
                  <a:ext uri="{FF2B5EF4-FFF2-40B4-BE49-F238E27FC236}">
                    <a16:creationId xmlns:a16="http://schemas.microsoft.com/office/drawing/2014/main" id="{A6B2FC75-3929-472F-87D1-CC9D7C619D81}"/>
                  </a:ext>
                </a:extLst>
              </p:cNvPr>
              <p:cNvGrpSpPr/>
              <p:nvPr/>
            </p:nvGrpSpPr>
            <p:grpSpPr>
              <a:xfrm>
                <a:off x="1095229" y="2870614"/>
                <a:ext cx="860074" cy="902907"/>
                <a:chOff x="6805913" y="2469309"/>
                <a:chExt cx="764549" cy="725440"/>
              </a:xfrm>
              <a:grpFill/>
            </p:grpSpPr>
            <p:sp>
              <p:nvSpPr>
                <p:cNvPr id="167" name="Oval 166">
                  <a:extLst>
                    <a:ext uri="{FF2B5EF4-FFF2-40B4-BE49-F238E27FC236}">
                      <a16:creationId xmlns:a16="http://schemas.microsoft.com/office/drawing/2014/main" id="{A31D984D-BD2B-4E2C-8E43-3304C1F947D9}"/>
                    </a:ext>
                  </a:extLst>
                </p:cNvPr>
                <p:cNvSpPr/>
                <p:nvPr/>
              </p:nvSpPr>
              <p:spPr>
                <a:xfrm>
                  <a:off x="6810220" y="2469309"/>
                  <a:ext cx="760242" cy="99502"/>
                </a:xfrm>
                <a:prstGeom prst="ellips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168" name="Freeform: Shape 167">
                  <a:extLst>
                    <a:ext uri="{FF2B5EF4-FFF2-40B4-BE49-F238E27FC236}">
                      <a16:creationId xmlns:a16="http://schemas.microsoft.com/office/drawing/2014/main" id="{60500B23-C955-4DB8-808A-B258C30EB213}"/>
                    </a:ext>
                  </a:extLst>
                </p:cNvPr>
                <p:cNvSpPr/>
                <p:nvPr/>
              </p:nvSpPr>
              <p:spPr>
                <a:xfrm>
                  <a:off x="6805913" y="2516087"/>
                  <a:ext cx="764544" cy="678662"/>
                </a:xfrm>
                <a:custGeom>
                  <a:avLst/>
                  <a:gdLst>
                    <a:gd name="connsiteX0" fmla="*/ 0 w 402994"/>
                    <a:gd name="connsiteY0" fmla="*/ 0 h 529426"/>
                    <a:gd name="connsiteX1" fmla="*/ 9644 w 402994"/>
                    <a:gd name="connsiteY1" fmla="*/ 8062 h 529426"/>
                    <a:gd name="connsiteX2" fmla="*/ 208344 w 402994"/>
                    <a:gd name="connsiteY2" fmla="*/ 42239 h 529426"/>
                    <a:gd name="connsiteX3" fmla="*/ 360829 w 402994"/>
                    <a:gd name="connsiteY3" fmla="*/ 25849 h 529426"/>
                    <a:gd name="connsiteX4" fmla="*/ 402431 w 402994"/>
                    <a:gd name="connsiteY4" fmla="*/ 9838 h 529426"/>
                    <a:gd name="connsiteX5" fmla="*/ 402431 w 402994"/>
                    <a:gd name="connsiteY5" fmla="*/ 482206 h 529426"/>
                    <a:gd name="connsiteX6" fmla="*/ 402994 w 402994"/>
                    <a:gd name="connsiteY6" fmla="*/ 483486 h 529426"/>
                    <a:gd name="connsiteX7" fmla="*/ 202631 w 402994"/>
                    <a:gd name="connsiteY7" fmla="*/ 529426 h 529426"/>
                    <a:gd name="connsiteX8" fmla="*/ 2268 w 402994"/>
                    <a:gd name="connsiteY8" fmla="*/ 483486 h 529426"/>
                    <a:gd name="connsiteX9" fmla="*/ 2506 w 402994"/>
                    <a:gd name="connsiteY9" fmla="*/ 482946 h 529426"/>
                    <a:gd name="connsiteX10" fmla="*/ 0 w 402994"/>
                    <a:gd name="connsiteY10" fmla="*/ 482946 h 52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94" h="529426">
                      <a:moveTo>
                        <a:pt x="0" y="0"/>
                      </a:moveTo>
                      <a:lnTo>
                        <a:pt x="9644" y="8062"/>
                      </a:lnTo>
                      <a:cubicBezTo>
                        <a:pt x="42382" y="28146"/>
                        <a:pt x="119021" y="42239"/>
                        <a:pt x="208344" y="42239"/>
                      </a:cubicBezTo>
                      <a:cubicBezTo>
                        <a:pt x="267894" y="42239"/>
                        <a:pt x="321805" y="35976"/>
                        <a:pt x="360829" y="25849"/>
                      </a:cubicBezTo>
                      <a:lnTo>
                        <a:pt x="402431" y="9838"/>
                      </a:lnTo>
                      <a:lnTo>
                        <a:pt x="402431" y="482206"/>
                      </a:lnTo>
                      <a:lnTo>
                        <a:pt x="402994" y="483486"/>
                      </a:lnTo>
                      <a:cubicBezTo>
                        <a:pt x="402994" y="508858"/>
                        <a:pt x="313288" y="529426"/>
                        <a:pt x="202631" y="529426"/>
                      </a:cubicBezTo>
                      <a:cubicBezTo>
                        <a:pt x="91974" y="529426"/>
                        <a:pt x="2268" y="508858"/>
                        <a:pt x="2268" y="483486"/>
                      </a:cubicBezTo>
                      <a:lnTo>
                        <a:pt x="2506" y="482946"/>
                      </a:lnTo>
                      <a:lnTo>
                        <a:pt x="0" y="482946"/>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165" name="Oval 183">
                <a:extLst>
                  <a:ext uri="{FF2B5EF4-FFF2-40B4-BE49-F238E27FC236}">
                    <a16:creationId xmlns:a16="http://schemas.microsoft.com/office/drawing/2014/main" id="{70935363-5296-4FAF-8D34-C2CA26F7FDD6}"/>
                  </a:ext>
                </a:extLst>
              </p:cNvPr>
              <p:cNvSpPr/>
              <p:nvPr/>
            </p:nvSpPr>
            <p:spPr>
              <a:xfrm>
                <a:off x="1097653" y="3194942"/>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166" name="Oval 183">
                <a:extLst>
                  <a:ext uri="{FF2B5EF4-FFF2-40B4-BE49-F238E27FC236}">
                    <a16:creationId xmlns:a16="http://schemas.microsoft.com/office/drawing/2014/main" id="{BE9603DE-E234-47EC-8F92-86EE47268514}"/>
                  </a:ext>
                </a:extLst>
              </p:cNvPr>
              <p:cNvSpPr/>
              <p:nvPr/>
            </p:nvSpPr>
            <p:spPr>
              <a:xfrm>
                <a:off x="1097653" y="3449929"/>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204" name="Oval 203">
              <a:extLst>
                <a:ext uri="{FF2B5EF4-FFF2-40B4-BE49-F238E27FC236}">
                  <a16:creationId xmlns:a16="http://schemas.microsoft.com/office/drawing/2014/main" id="{9DDEE71C-77A2-47F4-AA75-EFAC312C2B9E}"/>
                </a:ext>
              </a:extLst>
            </p:cNvPr>
            <p:cNvSpPr/>
            <p:nvPr/>
          </p:nvSpPr>
          <p:spPr>
            <a:xfrm>
              <a:off x="7323589" y="2780685"/>
              <a:ext cx="858520" cy="858520"/>
            </a:xfrm>
            <a:prstGeom prst="ellips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205" name="Oval 204">
              <a:extLst>
                <a:ext uri="{FF2B5EF4-FFF2-40B4-BE49-F238E27FC236}">
                  <a16:creationId xmlns:a16="http://schemas.microsoft.com/office/drawing/2014/main" id="{C547B5CA-8449-4BAD-A9F1-6C3832A34D9D}"/>
                </a:ext>
              </a:extLst>
            </p:cNvPr>
            <p:cNvSpPr/>
            <p:nvPr/>
          </p:nvSpPr>
          <p:spPr>
            <a:xfrm>
              <a:off x="7828408" y="3220396"/>
              <a:ext cx="462385" cy="462385"/>
            </a:xfrm>
            <a:prstGeom prst="ellipse">
              <a:avLst/>
            </a:prstGeom>
            <a:solidFill>
              <a:srgbClr val="74B730"/>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algn="ctr" defTabSz="731520"/>
              <a:r>
                <a:rPr lang="en-US" sz="2880" dirty="0">
                  <a:latin typeface="Arial"/>
                </a:rPr>
                <a:t>!</a:t>
              </a:r>
            </a:p>
          </p:txBody>
        </p:sp>
      </p:grpSp>
      <p:sp>
        <p:nvSpPr>
          <p:cNvPr id="36" name="Title 1">
            <a:extLst>
              <a:ext uri="{FF2B5EF4-FFF2-40B4-BE49-F238E27FC236}">
                <a16:creationId xmlns:a16="http://schemas.microsoft.com/office/drawing/2014/main" id="{F66EA6BF-CEDA-4D49-801D-75BE6DCF065F}"/>
              </a:ext>
            </a:extLst>
          </p:cNvPr>
          <p:cNvSpPr>
            <a:spLocks noGrp="1"/>
          </p:cNvSpPr>
          <p:nvPr>
            <p:ph type="title"/>
          </p:nvPr>
        </p:nvSpPr>
        <p:spPr>
          <a:xfrm>
            <a:off x="323852" y="347414"/>
            <a:ext cx="13982827" cy="1079598"/>
          </a:xfrm>
        </p:spPr>
        <p:txBody>
          <a:bodyPr/>
          <a:lstStyle/>
          <a:p>
            <a:r>
              <a:rPr lang="en-US" dirty="0"/>
              <a:t>Pathway for innovation</a:t>
            </a:r>
          </a:p>
        </p:txBody>
      </p:sp>
    </p:spTree>
    <p:extLst>
      <p:ext uri="{BB962C8B-B14F-4D97-AF65-F5344CB8AC3E}">
        <p14:creationId xmlns:p14="http://schemas.microsoft.com/office/powerpoint/2010/main" val="2706622624"/>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4.34028E-6 1.7284E-6 L -0.04655 1.7284E-6 " pathEditMode="relative" rAng="0" ptsTypes="AA">
                                      <p:cBhvr>
                                        <p:cTn id="9" dur="500" spd="-100000" fill="hold"/>
                                        <p:tgtEl>
                                          <p:spTgt spid="7"/>
                                        </p:tgtEl>
                                        <p:attrNameLst>
                                          <p:attrName>ppt_x</p:attrName>
                                          <p:attrName>ppt_y</p:attrName>
                                        </p:attrNameLst>
                                      </p:cBhvr>
                                      <p:rCtr x="-2333" y="0"/>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0"/>
                                  </p:stCondLst>
                                  <p:childTnLst>
                                    <p:animMotion origin="layout" path="M -7.42915E-7 5.85565E-7 L -0.03676 5.85565E-7 " pathEditMode="relative" rAng="0" ptsTypes="AA">
                                      <p:cBhvr>
                                        <p:cTn id="14" dur="500" spd="-100000" fill="hold"/>
                                        <p:tgtEl>
                                          <p:spTgt spid="19"/>
                                        </p:tgtEl>
                                        <p:attrNameLst>
                                          <p:attrName>ppt_x</p:attrName>
                                          <p:attrName>ppt_y</p:attrName>
                                        </p:attrNameLst>
                                      </p:cBhvr>
                                      <p:rCtr x="-1838" y="0"/>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grpId="1" nodeType="withEffect">
                                  <p:stCondLst>
                                    <p:cond delay="0"/>
                                  </p:stCondLst>
                                  <p:childTnLst>
                                    <p:animMotion origin="layout" path="M -7.42915E-7 5.85565E-7 L -0.03676 5.85565E-7 " pathEditMode="relative" rAng="0" ptsTypes="AA">
                                      <p:cBhvr>
                                        <p:cTn id="19" dur="500" spd="-100000" fill="hold"/>
                                        <p:tgtEl>
                                          <p:spTgt spid="17"/>
                                        </p:tgtEl>
                                        <p:attrNameLst>
                                          <p:attrName>ppt_x</p:attrName>
                                          <p:attrName>ppt_y</p:attrName>
                                        </p:attrNameLst>
                                      </p:cBhvr>
                                      <p:rCtr x="-1838" y="0"/>
                                    </p:animMotion>
                                  </p:childTnLst>
                                </p:cTn>
                              </p:par>
                              <p:par>
                                <p:cTn id="20" presetID="10" presetClass="entr" presetSubtype="0" fill="hold" nodeType="withEffect">
                                  <p:stCondLst>
                                    <p:cond delay="0"/>
                                  </p:stCondLst>
                                  <p:childTnLst>
                                    <p:set>
                                      <p:cBhvr>
                                        <p:cTn id="21" dur="1" fill="hold">
                                          <p:stCondLst>
                                            <p:cond delay="0"/>
                                          </p:stCondLst>
                                        </p:cTn>
                                        <p:tgtEl>
                                          <p:spTgt spid="151"/>
                                        </p:tgtEl>
                                        <p:attrNameLst>
                                          <p:attrName>style.visibility</p:attrName>
                                        </p:attrNameLst>
                                      </p:cBhvr>
                                      <p:to>
                                        <p:strVal val="visible"/>
                                      </p:to>
                                    </p:set>
                                    <p:animEffect transition="in" filter="fade">
                                      <p:cBhvr>
                                        <p:cTn id="22" dur="500"/>
                                        <p:tgtEl>
                                          <p:spTgt spid="151"/>
                                        </p:tgtEl>
                                      </p:cBhvr>
                                    </p:animEffect>
                                  </p:childTnLst>
                                </p:cTn>
                              </p:par>
                              <p:par>
                                <p:cTn id="23" presetID="42" presetClass="path" presetSubtype="0" decel="100000" fill="hold" nodeType="withEffect">
                                  <p:stCondLst>
                                    <p:cond delay="0"/>
                                  </p:stCondLst>
                                  <p:childTnLst>
                                    <p:animMotion origin="layout" path="M -7.42915E-7 5.85565E-7 L -0.03676 5.85565E-7 " pathEditMode="relative" rAng="0" ptsTypes="AA">
                                      <p:cBhvr>
                                        <p:cTn id="24" dur="500" spd="-100000" fill="hold"/>
                                        <p:tgtEl>
                                          <p:spTgt spid="151"/>
                                        </p:tgtEl>
                                        <p:attrNameLst>
                                          <p:attrName>ppt_x</p:attrName>
                                          <p:attrName>ppt_y</p:attrName>
                                        </p:attrNameLst>
                                      </p:cBhvr>
                                      <p:rCtr x="-1838" y="0"/>
                                    </p:animMotion>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par>
                                <p:cTn id="30" presetID="10" presetClass="entr" presetSubtype="0" fill="hold" grpId="0" nodeType="withEffect">
                                  <p:stCondLst>
                                    <p:cond delay="25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42" presetClass="path" presetSubtype="0" decel="100000" fill="hold" grpId="1" nodeType="withEffect">
                                  <p:stCondLst>
                                    <p:cond delay="250"/>
                                  </p:stCondLst>
                                  <p:childTnLst>
                                    <p:animMotion origin="layout" path="M 5.55556E-7 1.7284E-6 L -0.04655 1.7284E-6 " pathEditMode="relative" rAng="0" ptsTypes="AA">
                                      <p:cBhvr>
                                        <p:cTn id="34" dur="500" spd="-100000" fill="hold"/>
                                        <p:tgtEl>
                                          <p:spTgt spid="8"/>
                                        </p:tgtEl>
                                        <p:attrNameLst>
                                          <p:attrName>ppt_x</p:attrName>
                                          <p:attrName>ppt_y</p:attrName>
                                        </p:attrNameLst>
                                      </p:cBhvr>
                                      <p:rCtr x="-2333" y="0"/>
                                    </p:animMotion>
                                  </p:childTnLst>
                                </p:cTn>
                              </p:par>
                              <p:par>
                                <p:cTn id="35" presetID="10" presetClass="entr" presetSubtype="0" fill="hold" grpId="0" nodeType="withEffect">
                                  <p:stCondLst>
                                    <p:cond delay="25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42" presetClass="path" presetSubtype="0" decel="100000" fill="hold" grpId="1" nodeType="withEffect">
                                  <p:stCondLst>
                                    <p:cond delay="250"/>
                                  </p:stCondLst>
                                  <p:childTnLst>
                                    <p:animMotion origin="layout" path="M -7.42915E-7 5.85565E-7 L -0.03676 5.85565E-7 " pathEditMode="relative" rAng="0" ptsTypes="AA">
                                      <p:cBhvr>
                                        <p:cTn id="39" dur="500" spd="-100000" fill="hold"/>
                                        <p:tgtEl>
                                          <p:spTgt spid="20"/>
                                        </p:tgtEl>
                                        <p:attrNameLst>
                                          <p:attrName>ppt_x</p:attrName>
                                          <p:attrName>ppt_y</p:attrName>
                                        </p:attrNameLst>
                                      </p:cBhvr>
                                      <p:rCtr x="-1838" y="0"/>
                                    </p:animMotion>
                                  </p:childTnLst>
                                </p:cTn>
                              </p:par>
                              <p:par>
                                <p:cTn id="40" presetID="10" presetClass="entr" presetSubtype="0" fill="hold" nodeType="withEffect">
                                  <p:stCondLst>
                                    <p:cond delay="25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42" presetClass="path" presetSubtype="0" decel="100000" fill="hold" nodeType="withEffect">
                                  <p:stCondLst>
                                    <p:cond delay="250"/>
                                  </p:stCondLst>
                                  <p:childTnLst>
                                    <p:animMotion origin="layout" path="M -7.42915E-7 5.85565E-7 L -0.03676 5.85565E-7 " pathEditMode="relative" rAng="0" ptsTypes="AA">
                                      <p:cBhvr>
                                        <p:cTn id="44" dur="500" spd="-100000" fill="hold"/>
                                        <p:tgtEl>
                                          <p:spTgt spid="2"/>
                                        </p:tgtEl>
                                        <p:attrNameLst>
                                          <p:attrName>ppt_x</p:attrName>
                                          <p:attrName>ppt_y</p:attrName>
                                        </p:attrNameLst>
                                      </p:cBhvr>
                                      <p:rCtr x="-1838" y="0"/>
                                    </p:animMotion>
                                  </p:childTnLst>
                                </p:cTn>
                              </p:par>
                              <p:par>
                                <p:cTn id="45" presetID="10" presetClass="entr" presetSubtype="0" fill="hold" grpId="0" nodeType="withEffect">
                                  <p:stCondLst>
                                    <p:cond delay="25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42" presetClass="path" presetSubtype="0" decel="100000" fill="hold" grpId="1" nodeType="withEffect">
                                  <p:stCondLst>
                                    <p:cond delay="250"/>
                                  </p:stCondLst>
                                  <p:childTnLst>
                                    <p:animMotion origin="layout" path="M -7.42915E-7 5.85565E-7 L -0.03676 5.85565E-7 " pathEditMode="relative" rAng="0" ptsTypes="AA">
                                      <p:cBhvr>
                                        <p:cTn id="49" dur="500" spd="-100000" fill="hold"/>
                                        <p:tgtEl>
                                          <p:spTgt spid="16"/>
                                        </p:tgtEl>
                                        <p:attrNameLst>
                                          <p:attrName>ppt_x</p:attrName>
                                          <p:attrName>ppt_y</p:attrName>
                                        </p:attrNameLst>
                                      </p:cBhvr>
                                      <p:rCtr x="-1838" y="0"/>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50"/>
                                        </p:tgtEl>
                                        <p:attrNameLst>
                                          <p:attrName>style.visibility</p:attrName>
                                        </p:attrNameLst>
                                      </p:cBhvr>
                                      <p:to>
                                        <p:strVal val="visible"/>
                                      </p:to>
                                    </p:set>
                                    <p:animEffect transition="in" filter="wipe(left)">
                                      <p:cBhvr>
                                        <p:cTn id="54" dur="500"/>
                                        <p:tgtEl>
                                          <p:spTgt spid="150"/>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par>
                                <p:cTn id="58" presetID="42" presetClass="path" presetSubtype="0" decel="100000" fill="hold" grpId="1" nodeType="withEffect">
                                  <p:stCondLst>
                                    <p:cond delay="250"/>
                                  </p:stCondLst>
                                  <p:childTnLst>
                                    <p:animMotion origin="layout" path="M 3.95833E-6 1.7284E-6 L -0.04655 1.7284E-6 " pathEditMode="relative" rAng="0" ptsTypes="AA">
                                      <p:cBhvr>
                                        <p:cTn id="59" dur="500" spd="-100000" fill="hold"/>
                                        <p:tgtEl>
                                          <p:spTgt spid="9"/>
                                        </p:tgtEl>
                                        <p:attrNameLst>
                                          <p:attrName>ppt_x</p:attrName>
                                          <p:attrName>ppt_y</p:attrName>
                                        </p:attrNameLst>
                                      </p:cBhvr>
                                      <p:rCtr x="-2333" y="0"/>
                                    </p:animMotion>
                                  </p:childTnLst>
                                </p:cTn>
                              </p:par>
                              <p:par>
                                <p:cTn id="60" presetID="10" presetClass="entr" presetSubtype="0" fill="hold" nodeType="withEffect">
                                  <p:stCondLst>
                                    <p:cond delay="250"/>
                                  </p:stCondLst>
                                  <p:childTnLst>
                                    <p:set>
                                      <p:cBhvr>
                                        <p:cTn id="61" dur="1" fill="hold">
                                          <p:stCondLst>
                                            <p:cond delay="0"/>
                                          </p:stCondLst>
                                        </p:cTn>
                                        <p:tgtEl>
                                          <p:spTgt spid="206"/>
                                        </p:tgtEl>
                                        <p:attrNameLst>
                                          <p:attrName>style.visibility</p:attrName>
                                        </p:attrNameLst>
                                      </p:cBhvr>
                                      <p:to>
                                        <p:strVal val="visible"/>
                                      </p:to>
                                    </p:set>
                                    <p:animEffect transition="in" filter="fade">
                                      <p:cBhvr>
                                        <p:cTn id="62" dur="500"/>
                                        <p:tgtEl>
                                          <p:spTgt spid="206"/>
                                        </p:tgtEl>
                                      </p:cBhvr>
                                    </p:animEffect>
                                  </p:childTnLst>
                                </p:cTn>
                              </p:par>
                              <p:par>
                                <p:cTn id="63" presetID="42" presetClass="path" presetSubtype="0" decel="100000" fill="hold" nodeType="withEffect">
                                  <p:stCondLst>
                                    <p:cond delay="250"/>
                                  </p:stCondLst>
                                  <p:childTnLst>
                                    <p:animMotion origin="layout" path="M -7.42915E-7 5.85565E-7 L -0.03676 5.85565E-7 " pathEditMode="relative" rAng="0" ptsTypes="AA">
                                      <p:cBhvr>
                                        <p:cTn id="64" dur="500" spd="-100000" fill="hold"/>
                                        <p:tgtEl>
                                          <p:spTgt spid="206"/>
                                        </p:tgtEl>
                                        <p:attrNameLst>
                                          <p:attrName>ppt_x</p:attrName>
                                          <p:attrName>ppt_y</p:attrName>
                                        </p:attrNameLst>
                                      </p:cBhvr>
                                      <p:rCtr x="-1838" y="0"/>
                                    </p:animMotion>
                                  </p:childTnLst>
                                </p:cTn>
                              </p:par>
                              <p:par>
                                <p:cTn id="65" presetID="10" presetClass="entr" presetSubtype="0" fill="hold" grpId="0" nodeType="withEffect">
                                  <p:stCondLst>
                                    <p:cond delay="25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par>
                                <p:cTn id="68" presetID="42" presetClass="path" presetSubtype="0" decel="100000" fill="hold" grpId="1" nodeType="withEffect">
                                  <p:stCondLst>
                                    <p:cond delay="250"/>
                                  </p:stCondLst>
                                  <p:childTnLst>
                                    <p:animMotion origin="layout" path="M -7.42915E-7 5.85565E-7 L -0.03676 5.85565E-7 " pathEditMode="relative" rAng="0" ptsTypes="AA">
                                      <p:cBhvr>
                                        <p:cTn id="69" dur="500" spd="-100000" fill="hold"/>
                                        <p:tgtEl>
                                          <p:spTgt spid="21"/>
                                        </p:tgtEl>
                                        <p:attrNameLst>
                                          <p:attrName>ppt_x</p:attrName>
                                          <p:attrName>ppt_y</p:attrName>
                                        </p:attrNameLst>
                                      </p:cBhvr>
                                      <p:rCtr x="-1838" y="0"/>
                                    </p:animMotion>
                                  </p:childTnLst>
                                </p:cTn>
                              </p:par>
                              <p:par>
                                <p:cTn id="70" presetID="10" presetClass="entr" presetSubtype="0" fill="hold" grpId="0" nodeType="withEffect">
                                  <p:stCondLst>
                                    <p:cond delay="25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par>
                                <p:cTn id="73" presetID="42" presetClass="path" presetSubtype="0" decel="100000" fill="hold" grpId="1" nodeType="withEffect">
                                  <p:stCondLst>
                                    <p:cond delay="250"/>
                                  </p:stCondLst>
                                  <p:childTnLst>
                                    <p:animMotion origin="layout" path="M -7.42915E-7 5.85565E-7 L -0.03676 5.85565E-7 " pathEditMode="relative" rAng="0" ptsTypes="AA">
                                      <p:cBhvr>
                                        <p:cTn id="74" dur="500" spd="-100000" fill="hold"/>
                                        <p:tgtEl>
                                          <p:spTgt spid="15"/>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5" grpId="0" animBg="1"/>
      <p:bldP spid="15" grpId="1" animBg="1"/>
      <p:bldP spid="16" grpId="0" animBg="1"/>
      <p:bldP spid="16" grpId="1" animBg="1"/>
      <p:bldP spid="17" grpId="0" animBg="1"/>
      <p:bldP spid="17" grpId="1" animBg="1"/>
      <p:bldP spid="19" grpId="0"/>
      <p:bldP spid="19" grpId="1"/>
      <p:bldP spid="20" grpId="0"/>
      <p:bldP spid="20" grpId="1"/>
      <p:bldP spid="21" grpId="0"/>
      <p:bldP spid="21"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E3D3559-00EF-4A57-8D1C-EA5ADBEE6A89}"/>
              </a:ext>
            </a:extLst>
          </p:cNvPr>
          <p:cNvSpPr/>
          <p:nvPr/>
        </p:nvSpPr>
        <p:spPr>
          <a:xfrm>
            <a:off x="0" y="1"/>
            <a:ext cx="14630400" cy="8229598"/>
          </a:xfrm>
          <a:prstGeom prst="rect">
            <a:avLst/>
          </a:prstGeom>
          <a:gradFill>
            <a:gsLst>
              <a:gs pos="1961">
                <a:schemeClr val="accent1"/>
              </a:gs>
              <a:gs pos="10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itle 1">
            <a:extLst>
              <a:ext uri="{FF2B5EF4-FFF2-40B4-BE49-F238E27FC236}">
                <a16:creationId xmlns:a16="http://schemas.microsoft.com/office/drawing/2014/main" id="{9A34C869-BADF-49DA-866C-3C9447E083EC}"/>
              </a:ext>
            </a:extLst>
          </p:cNvPr>
          <p:cNvSpPr txBox="1">
            <a:spLocks/>
          </p:cNvSpPr>
          <p:nvPr/>
        </p:nvSpPr>
        <p:spPr>
          <a:xfrm>
            <a:off x="751840" y="3220723"/>
            <a:ext cx="13126720" cy="894078"/>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defTabSz="731520">
              <a:lnSpc>
                <a:spcPct val="90000"/>
              </a:lnSpc>
              <a:spcBef>
                <a:spcPct val="0"/>
              </a:spcBef>
              <a:defRPr sz="5600" b="1">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4400" b="0" dirty="0">
                <a:solidFill>
                  <a:schemeClr val="tx1"/>
                </a:solidFill>
              </a:rPr>
              <a:t>You don’t add innovation to an organization</a:t>
            </a:r>
          </a:p>
        </p:txBody>
      </p:sp>
      <p:sp>
        <p:nvSpPr>
          <p:cNvPr id="10" name="Title 1">
            <a:extLst>
              <a:ext uri="{FF2B5EF4-FFF2-40B4-BE49-F238E27FC236}">
                <a16:creationId xmlns:a16="http://schemas.microsoft.com/office/drawing/2014/main" id="{3933984A-55AF-45E4-A924-0F542C71023A}"/>
              </a:ext>
            </a:extLst>
          </p:cNvPr>
          <p:cNvSpPr txBox="1">
            <a:spLocks/>
          </p:cNvSpPr>
          <p:nvPr/>
        </p:nvSpPr>
        <p:spPr>
          <a:xfrm>
            <a:off x="751840" y="4114801"/>
            <a:ext cx="13126720" cy="894078"/>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defTabSz="731520">
              <a:lnSpc>
                <a:spcPct val="90000"/>
              </a:lnSpc>
              <a:spcBef>
                <a:spcPct val="0"/>
              </a:spcBef>
              <a:defRPr sz="5600" b="1">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4400" spc="-120" dirty="0">
                <a:ln w="3175">
                  <a:noFill/>
                </a:ln>
                <a:solidFill>
                  <a:schemeClr val="accent2"/>
                </a:solidFill>
                <a:latin typeface="+mn-lt"/>
              </a:rPr>
              <a:t>You get out of its way!</a:t>
            </a:r>
          </a:p>
        </p:txBody>
      </p:sp>
    </p:spTree>
    <p:extLst>
      <p:ext uri="{BB962C8B-B14F-4D97-AF65-F5344CB8AC3E}">
        <p14:creationId xmlns:p14="http://schemas.microsoft.com/office/powerpoint/2010/main" val="382328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0 9.87654E-7 L 0 -0.07161 " pathEditMode="relative" rAng="0" ptsTypes="AA">
                                      <p:cBhvr>
                                        <p:cTn id="9" dur="500" spd="-100000" fill="hold"/>
                                        <p:tgtEl>
                                          <p:spTgt spid="9"/>
                                        </p:tgtEl>
                                        <p:attrNameLst>
                                          <p:attrName>ppt_x</p:attrName>
                                          <p:attrName>ppt_y</p:attrName>
                                        </p:attrNameLst>
                                      </p:cBhvr>
                                      <p:rCtr x="0" y="-3580"/>
                                    </p:animMotion>
                                  </p:childTnLst>
                                </p:cTn>
                              </p:par>
                              <p:par>
                                <p:cTn id="10" presetID="10" presetClass="entr" presetSubtype="0" fill="hold" grpId="0"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par>
                                <p:cTn id="13" presetID="42" presetClass="path" presetSubtype="0" decel="100000" fill="hold" grpId="1" nodeType="withEffect">
                                  <p:stCondLst>
                                    <p:cond delay="250"/>
                                  </p:stCondLst>
                                  <p:childTnLst>
                                    <p:animMotion origin="layout" path="M 0 -9.87654E-7 L 0 0.0642 " pathEditMode="relative" rAng="0" ptsTypes="AA">
                                      <p:cBhvr>
                                        <p:cTn id="14" dur="500" spd="-100000" fill="hold"/>
                                        <p:tgtEl>
                                          <p:spTgt spid="10"/>
                                        </p:tgtEl>
                                        <p:attrNameLst>
                                          <p:attrName>ppt_x</p:attrName>
                                          <p:attrName>ppt_y</p:attrName>
                                        </p:attrNameLst>
                                      </p:cBhvr>
                                      <p:rCtr x="0" y="32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F1C175-6B18-4B80-A8B2-C99E9DF98E3D}"/>
              </a:ext>
            </a:extLst>
          </p:cNvPr>
          <p:cNvSpPr/>
          <p:nvPr/>
        </p:nvSpPr>
        <p:spPr>
          <a:xfrm>
            <a:off x="0" y="1"/>
            <a:ext cx="14630400" cy="8229598"/>
          </a:xfrm>
          <a:prstGeom prst="rect">
            <a:avLst/>
          </a:prstGeom>
          <a:gradFill>
            <a:gsLst>
              <a:gs pos="1961">
                <a:schemeClr val="accent1"/>
              </a:gs>
              <a:gs pos="10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p:cNvSpPr>
            <a:spLocks noGrp="1"/>
          </p:cNvSpPr>
          <p:nvPr>
            <p:ph type="title" idx="4294967295"/>
          </p:nvPr>
        </p:nvSpPr>
        <p:spPr>
          <a:xfrm>
            <a:off x="752475" y="3352800"/>
            <a:ext cx="13125450" cy="1524000"/>
          </a:xfr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4400" dirty="0">
                <a:solidFill>
                  <a:schemeClr val="tx1"/>
                </a:solidFill>
                <a:latin typeface="+mj-lt"/>
                <a:ea typeface="Amazon Ember" panose="020B0603020204020204" pitchFamily="34" charset="0"/>
                <a:cs typeface="Amazon Ember" panose="020B0603020204020204" pitchFamily="34" charset="0"/>
              </a:rPr>
              <a:t>What is the fundamental </a:t>
            </a:r>
            <a:br>
              <a:rPr lang="en-US" sz="4400" dirty="0">
                <a:solidFill>
                  <a:schemeClr val="tx1"/>
                </a:solidFill>
                <a:latin typeface="+mj-lt"/>
                <a:ea typeface="Amazon Ember" panose="020B0603020204020204" pitchFamily="34" charset="0"/>
                <a:cs typeface="Amazon Ember" panose="020B0603020204020204" pitchFamily="34" charset="0"/>
              </a:rPr>
            </a:br>
            <a:r>
              <a:rPr lang="en-US" sz="4400" dirty="0">
                <a:solidFill>
                  <a:schemeClr val="tx1"/>
                </a:solidFill>
                <a:latin typeface="+mj-lt"/>
                <a:ea typeface="Amazon Ember" panose="020B0603020204020204" pitchFamily="34" charset="0"/>
                <a:cs typeface="Amazon Ember" panose="020B0603020204020204" pitchFamily="34" charset="0"/>
              </a:rPr>
              <a:t> metric for </a:t>
            </a:r>
            <a:r>
              <a:rPr lang="en-US" sz="4400" b="1" dirty="0">
                <a:solidFill>
                  <a:schemeClr val="accent2"/>
                </a:solidFill>
                <a:ea typeface="Amazon Ember" panose="020B0603020204020204" pitchFamily="34" charset="0"/>
                <a:cs typeface="Amazon Ember" panose="020B0603020204020204" pitchFamily="34" charset="0"/>
              </a:rPr>
              <a:t>innovation?</a:t>
            </a:r>
          </a:p>
        </p:txBody>
      </p:sp>
    </p:spTree>
    <p:extLst>
      <p:ext uri="{BB962C8B-B14F-4D97-AF65-F5344CB8AC3E}">
        <p14:creationId xmlns:p14="http://schemas.microsoft.com/office/powerpoint/2010/main" val="326124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0 0 L 0 -0.09259 " pathEditMode="relative" rAng="0" ptsTypes="AA">
                                      <p:cBhvr>
                                        <p:cTn id="9" dur="500" spd="-100000" fill="hold"/>
                                        <p:tgtEl>
                                          <p:spTgt spid="2"/>
                                        </p:tgtEl>
                                        <p:attrNameLst>
                                          <p:attrName>ppt_x</p:attrName>
                                          <p:attrName>ppt_y</p:attrName>
                                        </p:attrNameLst>
                                      </p:cBhvr>
                                      <p:rCtr x="0" y="-46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39">
            <a:extLst>
              <a:ext uri="{FF2B5EF4-FFF2-40B4-BE49-F238E27FC236}">
                <a16:creationId xmlns:a16="http://schemas.microsoft.com/office/drawing/2014/main" id="{EE5313BA-5A98-4464-8740-5B54E76D50CB}"/>
              </a:ext>
            </a:extLst>
          </p:cNvPr>
          <p:cNvSpPr/>
          <p:nvPr/>
        </p:nvSpPr>
        <p:spPr>
          <a:xfrm>
            <a:off x="0" y="1"/>
            <a:ext cx="14630400" cy="8229598"/>
          </a:xfrm>
          <a:prstGeom prst="rect">
            <a:avLst/>
          </a:prstGeom>
          <a:gradFill>
            <a:gsLst>
              <a:gs pos="1961">
                <a:schemeClr val="accent1"/>
              </a:gs>
              <a:gs pos="10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2" name="Rectangle: Rounded Corners 141">
            <a:extLst>
              <a:ext uri="{FF2B5EF4-FFF2-40B4-BE49-F238E27FC236}">
                <a16:creationId xmlns:a16="http://schemas.microsoft.com/office/drawing/2014/main" id="{504018CC-C910-4AEE-AA2A-79555419BF9E}"/>
              </a:ext>
            </a:extLst>
          </p:cNvPr>
          <p:cNvSpPr/>
          <p:nvPr/>
        </p:nvSpPr>
        <p:spPr>
          <a:xfrm>
            <a:off x="3468011" y="3326086"/>
            <a:ext cx="1203446" cy="576762"/>
          </a:xfrm>
          <a:prstGeom prst="roundRect">
            <a:avLst/>
          </a:prstGeom>
          <a:gradFill>
            <a:gsLst>
              <a:gs pos="1961">
                <a:schemeClr val="accent1"/>
              </a:gs>
              <a:gs pos="100000">
                <a:srgbClr val="384C87"/>
              </a:gs>
            </a:gsLst>
            <a:lin ang="5400000" scaled="0"/>
          </a:grad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3" name="Rectangle: Rounded Corners 142">
            <a:extLst>
              <a:ext uri="{FF2B5EF4-FFF2-40B4-BE49-F238E27FC236}">
                <a16:creationId xmlns:a16="http://schemas.microsoft.com/office/drawing/2014/main" id="{E5341929-5CF8-435C-A0F7-FCF40D77EF3C}"/>
              </a:ext>
            </a:extLst>
          </p:cNvPr>
          <p:cNvSpPr/>
          <p:nvPr/>
        </p:nvSpPr>
        <p:spPr>
          <a:xfrm>
            <a:off x="2630999" y="2417033"/>
            <a:ext cx="1597163" cy="1027666"/>
          </a:xfrm>
          <a:prstGeom prst="roundRect">
            <a:avLst/>
          </a:prstGeom>
          <a:gradFill>
            <a:gsLst>
              <a:gs pos="1961">
                <a:schemeClr val="accent1"/>
              </a:gs>
              <a:gs pos="100000">
                <a:srgbClr val="384C87"/>
              </a:gs>
            </a:gsLst>
            <a:lin ang="5400000" scaled="0"/>
          </a:gra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4" name="Group 143">
            <a:extLst>
              <a:ext uri="{FF2B5EF4-FFF2-40B4-BE49-F238E27FC236}">
                <a16:creationId xmlns:a16="http://schemas.microsoft.com/office/drawing/2014/main" id="{38DC12EE-417D-4659-9511-C61ADF6E83F9}"/>
              </a:ext>
            </a:extLst>
          </p:cNvPr>
          <p:cNvGrpSpPr/>
          <p:nvPr/>
        </p:nvGrpSpPr>
        <p:grpSpPr>
          <a:xfrm>
            <a:off x="3038517" y="2711665"/>
            <a:ext cx="960128" cy="599314"/>
            <a:chOff x="4713607" y="3205981"/>
            <a:chExt cx="185586" cy="115843"/>
          </a:xfrm>
          <a:solidFill>
            <a:schemeClr val="tx1"/>
          </a:solidFill>
        </p:grpSpPr>
        <p:sp>
          <p:nvSpPr>
            <p:cNvPr id="228" name="Freeform 25">
              <a:extLst>
                <a:ext uri="{FF2B5EF4-FFF2-40B4-BE49-F238E27FC236}">
                  <a16:creationId xmlns:a16="http://schemas.microsoft.com/office/drawing/2014/main" id="{A94AE8A6-F3DF-49EE-811A-E77082284F92}"/>
                </a:ext>
              </a:extLst>
            </p:cNvPr>
            <p:cNvSpPr>
              <a:spLocks/>
            </p:cNvSpPr>
            <p:nvPr/>
          </p:nvSpPr>
          <p:spPr bwMode="auto">
            <a:xfrm>
              <a:off x="4713607" y="3228440"/>
              <a:ext cx="54376" cy="57922"/>
            </a:xfrm>
            <a:custGeom>
              <a:avLst/>
              <a:gdLst>
                <a:gd name="T0" fmla="*/ 0 w 46"/>
                <a:gd name="T1" fmla="*/ 28 h 49"/>
                <a:gd name="T2" fmla="*/ 0 w 46"/>
                <a:gd name="T3" fmla="*/ 23 h 49"/>
                <a:gd name="T4" fmla="*/ 46 w 46"/>
                <a:gd name="T5" fmla="*/ 0 h 49"/>
                <a:gd name="T6" fmla="*/ 46 w 46"/>
                <a:gd name="T7" fmla="*/ 7 h 49"/>
                <a:gd name="T8" fmla="*/ 7 w 46"/>
                <a:gd name="T9" fmla="*/ 26 h 49"/>
                <a:gd name="T10" fmla="*/ 46 w 46"/>
                <a:gd name="T11" fmla="*/ 42 h 49"/>
                <a:gd name="T12" fmla="*/ 46 w 46"/>
                <a:gd name="T13" fmla="*/ 49 h 49"/>
                <a:gd name="T14" fmla="*/ 0 w 46"/>
                <a:gd name="T15" fmla="*/ 2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9">
                  <a:moveTo>
                    <a:pt x="0" y="28"/>
                  </a:moveTo>
                  <a:lnTo>
                    <a:pt x="0" y="23"/>
                  </a:lnTo>
                  <a:lnTo>
                    <a:pt x="46" y="0"/>
                  </a:lnTo>
                  <a:lnTo>
                    <a:pt x="46" y="7"/>
                  </a:lnTo>
                  <a:lnTo>
                    <a:pt x="7" y="26"/>
                  </a:lnTo>
                  <a:lnTo>
                    <a:pt x="46" y="42"/>
                  </a:lnTo>
                  <a:lnTo>
                    <a:pt x="46" y="49"/>
                  </a:lnTo>
                  <a:lnTo>
                    <a:pt x="0" y="28"/>
                  </a:lnTo>
                  <a:close/>
                </a:path>
              </a:pathLst>
            </a:custGeom>
            <a:grpFill/>
            <a:ln w="0">
              <a:no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1120" dirty="0">
                <a:solidFill>
                  <a:srgbClr val="002D43"/>
                </a:solidFill>
                <a:latin typeface="Arial"/>
              </a:endParaRPr>
            </a:p>
          </p:txBody>
        </p:sp>
        <p:sp>
          <p:nvSpPr>
            <p:cNvPr id="229" name="Freeform 26">
              <a:extLst>
                <a:ext uri="{FF2B5EF4-FFF2-40B4-BE49-F238E27FC236}">
                  <a16:creationId xmlns:a16="http://schemas.microsoft.com/office/drawing/2014/main" id="{E671F50D-CF96-4980-B0B4-EDB14B99DA93}"/>
                </a:ext>
              </a:extLst>
            </p:cNvPr>
            <p:cNvSpPr>
              <a:spLocks/>
            </p:cNvSpPr>
            <p:nvPr/>
          </p:nvSpPr>
          <p:spPr bwMode="auto">
            <a:xfrm>
              <a:off x="4780985" y="3205981"/>
              <a:ext cx="50829" cy="115843"/>
            </a:xfrm>
            <a:custGeom>
              <a:avLst/>
              <a:gdLst>
                <a:gd name="T0" fmla="*/ 0 w 43"/>
                <a:gd name="T1" fmla="*/ 98 h 98"/>
                <a:gd name="T2" fmla="*/ 37 w 43"/>
                <a:gd name="T3" fmla="*/ 0 h 98"/>
                <a:gd name="T4" fmla="*/ 43 w 43"/>
                <a:gd name="T5" fmla="*/ 0 h 98"/>
                <a:gd name="T6" fmla="*/ 7 w 43"/>
                <a:gd name="T7" fmla="*/ 98 h 98"/>
                <a:gd name="T8" fmla="*/ 0 w 43"/>
                <a:gd name="T9" fmla="*/ 98 h 98"/>
              </a:gdLst>
              <a:ahLst/>
              <a:cxnLst>
                <a:cxn ang="0">
                  <a:pos x="T0" y="T1"/>
                </a:cxn>
                <a:cxn ang="0">
                  <a:pos x="T2" y="T3"/>
                </a:cxn>
                <a:cxn ang="0">
                  <a:pos x="T4" y="T5"/>
                </a:cxn>
                <a:cxn ang="0">
                  <a:pos x="T6" y="T7"/>
                </a:cxn>
                <a:cxn ang="0">
                  <a:pos x="T8" y="T9"/>
                </a:cxn>
              </a:cxnLst>
              <a:rect l="0" t="0" r="r" b="b"/>
              <a:pathLst>
                <a:path w="43" h="98">
                  <a:moveTo>
                    <a:pt x="0" y="98"/>
                  </a:moveTo>
                  <a:lnTo>
                    <a:pt x="37" y="0"/>
                  </a:lnTo>
                  <a:lnTo>
                    <a:pt x="43" y="0"/>
                  </a:lnTo>
                  <a:lnTo>
                    <a:pt x="7" y="98"/>
                  </a:lnTo>
                  <a:lnTo>
                    <a:pt x="0" y="98"/>
                  </a:lnTo>
                  <a:close/>
                </a:path>
              </a:pathLst>
            </a:custGeom>
            <a:grpFill/>
            <a:ln w="0">
              <a:no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1120" dirty="0">
                <a:solidFill>
                  <a:srgbClr val="002D43"/>
                </a:solidFill>
                <a:latin typeface="Arial"/>
              </a:endParaRPr>
            </a:p>
          </p:txBody>
        </p:sp>
        <p:sp>
          <p:nvSpPr>
            <p:cNvPr id="230" name="Freeform 27">
              <a:extLst>
                <a:ext uri="{FF2B5EF4-FFF2-40B4-BE49-F238E27FC236}">
                  <a16:creationId xmlns:a16="http://schemas.microsoft.com/office/drawing/2014/main" id="{6C4B5F89-28D1-4EB7-BD98-C25566782C99}"/>
                </a:ext>
              </a:extLst>
            </p:cNvPr>
            <p:cNvSpPr>
              <a:spLocks/>
            </p:cNvSpPr>
            <p:nvPr/>
          </p:nvSpPr>
          <p:spPr bwMode="auto">
            <a:xfrm>
              <a:off x="4844817" y="3228440"/>
              <a:ext cx="54376" cy="57922"/>
            </a:xfrm>
            <a:custGeom>
              <a:avLst/>
              <a:gdLst>
                <a:gd name="T0" fmla="*/ 46 w 46"/>
                <a:gd name="T1" fmla="*/ 23 h 49"/>
                <a:gd name="T2" fmla="*/ 46 w 46"/>
                <a:gd name="T3" fmla="*/ 28 h 49"/>
                <a:gd name="T4" fmla="*/ 0 w 46"/>
                <a:gd name="T5" fmla="*/ 49 h 49"/>
                <a:gd name="T6" fmla="*/ 0 w 46"/>
                <a:gd name="T7" fmla="*/ 44 h 49"/>
                <a:gd name="T8" fmla="*/ 40 w 46"/>
                <a:gd name="T9" fmla="*/ 26 h 49"/>
                <a:gd name="T10" fmla="*/ 0 w 46"/>
                <a:gd name="T11" fmla="*/ 7 h 49"/>
                <a:gd name="T12" fmla="*/ 0 w 46"/>
                <a:gd name="T13" fmla="*/ 0 h 49"/>
                <a:gd name="T14" fmla="*/ 46 w 46"/>
                <a:gd name="T15" fmla="*/ 23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9">
                  <a:moveTo>
                    <a:pt x="46" y="23"/>
                  </a:moveTo>
                  <a:lnTo>
                    <a:pt x="46" y="28"/>
                  </a:lnTo>
                  <a:lnTo>
                    <a:pt x="0" y="49"/>
                  </a:lnTo>
                  <a:lnTo>
                    <a:pt x="0" y="44"/>
                  </a:lnTo>
                  <a:lnTo>
                    <a:pt x="40" y="26"/>
                  </a:lnTo>
                  <a:lnTo>
                    <a:pt x="0" y="7"/>
                  </a:lnTo>
                  <a:lnTo>
                    <a:pt x="0" y="0"/>
                  </a:lnTo>
                  <a:lnTo>
                    <a:pt x="46" y="23"/>
                  </a:lnTo>
                  <a:close/>
                </a:path>
              </a:pathLst>
            </a:custGeom>
            <a:grpFill/>
            <a:ln w="0">
              <a:no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1120" dirty="0">
                <a:solidFill>
                  <a:srgbClr val="002D43"/>
                </a:solidFill>
                <a:latin typeface="Arial"/>
              </a:endParaRPr>
            </a:p>
          </p:txBody>
        </p:sp>
      </p:grpSp>
      <p:sp>
        <p:nvSpPr>
          <p:cNvPr id="145" name="Rectangle: Rounded Corners 144">
            <a:extLst>
              <a:ext uri="{FF2B5EF4-FFF2-40B4-BE49-F238E27FC236}">
                <a16:creationId xmlns:a16="http://schemas.microsoft.com/office/drawing/2014/main" id="{9125F780-A176-4D62-8E51-697A1F480941}"/>
              </a:ext>
            </a:extLst>
          </p:cNvPr>
          <p:cNvSpPr/>
          <p:nvPr/>
        </p:nvSpPr>
        <p:spPr>
          <a:xfrm>
            <a:off x="1368626" y="2063991"/>
            <a:ext cx="1102194" cy="797022"/>
          </a:xfrm>
          <a:prstGeom prst="roundRect">
            <a:avLst/>
          </a:prstGeom>
          <a:gradFill>
            <a:gsLst>
              <a:gs pos="1961">
                <a:schemeClr val="accent1"/>
              </a:gs>
              <a:gs pos="100000">
                <a:srgbClr val="384C87"/>
              </a:gs>
            </a:gsLst>
            <a:lin ang="5400000" scaled="0"/>
          </a:grad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6" name="Group 256">
            <a:extLst>
              <a:ext uri="{FF2B5EF4-FFF2-40B4-BE49-F238E27FC236}">
                <a16:creationId xmlns:a16="http://schemas.microsoft.com/office/drawing/2014/main" id="{E9B7CB3F-359E-4BFD-9424-9138486F8341}"/>
              </a:ext>
            </a:extLst>
          </p:cNvPr>
          <p:cNvGrpSpPr>
            <a:grpSpLocks noChangeAspect="1"/>
          </p:cNvGrpSpPr>
          <p:nvPr/>
        </p:nvGrpSpPr>
        <p:grpSpPr bwMode="auto">
          <a:xfrm>
            <a:off x="958446" y="2497615"/>
            <a:ext cx="3704282" cy="3059621"/>
            <a:chOff x="673" y="0"/>
            <a:chExt cx="4413" cy="3645"/>
          </a:xfrm>
        </p:grpSpPr>
        <p:sp>
          <p:nvSpPr>
            <p:cNvPr id="185" name="Freeform 257">
              <a:extLst>
                <a:ext uri="{FF2B5EF4-FFF2-40B4-BE49-F238E27FC236}">
                  <a16:creationId xmlns:a16="http://schemas.microsoft.com/office/drawing/2014/main" id="{AF90C272-7EEC-49C5-A759-8AAD3FED20C8}"/>
                </a:ext>
              </a:extLst>
            </p:cNvPr>
            <p:cNvSpPr>
              <a:spLocks/>
            </p:cNvSpPr>
            <p:nvPr/>
          </p:nvSpPr>
          <p:spPr bwMode="auto">
            <a:xfrm>
              <a:off x="809" y="1477"/>
              <a:ext cx="1632" cy="1503"/>
            </a:xfrm>
            <a:custGeom>
              <a:avLst/>
              <a:gdLst>
                <a:gd name="T0" fmla="*/ 2001 w 2001"/>
                <a:gd name="T1" fmla="*/ 1842 h 1842"/>
                <a:gd name="T2" fmla="*/ 1711 w 2001"/>
                <a:gd name="T3" fmla="*/ 197 h 1842"/>
                <a:gd name="T4" fmla="*/ 1479 w 2001"/>
                <a:gd name="T5" fmla="*/ 0 h 1842"/>
                <a:gd name="T6" fmla="*/ 181 w 2001"/>
                <a:gd name="T7" fmla="*/ 0 h 1842"/>
                <a:gd name="T8" fmla="*/ 19 w 2001"/>
                <a:gd name="T9" fmla="*/ 197 h 1842"/>
                <a:gd name="T10" fmla="*/ 309 w 2001"/>
                <a:gd name="T11" fmla="*/ 1842 h 1842"/>
                <a:gd name="T12" fmla="*/ 2001 w 2001"/>
                <a:gd name="T13" fmla="*/ 1842 h 1842"/>
              </a:gdLst>
              <a:ahLst/>
              <a:cxnLst>
                <a:cxn ang="0">
                  <a:pos x="T0" y="T1"/>
                </a:cxn>
                <a:cxn ang="0">
                  <a:pos x="T2" y="T3"/>
                </a:cxn>
                <a:cxn ang="0">
                  <a:pos x="T4" y="T5"/>
                </a:cxn>
                <a:cxn ang="0">
                  <a:pos x="T6" y="T7"/>
                </a:cxn>
                <a:cxn ang="0">
                  <a:pos x="T8" y="T9"/>
                </a:cxn>
                <a:cxn ang="0">
                  <a:pos x="T10" y="T11"/>
                </a:cxn>
                <a:cxn ang="0">
                  <a:pos x="T12" y="T13"/>
                </a:cxn>
              </a:cxnLst>
              <a:rect l="0" t="0" r="r" b="b"/>
              <a:pathLst>
                <a:path w="2001" h="1842">
                  <a:moveTo>
                    <a:pt x="2001" y="1842"/>
                  </a:moveTo>
                  <a:cubicBezTo>
                    <a:pt x="1711" y="197"/>
                    <a:pt x="1711" y="197"/>
                    <a:pt x="1711" y="197"/>
                  </a:cubicBezTo>
                  <a:cubicBezTo>
                    <a:pt x="1692" y="88"/>
                    <a:pt x="1588" y="0"/>
                    <a:pt x="1479" y="0"/>
                  </a:cubicBezTo>
                  <a:cubicBezTo>
                    <a:pt x="181" y="0"/>
                    <a:pt x="181" y="0"/>
                    <a:pt x="181" y="0"/>
                  </a:cubicBezTo>
                  <a:cubicBezTo>
                    <a:pt x="72" y="0"/>
                    <a:pt x="0" y="88"/>
                    <a:pt x="19" y="197"/>
                  </a:cubicBezTo>
                  <a:cubicBezTo>
                    <a:pt x="309" y="1842"/>
                    <a:pt x="309" y="1842"/>
                    <a:pt x="309" y="1842"/>
                  </a:cubicBezTo>
                  <a:lnTo>
                    <a:pt x="2001" y="184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86" name="Freeform 258">
              <a:extLst>
                <a:ext uri="{FF2B5EF4-FFF2-40B4-BE49-F238E27FC236}">
                  <a16:creationId xmlns:a16="http://schemas.microsoft.com/office/drawing/2014/main" id="{DA69FB76-0012-46EF-BFE2-28C4DF915183}"/>
                </a:ext>
              </a:extLst>
            </p:cNvPr>
            <p:cNvSpPr>
              <a:spLocks/>
            </p:cNvSpPr>
            <p:nvPr/>
          </p:nvSpPr>
          <p:spPr bwMode="auto">
            <a:xfrm>
              <a:off x="787" y="1450"/>
              <a:ext cx="1682" cy="1530"/>
            </a:xfrm>
            <a:custGeom>
              <a:avLst/>
              <a:gdLst>
                <a:gd name="T0" fmla="*/ 369 w 2062"/>
                <a:gd name="T1" fmla="*/ 1876 h 1876"/>
                <a:gd name="T2" fmla="*/ 78 w 2062"/>
                <a:gd name="T3" fmla="*/ 225 h 1876"/>
                <a:gd name="T4" fmla="*/ 105 w 2062"/>
                <a:gd name="T5" fmla="*/ 112 h 1876"/>
                <a:gd name="T6" fmla="*/ 207 w 2062"/>
                <a:gd name="T7" fmla="*/ 68 h 1876"/>
                <a:gd name="T8" fmla="*/ 1505 w 2062"/>
                <a:gd name="T9" fmla="*/ 68 h 1876"/>
                <a:gd name="T10" fmla="*/ 1704 w 2062"/>
                <a:gd name="T11" fmla="*/ 237 h 1876"/>
                <a:gd name="T12" fmla="*/ 1993 w 2062"/>
                <a:gd name="T13" fmla="*/ 1876 h 1876"/>
                <a:gd name="T14" fmla="*/ 2062 w 2062"/>
                <a:gd name="T15" fmla="*/ 1876 h 1876"/>
                <a:gd name="T16" fmla="*/ 1770 w 2062"/>
                <a:gd name="T17" fmla="*/ 225 h 1876"/>
                <a:gd name="T18" fmla="*/ 1677 w 2062"/>
                <a:gd name="T19" fmla="*/ 66 h 1876"/>
                <a:gd name="T20" fmla="*/ 1505 w 2062"/>
                <a:gd name="T21" fmla="*/ 0 h 1876"/>
                <a:gd name="T22" fmla="*/ 207 w 2062"/>
                <a:gd name="T23" fmla="*/ 0 h 1876"/>
                <a:gd name="T24" fmla="*/ 53 w 2062"/>
                <a:gd name="T25" fmla="*/ 69 h 1876"/>
                <a:gd name="T26" fmla="*/ 11 w 2062"/>
                <a:gd name="T27" fmla="*/ 237 h 1876"/>
                <a:gd name="T28" fmla="*/ 300 w 2062"/>
                <a:gd name="T29" fmla="*/ 1876 h 1876"/>
                <a:gd name="T30" fmla="*/ 369 w 2062"/>
                <a:gd name="T31" fmla="*/ 1876 h 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2" h="1876">
                  <a:moveTo>
                    <a:pt x="369" y="1876"/>
                  </a:moveTo>
                  <a:cubicBezTo>
                    <a:pt x="78" y="225"/>
                    <a:pt x="78" y="225"/>
                    <a:pt x="78" y="225"/>
                  </a:cubicBezTo>
                  <a:cubicBezTo>
                    <a:pt x="71" y="182"/>
                    <a:pt x="80" y="142"/>
                    <a:pt x="105" y="112"/>
                  </a:cubicBezTo>
                  <a:cubicBezTo>
                    <a:pt x="129" y="84"/>
                    <a:pt x="165" y="68"/>
                    <a:pt x="207" y="68"/>
                  </a:cubicBezTo>
                  <a:cubicBezTo>
                    <a:pt x="1505" y="68"/>
                    <a:pt x="1505" y="68"/>
                    <a:pt x="1505" y="68"/>
                  </a:cubicBezTo>
                  <a:cubicBezTo>
                    <a:pt x="1598" y="68"/>
                    <a:pt x="1687" y="144"/>
                    <a:pt x="1704" y="237"/>
                  </a:cubicBezTo>
                  <a:cubicBezTo>
                    <a:pt x="1993" y="1876"/>
                    <a:pt x="1993" y="1876"/>
                    <a:pt x="1993" y="1876"/>
                  </a:cubicBezTo>
                  <a:cubicBezTo>
                    <a:pt x="2062" y="1876"/>
                    <a:pt x="2062" y="1876"/>
                    <a:pt x="2062" y="1876"/>
                  </a:cubicBezTo>
                  <a:cubicBezTo>
                    <a:pt x="1770" y="225"/>
                    <a:pt x="1770" y="225"/>
                    <a:pt x="1770" y="225"/>
                  </a:cubicBezTo>
                  <a:cubicBezTo>
                    <a:pt x="1760" y="165"/>
                    <a:pt x="1726" y="108"/>
                    <a:pt x="1677" y="66"/>
                  </a:cubicBezTo>
                  <a:cubicBezTo>
                    <a:pt x="1627" y="23"/>
                    <a:pt x="1566" y="0"/>
                    <a:pt x="1505" y="0"/>
                  </a:cubicBezTo>
                  <a:cubicBezTo>
                    <a:pt x="207" y="0"/>
                    <a:pt x="207" y="0"/>
                    <a:pt x="207" y="0"/>
                  </a:cubicBezTo>
                  <a:cubicBezTo>
                    <a:pt x="145" y="0"/>
                    <a:pt x="90" y="24"/>
                    <a:pt x="53" y="69"/>
                  </a:cubicBezTo>
                  <a:cubicBezTo>
                    <a:pt x="15" y="114"/>
                    <a:pt x="0" y="174"/>
                    <a:pt x="11" y="237"/>
                  </a:cubicBezTo>
                  <a:cubicBezTo>
                    <a:pt x="300" y="1876"/>
                    <a:pt x="300" y="1876"/>
                    <a:pt x="300" y="1876"/>
                  </a:cubicBezTo>
                  <a:lnTo>
                    <a:pt x="369" y="18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87" name="Freeform 259">
              <a:extLst>
                <a:ext uri="{FF2B5EF4-FFF2-40B4-BE49-F238E27FC236}">
                  <a16:creationId xmlns:a16="http://schemas.microsoft.com/office/drawing/2014/main" id="{49C5B117-1FFB-45FC-8DD9-827199F7E715}"/>
                </a:ext>
              </a:extLst>
            </p:cNvPr>
            <p:cNvSpPr>
              <a:spLocks/>
            </p:cNvSpPr>
            <p:nvPr/>
          </p:nvSpPr>
          <p:spPr bwMode="auto">
            <a:xfrm>
              <a:off x="906" y="1477"/>
              <a:ext cx="1633" cy="1503"/>
            </a:xfrm>
            <a:custGeom>
              <a:avLst/>
              <a:gdLst>
                <a:gd name="T0" fmla="*/ 2001 w 2001"/>
                <a:gd name="T1" fmla="*/ 1842 h 1842"/>
                <a:gd name="T2" fmla="*/ 1711 w 2001"/>
                <a:gd name="T3" fmla="*/ 197 h 1842"/>
                <a:gd name="T4" fmla="*/ 1479 w 2001"/>
                <a:gd name="T5" fmla="*/ 0 h 1842"/>
                <a:gd name="T6" fmla="*/ 181 w 2001"/>
                <a:gd name="T7" fmla="*/ 0 h 1842"/>
                <a:gd name="T8" fmla="*/ 19 w 2001"/>
                <a:gd name="T9" fmla="*/ 197 h 1842"/>
                <a:gd name="T10" fmla="*/ 309 w 2001"/>
                <a:gd name="T11" fmla="*/ 1842 h 1842"/>
                <a:gd name="T12" fmla="*/ 2001 w 2001"/>
                <a:gd name="T13" fmla="*/ 1842 h 1842"/>
              </a:gdLst>
              <a:ahLst/>
              <a:cxnLst>
                <a:cxn ang="0">
                  <a:pos x="T0" y="T1"/>
                </a:cxn>
                <a:cxn ang="0">
                  <a:pos x="T2" y="T3"/>
                </a:cxn>
                <a:cxn ang="0">
                  <a:pos x="T4" y="T5"/>
                </a:cxn>
                <a:cxn ang="0">
                  <a:pos x="T6" y="T7"/>
                </a:cxn>
                <a:cxn ang="0">
                  <a:pos x="T8" y="T9"/>
                </a:cxn>
                <a:cxn ang="0">
                  <a:pos x="T10" y="T11"/>
                </a:cxn>
                <a:cxn ang="0">
                  <a:pos x="T12" y="T13"/>
                </a:cxn>
              </a:cxnLst>
              <a:rect l="0" t="0" r="r" b="b"/>
              <a:pathLst>
                <a:path w="2001" h="1842">
                  <a:moveTo>
                    <a:pt x="2001" y="1842"/>
                  </a:moveTo>
                  <a:cubicBezTo>
                    <a:pt x="1711" y="197"/>
                    <a:pt x="1711" y="197"/>
                    <a:pt x="1711" y="197"/>
                  </a:cubicBezTo>
                  <a:cubicBezTo>
                    <a:pt x="1692" y="88"/>
                    <a:pt x="1588" y="0"/>
                    <a:pt x="1479" y="0"/>
                  </a:cubicBezTo>
                  <a:cubicBezTo>
                    <a:pt x="181" y="0"/>
                    <a:pt x="181" y="0"/>
                    <a:pt x="181" y="0"/>
                  </a:cubicBezTo>
                  <a:cubicBezTo>
                    <a:pt x="72" y="0"/>
                    <a:pt x="0" y="88"/>
                    <a:pt x="19" y="197"/>
                  </a:cubicBezTo>
                  <a:cubicBezTo>
                    <a:pt x="309" y="1842"/>
                    <a:pt x="309" y="1842"/>
                    <a:pt x="309" y="1842"/>
                  </a:cubicBezTo>
                  <a:lnTo>
                    <a:pt x="2001" y="184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88" name="Freeform 260">
              <a:extLst>
                <a:ext uri="{FF2B5EF4-FFF2-40B4-BE49-F238E27FC236}">
                  <a16:creationId xmlns:a16="http://schemas.microsoft.com/office/drawing/2014/main" id="{FD799A55-E212-4EA5-812D-C69774765876}"/>
                </a:ext>
              </a:extLst>
            </p:cNvPr>
            <p:cNvSpPr>
              <a:spLocks/>
            </p:cNvSpPr>
            <p:nvPr/>
          </p:nvSpPr>
          <p:spPr bwMode="auto">
            <a:xfrm>
              <a:off x="885" y="1450"/>
              <a:ext cx="1682" cy="1530"/>
            </a:xfrm>
            <a:custGeom>
              <a:avLst/>
              <a:gdLst>
                <a:gd name="T0" fmla="*/ 369 w 2062"/>
                <a:gd name="T1" fmla="*/ 1876 h 1876"/>
                <a:gd name="T2" fmla="*/ 78 w 2062"/>
                <a:gd name="T3" fmla="*/ 225 h 1876"/>
                <a:gd name="T4" fmla="*/ 105 w 2062"/>
                <a:gd name="T5" fmla="*/ 112 h 1876"/>
                <a:gd name="T6" fmla="*/ 207 w 2062"/>
                <a:gd name="T7" fmla="*/ 68 h 1876"/>
                <a:gd name="T8" fmla="*/ 1505 w 2062"/>
                <a:gd name="T9" fmla="*/ 68 h 1876"/>
                <a:gd name="T10" fmla="*/ 1704 w 2062"/>
                <a:gd name="T11" fmla="*/ 237 h 1876"/>
                <a:gd name="T12" fmla="*/ 1993 w 2062"/>
                <a:gd name="T13" fmla="*/ 1876 h 1876"/>
                <a:gd name="T14" fmla="*/ 2062 w 2062"/>
                <a:gd name="T15" fmla="*/ 1876 h 1876"/>
                <a:gd name="T16" fmla="*/ 1770 w 2062"/>
                <a:gd name="T17" fmla="*/ 225 h 1876"/>
                <a:gd name="T18" fmla="*/ 1677 w 2062"/>
                <a:gd name="T19" fmla="*/ 66 h 1876"/>
                <a:gd name="T20" fmla="*/ 1505 w 2062"/>
                <a:gd name="T21" fmla="*/ 0 h 1876"/>
                <a:gd name="T22" fmla="*/ 207 w 2062"/>
                <a:gd name="T23" fmla="*/ 0 h 1876"/>
                <a:gd name="T24" fmla="*/ 53 w 2062"/>
                <a:gd name="T25" fmla="*/ 69 h 1876"/>
                <a:gd name="T26" fmla="*/ 11 w 2062"/>
                <a:gd name="T27" fmla="*/ 237 h 1876"/>
                <a:gd name="T28" fmla="*/ 300 w 2062"/>
                <a:gd name="T29" fmla="*/ 1876 h 1876"/>
                <a:gd name="T30" fmla="*/ 369 w 2062"/>
                <a:gd name="T31" fmla="*/ 1876 h 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2" h="1876">
                  <a:moveTo>
                    <a:pt x="369" y="1876"/>
                  </a:moveTo>
                  <a:cubicBezTo>
                    <a:pt x="78" y="225"/>
                    <a:pt x="78" y="225"/>
                    <a:pt x="78" y="225"/>
                  </a:cubicBezTo>
                  <a:cubicBezTo>
                    <a:pt x="71" y="182"/>
                    <a:pt x="80" y="142"/>
                    <a:pt x="105" y="112"/>
                  </a:cubicBezTo>
                  <a:cubicBezTo>
                    <a:pt x="129" y="84"/>
                    <a:pt x="165" y="68"/>
                    <a:pt x="207" y="68"/>
                  </a:cubicBezTo>
                  <a:cubicBezTo>
                    <a:pt x="1505" y="68"/>
                    <a:pt x="1505" y="68"/>
                    <a:pt x="1505" y="68"/>
                  </a:cubicBezTo>
                  <a:cubicBezTo>
                    <a:pt x="1598" y="68"/>
                    <a:pt x="1687" y="144"/>
                    <a:pt x="1704" y="237"/>
                  </a:cubicBezTo>
                  <a:cubicBezTo>
                    <a:pt x="1993" y="1876"/>
                    <a:pt x="1993" y="1876"/>
                    <a:pt x="1993" y="1876"/>
                  </a:cubicBezTo>
                  <a:cubicBezTo>
                    <a:pt x="2062" y="1876"/>
                    <a:pt x="2062" y="1876"/>
                    <a:pt x="2062" y="1876"/>
                  </a:cubicBezTo>
                  <a:cubicBezTo>
                    <a:pt x="1770" y="225"/>
                    <a:pt x="1770" y="225"/>
                    <a:pt x="1770" y="225"/>
                  </a:cubicBezTo>
                  <a:cubicBezTo>
                    <a:pt x="1760" y="165"/>
                    <a:pt x="1726" y="108"/>
                    <a:pt x="1677" y="66"/>
                  </a:cubicBezTo>
                  <a:cubicBezTo>
                    <a:pt x="1627" y="23"/>
                    <a:pt x="1566" y="0"/>
                    <a:pt x="1505" y="0"/>
                  </a:cubicBezTo>
                  <a:cubicBezTo>
                    <a:pt x="207" y="0"/>
                    <a:pt x="207" y="0"/>
                    <a:pt x="207" y="0"/>
                  </a:cubicBezTo>
                  <a:cubicBezTo>
                    <a:pt x="145" y="0"/>
                    <a:pt x="90" y="24"/>
                    <a:pt x="53" y="69"/>
                  </a:cubicBezTo>
                  <a:cubicBezTo>
                    <a:pt x="15" y="114"/>
                    <a:pt x="0" y="174"/>
                    <a:pt x="11" y="237"/>
                  </a:cubicBezTo>
                  <a:cubicBezTo>
                    <a:pt x="300" y="1876"/>
                    <a:pt x="300" y="1876"/>
                    <a:pt x="300" y="1876"/>
                  </a:cubicBezTo>
                  <a:lnTo>
                    <a:pt x="369" y="18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89" name="Freeform 261">
              <a:extLst>
                <a:ext uri="{FF2B5EF4-FFF2-40B4-BE49-F238E27FC236}">
                  <a16:creationId xmlns:a16="http://schemas.microsoft.com/office/drawing/2014/main" id="{DC1672C2-0635-49CE-A571-D5E4CE693861}"/>
                </a:ext>
              </a:extLst>
            </p:cNvPr>
            <p:cNvSpPr>
              <a:spLocks/>
            </p:cNvSpPr>
            <p:nvPr/>
          </p:nvSpPr>
          <p:spPr bwMode="auto">
            <a:xfrm>
              <a:off x="2686" y="1314"/>
              <a:ext cx="1508" cy="1663"/>
            </a:xfrm>
            <a:custGeom>
              <a:avLst/>
              <a:gdLst>
                <a:gd name="T0" fmla="*/ 788 w 1849"/>
                <a:gd name="T1" fmla="*/ 272 h 2038"/>
                <a:gd name="T2" fmla="*/ 260 w 1849"/>
                <a:gd name="T3" fmla="*/ 0 h 2038"/>
                <a:gd name="T4" fmla="*/ 0 w 1849"/>
                <a:gd name="T5" fmla="*/ 0 h 2038"/>
                <a:gd name="T6" fmla="*/ 1456 w 1849"/>
                <a:gd name="T7" fmla="*/ 2038 h 2038"/>
                <a:gd name="T8" fmla="*/ 1456 w 1849"/>
                <a:gd name="T9" fmla="*/ 2038 h 2038"/>
                <a:gd name="T10" fmla="*/ 1704 w 1849"/>
                <a:gd name="T11" fmla="*/ 1555 h 2038"/>
                <a:gd name="T12" fmla="*/ 788 w 1849"/>
                <a:gd name="T13" fmla="*/ 272 h 2038"/>
              </a:gdLst>
              <a:ahLst/>
              <a:cxnLst>
                <a:cxn ang="0">
                  <a:pos x="T0" y="T1"/>
                </a:cxn>
                <a:cxn ang="0">
                  <a:pos x="T2" y="T3"/>
                </a:cxn>
                <a:cxn ang="0">
                  <a:pos x="T4" y="T5"/>
                </a:cxn>
                <a:cxn ang="0">
                  <a:pos x="T6" y="T7"/>
                </a:cxn>
                <a:cxn ang="0">
                  <a:pos x="T8" y="T9"/>
                </a:cxn>
                <a:cxn ang="0">
                  <a:pos x="T10" y="T11"/>
                </a:cxn>
                <a:cxn ang="0">
                  <a:pos x="T12" y="T13"/>
                </a:cxn>
              </a:cxnLst>
              <a:rect l="0" t="0" r="r" b="b"/>
              <a:pathLst>
                <a:path w="1849" h="2038">
                  <a:moveTo>
                    <a:pt x="788" y="272"/>
                  </a:moveTo>
                  <a:cubicBezTo>
                    <a:pt x="666" y="101"/>
                    <a:pt x="469" y="0"/>
                    <a:pt x="260" y="0"/>
                  </a:cubicBezTo>
                  <a:cubicBezTo>
                    <a:pt x="0" y="0"/>
                    <a:pt x="0" y="0"/>
                    <a:pt x="0" y="0"/>
                  </a:cubicBezTo>
                  <a:cubicBezTo>
                    <a:pt x="1456" y="2038"/>
                    <a:pt x="1456" y="2038"/>
                    <a:pt x="1456" y="2038"/>
                  </a:cubicBezTo>
                  <a:cubicBezTo>
                    <a:pt x="1456" y="2038"/>
                    <a:pt x="1456" y="2038"/>
                    <a:pt x="1456" y="2038"/>
                  </a:cubicBezTo>
                  <a:cubicBezTo>
                    <a:pt x="1704" y="2038"/>
                    <a:pt x="1849" y="1757"/>
                    <a:pt x="1704" y="1555"/>
                  </a:cubicBezTo>
                  <a:lnTo>
                    <a:pt x="788" y="27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90" name="Freeform 262">
              <a:extLst>
                <a:ext uri="{FF2B5EF4-FFF2-40B4-BE49-F238E27FC236}">
                  <a16:creationId xmlns:a16="http://schemas.microsoft.com/office/drawing/2014/main" id="{941E173E-8B36-4E83-B5D4-9A98D611B758}"/>
                </a:ext>
              </a:extLst>
            </p:cNvPr>
            <p:cNvSpPr>
              <a:spLocks noEditPoints="1"/>
            </p:cNvSpPr>
            <p:nvPr/>
          </p:nvSpPr>
          <p:spPr bwMode="auto">
            <a:xfrm>
              <a:off x="2657" y="1286"/>
              <a:ext cx="1511" cy="1718"/>
            </a:xfrm>
            <a:custGeom>
              <a:avLst/>
              <a:gdLst>
                <a:gd name="T0" fmla="*/ 851 w 1852"/>
                <a:gd name="T1" fmla="*/ 286 h 2106"/>
                <a:gd name="T2" fmla="*/ 296 w 1852"/>
                <a:gd name="T3" fmla="*/ 0 h 2106"/>
                <a:gd name="T4" fmla="*/ 36 w 1852"/>
                <a:gd name="T5" fmla="*/ 0 h 2106"/>
                <a:gd name="T6" fmla="*/ 6 w 1852"/>
                <a:gd name="T7" fmla="*/ 19 h 2106"/>
                <a:gd name="T8" fmla="*/ 8 w 1852"/>
                <a:gd name="T9" fmla="*/ 54 h 2106"/>
                <a:gd name="T10" fmla="*/ 1464 w 1852"/>
                <a:gd name="T11" fmla="*/ 2092 h 2106"/>
                <a:gd name="T12" fmla="*/ 1492 w 1852"/>
                <a:gd name="T13" fmla="*/ 2106 h 2106"/>
                <a:gd name="T14" fmla="*/ 1794 w 1852"/>
                <a:gd name="T15" fmla="*/ 1922 h 2106"/>
                <a:gd name="T16" fmla="*/ 1768 w 1852"/>
                <a:gd name="T17" fmla="*/ 1569 h 2106"/>
                <a:gd name="T18" fmla="*/ 851 w 1852"/>
                <a:gd name="T19" fmla="*/ 286 h 2106"/>
                <a:gd name="T20" fmla="*/ 1733 w 1852"/>
                <a:gd name="T21" fmla="*/ 1891 h 2106"/>
                <a:gd name="T22" fmla="*/ 1509 w 1852"/>
                <a:gd name="T23" fmla="*/ 2038 h 2106"/>
                <a:gd name="T24" fmla="*/ 102 w 1852"/>
                <a:gd name="T25" fmla="*/ 68 h 2106"/>
                <a:gd name="T26" fmla="*/ 296 w 1852"/>
                <a:gd name="T27" fmla="*/ 68 h 2106"/>
                <a:gd name="T28" fmla="*/ 796 w 1852"/>
                <a:gd name="T29" fmla="*/ 326 h 2106"/>
                <a:gd name="T30" fmla="*/ 1713 w 1852"/>
                <a:gd name="T31" fmla="*/ 1609 h 2106"/>
                <a:gd name="T32" fmla="*/ 1733 w 1852"/>
                <a:gd name="T33" fmla="*/ 1891 h 2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52" h="2106">
                  <a:moveTo>
                    <a:pt x="851" y="286"/>
                  </a:moveTo>
                  <a:cubicBezTo>
                    <a:pt x="724" y="107"/>
                    <a:pt x="516" y="0"/>
                    <a:pt x="296" y="0"/>
                  </a:cubicBezTo>
                  <a:cubicBezTo>
                    <a:pt x="36" y="0"/>
                    <a:pt x="36" y="0"/>
                    <a:pt x="36" y="0"/>
                  </a:cubicBezTo>
                  <a:cubicBezTo>
                    <a:pt x="23" y="0"/>
                    <a:pt x="12" y="7"/>
                    <a:pt x="6" y="19"/>
                  </a:cubicBezTo>
                  <a:cubicBezTo>
                    <a:pt x="0" y="30"/>
                    <a:pt x="1" y="44"/>
                    <a:pt x="8" y="54"/>
                  </a:cubicBezTo>
                  <a:cubicBezTo>
                    <a:pt x="1464" y="2092"/>
                    <a:pt x="1464" y="2092"/>
                    <a:pt x="1464" y="2092"/>
                  </a:cubicBezTo>
                  <a:cubicBezTo>
                    <a:pt x="1470" y="2101"/>
                    <a:pt x="1481" y="2106"/>
                    <a:pt x="1492" y="2106"/>
                  </a:cubicBezTo>
                  <a:cubicBezTo>
                    <a:pt x="1620" y="2106"/>
                    <a:pt x="1735" y="2036"/>
                    <a:pt x="1794" y="1922"/>
                  </a:cubicBezTo>
                  <a:cubicBezTo>
                    <a:pt x="1852" y="1809"/>
                    <a:pt x="1842" y="1673"/>
                    <a:pt x="1768" y="1569"/>
                  </a:cubicBezTo>
                  <a:lnTo>
                    <a:pt x="851" y="286"/>
                  </a:lnTo>
                  <a:close/>
                  <a:moveTo>
                    <a:pt x="1733" y="1891"/>
                  </a:moveTo>
                  <a:cubicBezTo>
                    <a:pt x="1688" y="1978"/>
                    <a:pt x="1605" y="2032"/>
                    <a:pt x="1509" y="2038"/>
                  </a:cubicBezTo>
                  <a:cubicBezTo>
                    <a:pt x="102" y="68"/>
                    <a:pt x="102" y="68"/>
                    <a:pt x="102" y="68"/>
                  </a:cubicBezTo>
                  <a:cubicBezTo>
                    <a:pt x="296" y="68"/>
                    <a:pt x="296" y="68"/>
                    <a:pt x="296" y="68"/>
                  </a:cubicBezTo>
                  <a:cubicBezTo>
                    <a:pt x="494" y="68"/>
                    <a:pt x="681" y="164"/>
                    <a:pt x="796" y="326"/>
                  </a:cubicBezTo>
                  <a:cubicBezTo>
                    <a:pt x="1713" y="1609"/>
                    <a:pt x="1713" y="1609"/>
                    <a:pt x="1713" y="1609"/>
                  </a:cubicBezTo>
                  <a:cubicBezTo>
                    <a:pt x="1773" y="1693"/>
                    <a:pt x="1781" y="1799"/>
                    <a:pt x="1733" y="189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91" name="Freeform 263">
              <a:extLst>
                <a:ext uri="{FF2B5EF4-FFF2-40B4-BE49-F238E27FC236}">
                  <a16:creationId xmlns:a16="http://schemas.microsoft.com/office/drawing/2014/main" id="{C79A670E-26AE-4FFF-BE76-8342CD967F9D}"/>
                </a:ext>
              </a:extLst>
            </p:cNvPr>
            <p:cNvSpPr>
              <a:spLocks/>
            </p:cNvSpPr>
            <p:nvPr/>
          </p:nvSpPr>
          <p:spPr bwMode="auto">
            <a:xfrm>
              <a:off x="1867" y="1307"/>
              <a:ext cx="1306" cy="1652"/>
            </a:xfrm>
            <a:custGeom>
              <a:avLst/>
              <a:gdLst>
                <a:gd name="T0" fmla="*/ 339 w 1601"/>
                <a:gd name="T1" fmla="*/ 0 h 2026"/>
                <a:gd name="T2" fmla="*/ 0 w 1601"/>
                <a:gd name="T3" fmla="*/ 250 h 2026"/>
                <a:gd name="T4" fmla="*/ 0 w 1601"/>
                <a:gd name="T5" fmla="*/ 2026 h 2026"/>
                <a:gd name="T6" fmla="*/ 1601 w 1601"/>
                <a:gd name="T7" fmla="*/ 2026 h 2026"/>
                <a:gd name="T8" fmla="*/ 1601 w 1601"/>
                <a:gd name="T9" fmla="*/ 250 h 2026"/>
                <a:gd name="T10" fmla="*/ 1263 w 1601"/>
                <a:gd name="T11" fmla="*/ 0 h 2026"/>
                <a:gd name="T12" fmla="*/ 339 w 1601"/>
                <a:gd name="T13" fmla="*/ 0 h 2026"/>
              </a:gdLst>
              <a:ahLst/>
              <a:cxnLst>
                <a:cxn ang="0">
                  <a:pos x="T0" y="T1"/>
                </a:cxn>
                <a:cxn ang="0">
                  <a:pos x="T2" y="T3"/>
                </a:cxn>
                <a:cxn ang="0">
                  <a:pos x="T4" y="T5"/>
                </a:cxn>
                <a:cxn ang="0">
                  <a:pos x="T6" y="T7"/>
                </a:cxn>
                <a:cxn ang="0">
                  <a:pos x="T8" y="T9"/>
                </a:cxn>
                <a:cxn ang="0">
                  <a:pos x="T10" y="T11"/>
                </a:cxn>
                <a:cxn ang="0">
                  <a:pos x="T12" y="T13"/>
                </a:cxn>
              </a:cxnLst>
              <a:rect l="0" t="0" r="r" b="b"/>
              <a:pathLst>
                <a:path w="1601" h="2026">
                  <a:moveTo>
                    <a:pt x="339" y="0"/>
                  </a:moveTo>
                  <a:cubicBezTo>
                    <a:pt x="152" y="0"/>
                    <a:pt x="0" y="112"/>
                    <a:pt x="0" y="250"/>
                  </a:cubicBezTo>
                  <a:cubicBezTo>
                    <a:pt x="0" y="2026"/>
                    <a:pt x="0" y="2026"/>
                    <a:pt x="0" y="2026"/>
                  </a:cubicBezTo>
                  <a:cubicBezTo>
                    <a:pt x="1601" y="2026"/>
                    <a:pt x="1601" y="2026"/>
                    <a:pt x="1601" y="2026"/>
                  </a:cubicBezTo>
                  <a:cubicBezTo>
                    <a:pt x="1601" y="250"/>
                    <a:pt x="1601" y="250"/>
                    <a:pt x="1601" y="250"/>
                  </a:cubicBezTo>
                  <a:cubicBezTo>
                    <a:pt x="1263" y="0"/>
                    <a:pt x="1263" y="0"/>
                    <a:pt x="1263" y="0"/>
                  </a:cubicBezTo>
                  <a:lnTo>
                    <a:pt x="33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92" name="Freeform 264">
              <a:extLst>
                <a:ext uri="{FF2B5EF4-FFF2-40B4-BE49-F238E27FC236}">
                  <a16:creationId xmlns:a16="http://schemas.microsoft.com/office/drawing/2014/main" id="{B13E0F3F-9C68-4641-AF91-7D62470A5CEF}"/>
                </a:ext>
              </a:extLst>
            </p:cNvPr>
            <p:cNvSpPr>
              <a:spLocks/>
            </p:cNvSpPr>
            <p:nvPr/>
          </p:nvSpPr>
          <p:spPr bwMode="auto">
            <a:xfrm>
              <a:off x="1840" y="1286"/>
              <a:ext cx="1361" cy="1694"/>
            </a:xfrm>
            <a:custGeom>
              <a:avLst/>
              <a:gdLst>
                <a:gd name="T0" fmla="*/ 1635 w 1669"/>
                <a:gd name="T1" fmla="*/ 249 h 2076"/>
                <a:gd name="T2" fmla="*/ 1601 w 1669"/>
                <a:gd name="T3" fmla="*/ 275 h 2076"/>
                <a:gd name="T4" fmla="*/ 1601 w 1669"/>
                <a:gd name="T5" fmla="*/ 2026 h 2076"/>
                <a:gd name="T6" fmla="*/ 68 w 1669"/>
                <a:gd name="T7" fmla="*/ 2026 h 2076"/>
                <a:gd name="T8" fmla="*/ 68 w 1669"/>
                <a:gd name="T9" fmla="*/ 275 h 2076"/>
                <a:gd name="T10" fmla="*/ 373 w 1669"/>
                <a:gd name="T11" fmla="*/ 50 h 2076"/>
                <a:gd name="T12" fmla="*/ 1297 w 1669"/>
                <a:gd name="T13" fmla="*/ 50 h 2076"/>
                <a:gd name="T14" fmla="*/ 1331 w 1669"/>
                <a:gd name="T15" fmla="*/ 25 h 2076"/>
                <a:gd name="T16" fmla="*/ 1297 w 1669"/>
                <a:gd name="T17" fmla="*/ 0 h 2076"/>
                <a:gd name="T18" fmla="*/ 373 w 1669"/>
                <a:gd name="T19" fmla="*/ 0 h 2076"/>
                <a:gd name="T20" fmla="*/ 0 w 1669"/>
                <a:gd name="T21" fmla="*/ 275 h 2076"/>
                <a:gd name="T22" fmla="*/ 0 w 1669"/>
                <a:gd name="T23" fmla="*/ 2051 h 2076"/>
                <a:gd name="T24" fmla="*/ 34 w 1669"/>
                <a:gd name="T25" fmla="*/ 2076 h 2076"/>
                <a:gd name="T26" fmla="*/ 1635 w 1669"/>
                <a:gd name="T27" fmla="*/ 2076 h 2076"/>
                <a:gd name="T28" fmla="*/ 1669 w 1669"/>
                <a:gd name="T29" fmla="*/ 2051 h 2076"/>
                <a:gd name="T30" fmla="*/ 1669 w 1669"/>
                <a:gd name="T31" fmla="*/ 275 h 2076"/>
                <a:gd name="T32" fmla="*/ 1635 w 1669"/>
                <a:gd name="T33" fmla="*/ 249 h 2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9" h="2076">
                  <a:moveTo>
                    <a:pt x="1635" y="249"/>
                  </a:moveTo>
                  <a:cubicBezTo>
                    <a:pt x="1617" y="249"/>
                    <a:pt x="1601" y="261"/>
                    <a:pt x="1601" y="275"/>
                  </a:cubicBezTo>
                  <a:cubicBezTo>
                    <a:pt x="1601" y="2026"/>
                    <a:pt x="1601" y="2026"/>
                    <a:pt x="1601" y="2026"/>
                  </a:cubicBezTo>
                  <a:cubicBezTo>
                    <a:pt x="68" y="2026"/>
                    <a:pt x="68" y="2026"/>
                    <a:pt x="68" y="2026"/>
                  </a:cubicBezTo>
                  <a:cubicBezTo>
                    <a:pt x="68" y="275"/>
                    <a:pt x="68" y="275"/>
                    <a:pt x="68" y="275"/>
                  </a:cubicBezTo>
                  <a:cubicBezTo>
                    <a:pt x="68" y="151"/>
                    <a:pt x="205" y="50"/>
                    <a:pt x="373" y="50"/>
                  </a:cubicBezTo>
                  <a:cubicBezTo>
                    <a:pt x="1297" y="50"/>
                    <a:pt x="1297" y="50"/>
                    <a:pt x="1297" y="50"/>
                  </a:cubicBezTo>
                  <a:cubicBezTo>
                    <a:pt x="1315" y="50"/>
                    <a:pt x="1331" y="39"/>
                    <a:pt x="1331" y="25"/>
                  </a:cubicBezTo>
                  <a:cubicBezTo>
                    <a:pt x="1331" y="11"/>
                    <a:pt x="1315" y="0"/>
                    <a:pt x="1297" y="0"/>
                  </a:cubicBezTo>
                  <a:cubicBezTo>
                    <a:pt x="373" y="0"/>
                    <a:pt x="373" y="0"/>
                    <a:pt x="373" y="0"/>
                  </a:cubicBezTo>
                  <a:cubicBezTo>
                    <a:pt x="167" y="0"/>
                    <a:pt x="0" y="123"/>
                    <a:pt x="0" y="275"/>
                  </a:cubicBezTo>
                  <a:cubicBezTo>
                    <a:pt x="0" y="2051"/>
                    <a:pt x="0" y="2051"/>
                    <a:pt x="0" y="2051"/>
                  </a:cubicBezTo>
                  <a:cubicBezTo>
                    <a:pt x="0" y="2065"/>
                    <a:pt x="15" y="2076"/>
                    <a:pt x="34" y="2076"/>
                  </a:cubicBezTo>
                  <a:cubicBezTo>
                    <a:pt x="1635" y="2076"/>
                    <a:pt x="1635" y="2076"/>
                    <a:pt x="1635" y="2076"/>
                  </a:cubicBezTo>
                  <a:cubicBezTo>
                    <a:pt x="1654" y="2076"/>
                    <a:pt x="1669" y="2065"/>
                    <a:pt x="1669" y="2051"/>
                  </a:cubicBezTo>
                  <a:cubicBezTo>
                    <a:pt x="1669" y="275"/>
                    <a:pt x="1669" y="275"/>
                    <a:pt x="1669" y="275"/>
                  </a:cubicBezTo>
                  <a:cubicBezTo>
                    <a:pt x="1669" y="261"/>
                    <a:pt x="1654" y="249"/>
                    <a:pt x="1635" y="24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93" name="Rectangle 265">
              <a:extLst>
                <a:ext uri="{FF2B5EF4-FFF2-40B4-BE49-F238E27FC236}">
                  <a16:creationId xmlns:a16="http://schemas.microsoft.com/office/drawing/2014/main" id="{AAE34C52-12AD-4863-B9AF-C237CB8E4198}"/>
                </a:ext>
              </a:extLst>
            </p:cNvPr>
            <p:cNvSpPr>
              <a:spLocks noChangeArrowheads="1"/>
            </p:cNvSpPr>
            <p:nvPr/>
          </p:nvSpPr>
          <p:spPr bwMode="auto">
            <a:xfrm>
              <a:off x="681" y="2977"/>
              <a:ext cx="4397" cy="66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94" name="Freeform 266">
              <a:extLst>
                <a:ext uri="{FF2B5EF4-FFF2-40B4-BE49-F238E27FC236}">
                  <a16:creationId xmlns:a16="http://schemas.microsoft.com/office/drawing/2014/main" id="{973E9735-694A-4DB3-A496-B86970E624BF}"/>
                </a:ext>
              </a:extLst>
            </p:cNvPr>
            <p:cNvSpPr>
              <a:spLocks/>
            </p:cNvSpPr>
            <p:nvPr/>
          </p:nvSpPr>
          <p:spPr bwMode="auto">
            <a:xfrm flipV="1">
              <a:off x="673" y="2949"/>
              <a:ext cx="4413" cy="55"/>
            </a:xfrm>
            <a:custGeom>
              <a:avLst/>
              <a:gdLst>
                <a:gd name="T0" fmla="*/ 5400 w 5410"/>
                <a:gd name="T1" fmla="*/ 0 h 102"/>
                <a:gd name="T2" fmla="*/ 10 w 5410"/>
                <a:gd name="T3" fmla="*/ 0 h 102"/>
                <a:gd name="T4" fmla="*/ 0 w 5410"/>
                <a:gd name="T5" fmla="*/ 9 h 102"/>
                <a:gd name="T6" fmla="*/ 0 w 5410"/>
                <a:gd name="T7" fmla="*/ 93 h 102"/>
                <a:gd name="T8" fmla="*/ 10 w 5410"/>
                <a:gd name="T9" fmla="*/ 102 h 102"/>
                <a:gd name="T10" fmla="*/ 5400 w 5410"/>
                <a:gd name="T11" fmla="*/ 102 h 102"/>
                <a:gd name="T12" fmla="*/ 5410 w 5410"/>
                <a:gd name="T13" fmla="*/ 93 h 102"/>
                <a:gd name="T14" fmla="*/ 5410 w 5410"/>
                <a:gd name="T15" fmla="*/ 9 h 102"/>
                <a:gd name="T16" fmla="*/ 5400 w 5410"/>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0" h="102">
                  <a:moveTo>
                    <a:pt x="5400" y="0"/>
                  </a:moveTo>
                  <a:cubicBezTo>
                    <a:pt x="10" y="0"/>
                    <a:pt x="10" y="0"/>
                    <a:pt x="10" y="0"/>
                  </a:cubicBezTo>
                  <a:cubicBezTo>
                    <a:pt x="5" y="0"/>
                    <a:pt x="0" y="4"/>
                    <a:pt x="0" y="9"/>
                  </a:cubicBezTo>
                  <a:cubicBezTo>
                    <a:pt x="0" y="93"/>
                    <a:pt x="0" y="93"/>
                    <a:pt x="0" y="93"/>
                  </a:cubicBezTo>
                  <a:cubicBezTo>
                    <a:pt x="0" y="98"/>
                    <a:pt x="5" y="102"/>
                    <a:pt x="10" y="102"/>
                  </a:cubicBezTo>
                  <a:cubicBezTo>
                    <a:pt x="5400" y="102"/>
                    <a:pt x="5400" y="102"/>
                    <a:pt x="5400" y="102"/>
                  </a:cubicBezTo>
                  <a:cubicBezTo>
                    <a:pt x="5405" y="102"/>
                    <a:pt x="5410" y="98"/>
                    <a:pt x="5410" y="93"/>
                  </a:cubicBezTo>
                  <a:cubicBezTo>
                    <a:pt x="5410" y="9"/>
                    <a:pt x="5410" y="9"/>
                    <a:pt x="5410" y="9"/>
                  </a:cubicBezTo>
                  <a:cubicBezTo>
                    <a:pt x="5410" y="4"/>
                    <a:pt x="5405" y="0"/>
                    <a:pt x="540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95" name="Freeform 267">
              <a:extLst>
                <a:ext uri="{FF2B5EF4-FFF2-40B4-BE49-F238E27FC236}">
                  <a16:creationId xmlns:a16="http://schemas.microsoft.com/office/drawing/2014/main" id="{C0D72E76-FCEE-47F9-9943-0D859E93D338}"/>
                </a:ext>
              </a:extLst>
            </p:cNvPr>
            <p:cNvSpPr>
              <a:spLocks/>
            </p:cNvSpPr>
            <p:nvPr/>
          </p:nvSpPr>
          <p:spPr bwMode="auto">
            <a:xfrm>
              <a:off x="1650" y="1314"/>
              <a:ext cx="702" cy="1663"/>
            </a:xfrm>
            <a:custGeom>
              <a:avLst/>
              <a:gdLst>
                <a:gd name="T0" fmla="*/ 587 w 860"/>
                <a:gd name="T1" fmla="*/ 0 h 2038"/>
                <a:gd name="T2" fmla="*/ 53 w 860"/>
                <a:gd name="T3" fmla="*/ 508 h 2038"/>
                <a:gd name="T4" fmla="*/ 5 w 860"/>
                <a:gd name="T5" fmla="*/ 1790 h 2038"/>
                <a:gd name="T6" fmla="*/ 245 w 860"/>
                <a:gd name="T7" fmla="*/ 2038 h 2038"/>
                <a:gd name="T8" fmla="*/ 429 w 860"/>
                <a:gd name="T9" fmla="*/ 2038 h 2038"/>
                <a:gd name="T10" fmla="*/ 465 w 860"/>
                <a:gd name="T11" fmla="*/ 2038 h 2038"/>
                <a:gd name="T12" fmla="*/ 517 w 860"/>
                <a:gd name="T13" fmla="*/ 555 h 2038"/>
                <a:gd name="T14" fmla="*/ 860 w 860"/>
                <a:gd name="T15" fmla="*/ 0 h 2038"/>
                <a:gd name="T16" fmla="*/ 600 w 860"/>
                <a:gd name="T17" fmla="*/ 0 h 2038"/>
                <a:gd name="T18" fmla="*/ 587 w 860"/>
                <a:gd name="T19" fmla="*/ 0 h 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2038">
                  <a:moveTo>
                    <a:pt x="587" y="0"/>
                  </a:moveTo>
                  <a:cubicBezTo>
                    <a:pt x="305" y="6"/>
                    <a:pt x="75" y="228"/>
                    <a:pt x="53" y="508"/>
                  </a:cubicBezTo>
                  <a:cubicBezTo>
                    <a:pt x="5" y="1790"/>
                    <a:pt x="5" y="1790"/>
                    <a:pt x="5" y="1790"/>
                  </a:cubicBezTo>
                  <a:cubicBezTo>
                    <a:pt x="0" y="1925"/>
                    <a:pt x="109" y="2038"/>
                    <a:pt x="245" y="2038"/>
                  </a:cubicBezTo>
                  <a:cubicBezTo>
                    <a:pt x="429" y="2038"/>
                    <a:pt x="429" y="2038"/>
                    <a:pt x="429" y="2038"/>
                  </a:cubicBezTo>
                  <a:cubicBezTo>
                    <a:pt x="465" y="2038"/>
                    <a:pt x="465" y="2038"/>
                    <a:pt x="465" y="2038"/>
                  </a:cubicBezTo>
                  <a:cubicBezTo>
                    <a:pt x="517" y="555"/>
                    <a:pt x="517" y="555"/>
                    <a:pt x="517" y="555"/>
                  </a:cubicBezTo>
                  <a:cubicBezTo>
                    <a:pt x="860" y="0"/>
                    <a:pt x="860" y="0"/>
                    <a:pt x="860" y="0"/>
                  </a:cubicBezTo>
                  <a:cubicBezTo>
                    <a:pt x="600" y="0"/>
                    <a:pt x="600" y="0"/>
                    <a:pt x="600" y="0"/>
                  </a:cubicBezTo>
                  <a:cubicBezTo>
                    <a:pt x="595" y="0"/>
                    <a:pt x="591" y="0"/>
                    <a:pt x="58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96" name="Freeform 268">
              <a:extLst>
                <a:ext uri="{FF2B5EF4-FFF2-40B4-BE49-F238E27FC236}">
                  <a16:creationId xmlns:a16="http://schemas.microsoft.com/office/drawing/2014/main" id="{6C34C005-56FB-43B4-95ED-54C8EA31E176}"/>
                </a:ext>
              </a:extLst>
            </p:cNvPr>
            <p:cNvSpPr>
              <a:spLocks/>
            </p:cNvSpPr>
            <p:nvPr/>
          </p:nvSpPr>
          <p:spPr bwMode="auto">
            <a:xfrm>
              <a:off x="1624" y="1286"/>
              <a:ext cx="756" cy="1718"/>
            </a:xfrm>
            <a:custGeom>
              <a:avLst/>
              <a:gdLst>
                <a:gd name="T0" fmla="*/ 892 w 926"/>
                <a:gd name="T1" fmla="*/ 0 h 2106"/>
                <a:gd name="T2" fmla="*/ 632 w 926"/>
                <a:gd name="T3" fmla="*/ 0 h 2106"/>
                <a:gd name="T4" fmla="*/ 618 w 926"/>
                <a:gd name="T5" fmla="*/ 0 h 2106"/>
                <a:gd name="T6" fmla="*/ 231 w 926"/>
                <a:gd name="T7" fmla="*/ 161 h 2106"/>
                <a:gd name="T8" fmla="*/ 51 w 926"/>
                <a:gd name="T9" fmla="*/ 540 h 2106"/>
                <a:gd name="T10" fmla="*/ 51 w 926"/>
                <a:gd name="T11" fmla="*/ 541 h 2106"/>
                <a:gd name="T12" fmla="*/ 3 w 926"/>
                <a:gd name="T13" fmla="*/ 1822 h 2106"/>
                <a:gd name="T14" fmla="*/ 80 w 926"/>
                <a:gd name="T15" fmla="*/ 2023 h 2106"/>
                <a:gd name="T16" fmla="*/ 277 w 926"/>
                <a:gd name="T17" fmla="*/ 2106 h 2106"/>
                <a:gd name="T18" fmla="*/ 497 w 926"/>
                <a:gd name="T19" fmla="*/ 2106 h 2106"/>
                <a:gd name="T20" fmla="*/ 531 w 926"/>
                <a:gd name="T21" fmla="*/ 2074 h 2106"/>
                <a:gd name="T22" fmla="*/ 582 w 926"/>
                <a:gd name="T23" fmla="*/ 590 h 2106"/>
                <a:gd name="T24" fmla="*/ 550 w 926"/>
                <a:gd name="T25" fmla="*/ 555 h 2106"/>
                <a:gd name="T26" fmla="*/ 515 w 926"/>
                <a:gd name="T27" fmla="*/ 588 h 2106"/>
                <a:gd name="T28" fmla="*/ 464 w 926"/>
                <a:gd name="T29" fmla="*/ 2038 h 2106"/>
                <a:gd name="T30" fmla="*/ 277 w 926"/>
                <a:gd name="T31" fmla="*/ 2038 h 2106"/>
                <a:gd name="T32" fmla="*/ 129 w 926"/>
                <a:gd name="T33" fmla="*/ 1975 h 2106"/>
                <a:gd name="T34" fmla="*/ 71 w 926"/>
                <a:gd name="T35" fmla="*/ 1825 h 2106"/>
                <a:gd name="T36" fmla="*/ 119 w 926"/>
                <a:gd name="T37" fmla="*/ 544 h 2106"/>
                <a:gd name="T38" fmla="*/ 278 w 926"/>
                <a:gd name="T39" fmla="*/ 210 h 2106"/>
                <a:gd name="T40" fmla="*/ 619 w 926"/>
                <a:gd name="T41" fmla="*/ 68 h 2106"/>
                <a:gd name="T42" fmla="*/ 632 w 926"/>
                <a:gd name="T43" fmla="*/ 68 h 2106"/>
                <a:gd name="T44" fmla="*/ 892 w 926"/>
                <a:gd name="T45" fmla="*/ 68 h 2106"/>
                <a:gd name="T46" fmla="*/ 926 w 926"/>
                <a:gd name="T47" fmla="*/ 34 h 2106"/>
                <a:gd name="T48" fmla="*/ 892 w 926"/>
                <a:gd name="T49" fmla="*/ 0 h 2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6" h="2106">
                  <a:moveTo>
                    <a:pt x="892" y="0"/>
                  </a:moveTo>
                  <a:cubicBezTo>
                    <a:pt x="632" y="0"/>
                    <a:pt x="632" y="0"/>
                    <a:pt x="632" y="0"/>
                  </a:cubicBezTo>
                  <a:cubicBezTo>
                    <a:pt x="627" y="0"/>
                    <a:pt x="623" y="0"/>
                    <a:pt x="618" y="0"/>
                  </a:cubicBezTo>
                  <a:cubicBezTo>
                    <a:pt x="474" y="3"/>
                    <a:pt x="336" y="60"/>
                    <a:pt x="231" y="161"/>
                  </a:cubicBezTo>
                  <a:cubicBezTo>
                    <a:pt x="127" y="261"/>
                    <a:pt x="63" y="395"/>
                    <a:pt x="51" y="540"/>
                  </a:cubicBezTo>
                  <a:cubicBezTo>
                    <a:pt x="51" y="540"/>
                    <a:pt x="51" y="541"/>
                    <a:pt x="51" y="541"/>
                  </a:cubicBezTo>
                  <a:cubicBezTo>
                    <a:pt x="3" y="1822"/>
                    <a:pt x="3" y="1822"/>
                    <a:pt x="3" y="1822"/>
                  </a:cubicBezTo>
                  <a:cubicBezTo>
                    <a:pt x="0" y="1897"/>
                    <a:pt x="28" y="1968"/>
                    <a:pt x="80" y="2023"/>
                  </a:cubicBezTo>
                  <a:cubicBezTo>
                    <a:pt x="132" y="2077"/>
                    <a:pt x="202" y="2106"/>
                    <a:pt x="277" y="2106"/>
                  </a:cubicBezTo>
                  <a:cubicBezTo>
                    <a:pt x="497" y="2106"/>
                    <a:pt x="497" y="2106"/>
                    <a:pt x="497" y="2106"/>
                  </a:cubicBezTo>
                  <a:cubicBezTo>
                    <a:pt x="515" y="2106"/>
                    <a:pt x="530" y="2092"/>
                    <a:pt x="531" y="2074"/>
                  </a:cubicBezTo>
                  <a:cubicBezTo>
                    <a:pt x="582" y="590"/>
                    <a:pt x="582" y="590"/>
                    <a:pt x="582" y="590"/>
                  </a:cubicBezTo>
                  <a:cubicBezTo>
                    <a:pt x="583" y="571"/>
                    <a:pt x="568" y="556"/>
                    <a:pt x="550" y="555"/>
                  </a:cubicBezTo>
                  <a:cubicBezTo>
                    <a:pt x="531" y="554"/>
                    <a:pt x="515" y="569"/>
                    <a:pt x="515" y="588"/>
                  </a:cubicBezTo>
                  <a:cubicBezTo>
                    <a:pt x="464" y="2038"/>
                    <a:pt x="464" y="2038"/>
                    <a:pt x="464" y="2038"/>
                  </a:cubicBezTo>
                  <a:cubicBezTo>
                    <a:pt x="277" y="2038"/>
                    <a:pt x="277" y="2038"/>
                    <a:pt x="277" y="2038"/>
                  </a:cubicBezTo>
                  <a:cubicBezTo>
                    <a:pt x="220" y="2038"/>
                    <a:pt x="168" y="2016"/>
                    <a:pt x="129" y="1975"/>
                  </a:cubicBezTo>
                  <a:cubicBezTo>
                    <a:pt x="89" y="1935"/>
                    <a:pt x="69" y="1881"/>
                    <a:pt x="71" y="1825"/>
                  </a:cubicBezTo>
                  <a:cubicBezTo>
                    <a:pt x="119" y="544"/>
                    <a:pt x="119" y="544"/>
                    <a:pt x="119" y="544"/>
                  </a:cubicBezTo>
                  <a:cubicBezTo>
                    <a:pt x="129" y="417"/>
                    <a:pt x="186" y="298"/>
                    <a:pt x="278" y="210"/>
                  </a:cubicBezTo>
                  <a:cubicBezTo>
                    <a:pt x="371" y="121"/>
                    <a:pt x="492" y="71"/>
                    <a:pt x="619" y="68"/>
                  </a:cubicBezTo>
                  <a:cubicBezTo>
                    <a:pt x="623" y="68"/>
                    <a:pt x="628" y="68"/>
                    <a:pt x="632" y="68"/>
                  </a:cubicBezTo>
                  <a:cubicBezTo>
                    <a:pt x="892" y="68"/>
                    <a:pt x="892" y="68"/>
                    <a:pt x="892" y="68"/>
                  </a:cubicBezTo>
                  <a:cubicBezTo>
                    <a:pt x="910" y="68"/>
                    <a:pt x="926" y="53"/>
                    <a:pt x="926" y="34"/>
                  </a:cubicBezTo>
                  <a:cubicBezTo>
                    <a:pt x="926" y="15"/>
                    <a:pt x="910" y="0"/>
                    <a:pt x="8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97" name="Freeform 269">
              <a:extLst>
                <a:ext uri="{FF2B5EF4-FFF2-40B4-BE49-F238E27FC236}">
                  <a16:creationId xmlns:a16="http://schemas.microsoft.com/office/drawing/2014/main" id="{AA811B71-8306-4A22-9DBC-8975B522F2B6}"/>
                </a:ext>
              </a:extLst>
            </p:cNvPr>
            <p:cNvSpPr>
              <a:spLocks/>
            </p:cNvSpPr>
            <p:nvPr/>
          </p:nvSpPr>
          <p:spPr bwMode="auto">
            <a:xfrm>
              <a:off x="2957" y="2676"/>
              <a:ext cx="411" cy="303"/>
            </a:xfrm>
            <a:custGeom>
              <a:avLst/>
              <a:gdLst>
                <a:gd name="T0" fmla="*/ 0 w 504"/>
                <a:gd name="T1" fmla="*/ 372 h 372"/>
                <a:gd name="T2" fmla="*/ 0 w 504"/>
                <a:gd name="T3" fmla="*/ 372 h 372"/>
                <a:gd name="T4" fmla="*/ 504 w 504"/>
                <a:gd name="T5" fmla="*/ 372 h 372"/>
                <a:gd name="T6" fmla="*/ 504 w 504"/>
                <a:gd name="T7" fmla="*/ 0 h 372"/>
                <a:gd name="T8" fmla="*/ 372 w 504"/>
                <a:gd name="T9" fmla="*/ 0 h 372"/>
                <a:gd name="T10" fmla="*/ 0 w 504"/>
                <a:gd name="T11" fmla="*/ 372 h 372"/>
              </a:gdLst>
              <a:ahLst/>
              <a:cxnLst>
                <a:cxn ang="0">
                  <a:pos x="T0" y="T1"/>
                </a:cxn>
                <a:cxn ang="0">
                  <a:pos x="T2" y="T3"/>
                </a:cxn>
                <a:cxn ang="0">
                  <a:pos x="T4" y="T5"/>
                </a:cxn>
                <a:cxn ang="0">
                  <a:pos x="T6" y="T7"/>
                </a:cxn>
                <a:cxn ang="0">
                  <a:pos x="T8" y="T9"/>
                </a:cxn>
                <a:cxn ang="0">
                  <a:pos x="T10" y="T11"/>
                </a:cxn>
              </a:cxnLst>
              <a:rect l="0" t="0" r="r" b="b"/>
              <a:pathLst>
                <a:path w="504" h="372">
                  <a:moveTo>
                    <a:pt x="0" y="372"/>
                  </a:moveTo>
                  <a:cubicBezTo>
                    <a:pt x="0" y="372"/>
                    <a:pt x="0" y="372"/>
                    <a:pt x="0" y="372"/>
                  </a:cubicBezTo>
                  <a:cubicBezTo>
                    <a:pt x="504" y="372"/>
                    <a:pt x="504" y="372"/>
                    <a:pt x="504" y="372"/>
                  </a:cubicBezTo>
                  <a:cubicBezTo>
                    <a:pt x="504" y="0"/>
                    <a:pt x="504" y="0"/>
                    <a:pt x="504" y="0"/>
                  </a:cubicBezTo>
                  <a:cubicBezTo>
                    <a:pt x="372" y="0"/>
                    <a:pt x="372" y="0"/>
                    <a:pt x="372" y="0"/>
                  </a:cubicBezTo>
                  <a:cubicBezTo>
                    <a:pt x="167" y="0"/>
                    <a:pt x="0" y="167"/>
                    <a:pt x="0" y="3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98" name="Freeform 270">
              <a:extLst>
                <a:ext uri="{FF2B5EF4-FFF2-40B4-BE49-F238E27FC236}">
                  <a16:creationId xmlns:a16="http://schemas.microsoft.com/office/drawing/2014/main" id="{7CE8AB0F-2055-4422-81AE-93CE49AE26E6}"/>
                </a:ext>
              </a:extLst>
            </p:cNvPr>
            <p:cNvSpPr>
              <a:spLocks noEditPoints="1"/>
            </p:cNvSpPr>
            <p:nvPr/>
          </p:nvSpPr>
          <p:spPr bwMode="auto">
            <a:xfrm>
              <a:off x="2929" y="2648"/>
              <a:ext cx="467" cy="359"/>
            </a:xfrm>
            <a:custGeom>
              <a:avLst/>
              <a:gdLst>
                <a:gd name="T0" fmla="*/ 538 w 572"/>
                <a:gd name="T1" fmla="*/ 0 h 440"/>
                <a:gd name="T2" fmla="*/ 407 w 572"/>
                <a:gd name="T3" fmla="*/ 0 h 440"/>
                <a:gd name="T4" fmla="*/ 0 w 572"/>
                <a:gd name="T5" fmla="*/ 406 h 440"/>
                <a:gd name="T6" fmla="*/ 34 w 572"/>
                <a:gd name="T7" fmla="*/ 440 h 440"/>
                <a:gd name="T8" fmla="*/ 538 w 572"/>
                <a:gd name="T9" fmla="*/ 440 h 440"/>
                <a:gd name="T10" fmla="*/ 572 w 572"/>
                <a:gd name="T11" fmla="*/ 406 h 440"/>
                <a:gd name="T12" fmla="*/ 572 w 572"/>
                <a:gd name="T13" fmla="*/ 34 h 440"/>
                <a:gd name="T14" fmla="*/ 538 w 572"/>
                <a:gd name="T15" fmla="*/ 0 h 440"/>
                <a:gd name="T16" fmla="*/ 504 w 572"/>
                <a:gd name="T17" fmla="*/ 372 h 440"/>
                <a:gd name="T18" fmla="*/ 70 w 572"/>
                <a:gd name="T19" fmla="*/ 372 h 440"/>
                <a:gd name="T20" fmla="*/ 407 w 572"/>
                <a:gd name="T21" fmla="*/ 68 h 440"/>
                <a:gd name="T22" fmla="*/ 504 w 572"/>
                <a:gd name="T23" fmla="*/ 68 h 440"/>
                <a:gd name="T24" fmla="*/ 504 w 572"/>
                <a:gd name="T25" fmla="*/ 37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2" h="440">
                  <a:moveTo>
                    <a:pt x="538" y="0"/>
                  </a:moveTo>
                  <a:cubicBezTo>
                    <a:pt x="407" y="0"/>
                    <a:pt x="407" y="0"/>
                    <a:pt x="407" y="0"/>
                  </a:cubicBezTo>
                  <a:cubicBezTo>
                    <a:pt x="183" y="0"/>
                    <a:pt x="0" y="182"/>
                    <a:pt x="0" y="406"/>
                  </a:cubicBezTo>
                  <a:cubicBezTo>
                    <a:pt x="0" y="425"/>
                    <a:pt x="16" y="440"/>
                    <a:pt x="34" y="440"/>
                  </a:cubicBezTo>
                  <a:cubicBezTo>
                    <a:pt x="538" y="440"/>
                    <a:pt x="538" y="440"/>
                    <a:pt x="538" y="440"/>
                  </a:cubicBezTo>
                  <a:cubicBezTo>
                    <a:pt x="557" y="440"/>
                    <a:pt x="572" y="425"/>
                    <a:pt x="572" y="406"/>
                  </a:cubicBezTo>
                  <a:cubicBezTo>
                    <a:pt x="572" y="34"/>
                    <a:pt x="572" y="34"/>
                    <a:pt x="572" y="34"/>
                  </a:cubicBezTo>
                  <a:cubicBezTo>
                    <a:pt x="572" y="15"/>
                    <a:pt x="557" y="0"/>
                    <a:pt x="538" y="0"/>
                  </a:cubicBezTo>
                  <a:close/>
                  <a:moveTo>
                    <a:pt x="504" y="372"/>
                  </a:moveTo>
                  <a:cubicBezTo>
                    <a:pt x="70" y="372"/>
                    <a:pt x="70" y="372"/>
                    <a:pt x="70" y="372"/>
                  </a:cubicBezTo>
                  <a:cubicBezTo>
                    <a:pt x="87" y="202"/>
                    <a:pt x="232" y="68"/>
                    <a:pt x="407" y="68"/>
                  </a:cubicBezTo>
                  <a:cubicBezTo>
                    <a:pt x="504" y="68"/>
                    <a:pt x="504" y="68"/>
                    <a:pt x="504" y="68"/>
                  </a:cubicBezTo>
                  <a:lnTo>
                    <a:pt x="504" y="3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99" name="Freeform 271">
              <a:extLst>
                <a:ext uri="{FF2B5EF4-FFF2-40B4-BE49-F238E27FC236}">
                  <a16:creationId xmlns:a16="http://schemas.microsoft.com/office/drawing/2014/main" id="{64F32BAC-DC8C-4E5A-ABE2-1901098320E9}"/>
                </a:ext>
              </a:extLst>
            </p:cNvPr>
            <p:cNvSpPr>
              <a:spLocks/>
            </p:cNvSpPr>
            <p:nvPr/>
          </p:nvSpPr>
          <p:spPr bwMode="auto">
            <a:xfrm>
              <a:off x="3368" y="2583"/>
              <a:ext cx="624" cy="394"/>
            </a:xfrm>
            <a:custGeom>
              <a:avLst/>
              <a:gdLst>
                <a:gd name="T0" fmla="*/ 0 w 624"/>
                <a:gd name="T1" fmla="*/ 0 h 394"/>
                <a:gd name="T2" fmla="*/ 0 w 624"/>
                <a:gd name="T3" fmla="*/ 394 h 394"/>
                <a:gd name="T4" fmla="*/ 624 w 624"/>
                <a:gd name="T5" fmla="*/ 394 h 394"/>
                <a:gd name="T6" fmla="*/ 304 w 624"/>
                <a:gd name="T7" fmla="*/ 2 h 394"/>
                <a:gd name="T8" fmla="*/ 0 w 624"/>
                <a:gd name="T9" fmla="*/ 0 h 394"/>
              </a:gdLst>
              <a:ahLst/>
              <a:cxnLst>
                <a:cxn ang="0">
                  <a:pos x="T0" y="T1"/>
                </a:cxn>
                <a:cxn ang="0">
                  <a:pos x="T2" y="T3"/>
                </a:cxn>
                <a:cxn ang="0">
                  <a:pos x="T4" y="T5"/>
                </a:cxn>
                <a:cxn ang="0">
                  <a:pos x="T6" y="T7"/>
                </a:cxn>
                <a:cxn ang="0">
                  <a:pos x="T8" y="T9"/>
                </a:cxn>
              </a:cxnLst>
              <a:rect l="0" t="0" r="r" b="b"/>
              <a:pathLst>
                <a:path w="624" h="394">
                  <a:moveTo>
                    <a:pt x="0" y="0"/>
                  </a:moveTo>
                  <a:lnTo>
                    <a:pt x="0" y="394"/>
                  </a:lnTo>
                  <a:lnTo>
                    <a:pt x="624" y="394"/>
                  </a:lnTo>
                  <a:lnTo>
                    <a:pt x="304" y="2"/>
                  </a:lnTo>
                  <a:lnTo>
                    <a:pt x="0" y="0"/>
                  </a:lnTo>
                  <a:close/>
                </a:path>
              </a:pathLst>
            </a:custGeom>
            <a:solidFill>
              <a:srgbClr val="6FD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00" name="Freeform 272">
              <a:extLst>
                <a:ext uri="{FF2B5EF4-FFF2-40B4-BE49-F238E27FC236}">
                  <a16:creationId xmlns:a16="http://schemas.microsoft.com/office/drawing/2014/main" id="{6EC4F427-3EDC-459B-A413-8A317D391BAF}"/>
                </a:ext>
              </a:extLst>
            </p:cNvPr>
            <p:cNvSpPr>
              <a:spLocks/>
            </p:cNvSpPr>
            <p:nvPr/>
          </p:nvSpPr>
          <p:spPr bwMode="auto">
            <a:xfrm>
              <a:off x="3340" y="2556"/>
              <a:ext cx="680" cy="448"/>
            </a:xfrm>
            <a:custGeom>
              <a:avLst/>
              <a:gdLst>
                <a:gd name="T0" fmla="*/ 799 w 833"/>
                <a:gd name="T1" fmla="*/ 482 h 550"/>
                <a:gd name="T2" fmla="*/ 68 w 833"/>
                <a:gd name="T3" fmla="*/ 482 h 550"/>
                <a:gd name="T4" fmla="*/ 68 w 833"/>
                <a:gd name="T5" fmla="*/ 68 h 550"/>
                <a:gd name="T6" fmla="*/ 405 w 833"/>
                <a:gd name="T7" fmla="*/ 70 h 550"/>
                <a:gd name="T8" fmla="*/ 406 w 833"/>
                <a:gd name="T9" fmla="*/ 70 h 550"/>
                <a:gd name="T10" fmla="*/ 440 w 833"/>
                <a:gd name="T11" fmla="*/ 36 h 550"/>
                <a:gd name="T12" fmla="*/ 406 w 833"/>
                <a:gd name="T13" fmla="*/ 2 h 550"/>
                <a:gd name="T14" fmla="*/ 34 w 833"/>
                <a:gd name="T15" fmla="*/ 0 h 550"/>
                <a:gd name="T16" fmla="*/ 10 w 833"/>
                <a:gd name="T17" fmla="*/ 9 h 550"/>
                <a:gd name="T18" fmla="*/ 0 w 833"/>
                <a:gd name="T19" fmla="*/ 34 h 550"/>
                <a:gd name="T20" fmla="*/ 0 w 833"/>
                <a:gd name="T21" fmla="*/ 516 h 550"/>
                <a:gd name="T22" fmla="*/ 34 w 833"/>
                <a:gd name="T23" fmla="*/ 550 h 550"/>
                <a:gd name="T24" fmla="*/ 799 w 833"/>
                <a:gd name="T25" fmla="*/ 550 h 550"/>
                <a:gd name="T26" fmla="*/ 833 w 833"/>
                <a:gd name="T27" fmla="*/ 516 h 550"/>
                <a:gd name="T28" fmla="*/ 799 w 833"/>
                <a:gd name="T29" fmla="*/ 48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3" h="550">
                  <a:moveTo>
                    <a:pt x="799" y="482"/>
                  </a:moveTo>
                  <a:cubicBezTo>
                    <a:pt x="68" y="482"/>
                    <a:pt x="68" y="482"/>
                    <a:pt x="68" y="482"/>
                  </a:cubicBezTo>
                  <a:cubicBezTo>
                    <a:pt x="68" y="68"/>
                    <a:pt x="68" y="68"/>
                    <a:pt x="68" y="68"/>
                  </a:cubicBezTo>
                  <a:cubicBezTo>
                    <a:pt x="405" y="70"/>
                    <a:pt x="405" y="70"/>
                    <a:pt x="405" y="70"/>
                  </a:cubicBezTo>
                  <a:cubicBezTo>
                    <a:pt x="406" y="70"/>
                    <a:pt x="406" y="70"/>
                    <a:pt x="406" y="70"/>
                  </a:cubicBezTo>
                  <a:cubicBezTo>
                    <a:pt x="424" y="70"/>
                    <a:pt x="440" y="55"/>
                    <a:pt x="440" y="36"/>
                  </a:cubicBezTo>
                  <a:cubicBezTo>
                    <a:pt x="440" y="17"/>
                    <a:pt x="425" y="2"/>
                    <a:pt x="406" y="2"/>
                  </a:cubicBezTo>
                  <a:cubicBezTo>
                    <a:pt x="34" y="0"/>
                    <a:pt x="34" y="0"/>
                    <a:pt x="34" y="0"/>
                  </a:cubicBezTo>
                  <a:cubicBezTo>
                    <a:pt x="25" y="0"/>
                    <a:pt x="16" y="3"/>
                    <a:pt x="10" y="9"/>
                  </a:cubicBezTo>
                  <a:cubicBezTo>
                    <a:pt x="3" y="16"/>
                    <a:pt x="0" y="25"/>
                    <a:pt x="0" y="34"/>
                  </a:cubicBezTo>
                  <a:cubicBezTo>
                    <a:pt x="0" y="516"/>
                    <a:pt x="0" y="516"/>
                    <a:pt x="0" y="516"/>
                  </a:cubicBezTo>
                  <a:cubicBezTo>
                    <a:pt x="0" y="535"/>
                    <a:pt x="15" y="550"/>
                    <a:pt x="34" y="550"/>
                  </a:cubicBezTo>
                  <a:cubicBezTo>
                    <a:pt x="799" y="550"/>
                    <a:pt x="799" y="550"/>
                    <a:pt x="799" y="550"/>
                  </a:cubicBezTo>
                  <a:cubicBezTo>
                    <a:pt x="818" y="550"/>
                    <a:pt x="833" y="535"/>
                    <a:pt x="833" y="516"/>
                  </a:cubicBezTo>
                  <a:cubicBezTo>
                    <a:pt x="833" y="498"/>
                    <a:pt x="818" y="482"/>
                    <a:pt x="799" y="48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01" name="Freeform 273">
              <a:extLst>
                <a:ext uri="{FF2B5EF4-FFF2-40B4-BE49-F238E27FC236}">
                  <a16:creationId xmlns:a16="http://schemas.microsoft.com/office/drawing/2014/main" id="{2D923C82-FECA-4629-A31F-7D4208DB0D0F}"/>
                </a:ext>
              </a:extLst>
            </p:cNvPr>
            <p:cNvSpPr>
              <a:spLocks/>
            </p:cNvSpPr>
            <p:nvPr/>
          </p:nvSpPr>
          <p:spPr bwMode="auto">
            <a:xfrm>
              <a:off x="2420" y="2676"/>
              <a:ext cx="411" cy="303"/>
            </a:xfrm>
            <a:custGeom>
              <a:avLst/>
              <a:gdLst>
                <a:gd name="T0" fmla="*/ 131 w 504"/>
                <a:gd name="T1" fmla="*/ 0 h 372"/>
                <a:gd name="T2" fmla="*/ 0 w 504"/>
                <a:gd name="T3" fmla="*/ 0 h 372"/>
                <a:gd name="T4" fmla="*/ 0 w 504"/>
                <a:gd name="T5" fmla="*/ 372 h 372"/>
                <a:gd name="T6" fmla="*/ 504 w 504"/>
                <a:gd name="T7" fmla="*/ 372 h 372"/>
                <a:gd name="T8" fmla="*/ 504 w 504"/>
                <a:gd name="T9" fmla="*/ 372 h 372"/>
                <a:gd name="T10" fmla="*/ 131 w 504"/>
                <a:gd name="T11" fmla="*/ 0 h 372"/>
              </a:gdLst>
              <a:ahLst/>
              <a:cxnLst>
                <a:cxn ang="0">
                  <a:pos x="T0" y="T1"/>
                </a:cxn>
                <a:cxn ang="0">
                  <a:pos x="T2" y="T3"/>
                </a:cxn>
                <a:cxn ang="0">
                  <a:pos x="T4" y="T5"/>
                </a:cxn>
                <a:cxn ang="0">
                  <a:pos x="T6" y="T7"/>
                </a:cxn>
                <a:cxn ang="0">
                  <a:pos x="T8" y="T9"/>
                </a:cxn>
                <a:cxn ang="0">
                  <a:pos x="T10" y="T11"/>
                </a:cxn>
              </a:cxnLst>
              <a:rect l="0" t="0" r="r" b="b"/>
              <a:pathLst>
                <a:path w="504" h="372">
                  <a:moveTo>
                    <a:pt x="131" y="0"/>
                  </a:moveTo>
                  <a:cubicBezTo>
                    <a:pt x="0" y="0"/>
                    <a:pt x="0" y="0"/>
                    <a:pt x="0" y="0"/>
                  </a:cubicBezTo>
                  <a:cubicBezTo>
                    <a:pt x="0" y="372"/>
                    <a:pt x="0" y="372"/>
                    <a:pt x="0" y="372"/>
                  </a:cubicBezTo>
                  <a:cubicBezTo>
                    <a:pt x="504" y="372"/>
                    <a:pt x="504" y="372"/>
                    <a:pt x="504" y="372"/>
                  </a:cubicBezTo>
                  <a:cubicBezTo>
                    <a:pt x="504" y="372"/>
                    <a:pt x="504" y="372"/>
                    <a:pt x="504" y="372"/>
                  </a:cubicBezTo>
                  <a:cubicBezTo>
                    <a:pt x="504" y="167"/>
                    <a:pt x="337" y="0"/>
                    <a:pt x="13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02" name="Freeform 274">
              <a:extLst>
                <a:ext uri="{FF2B5EF4-FFF2-40B4-BE49-F238E27FC236}">
                  <a16:creationId xmlns:a16="http://schemas.microsoft.com/office/drawing/2014/main" id="{FE95A86B-2C13-4757-A59B-3DB9E648B5E4}"/>
                </a:ext>
              </a:extLst>
            </p:cNvPr>
            <p:cNvSpPr>
              <a:spLocks noEditPoints="1"/>
            </p:cNvSpPr>
            <p:nvPr/>
          </p:nvSpPr>
          <p:spPr bwMode="auto">
            <a:xfrm>
              <a:off x="2393" y="2648"/>
              <a:ext cx="466" cy="359"/>
            </a:xfrm>
            <a:custGeom>
              <a:avLst/>
              <a:gdLst>
                <a:gd name="T0" fmla="*/ 165 w 572"/>
                <a:gd name="T1" fmla="*/ 0 h 440"/>
                <a:gd name="T2" fmla="*/ 34 w 572"/>
                <a:gd name="T3" fmla="*/ 0 h 440"/>
                <a:gd name="T4" fmla="*/ 0 w 572"/>
                <a:gd name="T5" fmla="*/ 34 h 440"/>
                <a:gd name="T6" fmla="*/ 0 w 572"/>
                <a:gd name="T7" fmla="*/ 406 h 440"/>
                <a:gd name="T8" fmla="*/ 34 w 572"/>
                <a:gd name="T9" fmla="*/ 440 h 440"/>
                <a:gd name="T10" fmla="*/ 538 w 572"/>
                <a:gd name="T11" fmla="*/ 440 h 440"/>
                <a:gd name="T12" fmla="*/ 572 w 572"/>
                <a:gd name="T13" fmla="*/ 406 h 440"/>
                <a:gd name="T14" fmla="*/ 165 w 572"/>
                <a:gd name="T15" fmla="*/ 0 h 440"/>
                <a:gd name="T16" fmla="*/ 68 w 572"/>
                <a:gd name="T17" fmla="*/ 372 h 440"/>
                <a:gd name="T18" fmla="*/ 68 w 572"/>
                <a:gd name="T19" fmla="*/ 68 h 440"/>
                <a:gd name="T20" fmla="*/ 165 w 572"/>
                <a:gd name="T21" fmla="*/ 68 h 440"/>
                <a:gd name="T22" fmla="*/ 502 w 572"/>
                <a:gd name="T23" fmla="*/ 372 h 440"/>
                <a:gd name="T24" fmla="*/ 68 w 572"/>
                <a:gd name="T25" fmla="*/ 37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2" h="440">
                  <a:moveTo>
                    <a:pt x="165" y="0"/>
                  </a:moveTo>
                  <a:cubicBezTo>
                    <a:pt x="34" y="0"/>
                    <a:pt x="34" y="0"/>
                    <a:pt x="34" y="0"/>
                  </a:cubicBezTo>
                  <a:cubicBezTo>
                    <a:pt x="15" y="0"/>
                    <a:pt x="0" y="15"/>
                    <a:pt x="0" y="34"/>
                  </a:cubicBezTo>
                  <a:cubicBezTo>
                    <a:pt x="0" y="406"/>
                    <a:pt x="0" y="406"/>
                    <a:pt x="0" y="406"/>
                  </a:cubicBezTo>
                  <a:cubicBezTo>
                    <a:pt x="0" y="425"/>
                    <a:pt x="15" y="440"/>
                    <a:pt x="34" y="440"/>
                  </a:cubicBezTo>
                  <a:cubicBezTo>
                    <a:pt x="538" y="440"/>
                    <a:pt x="538" y="440"/>
                    <a:pt x="538" y="440"/>
                  </a:cubicBezTo>
                  <a:cubicBezTo>
                    <a:pt x="556" y="440"/>
                    <a:pt x="572" y="425"/>
                    <a:pt x="572" y="406"/>
                  </a:cubicBezTo>
                  <a:cubicBezTo>
                    <a:pt x="572" y="182"/>
                    <a:pt x="389" y="0"/>
                    <a:pt x="165" y="0"/>
                  </a:cubicBezTo>
                  <a:close/>
                  <a:moveTo>
                    <a:pt x="68" y="372"/>
                  </a:moveTo>
                  <a:cubicBezTo>
                    <a:pt x="68" y="68"/>
                    <a:pt x="68" y="68"/>
                    <a:pt x="68" y="68"/>
                  </a:cubicBezTo>
                  <a:cubicBezTo>
                    <a:pt x="165" y="68"/>
                    <a:pt x="165" y="68"/>
                    <a:pt x="165" y="68"/>
                  </a:cubicBezTo>
                  <a:cubicBezTo>
                    <a:pt x="340" y="68"/>
                    <a:pt x="485" y="202"/>
                    <a:pt x="502" y="372"/>
                  </a:cubicBezTo>
                  <a:lnTo>
                    <a:pt x="68" y="37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03" name="Freeform 275">
              <a:extLst>
                <a:ext uri="{FF2B5EF4-FFF2-40B4-BE49-F238E27FC236}">
                  <a16:creationId xmlns:a16="http://schemas.microsoft.com/office/drawing/2014/main" id="{AF4C00A4-2531-44F6-A2DC-F987DC31D935}"/>
                </a:ext>
              </a:extLst>
            </p:cNvPr>
            <p:cNvSpPr>
              <a:spLocks/>
            </p:cNvSpPr>
            <p:nvPr/>
          </p:nvSpPr>
          <p:spPr bwMode="auto">
            <a:xfrm>
              <a:off x="1915" y="2583"/>
              <a:ext cx="550" cy="394"/>
            </a:xfrm>
            <a:custGeom>
              <a:avLst/>
              <a:gdLst>
                <a:gd name="T0" fmla="*/ 0 w 550"/>
                <a:gd name="T1" fmla="*/ 394 h 394"/>
                <a:gd name="T2" fmla="*/ 550 w 550"/>
                <a:gd name="T3" fmla="*/ 394 h 394"/>
                <a:gd name="T4" fmla="*/ 550 w 550"/>
                <a:gd name="T5" fmla="*/ 0 h 394"/>
                <a:gd name="T6" fmla="*/ 5 w 550"/>
                <a:gd name="T7" fmla="*/ 2 h 394"/>
                <a:gd name="T8" fmla="*/ 0 w 550"/>
                <a:gd name="T9" fmla="*/ 394 h 394"/>
              </a:gdLst>
              <a:ahLst/>
              <a:cxnLst>
                <a:cxn ang="0">
                  <a:pos x="T0" y="T1"/>
                </a:cxn>
                <a:cxn ang="0">
                  <a:pos x="T2" y="T3"/>
                </a:cxn>
                <a:cxn ang="0">
                  <a:pos x="T4" y="T5"/>
                </a:cxn>
                <a:cxn ang="0">
                  <a:pos x="T6" y="T7"/>
                </a:cxn>
                <a:cxn ang="0">
                  <a:pos x="T8" y="T9"/>
                </a:cxn>
              </a:cxnLst>
              <a:rect l="0" t="0" r="r" b="b"/>
              <a:pathLst>
                <a:path w="550" h="394">
                  <a:moveTo>
                    <a:pt x="0" y="394"/>
                  </a:moveTo>
                  <a:lnTo>
                    <a:pt x="550" y="394"/>
                  </a:lnTo>
                  <a:lnTo>
                    <a:pt x="550" y="0"/>
                  </a:lnTo>
                  <a:lnTo>
                    <a:pt x="5" y="2"/>
                  </a:lnTo>
                  <a:lnTo>
                    <a:pt x="0" y="39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04" name="Freeform 276">
              <a:extLst>
                <a:ext uri="{FF2B5EF4-FFF2-40B4-BE49-F238E27FC236}">
                  <a16:creationId xmlns:a16="http://schemas.microsoft.com/office/drawing/2014/main" id="{F7EDD398-4F6D-44DA-B0BE-6F023551A10B}"/>
                </a:ext>
              </a:extLst>
            </p:cNvPr>
            <p:cNvSpPr>
              <a:spLocks/>
            </p:cNvSpPr>
            <p:nvPr/>
          </p:nvSpPr>
          <p:spPr bwMode="auto">
            <a:xfrm>
              <a:off x="1887" y="2556"/>
              <a:ext cx="606" cy="448"/>
            </a:xfrm>
            <a:custGeom>
              <a:avLst/>
              <a:gdLst>
                <a:gd name="T0" fmla="*/ 709 w 743"/>
                <a:gd name="T1" fmla="*/ 0 h 550"/>
                <a:gd name="T2" fmla="*/ 709 w 743"/>
                <a:gd name="T3" fmla="*/ 0 h 550"/>
                <a:gd name="T4" fmla="*/ 40 w 743"/>
                <a:gd name="T5" fmla="*/ 2 h 550"/>
                <a:gd name="T6" fmla="*/ 6 w 743"/>
                <a:gd name="T7" fmla="*/ 36 h 550"/>
                <a:gd name="T8" fmla="*/ 40 w 743"/>
                <a:gd name="T9" fmla="*/ 70 h 550"/>
                <a:gd name="T10" fmla="*/ 40 w 743"/>
                <a:gd name="T11" fmla="*/ 70 h 550"/>
                <a:gd name="T12" fmla="*/ 675 w 743"/>
                <a:gd name="T13" fmla="*/ 68 h 550"/>
                <a:gd name="T14" fmla="*/ 675 w 743"/>
                <a:gd name="T15" fmla="*/ 482 h 550"/>
                <a:gd name="T16" fmla="*/ 34 w 743"/>
                <a:gd name="T17" fmla="*/ 482 h 550"/>
                <a:gd name="T18" fmla="*/ 0 w 743"/>
                <a:gd name="T19" fmla="*/ 516 h 550"/>
                <a:gd name="T20" fmla="*/ 34 w 743"/>
                <a:gd name="T21" fmla="*/ 550 h 550"/>
                <a:gd name="T22" fmla="*/ 709 w 743"/>
                <a:gd name="T23" fmla="*/ 550 h 550"/>
                <a:gd name="T24" fmla="*/ 743 w 743"/>
                <a:gd name="T25" fmla="*/ 516 h 550"/>
                <a:gd name="T26" fmla="*/ 743 w 743"/>
                <a:gd name="T27" fmla="*/ 34 h 550"/>
                <a:gd name="T28" fmla="*/ 733 w 743"/>
                <a:gd name="T29" fmla="*/ 10 h 550"/>
                <a:gd name="T30" fmla="*/ 709 w 743"/>
                <a:gd name="T3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550">
                  <a:moveTo>
                    <a:pt x="709" y="0"/>
                  </a:moveTo>
                  <a:cubicBezTo>
                    <a:pt x="709" y="0"/>
                    <a:pt x="709" y="0"/>
                    <a:pt x="709" y="0"/>
                  </a:cubicBezTo>
                  <a:cubicBezTo>
                    <a:pt x="40" y="2"/>
                    <a:pt x="40" y="2"/>
                    <a:pt x="40" y="2"/>
                  </a:cubicBezTo>
                  <a:cubicBezTo>
                    <a:pt x="21" y="2"/>
                    <a:pt x="6" y="17"/>
                    <a:pt x="6" y="36"/>
                  </a:cubicBezTo>
                  <a:cubicBezTo>
                    <a:pt x="6" y="55"/>
                    <a:pt x="21" y="70"/>
                    <a:pt x="40" y="70"/>
                  </a:cubicBezTo>
                  <a:cubicBezTo>
                    <a:pt x="40" y="70"/>
                    <a:pt x="40" y="70"/>
                    <a:pt x="40" y="70"/>
                  </a:cubicBezTo>
                  <a:cubicBezTo>
                    <a:pt x="675" y="68"/>
                    <a:pt x="675" y="68"/>
                    <a:pt x="675" y="68"/>
                  </a:cubicBezTo>
                  <a:cubicBezTo>
                    <a:pt x="675" y="482"/>
                    <a:pt x="675" y="482"/>
                    <a:pt x="675" y="482"/>
                  </a:cubicBezTo>
                  <a:cubicBezTo>
                    <a:pt x="34" y="482"/>
                    <a:pt x="34" y="482"/>
                    <a:pt x="34" y="482"/>
                  </a:cubicBezTo>
                  <a:cubicBezTo>
                    <a:pt x="15" y="482"/>
                    <a:pt x="0" y="498"/>
                    <a:pt x="0" y="516"/>
                  </a:cubicBezTo>
                  <a:cubicBezTo>
                    <a:pt x="0" y="535"/>
                    <a:pt x="15" y="550"/>
                    <a:pt x="34" y="550"/>
                  </a:cubicBezTo>
                  <a:cubicBezTo>
                    <a:pt x="709" y="550"/>
                    <a:pt x="709" y="550"/>
                    <a:pt x="709" y="550"/>
                  </a:cubicBezTo>
                  <a:cubicBezTo>
                    <a:pt x="727" y="550"/>
                    <a:pt x="743" y="535"/>
                    <a:pt x="743" y="516"/>
                  </a:cubicBezTo>
                  <a:cubicBezTo>
                    <a:pt x="743" y="34"/>
                    <a:pt x="743" y="34"/>
                    <a:pt x="743" y="34"/>
                  </a:cubicBezTo>
                  <a:cubicBezTo>
                    <a:pt x="743" y="25"/>
                    <a:pt x="739" y="16"/>
                    <a:pt x="733" y="10"/>
                  </a:cubicBezTo>
                  <a:cubicBezTo>
                    <a:pt x="726" y="3"/>
                    <a:pt x="718" y="0"/>
                    <a:pt x="70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05" name="Freeform 277">
              <a:extLst>
                <a:ext uri="{FF2B5EF4-FFF2-40B4-BE49-F238E27FC236}">
                  <a16:creationId xmlns:a16="http://schemas.microsoft.com/office/drawing/2014/main" id="{94FF333B-B8D2-4559-8782-729A36A80868}"/>
                </a:ext>
              </a:extLst>
            </p:cNvPr>
            <p:cNvSpPr>
              <a:spLocks/>
            </p:cNvSpPr>
            <p:nvPr/>
          </p:nvSpPr>
          <p:spPr bwMode="auto">
            <a:xfrm>
              <a:off x="2083" y="28"/>
              <a:ext cx="814" cy="1603"/>
            </a:xfrm>
            <a:custGeom>
              <a:avLst/>
              <a:gdLst>
                <a:gd name="T0" fmla="*/ 499 w 998"/>
                <a:gd name="T1" fmla="*/ 0 h 1966"/>
                <a:gd name="T2" fmla="*/ 499 w 998"/>
                <a:gd name="T3" fmla="*/ 0 h 1966"/>
                <a:gd name="T4" fmla="*/ 0 w 998"/>
                <a:gd name="T5" fmla="*/ 499 h 1966"/>
                <a:gd name="T6" fmla="*/ 0 w 998"/>
                <a:gd name="T7" fmla="*/ 1244 h 1966"/>
                <a:gd name="T8" fmla="*/ 722 w 998"/>
                <a:gd name="T9" fmla="*/ 1966 h 1966"/>
                <a:gd name="T10" fmla="*/ 722 w 998"/>
                <a:gd name="T11" fmla="*/ 1966 h 1966"/>
                <a:gd name="T12" fmla="*/ 998 w 998"/>
                <a:gd name="T13" fmla="*/ 1691 h 1966"/>
                <a:gd name="T14" fmla="*/ 998 w 998"/>
                <a:gd name="T15" fmla="*/ 499 h 1966"/>
                <a:gd name="T16" fmla="*/ 499 w 998"/>
                <a:gd name="T17" fmla="*/ 0 h 1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8" h="1966">
                  <a:moveTo>
                    <a:pt x="499" y="0"/>
                  </a:moveTo>
                  <a:cubicBezTo>
                    <a:pt x="499" y="0"/>
                    <a:pt x="499" y="0"/>
                    <a:pt x="499" y="0"/>
                  </a:cubicBezTo>
                  <a:cubicBezTo>
                    <a:pt x="223" y="0"/>
                    <a:pt x="0" y="224"/>
                    <a:pt x="0" y="499"/>
                  </a:cubicBezTo>
                  <a:cubicBezTo>
                    <a:pt x="0" y="1244"/>
                    <a:pt x="0" y="1244"/>
                    <a:pt x="0" y="1244"/>
                  </a:cubicBezTo>
                  <a:cubicBezTo>
                    <a:pt x="0" y="1643"/>
                    <a:pt x="323" y="1966"/>
                    <a:pt x="722" y="1966"/>
                  </a:cubicBezTo>
                  <a:cubicBezTo>
                    <a:pt x="722" y="1966"/>
                    <a:pt x="722" y="1966"/>
                    <a:pt x="722" y="1966"/>
                  </a:cubicBezTo>
                  <a:cubicBezTo>
                    <a:pt x="874" y="1966"/>
                    <a:pt x="998" y="1843"/>
                    <a:pt x="998" y="1691"/>
                  </a:cubicBezTo>
                  <a:cubicBezTo>
                    <a:pt x="998" y="499"/>
                    <a:pt x="998" y="499"/>
                    <a:pt x="998" y="499"/>
                  </a:cubicBezTo>
                  <a:cubicBezTo>
                    <a:pt x="998" y="224"/>
                    <a:pt x="774" y="0"/>
                    <a:pt x="4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06" name="Freeform 278">
              <a:extLst>
                <a:ext uri="{FF2B5EF4-FFF2-40B4-BE49-F238E27FC236}">
                  <a16:creationId xmlns:a16="http://schemas.microsoft.com/office/drawing/2014/main" id="{99883811-4DCC-4426-9C97-A6B7CF32E94F}"/>
                </a:ext>
              </a:extLst>
            </p:cNvPr>
            <p:cNvSpPr>
              <a:spLocks noEditPoints="1"/>
            </p:cNvSpPr>
            <p:nvPr/>
          </p:nvSpPr>
          <p:spPr bwMode="auto">
            <a:xfrm>
              <a:off x="2055" y="0"/>
              <a:ext cx="869" cy="1659"/>
            </a:xfrm>
            <a:custGeom>
              <a:avLst/>
              <a:gdLst>
                <a:gd name="T0" fmla="*/ 533 w 1066"/>
                <a:gd name="T1" fmla="*/ 0 h 2034"/>
                <a:gd name="T2" fmla="*/ 0 w 1066"/>
                <a:gd name="T3" fmla="*/ 533 h 2034"/>
                <a:gd name="T4" fmla="*/ 0 w 1066"/>
                <a:gd name="T5" fmla="*/ 1278 h 2034"/>
                <a:gd name="T6" fmla="*/ 756 w 1066"/>
                <a:gd name="T7" fmla="*/ 2034 h 2034"/>
                <a:gd name="T8" fmla="*/ 1066 w 1066"/>
                <a:gd name="T9" fmla="*/ 1725 h 2034"/>
                <a:gd name="T10" fmla="*/ 1066 w 1066"/>
                <a:gd name="T11" fmla="*/ 533 h 2034"/>
                <a:gd name="T12" fmla="*/ 533 w 1066"/>
                <a:gd name="T13" fmla="*/ 0 h 2034"/>
                <a:gd name="T14" fmla="*/ 998 w 1066"/>
                <a:gd name="T15" fmla="*/ 1725 h 2034"/>
                <a:gd name="T16" fmla="*/ 756 w 1066"/>
                <a:gd name="T17" fmla="*/ 1966 h 2034"/>
                <a:gd name="T18" fmla="*/ 756 w 1066"/>
                <a:gd name="T19" fmla="*/ 1966 h 2034"/>
                <a:gd name="T20" fmla="*/ 68 w 1066"/>
                <a:gd name="T21" fmla="*/ 1278 h 2034"/>
                <a:gd name="T22" fmla="*/ 68 w 1066"/>
                <a:gd name="T23" fmla="*/ 533 h 2034"/>
                <a:gd name="T24" fmla="*/ 533 w 1066"/>
                <a:gd name="T25" fmla="*/ 68 h 2034"/>
                <a:gd name="T26" fmla="*/ 998 w 1066"/>
                <a:gd name="T27" fmla="*/ 533 h 2034"/>
                <a:gd name="T28" fmla="*/ 998 w 1066"/>
                <a:gd name="T29" fmla="*/ 1725 h 2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6" h="2034">
                  <a:moveTo>
                    <a:pt x="533" y="0"/>
                  </a:moveTo>
                  <a:cubicBezTo>
                    <a:pt x="239" y="0"/>
                    <a:pt x="0" y="239"/>
                    <a:pt x="0" y="533"/>
                  </a:cubicBezTo>
                  <a:cubicBezTo>
                    <a:pt x="0" y="1278"/>
                    <a:pt x="0" y="1278"/>
                    <a:pt x="0" y="1278"/>
                  </a:cubicBezTo>
                  <a:cubicBezTo>
                    <a:pt x="0" y="1695"/>
                    <a:pt x="339" y="2034"/>
                    <a:pt x="756" y="2034"/>
                  </a:cubicBezTo>
                  <a:cubicBezTo>
                    <a:pt x="927" y="2034"/>
                    <a:pt x="1066" y="1895"/>
                    <a:pt x="1066" y="1725"/>
                  </a:cubicBezTo>
                  <a:cubicBezTo>
                    <a:pt x="1066" y="533"/>
                    <a:pt x="1066" y="533"/>
                    <a:pt x="1066" y="533"/>
                  </a:cubicBezTo>
                  <a:cubicBezTo>
                    <a:pt x="1066" y="239"/>
                    <a:pt x="826" y="0"/>
                    <a:pt x="533" y="0"/>
                  </a:cubicBezTo>
                  <a:close/>
                  <a:moveTo>
                    <a:pt x="998" y="1725"/>
                  </a:moveTo>
                  <a:cubicBezTo>
                    <a:pt x="998" y="1858"/>
                    <a:pt x="889" y="1966"/>
                    <a:pt x="756" y="1966"/>
                  </a:cubicBezTo>
                  <a:cubicBezTo>
                    <a:pt x="756" y="1966"/>
                    <a:pt x="756" y="1966"/>
                    <a:pt x="756" y="1966"/>
                  </a:cubicBezTo>
                  <a:cubicBezTo>
                    <a:pt x="376" y="1966"/>
                    <a:pt x="68" y="1657"/>
                    <a:pt x="68" y="1278"/>
                  </a:cubicBezTo>
                  <a:cubicBezTo>
                    <a:pt x="68" y="533"/>
                    <a:pt x="68" y="533"/>
                    <a:pt x="68" y="533"/>
                  </a:cubicBezTo>
                  <a:cubicBezTo>
                    <a:pt x="68" y="277"/>
                    <a:pt x="276" y="68"/>
                    <a:pt x="533" y="68"/>
                  </a:cubicBezTo>
                  <a:cubicBezTo>
                    <a:pt x="789" y="68"/>
                    <a:pt x="998" y="277"/>
                    <a:pt x="998" y="533"/>
                  </a:cubicBezTo>
                  <a:lnTo>
                    <a:pt x="998" y="172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07" name="Freeform 279">
              <a:extLst>
                <a:ext uri="{FF2B5EF4-FFF2-40B4-BE49-F238E27FC236}">
                  <a16:creationId xmlns:a16="http://schemas.microsoft.com/office/drawing/2014/main" id="{CDE3B69A-D21C-4DEC-8BF1-517FAC4FB1FA}"/>
                </a:ext>
              </a:extLst>
            </p:cNvPr>
            <p:cNvSpPr>
              <a:spLocks/>
            </p:cNvSpPr>
            <p:nvPr/>
          </p:nvSpPr>
          <p:spPr bwMode="auto">
            <a:xfrm>
              <a:off x="2569" y="612"/>
              <a:ext cx="169" cy="411"/>
            </a:xfrm>
            <a:custGeom>
              <a:avLst/>
              <a:gdLst>
                <a:gd name="T0" fmla="*/ 173 w 207"/>
                <a:gd name="T1" fmla="*/ 0 h 504"/>
                <a:gd name="T2" fmla="*/ 139 w 207"/>
                <a:gd name="T3" fmla="*/ 34 h 504"/>
                <a:gd name="T4" fmla="*/ 139 w 207"/>
                <a:gd name="T5" fmla="*/ 381 h 504"/>
                <a:gd name="T6" fmla="*/ 84 w 207"/>
                <a:gd name="T7" fmla="*/ 436 h 504"/>
                <a:gd name="T8" fmla="*/ 34 w 207"/>
                <a:gd name="T9" fmla="*/ 436 h 504"/>
                <a:gd name="T10" fmla="*/ 0 w 207"/>
                <a:gd name="T11" fmla="*/ 470 h 504"/>
                <a:gd name="T12" fmla="*/ 34 w 207"/>
                <a:gd name="T13" fmla="*/ 504 h 504"/>
                <a:gd name="T14" fmla="*/ 84 w 207"/>
                <a:gd name="T15" fmla="*/ 504 h 504"/>
                <a:gd name="T16" fmla="*/ 207 w 207"/>
                <a:gd name="T17" fmla="*/ 381 h 504"/>
                <a:gd name="T18" fmla="*/ 207 w 207"/>
                <a:gd name="T19" fmla="*/ 34 h 504"/>
                <a:gd name="T20" fmla="*/ 173 w 207"/>
                <a:gd name="T21"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504">
                  <a:moveTo>
                    <a:pt x="173" y="0"/>
                  </a:moveTo>
                  <a:cubicBezTo>
                    <a:pt x="154" y="0"/>
                    <a:pt x="139" y="16"/>
                    <a:pt x="139" y="34"/>
                  </a:cubicBezTo>
                  <a:cubicBezTo>
                    <a:pt x="139" y="381"/>
                    <a:pt x="139" y="381"/>
                    <a:pt x="139" y="381"/>
                  </a:cubicBezTo>
                  <a:cubicBezTo>
                    <a:pt x="139" y="411"/>
                    <a:pt x="114" y="436"/>
                    <a:pt x="84" y="436"/>
                  </a:cubicBezTo>
                  <a:cubicBezTo>
                    <a:pt x="34" y="436"/>
                    <a:pt x="34" y="436"/>
                    <a:pt x="34" y="436"/>
                  </a:cubicBezTo>
                  <a:cubicBezTo>
                    <a:pt x="15" y="436"/>
                    <a:pt x="0" y="451"/>
                    <a:pt x="0" y="470"/>
                  </a:cubicBezTo>
                  <a:cubicBezTo>
                    <a:pt x="0" y="488"/>
                    <a:pt x="15" y="504"/>
                    <a:pt x="34" y="504"/>
                  </a:cubicBezTo>
                  <a:cubicBezTo>
                    <a:pt x="84" y="504"/>
                    <a:pt x="84" y="504"/>
                    <a:pt x="84" y="504"/>
                  </a:cubicBezTo>
                  <a:cubicBezTo>
                    <a:pt x="152" y="504"/>
                    <a:pt x="207" y="449"/>
                    <a:pt x="207" y="381"/>
                  </a:cubicBezTo>
                  <a:cubicBezTo>
                    <a:pt x="207" y="34"/>
                    <a:pt x="207" y="34"/>
                    <a:pt x="207" y="34"/>
                  </a:cubicBezTo>
                  <a:cubicBezTo>
                    <a:pt x="207" y="16"/>
                    <a:pt x="191" y="0"/>
                    <a:pt x="17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08" name="Freeform 280">
              <a:extLst>
                <a:ext uri="{FF2B5EF4-FFF2-40B4-BE49-F238E27FC236}">
                  <a16:creationId xmlns:a16="http://schemas.microsoft.com/office/drawing/2014/main" id="{CA496729-4559-4EE4-BBE7-62CC545E7CC0}"/>
                </a:ext>
              </a:extLst>
            </p:cNvPr>
            <p:cNvSpPr>
              <a:spLocks/>
            </p:cNvSpPr>
            <p:nvPr/>
          </p:nvSpPr>
          <p:spPr bwMode="auto">
            <a:xfrm>
              <a:off x="2083" y="584"/>
              <a:ext cx="814" cy="1047"/>
            </a:xfrm>
            <a:custGeom>
              <a:avLst/>
              <a:gdLst>
                <a:gd name="T0" fmla="*/ 753 w 998"/>
                <a:gd name="T1" fmla="*/ 646 h 1284"/>
                <a:gd name="T2" fmla="*/ 641 w 998"/>
                <a:gd name="T3" fmla="*/ 646 h 1284"/>
                <a:gd name="T4" fmla="*/ 0 w 998"/>
                <a:gd name="T5" fmla="*/ 0 h 1284"/>
                <a:gd name="T6" fmla="*/ 0 w 998"/>
                <a:gd name="T7" fmla="*/ 562 h 1284"/>
                <a:gd name="T8" fmla="*/ 722 w 998"/>
                <a:gd name="T9" fmla="*/ 1284 h 1284"/>
                <a:gd name="T10" fmla="*/ 998 w 998"/>
                <a:gd name="T11" fmla="*/ 1009 h 1284"/>
                <a:gd name="T12" fmla="*/ 998 w 998"/>
                <a:gd name="T13" fmla="*/ 397 h 1284"/>
                <a:gd name="T14" fmla="*/ 753 w 998"/>
                <a:gd name="T15" fmla="*/ 646 h 12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8" h="1284">
                  <a:moveTo>
                    <a:pt x="753" y="646"/>
                  </a:moveTo>
                  <a:cubicBezTo>
                    <a:pt x="641" y="646"/>
                    <a:pt x="641" y="646"/>
                    <a:pt x="641" y="646"/>
                  </a:cubicBezTo>
                  <a:cubicBezTo>
                    <a:pt x="120" y="646"/>
                    <a:pt x="0" y="354"/>
                    <a:pt x="0" y="0"/>
                  </a:cubicBezTo>
                  <a:cubicBezTo>
                    <a:pt x="0" y="562"/>
                    <a:pt x="0" y="562"/>
                    <a:pt x="0" y="562"/>
                  </a:cubicBezTo>
                  <a:cubicBezTo>
                    <a:pt x="0" y="961"/>
                    <a:pt x="323" y="1284"/>
                    <a:pt x="722" y="1284"/>
                  </a:cubicBezTo>
                  <a:cubicBezTo>
                    <a:pt x="874" y="1284"/>
                    <a:pt x="998" y="1161"/>
                    <a:pt x="998" y="1009"/>
                  </a:cubicBezTo>
                  <a:cubicBezTo>
                    <a:pt x="998" y="397"/>
                    <a:pt x="998" y="397"/>
                    <a:pt x="998" y="397"/>
                  </a:cubicBezTo>
                  <a:cubicBezTo>
                    <a:pt x="998" y="532"/>
                    <a:pt x="888" y="646"/>
                    <a:pt x="753" y="64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09" name="Freeform 281">
              <a:extLst>
                <a:ext uri="{FF2B5EF4-FFF2-40B4-BE49-F238E27FC236}">
                  <a16:creationId xmlns:a16="http://schemas.microsoft.com/office/drawing/2014/main" id="{DB398271-7FC3-4CE0-A68F-F02861C76187}"/>
                </a:ext>
              </a:extLst>
            </p:cNvPr>
            <p:cNvSpPr>
              <a:spLocks/>
            </p:cNvSpPr>
            <p:nvPr/>
          </p:nvSpPr>
          <p:spPr bwMode="auto">
            <a:xfrm>
              <a:off x="2055" y="556"/>
              <a:ext cx="869" cy="1103"/>
            </a:xfrm>
            <a:custGeom>
              <a:avLst/>
              <a:gdLst>
                <a:gd name="T0" fmla="*/ 1032 w 1066"/>
                <a:gd name="T1" fmla="*/ 397 h 1352"/>
                <a:gd name="T2" fmla="*/ 998 w 1066"/>
                <a:gd name="T3" fmla="*/ 431 h 1352"/>
                <a:gd name="T4" fmla="*/ 998 w 1066"/>
                <a:gd name="T5" fmla="*/ 1043 h 1352"/>
                <a:gd name="T6" fmla="*/ 756 w 1066"/>
                <a:gd name="T7" fmla="*/ 1284 h 1352"/>
                <a:gd name="T8" fmla="*/ 68 w 1066"/>
                <a:gd name="T9" fmla="*/ 596 h 1352"/>
                <a:gd name="T10" fmla="*/ 68 w 1066"/>
                <a:gd name="T11" fmla="*/ 34 h 1352"/>
                <a:gd name="T12" fmla="*/ 34 w 1066"/>
                <a:gd name="T13" fmla="*/ 0 h 1352"/>
                <a:gd name="T14" fmla="*/ 0 w 1066"/>
                <a:gd name="T15" fmla="*/ 34 h 1352"/>
                <a:gd name="T16" fmla="*/ 0 w 1066"/>
                <a:gd name="T17" fmla="*/ 596 h 1352"/>
                <a:gd name="T18" fmla="*/ 756 w 1066"/>
                <a:gd name="T19" fmla="*/ 1352 h 1352"/>
                <a:gd name="T20" fmla="*/ 1066 w 1066"/>
                <a:gd name="T21" fmla="*/ 1043 h 1352"/>
                <a:gd name="T22" fmla="*/ 1066 w 1066"/>
                <a:gd name="T23" fmla="*/ 431 h 1352"/>
                <a:gd name="T24" fmla="*/ 1032 w 1066"/>
                <a:gd name="T25" fmla="*/ 397 h 1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6" h="1352">
                  <a:moveTo>
                    <a:pt x="1032" y="397"/>
                  </a:moveTo>
                  <a:cubicBezTo>
                    <a:pt x="1013" y="397"/>
                    <a:pt x="998" y="412"/>
                    <a:pt x="998" y="431"/>
                  </a:cubicBezTo>
                  <a:cubicBezTo>
                    <a:pt x="998" y="1043"/>
                    <a:pt x="998" y="1043"/>
                    <a:pt x="998" y="1043"/>
                  </a:cubicBezTo>
                  <a:cubicBezTo>
                    <a:pt x="998" y="1176"/>
                    <a:pt x="889" y="1284"/>
                    <a:pt x="756" y="1284"/>
                  </a:cubicBezTo>
                  <a:cubicBezTo>
                    <a:pt x="376" y="1284"/>
                    <a:pt x="68" y="975"/>
                    <a:pt x="68" y="596"/>
                  </a:cubicBezTo>
                  <a:cubicBezTo>
                    <a:pt x="68" y="34"/>
                    <a:pt x="68" y="34"/>
                    <a:pt x="68" y="34"/>
                  </a:cubicBezTo>
                  <a:cubicBezTo>
                    <a:pt x="68" y="15"/>
                    <a:pt x="52" y="0"/>
                    <a:pt x="34" y="0"/>
                  </a:cubicBezTo>
                  <a:cubicBezTo>
                    <a:pt x="15" y="0"/>
                    <a:pt x="0" y="15"/>
                    <a:pt x="0" y="34"/>
                  </a:cubicBezTo>
                  <a:cubicBezTo>
                    <a:pt x="0" y="596"/>
                    <a:pt x="0" y="596"/>
                    <a:pt x="0" y="596"/>
                  </a:cubicBezTo>
                  <a:cubicBezTo>
                    <a:pt x="0" y="1013"/>
                    <a:pt x="339" y="1352"/>
                    <a:pt x="756" y="1352"/>
                  </a:cubicBezTo>
                  <a:cubicBezTo>
                    <a:pt x="927" y="1352"/>
                    <a:pt x="1066" y="1213"/>
                    <a:pt x="1066" y="1043"/>
                  </a:cubicBezTo>
                  <a:cubicBezTo>
                    <a:pt x="1066" y="431"/>
                    <a:pt x="1066" y="431"/>
                    <a:pt x="1066" y="431"/>
                  </a:cubicBezTo>
                  <a:cubicBezTo>
                    <a:pt x="1066" y="412"/>
                    <a:pt x="1050" y="397"/>
                    <a:pt x="1032" y="39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10" name="Freeform 282">
              <a:extLst>
                <a:ext uri="{FF2B5EF4-FFF2-40B4-BE49-F238E27FC236}">
                  <a16:creationId xmlns:a16="http://schemas.microsoft.com/office/drawing/2014/main" id="{8A076F2B-B4B7-41B8-97B2-C1ACB6FDCB34}"/>
                </a:ext>
              </a:extLst>
            </p:cNvPr>
            <p:cNvSpPr>
              <a:spLocks/>
            </p:cNvSpPr>
            <p:nvPr/>
          </p:nvSpPr>
          <p:spPr bwMode="auto">
            <a:xfrm>
              <a:off x="2023" y="730"/>
              <a:ext cx="151" cy="204"/>
            </a:xfrm>
            <a:custGeom>
              <a:avLst/>
              <a:gdLst>
                <a:gd name="T0" fmla="*/ 124 w 185"/>
                <a:gd name="T1" fmla="*/ 0 h 250"/>
                <a:gd name="T2" fmla="*/ 0 w 185"/>
                <a:gd name="T3" fmla="*/ 125 h 250"/>
                <a:gd name="T4" fmla="*/ 0 w 185"/>
                <a:gd name="T5" fmla="*/ 125 h 250"/>
                <a:gd name="T6" fmla="*/ 124 w 185"/>
                <a:gd name="T7" fmla="*/ 250 h 250"/>
                <a:gd name="T8" fmla="*/ 185 w 185"/>
                <a:gd name="T9" fmla="*/ 250 h 250"/>
                <a:gd name="T10" fmla="*/ 163 w 185"/>
                <a:gd name="T11" fmla="*/ 0 h 250"/>
                <a:gd name="T12" fmla="*/ 124 w 185"/>
                <a:gd name="T13" fmla="*/ 0 h 250"/>
              </a:gdLst>
              <a:ahLst/>
              <a:cxnLst>
                <a:cxn ang="0">
                  <a:pos x="T0" y="T1"/>
                </a:cxn>
                <a:cxn ang="0">
                  <a:pos x="T2" y="T3"/>
                </a:cxn>
                <a:cxn ang="0">
                  <a:pos x="T4" y="T5"/>
                </a:cxn>
                <a:cxn ang="0">
                  <a:pos x="T6" y="T7"/>
                </a:cxn>
                <a:cxn ang="0">
                  <a:pos x="T8" y="T9"/>
                </a:cxn>
                <a:cxn ang="0">
                  <a:pos x="T10" y="T11"/>
                </a:cxn>
                <a:cxn ang="0">
                  <a:pos x="T12" y="T13"/>
                </a:cxn>
              </a:cxnLst>
              <a:rect l="0" t="0" r="r" b="b"/>
              <a:pathLst>
                <a:path w="185" h="250">
                  <a:moveTo>
                    <a:pt x="124" y="0"/>
                  </a:moveTo>
                  <a:cubicBezTo>
                    <a:pt x="55" y="0"/>
                    <a:pt x="0" y="56"/>
                    <a:pt x="0" y="125"/>
                  </a:cubicBezTo>
                  <a:cubicBezTo>
                    <a:pt x="0" y="125"/>
                    <a:pt x="0" y="125"/>
                    <a:pt x="0" y="125"/>
                  </a:cubicBezTo>
                  <a:cubicBezTo>
                    <a:pt x="0" y="194"/>
                    <a:pt x="55" y="250"/>
                    <a:pt x="124" y="250"/>
                  </a:cubicBezTo>
                  <a:cubicBezTo>
                    <a:pt x="185" y="250"/>
                    <a:pt x="185" y="250"/>
                    <a:pt x="185" y="250"/>
                  </a:cubicBezTo>
                  <a:cubicBezTo>
                    <a:pt x="163" y="0"/>
                    <a:pt x="163" y="0"/>
                    <a:pt x="163" y="0"/>
                  </a:cubicBezTo>
                  <a:lnTo>
                    <a:pt x="1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11" name="Freeform 283">
              <a:extLst>
                <a:ext uri="{FF2B5EF4-FFF2-40B4-BE49-F238E27FC236}">
                  <a16:creationId xmlns:a16="http://schemas.microsoft.com/office/drawing/2014/main" id="{ADC39398-D466-4FF3-8AFD-6B0C17717E12}"/>
                </a:ext>
              </a:extLst>
            </p:cNvPr>
            <p:cNvSpPr>
              <a:spLocks/>
            </p:cNvSpPr>
            <p:nvPr/>
          </p:nvSpPr>
          <p:spPr bwMode="auto">
            <a:xfrm>
              <a:off x="1995" y="702"/>
              <a:ext cx="207" cy="260"/>
            </a:xfrm>
            <a:custGeom>
              <a:avLst/>
              <a:gdLst>
                <a:gd name="T0" fmla="*/ 219 w 253"/>
                <a:gd name="T1" fmla="*/ 250 h 318"/>
                <a:gd name="T2" fmla="*/ 158 w 253"/>
                <a:gd name="T3" fmla="*/ 250 h 318"/>
                <a:gd name="T4" fmla="*/ 94 w 253"/>
                <a:gd name="T5" fmla="*/ 223 h 318"/>
                <a:gd name="T6" fmla="*/ 68 w 253"/>
                <a:gd name="T7" fmla="*/ 159 h 318"/>
                <a:gd name="T8" fmla="*/ 158 w 253"/>
                <a:gd name="T9" fmla="*/ 68 h 318"/>
                <a:gd name="T10" fmla="*/ 197 w 253"/>
                <a:gd name="T11" fmla="*/ 68 h 318"/>
                <a:gd name="T12" fmla="*/ 231 w 253"/>
                <a:gd name="T13" fmla="*/ 34 h 318"/>
                <a:gd name="T14" fmla="*/ 197 w 253"/>
                <a:gd name="T15" fmla="*/ 0 h 318"/>
                <a:gd name="T16" fmla="*/ 158 w 253"/>
                <a:gd name="T17" fmla="*/ 0 h 318"/>
                <a:gd name="T18" fmla="*/ 0 w 253"/>
                <a:gd name="T19" fmla="*/ 159 h 318"/>
                <a:gd name="T20" fmla="*/ 46 w 253"/>
                <a:gd name="T21" fmla="*/ 271 h 318"/>
                <a:gd name="T22" fmla="*/ 158 w 253"/>
                <a:gd name="T23" fmla="*/ 318 h 318"/>
                <a:gd name="T24" fmla="*/ 219 w 253"/>
                <a:gd name="T25" fmla="*/ 318 h 318"/>
                <a:gd name="T26" fmla="*/ 253 w 253"/>
                <a:gd name="T27" fmla="*/ 284 h 318"/>
                <a:gd name="T28" fmla="*/ 219 w 253"/>
                <a:gd name="T29" fmla="*/ 25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3" h="318">
                  <a:moveTo>
                    <a:pt x="219" y="250"/>
                  </a:moveTo>
                  <a:cubicBezTo>
                    <a:pt x="158" y="250"/>
                    <a:pt x="158" y="250"/>
                    <a:pt x="158" y="250"/>
                  </a:cubicBezTo>
                  <a:cubicBezTo>
                    <a:pt x="134" y="250"/>
                    <a:pt x="111" y="240"/>
                    <a:pt x="94" y="223"/>
                  </a:cubicBezTo>
                  <a:cubicBezTo>
                    <a:pt x="77" y="206"/>
                    <a:pt x="68" y="183"/>
                    <a:pt x="68" y="159"/>
                  </a:cubicBezTo>
                  <a:cubicBezTo>
                    <a:pt x="68" y="109"/>
                    <a:pt x="108" y="68"/>
                    <a:pt x="158" y="68"/>
                  </a:cubicBezTo>
                  <a:cubicBezTo>
                    <a:pt x="197" y="68"/>
                    <a:pt x="197" y="68"/>
                    <a:pt x="197" y="68"/>
                  </a:cubicBezTo>
                  <a:cubicBezTo>
                    <a:pt x="215" y="68"/>
                    <a:pt x="231" y="53"/>
                    <a:pt x="231" y="34"/>
                  </a:cubicBezTo>
                  <a:cubicBezTo>
                    <a:pt x="231" y="15"/>
                    <a:pt x="215" y="0"/>
                    <a:pt x="197" y="0"/>
                  </a:cubicBezTo>
                  <a:cubicBezTo>
                    <a:pt x="158" y="0"/>
                    <a:pt x="158" y="0"/>
                    <a:pt x="158" y="0"/>
                  </a:cubicBezTo>
                  <a:cubicBezTo>
                    <a:pt x="71" y="0"/>
                    <a:pt x="0" y="71"/>
                    <a:pt x="0" y="159"/>
                  </a:cubicBezTo>
                  <a:cubicBezTo>
                    <a:pt x="0" y="201"/>
                    <a:pt x="16" y="241"/>
                    <a:pt x="46" y="271"/>
                  </a:cubicBezTo>
                  <a:cubicBezTo>
                    <a:pt x="76" y="301"/>
                    <a:pt x="116" y="318"/>
                    <a:pt x="158" y="318"/>
                  </a:cubicBezTo>
                  <a:cubicBezTo>
                    <a:pt x="219" y="318"/>
                    <a:pt x="219" y="318"/>
                    <a:pt x="219" y="318"/>
                  </a:cubicBezTo>
                  <a:cubicBezTo>
                    <a:pt x="238" y="318"/>
                    <a:pt x="253" y="302"/>
                    <a:pt x="253" y="284"/>
                  </a:cubicBezTo>
                  <a:cubicBezTo>
                    <a:pt x="253" y="265"/>
                    <a:pt x="238" y="250"/>
                    <a:pt x="219" y="2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12" name="Freeform 284">
              <a:extLst>
                <a:ext uri="{FF2B5EF4-FFF2-40B4-BE49-F238E27FC236}">
                  <a16:creationId xmlns:a16="http://schemas.microsoft.com/office/drawing/2014/main" id="{2A464FA2-416F-4764-ADBF-3E64F0266A39}"/>
                </a:ext>
              </a:extLst>
            </p:cNvPr>
            <p:cNvSpPr>
              <a:spLocks/>
            </p:cNvSpPr>
            <p:nvPr/>
          </p:nvSpPr>
          <p:spPr bwMode="auto">
            <a:xfrm>
              <a:off x="2067" y="612"/>
              <a:ext cx="1010" cy="55"/>
            </a:xfrm>
            <a:custGeom>
              <a:avLst/>
              <a:gdLst>
                <a:gd name="T0" fmla="*/ 1204 w 1238"/>
                <a:gd name="T1" fmla="*/ 0 h 68"/>
                <a:gd name="T2" fmla="*/ 34 w 1238"/>
                <a:gd name="T3" fmla="*/ 0 h 68"/>
                <a:gd name="T4" fmla="*/ 0 w 1238"/>
                <a:gd name="T5" fmla="*/ 34 h 68"/>
                <a:gd name="T6" fmla="*/ 34 w 1238"/>
                <a:gd name="T7" fmla="*/ 68 h 68"/>
                <a:gd name="T8" fmla="*/ 1204 w 1238"/>
                <a:gd name="T9" fmla="*/ 68 h 68"/>
                <a:gd name="T10" fmla="*/ 1238 w 1238"/>
                <a:gd name="T11" fmla="*/ 34 h 68"/>
                <a:gd name="T12" fmla="*/ 1204 w 1238"/>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1238" h="68">
                  <a:moveTo>
                    <a:pt x="1204" y="0"/>
                  </a:moveTo>
                  <a:cubicBezTo>
                    <a:pt x="34" y="0"/>
                    <a:pt x="34" y="0"/>
                    <a:pt x="34" y="0"/>
                  </a:cubicBezTo>
                  <a:cubicBezTo>
                    <a:pt x="15" y="0"/>
                    <a:pt x="0" y="16"/>
                    <a:pt x="0" y="34"/>
                  </a:cubicBezTo>
                  <a:cubicBezTo>
                    <a:pt x="0" y="53"/>
                    <a:pt x="15" y="68"/>
                    <a:pt x="34" y="68"/>
                  </a:cubicBezTo>
                  <a:cubicBezTo>
                    <a:pt x="1204" y="68"/>
                    <a:pt x="1204" y="68"/>
                    <a:pt x="1204" y="68"/>
                  </a:cubicBezTo>
                  <a:cubicBezTo>
                    <a:pt x="1223" y="68"/>
                    <a:pt x="1238" y="53"/>
                    <a:pt x="1238" y="34"/>
                  </a:cubicBezTo>
                  <a:cubicBezTo>
                    <a:pt x="1238" y="16"/>
                    <a:pt x="1223" y="0"/>
                    <a:pt x="1204"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13" name="Freeform 285">
              <a:extLst>
                <a:ext uri="{FF2B5EF4-FFF2-40B4-BE49-F238E27FC236}">
                  <a16:creationId xmlns:a16="http://schemas.microsoft.com/office/drawing/2014/main" id="{ACA4B1F0-BADB-4D9B-97C4-4CADAEDF0658}"/>
                </a:ext>
              </a:extLst>
            </p:cNvPr>
            <p:cNvSpPr>
              <a:spLocks/>
            </p:cNvSpPr>
            <p:nvPr/>
          </p:nvSpPr>
          <p:spPr bwMode="auto">
            <a:xfrm>
              <a:off x="2305" y="640"/>
              <a:ext cx="301" cy="233"/>
            </a:xfrm>
            <a:custGeom>
              <a:avLst/>
              <a:gdLst>
                <a:gd name="T0" fmla="*/ 0 w 368"/>
                <a:gd name="T1" fmla="*/ 102 h 286"/>
                <a:gd name="T2" fmla="*/ 184 w 368"/>
                <a:gd name="T3" fmla="*/ 286 h 286"/>
                <a:gd name="T4" fmla="*/ 184 w 368"/>
                <a:gd name="T5" fmla="*/ 286 h 286"/>
                <a:gd name="T6" fmla="*/ 368 w 368"/>
                <a:gd name="T7" fmla="*/ 102 h 286"/>
                <a:gd name="T8" fmla="*/ 368 w 368"/>
                <a:gd name="T9" fmla="*/ 0 h 286"/>
                <a:gd name="T10" fmla="*/ 0 w 368"/>
                <a:gd name="T11" fmla="*/ 0 h 286"/>
                <a:gd name="T12" fmla="*/ 0 w 368"/>
                <a:gd name="T13" fmla="*/ 102 h 286"/>
              </a:gdLst>
              <a:ahLst/>
              <a:cxnLst>
                <a:cxn ang="0">
                  <a:pos x="T0" y="T1"/>
                </a:cxn>
                <a:cxn ang="0">
                  <a:pos x="T2" y="T3"/>
                </a:cxn>
                <a:cxn ang="0">
                  <a:pos x="T4" y="T5"/>
                </a:cxn>
                <a:cxn ang="0">
                  <a:pos x="T6" y="T7"/>
                </a:cxn>
                <a:cxn ang="0">
                  <a:pos x="T8" y="T9"/>
                </a:cxn>
                <a:cxn ang="0">
                  <a:pos x="T10" y="T11"/>
                </a:cxn>
                <a:cxn ang="0">
                  <a:pos x="T12" y="T13"/>
                </a:cxn>
              </a:cxnLst>
              <a:rect l="0" t="0" r="r" b="b"/>
              <a:pathLst>
                <a:path w="368" h="286">
                  <a:moveTo>
                    <a:pt x="0" y="102"/>
                  </a:moveTo>
                  <a:cubicBezTo>
                    <a:pt x="0" y="203"/>
                    <a:pt x="83" y="286"/>
                    <a:pt x="184" y="286"/>
                  </a:cubicBezTo>
                  <a:cubicBezTo>
                    <a:pt x="184" y="286"/>
                    <a:pt x="184" y="286"/>
                    <a:pt x="184" y="286"/>
                  </a:cubicBezTo>
                  <a:cubicBezTo>
                    <a:pt x="286" y="286"/>
                    <a:pt x="368" y="203"/>
                    <a:pt x="368" y="102"/>
                  </a:cubicBezTo>
                  <a:cubicBezTo>
                    <a:pt x="368" y="0"/>
                    <a:pt x="368" y="0"/>
                    <a:pt x="368" y="0"/>
                  </a:cubicBezTo>
                  <a:cubicBezTo>
                    <a:pt x="0" y="0"/>
                    <a:pt x="0" y="0"/>
                    <a:pt x="0" y="0"/>
                  </a:cubicBezTo>
                  <a:lnTo>
                    <a:pt x="0" y="10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14" name="Freeform 286">
              <a:extLst>
                <a:ext uri="{FF2B5EF4-FFF2-40B4-BE49-F238E27FC236}">
                  <a16:creationId xmlns:a16="http://schemas.microsoft.com/office/drawing/2014/main" id="{58C66D2A-0E31-4110-B933-87A8AE2A7812}"/>
                </a:ext>
              </a:extLst>
            </p:cNvPr>
            <p:cNvSpPr>
              <a:spLocks noEditPoints="1"/>
            </p:cNvSpPr>
            <p:nvPr/>
          </p:nvSpPr>
          <p:spPr bwMode="auto">
            <a:xfrm>
              <a:off x="2278" y="612"/>
              <a:ext cx="355" cy="289"/>
            </a:xfrm>
            <a:custGeom>
              <a:avLst/>
              <a:gdLst>
                <a:gd name="T0" fmla="*/ 402 w 436"/>
                <a:gd name="T1" fmla="*/ 0 h 354"/>
                <a:gd name="T2" fmla="*/ 34 w 436"/>
                <a:gd name="T3" fmla="*/ 0 h 354"/>
                <a:gd name="T4" fmla="*/ 0 w 436"/>
                <a:gd name="T5" fmla="*/ 34 h 354"/>
                <a:gd name="T6" fmla="*/ 0 w 436"/>
                <a:gd name="T7" fmla="*/ 136 h 354"/>
                <a:gd name="T8" fmla="*/ 218 w 436"/>
                <a:gd name="T9" fmla="*/ 354 h 354"/>
                <a:gd name="T10" fmla="*/ 436 w 436"/>
                <a:gd name="T11" fmla="*/ 136 h 354"/>
                <a:gd name="T12" fmla="*/ 436 w 436"/>
                <a:gd name="T13" fmla="*/ 34 h 354"/>
                <a:gd name="T14" fmla="*/ 402 w 436"/>
                <a:gd name="T15" fmla="*/ 0 h 354"/>
                <a:gd name="T16" fmla="*/ 368 w 436"/>
                <a:gd name="T17" fmla="*/ 136 h 354"/>
                <a:gd name="T18" fmla="*/ 218 w 436"/>
                <a:gd name="T19" fmla="*/ 286 h 354"/>
                <a:gd name="T20" fmla="*/ 68 w 436"/>
                <a:gd name="T21" fmla="*/ 136 h 354"/>
                <a:gd name="T22" fmla="*/ 68 w 436"/>
                <a:gd name="T23" fmla="*/ 68 h 354"/>
                <a:gd name="T24" fmla="*/ 368 w 436"/>
                <a:gd name="T25" fmla="*/ 68 h 354"/>
                <a:gd name="T26" fmla="*/ 368 w 436"/>
                <a:gd name="T27" fmla="*/ 13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6" h="354">
                  <a:moveTo>
                    <a:pt x="402" y="0"/>
                  </a:moveTo>
                  <a:cubicBezTo>
                    <a:pt x="34" y="0"/>
                    <a:pt x="34" y="0"/>
                    <a:pt x="34" y="0"/>
                  </a:cubicBezTo>
                  <a:cubicBezTo>
                    <a:pt x="16" y="0"/>
                    <a:pt x="0" y="16"/>
                    <a:pt x="0" y="34"/>
                  </a:cubicBezTo>
                  <a:cubicBezTo>
                    <a:pt x="0" y="136"/>
                    <a:pt x="0" y="136"/>
                    <a:pt x="0" y="136"/>
                  </a:cubicBezTo>
                  <a:cubicBezTo>
                    <a:pt x="0" y="256"/>
                    <a:pt x="98" y="354"/>
                    <a:pt x="218" y="354"/>
                  </a:cubicBezTo>
                  <a:cubicBezTo>
                    <a:pt x="338" y="354"/>
                    <a:pt x="436" y="256"/>
                    <a:pt x="436" y="136"/>
                  </a:cubicBezTo>
                  <a:cubicBezTo>
                    <a:pt x="436" y="34"/>
                    <a:pt x="436" y="34"/>
                    <a:pt x="436" y="34"/>
                  </a:cubicBezTo>
                  <a:cubicBezTo>
                    <a:pt x="436" y="16"/>
                    <a:pt x="421" y="0"/>
                    <a:pt x="402" y="0"/>
                  </a:cubicBezTo>
                  <a:close/>
                  <a:moveTo>
                    <a:pt x="368" y="136"/>
                  </a:moveTo>
                  <a:cubicBezTo>
                    <a:pt x="368" y="218"/>
                    <a:pt x="301" y="286"/>
                    <a:pt x="218" y="286"/>
                  </a:cubicBezTo>
                  <a:cubicBezTo>
                    <a:pt x="136" y="286"/>
                    <a:pt x="68" y="218"/>
                    <a:pt x="68" y="136"/>
                  </a:cubicBezTo>
                  <a:cubicBezTo>
                    <a:pt x="68" y="68"/>
                    <a:pt x="68" y="68"/>
                    <a:pt x="68" y="68"/>
                  </a:cubicBezTo>
                  <a:cubicBezTo>
                    <a:pt x="368" y="68"/>
                    <a:pt x="368" y="68"/>
                    <a:pt x="368" y="68"/>
                  </a:cubicBezTo>
                  <a:lnTo>
                    <a:pt x="368" y="1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15" name="Freeform 287">
              <a:extLst>
                <a:ext uri="{FF2B5EF4-FFF2-40B4-BE49-F238E27FC236}">
                  <a16:creationId xmlns:a16="http://schemas.microsoft.com/office/drawing/2014/main" id="{66ED6C3C-7697-4135-A4DA-D471DEA63A8E}"/>
                </a:ext>
              </a:extLst>
            </p:cNvPr>
            <p:cNvSpPr>
              <a:spLocks/>
            </p:cNvSpPr>
            <p:nvPr/>
          </p:nvSpPr>
          <p:spPr bwMode="auto">
            <a:xfrm>
              <a:off x="2710" y="640"/>
              <a:ext cx="299" cy="233"/>
            </a:xfrm>
            <a:custGeom>
              <a:avLst/>
              <a:gdLst>
                <a:gd name="T0" fmla="*/ 0 w 367"/>
                <a:gd name="T1" fmla="*/ 102 h 286"/>
                <a:gd name="T2" fmla="*/ 184 w 367"/>
                <a:gd name="T3" fmla="*/ 286 h 286"/>
                <a:gd name="T4" fmla="*/ 184 w 367"/>
                <a:gd name="T5" fmla="*/ 286 h 286"/>
                <a:gd name="T6" fmla="*/ 367 w 367"/>
                <a:gd name="T7" fmla="*/ 102 h 286"/>
                <a:gd name="T8" fmla="*/ 367 w 367"/>
                <a:gd name="T9" fmla="*/ 0 h 286"/>
                <a:gd name="T10" fmla="*/ 0 w 367"/>
                <a:gd name="T11" fmla="*/ 0 h 286"/>
                <a:gd name="T12" fmla="*/ 0 w 367"/>
                <a:gd name="T13" fmla="*/ 102 h 286"/>
              </a:gdLst>
              <a:ahLst/>
              <a:cxnLst>
                <a:cxn ang="0">
                  <a:pos x="T0" y="T1"/>
                </a:cxn>
                <a:cxn ang="0">
                  <a:pos x="T2" y="T3"/>
                </a:cxn>
                <a:cxn ang="0">
                  <a:pos x="T4" y="T5"/>
                </a:cxn>
                <a:cxn ang="0">
                  <a:pos x="T6" y="T7"/>
                </a:cxn>
                <a:cxn ang="0">
                  <a:pos x="T8" y="T9"/>
                </a:cxn>
                <a:cxn ang="0">
                  <a:pos x="T10" y="T11"/>
                </a:cxn>
                <a:cxn ang="0">
                  <a:pos x="T12" y="T13"/>
                </a:cxn>
              </a:cxnLst>
              <a:rect l="0" t="0" r="r" b="b"/>
              <a:pathLst>
                <a:path w="367" h="286">
                  <a:moveTo>
                    <a:pt x="0" y="102"/>
                  </a:moveTo>
                  <a:cubicBezTo>
                    <a:pt x="0" y="203"/>
                    <a:pt x="82" y="286"/>
                    <a:pt x="184" y="286"/>
                  </a:cubicBezTo>
                  <a:cubicBezTo>
                    <a:pt x="184" y="286"/>
                    <a:pt x="184" y="286"/>
                    <a:pt x="184" y="286"/>
                  </a:cubicBezTo>
                  <a:cubicBezTo>
                    <a:pt x="285" y="286"/>
                    <a:pt x="367" y="203"/>
                    <a:pt x="367" y="102"/>
                  </a:cubicBezTo>
                  <a:cubicBezTo>
                    <a:pt x="367" y="0"/>
                    <a:pt x="367" y="0"/>
                    <a:pt x="367" y="0"/>
                  </a:cubicBezTo>
                  <a:cubicBezTo>
                    <a:pt x="0" y="0"/>
                    <a:pt x="0" y="0"/>
                    <a:pt x="0" y="0"/>
                  </a:cubicBezTo>
                  <a:lnTo>
                    <a:pt x="0" y="10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16" name="Freeform 288">
              <a:extLst>
                <a:ext uri="{FF2B5EF4-FFF2-40B4-BE49-F238E27FC236}">
                  <a16:creationId xmlns:a16="http://schemas.microsoft.com/office/drawing/2014/main" id="{22FC96D5-2CCD-4E6C-A408-0E63F1052965}"/>
                </a:ext>
              </a:extLst>
            </p:cNvPr>
            <p:cNvSpPr>
              <a:spLocks noEditPoints="1"/>
            </p:cNvSpPr>
            <p:nvPr/>
          </p:nvSpPr>
          <p:spPr bwMode="auto">
            <a:xfrm>
              <a:off x="2682" y="612"/>
              <a:ext cx="355" cy="289"/>
            </a:xfrm>
            <a:custGeom>
              <a:avLst/>
              <a:gdLst>
                <a:gd name="T0" fmla="*/ 401 w 435"/>
                <a:gd name="T1" fmla="*/ 0 h 354"/>
                <a:gd name="T2" fmla="*/ 34 w 435"/>
                <a:gd name="T3" fmla="*/ 0 h 354"/>
                <a:gd name="T4" fmla="*/ 0 w 435"/>
                <a:gd name="T5" fmla="*/ 34 h 354"/>
                <a:gd name="T6" fmla="*/ 0 w 435"/>
                <a:gd name="T7" fmla="*/ 136 h 354"/>
                <a:gd name="T8" fmla="*/ 218 w 435"/>
                <a:gd name="T9" fmla="*/ 354 h 354"/>
                <a:gd name="T10" fmla="*/ 435 w 435"/>
                <a:gd name="T11" fmla="*/ 136 h 354"/>
                <a:gd name="T12" fmla="*/ 435 w 435"/>
                <a:gd name="T13" fmla="*/ 34 h 354"/>
                <a:gd name="T14" fmla="*/ 401 w 435"/>
                <a:gd name="T15" fmla="*/ 0 h 354"/>
                <a:gd name="T16" fmla="*/ 367 w 435"/>
                <a:gd name="T17" fmla="*/ 136 h 354"/>
                <a:gd name="T18" fmla="*/ 218 w 435"/>
                <a:gd name="T19" fmla="*/ 286 h 354"/>
                <a:gd name="T20" fmla="*/ 68 w 435"/>
                <a:gd name="T21" fmla="*/ 136 h 354"/>
                <a:gd name="T22" fmla="*/ 68 w 435"/>
                <a:gd name="T23" fmla="*/ 68 h 354"/>
                <a:gd name="T24" fmla="*/ 367 w 435"/>
                <a:gd name="T25" fmla="*/ 68 h 354"/>
                <a:gd name="T26" fmla="*/ 367 w 435"/>
                <a:gd name="T27" fmla="*/ 13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5" h="354">
                  <a:moveTo>
                    <a:pt x="401" y="0"/>
                  </a:moveTo>
                  <a:cubicBezTo>
                    <a:pt x="34" y="0"/>
                    <a:pt x="34" y="0"/>
                    <a:pt x="34" y="0"/>
                  </a:cubicBezTo>
                  <a:cubicBezTo>
                    <a:pt x="15" y="0"/>
                    <a:pt x="0" y="16"/>
                    <a:pt x="0" y="34"/>
                  </a:cubicBezTo>
                  <a:cubicBezTo>
                    <a:pt x="0" y="136"/>
                    <a:pt x="0" y="136"/>
                    <a:pt x="0" y="136"/>
                  </a:cubicBezTo>
                  <a:cubicBezTo>
                    <a:pt x="0" y="256"/>
                    <a:pt x="97" y="354"/>
                    <a:pt x="218" y="354"/>
                  </a:cubicBezTo>
                  <a:cubicBezTo>
                    <a:pt x="338" y="354"/>
                    <a:pt x="435" y="256"/>
                    <a:pt x="435" y="136"/>
                  </a:cubicBezTo>
                  <a:cubicBezTo>
                    <a:pt x="435" y="34"/>
                    <a:pt x="435" y="34"/>
                    <a:pt x="435" y="34"/>
                  </a:cubicBezTo>
                  <a:cubicBezTo>
                    <a:pt x="435" y="16"/>
                    <a:pt x="420" y="0"/>
                    <a:pt x="401" y="0"/>
                  </a:cubicBezTo>
                  <a:close/>
                  <a:moveTo>
                    <a:pt x="367" y="136"/>
                  </a:moveTo>
                  <a:cubicBezTo>
                    <a:pt x="367" y="218"/>
                    <a:pt x="300" y="286"/>
                    <a:pt x="218" y="286"/>
                  </a:cubicBezTo>
                  <a:cubicBezTo>
                    <a:pt x="135" y="286"/>
                    <a:pt x="68" y="218"/>
                    <a:pt x="68" y="136"/>
                  </a:cubicBezTo>
                  <a:cubicBezTo>
                    <a:pt x="68" y="68"/>
                    <a:pt x="68" y="68"/>
                    <a:pt x="68" y="68"/>
                  </a:cubicBezTo>
                  <a:cubicBezTo>
                    <a:pt x="367" y="68"/>
                    <a:pt x="367" y="68"/>
                    <a:pt x="367" y="68"/>
                  </a:cubicBezTo>
                  <a:lnTo>
                    <a:pt x="367" y="1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17" name="Freeform 289">
              <a:extLst>
                <a:ext uri="{FF2B5EF4-FFF2-40B4-BE49-F238E27FC236}">
                  <a16:creationId xmlns:a16="http://schemas.microsoft.com/office/drawing/2014/main" id="{353E7984-0927-46AC-8866-6770694D2960}"/>
                </a:ext>
              </a:extLst>
            </p:cNvPr>
            <p:cNvSpPr>
              <a:spLocks/>
            </p:cNvSpPr>
            <p:nvPr/>
          </p:nvSpPr>
          <p:spPr bwMode="auto">
            <a:xfrm>
              <a:off x="2824" y="688"/>
              <a:ext cx="139" cy="139"/>
            </a:xfrm>
            <a:custGeom>
              <a:avLst/>
              <a:gdLst>
                <a:gd name="T0" fmla="*/ 136 w 170"/>
                <a:gd name="T1" fmla="*/ 0 h 170"/>
                <a:gd name="T2" fmla="*/ 102 w 170"/>
                <a:gd name="T3" fmla="*/ 34 h 170"/>
                <a:gd name="T4" fmla="*/ 34 w 170"/>
                <a:gd name="T5" fmla="*/ 102 h 170"/>
                <a:gd name="T6" fmla="*/ 0 w 170"/>
                <a:gd name="T7" fmla="*/ 136 h 170"/>
                <a:gd name="T8" fmla="*/ 34 w 170"/>
                <a:gd name="T9" fmla="*/ 170 h 170"/>
                <a:gd name="T10" fmla="*/ 170 w 170"/>
                <a:gd name="T11" fmla="*/ 34 h 170"/>
                <a:gd name="T12" fmla="*/ 136 w 170"/>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170" h="170">
                  <a:moveTo>
                    <a:pt x="136" y="0"/>
                  </a:moveTo>
                  <a:cubicBezTo>
                    <a:pt x="117" y="0"/>
                    <a:pt x="102" y="15"/>
                    <a:pt x="102" y="34"/>
                  </a:cubicBezTo>
                  <a:cubicBezTo>
                    <a:pt x="102" y="71"/>
                    <a:pt x="71" y="102"/>
                    <a:pt x="34" y="102"/>
                  </a:cubicBezTo>
                  <a:cubicBezTo>
                    <a:pt x="15" y="102"/>
                    <a:pt x="0" y="117"/>
                    <a:pt x="0" y="136"/>
                  </a:cubicBezTo>
                  <a:cubicBezTo>
                    <a:pt x="0" y="154"/>
                    <a:pt x="15" y="170"/>
                    <a:pt x="34" y="170"/>
                  </a:cubicBezTo>
                  <a:cubicBezTo>
                    <a:pt x="109" y="170"/>
                    <a:pt x="170" y="109"/>
                    <a:pt x="170" y="34"/>
                  </a:cubicBezTo>
                  <a:cubicBezTo>
                    <a:pt x="170" y="15"/>
                    <a:pt x="154" y="0"/>
                    <a:pt x="136"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18" name="Freeform 290">
              <a:extLst>
                <a:ext uri="{FF2B5EF4-FFF2-40B4-BE49-F238E27FC236}">
                  <a16:creationId xmlns:a16="http://schemas.microsoft.com/office/drawing/2014/main" id="{AEB1B5BF-5196-47D6-9FBB-748978503927}"/>
                </a:ext>
              </a:extLst>
            </p:cNvPr>
            <p:cNvSpPr>
              <a:spLocks/>
            </p:cNvSpPr>
            <p:nvPr/>
          </p:nvSpPr>
          <p:spPr bwMode="auto">
            <a:xfrm>
              <a:off x="2426" y="688"/>
              <a:ext cx="139" cy="139"/>
            </a:xfrm>
            <a:custGeom>
              <a:avLst/>
              <a:gdLst>
                <a:gd name="T0" fmla="*/ 136 w 170"/>
                <a:gd name="T1" fmla="*/ 0 h 170"/>
                <a:gd name="T2" fmla="*/ 102 w 170"/>
                <a:gd name="T3" fmla="*/ 34 h 170"/>
                <a:gd name="T4" fmla="*/ 34 w 170"/>
                <a:gd name="T5" fmla="*/ 102 h 170"/>
                <a:gd name="T6" fmla="*/ 0 w 170"/>
                <a:gd name="T7" fmla="*/ 136 h 170"/>
                <a:gd name="T8" fmla="*/ 34 w 170"/>
                <a:gd name="T9" fmla="*/ 170 h 170"/>
                <a:gd name="T10" fmla="*/ 170 w 170"/>
                <a:gd name="T11" fmla="*/ 34 h 170"/>
                <a:gd name="T12" fmla="*/ 136 w 170"/>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170" h="170">
                  <a:moveTo>
                    <a:pt x="136" y="0"/>
                  </a:moveTo>
                  <a:cubicBezTo>
                    <a:pt x="117" y="0"/>
                    <a:pt x="102" y="15"/>
                    <a:pt x="102" y="34"/>
                  </a:cubicBezTo>
                  <a:cubicBezTo>
                    <a:pt x="102" y="71"/>
                    <a:pt x="72" y="102"/>
                    <a:pt x="34" y="102"/>
                  </a:cubicBezTo>
                  <a:cubicBezTo>
                    <a:pt x="16" y="102"/>
                    <a:pt x="0" y="117"/>
                    <a:pt x="0" y="136"/>
                  </a:cubicBezTo>
                  <a:cubicBezTo>
                    <a:pt x="0" y="154"/>
                    <a:pt x="16" y="170"/>
                    <a:pt x="34" y="170"/>
                  </a:cubicBezTo>
                  <a:cubicBezTo>
                    <a:pt x="109" y="170"/>
                    <a:pt x="170" y="109"/>
                    <a:pt x="170" y="34"/>
                  </a:cubicBezTo>
                  <a:cubicBezTo>
                    <a:pt x="170" y="15"/>
                    <a:pt x="155" y="0"/>
                    <a:pt x="136"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19" name="Freeform 291">
              <a:extLst>
                <a:ext uri="{FF2B5EF4-FFF2-40B4-BE49-F238E27FC236}">
                  <a16:creationId xmlns:a16="http://schemas.microsoft.com/office/drawing/2014/main" id="{9E1A9547-EE59-4B4C-8668-D0D0B3D301F0}"/>
                </a:ext>
              </a:extLst>
            </p:cNvPr>
            <p:cNvSpPr>
              <a:spLocks/>
            </p:cNvSpPr>
            <p:nvPr/>
          </p:nvSpPr>
          <p:spPr bwMode="auto">
            <a:xfrm>
              <a:off x="2083" y="28"/>
              <a:ext cx="814" cy="435"/>
            </a:xfrm>
            <a:custGeom>
              <a:avLst/>
              <a:gdLst>
                <a:gd name="T0" fmla="*/ 499 w 998"/>
                <a:gd name="T1" fmla="*/ 0 h 533"/>
                <a:gd name="T2" fmla="*/ 0 w 998"/>
                <a:gd name="T3" fmla="*/ 499 h 533"/>
                <a:gd name="T4" fmla="*/ 0 w 998"/>
                <a:gd name="T5" fmla="*/ 533 h 533"/>
                <a:gd name="T6" fmla="*/ 998 w 998"/>
                <a:gd name="T7" fmla="*/ 533 h 533"/>
                <a:gd name="T8" fmla="*/ 998 w 998"/>
                <a:gd name="T9" fmla="*/ 499 h 533"/>
                <a:gd name="T10" fmla="*/ 499 w 998"/>
                <a:gd name="T11" fmla="*/ 0 h 533"/>
              </a:gdLst>
              <a:ahLst/>
              <a:cxnLst>
                <a:cxn ang="0">
                  <a:pos x="T0" y="T1"/>
                </a:cxn>
                <a:cxn ang="0">
                  <a:pos x="T2" y="T3"/>
                </a:cxn>
                <a:cxn ang="0">
                  <a:pos x="T4" y="T5"/>
                </a:cxn>
                <a:cxn ang="0">
                  <a:pos x="T6" y="T7"/>
                </a:cxn>
                <a:cxn ang="0">
                  <a:pos x="T8" y="T9"/>
                </a:cxn>
                <a:cxn ang="0">
                  <a:pos x="T10" y="T11"/>
                </a:cxn>
              </a:cxnLst>
              <a:rect l="0" t="0" r="r" b="b"/>
              <a:pathLst>
                <a:path w="998" h="533">
                  <a:moveTo>
                    <a:pt x="499" y="0"/>
                  </a:moveTo>
                  <a:cubicBezTo>
                    <a:pt x="223" y="0"/>
                    <a:pt x="0" y="224"/>
                    <a:pt x="0" y="499"/>
                  </a:cubicBezTo>
                  <a:cubicBezTo>
                    <a:pt x="0" y="533"/>
                    <a:pt x="0" y="533"/>
                    <a:pt x="0" y="533"/>
                  </a:cubicBezTo>
                  <a:cubicBezTo>
                    <a:pt x="998" y="533"/>
                    <a:pt x="998" y="533"/>
                    <a:pt x="998" y="533"/>
                  </a:cubicBezTo>
                  <a:cubicBezTo>
                    <a:pt x="998" y="499"/>
                    <a:pt x="998" y="499"/>
                    <a:pt x="998" y="499"/>
                  </a:cubicBezTo>
                  <a:cubicBezTo>
                    <a:pt x="998" y="224"/>
                    <a:pt x="774" y="0"/>
                    <a:pt x="499"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20" name="Freeform 292">
              <a:extLst>
                <a:ext uri="{FF2B5EF4-FFF2-40B4-BE49-F238E27FC236}">
                  <a16:creationId xmlns:a16="http://schemas.microsoft.com/office/drawing/2014/main" id="{1FAEDA6D-A24D-4B37-9CFB-13AA62F11DF5}"/>
                </a:ext>
              </a:extLst>
            </p:cNvPr>
            <p:cNvSpPr>
              <a:spLocks noEditPoints="1"/>
            </p:cNvSpPr>
            <p:nvPr/>
          </p:nvSpPr>
          <p:spPr bwMode="auto">
            <a:xfrm>
              <a:off x="2055" y="0"/>
              <a:ext cx="869" cy="490"/>
            </a:xfrm>
            <a:custGeom>
              <a:avLst/>
              <a:gdLst>
                <a:gd name="T0" fmla="*/ 533 w 1066"/>
                <a:gd name="T1" fmla="*/ 0 h 601"/>
                <a:gd name="T2" fmla="*/ 0 w 1066"/>
                <a:gd name="T3" fmla="*/ 533 h 601"/>
                <a:gd name="T4" fmla="*/ 0 w 1066"/>
                <a:gd name="T5" fmla="*/ 567 h 601"/>
                <a:gd name="T6" fmla="*/ 34 w 1066"/>
                <a:gd name="T7" fmla="*/ 601 h 601"/>
                <a:gd name="T8" fmla="*/ 1032 w 1066"/>
                <a:gd name="T9" fmla="*/ 601 h 601"/>
                <a:gd name="T10" fmla="*/ 1066 w 1066"/>
                <a:gd name="T11" fmla="*/ 567 h 601"/>
                <a:gd name="T12" fmla="*/ 1066 w 1066"/>
                <a:gd name="T13" fmla="*/ 533 h 601"/>
                <a:gd name="T14" fmla="*/ 533 w 1066"/>
                <a:gd name="T15" fmla="*/ 0 h 601"/>
                <a:gd name="T16" fmla="*/ 68 w 1066"/>
                <a:gd name="T17" fmla="*/ 533 h 601"/>
                <a:gd name="T18" fmla="*/ 533 w 1066"/>
                <a:gd name="T19" fmla="*/ 68 h 601"/>
                <a:gd name="T20" fmla="*/ 998 w 1066"/>
                <a:gd name="T21" fmla="*/ 533 h 601"/>
                <a:gd name="T22" fmla="*/ 68 w 1066"/>
                <a:gd name="T23" fmla="*/ 533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6" h="601">
                  <a:moveTo>
                    <a:pt x="533" y="0"/>
                  </a:moveTo>
                  <a:cubicBezTo>
                    <a:pt x="239" y="0"/>
                    <a:pt x="0" y="239"/>
                    <a:pt x="0" y="533"/>
                  </a:cubicBezTo>
                  <a:cubicBezTo>
                    <a:pt x="0" y="567"/>
                    <a:pt x="0" y="567"/>
                    <a:pt x="0" y="567"/>
                  </a:cubicBezTo>
                  <a:cubicBezTo>
                    <a:pt x="0" y="586"/>
                    <a:pt x="15" y="601"/>
                    <a:pt x="34" y="601"/>
                  </a:cubicBezTo>
                  <a:cubicBezTo>
                    <a:pt x="1032" y="601"/>
                    <a:pt x="1032" y="601"/>
                    <a:pt x="1032" y="601"/>
                  </a:cubicBezTo>
                  <a:cubicBezTo>
                    <a:pt x="1050" y="601"/>
                    <a:pt x="1066" y="586"/>
                    <a:pt x="1066" y="567"/>
                  </a:cubicBezTo>
                  <a:cubicBezTo>
                    <a:pt x="1066" y="533"/>
                    <a:pt x="1066" y="533"/>
                    <a:pt x="1066" y="533"/>
                  </a:cubicBezTo>
                  <a:cubicBezTo>
                    <a:pt x="1066" y="239"/>
                    <a:pt x="826" y="0"/>
                    <a:pt x="533" y="0"/>
                  </a:cubicBezTo>
                  <a:close/>
                  <a:moveTo>
                    <a:pt x="68" y="533"/>
                  </a:moveTo>
                  <a:cubicBezTo>
                    <a:pt x="68" y="277"/>
                    <a:pt x="276" y="68"/>
                    <a:pt x="533" y="68"/>
                  </a:cubicBezTo>
                  <a:cubicBezTo>
                    <a:pt x="789" y="68"/>
                    <a:pt x="997" y="277"/>
                    <a:pt x="998" y="533"/>
                  </a:cubicBezTo>
                  <a:lnTo>
                    <a:pt x="68" y="5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21" name="Freeform 293">
              <a:extLst>
                <a:ext uri="{FF2B5EF4-FFF2-40B4-BE49-F238E27FC236}">
                  <a16:creationId xmlns:a16="http://schemas.microsoft.com/office/drawing/2014/main" id="{B68FC348-24B3-4A94-A8B4-87F04F523E3A}"/>
                </a:ext>
              </a:extLst>
            </p:cNvPr>
            <p:cNvSpPr>
              <a:spLocks/>
            </p:cNvSpPr>
            <p:nvPr/>
          </p:nvSpPr>
          <p:spPr bwMode="auto">
            <a:xfrm>
              <a:off x="2468" y="368"/>
              <a:ext cx="735" cy="95"/>
            </a:xfrm>
            <a:custGeom>
              <a:avLst/>
              <a:gdLst>
                <a:gd name="T0" fmla="*/ 843 w 901"/>
                <a:gd name="T1" fmla="*/ 0 h 116"/>
                <a:gd name="T2" fmla="*/ 338 w 901"/>
                <a:gd name="T3" fmla="*/ 0 h 116"/>
                <a:gd name="T4" fmla="*/ 0 w 901"/>
                <a:gd name="T5" fmla="*/ 116 h 116"/>
                <a:gd name="T6" fmla="*/ 843 w 901"/>
                <a:gd name="T7" fmla="*/ 116 h 116"/>
                <a:gd name="T8" fmla="*/ 901 w 901"/>
                <a:gd name="T9" fmla="*/ 58 h 116"/>
                <a:gd name="T10" fmla="*/ 901 w 901"/>
                <a:gd name="T11" fmla="*/ 58 h 116"/>
                <a:gd name="T12" fmla="*/ 843 w 901"/>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901" h="116">
                  <a:moveTo>
                    <a:pt x="843" y="0"/>
                  </a:moveTo>
                  <a:cubicBezTo>
                    <a:pt x="338" y="0"/>
                    <a:pt x="338" y="0"/>
                    <a:pt x="338" y="0"/>
                  </a:cubicBezTo>
                  <a:cubicBezTo>
                    <a:pt x="0" y="116"/>
                    <a:pt x="0" y="116"/>
                    <a:pt x="0" y="116"/>
                  </a:cubicBezTo>
                  <a:cubicBezTo>
                    <a:pt x="843" y="116"/>
                    <a:pt x="843" y="116"/>
                    <a:pt x="843" y="116"/>
                  </a:cubicBezTo>
                  <a:cubicBezTo>
                    <a:pt x="875" y="116"/>
                    <a:pt x="901" y="90"/>
                    <a:pt x="901" y="58"/>
                  </a:cubicBezTo>
                  <a:cubicBezTo>
                    <a:pt x="901" y="58"/>
                    <a:pt x="901" y="58"/>
                    <a:pt x="901" y="58"/>
                  </a:cubicBezTo>
                  <a:cubicBezTo>
                    <a:pt x="901" y="26"/>
                    <a:pt x="875" y="0"/>
                    <a:pt x="843"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22" name="Freeform 294">
              <a:extLst>
                <a:ext uri="{FF2B5EF4-FFF2-40B4-BE49-F238E27FC236}">
                  <a16:creationId xmlns:a16="http://schemas.microsoft.com/office/drawing/2014/main" id="{16DD06B2-D5F3-4D64-AB6A-C979CBC8E08F}"/>
                </a:ext>
              </a:extLst>
            </p:cNvPr>
            <p:cNvSpPr>
              <a:spLocks/>
            </p:cNvSpPr>
            <p:nvPr/>
          </p:nvSpPr>
          <p:spPr bwMode="auto">
            <a:xfrm>
              <a:off x="2440" y="340"/>
              <a:ext cx="790" cy="150"/>
            </a:xfrm>
            <a:custGeom>
              <a:avLst/>
              <a:gdLst>
                <a:gd name="T0" fmla="*/ 877 w 969"/>
                <a:gd name="T1" fmla="*/ 0 h 184"/>
                <a:gd name="T2" fmla="*/ 372 w 969"/>
                <a:gd name="T3" fmla="*/ 0 h 184"/>
                <a:gd name="T4" fmla="*/ 338 w 969"/>
                <a:gd name="T5" fmla="*/ 34 h 184"/>
                <a:gd name="T6" fmla="*/ 372 w 969"/>
                <a:gd name="T7" fmla="*/ 68 h 184"/>
                <a:gd name="T8" fmla="*/ 877 w 969"/>
                <a:gd name="T9" fmla="*/ 68 h 184"/>
                <a:gd name="T10" fmla="*/ 901 w 969"/>
                <a:gd name="T11" fmla="*/ 92 h 184"/>
                <a:gd name="T12" fmla="*/ 877 w 969"/>
                <a:gd name="T13" fmla="*/ 116 h 184"/>
                <a:gd name="T14" fmla="*/ 34 w 969"/>
                <a:gd name="T15" fmla="*/ 116 h 184"/>
                <a:gd name="T16" fmla="*/ 0 w 969"/>
                <a:gd name="T17" fmla="*/ 150 h 184"/>
                <a:gd name="T18" fmla="*/ 34 w 969"/>
                <a:gd name="T19" fmla="*/ 184 h 184"/>
                <a:gd name="T20" fmla="*/ 877 w 969"/>
                <a:gd name="T21" fmla="*/ 184 h 184"/>
                <a:gd name="T22" fmla="*/ 969 w 969"/>
                <a:gd name="T23" fmla="*/ 92 h 184"/>
                <a:gd name="T24" fmla="*/ 877 w 969"/>
                <a:gd name="T25"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184">
                  <a:moveTo>
                    <a:pt x="877" y="0"/>
                  </a:moveTo>
                  <a:cubicBezTo>
                    <a:pt x="372" y="0"/>
                    <a:pt x="372" y="0"/>
                    <a:pt x="372" y="0"/>
                  </a:cubicBezTo>
                  <a:cubicBezTo>
                    <a:pt x="353" y="0"/>
                    <a:pt x="338" y="15"/>
                    <a:pt x="338" y="34"/>
                  </a:cubicBezTo>
                  <a:cubicBezTo>
                    <a:pt x="338" y="52"/>
                    <a:pt x="353" y="68"/>
                    <a:pt x="372" y="68"/>
                  </a:cubicBezTo>
                  <a:cubicBezTo>
                    <a:pt x="877" y="68"/>
                    <a:pt x="877" y="68"/>
                    <a:pt x="877" y="68"/>
                  </a:cubicBezTo>
                  <a:cubicBezTo>
                    <a:pt x="890" y="68"/>
                    <a:pt x="901" y="78"/>
                    <a:pt x="901" y="92"/>
                  </a:cubicBezTo>
                  <a:cubicBezTo>
                    <a:pt x="901" y="105"/>
                    <a:pt x="890" y="116"/>
                    <a:pt x="877" y="116"/>
                  </a:cubicBezTo>
                  <a:cubicBezTo>
                    <a:pt x="34" y="116"/>
                    <a:pt x="34" y="116"/>
                    <a:pt x="34" y="116"/>
                  </a:cubicBezTo>
                  <a:cubicBezTo>
                    <a:pt x="16" y="116"/>
                    <a:pt x="0" y="131"/>
                    <a:pt x="0" y="150"/>
                  </a:cubicBezTo>
                  <a:cubicBezTo>
                    <a:pt x="0" y="169"/>
                    <a:pt x="16" y="184"/>
                    <a:pt x="34" y="184"/>
                  </a:cubicBezTo>
                  <a:cubicBezTo>
                    <a:pt x="877" y="184"/>
                    <a:pt x="877" y="184"/>
                    <a:pt x="877" y="184"/>
                  </a:cubicBezTo>
                  <a:cubicBezTo>
                    <a:pt x="927" y="184"/>
                    <a:pt x="969" y="143"/>
                    <a:pt x="969" y="92"/>
                  </a:cubicBezTo>
                  <a:cubicBezTo>
                    <a:pt x="969" y="41"/>
                    <a:pt x="927" y="0"/>
                    <a:pt x="87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23" name="Freeform 295">
              <a:extLst>
                <a:ext uri="{FF2B5EF4-FFF2-40B4-BE49-F238E27FC236}">
                  <a16:creationId xmlns:a16="http://schemas.microsoft.com/office/drawing/2014/main" id="{4A3A8C46-BADB-4CB6-9DCA-0B706033B51E}"/>
                </a:ext>
              </a:extLst>
            </p:cNvPr>
            <p:cNvSpPr>
              <a:spLocks/>
            </p:cNvSpPr>
            <p:nvPr/>
          </p:nvSpPr>
          <p:spPr bwMode="auto">
            <a:xfrm>
              <a:off x="2454" y="1100"/>
              <a:ext cx="228" cy="86"/>
            </a:xfrm>
            <a:custGeom>
              <a:avLst/>
              <a:gdLst>
                <a:gd name="T0" fmla="*/ 232 w 280"/>
                <a:gd name="T1" fmla="*/ 27 h 105"/>
                <a:gd name="T2" fmla="*/ 154 w 280"/>
                <a:gd name="T3" fmla="*/ 36 h 105"/>
                <a:gd name="T4" fmla="*/ 56 w 280"/>
                <a:gd name="T5" fmla="*/ 9 h 105"/>
                <a:gd name="T6" fmla="*/ 10 w 280"/>
                <a:gd name="T7" fmla="*/ 21 h 105"/>
                <a:gd name="T8" fmla="*/ 21 w 280"/>
                <a:gd name="T9" fmla="*/ 68 h 105"/>
                <a:gd name="T10" fmla="*/ 151 w 280"/>
                <a:gd name="T11" fmla="*/ 104 h 105"/>
                <a:gd name="T12" fmla="*/ 165 w 280"/>
                <a:gd name="T13" fmla="*/ 105 h 105"/>
                <a:gd name="T14" fmla="*/ 253 w 280"/>
                <a:gd name="T15" fmla="*/ 92 h 105"/>
                <a:gd name="T16" fmla="*/ 275 w 280"/>
                <a:gd name="T17" fmla="*/ 49 h 105"/>
                <a:gd name="T18" fmla="*/ 232 w 280"/>
                <a:gd name="T19" fmla="*/ 2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105">
                  <a:moveTo>
                    <a:pt x="232" y="27"/>
                  </a:moveTo>
                  <a:cubicBezTo>
                    <a:pt x="208" y="34"/>
                    <a:pt x="182" y="38"/>
                    <a:pt x="154" y="36"/>
                  </a:cubicBezTo>
                  <a:cubicBezTo>
                    <a:pt x="118" y="35"/>
                    <a:pt x="83" y="25"/>
                    <a:pt x="56" y="9"/>
                  </a:cubicBezTo>
                  <a:cubicBezTo>
                    <a:pt x="40" y="0"/>
                    <a:pt x="19" y="5"/>
                    <a:pt x="10" y="21"/>
                  </a:cubicBezTo>
                  <a:cubicBezTo>
                    <a:pt x="0" y="37"/>
                    <a:pt x="5" y="58"/>
                    <a:pt x="21" y="68"/>
                  </a:cubicBezTo>
                  <a:cubicBezTo>
                    <a:pt x="58" y="89"/>
                    <a:pt x="103" y="102"/>
                    <a:pt x="151" y="104"/>
                  </a:cubicBezTo>
                  <a:cubicBezTo>
                    <a:pt x="156" y="105"/>
                    <a:pt x="161" y="105"/>
                    <a:pt x="165" y="105"/>
                  </a:cubicBezTo>
                  <a:cubicBezTo>
                    <a:pt x="196" y="105"/>
                    <a:pt x="226" y="100"/>
                    <a:pt x="253" y="92"/>
                  </a:cubicBezTo>
                  <a:cubicBezTo>
                    <a:pt x="271" y="86"/>
                    <a:pt x="280" y="67"/>
                    <a:pt x="275" y="49"/>
                  </a:cubicBezTo>
                  <a:cubicBezTo>
                    <a:pt x="269" y="31"/>
                    <a:pt x="250" y="21"/>
                    <a:pt x="232"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24" name="Freeform 296">
              <a:extLst>
                <a:ext uri="{FF2B5EF4-FFF2-40B4-BE49-F238E27FC236}">
                  <a16:creationId xmlns:a16="http://schemas.microsoft.com/office/drawing/2014/main" id="{B03D67EC-C090-4616-AB0C-197158EEF37B}"/>
                </a:ext>
              </a:extLst>
            </p:cNvPr>
            <p:cNvSpPr>
              <a:spLocks/>
            </p:cNvSpPr>
            <p:nvPr/>
          </p:nvSpPr>
          <p:spPr bwMode="auto">
            <a:xfrm>
              <a:off x="2261" y="1763"/>
              <a:ext cx="2331" cy="1216"/>
            </a:xfrm>
            <a:custGeom>
              <a:avLst/>
              <a:gdLst>
                <a:gd name="T0" fmla="*/ 2677 w 2857"/>
                <a:gd name="T1" fmla="*/ 0 h 1491"/>
                <a:gd name="T2" fmla="*/ 1010 w 2857"/>
                <a:gd name="T3" fmla="*/ 0 h 1491"/>
                <a:gd name="T4" fmla="*/ 770 w 2857"/>
                <a:gd name="T5" fmla="*/ 199 h 1491"/>
                <a:gd name="T6" fmla="*/ 708 w 2857"/>
                <a:gd name="T7" fmla="*/ 1335 h 1491"/>
                <a:gd name="T8" fmla="*/ 156 w 2857"/>
                <a:gd name="T9" fmla="*/ 1335 h 1491"/>
                <a:gd name="T10" fmla="*/ 0 w 2857"/>
                <a:gd name="T11" fmla="*/ 1491 h 1491"/>
                <a:gd name="T12" fmla="*/ 675 w 2857"/>
                <a:gd name="T13" fmla="*/ 1491 h 1491"/>
                <a:gd name="T14" fmla="*/ 1067 w 2857"/>
                <a:gd name="T15" fmla="*/ 1491 h 1491"/>
                <a:gd name="T16" fmla="*/ 2739 w 2857"/>
                <a:gd name="T17" fmla="*/ 1491 h 1491"/>
                <a:gd name="T18" fmla="*/ 2834 w 2857"/>
                <a:gd name="T19" fmla="*/ 199 h 1491"/>
                <a:gd name="T20" fmla="*/ 2677 w 2857"/>
                <a:gd name="T21"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57" h="1491">
                  <a:moveTo>
                    <a:pt x="2677" y="0"/>
                  </a:moveTo>
                  <a:cubicBezTo>
                    <a:pt x="1010" y="0"/>
                    <a:pt x="1010" y="0"/>
                    <a:pt x="1010" y="0"/>
                  </a:cubicBezTo>
                  <a:cubicBezTo>
                    <a:pt x="901" y="0"/>
                    <a:pt x="771" y="87"/>
                    <a:pt x="770" y="199"/>
                  </a:cubicBezTo>
                  <a:cubicBezTo>
                    <a:pt x="708" y="1335"/>
                    <a:pt x="708" y="1335"/>
                    <a:pt x="708" y="1335"/>
                  </a:cubicBezTo>
                  <a:cubicBezTo>
                    <a:pt x="156" y="1335"/>
                    <a:pt x="156" y="1335"/>
                    <a:pt x="156" y="1335"/>
                  </a:cubicBezTo>
                  <a:cubicBezTo>
                    <a:pt x="70" y="1335"/>
                    <a:pt x="0" y="1405"/>
                    <a:pt x="0" y="1491"/>
                  </a:cubicBezTo>
                  <a:cubicBezTo>
                    <a:pt x="675" y="1491"/>
                    <a:pt x="675" y="1491"/>
                    <a:pt x="675" y="1491"/>
                  </a:cubicBezTo>
                  <a:cubicBezTo>
                    <a:pt x="1067" y="1491"/>
                    <a:pt x="1067" y="1491"/>
                    <a:pt x="1067" y="1491"/>
                  </a:cubicBezTo>
                  <a:cubicBezTo>
                    <a:pt x="2739" y="1491"/>
                    <a:pt x="2739" y="1491"/>
                    <a:pt x="2739" y="1491"/>
                  </a:cubicBezTo>
                  <a:cubicBezTo>
                    <a:pt x="2834" y="199"/>
                    <a:pt x="2834" y="199"/>
                    <a:pt x="2834" y="199"/>
                  </a:cubicBezTo>
                  <a:cubicBezTo>
                    <a:pt x="2857" y="89"/>
                    <a:pt x="2787" y="0"/>
                    <a:pt x="2677"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25" name="Freeform 297">
              <a:extLst>
                <a:ext uri="{FF2B5EF4-FFF2-40B4-BE49-F238E27FC236}">
                  <a16:creationId xmlns:a16="http://schemas.microsoft.com/office/drawing/2014/main" id="{E5451AFB-1099-4C1F-A1FC-57331609AB71}"/>
                </a:ext>
              </a:extLst>
            </p:cNvPr>
            <p:cNvSpPr>
              <a:spLocks noEditPoints="1"/>
            </p:cNvSpPr>
            <p:nvPr/>
          </p:nvSpPr>
          <p:spPr bwMode="auto">
            <a:xfrm>
              <a:off x="2234" y="1735"/>
              <a:ext cx="2376" cy="1272"/>
            </a:xfrm>
            <a:custGeom>
              <a:avLst/>
              <a:gdLst>
                <a:gd name="T0" fmla="*/ 2711 w 2914"/>
                <a:gd name="T1" fmla="*/ 0 h 1559"/>
                <a:gd name="T2" fmla="*/ 1044 w 2914"/>
                <a:gd name="T3" fmla="*/ 0 h 1559"/>
                <a:gd name="T4" fmla="*/ 863 w 2914"/>
                <a:gd name="T5" fmla="*/ 64 h 1559"/>
                <a:gd name="T6" fmla="*/ 770 w 2914"/>
                <a:gd name="T7" fmla="*/ 231 h 1559"/>
                <a:gd name="T8" fmla="*/ 710 w 2914"/>
                <a:gd name="T9" fmla="*/ 1335 h 1559"/>
                <a:gd name="T10" fmla="*/ 190 w 2914"/>
                <a:gd name="T11" fmla="*/ 1335 h 1559"/>
                <a:gd name="T12" fmla="*/ 0 w 2914"/>
                <a:gd name="T13" fmla="*/ 1525 h 1559"/>
                <a:gd name="T14" fmla="*/ 34 w 2914"/>
                <a:gd name="T15" fmla="*/ 1559 h 1559"/>
                <a:gd name="T16" fmla="*/ 2773 w 2914"/>
                <a:gd name="T17" fmla="*/ 1559 h 1559"/>
                <a:gd name="T18" fmla="*/ 2807 w 2914"/>
                <a:gd name="T19" fmla="*/ 1528 h 1559"/>
                <a:gd name="T20" fmla="*/ 2901 w 2914"/>
                <a:gd name="T21" fmla="*/ 237 h 1559"/>
                <a:gd name="T22" fmla="*/ 2864 w 2914"/>
                <a:gd name="T23" fmla="*/ 69 h 1559"/>
                <a:gd name="T24" fmla="*/ 2711 w 2914"/>
                <a:gd name="T25" fmla="*/ 0 h 1559"/>
                <a:gd name="T26" fmla="*/ 2834 w 2914"/>
                <a:gd name="T27" fmla="*/ 226 h 1559"/>
                <a:gd name="T28" fmla="*/ 2834 w 2914"/>
                <a:gd name="T29" fmla="*/ 230 h 1559"/>
                <a:gd name="T30" fmla="*/ 2741 w 2914"/>
                <a:gd name="T31" fmla="*/ 1491 h 1559"/>
                <a:gd name="T32" fmla="*/ 73 w 2914"/>
                <a:gd name="T33" fmla="*/ 1491 h 1559"/>
                <a:gd name="T34" fmla="*/ 190 w 2914"/>
                <a:gd name="T35" fmla="*/ 1403 h 1559"/>
                <a:gd name="T36" fmla="*/ 742 w 2914"/>
                <a:gd name="T37" fmla="*/ 1403 h 1559"/>
                <a:gd name="T38" fmla="*/ 776 w 2914"/>
                <a:gd name="T39" fmla="*/ 1371 h 1559"/>
                <a:gd name="T40" fmla="*/ 838 w 2914"/>
                <a:gd name="T41" fmla="*/ 234 h 1559"/>
                <a:gd name="T42" fmla="*/ 838 w 2914"/>
                <a:gd name="T43" fmla="*/ 233 h 1559"/>
                <a:gd name="T44" fmla="*/ 1044 w 2914"/>
                <a:gd name="T45" fmla="*/ 68 h 1559"/>
                <a:gd name="T46" fmla="*/ 2711 w 2914"/>
                <a:gd name="T47" fmla="*/ 68 h 1559"/>
                <a:gd name="T48" fmla="*/ 2812 w 2914"/>
                <a:gd name="T49" fmla="*/ 112 h 1559"/>
                <a:gd name="T50" fmla="*/ 2834 w 2914"/>
                <a:gd name="T51" fmla="*/ 226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14" h="1559">
                  <a:moveTo>
                    <a:pt x="2711" y="0"/>
                  </a:moveTo>
                  <a:cubicBezTo>
                    <a:pt x="1044" y="0"/>
                    <a:pt x="1044" y="0"/>
                    <a:pt x="1044" y="0"/>
                  </a:cubicBezTo>
                  <a:cubicBezTo>
                    <a:pt x="983" y="0"/>
                    <a:pt x="915" y="24"/>
                    <a:pt x="863" y="64"/>
                  </a:cubicBezTo>
                  <a:cubicBezTo>
                    <a:pt x="804" y="110"/>
                    <a:pt x="771" y="169"/>
                    <a:pt x="770" y="231"/>
                  </a:cubicBezTo>
                  <a:cubicBezTo>
                    <a:pt x="710" y="1335"/>
                    <a:pt x="710" y="1335"/>
                    <a:pt x="710" y="1335"/>
                  </a:cubicBezTo>
                  <a:cubicBezTo>
                    <a:pt x="190" y="1335"/>
                    <a:pt x="190" y="1335"/>
                    <a:pt x="190" y="1335"/>
                  </a:cubicBezTo>
                  <a:cubicBezTo>
                    <a:pt x="85" y="1335"/>
                    <a:pt x="0" y="1421"/>
                    <a:pt x="0" y="1525"/>
                  </a:cubicBezTo>
                  <a:cubicBezTo>
                    <a:pt x="0" y="1544"/>
                    <a:pt x="15" y="1559"/>
                    <a:pt x="34" y="1559"/>
                  </a:cubicBezTo>
                  <a:cubicBezTo>
                    <a:pt x="2773" y="1559"/>
                    <a:pt x="2773" y="1559"/>
                    <a:pt x="2773" y="1559"/>
                  </a:cubicBezTo>
                  <a:cubicBezTo>
                    <a:pt x="2791" y="1559"/>
                    <a:pt x="2805" y="1546"/>
                    <a:pt x="2807" y="1528"/>
                  </a:cubicBezTo>
                  <a:cubicBezTo>
                    <a:pt x="2901" y="237"/>
                    <a:pt x="2901" y="237"/>
                    <a:pt x="2901" y="237"/>
                  </a:cubicBezTo>
                  <a:cubicBezTo>
                    <a:pt x="2914" y="174"/>
                    <a:pt x="2901" y="115"/>
                    <a:pt x="2864" y="69"/>
                  </a:cubicBezTo>
                  <a:cubicBezTo>
                    <a:pt x="2828" y="25"/>
                    <a:pt x="2774" y="0"/>
                    <a:pt x="2711" y="0"/>
                  </a:cubicBezTo>
                  <a:close/>
                  <a:moveTo>
                    <a:pt x="2834" y="226"/>
                  </a:moveTo>
                  <a:cubicBezTo>
                    <a:pt x="2834" y="227"/>
                    <a:pt x="2834" y="229"/>
                    <a:pt x="2834" y="230"/>
                  </a:cubicBezTo>
                  <a:cubicBezTo>
                    <a:pt x="2741" y="1491"/>
                    <a:pt x="2741" y="1491"/>
                    <a:pt x="2741" y="1491"/>
                  </a:cubicBezTo>
                  <a:cubicBezTo>
                    <a:pt x="73" y="1491"/>
                    <a:pt x="73" y="1491"/>
                    <a:pt x="73" y="1491"/>
                  </a:cubicBezTo>
                  <a:cubicBezTo>
                    <a:pt x="88" y="1441"/>
                    <a:pt x="135" y="1403"/>
                    <a:pt x="190" y="1403"/>
                  </a:cubicBezTo>
                  <a:cubicBezTo>
                    <a:pt x="742" y="1403"/>
                    <a:pt x="742" y="1403"/>
                    <a:pt x="742" y="1403"/>
                  </a:cubicBezTo>
                  <a:cubicBezTo>
                    <a:pt x="760" y="1403"/>
                    <a:pt x="775" y="1389"/>
                    <a:pt x="776" y="1371"/>
                  </a:cubicBezTo>
                  <a:cubicBezTo>
                    <a:pt x="838" y="234"/>
                    <a:pt x="838" y="234"/>
                    <a:pt x="838" y="234"/>
                  </a:cubicBezTo>
                  <a:cubicBezTo>
                    <a:pt x="838" y="234"/>
                    <a:pt x="838" y="234"/>
                    <a:pt x="838" y="233"/>
                  </a:cubicBezTo>
                  <a:cubicBezTo>
                    <a:pt x="839" y="142"/>
                    <a:pt x="951" y="68"/>
                    <a:pt x="1044" y="68"/>
                  </a:cubicBezTo>
                  <a:cubicBezTo>
                    <a:pt x="2711" y="68"/>
                    <a:pt x="2711" y="68"/>
                    <a:pt x="2711" y="68"/>
                  </a:cubicBezTo>
                  <a:cubicBezTo>
                    <a:pt x="2753" y="68"/>
                    <a:pt x="2789" y="84"/>
                    <a:pt x="2812" y="112"/>
                  </a:cubicBezTo>
                  <a:cubicBezTo>
                    <a:pt x="2836" y="142"/>
                    <a:pt x="2844" y="182"/>
                    <a:pt x="2834" y="2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26" name="Freeform 298">
              <a:extLst>
                <a:ext uri="{FF2B5EF4-FFF2-40B4-BE49-F238E27FC236}">
                  <a16:creationId xmlns:a16="http://schemas.microsoft.com/office/drawing/2014/main" id="{411E5F5C-6B29-4BA7-B1D1-D201AF8DD3DA}"/>
                </a:ext>
              </a:extLst>
            </p:cNvPr>
            <p:cNvSpPr>
              <a:spLocks/>
            </p:cNvSpPr>
            <p:nvPr/>
          </p:nvSpPr>
          <p:spPr bwMode="auto">
            <a:xfrm>
              <a:off x="2933" y="1763"/>
              <a:ext cx="1767" cy="1216"/>
            </a:xfrm>
            <a:custGeom>
              <a:avLst/>
              <a:gdLst>
                <a:gd name="T0" fmla="*/ 2002 w 2166"/>
                <a:gd name="T1" fmla="*/ 0 h 1491"/>
                <a:gd name="T2" fmla="*/ 335 w 2166"/>
                <a:gd name="T3" fmla="*/ 0 h 1491"/>
                <a:gd name="T4" fmla="*/ 94 w 2166"/>
                <a:gd name="T5" fmla="*/ 199 h 1491"/>
                <a:gd name="T6" fmla="*/ 0 w 2166"/>
                <a:gd name="T7" fmla="*/ 1491 h 1491"/>
                <a:gd name="T8" fmla="*/ 2064 w 2166"/>
                <a:gd name="T9" fmla="*/ 1491 h 1491"/>
                <a:gd name="T10" fmla="*/ 2158 w 2166"/>
                <a:gd name="T11" fmla="*/ 199 h 1491"/>
                <a:gd name="T12" fmla="*/ 2002 w 2166"/>
                <a:gd name="T13" fmla="*/ 0 h 1491"/>
              </a:gdLst>
              <a:ahLst/>
              <a:cxnLst>
                <a:cxn ang="0">
                  <a:pos x="T0" y="T1"/>
                </a:cxn>
                <a:cxn ang="0">
                  <a:pos x="T2" y="T3"/>
                </a:cxn>
                <a:cxn ang="0">
                  <a:pos x="T4" y="T5"/>
                </a:cxn>
                <a:cxn ang="0">
                  <a:pos x="T6" y="T7"/>
                </a:cxn>
                <a:cxn ang="0">
                  <a:pos x="T8" y="T9"/>
                </a:cxn>
                <a:cxn ang="0">
                  <a:pos x="T10" y="T11"/>
                </a:cxn>
                <a:cxn ang="0">
                  <a:pos x="T12" y="T13"/>
                </a:cxn>
              </a:cxnLst>
              <a:rect l="0" t="0" r="r" b="b"/>
              <a:pathLst>
                <a:path w="2166" h="1491">
                  <a:moveTo>
                    <a:pt x="2002" y="0"/>
                  </a:moveTo>
                  <a:cubicBezTo>
                    <a:pt x="335" y="0"/>
                    <a:pt x="335" y="0"/>
                    <a:pt x="335" y="0"/>
                  </a:cubicBezTo>
                  <a:cubicBezTo>
                    <a:pt x="225" y="0"/>
                    <a:pt x="105" y="83"/>
                    <a:pt x="94" y="199"/>
                  </a:cubicBezTo>
                  <a:cubicBezTo>
                    <a:pt x="0" y="1491"/>
                    <a:pt x="0" y="1491"/>
                    <a:pt x="0" y="1491"/>
                  </a:cubicBezTo>
                  <a:cubicBezTo>
                    <a:pt x="2064" y="1491"/>
                    <a:pt x="2064" y="1491"/>
                    <a:pt x="2064" y="1491"/>
                  </a:cubicBezTo>
                  <a:cubicBezTo>
                    <a:pt x="2158" y="199"/>
                    <a:pt x="2158" y="199"/>
                    <a:pt x="2158" y="199"/>
                  </a:cubicBezTo>
                  <a:cubicBezTo>
                    <a:pt x="2166" y="85"/>
                    <a:pt x="2112" y="0"/>
                    <a:pt x="2002" y="0"/>
                  </a:cubicBezTo>
                  <a:close/>
                </a:path>
              </a:pathLst>
            </a:custGeom>
            <a:solidFill>
              <a:schemeClr val="accent1"/>
            </a:solidFill>
            <a:ln w="9525">
              <a:solidFill>
                <a:srgbClr val="FFFFFF"/>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27" name="Freeform 299">
              <a:extLst>
                <a:ext uri="{FF2B5EF4-FFF2-40B4-BE49-F238E27FC236}">
                  <a16:creationId xmlns:a16="http://schemas.microsoft.com/office/drawing/2014/main" id="{8A631A2A-882B-4D8A-AFF3-0F18A93B76F0}"/>
                </a:ext>
              </a:extLst>
            </p:cNvPr>
            <p:cNvSpPr>
              <a:spLocks noEditPoints="1"/>
            </p:cNvSpPr>
            <p:nvPr/>
          </p:nvSpPr>
          <p:spPr bwMode="auto">
            <a:xfrm>
              <a:off x="2905" y="1735"/>
              <a:ext cx="1820" cy="1272"/>
            </a:xfrm>
            <a:custGeom>
              <a:avLst/>
              <a:gdLst>
                <a:gd name="T0" fmla="*/ 2037 w 2232"/>
                <a:gd name="T1" fmla="*/ 0 h 1559"/>
                <a:gd name="T2" fmla="*/ 370 w 2232"/>
                <a:gd name="T3" fmla="*/ 0 h 1559"/>
                <a:gd name="T4" fmla="*/ 96 w 2232"/>
                <a:gd name="T5" fmla="*/ 230 h 1559"/>
                <a:gd name="T6" fmla="*/ 95 w 2232"/>
                <a:gd name="T7" fmla="*/ 230 h 1559"/>
                <a:gd name="T8" fmla="*/ 1 w 2232"/>
                <a:gd name="T9" fmla="*/ 1523 h 1559"/>
                <a:gd name="T10" fmla="*/ 10 w 2232"/>
                <a:gd name="T11" fmla="*/ 1548 h 1559"/>
                <a:gd name="T12" fmla="*/ 35 w 2232"/>
                <a:gd name="T13" fmla="*/ 1559 h 1559"/>
                <a:gd name="T14" fmla="*/ 2099 w 2232"/>
                <a:gd name="T15" fmla="*/ 1559 h 1559"/>
                <a:gd name="T16" fmla="*/ 2133 w 2232"/>
                <a:gd name="T17" fmla="*/ 1528 h 1559"/>
                <a:gd name="T18" fmla="*/ 2227 w 2232"/>
                <a:gd name="T19" fmla="*/ 235 h 1559"/>
                <a:gd name="T20" fmla="*/ 2173 w 2232"/>
                <a:gd name="T21" fmla="*/ 55 h 1559"/>
                <a:gd name="T22" fmla="*/ 2037 w 2232"/>
                <a:gd name="T23" fmla="*/ 0 h 1559"/>
                <a:gd name="T24" fmla="*/ 2160 w 2232"/>
                <a:gd name="T25" fmla="*/ 230 h 1559"/>
                <a:gd name="T26" fmla="*/ 2067 w 2232"/>
                <a:gd name="T27" fmla="*/ 1491 h 1559"/>
                <a:gd name="T28" fmla="*/ 71 w 2232"/>
                <a:gd name="T29" fmla="*/ 1491 h 1559"/>
                <a:gd name="T30" fmla="*/ 163 w 2232"/>
                <a:gd name="T31" fmla="*/ 235 h 1559"/>
                <a:gd name="T32" fmla="*/ 370 w 2232"/>
                <a:gd name="T33" fmla="*/ 68 h 1559"/>
                <a:gd name="T34" fmla="*/ 2037 w 2232"/>
                <a:gd name="T35" fmla="*/ 68 h 1559"/>
                <a:gd name="T36" fmla="*/ 2124 w 2232"/>
                <a:gd name="T37" fmla="*/ 102 h 1559"/>
                <a:gd name="T38" fmla="*/ 2160 w 2232"/>
                <a:gd name="T39" fmla="*/ 230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2" h="1559">
                  <a:moveTo>
                    <a:pt x="2037" y="0"/>
                  </a:moveTo>
                  <a:cubicBezTo>
                    <a:pt x="370" y="0"/>
                    <a:pt x="370" y="0"/>
                    <a:pt x="370" y="0"/>
                  </a:cubicBezTo>
                  <a:cubicBezTo>
                    <a:pt x="247" y="0"/>
                    <a:pt x="108" y="92"/>
                    <a:pt x="96" y="230"/>
                  </a:cubicBezTo>
                  <a:cubicBezTo>
                    <a:pt x="96" y="230"/>
                    <a:pt x="96" y="230"/>
                    <a:pt x="95" y="230"/>
                  </a:cubicBezTo>
                  <a:cubicBezTo>
                    <a:pt x="1" y="1523"/>
                    <a:pt x="1" y="1523"/>
                    <a:pt x="1" y="1523"/>
                  </a:cubicBezTo>
                  <a:cubicBezTo>
                    <a:pt x="0" y="1532"/>
                    <a:pt x="3" y="1542"/>
                    <a:pt x="10" y="1548"/>
                  </a:cubicBezTo>
                  <a:cubicBezTo>
                    <a:pt x="16" y="1555"/>
                    <a:pt x="25" y="1559"/>
                    <a:pt x="35" y="1559"/>
                  </a:cubicBezTo>
                  <a:cubicBezTo>
                    <a:pt x="2099" y="1559"/>
                    <a:pt x="2099" y="1559"/>
                    <a:pt x="2099" y="1559"/>
                  </a:cubicBezTo>
                  <a:cubicBezTo>
                    <a:pt x="2116" y="1559"/>
                    <a:pt x="2131" y="1546"/>
                    <a:pt x="2133" y="1528"/>
                  </a:cubicBezTo>
                  <a:cubicBezTo>
                    <a:pt x="2227" y="235"/>
                    <a:pt x="2227" y="235"/>
                    <a:pt x="2227" y="235"/>
                  </a:cubicBezTo>
                  <a:cubicBezTo>
                    <a:pt x="2232" y="161"/>
                    <a:pt x="2213" y="97"/>
                    <a:pt x="2173" y="55"/>
                  </a:cubicBezTo>
                  <a:cubicBezTo>
                    <a:pt x="2140" y="19"/>
                    <a:pt x="2093" y="0"/>
                    <a:pt x="2037" y="0"/>
                  </a:cubicBezTo>
                  <a:close/>
                  <a:moveTo>
                    <a:pt x="2160" y="230"/>
                  </a:moveTo>
                  <a:cubicBezTo>
                    <a:pt x="2067" y="1491"/>
                    <a:pt x="2067" y="1491"/>
                    <a:pt x="2067" y="1491"/>
                  </a:cubicBezTo>
                  <a:cubicBezTo>
                    <a:pt x="71" y="1491"/>
                    <a:pt x="71" y="1491"/>
                    <a:pt x="71" y="1491"/>
                  </a:cubicBezTo>
                  <a:cubicBezTo>
                    <a:pt x="163" y="235"/>
                    <a:pt x="163" y="235"/>
                    <a:pt x="163" y="235"/>
                  </a:cubicBezTo>
                  <a:cubicBezTo>
                    <a:pt x="172" y="137"/>
                    <a:pt x="279" y="68"/>
                    <a:pt x="370" y="68"/>
                  </a:cubicBezTo>
                  <a:cubicBezTo>
                    <a:pt x="2037" y="68"/>
                    <a:pt x="2037" y="68"/>
                    <a:pt x="2037" y="68"/>
                  </a:cubicBezTo>
                  <a:cubicBezTo>
                    <a:pt x="2074" y="68"/>
                    <a:pt x="2103" y="80"/>
                    <a:pt x="2124" y="102"/>
                  </a:cubicBezTo>
                  <a:cubicBezTo>
                    <a:pt x="2150" y="130"/>
                    <a:pt x="2163" y="176"/>
                    <a:pt x="2160" y="23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sp>
        <p:nvSpPr>
          <p:cNvPr id="147" name="Rectangle: Rounded Corners 146">
            <a:extLst>
              <a:ext uri="{FF2B5EF4-FFF2-40B4-BE49-F238E27FC236}">
                <a16:creationId xmlns:a16="http://schemas.microsoft.com/office/drawing/2014/main" id="{5C396114-7066-4732-A0BE-9447CFF25CFE}"/>
              </a:ext>
            </a:extLst>
          </p:cNvPr>
          <p:cNvSpPr/>
          <p:nvPr/>
        </p:nvSpPr>
        <p:spPr>
          <a:xfrm>
            <a:off x="358094" y="2511630"/>
            <a:ext cx="1597163" cy="1107424"/>
          </a:xfrm>
          <a:prstGeom prst="roundRect">
            <a:avLst/>
          </a:prstGeom>
          <a:gradFill>
            <a:gsLst>
              <a:gs pos="1961">
                <a:schemeClr val="accent1"/>
              </a:gs>
              <a:gs pos="100000">
                <a:srgbClr val="384C87"/>
              </a:gs>
            </a:gsLst>
            <a:lin ang="5400000" scaled="0"/>
          </a:gra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8" name="Group 147">
            <a:extLst>
              <a:ext uri="{FF2B5EF4-FFF2-40B4-BE49-F238E27FC236}">
                <a16:creationId xmlns:a16="http://schemas.microsoft.com/office/drawing/2014/main" id="{93DF5433-ECEC-4745-BD87-DC0B96D5FB33}"/>
              </a:ext>
            </a:extLst>
          </p:cNvPr>
          <p:cNvGrpSpPr/>
          <p:nvPr/>
        </p:nvGrpSpPr>
        <p:grpSpPr>
          <a:xfrm>
            <a:off x="539367" y="2743686"/>
            <a:ext cx="1234616" cy="635450"/>
            <a:chOff x="5388864" y="2080880"/>
            <a:chExt cx="640080" cy="329445"/>
          </a:xfrm>
          <a:solidFill>
            <a:srgbClr val="335769"/>
          </a:solidFill>
        </p:grpSpPr>
        <p:sp>
          <p:nvSpPr>
            <p:cNvPr id="181" name="Rectangle 180">
              <a:extLst>
                <a:ext uri="{FF2B5EF4-FFF2-40B4-BE49-F238E27FC236}">
                  <a16:creationId xmlns:a16="http://schemas.microsoft.com/office/drawing/2014/main" id="{206C59CA-9BA7-4CE7-A973-D909366514B2}"/>
                </a:ext>
              </a:extLst>
            </p:cNvPr>
            <p:cNvSpPr/>
            <p:nvPr/>
          </p:nvSpPr>
          <p:spPr>
            <a:xfrm>
              <a:off x="5388864" y="2080880"/>
              <a:ext cx="359664" cy="5741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182" name="Rectangle 181">
              <a:extLst>
                <a:ext uri="{FF2B5EF4-FFF2-40B4-BE49-F238E27FC236}">
                  <a16:creationId xmlns:a16="http://schemas.microsoft.com/office/drawing/2014/main" id="{4174B3DB-12FD-4DAE-B29C-75BF781C71A4}"/>
                </a:ext>
              </a:extLst>
            </p:cNvPr>
            <p:cNvSpPr/>
            <p:nvPr/>
          </p:nvSpPr>
          <p:spPr>
            <a:xfrm>
              <a:off x="5388864" y="2196704"/>
              <a:ext cx="640080" cy="57411"/>
            </a:xfrm>
            <a:prstGeom prst="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chemeClr val="tx2">
                    <a:lumMod val="25000"/>
                  </a:schemeClr>
                </a:solidFill>
                <a:latin typeface="Arial"/>
              </a:endParaRPr>
            </a:p>
          </p:txBody>
        </p:sp>
        <p:sp>
          <p:nvSpPr>
            <p:cNvPr id="183" name="Rectangle 182">
              <a:extLst>
                <a:ext uri="{FF2B5EF4-FFF2-40B4-BE49-F238E27FC236}">
                  <a16:creationId xmlns:a16="http://schemas.microsoft.com/office/drawing/2014/main" id="{D97F1061-8494-4089-93CB-DCF68D60AB90}"/>
                </a:ext>
              </a:extLst>
            </p:cNvPr>
            <p:cNvSpPr/>
            <p:nvPr/>
          </p:nvSpPr>
          <p:spPr>
            <a:xfrm>
              <a:off x="5388864" y="2280524"/>
              <a:ext cx="640080" cy="5741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184" name="Rectangle 183">
              <a:extLst>
                <a:ext uri="{FF2B5EF4-FFF2-40B4-BE49-F238E27FC236}">
                  <a16:creationId xmlns:a16="http://schemas.microsoft.com/office/drawing/2014/main" id="{7F57440F-93AC-4F31-92C0-E8E2810F846B}"/>
                </a:ext>
              </a:extLst>
            </p:cNvPr>
            <p:cNvSpPr/>
            <p:nvPr/>
          </p:nvSpPr>
          <p:spPr>
            <a:xfrm>
              <a:off x="5388864" y="2352914"/>
              <a:ext cx="640080" cy="57411"/>
            </a:xfrm>
            <a:prstGeom prst="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chemeClr val="tx2">
                    <a:lumMod val="25000"/>
                  </a:schemeClr>
                </a:solidFill>
                <a:latin typeface="Arial"/>
              </a:endParaRPr>
            </a:p>
          </p:txBody>
        </p:sp>
      </p:grpSp>
      <p:grpSp>
        <p:nvGrpSpPr>
          <p:cNvPr id="149" name="Group 148">
            <a:extLst>
              <a:ext uri="{FF2B5EF4-FFF2-40B4-BE49-F238E27FC236}">
                <a16:creationId xmlns:a16="http://schemas.microsoft.com/office/drawing/2014/main" id="{43A1FAAB-7EAA-46EF-A947-FDE3E3E37909}"/>
              </a:ext>
            </a:extLst>
          </p:cNvPr>
          <p:cNvGrpSpPr/>
          <p:nvPr/>
        </p:nvGrpSpPr>
        <p:grpSpPr>
          <a:xfrm>
            <a:off x="3349918" y="2092446"/>
            <a:ext cx="245930" cy="244986"/>
            <a:chOff x="8488179" y="1342988"/>
            <a:chExt cx="220743" cy="219894"/>
          </a:xfrm>
          <a:solidFill>
            <a:schemeClr val="tx1"/>
          </a:solidFill>
        </p:grpSpPr>
        <p:sp>
          <p:nvSpPr>
            <p:cNvPr id="177" name="Freeform 303">
              <a:extLst>
                <a:ext uri="{FF2B5EF4-FFF2-40B4-BE49-F238E27FC236}">
                  <a16:creationId xmlns:a16="http://schemas.microsoft.com/office/drawing/2014/main" id="{5D070CC5-0B35-47D5-AD82-E09BD94BBF22}"/>
                </a:ext>
              </a:extLst>
            </p:cNvPr>
            <p:cNvSpPr>
              <a:spLocks/>
            </p:cNvSpPr>
            <p:nvPr/>
          </p:nvSpPr>
          <p:spPr bwMode="auto">
            <a:xfrm>
              <a:off x="8488179" y="1342988"/>
              <a:ext cx="127776" cy="126927"/>
            </a:xfrm>
            <a:custGeom>
              <a:avLst/>
              <a:gdLst>
                <a:gd name="T0" fmla="*/ 194 w 224"/>
                <a:gd name="T1" fmla="*/ 0 h 223"/>
                <a:gd name="T2" fmla="*/ 164 w 224"/>
                <a:gd name="T3" fmla="*/ 30 h 223"/>
                <a:gd name="T4" fmla="*/ 30 w 224"/>
                <a:gd name="T5" fmla="*/ 163 h 223"/>
                <a:gd name="T6" fmla="*/ 0 w 224"/>
                <a:gd name="T7" fmla="*/ 193 h 223"/>
                <a:gd name="T8" fmla="*/ 30 w 224"/>
                <a:gd name="T9" fmla="*/ 223 h 223"/>
                <a:gd name="T10" fmla="*/ 224 w 224"/>
                <a:gd name="T11" fmla="*/ 30 h 223"/>
                <a:gd name="T12" fmla="*/ 194 w 224"/>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4" h="223">
                  <a:moveTo>
                    <a:pt x="194" y="0"/>
                  </a:moveTo>
                  <a:cubicBezTo>
                    <a:pt x="177" y="0"/>
                    <a:pt x="164" y="13"/>
                    <a:pt x="164" y="30"/>
                  </a:cubicBezTo>
                  <a:cubicBezTo>
                    <a:pt x="164" y="103"/>
                    <a:pt x="104" y="163"/>
                    <a:pt x="30" y="163"/>
                  </a:cubicBezTo>
                  <a:cubicBezTo>
                    <a:pt x="14" y="163"/>
                    <a:pt x="0" y="176"/>
                    <a:pt x="0" y="193"/>
                  </a:cubicBezTo>
                  <a:cubicBezTo>
                    <a:pt x="0" y="209"/>
                    <a:pt x="14" y="223"/>
                    <a:pt x="30" y="223"/>
                  </a:cubicBezTo>
                  <a:cubicBezTo>
                    <a:pt x="137" y="223"/>
                    <a:pt x="224" y="136"/>
                    <a:pt x="224" y="30"/>
                  </a:cubicBezTo>
                  <a:cubicBezTo>
                    <a:pt x="224" y="13"/>
                    <a:pt x="210" y="0"/>
                    <a:pt x="1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78" name="Freeform 304">
              <a:extLst>
                <a:ext uri="{FF2B5EF4-FFF2-40B4-BE49-F238E27FC236}">
                  <a16:creationId xmlns:a16="http://schemas.microsoft.com/office/drawing/2014/main" id="{6C4441A5-DB7A-46F4-9808-EEB667F38C32}"/>
                </a:ext>
              </a:extLst>
            </p:cNvPr>
            <p:cNvSpPr>
              <a:spLocks/>
            </p:cNvSpPr>
            <p:nvPr/>
          </p:nvSpPr>
          <p:spPr bwMode="auto">
            <a:xfrm>
              <a:off x="8581570" y="1342988"/>
              <a:ext cx="127352" cy="126927"/>
            </a:xfrm>
            <a:custGeom>
              <a:avLst/>
              <a:gdLst>
                <a:gd name="T0" fmla="*/ 193 w 223"/>
                <a:gd name="T1" fmla="*/ 163 h 223"/>
                <a:gd name="T2" fmla="*/ 60 w 223"/>
                <a:gd name="T3" fmla="*/ 30 h 223"/>
                <a:gd name="T4" fmla="*/ 30 w 223"/>
                <a:gd name="T5" fmla="*/ 0 h 223"/>
                <a:gd name="T6" fmla="*/ 0 w 223"/>
                <a:gd name="T7" fmla="*/ 30 h 223"/>
                <a:gd name="T8" fmla="*/ 193 w 223"/>
                <a:gd name="T9" fmla="*/ 223 h 223"/>
                <a:gd name="T10" fmla="*/ 223 w 223"/>
                <a:gd name="T11" fmla="*/ 193 h 223"/>
                <a:gd name="T12" fmla="*/ 193 w 223"/>
                <a:gd name="T13" fmla="*/ 163 h 223"/>
              </a:gdLst>
              <a:ahLst/>
              <a:cxnLst>
                <a:cxn ang="0">
                  <a:pos x="T0" y="T1"/>
                </a:cxn>
                <a:cxn ang="0">
                  <a:pos x="T2" y="T3"/>
                </a:cxn>
                <a:cxn ang="0">
                  <a:pos x="T4" y="T5"/>
                </a:cxn>
                <a:cxn ang="0">
                  <a:pos x="T6" y="T7"/>
                </a:cxn>
                <a:cxn ang="0">
                  <a:pos x="T8" y="T9"/>
                </a:cxn>
                <a:cxn ang="0">
                  <a:pos x="T10" y="T11"/>
                </a:cxn>
                <a:cxn ang="0">
                  <a:pos x="T12" y="T13"/>
                </a:cxn>
              </a:cxnLst>
              <a:rect l="0" t="0" r="r" b="b"/>
              <a:pathLst>
                <a:path w="223" h="223">
                  <a:moveTo>
                    <a:pt x="193" y="163"/>
                  </a:moveTo>
                  <a:cubicBezTo>
                    <a:pt x="119" y="163"/>
                    <a:pt x="60" y="103"/>
                    <a:pt x="60" y="30"/>
                  </a:cubicBezTo>
                  <a:cubicBezTo>
                    <a:pt x="60" y="13"/>
                    <a:pt x="46" y="0"/>
                    <a:pt x="30" y="0"/>
                  </a:cubicBezTo>
                  <a:cubicBezTo>
                    <a:pt x="13" y="0"/>
                    <a:pt x="0" y="13"/>
                    <a:pt x="0" y="30"/>
                  </a:cubicBezTo>
                  <a:cubicBezTo>
                    <a:pt x="0" y="136"/>
                    <a:pt x="86" y="223"/>
                    <a:pt x="193" y="223"/>
                  </a:cubicBezTo>
                  <a:cubicBezTo>
                    <a:pt x="209" y="223"/>
                    <a:pt x="223" y="209"/>
                    <a:pt x="223" y="193"/>
                  </a:cubicBezTo>
                  <a:cubicBezTo>
                    <a:pt x="223" y="176"/>
                    <a:pt x="209" y="163"/>
                    <a:pt x="19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79" name="Freeform 305">
              <a:extLst>
                <a:ext uri="{FF2B5EF4-FFF2-40B4-BE49-F238E27FC236}">
                  <a16:creationId xmlns:a16="http://schemas.microsoft.com/office/drawing/2014/main" id="{FEF7B5FC-593B-4383-BDBB-6A73809C6F8A}"/>
                </a:ext>
              </a:extLst>
            </p:cNvPr>
            <p:cNvSpPr>
              <a:spLocks/>
            </p:cNvSpPr>
            <p:nvPr/>
          </p:nvSpPr>
          <p:spPr bwMode="auto">
            <a:xfrm>
              <a:off x="8488179" y="1435955"/>
              <a:ext cx="127776" cy="126927"/>
            </a:xfrm>
            <a:custGeom>
              <a:avLst/>
              <a:gdLst>
                <a:gd name="T0" fmla="*/ 30 w 224"/>
                <a:gd name="T1" fmla="*/ 0 h 223"/>
                <a:gd name="T2" fmla="*/ 0 w 224"/>
                <a:gd name="T3" fmla="*/ 30 h 223"/>
                <a:gd name="T4" fmla="*/ 30 w 224"/>
                <a:gd name="T5" fmla="*/ 60 h 223"/>
                <a:gd name="T6" fmla="*/ 164 w 224"/>
                <a:gd name="T7" fmla="*/ 193 h 223"/>
                <a:gd name="T8" fmla="*/ 194 w 224"/>
                <a:gd name="T9" fmla="*/ 223 h 223"/>
                <a:gd name="T10" fmla="*/ 224 w 224"/>
                <a:gd name="T11" fmla="*/ 193 h 223"/>
                <a:gd name="T12" fmla="*/ 30 w 224"/>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4" h="223">
                  <a:moveTo>
                    <a:pt x="30" y="0"/>
                  </a:moveTo>
                  <a:cubicBezTo>
                    <a:pt x="14" y="0"/>
                    <a:pt x="0" y="13"/>
                    <a:pt x="0" y="30"/>
                  </a:cubicBezTo>
                  <a:cubicBezTo>
                    <a:pt x="0" y="46"/>
                    <a:pt x="14" y="60"/>
                    <a:pt x="30" y="60"/>
                  </a:cubicBezTo>
                  <a:cubicBezTo>
                    <a:pt x="104" y="60"/>
                    <a:pt x="164" y="120"/>
                    <a:pt x="164" y="193"/>
                  </a:cubicBezTo>
                  <a:cubicBezTo>
                    <a:pt x="164" y="210"/>
                    <a:pt x="177" y="223"/>
                    <a:pt x="194" y="223"/>
                  </a:cubicBezTo>
                  <a:cubicBezTo>
                    <a:pt x="210" y="223"/>
                    <a:pt x="224" y="210"/>
                    <a:pt x="224" y="193"/>
                  </a:cubicBezTo>
                  <a:cubicBezTo>
                    <a:pt x="224" y="87"/>
                    <a:pt x="137"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80" name="Freeform 306">
              <a:extLst>
                <a:ext uri="{FF2B5EF4-FFF2-40B4-BE49-F238E27FC236}">
                  <a16:creationId xmlns:a16="http://schemas.microsoft.com/office/drawing/2014/main" id="{74A2430F-9C3A-4A88-A601-0A8C1A9B2028}"/>
                </a:ext>
              </a:extLst>
            </p:cNvPr>
            <p:cNvSpPr>
              <a:spLocks/>
            </p:cNvSpPr>
            <p:nvPr/>
          </p:nvSpPr>
          <p:spPr bwMode="auto">
            <a:xfrm>
              <a:off x="8581570" y="1435955"/>
              <a:ext cx="127352" cy="126927"/>
            </a:xfrm>
            <a:custGeom>
              <a:avLst/>
              <a:gdLst>
                <a:gd name="T0" fmla="*/ 193 w 223"/>
                <a:gd name="T1" fmla="*/ 0 h 223"/>
                <a:gd name="T2" fmla="*/ 0 w 223"/>
                <a:gd name="T3" fmla="*/ 193 h 223"/>
                <a:gd name="T4" fmla="*/ 30 w 223"/>
                <a:gd name="T5" fmla="*/ 223 h 223"/>
                <a:gd name="T6" fmla="*/ 60 w 223"/>
                <a:gd name="T7" fmla="*/ 193 h 223"/>
                <a:gd name="T8" fmla="*/ 193 w 223"/>
                <a:gd name="T9" fmla="*/ 60 h 223"/>
                <a:gd name="T10" fmla="*/ 223 w 223"/>
                <a:gd name="T11" fmla="*/ 30 h 223"/>
                <a:gd name="T12" fmla="*/ 193 w 223"/>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3" h="223">
                  <a:moveTo>
                    <a:pt x="193" y="0"/>
                  </a:moveTo>
                  <a:cubicBezTo>
                    <a:pt x="86" y="0"/>
                    <a:pt x="0" y="87"/>
                    <a:pt x="0" y="193"/>
                  </a:cubicBezTo>
                  <a:cubicBezTo>
                    <a:pt x="0" y="210"/>
                    <a:pt x="13" y="223"/>
                    <a:pt x="30" y="223"/>
                  </a:cubicBezTo>
                  <a:cubicBezTo>
                    <a:pt x="46" y="223"/>
                    <a:pt x="60" y="210"/>
                    <a:pt x="60" y="193"/>
                  </a:cubicBezTo>
                  <a:cubicBezTo>
                    <a:pt x="60" y="120"/>
                    <a:pt x="119" y="60"/>
                    <a:pt x="193" y="60"/>
                  </a:cubicBezTo>
                  <a:cubicBezTo>
                    <a:pt x="209" y="60"/>
                    <a:pt x="223" y="46"/>
                    <a:pt x="223" y="30"/>
                  </a:cubicBezTo>
                  <a:cubicBezTo>
                    <a:pt x="223" y="13"/>
                    <a:pt x="209" y="0"/>
                    <a:pt x="19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150" name="Group 149">
            <a:extLst>
              <a:ext uri="{FF2B5EF4-FFF2-40B4-BE49-F238E27FC236}">
                <a16:creationId xmlns:a16="http://schemas.microsoft.com/office/drawing/2014/main" id="{EC5CCFA4-1833-4C3D-AB0E-A21AE7D45219}"/>
              </a:ext>
            </a:extLst>
          </p:cNvPr>
          <p:cNvGrpSpPr/>
          <p:nvPr/>
        </p:nvGrpSpPr>
        <p:grpSpPr>
          <a:xfrm>
            <a:off x="3903219" y="3517114"/>
            <a:ext cx="278475" cy="316392"/>
            <a:chOff x="9324150" y="1782147"/>
            <a:chExt cx="264907" cy="300978"/>
          </a:xfrm>
          <a:solidFill>
            <a:schemeClr val="tx1"/>
          </a:solidFill>
        </p:grpSpPr>
        <p:sp>
          <p:nvSpPr>
            <p:cNvPr id="174" name="Freeform 307">
              <a:extLst>
                <a:ext uri="{FF2B5EF4-FFF2-40B4-BE49-F238E27FC236}">
                  <a16:creationId xmlns:a16="http://schemas.microsoft.com/office/drawing/2014/main" id="{1752D694-D42C-48A0-9B4E-2B84F4C68B43}"/>
                </a:ext>
              </a:extLst>
            </p:cNvPr>
            <p:cNvSpPr>
              <a:spLocks noEditPoints="1"/>
            </p:cNvSpPr>
            <p:nvPr/>
          </p:nvSpPr>
          <p:spPr bwMode="auto">
            <a:xfrm>
              <a:off x="9324164" y="1782152"/>
              <a:ext cx="264893" cy="300972"/>
            </a:xfrm>
            <a:custGeom>
              <a:avLst/>
              <a:gdLst>
                <a:gd name="T0" fmla="*/ 450 w 465"/>
                <a:gd name="T1" fmla="*/ 122 h 528"/>
                <a:gd name="T2" fmla="*/ 248 w 465"/>
                <a:gd name="T3" fmla="*/ 6 h 528"/>
                <a:gd name="T4" fmla="*/ 218 w 465"/>
                <a:gd name="T5" fmla="*/ 6 h 528"/>
                <a:gd name="T6" fmla="*/ 15 w 465"/>
                <a:gd name="T7" fmla="*/ 122 h 528"/>
                <a:gd name="T8" fmla="*/ 0 w 465"/>
                <a:gd name="T9" fmla="*/ 148 h 528"/>
                <a:gd name="T10" fmla="*/ 0 w 465"/>
                <a:gd name="T11" fmla="*/ 382 h 528"/>
                <a:gd name="T12" fmla="*/ 15 w 465"/>
                <a:gd name="T13" fmla="*/ 408 h 528"/>
                <a:gd name="T14" fmla="*/ 218 w 465"/>
                <a:gd name="T15" fmla="*/ 524 h 528"/>
                <a:gd name="T16" fmla="*/ 233 w 465"/>
                <a:gd name="T17" fmla="*/ 528 h 528"/>
                <a:gd name="T18" fmla="*/ 248 w 465"/>
                <a:gd name="T19" fmla="*/ 524 h 528"/>
                <a:gd name="T20" fmla="*/ 450 w 465"/>
                <a:gd name="T21" fmla="*/ 408 h 528"/>
                <a:gd name="T22" fmla="*/ 465 w 465"/>
                <a:gd name="T23" fmla="*/ 382 h 528"/>
                <a:gd name="T24" fmla="*/ 465 w 465"/>
                <a:gd name="T25" fmla="*/ 148 h 528"/>
                <a:gd name="T26" fmla="*/ 450 w 465"/>
                <a:gd name="T27" fmla="*/ 122 h 528"/>
                <a:gd name="T28" fmla="*/ 405 w 465"/>
                <a:gd name="T29" fmla="*/ 364 h 528"/>
                <a:gd name="T30" fmla="*/ 233 w 465"/>
                <a:gd name="T31" fmla="*/ 464 h 528"/>
                <a:gd name="T32" fmla="*/ 60 w 465"/>
                <a:gd name="T33" fmla="*/ 364 h 528"/>
                <a:gd name="T34" fmla="*/ 60 w 465"/>
                <a:gd name="T35" fmla="*/ 166 h 528"/>
                <a:gd name="T36" fmla="*/ 233 w 465"/>
                <a:gd name="T37" fmla="*/ 66 h 528"/>
                <a:gd name="T38" fmla="*/ 405 w 465"/>
                <a:gd name="T39" fmla="*/ 166 h 528"/>
                <a:gd name="T40" fmla="*/ 405 w 465"/>
                <a:gd name="T41" fmla="*/ 36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5" h="528">
                  <a:moveTo>
                    <a:pt x="450" y="122"/>
                  </a:moveTo>
                  <a:cubicBezTo>
                    <a:pt x="248" y="6"/>
                    <a:pt x="248" y="6"/>
                    <a:pt x="248" y="6"/>
                  </a:cubicBezTo>
                  <a:cubicBezTo>
                    <a:pt x="238" y="0"/>
                    <a:pt x="227" y="0"/>
                    <a:pt x="218" y="6"/>
                  </a:cubicBezTo>
                  <a:cubicBezTo>
                    <a:pt x="15" y="122"/>
                    <a:pt x="15" y="122"/>
                    <a:pt x="15" y="122"/>
                  </a:cubicBezTo>
                  <a:cubicBezTo>
                    <a:pt x="6" y="128"/>
                    <a:pt x="0" y="138"/>
                    <a:pt x="0" y="148"/>
                  </a:cubicBezTo>
                  <a:cubicBezTo>
                    <a:pt x="0" y="382"/>
                    <a:pt x="0" y="382"/>
                    <a:pt x="0" y="382"/>
                  </a:cubicBezTo>
                  <a:cubicBezTo>
                    <a:pt x="0" y="393"/>
                    <a:pt x="6" y="402"/>
                    <a:pt x="15" y="408"/>
                  </a:cubicBezTo>
                  <a:cubicBezTo>
                    <a:pt x="218" y="524"/>
                    <a:pt x="218" y="524"/>
                    <a:pt x="218" y="524"/>
                  </a:cubicBezTo>
                  <a:cubicBezTo>
                    <a:pt x="222" y="527"/>
                    <a:pt x="227" y="528"/>
                    <a:pt x="233" y="528"/>
                  </a:cubicBezTo>
                  <a:cubicBezTo>
                    <a:pt x="238" y="528"/>
                    <a:pt x="243" y="527"/>
                    <a:pt x="248" y="524"/>
                  </a:cubicBezTo>
                  <a:cubicBezTo>
                    <a:pt x="450" y="408"/>
                    <a:pt x="450" y="408"/>
                    <a:pt x="450" y="408"/>
                  </a:cubicBezTo>
                  <a:cubicBezTo>
                    <a:pt x="459" y="402"/>
                    <a:pt x="465" y="393"/>
                    <a:pt x="465" y="382"/>
                  </a:cubicBezTo>
                  <a:cubicBezTo>
                    <a:pt x="465" y="148"/>
                    <a:pt x="465" y="148"/>
                    <a:pt x="465" y="148"/>
                  </a:cubicBezTo>
                  <a:cubicBezTo>
                    <a:pt x="465" y="138"/>
                    <a:pt x="459" y="128"/>
                    <a:pt x="450" y="122"/>
                  </a:cubicBezTo>
                  <a:close/>
                  <a:moveTo>
                    <a:pt x="405" y="364"/>
                  </a:moveTo>
                  <a:cubicBezTo>
                    <a:pt x="233" y="464"/>
                    <a:pt x="233" y="464"/>
                    <a:pt x="233" y="464"/>
                  </a:cubicBezTo>
                  <a:cubicBezTo>
                    <a:pt x="60" y="364"/>
                    <a:pt x="60" y="364"/>
                    <a:pt x="60" y="364"/>
                  </a:cubicBezTo>
                  <a:cubicBezTo>
                    <a:pt x="60" y="166"/>
                    <a:pt x="60" y="166"/>
                    <a:pt x="60" y="166"/>
                  </a:cubicBezTo>
                  <a:cubicBezTo>
                    <a:pt x="233" y="66"/>
                    <a:pt x="233" y="66"/>
                    <a:pt x="233" y="66"/>
                  </a:cubicBezTo>
                  <a:cubicBezTo>
                    <a:pt x="405" y="166"/>
                    <a:pt x="405" y="166"/>
                    <a:pt x="405" y="166"/>
                  </a:cubicBezTo>
                  <a:lnTo>
                    <a:pt x="405"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75" name="Freeform 308">
              <a:extLst>
                <a:ext uri="{FF2B5EF4-FFF2-40B4-BE49-F238E27FC236}">
                  <a16:creationId xmlns:a16="http://schemas.microsoft.com/office/drawing/2014/main" id="{A783FD6A-6BAA-4DF4-AD8F-2999F61239B7}"/>
                </a:ext>
              </a:extLst>
            </p:cNvPr>
            <p:cNvSpPr>
              <a:spLocks noEditPoints="1"/>
            </p:cNvSpPr>
            <p:nvPr/>
          </p:nvSpPr>
          <p:spPr bwMode="auto">
            <a:xfrm>
              <a:off x="9324158" y="1782147"/>
              <a:ext cx="264892" cy="168100"/>
            </a:xfrm>
            <a:custGeom>
              <a:avLst/>
              <a:gdLst>
                <a:gd name="T0" fmla="*/ 450 w 465"/>
                <a:gd name="T1" fmla="*/ 122 h 295"/>
                <a:gd name="T2" fmla="*/ 248 w 465"/>
                <a:gd name="T3" fmla="*/ 6 h 295"/>
                <a:gd name="T4" fmla="*/ 218 w 465"/>
                <a:gd name="T5" fmla="*/ 6 h 295"/>
                <a:gd name="T6" fmla="*/ 15 w 465"/>
                <a:gd name="T7" fmla="*/ 122 h 295"/>
                <a:gd name="T8" fmla="*/ 0 w 465"/>
                <a:gd name="T9" fmla="*/ 148 h 295"/>
                <a:gd name="T10" fmla="*/ 15 w 465"/>
                <a:gd name="T11" fmla="*/ 174 h 295"/>
                <a:gd name="T12" fmla="*/ 218 w 465"/>
                <a:gd name="T13" fmla="*/ 291 h 295"/>
                <a:gd name="T14" fmla="*/ 233 w 465"/>
                <a:gd name="T15" fmla="*/ 295 h 295"/>
                <a:gd name="T16" fmla="*/ 248 w 465"/>
                <a:gd name="T17" fmla="*/ 291 h 295"/>
                <a:gd name="T18" fmla="*/ 450 w 465"/>
                <a:gd name="T19" fmla="*/ 174 h 295"/>
                <a:gd name="T20" fmla="*/ 465 w 465"/>
                <a:gd name="T21" fmla="*/ 148 h 295"/>
                <a:gd name="T22" fmla="*/ 450 w 465"/>
                <a:gd name="T23" fmla="*/ 122 h 295"/>
                <a:gd name="T24" fmla="*/ 233 w 465"/>
                <a:gd name="T25" fmla="*/ 230 h 295"/>
                <a:gd name="T26" fmla="*/ 90 w 465"/>
                <a:gd name="T27" fmla="*/ 148 h 295"/>
                <a:gd name="T28" fmla="*/ 233 w 465"/>
                <a:gd name="T29" fmla="*/ 66 h 295"/>
                <a:gd name="T30" fmla="*/ 375 w 465"/>
                <a:gd name="T31" fmla="*/ 148 h 295"/>
                <a:gd name="T32" fmla="*/ 233 w 465"/>
                <a:gd name="T33" fmla="*/ 23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295">
                  <a:moveTo>
                    <a:pt x="450" y="122"/>
                  </a:moveTo>
                  <a:cubicBezTo>
                    <a:pt x="248" y="6"/>
                    <a:pt x="248" y="6"/>
                    <a:pt x="248" y="6"/>
                  </a:cubicBezTo>
                  <a:cubicBezTo>
                    <a:pt x="238" y="0"/>
                    <a:pt x="227" y="0"/>
                    <a:pt x="218" y="6"/>
                  </a:cubicBezTo>
                  <a:cubicBezTo>
                    <a:pt x="15" y="122"/>
                    <a:pt x="15" y="122"/>
                    <a:pt x="15" y="122"/>
                  </a:cubicBezTo>
                  <a:cubicBezTo>
                    <a:pt x="6" y="128"/>
                    <a:pt x="0" y="138"/>
                    <a:pt x="0" y="148"/>
                  </a:cubicBezTo>
                  <a:cubicBezTo>
                    <a:pt x="0" y="159"/>
                    <a:pt x="6" y="169"/>
                    <a:pt x="15" y="174"/>
                  </a:cubicBezTo>
                  <a:cubicBezTo>
                    <a:pt x="218" y="291"/>
                    <a:pt x="218" y="291"/>
                    <a:pt x="218" y="291"/>
                  </a:cubicBezTo>
                  <a:cubicBezTo>
                    <a:pt x="222" y="294"/>
                    <a:pt x="227" y="295"/>
                    <a:pt x="233" y="295"/>
                  </a:cubicBezTo>
                  <a:cubicBezTo>
                    <a:pt x="238" y="295"/>
                    <a:pt x="243" y="294"/>
                    <a:pt x="248" y="291"/>
                  </a:cubicBezTo>
                  <a:cubicBezTo>
                    <a:pt x="450" y="174"/>
                    <a:pt x="450" y="174"/>
                    <a:pt x="450" y="174"/>
                  </a:cubicBezTo>
                  <a:cubicBezTo>
                    <a:pt x="459" y="169"/>
                    <a:pt x="465" y="159"/>
                    <a:pt x="465" y="148"/>
                  </a:cubicBezTo>
                  <a:cubicBezTo>
                    <a:pt x="465" y="138"/>
                    <a:pt x="459" y="128"/>
                    <a:pt x="450" y="122"/>
                  </a:cubicBezTo>
                  <a:close/>
                  <a:moveTo>
                    <a:pt x="233" y="230"/>
                  </a:moveTo>
                  <a:cubicBezTo>
                    <a:pt x="90" y="148"/>
                    <a:pt x="90" y="148"/>
                    <a:pt x="90" y="148"/>
                  </a:cubicBezTo>
                  <a:cubicBezTo>
                    <a:pt x="233" y="66"/>
                    <a:pt x="233" y="66"/>
                    <a:pt x="233" y="66"/>
                  </a:cubicBezTo>
                  <a:cubicBezTo>
                    <a:pt x="375" y="148"/>
                    <a:pt x="375" y="148"/>
                    <a:pt x="375" y="148"/>
                  </a:cubicBezTo>
                  <a:lnTo>
                    <a:pt x="23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76" name="Freeform 309">
              <a:extLst>
                <a:ext uri="{FF2B5EF4-FFF2-40B4-BE49-F238E27FC236}">
                  <a16:creationId xmlns:a16="http://schemas.microsoft.com/office/drawing/2014/main" id="{D5BAC80F-07C0-4BD3-940A-7D1119C74C98}"/>
                </a:ext>
              </a:extLst>
            </p:cNvPr>
            <p:cNvSpPr>
              <a:spLocks noEditPoints="1"/>
            </p:cNvSpPr>
            <p:nvPr/>
          </p:nvSpPr>
          <p:spPr bwMode="auto">
            <a:xfrm>
              <a:off x="9324150" y="1848799"/>
              <a:ext cx="149849" cy="234326"/>
            </a:xfrm>
            <a:custGeom>
              <a:avLst/>
              <a:gdLst>
                <a:gd name="T0" fmla="*/ 248 w 263"/>
                <a:gd name="T1" fmla="*/ 122 h 411"/>
                <a:gd name="T2" fmla="*/ 45 w 263"/>
                <a:gd name="T3" fmla="*/ 5 h 411"/>
                <a:gd name="T4" fmla="*/ 15 w 263"/>
                <a:gd name="T5" fmla="*/ 5 h 411"/>
                <a:gd name="T6" fmla="*/ 0 w 263"/>
                <a:gd name="T7" fmla="*/ 31 h 411"/>
                <a:gd name="T8" fmla="*/ 0 w 263"/>
                <a:gd name="T9" fmla="*/ 265 h 411"/>
                <a:gd name="T10" fmla="*/ 15 w 263"/>
                <a:gd name="T11" fmla="*/ 291 h 411"/>
                <a:gd name="T12" fmla="*/ 218 w 263"/>
                <a:gd name="T13" fmla="*/ 407 h 411"/>
                <a:gd name="T14" fmla="*/ 233 w 263"/>
                <a:gd name="T15" fmla="*/ 411 h 411"/>
                <a:gd name="T16" fmla="*/ 248 w 263"/>
                <a:gd name="T17" fmla="*/ 407 h 411"/>
                <a:gd name="T18" fmla="*/ 263 w 263"/>
                <a:gd name="T19" fmla="*/ 381 h 411"/>
                <a:gd name="T20" fmla="*/ 263 w 263"/>
                <a:gd name="T21" fmla="*/ 148 h 411"/>
                <a:gd name="T22" fmla="*/ 248 w 263"/>
                <a:gd name="T23" fmla="*/ 122 h 411"/>
                <a:gd name="T24" fmla="*/ 203 w 263"/>
                <a:gd name="T25" fmla="*/ 330 h 411"/>
                <a:gd name="T26" fmla="*/ 60 w 263"/>
                <a:gd name="T27" fmla="*/ 247 h 411"/>
                <a:gd name="T28" fmla="*/ 60 w 263"/>
                <a:gd name="T29" fmla="*/ 83 h 411"/>
                <a:gd name="T30" fmla="*/ 203 w 263"/>
                <a:gd name="T31" fmla="*/ 165 h 411"/>
                <a:gd name="T32" fmla="*/ 203 w 263"/>
                <a:gd name="T33" fmla="*/ 33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3" h="411">
                  <a:moveTo>
                    <a:pt x="248" y="122"/>
                  </a:moveTo>
                  <a:cubicBezTo>
                    <a:pt x="45" y="5"/>
                    <a:pt x="45" y="5"/>
                    <a:pt x="45" y="5"/>
                  </a:cubicBezTo>
                  <a:cubicBezTo>
                    <a:pt x="36" y="0"/>
                    <a:pt x="25" y="0"/>
                    <a:pt x="15" y="5"/>
                  </a:cubicBezTo>
                  <a:cubicBezTo>
                    <a:pt x="6" y="11"/>
                    <a:pt x="0" y="21"/>
                    <a:pt x="0" y="31"/>
                  </a:cubicBezTo>
                  <a:cubicBezTo>
                    <a:pt x="0" y="265"/>
                    <a:pt x="0" y="265"/>
                    <a:pt x="0" y="265"/>
                  </a:cubicBezTo>
                  <a:cubicBezTo>
                    <a:pt x="0" y="276"/>
                    <a:pt x="6" y="285"/>
                    <a:pt x="15" y="291"/>
                  </a:cubicBezTo>
                  <a:cubicBezTo>
                    <a:pt x="218" y="407"/>
                    <a:pt x="218" y="407"/>
                    <a:pt x="218" y="407"/>
                  </a:cubicBezTo>
                  <a:cubicBezTo>
                    <a:pt x="222" y="410"/>
                    <a:pt x="227" y="411"/>
                    <a:pt x="233" y="411"/>
                  </a:cubicBezTo>
                  <a:cubicBezTo>
                    <a:pt x="238" y="411"/>
                    <a:pt x="243" y="410"/>
                    <a:pt x="248" y="407"/>
                  </a:cubicBezTo>
                  <a:cubicBezTo>
                    <a:pt x="257" y="402"/>
                    <a:pt x="263" y="392"/>
                    <a:pt x="263" y="381"/>
                  </a:cubicBezTo>
                  <a:cubicBezTo>
                    <a:pt x="263" y="148"/>
                    <a:pt x="263" y="148"/>
                    <a:pt x="263" y="148"/>
                  </a:cubicBezTo>
                  <a:cubicBezTo>
                    <a:pt x="263" y="137"/>
                    <a:pt x="257" y="127"/>
                    <a:pt x="248" y="122"/>
                  </a:cubicBezTo>
                  <a:close/>
                  <a:moveTo>
                    <a:pt x="203" y="330"/>
                  </a:moveTo>
                  <a:cubicBezTo>
                    <a:pt x="60" y="247"/>
                    <a:pt x="60" y="247"/>
                    <a:pt x="60" y="247"/>
                  </a:cubicBezTo>
                  <a:cubicBezTo>
                    <a:pt x="60" y="83"/>
                    <a:pt x="60" y="83"/>
                    <a:pt x="60" y="83"/>
                  </a:cubicBezTo>
                  <a:cubicBezTo>
                    <a:pt x="203" y="165"/>
                    <a:pt x="203" y="165"/>
                    <a:pt x="203" y="165"/>
                  </a:cubicBezTo>
                  <a:lnTo>
                    <a:pt x="203"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151" name="Group 150">
            <a:extLst>
              <a:ext uri="{FF2B5EF4-FFF2-40B4-BE49-F238E27FC236}">
                <a16:creationId xmlns:a16="http://schemas.microsoft.com/office/drawing/2014/main" id="{F9441F57-0F85-4A6F-827C-8D4D31427144}"/>
              </a:ext>
            </a:extLst>
          </p:cNvPr>
          <p:cNvGrpSpPr/>
          <p:nvPr/>
        </p:nvGrpSpPr>
        <p:grpSpPr>
          <a:xfrm>
            <a:off x="2629920" y="1829821"/>
            <a:ext cx="491955" cy="504013"/>
            <a:chOff x="8575203" y="2038327"/>
            <a:chExt cx="519595" cy="532330"/>
          </a:xfrm>
          <a:solidFill>
            <a:schemeClr val="tx1"/>
          </a:solidFill>
        </p:grpSpPr>
        <p:sp>
          <p:nvSpPr>
            <p:cNvPr id="169" name="Freeform 314">
              <a:extLst>
                <a:ext uri="{FF2B5EF4-FFF2-40B4-BE49-F238E27FC236}">
                  <a16:creationId xmlns:a16="http://schemas.microsoft.com/office/drawing/2014/main" id="{BD5B1974-A362-4F7E-99AE-6C1192E4440E}"/>
                </a:ext>
              </a:extLst>
            </p:cNvPr>
            <p:cNvSpPr>
              <a:spLocks noEditPoints="1"/>
            </p:cNvSpPr>
            <p:nvPr/>
          </p:nvSpPr>
          <p:spPr bwMode="auto">
            <a:xfrm>
              <a:off x="8575203" y="2038327"/>
              <a:ext cx="519595" cy="532330"/>
            </a:xfrm>
            <a:custGeom>
              <a:avLst/>
              <a:gdLst>
                <a:gd name="T0" fmla="*/ 816 w 911"/>
                <a:gd name="T1" fmla="*/ 0 h 933"/>
                <a:gd name="T2" fmla="*/ 95 w 911"/>
                <a:gd name="T3" fmla="*/ 0 h 933"/>
                <a:gd name="T4" fmla="*/ 0 w 911"/>
                <a:gd name="T5" fmla="*/ 96 h 933"/>
                <a:gd name="T6" fmla="*/ 0 w 911"/>
                <a:gd name="T7" fmla="*/ 606 h 933"/>
                <a:gd name="T8" fmla="*/ 95 w 911"/>
                <a:gd name="T9" fmla="*/ 702 h 933"/>
                <a:gd name="T10" fmla="*/ 274 w 911"/>
                <a:gd name="T11" fmla="*/ 702 h 933"/>
                <a:gd name="T12" fmla="*/ 274 w 911"/>
                <a:gd name="T13" fmla="*/ 903 h 933"/>
                <a:gd name="T14" fmla="*/ 292 w 911"/>
                <a:gd name="T15" fmla="*/ 931 h 933"/>
                <a:gd name="T16" fmla="*/ 304 w 911"/>
                <a:gd name="T17" fmla="*/ 933 h 933"/>
                <a:gd name="T18" fmla="*/ 325 w 911"/>
                <a:gd name="T19" fmla="*/ 924 h 933"/>
                <a:gd name="T20" fmla="*/ 548 w 911"/>
                <a:gd name="T21" fmla="*/ 702 h 933"/>
                <a:gd name="T22" fmla="*/ 816 w 911"/>
                <a:gd name="T23" fmla="*/ 702 h 933"/>
                <a:gd name="T24" fmla="*/ 911 w 911"/>
                <a:gd name="T25" fmla="*/ 606 h 933"/>
                <a:gd name="T26" fmla="*/ 911 w 911"/>
                <a:gd name="T27" fmla="*/ 96 h 933"/>
                <a:gd name="T28" fmla="*/ 816 w 911"/>
                <a:gd name="T29" fmla="*/ 0 h 933"/>
                <a:gd name="T30" fmla="*/ 851 w 911"/>
                <a:gd name="T31" fmla="*/ 606 h 933"/>
                <a:gd name="T32" fmla="*/ 816 w 911"/>
                <a:gd name="T33" fmla="*/ 642 h 933"/>
                <a:gd name="T34" fmla="*/ 535 w 911"/>
                <a:gd name="T35" fmla="*/ 642 h 933"/>
                <a:gd name="T36" fmla="*/ 514 w 911"/>
                <a:gd name="T37" fmla="*/ 650 h 933"/>
                <a:gd name="T38" fmla="*/ 334 w 911"/>
                <a:gd name="T39" fmla="*/ 830 h 933"/>
                <a:gd name="T40" fmla="*/ 334 w 911"/>
                <a:gd name="T41" fmla="*/ 672 h 933"/>
                <a:gd name="T42" fmla="*/ 304 w 911"/>
                <a:gd name="T43" fmla="*/ 642 h 933"/>
                <a:gd name="T44" fmla="*/ 95 w 911"/>
                <a:gd name="T45" fmla="*/ 642 h 933"/>
                <a:gd name="T46" fmla="*/ 60 w 911"/>
                <a:gd name="T47" fmla="*/ 606 h 933"/>
                <a:gd name="T48" fmla="*/ 60 w 911"/>
                <a:gd name="T49" fmla="*/ 96 h 933"/>
                <a:gd name="T50" fmla="*/ 95 w 911"/>
                <a:gd name="T51" fmla="*/ 60 h 933"/>
                <a:gd name="T52" fmla="*/ 816 w 911"/>
                <a:gd name="T53" fmla="*/ 60 h 933"/>
                <a:gd name="T54" fmla="*/ 851 w 911"/>
                <a:gd name="T55" fmla="*/ 96 h 933"/>
                <a:gd name="T56" fmla="*/ 851 w 911"/>
                <a:gd name="T57" fmla="*/ 606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1" h="933">
                  <a:moveTo>
                    <a:pt x="816" y="0"/>
                  </a:moveTo>
                  <a:cubicBezTo>
                    <a:pt x="95" y="0"/>
                    <a:pt x="95" y="0"/>
                    <a:pt x="95" y="0"/>
                  </a:cubicBezTo>
                  <a:cubicBezTo>
                    <a:pt x="43" y="0"/>
                    <a:pt x="0" y="43"/>
                    <a:pt x="0" y="96"/>
                  </a:cubicBezTo>
                  <a:cubicBezTo>
                    <a:pt x="0" y="606"/>
                    <a:pt x="0" y="606"/>
                    <a:pt x="0" y="606"/>
                  </a:cubicBezTo>
                  <a:cubicBezTo>
                    <a:pt x="0" y="659"/>
                    <a:pt x="43" y="702"/>
                    <a:pt x="95" y="702"/>
                  </a:cubicBezTo>
                  <a:cubicBezTo>
                    <a:pt x="274" y="702"/>
                    <a:pt x="274" y="702"/>
                    <a:pt x="274" y="702"/>
                  </a:cubicBezTo>
                  <a:cubicBezTo>
                    <a:pt x="274" y="903"/>
                    <a:pt x="274" y="903"/>
                    <a:pt x="274" y="903"/>
                  </a:cubicBezTo>
                  <a:cubicBezTo>
                    <a:pt x="274" y="915"/>
                    <a:pt x="281" y="926"/>
                    <a:pt x="292" y="931"/>
                  </a:cubicBezTo>
                  <a:cubicBezTo>
                    <a:pt x="296" y="932"/>
                    <a:pt x="300" y="933"/>
                    <a:pt x="304" y="933"/>
                  </a:cubicBezTo>
                  <a:cubicBezTo>
                    <a:pt x="312" y="933"/>
                    <a:pt x="319" y="930"/>
                    <a:pt x="325" y="924"/>
                  </a:cubicBezTo>
                  <a:cubicBezTo>
                    <a:pt x="548" y="702"/>
                    <a:pt x="548" y="702"/>
                    <a:pt x="548" y="702"/>
                  </a:cubicBezTo>
                  <a:cubicBezTo>
                    <a:pt x="816" y="702"/>
                    <a:pt x="816" y="702"/>
                    <a:pt x="816" y="702"/>
                  </a:cubicBezTo>
                  <a:cubicBezTo>
                    <a:pt x="868" y="702"/>
                    <a:pt x="911" y="659"/>
                    <a:pt x="911" y="606"/>
                  </a:cubicBezTo>
                  <a:cubicBezTo>
                    <a:pt x="911" y="96"/>
                    <a:pt x="911" y="96"/>
                    <a:pt x="911" y="96"/>
                  </a:cubicBezTo>
                  <a:cubicBezTo>
                    <a:pt x="911" y="43"/>
                    <a:pt x="868" y="0"/>
                    <a:pt x="816" y="0"/>
                  </a:cubicBezTo>
                  <a:close/>
                  <a:moveTo>
                    <a:pt x="851" y="606"/>
                  </a:moveTo>
                  <a:cubicBezTo>
                    <a:pt x="851" y="625"/>
                    <a:pt x="835" y="642"/>
                    <a:pt x="816" y="642"/>
                  </a:cubicBezTo>
                  <a:cubicBezTo>
                    <a:pt x="535" y="642"/>
                    <a:pt x="535" y="642"/>
                    <a:pt x="535" y="642"/>
                  </a:cubicBezTo>
                  <a:cubicBezTo>
                    <a:pt x="527" y="642"/>
                    <a:pt x="520" y="645"/>
                    <a:pt x="514" y="650"/>
                  </a:cubicBezTo>
                  <a:cubicBezTo>
                    <a:pt x="334" y="830"/>
                    <a:pt x="334" y="830"/>
                    <a:pt x="334" y="830"/>
                  </a:cubicBezTo>
                  <a:cubicBezTo>
                    <a:pt x="334" y="672"/>
                    <a:pt x="334" y="672"/>
                    <a:pt x="334" y="672"/>
                  </a:cubicBezTo>
                  <a:cubicBezTo>
                    <a:pt x="334" y="655"/>
                    <a:pt x="320" y="642"/>
                    <a:pt x="304" y="642"/>
                  </a:cubicBezTo>
                  <a:cubicBezTo>
                    <a:pt x="95" y="642"/>
                    <a:pt x="95" y="642"/>
                    <a:pt x="95" y="642"/>
                  </a:cubicBezTo>
                  <a:cubicBezTo>
                    <a:pt x="76" y="642"/>
                    <a:pt x="60" y="625"/>
                    <a:pt x="60" y="606"/>
                  </a:cubicBezTo>
                  <a:cubicBezTo>
                    <a:pt x="60" y="96"/>
                    <a:pt x="60" y="96"/>
                    <a:pt x="60" y="96"/>
                  </a:cubicBezTo>
                  <a:cubicBezTo>
                    <a:pt x="60" y="76"/>
                    <a:pt x="76" y="60"/>
                    <a:pt x="95" y="60"/>
                  </a:cubicBezTo>
                  <a:cubicBezTo>
                    <a:pt x="816" y="60"/>
                    <a:pt x="816" y="60"/>
                    <a:pt x="816" y="60"/>
                  </a:cubicBezTo>
                  <a:cubicBezTo>
                    <a:pt x="835" y="60"/>
                    <a:pt x="851" y="76"/>
                    <a:pt x="851" y="96"/>
                  </a:cubicBezTo>
                  <a:lnTo>
                    <a:pt x="851" y="6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70" name="Freeform 315">
              <a:extLst>
                <a:ext uri="{FF2B5EF4-FFF2-40B4-BE49-F238E27FC236}">
                  <a16:creationId xmlns:a16="http://schemas.microsoft.com/office/drawing/2014/main" id="{0BE40778-F878-4A48-876B-DDA29952196B}"/>
                </a:ext>
              </a:extLst>
            </p:cNvPr>
            <p:cNvSpPr>
              <a:spLocks/>
            </p:cNvSpPr>
            <p:nvPr/>
          </p:nvSpPr>
          <p:spPr bwMode="auto">
            <a:xfrm>
              <a:off x="8687272" y="2142331"/>
              <a:ext cx="295880" cy="34385"/>
            </a:xfrm>
            <a:custGeom>
              <a:avLst/>
              <a:gdLst>
                <a:gd name="T0" fmla="*/ 489 w 519"/>
                <a:gd name="T1" fmla="*/ 0 h 60"/>
                <a:gd name="T2" fmla="*/ 30 w 519"/>
                <a:gd name="T3" fmla="*/ 0 h 60"/>
                <a:gd name="T4" fmla="*/ 0 w 519"/>
                <a:gd name="T5" fmla="*/ 30 h 60"/>
                <a:gd name="T6" fmla="*/ 30 w 519"/>
                <a:gd name="T7" fmla="*/ 60 h 60"/>
                <a:gd name="T8" fmla="*/ 489 w 519"/>
                <a:gd name="T9" fmla="*/ 60 h 60"/>
                <a:gd name="T10" fmla="*/ 519 w 519"/>
                <a:gd name="T11" fmla="*/ 30 h 60"/>
                <a:gd name="T12" fmla="*/ 489 w 519"/>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519" h="60">
                  <a:moveTo>
                    <a:pt x="489" y="0"/>
                  </a:moveTo>
                  <a:cubicBezTo>
                    <a:pt x="30" y="0"/>
                    <a:pt x="30" y="0"/>
                    <a:pt x="30" y="0"/>
                  </a:cubicBezTo>
                  <a:cubicBezTo>
                    <a:pt x="14" y="0"/>
                    <a:pt x="0" y="13"/>
                    <a:pt x="0" y="30"/>
                  </a:cubicBezTo>
                  <a:cubicBezTo>
                    <a:pt x="0" y="46"/>
                    <a:pt x="14" y="60"/>
                    <a:pt x="30" y="60"/>
                  </a:cubicBezTo>
                  <a:cubicBezTo>
                    <a:pt x="489" y="60"/>
                    <a:pt x="489" y="60"/>
                    <a:pt x="489" y="60"/>
                  </a:cubicBezTo>
                  <a:cubicBezTo>
                    <a:pt x="505" y="60"/>
                    <a:pt x="519" y="46"/>
                    <a:pt x="519" y="30"/>
                  </a:cubicBezTo>
                  <a:cubicBezTo>
                    <a:pt x="519" y="13"/>
                    <a:pt x="505" y="0"/>
                    <a:pt x="48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71" name="Freeform 316">
              <a:extLst>
                <a:ext uri="{FF2B5EF4-FFF2-40B4-BE49-F238E27FC236}">
                  <a16:creationId xmlns:a16="http://schemas.microsoft.com/office/drawing/2014/main" id="{69A4FD33-AF3C-4C8E-AC95-CB460ACA6A70}"/>
                </a:ext>
              </a:extLst>
            </p:cNvPr>
            <p:cNvSpPr>
              <a:spLocks/>
            </p:cNvSpPr>
            <p:nvPr/>
          </p:nvSpPr>
          <p:spPr bwMode="auto">
            <a:xfrm>
              <a:off x="8687272" y="2228506"/>
              <a:ext cx="295880" cy="33960"/>
            </a:xfrm>
            <a:custGeom>
              <a:avLst/>
              <a:gdLst>
                <a:gd name="T0" fmla="*/ 489 w 519"/>
                <a:gd name="T1" fmla="*/ 0 h 60"/>
                <a:gd name="T2" fmla="*/ 30 w 519"/>
                <a:gd name="T3" fmla="*/ 0 h 60"/>
                <a:gd name="T4" fmla="*/ 0 w 519"/>
                <a:gd name="T5" fmla="*/ 30 h 60"/>
                <a:gd name="T6" fmla="*/ 30 w 519"/>
                <a:gd name="T7" fmla="*/ 60 h 60"/>
                <a:gd name="T8" fmla="*/ 489 w 519"/>
                <a:gd name="T9" fmla="*/ 60 h 60"/>
                <a:gd name="T10" fmla="*/ 519 w 519"/>
                <a:gd name="T11" fmla="*/ 30 h 60"/>
                <a:gd name="T12" fmla="*/ 489 w 519"/>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519" h="60">
                  <a:moveTo>
                    <a:pt x="489" y="0"/>
                  </a:moveTo>
                  <a:cubicBezTo>
                    <a:pt x="30" y="0"/>
                    <a:pt x="30" y="0"/>
                    <a:pt x="30" y="0"/>
                  </a:cubicBezTo>
                  <a:cubicBezTo>
                    <a:pt x="14" y="0"/>
                    <a:pt x="0" y="13"/>
                    <a:pt x="0" y="30"/>
                  </a:cubicBezTo>
                  <a:cubicBezTo>
                    <a:pt x="0" y="46"/>
                    <a:pt x="14" y="60"/>
                    <a:pt x="30" y="60"/>
                  </a:cubicBezTo>
                  <a:cubicBezTo>
                    <a:pt x="489" y="60"/>
                    <a:pt x="489" y="60"/>
                    <a:pt x="489" y="60"/>
                  </a:cubicBezTo>
                  <a:cubicBezTo>
                    <a:pt x="505" y="60"/>
                    <a:pt x="519" y="46"/>
                    <a:pt x="519" y="30"/>
                  </a:cubicBezTo>
                  <a:cubicBezTo>
                    <a:pt x="519" y="13"/>
                    <a:pt x="505" y="0"/>
                    <a:pt x="48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72" name="Freeform 317">
              <a:extLst>
                <a:ext uri="{FF2B5EF4-FFF2-40B4-BE49-F238E27FC236}">
                  <a16:creationId xmlns:a16="http://schemas.microsoft.com/office/drawing/2014/main" id="{53076266-0CE8-4AD4-8604-68460A6D9A27}"/>
                </a:ext>
              </a:extLst>
            </p:cNvPr>
            <p:cNvSpPr>
              <a:spLocks/>
            </p:cNvSpPr>
            <p:nvPr/>
          </p:nvSpPr>
          <p:spPr bwMode="auto">
            <a:xfrm>
              <a:off x="8687272" y="2228506"/>
              <a:ext cx="295880" cy="33960"/>
            </a:xfrm>
            <a:custGeom>
              <a:avLst/>
              <a:gdLst>
                <a:gd name="T0" fmla="*/ 489 w 519"/>
                <a:gd name="T1" fmla="*/ 0 h 60"/>
                <a:gd name="T2" fmla="*/ 30 w 519"/>
                <a:gd name="T3" fmla="*/ 0 h 60"/>
                <a:gd name="T4" fmla="*/ 0 w 519"/>
                <a:gd name="T5" fmla="*/ 30 h 60"/>
                <a:gd name="T6" fmla="*/ 30 w 519"/>
                <a:gd name="T7" fmla="*/ 60 h 60"/>
                <a:gd name="T8" fmla="*/ 489 w 519"/>
                <a:gd name="T9" fmla="*/ 60 h 60"/>
                <a:gd name="T10" fmla="*/ 519 w 519"/>
                <a:gd name="T11" fmla="*/ 30 h 60"/>
                <a:gd name="T12" fmla="*/ 489 w 519"/>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519" h="60">
                  <a:moveTo>
                    <a:pt x="489" y="0"/>
                  </a:moveTo>
                  <a:cubicBezTo>
                    <a:pt x="30" y="0"/>
                    <a:pt x="30" y="0"/>
                    <a:pt x="30" y="0"/>
                  </a:cubicBezTo>
                  <a:cubicBezTo>
                    <a:pt x="14" y="0"/>
                    <a:pt x="0" y="13"/>
                    <a:pt x="0" y="30"/>
                  </a:cubicBezTo>
                  <a:cubicBezTo>
                    <a:pt x="0" y="46"/>
                    <a:pt x="14" y="60"/>
                    <a:pt x="30" y="60"/>
                  </a:cubicBezTo>
                  <a:cubicBezTo>
                    <a:pt x="489" y="60"/>
                    <a:pt x="489" y="60"/>
                    <a:pt x="489" y="60"/>
                  </a:cubicBezTo>
                  <a:cubicBezTo>
                    <a:pt x="505" y="60"/>
                    <a:pt x="519" y="46"/>
                    <a:pt x="519" y="30"/>
                  </a:cubicBezTo>
                  <a:cubicBezTo>
                    <a:pt x="519" y="13"/>
                    <a:pt x="505" y="0"/>
                    <a:pt x="48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73" name="Freeform 318">
              <a:extLst>
                <a:ext uri="{FF2B5EF4-FFF2-40B4-BE49-F238E27FC236}">
                  <a16:creationId xmlns:a16="http://schemas.microsoft.com/office/drawing/2014/main" id="{A67B5498-791C-41B4-ACAD-1E30943EBF56}"/>
                </a:ext>
              </a:extLst>
            </p:cNvPr>
            <p:cNvSpPr>
              <a:spLocks/>
            </p:cNvSpPr>
            <p:nvPr/>
          </p:nvSpPr>
          <p:spPr bwMode="auto">
            <a:xfrm>
              <a:off x="8687272" y="2313831"/>
              <a:ext cx="177019" cy="34385"/>
            </a:xfrm>
            <a:custGeom>
              <a:avLst/>
              <a:gdLst>
                <a:gd name="T0" fmla="*/ 281 w 311"/>
                <a:gd name="T1" fmla="*/ 0 h 60"/>
                <a:gd name="T2" fmla="*/ 30 w 311"/>
                <a:gd name="T3" fmla="*/ 0 h 60"/>
                <a:gd name="T4" fmla="*/ 0 w 311"/>
                <a:gd name="T5" fmla="*/ 30 h 60"/>
                <a:gd name="T6" fmla="*/ 30 w 311"/>
                <a:gd name="T7" fmla="*/ 60 h 60"/>
                <a:gd name="T8" fmla="*/ 281 w 311"/>
                <a:gd name="T9" fmla="*/ 60 h 60"/>
                <a:gd name="T10" fmla="*/ 311 w 311"/>
                <a:gd name="T11" fmla="*/ 30 h 60"/>
                <a:gd name="T12" fmla="*/ 281 w 311"/>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311" h="60">
                  <a:moveTo>
                    <a:pt x="281" y="0"/>
                  </a:moveTo>
                  <a:cubicBezTo>
                    <a:pt x="30" y="0"/>
                    <a:pt x="30" y="0"/>
                    <a:pt x="30" y="0"/>
                  </a:cubicBezTo>
                  <a:cubicBezTo>
                    <a:pt x="14" y="0"/>
                    <a:pt x="0" y="14"/>
                    <a:pt x="0" y="30"/>
                  </a:cubicBezTo>
                  <a:cubicBezTo>
                    <a:pt x="0" y="47"/>
                    <a:pt x="14" y="60"/>
                    <a:pt x="30" y="60"/>
                  </a:cubicBezTo>
                  <a:cubicBezTo>
                    <a:pt x="281" y="60"/>
                    <a:pt x="281" y="60"/>
                    <a:pt x="281" y="60"/>
                  </a:cubicBezTo>
                  <a:cubicBezTo>
                    <a:pt x="298" y="60"/>
                    <a:pt x="311" y="47"/>
                    <a:pt x="311" y="30"/>
                  </a:cubicBezTo>
                  <a:cubicBezTo>
                    <a:pt x="311" y="14"/>
                    <a:pt x="298" y="0"/>
                    <a:pt x="2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152" name="Group 151">
            <a:extLst>
              <a:ext uri="{FF2B5EF4-FFF2-40B4-BE49-F238E27FC236}">
                <a16:creationId xmlns:a16="http://schemas.microsoft.com/office/drawing/2014/main" id="{CB263136-AD0D-4E0B-A5F5-86B35C4DEED2}"/>
              </a:ext>
            </a:extLst>
          </p:cNvPr>
          <p:cNvGrpSpPr/>
          <p:nvPr/>
        </p:nvGrpSpPr>
        <p:grpSpPr>
          <a:xfrm>
            <a:off x="541586" y="3778062"/>
            <a:ext cx="461261" cy="461261"/>
            <a:chOff x="10812463" y="2035175"/>
            <a:chExt cx="677863" cy="677863"/>
          </a:xfrm>
          <a:solidFill>
            <a:schemeClr val="tx1"/>
          </a:solidFill>
        </p:grpSpPr>
        <p:sp>
          <p:nvSpPr>
            <p:cNvPr id="167" name="Freeform 337">
              <a:extLst>
                <a:ext uri="{FF2B5EF4-FFF2-40B4-BE49-F238E27FC236}">
                  <a16:creationId xmlns:a16="http://schemas.microsoft.com/office/drawing/2014/main" id="{AB582192-E6D3-40D8-BF14-291A4FCB759C}"/>
                </a:ext>
              </a:extLst>
            </p:cNvPr>
            <p:cNvSpPr>
              <a:spLocks noEditPoints="1"/>
            </p:cNvSpPr>
            <p:nvPr/>
          </p:nvSpPr>
          <p:spPr bwMode="auto">
            <a:xfrm>
              <a:off x="10812463" y="2035175"/>
              <a:ext cx="677863" cy="677863"/>
            </a:xfrm>
            <a:custGeom>
              <a:avLst/>
              <a:gdLst>
                <a:gd name="T0" fmla="*/ 363 w 726"/>
                <a:gd name="T1" fmla="*/ 0 h 726"/>
                <a:gd name="T2" fmla="*/ 0 w 726"/>
                <a:gd name="T3" fmla="*/ 363 h 726"/>
                <a:gd name="T4" fmla="*/ 363 w 726"/>
                <a:gd name="T5" fmla="*/ 726 h 726"/>
                <a:gd name="T6" fmla="*/ 726 w 726"/>
                <a:gd name="T7" fmla="*/ 363 h 726"/>
                <a:gd name="T8" fmla="*/ 363 w 726"/>
                <a:gd name="T9" fmla="*/ 0 h 726"/>
                <a:gd name="T10" fmla="*/ 363 w 726"/>
                <a:gd name="T11" fmla="*/ 666 h 726"/>
                <a:gd name="T12" fmla="*/ 60 w 726"/>
                <a:gd name="T13" fmla="*/ 363 h 726"/>
                <a:gd name="T14" fmla="*/ 363 w 726"/>
                <a:gd name="T15" fmla="*/ 60 h 726"/>
                <a:gd name="T16" fmla="*/ 666 w 726"/>
                <a:gd name="T17" fmla="*/ 363 h 726"/>
                <a:gd name="T18" fmla="*/ 363 w 726"/>
                <a:gd name="T19" fmla="*/ 66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6" h="726">
                  <a:moveTo>
                    <a:pt x="363" y="0"/>
                  </a:moveTo>
                  <a:cubicBezTo>
                    <a:pt x="163" y="0"/>
                    <a:pt x="0" y="163"/>
                    <a:pt x="0" y="363"/>
                  </a:cubicBezTo>
                  <a:cubicBezTo>
                    <a:pt x="0" y="563"/>
                    <a:pt x="163" y="726"/>
                    <a:pt x="363" y="726"/>
                  </a:cubicBezTo>
                  <a:cubicBezTo>
                    <a:pt x="563" y="726"/>
                    <a:pt x="726" y="563"/>
                    <a:pt x="726" y="363"/>
                  </a:cubicBezTo>
                  <a:cubicBezTo>
                    <a:pt x="726" y="163"/>
                    <a:pt x="563" y="0"/>
                    <a:pt x="363" y="0"/>
                  </a:cubicBezTo>
                  <a:close/>
                  <a:moveTo>
                    <a:pt x="363" y="666"/>
                  </a:moveTo>
                  <a:cubicBezTo>
                    <a:pt x="196" y="666"/>
                    <a:pt x="60" y="530"/>
                    <a:pt x="60" y="363"/>
                  </a:cubicBezTo>
                  <a:cubicBezTo>
                    <a:pt x="60" y="196"/>
                    <a:pt x="196" y="60"/>
                    <a:pt x="363" y="60"/>
                  </a:cubicBezTo>
                  <a:cubicBezTo>
                    <a:pt x="530" y="60"/>
                    <a:pt x="666" y="196"/>
                    <a:pt x="666" y="363"/>
                  </a:cubicBezTo>
                  <a:cubicBezTo>
                    <a:pt x="666" y="530"/>
                    <a:pt x="530" y="666"/>
                    <a:pt x="363" y="6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68" name="Freeform 338">
              <a:extLst>
                <a:ext uri="{FF2B5EF4-FFF2-40B4-BE49-F238E27FC236}">
                  <a16:creationId xmlns:a16="http://schemas.microsoft.com/office/drawing/2014/main" id="{87A9BA4A-C436-4E62-84B4-91008F62ADEC}"/>
                </a:ext>
              </a:extLst>
            </p:cNvPr>
            <p:cNvSpPr>
              <a:spLocks noEditPoints="1"/>
            </p:cNvSpPr>
            <p:nvPr/>
          </p:nvSpPr>
          <p:spPr bwMode="auto">
            <a:xfrm>
              <a:off x="11033126" y="2255838"/>
              <a:ext cx="236538" cy="236538"/>
            </a:xfrm>
            <a:custGeom>
              <a:avLst/>
              <a:gdLst>
                <a:gd name="T0" fmla="*/ 127 w 254"/>
                <a:gd name="T1" fmla="*/ 0 h 254"/>
                <a:gd name="T2" fmla="*/ 0 w 254"/>
                <a:gd name="T3" fmla="*/ 127 h 254"/>
                <a:gd name="T4" fmla="*/ 127 w 254"/>
                <a:gd name="T5" fmla="*/ 254 h 254"/>
                <a:gd name="T6" fmla="*/ 254 w 254"/>
                <a:gd name="T7" fmla="*/ 127 h 254"/>
                <a:gd name="T8" fmla="*/ 127 w 254"/>
                <a:gd name="T9" fmla="*/ 0 h 254"/>
                <a:gd name="T10" fmla="*/ 127 w 254"/>
                <a:gd name="T11" fmla="*/ 194 h 254"/>
                <a:gd name="T12" fmla="*/ 60 w 254"/>
                <a:gd name="T13" fmla="*/ 127 h 254"/>
                <a:gd name="T14" fmla="*/ 127 w 254"/>
                <a:gd name="T15" fmla="*/ 60 h 254"/>
                <a:gd name="T16" fmla="*/ 194 w 254"/>
                <a:gd name="T17" fmla="*/ 127 h 254"/>
                <a:gd name="T18" fmla="*/ 127 w 254"/>
                <a:gd name="T19" fmla="*/ 19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4">
                  <a:moveTo>
                    <a:pt x="127" y="0"/>
                  </a:moveTo>
                  <a:cubicBezTo>
                    <a:pt x="57" y="0"/>
                    <a:pt x="0" y="57"/>
                    <a:pt x="0" y="127"/>
                  </a:cubicBezTo>
                  <a:cubicBezTo>
                    <a:pt x="0" y="197"/>
                    <a:pt x="57" y="254"/>
                    <a:pt x="127" y="254"/>
                  </a:cubicBezTo>
                  <a:cubicBezTo>
                    <a:pt x="197" y="254"/>
                    <a:pt x="254" y="197"/>
                    <a:pt x="254" y="127"/>
                  </a:cubicBezTo>
                  <a:cubicBezTo>
                    <a:pt x="254" y="57"/>
                    <a:pt x="197" y="0"/>
                    <a:pt x="127" y="0"/>
                  </a:cubicBezTo>
                  <a:close/>
                  <a:moveTo>
                    <a:pt x="127" y="194"/>
                  </a:moveTo>
                  <a:cubicBezTo>
                    <a:pt x="90" y="194"/>
                    <a:pt x="60" y="164"/>
                    <a:pt x="60" y="127"/>
                  </a:cubicBezTo>
                  <a:cubicBezTo>
                    <a:pt x="60" y="90"/>
                    <a:pt x="90" y="60"/>
                    <a:pt x="127" y="60"/>
                  </a:cubicBezTo>
                  <a:cubicBezTo>
                    <a:pt x="164" y="60"/>
                    <a:pt x="194" y="90"/>
                    <a:pt x="194" y="127"/>
                  </a:cubicBezTo>
                  <a:cubicBezTo>
                    <a:pt x="194" y="164"/>
                    <a:pt x="164" y="194"/>
                    <a:pt x="127"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153" name="Group 152">
            <a:extLst>
              <a:ext uri="{FF2B5EF4-FFF2-40B4-BE49-F238E27FC236}">
                <a16:creationId xmlns:a16="http://schemas.microsoft.com/office/drawing/2014/main" id="{B0C3AFCC-261D-49AA-BF5B-D7E8271B013B}"/>
              </a:ext>
            </a:extLst>
          </p:cNvPr>
          <p:cNvGrpSpPr/>
          <p:nvPr/>
        </p:nvGrpSpPr>
        <p:grpSpPr>
          <a:xfrm rot="16200000">
            <a:off x="1840306" y="1955113"/>
            <a:ext cx="170966" cy="620539"/>
            <a:chOff x="11911012" y="1725344"/>
            <a:chExt cx="171451" cy="622301"/>
          </a:xfrm>
          <a:solidFill>
            <a:schemeClr val="tx1"/>
          </a:solidFill>
        </p:grpSpPr>
        <p:sp>
          <p:nvSpPr>
            <p:cNvPr id="164" name="Freeform 339">
              <a:extLst>
                <a:ext uri="{FF2B5EF4-FFF2-40B4-BE49-F238E27FC236}">
                  <a16:creationId xmlns:a16="http://schemas.microsoft.com/office/drawing/2014/main" id="{EAE8BC46-405F-458D-ACDA-28E94958FF72}"/>
                </a:ext>
              </a:extLst>
            </p:cNvPr>
            <p:cNvSpPr>
              <a:spLocks noEditPoints="1"/>
            </p:cNvSpPr>
            <p:nvPr/>
          </p:nvSpPr>
          <p:spPr bwMode="auto">
            <a:xfrm>
              <a:off x="11911013" y="1725344"/>
              <a:ext cx="171449" cy="169863"/>
            </a:xfrm>
            <a:custGeom>
              <a:avLst/>
              <a:gdLst>
                <a:gd name="T0" fmla="*/ 92 w 184"/>
                <a:gd name="T1" fmla="*/ 0 h 183"/>
                <a:gd name="T2" fmla="*/ 0 w 184"/>
                <a:gd name="T3" fmla="*/ 91 h 183"/>
                <a:gd name="T4" fmla="*/ 92 w 184"/>
                <a:gd name="T5" fmla="*/ 183 h 183"/>
                <a:gd name="T6" fmla="*/ 184 w 184"/>
                <a:gd name="T7" fmla="*/ 91 h 183"/>
                <a:gd name="T8" fmla="*/ 92 w 184"/>
                <a:gd name="T9" fmla="*/ 0 h 183"/>
                <a:gd name="T10" fmla="*/ 92 w 184"/>
                <a:gd name="T11" fmla="*/ 123 h 183"/>
                <a:gd name="T12" fmla="*/ 60 w 184"/>
                <a:gd name="T13" fmla="*/ 91 h 183"/>
                <a:gd name="T14" fmla="*/ 92 w 184"/>
                <a:gd name="T15" fmla="*/ 60 h 183"/>
                <a:gd name="T16" fmla="*/ 124 w 184"/>
                <a:gd name="T17" fmla="*/ 91 h 183"/>
                <a:gd name="T18" fmla="*/ 92 w 184"/>
                <a:gd name="T19" fmla="*/ 12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3">
                  <a:moveTo>
                    <a:pt x="92" y="0"/>
                  </a:moveTo>
                  <a:cubicBezTo>
                    <a:pt x="42" y="0"/>
                    <a:pt x="0" y="41"/>
                    <a:pt x="0" y="91"/>
                  </a:cubicBezTo>
                  <a:cubicBezTo>
                    <a:pt x="0" y="142"/>
                    <a:pt x="42" y="183"/>
                    <a:pt x="92" y="183"/>
                  </a:cubicBezTo>
                  <a:cubicBezTo>
                    <a:pt x="143" y="183"/>
                    <a:pt x="184" y="142"/>
                    <a:pt x="184" y="91"/>
                  </a:cubicBezTo>
                  <a:cubicBezTo>
                    <a:pt x="184" y="41"/>
                    <a:pt x="143" y="0"/>
                    <a:pt x="92" y="0"/>
                  </a:cubicBezTo>
                  <a:close/>
                  <a:moveTo>
                    <a:pt x="92" y="123"/>
                  </a:moveTo>
                  <a:cubicBezTo>
                    <a:pt x="75" y="123"/>
                    <a:pt x="60" y="109"/>
                    <a:pt x="60" y="91"/>
                  </a:cubicBezTo>
                  <a:cubicBezTo>
                    <a:pt x="60" y="74"/>
                    <a:pt x="75" y="60"/>
                    <a:pt x="92" y="60"/>
                  </a:cubicBezTo>
                  <a:cubicBezTo>
                    <a:pt x="110" y="60"/>
                    <a:pt x="124" y="74"/>
                    <a:pt x="124" y="91"/>
                  </a:cubicBezTo>
                  <a:cubicBezTo>
                    <a:pt x="124" y="109"/>
                    <a:pt x="110" y="123"/>
                    <a:pt x="92"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65" name="Freeform 340">
              <a:extLst>
                <a:ext uri="{FF2B5EF4-FFF2-40B4-BE49-F238E27FC236}">
                  <a16:creationId xmlns:a16="http://schemas.microsoft.com/office/drawing/2014/main" id="{0192C49C-FD7F-4043-ADEF-4773A226CF6B}"/>
                </a:ext>
              </a:extLst>
            </p:cNvPr>
            <p:cNvSpPr>
              <a:spLocks noEditPoints="1"/>
            </p:cNvSpPr>
            <p:nvPr/>
          </p:nvSpPr>
          <p:spPr bwMode="auto">
            <a:xfrm>
              <a:off x="11911012" y="1950770"/>
              <a:ext cx="171450" cy="171450"/>
            </a:xfrm>
            <a:custGeom>
              <a:avLst/>
              <a:gdLst>
                <a:gd name="T0" fmla="*/ 92 w 184"/>
                <a:gd name="T1" fmla="*/ 0 h 183"/>
                <a:gd name="T2" fmla="*/ 0 w 184"/>
                <a:gd name="T3" fmla="*/ 91 h 183"/>
                <a:gd name="T4" fmla="*/ 92 w 184"/>
                <a:gd name="T5" fmla="*/ 183 h 183"/>
                <a:gd name="T6" fmla="*/ 184 w 184"/>
                <a:gd name="T7" fmla="*/ 91 h 183"/>
                <a:gd name="T8" fmla="*/ 92 w 184"/>
                <a:gd name="T9" fmla="*/ 0 h 183"/>
                <a:gd name="T10" fmla="*/ 92 w 184"/>
                <a:gd name="T11" fmla="*/ 123 h 183"/>
                <a:gd name="T12" fmla="*/ 60 w 184"/>
                <a:gd name="T13" fmla="*/ 91 h 183"/>
                <a:gd name="T14" fmla="*/ 92 w 184"/>
                <a:gd name="T15" fmla="*/ 60 h 183"/>
                <a:gd name="T16" fmla="*/ 124 w 184"/>
                <a:gd name="T17" fmla="*/ 91 h 183"/>
                <a:gd name="T18" fmla="*/ 92 w 184"/>
                <a:gd name="T19" fmla="*/ 12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3">
                  <a:moveTo>
                    <a:pt x="92" y="0"/>
                  </a:moveTo>
                  <a:cubicBezTo>
                    <a:pt x="42" y="0"/>
                    <a:pt x="0" y="41"/>
                    <a:pt x="0" y="91"/>
                  </a:cubicBezTo>
                  <a:cubicBezTo>
                    <a:pt x="0" y="142"/>
                    <a:pt x="42" y="183"/>
                    <a:pt x="92" y="183"/>
                  </a:cubicBezTo>
                  <a:cubicBezTo>
                    <a:pt x="143" y="183"/>
                    <a:pt x="184" y="142"/>
                    <a:pt x="184" y="91"/>
                  </a:cubicBezTo>
                  <a:cubicBezTo>
                    <a:pt x="184" y="41"/>
                    <a:pt x="143" y="0"/>
                    <a:pt x="92" y="0"/>
                  </a:cubicBezTo>
                  <a:close/>
                  <a:moveTo>
                    <a:pt x="92" y="123"/>
                  </a:moveTo>
                  <a:cubicBezTo>
                    <a:pt x="75" y="123"/>
                    <a:pt x="60" y="109"/>
                    <a:pt x="60" y="91"/>
                  </a:cubicBezTo>
                  <a:cubicBezTo>
                    <a:pt x="60" y="74"/>
                    <a:pt x="75" y="60"/>
                    <a:pt x="92" y="60"/>
                  </a:cubicBezTo>
                  <a:cubicBezTo>
                    <a:pt x="110" y="60"/>
                    <a:pt x="124" y="74"/>
                    <a:pt x="124" y="91"/>
                  </a:cubicBezTo>
                  <a:cubicBezTo>
                    <a:pt x="124" y="109"/>
                    <a:pt x="110" y="123"/>
                    <a:pt x="92"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66" name="Freeform 341">
              <a:extLst>
                <a:ext uri="{FF2B5EF4-FFF2-40B4-BE49-F238E27FC236}">
                  <a16:creationId xmlns:a16="http://schemas.microsoft.com/office/drawing/2014/main" id="{3C6EA29E-A654-4A39-A13B-F69658BC73D4}"/>
                </a:ext>
              </a:extLst>
            </p:cNvPr>
            <p:cNvSpPr>
              <a:spLocks noEditPoints="1"/>
            </p:cNvSpPr>
            <p:nvPr/>
          </p:nvSpPr>
          <p:spPr bwMode="auto">
            <a:xfrm>
              <a:off x="11911014" y="2176195"/>
              <a:ext cx="171449" cy="171450"/>
            </a:xfrm>
            <a:custGeom>
              <a:avLst/>
              <a:gdLst>
                <a:gd name="T0" fmla="*/ 92 w 184"/>
                <a:gd name="T1" fmla="*/ 0 h 183"/>
                <a:gd name="T2" fmla="*/ 0 w 184"/>
                <a:gd name="T3" fmla="*/ 91 h 183"/>
                <a:gd name="T4" fmla="*/ 92 w 184"/>
                <a:gd name="T5" fmla="*/ 183 h 183"/>
                <a:gd name="T6" fmla="*/ 184 w 184"/>
                <a:gd name="T7" fmla="*/ 91 h 183"/>
                <a:gd name="T8" fmla="*/ 92 w 184"/>
                <a:gd name="T9" fmla="*/ 0 h 183"/>
                <a:gd name="T10" fmla="*/ 92 w 184"/>
                <a:gd name="T11" fmla="*/ 123 h 183"/>
                <a:gd name="T12" fmla="*/ 60 w 184"/>
                <a:gd name="T13" fmla="*/ 91 h 183"/>
                <a:gd name="T14" fmla="*/ 92 w 184"/>
                <a:gd name="T15" fmla="*/ 60 h 183"/>
                <a:gd name="T16" fmla="*/ 124 w 184"/>
                <a:gd name="T17" fmla="*/ 91 h 183"/>
                <a:gd name="T18" fmla="*/ 92 w 184"/>
                <a:gd name="T19" fmla="*/ 12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3">
                  <a:moveTo>
                    <a:pt x="92" y="0"/>
                  </a:moveTo>
                  <a:cubicBezTo>
                    <a:pt x="42" y="0"/>
                    <a:pt x="0" y="41"/>
                    <a:pt x="0" y="91"/>
                  </a:cubicBezTo>
                  <a:cubicBezTo>
                    <a:pt x="0" y="142"/>
                    <a:pt x="42" y="183"/>
                    <a:pt x="92" y="183"/>
                  </a:cubicBezTo>
                  <a:cubicBezTo>
                    <a:pt x="143" y="183"/>
                    <a:pt x="184" y="142"/>
                    <a:pt x="184" y="91"/>
                  </a:cubicBezTo>
                  <a:cubicBezTo>
                    <a:pt x="184" y="41"/>
                    <a:pt x="143" y="0"/>
                    <a:pt x="92" y="0"/>
                  </a:cubicBezTo>
                  <a:close/>
                  <a:moveTo>
                    <a:pt x="92" y="123"/>
                  </a:moveTo>
                  <a:cubicBezTo>
                    <a:pt x="75" y="123"/>
                    <a:pt x="60" y="109"/>
                    <a:pt x="60" y="91"/>
                  </a:cubicBezTo>
                  <a:cubicBezTo>
                    <a:pt x="60" y="74"/>
                    <a:pt x="75" y="60"/>
                    <a:pt x="92" y="60"/>
                  </a:cubicBezTo>
                  <a:cubicBezTo>
                    <a:pt x="110" y="60"/>
                    <a:pt x="124" y="74"/>
                    <a:pt x="124" y="91"/>
                  </a:cubicBezTo>
                  <a:cubicBezTo>
                    <a:pt x="124" y="109"/>
                    <a:pt x="110" y="123"/>
                    <a:pt x="92"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154" name="Group 153">
            <a:extLst>
              <a:ext uri="{FF2B5EF4-FFF2-40B4-BE49-F238E27FC236}">
                <a16:creationId xmlns:a16="http://schemas.microsoft.com/office/drawing/2014/main" id="{E92A701E-24DE-467F-9F61-1FF87B0F84EB}"/>
              </a:ext>
            </a:extLst>
          </p:cNvPr>
          <p:cNvGrpSpPr/>
          <p:nvPr/>
        </p:nvGrpSpPr>
        <p:grpSpPr>
          <a:xfrm>
            <a:off x="2229131" y="1714691"/>
            <a:ext cx="224782" cy="223918"/>
            <a:chOff x="8488179" y="1342988"/>
            <a:chExt cx="220743" cy="219894"/>
          </a:xfrm>
          <a:solidFill>
            <a:schemeClr val="tx1"/>
          </a:solidFill>
        </p:grpSpPr>
        <p:sp>
          <p:nvSpPr>
            <p:cNvPr id="160" name="Freeform 303">
              <a:extLst>
                <a:ext uri="{FF2B5EF4-FFF2-40B4-BE49-F238E27FC236}">
                  <a16:creationId xmlns:a16="http://schemas.microsoft.com/office/drawing/2014/main" id="{C0CC45D5-6679-44D5-9B76-FCFEB9034C8A}"/>
                </a:ext>
              </a:extLst>
            </p:cNvPr>
            <p:cNvSpPr>
              <a:spLocks/>
            </p:cNvSpPr>
            <p:nvPr/>
          </p:nvSpPr>
          <p:spPr bwMode="auto">
            <a:xfrm>
              <a:off x="8488179" y="1342988"/>
              <a:ext cx="127776" cy="126927"/>
            </a:xfrm>
            <a:custGeom>
              <a:avLst/>
              <a:gdLst>
                <a:gd name="T0" fmla="*/ 194 w 224"/>
                <a:gd name="T1" fmla="*/ 0 h 223"/>
                <a:gd name="T2" fmla="*/ 164 w 224"/>
                <a:gd name="T3" fmla="*/ 30 h 223"/>
                <a:gd name="T4" fmla="*/ 30 w 224"/>
                <a:gd name="T5" fmla="*/ 163 h 223"/>
                <a:gd name="T6" fmla="*/ 0 w 224"/>
                <a:gd name="T7" fmla="*/ 193 h 223"/>
                <a:gd name="T8" fmla="*/ 30 w 224"/>
                <a:gd name="T9" fmla="*/ 223 h 223"/>
                <a:gd name="T10" fmla="*/ 224 w 224"/>
                <a:gd name="T11" fmla="*/ 30 h 223"/>
                <a:gd name="T12" fmla="*/ 194 w 224"/>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4" h="223">
                  <a:moveTo>
                    <a:pt x="194" y="0"/>
                  </a:moveTo>
                  <a:cubicBezTo>
                    <a:pt x="177" y="0"/>
                    <a:pt x="164" y="13"/>
                    <a:pt x="164" y="30"/>
                  </a:cubicBezTo>
                  <a:cubicBezTo>
                    <a:pt x="164" y="103"/>
                    <a:pt x="104" y="163"/>
                    <a:pt x="30" y="163"/>
                  </a:cubicBezTo>
                  <a:cubicBezTo>
                    <a:pt x="14" y="163"/>
                    <a:pt x="0" y="176"/>
                    <a:pt x="0" y="193"/>
                  </a:cubicBezTo>
                  <a:cubicBezTo>
                    <a:pt x="0" y="209"/>
                    <a:pt x="14" y="223"/>
                    <a:pt x="30" y="223"/>
                  </a:cubicBezTo>
                  <a:cubicBezTo>
                    <a:pt x="137" y="223"/>
                    <a:pt x="224" y="136"/>
                    <a:pt x="224" y="30"/>
                  </a:cubicBezTo>
                  <a:cubicBezTo>
                    <a:pt x="224" y="13"/>
                    <a:pt x="210" y="0"/>
                    <a:pt x="1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61" name="Freeform 304">
              <a:extLst>
                <a:ext uri="{FF2B5EF4-FFF2-40B4-BE49-F238E27FC236}">
                  <a16:creationId xmlns:a16="http://schemas.microsoft.com/office/drawing/2014/main" id="{C56BE01A-12F3-46C4-AE52-C10D687EADF8}"/>
                </a:ext>
              </a:extLst>
            </p:cNvPr>
            <p:cNvSpPr>
              <a:spLocks/>
            </p:cNvSpPr>
            <p:nvPr/>
          </p:nvSpPr>
          <p:spPr bwMode="auto">
            <a:xfrm>
              <a:off x="8581570" y="1342988"/>
              <a:ext cx="127352" cy="126927"/>
            </a:xfrm>
            <a:custGeom>
              <a:avLst/>
              <a:gdLst>
                <a:gd name="T0" fmla="*/ 193 w 223"/>
                <a:gd name="T1" fmla="*/ 163 h 223"/>
                <a:gd name="T2" fmla="*/ 60 w 223"/>
                <a:gd name="T3" fmla="*/ 30 h 223"/>
                <a:gd name="T4" fmla="*/ 30 w 223"/>
                <a:gd name="T5" fmla="*/ 0 h 223"/>
                <a:gd name="T6" fmla="*/ 0 w 223"/>
                <a:gd name="T7" fmla="*/ 30 h 223"/>
                <a:gd name="T8" fmla="*/ 193 w 223"/>
                <a:gd name="T9" fmla="*/ 223 h 223"/>
                <a:gd name="T10" fmla="*/ 223 w 223"/>
                <a:gd name="T11" fmla="*/ 193 h 223"/>
                <a:gd name="T12" fmla="*/ 193 w 223"/>
                <a:gd name="T13" fmla="*/ 163 h 223"/>
              </a:gdLst>
              <a:ahLst/>
              <a:cxnLst>
                <a:cxn ang="0">
                  <a:pos x="T0" y="T1"/>
                </a:cxn>
                <a:cxn ang="0">
                  <a:pos x="T2" y="T3"/>
                </a:cxn>
                <a:cxn ang="0">
                  <a:pos x="T4" y="T5"/>
                </a:cxn>
                <a:cxn ang="0">
                  <a:pos x="T6" y="T7"/>
                </a:cxn>
                <a:cxn ang="0">
                  <a:pos x="T8" y="T9"/>
                </a:cxn>
                <a:cxn ang="0">
                  <a:pos x="T10" y="T11"/>
                </a:cxn>
                <a:cxn ang="0">
                  <a:pos x="T12" y="T13"/>
                </a:cxn>
              </a:cxnLst>
              <a:rect l="0" t="0" r="r" b="b"/>
              <a:pathLst>
                <a:path w="223" h="223">
                  <a:moveTo>
                    <a:pt x="193" y="163"/>
                  </a:moveTo>
                  <a:cubicBezTo>
                    <a:pt x="119" y="163"/>
                    <a:pt x="60" y="103"/>
                    <a:pt x="60" y="30"/>
                  </a:cubicBezTo>
                  <a:cubicBezTo>
                    <a:pt x="60" y="13"/>
                    <a:pt x="46" y="0"/>
                    <a:pt x="30" y="0"/>
                  </a:cubicBezTo>
                  <a:cubicBezTo>
                    <a:pt x="13" y="0"/>
                    <a:pt x="0" y="13"/>
                    <a:pt x="0" y="30"/>
                  </a:cubicBezTo>
                  <a:cubicBezTo>
                    <a:pt x="0" y="136"/>
                    <a:pt x="86" y="223"/>
                    <a:pt x="193" y="223"/>
                  </a:cubicBezTo>
                  <a:cubicBezTo>
                    <a:pt x="209" y="223"/>
                    <a:pt x="223" y="209"/>
                    <a:pt x="223" y="193"/>
                  </a:cubicBezTo>
                  <a:cubicBezTo>
                    <a:pt x="223" y="176"/>
                    <a:pt x="209" y="163"/>
                    <a:pt x="19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62" name="Freeform 305">
              <a:extLst>
                <a:ext uri="{FF2B5EF4-FFF2-40B4-BE49-F238E27FC236}">
                  <a16:creationId xmlns:a16="http://schemas.microsoft.com/office/drawing/2014/main" id="{3775E9C9-0F15-496F-A0D1-355050E2E1DF}"/>
                </a:ext>
              </a:extLst>
            </p:cNvPr>
            <p:cNvSpPr>
              <a:spLocks/>
            </p:cNvSpPr>
            <p:nvPr/>
          </p:nvSpPr>
          <p:spPr bwMode="auto">
            <a:xfrm>
              <a:off x="8488179" y="1435955"/>
              <a:ext cx="127776" cy="126927"/>
            </a:xfrm>
            <a:custGeom>
              <a:avLst/>
              <a:gdLst>
                <a:gd name="T0" fmla="*/ 30 w 224"/>
                <a:gd name="T1" fmla="*/ 0 h 223"/>
                <a:gd name="T2" fmla="*/ 0 w 224"/>
                <a:gd name="T3" fmla="*/ 30 h 223"/>
                <a:gd name="T4" fmla="*/ 30 w 224"/>
                <a:gd name="T5" fmla="*/ 60 h 223"/>
                <a:gd name="T6" fmla="*/ 164 w 224"/>
                <a:gd name="T7" fmla="*/ 193 h 223"/>
                <a:gd name="T8" fmla="*/ 194 w 224"/>
                <a:gd name="T9" fmla="*/ 223 h 223"/>
                <a:gd name="T10" fmla="*/ 224 w 224"/>
                <a:gd name="T11" fmla="*/ 193 h 223"/>
                <a:gd name="T12" fmla="*/ 30 w 224"/>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4" h="223">
                  <a:moveTo>
                    <a:pt x="30" y="0"/>
                  </a:moveTo>
                  <a:cubicBezTo>
                    <a:pt x="14" y="0"/>
                    <a:pt x="0" y="13"/>
                    <a:pt x="0" y="30"/>
                  </a:cubicBezTo>
                  <a:cubicBezTo>
                    <a:pt x="0" y="46"/>
                    <a:pt x="14" y="60"/>
                    <a:pt x="30" y="60"/>
                  </a:cubicBezTo>
                  <a:cubicBezTo>
                    <a:pt x="104" y="60"/>
                    <a:pt x="164" y="120"/>
                    <a:pt x="164" y="193"/>
                  </a:cubicBezTo>
                  <a:cubicBezTo>
                    <a:pt x="164" y="210"/>
                    <a:pt x="177" y="223"/>
                    <a:pt x="194" y="223"/>
                  </a:cubicBezTo>
                  <a:cubicBezTo>
                    <a:pt x="210" y="223"/>
                    <a:pt x="224" y="210"/>
                    <a:pt x="224" y="193"/>
                  </a:cubicBezTo>
                  <a:cubicBezTo>
                    <a:pt x="224" y="87"/>
                    <a:pt x="137"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63" name="Freeform 306">
              <a:extLst>
                <a:ext uri="{FF2B5EF4-FFF2-40B4-BE49-F238E27FC236}">
                  <a16:creationId xmlns:a16="http://schemas.microsoft.com/office/drawing/2014/main" id="{FFCE326A-5AAF-4E55-9489-4E626B036F94}"/>
                </a:ext>
              </a:extLst>
            </p:cNvPr>
            <p:cNvSpPr>
              <a:spLocks/>
            </p:cNvSpPr>
            <p:nvPr/>
          </p:nvSpPr>
          <p:spPr bwMode="auto">
            <a:xfrm>
              <a:off x="8581570" y="1435955"/>
              <a:ext cx="127352" cy="126927"/>
            </a:xfrm>
            <a:custGeom>
              <a:avLst/>
              <a:gdLst>
                <a:gd name="T0" fmla="*/ 193 w 223"/>
                <a:gd name="T1" fmla="*/ 0 h 223"/>
                <a:gd name="T2" fmla="*/ 0 w 223"/>
                <a:gd name="T3" fmla="*/ 193 h 223"/>
                <a:gd name="T4" fmla="*/ 30 w 223"/>
                <a:gd name="T5" fmla="*/ 223 h 223"/>
                <a:gd name="T6" fmla="*/ 60 w 223"/>
                <a:gd name="T7" fmla="*/ 193 h 223"/>
                <a:gd name="T8" fmla="*/ 193 w 223"/>
                <a:gd name="T9" fmla="*/ 60 h 223"/>
                <a:gd name="T10" fmla="*/ 223 w 223"/>
                <a:gd name="T11" fmla="*/ 30 h 223"/>
                <a:gd name="T12" fmla="*/ 193 w 223"/>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3" h="223">
                  <a:moveTo>
                    <a:pt x="193" y="0"/>
                  </a:moveTo>
                  <a:cubicBezTo>
                    <a:pt x="86" y="0"/>
                    <a:pt x="0" y="87"/>
                    <a:pt x="0" y="193"/>
                  </a:cubicBezTo>
                  <a:cubicBezTo>
                    <a:pt x="0" y="210"/>
                    <a:pt x="13" y="223"/>
                    <a:pt x="30" y="223"/>
                  </a:cubicBezTo>
                  <a:cubicBezTo>
                    <a:pt x="46" y="223"/>
                    <a:pt x="60" y="210"/>
                    <a:pt x="60" y="193"/>
                  </a:cubicBezTo>
                  <a:cubicBezTo>
                    <a:pt x="60" y="120"/>
                    <a:pt x="119" y="60"/>
                    <a:pt x="193" y="60"/>
                  </a:cubicBezTo>
                  <a:cubicBezTo>
                    <a:pt x="209" y="60"/>
                    <a:pt x="223" y="46"/>
                    <a:pt x="223" y="30"/>
                  </a:cubicBezTo>
                  <a:cubicBezTo>
                    <a:pt x="223" y="13"/>
                    <a:pt x="209" y="0"/>
                    <a:pt x="19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155" name="Group 154">
            <a:extLst>
              <a:ext uri="{FF2B5EF4-FFF2-40B4-BE49-F238E27FC236}">
                <a16:creationId xmlns:a16="http://schemas.microsoft.com/office/drawing/2014/main" id="{E5F1F54B-FE96-4BA2-9C4B-1E1D06386A71}"/>
              </a:ext>
            </a:extLst>
          </p:cNvPr>
          <p:cNvGrpSpPr/>
          <p:nvPr/>
        </p:nvGrpSpPr>
        <p:grpSpPr>
          <a:xfrm>
            <a:off x="906456" y="4326233"/>
            <a:ext cx="163261" cy="162581"/>
            <a:chOff x="8488149" y="1342988"/>
            <a:chExt cx="220817" cy="219894"/>
          </a:xfrm>
          <a:solidFill>
            <a:schemeClr val="tx1"/>
          </a:solidFill>
        </p:grpSpPr>
        <p:sp>
          <p:nvSpPr>
            <p:cNvPr id="156" name="Freeform 303">
              <a:extLst>
                <a:ext uri="{FF2B5EF4-FFF2-40B4-BE49-F238E27FC236}">
                  <a16:creationId xmlns:a16="http://schemas.microsoft.com/office/drawing/2014/main" id="{CA9731E8-1AB5-4ADF-AFE7-889445299158}"/>
                </a:ext>
              </a:extLst>
            </p:cNvPr>
            <p:cNvSpPr>
              <a:spLocks/>
            </p:cNvSpPr>
            <p:nvPr/>
          </p:nvSpPr>
          <p:spPr bwMode="auto">
            <a:xfrm>
              <a:off x="8488179" y="1342988"/>
              <a:ext cx="127776" cy="126927"/>
            </a:xfrm>
            <a:custGeom>
              <a:avLst/>
              <a:gdLst>
                <a:gd name="T0" fmla="*/ 194 w 224"/>
                <a:gd name="T1" fmla="*/ 0 h 223"/>
                <a:gd name="T2" fmla="*/ 164 w 224"/>
                <a:gd name="T3" fmla="*/ 30 h 223"/>
                <a:gd name="T4" fmla="*/ 30 w 224"/>
                <a:gd name="T5" fmla="*/ 163 h 223"/>
                <a:gd name="T6" fmla="*/ 0 w 224"/>
                <a:gd name="T7" fmla="*/ 193 h 223"/>
                <a:gd name="T8" fmla="*/ 30 w 224"/>
                <a:gd name="T9" fmla="*/ 223 h 223"/>
                <a:gd name="T10" fmla="*/ 224 w 224"/>
                <a:gd name="T11" fmla="*/ 30 h 223"/>
                <a:gd name="T12" fmla="*/ 194 w 224"/>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4" h="223">
                  <a:moveTo>
                    <a:pt x="194" y="0"/>
                  </a:moveTo>
                  <a:cubicBezTo>
                    <a:pt x="177" y="0"/>
                    <a:pt x="164" y="13"/>
                    <a:pt x="164" y="30"/>
                  </a:cubicBezTo>
                  <a:cubicBezTo>
                    <a:pt x="164" y="103"/>
                    <a:pt x="104" y="163"/>
                    <a:pt x="30" y="163"/>
                  </a:cubicBezTo>
                  <a:cubicBezTo>
                    <a:pt x="14" y="163"/>
                    <a:pt x="0" y="176"/>
                    <a:pt x="0" y="193"/>
                  </a:cubicBezTo>
                  <a:cubicBezTo>
                    <a:pt x="0" y="209"/>
                    <a:pt x="14" y="223"/>
                    <a:pt x="30" y="223"/>
                  </a:cubicBezTo>
                  <a:cubicBezTo>
                    <a:pt x="137" y="223"/>
                    <a:pt x="224" y="136"/>
                    <a:pt x="224" y="30"/>
                  </a:cubicBezTo>
                  <a:cubicBezTo>
                    <a:pt x="224" y="13"/>
                    <a:pt x="210" y="0"/>
                    <a:pt x="1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57" name="Freeform 304">
              <a:extLst>
                <a:ext uri="{FF2B5EF4-FFF2-40B4-BE49-F238E27FC236}">
                  <a16:creationId xmlns:a16="http://schemas.microsoft.com/office/drawing/2014/main" id="{A27D5074-20F8-4C0C-9655-2054E71F0AF8}"/>
                </a:ext>
              </a:extLst>
            </p:cNvPr>
            <p:cNvSpPr>
              <a:spLocks/>
            </p:cNvSpPr>
            <p:nvPr/>
          </p:nvSpPr>
          <p:spPr bwMode="auto">
            <a:xfrm>
              <a:off x="8581613" y="1342988"/>
              <a:ext cx="127353" cy="126927"/>
            </a:xfrm>
            <a:custGeom>
              <a:avLst/>
              <a:gdLst>
                <a:gd name="T0" fmla="*/ 193 w 223"/>
                <a:gd name="T1" fmla="*/ 163 h 223"/>
                <a:gd name="T2" fmla="*/ 60 w 223"/>
                <a:gd name="T3" fmla="*/ 30 h 223"/>
                <a:gd name="T4" fmla="*/ 30 w 223"/>
                <a:gd name="T5" fmla="*/ 0 h 223"/>
                <a:gd name="T6" fmla="*/ 0 w 223"/>
                <a:gd name="T7" fmla="*/ 30 h 223"/>
                <a:gd name="T8" fmla="*/ 193 w 223"/>
                <a:gd name="T9" fmla="*/ 223 h 223"/>
                <a:gd name="T10" fmla="*/ 223 w 223"/>
                <a:gd name="T11" fmla="*/ 193 h 223"/>
                <a:gd name="T12" fmla="*/ 193 w 223"/>
                <a:gd name="T13" fmla="*/ 163 h 223"/>
              </a:gdLst>
              <a:ahLst/>
              <a:cxnLst>
                <a:cxn ang="0">
                  <a:pos x="T0" y="T1"/>
                </a:cxn>
                <a:cxn ang="0">
                  <a:pos x="T2" y="T3"/>
                </a:cxn>
                <a:cxn ang="0">
                  <a:pos x="T4" y="T5"/>
                </a:cxn>
                <a:cxn ang="0">
                  <a:pos x="T6" y="T7"/>
                </a:cxn>
                <a:cxn ang="0">
                  <a:pos x="T8" y="T9"/>
                </a:cxn>
                <a:cxn ang="0">
                  <a:pos x="T10" y="T11"/>
                </a:cxn>
                <a:cxn ang="0">
                  <a:pos x="T12" y="T13"/>
                </a:cxn>
              </a:cxnLst>
              <a:rect l="0" t="0" r="r" b="b"/>
              <a:pathLst>
                <a:path w="223" h="223">
                  <a:moveTo>
                    <a:pt x="193" y="163"/>
                  </a:moveTo>
                  <a:cubicBezTo>
                    <a:pt x="119" y="163"/>
                    <a:pt x="60" y="103"/>
                    <a:pt x="60" y="30"/>
                  </a:cubicBezTo>
                  <a:cubicBezTo>
                    <a:pt x="60" y="13"/>
                    <a:pt x="46" y="0"/>
                    <a:pt x="30" y="0"/>
                  </a:cubicBezTo>
                  <a:cubicBezTo>
                    <a:pt x="13" y="0"/>
                    <a:pt x="0" y="13"/>
                    <a:pt x="0" y="30"/>
                  </a:cubicBezTo>
                  <a:cubicBezTo>
                    <a:pt x="0" y="136"/>
                    <a:pt x="86" y="223"/>
                    <a:pt x="193" y="223"/>
                  </a:cubicBezTo>
                  <a:cubicBezTo>
                    <a:pt x="209" y="223"/>
                    <a:pt x="223" y="209"/>
                    <a:pt x="223" y="193"/>
                  </a:cubicBezTo>
                  <a:cubicBezTo>
                    <a:pt x="223" y="176"/>
                    <a:pt x="209" y="163"/>
                    <a:pt x="19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58" name="Freeform 305">
              <a:extLst>
                <a:ext uri="{FF2B5EF4-FFF2-40B4-BE49-F238E27FC236}">
                  <a16:creationId xmlns:a16="http://schemas.microsoft.com/office/drawing/2014/main" id="{7C750930-011C-43DA-B5EF-3C6444C3DF2B}"/>
                </a:ext>
              </a:extLst>
            </p:cNvPr>
            <p:cNvSpPr>
              <a:spLocks/>
            </p:cNvSpPr>
            <p:nvPr/>
          </p:nvSpPr>
          <p:spPr bwMode="auto">
            <a:xfrm>
              <a:off x="8488149" y="1435955"/>
              <a:ext cx="127776" cy="126927"/>
            </a:xfrm>
            <a:custGeom>
              <a:avLst/>
              <a:gdLst>
                <a:gd name="T0" fmla="*/ 30 w 224"/>
                <a:gd name="T1" fmla="*/ 0 h 223"/>
                <a:gd name="T2" fmla="*/ 0 w 224"/>
                <a:gd name="T3" fmla="*/ 30 h 223"/>
                <a:gd name="T4" fmla="*/ 30 w 224"/>
                <a:gd name="T5" fmla="*/ 60 h 223"/>
                <a:gd name="T6" fmla="*/ 164 w 224"/>
                <a:gd name="T7" fmla="*/ 193 h 223"/>
                <a:gd name="T8" fmla="*/ 194 w 224"/>
                <a:gd name="T9" fmla="*/ 223 h 223"/>
                <a:gd name="T10" fmla="*/ 224 w 224"/>
                <a:gd name="T11" fmla="*/ 193 h 223"/>
                <a:gd name="T12" fmla="*/ 30 w 224"/>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4" h="223">
                  <a:moveTo>
                    <a:pt x="30" y="0"/>
                  </a:moveTo>
                  <a:cubicBezTo>
                    <a:pt x="14" y="0"/>
                    <a:pt x="0" y="13"/>
                    <a:pt x="0" y="30"/>
                  </a:cubicBezTo>
                  <a:cubicBezTo>
                    <a:pt x="0" y="46"/>
                    <a:pt x="14" y="60"/>
                    <a:pt x="30" y="60"/>
                  </a:cubicBezTo>
                  <a:cubicBezTo>
                    <a:pt x="104" y="60"/>
                    <a:pt x="164" y="120"/>
                    <a:pt x="164" y="193"/>
                  </a:cubicBezTo>
                  <a:cubicBezTo>
                    <a:pt x="164" y="210"/>
                    <a:pt x="177" y="223"/>
                    <a:pt x="194" y="223"/>
                  </a:cubicBezTo>
                  <a:cubicBezTo>
                    <a:pt x="210" y="223"/>
                    <a:pt x="224" y="210"/>
                    <a:pt x="224" y="193"/>
                  </a:cubicBezTo>
                  <a:cubicBezTo>
                    <a:pt x="224" y="87"/>
                    <a:pt x="137"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59" name="Freeform 306">
              <a:extLst>
                <a:ext uri="{FF2B5EF4-FFF2-40B4-BE49-F238E27FC236}">
                  <a16:creationId xmlns:a16="http://schemas.microsoft.com/office/drawing/2014/main" id="{39777582-4991-4762-9269-96E11443BEFA}"/>
                </a:ext>
              </a:extLst>
            </p:cNvPr>
            <p:cNvSpPr>
              <a:spLocks/>
            </p:cNvSpPr>
            <p:nvPr/>
          </p:nvSpPr>
          <p:spPr bwMode="auto">
            <a:xfrm>
              <a:off x="8581570" y="1435955"/>
              <a:ext cx="127352" cy="126927"/>
            </a:xfrm>
            <a:custGeom>
              <a:avLst/>
              <a:gdLst>
                <a:gd name="T0" fmla="*/ 193 w 223"/>
                <a:gd name="T1" fmla="*/ 0 h 223"/>
                <a:gd name="T2" fmla="*/ 0 w 223"/>
                <a:gd name="T3" fmla="*/ 193 h 223"/>
                <a:gd name="T4" fmla="*/ 30 w 223"/>
                <a:gd name="T5" fmla="*/ 223 h 223"/>
                <a:gd name="T6" fmla="*/ 60 w 223"/>
                <a:gd name="T7" fmla="*/ 193 h 223"/>
                <a:gd name="T8" fmla="*/ 193 w 223"/>
                <a:gd name="T9" fmla="*/ 60 h 223"/>
                <a:gd name="T10" fmla="*/ 223 w 223"/>
                <a:gd name="T11" fmla="*/ 30 h 223"/>
                <a:gd name="T12" fmla="*/ 193 w 223"/>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3" h="223">
                  <a:moveTo>
                    <a:pt x="193" y="0"/>
                  </a:moveTo>
                  <a:cubicBezTo>
                    <a:pt x="86" y="0"/>
                    <a:pt x="0" y="87"/>
                    <a:pt x="0" y="193"/>
                  </a:cubicBezTo>
                  <a:cubicBezTo>
                    <a:pt x="0" y="210"/>
                    <a:pt x="13" y="223"/>
                    <a:pt x="30" y="223"/>
                  </a:cubicBezTo>
                  <a:cubicBezTo>
                    <a:pt x="46" y="223"/>
                    <a:pt x="60" y="210"/>
                    <a:pt x="60" y="193"/>
                  </a:cubicBezTo>
                  <a:cubicBezTo>
                    <a:pt x="60" y="120"/>
                    <a:pt x="119" y="60"/>
                    <a:pt x="193" y="60"/>
                  </a:cubicBezTo>
                  <a:cubicBezTo>
                    <a:pt x="209" y="60"/>
                    <a:pt x="223" y="46"/>
                    <a:pt x="223" y="30"/>
                  </a:cubicBezTo>
                  <a:cubicBezTo>
                    <a:pt x="223" y="13"/>
                    <a:pt x="209" y="0"/>
                    <a:pt x="19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352" name="Group 351">
            <a:extLst>
              <a:ext uri="{FF2B5EF4-FFF2-40B4-BE49-F238E27FC236}">
                <a16:creationId xmlns:a16="http://schemas.microsoft.com/office/drawing/2014/main" id="{816A2833-C775-4F01-9EE7-91A94AC244EE}"/>
              </a:ext>
            </a:extLst>
          </p:cNvPr>
          <p:cNvGrpSpPr/>
          <p:nvPr/>
        </p:nvGrpSpPr>
        <p:grpSpPr>
          <a:xfrm>
            <a:off x="9881325" y="2196022"/>
            <a:ext cx="3909891" cy="3294976"/>
            <a:chOff x="6175828" y="1372514"/>
            <a:chExt cx="2443682" cy="2059360"/>
          </a:xfrm>
        </p:grpSpPr>
        <p:sp>
          <p:nvSpPr>
            <p:cNvPr id="232" name="Freeform 5">
              <a:extLst>
                <a:ext uri="{FF2B5EF4-FFF2-40B4-BE49-F238E27FC236}">
                  <a16:creationId xmlns:a16="http://schemas.microsoft.com/office/drawing/2014/main" id="{113DA8AF-49DD-4D87-BC68-CCF4D6E7CAAA}"/>
                </a:ext>
              </a:extLst>
            </p:cNvPr>
            <p:cNvSpPr>
              <a:spLocks/>
            </p:cNvSpPr>
            <p:nvPr/>
          </p:nvSpPr>
          <p:spPr bwMode="auto">
            <a:xfrm>
              <a:off x="6500645" y="2840827"/>
              <a:ext cx="1389528" cy="591047"/>
            </a:xfrm>
            <a:custGeom>
              <a:avLst/>
              <a:gdLst>
                <a:gd name="T0" fmla="*/ 680 w 1079"/>
                <a:gd name="T1" fmla="*/ 0 h 459"/>
                <a:gd name="T2" fmla="*/ 419 w 1079"/>
                <a:gd name="T3" fmla="*/ 0 h 459"/>
                <a:gd name="T4" fmla="*/ 20 w 1079"/>
                <a:gd name="T5" fmla="*/ 376 h 459"/>
                <a:gd name="T6" fmla="*/ 12 w 1079"/>
                <a:gd name="T7" fmla="*/ 459 h 459"/>
                <a:gd name="T8" fmla="*/ 1078 w 1079"/>
                <a:gd name="T9" fmla="*/ 459 h 459"/>
                <a:gd name="T10" fmla="*/ 1058 w 1079"/>
                <a:gd name="T11" fmla="*/ 375 h 459"/>
                <a:gd name="T12" fmla="*/ 680 w 1079"/>
                <a:gd name="T13" fmla="*/ 0 h 459"/>
              </a:gdLst>
              <a:ahLst/>
              <a:cxnLst>
                <a:cxn ang="0">
                  <a:pos x="T0" y="T1"/>
                </a:cxn>
                <a:cxn ang="0">
                  <a:pos x="T2" y="T3"/>
                </a:cxn>
                <a:cxn ang="0">
                  <a:pos x="T4" y="T5"/>
                </a:cxn>
                <a:cxn ang="0">
                  <a:pos x="T6" y="T7"/>
                </a:cxn>
                <a:cxn ang="0">
                  <a:pos x="T8" y="T9"/>
                </a:cxn>
                <a:cxn ang="0">
                  <a:pos x="T10" y="T11"/>
                </a:cxn>
                <a:cxn ang="0">
                  <a:pos x="T12" y="T13"/>
                </a:cxn>
              </a:cxnLst>
              <a:rect l="0" t="0" r="r" b="b"/>
              <a:pathLst>
                <a:path w="1079" h="459">
                  <a:moveTo>
                    <a:pt x="680" y="0"/>
                  </a:moveTo>
                  <a:cubicBezTo>
                    <a:pt x="419" y="0"/>
                    <a:pt x="419" y="0"/>
                    <a:pt x="419" y="0"/>
                  </a:cubicBezTo>
                  <a:cubicBezTo>
                    <a:pt x="419" y="84"/>
                    <a:pt x="342" y="353"/>
                    <a:pt x="20" y="376"/>
                  </a:cubicBezTo>
                  <a:cubicBezTo>
                    <a:pt x="0" y="378"/>
                    <a:pt x="12" y="459"/>
                    <a:pt x="12" y="459"/>
                  </a:cubicBezTo>
                  <a:cubicBezTo>
                    <a:pt x="1078" y="459"/>
                    <a:pt x="1078" y="459"/>
                    <a:pt x="1078" y="459"/>
                  </a:cubicBezTo>
                  <a:cubicBezTo>
                    <a:pt x="1078" y="459"/>
                    <a:pt x="1079" y="374"/>
                    <a:pt x="1058" y="375"/>
                  </a:cubicBezTo>
                  <a:cubicBezTo>
                    <a:pt x="742" y="387"/>
                    <a:pt x="681" y="83"/>
                    <a:pt x="680" y="0"/>
                  </a:cubicBezTo>
                  <a:close/>
                </a:path>
              </a:pathLst>
            </a:custGeom>
            <a:solidFill>
              <a:schemeClr val="accent4"/>
            </a:solidFill>
            <a:ln w="22225">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33" name="Freeform 6">
              <a:extLst>
                <a:ext uri="{FF2B5EF4-FFF2-40B4-BE49-F238E27FC236}">
                  <a16:creationId xmlns:a16="http://schemas.microsoft.com/office/drawing/2014/main" id="{AEAEF8A2-F7C8-4613-AFBB-9A75B581533B}"/>
                </a:ext>
              </a:extLst>
            </p:cNvPr>
            <p:cNvSpPr>
              <a:spLocks/>
            </p:cNvSpPr>
            <p:nvPr/>
          </p:nvSpPr>
          <p:spPr bwMode="auto">
            <a:xfrm>
              <a:off x="6175828" y="1372514"/>
              <a:ext cx="2443682" cy="1572183"/>
            </a:xfrm>
            <a:custGeom>
              <a:avLst/>
              <a:gdLst>
                <a:gd name="T0" fmla="*/ 2168 w 2168"/>
                <a:gd name="T1" fmla="*/ 1350 h 1394"/>
                <a:gd name="T2" fmla="*/ 2124 w 2168"/>
                <a:gd name="T3" fmla="*/ 1394 h 1394"/>
                <a:gd name="T4" fmla="*/ 44 w 2168"/>
                <a:gd name="T5" fmla="*/ 1394 h 1394"/>
                <a:gd name="T6" fmla="*/ 0 w 2168"/>
                <a:gd name="T7" fmla="*/ 1350 h 1394"/>
                <a:gd name="T8" fmla="*/ 0 w 2168"/>
                <a:gd name="T9" fmla="*/ 44 h 1394"/>
                <a:gd name="T10" fmla="*/ 44 w 2168"/>
                <a:gd name="T11" fmla="*/ 0 h 1394"/>
                <a:gd name="T12" fmla="*/ 2124 w 2168"/>
                <a:gd name="T13" fmla="*/ 0 h 1394"/>
                <a:gd name="T14" fmla="*/ 2168 w 2168"/>
                <a:gd name="T15" fmla="*/ 44 h 1394"/>
                <a:gd name="T16" fmla="*/ 2168 w 2168"/>
                <a:gd name="T17" fmla="*/ 1350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8" h="1394">
                  <a:moveTo>
                    <a:pt x="2168" y="1350"/>
                  </a:moveTo>
                  <a:cubicBezTo>
                    <a:pt x="2168" y="1374"/>
                    <a:pt x="2148" y="1394"/>
                    <a:pt x="2124" y="1394"/>
                  </a:cubicBezTo>
                  <a:cubicBezTo>
                    <a:pt x="44" y="1394"/>
                    <a:pt x="44" y="1394"/>
                    <a:pt x="44" y="1394"/>
                  </a:cubicBezTo>
                  <a:cubicBezTo>
                    <a:pt x="20" y="1394"/>
                    <a:pt x="0" y="1374"/>
                    <a:pt x="0" y="1350"/>
                  </a:cubicBezTo>
                  <a:cubicBezTo>
                    <a:pt x="0" y="44"/>
                    <a:pt x="0" y="44"/>
                    <a:pt x="0" y="44"/>
                  </a:cubicBezTo>
                  <a:cubicBezTo>
                    <a:pt x="0" y="20"/>
                    <a:pt x="20" y="0"/>
                    <a:pt x="44" y="0"/>
                  </a:cubicBezTo>
                  <a:cubicBezTo>
                    <a:pt x="2124" y="0"/>
                    <a:pt x="2124" y="0"/>
                    <a:pt x="2124" y="0"/>
                  </a:cubicBezTo>
                  <a:cubicBezTo>
                    <a:pt x="2148" y="0"/>
                    <a:pt x="2168" y="20"/>
                    <a:pt x="2168" y="44"/>
                  </a:cubicBezTo>
                  <a:lnTo>
                    <a:pt x="2168" y="1350"/>
                  </a:lnTo>
                  <a:close/>
                </a:path>
              </a:pathLst>
            </a:custGeom>
            <a:solidFill>
              <a:schemeClr val="accent4"/>
            </a:solidFill>
            <a:ln w="25400">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34" name="Freeform 7">
              <a:extLst>
                <a:ext uri="{FF2B5EF4-FFF2-40B4-BE49-F238E27FC236}">
                  <a16:creationId xmlns:a16="http://schemas.microsoft.com/office/drawing/2014/main" id="{2325759B-BE9F-4B8B-97F6-76A05786794A}"/>
                </a:ext>
              </a:extLst>
            </p:cNvPr>
            <p:cNvSpPr>
              <a:spLocks/>
            </p:cNvSpPr>
            <p:nvPr/>
          </p:nvSpPr>
          <p:spPr bwMode="auto">
            <a:xfrm>
              <a:off x="6240686" y="1462415"/>
              <a:ext cx="2253793" cy="1265375"/>
            </a:xfrm>
            <a:custGeom>
              <a:avLst/>
              <a:gdLst>
                <a:gd name="T0" fmla="*/ 2000 w 2000"/>
                <a:gd name="T1" fmla="*/ 1098 h 1122"/>
                <a:gd name="T2" fmla="*/ 1976 w 2000"/>
                <a:gd name="T3" fmla="*/ 1122 h 1122"/>
                <a:gd name="T4" fmla="*/ 24 w 2000"/>
                <a:gd name="T5" fmla="*/ 1122 h 1122"/>
                <a:gd name="T6" fmla="*/ 0 w 2000"/>
                <a:gd name="T7" fmla="*/ 1098 h 1122"/>
                <a:gd name="T8" fmla="*/ 0 w 2000"/>
                <a:gd name="T9" fmla="*/ 24 h 1122"/>
                <a:gd name="T10" fmla="*/ 24 w 2000"/>
                <a:gd name="T11" fmla="*/ 0 h 1122"/>
                <a:gd name="T12" fmla="*/ 1976 w 2000"/>
                <a:gd name="T13" fmla="*/ 0 h 1122"/>
                <a:gd name="T14" fmla="*/ 2000 w 2000"/>
                <a:gd name="T15" fmla="*/ 24 h 1122"/>
                <a:gd name="T16" fmla="*/ 2000 w 2000"/>
                <a:gd name="T17" fmla="*/ 1098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0" h="1122">
                  <a:moveTo>
                    <a:pt x="2000" y="1098"/>
                  </a:moveTo>
                  <a:cubicBezTo>
                    <a:pt x="2000" y="1111"/>
                    <a:pt x="1989" y="1122"/>
                    <a:pt x="1976" y="1122"/>
                  </a:cubicBezTo>
                  <a:cubicBezTo>
                    <a:pt x="24" y="1122"/>
                    <a:pt x="24" y="1122"/>
                    <a:pt x="24" y="1122"/>
                  </a:cubicBezTo>
                  <a:cubicBezTo>
                    <a:pt x="11" y="1122"/>
                    <a:pt x="0" y="1111"/>
                    <a:pt x="0" y="1098"/>
                  </a:cubicBezTo>
                  <a:cubicBezTo>
                    <a:pt x="0" y="24"/>
                    <a:pt x="0" y="24"/>
                    <a:pt x="0" y="24"/>
                  </a:cubicBezTo>
                  <a:cubicBezTo>
                    <a:pt x="0" y="10"/>
                    <a:pt x="11" y="0"/>
                    <a:pt x="24" y="0"/>
                  </a:cubicBezTo>
                  <a:cubicBezTo>
                    <a:pt x="1976" y="0"/>
                    <a:pt x="1976" y="0"/>
                    <a:pt x="1976" y="0"/>
                  </a:cubicBezTo>
                  <a:cubicBezTo>
                    <a:pt x="1989" y="0"/>
                    <a:pt x="2000" y="10"/>
                    <a:pt x="2000" y="24"/>
                  </a:cubicBezTo>
                  <a:lnTo>
                    <a:pt x="2000" y="1098"/>
                  </a:lnTo>
                  <a:close/>
                </a:path>
              </a:pathLst>
            </a:custGeom>
            <a:solidFill>
              <a:schemeClr val="bg1"/>
            </a:solidFill>
            <a:ln w="25400">
              <a:solidFill>
                <a:schemeClr val="tx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sp>
        <p:nvSpPr>
          <p:cNvPr id="235" name="Freeform: Shape 234">
            <a:extLst>
              <a:ext uri="{FF2B5EF4-FFF2-40B4-BE49-F238E27FC236}">
                <a16:creationId xmlns:a16="http://schemas.microsoft.com/office/drawing/2014/main" id="{FF63CDB9-D288-4402-AF2C-C852E07E3A5A}"/>
              </a:ext>
            </a:extLst>
          </p:cNvPr>
          <p:cNvSpPr/>
          <p:nvPr/>
        </p:nvSpPr>
        <p:spPr>
          <a:xfrm>
            <a:off x="10104498" y="2511631"/>
            <a:ext cx="3364760" cy="1487346"/>
          </a:xfrm>
          <a:custGeom>
            <a:avLst/>
            <a:gdLst>
              <a:gd name="connsiteX0" fmla="*/ 128693 w 2102975"/>
              <a:gd name="connsiteY0" fmla="*/ 0 h 929591"/>
              <a:gd name="connsiteX1" fmla="*/ 1974282 w 2102975"/>
              <a:gd name="connsiteY1" fmla="*/ 0 h 929591"/>
              <a:gd name="connsiteX2" fmla="*/ 2102975 w 2102975"/>
              <a:gd name="connsiteY2" fmla="*/ 128693 h 929591"/>
              <a:gd name="connsiteX3" fmla="*/ 2102975 w 2102975"/>
              <a:gd name="connsiteY3" fmla="*/ 800898 h 929591"/>
              <a:gd name="connsiteX4" fmla="*/ 1974282 w 2102975"/>
              <a:gd name="connsiteY4" fmla="*/ 929591 h 929591"/>
              <a:gd name="connsiteX5" fmla="*/ 128693 w 2102975"/>
              <a:gd name="connsiteY5" fmla="*/ 929591 h 929591"/>
              <a:gd name="connsiteX6" fmla="*/ 0 w 2102975"/>
              <a:gd name="connsiteY6" fmla="*/ 800898 h 929591"/>
              <a:gd name="connsiteX7" fmla="*/ 0 w 2102975"/>
              <a:gd name="connsiteY7" fmla="*/ 128693 h 929591"/>
              <a:gd name="connsiteX8" fmla="*/ 128693 w 2102975"/>
              <a:gd name="connsiteY8" fmla="*/ 0 h 9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2975" h="929591">
                <a:moveTo>
                  <a:pt x="128693" y="0"/>
                </a:moveTo>
                <a:lnTo>
                  <a:pt x="1974282" y="0"/>
                </a:lnTo>
                <a:cubicBezTo>
                  <a:pt x="2045357" y="0"/>
                  <a:pt x="2102975" y="57618"/>
                  <a:pt x="2102975" y="128693"/>
                </a:cubicBezTo>
                <a:lnTo>
                  <a:pt x="2102975" y="800898"/>
                </a:lnTo>
                <a:cubicBezTo>
                  <a:pt x="2102975" y="871973"/>
                  <a:pt x="2045357" y="929591"/>
                  <a:pt x="1974282" y="929591"/>
                </a:cubicBezTo>
                <a:lnTo>
                  <a:pt x="128693" y="929591"/>
                </a:lnTo>
                <a:cubicBezTo>
                  <a:pt x="57618" y="929591"/>
                  <a:pt x="0" y="871973"/>
                  <a:pt x="0" y="800898"/>
                </a:cubicBezTo>
                <a:lnTo>
                  <a:pt x="0" y="128693"/>
                </a:lnTo>
                <a:cubicBezTo>
                  <a:pt x="0" y="57618"/>
                  <a:pt x="57618" y="0"/>
                  <a:pt x="128693" y="0"/>
                </a:cubicBezTo>
                <a:close/>
              </a:path>
            </a:pathLst>
          </a:custGeom>
          <a:solidFill>
            <a:schemeClr val="bg2"/>
          </a:solidFill>
          <a:ln w="25400">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nvGrpSpPr>
          <p:cNvPr id="236" name="Group 235">
            <a:extLst>
              <a:ext uri="{FF2B5EF4-FFF2-40B4-BE49-F238E27FC236}">
                <a16:creationId xmlns:a16="http://schemas.microsoft.com/office/drawing/2014/main" id="{23D5A802-3872-47C2-B534-D8CBCF404FFE}"/>
              </a:ext>
            </a:extLst>
          </p:cNvPr>
          <p:cNvGrpSpPr/>
          <p:nvPr/>
        </p:nvGrpSpPr>
        <p:grpSpPr>
          <a:xfrm>
            <a:off x="10258680" y="2810083"/>
            <a:ext cx="877238" cy="802579"/>
            <a:chOff x="5342994" y="3276649"/>
            <a:chExt cx="1181181" cy="1080655"/>
          </a:xfrm>
        </p:grpSpPr>
        <p:sp>
          <p:nvSpPr>
            <p:cNvPr id="253" name="Freeform: Shape 252">
              <a:extLst>
                <a:ext uri="{FF2B5EF4-FFF2-40B4-BE49-F238E27FC236}">
                  <a16:creationId xmlns:a16="http://schemas.microsoft.com/office/drawing/2014/main" id="{1AB58994-FE94-4500-9959-B75B45312144}"/>
                </a:ext>
              </a:extLst>
            </p:cNvPr>
            <p:cNvSpPr/>
            <p:nvPr/>
          </p:nvSpPr>
          <p:spPr>
            <a:xfrm rot="3082093">
              <a:off x="5393257" y="3226386"/>
              <a:ext cx="1080655" cy="1181181"/>
            </a:xfrm>
            <a:custGeom>
              <a:avLst/>
              <a:gdLst>
                <a:gd name="connsiteX0" fmla="*/ 318135 w 819150"/>
                <a:gd name="connsiteY0" fmla="*/ 707029 h 895350"/>
                <a:gd name="connsiteX1" fmla="*/ 566738 w 819150"/>
                <a:gd name="connsiteY1" fmla="*/ 442234 h 895350"/>
                <a:gd name="connsiteX2" fmla="*/ 749618 w 819150"/>
                <a:gd name="connsiteY2" fmla="*/ 860382 h 895350"/>
                <a:gd name="connsiteX3" fmla="*/ 783908 w 819150"/>
                <a:gd name="connsiteY3" fmla="*/ 787992 h 895350"/>
                <a:gd name="connsiteX4" fmla="*/ 681990 w 819150"/>
                <a:gd name="connsiteY4" fmla="*/ 296502 h 895350"/>
                <a:gd name="connsiteX5" fmla="*/ 827723 w 819150"/>
                <a:gd name="connsiteY5" fmla="*/ 49804 h 895350"/>
                <a:gd name="connsiteX6" fmla="*/ 811530 w 819150"/>
                <a:gd name="connsiteY6" fmla="*/ 8847 h 895350"/>
                <a:gd name="connsiteX7" fmla="*/ 811530 w 819150"/>
                <a:gd name="connsiteY7" fmla="*/ 8847 h 895350"/>
                <a:gd name="connsiteX8" fmla="*/ 811530 w 819150"/>
                <a:gd name="connsiteY8" fmla="*/ 8847 h 895350"/>
                <a:gd name="connsiteX9" fmla="*/ 767715 w 819150"/>
                <a:gd name="connsiteY9" fmla="*/ 3132 h 895350"/>
                <a:gd name="connsiteX10" fmla="*/ 562928 w 819150"/>
                <a:gd name="connsiteY10" fmla="*/ 203157 h 895350"/>
                <a:gd name="connsiteX11" fmla="*/ 61913 w 819150"/>
                <a:gd name="connsiteY11" fmla="*/ 220302 h 895350"/>
                <a:gd name="connsiteX12" fmla="*/ 0 w 819150"/>
                <a:gd name="connsiteY12" fmla="*/ 270784 h 895350"/>
                <a:gd name="connsiteX13" fmla="*/ 449580 w 819150"/>
                <a:gd name="connsiteY13" fmla="*/ 349842 h 895350"/>
                <a:gd name="connsiteX14" fmla="*/ 251460 w 819150"/>
                <a:gd name="connsiteY14" fmla="*/ 654642 h 895350"/>
                <a:gd name="connsiteX15" fmla="*/ 85725 w 819150"/>
                <a:gd name="connsiteY15" fmla="*/ 674644 h 895350"/>
                <a:gd name="connsiteX16" fmla="*/ 66675 w 819150"/>
                <a:gd name="connsiteY16" fmla="*/ 698457 h 895350"/>
                <a:gd name="connsiteX17" fmla="*/ 84773 w 819150"/>
                <a:gd name="connsiteY17" fmla="*/ 715602 h 895350"/>
                <a:gd name="connsiteX18" fmla="*/ 190500 w 819150"/>
                <a:gd name="connsiteY18" fmla="*/ 750844 h 895350"/>
                <a:gd name="connsiteX19" fmla="*/ 216218 w 819150"/>
                <a:gd name="connsiteY19" fmla="*/ 767989 h 895350"/>
                <a:gd name="connsiteX20" fmla="*/ 238125 w 819150"/>
                <a:gd name="connsiteY20" fmla="*/ 788944 h 895350"/>
                <a:gd name="connsiteX21" fmla="*/ 298133 w 819150"/>
                <a:gd name="connsiteY21" fmla="*/ 884194 h 895350"/>
                <a:gd name="connsiteX22" fmla="*/ 319088 w 819150"/>
                <a:gd name="connsiteY22" fmla="*/ 897529 h 895350"/>
                <a:gd name="connsiteX23" fmla="*/ 338138 w 819150"/>
                <a:gd name="connsiteY23" fmla="*/ 873717 h 895350"/>
                <a:gd name="connsiteX24" fmla="*/ 318135 w 819150"/>
                <a:gd name="connsiteY24" fmla="*/ 707029 h 895350"/>
                <a:gd name="connsiteX25" fmla="*/ 318135 w 819150"/>
                <a:gd name="connsiteY25" fmla="*/ 70702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9150" h="895350">
                  <a:moveTo>
                    <a:pt x="318135" y="707029"/>
                  </a:moveTo>
                  <a:cubicBezTo>
                    <a:pt x="441960" y="589872"/>
                    <a:pt x="566738" y="442234"/>
                    <a:pt x="566738" y="442234"/>
                  </a:cubicBezTo>
                  <a:cubicBezTo>
                    <a:pt x="749618" y="860382"/>
                    <a:pt x="749618" y="860382"/>
                    <a:pt x="749618" y="860382"/>
                  </a:cubicBezTo>
                  <a:cubicBezTo>
                    <a:pt x="783908" y="787992"/>
                    <a:pt x="783908" y="787992"/>
                    <a:pt x="783908" y="787992"/>
                  </a:cubicBezTo>
                  <a:cubicBezTo>
                    <a:pt x="681990" y="296502"/>
                    <a:pt x="681990" y="296502"/>
                    <a:pt x="681990" y="296502"/>
                  </a:cubicBezTo>
                  <a:cubicBezTo>
                    <a:pt x="808673" y="118384"/>
                    <a:pt x="827723" y="49804"/>
                    <a:pt x="827723" y="49804"/>
                  </a:cubicBezTo>
                  <a:cubicBezTo>
                    <a:pt x="831533" y="24087"/>
                    <a:pt x="811530" y="8847"/>
                    <a:pt x="811530" y="8847"/>
                  </a:cubicBezTo>
                  <a:lnTo>
                    <a:pt x="811530" y="8847"/>
                  </a:lnTo>
                  <a:lnTo>
                    <a:pt x="811530" y="8847"/>
                  </a:lnTo>
                  <a:cubicBezTo>
                    <a:pt x="811530" y="8847"/>
                    <a:pt x="791528" y="-6393"/>
                    <a:pt x="767715" y="3132"/>
                  </a:cubicBezTo>
                  <a:cubicBezTo>
                    <a:pt x="767715" y="3132"/>
                    <a:pt x="705803" y="37422"/>
                    <a:pt x="562928" y="203157"/>
                  </a:cubicBezTo>
                  <a:cubicBezTo>
                    <a:pt x="61913" y="220302"/>
                    <a:pt x="61913" y="220302"/>
                    <a:pt x="61913" y="220302"/>
                  </a:cubicBezTo>
                  <a:cubicBezTo>
                    <a:pt x="0" y="270784"/>
                    <a:pt x="0" y="270784"/>
                    <a:pt x="0" y="270784"/>
                  </a:cubicBezTo>
                  <a:cubicBezTo>
                    <a:pt x="449580" y="349842"/>
                    <a:pt x="449580" y="349842"/>
                    <a:pt x="449580" y="349842"/>
                  </a:cubicBezTo>
                  <a:cubicBezTo>
                    <a:pt x="449580" y="349842"/>
                    <a:pt x="335280" y="507004"/>
                    <a:pt x="251460" y="654642"/>
                  </a:cubicBezTo>
                  <a:cubicBezTo>
                    <a:pt x="251460" y="654642"/>
                    <a:pt x="90488" y="665119"/>
                    <a:pt x="85725" y="674644"/>
                  </a:cubicBezTo>
                  <a:cubicBezTo>
                    <a:pt x="66675" y="698457"/>
                    <a:pt x="66675" y="698457"/>
                    <a:pt x="66675" y="698457"/>
                  </a:cubicBezTo>
                  <a:cubicBezTo>
                    <a:pt x="66675" y="698457"/>
                    <a:pt x="69533" y="707029"/>
                    <a:pt x="84773" y="715602"/>
                  </a:cubicBezTo>
                  <a:cubicBezTo>
                    <a:pt x="190500" y="750844"/>
                    <a:pt x="190500" y="750844"/>
                    <a:pt x="190500" y="750844"/>
                  </a:cubicBezTo>
                  <a:cubicBezTo>
                    <a:pt x="190500" y="750844"/>
                    <a:pt x="209550" y="759417"/>
                    <a:pt x="216218" y="767989"/>
                  </a:cubicBezTo>
                  <a:cubicBezTo>
                    <a:pt x="225743" y="771799"/>
                    <a:pt x="238125" y="788944"/>
                    <a:pt x="238125" y="788944"/>
                  </a:cubicBezTo>
                  <a:cubicBezTo>
                    <a:pt x="298133" y="884194"/>
                    <a:pt x="298133" y="884194"/>
                    <a:pt x="298133" y="884194"/>
                  </a:cubicBezTo>
                  <a:cubicBezTo>
                    <a:pt x="310515" y="896577"/>
                    <a:pt x="319088" y="897529"/>
                    <a:pt x="319088" y="897529"/>
                  </a:cubicBezTo>
                  <a:cubicBezTo>
                    <a:pt x="338138" y="873717"/>
                    <a:pt x="338138" y="873717"/>
                    <a:pt x="338138" y="873717"/>
                  </a:cubicBezTo>
                  <a:cubicBezTo>
                    <a:pt x="346710" y="867049"/>
                    <a:pt x="318135" y="707029"/>
                    <a:pt x="318135" y="707029"/>
                  </a:cubicBezTo>
                  <a:lnTo>
                    <a:pt x="318135" y="707029"/>
                  </a:lnTo>
                  <a:close/>
                </a:path>
              </a:pathLst>
            </a:custGeom>
            <a:solidFill>
              <a:schemeClr val="accent4"/>
            </a:solidFill>
            <a:ln w="22225">
              <a:solidFill>
                <a:schemeClr val="bg1"/>
              </a:solidFill>
              <a:round/>
              <a:headEnd/>
              <a:tailEnd/>
            </a:ln>
          </p:spPr>
          <p:txBody>
            <a:bodyPr rot="0" spcFirstLastPara="0" vertOverflow="overflow" horzOverflow="overflow" vert="horz" wrap="square" lIns="146304" tIns="73152" rIns="146304" bIns="73152" numCol="1" spcCol="0" rtlCol="0" fromWordArt="0" anchor="t" anchorCtr="0" forceAA="0" compatLnSpc="1">
              <a:prstTxWarp prst="textNoShape">
                <a:avLst/>
              </a:prstTxWarp>
              <a:noAutofit/>
            </a:bodyPr>
            <a:lstStyle/>
            <a:p>
              <a:pPr defTabSz="731520">
                <a:defRPr/>
              </a:pPr>
              <a:endParaRPr lang="en-US" sz="2880" dirty="0">
                <a:solidFill>
                  <a:srgbClr val="002D43"/>
                </a:solidFill>
                <a:latin typeface="Arial"/>
              </a:endParaRPr>
            </a:p>
          </p:txBody>
        </p:sp>
        <p:grpSp>
          <p:nvGrpSpPr>
            <p:cNvPr id="254" name="Group 253">
              <a:extLst>
                <a:ext uri="{FF2B5EF4-FFF2-40B4-BE49-F238E27FC236}">
                  <a16:creationId xmlns:a16="http://schemas.microsoft.com/office/drawing/2014/main" id="{168863D1-D74F-4A4F-BE3D-3A9384AF3373}"/>
                </a:ext>
              </a:extLst>
            </p:cNvPr>
            <p:cNvGrpSpPr/>
            <p:nvPr/>
          </p:nvGrpSpPr>
          <p:grpSpPr>
            <a:xfrm>
              <a:off x="5751333" y="3846328"/>
              <a:ext cx="756813" cy="53160"/>
              <a:chOff x="5758476" y="3846328"/>
              <a:chExt cx="756813" cy="53160"/>
            </a:xfrm>
          </p:grpSpPr>
          <p:sp>
            <p:nvSpPr>
              <p:cNvPr id="255" name="Rectangle: Rounded Corners 254">
                <a:extLst>
                  <a:ext uri="{FF2B5EF4-FFF2-40B4-BE49-F238E27FC236}">
                    <a16:creationId xmlns:a16="http://schemas.microsoft.com/office/drawing/2014/main" id="{ABE7C51D-FA6A-45C2-82CB-38F4399BDA13}"/>
                  </a:ext>
                </a:extLst>
              </p:cNvPr>
              <p:cNvSpPr/>
              <p:nvPr/>
            </p:nvSpPr>
            <p:spPr>
              <a:xfrm>
                <a:off x="5875751"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sp>
            <p:nvSpPr>
              <p:cNvPr id="256" name="Rectangle: Rounded Corners 255">
                <a:extLst>
                  <a:ext uri="{FF2B5EF4-FFF2-40B4-BE49-F238E27FC236}">
                    <a16:creationId xmlns:a16="http://schemas.microsoft.com/office/drawing/2014/main" id="{359EFAC0-71B5-4EC7-B379-F221E02F054E}"/>
                  </a:ext>
                </a:extLst>
              </p:cNvPr>
              <p:cNvSpPr/>
              <p:nvPr/>
            </p:nvSpPr>
            <p:spPr>
              <a:xfrm>
                <a:off x="5993026"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sp>
            <p:nvSpPr>
              <p:cNvPr id="257" name="Rectangle: Rounded Corners 256">
                <a:extLst>
                  <a:ext uri="{FF2B5EF4-FFF2-40B4-BE49-F238E27FC236}">
                    <a16:creationId xmlns:a16="http://schemas.microsoft.com/office/drawing/2014/main" id="{27343FD6-A062-490E-9594-6BD6365CBFBF}"/>
                  </a:ext>
                </a:extLst>
              </p:cNvPr>
              <p:cNvSpPr/>
              <p:nvPr/>
            </p:nvSpPr>
            <p:spPr>
              <a:xfrm>
                <a:off x="6110301"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sp>
            <p:nvSpPr>
              <p:cNvPr id="258" name="Rectangle: Rounded Corners 257">
                <a:extLst>
                  <a:ext uri="{FF2B5EF4-FFF2-40B4-BE49-F238E27FC236}">
                    <a16:creationId xmlns:a16="http://schemas.microsoft.com/office/drawing/2014/main" id="{68179524-CD69-4BE3-9968-6F17C5232ABD}"/>
                  </a:ext>
                </a:extLst>
              </p:cNvPr>
              <p:cNvSpPr/>
              <p:nvPr/>
            </p:nvSpPr>
            <p:spPr>
              <a:xfrm>
                <a:off x="6227576"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sp>
            <p:nvSpPr>
              <p:cNvPr id="259" name="Rectangle: Rounded Corners 258">
                <a:extLst>
                  <a:ext uri="{FF2B5EF4-FFF2-40B4-BE49-F238E27FC236}">
                    <a16:creationId xmlns:a16="http://schemas.microsoft.com/office/drawing/2014/main" id="{7D6B4B75-DC65-404D-BDA9-6186DAF65A90}"/>
                  </a:ext>
                </a:extLst>
              </p:cNvPr>
              <p:cNvSpPr/>
              <p:nvPr/>
            </p:nvSpPr>
            <p:spPr>
              <a:xfrm>
                <a:off x="6344851"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sp>
            <p:nvSpPr>
              <p:cNvPr id="260" name="Rectangle: Rounded Corners 259">
                <a:extLst>
                  <a:ext uri="{FF2B5EF4-FFF2-40B4-BE49-F238E27FC236}">
                    <a16:creationId xmlns:a16="http://schemas.microsoft.com/office/drawing/2014/main" id="{CA65F792-B3D5-45CF-A271-02624DAEA4C8}"/>
                  </a:ext>
                </a:extLst>
              </p:cNvPr>
              <p:cNvSpPr/>
              <p:nvPr/>
            </p:nvSpPr>
            <p:spPr>
              <a:xfrm>
                <a:off x="6462127"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sp>
            <p:nvSpPr>
              <p:cNvPr id="261" name="Rectangle: Rounded Corners 260">
                <a:extLst>
                  <a:ext uri="{FF2B5EF4-FFF2-40B4-BE49-F238E27FC236}">
                    <a16:creationId xmlns:a16="http://schemas.microsoft.com/office/drawing/2014/main" id="{5C73172C-90C6-4E3D-858E-DF0CEA5159D3}"/>
                  </a:ext>
                </a:extLst>
              </p:cNvPr>
              <p:cNvSpPr/>
              <p:nvPr/>
            </p:nvSpPr>
            <p:spPr>
              <a:xfrm>
                <a:off x="5758476"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grpSp>
      </p:grpSp>
      <p:cxnSp>
        <p:nvCxnSpPr>
          <p:cNvPr id="237" name="Straight Connector 236">
            <a:extLst>
              <a:ext uri="{FF2B5EF4-FFF2-40B4-BE49-F238E27FC236}">
                <a16:creationId xmlns:a16="http://schemas.microsoft.com/office/drawing/2014/main" id="{6B8A3554-64E8-4988-A18E-4B5AC5298EC6}"/>
              </a:ext>
            </a:extLst>
          </p:cNvPr>
          <p:cNvCxnSpPr>
            <a:cxnSpLocks/>
          </p:cNvCxnSpPr>
          <p:nvPr/>
        </p:nvCxnSpPr>
        <p:spPr>
          <a:xfrm>
            <a:off x="11376587" y="2497615"/>
            <a:ext cx="0" cy="1501362"/>
          </a:xfrm>
          <a:prstGeom prst="line">
            <a:avLst/>
          </a:prstGeom>
          <a:solidFill>
            <a:srgbClr val="335769"/>
          </a:solidFill>
          <a:ln w="22225">
            <a:solidFill>
              <a:schemeClr val="bg1"/>
            </a:solidFill>
            <a:round/>
            <a:headEnd/>
            <a:tailEnd/>
          </a:ln>
        </p:spPr>
      </p:cxnSp>
      <p:sp>
        <p:nvSpPr>
          <p:cNvPr id="238" name="TextBox 237">
            <a:extLst>
              <a:ext uri="{FF2B5EF4-FFF2-40B4-BE49-F238E27FC236}">
                <a16:creationId xmlns:a16="http://schemas.microsoft.com/office/drawing/2014/main" id="{D0255247-2598-4D40-A3B7-A2CF96263A46}"/>
              </a:ext>
            </a:extLst>
          </p:cNvPr>
          <p:cNvSpPr txBox="1"/>
          <p:nvPr/>
        </p:nvSpPr>
        <p:spPr>
          <a:xfrm>
            <a:off x="11454605" y="2714586"/>
            <a:ext cx="1495674" cy="350865"/>
          </a:xfrm>
          <a:prstGeom prst="rect">
            <a:avLst/>
          </a:prstGeom>
          <a:noFill/>
        </p:spPr>
        <p:txBody>
          <a:bodyPr wrap="square" rtlCol="0">
            <a:spAutoFit/>
          </a:bodyPr>
          <a:lstStyle/>
          <a:p>
            <a:pPr algn="ctr" defTabSz="731520">
              <a:defRPr/>
            </a:pPr>
            <a:r>
              <a:rPr lang="en-US" sz="1600" b="1" spc="480" dirty="0"/>
              <a:t>TICKET</a:t>
            </a:r>
          </a:p>
        </p:txBody>
      </p:sp>
      <p:sp>
        <p:nvSpPr>
          <p:cNvPr id="239" name="Rectangle 238">
            <a:extLst>
              <a:ext uri="{FF2B5EF4-FFF2-40B4-BE49-F238E27FC236}">
                <a16:creationId xmlns:a16="http://schemas.microsoft.com/office/drawing/2014/main" id="{9520AA22-005D-411F-A41F-6C2089DE134F}"/>
              </a:ext>
            </a:extLst>
          </p:cNvPr>
          <p:cNvSpPr/>
          <p:nvPr/>
        </p:nvSpPr>
        <p:spPr>
          <a:xfrm>
            <a:off x="11617252" y="3167367"/>
            <a:ext cx="1234616" cy="11073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240" name="Rectangle 239">
            <a:extLst>
              <a:ext uri="{FF2B5EF4-FFF2-40B4-BE49-F238E27FC236}">
                <a16:creationId xmlns:a16="http://schemas.microsoft.com/office/drawing/2014/main" id="{4E307CA4-82DA-43DA-984B-710981D74E12}"/>
              </a:ext>
            </a:extLst>
          </p:cNvPr>
          <p:cNvSpPr/>
          <p:nvPr/>
        </p:nvSpPr>
        <p:spPr>
          <a:xfrm>
            <a:off x="11617252" y="3384511"/>
            <a:ext cx="1234616" cy="11073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241" name="Rectangle 240">
            <a:extLst>
              <a:ext uri="{FF2B5EF4-FFF2-40B4-BE49-F238E27FC236}">
                <a16:creationId xmlns:a16="http://schemas.microsoft.com/office/drawing/2014/main" id="{36F2B62B-F5BA-4120-92C3-34BE24D7F3C9}"/>
              </a:ext>
            </a:extLst>
          </p:cNvPr>
          <p:cNvSpPr/>
          <p:nvPr/>
        </p:nvSpPr>
        <p:spPr>
          <a:xfrm>
            <a:off x="11617252" y="3601653"/>
            <a:ext cx="1234616" cy="11073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grpSp>
        <p:nvGrpSpPr>
          <p:cNvPr id="242" name="Group 241">
            <a:extLst>
              <a:ext uri="{FF2B5EF4-FFF2-40B4-BE49-F238E27FC236}">
                <a16:creationId xmlns:a16="http://schemas.microsoft.com/office/drawing/2014/main" id="{049E2F2E-9C5D-40AB-B2DB-4667C12E6E2D}"/>
              </a:ext>
            </a:extLst>
          </p:cNvPr>
          <p:cNvGrpSpPr/>
          <p:nvPr/>
        </p:nvGrpSpPr>
        <p:grpSpPr>
          <a:xfrm>
            <a:off x="11320597" y="2250715"/>
            <a:ext cx="3549170" cy="3276656"/>
            <a:chOff x="6976493" y="1541281"/>
            <a:chExt cx="2072453" cy="1913325"/>
          </a:xfrm>
        </p:grpSpPr>
        <p:sp>
          <p:nvSpPr>
            <p:cNvPr id="243" name="Freeform 8">
              <a:extLst>
                <a:ext uri="{FF2B5EF4-FFF2-40B4-BE49-F238E27FC236}">
                  <a16:creationId xmlns:a16="http://schemas.microsoft.com/office/drawing/2014/main" id="{A1270E41-9C6E-49BF-9D88-89FCF21CC120}"/>
                </a:ext>
              </a:extLst>
            </p:cNvPr>
            <p:cNvSpPr>
              <a:spLocks/>
            </p:cNvSpPr>
            <p:nvPr/>
          </p:nvSpPr>
          <p:spPr bwMode="auto">
            <a:xfrm>
              <a:off x="7140357" y="3034053"/>
              <a:ext cx="340989" cy="381717"/>
            </a:xfrm>
            <a:custGeom>
              <a:avLst/>
              <a:gdLst>
                <a:gd name="T0" fmla="*/ 0 w 360"/>
                <a:gd name="T1" fmla="*/ 403 h 403"/>
                <a:gd name="T2" fmla="*/ 360 w 360"/>
                <a:gd name="T3" fmla="*/ 305 h 403"/>
                <a:gd name="T4" fmla="*/ 360 w 360"/>
                <a:gd name="T5" fmla="*/ 0 h 403"/>
                <a:gd name="T6" fmla="*/ 114 w 360"/>
                <a:gd name="T7" fmla="*/ 24 h 403"/>
                <a:gd name="T8" fmla="*/ 0 w 360"/>
                <a:gd name="T9" fmla="*/ 403 h 403"/>
              </a:gdLst>
              <a:ahLst/>
              <a:cxnLst>
                <a:cxn ang="0">
                  <a:pos x="T0" y="T1"/>
                </a:cxn>
                <a:cxn ang="0">
                  <a:pos x="T2" y="T3"/>
                </a:cxn>
                <a:cxn ang="0">
                  <a:pos x="T4" y="T5"/>
                </a:cxn>
                <a:cxn ang="0">
                  <a:pos x="T6" y="T7"/>
                </a:cxn>
                <a:cxn ang="0">
                  <a:pos x="T8" y="T9"/>
                </a:cxn>
              </a:cxnLst>
              <a:rect l="0" t="0" r="r" b="b"/>
              <a:pathLst>
                <a:path w="360" h="403">
                  <a:moveTo>
                    <a:pt x="0" y="403"/>
                  </a:moveTo>
                  <a:lnTo>
                    <a:pt x="360" y="305"/>
                  </a:lnTo>
                  <a:lnTo>
                    <a:pt x="360" y="0"/>
                  </a:lnTo>
                  <a:lnTo>
                    <a:pt x="114" y="24"/>
                  </a:lnTo>
                  <a:lnTo>
                    <a:pt x="0" y="403"/>
                  </a:lnTo>
                  <a:close/>
                </a:path>
              </a:pathLst>
            </a:custGeom>
            <a:solidFill>
              <a:srgbClr val="4861AD"/>
            </a:solidFill>
            <a:ln w="22225">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44" name="Freeform 9">
              <a:extLst>
                <a:ext uri="{FF2B5EF4-FFF2-40B4-BE49-F238E27FC236}">
                  <a16:creationId xmlns:a16="http://schemas.microsoft.com/office/drawing/2014/main" id="{6FD69D0A-3257-4ECA-B48A-69EC15245CD8}"/>
                </a:ext>
              </a:extLst>
            </p:cNvPr>
            <p:cNvSpPr>
              <a:spLocks/>
            </p:cNvSpPr>
            <p:nvPr/>
          </p:nvSpPr>
          <p:spPr bwMode="auto">
            <a:xfrm>
              <a:off x="8502418" y="3124984"/>
              <a:ext cx="381717" cy="313521"/>
            </a:xfrm>
            <a:custGeom>
              <a:avLst/>
              <a:gdLst>
                <a:gd name="T0" fmla="*/ 403 w 403"/>
                <a:gd name="T1" fmla="*/ 331 h 331"/>
                <a:gd name="T2" fmla="*/ 44 w 403"/>
                <a:gd name="T3" fmla="*/ 258 h 331"/>
                <a:gd name="T4" fmla="*/ 0 w 403"/>
                <a:gd name="T5" fmla="*/ 7 h 331"/>
                <a:gd name="T6" fmla="*/ 345 w 403"/>
                <a:gd name="T7" fmla="*/ 0 h 331"/>
                <a:gd name="T8" fmla="*/ 403 w 403"/>
                <a:gd name="T9" fmla="*/ 331 h 331"/>
              </a:gdLst>
              <a:ahLst/>
              <a:cxnLst>
                <a:cxn ang="0">
                  <a:pos x="T0" y="T1"/>
                </a:cxn>
                <a:cxn ang="0">
                  <a:pos x="T2" y="T3"/>
                </a:cxn>
                <a:cxn ang="0">
                  <a:pos x="T4" y="T5"/>
                </a:cxn>
                <a:cxn ang="0">
                  <a:pos x="T6" y="T7"/>
                </a:cxn>
                <a:cxn ang="0">
                  <a:pos x="T8" y="T9"/>
                </a:cxn>
              </a:cxnLst>
              <a:rect l="0" t="0" r="r" b="b"/>
              <a:pathLst>
                <a:path w="403" h="331">
                  <a:moveTo>
                    <a:pt x="403" y="331"/>
                  </a:moveTo>
                  <a:lnTo>
                    <a:pt x="44" y="258"/>
                  </a:lnTo>
                  <a:lnTo>
                    <a:pt x="0" y="7"/>
                  </a:lnTo>
                  <a:lnTo>
                    <a:pt x="345" y="0"/>
                  </a:lnTo>
                  <a:lnTo>
                    <a:pt x="403" y="331"/>
                  </a:lnTo>
                  <a:close/>
                </a:path>
              </a:pathLst>
            </a:custGeom>
            <a:solidFill>
              <a:srgbClr val="889DA8"/>
            </a:solidFill>
            <a:ln w="22225">
              <a:solidFill>
                <a:schemeClr val="tx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nvGrpSpPr>
            <p:cNvPr id="245" name="Group 244">
              <a:extLst>
                <a:ext uri="{FF2B5EF4-FFF2-40B4-BE49-F238E27FC236}">
                  <a16:creationId xmlns:a16="http://schemas.microsoft.com/office/drawing/2014/main" id="{BC6F0500-A000-4C67-953F-A478C2B07FE3}"/>
                </a:ext>
              </a:extLst>
            </p:cNvPr>
            <p:cNvGrpSpPr/>
            <p:nvPr/>
          </p:nvGrpSpPr>
          <p:grpSpPr>
            <a:xfrm>
              <a:off x="6976493" y="1541281"/>
              <a:ext cx="2072453" cy="1913325"/>
              <a:chOff x="6976493" y="1541281"/>
              <a:chExt cx="2072453" cy="1913325"/>
            </a:xfrm>
          </p:grpSpPr>
          <p:sp>
            <p:nvSpPr>
              <p:cNvPr id="246" name="Freeform 22">
                <a:extLst>
                  <a:ext uri="{FF2B5EF4-FFF2-40B4-BE49-F238E27FC236}">
                    <a16:creationId xmlns:a16="http://schemas.microsoft.com/office/drawing/2014/main" id="{7DCE2B68-5D79-400B-9BC9-E52B47189F2A}"/>
                  </a:ext>
                </a:extLst>
              </p:cNvPr>
              <p:cNvSpPr>
                <a:spLocks/>
              </p:cNvSpPr>
              <p:nvPr/>
            </p:nvSpPr>
            <p:spPr bwMode="auto">
              <a:xfrm>
                <a:off x="6976493" y="2472370"/>
                <a:ext cx="2072453" cy="982236"/>
              </a:xfrm>
              <a:custGeom>
                <a:avLst/>
                <a:gdLst>
                  <a:gd name="T0" fmla="*/ 1591 w 1609"/>
                  <a:gd name="T1" fmla="*/ 575 h 772"/>
                  <a:gd name="T2" fmla="*/ 1307 w 1609"/>
                  <a:gd name="T3" fmla="*/ 104 h 772"/>
                  <a:gd name="T4" fmla="*/ 1278 w 1609"/>
                  <a:gd name="T5" fmla="*/ 71 h 772"/>
                  <a:gd name="T6" fmla="*/ 827 w 1609"/>
                  <a:gd name="T7" fmla="*/ 0 h 772"/>
                  <a:gd name="T8" fmla="*/ 366 w 1609"/>
                  <a:gd name="T9" fmla="*/ 79 h 772"/>
                  <a:gd name="T10" fmla="*/ 17 w 1609"/>
                  <a:gd name="T11" fmla="*/ 579 h 772"/>
                  <a:gd name="T12" fmla="*/ 4 w 1609"/>
                  <a:gd name="T13" fmla="*/ 639 h 772"/>
                  <a:gd name="T14" fmla="*/ 38 w 1609"/>
                  <a:gd name="T15" fmla="*/ 691 h 772"/>
                  <a:gd name="T16" fmla="*/ 77 w 1609"/>
                  <a:gd name="T17" fmla="*/ 718 h 772"/>
                  <a:gd name="T18" fmla="*/ 150 w 1609"/>
                  <a:gd name="T19" fmla="*/ 734 h 772"/>
                  <a:gd name="T20" fmla="*/ 212 w 1609"/>
                  <a:gd name="T21" fmla="*/ 693 h 772"/>
                  <a:gd name="T22" fmla="*/ 376 w 1609"/>
                  <a:gd name="T23" fmla="*/ 456 h 772"/>
                  <a:gd name="T24" fmla="*/ 413 w 1609"/>
                  <a:gd name="T25" fmla="*/ 757 h 772"/>
                  <a:gd name="T26" fmla="*/ 1211 w 1609"/>
                  <a:gd name="T27" fmla="*/ 757 h 772"/>
                  <a:gd name="T28" fmla="*/ 1211 w 1609"/>
                  <a:gd name="T29" fmla="*/ 772 h 772"/>
                  <a:gd name="T30" fmla="*/ 1257 w 1609"/>
                  <a:gd name="T31" fmla="*/ 458 h 772"/>
                  <a:gd name="T32" fmla="*/ 1406 w 1609"/>
                  <a:gd name="T33" fmla="*/ 706 h 772"/>
                  <a:gd name="T34" fmla="*/ 1456 w 1609"/>
                  <a:gd name="T35" fmla="*/ 742 h 772"/>
                  <a:gd name="T36" fmla="*/ 1517 w 1609"/>
                  <a:gd name="T37" fmla="*/ 733 h 772"/>
                  <a:gd name="T38" fmla="*/ 1558 w 1609"/>
                  <a:gd name="T39" fmla="*/ 708 h 772"/>
                  <a:gd name="T40" fmla="*/ 1602 w 1609"/>
                  <a:gd name="T41" fmla="*/ 649 h 772"/>
                  <a:gd name="T42" fmla="*/ 1591 w 1609"/>
                  <a:gd name="T43" fmla="*/ 575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9" h="772">
                    <a:moveTo>
                      <a:pt x="1591" y="575"/>
                    </a:moveTo>
                    <a:cubicBezTo>
                      <a:pt x="1307" y="104"/>
                      <a:pt x="1307" y="104"/>
                      <a:pt x="1307" y="104"/>
                    </a:cubicBezTo>
                    <a:cubicBezTo>
                      <a:pt x="1306" y="98"/>
                      <a:pt x="1278" y="71"/>
                      <a:pt x="1278" y="71"/>
                    </a:cubicBezTo>
                    <a:cubicBezTo>
                      <a:pt x="1209" y="30"/>
                      <a:pt x="1033" y="0"/>
                      <a:pt x="827" y="0"/>
                    </a:cubicBezTo>
                    <a:cubicBezTo>
                      <a:pt x="609" y="0"/>
                      <a:pt x="425" y="33"/>
                      <a:pt x="366" y="79"/>
                    </a:cubicBezTo>
                    <a:cubicBezTo>
                      <a:pt x="17" y="579"/>
                      <a:pt x="17" y="579"/>
                      <a:pt x="17" y="579"/>
                    </a:cubicBezTo>
                    <a:cubicBezTo>
                      <a:pt x="5" y="596"/>
                      <a:pt x="0" y="617"/>
                      <a:pt x="4" y="639"/>
                    </a:cubicBezTo>
                    <a:cubicBezTo>
                      <a:pt x="8" y="661"/>
                      <a:pt x="21" y="679"/>
                      <a:pt x="38" y="691"/>
                    </a:cubicBezTo>
                    <a:cubicBezTo>
                      <a:pt x="77" y="718"/>
                      <a:pt x="77" y="718"/>
                      <a:pt x="77" y="718"/>
                    </a:cubicBezTo>
                    <a:cubicBezTo>
                      <a:pt x="98" y="732"/>
                      <a:pt x="123" y="738"/>
                      <a:pt x="150" y="734"/>
                    </a:cubicBezTo>
                    <a:cubicBezTo>
                      <a:pt x="176" y="729"/>
                      <a:pt x="198" y="714"/>
                      <a:pt x="212" y="693"/>
                    </a:cubicBezTo>
                    <a:cubicBezTo>
                      <a:pt x="376" y="456"/>
                      <a:pt x="376" y="456"/>
                      <a:pt x="376" y="456"/>
                    </a:cubicBezTo>
                    <a:cubicBezTo>
                      <a:pt x="413" y="757"/>
                      <a:pt x="413" y="757"/>
                      <a:pt x="413" y="757"/>
                    </a:cubicBezTo>
                    <a:cubicBezTo>
                      <a:pt x="1211" y="757"/>
                      <a:pt x="1211" y="757"/>
                      <a:pt x="1211" y="757"/>
                    </a:cubicBezTo>
                    <a:cubicBezTo>
                      <a:pt x="1211" y="772"/>
                      <a:pt x="1211" y="772"/>
                      <a:pt x="1211" y="772"/>
                    </a:cubicBezTo>
                    <a:cubicBezTo>
                      <a:pt x="1257" y="458"/>
                      <a:pt x="1257" y="458"/>
                      <a:pt x="1257" y="458"/>
                    </a:cubicBezTo>
                    <a:cubicBezTo>
                      <a:pt x="1406" y="706"/>
                      <a:pt x="1406" y="706"/>
                      <a:pt x="1406" y="706"/>
                    </a:cubicBezTo>
                    <a:cubicBezTo>
                      <a:pt x="1417" y="723"/>
                      <a:pt x="1434" y="737"/>
                      <a:pt x="1456" y="742"/>
                    </a:cubicBezTo>
                    <a:cubicBezTo>
                      <a:pt x="1477" y="748"/>
                      <a:pt x="1499" y="744"/>
                      <a:pt x="1517" y="733"/>
                    </a:cubicBezTo>
                    <a:cubicBezTo>
                      <a:pt x="1558" y="708"/>
                      <a:pt x="1558" y="708"/>
                      <a:pt x="1558" y="708"/>
                    </a:cubicBezTo>
                    <a:cubicBezTo>
                      <a:pt x="1579" y="696"/>
                      <a:pt x="1596" y="675"/>
                      <a:pt x="1602" y="649"/>
                    </a:cubicBezTo>
                    <a:cubicBezTo>
                      <a:pt x="1609" y="622"/>
                      <a:pt x="1604" y="596"/>
                      <a:pt x="1591" y="575"/>
                    </a:cubicBezTo>
                    <a:close/>
                  </a:path>
                </a:pathLst>
              </a:custGeom>
              <a:solidFill>
                <a:schemeClr val="accent1"/>
              </a:solidFill>
              <a:ln w="25400">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nvGrpSpPr>
              <p:cNvPr id="247" name="Group 246">
                <a:extLst>
                  <a:ext uri="{FF2B5EF4-FFF2-40B4-BE49-F238E27FC236}">
                    <a16:creationId xmlns:a16="http://schemas.microsoft.com/office/drawing/2014/main" id="{80F55B8D-9E15-48AC-BAFE-D491E6FF98B3}"/>
                  </a:ext>
                </a:extLst>
              </p:cNvPr>
              <p:cNvGrpSpPr/>
              <p:nvPr/>
            </p:nvGrpSpPr>
            <p:grpSpPr>
              <a:xfrm>
                <a:off x="7673625" y="1541281"/>
                <a:ext cx="679137" cy="969923"/>
                <a:chOff x="7673625" y="1541281"/>
                <a:chExt cx="679137" cy="969923"/>
              </a:xfrm>
            </p:grpSpPr>
            <p:sp>
              <p:nvSpPr>
                <p:cNvPr id="248" name="Freeform 12">
                  <a:extLst>
                    <a:ext uri="{FF2B5EF4-FFF2-40B4-BE49-F238E27FC236}">
                      <a16:creationId xmlns:a16="http://schemas.microsoft.com/office/drawing/2014/main" id="{51EBAEC1-234D-42D7-A2C1-59C23DEEB1C3}"/>
                    </a:ext>
                  </a:extLst>
                </p:cNvPr>
                <p:cNvSpPr>
                  <a:spLocks/>
                </p:cNvSpPr>
                <p:nvPr/>
              </p:nvSpPr>
              <p:spPr bwMode="auto">
                <a:xfrm>
                  <a:off x="7714355" y="1541281"/>
                  <a:ext cx="600519" cy="962346"/>
                </a:xfrm>
                <a:custGeom>
                  <a:avLst/>
                  <a:gdLst>
                    <a:gd name="T0" fmla="*/ 466 w 466"/>
                    <a:gd name="T1" fmla="*/ 329 h 747"/>
                    <a:gd name="T2" fmla="*/ 306 w 466"/>
                    <a:gd name="T3" fmla="*/ 22 h 747"/>
                    <a:gd name="T4" fmla="*/ 131 w 466"/>
                    <a:gd name="T5" fmla="*/ 42 h 747"/>
                    <a:gd name="T6" fmla="*/ 5 w 466"/>
                    <a:gd name="T7" fmla="*/ 329 h 747"/>
                    <a:gd name="T8" fmla="*/ 112 w 466"/>
                    <a:gd name="T9" fmla="*/ 596 h 747"/>
                    <a:gd name="T10" fmla="*/ 131 w 466"/>
                    <a:gd name="T11" fmla="*/ 747 h 747"/>
                    <a:gd name="T12" fmla="*/ 350 w 466"/>
                    <a:gd name="T13" fmla="*/ 747 h 747"/>
                    <a:gd name="T14" fmla="*/ 364 w 466"/>
                    <a:gd name="T15" fmla="*/ 595 h 747"/>
                    <a:gd name="T16" fmla="*/ 466 w 466"/>
                    <a:gd name="T17" fmla="*/ 329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747">
                      <a:moveTo>
                        <a:pt x="466" y="329"/>
                      </a:moveTo>
                      <a:cubicBezTo>
                        <a:pt x="466" y="158"/>
                        <a:pt x="466" y="105"/>
                        <a:pt x="306" y="22"/>
                      </a:cubicBezTo>
                      <a:cubicBezTo>
                        <a:pt x="271" y="0"/>
                        <a:pt x="153" y="14"/>
                        <a:pt x="131" y="42"/>
                      </a:cubicBezTo>
                      <a:cubicBezTo>
                        <a:pt x="1" y="111"/>
                        <a:pt x="0" y="152"/>
                        <a:pt x="5" y="329"/>
                      </a:cubicBezTo>
                      <a:cubicBezTo>
                        <a:pt x="5" y="428"/>
                        <a:pt x="78" y="517"/>
                        <a:pt x="112" y="596"/>
                      </a:cubicBezTo>
                      <a:cubicBezTo>
                        <a:pt x="129" y="635"/>
                        <a:pt x="131" y="747"/>
                        <a:pt x="131" y="747"/>
                      </a:cubicBezTo>
                      <a:cubicBezTo>
                        <a:pt x="350" y="747"/>
                        <a:pt x="350" y="747"/>
                        <a:pt x="350" y="747"/>
                      </a:cubicBezTo>
                      <a:cubicBezTo>
                        <a:pt x="350" y="747"/>
                        <a:pt x="348" y="636"/>
                        <a:pt x="364" y="595"/>
                      </a:cubicBezTo>
                      <a:cubicBezTo>
                        <a:pt x="396" y="518"/>
                        <a:pt x="466" y="424"/>
                        <a:pt x="466" y="329"/>
                      </a:cubicBezTo>
                      <a:close/>
                    </a:path>
                  </a:pathLst>
                </a:custGeom>
                <a:solidFill>
                  <a:schemeClr val="accent4"/>
                </a:solidFill>
                <a:ln w="22225">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49" name="Freeform 13">
                  <a:extLst>
                    <a:ext uri="{FF2B5EF4-FFF2-40B4-BE49-F238E27FC236}">
                      <a16:creationId xmlns:a16="http://schemas.microsoft.com/office/drawing/2014/main" id="{2DB034DD-111E-458A-BC1A-C4D3CA85E580}"/>
                    </a:ext>
                  </a:extLst>
                </p:cNvPr>
                <p:cNvSpPr>
                  <a:spLocks/>
                </p:cNvSpPr>
                <p:nvPr/>
              </p:nvSpPr>
              <p:spPr bwMode="auto">
                <a:xfrm>
                  <a:off x="8297825" y="1835858"/>
                  <a:ext cx="54937" cy="194175"/>
                </a:xfrm>
                <a:custGeom>
                  <a:avLst/>
                  <a:gdLst>
                    <a:gd name="T0" fmla="*/ 38 w 43"/>
                    <a:gd name="T1" fmla="*/ 77 h 151"/>
                    <a:gd name="T2" fmla="*/ 14 w 43"/>
                    <a:gd name="T3" fmla="*/ 150 h 151"/>
                    <a:gd name="T4" fmla="*/ 5 w 43"/>
                    <a:gd name="T5" fmla="*/ 74 h 151"/>
                    <a:gd name="T6" fmla="*/ 30 w 43"/>
                    <a:gd name="T7" fmla="*/ 1 h 151"/>
                    <a:gd name="T8" fmla="*/ 38 w 43"/>
                    <a:gd name="T9" fmla="*/ 77 h 151"/>
                  </a:gdLst>
                  <a:ahLst/>
                  <a:cxnLst>
                    <a:cxn ang="0">
                      <a:pos x="T0" y="T1"/>
                    </a:cxn>
                    <a:cxn ang="0">
                      <a:pos x="T2" y="T3"/>
                    </a:cxn>
                    <a:cxn ang="0">
                      <a:pos x="T4" y="T5"/>
                    </a:cxn>
                    <a:cxn ang="0">
                      <a:pos x="T6" y="T7"/>
                    </a:cxn>
                    <a:cxn ang="0">
                      <a:pos x="T8" y="T9"/>
                    </a:cxn>
                  </a:cxnLst>
                  <a:rect l="0" t="0" r="r" b="b"/>
                  <a:pathLst>
                    <a:path w="43" h="151">
                      <a:moveTo>
                        <a:pt x="38" y="77"/>
                      </a:moveTo>
                      <a:cubicBezTo>
                        <a:pt x="34" y="118"/>
                        <a:pt x="23" y="151"/>
                        <a:pt x="14" y="150"/>
                      </a:cubicBezTo>
                      <a:cubicBezTo>
                        <a:pt x="4" y="149"/>
                        <a:pt x="0" y="115"/>
                        <a:pt x="5" y="74"/>
                      </a:cubicBezTo>
                      <a:cubicBezTo>
                        <a:pt x="9" y="33"/>
                        <a:pt x="20" y="0"/>
                        <a:pt x="30" y="1"/>
                      </a:cubicBezTo>
                      <a:cubicBezTo>
                        <a:pt x="39" y="2"/>
                        <a:pt x="43" y="36"/>
                        <a:pt x="38" y="77"/>
                      </a:cubicBezTo>
                      <a:close/>
                    </a:path>
                  </a:pathLst>
                </a:custGeom>
                <a:solidFill>
                  <a:schemeClr val="accent4"/>
                </a:solidFill>
                <a:ln w="22225">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50" name="Freeform 14">
                  <a:extLst>
                    <a:ext uri="{FF2B5EF4-FFF2-40B4-BE49-F238E27FC236}">
                      <a16:creationId xmlns:a16="http://schemas.microsoft.com/office/drawing/2014/main" id="{799B8DBD-87BA-461F-8D63-AF874CBF4E1E}"/>
                    </a:ext>
                  </a:extLst>
                </p:cNvPr>
                <p:cNvSpPr>
                  <a:spLocks/>
                </p:cNvSpPr>
                <p:nvPr/>
              </p:nvSpPr>
              <p:spPr bwMode="auto">
                <a:xfrm>
                  <a:off x="7673625" y="1856696"/>
                  <a:ext cx="61568" cy="194175"/>
                </a:xfrm>
                <a:custGeom>
                  <a:avLst/>
                  <a:gdLst>
                    <a:gd name="T0" fmla="*/ 41 w 48"/>
                    <a:gd name="T1" fmla="*/ 72 h 151"/>
                    <a:gd name="T2" fmla="*/ 37 w 48"/>
                    <a:gd name="T3" fmla="*/ 149 h 151"/>
                    <a:gd name="T4" fmla="*/ 7 w 48"/>
                    <a:gd name="T5" fmla="*/ 78 h 151"/>
                    <a:gd name="T6" fmla="*/ 11 w 48"/>
                    <a:gd name="T7" fmla="*/ 2 h 151"/>
                    <a:gd name="T8" fmla="*/ 41 w 48"/>
                    <a:gd name="T9" fmla="*/ 72 h 151"/>
                  </a:gdLst>
                  <a:ahLst/>
                  <a:cxnLst>
                    <a:cxn ang="0">
                      <a:pos x="T0" y="T1"/>
                    </a:cxn>
                    <a:cxn ang="0">
                      <a:pos x="T2" y="T3"/>
                    </a:cxn>
                    <a:cxn ang="0">
                      <a:pos x="T4" y="T5"/>
                    </a:cxn>
                    <a:cxn ang="0">
                      <a:pos x="T6" y="T7"/>
                    </a:cxn>
                    <a:cxn ang="0">
                      <a:pos x="T8" y="T9"/>
                    </a:cxn>
                  </a:cxnLst>
                  <a:rect l="0" t="0" r="r" b="b"/>
                  <a:pathLst>
                    <a:path w="48" h="151">
                      <a:moveTo>
                        <a:pt x="41" y="72"/>
                      </a:moveTo>
                      <a:cubicBezTo>
                        <a:pt x="48" y="113"/>
                        <a:pt x="46" y="147"/>
                        <a:pt x="37" y="149"/>
                      </a:cubicBezTo>
                      <a:cubicBezTo>
                        <a:pt x="28" y="151"/>
                        <a:pt x="14" y="119"/>
                        <a:pt x="7" y="78"/>
                      </a:cubicBezTo>
                      <a:cubicBezTo>
                        <a:pt x="0" y="38"/>
                        <a:pt x="2" y="3"/>
                        <a:pt x="11" y="2"/>
                      </a:cubicBezTo>
                      <a:cubicBezTo>
                        <a:pt x="20" y="0"/>
                        <a:pt x="33" y="32"/>
                        <a:pt x="41" y="72"/>
                      </a:cubicBezTo>
                      <a:close/>
                    </a:path>
                  </a:pathLst>
                </a:custGeom>
                <a:solidFill>
                  <a:schemeClr val="accent4"/>
                </a:solidFill>
                <a:ln w="22225">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51" name="Freeform 15">
                  <a:extLst>
                    <a:ext uri="{FF2B5EF4-FFF2-40B4-BE49-F238E27FC236}">
                      <a16:creationId xmlns:a16="http://schemas.microsoft.com/office/drawing/2014/main" id="{1B7E2134-AF46-44D6-A28B-911D7955FD2D}"/>
                    </a:ext>
                  </a:extLst>
                </p:cNvPr>
                <p:cNvSpPr>
                  <a:spLocks/>
                </p:cNvSpPr>
                <p:nvPr/>
              </p:nvSpPr>
              <p:spPr bwMode="auto">
                <a:xfrm>
                  <a:off x="7695411" y="1541281"/>
                  <a:ext cx="619463" cy="723654"/>
                </a:xfrm>
                <a:custGeom>
                  <a:avLst/>
                  <a:gdLst>
                    <a:gd name="T0" fmla="*/ 321 w 481"/>
                    <a:gd name="T1" fmla="*/ 22 h 562"/>
                    <a:gd name="T2" fmla="*/ 142 w 481"/>
                    <a:gd name="T3" fmla="*/ 38 h 562"/>
                    <a:gd name="T4" fmla="*/ 16 w 481"/>
                    <a:gd name="T5" fmla="*/ 315 h 562"/>
                    <a:gd name="T6" fmla="*/ 45 w 481"/>
                    <a:gd name="T7" fmla="*/ 400 h 562"/>
                    <a:gd name="T8" fmla="*/ 114 w 481"/>
                    <a:gd name="T9" fmla="*/ 522 h 562"/>
                    <a:gd name="T10" fmla="*/ 157 w 481"/>
                    <a:gd name="T11" fmla="*/ 538 h 562"/>
                    <a:gd name="T12" fmla="*/ 181 w 481"/>
                    <a:gd name="T13" fmla="*/ 484 h 562"/>
                    <a:gd name="T14" fmla="*/ 181 w 481"/>
                    <a:gd name="T15" fmla="*/ 546 h 562"/>
                    <a:gd name="T16" fmla="*/ 230 w 481"/>
                    <a:gd name="T17" fmla="*/ 556 h 562"/>
                    <a:gd name="T18" fmla="*/ 236 w 481"/>
                    <a:gd name="T19" fmla="*/ 534 h 562"/>
                    <a:gd name="T20" fmla="*/ 271 w 481"/>
                    <a:gd name="T21" fmla="*/ 560 h 562"/>
                    <a:gd name="T22" fmla="*/ 296 w 481"/>
                    <a:gd name="T23" fmla="*/ 560 h 562"/>
                    <a:gd name="T24" fmla="*/ 304 w 481"/>
                    <a:gd name="T25" fmla="*/ 560 h 562"/>
                    <a:gd name="T26" fmla="*/ 320 w 481"/>
                    <a:gd name="T27" fmla="*/ 496 h 562"/>
                    <a:gd name="T28" fmla="*/ 342 w 481"/>
                    <a:gd name="T29" fmla="*/ 559 h 562"/>
                    <a:gd name="T30" fmla="*/ 379 w 481"/>
                    <a:gd name="T31" fmla="*/ 528 h 562"/>
                    <a:gd name="T32" fmla="*/ 459 w 481"/>
                    <a:gd name="T33" fmla="*/ 394 h 562"/>
                    <a:gd name="T34" fmla="*/ 481 w 481"/>
                    <a:gd name="T35" fmla="*/ 306 h 562"/>
                    <a:gd name="T36" fmla="*/ 321 w 481"/>
                    <a:gd name="T37" fmla="*/ 22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1" h="562">
                      <a:moveTo>
                        <a:pt x="321" y="22"/>
                      </a:moveTo>
                      <a:cubicBezTo>
                        <a:pt x="286" y="0"/>
                        <a:pt x="164" y="10"/>
                        <a:pt x="142" y="38"/>
                      </a:cubicBezTo>
                      <a:cubicBezTo>
                        <a:pt x="12" y="107"/>
                        <a:pt x="0" y="141"/>
                        <a:pt x="16" y="315"/>
                      </a:cubicBezTo>
                      <a:cubicBezTo>
                        <a:pt x="18" y="339"/>
                        <a:pt x="38" y="377"/>
                        <a:pt x="45" y="400"/>
                      </a:cubicBezTo>
                      <a:cubicBezTo>
                        <a:pt x="61" y="451"/>
                        <a:pt x="81" y="483"/>
                        <a:pt x="114" y="522"/>
                      </a:cubicBezTo>
                      <a:cubicBezTo>
                        <a:pt x="130" y="528"/>
                        <a:pt x="144" y="534"/>
                        <a:pt x="157" y="538"/>
                      </a:cubicBezTo>
                      <a:cubicBezTo>
                        <a:pt x="181" y="484"/>
                        <a:pt x="181" y="484"/>
                        <a:pt x="181" y="484"/>
                      </a:cubicBezTo>
                      <a:cubicBezTo>
                        <a:pt x="181" y="546"/>
                        <a:pt x="181" y="546"/>
                        <a:pt x="181" y="546"/>
                      </a:cubicBezTo>
                      <a:cubicBezTo>
                        <a:pt x="196" y="551"/>
                        <a:pt x="214" y="554"/>
                        <a:pt x="230" y="556"/>
                      </a:cubicBezTo>
                      <a:cubicBezTo>
                        <a:pt x="236" y="534"/>
                        <a:pt x="236" y="534"/>
                        <a:pt x="236" y="534"/>
                      </a:cubicBezTo>
                      <a:cubicBezTo>
                        <a:pt x="271" y="560"/>
                        <a:pt x="271" y="560"/>
                        <a:pt x="271" y="560"/>
                      </a:cubicBezTo>
                      <a:cubicBezTo>
                        <a:pt x="293" y="562"/>
                        <a:pt x="289" y="560"/>
                        <a:pt x="296" y="560"/>
                      </a:cubicBezTo>
                      <a:cubicBezTo>
                        <a:pt x="299" y="560"/>
                        <a:pt x="301" y="560"/>
                        <a:pt x="304" y="560"/>
                      </a:cubicBezTo>
                      <a:cubicBezTo>
                        <a:pt x="320" y="496"/>
                        <a:pt x="320" y="496"/>
                        <a:pt x="320" y="496"/>
                      </a:cubicBezTo>
                      <a:cubicBezTo>
                        <a:pt x="342" y="559"/>
                        <a:pt x="342" y="559"/>
                        <a:pt x="342" y="559"/>
                      </a:cubicBezTo>
                      <a:cubicBezTo>
                        <a:pt x="360" y="558"/>
                        <a:pt x="330" y="553"/>
                        <a:pt x="379" y="528"/>
                      </a:cubicBezTo>
                      <a:cubicBezTo>
                        <a:pt x="410" y="489"/>
                        <a:pt x="446" y="444"/>
                        <a:pt x="459" y="394"/>
                      </a:cubicBezTo>
                      <a:cubicBezTo>
                        <a:pt x="464" y="374"/>
                        <a:pt x="481" y="327"/>
                        <a:pt x="481" y="306"/>
                      </a:cubicBezTo>
                      <a:cubicBezTo>
                        <a:pt x="481" y="135"/>
                        <a:pt x="481" y="105"/>
                        <a:pt x="321" y="22"/>
                      </a:cubicBezTo>
                      <a:close/>
                    </a:path>
                  </a:pathLst>
                </a:custGeom>
                <a:solidFill>
                  <a:schemeClr val="bg1"/>
                </a:solidFill>
                <a:ln w="22225">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52" name="Freeform 16">
                  <a:extLst>
                    <a:ext uri="{FF2B5EF4-FFF2-40B4-BE49-F238E27FC236}">
                      <a16:creationId xmlns:a16="http://schemas.microsoft.com/office/drawing/2014/main" id="{11866B95-A0D2-4DDB-9326-1988F415CCB9}"/>
                    </a:ext>
                  </a:extLst>
                </p:cNvPr>
                <p:cNvSpPr>
                  <a:spLocks/>
                </p:cNvSpPr>
                <p:nvPr/>
              </p:nvSpPr>
              <p:spPr bwMode="auto">
                <a:xfrm>
                  <a:off x="7746559" y="2325555"/>
                  <a:ext cx="569261" cy="185649"/>
                </a:xfrm>
                <a:custGeom>
                  <a:avLst/>
                  <a:gdLst>
                    <a:gd name="T0" fmla="*/ 412 w 442"/>
                    <a:gd name="T1" fmla="*/ 144 h 144"/>
                    <a:gd name="T2" fmla="*/ 30 w 442"/>
                    <a:gd name="T3" fmla="*/ 144 h 144"/>
                    <a:gd name="T4" fmla="*/ 30 w 442"/>
                    <a:gd name="T5" fmla="*/ 11 h 144"/>
                    <a:gd name="T6" fmla="*/ 412 w 442"/>
                    <a:gd name="T7" fmla="*/ 11 h 144"/>
                    <a:gd name="T8" fmla="*/ 412 w 442"/>
                    <a:gd name="T9" fmla="*/ 144 h 144"/>
                  </a:gdLst>
                  <a:ahLst/>
                  <a:cxnLst>
                    <a:cxn ang="0">
                      <a:pos x="T0" y="T1"/>
                    </a:cxn>
                    <a:cxn ang="0">
                      <a:pos x="T2" y="T3"/>
                    </a:cxn>
                    <a:cxn ang="0">
                      <a:pos x="T4" y="T5"/>
                    </a:cxn>
                    <a:cxn ang="0">
                      <a:pos x="T6" y="T7"/>
                    </a:cxn>
                    <a:cxn ang="0">
                      <a:pos x="T8" y="T9"/>
                    </a:cxn>
                  </a:cxnLst>
                  <a:rect l="0" t="0" r="r" b="b"/>
                  <a:pathLst>
                    <a:path w="442" h="144">
                      <a:moveTo>
                        <a:pt x="412" y="144"/>
                      </a:moveTo>
                      <a:cubicBezTo>
                        <a:pt x="30" y="144"/>
                        <a:pt x="30" y="144"/>
                        <a:pt x="30" y="144"/>
                      </a:cubicBezTo>
                      <a:cubicBezTo>
                        <a:pt x="30" y="144"/>
                        <a:pt x="0" y="35"/>
                        <a:pt x="30" y="11"/>
                      </a:cubicBezTo>
                      <a:cubicBezTo>
                        <a:pt x="105" y="0"/>
                        <a:pt x="345" y="8"/>
                        <a:pt x="412" y="11"/>
                      </a:cubicBezTo>
                      <a:cubicBezTo>
                        <a:pt x="442" y="35"/>
                        <a:pt x="412" y="144"/>
                        <a:pt x="412" y="144"/>
                      </a:cubicBezTo>
                      <a:close/>
                    </a:path>
                  </a:pathLst>
                </a:custGeom>
                <a:solidFill>
                  <a:schemeClr val="accent1"/>
                </a:solidFill>
                <a:ln w="25400">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grpSp>
      <p:sp>
        <p:nvSpPr>
          <p:cNvPr id="262" name="Freeform: Shape 261">
            <a:extLst>
              <a:ext uri="{FF2B5EF4-FFF2-40B4-BE49-F238E27FC236}">
                <a16:creationId xmlns:a16="http://schemas.microsoft.com/office/drawing/2014/main" id="{0A5B839F-5782-4384-8BA7-CCA456D92486}"/>
              </a:ext>
            </a:extLst>
          </p:cNvPr>
          <p:cNvSpPr/>
          <p:nvPr/>
        </p:nvSpPr>
        <p:spPr>
          <a:xfrm>
            <a:off x="0" y="0"/>
            <a:ext cx="14630400" cy="7233920"/>
          </a:xfrm>
          <a:custGeom>
            <a:avLst/>
            <a:gdLst>
              <a:gd name="connsiteX0" fmla="*/ 4572000 w 9144000"/>
              <a:gd name="connsiteY0" fmla="*/ 1406695 h 4521200"/>
              <a:gd name="connsiteX1" fmla="*/ 3749222 w 9144000"/>
              <a:gd name="connsiteY1" fmla="*/ 2229473 h 4521200"/>
              <a:gd name="connsiteX2" fmla="*/ 4572000 w 9144000"/>
              <a:gd name="connsiteY2" fmla="*/ 3052251 h 4521200"/>
              <a:gd name="connsiteX3" fmla="*/ 5394778 w 9144000"/>
              <a:gd name="connsiteY3" fmla="*/ 2229473 h 4521200"/>
              <a:gd name="connsiteX4" fmla="*/ 4572000 w 9144000"/>
              <a:gd name="connsiteY4" fmla="*/ 1406695 h 4521200"/>
              <a:gd name="connsiteX5" fmla="*/ 7579179 w 9144000"/>
              <a:gd name="connsiteY5" fmla="*/ 1028628 h 4521200"/>
              <a:gd name="connsiteX6" fmla="*/ 6378333 w 9144000"/>
              <a:gd name="connsiteY6" fmla="*/ 2229473 h 4521200"/>
              <a:gd name="connsiteX7" fmla="*/ 7579179 w 9144000"/>
              <a:gd name="connsiteY7" fmla="*/ 3430318 h 4521200"/>
              <a:gd name="connsiteX8" fmla="*/ 8780025 w 9144000"/>
              <a:gd name="connsiteY8" fmla="*/ 2229473 h 4521200"/>
              <a:gd name="connsiteX9" fmla="*/ 7579179 w 9144000"/>
              <a:gd name="connsiteY9" fmla="*/ 1028628 h 4521200"/>
              <a:gd name="connsiteX10" fmla="*/ 1564821 w 9144000"/>
              <a:gd name="connsiteY10" fmla="*/ 1028628 h 4521200"/>
              <a:gd name="connsiteX11" fmla="*/ 363975 w 9144000"/>
              <a:gd name="connsiteY11" fmla="*/ 2229473 h 4521200"/>
              <a:gd name="connsiteX12" fmla="*/ 1564821 w 9144000"/>
              <a:gd name="connsiteY12" fmla="*/ 3430318 h 4521200"/>
              <a:gd name="connsiteX13" fmla="*/ 2765667 w 9144000"/>
              <a:gd name="connsiteY13" fmla="*/ 2229473 h 4521200"/>
              <a:gd name="connsiteX14" fmla="*/ 1564821 w 9144000"/>
              <a:gd name="connsiteY14" fmla="*/ 1028628 h 4521200"/>
              <a:gd name="connsiteX15" fmla="*/ 0 w 9144000"/>
              <a:gd name="connsiteY15" fmla="*/ 0 h 4521200"/>
              <a:gd name="connsiteX16" fmla="*/ 9144000 w 9144000"/>
              <a:gd name="connsiteY16" fmla="*/ 0 h 4521200"/>
              <a:gd name="connsiteX17" fmla="*/ 9144000 w 9144000"/>
              <a:gd name="connsiteY17" fmla="*/ 4521200 h 4521200"/>
              <a:gd name="connsiteX18" fmla="*/ 0 w 9144000"/>
              <a:gd name="connsiteY18" fmla="*/ 4521200 h 452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44000" h="4521200">
                <a:moveTo>
                  <a:pt x="4572000" y="1406695"/>
                </a:moveTo>
                <a:cubicBezTo>
                  <a:pt x="4117592" y="1406695"/>
                  <a:pt x="3749222" y="1775065"/>
                  <a:pt x="3749222" y="2229473"/>
                </a:cubicBezTo>
                <a:cubicBezTo>
                  <a:pt x="3749222" y="2683881"/>
                  <a:pt x="4117592" y="3052251"/>
                  <a:pt x="4572000" y="3052251"/>
                </a:cubicBezTo>
                <a:cubicBezTo>
                  <a:pt x="5026408" y="3052251"/>
                  <a:pt x="5394778" y="2683881"/>
                  <a:pt x="5394778" y="2229473"/>
                </a:cubicBezTo>
                <a:cubicBezTo>
                  <a:pt x="5394778" y="1775065"/>
                  <a:pt x="5026408" y="1406695"/>
                  <a:pt x="4572000" y="1406695"/>
                </a:cubicBezTo>
                <a:close/>
                <a:moveTo>
                  <a:pt x="7579179" y="1028628"/>
                </a:moveTo>
                <a:cubicBezTo>
                  <a:pt x="6915970" y="1028628"/>
                  <a:pt x="6378333" y="1566265"/>
                  <a:pt x="6378333" y="2229473"/>
                </a:cubicBezTo>
                <a:cubicBezTo>
                  <a:pt x="6378333" y="2892681"/>
                  <a:pt x="6915970" y="3430318"/>
                  <a:pt x="7579179" y="3430318"/>
                </a:cubicBezTo>
                <a:cubicBezTo>
                  <a:pt x="8242388" y="3430318"/>
                  <a:pt x="8780025" y="2892681"/>
                  <a:pt x="8780025" y="2229473"/>
                </a:cubicBezTo>
                <a:cubicBezTo>
                  <a:pt x="8780025" y="1566265"/>
                  <a:pt x="8242388" y="1028628"/>
                  <a:pt x="7579179" y="1028628"/>
                </a:cubicBezTo>
                <a:close/>
                <a:moveTo>
                  <a:pt x="1564821" y="1028628"/>
                </a:moveTo>
                <a:cubicBezTo>
                  <a:pt x="901612" y="1028628"/>
                  <a:pt x="363975" y="1566265"/>
                  <a:pt x="363975" y="2229473"/>
                </a:cubicBezTo>
                <a:cubicBezTo>
                  <a:pt x="363975" y="2892681"/>
                  <a:pt x="901612" y="3430318"/>
                  <a:pt x="1564821" y="3430318"/>
                </a:cubicBezTo>
                <a:cubicBezTo>
                  <a:pt x="2228030" y="3430318"/>
                  <a:pt x="2765667" y="2892681"/>
                  <a:pt x="2765667" y="2229473"/>
                </a:cubicBezTo>
                <a:cubicBezTo>
                  <a:pt x="2765667" y="1566265"/>
                  <a:pt x="2228030" y="1028628"/>
                  <a:pt x="1564821" y="1028628"/>
                </a:cubicBezTo>
                <a:close/>
                <a:moveTo>
                  <a:pt x="0" y="0"/>
                </a:moveTo>
                <a:lnTo>
                  <a:pt x="9144000" y="0"/>
                </a:lnTo>
                <a:lnTo>
                  <a:pt x="9144000" y="4521200"/>
                </a:lnTo>
                <a:lnTo>
                  <a:pt x="0" y="4521200"/>
                </a:lnTo>
                <a:close/>
              </a:path>
            </a:pathLst>
          </a:custGeom>
          <a:gradFill>
            <a:gsLst>
              <a:gs pos="1961">
                <a:schemeClr val="accent1"/>
              </a:gs>
              <a:gs pos="100000">
                <a:srgbClr val="384C87"/>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3" name="Oval 262">
            <a:extLst>
              <a:ext uri="{FF2B5EF4-FFF2-40B4-BE49-F238E27FC236}">
                <a16:creationId xmlns:a16="http://schemas.microsoft.com/office/drawing/2014/main" id="{38A03AE8-5201-4C29-B15A-B5D4130614B3}"/>
              </a:ext>
            </a:extLst>
          </p:cNvPr>
          <p:cNvSpPr/>
          <p:nvPr/>
        </p:nvSpPr>
        <p:spPr>
          <a:xfrm>
            <a:off x="10205333" y="1645806"/>
            <a:ext cx="3842707" cy="3842704"/>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264" name="Oval 263">
            <a:extLst>
              <a:ext uri="{FF2B5EF4-FFF2-40B4-BE49-F238E27FC236}">
                <a16:creationId xmlns:a16="http://schemas.microsoft.com/office/drawing/2014/main" id="{D87588BA-E545-4A33-B004-3D0D41B9BD39}"/>
              </a:ext>
            </a:extLst>
          </p:cNvPr>
          <p:cNvSpPr/>
          <p:nvPr/>
        </p:nvSpPr>
        <p:spPr>
          <a:xfrm>
            <a:off x="582360" y="1645806"/>
            <a:ext cx="3842707" cy="3842704"/>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267" name="Title 1">
            <a:extLst>
              <a:ext uri="{FF2B5EF4-FFF2-40B4-BE49-F238E27FC236}">
                <a16:creationId xmlns:a16="http://schemas.microsoft.com/office/drawing/2014/main" id="{6F62359F-BCA0-4D4A-AD49-948BA7F527CF}"/>
              </a:ext>
            </a:extLst>
          </p:cNvPr>
          <p:cNvSpPr txBox="1">
            <a:spLocks/>
          </p:cNvSpPr>
          <p:nvPr/>
        </p:nvSpPr>
        <p:spPr>
          <a:xfrm>
            <a:off x="751840" y="445957"/>
            <a:ext cx="13126720" cy="79900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lnSpc>
                <a:spcPct val="90000"/>
              </a:lnSpc>
              <a:spcBef>
                <a:spcPct val="0"/>
              </a:spcBef>
              <a:defRPr sz="4400" b="1">
                <a:solidFill>
                  <a:schemeClr val="tx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4800" b="0" dirty="0"/>
              <a:t>Time to value</a:t>
            </a:r>
          </a:p>
        </p:txBody>
      </p:sp>
      <p:sp>
        <p:nvSpPr>
          <p:cNvPr id="268" name="Content Placeholder 2">
            <a:extLst>
              <a:ext uri="{FF2B5EF4-FFF2-40B4-BE49-F238E27FC236}">
                <a16:creationId xmlns:a16="http://schemas.microsoft.com/office/drawing/2014/main" id="{DC6502ED-FB71-482D-85CA-659D2A451AFE}"/>
              </a:ext>
            </a:extLst>
          </p:cNvPr>
          <p:cNvSpPr txBox="1">
            <a:spLocks/>
          </p:cNvSpPr>
          <p:nvPr/>
        </p:nvSpPr>
        <p:spPr>
          <a:xfrm>
            <a:off x="651691" y="5603141"/>
            <a:ext cx="3704045" cy="630553"/>
          </a:xfrm>
          <a:prstGeom prst="rect">
            <a:avLst/>
          </a:prstGeom>
        </p:spPr>
        <p:txBody>
          <a:bodyPr vert="horz" lIns="146304" tIns="73152" rIns="146304" bIns="73152" rtlCol="0" anchor="t" anchorCtr="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20">
              <a:defRPr/>
            </a:pPr>
            <a:r>
              <a:rPr lang="en-US" sz="3200" dirty="0">
                <a:solidFill>
                  <a:schemeClr val="tx1"/>
                </a:solidFill>
                <a:latin typeface="+mn-lt"/>
                <a:ea typeface="Amazon Ember" panose="020B0603020204020204" pitchFamily="34" charset="0"/>
                <a:cs typeface="Amazon Ember" panose="020B0603020204020204" pitchFamily="34" charset="0"/>
              </a:rPr>
              <a:t>Do some work</a:t>
            </a:r>
          </a:p>
        </p:txBody>
      </p:sp>
      <p:sp>
        <p:nvSpPr>
          <p:cNvPr id="269" name="Content Placeholder 2">
            <a:extLst>
              <a:ext uri="{FF2B5EF4-FFF2-40B4-BE49-F238E27FC236}">
                <a16:creationId xmlns:a16="http://schemas.microsoft.com/office/drawing/2014/main" id="{82FA5F7A-F1BF-40C9-B0E5-EE0D1A0C893B}"/>
              </a:ext>
            </a:extLst>
          </p:cNvPr>
          <p:cNvSpPr txBox="1">
            <a:spLocks/>
          </p:cNvSpPr>
          <p:nvPr/>
        </p:nvSpPr>
        <p:spPr>
          <a:xfrm>
            <a:off x="5463178" y="5003574"/>
            <a:ext cx="3704045" cy="1055189"/>
          </a:xfrm>
          <a:prstGeom prst="rect">
            <a:avLst/>
          </a:prstGeom>
        </p:spPr>
        <p:txBody>
          <a:bodyPr vert="horz" lIns="146304" tIns="73152" rIns="146304" bIns="73152" rtlCol="0" anchor="t" anchorCtr="0">
            <a:noAutofit/>
          </a:bodyPr>
          <a:lstStyle>
            <a:defPPr>
              <a:defRPr lang="en-US"/>
            </a:defPPr>
            <a:lvl1pPr indent="0" algn="ctr" defTabSz="731520">
              <a:spcBef>
                <a:spcPct val="20000"/>
              </a:spcBef>
              <a:buFontTx/>
              <a:buNone/>
              <a:defRPr sz="3200" b="0" i="0">
                <a:ea typeface="Amazon Ember" panose="020B0603020204020204" pitchFamily="34" charset="0"/>
                <a:cs typeface="Amazon Ember" panose="020B0603020204020204" pitchFamily="34" charset="0"/>
              </a:defRPr>
            </a:lvl1pPr>
            <a:lvl2pPr marL="742950" indent="-285750" defTabSz="457200">
              <a:spcBef>
                <a:spcPct val="20000"/>
              </a:spcBef>
              <a:buFont typeface="Arial"/>
              <a:buChar char="•"/>
              <a:defRPr sz="2000" b="0" i="0">
                <a:solidFill>
                  <a:srgbClr val="414042"/>
                </a:solidFill>
                <a:latin typeface="Amazon Ember Regular" charset="0"/>
                <a:cs typeface="Amazon Ember Regular" charset="0"/>
              </a:defRPr>
            </a:lvl2pPr>
            <a:lvl3pPr marL="1143000" indent="-228600" defTabSz="457200">
              <a:spcBef>
                <a:spcPct val="20000"/>
              </a:spcBef>
              <a:buFont typeface="Arial"/>
              <a:buChar char="•"/>
              <a:defRPr sz="1800" b="0" i="0">
                <a:solidFill>
                  <a:srgbClr val="414042"/>
                </a:solidFill>
                <a:latin typeface="Amazon Ember Regular" charset="0"/>
                <a:cs typeface="Amazon Ember Regular" charset="0"/>
              </a:defRPr>
            </a:lvl3pPr>
            <a:lvl4pPr marL="1600200" indent="-228600" defTabSz="457200">
              <a:spcBef>
                <a:spcPct val="20000"/>
              </a:spcBef>
              <a:buFont typeface="Arial"/>
              <a:buChar char="–"/>
              <a:defRPr sz="1600" b="0" i="0">
                <a:solidFill>
                  <a:srgbClr val="414042"/>
                </a:solidFill>
                <a:latin typeface="Amazon Ember Regular" charset="0"/>
                <a:cs typeface="Amazon Ember Regular" charset="0"/>
              </a:defRPr>
            </a:lvl4pPr>
            <a:lvl5pPr marL="2057400" indent="-228600" defTabSz="457200">
              <a:spcBef>
                <a:spcPct val="20000"/>
              </a:spcBef>
              <a:buFont typeface="Arial"/>
              <a:buChar char="»"/>
              <a:defRPr sz="1600" b="0" i="0">
                <a:solidFill>
                  <a:srgbClr val="414042"/>
                </a:solidFill>
                <a:latin typeface="Amazon Ember Regular" charset="0"/>
                <a:cs typeface="Amazon Ember Regular"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sz="4000" dirty="0"/>
              <a:t>How long?</a:t>
            </a:r>
          </a:p>
        </p:txBody>
      </p:sp>
      <p:sp>
        <p:nvSpPr>
          <p:cNvPr id="270" name="Content Placeholder 2">
            <a:extLst>
              <a:ext uri="{FF2B5EF4-FFF2-40B4-BE49-F238E27FC236}">
                <a16:creationId xmlns:a16="http://schemas.microsoft.com/office/drawing/2014/main" id="{A597F082-9F7B-4FDB-92FD-D9657FC399CC}"/>
              </a:ext>
            </a:extLst>
          </p:cNvPr>
          <p:cNvSpPr txBox="1">
            <a:spLocks/>
          </p:cNvSpPr>
          <p:nvPr/>
        </p:nvSpPr>
        <p:spPr>
          <a:xfrm>
            <a:off x="10274664" y="5603141"/>
            <a:ext cx="3704045" cy="1055189"/>
          </a:xfrm>
          <a:prstGeom prst="rect">
            <a:avLst/>
          </a:prstGeom>
        </p:spPr>
        <p:txBody>
          <a:bodyPr vert="horz" lIns="146304" tIns="73152" rIns="146304" bIns="73152" rtlCol="0" anchor="t" anchorCtr="0">
            <a:noAutofit/>
          </a:bodyPr>
          <a:lstStyle>
            <a:defPPr>
              <a:defRPr lang="en-US"/>
            </a:defPPr>
            <a:lvl1pPr indent="0" algn="ctr" defTabSz="731520">
              <a:spcBef>
                <a:spcPct val="20000"/>
              </a:spcBef>
              <a:buFontTx/>
              <a:buNone/>
              <a:defRPr sz="3200" b="0" i="0">
                <a:ea typeface="Amazon Ember" panose="020B0603020204020204" pitchFamily="34" charset="0"/>
                <a:cs typeface="Amazon Ember" panose="020B0603020204020204" pitchFamily="34" charset="0"/>
              </a:defRPr>
            </a:lvl1pPr>
            <a:lvl2pPr marL="742950" indent="-285750" defTabSz="457200">
              <a:spcBef>
                <a:spcPct val="20000"/>
              </a:spcBef>
              <a:buFont typeface="Arial"/>
              <a:buChar char="•"/>
              <a:defRPr sz="2000" b="0" i="0">
                <a:solidFill>
                  <a:srgbClr val="414042"/>
                </a:solidFill>
                <a:latin typeface="Amazon Ember Regular" charset="0"/>
                <a:cs typeface="Amazon Ember Regular" charset="0"/>
              </a:defRPr>
            </a:lvl2pPr>
            <a:lvl3pPr marL="1143000" indent="-228600" defTabSz="457200">
              <a:spcBef>
                <a:spcPct val="20000"/>
              </a:spcBef>
              <a:buFont typeface="Arial"/>
              <a:buChar char="•"/>
              <a:defRPr sz="1800" b="0" i="0">
                <a:solidFill>
                  <a:srgbClr val="414042"/>
                </a:solidFill>
                <a:latin typeface="Amazon Ember Regular" charset="0"/>
                <a:cs typeface="Amazon Ember Regular" charset="0"/>
              </a:defRPr>
            </a:lvl3pPr>
            <a:lvl4pPr marL="1600200" indent="-228600" defTabSz="457200">
              <a:spcBef>
                <a:spcPct val="20000"/>
              </a:spcBef>
              <a:buFont typeface="Arial"/>
              <a:buChar char="–"/>
              <a:defRPr sz="1600" b="0" i="0">
                <a:solidFill>
                  <a:srgbClr val="414042"/>
                </a:solidFill>
                <a:latin typeface="Amazon Ember Regular" charset="0"/>
                <a:cs typeface="Amazon Ember Regular" charset="0"/>
              </a:defRPr>
            </a:lvl4pPr>
            <a:lvl5pPr marL="2057400" indent="-228600" defTabSz="457200">
              <a:spcBef>
                <a:spcPct val="20000"/>
              </a:spcBef>
              <a:buFont typeface="Arial"/>
              <a:buChar char="»"/>
              <a:defRPr sz="1600" b="0" i="0">
                <a:solidFill>
                  <a:srgbClr val="414042"/>
                </a:solidFill>
                <a:latin typeface="Amazon Ember Regular" charset="0"/>
                <a:cs typeface="Amazon Ember Regular"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a:t>Value to a customer</a:t>
            </a:r>
          </a:p>
        </p:txBody>
      </p:sp>
      <p:cxnSp>
        <p:nvCxnSpPr>
          <p:cNvPr id="329" name="Straight Arrow Connector 328">
            <a:extLst>
              <a:ext uri="{FF2B5EF4-FFF2-40B4-BE49-F238E27FC236}">
                <a16:creationId xmlns:a16="http://schemas.microsoft.com/office/drawing/2014/main" id="{A0F015C6-2B9C-42B5-B4A6-BDA4A8030749}"/>
              </a:ext>
            </a:extLst>
          </p:cNvPr>
          <p:cNvCxnSpPr>
            <a:cxnSpLocks/>
          </p:cNvCxnSpPr>
          <p:nvPr/>
        </p:nvCxnSpPr>
        <p:spPr>
          <a:xfrm>
            <a:off x="8631645" y="3567157"/>
            <a:ext cx="1261293" cy="2"/>
          </a:xfrm>
          <a:prstGeom prst="straightConnector1">
            <a:avLst/>
          </a:prstGeom>
          <a:ln w="3175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a:extLst>
              <a:ext uri="{FF2B5EF4-FFF2-40B4-BE49-F238E27FC236}">
                <a16:creationId xmlns:a16="http://schemas.microsoft.com/office/drawing/2014/main" id="{6A5770BA-771B-463E-85B2-D1AAF91657E5}"/>
              </a:ext>
            </a:extLst>
          </p:cNvPr>
          <p:cNvCxnSpPr>
            <a:cxnSpLocks/>
          </p:cNvCxnSpPr>
          <p:nvPr/>
        </p:nvCxnSpPr>
        <p:spPr>
          <a:xfrm flipH="1">
            <a:off x="4777743" y="3567157"/>
            <a:ext cx="2750818" cy="0"/>
          </a:xfrm>
          <a:prstGeom prst="line">
            <a:avLst/>
          </a:prstGeom>
          <a:ln w="31750">
            <a:solidFill>
              <a:schemeClr val="accent2"/>
            </a:solidFill>
            <a:tailEnd type="none" w="lg" len="sm"/>
          </a:ln>
          <a:effectLst/>
        </p:spPr>
        <p:style>
          <a:lnRef idx="2">
            <a:schemeClr val="accent1"/>
          </a:lnRef>
          <a:fillRef idx="0">
            <a:schemeClr val="accent1"/>
          </a:fillRef>
          <a:effectRef idx="1">
            <a:schemeClr val="accent1"/>
          </a:effectRef>
          <a:fontRef idx="minor">
            <a:schemeClr val="tx1"/>
          </a:fontRef>
        </p:style>
      </p:cxnSp>
      <p:sp>
        <p:nvSpPr>
          <p:cNvPr id="266" name="Oval 265">
            <a:extLst>
              <a:ext uri="{FF2B5EF4-FFF2-40B4-BE49-F238E27FC236}">
                <a16:creationId xmlns:a16="http://schemas.microsoft.com/office/drawing/2014/main" id="{9E1BA317-72CF-4DF8-BE91-CC530E92D22F}"/>
              </a:ext>
            </a:extLst>
          </p:cNvPr>
          <p:cNvSpPr/>
          <p:nvPr/>
        </p:nvSpPr>
        <p:spPr>
          <a:xfrm>
            <a:off x="5998755" y="2250713"/>
            <a:ext cx="2632890" cy="2632890"/>
          </a:xfrm>
          <a:prstGeom prst="ellipse">
            <a:avLst/>
          </a:prstGeom>
          <a:gradFill>
            <a:gsLst>
              <a:gs pos="1961">
                <a:schemeClr val="accent1"/>
              </a:gs>
              <a:gs pos="100000">
                <a:srgbClr val="384C87"/>
              </a:gs>
            </a:gsLst>
            <a:lin ang="5400000" scaled="0"/>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351" name="Group 350">
            <a:extLst>
              <a:ext uri="{FF2B5EF4-FFF2-40B4-BE49-F238E27FC236}">
                <a16:creationId xmlns:a16="http://schemas.microsoft.com/office/drawing/2014/main" id="{8D9946D6-94EC-4256-86AA-DDEE2F0EB51B}"/>
              </a:ext>
            </a:extLst>
          </p:cNvPr>
          <p:cNvGrpSpPr/>
          <p:nvPr/>
        </p:nvGrpSpPr>
        <p:grpSpPr>
          <a:xfrm>
            <a:off x="6523145" y="2775105"/>
            <a:ext cx="1584107" cy="1584107"/>
            <a:chOff x="4076965" y="1734440"/>
            <a:chExt cx="990067" cy="990067"/>
          </a:xfrm>
        </p:grpSpPr>
        <p:sp>
          <p:nvSpPr>
            <p:cNvPr id="308" name="Oval 307">
              <a:extLst>
                <a:ext uri="{FF2B5EF4-FFF2-40B4-BE49-F238E27FC236}">
                  <a16:creationId xmlns:a16="http://schemas.microsoft.com/office/drawing/2014/main" id="{40BA37A5-2A10-4CC7-9D00-9BAC63264C6F}"/>
                </a:ext>
              </a:extLst>
            </p:cNvPr>
            <p:cNvSpPr/>
            <p:nvPr/>
          </p:nvSpPr>
          <p:spPr>
            <a:xfrm>
              <a:off x="4076965" y="1734440"/>
              <a:ext cx="990067" cy="990067"/>
            </a:xfrm>
            <a:prstGeom prst="ellipse">
              <a:avLst/>
            </a:prstGeom>
            <a:solidFill>
              <a:srgbClr val="364A83"/>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grpSp>
          <p:nvGrpSpPr>
            <p:cNvPr id="309" name="Group 308">
              <a:extLst>
                <a:ext uri="{FF2B5EF4-FFF2-40B4-BE49-F238E27FC236}">
                  <a16:creationId xmlns:a16="http://schemas.microsoft.com/office/drawing/2014/main" id="{FA81DC2D-E48E-4542-A776-0BF18F543D24}"/>
                </a:ext>
              </a:extLst>
            </p:cNvPr>
            <p:cNvGrpSpPr/>
            <p:nvPr/>
          </p:nvGrpSpPr>
          <p:grpSpPr>
            <a:xfrm>
              <a:off x="4105706" y="1767946"/>
              <a:ext cx="925427" cy="925437"/>
              <a:chOff x="4496958" y="1898020"/>
              <a:chExt cx="1620373" cy="1620388"/>
            </a:xfrm>
          </p:grpSpPr>
          <p:sp>
            <p:nvSpPr>
              <p:cNvPr id="318" name="Oval 317">
                <a:extLst>
                  <a:ext uri="{FF2B5EF4-FFF2-40B4-BE49-F238E27FC236}">
                    <a16:creationId xmlns:a16="http://schemas.microsoft.com/office/drawing/2014/main" id="{85C2196C-F428-4879-9992-7923595B1A4B}"/>
                  </a:ext>
                </a:extLst>
              </p:cNvPr>
              <p:cNvSpPr/>
              <p:nvPr/>
            </p:nvSpPr>
            <p:spPr>
              <a:xfrm>
                <a:off x="4572000" y="1964724"/>
                <a:ext cx="1482811" cy="1482811"/>
              </a:xfrm>
              <a:prstGeom prst="ellipse">
                <a:avLst/>
              </a:prstGeom>
              <a:solidFill>
                <a:schemeClr val="accent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cxnSp>
            <p:nvCxnSpPr>
              <p:cNvPr id="319" name="Straight Connector 318">
                <a:extLst>
                  <a:ext uri="{FF2B5EF4-FFF2-40B4-BE49-F238E27FC236}">
                    <a16:creationId xmlns:a16="http://schemas.microsoft.com/office/drawing/2014/main" id="{53EE0E2C-0DC7-487B-AF0A-C85EF0E5039D}"/>
                  </a:ext>
                </a:extLst>
              </p:cNvPr>
              <p:cNvCxnSpPr/>
              <p:nvPr/>
            </p:nvCxnSpPr>
            <p:spPr>
              <a:xfrm flipH="1">
                <a:off x="5313405" y="1898020"/>
                <a:ext cx="0" cy="184115"/>
              </a:xfrm>
              <a:prstGeom prst="line">
                <a:avLst/>
              </a:prstGeom>
              <a:no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20" name="Straight Connector 319">
                <a:extLst>
                  <a:ext uri="{FF2B5EF4-FFF2-40B4-BE49-F238E27FC236}">
                    <a16:creationId xmlns:a16="http://schemas.microsoft.com/office/drawing/2014/main" id="{4EB8D166-C02C-4315-9972-7BB5278E7BA1}"/>
                  </a:ext>
                </a:extLst>
              </p:cNvPr>
              <p:cNvCxnSpPr/>
              <p:nvPr/>
            </p:nvCxnSpPr>
            <p:spPr>
              <a:xfrm flipH="1">
                <a:off x="5313405" y="3334293"/>
                <a:ext cx="0" cy="184115"/>
              </a:xfrm>
              <a:prstGeom prst="line">
                <a:avLst/>
              </a:prstGeom>
              <a:no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21" name="Straight Connector 320">
                <a:extLst>
                  <a:ext uri="{FF2B5EF4-FFF2-40B4-BE49-F238E27FC236}">
                    <a16:creationId xmlns:a16="http://schemas.microsoft.com/office/drawing/2014/main" id="{A8FAF635-41A7-4468-A8B5-64D8ACBDCE96}"/>
                  </a:ext>
                </a:extLst>
              </p:cNvPr>
              <p:cNvCxnSpPr>
                <a:cxnSpLocks/>
              </p:cNvCxnSpPr>
              <p:nvPr/>
            </p:nvCxnSpPr>
            <p:spPr>
              <a:xfrm rot="5400000" flipH="1">
                <a:off x="6025273" y="2614070"/>
                <a:ext cx="0" cy="184116"/>
              </a:xfrm>
              <a:prstGeom prst="line">
                <a:avLst/>
              </a:prstGeom>
              <a:no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22" name="Straight Connector 321">
                <a:extLst>
                  <a:ext uri="{FF2B5EF4-FFF2-40B4-BE49-F238E27FC236}">
                    <a16:creationId xmlns:a16="http://schemas.microsoft.com/office/drawing/2014/main" id="{E3CBF06A-99B2-4163-8A91-0592967E5232}"/>
                  </a:ext>
                </a:extLst>
              </p:cNvPr>
              <p:cNvCxnSpPr>
                <a:cxnSpLocks/>
              </p:cNvCxnSpPr>
              <p:nvPr/>
            </p:nvCxnSpPr>
            <p:spPr>
              <a:xfrm rot="5400000" flipH="1">
                <a:off x="4589016" y="2614070"/>
                <a:ext cx="0" cy="184116"/>
              </a:xfrm>
              <a:prstGeom prst="line">
                <a:avLst/>
              </a:prstGeom>
              <a:no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grpSp>
      </p:grpSp>
      <p:grpSp>
        <p:nvGrpSpPr>
          <p:cNvPr id="311" name="Group 310">
            <a:extLst>
              <a:ext uri="{FF2B5EF4-FFF2-40B4-BE49-F238E27FC236}">
                <a16:creationId xmlns:a16="http://schemas.microsoft.com/office/drawing/2014/main" id="{46D8FB96-2C4E-478C-9681-7A79958A4643}"/>
              </a:ext>
            </a:extLst>
          </p:cNvPr>
          <p:cNvGrpSpPr/>
          <p:nvPr/>
        </p:nvGrpSpPr>
        <p:grpSpPr>
          <a:xfrm>
            <a:off x="7315200" y="3120582"/>
            <a:ext cx="0" cy="893157"/>
            <a:chOff x="5221396" y="2284763"/>
            <a:chExt cx="0" cy="977416"/>
          </a:xfrm>
        </p:grpSpPr>
        <p:cxnSp>
          <p:nvCxnSpPr>
            <p:cNvPr id="316" name="Straight Connector 315">
              <a:extLst>
                <a:ext uri="{FF2B5EF4-FFF2-40B4-BE49-F238E27FC236}">
                  <a16:creationId xmlns:a16="http://schemas.microsoft.com/office/drawing/2014/main" id="{263DA5FB-CEEF-4F5E-9E25-27DFDADB0FF0}"/>
                </a:ext>
              </a:extLst>
            </p:cNvPr>
            <p:cNvCxnSpPr/>
            <p:nvPr/>
          </p:nvCxnSpPr>
          <p:spPr>
            <a:xfrm flipV="1">
              <a:off x="5221396" y="2284763"/>
              <a:ext cx="0" cy="393457"/>
            </a:xfrm>
            <a:prstGeom prst="line">
              <a:avLst/>
            </a:prstGeom>
            <a:noFill/>
            <a:ln w="41275" cap="rnd">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17" name="Straight Connector 316">
              <a:extLst>
                <a:ext uri="{FF2B5EF4-FFF2-40B4-BE49-F238E27FC236}">
                  <a16:creationId xmlns:a16="http://schemas.microsoft.com/office/drawing/2014/main" id="{9B5C79FF-9087-42CD-89C7-7CC48E096B71}"/>
                </a:ext>
              </a:extLst>
            </p:cNvPr>
            <p:cNvCxnSpPr/>
            <p:nvPr/>
          </p:nvCxnSpPr>
          <p:spPr>
            <a:xfrm flipV="1">
              <a:off x="5221396" y="2868720"/>
              <a:ext cx="0" cy="393459"/>
            </a:xfrm>
            <a:prstGeom prst="line">
              <a:avLst/>
            </a:prstGeom>
            <a:noFill/>
            <a:ln w="25400">
              <a:solidFill>
                <a:schemeClr val="accent1">
                  <a:alpha val="0"/>
                </a:schemeClr>
              </a:solidFill>
            </a:ln>
            <a:effectLst/>
          </p:spPr>
          <p:style>
            <a:lnRef idx="1">
              <a:schemeClr val="accent1"/>
            </a:lnRef>
            <a:fillRef idx="3">
              <a:schemeClr val="accent1"/>
            </a:fillRef>
            <a:effectRef idx="2">
              <a:schemeClr val="accent1"/>
            </a:effectRef>
            <a:fontRef idx="minor">
              <a:schemeClr val="lt1"/>
            </a:fontRef>
          </p:style>
        </p:cxnSp>
      </p:grpSp>
      <p:grpSp>
        <p:nvGrpSpPr>
          <p:cNvPr id="312" name="Group 311">
            <a:extLst>
              <a:ext uri="{FF2B5EF4-FFF2-40B4-BE49-F238E27FC236}">
                <a16:creationId xmlns:a16="http://schemas.microsoft.com/office/drawing/2014/main" id="{6ECB8022-5135-42E9-B03F-C0E4D0141ED8}"/>
              </a:ext>
            </a:extLst>
          </p:cNvPr>
          <p:cNvGrpSpPr/>
          <p:nvPr/>
        </p:nvGrpSpPr>
        <p:grpSpPr>
          <a:xfrm rot="5400000">
            <a:off x="7315200" y="3263757"/>
            <a:ext cx="0" cy="606802"/>
            <a:chOff x="5309838" y="2374106"/>
            <a:chExt cx="0" cy="664047"/>
          </a:xfrm>
        </p:grpSpPr>
        <p:cxnSp>
          <p:nvCxnSpPr>
            <p:cNvPr id="314" name="Straight Connector 313">
              <a:extLst>
                <a:ext uri="{FF2B5EF4-FFF2-40B4-BE49-F238E27FC236}">
                  <a16:creationId xmlns:a16="http://schemas.microsoft.com/office/drawing/2014/main" id="{961A1692-F75B-4E0F-A633-6427EEBD21B7}"/>
                </a:ext>
              </a:extLst>
            </p:cNvPr>
            <p:cNvCxnSpPr>
              <a:cxnSpLocks/>
            </p:cNvCxnSpPr>
            <p:nvPr/>
          </p:nvCxnSpPr>
          <p:spPr>
            <a:xfrm flipV="1">
              <a:off x="5309838" y="2374106"/>
              <a:ext cx="0" cy="236774"/>
            </a:xfrm>
            <a:prstGeom prst="line">
              <a:avLst/>
            </a:prstGeom>
            <a:noFill/>
            <a:ln w="41275" cap="rnd">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15" name="Straight Connector 314">
              <a:extLst>
                <a:ext uri="{FF2B5EF4-FFF2-40B4-BE49-F238E27FC236}">
                  <a16:creationId xmlns:a16="http://schemas.microsoft.com/office/drawing/2014/main" id="{9DD68F53-DEF9-445B-9124-8BBA95E7474B}"/>
                </a:ext>
              </a:extLst>
            </p:cNvPr>
            <p:cNvCxnSpPr>
              <a:cxnSpLocks/>
            </p:cNvCxnSpPr>
            <p:nvPr/>
          </p:nvCxnSpPr>
          <p:spPr>
            <a:xfrm flipV="1">
              <a:off x="5309838" y="2801379"/>
              <a:ext cx="0" cy="236774"/>
            </a:xfrm>
            <a:prstGeom prst="line">
              <a:avLst/>
            </a:prstGeom>
            <a:noFill/>
            <a:ln w="25400">
              <a:solidFill>
                <a:schemeClr val="accent1">
                  <a:alpha val="0"/>
                </a:schemeClr>
              </a:solidFill>
            </a:ln>
            <a:effectLst/>
          </p:spPr>
          <p:style>
            <a:lnRef idx="1">
              <a:schemeClr val="accent1"/>
            </a:lnRef>
            <a:fillRef idx="3">
              <a:schemeClr val="accent1"/>
            </a:fillRef>
            <a:effectRef idx="2">
              <a:schemeClr val="accent1"/>
            </a:effectRef>
            <a:fontRef idx="minor">
              <a:schemeClr val="lt1"/>
            </a:fontRef>
          </p:style>
        </p:cxnSp>
      </p:grpSp>
      <p:grpSp>
        <p:nvGrpSpPr>
          <p:cNvPr id="350" name="Group 349">
            <a:extLst>
              <a:ext uri="{FF2B5EF4-FFF2-40B4-BE49-F238E27FC236}">
                <a16:creationId xmlns:a16="http://schemas.microsoft.com/office/drawing/2014/main" id="{204B5E3E-CD5C-43AE-B698-CB4BEFF8283E}"/>
              </a:ext>
            </a:extLst>
          </p:cNvPr>
          <p:cNvGrpSpPr/>
          <p:nvPr/>
        </p:nvGrpSpPr>
        <p:grpSpPr>
          <a:xfrm>
            <a:off x="6350619" y="2602577"/>
            <a:ext cx="1929162" cy="1929162"/>
            <a:chOff x="3969137" y="1626611"/>
            <a:chExt cx="1205726" cy="1205726"/>
          </a:xfrm>
        </p:grpSpPr>
        <p:grpSp>
          <p:nvGrpSpPr>
            <p:cNvPr id="307" name="Group 306">
              <a:extLst>
                <a:ext uri="{FF2B5EF4-FFF2-40B4-BE49-F238E27FC236}">
                  <a16:creationId xmlns:a16="http://schemas.microsoft.com/office/drawing/2014/main" id="{C881E379-38FC-48A4-8502-F9EFD3F63C2C}"/>
                </a:ext>
              </a:extLst>
            </p:cNvPr>
            <p:cNvGrpSpPr/>
            <p:nvPr/>
          </p:nvGrpSpPr>
          <p:grpSpPr>
            <a:xfrm>
              <a:off x="3969137" y="1626611"/>
              <a:ext cx="1205726" cy="1205726"/>
              <a:chOff x="4165818" y="1717892"/>
              <a:chExt cx="2111157" cy="2111157"/>
            </a:xfrm>
          </p:grpSpPr>
          <p:sp>
            <p:nvSpPr>
              <p:cNvPr id="323" name="Arc 322">
                <a:extLst>
                  <a:ext uri="{FF2B5EF4-FFF2-40B4-BE49-F238E27FC236}">
                    <a16:creationId xmlns:a16="http://schemas.microsoft.com/office/drawing/2014/main" id="{4C372102-BE1B-4939-8E6E-9E1F55FBD5E7}"/>
                  </a:ext>
                </a:extLst>
              </p:cNvPr>
              <p:cNvSpPr/>
              <p:nvPr/>
            </p:nvSpPr>
            <p:spPr>
              <a:xfrm>
                <a:off x="4165818" y="1717892"/>
                <a:ext cx="2111157" cy="2111157"/>
              </a:xfrm>
              <a:prstGeom prst="arc">
                <a:avLst>
                  <a:gd name="adj1" fmla="val 630950"/>
                  <a:gd name="adj2" fmla="val 4757338"/>
                </a:avLst>
              </a:prstGeom>
              <a:no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324" name="Arc 323">
                <a:extLst>
                  <a:ext uri="{FF2B5EF4-FFF2-40B4-BE49-F238E27FC236}">
                    <a16:creationId xmlns:a16="http://schemas.microsoft.com/office/drawing/2014/main" id="{F39C960A-61CF-44B0-BD67-3CF0DEDF3A57}"/>
                  </a:ext>
                </a:extLst>
              </p:cNvPr>
              <p:cNvSpPr/>
              <p:nvPr/>
            </p:nvSpPr>
            <p:spPr>
              <a:xfrm flipH="1">
                <a:off x="4165818" y="1717892"/>
                <a:ext cx="2111157" cy="2111157"/>
              </a:xfrm>
              <a:prstGeom prst="arc">
                <a:avLst>
                  <a:gd name="adj1" fmla="val 630950"/>
                  <a:gd name="adj2" fmla="val 4757338"/>
                </a:avLst>
              </a:prstGeom>
              <a:no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325" name="Arc 324">
                <a:extLst>
                  <a:ext uri="{FF2B5EF4-FFF2-40B4-BE49-F238E27FC236}">
                    <a16:creationId xmlns:a16="http://schemas.microsoft.com/office/drawing/2014/main" id="{F33AEC1C-B891-4AA7-9155-17280E996C9B}"/>
                  </a:ext>
                </a:extLst>
              </p:cNvPr>
              <p:cNvSpPr/>
              <p:nvPr/>
            </p:nvSpPr>
            <p:spPr>
              <a:xfrm flipH="1">
                <a:off x="4165818" y="1717892"/>
                <a:ext cx="2111157" cy="2111157"/>
              </a:xfrm>
              <a:prstGeom prst="arc">
                <a:avLst>
                  <a:gd name="adj1" fmla="val 16833449"/>
                  <a:gd name="adj2" fmla="val 20969919"/>
                </a:avLst>
              </a:prstGeom>
              <a:no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grpSp>
        <p:sp>
          <p:nvSpPr>
            <p:cNvPr id="313" name="Arc 312">
              <a:extLst>
                <a:ext uri="{FF2B5EF4-FFF2-40B4-BE49-F238E27FC236}">
                  <a16:creationId xmlns:a16="http://schemas.microsoft.com/office/drawing/2014/main" id="{8DD6A83C-1925-4C70-8B60-360F78D8C222}"/>
                </a:ext>
              </a:extLst>
            </p:cNvPr>
            <p:cNvSpPr/>
            <p:nvPr/>
          </p:nvSpPr>
          <p:spPr>
            <a:xfrm>
              <a:off x="3969137" y="1626611"/>
              <a:ext cx="1205726" cy="1205726"/>
            </a:xfrm>
            <a:prstGeom prst="arc">
              <a:avLst>
                <a:gd name="adj1" fmla="val 16833449"/>
                <a:gd name="adj2" fmla="val 20969919"/>
              </a:avLst>
            </a:prstGeom>
            <a:no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grpSp>
      <p:sp>
        <p:nvSpPr>
          <p:cNvPr id="310" name="Oval 309">
            <a:extLst>
              <a:ext uri="{FF2B5EF4-FFF2-40B4-BE49-F238E27FC236}">
                <a16:creationId xmlns:a16="http://schemas.microsoft.com/office/drawing/2014/main" id="{D0C88381-4CD5-45ED-9CAF-DF9E0109AE06}"/>
              </a:ext>
            </a:extLst>
          </p:cNvPr>
          <p:cNvSpPr/>
          <p:nvPr/>
        </p:nvSpPr>
        <p:spPr>
          <a:xfrm>
            <a:off x="7228161" y="3480119"/>
            <a:ext cx="174078" cy="174078"/>
          </a:xfrm>
          <a:prstGeom prst="ellipse">
            <a:avLst/>
          </a:prstGeom>
          <a:solidFill>
            <a:srgbClr val="384C87"/>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231" name="Rectangle 230">
            <a:extLst>
              <a:ext uri="{FF2B5EF4-FFF2-40B4-BE49-F238E27FC236}">
                <a16:creationId xmlns:a16="http://schemas.microsoft.com/office/drawing/2014/main" id="{39E9BFD2-34D1-4913-82E7-7E42797B47F6}"/>
              </a:ext>
            </a:extLst>
          </p:cNvPr>
          <p:cNvSpPr/>
          <p:nvPr/>
        </p:nvSpPr>
        <p:spPr>
          <a:xfrm>
            <a:off x="0" y="7218619"/>
            <a:ext cx="14630400" cy="1010979"/>
          </a:xfrm>
          <a:prstGeom prst="rect">
            <a:avLst/>
          </a:prstGeom>
          <a:gradFill>
            <a:gsLst>
              <a:gs pos="1961">
                <a:srgbClr val="384C87"/>
              </a:gs>
              <a:gs pos="10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58872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fade">
                                      <p:cBhvr>
                                        <p:cTn id="7" dur="250"/>
                                        <p:tgtEl>
                                          <p:spTgt spid="268"/>
                                        </p:tgtEl>
                                      </p:cBhvr>
                                    </p:animEffect>
                                  </p:childTnLst>
                                </p:cTn>
                              </p:par>
                              <p:par>
                                <p:cTn id="8" presetID="42" presetClass="path" presetSubtype="0" decel="100000" fill="hold" grpId="1" nodeType="withEffect">
                                  <p:stCondLst>
                                    <p:cond delay="0"/>
                                  </p:stCondLst>
                                  <p:childTnLst>
                                    <p:animMotion origin="layout" path="M 4.54861E-6 4.19753E-6 L 4.54861E-6 0.06423 " pathEditMode="relative" rAng="0" ptsTypes="AA">
                                      <p:cBhvr>
                                        <p:cTn id="9" dur="500" spd="-100000" fill="hold"/>
                                        <p:tgtEl>
                                          <p:spTgt spid="268"/>
                                        </p:tgtEl>
                                        <p:attrNameLst>
                                          <p:attrName>ppt_x</p:attrName>
                                          <p:attrName>ppt_y</p:attrName>
                                        </p:attrNameLst>
                                      </p:cBhvr>
                                      <p:rCtr x="0" y="3202"/>
                                    </p:animMotion>
                                  </p:childTnLst>
                                </p:cTn>
                              </p:par>
                              <p:par>
                                <p:cTn id="10" presetID="21" presetClass="entr" presetSubtype="1" fill="hold" grpId="0" nodeType="withEffect">
                                  <p:stCondLst>
                                    <p:cond delay="0"/>
                                  </p:stCondLst>
                                  <p:childTnLst>
                                    <p:set>
                                      <p:cBhvr>
                                        <p:cTn id="11" dur="1" fill="hold">
                                          <p:stCondLst>
                                            <p:cond delay="0"/>
                                          </p:stCondLst>
                                        </p:cTn>
                                        <p:tgtEl>
                                          <p:spTgt spid="264"/>
                                        </p:tgtEl>
                                        <p:attrNameLst>
                                          <p:attrName>style.visibility</p:attrName>
                                        </p:attrNameLst>
                                      </p:cBhvr>
                                      <p:to>
                                        <p:strVal val="visible"/>
                                      </p:to>
                                    </p:set>
                                    <p:animEffect transition="in" filter="wheel(1)">
                                      <p:cBhvr>
                                        <p:cTn id="12" dur="500"/>
                                        <p:tgtEl>
                                          <p:spTgt spid="264"/>
                                        </p:tgtEl>
                                      </p:cBhvr>
                                    </p:animEffect>
                                  </p:childTnLst>
                                </p:cTn>
                              </p:par>
                              <p:par>
                                <p:cTn id="13" presetID="2" presetClass="entr" presetSubtype="4" decel="100000" fill="hold" nodeType="withEffect">
                                  <p:stCondLst>
                                    <p:cond delay="0"/>
                                  </p:stCondLst>
                                  <p:childTnLst>
                                    <p:set>
                                      <p:cBhvr>
                                        <p:cTn id="14" dur="1" fill="hold">
                                          <p:stCondLst>
                                            <p:cond delay="0"/>
                                          </p:stCondLst>
                                        </p:cTn>
                                        <p:tgtEl>
                                          <p:spTgt spid="146"/>
                                        </p:tgtEl>
                                        <p:attrNameLst>
                                          <p:attrName>style.visibility</p:attrName>
                                        </p:attrNameLst>
                                      </p:cBhvr>
                                      <p:to>
                                        <p:strVal val="visible"/>
                                      </p:to>
                                    </p:set>
                                    <p:anim calcmode="lin" valueType="num">
                                      <p:cBhvr additive="base">
                                        <p:cTn id="15" dur="750" fill="hold"/>
                                        <p:tgtEl>
                                          <p:spTgt spid="146"/>
                                        </p:tgtEl>
                                        <p:attrNameLst>
                                          <p:attrName>ppt_x</p:attrName>
                                        </p:attrNameLst>
                                      </p:cBhvr>
                                      <p:tavLst>
                                        <p:tav tm="0">
                                          <p:val>
                                            <p:strVal val="#ppt_x"/>
                                          </p:val>
                                        </p:tav>
                                        <p:tav tm="100000">
                                          <p:val>
                                            <p:strVal val="#ppt_x"/>
                                          </p:val>
                                        </p:tav>
                                      </p:tavLst>
                                    </p:anim>
                                    <p:anim calcmode="lin" valueType="num">
                                      <p:cBhvr additive="base">
                                        <p:cTn id="16" dur="750" fill="hold"/>
                                        <p:tgtEl>
                                          <p:spTgt spid="146"/>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500"/>
                                  </p:stCondLst>
                                  <p:childTnLst>
                                    <p:set>
                                      <p:cBhvr>
                                        <p:cTn id="18" dur="1" fill="hold">
                                          <p:stCondLst>
                                            <p:cond delay="0"/>
                                          </p:stCondLst>
                                        </p:cTn>
                                        <p:tgtEl>
                                          <p:spTgt spid="144"/>
                                        </p:tgtEl>
                                        <p:attrNameLst>
                                          <p:attrName>style.visibility</p:attrName>
                                        </p:attrNameLst>
                                      </p:cBhvr>
                                      <p:to>
                                        <p:strVal val="visible"/>
                                      </p:to>
                                    </p:set>
                                    <p:animEffect transition="in" filter="fade">
                                      <p:cBhvr>
                                        <p:cTn id="19" dur="500"/>
                                        <p:tgtEl>
                                          <p:spTgt spid="14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43"/>
                                        </p:tgtEl>
                                        <p:attrNameLst>
                                          <p:attrName>style.visibility</p:attrName>
                                        </p:attrNameLst>
                                      </p:cBhvr>
                                      <p:to>
                                        <p:strVal val="visible"/>
                                      </p:to>
                                    </p:set>
                                    <p:animEffect transition="in" filter="fade">
                                      <p:cBhvr>
                                        <p:cTn id="22" dur="500"/>
                                        <p:tgtEl>
                                          <p:spTgt spid="143"/>
                                        </p:tgtEl>
                                      </p:cBhvr>
                                    </p:animEffect>
                                  </p:childTnLst>
                                </p:cTn>
                              </p:par>
                              <p:par>
                                <p:cTn id="23" presetID="10" presetClass="entr" presetSubtype="0" fill="hold" nodeType="withEffect">
                                  <p:stCondLst>
                                    <p:cond delay="50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500"/>
                                        <p:tgtEl>
                                          <p:spTgt spid="148"/>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47"/>
                                        </p:tgtEl>
                                        <p:attrNameLst>
                                          <p:attrName>style.visibility</p:attrName>
                                        </p:attrNameLst>
                                      </p:cBhvr>
                                      <p:to>
                                        <p:strVal val="visible"/>
                                      </p:to>
                                    </p:set>
                                    <p:animEffect transition="in" filter="fade">
                                      <p:cBhvr>
                                        <p:cTn id="28" dur="500"/>
                                        <p:tgtEl>
                                          <p:spTgt spid="147"/>
                                        </p:tgtEl>
                                      </p:cBhvr>
                                    </p:animEffect>
                                  </p:childTnLst>
                                </p:cTn>
                              </p:par>
                              <p:par>
                                <p:cTn id="29" presetID="10" presetClass="entr" presetSubtype="0" fill="hold" nodeType="withEffect">
                                  <p:stCondLst>
                                    <p:cond delay="600"/>
                                  </p:stCondLst>
                                  <p:childTnLst>
                                    <p:set>
                                      <p:cBhvr>
                                        <p:cTn id="30" dur="1" fill="hold">
                                          <p:stCondLst>
                                            <p:cond delay="0"/>
                                          </p:stCondLst>
                                        </p:cTn>
                                        <p:tgtEl>
                                          <p:spTgt spid="153"/>
                                        </p:tgtEl>
                                        <p:attrNameLst>
                                          <p:attrName>style.visibility</p:attrName>
                                        </p:attrNameLst>
                                      </p:cBhvr>
                                      <p:to>
                                        <p:strVal val="visible"/>
                                      </p:to>
                                    </p:set>
                                    <p:animEffect transition="in" filter="fade">
                                      <p:cBhvr>
                                        <p:cTn id="31" dur="500"/>
                                        <p:tgtEl>
                                          <p:spTgt spid="153"/>
                                        </p:tgtEl>
                                      </p:cBhvr>
                                    </p:animEffect>
                                  </p:childTnLst>
                                </p:cTn>
                              </p:par>
                              <p:par>
                                <p:cTn id="32" presetID="10" presetClass="entr" presetSubtype="0" fill="hold" grpId="0" nodeType="withEffect">
                                  <p:stCondLst>
                                    <p:cond delay="600"/>
                                  </p:stCondLst>
                                  <p:childTnLst>
                                    <p:set>
                                      <p:cBhvr>
                                        <p:cTn id="33" dur="1" fill="hold">
                                          <p:stCondLst>
                                            <p:cond delay="0"/>
                                          </p:stCondLst>
                                        </p:cTn>
                                        <p:tgtEl>
                                          <p:spTgt spid="145"/>
                                        </p:tgtEl>
                                        <p:attrNameLst>
                                          <p:attrName>style.visibility</p:attrName>
                                        </p:attrNameLst>
                                      </p:cBhvr>
                                      <p:to>
                                        <p:strVal val="visible"/>
                                      </p:to>
                                    </p:set>
                                    <p:animEffect transition="in" filter="fade">
                                      <p:cBhvr>
                                        <p:cTn id="34" dur="500"/>
                                        <p:tgtEl>
                                          <p:spTgt spid="145"/>
                                        </p:tgtEl>
                                      </p:cBhvr>
                                    </p:animEffect>
                                  </p:childTnLst>
                                </p:cTn>
                              </p:par>
                              <p:par>
                                <p:cTn id="35" presetID="10" presetClass="entr" presetSubtype="0" fill="hold" nodeType="withEffect">
                                  <p:stCondLst>
                                    <p:cond delay="6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500"/>
                                        <p:tgtEl>
                                          <p:spTgt spid="150"/>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42"/>
                                        </p:tgtEl>
                                        <p:attrNameLst>
                                          <p:attrName>style.visibility</p:attrName>
                                        </p:attrNameLst>
                                      </p:cBhvr>
                                      <p:to>
                                        <p:strVal val="visible"/>
                                      </p:to>
                                    </p:set>
                                    <p:animEffect transition="in" filter="fade">
                                      <p:cBhvr>
                                        <p:cTn id="40" dur="500"/>
                                        <p:tgtEl>
                                          <p:spTgt spid="142"/>
                                        </p:tgtEl>
                                      </p:cBhvr>
                                    </p:animEffect>
                                  </p:childTnLst>
                                </p:cTn>
                              </p:par>
                              <p:par>
                                <p:cTn id="41" presetID="10" presetClass="entr" presetSubtype="0" fill="hold" nodeType="withEffect">
                                  <p:stCondLst>
                                    <p:cond delay="700"/>
                                  </p:stCondLst>
                                  <p:childTnLst>
                                    <p:set>
                                      <p:cBhvr>
                                        <p:cTn id="42" dur="1" fill="hold">
                                          <p:stCondLst>
                                            <p:cond delay="0"/>
                                          </p:stCondLst>
                                        </p:cTn>
                                        <p:tgtEl>
                                          <p:spTgt spid="154"/>
                                        </p:tgtEl>
                                        <p:attrNameLst>
                                          <p:attrName>style.visibility</p:attrName>
                                        </p:attrNameLst>
                                      </p:cBhvr>
                                      <p:to>
                                        <p:strVal val="visible"/>
                                      </p:to>
                                    </p:set>
                                    <p:animEffect transition="in" filter="fade">
                                      <p:cBhvr>
                                        <p:cTn id="43" dur="500"/>
                                        <p:tgtEl>
                                          <p:spTgt spid="154"/>
                                        </p:tgtEl>
                                      </p:cBhvr>
                                    </p:animEffect>
                                  </p:childTnLst>
                                </p:cTn>
                              </p:par>
                              <p:par>
                                <p:cTn id="44" presetID="10" presetClass="entr" presetSubtype="0" fill="hold" nodeType="withEffect">
                                  <p:stCondLst>
                                    <p:cond delay="700"/>
                                  </p:stCondLst>
                                  <p:childTnLst>
                                    <p:set>
                                      <p:cBhvr>
                                        <p:cTn id="45" dur="1" fill="hold">
                                          <p:stCondLst>
                                            <p:cond delay="0"/>
                                          </p:stCondLst>
                                        </p:cTn>
                                        <p:tgtEl>
                                          <p:spTgt spid="151"/>
                                        </p:tgtEl>
                                        <p:attrNameLst>
                                          <p:attrName>style.visibility</p:attrName>
                                        </p:attrNameLst>
                                      </p:cBhvr>
                                      <p:to>
                                        <p:strVal val="visible"/>
                                      </p:to>
                                    </p:set>
                                    <p:animEffect transition="in" filter="fade">
                                      <p:cBhvr>
                                        <p:cTn id="46" dur="500"/>
                                        <p:tgtEl>
                                          <p:spTgt spid="151"/>
                                        </p:tgtEl>
                                      </p:cBhvr>
                                    </p:animEffect>
                                  </p:childTnLst>
                                </p:cTn>
                              </p:par>
                              <p:par>
                                <p:cTn id="47" presetID="10" presetClass="entr" presetSubtype="0" fill="hold" nodeType="withEffect">
                                  <p:stCondLst>
                                    <p:cond delay="700"/>
                                  </p:stCondLst>
                                  <p:childTnLst>
                                    <p:set>
                                      <p:cBhvr>
                                        <p:cTn id="48" dur="1" fill="hold">
                                          <p:stCondLst>
                                            <p:cond delay="0"/>
                                          </p:stCondLst>
                                        </p:cTn>
                                        <p:tgtEl>
                                          <p:spTgt spid="149"/>
                                        </p:tgtEl>
                                        <p:attrNameLst>
                                          <p:attrName>style.visibility</p:attrName>
                                        </p:attrNameLst>
                                      </p:cBhvr>
                                      <p:to>
                                        <p:strVal val="visible"/>
                                      </p:to>
                                    </p:set>
                                    <p:animEffect transition="in" filter="fade">
                                      <p:cBhvr>
                                        <p:cTn id="49" dur="500"/>
                                        <p:tgtEl>
                                          <p:spTgt spid="149"/>
                                        </p:tgtEl>
                                      </p:cBhvr>
                                    </p:animEffect>
                                  </p:childTnLst>
                                </p:cTn>
                              </p:par>
                              <p:par>
                                <p:cTn id="50" presetID="10" presetClass="entr" presetSubtype="0" fill="hold" nodeType="withEffect">
                                  <p:stCondLst>
                                    <p:cond delay="700"/>
                                  </p:stCondLst>
                                  <p:childTnLst>
                                    <p:set>
                                      <p:cBhvr>
                                        <p:cTn id="51" dur="1" fill="hold">
                                          <p:stCondLst>
                                            <p:cond delay="0"/>
                                          </p:stCondLst>
                                        </p:cTn>
                                        <p:tgtEl>
                                          <p:spTgt spid="152"/>
                                        </p:tgtEl>
                                        <p:attrNameLst>
                                          <p:attrName>style.visibility</p:attrName>
                                        </p:attrNameLst>
                                      </p:cBhvr>
                                      <p:to>
                                        <p:strVal val="visible"/>
                                      </p:to>
                                    </p:set>
                                    <p:animEffect transition="in" filter="fade">
                                      <p:cBhvr>
                                        <p:cTn id="52" dur="500"/>
                                        <p:tgtEl>
                                          <p:spTgt spid="152"/>
                                        </p:tgtEl>
                                      </p:cBhvr>
                                    </p:animEffect>
                                  </p:childTnLst>
                                </p:cTn>
                              </p:par>
                              <p:par>
                                <p:cTn id="53" presetID="10" presetClass="entr" presetSubtype="0" fill="hold" nodeType="withEffect">
                                  <p:stCondLst>
                                    <p:cond delay="700"/>
                                  </p:stCondLst>
                                  <p:childTnLst>
                                    <p:set>
                                      <p:cBhvr>
                                        <p:cTn id="54" dur="1" fill="hold">
                                          <p:stCondLst>
                                            <p:cond delay="0"/>
                                          </p:stCondLst>
                                        </p:cTn>
                                        <p:tgtEl>
                                          <p:spTgt spid="155"/>
                                        </p:tgtEl>
                                        <p:attrNameLst>
                                          <p:attrName>style.visibility</p:attrName>
                                        </p:attrNameLst>
                                      </p:cBhvr>
                                      <p:to>
                                        <p:strVal val="visible"/>
                                      </p:to>
                                    </p:set>
                                    <p:animEffect transition="in" filter="fade">
                                      <p:cBhvr>
                                        <p:cTn id="55" dur="500"/>
                                        <p:tgtEl>
                                          <p:spTgt spid="155"/>
                                        </p:tgtEl>
                                      </p:cBhvr>
                                    </p:animEffect>
                                  </p:childTnLst>
                                </p:cTn>
                              </p:par>
                            </p:childTnLst>
                          </p:cTn>
                        </p:par>
                        <p:par>
                          <p:cTn id="56" fill="hold">
                            <p:stCondLst>
                              <p:cond delay="1200"/>
                            </p:stCondLst>
                            <p:childTnLst>
                              <p:par>
                                <p:cTn id="57" presetID="10" presetClass="entr" presetSubtype="0" fill="hold" nodeType="afterEffect">
                                  <p:stCondLst>
                                    <p:cond delay="0"/>
                                  </p:stCondLst>
                                  <p:childTnLst>
                                    <p:set>
                                      <p:cBhvr>
                                        <p:cTn id="58" dur="1" fill="hold">
                                          <p:stCondLst>
                                            <p:cond delay="0"/>
                                          </p:stCondLst>
                                        </p:cTn>
                                        <p:tgtEl>
                                          <p:spTgt spid="329"/>
                                        </p:tgtEl>
                                        <p:attrNameLst>
                                          <p:attrName>style.visibility</p:attrName>
                                        </p:attrNameLst>
                                      </p:cBhvr>
                                      <p:to>
                                        <p:strVal val="visible"/>
                                      </p:to>
                                    </p:set>
                                    <p:animEffect transition="in" filter="fade">
                                      <p:cBhvr>
                                        <p:cTn id="59" dur="100"/>
                                        <p:tgtEl>
                                          <p:spTgt spid="329"/>
                                        </p:tgtEl>
                                      </p:cBhvr>
                                    </p:animEffect>
                                  </p:childTnLst>
                                </p:cTn>
                              </p:par>
                              <p:par>
                                <p:cTn id="60" presetID="35" presetClass="path" presetSubtype="0" decel="100000" fill="hold" nodeType="withEffect">
                                  <p:stCondLst>
                                    <p:cond delay="0"/>
                                  </p:stCondLst>
                                  <p:childTnLst>
                                    <p:animMotion origin="layout" path="M 3.88889E-6 -3.33333E-6 L -0.26337 2.09877E-6 " pathEditMode="relative" rAng="0" ptsTypes="AA">
                                      <p:cBhvr>
                                        <p:cTn id="61" dur="750" spd="-100000" fill="hold"/>
                                        <p:tgtEl>
                                          <p:spTgt spid="329"/>
                                        </p:tgtEl>
                                        <p:attrNameLst>
                                          <p:attrName>ppt_x</p:attrName>
                                          <p:attrName>ppt_y</p:attrName>
                                        </p:attrNameLst>
                                      </p:cBhvr>
                                      <p:rCtr x="-13229" y="62"/>
                                    </p:animMotion>
                                  </p:childTnLst>
                                </p:cTn>
                              </p:par>
                              <p:par>
                                <p:cTn id="62" presetID="10" presetClass="entr" presetSubtype="0" fill="hold" nodeType="withEffect">
                                  <p:stCondLst>
                                    <p:cond delay="0"/>
                                  </p:stCondLst>
                                  <p:childTnLst>
                                    <p:set>
                                      <p:cBhvr>
                                        <p:cTn id="63" dur="1" fill="hold">
                                          <p:stCondLst>
                                            <p:cond delay="0"/>
                                          </p:stCondLst>
                                        </p:cTn>
                                        <p:tgtEl>
                                          <p:spTgt spid="330"/>
                                        </p:tgtEl>
                                        <p:attrNameLst>
                                          <p:attrName>style.visibility</p:attrName>
                                        </p:attrNameLst>
                                      </p:cBhvr>
                                      <p:to>
                                        <p:strVal val="visible"/>
                                      </p:to>
                                    </p:set>
                                    <p:animEffect transition="in" filter="fade">
                                      <p:cBhvr>
                                        <p:cTn id="64" dur="100"/>
                                        <p:tgtEl>
                                          <p:spTgt spid="330"/>
                                        </p:tgtEl>
                                      </p:cBhvr>
                                    </p:animEffect>
                                  </p:childTnLst>
                                </p:cTn>
                              </p:par>
                              <p:par>
                                <p:cTn id="65" presetID="21" presetClass="entr" presetSubtype="1" fill="hold" grpId="0" nodeType="withEffect">
                                  <p:stCondLst>
                                    <p:cond delay="0"/>
                                  </p:stCondLst>
                                  <p:childTnLst>
                                    <p:set>
                                      <p:cBhvr>
                                        <p:cTn id="66" dur="1" fill="hold">
                                          <p:stCondLst>
                                            <p:cond delay="0"/>
                                          </p:stCondLst>
                                        </p:cTn>
                                        <p:tgtEl>
                                          <p:spTgt spid="266"/>
                                        </p:tgtEl>
                                        <p:attrNameLst>
                                          <p:attrName>style.visibility</p:attrName>
                                        </p:attrNameLst>
                                      </p:cBhvr>
                                      <p:to>
                                        <p:strVal val="visible"/>
                                      </p:to>
                                    </p:set>
                                    <p:animEffect transition="in" filter="wheel(1)">
                                      <p:cBhvr>
                                        <p:cTn id="67" dur="500"/>
                                        <p:tgtEl>
                                          <p:spTgt spid="26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69"/>
                                        </p:tgtEl>
                                        <p:attrNameLst>
                                          <p:attrName>style.visibility</p:attrName>
                                        </p:attrNameLst>
                                      </p:cBhvr>
                                      <p:to>
                                        <p:strVal val="visible"/>
                                      </p:to>
                                    </p:set>
                                    <p:animEffect transition="in" filter="fade">
                                      <p:cBhvr>
                                        <p:cTn id="70" dur="250"/>
                                        <p:tgtEl>
                                          <p:spTgt spid="269"/>
                                        </p:tgtEl>
                                      </p:cBhvr>
                                    </p:animEffect>
                                  </p:childTnLst>
                                </p:cTn>
                              </p:par>
                              <p:par>
                                <p:cTn id="71" presetID="42" presetClass="path" presetSubtype="0" decel="100000" fill="hold" grpId="1" nodeType="withEffect">
                                  <p:stCondLst>
                                    <p:cond delay="0"/>
                                  </p:stCondLst>
                                  <p:childTnLst>
                                    <p:animMotion origin="layout" path="M 0 -3.58025E-6 L 0 0.0642 " pathEditMode="relative" rAng="0" ptsTypes="AA">
                                      <p:cBhvr>
                                        <p:cTn id="72" dur="500" spd="-100000" fill="hold"/>
                                        <p:tgtEl>
                                          <p:spTgt spid="269"/>
                                        </p:tgtEl>
                                        <p:attrNameLst>
                                          <p:attrName>ppt_x</p:attrName>
                                          <p:attrName>ppt_y</p:attrName>
                                        </p:attrNameLst>
                                      </p:cBhvr>
                                      <p:rCtr x="0" y="3210"/>
                                    </p:animMotion>
                                  </p:childTnLst>
                                </p:cTn>
                              </p:par>
                              <p:par>
                                <p:cTn id="73" presetID="1" presetClass="entr" presetSubtype="0" fill="hold" nodeType="withEffect">
                                  <p:stCondLst>
                                    <p:cond delay="500"/>
                                  </p:stCondLst>
                                  <p:childTnLst>
                                    <p:set>
                                      <p:cBhvr>
                                        <p:cTn id="74" dur="1" fill="hold">
                                          <p:stCondLst>
                                            <p:cond delay="0"/>
                                          </p:stCondLst>
                                        </p:cTn>
                                        <p:tgtEl>
                                          <p:spTgt spid="350"/>
                                        </p:tgtEl>
                                        <p:attrNameLst>
                                          <p:attrName>style.visibility</p:attrName>
                                        </p:attrNameLst>
                                      </p:cBhvr>
                                      <p:to>
                                        <p:strVal val="visible"/>
                                      </p:to>
                                    </p:set>
                                  </p:childTnLst>
                                </p:cTn>
                              </p:par>
                              <p:par>
                                <p:cTn id="75" presetID="6" presetClass="emph" presetSubtype="0" accel="100000" autoRev="1" fill="hold" nodeType="withEffect">
                                  <p:stCondLst>
                                    <p:cond delay="250"/>
                                  </p:stCondLst>
                                  <p:childTnLst>
                                    <p:animScale>
                                      <p:cBhvr>
                                        <p:cTn id="76" dur="250" fill="hold"/>
                                        <p:tgtEl>
                                          <p:spTgt spid="350"/>
                                        </p:tgtEl>
                                      </p:cBhvr>
                                      <p:by x="1000" y="1000"/>
                                    </p:animScale>
                                  </p:childTnLst>
                                </p:cTn>
                              </p:par>
                              <p:par>
                                <p:cTn id="77" presetID="1" presetClass="entr" presetSubtype="0" fill="hold" nodeType="withEffect">
                                  <p:stCondLst>
                                    <p:cond delay="600"/>
                                  </p:stCondLst>
                                  <p:childTnLst>
                                    <p:set>
                                      <p:cBhvr>
                                        <p:cTn id="78" dur="1" fill="hold">
                                          <p:stCondLst>
                                            <p:cond delay="0"/>
                                          </p:stCondLst>
                                        </p:cTn>
                                        <p:tgtEl>
                                          <p:spTgt spid="311"/>
                                        </p:tgtEl>
                                        <p:attrNameLst>
                                          <p:attrName>style.visibility</p:attrName>
                                        </p:attrNameLst>
                                      </p:cBhvr>
                                      <p:to>
                                        <p:strVal val="visible"/>
                                      </p:to>
                                    </p:set>
                                  </p:childTnLst>
                                </p:cTn>
                              </p:par>
                              <p:par>
                                <p:cTn id="79" presetID="6" presetClass="emph" presetSubtype="0" accel="100000" autoRev="1" fill="hold" nodeType="withEffect">
                                  <p:stCondLst>
                                    <p:cond delay="350"/>
                                  </p:stCondLst>
                                  <p:childTnLst>
                                    <p:animScale>
                                      <p:cBhvr>
                                        <p:cTn id="80" dur="250" fill="hold"/>
                                        <p:tgtEl>
                                          <p:spTgt spid="311"/>
                                        </p:tgtEl>
                                      </p:cBhvr>
                                      <p:by x="1000" y="1000"/>
                                    </p:animScale>
                                  </p:childTnLst>
                                </p:cTn>
                              </p:par>
                              <p:par>
                                <p:cTn id="81" presetID="1" presetClass="entr" presetSubtype="0" fill="hold" nodeType="withEffect">
                                  <p:stCondLst>
                                    <p:cond delay="600"/>
                                  </p:stCondLst>
                                  <p:childTnLst>
                                    <p:set>
                                      <p:cBhvr>
                                        <p:cTn id="82" dur="1" fill="hold">
                                          <p:stCondLst>
                                            <p:cond delay="0"/>
                                          </p:stCondLst>
                                        </p:cTn>
                                        <p:tgtEl>
                                          <p:spTgt spid="351"/>
                                        </p:tgtEl>
                                        <p:attrNameLst>
                                          <p:attrName>style.visibility</p:attrName>
                                        </p:attrNameLst>
                                      </p:cBhvr>
                                      <p:to>
                                        <p:strVal val="visible"/>
                                      </p:to>
                                    </p:set>
                                  </p:childTnLst>
                                </p:cTn>
                              </p:par>
                              <p:par>
                                <p:cTn id="83" presetID="6" presetClass="emph" presetSubtype="0" accel="100000" autoRev="1" fill="hold" nodeType="withEffect">
                                  <p:stCondLst>
                                    <p:cond delay="350"/>
                                  </p:stCondLst>
                                  <p:childTnLst>
                                    <p:animScale>
                                      <p:cBhvr>
                                        <p:cTn id="84" dur="250" fill="hold"/>
                                        <p:tgtEl>
                                          <p:spTgt spid="351"/>
                                        </p:tgtEl>
                                      </p:cBhvr>
                                      <p:by x="1000" y="1000"/>
                                    </p:animScale>
                                  </p:childTnLst>
                                </p:cTn>
                              </p:par>
                              <p:par>
                                <p:cTn id="85" presetID="1" presetClass="entr" presetSubtype="0" fill="hold" nodeType="withEffect">
                                  <p:stCondLst>
                                    <p:cond delay="600"/>
                                  </p:stCondLst>
                                  <p:childTnLst>
                                    <p:set>
                                      <p:cBhvr>
                                        <p:cTn id="86" dur="1" fill="hold">
                                          <p:stCondLst>
                                            <p:cond delay="0"/>
                                          </p:stCondLst>
                                        </p:cTn>
                                        <p:tgtEl>
                                          <p:spTgt spid="312"/>
                                        </p:tgtEl>
                                        <p:attrNameLst>
                                          <p:attrName>style.visibility</p:attrName>
                                        </p:attrNameLst>
                                      </p:cBhvr>
                                      <p:to>
                                        <p:strVal val="visible"/>
                                      </p:to>
                                    </p:set>
                                  </p:childTnLst>
                                </p:cTn>
                              </p:par>
                              <p:par>
                                <p:cTn id="87" presetID="6" presetClass="emph" presetSubtype="0" accel="100000" autoRev="1" fill="hold" nodeType="withEffect">
                                  <p:stCondLst>
                                    <p:cond delay="350"/>
                                  </p:stCondLst>
                                  <p:childTnLst>
                                    <p:animScale>
                                      <p:cBhvr>
                                        <p:cTn id="88" dur="250" fill="hold"/>
                                        <p:tgtEl>
                                          <p:spTgt spid="312"/>
                                        </p:tgtEl>
                                      </p:cBhvr>
                                      <p:by x="1000" y="1000"/>
                                    </p:animScale>
                                  </p:childTnLst>
                                </p:cTn>
                              </p:par>
                              <p:par>
                                <p:cTn id="89" presetID="1" presetClass="entr" presetSubtype="0" fill="hold" grpId="0" nodeType="withEffect">
                                  <p:stCondLst>
                                    <p:cond delay="600"/>
                                  </p:stCondLst>
                                  <p:childTnLst>
                                    <p:set>
                                      <p:cBhvr>
                                        <p:cTn id="90" dur="1" fill="hold">
                                          <p:stCondLst>
                                            <p:cond delay="0"/>
                                          </p:stCondLst>
                                        </p:cTn>
                                        <p:tgtEl>
                                          <p:spTgt spid="310"/>
                                        </p:tgtEl>
                                        <p:attrNameLst>
                                          <p:attrName>style.visibility</p:attrName>
                                        </p:attrNameLst>
                                      </p:cBhvr>
                                      <p:to>
                                        <p:strVal val="visible"/>
                                      </p:to>
                                    </p:set>
                                  </p:childTnLst>
                                </p:cTn>
                              </p:par>
                              <p:par>
                                <p:cTn id="91" presetID="6" presetClass="emph" presetSubtype="0" accel="100000" autoRev="1" fill="hold" grpId="1" nodeType="withEffect">
                                  <p:stCondLst>
                                    <p:cond delay="350"/>
                                  </p:stCondLst>
                                  <p:childTnLst>
                                    <p:animScale>
                                      <p:cBhvr>
                                        <p:cTn id="92" dur="250" fill="hold"/>
                                        <p:tgtEl>
                                          <p:spTgt spid="310"/>
                                        </p:tgtEl>
                                      </p:cBhvr>
                                      <p:by x="1000" y="1000"/>
                                    </p:animScale>
                                  </p:childTnLst>
                                </p:cTn>
                              </p:par>
                            </p:childTnLst>
                          </p:cTn>
                        </p:par>
                        <p:par>
                          <p:cTn id="93" fill="hold">
                            <p:stCondLst>
                              <p:cond delay="2050"/>
                            </p:stCondLst>
                            <p:childTnLst>
                              <p:par>
                                <p:cTn id="94" presetID="21" presetClass="entr" presetSubtype="1" fill="hold" grpId="0" nodeType="afterEffect">
                                  <p:stCondLst>
                                    <p:cond delay="0"/>
                                  </p:stCondLst>
                                  <p:childTnLst>
                                    <p:set>
                                      <p:cBhvr>
                                        <p:cTn id="95" dur="1" fill="hold">
                                          <p:stCondLst>
                                            <p:cond delay="0"/>
                                          </p:stCondLst>
                                        </p:cTn>
                                        <p:tgtEl>
                                          <p:spTgt spid="263"/>
                                        </p:tgtEl>
                                        <p:attrNameLst>
                                          <p:attrName>style.visibility</p:attrName>
                                        </p:attrNameLst>
                                      </p:cBhvr>
                                      <p:to>
                                        <p:strVal val="visible"/>
                                      </p:to>
                                    </p:set>
                                    <p:animEffect transition="in" filter="wheel(1)">
                                      <p:cBhvr>
                                        <p:cTn id="96" dur="500"/>
                                        <p:tgtEl>
                                          <p:spTgt spid="26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70"/>
                                        </p:tgtEl>
                                        <p:attrNameLst>
                                          <p:attrName>style.visibility</p:attrName>
                                        </p:attrNameLst>
                                      </p:cBhvr>
                                      <p:to>
                                        <p:strVal val="visible"/>
                                      </p:to>
                                    </p:set>
                                    <p:animEffect transition="in" filter="fade">
                                      <p:cBhvr>
                                        <p:cTn id="99" dur="250"/>
                                        <p:tgtEl>
                                          <p:spTgt spid="270"/>
                                        </p:tgtEl>
                                      </p:cBhvr>
                                    </p:animEffect>
                                  </p:childTnLst>
                                </p:cTn>
                              </p:par>
                              <p:par>
                                <p:cTn id="100" presetID="42" presetClass="path" presetSubtype="0" decel="100000" fill="hold" grpId="1" nodeType="withEffect">
                                  <p:stCondLst>
                                    <p:cond delay="0"/>
                                  </p:stCondLst>
                                  <p:childTnLst>
                                    <p:animMotion origin="layout" path="M 3.95833E-6 -4.5679E-6 L 3.95833E-6 0.06424 " pathEditMode="relative" rAng="0" ptsTypes="AA">
                                      <p:cBhvr>
                                        <p:cTn id="101" dur="500" spd="-100000" fill="hold"/>
                                        <p:tgtEl>
                                          <p:spTgt spid="270"/>
                                        </p:tgtEl>
                                        <p:attrNameLst>
                                          <p:attrName>ppt_x</p:attrName>
                                          <p:attrName>ppt_y</p:attrName>
                                        </p:attrNameLst>
                                      </p:cBhvr>
                                      <p:rCtr x="0" y="3202"/>
                                    </p:animMotion>
                                  </p:childTnLst>
                                </p:cTn>
                              </p:par>
                              <p:par>
                                <p:cTn id="102" presetID="2" presetClass="entr" presetSubtype="4" decel="100000" fill="hold" nodeType="withEffect">
                                  <p:stCondLst>
                                    <p:cond delay="0"/>
                                  </p:stCondLst>
                                  <p:childTnLst>
                                    <p:set>
                                      <p:cBhvr>
                                        <p:cTn id="103" dur="1" fill="hold">
                                          <p:stCondLst>
                                            <p:cond delay="0"/>
                                          </p:stCondLst>
                                        </p:cTn>
                                        <p:tgtEl>
                                          <p:spTgt spid="352"/>
                                        </p:tgtEl>
                                        <p:attrNameLst>
                                          <p:attrName>style.visibility</p:attrName>
                                        </p:attrNameLst>
                                      </p:cBhvr>
                                      <p:to>
                                        <p:strVal val="visible"/>
                                      </p:to>
                                    </p:set>
                                    <p:anim calcmode="lin" valueType="num">
                                      <p:cBhvr additive="base">
                                        <p:cTn id="104" dur="750" fill="hold"/>
                                        <p:tgtEl>
                                          <p:spTgt spid="352"/>
                                        </p:tgtEl>
                                        <p:attrNameLst>
                                          <p:attrName>ppt_x</p:attrName>
                                        </p:attrNameLst>
                                      </p:cBhvr>
                                      <p:tavLst>
                                        <p:tav tm="0">
                                          <p:val>
                                            <p:strVal val="#ppt_x"/>
                                          </p:val>
                                        </p:tav>
                                        <p:tav tm="100000">
                                          <p:val>
                                            <p:strVal val="#ppt_x"/>
                                          </p:val>
                                        </p:tav>
                                      </p:tavLst>
                                    </p:anim>
                                    <p:anim calcmode="lin" valueType="num">
                                      <p:cBhvr additive="base">
                                        <p:cTn id="105" dur="750" fill="hold"/>
                                        <p:tgtEl>
                                          <p:spTgt spid="352"/>
                                        </p:tgtEl>
                                        <p:attrNameLst>
                                          <p:attrName>ppt_y</p:attrName>
                                        </p:attrNameLst>
                                      </p:cBhvr>
                                      <p:tavLst>
                                        <p:tav tm="0">
                                          <p:val>
                                            <p:strVal val="1+#ppt_h/2"/>
                                          </p:val>
                                        </p:tav>
                                        <p:tav tm="100000">
                                          <p:val>
                                            <p:strVal val="#ppt_y"/>
                                          </p:val>
                                        </p:tav>
                                      </p:tavLst>
                                    </p:anim>
                                  </p:childTnLst>
                                </p:cTn>
                              </p:par>
                              <p:par>
                                <p:cTn id="106" presetID="2" presetClass="entr" presetSubtype="4" decel="100000" fill="hold" nodeType="withEffect">
                                  <p:stCondLst>
                                    <p:cond delay="100"/>
                                  </p:stCondLst>
                                  <p:childTnLst>
                                    <p:set>
                                      <p:cBhvr>
                                        <p:cTn id="107" dur="1" fill="hold">
                                          <p:stCondLst>
                                            <p:cond delay="0"/>
                                          </p:stCondLst>
                                        </p:cTn>
                                        <p:tgtEl>
                                          <p:spTgt spid="242"/>
                                        </p:tgtEl>
                                        <p:attrNameLst>
                                          <p:attrName>style.visibility</p:attrName>
                                        </p:attrNameLst>
                                      </p:cBhvr>
                                      <p:to>
                                        <p:strVal val="visible"/>
                                      </p:to>
                                    </p:set>
                                    <p:anim calcmode="lin" valueType="num">
                                      <p:cBhvr additive="base">
                                        <p:cTn id="108" dur="750" fill="hold"/>
                                        <p:tgtEl>
                                          <p:spTgt spid="242"/>
                                        </p:tgtEl>
                                        <p:attrNameLst>
                                          <p:attrName>ppt_x</p:attrName>
                                        </p:attrNameLst>
                                      </p:cBhvr>
                                      <p:tavLst>
                                        <p:tav tm="0">
                                          <p:val>
                                            <p:strVal val="#ppt_x"/>
                                          </p:val>
                                        </p:tav>
                                        <p:tav tm="100000">
                                          <p:val>
                                            <p:strVal val="#ppt_x"/>
                                          </p:val>
                                        </p:tav>
                                      </p:tavLst>
                                    </p:anim>
                                    <p:anim calcmode="lin" valueType="num">
                                      <p:cBhvr additive="base">
                                        <p:cTn id="109" dur="750" fill="hold"/>
                                        <p:tgtEl>
                                          <p:spTgt spid="242"/>
                                        </p:tgtEl>
                                        <p:attrNameLst>
                                          <p:attrName>ppt_y</p:attrName>
                                        </p:attrNameLst>
                                      </p:cBhvr>
                                      <p:tavLst>
                                        <p:tav tm="0">
                                          <p:val>
                                            <p:strVal val="1+#ppt_h/2"/>
                                          </p:val>
                                        </p:tav>
                                        <p:tav tm="100000">
                                          <p:val>
                                            <p:strVal val="#ppt_y"/>
                                          </p:val>
                                        </p:tav>
                                      </p:tavLst>
                                    </p:anim>
                                  </p:childTnLst>
                                </p:cTn>
                              </p:par>
                              <p:par>
                                <p:cTn id="110" presetID="10" presetClass="entr" presetSubtype="0" fill="hold" nodeType="withEffect">
                                  <p:stCondLst>
                                    <p:cond delay="50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250"/>
                                        <p:tgtEl>
                                          <p:spTgt spid="236"/>
                                        </p:tgtEl>
                                      </p:cBhvr>
                                    </p:animEffect>
                                  </p:childTnLst>
                                </p:cTn>
                              </p:par>
                              <p:par>
                                <p:cTn id="113" presetID="16" presetClass="entr" presetSubtype="42" fill="hold" nodeType="withEffect">
                                  <p:stCondLst>
                                    <p:cond delay="500"/>
                                  </p:stCondLst>
                                  <p:childTnLst>
                                    <p:set>
                                      <p:cBhvr>
                                        <p:cTn id="114" dur="1" fill="hold">
                                          <p:stCondLst>
                                            <p:cond delay="0"/>
                                          </p:stCondLst>
                                        </p:cTn>
                                        <p:tgtEl>
                                          <p:spTgt spid="237"/>
                                        </p:tgtEl>
                                        <p:attrNameLst>
                                          <p:attrName>style.visibility</p:attrName>
                                        </p:attrNameLst>
                                      </p:cBhvr>
                                      <p:to>
                                        <p:strVal val="visible"/>
                                      </p:to>
                                    </p:set>
                                    <p:animEffect transition="in" filter="barn(outHorizontal)">
                                      <p:cBhvr>
                                        <p:cTn id="115" dur="500"/>
                                        <p:tgtEl>
                                          <p:spTgt spid="237"/>
                                        </p:tgtEl>
                                      </p:cBhvr>
                                    </p:animEffect>
                                  </p:childTnLst>
                                </p:cTn>
                              </p:par>
                              <p:par>
                                <p:cTn id="116" presetID="42" presetClass="path" presetSubtype="0" decel="100000" fill="hold" nodeType="withEffect">
                                  <p:stCondLst>
                                    <p:cond delay="500"/>
                                  </p:stCondLst>
                                  <p:childTnLst>
                                    <p:animMotion origin="layout" path="M 2.08333E-7 8.02469E-7 L -0.0804 0.00116 " pathEditMode="relative" rAng="0" ptsTypes="AA">
                                      <p:cBhvr>
                                        <p:cTn id="117" dur="500" spd="-100000" fill="hold"/>
                                        <p:tgtEl>
                                          <p:spTgt spid="236"/>
                                        </p:tgtEl>
                                        <p:attrNameLst>
                                          <p:attrName>ppt_x</p:attrName>
                                          <p:attrName>ppt_y</p:attrName>
                                        </p:attrNameLst>
                                      </p:cBhvr>
                                      <p:rCtr x="-4026" y="58"/>
                                    </p:animMotion>
                                  </p:childTnLst>
                                </p:cTn>
                              </p:par>
                              <p:par>
                                <p:cTn id="118" presetID="22" presetClass="entr" presetSubtype="8" fill="hold" grpId="0" nodeType="withEffect">
                                  <p:stCondLst>
                                    <p:cond delay="500"/>
                                  </p:stCondLst>
                                  <p:childTnLst>
                                    <p:set>
                                      <p:cBhvr>
                                        <p:cTn id="119" dur="1" fill="hold">
                                          <p:stCondLst>
                                            <p:cond delay="0"/>
                                          </p:stCondLst>
                                        </p:cTn>
                                        <p:tgtEl>
                                          <p:spTgt spid="238"/>
                                        </p:tgtEl>
                                        <p:attrNameLst>
                                          <p:attrName>style.visibility</p:attrName>
                                        </p:attrNameLst>
                                      </p:cBhvr>
                                      <p:to>
                                        <p:strVal val="visible"/>
                                      </p:to>
                                    </p:set>
                                    <p:animEffect transition="in" filter="wipe(left)">
                                      <p:cBhvr>
                                        <p:cTn id="120" dur="500"/>
                                        <p:tgtEl>
                                          <p:spTgt spid="238"/>
                                        </p:tgtEl>
                                      </p:cBhvr>
                                    </p:animEffect>
                                  </p:childTnLst>
                                </p:cTn>
                              </p:par>
                              <p:par>
                                <p:cTn id="121" presetID="22" presetClass="entr" presetSubtype="8" fill="hold" grpId="0" nodeType="withEffect">
                                  <p:stCondLst>
                                    <p:cond delay="600"/>
                                  </p:stCondLst>
                                  <p:childTnLst>
                                    <p:set>
                                      <p:cBhvr>
                                        <p:cTn id="122" dur="1" fill="hold">
                                          <p:stCondLst>
                                            <p:cond delay="0"/>
                                          </p:stCondLst>
                                        </p:cTn>
                                        <p:tgtEl>
                                          <p:spTgt spid="239"/>
                                        </p:tgtEl>
                                        <p:attrNameLst>
                                          <p:attrName>style.visibility</p:attrName>
                                        </p:attrNameLst>
                                      </p:cBhvr>
                                      <p:to>
                                        <p:strVal val="visible"/>
                                      </p:to>
                                    </p:set>
                                    <p:animEffect transition="in" filter="wipe(left)">
                                      <p:cBhvr>
                                        <p:cTn id="123" dur="500"/>
                                        <p:tgtEl>
                                          <p:spTgt spid="239"/>
                                        </p:tgtEl>
                                      </p:cBhvr>
                                    </p:animEffect>
                                  </p:childTnLst>
                                </p:cTn>
                              </p:par>
                              <p:par>
                                <p:cTn id="124" presetID="22" presetClass="entr" presetSubtype="8" fill="hold" grpId="0" nodeType="withEffect">
                                  <p:stCondLst>
                                    <p:cond delay="700"/>
                                  </p:stCondLst>
                                  <p:childTnLst>
                                    <p:set>
                                      <p:cBhvr>
                                        <p:cTn id="125" dur="1" fill="hold">
                                          <p:stCondLst>
                                            <p:cond delay="0"/>
                                          </p:stCondLst>
                                        </p:cTn>
                                        <p:tgtEl>
                                          <p:spTgt spid="240"/>
                                        </p:tgtEl>
                                        <p:attrNameLst>
                                          <p:attrName>style.visibility</p:attrName>
                                        </p:attrNameLst>
                                      </p:cBhvr>
                                      <p:to>
                                        <p:strVal val="visible"/>
                                      </p:to>
                                    </p:set>
                                    <p:animEffect transition="in" filter="wipe(left)">
                                      <p:cBhvr>
                                        <p:cTn id="126" dur="500"/>
                                        <p:tgtEl>
                                          <p:spTgt spid="240"/>
                                        </p:tgtEl>
                                      </p:cBhvr>
                                    </p:animEffect>
                                  </p:childTnLst>
                                </p:cTn>
                              </p:par>
                              <p:par>
                                <p:cTn id="127" presetID="22" presetClass="entr" presetSubtype="8" fill="hold" grpId="0" nodeType="withEffect">
                                  <p:stCondLst>
                                    <p:cond delay="800"/>
                                  </p:stCondLst>
                                  <p:childTnLst>
                                    <p:set>
                                      <p:cBhvr>
                                        <p:cTn id="128" dur="1" fill="hold">
                                          <p:stCondLst>
                                            <p:cond delay="0"/>
                                          </p:stCondLst>
                                        </p:cTn>
                                        <p:tgtEl>
                                          <p:spTgt spid="241"/>
                                        </p:tgtEl>
                                        <p:attrNameLst>
                                          <p:attrName>style.visibility</p:attrName>
                                        </p:attrNameLst>
                                      </p:cBhvr>
                                      <p:to>
                                        <p:strVal val="visible"/>
                                      </p:to>
                                    </p:set>
                                    <p:animEffect transition="in" filter="wipe(left)">
                                      <p:cBhvr>
                                        <p:cTn id="129" dur="500"/>
                                        <p:tgtEl>
                                          <p:spTgt spid="241"/>
                                        </p:tgtEl>
                                      </p:cBhvr>
                                    </p:animEffect>
                                  </p:childTnLst>
                                </p:cTn>
                              </p:par>
                              <p:par>
                                <p:cTn id="130" presetID="10" presetClass="entr" presetSubtype="0" fill="hold" grpId="0" nodeType="withEffect">
                                  <p:stCondLst>
                                    <p:cond delay="500"/>
                                  </p:stCondLst>
                                  <p:childTnLst>
                                    <p:set>
                                      <p:cBhvr>
                                        <p:cTn id="131" dur="1" fill="hold">
                                          <p:stCondLst>
                                            <p:cond delay="0"/>
                                          </p:stCondLst>
                                        </p:cTn>
                                        <p:tgtEl>
                                          <p:spTgt spid="235"/>
                                        </p:tgtEl>
                                        <p:attrNameLst>
                                          <p:attrName>style.visibility</p:attrName>
                                        </p:attrNameLst>
                                      </p:cBhvr>
                                      <p:to>
                                        <p:strVal val="visible"/>
                                      </p:to>
                                    </p:set>
                                    <p:animEffect transition="in" filter="fade">
                                      <p:cBhvr>
                                        <p:cTn id="132" dur="25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P spid="145" grpId="0" animBg="1"/>
      <p:bldP spid="147" grpId="0" animBg="1"/>
      <p:bldP spid="235" grpId="0" animBg="1"/>
      <p:bldP spid="238" grpId="0"/>
      <p:bldP spid="239" grpId="0" animBg="1"/>
      <p:bldP spid="240" grpId="0" animBg="1"/>
      <p:bldP spid="241" grpId="0" animBg="1"/>
      <p:bldP spid="263" grpId="0" animBg="1"/>
      <p:bldP spid="264" grpId="0" animBg="1"/>
      <p:bldP spid="268" grpId="0"/>
      <p:bldP spid="268" grpId="1"/>
      <p:bldP spid="269" grpId="0"/>
      <p:bldP spid="269" grpId="1"/>
      <p:bldP spid="270" grpId="0"/>
      <p:bldP spid="270" grpId="1"/>
      <p:bldP spid="266" grpId="0" animBg="1"/>
      <p:bldP spid="310" grpId="0" animBg="1"/>
      <p:bldP spid="310"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8E5559D-BD4C-4D9D-AB88-453999DF404F}"/>
              </a:ext>
            </a:extLst>
          </p:cNvPr>
          <p:cNvSpPr/>
          <p:nvPr/>
        </p:nvSpPr>
        <p:spPr>
          <a:xfrm>
            <a:off x="0" y="1"/>
            <a:ext cx="14630400" cy="8229598"/>
          </a:xfrm>
          <a:prstGeom prst="rect">
            <a:avLst/>
          </a:prstGeom>
          <a:gradFill>
            <a:gsLst>
              <a:gs pos="1961">
                <a:schemeClr val="accent1"/>
              </a:gs>
              <a:gs pos="10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5" name="Graphic 338">
            <a:extLst>
              <a:ext uri="{FF2B5EF4-FFF2-40B4-BE49-F238E27FC236}">
                <a16:creationId xmlns:a16="http://schemas.microsoft.com/office/drawing/2014/main" id="{4E1A0B25-C3EE-4626-B087-1B0E0B883335}"/>
              </a:ext>
            </a:extLst>
          </p:cNvPr>
          <p:cNvGrpSpPr/>
          <p:nvPr/>
        </p:nvGrpSpPr>
        <p:grpSpPr>
          <a:xfrm flipH="1">
            <a:off x="6094480" y="2271029"/>
            <a:ext cx="1761978" cy="1761978"/>
            <a:chOff x="3926950" y="2374116"/>
            <a:chExt cx="660952" cy="660952"/>
          </a:xfrm>
        </p:grpSpPr>
        <p:sp>
          <p:nvSpPr>
            <p:cNvPr id="146" name="Freeform: Shape 145">
              <a:extLst>
                <a:ext uri="{FF2B5EF4-FFF2-40B4-BE49-F238E27FC236}">
                  <a16:creationId xmlns:a16="http://schemas.microsoft.com/office/drawing/2014/main" id="{7F93FFED-8E50-4AA3-AA82-EB0C8D7790CC}"/>
                </a:ext>
              </a:extLst>
            </p:cNvPr>
            <p:cNvSpPr/>
            <p:nvPr/>
          </p:nvSpPr>
          <p:spPr>
            <a:xfrm>
              <a:off x="4082604" y="2690712"/>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147" name="Freeform: Shape 146">
              <a:extLst>
                <a:ext uri="{FF2B5EF4-FFF2-40B4-BE49-F238E27FC236}">
                  <a16:creationId xmlns:a16="http://schemas.microsoft.com/office/drawing/2014/main" id="{E0AA7395-D00B-4A8B-B727-BD1B274DD135}"/>
                </a:ext>
              </a:extLst>
            </p:cNvPr>
            <p:cNvSpPr/>
            <p:nvPr/>
          </p:nvSpPr>
          <p:spPr>
            <a:xfrm>
              <a:off x="4169519" y="2690712"/>
              <a:ext cx="76009" cy="9914"/>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148" name="Freeform: Shape 147">
              <a:extLst>
                <a:ext uri="{FF2B5EF4-FFF2-40B4-BE49-F238E27FC236}">
                  <a16:creationId xmlns:a16="http://schemas.microsoft.com/office/drawing/2014/main" id="{66D7B2B1-1615-4C4B-811C-41F3AE355FE8}"/>
                </a:ext>
              </a:extLst>
            </p:cNvPr>
            <p:cNvSpPr/>
            <p:nvPr/>
          </p:nvSpPr>
          <p:spPr>
            <a:xfrm>
              <a:off x="4256765" y="2690712"/>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149" name="Freeform: Shape 148">
              <a:extLst>
                <a:ext uri="{FF2B5EF4-FFF2-40B4-BE49-F238E27FC236}">
                  <a16:creationId xmlns:a16="http://schemas.microsoft.com/office/drawing/2014/main" id="{B0494C94-93FE-4C75-922D-90D98EEE5897}"/>
                </a:ext>
              </a:extLst>
            </p:cNvPr>
            <p:cNvSpPr/>
            <p:nvPr/>
          </p:nvSpPr>
          <p:spPr>
            <a:xfrm>
              <a:off x="4344011" y="2690712"/>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150" name="Freeform: Shape 149">
              <a:extLst>
                <a:ext uri="{FF2B5EF4-FFF2-40B4-BE49-F238E27FC236}">
                  <a16:creationId xmlns:a16="http://schemas.microsoft.com/office/drawing/2014/main" id="{494E94AF-E40C-4AD7-9938-3309842171E9}"/>
                </a:ext>
              </a:extLst>
            </p:cNvPr>
            <p:cNvSpPr/>
            <p:nvPr/>
          </p:nvSpPr>
          <p:spPr>
            <a:xfrm>
              <a:off x="4318895" y="2548607"/>
              <a:ext cx="102448" cy="9914"/>
            </a:xfrm>
            <a:custGeom>
              <a:avLst/>
              <a:gdLst>
                <a:gd name="connsiteX0" fmla="*/ 97821 w 102447"/>
                <a:gd name="connsiteY0" fmla="*/ 4957 h 9914"/>
                <a:gd name="connsiteX1" fmla="*/ 4957 w 102447"/>
                <a:gd name="connsiteY1" fmla="*/ 4957 h 9914"/>
              </a:gdLst>
              <a:ahLst/>
              <a:cxnLst>
                <a:cxn ang="0">
                  <a:pos x="connsiteX0" y="connsiteY0"/>
                </a:cxn>
                <a:cxn ang="0">
                  <a:pos x="connsiteX1" y="connsiteY1"/>
                </a:cxn>
              </a:cxnLst>
              <a:rect l="l" t="t" r="r" b="b"/>
              <a:pathLst>
                <a:path w="102447" h="9914">
                  <a:moveTo>
                    <a:pt x="97821"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151" name="Freeform: Shape 150">
              <a:extLst>
                <a:ext uri="{FF2B5EF4-FFF2-40B4-BE49-F238E27FC236}">
                  <a16:creationId xmlns:a16="http://schemas.microsoft.com/office/drawing/2014/main" id="{6FA14A08-1136-4413-A376-FC3AC1260F13}"/>
                </a:ext>
              </a:extLst>
            </p:cNvPr>
            <p:cNvSpPr/>
            <p:nvPr/>
          </p:nvSpPr>
          <p:spPr>
            <a:xfrm>
              <a:off x="4203889" y="2548607"/>
              <a:ext cx="102448" cy="9914"/>
            </a:xfrm>
            <a:custGeom>
              <a:avLst/>
              <a:gdLst>
                <a:gd name="connsiteX0" fmla="*/ 97821 w 102447"/>
                <a:gd name="connsiteY0" fmla="*/ 4957 h 9914"/>
                <a:gd name="connsiteX1" fmla="*/ 4957 w 102447"/>
                <a:gd name="connsiteY1" fmla="*/ 5288 h 9914"/>
              </a:gdLst>
              <a:ahLst/>
              <a:cxnLst>
                <a:cxn ang="0">
                  <a:pos x="connsiteX0" y="connsiteY0"/>
                </a:cxn>
                <a:cxn ang="0">
                  <a:pos x="connsiteX1" y="connsiteY1"/>
                </a:cxn>
              </a:cxnLst>
              <a:rect l="l" t="t" r="r" b="b"/>
              <a:pathLst>
                <a:path w="102447" h="9914">
                  <a:moveTo>
                    <a:pt x="97821" y="4957"/>
                  </a:moveTo>
                  <a:lnTo>
                    <a:pt x="4957" y="5288"/>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152" name="Freeform: Shape 151">
              <a:extLst>
                <a:ext uri="{FF2B5EF4-FFF2-40B4-BE49-F238E27FC236}">
                  <a16:creationId xmlns:a16="http://schemas.microsoft.com/office/drawing/2014/main" id="{BC064663-4587-4B81-9F11-64C8303BC3BE}"/>
                </a:ext>
              </a:extLst>
            </p:cNvPr>
            <p:cNvSpPr/>
            <p:nvPr/>
          </p:nvSpPr>
          <p:spPr>
            <a:xfrm>
              <a:off x="4035346" y="2548607"/>
              <a:ext cx="429619" cy="56181"/>
            </a:xfrm>
            <a:custGeom>
              <a:avLst/>
              <a:gdLst>
                <a:gd name="connsiteX0" fmla="*/ 403511 w 429618"/>
                <a:gd name="connsiteY0" fmla="*/ 4957 h 56180"/>
                <a:gd name="connsiteX1" fmla="*/ 418052 w 429618"/>
                <a:gd name="connsiteY1" fmla="*/ 4957 h 56180"/>
                <a:gd name="connsiteX2" fmla="*/ 426975 w 429618"/>
                <a:gd name="connsiteY2" fmla="*/ 13880 h 56180"/>
                <a:gd name="connsiteX3" fmla="*/ 426975 w 429618"/>
                <a:gd name="connsiteY3" fmla="*/ 51885 h 56180"/>
                <a:gd name="connsiteX4" fmla="*/ 4957 w 429618"/>
                <a:gd name="connsiteY4" fmla="*/ 52215 h 56180"/>
                <a:gd name="connsiteX5" fmla="*/ 4957 w 429618"/>
                <a:gd name="connsiteY5" fmla="*/ 14210 h 56180"/>
                <a:gd name="connsiteX6" fmla="*/ 13880 w 429618"/>
                <a:gd name="connsiteY6" fmla="*/ 5288 h 56180"/>
                <a:gd name="connsiteX7" fmla="*/ 36683 w 429618"/>
                <a:gd name="connsiteY7" fmla="*/ 5288 h 5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618" h="56180">
                  <a:moveTo>
                    <a:pt x="403511" y="4957"/>
                  </a:moveTo>
                  <a:lnTo>
                    <a:pt x="418052" y="4957"/>
                  </a:lnTo>
                  <a:cubicBezTo>
                    <a:pt x="423009" y="4957"/>
                    <a:pt x="426975" y="8923"/>
                    <a:pt x="426975" y="13880"/>
                  </a:cubicBezTo>
                  <a:lnTo>
                    <a:pt x="426975" y="51885"/>
                  </a:lnTo>
                  <a:lnTo>
                    <a:pt x="4957" y="52215"/>
                  </a:lnTo>
                  <a:lnTo>
                    <a:pt x="4957" y="14210"/>
                  </a:lnTo>
                  <a:cubicBezTo>
                    <a:pt x="4957" y="9253"/>
                    <a:pt x="8923" y="5288"/>
                    <a:pt x="13880" y="5288"/>
                  </a:cubicBezTo>
                  <a:lnTo>
                    <a:pt x="36683" y="5288"/>
                  </a:lnTo>
                </a:path>
              </a:pathLst>
            </a:custGeom>
            <a:solidFill>
              <a:schemeClr val="tx1"/>
            </a:solidFill>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153" name="Freeform: Shape 152">
              <a:extLst>
                <a:ext uri="{FF2B5EF4-FFF2-40B4-BE49-F238E27FC236}">
                  <a16:creationId xmlns:a16="http://schemas.microsoft.com/office/drawing/2014/main" id="{53F0CFD3-C6A2-473B-8583-218C085645D8}"/>
                </a:ext>
              </a:extLst>
            </p:cNvPr>
            <p:cNvSpPr/>
            <p:nvPr/>
          </p:nvSpPr>
          <p:spPr>
            <a:xfrm>
              <a:off x="4088883" y="2548938"/>
              <a:ext cx="102448" cy="9914"/>
            </a:xfrm>
            <a:custGeom>
              <a:avLst/>
              <a:gdLst>
                <a:gd name="connsiteX0" fmla="*/ 98151 w 102447"/>
                <a:gd name="connsiteY0" fmla="*/ 4957 h 9914"/>
                <a:gd name="connsiteX1" fmla="*/ 4957 w 102447"/>
                <a:gd name="connsiteY1" fmla="*/ 4957 h 9914"/>
              </a:gdLst>
              <a:ahLst/>
              <a:cxnLst>
                <a:cxn ang="0">
                  <a:pos x="connsiteX0" y="connsiteY0"/>
                </a:cxn>
                <a:cxn ang="0">
                  <a:pos x="connsiteX1" y="connsiteY1"/>
                </a:cxn>
              </a:cxnLst>
              <a:rect l="l" t="t" r="r" b="b"/>
              <a:pathLst>
                <a:path w="102447" h="9914">
                  <a:moveTo>
                    <a:pt x="98151"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154" name="Freeform: Shape 153">
              <a:extLst>
                <a:ext uri="{FF2B5EF4-FFF2-40B4-BE49-F238E27FC236}">
                  <a16:creationId xmlns:a16="http://schemas.microsoft.com/office/drawing/2014/main" id="{00CDF879-D525-4835-BA54-EEE6A6DE30D0}"/>
                </a:ext>
              </a:extLst>
            </p:cNvPr>
            <p:cNvSpPr/>
            <p:nvPr/>
          </p:nvSpPr>
          <p:spPr>
            <a:xfrm>
              <a:off x="4067072" y="2521839"/>
              <a:ext cx="9914" cy="59486"/>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155" name="Freeform: Shape 154">
              <a:extLst>
                <a:ext uri="{FF2B5EF4-FFF2-40B4-BE49-F238E27FC236}">
                  <a16:creationId xmlns:a16="http://schemas.microsoft.com/office/drawing/2014/main" id="{4CED319B-0A97-435C-B27F-75666105D878}"/>
                </a:ext>
              </a:extLst>
            </p:cNvPr>
            <p:cNvSpPr/>
            <p:nvPr/>
          </p:nvSpPr>
          <p:spPr>
            <a:xfrm>
              <a:off x="4182077" y="2521839"/>
              <a:ext cx="9914" cy="59486"/>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156" name="Freeform: Shape 155">
              <a:extLst>
                <a:ext uri="{FF2B5EF4-FFF2-40B4-BE49-F238E27FC236}">
                  <a16:creationId xmlns:a16="http://schemas.microsoft.com/office/drawing/2014/main" id="{94E1E0C8-9045-45DE-888E-C2B0ABEF4B98}"/>
                </a:ext>
              </a:extLst>
            </p:cNvPr>
            <p:cNvSpPr/>
            <p:nvPr/>
          </p:nvSpPr>
          <p:spPr>
            <a:xfrm>
              <a:off x="4411758" y="2521839"/>
              <a:ext cx="9914" cy="59486"/>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157" name="Freeform: Shape 156">
              <a:extLst>
                <a:ext uri="{FF2B5EF4-FFF2-40B4-BE49-F238E27FC236}">
                  <a16:creationId xmlns:a16="http://schemas.microsoft.com/office/drawing/2014/main" id="{086F8CF0-82E9-4109-8209-A1104920E9AD}"/>
                </a:ext>
              </a:extLst>
            </p:cNvPr>
            <p:cNvSpPr/>
            <p:nvPr/>
          </p:nvSpPr>
          <p:spPr>
            <a:xfrm>
              <a:off x="4296753" y="2521839"/>
              <a:ext cx="9914" cy="59486"/>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158" name="Freeform: Shape 157">
              <a:extLst>
                <a:ext uri="{FF2B5EF4-FFF2-40B4-BE49-F238E27FC236}">
                  <a16:creationId xmlns:a16="http://schemas.microsoft.com/office/drawing/2014/main" id="{CA6982C9-3DE6-4A7B-B1C0-91AA3E7CD61A}"/>
                </a:ext>
              </a:extLst>
            </p:cNvPr>
            <p:cNvSpPr/>
            <p:nvPr/>
          </p:nvSpPr>
          <p:spPr>
            <a:xfrm>
              <a:off x="4082604" y="2734335"/>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159" name="Freeform: Shape 158">
              <a:extLst>
                <a:ext uri="{FF2B5EF4-FFF2-40B4-BE49-F238E27FC236}">
                  <a16:creationId xmlns:a16="http://schemas.microsoft.com/office/drawing/2014/main" id="{7D7F2FE9-AB94-4CCB-9025-A3BCC25F734D}"/>
                </a:ext>
              </a:extLst>
            </p:cNvPr>
            <p:cNvSpPr/>
            <p:nvPr/>
          </p:nvSpPr>
          <p:spPr>
            <a:xfrm>
              <a:off x="4169519" y="2734335"/>
              <a:ext cx="76009" cy="9914"/>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160" name="Freeform: Shape 159">
              <a:extLst>
                <a:ext uri="{FF2B5EF4-FFF2-40B4-BE49-F238E27FC236}">
                  <a16:creationId xmlns:a16="http://schemas.microsoft.com/office/drawing/2014/main" id="{AFD40035-0425-4C0C-88F8-C593061FCDB3}"/>
                </a:ext>
              </a:extLst>
            </p:cNvPr>
            <p:cNvSpPr/>
            <p:nvPr/>
          </p:nvSpPr>
          <p:spPr>
            <a:xfrm>
              <a:off x="4256765" y="2734335"/>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161" name="Freeform: Shape 160">
              <a:extLst>
                <a:ext uri="{FF2B5EF4-FFF2-40B4-BE49-F238E27FC236}">
                  <a16:creationId xmlns:a16="http://schemas.microsoft.com/office/drawing/2014/main" id="{FA42D763-0C14-4E92-AE93-7C0E920C702C}"/>
                </a:ext>
              </a:extLst>
            </p:cNvPr>
            <p:cNvSpPr/>
            <p:nvPr/>
          </p:nvSpPr>
          <p:spPr>
            <a:xfrm>
              <a:off x="4344011" y="2734335"/>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162" name="Freeform: Shape 161">
              <a:extLst>
                <a:ext uri="{FF2B5EF4-FFF2-40B4-BE49-F238E27FC236}">
                  <a16:creationId xmlns:a16="http://schemas.microsoft.com/office/drawing/2014/main" id="{B60209A9-957B-422F-80F8-637F64FE6B1B}"/>
                </a:ext>
              </a:extLst>
            </p:cNvPr>
            <p:cNvSpPr/>
            <p:nvPr/>
          </p:nvSpPr>
          <p:spPr>
            <a:xfrm>
              <a:off x="4082604" y="2777958"/>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163" name="Freeform: Shape 162">
              <a:extLst>
                <a:ext uri="{FF2B5EF4-FFF2-40B4-BE49-F238E27FC236}">
                  <a16:creationId xmlns:a16="http://schemas.microsoft.com/office/drawing/2014/main" id="{900EB906-734F-4755-B163-BDCBBAE72E91}"/>
                </a:ext>
              </a:extLst>
            </p:cNvPr>
            <p:cNvSpPr/>
            <p:nvPr/>
          </p:nvSpPr>
          <p:spPr>
            <a:xfrm>
              <a:off x="4169519" y="2777958"/>
              <a:ext cx="76009" cy="9914"/>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164" name="Freeform: Shape 163">
              <a:extLst>
                <a:ext uri="{FF2B5EF4-FFF2-40B4-BE49-F238E27FC236}">
                  <a16:creationId xmlns:a16="http://schemas.microsoft.com/office/drawing/2014/main" id="{A20C40D1-F150-4CF7-9CDD-BD379B6D1368}"/>
                </a:ext>
              </a:extLst>
            </p:cNvPr>
            <p:cNvSpPr/>
            <p:nvPr/>
          </p:nvSpPr>
          <p:spPr>
            <a:xfrm>
              <a:off x="4256765" y="2777958"/>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165" name="Freeform: Shape 164">
              <a:extLst>
                <a:ext uri="{FF2B5EF4-FFF2-40B4-BE49-F238E27FC236}">
                  <a16:creationId xmlns:a16="http://schemas.microsoft.com/office/drawing/2014/main" id="{14013AA1-CE26-4962-A7ED-B345C43D8B92}"/>
                </a:ext>
              </a:extLst>
            </p:cNvPr>
            <p:cNvSpPr/>
            <p:nvPr/>
          </p:nvSpPr>
          <p:spPr>
            <a:xfrm>
              <a:off x="4344011" y="2777958"/>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166" name="Freeform: Shape 165">
              <a:extLst>
                <a:ext uri="{FF2B5EF4-FFF2-40B4-BE49-F238E27FC236}">
                  <a16:creationId xmlns:a16="http://schemas.microsoft.com/office/drawing/2014/main" id="{EC2A510A-6B37-460F-A12D-C119DFC0984C}"/>
                </a:ext>
              </a:extLst>
            </p:cNvPr>
            <p:cNvSpPr/>
            <p:nvPr/>
          </p:nvSpPr>
          <p:spPr>
            <a:xfrm>
              <a:off x="4082604" y="2821581"/>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167" name="Freeform: Shape 166">
              <a:extLst>
                <a:ext uri="{FF2B5EF4-FFF2-40B4-BE49-F238E27FC236}">
                  <a16:creationId xmlns:a16="http://schemas.microsoft.com/office/drawing/2014/main" id="{0533ED2E-FF9F-46C0-8E0F-E91806117D8A}"/>
                </a:ext>
              </a:extLst>
            </p:cNvPr>
            <p:cNvSpPr/>
            <p:nvPr/>
          </p:nvSpPr>
          <p:spPr>
            <a:xfrm>
              <a:off x="4169519" y="2821581"/>
              <a:ext cx="76009" cy="9914"/>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168" name="Freeform: Shape 167">
              <a:extLst>
                <a:ext uri="{FF2B5EF4-FFF2-40B4-BE49-F238E27FC236}">
                  <a16:creationId xmlns:a16="http://schemas.microsoft.com/office/drawing/2014/main" id="{FEFF9369-0176-4DDA-BA6E-92D7645C2E11}"/>
                </a:ext>
              </a:extLst>
            </p:cNvPr>
            <p:cNvSpPr/>
            <p:nvPr/>
          </p:nvSpPr>
          <p:spPr>
            <a:xfrm>
              <a:off x="4256765" y="2821581"/>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169" name="Freeform: Shape 168">
              <a:extLst>
                <a:ext uri="{FF2B5EF4-FFF2-40B4-BE49-F238E27FC236}">
                  <a16:creationId xmlns:a16="http://schemas.microsoft.com/office/drawing/2014/main" id="{1A596C3A-E0C9-4DB6-A16E-98AA8BA4FE63}"/>
                </a:ext>
              </a:extLst>
            </p:cNvPr>
            <p:cNvSpPr/>
            <p:nvPr/>
          </p:nvSpPr>
          <p:spPr>
            <a:xfrm>
              <a:off x="4344011" y="2821581"/>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170" name="Freeform: Shape 169">
              <a:extLst>
                <a:ext uri="{FF2B5EF4-FFF2-40B4-BE49-F238E27FC236}">
                  <a16:creationId xmlns:a16="http://schemas.microsoft.com/office/drawing/2014/main" id="{EE9AA993-A914-4A5D-B910-2663155AA789}"/>
                </a:ext>
              </a:extLst>
            </p:cNvPr>
            <p:cNvSpPr/>
            <p:nvPr/>
          </p:nvSpPr>
          <p:spPr>
            <a:xfrm>
              <a:off x="4035346" y="2595535"/>
              <a:ext cx="429619" cy="290819"/>
            </a:xfrm>
            <a:custGeom>
              <a:avLst/>
              <a:gdLst>
                <a:gd name="connsiteX0" fmla="*/ 4957 w 429618"/>
                <a:gd name="connsiteY0" fmla="*/ 5288 h 290818"/>
                <a:gd name="connsiteX1" fmla="*/ 426975 w 429618"/>
                <a:gd name="connsiteY1" fmla="*/ 4957 h 290818"/>
                <a:gd name="connsiteX2" fmla="*/ 426975 w 429618"/>
                <a:gd name="connsiteY2" fmla="*/ 277930 h 290818"/>
                <a:gd name="connsiteX3" fmla="*/ 418052 w 429618"/>
                <a:gd name="connsiteY3" fmla="*/ 286853 h 290818"/>
                <a:gd name="connsiteX4" fmla="*/ 13880 w 429618"/>
                <a:gd name="connsiteY4" fmla="*/ 286853 h 290818"/>
                <a:gd name="connsiteX5" fmla="*/ 4957 w 429618"/>
                <a:gd name="connsiteY5" fmla="*/ 277930 h 290818"/>
                <a:gd name="connsiteX6" fmla="*/ 4957 w 429618"/>
                <a:gd name="connsiteY6" fmla="*/ 49241 h 290818"/>
                <a:gd name="connsiteX7" fmla="*/ 37013 w 429618"/>
                <a:gd name="connsiteY7" fmla="*/ 49241 h 2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618" h="290818">
                  <a:moveTo>
                    <a:pt x="4957" y="5288"/>
                  </a:moveTo>
                  <a:lnTo>
                    <a:pt x="426975" y="4957"/>
                  </a:lnTo>
                  <a:lnTo>
                    <a:pt x="426975" y="277930"/>
                  </a:lnTo>
                  <a:cubicBezTo>
                    <a:pt x="426975" y="282887"/>
                    <a:pt x="423009" y="286853"/>
                    <a:pt x="418052" y="286853"/>
                  </a:cubicBezTo>
                  <a:lnTo>
                    <a:pt x="13880" y="286853"/>
                  </a:lnTo>
                  <a:cubicBezTo>
                    <a:pt x="8923" y="286853"/>
                    <a:pt x="4957" y="282887"/>
                    <a:pt x="4957" y="277930"/>
                  </a:cubicBezTo>
                  <a:lnTo>
                    <a:pt x="4957" y="49241"/>
                  </a:lnTo>
                  <a:lnTo>
                    <a:pt x="37013" y="49241"/>
                  </a:lnTo>
                </a:path>
              </a:pathLst>
            </a:custGeom>
            <a:noFill/>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grpSp>
      <p:grpSp>
        <p:nvGrpSpPr>
          <p:cNvPr id="225" name="Graphic 338">
            <a:extLst>
              <a:ext uri="{FF2B5EF4-FFF2-40B4-BE49-F238E27FC236}">
                <a16:creationId xmlns:a16="http://schemas.microsoft.com/office/drawing/2014/main" id="{84080222-A776-4AC4-9C13-CE587EF4FBB2}"/>
              </a:ext>
            </a:extLst>
          </p:cNvPr>
          <p:cNvGrpSpPr/>
          <p:nvPr/>
        </p:nvGrpSpPr>
        <p:grpSpPr>
          <a:xfrm flipH="1">
            <a:off x="6585666" y="2914443"/>
            <a:ext cx="1249498" cy="1060153"/>
            <a:chOff x="4035346" y="2521839"/>
            <a:chExt cx="429619" cy="364516"/>
          </a:xfrm>
        </p:grpSpPr>
        <p:sp>
          <p:nvSpPr>
            <p:cNvPr id="280" name="Freeform: Shape 279">
              <a:extLst>
                <a:ext uri="{FF2B5EF4-FFF2-40B4-BE49-F238E27FC236}">
                  <a16:creationId xmlns:a16="http://schemas.microsoft.com/office/drawing/2014/main" id="{83A357A8-27F4-46EC-91AE-FBB6991F483A}"/>
                </a:ext>
              </a:extLst>
            </p:cNvPr>
            <p:cNvSpPr/>
            <p:nvPr/>
          </p:nvSpPr>
          <p:spPr>
            <a:xfrm flipH="1">
              <a:off x="4038368" y="2595535"/>
              <a:ext cx="253579" cy="174756"/>
            </a:xfrm>
            <a:custGeom>
              <a:avLst/>
              <a:gdLst>
                <a:gd name="connsiteX0" fmla="*/ 4957 w 429618"/>
                <a:gd name="connsiteY0" fmla="*/ 5288 h 290818"/>
                <a:gd name="connsiteX1" fmla="*/ 426975 w 429618"/>
                <a:gd name="connsiteY1" fmla="*/ 4957 h 290818"/>
                <a:gd name="connsiteX2" fmla="*/ 426975 w 429618"/>
                <a:gd name="connsiteY2" fmla="*/ 277930 h 290818"/>
                <a:gd name="connsiteX3" fmla="*/ 418052 w 429618"/>
                <a:gd name="connsiteY3" fmla="*/ 286853 h 290818"/>
                <a:gd name="connsiteX4" fmla="*/ 13880 w 429618"/>
                <a:gd name="connsiteY4" fmla="*/ 286853 h 290818"/>
                <a:gd name="connsiteX5" fmla="*/ 4957 w 429618"/>
                <a:gd name="connsiteY5" fmla="*/ 277930 h 290818"/>
                <a:gd name="connsiteX6" fmla="*/ 4957 w 429618"/>
                <a:gd name="connsiteY6" fmla="*/ 49241 h 290818"/>
                <a:gd name="connsiteX7" fmla="*/ 37013 w 429618"/>
                <a:gd name="connsiteY7" fmla="*/ 49241 h 2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618" h="290818">
                  <a:moveTo>
                    <a:pt x="4957" y="5288"/>
                  </a:moveTo>
                  <a:lnTo>
                    <a:pt x="426975" y="4957"/>
                  </a:lnTo>
                  <a:lnTo>
                    <a:pt x="426975" y="277930"/>
                  </a:lnTo>
                  <a:cubicBezTo>
                    <a:pt x="426975" y="282887"/>
                    <a:pt x="423009" y="286853"/>
                    <a:pt x="418052" y="286853"/>
                  </a:cubicBezTo>
                  <a:lnTo>
                    <a:pt x="13880" y="286853"/>
                  </a:lnTo>
                  <a:cubicBezTo>
                    <a:pt x="8923" y="286853"/>
                    <a:pt x="4957" y="282887"/>
                    <a:pt x="4957" y="277930"/>
                  </a:cubicBezTo>
                  <a:lnTo>
                    <a:pt x="4957" y="49241"/>
                  </a:lnTo>
                  <a:lnTo>
                    <a:pt x="37013" y="49241"/>
                  </a:lnTo>
                </a:path>
              </a:pathLst>
            </a:custGeom>
            <a:solidFill>
              <a:srgbClr val="384C87"/>
            </a:solidFill>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50" name="Freeform: Shape 249">
              <a:extLst>
                <a:ext uri="{FF2B5EF4-FFF2-40B4-BE49-F238E27FC236}">
                  <a16:creationId xmlns:a16="http://schemas.microsoft.com/office/drawing/2014/main" id="{DF88412B-6F25-4280-A7EB-AEDDF899B7D3}"/>
                </a:ext>
              </a:extLst>
            </p:cNvPr>
            <p:cNvSpPr/>
            <p:nvPr/>
          </p:nvSpPr>
          <p:spPr>
            <a:xfrm>
              <a:off x="4035346" y="2595535"/>
              <a:ext cx="429619" cy="290819"/>
            </a:xfrm>
            <a:custGeom>
              <a:avLst/>
              <a:gdLst>
                <a:gd name="connsiteX0" fmla="*/ 4957 w 429618"/>
                <a:gd name="connsiteY0" fmla="*/ 5288 h 290818"/>
                <a:gd name="connsiteX1" fmla="*/ 426975 w 429618"/>
                <a:gd name="connsiteY1" fmla="*/ 4957 h 290818"/>
                <a:gd name="connsiteX2" fmla="*/ 426975 w 429618"/>
                <a:gd name="connsiteY2" fmla="*/ 277930 h 290818"/>
                <a:gd name="connsiteX3" fmla="*/ 418052 w 429618"/>
                <a:gd name="connsiteY3" fmla="*/ 286853 h 290818"/>
                <a:gd name="connsiteX4" fmla="*/ 13880 w 429618"/>
                <a:gd name="connsiteY4" fmla="*/ 286853 h 290818"/>
                <a:gd name="connsiteX5" fmla="*/ 4957 w 429618"/>
                <a:gd name="connsiteY5" fmla="*/ 277930 h 290818"/>
                <a:gd name="connsiteX6" fmla="*/ 4957 w 429618"/>
                <a:gd name="connsiteY6" fmla="*/ 49241 h 290818"/>
                <a:gd name="connsiteX7" fmla="*/ 37013 w 429618"/>
                <a:gd name="connsiteY7" fmla="*/ 49241 h 2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618" h="290818">
                  <a:moveTo>
                    <a:pt x="4957" y="5288"/>
                  </a:moveTo>
                  <a:lnTo>
                    <a:pt x="426975" y="4957"/>
                  </a:lnTo>
                  <a:lnTo>
                    <a:pt x="426975" y="277930"/>
                  </a:lnTo>
                  <a:cubicBezTo>
                    <a:pt x="426975" y="282887"/>
                    <a:pt x="423009" y="286853"/>
                    <a:pt x="418052" y="286853"/>
                  </a:cubicBezTo>
                  <a:lnTo>
                    <a:pt x="13880" y="286853"/>
                  </a:lnTo>
                  <a:cubicBezTo>
                    <a:pt x="8923" y="286853"/>
                    <a:pt x="4957" y="282887"/>
                    <a:pt x="4957" y="277930"/>
                  </a:cubicBezTo>
                  <a:lnTo>
                    <a:pt x="4957" y="49241"/>
                  </a:lnTo>
                  <a:lnTo>
                    <a:pt x="37013" y="49241"/>
                  </a:lnTo>
                </a:path>
              </a:pathLst>
            </a:custGeom>
            <a:solidFill>
              <a:srgbClr val="384C87"/>
            </a:solidFill>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26" name="Freeform: Shape 225">
              <a:extLst>
                <a:ext uri="{FF2B5EF4-FFF2-40B4-BE49-F238E27FC236}">
                  <a16:creationId xmlns:a16="http://schemas.microsoft.com/office/drawing/2014/main" id="{7246FAAE-123F-4C25-AEC7-EFD22304C5F1}"/>
                </a:ext>
              </a:extLst>
            </p:cNvPr>
            <p:cNvSpPr/>
            <p:nvPr/>
          </p:nvSpPr>
          <p:spPr>
            <a:xfrm>
              <a:off x="4082604" y="2690712"/>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27" name="Freeform: Shape 226">
              <a:extLst>
                <a:ext uri="{FF2B5EF4-FFF2-40B4-BE49-F238E27FC236}">
                  <a16:creationId xmlns:a16="http://schemas.microsoft.com/office/drawing/2014/main" id="{B0DE62E4-1245-4391-AEE2-721309A48D55}"/>
                </a:ext>
              </a:extLst>
            </p:cNvPr>
            <p:cNvSpPr/>
            <p:nvPr/>
          </p:nvSpPr>
          <p:spPr>
            <a:xfrm>
              <a:off x="4169519" y="2690712"/>
              <a:ext cx="76009" cy="9914"/>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28" name="Freeform: Shape 227">
              <a:extLst>
                <a:ext uri="{FF2B5EF4-FFF2-40B4-BE49-F238E27FC236}">
                  <a16:creationId xmlns:a16="http://schemas.microsoft.com/office/drawing/2014/main" id="{14A74121-AE16-462D-9D71-9DF0DE7F7512}"/>
                </a:ext>
              </a:extLst>
            </p:cNvPr>
            <p:cNvSpPr/>
            <p:nvPr/>
          </p:nvSpPr>
          <p:spPr>
            <a:xfrm>
              <a:off x="4256765" y="2690712"/>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29" name="Freeform: Shape 228">
              <a:extLst>
                <a:ext uri="{FF2B5EF4-FFF2-40B4-BE49-F238E27FC236}">
                  <a16:creationId xmlns:a16="http://schemas.microsoft.com/office/drawing/2014/main" id="{3BD88EF2-5DB8-40CD-B606-E0311218C948}"/>
                </a:ext>
              </a:extLst>
            </p:cNvPr>
            <p:cNvSpPr/>
            <p:nvPr/>
          </p:nvSpPr>
          <p:spPr>
            <a:xfrm>
              <a:off x="4344011" y="2690712"/>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30" name="Freeform: Shape 229">
              <a:extLst>
                <a:ext uri="{FF2B5EF4-FFF2-40B4-BE49-F238E27FC236}">
                  <a16:creationId xmlns:a16="http://schemas.microsoft.com/office/drawing/2014/main" id="{D93BBF04-FD9D-49B7-A0D9-1DD9B0B077B1}"/>
                </a:ext>
              </a:extLst>
            </p:cNvPr>
            <p:cNvSpPr/>
            <p:nvPr/>
          </p:nvSpPr>
          <p:spPr>
            <a:xfrm>
              <a:off x="4318895" y="2548607"/>
              <a:ext cx="102448" cy="9914"/>
            </a:xfrm>
            <a:custGeom>
              <a:avLst/>
              <a:gdLst>
                <a:gd name="connsiteX0" fmla="*/ 97821 w 102447"/>
                <a:gd name="connsiteY0" fmla="*/ 4957 h 9914"/>
                <a:gd name="connsiteX1" fmla="*/ 4957 w 102447"/>
                <a:gd name="connsiteY1" fmla="*/ 4957 h 9914"/>
              </a:gdLst>
              <a:ahLst/>
              <a:cxnLst>
                <a:cxn ang="0">
                  <a:pos x="connsiteX0" y="connsiteY0"/>
                </a:cxn>
                <a:cxn ang="0">
                  <a:pos x="connsiteX1" y="connsiteY1"/>
                </a:cxn>
              </a:cxnLst>
              <a:rect l="l" t="t" r="r" b="b"/>
              <a:pathLst>
                <a:path w="102447" h="9914">
                  <a:moveTo>
                    <a:pt x="97821"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31" name="Freeform: Shape 230">
              <a:extLst>
                <a:ext uri="{FF2B5EF4-FFF2-40B4-BE49-F238E27FC236}">
                  <a16:creationId xmlns:a16="http://schemas.microsoft.com/office/drawing/2014/main" id="{01C6D914-47BF-4225-B8D8-4CFC49DEC090}"/>
                </a:ext>
              </a:extLst>
            </p:cNvPr>
            <p:cNvSpPr/>
            <p:nvPr/>
          </p:nvSpPr>
          <p:spPr>
            <a:xfrm>
              <a:off x="4203889" y="2548607"/>
              <a:ext cx="102448" cy="9914"/>
            </a:xfrm>
            <a:custGeom>
              <a:avLst/>
              <a:gdLst>
                <a:gd name="connsiteX0" fmla="*/ 97821 w 102447"/>
                <a:gd name="connsiteY0" fmla="*/ 4957 h 9914"/>
                <a:gd name="connsiteX1" fmla="*/ 4957 w 102447"/>
                <a:gd name="connsiteY1" fmla="*/ 5288 h 9914"/>
              </a:gdLst>
              <a:ahLst/>
              <a:cxnLst>
                <a:cxn ang="0">
                  <a:pos x="connsiteX0" y="connsiteY0"/>
                </a:cxn>
                <a:cxn ang="0">
                  <a:pos x="connsiteX1" y="connsiteY1"/>
                </a:cxn>
              </a:cxnLst>
              <a:rect l="l" t="t" r="r" b="b"/>
              <a:pathLst>
                <a:path w="102447" h="9914">
                  <a:moveTo>
                    <a:pt x="97821" y="4957"/>
                  </a:moveTo>
                  <a:lnTo>
                    <a:pt x="4957" y="5288"/>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32" name="Freeform: Shape 231">
              <a:extLst>
                <a:ext uri="{FF2B5EF4-FFF2-40B4-BE49-F238E27FC236}">
                  <a16:creationId xmlns:a16="http://schemas.microsoft.com/office/drawing/2014/main" id="{ABC75493-4B13-4EDF-944D-BAB114F77320}"/>
                </a:ext>
              </a:extLst>
            </p:cNvPr>
            <p:cNvSpPr/>
            <p:nvPr/>
          </p:nvSpPr>
          <p:spPr>
            <a:xfrm>
              <a:off x="4035346" y="2548607"/>
              <a:ext cx="429619" cy="56181"/>
            </a:xfrm>
            <a:custGeom>
              <a:avLst/>
              <a:gdLst>
                <a:gd name="connsiteX0" fmla="*/ 403511 w 429618"/>
                <a:gd name="connsiteY0" fmla="*/ 4957 h 56180"/>
                <a:gd name="connsiteX1" fmla="*/ 418052 w 429618"/>
                <a:gd name="connsiteY1" fmla="*/ 4957 h 56180"/>
                <a:gd name="connsiteX2" fmla="*/ 426975 w 429618"/>
                <a:gd name="connsiteY2" fmla="*/ 13880 h 56180"/>
                <a:gd name="connsiteX3" fmla="*/ 426975 w 429618"/>
                <a:gd name="connsiteY3" fmla="*/ 51885 h 56180"/>
                <a:gd name="connsiteX4" fmla="*/ 4957 w 429618"/>
                <a:gd name="connsiteY4" fmla="*/ 52215 h 56180"/>
                <a:gd name="connsiteX5" fmla="*/ 4957 w 429618"/>
                <a:gd name="connsiteY5" fmla="*/ 14210 h 56180"/>
                <a:gd name="connsiteX6" fmla="*/ 13880 w 429618"/>
                <a:gd name="connsiteY6" fmla="*/ 5288 h 56180"/>
                <a:gd name="connsiteX7" fmla="*/ 36683 w 429618"/>
                <a:gd name="connsiteY7" fmla="*/ 5288 h 5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618" h="56180">
                  <a:moveTo>
                    <a:pt x="403511" y="4957"/>
                  </a:moveTo>
                  <a:lnTo>
                    <a:pt x="418052" y="4957"/>
                  </a:lnTo>
                  <a:cubicBezTo>
                    <a:pt x="423009" y="4957"/>
                    <a:pt x="426975" y="8923"/>
                    <a:pt x="426975" y="13880"/>
                  </a:cubicBezTo>
                  <a:lnTo>
                    <a:pt x="426975" y="51885"/>
                  </a:lnTo>
                  <a:lnTo>
                    <a:pt x="4957" y="52215"/>
                  </a:lnTo>
                  <a:lnTo>
                    <a:pt x="4957" y="14210"/>
                  </a:lnTo>
                  <a:cubicBezTo>
                    <a:pt x="4957" y="9253"/>
                    <a:pt x="8923" y="5288"/>
                    <a:pt x="13880" y="5288"/>
                  </a:cubicBezTo>
                  <a:lnTo>
                    <a:pt x="36683" y="5288"/>
                  </a:lnTo>
                </a:path>
              </a:pathLst>
            </a:custGeom>
            <a:solidFill>
              <a:schemeClr val="tx1"/>
            </a:solidFill>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33" name="Freeform: Shape 232">
              <a:extLst>
                <a:ext uri="{FF2B5EF4-FFF2-40B4-BE49-F238E27FC236}">
                  <a16:creationId xmlns:a16="http://schemas.microsoft.com/office/drawing/2014/main" id="{CFF3F0CA-5E4B-4D78-B95B-F81955AF2C7B}"/>
                </a:ext>
              </a:extLst>
            </p:cNvPr>
            <p:cNvSpPr/>
            <p:nvPr/>
          </p:nvSpPr>
          <p:spPr>
            <a:xfrm>
              <a:off x="4088883" y="2548938"/>
              <a:ext cx="102448" cy="9914"/>
            </a:xfrm>
            <a:custGeom>
              <a:avLst/>
              <a:gdLst>
                <a:gd name="connsiteX0" fmla="*/ 98151 w 102447"/>
                <a:gd name="connsiteY0" fmla="*/ 4957 h 9914"/>
                <a:gd name="connsiteX1" fmla="*/ 4957 w 102447"/>
                <a:gd name="connsiteY1" fmla="*/ 4957 h 9914"/>
              </a:gdLst>
              <a:ahLst/>
              <a:cxnLst>
                <a:cxn ang="0">
                  <a:pos x="connsiteX0" y="connsiteY0"/>
                </a:cxn>
                <a:cxn ang="0">
                  <a:pos x="connsiteX1" y="connsiteY1"/>
                </a:cxn>
              </a:cxnLst>
              <a:rect l="l" t="t" r="r" b="b"/>
              <a:pathLst>
                <a:path w="102447" h="9914">
                  <a:moveTo>
                    <a:pt x="98151"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34" name="Freeform: Shape 233">
              <a:extLst>
                <a:ext uri="{FF2B5EF4-FFF2-40B4-BE49-F238E27FC236}">
                  <a16:creationId xmlns:a16="http://schemas.microsoft.com/office/drawing/2014/main" id="{56ED74EF-CD40-4FFC-BA01-481E5A5A0E40}"/>
                </a:ext>
              </a:extLst>
            </p:cNvPr>
            <p:cNvSpPr/>
            <p:nvPr/>
          </p:nvSpPr>
          <p:spPr>
            <a:xfrm>
              <a:off x="4067072" y="2521839"/>
              <a:ext cx="9914" cy="59486"/>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35" name="Freeform: Shape 234">
              <a:extLst>
                <a:ext uri="{FF2B5EF4-FFF2-40B4-BE49-F238E27FC236}">
                  <a16:creationId xmlns:a16="http://schemas.microsoft.com/office/drawing/2014/main" id="{E7212015-9F15-4C7B-B446-91D0AC215EFC}"/>
                </a:ext>
              </a:extLst>
            </p:cNvPr>
            <p:cNvSpPr/>
            <p:nvPr/>
          </p:nvSpPr>
          <p:spPr>
            <a:xfrm>
              <a:off x="4182077" y="2521839"/>
              <a:ext cx="9914" cy="59486"/>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36" name="Freeform: Shape 235">
              <a:extLst>
                <a:ext uri="{FF2B5EF4-FFF2-40B4-BE49-F238E27FC236}">
                  <a16:creationId xmlns:a16="http://schemas.microsoft.com/office/drawing/2014/main" id="{21B2E763-F234-42BC-B439-DF3A830B8804}"/>
                </a:ext>
              </a:extLst>
            </p:cNvPr>
            <p:cNvSpPr/>
            <p:nvPr/>
          </p:nvSpPr>
          <p:spPr>
            <a:xfrm>
              <a:off x="4411758" y="2521839"/>
              <a:ext cx="9914" cy="59486"/>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37" name="Freeform: Shape 236">
              <a:extLst>
                <a:ext uri="{FF2B5EF4-FFF2-40B4-BE49-F238E27FC236}">
                  <a16:creationId xmlns:a16="http://schemas.microsoft.com/office/drawing/2014/main" id="{74E7949A-4DA7-4F0B-8157-F5BE90759CDA}"/>
                </a:ext>
              </a:extLst>
            </p:cNvPr>
            <p:cNvSpPr/>
            <p:nvPr/>
          </p:nvSpPr>
          <p:spPr>
            <a:xfrm>
              <a:off x="4296753" y="2521839"/>
              <a:ext cx="9914" cy="59486"/>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38" name="Freeform: Shape 237">
              <a:extLst>
                <a:ext uri="{FF2B5EF4-FFF2-40B4-BE49-F238E27FC236}">
                  <a16:creationId xmlns:a16="http://schemas.microsoft.com/office/drawing/2014/main" id="{445BB2BD-ADB9-4783-989D-EBA714F5F129}"/>
                </a:ext>
              </a:extLst>
            </p:cNvPr>
            <p:cNvSpPr/>
            <p:nvPr/>
          </p:nvSpPr>
          <p:spPr>
            <a:xfrm>
              <a:off x="4082604" y="2734335"/>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39" name="Freeform: Shape 238">
              <a:extLst>
                <a:ext uri="{FF2B5EF4-FFF2-40B4-BE49-F238E27FC236}">
                  <a16:creationId xmlns:a16="http://schemas.microsoft.com/office/drawing/2014/main" id="{0FCC5A3F-1519-46D8-8DF0-786320DD66A6}"/>
                </a:ext>
              </a:extLst>
            </p:cNvPr>
            <p:cNvSpPr/>
            <p:nvPr/>
          </p:nvSpPr>
          <p:spPr>
            <a:xfrm>
              <a:off x="4169519" y="2734335"/>
              <a:ext cx="76009" cy="9914"/>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40" name="Freeform: Shape 239">
              <a:extLst>
                <a:ext uri="{FF2B5EF4-FFF2-40B4-BE49-F238E27FC236}">
                  <a16:creationId xmlns:a16="http://schemas.microsoft.com/office/drawing/2014/main" id="{86922CB9-8DDA-4698-B894-78A9EE537623}"/>
                </a:ext>
              </a:extLst>
            </p:cNvPr>
            <p:cNvSpPr/>
            <p:nvPr/>
          </p:nvSpPr>
          <p:spPr>
            <a:xfrm>
              <a:off x="4256765" y="2734335"/>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41" name="Freeform: Shape 240">
              <a:extLst>
                <a:ext uri="{FF2B5EF4-FFF2-40B4-BE49-F238E27FC236}">
                  <a16:creationId xmlns:a16="http://schemas.microsoft.com/office/drawing/2014/main" id="{299998B3-6637-4EB8-B951-E24E154FEB09}"/>
                </a:ext>
              </a:extLst>
            </p:cNvPr>
            <p:cNvSpPr/>
            <p:nvPr/>
          </p:nvSpPr>
          <p:spPr>
            <a:xfrm>
              <a:off x="4344011" y="2734335"/>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42" name="Freeform: Shape 241">
              <a:extLst>
                <a:ext uri="{FF2B5EF4-FFF2-40B4-BE49-F238E27FC236}">
                  <a16:creationId xmlns:a16="http://schemas.microsoft.com/office/drawing/2014/main" id="{A9358B64-FF2A-4976-BB74-E6D5A1DE6F65}"/>
                </a:ext>
              </a:extLst>
            </p:cNvPr>
            <p:cNvSpPr/>
            <p:nvPr/>
          </p:nvSpPr>
          <p:spPr>
            <a:xfrm>
              <a:off x="4082604" y="2777958"/>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43" name="Freeform: Shape 242">
              <a:extLst>
                <a:ext uri="{FF2B5EF4-FFF2-40B4-BE49-F238E27FC236}">
                  <a16:creationId xmlns:a16="http://schemas.microsoft.com/office/drawing/2014/main" id="{D9F7F11D-08AD-4E44-9CE2-69CEB382F09A}"/>
                </a:ext>
              </a:extLst>
            </p:cNvPr>
            <p:cNvSpPr/>
            <p:nvPr/>
          </p:nvSpPr>
          <p:spPr>
            <a:xfrm>
              <a:off x="4169519" y="2777958"/>
              <a:ext cx="76009" cy="9914"/>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44" name="Freeform: Shape 243">
              <a:extLst>
                <a:ext uri="{FF2B5EF4-FFF2-40B4-BE49-F238E27FC236}">
                  <a16:creationId xmlns:a16="http://schemas.microsoft.com/office/drawing/2014/main" id="{033383A3-5ED6-44F9-8461-6C7D3F38D41A}"/>
                </a:ext>
              </a:extLst>
            </p:cNvPr>
            <p:cNvSpPr/>
            <p:nvPr/>
          </p:nvSpPr>
          <p:spPr>
            <a:xfrm>
              <a:off x="4256765" y="2777958"/>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45" name="Freeform: Shape 244">
              <a:extLst>
                <a:ext uri="{FF2B5EF4-FFF2-40B4-BE49-F238E27FC236}">
                  <a16:creationId xmlns:a16="http://schemas.microsoft.com/office/drawing/2014/main" id="{15394C2D-8587-461C-B541-E14622802825}"/>
                </a:ext>
              </a:extLst>
            </p:cNvPr>
            <p:cNvSpPr/>
            <p:nvPr/>
          </p:nvSpPr>
          <p:spPr>
            <a:xfrm>
              <a:off x="4344011" y="2777958"/>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46" name="Freeform: Shape 245">
              <a:extLst>
                <a:ext uri="{FF2B5EF4-FFF2-40B4-BE49-F238E27FC236}">
                  <a16:creationId xmlns:a16="http://schemas.microsoft.com/office/drawing/2014/main" id="{D2BAFC7A-A6FE-4315-962E-80D27395852F}"/>
                </a:ext>
              </a:extLst>
            </p:cNvPr>
            <p:cNvSpPr/>
            <p:nvPr/>
          </p:nvSpPr>
          <p:spPr>
            <a:xfrm>
              <a:off x="4082604" y="2821581"/>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47" name="Freeform: Shape 246">
              <a:extLst>
                <a:ext uri="{FF2B5EF4-FFF2-40B4-BE49-F238E27FC236}">
                  <a16:creationId xmlns:a16="http://schemas.microsoft.com/office/drawing/2014/main" id="{2CFF4BB2-CA5E-4D07-9854-F9EF9BC94A01}"/>
                </a:ext>
              </a:extLst>
            </p:cNvPr>
            <p:cNvSpPr/>
            <p:nvPr/>
          </p:nvSpPr>
          <p:spPr>
            <a:xfrm>
              <a:off x="4169519" y="2821581"/>
              <a:ext cx="76009" cy="9914"/>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48" name="Freeform: Shape 247">
              <a:extLst>
                <a:ext uri="{FF2B5EF4-FFF2-40B4-BE49-F238E27FC236}">
                  <a16:creationId xmlns:a16="http://schemas.microsoft.com/office/drawing/2014/main" id="{50B579E8-88AE-4F9E-9F83-A27C4672693D}"/>
                </a:ext>
              </a:extLst>
            </p:cNvPr>
            <p:cNvSpPr/>
            <p:nvPr/>
          </p:nvSpPr>
          <p:spPr>
            <a:xfrm>
              <a:off x="4256765" y="2821581"/>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49" name="Freeform: Shape 248">
              <a:extLst>
                <a:ext uri="{FF2B5EF4-FFF2-40B4-BE49-F238E27FC236}">
                  <a16:creationId xmlns:a16="http://schemas.microsoft.com/office/drawing/2014/main" id="{DA3E63D0-0EAC-49DE-9FF6-30F8F2F8BE08}"/>
                </a:ext>
              </a:extLst>
            </p:cNvPr>
            <p:cNvSpPr/>
            <p:nvPr/>
          </p:nvSpPr>
          <p:spPr>
            <a:xfrm>
              <a:off x="4344011" y="2821581"/>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grpSp>
      <p:grpSp>
        <p:nvGrpSpPr>
          <p:cNvPr id="251" name="Graphic 338">
            <a:extLst>
              <a:ext uri="{FF2B5EF4-FFF2-40B4-BE49-F238E27FC236}">
                <a16:creationId xmlns:a16="http://schemas.microsoft.com/office/drawing/2014/main" id="{FA3095A3-A5B6-4830-904A-99805966E44E}"/>
              </a:ext>
            </a:extLst>
          </p:cNvPr>
          <p:cNvGrpSpPr/>
          <p:nvPr/>
        </p:nvGrpSpPr>
        <p:grpSpPr>
          <a:xfrm flipH="1">
            <a:off x="6788438" y="3209756"/>
            <a:ext cx="1397034" cy="1185326"/>
            <a:chOff x="4035346" y="2521839"/>
            <a:chExt cx="429621" cy="364516"/>
          </a:xfrm>
        </p:grpSpPr>
        <p:sp>
          <p:nvSpPr>
            <p:cNvPr id="278" name="Rectangle 277">
              <a:extLst>
                <a:ext uri="{FF2B5EF4-FFF2-40B4-BE49-F238E27FC236}">
                  <a16:creationId xmlns:a16="http://schemas.microsoft.com/office/drawing/2014/main" id="{1E3E2BBC-AD0B-431C-86EC-E23B4336C539}"/>
                </a:ext>
              </a:extLst>
            </p:cNvPr>
            <p:cNvSpPr/>
            <p:nvPr/>
          </p:nvSpPr>
          <p:spPr>
            <a:xfrm>
              <a:off x="4037851" y="2595536"/>
              <a:ext cx="126640" cy="145529"/>
            </a:xfrm>
            <a:prstGeom prst="rect">
              <a:avLst/>
            </a:prstGeom>
            <a:solidFill>
              <a:schemeClr val="accent1"/>
            </a:solidFill>
            <a:ln w="19050" cap="flat">
              <a:noFill/>
              <a:prstDash val="solid"/>
              <a:round/>
            </a:ln>
          </p:spPr>
          <p:txBody>
            <a:bodyPr rtlCol="0" anchor="ctr"/>
            <a:lstStyle/>
            <a:p>
              <a:pPr defTabSz="731520">
                <a:defRPr/>
              </a:pPr>
              <a:endParaRPr lang="en-US" sz="2880" dirty="0">
                <a:solidFill>
                  <a:srgbClr val="002D43"/>
                </a:solidFill>
                <a:latin typeface="Arial"/>
              </a:endParaRPr>
            </a:p>
          </p:txBody>
        </p:sp>
        <p:sp>
          <p:nvSpPr>
            <p:cNvPr id="276" name="Freeform: Shape 275">
              <a:extLst>
                <a:ext uri="{FF2B5EF4-FFF2-40B4-BE49-F238E27FC236}">
                  <a16:creationId xmlns:a16="http://schemas.microsoft.com/office/drawing/2014/main" id="{93060437-D900-4D2C-BC5A-BFBBD3903358}"/>
                </a:ext>
              </a:extLst>
            </p:cNvPr>
            <p:cNvSpPr/>
            <p:nvPr/>
          </p:nvSpPr>
          <p:spPr>
            <a:xfrm>
              <a:off x="4035348" y="2595536"/>
              <a:ext cx="429619" cy="290819"/>
            </a:xfrm>
            <a:custGeom>
              <a:avLst/>
              <a:gdLst>
                <a:gd name="connsiteX0" fmla="*/ 4957 w 429618"/>
                <a:gd name="connsiteY0" fmla="*/ 5288 h 290818"/>
                <a:gd name="connsiteX1" fmla="*/ 426975 w 429618"/>
                <a:gd name="connsiteY1" fmla="*/ 4957 h 290818"/>
                <a:gd name="connsiteX2" fmla="*/ 426975 w 429618"/>
                <a:gd name="connsiteY2" fmla="*/ 277930 h 290818"/>
                <a:gd name="connsiteX3" fmla="*/ 418052 w 429618"/>
                <a:gd name="connsiteY3" fmla="*/ 286853 h 290818"/>
                <a:gd name="connsiteX4" fmla="*/ 13880 w 429618"/>
                <a:gd name="connsiteY4" fmla="*/ 286853 h 290818"/>
                <a:gd name="connsiteX5" fmla="*/ 4957 w 429618"/>
                <a:gd name="connsiteY5" fmla="*/ 277930 h 290818"/>
                <a:gd name="connsiteX6" fmla="*/ 4957 w 429618"/>
                <a:gd name="connsiteY6" fmla="*/ 49241 h 290818"/>
                <a:gd name="connsiteX7" fmla="*/ 37013 w 429618"/>
                <a:gd name="connsiteY7" fmla="*/ 49241 h 2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618" h="290818">
                  <a:moveTo>
                    <a:pt x="4957" y="5288"/>
                  </a:moveTo>
                  <a:lnTo>
                    <a:pt x="426975" y="4957"/>
                  </a:lnTo>
                  <a:lnTo>
                    <a:pt x="426975" y="277930"/>
                  </a:lnTo>
                  <a:cubicBezTo>
                    <a:pt x="426975" y="282887"/>
                    <a:pt x="423009" y="286853"/>
                    <a:pt x="418052" y="286853"/>
                  </a:cubicBezTo>
                  <a:lnTo>
                    <a:pt x="13880" y="286853"/>
                  </a:lnTo>
                  <a:cubicBezTo>
                    <a:pt x="8923" y="286853"/>
                    <a:pt x="4957" y="282887"/>
                    <a:pt x="4957" y="277930"/>
                  </a:cubicBezTo>
                  <a:lnTo>
                    <a:pt x="4957" y="49241"/>
                  </a:lnTo>
                  <a:lnTo>
                    <a:pt x="37013" y="49241"/>
                  </a:lnTo>
                </a:path>
              </a:pathLst>
            </a:cu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2" name="Freeform: Shape 251">
              <a:extLst>
                <a:ext uri="{FF2B5EF4-FFF2-40B4-BE49-F238E27FC236}">
                  <a16:creationId xmlns:a16="http://schemas.microsoft.com/office/drawing/2014/main" id="{44F1B5BB-4663-44BE-B10B-AE1D9F2D7D46}"/>
                </a:ext>
              </a:extLst>
            </p:cNvPr>
            <p:cNvSpPr/>
            <p:nvPr/>
          </p:nvSpPr>
          <p:spPr>
            <a:xfrm>
              <a:off x="4082604" y="2690712"/>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53" name="Freeform: Shape 252">
              <a:extLst>
                <a:ext uri="{FF2B5EF4-FFF2-40B4-BE49-F238E27FC236}">
                  <a16:creationId xmlns:a16="http://schemas.microsoft.com/office/drawing/2014/main" id="{8EA5B91B-31B0-4CEA-98AE-2F7B48D3574F}"/>
                </a:ext>
              </a:extLst>
            </p:cNvPr>
            <p:cNvSpPr/>
            <p:nvPr/>
          </p:nvSpPr>
          <p:spPr>
            <a:xfrm>
              <a:off x="4169519" y="2690712"/>
              <a:ext cx="76009" cy="9914"/>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54" name="Freeform: Shape 253">
              <a:extLst>
                <a:ext uri="{FF2B5EF4-FFF2-40B4-BE49-F238E27FC236}">
                  <a16:creationId xmlns:a16="http://schemas.microsoft.com/office/drawing/2014/main" id="{3278A21D-F6AF-4F6E-9431-D6341DD35EA5}"/>
                </a:ext>
              </a:extLst>
            </p:cNvPr>
            <p:cNvSpPr/>
            <p:nvPr/>
          </p:nvSpPr>
          <p:spPr>
            <a:xfrm>
              <a:off x="4256765" y="2690712"/>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55" name="Freeform: Shape 254">
              <a:extLst>
                <a:ext uri="{FF2B5EF4-FFF2-40B4-BE49-F238E27FC236}">
                  <a16:creationId xmlns:a16="http://schemas.microsoft.com/office/drawing/2014/main" id="{90F06AB9-D9EF-4813-AB39-FDCAB0331774}"/>
                </a:ext>
              </a:extLst>
            </p:cNvPr>
            <p:cNvSpPr/>
            <p:nvPr/>
          </p:nvSpPr>
          <p:spPr>
            <a:xfrm>
              <a:off x="4344011" y="2690712"/>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56" name="Freeform: Shape 255">
              <a:extLst>
                <a:ext uri="{FF2B5EF4-FFF2-40B4-BE49-F238E27FC236}">
                  <a16:creationId xmlns:a16="http://schemas.microsoft.com/office/drawing/2014/main" id="{782FC428-7EA9-49C8-A88B-E6DC134CFC71}"/>
                </a:ext>
              </a:extLst>
            </p:cNvPr>
            <p:cNvSpPr/>
            <p:nvPr/>
          </p:nvSpPr>
          <p:spPr>
            <a:xfrm>
              <a:off x="4318895" y="2548607"/>
              <a:ext cx="102448" cy="9914"/>
            </a:xfrm>
            <a:custGeom>
              <a:avLst/>
              <a:gdLst>
                <a:gd name="connsiteX0" fmla="*/ 97821 w 102447"/>
                <a:gd name="connsiteY0" fmla="*/ 4957 h 9914"/>
                <a:gd name="connsiteX1" fmla="*/ 4957 w 102447"/>
                <a:gd name="connsiteY1" fmla="*/ 4957 h 9914"/>
              </a:gdLst>
              <a:ahLst/>
              <a:cxnLst>
                <a:cxn ang="0">
                  <a:pos x="connsiteX0" y="connsiteY0"/>
                </a:cxn>
                <a:cxn ang="0">
                  <a:pos x="connsiteX1" y="connsiteY1"/>
                </a:cxn>
              </a:cxnLst>
              <a:rect l="l" t="t" r="r" b="b"/>
              <a:pathLst>
                <a:path w="102447" h="9914">
                  <a:moveTo>
                    <a:pt x="97821"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57" name="Freeform: Shape 256">
              <a:extLst>
                <a:ext uri="{FF2B5EF4-FFF2-40B4-BE49-F238E27FC236}">
                  <a16:creationId xmlns:a16="http://schemas.microsoft.com/office/drawing/2014/main" id="{3CE13AA5-7B4D-4E3C-9141-B7F49928C9A7}"/>
                </a:ext>
              </a:extLst>
            </p:cNvPr>
            <p:cNvSpPr/>
            <p:nvPr/>
          </p:nvSpPr>
          <p:spPr>
            <a:xfrm>
              <a:off x="4203889" y="2548607"/>
              <a:ext cx="102448" cy="9914"/>
            </a:xfrm>
            <a:custGeom>
              <a:avLst/>
              <a:gdLst>
                <a:gd name="connsiteX0" fmla="*/ 97821 w 102447"/>
                <a:gd name="connsiteY0" fmla="*/ 4957 h 9914"/>
                <a:gd name="connsiteX1" fmla="*/ 4957 w 102447"/>
                <a:gd name="connsiteY1" fmla="*/ 5288 h 9914"/>
              </a:gdLst>
              <a:ahLst/>
              <a:cxnLst>
                <a:cxn ang="0">
                  <a:pos x="connsiteX0" y="connsiteY0"/>
                </a:cxn>
                <a:cxn ang="0">
                  <a:pos x="connsiteX1" y="connsiteY1"/>
                </a:cxn>
              </a:cxnLst>
              <a:rect l="l" t="t" r="r" b="b"/>
              <a:pathLst>
                <a:path w="102447" h="9914">
                  <a:moveTo>
                    <a:pt x="97821" y="4957"/>
                  </a:moveTo>
                  <a:lnTo>
                    <a:pt x="4957" y="5288"/>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58" name="Freeform: Shape 257">
              <a:extLst>
                <a:ext uri="{FF2B5EF4-FFF2-40B4-BE49-F238E27FC236}">
                  <a16:creationId xmlns:a16="http://schemas.microsoft.com/office/drawing/2014/main" id="{6BF1C8EE-56E8-4DFD-AE9E-0914073D4409}"/>
                </a:ext>
              </a:extLst>
            </p:cNvPr>
            <p:cNvSpPr/>
            <p:nvPr/>
          </p:nvSpPr>
          <p:spPr>
            <a:xfrm>
              <a:off x="4035346" y="2548607"/>
              <a:ext cx="429619" cy="56181"/>
            </a:xfrm>
            <a:custGeom>
              <a:avLst/>
              <a:gdLst>
                <a:gd name="connsiteX0" fmla="*/ 403511 w 429618"/>
                <a:gd name="connsiteY0" fmla="*/ 4957 h 56180"/>
                <a:gd name="connsiteX1" fmla="*/ 418052 w 429618"/>
                <a:gd name="connsiteY1" fmla="*/ 4957 h 56180"/>
                <a:gd name="connsiteX2" fmla="*/ 426975 w 429618"/>
                <a:gd name="connsiteY2" fmla="*/ 13880 h 56180"/>
                <a:gd name="connsiteX3" fmla="*/ 426975 w 429618"/>
                <a:gd name="connsiteY3" fmla="*/ 51885 h 56180"/>
                <a:gd name="connsiteX4" fmla="*/ 4957 w 429618"/>
                <a:gd name="connsiteY4" fmla="*/ 52215 h 56180"/>
                <a:gd name="connsiteX5" fmla="*/ 4957 w 429618"/>
                <a:gd name="connsiteY5" fmla="*/ 14210 h 56180"/>
                <a:gd name="connsiteX6" fmla="*/ 13880 w 429618"/>
                <a:gd name="connsiteY6" fmla="*/ 5288 h 56180"/>
                <a:gd name="connsiteX7" fmla="*/ 36683 w 429618"/>
                <a:gd name="connsiteY7" fmla="*/ 5288 h 5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618" h="56180">
                  <a:moveTo>
                    <a:pt x="403511" y="4957"/>
                  </a:moveTo>
                  <a:lnTo>
                    <a:pt x="418052" y="4957"/>
                  </a:lnTo>
                  <a:cubicBezTo>
                    <a:pt x="423009" y="4957"/>
                    <a:pt x="426975" y="8923"/>
                    <a:pt x="426975" y="13880"/>
                  </a:cubicBezTo>
                  <a:lnTo>
                    <a:pt x="426975" y="51885"/>
                  </a:lnTo>
                  <a:lnTo>
                    <a:pt x="4957" y="52215"/>
                  </a:lnTo>
                  <a:lnTo>
                    <a:pt x="4957" y="14210"/>
                  </a:lnTo>
                  <a:cubicBezTo>
                    <a:pt x="4957" y="9253"/>
                    <a:pt x="8923" y="5288"/>
                    <a:pt x="13880" y="5288"/>
                  </a:cubicBezTo>
                  <a:lnTo>
                    <a:pt x="36683" y="5288"/>
                  </a:lnTo>
                </a:path>
              </a:pathLst>
            </a:custGeom>
            <a:solidFill>
              <a:schemeClr val="tx1"/>
            </a:solidFill>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59" name="Freeform: Shape 258">
              <a:extLst>
                <a:ext uri="{FF2B5EF4-FFF2-40B4-BE49-F238E27FC236}">
                  <a16:creationId xmlns:a16="http://schemas.microsoft.com/office/drawing/2014/main" id="{E8247C83-2F34-46FB-ABA3-6653CACDD7F8}"/>
                </a:ext>
              </a:extLst>
            </p:cNvPr>
            <p:cNvSpPr/>
            <p:nvPr/>
          </p:nvSpPr>
          <p:spPr>
            <a:xfrm>
              <a:off x="4088883" y="2548938"/>
              <a:ext cx="102448" cy="9914"/>
            </a:xfrm>
            <a:custGeom>
              <a:avLst/>
              <a:gdLst>
                <a:gd name="connsiteX0" fmla="*/ 98151 w 102447"/>
                <a:gd name="connsiteY0" fmla="*/ 4957 h 9914"/>
                <a:gd name="connsiteX1" fmla="*/ 4957 w 102447"/>
                <a:gd name="connsiteY1" fmla="*/ 4957 h 9914"/>
              </a:gdLst>
              <a:ahLst/>
              <a:cxnLst>
                <a:cxn ang="0">
                  <a:pos x="connsiteX0" y="connsiteY0"/>
                </a:cxn>
                <a:cxn ang="0">
                  <a:pos x="connsiteX1" y="connsiteY1"/>
                </a:cxn>
              </a:cxnLst>
              <a:rect l="l" t="t" r="r" b="b"/>
              <a:pathLst>
                <a:path w="102447" h="9914">
                  <a:moveTo>
                    <a:pt x="98151"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60" name="Freeform: Shape 259">
              <a:extLst>
                <a:ext uri="{FF2B5EF4-FFF2-40B4-BE49-F238E27FC236}">
                  <a16:creationId xmlns:a16="http://schemas.microsoft.com/office/drawing/2014/main" id="{AB3B1D27-7E96-4775-A744-85A7E8180610}"/>
                </a:ext>
              </a:extLst>
            </p:cNvPr>
            <p:cNvSpPr/>
            <p:nvPr/>
          </p:nvSpPr>
          <p:spPr>
            <a:xfrm>
              <a:off x="4067072" y="2521839"/>
              <a:ext cx="9914" cy="59486"/>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61" name="Freeform: Shape 260">
              <a:extLst>
                <a:ext uri="{FF2B5EF4-FFF2-40B4-BE49-F238E27FC236}">
                  <a16:creationId xmlns:a16="http://schemas.microsoft.com/office/drawing/2014/main" id="{7BAF5D9B-22ED-42DE-8440-8135D0B5A22C}"/>
                </a:ext>
              </a:extLst>
            </p:cNvPr>
            <p:cNvSpPr/>
            <p:nvPr/>
          </p:nvSpPr>
          <p:spPr>
            <a:xfrm>
              <a:off x="4182077" y="2521839"/>
              <a:ext cx="9914" cy="59486"/>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62" name="Freeform: Shape 261">
              <a:extLst>
                <a:ext uri="{FF2B5EF4-FFF2-40B4-BE49-F238E27FC236}">
                  <a16:creationId xmlns:a16="http://schemas.microsoft.com/office/drawing/2014/main" id="{0ECDD8C9-BC7B-47DF-B1AD-9DB73403937C}"/>
                </a:ext>
              </a:extLst>
            </p:cNvPr>
            <p:cNvSpPr/>
            <p:nvPr/>
          </p:nvSpPr>
          <p:spPr>
            <a:xfrm>
              <a:off x="4411758" y="2521839"/>
              <a:ext cx="9914" cy="59486"/>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63" name="Freeform: Shape 262">
              <a:extLst>
                <a:ext uri="{FF2B5EF4-FFF2-40B4-BE49-F238E27FC236}">
                  <a16:creationId xmlns:a16="http://schemas.microsoft.com/office/drawing/2014/main" id="{E3B4DD98-ABCB-40D8-836B-5E8F3DB765C3}"/>
                </a:ext>
              </a:extLst>
            </p:cNvPr>
            <p:cNvSpPr/>
            <p:nvPr/>
          </p:nvSpPr>
          <p:spPr>
            <a:xfrm>
              <a:off x="4296753" y="2521839"/>
              <a:ext cx="9914" cy="59486"/>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64" name="Freeform: Shape 263">
              <a:extLst>
                <a:ext uri="{FF2B5EF4-FFF2-40B4-BE49-F238E27FC236}">
                  <a16:creationId xmlns:a16="http://schemas.microsoft.com/office/drawing/2014/main" id="{AF95D768-56C0-495A-85D5-334BDEEEEC37}"/>
                </a:ext>
              </a:extLst>
            </p:cNvPr>
            <p:cNvSpPr/>
            <p:nvPr/>
          </p:nvSpPr>
          <p:spPr>
            <a:xfrm>
              <a:off x="4082604" y="2734335"/>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65" name="Freeform: Shape 264">
              <a:extLst>
                <a:ext uri="{FF2B5EF4-FFF2-40B4-BE49-F238E27FC236}">
                  <a16:creationId xmlns:a16="http://schemas.microsoft.com/office/drawing/2014/main" id="{411C381F-9BB6-4E5C-A100-702B8BAF1BC2}"/>
                </a:ext>
              </a:extLst>
            </p:cNvPr>
            <p:cNvSpPr/>
            <p:nvPr/>
          </p:nvSpPr>
          <p:spPr>
            <a:xfrm>
              <a:off x="4169519" y="2734335"/>
              <a:ext cx="76009" cy="9914"/>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66" name="Freeform: Shape 265">
              <a:extLst>
                <a:ext uri="{FF2B5EF4-FFF2-40B4-BE49-F238E27FC236}">
                  <a16:creationId xmlns:a16="http://schemas.microsoft.com/office/drawing/2014/main" id="{79F6D960-FFD8-4406-A0E9-1C0D0CC90901}"/>
                </a:ext>
              </a:extLst>
            </p:cNvPr>
            <p:cNvSpPr/>
            <p:nvPr/>
          </p:nvSpPr>
          <p:spPr>
            <a:xfrm>
              <a:off x="4256765" y="2734335"/>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67" name="Freeform: Shape 266">
              <a:extLst>
                <a:ext uri="{FF2B5EF4-FFF2-40B4-BE49-F238E27FC236}">
                  <a16:creationId xmlns:a16="http://schemas.microsoft.com/office/drawing/2014/main" id="{944D3ECD-6055-4A55-A3ED-AD91170E1654}"/>
                </a:ext>
              </a:extLst>
            </p:cNvPr>
            <p:cNvSpPr/>
            <p:nvPr/>
          </p:nvSpPr>
          <p:spPr>
            <a:xfrm>
              <a:off x="4344011" y="2734335"/>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68" name="Freeform: Shape 267">
              <a:extLst>
                <a:ext uri="{FF2B5EF4-FFF2-40B4-BE49-F238E27FC236}">
                  <a16:creationId xmlns:a16="http://schemas.microsoft.com/office/drawing/2014/main" id="{39664E88-5202-4FDC-BC95-19C59684A743}"/>
                </a:ext>
              </a:extLst>
            </p:cNvPr>
            <p:cNvSpPr/>
            <p:nvPr/>
          </p:nvSpPr>
          <p:spPr>
            <a:xfrm>
              <a:off x="4082604" y="2777958"/>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69" name="Freeform: Shape 268">
              <a:extLst>
                <a:ext uri="{FF2B5EF4-FFF2-40B4-BE49-F238E27FC236}">
                  <a16:creationId xmlns:a16="http://schemas.microsoft.com/office/drawing/2014/main" id="{4AA8776A-77D2-4E2F-94FF-9CE2A25F3D34}"/>
                </a:ext>
              </a:extLst>
            </p:cNvPr>
            <p:cNvSpPr/>
            <p:nvPr/>
          </p:nvSpPr>
          <p:spPr>
            <a:xfrm>
              <a:off x="4169519" y="2777958"/>
              <a:ext cx="76009" cy="9914"/>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70" name="Freeform: Shape 269">
              <a:extLst>
                <a:ext uri="{FF2B5EF4-FFF2-40B4-BE49-F238E27FC236}">
                  <a16:creationId xmlns:a16="http://schemas.microsoft.com/office/drawing/2014/main" id="{1F058207-AA00-41D9-A600-6F2E6F195046}"/>
                </a:ext>
              </a:extLst>
            </p:cNvPr>
            <p:cNvSpPr/>
            <p:nvPr/>
          </p:nvSpPr>
          <p:spPr>
            <a:xfrm>
              <a:off x="4256765" y="2777958"/>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71" name="Freeform: Shape 270">
              <a:extLst>
                <a:ext uri="{FF2B5EF4-FFF2-40B4-BE49-F238E27FC236}">
                  <a16:creationId xmlns:a16="http://schemas.microsoft.com/office/drawing/2014/main" id="{2F8542DD-F7BA-4115-BC62-77B949D91A2A}"/>
                </a:ext>
              </a:extLst>
            </p:cNvPr>
            <p:cNvSpPr/>
            <p:nvPr/>
          </p:nvSpPr>
          <p:spPr>
            <a:xfrm>
              <a:off x="4344011" y="2777958"/>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72" name="Freeform: Shape 271">
              <a:extLst>
                <a:ext uri="{FF2B5EF4-FFF2-40B4-BE49-F238E27FC236}">
                  <a16:creationId xmlns:a16="http://schemas.microsoft.com/office/drawing/2014/main" id="{D819DC48-36E1-443E-98BB-1B98A49E0539}"/>
                </a:ext>
              </a:extLst>
            </p:cNvPr>
            <p:cNvSpPr/>
            <p:nvPr/>
          </p:nvSpPr>
          <p:spPr>
            <a:xfrm>
              <a:off x="4082604" y="2821581"/>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73" name="Freeform: Shape 272">
              <a:extLst>
                <a:ext uri="{FF2B5EF4-FFF2-40B4-BE49-F238E27FC236}">
                  <a16:creationId xmlns:a16="http://schemas.microsoft.com/office/drawing/2014/main" id="{C029D499-F9C7-4E33-B02A-CB8A80CFF4FC}"/>
                </a:ext>
              </a:extLst>
            </p:cNvPr>
            <p:cNvSpPr/>
            <p:nvPr/>
          </p:nvSpPr>
          <p:spPr>
            <a:xfrm>
              <a:off x="4169519" y="2821581"/>
              <a:ext cx="76009" cy="9914"/>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74" name="Freeform: Shape 273">
              <a:extLst>
                <a:ext uri="{FF2B5EF4-FFF2-40B4-BE49-F238E27FC236}">
                  <a16:creationId xmlns:a16="http://schemas.microsoft.com/office/drawing/2014/main" id="{A5F7C6BE-9849-4062-A22D-63BCD646615D}"/>
                </a:ext>
              </a:extLst>
            </p:cNvPr>
            <p:cNvSpPr/>
            <p:nvPr/>
          </p:nvSpPr>
          <p:spPr>
            <a:xfrm>
              <a:off x="4256765" y="2821581"/>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sp>
          <p:nvSpPr>
            <p:cNvPr id="275" name="Freeform: Shape 274">
              <a:extLst>
                <a:ext uri="{FF2B5EF4-FFF2-40B4-BE49-F238E27FC236}">
                  <a16:creationId xmlns:a16="http://schemas.microsoft.com/office/drawing/2014/main" id="{F70DECD2-9CF6-4D81-98F6-2E233D1029A2}"/>
                </a:ext>
              </a:extLst>
            </p:cNvPr>
            <p:cNvSpPr/>
            <p:nvPr/>
          </p:nvSpPr>
          <p:spPr>
            <a:xfrm>
              <a:off x="4344011" y="2821581"/>
              <a:ext cx="76009" cy="9914"/>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9050" cap="flat">
              <a:solidFill>
                <a:schemeClr val="tx1"/>
              </a:solidFill>
              <a:prstDash val="solid"/>
              <a:round/>
            </a:ln>
          </p:spPr>
          <p:txBody>
            <a:bodyPr rtlCol="0" anchor="ctr"/>
            <a:lstStyle/>
            <a:p>
              <a:pPr defTabSz="731520">
                <a:defRPr/>
              </a:pPr>
              <a:endParaRPr lang="en-US" sz="2880" dirty="0">
                <a:solidFill>
                  <a:srgbClr val="002D43"/>
                </a:solidFill>
                <a:latin typeface="Arial"/>
              </a:endParaRPr>
            </a:p>
          </p:txBody>
        </p:sp>
      </p:grpSp>
      <p:grpSp>
        <p:nvGrpSpPr>
          <p:cNvPr id="2" name="Group 1">
            <a:extLst>
              <a:ext uri="{FF2B5EF4-FFF2-40B4-BE49-F238E27FC236}">
                <a16:creationId xmlns:a16="http://schemas.microsoft.com/office/drawing/2014/main" id="{F4B2788A-6E07-469B-B341-EB68D5A6D4E9}"/>
              </a:ext>
            </a:extLst>
          </p:cNvPr>
          <p:cNvGrpSpPr/>
          <p:nvPr/>
        </p:nvGrpSpPr>
        <p:grpSpPr>
          <a:xfrm>
            <a:off x="358094" y="1714691"/>
            <a:ext cx="14511673" cy="3842545"/>
            <a:chOff x="358094" y="1714691"/>
            <a:chExt cx="14511673" cy="3842545"/>
          </a:xfrm>
        </p:grpSpPr>
        <p:sp>
          <p:nvSpPr>
            <p:cNvPr id="215" name="Rectangle: Rounded Corners 214">
              <a:extLst>
                <a:ext uri="{FF2B5EF4-FFF2-40B4-BE49-F238E27FC236}">
                  <a16:creationId xmlns:a16="http://schemas.microsoft.com/office/drawing/2014/main" id="{D1A1C815-7B8C-40B0-ADBD-BFA07EEBB089}"/>
                </a:ext>
              </a:extLst>
            </p:cNvPr>
            <p:cNvSpPr/>
            <p:nvPr/>
          </p:nvSpPr>
          <p:spPr>
            <a:xfrm>
              <a:off x="3468011" y="3326086"/>
              <a:ext cx="1203446" cy="576762"/>
            </a:xfrm>
            <a:prstGeom prst="roundRect">
              <a:avLst/>
            </a:prstGeom>
            <a:gradFill>
              <a:gsLst>
                <a:gs pos="1961">
                  <a:schemeClr val="accent1"/>
                </a:gs>
                <a:gs pos="100000">
                  <a:srgbClr val="384C87"/>
                </a:gs>
              </a:gsLst>
              <a:lin ang="5400000" scaled="0"/>
            </a:grad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6" name="Rectangle: Rounded Corners 215">
              <a:extLst>
                <a:ext uri="{FF2B5EF4-FFF2-40B4-BE49-F238E27FC236}">
                  <a16:creationId xmlns:a16="http://schemas.microsoft.com/office/drawing/2014/main" id="{FA6E1989-EB51-4366-9EA1-D0926EC1EB8A}"/>
                </a:ext>
              </a:extLst>
            </p:cNvPr>
            <p:cNvSpPr/>
            <p:nvPr/>
          </p:nvSpPr>
          <p:spPr>
            <a:xfrm>
              <a:off x="2630999" y="2417033"/>
              <a:ext cx="1597163" cy="1027666"/>
            </a:xfrm>
            <a:prstGeom prst="roundRect">
              <a:avLst/>
            </a:prstGeom>
            <a:gradFill>
              <a:gsLst>
                <a:gs pos="1961">
                  <a:schemeClr val="accent1"/>
                </a:gs>
                <a:gs pos="100000">
                  <a:srgbClr val="384C87"/>
                </a:gs>
              </a:gsLst>
              <a:lin ang="5400000" scaled="0"/>
            </a:gra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17" name="Group 216">
              <a:extLst>
                <a:ext uri="{FF2B5EF4-FFF2-40B4-BE49-F238E27FC236}">
                  <a16:creationId xmlns:a16="http://schemas.microsoft.com/office/drawing/2014/main" id="{9C97B517-AEB3-4542-B55E-CAC84A1AB83D}"/>
                </a:ext>
              </a:extLst>
            </p:cNvPr>
            <p:cNvGrpSpPr/>
            <p:nvPr/>
          </p:nvGrpSpPr>
          <p:grpSpPr>
            <a:xfrm>
              <a:off x="3038517" y="2711665"/>
              <a:ext cx="960128" cy="599314"/>
              <a:chOff x="4713607" y="3205981"/>
              <a:chExt cx="185586" cy="115843"/>
            </a:xfrm>
            <a:solidFill>
              <a:schemeClr val="tx1"/>
            </a:solidFill>
          </p:grpSpPr>
          <p:sp>
            <p:nvSpPr>
              <p:cNvPr id="218" name="Freeform 25">
                <a:extLst>
                  <a:ext uri="{FF2B5EF4-FFF2-40B4-BE49-F238E27FC236}">
                    <a16:creationId xmlns:a16="http://schemas.microsoft.com/office/drawing/2014/main" id="{75758054-6EEB-4D93-AC62-619B99F7FBFA}"/>
                  </a:ext>
                </a:extLst>
              </p:cNvPr>
              <p:cNvSpPr>
                <a:spLocks/>
              </p:cNvSpPr>
              <p:nvPr/>
            </p:nvSpPr>
            <p:spPr bwMode="auto">
              <a:xfrm>
                <a:off x="4713607" y="3228440"/>
                <a:ext cx="54376" cy="57922"/>
              </a:xfrm>
              <a:custGeom>
                <a:avLst/>
                <a:gdLst>
                  <a:gd name="T0" fmla="*/ 0 w 46"/>
                  <a:gd name="T1" fmla="*/ 28 h 49"/>
                  <a:gd name="T2" fmla="*/ 0 w 46"/>
                  <a:gd name="T3" fmla="*/ 23 h 49"/>
                  <a:gd name="T4" fmla="*/ 46 w 46"/>
                  <a:gd name="T5" fmla="*/ 0 h 49"/>
                  <a:gd name="T6" fmla="*/ 46 w 46"/>
                  <a:gd name="T7" fmla="*/ 7 h 49"/>
                  <a:gd name="T8" fmla="*/ 7 w 46"/>
                  <a:gd name="T9" fmla="*/ 26 h 49"/>
                  <a:gd name="T10" fmla="*/ 46 w 46"/>
                  <a:gd name="T11" fmla="*/ 42 h 49"/>
                  <a:gd name="T12" fmla="*/ 46 w 46"/>
                  <a:gd name="T13" fmla="*/ 49 h 49"/>
                  <a:gd name="T14" fmla="*/ 0 w 46"/>
                  <a:gd name="T15" fmla="*/ 2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9">
                    <a:moveTo>
                      <a:pt x="0" y="28"/>
                    </a:moveTo>
                    <a:lnTo>
                      <a:pt x="0" y="23"/>
                    </a:lnTo>
                    <a:lnTo>
                      <a:pt x="46" y="0"/>
                    </a:lnTo>
                    <a:lnTo>
                      <a:pt x="46" y="7"/>
                    </a:lnTo>
                    <a:lnTo>
                      <a:pt x="7" y="26"/>
                    </a:lnTo>
                    <a:lnTo>
                      <a:pt x="46" y="42"/>
                    </a:lnTo>
                    <a:lnTo>
                      <a:pt x="46" y="49"/>
                    </a:lnTo>
                    <a:lnTo>
                      <a:pt x="0" y="28"/>
                    </a:lnTo>
                    <a:close/>
                  </a:path>
                </a:pathLst>
              </a:custGeom>
              <a:grpFill/>
              <a:ln w="0">
                <a:no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1120" dirty="0">
                  <a:solidFill>
                    <a:srgbClr val="002D43"/>
                  </a:solidFill>
                  <a:latin typeface="Arial"/>
                </a:endParaRPr>
              </a:p>
            </p:txBody>
          </p:sp>
          <p:sp>
            <p:nvSpPr>
              <p:cNvPr id="219" name="Freeform 26">
                <a:extLst>
                  <a:ext uri="{FF2B5EF4-FFF2-40B4-BE49-F238E27FC236}">
                    <a16:creationId xmlns:a16="http://schemas.microsoft.com/office/drawing/2014/main" id="{C46C2EF8-7F86-4B19-A594-0917CD50047D}"/>
                  </a:ext>
                </a:extLst>
              </p:cNvPr>
              <p:cNvSpPr>
                <a:spLocks/>
              </p:cNvSpPr>
              <p:nvPr/>
            </p:nvSpPr>
            <p:spPr bwMode="auto">
              <a:xfrm>
                <a:off x="4780985" y="3205981"/>
                <a:ext cx="50829" cy="115843"/>
              </a:xfrm>
              <a:custGeom>
                <a:avLst/>
                <a:gdLst>
                  <a:gd name="T0" fmla="*/ 0 w 43"/>
                  <a:gd name="T1" fmla="*/ 98 h 98"/>
                  <a:gd name="T2" fmla="*/ 37 w 43"/>
                  <a:gd name="T3" fmla="*/ 0 h 98"/>
                  <a:gd name="T4" fmla="*/ 43 w 43"/>
                  <a:gd name="T5" fmla="*/ 0 h 98"/>
                  <a:gd name="T6" fmla="*/ 7 w 43"/>
                  <a:gd name="T7" fmla="*/ 98 h 98"/>
                  <a:gd name="T8" fmla="*/ 0 w 43"/>
                  <a:gd name="T9" fmla="*/ 98 h 98"/>
                </a:gdLst>
                <a:ahLst/>
                <a:cxnLst>
                  <a:cxn ang="0">
                    <a:pos x="T0" y="T1"/>
                  </a:cxn>
                  <a:cxn ang="0">
                    <a:pos x="T2" y="T3"/>
                  </a:cxn>
                  <a:cxn ang="0">
                    <a:pos x="T4" y="T5"/>
                  </a:cxn>
                  <a:cxn ang="0">
                    <a:pos x="T6" y="T7"/>
                  </a:cxn>
                  <a:cxn ang="0">
                    <a:pos x="T8" y="T9"/>
                  </a:cxn>
                </a:cxnLst>
                <a:rect l="0" t="0" r="r" b="b"/>
                <a:pathLst>
                  <a:path w="43" h="98">
                    <a:moveTo>
                      <a:pt x="0" y="98"/>
                    </a:moveTo>
                    <a:lnTo>
                      <a:pt x="37" y="0"/>
                    </a:lnTo>
                    <a:lnTo>
                      <a:pt x="43" y="0"/>
                    </a:lnTo>
                    <a:lnTo>
                      <a:pt x="7" y="98"/>
                    </a:lnTo>
                    <a:lnTo>
                      <a:pt x="0" y="98"/>
                    </a:lnTo>
                    <a:close/>
                  </a:path>
                </a:pathLst>
              </a:custGeom>
              <a:grpFill/>
              <a:ln w="0">
                <a:no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1120" dirty="0">
                  <a:solidFill>
                    <a:srgbClr val="002D43"/>
                  </a:solidFill>
                  <a:latin typeface="Arial"/>
                </a:endParaRPr>
              </a:p>
            </p:txBody>
          </p:sp>
          <p:sp>
            <p:nvSpPr>
              <p:cNvPr id="220" name="Freeform 27">
                <a:extLst>
                  <a:ext uri="{FF2B5EF4-FFF2-40B4-BE49-F238E27FC236}">
                    <a16:creationId xmlns:a16="http://schemas.microsoft.com/office/drawing/2014/main" id="{9F7A5176-E8D7-4C76-868C-A0422DCA9D68}"/>
                  </a:ext>
                </a:extLst>
              </p:cNvPr>
              <p:cNvSpPr>
                <a:spLocks/>
              </p:cNvSpPr>
              <p:nvPr/>
            </p:nvSpPr>
            <p:spPr bwMode="auto">
              <a:xfrm>
                <a:off x="4844817" y="3228440"/>
                <a:ext cx="54376" cy="57922"/>
              </a:xfrm>
              <a:custGeom>
                <a:avLst/>
                <a:gdLst>
                  <a:gd name="T0" fmla="*/ 46 w 46"/>
                  <a:gd name="T1" fmla="*/ 23 h 49"/>
                  <a:gd name="T2" fmla="*/ 46 w 46"/>
                  <a:gd name="T3" fmla="*/ 28 h 49"/>
                  <a:gd name="T4" fmla="*/ 0 w 46"/>
                  <a:gd name="T5" fmla="*/ 49 h 49"/>
                  <a:gd name="T6" fmla="*/ 0 w 46"/>
                  <a:gd name="T7" fmla="*/ 44 h 49"/>
                  <a:gd name="T8" fmla="*/ 40 w 46"/>
                  <a:gd name="T9" fmla="*/ 26 h 49"/>
                  <a:gd name="T10" fmla="*/ 0 w 46"/>
                  <a:gd name="T11" fmla="*/ 7 h 49"/>
                  <a:gd name="T12" fmla="*/ 0 w 46"/>
                  <a:gd name="T13" fmla="*/ 0 h 49"/>
                  <a:gd name="T14" fmla="*/ 46 w 46"/>
                  <a:gd name="T15" fmla="*/ 23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9">
                    <a:moveTo>
                      <a:pt x="46" y="23"/>
                    </a:moveTo>
                    <a:lnTo>
                      <a:pt x="46" y="28"/>
                    </a:lnTo>
                    <a:lnTo>
                      <a:pt x="0" y="49"/>
                    </a:lnTo>
                    <a:lnTo>
                      <a:pt x="0" y="44"/>
                    </a:lnTo>
                    <a:lnTo>
                      <a:pt x="40" y="26"/>
                    </a:lnTo>
                    <a:lnTo>
                      <a:pt x="0" y="7"/>
                    </a:lnTo>
                    <a:lnTo>
                      <a:pt x="0" y="0"/>
                    </a:lnTo>
                    <a:lnTo>
                      <a:pt x="46" y="23"/>
                    </a:lnTo>
                    <a:close/>
                  </a:path>
                </a:pathLst>
              </a:custGeom>
              <a:grpFill/>
              <a:ln w="0">
                <a:no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1120" dirty="0">
                  <a:solidFill>
                    <a:srgbClr val="002D43"/>
                  </a:solidFill>
                  <a:latin typeface="Arial"/>
                </a:endParaRPr>
              </a:p>
            </p:txBody>
          </p:sp>
        </p:grpSp>
        <p:sp>
          <p:nvSpPr>
            <p:cNvPr id="221" name="Rectangle: Rounded Corners 220">
              <a:extLst>
                <a:ext uri="{FF2B5EF4-FFF2-40B4-BE49-F238E27FC236}">
                  <a16:creationId xmlns:a16="http://schemas.microsoft.com/office/drawing/2014/main" id="{117DD2C0-510D-46DA-968B-C03960B9374F}"/>
                </a:ext>
              </a:extLst>
            </p:cNvPr>
            <p:cNvSpPr/>
            <p:nvPr/>
          </p:nvSpPr>
          <p:spPr>
            <a:xfrm>
              <a:off x="1368626" y="2063991"/>
              <a:ext cx="1102194" cy="797022"/>
            </a:xfrm>
            <a:prstGeom prst="roundRect">
              <a:avLst/>
            </a:prstGeom>
            <a:gradFill>
              <a:gsLst>
                <a:gs pos="1961">
                  <a:schemeClr val="accent1"/>
                </a:gs>
                <a:gs pos="100000">
                  <a:srgbClr val="384C87"/>
                </a:gs>
              </a:gsLst>
              <a:lin ang="5400000" scaled="0"/>
            </a:grad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22" name="Group 256">
              <a:extLst>
                <a:ext uri="{FF2B5EF4-FFF2-40B4-BE49-F238E27FC236}">
                  <a16:creationId xmlns:a16="http://schemas.microsoft.com/office/drawing/2014/main" id="{5497B9A8-4CA1-49BE-B187-87109C2260DE}"/>
                </a:ext>
              </a:extLst>
            </p:cNvPr>
            <p:cNvGrpSpPr>
              <a:grpSpLocks noChangeAspect="1"/>
            </p:cNvGrpSpPr>
            <p:nvPr/>
          </p:nvGrpSpPr>
          <p:grpSpPr bwMode="auto">
            <a:xfrm>
              <a:off x="958446" y="2497615"/>
              <a:ext cx="3704282" cy="3059621"/>
              <a:chOff x="673" y="0"/>
              <a:chExt cx="4413" cy="3645"/>
            </a:xfrm>
          </p:grpSpPr>
          <p:sp>
            <p:nvSpPr>
              <p:cNvPr id="223" name="Freeform 257">
                <a:extLst>
                  <a:ext uri="{FF2B5EF4-FFF2-40B4-BE49-F238E27FC236}">
                    <a16:creationId xmlns:a16="http://schemas.microsoft.com/office/drawing/2014/main" id="{771338CC-4449-4CA6-9463-92BD90607727}"/>
                  </a:ext>
                </a:extLst>
              </p:cNvPr>
              <p:cNvSpPr>
                <a:spLocks/>
              </p:cNvSpPr>
              <p:nvPr/>
            </p:nvSpPr>
            <p:spPr bwMode="auto">
              <a:xfrm>
                <a:off x="809" y="1477"/>
                <a:ext cx="1632" cy="1503"/>
              </a:xfrm>
              <a:custGeom>
                <a:avLst/>
                <a:gdLst>
                  <a:gd name="T0" fmla="*/ 2001 w 2001"/>
                  <a:gd name="T1" fmla="*/ 1842 h 1842"/>
                  <a:gd name="T2" fmla="*/ 1711 w 2001"/>
                  <a:gd name="T3" fmla="*/ 197 h 1842"/>
                  <a:gd name="T4" fmla="*/ 1479 w 2001"/>
                  <a:gd name="T5" fmla="*/ 0 h 1842"/>
                  <a:gd name="T6" fmla="*/ 181 w 2001"/>
                  <a:gd name="T7" fmla="*/ 0 h 1842"/>
                  <a:gd name="T8" fmla="*/ 19 w 2001"/>
                  <a:gd name="T9" fmla="*/ 197 h 1842"/>
                  <a:gd name="T10" fmla="*/ 309 w 2001"/>
                  <a:gd name="T11" fmla="*/ 1842 h 1842"/>
                  <a:gd name="T12" fmla="*/ 2001 w 2001"/>
                  <a:gd name="T13" fmla="*/ 1842 h 1842"/>
                </a:gdLst>
                <a:ahLst/>
                <a:cxnLst>
                  <a:cxn ang="0">
                    <a:pos x="T0" y="T1"/>
                  </a:cxn>
                  <a:cxn ang="0">
                    <a:pos x="T2" y="T3"/>
                  </a:cxn>
                  <a:cxn ang="0">
                    <a:pos x="T4" y="T5"/>
                  </a:cxn>
                  <a:cxn ang="0">
                    <a:pos x="T6" y="T7"/>
                  </a:cxn>
                  <a:cxn ang="0">
                    <a:pos x="T8" y="T9"/>
                  </a:cxn>
                  <a:cxn ang="0">
                    <a:pos x="T10" y="T11"/>
                  </a:cxn>
                  <a:cxn ang="0">
                    <a:pos x="T12" y="T13"/>
                  </a:cxn>
                </a:cxnLst>
                <a:rect l="0" t="0" r="r" b="b"/>
                <a:pathLst>
                  <a:path w="2001" h="1842">
                    <a:moveTo>
                      <a:pt x="2001" y="1842"/>
                    </a:moveTo>
                    <a:cubicBezTo>
                      <a:pt x="1711" y="197"/>
                      <a:pt x="1711" y="197"/>
                      <a:pt x="1711" y="197"/>
                    </a:cubicBezTo>
                    <a:cubicBezTo>
                      <a:pt x="1692" y="88"/>
                      <a:pt x="1588" y="0"/>
                      <a:pt x="1479" y="0"/>
                    </a:cubicBezTo>
                    <a:cubicBezTo>
                      <a:pt x="181" y="0"/>
                      <a:pt x="181" y="0"/>
                      <a:pt x="181" y="0"/>
                    </a:cubicBezTo>
                    <a:cubicBezTo>
                      <a:pt x="72" y="0"/>
                      <a:pt x="0" y="88"/>
                      <a:pt x="19" y="197"/>
                    </a:cubicBezTo>
                    <a:cubicBezTo>
                      <a:pt x="309" y="1842"/>
                      <a:pt x="309" y="1842"/>
                      <a:pt x="309" y="1842"/>
                    </a:cubicBezTo>
                    <a:lnTo>
                      <a:pt x="2001" y="184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24" name="Freeform 258">
                <a:extLst>
                  <a:ext uri="{FF2B5EF4-FFF2-40B4-BE49-F238E27FC236}">
                    <a16:creationId xmlns:a16="http://schemas.microsoft.com/office/drawing/2014/main" id="{4A36E079-7ECE-483D-9F60-967A9B7BCCBD}"/>
                  </a:ext>
                </a:extLst>
              </p:cNvPr>
              <p:cNvSpPr>
                <a:spLocks/>
              </p:cNvSpPr>
              <p:nvPr/>
            </p:nvSpPr>
            <p:spPr bwMode="auto">
              <a:xfrm>
                <a:off x="787" y="1450"/>
                <a:ext cx="1682" cy="1530"/>
              </a:xfrm>
              <a:custGeom>
                <a:avLst/>
                <a:gdLst>
                  <a:gd name="T0" fmla="*/ 369 w 2062"/>
                  <a:gd name="T1" fmla="*/ 1876 h 1876"/>
                  <a:gd name="T2" fmla="*/ 78 w 2062"/>
                  <a:gd name="T3" fmla="*/ 225 h 1876"/>
                  <a:gd name="T4" fmla="*/ 105 w 2062"/>
                  <a:gd name="T5" fmla="*/ 112 h 1876"/>
                  <a:gd name="T6" fmla="*/ 207 w 2062"/>
                  <a:gd name="T7" fmla="*/ 68 h 1876"/>
                  <a:gd name="T8" fmla="*/ 1505 w 2062"/>
                  <a:gd name="T9" fmla="*/ 68 h 1876"/>
                  <a:gd name="T10" fmla="*/ 1704 w 2062"/>
                  <a:gd name="T11" fmla="*/ 237 h 1876"/>
                  <a:gd name="T12" fmla="*/ 1993 w 2062"/>
                  <a:gd name="T13" fmla="*/ 1876 h 1876"/>
                  <a:gd name="T14" fmla="*/ 2062 w 2062"/>
                  <a:gd name="T15" fmla="*/ 1876 h 1876"/>
                  <a:gd name="T16" fmla="*/ 1770 w 2062"/>
                  <a:gd name="T17" fmla="*/ 225 h 1876"/>
                  <a:gd name="T18" fmla="*/ 1677 w 2062"/>
                  <a:gd name="T19" fmla="*/ 66 h 1876"/>
                  <a:gd name="T20" fmla="*/ 1505 w 2062"/>
                  <a:gd name="T21" fmla="*/ 0 h 1876"/>
                  <a:gd name="T22" fmla="*/ 207 w 2062"/>
                  <a:gd name="T23" fmla="*/ 0 h 1876"/>
                  <a:gd name="T24" fmla="*/ 53 w 2062"/>
                  <a:gd name="T25" fmla="*/ 69 h 1876"/>
                  <a:gd name="T26" fmla="*/ 11 w 2062"/>
                  <a:gd name="T27" fmla="*/ 237 h 1876"/>
                  <a:gd name="T28" fmla="*/ 300 w 2062"/>
                  <a:gd name="T29" fmla="*/ 1876 h 1876"/>
                  <a:gd name="T30" fmla="*/ 369 w 2062"/>
                  <a:gd name="T31" fmla="*/ 1876 h 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2" h="1876">
                    <a:moveTo>
                      <a:pt x="369" y="1876"/>
                    </a:moveTo>
                    <a:cubicBezTo>
                      <a:pt x="78" y="225"/>
                      <a:pt x="78" y="225"/>
                      <a:pt x="78" y="225"/>
                    </a:cubicBezTo>
                    <a:cubicBezTo>
                      <a:pt x="71" y="182"/>
                      <a:pt x="80" y="142"/>
                      <a:pt x="105" y="112"/>
                    </a:cubicBezTo>
                    <a:cubicBezTo>
                      <a:pt x="129" y="84"/>
                      <a:pt x="165" y="68"/>
                      <a:pt x="207" y="68"/>
                    </a:cubicBezTo>
                    <a:cubicBezTo>
                      <a:pt x="1505" y="68"/>
                      <a:pt x="1505" y="68"/>
                      <a:pt x="1505" y="68"/>
                    </a:cubicBezTo>
                    <a:cubicBezTo>
                      <a:pt x="1598" y="68"/>
                      <a:pt x="1687" y="144"/>
                      <a:pt x="1704" y="237"/>
                    </a:cubicBezTo>
                    <a:cubicBezTo>
                      <a:pt x="1993" y="1876"/>
                      <a:pt x="1993" y="1876"/>
                      <a:pt x="1993" y="1876"/>
                    </a:cubicBezTo>
                    <a:cubicBezTo>
                      <a:pt x="2062" y="1876"/>
                      <a:pt x="2062" y="1876"/>
                      <a:pt x="2062" y="1876"/>
                    </a:cubicBezTo>
                    <a:cubicBezTo>
                      <a:pt x="1770" y="225"/>
                      <a:pt x="1770" y="225"/>
                      <a:pt x="1770" y="225"/>
                    </a:cubicBezTo>
                    <a:cubicBezTo>
                      <a:pt x="1760" y="165"/>
                      <a:pt x="1726" y="108"/>
                      <a:pt x="1677" y="66"/>
                    </a:cubicBezTo>
                    <a:cubicBezTo>
                      <a:pt x="1627" y="23"/>
                      <a:pt x="1566" y="0"/>
                      <a:pt x="1505" y="0"/>
                    </a:cubicBezTo>
                    <a:cubicBezTo>
                      <a:pt x="207" y="0"/>
                      <a:pt x="207" y="0"/>
                      <a:pt x="207" y="0"/>
                    </a:cubicBezTo>
                    <a:cubicBezTo>
                      <a:pt x="145" y="0"/>
                      <a:pt x="90" y="24"/>
                      <a:pt x="53" y="69"/>
                    </a:cubicBezTo>
                    <a:cubicBezTo>
                      <a:pt x="15" y="114"/>
                      <a:pt x="0" y="174"/>
                      <a:pt x="11" y="237"/>
                    </a:cubicBezTo>
                    <a:cubicBezTo>
                      <a:pt x="300" y="1876"/>
                      <a:pt x="300" y="1876"/>
                      <a:pt x="300" y="1876"/>
                    </a:cubicBezTo>
                    <a:lnTo>
                      <a:pt x="369" y="18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77" name="Freeform 259">
                <a:extLst>
                  <a:ext uri="{FF2B5EF4-FFF2-40B4-BE49-F238E27FC236}">
                    <a16:creationId xmlns:a16="http://schemas.microsoft.com/office/drawing/2014/main" id="{603639E3-B58B-4845-83B0-299EDC284DAB}"/>
                  </a:ext>
                </a:extLst>
              </p:cNvPr>
              <p:cNvSpPr>
                <a:spLocks/>
              </p:cNvSpPr>
              <p:nvPr/>
            </p:nvSpPr>
            <p:spPr bwMode="auto">
              <a:xfrm>
                <a:off x="906" y="1477"/>
                <a:ext cx="1633" cy="1503"/>
              </a:xfrm>
              <a:custGeom>
                <a:avLst/>
                <a:gdLst>
                  <a:gd name="T0" fmla="*/ 2001 w 2001"/>
                  <a:gd name="T1" fmla="*/ 1842 h 1842"/>
                  <a:gd name="T2" fmla="*/ 1711 w 2001"/>
                  <a:gd name="T3" fmla="*/ 197 h 1842"/>
                  <a:gd name="T4" fmla="*/ 1479 w 2001"/>
                  <a:gd name="T5" fmla="*/ 0 h 1842"/>
                  <a:gd name="T6" fmla="*/ 181 w 2001"/>
                  <a:gd name="T7" fmla="*/ 0 h 1842"/>
                  <a:gd name="T8" fmla="*/ 19 w 2001"/>
                  <a:gd name="T9" fmla="*/ 197 h 1842"/>
                  <a:gd name="T10" fmla="*/ 309 w 2001"/>
                  <a:gd name="T11" fmla="*/ 1842 h 1842"/>
                  <a:gd name="T12" fmla="*/ 2001 w 2001"/>
                  <a:gd name="T13" fmla="*/ 1842 h 1842"/>
                </a:gdLst>
                <a:ahLst/>
                <a:cxnLst>
                  <a:cxn ang="0">
                    <a:pos x="T0" y="T1"/>
                  </a:cxn>
                  <a:cxn ang="0">
                    <a:pos x="T2" y="T3"/>
                  </a:cxn>
                  <a:cxn ang="0">
                    <a:pos x="T4" y="T5"/>
                  </a:cxn>
                  <a:cxn ang="0">
                    <a:pos x="T6" y="T7"/>
                  </a:cxn>
                  <a:cxn ang="0">
                    <a:pos x="T8" y="T9"/>
                  </a:cxn>
                  <a:cxn ang="0">
                    <a:pos x="T10" y="T11"/>
                  </a:cxn>
                  <a:cxn ang="0">
                    <a:pos x="T12" y="T13"/>
                  </a:cxn>
                </a:cxnLst>
                <a:rect l="0" t="0" r="r" b="b"/>
                <a:pathLst>
                  <a:path w="2001" h="1842">
                    <a:moveTo>
                      <a:pt x="2001" y="1842"/>
                    </a:moveTo>
                    <a:cubicBezTo>
                      <a:pt x="1711" y="197"/>
                      <a:pt x="1711" y="197"/>
                      <a:pt x="1711" y="197"/>
                    </a:cubicBezTo>
                    <a:cubicBezTo>
                      <a:pt x="1692" y="88"/>
                      <a:pt x="1588" y="0"/>
                      <a:pt x="1479" y="0"/>
                    </a:cubicBezTo>
                    <a:cubicBezTo>
                      <a:pt x="181" y="0"/>
                      <a:pt x="181" y="0"/>
                      <a:pt x="181" y="0"/>
                    </a:cubicBezTo>
                    <a:cubicBezTo>
                      <a:pt x="72" y="0"/>
                      <a:pt x="0" y="88"/>
                      <a:pt x="19" y="197"/>
                    </a:cubicBezTo>
                    <a:cubicBezTo>
                      <a:pt x="309" y="1842"/>
                      <a:pt x="309" y="1842"/>
                      <a:pt x="309" y="1842"/>
                    </a:cubicBezTo>
                    <a:lnTo>
                      <a:pt x="2001" y="184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79" name="Freeform 260">
                <a:extLst>
                  <a:ext uri="{FF2B5EF4-FFF2-40B4-BE49-F238E27FC236}">
                    <a16:creationId xmlns:a16="http://schemas.microsoft.com/office/drawing/2014/main" id="{89EDF79F-352A-4329-8583-A7A1B855E7A2}"/>
                  </a:ext>
                </a:extLst>
              </p:cNvPr>
              <p:cNvSpPr>
                <a:spLocks/>
              </p:cNvSpPr>
              <p:nvPr/>
            </p:nvSpPr>
            <p:spPr bwMode="auto">
              <a:xfrm>
                <a:off x="885" y="1450"/>
                <a:ext cx="1682" cy="1530"/>
              </a:xfrm>
              <a:custGeom>
                <a:avLst/>
                <a:gdLst>
                  <a:gd name="T0" fmla="*/ 369 w 2062"/>
                  <a:gd name="T1" fmla="*/ 1876 h 1876"/>
                  <a:gd name="T2" fmla="*/ 78 w 2062"/>
                  <a:gd name="T3" fmla="*/ 225 h 1876"/>
                  <a:gd name="T4" fmla="*/ 105 w 2062"/>
                  <a:gd name="T5" fmla="*/ 112 h 1876"/>
                  <a:gd name="T6" fmla="*/ 207 w 2062"/>
                  <a:gd name="T7" fmla="*/ 68 h 1876"/>
                  <a:gd name="T8" fmla="*/ 1505 w 2062"/>
                  <a:gd name="T9" fmla="*/ 68 h 1876"/>
                  <a:gd name="T10" fmla="*/ 1704 w 2062"/>
                  <a:gd name="T11" fmla="*/ 237 h 1876"/>
                  <a:gd name="T12" fmla="*/ 1993 w 2062"/>
                  <a:gd name="T13" fmla="*/ 1876 h 1876"/>
                  <a:gd name="T14" fmla="*/ 2062 w 2062"/>
                  <a:gd name="T15" fmla="*/ 1876 h 1876"/>
                  <a:gd name="T16" fmla="*/ 1770 w 2062"/>
                  <a:gd name="T17" fmla="*/ 225 h 1876"/>
                  <a:gd name="T18" fmla="*/ 1677 w 2062"/>
                  <a:gd name="T19" fmla="*/ 66 h 1876"/>
                  <a:gd name="T20" fmla="*/ 1505 w 2062"/>
                  <a:gd name="T21" fmla="*/ 0 h 1876"/>
                  <a:gd name="T22" fmla="*/ 207 w 2062"/>
                  <a:gd name="T23" fmla="*/ 0 h 1876"/>
                  <a:gd name="T24" fmla="*/ 53 w 2062"/>
                  <a:gd name="T25" fmla="*/ 69 h 1876"/>
                  <a:gd name="T26" fmla="*/ 11 w 2062"/>
                  <a:gd name="T27" fmla="*/ 237 h 1876"/>
                  <a:gd name="T28" fmla="*/ 300 w 2062"/>
                  <a:gd name="T29" fmla="*/ 1876 h 1876"/>
                  <a:gd name="T30" fmla="*/ 369 w 2062"/>
                  <a:gd name="T31" fmla="*/ 1876 h 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2" h="1876">
                    <a:moveTo>
                      <a:pt x="369" y="1876"/>
                    </a:moveTo>
                    <a:cubicBezTo>
                      <a:pt x="78" y="225"/>
                      <a:pt x="78" y="225"/>
                      <a:pt x="78" y="225"/>
                    </a:cubicBezTo>
                    <a:cubicBezTo>
                      <a:pt x="71" y="182"/>
                      <a:pt x="80" y="142"/>
                      <a:pt x="105" y="112"/>
                    </a:cubicBezTo>
                    <a:cubicBezTo>
                      <a:pt x="129" y="84"/>
                      <a:pt x="165" y="68"/>
                      <a:pt x="207" y="68"/>
                    </a:cubicBezTo>
                    <a:cubicBezTo>
                      <a:pt x="1505" y="68"/>
                      <a:pt x="1505" y="68"/>
                      <a:pt x="1505" y="68"/>
                    </a:cubicBezTo>
                    <a:cubicBezTo>
                      <a:pt x="1598" y="68"/>
                      <a:pt x="1687" y="144"/>
                      <a:pt x="1704" y="237"/>
                    </a:cubicBezTo>
                    <a:cubicBezTo>
                      <a:pt x="1993" y="1876"/>
                      <a:pt x="1993" y="1876"/>
                      <a:pt x="1993" y="1876"/>
                    </a:cubicBezTo>
                    <a:cubicBezTo>
                      <a:pt x="2062" y="1876"/>
                      <a:pt x="2062" y="1876"/>
                      <a:pt x="2062" y="1876"/>
                    </a:cubicBezTo>
                    <a:cubicBezTo>
                      <a:pt x="1770" y="225"/>
                      <a:pt x="1770" y="225"/>
                      <a:pt x="1770" y="225"/>
                    </a:cubicBezTo>
                    <a:cubicBezTo>
                      <a:pt x="1760" y="165"/>
                      <a:pt x="1726" y="108"/>
                      <a:pt x="1677" y="66"/>
                    </a:cubicBezTo>
                    <a:cubicBezTo>
                      <a:pt x="1627" y="23"/>
                      <a:pt x="1566" y="0"/>
                      <a:pt x="1505" y="0"/>
                    </a:cubicBezTo>
                    <a:cubicBezTo>
                      <a:pt x="207" y="0"/>
                      <a:pt x="207" y="0"/>
                      <a:pt x="207" y="0"/>
                    </a:cubicBezTo>
                    <a:cubicBezTo>
                      <a:pt x="145" y="0"/>
                      <a:pt x="90" y="24"/>
                      <a:pt x="53" y="69"/>
                    </a:cubicBezTo>
                    <a:cubicBezTo>
                      <a:pt x="15" y="114"/>
                      <a:pt x="0" y="174"/>
                      <a:pt x="11" y="237"/>
                    </a:cubicBezTo>
                    <a:cubicBezTo>
                      <a:pt x="300" y="1876"/>
                      <a:pt x="300" y="1876"/>
                      <a:pt x="300" y="1876"/>
                    </a:cubicBezTo>
                    <a:lnTo>
                      <a:pt x="369" y="18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81" name="Freeform 261">
                <a:extLst>
                  <a:ext uri="{FF2B5EF4-FFF2-40B4-BE49-F238E27FC236}">
                    <a16:creationId xmlns:a16="http://schemas.microsoft.com/office/drawing/2014/main" id="{729DFC87-80E5-442E-8E0F-EF35D5025DFF}"/>
                  </a:ext>
                </a:extLst>
              </p:cNvPr>
              <p:cNvSpPr>
                <a:spLocks/>
              </p:cNvSpPr>
              <p:nvPr/>
            </p:nvSpPr>
            <p:spPr bwMode="auto">
              <a:xfrm>
                <a:off x="2686" y="1314"/>
                <a:ext cx="1508" cy="1663"/>
              </a:xfrm>
              <a:custGeom>
                <a:avLst/>
                <a:gdLst>
                  <a:gd name="T0" fmla="*/ 788 w 1849"/>
                  <a:gd name="T1" fmla="*/ 272 h 2038"/>
                  <a:gd name="T2" fmla="*/ 260 w 1849"/>
                  <a:gd name="T3" fmla="*/ 0 h 2038"/>
                  <a:gd name="T4" fmla="*/ 0 w 1849"/>
                  <a:gd name="T5" fmla="*/ 0 h 2038"/>
                  <a:gd name="T6" fmla="*/ 1456 w 1849"/>
                  <a:gd name="T7" fmla="*/ 2038 h 2038"/>
                  <a:gd name="T8" fmla="*/ 1456 w 1849"/>
                  <a:gd name="T9" fmla="*/ 2038 h 2038"/>
                  <a:gd name="T10" fmla="*/ 1704 w 1849"/>
                  <a:gd name="T11" fmla="*/ 1555 h 2038"/>
                  <a:gd name="T12" fmla="*/ 788 w 1849"/>
                  <a:gd name="T13" fmla="*/ 272 h 2038"/>
                </a:gdLst>
                <a:ahLst/>
                <a:cxnLst>
                  <a:cxn ang="0">
                    <a:pos x="T0" y="T1"/>
                  </a:cxn>
                  <a:cxn ang="0">
                    <a:pos x="T2" y="T3"/>
                  </a:cxn>
                  <a:cxn ang="0">
                    <a:pos x="T4" y="T5"/>
                  </a:cxn>
                  <a:cxn ang="0">
                    <a:pos x="T6" y="T7"/>
                  </a:cxn>
                  <a:cxn ang="0">
                    <a:pos x="T8" y="T9"/>
                  </a:cxn>
                  <a:cxn ang="0">
                    <a:pos x="T10" y="T11"/>
                  </a:cxn>
                  <a:cxn ang="0">
                    <a:pos x="T12" y="T13"/>
                  </a:cxn>
                </a:cxnLst>
                <a:rect l="0" t="0" r="r" b="b"/>
                <a:pathLst>
                  <a:path w="1849" h="2038">
                    <a:moveTo>
                      <a:pt x="788" y="272"/>
                    </a:moveTo>
                    <a:cubicBezTo>
                      <a:pt x="666" y="101"/>
                      <a:pt x="469" y="0"/>
                      <a:pt x="260" y="0"/>
                    </a:cubicBezTo>
                    <a:cubicBezTo>
                      <a:pt x="0" y="0"/>
                      <a:pt x="0" y="0"/>
                      <a:pt x="0" y="0"/>
                    </a:cubicBezTo>
                    <a:cubicBezTo>
                      <a:pt x="1456" y="2038"/>
                      <a:pt x="1456" y="2038"/>
                      <a:pt x="1456" y="2038"/>
                    </a:cubicBezTo>
                    <a:cubicBezTo>
                      <a:pt x="1456" y="2038"/>
                      <a:pt x="1456" y="2038"/>
                      <a:pt x="1456" y="2038"/>
                    </a:cubicBezTo>
                    <a:cubicBezTo>
                      <a:pt x="1704" y="2038"/>
                      <a:pt x="1849" y="1757"/>
                      <a:pt x="1704" y="1555"/>
                    </a:cubicBezTo>
                    <a:lnTo>
                      <a:pt x="788" y="27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82" name="Freeform 262">
                <a:extLst>
                  <a:ext uri="{FF2B5EF4-FFF2-40B4-BE49-F238E27FC236}">
                    <a16:creationId xmlns:a16="http://schemas.microsoft.com/office/drawing/2014/main" id="{036B21FE-107C-441B-BE22-6E1BEEBFB9B0}"/>
                  </a:ext>
                </a:extLst>
              </p:cNvPr>
              <p:cNvSpPr>
                <a:spLocks noEditPoints="1"/>
              </p:cNvSpPr>
              <p:nvPr/>
            </p:nvSpPr>
            <p:spPr bwMode="auto">
              <a:xfrm>
                <a:off x="2657" y="1286"/>
                <a:ext cx="1511" cy="1718"/>
              </a:xfrm>
              <a:custGeom>
                <a:avLst/>
                <a:gdLst>
                  <a:gd name="T0" fmla="*/ 851 w 1852"/>
                  <a:gd name="T1" fmla="*/ 286 h 2106"/>
                  <a:gd name="T2" fmla="*/ 296 w 1852"/>
                  <a:gd name="T3" fmla="*/ 0 h 2106"/>
                  <a:gd name="T4" fmla="*/ 36 w 1852"/>
                  <a:gd name="T5" fmla="*/ 0 h 2106"/>
                  <a:gd name="T6" fmla="*/ 6 w 1852"/>
                  <a:gd name="T7" fmla="*/ 19 h 2106"/>
                  <a:gd name="T8" fmla="*/ 8 w 1852"/>
                  <a:gd name="T9" fmla="*/ 54 h 2106"/>
                  <a:gd name="T10" fmla="*/ 1464 w 1852"/>
                  <a:gd name="T11" fmla="*/ 2092 h 2106"/>
                  <a:gd name="T12" fmla="*/ 1492 w 1852"/>
                  <a:gd name="T13" fmla="*/ 2106 h 2106"/>
                  <a:gd name="T14" fmla="*/ 1794 w 1852"/>
                  <a:gd name="T15" fmla="*/ 1922 h 2106"/>
                  <a:gd name="T16" fmla="*/ 1768 w 1852"/>
                  <a:gd name="T17" fmla="*/ 1569 h 2106"/>
                  <a:gd name="T18" fmla="*/ 851 w 1852"/>
                  <a:gd name="T19" fmla="*/ 286 h 2106"/>
                  <a:gd name="T20" fmla="*/ 1733 w 1852"/>
                  <a:gd name="T21" fmla="*/ 1891 h 2106"/>
                  <a:gd name="T22" fmla="*/ 1509 w 1852"/>
                  <a:gd name="T23" fmla="*/ 2038 h 2106"/>
                  <a:gd name="T24" fmla="*/ 102 w 1852"/>
                  <a:gd name="T25" fmla="*/ 68 h 2106"/>
                  <a:gd name="T26" fmla="*/ 296 w 1852"/>
                  <a:gd name="T27" fmla="*/ 68 h 2106"/>
                  <a:gd name="T28" fmla="*/ 796 w 1852"/>
                  <a:gd name="T29" fmla="*/ 326 h 2106"/>
                  <a:gd name="T30" fmla="*/ 1713 w 1852"/>
                  <a:gd name="T31" fmla="*/ 1609 h 2106"/>
                  <a:gd name="T32" fmla="*/ 1733 w 1852"/>
                  <a:gd name="T33" fmla="*/ 1891 h 2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52" h="2106">
                    <a:moveTo>
                      <a:pt x="851" y="286"/>
                    </a:moveTo>
                    <a:cubicBezTo>
                      <a:pt x="724" y="107"/>
                      <a:pt x="516" y="0"/>
                      <a:pt x="296" y="0"/>
                    </a:cubicBezTo>
                    <a:cubicBezTo>
                      <a:pt x="36" y="0"/>
                      <a:pt x="36" y="0"/>
                      <a:pt x="36" y="0"/>
                    </a:cubicBezTo>
                    <a:cubicBezTo>
                      <a:pt x="23" y="0"/>
                      <a:pt x="12" y="7"/>
                      <a:pt x="6" y="19"/>
                    </a:cubicBezTo>
                    <a:cubicBezTo>
                      <a:pt x="0" y="30"/>
                      <a:pt x="1" y="44"/>
                      <a:pt x="8" y="54"/>
                    </a:cubicBezTo>
                    <a:cubicBezTo>
                      <a:pt x="1464" y="2092"/>
                      <a:pt x="1464" y="2092"/>
                      <a:pt x="1464" y="2092"/>
                    </a:cubicBezTo>
                    <a:cubicBezTo>
                      <a:pt x="1470" y="2101"/>
                      <a:pt x="1481" y="2106"/>
                      <a:pt x="1492" y="2106"/>
                    </a:cubicBezTo>
                    <a:cubicBezTo>
                      <a:pt x="1620" y="2106"/>
                      <a:pt x="1735" y="2036"/>
                      <a:pt x="1794" y="1922"/>
                    </a:cubicBezTo>
                    <a:cubicBezTo>
                      <a:pt x="1852" y="1809"/>
                      <a:pt x="1842" y="1673"/>
                      <a:pt x="1768" y="1569"/>
                    </a:cubicBezTo>
                    <a:lnTo>
                      <a:pt x="851" y="286"/>
                    </a:lnTo>
                    <a:close/>
                    <a:moveTo>
                      <a:pt x="1733" y="1891"/>
                    </a:moveTo>
                    <a:cubicBezTo>
                      <a:pt x="1688" y="1978"/>
                      <a:pt x="1605" y="2032"/>
                      <a:pt x="1509" y="2038"/>
                    </a:cubicBezTo>
                    <a:cubicBezTo>
                      <a:pt x="102" y="68"/>
                      <a:pt x="102" y="68"/>
                      <a:pt x="102" y="68"/>
                    </a:cubicBezTo>
                    <a:cubicBezTo>
                      <a:pt x="296" y="68"/>
                      <a:pt x="296" y="68"/>
                      <a:pt x="296" y="68"/>
                    </a:cubicBezTo>
                    <a:cubicBezTo>
                      <a:pt x="494" y="68"/>
                      <a:pt x="681" y="164"/>
                      <a:pt x="796" y="326"/>
                    </a:cubicBezTo>
                    <a:cubicBezTo>
                      <a:pt x="1713" y="1609"/>
                      <a:pt x="1713" y="1609"/>
                      <a:pt x="1713" y="1609"/>
                    </a:cubicBezTo>
                    <a:cubicBezTo>
                      <a:pt x="1773" y="1693"/>
                      <a:pt x="1781" y="1799"/>
                      <a:pt x="1733" y="189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83" name="Freeform 263">
                <a:extLst>
                  <a:ext uri="{FF2B5EF4-FFF2-40B4-BE49-F238E27FC236}">
                    <a16:creationId xmlns:a16="http://schemas.microsoft.com/office/drawing/2014/main" id="{BBA4E41D-06F2-4E29-8652-3F6159F7CA78}"/>
                  </a:ext>
                </a:extLst>
              </p:cNvPr>
              <p:cNvSpPr>
                <a:spLocks/>
              </p:cNvSpPr>
              <p:nvPr/>
            </p:nvSpPr>
            <p:spPr bwMode="auto">
              <a:xfrm>
                <a:off x="1867" y="1307"/>
                <a:ext cx="1306" cy="1652"/>
              </a:xfrm>
              <a:custGeom>
                <a:avLst/>
                <a:gdLst>
                  <a:gd name="T0" fmla="*/ 339 w 1601"/>
                  <a:gd name="T1" fmla="*/ 0 h 2026"/>
                  <a:gd name="T2" fmla="*/ 0 w 1601"/>
                  <a:gd name="T3" fmla="*/ 250 h 2026"/>
                  <a:gd name="T4" fmla="*/ 0 w 1601"/>
                  <a:gd name="T5" fmla="*/ 2026 h 2026"/>
                  <a:gd name="T6" fmla="*/ 1601 w 1601"/>
                  <a:gd name="T7" fmla="*/ 2026 h 2026"/>
                  <a:gd name="T8" fmla="*/ 1601 w 1601"/>
                  <a:gd name="T9" fmla="*/ 250 h 2026"/>
                  <a:gd name="T10" fmla="*/ 1263 w 1601"/>
                  <a:gd name="T11" fmla="*/ 0 h 2026"/>
                  <a:gd name="T12" fmla="*/ 339 w 1601"/>
                  <a:gd name="T13" fmla="*/ 0 h 2026"/>
                </a:gdLst>
                <a:ahLst/>
                <a:cxnLst>
                  <a:cxn ang="0">
                    <a:pos x="T0" y="T1"/>
                  </a:cxn>
                  <a:cxn ang="0">
                    <a:pos x="T2" y="T3"/>
                  </a:cxn>
                  <a:cxn ang="0">
                    <a:pos x="T4" y="T5"/>
                  </a:cxn>
                  <a:cxn ang="0">
                    <a:pos x="T6" y="T7"/>
                  </a:cxn>
                  <a:cxn ang="0">
                    <a:pos x="T8" y="T9"/>
                  </a:cxn>
                  <a:cxn ang="0">
                    <a:pos x="T10" y="T11"/>
                  </a:cxn>
                  <a:cxn ang="0">
                    <a:pos x="T12" y="T13"/>
                  </a:cxn>
                </a:cxnLst>
                <a:rect l="0" t="0" r="r" b="b"/>
                <a:pathLst>
                  <a:path w="1601" h="2026">
                    <a:moveTo>
                      <a:pt x="339" y="0"/>
                    </a:moveTo>
                    <a:cubicBezTo>
                      <a:pt x="152" y="0"/>
                      <a:pt x="0" y="112"/>
                      <a:pt x="0" y="250"/>
                    </a:cubicBezTo>
                    <a:cubicBezTo>
                      <a:pt x="0" y="2026"/>
                      <a:pt x="0" y="2026"/>
                      <a:pt x="0" y="2026"/>
                    </a:cubicBezTo>
                    <a:cubicBezTo>
                      <a:pt x="1601" y="2026"/>
                      <a:pt x="1601" y="2026"/>
                      <a:pt x="1601" y="2026"/>
                    </a:cubicBezTo>
                    <a:cubicBezTo>
                      <a:pt x="1601" y="250"/>
                      <a:pt x="1601" y="250"/>
                      <a:pt x="1601" y="250"/>
                    </a:cubicBezTo>
                    <a:cubicBezTo>
                      <a:pt x="1263" y="0"/>
                      <a:pt x="1263" y="0"/>
                      <a:pt x="1263" y="0"/>
                    </a:cubicBezTo>
                    <a:lnTo>
                      <a:pt x="33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84" name="Freeform 264">
                <a:extLst>
                  <a:ext uri="{FF2B5EF4-FFF2-40B4-BE49-F238E27FC236}">
                    <a16:creationId xmlns:a16="http://schemas.microsoft.com/office/drawing/2014/main" id="{F94ED6E9-9FDF-4B3B-866D-F6DE82416AF0}"/>
                  </a:ext>
                </a:extLst>
              </p:cNvPr>
              <p:cNvSpPr>
                <a:spLocks/>
              </p:cNvSpPr>
              <p:nvPr/>
            </p:nvSpPr>
            <p:spPr bwMode="auto">
              <a:xfrm>
                <a:off x="1840" y="1286"/>
                <a:ext cx="1361" cy="1694"/>
              </a:xfrm>
              <a:custGeom>
                <a:avLst/>
                <a:gdLst>
                  <a:gd name="T0" fmla="*/ 1635 w 1669"/>
                  <a:gd name="T1" fmla="*/ 249 h 2076"/>
                  <a:gd name="T2" fmla="*/ 1601 w 1669"/>
                  <a:gd name="T3" fmla="*/ 275 h 2076"/>
                  <a:gd name="T4" fmla="*/ 1601 w 1669"/>
                  <a:gd name="T5" fmla="*/ 2026 h 2076"/>
                  <a:gd name="T6" fmla="*/ 68 w 1669"/>
                  <a:gd name="T7" fmla="*/ 2026 h 2076"/>
                  <a:gd name="T8" fmla="*/ 68 w 1669"/>
                  <a:gd name="T9" fmla="*/ 275 h 2076"/>
                  <a:gd name="T10" fmla="*/ 373 w 1669"/>
                  <a:gd name="T11" fmla="*/ 50 h 2076"/>
                  <a:gd name="T12" fmla="*/ 1297 w 1669"/>
                  <a:gd name="T13" fmla="*/ 50 h 2076"/>
                  <a:gd name="T14" fmla="*/ 1331 w 1669"/>
                  <a:gd name="T15" fmla="*/ 25 h 2076"/>
                  <a:gd name="T16" fmla="*/ 1297 w 1669"/>
                  <a:gd name="T17" fmla="*/ 0 h 2076"/>
                  <a:gd name="T18" fmla="*/ 373 w 1669"/>
                  <a:gd name="T19" fmla="*/ 0 h 2076"/>
                  <a:gd name="T20" fmla="*/ 0 w 1669"/>
                  <a:gd name="T21" fmla="*/ 275 h 2076"/>
                  <a:gd name="T22" fmla="*/ 0 w 1669"/>
                  <a:gd name="T23" fmla="*/ 2051 h 2076"/>
                  <a:gd name="T24" fmla="*/ 34 w 1669"/>
                  <a:gd name="T25" fmla="*/ 2076 h 2076"/>
                  <a:gd name="T26" fmla="*/ 1635 w 1669"/>
                  <a:gd name="T27" fmla="*/ 2076 h 2076"/>
                  <a:gd name="T28" fmla="*/ 1669 w 1669"/>
                  <a:gd name="T29" fmla="*/ 2051 h 2076"/>
                  <a:gd name="T30" fmla="*/ 1669 w 1669"/>
                  <a:gd name="T31" fmla="*/ 275 h 2076"/>
                  <a:gd name="T32" fmla="*/ 1635 w 1669"/>
                  <a:gd name="T33" fmla="*/ 249 h 2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9" h="2076">
                    <a:moveTo>
                      <a:pt x="1635" y="249"/>
                    </a:moveTo>
                    <a:cubicBezTo>
                      <a:pt x="1617" y="249"/>
                      <a:pt x="1601" y="261"/>
                      <a:pt x="1601" y="275"/>
                    </a:cubicBezTo>
                    <a:cubicBezTo>
                      <a:pt x="1601" y="2026"/>
                      <a:pt x="1601" y="2026"/>
                      <a:pt x="1601" y="2026"/>
                    </a:cubicBezTo>
                    <a:cubicBezTo>
                      <a:pt x="68" y="2026"/>
                      <a:pt x="68" y="2026"/>
                      <a:pt x="68" y="2026"/>
                    </a:cubicBezTo>
                    <a:cubicBezTo>
                      <a:pt x="68" y="275"/>
                      <a:pt x="68" y="275"/>
                      <a:pt x="68" y="275"/>
                    </a:cubicBezTo>
                    <a:cubicBezTo>
                      <a:pt x="68" y="151"/>
                      <a:pt x="205" y="50"/>
                      <a:pt x="373" y="50"/>
                    </a:cubicBezTo>
                    <a:cubicBezTo>
                      <a:pt x="1297" y="50"/>
                      <a:pt x="1297" y="50"/>
                      <a:pt x="1297" y="50"/>
                    </a:cubicBezTo>
                    <a:cubicBezTo>
                      <a:pt x="1315" y="50"/>
                      <a:pt x="1331" y="39"/>
                      <a:pt x="1331" y="25"/>
                    </a:cubicBezTo>
                    <a:cubicBezTo>
                      <a:pt x="1331" y="11"/>
                      <a:pt x="1315" y="0"/>
                      <a:pt x="1297" y="0"/>
                    </a:cubicBezTo>
                    <a:cubicBezTo>
                      <a:pt x="373" y="0"/>
                      <a:pt x="373" y="0"/>
                      <a:pt x="373" y="0"/>
                    </a:cubicBezTo>
                    <a:cubicBezTo>
                      <a:pt x="167" y="0"/>
                      <a:pt x="0" y="123"/>
                      <a:pt x="0" y="275"/>
                    </a:cubicBezTo>
                    <a:cubicBezTo>
                      <a:pt x="0" y="2051"/>
                      <a:pt x="0" y="2051"/>
                      <a:pt x="0" y="2051"/>
                    </a:cubicBezTo>
                    <a:cubicBezTo>
                      <a:pt x="0" y="2065"/>
                      <a:pt x="15" y="2076"/>
                      <a:pt x="34" y="2076"/>
                    </a:cubicBezTo>
                    <a:cubicBezTo>
                      <a:pt x="1635" y="2076"/>
                      <a:pt x="1635" y="2076"/>
                      <a:pt x="1635" y="2076"/>
                    </a:cubicBezTo>
                    <a:cubicBezTo>
                      <a:pt x="1654" y="2076"/>
                      <a:pt x="1669" y="2065"/>
                      <a:pt x="1669" y="2051"/>
                    </a:cubicBezTo>
                    <a:cubicBezTo>
                      <a:pt x="1669" y="275"/>
                      <a:pt x="1669" y="275"/>
                      <a:pt x="1669" y="275"/>
                    </a:cubicBezTo>
                    <a:cubicBezTo>
                      <a:pt x="1669" y="261"/>
                      <a:pt x="1654" y="249"/>
                      <a:pt x="1635" y="24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85" name="Rectangle 265">
                <a:extLst>
                  <a:ext uri="{FF2B5EF4-FFF2-40B4-BE49-F238E27FC236}">
                    <a16:creationId xmlns:a16="http://schemas.microsoft.com/office/drawing/2014/main" id="{E98068EB-1A47-42A6-920C-0B876FA493B6}"/>
                  </a:ext>
                </a:extLst>
              </p:cNvPr>
              <p:cNvSpPr>
                <a:spLocks noChangeArrowheads="1"/>
              </p:cNvSpPr>
              <p:nvPr/>
            </p:nvSpPr>
            <p:spPr bwMode="auto">
              <a:xfrm>
                <a:off x="681" y="2977"/>
                <a:ext cx="4397" cy="66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86" name="Freeform 266">
                <a:extLst>
                  <a:ext uri="{FF2B5EF4-FFF2-40B4-BE49-F238E27FC236}">
                    <a16:creationId xmlns:a16="http://schemas.microsoft.com/office/drawing/2014/main" id="{82CBA16B-561E-4DBB-8A0D-1DEB29FBC301}"/>
                  </a:ext>
                </a:extLst>
              </p:cNvPr>
              <p:cNvSpPr>
                <a:spLocks/>
              </p:cNvSpPr>
              <p:nvPr/>
            </p:nvSpPr>
            <p:spPr bwMode="auto">
              <a:xfrm flipV="1">
                <a:off x="673" y="2949"/>
                <a:ext cx="4413" cy="55"/>
              </a:xfrm>
              <a:custGeom>
                <a:avLst/>
                <a:gdLst>
                  <a:gd name="T0" fmla="*/ 5400 w 5410"/>
                  <a:gd name="T1" fmla="*/ 0 h 102"/>
                  <a:gd name="T2" fmla="*/ 10 w 5410"/>
                  <a:gd name="T3" fmla="*/ 0 h 102"/>
                  <a:gd name="T4" fmla="*/ 0 w 5410"/>
                  <a:gd name="T5" fmla="*/ 9 h 102"/>
                  <a:gd name="T6" fmla="*/ 0 w 5410"/>
                  <a:gd name="T7" fmla="*/ 93 h 102"/>
                  <a:gd name="T8" fmla="*/ 10 w 5410"/>
                  <a:gd name="T9" fmla="*/ 102 h 102"/>
                  <a:gd name="T10" fmla="*/ 5400 w 5410"/>
                  <a:gd name="T11" fmla="*/ 102 h 102"/>
                  <a:gd name="T12" fmla="*/ 5410 w 5410"/>
                  <a:gd name="T13" fmla="*/ 93 h 102"/>
                  <a:gd name="T14" fmla="*/ 5410 w 5410"/>
                  <a:gd name="T15" fmla="*/ 9 h 102"/>
                  <a:gd name="T16" fmla="*/ 5400 w 5410"/>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0" h="102">
                    <a:moveTo>
                      <a:pt x="5400" y="0"/>
                    </a:moveTo>
                    <a:cubicBezTo>
                      <a:pt x="10" y="0"/>
                      <a:pt x="10" y="0"/>
                      <a:pt x="10" y="0"/>
                    </a:cubicBezTo>
                    <a:cubicBezTo>
                      <a:pt x="5" y="0"/>
                      <a:pt x="0" y="4"/>
                      <a:pt x="0" y="9"/>
                    </a:cubicBezTo>
                    <a:cubicBezTo>
                      <a:pt x="0" y="93"/>
                      <a:pt x="0" y="93"/>
                      <a:pt x="0" y="93"/>
                    </a:cubicBezTo>
                    <a:cubicBezTo>
                      <a:pt x="0" y="98"/>
                      <a:pt x="5" y="102"/>
                      <a:pt x="10" y="102"/>
                    </a:cubicBezTo>
                    <a:cubicBezTo>
                      <a:pt x="5400" y="102"/>
                      <a:pt x="5400" y="102"/>
                      <a:pt x="5400" y="102"/>
                    </a:cubicBezTo>
                    <a:cubicBezTo>
                      <a:pt x="5405" y="102"/>
                      <a:pt x="5410" y="98"/>
                      <a:pt x="5410" y="93"/>
                    </a:cubicBezTo>
                    <a:cubicBezTo>
                      <a:pt x="5410" y="9"/>
                      <a:pt x="5410" y="9"/>
                      <a:pt x="5410" y="9"/>
                    </a:cubicBezTo>
                    <a:cubicBezTo>
                      <a:pt x="5410" y="4"/>
                      <a:pt x="5405" y="0"/>
                      <a:pt x="540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87" name="Freeform 267">
                <a:extLst>
                  <a:ext uri="{FF2B5EF4-FFF2-40B4-BE49-F238E27FC236}">
                    <a16:creationId xmlns:a16="http://schemas.microsoft.com/office/drawing/2014/main" id="{6617C70B-968C-4091-AB70-13DA2D1FB27F}"/>
                  </a:ext>
                </a:extLst>
              </p:cNvPr>
              <p:cNvSpPr>
                <a:spLocks/>
              </p:cNvSpPr>
              <p:nvPr/>
            </p:nvSpPr>
            <p:spPr bwMode="auto">
              <a:xfrm>
                <a:off x="1650" y="1314"/>
                <a:ext cx="702" cy="1663"/>
              </a:xfrm>
              <a:custGeom>
                <a:avLst/>
                <a:gdLst>
                  <a:gd name="T0" fmla="*/ 587 w 860"/>
                  <a:gd name="T1" fmla="*/ 0 h 2038"/>
                  <a:gd name="T2" fmla="*/ 53 w 860"/>
                  <a:gd name="T3" fmla="*/ 508 h 2038"/>
                  <a:gd name="T4" fmla="*/ 5 w 860"/>
                  <a:gd name="T5" fmla="*/ 1790 h 2038"/>
                  <a:gd name="T6" fmla="*/ 245 w 860"/>
                  <a:gd name="T7" fmla="*/ 2038 h 2038"/>
                  <a:gd name="T8" fmla="*/ 429 w 860"/>
                  <a:gd name="T9" fmla="*/ 2038 h 2038"/>
                  <a:gd name="T10" fmla="*/ 465 w 860"/>
                  <a:gd name="T11" fmla="*/ 2038 h 2038"/>
                  <a:gd name="T12" fmla="*/ 517 w 860"/>
                  <a:gd name="T13" fmla="*/ 555 h 2038"/>
                  <a:gd name="T14" fmla="*/ 860 w 860"/>
                  <a:gd name="T15" fmla="*/ 0 h 2038"/>
                  <a:gd name="T16" fmla="*/ 600 w 860"/>
                  <a:gd name="T17" fmla="*/ 0 h 2038"/>
                  <a:gd name="T18" fmla="*/ 587 w 860"/>
                  <a:gd name="T19" fmla="*/ 0 h 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2038">
                    <a:moveTo>
                      <a:pt x="587" y="0"/>
                    </a:moveTo>
                    <a:cubicBezTo>
                      <a:pt x="305" y="6"/>
                      <a:pt x="75" y="228"/>
                      <a:pt x="53" y="508"/>
                    </a:cubicBezTo>
                    <a:cubicBezTo>
                      <a:pt x="5" y="1790"/>
                      <a:pt x="5" y="1790"/>
                      <a:pt x="5" y="1790"/>
                    </a:cubicBezTo>
                    <a:cubicBezTo>
                      <a:pt x="0" y="1925"/>
                      <a:pt x="109" y="2038"/>
                      <a:pt x="245" y="2038"/>
                    </a:cubicBezTo>
                    <a:cubicBezTo>
                      <a:pt x="429" y="2038"/>
                      <a:pt x="429" y="2038"/>
                      <a:pt x="429" y="2038"/>
                    </a:cubicBezTo>
                    <a:cubicBezTo>
                      <a:pt x="465" y="2038"/>
                      <a:pt x="465" y="2038"/>
                      <a:pt x="465" y="2038"/>
                    </a:cubicBezTo>
                    <a:cubicBezTo>
                      <a:pt x="517" y="555"/>
                      <a:pt x="517" y="555"/>
                      <a:pt x="517" y="555"/>
                    </a:cubicBezTo>
                    <a:cubicBezTo>
                      <a:pt x="860" y="0"/>
                      <a:pt x="860" y="0"/>
                      <a:pt x="860" y="0"/>
                    </a:cubicBezTo>
                    <a:cubicBezTo>
                      <a:pt x="600" y="0"/>
                      <a:pt x="600" y="0"/>
                      <a:pt x="600" y="0"/>
                    </a:cubicBezTo>
                    <a:cubicBezTo>
                      <a:pt x="595" y="0"/>
                      <a:pt x="591" y="0"/>
                      <a:pt x="58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88" name="Freeform 268">
                <a:extLst>
                  <a:ext uri="{FF2B5EF4-FFF2-40B4-BE49-F238E27FC236}">
                    <a16:creationId xmlns:a16="http://schemas.microsoft.com/office/drawing/2014/main" id="{160FC587-CBB3-4CE0-893D-BBF81F86AB87}"/>
                  </a:ext>
                </a:extLst>
              </p:cNvPr>
              <p:cNvSpPr>
                <a:spLocks/>
              </p:cNvSpPr>
              <p:nvPr/>
            </p:nvSpPr>
            <p:spPr bwMode="auto">
              <a:xfrm>
                <a:off x="1624" y="1286"/>
                <a:ext cx="756" cy="1718"/>
              </a:xfrm>
              <a:custGeom>
                <a:avLst/>
                <a:gdLst>
                  <a:gd name="T0" fmla="*/ 892 w 926"/>
                  <a:gd name="T1" fmla="*/ 0 h 2106"/>
                  <a:gd name="T2" fmla="*/ 632 w 926"/>
                  <a:gd name="T3" fmla="*/ 0 h 2106"/>
                  <a:gd name="T4" fmla="*/ 618 w 926"/>
                  <a:gd name="T5" fmla="*/ 0 h 2106"/>
                  <a:gd name="T6" fmla="*/ 231 w 926"/>
                  <a:gd name="T7" fmla="*/ 161 h 2106"/>
                  <a:gd name="T8" fmla="*/ 51 w 926"/>
                  <a:gd name="T9" fmla="*/ 540 h 2106"/>
                  <a:gd name="T10" fmla="*/ 51 w 926"/>
                  <a:gd name="T11" fmla="*/ 541 h 2106"/>
                  <a:gd name="T12" fmla="*/ 3 w 926"/>
                  <a:gd name="T13" fmla="*/ 1822 h 2106"/>
                  <a:gd name="T14" fmla="*/ 80 w 926"/>
                  <a:gd name="T15" fmla="*/ 2023 h 2106"/>
                  <a:gd name="T16" fmla="*/ 277 w 926"/>
                  <a:gd name="T17" fmla="*/ 2106 h 2106"/>
                  <a:gd name="T18" fmla="*/ 497 w 926"/>
                  <a:gd name="T19" fmla="*/ 2106 h 2106"/>
                  <a:gd name="T20" fmla="*/ 531 w 926"/>
                  <a:gd name="T21" fmla="*/ 2074 h 2106"/>
                  <a:gd name="T22" fmla="*/ 582 w 926"/>
                  <a:gd name="T23" fmla="*/ 590 h 2106"/>
                  <a:gd name="T24" fmla="*/ 550 w 926"/>
                  <a:gd name="T25" fmla="*/ 555 h 2106"/>
                  <a:gd name="T26" fmla="*/ 515 w 926"/>
                  <a:gd name="T27" fmla="*/ 588 h 2106"/>
                  <a:gd name="T28" fmla="*/ 464 w 926"/>
                  <a:gd name="T29" fmla="*/ 2038 h 2106"/>
                  <a:gd name="T30" fmla="*/ 277 w 926"/>
                  <a:gd name="T31" fmla="*/ 2038 h 2106"/>
                  <a:gd name="T32" fmla="*/ 129 w 926"/>
                  <a:gd name="T33" fmla="*/ 1975 h 2106"/>
                  <a:gd name="T34" fmla="*/ 71 w 926"/>
                  <a:gd name="T35" fmla="*/ 1825 h 2106"/>
                  <a:gd name="T36" fmla="*/ 119 w 926"/>
                  <a:gd name="T37" fmla="*/ 544 h 2106"/>
                  <a:gd name="T38" fmla="*/ 278 w 926"/>
                  <a:gd name="T39" fmla="*/ 210 h 2106"/>
                  <a:gd name="T40" fmla="*/ 619 w 926"/>
                  <a:gd name="T41" fmla="*/ 68 h 2106"/>
                  <a:gd name="T42" fmla="*/ 632 w 926"/>
                  <a:gd name="T43" fmla="*/ 68 h 2106"/>
                  <a:gd name="T44" fmla="*/ 892 w 926"/>
                  <a:gd name="T45" fmla="*/ 68 h 2106"/>
                  <a:gd name="T46" fmla="*/ 926 w 926"/>
                  <a:gd name="T47" fmla="*/ 34 h 2106"/>
                  <a:gd name="T48" fmla="*/ 892 w 926"/>
                  <a:gd name="T49" fmla="*/ 0 h 2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6" h="2106">
                    <a:moveTo>
                      <a:pt x="892" y="0"/>
                    </a:moveTo>
                    <a:cubicBezTo>
                      <a:pt x="632" y="0"/>
                      <a:pt x="632" y="0"/>
                      <a:pt x="632" y="0"/>
                    </a:cubicBezTo>
                    <a:cubicBezTo>
                      <a:pt x="627" y="0"/>
                      <a:pt x="623" y="0"/>
                      <a:pt x="618" y="0"/>
                    </a:cubicBezTo>
                    <a:cubicBezTo>
                      <a:pt x="474" y="3"/>
                      <a:pt x="336" y="60"/>
                      <a:pt x="231" y="161"/>
                    </a:cubicBezTo>
                    <a:cubicBezTo>
                      <a:pt x="127" y="261"/>
                      <a:pt x="63" y="395"/>
                      <a:pt x="51" y="540"/>
                    </a:cubicBezTo>
                    <a:cubicBezTo>
                      <a:pt x="51" y="540"/>
                      <a:pt x="51" y="541"/>
                      <a:pt x="51" y="541"/>
                    </a:cubicBezTo>
                    <a:cubicBezTo>
                      <a:pt x="3" y="1822"/>
                      <a:pt x="3" y="1822"/>
                      <a:pt x="3" y="1822"/>
                    </a:cubicBezTo>
                    <a:cubicBezTo>
                      <a:pt x="0" y="1897"/>
                      <a:pt x="28" y="1968"/>
                      <a:pt x="80" y="2023"/>
                    </a:cubicBezTo>
                    <a:cubicBezTo>
                      <a:pt x="132" y="2077"/>
                      <a:pt x="202" y="2106"/>
                      <a:pt x="277" y="2106"/>
                    </a:cubicBezTo>
                    <a:cubicBezTo>
                      <a:pt x="497" y="2106"/>
                      <a:pt x="497" y="2106"/>
                      <a:pt x="497" y="2106"/>
                    </a:cubicBezTo>
                    <a:cubicBezTo>
                      <a:pt x="515" y="2106"/>
                      <a:pt x="530" y="2092"/>
                      <a:pt x="531" y="2074"/>
                    </a:cubicBezTo>
                    <a:cubicBezTo>
                      <a:pt x="582" y="590"/>
                      <a:pt x="582" y="590"/>
                      <a:pt x="582" y="590"/>
                    </a:cubicBezTo>
                    <a:cubicBezTo>
                      <a:pt x="583" y="571"/>
                      <a:pt x="568" y="556"/>
                      <a:pt x="550" y="555"/>
                    </a:cubicBezTo>
                    <a:cubicBezTo>
                      <a:pt x="531" y="554"/>
                      <a:pt x="515" y="569"/>
                      <a:pt x="515" y="588"/>
                    </a:cubicBezTo>
                    <a:cubicBezTo>
                      <a:pt x="464" y="2038"/>
                      <a:pt x="464" y="2038"/>
                      <a:pt x="464" y="2038"/>
                    </a:cubicBezTo>
                    <a:cubicBezTo>
                      <a:pt x="277" y="2038"/>
                      <a:pt x="277" y="2038"/>
                      <a:pt x="277" y="2038"/>
                    </a:cubicBezTo>
                    <a:cubicBezTo>
                      <a:pt x="220" y="2038"/>
                      <a:pt x="168" y="2016"/>
                      <a:pt x="129" y="1975"/>
                    </a:cubicBezTo>
                    <a:cubicBezTo>
                      <a:pt x="89" y="1935"/>
                      <a:pt x="69" y="1881"/>
                      <a:pt x="71" y="1825"/>
                    </a:cubicBezTo>
                    <a:cubicBezTo>
                      <a:pt x="119" y="544"/>
                      <a:pt x="119" y="544"/>
                      <a:pt x="119" y="544"/>
                    </a:cubicBezTo>
                    <a:cubicBezTo>
                      <a:pt x="129" y="417"/>
                      <a:pt x="186" y="298"/>
                      <a:pt x="278" y="210"/>
                    </a:cubicBezTo>
                    <a:cubicBezTo>
                      <a:pt x="371" y="121"/>
                      <a:pt x="492" y="71"/>
                      <a:pt x="619" y="68"/>
                    </a:cubicBezTo>
                    <a:cubicBezTo>
                      <a:pt x="623" y="68"/>
                      <a:pt x="628" y="68"/>
                      <a:pt x="632" y="68"/>
                    </a:cubicBezTo>
                    <a:cubicBezTo>
                      <a:pt x="892" y="68"/>
                      <a:pt x="892" y="68"/>
                      <a:pt x="892" y="68"/>
                    </a:cubicBezTo>
                    <a:cubicBezTo>
                      <a:pt x="910" y="68"/>
                      <a:pt x="926" y="53"/>
                      <a:pt x="926" y="34"/>
                    </a:cubicBezTo>
                    <a:cubicBezTo>
                      <a:pt x="926" y="15"/>
                      <a:pt x="910" y="0"/>
                      <a:pt x="8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89" name="Freeform 269">
                <a:extLst>
                  <a:ext uri="{FF2B5EF4-FFF2-40B4-BE49-F238E27FC236}">
                    <a16:creationId xmlns:a16="http://schemas.microsoft.com/office/drawing/2014/main" id="{D7C3F638-564F-4D68-A7B8-1E838E8C9366}"/>
                  </a:ext>
                </a:extLst>
              </p:cNvPr>
              <p:cNvSpPr>
                <a:spLocks/>
              </p:cNvSpPr>
              <p:nvPr/>
            </p:nvSpPr>
            <p:spPr bwMode="auto">
              <a:xfrm>
                <a:off x="2957" y="2676"/>
                <a:ext cx="411" cy="303"/>
              </a:xfrm>
              <a:custGeom>
                <a:avLst/>
                <a:gdLst>
                  <a:gd name="T0" fmla="*/ 0 w 504"/>
                  <a:gd name="T1" fmla="*/ 372 h 372"/>
                  <a:gd name="T2" fmla="*/ 0 w 504"/>
                  <a:gd name="T3" fmla="*/ 372 h 372"/>
                  <a:gd name="T4" fmla="*/ 504 w 504"/>
                  <a:gd name="T5" fmla="*/ 372 h 372"/>
                  <a:gd name="T6" fmla="*/ 504 w 504"/>
                  <a:gd name="T7" fmla="*/ 0 h 372"/>
                  <a:gd name="T8" fmla="*/ 372 w 504"/>
                  <a:gd name="T9" fmla="*/ 0 h 372"/>
                  <a:gd name="T10" fmla="*/ 0 w 504"/>
                  <a:gd name="T11" fmla="*/ 372 h 372"/>
                </a:gdLst>
                <a:ahLst/>
                <a:cxnLst>
                  <a:cxn ang="0">
                    <a:pos x="T0" y="T1"/>
                  </a:cxn>
                  <a:cxn ang="0">
                    <a:pos x="T2" y="T3"/>
                  </a:cxn>
                  <a:cxn ang="0">
                    <a:pos x="T4" y="T5"/>
                  </a:cxn>
                  <a:cxn ang="0">
                    <a:pos x="T6" y="T7"/>
                  </a:cxn>
                  <a:cxn ang="0">
                    <a:pos x="T8" y="T9"/>
                  </a:cxn>
                  <a:cxn ang="0">
                    <a:pos x="T10" y="T11"/>
                  </a:cxn>
                </a:cxnLst>
                <a:rect l="0" t="0" r="r" b="b"/>
                <a:pathLst>
                  <a:path w="504" h="372">
                    <a:moveTo>
                      <a:pt x="0" y="372"/>
                    </a:moveTo>
                    <a:cubicBezTo>
                      <a:pt x="0" y="372"/>
                      <a:pt x="0" y="372"/>
                      <a:pt x="0" y="372"/>
                    </a:cubicBezTo>
                    <a:cubicBezTo>
                      <a:pt x="504" y="372"/>
                      <a:pt x="504" y="372"/>
                      <a:pt x="504" y="372"/>
                    </a:cubicBezTo>
                    <a:cubicBezTo>
                      <a:pt x="504" y="0"/>
                      <a:pt x="504" y="0"/>
                      <a:pt x="504" y="0"/>
                    </a:cubicBezTo>
                    <a:cubicBezTo>
                      <a:pt x="372" y="0"/>
                      <a:pt x="372" y="0"/>
                      <a:pt x="372" y="0"/>
                    </a:cubicBezTo>
                    <a:cubicBezTo>
                      <a:pt x="167" y="0"/>
                      <a:pt x="0" y="167"/>
                      <a:pt x="0" y="3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90" name="Freeform 270">
                <a:extLst>
                  <a:ext uri="{FF2B5EF4-FFF2-40B4-BE49-F238E27FC236}">
                    <a16:creationId xmlns:a16="http://schemas.microsoft.com/office/drawing/2014/main" id="{3DAFA9B2-3708-4399-9B4F-BE49253A28EE}"/>
                  </a:ext>
                </a:extLst>
              </p:cNvPr>
              <p:cNvSpPr>
                <a:spLocks noEditPoints="1"/>
              </p:cNvSpPr>
              <p:nvPr/>
            </p:nvSpPr>
            <p:spPr bwMode="auto">
              <a:xfrm>
                <a:off x="2929" y="2648"/>
                <a:ext cx="467" cy="359"/>
              </a:xfrm>
              <a:custGeom>
                <a:avLst/>
                <a:gdLst>
                  <a:gd name="T0" fmla="*/ 538 w 572"/>
                  <a:gd name="T1" fmla="*/ 0 h 440"/>
                  <a:gd name="T2" fmla="*/ 407 w 572"/>
                  <a:gd name="T3" fmla="*/ 0 h 440"/>
                  <a:gd name="T4" fmla="*/ 0 w 572"/>
                  <a:gd name="T5" fmla="*/ 406 h 440"/>
                  <a:gd name="T6" fmla="*/ 34 w 572"/>
                  <a:gd name="T7" fmla="*/ 440 h 440"/>
                  <a:gd name="T8" fmla="*/ 538 w 572"/>
                  <a:gd name="T9" fmla="*/ 440 h 440"/>
                  <a:gd name="T10" fmla="*/ 572 w 572"/>
                  <a:gd name="T11" fmla="*/ 406 h 440"/>
                  <a:gd name="T12" fmla="*/ 572 w 572"/>
                  <a:gd name="T13" fmla="*/ 34 h 440"/>
                  <a:gd name="T14" fmla="*/ 538 w 572"/>
                  <a:gd name="T15" fmla="*/ 0 h 440"/>
                  <a:gd name="T16" fmla="*/ 504 w 572"/>
                  <a:gd name="T17" fmla="*/ 372 h 440"/>
                  <a:gd name="T18" fmla="*/ 70 w 572"/>
                  <a:gd name="T19" fmla="*/ 372 h 440"/>
                  <a:gd name="T20" fmla="*/ 407 w 572"/>
                  <a:gd name="T21" fmla="*/ 68 h 440"/>
                  <a:gd name="T22" fmla="*/ 504 w 572"/>
                  <a:gd name="T23" fmla="*/ 68 h 440"/>
                  <a:gd name="T24" fmla="*/ 504 w 572"/>
                  <a:gd name="T25" fmla="*/ 37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2" h="440">
                    <a:moveTo>
                      <a:pt x="538" y="0"/>
                    </a:moveTo>
                    <a:cubicBezTo>
                      <a:pt x="407" y="0"/>
                      <a:pt x="407" y="0"/>
                      <a:pt x="407" y="0"/>
                    </a:cubicBezTo>
                    <a:cubicBezTo>
                      <a:pt x="183" y="0"/>
                      <a:pt x="0" y="182"/>
                      <a:pt x="0" y="406"/>
                    </a:cubicBezTo>
                    <a:cubicBezTo>
                      <a:pt x="0" y="425"/>
                      <a:pt x="16" y="440"/>
                      <a:pt x="34" y="440"/>
                    </a:cubicBezTo>
                    <a:cubicBezTo>
                      <a:pt x="538" y="440"/>
                      <a:pt x="538" y="440"/>
                      <a:pt x="538" y="440"/>
                    </a:cubicBezTo>
                    <a:cubicBezTo>
                      <a:pt x="557" y="440"/>
                      <a:pt x="572" y="425"/>
                      <a:pt x="572" y="406"/>
                    </a:cubicBezTo>
                    <a:cubicBezTo>
                      <a:pt x="572" y="34"/>
                      <a:pt x="572" y="34"/>
                      <a:pt x="572" y="34"/>
                    </a:cubicBezTo>
                    <a:cubicBezTo>
                      <a:pt x="572" y="15"/>
                      <a:pt x="557" y="0"/>
                      <a:pt x="538" y="0"/>
                    </a:cubicBezTo>
                    <a:close/>
                    <a:moveTo>
                      <a:pt x="504" y="372"/>
                    </a:moveTo>
                    <a:cubicBezTo>
                      <a:pt x="70" y="372"/>
                      <a:pt x="70" y="372"/>
                      <a:pt x="70" y="372"/>
                    </a:cubicBezTo>
                    <a:cubicBezTo>
                      <a:pt x="87" y="202"/>
                      <a:pt x="232" y="68"/>
                      <a:pt x="407" y="68"/>
                    </a:cubicBezTo>
                    <a:cubicBezTo>
                      <a:pt x="504" y="68"/>
                      <a:pt x="504" y="68"/>
                      <a:pt x="504" y="68"/>
                    </a:cubicBezTo>
                    <a:lnTo>
                      <a:pt x="504" y="3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91" name="Freeform 271">
                <a:extLst>
                  <a:ext uri="{FF2B5EF4-FFF2-40B4-BE49-F238E27FC236}">
                    <a16:creationId xmlns:a16="http://schemas.microsoft.com/office/drawing/2014/main" id="{4FE67A70-05D5-4321-AD7C-F46EEB7A7A42}"/>
                  </a:ext>
                </a:extLst>
              </p:cNvPr>
              <p:cNvSpPr>
                <a:spLocks/>
              </p:cNvSpPr>
              <p:nvPr/>
            </p:nvSpPr>
            <p:spPr bwMode="auto">
              <a:xfrm>
                <a:off x="3368" y="2583"/>
                <a:ext cx="624" cy="394"/>
              </a:xfrm>
              <a:custGeom>
                <a:avLst/>
                <a:gdLst>
                  <a:gd name="T0" fmla="*/ 0 w 624"/>
                  <a:gd name="T1" fmla="*/ 0 h 394"/>
                  <a:gd name="T2" fmla="*/ 0 w 624"/>
                  <a:gd name="T3" fmla="*/ 394 h 394"/>
                  <a:gd name="T4" fmla="*/ 624 w 624"/>
                  <a:gd name="T5" fmla="*/ 394 h 394"/>
                  <a:gd name="T6" fmla="*/ 304 w 624"/>
                  <a:gd name="T7" fmla="*/ 2 h 394"/>
                  <a:gd name="T8" fmla="*/ 0 w 624"/>
                  <a:gd name="T9" fmla="*/ 0 h 394"/>
                </a:gdLst>
                <a:ahLst/>
                <a:cxnLst>
                  <a:cxn ang="0">
                    <a:pos x="T0" y="T1"/>
                  </a:cxn>
                  <a:cxn ang="0">
                    <a:pos x="T2" y="T3"/>
                  </a:cxn>
                  <a:cxn ang="0">
                    <a:pos x="T4" y="T5"/>
                  </a:cxn>
                  <a:cxn ang="0">
                    <a:pos x="T6" y="T7"/>
                  </a:cxn>
                  <a:cxn ang="0">
                    <a:pos x="T8" y="T9"/>
                  </a:cxn>
                </a:cxnLst>
                <a:rect l="0" t="0" r="r" b="b"/>
                <a:pathLst>
                  <a:path w="624" h="394">
                    <a:moveTo>
                      <a:pt x="0" y="0"/>
                    </a:moveTo>
                    <a:lnTo>
                      <a:pt x="0" y="394"/>
                    </a:lnTo>
                    <a:lnTo>
                      <a:pt x="624" y="394"/>
                    </a:lnTo>
                    <a:lnTo>
                      <a:pt x="304" y="2"/>
                    </a:lnTo>
                    <a:lnTo>
                      <a:pt x="0" y="0"/>
                    </a:lnTo>
                    <a:close/>
                  </a:path>
                </a:pathLst>
              </a:custGeom>
              <a:solidFill>
                <a:srgbClr val="6FD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92" name="Freeform 272">
                <a:extLst>
                  <a:ext uri="{FF2B5EF4-FFF2-40B4-BE49-F238E27FC236}">
                    <a16:creationId xmlns:a16="http://schemas.microsoft.com/office/drawing/2014/main" id="{3EE27547-19A9-4493-9A7D-7444726425CE}"/>
                  </a:ext>
                </a:extLst>
              </p:cNvPr>
              <p:cNvSpPr>
                <a:spLocks/>
              </p:cNvSpPr>
              <p:nvPr/>
            </p:nvSpPr>
            <p:spPr bwMode="auto">
              <a:xfrm>
                <a:off x="3340" y="2556"/>
                <a:ext cx="680" cy="448"/>
              </a:xfrm>
              <a:custGeom>
                <a:avLst/>
                <a:gdLst>
                  <a:gd name="T0" fmla="*/ 799 w 833"/>
                  <a:gd name="T1" fmla="*/ 482 h 550"/>
                  <a:gd name="T2" fmla="*/ 68 w 833"/>
                  <a:gd name="T3" fmla="*/ 482 h 550"/>
                  <a:gd name="T4" fmla="*/ 68 w 833"/>
                  <a:gd name="T5" fmla="*/ 68 h 550"/>
                  <a:gd name="T6" fmla="*/ 405 w 833"/>
                  <a:gd name="T7" fmla="*/ 70 h 550"/>
                  <a:gd name="T8" fmla="*/ 406 w 833"/>
                  <a:gd name="T9" fmla="*/ 70 h 550"/>
                  <a:gd name="T10" fmla="*/ 440 w 833"/>
                  <a:gd name="T11" fmla="*/ 36 h 550"/>
                  <a:gd name="T12" fmla="*/ 406 w 833"/>
                  <a:gd name="T13" fmla="*/ 2 h 550"/>
                  <a:gd name="T14" fmla="*/ 34 w 833"/>
                  <a:gd name="T15" fmla="*/ 0 h 550"/>
                  <a:gd name="T16" fmla="*/ 10 w 833"/>
                  <a:gd name="T17" fmla="*/ 9 h 550"/>
                  <a:gd name="T18" fmla="*/ 0 w 833"/>
                  <a:gd name="T19" fmla="*/ 34 h 550"/>
                  <a:gd name="T20" fmla="*/ 0 w 833"/>
                  <a:gd name="T21" fmla="*/ 516 h 550"/>
                  <a:gd name="T22" fmla="*/ 34 w 833"/>
                  <a:gd name="T23" fmla="*/ 550 h 550"/>
                  <a:gd name="T24" fmla="*/ 799 w 833"/>
                  <a:gd name="T25" fmla="*/ 550 h 550"/>
                  <a:gd name="T26" fmla="*/ 833 w 833"/>
                  <a:gd name="T27" fmla="*/ 516 h 550"/>
                  <a:gd name="T28" fmla="*/ 799 w 833"/>
                  <a:gd name="T29" fmla="*/ 48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3" h="550">
                    <a:moveTo>
                      <a:pt x="799" y="482"/>
                    </a:moveTo>
                    <a:cubicBezTo>
                      <a:pt x="68" y="482"/>
                      <a:pt x="68" y="482"/>
                      <a:pt x="68" y="482"/>
                    </a:cubicBezTo>
                    <a:cubicBezTo>
                      <a:pt x="68" y="68"/>
                      <a:pt x="68" y="68"/>
                      <a:pt x="68" y="68"/>
                    </a:cubicBezTo>
                    <a:cubicBezTo>
                      <a:pt x="405" y="70"/>
                      <a:pt x="405" y="70"/>
                      <a:pt x="405" y="70"/>
                    </a:cubicBezTo>
                    <a:cubicBezTo>
                      <a:pt x="406" y="70"/>
                      <a:pt x="406" y="70"/>
                      <a:pt x="406" y="70"/>
                    </a:cubicBezTo>
                    <a:cubicBezTo>
                      <a:pt x="424" y="70"/>
                      <a:pt x="440" y="55"/>
                      <a:pt x="440" y="36"/>
                    </a:cubicBezTo>
                    <a:cubicBezTo>
                      <a:pt x="440" y="17"/>
                      <a:pt x="425" y="2"/>
                      <a:pt x="406" y="2"/>
                    </a:cubicBezTo>
                    <a:cubicBezTo>
                      <a:pt x="34" y="0"/>
                      <a:pt x="34" y="0"/>
                      <a:pt x="34" y="0"/>
                    </a:cubicBezTo>
                    <a:cubicBezTo>
                      <a:pt x="25" y="0"/>
                      <a:pt x="16" y="3"/>
                      <a:pt x="10" y="9"/>
                    </a:cubicBezTo>
                    <a:cubicBezTo>
                      <a:pt x="3" y="16"/>
                      <a:pt x="0" y="25"/>
                      <a:pt x="0" y="34"/>
                    </a:cubicBezTo>
                    <a:cubicBezTo>
                      <a:pt x="0" y="516"/>
                      <a:pt x="0" y="516"/>
                      <a:pt x="0" y="516"/>
                    </a:cubicBezTo>
                    <a:cubicBezTo>
                      <a:pt x="0" y="535"/>
                      <a:pt x="15" y="550"/>
                      <a:pt x="34" y="550"/>
                    </a:cubicBezTo>
                    <a:cubicBezTo>
                      <a:pt x="799" y="550"/>
                      <a:pt x="799" y="550"/>
                      <a:pt x="799" y="550"/>
                    </a:cubicBezTo>
                    <a:cubicBezTo>
                      <a:pt x="818" y="550"/>
                      <a:pt x="833" y="535"/>
                      <a:pt x="833" y="516"/>
                    </a:cubicBezTo>
                    <a:cubicBezTo>
                      <a:pt x="833" y="498"/>
                      <a:pt x="818" y="482"/>
                      <a:pt x="799" y="48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93" name="Freeform 273">
                <a:extLst>
                  <a:ext uri="{FF2B5EF4-FFF2-40B4-BE49-F238E27FC236}">
                    <a16:creationId xmlns:a16="http://schemas.microsoft.com/office/drawing/2014/main" id="{509BB50B-0F8F-4698-8164-9BFB983C7907}"/>
                  </a:ext>
                </a:extLst>
              </p:cNvPr>
              <p:cNvSpPr>
                <a:spLocks/>
              </p:cNvSpPr>
              <p:nvPr/>
            </p:nvSpPr>
            <p:spPr bwMode="auto">
              <a:xfrm>
                <a:off x="2420" y="2676"/>
                <a:ext cx="411" cy="303"/>
              </a:xfrm>
              <a:custGeom>
                <a:avLst/>
                <a:gdLst>
                  <a:gd name="T0" fmla="*/ 131 w 504"/>
                  <a:gd name="T1" fmla="*/ 0 h 372"/>
                  <a:gd name="T2" fmla="*/ 0 w 504"/>
                  <a:gd name="T3" fmla="*/ 0 h 372"/>
                  <a:gd name="T4" fmla="*/ 0 w 504"/>
                  <a:gd name="T5" fmla="*/ 372 h 372"/>
                  <a:gd name="T6" fmla="*/ 504 w 504"/>
                  <a:gd name="T7" fmla="*/ 372 h 372"/>
                  <a:gd name="T8" fmla="*/ 504 w 504"/>
                  <a:gd name="T9" fmla="*/ 372 h 372"/>
                  <a:gd name="T10" fmla="*/ 131 w 504"/>
                  <a:gd name="T11" fmla="*/ 0 h 372"/>
                </a:gdLst>
                <a:ahLst/>
                <a:cxnLst>
                  <a:cxn ang="0">
                    <a:pos x="T0" y="T1"/>
                  </a:cxn>
                  <a:cxn ang="0">
                    <a:pos x="T2" y="T3"/>
                  </a:cxn>
                  <a:cxn ang="0">
                    <a:pos x="T4" y="T5"/>
                  </a:cxn>
                  <a:cxn ang="0">
                    <a:pos x="T6" y="T7"/>
                  </a:cxn>
                  <a:cxn ang="0">
                    <a:pos x="T8" y="T9"/>
                  </a:cxn>
                  <a:cxn ang="0">
                    <a:pos x="T10" y="T11"/>
                  </a:cxn>
                </a:cxnLst>
                <a:rect l="0" t="0" r="r" b="b"/>
                <a:pathLst>
                  <a:path w="504" h="372">
                    <a:moveTo>
                      <a:pt x="131" y="0"/>
                    </a:moveTo>
                    <a:cubicBezTo>
                      <a:pt x="0" y="0"/>
                      <a:pt x="0" y="0"/>
                      <a:pt x="0" y="0"/>
                    </a:cubicBezTo>
                    <a:cubicBezTo>
                      <a:pt x="0" y="372"/>
                      <a:pt x="0" y="372"/>
                      <a:pt x="0" y="372"/>
                    </a:cubicBezTo>
                    <a:cubicBezTo>
                      <a:pt x="504" y="372"/>
                      <a:pt x="504" y="372"/>
                      <a:pt x="504" y="372"/>
                    </a:cubicBezTo>
                    <a:cubicBezTo>
                      <a:pt x="504" y="372"/>
                      <a:pt x="504" y="372"/>
                      <a:pt x="504" y="372"/>
                    </a:cubicBezTo>
                    <a:cubicBezTo>
                      <a:pt x="504" y="167"/>
                      <a:pt x="337" y="0"/>
                      <a:pt x="13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94" name="Freeform 274">
                <a:extLst>
                  <a:ext uri="{FF2B5EF4-FFF2-40B4-BE49-F238E27FC236}">
                    <a16:creationId xmlns:a16="http://schemas.microsoft.com/office/drawing/2014/main" id="{29E4F0CA-3FA6-422F-8267-B6FBBCF556D6}"/>
                  </a:ext>
                </a:extLst>
              </p:cNvPr>
              <p:cNvSpPr>
                <a:spLocks noEditPoints="1"/>
              </p:cNvSpPr>
              <p:nvPr/>
            </p:nvSpPr>
            <p:spPr bwMode="auto">
              <a:xfrm>
                <a:off x="2393" y="2648"/>
                <a:ext cx="466" cy="359"/>
              </a:xfrm>
              <a:custGeom>
                <a:avLst/>
                <a:gdLst>
                  <a:gd name="T0" fmla="*/ 165 w 572"/>
                  <a:gd name="T1" fmla="*/ 0 h 440"/>
                  <a:gd name="T2" fmla="*/ 34 w 572"/>
                  <a:gd name="T3" fmla="*/ 0 h 440"/>
                  <a:gd name="T4" fmla="*/ 0 w 572"/>
                  <a:gd name="T5" fmla="*/ 34 h 440"/>
                  <a:gd name="T6" fmla="*/ 0 w 572"/>
                  <a:gd name="T7" fmla="*/ 406 h 440"/>
                  <a:gd name="T8" fmla="*/ 34 w 572"/>
                  <a:gd name="T9" fmla="*/ 440 h 440"/>
                  <a:gd name="T10" fmla="*/ 538 w 572"/>
                  <a:gd name="T11" fmla="*/ 440 h 440"/>
                  <a:gd name="T12" fmla="*/ 572 w 572"/>
                  <a:gd name="T13" fmla="*/ 406 h 440"/>
                  <a:gd name="T14" fmla="*/ 165 w 572"/>
                  <a:gd name="T15" fmla="*/ 0 h 440"/>
                  <a:gd name="T16" fmla="*/ 68 w 572"/>
                  <a:gd name="T17" fmla="*/ 372 h 440"/>
                  <a:gd name="T18" fmla="*/ 68 w 572"/>
                  <a:gd name="T19" fmla="*/ 68 h 440"/>
                  <a:gd name="T20" fmla="*/ 165 w 572"/>
                  <a:gd name="T21" fmla="*/ 68 h 440"/>
                  <a:gd name="T22" fmla="*/ 502 w 572"/>
                  <a:gd name="T23" fmla="*/ 372 h 440"/>
                  <a:gd name="T24" fmla="*/ 68 w 572"/>
                  <a:gd name="T25" fmla="*/ 37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2" h="440">
                    <a:moveTo>
                      <a:pt x="165" y="0"/>
                    </a:moveTo>
                    <a:cubicBezTo>
                      <a:pt x="34" y="0"/>
                      <a:pt x="34" y="0"/>
                      <a:pt x="34" y="0"/>
                    </a:cubicBezTo>
                    <a:cubicBezTo>
                      <a:pt x="15" y="0"/>
                      <a:pt x="0" y="15"/>
                      <a:pt x="0" y="34"/>
                    </a:cubicBezTo>
                    <a:cubicBezTo>
                      <a:pt x="0" y="406"/>
                      <a:pt x="0" y="406"/>
                      <a:pt x="0" y="406"/>
                    </a:cubicBezTo>
                    <a:cubicBezTo>
                      <a:pt x="0" y="425"/>
                      <a:pt x="15" y="440"/>
                      <a:pt x="34" y="440"/>
                    </a:cubicBezTo>
                    <a:cubicBezTo>
                      <a:pt x="538" y="440"/>
                      <a:pt x="538" y="440"/>
                      <a:pt x="538" y="440"/>
                    </a:cubicBezTo>
                    <a:cubicBezTo>
                      <a:pt x="556" y="440"/>
                      <a:pt x="572" y="425"/>
                      <a:pt x="572" y="406"/>
                    </a:cubicBezTo>
                    <a:cubicBezTo>
                      <a:pt x="572" y="182"/>
                      <a:pt x="389" y="0"/>
                      <a:pt x="165" y="0"/>
                    </a:cubicBezTo>
                    <a:close/>
                    <a:moveTo>
                      <a:pt x="68" y="372"/>
                    </a:moveTo>
                    <a:cubicBezTo>
                      <a:pt x="68" y="68"/>
                      <a:pt x="68" y="68"/>
                      <a:pt x="68" y="68"/>
                    </a:cubicBezTo>
                    <a:cubicBezTo>
                      <a:pt x="165" y="68"/>
                      <a:pt x="165" y="68"/>
                      <a:pt x="165" y="68"/>
                    </a:cubicBezTo>
                    <a:cubicBezTo>
                      <a:pt x="340" y="68"/>
                      <a:pt x="485" y="202"/>
                      <a:pt x="502" y="372"/>
                    </a:cubicBezTo>
                    <a:lnTo>
                      <a:pt x="68" y="37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95" name="Freeform 275">
                <a:extLst>
                  <a:ext uri="{FF2B5EF4-FFF2-40B4-BE49-F238E27FC236}">
                    <a16:creationId xmlns:a16="http://schemas.microsoft.com/office/drawing/2014/main" id="{2FB86C5A-640D-4983-8B18-8F76913F757A}"/>
                  </a:ext>
                </a:extLst>
              </p:cNvPr>
              <p:cNvSpPr>
                <a:spLocks/>
              </p:cNvSpPr>
              <p:nvPr/>
            </p:nvSpPr>
            <p:spPr bwMode="auto">
              <a:xfrm>
                <a:off x="1915" y="2583"/>
                <a:ext cx="550" cy="394"/>
              </a:xfrm>
              <a:custGeom>
                <a:avLst/>
                <a:gdLst>
                  <a:gd name="T0" fmla="*/ 0 w 550"/>
                  <a:gd name="T1" fmla="*/ 394 h 394"/>
                  <a:gd name="T2" fmla="*/ 550 w 550"/>
                  <a:gd name="T3" fmla="*/ 394 h 394"/>
                  <a:gd name="T4" fmla="*/ 550 w 550"/>
                  <a:gd name="T5" fmla="*/ 0 h 394"/>
                  <a:gd name="T6" fmla="*/ 5 w 550"/>
                  <a:gd name="T7" fmla="*/ 2 h 394"/>
                  <a:gd name="T8" fmla="*/ 0 w 550"/>
                  <a:gd name="T9" fmla="*/ 394 h 394"/>
                </a:gdLst>
                <a:ahLst/>
                <a:cxnLst>
                  <a:cxn ang="0">
                    <a:pos x="T0" y="T1"/>
                  </a:cxn>
                  <a:cxn ang="0">
                    <a:pos x="T2" y="T3"/>
                  </a:cxn>
                  <a:cxn ang="0">
                    <a:pos x="T4" y="T5"/>
                  </a:cxn>
                  <a:cxn ang="0">
                    <a:pos x="T6" y="T7"/>
                  </a:cxn>
                  <a:cxn ang="0">
                    <a:pos x="T8" y="T9"/>
                  </a:cxn>
                </a:cxnLst>
                <a:rect l="0" t="0" r="r" b="b"/>
                <a:pathLst>
                  <a:path w="550" h="394">
                    <a:moveTo>
                      <a:pt x="0" y="394"/>
                    </a:moveTo>
                    <a:lnTo>
                      <a:pt x="550" y="394"/>
                    </a:lnTo>
                    <a:lnTo>
                      <a:pt x="550" y="0"/>
                    </a:lnTo>
                    <a:lnTo>
                      <a:pt x="5" y="2"/>
                    </a:lnTo>
                    <a:lnTo>
                      <a:pt x="0" y="39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96" name="Freeform 276">
                <a:extLst>
                  <a:ext uri="{FF2B5EF4-FFF2-40B4-BE49-F238E27FC236}">
                    <a16:creationId xmlns:a16="http://schemas.microsoft.com/office/drawing/2014/main" id="{8392E013-480B-42B1-8917-47858958B6F2}"/>
                  </a:ext>
                </a:extLst>
              </p:cNvPr>
              <p:cNvSpPr>
                <a:spLocks/>
              </p:cNvSpPr>
              <p:nvPr/>
            </p:nvSpPr>
            <p:spPr bwMode="auto">
              <a:xfrm>
                <a:off x="1887" y="2556"/>
                <a:ext cx="606" cy="448"/>
              </a:xfrm>
              <a:custGeom>
                <a:avLst/>
                <a:gdLst>
                  <a:gd name="T0" fmla="*/ 709 w 743"/>
                  <a:gd name="T1" fmla="*/ 0 h 550"/>
                  <a:gd name="T2" fmla="*/ 709 w 743"/>
                  <a:gd name="T3" fmla="*/ 0 h 550"/>
                  <a:gd name="T4" fmla="*/ 40 w 743"/>
                  <a:gd name="T5" fmla="*/ 2 h 550"/>
                  <a:gd name="T6" fmla="*/ 6 w 743"/>
                  <a:gd name="T7" fmla="*/ 36 h 550"/>
                  <a:gd name="T8" fmla="*/ 40 w 743"/>
                  <a:gd name="T9" fmla="*/ 70 h 550"/>
                  <a:gd name="T10" fmla="*/ 40 w 743"/>
                  <a:gd name="T11" fmla="*/ 70 h 550"/>
                  <a:gd name="T12" fmla="*/ 675 w 743"/>
                  <a:gd name="T13" fmla="*/ 68 h 550"/>
                  <a:gd name="T14" fmla="*/ 675 w 743"/>
                  <a:gd name="T15" fmla="*/ 482 h 550"/>
                  <a:gd name="T16" fmla="*/ 34 w 743"/>
                  <a:gd name="T17" fmla="*/ 482 h 550"/>
                  <a:gd name="T18" fmla="*/ 0 w 743"/>
                  <a:gd name="T19" fmla="*/ 516 h 550"/>
                  <a:gd name="T20" fmla="*/ 34 w 743"/>
                  <a:gd name="T21" fmla="*/ 550 h 550"/>
                  <a:gd name="T22" fmla="*/ 709 w 743"/>
                  <a:gd name="T23" fmla="*/ 550 h 550"/>
                  <a:gd name="T24" fmla="*/ 743 w 743"/>
                  <a:gd name="T25" fmla="*/ 516 h 550"/>
                  <a:gd name="T26" fmla="*/ 743 w 743"/>
                  <a:gd name="T27" fmla="*/ 34 h 550"/>
                  <a:gd name="T28" fmla="*/ 733 w 743"/>
                  <a:gd name="T29" fmla="*/ 10 h 550"/>
                  <a:gd name="T30" fmla="*/ 709 w 743"/>
                  <a:gd name="T3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550">
                    <a:moveTo>
                      <a:pt x="709" y="0"/>
                    </a:moveTo>
                    <a:cubicBezTo>
                      <a:pt x="709" y="0"/>
                      <a:pt x="709" y="0"/>
                      <a:pt x="709" y="0"/>
                    </a:cubicBezTo>
                    <a:cubicBezTo>
                      <a:pt x="40" y="2"/>
                      <a:pt x="40" y="2"/>
                      <a:pt x="40" y="2"/>
                    </a:cubicBezTo>
                    <a:cubicBezTo>
                      <a:pt x="21" y="2"/>
                      <a:pt x="6" y="17"/>
                      <a:pt x="6" y="36"/>
                    </a:cubicBezTo>
                    <a:cubicBezTo>
                      <a:pt x="6" y="55"/>
                      <a:pt x="21" y="70"/>
                      <a:pt x="40" y="70"/>
                    </a:cubicBezTo>
                    <a:cubicBezTo>
                      <a:pt x="40" y="70"/>
                      <a:pt x="40" y="70"/>
                      <a:pt x="40" y="70"/>
                    </a:cubicBezTo>
                    <a:cubicBezTo>
                      <a:pt x="675" y="68"/>
                      <a:pt x="675" y="68"/>
                      <a:pt x="675" y="68"/>
                    </a:cubicBezTo>
                    <a:cubicBezTo>
                      <a:pt x="675" y="482"/>
                      <a:pt x="675" y="482"/>
                      <a:pt x="675" y="482"/>
                    </a:cubicBezTo>
                    <a:cubicBezTo>
                      <a:pt x="34" y="482"/>
                      <a:pt x="34" y="482"/>
                      <a:pt x="34" y="482"/>
                    </a:cubicBezTo>
                    <a:cubicBezTo>
                      <a:pt x="15" y="482"/>
                      <a:pt x="0" y="498"/>
                      <a:pt x="0" y="516"/>
                    </a:cubicBezTo>
                    <a:cubicBezTo>
                      <a:pt x="0" y="535"/>
                      <a:pt x="15" y="550"/>
                      <a:pt x="34" y="550"/>
                    </a:cubicBezTo>
                    <a:cubicBezTo>
                      <a:pt x="709" y="550"/>
                      <a:pt x="709" y="550"/>
                      <a:pt x="709" y="550"/>
                    </a:cubicBezTo>
                    <a:cubicBezTo>
                      <a:pt x="727" y="550"/>
                      <a:pt x="743" y="535"/>
                      <a:pt x="743" y="516"/>
                    </a:cubicBezTo>
                    <a:cubicBezTo>
                      <a:pt x="743" y="34"/>
                      <a:pt x="743" y="34"/>
                      <a:pt x="743" y="34"/>
                    </a:cubicBezTo>
                    <a:cubicBezTo>
                      <a:pt x="743" y="25"/>
                      <a:pt x="739" y="16"/>
                      <a:pt x="733" y="10"/>
                    </a:cubicBezTo>
                    <a:cubicBezTo>
                      <a:pt x="726" y="3"/>
                      <a:pt x="718" y="0"/>
                      <a:pt x="70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97" name="Freeform 277">
                <a:extLst>
                  <a:ext uri="{FF2B5EF4-FFF2-40B4-BE49-F238E27FC236}">
                    <a16:creationId xmlns:a16="http://schemas.microsoft.com/office/drawing/2014/main" id="{49573C52-D131-4FAF-8FF8-CC56CCDC1F56}"/>
                  </a:ext>
                </a:extLst>
              </p:cNvPr>
              <p:cNvSpPr>
                <a:spLocks/>
              </p:cNvSpPr>
              <p:nvPr/>
            </p:nvSpPr>
            <p:spPr bwMode="auto">
              <a:xfrm>
                <a:off x="2083" y="28"/>
                <a:ext cx="814" cy="1603"/>
              </a:xfrm>
              <a:custGeom>
                <a:avLst/>
                <a:gdLst>
                  <a:gd name="T0" fmla="*/ 499 w 998"/>
                  <a:gd name="T1" fmla="*/ 0 h 1966"/>
                  <a:gd name="T2" fmla="*/ 499 w 998"/>
                  <a:gd name="T3" fmla="*/ 0 h 1966"/>
                  <a:gd name="T4" fmla="*/ 0 w 998"/>
                  <a:gd name="T5" fmla="*/ 499 h 1966"/>
                  <a:gd name="T6" fmla="*/ 0 w 998"/>
                  <a:gd name="T7" fmla="*/ 1244 h 1966"/>
                  <a:gd name="T8" fmla="*/ 722 w 998"/>
                  <a:gd name="T9" fmla="*/ 1966 h 1966"/>
                  <a:gd name="T10" fmla="*/ 722 w 998"/>
                  <a:gd name="T11" fmla="*/ 1966 h 1966"/>
                  <a:gd name="T12" fmla="*/ 998 w 998"/>
                  <a:gd name="T13" fmla="*/ 1691 h 1966"/>
                  <a:gd name="T14" fmla="*/ 998 w 998"/>
                  <a:gd name="T15" fmla="*/ 499 h 1966"/>
                  <a:gd name="T16" fmla="*/ 499 w 998"/>
                  <a:gd name="T17" fmla="*/ 0 h 1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8" h="1966">
                    <a:moveTo>
                      <a:pt x="499" y="0"/>
                    </a:moveTo>
                    <a:cubicBezTo>
                      <a:pt x="499" y="0"/>
                      <a:pt x="499" y="0"/>
                      <a:pt x="499" y="0"/>
                    </a:cubicBezTo>
                    <a:cubicBezTo>
                      <a:pt x="223" y="0"/>
                      <a:pt x="0" y="224"/>
                      <a:pt x="0" y="499"/>
                    </a:cubicBezTo>
                    <a:cubicBezTo>
                      <a:pt x="0" y="1244"/>
                      <a:pt x="0" y="1244"/>
                      <a:pt x="0" y="1244"/>
                    </a:cubicBezTo>
                    <a:cubicBezTo>
                      <a:pt x="0" y="1643"/>
                      <a:pt x="323" y="1966"/>
                      <a:pt x="722" y="1966"/>
                    </a:cubicBezTo>
                    <a:cubicBezTo>
                      <a:pt x="722" y="1966"/>
                      <a:pt x="722" y="1966"/>
                      <a:pt x="722" y="1966"/>
                    </a:cubicBezTo>
                    <a:cubicBezTo>
                      <a:pt x="874" y="1966"/>
                      <a:pt x="998" y="1843"/>
                      <a:pt x="998" y="1691"/>
                    </a:cubicBezTo>
                    <a:cubicBezTo>
                      <a:pt x="998" y="499"/>
                      <a:pt x="998" y="499"/>
                      <a:pt x="998" y="499"/>
                    </a:cubicBezTo>
                    <a:cubicBezTo>
                      <a:pt x="998" y="224"/>
                      <a:pt x="774" y="0"/>
                      <a:pt x="4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98" name="Freeform 278">
                <a:extLst>
                  <a:ext uri="{FF2B5EF4-FFF2-40B4-BE49-F238E27FC236}">
                    <a16:creationId xmlns:a16="http://schemas.microsoft.com/office/drawing/2014/main" id="{84E70676-E2E7-4C53-A7E7-F093220B6740}"/>
                  </a:ext>
                </a:extLst>
              </p:cNvPr>
              <p:cNvSpPr>
                <a:spLocks noEditPoints="1"/>
              </p:cNvSpPr>
              <p:nvPr/>
            </p:nvSpPr>
            <p:spPr bwMode="auto">
              <a:xfrm>
                <a:off x="2055" y="0"/>
                <a:ext cx="869" cy="1659"/>
              </a:xfrm>
              <a:custGeom>
                <a:avLst/>
                <a:gdLst>
                  <a:gd name="T0" fmla="*/ 533 w 1066"/>
                  <a:gd name="T1" fmla="*/ 0 h 2034"/>
                  <a:gd name="T2" fmla="*/ 0 w 1066"/>
                  <a:gd name="T3" fmla="*/ 533 h 2034"/>
                  <a:gd name="T4" fmla="*/ 0 w 1066"/>
                  <a:gd name="T5" fmla="*/ 1278 h 2034"/>
                  <a:gd name="T6" fmla="*/ 756 w 1066"/>
                  <a:gd name="T7" fmla="*/ 2034 h 2034"/>
                  <a:gd name="T8" fmla="*/ 1066 w 1066"/>
                  <a:gd name="T9" fmla="*/ 1725 h 2034"/>
                  <a:gd name="T10" fmla="*/ 1066 w 1066"/>
                  <a:gd name="T11" fmla="*/ 533 h 2034"/>
                  <a:gd name="T12" fmla="*/ 533 w 1066"/>
                  <a:gd name="T13" fmla="*/ 0 h 2034"/>
                  <a:gd name="T14" fmla="*/ 998 w 1066"/>
                  <a:gd name="T15" fmla="*/ 1725 h 2034"/>
                  <a:gd name="T16" fmla="*/ 756 w 1066"/>
                  <a:gd name="T17" fmla="*/ 1966 h 2034"/>
                  <a:gd name="T18" fmla="*/ 756 w 1066"/>
                  <a:gd name="T19" fmla="*/ 1966 h 2034"/>
                  <a:gd name="T20" fmla="*/ 68 w 1066"/>
                  <a:gd name="T21" fmla="*/ 1278 h 2034"/>
                  <a:gd name="T22" fmla="*/ 68 w 1066"/>
                  <a:gd name="T23" fmla="*/ 533 h 2034"/>
                  <a:gd name="T24" fmla="*/ 533 w 1066"/>
                  <a:gd name="T25" fmla="*/ 68 h 2034"/>
                  <a:gd name="T26" fmla="*/ 998 w 1066"/>
                  <a:gd name="T27" fmla="*/ 533 h 2034"/>
                  <a:gd name="T28" fmla="*/ 998 w 1066"/>
                  <a:gd name="T29" fmla="*/ 1725 h 2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6" h="2034">
                    <a:moveTo>
                      <a:pt x="533" y="0"/>
                    </a:moveTo>
                    <a:cubicBezTo>
                      <a:pt x="239" y="0"/>
                      <a:pt x="0" y="239"/>
                      <a:pt x="0" y="533"/>
                    </a:cubicBezTo>
                    <a:cubicBezTo>
                      <a:pt x="0" y="1278"/>
                      <a:pt x="0" y="1278"/>
                      <a:pt x="0" y="1278"/>
                    </a:cubicBezTo>
                    <a:cubicBezTo>
                      <a:pt x="0" y="1695"/>
                      <a:pt x="339" y="2034"/>
                      <a:pt x="756" y="2034"/>
                    </a:cubicBezTo>
                    <a:cubicBezTo>
                      <a:pt x="927" y="2034"/>
                      <a:pt x="1066" y="1895"/>
                      <a:pt x="1066" y="1725"/>
                    </a:cubicBezTo>
                    <a:cubicBezTo>
                      <a:pt x="1066" y="533"/>
                      <a:pt x="1066" y="533"/>
                      <a:pt x="1066" y="533"/>
                    </a:cubicBezTo>
                    <a:cubicBezTo>
                      <a:pt x="1066" y="239"/>
                      <a:pt x="826" y="0"/>
                      <a:pt x="533" y="0"/>
                    </a:cubicBezTo>
                    <a:close/>
                    <a:moveTo>
                      <a:pt x="998" y="1725"/>
                    </a:moveTo>
                    <a:cubicBezTo>
                      <a:pt x="998" y="1858"/>
                      <a:pt x="889" y="1966"/>
                      <a:pt x="756" y="1966"/>
                    </a:cubicBezTo>
                    <a:cubicBezTo>
                      <a:pt x="756" y="1966"/>
                      <a:pt x="756" y="1966"/>
                      <a:pt x="756" y="1966"/>
                    </a:cubicBezTo>
                    <a:cubicBezTo>
                      <a:pt x="376" y="1966"/>
                      <a:pt x="68" y="1657"/>
                      <a:pt x="68" y="1278"/>
                    </a:cubicBezTo>
                    <a:cubicBezTo>
                      <a:pt x="68" y="533"/>
                      <a:pt x="68" y="533"/>
                      <a:pt x="68" y="533"/>
                    </a:cubicBezTo>
                    <a:cubicBezTo>
                      <a:pt x="68" y="277"/>
                      <a:pt x="276" y="68"/>
                      <a:pt x="533" y="68"/>
                    </a:cubicBezTo>
                    <a:cubicBezTo>
                      <a:pt x="789" y="68"/>
                      <a:pt x="998" y="277"/>
                      <a:pt x="998" y="533"/>
                    </a:cubicBezTo>
                    <a:lnTo>
                      <a:pt x="998" y="172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99" name="Freeform 279">
                <a:extLst>
                  <a:ext uri="{FF2B5EF4-FFF2-40B4-BE49-F238E27FC236}">
                    <a16:creationId xmlns:a16="http://schemas.microsoft.com/office/drawing/2014/main" id="{77FBC567-DDA1-4D14-9807-34CAFBAB27B3}"/>
                  </a:ext>
                </a:extLst>
              </p:cNvPr>
              <p:cNvSpPr>
                <a:spLocks/>
              </p:cNvSpPr>
              <p:nvPr/>
            </p:nvSpPr>
            <p:spPr bwMode="auto">
              <a:xfrm>
                <a:off x="2569" y="612"/>
                <a:ext cx="169" cy="411"/>
              </a:xfrm>
              <a:custGeom>
                <a:avLst/>
                <a:gdLst>
                  <a:gd name="T0" fmla="*/ 173 w 207"/>
                  <a:gd name="T1" fmla="*/ 0 h 504"/>
                  <a:gd name="T2" fmla="*/ 139 w 207"/>
                  <a:gd name="T3" fmla="*/ 34 h 504"/>
                  <a:gd name="T4" fmla="*/ 139 w 207"/>
                  <a:gd name="T5" fmla="*/ 381 h 504"/>
                  <a:gd name="T6" fmla="*/ 84 w 207"/>
                  <a:gd name="T7" fmla="*/ 436 h 504"/>
                  <a:gd name="T8" fmla="*/ 34 w 207"/>
                  <a:gd name="T9" fmla="*/ 436 h 504"/>
                  <a:gd name="T10" fmla="*/ 0 w 207"/>
                  <a:gd name="T11" fmla="*/ 470 h 504"/>
                  <a:gd name="T12" fmla="*/ 34 w 207"/>
                  <a:gd name="T13" fmla="*/ 504 h 504"/>
                  <a:gd name="T14" fmla="*/ 84 w 207"/>
                  <a:gd name="T15" fmla="*/ 504 h 504"/>
                  <a:gd name="T16" fmla="*/ 207 w 207"/>
                  <a:gd name="T17" fmla="*/ 381 h 504"/>
                  <a:gd name="T18" fmla="*/ 207 w 207"/>
                  <a:gd name="T19" fmla="*/ 34 h 504"/>
                  <a:gd name="T20" fmla="*/ 173 w 207"/>
                  <a:gd name="T21"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504">
                    <a:moveTo>
                      <a:pt x="173" y="0"/>
                    </a:moveTo>
                    <a:cubicBezTo>
                      <a:pt x="154" y="0"/>
                      <a:pt x="139" y="16"/>
                      <a:pt x="139" y="34"/>
                    </a:cubicBezTo>
                    <a:cubicBezTo>
                      <a:pt x="139" y="381"/>
                      <a:pt x="139" y="381"/>
                      <a:pt x="139" y="381"/>
                    </a:cubicBezTo>
                    <a:cubicBezTo>
                      <a:pt x="139" y="411"/>
                      <a:pt x="114" y="436"/>
                      <a:pt x="84" y="436"/>
                    </a:cubicBezTo>
                    <a:cubicBezTo>
                      <a:pt x="34" y="436"/>
                      <a:pt x="34" y="436"/>
                      <a:pt x="34" y="436"/>
                    </a:cubicBezTo>
                    <a:cubicBezTo>
                      <a:pt x="15" y="436"/>
                      <a:pt x="0" y="451"/>
                      <a:pt x="0" y="470"/>
                    </a:cubicBezTo>
                    <a:cubicBezTo>
                      <a:pt x="0" y="488"/>
                      <a:pt x="15" y="504"/>
                      <a:pt x="34" y="504"/>
                    </a:cubicBezTo>
                    <a:cubicBezTo>
                      <a:pt x="84" y="504"/>
                      <a:pt x="84" y="504"/>
                      <a:pt x="84" y="504"/>
                    </a:cubicBezTo>
                    <a:cubicBezTo>
                      <a:pt x="152" y="504"/>
                      <a:pt x="207" y="449"/>
                      <a:pt x="207" y="381"/>
                    </a:cubicBezTo>
                    <a:cubicBezTo>
                      <a:pt x="207" y="34"/>
                      <a:pt x="207" y="34"/>
                      <a:pt x="207" y="34"/>
                    </a:cubicBezTo>
                    <a:cubicBezTo>
                      <a:pt x="207" y="16"/>
                      <a:pt x="191" y="0"/>
                      <a:pt x="17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0" name="Freeform 280">
                <a:extLst>
                  <a:ext uri="{FF2B5EF4-FFF2-40B4-BE49-F238E27FC236}">
                    <a16:creationId xmlns:a16="http://schemas.microsoft.com/office/drawing/2014/main" id="{7A6FF389-9C52-405D-8E51-452FDC6536EF}"/>
                  </a:ext>
                </a:extLst>
              </p:cNvPr>
              <p:cNvSpPr>
                <a:spLocks/>
              </p:cNvSpPr>
              <p:nvPr/>
            </p:nvSpPr>
            <p:spPr bwMode="auto">
              <a:xfrm>
                <a:off x="2083" y="584"/>
                <a:ext cx="814" cy="1047"/>
              </a:xfrm>
              <a:custGeom>
                <a:avLst/>
                <a:gdLst>
                  <a:gd name="T0" fmla="*/ 753 w 998"/>
                  <a:gd name="T1" fmla="*/ 646 h 1284"/>
                  <a:gd name="T2" fmla="*/ 641 w 998"/>
                  <a:gd name="T3" fmla="*/ 646 h 1284"/>
                  <a:gd name="T4" fmla="*/ 0 w 998"/>
                  <a:gd name="T5" fmla="*/ 0 h 1284"/>
                  <a:gd name="T6" fmla="*/ 0 w 998"/>
                  <a:gd name="T7" fmla="*/ 562 h 1284"/>
                  <a:gd name="T8" fmla="*/ 722 w 998"/>
                  <a:gd name="T9" fmla="*/ 1284 h 1284"/>
                  <a:gd name="T10" fmla="*/ 998 w 998"/>
                  <a:gd name="T11" fmla="*/ 1009 h 1284"/>
                  <a:gd name="T12" fmla="*/ 998 w 998"/>
                  <a:gd name="T13" fmla="*/ 397 h 1284"/>
                  <a:gd name="T14" fmla="*/ 753 w 998"/>
                  <a:gd name="T15" fmla="*/ 646 h 12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8" h="1284">
                    <a:moveTo>
                      <a:pt x="753" y="646"/>
                    </a:moveTo>
                    <a:cubicBezTo>
                      <a:pt x="641" y="646"/>
                      <a:pt x="641" y="646"/>
                      <a:pt x="641" y="646"/>
                    </a:cubicBezTo>
                    <a:cubicBezTo>
                      <a:pt x="120" y="646"/>
                      <a:pt x="0" y="354"/>
                      <a:pt x="0" y="0"/>
                    </a:cubicBezTo>
                    <a:cubicBezTo>
                      <a:pt x="0" y="562"/>
                      <a:pt x="0" y="562"/>
                      <a:pt x="0" y="562"/>
                    </a:cubicBezTo>
                    <a:cubicBezTo>
                      <a:pt x="0" y="961"/>
                      <a:pt x="323" y="1284"/>
                      <a:pt x="722" y="1284"/>
                    </a:cubicBezTo>
                    <a:cubicBezTo>
                      <a:pt x="874" y="1284"/>
                      <a:pt x="998" y="1161"/>
                      <a:pt x="998" y="1009"/>
                    </a:cubicBezTo>
                    <a:cubicBezTo>
                      <a:pt x="998" y="397"/>
                      <a:pt x="998" y="397"/>
                      <a:pt x="998" y="397"/>
                    </a:cubicBezTo>
                    <a:cubicBezTo>
                      <a:pt x="998" y="532"/>
                      <a:pt x="888" y="646"/>
                      <a:pt x="753" y="64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1" name="Freeform 281">
                <a:extLst>
                  <a:ext uri="{FF2B5EF4-FFF2-40B4-BE49-F238E27FC236}">
                    <a16:creationId xmlns:a16="http://schemas.microsoft.com/office/drawing/2014/main" id="{F62F4EC6-8E9C-4A06-8F35-53E4AA00BD82}"/>
                  </a:ext>
                </a:extLst>
              </p:cNvPr>
              <p:cNvSpPr>
                <a:spLocks/>
              </p:cNvSpPr>
              <p:nvPr/>
            </p:nvSpPr>
            <p:spPr bwMode="auto">
              <a:xfrm>
                <a:off x="2055" y="556"/>
                <a:ext cx="869" cy="1103"/>
              </a:xfrm>
              <a:custGeom>
                <a:avLst/>
                <a:gdLst>
                  <a:gd name="T0" fmla="*/ 1032 w 1066"/>
                  <a:gd name="T1" fmla="*/ 397 h 1352"/>
                  <a:gd name="T2" fmla="*/ 998 w 1066"/>
                  <a:gd name="T3" fmla="*/ 431 h 1352"/>
                  <a:gd name="T4" fmla="*/ 998 w 1066"/>
                  <a:gd name="T5" fmla="*/ 1043 h 1352"/>
                  <a:gd name="T6" fmla="*/ 756 w 1066"/>
                  <a:gd name="T7" fmla="*/ 1284 h 1352"/>
                  <a:gd name="T8" fmla="*/ 68 w 1066"/>
                  <a:gd name="T9" fmla="*/ 596 h 1352"/>
                  <a:gd name="T10" fmla="*/ 68 w 1066"/>
                  <a:gd name="T11" fmla="*/ 34 h 1352"/>
                  <a:gd name="T12" fmla="*/ 34 w 1066"/>
                  <a:gd name="T13" fmla="*/ 0 h 1352"/>
                  <a:gd name="T14" fmla="*/ 0 w 1066"/>
                  <a:gd name="T15" fmla="*/ 34 h 1352"/>
                  <a:gd name="T16" fmla="*/ 0 w 1066"/>
                  <a:gd name="T17" fmla="*/ 596 h 1352"/>
                  <a:gd name="T18" fmla="*/ 756 w 1066"/>
                  <a:gd name="T19" fmla="*/ 1352 h 1352"/>
                  <a:gd name="T20" fmla="*/ 1066 w 1066"/>
                  <a:gd name="T21" fmla="*/ 1043 h 1352"/>
                  <a:gd name="T22" fmla="*/ 1066 w 1066"/>
                  <a:gd name="T23" fmla="*/ 431 h 1352"/>
                  <a:gd name="T24" fmla="*/ 1032 w 1066"/>
                  <a:gd name="T25" fmla="*/ 397 h 1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6" h="1352">
                    <a:moveTo>
                      <a:pt x="1032" y="397"/>
                    </a:moveTo>
                    <a:cubicBezTo>
                      <a:pt x="1013" y="397"/>
                      <a:pt x="998" y="412"/>
                      <a:pt x="998" y="431"/>
                    </a:cubicBezTo>
                    <a:cubicBezTo>
                      <a:pt x="998" y="1043"/>
                      <a:pt x="998" y="1043"/>
                      <a:pt x="998" y="1043"/>
                    </a:cubicBezTo>
                    <a:cubicBezTo>
                      <a:pt x="998" y="1176"/>
                      <a:pt x="889" y="1284"/>
                      <a:pt x="756" y="1284"/>
                    </a:cubicBezTo>
                    <a:cubicBezTo>
                      <a:pt x="376" y="1284"/>
                      <a:pt x="68" y="975"/>
                      <a:pt x="68" y="596"/>
                    </a:cubicBezTo>
                    <a:cubicBezTo>
                      <a:pt x="68" y="34"/>
                      <a:pt x="68" y="34"/>
                      <a:pt x="68" y="34"/>
                    </a:cubicBezTo>
                    <a:cubicBezTo>
                      <a:pt x="68" y="15"/>
                      <a:pt x="52" y="0"/>
                      <a:pt x="34" y="0"/>
                    </a:cubicBezTo>
                    <a:cubicBezTo>
                      <a:pt x="15" y="0"/>
                      <a:pt x="0" y="15"/>
                      <a:pt x="0" y="34"/>
                    </a:cubicBezTo>
                    <a:cubicBezTo>
                      <a:pt x="0" y="596"/>
                      <a:pt x="0" y="596"/>
                      <a:pt x="0" y="596"/>
                    </a:cubicBezTo>
                    <a:cubicBezTo>
                      <a:pt x="0" y="1013"/>
                      <a:pt x="339" y="1352"/>
                      <a:pt x="756" y="1352"/>
                    </a:cubicBezTo>
                    <a:cubicBezTo>
                      <a:pt x="927" y="1352"/>
                      <a:pt x="1066" y="1213"/>
                      <a:pt x="1066" y="1043"/>
                    </a:cubicBezTo>
                    <a:cubicBezTo>
                      <a:pt x="1066" y="431"/>
                      <a:pt x="1066" y="431"/>
                      <a:pt x="1066" y="431"/>
                    </a:cubicBezTo>
                    <a:cubicBezTo>
                      <a:pt x="1066" y="412"/>
                      <a:pt x="1050" y="397"/>
                      <a:pt x="1032" y="39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2" name="Freeform 282">
                <a:extLst>
                  <a:ext uri="{FF2B5EF4-FFF2-40B4-BE49-F238E27FC236}">
                    <a16:creationId xmlns:a16="http://schemas.microsoft.com/office/drawing/2014/main" id="{D7DDC3A2-1B29-4ADF-A8D7-598C70AE5797}"/>
                  </a:ext>
                </a:extLst>
              </p:cNvPr>
              <p:cNvSpPr>
                <a:spLocks/>
              </p:cNvSpPr>
              <p:nvPr/>
            </p:nvSpPr>
            <p:spPr bwMode="auto">
              <a:xfrm>
                <a:off x="2023" y="730"/>
                <a:ext cx="151" cy="204"/>
              </a:xfrm>
              <a:custGeom>
                <a:avLst/>
                <a:gdLst>
                  <a:gd name="T0" fmla="*/ 124 w 185"/>
                  <a:gd name="T1" fmla="*/ 0 h 250"/>
                  <a:gd name="T2" fmla="*/ 0 w 185"/>
                  <a:gd name="T3" fmla="*/ 125 h 250"/>
                  <a:gd name="T4" fmla="*/ 0 w 185"/>
                  <a:gd name="T5" fmla="*/ 125 h 250"/>
                  <a:gd name="T6" fmla="*/ 124 w 185"/>
                  <a:gd name="T7" fmla="*/ 250 h 250"/>
                  <a:gd name="T8" fmla="*/ 185 w 185"/>
                  <a:gd name="T9" fmla="*/ 250 h 250"/>
                  <a:gd name="T10" fmla="*/ 163 w 185"/>
                  <a:gd name="T11" fmla="*/ 0 h 250"/>
                  <a:gd name="T12" fmla="*/ 124 w 185"/>
                  <a:gd name="T13" fmla="*/ 0 h 250"/>
                </a:gdLst>
                <a:ahLst/>
                <a:cxnLst>
                  <a:cxn ang="0">
                    <a:pos x="T0" y="T1"/>
                  </a:cxn>
                  <a:cxn ang="0">
                    <a:pos x="T2" y="T3"/>
                  </a:cxn>
                  <a:cxn ang="0">
                    <a:pos x="T4" y="T5"/>
                  </a:cxn>
                  <a:cxn ang="0">
                    <a:pos x="T6" y="T7"/>
                  </a:cxn>
                  <a:cxn ang="0">
                    <a:pos x="T8" y="T9"/>
                  </a:cxn>
                  <a:cxn ang="0">
                    <a:pos x="T10" y="T11"/>
                  </a:cxn>
                  <a:cxn ang="0">
                    <a:pos x="T12" y="T13"/>
                  </a:cxn>
                </a:cxnLst>
                <a:rect l="0" t="0" r="r" b="b"/>
                <a:pathLst>
                  <a:path w="185" h="250">
                    <a:moveTo>
                      <a:pt x="124" y="0"/>
                    </a:moveTo>
                    <a:cubicBezTo>
                      <a:pt x="55" y="0"/>
                      <a:pt x="0" y="56"/>
                      <a:pt x="0" y="125"/>
                    </a:cubicBezTo>
                    <a:cubicBezTo>
                      <a:pt x="0" y="125"/>
                      <a:pt x="0" y="125"/>
                      <a:pt x="0" y="125"/>
                    </a:cubicBezTo>
                    <a:cubicBezTo>
                      <a:pt x="0" y="194"/>
                      <a:pt x="55" y="250"/>
                      <a:pt x="124" y="250"/>
                    </a:cubicBezTo>
                    <a:cubicBezTo>
                      <a:pt x="185" y="250"/>
                      <a:pt x="185" y="250"/>
                      <a:pt x="185" y="250"/>
                    </a:cubicBezTo>
                    <a:cubicBezTo>
                      <a:pt x="163" y="0"/>
                      <a:pt x="163" y="0"/>
                      <a:pt x="163" y="0"/>
                    </a:cubicBezTo>
                    <a:lnTo>
                      <a:pt x="1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3" name="Freeform 283">
                <a:extLst>
                  <a:ext uri="{FF2B5EF4-FFF2-40B4-BE49-F238E27FC236}">
                    <a16:creationId xmlns:a16="http://schemas.microsoft.com/office/drawing/2014/main" id="{E626310E-55CD-4151-921C-3F625CDA8B2C}"/>
                  </a:ext>
                </a:extLst>
              </p:cNvPr>
              <p:cNvSpPr>
                <a:spLocks/>
              </p:cNvSpPr>
              <p:nvPr/>
            </p:nvSpPr>
            <p:spPr bwMode="auto">
              <a:xfrm>
                <a:off x="1995" y="702"/>
                <a:ext cx="207" cy="260"/>
              </a:xfrm>
              <a:custGeom>
                <a:avLst/>
                <a:gdLst>
                  <a:gd name="T0" fmla="*/ 219 w 253"/>
                  <a:gd name="T1" fmla="*/ 250 h 318"/>
                  <a:gd name="T2" fmla="*/ 158 w 253"/>
                  <a:gd name="T3" fmla="*/ 250 h 318"/>
                  <a:gd name="T4" fmla="*/ 94 w 253"/>
                  <a:gd name="T5" fmla="*/ 223 h 318"/>
                  <a:gd name="T6" fmla="*/ 68 w 253"/>
                  <a:gd name="T7" fmla="*/ 159 h 318"/>
                  <a:gd name="T8" fmla="*/ 158 w 253"/>
                  <a:gd name="T9" fmla="*/ 68 h 318"/>
                  <a:gd name="T10" fmla="*/ 197 w 253"/>
                  <a:gd name="T11" fmla="*/ 68 h 318"/>
                  <a:gd name="T12" fmla="*/ 231 w 253"/>
                  <a:gd name="T13" fmla="*/ 34 h 318"/>
                  <a:gd name="T14" fmla="*/ 197 w 253"/>
                  <a:gd name="T15" fmla="*/ 0 h 318"/>
                  <a:gd name="T16" fmla="*/ 158 w 253"/>
                  <a:gd name="T17" fmla="*/ 0 h 318"/>
                  <a:gd name="T18" fmla="*/ 0 w 253"/>
                  <a:gd name="T19" fmla="*/ 159 h 318"/>
                  <a:gd name="T20" fmla="*/ 46 w 253"/>
                  <a:gd name="T21" fmla="*/ 271 h 318"/>
                  <a:gd name="T22" fmla="*/ 158 w 253"/>
                  <a:gd name="T23" fmla="*/ 318 h 318"/>
                  <a:gd name="T24" fmla="*/ 219 w 253"/>
                  <a:gd name="T25" fmla="*/ 318 h 318"/>
                  <a:gd name="T26" fmla="*/ 253 w 253"/>
                  <a:gd name="T27" fmla="*/ 284 h 318"/>
                  <a:gd name="T28" fmla="*/ 219 w 253"/>
                  <a:gd name="T29" fmla="*/ 25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3" h="318">
                    <a:moveTo>
                      <a:pt x="219" y="250"/>
                    </a:moveTo>
                    <a:cubicBezTo>
                      <a:pt x="158" y="250"/>
                      <a:pt x="158" y="250"/>
                      <a:pt x="158" y="250"/>
                    </a:cubicBezTo>
                    <a:cubicBezTo>
                      <a:pt x="134" y="250"/>
                      <a:pt x="111" y="240"/>
                      <a:pt x="94" y="223"/>
                    </a:cubicBezTo>
                    <a:cubicBezTo>
                      <a:pt x="77" y="206"/>
                      <a:pt x="68" y="183"/>
                      <a:pt x="68" y="159"/>
                    </a:cubicBezTo>
                    <a:cubicBezTo>
                      <a:pt x="68" y="109"/>
                      <a:pt x="108" y="68"/>
                      <a:pt x="158" y="68"/>
                    </a:cubicBezTo>
                    <a:cubicBezTo>
                      <a:pt x="197" y="68"/>
                      <a:pt x="197" y="68"/>
                      <a:pt x="197" y="68"/>
                    </a:cubicBezTo>
                    <a:cubicBezTo>
                      <a:pt x="215" y="68"/>
                      <a:pt x="231" y="53"/>
                      <a:pt x="231" y="34"/>
                    </a:cubicBezTo>
                    <a:cubicBezTo>
                      <a:pt x="231" y="15"/>
                      <a:pt x="215" y="0"/>
                      <a:pt x="197" y="0"/>
                    </a:cubicBezTo>
                    <a:cubicBezTo>
                      <a:pt x="158" y="0"/>
                      <a:pt x="158" y="0"/>
                      <a:pt x="158" y="0"/>
                    </a:cubicBezTo>
                    <a:cubicBezTo>
                      <a:pt x="71" y="0"/>
                      <a:pt x="0" y="71"/>
                      <a:pt x="0" y="159"/>
                    </a:cubicBezTo>
                    <a:cubicBezTo>
                      <a:pt x="0" y="201"/>
                      <a:pt x="16" y="241"/>
                      <a:pt x="46" y="271"/>
                    </a:cubicBezTo>
                    <a:cubicBezTo>
                      <a:pt x="76" y="301"/>
                      <a:pt x="116" y="318"/>
                      <a:pt x="158" y="318"/>
                    </a:cubicBezTo>
                    <a:cubicBezTo>
                      <a:pt x="219" y="318"/>
                      <a:pt x="219" y="318"/>
                      <a:pt x="219" y="318"/>
                    </a:cubicBezTo>
                    <a:cubicBezTo>
                      <a:pt x="238" y="318"/>
                      <a:pt x="253" y="302"/>
                      <a:pt x="253" y="284"/>
                    </a:cubicBezTo>
                    <a:cubicBezTo>
                      <a:pt x="253" y="265"/>
                      <a:pt x="238" y="250"/>
                      <a:pt x="219" y="2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4" name="Freeform 284">
                <a:extLst>
                  <a:ext uri="{FF2B5EF4-FFF2-40B4-BE49-F238E27FC236}">
                    <a16:creationId xmlns:a16="http://schemas.microsoft.com/office/drawing/2014/main" id="{C662C742-749C-4D82-B757-319D76D7D4B0}"/>
                  </a:ext>
                </a:extLst>
              </p:cNvPr>
              <p:cNvSpPr>
                <a:spLocks/>
              </p:cNvSpPr>
              <p:nvPr/>
            </p:nvSpPr>
            <p:spPr bwMode="auto">
              <a:xfrm>
                <a:off x="2067" y="612"/>
                <a:ext cx="1010" cy="55"/>
              </a:xfrm>
              <a:custGeom>
                <a:avLst/>
                <a:gdLst>
                  <a:gd name="T0" fmla="*/ 1204 w 1238"/>
                  <a:gd name="T1" fmla="*/ 0 h 68"/>
                  <a:gd name="T2" fmla="*/ 34 w 1238"/>
                  <a:gd name="T3" fmla="*/ 0 h 68"/>
                  <a:gd name="T4" fmla="*/ 0 w 1238"/>
                  <a:gd name="T5" fmla="*/ 34 h 68"/>
                  <a:gd name="T6" fmla="*/ 34 w 1238"/>
                  <a:gd name="T7" fmla="*/ 68 h 68"/>
                  <a:gd name="T8" fmla="*/ 1204 w 1238"/>
                  <a:gd name="T9" fmla="*/ 68 h 68"/>
                  <a:gd name="T10" fmla="*/ 1238 w 1238"/>
                  <a:gd name="T11" fmla="*/ 34 h 68"/>
                  <a:gd name="T12" fmla="*/ 1204 w 1238"/>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1238" h="68">
                    <a:moveTo>
                      <a:pt x="1204" y="0"/>
                    </a:moveTo>
                    <a:cubicBezTo>
                      <a:pt x="34" y="0"/>
                      <a:pt x="34" y="0"/>
                      <a:pt x="34" y="0"/>
                    </a:cubicBezTo>
                    <a:cubicBezTo>
                      <a:pt x="15" y="0"/>
                      <a:pt x="0" y="16"/>
                      <a:pt x="0" y="34"/>
                    </a:cubicBezTo>
                    <a:cubicBezTo>
                      <a:pt x="0" y="53"/>
                      <a:pt x="15" y="68"/>
                      <a:pt x="34" y="68"/>
                    </a:cubicBezTo>
                    <a:cubicBezTo>
                      <a:pt x="1204" y="68"/>
                      <a:pt x="1204" y="68"/>
                      <a:pt x="1204" y="68"/>
                    </a:cubicBezTo>
                    <a:cubicBezTo>
                      <a:pt x="1223" y="68"/>
                      <a:pt x="1238" y="53"/>
                      <a:pt x="1238" y="34"/>
                    </a:cubicBezTo>
                    <a:cubicBezTo>
                      <a:pt x="1238" y="16"/>
                      <a:pt x="1223" y="0"/>
                      <a:pt x="1204"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5" name="Freeform 285">
                <a:extLst>
                  <a:ext uri="{FF2B5EF4-FFF2-40B4-BE49-F238E27FC236}">
                    <a16:creationId xmlns:a16="http://schemas.microsoft.com/office/drawing/2014/main" id="{536D43E6-E74B-4E2E-A47A-9947777BF8D9}"/>
                  </a:ext>
                </a:extLst>
              </p:cNvPr>
              <p:cNvSpPr>
                <a:spLocks/>
              </p:cNvSpPr>
              <p:nvPr/>
            </p:nvSpPr>
            <p:spPr bwMode="auto">
              <a:xfrm>
                <a:off x="2305" y="640"/>
                <a:ext cx="301" cy="233"/>
              </a:xfrm>
              <a:custGeom>
                <a:avLst/>
                <a:gdLst>
                  <a:gd name="T0" fmla="*/ 0 w 368"/>
                  <a:gd name="T1" fmla="*/ 102 h 286"/>
                  <a:gd name="T2" fmla="*/ 184 w 368"/>
                  <a:gd name="T3" fmla="*/ 286 h 286"/>
                  <a:gd name="T4" fmla="*/ 184 w 368"/>
                  <a:gd name="T5" fmla="*/ 286 h 286"/>
                  <a:gd name="T6" fmla="*/ 368 w 368"/>
                  <a:gd name="T7" fmla="*/ 102 h 286"/>
                  <a:gd name="T8" fmla="*/ 368 w 368"/>
                  <a:gd name="T9" fmla="*/ 0 h 286"/>
                  <a:gd name="T10" fmla="*/ 0 w 368"/>
                  <a:gd name="T11" fmla="*/ 0 h 286"/>
                  <a:gd name="T12" fmla="*/ 0 w 368"/>
                  <a:gd name="T13" fmla="*/ 102 h 286"/>
                </a:gdLst>
                <a:ahLst/>
                <a:cxnLst>
                  <a:cxn ang="0">
                    <a:pos x="T0" y="T1"/>
                  </a:cxn>
                  <a:cxn ang="0">
                    <a:pos x="T2" y="T3"/>
                  </a:cxn>
                  <a:cxn ang="0">
                    <a:pos x="T4" y="T5"/>
                  </a:cxn>
                  <a:cxn ang="0">
                    <a:pos x="T6" y="T7"/>
                  </a:cxn>
                  <a:cxn ang="0">
                    <a:pos x="T8" y="T9"/>
                  </a:cxn>
                  <a:cxn ang="0">
                    <a:pos x="T10" y="T11"/>
                  </a:cxn>
                  <a:cxn ang="0">
                    <a:pos x="T12" y="T13"/>
                  </a:cxn>
                </a:cxnLst>
                <a:rect l="0" t="0" r="r" b="b"/>
                <a:pathLst>
                  <a:path w="368" h="286">
                    <a:moveTo>
                      <a:pt x="0" y="102"/>
                    </a:moveTo>
                    <a:cubicBezTo>
                      <a:pt x="0" y="203"/>
                      <a:pt x="83" y="286"/>
                      <a:pt x="184" y="286"/>
                    </a:cubicBezTo>
                    <a:cubicBezTo>
                      <a:pt x="184" y="286"/>
                      <a:pt x="184" y="286"/>
                      <a:pt x="184" y="286"/>
                    </a:cubicBezTo>
                    <a:cubicBezTo>
                      <a:pt x="286" y="286"/>
                      <a:pt x="368" y="203"/>
                      <a:pt x="368" y="102"/>
                    </a:cubicBezTo>
                    <a:cubicBezTo>
                      <a:pt x="368" y="0"/>
                      <a:pt x="368" y="0"/>
                      <a:pt x="368" y="0"/>
                    </a:cubicBezTo>
                    <a:cubicBezTo>
                      <a:pt x="0" y="0"/>
                      <a:pt x="0" y="0"/>
                      <a:pt x="0" y="0"/>
                    </a:cubicBezTo>
                    <a:lnTo>
                      <a:pt x="0" y="10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6" name="Freeform 286">
                <a:extLst>
                  <a:ext uri="{FF2B5EF4-FFF2-40B4-BE49-F238E27FC236}">
                    <a16:creationId xmlns:a16="http://schemas.microsoft.com/office/drawing/2014/main" id="{9F5AB8BF-02DB-4DAE-8DB2-A84C62DF4417}"/>
                  </a:ext>
                </a:extLst>
              </p:cNvPr>
              <p:cNvSpPr>
                <a:spLocks noEditPoints="1"/>
              </p:cNvSpPr>
              <p:nvPr/>
            </p:nvSpPr>
            <p:spPr bwMode="auto">
              <a:xfrm>
                <a:off x="2278" y="612"/>
                <a:ext cx="355" cy="289"/>
              </a:xfrm>
              <a:custGeom>
                <a:avLst/>
                <a:gdLst>
                  <a:gd name="T0" fmla="*/ 402 w 436"/>
                  <a:gd name="T1" fmla="*/ 0 h 354"/>
                  <a:gd name="T2" fmla="*/ 34 w 436"/>
                  <a:gd name="T3" fmla="*/ 0 h 354"/>
                  <a:gd name="T4" fmla="*/ 0 w 436"/>
                  <a:gd name="T5" fmla="*/ 34 h 354"/>
                  <a:gd name="T6" fmla="*/ 0 w 436"/>
                  <a:gd name="T7" fmla="*/ 136 h 354"/>
                  <a:gd name="T8" fmla="*/ 218 w 436"/>
                  <a:gd name="T9" fmla="*/ 354 h 354"/>
                  <a:gd name="T10" fmla="*/ 436 w 436"/>
                  <a:gd name="T11" fmla="*/ 136 h 354"/>
                  <a:gd name="T12" fmla="*/ 436 w 436"/>
                  <a:gd name="T13" fmla="*/ 34 h 354"/>
                  <a:gd name="T14" fmla="*/ 402 w 436"/>
                  <a:gd name="T15" fmla="*/ 0 h 354"/>
                  <a:gd name="T16" fmla="*/ 368 w 436"/>
                  <a:gd name="T17" fmla="*/ 136 h 354"/>
                  <a:gd name="T18" fmla="*/ 218 w 436"/>
                  <a:gd name="T19" fmla="*/ 286 h 354"/>
                  <a:gd name="T20" fmla="*/ 68 w 436"/>
                  <a:gd name="T21" fmla="*/ 136 h 354"/>
                  <a:gd name="T22" fmla="*/ 68 w 436"/>
                  <a:gd name="T23" fmla="*/ 68 h 354"/>
                  <a:gd name="T24" fmla="*/ 368 w 436"/>
                  <a:gd name="T25" fmla="*/ 68 h 354"/>
                  <a:gd name="T26" fmla="*/ 368 w 436"/>
                  <a:gd name="T27" fmla="*/ 13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6" h="354">
                    <a:moveTo>
                      <a:pt x="402" y="0"/>
                    </a:moveTo>
                    <a:cubicBezTo>
                      <a:pt x="34" y="0"/>
                      <a:pt x="34" y="0"/>
                      <a:pt x="34" y="0"/>
                    </a:cubicBezTo>
                    <a:cubicBezTo>
                      <a:pt x="16" y="0"/>
                      <a:pt x="0" y="16"/>
                      <a:pt x="0" y="34"/>
                    </a:cubicBezTo>
                    <a:cubicBezTo>
                      <a:pt x="0" y="136"/>
                      <a:pt x="0" y="136"/>
                      <a:pt x="0" y="136"/>
                    </a:cubicBezTo>
                    <a:cubicBezTo>
                      <a:pt x="0" y="256"/>
                      <a:pt x="98" y="354"/>
                      <a:pt x="218" y="354"/>
                    </a:cubicBezTo>
                    <a:cubicBezTo>
                      <a:pt x="338" y="354"/>
                      <a:pt x="436" y="256"/>
                      <a:pt x="436" y="136"/>
                    </a:cubicBezTo>
                    <a:cubicBezTo>
                      <a:pt x="436" y="34"/>
                      <a:pt x="436" y="34"/>
                      <a:pt x="436" y="34"/>
                    </a:cubicBezTo>
                    <a:cubicBezTo>
                      <a:pt x="436" y="16"/>
                      <a:pt x="421" y="0"/>
                      <a:pt x="402" y="0"/>
                    </a:cubicBezTo>
                    <a:close/>
                    <a:moveTo>
                      <a:pt x="368" y="136"/>
                    </a:moveTo>
                    <a:cubicBezTo>
                      <a:pt x="368" y="218"/>
                      <a:pt x="301" y="286"/>
                      <a:pt x="218" y="286"/>
                    </a:cubicBezTo>
                    <a:cubicBezTo>
                      <a:pt x="136" y="286"/>
                      <a:pt x="68" y="218"/>
                      <a:pt x="68" y="136"/>
                    </a:cubicBezTo>
                    <a:cubicBezTo>
                      <a:pt x="68" y="68"/>
                      <a:pt x="68" y="68"/>
                      <a:pt x="68" y="68"/>
                    </a:cubicBezTo>
                    <a:cubicBezTo>
                      <a:pt x="368" y="68"/>
                      <a:pt x="368" y="68"/>
                      <a:pt x="368" y="68"/>
                    </a:cubicBezTo>
                    <a:lnTo>
                      <a:pt x="368" y="1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7" name="Freeform 287">
                <a:extLst>
                  <a:ext uri="{FF2B5EF4-FFF2-40B4-BE49-F238E27FC236}">
                    <a16:creationId xmlns:a16="http://schemas.microsoft.com/office/drawing/2014/main" id="{2879C4D2-51ED-4A6F-80D1-DB61A73FD76B}"/>
                  </a:ext>
                </a:extLst>
              </p:cNvPr>
              <p:cNvSpPr>
                <a:spLocks/>
              </p:cNvSpPr>
              <p:nvPr/>
            </p:nvSpPr>
            <p:spPr bwMode="auto">
              <a:xfrm>
                <a:off x="2710" y="640"/>
                <a:ext cx="299" cy="233"/>
              </a:xfrm>
              <a:custGeom>
                <a:avLst/>
                <a:gdLst>
                  <a:gd name="T0" fmla="*/ 0 w 367"/>
                  <a:gd name="T1" fmla="*/ 102 h 286"/>
                  <a:gd name="T2" fmla="*/ 184 w 367"/>
                  <a:gd name="T3" fmla="*/ 286 h 286"/>
                  <a:gd name="T4" fmla="*/ 184 w 367"/>
                  <a:gd name="T5" fmla="*/ 286 h 286"/>
                  <a:gd name="T6" fmla="*/ 367 w 367"/>
                  <a:gd name="T7" fmla="*/ 102 h 286"/>
                  <a:gd name="T8" fmla="*/ 367 w 367"/>
                  <a:gd name="T9" fmla="*/ 0 h 286"/>
                  <a:gd name="T10" fmla="*/ 0 w 367"/>
                  <a:gd name="T11" fmla="*/ 0 h 286"/>
                  <a:gd name="T12" fmla="*/ 0 w 367"/>
                  <a:gd name="T13" fmla="*/ 102 h 286"/>
                </a:gdLst>
                <a:ahLst/>
                <a:cxnLst>
                  <a:cxn ang="0">
                    <a:pos x="T0" y="T1"/>
                  </a:cxn>
                  <a:cxn ang="0">
                    <a:pos x="T2" y="T3"/>
                  </a:cxn>
                  <a:cxn ang="0">
                    <a:pos x="T4" y="T5"/>
                  </a:cxn>
                  <a:cxn ang="0">
                    <a:pos x="T6" y="T7"/>
                  </a:cxn>
                  <a:cxn ang="0">
                    <a:pos x="T8" y="T9"/>
                  </a:cxn>
                  <a:cxn ang="0">
                    <a:pos x="T10" y="T11"/>
                  </a:cxn>
                  <a:cxn ang="0">
                    <a:pos x="T12" y="T13"/>
                  </a:cxn>
                </a:cxnLst>
                <a:rect l="0" t="0" r="r" b="b"/>
                <a:pathLst>
                  <a:path w="367" h="286">
                    <a:moveTo>
                      <a:pt x="0" y="102"/>
                    </a:moveTo>
                    <a:cubicBezTo>
                      <a:pt x="0" y="203"/>
                      <a:pt x="82" y="286"/>
                      <a:pt x="184" y="286"/>
                    </a:cubicBezTo>
                    <a:cubicBezTo>
                      <a:pt x="184" y="286"/>
                      <a:pt x="184" y="286"/>
                      <a:pt x="184" y="286"/>
                    </a:cubicBezTo>
                    <a:cubicBezTo>
                      <a:pt x="285" y="286"/>
                      <a:pt x="367" y="203"/>
                      <a:pt x="367" y="102"/>
                    </a:cubicBezTo>
                    <a:cubicBezTo>
                      <a:pt x="367" y="0"/>
                      <a:pt x="367" y="0"/>
                      <a:pt x="367" y="0"/>
                    </a:cubicBezTo>
                    <a:cubicBezTo>
                      <a:pt x="0" y="0"/>
                      <a:pt x="0" y="0"/>
                      <a:pt x="0" y="0"/>
                    </a:cubicBezTo>
                    <a:lnTo>
                      <a:pt x="0" y="10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8" name="Freeform 288">
                <a:extLst>
                  <a:ext uri="{FF2B5EF4-FFF2-40B4-BE49-F238E27FC236}">
                    <a16:creationId xmlns:a16="http://schemas.microsoft.com/office/drawing/2014/main" id="{DAA97EAA-9B3E-4A2E-8511-303C8954E826}"/>
                  </a:ext>
                </a:extLst>
              </p:cNvPr>
              <p:cNvSpPr>
                <a:spLocks noEditPoints="1"/>
              </p:cNvSpPr>
              <p:nvPr/>
            </p:nvSpPr>
            <p:spPr bwMode="auto">
              <a:xfrm>
                <a:off x="2682" y="612"/>
                <a:ext cx="355" cy="289"/>
              </a:xfrm>
              <a:custGeom>
                <a:avLst/>
                <a:gdLst>
                  <a:gd name="T0" fmla="*/ 401 w 435"/>
                  <a:gd name="T1" fmla="*/ 0 h 354"/>
                  <a:gd name="T2" fmla="*/ 34 w 435"/>
                  <a:gd name="T3" fmla="*/ 0 h 354"/>
                  <a:gd name="T4" fmla="*/ 0 w 435"/>
                  <a:gd name="T5" fmla="*/ 34 h 354"/>
                  <a:gd name="T6" fmla="*/ 0 w 435"/>
                  <a:gd name="T7" fmla="*/ 136 h 354"/>
                  <a:gd name="T8" fmla="*/ 218 w 435"/>
                  <a:gd name="T9" fmla="*/ 354 h 354"/>
                  <a:gd name="T10" fmla="*/ 435 w 435"/>
                  <a:gd name="T11" fmla="*/ 136 h 354"/>
                  <a:gd name="T12" fmla="*/ 435 w 435"/>
                  <a:gd name="T13" fmla="*/ 34 h 354"/>
                  <a:gd name="T14" fmla="*/ 401 w 435"/>
                  <a:gd name="T15" fmla="*/ 0 h 354"/>
                  <a:gd name="T16" fmla="*/ 367 w 435"/>
                  <a:gd name="T17" fmla="*/ 136 h 354"/>
                  <a:gd name="T18" fmla="*/ 218 w 435"/>
                  <a:gd name="T19" fmla="*/ 286 h 354"/>
                  <a:gd name="T20" fmla="*/ 68 w 435"/>
                  <a:gd name="T21" fmla="*/ 136 h 354"/>
                  <a:gd name="T22" fmla="*/ 68 w 435"/>
                  <a:gd name="T23" fmla="*/ 68 h 354"/>
                  <a:gd name="T24" fmla="*/ 367 w 435"/>
                  <a:gd name="T25" fmla="*/ 68 h 354"/>
                  <a:gd name="T26" fmla="*/ 367 w 435"/>
                  <a:gd name="T27" fmla="*/ 13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5" h="354">
                    <a:moveTo>
                      <a:pt x="401" y="0"/>
                    </a:moveTo>
                    <a:cubicBezTo>
                      <a:pt x="34" y="0"/>
                      <a:pt x="34" y="0"/>
                      <a:pt x="34" y="0"/>
                    </a:cubicBezTo>
                    <a:cubicBezTo>
                      <a:pt x="15" y="0"/>
                      <a:pt x="0" y="16"/>
                      <a:pt x="0" y="34"/>
                    </a:cubicBezTo>
                    <a:cubicBezTo>
                      <a:pt x="0" y="136"/>
                      <a:pt x="0" y="136"/>
                      <a:pt x="0" y="136"/>
                    </a:cubicBezTo>
                    <a:cubicBezTo>
                      <a:pt x="0" y="256"/>
                      <a:pt x="97" y="354"/>
                      <a:pt x="218" y="354"/>
                    </a:cubicBezTo>
                    <a:cubicBezTo>
                      <a:pt x="338" y="354"/>
                      <a:pt x="435" y="256"/>
                      <a:pt x="435" y="136"/>
                    </a:cubicBezTo>
                    <a:cubicBezTo>
                      <a:pt x="435" y="34"/>
                      <a:pt x="435" y="34"/>
                      <a:pt x="435" y="34"/>
                    </a:cubicBezTo>
                    <a:cubicBezTo>
                      <a:pt x="435" y="16"/>
                      <a:pt x="420" y="0"/>
                      <a:pt x="401" y="0"/>
                    </a:cubicBezTo>
                    <a:close/>
                    <a:moveTo>
                      <a:pt x="367" y="136"/>
                    </a:moveTo>
                    <a:cubicBezTo>
                      <a:pt x="367" y="218"/>
                      <a:pt x="300" y="286"/>
                      <a:pt x="218" y="286"/>
                    </a:cubicBezTo>
                    <a:cubicBezTo>
                      <a:pt x="135" y="286"/>
                      <a:pt x="68" y="218"/>
                      <a:pt x="68" y="136"/>
                    </a:cubicBezTo>
                    <a:cubicBezTo>
                      <a:pt x="68" y="68"/>
                      <a:pt x="68" y="68"/>
                      <a:pt x="68" y="68"/>
                    </a:cubicBezTo>
                    <a:cubicBezTo>
                      <a:pt x="367" y="68"/>
                      <a:pt x="367" y="68"/>
                      <a:pt x="367" y="68"/>
                    </a:cubicBezTo>
                    <a:lnTo>
                      <a:pt x="367" y="1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9" name="Freeform 289">
                <a:extLst>
                  <a:ext uri="{FF2B5EF4-FFF2-40B4-BE49-F238E27FC236}">
                    <a16:creationId xmlns:a16="http://schemas.microsoft.com/office/drawing/2014/main" id="{3334CAE0-1AA6-4463-9454-C1296A3CEABA}"/>
                  </a:ext>
                </a:extLst>
              </p:cNvPr>
              <p:cNvSpPr>
                <a:spLocks/>
              </p:cNvSpPr>
              <p:nvPr/>
            </p:nvSpPr>
            <p:spPr bwMode="auto">
              <a:xfrm>
                <a:off x="2824" y="688"/>
                <a:ext cx="139" cy="139"/>
              </a:xfrm>
              <a:custGeom>
                <a:avLst/>
                <a:gdLst>
                  <a:gd name="T0" fmla="*/ 136 w 170"/>
                  <a:gd name="T1" fmla="*/ 0 h 170"/>
                  <a:gd name="T2" fmla="*/ 102 w 170"/>
                  <a:gd name="T3" fmla="*/ 34 h 170"/>
                  <a:gd name="T4" fmla="*/ 34 w 170"/>
                  <a:gd name="T5" fmla="*/ 102 h 170"/>
                  <a:gd name="T6" fmla="*/ 0 w 170"/>
                  <a:gd name="T7" fmla="*/ 136 h 170"/>
                  <a:gd name="T8" fmla="*/ 34 w 170"/>
                  <a:gd name="T9" fmla="*/ 170 h 170"/>
                  <a:gd name="T10" fmla="*/ 170 w 170"/>
                  <a:gd name="T11" fmla="*/ 34 h 170"/>
                  <a:gd name="T12" fmla="*/ 136 w 170"/>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170" h="170">
                    <a:moveTo>
                      <a:pt x="136" y="0"/>
                    </a:moveTo>
                    <a:cubicBezTo>
                      <a:pt x="117" y="0"/>
                      <a:pt x="102" y="15"/>
                      <a:pt x="102" y="34"/>
                    </a:cubicBezTo>
                    <a:cubicBezTo>
                      <a:pt x="102" y="71"/>
                      <a:pt x="71" y="102"/>
                      <a:pt x="34" y="102"/>
                    </a:cubicBezTo>
                    <a:cubicBezTo>
                      <a:pt x="15" y="102"/>
                      <a:pt x="0" y="117"/>
                      <a:pt x="0" y="136"/>
                    </a:cubicBezTo>
                    <a:cubicBezTo>
                      <a:pt x="0" y="154"/>
                      <a:pt x="15" y="170"/>
                      <a:pt x="34" y="170"/>
                    </a:cubicBezTo>
                    <a:cubicBezTo>
                      <a:pt x="109" y="170"/>
                      <a:pt x="170" y="109"/>
                      <a:pt x="170" y="34"/>
                    </a:cubicBezTo>
                    <a:cubicBezTo>
                      <a:pt x="170" y="15"/>
                      <a:pt x="154" y="0"/>
                      <a:pt x="136"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10" name="Freeform 290">
                <a:extLst>
                  <a:ext uri="{FF2B5EF4-FFF2-40B4-BE49-F238E27FC236}">
                    <a16:creationId xmlns:a16="http://schemas.microsoft.com/office/drawing/2014/main" id="{48B32457-3FF4-4212-86C8-D56E6F8F2711}"/>
                  </a:ext>
                </a:extLst>
              </p:cNvPr>
              <p:cNvSpPr>
                <a:spLocks/>
              </p:cNvSpPr>
              <p:nvPr/>
            </p:nvSpPr>
            <p:spPr bwMode="auto">
              <a:xfrm>
                <a:off x="2426" y="688"/>
                <a:ext cx="139" cy="139"/>
              </a:xfrm>
              <a:custGeom>
                <a:avLst/>
                <a:gdLst>
                  <a:gd name="T0" fmla="*/ 136 w 170"/>
                  <a:gd name="T1" fmla="*/ 0 h 170"/>
                  <a:gd name="T2" fmla="*/ 102 w 170"/>
                  <a:gd name="T3" fmla="*/ 34 h 170"/>
                  <a:gd name="T4" fmla="*/ 34 w 170"/>
                  <a:gd name="T5" fmla="*/ 102 h 170"/>
                  <a:gd name="T6" fmla="*/ 0 w 170"/>
                  <a:gd name="T7" fmla="*/ 136 h 170"/>
                  <a:gd name="T8" fmla="*/ 34 w 170"/>
                  <a:gd name="T9" fmla="*/ 170 h 170"/>
                  <a:gd name="T10" fmla="*/ 170 w 170"/>
                  <a:gd name="T11" fmla="*/ 34 h 170"/>
                  <a:gd name="T12" fmla="*/ 136 w 170"/>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170" h="170">
                    <a:moveTo>
                      <a:pt x="136" y="0"/>
                    </a:moveTo>
                    <a:cubicBezTo>
                      <a:pt x="117" y="0"/>
                      <a:pt x="102" y="15"/>
                      <a:pt x="102" y="34"/>
                    </a:cubicBezTo>
                    <a:cubicBezTo>
                      <a:pt x="102" y="71"/>
                      <a:pt x="72" y="102"/>
                      <a:pt x="34" y="102"/>
                    </a:cubicBezTo>
                    <a:cubicBezTo>
                      <a:pt x="16" y="102"/>
                      <a:pt x="0" y="117"/>
                      <a:pt x="0" y="136"/>
                    </a:cubicBezTo>
                    <a:cubicBezTo>
                      <a:pt x="0" y="154"/>
                      <a:pt x="16" y="170"/>
                      <a:pt x="34" y="170"/>
                    </a:cubicBezTo>
                    <a:cubicBezTo>
                      <a:pt x="109" y="170"/>
                      <a:pt x="170" y="109"/>
                      <a:pt x="170" y="34"/>
                    </a:cubicBezTo>
                    <a:cubicBezTo>
                      <a:pt x="170" y="15"/>
                      <a:pt x="155" y="0"/>
                      <a:pt x="136"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11" name="Freeform 291">
                <a:extLst>
                  <a:ext uri="{FF2B5EF4-FFF2-40B4-BE49-F238E27FC236}">
                    <a16:creationId xmlns:a16="http://schemas.microsoft.com/office/drawing/2014/main" id="{0B9BC002-F83B-4AE9-94F8-B422FD9FF850}"/>
                  </a:ext>
                </a:extLst>
              </p:cNvPr>
              <p:cNvSpPr>
                <a:spLocks/>
              </p:cNvSpPr>
              <p:nvPr/>
            </p:nvSpPr>
            <p:spPr bwMode="auto">
              <a:xfrm>
                <a:off x="2083" y="28"/>
                <a:ext cx="814" cy="435"/>
              </a:xfrm>
              <a:custGeom>
                <a:avLst/>
                <a:gdLst>
                  <a:gd name="T0" fmla="*/ 499 w 998"/>
                  <a:gd name="T1" fmla="*/ 0 h 533"/>
                  <a:gd name="T2" fmla="*/ 0 w 998"/>
                  <a:gd name="T3" fmla="*/ 499 h 533"/>
                  <a:gd name="T4" fmla="*/ 0 w 998"/>
                  <a:gd name="T5" fmla="*/ 533 h 533"/>
                  <a:gd name="T6" fmla="*/ 998 w 998"/>
                  <a:gd name="T7" fmla="*/ 533 h 533"/>
                  <a:gd name="T8" fmla="*/ 998 w 998"/>
                  <a:gd name="T9" fmla="*/ 499 h 533"/>
                  <a:gd name="T10" fmla="*/ 499 w 998"/>
                  <a:gd name="T11" fmla="*/ 0 h 533"/>
                </a:gdLst>
                <a:ahLst/>
                <a:cxnLst>
                  <a:cxn ang="0">
                    <a:pos x="T0" y="T1"/>
                  </a:cxn>
                  <a:cxn ang="0">
                    <a:pos x="T2" y="T3"/>
                  </a:cxn>
                  <a:cxn ang="0">
                    <a:pos x="T4" y="T5"/>
                  </a:cxn>
                  <a:cxn ang="0">
                    <a:pos x="T6" y="T7"/>
                  </a:cxn>
                  <a:cxn ang="0">
                    <a:pos x="T8" y="T9"/>
                  </a:cxn>
                  <a:cxn ang="0">
                    <a:pos x="T10" y="T11"/>
                  </a:cxn>
                </a:cxnLst>
                <a:rect l="0" t="0" r="r" b="b"/>
                <a:pathLst>
                  <a:path w="998" h="533">
                    <a:moveTo>
                      <a:pt x="499" y="0"/>
                    </a:moveTo>
                    <a:cubicBezTo>
                      <a:pt x="223" y="0"/>
                      <a:pt x="0" y="224"/>
                      <a:pt x="0" y="499"/>
                    </a:cubicBezTo>
                    <a:cubicBezTo>
                      <a:pt x="0" y="533"/>
                      <a:pt x="0" y="533"/>
                      <a:pt x="0" y="533"/>
                    </a:cubicBezTo>
                    <a:cubicBezTo>
                      <a:pt x="998" y="533"/>
                      <a:pt x="998" y="533"/>
                      <a:pt x="998" y="533"/>
                    </a:cubicBezTo>
                    <a:cubicBezTo>
                      <a:pt x="998" y="499"/>
                      <a:pt x="998" y="499"/>
                      <a:pt x="998" y="499"/>
                    </a:cubicBezTo>
                    <a:cubicBezTo>
                      <a:pt x="998" y="224"/>
                      <a:pt x="774" y="0"/>
                      <a:pt x="499"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12" name="Freeform 292">
                <a:extLst>
                  <a:ext uri="{FF2B5EF4-FFF2-40B4-BE49-F238E27FC236}">
                    <a16:creationId xmlns:a16="http://schemas.microsoft.com/office/drawing/2014/main" id="{F4261F55-5C5D-4581-A6EF-B578609EFEE9}"/>
                  </a:ext>
                </a:extLst>
              </p:cNvPr>
              <p:cNvSpPr>
                <a:spLocks noEditPoints="1"/>
              </p:cNvSpPr>
              <p:nvPr/>
            </p:nvSpPr>
            <p:spPr bwMode="auto">
              <a:xfrm>
                <a:off x="2055" y="0"/>
                <a:ext cx="869" cy="490"/>
              </a:xfrm>
              <a:custGeom>
                <a:avLst/>
                <a:gdLst>
                  <a:gd name="T0" fmla="*/ 533 w 1066"/>
                  <a:gd name="T1" fmla="*/ 0 h 601"/>
                  <a:gd name="T2" fmla="*/ 0 w 1066"/>
                  <a:gd name="T3" fmla="*/ 533 h 601"/>
                  <a:gd name="T4" fmla="*/ 0 w 1066"/>
                  <a:gd name="T5" fmla="*/ 567 h 601"/>
                  <a:gd name="T6" fmla="*/ 34 w 1066"/>
                  <a:gd name="T7" fmla="*/ 601 h 601"/>
                  <a:gd name="T8" fmla="*/ 1032 w 1066"/>
                  <a:gd name="T9" fmla="*/ 601 h 601"/>
                  <a:gd name="T10" fmla="*/ 1066 w 1066"/>
                  <a:gd name="T11" fmla="*/ 567 h 601"/>
                  <a:gd name="T12" fmla="*/ 1066 w 1066"/>
                  <a:gd name="T13" fmla="*/ 533 h 601"/>
                  <a:gd name="T14" fmla="*/ 533 w 1066"/>
                  <a:gd name="T15" fmla="*/ 0 h 601"/>
                  <a:gd name="T16" fmla="*/ 68 w 1066"/>
                  <a:gd name="T17" fmla="*/ 533 h 601"/>
                  <a:gd name="T18" fmla="*/ 533 w 1066"/>
                  <a:gd name="T19" fmla="*/ 68 h 601"/>
                  <a:gd name="T20" fmla="*/ 998 w 1066"/>
                  <a:gd name="T21" fmla="*/ 533 h 601"/>
                  <a:gd name="T22" fmla="*/ 68 w 1066"/>
                  <a:gd name="T23" fmla="*/ 533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6" h="601">
                    <a:moveTo>
                      <a:pt x="533" y="0"/>
                    </a:moveTo>
                    <a:cubicBezTo>
                      <a:pt x="239" y="0"/>
                      <a:pt x="0" y="239"/>
                      <a:pt x="0" y="533"/>
                    </a:cubicBezTo>
                    <a:cubicBezTo>
                      <a:pt x="0" y="567"/>
                      <a:pt x="0" y="567"/>
                      <a:pt x="0" y="567"/>
                    </a:cubicBezTo>
                    <a:cubicBezTo>
                      <a:pt x="0" y="586"/>
                      <a:pt x="15" y="601"/>
                      <a:pt x="34" y="601"/>
                    </a:cubicBezTo>
                    <a:cubicBezTo>
                      <a:pt x="1032" y="601"/>
                      <a:pt x="1032" y="601"/>
                      <a:pt x="1032" y="601"/>
                    </a:cubicBezTo>
                    <a:cubicBezTo>
                      <a:pt x="1050" y="601"/>
                      <a:pt x="1066" y="586"/>
                      <a:pt x="1066" y="567"/>
                    </a:cubicBezTo>
                    <a:cubicBezTo>
                      <a:pt x="1066" y="533"/>
                      <a:pt x="1066" y="533"/>
                      <a:pt x="1066" y="533"/>
                    </a:cubicBezTo>
                    <a:cubicBezTo>
                      <a:pt x="1066" y="239"/>
                      <a:pt x="826" y="0"/>
                      <a:pt x="533" y="0"/>
                    </a:cubicBezTo>
                    <a:close/>
                    <a:moveTo>
                      <a:pt x="68" y="533"/>
                    </a:moveTo>
                    <a:cubicBezTo>
                      <a:pt x="68" y="277"/>
                      <a:pt x="276" y="68"/>
                      <a:pt x="533" y="68"/>
                    </a:cubicBezTo>
                    <a:cubicBezTo>
                      <a:pt x="789" y="68"/>
                      <a:pt x="997" y="277"/>
                      <a:pt x="998" y="533"/>
                    </a:cubicBezTo>
                    <a:lnTo>
                      <a:pt x="68" y="5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13" name="Freeform 293">
                <a:extLst>
                  <a:ext uri="{FF2B5EF4-FFF2-40B4-BE49-F238E27FC236}">
                    <a16:creationId xmlns:a16="http://schemas.microsoft.com/office/drawing/2014/main" id="{F8A6C99E-9ADF-4FF9-8B9E-C6274F608EF6}"/>
                  </a:ext>
                </a:extLst>
              </p:cNvPr>
              <p:cNvSpPr>
                <a:spLocks/>
              </p:cNvSpPr>
              <p:nvPr/>
            </p:nvSpPr>
            <p:spPr bwMode="auto">
              <a:xfrm>
                <a:off x="2468" y="368"/>
                <a:ext cx="735" cy="95"/>
              </a:xfrm>
              <a:custGeom>
                <a:avLst/>
                <a:gdLst>
                  <a:gd name="T0" fmla="*/ 843 w 901"/>
                  <a:gd name="T1" fmla="*/ 0 h 116"/>
                  <a:gd name="T2" fmla="*/ 338 w 901"/>
                  <a:gd name="T3" fmla="*/ 0 h 116"/>
                  <a:gd name="T4" fmla="*/ 0 w 901"/>
                  <a:gd name="T5" fmla="*/ 116 h 116"/>
                  <a:gd name="T6" fmla="*/ 843 w 901"/>
                  <a:gd name="T7" fmla="*/ 116 h 116"/>
                  <a:gd name="T8" fmla="*/ 901 w 901"/>
                  <a:gd name="T9" fmla="*/ 58 h 116"/>
                  <a:gd name="T10" fmla="*/ 901 w 901"/>
                  <a:gd name="T11" fmla="*/ 58 h 116"/>
                  <a:gd name="T12" fmla="*/ 843 w 901"/>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901" h="116">
                    <a:moveTo>
                      <a:pt x="843" y="0"/>
                    </a:moveTo>
                    <a:cubicBezTo>
                      <a:pt x="338" y="0"/>
                      <a:pt x="338" y="0"/>
                      <a:pt x="338" y="0"/>
                    </a:cubicBezTo>
                    <a:cubicBezTo>
                      <a:pt x="0" y="116"/>
                      <a:pt x="0" y="116"/>
                      <a:pt x="0" y="116"/>
                    </a:cubicBezTo>
                    <a:cubicBezTo>
                      <a:pt x="843" y="116"/>
                      <a:pt x="843" y="116"/>
                      <a:pt x="843" y="116"/>
                    </a:cubicBezTo>
                    <a:cubicBezTo>
                      <a:pt x="875" y="116"/>
                      <a:pt x="901" y="90"/>
                      <a:pt x="901" y="58"/>
                    </a:cubicBezTo>
                    <a:cubicBezTo>
                      <a:pt x="901" y="58"/>
                      <a:pt x="901" y="58"/>
                      <a:pt x="901" y="58"/>
                    </a:cubicBezTo>
                    <a:cubicBezTo>
                      <a:pt x="901" y="26"/>
                      <a:pt x="875" y="0"/>
                      <a:pt x="843"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14" name="Freeform 294">
                <a:extLst>
                  <a:ext uri="{FF2B5EF4-FFF2-40B4-BE49-F238E27FC236}">
                    <a16:creationId xmlns:a16="http://schemas.microsoft.com/office/drawing/2014/main" id="{FC01443B-A41B-4890-85C3-732845DE2874}"/>
                  </a:ext>
                </a:extLst>
              </p:cNvPr>
              <p:cNvSpPr>
                <a:spLocks/>
              </p:cNvSpPr>
              <p:nvPr/>
            </p:nvSpPr>
            <p:spPr bwMode="auto">
              <a:xfrm>
                <a:off x="2440" y="340"/>
                <a:ext cx="790" cy="150"/>
              </a:xfrm>
              <a:custGeom>
                <a:avLst/>
                <a:gdLst>
                  <a:gd name="T0" fmla="*/ 877 w 969"/>
                  <a:gd name="T1" fmla="*/ 0 h 184"/>
                  <a:gd name="T2" fmla="*/ 372 w 969"/>
                  <a:gd name="T3" fmla="*/ 0 h 184"/>
                  <a:gd name="T4" fmla="*/ 338 w 969"/>
                  <a:gd name="T5" fmla="*/ 34 h 184"/>
                  <a:gd name="T6" fmla="*/ 372 w 969"/>
                  <a:gd name="T7" fmla="*/ 68 h 184"/>
                  <a:gd name="T8" fmla="*/ 877 w 969"/>
                  <a:gd name="T9" fmla="*/ 68 h 184"/>
                  <a:gd name="T10" fmla="*/ 901 w 969"/>
                  <a:gd name="T11" fmla="*/ 92 h 184"/>
                  <a:gd name="T12" fmla="*/ 877 w 969"/>
                  <a:gd name="T13" fmla="*/ 116 h 184"/>
                  <a:gd name="T14" fmla="*/ 34 w 969"/>
                  <a:gd name="T15" fmla="*/ 116 h 184"/>
                  <a:gd name="T16" fmla="*/ 0 w 969"/>
                  <a:gd name="T17" fmla="*/ 150 h 184"/>
                  <a:gd name="T18" fmla="*/ 34 w 969"/>
                  <a:gd name="T19" fmla="*/ 184 h 184"/>
                  <a:gd name="T20" fmla="*/ 877 w 969"/>
                  <a:gd name="T21" fmla="*/ 184 h 184"/>
                  <a:gd name="T22" fmla="*/ 969 w 969"/>
                  <a:gd name="T23" fmla="*/ 92 h 184"/>
                  <a:gd name="T24" fmla="*/ 877 w 969"/>
                  <a:gd name="T25"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184">
                    <a:moveTo>
                      <a:pt x="877" y="0"/>
                    </a:moveTo>
                    <a:cubicBezTo>
                      <a:pt x="372" y="0"/>
                      <a:pt x="372" y="0"/>
                      <a:pt x="372" y="0"/>
                    </a:cubicBezTo>
                    <a:cubicBezTo>
                      <a:pt x="353" y="0"/>
                      <a:pt x="338" y="15"/>
                      <a:pt x="338" y="34"/>
                    </a:cubicBezTo>
                    <a:cubicBezTo>
                      <a:pt x="338" y="52"/>
                      <a:pt x="353" y="68"/>
                      <a:pt x="372" y="68"/>
                    </a:cubicBezTo>
                    <a:cubicBezTo>
                      <a:pt x="877" y="68"/>
                      <a:pt x="877" y="68"/>
                      <a:pt x="877" y="68"/>
                    </a:cubicBezTo>
                    <a:cubicBezTo>
                      <a:pt x="890" y="68"/>
                      <a:pt x="901" y="78"/>
                      <a:pt x="901" y="92"/>
                    </a:cubicBezTo>
                    <a:cubicBezTo>
                      <a:pt x="901" y="105"/>
                      <a:pt x="890" y="116"/>
                      <a:pt x="877" y="116"/>
                    </a:cubicBezTo>
                    <a:cubicBezTo>
                      <a:pt x="34" y="116"/>
                      <a:pt x="34" y="116"/>
                      <a:pt x="34" y="116"/>
                    </a:cubicBezTo>
                    <a:cubicBezTo>
                      <a:pt x="16" y="116"/>
                      <a:pt x="0" y="131"/>
                      <a:pt x="0" y="150"/>
                    </a:cubicBezTo>
                    <a:cubicBezTo>
                      <a:pt x="0" y="169"/>
                      <a:pt x="16" y="184"/>
                      <a:pt x="34" y="184"/>
                    </a:cubicBezTo>
                    <a:cubicBezTo>
                      <a:pt x="877" y="184"/>
                      <a:pt x="877" y="184"/>
                      <a:pt x="877" y="184"/>
                    </a:cubicBezTo>
                    <a:cubicBezTo>
                      <a:pt x="927" y="184"/>
                      <a:pt x="969" y="143"/>
                      <a:pt x="969" y="92"/>
                    </a:cubicBezTo>
                    <a:cubicBezTo>
                      <a:pt x="969" y="41"/>
                      <a:pt x="927" y="0"/>
                      <a:pt x="87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15" name="Freeform 295">
                <a:extLst>
                  <a:ext uri="{FF2B5EF4-FFF2-40B4-BE49-F238E27FC236}">
                    <a16:creationId xmlns:a16="http://schemas.microsoft.com/office/drawing/2014/main" id="{47C9DD68-4964-4CE3-ACD1-747342E5B617}"/>
                  </a:ext>
                </a:extLst>
              </p:cNvPr>
              <p:cNvSpPr>
                <a:spLocks/>
              </p:cNvSpPr>
              <p:nvPr/>
            </p:nvSpPr>
            <p:spPr bwMode="auto">
              <a:xfrm>
                <a:off x="2454" y="1100"/>
                <a:ext cx="228" cy="86"/>
              </a:xfrm>
              <a:custGeom>
                <a:avLst/>
                <a:gdLst>
                  <a:gd name="T0" fmla="*/ 232 w 280"/>
                  <a:gd name="T1" fmla="*/ 27 h 105"/>
                  <a:gd name="T2" fmla="*/ 154 w 280"/>
                  <a:gd name="T3" fmla="*/ 36 h 105"/>
                  <a:gd name="T4" fmla="*/ 56 w 280"/>
                  <a:gd name="T5" fmla="*/ 9 h 105"/>
                  <a:gd name="T6" fmla="*/ 10 w 280"/>
                  <a:gd name="T7" fmla="*/ 21 h 105"/>
                  <a:gd name="T8" fmla="*/ 21 w 280"/>
                  <a:gd name="T9" fmla="*/ 68 h 105"/>
                  <a:gd name="T10" fmla="*/ 151 w 280"/>
                  <a:gd name="T11" fmla="*/ 104 h 105"/>
                  <a:gd name="T12" fmla="*/ 165 w 280"/>
                  <a:gd name="T13" fmla="*/ 105 h 105"/>
                  <a:gd name="T14" fmla="*/ 253 w 280"/>
                  <a:gd name="T15" fmla="*/ 92 h 105"/>
                  <a:gd name="T16" fmla="*/ 275 w 280"/>
                  <a:gd name="T17" fmla="*/ 49 h 105"/>
                  <a:gd name="T18" fmla="*/ 232 w 280"/>
                  <a:gd name="T19" fmla="*/ 2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105">
                    <a:moveTo>
                      <a:pt x="232" y="27"/>
                    </a:moveTo>
                    <a:cubicBezTo>
                      <a:pt x="208" y="34"/>
                      <a:pt x="182" y="38"/>
                      <a:pt x="154" y="36"/>
                    </a:cubicBezTo>
                    <a:cubicBezTo>
                      <a:pt x="118" y="35"/>
                      <a:pt x="83" y="25"/>
                      <a:pt x="56" y="9"/>
                    </a:cubicBezTo>
                    <a:cubicBezTo>
                      <a:pt x="40" y="0"/>
                      <a:pt x="19" y="5"/>
                      <a:pt x="10" y="21"/>
                    </a:cubicBezTo>
                    <a:cubicBezTo>
                      <a:pt x="0" y="37"/>
                      <a:pt x="5" y="58"/>
                      <a:pt x="21" y="68"/>
                    </a:cubicBezTo>
                    <a:cubicBezTo>
                      <a:pt x="58" y="89"/>
                      <a:pt x="103" y="102"/>
                      <a:pt x="151" y="104"/>
                    </a:cubicBezTo>
                    <a:cubicBezTo>
                      <a:pt x="156" y="105"/>
                      <a:pt x="161" y="105"/>
                      <a:pt x="165" y="105"/>
                    </a:cubicBezTo>
                    <a:cubicBezTo>
                      <a:pt x="196" y="105"/>
                      <a:pt x="226" y="100"/>
                      <a:pt x="253" y="92"/>
                    </a:cubicBezTo>
                    <a:cubicBezTo>
                      <a:pt x="271" y="86"/>
                      <a:pt x="280" y="67"/>
                      <a:pt x="275" y="49"/>
                    </a:cubicBezTo>
                    <a:cubicBezTo>
                      <a:pt x="269" y="31"/>
                      <a:pt x="250" y="21"/>
                      <a:pt x="232"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16" name="Freeform 296">
                <a:extLst>
                  <a:ext uri="{FF2B5EF4-FFF2-40B4-BE49-F238E27FC236}">
                    <a16:creationId xmlns:a16="http://schemas.microsoft.com/office/drawing/2014/main" id="{B9A19356-98C3-4C1D-958A-1054A9D2454B}"/>
                  </a:ext>
                </a:extLst>
              </p:cNvPr>
              <p:cNvSpPr>
                <a:spLocks/>
              </p:cNvSpPr>
              <p:nvPr/>
            </p:nvSpPr>
            <p:spPr bwMode="auto">
              <a:xfrm>
                <a:off x="2261" y="1763"/>
                <a:ext cx="2331" cy="1216"/>
              </a:xfrm>
              <a:custGeom>
                <a:avLst/>
                <a:gdLst>
                  <a:gd name="T0" fmla="*/ 2677 w 2857"/>
                  <a:gd name="T1" fmla="*/ 0 h 1491"/>
                  <a:gd name="T2" fmla="*/ 1010 w 2857"/>
                  <a:gd name="T3" fmla="*/ 0 h 1491"/>
                  <a:gd name="T4" fmla="*/ 770 w 2857"/>
                  <a:gd name="T5" fmla="*/ 199 h 1491"/>
                  <a:gd name="T6" fmla="*/ 708 w 2857"/>
                  <a:gd name="T7" fmla="*/ 1335 h 1491"/>
                  <a:gd name="T8" fmla="*/ 156 w 2857"/>
                  <a:gd name="T9" fmla="*/ 1335 h 1491"/>
                  <a:gd name="T10" fmla="*/ 0 w 2857"/>
                  <a:gd name="T11" fmla="*/ 1491 h 1491"/>
                  <a:gd name="T12" fmla="*/ 675 w 2857"/>
                  <a:gd name="T13" fmla="*/ 1491 h 1491"/>
                  <a:gd name="T14" fmla="*/ 1067 w 2857"/>
                  <a:gd name="T15" fmla="*/ 1491 h 1491"/>
                  <a:gd name="T16" fmla="*/ 2739 w 2857"/>
                  <a:gd name="T17" fmla="*/ 1491 h 1491"/>
                  <a:gd name="T18" fmla="*/ 2834 w 2857"/>
                  <a:gd name="T19" fmla="*/ 199 h 1491"/>
                  <a:gd name="T20" fmla="*/ 2677 w 2857"/>
                  <a:gd name="T21"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57" h="1491">
                    <a:moveTo>
                      <a:pt x="2677" y="0"/>
                    </a:moveTo>
                    <a:cubicBezTo>
                      <a:pt x="1010" y="0"/>
                      <a:pt x="1010" y="0"/>
                      <a:pt x="1010" y="0"/>
                    </a:cubicBezTo>
                    <a:cubicBezTo>
                      <a:pt x="901" y="0"/>
                      <a:pt x="771" y="87"/>
                      <a:pt x="770" y="199"/>
                    </a:cubicBezTo>
                    <a:cubicBezTo>
                      <a:pt x="708" y="1335"/>
                      <a:pt x="708" y="1335"/>
                      <a:pt x="708" y="1335"/>
                    </a:cubicBezTo>
                    <a:cubicBezTo>
                      <a:pt x="156" y="1335"/>
                      <a:pt x="156" y="1335"/>
                      <a:pt x="156" y="1335"/>
                    </a:cubicBezTo>
                    <a:cubicBezTo>
                      <a:pt x="70" y="1335"/>
                      <a:pt x="0" y="1405"/>
                      <a:pt x="0" y="1491"/>
                    </a:cubicBezTo>
                    <a:cubicBezTo>
                      <a:pt x="675" y="1491"/>
                      <a:pt x="675" y="1491"/>
                      <a:pt x="675" y="1491"/>
                    </a:cubicBezTo>
                    <a:cubicBezTo>
                      <a:pt x="1067" y="1491"/>
                      <a:pt x="1067" y="1491"/>
                      <a:pt x="1067" y="1491"/>
                    </a:cubicBezTo>
                    <a:cubicBezTo>
                      <a:pt x="2739" y="1491"/>
                      <a:pt x="2739" y="1491"/>
                      <a:pt x="2739" y="1491"/>
                    </a:cubicBezTo>
                    <a:cubicBezTo>
                      <a:pt x="2834" y="199"/>
                      <a:pt x="2834" y="199"/>
                      <a:pt x="2834" y="199"/>
                    </a:cubicBezTo>
                    <a:cubicBezTo>
                      <a:pt x="2857" y="89"/>
                      <a:pt x="2787" y="0"/>
                      <a:pt x="2677"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17" name="Freeform 297">
                <a:extLst>
                  <a:ext uri="{FF2B5EF4-FFF2-40B4-BE49-F238E27FC236}">
                    <a16:creationId xmlns:a16="http://schemas.microsoft.com/office/drawing/2014/main" id="{FB5B8567-1A45-466C-B5FB-DD9CEB495068}"/>
                  </a:ext>
                </a:extLst>
              </p:cNvPr>
              <p:cNvSpPr>
                <a:spLocks noEditPoints="1"/>
              </p:cNvSpPr>
              <p:nvPr/>
            </p:nvSpPr>
            <p:spPr bwMode="auto">
              <a:xfrm>
                <a:off x="2234" y="1735"/>
                <a:ext cx="2376" cy="1272"/>
              </a:xfrm>
              <a:custGeom>
                <a:avLst/>
                <a:gdLst>
                  <a:gd name="T0" fmla="*/ 2711 w 2914"/>
                  <a:gd name="T1" fmla="*/ 0 h 1559"/>
                  <a:gd name="T2" fmla="*/ 1044 w 2914"/>
                  <a:gd name="T3" fmla="*/ 0 h 1559"/>
                  <a:gd name="T4" fmla="*/ 863 w 2914"/>
                  <a:gd name="T5" fmla="*/ 64 h 1559"/>
                  <a:gd name="T6" fmla="*/ 770 w 2914"/>
                  <a:gd name="T7" fmla="*/ 231 h 1559"/>
                  <a:gd name="T8" fmla="*/ 710 w 2914"/>
                  <a:gd name="T9" fmla="*/ 1335 h 1559"/>
                  <a:gd name="T10" fmla="*/ 190 w 2914"/>
                  <a:gd name="T11" fmla="*/ 1335 h 1559"/>
                  <a:gd name="T12" fmla="*/ 0 w 2914"/>
                  <a:gd name="T13" fmla="*/ 1525 h 1559"/>
                  <a:gd name="T14" fmla="*/ 34 w 2914"/>
                  <a:gd name="T15" fmla="*/ 1559 h 1559"/>
                  <a:gd name="T16" fmla="*/ 2773 w 2914"/>
                  <a:gd name="T17" fmla="*/ 1559 h 1559"/>
                  <a:gd name="T18" fmla="*/ 2807 w 2914"/>
                  <a:gd name="T19" fmla="*/ 1528 h 1559"/>
                  <a:gd name="T20" fmla="*/ 2901 w 2914"/>
                  <a:gd name="T21" fmla="*/ 237 h 1559"/>
                  <a:gd name="T22" fmla="*/ 2864 w 2914"/>
                  <a:gd name="T23" fmla="*/ 69 h 1559"/>
                  <a:gd name="T24" fmla="*/ 2711 w 2914"/>
                  <a:gd name="T25" fmla="*/ 0 h 1559"/>
                  <a:gd name="T26" fmla="*/ 2834 w 2914"/>
                  <a:gd name="T27" fmla="*/ 226 h 1559"/>
                  <a:gd name="T28" fmla="*/ 2834 w 2914"/>
                  <a:gd name="T29" fmla="*/ 230 h 1559"/>
                  <a:gd name="T30" fmla="*/ 2741 w 2914"/>
                  <a:gd name="T31" fmla="*/ 1491 h 1559"/>
                  <a:gd name="T32" fmla="*/ 73 w 2914"/>
                  <a:gd name="T33" fmla="*/ 1491 h 1559"/>
                  <a:gd name="T34" fmla="*/ 190 w 2914"/>
                  <a:gd name="T35" fmla="*/ 1403 h 1559"/>
                  <a:gd name="T36" fmla="*/ 742 w 2914"/>
                  <a:gd name="T37" fmla="*/ 1403 h 1559"/>
                  <a:gd name="T38" fmla="*/ 776 w 2914"/>
                  <a:gd name="T39" fmla="*/ 1371 h 1559"/>
                  <a:gd name="T40" fmla="*/ 838 w 2914"/>
                  <a:gd name="T41" fmla="*/ 234 h 1559"/>
                  <a:gd name="T42" fmla="*/ 838 w 2914"/>
                  <a:gd name="T43" fmla="*/ 233 h 1559"/>
                  <a:gd name="T44" fmla="*/ 1044 w 2914"/>
                  <a:gd name="T45" fmla="*/ 68 h 1559"/>
                  <a:gd name="T46" fmla="*/ 2711 w 2914"/>
                  <a:gd name="T47" fmla="*/ 68 h 1559"/>
                  <a:gd name="T48" fmla="*/ 2812 w 2914"/>
                  <a:gd name="T49" fmla="*/ 112 h 1559"/>
                  <a:gd name="T50" fmla="*/ 2834 w 2914"/>
                  <a:gd name="T51" fmla="*/ 226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14" h="1559">
                    <a:moveTo>
                      <a:pt x="2711" y="0"/>
                    </a:moveTo>
                    <a:cubicBezTo>
                      <a:pt x="1044" y="0"/>
                      <a:pt x="1044" y="0"/>
                      <a:pt x="1044" y="0"/>
                    </a:cubicBezTo>
                    <a:cubicBezTo>
                      <a:pt x="983" y="0"/>
                      <a:pt x="915" y="24"/>
                      <a:pt x="863" y="64"/>
                    </a:cubicBezTo>
                    <a:cubicBezTo>
                      <a:pt x="804" y="110"/>
                      <a:pt x="771" y="169"/>
                      <a:pt x="770" y="231"/>
                    </a:cubicBezTo>
                    <a:cubicBezTo>
                      <a:pt x="710" y="1335"/>
                      <a:pt x="710" y="1335"/>
                      <a:pt x="710" y="1335"/>
                    </a:cubicBezTo>
                    <a:cubicBezTo>
                      <a:pt x="190" y="1335"/>
                      <a:pt x="190" y="1335"/>
                      <a:pt x="190" y="1335"/>
                    </a:cubicBezTo>
                    <a:cubicBezTo>
                      <a:pt x="85" y="1335"/>
                      <a:pt x="0" y="1421"/>
                      <a:pt x="0" y="1525"/>
                    </a:cubicBezTo>
                    <a:cubicBezTo>
                      <a:pt x="0" y="1544"/>
                      <a:pt x="15" y="1559"/>
                      <a:pt x="34" y="1559"/>
                    </a:cubicBezTo>
                    <a:cubicBezTo>
                      <a:pt x="2773" y="1559"/>
                      <a:pt x="2773" y="1559"/>
                      <a:pt x="2773" y="1559"/>
                    </a:cubicBezTo>
                    <a:cubicBezTo>
                      <a:pt x="2791" y="1559"/>
                      <a:pt x="2805" y="1546"/>
                      <a:pt x="2807" y="1528"/>
                    </a:cubicBezTo>
                    <a:cubicBezTo>
                      <a:pt x="2901" y="237"/>
                      <a:pt x="2901" y="237"/>
                      <a:pt x="2901" y="237"/>
                    </a:cubicBezTo>
                    <a:cubicBezTo>
                      <a:pt x="2914" y="174"/>
                      <a:pt x="2901" y="115"/>
                      <a:pt x="2864" y="69"/>
                    </a:cubicBezTo>
                    <a:cubicBezTo>
                      <a:pt x="2828" y="25"/>
                      <a:pt x="2774" y="0"/>
                      <a:pt x="2711" y="0"/>
                    </a:cubicBezTo>
                    <a:close/>
                    <a:moveTo>
                      <a:pt x="2834" y="226"/>
                    </a:moveTo>
                    <a:cubicBezTo>
                      <a:pt x="2834" y="227"/>
                      <a:pt x="2834" y="229"/>
                      <a:pt x="2834" y="230"/>
                    </a:cubicBezTo>
                    <a:cubicBezTo>
                      <a:pt x="2741" y="1491"/>
                      <a:pt x="2741" y="1491"/>
                      <a:pt x="2741" y="1491"/>
                    </a:cubicBezTo>
                    <a:cubicBezTo>
                      <a:pt x="73" y="1491"/>
                      <a:pt x="73" y="1491"/>
                      <a:pt x="73" y="1491"/>
                    </a:cubicBezTo>
                    <a:cubicBezTo>
                      <a:pt x="88" y="1441"/>
                      <a:pt x="135" y="1403"/>
                      <a:pt x="190" y="1403"/>
                    </a:cubicBezTo>
                    <a:cubicBezTo>
                      <a:pt x="742" y="1403"/>
                      <a:pt x="742" y="1403"/>
                      <a:pt x="742" y="1403"/>
                    </a:cubicBezTo>
                    <a:cubicBezTo>
                      <a:pt x="760" y="1403"/>
                      <a:pt x="775" y="1389"/>
                      <a:pt x="776" y="1371"/>
                    </a:cubicBezTo>
                    <a:cubicBezTo>
                      <a:pt x="838" y="234"/>
                      <a:pt x="838" y="234"/>
                      <a:pt x="838" y="234"/>
                    </a:cubicBezTo>
                    <a:cubicBezTo>
                      <a:pt x="838" y="234"/>
                      <a:pt x="838" y="234"/>
                      <a:pt x="838" y="233"/>
                    </a:cubicBezTo>
                    <a:cubicBezTo>
                      <a:pt x="839" y="142"/>
                      <a:pt x="951" y="68"/>
                      <a:pt x="1044" y="68"/>
                    </a:cubicBezTo>
                    <a:cubicBezTo>
                      <a:pt x="2711" y="68"/>
                      <a:pt x="2711" y="68"/>
                      <a:pt x="2711" y="68"/>
                    </a:cubicBezTo>
                    <a:cubicBezTo>
                      <a:pt x="2753" y="68"/>
                      <a:pt x="2789" y="84"/>
                      <a:pt x="2812" y="112"/>
                    </a:cubicBezTo>
                    <a:cubicBezTo>
                      <a:pt x="2836" y="142"/>
                      <a:pt x="2844" y="182"/>
                      <a:pt x="2834" y="2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18" name="Freeform 298">
                <a:extLst>
                  <a:ext uri="{FF2B5EF4-FFF2-40B4-BE49-F238E27FC236}">
                    <a16:creationId xmlns:a16="http://schemas.microsoft.com/office/drawing/2014/main" id="{A750B2D2-1359-496C-9667-5DDF03877010}"/>
                  </a:ext>
                </a:extLst>
              </p:cNvPr>
              <p:cNvSpPr>
                <a:spLocks/>
              </p:cNvSpPr>
              <p:nvPr/>
            </p:nvSpPr>
            <p:spPr bwMode="auto">
              <a:xfrm>
                <a:off x="2933" y="1763"/>
                <a:ext cx="1767" cy="1216"/>
              </a:xfrm>
              <a:custGeom>
                <a:avLst/>
                <a:gdLst>
                  <a:gd name="T0" fmla="*/ 2002 w 2166"/>
                  <a:gd name="T1" fmla="*/ 0 h 1491"/>
                  <a:gd name="T2" fmla="*/ 335 w 2166"/>
                  <a:gd name="T3" fmla="*/ 0 h 1491"/>
                  <a:gd name="T4" fmla="*/ 94 w 2166"/>
                  <a:gd name="T5" fmla="*/ 199 h 1491"/>
                  <a:gd name="T6" fmla="*/ 0 w 2166"/>
                  <a:gd name="T7" fmla="*/ 1491 h 1491"/>
                  <a:gd name="T8" fmla="*/ 2064 w 2166"/>
                  <a:gd name="T9" fmla="*/ 1491 h 1491"/>
                  <a:gd name="T10" fmla="*/ 2158 w 2166"/>
                  <a:gd name="T11" fmla="*/ 199 h 1491"/>
                  <a:gd name="T12" fmla="*/ 2002 w 2166"/>
                  <a:gd name="T13" fmla="*/ 0 h 1491"/>
                </a:gdLst>
                <a:ahLst/>
                <a:cxnLst>
                  <a:cxn ang="0">
                    <a:pos x="T0" y="T1"/>
                  </a:cxn>
                  <a:cxn ang="0">
                    <a:pos x="T2" y="T3"/>
                  </a:cxn>
                  <a:cxn ang="0">
                    <a:pos x="T4" y="T5"/>
                  </a:cxn>
                  <a:cxn ang="0">
                    <a:pos x="T6" y="T7"/>
                  </a:cxn>
                  <a:cxn ang="0">
                    <a:pos x="T8" y="T9"/>
                  </a:cxn>
                  <a:cxn ang="0">
                    <a:pos x="T10" y="T11"/>
                  </a:cxn>
                  <a:cxn ang="0">
                    <a:pos x="T12" y="T13"/>
                  </a:cxn>
                </a:cxnLst>
                <a:rect l="0" t="0" r="r" b="b"/>
                <a:pathLst>
                  <a:path w="2166" h="1491">
                    <a:moveTo>
                      <a:pt x="2002" y="0"/>
                    </a:moveTo>
                    <a:cubicBezTo>
                      <a:pt x="335" y="0"/>
                      <a:pt x="335" y="0"/>
                      <a:pt x="335" y="0"/>
                    </a:cubicBezTo>
                    <a:cubicBezTo>
                      <a:pt x="225" y="0"/>
                      <a:pt x="105" y="83"/>
                      <a:pt x="94" y="199"/>
                    </a:cubicBezTo>
                    <a:cubicBezTo>
                      <a:pt x="0" y="1491"/>
                      <a:pt x="0" y="1491"/>
                      <a:pt x="0" y="1491"/>
                    </a:cubicBezTo>
                    <a:cubicBezTo>
                      <a:pt x="2064" y="1491"/>
                      <a:pt x="2064" y="1491"/>
                      <a:pt x="2064" y="1491"/>
                    </a:cubicBezTo>
                    <a:cubicBezTo>
                      <a:pt x="2158" y="199"/>
                      <a:pt x="2158" y="199"/>
                      <a:pt x="2158" y="199"/>
                    </a:cubicBezTo>
                    <a:cubicBezTo>
                      <a:pt x="2166" y="85"/>
                      <a:pt x="2112" y="0"/>
                      <a:pt x="2002" y="0"/>
                    </a:cubicBezTo>
                    <a:close/>
                  </a:path>
                </a:pathLst>
              </a:custGeom>
              <a:solidFill>
                <a:schemeClr val="accent1"/>
              </a:solidFill>
              <a:ln w="9525">
                <a:solidFill>
                  <a:srgbClr val="FFFFFF"/>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19" name="Freeform 299">
                <a:extLst>
                  <a:ext uri="{FF2B5EF4-FFF2-40B4-BE49-F238E27FC236}">
                    <a16:creationId xmlns:a16="http://schemas.microsoft.com/office/drawing/2014/main" id="{684523D5-A8F5-4D27-B790-511AC1495E6A}"/>
                  </a:ext>
                </a:extLst>
              </p:cNvPr>
              <p:cNvSpPr>
                <a:spLocks noEditPoints="1"/>
              </p:cNvSpPr>
              <p:nvPr/>
            </p:nvSpPr>
            <p:spPr bwMode="auto">
              <a:xfrm>
                <a:off x="2905" y="1735"/>
                <a:ext cx="1820" cy="1272"/>
              </a:xfrm>
              <a:custGeom>
                <a:avLst/>
                <a:gdLst>
                  <a:gd name="T0" fmla="*/ 2037 w 2232"/>
                  <a:gd name="T1" fmla="*/ 0 h 1559"/>
                  <a:gd name="T2" fmla="*/ 370 w 2232"/>
                  <a:gd name="T3" fmla="*/ 0 h 1559"/>
                  <a:gd name="T4" fmla="*/ 96 w 2232"/>
                  <a:gd name="T5" fmla="*/ 230 h 1559"/>
                  <a:gd name="T6" fmla="*/ 95 w 2232"/>
                  <a:gd name="T7" fmla="*/ 230 h 1559"/>
                  <a:gd name="T8" fmla="*/ 1 w 2232"/>
                  <a:gd name="T9" fmla="*/ 1523 h 1559"/>
                  <a:gd name="T10" fmla="*/ 10 w 2232"/>
                  <a:gd name="T11" fmla="*/ 1548 h 1559"/>
                  <a:gd name="T12" fmla="*/ 35 w 2232"/>
                  <a:gd name="T13" fmla="*/ 1559 h 1559"/>
                  <a:gd name="T14" fmla="*/ 2099 w 2232"/>
                  <a:gd name="T15" fmla="*/ 1559 h 1559"/>
                  <a:gd name="T16" fmla="*/ 2133 w 2232"/>
                  <a:gd name="T17" fmla="*/ 1528 h 1559"/>
                  <a:gd name="T18" fmla="*/ 2227 w 2232"/>
                  <a:gd name="T19" fmla="*/ 235 h 1559"/>
                  <a:gd name="T20" fmla="*/ 2173 w 2232"/>
                  <a:gd name="T21" fmla="*/ 55 h 1559"/>
                  <a:gd name="T22" fmla="*/ 2037 w 2232"/>
                  <a:gd name="T23" fmla="*/ 0 h 1559"/>
                  <a:gd name="T24" fmla="*/ 2160 w 2232"/>
                  <a:gd name="T25" fmla="*/ 230 h 1559"/>
                  <a:gd name="T26" fmla="*/ 2067 w 2232"/>
                  <a:gd name="T27" fmla="*/ 1491 h 1559"/>
                  <a:gd name="T28" fmla="*/ 71 w 2232"/>
                  <a:gd name="T29" fmla="*/ 1491 h 1559"/>
                  <a:gd name="T30" fmla="*/ 163 w 2232"/>
                  <a:gd name="T31" fmla="*/ 235 h 1559"/>
                  <a:gd name="T32" fmla="*/ 370 w 2232"/>
                  <a:gd name="T33" fmla="*/ 68 h 1559"/>
                  <a:gd name="T34" fmla="*/ 2037 w 2232"/>
                  <a:gd name="T35" fmla="*/ 68 h 1559"/>
                  <a:gd name="T36" fmla="*/ 2124 w 2232"/>
                  <a:gd name="T37" fmla="*/ 102 h 1559"/>
                  <a:gd name="T38" fmla="*/ 2160 w 2232"/>
                  <a:gd name="T39" fmla="*/ 230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2" h="1559">
                    <a:moveTo>
                      <a:pt x="2037" y="0"/>
                    </a:moveTo>
                    <a:cubicBezTo>
                      <a:pt x="370" y="0"/>
                      <a:pt x="370" y="0"/>
                      <a:pt x="370" y="0"/>
                    </a:cubicBezTo>
                    <a:cubicBezTo>
                      <a:pt x="247" y="0"/>
                      <a:pt x="108" y="92"/>
                      <a:pt x="96" y="230"/>
                    </a:cubicBezTo>
                    <a:cubicBezTo>
                      <a:pt x="96" y="230"/>
                      <a:pt x="96" y="230"/>
                      <a:pt x="95" y="230"/>
                    </a:cubicBezTo>
                    <a:cubicBezTo>
                      <a:pt x="1" y="1523"/>
                      <a:pt x="1" y="1523"/>
                      <a:pt x="1" y="1523"/>
                    </a:cubicBezTo>
                    <a:cubicBezTo>
                      <a:pt x="0" y="1532"/>
                      <a:pt x="3" y="1542"/>
                      <a:pt x="10" y="1548"/>
                    </a:cubicBezTo>
                    <a:cubicBezTo>
                      <a:pt x="16" y="1555"/>
                      <a:pt x="25" y="1559"/>
                      <a:pt x="35" y="1559"/>
                    </a:cubicBezTo>
                    <a:cubicBezTo>
                      <a:pt x="2099" y="1559"/>
                      <a:pt x="2099" y="1559"/>
                      <a:pt x="2099" y="1559"/>
                    </a:cubicBezTo>
                    <a:cubicBezTo>
                      <a:pt x="2116" y="1559"/>
                      <a:pt x="2131" y="1546"/>
                      <a:pt x="2133" y="1528"/>
                    </a:cubicBezTo>
                    <a:cubicBezTo>
                      <a:pt x="2227" y="235"/>
                      <a:pt x="2227" y="235"/>
                      <a:pt x="2227" y="235"/>
                    </a:cubicBezTo>
                    <a:cubicBezTo>
                      <a:pt x="2232" y="161"/>
                      <a:pt x="2213" y="97"/>
                      <a:pt x="2173" y="55"/>
                    </a:cubicBezTo>
                    <a:cubicBezTo>
                      <a:pt x="2140" y="19"/>
                      <a:pt x="2093" y="0"/>
                      <a:pt x="2037" y="0"/>
                    </a:cubicBezTo>
                    <a:close/>
                    <a:moveTo>
                      <a:pt x="2160" y="230"/>
                    </a:moveTo>
                    <a:cubicBezTo>
                      <a:pt x="2067" y="1491"/>
                      <a:pt x="2067" y="1491"/>
                      <a:pt x="2067" y="1491"/>
                    </a:cubicBezTo>
                    <a:cubicBezTo>
                      <a:pt x="71" y="1491"/>
                      <a:pt x="71" y="1491"/>
                      <a:pt x="71" y="1491"/>
                    </a:cubicBezTo>
                    <a:cubicBezTo>
                      <a:pt x="163" y="235"/>
                      <a:pt x="163" y="235"/>
                      <a:pt x="163" y="235"/>
                    </a:cubicBezTo>
                    <a:cubicBezTo>
                      <a:pt x="172" y="137"/>
                      <a:pt x="279" y="68"/>
                      <a:pt x="370" y="68"/>
                    </a:cubicBezTo>
                    <a:cubicBezTo>
                      <a:pt x="2037" y="68"/>
                      <a:pt x="2037" y="68"/>
                      <a:pt x="2037" y="68"/>
                    </a:cubicBezTo>
                    <a:cubicBezTo>
                      <a:pt x="2074" y="68"/>
                      <a:pt x="2103" y="80"/>
                      <a:pt x="2124" y="102"/>
                    </a:cubicBezTo>
                    <a:cubicBezTo>
                      <a:pt x="2150" y="130"/>
                      <a:pt x="2163" y="176"/>
                      <a:pt x="2160" y="23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sp>
          <p:nvSpPr>
            <p:cNvPr id="320" name="Rectangle: Rounded Corners 319">
              <a:extLst>
                <a:ext uri="{FF2B5EF4-FFF2-40B4-BE49-F238E27FC236}">
                  <a16:creationId xmlns:a16="http://schemas.microsoft.com/office/drawing/2014/main" id="{9D65AA44-9A33-47EA-BC5B-49B044E95407}"/>
                </a:ext>
              </a:extLst>
            </p:cNvPr>
            <p:cNvSpPr/>
            <p:nvPr/>
          </p:nvSpPr>
          <p:spPr>
            <a:xfrm>
              <a:off x="358094" y="2511630"/>
              <a:ext cx="1597163" cy="1107424"/>
            </a:xfrm>
            <a:prstGeom prst="roundRect">
              <a:avLst/>
            </a:prstGeom>
            <a:gradFill>
              <a:gsLst>
                <a:gs pos="1961">
                  <a:schemeClr val="accent1"/>
                </a:gs>
                <a:gs pos="100000">
                  <a:srgbClr val="384C87"/>
                </a:gs>
              </a:gsLst>
              <a:lin ang="5400000" scaled="0"/>
            </a:gra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321" name="Group 320">
              <a:extLst>
                <a:ext uri="{FF2B5EF4-FFF2-40B4-BE49-F238E27FC236}">
                  <a16:creationId xmlns:a16="http://schemas.microsoft.com/office/drawing/2014/main" id="{F29B3D15-DE70-4CE8-9595-7B2778ED0502}"/>
                </a:ext>
              </a:extLst>
            </p:cNvPr>
            <p:cNvGrpSpPr/>
            <p:nvPr/>
          </p:nvGrpSpPr>
          <p:grpSpPr>
            <a:xfrm>
              <a:off x="539367" y="2743686"/>
              <a:ext cx="1234616" cy="635450"/>
              <a:chOff x="5388864" y="2080880"/>
              <a:chExt cx="640080" cy="329445"/>
            </a:xfrm>
            <a:solidFill>
              <a:srgbClr val="335769"/>
            </a:solidFill>
          </p:grpSpPr>
          <p:sp>
            <p:nvSpPr>
              <p:cNvPr id="322" name="Rectangle 321">
                <a:extLst>
                  <a:ext uri="{FF2B5EF4-FFF2-40B4-BE49-F238E27FC236}">
                    <a16:creationId xmlns:a16="http://schemas.microsoft.com/office/drawing/2014/main" id="{864BA454-504C-4683-B6FB-38EE514356AD}"/>
                  </a:ext>
                </a:extLst>
              </p:cNvPr>
              <p:cNvSpPr/>
              <p:nvPr/>
            </p:nvSpPr>
            <p:spPr>
              <a:xfrm>
                <a:off x="5388864" y="2080880"/>
                <a:ext cx="359664" cy="5741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323" name="Rectangle 322">
                <a:extLst>
                  <a:ext uri="{FF2B5EF4-FFF2-40B4-BE49-F238E27FC236}">
                    <a16:creationId xmlns:a16="http://schemas.microsoft.com/office/drawing/2014/main" id="{4F535526-74E0-488E-93FF-9BF332470DF0}"/>
                  </a:ext>
                </a:extLst>
              </p:cNvPr>
              <p:cNvSpPr/>
              <p:nvPr/>
            </p:nvSpPr>
            <p:spPr>
              <a:xfrm>
                <a:off x="5388864" y="2196704"/>
                <a:ext cx="640080" cy="57411"/>
              </a:xfrm>
              <a:prstGeom prst="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chemeClr val="tx2">
                      <a:lumMod val="25000"/>
                    </a:schemeClr>
                  </a:solidFill>
                  <a:latin typeface="Arial"/>
                </a:endParaRPr>
              </a:p>
            </p:txBody>
          </p:sp>
          <p:sp>
            <p:nvSpPr>
              <p:cNvPr id="324" name="Rectangle 323">
                <a:extLst>
                  <a:ext uri="{FF2B5EF4-FFF2-40B4-BE49-F238E27FC236}">
                    <a16:creationId xmlns:a16="http://schemas.microsoft.com/office/drawing/2014/main" id="{47294D54-447E-4F99-9464-DF80CCC7DC4B}"/>
                  </a:ext>
                </a:extLst>
              </p:cNvPr>
              <p:cNvSpPr/>
              <p:nvPr/>
            </p:nvSpPr>
            <p:spPr>
              <a:xfrm>
                <a:off x="5388864" y="2280524"/>
                <a:ext cx="640080" cy="5741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325" name="Rectangle 324">
                <a:extLst>
                  <a:ext uri="{FF2B5EF4-FFF2-40B4-BE49-F238E27FC236}">
                    <a16:creationId xmlns:a16="http://schemas.microsoft.com/office/drawing/2014/main" id="{496663A9-3FE0-4D8E-ADC2-F760B75C9ED7}"/>
                  </a:ext>
                </a:extLst>
              </p:cNvPr>
              <p:cNvSpPr/>
              <p:nvPr/>
            </p:nvSpPr>
            <p:spPr>
              <a:xfrm>
                <a:off x="5388864" y="2352914"/>
                <a:ext cx="640080" cy="57411"/>
              </a:xfrm>
              <a:prstGeom prst="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chemeClr val="tx2">
                      <a:lumMod val="25000"/>
                    </a:schemeClr>
                  </a:solidFill>
                  <a:latin typeface="Arial"/>
                </a:endParaRPr>
              </a:p>
            </p:txBody>
          </p:sp>
        </p:grpSp>
        <p:grpSp>
          <p:nvGrpSpPr>
            <p:cNvPr id="326" name="Group 325">
              <a:extLst>
                <a:ext uri="{FF2B5EF4-FFF2-40B4-BE49-F238E27FC236}">
                  <a16:creationId xmlns:a16="http://schemas.microsoft.com/office/drawing/2014/main" id="{BF44E85E-3D4E-41C6-A9D8-9E2A9489D313}"/>
                </a:ext>
              </a:extLst>
            </p:cNvPr>
            <p:cNvGrpSpPr/>
            <p:nvPr/>
          </p:nvGrpSpPr>
          <p:grpSpPr>
            <a:xfrm>
              <a:off x="3349918" y="2092446"/>
              <a:ext cx="245930" cy="244986"/>
              <a:chOff x="8488179" y="1342988"/>
              <a:chExt cx="220743" cy="219894"/>
            </a:xfrm>
            <a:solidFill>
              <a:schemeClr val="tx1"/>
            </a:solidFill>
          </p:grpSpPr>
          <p:sp>
            <p:nvSpPr>
              <p:cNvPr id="327" name="Freeform 303">
                <a:extLst>
                  <a:ext uri="{FF2B5EF4-FFF2-40B4-BE49-F238E27FC236}">
                    <a16:creationId xmlns:a16="http://schemas.microsoft.com/office/drawing/2014/main" id="{04D8CF59-1A2F-4D53-975D-DF185855557F}"/>
                  </a:ext>
                </a:extLst>
              </p:cNvPr>
              <p:cNvSpPr>
                <a:spLocks/>
              </p:cNvSpPr>
              <p:nvPr/>
            </p:nvSpPr>
            <p:spPr bwMode="auto">
              <a:xfrm>
                <a:off x="8488179" y="1342988"/>
                <a:ext cx="127776" cy="126927"/>
              </a:xfrm>
              <a:custGeom>
                <a:avLst/>
                <a:gdLst>
                  <a:gd name="T0" fmla="*/ 194 w 224"/>
                  <a:gd name="T1" fmla="*/ 0 h 223"/>
                  <a:gd name="T2" fmla="*/ 164 w 224"/>
                  <a:gd name="T3" fmla="*/ 30 h 223"/>
                  <a:gd name="T4" fmla="*/ 30 w 224"/>
                  <a:gd name="T5" fmla="*/ 163 h 223"/>
                  <a:gd name="T6" fmla="*/ 0 w 224"/>
                  <a:gd name="T7" fmla="*/ 193 h 223"/>
                  <a:gd name="T8" fmla="*/ 30 w 224"/>
                  <a:gd name="T9" fmla="*/ 223 h 223"/>
                  <a:gd name="T10" fmla="*/ 224 w 224"/>
                  <a:gd name="T11" fmla="*/ 30 h 223"/>
                  <a:gd name="T12" fmla="*/ 194 w 224"/>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4" h="223">
                    <a:moveTo>
                      <a:pt x="194" y="0"/>
                    </a:moveTo>
                    <a:cubicBezTo>
                      <a:pt x="177" y="0"/>
                      <a:pt x="164" y="13"/>
                      <a:pt x="164" y="30"/>
                    </a:cubicBezTo>
                    <a:cubicBezTo>
                      <a:pt x="164" y="103"/>
                      <a:pt x="104" y="163"/>
                      <a:pt x="30" y="163"/>
                    </a:cubicBezTo>
                    <a:cubicBezTo>
                      <a:pt x="14" y="163"/>
                      <a:pt x="0" y="176"/>
                      <a:pt x="0" y="193"/>
                    </a:cubicBezTo>
                    <a:cubicBezTo>
                      <a:pt x="0" y="209"/>
                      <a:pt x="14" y="223"/>
                      <a:pt x="30" y="223"/>
                    </a:cubicBezTo>
                    <a:cubicBezTo>
                      <a:pt x="137" y="223"/>
                      <a:pt x="224" y="136"/>
                      <a:pt x="224" y="30"/>
                    </a:cubicBezTo>
                    <a:cubicBezTo>
                      <a:pt x="224" y="13"/>
                      <a:pt x="210" y="0"/>
                      <a:pt x="1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28" name="Freeform 304">
                <a:extLst>
                  <a:ext uri="{FF2B5EF4-FFF2-40B4-BE49-F238E27FC236}">
                    <a16:creationId xmlns:a16="http://schemas.microsoft.com/office/drawing/2014/main" id="{FFF992E6-5E15-47BE-8B81-2537CBF31F3A}"/>
                  </a:ext>
                </a:extLst>
              </p:cNvPr>
              <p:cNvSpPr>
                <a:spLocks/>
              </p:cNvSpPr>
              <p:nvPr/>
            </p:nvSpPr>
            <p:spPr bwMode="auto">
              <a:xfrm>
                <a:off x="8581570" y="1342988"/>
                <a:ext cx="127352" cy="126927"/>
              </a:xfrm>
              <a:custGeom>
                <a:avLst/>
                <a:gdLst>
                  <a:gd name="T0" fmla="*/ 193 w 223"/>
                  <a:gd name="T1" fmla="*/ 163 h 223"/>
                  <a:gd name="T2" fmla="*/ 60 w 223"/>
                  <a:gd name="T3" fmla="*/ 30 h 223"/>
                  <a:gd name="T4" fmla="*/ 30 w 223"/>
                  <a:gd name="T5" fmla="*/ 0 h 223"/>
                  <a:gd name="T6" fmla="*/ 0 w 223"/>
                  <a:gd name="T7" fmla="*/ 30 h 223"/>
                  <a:gd name="T8" fmla="*/ 193 w 223"/>
                  <a:gd name="T9" fmla="*/ 223 h 223"/>
                  <a:gd name="T10" fmla="*/ 223 w 223"/>
                  <a:gd name="T11" fmla="*/ 193 h 223"/>
                  <a:gd name="T12" fmla="*/ 193 w 223"/>
                  <a:gd name="T13" fmla="*/ 163 h 223"/>
                </a:gdLst>
                <a:ahLst/>
                <a:cxnLst>
                  <a:cxn ang="0">
                    <a:pos x="T0" y="T1"/>
                  </a:cxn>
                  <a:cxn ang="0">
                    <a:pos x="T2" y="T3"/>
                  </a:cxn>
                  <a:cxn ang="0">
                    <a:pos x="T4" y="T5"/>
                  </a:cxn>
                  <a:cxn ang="0">
                    <a:pos x="T6" y="T7"/>
                  </a:cxn>
                  <a:cxn ang="0">
                    <a:pos x="T8" y="T9"/>
                  </a:cxn>
                  <a:cxn ang="0">
                    <a:pos x="T10" y="T11"/>
                  </a:cxn>
                  <a:cxn ang="0">
                    <a:pos x="T12" y="T13"/>
                  </a:cxn>
                </a:cxnLst>
                <a:rect l="0" t="0" r="r" b="b"/>
                <a:pathLst>
                  <a:path w="223" h="223">
                    <a:moveTo>
                      <a:pt x="193" y="163"/>
                    </a:moveTo>
                    <a:cubicBezTo>
                      <a:pt x="119" y="163"/>
                      <a:pt x="60" y="103"/>
                      <a:pt x="60" y="30"/>
                    </a:cubicBezTo>
                    <a:cubicBezTo>
                      <a:pt x="60" y="13"/>
                      <a:pt x="46" y="0"/>
                      <a:pt x="30" y="0"/>
                    </a:cubicBezTo>
                    <a:cubicBezTo>
                      <a:pt x="13" y="0"/>
                      <a:pt x="0" y="13"/>
                      <a:pt x="0" y="30"/>
                    </a:cubicBezTo>
                    <a:cubicBezTo>
                      <a:pt x="0" y="136"/>
                      <a:pt x="86" y="223"/>
                      <a:pt x="193" y="223"/>
                    </a:cubicBezTo>
                    <a:cubicBezTo>
                      <a:pt x="209" y="223"/>
                      <a:pt x="223" y="209"/>
                      <a:pt x="223" y="193"/>
                    </a:cubicBezTo>
                    <a:cubicBezTo>
                      <a:pt x="223" y="176"/>
                      <a:pt x="209" y="163"/>
                      <a:pt x="19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29" name="Freeform 305">
                <a:extLst>
                  <a:ext uri="{FF2B5EF4-FFF2-40B4-BE49-F238E27FC236}">
                    <a16:creationId xmlns:a16="http://schemas.microsoft.com/office/drawing/2014/main" id="{5C735BFC-FD9F-47B0-A898-7BE002CA4D17}"/>
                  </a:ext>
                </a:extLst>
              </p:cNvPr>
              <p:cNvSpPr>
                <a:spLocks/>
              </p:cNvSpPr>
              <p:nvPr/>
            </p:nvSpPr>
            <p:spPr bwMode="auto">
              <a:xfrm>
                <a:off x="8488179" y="1435955"/>
                <a:ext cx="127776" cy="126927"/>
              </a:xfrm>
              <a:custGeom>
                <a:avLst/>
                <a:gdLst>
                  <a:gd name="T0" fmla="*/ 30 w 224"/>
                  <a:gd name="T1" fmla="*/ 0 h 223"/>
                  <a:gd name="T2" fmla="*/ 0 w 224"/>
                  <a:gd name="T3" fmla="*/ 30 h 223"/>
                  <a:gd name="T4" fmla="*/ 30 w 224"/>
                  <a:gd name="T5" fmla="*/ 60 h 223"/>
                  <a:gd name="T6" fmla="*/ 164 w 224"/>
                  <a:gd name="T7" fmla="*/ 193 h 223"/>
                  <a:gd name="T8" fmla="*/ 194 w 224"/>
                  <a:gd name="T9" fmla="*/ 223 h 223"/>
                  <a:gd name="T10" fmla="*/ 224 w 224"/>
                  <a:gd name="T11" fmla="*/ 193 h 223"/>
                  <a:gd name="T12" fmla="*/ 30 w 224"/>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4" h="223">
                    <a:moveTo>
                      <a:pt x="30" y="0"/>
                    </a:moveTo>
                    <a:cubicBezTo>
                      <a:pt x="14" y="0"/>
                      <a:pt x="0" y="13"/>
                      <a:pt x="0" y="30"/>
                    </a:cubicBezTo>
                    <a:cubicBezTo>
                      <a:pt x="0" y="46"/>
                      <a:pt x="14" y="60"/>
                      <a:pt x="30" y="60"/>
                    </a:cubicBezTo>
                    <a:cubicBezTo>
                      <a:pt x="104" y="60"/>
                      <a:pt x="164" y="120"/>
                      <a:pt x="164" y="193"/>
                    </a:cubicBezTo>
                    <a:cubicBezTo>
                      <a:pt x="164" y="210"/>
                      <a:pt x="177" y="223"/>
                      <a:pt x="194" y="223"/>
                    </a:cubicBezTo>
                    <a:cubicBezTo>
                      <a:pt x="210" y="223"/>
                      <a:pt x="224" y="210"/>
                      <a:pt x="224" y="193"/>
                    </a:cubicBezTo>
                    <a:cubicBezTo>
                      <a:pt x="224" y="87"/>
                      <a:pt x="137"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30" name="Freeform 306">
                <a:extLst>
                  <a:ext uri="{FF2B5EF4-FFF2-40B4-BE49-F238E27FC236}">
                    <a16:creationId xmlns:a16="http://schemas.microsoft.com/office/drawing/2014/main" id="{BFE99025-C176-4CC1-B90D-515E526A2D6D}"/>
                  </a:ext>
                </a:extLst>
              </p:cNvPr>
              <p:cNvSpPr>
                <a:spLocks/>
              </p:cNvSpPr>
              <p:nvPr/>
            </p:nvSpPr>
            <p:spPr bwMode="auto">
              <a:xfrm>
                <a:off x="8581570" y="1435955"/>
                <a:ext cx="127352" cy="126927"/>
              </a:xfrm>
              <a:custGeom>
                <a:avLst/>
                <a:gdLst>
                  <a:gd name="T0" fmla="*/ 193 w 223"/>
                  <a:gd name="T1" fmla="*/ 0 h 223"/>
                  <a:gd name="T2" fmla="*/ 0 w 223"/>
                  <a:gd name="T3" fmla="*/ 193 h 223"/>
                  <a:gd name="T4" fmla="*/ 30 w 223"/>
                  <a:gd name="T5" fmla="*/ 223 h 223"/>
                  <a:gd name="T6" fmla="*/ 60 w 223"/>
                  <a:gd name="T7" fmla="*/ 193 h 223"/>
                  <a:gd name="T8" fmla="*/ 193 w 223"/>
                  <a:gd name="T9" fmla="*/ 60 h 223"/>
                  <a:gd name="T10" fmla="*/ 223 w 223"/>
                  <a:gd name="T11" fmla="*/ 30 h 223"/>
                  <a:gd name="T12" fmla="*/ 193 w 223"/>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3" h="223">
                    <a:moveTo>
                      <a:pt x="193" y="0"/>
                    </a:moveTo>
                    <a:cubicBezTo>
                      <a:pt x="86" y="0"/>
                      <a:pt x="0" y="87"/>
                      <a:pt x="0" y="193"/>
                    </a:cubicBezTo>
                    <a:cubicBezTo>
                      <a:pt x="0" y="210"/>
                      <a:pt x="13" y="223"/>
                      <a:pt x="30" y="223"/>
                    </a:cubicBezTo>
                    <a:cubicBezTo>
                      <a:pt x="46" y="223"/>
                      <a:pt x="60" y="210"/>
                      <a:pt x="60" y="193"/>
                    </a:cubicBezTo>
                    <a:cubicBezTo>
                      <a:pt x="60" y="120"/>
                      <a:pt x="119" y="60"/>
                      <a:pt x="193" y="60"/>
                    </a:cubicBezTo>
                    <a:cubicBezTo>
                      <a:pt x="209" y="60"/>
                      <a:pt x="223" y="46"/>
                      <a:pt x="223" y="30"/>
                    </a:cubicBezTo>
                    <a:cubicBezTo>
                      <a:pt x="223" y="13"/>
                      <a:pt x="209" y="0"/>
                      <a:pt x="19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331" name="Group 330">
              <a:extLst>
                <a:ext uri="{FF2B5EF4-FFF2-40B4-BE49-F238E27FC236}">
                  <a16:creationId xmlns:a16="http://schemas.microsoft.com/office/drawing/2014/main" id="{5B6BC772-6D25-417C-B34B-F5DF7B414B7E}"/>
                </a:ext>
              </a:extLst>
            </p:cNvPr>
            <p:cNvGrpSpPr/>
            <p:nvPr/>
          </p:nvGrpSpPr>
          <p:grpSpPr>
            <a:xfrm>
              <a:off x="3903219" y="3517114"/>
              <a:ext cx="278475" cy="316392"/>
              <a:chOff x="9324150" y="1782147"/>
              <a:chExt cx="264907" cy="300978"/>
            </a:xfrm>
            <a:solidFill>
              <a:schemeClr val="tx1"/>
            </a:solidFill>
          </p:grpSpPr>
          <p:sp>
            <p:nvSpPr>
              <p:cNvPr id="332" name="Freeform 307">
                <a:extLst>
                  <a:ext uri="{FF2B5EF4-FFF2-40B4-BE49-F238E27FC236}">
                    <a16:creationId xmlns:a16="http://schemas.microsoft.com/office/drawing/2014/main" id="{8E448CB0-BA1A-461B-BA5A-E665A581D512}"/>
                  </a:ext>
                </a:extLst>
              </p:cNvPr>
              <p:cNvSpPr>
                <a:spLocks noEditPoints="1"/>
              </p:cNvSpPr>
              <p:nvPr/>
            </p:nvSpPr>
            <p:spPr bwMode="auto">
              <a:xfrm>
                <a:off x="9324164" y="1782152"/>
                <a:ext cx="264893" cy="300972"/>
              </a:xfrm>
              <a:custGeom>
                <a:avLst/>
                <a:gdLst>
                  <a:gd name="T0" fmla="*/ 450 w 465"/>
                  <a:gd name="T1" fmla="*/ 122 h 528"/>
                  <a:gd name="T2" fmla="*/ 248 w 465"/>
                  <a:gd name="T3" fmla="*/ 6 h 528"/>
                  <a:gd name="T4" fmla="*/ 218 w 465"/>
                  <a:gd name="T5" fmla="*/ 6 h 528"/>
                  <a:gd name="T6" fmla="*/ 15 w 465"/>
                  <a:gd name="T7" fmla="*/ 122 h 528"/>
                  <a:gd name="T8" fmla="*/ 0 w 465"/>
                  <a:gd name="T9" fmla="*/ 148 h 528"/>
                  <a:gd name="T10" fmla="*/ 0 w 465"/>
                  <a:gd name="T11" fmla="*/ 382 h 528"/>
                  <a:gd name="T12" fmla="*/ 15 w 465"/>
                  <a:gd name="T13" fmla="*/ 408 h 528"/>
                  <a:gd name="T14" fmla="*/ 218 w 465"/>
                  <a:gd name="T15" fmla="*/ 524 h 528"/>
                  <a:gd name="T16" fmla="*/ 233 w 465"/>
                  <a:gd name="T17" fmla="*/ 528 h 528"/>
                  <a:gd name="T18" fmla="*/ 248 w 465"/>
                  <a:gd name="T19" fmla="*/ 524 h 528"/>
                  <a:gd name="T20" fmla="*/ 450 w 465"/>
                  <a:gd name="T21" fmla="*/ 408 h 528"/>
                  <a:gd name="T22" fmla="*/ 465 w 465"/>
                  <a:gd name="T23" fmla="*/ 382 h 528"/>
                  <a:gd name="T24" fmla="*/ 465 w 465"/>
                  <a:gd name="T25" fmla="*/ 148 h 528"/>
                  <a:gd name="T26" fmla="*/ 450 w 465"/>
                  <a:gd name="T27" fmla="*/ 122 h 528"/>
                  <a:gd name="T28" fmla="*/ 405 w 465"/>
                  <a:gd name="T29" fmla="*/ 364 h 528"/>
                  <a:gd name="T30" fmla="*/ 233 w 465"/>
                  <a:gd name="T31" fmla="*/ 464 h 528"/>
                  <a:gd name="T32" fmla="*/ 60 w 465"/>
                  <a:gd name="T33" fmla="*/ 364 h 528"/>
                  <a:gd name="T34" fmla="*/ 60 w 465"/>
                  <a:gd name="T35" fmla="*/ 166 h 528"/>
                  <a:gd name="T36" fmla="*/ 233 w 465"/>
                  <a:gd name="T37" fmla="*/ 66 h 528"/>
                  <a:gd name="T38" fmla="*/ 405 w 465"/>
                  <a:gd name="T39" fmla="*/ 166 h 528"/>
                  <a:gd name="T40" fmla="*/ 405 w 465"/>
                  <a:gd name="T41" fmla="*/ 36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5" h="528">
                    <a:moveTo>
                      <a:pt x="450" y="122"/>
                    </a:moveTo>
                    <a:cubicBezTo>
                      <a:pt x="248" y="6"/>
                      <a:pt x="248" y="6"/>
                      <a:pt x="248" y="6"/>
                    </a:cubicBezTo>
                    <a:cubicBezTo>
                      <a:pt x="238" y="0"/>
                      <a:pt x="227" y="0"/>
                      <a:pt x="218" y="6"/>
                    </a:cubicBezTo>
                    <a:cubicBezTo>
                      <a:pt x="15" y="122"/>
                      <a:pt x="15" y="122"/>
                      <a:pt x="15" y="122"/>
                    </a:cubicBezTo>
                    <a:cubicBezTo>
                      <a:pt x="6" y="128"/>
                      <a:pt x="0" y="138"/>
                      <a:pt x="0" y="148"/>
                    </a:cubicBezTo>
                    <a:cubicBezTo>
                      <a:pt x="0" y="382"/>
                      <a:pt x="0" y="382"/>
                      <a:pt x="0" y="382"/>
                    </a:cubicBezTo>
                    <a:cubicBezTo>
                      <a:pt x="0" y="393"/>
                      <a:pt x="6" y="402"/>
                      <a:pt x="15" y="408"/>
                    </a:cubicBezTo>
                    <a:cubicBezTo>
                      <a:pt x="218" y="524"/>
                      <a:pt x="218" y="524"/>
                      <a:pt x="218" y="524"/>
                    </a:cubicBezTo>
                    <a:cubicBezTo>
                      <a:pt x="222" y="527"/>
                      <a:pt x="227" y="528"/>
                      <a:pt x="233" y="528"/>
                    </a:cubicBezTo>
                    <a:cubicBezTo>
                      <a:pt x="238" y="528"/>
                      <a:pt x="243" y="527"/>
                      <a:pt x="248" y="524"/>
                    </a:cubicBezTo>
                    <a:cubicBezTo>
                      <a:pt x="450" y="408"/>
                      <a:pt x="450" y="408"/>
                      <a:pt x="450" y="408"/>
                    </a:cubicBezTo>
                    <a:cubicBezTo>
                      <a:pt x="459" y="402"/>
                      <a:pt x="465" y="393"/>
                      <a:pt x="465" y="382"/>
                    </a:cubicBezTo>
                    <a:cubicBezTo>
                      <a:pt x="465" y="148"/>
                      <a:pt x="465" y="148"/>
                      <a:pt x="465" y="148"/>
                    </a:cubicBezTo>
                    <a:cubicBezTo>
                      <a:pt x="465" y="138"/>
                      <a:pt x="459" y="128"/>
                      <a:pt x="450" y="122"/>
                    </a:cubicBezTo>
                    <a:close/>
                    <a:moveTo>
                      <a:pt x="405" y="364"/>
                    </a:moveTo>
                    <a:cubicBezTo>
                      <a:pt x="233" y="464"/>
                      <a:pt x="233" y="464"/>
                      <a:pt x="233" y="464"/>
                    </a:cubicBezTo>
                    <a:cubicBezTo>
                      <a:pt x="60" y="364"/>
                      <a:pt x="60" y="364"/>
                      <a:pt x="60" y="364"/>
                    </a:cubicBezTo>
                    <a:cubicBezTo>
                      <a:pt x="60" y="166"/>
                      <a:pt x="60" y="166"/>
                      <a:pt x="60" y="166"/>
                    </a:cubicBezTo>
                    <a:cubicBezTo>
                      <a:pt x="233" y="66"/>
                      <a:pt x="233" y="66"/>
                      <a:pt x="233" y="66"/>
                    </a:cubicBezTo>
                    <a:cubicBezTo>
                      <a:pt x="405" y="166"/>
                      <a:pt x="405" y="166"/>
                      <a:pt x="405" y="166"/>
                    </a:cubicBezTo>
                    <a:lnTo>
                      <a:pt x="405"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33" name="Freeform 308">
                <a:extLst>
                  <a:ext uri="{FF2B5EF4-FFF2-40B4-BE49-F238E27FC236}">
                    <a16:creationId xmlns:a16="http://schemas.microsoft.com/office/drawing/2014/main" id="{91069BF3-5D93-431D-A6BF-0099FBB82C5F}"/>
                  </a:ext>
                </a:extLst>
              </p:cNvPr>
              <p:cNvSpPr>
                <a:spLocks noEditPoints="1"/>
              </p:cNvSpPr>
              <p:nvPr/>
            </p:nvSpPr>
            <p:spPr bwMode="auto">
              <a:xfrm>
                <a:off x="9324158" y="1782147"/>
                <a:ext cx="264892" cy="168100"/>
              </a:xfrm>
              <a:custGeom>
                <a:avLst/>
                <a:gdLst>
                  <a:gd name="T0" fmla="*/ 450 w 465"/>
                  <a:gd name="T1" fmla="*/ 122 h 295"/>
                  <a:gd name="T2" fmla="*/ 248 w 465"/>
                  <a:gd name="T3" fmla="*/ 6 h 295"/>
                  <a:gd name="T4" fmla="*/ 218 w 465"/>
                  <a:gd name="T5" fmla="*/ 6 h 295"/>
                  <a:gd name="T6" fmla="*/ 15 w 465"/>
                  <a:gd name="T7" fmla="*/ 122 h 295"/>
                  <a:gd name="T8" fmla="*/ 0 w 465"/>
                  <a:gd name="T9" fmla="*/ 148 h 295"/>
                  <a:gd name="T10" fmla="*/ 15 w 465"/>
                  <a:gd name="T11" fmla="*/ 174 h 295"/>
                  <a:gd name="T12" fmla="*/ 218 w 465"/>
                  <a:gd name="T13" fmla="*/ 291 h 295"/>
                  <a:gd name="T14" fmla="*/ 233 w 465"/>
                  <a:gd name="T15" fmla="*/ 295 h 295"/>
                  <a:gd name="T16" fmla="*/ 248 w 465"/>
                  <a:gd name="T17" fmla="*/ 291 h 295"/>
                  <a:gd name="T18" fmla="*/ 450 w 465"/>
                  <a:gd name="T19" fmla="*/ 174 h 295"/>
                  <a:gd name="T20" fmla="*/ 465 w 465"/>
                  <a:gd name="T21" fmla="*/ 148 h 295"/>
                  <a:gd name="T22" fmla="*/ 450 w 465"/>
                  <a:gd name="T23" fmla="*/ 122 h 295"/>
                  <a:gd name="T24" fmla="*/ 233 w 465"/>
                  <a:gd name="T25" fmla="*/ 230 h 295"/>
                  <a:gd name="T26" fmla="*/ 90 w 465"/>
                  <a:gd name="T27" fmla="*/ 148 h 295"/>
                  <a:gd name="T28" fmla="*/ 233 w 465"/>
                  <a:gd name="T29" fmla="*/ 66 h 295"/>
                  <a:gd name="T30" fmla="*/ 375 w 465"/>
                  <a:gd name="T31" fmla="*/ 148 h 295"/>
                  <a:gd name="T32" fmla="*/ 233 w 465"/>
                  <a:gd name="T33" fmla="*/ 23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295">
                    <a:moveTo>
                      <a:pt x="450" y="122"/>
                    </a:moveTo>
                    <a:cubicBezTo>
                      <a:pt x="248" y="6"/>
                      <a:pt x="248" y="6"/>
                      <a:pt x="248" y="6"/>
                    </a:cubicBezTo>
                    <a:cubicBezTo>
                      <a:pt x="238" y="0"/>
                      <a:pt x="227" y="0"/>
                      <a:pt x="218" y="6"/>
                    </a:cubicBezTo>
                    <a:cubicBezTo>
                      <a:pt x="15" y="122"/>
                      <a:pt x="15" y="122"/>
                      <a:pt x="15" y="122"/>
                    </a:cubicBezTo>
                    <a:cubicBezTo>
                      <a:pt x="6" y="128"/>
                      <a:pt x="0" y="138"/>
                      <a:pt x="0" y="148"/>
                    </a:cubicBezTo>
                    <a:cubicBezTo>
                      <a:pt x="0" y="159"/>
                      <a:pt x="6" y="169"/>
                      <a:pt x="15" y="174"/>
                    </a:cubicBezTo>
                    <a:cubicBezTo>
                      <a:pt x="218" y="291"/>
                      <a:pt x="218" y="291"/>
                      <a:pt x="218" y="291"/>
                    </a:cubicBezTo>
                    <a:cubicBezTo>
                      <a:pt x="222" y="294"/>
                      <a:pt x="227" y="295"/>
                      <a:pt x="233" y="295"/>
                    </a:cubicBezTo>
                    <a:cubicBezTo>
                      <a:pt x="238" y="295"/>
                      <a:pt x="243" y="294"/>
                      <a:pt x="248" y="291"/>
                    </a:cubicBezTo>
                    <a:cubicBezTo>
                      <a:pt x="450" y="174"/>
                      <a:pt x="450" y="174"/>
                      <a:pt x="450" y="174"/>
                    </a:cubicBezTo>
                    <a:cubicBezTo>
                      <a:pt x="459" y="169"/>
                      <a:pt x="465" y="159"/>
                      <a:pt x="465" y="148"/>
                    </a:cubicBezTo>
                    <a:cubicBezTo>
                      <a:pt x="465" y="138"/>
                      <a:pt x="459" y="128"/>
                      <a:pt x="450" y="122"/>
                    </a:cubicBezTo>
                    <a:close/>
                    <a:moveTo>
                      <a:pt x="233" y="230"/>
                    </a:moveTo>
                    <a:cubicBezTo>
                      <a:pt x="90" y="148"/>
                      <a:pt x="90" y="148"/>
                      <a:pt x="90" y="148"/>
                    </a:cubicBezTo>
                    <a:cubicBezTo>
                      <a:pt x="233" y="66"/>
                      <a:pt x="233" y="66"/>
                      <a:pt x="233" y="66"/>
                    </a:cubicBezTo>
                    <a:cubicBezTo>
                      <a:pt x="375" y="148"/>
                      <a:pt x="375" y="148"/>
                      <a:pt x="375" y="148"/>
                    </a:cubicBezTo>
                    <a:lnTo>
                      <a:pt x="23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34" name="Freeform 309">
                <a:extLst>
                  <a:ext uri="{FF2B5EF4-FFF2-40B4-BE49-F238E27FC236}">
                    <a16:creationId xmlns:a16="http://schemas.microsoft.com/office/drawing/2014/main" id="{4B869081-B038-4B26-91E4-CCFDE22B9160}"/>
                  </a:ext>
                </a:extLst>
              </p:cNvPr>
              <p:cNvSpPr>
                <a:spLocks noEditPoints="1"/>
              </p:cNvSpPr>
              <p:nvPr/>
            </p:nvSpPr>
            <p:spPr bwMode="auto">
              <a:xfrm>
                <a:off x="9324150" y="1848799"/>
                <a:ext cx="149849" cy="234326"/>
              </a:xfrm>
              <a:custGeom>
                <a:avLst/>
                <a:gdLst>
                  <a:gd name="T0" fmla="*/ 248 w 263"/>
                  <a:gd name="T1" fmla="*/ 122 h 411"/>
                  <a:gd name="T2" fmla="*/ 45 w 263"/>
                  <a:gd name="T3" fmla="*/ 5 h 411"/>
                  <a:gd name="T4" fmla="*/ 15 w 263"/>
                  <a:gd name="T5" fmla="*/ 5 h 411"/>
                  <a:gd name="T6" fmla="*/ 0 w 263"/>
                  <a:gd name="T7" fmla="*/ 31 h 411"/>
                  <a:gd name="T8" fmla="*/ 0 w 263"/>
                  <a:gd name="T9" fmla="*/ 265 h 411"/>
                  <a:gd name="T10" fmla="*/ 15 w 263"/>
                  <a:gd name="T11" fmla="*/ 291 h 411"/>
                  <a:gd name="T12" fmla="*/ 218 w 263"/>
                  <a:gd name="T13" fmla="*/ 407 h 411"/>
                  <a:gd name="T14" fmla="*/ 233 w 263"/>
                  <a:gd name="T15" fmla="*/ 411 h 411"/>
                  <a:gd name="T16" fmla="*/ 248 w 263"/>
                  <a:gd name="T17" fmla="*/ 407 h 411"/>
                  <a:gd name="T18" fmla="*/ 263 w 263"/>
                  <a:gd name="T19" fmla="*/ 381 h 411"/>
                  <a:gd name="T20" fmla="*/ 263 w 263"/>
                  <a:gd name="T21" fmla="*/ 148 h 411"/>
                  <a:gd name="T22" fmla="*/ 248 w 263"/>
                  <a:gd name="T23" fmla="*/ 122 h 411"/>
                  <a:gd name="T24" fmla="*/ 203 w 263"/>
                  <a:gd name="T25" fmla="*/ 330 h 411"/>
                  <a:gd name="T26" fmla="*/ 60 w 263"/>
                  <a:gd name="T27" fmla="*/ 247 h 411"/>
                  <a:gd name="T28" fmla="*/ 60 w 263"/>
                  <a:gd name="T29" fmla="*/ 83 h 411"/>
                  <a:gd name="T30" fmla="*/ 203 w 263"/>
                  <a:gd name="T31" fmla="*/ 165 h 411"/>
                  <a:gd name="T32" fmla="*/ 203 w 263"/>
                  <a:gd name="T33" fmla="*/ 33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3" h="411">
                    <a:moveTo>
                      <a:pt x="248" y="122"/>
                    </a:moveTo>
                    <a:cubicBezTo>
                      <a:pt x="45" y="5"/>
                      <a:pt x="45" y="5"/>
                      <a:pt x="45" y="5"/>
                    </a:cubicBezTo>
                    <a:cubicBezTo>
                      <a:pt x="36" y="0"/>
                      <a:pt x="25" y="0"/>
                      <a:pt x="15" y="5"/>
                    </a:cubicBezTo>
                    <a:cubicBezTo>
                      <a:pt x="6" y="11"/>
                      <a:pt x="0" y="21"/>
                      <a:pt x="0" y="31"/>
                    </a:cubicBezTo>
                    <a:cubicBezTo>
                      <a:pt x="0" y="265"/>
                      <a:pt x="0" y="265"/>
                      <a:pt x="0" y="265"/>
                    </a:cubicBezTo>
                    <a:cubicBezTo>
                      <a:pt x="0" y="276"/>
                      <a:pt x="6" y="285"/>
                      <a:pt x="15" y="291"/>
                    </a:cubicBezTo>
                    <a:cubicBezTo>
                      <a:pt x="218" y="407"/>
                      <a:pt x="218" y="407"/>
                      <a:pt x="218" y="407"/>
                    </a:cubicBezTo>
                    <a:cubicBezTo>
                      <a:pt x="222" y="410"/>
                      <a:pt x="227" y="411"/>
                      <a:pt x="233" y="411"/>
                    </a:cubicBezTo>
                    <a:cubicBezTo>
                      <a:pt x="238" y="411"/>
                      <a:pt x="243" y="410"/>
                      <a:pt x="248" y="407"/>
                    </a:cubicBezTo>
                    <a:cubicBezTo>
                      <a:pt x="257" y="402"/>
                      <a:pt x="263" y="392"/>
                      <a:pt x="263" y="381"/>
                    </a:cubicBezTo>
                    <a:cubicBezTo>
                      <a:pt x="263" y="148"/>
                      <a:pt x="263" y="148"/>
                      <a:pt x="263" y="148"/>
                    </a:cubicBezTo>
                    <a:cubicBezTo>
                      <a:pt x="263" y="137"/>
                      <a:pt x="257" y="127"/>
                      <a:pt x="248" y="122"/>
                    </a:cubicBezTo>
                    <a:close/>
                    <a:moveTo>
                      <a:pt x="203" y="330"/>
                    </a:moveTo>
                    <a:cubicBezTo>
                      <a:pt x="60" y="247"/>
                      <a:pt x="60" y="247"/>
                      <a:pt x="60" y="247"/>
                    </a:cubicBezTo>
                    <a:cubicBezTo>
                      <a:pt x="60" y="83"/>
                      <a:pt x="60" y="83"/>
                      <a:pt x="60" y="83"/>
                    </a:cubicBezTo>
                    <a:cubicBezTo>
                      <a:pt x="203" y="165"/>
                      <a:pt x="203" y="165"/>
                      <a:pt x="203" y="165"/>
                    </a:cubicBezTo>
                    <a:lnTo>
                      <a:pt x="203"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335" name="Group 334">
              <a:extLst>
                <a:ext uri="{FF2B5EF4-FFF2-40B4-BE49-F238E27FC236}">
                  <a16:creationId xmlns:a16="http://schemas.microsoft.com/office/drawing/2014/main" id="{24B30613-94DA-41D0-BCA5-4C1876F3FEF2}"/>
                </a:ext>
              </a:extLst>
            </p:cNvPr>
            <p:cNvGrpSpPr/>
            <p:nvPr/>
          </p:nvGrpSpPr>
          <p:grpSpPr>
            <a:xfrm>
              <a:off x="2629920" y="1829821"/>
              <a:ext cx="491955" cy="504013"/>
              <a:chOff x="8575203" y="2038327"/>
              <a:chExt cx="519595" cy="532330"/>
            </a:xfrm>
            <a:solidFill>
              <a:schemeClr val="tx1"/>
            </a:solidFill>
          </p:grpSpPr>
          <p:sp>
            <p:nvSpPr>
              <p:cNvPr id="336" name="Freeform 314">
                <a:extLst>
                  <a:ext uri="{FF2B5EF4-FFF2-40B4-BE49-F238E27FC236}">
                    <a16:creationId xmlns:a16="http://schemas.microsoft.com/office/drawing/2014/main" id="{21F7C490-1337-416A-9BB9-4A17AD795886}"/>
                  </a:ext>
                </a:extLst>
              </p:cNvPr>
              <p:cNvSpPr>
                <a:spLocks noEditPoints="1"/>
              </p:cNvSpPr>
              <p:nvPr/>
            </p:nvSpPr>
            <p:spPr bwMode="auto">
              <a:xfrm>
                <a:off x="8575203" y="2038327"/>
                <a:ext cx="519595" cy="532330"/>
              </a:xfrm>
              <a:custGeom>
                <a:avLst/>
                <a:gdLst>
                  <a:gd name="T0" fmla="*/ 816 w 911"/>
                  <a:gd name="T1" fmla="*/ 0 h 933"/>
                  <a:gd name="T2" fmla="*/ 95 w 911"/>
                  <a:gd name="T3" fmla="*/ 0 h 933"/>
                  <a:gd name="T4" fmla="*/ 0 w 911"/>
                  <a:gd name="T5" fmla="*/ 96 h 933"/>
                  <a:gd name="T6" fmla="*/ 0 w 911"/>
                  <a:gd name="T7" fmla="*/ 606 h 933"/>
                  <a:gd name="T8" fmla="*/ 95 w 911"/>
                  <a:gd name="T9" fmla="*/ 702 h 933"/>
                  <a:gd name="T10" fmla="*/ 274 w 911"/>
                  <a:gd name="T11" fmla="*/ 702 h 933"/>
                  <a:gd name="T12" fmla="*/ 274 w 911"/>
                  <a:gd name="T13" fmla="*/ 903 h 933"/>
                  <a:gd name="T14" fmla="*/ 292 w 911"/>
                  <a:gd name="T15" fmla="*/ 931 h 933"/>
                  <a:gd name="T16" fmla="*/ 304 w 911"/>
                  <a:gd name="T17" fmla="*/ 933 h 933"/>
                  <a:gd name="T18" fmla="*/ 325 w 911"/>
                  <a:gd name="T19" fmla="*/ 924 h 933"/>
                  <a:gd name="T20" fmla="*/ 548 w 911"/>
                  <a:gd name="T21" fmla="*/ 702 h 933"/>
                  <a:gd name="T22" fmla="*/ 816 w 911"/>
                  <a:gd name="T23" fmla="*/ 702 h 933"/>
                  <a:gd name="T24" fmla="*/ 911 w 911"/>
                  <a:gd name="T25" fmla="*/ 606 h 933"/>
                  <a:gd name="T26" fmla="*/ 911 w 911"/>
                  <a:gd name="T27" fmla="*/ 96 h 933"/>
                  <a:gd name="T28" fmla="*/ 816 w 911"/>
                  <a:gd name="T29" fmla="*/ 0 h 933"/>
                  <a:gd name="T30" fmla="*/ 851 w 911"/>
                  <a:gd name="T31" fmla="*/ 606 h 933"/>
                  <a:gd name="T32" fmla="*/ 816 w 911"/>
                  <a:gd name="T33" fmla="*/ 642 h 933"/>
                  <a:gd name="T34" fmla="*/ 535 w 911"/>
                  <a:gd name="T35" fmla="*/ 642 h 933"/>
                  <a:gd name="T36" fmla="*/ 514 w 911"/>
                  <a:gd name="T37" fmla="*/ 650 h 933"/>
                  <a:gd name="T38" fmla="*/ 334 w 911"/>
                  <a:gd name="T39" fmla="*/ 830 h 933"/>
                  <a:gd name="T40" fmla="*/ 334 w 911"/>
                  <a:gd name="T41" fmla="*/ 672 h 933"/>
                  <a:gd name="T42" fmla="*/ 304 w 911"/>
                  <a:gd name="T43" fmla="*/ 642 h 933"/>
                  <a:gd name="T44" fmla="*/ 95 w 911"/>
                  <a:gd name="T45" fmla="*/ 642 h 933"/>
                  <a:gd name="T46" fmla="*/ 60 w 911"/>
                  <a:gd name="T47" fmla="*/ 606 h 933"/>
                  <a:gd name="T48" fmla="*/ 60 w 911"/>
                  <a:gd name="T49" fmla="*/ 96 h 933"/>
                  <a:gd name="T50" fmla="*/ 95 w 911"/>
                  <a:gd name="T51" fmla="*/ 60 h 933"/>
                  <a:gd name="T52" fmla="*/ 816 w 911"/>
                  <a:gd name="T53" fmla="*/ 60 h 933"/>
                  <a:gd name="T54" fmla="*/ 851 w 911"/>
                  <a:gd name="T55" fmla="*/ 96 h 933"/>
                  <a:gd name="T56" fmla="*/ 851 w 911"/>
                  <a:gd name="T57" fmla="*/ 606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1" h="933">
                    <a:moveTo>
                      <a:pt x="816" y="0"/>
                    </a:moveTo>
                    <a:cubicBezTo>
                      <a:pt x="95" y="0"/>
                      <a:pt x="95" y="0"/>
                      <a:pt x="95" y="0"/>
                    </a:cubicBezTo>
                    <a:cubicBezTo>
                      <a:pt x="43" y="0"/>
                      <a:pt x="0" y="43"/>
                      <a:pt x="0" y="96"/>
                    </a:cubicBezTo>
                    <a:cubicBezTo>
                      <a:pt x="0" y="606"/>
                      <a:pt x="0" y="606"/>
                      <a:pt x="0" y="606"/>
                    </a:cubicBezTo>
                    <a:cubicBezTo>
                      <a:pt x="0" y="659"/>
                      <a:pt x="43" y="702"/>
                      <a:pt x="95" y="702"/>
                    </a:cubicBezTo>
                    <a:cubicBezTo>
                      <a:pt x="274" y="702"/>
                      <a:pt x="274" y="702"/>
                      <a:pt x="274" y="702"/>
                    </a:cubicBezTo>
                    <a:cubicBezTo>
                      <a:pt x="274" y="903"/>
                      <a:pt x="274" y="903"/>
                      <a:pt x="274" y="903"/>
                    </a:cubicBezTo>
                    <a:cubicBezTo>
                      <a:pt x="274" y="915"/>
                      <a:pt x="281" y="926"/>
                      <a:pt x="292" y="931"/>
                    </a:cubicBezTo>
                    <a:cubicBezTo>
                      <a:pt x="296" y="932"/>
                      <a:pt x="300" y="933"/>
                      <a:pt x="304" y="933"/>
                    </a:cubicBezTo>
                    <a:cubicBezTo>
                      <a:pt x="312" y="933"/>
                      <a:pt x="319" y="930"/>
                      <a:pt x="325" y="924"/>
                    </a:cubicBezTo>
                    <a:cubicBezTo>
                      <a:pt x="548" y="702"/>
                      <a:pt x="548" y="702"/>
                      <a:pt x="548" y="702"/>
                    </a:cubicBezTo>
                    <a:cubicBezTo>
                      <a:pt x="816" y="702"/>
                      <a:pt x="816" y="702"/>
                      <a:pt x="816" y="702"/>
                    </a:cubicBezTo>
                    <a:cubicBezTo>
                      <a:pt x="868" y="702"/>
                      <a:pt x="911" y="659"/>
                      <a:pt x="911" y="606"/>
                    </a:cubicBezTo>
                    <a:cubicBezTo>
                      <a:pt x="911" y="96"/>
                      <a:pt x="911" y="96"/>
                      <a:pt x="911" y="96"/>
                    </a:cubicBezTo>
                    <a:cubicBezTo>
                      <a:pt x="911" y="43"/>
                      <a:pt x="868" y="0"/>
                      <a:pt x="816" y="0"/>
                    </a:cubicBezTo>
                    <a:close/>
                    <a:moveTo>
                      <a:pt x="851" y="606"/>
                    </a:moveTo>
                    <a:cubicBezTo>
                      <a:pt x="851" y="625"/>
                      <a:pt x="835" y="642"/>
                      <a:pt x="816" y="642"/>
                    </a:cubicBezTo>
                    <a:cubicBezTo>
                      <a:pt x="535" y="642"/>
                      <a:pt x="535" y="642"/>
                      <a:pt x="535" y="642"/>
                    </a:cubicBezTo>
                    <a:cubicBezTo>
                      <a:pt x="527" y="642"/>
                      <a:pt x="520" y="645"/>
                      <a:pt x="514" y="650"/>
                    </a:cubicBezTo>
                    <a:cubicBezTo>
                      <a:pt x="334" y="830"/>
                      <a:pt x="334" y="830"/>
                      <a:pt x="334" y="830"/>
                    </a:cubicBezTo>
                    <a:cubicBezTo>
                      <a:pt x="334" y="672"/>
                      <a:pt x="334" y="672"/>
                      <a:pt x="334" y="672"/>
                    </a:cubicBezTo>
                    <a:cubicBezTo>
                      <a:pt x="334" y="655"/>
                      <a:pt x="320" y="642"/>
                      <a:pt x="304" y="642"/>
                    </a:cubicBezTo>
                    <a:cubicBezTo>
                      <a:pt x="95" y="642"/>
                      <a:pt x="95" y="642"/>
                      <a:pt x="95" y="642"/>
                    </a:cubicBezTo>
                    <a:cubicBezTo>
                      <a:pt x="76" y="642"/>
                      <a:pt x="60" y="625"/>
                      <a:pt x="60" y="606"/>
                    </a:cubicBezTo>
                    <a:cubicBezTo>
                      <a:pt x="60" y="96"/>
                      <a:pt x="60" y="96"/>
                      <a:pt x="60" y="96"/>
                    </a:cubicBezTo>
                    <a:cubicBezTo>
                      <a:pt x="60" y="76"/>
                      <a:pt x="76" y="60"/>
                      <a:pt x="95" y="60"/>
                    </a:cubicBezTo>
                    <a:cubicBezTo>
                      <a:pt x="816" y="60"/>
                      <a:pt x="816" y="60"/>
                      <a:pt x="816" y="60"/>
                    </a:cubicBezTo>
                    <a:cubicBezTo>
                      <a:pt x="835" y="60"/>
                      <a:pt x="851" y="76"/>
                      <a:pt x="851" y="96"/>
                    </a:cubicBezTo>
                    <a:lnTo>
                      <a:pt x="851" y="6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37" name="Freeform 315">
                <a:extLst>
                  <a:ext uri="{FF2B5EF4-FFF2-40B4-BE49-F238E27FC236}">
                    <a16:creationId xmlns:a16="http://schemas.microsoft.com/office/drawing/2014/main" id="{E70D76ED-7383-499E-86F3-8DA6F6BEB881}"/>
                  </a:ext>
                </a:extLst>
              </p:cNvPr>
              <p:cNvSpPr>
                <a:spLocks/>
              </p:cNvSpPr>
              <p:nvPr/>
            </p:nvSpPr>
            <p:spPr bwMode="auto">
              <a:xfrm>
                <a:off x="8687272" y="2142331"/>
                <a:ext cx="295880" cy="34385"/>
              </a:xfrm>
              <a:custGeom>
                <a:avLst/>
                <a:gdLst>
                  <a:gd name="T0" fmla="*/ 489 w 519"/>
                  <a:gd name="T1" fmla="*/ 0 h 60"/>
                  <a:gd name="T2" fmla="*/ 30 w 519"/>
                  <a:gd name="T3" fmla="*/ 0 h 60"/>
                  <a:gd name="T4" fmla="*/ 0 w 519"/>
                  <a:gd name="T5" fmla="*/ 30 h 60"/>
                  <a:gd name="T6" fmla="*/ 30 w 519"/>
                  <a:gd name="T7" fmla="*/ 60 h 60"/>
                  <a:gd name="T8" fmla="*/ 489 w 519"/>
                  <a:gd name="T9" fmla="*/ 60 h 60"/>
                  <a:gd name="T10" fmla="*/ 519 w 519"/>
                  <a:gd name="T11" fmla="*/ 30 h 60"/>
                  <a:gd name="T12" fmla="*/ 489 w 519"/>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519" h="60">
                    <a:moveTo>
                      <a:pt x="489" y="0"/>
                    </a:moveTo>
                    <a:cubicBezTo>
                      <a:pt x="30" y="0"/>
                      <a:pt x="30" y="0"/>
                      <a:pt x="30" y="0"/>
                    </a:cubicBezTo>
                    <a:cubicBezTo>
                      <a:pt x="14" y="0"/>
                      <a:pt x="0" y="13"/>
                      <a:pt x="0" y="30"/>
                    </a:cubicBezTo>
                    <a:cubicBezTo>
                      <a:pt x="0" y="46"/>
                      <a:pt x="14" y="60"/>
                      <a:pt x="30" y="60"/>
                    </a:cubicBezTo>
                    <a:cubicBezTo>
                      <a:pt x="489" y="60"/>
                      <a:pt x="489" y="60"/>
                      <a:pt x="489" y="60"/>
                    </a:cubicBezTo>
                    <a:cubicBezTo>
                      <a:pt x="505" y="60"/>
                      <a:pt x="519" y="46"/>
                      <a:pt x="519" y="30"/>
                    </a:cubicBezTo>
                    <a:cubicBezTo>
                      <a:pt x="519" y="13"/>
                      <a:pt x="505" y="0"/>
                      <a:pt x="48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38" name="Freeform 316">
                <a:extLst>
                  <a:ext uri="{FF2B5EF4-FFF2-40B4-BE49-F238E27FC236}">
                    <a16:creationId xmlns:a16="http://schemas.microsoft.com/office/drawing/2014/main" id="{C9EF2215-A4D7-4CD9-BFD2-EB9199521402}"/>
                  </a:ext>
                </a:extLst>
              </p:cNvPr>
              <p:cNvSpPr>
                <a:spLocks/>
              </p:cNvSpPr>
              <p:nvPr/>
            </p:nvSpPr>
            <p:spPr bwMode="auto">
              <a:xfrm>
                <a:off x="8687272" y="2228506"/>
                <a:ext cx="295880" cy="33960"/>
              </a:xfrm>
              <a:custGeom>
                <a:avLst/>
                <a:gdLst>
                  <a:gd name="T0" fmla="*/ 489 w 519"/>
                  <a:gd name="T1" fmla="*/ 0 h 60"/>
                  <a:gd name="T2" fmla="*/ 30 w 519"/>
                  <a:gd name="T3" fmla="*/ 0 h 60"/>
                  <a:gd name="T4" fmla="*/ 0 w 519"/>
                  <a:gd name="T5" fmla="*/ 30 h 60"/>
                  <a:gd name="T6" fmla="*/ 30 w 519"/>
                  <a:gd name="T7" fmla="*/ 60 h 60"/>
                  <a:gd name="T8" fmla="*/ 489 w 519"/>
                  <a:gd name="T9" fmla="*/ 60 h 60"/>
                  <a:gd name="T10" fmla="*/ 519 w 519"/>
                  <a:gd name="T11" fmla="*/ 30 h 60"/>
                  <a:gd name="T12" fmla="*/ 489 w 519"/>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519" h="60">
                    <a:moveTo>
                      <a:pt x="489" y="0"/>
                    </a:moveTo>
                    <a:cubicBezTo>
                      <a:pt x="30" y="0"/>
                      <a:pt x="30" y="0"/>
                      <a:pt x="30" y="0"/>
                    </a:cubicBezTo>
                    <a:cubicBezTo>
                      <a:pt x="14" y="0"/>
                      <a:pt x="0" y="13"/>
                      <a:pt x="0" y="30"/>
                    </a:cubicBezTo>
                    <a:cubicBezTo>
                      <a:pt x="0" y="46"/>
                      <a:pt x="14" y="60"/>
                      <a:pt x="30" y="60"/>
                    </a:cubicBezTo>
                    <a:cubicBezTo>
                      <a:pt x="489" y="60"/>
                      <a:pt x="489" y="60"/>
                      <a:pt x="489" y="60"/>
                    </a:cubicBezTo>
                    <a:cubicBezTo>
                      <a:pt x="505" y="60"/>
                      <a:pt x="519" y="46"/>
                      <a:pt x="519" y="30"/>
                    </a:cubicBezTo>
                    <a:cubicBezTo>
                      <a:pt x="519" y="13"/>
                      <a:pt x="505" y="0"/>
                      <a:pt x="48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39" name="Freeform 317">
                <a:extLst>
                  <a:ext uri="{FF2B5EF4-FFF2-40B4-BE49-F238E27FC236}">
                    <a16:creationId xmlns:a16="http://schemas.microsoft.com/office/drawing/2014/main" id="{40A85ADF-EB71-4BBA-A281-9401B281A0F5}"/>
                  </a:ext>
                </a:extLst>
              </p:cNvPr>
              <p:cNvSpPr>
                <a:spLocks/>
              </p:cNvSpPr>
              <p:nvPr/>
            </p:nvSpPr>
            <p:spPr bwMode="auto">
              <a:xfrm>
                <a:off x="8687272" y="2228506"/>
                <a:ext cx="295880" cy="33960"/>
              </a:xfrm>
              <a:custGeom>
                <a:avLst/>
                <a:gdLst>
                  <a:gd name="T0" fmla="*/ 489 w 519"/>
                  <a:gd name="T1" fmla="*/ 0 h 60"/>
                  <a:gd name="T2" fmla="*/ 30 w 519"/>
                  <a:gd name="T3" fmla="*/ 0 h 60"/>
                  <a:gd name="T4" fmla="*/ 0 w 519"/>
                  <a:gd name="T5" fmla="*/ 30 h 60"/>
                  <a:gd name="T6" fmla="*/ 30 w 519"/>
                  <a:gd name="T7" fmla="*/ 60 h 60"/>
                  <a:gd name="T8" fmla="*/ 489 w 519"/>
                  <a:gd name="T9" fmla="*/ 60 h 60"/>
                  <a:gd name="T10" fmla="*/ 519 w 519"/>
                  <a:gd name="T11" fmla="*/ 30 h 60"/>
                  <a:gd name="T12" fmla="*/ 489 w 519"/>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519" h="60">
                    <a:moveTo>
                      <a:pt x="489" y="0"/>
                    </a:moveTo>
                    <a:cubicBezTo>
                      <a:pt x="30" y="0"/>
                      <a:pt x="30" y="0"/>
                      <a:pt x="30" y="0"/>
                    </a:cubicBezTo>
                    <a:cubicBezTo>
                      <a:pt x="14" y="0"/>
                      <a:pt x="0" y="13"/>
                      <a:pt x="0" y="30"/>
                    </a:cubicBezTo>
                    <a:cubicBezTo>
                      <a:pt x="0" y="46"/>
                      <a:pt x="14" y="60"/>
                      <a:pt x="30" y="60"/>
                    </a:cubicBezTo>
                    <a:cubicBezTo>
                      <a:pt x="489" y="60"/>
                      <a:pt x="489" y="60"/>
                      <a:pt x="489" y="60"/>
                    </a:cubicBezTo>
                    <a:cubicBezTo>
                      <a:pt x="505" y="60"/>
                      <a:pt x="519" y="46"/>
                      <a:pt x="519" y="30"/>
                    </a:cubicBezTo>
                    <a:cubicBezTo>
                      <a:pt x="519" y="13"/>
                      <a:pt x="505" y="0"/>
                      <a:pt x="48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40" name="Freeform 318">
                <a:extLst>
                  <a:ext uri="{FF2B5EF4-FFF2-40B4-BE49-F238E27FC236}">
                    <a16:creationId xmlns:a16="http://schemas.microsoft.com/office/drawing/2014/main" id="{4AD3B58A-F9DB-46B5-BD64-F6D195D940D3}"/>
                  </a:ext>
                </a:extLst>
              </p:cNvPr>
              <p:cNvSpPr>
                <a:spLocks/>
              </p:cNvSpPr>
              <p:nvPr/>
            </p:nvSpPr>
            <p:spPr bwMode="auto">
              <a:xfrm>
                <a:off x="8687272" y="2313831"/>
                <a:ext cx="177019" cy="34385"/>
              </a:xfrm>
              <a:custGeom>
                <a:avLst/>
                <a:gdLst>
                  <a:gd name="T0" fmla="*/ 281 w 311"/>
                  <a:gd name="T1" fmla="*/ 0 h 60"/>
                  <a:gd name="T2" fmla="*/ 30 w 311"/>
                  <a:gd name="T3" fmla="*/ 0 h 60"/>
                  <a:gd name="T4" fmla="*/ 0 w 311"/>
                  <a:gd name="T5" fmla="*/ 30 h 60"/>
                  <a:gd name="T6" fmla="*/ 30 w 311"/>
                  <a:gd name="T7" fmla="*/ 60 h 60"/>
                  <a:gd name="T8" fmla="*/ 281 w 311"/>
                  <a:gd name="T9" fmla="*/ 60 h 60"/>
                  <a:gd name="T10" fmla="*/ 311 w 311"/>
                  <a:gd name="T11" fmla="*/ 30 h 60"/>
                  <a:gd name="T12" fmla="*/ 281 w 311"/>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311" h="60">
                    <a:moveTo>
                      <a:pt x="281" y="0"/>
                    </a:moveTo>
                    <a:cubicBezTo>
                      <a:pt x="30" y="0"/>
                      <a:pt x="30" y="0"/>
                      <a:pt x="30" y="0"/>
                    </a:cubicBezTo>
                    <a:cubicBezTo>
                      <a:pt x="14" y="0"/>
                      <a:pt x="0" y="14"/>
                      <a:pt x="0" y="30"/>
                    </a:cubicBezTo>
                    <a:cubicBezTo>
                      <a:pt x="0" y="47"/>
                      <a:pt x="14" y="60"/>
                      <a:pt x="30" y="60"/>
                    </a:cubicBezTo>
                    <a:cubicBezTo>
                      <a:pt x="281" y="60"/>
                      <a:pt x="281" y="60"/>
                      <a:pt x="281" y="60"/>
                    </a:cubicBezTo>
                    <a:cubicBezTo>
                      <a:pt x="298" y="60"/>
                      <a:pt x="311" y="47"/>
                      <a:pt x="311" y="30"/>
                    </a:cubicBezTo>
                    <a:cubicBezTo>
                      <a:pt x="311" y="14"/>
                      <a:pt x="298" y="0"/>
                      <a:pt x="2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341" name="Group 340">
              <a:extLst>
                <a:ext uri="{FF2B5EF4-FFF2-40B4-BE49-F238E27FC236}">
                  <a16:creationId xmlns:a16="http://schemas.microsoft.com/office/drawing/2014/main" id="{1B66C901-CB45-470B-9B26-07ED1ADCD971}"/>
                </a:ext>
              </a:extLst>
            </p:cNvPr>
            <p:cNvGrpSpPr/>
            <p:nvPr/>
          </p:nvGrpSpPr>
          <p:grpSpPr>
            <a:xfrm>
              <a:off x="541586" y="3778062"/>
              <a:ext cx="461261" cy="461261"/>
              <a:chOff x="10812463" y="2035175"/>
              <a:chExt cx="677863" cy="677863"/>
            </a:xfrm>
            <a:solidFill>
              <a:schemeClr val="tx1"/>
            </a:solidFill>
          </p:grpSpPr>
          <p:sp>
            <p:nvSpPr>
              <p:cNvPr id="342" name="Freeform 337">
                <a:extLst>
                  <a:ext uri="{FF2B5EF4-FFF2-40B4-BE49-F238E27FC236}">
                    <a16:creationId xmlns:a16="http://schemas.microsoft.com/office/drawing/2014/main" id="{18587042-316B-426A-8208-D465A39BB7EB}"/>
                  </a:ext>
                </a:extLst>
              </p:cNvPr>
              <p:cNvSpPr>
                <a:spLocks noEditPoints="1"/>
              </p:cNvSpPr>
              <p:nvPr/>
            </p:nvSpPr>
            <p:spPr bwMode="auto">
              <a:xfrm>
                <a:off x="10812463" y="2035175"/>
                <a:ext cx="677863" cy="677863"/>
              </a:xfrm>
              <a:custGeom>
                <a:avLst/>
                <a:gdLst>
                  <a:gd name="T0" fmla="*/ 363 w 726"/>
                  <a:gd name="T1" fmla="*/ 0 h 726"/>
                  <a:gd name="T2" fmla="*/ 0 w 726"/>
                  <a:gd name="T3" fmla="*/ 363 h 726"/>
                  <a:gd name="T4" fmla="*/ 363 w 726"/>
                  <a:gd name="T5" fmla="*/ 726 h 726"/>
                  <a:gd name="T6" fmla="*/ 726 w 726"/>
                  <a:gd name="T7" fmla="*/ 363 h 726"/>
                  <a:gd name="T8" fmla="*/ 363 w 726"/>
                  <a:gd name="T9" fmla="*/ 0 h 726"/>
                  <a:gd name="T10" fmla="*/ 363 w 726"/>
                  <a:gd name="T11" fmla="*/ 666 h 726"/>
                  <a:gd name="T12" fmla="*/ 60 w 726"/>
                  <a:gd name="T13" fmla="*/ 363 h 726"/>
                  <a:gd name="T14" fmla="*/ 363 w 726"/>
                  <a:gd name="T15" fmla="*/ 60 h 726"/>
                  <a:gd name="T16" fmla="*/ 666 w 726"/>
                  <a:gd name="T17" fmla="*/ 363 h 726"/>
                  <a:gd name="T18" fmla="*/ 363 w 726"/>
                  <a:gd name="T19" fmla="*/ 66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6" h="726">
                    <a:moveTo>
                      <a:pt x="363" y="0"/>
                    </a:moveTo>
                    <a:cubicBezTo>
                      <a:pt x="163" y="0"/>
                      <a:pt x="0" y="163"/>
                      <a:pt x="0" y="363"/>
                    </a:cubicBezTo>
                    <a:cubicBezTo>
                      <a:pt x="0" y="563"/>
                      <a:pt x="163" y="726"/>
                      <a:pt x="363" y="726"/>
                    </a:cubicBezTo>
                    <a:cubicBezTo>
                      <a:pt x="563" y="726"/>
                      <a:pt x="726" y="563"/>
                      <a:pt x="726" y="363"/>
                    </a:cubicBezTo>
                    <a:cubicBezTo>
                      <a:pt x="726" y="163"/>
                      <a:pt x="563" y="0"/>
                      <a:pt x="363" y="0"/>
                    </a:cubicBezTo>
                    <a:close/>
                    <a:moveTo>
                      <a:pt x="363" y="666"/>
                    </a:moveTo>
                    <a:cubicBezTo>
                      <a:pt x="196" y="666"/>
                      <a:pt x="60" y="530"/>
                      <a:pt x="60" y="363"/>
                    </a:cubicBezTo>
                    <a:cubicBezTo>
                      <a:pt x="60" y="196"/>
                      <a:pt x="196" y="60"/>
                      <a:pt x="363" y="60"/>
                    </a:cubicBezTo>
                    <a:cubicBezTo>
                      <a:pt x="530" y="60"/>
                      <a:pt x="666" y="196"/>
                      <a:pt x="666" y="363"/>
                    </a:cubicBezTo>
                    <a:cubicBezTo>
                      <a:pt x="666" y="530"/>
                      <a:pt x="530" y="666"/>
                      <a:pt x="363" y="6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43" name="Freeform 338">
                <a:extLst>
                  <a:ext uri="{FF2B5EF4-FFF2-40B4-BE49-F238E27FC236}">
                    <a16:creationId xmlns:a16="http://schemas.microsoft.com/office/drawing/2014/main" id="{19895DE2-405F-40CD-8A07-B61882DC5FE6}"/>
                  </a:ext>
                </a:extLst>
              </p:cNvPr>
              <p:cNvSpPr>
                <a:spLocks noEditPoints="1"/>
              </p:cNvSpPr>
              <p:nvPr/>
            </p:nvSpPr>
            <p:spPr bwMode="auto">
              <a:xfrm>
                <a:off x="11033126" y="2255838"/>
                <a:ext cx="236538" cy="236538"/>
              </a:xfrm>
              <a:custGeom>
                <a:avLst/>
                <a:gdLst>
                  <a:gd name="T0" fmla="*/ 127 w 254"/>
                  <a:gd name="T1" fmla="*/ 0 h 254"/>
                  <a:gd name="T2" fmla="*/ 0 w 254"/>
                  <a:gd name="T3" fmla="*/ 127 h 254"/>
                  <a:gd name="T4" fmla="*/ 127 w 254"/>
                  <a:gd name="T5" fmla="*/ 254 h 254"/>
                  <a:gd name="T6" fmla="*/ 254 w 254"/>
                  <a:gd name="T7" fmla="*/ 127 h 254"/>
                  <a:gd name="T8" fmla="*/ 127 w 254"/>
                  <a:gd name="T9" fmla="*/ 0 h 254"/>
                  <a:gd name="T10" fmla="*/ 127 w 254"/>
                  <a:gd name="T11" fmla="*/ 194 h 254"/>
                  <a:gd name="T12" fmla="*/ 60 w 254"/>
                  <a:gd name="T13" fmla="*/ 127 h 254"/>
                  <a:gd name="T14" fmla="*/ 127 w 254"/>
                  <a:gd name="T15" fmla="*/ 60 h 254"/>
                  <a:gd name="T16" fmla="*/ 194 w 254"/>
                  <a:gd name="T17" fmla="*/ 127 h 254"/>
                  <a:gd name="T18" fmla="*/ 127 w 254"/>
                  <a:gd name="T19" fmla="*/ 19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4">
                    <a:moveTo>
                      <a:pt x="127" y="0"/>
                    </a:moveTo>
                    <a:cubicBezTo>
                      <a:pt x="57" y="0"/>
                      <a:pt x="0" y="57"/>
                      <a:pt x="0" y="127"/>
                    </a:cubicBezTo>
                    <a:cubicBezTo>
                      <a:pt x="0" y="197"/>
                      <a:pt x="57" y="254"/>
                      <a:pt x="127" y="254"/>
                    </a:cubicBezTo>
                    <a:cubicBezTo>
                      <a:pt x="197" y="254"/>
                      <a:pt x="254" y="197"/>
                      <a:pt x="254" y="127"/>
                    </a:cubicBezTo>
                    <a:cubicBezTo>
                      <a:pt x="254" y="57"/>
                      <a:pt x="197" y="0"/>
                      <a:pt x="127" y="0"/>
                    </a:cubicBezTo>
                    <a:close/>
                    <a:moveTo>
                      <a:pt x="127" y="194"/>
                    </a:moveTo>
                    <a:cubicBezTo>
                      <a:pt x="90" y="194"/>
                      <a:pt x="60" y="164"/>
                      <a:pt x="60" y="127"/>
                    </a:cubicBezTo>
                    <a:cubicBezTo>
                      <a:pt x="60" y="90"/>
                      <a:pt x="90" y="60"/>
                      <a:pt x="127" y="60"/>
                    </a:cubicBezTo>
                    <a:cubicBezTo>
                      <a:pt x="164" y="60"/>
                      <a:pt x="194" y="90"/>
                      <a:pt x="194" y="127"/>
                    </a:cubicBezTo>
                    <a:cubicBezTo>
                      <a:pt x="194" y="164"/>
                      <a:pt x="164" y="194"/>
                      <a:pt x="127"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344" name="Group 343">
              <a:extLst>
                <a:ext uri="{FF2B5EF4-FFF2-40B4-BE49-F238E27FC236}">
                  <a16:creationId xmlns:a16="http://schemas.microsoft.com/office/drawing/2014/main" id="{926554F4-06C3-48E8-B4B1-0BD2363DA34D}"/>
                </a:ext>
              </a:extLst>
            </p:cNvPr>
            <p:cNvGrpSpPr/>
            <p:nvPr/>
          </p:nvGrpSpPr>
          <p:grpSpPr>
            <a:xfrm rot="16200000">
              <a:off x="1840306" y="1955113"/>
              <a:ext cx="170966" cy="620539"/>
              <a:chOff x="11911012" y="1725344"/>
              <a:chExt cx="171451" cy="622301"/>
            </a:xfrm>
            <a:solidFill>
              <a:schemeClr val="tx1"/>
            </a:solidFill>
          </p:grpSpPr>
          <p:sp>
            <p:nvSpPr>
              <p:cNvPr id="345" name="Freeform 339">
                <a:extLst>
                  <a:ext uri="{FF2B5EF4-FFF2-40B4-BE49-F238E27FC236}">
                    <a16:creationId xmlns:a16="http://schemas.microsoft.com/office/drawing/2014/main" id="{B03B2DAE-E79A-4461-95B5-36574B4571F7}"/>
                  </a:ext>
                </a:extLst>
              </p:cNvPr>
              <p:cNvSpPr>
                <a:spLocks noEditPoints="1"/>
              </p:cNvSpPr>
              <p:nvPr/>
            </p:nvSpPr>
            <p:spPr bwMode="auto">
              <a:xfrm>
                <a:off x="11911013" y="1725344"/>
                <a:ext cx="171449" cy="169863"/>
              </a:xfrm>
              <a:custGeom>
                <a:avLst/>
                <a:gdLst>
                  <a:gd name="T0" fmla="*/ 92 w 184"/>
                  <a:gd name="T1" fmla="*/ 0 h 183"/>
                  <a:gd name="T2" fmla="*/ 0 w 184"/>
                  <a:gd name="T3" fmla="*/ 91 h 183"/>
                  <a:gd name="T4" fmla="*/ 92 w 184"/>
                  <a:gd name="T5" fmla="*/ 183 h 183"/>
                  <a:gd name="T6" fmla="*/ 184 w 184"/>
                  <a:gd name="T7" fmla="*/ 91 h 183"/>
                  <a:gd name="T8" fmla="*/ 92 w 184"/>
                  <a:gd name="T9" fmla="*/ 0 h 183"/>
                  <a:gd name="T10" fmla="*/ 92 w 184"/>
                  <a:gd name="T11" fmla="*/ 123 h 183"/>
                  <a:gd name="T12" fmla="*/ 60 w 184"/>
                  <a:gd name="T13" fmla="*/ 91 h 183"/>
                  <a:gd name="T14" fmla="*/ 92 w 184"/>
                  <a:gd name="T15" fmla="*/ 60 h 183"/>
                  <a:gd name="T16" fmla="*/ 124 w 184"/>
                  <a:gd name="T17" fmla="*/ 91 h 183"/>
                  <a:gd name="T18" fmla="*/ 92 w 184"/>
                  <a:gd name="T19" fmla="*/ 12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3">
                    <a:moveTo>
                      <a:pt x="92" y="0"/>
                    </a:moveTo>
                    <a:cubicBezTo>
                      <a:pt x="42" y="0"/>
                      <a:pt x="0" y="41"/>
                      <a:pt x="0" y="91"/>
                    </a:cubicBezTo>
                    <a:cubicBezTo>
                      <a:pt x="0" y="142"/>
                      <a:pt x="42" y="183"/>
                      <a:pt x="92" y="183"/>
                    </a:cubicBezTo>
                    <a:cubicBezTo>
                      <a:pt x="143" y="183"/>
                      <a:pt x="184" y="142"/>
                      <a:pt x="184" y="91"/>
                    </a:cubicBezTo>
                    <a:cubicBezTo>
                      <a:pt x="184" y="41"/>
                      <a:pt x="143" y="0"/>
                      <a:pt x="92" y="0"/>
                    </a:cubicBezTo>
                    <a:close/>
                    <a:moveTo>
                      <a:pt x="92" y="123"/>
                    </a:moveTo>
                    <a:cubicBezTo>
                      <a:pt x="75" y="123"/>
                      <a:pt x="60" y="109"/>
                      <a:pt x="60" y="91"/>
                    </a:cubicBezTo>
                    <a:cubicBezTo>
                      <a:pt x="60" y="74"/>
                      <a:pt x="75" y="60"/>
                      <a:pt x="92" y="60"/>
                    </a:cubicBezTo>
                    <a:cubicBezTo>
                      <a:pt x="110" y="60"/>
                      <a:pt x="124" y="74"/>
                      <a:pt x="124" y="91"/>
                    </a:cubicBezTo>
                    <a:cubicBezTo>
                      <a:pt x="124" y="109"/>
                      <a:pt x="110" y="123"/>
                      <a:pt x="92"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46" name="Freeform 340">
                <a:extLst>
                  <a:ext uri="{FF2B5EF4-FFF2-40B4-BE49-F238E27FC236}">
                    <a16:creationId xmlns:a16="http://schemas.microsoft.com/office/drawing/2014/main" id="{120ECB02-5FF3-40F0-B075-A706C7DBB49E}"/>
                  </a:ext>
                </a:extLst>
              </p:cNvPr>
              <p:cNvSpPr>
                <a:spLocks noEditPoints="1"/>
              </p:cNvSpPr>
              <p:nvPr/>
            </p:nvSpPr>
            <p:spPr bwMode="auto">
              <a:xfrm>
                <a:off x="11911012" y="1950770"/>
                <a:ext cx="171450" cy="171450"/>
              </a:xfrm>
              <a:custGeom>
                <a:avLst/>
                <a:gdLst>
                  <a:gd name="T0" fmla="*/ 92 w 184"/>
                  <a:gd name="T1" fmla="*/ 0 h 183"/>
                  <a:gd name="T2" fmla="*/ 0 w 184"/>
                  <a:gd name="T3" fmla="*/ 91 h 183"/>
                  <a:gd name="T4" fmla="*/ 92 w 184"/>
                  <a:gd name="T5" fmla="*/ 183 h 183"/>
                  <a:gd name="T6" fmla="*/ 184 w 184"/>
                  <a:gd name="T7" fmla="*/ 91 h 183"/>
                  <a:gd name="T8" fmla="*/ 92 w 184"/>
                  <a:gd name="T9" fmla="*/ 0 h 183"/>
                  <a:gd name="T10" fmla="*/ 92 w 184"/>
                  <a:gd name="T11" fmla="*/ 123 h 183"/>
                  <a:gd name="T12" fmla="*/ 60 w 184"/>
                  <a:gd name="T13" fmla="*/ 91 h 183"/>
                  <a:gd name="T14" fmla="*/ 92 w 184"/>
                  <a:gd name="T15" fmla="*/ 60 h 183"/>
                  <a:gd name="T16" fmla="*/ 124 w 184"/>
                  <a:gd name="T17" fmla="*/ 91 h 183"/>
                  <a:gd name="T18" fmla="*/ 92 w 184"/>
                  <a:gd name="T19" fmla="*/ 12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3">
                    <a:moveTo>
                      <a:pt x="92" y="0"/>
                    </a:moveTo>
                    <a:cubicBezTo>
                      <a:pt x="42" y="0"/>
                      <a:pt x="0" y="41"/>
                      <a:pt x="0" y="91"/>
                    </a:cubicBezTo>
                    <a:cubicBezTo>
                      <a:pt x="0" y="142"/>
                      <a:pt x="42" y="183"/>
                      <a:pt x="92" y="183"/>
                    </a:cubicBezTo>
                    <a:cubicBezTo>
                      <a:pt x="143" y="183"/>
                      <a:pt x="184" y="142"/>
                      <a:pt x="184" y="91"/>
                    </a:cubicBezTo>
                    <a:cubicBezTo>
                      <a:pt x="184" y="41"/>
                      <a:pt x="143" y="0"/>
                      <a:pt x="92" y="0"/>
                    </a:cubicBezTo>
                    <a:close/>
                    <a:moveTo>
                      <a:pt x="92" y="123"/>
                    </a:moveTo>
                    <a:cubicBezTo>
                      <a:pt x="75" y="123"/>
                      <a:pt x="60" y="109"/>
                      <a:pt x="60" y="91"/>
                    </a:cubicBezTo>
                    <a:cubicBezTo>
                      <a:pt x="60" y="74"/>
                      <a:pt x="75" y="60"/>
                      <a:pt x="92" y="60"/>
                    </a:cubicBezTo>
                    <a:cubicBezTo>
                      <a:pt x="110" y="60"/>
                      <a:pt x="124" y="74"/>
                      <a:pt x="124" y="91"/>
                    </a:cubicBezTo>
                    <a:cubicBezTo>
                      <a:pt x="124" y="109"/>
                      <a:pt x="110" y="123"/>
                      <a:pt x="92"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47" name="Freeform 341">
                <a:extLst>
                  <a:ext uri="{FF2B5EF4-FFF2-40B4-BE49-F238E27FC236}">
                    <a16:creationId xmlns:a16="http://schemas.microsoft.com/office/drawing/2014/main" id="{58FEBA22-DAAE-4AF0-A237-FD96E476A3EF}"/>
                  </a:ext>
                </a:extLst>
              </p:cNvPr>
              <p:cNvSpPr>
                <a:spLocks noEditPoints="1"/>
              </p:cNvSpPr>
              <p:nvPr/>
            </p:nvSpPr>
            <p:spPr bwMode="auto">
              <a:xfrm>
                <a:off x="11911014" y="2176195"/>
                <a:ext cx="171449" cy="171450"/>
              </a:xfrm>
              <a:custGeom>
                <a:avLst/>
                <a:gdLst>
                  <a:gd name="T0" fmla="*/ 92 w 184"/>
                  <a:gd name="T1" fmla="*/ 0 h 183"/>
                  <a:gd name="T2" fmla="*/ 0 w 184"/>
                  <a:gd name="T3" fmla="*/ 91 h 183"/>
                  <a:gd name="T4" fmla="*/ 92 w 184"/>
                  <a:gd name="T5" fmla="*/ 183 h 183"/>
                  <a:gd name="T6" fmla="*/ 184 w 184"/>
                  <a:gd name="T7" fmla="*/ 91 h 183"/>
                  <a:gd name="T8" fmla="*/ 92 w 184"/>
                  <a:gd name="T9" fmla="*/ 0 h 183"/>
                  <a:gd name="T10" fmla="*/ 92 w 184"/>
                  <a:gd name="T11" fmla="*/ 123 h 183"/>
                  <a:gd name="T12" fmla="*/ 60 w 184"/>
                  <a:gd name="T13" fmla="*/ 91 h 183"/>
                  <a:gd name="T14" fmla="*/ 92 w 184"/>
                  <a:gd name="T15" fmla="*/ 60 h 183"/>
                  <a:gd name="T16" fmla="*/ 124 w 184"/>
                  <a:gd name="T17" fmla="*/ 91 h 183"/>
                  <a:gd name="T18" fmla="*/ 92 w 184"/>
                  <a:gd name="T19" fmla="*/ 12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3">
                    <a:moveTo>
                      <a:pt x="92" y="0"/>
                    </a:moveTo>
                    <a:cubicBezTo>
                      <a:pt x="42" y="0"/>
                      <a:pt x="0" y="41"/>
                      <a:pt x="0" y="91"/>
                    </a:cubicBezTo>
                    <a:cubicBezTo>
                      <a:pt x="0" y="142"/>
                      <a:pt x="42" y="183"/>
                      <a:pt x="92" y="183"/>
                    </a:cubicBezTo>
                    <a:cubicBezTo>
                      <a:pt x="143" y="183"/>
                      <a:pt x="184" y="142"/>
                      <a:pt x="184" y="91"/>
                    </a:cubicBezTo>
                    <a:cubicBezTo>
                      <a:pt x="184" y="41"/>
                      <a:pt x="143" y="0"/>
                      <a:pt x="92" y="0"/>
                    </a:cubicBezTo>
                    <a:close/>
                    <a:moveTo>
                      <a:pt x="92" y="123"/>
                    </a:moveTo>
                    <a:cubicBezTo>
                      <a:pt x="75" y="123"/>
                      <a:pt x="60" y="109"/>
                      <a:pt x="60" y="91"/>
                    </a:cubicBezTo>
                    <a:cubicBezTo>
                      <a:pt x="60" y="74"/>
                      <a:pt x="75" y="60"/>
                      <a:pt x="92" y="60"/>
                    </a:cubicBezTo>
                    <a:cubicBezTo>
                      <a:pt x="110" y="60"/>
                      <a:pt x="124" y="74"/>
                      <a:pt x="124" y="91"/>
                    </a:cubicBezTo>
                    <a:cubicBezTo>
                      <a:pt x="124" y="109"/>
                      <a:pt x="110" y="123"/>
                      <a:pt x="92"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348" name="Group 347">
              <a:extLst>
                <a:ext uri="{FF2B5EF4-FFF2-40B4-BE49-F238E27FC236}">
                  <a16:creationId xmlns:a16="http://schemas.microsoft.com/office/drawing/2014/main" id="{D6A06B29-B34A-43C6-94AE-4E000D2228F5}"/>
                </a:ext>
              </a:extLst>
            </p:cNvPr>
            <p:cNvGrpSpPr/>
            <p:nvPr/>
          </p:nvGrpSpPr>
          <p:grpSpPr>
            <a:xfrm>
              <a:off x="2229131" y="1714691"/>
              <a:ext cx="224782" cy="223918"/>
              <a:chOff x="8488179" y="1342988"/>
              <a:chExt cx="220743" cy="219894"/>
            </a:xfrm>
            <a:solidFill>
              <a:schemeClr val="tx1"/>
            </a:solidFill>
          </p:grpSpPr>
          <p:sp>
            <p:nvSpPr>
              <p:cNvPr id="349" name="Freeform 303">
                <a:extLst>
                  <a:ext uri="{FF2B5EF4-FFF2-40B4-BE49-F238E27FC236}">
                    <a16:creationId xmlns:a16="http://schemas.microsoft.com/office/drawing/2014/main" id="{E05C0BA0-99BC-4310-ACBE-094DC5F1B957}"/>
                  </a:ext>
                </a:extLst>
              </p:cNvPr>
              <p:cNvSpPr>
                <a:spLocks/>
              </p:cNvSpPr>
              <p:nvPr/>
            </p:nvSpPr>
            <p:spPr bwMode="auto">
              <a:xfrm>
                <a:off x="8488179" y="1342988"/>
                <a:ext cx="127776" cy="126927"/>
              </a:xfrm>
              <a:custGeom>
                <a:avLst/>
                <a:gdLst>
                  <a:gd name="T0" fmla="*/ 194 w 224"/>
                  <a:gd name="T1" fmla="*/ 0 h 223"/>
                  <a:gd name="T2" fmla="*/ 164 w 224"/>
                  <a:gd name="T3" fmla="*/ 30 h 223"/>
                  <a:gd name="T4" fmla="*/ 30 w 224"/>
                  <a:gd name="T5" fmla="*/ 163 h 223"/>
                  <a:gd name="T6" fmla="*/ 0 w 224"/>
                  <a:gd name="T7" fmla="*/ 193 h 223"/>
                  <a:gd name="T8" fmla="*/ 30 w 224"/>
                  <a:gd name="T9" fmla="*/ 223 h 223"/>
                  <a:gd name="T10" fmla="*/ 224 w 224"/>
                  <a:gd name="T11" fmla="*/ 30 h 223"/>
                  <a:gd name="T12" fmla="*/ 194 w 224"/>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4" h="223">
                    <a:moveTo>
                      <a:pt x="194" y="0"/>
                    </a:moveTo>
                    <a:cubicBezTo>
                      <a:pt x="177" y="0"/>
                      <a:pt x="164" y="13"/>
                      <a:pt x="164" y="30"/>
                    </a:cubicBezTo>
                    <a:cubicBezTo>
                      <a:pt x="164" y="103"/>
                      <a:pt x="104" y="163"/>
                      <a:pt x="30" y="163"/>
                    </a:cubicBezTo>
                    <a:cubicBezTo>
                      <a:pt x="14" y="163"/>
                      <a:pt x="0" y="176"/>
                      <a:pt x="0" y="193"/>
                    </a:cubicBezTo>
                    <a:cubicBezTo>
                      <a:pt x="0" y="209"/>
                      <a:pt x="14" y="223"/>
                      <a:pt x="30" y="223"/>
                    </a:cubicBezTo>
                    <a:cubicBezTo>
                      <a:pt x="137" y="223"/>
                      <a:pt x="224" y="136"/>
                      <a:pt x="224" y="30"/>
                    </a:cubicBezTo>
                    <a:cubicBezTo>
                      <a:pt x="224" y="13"/>
                      <a:pt x="210" y="0"/>
                      <a:pt x="1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50" name="Freeform 304">
                <a:extLst>
                  <a:ext uri="{FF2B5EF4-FFF2-40B4-BE49-F238E27FC236}">
                    <a16:creationId xmlns:a16="http://schemas.microsoft.com/office/drawing/2014/main" id="{B2691504-0463-4C0A-BBB6-70B88FA591EB}"/>
                  </a:ext>
                </a:extLst>
              </p:cNvPr>
              <p:cNvSpPr>
                <a:spLocks/>
              </p:cNvSpPr>
              <p:nvPr/>
            </p:nvSpPr>
            <p:spPr bwMode="auto">
              <a:xfrm>
                <a:off x="8581570" y="1342988"/>
                <a:ext cx="127352" cy="126927"/>
              </a:xfrm>
              <a:custGeom>
                <a:avLst/>
                <a:gdLst>
                  <a:gd name="T0" fmla="*/ 193 w 223"/>
                  <a:gd name="T1" fmla="*/ 163 h 223"/>
                  <a:gd name="T2" fmla="*/ 60 w 223"/>
                  <a:gd name="T3" fmla="*/ 30 h 223"/>
                  <a:gd name="T4" fmla="*/ 30 w 223"/>
                  <a:gd name="T5" fmla="*/ 0 h 223"/>
                  <a:gd name="T6" fmla="*/ 0 w 223"/>
                  <a:gd name="T7" fmla="*/ 30 h 223"/>
                  <a:gd name="T8" fmla="*/ 193 w 223"/>
                  <a:gd name="T9" fmla="*/ 223 h 223"/>
                  <a:gd name="T10" fmla="*/ 223 w 223"/>
                  <a:gd name="T11" fmla="*/ 193 h 223"/>
                  <a:gd name="T12" fmla="*/ 193 w 223"/>
                  <a:gd name="T13" fmla="*/ 163 h 223"/>
                </a:gdLst>
                <a:ahLst/>
                <a:cxnLst>
                  <a:cxn ang="0">
                    <a:pos x="T0" y="T1"/>
                  </a:cxn>
                  <a:cxn ang="0">
                    <a:pos x="T2" y="T3"/>
                  </a:cxn>
                  <a:cxn ang="0">
                    <a:pos x="T4" y="T5"/>
                  </a:cxn>
                  <a:cxn ang="0">
                    <a:pos x="T6" y="T7"/>
                  </a:cxn>
                  <a:cxn ang="0">
                    <a:pos x="T8" y="T9"/>
                  </a:cxn>
                  <a:cxn ang="0">
                    <a:pos x="T10" y="T11"/>
                  </a:cxn>
                  <a:cxn ang="0">
                    <a:pos x="T12" y="T13"/>
                  </a:cxn>
                </a:cxnLst>
                <a:rect l="0" t="0" r="r" b="b"/>
                <a:pathLst>
                  <a:path w="223" h="223">
                    <a:moveTo>
                      <a:pt x="193" y="163"/>
                    </a:moveTo>
                    <a:cubicBezTo>
                      <a:pt x="119" y="163"/>
                      <a:pt x="60" y="103"/>
                      <a:pt x="60" y="30"/>
                    </a:cubicBezTo>
                    <a:cubicBezTo>
                      <a:pt x="60" y="13"/>
                      <a:pt x="46" y="0"/>
                      <a:pt x="30" y="0"/>
                    </a:cubicBezTo>
                    <a:cubicBezTo>
                      <a:pt x="13" y="0"/>
                      <a:pt x="0" y="13"/>
                      <a:pt x="0" y="30"/>
                    </a:cubicBezTo>
                    <a:cubicBezTo>
                      <a:pt x="0" y="136"/>
                      <a:pt x="86" y="223"/>
                      <a:pt x="193" y="223"/>
                    </a:cubicBezTo>
                    <a:cubicBezTo>
                      <a:pt x="209" y="223"/>
                      <a:pt x="223" y="209"/>
                      <a:pt x="223" y="193"/>
                    </a:cubicBezTo>
                    <a:cubicBezTo>
                      <a:pt x="223" y="176"/>
                      <a:pt x="209" y="163"/>
                      <a:pt x="19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51" name="Freeform 305">
                <a:extLst>
                  <a:ext uri="{FF2B5EF4-FFF2-40B4-BE49-F238E27FC236}">
                    <a16:creationId xmlns:a16="http://schemas.microsoft.com/office/drawing/2014/main" id="{0829A6DC-0995-4ABF-989B-E736B2A7D0C7}"/>
                  </a:ext>
                </a:extLst>
              </p:cNvPr>
              <p:cNvSpPr>
                <a:spLocks/>
              </p:cNvSpPr>
              <p:nvPr/>
            </p:nvSpPr>
            <p:spPr bwMode="auto">
              <a:xfrm>
                <a:off x="8488179" y="1435955"/>
                <a:ext cx="127776" cy="126927"/>
              </a:xfrm>
              <a:custGeom>
                <a:avLst/>
                <a:gdLst>
                  <a:gd name="T0" fmla="*/ 30 w 224"/>
                  <a:gd name="T1" fmla="*/ 0 h 223"/>
                  <a:gd name="T2" fmla="*/ 0 w 224"/>
                  <a:gd name="T3" fmla="*/ 30 h 223"/>
                  <a:gd name="T4" fmla="*/ 30 w 224"/>
                  <a:gd name="T5" fmla="*/ 60 h 223"/>
                  <a:gd name="T6" fmla="*/ 164 w 224"/>
                  <a:gd name="T7" fmla="*/ 193 h 223"/>
                  <a:gd name="T8" fmla="*/ 194 w 224"/>
                  <a:gd name="T9" fmla="*/ 223 h 223"/>
                  <a:gd name="T10" fmla="*/ 224 w 224"/>
                  <a:gd name="T11" fmla="*/ 193 h 223"/>
                  <a:gd name="T12" fmla="*/ 30 w 224"/>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4" h="223">
                    <a:moveTo>
                      <a:pt x="30" y="0"/>
                    </a:moveTo>
                    <a:cubicBezTo>
                      <a:pt x="14" y="0"/>
                      <a:pt x="0" y="13"/>
                      <a:pt x="0" y="30"/>
                    </a:cubicBezTo>
                    <a:cubicBezTo>
                      <a:pt x="0" y="46"/>
                      <a:pt x="14" y="60"/>
                      <a:pt x="30" y="60"/>
                    </a:cubicBezTo>
                    <a:cubicBezTo>
                      <a:pt x="104" y="60"/>
                      <a:pt x="164" y="120"/>
                      <a:pt x="164" y="193"/>
                    </a:cubicBezTo>
                    <a:cubicBezTo>
                      <a:pt x="164" y="210"/>
                      <a:pt x="177" y="223"/>
                      <a:pt x="194" y="223"/>
                    </a:cubicBezTo>
                    <a:cubicBezTo>
                      <a:pt x="210" y="223"/>
                      <a:pt x="224" y="210"/>
                      <a:pt x="224" y="193"/>
                    </a:cubicBezTo>
                    <a:cubicBezTo>
                      <a:pt x="224" y="87"/>
                      <a:pt x="137"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52" name="Freeform 306">
                <a:extLst>
                  <a:ext uri="{FF2B5EF4-FFF2-40B4-BE49-F238E27FC236}">
                    <a16:creationId xmlns:a16="http://schemas.microsoft.com/office/drawing/2014/main" id="{45BBEBB2-9221-44A4-B777-1D32B2C7D6CD}"/>
                  </a:ext>
                </a:extLst>
              </p:cNvPr>
              <p:cNvSpPr>
                <a:spLocks/>
              </p:cNvSpPr>
              <p:nvPr/>
            </p:nvSpPr>
            <p:spPr bwMode="auto">
              <a:xfrm>
                <a:off x="8581570" y="1435955"/>
                <a:ext cx="127352" cy="126927"/>
              </a:xfrm>
              <a:custGeom>
                <a:avLst/>
                <a:gdLst>
                  <a:gd name="T0" fmla="*/ 193 w 223"/>
                  <a:gd name="T1" fmla="*/ 0 h 223"/>
                  <a:gd name="T2" fmla="*/ 0 w 223"/>
                  <a:gd name="T3" fmla="*/ 193 h 223"/>
                  <a:gd name="T4" fmla="*/ 30 w 223"/>
                  <a:gd name="T5" fmla="*/ 223 h 223"/>
                  <a:gd name="T6" fmla="*/ 60 w 223"/>
                  <a:gd name="T7" fmla="*/ 193 h 223"/>
                  <a:gd name="T8" fmla="*/ 193 w 223"/>
                  <a:gd name="T9" fmla="*/ 60 h 223"/>
                  <a:gd name="T10" fmla="*/ 223 w 223"/>
                  <a:gd name="T11" fmla="*/ 30 h 223"/>
                  <a:gd name="T12" fmla="*/ 193 w 223"/>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3" h="223">
                    <a:moveTo>
                      <a:pt x="193" y="0"/>
                    </a:moveTo>
                    <a:cubicBezTo>
                      <a:pt x="86" y="0"/>
                      <a:pt x="0" y="87"/>
                      <a:pt x="0" y="193"/>
                    </a:cubicBezTo>
                    <a:cubicBezTo>
                      <a:pt x="0" y="210"/>
                      <a:pt x="13" y="223"/>
                      <a:pt x="30" y="223"/>
                    </a:cubicBezTo>
                    <a:cubicBezTo>
                      <a:pt x="46" y="223"/>
                      <a:pt x="60" y="210"/>
                      <a:pt x="60" y="193"/>
                    </a:cubicBezTo>
                    <a:cubicBezTo>
                      <a:pt x="60" y="120"/>
                      <a:pt x="119" y="60"/>
                      <a:pt x="193" y="60"/>
                    </a:cubicBezTo>
                    <a:cubicBezTo>
                      <a:pt x="209" y="60"/>
                      <a:pt x="223" y="46"/>
                      <a:pt x="223" y="30"/>
                    </a:cubicBezTo>
                    <a:cubicBezTo>
                      <a:pt x="223" y="13"/>
                      <a:pt x="209" y="0"/>
                      <a:pt x="19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353" name="Group 352">
              <a:extLst>
                <a:ext uri="{FF2B5EF4-FFF2-40B4-BE49-F238E27FC236}">
                  <a16:creationId xmlns:a16="http://schemas.microsoft.com/office/drawing/2014/main" id="{E09E9BC5-0C95-44CC-9408-58DFBD4EF30E}"/>
                </a:ext>
              </a:extLst>
            </p:cNvPr>
            <p:cNvGrpSpPr/>
            <p:nvPr/>
          </p:nvGrpSpPr>
          <p:grpSpPr>
            <a:xfrm>
              <a:off x="906456" y="4326233"/>
              <a:ext cx="163261" cy="162581"/>
              <a:chOff x="8488149" y="1342988"/>
              <a:chExt cx="220817" cy="219894"/>
            </a:xfrm>
            <a:solidFill>
              <a:schemeClr val="tx1"/>
            </a:solidFill>
          </p:grpSpPr>
          <p:sp>
            <p:nvSpPr>
              <p:cNvPr id="354" name="Freeform 303">
                <a:extLst>
                  <a:ext uri="{FF2B5EF4-FFF2-40B4-BE49-F238E27FC236}">
                    <a16:creationId xmlns:a16="http://schemas.microsoft.com/office/drawing/2014/main" id="{46A7F1AB-9840-4BA8-8D07-B607F738EB7C}"/>
                  </a:ext>
                </a:extLst>
              </p:cNvPr>
              <p:cNvSpPr>
                <a:spLocks/>
              </p:cNvSpPr>
              <p:nvPr/>
            </p:nvSpPr>
            <p:spPr bwMode="auto">
              <a:xfrm>
                <a:off x="8488179" y="1342988"/>
                <a:ext cx="127776" cy="126927"/>
              </a:xfrm>
              <a:custGeom>
                <a:avLst/>
                <a:gdLst>
                  <a:gd name="T0" fmla="*/ 194 w 224"/>
                  <a:gd name="T1" fmla="*/ 0 h 223"/>
                  <a:gd name="T2" fmla="*/ 164 w 224"/>
                  <a:gd name="T3" fmla="*/ 30 h 223"/>
                  <a:gd name="T4" fmla="*/ 30 w 224"/>
                  <a:gd name="T5" fmla="*/ 163 h 223"/>
                  <a:gd name="T6" fmla="*/ 0 w 224"/>
                  <a:gd name="T7" fmla="*/ 193 h 223"/>
                  <a:gd name="T8" fmla="*/ 30 w 224"/>
                  <a:gd name="T9" fmla="*/ 223 h 223"/>
                  <a:gd name="T10" fmla="*/ 224 w 224"/>
                  <a:gd name="T11" fmla="*/ 30 h 223"/>
                  <a:gd name="T12" fmla="*/ 194 w 224"/>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4" h="223">
                    <a:moveTo>
                      <a:pt x="194" y="0"/>
                    </a:moveTo>
                    <a:cubicBezTo>
                      <a:pt x="177" y="0"/>
                      <a:pt x="164" y="13"/>
                      <a:pt x="164" y="30"/>
                    </a:cubicBezTo>
                    <a:cubicBezTo>
                      <a:pt x="164" y="103"/>
                      <a:pt x="104" y="163"/>
                      <a:pt x="30" y="163"/>
                    </a:cubicBezTo>
                    <a:cubicBezTo>
                      <a:pt x="14" y="163"/>
                      <a:pt x="0" y="176"/>
                      <a:pt x="0" y="193"/>
                    </a:cubicBezTo>
                    <a:cubicBezTo>
                      <a:pt x="0" y="209"/>
                      <a:pt x="14" y="223"/>
                      <a:pt x="30" y="223"/>
                    </a:cubicBezTo>
                    <a:cubicBezTo>
                      <a:pt x="137" y="223"/>
                      <a:pt x="224" y="136"/>
                      <a:pt x="224" y="30"/>
                    </a:cubicBezTo>
                    <a:cubicBezTo>
                      <a:pt x="224" y="13"/>
                      <a:pt x="210" y="0"/>
                      <a:pt x="1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55" name="Freeform 304">
                <a:extLst>
                  <a:ext uri="{FF2B5EF4-FFF2-40B4-BE49-F238E27FC236}">
                    <a16:creationId xmlns:a16="http://schemas.microsoft.com/office/drawing/2014/main" id="{C19A1352-FFEA-4C3E-91B4-741C2CD60E65}"/>
                  </a:ext>
                </a:extLst>
              </p:cNvPr>
              <p:cNvSpPr>
                <a:spLocks/>
              </p:cNvSpPr>
              <p:nvPr/>
            </p:nvSpPr>
            <p:spPr bwMode="auto">
              <a:xfrm>
                <a:off x="8581613" y="1342988"/>
                <a:ext cx="127353" cy="126927"/>
              </a:xfrm>
              <a:custGeom>
                <a:avLst/>
                <a:gdLst>
                  <a:gd name="T0" fmla="*/ 193 w 223"/>
                  <a:gd name="T1" fmla="*/ 163 h 223"/>
                  <a:gd name="T2" fmla="*/ 60 w 223"/>
                  <a:gd name="T3" fmla="*/ 30 h 223"/>
                  <a:gd name="T4" fmla="*/ 30 w 223"/>
                  <a:gd name="T5" fmla="*/ 0 h 223"/>
                  <a:gd name="T6" fmla="*/ 0 w 223"/>
                  <a:gd name="T7" fmla="*/ 30 h 223"/>
                  <a:gd name="T8" fmla="*/ 193 w 223"/>
                  <a:gd name="T9" fmla="*/ 223 h 223"/>
                  <a:gd name="T10" fmla="*/ 223 w 223"/>
                  <a:gd name="T11" fmla="*/ 193 h 223"/>
                  <a:gd name="T12" fmla="*/ 193 w 223"/>
                  <a:gd name="T13" fmla="*/ 163 h 223"/>
                </a:gdLst>
                <a:ahLst/>
                <a:cxnLst>
                  <a:cxn ang="0">
                    <a:pos x="T0" y="T1"/>
                  </a:cxn>
                  <a:cxn ang="0">
                    <a:pos x="T2" y="T3"/>
                  </a:cxn>
                  <a:cxn ang="0">
                    <a:pos x="T4" y="T5"/>
                  </a:cxn>
                  <a:cxn ang="0">
                    <a:pos x="T6" y="T7"/>
                  </a:cxn>
                  <a:cxn ang="0">
                    <a:pos x="T8" y="T9"/>
                  </a:cxn>
                  <a:cxn ang="0">
                    <a:pos x="T10" y="T11"/>
                  </a:cxn>
                  <a:cxn ang="0">
                    <a:pos x="T12" y="T13"/>
                  </a:cxn>
                </a:cxnLst>
                <a:rect l="0" t="0" r="r" b="b"/>
                <a:pathLst>
                  <a:path w="223" h="223">
                    <a:moveTo>
                      <a:pt x="193" y="163"/>
                    </a:moveTo>
                    <a:cubicBezTo>
                      <a:pt x="119" y="163"/>
                      <a:pt x="60" y="103"/>
                      <a:pt x="60" y="30"/>
                    </a:cubicBezTo>
                    <a:cubicBezTo>
                      <a:pt x="60" y="13"/>
                      <a:pt x="46" y="0"/>
                      <a:pt x="30" y="0"/>
                    </a:cubicBezTo>
                    <a:cubicBezTo>
                      <a:pt x="13" y="0"/>
                      <a:pt x="0" y="13"/>
                      <a:pt x="0" y="30"/>
                    </a:cubicBezTo>
                    <a:cubicBezTo>
                      <a:pt x="0" y="136"/>
                      <a:pt x="86" y="223"/>
                      <a:pt x="193" y="223"/>
                    </a:cubicBezTo>
                    <a:cubicBezTo>
                      <a:pt x="209" y="223"/>
                      <a:pt x="223" y="209"/>
                      <a:pt x="223" y="193"/>
                    </a:cubicBezTo>
                    <a:cubicBezTo>
                      <a:pt x="223" y="176"/>
                      <a:pt x="209" y="163"/>
                      <a:pt x="19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56" name="Freeform 305">
                <a:extLst>
                  <a:ext uri="{FF2B5EF4-FFF2-40B4-BE49-F238E27FC236}">
                    <a16:creationId xmlns:a16="http://schemas.microsoft.com/office/drawing/2014/main" id="{9EAFC1FF-93C8-4141-8B96-6C0CD1954F84}"/>
                  </a:ext>
                </a:extLst>
              </p:cNvPr>
              <p:cNvSpPr>
                <a:spLocks/>
              </p:cNvSpPr>
              <p:nvPr/>
            </p:nvSpPr>
            <p:spPr bwMode="auto">
              <a:xfrm>
                <a:off x="8488149" y="1435955"/>
                <a:ext cx="127776" cy="126927"/>
              </a:xfrm>
              <a:custGeom>
                <a:avLst/>
                <a:gdLst>
                  <a:gd name="T0" fmla="*/ 30 w 224"/>
                  <a:gd name="T1" fmla="*/ 0 h 223"/>
                  <a:gd name="T2" fmla="*/ 0 w 224"/>
                  <a:gd name="T3" fmla="*/ 30 h 223"/>
                  <a:gd name="T4" fmla="*/ 30 w 224"/>
                  <a:gd name="T5" fmla="*/ 60 h 223"/>
                  <a:gd name="T6" fmla="*/ 164 w 224"/>
                  <a:gd name="T7" fmla="*/ 193 h 223"/>
                  <a:gd name="T8" fmla="*/ 194 w 224"/>
                  <a:gd name="T9" fmla="*/ 223 h 223"/>
                  <a:gd name="T10" fmla="*/ 224 w 224"/>
                  <a:gd name="T11" fmla="*/ 193 h 223"/>
                  <a:gd name="T12" fmla="*/ 30 w 224"/>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4" h="223">
                    <a:moveTo>
                      <a:pt x="30" y="0"/>
                    </a:moveTo>
                    <a:cubicBezTo>
                      <a:pt x="14" y="0"/>
                      <a:pt x="0" y="13"/>
                      <a:pt x="0" y="30"/>
                    </a:cubicBezTo>
                    <a:cubicBezTo>
                      <a:pt x="0" y="46"/>
                      <a:pt x="14" y="60"/>
                      <a:pt x="30" y="60"/>
                    </a:cubicBezTo>
                    <a:cubicBezTo>
                      <a:pt x="104" y="60"/>
                      <a:pt x="164" y="120"/>
                      <a:pt x="164" y="193"/>
                    </a:cubicBezTo>
                    <a:cubicBezTo>
                      <a:pt x="164" y="210"/>
                      <a:pt x="177" y="223"/>
                      <a:pt x="194" y="223"/>
                    </a:cubicBezTo>
                    <a:cubicBezTo>
                      <a:pt x="210" y="223"/>
                      <a:pt x="224" y="210"/>
                      <a:pt x="224" y="193"/>
                    </a:cubicBezTo>
                    <a:cubicBezTo>
                      <a:pt x="224" y="87"/>
                      <a:pt x="137"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57" name="Freeform 306">
                <a:extLst>
                  <a:ext uri="{FF2B5EF4-FFF2-40B4-BE49-F238E27FC236}">
                    <a16:creationId xmlns:a16="http://schemas.microsoft.com/office/drawing/2014/main" id="{B2C4047F-C260-4D66-B1F9-B582C3442D72}"/>
                  </a:ext>
                </a:extLst>
              </p:cNvPr>
              <p:cNvSpPr>
                <a:spLocks/>
              </p:cNvSpPr>
              <p:nvPr/>
            </p:nvSpPr>
            <p:spPr bwMode="auto">
              <a:xfrm>
                <a:off x="8581570" y="1435955"/>
                <a:ext cx="127352" cy="126927"/>
              </a:xfrm>
              <a:custGeom>
                <a:avLst/>
                <a:gdLst>
                  <a:gd name="T0" fmla="*/ 193 w 223"/>
                  <a:gd name="T1" fmla="*/ 0 h 223"/>
                  <a:gd name="T2" fmla="*/ 0 w 223"/>
                  <a:gd name="T3" fmla="*/ 193 h 223"/>
                  <a:gd name="T4" fmla="*/ 30 w 223"/>
                  <a:gd name="T5" fmla="*/ 223 h 223"/>
                  <a:gd name="T6" fmla="*/ 60 w 223"/>
                  <a:gd name="T7" fmla="*/ 193 h 223"/>
                  <a:gd name="T8" fmla="*/ 193 w 223"/>
                  <a:gd name="T9" fmla="*/ 60 h 223"/>
                  <a:gd name="T10" fmla="*/ 223 w 223"/>
                  <a:gd name="T11" fmla="*/ 30 h 223"/>
                  <a:gd name="T12" fmla="*/ 193 w 223"/>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3" h="223">
                    <a:moveTo>
                      <a:pt x="193" y="0"/>
                    </a:moveTo>
                    <a:cubicBezTo>
                      <a:pt x="86" y="0"/>
                      <a:pt x="0" y="87"/>
                      <a:pt x="0" y="193"/>
                    </a:cubicBezTo>
                    <a:cubicBezTo>
                      <a:pt x="0" y="210"/>
                      <a:pt x="13" y="223"/>
                      <a:pt x="30" y="223"/>
                    </a:cubicBezTo>
                    <a:cubicBezTo>
                      <a:pt x="46" y="223"/>
                      <a:pt x="60" y="210"/>
                      <a:pt x="60" y="193"/>
                    </a:cubicBezTo>
                    <a:cubicBezTo>
                      <a:pt x="60" y="120"/>
                      <a:pt x="119" y="60"/>
                      <a:pt x="193" y="60"/>
                    </a:cubicBezTo>
                    <a:cubicBezTo>
                      <a:pt x="209" y="60"/>
                      <a:pt x="223" y="46"/>
                      <a:pt x="223" y="30"/>
                    </a:cubicBezTo>
                    <a:cubicBezTo>
                      <a:pt x="223" y="13"/>
                      <a:pt x="209" y="0"/>
                      <a:pt x="19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358" name="Group 357">
              <a:extLst>
                <a:ext uri="{FF2B5EF4-FFF2-40B4-BE49-F238E27FC236}">
                  <a16:creationId xmlns:a16="http://schemas.microsoft.com/office/drawing/2014/main" id="{1E63F78C-5BB8-4916-993E-C21986C9E0BF}"/>
                </a:ext>
              </a:extLst>
            </p:cNvPr>
            <p:cNvGrpSpPr/>
            <p:nvPr/>
          </p:nvGrpSpPr>
          <p:grpSpPr>
            <a:xfrm>
              <a:off x="9881325" y="2196022"/>
              <a:ext cx="3909891" cy="3294976"/>
              <a:chOff x="6175828" y="1372514"/>
              <a:chExt cx="2443682" cy="2059360"/>
            </a:xfrm>
          </p:grpSpPr>
          <p:sp>
            <p:nvSpPr>
              <p:cNvPr id="359" name="Freeform 5">
                <a:extLst>
                  <a:ext uri="{FF2B5EF4-FFF2-40B4-BE49-F238E27FC236}">
                    <a16:creationId xmlns:a16="http://schemas.microsoft.com/office/drawing/2014/main" id="{BA19768A-5A7E-4D93-8976-123B2D635106}"/>
                  </a:ext>
                </a:extLst>
              </p:cNvPr>
              <p:cNvSpPr>
                <a:spLocks/>
              </p:cNvSpPr>
              <p:nvPr/>
            </p:nvSpPr>
            <p:spPr bwMode="auto">
              <a:xfrm>
                <a:off x="6500645" y="2840827"/>
                <a:ext cx="1389528" cy="591047"/>
              </a:xfrm>
              <a:custGeom>
                <a:avLst/>
                <a:gdLst>
                  <a:gd name="T0" fmla="*/ 680 w 1079"/>
                  <a:gd name="T1" fmla="*/ 0 h 459"/>
                  <a:gd name="T2" fmla="*/ 419 w 1079"/>
                  <a:gd name="T3" fmla="*/ 0 h 459"/>
                  <a:gd name="T4" fmla="*/ 20 w 1079"/>
                  <a:gd name="T5" fmla="*/ 376 h 459"/>
                  <a:gd name="T6" fmla="*/ 12 w 1079"/>
                  <a:gd name="T7" fmla="*/ 459 h 459"/>
                  <a:gd name="T8" fmla="*/ 1078 w 1079"/>
                  <a:gd name="T9" fmla="*/ 459 h 459"/>
                  <a:gd name="T10" fmla="*/ 1058 w 1079"/>
                  <a:gd name="T11" fmla="*/ 375 h 459"/>
                  <a:gd name="T12" fmla="*/ 680 w 1079"/>
                  <a:gd name="T13" fmla="*/ 0 h 459"/>
                </a:gdLst>
                <a:ahLst/>
                <a:cxnLst>
                  <a:cxn ang="0">
                    <a:pos x="T0" y="T1"/>
                  </a:cxn>
                  <a:cxn ang="0">
                    <a:pos x="T2" y="T3"/>
                  </a:cxn>
                  <a:cxn ang="0">
                    <a:pos x="T4" y="T5"/>
                  </a:cxn>
                  <a:cxn ang="0">
                    <a:pos x="T6" y="T7"/>
                  </a:cxn>
                  <a:cxn ang="0">
                    <a:pos x="T8" y="T9"/>
                  </a:cxn>
                  <a:cxn ang="0">
                    <a:pos x="T10" y="T11"/>
                  </a:cxn>
                  <a:cxn ang="0">
                    <a:pos x="T12" y="T13"/>
                  </a:cxn>
                </a:cxnLst>
                <a:rect l="0" t="0" r="r" b="b"/>
                <a:pathLst>
                  <a:path w="1079" h="459">
                    <a:moveTo>
                      <a:pt x="680" y="0"/>
                    </a:moveTo>
                    <a:cubicBezTo>
                      <a:pt x="419" y="0"/>
                      <a:pt x="419" y="0"/>
                      <a:pt x="419" y="0"/>
                    </a:cubicBezTo>
                    <a:cubicBezTo>
                      <a:pt x="419" y="84"/>
                      <a:pt x="342" y="353"/>
                      <a:pt x="20" y="376"/>
                    </a:cubicBezTo>
                    <a:cubicBezTo>
                      <a:pt x="0" y="378"/>
                      <a:pt x="12" y="459"/>
                      <a:pt x="12" y="459"/>
                    </a:cubicBezTo>
                    <a:cubicBezTo>
                      <a:pt x="1078" y="459"/>
                      <a:pt x="1078" y="459"/>
                      <a:pt x="1078" y="459"/>
                    </a:cubicBezTo>
                    <a:cubicBezTo>
                      <a:pt x="1078" y="459"/>
                      <a:pt x="1079" y="374"/>
                      <a:pt x="1058" y="375"/>
                    </a:cubicBezTo>
                    <a:cubicBezTo>
                      <a:pt x="742" y="387"/>
                      <a:pt x="681" y="83"/>
                      <a:pt x="680" y="0"/>
                    </a:cubicBezTo>
                    <a:close/>
                  </a:path>
                </a:pathLst>
              </a:custGeom>
              <a:solidFill>
                <a:schemeClr val="accent4"/>
              </a:solidFill>
              <a:ln w="22225">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60" name="Freeform 6">
                <a:extLst>
                  <a:ext uri="{FF2B5EF4-FFF2-40B4-BE49-F238E27FC236}">
                    <a16:creationId xmlns:a16="http://schemas.microsoft.com/office/drawing/2014/main" id="{96966888-CD8B-4F01-B41C-99B3EBBA314D}"/>
                  </a:ext>
                </a:extLst>
              </p:cNvPr>
              <p:cNvSpPr>
                <a:spLocks/>
              </p:cNvSpPr>
              <p:nvPr/>
            </p:nvSpPr>
            <p:spPr bwMode="auto">
              <a:xfrm>
                <a:off x="6175828" y="1372514"/>
                <a:ext cx="2443682" cy="1572183"/>
              </a:xfrm>
              <a:custGeom>
                <a:avLst/>
                <a:gdLst>
                  <a:gd name="T0" fmla="*/ 2168 w 2168"/>
                  <a:gd name="T1" fmla="*/ 1350 h 1394"/>
                  <a:gd name="T2" fmla="*/ 2124 w 2168"/>
                  <a:gd name="T3" fmla="*/ 1394 h 1394"/>
                  <a:gd name="T4" fmla="*/ 44 w 2168"/>
                  <a:gd name="T5" fmla="*/ 1394 h 1394"/>
                  <a:gd name="T6" fmla="*/ 0 w 2168"/>
                  <a:gd name="T7" fmla="*/ 1350 h 1394"/>
                  <a:gd name="T8" fmla="*/ 0 w 2168"/>
                  <a:gd name="T9" fmla="*/ 44 h 1394"/>
                  <a:gd name="T10" fmla="*/ 44 w 2168"/>
                  <a:gd name="T11" fmla="*/ 0 h 1394"/>
                  <a:gd name="T12" fmla="*/ 2124 w 2168"/>
                  <a:gd name="T13" fmla="*/ 0 h 1394"/>
                  <a:gd name="T14" fmla="*/ 2168 w 2168"/>
                  <a:gd name="T15" fmla="*/ 44 h 1394"/>
                  <a:gd name="T16" fmla="*/ 2168 w 2168"/>
                  <a:gd name="T17" fmla="*/ 1350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8" h="1394">
                    <a:moveTo>
                      <a:pt x="2168" y="1350"/>
                    </a:moveTo>
                    <a:cubicBezTo>
                      <a:pt x="2168" y="1374"/>
                      <a:pt x="2148" y="1394"/>
                      <a:pt x="2124" y="1394"/>
                    </a:cubicBezTo>
                    <a:cubicBezTo>
                      <a:pt x="44" y="1394"/>
                      <a:pt x="44" y="1394"/>
                      <a:pt x="44" y="1394"/>
                    </a:cubicBezTo>
                    <a:cubicBezTo>
                      <a:pt x="20" y="1394"/>
                      <a:pt x="0" y="1374"/>
                      <a:pt x="0" y="1350"/>
                    </a:cubicBezTo>
                    <a:cubicBezTo>
                      <a:pt x="0" y="44"/>
                      <a:pt x="0" y="44"/>
                      <a:pt x="0" y="44"/>
                    </a:cubicBezTo>
                    <a:cubicBezTo>
                      <a:pt x="0" y="20"/>
                      <a:pt x="20" y="0"/>
                      <a:pt x="44" y="0"/>
                    </a:cubicBezTo>
                    <a:cubicBezTo>
                      <a:pt x="2124" y="0"/>
                      <a:pt x="2124" y="0"/>
                      <a:pt x="2124" y="0"/>
                    </a:cubicBezTo>
                    <a:cubicBezTo>
                      <a:pt x="2148" y="0"/>
                      <a:pt x="2168" y="20"/>
                      <a:pt x="2168" y="44"/>
                    </a:cubicBezTo>
                    <a:lnTo>
                      <a:pt x="2168" y="1350"/>
                    </a:lnTo>
                    <a:close/>
                  </a:path>
                </a:pathLst>
              </a:custGeom>
              <a:solidFill>
                <a:schemeClr val="accent4"/>
              </a:solidFill>
              <a:ln w="25400">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61" name="Freeform 7">
                <a:extLst>
                  <a:ext uri="{FF2B5EF4-FFF2-40B4-BE49-F238E27FC236}">
                    <a16:creationId xmlns:a16="http://schemas.microsoft.com/office/drawing/2014/main" id="{D72CE9D4-063D-4A83-86E6-22546D4336D4}"/>
                  </a:ext>
                </a:extLst>
              </p:cNvPr>
              <p:cNvSpPr>
                <a:spLocks/>
              </p:cNvSpPr>
              <p:nvPr/>
            </p:nvSpPr>
            <p:spPr bwMode="auto">
              <a:xfrm>
                <a:off x="6240686" y="1462415"/>
                <a:ext cx="2253793" cy="1265375"/>
              </a:xfrm>
              <a:custGeom>
                <a:avLst/>
                <a:gdLst>
                  <a:gd name="T0" fmla="*/ 2000 w 2000"/>
                  <a:gd name="T1" fmla="*/ 1098 h 1122"/>
                  <a:gd name="T2" fmla="*/ 1976 w 2000"/>
                  <a:gd name="T3" fmla="*/ 1122 h 1122"/>
                  <a:gd name="T4" fmla="*/ 24 w 2000"/>
                  <a:gd name="T5" fmla="*/ 1122 h 1122"/>
                  <a:gd name="T6" fmla="*/ 0 w 2000"/>
                  <a:gd name="T7" fmla="*/ 1098 h 1122"/>
                  <a:gd name="T8" fmla="*/ 0 w 2000"/>
                  <a:gd name="T9" fmla="*/ 24 h 1122"/>
                  <a:gd name="T10" fmla="*/ 24 w 2000"/>
                  <a:gd name="T11" fmla="*/ 0 h 1122"/>
                  <a:gd name="T12" fmla="*/ 1976 w 2000"/>
                  <a:gd name="T13" fmla="*/ 0 h 1122"/>
                  <a:gd name="T14" fmla="*/ 2000 w 2000"/>
                  <a:gd name="T15" fmla="*/ 24 h 1122"/>
                  <a:gd name="T16" fmla="*/ 2000 w 2000"/>
                  <a:gd name="T17" fmla="*/ 1098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0" h="1122">
                    <a:moveTo>
                      <a:pt x="2000" y="1098"/>
                    </a:moveTo>
                    <a:cubicBezTo>
                      <a:pt x="2000" y="1111"/>
                      <a:pt x="1989" y="1122"/>
                      <a:pt x="1976" y="1122"/>
                    </a:cubicBezTo>
                    <a:cubicBezTo>
                      <a:pt x="24" y="1122"/>
                      <a:pt x="24" y="1122"/>
                      <a:pt x="24" y="1122"/>
                    </a:cubicBezTo>
                    <a:cubicBezTo>
                      <a:pt x="11" y="1122"/>
                      <a:pt x="0" y="1111"/>
                      <a:pt x="0" y="1098"/>
                    </a:cubicBezTo>
                    <a:cubicBezTo>
                      <a:pt x="0" y="24"/>
                      <a:pt x="0" y="24"/>
                      <a:pt x="0" y="24"/>
                    </a:cubicBezTo>
                    <a:cubicBezTo>
                      <a:pt x="0" y="10"/>
                      <a:pt x="11" y="0"/>
                      <a:pt x="24" y="0"/>
                    </a:cubicBezTo>
                    <a:cubicBezTo>
                      <a:pt x="1976" y="0"/>
                      <a:pt x="1976" y="0"/>
                      <a:pt x="1976" y="0"/>
                    </a:cubicBezTo>
                    <a:cubicBezTo>
                      <a:pt x="1989" y="0"/>
                      <a:pt x="2000" y="10"/>
                      <a:pt x="2000" y="24"/>
                    </a:cubicBezTo>
                    <a:lnTo>
                      <a:pt x="2000" y="1098"/>
                    </a:lnTo>
                    <a:close/>
                  </a:path>
                </a:pathLst>
              </a:custGeom>
              <a:solidFill>
                <a:schemeClr val="bg1"/>
              </a:solidFill>
              <a:ln w="25400">
                <a:solidFill>
                  <a:schemeClr val="tx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sp>
          <p:nvSpPr>
            <p:cNvPr id="362" name="Freeform: Shape 361">
              <a:extLst>
                <a:ext uri="{FF2B5EF4-FFF2-40B4-BE49-F238E27FC236}">
                  <a16:creationId xmlns:a16="http://schemas.microsoft.com/office/drawing/2014/main" id="{37851F83-E953-4745-A6C3-9F9A51F04214}"/>
                </a:ext>
              </a:extLst>
            </p:cNvPr>
            <p:cNvSpPr/>
            <p:nvPr/>
          </p:nvSpPr>
          <p:spPr>
            <a:xfrm>
              <a:off x="10104498" y="2511631"/>
              <a:ext cx="3364760" cy="1487346"/>
            </a:xfrm>
            <a:custGeom>
              <a:avLst/>
              <a:gdLst>
                <a:gd name="connsiteX0" fmla="*/ 128693 w 2102975"/>
                <a:gd name="connsiteY0" fmla="*/ 0 h 929591"/>
                <a:gd name="connsiteX1" fmla="*/ 1974282 w 2102975"/>
                <a:gd name="connsiteY1" fmla="*/ 0 h 929591"/>
                <a:gd name="connsiteX2" fmla="*/ 2102975 w 2102975"/>
                <a:gd name="connsiteY2" fmla="*/ 128693 h 929591"/>
                <a:gd name="connsiteX3" fmla="*/ 2102975 w 2102975"/>
                <a:gd name="connsiteY3" fmla="*/ 800898 h 929591"/>
                <a:gd name="connsiteX4" fmla="*/ 1974282 w 2102975"/>
                <a:gd name="connsiteY4" fmla="*/ 929591 h 929591"/>
                <a:gd name="connsiteX5" fmla="*/ 128693 w 2102975"/>
                <a:gd name="connsiteY5" fmla="*/ 929591 h 929591"/>
                <a:gd name="connsiteX6" fmla="*/ 0 w 2102975"/>
                <a:gd name="connsiteY6" fmla="*/ 800898 h 929591"/>
                <a:gd name="connsiteX7" fmla="*/ 0 w 2102975"/>
                <a:gd name="connsiteY7" fmla="*/ 128693 h 929591"/>
                <a:gd name="connsiteX8" fmla="*/ 128693 w 2102975"/>
                <a:gd name="connsiteY8" fmla="*/ 0 h 9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2975" h="929591">
                  <a:moveTo>
                    <a:pt x="128693" y="0"/>
                  </a:moveTo>
                  <a:lnTo>
                    <a:pt x="1974282" y="0"/>
                  </a:lnTo>
                  <a:cubicBezTo>
                    <a:pt x="2045357" y="0"/>
                    <a:pt x="2102975" y="57618"/>
                    <a:pt x="2102975" y="128693"/>
                  </a:cubicBezTo>
                  <a:lnTo>
                    <a:pt x="2102975" y="800898"/>
                  </a:lnTo>
                  <a:cubicBezTo>
                    <a:pt x="2102975" y="871973"/>
                    <a:pt x="2045357" y="929591"/>
                    <a:pt x="1974282" y="929591"/>
                  </a:cubicBezTo>
                  <a:lnTo>
                    <a:pt x="128693" y="929591"/>
                  </a:lnTo>
                  <a:cubicBezTo>
                    <a:pt x="57618" y="929591"/>
                    <a:pt x="0" y="871973"/>
                    <a:pt x="0" y="800898"/>
                  </a:cubicBezTo>
                  <a:lnTo>
                    <a:pt x="0" y="128693"/>
                  </a:lnTo>
                  <a:cubicBezTo>
                    <a:pt x="0" y="57618"/>
                    <a:pt x="57618" y="0"/>
                    <a:pt x="128693" y="0"/>
                  </a:cubicBezTo>
                  <a:close/>
                </a:path>
              </a:pathLst>
            </a:custGeom>
            <a:solidFill>
              <a:schemeClr val="bg2"/>
            </a:solidFill>
            <a:ln w="25400">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nvGrpSpPr>
            <p:cNvPr id="363" name="Group 362">
              <a:extLst>
                <a:ext uri="{FF2B5EF4-FFF2-40B4-BE49-F238E27FC236}">
                  <a16:creationId xmlns:a16="http://schemas.microsoft.com/office/drawing/2014/main" id="{B743770E-5E67-41C6-8A01-F3E489D0F67C}"/>
                </a:ext>
              </a:extLst>
            </p:cNvPr>
            <p:cNvGrpSpPr/>
            <p:nvPr/>
          </p:nvGrpSpPr>
          <p:grpSpPr>
            <a:xfrm>
              <a:off x="10258680" y="2810083"/>
              <a:ext cx="877238" cy="802579"/>
              <a:chOff x="5342994" y="3276649"/>
              <a:chExt cx="1181181" cy="1080655"/>
            </a:xfrm>
          </p:grpSpPr>
          <p:sp>
            <p:nvSpPr>
              <p:cNvPr id="364" name="Freeform: Shape 363">
                <a:extLst>
                  <a:ext uri="{FF2B5EF4-FFF2-40B4-BE49-F238E27FC236}">
                    <a16:creationId xmlns:a16="http://schemas.microsoft.com/office/drawing/2014/main" id="{1E4C9448-A849-4D51-A2A7-8BC94D273D04}"/>
                  </a:ext>
                </a:extLst>
              </p:cNvPr>
              <p:cNvSpPr/>
              <p:nvPr/>
            </p:nvSpPr>
            <p:spPr>
              <a:xfrm rot="3082093">
                <a:off x="5393257" y="3226386"/>
                <a:ext cx="1080655" cy="1181181"/>
              </a:xfrm>
              <a:custGeom>
                <a:avLst/>
                <a:gdLst>
                  <a:gd name="connsiteX0" fmla="*/ 318135 w 819150"/>
                  <a:gd name="connsiteY0" fmla="*/ 707029 h 895350"/>
                  <a:gd name="connsiteX1" fmla="*/ 566738 w 819150"/>
                  <a:gd name="connsiteY1" fmla="*/ 442234 h 895350"/>
                  <a:gd name="connsiteX2" fmla="*/ 749618 w 819150"/>
                  <a:gd name="connsiteY2" fmla="*/ 860382 h 895350"/>
                  <a:gd name="connsiteX3" fmla="*/ 783908 w 819150"/>
                  <a:gd name="connsiteY3" fmla="*/ 787992 h 895350"/>
                  <a:gd name="connsiteX4" fmla="*/ 681990 w 819150"/>
                  <a:gd name="connsiteY4" fmla="*/ 296502 h 895350"/>
                  <a:gd name="connsiteX5" fmla="*/ 827723 w 819150"/>
                  <a:gd name="connsiteY5" fmla="*/ 49804 h 895350"/>
                  <a:gd name="connsiteX6" fmla="*/ 811530 w 819150"/>
                  <a:gd name="connsiteY6" fmla="*/ 8847 h 895350"/>
                  <a:gd name="connsiteX7" fmla="*/ 811530 w 819150"/>
                  <a:gd name="connsiteY7" fmla="*/ 8847 h 895350"/>
                  <a:gd name="connsiteX8" fmla="*/ 811530 w 819150"/>
                  <a:gd name="connsiteY8" fmla="*/ 8847 h 895350"/>
                  <a:gd name="connsiteX9" fmla="*/ 767715 w 819150"/>
                  <a:gd name="connsiteY9" fmla="*/ 3132 h 895350"/>
                  <a:gd name="connsiteX10" fmla="*/ 562928 w 819150"/>
                  <a:gd name="connsiteY10" fmla="*/ 203157 h 895350"/>
                  <a:gd name="connsiteX11" fmla="*/ 61913 w 819150"/>
                  <a:gd name="connsiteY11" fmla="*/ 220302 h 895350"/>
                  <a:gd name="connsiteX12" fmla="*/ 0 w 819150"/>
                  <a:gd name="connsiteY12" fmla="*/ 270784 h 895350"/>
                  <a:gd name="connsiteX13" fmla="*/ 449580 w 819150"/>
                  <a:gd name="connsiteY13" fmla="*/ 349842 h 895350"/>
                  <a:gd name="connsiteX14" fmla="*/ 251460 w 819150"/>
                  <a:gd name="connsiteY14" fmla="*/ 654642 h 895350"/>
                  <a:gd name="connsiteX15" fmla="*/ 85725 w 819150"/>
                  <a:gd name="connsiteY15" fmla="*/ 674644 h 895350"/>
                  <a:gd name="connsiteX16" fmla="*/ 66675 w 819150"/>
                  <a:gd name="connsiteY16" fmla="*/ 698457 h 895350"/>
                  <a:gd name="connsiteX17" fmla="*/ 84773 w 819150"/>
                  <a:gd name="connsiteY17" fmla="*/ 715602 h 895350"/>
                  <a:gd name="connsiteX18" fmla="*/ 190500 w 819150"/>
                  <a:gd name="connsiteY18" fmla="*/ 750844 h 895350"/>
                  <a:gd name="connsiteX19" fmla="*/ 216218 w 819150"/>
                  <a:gd name="connsiteY19" fmla="*/ 767989 h 895350"/>
                  <a:gd name="connsiteX20" fmla="*/ 238125 w 819150"/>
                  <a:gd name="connsiteY20" fmla="*/ 788944 h 895350"/>
                  <a:gd name="connsiteX21" fmla="*/ 298133 w 819150"/>
                  <a:gd name="connsiteY21" fmla="*/ 884194 h 895350"/>
                  <a:gd name="connsiteX22" fmla="*/ 319088 w 819150"/>
                  <a:gd name="connsiteY22" fmla="*/ 897529 h 895350"/>
                  <a:gd name="connsiteX23" fmla="*/ 338138 w 819150"/>
                  <a:gd name="connsiteY23" fmla="*/ 873717 h 895350"/>
                  <a:gd name="connsiteX24" fmla="*/ 318135 w 819150"/>
                  <a:gd name="connsiteY24" fmla="*/ 707029 h 895350"/>
                  <a:gd name="connsiteX25" fmla="*/ 318135 w 819150"/>
                  <a:gd name="connsiteY25" fmla="*/ 70702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9150" h="895350">
                    <a:moveTo>
                      <a:pt x="318135" y="707029"/>
                    </a:moveTo>
                    <a:cubicBezTo>
                      <a:pt x="441960" y="589872"/>
                      <a:pt x="566738" y="442234"/>
                      <a:pt x="566738" y="442234"/>
                    </a:cubicBezTo>
                    <a:cubicBezTo>
                      <a:pt x="749618" y="860382"/>
                      <a:pt x="749618" y="860382"/>
                      <a:pt x="749618" y="860382"/>
                    </a:cubicBezTo>
                    <a:cubicBezTo>
                      <a:pt x="783908" y="787992"/>
                      <a:pt x="783908" y="787992"/>
                      <a:pt x="783908" y="787992"/>
                    </a:cubicBezTo>
                    <a:cubicBezTo>
                      <a:pt x="681990" y="296502"/>
                      <a:pt x="681990" y="296502"/>
                      <a:pt x="681990" y="296502"/>
                    </a:cubicBezTo>
                    <a:cubicBezTo>
                      <a:pt x="808673" y="118384"/>
                      <a:pt x="827723" y="49804"/>
                      <a:pt x="827723" y="49804"/>
                    </a:cubicBezTo>
                    <a:cubicBezTo>
                      <a:pt x="831533" y="24087"/>
                      <a:pt x="811530" y="8847"/>
                      <a:pt x="811530" y="8847"/>
                    </a:cubicBezTo>
                    <a:lnTo>
                      <a:pt x="811530" y="8847"/>
                    </a:lnTo>
                    <a:lnTo>
                      <a:pt x="811530" y="8847"/>
                    </a:lnTo>
                    <a:cubicBezTo>
                      <a:pt x="811530" y="8847"/>
                      <a:pt x="791528" y="-6393"/>
                      <a:pt x="767715" y="3132"/>
                    </a:cubicBezTo>
                    <a:cubicBezTo>
                      <a:pt x="767715" y="3132"/>
                      <a:pt x="705803" y="37422"/>
                      <a:pt x="562928" y="203157"/>
                    </a:cubicBezTo>
                    <a:cubicBezTo>
                      <a:pt x="61913" y="220302"/>
                      <a:pt x="61913" y="220302"/>
                      <a:pt x="61913" y="220302"/>
                    </a:cubicBezTo>
                    <a:cubicBezTo>
                      <a:pt x="0" y="270784"/>
                      <a:pt x="0" y="270784"/>
                      <a:pt x="0" y="270784"/>
                    </a:cubicBezTo>
                    <a:cubicBezTo>
                      <a:pt x="449580" y="349842"/>
                      <a:pt x="449580" y="349842"/>
                      <a:pt x="449580" y="349842"/>
                    </a:cubicBezTo>
                    <a:cubicBezTo>
                      <a:pt x="449580" y="349842"/>
                      <a:pt x="335280" y="507004"/>
                      <a:pt x="251460" y="654642"/>
                    </a:cubicBezTo>
                    <a:cubicBezTo>
                      <a:pt x="251460" y="654642"/>
                      <a:pt x="90488" y="665119"/>
                      <a:pt x="85725" y="674644"/>
                    </a:cubicBezTo>
                    <a:cubicBezTo>
                      <a:pt x="66675" y="698457"/>
                      <a:pt x="66675" y="698457"/>
                      <a:pt x="66675" y="698457"/>
                    </a:cubicBezTo>
                    <a:cubicBezTo>
                      <a:pt x="66675" y="698457"/>
                      <a:pt x="69533" y="707029"/>
                      <a:pt x="84773" y="715602"/>
                    </a:cubicBezTo>
                    <a:cubicBezTo>
                      <a:pt x="190500" y="750844"/>
                      <a:pt x="190500" y="750844"/>
                      <a:pt x="190500" y="750844"/>
                    </a:cubicBezTo>
                    <a:cubicBezTo>
                      <a:pt x="190500" y="750844"/>
                      <a:pt x="209550" y="759417"/>
                      <a:pt x="216218" y="767989"/>
                    </a:cubicBezTo>
                    <a:cubicBezTo>
                      <a:pt x="225743" y="771799"/>
                      <a:pt x="238125" y="788944"/>
                      <a:pt x="238125" y="788944"/>
                    </a:cubicBezTo>
                    <a:cubicBezTo>
                      <a:pt x="298133" y="884194"/>
                      <a:pt x="298133" y="884194"/>
                      <a:pt x="298133" y="884194"/>
                    </a:cubicBezTo>
                    <a:cubicBezTo>
                      <a:pt x="310515" y="896577"/>
                      <a:pt x="319088" y="897529"/>
                      <a:pt x="319088" y="897529"/>
                    </a:cubicBezTo>
                    <a:cubicBezTo>
                      <a:pt x="338138" y="873717"/>
                      <a:pt x="338138" y="873717"/>
                      <a:pt x="338138" y="873717"/>
                    </a:cubicBezTo>
                    <a:cubicBezTo>
                      <a:pt x="346710" y="867049"/>
                      <a:pt x="318135" y="707029"/>
                      <a:pt x="318135" y="707029"/>
                    </a:cubicBezTo>
                    <a:lnTo>
                      <a:pt x="318135" y="707029"/>
                    </a:lnTo>
                    <a:close/>
                  </a:path>
                </a:pathLst>
              </a:custGeom>
              <a:solidFill>
                <a:schemeClr val="accent4"/>
              </a:solidFill>
              <a:ln w="22225">
                <a:solidFill>
                  <a:schemeClr val="bg1"/>
                </a:solidFill>
                <a:round/>
                <a:headEnd/>
                <a:tailEnd/>
              </a:ln>
            </p:spPr>
            <p:txBody>
              <a:bodyPr rot="0" spcFirstLastPara="0" vertOverflow="overflow" horzOverflow="overflow" vert="horz" wrap="square" lIns="146304" tIns="73152" rIns="146304" bIns="73152" numCol="1" spcCol="0" rtlCol="0" fromWordArt="0" anchor="t" anchorCtr="0" forceAA="0" compatLnSpc="1">
                <a:prstTxWarp prst="textNoShape">
                  <a:avLst/>
                </a:prstTxWarp>
                <a:noAutofit/>
              </a:bodyPr>
              <a:lstStyle/>
              <a:p>
                <a:pPr defTabSz="731520">
                  <a:defRPr/>
                </a:pPr>
                <a:endParaRPr lang="en-US" sz="2880" dirty="0">
                  <a:solidFill>
                    <a:srgbClr val="002D43"/>
                  </a:solidFill>
                  <a:latin typeface="Arial"/>
                </a:endParaRPr>
              </a:p>
            </p:txBody>
          </p:sp>
          <p:grpSp>
            <p:nvGrpSpPr>
              <p:cNvPr id="365" name="Group 364">
                <a:extLst>
                  <a:ext uri="{FF2B5EF4-FFF2-40B4-BE49-F238E27FC236}">
                    <a16:creationId xmlns:a16="http://schemas.microsoft.com/office/drawing/2014/main" id="{7AFF165C-F8AB-4BA9-8239-FDF0C70AEBC6}"/>
                  </a:ext>
                </a:extLst>
              </p:cNvPr>
              <p:cNvGrpSpPr/>
              <p:nvPr/>
            </p:nvGrpSpPr>
            <p:grpSpPr>
              <a:xfrm>
                <a:off x="5751333" y="3846328"/>
                <a:ext cx="756813" cy="53160"/>
                <a:chOff x="5758476" y="3846328"/>
                <a:chExt cx="756813" cy="53160"/>
              </a:xfrm>
            </p:grpSpPr>
            <p:sp>
              <p:nvSpPr>
                <p:cNvPr id="366" name="Rectangle: Rounded Corners 365">
                  <a:extLst>
                    <a:ext uri="{FF2B5EF4-FFF2-40B4-BE49-F238E27FC236}">
                      <a16:creationId xmlns:a16="http://schemas.microsoft.com/office/drawing/2014/main" id="{A0C52ACB-704A-451E-8CDC-76C3CEB68EFE}"/>
                    </a:ext>
                  </a:extLst>
                </p:cNvPr>
                <p:cNvSpPr/>
                <p:nvPr/>
              </p:nvSpPr>
              <p:spPr>
                <a:xfrm>
                  <a:off x="5875751"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sp>
              <p:nvSpPr>
                <p:cNvPr id="367" name="Rectangle: Rounded Corners 366">
                  <a:extLst>
                    <a:ext uri="{FF2B5EF4-FFF2-40B4-BE49-F238E27FC236}">
                      <a16:creationId xmlns:a16="http://schemas.microsoft.com/office/drawing/2014/main" id="{500948C1-D655-4878-B1BF-B93557BBDD56}"/>
                    </a:ext>
                  </a:extLst>
                </p:cNvPr>
                <p:cNvSpPr/>
                <p:nvPr/>
              </p:nvSpPr>
              <p:spPr>
                <a:xfrm>
                  <a:off x="5993026"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sp>
              <p:nvSpPr>
                <p:cNvPr id="368" name="Rectangle: Rounded Corners 367">
                  <a:extLst>
                    <a:ext uri="{FF2B5EF4-FFF2-40B4-BE49-F238E27FC236}">
                      <a16:creationId xmlns:a16="http://schemas.microsoft.com/office/drawing/2014/main" id="{D881819F-C76F-43E1-91B1-B9A6327E264D}"/>
                    </a:ext>
                  </a:extLst>
                </p:cNvPr>
                <p:cNvSpPr/>
                <p:nvPr/>
              </p:nvSpPr>
              <p:spPr>
                <a:xfrm>
                  <a:off x="6110301"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sp>
              <p:nvSpPr>
                <p:cNvPr id="369" name="Rectangle: Rounded Corners 368">
                  <a:extLst>
                    <a:ext uri="{FF2B5EF4-FFF2-40B4-BE49-F238E27FC236}">
                      <a16:creationId xmlns:a16="http://schemas.microsoft.com/office/drawing/2014/main" id="{BEECD0D1-43D2-4932-974C-CD34077D761F}"/>
                    </a:ext>
                  </a:extLst>
                </p:cNvPr>
                <p:cNvSpPr/>
                <p:nvPr/>
              </p:nvSpPr>
              <p:spPr>
                <a:xfrm>
                  <a:off x="6227576"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sp>
              <p:nvSpPr>
                <p:cNvPr id="370" name="Rectangle: Rounded Corners 369">
                  <a:extLst>
                    <a:ext uri="{FF2B5EF4-FFF2-40B4-BE49-F238E27FC236}">
                      <a16:creationId xmlns:a16="http://schemas.microsoft.com/office/drawing/2014/main" id="{8F525866-1D44-45DB-85CA-BCCE8585530A}"/>
                    </a:ext>
                  </a:extLst>
                </p:cNvPr>
                <p:cNvSpPr/>
                <p:nvPr/>
              </p:nvSpPr>
              <p:spPr>
                <a:xfrm>
                  <a:off x="6344851"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sp>
              <p:nvSpPr>
                <p:cNvPr id="371" name="Rectangle: Rounded Corners 370">
                  <a:extLst>
                    <a:ext uri="{FF2B5EF4-FFF2-40B4-BE49-F238E27FC236}">
                      <a16:creationId xmlns:a16="http://schemas.microsoft.com/office/drawing/2014/main" id="{841F5529-10D1-4484-A39C-A6A0C34F9168}"/>
                    </a:ext>
                  </a:extLst>
                </p:cNvPr>
                <p:cNvSpPr/>
                <p:nvPr/>
              </p:nvSpPr>
              <p:spPr>
                <a:xfrm>
                  <a:off x="6462127"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sp>
              <p:nvSpPr>
                <p:cNvPr id="372" name="Rectangle: Rounded Corners 371">
                  <a:extLst>
                    <a:ext uri="{FF2B5EF4-FFF2-40B4-BE49-F238E27FC236}">
                      <a16:creationId xmlns:a16="http://schemas.microsoft.com/office/drawing/2014/main" id="{AC5C2340-8E8B-4683-9B10-D5F3254AB5F8}"/>
                    </a:ext>
                  </a:extLst>
                </p:cNvPr>
                <p:cNvSpPr/>
                <p:nvPr/>
              </p:nvSpPr>
              <p:spPr>
                <a:xfrm>
                  <a:off x="5758476"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grpSp>
        </p:grpSp>
        <p:cxnSp>
          <p:nvCxnSpPr>
            <p:cNvPr id="373" name="Straight Connector 372">
              <a:extLst>
                <a:ext uri="{FF2B5EF4-FFF2-40B4-BE49-F238E27FC236}">
                  <a16:creationId xmlns:a16="http://schemas.microsoft.com/office/drawing/2014/main" id="{BF670690-C495-4443-8785-97CFDA32A0EC}"/>
                </a:ext>
              </a:extLst>
            </p:cNvPr>
            <p:cNvCxnSpPr>
              <a:cxnSpLocks/>
            </p:cNvCxnSpPr>
            <p:nvPr/>
          </p:nvCxnSpPr>
          <p:spPr>
            <a:xfrm>
              <a:off x="11376587" y="2497615"/>
              <a:ext cx="0" cy="1501362"/>
            </a:xfrm>
            <a:prstGeom prst="line">
              <a:avLst/>
            </a:prstGeom>
            <a:solidFill>
              <a:srgbClr val="335769"/>
            </a:solidFill>
            <a:ln w="22225">
              <a:solidFill>
                <a:schemeClr val="bg1"/>
              </a:solidFill>
              <a:round/>
              <a:headEnd/>
              <a:tailEnd/>
            </a:ln>
          </p:spPr>
        </p:cxnSp>
        <p:sp>
          <p:nvSpPr>
            <p:cNvPr id="374" name="TextBox 373">
              <a:extLst>
                <a:ext uri="{FF2B5EF4-FFF2-40B4-BE49-F238E27FC236}">
                  <a16:creationId xmlns:a16="http://schemas.microsoft.com/office/drawing/2014/main" id="{7326FC58-30A8-4840-A0E7-4A4C5C97FDC6}"/>
                </a:ext>
              </a:extLst>
            </p:cNvPr>
            <p:cNvSpPr txBox="1"/>
            <p:nvPr/>
          </p:nvSpPr>
          <p:spPr>
            <a:xfrm>
              <a:off x="11454605" y="2714586"/>
              <a:ext cx="1495674" cy="350865"/>
            </a:xfrm>
            <a:prstGeom prst="rect">
              <a:avLst/>
            </a:prstGeom>
            <a:noFill/>
          </p:spPr>
          <p:txBody>
            <a:bodyPr wrap="square" rtlCol="0">
              <a:spAutoFit/>
            </a:bodyPr>
            <a:lstStyle/>
            <a:p>
              <a:pPr algn="ctr" defTabSz="731520">
                <a:defRPr/>
              </a:pPr>
              <a:r>
                <a:rPr lang="en-US" sz="1600" b="1" spc="480" dirty="0"/>
                <a:t>TICKET</a:t>
              </a:r>
            </a:p>
          </p:txBody>
        </p:sp>
        <p:sp>
          <p:nvSpPr>
            <p:cNvPr id="375" name="Rectangle 374">
              <a:extLst>
                <a:ext uri="{FF2B5EF4-FFF2-40B4-BE49-F238E27FC236}">
                  <a16:creationId xmlns:a16="http://schemas.microsoft.com/office/drawing/2014/main" id="{6C5D3E45-95CE-498B-93A8-55BA18C9793E}"/>
                </a:ext>
              </a:extLst>
            </p:cNvPr>
            <p:cNvSpPr/>
            <p:nvPr/>
          </p:nvSpPr>
          <p:spPr>
            <a:xfrm>
              <a:off x="11617252" y="3167367"/>
              <a:ext cx="1234616" cy="11073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376" name="Rectangle 375">
              <a:extLst>
                <a:ext uri="{FF2B5EF4-FFF2-40B4-BE49-F238E27FC236}">
                  <a16:creationId xmlns:a16="http://schemas.microsoft.com/office/drawing/2014/main" id="{7160254F-B45F-4493-B935-238BD432E5BE}"/>
                </a:ext>
              </a:extLst>
            </p:cNvPr>
            <p:cNvSpPr/>
            <p:nvPr/>
          </p:nvSpPr>
          <p:spPr>
            <a:xfrm>
              <a:off x="11617252" y="3384511"/>
              <a:ext cx="1234616" cy="11073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377" name="Rectangle 376">
              <a:extLst>
                <a:ext uri="{FF2B5EF4-FFF2-40B4-BE49-F238E27FC236}">
                  <a16:creationId xmlns:a16="http://schemas.microsoft.com/office/drawing/2014/main" id="{9794310C-0488-4239-BC33-6D8A340D5EEE}"/>
                </a:ext>
              </a:extLst>
            </p:cNvPr>
            <p:cNvSpPr/>
            <p:nvPr/>
          </p:nvSpPr>
          <p:spPr>
            <a:xfrm>
              <a:off x="11617252" y="3601653"/>
              <a:ext cx="1234616" cy="11073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grpSp>
          <p:nvGrpSpPr>
            <p:cNvPr id="378" name="Group 377">
              <a:extLst>
                <a:ext uri="{FF2B5EF4-FFF2-40B4-BE49-F238E27FC236}">
                  <a16:creationId xmlns:a16="http://schemas.microsoft.com/office/drawing/2014/main" id="{0217532B-60E2-4672-A8F8-D5979AC9F13B}"/>
                </a:ext>
              </a:extLst>
            </p:cNvPr>
            <p:cNvGrpSpPr/>
            <p:nvPr/>
          </p:nvGrpSpPr>
          <p:grpSpPr>
            <a:xfrm>
              <a:off x="11320597" y="2250715"/>
              <a:ext cx="3549170" cy="3276656"/>
              <a:chOff x="6976493" y="1541281"/>
              <a:chExt cx="2072453" cy="1913325"/>
            </a:xfrm>
          </p:grpSpPr>
          <p:sp>
            <p:nvSpPr>
              <p:cNvPr id="379" name="Freeform 8">
                <a:extLst>
                  <a:ext uri="{FF2B5EF4-FFF2-40B4-BE49-F238E27FC236}">
                    <a16:creationId xmlns:a16="http://schemas.microsoft.com/office/drawing/2014/main" id="{3B789E5D-D56B-475F-86A7-749418AFB963}"/>
                  </a:ext>
                </a:extLst>
              </p:cNvPr>
              <p:cNvSpPr>
                <a:spLocks/>
              </p:cNvSpPr>
              <p:nvPr/>
            </p:nvSpPr>
            <p:spPr bwMode="auto">
              <a:xfrm>
                <a:off x="7140357" y="3034053"/>
                <a:ext cx="340989" cy="381717"/>
              </a:xfrm>
              <a:custGeom>
                <a:avLst/>
                <a:gdLst>
                  <a:gd name="T0" fmla="*/ 0 w 360"/>
                  <a:gd name="T1" fmla="*/ 403 h 403"/>
                  <a:gd name="T2" fmla="*/ 360 w 360"/>
                  <a:gd name="T3" fmla="*/ 305 h 403"/>
                  <a:gd name="T4" fmla="*/ 360 w 360"/>
                  <a:gd name="T5" fmla="*/ 0 h 403"/>
                  <a:gd name="T6" fmla="*/ 114 w 360"/>
                  <a:gd name="T7" fmla="*/ 24 h 403"/>
                  <a:gd name="T8" fmla="*/ 0 w 360"/>
                  <a:gd name="T9" fmla="*/ 403 h 403"/>
                </a:gdLst>
                <a:ahLst/>
                <a:cxnLst>
                  <a:cxn ang="0">
                    <a:pos x="T0" y="T1"/>
                  </a:cxn>
                  <a:cxn ang="0">
                    <a:pos x="T2" y="T3"/>
                  </a:cxn>
                  <a:cxn ang="0">
                    <a:pos x="T4" y="T5"/>
                  </a:cxn>
                  <a:cxn ang="0">
                    <a:pos x="T6" y="T7"/>
                  </a:cxn>
                  <a:cxn ang="0">
                    <a:pos x="T8" y="T9"/>
                  </a:cxn>
                </a:cxnLst>
                <a:rect l="0" t="0" r="r" b="b"/>
                <a:pathLst>
                  <a:path w="360" h="403">
                    <a:moveTo>
                      <a:pt x="0" y="403"/>
                    </a:moveTo>
                    <a:lnTo>
                      <a:pt x="360" y="305"/>
                    </a:lnTo>
                    <a:lnTo>
                      <a:pt x="360" y="0"/>
                    </a:lnTo>
                    <a:lnTo>
                      <a:pt x="114" y="24"/>
                    </a:lnTo>
                    <a:lnTo>
                      <a:pt x="0" y="403"/>
                    </a:lnTo>
                    <a:close/>
                  </a:path>
                </a:pathLst>
              </a:custGeom>
              <a:solidFill>
                <a:srgbClr val="4861AD"/>
              </a:solidFill>
              <a:ln w="22225">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80" name="Freeform 9">
                <a:extLst>
                  <a:ext uri="{FF2B5EF4-FFF2-40B4-BE49-F238E27FC236}">
                    <a16:creationId xmlns:a16="http://schemas.microsoft.com/office/drawing/2014/main" id="{91E813ED-C447-4E28-9B3C-E30FCC0EBCB1}"/>
                  </a:ext>
                </a:extLst>
              </p:cNvPr>
              <p:cNvSpPr>
                <a:spLocks/>
              </p:cNvSpPr>
              <p:nvPr/>
            </p:nvSpPr>
            <p:spPr bwMode="auto">
              <a:xfrm>
                <a:off x="8502418" y="3124984"/>
                <a:ext cx="381717" cy="313521"/>
              </a:xfrm>
              <a:custGeom>
                <a:avLst/>
                <a:gdLst>
                  <a:gd name="T0" fmla="*/ 403 w 403"/>
                  <a:gd name="T1" fmla="*/ 331 h 331"/>
                  <a:gd name="T2" fmla="*/ 44 w 403"/>
                  <a:gd name="T3" fmla="*/ 258 h 331"/>
                  <a:gd name="T4" fmla="*/ 0 w 403"/>
                  <a:gd name="T5" fmla="*/ 7 h 331"/>
                  <a:gd name="T6" fmla="*/ 345 w 403"/>
                  <a:gd name="T7" fmla="*/ 0 h 331"/>
                  <a:gd name="T8" fmla="*/ 403 w 403"/>
                  <a:gd name="T9" fmla="*/ 331 h 331"/>
                </a:gdLst>
                <a:ahLst/>
                <a:cxnLst>
                  <a:cxn ang="0">
                    <a:pos x="T0" y="T1"/>
                  </a:cxn>
                  <a:cxn ang="0">
                    <a:pos x="T2" y="T3"/>
                  </a:cxn>
                  <a:cxn ang="0">
                    <a:pos x="T4" y="T5"/>
                  </a:cxn>
                  <a:cxn ang="0">
                    <a:pos x="T6" y="T7"/>
                  </a:cxn>
                  <a:cxn ang="0">
                    <a:pos x="T8" y="T9"/>
                  </a:cxn>
                </a:cxnLst>
                <a:rect l="0" t="0" r="r" b="b"/>
                <a:pathLst>
                  <a:path w="403" h="331">
                    <a:moveTo>
                      <a:pt x="403" y="331"/>
                    </a:moveTo>
                    <a:lnTo>
                      <a:pt x="44" y="258"/>
                    </a:lnTo>
                    <a:lnTo>
                      <a:pt x="0" y="7"/>
                    </a:lnTo>
                    <a:lnTo>
                      <a:pt x="345" y="0"/>
                    </a:lnTo>
                    <a:lnTo>
                      <a:pt x="403" y="331"/>
                    </a:lnTo>
                    <a:close/>
                  </a:path>
                </a:pathLst>
              </a:custGeom>
              <a:solidFill>
                <a:srgbClr val="889DA8"/>
              </a:solidFill>
              <a:ln w="22225">
                <a:solidFill>
                  <a:schemeClr val="tx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nvGrpSpPr>
              <p:cNvPr id="381" name="Group 380">
                <a:extLst>
                  <a:ext uri="{FF2B5EF4-FFF2-40B4-BE49-F238E27FC236}">
                    <a16:creationId xmlns:a16="http://schemas.microsoft.com/office/drawing/2014/main" id="{1F4A8573-18CF-4707-8416-BCCDC20FD234}"/>
                  </a:ext>
                </a:extLst>
              </p:cNvPr>
              <p:cNvGrpSpPr/>
              <p:nvPr/>
            </p:nvGrpSpPr>
            <p:grpSpPr>
              <a:xfrm>
                <a:off x="6976493" y="1541281"/>
                <a:ext cx="2072453" cy="1913325"/>
                <a:chOff x="6976493" y="1541281"/>
                <a:chExt cx="2072453" cy="1913325"/>
              </a:xfrm>
            </p:grpSpPr>
            <p:sp>
              <p:nvSpPr>
                <p:cNvPr id="382" name="Freeform 22">
                  <a:extLst>
                    <a:ext uri="{FF2B5EF4-FFF2-40B4-BE49-F238E27FC236}">
                      <a16:creationId xmlns:a16="http://schemas.microsoft.com/office/drawing/2014/main" id="{8406B0B5-54C6-4BB6-8AF5-BFAE4E006A1B}"/>
                    </a:ext>
                  </a:extLst>
                </p:cNvPr>
                <p:cNvSpPr>
                  <a:spLocks/>
                </p:cNvSpPr>
                <p:nvPr/>
              </p:nvSpPr>
              <p:spPr bwMode="auto">
                <a:xfrm>
                  <a:off x="6976493" y="2472370"/>
                  <a:ext cx="2072453" cy="982236"/>
                </a:xfrm>
                <a:custGeom>
                  <a:avLst/>
                  <a:gdLst>
                    <a:gd name="T0" fmla="*/ 1591 w 1609"/>
                    <a:gd name="T1" fmla="*/ 575 h 772"/>
                    <a:gd name="T2" fmla="*/ 1307 w 1609"/>
                    <a:gd name="T3" fmla="*/ 104 h 772"/>
                    <a:gd name="T4" fmla="*/ 1278 w 1609"/>
                    <a:gd name="T5" fmla="*/ 71 h 772"/>
                    <a:gd name="T6" fmla="*/ 827 w 1609"/>
                    <a:gd name="T7" fmla="*/ 0 h 772"/>
                    <a:gd name="T8" fmla="*/ 366 w 1609"/>
                    <a:gd name="T9" fmla="*/ 79 h 772"/>
                    <a:gd name="T10" fmla="*/ 17 w 1609"/>
                    <a:gd name="T11" fmla="*/ 579 h 772"/>
                    <a:gd name="T12" fmla="*/ 4 w 1609"/>
                    <a:gd name="T13" fmla="*/ 639 h 772"/>
                    <a:gd name="T14" fmla="*/ 38 w 1609"/>
                    <a:gd name="T15" fmla="*/ 691 h 772"/>
                    <a:gd name="T16" fmla="*/ 77 w 1609"/>
                    <a:gd name="T17" fmla="*/ 718 h 772"/>
                    <a:gd name="T18" fmla="*/ 150 w 1609"/>
                    <a:gd name="T19" fmla="*/ 734 h 772"/>
                    <a:gd name="T20" fmla="*/ 212 w 1609"/>
                    <a:gd name="T21" fmla="*/ 693 h 772"/>
                    <a:gd name="T22" fmla="*/ 376 w 1609"/>
                    <a:gd name="T23" fmla="*/ 456 h 772"/>
                    <a:gd name="T24" fmla="*/ 413 w 1609"/>
                    <a:gd name="T25" fmla="*/ 757 h 772"/>
                    <a:gd name="T26" fmla="*/ 1211 w 1609"/>
                    <a:gd name="T27" fmla="*/ 757 h 772"/>
                    <a:gd name="T28" fmla="*/ 1211 w 1609"/>
                    <a:gd name="T29" fmla="*/ 772 h 772"/>
                    <a:gd name="T30" fmla="*/ 1257 w 1609"/>
                    <a:gd name="T31" fmla="*/ 458 h 772"/>
                    <a:gd name="T32" fmla="*/ 1406 w 1609"/>
                    <a:gd name="T33" fmla="*/ 706 h 772"/>
                    <a:gd name="T34" fmla="*/ 1456 w 1609"/>
                    <a:gd name="T35" fmla="*/ 742 h 772"/>
                    <a:gd name="T36" fmla="*/ 1517 w 1609"/>
                    <a:gd name="T37" fmla="*/ 733 h 772"/>
                    <a:gd name="T38" fmla="*/ 1558 w 1609"/>
                    <a:gd name="T39" fmla="*/ 708 h 772"/>
                    <a:gd name="T40" fmla="*/ 1602 w 1609"/>
                    <a:gd name="T41" fmla="*/ 649 h 772"/>
                    <a:gd name="T42" fmla="*/ 1591 w 1609"/>
                    <a:gd name="T43" fmla="*/ 575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9" h="772">
                      <a:moveTo>
                        <a:pt x="1591" y="575"/>
                      </a:moveTo>
                      <a:cubicBezTo>
                        <a:pt x="1307" y="104"/>
                        <a:pt x="1307" y="104"/>
                        <a:pt x="1307" y="104"/>
                      </a:cubicBezTo>
                      <a:cubicBezTo>
                        <a:pt x="1306" y="98"/>
                        <a:pt x="1278" y="71"/>
                        <a:pt x="1278" y="71"/>
                      </a:cubicBezTo>
                      <a:cubicBezTo>
                        <a:pt x="1209" y="30"/>
                        <a:pt x="1033" y="0"/>
                        <a:pt x="827" y="0"/>
                      </a:cubicBezTo>
                      <a:cubicBezTo>
                        <a:pt x="609" y="0"/>
                        <a:pt x="425" y="33"/>
                        <a:pt x="366" y="79"/>
                      </a:cubicBezTo>
                      <a:cubicBezTo>
                        <a:pt x="17" y="579"/>
                        <a:pt x="17" y="579"/>
                        <a:pt x="17" y="579"/>
                      </a:cubicBezTo>
                      <a:cubicBezTo>
                        <a:pt x="5" y="596"/>
                        <a:pt x="0" y="617"/>
                        <a:pt x="4" y="639"/>
                      </a:cubicBezTo>
                      <a:cubicBezTo>
                        <a:pt x="8" y="661"/>
                        <a:pt x="21" y="679"/>
                        <a:pt x="38" y="691"/>
                      </a:cubicBezTo>
                      <a:cubicBezTo>
                        <a:pt x="77" y="718"/>
                        <a:pt x="77" y="718"/>
                        <a:pt x="77" y="718"/>
                      </a:cubicBezTo>
                      <a:cubicBezTo>
                        <a:pt x="98" y="732"/>
                        <a:pt x="123" y="738"/>
                        <a:pt x="150" y="734"/>
                      </a:cubicBezTo>
                      <a:cubicBezTo>
                        <a:pt x="176" y="729"/>
                        <a:pt x="198" y="714"/>
                        <a:pt x="212" y="693"/>
                      </a:cubicBezTo>
                      <a:cubicBezTo>
                        <a:pt x="376" y="456"/>
                        <a:pt x="376" y="456"/>
                        <a:pt x="376" y="456"/>
                      </a:cubicBezTo>
                      <a:cubicBezTo>
                        <a:pt x="413" y="757"/>
                        <a:pt x="413" y="757"/>
                        <a:pt x="413" y="757"/>
                      </a:cubicBezTo>
                      <a:cubicBezTo>
                        <a:pt x="1211" y="757"/>
                        <a:pt x="1211" y="757"/>
                        <a:pt x="1211" y="757"/>
                      </a:cubicBezTo>
                      <a:cubicBezTo>
                        <a:pt x="1211" y="772"/>
                        <a:pt x="1211" y="772"/>
                        <a:pt x="1211" y="772"/>
                      </a:cubicBezTo>
                      <a:cubicBezTo>
                        <a:pt x="1257" y="458"/>
                        <a:pt x="1257" y="458"/>
                        <a:pt x="1257" y="458"/>
                      </a:cubicBezTo>
                      <a:cubicBezTo>
                        <a:pt x="1406" y="706"/>
                        <a:pt x="1406" y="706"/>
                        <a:pt x="1406" y="706"/>
                      </a:cubicBezTo>
                      <a:cubicBezTo>
                        <a:pt x="1417" y="723"/>
                        <a:pt x="1434" y="737"/>
                        <a:pt x="1456" y="742"/>
                      </a:cubicBezTo>
                      <a:cubicBezTo>
                        <a:pt x="1477" y="748"/>
                        <a:pt x="1499" y="744"/>
                        <a:pt x="1517" y="733"/>
                      </a:cubicBezTo>
                      <a:cubicBezTo>
                        <a:pt x="1558" y="708"/>
                        <a:pt x="1558" y="708"/>
                        <a:pt x="1558" y="708"/>
                      </a:cubicBezTo>
                      <a:cubicBezTo>
                        <a:pt x="1579" y="696"/>
                        <a:pt x="1596" y="675"/>
                        <a:pt x="1602" y="649"/>
                      </a:cubicBezTo>
                      <a:cubicBezTo>
                        <a:pt x="1609" y="622"/>
                        <a:pt x="1604" y="596"/>
                        <a:pt x="1591" y="575"/>
                      </a:cubicBezTo>
                      <a:close/>
                    </a:path>
                  </a:pathLst>
                </a:custGeom>
                <a:solidFill>
                  <a:schemeClr val="accent1"/>
                </a:solidFill>
                <a:ln w="25400">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nvGrpSpPr>
                <p:cNvPr id="383" name="Group 382">
                  <a:extLst>
                    <a:ext uri="{FF2B5EF4-FFF2-40B4-BE49-F238E27FC236}">
                      <a16:creationId xmlns:a16="http://schemas.microsoft.com/office/drawing/2014/main" id="{B551D1C7-0B0D-49E8-B6B5-B3B968C0119E}"/>
                    </a:ext>
                  </a:extLst>
                </p:cNvPr>
                <p:cNvGrpSpPr/>
                <p:nvPr/>
              </p:nvGrpSpPr>
              <p:grpSpPr>
                <a:xfrm>
                  <a:off x="7673625" y="1541281"/>
                  <a:ext cx="679137" cy="969923"/>
                  <a:chOff x="7673625" y="1541281"/>
                  <a:chExt cx="679137" cy="969923"/>
                </a:xfrm>
              </p:grpSpPr>
              <p:sp>
                <p:nvSpPr>
                  <p:cNvPr id="384" name="Freeform 12">
                    <a:extLst>
                      <a:ext uri="{FF2B5EF4-FFF2-40B4-BE49-F238E27FC236}">
                        <a16:creationId xmlns:a16="http://schemas.microsoft.com/office/drawing/2014/main" id="{40DD8A8F-FB7A-43CC-8378-299737C64C0E}"/>
                      </a:ext>
                    </a:extLst>
                  </p:cNvPr>
                  <p:cNvSpPr>
                    <a:spLocks/>
                  </p:cNvSpPr>
                  <p:nvPr/>
                </p:nvSpPr>
                <p:spPr bwMode="auto">
                  <a:xfrm>
                    <a:off x="7714355" y="1541281"/>
                    <a:ext cx="600519" cy="962346"/>
                  </a:xfrm>
                  <a:custGeom>
                    <a:avLst/>
                    <a:gdLst>
                      <a:gd name="T0" fmla="*/ 466 w 466"/>
                      <a:gd name="T1" fmla="*/ 329 h 747"/>
                      <a:gd name="T2" fmla="*/ 306 w 466"/>
                      <a:gd name="T3" fmla="*/ 22 h 747"/>
                      <a:gd name="T4" fmla="*/ 131 w 466"/>
                      <a:gd name="T5" fmla="*/ 42 h 747"/>
                      <a:gd name="T6" fmla="*/ 5 w 466"/>
                      <a:gd name="T7" fmla="*/ 329 h 747"/>
                      <a:gd name="T8" fmla="*/ 112 w 466"/>
                      <a:gd name="T9" fmla="*/ 596 h 747"/>
                      <a:gd name="T10" fmla="*/ 131 w 466"/>
                      <a:gd name="T11" fmla="*/ 747 h 747"/>
                      <a:gd name="T12" fmla="*/ 350 w 466"/>
                      <a:gd name="T13" fmla="*/ 747 h 747"/>
                      <a:gd name="T14" fmla="*/ 364 w 466"/>
                      <a:gd name="T15" fmla="*/ 595 h 747"/>
                      <a:gd name="T16" fmla="*/ 466 w 466"/>
                      <a:gd name="T17" fmla="*/ 329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747">
                        <a:moveTo>
                          <a:pt x="466" y="329"/>
                        </a:moveTo>
                        <a:cubicBezTo>
                          <a:pt x="466" y="158"/>
                          <a:pt x="466" y="105"/>
                          <a:pt x="306" y="22"/>
                        </a:cubicBezTo>
                        <a:cubicBezTo>
                          <a:pt x="271" y="0"/>
                          <a:pt x="153" y="14"/>
                          <a:pt x="131" y="42"/>
                        </a:cubicBezTo>
                        <a:cubicBezTo>
                          <a:pt x="1" y="111"/>
                          <a:pt x="0" y="152"/>
                          <a:pt x="5" y="329"/>
                        </a:cubicBezTo>
                        <a:cubicBezTo>
                          <a:pt x="5" y="428"/>
                          <a:pt x="78" y="517"/>
                          <a:pt x="112" y="596"/>
                        </a:cubicBezTo>
                        <a:cubicBezTo>
                          <a:pt x="129" y="635"/>
                          <a:pt x="131" y="747"/>
                          <a:pt x="131" y="747"/>
                        </a:cubicBezTo>
                        <a:cubicBezTo>
                          <a:pt x="350" y="747"/>
                          <a:pt x="350" y="747"/>
                          <a:pt x="350" y="747"/>
                        </a:cubicBezTo>
                        <a:cubicBezTo>
                          <a:pt x="350" y="747"/>
                          <a:pt x="348" y="636"/>
                          <a:pt x="364" y="595"/>
                        </a:cubicBezTo>
                        <a:cubicBezTo>
                          <a:pt x="396" y="518"/>
                          <a:pt x="466" y="424"/>
                          <a:pt x="466" y="329"/>
                        </a:cubicBezTo>
                        <a:close/>
                      </a:path>
                    </a:pathLst>
                  </a:custGeom>
                  <a:solidFill>
                    <a:schemeClr val="accent4"/>
                  </a:solidFill>
                  <a:ln w="22225">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85" name="Freeform 13">
                    <a:extLst>
                      <a:ext uri="{FF2B5EF4-FFF2-40B4-BE49-F238E27FC236}">
                        <a16:creationId xmlns:a16="http://schemas.microsoft.com/office/drawing/2014/main" id="{12A76C4C-4E90-4389-9B44-1CFD89B64064}"/>
                      </a:ext>
                    </a:extLst>
                  </p:cNvPr>
                  <p:cNvSpPr>
                    <a:spLocks/>
                  </p:cNvSpPr>
                  <p:nvPr/>
                </p:nvSpPr>
                <p:spPr bwMode="auto">
                  <a:xfrm>
                    <a:off x="8297825" y="1835858"/>
                    <a:ext cx="54937" cy="194175"/>
                  </a:xfrm>
                  <a:custGeom>
                    <a:avLst/>
                    <a:gdLst>
                      <a:gd name="T0" fmla="*/ 38 w 43"/>
                      <a:gd name="T1" fmla="*/ 77 h 151"/>
                      <a:gd name="T2" fmla="*/ 14 w 43"/>
                      <a:gd name="T3" fmla="*/ 150 h 151"/>
                      <a:gd name="T4" fmla="*/ 5 w 43"/>
                      <a:gd name="T5" fmla="*/ 74 h 151"/>
                      <a:gd name="T6" fmla="*/ 30 w 43"/>
                      <a:gd name="T7" fmla="*/ 1 h 151"/>
                      <a:gd name="T8" fmla="*/ 38 w 43"/>
                      <a:gd name="T9" fmla="*/ 77 h 151"/>
                    </a:gdLst>
                    <a:ahLst/>
                    <a:cxnLst>
                      <a:cxn ang="0">
                        <a:pos x="T0" y="T1"/>
                      </a:cxn>
                      <a:cxn ang="0">
                        <a:pos x="T2" y="T3"/>
                      </a:cxn>
                      <a:cxn ang="0">
                        <a:pos x="T4" y="T5"/>
                      </a:cxn>
                      <a:cxn ang="0">
                        <a:pos x="T6" y="T7"/>
                      </a:cxn>
                      <a:cxn ang="0">
                        <a:pos x="T8" y="T9"/>
                      </a:cxn>
                    </a:cxnLst>
                    <a:rect l="0" t="0" r="r" b="b"/>
                    <a:pathLst>
                      <a:path w="43" h="151">
                        <a:moveTo>
                          <a:pt x="38" y="77"/>
                        </a:moveTo>
                        <a:cubicBezTo>
                          <a:pt x="34" y="118"/>
                          <a:pt x="23" y="151"/>
                          <a:pt x="14" y="150"/>
                        </a:cubicBezTo>
                        <a:cubicBezTo>
                          <a:pt x="4" y="149"/>
                          <a:pt x="0" y="115"/>
                          <a:pt x="5" y="74"/>
                        </a:cubicBezTo>
                        <a:cubicBezTo>
                          <a:pt x="9" y="33"/>
                          <a:pt x="20" y="0"/>
                          <a:pt x="30" y="1"/>
                        </a:cubicBezTo>
                        <a:cubicBezTo>
                          <a:pt x="39" y="2"/>
                          <a:pt x="43" y="36"/>
                          <a:pt x="38" y="77"/>
                        </a:cubicBezTo>
                        <a:close/>
                      </a:path>
                    </a:pathLst>
                  </a:custGeom>
                  <a:solidFill>
                    <a:schemeClr val="accent4"/>
                  </a:solidFill>
                  <a:ln w="22225">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86" name="Freeform 14">
                    <a:extLst>
                      <a:ext uri="{FF2B5EF4-FFF2-40B4-BE49-F238E27FC236}">
                        <a16:creationId xmlns:a16="http://schemas.microsoft.com/office/drawing/2014/main" id="{A2BC6626-16AA-4E96-93D5-5AF4090C8B52}"/>
                      </a:ext>
                    </a:extLst>
                  </p:cNvPr>
                  <p:cNvSpPr>
                    <a:spLocks/>
                  </p:cNvSpPr>
                  <p:nvPr/>
                </p:nvSpPr>
                <p:spPr bwMode="auto">
                  <a:xfrm>
                    <a:off x="7673625" y="1856696"/>
                    <a:ext cx="61568" cy="194175"/>
                  </a:xfrm>
                  <a:custGeom>
                    <a:avLst/>
                    <a:gdLst>
                      <a:gd name="T0" fmla="*/ 41 w 48"/>
                      <a:gd name="T1" fmla="*/ 72 h 151"/>
                      <a:gd name="T2" fmla="*/ 37 w 48"/>
                      <a:gd name="T3" fmla="*/ 149 h 151"/>
                      <a:gd name="T4" fmla="*/ 7 w 48"/>
                      <a:gd name="T5" fmla="*/ 78 h 151"/>
                      <a:gd name="T6" fmla="*/ 11 w 48"/>
                      <a:gd name="T7" fmla="*/ 2 h 151"/>
                      <a:gd name="T8" fmla="*/ 41 w 48"/>
                      <a:gd name="T9" fmla="*/ 72 h 151"/>
                    </a:gdLst>
                    <a:ahLst/>
                    <a:cxnLst>
                      <a:cxn ang="0">
                        <a:pos x="T0" y="T1"/>
                      </a:cxn>
                      <a:cxn ang="0">
                        <a:pos x="T2" y="T3"/>
                      </a:cxn>
                      <a:cxn ang="0">
                        <a:pos x="T4" y="T5"/>
                      </a:cxn>
                      <a:cxn ang="0">
                        <a:pos x="T6" y="T7"/>
                      </a:cxn>
                      <a:cxn ang="0">
                        <a:pos x="T8" y="T9"/>
                      </a:cxn>
                    </a:cxnLst>
                    <a:rect l="0" t="0" r="r" b="b"/>
                    <a:pathLst>
                      <a:path w="48" h="151">
                        <a:moveTo>
                          <a:pt x="41" y="72"/>
                        </a:moveTo>
                        <a:cubicBezTo>
                          <a:pt x="48" y="113"/>
                          <a:pt x="46" y="147"/>
                          <a:pt x="37" y="149"/>
                        </a:cubicBezTo>
                        <a:cubicBezTo>
                          <a:pt x="28" y="151"/>
                          <a:pt x="14" y="119"/>
                          <a:pt x="7" y="78"/>
                        </a:cubicBezTo>
                        <a:cubicBezTo>
                          <a:pt x="0" y="38"/>
                          <a:pt x="2" y="3"/>
                          <a:pt x="11" y="2"/>
                        </a:cubicBezTo>
                        <a:cubicBezTo>
                          <a:pt x="20" y="0"/>
                          <a:pt x="33" y="32"/>
                          <a:pt x="41" y="72"/>
                        </a:cubicBezTo>
                        <a:close/>
                      </a:path>
                    </a:pathLst>
                  </a:custGeom>
                  <a:solidFill>
                    <a:schemeClr val="accent4"/>
                  </a:solidFill>
                  <a:ln w="22225">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87" name="Freeform 15">
                    <a:extLst>
                      <a:ext uri="{FF2B5EF4-FFF2-40B4-BE49-F238E27FC236}">
                        <a16:creationId xmlns:a16="http://schemas.microsoft.com/office/drawing/2014/main" id="{625305CB-559B-4B70-82B9-46F6E98D19E0}"/>
                      </a:ext>
                    </a:extLst>
                  </p:cNvPr>
                  <p:cNvSpPr>
                    <a:spLocks/>
                  </p:cNvSpPr>
                  <p:nvPr/>
                </p:nvSpPr>
                <p:spPr bwMode="auto">
                  <a:xfrm>
                    <a:off x="7695411" y="1541281"/>
                    <a:ext cx="619463" cy="723654"/>
                  </a:xfrm>
                  <a:custGeom>
                    <a:avLst/>
                    <a:gdLst>
                      <a:gd name="T0" fmla="*/ 321 w 481"/>
                      <a:gd name="T1" fmla="*/ 22 h 562"/>
                      <a:gd name="T2" fmla="*/ 142 w 481"/>
                      <a:gd name="T3" fmla="*/ 38 h 562"/>
                      <a:gd name="T4" fmla="*/ 16 w 481"/>
                      <a:gd name="T5" fmla="*/ 315 h 562"/>
                      <a:gd name="T6" fmla="*/ 45 w 481"/>
                      <a:gd name="T7" fmla="*/ 400 h 562"/>
                      <a:gd name="T8" fmla="*/ 114 w 481"/>
                      <a:gd name="T9" fmla="*/ 522 h 562"/>
                      <a:gd name="T10" fmla="*/ 157 w 481"/>
                      <a:gd name="T11" fmla="*/ 538 h 562"/>
                      <a:gd name="T12" fmla="*/ 181 w 481"/>
                      <a:gd name="T13" fmla="*/ 484 h 562"/>
                      <a:gd name="T14" fmla="*/ 181 w 481"/>
                      <a:gd name="T15" fmla="*/ 546 h 562"/>
                      <a:gd name="T16" fmla="*/ 230 w 481"/>
                      <a:gd name="T17" fmla="*/ 556 h 562"/>
                      <a:gd name="T18" fmla="*/ 236 w 481"/>
                      <a:gd name="T19" fmla="*/ 534 h 562"/>
                      <a:gd name="T20" fmla="*/ 271 w 481"/>
                      <a:gd name="T21" fmla="*/ 560 h 562"/>
                      <a:gd name="T22" fmla="*/ 296 w 481"/>
                      <a:gd name="T23" fmla="*/ 560 h 562"/>
                      <a:gd name="T24" fmla="*/ 304 w 481"/>
                      <a:gd name="T25" fmla="*/ 560 h 562"/>
                      <a:gd name="T26" fmla="*/ 320 w 481"/>
                      <a:gd name="T27" fmla="*/ 496 h 562"/>
                      <a:gd name="T28" fmla="*/ 342 w 481"/>
                      <a:gd name="T29" fmla="*/ 559 h 562"/>
                      <a:gd name="T30" fmla="*/ 379 w 481"/>
                      <a:gd name="T31" fmla="*/ 528 h 562"/>
                      <a:gd name="T32" fmla="*/ 459 w 481"/>
                      <a:gd name="T33" fmla="*/ 394 h 562"/>
                      <a:gd name="T34" fmla="*/ 481 w 481"/>
                      <a:gd name="T35" fmla="*/ 306 h 562"/>
                      <a:gd name="T36" fmla="*/ 321 w 481"/>
                      <a:gd name="T37" fmla="*/ 22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1" h="562">
                        <a:moveTo>
                          <a:pt x="321" y="22"/>
                        </a:moveTo>
                        <a:cubicBezTo>
                          <a:pt x="286" y="0"/>
                          <a:pt x="164" y="10"/>
                          <a:pt x="142" y="38"/>
                        </a:cubicBezTo>
                        <a:cubicBezTo>
                          <a:pt x="12" y="107"/>
                          <a:pt x="0" y="141"/>
                          <a:pt x="16" y="315"/>
                        </a:cubicBezTo>
                        <a:cubicBezTo>
                          <a:pt x="18" y="339"/>
                          <a:pt x="38" y="377"/>
                          <a:pt x="45" y="400"/>
                        </a:cubicBezTo>
                        <a:cubicBezTo>
                          <a:pt x="61" y="451"/>
                          <a:pt x="81" y="483"/>
                          <a:pt x="114" y="522"/>
                        </a:cubicBezTo>
                        <a:cubicBezTo>
                          <a:pt x="130" y="528"/>
                          <a:pt x="144" y="534"/>
                          <a:pt x="157" y="538"/>
                        </a:cubicBezTo>
                        <a:cubicBezTo>
                          <a:pt x="181" y="484"/>
                          <a:pt x="181" y="484"/>
                          <a:pt x="181" y="484"/>
                        </a:cubicBezTo>
                        <a:cubicBezTo>
                          <a:pt x="181" y="546"/>
                          <a:pt x="181" y="546"/>
                          <a:pt x="181" y="546"/>
                        </a:cubicBezTo>
                        <a:cubicBezTo>
                          <a:pt x="196" y="551"/>
                          <a:pt x="214" y="554"/>
                          <a:pt x="230" y="556"/>
                        </a:cubicBezTo>
                        <a:cubicBezTo>
                          <a:pt x="236" y="534"/>
                          <a:pt x="236" y="534"/>
                          <a:pt x="236" y="534"/>
                        </a:cubicBezTo>
                        <a:cubicBezTo>
                          <a:pt x="271" y="560"/>
                          <a:pt x="271" y="560"/>
                          <a:pt x="271" y="560"/>
                        </a:cubicBezTo>
                        <a:cubicBezTo>
                          <a:pt x="293" y="562"/>
                          <a:pt x="289" y="560"/>
                          <a:pt x="296" y="560"/>
                        </a:cubicBezTo>
                        <a:cubicBezTo>
                          <a:pt x="299" y="560"/>
                          <a:pt x="301" y="560"/>
                          <a:pt x="304" y="560"/>
                        </a:cubicBezTo>
                        <a:cubicBezTo>
                          <a:pt x="320" y="496"/>
                          <a:pt x="320" y="496"/>
                          <a:pt x="320" y="496"/>
                        </a:cubicBezTo>
                        <a:cubicBezTo>
                          <a:pt x="342" y="559"/>
                          <a:pt x="342" y="559"/>
                          <a:pt x="342" y="559"/>
                        </a:cubicBezTo>
                        <a:cubicBezTo>
                          <a:pt x="360" y="558"/>
                          <a:pt x="330" y="553"/>
                          <a:pt x="379" y="528"/>
                        </a:cubicBezTo>
                        <a:cubicBezTo>
                          <a:pt x="410" y="489"/>
                          <a:pt x="446" y="444"/>
                          <a:pt x="459" y="394"/>
                        </a:cubicBezTo>
                        <a:cubicBezTo>
                          <a:pt x="464" y="374"/>
                          <a:pt x="481" y="327"/>
                          <a:pt x="481" y="306"/>
                        </a:cubicBezTo>
                        <a:cubicBezTo>
                          <a:pt x="481" y="135"/>
                          <a:pt x="481" y="105"/>
                          <a:pt x="321" y="22"/>
                        </a:cubicBezTo>
                        <a:close/>
                      </a:path>
                    </a:pathLst>
                  </a:custGeom>
                  <a:solidFill>
                    <a:schemeClr val="bg1"/>
                  </a:solidFill>
                  <a:ln w="22225">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88" name="Freeform 16">
                    <a:extLst>
                      <a:ext uri="{FF2B5EF4-FFF2-40B4-BE49-F238E27FC236}">
                        <a16:creationId xmlns:a16="http://schemas.microsoft.com/office/drawing/2014/main" id="{6CFBD936-469D-4AF0-A18F-B3800E1C88DB}"/>
                      </a:ext>
                    </a:extLst>
                  </p:cNvPr>
                  <p:cNvSpPr>
                    <a:spLocks/>
                  </p:cNvSpPr>
                  <p:nvPr/>
                </p:nvSpPr>
                <p:spPr bwMode="auto">
                  <a:xfrm>
                    <a:off x="7746559" y="2325555"/>
                    <a:ext cx="569261" cy="185649"/>
                  </a:xfrm>
                  <a:custGeom>
                    <a:avLst/>
                    <a:gdLst>
                      <a:gd name="T0" fmla="*/ 412 w 442"/>
                      <a:gd name="T1" fmla="*/ 144 h 144"/>
                      <a:gd name="T2" fmla="*/ 30 w 442"/>
                      <a:gd name="T3" fmla="*/ 144 h 144"/>
                      <a:gd name="T4" fmla="*/ 30 w 442"/>
                      <a:gd name="T5" fmla="*/ 11 h 144"/>
                      <a:gd name="T6" fmla="*/ 412 w 442"/>
                      <a:gd name="T7" fmla="*/ 11 h 144"/>
                      <a:gd name="T8" fmla="*/ 412 w 442"/>
                      <a:gd name="T9" fmla="*/ 144 h 144"/>
                    </a:gdLst>
                    <a:ahLst/>
                    <a:cxnLst>
                      <a:cxn ang="0">
                        <a:pos x="T0" y="T1"/>
                      </a:cxn>
                      <a:cxn ang="0">
                        <a:pos x="T2" y="T3"/>
                      </a:cxn>
                      <a:cxn ang="0">
                        <a:pos x="T4" y="T5"/>
                      </a:cxn>
                      <a:cxn ang="0">
                        <a:pos x="T6" y="T7"/>
                      </a:cxn>
                      <a:cxn ang="0">
                        <a:pos x="T8" y="T9"/>
                      </a:cxn>
                    </a:cxnLst>
                    <a:rect l="0" t="0" r="r" b="b"/>
                    <a:pathLst>
                      <a:path w="442" h="144">
                        <a:moveTo>
                          <a:pt x="412" y="144"/>
                        </a:moveTo>
                        <a:cubicBezTo>
                          <a:pt x="30" y="144"/>
                          <a:pt x="30" y="144"/>
                          <a:pt x="30" y="144"/>
                        </a:cubicBezTo>
                        <a:cubicBezTo>
                          <a:pt x="30" y="144"/>
                          <a:pt x="0" y="35"/>
                          <a:pt x="30" y="11"/>
                        </a:cubicBezTo>
                        <a:cubicBezTo>
                          <a:pt x="105" y="0"/>
                          <a:pt x="345" y="8"/>
                          <a:pt x="412" y="11"/>
                        </a:cubicBezTo>
                        <a:cubicBezTo>
                          <a:pt x="442" y="35"/>
                          <a:pt x="412" y="144"/>
                          <a:pt x="412" y="144"/>
                        </a:cubicBezTo>
                        <a:close/>
                      </a:path>
                    </a:pathLst>
                  </a:custGeom>
                  <a:solidFill>
                    <a:schemeClr val="accent1"/>
                  </a:solidFill>
                  <a:ln w="25400">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grpSp>
      </p:grpSp>
      <p:sp>
        <p:nvSpPr>
          <p:cNvPr id="135" name="Freeform: Shape 134">
            <a:extLst>
              <a:ext uri="{FF2B5EF4-FFF2-40B4-BE49-F238E27FC236}">
                <a16:creationId xmlns:a16="http://schemas.microsoft.com/office/drawing/2014/main" id="{7CF99FDF-F273-4F62-83AB-5CD84FBBD6C9}"/>
              </a:ext>
            </a:extLst>
          </p:cNvPr>
          <p:cNvSpPr/>
          <p:nvPr/>
        </p:nvSpPr>
        <p:spPr>
          <a:xfrm>
            <a:off x="0" y="0"/>
            <a:ext cx="14630400" cy="7233920"/>
          </a:xfrm>
          <a:custGeom>
            <a:avLst/>
            <a:gdLst>
              <a:gd name="connsiteX0" fmla="*/ 4572000 w 9144000"/>
              <a:gd name="connsiteY0" fmla="*/ 1406695 h 4521200"/>
              <a:gd name="connsiteX1" fmla="*/ 3749222 w 9144000"/>
              <a:gd name="connsiteY1" fmla="*/ 2229473 h 4521200"/>
              <a:gd name="connsiteX2" fmla="*/ 4572000 w 9144000"/>
              <a:gd name="connsiteY2" fmla="*/ 3052251 h 4521200"/>
              <a:gd name="connsiteX3" fmla="*/ 5394778 w 9144000"/>
              <a:gd name="connsiteY3" fmla="*/ 2229473 h 4521200"/>
              <a:gd name="connsiteX4" fmla="*/ 4572000 w 9144000"/>
              <a:gd name="connsiteY4" fmla="*/ 1406695 h 4521200"/>
              <a:gd name="connsiteX5" fmla="*/ 7579179 w 9144000"/>
              <a:gd name="connsiteY5" fmla="*/ 1028628 h 4521200"/>
              <a:gd name="connsiteX6" fmla="*/ 6378333 w 9144000"/>
              <a:gd name="connsiteY6" fmla="*/ 2229473 h 4521200"/>
              <a:gd name="connsiteX7" fmla="*/ 7579179 w 9144000"/>
              <a:gd name="connsiteY7" fmla="*/ 3430318 h 4521200"/>
              <a:gd name="connsiteX8" fmla="*/ 8780025 w 9144000"/>
              <a:gd name="connsiteY8" fmla="*/ 2229473 h 4521200"/>
              <a:gd name="connsiteX9" fmla="*/ 7579179 w 9144000"/>
              <a:gd name="connsiteY9" fmla="*/ 1028628 h 4521200"/>
              <a:gd name="connsiteX10" fmla="*/ 1564821 w 9144000"/>
              <a:gd name="connsiteY10" fmla="*/ 1028628 h 4521200"/>
              <a:gd name="connsiteX11" fmla="*/ 363975 w 9144000"/>
              <a:gd name="connsiteY11" fmla="*/ 2229473 h 4521200"/>
              <a:gd name="connsiteX12" fmla="*/ 1564821 w 9144000"/>
              <a:gd name="connsiteY12" fmla="*/ 3430318 h 4521200"/>
              <a:gd name="connsiteX13" fmla="*/ 2765667 w 9144000"/>
              <a:gd name="connsiteY13" fmla="*/ 2229473 h 4521200"/>
              <a:gd name="connsiteX14" fmla="*/ 1564821 w 9144000"/>
              <a:gd name="connsiteY14" fmla="*/ 1028628 h 4521200"/>
              <a:gd name="connsiteX15" fmla="*/ 0 w 9144000"/>
              <a:gd name="connsiteY15" fmla="*/ 0 h 4521200"/>
              <a:gd name="connsiteX16" fmla="*/ 9144000 w 9144000"/>
              <a:gd name="connsiteY16" fmla="*/ 0 h 4521200"/>
              <a:gd name="connsiteX17" fmla="*/ 9144000 w 9144000"/>
              <a:gd name="connsiteY17" fmla="*/ 4521200 h 4521200"/>
              <a:gd name="connsiteX18" fmla="*/ 0 w 9144000"/>
              <a:gd name="connsiteY18" fmla="*/ 4521200 h 452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44000" h="4521200">
                <a:moveTo>
                  <a:pt x="4572000" y="1406695"/>
                </a:moveTo>
                <a:cubicBezTo>
                  <a:pt x="4117592" y="1406695"/>
                  <a:pt x="3749222" y="1775065"/>
                  <a:pt x="3749222" y="2229473"/>
                </a:cubicBezTo>
                <a:cubicBezTo>
                  <a:pt x="3749222" y="2683881"/>
                  <a:pt x="4117592" y="3052251"/>
                  <a:pt x="4572000" y="3052251"/>
                </a:cubicBezTo>
                <a:cubicBezTo>
                  <a:pt x="5026408" y="3052251"/>
                  <a:pt x="5394778" y="2683881"/>
                  <a:pt x="5394778" y="2229473"/>
                </a:cubicBezTo>
                <a:cubicBezTo>
                  <a:pt x="5394778" y="1775065"/>
                  <a:pt x="5026408" y="1406695"/>
                  <a:pt x="4572000" y="1406695"/>
                </a:cubicBezTo>
                <a:close/>
                <a:moveTo>
                  <a:pt x="7579179" y="1028628"/>
                </a:moveTo>
                <a:cubicBezTo>
                  <a:pt x="6915970" y="1028628"/>
                  <a:pt x="6378333" y="1566265"/>
                  <a:pt x="6378333" y="2229473"/>
                </a:cubicBezTo>
                <a:cubicBezTo>
                  <a:pt x="6378333" y="2892681"/>
                  <a:pt x="6915970" y="3430318"/>
                  <a:pt x="7579179" y="3430318"/>
                </a:cubicBezTo>
                <a:cubicBezTo>
                  <a:pt x="8242388" y="3430318"/>
                  <a:pt x="8780025" y="2892681"/>
                  <a:pt x="8780025" y="2229473"/>
                </a:cubicBezTo>
                <a:cubicBezTo>
                  <a:pt x="8780025" y="1566265"/>
                  <a:pt x="8242388" y="1028628"/>
                  <a:pt x="7579179" y="1028628"/>
                </a:cubicBezTo>
                <a:close/>
                <a:moveTo>
                  <a:pt x="1564821" y="1028628"/>
                </a:moveTo>
                <a:cubicBezTo>
                  <a:pt x="901612" y="1028628"/>
                  <a:pt x="363975" y="1566265"/>
                  <a:pt x="363975" y="2229473"/>
                </a:cubicBezTo>
                <a:cubicBezTo>
                  <a:pt x="363975" y="2892681"/>
                  <a:pt x="901612" y="3430318"/>
                  <a:pt x="1564821" y="3430318"/>
                </a:cubicBezTo>
                <a:cubicBezTo>
                  <a:pt x="2228030" y="3430318"/>
                  <a:pt x="2765667" y="2892681"/>
                  <a:pt x="2765667" y="2229473"/>
                </a:cubicBezTo>
                <a:cubicBezTo>
                  <a:pt x="2765667" y="1566265"/>
                  <a:pt x="2228030" y="1028628"/>
                  <a:pt x="1564821" y="1028628"/>
                </a:cubicBezTo>
                <a:close/>
                <a:moveTo>
                  <a:pt x="0" y="0"/>
                </a:moveTo>
                <a:lnTo>
                  <a:pt x="9144000" y="0"/>
                </a:lnTo>
                <a:lnTo>
                  <a:pt x="9144000" y="4521200"/>
                </a:lnTo>
                <a:lnTo>
                  <a:pt x="0" y="4521200"/>
                </a:lnTo>
                <a:close/>
              </a:path>
            </a:pathLst>
          </a:custGeom>
          <a:gradFill>
            <a:gsLst>
              <a:gs pos="1961">
                <a:schemeClr val="accent1"/>
              </a:gs>
              <a:gs pos="100000">
                <a:srgbClr val="384C87"/>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0" name="Title 1">
            <a:extLst>
              <a:ext uri="{FF2B5EF4-FFF2-40B4-BE49-F238E27FC236}">
                <a16:creationId xmlns:a16="http://schemas.microsoft.com/office/drawing/2014/main" id="{603EE1B9-3C91-4A9B-987B-58D1A7CF3BFD}"/>
              </a:ext>
            </a:extLst>
          </p:cNvPr>
          <p:cNvSpPr txBox="1">
            <a:spLocks/>
          </p:cNvSpPr>
          <p:nvPr/>
        </p:nvSpPr>
        <p:spPr>
          <a:xfrm>
            <a:off x="751840" y="445957"/>
            <a:ext cx="13126720" cy="79900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lnSpc>
                <a:spcPct val="90000"/>
              </a:lnSpc>
              <a:spcBef>
                <a:spcPct val="0"/>
              </a:spcBef>
              <a:defRPr sz="4400" b="1">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4800" b="0" dirty="0"/>
              <a:t>Time to value</a:t>
            </a:r>
          </a:p>
        </p:txBody>
      </p:sp>
      <p:sp>
        <p:nvSpPr>
          <p:cNvPr id="141" name="Content Placeholder 2">
            <a:extLst>
              <a:ext uri="{FF2B5EF4-FFF2-40B4-BE49-F238E27FC236}">
                <a16:creationId xmlns:a16="http://schemas.microsoft.com/office/drawing/2014/main" id="{32A87315-6060-47E0-AC4F-9369EA39A3C5}"/>
              </a:ext>
            </a:extLst>
          </p:cNvPr>
          <p:cNvSpPr txBox="1">
            <a:spLocks/>
          </p:cNvSpPr>
          <p:nvPr/>
        </p:nvSpPr>
        <p:spPr>
          <a:xfrm>
            <a:off x="651691" y="5603141"/>
            <a:ext cx="3704045" cy="1055189"/>
          </a:xfrm>
          <a:prstGeom prst="rect">
            <a:avLst/>
          </a:prstGeom>
        </p:spPr>
        <p:txBody>
          <a:bodyPr vert="horz" lIns="146304" tIns="73152" rIns="146304" bIns="73152" rtlCol="0" anchor="t" anchorCtr="0">
            <a:noAutofit/>
          </a:bodyPr>
          <a:lstStyle>
            <a:defPPr>
              <a:defRPr lang="en-US"/>
            </a:defPPr>
            <a:lvl1pPr indent="0" algn="ctr" defTabSz="731520">
              <a:spcBef>
                <a:spcPct val="20000"/>
              </a:spcBef>
              <a:buFontTx/>
              <a:buNone/>
              <a:defRPr sz="3200" b="0" i="0">
                <a:ea typeface="Amazon Ember" panose="020B0603020204020204" pitchFamily="34" charset="0"/>
                <a:cs typeface="Amazon Ember" panose="020B0603020204020204" pitchFamily="34" charset="0"/>
              </a:defRPr>
            </a:lvl1pPr>
            <a:lvl2pPr marL="742950" indent="-285750" defTabSz="457200">
              <a:spcBef>
                <a:spcPct val="20000"/>
              </a:spcBef>
              <a:buFont typeface="Arial"/>
              <a:buChar char="•"/>
              <a:defRPr sz="2000" b="0" i="0">
                <a:solidFill>
                  <a:srgbClr val="414042"/>
                </a:solidFill>
                <a:latin typeface="Amazon Ember Regular" charset="0"/>
                <a:cs typeface="Amazon Ember Regular" charset="0"/>
              </a:defRPr>
            </a:lvl2pPr>
            <a:lvl3pPr marL="1143000" indent="-228600" defTabSz="457200">
              <a:spcBef>
                <a:spcPct val="20000"/>
              </a:spcBef>
              <a:buFont typeface="Arial"/>
              <a:buChar char="•"/>
              <a:defRPr sz="1800" b="0" i="0">
                <a:solidFill>
                  <a:srgbClr val="414042"/>
                </a:solidFill>
                <a:latin typeface="Amazon Ember Regular" charset="0"/>
                <a:cs typeface="Amazon Ember Regular" charset="0"/>
              </a:defRPr>
            </a:lvl3pPr>
            <a:lvl4pPr marL="1600200" indent="-228600" defTabSz="457200">
              <a:spcBef>
                <a:spcPct val="20000"/>
              </a:spcBef>
              <a:buFont typeface="Arial"/>
              <a:buChar char="–"/>
              <a:defRPr sz="1600" b="0" i="0">
                <a:solidFill>
                  <a:srgbClr val="414042"/>
                </a:solidFill>
                <a:latin typeface="Amazon Ember Regular" charset="0"/>
                <a:cs typeface="Amazon Ember Regular" charset="0"/>
              </a:defRPr>
            </a:lvl4pPr>
            <a:lvl5pPr marL="2057400" indent="-228600" defTabSz="457200">
              <a:spcBef>
                <a:spcPct val="20000"/>
              </a:spcBef>
              <a:buFont typeface="Arial"/>
              <a:buChar char="»"/>
              <a:defRPr sz="1600" b="0" i="0">
                <a:solidFill>
                  <a:srgbClr val="414042"/>
                </a:solidFill>
                <a:latin typeface="Amazon Ember Regular" charset="0"/>
                <a:cs typeface="Amazon Ember Regular"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a:t>Do some work</a:t>
            </a:r>
          </a:p>
        </p:txBody>
      </p:sp>
      <p:sp>
        <p:nvSpPr>
          <p:cNvPr id="142" name="Content Placeholder 2">
            <a:extLst>
              <a:ext uri="{FF2B5EF4-FFF2-40B4-BE49-F238E27FC236}">
                <a16:creationId xmlns:a16="http://schemas.microsoft.com/office/drawing/2014/main" id="{ECA00E5B-C9B5-4C83-B06D-CF44D087FFF7}"/>
              </a:ext>
            </a:extLst>
          </p:cNvPr>
          <p:cNvSpPr txBox="1">
            <a:spLocks/>
          </p:cNvSpPr>
          <p:nvPr/>
        </p:nvSpPr>
        <p:spPr>
          <a:xfrm>
            <a:off x="5463178" y="5003574"/>
            <a:ext cx="3704045" cy="1055189"/>
          </a:xfrm>
          <a:prstGeom prst="rect">
            <a:avLst/>
          </a:prstGeom>
        </p:spPr>
        <p:txBody>
          <a:bodyPr vert="horz" lIns="146304" tIns="73152" rIns="146304" bIns="73152" rtlCol="0" anchor="t" anchorCtr="0">
            <a:noAutofit/>
          </a:bodyPr>
          <a:lstStyle>
            <a:defPPr>
              <a:defRPr lang="en-US"/>
            </a:defPPr>
            <a:lvl1pPr indent="0" algn="ctr" defTabSz="731520">
              <a:spcBef>
                <a:spcPct val="20000"/>
              </a:spcBef>
              <a:buFontTx/>
              <a:buNone/>
              <a:defRPr sz="4000" b="0" i="0">
                <a:ea typeface="Amazon Ember" panose="020B0603020204020204" pitchFamily="34" charset="0"/>
                <a:cs typeface="Amazon Ember" panose="020B0603020204020204" pitchFamily="34" charset="0"/>
              </a:defRPr>
            </a:lvl1pPr>
            <a:lvl2pPr marL="742950" indent="-285750" defTabSz="457200">
              <a:spcBef>
                <a:spcPct val="20000"/>
              </a:spcBef>
              <a:buFont typeface="Arial"/>
              <a:buChar char="•"/>
              <a:defRPr sz="2000" b="0" i="0">
                <a:solidFill>
                  <a:srgbClr val="414042"/>
                </a:solidFill>
                <a:latin typeface="Amazon Ember Regular" charset="0"/>
                <a:cs typeface="Amazon Ember Regular" charset="0"/>
              </a:defRPr>
            </a:lvl2pPr>
            <a:lvl3pPr marL="1143000" indent="-228600" defTabSz="457200">
              <a:spcBef>
                <a:spcPct val="20000"/>
              </a:spcBef>
              <a:buFont typeface="Arial"/>
              <a:buChar char="•"/>
              <a:defRPr sz="1800" b="0" i="0">
                <a:solidFill>
                  <a:srgbClr val="414042"/>
                </a:solidFill>
                <a:latin typeface="Amazon Ember Regular" charset="0"/>
                <a:cs typeface="Amazon Ember Regular" charset="0"/>
              </a:defRPr>
            </a:lvl3pPr>
            <a:lvl4pPr marL="1600200" indent="-228600" defTabSz="457200">
              <a:spcBef>
                <a:spcPct val="20000"/>
              </a:spcBef>
              <a:buFont typeface="Arial"/>
              <a:buChar char="–"/>
              <a:defRPr sz="1600" b="0" i="0">
                <a:solidFill>
                  <a:srgbClr val="414042"/>
                </a:solidFill>
                <a:latin typeface="Amazon Ember Regular" charset="0"/>
                <a:cs typeface="Amazon Ember Regular" charset="0"/>
              </a:defRPr>
            </a:lvl4pPr>
            <a:lvl5pPr marL="2057400" indent="-228600" defTabSz="457200">
              <a:spcBef>
                <a:spcPct val="20000"/>
              </a:spcBef>
              <a:buFont typeface="Arial"/>
              <a:buChar char="»"/>
              <a:defRPr sz="1600" b="0" i="0">
                <a:solidFill>
                  <a:srgbClr val="414042"/>
                </a:solidFill>
                <a:latin typeface="Amazon Ember Regular" charset="0"/>
                <a:cs typeface="Amazon Ember Regular"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a:t>Months?</a:t>
            </a:r>
          </a:p>
        </p:txBody>
      </p:sp>
      <p:sp>
        <p:nvSpPr>
          <p:cNvPr id="143" name="Content Placeholder 2">
            <a:extLst>
              <a:ext uri="{FF2B5EF4-FFF2-40B4-BE49-F238E27FC236}">
                <a16:creationId xmlns:a16="http://schemas.microsoft.com/office/drawing/2014/main" id="{9130DCE2-E015-4CAA-84A4-9F3D888352A3}"/>
              </a:ext>
            </a:extLst>
          </p:cNvPr>
          <p:cNvSpPr txBox="1">
            <a:spLocks/>
          </p:cNvSpPr>
          <p:nvPr/>
        </p:nvSpPr>
        <p:spPr>
          <a:xfrm>
            <a:off x="10274664" y="5603141"/>
            <a:ext cx="3704045" cy="1055189"/>
          </a:xfrm>
          <a:prstGeom prst="rect">
            <a:avLst/>
          </a:prstGeom>
        </p:spPr>
        <p:txBody>
          <a:bodyPr vert="horz" lIns="146304" tIns="73152" rIns="146304" bIns="73152" rtlCol="0" anchor="t" anchorCtr="0">
            <a:noAutofit/>
          </a:bodyPr>
          <a:lstStyle>
            <a:defPPr>
              <a:defRPr lang="en-US"/>
            </a:defPPr>
            <a:lvl1pPr indent="0" algn="ctr" defTabSz="731520">
              <a:spcBef>
                <a:spcPct val="20000"/>
              </a:spcBef>
              <a:buFontTx/>
              <a:buNone/>
              <a:defRPr sz="3200" b="0" i="0">
                <a:ea typeface="Amazon Ember" panose="020B0603020204020204" pitchFamily="34" charset="0"/>
                <a:cs typeface="Amazon Ember" panose="020B0603020204020204" pitchFamily="34" charset="0"/>
              </a:defRPr>
            </a:lvl1pPr>
            <a:lvl2pPr marL="742950" indent="-285750" defTabSz="457200">
              <a:spcBef>
                <a:spcPct val="20000"/>
              </a:spcBef>
              <a:buFont typeface="Arial"/>
              <a:buChar char="•"/>
              <a:defRPr sz="2000" b="0" i="0">
                <a:solidFill>
                  <a:srgbClr val="414042"/>
                </a:solidFill>
                <a:latin typeface="Amazon Ember Regular" charset="0"/>
                <a:cs typeface="Amazon Ember Regular" charset="0"/>
              </a:defRPr>
            </a:lvl2pPr>
            <a:lvl3pPr marL="1143000" indent="-228600" defTabSz="457200">
              <a:spcBef>
                <a:spcPct val="20000"/>
              </a:spcBef>
              <a:buFont typeface="Arial"/>
              <a:buChar char="•"/>
              <a:defRPr sz="1800" b="0" i="0">
                <a:solidFill>
                  <a:srgbClr val="414042"/>
                </a:solidFill>
                <a:latin typeface="Amazon Ember Regular" charset="0"/>
                <a:cs typeface="Amazon Ember Regular" charset="0"/>
              </a:defRPr>
            </a:lvl3pPr>
            <a:lvl4pPr marL="1600200" indent="-228600" defTabSz="457200">
              <a:spcBef>
                <a:spcPct val="20000"/>
              </a:spcBef>
              <a:buFont typeface="Arial"/>
              <a:buChar char="–"/>
              <a:defRPr sz="1600" b="0" i="0">
                <a:solidFill>
                  <a:srgbClr val="414042"/>
                </a:solidFill>
                <a:latin typeface="Amazon Ember Regular" charset="0"/>
                <a:cs typeface="Amazon Ember Regular" charset="0"/>
              </a:defRPr>
            </a:lvl4pPr>
            <a:lvl5pPr marL="2057400" indent="-228600" defTabSz="457200">
              <a:spcBef>
                <a:spcPct val="20000"/>
              </a:spcBef>
              <a:buFont typeface="Arial"/>
              <a:buChar char="»"/>
              <a:defRPr sz="1600" b="0" i="0">
                <a:solidFill>
                  <a:srgbClr val="414042"/>
                </a:solidFill>
                <a:latin typeface="Amazon Ember Regular" charset="0"/>
                <a:cs typeface="Amazon Ember Regular"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a:t>Value to a customer</a:t>
            </a:r>
          </a:p>
        </p:txBody>
      </p:sp>
      <p:cxnSp>
        <p:nvCxnSpPr>
          <p:cNvPr id="171" name="Straight Arrow Connector 170">
            <a:extLst>
              <a:ext uri="{FF2B5EF4-FFF2-40B4-BE49-F238E27FC236}">
                <a16:creationId xmlns:a16="http://schemas.microsoft.com/office/drawing/2014/main" id="{69F3791B-6DB0-4AA8-A0AB-E354E38D7D9E}"/>
              </a:ext>
            </a:extLst>
          </p:cNvPr>
          <p:cNvCxnSpPr>
            <a:cxnSpLocks/>
          </p:cNvCxnSpPr>
          <p:nvPr/>
        </p:nvCxnSpPr>
        <p:spPr>
          <a:xfrm>
            <a:off x="8631645" y="3567157"/>
            <a:ext cx="1261293" cy="2"/>
          </a:xfrm>
          <a:prstGeom prst="straightConnector1">
            <a:avLst/>
          </a:prstGeom>
          <a:ln w="3175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5A47DEAF-900D-4F31-AB46-57F4680F6C63}"/>
              </a:ext>
            </a:extLst>
          </p:cNvPr>
          <p:cNvCxnSpPr>
            <a:cxnSpLocks/>
          </p:cNvCxnSpPr>
          <p:nvPr/>
        </p:nvCxnSpPr>
        <p:spPr>
          <a:xfrm flipH="1">
            <a:off x="4777742" y="3567157"/>
            <a:ext cx="1221016" cy="0"/>
          </a:xfrm>
          <a:prstGeom prst="line">
            <a:avLst/>
          </a:prstGeom>
          <a:ln w="31750">
            <a:solidFill>
              <a:schemeClr val="accent2"/>
            </a:solidFill>
            <a:tailEnd type="none" w="lg" len="sm"/>
          </a:ln>
          <a:effectLst/>
        </p:spPr>
        <p:style>
          <a:lnRef idx="2">
            <a:schemeClr val="accent1"/>
          </a:lnRef>
          <a:fillRef idx="0">
            <a:schemeClr val="accent1"/>
          </a:fillRef>
          <a:effectRef idx="1">
            <a:schemeClr val="accent1"/>
          </a:effectRef>
          <a:fontRef idx="minor">
            <a:schemeClr val="tx1"/>
          </a:fontRef>
        </p:style>
      </p:cxnSp>
      <p:sp>
        <p:nvSpPr>
          <p:cNvPr id="139" name="Oval 138">
            <a:extLst>
              <a:ext uri="{FF2B5EF4-FFF2-40B4-BE49-F238E27FC236}">
                <a16:creationId xmlns:a16="http://schemas.microsoft.com/office/drawing/2014/main" id="{41A236A0-FD5B-48C1-B26C-9ADEBBFDF059}"/>
              </a:ext>
            </a:extLst>
          </p:cNvPr>
          <p:cNvSpPr/>
          <p:nvPr/>
        </p:nvSpPr>
        <p:spPr>
          <a:xfrm>
            <a:off x="5998755" y="2250713"/>
            <a:ext cx="2632890" cy="263289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214" name="Rectangle 213">
            <a:extLst>
              <a:ext uri="{FF2B5EF4-FFF2-40B4-BE49-F238E27FC236}">
                <a16:creationId xmlns:a16="http://schemas.microsoft.com/office/drawing/2014/main" id="{699A2E09-F589-42CC-A74E-D576FA0F0435}"/>
              </a:ext>
            </a:extLst>
          </p:cNvPr>
          <p:cNvSpPr/>
          <p:nvPr/>
        </p:nvSpPr>
        <p:spPr>
          <a:xfrm>
            <a:off x="0" y="7218619"/>
            <a:ext cx="14630400" cy="1010979"/>
          </a:xfrm>
          <a:prstGeom prst="rect">
            <a:avLst/>
          </a:prstGeom>
          <a:gradFill>
            <a:gsLst>
              <a:gs pos="1961">
                <a:srgbClr val="384C87"/>
              </a:gs>
              <a:gs pos="10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89" name="Oval 388">
            <a:extLst>
              <a:ext uri="{FF2B5EF4-FFF2-40B4-BE49-F238E27FC236}">
                <a16:creationId xmlns:a16="http://schemas.microsoft.com/office/drawing/2014/main" id="{08F9CA67-4071-4068-971D-2AE14D9F7941}"/>
              </a:ext>
            </a:extLst>
          </p:cNvPr>
          <p:cNvSpPr/>
          <p:nvPr/>
        </p:nvSpPr>
        <p:spPr>
          <a:xfrm>
            <a:off x="10205333" y="1645806"/>
            <a:ext cx="3842707" cy="3842704"/>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390" name="Oval 389">
            <a:extLst>
              <a:ext uri="{FF2B5EF4-FFF2-40B4-BE49-F238E27FC236}">
                <a16:creationId xmlns:a16="http://schemas.microsoft.com/office/drawing/2014/main" id="{F23381F7-F14A-454F-9D45-20FF231D038B}"/>
              </a:ext>
            </a:extLst>
          </p:cNvPr>
          <p:cNvSpPr/>
          <p:nvPr/>
        </p:nvSpPr>
        <p:spPr>
          <a:xfrm>
            <a:off x="582360" y="1645806"/>
            <a:ext cx="3842707" cy="3842704"/>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Tree>
    <p:extLst>
      <p:ext uri="{BB962C8B-B14F-4D97-AF65-F5344CB8AC3E}">
        <p14:creationId xmlns:p14="http://schemas.microsoft.com/office/powerpoint/2010/main" val="865569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250"/>
                                        <p:tgtEl>
                                          <p:spTgt spid="145"/>
                                        </p:tgtEl>
                                      </p:cBhvr>
                                    </p:animEffect>
                                  </p:childTnLst>
                                </p:cTn>
                              </p:par>
                              <p:par>
                                <p:cTn id="8" presetID="42" presetClass="path" presetSubtype="0" decel="100000" fill="hold" nodeType="withEffect">
                                  <p:stCondLst>
                                    <p:cond delay="250"/>
                                  </p:stCondLst>
                                  <p:childTnLst>
                                    <p:animMotion origin="layout" path="M 3.88889E-6 -4.69136E-6 L 3.88889E-6 -0.04845 " pathEditMode="relative" rAng="0" ptsTypes="AA">
                                      <p:cBhvr>
                                        <p:cTn id="9" dur="500" spd="-100000" fill="hold"/>
                                        <p:tgtEl>
                                          <p:spTgt spid="145"/>
                                        </p:tgtEl>
                                        <p:attrNameLst>
                                          <p:attrName>ppt_x</p:attrName>
                                          <p:attrName>ppt_y</p:attrName>
                                        </p:attrNameLst>
                                      </p:cBhvr>
                                      <p:rCtr x="0" y="-2438"/>
                                    </p:animMotion>
                                  </p:childTnLst>
                                </p:cTn>
                              </p:par>
                              <p:par>
                                <p:cTn id="10" presetID="10" presetClass="entr" presetSubtype="0" fill="hold" nodeType="withEffect">
                                  <p:stCondLst>
                                    <p:cond delay="500"/>
                                  </p:stCondLst>
                                  <p:childTnLst>
                                    <p:set>
                                      <p:cBhvr>
                                        <p:cTn id="11" dur="1" fill="hold">
                                          <p:stCondLst>
                                            <p:cond delay="0"/>
                                          </p:stCondLst>
                                        </p:cTn>
                                        <p:tgtEl>
                                          <p:spTgt spid="225"/>
                                        </p:tgtEl>
                                        <p:attrNameLst>
                                          <p:attrName>style.visibility</p:attrName>
                                        </p:attrNameLst>
                                      </p:cBhvr>
                                      <p:to>
                                        <p:strVal val="visible"/>
                                      </p:to>
                                    </p:set>
                                    <p:animEffect transition="in" filter="fade">
                                      <p:cBhvr>
                                        <p:cTn id="12" dur="250"/>
                                        <p:tgtEl>
                                          <p:spTgt spid="225"/>
                                        </p:tgtEl>
                                      </p:cBhvr>
                                    </p:animEffect>
                                  </p:childTnLst>
                                </p:cTn>
                              </p:par>
                              <p:par>
                                <p:cTn id="13" presetID="42" presetClass="path" presetSubtype="0" decel="100000" fill="hold" nodeType="withEffect">
                                  <p:stCondLst>
                                    <p:cond delay="500"/>
                                  </p:stCondLst>
                                  <p:childTnLst>
                                    <p:animMotion origin="layout" path="M 1.45833E-6 4.32099E-6 L 1.45833E-6 -0.04842 " pathEditMode="relative" rAng="0" ptsTypes="AA">
                                      <p:cBhvr>
                                        <p:cTn id="14" dur="500" spd="-100000" fill="hold"/>
                                        <p:tgtEl>
                                          <p:spTgt spid="225"/>
                                        </p:tgtEl>
                                        <p:attrNameLst>
                                          <p:attrName>ppt_x</p:attrName>
                                          <p:attrName>ppt_y</p:attrName>
                                        </p:attrNameLst>
                                      </p:cBhvr>
                                      <p:rCtr x="0" y="-2431"/>
                                    </p:animMotion>
                                  </p:childTnLst>
                                </p:cTn>
                              </p:par>
                              <p:par>
                                <p:cTn id="15" presetID="10" presetClass="entr" presetSubtype="0" fill="hold" nodeType="withEffect">
                                  <p:stCondLst>
                                    <p:cond delay="750"/>
                                  </p:stCondLst>
                                  <p:childTnLst>
                                    <p:set>
                                      <p:cBhvr>
                                        <p:cTn id="16" dur="1" fill="hold">
                                          <p:stCondLst>
                                            <p:cond delay="0"/>
                                          </p:stCondLst>
                                        </p:cTn>
                                        <p:tgtEl>
                                          <p:spTgt spid="251"/>
                                        </p:tgtEl>
                                        <p:attrNameLst>
                                          <p:attrName>style.visibility</p:attrName>
                                        </p:attrNameLst>
                                      </p:cBhvr>
                                      <p:to>
                                        <p:strVal val="visible"/>
                                      </p:to>
                                    </p:set>
                                    <p:animEffect transition="in" filter="fade">
                                      <p:cBhvr>
                                        <p:cTn id="17" dur="250"/>
                                        <p:tgtEl>
                                          <p:spTgt spid="251"/>
                                        </p:tgtEl>
                                      </p:cBhvr>
                                    </p:animEffect>
                                  </p:childTnLst>
                                </p:cTn>
                              </p:par>
                              <p:par>
                                <p:cTn id="18" presetID="42" presetClass="path" presetSubtype="0" decel="100000" fill="hold" nodeType="withEffect">
                                  <p:stCondLst>
                                    <p:cond delay="750"/>
                                  </p:stCondLst>
                                  <p:childTnLst>
                                    <p:animMotion origin="layout" path="M 3.88889E-6 -4.69136E-6 L 3.88889E-6 -0.04845 " pathEditMode="relative" rAng="0" ptsTypes="AA">
                                      <p:cBhvr>
                                        <p:cTn id="19" dur="500" spd="-100000" fill="hold"/>
                                        <p:tgtEl>
                                          <p:spTgt spid="251"/>
                                        </p:tgtEl>
                                        <p:attrNameLst>
                                          <p:attrName>ppt_x</p:attrName>
                                          <p:attrName>ppt_y</p:attrName>
                                        </p:attrNameLst>
                                      </p:cBhvr>
                                      <p:rCtr x="0" y="-2438"/>
                                    </p:animMotion>
                                  </p:childTnLst>
                                </p:cTn>
                              </p:par>
                              <p:par>
                                <p:cTn id="20" presetID="10" presetClass="entr" presetSubtype="0" fill="hold" grpId="0" nodeType="withEffect">
                                  <p:stCondLst>
                                    <p:cond delay="0"/>
                                  </p:stCondLst>
                                  <p:childTnLst>
                                    <p:set>
                                      <p:cBhvr>
                                        <p:cTn id="21" dur="1" fill="hold">
                                          <p:stCondLst>
                                            <p:cond delay="0"/>
                                          </p:stCondLst>
                                        </p:cTn>
                                        <p:tgtEl>
                                          <p:spTgt spid="142"/>
                                        </p:tgtEl>
                                        <p:attrNameLst>
                                          <p:attrName>style.visibility</p:attrName>
                                        </p:attrNameLst>
                                      </p:cBhvr>
                                      <p:to>
                                        <p:strVal val="visible"/>
                                      </p:to>
                                    </p:set>
                                    <p:animEffect transition="in" filter="fade">
                                      <p:cBhvr>
                                        <p:cTn id="22" dur="250"/>
                                        <p:tgtEl>
                                          <p:spTgt spid="142"/>
                                        </p:tgtEl>
                                      </p:cBhvr>
                                    </p:animEffect>
                                  </p:childTnLst>
                                </p:cTn>
                              </p:par>
                              <p:par>
                                <p:cTn id="23" presetID="42" presetClass="path" presetSubtype="0" decel="100000" fill="hold" grpId="1" nodeType="withEffect">
                                  <p:stCondLst>
                                    <p:cond delay="0"/>
                                  </p:stCondLst>
                                  <p:childTnLst>
                                    <p:animMotion origin="layout" path="M 0 -3.58025E-6 L 0 0.0642 " pathEditMode="relative" rAng="0" ptsTypes="AA">
                                      <p:cBhvr>
                                        <p:cTn id="24" dur="500" spd="-100000" fill="hold"/>
                                        <p:tgtEl>
                                          <p:spTgt spid="142"/>
                                        </p:tgtEl>
                                        <p:attrNameLst>
                                          <p:attrName>ppt_x</p:attrName>
                                          <p:attrName>ppt_y</p:attrName>
                                        </p:attrNameLst>
                                      </p:cBhvr>
                                      <p:rCtr x="0" y="32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42"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51000">
              <a:schemeClr val="accent2"/>
            </a:gs>
            <a:gs pos="100000">
              <a:srgbClr val="FFBE05"/>
            </a:gs>
          </a:gsLst>
          <a:lin ang="5400000" scaled="0"/>
        </a:gradFill>
        <a:effectLst/>
      </p:bgPr>
    </p:bg>
    <p:spTree>
      <p:nvGrpSpPr>
        <p:cNvPr id="1" name=""/>
        <p:cNvGrpSpPr/>
        <p:nvPr/>
      </p:nvGrpSpPr>
      <p:grpSpPr>
        <a:xfrm>
          <a:off x="0" y="0"/>
          <a:ext cx="0" cy="0"/>
          <a:chOff x="0" y="0"/>
          <a:chExt cx="0" cy="0"/>
        </a:xfrm>
      </p:grpSpPr>
      <p:sp>
        <p:nvSpPr>
          <p:cNvPr id="141" name="Content Placeholder 2">
            <a:extLst>
              <a:ext uri="{FF2B5EF4-FFF2-40B4-BE49-F238E27FC236}">
                <a16:creationId xmlns:a16="http://schemas.microsoft.com/office/drawing/2014/main" id="{F1B30643-47BF-4654-87A1-87E8C65626F4}"/>
              </a:ext>
            </a:extLst>
          </p:cNvPr>
          <p:cNvSpPr txBox="1">
            <a:spLocks/>
          </p:cNvSpPr>
          <p:nvPr/>
        </p:nvSpPr>
        <p:spPr>
          <a:xfrm>
            <a:off x="5863714" y="1883730"/>
            <a:ext cx="8117858" cy="4462141"/>
          </a:xfrm>
          <a:prstGeom prst="rect">
            <a:avLst/>
          </a:prstGeom>
        </p:spPr>
        <p:txBody>
          <a:bodyPr anchor="ctr" anchorCtr="0"/>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20">
              <a:spcAft>
                <a:spcPts val="4800"/>
              </a:spcAft>
              <a:defRPr/>
            </a:pPr>
            <a:r>
              <a:rPr lang="en-US" sz="3200" dirty="0">
                <a:solidFill>
                  <a:schemeClr val="bg2"/>
                </a:solidFill>
                <a:latin typeface="+mn-lt"/>
                <a:ea typeface="Amazon Ember" panose="020B0603020204020204" pitchFamily="34" charset="0"/>
                <a:cs typeface="Amazon Ember" panose="020B0603020204020204" pitchFamily="34" charset="0"/>
              </a:rPr>
              <a:t>Personalization</a:t>
            </a:r>
          </a:p>
          <a:p>
            <a:pPr defTabSz="731520">
              <a:spcAft>
                <a:spcPts val="4800"/>
              </a:spcAft>
              <a:defRPr/>
            </a:pPr>
            <a:r>
              <a:rPr lang="en-US" sz="3200" dirty="0">
                <a:solidFill>
                  <a:schemeClr val="bg2"/>
                </a:solidFill>
                <a:latin typeface="+mn-lt"/>
                <a:ea typeface="Amazon Ember" panose="020B0603020204020204" pitchFamily="34" charset="0"/>
                <a:cs typeface="Amazon Ember" panose="020B0603020204020204" pitchFamily="34" charset="0"/>
              </a:rPr>
              <a:t>Customer analytics</a:t>
            </a:r>
          </a:p>
          <a:p>
            <a:pPr defTabSz="731520">
              <a:spcAft>
                <a:spcPts val="4800"/>
              </a:spcAft>
              <a:defRPr/>
            </a:pPr>
            <a:r>
              <a:rPr lang="en-US" sz="3200" dirty="0">
                <a:solidFill>
                  <a:schemeClr val="bg2"/>
                </a:solidFill>
                <a:latin typeface="+mn-lt"/>
                <a:ea typeface="Amazon Ember" panose="020B0603020204020204" pitchFamily="34" charset="0"/>
                <a:cs typeface="Amazon Ember" panose="020B0603020204020204" pitchFamily="34" charset="0"/>
              </a:rPr>
              <a:t>New channels direct to customer</a:t>
            </a:r>
          </a:p>
          <a:p>
            <a:pPr defTabSz="731520">
              <a:spcAft>
                <a:spcPts val="4800"/>
              </a:spcAft>
              <a:defRPr/>
            </a:pPr>
            <a:r>
              <a:rPr lang="en-US" sz="3200" dirty="0">
                <a:solidFill>
                  <a:schemeClr val="bg2"/>
                </a:solidFill>
                <a:latin typeface="+mn-lt"/>
                <a:ea typeface="Amazon Ember" panose="020B0603020204020204" pitchFamily="34" charset="0"/>
                <a:cs typeface="Amazon Ember" panose="020B0603020204020204" pitchFamily="34" charset="0"/>
              </a:rPr>
              <a:t>More things, more scale, rapid change</a:t>
            </a:r>
          </a:p>
        </p:txBody>
      </p:sp>
      <p:sp>
        <p:nvSpPr>
          <p:cNvPr id="142" name="Title 6">
            <a:extLst>
              <a:ext uri="{FF2B5EF4-FFF2-40B4-BE49-F238E27FC236}">
                <a16:creationId xmlns:a16="http://schemas.microsoft.com/office/drawing/2014/main" id="{10C0AED6-A0C6-424C-904A-C013D1281028}"/>
              </a:ext>
            </a:extLst>
          </p:cNvPr>
          <p:cNvSpPr txBox="1">
            <a:spLocks/>
          </p:cNvSpPr>
          <p:nvPr/>
        </p:nvSpPr>
        <p:spPr>
          <a:xfrm>
            <a:off x="323850" y="3731369"/>
            <a:ext cx="3356482" cy="766862"/>
          </a:xfrm>
          <a:prstGeom prst="rect">
            <a:avLst/>
          </a:prstGeom>
        </p:spPr>
        <p:txBody>
          <a:bodyPr vert="horz" lIns="146304" tIns="73152" rIns="146304" bIns="73152" rtlCol="0" anchor="t">
            <a:noAutofit/>
          </a:bodyPr>
          <a:lstStyle>
            <a:lvl1pPr algn="l" defTabSz="457200" rtl="0" eaLnBrk="1" latinLnBrk="0" hangingPunct="1">
              <a:spcBef>
                <a:spcPct val="0"/>
              </a:spcBef>
              <a:buNone/>
              <a:defRPr sz="2800" b="1" i="0" kern="1200">
                <a:solidFill>
                  <a:srgbClr val="4D4D4C"/>
                </a:solidFill>
                <a:latin typeface="Arial"/>
                <a:ea typeface="+mj-ea"/>
                <a:cs typeface="Arial"/>
              </a:defRPr>
            </a:lvl1pPr>
          </a:lstStyle>
          <a:p>
            <a:pPr defTabSz="731520">
              <a:defRPr/>
            </a:pPr>
            <a:r>
              <a:rPr lang="en-US" sz="4400" b="0" dirty="0">
                <a:solidFill>
                  <a:schemeClr val="bg2"/>
                </a:solidFill>
                <a:latin typeface="+mj-lt"/>
                <a:ea typeface="Amazon Ember" panose="020B0603020204020204" pitchFamily="34" charset="0"/>
                <a:cs typeface="Amazon Ember" panose="020B0603020204020204" pitchFamily="34" charset="0"/>
              </a:rPr>
              <a:t>New needs</a:t>
            </a:r>
            <a:endParaRPr lang="en-US" b="0" dirty="0">
              <a:solidFill>
                <a:schemeClr val="bg2"/>
              </a:solidFill>
              <a:latin typeface="+mj-lt"/>
              <a:ea typeface="Amazon Ember" panose="020B0603020204020204" pitchFamily="34" charset="0"/>
              <a:cs typeface="Amazon Ember" panose="020B0603020204020204" pitchFamily="34" charset="0"/>
            </a:endParaRPr>
          </a:p>
        </p:txBody>
      </p:sp>
      <p:cxnSp>
        <p:nvCxnSpPr>
          <p:cNvPr id="10" name="Straight Connector 9">
            <a:extLst>
              <a:ext uri="{FF2B5EF4-FFF2-40B4-BE49-F238E27FC236}">
                <a16:creationId xmlns:a16="http://schemas.microsoft.com/office/drawing/2014/main" id="{C4BB74A3-5CD7-4BD3-9506-306A3B699F98}"/>
              </a:ext>
            </a:extLst>
          </p:cNvPr>
          <p:cNvCxnSpPr>
            <a:cxnSpLocks/>
          </p:cNvCxnSpPr>
          <p:nvPr/>
        </p:nvCxnSpPr>
        <p:spPr>
          <a:xfrm>
            <a:off x="4748882" y="2026920"/>
            <a:ext cx="0" cy="4175760"/>
          </a:xfrm>
          <a:prstGeom prst="line">
            <a:avLst/>
          </a:prstGeom>
          <a:ln w="317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EB36BB4B-E260-404E-8336-DE1A39ADCA2C}"/>
              </a:ext>
            </a:extLst>
          </p:cNvPr>
          <p:cNvSpPr/>
          <p:nvPr/>
        </p:nvSpPr>
        <p:spPr>
          <a:xfrm>
            <a:off x="14344628" y="7959959"/>
            <a:ext cx="141938" cy="141938"/>
          </a:xfrm>
          <a:prstGeom prst="ellipse">
            <a:avLst/>
          </a:prstGeom>
          <a:solidFill>
            <a:schemeClr val="tx1">
              <a:alpha val="40000"/>
            </a:schemeClr>
          </a:solidFill>
          <a:ln w="22225">
            <a:noFill/>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296358520"/>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par>
                                <p:cTn id="8" presetID="42" presetClass="path" presetSubtype="0" decel="100000" fill="hold" grpId="1" nodeType="withEffect">
                                  <p:stCondLst>
                                    <p:cond delay="0"/>
                                  </p:stCondLst>
                                  <p:childTnLst>
                                    <p:animMotion origin="layout" path="M 2.74306E-6 0 L 2.74306E-6 0.0436 " pathEditMode="relative" rAng="0" ptsTypes="AA">
                                      <p:cBhvr>
                                        <p:cTn id="9" dur="500" spd="-100000" fill="hold"/>
                                        <p:tgtEl>
                                          <p:spTgt spid="142"/>
                                        </p:tgtEl>
                                        <p:attrNameLst>
                                          <p:attrName>ppt_x</p:attrName>
                                          <p:attrName>ppt_y</p:attrName>
                                        </p:attrNameLst>
                                      </p:cBhvr>
                                      <p:rCtr x="0" y="2180"/>
                                    </p:animMotion>
                                  </p:childTnLst>
                                </p:cTn>
                              </p:par>
                              <p:par>
                                <p:cTn id="10" presetID="16" presetClass="entr" presetSubtype="42"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Horizontal)">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42" presetClass="path" presetSubtype="0" decel="100000" fill="hold" grpId="1" nodeType="withEffect">
                                  <p:stCondLst>
                                    <p:cond delay="0"/>
                                  </p:stCondLst>
                                  <p:childTnLst>
                                    <p:animMotion origin="layout" path="M -1.21011E-6 2.17885E-7 L -1.21011E-6 0.04358 " pathEditMode="relative" rAng="0" ptsTypes="AA">
                                      <p:cBhvr>
                                        <p:cTn id="17" dur="500" spd="-100000" fill="hold"/>
                                        <p:tgtEl>
                                          <p:spTgt spid="141"/>
                                        </p:tgtEl>
                                        <p:attrNameLst>
                                          <p:attrName>ppt_x</p:attrName>
                                          <p:attrName>ppt_y</p:attrName>
                                        </p:attrNameLst>
                                      </p:cBhvr>
                                      <p:rCtr x="0" y="2179"/>
                                    </p:animMotion>
                                  </p:childTnLst>
                                </p:cTn>
                              </p:par>
                              <p:par>
                                <p:cTn id="18" presetID="10" presetClass="entr" presetSubtype="0" fill="hold" grpId="0" nodeType="withEffect">
                                  <p:stCondLst>
                                    <p:cond delay="75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141" grpId="1"/>
      <p:bldP spid="142" grpId="0"/>
      <p:bldP spid="142" grpId="1"/>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F922F00-A28D-42E6-A587-FF849443811B}"/>
              </a:ext>
            </a:extLst>
          </p:cNvPr>
          <p:cNvSpPr/>
          <p:nvPr/>
        </p:nvSpPr>
        <p:spPr>
          <a:xfrm>
            <a:off x="0" y="1"/>
            <a:ext cx="14630400" cy="8229598"/>
          </a:xfrm>
          <a:prstGeom prst="rect">
            <a:avLst/>
          </a:prstGeom>
          <a:gradFill>
            <a:gsLst>
              <a:gs pos="1961">
                <a:schemeClr val="accent1"/>
              </a:gs>
              <a:gs pos="10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68" name="Group 167">
            <a:extLst>
              <a:ext uri="{FF2B5EF4-FFF2-40B4-BE49-F238E27FC236}">
                <a16:creationId xmlns:a16="http://schemas.microsoft.com/office/drawing/2014/main" id="{EAB7A316-0838-4936-BC4D-24ABED68A3E2}"/>
              </a:ext>
            </a:extLst>
          </p:cNvPr>
          <p:cNvGrpSpPr/>
          <p:nvPr/>
        </p:nvGrpSpPr>
        <p:grpSpPr>
          <a:xfrm>
            <a:off x="6565945" y="2505434"/>
            <a:ext cx="1301714" cy="1301714"/>
            <a:chOff x="4281488" y="1500187"/>
            <a:chExt cx="1328738" cy="1328738"/>
          </a:xfrm>
        </p:grpSpPr>
        <p:sp>
          <p:nvSpPr>
            <p:cNvPr id="169" name="Oval 168">
              <a:extLst>
                <a:ext uri="{FF2B5EF4-FFF2-40B4-BE49-F238E27FC236}">
                  <a16:creationId xmlns:a16="http://schemas.microsoft.com/office/drawing/2014/main" id="{E15294AF-CF97-4DE1-838D-81A25E98F067}"/>
                </a:ext>
              </a:extLst>
            </p:cNvPr>
            <p:cNvSpPr/>
            <p:nvPr/>
          </p:nvSpPr>
          <p:spPr>
            <a:xfrm>
              <a:off x="4588669" y="1807369"/>
              <a:ext cx="714375" cy="714375"/>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cxnSp>
          <p:nvCxnSpPr>
            <p:cNvPr id="170" name="Straight Connector 169">
              <a:extLst>
                <a:ext uri="{FF2B5EF4-FFF2-40B4-BE49-F238E27FC236}">
                  <a16:creationId xmlns:a16="http://schemas.microsoft.com/office/drawing/2014/main" id="{32B6F86E-E019-4CE0-9234-A96311702A2A}"/>
                </a:ext>
              </a:extLst>
            </p:cNvPr>
            <p:cNvCxnSpPr>
              <a:cxnSpLocks/>
            </p:cNvCxnSpPr>
            <p:nvPr/>
          </p:nvCxnSpPr>
          <p:spPr>
            <a:xfrm flipH="1" flipV="1">
              <a:off x="4943475" y="1500187"/>
              <a:ext cx="4763" cy="257175"/>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8B018A07-7E4C-4395-8A35-60AB848A3703}"/>
                </a:ext>
              </a:extLst>
            </p:cNvPr>
            <p:cNvCxnSpPr>
              <a:cxnSpLocks/>
            </p:cNvCxnSpPr>
            <p:nvPr/>
          </p:nvCxnSpPr>
          <p:spPr>
            <a:xfrm flipH="1" flipV="1">
              <a:off x="4943475" y="2571750"/>
              <a:ext cx="4763" cy="257175"/>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19C89391-790E-4493-81E2-5F5629EB2BE2}"/>
                </a:ext>
              </a:extLst>
            </p:cNvPr>
            <p:cNvCxnSpPr>
              <a:cxnSpLocks/>
            </p:cNvCxnSpPr>
            <p:nvPr/>
          </p:nvCxnSpPr>
          <p:spPr>
            <a:xfrm rot="5400000" flipH="1" flipV="1">
              <a:off x="5479257" y="2035969"/>
              <a:ext cx="4763" cy="257175"/>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EA9836BC-ABB2-4915-8E52-166578456120}"/>
                </a:ext>
              </a:extLst>
            </p:cNvPr>
            <p:cNvCxnSpPr>
              <a:cxnSpLocks/>
            </p:cNvCxnSpPr>
            <p:nvPr/>
          </p:nvCxnSpPr>
          <p:spPr>
            <a:xfrm rot="5400000" flipH="1" flipV="1">
              <a:off x="4407694" y="2035969"/>
              <a:ext cx="4763" cy="257175"/>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A4C1C016-78E6-4FC9-84D6-42988C70BCD1}"/>
                </a:ext>
              </a:extLst>
            </p:cNvPr>
            <p:cNvCxnSpPr>
              <a:cxnSpLocks/>
            </p:cNvCxnSpPr>
            <p:nvPr/>
          </p:nvCxnSpPr>
          <p:spPr>
            <a:xfrm rot="2700000" flipH="1" flipV="1">
              <a:off x="5319948" y="1654733"/>
              <a:ext cx="4763" cy="257175"/>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18899BA2-14B5-4E36-8F2D-24B9DD812D9E}"/>
                </a:ext>
              </a:extLst>
            </p:cNvPr>
            <p:cNvCxnSpPr>
              <a:cxnSpLocks/>
            </p:cNvCxnSpPr>
            <p:nvPr/>
          </p:nvCxnSpPr>
          <p:spPr>
            <a:xfrm rot="2700000" flipH="1" flipV="1">
              <a:off x="4562238" y="2412442"/>
              <a:ext cx="4763" cy="257175"/>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7EE6ED3F-C1FA-42ED-B7F3-087BB46EF1E5}"/>
                </a:ext>
              </a:extLst>
            </p:cNvPr>
            <p:cNvCxnSpPr>
              <a:cxnSpLocks/>
            </p:cNvCxnSpPr>
            <p:nvPr/>
          </p:nvCxnSpPr>
          <p:spPr>
            <a:xfrm rot="18900000" flipH="1">
              <a:off x="5319948" y="2412442"/>
              <a:ext cx="4763" cy="257175"/>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D0B71A42-069E-44D5-8E4E-190FDFB01479}"/>
                </a:ext>
              </a:extLst>
            </p:cNvPr>
            <p:cNvCxnSpPr>
              <a:cxnSpLocks/>
            </p:cNvCxnSpPr>
            <p:nvPr/>
          </p:nvCxnSpPr>
          <p:spPr>
            <a:xfrm rot="18900000" flipH="1">
              <a:off x="4562238" y="1654733"/>
              <a:ext cx="4763" cy="257175"/>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8" name="Freeform: Shape 177">
              <a:extLst>
                <a:ext uri="{FF2B5EF4-FFF2-40B4-BE49-F238E27FC236}">
                  <a16:creationId xmlns:a16="http://schemas.microsoft.com/office/drawing/2014/main" id="{D1258C17-51DE-4988-9D3A-E42EF5093F97}"/>
                </a:ext>
              </a:extLst>
            </p:cNvPr>
            <p:cNvSpPr/>
            <p:nvPr/>
          </p:nvSpPr>
          <p:spPr>
            <a:xfrm>
              <a:off x="4588669" y="1807369"/>
              <a:ext cx="714376" cy="450321"/>
            </a:xfrm>
            <a:custGeom>
              <a:avLst/>
              <a:gdLst>
                <a:gd name="connsiteX0" fmla="*/ 357188 w 714376"/>
                <a:gd name="connsiteY0" fmla="*/ 0 h 450321"/>
                <a:gd name="connsiteX1" fmla="*/ 714376 w 714376"/>
                <a:gd name="connsiteY1" fmla="*/ 357188 h 450321"/>
                <a:gd name="connsiteX2" fmla="*/ 707119 w 714376"/>
                <a:gd name="connsiteY2" fmla="*/ 429174 h 450321"/>
                <a:gd name="connsiteX3" fmla="*/ 700555 w 714376"/>
                <a:gd name="connsiteY3" fmla="*/ 450321 h 450321"/>
                <a:gd name="connsiteX4" fmla="*/ 683925 w 714376"/>
                <a:gd name="connsiteY4" fmla="*/ 396748 h 450321"/>
                <a:gd name="connsiteX5" fmla="*/ 354806 w 714376"/>
                <a:gd name="connsiteY5" fmla="*/ 178593 h 450321"/>
                <a:gd name="connsiteX6" fmla="*/ 25688 w 714376"/>
                <a:gd name="connsiteY6" fmla="*/ 396748 h 450321"/>
                <a:gd name="connsiteX7" fmla="*/ 11440 w 714376"/>
                <a:gd name="connsiteY7" fmla="*/ 442648 h 450321"/>
                <a:gd name="connsiteX8" fmla="*/ 7257 w 714376"/>
                <a:gd name="connsiteY8" fmla="*/ 429174 h 450321"/>
                <a:gd name="connsiteX9" fmla="*/ 0 w 714376"/>
                <a:gd name="connsiteY9" fmla="*/ 357188 h 450321"/>
                <a:gd name="connsiteX10" fmla="*/ 357188 w 714376"/>
                <a:gd name="connsiteY10" fmla="*/ 0 h 45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4376" h="450321">
                  <a:moveTo>
                    <a:pt x="357188" y="0"/>
                  </a:moveTo>
                  <a:cubicBezTo>
                    <a:pt x="554457" y="0"/>
                    <a:pt x="714376" y="159919"/>
                    <a:pt x="714376" y="357188"/>
                  </a:cubicBezTo>
                  <a:cubicBezTo>
                    <a:pt x="714376" y="381847"/>
                    <a:pt x="711878" y="405922"/>
                    <a:pt x="707119" y="429174"/>
                  </a:cubicBezTo>
                  <a:lnTo>
                    <a:pt x="700555" y="450321"/>
                  </a:lnTo>
                  <a:lnTo>
                    <a:pt x="683925" y="396748"/>
                  </a:lnTo>
                  <a:cubicBezTo>
                    <a:pt x="629700" y="268548"/>
                    <a:pt x="502758" y="178593"/>
                    <a:pt x="354806" y="178593"/>
                  </a:cubicBezTo>
                  <a:cubicBezTo>
                    <a:pt x="206855" y="178593"/>
                    <a:pt x="79912" y="268548"/>
                    <a:pt x="25688" y="396748"/>
                  </a:cubicBezTo>
                  <a:lnTo>
                    <a:pt x="11440" y="442648"/>
                  </a:lnTo>
                  <a:lnTo>
                    <a:pt x="7257" y="429174"/>
                  </a:lnTo>
                  <a:cubicBezTo>
                    <a:pt x="2499" y="405922"/>
                    <a:pt x="0" y="381847"/>
                    <a:pt x="0" y="357188"/>
                  </a:cubicBezTo>
                  <a:cubicBezTo>
                    <a:pt x="0" y="159919"/>
                    <a:pt x="159919" y="0"/>
                    <a:pt x="357188" y="0"/>
                  </a:cubicBez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grpSp>
      <p:grpSp>
        <p:nvGrpSpPr>
          <p:cNvPr id="185" name="Group 184">
            <a:extLst>
              <a:ext uri="{FF2B5EF4-FFF2-40B4-BE49-F238E27FC236}">
                <a16:creationId xmlns:a16="http://schemas.microsoft.com/office/drawing/2014/main" id="{DCAF6E8B-04BF-4936-9FC4-B60CB680EC0E}"/>
              </a:ext>
            </a:extLst>
          </p:cNvPr>
          <p:cNvGrpSpPr/>
          <p:nvPr/>
        </p:nvGrpSpPr>
        <p:grpSpPr>
          <a:xfrm>
            <a:off x="4703901" y="3669399"/>
            <a:ext cx="1301714" cy="1301714"/>
            <a:chOff x="4281488" y="1500187"/>
            <a:chExt cx="1328738" cy="1328738"/>
          </a:xfrm>
        </p:grpSpPr>
        <p:sp>
          <p:nvSpPr>
            <p:cNvPr id="186" name="Oval 185">
              <a:extLst>
                <a:ext uri="{FF2B5EF4-FFF2-40B4-BE49-F238E27FC236}">
                  <a16:creationId xmlns:a16="http://schemas.microsoft.com/office/drawing/2014/main" id="{4758C6D4-4D25-4BE5-8263-1E201BABB0C2}"/>
                </a:ext>
              </a:extLst>
            </p:cNvPr>
            <p:cNvSpPr/>
            <p:nvPr/>
          </p:nvSpPr>
          <p:spPr>
            <a:xfrm>
              <a:off x="4588669" y="1807369"/>
              <a:ext cx="714375" cy="714375"/>
            </a:xfrm>
            <a:prstGeom prst="ellips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srgbClr val="FFFFFF"/>
                </a:solidFill>
                <a:latin typeface="Arial"/>
              </a:endParaRPr>
            </a:p>
          </p:txBody>
        </p:sp>
        <p:cxnSp>
          <p:nvCxnSpPr>
            <p:cNvPr id="187" name="Straight Connector 186">
              <a:extLst>
                <a:ext uri="{FF2B5EF4-FFF2-40B4-BE49-F238E27FC236}">
                  <a16:creationId xmlns:a16="http://schemas.microsoft.com/office/drawing/2014/main" id="{37F417CE-A5B7-4D75-BFCB-F954A17C971C}"/>
                </a:ext>
              </a:extLst>
            </p:cNvPr>
            <p:cNvCxnSpPr>
              <a:cxnSpLocks/>
            </p:cNvCxnSpPr>
            <p:nvPr/>
          </p:nvCxnSpPr>
          <p:spPr>
            <a:xfrm flipH="1" flipV="1">
              <a:off x="4943475" y="1500187"/>
              <a:ext cx="4763" cy="257175"/>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249A237-4E20-49B3-9F35-9F6E6BCD3597}"/>
                </a:ext>
              </a:extLst>
            </p:cNvPr>
            <p:cNvCxnSpPr>
              <a:cxnSpLocks/>
            </p:cNvCxnSpPr>
            <p:nvPr/>
          </p:nvCxnSpPr>
          <p:spPr>
            <a:xfrm flipH="1" flipV="1">
              <a:off x="4943475" y="2571750"/>
              <a:ext cx="4763" cy="257175"/>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a:extLst>
                <a:ext uri="{FF2B5EF4-FFF2-40B4-BE49-F238E27FC236}">
                  <a16:creationId xmlns:a16="http://schemas.microsoft.com/office/drawing/2014/main" id="{79C30F33-ACEB-440F-84B0-20026B349394}"/>
                </a:ext>
              </a:extLst>
            </p:cNvPr>
            <p:cNvCxnSpPr>
              <a:cxnSpLocks/>
            </p:cNvCxnSpPr>
            <p:nvPr/>
          </p:nvCxnSpPr>
          <p:spPr>
            <a:xfrm rot="5400000" flipH="1" flipV="1">
              <a:off x="5479257" y="2035969"/>
              <a:ext cx="4763" cy="257175"/>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a:extLst>
                <a:ext uri="{FF2B5EF4-FFF2-40B4-BE49-F238E27FC236}">
                  <a16:creationId xmlns:a16="http://schemas.microsoft.com/office/drawing/2014/main" id="{13168632-01E6-4983-A709-B2D059FC9858}"/>
                </a:ext>
              </a:extLst>
            </p:cNvPr>
            <p:cNvCxnSpPr>
              <a:cxnSpLocks/>
            </p:cNvCxnSpPr>
            <p:nvPr/>
          </p:nvCxnSpPr>
          <p:spPr>
            <a:xfrm rot="5400000" flipH="1" flipV="1">
              <a:off x="4407694" y="2035969"/>
              <a:ext cx="4763" cy="257175"/>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a:extLst>
                <a:ext uri="{FF2B5EF4-FFF2-40B4-BE49-F238E27FC236}">
                  <a16:creationId xmlns:a16="http://schemas.microsoft.com/office/drawing/2014/main" id="{1D33FF79-1041-4CE2-9A51-5ABEFA79C969}"/>
                </a:ext>
              </a:extLst>
            </p:cNvPr>
            <p:cNvCxnSpPr>
              <a:cxnSpLocks/>
            </p:cNvCxnSpPr>
            <p:nvPr/>
          </p:nvCxnSpPr>
          <p:spPr>
            <a:xfrm rot="2700000" flipH="1" flipV="1">
              <a:off x="5319948" y="1654733"/>
              <a:ext cx="4763" cy="257175"/>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a:extLst>
                <a:ext uri="{FF2B5EF4-FFF2-40B4-BE49-F238E27FC236}">
                  <a16:creationId xmlns:a16="http://schemas.microsoft.com/office/drawing/2014/main" id="{AEE94D3C-080C-4A60-ACCC-0573061CCE0F}"/>
                </a:ext>
              </a:extLst>
            </p:cNvPr>
            <p:cNvCxnSpPr>
              <a:cxnSpLocks/>
            </p:cNvCxnSpPr>
            <p:nvPr/>
          </p:nvCxnSpPr>
          <p:spPr>
            <a:xfrm rot="2700000" flipH="1" flipV="1">
              <a:off x="4562238" y="2412442"/>
              <a:ext cx="4763" cy="257175"/>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a:extLst>
                <a:ext uri="{FF2B5EF4-FFF2-40B4-BE49-F238E27FC236}">
                  <a16:creationId xmlns:a16="http://schemas.microsoft.com/office/drawing/2014/main" id="{07027CB9-1D06-411D-9571-92E34645DABC}"/>
                </a:ext>
              </a:extLst>
            </p:cNvPr>
            <p:cNvCxnSpPr>
              <a:cxnSpLocks/>
            </p:cNvCxnSpPr>
            <p:nvPr/>
          </p:nvCxnSpPr>
          <p:spPr>
            <a:xfrm rot="18900000" flipH="1">
              <a:off x="5319948" y="2412442"/>
              <a:ext cx="4763" cy="257175"/>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a:extLst>
                <a:ext uri="{FF2B5EF4-FFF2-40B4-BE49-F238E27FC236}">
                  <a16:creationId xmlns:a16="http://schemas.microsoft.com/office/drawing/2014/main" id="{D3AB7787-A9F4-4396-8857-3A8E5EEDB8B3}"/>
                </a:ext>
              </a:extLst>
            </p:cNvPr>
            <p:cNvCxnSpPr>
              <a:cxnSpLocks/>
            </p:cNvCxnSpPr>
            <p:nvPr/>
          </p:nvCxnSpPr>
          <p:spPr>
            <a:xfrm rot="18900000" flipH="1">
              <a:off x="4562238" y="1654733"/>
              <a:ext cx="4763" cy="257175"/>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5" name="Freeform: Shape 194">
              <a:extLst>
                <a:ext uri="{FF2B5EF4-FFF2-40B4-BE49-F238E27FC236}">
                  <a16:creationId xmlns:a16="http://schemas.microsoft.com/office/drawing/2014/main" id="{170CD1CC-8054-44EE-822B-47E2F7EE9F82}"/>
                </a:ext>
              </a:extLst>
            </p:cNvPr>
            <p:cNvSpPr/>
            <p:nvPr/>
          </p:nvSpPr>
          <p:spPr>
            <a:xfrm>
              <a:off x="4588669" y="1807369"/>
              <a:ext cx="714376" cy="450321"/>
            </a:xfrm>
            <a:custGeom>
              <a:avLst/>
              <a:gdLst>
                <a:gd name="connsiteX0" fmla="*/ 357188 w 714376"/>
                <a:gd name="connsiteY0" fmla="*/ 0 h 450321"/>
                <a:gd name="connsiteX1" fmla="*/ 714376 w 714376"/>
                <a:gd name="connsiteY1" fmla="*/ 357188 h 450321"/>
                <a:gd name="connsiteX2" fmla="*/ 707119 w 714376"/>
                <a:gd name="connsiteY2" fmla="*/ 429174 h 450321"/>
                <a:gd name="connsiteX3" fmla="*/ 700555 w 714376"/>
                <a:gd name="connsiteY3" fmla="*/ 450321 h 450321"/>
                <a:gd name="connsiteX4" fmla="*/ 683925 w 714376"/>
                <a:gd name="connsiteY4" fmla="*/ 396748 h 450321"/>
                <a:gd name="connsiteX5" fmla="*/ 354806 w 714376"/>
                <a:gd name="connsiteY5" fmla="*/ 178593 h 450321"/>
                <a:gd name="connsiteX6" fmla="*/ 25688 w 714376"/>
                <a:gd name="connsiteY6" fmla="*/ 396748 h 450321"/>
                <a:gd name="connsiteX7" fmla="*/ 11440 w 714376"/>
                <a:gd name="connsiteY7" fmla="*/ 442648 h 450321"/>
                <a:gd name="connsiteX8" fmla="*/ 7257 w 714376"/>
                <a:gd name="connsiteY8" fmla="*/ 429174 h 450321"/>
                <a:gd name="connsiteX9" fmla="*/ 0 w 714376"/>
                <a:gd name="connsiteY9" fmla="*/ 357188 h 450321"/>
                <a:gd name="connsiteX10" fmla="*/ 357188 w 714376"/>
                <a:gd name="connsiteY10" fmla="*/ 0 h 45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4376" h="450321">
                  <a:moveTo>
                    <a:pt x="357188" y="0"/>
                  </a:moveTo>
                  <a:cubicBezTo>
                    <a:pt x="554457" y="0"/>
                    <a:pt x="714376" y="159919"/>
                    <a:pt x="714376" y="357188"/>
                  </a:cubicBezTo>
                  <a:cubicBezTo>
                    <a:pt x="714376" y="381847"/>
                    <a:pt x="711878" y="405922"/>
                    <a:pt x="707119" y="429174"/>
                  </a:cubicBezTo>
                  <a:lnTo>
                    <a:pt x="700555" y="450321"/>
                  </a:lnTo>
                  <a:lnTo>
                    <a:pt x="683925" y="396748"/>
                  </a:lnTo>
                  <a:cubicBezTo>
                    <a:pt x="629700" y="268548"/>
                    <a:pt x="502758" y="178593"/>
                    <a:pt x="354806" y="178593"/>
                  </a:cubicBezTo>
                  <a:cubicBezTo>
                    <a:pt x="206855" y="178593"/>
                    <a:pt x="79912" y="268548"/>
                    <a:pt x="25688" y="396748"/>
                  </a:cubicBezTo>
                  <a:lnTo>
                    <a:pt x="11440" y="442648"/>
                  </a:lnTo>
                  <a:lnTo>
                    <a:pt x="7257" y="429174"/>
                  </a:lnTo>
                  <a:cubicBezTo>
                    <a:pt x="2499" y="405922"/>
                    <a:pt x="0" y="381847"/>
                    <a:pt x="0" y="357188"/>
                  </a:cubicBezTo>
                  <a:cubicBezTo>
                    <a:pt x="0" y="159919"/>
                    <a:pt x="159919" y="0"/>
                    <a:pt x="357188"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grpSp>
      <p:grpSp>
        <p:nvGrpSpPr>
          <p:cNvPr id="179" name="Group 178">
            <a:extLst>
              <a:ext uri="{FF2B5EF4-FFF2-40B4-BE49-F238E27FC236}">
                <a16:creationId xmlns:a16="http://schemas.microsoft.com/office/drawing/2014/main" id="{EA8B4A2B-65D9-4103-99F0-E8C8C4FFDBAD}"/>
              </a:ext>
            </a:extLst>
          </p:cNvPr>
          <p:cNvGrpSpPr/>
          <p:nvPr/>
        </p:nvGrpSpPr>
        <p:grpSpPr>
          <a:xfrm>
            <a:off x="5205010" y="4128994"/>
            <a:ext cx="1078133" cy="867101"/>
            <a:chOff x="3426332" y="2365630"/>
            <a:chExt cx="673833" cy="541938"/>
          </a:xfrm>
        </p:grpSpPr>
        <p:sp>
          <p:nvSpPr>
            <p:cNvPr id="180" name="Freeform: Shape 179">
              <a:extLst>
                <a:ext uri="{FF2B5EF4-FFF2-40B4-BE49-F238E27FC236}">
                  <a16:creationId xmlns:a16="http://schemas.microsoft.com/office/drawing/2014/main" id="{0B9B43C0-6564-4459-9CDA-C7C868FEB5EF}"/>
                </a:ext>
              </a:extLst>
            </p:cNvPr>
            <p:cNvSpPr/>
            <p:nvPr/>
          </p:nvSpPr>
          <p:spPr>
            <a:xfrm rot="17627669">
              <a:off x="3479987" y="2311975"/>
              <a:ext cx="541938" cy="649248"/>
            </a:xfrm>
            <a:custGeom>
              <a:avLst/>
              <a:gdLst>
                <a:gd name="connsiteX0" fmla="*/ 895350 w 1492037"/>
                <a:gd name="connsiteY0" fmla="*/ 0 h 1787477"/>
                <a:gd name="connsiteX1" fmla="*/ 1395949 w 1492037"/>
                <a:gd name="connsiteY1" fmla="*/ 152912 h 1787477"/>
                <a:gd name="connsiteX2" fmla="*/ 1492037 w 1492037"/>
                <a:gd name="connsiteY2" fmla="*/ 232192 h 1787477"/>
                <a:gd name="connsiteX3" fmla="*/ 1428212 w 1492037"/>
                <a:gd name="connsiteY3" fmla="*/ 228969 h 1787477"/>
                <a:gd name="connsiteX4" fmla="*/ 532862 w 1492037"/>
                <a:gd name="connsiteY4" fmla="*/ 1124319 h 1787477"/>
                <a:gd name="connsiteX5" fmla="*/ 795104 w 1492037"/>
                <a:gd name="connsiteY5" fmla="*/ 1757427 h 1787477"/>
                <a:gd name="connsiteX6" fmla="*/ 831525 w 1492037"/>
                <a:gd name="connsiteY6" fmla="*/ 1787477 h 1787477"/>
                <a:gd name="connsiteX7" fmla="*/ 803806 w 1492037"/>
                <a:gd name="connsiteY7" fmla="*/ 1786078 h 1787477"/>
                <a:gd name="connsiteX8" fmla="*/ 0 w 1492037"/>
                <a:gd name="connsiteY8" fmla="*/ 895350 h 1787477"/>
                <a:gd name="connsiteX9" fmla="*/ 895350 w 1492037"/>
                <a:gd name="connsiteY9" fmla="*/ 0 h 1787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2037" h="1787477">
                  <a:moveTo>
                    <a:pt x="895350" y="0"/>
                  </a:moveTo>
                  <a:cubicBezTo>
                    <a:pt x="1080783" y="0"/>
                    <a:pt x="1253050" y="56371"/>
                    <a:pt x="1395949" y="152912"/>
                  </a:cubicBezTo>
                  <a:lnTo>
                    <a:pt x="1492037" y="232192"/>
                  </a:lnTo>
                  <a:lnTo>
                    <a:pt x="1428212" y="228969"/>
                  </a:lnTo>
                  <a:cubicBezTo>
                    <a:pt x="933724" y="228969"/>
                    <a:pt x="532862" y="629831"/>
                    <a:pt x="532862" y="1124319"/>
                  </a:cubicBezTo>
                  <a:cubicBezTo>
                    <a:pt x="532862" y="1371563"/>
                    <a:pt x="633078" y="1595401"/>
                    <a:pt x="795104" y="1757427"/>
                  </a:cubicBezTo>
                  <a:lnTo>
                    <a:pt x="831525" y="1787477"/>
                  </a:lnTo>
                  <a:lnTo>
                    <a:pt x="803806" y="1786078"/>
                  </a:lnTo>
                  <a:cubicBezTo>
                    <a:pt x="352320" y="1740227"/>
                    <a:pt x="0" y="1358933"/>
                    <a:pt x="0" y="895350"/>
                  </a:cubicBezTo>
                  <a:cubicBezTo>
                    <a:pt x="0" y="400862"/>
                    <a:pt x="400862" y="0"/>
                    <a:pt x="895350" y="0"/>
                  </a:cubicBezTo>
                  <a:close/>
                </a:path>
              </a:pathLst>
            </a:cu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srgbClr val="FFFFFF"/>
                </a:solidFill>
                <a:latin typeface="Arial"/>
              </a:endParaRPr>
            </a:p>
          </p:txBody>
        </p:sp>
        <p:sp>
          <p:nvSpPr>
            <p:cNvPr id="181" name="Freeform: Shape 180">
              <a:extLst>
                <a:ext uri="{FF2B5EF4-FFF2-40B4-BE49-F238E27FC236}">
                  <a16:creationId xmlns:a16="http://schemas.microsoft.com/office/drawing/2014/main" id="{378711DE-5EFE-408C-A334-C71161077EEC}"/>
                </a:ext>
              </a:extLst>
            </p:cNvPr>
            <p:cNvSpPr/>
            <p:nvPr/>
          </p:nvSpPr>
          <p:spPr>
            <a:xfrm rot="17627669">
              <a:off x="3573351" y="2251078"/>
              <a:ext cx="407075" cy="646552"/>
            </a:xfrm>
            <a:custGeom>
              <a:avLst/>
              <a:gdLst>
                <a:gd name="connsiteX0" fmla="*/ 163895 w 407075"/>
                <a:gd name="connsiteY0" fmla="*/ 646552 h 646552"/>
                <a:gd name="connsiteX1" fmla="*/ 156513 w 407075"/>
                <a:gd name="connsiteY1" fmla="*/ 640843 h 646552"/>
                <a:gd name="connsiteX2" fmla="*/ 155331 w 407075"/>
                <a:gd name="connsiteY2" fmla="*/ 639485 h 646552"/>
                <a:gd name="connsiteX3" fmla="*/ 407075 w 407075"/>
                <a:gd name="connsiteY3" fmla="*/ 84337 h 646552"/>
                <a:gd name="connsiteX4" fmla="*/ 383893 w 407075"/>
                <a:gd name="connsiteY4" fmla="*/ 83166 h 646552"/>
                <a:gd name="connsiteX5" fmla="*/ 58683 w 407075"/>
                <a:gd name="connsiteY5" fmla="*/ 408375 h 646552"/>
                <a:gd name="connsiteX6" fmla="*/ 114224 w 407075"/>
                <a:gd name="connsiteY6" fmla="*/ 590203 h 646552"/>
                <a:gd name="connsiteX7" fmla="*/ 146791 w 407075"/>
                <a:gd name="connsiteY7" fmla="*/ 629675 h 646552"/>
                <a:gd name="connsiteX8" fmla="*/ 92230 w 407075"/>
                <a:gd name="connsiteY8" fmla="*/ 566998 h 646552"/>
                <a:gd name="connsiteX9" fmla="*/ 42467 w 407075"/>
                <a:gd name="connsiteY9" fmla="*/ 479224 h 646552"/>
                <a:gd name="connsiteX10" fmla="*/ 33855 w 407075"/>
                <a:gd name="connsiteY10" fmla="*/ 98073 h 646552"/>
                <a:gd name="connsiteX11" fmla="*/ 71503 w 407075"/>
                <a:gd name="connsiteY11" fmla="*/ 23153 h 646552"/>
                <a:gd name="connsiteX12" fmla="*/ 124805 w 407075"/>
                <a:gd name="connsiteY12" fmla="*/ 6607 h 646552"/>
                <a:gd name="connsiteX13" fmla="*/ 190346 w 407075"/>
                <a:gd name="connsiteY13" fmla="*/ 0 h 646552"/>
                <a:gd name="connsiteX14" fmla="*/ 372174 w 407075"/>
                <a:gd name="connsiteY14" fmla="*/ 55541 h 64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7075" h="646552">
                  <a:moveTo>
                    <a:pt x="163895" y="646552"/>
                  </a:moveTo>
                  <a:lnTo>
                    <a:pt x="156513" y="640843"/>
                  </a:lnTo>
                  <a:lnTo>
                    <a:pt x="155331" y="639485"/>
                  </a:lnTo>
                  <a:close/>
                  <a:moveTo>
                    <a:pt x="407075" y="84337"/>
                  </a:moveTo>
                  <a:lnTo>
                    <a:pt x="383893" y="83166"/>
                  </a:lnTo>
                  <a:cubicBezTo>
                    <a:pt x="204284" y="83166"/>
                    <a:pt x="58683" y="228767"/>
                    <a:pt x="58683" y="408375"/>
                  </a:cubicBezTo>
                  <a:cubicBezTo>
                    <a:pt x="58683" y="475729"/>
                    <a:pt x="79158" y="538299"/>
                    <a:pt x="114224" y="590203"/>
                  </a:cubicBezTo>
                  <a:lnTo>
                    <a:pt x="146791" y="629675"/>
                  </a:lnTo>
                  <a:lnTo>
                    <a:pt x="92230" y="566998"/>
                  </a:lnTo>
                  <a:cubicBezTo>
                    <a:pt x="73076" y="540004"/>
                    <a:pt x="56341" y="510690"/>
                    <a:pt x="42467" y="479224"/>
                  </a:cubicBezTo>
                  <a:cubicBezTo>
                    <a:pt x="-13030" y="353363"/>
                    <a:pt x="-12257" y="216922"/>
                    <a:pt x="33855" y="98073"/>
                  </a:cubicBezTo>
                  <a:lnTo>
                    <a:pt x="71503" y="23153"/>
                  </a:lnTo>
                  <a:lnTo>
                    <a:pt x="124805" y="6607"/>
                  </a:lnTo>
                  <a:cubicBezTo>
                    <a:pt x="145975" y="2275"/>
                    <a:pt x="167895" y="0"/>
                    <a:pt x="190346" y="0"/>
                  </a:cubicBezTo>
                  <a:cubicBezTo>
                    <a:pt x="257699" y="0"/>
                    <a:pt x="320270" y="20475"/>
                    <a:pt x="372174" y="55541"/>
                  </a:cubicBezTo>
                  <a:close/>
                </a:path>
              </a:pathLst>
            </a:custGeom>
            <a:solidFill>
              <a:schemeClr val="tx1"/>
            </a:solid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grpSp>
      <p:grpSp>
        <p:nvGrpSpPr>
          <p:cNvPr id="184" name="Group 183">
            <a:extLst>
              <a:ext uri="{FF2B5EF4-FFF2-40B4-BE49-F238E27FC236}">
                <a16:creationId xmlns:a16="http://schemas.microsoft.com/office/drawing/2014/main" id="{92C20174-D2D5-412D-AF25-61E2621CA3B7}"/>
              </a:ext>
            </a:extLst>
          </p:cNvPr>
          <p:cNvGrpSpPr/>
          <p:nvPr/>
        </p:nvGrpSpPr>
        <p:grpSpPr>
          <a:xfrm>
            <a:off x="6233479" y="3675311"/>
            <a:ext cx="2811384" cy="1212504"/>
            <a:chOff x="3895924" y="2297069"/>
            <a:chExt cx="1757115" cy="757815"/>
          </a:xfrm>
        </p:grpSpPr>
        <p:sp>
          <p:nvSpPr>
            <p:cNvPr id="183" name="Freeform 128">
              <a:extLst>
                <a:ext uri="{FF2B5EF4-FFF2-40B4-BE49-F238E27FC236}">
                  <a16:creationId xmlns:a16="http://schemas.microsoft.com/office/drawing/2014/main" id="{1E6E6F93-4C03-4B72-A215-AB18139DE017}"/>
                </a:ext>
              </a:extLst>
            </p:cNvPr>
            <p:cNvSpPr>
              <a:spLocks noChangeAspect="1"/>
            </p:cNvSpPr>
            <p:nvPr/>
          </p:nvSpPr>
          <p:spPr bwMode="white">
            <a:xfrm>
              <a:off x="3895924" y="2542090"/>
              <a:ext cx="906161" cy="50057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364A83"/>
            </a:solidFill>
            <a:ln w="2540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182" name="Freeform 128">
              <a:extLst>
                <a:ext uri="{FF2B5EF4-FFF2-40B4-BE49-F238E27FC236}">
                  <a16:creationId xmlns:a16="http://schemas.microsoft.com/office/drawing/2014/main" id="{1EBF7C42-B0DB-4D26-882D-11364D773B04}"/>
                </a:ext>
              </a:extLst>
            </p:cNvPr>
            <p:cNvSpPr>
              <a:spLocks noChangeAspect="1"/>
            </p:cNvSpPr>
            <p:nvPr/>
          </p:nvSpPr>
          <p:spPr bwMode="white">
            <a:xfrm>
              <a:off x="4281218" y="2297069"/>
              <a:ext cx="1371821" cy="75781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25400">
              <a:solidFill>
                <a:schemeClr val="tx1"/>
              </a:solid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grpSp>
      <p:grpSp>
        <p:nvGrpSpPr>
          <p:cNvPr id="163" name="Group 162">
            <a:extLst>
              <a:ext uri="{FF2B5EF4-FFF2-40B4-BE49-F238E27FC236}">
                <a16:creationId xmlns:a16="http://schemas.microsoft.com/office/drawing/2014/main" id="{C25D5E69-6502-4596-BB95-D3D6F5921B16}"/>
              </a:ext>
            </a:extLst>
          </p:cNvPr>
          <p:cNvGrpSpPr/>
          <p:nvPr/>
        </p:nvGrpSpPr>
        <p:grpSpPr>
          <a:xfrm>
            <a:off x="358094" y="1714691"/>
            <a:ext cx="14511673" cy="3842545"/>
            <a:chOff x="358094" y="1714691"/>
            <a:chExt cx="14511673" cy="3842545"/>
          </a:xfrm>
        </p:grpSpPr>
        <p:sp>
          <p:nvSpPr>
            <p:cNvPr id="164" name="Rectangle: Rounded Corners 163">
              <a:extLst>
                <a:ext uri="{FF2B5EF4-FFF2-40B4-BE49-F238E27FC236}">
                  <a16:creationId xmlns:a16="http://schemas.microsoft.com/office/drawing/2014/main" id="{236DBDA5-B987-410C-848A-D1E719EC75ED}"/>
                </a:ext>
              </a:extLst>
            </p:cNvPr>
            <p:cNvSpPr/>
            <p:nvPr/>
          </p:nvSpPr>
          <p:spPr>
            <a:xfrm>
              <a:off x="3468011" y="3326086"/>
              <a:ext cx="1203446" cy="576762"/>
            </a:xfrm>
            <a:prstGeom prst="roundRect">
              <a:avLst/>
            </a:prstGeom>
            <a:gradFill>
              <a:gsLst>
                <a:gs pos="1961">
                  <a:schemeClr val="accent1"/>
                </a:gs>
                <a:gs pos="100000">
                  <a:srgbClr val="384C87"/>
                </a:gs>
              </a:gsLst>
              <a:lin ang="5400000" scaled="0"/>
            </a:grad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6" name="Rectangle: Rounded Corners 165">
              <a:extLst>
                <a:ext uri="{FF2B5EF4-FFF2-40B4-BE49-F238E27FC236}">
                  <a16:creationId xmlns:a16="http://schemas.microsoft.com/office/drawing/2014/main" id="{9DAFD3D5-1A61-4BEB-ABC8-FCCA78AF050D}"/>
                </a:ext>
              </a:extLst>
            </p:cNvPr>
            <p:cNvSpPr/>
            <p:nvPr/>
          </p:nvSpPr>
          <p:spPr>
            <a:xfrm>
              <a:off x="2630999" y="2417033"/>
              <a:ext cx="1597163" cy="1027666"/>
            </a:xfrm>
            <a:prstGeom prst="roundRect">
              <a:avLst/>
            </a:prstGeom>
            <a:gradFill>
              <a:gsLst>
                <a:gs pos="1961">
                  <a:schemeClr val="accent1"/>
                </a:gs>
                <a:gs pos="100000">
                  <a:srgbClr val="384C87"/>
                </a:gs>
              </a:gsLst>
              <a:lin ang="5400000" scaled="0"/>
            </a:gra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67" name="Group 166">
              <a:extLst>
                <a:ext uri="{FF2B5EF4-FFF2-40B4-BE49-F238E27FC236}">
                  <a16:creationId xmlns:a16="http://schemas.microsoft.com/office/drawing/2014/main" id="{E4042781-4534-4874-B83C-4E6C96165AE0}"/>
                </a:ext>
              </a:extLst>
            </p:cNvPr>
            <p:cNvGrpSpPr/>
            <p:nvPr/>
          </p:nvGrpSpPr>
          <p:grpSpPr>
            <a:xfrm>
              <a:off x="3038517" y="2711665"/>
              <a:ext cx="960128" cy="599314"/>
              <a:chOff x="4713607" y="3205981"/>
              <a:chExt cx="185586" cy="115843"/>
            </a:xfrm>
            <a:solidFill>
              <a:schemeClr val="tx1"/>
            </a:solidFill>
          </p:grpSpPr>
          <p:sp>
            <p:nvSpPr>
              <p:cNvPr id="310" name="Freeform 25">
                <a:extLst>
                  <a:ext uri="{FF2B5EF4-FFF2-40B4-BE49-F238E27FC236}">
                    <a16:creationId xmlns:a16="http://schemas.microsoft.com/office/drawing/2014/main" id="{B2581AA7-8CE7-41F3-8981-3AC79B82D594}"/>
                  </a:ext>
                </a:extLst>
              </p:cNvPr>
              <p:cNvSpPr>
                <a:spLocks/>
              </p:cNvSpPr>
              <p:nvPr/>
            </p:nvSpPr>
            <p:spPr bwMode="auto">
              <a:xfrm>
                <a:off x="4713607" y="3228440"/>
                <a:ext cx="54376" cy="57922"/>
              </a:xfrm>
              <a:custGeom>
                <a:avLst/>
                <a:gdLst>
                  <a:gd name="T0" fmla="*/ 0 w 46"/>
                  <a:gd name="T1" fmla="*/ 28 h 49"/>
                  <a:gd name="T2" fmla="*/ 0 w 46"/>
                  <a:gd name="T3" fmla="*/ 23 h 49"/>
                  <a:gd name="T4" fmla="*/ 46 w 46"/>
                  <a:gd name="T5" fmla="*/ 0 h 49"/>
                  <a:gd name="T6" fmla="*/ 46 w 46"/>
                  <a:gd name="T7" fmla="*/ 7 h 49"/>
                  <a:gd name="T8" fmla="*/ 7 w 46"/>
                  <a:gd name="T9" fmla="*/ 26 h 49"/>
                  <a:gd name="T10" fmla="*/ 46 w 46"/>
                  <a:gd name="T11" fmla="*/ 42 h 49"/>
                  <a:gd name="T12" fmla="*/ 46 w 46"/>
                  <a:gd name="T13" fmla="*/ 49 h 49"/>
                  <a:gd name="T14" fmla="*/ 0 w 46"/>
                  <a:gd name="T15" fmla="*/ 2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9">
                    <a:moveTo>
                      <a:pt x="0" y="28"/>
                    </a:moveTo>
                    <a:lnTo>
                      <a:pt x="0" y="23"/>
                    </a:lnTo>
                    <a:lnTo>
                      <a:pt x="46" y="0"/>
                    </a:lnTo>
                    <a:lnTo>
                      <a:pt x="46" y="7"/>
                    </a:lnTo>
                    <a:lnTo>
                      <a:pt x="7" y="26"/>
                    </a:lnTo>
                    <a:lnTo>
                      <a:pt x="46" y="42"/>
                    </a:lnTo>
                    <a:lnTo>
                      <a:pt x="46" y="49"/>
                    </a:lnTo>
                    <a:lnTo>
                      <a:pt x="0" y="28"/>
                    </a:lnTo>
                    <a:close/>
                  </a:path>
                </a:pathLst>
              </a:custGeom>
              <a:grpFill/>
              <a:ln w="0">
                <a:no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1120" dirty="0">
                  <a:solidFill>
                    <a:srgbClr val="002D43"/>
                  </a:solidFill>
                  <a:latin typeface="Arial"/>
                </a:endParaRPr>
              </a:p>
            </p:txBody>
          </p:sp>
          <p:sp>
            <p:nvSpPr>
              <p:cNvPr id="311" name="Freeform 26">
                <a:extLst>
                  <a:ext uri="{FF2B5EF4-FFF2-40B4-BE49-F238E27FC236}">
                    <a16:creationId xmlns:a16="http://schemas.microsoft.com/office/drawing/2014/main" id="{60A465C8-020D-45E1-A866-D757AB527936}"/>
                  </a:ext>
                </a:extLst>
              </p:cNvPr>
              <p:cNvSpPr>
                <a:spLocks/>
              </p:cNvSpPr>
              <p:nvPr/>
            </p:nvSpPr>
            <p:spPr bwMode="auto">
              <a:xfrm>
                <a:off x="4780985" y="3205981"/>
                <a:ext cx="50829" cy="115843"/>
              </a:xfrm>
              <a:custGeom>
                <a:avLst/>
                <a:gdLst>
                  <a:gd name="T0" fmla="*/ 0 w 43"/>
                  <a:gd name="T1" fmla="*/ 98 h 98"/>
                  <a:gd name="T2" fmla="*/ 37 w 43"/>
                  <a:gd name="T3" fmla="*/ 0 h 98"/>
                  <a:gd name="T4" fmla="*/ 43 w 43"/>
                  <a:gd name="T5" fmla="*/ 0 h 98"/>
                  <a:gd name="T6" fmla="*/ 7 w 43"/>
                  <a:gd name="T7" fmla="*/ 98 h 98"/>
                  <a:gd name="T8" fmla="*/ 0 w 43"/>
                  <a:gd name="T9" fmla="*/ 98 h 98"/>
                </a:gdLst>
                <a:ahLst/>
                <a:cxnLst>
                  <a:cxn ang="0">
                    <a:pos x="T0" y="T1"/>
                  </a:cxn>
                  <a:cxn ang="0">
                    <a:pos x="T2" y="T3"/>
                  </a:cxn>
                  <a:cxn ang="0">
                    <a:pos x="T4" y="T5"/>
                  </a:cxn>
                  <a:cxn ang="0">
                    <a:pos x="T6" y="T7"/>
                  </a:cxn>
                  <a:cxn ang="0">
                    <a:pos x="T8" y="T9"/>
                  </a:cxn>
                </a:cxnLst>
                <a:rect l="0" t="0" r="r" b="b"/>
                <a:pathLst>
                  <a:path w="43" h="98">
                    <a:moveTo>
                      <a:pt x="0" y="98"/>
                    </a:moveTo>
                    <a:lnTo>
                      <a:pt x="37" y="0"/>
                    </a:lnTo>
                    <a:lnTo>
                      <a:pt x="43" y="0"/>
                    </a:lnTo>
                    <a:lnTo>
                      <a:pt x="7" y="98"/>
                    </a:lnTo>
                    <a:lnTo>
                      <a:pt x="0" y="98"/>
                    </a:lnTo>
                    <a:close/>
                  </a:path>
                </a:pathLst>
              </a:custGeom>
              <a:grpFill/>
              <a:ln w="0">
                <a:no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1120" dirty="0">
                  <a:solidFill>
                    <a:srgbClr val="002D43"/>
                  </a:solidFill>
                  <a:latin typeface="Arial"/>
                </a:endParaRPr>
              </a:p>
            </p:txBody>
          </p:sp>
          <p:sp>
            <p:nvSpPr>
              <p:cNvPr id="312" name="Freeform 27">
                <a:extLst>
                  <a:ext uri="{FF2B5EF4-FFF2-40B4-BE49-F238E27FC236}">
                    <a16:creationId xmlns:a16="http://schemas.microsoft.com/office/drawing/2014/main" id="{20A2E4C2-48B0-47E3-B52E-6FBCA8A4CDDF}"/>
                  </a:ext>
                </a:extLst>
              </p:cNvPr>
              <p:cNvSpPr>
                <a:spLocks/>
              </p:cNvSpPr>
              <p:nvPr/>
            </p:nvSpPr>
            <p:spPr bwMode="auto">
              <a:xfrm>
                <a:off x="4844817" y="3228440"/>
                <a:ext cx="54376" cy="57922"/>
              </a:xfrm>
              <a:custGeom>
                <a:avLst/>
                <a:gdLst>
                  <a:gd name="T0" fmla="*/ 46 w 46"/>
                  <a:gd name="T1" fmla="*/ 23 h 49"/>
                  <a:gd name="T2" fmla="*/ 46 w 46"/>
                  <a:gd name="T3" fmla="*/ 28 h 49"/>
                  <a:gd name="T4" fmla="*/ 0 w 46"/>
                  <a:gd name="T5" fmla="*/ 49 h 49"/>
                  <a:gd name="T6" fmla="*/ 0 w 46"/>
                  <a:gd name="T7" fmla="*/ 44 h 49"/>
                  <a:gd name="T8" fmla="*/ 40 w 46"/>
                  <a:gd name="T9" fmla="*/ 26 h 49"/>
                  <a:gd name="T10" fmla="*/ 0 w 46"/>
                  <a:gd name="T11" fmla="*/ 7 h 49"/>
                  <a:gd name="T12" fmla="*/ 0 w 46"/>
                  <a:gd name="T13" fmla="*/ 0 h 49"/>
                  <a:gd name="T14" fmla="*/ 46 w 46"/>
                  <a:gd name="T15" fmla="*/ 23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9">
                    <a:moveTo>
                      <a:pt x="46" y="23"/>
                    </a:moveTo>
                    <a:lnTo>
                      <a:pt x="46" y="28"/>
                    </a:lnTo>
                    <a:lnTo>
                      <a:pt x="0" y="49"/>
                    </a:lnTo>
                    <a:lnTo>
                      <a:pt x="0" y="44"/>
                    </a:lnTo>
                    <a:lnTo>
                      <a:pt x="40" y="26"/>
                    </a:lnTo>
                    <a:lnTo>
                      <a:pt x="0" y="7"/>
                    </a:lnTo>
                    <a:lnTo>
                      <a:pt x="0" y="0"/>
                    </a:lnTo>
                    <a:lnTo>
                      <a:pt x="46" y="23"/>
                    </a:lnTo>
                    <a:close/>
                  </a:path>
                </a:pathLst>
              </a:custGeom>
              <a:grpFill/>
              <a:ln w="0">
                <a:no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1120" dirty="0">
                  <a:solidFill>
                    <a:srgbClr val="002D43"/>
                  </a:solidFill>
                  <a:latin typeface="Arial"/>
                </a:endParaRPr>
              </a:p>
            </p:txBody>
          </p:sp>
        </p:grpSp>
        <p:sp>
          <p:nvSpPr>
            <p:cNvPr id="196" name="Rectangle: Rounded Corners 195">
              <a:extLst>
                <a:ext uri="{FF2B5EF4-FFF2-40B4-BE49-F238E27FC236}">
                  <a16:creationId xmlns:a16="http://schemas.microsoft.com/office/drawing/2014/main" id="{11FDB179-4A3F-4C9E-A64C-20DDAB7A867F}"/>
                </a:ext>
              </a:extLst>
            </p:cNvPr>
            <p:cNvSpPr/>
            <p:nvPr/>
          </p:nvSpPr>
          <p:spPr>
            <a:xfrm>
              <a:off x="1368626" y="2063991"/>
              <a:ext cx="1102194" cy="797022"/>
            </a:xfrm>
            <a:prstGeom prst="roundRect">
              <a:avLst/>
            </a:prstGeom>
            <a:gradFill>
              <a:gsLst>
                <a:gs pos="1961">
                  <a:schemeClr val="accent1"/>
                </a:gs>
                <a:gs pos="100000">
                  <a:srgbClr val="384C87"/>
                </a:gs>
              </a:gsLst>
              <a:lin ang="5400000" scaled="0"/>
            </a:grad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97" name="Group 256">
              <a:extLst>
                <a:ext uri="{FF2B5EF4-FFF2-40B4-BE49-F238E27FC236}">
                  <a16:creationId xmlns:a16="http://schemas.microsoft.com/office/drawing/2014/main" id="{01A7E725-1C7E-4580-B3FA-BC28DEF9A256}"/>
                </a:ext>
              </a:extLst>
            </p:cNvPr>
            <p:cNvGrpSpPr>
              <a:grpSpLocks noChangeAspect="1"/>
            </p:cNvGrpSpPr>
            <p:nvPr/>
          </p:nvGrpSpPr>
          <p:grpSpPr bwMode="auto">
            <a:xfrm>
              <a:off x="958446" y="2497615"/>
              <a:ext cx="3704282" cy="3059621"/>
              <a:chOff x="673" y="0"/>
              <a:chExt cx="4413" cy="3645"/>
            </a:xfrm>
          </p:grpSpPr>
          <p:sp>
            <p:nvSpPr>
              <p:cNvPr id="267" name="Freeform 257">
                <a:extLst>
                  <a:ext uri="{FF2B5EF4-FFF2-40B4-BE49-F238E27FC236}">
                    <a16:creationId xmlns:a16="http://schemas.microsoft.com/office/drawing/2014/main" id="{F534AEEE-88C9-4807-A977-F95F522E9C48}"/>
                  </a:ext>
                </a:extLst>
              </p:cNvPr>
              <p:cNvSpPr>
                <a:spLocks/>
              </p:cNvSpPr>
              <p:nvPr/>
            </p:nvSpPr>
            <p:spPr bwMode="auto">
              <a:xfrm>
                <a:off x="809" y="1477"/>
                <a:ext cx="1632" cy="1503"/>
              </a:xfrm>
              <a:custGeom>
                <a:avLst/>
                <a:gdLst>
                  <a:gd name="T0" fmla="*/ 2001 w 2001"/>
                  <a:gd name="T1" fmla="*/ 1842 h 1842"/>
                  <a:gd name="T2" fmla="*/ 1711 w 2001"/>
                  <a:gd name="T3" fmla="*/ 197 h 1842"/>
                  <a:gd name="T4" fmla="*/ 1479 w 2001"/>
                  <a:gd name="T5" fmla="*/ 0 h 1842"/>
                  <a:gd name="T6" fmla="*/ 181 w 2001"/>
                  <a:gd name="T7" fmla="*/ 0 h 1842"/>
                  <a:gd name="T8" fmla="*/ 19 w 2001"/>
                  <a:gd name="T9" fmla="*/ 197 h 1842"/>
                  <a:gd name="T10" fmla="*/ 309 w 2001"/>
                  <a:gd name="T11" fmla="*/ 1842 h 1842"/>
                  <a:gd name="T12" fmla="*/ 2001 w 2001"/>
                  <a:gd name="T13" fmla="*/ 1842 h 1842"/>
                </a:gdLst>
                <a:ahLst/>
                <a:cxnLst>
                  <a:cxn ang="0">
                    <a:pos x="T0" y="T1"/>
                  </a:cxn>
                  <a:cxn ang="0">
                    <a:pos x="T2" y="T3"/>
                  </a:cxn>
                  <a:cxn ang="0">
                    <a:pos x="T4" y="T5"/>
                  </a:cxn>
                  <a:cxn ang="0">
                    <a:pos x="T6" y="T7"/>
                  </a:cxn>
                  <a:cxn ang="0">
                    <a:pos x="T8" y="T9"/>
                  </a:cxn>
                  <a:cxn ang="0">
                    <a:pos x="T10" y="T11"/>
                  </a:cxn>
                  <a:cxn ang="0">
                    <a:pos x="T12" y="T13"/>
                  </a:cxn>
                </a:cxnLst>
                <a:rect l="0" t="0" r="r" b="b"/>
                <a:pathLst>
                  <a:path w="2001" h="1842">
                    <a:moveTo>
                      <a:pt x="2001" y="1842"/>
                    </a:moveTo>
                    <a:cubicBezTo>
                      <a:pt x="1711" y="197"/>
                      <a:pt x="1711" y="197"/>
                      <a:pt x="1711" y="197"/>
                    </a:cubicBezTo>
                    <a:cubicBezTo>
                      <a:pt x="1692" y="88"/>
                      <a:pt x="1588" y="0"/>
                      <a:pt x="1479" y="0"/>
                    </a:cubicBezTo>
                    <a:cubicBezTo>
                      <a:pt x="181" y="0"/>
                      <a:pt x="181" y="0"/>
                      <a:pt x="181" y="0"/>
                    </a:cubicBezTo>
                    <a:cubicBezTo>
                      <a:pt x="72" y="0"/>
                      <a:pt x="0" y="88"/>
                      <a:pt x="19" y="197"/>
                    </a:cubicBezTo>
                    <a:cubicBezTo>
                      <a:pt x="309" y="1842"/>
                      <a:pt x="309" y="1842"/>
                      <a:pt x="309" y="1842"/>
                    </a:cubicBezTo>
                    <a:lnTo>
                      <a:pt x="2001" y="184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68" name="Freeform 258">
                <a:extLst>
                  <a:ext uri="{FF2B5EF4-FFF2-40B4-BE49-F238E27FC236}">
                    <a16:creationId xmlns:a16="http://schemas.microsoft.com/office/drawing/2014/main" id="{E325CD27-9A6B-4030-B36A-FB6AEDDC40CA}"/>
                  </a:ext>
                </a:extLst>
              </p:cNvPr>
              <p:cNvSpPr>
                <a:spLocks/>
              </p:cNvSpPr>
              <p:nvPr/>
            </p:nvSpPr>
            <p:spPr bwMode="auto">
              <a:xfrm>
                <a:off x="787" y="1450"/>
                <a:ext cx="1682" cy="1530"/>
              </a:xfrm>
              <a:custGeom>
                <a:avLst/>
                <a:gdLst>
                  <a:gd name="T0" fmla="*/ 369 w 2062"/>
                  <a:gd name="T1" fmla="*/ 1876 h 1876"/>
                  <a:gd name="T2" fmla="*/ 78 w 2062"/>
                  <a:gd name="T3" fmla="*/ 225 h 1876"/>
                  <a:gd name="T4" fmla="*/ 105 w 2062"/>
                  <a:gd name="T5" fmla="*/ 112 h 1876"/>
                  <a:gd name="T6" fmla="*/ 207 w 2062"/>
                  <a:gd name="T7" fmla="*/ 68 h 1876"/>
                  <a:gd name="T8" fmla="*/ 1505 w 2062"/>
                  <a:gd name="T9" fmla="*/ 68 h 1876"/>
                  <a:gd name="T10" fmla="*/ 1704 w 2062"/>
                  <a:gd name="T11" fmla="*/ 237 h 1876"/>
                  <a:gd name="T12" fmla="*/ 1993 w 2062"/>
                  <a:gd name="T13" fmla="*/ 1876 h 1876"/>
                  <a:gd name="T14" fmla="*/ 2062 w 2062"/>
                  <a:gd name="T15" fmla="*/ 1876 h 1876"/>
                  <a:gd name="T16" fmla="*/ 1770 w 2062"/>
                  <a:gd name="T17" fmla="*/ 225 h 1876"/>
                  <a:gd name="T18" fmla="*/ 1677 w 2062"/>
                  <a:gd name="T19" fmla="*/ 66 h 1876"/>
                  <a:gd name="T20" fmla="*/ 1505 w 2062"/>
                  <a:gd name="T21" fmla="*/ 0 h 1876"/>
                  <a:gd name="T22" fmla="*/ 207 w 2062"/>
                  <a:gd name="T23" fmla="*/ 0 h 1876"/>
                  <a:gd name="T24" fmla="*/ 53 w 2062"/>
                  <a:gd name="T25" fmla="*/ 69 h 1876"/>
                  <a:gd name="T26" fmla="*/ 11 w 2062"/>
                  <a:gd name="T27" fmla="*/ 237 h 1876"/>
                  <a:gd name="T28" fmla="*/ 300 w 2062"/>
                  <a:gd name="T29" fmla="*/ 1876 h 1876"/>
                  <a:gd name="T30" fmla="*/ 369 w 2062"/>
                  <a:gd name="T31" fmla="*/ 1876 h 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2" h="1876">
                    <a:moveTo>
                      <a:pt x="369" y="1876"/>
                    </a:moveTo>
                    <a:cubicBezTo>
                      <a:pt x="78" y="225"/>
                      <a:pt x="78" y="225"/>
                      <a:pt x="78" y="225"/>
                    </a:cubicBezTo>
                    <a:cubicBezTo>
                      <a:pt x="71" y="182"/>
                      <a:pt x="80" y="142"/>
                      <a:pt x="105" y="112"/>
                    </a:cubicBezTo>
                    <a:cubicBezTo>
                      <a:pt x="129" y="84"/>
                      <a:pt x="165" y="68"/>
                      <a:pt x="207" y="68"/>
                    </a:cubicBezTo>
                    <a:cubicBezTo>
                      <a:pt x="1505" y="68"/>
                      <a:pt x="1505" y="68"/>
                      <a:pt x="1505" y="68"/>
                    </a:cubicBezTo>
                    <a:cubicBezTo>
                      <a:pt x="1598" y="68"/>
                      <a:pt x="1687" y="144"/>
                      <a:pt x="1704" y="237"/>
                    </a:cubicBezTo>
                    <a:cubicBezTo>
                      <a:pt x="1993" y="1876"/>
                      <a:pt x="1993" y="1876"/>
                      <a:pt x="1993" y="1876"/>
                    </a:cubicBezTo>
                    <a:cubicBezTo>
                      <a:pt x="2062" y="1876"/>
                      <a:pt x="2062" y="1876"/>
                      <a:pt x="2062" y="1876"/>
                    </a:cubicBezTo>
                    <a:cubicBezTo>
                      <a:pt x="1770" y="225"/>
                      <a:pt x="1770" y="225"/>
                      <a:pt x="1770" y="225"/>
                    </a:cubicBezTo>
                    <a:cubicBezTo>
                      <a:pt x="1760" y="165"/>
                      <a:pt x="1726" y="108"/>
                      <a:pt x="1677" y="66"/>
                    </a:cubicBezTo>
                    <a:cubicBezTo>
                      <a:pt x="1627" y="23"/>
                      <a:pt x="1566" y="0"/>
                      <a:pt x="1505" y="0"/>
                    </a:cubicBezTo>
                    <a:cubicBezTo>
                      <a:pt x="207" y="0"/>
                      <a:pt x="207" y="0"/>
                      <a:pt x="207" y="0"/>
                    </a:cubicBezTo>
                    <a:cubicBezTo>
                      <a:pt x="145" y="0"/>
                      <a:pt x="90" y="24"/>
                      <a:pt x="53" y="69"/>
                    </a:cubicBezTo>
                    <a:cubicBezTo>
                      <a:pt x="15" y="114"/>
                      <a:pt x="0" y="174"/>
                      <a:pt x="11" y="237"/>
                    </a:cubicBezTo>
                    <a:cubicBezTo>
                      <a:pt x="300" y="1876"/>
                      <a:pt x="300" y="1876"/>
                      <a:pt x="300" y="1876"/>
                    </a:cubicBezTo>
                    <a:lnTo>
                      <a:pt x="369" y="18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69" name="Freeform 259">
                <a:extLst>
                  <a:ext uri="{FF2B5EF4-FFF2-40B4-BE49-F238E27FC236}">
                    <a16:creationId xmlns:a16="http://schemas.microsoft.com/office/drawing/2014/main" id="{F0AC3E6A-E8E7-4793-9126-6DBEABFAC7D2}"/>
                  </a:ext>
                </a:extLst>
              </p:cNvPr>
              <p:cNvSpPr>
                <a:spLocks/>
              </p:cNvSpPr>
              <p:nvPr/>
            </p:nvSpPr>
            <p:spPr bwMode="auto">
              <a:xfrm>
                <a:off x="906" y="1477"/>
                <a:ext cx="1633" cy="1503"/>
              </a:xfrm>
              <a:custGeom>
                <a:avLst/>
                <a:gdLst>
                  <a:gd name="T0" fmla="*/ 2001 w 2001"/>
                  <a:gd name="T1" fmla="*/ 1842 h 1842"/>
                  <a:gd name="T2" fmla="*/ 1711 w 2001"/>
                  <a:gd name="T3" fmla="*/ 197 h 1842"/>
                  <a:gd name="T4" fmla="*/ 1479 w 2001"/>
                  <a:gd name="T5" fmla="*/ 0 h 1842"/>
                  <a:gd name="T6" fmla="*/ 181 w 2001"/>
                  <a:gd name="T7" fmla="*/ 0 h 1842"/>
                  <a:gd name="T8" fmla="*/ 19 w 2001"/>
                  <a:gd name="T9" fmla="*/ 197 h 1842"/>
                  <a:gd name="T10" fmla="*/ 309 w 2001"/>
                  <a:gd name="T11" fmla="*/ 1842 h 1842"/>
                  <a:gd name="T12" fmla="*/ 2001 w 2001"/>
                  <a:gd name="T13" fmla="*/ 1842 h 1842"/>
                </a:gdLst>
                <a:ahLst/>
                <a:cxnLst>
                  <a:cxn ang="0">
                    <a:pos x="T0" y="T1"/>
                  </a:cxn>
                  <a:cxn ang="0">
                    <a:pos x="T2" y="T3"/>
                  </a:cxn>
                  <a:cxn ang="0">
                    <a:pos x="T4" y="T5"/>
                  </a:cxn>
                  <a:cxn ang="0">
                    <a:pos x="T6" y="T7"/>
                  </a:cxn>
                  <a:cxn ang="0">
                    <a:pos x="T8" y="T9"/>
                  </a:cxn>
                  <a:cxn ang="0">
                    <a:pos x="T10" y="T11"/>
                  </a:cxn>
                  <a:cxn ang="0">
                    <a:pos x="T12" y="T13"/>
                  </a:cxn>
                </a:cxnLst>
                <a:rect l="0" t="0" r="r" b="b"/>
                <a:pathLst>
                  <a:path w="2001" h="1842">
                    <a:moveTo>
                      <a:pt x="2001" y="1842"/>
                    </a:moveTo>
                    <a:cubicBezTo>
                      <a:pt x="1711" y="197"/>
                      <a:pt x="1711" y="197"/>
                      <a:pt x="1711" y="197"/>
                    </a:cubicBezTo>
                    <a:cubicBezTo>
                      <a:pt x="1692" y="88"/>
                      <a:pt x="1588" y="0"/>
                      <a:pt x="1479" y="0"/>
                    </a:cubicBezTo>
                    <a:cubicBezTo>
                      <a:pt x="181" y="0"/>
                      <a:pt x="181" y="0"/>
                      <a:pt x="181" y="0"/>
                    </a:cubicBezTo>
                    <a:cubicBezTo>
                      <a:pt x="72" y="0"/>
                      <a:pt x="0" y="88"/>
                      <a:pt x="19" y="197"/>
                    </a:cubicBezTo>
                    <a:cubicBezTo>
                      <a:pt x="309" y="1842"/>
                      <a:pt x="309" y="1842"/>
                      <a:pt x="309" y="1842"/>
                    </a:cubicBezTo>
                    <a:lnTo>
                      <a:pt x="2001" y="184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70" name="Freeform 260">
                <a:extLst>
                  <a:ext uri="{FF2B5EF4-FFF2-40B4-BE49-F238E27FC236}">
                    <a16:creationId xmlns:a16="http://schemas.microsoft.com/office/drawing/2014/main" id="{2DF376D1-0D31-4DB5-8DD8-0A0171F4AC03}"/>
                  </a:ext>
                </a:extLst>
              </p:cNvPr>
              <p:cNvSpPr>
                <a:spLocks/>
              </p:cNvSpPr>
              <p:nvPr/>
            </p:nvSpPr>
            <p:spPr bwMode="auto">
              <a:xfrm>
                <a:off x="885" y="1450"/>
                <a:ext cx="1682" cy="1530"/>
              </a:xfrm>
              <a:custGeom>
                <a:avLst/>
                <a:gdLst>
                  <a:gd name="T0" fmla="*/ 369 w 2062"/>
                  <a:gd name="T1" fmla="*/ 1876 h 1876"/>
                  <a:gd name="T2" fmla="*/ 78 w 2062"/>
                  <a:gd name="T3" fmla="*/ 225 h 1876"/>
                  <a:gd name="T4" fmla="*/ 105 w 2062"/>
                  <a:gd name="T5" fmla="*/ 112 h 1876"/>
                  <a:gd name="T6" fmla="*/ 207 w 2062"/>
                  <a:gd name="T7" fmla="*/ 68 h 1876"/>
                  <a:gd name="T8" fmla="*/ 1505 w 2062"/>
                  <a:gd name="T9" fmla="*/ 68 h 1876"/>
                  <a:gd name="T10" fmla="*/ 1704 w 2062"/>
                  <a:gd name="T11" fmla="*/ 237 h 1876"/>
                  <a:gd name="T12" fmla="*/ 1993 w 2062"/>
                  <a:gd name="T13" fmla="*/ 1876 h 1876"/>
                  <a:gd name="T14" fmla="*/ 2062 w 2062"/>
                  <a:gd name="T15" fmla="*/ 1876 h 1876"/>
                  <a:gd name="T16" fmla="*/ 1770 w 2062"/>
                  <a:gd name="T17" fmla="*/ 225 h 1876"/>
                  <a:gd name="T18" fmla="*/ 1677 w 2062"/>
                  <a:gd name="T19" fmla="*/ 66 h 1876"/>
                  <a:gd name="T20" fmla="*/ 1505 w 2062"/>
                  <a:gd name="T21" fmla="*/ 0 h 1876"/>
                  <a:gd name="T22" fmla="*/ 207 w 2062"/>
                  <a:gd name="T23" fmla="*/ 0 h 1876"/>
                  <a:gd name="T24" fmla="*/ 53 w 2062"/>
                  <a:gd name="T25" fmla="*/ 69 h 1876"/>
                  <a:gd name="T26" fmla="*/ 11 w 2062"/>
                  <a:gd name="T27" fmla="*/ 237 h 1876"/>
                  <a:gd name="T28" fmla="*/ 300 w 2062"/>
                  <a:gd name="T29" fmla="*/ 1876 h 1876"/>
                  <a:gd name="T30" fmla="*/ 369 w 2062"/>
                  <a:gd name="T31" fmla="*/ 1876 h 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2" h="1876">
                    <a:moveTo>
                      <a:pt x="369" y="1876"/>
                    </a:moveTo>
                    <a:cubicBezTo>
                      <a:pt x="78" y="225"/>
                      <a:pt x="78" y="225"/>
                      <a:pt x="78" y="225"/>
                    </a:cubicBezTo>
                    <a:cubicBezTo>
                      <a:pt x="71" y="182"/>
                      <a:pt x="80" y="142"/>
                      <a:pt x="105" y="112"/>
                    </a:cubicBezTo>
                    <a:cubicBezTo>
                      <a:pt x="129" y="84"/>
                      <a:pt x="165" y="68"/>
                      <a:pt x="207" y="68"/>
                    </a:cubicBezTo>
                    <a:cubicBezTo>
                      <a:pt x="1505" y="68"/>
                      <a:pt x="1505" y="68"/>
                      <a:pt x="1505" y="68"/>
                    </a:cubicBezTo>
                    <a:cubicBezTo>
                      <a:pt x="1598" y="68"/>
                      <a:pt x="1687" y="144"/>
                      <a:pt x="1704" y="237"/>
                    </a:cubicBezTo>
                    <a:cubicBezTo>
                      <a:pt x="1993" y="1876"/>
                      <a:pt x="1993" y="1876"/>
                      <a:pt x="1993" y="1876"/>
                    </a:cubicBezTo>
                    <a:cubicBezTo>
                      <a:pt x="2062" y="1876"/>
                      <a:pt x="2062" y="1876"/>
                      <a:pt x="2062" y="1876"/>
                    </a:cubicBezTo>
                    <a:cubicBezTo>
                      <a:pt x="1770" y="225"/>
                      <a:pt x="1770" y="225"/>
                      <a:pt x="1770" y="225"/>
                    </a:cubicBezTo>
                    <a:cubicBezTo>
                      <a:pt x="1760" y="165"/>
                      <a:pt x="1726" y="108"/>
                      <a:pt x="1677" y="66"/>
                    </a:cubicBezTo>
                    <a:cubicBezTo>
                      <a:pt x="1627" y="23"/>
                      <a:pt x="1566" y="0"/>
                      <a:pt x="1505" y="0"/>
                    </a:cubicBezTo>
                    <a:cubicBezTo>
                      <a:pt x="207" y="0"/>
                      <a:pt x="207" y="0"/>
                      <a:pt x="207" y="0"/>
                    </a:cubicBezTo>
                    <a:cubicBezTo>
                      <a:pt x="145" y="0"/>
                      <a:pt x="90" y="24"/>
                      <a:pt x="53" y="69"/>
                    </a:cubicBezTo>
                    <a:cubicBezTo>
                      <a:pt x="15" y="114"/>
                      <a:pt x="0" y="174"/>
                      <a:pt x="11" y="237"/>
                    </a:cubicBezTo>
                    <a:cubicBezTo>
                      <a:pt x="300" y="1876"/>
                      <a:pt x="300" y="1876"/>
                      <a:pt x="300" y="1876"/>
                    </a:cubicBezTo>
                    <a:lnTo>
                      <a:pt x="369" y="18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71" name="Freeform 261">
                <a:extLst>
                  <a:ext uri="{FF2B5EF4-FFF2-40B4-BE49-F238E27FC236}">
                    <a16:creationId xmlns:a16="http://schemas.microsoft.com/office/drawing/2014/main" id="{7E90B8E1-DDE0-4A57-895C-FFB711D38EC3}"/>
                  </a:ext>
                </a:extLst>
              </p:cNvPr>
              <p:cNvSpPr>
                <a:spLocks/>
              </p:cNvSpPr>
              <p:nvPr/>
            </p:nvSpPr>
            <p:spPr bwMode="auto">
              <a:xfrm>
                <a:off x="2686" y="1314"/>
                <a:ext cx="1508" cy="1663"/>
              </a:xfrm>
              <a:custGeom>
                <a:avLst/>
                <a:gdLst>
                  <a:gd name="T0" fmla="*/ 788 w 1849"/>
                  <a:gd name="T1" fmla="*/ 272 h 2038"/>
                  <a:gd name="T2" fmla="*/ 260 w 1849"/>
                  <a:gd name="T3" fmla="*/ 0 h 2038"/>
                  <a:gd name="T4" fmla="*/ 0 w 1849"/>
                  <a:gd name="T5" fmla="*/ 0 h 2038"/>
                  <a:gd name="T6" fmla="*/ 1456 w 1849"/>
                  <a:gd name="T7" fmla="*/ 2038 h 2038"/>
                  <a:gd name="T8" fmla="*/ 1456 w 1849"/>
                  <a:gd name="T9" fmla="*/ 2038 h 2038"/>
                  <a:gd name="T10" fmla="*/ 1704 w 1849"/>
                  <a:gd name="T11" fmla="*/ 1555 h 2038"/>
                  <a:gd name="T12" fmla="*/ 788 w 1849"/>
                  <a:gd name="T13" fmla="*/ 272 h 2038"/>
                </a:gdLst>
                <a:ahLst/>
                <a:cxnLst>
                  <a:cxn ang="0">
                    <a:pos x="T0" y="T1"/>
                  </a:cxn>
                  <a:cxn ang="0">
                    <a:pos x="T2" y="T3"/>
                  </a:cxn>
                  <a:cxn ang="0">
                    <a:pos x="T4" y="T5"/>
                  </a:cxn>
                  <a:cxn ang="0">
                    <a:pos x="T6" y="T7"/>
                  </a:cxn>
                  <a:cxn ang="0">
                    <a:pos x="T8" y="T9"/>
                  </a:cxn>
                  <a:cxn ang="0">
                    <a:pos x="T10" y="T11"/>
                  </a:cxn>
                  <a:cxn ang="0">
                    <a:pos x="T12" y="T13"/>
                  </a:cxn>
                </a:cxnLst>
                <a:rect l="0" t="0" r="r" b="b"/>
                <a:pathLst>
                  <a:path w="1849" h="2038">
                    <a:moveTo>
                      <a:pt x="788" y="272"/>
                    </a:moveTo>
                    <a:cubicBezTo>
                      <a:pt x="666" y="101"/>
                      <a:pt x="469" y="0"/>
                      <a:pt x="260" y="0"/>
                    </a:cubicBezTo>
                    <a:cubicBezTo>
                      <a:pt x="0" y="0"/>
                      <a:pt x="0" y="0"/>
                      <a:pt x="0" y="0"/>
                    </a:cubicBezTo>
                    <a:cubicBezTo>
                      <a:pt x="1456" y="2038"/>
                      <a:pt x="1456" y="2038"/>
                      <a:pt x="1456" y="2038"/>
                    </a:cubicBezTo>
                    <a:cubicBezTo>
                      <a:pt x="1456" y="2038"/>
                      <a:pt x="1456" y="2038"/>
                      <a:pt x="1456" y="2038"/>
                    </a:cubicBezTo>
                    <a:cubicBezTo>
                      <a:pt x="1704" y="2038"/>
                      <a:pt x="1849" y="1757"/>
                      <a:pt x="1704" y="1555"/>
                    </a:cubicBezTo>
                    <a:lnTo>
                      <a:pt x="788" y="27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72" name="Freeform 262">
                <a:extLst>
                  <a:ext uri="{FF2B5EF4-FFF2-40B4-BE49-F238E27FC236}">
                    <a16:creationId xmlns:a16="http://schemas.microsoft.com/office/drawing/2014/main" id="{39D0B64D-9E86-47ED-80F9-2FF22E78798F}"/>
                  </a:ext>
                </a:extLst>
              </p:cNvPr>
              <p:cNvSpPr>
                <a:spLocks noEditPoints="1"/>
              </p:cNvSpPr>
              <p:nvPr/>
            </p:nvSpPr>
            <p:spPr bwMode="auto">
              <a:xfrm>
                <a:off x="2657" y="1286"/>
                <a:ext cx="1511" cy="1718"/>
              </a:xfrm>
              <a:custGeom>
                <a:avLst/>
                <a:gdLst>
                  <a:gd name="T0" fmla="*/ 851 w 1852"/>
                  <a:gd name="T1" fmla="*/ 286 h 2106"/>
                  <a:gd name="T2" fmla="*/ 296 w 1852"/>
                  <a:gd name="T3" fmla="*/ 0 h 2106"/>
                  <a:gd name="T4" fmla="*/ 36 w 1852"/>
                  <a:gd name="T5" fmla="*/ 0 h 2106"/>
                  <a:gd name="T6" fmla="*/ 6 w 1852"/>
                  <a:gd name="T7" fmla="*/ 19 h 2106"/>
                  <a:gd name="T8" fmla="*/ 8 w 1852"/>
                  <a:gd name="T9" fmla="*/ 54 h 2106"/>
                  <a:gd name="T10" fmla="*/ 1464 w 1852"/>
                  <a:gd name="T11" fmla="*/ 2092 h 2106"/>
                  <a:gd name="T12" fmla="*/ 1492 w 1852"/>
                  <a:gd name="T13" fmla="*/ 2106 h 2106"/>
                  <a:gd name="T14" fmla="*/ 1794 w 1852"/>
                  <a:gd name="T15" fmla="*/ 1922 h 2106"/>
                  <a:gd name="T16" fmla="*/ 1768 w 1852"/>
                  <a:gd name="T17" fmla="*/ 1569 h 2106"/>
                  <a:gd name="T18" fmla="*/ 851 w 1852"/>
                  <a:gd name="T19" fmla="*/ 286 h 2106"/>
                  <a:gd name="T20" fmla="*/ 1733 w 1852"/>
                  <a:gd name="T21" fmla="*/ 1891 h 2106"/>
                  <a:gd name="T22" fmla="*/ 1509 w 1852"/>
                  <a:gd name="T23" fmla="*/ 2038 h 2106"/>
                  <a:gd name="T24" fmla="*/ 102 w 1852"/>
                  <a:gd name="T25" fmla="*/ 68 h 2106"/>
                  <a:gd name="T26" fmla="*/ 296 w 1852"/>
                  <a:gd name="T27" fmla="*/ 68 h 2106"/>
                  <a:gd name="T28" fmla="*/ 796 w 1852"/>
                  <a:gd name="T29" fmla="*/ 326 h 2106"/>
                  <a:gd name="T30" fmla="*/ 1713 w 1852"/>
                  <a:gd name="T31" fmla="*/ 1609 h 2106"/>
                  <a:gd name="T32" fmla="*/ 1733 w 1852"/>
                  <a:gd name="T33" fmla="*/ 1891 h 2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52" h="2106">
                    <a:moveTo>
                      <a:pt x="851" y="286"/>
                    </a:moveTo>
                    <a:cubicBezTo>
                      <a:pt x="724" y="107"/>
                      <a:pt x="516" y="0"/>
                      <a:pt x="296" y="0"/>
                    </a:cubicBezTo>
                    <a:cubicBezTo>
                      <a:pt x="36" y="0"/>
                      <a:pt x="36" y="0"/>
                      <a:pt x="36" y="0"/>
                    </a:cubicBezTo>
                    <a:cubicBezTo>
                      <a:pt x="23" y="0"/>
                      <a:pt x="12" y="7"/>
                      <a:pt x="6" y="19"/>
                    </a:cubicBezTo>
                    <a:cubicBezTo>
                      <a:pt x="0" y="30"/>
                      <a:pt x="1" y="44"/>
                      <a:pt x="8" y="54"/>
                    </a:cubicBezTo>
                    <a:cubicBezTo>
                      <a:pt x="1464" y="2092"/>
                      <a:pt x="1464" y="2092"/>
                      <a:pt x="1464" y="2092"/>
                    </a:cubicBezTo>
                    <a:cubicBezTo>
                      <a:pt x="1470" y="2101"/>
                      <a:pt x="1481" y="2106"/>
                      <a:pt x="1492" y="2106"/>
                    </a:cubicBezTo>
                    <a:cubicBezTo>
                      <a:pt x="1620" y="2106"/>
                      <a:pt x="1735" y="2036"/>
                      <a:pt x="1794" y="1922"/>
                    </a:cubicBezTo>
                    <a:cubicBezTo>
                      <a:pt x="1852" y="1809"/>
                      <a:pt x="1842" y="1673"/>
                      <a:pt x="1768" y="1569"/>
                    </a:cubicBezTo>
                    <a:lnTo>
                      <a:pt x="851" y="286"/>
                    </a:lnTo>
                    <a:close/>
                    <a:moveTo>
                      <a:pt x="1733" y="1891"/>
                    </a:moveTo>
                    <a:cubicBezTo>
                      <a:pt x="1688" y="1978"/>
                      <a:pt x="1605" y="2032"/>
                      <a:pt x="1509" y="2038"/>
                    </a:cubicBezTo>
                    <a:cubicBezTo>
                      <a:pt x="102" y="68"/>
                      <a:pt x="102" y="68"/>
                      <a:pt x="102" y="68"/>
                    </a:cubicBezTo>
                    <a:cubicBezTo>
                      <a:pt x="296" y="68"/>
                      <a:pt x="296" y="68"/>
                      <a:pt x="296" y="68"/>
                    </a:cubicBezTo>
                    <a:cubicBezTo>
                      <a:pt x="494" y="68"/>
                      <a:pt x="681" y="164"/>
                      <a:pt x="796" y="326"/>
                    </a:cubicBezTo>
                    <a:cubicBezTo>
                      <a:pt x="1713" y="1609"/>
                      <a:pt x="1713" y="1609"/>
                      <a:pt x="1713" y="1609"/>
                    </a:cubicBezTo>
                    <a:cubicBezTo>
                      <a:pt x="1773" y="1693"/>
                      <a:pt x="1781" y="1799"/>
                      <a:pt x="1733" y="189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73" name="Freeform 263">
                <a:extLst>
                  <a:ext uri="{FF2B5EF4-FFF2-40B4-BE49-F238E27FC236}">
                    <a16:creationId xmlns:a16="http://schemas.microsoft.com/office/drawing/2014/main" id="{57D05AE9-5B0C-4FE0-8F41-5464F08A636A}"/>
                  </a:ext>
                </a:extLst>
              </p:cNvPr>
              <p:cNvSpPr>
                <a:spLocks/>
              </p:cNvSpPr>
              <p:nvPr/>
            </p:nvSpPr>
            <p:spPr bwMode="auto">
              <a:xfrm>
                <a:off x="1867" y="1307"/>
                <a:ext cx="1306" cy="1652"/>
              </a:xfrm>
              <a:custGeom>
                <a:avLst/>
                <a:gdLst>
                  <a:gd name="T0" fmla="*/ 339 w 1601"/>
                  <a:gd name="T1" fmla="*/ 0 h 2026"/>
                  <a:gd name="T2" fmla="*/ 0 w 1601"/>
                  <a:gd name="T3" fmla="*/ 250 h 2026"/>
                  <a:gd name="T4" fmla="*/ 0 w 1601"/>
                  <a:gd name="T5" fmla="*/ 2026 h 2026"/>
                  <a:gd name="T6" fmla="*/ 1601 w 1601"/>
                  <a:gd name="T7" fmla="*/ 2026 h 2026"/>
                  <a:gd name="T8" fmla="*/ 1601 w 1601"/>
                  <a:gd name="T9" fmla="*/ 250 h 2026"/>
                  <a:gd name="T10" fmla="*/ 1263 w 1601"/>
                  <a:gd name="T11" fmla="*/ 0 h 2026"/>
                  <a:gd name="T12" fmla="*/ 339 w 1601"/>
                  <a:gd name="T13" fmla="*/ 0 h 2026"/>
                </a:gdLst>
                <a:ahLst/>
                <a:cxnLst>
                  <a:cxn ang="0">
                    <a:pos x="T0" y="T1"/>
                  </a:cxn>
                  <a:cxn ang="0">
                    <a:pos x="T2" y="T3"/>
                  </a:cxn>
                  <a:cxn ang="0">
                    <a:pos x="T4" y="T5"/>
                  </a:cxn>
                  <a:cxn ang="0">
                    <a:pos x="T6" y="T7"/>
                  </a:cxn>
                  <a:cxn ang="0">
                    <a:pos x="T8" y="T9"/>
                  </a:cxn>
                  <a:cxn ang="0">
                    <a:pos x="T10" y="T11"/>
                  </a:cxn>
                  <a:cxn ang="0">
                    <a:pos x="T12" y="T13"/>
                  </a:cxn>
                </a:cxnLst>
                <a:rect l="0" t="0" r="r" b="b"/>
                <a:pathLst>
                  <a:path w="1601" h="2026">
                    <a:moveTo>
                      <a:pt x="339" y="0"/>
                    </a:moveTo>
                    <a:cubicBezTo>
                      <a:pt x="152" y="0"/>
                      <a:pt x="0" y="112"/>
                      <a:pt x="0" y="250"/>
                    </a:cubicBezTo>
                    <a:cubicBezTo>
                      <a:pt x="0" y="2026"/>
                      <a:pt x="0" y="2026"/>
                      <a:pt x="0" y="2026"/>
                    </a:cubicBezTo>
                    <a:cubicBezTo>
                      <a:pt x="1601" y="2026"/>
                      <a:pt x="1601" y="2026"/>
                      <a:pt x="1601" y="2026"/>
                    </a:cubicBezTo>
                    <a:cubicBezTo>
                      <a:pt x="1601" y="250"/>
                      <a:pt x="1601" y="250"/>
                      <a:pt x="1601" y="250"/>
                    </a:cubicBezTo>
                    <a:cubicBezTo>
                      <a:pt x="1263" y="0"/>
                      <a:pt x="1263" y="0"/>
                      <a:pt x="1263" y="0"/>
                    </a:cubicBezTo>
                    <a:lnTo>
                      <a:pt x="33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74" name="Freeform 264">
                <a:extLst>
                  <a:ext uri="{FF2B5EF4-FFF2-40B4-BE49-F238E27FC236}">
                    <a16:creationId xmlns:a16="http://schemas.microsoft.com/office/drawing/2014/main" id="{C2BFB517-F504-4C42-84C2-F01CF0DB4F39}"/>
                  </a:ext>
                </a:extLst>
              </p:cNvPr>
              <p:cNvSpPr>
                <a:spLocks/>
              </p:cNvSpPr>
              <p:nvPr/>
            </p:nvSpPr>
            <p:spPr bwMode="auto">
              <a:xfrm>
                <a:off x="1840" y="1286"/>
                <a:ext cx="1361" cy="1694"/>
              </a:xfrm>
              <a:custGeom>
                <a:avLst/>
                <a:gdLst>
                  <a:gd name="T0" fmla="*/ 1635 w 1669"/>
                  <a:gd name="T1" fmla="*/ 249 h 2076"/>
                  <a:gd name="T2" fmla="*/ 1601 w 1669"/>
                  <a:gd name="T3" fmla="*/ 275 h 2076"/>
                  <a:gd name="T4" fmla="*/ 1601 w 1669"/>
                  <a:gd name="T5" fmla="*/ 2026 h 2076"/>
                  <a:gd name="T6" fmla="*/ 68 w 1669"/>
                  <a:gd name="T7" fmla="*/ 2026 h 2076"/>
                  <a:gd name="T8" fmla="*/ 68 w 1669"/>
                  <a:gd name="T9" fmla="*/ 275 h 2076"/>
                  <a:gd name="T10" fmla="*/ 373 w 1669"/>
                  <a:gd name="T11" fmla="*/ 50 h 2076"/>
                  <a:gd name="T12" fmla="*/ 1297 w 1669"/>
                  <a:gd name="T13" fmla="*/ 50 h 2076"/>
                  <a:gd name="T14" fmla="*/ 1331 w 1669"/>
                  <a:gd name="T15" fmla="*/ 25 h 2076"/>
                  <a:gd name="T16" fmla="*/ 1297 w 1669"/>
                  <a:gd name="T17" fmla="*/ 0 h 2076"/>
                  <a:gd name="T18" fmla="*/ 373 w 1669"/>
                  <a:gd name="T19" fmla="*/ 0 h 2076"/>
                  <a:gd name="T20" fmla="*/ 0 w 1669"/>
                  <a:gd name="T21" fmla="*/ 275 h 2076"/>
                  <a:gd name="T22" fmla="*/ 0 w 1669"/>
                  <a:gd name="T23" fmla="*/ 2051 h 2076"/>
                  <a:gd name="T24" fmla="*/ 34 w 1669"/>
                  <a:gd name="T25" fmla="*/ 2076 h 2076"/>
                  <a:gd name="T26" fmla="*/ 1635 w 1669"/>
                  <a:gd name="T27" fmla="*/ 2076 h 2076"/>
                  <a:gd name="T28" fmla="*/ 1669 w 1669"/>
                  <a:gd name="T29" fmla="*/ 2051 h 2076"/>
                  <a:gd name="T30" fmla="*/ 1669 w 1669"/>
                  <a:gd name="T31" fmla="*/ 275 h 2076"/>
                  <a:gd name="T32" fmla="*/ 1635 w 1669"/>
                  <a:gd name="T33" fmla="*/ 249 h 2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9" h="2076">
                    <a:moveTo>
                      <a:pt x="1635" y="249"/>
                    </a:moveTo>
                    <a:cubicBezTo>
                      <a:pt x="1617" y="249"/>
                      <a:pt x="1601" y="261"/>
                      <a:pt x="1601" y="275"/>
                    </a:cubicBezTo>
                    <a:cubicBezTo>
                      <a:pt x="1601" y="2026"/>
                      <a:pt x="1601" y="2026"/>
                      <a:pt x="1601" y="2026"/>
                    </a:cubicBezTo>
                    <a:cubicBezTo>
                      <a:pt x="68" y="2026"/>
                      <a:pt x="68" y="2026"/>
                      <a:pt x="68" y="2026"/>
                    </a:cubicBezTo>
                    <a:cubicBezTo>
                      <a:pt x="68" y="275"/>
                      <a:pt x="68" y="275"/>
                      <a:pt x="68" y="275"/>
                    </a:cubicBezTo>
                    <a:cubicBezTo>
                      <a:pt x="68" y="151"/>
                      <a:pt x="205" y="50"/>
                      <a:pt x="373" y="50"/>
                    </a:cubicBezTo>
                    <a:cubicBezTo>
                      <a:pt x="1297" y="50"/>
                      <a:pt x="1297" y="50"/>
                      <a:pt x="1297" y="50"/>
                    </a:cubicBezTo>
                    <a:cubicBezTo>
                      <a:pt x="1315" y="50"/>
                      <a:pt x="1331" y="39"/>
                      <a:pt x="1331" y="25"/>
                    </a:cubicBezTo>
                    <a:cubicBezTo>
                      <a:pt x="1331" y="11"/>
                      <a:pt x="1315" y="0"/>
                      <a:pt x="1297" y="0"/>
                    </a:cubicBezTo>
                    <a:cubicBezTo>
                      <a:pt x="373" y="0"/>
                      <a:pt x="373" y="0"/>
                      <a:pt x="373" y="0"/>
                    </a:cubicBezTo>
                    <a:cubicBezTo>
                      <a:pt x="167" y="0"/>
                      <a:pt x="0" y="123"/>
                      <a:pt x="0" y="275"/>
                    </a:cubicBezTo>
                    <a:cubicBezTo>
                      <a:pt x="0" y="2051"/>
                      <a:pt x="0" y="2051"/>
                      <a:pt x="0" y="2051"/>
                    </a:cubicBezTo>
                    <a:cubicBezTo>
                      <a:pt x="0" y="2065"/>
                      <a:pt x="15" y="2076"/>
                      <a:pt x="34" y="2076"/>
                    </a:cubicBezTo>
                    <a:cubicBezTo>
                      <a:pt x="1635" y="2076"/>
                      <a:pt x="1635" y="2076"/>
                      <a:pt x="1635" y="2076"/>
                    </a:cubicBezTo>
                    <a:cubicBezTo>
                      <a:pt x="1654" y="2076"/>
                      <a:pt x="1669" y="2065"/>
                      <a:pt x="1669" y="2051"/>
                    </a:cubicBezTo>
                    <a:cubicBezTo>
                      <a:pt x="1669" y="275"/>
                      <a:pt x="1669" y="275"/>
                      <a:pt x="1669" y="275"/>
                    </a:cubicBezTo>
                    <a:cubicBezTo>
                      <a:pt x="1669" y="261"/>
                      <a:pt x="1654" y="249"/>
                      <a:pt x="1635" y="24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75" name="Rectangle 265">
                <a:extLst>
                  <a:ext uri="{FF2B5EF4-FFF2-40B4-BE49-F238E27FC236}">
                    <a16:creationId xmlns:a16="http://schemas.microsoft.com/office/drawing/2014/main" id="{61F7D09B-ABB0-4AA2-9B97-7517BAC32E10}"/>
                  </a:ext>
                </a:extLst>
              </p:cNvPr>
              <p:cNvSpPr>
                <a:spLocks noChangeArrowheads="1"/>
              </p:cNvSpPr>
              <p:nvPr/>
            </p:nvSpPr>
            <p:spPr bwMode="auto">
              <a:xfrm>
                <a:off x="681" y="2977"/>
                <a:ext cx="4397" cy="66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76" name="Freeform 266">
                <a:extLst>
                  <a:ext uri="{FF2B5EF4-FFF2-40B4-BE49-F238E27FC236}">
                    <a16:creationId xmlns:a16="http://schemas.microsoft.com/office/drawing/2014/main" id="{3F4A8A84-EE84-427D-ACF4-08B786ACE9F8}"/>
                  </a:ext>
                </a:extLst>
              </p:cNvPr>
              <p:cNvSpPr>
                <a:spLocks/>
              </p:cNvSpPr>
              <p:nvPr/>
            </p:nvSpPr>
            <p:spPr bwMode="auto">
              <a:xfrm flipV="1">
                <a:off x="673" y="2949"/>
                <a:ext cx="4413" cy="55"/>
              </a:xfrm>
              <a:custGeom>
                <a:avLst/>
                <a:gdLst>
                  <a:gd name="T0" fmla="*/ 5400 w 5410"/>
                  <a:gd name="T1" fmla="*/ 0 h 102"/>
                  <a:gd name="T2" fmla="*/ 10 w 5410"/>
                  <a:gd name="T3" fmla="*/ 0 h 102"/>
                  <a:gd name="T4" fmla="*/ 0 w 5410"/>
                  <a:gd name="T5" fmla="*/ 9 h 102"/>
                  <a:gd name="T6" fmla="*/ 0 w 5410"/>
                  <a:gd name="T7" fmla="*/ 93 h 102"/>
                  <a:gd name="T8" fmla="*/ 10 w 5410"/>
                  <a:gd name="T9" fmla="*/ 102 h 102"/>
                  <a:gd name="T10" fmla="*/ 5400 w 5410"/>
                  <a:gd name="T11" fmla="*/ 102 h 102"/>
                  <a:gd name="T12" fmla="*/ 5410 w 5410"/>
                  <a:gd name="T13" fmla="*/ 93 h 102"/>
                  <a:gd name="T14" fmla="*/ 5410 w 5410"/>
                  <a:gd name="T15" fmla="*/ 9 h 102"/>
                  <a:gd name="T16" fmla="*/ 5400 w 5410"/>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0" h="102">
                    <a:moveTo>
                      <a:pt x="5400" y="0"/>
                    </a:moveTo>
                    <a:cubicBezTo>
                      <a:pt x="10" y="0"/>
                      <a:pt x="10" y="0"/>
                      <a:pt x="10" y="0"/>
                    </a:cubicBezTo>
                    <a:cubicBezTo>
                      <a:pt x="5" y="0"/>
                      <a:pt x="0" y="4"/>
                      <a:pt x="0" y="9"/>
                    </a:cubicBezTo>
                    <a:cubicBezTo>
                      <a:pt x="0" y="93"/>
                      <a:pt x="0" y="93"/>
                      <a:pt x="0" y="93"/>
                    </a:cubicBezTo>
                    <a:cubicBezTo>
                      <a:pt x="0" y="98"/>
                      <a:pt x="5" y="102"/>
                      <a:pt x="10" y="102"/>
                    </a:cubicBezTo>
                    <a:cubicBezTo>
                      <a:pt x="5400" y="102"/>
                      <a:pt x="5400" y="102"/>
                      <a:pt x="5400" y="102"/>
                    </a:cubicBezTo>
                    <a:cubicBezTo>
                      <a:pt x="5405" y="102"/>
                      <a:pt x="5410" y="98"/>
                      <a:pt x="5410" y="93"/>
                    </a:cubicBezTo>
                    <a:cubicBezTo>
                      <a:pt x="5410" y="9"/>
                      <a:pt x="5410" y="9"/>
                      <a:pt x="5410" y="9"/>
                    </a:cubicBezTo>
                    <a:cubicBezTo>
                      <a:pt x="5410" y="4"/>
                      <a:pt x="5405" y="0"/>
                      <a:pt x="540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77" name="Freeform 267">
                <a:extLst>
                  <a:ext uri="{FF2B5EF4-FFF2-40B4-BE49-F238E27FC236}">
                    <a16:creationId xmlns:a16="http://schemas.microsoft.com/office/drawing/2014/main" id="{56ACF8E4-4B79-4D8A-AA78-CF5F4DD56413}"/>
                  </a:ext>
                </a:extLst>
              </p:cNvPr>
              <p:cNvSpPr>
                <a:spLocks/>
              </p:cNvSpPr>
              <p:nvPr/>
            </p:nvSpPr>
            <p:spPr bwMode="auto">
              <a:xfrm>
                <a:off x="1650" y="1314"/>
                <a:ext cx="702" cy="1663"/>
              </a:xfrm>
              <a:custGeom>
                <a:avLst/>
                <a:gdLst>
                  <a:gd name="T0" fmla="*/ 587 w 860"/>
                  <a:gd name="T1" fmla="*/ 0 h 2038"/>
                  <a:gd name="T2" fmla="*/ 53 w 860"/>
                  <a:gd name="T3" fmla="*/ 508 h 2038"/>
                  <a:gd name="T4" fmla="*/ 5 w 860"/>
                  <a:gd name="T5" fmla="*/ 1790 h 2038"/>
                  <a:gd name="T6" fmla="*/ 245 w 860"/>
                  <a:gd name="T7" fmla="*/ 2038 h 2038"/>
                  <a:gd name="T8" fmla="*/ 429 w 860"/>
                  <a:gd name="T9" fmla="*/ 2038 h 2038"/>
                  <a:gd name="T10" fmla="*/ 465 w 860"/>
                  <a:gd name="T11" fmla="*/ 2038 h 2038"/>
                  <a:gd name="T12" fmla="*/ 517 w 860"/>
                  <a:gd name="T13" fmla="*/ 555 h 2038"/>
                  <a:gd name="T14" fmla="*/ 860 w 860"/>
                  <a:gd name="T15" fmla="*/ 0 h 2038"/>
                  <a:gd name="T16" fmla="*/ 600 w 860"/>
                  <a:gd name="T17" fmla="*/ 0 h 2038"/>
                  <a:gd name="T18" fmla="*/ 587 w 860"/>
                  <a:gd name="T19" fmla="*/ 0 h 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2038">
                    <a:moveTo>
                      <a:pt x="587" y="0"/>
                    </a:moveTo>
                    <a:cubicBezTo>
                      <a:pt x="305" y="6"/>
                      <a:pt x="75" y="228"/>
                      <a:pt x="53" y="508"/>
                    </a:cubicBezTo>
                    <a:cubicBezTo>
                      <a:pt x="5" y="1790"/>
                      <a:pt x="5" y="1790"/>
                      <a:pt x="5" y="1790"/>
                    </a:cubicBezTo>
                    <a:cubicBezTo>
                      <a:pt x="0" y="1925"/>
                      <a:pt x="109" y="2038"/>
                      <a:pt x="245" y="2038"/>
                    </a:cubicBezTo>
                    <a:cubicBezTo>
                      <a:pt x="429" y="2038"/>
                      <a:pt x="429" y="2038"/>
                      <a:pt x="429" y="2038"/>
                    </a:cubicBezTo>
                    <a:cubicBezTo>
                      <a:pt x="465" y="2038"/>
                      <a:pt x="465" y="2038"/>
                      <a:pt x="465" y="2038"/>
                    </a:cubicBezTo>
                    <a:cubicBezTo>
                      <a:pt x="517" y="555"/>
                      <a:pt x="517" y="555"/>
                      <a:pt x="517" y="555"/>
                    </a:cubicBezTo>
                    <a:cubicBezTo>
                      <a:pt x="860" y="0"/>
                      <a:pt x="860" y="0"/>
                      <a:pt x="860" y="0"/>
                    </a:cubicBezTo>
                    <a:cubicBezTo>
                      <a:pt x="600" y="0"/>
                      <a:pt x="600" y="0"/>
                      <a:pt x="600" y="0"/>
                    </a:cubicBezTo>
                    <a:cubicBezTo>
                      <a:pt x="595" y="0"/>
                      <a:pt x="591" y="0"/>
                      <a:pt x="58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78" name="Freeform 268">
                <a:extLst>
                  <a:ext uri="{FF2B5EF4-FFF2-40B4-BE49-F238E27FC236}">
                    <a16:creationId xmlns:a16="http://schemas.microsoft.com/office/drawing/2014/main" id="{EF38AD9F-2EE2-48BD-8BF4-F3BDE259E4FB}"/>
                  </a:ext>
                </a:extLst>
              </p:cNvPr>
              <p:cNvSpPr>
                <a:spLocks/>
              </p:cNvSpPr>
              <p:nvPr/>
            </p:nvSpPr>
            <p:spPr bwMode="auto">
              <a:xfrm>
                <a:off x="1624" y="1286"/>
                <a:ext cx="756" cy="1718"/>
              </a:xfrm>
              <a:custGeom>
                <a:avLst/>
                <a:gdLst>
                  <a:gd name="T0" fmla="*/ 892 w 926"/>
                  <a:gd name="T1" fmla="*/ 0 h 2106"/>
                  <a:gd name="T2" fmla="*/ 632 w 926"/>
                  <a:gd name="T3" fmla="*/ 0 h 2106"/>
                  <a:gd name="T4" fmla="*/ 618 w 926"/>
                  <a:gd name="T5" fmla="*/ 0 h 2106"/>
                  <a:gd name="T6" fmla="*/ 231 w 926"/>
                  <a:gd name="T7" fmla="*/ 161 h 2106"/>
                  <a:gd name="T8" fmla="*/ 51 w 926"/>
                  <a:gd name="T9" fmla="*/ 540 h 2106"/>
                  <a:gd name="T10" fmla="*/ 51 w 926"/>
                  <a:gd name="T11" fmla="*/ 541 h 2106"/>
                  <a:gd name="T12" fmla="*/ 3 w 926"/>
                  <a:gd name="T13" fmla="*/ 1822 h 2106"/>
                  <a:gd name="T14" fmla="*/ 80 w 926"/>
                  <a:gd name="T15" fmla="*/ 2023 h 2106"/>
                  <a:gd name="T16" fmla="*/ 277 w 926"/>
                  <a:gd name="T17" fmla="*/ 2106 h 2106"/>
                  <a:gd name="T18" fmla="*/ 497 w 926"/>
                  <a:gd name="T19" fmla="*/ 2106 h 2106"/>
                  <a:gd name="T20" fmla="*/ 531 w 926"/>
                  <a:gd name="T21" fmla="*/ 2074 h 2106"/>
                  <a:gd name="T22" fmla="*/ 582 w 926"/>
                  <a:gd name="T23" fmla="*/ 590 h 2106"/>
                  <a:gd name="T24" fmla="*/ 550 w 926"/>
                  <a:gd name="T25" fmla="*/ 555 h 2106"/>
                  <a:gd name="T26" fmla="*/ 515 w 926"/>
                  <a:gd name="T27" fmla="*/ 588 h 2106"/>
                  <a:gd name="T28" fmla="*/ 464 w 926"/>
                  <a:gd name="T29" fmla="*/ 2038 h 2106"/>
                  <a:gd name="T30" fmla="*/ 277 w 926"/>
                  <a:gd name="T31" fmla="*/ 2038 h 2106"/>
                  <a:gd name="T32" fmla="*/ 129 w 926"/>
                  <a:gd name="T33" fmla="*/ 1975 h 2106"/>
                  <a:gd name="T34" fmla="*/ 71 w 926"/>
                  <a:gd name="T35" fmla="*/ 1825 h 2106"/>
                  <a:gd name="T36" fmla="*/ 119 w 926"/>
                  <a:gd name="T37" fmla="*/ 544 h 2106"/>
                  <a:gd name="T38" fmla="*/ 278 w 926"/>
                  <a:gd name="T39" fmla="*/ 210 h 2106"/>
                  <a:gd name="T40" fmla="*/ 619 w 926"/>
                  <a:gd name="T41" fmla="*/ 68 h 2106"/>
                  <a:gd name="T42" fmla="*/ 632 w 926"/>
                  <a:gd name="T43" fmla="*/ 68 h 2106"/>
                  <a:gd name="T44" fmla="*/ 892 w 926"/>
                  <a:gd name="T45" fmla="*/ 68 h 2106"/>
                  <a:gd name="T46" fmla="*/ 926 w 926"/>
                  <a:gd name="T47" fmla="*/ 34 h 2106"/>
                  <a:gd name="T48" fmla="*/ 892 w 926"/>
                  <a:gd name="T49" fmla="*/ 0 h 2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6" h="2106">
                    <a:moveTo>
                      <a:pt x="892" y="0"/>
                    </a:moveTo>
                    <a:cubicBezTo>
                      <a:pt x="632" y="0"/>
                      <a:pt x="632" y="0"/>
                      <a:pt x="632" y="0"/>
                    </a:cubicBezTo>
                    <a:cubicBezTo>
                      <a:pt x="627" y="0"/>
                      <a:pt x="623" y="0"/>
                      <a:pt x="618" y="0"/>
                    </a:cubicBezTo>
                    <a:cubicBezTo>
                      <a:pt x="474" y="3"/>
                      <a:pt x="336" y="60"/>
                      <a:pt x="231" y="161"/>
                    </a:cubicBezTo>
                    <a:cubicBezTo>
                      <a:pt x="127" y="261"/>
                      <a:pt x="63" y="395"/>
                      <a:pt x="51" y="540"/>
                    </a:cubicBezTo>
                    <a:cubicBezTo>
                      <a:pt x="51" y="540"/>
                      <a:pt x="51" y="541"/>
                      <a:pt x="51" y="541"/>
                    </a:cubicBezTo>
                    <a:cubicBezTo>
                      <a:pt x="3" y="1822"/>
                      <a:pt x="3" y="1822"/>
                      <a:pt x="3" y="1822"/>
                    </a:cubicBezTo>
                    <a:cubicBezTo>
                      <a:pt x="0" y="1897"/>
                      <a:pt x="28" y="1968"/>
                      <a:pt x="80" y="2023"/>
                    </a:cubicBezTo>
                    <a:cubicBezTo>
                      <a:pt x="132" y="2077"/>
                      <a:pt x="202" y="2106"/>
                      <a:pt x="277" y="2106"/>
                    </a:cubicBezTo>
                    <a:cubicBezTo>
                      <a:pt x="497" y="2106"/>
                      <a:pt x="497" y="2106"/>
                      <a:pt x="497" y="2106"/>
                    </a:cubicBezTo>
                    <a:cubicBezTo>
                      <a:pt x="515" y="2106"/>
                      <a:pt x="530" y="2092"/>
                      <a:pt x="531" y="2074"/>
                    </a:cubicBezTo>
                    <a:cubicBezTo>
                      <a:pt x="582" y="590"/>
                      <a:pt x="582" y="590"/>
                      <a:pt x="582" y="590"/>
                    </a:cubicBezTo>
                    <a:cubicBezTo>
                      <a:pt x="583" y="571"/>
                      <a:pt x="568" y="556"/>
                      <a:pt x="550" y="555"/>
                    </a:cubicBezTo>
                    <a:cubicBezTo>
                      <a:pt x="531" y="554"/>
                      <a:pt x="515" y="569"/>
                      <a:pt x="515" y="588"/>
                    </a:cubicBezTo>
                    <a:cubicBezTo>
                      <a:pt x="464" y="2038"/>
                      <a:pt x="464" y="2038"/>
                      <a:pt x="464" y="2038"/>
                    </a:cubicBezTo>
                    <a:cubicBezTo>
                      <a:pt x="277" y="2038"/>
                      <a:pt x="277" y="2038"/>
                      <a:pt x="277" y="2038"/>
                    </a:cubicBezTo>
                    <a:cubicBezTo>
                      <a:pt x="220" y="2038"/>
                      <a:pt x="168" y="2016"/>
                      <a:pt x="129" y="1975"/>
                    </a:cubicBezTo>
                    <a:cubicBezTo>
                      <a:pt x="89" y="1935"/>
                      <a:pt x="69" y="1881"/>
                      <a:pt x="71" y="1825"/>
                    </a:cubicBezTo>
                    <a:cubicBezTo>
                      <a:pt x="119" y="544"/>
                      <a:pt x="119" y="544"/>
                      <a:pt x="119" y="544"/>
                    </a:cubicBezTo>
                    <a:cubicBezTo>
                      <a:pt x="129" y="417"/>
                      <a:pt x="186" y="298"/>
                      <a:pt x="278" y="210"/>
                    </a:cubicBezTo>
                    <a:cubicBezTo>
                      <a:pt x="371" y="121"/>
                      <a:pt x="492" y="71"/>
                      <a:pt x="619" y="68"/>
                    </a:cubicBezTo>
                    <a:cubicBezTo>
                      <a:pt x="623" y="68"/>
                      <a:pt x="628" y="68"/>
                      <a:pt x="632" y="68"/>
                    </a:cubicBezTo>
                    <a:cubicBezTo>
                      <a:pt x="892" y="68"/>
                      <a:pt x="892" y="68"/>
                      <a:pt x="892" y="68"/>
                    </a:cubicBezTo>
                    <a:cubicBezTo>
                      <a:pt x="910" y="68"/>
                      <a:pt x="926" y="53"/>
                      <a:pt x="926" y="34"/>
                    </a:cubicBezTo>
                    <a:cubicBezTo>
                      <a:pt x="926" y="15"/>
                      <a:pt x="910" y="0"/>
                      <a:pt x="8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79" name="Freeform 269">
                <a:extLst>
                  <a:ext uri="{FF2B5EF4-FFF2-40B4-BE49-F238E27FC236}">
                    <a16:creationId xmlns:a16="http://schemas.microsoft.com/office/drawing/2014/main" id="{0274B4D9-CCDB-4B2E-9B54-725A6DBA75A5}"/>
                  </a:ext>
                </a:extLst>
              </p:cNvPr>
              <p:cNvSpPr>
                <a:spLocks/>
              </p:cNvSpPr>
              <p:nvPr/>
            </p:nvSpPr>
            <p:spPr bwMode="auto">
              <a:xfrm>
                <a:off x="2957" y="2676"/>
                <a:ext cx="411" cy="303"/>
              </a:xfrm>
              <a:custGeom>
                <a:avLst/>
                <a:gdLst>
                  <a:gd name="T0" fmla="*/ 0 w 504"/>
                  <a:gd name="T1" fmla="*/ 372 h 372"/>
                  <a:gd name="T2" fmla="*/ 0 w 504"/>
                  <a:gd name="T3" fmla="*/ 372 h 372"/>
                  <a:gd name="T4" fmla="*/ 504 w 504"/>
                  <a:gd name="T5" fmla="*/ 372 h 372"/>
                  <a:gd name="T6" fmla="*/ 504 w 504"/>
                  <a:gd name="T7" fmla="*/ 0 h 372"/>
                  <a:gd name="T8" fmla="*/ 372 w 504"/>
                  <a:gd name="T9" fmla="*/ 0 h 372"/>
                  <a:gd name="T10" fmla="*/ 0 w 504"/>
                  <a:gd name="T11" fmla="*/ 372 h 372"/>
                </a:gdLst>
                <a:ahLst/>
                <a:cxnLst>
                  <a:cxn ang="0">
                    <a:pos x="T0" y="T1"/>
                  </a:cxn>
                  <a:cxn ang="0">
                    <a:pos x="T2" y="T3"/>
                  </a:cxn>
                  <a:cxn ang="0">
                    <a:pos x="T4" y="T5"/>
                  </a:cxn>
                  <a:cxn ang="0">
                    <a:pos x="T6" y="T7"/>
                  </a:cxn>
                  <a:cxn ang="0">
                    <a:pos x="T8" y="T9"/>
                  </a:cxn>
                  <a:cxn ang="0">
                    <a:pos x="T10" y="T11"/>
                  </a:cxn>
                </a:cxnLst>
                <a:rect l="0" t="0" r="r" b="b"/>
                <a:pathLst>
                  <a:path w="504" h="372">
                    <a:moveTo>
                      <a:pt x="0" y="372"/>
                    </a:moveTo>
                    <a:cubicBezTo>
                      <a:pt x="0" y="372"/>
                      <a:pt x="0" y="372"/>
                      <a:pt x="0" y="372"/>
                    </a:cubicBezTo>
                    <a:cubicBezTo>
                      <a:pt x="504" y="372"/>
                      <a:pt x="504" y="372"/>
                      <a:pt x="504" y="372"/>
                    </a:cubicBezTo>
                    <a:cubicBezTo>
                      <a:pt x="504" y="0"/>
                      <a:pt x="504" y="0"/>
                      <a:pt x="504" y="0"/>
                    </a:cubicBezTo>
                    <a:cubicBezTo>
                      <a:pt x="372" y="0"/>
                      <a:pt x="372" y="0"/>
                      <a:pt x="372" y="0"/>
                    </a:cubicBezTo>
                    <a:cubicBezTo>
                      <a:pt x="167" y="0"/>
                      <a:pt x="0" y="167"/>
                      <a:pt x="0" y="3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80" name="Freeform 270">
                <a:extLst>
                  <a:ext uri="{FF2B5EF4-FFF2-40B4-BE49-F238E27FC236}">
                    <a16:creationId xmlns:a16="http://schemas.microsoft.com/office/drawing/2014/main" id="{B2341461-1B48-4059-A8AF-2F52239BF6D5}"/>
                  </a:ext>
                </a:extLst>
              </p:cNvPr>
              <p:cNvSpPr>
                <a:spLocks noEditPoints="1"/>
              </p:cNvSpPr>
              <p:nvPr/>
            </p:nvSpPr>
            <p:spPr bwMode="auto">
              <a:xfrm>
                <a:off x="2929" y="2648"/>
                <a:ext cx="467" cy="359"/>
              </a:xfrm>
              <a:custGeom>
                <a:avLst/>
                <a:gdLst>
                  <a:gd name="T0" fmla="*/ 538 w 572"/>
                  <a:gd name="T1" fmla="*/ 0 h 440"/>
                  <a:gd name="T2" fmla="*/ 407 w 572"/>
                  <a:gd name="T3" fmla="*/ 0 h 440"/>
                  <a:gd name="T4" fmla="*/ 0 w 572"/>
                  <a:gd name="T5" fmla="*/ 406 h 440"/>
                  <a:gd name="T6" fmla="*/ 34 w 572"/>
                  <a:gd name="T7" fmla="*/ 440 h 440"/>
                  <a:gd name="T8" fmla="*/ 538 w 572"/>
                  <a:gd name="T9" fmla="*/ 440 h 440"/>
                  <a:gd name="T10" fmla="*/ 572 w 572"/>
                  <a:gd name="T11" fmla="*/ 406 h 440"/>
                  <a:gd name="T12" fmla="*/ 572 w 572"/>
                  <a:gd name="T13" fmla="*/ 34 h 440"/>
                  <a:gd name="T14" fmla="*/ 538 w 572"/>
                  <a:gd name="T15" fmla="*/ 0 h 440"/>
                  <a:gd name="T16" fmla="*/ 504 w 572"/>
                  <a:gd name="T17" fmla="*/ 372 h 440"/>
                  <a:gd name="T18" fmla="*/ 70 w 572"/>
                  <a:gd name="T19" fmla="*/ 372 h 440"/>
                  <a:gd name="T20" fmla="*/ 407 w 572"/>
                  <a:gd name="T21" fmla="*/ 68 h 440"/>
                  <a:gd name="T22" fmla="*/ 504 w 572"/>
                  <a:gd name="T23" fmla="*/ 68 h 440"/>
                  <a:gd name="T24" fmla="*/ 504 w 572"/>
                  <a:gd name="T25" fmla="*/ 37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2" h="440">
                    <a:moveTo>
                      <a:pt x="538" y="0"/>
                    </a:moveTo>
                    <a:cubicBezTo>
                      <a:pt x="407" y="0"/>
                      <a:pt x="407" y="0"/>
                      <a:pt x="407" y="0"/>
                    </a:cubicBezTo>
                    <a:cubicBezTo>
                      <a:pt x="183" y="0"/>
                      <a:pt x="0" y="182"/>
                      <a:pt x="0" y="406"/>
                    </a:cubicBezTo>
                    <a:cubicBezTo>
                      <a:pt x="0" y="425"/>
                      <a:pt x="16" y="440"/>
                      <a:pt x="34" y="440"/>
                    </a:cubicBezTo>
                    <a:cubicBezTo>
                      <a:pt x="538" y="440"/>
                      <a:pt x="538" y="440"/>
                      <a:pt x="538" y="440"/>
                    </a:cubicBezTo>
                    <a:cubicBezTo>
                      <a:pt x="557" y="440"/>
                      <a:pt x="572" y="425"/>
                      <a:pt x="572" y="406"/>
                    </a:cubicBezTo>
                    <a:cubicBezTo>
                      <a:pt x="572" y="34"/>
                      <a:pt x="572" y="34"/>
                      <a:pt x="572" y="34"/>
                    </a:cubicBezTo>
                    <a:cubicBezTo>
                      <a:pt x="572" y="15"/>
                      <a:pt x="557" y="0"/>
                      <a:pt x="538" y="0"/>
                    </a:cubicBezTo>
                    <a:close/>
                    <a:moveTo>
                      <a:pt x="504" y="372"/>
                    </a:moveTo>
                    <a:cubicBezTo>
                      <a:pt x="70" y="372"/>
                      <a:pt x="70" y="372"/>
                      <a:pt x="70" y="372"/>
                    </a:cubicBezTo>
                    <a:cubicBezTo>
                      <a:pt x="87" y="202"/>
                      <a:pt x="232" y="68"/>
                      <a:pt x="407" y="68"/>
                    </a:cubicBezTo>
                    <a:cubicBezTo>
                      <a:pt x="504" y="68"/>
                      <a:pt x="504" y="68"/>
                      <a:pt x="504" y="68"/>
                    </a:cubicBezTo>
                    <a:lnTo>
                      <a:pt x="504" y="3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81" name="Freeform 271">
                <a:extLst>
                  <a:ext uri="{FF2B5EF4-FFF2-40B4-BE49-F238E27FC236}">
                    <a16:creationId xmlns:a16="http://schemas.microsoft.com/office/drawing/2014/main" id="{BF2750E0-77E1-4CCB-AD32-98EB81A18274}"/>
                  </a:ext>
                </a:extLst>
              </p:cNvPr>
              <p:cNvSpPr>
                <a:spLocks/>
              </p:cNvSpPr>
              <p:nvPr/>
            </p:nvSpPr>
            <p:spPr bwMode="auto">
              <a:xfrm>
                <a:off x="3368" y="2583"/>
                <a:ext cx="624" cy="394"/>
              </a:xfrm>
              <a:custGeom>
                <a:avLst/>
                <a:gdLst>
                  <a:gd name="T0" fmla="*/ 0 w 624"/>
                  <a:gd name="T1" fmla="*/ 0 h 394"/>
                  <a:gd name="T2" fmla="*/ 0 w 624"/>
                  <a:gd name="T3" fmla="*/ 394 h 394"/>
                  <a:gd name="T4" fmla="*/ 624 w 624"/>
                  <a:gd name="T5" fmla="*/ 394 h 394"/>
                  <a:gd name="T6" fmla="*/ 304 w 624"/>
                  <a:gd name="T7" fmla="*/ 2 h 394"/>
                  <a:gd name="T8" fmla="*/ 0 w 624"/>
                  <a:gd name="T9" fmla="*/ 0 h 394"/>
                </a:gdLst>
                <a:ahLst/>
                <a:cxnLst>
                  <a:cxn ang="0">
                    <a:pos x="T0" y="T1"/>
                  </a:cxn>
                  <a:cxn ang="0">
                    <a:pos x="T2" y="T3"/>
                  </a:cxn>
                  <a:cxn ang="0">
                    <a:pos x="T4" y="T5"/>
                  </a:cxn>
                  <a:cxn ang="0">
                    <a:pos x="T6" y="T7"/>
                  </a:cxn>
                  <a:cxn ang="0">
                    <a:pos x="T8" y="T9"/>
                  </a:cxn>
                </a:cxnLst>
                <a:rect l="0" t="0" r="r" b="b"/>
                <a:pathLst>
                  <a:path w="624" h="394">
                    <a:moveTo>
                      <a:pt x="0" y="0"/>
                    </a:moveTo>
                    <a:lnTo>
                      <a:pt x="0" y="394"/>
                    </a:lnTo>
                    <a:lnTo>
                      <a:pt x="624" y="394"/>
                    </a:lnTo>
                    <a:lnTo>
                      <a:pt x="304" y="2"/>
                    </a:lnTo>
                    <a:lnTo>
                      <a:pt x="0" y="0"/>
                    </a:lnTo>
                    <a:close/>
                  </a:path>
                </a:pathLst>
              </a:custGeom>
              <a:solidFill>
                <a:srgbClr val="6FD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82" name="Freeform 272">
                <a:extLst>
                  <a:ext uri="{FF2B5EF4-FFF2-40B4-BE49-F238E27FC236}">
                    <a16:creationId xmlns:a16="http://schemas.microsoft.com/office/drawing/2014/main" id="{38639B46-CDB7-4565-BA33-401921AEC765}"/>
                  </a:ext>
                </a:extLst>
              </p:cNvPr>
              <p:cNvSpPr>
                <a:spLocks/>
              </p:cNvSpPr>
              <p:nvPr/>
            </p:nvSpPr>
            <p:spPr bwMode="auto">
              <a:xfrm>
                <a:off x="3340" y="2556"/>
                <a:ext cx="680" cy="448"/>
              </a:xfrm>
              <a:custGeom>
                <a:avLst/>
                <a:gdLst>
                  <a:gd name="T0" fmla="*/ 799 w 833"/>
                  <a:gd name="T1" fmla="*/ 482 h 550"/>
                  <a:gd name="T2" fmla="*/ 68 w 833"/>
                  <a:gd name="T3" fmla="*/ 482 h 550"/>
                  <a:gd name="T4" fmla="*/ 68 w 833"/>
                  <a:gd name="T5" fmla="*/ 68 h 550"/>
                  <a:gd name="T6" fmla="*/ 405 w 833"/>
                  <a:gd name="T7" fmla="*/ 70 h 550"/>
                  <a:gd name="T8" fmla="*/ 406 w 833"/>
                  <a:gd name="T9" fmla="*/ 70 h 550"/>
                  <a:gd name="T10" fmla="*/ 440 w 833"/>
                  <a:gd name="T11" fmla="*/ 36 h 550"/>
                  <a:gd name="T12" fmla="*/ 406 w 833"/>
                  <a:gd name="T13" fmla="*/ 2 h 550"/>
                  <a:gd name="T14" fmla="*/ 34 w 833"/>
                  <a:gd name="T15" fmla="*/ 0 h 550"/>
                  <a:gd name="T16" fmla="*/ 10 w 833"/>
                  <a:gd name="T17" fmla="*/ 9 h 550"/>
                  <a:gd name="T18" fmla="*/ 0 w 833"/>
                  <a:gd name="T19" fmla="*/ 34 h 550"/>
                  <a:gd name="T20" fmla="*/ 0 w 833"/>
                  <a:gd name="T21" fmla="*/ 516 h 550"/>
                  <a:gd name="T22" fmla="*/ 34 w 833"/>
                  <a:gd name="T23" fmla="*/ 550 h 550"/>
                  <a:gd name="T24" fmla="*/ 799 w 833"/>
                  <a:gd name="T25" fmla="*/ 550 h 550"/>
                  <a:gd name="T26" fmla="*/ 833 w 833"/>
                  <a:gd name="T27" fmla="*/ 516 h 550"/>
                  <a:gd name="T28" fmla="*/ 799 w 833"/>
                  <a:gd name="T29" fmla="*/ 48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3" h="550">
                    <a:moveTo>
                      <a:pt x="799" y="482"/>
                    </a:moveTo>
                    <a:cubicBezTo>
                      <a:pt x="68" y="482"/>
                      <a:pt x="68" y="482"/>
                      <a:pt x="68" y="482"/>
                    </a:cubicBezTo>
                    <a:cubicBezTo>
                      <a:pt x="68" y="68"/>
                      <a:pt x="68" y="68"/>
                      <a:pt x="68" y="68"/>
                    </a:cubicBezTo>
                    <a:cubicBezTo>
                      <a:pt x="405" y="70"/>
                      <a:pt x="405" y="70"/>
                      <a:pt x="405" y="70"/>
                    </a:cubicBezTo>
                    <a:cubicBezTo>
                      <a:pt x="406" y="70"/>
                      <a:pt x="406" y="70"/>
                      <a:pt x="406" y="70"/>
                    </a:cubicBezTo>
                    <a:cubicBezTo>
                      <a:pt x="424" y="70"/>
                      <a:pt x="440" y="55"/>
                      <a:pt x="440" y="36"/>
                    </a:cubicBezTo>
                    <a:cubicBezTo>
                      <a:pt x="440" y="17"/>
                      <a:pt x="425" y="2"/>
                      <a:pt x="406" y="2"/>
                    </a:cubicBezTo>
                    <a:cubicBezTo>
                      <a:pt x="34" y="0"/>
                      <a:pt x="34" y="0"/>
                      <a:pt x="34" y="0"/>
                    </a:cubicBezTo>
                    <a:cubicBezTo>
                      <a:pt x="25" y="0"/>
                      <a:pt x="16" y="3"/>
                      <a:pt x="10" y="9"/>
                    </a:cubicBezTo>
                    <a:cubicBezTo>
                      <a:pt x="3" y="16"/>
                      <a:pt x="0" y="25"/>
                      <a:pt x="0" y="34"/>
                    </a:cubicBezTo>
                    <a:cubicBezTo>
                      <a:pt x="0" y="516"/>
                      <a:pt x="0" y="516"/>
                      <a:pt x="0" y="516"/>
                    </a:cubicBezTo>
                    <a:cubicBezTo>
                      <a:pt x="0" y="535"/>
                      <a:pt x="15" y="550"/>
                      <a:pt x="34" y="550"/>
                    </a:cubicBezTo>
                    <a:cubicBezTo>
                      <a:pt x="799" y="550"/>
                      <a:pt x="799" y="550"/>
                      <a:pt x="799" y="550"/>
                    </a:cubicBezTo>
                    <a:cubicBezTo>
                      <a:pt x="818" y="550"/>
                      <a:pt x="833" y="535"/>
                      <a:pt x="833" y="516"/>
                    </a:cubicBezTo>
                    <a:cubicBezTo>
                      <a:pt x="833" y="498"/>
                      <a:pt x="818" y="482"/>
                      <a:pt x="799" y="48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83" name="Freeform 273">
                <a:extLst>
                  <a:ext uri="{FF2B5EF4-FFF2-40B4-BE49-F238E27FC236}">
                    <a16:creationId xmlns:a16="http://schemas.microsoft.com/office/drawing/2014/main" id="{9D3EFF4A-8E85-402F-9D5B-C1F8C7B93ED8}"/>
                  </a:ext>
                </a:extLst>
              </p:cNvPr>
              <p:cNvSpPr>
                <a:spLocks/>
              </p:cNvSpPr>
              <p:nvPr/>
            </p:nvSpPr>
            <p:spPr bwMode="auto">
              <a:xfrm>
                <a:off x="2420" y="2676"/>
                <a:ext cx="411" cy="303"/>
              </a:xfrm>
              <a:custGeom>
                <a:avLst/>
                <a:gdLst>
                  <a:gd name="T0" fmla="*/ 131 w 504"/>
                  <a:gd name="T1" fmla="*/ 0 h 372"/>
                  <a:gd name="T2" fmla="*/ 0 w 504"/>
                  <a:gd name="T3" fmla="*/ 0 h 372"/>
                  <a:gd name="T4" fmla="*/ 0 w 504"/>
                  <a:gd name="T5" fmla="*/ 372 h 372"/>
                  <a:gd name="T6" fmla="*/ 504 w 504"/>
                  <a:gd name="T7" fmla="*/ 372 h 372"/>
                  <a:gd name="T8" fmla="*/ 504 w 504"/>
                  <a:gd name="T9" fmla="*/ 372 h 372"/>
                  <a:gd name="T10" fmla="*/ 131 w 504"/>
                  <a:gd name="T11" fmla="*/ 0 h 372"/>
                </a:gdLst>
                <a:ahLst/>
                <a:cxnLst>
                  <a:cxn ang="0">
                    <a:pos x="T0" y="T1"/>
                  </a:cxn>
                  <a:cxn ang="0">
                    <a:pos x="T2" y="T3"/>
                  </a:cxn>
                  <a:cxn ang="0">
                    <a:pos x="T4" y="T5"/>
                  </a:cxn>
                  <a:cxn ang="0">
                    <a:pos x="T6" y="T7"/>
                  </a:cxn>
                  <a:cxn ang="0">
                    <a:pos x="T8" y="T9"/>
                  </a:cxn>
                  <a:cxn ang="0">
                    <a:pos x="T10" y="T11"/>
                  </a:cxn>
                </a:cxnLst>
                <a:rect l="0" t="0" r="r" b="b"/>
                <a:pathLst>
                  <a:path w="504" h="372">
                    <a:moveTo>
                      <a:pt x="131" y="0"/>
                    </a:moveTo>
                    <a:cubicBezTo>
                      <a:pt x="0" y="0"/>
                      <a:pt x="0" y="0"/>
                      <a:pt x="0" y="0"/>
                    </a:cubicBezTo>
                    <a:cubicBezTo>
                      <a:pt x="0" y="372"/>
                      <a:pt x="0" y="372"/>
                      <a:pt x="0" y="372"/>
                    </a:cubicBezTo>
                    <a:cubicBezTo>
                      <a:pt x="504" y="372"/>
                      <a:pt x="504" y="372"/>
                      <a:pt x="504" y="372"/>
                    </a:cubicBezTo>
                    <a:cubicBezTo>
                      <a:pt x="504" y="372"/>
                      <a:pt x="504" y="372"/>
                      <a:pt x="504" y="372"/>
                    </a:cubicBezTo>
                    <a:cubicBezTo>
                      <a:pt x="504" y="167"/>
                      <a:pt x="337" y="0"/>
                      <a:pt x="13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84" name="Freeform 274">
                <a:extLst>
                  <a:ext uri="{FF2B5EF4-FFF2-40B4-BE49-F238E27FC236}">
                    <a16:creationId xmlns:a16="http://schemas.microsoft.com/office/drawing/2014/main" id="{797A48D7-4ED5-497C-9BCF-393ACDD5CF72}"/>
                  </a:ext>
                </a:extLst>
              </p:cNvPr>
              <p:cNvSpPr>
                <a:spLocks noEditPoints="1"/>
              </p:cNvSpPr>
              <p:nvPr/>
            </p:nvSpPr>
            <p:spPr bwMode="auto">
              <a:xfrm>
                <a:off x="2393" y="2648"/>
                <a:ext cx="466" cy="359"/>
              </a:xfrm>
              <a:custGeom>
                <a:avLst/>
                <a:gdLst>
                  <a:gd name="T0" fmla="*/ 165 w 572"/>
                  <a:gd name="T1" fmla="*/ 0 h 440"/>
                  <a:gd name="T2" fmla="*/ 34 w 572"/>
                  <a:gd name="T3" fmla="*/ 0 h 440"/>
                  <a:gd name="T4" fmla="*/ 0 w 572"/>
                  <a:gd name="T5" fmla="*/ 34 h 440"/>
                  <a:gd name="T6" fmla="*/ 0 w 572"/>
                  <a:gd name="T7" fmla="*/ 406 h 440"/>
                  <a:gd name="T8" fmla="*/ 34 w 572"/>
                  <a:gd name="T9" fmla="*/ 440 h 440"/>
                  <a:gd name="T10" fmla="*/ 538 w 572"/>
                  <a:gd name="T11" fmla="*/ 440 h 440"/>
                  <a:gd name="T12" fmla="*/ 572 w 572"/>
                  <a:gd name="T13" fmla="*/ 406 h 440"/>
                  <a:gd name="T14" fmla="*/ 165 w 572"/>
                  <a:gd name="T15" fmla="*/ 0 h 440"/>
                  <a:gd name="T16" fmla="*/ 68 w 572"/>
                  <a:gd name="T17" fmla="*/ 372 h 440"/>
                  <a:gd name="T18" fmla="*/ 68 w 572"/>
                  <a:gd name="T19" fmla="*/ 68 h 440"/>
                  <a:gd name="T20" fmla="*/ 165 w 572"/>
                  <a:gd name="T21" fmla="*/ 68 h 440"/>
                  <a:gd name="T22" fmla="*/ 502 w 572"/>
                  <a:gd name="T23" fmla="*/ 372 h 440"/>
                  <a:gd name="T24" fmla="*/ 68 w 572"/>
                  <a:gd name="T25" fmla="*/ 37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2" h="440">
                    <a:moveTo>
                      <a:pt x="165" y="0"/>
                    </a:moveTo>
                    <a:cubicBezTo>
                      <a:pt x="34" y="0"/>
                      <a:pt x="34" y="0"/>
                      <a:pt x="34" y="0"/>
                    </a:cubicBezTo>
                    <a:cubicBezTo>
                      <a:pt x="15" y="0"/>
                      <a:pt x="0" y="15"/>
                      <a:pt x="0" y="34"/>
                    </a:cubicBezTo>
                    <a:cubicBezTo>
                      <a:pt x="0" y="406"/>
                      <a:pt x="0" y="406"/>
                      <a:pt x="0" y="406"/>
                    </a:cubicBezTo>
                    <a:cubicBezTo>
                      <a:pt x="0" y="425"/>
                      <a:pt x="15" y="440"/>
                      <a:pt x="34" y="440"/>
                    </a:cubicBezTo>
                    <a:cubicBezTo>
                      <a:pt x="538" y="440"/>
                      <a:pt x="538" y="440"/>
                      <a:pt x="538" y="440"/>
                    </a:cubicBezTo>
                    <a:cubicBezTo>
                      <a:pt x="556" y="440"/>
                      <a:pt x="572" y="425"/>
                      <a:pt x="572" y="406"/>
                    </a:cubicBezTo>
                    <a:cubicBezTo>
                      <a:pt x="572" y="182"/>
                      <a:pt x="389" y="0"/>
                      <a:pt x="165" y="0"/>
                    </a:cubicBezTo>
                    <a:close/>
                    <a:moveTo>
                      <a:pt x="68" y="372"/>
                    </a:moveTo>
                    <a:cubicBezTo>
                      <a:pt x="68" y="68"/>
                      <a:pt x="68" y="68"/>
                      <a:pt x="68" y="68"/>
                    </a:cubicBezTo>
                    <a:cubicBezTo>
                      <a:pt x="165" y="68"/>
                      <a:pt x="165" y="68"/>
                      <a:pt x="165" y="68"/>
                    </a:cubicBezTo>
                    <a:cubicBezTo>
                      <a:pt x="340" y="68"/>
                      <a:pt x="485" y="202"/>
                      <a:pt x="502" y="372"/>
                    </a:cubicBezTo>
                    <a:lnTo>
                      <a:pt x="68" y="37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85" name="Freeform 275">
                <a:extLst>
                  <a:ext uri="{FF2B5EF4-FFF2-40B4-BE49-F238E27FC236}">
                    <a16:creationId xmlns:a16="http://schemas.microsoft.com/office/drawing/2014/main" id="{7A1BE5E7-12DF-4936-8D76-FDCB8889F076}"/>
                  </a:ext>
                </a:extLst>
              </p:cNvPr>
              <p:cNvSpPr>
                <a:spLocks/>
              </p:cNvSpPr>
              <p:nvPr/>
            </p:nvSpPr>
            <p:spPr bwMode="auto">
              <a:xfrm>
                <a:off x="1915" y="2583"/>
                <a:ext cx="550" cy="394"/>
              </a:xfrm>
              <a:custGeom>
                <a:avLst/>
                <a:gdLst>
                  <a:gd name="T0" fmla="*/ 0 w 550"/>
                  <a:gd name="T1" fmla="*/ 394 h 394"/>
                  <a:gd name="T2" fmla="*/ 550 w 550"/>
                  <a:gd name="T3" fmla="*/ 394 h 394"/>
                  <a:gd name="T4" fmla="*/ 550 w 550"/>
                  <a:gd name="T5" fmla="*/ 0 h 394"/>
                  <a:gd name="T6" fmla="*/ 5 w 550"/>
                  <a:gd name="T7" fmla="*/ 2 h 394"/>
                  <a:gd name="T8" fmla="*/ 0 w 550"/>
                  <a:gd name="T9" fmla="*/ 394 h 394"/>
                </a:gdLst>
                <a:ahLst/>
                <a:cxnLst>
                  <a:cxn ang="0">
                    <a:pos x="T0" y="T1"/>
                  </a:cxn>
                  <a:cxn ang="0">
                    <a:pos x="T2" y="T3"/>
                  </a:cxn>
                  <a:cxn ang="0">
                    <a:pos x="T4" y="T5"/>
                  </a:cxn>
                  <a:cxn ang="0">
                    <a:pos x="T6" y="T7"/>
                  </a:cxn>
                  <a:cxn ang="0">
                    <a:pos x="T8" y="T9"/>
                  </a:cxn>
                </a:cxnLst>
                <a:rect l="0" t="0" r="r" b="b"/>
                <a:pathLst>
                  <a:path w="550" h="394">
                    <a:moveTo>
                      <a:pt x="0" y="394"/>
                    </a:moveTo>
                    <a:lnTo>
                      <a:pt x="550" y="394"/>
                    </a:lnTo>
                    <a:lnTo>
                      <a:pt x="550" y="0"/>
                    </a:lnTo>
                    <a:lnTo>
                      <a:pt x="5" y="2"/>
                    </a:lnTo>
                    <a:lnTo>
                      <a:pt x="0" y="39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86" name="Freeform 276">
                <a:extLst>
                  <a:ext uri="{FF2B5EF4-FFF2-40B4-BE49-F238E27FC236}">
                    <a16:creationId xmlns:a16="http://schemas.microsoft.com/office/drawing/2014/main" id="{3606336F-1CB4-4757-AA71-EB0CD0A1C68E}"/>
                  </a:ext>
                </a:extLst>
              </p:cNvPr>
              <p:cNvSpPr>
                <a:spLocks/>
              </p:cNvSpPr>
              <p:nvPr/>
            </p:nvSpPr>
            <p:spPr bwMode="auto">
              <a:xfrm>
                <a:off x="1887" y="2556"/>
                <a:ext cx="606" cy="448"/>
              </a:xfrm>
              <a:custGeom>
                <a:avLst/>
                <a:gdLst>
                  <a:gd name="T0" fmla="*/ 709 w 743"/>
                  <a:gd name="T1" fmla="*/ 0 h 550"/>
                  <a:gd name="T2" fmla="*/ 709 w 743"/>
                  <a:gd name="T3" fmla="*/ 0 h 550"/>
                  <a:gd name="T4" fmla="*/ 40 w 743"/>
                  <a:gd name="T5" fmla="*/ 2 h 550"/>
                  <a:gd name="T6" fmla="*/ 6 w 743"/>
                  <a:gd name="T7" fmla="*/ 36 h 550"/>
                  <a:gd name="T8" fmla="*/ 40 w 743"/>
                  <a:gd name="T9" fmla="*/ 70 h 550"/>
                  <a:gd name="T10" fmla="*/ 40 w 743"/>
                  <a:gd name="T11" fmla="*/ 70 h 550"/>
                  <a:gd name="T12" fmla="*/ 675 w 743"/>
                  <a:gd name="T13" fmla="*/ 68 h 550"/>
                  <a:gd name="T14" fmla="*/ 675 w 743"/>
                  <a:gd name="T15" fmla="*/ 482 h 550"/>
                  <a:gd name="T16" fmla="*/ 34 w 743"/>
                  <a:gd name="T17" fmla="*/ 482 h 550"/>
                  <a:gd name="T18" fmla="*/ 0 w 743"/>
                  <a:gd name="T19" fmla="*/ 516 h 550"/>
                  <a:gd name="T20" fmla="*/ 34 w 743"/>
                  <a:gd name="T21" fmla="*/ 550 h 550"/>
                  <a:gd name="T22" fmla="*/ 709 w 743"/>
                  <a:gd name="T23" fmla="*/ 550 h 550"/>
                  <a:gd name="T24" fmla="*/ 743 w 743"/>
                  <a:gd name="T25" fmla="*/ 516 h 550"/>
                  <a:gd name="T26" fmla="*/ 743 w 743"/>
                  <a:gd name="T27" fmla="*/ 34 h 550"/>
                  <a:gd name="T28" fmla="*/ 733 w 743"/>
                  <a:gd name="T29" fmla="*/ 10 h 550"/>
                  <a:gd name="T30" fmla="*/ 709 w 743"/>
                  <a:gd name="T3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550">
                    <a:moveTo>
                      <a:pt x="709" y="0"/>
                    </a:moveTo>
                    <a:cubicBezTo>
                      <a:pt x="709" y="0"/>
                      <a:pt x="709" y="0"/>
                      <a:pt x="709" y="0"/>
                    </a:cubicBezTo>
                    <a:cubicBezTo>
                      <a:pt x="40" y="2"/>
                      <a:pt x="40" y="2"/>
                      <a:pt x="40" y="2"/>
                    </a:cubicBezTo>
                    <a:cubicBezTo>
                      <a:pt x="21" y="2"/>
                      <a:pt x="6" y="17"/>
                      <a:pt x="6" y="36"/>
                    </a:cubicBezTo>
                    <a:cubicBezTo>
                      <a:pt x="6" y="55"/>
                      <a:pt x="21" y="70"/>
                      <a:pt x="40" y="70"/>
                    </a:cubicBezTo>
                    <a:cubicBezTo>
                      <a:pt x="40" y="70"/>
                      <a:pt x="40" y="70"/>
                      <a:pt x="40" y="70"/>
                    </a:cubicBezTo>
                    <a:cubicBezTo>
                      <a:pt x="675" y="68"/>
                      <a:pt x="675" y="68"/>
                      <a:pt x="675" y="68"/>
                    </a:cubicBezTo>
                    <a:cubicBezTo>
                      <a:pt x="675" y="482"/>
                      <a:pt x="675" y="482"/>
                      <a:pt x="675" y="482"/>
                    </a:cubicBezTo>
                    <a:cubicBezTo>
                      <a:pt x="34" y="482"/>
                      <a:pt x="34" y="482"/>
                      <a:pt x="34" y="482"/>
                    </a:cubicBezTo>
                    <a:cubicBezTo>
                      <a:pt x="15" y="482"/>
                      <a:pt x="0" y="498"/>
                      <a:pt x="0" y="516"/>
                    </a:cubicBezTo>
                    <a:cubicBezTo>
                      <a:pt x="0" y="535"/>
                      <a:pt x="15" y="550"/>
                      <a:pt x="34" y="550"/>
                    </a:cubicBezTo>
                    <a:cubicBezTo>
                      <a:pt x="709" y="550"/>
                      <a:pt x="709" y="550"/>
                      <a:pt x="709" y="550"/>
                    </a:cubicBezTo>
                    <a:cubicBezTo>
                      <a:pt x="727" y="550"/>
                      <a:pt x="743" y="535"/>
                      <a:pt x="743" y="516"/>
                    </a:cubicBezTo>
                    <a:cubicBezTo>
                      <a:pt x="743" y="34"/>
                      <a:pt x="743" y="34"/>
                      <a:pt x="743" y="34"/>
                    </a:cubicBezTo>
                    <a:cubicBezTo>
                      <a:pt x="743" y="25"/>
                      <a:pt x="739" y="16"/>
                      <a:pt x="733" y="10"/>
                    </a:cubicBezTo>
                    <a:cubicBezTo>
                      <a:pt x="726" y="3"/>
                      <a:pt x="718" y="0"/>
                      <a:pt x="70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87" name="Freeform 277">
                <a:extLst>
                  <a:ext uri="{FF2B5EF4-FFF2-40B4-BE49-F238E27FC236}">
                    <a16:creationId xmlns:a16="http://schemas.microsoft.com/office/drawing/2014/main" id="{63B01762-D211-4E72-9219-9C15E0FCDC42}"/>
                  </a:ext>
                </a:extLst>
              </p:cNvPr>
              <p:cNvSpPr>
                <a:spLocks/>
              </p:cNvSpPr>
              <p:nvPr/>
            </p:nvSpPr>
            <p:spPr bwMode="auto">
              <a:xfrm>
                <a:off x="2083" y="28"/>
                <a:ext cx="814" cy="1603"/>
              </a:xfrm>
              <a:custGeom>
                <a:avLst/>
                <a:gdLst>
                  <a:gd name="T0" fmla="*/ 499 w 998"/>
                  <a:gd name="T1" fmla="*/ 0 h 1966"/>
                  <a:gd name="T2" fmla="*/ 499 w 998"/>
                  <a:gd name="T3" fmla="*/ 0 h 1966"/>
                  <a:gd name="T4" fmla="*/ 0 w 998"/>
                  <a:gd name="T5" fmla="*/ 499 h 1966"/>
                  <a:gd name="T6" fmla="*/ 0 w 998"/>
                  <a:gd name="T7" fmla="*/ 1244 h 1966"/>
                  <a:gd name="T8" fmla="*/ 722 w 998"/>
                  <a:gd name="T9" fmla="*/ 1966 h 1966"/>
                  <a:gd name="T10" fmla="*/ 722 w 998"/>
                  <a:gd name="T11" fmla="*/ 1966 h 1966"/>
                  <a:gd name="T12" fmla="*/ 998 w 998"/>
                  <a:gd name="T13" fmla="*/ 1691 h 1966"/>
                  <a:gd name="T14" fmla="*/ 998 w 998"/>
                  <a:gd name="T15" fmla="*/ 499 h 1966"/>
                  <a:gd name="T16" fmla="*/ 499 w 998"/>
                  <a:gd name="T17" fmla="*/ 0 h 1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8" h="1966">
                    <a:moveTo>
                      <a:pt x="499" y="0"/>
                    </a:moveTo>
                    <a:cubicBezTo>
                      <a:pt x="499" y="0"/>
                      <a:pt x="499" y="0"/>
                      <a:pt x="499" y="0"/>
                    </a:cubicBezTo>
                    <a:cubicBezTo>
                      <a:pt x="223" y="0"/>
                      <a:pt x="0" y="224"/>
                      <a:pt x="0" y="499"/>
                    </a:cubicBezTo>
                    <a:cubicBezTo>
                      <a:pt x="0" y="1244"/>
                      <a:pt x="0" y="1244"/>
                      <a:pt x="0" y="1244"/>
                    </a:cubicBezTo>
                    <a:cubicBezTo>
                      <a:pt x="0" y="1643"/>
                      <a:pt x="323" y="1966"/>
                      <a:pt x="722" y="1966"/>
                    </a:cubicBezTo>
                    <a:cubicBezTo>
                      <a:pt x="722" y="1966"/>
                      <a:pt x="722" y="1966"/>
                      <a:pt x="722" y="1966"/>
                    </a:cubicBezTo>
                    <a:cubicBezTo>
                      <a:pt x="874" y="1966"/>
                      <a:pt x="998" y="1843"/>
                      <a:pt x="998" y="1691"/>
                    </a:cubicBezTo>
                    <a:cubicBezTo>
                      <a:pt x="998" y="499"/>
                      <a:pt x="998" y="499"/>
                      <a:pt x="998" y="499"/>
                    </a:cubicBezTo>
                    <a:cubicBezTo>
                      <a:pt x="998" y="224"/>
                      <a:pt x="774" y="0"/>
                      <a:pt x="4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88" name="Freeform 278">
                <a:extLst>
                  <a:ext uri="{FF2B5EF4-FFF2-40B4-BE49-F238E27FC236}">
                    <a16:creationId xmlns:a16="http://schemas.microsoft.com/office/drawing/2014/main" id="{CE19CED3-6E0A-4025-8451-D5BCA11DF96E}"/>
                  </a:ext>
                </a:extLst>
              </p:cNvPr>
              <p:cNvSpPr>
                <a:spLocks noEditPoints="1"/>
              </p:cNvSpPr>
              <p:nvPr/>
            </p:nvSpPr>
            <p:spPr bwMode="auto">
              <a:xfrm>
                <a:off x="2055" y="0"/>
                <a:ext cx="869" cy="1659"/>
              </a:xfrm>
              <a:custGeom>
                <a:avLst/>
                <a:gdLst>
                  <a:gd name="T0" fmla="*/ 533 w 1066"/>
                  <a:gd name="T1" fmla="*/ 0 h 2034"/>
                  <a:gd name="T2" fmla="*/ 0 w 1066"/>
                  <a:gd name="T3" fmla="*/ 533 h 2034"/>
                  <a:gd name="T4" fmla="*/ 0 w 1066"/>
                  <a:gd name="T5" fmla="*/ 1278 h 2034"/>
                  <a:gd name="T6" fmla="*/ 756 w 1066"/>
                  <a:gd name="T7" fmla="*/ 2034 h 2034"/>
                  <a:gd name="T8" fmla="*/ 1066 w 1066"/>
                  <a:gd name="T9" fmla="*/ 1725 h 2034"/>
                  <a:gd name="T10" fmla="*/ 1066 w 1066"/>
                  <a:gd name="T11" fmla="*/ 533 h 2034"/>
                  <a:gd name="T12" fmla="*/ 533 w 1066"/>
                  <a:gd name="T13" fmla="*/ 0 h 2034"/>
                  <a:gd name="T14" fmla="*/ 998 w 1066"/>
                  <a:gd name="T15" fmla="*/ 1725 h 2034"/>
                  <a:gd name="T16" fmla="*/ 756 w 1066"/>
                  <a:gd name="T17" fmla="*/ 1966 h 2034"/>
                  <a:gd name="T18" fmla="*/ 756 w 1066"/>
                  <a:gd name="T19" fmla="*/ 1966 h 2034"/>
                  <a:gd name="T20" fmla="*/ 68 w 1066"/>
                  <a:gd name="T21" fmla="*/ 1278 h 2034"/>
                  <a:gd name="T22" fmla="*/ 68 w 1066"/>
                  <a:gd name="T23" fmla="*/ 533 h 2034"/>
                  <a:gd name="T24" fmla="*/ 533 w 1066"/>
                  <a:gd name="T25" fmla="*/ 68 h 2034"/>
                  <a:gd name="T26" fmla="*/ 998 w 1066"/>
                  <a:gd name="T27" fmla="*/ 533 h 2034"/>
                  <a:gd name="T28" fmla="*/ 998 w 1066"/>
                  <a:gd name="T29" fmla="*/ 1725 h 2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6" h="2034">
                    <a:moveTo>
                      <a:pt x="533" y="0"/>
                    </a:moveTo>
                    <a:cubicBezTo>
                      <a:pt x="239" y="0"/>
                      <a:pt x="0" y="239"/>
                      <a:pt x="0" y="533"/>
                    </a:cubicBezTo>
                    <a:cubicBezTo>
                      <a:pt x="0" y="1278"/>
                      <a:pt x="0" y="1278"/>
                      <a:pt x="0" y="1278"/>
                    </a:cubicBezTo>
                    <a:cubicBezTo>
                      <a:pt x="0" y="1695"/>
                      <a:pt x="339" y="2034"/>
                      <a:pt x="756" y="2034"/>
                    </a:cubicBezTo>
                    <a:cubicBezTo>
                      <a:pt x="927" y="2034"/>
                      <a:pt x="1066" y="1895"/>
                      <a:pt x="1066" y="1725"/>
                    </a:cubicBezTo>
                    <a:cubicBezTo>
                      <a:pt x="1066" y="533"/>
                      <a:pt x="1066" y="533"/>
                      <a:pt x="1066" y="533"/>
                    </a:cubicBezTo>
                    <a:cubicBezTo>
                      <a:pt x="1066" y="239"/>
                      <a:pt x="826" y="0"/>
                      <a:pt x="533" y="0"/>
                    </a:cubicBezTo>
                    <a:close/>
                    <a:moveTo>
                      <a:pt x="998" y="1725"/>
                    </a:moveTo>
                    <a:cubicBezTo>
                      <a:pt x="998" y="1858"/>
                      <a:pt x="889" y="1966"/>
                      <a:pt x="756" y="1966"/>
                    </a:cubicBezTo>
                    <a:cubicBezTo>
                      <a:pt x="756" y="1966"/>
                      <a:pt x="756" y="1966"/>
                      <a:pt x="756" y="1966"/>
                    </a:cubicBezTo>
                    <a:cubicBezTo>
                      <a:pt x="376" y="1966"/>
                      <a:pt x="68" y="1657"/>
                      <a:pt x="68" y="1278"/>
                    </a:cubicBezTo>
                    <a:cubicBezTo>
                      <a:pt x="68" y="533"/>
                      <a:pt x="68" y="533"/>
                      <a:pt x="68" y="533"/>
                    </a:cubicBezTo>
                    <a:cubicBezTo>
                      <a:pt x="68" y="277"/>
                      <a:pt x="276" y="68"/>
                      <a:pt x="533" y="68"/>
                    </a:cubicBezTo>
                    <a:cubicBezTo>
                      <a:pt x="789" y="68"/>
                      <a:pt x="998" y="277"/>
                      <a:pt x="998" y="533"/>
                    </a:cubicBezTo>
                    <a:lnTo>
                      <a:pt x="998" y="172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89" name="Freeform 279">
                <a:extLst>
                  <a:ext uri="{FF2B5EF4-FFF2-40B4-BE49-F238E27FC236}">
                    <a16:creationId xmlns:a16="http://schemas.microsoft.com/office/drawing/2014/main" id="{1D181AEF-FE07-4C03-BD40-2B0A08627AFD}"/>
                  </a:ext>
                </a:extLst>
              </p:cNvPr>
              <p:cNvSpPr>
                <a:spLocks/>
              </p:cNvSpPr>
              <p:nvPr/>
            </p:nvSpPr>
            <p:spPr bwMode="auto">
              <a:xfrm>
                <a:off x="2569" y="612"/>
                <a:ext cx="169" cy="411"/>
              </a:xfrm>
              <a:custGeom>
                <a:avLst/>
                <a:gdLst>
                  <a:gd name="T0" fmla="*/ 173 w 207"/>
                  <a:gd name="T1" fmla="*/ 0 h 504"/>
                  <a:gd name="T2" fmla="*/ 139 w 207"/>
                  <a:gd name="T3" fmla="*/ 34 h 504"/>
                  <a:gd name="T4" fmla="*/ 139 w 207"/>
                  <a:gd name="T5" fmla="*/ 381 h 504"/>
                  <a:gd name="T6" fmla="*/ 84 w 207"/>
                  <a:gd name="T7" fmla="*/ 436 h 504"/>
                  <a:gd name="T8" fmla="*/ 34 w 207"/>
                  <a:gd name="T9" fmla="*/ 436 h 504"/>
                  <a:gd name="T10" fmla="*/ 0 w 207"/>
                  <a:gd name="T11" fmla="*/ 470 h 504"/>
                  <a:gd name="T12" fmla="*/ 34 w 207"/>
                  <a:gd name="T13" fmla="*/ 504 h 504"/>
                  <a:gd name="T14" fmla="*/ 84 w 207"/>
                  <a:gd name="T15" fmla="*/ 504 h 504"/>
                  <a:gd name="T16" fmla="*/ 207 w 207"/>
                  <a:gd name="T17" fmla="*/ 381 h 504"/>
                  <a:gd name="T18" fmla="*/ 207 w 207"/>
                  <a:gd name="T19" fmla="*/ 34 h 504"/>
                  <a:gd name="T20" fmla="*/ 173 w 207"/>
                  <a:gd name="T21"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504">
                    <a:moveTo>
                      <a:pt x="173" y="0"/>
                    </a:moveTo>
                    <a:cubicBezTo>
                      <a:pt x="154" y="0"/>
                      <a:pt x="139" y="16"/>
                      <a:pt x="139" y="34"/>
                    </a:cubicBezTo>
                    <a:cubicBezTo>
                      <a:pt x="139" y="381"/>
                      <a:pt x="139" y="381"/>
                      <a:pt x="139" y="381"/>
                    </a:cubicBezTo>
                    <a:cubicBezTo>
                      <a:pt x="139" y="411"/>
                      <a:pt x="114" y="436"/>
                      <a:pt x="84" y="436"/>
                    </a:cubicBezTo>
                    <a:cubicBezTo>
                      <a:pt x="34" y="436"/>
                      <a:pt x="34" y="436"/>
                      <a:pt x="34" y="436"/>
                    </a:cubicBezTo>
                    <a:cubicBezTo>
                      <a:pt x="15" y="436"/>
                      <a:pt x="0" y="451"/>
                      <a:pt x="0" y="470"/>
                    </a:cubicBezTo>
                    <a:cubicBezTo>
                      <a:pt x="0" y="488"/>
                      <a:pt x="15" y="504"/>
                      <a:pt x="34" y="504"/>
                    </a:cubicBezTo>
                    <a:cubicBezTo>
                      <a:pt x="84" y="504"/>
                      <a:pt x="84" y="504"/>
                      <a:pt x="84" y="504"/>
                    </a:cubicBezTo>
                    <a:cubicBezTo>
                      <a:pt x="152" y="504"/>
                      <a:pt x="207" y="449"/>
                      <a:pt x="207" y="381"/>
                    </a:cubicBezTo>
                    <a:cubicBezTo>
                      <a:pt x="207" y="34"/>
                      <a:pt x="207" y="34"/>
                      <a:pt x="207" y="34"/>
                    </a:cubicBezTo>
                    <a:cubicBezTo>
                      <a:pt x="207" y="16"/>
                      <a:pt x="191" y="0"/>
                      <a:pt x="17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90" name="Freeform 280">
                <a:extLst>
                  <a:ext uri="{FF2B5EF4-FFF2-40B4-BE49-F238E27FC236}">
                    <a16:creationId xmlns:a16="http://schemas.microsoft.com/office/drawing/2014/main" id="{D4018635-CAFF-4D57-A859-F9800138ED49}"/>
                  </a:ext>
                </a:extLst>
              </p:cNvPr>
              <p:cNvSpPr>
                <a:spLocks/>
              </p:cNvSpPr>
              <p:nvPr/>
            </p:nvSpPr>
            <p:spPr bwMode="auto">
              <a:xfrm>
                <a:off x="2083" y="584"/>
                <a:ext cx="814" cy="1047"/>
              </a:xfrm>
              <a:custGeom>
                <a:avLst/>
                <a:gdLst>
                  <a:gd name="T0" fmla="*/ 753 w 998"/>
                  <a:gd name="T1" fmla="*/ 646 h 1284"/>
                  <a:gd name="T2" fmla="*/ 641 w 998"/>
                  <a:gd name="T3" fmla="*/ 646 h 1284"/>
                  <a:gd name="T4" fmla="*/ 0 w 998"/>
                  <a:gd name="T5" fmla="*/ 0 h 1284"/>
                  <a:gd name="T6" fmla="*/ 0 w 998"/>
                  <a:gd name="T7" fmla="*/ 562 h 1284"/>
                  <a:gd name="T8" fmla="*/ 722 w 998"/>
                  <a:gd name="T9" fmla="*/ 1284 h 1284"/>
                  <a:gd name="T10" fmla="*/ 998 w 998"/>
                  <a:gd name="T11" fmla="*/ 1009 h 1284"/>
                  <a:gd name="T12" fmla="*/ 998 w 998"/>
                  <a:gd name="T13" fmla="*/ 397 h 1284"/>
                  <a:gd name="T14" fmla="*/ 753 w 998"/>
                  <a:gd name="T15" fmla="*/ 646 h 12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8" h="1284">
                    <a:moveTo>
                      <a:pt x="753" y="646"/>
                    </a:moveTo>
                    <a:cubicBezTo>
                      <a:pt x="641" y="646"/>
                      <a:pt x="641" y="646"/>
                      <a:pt x="641" y="646"/>
                    </a:cubicBezTo>
                    <a:cubicBezTo>
                      <a:pt x="120" y="646"/>
                      <a:pt x="0" y="354"/>
                      <a:pt x="0" y="0"/>
                    </a:cubicBezTo>
                    <a:cubicBezTo>
                      <a:pt x="0" y="562"/>
                      <a:pt x="0" y="562"/>
                      <a:pt x="0" y="562"/>
                    </a:cubicBezTo>
                    <a:cubicBezTo>
                      <a:pt x="0" y="961"/>
                      <a:pt x="323" y="1284"/>
                      <a:pt x="722" y="1284"/>
                    </a:cubicBezTo>
                    <a:cubicBezTo>
                      <a:pt x="874" y="1284"/>
                      <a:pt x="998" y="1161"/>
                      <a:pt x="998" y="1009"/>
                    </a:cubicBezTo>
                    <a:cubicBezTo>
                      <a:pt x="998" y="397"/>
                      <a:pt x="998" y="397"/>
                      <a:pt x="998" y="397"/>
                    </a:cubicBezTo>
                    <a:cubicBezTo>
                      <a:pt x="998" y="532"/>
                      <a:pt x="888" y="646"/>
                      <a:pt x="753" y="64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91" name="Freeform 281">
                <a:extLst>
                  <a:ext uri="{FF2B5EF4-FFF2-40B4-BE49-F238E27FC236}">
                    <a16:creationId xmlns:a16="http://schemas.microsoft.com/office/drawing/2014/main" id="{7F67BA2E-8E7A-41C0-988E-24AF3F2439AD}"/>
                  </a:ext>
                </a:extLst>
              </p:cNvPr>
              <p:cNvSpPr>
                <a:spLocks/>
              </p:cNvSpPr>
              <p:nvPr/>
            </p:nvSpPr>
            <p:spPr bwMode="auto">
              <a:xfrm>
                <a:off x="2055" y="556"/>
                <a:ext cx="869" cy="1103"/>
              </a:xfrm>
              <a:custGeom>
                <a:avLst/>
                <a:gdLst>
                  <a:gd name="T0" fmla="*/ 1032 w 1066"/>
                  <a:gd name="T1" fmla="*/ 397 h 1352"/>
                  <a:gd name="T2" fmla="*/ 998 w 1066"/>
                  <a:gd name="T3" fmla="*/ 431 h 1352"/>
                  <a:gd name="T4" fmla="*/ 998 w 1066"/>
                  <a:gd name="T5" fmla="*/ 1043 h 1352"/>
                  <a:gd name="T6" fmla="*/ 756 w 1066"/>
                  <a:gd name="T7" fmla="*/ 1284 h 1352"/>
                  <a:gd name="T8" fmla="*/ 68 w 1066"/>
                  <a:gd name="T9" fmla="*/ 596 h 1352"/>
                  <a:gd name="T10" fmla="*/ 68 w 1066"/>
                  <a:gd name="T11" fmla="*/ 34 h 1352"/>
                  <a:gd name="T12" fmla="*/ 34 w 1066"/>
                  <a:gd name="T13" fmla="*/ 0 h 1352"/>
                  <a:gd name="T14" fmla="*/ 0 w 1066"/>
                  <a:gd name="T15" fmla="*/ 34 h 1352"/>
                  <a:gd name="T16" fmla="*/ 0 w 1066"/>
                  <a:gd name="T17" fmla="*/ 596 h 1352"/>
                  <a:gd name="T18" fmla="*/ 756 w 1066"/>
                  <a:gd name="T19" fmla="*/ 1352 h 1352"/>
                  <a:gd name="T20" fmla="*/ 1066 w 1066"/>
                  <a:gd name="T21" fmla="*/ 1043 h 1352"/>
                  <a:gd name="T22" fmla="*/ 1066 w 1066"/>
                  <a:gd name="T23" fmla="*/ 431 h 1352"/>
                  <a:gd name="T24" fmla="*/ 1032 w 1066"/>
                  <a:gd name="T25" fmla="*/ 397 h 1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6" h="1352">
                    <a:moveTo>
                      <a:pt x="1032" y="397"/>
                    </a:moveTo>
                    <a:cubicBezTo>
                      <a:pt x="1013" y="397"/>
                      <a:pt x="998" y="412"/>
                      <a:pt x="998" y="431"/>
                    </a:cubicBezTo>
                    <a:cubicBezTo>
                      <a:pt x="998" y="1043"/>
                      <a:pt x="998" y="1043"/>
                      <a:pt x="998" y="1043"/>
                    </a:cubicBezTo>
                    <a:cubicBezTo>
                      <a:pt x="998" y="1176"/>
                      <a:pt x="889" y="1284"/>
                      <a:pt x="756" y="1284"/>
                    </a:cubicBezTo>
                    <a:cubicBezTo>
                      <a:pt x="376" y="1284"/>
                      <a:pt x="68" y="975"/>
                      <a:pt x="68" y="596"/>
                    </a:cubicBezTo>
                    <a:cubicBezTo>
                      <a:pt x="68" y="34"/>
                      <a:pt x="68" y="34"/>
                      <a:pt x="68" y="34"/>
                    </a:cubicBezTo>
                    <a:cubicBezTo>
                      <a:pt x="68" y="15"/>
                      <a:pt x="52" y="0"/>
                      <a:pt x="34" y="0"/>
                    </a:cubicBezTo>
                    <a:cubicBezTo>
                      <a:pt x="15" y="0"/>
                      <a:pt x="0" y="15"/>
                      <a:pt x="0" y="34"/>
                    </a:cubicBezTo>
                    <a:cubicBezTo>
                      <a:pt x="0" y="596"/>
                      <a:pt x="0" y="596"/>
                      <a:pt x="0" y="596"/>
                    </a:cubicBezTo>
                    <a:cubicBezTo>
                      <a:pt x="0" y="1013"/>
                      <a:pt x="339" y="1352"/>
                      <a:pt x="756" y="1352"/>
                    </a:cubicBezTo>
                    <a:cubicBezTo>
                      <a:pt x="927" y="1352"/>
                      <a:pt x="1066" y="1213"/>
                      <a:pt x="1066" y="1043"/>
                    </a:cubicBezTo>
                    <a:cubicBezTo>
                      <a:pt x="1066" y="431"/>
                      <a:pt x="1066" y="431"/>
                      <a:pt x="1066" y="431"/>
                    </a:cubicBezTo>
                    <a:cubicBezTo>
                      <a:pt x="1066" y="412"/>
                      <a:pt x="1050" y="397"/>
                      <a:pt x="1032" y="39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92" name="Freeform 282">
                <a:extLst>
                  <a:ext uri="{FF2B5EF4-FFF2-40B4-BE49-F238E27FC236}">
                    <a16:creationId xmlns:a16="http://schemas.microsoft.com/office/drawing/2014/main" id="{11A1C72A-1CB2-4AD0-A29F-66C957BEA417}"/>
                  </a:ext>
                </a:extLst>
              </p:cNvPr>
              <p:cNvSpPr>
                <a:spLocks/>
              </p:cNvSpPr>
              <p:nvPr/>
            </p:nvSpPr>
            <p:spPr bwMode="auto">
              <a:xfrm>
                <a:off x="2023" y="730"/>
                <a:ext cx="151" cy="204"/>
              </a:xfrm>
              <a:custGeom>
                <a:avLst/>
                <a:gdLst>
                  <a:gd name="T0" fmla="*/ 124 w 185"/>
                  <a:gd name="T1" fmla="*/ 0 h 250"/>
                  <a:gd name="T2" fmla="*/ 0 w 185"/>
                  <a:gd name="T3" fmla="*/ 125 h 250"/>
                  <a:gd name="T4" fmla="*/ 0 w 185"/>
                  <a:gd name="T5" fmla="*/ 125 h 250"/>
                  <a:gd name="T6" fmla="*/ 124 w 185"/>
                  <a:gd name="T7" fmla="*/ 250 h 250"/>
                  <a:gd name="T8" fmla="*/ 185 w 185"/>
                  <a:gd name="T9" fmla="*/ 250 h 250"/>
                  <a:gd name="T10" fmla="*/ 163 w 185"/>
                  <a:gd name="T11" fmla="*/ 0 h 250"/>
                  <a:gd name="T12" fmla="*/ 124 w 185"/>
                  <a:gd name="T13" fmla="*/ 0 h 250"/>
                </a:gdLst>
                <a:ahLst/>
                <a:cxnLst>
                  <a:cxn ang="0">
                    <a:pos x="T0" y="T1"/>
                  </a:cxn>
                  <a:cxn ang="0">
                    <a:pos x="T2" y="T3"/>
                  </a:cxn>
                  <a:cxn ang="0">
                    <a:pos x="T4" y="T5"/>
                  </a:cxn>
                  <a:cxn ang="0">
                    <a:pos x="T6" y="T7"/>
                  </a:cxn>
                  <a:cxn ang="0">
                    <a:pos x="T8" y="T9"/>
                  </a:cxn>
                  <a:cxn ang="0">
                    <a:pos x="T10" y="T11"/>
                  </a:cxn>
                  <a:cxn ang="0">
                    <a:pos x="T12" y="T13"/>
                  </a:cxn>
                </a:cxnLst>
                <a:rect l="0" t="0" r="r" b="b"/>
                <a:pathLst>
                  <a:path w="185" h="250">
                    <a:moveTo>
                      <a:pt x="124" y="0"/>
                    </a:moveTo>
                    <a:cubicBezTo>
                      <a:pt x="55" y="0"/>
                      <a:pt x="0" y="56"/>
                      <a:pt x="0" y="125"/>
                    </a:cubicBezTo>
                    <a:cubicBezTo>
                      <a:pt x="0" y="125"/>
                      <a:pt x="0" y="125"/>
                      <a:pt x="0" y="125"/>
                    </a:cubicBezTo>
                    <a:cubicBezTo>
                      <a:pt x="0" y="194"/>
                      <a:pt x="55" y="250"/>
                      <a:pt x="124" y="250"/>
                    </a:cubicBezTo>
                    <a:cubicBezTo>
                      <a:pt x="185" y="250"/>
                      <a:pt x="185" y="250"/>
                      <a:pt x="185" y="250"/>
                    </a:cubicBezTo>
                    <a:cubicBezTo>
                      <a:pt x="163" y="0"/>
                      <a:pt x="163" y="0"/>
                      <a:pt x="163" y="0"/>
                    </a:cubicBezTo>
                    <a:lnTo>
                      <a:pt x="1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93" name="Freeform 283">
                <a:extLst>
                  <a:ext uri="{FF2B5EF4-FFF2-40B4-BE49-F238E27FC236}">
                    <a16:creationId xmlns:a16="http://schemas.microsoft.com/office/drawing/2014/main" id="{8D0C81F2-C1DB-4EFE-BC30-9133E6F499E6}"/>
                  </a:ext>
                </a:extLst>
              </p:cNvPr>
              <p:cNvSpPr>
                <a:spLocks/>
              </p:cNvSpPr>
              <p:nvPr/>
            </p:nvSpPr>
            <p:spPr bwMode="auto">
              <a:xfrm>
                <a:off x="1995" y="702"/>
                <a:ext cx="207" cy="260"/>
              </a:xfrm>
              <a:custGeom>
                <a:avLst/>
                <a:gdLst>
                  <a:gd name="T0" fmla="*/ 219 w 253"/>
                  <a:gd name="T1" fmla="*/ 250 h 318"/>
                  <a:gd name="T2" fmla="*/ 158 w 253"/>
                  <a:gd name="T3" fmla="*/ 250 h 318"/>
                  <a:gd name="T4" fmla="*/ 94 w 253"/>
                  <a:gd name="T5" fmla="*/ 223 h 318"/>
                  <a:gd name="T6" fmla="*/ 68 w 253"/>
                  <a:gd name="T7" fmla="*/ 159 h 318"/>
                  <a:gd name="T8" fmla="*/ 158 w 253"/>
                  <a:gd name="T9" fmla="*/ 68 h 318"/>
                  <a:gd name="T10" fmla="*/ 197 w 253"/>
                  <a:gd name="T11" fmla="*/ 68 h 318"/>
                  <a:gd name="T12" fmla="*/ 231 w 253"/>
                  <a:gd name="T13" fmla="*/ 34 h 318"/>
                  <a:gd name="T14" fmla="*/ 197 w 253"/>
                  <a:gd name="T15" fmla="*/ 0 h 318"/>
                  <a:gd name="T16" fmla="*/ 158 w 253"/>
                  <a:gd name="T17" fmla="*/ 0 h 318"/>
                  <a:gd name="T18" fmla="*/ 0 w 253"/>
                  <a:gd name="T19" fmla="*/ 159 h 318"/>
                  <a:gd name="T20" fmla="*/ 46 w 253"/>
                  <a:gd name="T21" fmla="*/ 271 h 318"/>
                  <a:gd name="T22" fmla="*/ 158 w 253"/>
                  <a:gd name="T23" fmla="*/ 318 h 318"/>
                  <a:gd name="T24" fmla="*/ 219 w 253"/>
                  <a:gd name="T25" fmla="*/ 318 h 318"/>
                  <a:gd name="T26" fmla="*/ 253 w 253"/>
                  <a:gd name="T27" fmla="*/ 284 h 318"/>
                  <a:gd name="T28" fmla="*/ 219 w 253"/>
                  <a:gd name="T29" fmla="*/ 25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3" h="318">
                    <a:moveTo>
                      <a:pt x="219" y="250"/>
                    </a:moveTo>
                    <a:cubicBezTo>
                      <a:pt x="158" y="250"/>
                      <a:pt x="158" y="250"/>
                      <a:pt x="158" y="250"/>
                    </a:cubicBezTo>
                    <a:cubicBezTo>
                      <a:pt x="134" y="250"/>
                      <a:pt x="111" y="240"/>
                      <a:pt x="94" y="223"/>
                    </a:cubicBezTo>
                    <a:cubicBezTo>
                      <a:pt x="77" y="206"/>
                      <a:pt x="68" y="183"/>
                      <a:pt x="68" y="159"/>
                    </a:cubicBezTo>
                    <a:cubicBezTo>
                      <a:pt x="68" y="109"/>
                      <a:pt x="108" y="68"/>
                      <a:pt x="158" y="68"/>
                    </a:cubicBezTo>
                    <a:cubicBezTo>
                      <a:pt x="197" y="68"/>
                      <a:pt x="197" y="68"/>
                      <a:pt x="197" y="68"/>
                    </a:cubicBezTo>
                    <a:cubicBezTo>
                      <a:pt x="215" y="68"/>
                      <a:pt x="231" y="53"/>
                      <a:pt x="231" y="34"/>
                    </a:cubicBezTo>
                    <a:cubicBezTo>
                      <a:pt x="231" y="15"/>
                      <a:pt x="215" y="0"/>
                      <a:pt x="197" y="0"/>
                    </a:cubicBezTo>
                    <a:cubicBezTo>
                      <a:pt x="158" y="0"/>
                      <a:pt x="158" y="0"/>
                      <a:pt x="158" y="0"/>
                    </a:cubicBezTo>
                    <a:cubicBezTo>
                      <a:pt x="71" y="0"/>
                      <a:pt x="0" y="71"/>
                      <a:pt x="0" y="159"/>
                    </a:cubicBezTo>
                    <a:cubicBezTo>
                      <a:pt x="0" y="201"/>
                      <a:pt x="16" y="241"/>
                      <a:pt x="46" y="271"/>
                    </a:cubicBezTo>
                    <a:cubicBezTo>
                      <a:pt x="76" y="301"/>
                      <a:pt x="116" y="318"/>
                      <a:pt x="158" y="318"/>
                    </a:cubicBezTo>
                    <a:cubicBezTo>
                      <a:pt x="219" y="318"/>
                      <a:pt x="219" y="318"/>
                      <a:pt x="219" y="318"/>
                    </a:cubicBezTo>
                    <a:cubicBezTo>
                      <a:pt x="238" y="318"/>
                      <a:pt x="253" y="302"/>
                      <a:pt x="253" y="284"/>
                    </a:cubicBezTo>
                    <a:cubicBezTo>
                      <a:pt x="253" y="265"/>
                      <a:pt x="238" y="250"/>
                      <a:pt x="219" y="2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94" name="Freeform 284">
                <a:extLst>
                  <a:ext uri="{FF2B5EF4-FFF2-40B4-BE49-F238E27FC236}">
                    <a16:creationId xmlns:a16="http://schemas.microsoft.com/office/drawing/2014/main" id="{9797D050-50EB-45E4-92AA-0E0B9F613333}"/>
                  </a:ext>
                </a:extLst>
              </p:cNvPr>
              <p:cNvSpPr>
                <a:spLocks/>
              </p:cNvSpPr>
              <p:nvPr/>
            </p:nvSpPr>
            <p:spPr bwMode="auto">
              <a:xfrm>
                <a:off x="2067" y="612"/>
                <a:ext cx="1010" cy="55"/>
              </a:xfrm>
              <a:custGeom>
                <a:avLst/>
                <a:gdLst>
                  <a:gd name="T0" fmla="*/ 1204 w 1238"/>
                  <a:gd name="T1" fmla="*/ 0 h 68"/>
                  <a:gd name="T2" fmla="*/ 34 w 1238"/>
                  <a:gd name="T3" fmla="*/ 0 h 68"/>
                  <a:gd name="T4" fmla="*/ 0 w 1238"/>
                  <a:gd name="T5" fmla="*/ 34 h 68"/>
                  <a:gd name="T6" fmla="*/ 34 w 1238"/>
                  <a:gd name="T7" fmla="*/ 68 h 68"/>
                  <a:gd name="T8" fmla="*/ 1204 w 1238"/>
                  <a:gd name="T9" fmla="*/ 68 h 68"/>
                  <a:gd name="T10" fmla="*/ 1238 w 1238"/>
                  <a:gd name="T11" fmla="*/ 34 h 68"/>
                  <a:gd name="T12" fmla="*/ 1204 w 1238"/>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1238" h="68">
                    <a:moveTo>
                      <a:pt x="1204" y="0"/>
                    </a:moveTo>
                    <a:cubicBezTo>
                      <a:pt x="34" y="0"/>
                      <a:pt x="34" y="0"/>
                      <a:pt x="34" y="0"/>
                    </a:cubicBezTo>
                    <a:cubicBezTo>
                      <a:pt x="15" y="0"/>
                      <a:pt x="0" y="16"/>
                      <a:pt x="0" y="34"/>
                    </a:cubicBezTo>
                    <a:cubicBezTo>
                      <a:pt x="0" y="53"/>
                      <a:pt x="15" y="68"/>
                      <a:pt x="34" y="68"/>
                    </a:cubicBezTo>
                    <a:cubicBezTo>
                      <a:pt x="1204" y="68"/>
                      <a:pt x="1204" y="68"/>
                      <a:pt x="1204" y="68"/>
                    </a:cubicBezTo>
                    <a:cubicBezTo>
                      <a:pt x="1223" y="68"/>
                      <a:pt x="1238" y="53"/>
                      <a:pt x="1238" y="34"/>
                    </a:cubicBezTo>
                    <a:cubicBezTo>
                      <a:pt x="1238" y="16"/>
                      <a:pt x="1223" y="0"/>
                      <a:pt x="1204"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95" name="Freeform 285">
                <a:extLst>
                  <a:ext uri="{FF2B5EF4-FFF2-40B4-BE49-F238E27FC236}">
                    <a16:creationId xmlns:a16="http://schemas.microsoft.com/office/drawing/2014/main" id="{D8064134-BF65-4B2B-B5CE-E41FE51AECFA}"/>
                  </a:ext>
                </a:extLst>
              </p:cNvPr>
              <p:cNvSpPr>
                <a:spLocks/>
              </p:cNvSpPr>
              <p:nvPr/>
            </p:nvSpPr>
            <p:spPr bwMode="auto">
              <a:xfrm>
                <a:off x="2305" y="640"/>
                <a:ext cx="301" cy="233"/>
              </a:xfrm>
              <a:custGeom>
                <a:avLst/>
                <a:gdLst>
                  <a:gd name="T0" fmla="*/ 0 w 368"/>
                  <a:gd name="T1" fmla="*/ 102 h 286"/>
                  <a:gd name="T2" fmla="*/ 184 w 368"/>
                  <a:gd name="T3" fmla="*/ 286 h 286"/>
                  <a:gd name="T4" fmla="*/ 184 w 368"/>
                  <a:gd name="T5" fmla="*/ 286 h 286"/>
                  <a:gd name="T6" fmla="*/ 368 w 368"/>
                  <a:gd name="T7" fmla="*/ 102 h 286"/>
                  <a:gd name="T8" fmla="*/ 368 w 368"/>
                  <a:gd name="T9" fmla="*/ 0 h 286"/>
                  <a:gd name="T10" fmla="*/ 0 w 368"/>
                  <a:gd name="T11" fmla="*/ 0 h 286"/>
                  <a:gd name="T12" fmla="*/ 0 w 368"/>
                  <a:gd name="T13" fmla="*/ 102 h 286"/>
                </a:gdLst>
                <a:ahLst/>
                <a:cxnLst>
                  <a:cxn ang="0">
                    <a:pos x="T0" y="T1"/>
                  </a:cxn>
                  <a:cxn ang="0">
                    <a:pos x="T2" y="T3"/>
                  </a:cxn>
                  <a:cxn ang="0">
                    <a:pos x="T4" y="T5"/>
                  </a:cxn>
                  <a:cxn ang="0">
                    <a:pos x="T6" y="T7"/>
                  </a:cxn>
                  <a:cxn ang="0">
                    <a:pos x="T8" y="T9"/>
                  </a:cxn>
                  <a:cxn ang="0">
                    <a:pos x="T10" y="T11"/>
                  </a:cxn>
                  <a:cxn ang="0">
                    <a:pos x="T12" y="T13"/>
                  </a:cxn>
                </a:cxnLst>
                <a:rect l="0" t="0" r="r" b="b"/>
                <a:pathLst>
                  <a:path w="368" h="286">
                    <a:moveTo>
                      <a:pt x="0" y="102"/>
                    </a:moveTo>
                    <a:cubicBezTo>
                      <a:pt x="0" y="203"/>
                      <a:pt x="83" y="286"/>
                      <a:pt x="184" y="286"/>
                    </a:cubicBezTo>
                    <a:cubicBezTo>
                      <a:pt x="184" y="286"/>
                      <a:pt x="184" y="286"/>
                      <a:pt x="184" y="286"/>
                    </a:cubicBezTo>
                    <a:cubicBezTo>
                      <a:pt x="286" y="286"/>
                      <a:pt x="368" y="203"/>
                      <a:pt x="368" y="102"/>
                    </a:cubicBezTo>
                    <a:cubicBezTo>
                      <a:pt x="368" y="0"/>
                      <a:pt x="368" y="0"/>
                      <a:pt x="368" y="0"/>
                    </a:cubicBezTo>
                    <a:cubicBezTo>
                      <a:pt x="0" y="0"/>
                      <a:pt x="0" y="0"/>
                      <a:pt x="0" y="0"/>
                    </a:cubicBezTo>
                    <a:lnTo>
                      <a:pt x="0" y="10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96" name="Freeform 286">
                <a:extLst>
                  <a:ext uri="{FF2B5EF4-FFF2-40B4-BE49-F238E27FC236}">
                    <a16:creationId xmlns:a16="http://schemas.microsoft.com/office/drawing/2014/main" id="{4C9091A7-D510-40B3-966B-D0B5904B4907}"/>
                  </a:ext>
                </a:extLst>
              </p:cNvPr>
              <p:cNvSpPr>
                <a:spLocks noEditPoints="1"/>
              </p:cNvSpPr>
              <p:nvPr/>
            </p:nvSpPr>
            <p:spPr bwMode="auto">
              <a:xfrm>
                <a:off x="2278" y="612"/>
                <a:ext cx="355" cy="289"/>
              </a:xfrm>
              <a:custGeom>
                <a:avLst/>
                <a:gdLst>
                  <a:gd name="T0" fmla="*/ 402 w 436"/>
                  <a:gd name="T1" fmla="*/ 0 h 354"/>
                  <a:gd name="T2" fmla="*/ 34 w 436"/>
                  <a:gd name="T3" fmla="*/ 0 h 354"/>
                  <a:gd name="T4" fmla="*/ 0 w 436"/>
                  <a:gd name="T5" fmla="*/ 34 h 354"/>
                  <a:gd name="T6" fmla="*/ 0 w 436"/>
                  <a:gd name="T7" fmla="*/ 136 h 354"/>
                  <a:gd name="T8" fmla="*/ 218 w 436"/>
                  <a:gd name="T9" fmla="*/ 354 h 354"/>
                  <a:gd name="T10" fmla="*/ 436 w 436"/>
                  <a:gd name="T11" fmla="*/ 136 h 354"/>
                  <a:gd name="T12" fmla="*/ 436 w 436"/>
                  <a:gd name="T13" fmla="*/ 34 h 354"/>
                  <a:gd name="T14" fmla="*/ 402 w 436"/>
                  <a:gd name="T15" fmla="*/ 0 h 354"/>
                  <a:gd name="T16" fmla="*/ 368 w 436"/>
                  <a:gd name="T17" fmla="*/ 136 h 354"/>
                  <a:gd name="T18" fmla="*/ 218 w 436"/>
                  <a:gd name="T19" fmla="*/ 286 h 354"/>
                  <a:gd name="T20" fmla="*/ 68 w 436"/>
                  <a:gd name="T21" fmla="*/ 136 h 354"/>
                  <a:gd name="T22" fmla="*/ 68 w 436"/>
                  <a:gd name="T23" fmla="*/ 68 h 354"/>
                  <a:gd name="T24" fmla="*/ 368 w 436"/>
                  <a:gd name="T25" fmla="*/ 68 h 354"/>
                  <a:gd name="T26" fmla="*/ 368 w 436"/>
                  <a:gd name="T27" fmla="*/ 13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6" h="354">
                    <a:moveTo>
                      <a:pt x="402" y="0"/>
                    </a:moveTo>
                    <a:cubicBezTo>
                      <a:pt x="34" y="0"/>
                      <a:pt x="34" y="0"/>
                      <a:pt x="34" y="0"/>
                    </a:cubicBezTo>
                    <a:cubicBezTo>
                      <a:pt x="16" y="0"/>
                      <a:pt x="0" y="16"/>
                      <a:pt x="0" y="34"/>
                    </a:cubicBezTo>
                    <a:cubicBezTo>
                      <a:pt x="0" y="136"/>
                      <a:pt x="0" y="136"/>
                      <a:pt x="0" y="136"/>
                    </a:cubicBezTo>
                    <a:cubicBezTo>
                      <a:pt x="0" y="256"/>
                      <a:pt x="98" y="354"/>
                      <a:pt x="218" y="354"/>
                    </a:cubicBezTo>
                    <a:cubicBezTo>
                      <a:pt x="338" y="354"/>
                      <a:pt x="436" y="256"/>
                      <a:pt x="436" y="136"/>
                    </a:cubicBezTo>
                    <a:cubicBezTo>
                      <a:pt x="436" y="34"/>
                      <a:pt x="436" y="34"/>
                      <a:pt x="436" y="34"/>
                    </a:cubicBezTo>
                    <a:cubicBezTo>
                      <a:pt x="436" y="16"/>
                      <a:pt x="421" y="0"/>
                      <a:pt x="402" y="0"/>
                    </a:cubicBezTo>
                    <a:close/>
                    <a:moveTo>
                      <a:pt x="368" y="136"/>
                    </a:moveTo>
                    <a:cubicBezTo>
                      <a:pt x="368" y="218"/>
                      <a:pt x="301" y="286"/>
                      <a:pt x="218" y="286"/>
                    </a:cubicBezTo>
                    <a:cubicBezTo>
                      <a:pt x="136" y="286"/>
                      <a:pt x="68" y="218"/>
                      <a:pt x="68" y="136"/>
                    </a:cubicBezTo>
                    <a:cubicBezTo>
                      <a:pt x="68" y="68"/>
                      <a:pt x="68" y="68"/>
                      <a:pt x="68" y="68"/>
                    </a:cubicBezTo>
                    <a:cubicBezTo>
                      <a:pt x="368" y="68"/>
                      <a:pt x="368" y="68"/>
                      <a:pt x="368" y="68"/>
                    </a:cubicBezTo>
                    <a:lnTo>
                      <a:pt x="368" y="1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97" name="Freeform 287">
                <a:extLst>
                  <a:ext uri="{FF2B5EF4-FFF2-40B4-BE49-F238E27FC236}">
                    <a16:creationId xmlns:a16="http://schemas.microsoft.com/office/drawing/2014/main" id="{8B82F38C-ACDD-464F-ADB4-4D32C9A76F05}"/>
                  </a:ext>
                </a:extLst>
              </p:cNvPr>
              <p:cNvSpPr>
                <a:spLocks/>
              </p:cNvSpPr>
              <p:nvPr/>
            </p:nvSpPr>
            <p:spPr bwMode="auto">
              <a:xfrm>
                <a:off x="2710" y="640"/>
                <a:ext cx="299" cy="233"/>
              </a:xfrm>
              <a:custGeom>
                <a:avLst/>
                <a:gdLst>
                  <a:gd name="T0" fmla="*/ 0 w 367"/>
                  <a:gd name="T1" fmla="*/ 102 h 286"/>
                  <a:gd name="T2" fmla="*/ 184 w 367"/>
                  <a:gd name="T3" fmla="*/ 286 h 286"/>
                  <a:gd name="T4" fmla="*/ 184 w 367"/>
                  <a:gd name="T5" fmla="*/ 286 h 286"/>
                  <a:gd name="T6" fmla="*/ 367 w 367"/>
                  <a:gd name="T7" fmla="*/ 102 h 286"/>
                  <a:gd name="T8" fmla="*/ 367 w 367"/>
                  <a:gd name="T9" fmla="*/ 0 h 286"/>
                  <a:gd name="T10" fmla="*/ 0 w 367"/>
                  <a:gd name="T11" fmla="*/ 0 h 286"/>
                  <a:gd name="T12" fmla="*/ 0 w 367"/>
                  <a:gd name="T13" fmla="*/ 102 h 286"/>
                </a:gdLst>
                <a:ahLst/>
                <a:cxnLst>
                  <a:cxn ang="0">
                    <a:pos x="T0" y="T1"/>
                  </a:cxn>
                  <a:cxn ang="0">
                    <a:pos x="T2" y="T3"/>
                  </a:cxn>
                  <a:cxn ang="0">
                    <a:pos x="T4" y="T5"/>
                  </a:cxn>
                  <a:cxn ang="0">
                    <a:pos x="T6" y="T7"/>
                  </a:cxn>
                  <a:cxn ang="0">
                    <a:pos x="T8" y="T9"/>
                  </a:cxn>
                  <a:cxn ang="0">
                    <a:pos x="T10" y="T11"/>
                  </a:cxn>
                  <a:cxn ang="0">
                    <a:pos x="T12" y="T13"/>
                  </a:cxn>
                </a:cxnLst>
                <a:rect l="0" t="0" r="r" b="b"/>
                <a:pathLst>
                  <a:path w="367" h="286">
                    <a:moveTo>
                      <a:pt x="0" y="102"/>
                    </a:moveTo>
                    <a:cubicBezTo>
                      <a:pt x="0" y="203"/>
                      <a:pt x="82" y="286"/>
                      <a:pt x="184" y="286"/>
                    </a:cubicBezTo>
                    <a:cubicBezTo>
                      <a:pt x="184" y="286"/>
                      <a:pt x="184" y="286"/>
                      <a:pt x="184" y="286"/>
                    </a:cubicBezTo>
                    <a:cubicBezTo>
                      <a:pt x="285" y="286"/>
                      <a:pt x="367" y="203"/>
                      <a:pt x="367" y="102"/>
                    </a:cubicBezTo>
                    <a:cubicBezTo>
                      <a:pt x="367" y="0"/>
                      <a:pt x="367" y="0"/>
                      <a:pt x="367" y="0"/>
                    </a:cubicBezTo>
                    <a:cubicBezTo>
                      <a:pt x="0" y="0"/>
                      <a:pt x="0" y="0"/>
                      <a:pt x="0" y="0"/>
                    </a:cubicBezTo>
                    <a:lnTo>
                      <a:pt x="0" y="10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98" name="Freeform 288">
                <a:extLst>
                  <a:ext uri="{FF2B5EF4-FFF2-40B4-BE49-F238E27FC236}">
                    <a16:creationId xmlns:a16="http://schemas.microsoft.com/office/drawing/2014/main" id="{87345A7C-7122-4D0B-A4AB-E73B7AC786A0}"/>
                  </a:ext>
                </a:extLst>
              </p:cNvPr>
              <p:cNvSpPr>
                <a:spLocks noEditPoints="1"/>
              </p:cNvSpPr>
              <p:nvPr/>
            </p:nvSpPr>
            <p:spPr bwMode="auto">
              <a:xfrm>
                <a:off x="2682" y="612"/>
                <a:ext cx="355" cy="289"/>
              </a:xfrm>
              <a:custGeom>
                <a:avLst/>
                <a:gdLst>
                  <a:gd name="T0" fmla="*/ 401 w 435"/>
                  <a:gd name="T1" fmla="*/ 0 h 354"/>
                  <a:gd name="T2" fmla="*/ 34 w 435"/>
                  <a:gd name="T3" fmla="*/ 0 h 354"/>
                  <a:gd name="T4" fmla="*/ 0 w 435"/>
                  <a:gd name="T5" fmla="*/ 34 h 354"/>
                  <a:gd name="T6" fmla="*/ 0 w 435"/>
                  <a:gd name="T7" fmla="*/ 136 h 354"/>
                  <a:gd name="T8" fmla="*/ 218 w 435"/>
                  <a:gd name="T9" fmla="*/ 354 h 354"/>
                  <a:gd name="T10" fmla="*/ 435 w 435"/>
                  <a:gd name="T11" fmla="*/ 136 h 354"/>
                  <a:gd name="T12" fmla="*/ 435 w 435"/>
                  <a:gd name="T13" fmla="*/ 34 h 354"/>
                  <a:gd name="T14" fmla="*/ 401 w 435"/>
                  <a:gd name="T15" fmla="*/ 0 h 354"/>
                  <a:gd name="T16" fmla="*/ 367 w 435"/>
                  <a:gd name="T17" fmla="*/ 136 h 354"/>
                  <a:gd name="T18" fmla="*/ 218 w 435"/>
                  <a:gd name="T19" fmla="*/ 286 h 354"/>
                  <a:gd name="T20" fmla="*/ 68 w 435"/>
                  <a:gd name="T21" fmla="*/ 136 h 354"/>
                  <a:gd name="T22" fmla="*/ 68 w 435"/>
                  <a:gd name="T23" fmla="*/ 68 h 354"/>
                  <a:gd name="T24" fmla="*/ 367 w 435"/>
                  <a:gd name="T25" fmla="*/ 68 h 354"/>
                  <a:gd name="T26" fmla="*/ 367 w 435"/>
                  <a:gd name="T27" fmla="*/ 13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5" h="354">
                    <a:moveTo>
                      <a:pt x="401" y="0"/>
                    </a:moveTo>
                    <a:cubicBezTo>
                      <a:pt x="34" y="0"/>
                      <a:pt x="34" y="0"/>
                      <a:pt x="34" y="0"/>
                    </a:cubicBezTo>
                    <a:cubicBezTo>
                      <a:pt x="15" y="0"/>
                      <a:pt x="0" y="16"/>
                      <a:pt x="0" y="34"/>
                    </a:cubicBezTo>
                    <a:cubicBezTo>
                      <a:pt x="0" y="136"/>
                      <a:pt x="0" y="136"/>
                      <a:pt x="0" y="136"/>
                    </a:cubicBezTo>
                    <a:cubicBezTo>
                      <a:pt x="0" y="256"/>
                      <a:pt x="97" y="354"/>
                      <a:pt x="218" y="354"/>
                    </a:cubicBezTo>
                    <a:cubicBezTo>
                      <a:pt x="338" y="354"/>
                      <a:pt x="435" y="256"/>
                      <a:pt x="435" y="136"/>
                    </a:cubicBezTo>
                    <a:cubicBezTo>
                      <a:pt x="435" y="34"/>
                      <a:pt x="435" y="34"/>
                      <a:pt x="435" y="34"/>
                    </a:cubicBezTo>
                    <a:cubicBezTo>
                      <a:pt x="435" y="16"/>
                      <a:pt x="420" y="0"/>
                      <a:pt x="401" y="0"/>
                    </a:cubicBezTo>
                    <a:close/>
                    <a:moveTo>
                      <a:pt x="367" y="136"/>
                    </a:moveTo>
                    <a:cubicBezTo>
                      <a:pt x="367" y="218"/>
                      <a:pt x="300" y="286"/>
                      <a:pt x="218" y="286"/>
                    </a:cubicBezTo>
                    <a:cubicBezTo>
                      <a:pt x="135" y="286"/>
                      <a:pt x="68" y="218"/>
                      <a:pt x="68" y="136"/>
                    </a:cubicBezTo>
                    <a:cubicBezTo>
                      <a:pt x="68" y="68"/>
                      <a:pt x="68" y="68"/>
                      <a:pt x="68" y="68"/>
                    </a:cubicBezTo>
                    <a:cubicBezTo>
                      <a:pt x="367" y="68"/>
                      <a:pt x="367" y="68"/>
                      <a:pt x="367" y="68"/>
                    </a:cubicBezTo>
                    <a:lnTo>
                      <a:pt x="367" y="1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99" name="Freeform 289">
                <a:extLst>
                  <a:ext uri="{FF2B5EF4-FFF2-40B4-BE49-F238E27FC236}">
                    <a16:creationId xmlns:a16="http://schemas.microsoft.com/office/drawing/2014/main" id="{F62343E5-5EDD-4049-AF96-2C56BF17885F}"/>
                  </a:ext>
                </a:extLst>
              </p:cNvPr>
              <p:cNvSpPr>
                <a:spLocks/>
              </p:cNvSpPr>
              <p:nvPr/>
            </p:nvSpPr>
            <p:spPr bwMode="auto">
              <a:xfrm>
                <a:off x="2824" y="688"/>
                <a:ext cx="139" cy="139"/>
              </a:xfrm>
              <a:custGeom>
                <a:avLst/>
                <a:gdLst>
                  <a:gd name="T0" fmla="*/ 136 w 170"/>
                  <a:gd name="T1" fmla="*/ 0 h 170"/>
                  <a:gd name="T2" fmla="*/ 102 w 170"/>
                  <a:gd name="T3" fmla="*/ 34 h 170"/>
                  <a:gd name="T4" fmla="*/ 34 w 170"/>
                  <a:gd name="T5" fmla="*/ 102 h 170"/>
                  <a:gd name="T6" fmla="*/ 0 w 170"/>
                  <a:gd name="T7" fmla="*/ 136 h 170"/>
                  <a:gd name="T8" fmla="*/ 34 w 170"/>
                  <a:gd name="T9" fmla="*/ 170 h 170"/>
                  <a:gd name="T10" fmla="*/ 170 w 170"/>
                  <a:gd name="T11" fmla="*/ 34 h 170"/>
                  <a:gd name="T12" fmla="*/ 136 w 170"/>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170" h="170">
                    <a:moveTo>
                      <a:pt x="136" y="0"/>
                    </a:moveTo>
                    <a:cubicBezTo>
                      <a:pt x="117" y="0"/>
                      <a:pt x="102" y="15"/>
                      <a:pt x="102" y="34"/>
                    </a:cubicBezTo>
                    <a:cubicBezTo>
                      <a:pt x="102" y="71"/>
                      <a:pt x="71" y="102"/>
                      <a:pt x="34" y="102"/>
                    </a:cubicBezTo>
                    <a:cubicBezTo>
                      <a:pt x="15" y="102"/>
                      <a:pt x="0" y="117"/>
                      <a:pt x="0" y="136"/>
                    </a:cubicBezTo>
                    <a:cubicBezTo>
                      <a:pt x="0" y="154"/>
                      <a:pt x="15" y="170"/>
                      <a:pt x="34" y="170"/>
                    </a:cubicBezTo>
                    <a:cubicBezTo>
                      <a:pt x="109" y="170"/>
                      <a:pt x="170" y="109"/>
                      <a:pt x="170" y="34"/>
                    </a:cubicBezTo>
                    <a:cubicBezTo>
                      <a:pt x="170" y="15"/>
                      <a:pt x="154" y="0"/>
                      <a:pt x="136"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0" name="Freeform 290">
                <a:extLst>
                  <a:ext uri="{FF2B5EF4-FFF2-40B4-BE49-F238E27FC236}">
                    <a16:creationId xmlns:a16="http://schemas.microsoft.com/office/drawing/2014/main" id="{BAB91BAB-6051-4C7E-8FE0-26530D390993}"/>
                  </a:ext>
                </a:extLst>
              </p:cNvPr>
              <p:cNvSpPr>
                <a:spLocks/>
              </p:cNvSpPr>
              <p:nvPr/>
            </p:nvSpPr>
            <p:spPr bwMode="auto">
              <a:xfrm>
                <a:off x="2426" y="688"/>
                <a:ext cx="139" cy="139"/>
              </a:xfrm>
              <a:custGeom>
                <a:avLst/>
                <a:gdLst>
                  <a:gd name="T0" fmla="*/ 136 w 170"/>
                  <a:gd name="T1" fmla="*/ 0 h 170"/>
                  <a:gd name="T2" fmla="*/ 102 w 170"/>
                  <a:gd name="T3" fmla="*/ 34 h 170"/>
                  <a:gd name="T4" fmla="*/ 34 w 170"/>
                  <a:gd name="T5" fmla="*/ 102 h 170"/>
                  <a:gd name="T6" fmla="*/ 0 w 170"/>
                  <a:gd name="T7" fmla="*/ 136 h 170"/>
                  <a:gd name="T8" fmla="*/ 34 w 170"/>
                  <a:gd name="T9" fmla="*/ 170 h 170"/>
                  <a:gd name="T10" fmla="*/ 170 w 170"/>
                  <a:gd name="T11" fmla="*/ 34 h 170"/>
                  <a:gd name="T12" fmla="*/ 136 w 170"/>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170" h="170">
                    <a:moveTo>
                      <a:pt x="136" y="0"/>
                    </a:moveTo>
                    <a:cubicBezTo>
                      <a:pt x="117" y="0"/>
                      <a:pt x="102" y="15"/>
                      <a:pt x="102" y="34"/>
                    </a:cubicBezTo>
                    <a:cubicBezTo>
                      <a:pt x="102" y="71"/>
                      <a:pt x="72" y="102"/>
                      <a:pt x="34" y="102"/>
                    </a:cubicBezTo>
                    <a:cubicBezTo>
                      <a:pt x="16" y="102"/>
                      <a:pt x="0" y="117"/>
                      <a:pt x="0" y="136"/>
                    </a:cubicBezTo>
                    <a:cubicBezTo>
                      <a:pt x="0" y="154"/>
                      <a:pt x="16" y="170"/>
                      <a:pt x="34" y="170"/>
                    </a:cubicBezTo>
                    <a:cubicBezTo>
                      <a:pt x="109" y="170"/>
                      <a:pt x="170" y="109"/>
                      <a:pt x="170" y="34"/>
                    </a:cubicBezTo>
                    <a:cubicBezTo>
                      <a:pt x="170" y="15"/>
                      <a:pt x="155" y="0"/>
                      <a:pt x="136"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1" name="Freeform 291">
                <a:extLst>
                  <a:ext uri="{FF2B5EF4-FFF2-40B4-BE49-F238E27FC236}">
                    <a16:creationId xmlns:a16="http://schemas.microsoft.com/office/drawing/2014/main" id="{57F0F219-05AF-497F-A11A-9DC689346232}"/>
                  </a:ext>
                </a:extLst>
              </p:cNvPr>
              <p:cNvSpPr>
                <a:spLocks/>
              </p:cNvSpPr>
              <p:nvPr/>
            </p:nvSpPr>
            <p:spPr bwMode="auto">
              <a:xfrm>
                <a:off x="2083" y="28"/>
                <a:ext cx="814" cy="435"/>
              </a:xfrm>
              <a:custGeom>
                <a:avLst/>
                <a:gdLst>
                  <a:gd name="T0" fmla="*/ 499 w 998"/>
                  <a:gd name="T1" fmla="*/ 0 h 533"/>
                  <a:gd name="T2" fmla="*/ 0 w 998"/>
                  <a:gd name="T3" fmla="*/ 499 h 533"/>
                  <a:gd name="T4" fmla="*/ 0 w 998"/>
                  <a:gd name="T5" fmla="*/ 533 h 533"/>
                  <a:gd name="T6" fmla="*/ 998 w 998"/>
                  <a:gd name="T7" fmla="*/ 533 h 533"/>
                  <a:gd name="T8" fmla="*/ 998 w 998"/>
                  <a:gd name="T9" fmla="*/ 499 h 533"/>
                  <a:gd name="T10" fmla="*/ 499 w 998"/>
                  <a:gd name="T11" fmla="*/ 0 h 533"/>
                </a:gdLst>
                <a:ahLst/>
                <a:cxnLst>
                  <a:cxn ang="0">
                    <a:pos x="T0" y="T1"/>
                  </a:cxn>
                  <a:cxn ang="0">
                    <a:pos x="T2" y="T3"/>
                  </a:cxn>
                  <a:cxn ang="0">
                    <a:pos x="T4" y="T5"/>
                  </a:cxn>
                  <a:cxn ang="0">
                    <a:pos x="T6" y="T7"/>
                  </a:cxn>
                  <a:cxn ang="0">
                    <a:pos x="T8" y="T9"/>
                  </a:cxn>
                  <a:cxn ang="0">
                    <a:pos x="T10" y="T11"/>
                  </a:cxn>
                </a:cxnLst>
                <a:rect l="0" t="0" r="r" b="b"/>
                <a:pathLst>
                  <a:path w="998" h="533">
                    <a:moveTo>
                      <a:pt x="499" y="0"/>
                    </a:moveTo>
                    <a:cubicBezTo>
                      <a:pt x="223" y="0"/>
                      <a:pt x="0" y="224"/>
                      <a:pt x="0" y="499"/>
                    </a:cubicBezTo>
                    <a:cubicBezTo>
                      <a:pt x="0" y="533"/>
                      <a:pt x="0" y="533"/>
                      <a:pt x="0" y="533"/>
                    </a:cubicBezTo>
                    <a:cubicBezTo>
                      <a:pt x="998" y="533"/>
                      <a:pt x="998" y="533"/>
                      <a:pt x="998" y="533"/>
                    </a:cubicBezTo>
                    <a:cubicBezTo>
                      <a:pt x="998" y="499"/>
                      <a:pt x="998" y="499"/>
                      <a:pt x="998" y="499"/>
                    </a:cubicBezTo>
                    <a:cubicBezTo>
                      <a:pt x="998" y="224"/>
                      <a:pt x="774" y="0"/>
                      <a:pt x="499"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2" name="Freeform 292">
                <a:extLst>
                  <a:ext uri="{FF2B5EF4-FFF2-40B4-BE49-F238E27FC236}">
                    <a16:creationId xmlns:a16="http://schemas.microsoft.com/office/drawing/2014/main" id="{60610885-56DC-4E92-815F-7E4199FFCFAB}"/>
                  </a:ext>
                </a:extLst>
              </p:cNvPr>
              <p:cNvSpPr>
                <a:spLocks noEditPoints="1"/>
              </p:cNvSpPr>
              <p:nvPr/>
            </p:nvSpPr>
            <p:spPr bwMode="auto">
              <a:xfrm>
                <a:off x="2055" y="0"/>
                <a:ext cx="869" cy="490"/>
              </a:xfrm>
              <a:custGeom>
                <a:avLst/>
                <a:gdLst>
                  <a:gd name="T0" fmla="*/ 533 w 1066"/>
                  <a:gd name="T1" fmla="*/ 0 h 601"/>
                  <a:gd name="T2" fmla="*/ 0 w 1066"/>
                  <a:gd name="T3" fmla="*/ 533 h 601"/>
                  <a:gd name="T4" fmla="*/ 0 w 1066"/>
                  <a:gd name="T5" fmla="*/ 567 h 601"/>
                  <a:gd name="T6" fmla="*/ 34 w 1066"/>
                  <a:gd name="T7" fmla="*/ 601 h 601"/>
                  <a:gd name="T8" fmla="*/ 1032 w 1066"/>
                  <a:gd name="T9" fmla="*/ 601 h 601"/>
                  <a:gd name="T10" fmla="*/ 1066 w 1066"/>
                  <a:gd name="T11" fmla="*/ 567 h 601"/>
                  <a:gd name="T12" fmla="*/ 1066 w 1066"/>
                  <a:gd name="T13" fmla="*/ 533 h 601"/>
                  <a:gd name="T14" fmla="*/ 533 w 1066"/>
                  <a:gd name="T15" fmla="*/ 0 h 601"/>
                  <a:gd name="T16" fmla="*/ 68 w 1066"/>
                  <a:gd name="T17" fmla="*/ 533 h 601"/>
                  <a:gd name="T18" fmla="*/ 533 w 1066"/>
                  <a:gd name="T19" fmla="*/ 68 h 601"/>
                  <a:gd name="T20" fmla="*/ 998 w 1066"/>
                  <a:gd name="T21" fmla="*/ 533 h 601"/>
                  <a:gd name="T22" fmla="*/ 68 w 1066"/>
                  <a:gd name="T23" fmla="*/ 533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6" h="601">
                    <a:moveTo>
                      <a:pt x="533" y="0"/>
                    </a:moveTo>
                    <a:cubicBezTo>
                      <a:pt x="239" y="0"/>
                      <a:pt x="0" y="239"/>
                      <a:pt x="0" y="533"/>
                    </a:cubicBezTo>
                    <a:cubicBezTo>
                      <a:pt x="0" y="567"/>
                      <a:pt x="0" y="567"/>
                      <a:pt x="0" y="567"/>
                    </a:cubicBezTo>
                    <a:cubicBezTo>
                      <a:pt x="0" y="586"/>
                      <a:pt x="15" y="601"/>
                      <a:pt x="34" y="601"/>
                    </a:cubicBezTo>
                    <a:cubicBezTo>
                      <a:pt x="1032" y="601"/>
                      <a:pt x="1032" y="601"/>
                      <a:pt x="1032" y="601"/>
                    </a:cubicBezTo>
                    <a:cubicBezTo>
                      <a:pt x="1050" y="601"/>
                      <a:pt x="1066" y="586"/>
                      <a:pt x="1066" y="567"/>
                    </a:cubicBezTo>
                    <a:cubicBezTo>
                      <a:pt x="1066" y="533"/>
                      <a:pt x="1066" y="533"/>
                      <a:pt x="1066" y="533"/>
                    </a:cubicBezTo>
                    <a:cubicBezTo>
                      <a:pt x="1066" y="239"/>
                      <a:pt x="826" y="0"/>
                      <a:pt x="533" y="0"/>
                    </a:cubicBezTo>
                    <a:close/>
                    <a:moveTo>
                      <a:pt x="68" y="533"/>
                    </a:moveTo>
                    <a:cubicBezTo>
                      <a:pt x="68" y="277"/>
                      <a:pt x="276" y="68"/>
                      <a:pt x="533" y="68"/>
                    </a:cubicBezTo>
                    <a:cubicBezTo>
                      <a:pt x="789" y="68"/>
                      <a:pt x="997" y="277"/>
                      <a:pt x="998" y="533"/>
                    </a:cubicBezTo>
                    <a:lnTo>
                      <a:pt x="68" y="5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3" name="Freeform 293">
                <a:extLst>
                  <a:ext uri="{FF2B5EF4-FFF2-40B4-BE49-F238E27FC236}">
                    <a16:creationId xmlns:a16="http://schemas.microsoft.com/office/drawing/2014/main" id="{FE39130F-F8CD-4030-97DC-983D5127D1D7}"/>
                  </a:ext>
                </a:extLst>
              </p:cNvPr>
              <p:cNvSpPr>
                <a:spLocks/>
              </p:cNvSpPr>
              <p:nvPr/>
            </p:nvSpPr>
            <p:spPr bwMode="auto">
              <a:xfrm>
                <a:off x="2468" y="368"/>
                <a:ext cx="735" cy="95"/>
              </a:xfrm>
              <a:custGeom>
                <a:avLst/>
                <a:gdLst>
                  <a:gd name="T0" fmla="*/ 843 w 901"/>
                  <a:gd name="T1" fmla="*/ 0 h 116"/>
                  <a:gd name="T2" fmla="*/ 338 w 901"/>
                  <a:gd name="T3" fmla="*/ 0 h 116"/>
                  <a:gd name="T4" fmla="*/ 0 w 901"/>
                  <a:gd name="T5" fmla="*/ 116 h 116"/>
                  <a:gd name="T6" fmla="*/ 843 w 901"/>
                  <a:gd name="T7" fmla="*/ 116 h 116"/>
                  <a:gd name="T8" fmla="*/ 901 w 901"/>
                  <a:gd name="T9" fmla="*/ 58 h 116"/>
                  <a:gd name="T10" fmla="*/ 901 w 901"/>
                  <a:gd name="T11" fmla="*/ 58 h 116"/>
                  <a:gd name="T12" fmla="*/ 843 w 901"/>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901" h="116">
                    <a:moveTo>
                      <a:pt x="843" y="0"/>
                    </a:moveTo>
                    <a:cubicBezTo>
                      <a:pt x="338" y="0"/>
                      <a:pt x="338" y="0"/>
                      <a:pt x="338" y="0"/>
                    </a:cubicBezTo>
                    <a:cubicBezTo>
                      <a:pt x="0" y="116"/>
                      <a:pt x="0" y="116"/>
                      <a:pt x="0" y="116"/>
                    </a:cubicBezTo>
                    <a:cubicBezTo>
                      <a:pt x="843" y="116"/>
                      <a:pt x="843" y="116"/>
                      <a:pt x="843" y="116"/>
                    </a:cubicBezTo>
                    <a:cubicBezTo>
                      <a:pt x="875" y="116"/>
                      <a:pt x="901" y="90"/>
                      <a:pt x="901" y="58"/>
                    </a:cubicBezTo>
                    <a:cubicBezTo>
                      <a:pt x="901" y="58"/>
                      <a:pt x="901" y="58"/>
                      <a:pt x="901" y="58"/>
                    </a:cubicBezTo>
                    <a:cubicBezTo>
                      <a:pt x="901" y="26"/>
                      <a:pt x="875" y="0"/>
                      <a:pt x="843"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4" name="Freeform 294">
                <a:extLst>
                  <a:ext uri="{FF2B5EF4-FFF2-40B4-BE49-F238E27FC236}">
                    <a16:creationId xmlns:a16="http://schemas.microsoft.com/office/drawing/2014/main" id="{15BD3068-6DEE-4810-8987-2C52ECB3F27C}"/>
                  </a:ext>
                </a:extLst>
              </p:cNvPr>
              <p:cNvSpPr>
                <a:spLocks/>
              </p:cNvSpPr>
              <p:nvPr/>
            </p:nvSpPr>
            <p:spPr bwMode="auto">
              <a:xfrm>
                <a:off x="2440" y="340"/>
                <a:ext cx="790" cy="150"/>
              </a:xfrm>
              <a:custGeom>
                <a:avLst/>
                <a:gdLst>
                  <a:gd name="T0" fmla="*/ 877 w 969"/>
                  <a:gd name="T1" fmla="*/ 0 h 184"/>
                  <a:gd name="T2" fmla="*/ 372 w 969"/>
                  <a:gd name="T3" fmla="*/ 0 h 184"/>
                  <a:gd name="T4" fmla="*/ 338 w 969"/>
                  <a:gd name="T5" fmla="*/ 34 h 184"/>
                  <a:gd name="T6" fmla="*/ 372 w 969"/>
                  <a:gd name="T7" fmla="*/ 68 h 184"/>
                  <a:gd name="T8" fmla="*/ 877 w 969"/>
                  <a:gd name="T9" fmla="*/ 68 h 184"/>
                  <a:gd name="T10" fmla="*/ 901 w 969"/>
                  <a:gd name="T11" fmla="*/ 92 h 184"/>
                  <a:gd name="T12" fmla="*/ 877 w 969"/>
                  <a:gd name="T13" fmla="*/ 116 h 184"/>
                  <a:gd name="T14" fmla="*/ 34 w 969"/>
                  <a:gd name="T15" fmla="*/ 116 h 184"/>
                  <a:gd name="T16" fmla="*/ 0 w 969"/>
                  <a:gd name="T17" fmla="*/ 150 h 184"/>
                  <a:gd name="T18" fmla="*/ 34 w 969"/>
                  <a:gd name="T19" fmla="*/ 184 h 184"/>
                  <a:gd name="T20" fmla="*/ 877 w 969"/>
                  <a:gd name="T21" fmla="*/ 184 h 184"/>
                  <a:gd name="T22" fmla="*/ 969 w 969"/>
                  <a:gd name="T23" fmla="*/ 92 h 184"/>
                  <a:gd name="T24" fmla="*/ 877 w 969"/>
                  <a:gd name="T25"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184">
                    <a:moveTo>
                      <a:pt x="877" y="0"/>
                    </a:moveTo>
                    <a:cubicBezTo>
                      <a:pt x="372" y="0"/>
                      <a:pt x="372" y="0"/>
                      <a:pt x="372" y="0"/>
                    </a:cubicBezTo>
                    <a:cubicBezTo>
                      <a:pt x="353" y="0"/>
                      <a:pt x="338" y="15"/>
                      <a:pt x="338" y="34"/>
                    </a:cubicBezTo>
                    <a:cubicBezTo>
                      <a:pt x="338" y="52"/>
                      <a:pt x="353" y="68"/>
                      <a:pt x="372" y="68"/>
                    </a:cubicBezTo>
                    <a:cubicBezTo>
                      <a:pt x="877" y="68"/>
                      <a:pt x="877" y="68"/>
                      <a:pt x="877" y="68"/>
                    </a:cubicBezTo>
                    <a:cubicBezTo>
                      <a:pt x="890" y="68"/>
                      <a:pt x="901" y="78"/>
                      <a:pt x="901" y="92"/>
                    </a:cubicBezTo>
                    <a:cubicBezTo>
                      <a:pt x="901" y="105"/>
                      <a:pt x="890" y="116"/>
                      <a:pt x="877" y="116"/>
                    </a:cubicBezTo>
                    <a:cubicBezTo>
                      <a:pt x="34" y="116"/>
                      <a:pt x="34" y="116"/>
                      <a:pt x="34" y="116"/>
                    </a:cubicBezTo>
                    <a:cubicBezTo>
                      <a:pt x="16" y="116"/>
                      <a:pt x="0" y="131"/>
                      <a:pt x="0" y="150"/>
                    </a:cubicBezTo>
                    <a:cubicBezTo>
                      <a:pt x="0" y="169"/>
                      <a:pt x="16" y="184"/>
                      <a:pt x="34" y="184"/>
                    </a:cubicBezTo>
                    <a:cubicBezTo>
                      <a:pt x="877" y="184"/>
                      <a:pt x="877" y="184"/>
                      <a:pt x="877" y="184"/>
                    </a:cubicBezTo>
                    <a:cubicBezTo>
                      <a:pt x="927" y="184"/>
                      <a:pt x="969" y="143"/>
                      <a:pt x="969" y="92"/>
                    </a:cubicBezTo>
                    <a:cubicBezTo>
                      <a:pt x="969" y="41"/>
                      <a:pt x="927" y="0"/>
                      <a:pt x="87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5" name="Freeform 295">
                <a:extLst>
                  <a:ext uri="{FF2B5EF4-FFF2-40B4-BE49-F238E27FC236}">
                    <a16:creationId xmlns:a16="http://schemas.microsoft.com/office/drawing/2014/main" id="{C02ED785-EA38-4196-9BA5-1BCF81A8DAB0}"/>
                  </a:ext>
                </a:extLst>
              </p:cNvPr>
              <p:cNvSpPr>
                <a:spLocks/>
              </p:cNvSpPr>
              <p:nvPr/>
            </p:nvSpPr>
            <p:spPr bwMode="auto">
              <a:xfrm>
                <a:off x="2454" y="1100"/>
                <a:ext cx="228" cy="86"/>
              </a:xfrm>
              <a:custGeom>
                <a:avLst/>
                <a:gdLst>
                  <a:gd name="T0" fmla="*/ 232 w 280"/>
                  <a:gd name="T1" fmla="*/ 27 h 105"/>
                  <a:gd name="T2" fmla="*/ 154 w 280"/>
                  <a:gd name="T3" fmla="*/ 36 h 105"/>
                  <a:gd name="T4" fmla="*/ 56 w 280"/>
                  <a:gd name="T5" fmla="*/ 9 h 105"/>
                  <a:gd name="T6" fmla="*/ 10 w 280"/>
                  <a:gd name="T7" fmla="*/ 21 h 105"/>
                  <a:gd name="T8" fmla="*/ 21 w 280"/>
                  <a:gd name="T9" fmla="*/ 68 h 105"/>
                  <a:gd name="T10" fmla="*/ 151 w 280"/>
                  <a:gd name="T11" fmla="*/ 104 h 105"/>
                  <a:gd name="T12" fmla="*/ 165 w 280"/>
                  <a:gd name="T13" fmla="*/ 105 h 105"/>
                  <a:gd name="T14" fmla="*/ 253 w 280"/>
                  <a:gd name="T15" fmla="*/ 92 h 105"/>
                  <a:gd name="T16" fmla="*/ 275 w 280"/>
                  <a:gd name="T17" fmla="*/ 49 h 105"/>
                  <a:gd name="T18" fmla="*/ 232 w 280"/>
                  <a:gd name="T19" fmla="*/ 2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105">
                    <a:moveTo>
                      <a:pt x="232" y="27"/>
                    </a:moveTo>
                    <a:cubicBezTo>
                      <a:pt x="208" y="34"/>
                      <a:pt x="182" y="38"/>
                      <a:pt x="154" y="36"/>
                    </a:cubicBezTo>
                    <a:cubicBezTo>
                      <a:pt x="118" y="35"/>
                      <a:pt x="83" y="25"/>
                      <a:pt x="56" y="9"/>
                    </a:cubicBezTo>
                    <a:cubicBezTo>
                      <a:pt x="40" y="0"/>
                      <a:pt x="19" y="5"/>
                      <a:pt x="10" y="21"/>
                    </a:cubicBezTo>
                    <a:cubicBezTo>
                      <a:pt x="0" y="37"/>
                      <a:pt x="5" y="58"/>
                      <a:pt x="21" y="68"/>
                    </a:cubicBezTo>
                    <a:cubicBezTo>
                      <a:pt x="58" y="89"/>
                      <a:pt x="103" y="102"/>
                      <a:pt x="151" y="104"/>
                    </a:cubicBezTo>
                    <a:cubicBezTo>
                      <a:pt x="156" y="105"/>
                      <a:pt x="161" y="105"/>
                      <a:pt x="165" y="105"/>
                    </a:cubicBezTo>
                    <a:cubicBezTo>
                      <a:pt x="196" y="105"/>
                      <a:pt x="226" y="100"/>
                      <a:pt x="253" y="92"/>
                    </a:cubicBezTo>
                    <a:cubicBezTo>
                      <a:pt x="271" y="86"/>
                      <a:pt x="280" y="67"/>
                      <a:pt x="275" y="49"/>
                    </a:cubicBezTo>
                    <a:cubicBezTo>
                      <a:pt x="269" y="31"/>
                      <a:pt x="250" y="21"/>
                      <a:pt x="232"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6" name="Freeform 296">
                <a:extLst>
                  <a:ext uri="{FF2B5EF4-FFF2-40B4-BE49-F238E27FC236}">
                    <a16:creationId xmlns:a16="http://schemas.microsoft.com/office/drawing/2014/main" id="{3D0D4861-E4D6-41FA-89AF-C44624DB0903}"/>
                  </a:ext>
                </a:extLst>
              </p:cNvPr>
              <p:cNvSpPr>
                <a:spLocks/>
              </p:cNvSpPr>
              <p:nvPr/>
            </p:nvSpPr>
            <p:spPr bwMode="auto">
              <a:xfrm>
                <a:off x="2261" y="1763"/>
                <a:ext cx="2331" cy="1216"/>
              </a:xfrm>
              <a:custGeom>
                <a:avLst/>
                <a:gdLst>
                  <a:gd name="T0" fmla="*/ 2677 w 2857"/>
                  <a:gd name="T1" fmla="*/ 0 h 1491"/>
                  <a:gd name="T2" fmla="*/ 1010 w 2857"/>
                  <a:gd name="T3" fmla="*/ 0 h 1491"/>
                  <a:gd name="T4" fmla="*/ 770 w 2857"/>
                  <a:gd name="T5" fmla="*/ 199 h 1491"/>
                  <a:gd name="T6" fmla="*/ 708 w 2857"/>
                  <a:gd name="T7" fmla="*/ 1335 h 1491"/>
                  <a:gd name="T8" fmla="*/ 156 w 2857"/>
                  <a:gd name="T9" fmla="*/ 1335 h 1491"/>
                  <a:gd name="T10" fmla="*/ 0 w 2857"/>
                  <a:gd name="T11" fmla="*/ 1491 h 1491"/>
                  <a:gd name="T12" fmla="*/ 675 w 2857"/>
                  <a:gd name="T13" fmla="*/ 1491 h 1491"/>
                  <a:gd name="T14" fmla="*/ 1067 w 2857"/>
                  <a:gd name="T15" fmla="*/ 1491 h 1491"/>
                  <a:gd name="T16" fmla="*/ 2739 w 2857"/>
                  <a:gd name="T17" fmla="*/ 1491 h 1491"/>
                  <a:gd name="T18" fmla="*/ 2834 w 2857"/>
                  <a:gd name="T19" fmla="*/ 199 h 1491"/>
                  <a:gd name="T20" fmla="*/ 2677 w 2857"/>
                  <a:gd name="T21"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57" h="1491">
                    <a:moveTo>
                      <a:pt x="2677" y="0"/>
                    </a:moveTo>
                    <a:cubicBezTo>
                      <a:pt x="1010" y="0"/>
                      <a:pt x="1010" y="0"/>
                      <a:pt x="1010" y="0"/>
                    </a:cubicBezTo>
                    <a:cubicBezTo>
                      <a:pt x="901" y="0"/>
                      <a:pt x="771" y="87"/>
                      <a:pt x="770" y="199"/>
                    </a:cubicBezTo>
                    <a:cubicBezTo>
                      <a:pt x="708" y="1335"/>
                      <a:pt x="708" y="1335"/>
                      <a:pt x="708" y="1335"/>
                    </a:cubicBezTo>
                    <a:cubicBezTo>
                      <a:pt x="156" y="1335"/>
                      <a:pt x="156" y="1335"/>
                      <a:pt x="156" y="1335"/>
                    </a:cubicBezTo>
                    <a:cubicBezTo>
                      <a:pt x="70" y="1335"/>
                      <a:pt x="0" y="1405"/>
                      <a:pt x="0" y="1491"/>
                    </a:cubicBezTo>
                    <a:cubicBezTo>
                      <a:pt x="675" y="1491"/>
                      <a:pt x="675" y="1491"/>
                      <a:pt x="675" y="1491"/>
                    </a:cubicBezTo>
                    <a:cubicBezTo>
                      <a:pt x="1067" y="1491"/>
                      <a:pt x="1067" y="1491"/>
                      <a:pt x="1067" y="1491"/>
                    </a:cubicBezTo>
                    <a:cubicBezTo>
                      <a:pt x="2739" y="1491"/>
                      <a:pt x="2739" y="1491"/>
                      <a:pt x="2739" y="1491"/>
                    </a:cubicBezTo>
                    <a:cubicBezTo>
                      <a:pt x="2834" y="199"/>
                      <a:pt x="2834" y="199"/>
                      <a:pt x="2834" y="199"/>
                    </a:cubicBezTo>
                    <a:cubicBezTo>
                      <a:pt x="2857" y="89"/>
                      <a:pt x="2787" y="0"/>
                      <a:pt x="2677"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7" name="Freeform 297">
                <a:extLst>
                  <a:ext uri="{FF2B5EF4-FFF2-40B4-BE49-F238E27FC236}">
                    <a16:creationId xmlns:a16="http://schemas.microsoft.com/office/drawing/2014/main" id="{F9A148FC-4C2E-4448-8F76-E1CC11D15550}"/>
                  </a:ext>
                </a:extLst>
              </p:cNvPr>
              <p:cNvSpPr>
                <a:spLocks noEditPoints="1"/>
              </p:cNvSpPr>
              <p:nvPr/>
            </p:nvSpPr>
            <p:spPr bwMode="auto">
              <a:xfrm>
                <a:off x="2234" y="1735"/>
                <a:ext cx="2376" cy="1272"/>
              </a:xfrm>
              <a:custGeom>
                <a:avLst/>
                <a:gdLst>
                  <a:gd name="T0" fmla="*/ 2711 w 2914"/>
                  <a:gd name="T1" fmla="*/ 0 h 1559"/>
                  <a:gd name="T2" fmla="*/ 1044 w 2914"/>
                  <a:gd name="T3" fmla="*/ 0 h 1559"/>
                  <a:gd name="T4" fmla="*/ 863 w 2914"/>
                  <a:gd name="T5" fmla="*/ 64 h 1559"/>
                  <a:gd name="T6" fmla="*/ 770 w 2914"/>
                  <a:gd name="T7" fmla="*/ 231 h 1559"/>
                  <a:gd name="T8" fmla="*/ 710 w 2914"/>
                  <a:gd name="T9" fmla="*/ 1335 h 1559"/>
                  <a:gd name="T10" fmla="*/ 190 w 2914"/>
                  <a:gd name="T11" fmla="*/ 1335 h 1559"/>
                  <a:gd name="T12" fmla="*/ 0 w 2914"/>
                  <a:gd name="T13" fmla="*/ 1525 h 1559"/>
                  <a:gd name="T14" fmla="*/ 34 w 2914"/>
                  <a:gd name="T15" fmla="*/ 1559 h 1559"/>
                  <a:gd name="T16" fmla="*/ 2773 w 2914"/>
                  <a:gd name="T17" fmla="*/ 1559 h 1559"/>
                  <a:gd name="T18" fmla="*/ 2807 w 2914"/>
                  <a:gd name="T19" fmla="*/ 1528 h 1559"/>
                  <a:gd name="T20" fmla="*/ 2901 w 2914"/>
                  <a:gd name="T21" fmla="*/ 237 h 1559"/>
                  <a:gd name="T22" fmla="*/ 2864 w 2914"/>
                  <a:gd name="T23" fmla="*/ 69 h 1559"/>
                  <a:gd name="T24" fmla="*/ 2711 w 2914"/>
                  <a:gd name="T25" fmla="*/ 0 h 1559"/>
                  <a:gd name="T26" fmla="*/ 2834 w 2914"/>
                  <a:gd name="T27" fmla="*/ 226 h 1559"/>
                  <a:gd name="T28" fmla="*/ 2834 w 2914"/>
                  <a:gd name="T29" fmla="*/ 230 h 1559"/>
                  <a:gd name="T30" fmla="*/ 2741 w 2914"/>
                  <a:gd name="T31" fmla="*/ 1491 h 1559"/>
                  <a:gd name="T32" fmla="*/ 73 w 2914"/>
                  <a:gd name="T33" fmla="*/ 1491 h 1559"/>
                  <a:gd name="T34" fmla="*/ 190 w 2914"/>
                  <a:gd name="T35" fmla="*/ 1403 h 1559"/>
                  <a:gd name="T36" fmla="*/ 742 w 2914"/>
                  <a:gd name="T37" fmla="*/ 1403 h 1559"/>
                  <a:gd name="T38" fmla="*/ 776 w 2914"/>
                  <a:gd name="T39" fmla="*/ 1371 h 1559"/>
                  <a:gd name="T40" fmla="*/ 838 w 2914"/>
                  <a:gd name="T41" fmla="*/ 234 h 1559"/>
                  <a:gd name="T42" fmla="*/ 838 w 2914"/>
                  <a:gd name="T43" fmla="*/ 233 h 1559"/>
                  <a:gd name="T44" fmla="*/ 1044 w 2914"/>
                  <a:gd name="T45" fmla="*/ 68 h 1559"/>
                  <a:gd name="T46" fmla="*/ 2711 w 2914"/>
                  <a:gd name="T47" fmla="*/ 68 h 1559"/>
                  <a:gd name="T48" fmla="*/ 2812 w 2914"/>
                  <a:gd name="T49" fmla="*/ 112 h 1559"/>
                  <a:gd name="T50" fmla="*/ 2834 w 2914"/>
                  <a:gd name="T51" fmla="*/ 226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14" h="1559">
                    <a:moveTo>
                      <a:pt x="2711" y="0"/>
                    </a:moveTo>
                    <a:cubicBezTo>
                      <a:pt x="1044" y="0"/>
                      <a:pt x="1044" y="0"/>
                      <a:pt x="1044" y="0"/>
                    </a:cubicBezTo>
                    <a:cubicBezTo>
                      <a:pt x="983" y="0"/>
                      <a:pt x="915" y="24"/>
                      <a:pt x="863" y="64"/>
                    </a:cubicBezTo>
                    <a:cubicBezTo>
                      <a:pt x="804" y="110"/>
                      <a:pt x="771" y="169"/>
                      <a:pt x="770" y="231"/>
                    </a:cubicBezTo>
                    <a:cubicBezTo>
                      <a:pt x="710" y="1335"/>
                      <a:pt x="710" y="1335"/>
                      <a:pt x="710" y="1335"/>
                    </a:cubicBezTo>
                    <a:cubicBezTo>
                      <a:pt x="190" y="1335"/>
                      <a:pt x="190" y="1335"/>
                      <a:pt x="190" y="1335"/>
                    </a:cubicBezTo>
                    <a:cubicBezTo>
                      <a:pt x="85" y="1335"/>
                      <a:pt x="0" y="1421"/>
                      <a:pt x="0" y="1525"/>
                    </a:cubicBezTo>
                    <a:cubicBezTo>
                      <a:pt x="0" y="1544"/>
                      <a:pt x="15" y="1559"/>
                      <a:pt x="34" y="1559"/>
                    </a:cubicBezTo>
                    <a:cubicBezTo>
                      <a:pt x="2773" y="1559"/>
                      <a:pt x="2773" y="1559"/>
                      <a:pt x="2773" y="1559"/>
                    </a:cubicBezTo>
                    <a:cubicBezTo>
                      <a:pt x="2791" y="1559"/>
                      <a:pt x="2805" y="1546"/>
                      <a:pt x="2807" y="1528"/>
                    </a:cubicBezTo>
                    <a:cubicBezTo>
                      <a:pt x="2901" y="237"/>
                      <a:pt x="2901" y="237"/>
                      <a:pt x="2901" y="237"/>
                    </a:cubicBezTo>
                    <a:cubicBezTo>
                      <a:pt x="2914" y="174"/>
                      <a:pt x="2901" y="115"/>
                      <a:pt x="2864" y="69"/>
                    </a:cubicBezTo>
                    <a:cubicBezTo>
                      <a:pt x="2828" y="25"/>
                      <a:pt x="2774" y="0"/>
                      <a:pt x="2711" y="0"/>
                    </a:cubicBezTo>
                    <a:close/>
                    <a:moveTo>
                      <a:pt x="2834" y="226"/>
                    </a:moveTo>
                    <a:cubicBezTo>
                      <a:pt x="2834" y="227"/>
                      <a:pt x="2834" y="229"/>
                      <a:pt x="2834" y="230"/>
                    </a:cubicBezTo>
                    <a:cubicBezTo>
                      <a:pt x="2741" y="1491"/>
                      <a:pt x="2741" y="1491"/>
                      <a:pt x="2741" y="1491"/>
                    </a:cubicBezTo>
                    <a:cubicBezTo>
                      <a:pt x="73" y="1491"/>
                      <a:pt x="73" y="1491"/>
                      <a:pt x="73" y="1491"/>
                    </a:cubicBezTo>
                    <a:cubicBezTo>
                      <a:pt x="88" y="1441"/>
                      <a:pt x="135" y="1403"/>
                      <a:pt x="190" y="1403"/>
                    </a:cubicBezTo>
                    <a:cubicBezTo>
                      <a:pt x="742" y="1403"/>
                      <a:pt x="742" y="1403"/>
                      <a:pt x="742" y="1403"/>
                    </a:cubicBezTo>
                    <a:cubicBezTo>
                      <a:pt x="760" y="1403"/>
                      <a:pt x="775" y="1389"/>
                      <a:pt x="776" y="1371"/>
                    </a:cubicBezTo>
                    <a:cubicBezTo>
                      <a:pt x="838" y="234"/>
                      <a:pt x="838" y="234"/>
                      <a:pt x="838" y="234"/>
                    </a:cubicBezTo>
                    <a:cubicBezTo>
                      <a:pt x="838" y="234"/>
                      <a:pt x="838" y="234"/>
                      <a:pt x="838" y="233"/>
                    </a:cubicBezTo>
                    <a:cubicBezTo>
                      <a:pt x="839" y="142"/>
                      <a:pt x="951" y="68"/>
                      <a:pt x="1044" y="68"/>
                    </a:cubicBezTo>
                    <a:cubicBezTo>
                      <a:pt x="2711" y="68"/>
                      <a:pt x="2711" y="68"/>
                      <a:pt x="2711" y="68"/>
                    </a:cubicBezTo>
                    <a:cubicBezTo>
                      <a:pt x="2753" y="68"/>
                      <a:pt x="2789" y="84"/>
                      <a:pt x="2812" y="112"/>
                    </a:cubicBezTo>
                    <a:cubicBezTo>
                      <a:pt x="2836" y="142"/>
                      <a:pt x="2844" y="182"/>
                      <a:pt x="2834" y="2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8" name="Freeform 298">
                <a:extLst>
                  <a:ext uri="{FF2B5EF4-FFF2-40B4-BE49-F238E27FC236}">
                    <a16:creationId xmlns:a16="http://schemas.microsoft.com/office/drawing/2014/main" id="{FD30715A-D34D-4914-BDAF-4B3E1D6E87D9}"/>
                  </a:ext>
                </a:extLst>
              </p:cNvPr>
              <p:cNvSpPr>
                <a:spLocks/>
              </p:cNvSpPr>
              <p:nvPr/>
            </p:nvSpPr>
            <p:spPr bwMode="auto">
              <a:xfrm>
                <a:off x="2933" y="1763"/>
                <a:ext cx="1767" cy="1216"/>
              </a:xfrm>
              <a:custGeom>
                <a:avLst/>
                <a:gdLst>
                  <a:gd name="T0" fmla="*/ 2002 w 2166"/>
                  <a:gd name="T1" fmla="*/ 0 h 1491"/>
                  <a:gd name="T2" fmla="*/ 335 w 2166"/>
                  <a:gd name="T3" fmla="*/ 0 h 1491"/>
                  <a:gd name="T4" fmla="*/ 94 w 2166"/>
                  <a:gd name="T5" fmla="*/ 199 h 1491"/>
                  <a:gd name="T6" fmla="*/ 0 w 2166"/>
                  <a:gd name="T7" fmla="*/ 1491 h 1491"/>
                  <a:gd name="T8" fmla="*/ 2064 w 2166"/>
                  <a:gd name="T9" fmla="*/ 1491 h 1491"/>
                  <a:gd name="T10" fmla="*/ 2158 w 2166"/>
                  <a:gd name="T11" fmla="*/ 199 h 1491"/>
                  <a:gd name="T12" fmla="*/ 2002 w 2166"/>
                  <a:gd name="T13" fmla="*/ 0 h 1491"/>
                </a:gdLst>
                <a:ahLst/>
                <a:cxnLst>
                  <a:cxn ang="0">
                    <a:pos x="T0" y="T1"/>
                  </a:cxn>
                  <a:cxn ang="0">
                    <a:pos x="T2" y="T3"/>
                  </a:cxn>
                  <a:cxn ang="0">
                    <a:pos x="T4" y="T5"/>
                  </a:cxn>
                  <a:cxn ang="0">
                    <a:pos x="T6" y="T7"/>
                  </a:cxn>
                  <a:cxn ang="0">
                    <a:pos x="T8" y="T9"/>
                  </a:cxn>
                  <a:cxn ang="0">
                    <a:pos x="T10" y="T11"/>
                  </a:cxn>
                  <a:cxn ang="0">
                    <a:pos x="T12" y="T13"/>
                  </a:cxn>
                </a:cxnLst>
                <a:rect l="0" t="0" r="r" b="b"/>
                <a:pathLst>
                  <a:path w="2166" h="1491">
                    <a:moveTo>
                      <a:pt x="2002" y="0"/>
                    </a:moveTo>
                    <a:cubicBezTo>
                      <a:pt x="335" y="0"/>
                      <a:pt x="335" y="0"/>
                      <a:pt x="335" y="0"/>
                    </a:cubicBezTo>
                    <a:cubicBezTo>
                      <a:pt x="225" y="0"/>
                      <a:pt x="105" y="83"/>
                      <a:pt x="94" y="199"/>
                    </a:cubicBezTo>
                    <a:cubicBezTo>
                      <a:pt x="0" y="1491"/>
                      <a:pt x="0" y="1491"/>
                      <a:pt x="0" y="1491"/>
                    </a:cubicBezTo>
                    <a:cubicBezTo>
                      <a:pt x="2064" y="1491"/>
                      <a:pt x="2064" y="1491"/>
                      <a:pt x="2064" y="1491"/>
                    </a:cubicBezTo>
                    <a:cubicBezTo>
                      <a:pt x="2158" y="199"/>
                      <a:pt x="2158" y="199"/>
                      <a:pt x="2158" y="199"/>
                    </a:cubicBezTo>
                    <a:cubicBezTo>
                      <a:pt x="2166" y="85"/>
                      <a:pt x="2112" y="0"/>
                      <a:pt x="2002" y="0"/>
                    </a:cubicBezTo>
                    <a:close/>
                  </a:path>
                </a:pathLst>
              </a:custGeom>
              <a:solidFill>
                <a:schemeClr val="accent1"/>
              </a:solidFill>
              <a:ln w="9525">
                <a:solidFill>
                  <a:srgbClr val="FFFFFF"/>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9" name="Freeform 299">
                <a:extLst>
                  <a:ext uri="{FF2B5EF4-FFF2-40B4-BE49-F238E27FC236}">
                    <a16:creationId xmlns:a16="http://schemas.microsoft.com/office/drawing/2014/main" id="{180B33FC-4446-4C57-89E6-271A08E7C065}"/>
                  </a:ext>
                </a:extLst>
              </p:cNvPr>
              <p:cNvSpPr>
                <a:spLocks noEditPoints="1"/>
              </p:cNvSpPr>
              <p:nvPr/>
            </p:nvSpPr>
            <p:spPr bwMode="auto">
              <a:xfrm>
                <a:off x="2905" y="1735"/>
                <a:ext cx="1820" cy="1272"/>
              </a:xfrm>
              <a:custGeom>
                <a:avLst/>
                <a:gdLst>
                  <a:gd name="T0" fmla="*/ 2037 w 2232"/>
                  <a:gd name="T1" fmla="*/ 0 h 1559"/>
                  <a:gd name="T2" fmla="*/ 370 w 2232"/>
                  <a:gd name="T3" fmla="*/ 0 h 1559"/>
                  <a:gd name="T4" fmla="*/ 96 w 2232"/>
                  <a:gd name="T5" fmla="*/ 230 h 1559"/>
                  <a:gd name="T6" fmla="*/ 95 w 2232"/>
                  <a:gd name="T7" fmla="*/ 230 h 1559"/>
                  <a:gd name="T8" fmla="*/ 1 w 2232"/>
                  <a:gd name="T9" fmla="*/ 1523 h 1559"/>
                  <a:gd name="T10" fmla="*/ 10 w 2232"/>
                  <a:gd name="T11" fmla="*/ 1548 h 1559"/>
                  <a:gd name="T12" fmla="*/ 35 w 2232"/>
                  <a:gd name="T13" fmla="*/ 1559 h 1559"/>
                  <a:gd name="T14" fmla="*/ 2099 w 2232"/>
                  <a:gd name="T15" fmla="*/ 1559 h 1559"/>
                  <a:gd name="T16" fmla="*/ 2133 w 2232"/>
                  <a:gd name="T17" fmla="*/ 1528 h 1559"/>
                  <a:gd name="T18" fmla="*/ 2227 w 2232"/>
                  <a:gd name="T19" fmla="*/ 235 h 1559"/>
                  <a:gd name="T20" fmla="*/ 2173 w 2232"/>
                  <a:gd name="T21" fmla="*/ 55 h 1559"/>
                  <a:gd name="T22" fmla="*/ 2037 w 2232"/>
                  <a:gd name="T23" fmla="*/ 0 h 1559"/>
                  <a:gd name="T24" fmla="*/ 2160 w 2232"/>
                  <a:gd name="T25" fmla="*/ 230 h 1559"/>
                  <a:gd name="T26" fmla="*/ 2067 w 2232"/>
                  <a:gd name="T27" fmla="*/ 1491 h 1559"/>
                  <a:gd name="T28" fmla="*/ 71 w 2232"/>
                  <a:gd name="T29" fmla="*/ 1491 h 1559"/>
                  <a:gd name="T30" fmla="*/ 163 w 2232"/>
                  <a:gd name="T31" fmla="*/ 235 h 1559"/>
                  <a:gd name="T32" fmla="*/ 370 w 2232"/>
                  <a:gd name="T33" fmla="*/ 68 h 1559"/>
                  <a:gd name="T34" fmla="*/ 2037 w 2232"/>
                  <a:gd name="T35" fmla="*/ 68 h 1559"/>
                  <a:gd name="T36" fmla="*/ 2124 w 2232"/>
                  <a:gd name="T37" fmla="*/ 102 h 1559"/>
                  <a:gd name="T38" fmla="*/ 2160 w 2232"/>
                  <a:gd name="T39" fmla="*/ 230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2" h="1559">
                    <a:moveTo>
                      <a:pt x="2037" y="0"/>
                    </a:moveTo>
                    <a:cubicBezTo>
                      <a:pt x="370" y="0"/>
                      <a:pt x="370" y="0"/>
                      <a:pt x="370" y="0"/>
                    </a:cubicBezTo>
                    <a:cubicBezTo>
                      <a:pt x="247" y="0"/>
                      <a:pt x="108" y="92"/>
                      <a:pt x="96" y="230"/>
                    </a:cubicBezTo>
                    <a:cubicBezTo>
                      <a:pt x="96" y="230"/>
                      <a:pt x="96" y="230"/>
                      <a:pt x="95" y="230"/>
                    </a:cubicBezTo>
                    <a:cubicBezTo>
                      <a:pt x="1" y="1523"/>
                      <a:pt x="1" y="1523"/>
                      <a:pt x="1" y="1523"/>
                    </a:cubicBezTo>
                    <a:cubicBezTo>
                      <a:pt x="0" y="1532"/>
                      <a:pt x="3" y="1542"/>
                      <a:pt x="10" y="1548"/>
                    </a:cubicBezTo>
                    <a:cubicBezTo>
                      <a:pt x="16" y="1555"/>
                      <a:pt x="25" y="1559"/>
                      <a:pt x="35" y="1559"/>
                    </a:cubicBezTo>
                    <a:cubicBezTo>
                      <a:pt x="2099" y="1559"/>
                      <a:pt x="2099" y="1559"/>
                      <a:pt x="2099" y="1559"/>
                    </a:cubicBezTo>
                    <a:cubicBezTo>
                      <a:pt x="2116" y="1559"/>
                      <a:pt x="2131" y="1546"/>
                      <a:pt x="2133" y="1528"/>
                    </a:cubicBezTo>
                    <a:cubicBezTo>
                      <a:pt x="2227" y="235"/>
                      <a:pt x="2227" y="235"/>
                      <a:pt x="2227" y="235"/>
                    </a:cubicBezTo>
                    <a:cubicBezTo>
                      <a:pt x="2232" y="161"/>
                      <a:pt x="2213" y="97"/>
                      <a:pt x="2173" y="55"/>
                    </a:cubicBezTo>
                    <a:cubicBezTo>
                      <a:pt x="2140" y="19"/>
                      <a:pt x="2093" y="0"/>
                      <a:pt x="2037" y="0"/>
                    </a:cubicBezTo>
                    <a:close/>
                    <a:moveTo>
                      <a:pt x="2160" y="230"/>
                    </a:moveTo>
                    <a:cubicBezTo>
                      <a:pt x="2067" y="1491"/>
                      <a:pt x="2067" y="1491"/>
                      <a:pt x="2067" y="1491"/>
                    </a:cubicBezTo>
                    <a:cubicBezTo>
                      <a:pt x="71" y="1491"/>
                      <a:pt x="71" y="1491"/>
                      <a:pt x="71" y="1491"/>
                    </a:cubicBezTo>
                    <a:cubicBezTo>
                      <a:pt x="163" y="235"/>
                      <a:pt x="163" y="235"/>
                      <a:pt x="163" y="235"/>
                    </a:cubicBezTo>
                    <a:cubicBezTo>
                      <a:pt x="172" y="137"/>
                      <a:pt x="279" y="68"/>
                      <a:pt x="370" y="68"/>
                    </a:cubicBezTo>
                    <a:cubicBezTo>
                      <a:pt x="2037" y="68"/>
                      <a:pt x="2037" y="68"/>
                      <a:pt x="2037" y="68"/>
                    </a:cubicBezTo>
                    <a:cubicBezTo>
                      <a:pt x="2074" y="68"/>
                      <a:pt x="2103" y="80"/>
                      <a:pt x="2124" y="102"/>
                    </a:cubicBezTo>
                    <a:cubicBezTo>
                      <a:pt x="2150" y="130"/>
                      <a:pt x="2163" y="176"/>
                      <a:pt x="2160" y="23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sp>
          <p:nvSpPr>
            <p:cNvPr id="198" name="Rectangle: Rounded Corners 197">
              <a:extLst>
                <a:ext uri="{FF2B5EF4-FFF2-40B4-BE49-F238E27FC236}">
                  <a16:creationId xmlns:a16="http://schemas.microsoft.com/office/drawing/2014/main" id="{CF9B0C22-35D7-47EA-BB5A-C7B684733071}"/>
                </a:ext>
              </a:extLst>
            </p:cNvPr>
            <p:cNvSpPr/>
            <p:nvPr/>
          </p:nvSpPr>
          <p:spPr>
            <a:xfrm>
              <a:off x="358094" y="2511630"/>
              <a:ext cx="1597163" cy="1107424"/>
            </a:xfrm>
            <a:prstGeom prst="roundRect">
              <a:avLst/>
            </a:prstGeom>
            <a:gradFill>
              <a:gsLst>
                <a:gs pos="1961">
                  <a:schemeClr val="accent1"/>
                </a:gs>
                <a:gs pos="100000">
                  <a:srgbClr val="384C87"/>
                </a:gs>
              </a:gsLst>
              <a:lin ang="5400000" scaled="0"/>
            </a:gra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99" name="Group 198">
              <a:extLst>
                <a:ext uri="{FF2B5EF4-FFF2-40B4-BE49-F238E27FC236}">
                  <a16:creationId xmlns:a16="http://schemas.microsoft.com/office/drawing/2014/main" id="{0C842F46-1E54-448E-A548-0A3D94BFB72D}"/>
                </a:ext>
              </a:extLst>
            </p:cNvPr>
            <p:cNvGrpSpPr/>
            <p:nvPr/>
          </p:nvGrpSpPr>
          <p:grpSpPr>
            <a:xfrm>
              <a:off x="539367" y="2743686"/>
              <a:ext cx="1234616" cy="635450"/>
              <a:chOff x="5388864" y="2080880"/>
              <a:chExt cx="640080" cy="329445"/>
            </a:xfrm>
            <a:solidFill>
              <a:srgbClr val="335769"/>
            </a:solidFill>
          </p:grpSpPr>
          <p:sp>
            <p:nvSpPr>
              <p:cNvPr id="263" name="Rectangle 262">
                <a:extLst>
                  <a:ext uri="{FF2B5EF4-FFF2-40B4-BE49-F238E27FC236}">
                    <a16:creationId xmlns:a16="http://schemas.microsoft.com/office/drawing/2014/main" id="{5FEF3D47-4A28-4497-A5BC-EBCDFE5F865A}"/>
                  </a:ext>
                </a:extLst>
              </p:cNvPr>
              <p:cNvSpPr/>
              <p:nvPr/>
            </p:nvSpPr>
            <p:spPr>
              <a:xfrm>
                <a:off x="5388864" y="2080880"/>
                <a:ext cx="359664" cy="5741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264" name="Rectangle 263">
                <a:extLst>
                  <a:ext uri="{FF2B5EF4-FFF2-40B4-BE49-F238E27FC236}">
                    <a16:creationId xmlns:a16="http://schemas.microsoft.com/office/drawing/2014/main" id="{4BDEB049-E6CF-41FD-B96F-A3B1EBB6FA24}"/>
                  </a:ext>
                </a:extLst>
              </p:cNvPr>
              <p:cNvSpPr/>
              <p:nvPr/>
            </p:nvSpPr>
            <p:spPr>
              <a:xfrm>
                <a:off x="5388864" y="2196704"/>
                <a:ext cx="640080" cy="57411"/>
              </a:xfrm>
              <a:prstGeom prst="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chemeClr val="tx2">
                      <a:lumMod val="25000"/>
                    </a:schemeClr>
                  </a:solidFill>
                  <a:latin typeface="Arial"/>
                </a:endParaRPr>
              </a:p>
            </p:txBody>
          </p:sp>
          <p:sp>
            <p:nvSpPr>
              <p:cNvPr id="265" name="Rectangle 264">
                <a:extLst>
                  <a:ext uri="{FF2B5EF4-FFF2-40B4-BE49-F238E27FC236}">
                    <a16:creationId xmlns:a16="http://schemas.microsoft.com/office/drawing/2014/main" id="{9717F4C4-0FF3-4042-9469-DF2A4282CA70}"/>
                  </a:ext>
                </a:extLst>
              </p:cNvPr>
              <p:cNvSpPr/>
              <p:nvPr/>
            </p:nvSpPr>
            <p:spPr>
              <a:xfrm>
                <a:off x="5388864" y="2280524"/>
                <a:ext cx="640080" cy="5741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266" name="Rectangle 265">
                <a:extLst>
                  <a:ext uri="{FF2B5EF4-FFF2-40B4-BE49-F238E27FC236}">
                    <a16:creationId xmlns:a16="http://schemas.microsoft.com/office/drawing/2014/main" id="{5C6D7871-60A1-4522-891C-06FDF7F73EF9}"/>
                  </a:ext>
                </a:extLst>
              </p:cNvPr>
              <p:cNvSpPr/>
              <p:nvPr/>
            </p:nvSpPr>
            <p:spPr>
              <a:xfrm>
                <a:off x="5388864" y="2352914"/>
                <a:ext cx="640080" cy="57411"/>
              </a:xfrm>
              <a:prstGeom prst="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chemeClr val="tx2">
                      <a:lumMod val="25000"/>
                    </a:schemeClr>
                  </a:solidFill>
                  <a:latin typeface="Arial"/>
                </a:endParaRPr>
              </a:p>
            </p:txBody>
          </p:sp>
        </p:grpSp>
        <p:grpSp>
          <p:nvGrpSpPr>
            <p:cNvPr id="200" name="Group 199">
              <a:extLst>
                <a:ext uri="{FF2B5EF4-FFF2-40B4-BE49-F238E27FC236}">
                  <a16:creationId xmlns:a16="http://schemas.microsoft.com/office/drawing/2014/main" id="{27EC01B0-3D6D-4EAA-8104-F0C8B517A5E8}"/>
                </a:ext>
              </a:extLst>
            </p:cNvPr>
            <p:cNvGrpSpPr/>
            <p:nvPr/>
          </p:nvGrpSpPr>
          <p:grpSpPr>
            <a:xfrm>
              <a:off x="3349918" y="2092446"/>
              <a:ext cx="245930" cy="244986"/>
              <a:chOff x="8488179" y="1342988"/>
              <a:chExt cx="220743" cy="219894"/>
            </a:xfrm>
            <a:solidFill>
              <a:schemeClr val="tx1"/>
            </a:solidFill>
          </p:grpSpPr>
          <p:sp>
            <p:nvSpPr>
              <p:cNvPr id="259" name="Freeform 303">
                <a:extLst>
                  <a:ext uri="{FF2B5EF4-FFF2-40B4-BE49-F238E27FC236}">
                    <a16:creationId xmlns:a16="http://schemas.microsoft.com/office/drawing/2014/main" id="{1969ACD5-B263-4C9A-945F-78BD470E6728}"/>
                  </a:ext>
                </a:extLst>
              </p:cNvPr>
              <p:cNvSpPr>
                <a:spLocks/>
              </p:cNvSpPr>
              <p:nvPr/>
            </p:nvSpPr>
            <p:spPr bwMode="auto">
              <a:xfrm>
                <a:off x="8488179" y="1342988"/>
                <a:ext cx="127776" cy="126927"/>
              </a:xfrm>
              <a:custGeom>
                <a:avLst/>
                <a:gdLst>
                  <a:gd name="T0" fmla="*/ 194 w 224"/>
                  <a:gd name="T1" fmla="*/ 0 h 223"/>
                  <a:gd name="T2" fmla="*/ 164 w 224"/>
                  <a:gd name="T3" fmla="*/ 30 h 223"/>
                  <a:gd name="T4" fmla="*/ 30 w 224"/>
                  <a:gd name="T5" fmla="*/ 163 h 223"/>
                  <a:gd name="T6" fmla="*/ 0 w 224"/>
                  <a:gd name="T7" fmla="*/ 193 h 223"/>
                  <a:gd name="T8" fmla="*/ 30 w 224"/>
                  <a:gd name="T9" fmla="*/ 223 h 223"/>
                  <a:gd name="T10" fmla="*/ 224 w 224"/>
                  <a:gd name="T11" fmla="*/ 30 h 223"/>
                  <a:gd name="T12" fmla="*/ 194 w 224"/>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4" h="223">
                    <a:moveTo>
                      <a:pt x="194" y="0"/>
                    </a:moveTo>
                    <a:cubicBezTo>
                      <a:pt x="177" y="0"/>
                      <a:pt x="164" y="13"/>
                      <a:pt x="164" y="30"/>
                    </a:cubicBezTo>
                    <a:cubicBezTo>
                      <a:pt x="164" y="103"/>
                      <a:pt x="104" y="163"/>
                      <a:pt x="30" y="163"/>
                    </a:cubicBezTo>
                    <a:cubicBezTo>
                      <a:pt x="14" y="163"/>
                      <a:pt x="0" y="176"/>
                      <a:pt x="0" y="193"/>
                    </a:cubicBezTo>
                    <a:cubicBezTo>
                      <a:pt x="0" y="209"/>
                      <a:pt x="14" y="223"/>
                      <a:pt x="30" y="223"/>
                    </a:cubicBezTo>
                    <a:cubicBezTo>
                      <a:pt x="137" y="223"/>
                      <a:pt x="224" y="136"/>
                      <a:pt x="224" y="30"/>
                    </a:cubicBezTo>
                    <a:cubicBezTo>
                      <a:pt x="224" y="13"/>
                      <a:pt x="210" y="0"/>
                      <a:pt x="1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60" name="Freeform 304">
                <a:extLst>
                  <a:ext uri="{FF2B5EF4-FFF2-40B4-BE49-F238E27FC236}">
                    <a16:creationId xmlns:a16="http://schemas.microsoft.com/office/drawing/2014/main" id="{7078A8CF-19FF-49FE-9D2F-59F00C0CB2EB}"/>
                  </a:ext>
                </a:extLst>
              </p:cNvPr>
              <p:cNvSpPr>
                <a:spLocks/>
              </p:cNvSpPr>
              <p:nvPr/>
            </p:nvSpPr>
            <p:spPr bwMode="auto">
              <a:xfrm>
                <a:off x="8581570" y="1342988"/>
                <a:ext cx="127352" cy="126927"/>
              </a:xfrm>
              <a:custGeom>
                <a:avLst/>
                <a:gdLst>
                  <a:gd name="T0" fmla="*/ 193 w 223"/>
                  <a:gd name="T1" fmla="*/ 163 h 223"/>
                  <a:gd name="T2" fmla="*/ 60 w 223"/>
                  <a:gd name="T3" fmla="*/ 30 h 223"/>
                  <a:gd name="T4" fmla="*/ 30 w 223"/>
                  <a:gd name="T5" fmla="*/ 0 h 223"/>
                  <a:gd name="T6" fmla="*/ 0 w 223"/>
                  <a:gd name="T7" fmla="*/ 30 h 223"/>
                  <a:gd name="T8" fmla="*/ 193 w 223"/>
                  <a:gd name="T9" fmla="*/ 223 h 223"/>
                  <a:gd name="T10" fmla="*/ 223 w 223"/>
                  <a:gd name="T11" fmla="*/ 193 h 223"/>
                  <a:gd name="T12" fmla="*/ 193 w 223"/>
                  <a:gd name="T13" fmla="*/ 163 h 223"/>
                </a:gdLst>
                <a:ahLst/>
                <a:cxnLst>
                  <a:cxn ang="0">
                    <a:pos x="T0" y="T1"/>
                  </a:cxn>
                  <a:cxn ang="0">
                    <a:pos x="T2" y="T3"/>
                  </a:cxn>
                  <a:cxn ang="0">
                    <a:pos x="T4" y="T5"/>
                  </a:cxn>
                  <a:cxn ang="0">
                    <a:pos x="T6" y="T7"/>
                  </a:cxn>
                  <a:cxn ang="0">
                    <a:pos x="T8" y="T9"/>
                  </a:cxn>
                  <a:cxn ang="0">
                    <a:pos x="T10" y="T11"/>
                  </a:cxn>
                  <a:cxn ang="0">
                    <a:pos x="T12" y="T13"/>
                  </a:cxn>
                </a:cxnLst>
                <a:rect l="0" t="0" r="r" b="b"/>
                <a:pathLst>
                  <a:path w="223" h="223">
                    <a:moveTo>
                      <a:pt x="193" y="163"/>
                    </a:moveTo>
                    <a:cubicBezTo>
                      <a:pt x="119" y="163"/>
                      <a:pt x="60" y="103"/>
                      <a:pt x="60" y="30"/>
                    </a:cubicBezTo>
                    <a:cubicBezTo>
                      <a:pt x="60" y="13"/>
                      <a:pt x="46" y="0"/>
                      <a:pt x="30" y="0"/>
                    </a:cubicBezTo>
                    <a:cubicBezTo>
                      <a:pt x="13" y="0"/>
                      <a:pt x="0" y="13"/>
                      <a:pt x="0" y="30"/>
                    </a:cubicBezTo>
                    <a:cubicBezTo>
                      <a:pt x="0" y="136"/>
                      <a:pt x="86" y="223"/>
                      <a:pt x="193" y="223"/>
                    </a:cubicBezTo>
                    <a:cubicBezTo>
                      <a:pt x="209" y="223"/>
                      <a:pt x="223" y="209"/>
                      <a:pt x="223" y="193"/>
                    </a:cubicBezTo>
                    <a:cubicBezTo>
                      <a:pt x="223" y="176"/>
                      <a:pt x="209" y="163"/>
                      <a:pt x="19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61" name="Freeform 305">
                <a:extLst>
                  <a:ext uri="{FF2B5EF4-FFF2-40B4-BE49-F238E27FC236}">
                    <a16:creationId xmlns:a16="http://schemas.microsoft.com/office/drawing/2014/main" id="{9B8E6C57-C3A2-49C9-8335-89AC9895095E}"/>
                  </a:ext>
                </a:extLst>
              </p:cNvPr>
              <p:cNvSpPr>
                <a:spLocks/>
              </p:cNvSpPr>
              <p:nvPr/>
            </p:nvSpPr>
            <p:spPr bwMode="auto">
              <a:xfrm>
                <a:off x="8488179" y="1435955"/>
                <a:ext cx="127776" cy="126927"/>
              </a:xfrm>
              <a:custGeom>
                <a:avLst/>
                <a:gdLst>
                  <a:gd name="T0" fmla="*/ 30 w 224"/>
                  <a:gd name="T1" fmla="*/ 0 h 223"/>
                  <a:gd name="T2" fmla="*/ 0 w 224"/>
                  <a:gd name="T3" fmla="*/ 30 h 223"/>
                  <a:gd name="T4" fmla="*/ 30 w 224"/>
                  <a:gd name="T5" fmla="*/ 60 h 223"/>
                  <a:gd name="T6" fmla="*/ 164 w 224"/>
                  <a:gd name="T7" fmla="*/ 193 h 223"/>
                  <a:gd name="T8" fmla="*/ 194 w 224"/>
                  <a:gd name="T9" fmla="*/ 223 h 223"/>
                  <a:gd name="T10" fmla="*/ 224 w 224"/>
                  <a:gd name="T11" fmla="*/ 193 h 223"/>
                  <a:gd name="T12" fmla="*/ 30 w 224"/>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4" h="223">
                    <a:moveTo>
                      <a:pt x="30" y="0"/>
                    </a:moveTo>
                    <a:cubicBezTo>
                      <a:pt x="14" y="0"/>
                      <a:pt x="0" y="13"/>
                      <a:pt x="0" y="30"/>
                    </a:cubicBezTo>
                    <a:cubicBezTo>
                      <a:pt x="0" y="46"/>
                      <a:pt x="14" y="60"/>
                      <a:pt x="30" y="60"/>
                    </a:cubicBezTo>
                    <a:cubicBezTo>
                      <a:pt x="104" y="60"/>
                      <a:pt x="164" y="120"/>
                      <a:pt x="164" y="193"/>
                    </a:cubicBezTo>
                    <a:cubicBezTo>
                      <a:pt x="164" y="210"/>
                      <a:pt x="177" y="223"/>
                      <a:pt x="194" y="223"/>
                    </a:cubicBezTo>
                    <a:cubicBezTo>
                      <a:pt x="210" y="223"/>
                      <a:pt x="224" y="210"/>
                      <a:pt x="224" y="193"/>
                    </a:cubicBezTo>
                    <a:cubicBezTo>
                      <a:pt x="224" y="87"/>
                      <a:pt x="137"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62" name="Freeform 306">
                <a:extLst>
                  <a:ext uri="{FF2B5EF4-FFF2-40B4-BE49-F238E27FC236}">
                    <a16:creationId xmlns:a16="http://schemas.microsoft.com/office/drawing/2014/main" id="{6A9C5226-19A2-4A74-AC2A-88F0426985C8}"/>
                  </a:ext>
                </a:extLst>
              </p:cNvPr>
              <p:cNvSpPr>
                <a:spLocks/>
              </p:cNvSpPr>
              <p:nvPr/>
            </p:nvSpPr>
            <p:spPr bwMode="auto">
              <a:xfrm>
                <a:off x="8581570" y="1435955"/>
                <a:ext cx="127352" cy="126927"/>
              </a:xfrm>
              <a:custGeom>
                <a:avLst/>
                <a:gdLst>
                  <a:gd name="T0" fmla="*/ 193 w 223"/>
                  <a:gd name="T1" fmla="*/ 0 h 223"/>
                  <a:gd name="T2" fmla="*/ 0 w 223"/>
                  <a:gd name="T3" fmla="*/ 193 h 223"/>
                  <a:gd name="T4" fmla="*/ 30 w 223"/>
                  <a:gd name="T5" fmla="*/ 223 h 223"/>
                  <a:gd name="T6" fmla="*/ 60 w 223"/>
                  <a:gd name="T7" fmla="*/ 193 h 223"/>
                  <a:gd name="T8" fmla="*/ 193 w 223"/>
                  <a:gd name="T9" fmla="*/ 60 h 223"/>
                  <a:gd name="T10" fmla="*/ 223 w 223"/>
                  <a:gd name="T11" fmla="*/ 30 h 223"/>
                  <a:gd name="T12" fmla="*/ 193 w 223"/>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3" h="223">
                    <a:moveTo>
                      <a:pt x="193" y="0"/>
                    </a:moveTo>
                    <a:cubicBezTo>
                      <a:pt x="86" y="0"/>
                      <a:pt x="0" y="87"/>
                      <a:pt x="0" y="193"/>
                    </a:cubicBezTo>
                    <a:cubicBezTo>
                      <a:pt x="0" y="210"/>
                      <a:pt x="13" y="223"/>
                      <a:pt x="30" y="223"/>
                    </a:cubicBezTo>
                    <a:cubicBezTo>
                      <a:pt x="46" y="223"/>
                      <a:pt x="60" y="210"/>
                      <a:pt x="60" y="193"/>
                    </a:cubicBezTo>
                    <a:cubicBezTo>
                      <a:pt x="60" y="120"/>
                      <a:pt x="119" y="60"/>
                      <a:pt x="193" y="60"/>
                    </a:cubicBezTo>
                    <a:cubicBezTo>
                      <a:pt x="209" y="60"/>
                      <a:pt x="223" y="46"/>
                      <a:pt x="223" y="30"/>
                    </a:cubicBezTo>
                    <a:cubicBezTo>
                      <a:pt x="223" y="13"/>
                      <a:pt x="209" y="0"/>
                      <a:pt x="19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201" name="Group 200">
              <a:extLst>
                <a:ext uri="{FF2B5EF4-FFF2-40B4-BE49-F238E27FC236}">
                  <a16:creationId xmlns:a16="http://schemas.microsoft.com/office/drawing/2014/main" id="{7AAA3375-7468-4AAF-B8A8-093EDC2EF4DA}"/>
                </a:ext>
              </a:extLst>
            </p:cNvPr>
            <p:cNvGrpSpPr/>
            <p:nvPr/>
          </p:nvGrpSpPr>
          <p:grpSpPr>
            <a:xfrm>
              <a:off x="3903219" y="3517114"/>
              <a:ext cx="278475" cy="316392"/>
              <a:chOff x="9324150" y="1782147"/>
              <a:chExt cx="264907" cy="300978"/>
            </a:xfrm>
            <a:solidFill>
              <a:schemeClr val="tx1"/>
            </a:solidFill>
          </p:grpSpPr>
          <p:sp>
            <p:nvSpPr>
              <p:cNvPr id="256" name="Freeform 307">
                <a:extLst>
                  <a:ext uri="{FF2B5EF4-FFF2-40B4-BE49-F238E27FC236}">
                    <a16:creationId xmlns:a16="http://schemas.microsoft.com/office/drawing/2014/main" id="{4362BA67-A0C3-4299-8836-BE9C834DC04D}"/>
                  </a:ext>
                </a:extLst>
              </p:cNvPr>
              <p:cNvSpPr>
                <a:spLocks noEditPoints="1"/>
              </p:cNvSpPr>
              <p:nvPr/>
            </p:nvSpPr>
            <p:spPr bwMode="auto">
              <a:xfrm>
                <a:off x="9324164" y="1782152"/>
                <a:ext cx="264893" cy="300972"/>
              </a:xfrm>
              <a:custGeom>
                <a:avLst/>
                <a:gdLst>
                  <a:gd name="T0" fmla="*/ 450 w 465"/>
                  <a:gd name="T1" fmla="*/ 122 h 528"/>
                  <a:gd name="T2" fmla="*/ 248 w 465"/>
                  <a:gd name="T3" fmla="*/ 6 h 528"/>
                  <a:gd name="T4" fmla="*/ 218 w 465"/>
                  <a:gd name="T5" fmla="*/ 6 h 528"/>
                  <a:gd name="T6" fmla="*/ 15 w 465"/>
                  <a:gd name="T7" fmla="*/ 122 h 528"/>
                  <a:gd name="T8" fmla="*/ 0 w 465"/>
                  <a:gd name="T9" fmla="*/ 148 h 528"/>
                  <a:gd name="T10" fmla="*/ 0 w 465"/>
                  <a:gd name="T11" fmla="*/ 382 h 528"/>
                  <a:gd name="T12" fmla="*/ 15 w 465"/>
                  <a:gd name="T13" fmla="*/ 408 h 528"/>
                  <a:gd name="T14" fmla="*/ 218 w 465"/>
                  <a:gd name="T15" fmla="*/ 524 h 528"/>
                  <a:gd name="T16" fmla="*/ 233 w 465"/>
                  <a:gd name="T17" fmla="*/ 528 h 528"/>
                  <a:gd name="T18" fmla="*/ 248 w 465"/>
                  <a:gd name="T19" fmla="*/ 524 h 528"/>
                  <a:gd name="T20" fmla="*/ 450 w 465"/>
                  <a:gd name="T21" fmla="*/ 408 h 528"/>
                  <a:gd name="T22" fmla="*/ 465 w 465"/>
                  <a:gd name="T23" fmla="*/ 382 h 528"/>
                  <a:gd name="T24" fmla="*/ 465 w 465"/>
                  <a:gd name="T25" fmla="*/ 148 h 528"/>
                  <a:gd name="T26" fmla="*/ 450 w 465"/>
                  <a:gd name="T27" fmla="*/ 122 h 528"/>
                  <a:gd name="T28" fmla="*/ 405 w 465"/>
                  <a:gd name="T29" fmla="*/ 364 h 528"/>
                  <a:gd name="T30" fmla="*/ 233 w 465"/>
                  <a:gd name="T31" fmla="*/ 464 h 528"/>
                  <a:gd name="T32" fmla="*/ 60 w 465"/>
                  <a:gd name="T33" fmla="*/ 364 h 528"/>
                  <a:gd name="T34" fmla="*/ 60 w 465"/>
                  <a:gd name="T35" fmla="*/ 166 h 528"/>
                  <a:gd name="T36" fmla="*/ 233 w 465"/>
                  <a:gd name="T37" fmla="*/ 66 h 528"/>
                  <a:gd name="T38" fmla="*/ 405 w 465"/>
                  <a:gd name="T39" fmla="*/ 166 h 528"/>
                  <a:gd name="T40" fmla="*/ 405 w 465"/>
                  <a:gd name="T41" fmla="*/ 36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5" h="528">
                    <a:moveTo>
                      <a:pt x="450" y="122"/>
                    </a:moveTo>
                    <a:cubicBezTo>
                      <a:pt x="248" y="6"/>
                      <a:pt x="248" y="6"/>
                      <a:pt x="248" y="6"/>
                    </a:cubicBezTo>
                    <a:cubicBezTo>
                      <a:pt x="238" y="0"/>
                      <a:pt x="227" y="0"/>
                      <a:pt x="218" y="6"/>
                    </a:cubicBezTo>
                    <a:cubicBezTo>
                      <a:pt x="15" y="122"/>
                      <a:pt x="15" y="122"/>
                      <a:pt x="15" y="122"/>
                    </a:cubicBezTo>
                    <a:cubicBezTo>
                      <a:pt x="6" y="128"/>
                      <a:pt x="0" y="138"/>
                      <a:pt x="0" y="148"/>
                    </a:cubicBezTo>
                    <a:cubicBezTo>
                      <a:pt x="0" y="382"/>
                      <a:pt x="0" y="382"/>
                      <a:pt x="0" y="382"/>
                    </a:cubicBezTo>
                    <a:cubicBezTo>
                      <a:pt x="0" y="393"/>
                      <a:pt x="6" y="402"/>
                      <a:pt x="15" y="408"/>
                    </a:cubicBezTo>
                    <a:cubicBezTo>
                      <a:pt x="218" y="524"/>
                      <a:pt x="218" y="524"/>
                      <a:pt x="218" y="524"/>
                    </a:cubicBezTo>
                    <a:cubicBezTo>
                      <a:pt x="222" y="527"/>
                      <a:pt x="227" y="528"/>
                      <a:pt x="233" y="528"/>
                    </a:cubicBezTo>
                    <a:cubicBezTo>
                      <a:pt x="238" y="528"/>
                      <a:pt x="243" y="527"/>
                      <a:pt x="248" y="524"/>
                    </a:cubicBezTo>
                    <a:cubicBezTo>
                      <a:pt x="450" y="408"/>
                      <a:pt x="450" y="408"/>
                      <a:pt x="450" y="408"/>
                    </a:cubicBezTo>
                    <a:cubicBezTo>
                      <a:pt x="459" y="402"/>
                      <a:pt x="465" y="393"/>
                      <a:pt x="465" y="382"/>
                    </a:cubicBezTo>
                    <a:cubicBezTo>
                      <a:pt x="465" y="148"/>
                      <a:pt x="465" y="148"/>
                      <a:pt x="465" y="148"/>
                    </a:cubicBezTo>
                    <a:cubicBezTo>
                      <a:pt x="465" y="138"/>
                      <a:pt x="459" y="128"/>
                      <a:pt x="450" y="122"/>
                    </a:cubicBezTo>
                    <a:close/>
                    <a:moveTo>
                      <a:pt x="405" y="364"/>
                    </a:moveTo>
                    <a:cubicBezTo>
                      <a:pt x="233" y="464"/>
                      <a:pt x="233" y="464"/>
                      <a:pt x="233" y="464"/>
                    </a:cubicBezTo>
                    <a:cubicBezTo>
                      <a:pt x="60" y="364"/>
                      <a:pt x="60" y="364"/>
                      <a:pt x="60" y="364"/>
                    </a:cubicBezTo>
                    <a:cubicBezTo>
                      <a:pt x="60" y="166"/>
                      <a:pt x="60" y="166"/>
                      <a:pt x="60" y="166"/>
                    </a:cubicBezTo>
                    <a:cubicBezTo>
                      <a:pt x="233" y="66"/>
                      <a:pt x="233" y="66"/>
                      <a:pt x="233" y="66"/>
                    </a:cubicBezTo>
                    <a:cubicBezTo>
                      <a:pt x="405" y="166"/>
                      <a:pt x="405" y="166"/>
                      <a:pt x="405" y="166"/>
                    </a:cubicBezTo>
                    <a:lnTo>
                      <a:pt x="405"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57" name="Freeform 308">
                <a:extLst>
                  <a:ext uri="{FF2B5EF4-FFF2-40B4-BE49-F238E27FC236}">
                    <a16:creationId xmlns:a16="http://schemas.microsoft.com/office/drawing/2014/main" id="{0A2401DE-4CC7-4FCE-9C46-8B50485E49DC}"/>
                  </a:ext>
                </a:extLst>
              </p:cNvPr>
              <p:cNvSpPr>
                <a:spLocks noEditPoints="1"/>
              </p:cNvSpPr>
              <p:nvPr/>
            </p:nvSpPr>
            <p:spPr bwMode="auto">
              <a:xfrm>
                <a:off x="9324158" y="1782147"/>
                <a:ext cx="264892" cy="168100"/>
              </a:xfrm>
              <a:custGeom>
                <a:avLst/>
                <a:gdLst>
                  <a:gd name="T0" fmla="*/ 450 w 465"/>
                  <a:gd name="T1" fmla="*/ 122 h 295"/>
                  <a:gd name="T2" fmla="*/ 248 w 465"/>
                  <a:gd name="T3" fmla="*/ 6 h 295"/>
                  <a:gd name="T4" fmla="*/ 218 w 465"/>
                  <a:gd name="T5" fmla="*/ 6 h 295"/>
                  <a:gd name="T6" fmla="*/ 15 w 465"/>
                  <a:gd name="T7" fmla="*/ 122 h 295"/>
                  <a:gd name="T8" fmla="*/ 0 w 465"/>
                  <a:gd name="T9" fmla="*/ 148 h 295"/>
                  <a:gd name="T10" fmla="*/ 15 w 465"/>
                  <a:gd name="T11" fmla="*/ 174 h 295"/>
                  <a:gd name="T12" fmla="*/ 218 w 465"/>
                  <a:gd name="T13" fmla="*/ 291 h 295"/>
                  <a:gd name="T14" fmla="*/ 233 w 465"/>
                  <a:gd name="T15" fmla="*/ 295 h 295"/>
                  <a:gd name="T16" fmla="*/ 248 w 465"/>
                  <a:gd name="T17" fmla="*/ 291 h 295"/>
                  <a:gd name="T18" fmla="*/ 450 w 465"/>
                  <a:gd name="T19" fmla="*/ 174 h 295"/>
                  <a:gd name="T20" fmla="*/ 465 w 465"/>
                  <a:gd name="T21" fmla="*/ 148 h 295"/>
                  <a:gd name="T22" fmla="*/ 450 w 465"/>
                  <a:gd name="T23" fmla="*/ 122 h 295"/>
                  <a:gd name="T24" fmla="*/ 233 w 465"/>
                  <a:gd name="T25" fmla="*/ 230 h 295"/>
                  <a:gd name="T26" fmla="*/ 90 w 465"/>
                  <a:gd name="T27" fmla="*/ 148 h 295"/>
                  <a:gd name="T28" fmla="*/ 233 w 465"/>
                  <a:gd name="T29" fmla="*/ 66 h 295"/>
                  <a:gd name="T30" fmla="*/ 375 w 465"/>
                  <a:gd name="T31" fmla="*/ 148 h 295"/>
                  <a:gd name="T32" fmla="*/ 233 w 465"/>
                  <a:gd name="T33" fmla="*/ 23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295">
                    <a:moveTo>
                      <a:pt x="450" y="122"/>
                    </a:moveTo>
                    <a:cubicBezTo>
                      <a:pt x="248" y="6"/>
                      <a:pt x="248" y="6"/>
                      <a:pt x="248" y="6"/>
                    </a:cubicBezTo>
                    <a:cubicBezTo>
                      <a:pt x="238" y="0"/>
                      <a:pt x="227" y="0"/>
                      <a:pt x="218" y="6"/>
                    </a:cubicBezTo>
                    <a:cubicBezTo>
                      <a:pt x="15" y="122"/>
                      <a:pt x="15" y="122"/>
                      <a:pt x="15" y="122"/>
                    </a:cubicBezTo>
                    <a:cubicBezTo>
                      <a:pt x="6" y="128"/>
                      <a:pt x="0" y="138"/>
                      <a:pt x="0" y="148"/>
                    </a:cubicBezTo>
                    <a:cubicBezTo>
                      <a:pt x="0" y="159"/>
                      <a:pt x="6" y="169"/>
                      <a:pt x="15" y="174"/>
                    </a:cubicBezTo>
                    <a:cubicBezTo>
                      <a:pt x="218" y="291"/>
                      <a:pt x="218" y="291"/>
                      <a:pt x="218" y="291"/>
                    </a:cubicBezTo>
                    <a:cubicBezTo>
                      <a:pt x="222" y="294"/>
                      <a:pt x="227" y="295"/>
                      <a:pt x="233" y="295"/>
                    </a:cubicBezTo>
                    <a:cubicBezTo>
                      <a:pt x="238" y="295"/>
                      <a:pt x="243" y="294"/>
                      <a:pt x="248" y="291"/>
                    </a:cubicBezTo>
                    <a:cubicBezTo>
                      <a:pt x="450" y="174"/>
                      <a:pt x="450" y="174"/>
                      <a:pt x="450" y="174"/>
                    </a:cubicBezTo>
                    <a:cubicBezTo>
                      <a:pt x="459" y="169"/>
                      <a:pt x="465" y="159"/>
                      <a:pt x="465" y="148"/>
                    </a:cubicBezTo>
                    <a:cubicBezTo>
                      <a:pt x="465" y="138"/>
                      <a:pt x="459" y="128"/>
                      <a:pt x="450" y="122"/>
                    </a:cubicBezTo>
                    <a:close/>
                    <a:moveTo>
                      <a:pt x="233" y="230"/>
                    </a:moveTo>
                    <a:cubicBezTo>
                      <a:pt x="90" y="148"/>
                      <a:pt x="90" y="148"/>
                      <a:pt x="90" y="148"/>
                    </a:cubicBezTo>
                    <a:cubicBezTo>
                      <a:pt x="233" y="66"/>
                      <a:pt x="233" y="66"/>
                      <a:pt x="233" y="66"/>
                    </a:cubicBezTo>
                    <a:cubicBezTo>
                      <a:pt x="375" y="148"/>
                      <a:pt x="375" y="148"/>
                      <a:pt x="375" y="148"/>
                    </a:cubicBezTo>
                    <a:lnTo>
                      <a:pt x="23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58" name="Freeform 309">
                <a:extLst>
                  <a:ext uri="{FF2B5EF4-FFF2-40B4-BE49-F238E27FC236}">
                    <a16:creationId xmlns:a16="http://schemas.microsoft.com/office/drawing/2014/main" id="{8BB26786-6013-4A55-8A33-7563726BEB57}"/>
                  </a:ext>
                </a:extLst>
              </p:cNvPr>
              <p:cNvSpPr>
                <a:spLocks noEditPoints="1"/>
              </p:cNvSpPr>
              <p:nvPr/>
            </p:nvSpPr>
            <p:spPr bwMode="auto">
              <a:xfrm>
                <a:off x="9324150" y="1848799"/>
                <a:ext cx="149849" cy="234326"/>
              </a:xfrm>
              <a:custGeom>
                <a:avLst/>
                <a:gdLst>
                  <a:gd name="T0" fmla="*/ 248 w 263"/>
                  <a:gd name="T1" fmla="*/ 122 h 411"/>
                  <a:gd name="T2" fmla="*/ 45 w 263"/>
                  <a:gd name="T3" fmla="*/ 5 h 411"/>
                  <a:gd name="T4" fmla="*/ 15 w 263"/>
                  <a:gd name="T5" fmla="*/ 5 h 411"/>
                  <a:gd name="T6" fmla="*/ 0 w 263"/>
                  <a:gd name="T7" fmla="*/ 31 h 411"/>
                  <a:gd name="T8" fmla="*/ 0 w 263"/>
                  <a:gd name="T9" fmla="*/ 265 h 411"/>
                  <a:gd name="T10" fmla="*/ 15 w 263"/>
                  <a:gd name="T11" fmla="*/ 291 h 411"/>
                  <a:gd name="T12" fmla="*/ 218 w 263"/>
                  <a:gd name="T13" fmla="*/ 407 h 411"/>
                  <a:gd name="T14" fmla="*/ 233 w 263"/>
                  <a:gd name="T15" fmla="*/ 411 h 411"/>
                  <a:gd name="T16" fmla="*/ 248 w 263"/>
                  <a:gd name="T17" fmla="*/ 407 h 411"/>
                  <a:gd name="T18" fmla="*/ 263 w 263"/>
                  <a:gd name="T19" fmla="*/ 381 h 411"/>
                  <a:gd name="T20" fmla="*/ 263 w 263"/>
                  <a:gd name="T21" fmla="*/ 148 h 411"/>
                  <a:gd name="T22" fmla="*/ 248 w 263"/>
                  <a:gd name="T23" fmla="*/ 122 h 411"/>
                  <a:gd name="T24" fmla="*/ 203 w 263"/>
                  <a:gd name="T25" fmla="*/ 330 h 411"/>
                  <a:gd name="T26" fmla="*/ 60 w 263"/>
                  <a:gd name="T27" fmla="*/ 247 h 411"/>
                  <a:gd name="T28" fmla="*/ 60 w 263"/>
                  <a:gd name="T29" fmla="*/ 83 h 411"/>
                  <a:gd name="T30" fmla="*/ 203 w 263"/>
                  <a:gd name="T31" fmla="*/ 165 h 411"/>
                  <a:gd name="T32" fmla="*/ 203 w 263"/>
                  <a:gd name="T33" fmla="*/ 33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3" h="411">
                    <a:moveTo>
                      <a:pt x="248" y="122"/>
                    </a:moveTo>
                    <a:cubicBezTo>
                      <a:pt x="45" y="5"/>
                      <a:pt x="45" y="5"/>
                      <a:pt x="45" y="5"/>
                    </a:cubicBezTo>
                    <a:cubicBezTo>
                      <a:pt x="36" y="0"/>
                      <a:pt x="25" y="0"/>
                      <a:pt x="15" y="5"/>
                    </a:cubicBezTo>
                    <a:cubicBezTo>
                      <a:pt x="6" y="11"/>
                      <a:pt x="0" y="21"/>
                      <a:pt x="0" y="31"/>
                    </a:cubicBezTo>
                    <a:cubicBezTo>
                      <a:pt x="0" y="265"/>
                      <a:pt x="0" y="265"/>
                      <a:pt x="0" y="265"/>
                    </a:cubicBezTo>
                    <a:cubicBezTo>
                      <a:pt x="0" y="276"/>
                      <a:pt x="6" y="285"/>
                      <a:pt x="15" y="291"/>
                    </a:cubicBezTo>
                    <a:cubicBezTo>
                      <a:pt x="218" y="407"/>
                      <a:pt x="218" y="407"/>
                      <a:pt x="218" y="407"/>
                    </a:cubicBezTo>
                    <a:cubicBezTo>
                      <a:pt x="222" y="410"/>
                      <a:pt x="227" y="411"/>
                      <a:pt x="233" y="411"/>
                    </a:cubicBezTo>
                    <a:cubicBezTo>
                      <a:pt x="238" y="411"/>
                      <a:pt x="243" y="410"/>
                      <a:pt x="248" y="407"/>
                    </a:cubicBezTo>
                    <a:cubicBezTo>
                      <a:pt x="257" y="402"/>
                      <a:pt x="263" y="392"/>
                      <a:pt x="263" y="381"/>
                    </a:cubicBezTo>
                    <a:cubicBezTo>
                      <a:pt x="263" y="148"/>
                      <a:pt x="263" y="148"/>
                      <a:pt x="263" y="148"/>
                    </a:cubicBezTo>
                    <a:cubicBezTo>
                      <a:pt x="263" y="137"/>
                      <a:pt x="257" y="127"/>
                      <a:pt x="248" y="122"/>
                    </a:cubicBezTo>
                    <a:close/>
                    <a:moveTo>
                      <a:pt x="203" y="330"/>
                    </a:moveTo>
                    <a:cubicBezTo>
                      <a:pt x="60" y="247"/>
                      <a:pt x="60" y="247"/>
                      <a:pt x="60" y="247"/>
                    </a:cubicBezTo>
                    <a:cubicBezTo>
                      <a:pt x="60" y="83"/>
                      <a:pt x="60" y="83"/>
                      <a:pt x="60" y="83"/>
                    </a:cubicBezTo>
                    <a:cubicBezTo>
                      <a:pt x="203" y="165"/>
                      <a:pt x="203" y="165"/>
                      <a:pt x="203" y="165"/>
                    </a:cubicBezTo>
                    <a:lnTo>
                      <a:pt x="203"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202" name="Group 201">
              <a:extLst>
                <a:ext uri="{FF2B5EF4-FFF2-40B4-BE49-F238E27FC236}">
                  <a16:creationId xmlns:a16="http://schemas.microsoft.com/office/drawing/2014/main" id="{7C0DE196-E6B4-412D-8D08-7064308367AB}"/>
                </a:ext>
              </a:extLst>
            </p:cNvPr>
            <p:cNvGrpSpPr/>
            <p:nvPr/>
          </p:nvGrpSpPr>
          <p:grpSpPr>
            <a:xfrm>
              <a:off x="2629920" y="1829821"/>
              <a:ext cx="491955" cy="504013"/>
              <a:chOff x="8575203" y="2038327"/>
              <a:chExt cx="519595" cy="532330"/>
            </a:xfrm>
            <a:solidFill>
              <a:schemeClr val="tx1"/>
            </a:solidFill>
          </p:grpSpPr>
          <p:sp>
            <p:nvSpPr>
              <p:cNvPr id="251" name="Freeform 314">
                <a:extLst>
                  <a:ext uri="{FF2B5EF4-FFF2-40B4-BE49-F238E27FC236}">
                    <a16:creationId xmlns:a16="http://schemas.microsoft.com/office/drawing/2014/main" id="{705EED29-1D8A-4F0C-B2CF-217505A14E11}"/>
                  </a:ext>
                </a:extLst>
              </p:cNvPr>
              <p:cNvSpPr>
                <a:spLocks noEditPoints="1"/>
              </p:cNvSpPr>
              <p:nvPr/>
            </p:nvSpPr>
            <p:spPr bwMode="auto">
              <a:xfrm>
                <a:off x="8575203" y="2038327"/>
                <a:ext cx="519595" cy="532330"/>
              </a:xfrm>
              <a:custGeom>
                <a:avLst/>
                <a:gdLst>
                  <a:gd name="T0" fmla="*/ 816 w 911"/>
                  <a:gd name="T1" fmla="*/ 0 h 933"/>
                  <a:gd name="T2" fmla="*/ 95 w 911"/>
                  <a:gd name="T3" fmla="*/ 0 h 933"/>
                  <a:gd name="T4" fmla="*/ 0 w 911"/>
                  <a:gd name="T5" fmla="*/ 96 h 933"/>
                  <a:gd name="T6" fmla="*/ 0 w 911"/>
                  <a:gd name="T7" fmla="*/ 606 h 933"/>
                  <a:gd name="T8" fmla="*/ 95 w 911"/>
                  <a:gd name="T9" fmla="*/ 702 h 933"/>
                  <a:gd name="T10" fmla="*/ 274 w 911"/>
                  <a:gd name="T11" fmla="*/ 702 h 933"/>
                  <a:gd name="T12" fmla="*/ 274 w 911"/>
                  <a:gd name="T13" fmla="*/ 903 h 933"/>
                  <a:gd name="T14" fmla="*/ 292 w 911"/>
                  <a:gd name="T15" fmla="*/ 931 h 933"/>
                  <a:gd name="T16" fmla="*/ 304 w 911"/>
                  <a:gd name="T17" fmla="*/ 933 h 933"/>
                  <a:gd name="T18" fmla="*/ 325 w 911"/>
                  <a:gd name="T19" fmla="*/ 924 h 933"/>
                  <a:gd name="T20" fmla="*/ 548 w 911"/>
                  <a:gd name="T21" fmla="*/ 702 h 933"/>
                  <a:gd name="T22" fmla="*/ 816 w 911"/>
                  <a:gd name="T23" fmla="*/ 702 h 933"/>
                  <a:gd name="T24" fmla="*/ 911 w 911"/>
                  <a:gd name="T25" fmla="*/ 606 h 933"/>
                  <a:gd name="T26" fmla="*/ 911 w 911"/>
                  <a:gd name="T27" fmla="*/ 96 h 933"/>
                  <a:gd name="T28" fmla="*/ 816 w 911"/>
                  <a:gd name="T29" fmla="*/ 0 h 933"/>
                  <a:gd name="T30" fmla="*/ 851 w 911"/>
                  <a:gd name="T31" fmla="*/ 606 h 933"/>
                  <a:gd name="T32" fmla="*/ 816 w 911"/>
                  <a:gd name="T33" fmla="*/ 642 h 933"/>
                  <a:gd name="T34" fmla="*/ 535 w 911"/>
                  <a:gd name="T35" fmla="*/ 642 h 933"/>
                  <a:gd name="T36" fmla="*/ 514 w 911"/>
                  <a:gd name="T37" fmla="*/ 650 h 933"/>
                  <a:gd name="T38" fmla="*/ 334 w 911"/>
                  <a:gd name="T39" fmla="*/ 830 h 933"/>
                  <a:gd name="T40" fmla="*/ 334 w 911"/>
                  <a:gd name="T41" fmla="*/ 672 h 933"/>
                  <a:gd name="T42" fmla="*/ 304 w 911"/>
                  <a:gd name="T43" fmla="*/ 642 h 933"/>
                  <a:gd name="T44" fmla="*/ 95 w 911"/>
                  <a:gd name="T45" fmla="*/ 642 h 933"/>
                  <a:gd name="T46" fmla="*/ 60 w 911"/>
                  <a:gd name="T47" fmla="*/ 606 h 933"/>
                  <a:gd name="T48" fmla="*/ 60 w 911"/>
                  <a:gd name="T49" fmla="*/ 96 h 933"/>
                  <a:gd name="T50" fmla="*/ 95 w 911"/>
                  <a:gd name="T51" fmla="*/ 60 h 933"/>
                  <a:gd name="T52" fmla="*/ 816 w 911"/>
                  <a:gd name="T53" fmla="*/ 60 h 933"/>
                  <a:gd name="T54" fmla="*/ 851 w 911"/>
                  <a:gd name="T55" fmla="*/ 96 h 933"/>
                  <a:gd name="T56" fmla="*/ 851 w 911"/>
                  <a:gd name="T57" fmla="*/ 606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1" h="933">
                    <a:moveTo>
                      <a:pt x="816" y="0"/>
                    </a:moveTo>
                    <a:cubicBezTo>
                      <a:pt x="95" y="0"/>
                      <a:pt x="95" y="0"/>
                      <a:pt x="95" y="0"/>
                    </a:cubicBezTo>
                    <a:cubicBezTo>
                      <a:pt x="43" y="0"/>
                      <a:pt x="0" y="43"/>
                      <a:pt x="0" y="96"/>
                    </a:cubicBezTo>
                    <a:cubicBezTo>
                      <a:pt x="0" y="606"/>
                      <a:pt x="0" y="606"/>
                      <a:pt x="0" y="606"/>
                    </a:cubicBezTo>
                    <a:cubicBezTo>
                      <a:pt x="0" y="659"/>
                      <a:pt x="43" y="702"/>
                      <a:pt x="95" y="702"/>
                    </a:cubicBezTo>
                    <a:cubicBezTo>
                      <a:pt x="274" y="702"/>
                      <a:pt x="274" y="702"/>
                      <a:pt x="274" y="702"/>
                    </a:cubicBezTo>
                    <a:cubicBezTo>
                      <a:pt x="274" y="903"/>
                      <a:pt x="274" y="903"/>
                      <a:pt x="274" y="903"/>
                    </a:cubicBezTo>
                    <a:cubicBezTo>
                      <a:pt x="274" y="915"/>
                      <a:pt x="281" y="926"/>
                      <a:pt x="292" y="931"/>
                    </a:cubicBezTo>
                    <a:cubicBezTo>
                      <a:pt x="296" y="932"/>
                      <a:pt x="300" y="933"/>
                      <a:pt x="304" y="933"/>
                    </a:cubicBezTo>
                    <a:cubicBezTo>
                      <a:pt x="312" y="933"/>
                      <a:pt x="319" y="930"/>
                      <a:pt x="325" y="924"/>
                    </a:cubicBezTo>
                    <a:cubicBezTo>
                      <a:pt x="548" y="702"/>
                      <a:pt x="548" y="702"/>
                      <a:pt x="548" y="702"/>
                    </a:cubicBezTo>
                    <a:cubicBezTo>
                      <a:pt x="816" y="702"/>
                      <a:pt x="816" y="702"/>
                      <a:pt x="816" y="702"/>
                    </a:cubicBezTo>
                    <a:cubicBezTo>
                      <a:pt x="868" y="702"/>
                      <a:pt x="911" y="659"/>
                      <a:pt x="911" y="606"/>
                    </a:cubicBezTo>
                    <a:cubicBezTo>
                      <a:pt x="911" y="96"/>
                      <a:pt x="911" y="96"/>
                      <a:pt x="911" y="96"/>
                    </a:cubicBezTo>
                    <a:cubicBezTo>
                      <a:pt x="911" y="43"/>
                      <a:pt x="868" y="0"/>
                      <a:pt x="816" y="0"/>
                    </a:cubicBezTo>
                    <a:close/>
                    <a:moveTo>
                      <a:pt x="851" y="606"/>
                    </a:moveTo>
                    <a:cubicBezTo>
                      <a:pt x="851" y="625"/>
                      <a:pt x="835" y="642"/>
                      <a:pt x="816" y="642"/>
                    </a:cubicBezTo>
                    <a:cubicBezTo>
                      <a:pt x="535" y="642"/>
                      <a:pt x="535" y="642"/>
                      <a:pt x="535" y="642"/>
                    </a:cubicBezTo>
                    <a:cubicBezTo>
                      <a:pt x="527" y="642"/>
                      <a:pt x="520" y="645"/>
                      <a:pt x="514" y="650"/>
                    </a:cubicBezTo>
                    <a:cubicBezTo>
                      <a:pt x="334" y="830"/>
                      <a:pt x="334" y="830"/>
                      <a:pt x="334" y="830"/>
                    </a:cubicBezTo>
                    <a:cubicBezTo>
                      <a:pt x="334" y="672"/>
                      <a:pt x="334" y="672"/>
                      <a:pt x="334" y="672"/>
                    </a:cubicBezTo>
                    <a:cubicBezTo>
                      <a:pt x="334" y="655"/>
                      <a:pt x="320" y="642"/>
                      <a:pt x="304" y="642"/>
                    </a:cubicBezTo>
                    <a:cubicBezTo>
                      <a:pt x="95" y="642"/>
                      <a:pt x="95" y="642"/>
                      <a:pt x="95" y="642"/>
                    </a:cubicBezTo>
                    <a:cubicBezTo>
                      <a:pt x="76" y="642"/>
                      <a:pt x="60" y="625"/>
                      <a:pt x="60" y="606"/>
                    </a:cubicBezTo>
                    <a:cubicBezTo>
                      <a:pt x="60" y="96"/>
                      <a:pt x="60" y="96"/>
                      <a:pt x="60" y="96"/>
                    </a:cubicBezTo>
                    <a:cubicBezTo>
                      <a:pt x="60" y="76"/>
                      <a:pt x="76" y="60"/>
                      <a:pt x="95" y="60"/>
                    </a:cubicBezTo>
                    <a:cubicBezTo>
                      <a:pt x="816" y="60"/>
                      <a:pt x="816" y="60"/>
                      <a:pt x="816" y="60"/>
                    </a:cubicBezTo>
                    <a:cubicBezTo>
                      <a:pt x="835" y="60"/>
                      <a:pt x="851" y="76"/>
                      <a:pt x="851" y="96"/>
                    </a:cubicBezTo>
                    <a:lnTo>
                      <a:pt x="851" y="6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52" name="Freeform 315">
                <a:extLst>
                  <a:ext uri="{FF2B5EF4-FFF2-40B4-BE49-F238E27FC236}">
                    <a16:creationId xmlns:a16="http://schemas.microsoft.com/office/drawing/2014/main" id="{486A0FA2-4013-4D7D-B906-3B1486379C2A}"/>
                  </a:ext>
                </a:extLst>
              </p:cNvPr>
              <p:cNvSpPr>
                <a:spLocks/>
              </p:cNvSpPr>
              <p:nvPr/>
            </p:nvSpPr>
            <p:spPr bwMode="auto">
              <a:xfrm>
                <a:off x="8687272" y="2142331"/>
                <a:ext cx="295880" cy="34385"/>
              </a:xfrm>
              <a:custGeom>
                <a:avLst/>
                <a:gdLst>
                  <a:gd name="T0" fmla="*/ 489 w 519"/>
                  <a:gd name="T1" fmla="*/ 0 h 60"/>
                  <a:gd name="T2" fmla="*/ 30 w 519"/>
                  <a:gd name="T3" fmla="*/ 0 h 60"/>
                  <a:gd name="T4" fmla="*/ 0 w 519"/>
                  <a:gd name="T5" fmla="*/ 30 h 60"/>
                  <a:gd name="T6" fmla="*/ 30 w 519"/>
                  <a:gd name="T7" fmla="*/ 60 h 60"/>
                  <a:gd name="T8" fmla="*/ 489 w 519"/>
                  <a:gd name="T9" fmla="*/ 60 h 60"/>
                  <a:gd name="T10" fmla="*/ 519 w 519"/>
                  <a:gd name="T11" fmla="*/ 30 h 60"/>
                  <a:gd name="T12" fmla="*/ 489 w 519"/>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519" h="60">
                    <a:moveTo>
                      <a:pt x="489" y="0"/>
                    </a:moveTo>
                    <a:cubicBezTo>
                      <a:pt x="30" y="0"/>
                      <a:pt x="30" y="0"/>
                      <a:pt x="30" y="0"/>
                    </a:cubicBezTo>
                    <a:cubicBezTo>
                      <a:pt x="14" y="0"/>
                      <a:pt x="0" y="13"/>
                      <a:pt x="0" y="30"/>
                    </a:cubicBezTo>
                    <a:cubicBezTo>
                      <a:pt x="0" y="46"/>
                      <a:pt x="14" y="60"/>
                      <a:pt x="30" y="60"/>
                    </a:cubicBezTo>
                    <a:cubicBezTo>
                      <a:pt x="489" y="60"/>
                      <a:pt x="489" y="60"/>
                      <a:pt x="489" y="60"/>
                    </a:cubicBezTo>
                    <a:cubicBezTo>
                      <a:pt x="505" y="60"/>
                      <a:pt x="519" y="46"/>
                      <a:pt x="519" y="30"/>
                    </a:cubicBezTo>
                    <a:cubicBezTo>
                      <a:pt x="519" y="13"/>
                      <a:pt x="505" y="0"/>
                      <a:pt x="48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53" name="Freeform 316">
                <a:extLst>
                  <a:ext uri="{FF2B5EF4-FFF2-40B4-BE49-F238E27FC236}">
                    <a16:creationId xmlns:a16="http://schemas.microsoft.com/office/drawing/2014/main" id="{15BF83A5-4D88-4138-AA0C-5F54AF657FF6}"/>
                  </a:ext>
                </a:extLst>
              </p:cNvPr>
              <p:cNvSpPr>
                <a:spLocks/>
              </p:cNvSpPr>
              <p:nvPr/>
            </p:nvSpPr>
            <p:spPr bwMode="auto">
              <a:xfrm>
                <a:off x="8687272" y="2228506"/>
                <a:ext cx="295880" cy="33960"/>
              </a:xfrm>
              <a:custGeom>
                <a:avLst/>
                <a:gdLst>
                  <a:gd name="T0" fmla="*/ 489 w 519"/>
                  <a:gd name="T1" fmla="*/ 0 h 60"/>
                  <a:gd name="T2" fmla="*/ 30 w 519"/>
                  <a:gd name="T3" fmla="*/ 0 h 60"/>
                  <a:gd name="T4" fmla="*/ 0 w 519"/>
                  <a:gd name="T5" fmla="*/ 30 h 60"/>
                  <a:gd name="T6" fmla="*/ 30 w 519"/>
                  <a:gd name="T7" fmla="*/ 60 h 60"/>
                  <a:gd name="T8" fmla="*/ 489 w 519"/>
                  <a:gd name="T9" fmla="*/ 60 h 60"/>
                  <a:gd name="T10" fmla="*/ 519 w 519"/>
                  <a:gd name="T11" fmla="*/ 30 h 60"/>
                  <a:gd name="T12" fmla="*/ 489 w 519"/>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519" h="60">
                    <a:moveTo>
                      <a:pt x="489" y="0"/>
                    </a:moveTo>
                    <a:cubicBezTo>
                      <a:pt x="30" y="0"/>
                      <a:pt x="30" y="0"/>
                      <a:pt x="30" y="0"/>
                    </a:cubicBezTo>
                    <a:cubicBezTo>
                      <a:pt x="14" y="0"/>
                      <a:pt x="0" y="13"/>
                      <a:pt x="0" y="30"/>
                    </a:cubicBezTo>
                    <a:cubicBezTo>
                      <a:pt x="0" y="46"/>
                      <a:pt x="14" y="60"/>
                      <a:pt x="30" y="60"/>
                    </a:cubicBezTo>
                    <a:cubicBezTo>
                      <a:pt x="489" y="60"/>
                      <a:pt x="489" y="60"/>
                      <a:pt x="489" y="60"/>
                    </a:cubicBezTo>
                    <a:cubicBezTo>
                      <a:pt x="505" y="60"/>
                      <a:pt x="519" y="46"/>
                      <a:pt x="519" y="30"/>
                    </a:cubicBezTo>
                    <a:cubicBezTo>
                      <a:pt x="519" y="13"/>
                      <a:pt x="505" y="0"/>
                      <a:pt x="48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54" name="Freeform 317">
                <a:extLst>
                  <a:ext uri="{FF2B5EF4-FFF2-40B4-BE49-F238E27FC236}">
                    <a16:creationId xmlns:a16="http://schemas.microsoft.com/office/drawing/2014/main" id="{F60FB527-73BA-4D13-97C2-DCADD1571097}"/>
                  </a:ext>
                </a:extLst>
              </p:cNvPr>
              <p:cNvSpPr>
                <a:spLocks/>
              </p:cNvSpPr>
              <p:nvPr/>
            </p:nvSpPr>
            <p:spPr bwMode="auto">
              <a:xfrm>
                <a:off x="8687272" y="2228506"/>
                <a:ext cx="295880" cy="33960"/>
              </a:xfrm>
              <a:custGeom>
                <a:avLst/>
                <a:gdLst>
                  <a:gd name="T0" fmla="*/ 489 w 519"/>
                  <a:gd name="T1" fmla="*/ 0 h 60"/>
                  <a:gd name="T2" fmla="*/ 30 w 519"/>
                  <a:gd name="T3" fmla="*/ 0 h 60"/>
                  <a:gd name="T4" fmla="*/ 0 w 519"/>
                  <a:gd name="T5" fmla="*/ 30 h 60"/>
                  <a:gd name="T6" fmla="*/ 30 w 519"/>
                  <a:gd name="T7" fmla="*/ 60 h 60"/>
                  <a:gd name="T8" fmla="*/ 489 w 519"/>
                  <a:gd name="T9" fmla="*/ 60 h 60"/>
                  <a:gd name="T10" fmla="*/ 519 w 519"/>
                  <a:gd name="T11" fmla="*/ 30 h 60"/>
                  <a:gd name="T12" fmla="*/ 489 w 519"/>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519" h="60">
                    <a:moveTo>
                      <a:pt x="489" y="0"/>
                    </a:moveTo>
                    <a:cubicBezTo>
                      <a:pt x="30" y="0"/>
                      <a:pt x="30" y="0"/>
                      <a:pt x="30" y="0"/>
                    </a:cubicBezTo>
                    <a:cubicBezTo>
                      <a:pt x="14" y="0"/>
                      <a:pt x="0" y="13"/>
                      <a:pt x="0" y="30"/>
                    </a:cubicBezTo>
                    <a:cubicBezTo>
                      <a:pt x="0" y="46"/>
                      <a:pt x="14" y="60"/>
                      <a:pt x="30" y="60"/>
                    </a:cubicBezTo>
                    <a:cubicBezTo>
                      <a:pt x="489" y="60"/>
                      <a:pt x="489" y="60"/>
                      <a:pt x="489" y="60"/>
                    </a:cubicBezTo>
                    <a:cubicBezTo>
                      <a:pt x="505" y="60"/>
                      <a:pt x="519" y="46"/>
                      <a:pt x="519" y="30"/>
                    </a:cubicBezTo>
                    <a:cubicBezTo>
                      <a:pt x="519" y="13"/>
                      <a:pt x="505" y="0"/>
                      <a:pt x="48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55" name="Freeform 318">
                <a:extLst>
                  <a:ext uri="{FF2B5EF4-FFF2-40B4-BE49-F238E27FC236}">
                    <a16:creationId xmlns:a16="http://schemas.microsoft.com/office/drawing/2014/main" id="{E0BC7D7F-4315-47ED-B5DF-39B99FA1BD92}"/>
                  </a:ext>
                </a:extLst>
              </p:cNvPr>
              <p:cNvSpPr>
                <a:spLocks/>
              </p:cNvSpPr>
              <p:nvPr/>
            </p:nvSpPr>
            <p:spPr bwMode="auto">
              <a:xfrm>
                <a:off x="8687272" y="2313831"/>
                <a:ext cx="177019" cy="34385"/>
              </a:xfrm>
              <a:custGeom>
                <a:avLst/>
                <a:gdLst>
                  <a:gd name="T0" fmla="*/ 281 w 311"/>
                  <a:gd name="T1" fmla="*/ 0 h 60"/>
                  <a:gd name="T2" fmla="*/ 30 w 311"/>
                  <a:gd name="T3" fmla="*/ 0 h 60"/>
                  <a:gd name="T4" fmla="*/ 0 w 311"/>
                  <a:gd name="T5" fmla="*/ 30 h 60"/>
                  <a:gd name="T6" fmla="*/ 30 w 311"/>
                  <a:gd name="T7" fmla="*/ 60 h 60"/>
                  <a:gd name="T8" fmla="*/ 281 w 311"/>
                  <a:gd name="T9" fmla="*/ 60 h 60"/>
                  <a:gd name="T10" fmla="*/ 311 w 311"/>
                  <a:gd name="T11" fmla="*/ 30 h 60"/>
                  <a:gd name="T12" fmla="*/ 281 w 311"/>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311" h="60">
                    <a:moveTo>
                      <a:pt x="281" y="0"/>
                    </a:moveTo>
                    <a:cubicBezTo>
                      <a:pt x="30" y="0"/>
                      <a:pt x="30" y="0"/>
                      <a:pt x="30" y="0"/>
                    </a:cubicBezTo>
                    <a:cubicBezTo>
                      <a:pt x="14" y="0"/>
                      <a:pt x="0" y="14"/>
                      <a:pt x="0" y="30"/>
                    </a:cubicBezTo>
                    <a:cubicBezTo>
                      <a:pt x="0" y="47"/>
                      <a:pt x="14" y="60"/>
                      <a:pt x="30" y="60"/>
                    </a:cubicBezTo>
                    <a:cubicBezTo>
                      <a:pt x="281" y="60"/>
                      <a:pt x="281" y="60"/>
                      <a:pt x="281" y="60"/>
                    </a:cubicBezTo>
                    <a:cubicBezTo>
                      <a:pt x="298" y="60"/>
                      <a:pt x="311" y="47"/>
                      <a:pt x="311" y="30"/>
                    </a:cubicBezTo>
                    <a:cubicBezTo>
                      <a:pt x="311" y="14"/>
                      <a:pt x="298" y="0"/>
                      <a:pt x="2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203" name="Group 202">
              <a:extLst>
                <a:ext uri="{FF2B5EF4-FFF2-40B4-BE49-F238E27FC236}">
                  <a16:creationId xmlns:a16="http://schemas.microsoft.com/office/drawing/2014/main" id="{73233B6C-4598-4756-932B-53B37C126087}"/>
                </a:ext>
              </a:extLst>
            </p:cNvPr>
            <p:cNvGrpSpPr/>
            <p:nvPr/>
          </p:nvGrpSpPr>
          <p:grpSpPr>
            <a:xfrm>
              <a:off x="541586" y="3778062"/>
              <a:ext cx="461261" cy="461261"/>
              <a:chOff x="10812463" y="2035175"/>
              <a:chExt cx="677863" cy="677863"/>
            </a:xfrm>
            <a:solidFill>
              <a:schemeClr val="tx1"/>
            </a:solidFill>
          </p:grpSpPr>
          <p:sp>
            <p:nvSpPr>
              <p:cNvPr id="249" name="Freeform 337">
                <a:extLst>
                  <a:ext uri="{FF2B5EF4-FFF2-40B4-BE49-F238E27FC236}">
                    <a16:creationId xmlns:a16="http://schemas.microsoft.com/office/drawing/2014/main" id="{E7491CE8-3D09-40B3-97E6-FDEDD2B7E0B8}"/>
                  </a:ext>
                </a:extLst>
              </p:cNvPr>
              <p:cNvSpPr>
                <a:spLocks noEditPoints="1"/>
              </p:cNvSpPr>
              <p:nvPr/>
            </p:nvSpPr>
            <p:spPr bwMode="auto">
              <a:xfrm>
                <a:off x="10812463" y="2035175"/>
                <a:ext cx="677863" cy="677863"/>
              </a:xfrm>
              <a:custGeom>
                <a:avLst/>
                <a:gdLst>
                  <a:gd name="T0" fmla="*/ 363 w 726"/>
                  <a:gd name="T1" fmla="*/ 0 h 726"/>
                  <a:gd name="T2" fmla="*/ 0 w 726"/>
                  <a:gd name="T3" fmla="*/ 363 h 726"/>
                  <a:gd name="T4" fmla="*/ 363 w 726"/>
                  <a:gd name="T5" fmla="*/ 726 h 726"/>
                  <a:gd name="T6" fmla="*/ 726 w 726"/>
                  <a:gd name="T7" fmla="*/ 363 h 726"/>
                  <a:gd name="T8" fmla="*/ 363 w 726"/>
                  <a:gd name="T9" fmla="*/ 0 h 726"/>
                  <a:gd name="T10" fmla="*/ 363 w 726"/>
                  <a:gd name="T11" fmla="*/ 666 h 726"/>
                  <a:gd name="T12" fmla="*/ 60 w 726"/>
                  <a:gd name="T13" fmla="*/ 363 h 726"/>
                  <a:gd name="T14" fmla="*/ 363 w 726"/>
                  <a:gd name="T15" fmla="*/ 60 h 726"/>
                  <a:gd name="T16" fmla="*/ 666 w 726"/>
                  <a:gd name="T17" fmla="*/ 363 h 726"/>
                  <a:gd name="T18" fmla="*/ 363 w 726"/>
                  <a:gd name="T19" fmla="*/ 66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6" h="726">
                    <a:moveTo>
                      <a:pt x="363" y="0"/>
                    </a:moveTo>
                    <a:cubicBezTo>
                      <a:pt x="163" y="0"/>
                      <a:pt x="0" y="163"/>
                      <a:pt x="0" y="363"/>
                    </a:cubicBezTo>
                    <a:cubicBezTo>
                      <a:pt x="0" y="563"/>
                      <a:pt x="163" y="726"/>
                      <a:pt x="363" y="726"/>
                    </a:cubicBezTo>
                    <a:cubicBezTo>
                      <a:pt x="563" y="726"/>
                      <a:pt x="726" y="563"/>
                      <a:pt x="726" y="363"/>
                    </a:cubicBezTo>
                    <a:cubicBezTo>
                      <a:pt x="726" y="163"/>
                      <a:pt x="563" y="0"/>
                      <a:pt x="363" y="0"/>
                    </a:cubicBezTo>
                    <a:close/>
                    <a:moveTo>
                      <a:pt x="363" y="666"/>
                    </a:moveTo>
                    <a:cubicBezTo>
                      <a:pt x="196" y="666"/>
                      <a:pt x="60" y="530"/>
                      <a:pt x="60" y="363"/>
                    </a:cubicBezTo>
                    <a:cubicBezTo>
                      <a:pt x="60" y="196"/>
                      <a:pt x="196" y="60"/>
                      <a:pt x="363" y="60"/>
                    </a:cubicBezTo>
                    <a:cubicBezTo>
                      <a:pt x="530" y="60"/>
                      <a:pt x="666" y="196"/>
                      <a:pt x="666" y="363"/>
                    </a:cubicBezTo>
                    <a:cubicBezTo>
                      <a:pt x="666" y="530"/>
                      <a:pt x="530" y="666"/>
                      <a:pt x="363" y="6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50" name="Freeform 338">
                <a:extLst>
                  <a:ext uri="{FF2B5EF4-FFF2-40B4-BE49-F238E27FC236}">
                    <a16:creationId xmlns:a16="http://schemas.microsoft.com/office/drawing/2014/main" id="{358CD019-53E5-4039-84A5-B4DA901670D9}"/>
                  </a:ext>
                </a:extLst>
              </p:cNvPr>
              <p:cNvSpPr>
                <a:spLocks noEditPoints="1"/>
              </p:cNvSpPr>
              <p:nvPr/>
            </p:nvSpPr>
            <p:spPr bwMode="auto">
              <a:xfrm>
                <a:off x="11033126" y="2255838"/>
                <a:ext cx="236538" cy="236538"/>
              </a:xfrm>
              <a:custGeom>
                <a:avLst/>
                <a:gdLst>
                  <a:gd name="T0" fmla="*/ 127 w 254"/>
                  <a:gd name="T1" fmla="*/ 0 h 254"/>
                  <a:gd name="T2" fmla="*/ 0 w 254"/>
                  <a:gd name="T3" fmla="*/ 127 h 254"/>
                  <a:gd name="T4" fmla="*/ 127 w 254"/>
                  <a:gd name="T5" fmla="*/ 254 h 254"/>
                  <a:gd name="T6" fmla="*/ 254 w 254"/>
                  <a:gd name="T7" fmla="*/ 127 h 254"/>
                  <a:gd name="T8" fmla="*/ 127 w 254"/>
                  <a:gd name="T9" fmla="*/ 0 h 254"/>
                  <a:gd name="T10" fmla="*/ 127 w 254"/>
                  <a:gd name="T11" fmla="*/ 194 h 254"/>
                  <a:gd name="T12" fmla="*/ 60 w 254"/>
                  <a:gd name="T13" fmla="*/ 127 h 254"/>
                  <a:gd name="T14" fmla="*/ 127 w 254"/>
                  <a:gd name="T15" fmla="*/ 60 h 254"/>
                  <a:gd name="T16" fmla="*/ 194 w 254"/>
                  <a:gd name="T17" fmla="*/ 127 h 254"/>
                  <a:gd name="T18" fmla="*/ 127 w 254"/>
                  <a:gd name="T19" fmla="*/ 19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4">
                    <a:moveTo>
                      <a:pt x="127" y="0"/>
                    </a:moveTo>
                    <a:cubicBezTo>
                      <a:pt x="57" y="0"/>
                      <a:pt x="0" y="57"/>
                      <a:pt x="0" y="127"/>
                    </a:cubicBezTo>
                    <a:cubicBezTo>
                      <a:pt x="0" y="197"/>
                      <a:pt x="57" y="254"/>
                      <a:pt x="127" y="254"/>
                    </a:cubicBezTo>
                    <a:cubicBezTo>
                      <a:pt x="197" y="254"/>
                      <a:pt x="254" y="197"/>
                      <a:pt x="254" y="127"/>
                    </a:cubicBezTo>
                    <a:cubicBezTo>
                      <a:pt x="254" y="57"/>
                      <a:pt x="197" y="0"/>
                      <a:pt x="127" y="0"/>
                    </a:cubicBezTo>
                    <a:close/>
                    <a:moveTo>
                      <a:pt x="127" y="194"/>
                    </a:moveTo>
                    <a:cubicBezTo>
                      <a:pt x="90" y="194"/>
                      <a:pt x="60" y="164"/>
                      <a:pt x="60" y="127"/>
                    </a:cubicBezTo>
                    <a:cubicBezTo>
                      <a:pt x="60" y="90"/>
                      <a:pt x="90" y="60"/>
                      <a:pt x="127" y="60"/>
                    </a:cubicBezTo>
                    <a:cubicBezTo>
                      <a:pt x="164" y="60"/>
                      <a:pt x="194" y="90"/>
                      <a:pt x="194" y="127"/>
                    </a:cubicBezTo>
                    <a:cubicBezTo>
                      <a:pt x="194" y="164"/>
                      <a:pt x="164" y="194"/>
                      <a:pt x="127"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204" name="Group 203">
              <a:extLst>
                <a:ext uri="{FF2B5EF4-FFF2-40B4-BE49-F238E27FC236}">
                  <a16:creationId xmlns:a16="http://schemas.microsoft.com/office/drawing/2014/main" id="{0B5F19CF-4B68-46EC-AFC0-B9E1DDD34326}"/>
                </a:ext>
              </a:extLst>
            </p:cNvPr>
            <p:cNvGrpSpPr/>
            <p:nvPr/>
          </p:nvGrpSpPr>
          <p:grpSpPr>
            <a:xfrm rot="16200000">
              <a:off x="1840306" y="1955113"/>
              <a:ext cx="170966" cy="620539"/>
              <a:chOff x="11911012" y="1725344"/>
              <a:chExt cx="171451" cy="622301"/>
            </a:xfrm>
            <a:solidFill>
              <a:schemeClr val="tx1"/>
            </a:solidFill>
          </p:grpSpPr>
          <p:sp>
            <p:nvSpPr>
              <p:cNvPr id="246" name="Freeform 339">
                <a:extLst>
                  <a:ext uri="{FF2B5EF4-FFF2-40B4-BE49-F238E27FC236}">
                    <a16:creationId xmlns:a16="http://schemas.microsoft.com/office/drawing/2014/main" id="{8A4F7A0E-D704-4C26-A4E8-D39E63D70D82}"/>
                  </a:ext>
                </a:extLst>
              </p:cNvPr>
              <p:cNvSpPr>
                <a:spLocks noEditPoints="1"/>
              </p:cNvSpPr>
              <p:nvPr/>
            </p:nvSpPr>
            <p:spPr bwMode="auto">
              <a:xfrm>
                <a:off x="11911013" y="1725344"/>
                <a:ext cx="171449" cy="169863"/>
              </a:xfrm>
              <a:custGeom>
                <a:avLst/>
                <a:gdLst>
                  <a:gd name="T0" fmla="*/ 92 w 184"/>
                  <a:gd name="T1" fmla="*/ 0 h 183"/>
                  <a:gd name="T2" fmla="*/ 0 w 184"/>
                  <a:gd name="T3" fmla="*/ 91 h 183"/>
                  <a:gd name="T4" fmla="*/ 92 w 184"/>
                  <a:gd name="T5" fmla="*/ 183 h 183"/>
                  <a:gd name="T6" fmla="*/ 184 w 184"/>
                  <a:gd name="T7" fmla="*/ 91 h 183"/>
                  <a:gd name="T8" fmla="*/ 92 w 184"/>
                  <a:gd name="T9" fmla="*/ 0 h 183"/>
                  <a:gd name="T10" fmla="*/ 92 w 184"/>
                  <a:gd name="T11" fmla="*/ 123 h 183"/>
                  <a:gd name="T12" fmla="*/ 60 w 184"/>
                  <a:gd name="T13" fmla="*/ 91 h 183"/>
                  <a:gd name="T14" fmla="*/ 92 w 184"/>
                  <a:gd name="T15" fmla="*/ 60 h 183"/>
                  <a:gd name="T16" fmla="*/ 124 w 184"/>
                  <a:gd name="T17" fmla="*/ 91 h 183"/>
                  <a:gd name="T18" fmla="*/ 92 w 184"/>
                  <a:gd name="T19" fmla="*/ 12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3">
                    <a:moveTo>
                      <a:pt x="92" y="0"/>
                    </a:moveTo>
                    <a:cubicBezTo>
                      <a:pt x="42" y="0"/>
                      <a:pt x="0" y="41"/>
                      <a:pt x="0" y="91"/>
                    </a:cubicBezTo>
                    <a:cubicBezTo>
                      <a:pt x="0" y="142"/>
                      <a:pt x="42" y="183"/>
                      <a:pt x="92" y="183"/>
                    </a:cubicBezTo>
                    <a:cubicBezTo>
                      <a:pt x="143" y="183"/>
                      <a:pt x="184" y="142"/>
                      <a:pt x="184" y="91"/>
                    </a:cubicBezTo>
                    <a:cubicBezTo>
                      <a:pt x="184" y="41"/>
                      <a:pt x="143" y="0"/>
                      <a:pt x="92" y="0"/>
                    </a:cubicBezTo>
                    <a:close/>
                    <a:moveTo>
                      <a:pt x="92" y="123"/>
                    </a:moveTo>
                    <a:cubicBezTo>
                      <a:pt x="75" y="123"/>
                      <a:pt x="60" y="109"/>
                      <a:pt x="60" y="91"/>
                    </a:cubicBezTo>
                    <a:cubicBezTo>
                      <a:pt x="60" y="74"/>
                      <a:pt x="75" y="60"/>
                      <a:pt x="92" y="60"/>
                    </a:cubicBezTo>
                    <a:cubicBezTo>
                      <a:pt x="110" y="60"/>
                      <a:pt x="124" y="74"/>
                      <a:pt x="124" y="91"/>
                    </a:cubicBezTo>
                    <a:cubicBezTo>
                      <a:pt x="124" y="109"/>
                      <a:pt x="110" y="123"/>
                      <a:pt x="92"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47" name="Freeform 340">
                <a:extLst>
                  <a:ext uri="{FF2B5EF4-FFF2-40B4-BE49-F238E27FC236}">
                    <a16:creationId xmlns:a16="http://schemas.microsoft.com/office/drawing/2014/main" id="{793C6ED5-EFA7-41F6-92B0-4FE6DCB6F6B3}"/>
                  </a:ext>
                </a:extLst>
              </p:cNvPr>
              <p:cNvSpPr>
                <a:spLocks noEditPoints="1"/>
              </p:cNvSpPr>
              <p:nvPr/>
            </p:nvSpPr>
            <p:spPr bwMode="auto">
              <a:xfrm>
                <a:off x="11911012" y="1950770"/>
                <a:ext cx="171450" cy="171450"/>
              </a:xfrm>
              <a:custGeom>
                <a:avLst/>
                <a:gdLst>
                  <a:gd name="T0" fmla="*/ 92 w 184"/>
                  <a:gd name="T1" fmla="*/ 0 h 183"/>
                  <a:gd name="T2" fmla="*/ 0 w 184"/>
                  <a:gd name="T3" fmla="*/ 91 h 183"/>
                  <a:gd name="T4" fmla="*/ 92 w 184"/>
                  <a:gd name="T5" fmla="*/ 183 h 183"/>
                  <a:gd name="T6" fmla="*/ 184 w 184"/>
                  <a:gd name="T7" fmla="*/ 91 h 183"/>
                  <a:gd name="T8" fmla="*/ 92 w 184"/>
                  <a:gd name="T9" fmla="*/ 0 h 183"/>
                  <a:gd name="T10" fmla="*/ 92 w 184"/>
                  <a:gd name="T11" fmla="*/ 123 h 183"/>
                  <a:gd name="T12" fmla="*/ 60 w 184"/>
                  <a:gd name="T13" fmla="*/ 91 h 183"/>
                  <a:gd name="T14" fmla="*/ 92 w 184"/>
                  <a:gd name="T15" fmla="*/ 60 h 183"/>
                  <a:gd name="T16" fmla="*/ 124 w 184"/>
                  <a:gd name="T17" fmla="*/ 91 h 183"/>
                  <a:gd name="T18" fmla="*/ 92 w 184"/>
                  <a:gd name="T19" fmla="*/ 12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3">
                    <a:moveTo>
                      <a:pt x="92" y="0"/>
                    </a:moveTo>
                    <a:cubicBezTo>
                      <a:pt x="42" y="0"/>
                      <a:pt x="0" y="41"/>
                      <a:pt x="0" y="91"/>
                    </a:cubicBezTo>
                    <a:cubicBezTo>
                      <a:pt x="0" y="142"/>
                      <a:pt x="42" y="183"/>
                      <a:pt x="92" y="183"/>
                    </a:cubicBezTo>
                    <a:cubicBezTo>
                      <a:pt x="143" y="183"/>
                      <a:pt x="184" y="142"/>
                      <a:pt x="184" y="91"/>
                    </a:cubicBezTo>
                    <a:cubicBezTo>
                      <a:pt x="184" y="41"/>
                      <a:pt x="143" y="0"/>
                      <a:pt x="92" y="0"/>
                    </a:cubicBezTo>
                    <a:close/>
                    <a:moveTo>
                      <a:pt x="92" y="123"/>
                    </a:moveTo>
                    <a:cubicBezTo>
                      <a:pt x="75" y="123"/>
                      <a:pt x="60" y="109"/>
                      <a:pt x="60" y="91"/>
                    </a:cubicBezTo>
                    <a:cubicBezTo>
                      <a:pt x="60" y="74"/>
                      <a:pt x="75" y="60"/>
                      <a:pt x="92" y="60"/>
                    </a:cubicBezTo>
                    <a:cubicBezTo>
                      <a:pt x="110" y="60"/>
                      <a:pt x="124" y="74"/>
                      <a:pt x="124" y="91"/>
                    </a:cubicBezTo>
                    <a:cubicBezTo>
                      <a:pt x="124" y="109"/>
                      <a:pt x="110" y="123"/>
                      <a:pt x="92"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48" name="Freeform 341">
                <a:extLst>
                  <a:ext uri="{FF2B5EF4-FFF2-40B4-BE49-F238E27FC236}">
                    <a16:creationId xmlns:a16="http://schemas.microsoft.com/office/drawing/2014/main" id="{E115E8AF-F1BA-455F-8EA1-2B01E62D183B}"/>
                  </a:ext>
                </a:extLst>
              </p:cNvPr>
              <p:cNvSpPr>
                <a:spLocks noEditPoints="1"/>
              </p:cNvSpPr>
              <p:nvPr/>
            </p:nvSpPr>
            <p:spPr bwMode="auto">
              <a:xfrm>
                <a:off x="11911014" y="2176195"/>
                <a:ext cx="171449" cy="171450"/>
              </a:xfrm>
              <a:custGeom>
                <a:avLst/>
                <a:gdLst>
                  <a:gd name="T0" fmla="*/ 92 w 184"/>
                  <a:gd name="T1" fmla="*/ 0 h 183"/>
                  <a:gd name="T2" fmla="*/ 0 w 184"/>
                  <a:gd name="T3" fmla="*/ 91 h 183"/>
                  <a:gd name="T4" fmla="*/ 92 w 184"/>
                  <a:gd name="T5" fmla="*/ 183 h 183"/>
                  <a:gd name="T6" fmla="*/ 184 w 184"/>
                  <a:gd name="T7" fmla="*/ 91 h 183"/>
                  <a:gd name="T8" fmla="*/ 92 w 184"/>
                  <a:gd name="T9" fmla="*/ 0 h 183"/>
                  <a:gd name="T10" fmla="*/ 92 w 184"/>
                  <a:gd name="T11" fmla="*/ 123 h 183"/>
                  <a:gd name="T12" fmla="*/ 60 w 184"/>
                  <a:gd name="T13" fmla="*/ 91 h 183"/>
                  <a:gd name="T14" fmla="*/ 92 w 184"/>
                  <a:gd name="T15" fmla="*/ 60 h 183"/>
                  <a:gd name="T16" fmla="*/ 124 w 184"/>
                  <a:gd name="T17" fmla="*/ 91 h 183"/>
                  <a:gd name="T18" fmla="*/ 92 w 184"/>
                  <a:gd name="T19" fmla="*/ 12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3">
                    <a:moveTo>
                      <a:pt x="92" y="0"/>
                    </a:moveTo>
                    <a:cubicBezTo>
                      <a:pt x="42" y="0"/>
                      <a:pt x="0" y="41"/>
                      <a:pt x="0" y="91"/>
                    </a:cubicBezTo>
                    <a:cubicBezTo>
                      <a:pt x="0" y="142"/>
                      <a:pt x="42" y="183"/>
                      <a:pt x="92" y="183"/>
                    </a:cubicBezTo>
                    <a:cubicBezTo>
                      <a:pt x="143" y="183"/>
                      <a:pt x="184" y="142"/>
                      <a:pt x="184" y="91"/>
                    </a:cubicBezTo>
                    <a:cubicBezTo>
                      <a:pt x="184" y="41"/>
                      <a:pt x="143" y="0"/>
                      <a:pt x="92" y="0"/>
                    </a:cubicBezTo>
                    <a:close/>
                    <a:moveTo>
                      <a:pt x="92" y="123"/>
                    </a:moveTo>
                    <a:cubicBezTo>
                      <a:pt x="75" y="123"/>
                      <a:pt x="60" y="109"/>
                      <a:pt x="60" y="91"/>
                    </a:cubicBezTo>
                    <a:cubicBezTo>
                      <a:pt x="60" y="74"/>
                      <a:pt x="75" y="60"/>
                      <a:pt x="92" y="60"/>
                    </a:cubicBezTo>
                    <a:cubicBezTo>
                      <a:pt x="110" y="60"/>
                      <a:pt x="124" y="74"/>
                      <a:pt x="124" y="91"/>
                    </a:cubicBezTo>
                    <a:cubicBezTo>
                      <a:pt x="124" y="109"/>
                      <a:pt x="110" y="123"/>
                      <a:pt x="92"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205" name="Group 204">
              <a:extLst>
                <a:ext uri="{FF2B5EF4-FFF2-40B4-BE49-F238E27FC236}">
                  <a16:creationId xmlns:a16="http://schemas.microsoft.com/office/drawing/2014/main" id="{D659646F-E055-4495-8FB8-53DD2031003A}"/>
                </a:ext>
              </a:extLst>
            </p:cNvPr>
            <p:cNvGrpSpPr/>
            <p:nvPr/>
          </p:nvGrpSpPr>
          <p:grpSpPr>
            <a:xfrm>
              <a:off x="2229131" y="1714691"/>
              <a:ext cx="224782" cy="223918"/>
              <a:chOff x="8488179" y="1342988"/>
              <a:chExt cx="220743" cy="219894"/>
            </a:xfrm>
            <a:solidFill>
              <a:schemeClr val="tx1"/>
            </a:solidFill>
          </p:grpSpPr>
          <p:sp>
            <p:nvSpPr>
              <p:cNvPr id="242" name="Freeform 303">
                <a:extLst>
                  <a:ext uri="{FF2B5EF4-FFF2-40B4-BE49-F238E27FC236}">
                    <a16:creationId xmlns:a16="http://schemas.microsoft.com/office/drawing/2014/main" id="{5D160158-2CA6-41BA-99C3-18610D281667}"/>
                  </a:ext>
                </a:extLst>
              </p:cNvPr>
              <p:cNvSpPr>
                <a:spLocks/>
              </p:cNvSpPr>
              <p:nvPr/>
            </p:nvSpPr>
            <p:spPr bwMode="auto">
              <a:xfrm>
                <a:off x="8488179" y="1342988"/>
                <a:ext cx="127776" cy="126927"/>
              </a:xfrm>
              <a:custGeom>
                <a:avLst/>
                <a:gdLst>
                  <a:gd name="T0" fmla="*/ 194 w 224"/>
                  <a:gd name="T1" fmla="*/ 0 h 223"/>
                  <a:gd name="T2" fmla="*/ 164 w 224"/>
                  <a:gd name="T3" fmla="*/ 30 h 223"/>
                  <a:gd name="T4" fmla="*/ 30 w 224"/>
                  <a:gd name="T5" fmla="*/ 163 h 223"/>
                  <a:gd name="T6" fmla="*/ 0 w 224"/>
                  <a:gd name="T7" fmla="*/ 193 h 223"/>
                  <a:gd name="T8" fmla="*/ 30 w 224"/>
                  <a:gd name="T9" fmla="*/ 223 h 223"/>
                  <a:gd name="T10" fmla="*/ 224 w 224"/>
                  <a:gd name="T11" fmla="*/ 30 h 223"/>
                  <a:gd name="T12" fmla="*/ 194 w 224"/>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4" h="223">
                    <a:moveTo>
                      <a:pt x="194" y="0"/>
                    </a:moveTo>
                    <a:cubicBezTo>
                      <a:pt x="177" y="0"/>
                      <a:pt x="164" y="13"/>
                      <a:pt x="164" y="30"/>
                    </a:cubicBezTo>
                    <a:cubicBezTo>
                      <a:pt x="164" y="103"/>
                      <a:pt x="104" y="163"/>
                      <a:pt x="30" y="163"/>
                    </a:cubicBezTo>
                    <a:cubicBezTo>
                      <a:pt x="14" y="163"/>
                      <a:pt x="0" y="176"/>
                      <a:pt x="0" y="193"/>
                    </a:cubicBezTo>
                    <a:cubicBezTo>
                      <a:pt x="0" y="209"/>
                      <a:pt x="14" y="223"/>
                      <a:pt x="30" y="223"/>
                    </a:cubicBezTo>
                    <a:cubicBezTo>
                      <a:pt x="137" y="223"/>
                      <a:pt x="224" y="136"/>
                      <a:pt x="224" y="30"/>
                    </a:cubicBezTo>
                    <a:cubicBezTo>
                      <a:pt x="224" y="13"/>
                      <a:pt x="210" y="0"/>
                      <a:pt x="1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43" name="Freeform 304">
                <a:extLst>
                  <a:ext uri="{FF2B5EF4-FFF2-40B4-BE49-F238E27FC236}">
                    <a16:creationId xmlns:a16="http://schemas.microsoft.com/office/drawing/2014/main" id="{1316B5AF-C6F1-4824-9395-2239F591DE68}"/>
                  </a:ext>
                </a:extLst>
              </p:cNvPr>
              <p:cNvSpPr>
                <a:spLocks/>
              </p:cNvSpPr>
              <p:nvPr/>
            </p:nvSpPr>
            <p:spPr bwMode="auto">
              <a:xfrm>
                <a:off x="8581570" y="1342988"/>
                <a:ext cx="127352" cy="126927"/>
              </a:xfrm>
              <a:custGeom>
                <a:avLst/>
                <a:gdLst>
                  <a:gd name="T0" fmla="*/ 193 w 223"/>
                  <a:gd name="T1" fmla="*/ 163 h 223"/>
                  <a:gd name="T2" fmla="*/ 60 w 223"/>
                  <a:gd name="T3" fmla="*/ 30 h 223"/>
                  <a:gd name="T4" fmla="*/ 30 w 223"/>
                  <a:gd name="T5" fmla="*/ 0 h 223"/>
                  <a:gd name="T6" fmla="*/ 0 w 223"/>
                  <a:gd name="T7" fmla="*/ 30 h 223"/>
                  <a:gd name="T8" fmla="*/ 193 w 223"/>
                  <a:gd name="T9" fmla="*/ 223 h 223"/>
                  <a:gd name="T10" fmla="*/ 223 w 223"/>
                  <a:gd name="T11" fmla="*/ 193 h 223"/>
                  <a:gd name="T12" fmla="*/ 193 w 223"/>
                  <a:gd name="T13" fmla="*/ 163 h 223"/>
                </a:gdLst>
                <a:ahLst/>
                <a:cxnLst>
                  <a:cxn ang="0">
                    <a:pos x="T0" y="T1"/>
                  </a:cxn>
                  <a:cxn ang="0">
                    <a:pos x="T2" y="T3"/>
                  </a:cxn>
                  <a:cxn ang="0">
                    <a:pos x="T4" y="T5"/>
                  </a:cxn>
                  <a:cxn ang="0">
                    <a:pos x="T6" y="T7"/>
                  </a:cxn>
                  <a:cxn ang="0">
                    <a:pos x="T8" y="T9"/>
                  </a:cxn>
                  <a:cxn ang="0">
                    <a:pos x="T10" y="T11"/>
                  </a:cxn>
                  <a:cxn ang="0">
                    <a:pos x="T12" y="T13"/>
                  </a:cxn>
                </a:cxnLst>
                <a:rect l="0" t="0" r="r" b="b"/>
                <a:pathLst>
                  <a:path w="223" h="223">
                    <a:moveTo>
                      <a:pt x="193" y="163"/>
                    </a:moveTo>
                    <a:cubicBezTo>
                      <a:pt x="119" y="163"/>
                      <a:pt x="60" y="103"/>
                      <a:pt x="60" y="30"/>
                    </a:cubicBezTo>
                    <a:cubicBezTo>
                      <a:pt x="60" y="13"/>
                      <a:pt x="46" y="0"/>
                      <a:pt x="30" y="0"/>
                    </a:cubicBezTo>
                    <a:cubicBezTo>
                      <a:pt x="13" y="0"/>
                      <a:pt x="0" y="13"/>
                      <a:pt x="0" y="30"/>
                    </a:cubicBezTo>
                    <a:cubicBezTo>
                      <a:pt x="0" y="136"/>
                      <a:pt x="86" y="223"/>
                      <a:pt x="193" y="223"/>
                    </a:cubicBezTo>
                    <a:cubicBezTo>
                      <a:pt x="209" y="223"/>
                      <a:pt x="223" y="209"/>
                      <a:pt x="223" y="193"/>
                    </a:cubicBezTo>
                    <a:cubicBezTo>
                      <a:pt x="223" y="176"/>
                      <a:pt x="209" y="163"/>
                      <a:pt x="19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44" name="Freeform 305">
                <a:extLst>
                  <a:ext uri="{FF2B5EF4-FFF2-40B4-BE49-F238E27FC236}">
                    <a16:creationId xmlns:a16="http://schemas.microsoft.com/office/drawing/2014/main" id="{A7ABFDEC-4BD3-40B4-B416-6D0846AA9B3B}"/>
                  </a:ext>
                </a:extLst>
              </p:cNvPr>
              <p:cNvSpPr>
                <a:spLocks/>
              </p:cNvSpPr>
              <p:nvPr/>
            </p:nvSpPr>
            <p:spPr bwMode="auto">
              <a:xfrm>
                <a:off x="8488179" y="1435955"/>
                <a:ext cx="127776" cy="126927"/>
              </a:xfrm>
              <a:custGeom>
                <a:avLst/>
                <a:gdLst>
                  <a:gd name="T0" fmla="*/ 30 w 224"/>
                  <a:gd name="T1" fmla="*/ 0 h 223"/>
                  <a:gd name="T2" fmla="*/ 0 w 224"/>
                  <a:gd name="T3" fmla="*/ 30 h 223"/>
                  <a:gd name="T4" fmla="*/ 30 w 224"/>
                  <a:gd name="T5" fmla="*/ 60 h 223"/>
                  <a:gd name="T6" fmla="*/ 164 w 224"/>
                  <a:gd name="T7" fmla="*/ 193 h 223"/>
                  <a:gd name="T8" fmla="*/ 194 w 224"/>
                  <a:gd name="T9" fmla="*/ 223 h 223"/>
                  <a:gd name="T10" fmla="*/ 224 w 224"/>
                  <a:gd name="T11" fmla="*/ 193 h 223"/>
                  <a:gd name="T12" fmla="*/ 30 w 224"/>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4" h="223">
                    <a:moveTo>
                      <a:pt x="30" y="0"/>
                    </a:moveTo>
                    <a:cubicBezTo>
                      <a:pt x="14" y="0"/>
                      <a:pt x="0" y="13"/>
                      <a:pt x="0" y="30"/>
                    </a:cubicBezTo>
                    <a:cubicBezTo>
                      <a:pt x="0" y="46"/>
                      <a:pt x="14" y="60"/>
                      <a:pt x="30" y="60"/>
                    </a:cubicBezTo>
                    <a:cubicBezTo>
                      <a:pt x="104" y="60"/>
                      <a:pt x="164" y="120"/>
                      <a:pt x="164" y="193"/>
                    </a:cubicBezTo>
                    <a:cubicBezTo>
                      <a:pt x="164" y="210"/>
                      <a:pt x="177" y="223"/>
                      <a:pt x="194" y="223"/>
                    </a:cubicBezTo>
                    <a:cubicBezTo>
                      <a:pt x="210" y="223"/>
                      <a:pt x="224" y="210"/>
                      <a:pt x="224" y="193"/>
                    </a:cubicBezTo>
                    <a:cubicBezTo>
                      <a:pt x="224" y="87"/>
                      <a:pt x="137"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45" name="Freeform 306">
                <a:extLst>
                  <a:ext uri="{FF2B5EF4-FFF2-40B4-BE49-F238E27FC236}">
                    <a16:creationId xmlns:a16="http://schemas.microsoft.com/office/drawing/2014/main" id="{1CC3820C-DD7B-41EC-8EC6-549A37658268}"/>
                  </a:ext>
                </a:extLst>
              </p:cNvPr>
              <p:cNvSpPr>
                <a:spLocks/>
              </p:cNvSpPr>
              <p:nvPr/>
            </p:nvSpPr>
            <p:spPr bwMode="auto">
              <a:xfrm>
                <a:off x="8581570" y="1435955"/>
                <a:ext cx="127352" cy="126927"/>
              </a:xfrm>
              <a:custGeom>
                <a:avLst/>
                <a:gdLst>
                  <a:gd name="T0" fmla="*/ 193 w 223"/>
                  <a:gd name="T1" fmla="*/ 0 h 223"/>
                  <a:gd name="T2" fmla="*/ 0 w 223"/>
                  <a:gd name="T3" fmla="*/ 193 h 223"/>
                  <a:gd name="T4" fmla="*/ 30 w 223"/>
                  <a:gd name="T5" fmla="*/ 223 h 223"/>
                  <a:gd name="T6" fmla="*/ 60 w 223"/>
                  <a:gd name="T7" fmla="*/ 193 h 223"/>
                  <a:gd name="T8" fmla="*/ 193 w 223"/>
                  <a:gd name="T9" fmla="*/ 60 h 223"/>
                  <a:gd name="T10" fmla="*/ 223 w 223"/>
                  <a:gd name="T11" fmla="*/ 30 h 223"/>
                  <a:gd name="T12" fmla="*/ 193 w 223"/>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3" h="223">
                    <a:moveTo>
                      <a:pt x="193" y="0"/>
                    </a:moveTo>
                    <a:cubicBezTo>
                      <a:pt x="86" y="0"/>
                      <a:pt x="0" y="87"/>
                      <a:pt x="0" y="193"/>
                    </a:cubicBezTo>
                    <a:cubicBezTo>
                      <a:pt x="0" y="210"/>
                      <a:pt x="13" y="223"/>
                      <a:pt x="30" y="223"/>
                    </a:cubicBezTo>
                    <a:cubicBezTo>
                      <a:pt x="46" y="223"/>
                      <a:pt x="60" y="210"/>
                      <a:pt x="60" y="193"/>
                    </a:cubicBezTo>
                    <a:cubicBezTo>
                      <a:pt x="60" y="120"/>
                      <a:pt x="119" y="60"/>
                      <a:pt x="193" y="60"/>
                    </a:cubicBezTo>
                    <a:cubicBezTo>
                      <a:pt x="209" y="60"/>
                      <a:pt x="223" y="46"/>
                      <a:pt x="223" y="30"/>
                    </a:cubicBezTo>
                    <a:cubicBezTo>
                      <a:pt x="223" y="13"/>
                      <a:pt x="209" y="0"/>
                      <a:pt x="19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206" name="Group 205">
              <a:extLst>
                <a:ext uri="{FF2B5EF4-FFF2-40B4-BE49-F238E27FC236}">
                  <a16:creationId xmlns:a16="http://schemas.microsoft.com/office/drawing/2014/main" id="{5B151644-2290-4802-B915-5BCE95AFD45C}"/>
                </a:ext>
              </a:extLst>
            </p:cNvPr>
            <p:cNvGrpSpPr/>
            <p:nvPr/>
          </p:nvGrpSpPr>
          <p:grpSpPr>
            <a:xfrm>
              <a:off x="906456" y="4326233"/>
              <a:ext cx="163261" cy="162581"/>
              <a:chOff x="8488149" y="1342988"/>
              <a:chExt cx="220817" cy="219894"/>
            </a:xfrm>
            <a:solidFill>
              <a:schemeClr val="tx1"/>
            </a:solidFill>
          </p:grpSpPr>
          <p:sp>
            <p:nvSpPr>
              <p:cNvPr id="238" name="Freeform 303">
                <a:extLst>
                  <a:ext uri="{FF2B5EF4-FFF2-40B4-BE49-F238E27FC236}">
                    <a16:creationId xmlns:a16="http://schemas.microsoft.com/office/drawing/2014/main" id="{2863B65D-6A5D-47EF-ADA2-EFDBD9940B37}"/>
                  </a:ext>
                </a:extLst>
              </p:cNvPr>
              <p:cNvSpPr>
                <a:spLocks/>
              </p:cNvSpPr>
              <p:nvPr/>
            </p:nvSpPr>
            <p:spPr bwMode="auto">
              <a:xfrm>
                <a:off x="8488179" y="1342988"/>
                <a:ext cx="127776" cy="126927"/>
              </a:xfrm>
              <a:custGeom>
                <a:avLst/>
                <a:gdLst>
                  <a:gd name="T0" fmla="*/ 194 w 224"/>
                  <a:gd name="T1" fmla="*/ 0 h 223"/>
                  <a:gd name="T2" fmla="*/ 164 w 224"/>
                  <a:gd name="T3" fmla="*/ 30 h 223"/>
                  <a:gd name="T4" fmla="*/ 30 w 224"/>
                  <a:gd name="T5" fmla="*/ 163 h 223"/>
                  <a:gd name="T6" fmla="*/ 0 w 224"/>
                  <a:gd name="T7" fmla="*/ 193 h 223"/>
                  <a:gd name="T8" fmla="*/ 30 w 224"/>
                  <a:gd name="T9" fmla="*/ 223 h 223"/>
                  <a:gd name="T10" fmla="*/ 224 w 224"/>
                  <a:gd name="T11" fmla="*/ 30 h 223"/>
                  <a:gd name="T12" fmla="*/ 194 w 224"/>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4" h="223">
                    <a:moveTo>
                      <a:pt x="194" y="0"/>
                    </a:moveTo>
                    <a:cubicBezTo>
                      <a:pt x="177" y="0"/>
                      <a:pt x="164" y="13"/>
                      <a:pt x="164" y="30"/>
                    </a:cubicBezTo>
                    <a:cubicBezTo>
                      <a:pt x="164" y="103"/>
                      <a:pt x="104" y="163"/>
                      <a:pt x="30" y="163"/>
                    </a:cubicBezTo>
                    <a:cubicBezTo>
                      <a:pt x="14" y="163"/>
                      <a:pt x="0" y="176"/>
                      <a:pt x="0" y="193"/>
                    </a:cubicBezTo>
                    <a:cubicBezTo>
                      <a:pt x="0" y="209"/>
                      <a:pt x="14" y="223"/>
                      <a:pt x="30" y="223"/>
                    </a:cubicBezTo>
                    <a:cubicBezTo>
                      <a:pt x="137" y="223"/>
                      <a:pt x="224" y="136"/>
                      <a:pt x="224" y="30"/>
                    </a:cubicBezTo>
                    <a:cubicBezTo>
                      <a:pt x="224" y="13"/>
                      <a:pt x="210" y="0"/>
                      <a:pt x="1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39" name="Freeform 304">
                <a:extLst>
                  <a:ext uri="{FF2B5EF4-FFF2-40B4-BE49-F238E27FC236}">
                    <a16:creationId xmlns:a16="http://schemas.microsoft.com/office/drawing/2014/main" id="{30DCAE44-9588-468B-856A-E7C227FF9904}"/>
                  </a:ext>
                </a:extLst>
              </p:cNvPr>
              <p:cNvSpPr>
                <a:spLocks/>
              </p:cNvSpPr>
              <p:nvPr/>
            </p:nvSpPr>
            <p:spPr bwMode="auto">
              <a:xfrm>
                <a:off x="8581613" y="1342988"/>
                <a:ext cx="127353" cy="126927"/>
              </a:xfrm>
              <a:custGeom>
                <a:avLst/>
                <a:gdLst>
                  <a:gd name="T0" fmla="*/ 193 w 223"/>
                  <a:gd name="T1" fmla="*/ 163 h 223"/>
                  <a:gd name="T2" fmla="*/ 60 w 223"/>
                  <a:gd name="T3" fmla="*/ 30 h 223"/>
                  <a:gd name="T4" fmla="*/ 30 w 223"/>
                  <a:gd name="T5" fmla="*/ 0 h 223"/>
                  <a:gd name="T6" fmla="*/ 0 w 223"/>
                  <a:gd name="T7" fmla="*/ 30 h 223"/>
                  <a:gd name="T8" fmla="*/ 193 w 223"/>
                  <a:gd name="T9" fmla="*/ 223 h 223"/>
                  <a:gd name="T10" fmla="*/ 223 w 223"/>
                  <a:gd name="T11" fmla="*/ 193 h 223"/>
                  <a:gd name="T12" fmla="*/ 193 w 223"/>
                  <a:gd name="T13" fmla="*/ 163 h 223"/>
                </a:gdLst>
                <a:ahLst/>
                <a:cxnLst>
                  <a:cxn ang="0">
                    <a:pos x="T0" y="T1"/>
                  </a:cxn>
                  <a:cxn ang="0">
                    <a:pos x="T2" y="T3"/>
                  </a:cxn>
                  <a:cxn ang="0">
                    <a:pos x="T4" y="T5"/>
                  </a:cxn>
                  <a:cxn ang="0">
                    <a:pos x="T6" y="T7"/>
                  </a:cxn>
                  <a:cxn ang="0">
                    <a:pos x="T8" y="T9"/>
                  </a:cxn>
                  <a:cxn ang="0">
                    <a:pos x="T10" y="T11"/>
                  </a:cxn>
                  <a:cxn ang="0">
                    <a:pos x="T12" y="T13"/>
                  </a:cxn>
                </a:cxnLst>
                <a:rect l="0" t="0" r="r" b="b"/>
                <a:pathLst>
                  <a:path w="223" h="223">
                    <a:moveTo>
                      <a:pt x="193" y="163"/>
                    </a:moveTo>
                    <a:cubicBezTo>
                      <a:pt x="119" y="163"/>
                      <a:pt x="60" y="103"/>
                      <a:pt x="60" y="30"/>
                    </a:cubicBezTo>
                    <a:cubicBezTo>
                      <a:pt x="60" y="13"/>
                      <a:pt x="46" y="0"/>
                      <a:pt x="30" y="0"/>
                    </a:cubicBezTo>
                    <a:cubicBezTo>
                      <a:pt x="13" y="0"/>
                      <a:pt x="0" y="13"/>
                      <a:pt x="0" y="30"/>
                    </a:cubicBezTo>
                    <a:cubicBezTo>
                      <a:pt x="0" y="136"/>
                      <a:pt x="86" y="223"/>
                      <a:pt x="193" y="223"/>
                    </a:cubicBezTo>
                    <a:cubicBezTo>
                      <a:pt x="209" y="223"/>
                      <a:pt x="223" y="209"/>
                      <a:pt x="223" y="193"/>
                    </a:cubicBezTo>
                    <a:cubicBezTo>
                      <a:pt x="223" y="176"/>
                      <a:pt x="209" y="163"/>
                      <a:pt x="19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40" name="Freeform 305">
                <a:extLst>
                  <a:ext uri="{FF2B5EF4-FFF2-40B4-BE49-F238E27FC236}">
                    <a16:creationId xmlns:a16="http://schemas.microsoft.com/office/drawing/2014/main" id="{63338D84-879F-4860-89E7-7C6344737461}"/>
                  </a:ext>
                </a:extLst>
              </p:cNvPr>
              <p:cNvSpPr>
                <a:spLocks/>
              </p:cNvSpPr>
              <p:nvPr/>
            </p:nvSpPr>
            <p:spPr bwMode="auto">
              <a:xfrm>
                <a:off x="8488149" y="1435955"/>
                <a:ext cx="127776" cy="126927"/>
              </a:xfrm>
              <a:custGeom>
                <a:avLst/>
                <a:gdLst>
                  <a:gd name="T0" fmla="*/ 30 w 224"/>
                  <a:gd name="T1" fmla="*/ 0 h 223"/>
                  <a:gd name="T2" fmla="*/ 0 w 224"/>
                  <a:gd name="T3" fmla="*/ 30 h 223"/>
                  <a:gd name="T4" fmla="*/ 30 w 224"/>
                  <a:gd name="T5" fmla="*/ 60 h 223"/>
                  <a:gd name="T6" fmla="*/ 164 w 224"/>
                  <a:gd name="T7" fmla="*/ 193 h 223"/>
                  <a:gd name="T8" fmla="*/ 194 w 224"/>
                  <a:gd name="T9" fmla="*/ 223 h 223"/>
                  <a:gd name="T10" fmla="*/ 224 w 224"/>
                  <a:gd name="T11" fmla="*/ 193 h 223"/>
                  <a:gd name="T12" fmla="*/ 30 w 224"/>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4" h="223">
                    <a:moveTo>
                      <a:pt x="30" y="0"/>
                    </a:moveTo>
                    <a:cubicBezTo>
                      <a:pt x="14" y="0"/>
                      <a:pt x="0" y="13"/>
                      <a:pt x="0" y="30"/>
                    </a:cubicBezTo>
                    <a:cubicBezTo>
                      <a:pt x="0" y="46"/>
                      <a:pt x="14" y="60"/>
                      <a:pt x="30" y="60"/>
                    </a:cubicBezTo>
                    <a:cubicBezTo>
                      <a:pt x="104" y="60"/>
                      <a:pt x="164" y="120"/>
                      <a:pt x="164" y="193"/>
                    </a:cubicBezTo>
                    <a:cubicBezTo>
                      <a:pt x="164" y="210"/>
                      <a:pt x="177" y="223"/>
                      <a:pt x="194" y="223"/>
                    </a:cubicBezTo>
                    <a:cubicBezTo>
                      <a:pt x="210" y="223"/>
                      <a:pt x="224" y="210"/>
                      <a:pt x="224" y="193"/>
                    </a:cubicBezTo>
                    <a:cubicBezTo>
                      <a:pt x="224" y="87"/>
                      <a:pt x="137"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41" name="Freeform 306">
                <a:extLst>
                  <a:ext uri="{FF2B5EF4-FFF2-40B4-BE49-F238E27FC236}">
                    <a16:creationId xmlns:a16="http://schemas.microsoft.com/office/drawing/2014/main" id="{CF6A643E-E410-4FC3-9F2C-24F191BA3E28}"/>
                  </a:ext>
                </a:extLst>
              </p:cNvPr>
              <p:cNvSpPr>
                <a:spLocks/>
              </p:cNvSpPr>
              <p:nvPr/>
            </p:nvSpPr>
            <p:spPr bwMode="auto">
              <a:xfrm>
                <a:off x="8581570" y="1435955"/>
                <a:ext cx="127352" cy="126927"/>
              </a:xfrm>
              <a:custGeom>
                <a:avLst/>
                <a:gdLst>
                  <a:gd name="T0" fmla="*/ 193 w 223"/>
                  <a:gd name="T1" fmla="*/ 0 h 223"/>
                  <a:gd name="T2" fmla="*/ 0 w 223"/>
                  <a:gd name="T3" fmla="*/ 193 h 223"/>
                  <a:gd name="T4" fmla="*/ 30 w 223"/>
                  <a:gd name="T5" fmla="*/ 223 h 223"/>
                  <a:gd name="T6" fmla="*/ 60 w 223"/>
                  <a:gd name="T7" fmla="*/ 193 h 223"/>
                  <a:gd name="T8" fmla="*/ 193 w 223"/>
                  <a:gd name="T9" fmla="*/ 60 h 223"/>
                  <a:gd name="T10" fmla="*/ 223 w 223"/>
                  <a:gd name="T11" fmla="*/ 30 h 223"/>
                  <a:gd name="T12" fmla="*/ 193 w 223"/>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3" h="223">
                    <a:moveTo>
                      <a:pt x="193" y="0"/>
                    </a:moveTo>
                    <a:cubicBezTo>
                      <a:pt x="86" y="0"/>
                      <a:pt x="0" y="87"/>
                      <a:pt x="0" y="193"/>
                    </a:cubicBezTo>
                    <a:cubicBezTo>
                      <a:pt x="0" y="210"/>
                      <a:pt x="13" y="223"/>
                      <a:pt x="30" y="223"/>
                    </a:cubicBezTo>
                    <a:cubicBezTo>
                      <a:pt x="46" y="223"/>
                      <a:pt x="60" y="210"/>
                      <a:pt x="60" y="193"/>
                    </a:cubicBezTo>
                    <a:cubicBezTo>
                      <a:pt x="60" y="120"/>
                      <a:pt x="119" y="60"/>
                      <a:pt x="193" y="60"/>
                    </a:cubicBezTo>
                    <a:cubicBezTo>
                      <a:pt x="209" y="60"/>
                      <a:pt x="223" y="46"/>
                      <a:pt x="223" y="30"/>
                    </a:cubicBezTo>
                    <a:cubicBezTo>
                      <a:pt x="223" y="13"/>
                      <a:pt x="209" y="0"/>
                      <a:pt x="19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207" name="Group 206">
              <a:extLst>
                <a:ext uri="{FF2B5EF4-FFF2-40B4-BE49-F238E27FC236}">
                  <a16:creationId xmlns:a16="http://schemas.microsoft.com/office/drawing/2014/main" id="{4C2C2E3D-8EE2-46DE-AA4F-BE8712010097}"/>
                </a:ext>
              </a:extLst>
            </p:cNvPr>
            <p:cNvGrpSpPr/>
            <p:nvPr/>
          </p:nvGrpSpPr>
          <p:grpSpPr>
            <a:xfrm>
              <a:off x="9881325" y="2196022"/>
              <a:ext cx="3909891" cy="3294976"/>
              <a:chOff x="6175828" y="1372514"/>
              <a:chExt cx="2443682" cy="2059360"/>
            </a:xfrm>
          </p:grpSpPr>
          <p:sp>
            <p:nvSpPr>
              <p:cNvPr id="235" name="Freeform 5">
                <a:extLst>
                  <a:ext uri="{FF2B5EF4-FFF2-40B4-BE49-F238E27FC236}">
                    <a16:creationId xmlns:a16="http://schemas.microsoft.com/office/drawing/2014/main" id="{05F8A43B-4B3C-4131-BEFD-FDC15258F81B}"/>
                  </a:ext>
                </a:extLst>
              </p:cNvPr>
              <p:cNvSpPr>
                <a:spLocks/>
              </p:cNvSpPr>
              <p:nvPr/>
            </p:nvSpPr>
            <p:spPr bwMode="auto">
              <a:xfrm>
                <a:off x="6500645" y="2840827"/>
                <a:ext cx="1389528" cy="591047"/>
              </a:xfrm>
              <a:custGeom>
                <a:avLst/>
                <a:gdLst>
                  <a:gd name="T0" fmla="*/ 680 w 1079"/>
                  <a:gd name="T1" fmla="*/ 0 h 459"/>
                  <a:gd name="T2" fmla="*/ 419 w 1079"/>
                  <a:gd name="T3" fmla="*/ 0 h 459"/>
                  <a:gd name="T4" fmla="*/ 20 w 1079"/>
                  <a:gd name="T5" fmla="*/ 376 h 459"/>
                  <a:gd name="T6" fmla="*/ 12 w 1079"/>
                  <a:gd name="T7" fmla="*/ 459 h 459"/>
                  <a:gd name="T8" fmla="*/ 1078 w 1079"/>
                  <a:gd name="T9" fmla="*/ 459 h 459"/>
                  <a:gd name="T10" fmla="*/ 1058 w 1079"/>
                  <a:gd name="T11" fmla="*/ 375 h 459"/>
                  <a:gd name="T12" fmla="*/ 680 w 1079"/>
                  <a:gd name="T13" fmla="*/ 0 h 459"/>
                </a:gdLst>
                <a:ahLst/>
                <a:cxnLst>
                  <a:cxn ang="0">
                    <a:pos x="T0" y="T1"/>
                  </a:cxn>
                  <a:cxn ang="0">
                    <a:pos x="T2" y="T3"/>
                  </a:cxn>
                  <a:cxn ang="0">
                    <a:pos x="T4" y="T5"/>
                  </a:cxn>
                  <a:cxn ang="0">
                    <a:pos x="T6" y="T7"/>
                  </a:cxn>
                  <a:cxn ang="0">
                    <a:pos x="T8" y="T9"/>
                  </a:cxn>
                  <a:cxn ang="0">
                    <a:pos x="T10" y="T11"/>
                  </a:cxn>
                  <a:cxn ang="0">
                    <a:pos x="T12" y="T13"/>
                  </a:cxn>
                </a:cxnLst>
                <a:rect l="0" t="0" r="r" b="b"/>
                <a:pathLst>
                  <a:path w="1079" h="459">
                    <a:moveTo>
                      <a:pt x="680" y="0"/>
                    </a:moveTo>
                    <a:cubicBezTo>
                      <a:pt x="419" y="0"/>
                      <a:pt x="419" y="0"/>
                      <a:pt x="419" y="0"/>
                    </a:cubicBezTo>
                    <a:cubicBezTo>
                      <a:pt x="419" y="84"/>
                      <a:pt x="342" y="353"/>
                      <a:pt x="20" y="376"/>
                    </a:cubicBezTo>
                    <a:cubicBezTo>
                      <a:pt x="0" y="378"/>
                      <a:pt x="12" y="459"/>
                      <a:pt x="12" y="459"/>
                    </a:cubicBezTo>
                    <a:cubicBezTo>
                      <a:pt x="1078" y="459"/>
                      <a:pt x="1078" y="459"/>
                      <a:pt x="1078" y="459"/>
                    </a:cubicBezTo>
                    <a:cubicBezTo>
                      <a:pt x="1078" y="459"/>
                      <a:pt x="1079" y="374"/>
                      <a:pt x="1058" y="375"/>
                    </a:cubicBezTo>
                    <a:cubicBezTo>
                      <a:pt x="742" y="387"/>
                      <a:pt x="681" y="83"/>
                      <a:pt x="680" y="0"/>
                    </a:cubicBezTo>
                    <a:close/>
                  </a:path>
                </a:pathLst>
              </a:custGeom>
              <a:solidFill>
                <a:schemeClr val="accent4"/>
              </a:solidFill>
              <a:ln w="22225">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36" name="Freeform 6">
                <a:extLst>
                  <a:ext uri="{FF2B5EF4-FFF2-40B4-BE49-F238E27FC236}">
                    <a16:creationId xmlns:a16="http://schemas.microsoft.com/office/drawing/2014/main" id="{E0BDFE55-40C5-4F7D-8093-8BCD9F5A63F4}"/>
                  </a:ext>
                </a:extLst>
              </p:cNvPr>
              <p:cNvSpPr>
                <a:spLocks/>
              </p:cNvSpPr>
              <p:nvPr/>
            </p:nvSpPr>
            <p:spPr bwMode="auto">
              <a:xfrm>
                <a:off x="6175828" y="1372514"/>
                <a:ext cx="2443682" cy="1572183"/>
              </a:xfrm>
              <a:custGeom>
                <a:avLst/>
                <a:gdLst>
                  <a:gd name="T0" fmla="*/ 2168 w 2168"/>
                  <a:gd name="T1" fmla="*/ 1350 h 1394"/>
                  <a:gd name="T2" fmla="*/ 2124 w 2168"/>
                  <a:gd name="T3" fmla="*/ 1394 h 1394"/>
                  <a:gd name="T4" fmla="*/ 44 w 2168"/>
                  <a:gd name="T5" fmla="*/ 1394 h 1394"/>
                  <a:gd name="T6" fmla="*/ 0 w 2168"/>
                  <a:gd name="T7" fmla="*/ 1350 h 1394"/>
                  <a:gd name="T8" fmla="*/ 0 w 2168"/>
                  <a:gd name="T9" fmla="*/ 44 h 1394"/>
                  <a:gd name="T10" fmla="*/ 44 w 2168"/>
                  <a:gd name="T11" fmla="*/ 0 h 1394"/>
                  <a:gd name="T12" fmla="*/ 2124 w 2168"/>
                  <a:gd name="T13" fmla="*/ 0 h 1394"/>
                  <a:gd name="T14" fmla="*/ 2168 w 2168"/>
                  <a:gd name="T15" fmla="*/ 44 h 1394"/>
                  <a:gd name="T16" fmla="*/ 2168 w 2168"/>
                  <a:gd name="T17" fmla="*/ 1350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8" h="1394">
                    <a:moveTo>
                      <a:pt x="2168" y="1350"/>
                    </a:moveTo>
                    <a:cubicBezTo>
                      <a:pt x="2168" y="1374"/>
                      <a:pt x="2148" y="1394"/>
                      <a:pt x="2124" y="1394"/>
                    </a:cubicBezTo>
                    <a:cubicBezTo>
                      <a:pt x="44" y="1394"/>
                      <a:pt x="44" y="1394"/>
                      <a:pt x="44" y="1394"/>
                    </a:cubicBezTo>
                    <a:cubicBezTo>
                      <a:pt x="20" y="1394"/>
                      <a:pt x="0" y="1374"/>
                      <a:pt x="0" y="1350"/>
                    </a:cubicBezTo>
                    <a:cubicBezTo>
                      <a:pt x="0" y="44"/>
                      <a:pt x="0" y="44"/>
                      <a:pt x="0" y="44"/>
                    </a:cubicBezTo>
                    <a:cubicBezTo>
                      <a:pt x="0" y="20"/>
                      <a:pt x="20" y="0"/>
                      <a:pt x="44" y="0"/>
                    </a:cubicBezTo>
                    <a:cubicBezTo>
                      <a:pt x="2124" y="0"/>
                      <a:pt x="2124" y="0"/>
                      <a:pt x="2124" y="0"/>
                    </a:cubicBezTo>
                    <a:cubicBezTo>
                      <a:pt x="2148" y="0"/>
                      <a:pt x="2168" y="20"/>
                      <a:pt x="2168" y="44"/>
                    </a:cubicBezTo>
                    <a:lnTo>
                      <a:pt x="2168" y="1350"/>
                    </a:lnTo>
                    <a:close/>
                  </a:path>
                </a:pathLst>
              </a:custGeom>
              <a:solidFill>
                <a:schemeClr val="accent4"/>
              </a:solidFill>
              <a:ln w="25400">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37" name="Freeform 7">
                <a:extLst>
                  <a:ext uri="{FF2B5EF4-FFF2-40B4-BE49-F238E27FC236}">
                    <a16:creationId xmlns:a16="http://schemas.microsoft.com/office/drawing/2014/main" id="{C3BD590D-59CA-4A4B-B0D7-027692E341DB}"/>
                  </a:ext>
                </a:extLst>
              </p:cNvPr>
              <p:cNvSpPr>
                <a:spLocks/>
              </p:cNvSpPr>
              <p:nvPr/>
            </p:nvSpPr>
            <p:spPr bwMode="auto">
              <a:xfrm>
                <a:off x="6240686" y="1462415"/>
                <a:ext cx="2253793" cy="1265375"/>
              </a:xfrm>
              <a:custGeom>
                <a:avLst/>
                <a:gdLst>
                  <a:gd name="T0" fmla="*/ 2000 w 2000"/>
                  <a:gd name="T1" fmla="*/ 1098 h 1122"/>
                  <a:gd name="T2" fmla="*/ 1976 w 2000"/>
                  <a:gd name="T3" fmla="*/ 1122 h 1122"/>
                  <a:gd name="T4" fmla="*/ 24 w 2000"/>
                  <a:gd name="T5" fmla="*/ 1122 h 1122"/>
                  <a:gd name="T6" fmla="*/ 0 w 2000"/>
                  <a:gd name="T7" fmla="*/ 1098 h 1122"/>
                  <a:gd name="T8" fmla="*/ 0 w 2000"/>
                  <a:gd name="T9" fmla="*/ 24 h 1122"/>
                  <a:gd name="T10" fmla="*/ 24 w 2000"/>
                  <a:gd name="T11" fmla="*/ 0 h 1122"/>
                  <a:gd name="T12" fmla="*/ 1976 w 2000"/>
                  <a:gd name="T13" fmla="*/ 0 h 1122"/>
                  <a:gd name="T14" fmla="*/ 2000 w 2000"/>
                  <a:gd name="T15" fmla="*/ 24 h 1122"/>
                  <a:gd name="T16" fmla="*/ 2000 w 2000"/>
                  <a:gd name="T17" fmla="*/ 1098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0" h="1122">
                    <a:moveTo>
                      <a:pt x="2000" y="1098"/>
                    </a:moveTo>
                    <a:cubicBezTo>
                      <a:pt x="2000" y="1111"/>
                      <a:pt x="1989" y="1122"/>
                      <a:pt x="1976" y="1122"/>
                    </a:cubicBezTo>
                    <a:cubicBezTo>
                      <a:pt x="24" y="1122"/>
                      <a:pt x="24" y="1122"/>
                      <a:pt x="24" y="1122"/>
                    </a:cubicBezTo>
                    <a:cubicBezTo>
                      <a:pt x="11" y="1122"/>
                      <a:pt x="0" y="1111"/>
                      <a:pt x="0" y="1098"/>
                    </a:cubicBezTo>
                    <a:cubicBezTo>
                      <a:pt x="0" y="24"/>
                      <a:pt x="0" y="24"/>
                      <a:pt x="0" y="24"/>
                    </a:cubicBezTo>
                    <a:cubicBezTo>
                      <a:pt x="0" y="10"/>
                      <a:pt x="11" y="0"/>
                      <a:pt x="24" y="0"/>
                    </a:cubicBezTo>
                    <a:cubicBezTo>
                      <a:pt x="1976" y="0"/>
                      <a:pt x="1976" y="0"/>
                      <a:pt x="1976" y="0"/>
                    </a:cubicBezTo>
                    <a:cubicBezTo>
                      <a:pt x="1989" y="0"/>
                      <a:pt x="2000" y="10"/>
                      <a:pt x="2000" y="24"/>
                    </a:cubicBezTo>
                    <a:lnTo>
                      <a:pt x="2000" y="1098"/>
                    </a:lnTo>
                    <a:close/>
                  </a:path>
                </a:pathLst>
              </a:custGeom>
              <a:solidFill>
                <a:schemeClr val="bg1"/>
              </a:solidFill>
              <a:ln w="25400">
                <a:solidFill>
                  <a:schemeClr val="tx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sp>
          <p:nvSpPr>
            <p:cNvPr id="208" name="Freeform: Shape 207">
              <a:extLst>
                <a:ext uri="{FF2B5EF4-FFF2-40B4-BE49-F238E27FC236}">
                  <a16:creationId xmlns:a16="http://schemas.microsoft.com/office/drawing/2014/main" id="{122E2773-3A49-4EC1-8520-F7C3BB871B79}"/>
                </a:ext>
              </a:extLst>
            </p:cNvPr>
            <p:cNvSpPr/>
            <p:nvPr/>
          </p:nvSpPr>
          <p:spPr>
            <a:xfrm>
              <a:off x="10104498" y="2511631"/>
              <a:ext cx="3364760" cy="1487346"/>
            </a:xfrm>
            <a:custGeom>
              <a:avLst/>
              <a:gdLst>
                <a:gd name="connsiteX0" fmla="*/ 128693 w 2102975"/>
                <a:gd name="connsiteY0" fmla="*/ 0 h 929591"/>
                <a:gd name="connsiteX1" fmla="*/ 1974282 w 2102975"/>
                <a:gd name="connsiteY1" fmla="*/ 0 h 929591"/>
                <a:gd name="connsiteX2" fmla="*/ 2102975 w 2102975"/>
                <a:gd name="connsiteY2" fmla="*/ 128693 h 929591"/>
                <a:gd name="connsiteX3" fmla="*/ 2102975 w 2102975"/>
                <a:gd name="connsiteY3" fmla="*/ 800898 h 929591"/>
                <a:gd name="connsiteX4" fmla="*/ 1974282 w 2102975"/>
                <a:gd name="connsiteY4" fmla="*/ 929591 h 929591"/>
                <a:gd name="connsiteX5" fmla="*/ 128693 w 2102975"/>
                <a:gd name="connsiteY5" fmla="*/ 929591 h 929591"/>
                <a:gd name="connsiteX6" fmla="*/ 0 w 2102975"/>
                <a:gd name="connsiteY6" fmla="*/ 800898 h 929591"/>
                <a:gd name="connsiteX7" fmla="*/ 0 w 2102975"/>
                <a:gd name="connsiteY7" fmla="*/ 128693 h 929591"/>
                <a:gd name="connsiteX8" fmla="*/ 128693 w 2102975"/>
                <a:gd name="connsiteY8" fmla="*/ 0 h 9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2975" h="929591">
                  <a:moveTo>
                    <a:pt x="128693" y="0"/>
                  </a:moveTo>
                  <a:lnTo>
                    <a:pt x="1974282" y="0"/>
                  </a:lnTo>
                  <a:cubicBezTo>
                    <a:pt x="2045357" y="0"/>
                    <a:pt x="2102975" y="57618"/>
                    <a:pt x="2102975" y="128693"/>
                  </a:cubicBezTo>
                  <a:lnTo>
                    <a:pt x="2102975" y="800898"/>
                  </a:lnTo>
                  <a:cubicBezTo>
                    <a:pt x="2102975" y="871973"/>
                    <a:pt x="2045357" y="929591"/>
                    <a:pt x="1974282" y="929591"/>
                  </a:cubicBezTo>
                  <a:lnTo>
                    <a:pt x="128693" y="929591"/>
                  </a:lnTo>
                  <a:cubicBezTo>
                    <a:pt x="57618" y="929591"/>
                    <a:pt x="0" y="871973"/>
                    <a:pt x="0" y="800898"/>
                  </a:cubicBezTo>
                  <a:lnTo>
                    <a:pt x="0" y="128693"/>
                  </a:lnTo>
                  <a:cubicBezTo>
                    <a:pt x="0" y="57618"/>
                    <a:pt x="57618" y="0"/>
                    <a:pt x="128693" y="0"/>
                  </a:cubicBezTo>
                  <a:close/>
                </a:path>
              </a:pathLst>
            </a:custGeom>
            <a:solidFill>
              <a:schemeClr val="bg2"/>
            </a:solidFill>
            <a:ln w="25400">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nvGrpSpPr>
            <p:cNvPr id="209" name="Group 208">
              <a:extLst>
                <a:ext uri="{FF2B5EF4-FFF2-40B4-BE49-F238E27FC236}">
                  <a16:creationId xmlns:a16="http://schemas.microsoft.com/office/drawing/2014/main" id="{A9C75F61-E0CF-4B44-87E6-90C3E1E793F7}"/>
                </a:ext>
              </a:extLst>
            </p:cNvPr>
            <p:cNvGrpSpPr/>
            <p:nvPr/>
          </p:nvGrpSpPr>
          <p:grpSpPr>
            <a:xfrm>
              <a:off x="10258680" y="2810083"/>
              <a:ext cx="877238" cy="802579"/>
              <a:chOff x="5342994" y="3276649"/>
              <a:chExt cx="1181181" cy="1080655"/>
            </a:xfrm>
          </p:grpSpPr>
          <p:sp>
            <p:nvSpPr>
              <p:cNvPr id="226" name="Freeform: Shape 225">
                <a:extLst>
                  <a:ext uri="{FF2B5EF4-FFF2-40B4-BE49-F238E27FC236}">
                    <a16:creationId xmlns:a16="http://schemas.microsoft.com/office/drawing/2014/main" id="{30CDFFBB-C95C-4721-8108-B75AD4681D9C}"/>
                  </a:ext>
                </a:extLst>
              </p:cNvPr>
              <p:cNvSpPr/>
              <p:nvPr/>
            </p:nvSpPr>
            <p:spPr>
              <a:xfrm rot="3082093">
                <a:off x="5393257" y="3226386"/>
                <a:ext cx="1080655" cy="1181181"/>
              </a:xfrm>
              <a:custGeom>
                <a:avLst/>
                <a:gdLst>
                  <a:gd name="connsiteX0" fmla="*/ 318135 w 819150"/>
                  <a:gd name="connsiteY0" fmla="*/ 707029 h 895350"/>
                  <a:gd name="connsiteX1" fmla="*/ 566738 w 819150"/>
                  <a:gd name="connsiteY1" fmla="*/ 442234 h 895350"/>
                  <a:gd name="connsiteX2" fmla="*/ 749618 w 819150"/>
                  <a:gd name="connsiteY2" fmla="*/ 860382 h 895350"/>
                  <a:gd name="connsiteX3" fmla="*/ 783908 w 819150"/>
                  <a:gd name="connsiteY3" fmla="*/ 787992 h 895350"/>
                  <a:gd name="connsiteX4" fmla="*/ 681990 w 819150"/>
                  <a:gd name="connsiteY4" fmla="*/ 296502 h 895350"/>
                  <a:gd name="connsiteX5" fmla="*/ 827723 w 819150"/>
                  <a:gd name="connsiteY5" fmla="*/ 49804 h 895350"/>
                  <a:gd name="connsiteX6" fmla="*/ 811530 w 819150"/>
                  <a:gd name="connsiteY6" fmla="*/ 8847 h 895350"/>
                  <a:gd name="connsiteX7" fmla="*/ 811530 w 819150"/>
                  <a:gd name="connsiteY7" fmla="*/ 8847 h 895350"/>
                  <a:gd name="connsiteX8" fmla="*/ 811530 w 819150"/>
                  <a:gd name="connsiteY8" fmla="*/ 8847 h 895350"/>
                  <a:gd name="connsiteX9" fmla="*/ 767715 w 819150"/>
                  <a:gd name="connsiteY9" fmla="*/ 3132 h 895350"/>
                  <a:gd name="connsiteX10" fmla="*/ 562928 w 819150"/>
                  <a:gd name="connsiteY10" fmla="*/ 203157 h 895350"/>
                  <a:gd name="connsiteX11" fmla="*/ 61913 w 819150"/>
                  <a:gd name="connsiteY11" fmla="*/ 220302 h 895350"/>
                  <a:gd name="connsiteX12" fmla="*/ 0 w 819150"/>
                  <a:gd name="connsiteY12" fmla="*/ 270784 h 895350"/>
                  <a:gd name="connsiteX13" fmla="*/ 449580 w 819150"/>
                  <a:gd name="connsiteY13" fmla="*/ 349842 h 895350"/>
                  <a:gd name="connsiteX14" fmla="*/ 251460 w 819150"/>
                  <a:gd name="connsiteY14" fmla="*/ 654642 h 895350"/>
                  <a:gd name="connsiteX15" fmla="*/ 85725 w 819150"/>
                  <a:gd name="connsiteY15" fmla="*/ 674644 h 895350"/>
                  <a:gd name="connsiteX16" fmla="*/ 66675 w 819150"/>
                  <a:gd name="connsiteY16" fmla="*/ 698457 h 895350"/>
                  <a:gd name="connsiteX17" fmla="*/ 84773 w 819150"/>
                  <a:gd name="connsiteY17" fmla="*/ 715602 h 895350"/>
                  <a:gd name="connsiteX18" fmla="*/ 190500 w 819150"/>
                  <a:gd name="connsiteY18" fmla="*/ 750844 h 895350"/>
                  <a:gd name="connsiteX19" fmla="*/ 216218 w 819150"/>
                  <a:gd name="connsiteY19" fmla="*/ 767989 h 895350"/>
                  <a:gd name="connsiteX20" fmla="*/ 238125 w 819150"/>
                  <a:gd name="connsiteY20" fmla="*/ 788944 h 895350"/>
                  <a:gd name="connsiteX21" fmla="*/ 298133 w 819150"/>
                  <a:gd name="connsiteY21" fmla="*/ 884194 h 895350"/>
                  <a:gd name="connsiteX22" fmla="*/ 319088 w 819150"/>
                  <a:gd name="connsiteY22" fmla="*/ 897529 h 895350"/>
                  <a:gd name="connsiteX23" fmla="*/ 338138 w 819150"/>
                  <a:gd name="connsiteY23" fmla="*/ 873717 h 895350"/>
                  <a:gd name="connsiteX24" fmla="*/ 318135 w 819150"/>
                  <a:gd name="connsiteY24" fmla="*/ 707029 h 895350"/>
                  <a:gd name="connsiteX25" fmla="*/ 318135 w 819150"/>
                  <a:gd name="connsiteY25" fmla="*/ 70702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9150" h="895350">
                    <a:moveTo>
                      <a:pt x="318135" y="707029"/>
                    </a:moveTo>
                    <a:cubicBezTo>
                      <a:pt x="441960" y="589872"/>
                      <a:pt x="566738" y="442234"/>
                      <a:pt x="566738" y="442234"/>
                    </a:cubicBezTo>
                    <a:cubicBezTo>
                      <a:pt x="749618" y="860382"/>
                      <a:pt x="749618" y="860382"/>
                      <a:pt x="749618" y="860382"/>
                    </a:cubicBezTo>
                    <a:cubicBezTo>
                      <a:pt x="783908" y="787992"/>
                      <a:pt x="783908" y="787992"/>
                      <a:pt x="783908" y="787992"/>
                    </a:cubicBezTo>
                    <a:cubicBezTo>
                      <a:pt x="681990" y="296502"/>
                      <a:pt x="681990" y="296502"/>
                      <a:pt x="681990" y="296502"/>
                    </a:cubicBezTo>
                    <a:cubicBezTo>
                      <a:pt x="808673" y="118384"/>
                      <a:pt x="827723" y="49804"/>
                      <a:pt x="827723" y="49804"/>
                    </a:cubicBezTo>
                    <a:cubicBezTo>
                      <a:pt x="831533" y="24087"/>
                      <a:pt x="811530" y="8847"/>
                      <a:pt x="811530" y="8847"/>
                    </a:cubicBezTo>
                    <a:lnTo>
                      <a:pt x="811530" y="8847"/>
                    </a:lnTo>
                    <a:lnTo>
                      <a:pt x="811530" y="8847"/>
                    </a:lnTo>
                    <a:cubicBezTo>
                      <a:pt x="811530" y="8847"/>
                      <a:pt x="791528" y="-6393"/>
                      <a:pt x="767715" y="3132"/>
                    </a:cubicBezTo>
                    <a:cubicBezTo>
                      <a:pt x="767715" y="3132"/>
                      <a:pt x="705803" y="37422"/>
                      <a:pt x="562928" y="203157"/>
                    </a:cubicBezTo>
                    <a:cubicBezTo>
                      <a:pt x="61913" y="220302"/>
                      <a:pt x="61913" y="220302"/>
                      <a:pt x="61913" y="220302"/>
                    </a:cubicBezTo>
                    <a:cubicBezTo>
                      <a:pt x="0" y="270784"/>
                      <a:pt x="0" y="270784"/>
                      <a:pt x="0" y="270784"/>
                    </a:cubicBezTo>
                    <a:cubicBezTo>
                      <a:pt x="449580" y="349842"/>
                      <a:pt x="449580" y="349842"/>
                      <a:pt x="449580" y="349842"/>
                    </a:cubicBezTo>
                    <a:cubicBezTo>
                      <a:pt x="449580" y="349842"/>
                      <a:pt x="335280" y="507004"/>
                      <a:pt x="251460" y="654642"/>
                    </a:cubicBezTo>
                    <a:cubicBezTo>
                      <a:pt x="251460" y="654642"/>
                      <a:pt x="90488" y="665119"/>
                      <a:pt x="85725" y="674644"/>
                    </a:cubicBezTo>
                    <a:cubicBezTo>
                      <a:pt x="66675" y="698457"/>
                      <a:pt x="66675" y="698457"/>
                      <a:pt x="66675" y="698457"/>
                    </a:cubicBezTo>
                    <a:cubicBezTo>
                      <a:pt x="66675" y="698457"/>
                      <a:pt x="69533" y="707029"/>
                      <a:pt x="84773" y="715602"/>
                    </a:cubicBezTo>
                    <a:cubicBezTo>
                      <a:pt x="190500" y="750844"/>
                      <a:pt x="190500" y="750844"/>
                      <a:pt x="190500" y="750844"/>
                    </a:cubicBezTo>
                    <a:cubicBezTo>
                      <a:pt x="190500" y="750844"/>
                      <a:pt x="209550" y="759417"/>
                      <a:pt x="216218" y="767989"/>
                    </a:cubicBezTo>
                    <a:cubicBezTo>
                      <a:pt x="225743" y="771799"/>
                      <a:pt x="238125" y="788944"/>
                      <a:pt x="238125" y="788944"/>
                    </a:cubicBezTo>
                    <a:cubicBezTo>
                      <a:pt x="298133" y="884194"/>
                      <a:pt x="298133" y="884194"/>
                      <a:pt x="298133" y="884194"/>
                    </a:cubicBezTo>
                    <a:cubicBezTo>
                      <a:pt x="310515" y="896577"/>
                      <a:pt x="319088" y="897529"/>
                      <a:pt x="319088" y="897529"/>
                    </a:cubicBezTo>
                    <a:cubicBezTo>
                      <a:pt x="338138" y="873717"/>
                      <a:pt x="338138" y="873717"/>
                      <a:pt x="338138" y="873717"/>
                    </a:cubicBezTo>
                    <a:cubicBezTo>
                      <a:pt x="346710" y="867049"/>
                      <a:pt x="318135" y="707029"/>
                      <a:pt x="318135" y="707029"/>
                    </a:cubicBezTo>
                    <a:lnTo>
                      <a:pt x="318135" y="707029"/>
                    </a:lnTo>
                    <a:close/>
                  </a:path>
                </a:pathLst>
              </a:custGeom>
              <a:solidFill>
                <a:schemeClr val="accent4"/>
              </a:solidFill>
              <a:ln w="22225">
                <a:solidFill>
                  <a:schemeClr val="bg1"/>
                </a:solidFill>
                <a:round/>
                <a:headEnd/>
                <a:tailEnd/>
              </a:ln>
            </p:spPr>
            <p:txBody>
              <a:bodyPr rot="0" spcFirstLastPara="0" vertOverflow="overflow" horzOverflow="overflow" vert="horz" wrap="square" lIns="146304" tIns="73152" rIns="146304" bIns="73152" numCol="1" spcCol="0" rtlCol="0" fromWordArt="0" anchor="t" anchorCtr="0" forceAA="0" compatLnSpc="1">
                <a:prstTxWarp prst="textNoShape">
                  <a:avLst/>
                </a:prstTxWarp>
                <a:noAutofit/>
              </a:bodyPr>
              <a:lstStyle/>
              <a:p>
                <a:pPr defTabSz="731520">
                  <a:defRPr/>
                </a:pPr>
                <a:endParaRPr lang="en-US" sz="2880" dirty="0">
                  <a:solidFill>
                    <a:srgbClr val="002D43"/>
                  </a:solidFill>
                  <a:latin typeface="Arial"/>
                </a:endParaRPr>
              </a:p>
            </p:txBody>
          </p:sp>
          <p:grpSp>
            <p:nvGrpSpPr>
              <p:cNvPr id="227" name="Group 226">
                <a:extLst>
                  <a:ext uri="{FF2B5EF4-FFF2-40B4-BE49-F238E27FC236}">
                    <a16:creationId xmlns:a16="http://schemas.microsoft.com/office/drawing/2014/main" id="{2B0566D7-8C90-4777-9927-2801D6FAA532}"/>
                  </a:ext>
                </a:extLst>
              </p:cNvPr>
              <p:cNvGrpSpPr/>
              <p:nvPr/>
            </p:nvGrpSpPr>
            <p:grpSpPr>
              <a:xfrm>
                <a:off x="5751333" y="3846328"/>
                <a:ext cx="756813" cy="53160"/>
                <a:chOff x="5758476" y="3846328"/>
                <a:chExt cx="756813" cy="53160"/>
              </a:xfrm>
            </p:grpSpPr>
            <p:sp>
              <p:nvSpPr>
                <p:cNvPr id="228" name="Rectangle: Rounded Corners 227">
                  <a:extLst>
                    <a:ext uri="{FF2B5EF4-FFF2-40B4-BE49-F238E27FC236}">
                      <a16:creationId xmlns:a16="http://schemas.microsoft.com/office/drawing/2014/main" id="{14DE8C2A-7A4E-468D-B3AC-4D462FFA8A25}"/>
                    </a:ext>
                  </a:extLst>
                </p:cNvPr>
                <p:cNvSpPr/>
                <p:nvPr/>
              </p:nvSpPr>
              <p:spPr>
                <a:xfrm>
                  <a:off x="5875751"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sp>
              <p:nvSpPr>
                <p:cNvPr id="229" name="Rectangle: Rounded Corners 228">
                  <a:extLst>
                    <a:ext uri="{FF2B5EF4-FFF2-40B4-BE49-F238E27FC236}">
                      <a16:creationId xmlns:a16="http://schemas.microsoft.com/office/drawing/2014/main" id="{FC4222D8-E53C-4BD4-8C4F-E7686BBD95E8}"/>
                    </a:ext>
                  </a:extLst>
                </p:cNvPr>
                <p:cNvSpPr/>
                <p:nvPr/>
              </p:nvSpPr>
              <p:spPr>
                <a:xfrm>
                  <a:off x="5993026"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sp>
              <p:nvSpPr>
                <p:cNvPr id="230" name="Rectangle: Rounded Corners 229">
                  <a:extLst>
                    <a:ext uri="{FF2B5EF4-FFF2-40B4-BE49-F238E27FC236}">
                      <a16:creationId xmlns:a16="http://schemas.microsoft.com/office/drawing/2014/main" id="{7D818D22-B804-4348-83BA-C292E8BCF276}"/>
                    </a:ext>
                  </a:extLst>
                </p:cNvPr>
                <p:cNvSpPr/>
                <p:nvPr/>
              </p:nvSpPr>
              <p:spPr>
                <a:xfrm>
                  <a:off x="6110301"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sp>
              <p:nvSpPr>
                <p:cNvPr id="231" name="Rectangle: Rounded Corners 230">
                  <a:extLst>
                    <a:ext uri="{FF2B5EF4-FFF2-40B4-BE49-F238E27FC236}">
                      <a16:creationId xmlns:a16="http://schemas.microsoft.com/office/drawing/2014/main" id="{B203EA53-D158-4713-89B5-8CEC177430B6}"/>
                    </a:ext>
                  </a:extLst>
                </p:cNvPr>
                <p:cNvSpPr/>
                <p:nvPr/>
              </p:nvSpPr>
              <p:spPr>
                <a:xfrm>
                  <a:off x="6227576"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sp>
              <p:nvSpPr>
                <p:cNvPr id="232" name="Rectangle: Rounded Corners 231">
                  <a:extLst>
                    <a:ext uri="{FF2B5EF4-FFF2-40B4-BE49-F238E27FC236}">
                      <a16:creationId xmlns:a16="http://schemas.microsoft.com/office/drawing/2014/main" id="{25CDEE9D-8C76-4883-A4C5-21D475252984}"/>
                    </a:ext>
                  </a:extLst>
                </p:cNvPr>
                <p:cNvSpPr/>
                <p:nvPr/>
              </p:nvSpPr>
              <p:spPr>
                <a:xfrm>
                  <a:off x="6344851"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sp>
              <p:nvSpPr>
                <p:cNvPr id="233" name="Rectangle: Rounded Corners 232">
                  <a:extLst>
                    <a:ext uri="{FF2B5EF4-FFF2-40B4-BE49-F238E27FC236}">
                      <a16:creationId xmlns:a16="http://schemas.microsoft.com/office/drawing/2014/main" id="{182DA64D-026D-4F0C-9A1F-1255A794FF5F}"/>
                    </a:ext>
                  </a:extLst>
                </p:cNvPr>
                <p:cNvSpPr/>
                <p:nvPr/>
              </p:nvSpPr>
              <p:spPr>
                <a:xfrm>
                  <a:off x="6462127"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sp>
              <p:nvSpPr>
                <p:cNvPr id="234" name="Rectangle: Rounded Corners 233">
                  <a:extLst>
                    <a:ext uri="{FF2B5EF4-FFF2-40B4-BE49-F238E27FC236}">
                      <a16:creationId xmlns:a16="http://schemas.microsoft.com/office/drawing/2014/main" id="{87718EF7-F5D5-4721-A44B-C2FA2BC21C1A}"/>
                    </a:ext>
                  </a:extLst>
                </p:cNvPr>
                <p:cNvSpPr/>
                <p:nvPr/>
              </p:nvSpPr>
              <p:spPr>
                <a:xfrm>
                  <a:off x="5758476"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grpSp>
        </p:grpSp>
        <p:cxnSp>
          <p:nvCxnSpPr>
            <p:cNvPr id="210" name="Straight Connector 209">
              <a:extLst>
                <a:ext uri="{FF2B5EF4-FFF2-40B4-BE49-F238E27FC236}">
                  <a16:creationId xmlns:a16="http://schemas.microsoft.com/office/drawing/2014/main" id="{1BB65B13-8AF6-4A8B-9B4C-D71416667D9C}"/>
                </a:ext>
              </a:extLst>
            </p:cNvPr>
            <p:cNvCxnSpPr>
              <a:cxnSpLocks/>
            </p:cNvCxnSpPr>
            <p:nvPr/>
          </p:nvCxnSpPr>
          <p:spPr>
            <a:xfrm>
              <a:off x="11376587" y="2497615"/>
              <a:ext cx="0" cy="1501362"/>
            </a:xfrm>
            <a:prstGeom prst="line">
              <a:avLst/>
            </a:prstGeom>
            <a:solidFill>
              <a:srgbClr val="335769"/>
            </a:solidFill>
            <a:ln w="22225">
              <a:solidFill>
                <a:schemeClr val="bg1"/>
              </a:solidFill>
              <a:round/>
              <a:headEnd/>
              <a:tailEnd/>
            </a:ln>
          </p:spPr>
        </p:cxnSp>
        <p:sp>
          <p:nvSpPr>
            <p:cNvPr id="211" name="TextBox 210">
              <a:extLst>
                <a:ext uri="{FF2B5EF4-FFF2-40B4-BE49-F238E27FC236}">
                  <a16:creationId xmlns:a16="http://schemas.microsoft.com/office/drawing/2014/main" id="{DB8B2A4F-52DD-4CC4-938E-E6642CEB2D8F}"/>
                </a:ext>
              </a:extLst>
            </p:cNvPr>
            <p:cNvSpPr txBox="1"/>
            <p:nvPr/>
          </p:nvSpPr>
          <p:spPr>
            <a:xfrm>
              <a:off x="11454605" y="2714586"/>
              <a:ext cx="1495674" cy="350865"/>
            </a:xfrm>
            <a:prstGeom prst="rect">
              <a:avLst/>
            </a:prstGeom>
            <a:noFill/>
          </p:spPr>
          <p:txBody>
            <a:bodyPr wrap="square" rtlCol="0">
              <a:spAutoFit/>
            </a:bodyPr>
            <a:lstStyle/>
            <a:p>
              <a:pPr algn="ctr" defTabSz="731520">
                <a:defRPr/>
              </a:pPr>
              <a:r>
                <a:rPr lang="en-US" sz="1600" b="1" spc="480" dirty="0"/>
                <a:t>TICKET</a:t>
              </a:r>
            </a:p>
          </p:txBody>
        </p:sp>
        <p:sp>
          <p:nvSpPr>
            <p:cNvPr id="212" name="Rectangle 211">
              <a:extLst>
                <a:ext uri="{FF2B5EF4-FFF2-40B4-BE49-F238E27FC236}">
                  <a16:creationId xmlns:a16="http://schemas.microsoft.com/office/drawing/2014/main" id="{61D08B33-3605-4D58-B59C-7B654FFD302C}"/>
                </a:ext>
              </a:extLst>
            </p:cNvPr>
            <p:cNvSpPr/>
            <p:nvPr/>
          </p:nvSpPr>
          <p:spPr>
            <a:xfrm>
              <a:off x="11617252" y="3167367"/>
              <a:ext cx="1234616" cy="11073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213" name="Rectangle 212">
              <a:extLst>
                <a:ext uri="{FF2B5EF4-FFF2-40B4-BE49-F238E27FC236}">
                  <a16:creationId xmlns:a16="http://schemas.microsoft.com/office/drawing/2014/main" id="{0F7ED953-54AA-40E7-A053-5184974B4CC4}"/>
                </a:ext>
              </a:extLst>
            </p:cNvPr>
            <p:cNvSpPr/>
            <p:nvPr/>
          </p:nvSpPr>
          <p:spPr>
            <a:xfrm>
              <a:off x="11617252" y="3384511"/>
              <a:ext cx="1234616" cy="11073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214" name="Rectangle 213">
              <a:extLst>
                <a:ext uri="{FF2B5EF4-FFF2-40B4-BE49-F238E27FC236}">
                  <a16:creationId xmlns:a16="http://schemas.microsoft.com/office/drawing/2014/main" id="{942EF94F-A394-42E0-9887-DD5C614443AA}"/>
                </a:ext>
              </a:extLst>
            </p:cNvPr>
            <p:cNvSpPr/>
            <p:nvPr/>
          </p:nvSpPr>
          <p:spPr>
            <a:xfrm>
              <a:off x="11617252" y="3601653"/>
              <a:ext cx="1234616" cy="11073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grpSp>
          <p:nvGrpSpPr>
            <p:cNvPr id="215" name="Group 214">
              <a:extLst>
                <a:ext uri="{FF2B5EF4-FFF2-40B4-BE49-F238E27FC236}">
                  <a16:creationId xmlns:a16="http://schemas.microsoft.com/office/drawing/2014/main" id="{93FC6FDD-9AD4-4E57-B655-564A2BE84CED}"/>
                </a:ext>
              </a:extLst>
            </p:cNvPr>
            <p:cNvGrpSpPr/>
            <p:nvPr/>
          </p:nvGrpSpPr>
          <p:grpSpPr>
            <a:xfrm>
              <a:off x="11320597" y="2250715"/>
              <a:ext cx="3549170" cy="3276656"/>
              <a:chOff x="6976493" y="1541281"/>
              <a:chExt cx="2072453" cy="1913325"/>
            </a:xfrm>
          </p:grpSpPr>
          <p:sp>
            <p:nvSpPr>
              <p:cNvPr id="216" name="Freeform 8">
                <a:extLst>
                  <a:ext uri="{FF2B5EF4-FFF2-40B4-BE49-F238E27FC236}">
                    <a16:creationId xmlns:a16="http://schemas.microsoft.com/office/drawing/2014/main" id="{570FAF8D-65CC-49A2-802F-69F85049B46F}"/>
                  </a:ext>
                </a:extLst>
              </p:cNvPr>
              <p:cNvSpPr>
                <a:spLocks/>
              </p:cNvSpPr>
              <p:nvPr/>
            </p:nvSpPr>
            <p:spPr bwMode="auto">
              <a:xfrm>
                <a:off x="7140357" y="3034053"/>
                <a:ext cx="340989" cy="381717"/>
              </a:xfrm>
              <a:custGeom>
                <a:avLst/>
                <a:gdLst>
                  <a:gd name="T0" fmla="*/ 0 w 360"/>
                  <a:gd name="T1" fmla="*/ 403 h 403"/>
                  <a:gd name="T2" fmla="*/ 360 w 360"/>
                  <a:gd name="T3" fmla="*/ 305 h 403"/>
                  <a:gd name="T4" fmla="*/ 360 w 360"/>
                  <a:gd name="T5" fmla="*/ 0 h 403"/>
                  <a:gd name="T6" fmla="*/ 114 w 360"/>
                  <a:gd name="T7" fmla="*/ 24 h 403"/>
                  <a:gd name="T8" fmla="*/ 0 w 360"/>
                  <a:gd name="T9" fmla="*/ 403 h 403"/>
                </a:gdLst>
                <a:ahLst/>
                <a:cxnLst>
                  <a:cxn ang="0">
                    <a:pos x="T0" y="T1"/>
                  </a:cxn>
                  <a:cxn ang="0">
                    <a:pos x="T2" y="T3"/>
                  </a:cxn>
                  <a:cxn ang="0">
                    <a:pos x="T4" y="T5"/>
                  </a:cxn>
                  <a:cxn ang="0">
                    <a:pos x="T6" y="T7"/>
                  </a:cxn>
                  <a:cxn ang="0">
                    <a:pos x="T8" y="T9"/>
                  </a:cxn>
                </a:cxnLst>
                <a:rect l="0" t="0" r="r" b="b"/>
                <a:pathLst>
                  <a:path w="360" h="403">
                    <a:moveTo>
                      <a:pt x="0" y="403"/>
                    </a:moveTo>
                    <a:lnTo>
                      <a:pt x="360" y="305"/>
                    </a:lnTo>
                    <a:lnTo>
                      <a:pt x="360" y="0"/>
                    </a:lnTo>
                    <a:lnTo>
                      <a:pt x="114" y="24"/>
                    </a:lnTo>
                    <a:lnTo>
                      <a:pt x="0" y="403"/>
                    </a:lnTo>
                    <a:close/>
                  </a:path>
                </a:pathLst>
              </a:custGeom>
              <a:solidFill>
                <a:srgbClr val="4861AD"/>
              </a:solidFill>
              <a:ln w="22225">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17" name="Freeform 9">
                <a:extLst>
                  <a:ext uri="{FF2B5EF4-FFF2-40B4-BE49-F238E27FC236}">
                    <a16:creationId xmlns:a16="http://schemas.microsoft.com/office/drawing/2014/main" id="{7FEB960B-B756-4F04-9B18-08F161B31C0B}"/>
                  </a:ext>
                </a:extLst>
              </p:cNvPr>
              <p:cNvSpPr>
                <a:spLocks/>
              </p:cNvSpPr>
              <p:nvPr/>
            </p:nvSpPr>
            <p:spPr bwMode="auto">
              <a:xfrm>
                <a:off x="8502418" y="3124984"/>
                <a:ext cx="381717" cy="313521"/>
              </a:xfrm>
              <a:custGeom>
                <a:avLst/>
                <a:gdLst>
                  <a:gd name="T0" fmla="*/ 403 w 403"/>
                  <a:gd name="T1" fmla="*/ 331 h 331"/>
                  <a:gd name="T2" fmla="*/ 44 w 403"/>
                  <a:gd name="T3" fmla="*/ 258 h 331"/>
                  <a:gd name="T4" fmla="*/ 0 w 403"/>
                  <a:gd name="T5" fmla="*/ 7 h 331"/>
                  <a:gd name="T6" fmla="*/ 345 w 403"/>
                  <a:gd name="T7" fmla="*/ 0 h 331"/>
                  <a:gd name="T8" fmla="*/ 403 w 403"/>
                  <a:gd name="T9" fmla="*/ 331 h 331"/>
                </a:gdLst>
                <a:ahLst/>
                <a:cxnLst>
                  <a:cxn ang="0">
                    <a:pos x="T0" y="T1"/>
                  </a:cxn>
                  <a:cxn ang="0">
                    <a:pos x="T2" y="T3"/>
                  </a:cxn>
                  <a:cxn ang="0">
                    <a:pos x="T4" y="T5"/>
                  </a:cxn>
                  <a:cxn ang="0">
                    <a:pos x="T6" y="T7"/>
                  </a:cxn>
                  <a:cxn ang="0">
                    <a:pos x="T8" y="T9"/>
                  </a:cxn>
                </a:cxnLst>
                <a:rect l="0" t="0" r="r" b="b"/>
                <a:pathLst>
                  <a:path w="403" h="331">
                    <a:moveTo>
                      <a:pt x="403" y="331"/>
                    </a:moveTo>
                    <a:lnTo>
                      <a:pt x="44" y="258"/>
                    </a:lnTo>
                    <a:lnTo>
                      <a:pt x="0" y="7"/>
                    </a:lnTo>
                    <a:lnTo>
                      <a:pt x="345" y="0"/>
                    </a:lnTo>
                    <a:lnTo>
                      <a:pt x="403" y="331"/>
                    </a:lnTo>
                    <a:close/>
                  </a:path>
                </a:pathLst>
              </a:custGeom>
              <a:solidFill>
                <a:srgbClr val="889DA8"/>
              </a:solidFill>
              <a:ln w="22225">
                <a:solidFill>
                  <a:schemeClr val="tx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nvGrpSpPr>
              <p:cNvPr id="218" name="Group 217">
                <a:extLst>
                  <a:ext uri="{FF2B5EF4-FFF2-40B4-BE49-F238E27FC236}">
                    <a16:creationId xmlns:a16="http://schemas.microsoft.com/office/drawing/2014/main" id="{0EF1D908-95AD-4B1B-8DE4-3FF698B7FE58}"/>
                  </a:ext>
                </a:extLst>
              </p:cNvPr>
              <p:cNvGrpSpPr/>
              <p:nvPr/>
            </p:nvGrpSpPr>
            <p:grpSpPr>
              <a:xfrm>
                <a:off x="6976493" y="1541281"/>
                <a:ext cx="2072453" cy="1913325"/>
                <a:chOff x="6976493" y="1541281"/>
                <a:chExt cx="2072453" cy="1913325"/>
              </a:xfrm>
            </p:grpSpPr>
            <p:sp>
              <p:nvSpPr>
                <p:cNvPr id="219" name="Freeform 22">
                  <a:extLst>
                    <a:ext uri="{FF2B5EF4-FFF2-40B4-BE49-F238E27FC236}">
                      <a16:creationId xmlns:a16="http://schemas.microsoft.com/office/drawing/2014/main" id="{31CF2E91-7658-4F42-8CF3-16C95C9D7A68}"/>
                    </a:ext>
                  </a:extLst>
                </p:cNvPr>
                <p:cNvSpPr>
                  <a:spLocks/>
                </p:cNvSpPr>
                <p:nvPr/>
              </p:nvSpPr>
              <p:spPr bwMode="auto">
                <a:xfrm>
                  <a:off x="6976493" y="2472370"/>
                  <a:ext cx="2072453" cy="982236"/>
                </a:xfrm>
                <a:custGeom>
                  <a:avLst/>
                  <a:gdLst>
                    <a:gd name="T0" fmla="*/ 1591 w 1609"/>
                    <a:gd name="T1" fmla="*/ 575 h 772"/>
                    <a:gd name="T2" fmla="*/ 1307 w 1609"/>
                    <a:gd name="T3" fmla="*/ 104 h 772"/>
                    <a:gd name="T4" fmla="*/ 1278 w 1609"/>
                    <a:gd name="T5" fmla="*/ 71 h 772"/>
                    <a:gd name="T6" fmla="*/ 827 w 1609"/>
                    <a:gd name="T7" fmla="*/ 0 h 772"/>
                    <a:gd name="T8" fmla="*/ 366 w 1609"/>
                    <a:gd name="T9" fmla="*/ 79 h 772"/>
                    <a:gd name="T10" fmla="*/ 17 w 1609"/>
                    <a:gd name="T11" fmla="*/ 579 h 772"/>
                    <a:gd name="T12" fmla="*/ 4 w 1609"/>
                    <a:gd name="T13" fmla="*/ 639 h 772"/>
                    <a:gd name="T14" fmla="*/ 38 w 1609"/>
                    <a:gd name="T15" fmla="*/ 691 h 772"/>
                    <a:gd name="T16" fmla="*/ 77 w 1609"/>
                    <a:gd name="T17" fmla="*/ 718 h 772"/>
                    <a:gd name="T18" fmla="*/ 150 w 1609"/>
                    <a:gd name="T19" fmla="*/ 734 h 772"/>
                    <a:gd name="T20" fmla="*/ 212 w 1609"/>
                    <a:gd name="T21" fmla="*/ 693 h 772"/>
                    <a:gd name="T22" fmla="*/ 376 w 1609"/>
                    <a:gd name="T23" fmla="*/ 456 h 772"/>
                    <a:gd name="T24" fmla="*/ 413 w 1609"/>
                    <a:gd name="T25" fmla="*/ 757 h 772"/>
                    <a:gd name="T26" fmla="*/ 1211 w 1609"/>
                    <a:gd name="T27" fmla="*/ 757 h 772"/>
                    <a:gd name="T28" fmla="*/ 1211 w 1609"/>
                    <a:gd name="T29" fmla="*/ 772 h 772"/>
                    <a:gd name="T30" fmla="*/ 1257 w 1609"/>
                    <a:gd name="T31" fmla="*/ 458 h 772"/>
                    <a:gd name="T32" fmla="*/ 1406 w 1609"/>
                    <a:gd name="T33" fmla="*/ 706 h 772"/>
                    <a:gd name="T34" fmla="*/ 1456 w 1609"/>
                    <a:gd name="T35" fmla="*/ 742 h 772"/>
                    <a:gd name="T36" fmla="*/ 1517 w 1609"/>
                    <a:gd name="T37" fmla="*/ 733 h 772"/>
                    <a:gd name="T38" fmla="*/ 1558 w 1609"/>
                    <a:gd name="T39" fmla="*/ 708 h 772"/>
                    <a:gd name="T40" fmla="*/ 1602 w 1609"/>
                    <a:gd name="T41" fmla="*/ 649 h 772"/>
                    <a:gd name="T42" fmla="*/ 1591 w 1609"/>
                    <a:gd name="T43" fmla="*/ 575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9" h="772">
                      <a:moveTo>
                        <a:pt x="1591" y="575"/>
                      </a:moveTo>
                      <a:cubicBezTo>
                        <a:pt x="1307" y="104"/>
                        <a:pt x="1307" y="104"/>
                        <a:pt x="1307" y="104"/>
                      </a:cubicBezTo>
                      <a:cubicBezTo>
                        <a:pt x="1306" y="98"/>
                        <a:pt x="1278" y="71"/>
                        <a:pt x="1278" y="71"/>
                      </a:cubicBezTo>
                      <a:cubicBezTo>
                        <a:pt x="1209" y="30"/>
                        <a:pt x="1033" y="0"/>
                        <a:pt x="827" y="0"/>
                      </a:cubicBezTo>
                      <a:cubicBezTo>
                        <a:pt x="609" y="0"/>
                        <a:pt x="425" y="33"/>
                        <a:pt x="366" y="79"/>
                      </a:cubicBezTo>
                      <a:cubicBezTo>
                        <a:pt x="17" y="579"/>
                        <a:pt x="17" y="579"/>
                        <a:pt x="17" y="579"/>
                      </a:cubicBezTo>
                      <a:cubicBezTo>
                        <a:pt x="5" y="596"/>
                        <a:pt x="0" y="617"/>
                        <a:pt x="4" y="639"/>
                      </a:cubicBezTo>
                      <a:cubicBezTo>
                        <a:pt x="8" y="661"/>
                        <a:pt x="21" y="679"/>
                        <a:pt x="38" y="691"/>
                      </a:cubicBezTo>
                      <a:cubicBezTo>
                        <a:pt x="77" y="718"/>
                        <a:pt x="77" y="718"/>
                        <a:pt x="77" y="718"/>
                      </a:cubicBezTo>
                      <a:cubicBezTo>
                        <a:pt x="98" y="732"/>
                        <a:pt x="123" y="738"/>
                        <a:pt x="150" y="734"/>
                      </a:cubicBezTo>
                      <a:cubicBezTo>
                        <a:pt x="176" y="729"/>
                        <a:pt x="198" y="714"/>
                        <a:pt x="212" y="693"/>
                      </a:cubicBezTo>
                      <a:cubicBezTo>
                        <a:pt x="376" y="456"/>
                        <a:pt x="376" y="456"/>
                        <a:pt x="376" y="456"/>
                      </a:cubicBezTo>
                      <a:cubicBezTo>
                        <a:pt x="413" y="757"/>
                        <a:pt x="413" y="757"/>
                        <a:pt x="413" y="757"/>
                      </a:cubicBezTo>
                      <a:cubicBezTo>
                        <a:pt x="1211" y="757"/>
                        <a:pt x="1211" y="757"/>
                        <a:pt x="1211" y="757"/>
                      </a:cubicBezTo>
                      <a:cubicBezTo>
                        <a:pt x="1211" y="772"/>
                        <a:pt x="1211" y="772"/>
                        <a:pt x="1211" y="772"/>
                      </a:cubicBezTo>
                      <a:cubicBezTo>
                        <a:pt x="1257" y="458"/>
                        <a:pt x="1257" y="458"/>
                        <a:pt x="1257" y="458"/>
                      </a:cubicBezTo>
                      <a:cubicBezTo>
                        <a:pt x="1406" y="706"/>
                        <a:pt x="1406" y="706"/>
                        <a:pt x="1406" y="706"/>
                      </a:cubicBezTo>
                      <a:cubicBezTo>
                        <a:pt x="1417" y="723"/>
                        <a:pt x="1434" y="737"/>
                        <a:pt x="1456" y="742"/>
                      </a:cubicBezTo>
                      <a:cubicBezTo>
                        <a:pt x="1477" y="748"/>
                        <a:pt x="1499" y="744"/>
                        <a:pt x="1517" y="733"/>
                      </a:cubicBezTo>
                      <a:cubicBezTo>
                        <a:pt x="1558" y="708"/>
                        <a:pt x="1558" y="708"/>
                        <a:pt x="1558" y="708"/>
                      </a:cubicBezTo>
                      <a:cubicBezTo>
                        <a:pt x="1579" y="696"/>
                        <a:pt x="1596" y="675"/>
                        <a:pt x="1602" y="649"/>
                      </a:cubicBezTo>
                      <a:cubicBezTo>
                        <a:pt x="1609" y="622"/>
                        <a:pt x="1604" y="596"/>
                        <a:pt x="1591" y="575"/>
                      </a:cubicBezTo>
                      <a:close/>
                    </a:path>
                  </a:pathLst>
                </a:custGeom>
                <a:solidFill>
                  <a:schemeClr val="accent1"/>
                </a:solidFill>
                <a:ln w="25400">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nvGrpSpPr>
                <p:cNvPr id="220" name="Group 219">
                  <a:extLst>
                    <a:ext uri="{FF2B5EF4-FFF2-40B4-BE49-F238E27FC236}">
                      <a16:creationId xmlns:a16="http://schemas.microsoft.com/office/drawing/2014/main" id="{DD49243B-72FC-4725-B2B2-F37A07646674}"/>
                    </a:ext>
                  </a:extLst>
                </p:cNvPr>
                <p:cNvGrpSpPr/>
                <p:nvPr/>
              </p:nvGrpSpPr>
              <p:grpSpPr>
                <a:xfrm>
                  <a:off x="7673625" y="1541281"/>
                  <a:ext cx="679137" cy="969923"/>
                  <a:chOff x="7673625" y="1541281"/>
                  <a:chExt cx="679137" cy="969923"/>
                </a:xfrm>
              </p:grpSpPr>
              <p:sp>
                <p:nvSpPr>
                  <p:cNvPr id="221" name="Freeform 12">
                    <a:extLst>
                      <a:ext uri="{FF2B5EF4-FFF2-40B4-BE49-F238E27FC236}">
                        <a16:creationId xmlns:a16="http://schemas.microsoft.com/office/drawing/2014/main" id="{94A2BED9-B53A-40CF-8EAC-20503F666903}"/>
                      </a:ext>
                    </a:extLst>
                  </p:cNvPr>
                  <p:cNvSpPr>
                    <a:spLocks/>
                  </p:cNvSpPr>
                  <p:nvPr/>
                </p:nvSpPr>
                <p:spPr bwMode="auto">
                  <a:xfrm>
                    <a:off x="7714355" y="1541281"/>
                    <a:ext cx="600519" cy="962346"/>
                  </a:xfrm>
                  <a:custGeom>
                    <a:avLst/>
                    <a:gdLst>
                      <a:gd name="T0" fmla="*/ 466 w 466"/>
                      <a:gd name="T1" fmla="*/ 329 h 747"/>
                      <a:gd name="T2" fmla="*/ 306 w 466"/>
                      <a:gd name="T3" fmla="*/ 22 h 747"/>
                      <a:gd name="T4" fmla="*/ 131 w 466"/>
                      <a:gd name="T5" fmla="*/ 42 h 747"/>
                      <a:gd name="T6" fmla="*/ 5 w 466"/>
                      <a:gd name="T7" fmla="*/ 329 h 747"/>
                      <a:gd name="T8" fmla="*/ 112 w 466"/>
                      <a:gd name="T9" fmla="*/ 596 h 747"/>
                      <a:gd name="T10" fmla="*/ 131 w 466"/>
                      <a:gd name="T11" fmla="*/ 747 h 747"/>
                      <a:gd name="T12" fmla="*/ 350 w 466"/>
                      <a:gd name="T13" fmla="*/ 747 h 747"/>
                      <a:gd name="T14" fmla="*/ 364 w 466"/>
                      <a:gd name="T15" fmla="*/ 595 h 747"/>
                      <a:gd name="T16" fmla="*/ 466 w 466"/>
                      <a:gd name="T17" fmla="*/ 329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747">
                        <a:moveTo>
                          <a:pt x="466" y="329"/>
                        </a:moveTo>
                        <a:cubicBezTo>
                          <a:pt x="466" y="158"/>
                          <a:pt x="466" y="105"/>
                          <a:pt x="306" y="22"/>
                        </a:cubicBezTo>
                        <a:cubicBezTo>
                          <a:pt x="271" y="0"/>
                          <a:pt x="153" y="14"/>
                          <a:pt x="131" y="42"/>
                        </a:cubicBezTo>
                        <a:cubicBezTo>
                          <a:pt x="1" y="111"/>
                          <a:pt x="0" y="152"/>
                          <a:pt x="5" y="329"/>
                        </a:cubicBezTo>
                        <a:cubicBezTo>
                          <a:pt x="5" y="428"/>
                          <a:pt x="78" y="517"/>
                          <a:pt x="112" y="596"/>
                        </a:cubicBezTo>
                        <a:cubicBezTo>
                          <a:pt x="129" y="635"/>
                          <a:pt x="131" y="747"/>
                          <a:pt x="131" y="747"/>
                        </a:cubicBezTo>
                        <a:cubicBezTo>
                          <a:pt x="350" y="747"/>
                          <a:pt x="350" y="747"/>
                          <a:pt x="350" y="747"/>
                        </a:cubicBezTo>
                        <a:cubicBezTo>
                          <a:pt x="350" y="747"/>
                          <a:pt x="348" y="636"/>
                          <a:pt x="364" y="595"/>
                        </a:cubicBezTo>
                        <a:cubicBezTo>
                          <a:pt x="396" y="518"/>
                          <a:pt x="466" y="424"/>
                          <a:pt x="466" y="329"/>
                        </a:cubicBezTo>
                        <a:close/>
                      </a:path>
                    </a:pathLst>
                  </a:custGeom>
                  <a:solidFill>
                    <a:schemeClr val="accent4"/>
                  </a:solidFill>
                  <a:ln w="22225">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22" name="Freeform 13">
                    <a:extLst>
                      <a:ext uri="{FF2B5EF4-FFF2-40B4-BE49-F238E27FC236}">
                        <a16:creationId xmlns:a16="http://schemas.microsoft.com/office/drawing/2014/main" id="{407CB2B8-3926-4A98-88F9-61B4352E307B}"/>
                      </a:ext>
                    </a:extLst>
                  </p:cNvPr>
                  <p:cNvSpPr>
                    <a:spLocks/>
                  </p:cNvSpPr>
                  <p:nvPr/>
                </p:nvSpPr>
                <p:spPr bwMode="auto">
                  <a:xfrm>
                    <a:off x="8297825" y="1835858"/>
                    <a:ext cx="54937" cy="194175"/>
                  </a:xfrm>
                  <a:custGeom>
                    <a:avLst/>
                    <a:gdLst>
                      <a:gd name="T0" fmla="*/ 38 w 43"/>
                      <a:gd name="T1" fmla="*/ 77 h 151"/>
                      <a:gd name="T2" fmla="*/ 14 w 43"/>
                      <a:gd name="T3" fmla="*/ 150 h 151"/>
                      <a:gd name="T4" fmla="*/ 5 w 43"/>
                      <a:gd name="T5" fmla="*/ 74 h 151"/>
                      <a:gd name="T6" fmla="*/ 30 w 43"/>
                      <a:gd name="T7" fmla="*/ 1 h 151"/>
                      <a:gd name="T8" fmla="*/ 38 w 43"/>
                      <a:gd name="T9" fmla="*/ 77 h 151"/>
                    </a:gdLst>
                    <a:ahLst/>
                    <a:cxnLst>
                      <a:cxn ang="0">
                        <a:pos x="T0" y="T1"/>
                      </a:cxn>
                      <a:cxn ang="0">
                        <a:pos x="T2" y="T3"/>
                      </a:cxn>
                      <a:cxn ang="0">
                        <a:pos x="T4" y="T5"/>
                      </a:cxn>
                      <a:cxn ang="0">
                        <a:pos x="T6" y="T7"/>
                      </a:cxn>
                      <a:cxn ang="0">
                        <a:pos x="T8" y="T9"/>
                      </a:cxn>
                    </a:cxnLst>
                    <a:rect l="0" t="0" r="r" b="b"/>
                    <a:pathLst>
                      <a:path w="43" h="151">
                        <a:moveTo>
                          <a:pt x="38" y="77"/>
                        </a:moveTo>
                        <a:cubicBezTo>
                          <a:pt x="34" y="118"/>
                          <a:pt x="23" y="151"/>
                          <a:pt x="14" y="150"/>
                        </a:cubicBezTo>
                        <a:cubicBezTo>
                          <a:pt x="4" y="149"/>
                          <a:pt x="0" y="115"/>
                          <a:pt x="5" y="74"/>
                        </a:cubicBezTo>
                        <a:cubicBezTo>
                          <a:pt x="9" y="33"/>
                          <a:pt x="20" y="0"/>
                          <a:pt x="30" y="1"/>
                        </a:cubicBezTo>
                        <a:cubicBezTo>
                          <a:pt x="39" y="2"/>
                          <a:pt x="43" y="36"/>
                          <a:pt x="38" y="77"/>
                        </a:cubicBezTo>
                        <a:close/>
                      </a:path>
                    </a:pathLst>
                  </a:custGeom>
                  <a:solidFill>
                    <a:schemeClr val="accent4"/>
                  </a:solidFill>
                  <a:ln w="22225">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23" name="Freeform 14">
                    <a:extLst>
                      <a:ext uri="{FF2B5EF4-FFF2-40B4-BE49-F238E27FC236}">
                        <a16:creationId xmlns:a16="http://schemas.microsoft.com/office/drawing/2014/main" id="{DD452FAC-EB3B-489D-8C44-B0DEA1EA42FE}"/>
                      </a:ext>
                    </a:extLst>
                  </p:cNvPr>
                  <p:cNvSpPr>
                    <a:spLocks/>
                  </p:cNvSpPr>
                  <p:nvPr/>
                </p:nvSpPr>
                <p:spPr bwMode="auto">
                  <a:xfrm>
                    <a:off x="7673625" y="1856696"/>
                    <a:ext cx="61568" cy="194175"/>
                  </a:xfrm>
                  <a:custGeom>
                    <a:avLst/>
                    <a:gdLst>
                      <a:gd name="T0" fmla="*/ 41 w 48"/>
                      <a:gd name="T1" fmla="*/ 72 h 151"/>
                      <a:gd name="T2" fmla="*/ 37 w 48"/>
                      <a:gd name="T3" fmla="*/ 149 h 151"/>
                      <a:gd name="T4" fmla="*/ 7 w 48"/>
                      <a:gd name="T5" fmla="*/ 78 h 151"/>
                      <a:gd name="T6" fmla="*/ 11 w 48"/>
                      <a:gd name="T7" fmla="*/ 2 h 151"/>
                      <a:gd name="T8" fmla="*/ 41 w 48"/>
                      <a:gd name="T9" fmla="*/ 72 h 151"/>
                    </a:gdLst>
                    <a:ahLst/>
                    <a:cxnLst>
                      <a:cxn ang="0">
                        <a:pos x="T0" y="T1"/>
                      </a:cxn>
                      <a:cxn ang="0">
                        <a:pos x="T2" y="T3"/>
                      </a:cxn>
                      <a:cxn ang="0">
                        <a:pos x="T4" y="T5"/>
                      </a:cxn>
                      <a:cxn ang="0">
                        <a:pos x="T6" y="T7"/>
                      </a:cxn>
                      <a:cxn ang="0">
                        <a:pos x="T8" y="T9"/>
                      </a:cxn>
                    </a:cxnLst>
                    <a:rect l="0" t="0" r="r" b="b"/>
                    <a:pathLst>
                      <a:path w="48" h="151">
                        <a:moveTo>
                          <a:pt x="41" y="72"/>
                        </a:moveTo>
                        <a:cubicBezTo>
                          <a:pt x="48" y="113"/>
                          <a:pt x="46" y="147"/>
                          <a:pt x="37" y="149"/>
                        </a:cubicBezTo>
                        <a:cubicBezTo>
                          <a:pt x="28" y="151"/>
                          <a:pt x="14" y="119"/>
                          <a:pt x="7" y="78"/>
                        </a:cubicBezTo>
                        <a:cubicBezTo>
                          <a:pt x="0" y="38"/>
                          <a:pt x="2" y="3"/>
                          <a:pt x="11" y="2"/>
                        </a:cubicBezTo>
                        <a:cubicBezTo>
                          <a:pt x="20" y="0"/>
                          <a:pt x="33" y="32"/>
                          <a:pt x="41" y="72"/>
                        </a:cubicBezTo>
                        <a:close/>
                      </a:path>
                    </a:pathLst>
                  </a:custGeom>
                  <a:solidFill>
                    <a:schemeClr val="accent4"/>
                  </a:solidFill>
                  <a:ln w="22225">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24" name="Freeform 15">
                    <a:extLst>
                      <a:ext uri="{FF2B5EF4-FFF2-40B4-BE49-F238E27FC236}">
                        <a16:creationId xmlns:a16="http://schemas.microsoft.com/office/drawing/2014/main" id="{01DD3BAC-21BF-4950-BB4F-4DC9F575B738}"/>
                      </a:ext>
                    </a:extLst>
                  </p:cNvPr>
                  <p:cNvSpPr>
                    <a:spLocks/>
                  </p:cNvSpPr>
                  <p:nvPr/>
                </p:nvSpPr>
                <p:spPr bwMode="auto">
                  <a:xfrm>
                    <a:off x="7695411" y="1541281"/>
                    <a:ext cx="619463" cy="723654"/>
                  </a:xfrm>
                  <a:custGeom>
                    <a:avLst/>
                    <a:gdLst>
                      <a:gd name="T0" fmla="*/ 321 w 481"/>
                      <a:gd name="T1" fmla="*/ 22 h 562"/>
                      <a:gd name="T2" fmla="*/ 142 w 481"/>
                      <a:gd name="T3" fmla="*/ 38 h 562"/>
                      <a:gd name="T4" fmla="*/ 16 w 481"/>
                      <a:gd name="T5" fmla="*/ 315 h 562"/>
                      <a:gd name="T6" fmla="*/ 45 w 481"/>
                      <a:gd name="T7" fmla="*/ 400 h 562"/>
                      <a:gd name="T8" fmla="*/ 114 w 481"/>
                      <a:gd name="T9" fmla="*/ 522 h 562"/>
                      <a:gd name="T10" fmla="*/ 157 w 481"/>
                      <a:gd name="T11" fmla="*/ 538 h 562"/>
                      <a:gd name="T12" fmla="*/ 181 w 481"/>
                      <a:gd name="T13" fmla="*/ 484 h 562"/>
                      <a:gd name="T14" fmla="*/ 181 w 481"/>
                      <a:gd name="T15" fmla="*/ 546 h 562"/>
                      <a:gd name="T16" fmla="*/ 230 w 481"/>
                      <a:gd name="T17" fmla="*/ 556 h 562"/>
                      <a:gd name="T18" fmla="*/ 236 w 481"/>
                      <a:gd name="T19" fmla="*/ 534 h 562"/>
                      <a:gd name="T20" fmla="*/ 271 w 481"/>
                      <a:gd name="T21" fmla="*/ 560 h 562"/>
                      <a:gd name="T22" fmla="*/ 296 w 481"/>
                      <a:gd name="T23" fmla="*/ 560 h 562"/>
                      <a:gd name="T24" fmla="*/ 304 w 481"/>
                      <a:gd name="T25" fmla="*/ 560 h 562"/>
                      <a:gd name="T26" fmla="*/ 320 w 481"/>
                      <a:gd name="T27" fmla="*/ 496 h 562"/>
                      <a:gd name="T28" fmla="*/ 342 w 481"/>
                      <a:gd name="T29" fmla="*/ 559 h 562"/>
                      <a:gd name="T30" fmla="*/ 379 w 481"/>
                      <a:gd name="T31" fmla="*/ 528 h 562"/>
                      <a:gd name="T32" fmla="*/ 459 w 481"/>
                      <a:gd name="T33" fmla="*/ 394 h 562"/>
                      <a:gd name="T34" fmla="*/ 481 w 481"/>
                      <a:gd name="T35" fmla="*/ 306 h 562"/>
                      <a:gd name="T36" fmla="*/ 321 w 481"/>
                      <a:gd name="T37" fmla="*/ 22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1" h="562">
                        <a:moveTo>
                          <a:pt x="321" y="22"/>
                        </a:moveTo>
                        <a:cubicBezTo>
                          <a:pt x="286" y="0"/>
                          <a:pt x="164" y="10"/>
                          <a:pt x="142" y="38"/>
                        </a:cubicBezTo>
                        <a:cubicBezTo>
                          <a:pt x="12" y="107"/>
                          <a:pt x="0" y="141"/>
                          <a:pt x="16" y="315"/>
                        </a:cubicBezTo>
                        <a:cubicBezTo>
                          <a:pt x="18" y="339"/>
                          <a:pt x="38" y="377"/>
                          <a:pt x="45" y="400"/>
                        </a:cubicBezTo>
                        <a:cubicBezTo>
                          <a:pt x="61" y="451"/>
                          <a:pt x="81" y="483"/>
                          <a:pt x="114" y="522"/>
                        </a:cubicBezTo>
                        <a:cubicBezTo>
                          <a:pt x="130" y="528"/>
                          <a:pt x="144" y="534"/>
                          <a:pt x="157" y="538"/>
                        </a:cubicBezTo>
                        <a:cubicBezTo>
                          <a:pt x="181" y="484"/>
                          <a:pt x="181" y="484"/>
                          <a:pt x="181" y="484"/>
                        </a:cubicBezTo>
                        <a:cubicBezTo>
                          <a:pt x="181" y="546"/>
                          <a:pt x="181" y="546"/>
                          <a:pt x="181" y="546"/>
                        </a:cubicBezTo>
                        <a:cubicBezTo>
                          <a:pt x="196" y="551"/>
                          <a:pt x="214" y="554"/>
                          <a:pt x="230" y="556"/>
                        </a:cubicBezTo>
                        <a:cubicBezTo>
                          <a:pt x="236" y="534"/>
                          <a:pt x="236" y="534"/>
                          <a:pt x="236" y="534"/>
                        </a:cubicBezTo>
                        <a:cubicBezTo>
                          <a:pt x="271" y="560"/>
                          <a:pt x="271" y="560"/>
                          <a:pt x="271" y="560"/>
                        </a:cubicBezTo>
                        <a:cubicBezTo>
                          <a:pt x="293" y="562"/>
                          <a:pt x="289" y="560"/>
                          <a:pt x="296" y="560"/>
                        </a:cubicBezTo>
                        <a:cubicBezTo>
                          <a:pt x="299" y="560"/>
                          <a:pt x="301" y="560"/>
                          <a:pt x="304" y="560"/>
                        </a:cubicBezTo>
                        <a:cubicBezTo>
                          <a:pt x="320" y="496"/>
                          <a:pt x="320" y="496"/>
                          <a:pt x="320" y="496"/>
                        </a:cubicBezTo>
                        <a:cubicBezTo>
                          <a:pt x="342" y="559"/>
                          <a:pt x="342" y="559"/>
                          <a:pt x="342" y="559"/>
                        </a:cubicBezTo>
                        <a:cubicBezTo>
                          <a:pt x="360" y="558"/>
                          <a:pt x="330" y="553"/>
                          <a:pt x="379" y="528"/>
                        </a:cubicBezTo>
                        <a:cubicBezTo>
                          <a:pt x="410" y="489"/>
                          <a:pt x="446" y="444"/>
                          <a:pt x="459" y="394"/>
                        </a:cubicBezTo>
                        <a:cubicBezTo>
                          <a:pt x="464" y="374"/>
                          <a:pt x="481" y="327"/>
                          <a:pt x="481" y="306"/>
                        </a:cubicBezTo>
                        <a:cubicBezTo>
                          <a:pt x="481" y="135"/>
                          <a:pt x="481" y="105"/>
                          <a:pt x="321" y="22"/>
                        </a:cubicBezTo>
                        <a:close/>
                      </a:path>
                    </a:pathLst>
                  </a:custGeom>
                  <a:solidFill>
                    <a:schemeClr val="bg1"/>
                  </a:solidFill>
                  <a:ln w="22225">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25" name="Freeform 16">
                    <a:extLst>
                      <a:ext uri="{FF2B5EF4-FFF2-40B4-BE49-F238E27FC236}">
                        <a16:creationId xmlns:a16="http://schemas.microsoft.com/office/drawing/2014/main" id="{3DFFEE5C-EDA8-4869-B38F-2858F50576B7}"/>
                      </a:ext>
                    </a:extLst>
                  </p:cNvPr>
                  <p:cNvSpPr>
                    <a:spLocks/>
                  </p:cNvSpPr>
                  <p:nvPr/>
                </p:nvSpPr>
                <p:spPr bwMode="auto">
                  <a:xfrm>
                    <a:off x="7746559" y="2325555"/>
                    <a:ext cx="569261" cy="185649"/>
                  </a:xfrm>
                  <a:custGeom>
                    <a:avLst/>
                    <a:gdLst>
                      <a:gd name="T0" fmla="*/ 412 w 442"/>
                      <a:gd name="T1" fmla="*/ 144 h 144"/>
                      <a:gd name="T2" fmla="*/ 30 w 442"/>
                      <a:gd name="T3" fmla="*/ 144 h 144"/>
                      <a:gd name="T4" fmla="*/ 30 w 442"/>
                      <a:gd name="T5" fmla="*/ 11 h 144"/>
                      <a:gd name="T6" fmla="*/ 412 w 442"/>
                      <a:gd name="T7" fmla="*/ 11 h 144"/>
                      <a:gd name="T8" fmla="*/ 412 w 442"/>
                      <a:gd name="T9" fmla="*/ 144 h 144"/>
                    </a:gdLst>
                    <a:ahLst/>
                    <a:cxnLst>
                      <a:cxn ang="0">
                        <a:pos x="T0" y="T1"/>
                      </a:cxn>
                      <a:cxn ang="0">
                        <a:pos x="T2" y="T3"/>
                      </a:cxn>
                      <a:cxn ang="0">
                        <a:pos x="T4" y="T5"/>
                      </a:cxn>
                      <a:cxn ang="0">
                        <a:pos x="T6" y="T7"/>
                      </a:cxn>
                      <a:cxn ang="0">
                        <a:pos x="T8" y="T9"/>
                      </a:cxn>
                    </a:cxnLst>
                    <a:rect l="0" t="0" r="r" b="b"/>
                    <a:pathLst>
                      <a:path w="442" h="144">
                        <a:moveTo>
                          <a:pt x="412" y="144"/>
                        </a:moveTo>
                        <a:cubicBezTo>
                          <a:pt x="30" y="144"/>
                          <a:pt x="30" y="144"/>
                          <a:pt x="30" y="144"/>
                        </a:cubicBezTo>
                        <a:cubicBezTo>
                          <a:pt x="30" y="144"/>
                          <a:pt x="0" y="35"/>
                          <a:pt x="30" y="11"/>
                        </a:cubicBezTo>
                        <a:cubicBezTo>
                          <a:pt x="105" y="0"/>
                          <a:pt x="345" y="8"/>
                          <a:pt x="412" y="11"/>
                        </a:cubicBezTo>
                        <a:cubicBezTo>
                          <a:pt x="442" y="35"/>
                          <a:pt x="412" y="144"/>
                          <a:pt x="412" y="144"/>
                        </a:cubicBezTo>
                        <a:close/>
                      </a:path>
                    </a:pathLst>
                  </a:custGeom>
                  <a:solidFill>
                    <a:schemeClr val="accent1"/>
                  </a:solidFill>
                  <a:ln w="25400">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grpSp>
      </p:grpSp>
      <p:sp>
        <p:nvSpPr>
          <p:cNvPr id="135" name="Freeform: Shape 134">
            <a:extLst>
              <a:ext uri="{FF2B5EF4-FFF2-40B4-BE49-F238E27FC236}">
                <a16:creationId xmlns:a16="http://schemas.microsoft.com/office/drawing/2014/main" id="{7F5DBEA2-1310-4172-AA37-FB7985539619}"/>
              </a:ext>
            </a:extLst>
          </p:cNvPr>
          <p:cNvSpPr/>
          <p:nvPr/>
        </p:nvSpPr>
        <p:spPr>
          <a:xfrm>
            <a:off x="0" y="0"/>
            <a:ext cx="14630400" cy="7233920"/>
          </a:xfrm>
          <a:custGeom>
            <a:avLst/>
            <a:gdLst>
              <a:gd name="connsiteX0" fmla="*/ 4572000 w 9144000"/>
              <a:gd name="connsiteY0" fmla="*/ 1406695 h 4521200"/>
              <a:gd name="connsiteX1" fmla="*/ 3749222 w 9144000"/>
              <a:gd name="connsiteY1" fmla="*/ 2229473 h 4521200"/>
              <a:gd name="connsiteX2" fmla="*/ 4572000 w 9144000"/>
              <a:gd name="connsiteY2" fmla="*/ 3052251 h 4521200"/>
              <a:gd name="connsiteX3" fmla="*/ 5394778 w 9144000"/>
              <a:gd name="connsiteY3" fmla="*/ 2229473 h 4521200"/>
              <a:gd name="connsiteX4" fmla="*/ 4572000 w 9144000"/>
              <a:gd name="connsiteY4" fmla="*/ 1406695 h 4521200"/>
              <a:gd name="connsiteX5" fmla="*/ 7579179 w 9144000"/>
              <a:gd name="connsiteY5" fmla="*/ 1028628 h 4521200"/>
              <a:gd name="connsiteX6" fmla="*/ 6378333 w 9144000"/>
              <a:gd name="connsiteY6" fmla="*/ 2229473 h 4521200"/>
              <a:gd name="connsiteX7" fmla="*/ 7579179 w 9144000"/>
              <a:gd name="connsiteY7" fmla="*/ 3430318 h 4521200"/>
              <a:gd name="connsiteX8" fmla="*/ 8780025 w 9144000"/>
              <a:gd name="connsiteY8" fmla="*/ 2229473 h 4521200"/>
              <a:gd name="connsiteX9" fmla="*/ 7579179 w 9144000"/>
              <a:gd name="connsiteY9" fmla="*/ 1028628 h 4521200"/>
              <a:gd name="connsiteX10" fmla="*/ 1564821 w 9144000"/>
              <a:gd name="connsiteY10" fmla="*/ 1028628 h 4521200"/>
              <a:gd name="connsiteX11" fmla="*/ 363975 w 9144000"/>
              <a:gd name="connsiteY11" fmla="*/ 2229473 h 4521200"/>
              <a:gd name="connsiteX12" fmla="*/ 1564821 w 9144000"/>
              <a:gd name="connsiteY12" fmla="*/ 3430318 h 4521200"/>
              <a:gd name="connsiteX13" fmla="*/ 2765667 w 9144000"/>
              <a:gd name="connsiteY13" fmla="*/ 2229473 h 4521200"/>
              <a:gd name="connsiteX14" fmla="*/ 1564821 w 9144000"/>
              <a:gd name="connsiteY14" fmla="*/ 1028628 h 4521200"/>
              <a:gd name="connsiteX15" fmla="*/ 0 w 9144000"/>
              <a:gd name="connsiteY15" fmla="*/ 0 h 4521200"/>
              <a:gd name="connsiteX16" fmla="*/ 9144000 w 9144000"/>
              <a:gd name="connsiteY16" fmla="*/ 0 h 4521200"/>
              <a:gd name="connsiteX17" fmla="*/ 9144000 w 9144000"/>
              <a:gd name="connsiteY17" fmla="*/ 4521200 h 4521200"/>
              <a:gd name="connsiteX18" fmla="*/ 0 w 9144000"/>
              <a:gd name="connsiteY18" fmla="*/ 4521200 h 452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44000" h="4521200">
                <a:moveTo>
                  <a:pt x="4572000" y="1406695"/>
                </a:moveTo>
                <a:cubicBezTo>
                  <a:pt x="4117592" y="1406695"/>
                  <a:pt x="3749222" y="1775065"/>
                  <a:pt x="3749222" y="2229473"/>
                </a:cubicBezTo>
                <a:cubicBezTo>
                  <a:pt x="3749222" y="2683881"/>
                  <a:pt x="4117592" y="3052251"/>
                  <a:pt x="4572000" y="3052251"/>
                </a:cubicBezTo>
                <a:cubicBezTo>
                  <a:pt x="5026408" y="3052251"/>
                  <a:pt x="5394778" y="2683881"/>
                  <a:pt x="5394778" y="2229473"/>
                </a:cubicBezTo>
                <a:cubicBezTo>
                  <a:pt x="5394778" y="1775065"/>
                  <a:pt x="5026408" y="1406695"/>
                  <a:pt x="4572000" y="1406695"/>
                </a:cubicBezTo>
                <a:close/>
                <a:moveTo>
                  <a:pt x="7579179" y="1028628"/>
                </a:moveTo>
                <a:cubicBezTo>
                  <a:pt x="6915970" y="1028628"/>
                  <a:pt x="6378333" y="1566265"/>
                  <a:pt x="6378333" y="2229473"/>
                </a:cubicBezTo>
                <a:cubicBezTo>
                  <a:pt x="6378333" y="2892681"/>
                  <a:pt x="6915970" y="3430318"/>
                  <a:pt x="7579179" y="3430318"/>
                </a:cubicBezTo>
                <a:cubicBezTo>
                  <a:pt x="8242388" y="3430318"/>
                  <a:pt x="8780025" y="2892681"/>
                  <a:pt x="8780025" y="2229473"/>
                </a:cubicBezTo>
                <a:cubicBezTo>
                  <a:pt x="8780025" y="1566265"/>
                  <a:pt x="8242388" y="1028628"/>
                  <a:pt x="7579179" y="1028628"/>
                </a:cubicBezTo>
                <a:close/>
                <a:moveTo>
                  <a:pt x="1564821" y="1028628"/>
                </a:moveTo>
                <a:cubicBezTo>
                  <a:pt x="901612" y="1028628"/>
                  <a:pt x="363975" y="1566265"/>
                  <a:pt x="363975" y="2229473"/>
                </a:cubicBezTo>
                <a:cubicBezTo>
                  <a:pt x="363975" y="2892681"/>
                  <a:pt x="901612" y="3430318"/>
                  <a:pt x="1564821" y="3430318"/>
                </a:cubicBezTo>
                <a:cubicBezTo>
                  <a:pt x="2228030" y="3430318"/>
                  <a:pt x="2765667" y="2892681"/>
                  <a:pt x="2765667" y="2229473"/>
                </a:cubicBezTo>
                <a:cubicBezTo>
                  <a:pt x="2765667" y="1566265"/>
                  <a:pt x="2228030" y="1028628"/>
                  <a:pt x="1564821" y="1028628"/>
                </a:cubicBezTo>
                <a:close/>
                <a:moveTo>
                  <a:pt x="0" y="0"/>
                </a:moveTo>
                <a:lnTo>
                  <a:pt x="9144000" y="0"/>
                </a:lnTo>
                <a:lnTo>
                  <a:pt x="9144000" y="4521200"/>
                </a:lnTo>
                <a:lnTo>
                  <a:pt x="0" y="4521200"/>
                </a:lnTo>
                <a:close/>
              </a:path>
            </a:pathLst>
          </a:custGeom>
          <a:gradFill>
            <a:gsLst>
              <a:gs pos="1961">
                <a:schemeClr val="accent1"/>
              </a:gs>
              <a:gs pos="100000">
                <a:srgbClr val="384C87"/>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0" name="Title 1">
            <a:extLst>
              <a:ext uri="{FF2B5EF4-FFF2-40B4-BE49-F238E27FC236}">
                <a16:creationId xmlns:a16="http://schemas.microsoft.com/office/drawing/2014/main" id="{A83FC9C8-9764-4FD1-A061-8CF9302D5080}"/>
              </a:ext>
            </a:extLst>
          </p:cNvPr>
          <p:cNvSpPr txBox="1">
            <a:spLocks/>
          </p:cNvSpPr>
          <p:nvPr/>
        </p:nvSpPr>
        <p:spPr>
          <a:xfrm>
            <a:off x="751840" y="445957"/>
            <a:ext cx="13126720" cy="79900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lnSpc>
                <a:spcPct val="90000"/>
              </a:lnSpc>
              <a:spcBef>
                <a:spcPct val="0"/>
              </a:spcBef>
              <a:defRPr sz="4400" b="1">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4800" b="0" dirty="0"/>
              <a:t>Time to value</a:t>
            </a:r>
          </a:p>
        </p:txBody>
      </p:sp>
      <p:sp>
        <p:nvSpPr>
          <p:cNvPr id="141" name="Content Placeholder 2">
            <a:extLst>
              <a:ext uri="{FF2B5EF4-FFF2-40B4-BE49-F238E27FC236}">
                <a16:creationId xmlns:a16="http://schemas.microsoft.com/office/drawing/2014/main" id="{03F01507-14B7-42B0-B9EC-571F524952A7}"/>
              </a:ext>
            </a:extLst>
          </p:cNvPr>
          <p:cNvSpPr txBox="1">
            <a:spLocks/>
          </p:cNvSpPr>
          <p:nvPr/>
        </p:nvSpPr>
        <p:spPr>
          <a:xfrm>
            <a:off x="651691" y="5603141"/>
            <a:ext cx="3704045" cy="1055189"/>
          </a:xfrm>
          <a:prstGeom prst="rect">
            <a:avLst/>
          </a:prstGeom>
        </p:spPr>
        <p:txBody>
          <a:bodyPr vert="horz" lIns="146304" tIns="73152" rIns="146304" bIns="73152" rtlCol="0" anchor="t" anchorCtr="0">
            <a:noAutofit/>
          </a:bodyPr>
          <a:lstStyle>
            <a:defPPr>
              <a:defRPr lang="en-US"/>
            </a:defPPr>
            <a:lvl1pPr indent="0" algn="ctr" defTabSz="731520">
              <a:spcBef>
                <a:spcPct val="20000"/>
              </a:spcBef>
              <a:buFontTx/>
              <a:buNone/>
              <a:defRPr sz="3200" b="0" i="0">
                <a:ea typeface="Amazon Ember" panose="020B0603020204020204" pitchFamily="34" charset="0"/>
                <a:cs typeface="Amazon Ember" panose="020B0603020204020204" pitchFamily="34" charset="0"/>
              </a:defRPr>
            </a:lvl1pPr>
            <a:lvl2pPr marL="742950" indent="-285750" defTabSz="457200">
              <a:spcBef>
                <a:spcPct val="20000"/>
              </a:spcBef>
              <a:buFont typeface="Arial"/>
              <a:buChar char="•"/>
              <a:defRPr sz="2000" b="0" i="0">
                <a:solidFill>
                  <a:srgbClr val="414042"/>
                </a:solidFill>
                <a:latin typeface="Amazon Ember Regular" charset="0"/>
                <a:cs typeface="Amazon Ember Regular" charset="0"/>
              </a:defRPr>
            </a:lvl2pPr>
            <a:lvl3pPr marL="1143000" indent="-228600" defTabSz="457200">
              <a:spcBef>
                <a:spcPct val="20000"/>
              </a:spcBef>
              <a:buFont typeface="Arial"/>
              <a:buChar char="•"/>
              <a:defRPr sz="1800" b="0" i="0">
                <a:solidFill>
                  <a:srgbClr val="414042"/>
                </a:solidFill>
                <a:latin typeface="Amazon Ember Regular" charset="0"/>
                <a:cs typeface="Amazon Ember Regular" charset="0"/>
              </a:defRPr>
            </a:lvl3pPr>
            <a:lvl4pPr marL="1600200" indent="-228600" defTabSz="457200">
              <a:spcBef>
                <a:spcPct val="20000"/>
              </a:spcBef>
              <a:buFont typeface="Arial"/>
              <a:buChar char="–"/>
              <a:defRPr sz="1600" b="0" i="0">
                <a:solidFill>
                  <a:srgbClr val="414042"/>
                </a:solidFill>
                <a:latin typeface="Amazon Ember Regular" charset="0"/>
                <a:cs typeface="Amazon Ember Regular" charset="0"/>
              </a:defRPr>
            </a:lvl4pPr>
            <a:lvl5pPr marL="2057400" indent="-228600" defTabSz="457200">
              <a:spcBef>
                <a:spcPct val="20000"/>
              </a:spcBef>
              <a:buFont typeface="Arial"/>
              <a:buChar char="»"/>
              <a:defRPr sz="1600" b="0" i="0">
                <a:solidFill>
                  <a:srgbClr val="414042"/>
                </a:solidFill>
                <a:latin typeface="Amazon Ember Regular" charset="0"/>
                <a:cs typeface="Amazon Ember Regular"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a:t>Do some work</a:t>
            </a:r>
          </a:p>
        </p:txBody>
      </p:sp>
      <p:sp>
        <p:nvSpPr>
          <p:cNvPr id="142" name="Content Placeholder 2">
            <a:extLst>
              <a:ext uri="{FF2B5EF4-FFF2-40B4-BE49-F238E27FC236}">
                <a16:creationId xmlns:a16="http://schemas.microsoft.com/office/drawing/2014/main" id="{4806CEE6-7AB1-4C85-8333-3DB94C49E849}"/>
              </a:ext>
            </a:extLst>
          </p:cNvPr>
          <p:cNvSpPr txBox="1">
            <a:spLocks/>
          </p:cNvSpPr>
          <p:nvPr/>
        </p:nvSpPr>
        <p:spPr>
          <a:xfrm>
            <a:off x="5463178" y="5003574"/>
            <a:ext cx="3704045" cy="1055189"/>
          </a:xfrm>
          <a:prstGeom prst="rect">
            <a:avLst/>
          </a:prstGeom>
        </p:spPr>
        <p:txBody>
          <a:bodyPr vert="horz" lIns="146304" tIns="73152" rIns="146304" bIns="73152" rtlCol="0" anchor="t" anchorCtr="0">
            <a:noAutofit/>
          </a:bodyPr>
          <a:lstStyle>
            <a:defPPr>
              <a:defRPr lang="en-US"/>
            </a:defPPr>
            <a:lvl1pPr indent="0" algn="ctr" defTabSz="731520">
              <a:spcBef>
                <a:spcPct val="20000"/>
              </a:spcBef>
              <a:buFontTx/>
              <a:buNone/>
              <a:defRPr sz="4000" b="0" i="0">
                <a:ea typeface="Amazon Ember" panose="020B0603020204020204" pitchFamily="34" charset="0"/>
                <a:cs typeface="Amazon Ember" panose="020B0603020204020204" pitchFamily="34" charset="0"/>
              </a:defRPr>
            </a:lvl1pPr>
            <a:lvl2pPr marL="742950" indent="-285750" defTabSz="457200">
              <a:spcBef>
                <a:spcPct val="20000"/>
              </a:spcBef>
              <a:buFont typeface="Arial"/>
              <a:buChar char="•"/>
              <a:defRPr sz="2000" b="0" i="0">
                <a:solidFill>
                  <a:srgbClr val="414042"/>
                </a:solidFill>
                <a:latin typeface="Amazon Ember Regular" charset="0"/>
                <a:cs typeface="Amazon Ember Regular" charset="0"/>
              </a:defRPr>
            </a:lvl2pPr>
            <a:lvl3pPr marL="1143000" indent="-228600" defTabSz="457200">
              <a:spcBef>
                <a:spcPct val="20000"/>
              </a:spcBef>
              <a:buFont typeface="Arial"/>
              <a:buChar char="•"/>
              <a:defRPr sz="1800" b="0" i="0">
                <a:solidFill>
                  <a:srgbClr val="414042"/>
                </a:solidFill>
                <a:latin typeface="Amazon Ember Regular" charset="0"/>
                <a:cs typeface="Amazon Ember Regular" charset="0"/>
              </a:defRPr>
            </a:lvl3pPr>
            <a:lvl4pPr marL="1600200" indent="-228600" defTabSz="457200">
              <a:spcBef>
                <a:spcPct val="20000"/>
              </a:spcBef>
              <a:buFont typeface="Arial"/>
              <a:buChar char="–"/>
              <a:defRPr sz="1600" b="0" i="0">
                <a:solidFill>
                  <a:srgbClr val="414042"/>
                </a:solidFill>
                <a:latin typeface="Amazon Ember Regular" charset="0"/>
                <a:cs typeface="Amazon Ember Regular" charset="0"/>
              </a:defRPr>
            </a:lvl4pPr>
            <a:lvl5pPr marL="2057400" indent="-228600" defTabSz="457200">
              <a:spcBef>
                <a:spcPct val="20000"/>
              </a:spcBef>
              <a:buFont typeface="Arial"/>
              <a:buChar char="»"/>
              <a:defRPr sz="1600" b="0" i="0">
                <a:solidFill>
                  <a:srgbClr val="414042"/>
                </a:solidFill>
                <a:latin typeface="Amazon Ember Regular" charset="0"/>
                <a:cs typeface="Amazon Ember Regular"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a:t>Days?</a:t>
            </a:r>
          </a:p>
        </p:txBody>
      </p:sp>
      <p:sp>
        <p:nvSpPr>
          <p:cNvPr id="143" name="Content Placeholder 2">
            <a:extLst>
              <a:ext uri="{FF2B5EF4-FFF2-40B4-BE49-F238E27FC236}">
                <a16:creationId xmlns:a16="http://schemas.microsoft.com/office/drawing/2014/main" id="{A9CCF840-B6B2-4D4A-B511-A538E76D06A3}"/>
              </a:ext>
            </a:extLst>
          </p:cNvPr>
          <p:cNvSpPr txBox="1">
            <a:spLocks/>
          </p:cNvSpPr>
          <p:nvPr/>
        </p:nvSpPr>
        <p:spPr>
          <a:xfrm>
            <a:off x="10274664" y="5603141"/>
            <a:ext cx="3704045" cy="1055189"/>
          </a:xfrm>
          <a:prstGeom prst="rect">
            <a:avLst/>
          </a:prstGeom>
        </p:spPr>
        <p:txBody>
          <a:bodyPr vert="horz" lIns="146304" tIns="73152" rIns="146304" bIns="73152" rtlCol="0" anchor="t" anchorCtr="0">
            <a:noAutofit/>
          </a:bodyPr>
          <a:lstStyle>
            <a:defPPr>
              <a:defRPr lang="en-US"/>
            </a:defPPr>
            <a:lvl1pPr indent="0" algn="ctr" defTabSz="731520">
              <a:spcBef>
                <a:spcPct val="20000"/>
              </a:spcBef>
              <a:buFontTx/>
              <a:buNone/>
              <a:defRPr sz="3200" b="0" i="0">
                <a:ea typeface="Amazon Ember" panose="020B0603020204020204" pitchFamily="34" charset="0"/>
                <a:cs typeface="Amazon Ember" panose="020B0603020204020204" pitchFamily="34" charset="0"/>
              </a:defRPr>
            </a:lvl1pPr>
            <a:lvl2pPr marL="742950" indent="-285750" defTabSz="457200">
              <a:spcBef>
                <a:spcPct val="20000"/>
              </a:spcBef>
              <a:buFont typeface="Arial"/>
              <a:buChar char="•"/>
              <a:defRPr sz="2000" b="0" i="0">
                <a:solidFill>
                  <a:srgbClr val="414042"/>
                </a:solidFill>
                <a:latin typeface="Amazon Ember Regular" charset="0"/>
                <a:cs typeface="Amazon Ember Regular" charset="0"/>
              </a:defRPr>
            </a:lvl2pPr>
            <a:lvl3pPr marL="1143000" indent="-228600" defTabSz="457200">
              <a:spcBef>
                <a:spcPct val="20000"/>
              </a:spcBef>
              <a:buFont typeface="Arial"/>
              <a:buChar char="•"/>
              <a:defRPr sz="1800" b="0" i="0">
                <a:solidFill>
                  <a:srgbClr val="414042"/>
                </a:solidFill>
                <a:latin typeface="Amazon Ember Regular" charset="0"/>
                <a:cs typeface="Amazon Ember Regular" charset="0"/>
              </a:defRPr>
            </a:lvl3pPr>
            <a:lvl4pPr marL="1600200" indent="-228600" defTabSz="457200">
              <a:spcBef>
                <a:spcPct val="20000"/>
              </a:spcBef>
              <a:buFont typeface="Arial"/>
              <a:buChar char="–"/>
              <a:defRPr sz="1600" b="0" i="0">
                <a:solidFill>
                  <a:srgbClr val="414042"/>
                </a:solidFill>
                <a:latin typeface="Amazon Ember Regular" charset="0"/>
                <a:cs typeface="Amazon Ember Regular" charset="0"/>
              </a:defRPr>
            </a:lvl4pPr>
            <a:lvl5pPr marL="2057400" indent="-228600" defTabSz="457200">
              <a:spcBef>
                <a:spcPct val="20000"/>
              </a:spcBef>
              <a:buFont typeface="Arial"/>
              <a:buChar char="»"/>
              <a:defRPr sz="1600" b="0" i="0">
                <a:solidFill>
                  <a:srgbClr val="414042"/>
                </a:solidFill>
                <a:latin typeface="Amazon Ember Regular" charset="0"/>
                <a:cs typeface="Amazon Ember Regular"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a:t>Value to a customer</a:t>
            </a:r>
          </a:p>
        </p:txBody>
      </p:sp>
      <p:cxnSp>
        <p:nvCxnSpPr>
          <p:cNvPr id="156" name="Straight Arrow Connector 155">
            <a:extLst>
              <a:ext uri="{FF2B5EF4-FFF2-40B4-BE49-F238E27FC236}">
                <a16:creationId xmlns:a16="http://schemas.microsoft.com/office/drawing/2014/main" id="{42F3E884-91A8-4C84-9E63-90E0A45F2A55}"/>
              </a:ext>
            </a:extLst>
          </p:cNvPr>
          <p:cNvCxnSpPr>
            <a:cxnSpLocks/>
          </p:cNvCxnSpPr>
          <p:nvPr/>
        </p:nvCxnSpPr>
        <p:spPr>
          <a:xfrm>
            <a:off x="8631645" y="3567157"/>
            <a:ext cx="1261293" cy="2"/>
          </a:xfrm>
          <a:prstGeom prst="straightConnector1">
            <a:avLst/>
          </a:prstGeom>
          <a:ln w="3175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3BAD1CF6-95F2-4036-9AB6-C2F6E92C5107}"/>
              </a:ext>
            </a:extLst>
          </p:cNvPr>
          <p:cNvCxnSpPr>
            <a:cxnSpLocks/>
          </p:cNvCxnSpPr>
          <p:nvPr/>
        </p:nvCxnSpPr>
        <p:spPr>
          <a:xfrm flipH="1">
            <a:off x="4777742" y="3567157"/>
            <a:ext cx="1221016" cy="0"/>
          </a:xfrm>
          <a:prstGeom prst="line">
            <a:avLst/>
          </a:prstGeom>
          <a:ln w="31750">
            <a:solidFill>
              <a:schemeClr val="accent2"/>
            </a:solidFill>
            <a:tailEnd type="none" w="lg" len="sm"/>
          </a:ln>
          <a:effectLst/>
        </p:spPr>
        <p:style>
          <a:lnRef idx="2">
            <a:schemeClr val="accent1"/>
          </a:lnRef>
          <a:fillRef idx="0">
            <a:schemeClr val="accent1"/>
          </a:fillRef>
          <a:effectRef idx="1">
            <a:schemeClr val="accent1"/>
          </a:effectRef>
          <a:fontRef idx="minor">
            <a:schemeClr val="tx1"/>
          </a:fontRef>
        </p:style>
      </p:cxnSp>
      <p:sp>
        <p:nvSpPr>
          <p:cNvPr id="139" name="Oval 138">
            <a:extLst>
              <a:ext uri="{FF2B5EF4-FFF2-40B4-BE49-F238E27FC236}">
                <a16:creationId xmlns:a16="http://schemas.microsoft.com/office/drawing/2014/main" id="{C64A54F3-BDA4-4575-8106-951D93E38A6E}"/>
              </a:ext>
            </a:extLst>
          </p:cNvPr>
          <p:cNvSpPr/>
          <p:nvPr/>
        </p:nvSpPr>
        <p:spPr>
          <a:xfrm>
            <a:off x="5998755" y="2250713"/>
            <a:ext cx="2632890" cy="263289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165" name="Rectangle 164">
            <a:extLst>
              <a:ext uri="{FF2B5EF4-FFF2-40B4-BE49-F238E27FC236}">
                <a16:creationId xmlns:a16="http://schemas.microsoft.com/office/drawing/2014/main" id="{93B87F72-BD8C-4306-8313-8B5FDC2EC083}"/>
              </a:ext>
            </a:extLst>
          </p:cNvPr>
          <p:cNvSpPr/>
          <p:nvPr/>
        </p:nvSpPr>
        <p:spPr>
          <a:xfrm>
            <a:off x="0" y="7218619"/>
            <a:ext cx="14630400" cy="1010979"/>
          </a:xfrm>
          <a:prstGeom prst="rect">
            <a:avLst/>
          </a:prstGeom>
          <a:gradFill>
            <a:gsLst>
              <a:gs pos="1961">
                <a:srgbClr val="384C87"/>
              </a:gs>
              <a:gs pos="10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3" name="Oval 312">
            <a:extLst>
              <a:ext uri="{FF2B5EF4-FFF2-40B4-BE49-F238E27FC236}">
                <a16:creationId xmlns:a16="http://schemas.microsoft.com/office/drawing/2014/main" id="{0FFFAD25-46E9-40AD-B8C5-E42E2C3C8276}"/>
              </a:ext>
            </a:extLst>
          </p:cNvPr>
          <p:cNvSpPr/>
          <p:nvPr/>
        </p:nvSpPr>
        <p:spPr>
          <a:xfrm>
            <a:off x="10205333" y="1645806"/>
            <a:ext cx="3842707" cy="3842704"/>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314" name="Oval 313">
            <a:extLst>
              <a:ext uri="{FF2B5EF4-FFF2-40B4-BE49-F238E27FC236}">
                <a16:creationId xmlns:a16="http://schemas.microsoft.com/office/drawing/2014/main" id="{9BBF2779-CFFE-4DD4-96DA-57C81463FD1E}"/>
              </a:ext>
            </a:extLst>
          </p:cNvPr>
          <p:cNvSpPr/>
          <p:nvPr/>
        </p:nvSpPr>
        <p:spPr>
          <a:xfrm>
            <a:off x="582360" y="1645806"/>
            <a:ext cx="3842707" cy="3842704"/>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Tree>
    <p:extLst>
      <p:ext uri="{BB962C8B-B14F-4D97-AF65-F5344CB8AC3E}">
        <p14:creationId xmlns:p14="http://schemas.microsoft.com/office/powerpoint/2010/main" val="1206113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250"/>
                                        <p:tgtEl>
                                          <p:spTgt spid="142"/>
                                        </p:tgtEl>
                                      </p:cBhvr>
                                    </p:animEffect>
                                  </p:childTnLst>
                                </p:cTn>
                              </p:par>
                              <p:par>
                                <p:cTn id="8" presetID="42" presetClass="path" presetSubtype="0" decel="100000" fill="hold" grpId="1" nodeType="withEffect">
                                  <p:stCondLst>
                                    <p:cond delay="0"/>
                                  </p:stCondLst>
                                  <p:childTnLst>
                                    <p:animMotion origin="layout" path="M 0 -3.58025E-6 L 0 0.0642 " pathEditMode="relative" rAng="0" ptsTypes="AA">
                                      <p:cBhvr>
                                        <p:cTn id="9" dur="500" spd="-100000" fill="hold"/>
                                        <p:tgtEl>
                                          <p:spTgt spid="142"/>
                                        </p:tgtEl>
                                        <p:attrNameLst>
                                          <p:attrName>ppt_x</p:attrName>
                                          <p:attrName>ppt_y</p:attrName>
                                        </p:attrNameLst>
                                      </p:cBhvr>
                                      <p:rCtr x="0" y="3210"/>
                                    </p:animMotion>
                                  </p:childTnLst>
                                </p:cTn>
                              </p:par>
                              <p:par>
                                <p:cTn id="10" presetID="2" presetClass="entr" presetSubtype="4" decel="100000" fill="hold" nodeType="withEffect">
                                  <p:stCondLst>
                                    <p:cond delay="0"/>
                                  </p:stCondLst>
                                  <p:childTnLst>
                                    <p:set>
                                      <p:cBhvr>
                                        <p:cTn id="11" dur="1" fill="hold">
                                          <p:stCondLst>
                                            <p:cond delay="0"/>
                                          </p:stCondLst>
                                        </p:cTn>
                                        <p:tgtEl>
                                          <p:spTgt spid="184"/>
                                        </p:tgtEl>
                                        <p:attrNameLst>
                                          <p:attrName>style.visibility</p:attrName>
                                        </p:attrNameLst>
                                      </p:cBhvr>
                                      <p:to>
                                        <p:strVal val="visible"/>
                                      </p:to>
                                    </p:set>
                                    <p:anim calcmode="lin" valueType="num">
                                      <p:cBhvr additive="base">
                                        <p:cTn id="12" dur="750" fill="hold"/>
                                        <p:tgtEl>
                                          <p:spTgt spid="184"/>
                                        </p:tgtEl>
                                        <p:attrNameLst>
                                          <p:attrName>ppt_x</p:attrName>
                                        </p:attrNameLst>
                                      </p:cBhvr>
                                      <p:tavLst>
                                        <p:tav tm="0">
                                          <p:val>
                                            <p:strVal val="#ppt_x"/>
                                          </p:val>
                                        </p:tav>
                                        <p:tav tm="100000">
                                          <p:val>
                                            <p:strVal val="#ppt_x"/>
                                          </p:val>
                                        </p:tav>
                                      </p:tavLst>
                                    </p:anim>
                                    <p:anim calcmode="lin" valueType="num">
                                      <p:cBhvr additive="base">
                                        <p:cTn id="13" dur="750" fill="hold"/>
                                        <p:tgtEl>
                                          <p:spTgt spid="184"/>
                                        </p:tgtEl>
                                        <p:attrNameLst>
                                          <p:attrName>ppt_y</p:attrName>
                                        </p:attrNameLst>
                                      </p:cBhvr>
                                      <p:tavLst>
                                        <p:tav tm="0">
                                          <p:val>
                                            <p:strVal val="1+#ppt_h/2"/>
                                          </p:val>
                                        </p:tav>
                                        <p:tav tm="100000">
                                          <p:val>
                                            <p:strVal val="#ppt_y"/>
                                          </p:val>
                                        </p:tav>
                                      </p:tavLst>
                                    </p:anim>
                                  </p:childTnLst>
                                </p:cTn>
                              </p:par>
                              <p:par>
                                <p:cTn id="14" presetID="1" presetClass="entr" presetSubtype="0" fill="hold" nodeType="withEffect">
                                  <p:stCondLst>
                                    <p:cond delay="250"/>
                                  </p:stCondLst>
                                  <p:childTnLst>
                                    <p:set>
                                      <p:cBhvr>
                                        <p:cTn id="15" dur="1" fill="hold">
                                          <p:stCondLst>
                                            <p:cond delay="0"/>
                                          </p:stCondLst>
                                        </p:cTn>
                                        <p:tgtEl>
                                          <p:spTgt spid="185"/>
                                        </p:tgtEl>
                                        <p:attrNameLst>
                                          <p:attrName>style.visibility</p:attrName>
                                        </p:attrNameLst>
                                      </p:cBhvr>
                                      <p:to>
                                        <p:strVal val="visible"/>
                                      </p:to>
                                    </p:set>
                                  </p:childTnLst>
                                </p:cTn>
                              </p:par>
                              <p:par>
                                <p:cTn id="16" presetID="37" presetClass="path" presetSubtype="0" accel="45000" decel="48000" fill="hold" nodeType="withEffect">
                                  <p:stCondLst>
                                    <p:cond delay="250"/>
                                  </p:stCondLst>
                                  <p:childTnLst>
                                    <p:animMotion origin="layout" path="M -2.22222E-6 0 C 0.01788 -0.06451 0.07882 -0.12531 0.13594 -0.15556 C 0.20382 -0.16173 0.24913 -0.16111 0.2757 -0.12346 " pathEditMode="relative" rAng="0" ptsTypes="AAA">
                                      <p:cBhvr>
                                        <p:cTn id="17" dur="2000" fill="hold"/>
                                        <p:tgtEl>
                                          <p:spTgt spid="185"/>
                                        </p:tgtEl>
                                        <p:attrNameLst>
                                          <p:attrName>ppt_x</p:attrName>
                                          <p:attrName>ppt_y</p:attrName>
                                        </p:attrNameLst>
                                      </p:cBhvr>
                                      <p:rCtr x="13785" y="-7932"/>
                                    </p:animMotion>
                                  </p:childTnLst>
                                </p:cTn>
                              </p:par>
                              <p:par>
                                <p:cTn id="18" presetID="1" presetClass="entr" presetSubtype="0" fill="hold" nodeType="withEffect">
                                  <p:stCondLst>
                                    <p:cond delay="1000"/>
                                  </p:stCondLst>
                                  <p:childTnLst>
                                    <p:set>
                                      <p:cBhvr>
                                        <p:cTn id="19" dur="1" fill="hold">
                                          <p:stCondLst>
                                            <p:cond delay="0"/>
                                          </p:stCondLst>
                                        </p:cTn>
                                        <p:tgtEl>
                                          <p:spTgt spid="179"/>
                                        </p:tgtEl>
                                        <p:attrNameLst>
                                          <p:attrName>style.visibility</p:attrName>
                                        </p:attrNameLst>
                                      </p:cBhvr>
                                      <p:to>
                                        <p:strVal val="visible"/>
                                      </p:to>
                                    </p:set>
                                  </p:childTnLst>
                                </p:cTn>
                              </p:par>
                              <p:par>
                                <p:cTn id="20" presetID="37" presetClass="path" presetSubtype="0" accel="45000" decel="48000" fill="hold" nodeType="withEffect">
                                  <p:stCondLst>
                                    <p:cond delay="1000"/>
                                  </p:stCondLst>
                                  <p:childTnLst>
                                    <p:animMotion origin="layout" path="M -4.72222E-6 -9.87654E-7 C 0.01789 -0.06451 0.0507 -0.15 0.10799 -0.18025 C 0.17587 -0.18642 0.24705 -0.14753 0.27362 -0.10988 " pathEditMode="relative" rAng="0" ptsTypes="AAA">
                                      <p:cBhvr>
                                        <p:cTn id="21" dur="2000" fill="hold"/>
                                        <p:tgtEl>
                                          <p:spTgt spid="179"/>
                                        </p:tgtEl>
                                        <p:attrNameLst>
                                          <p:attrName>ppt_x</p:attrName>
                                          <p:attrName>ppt_y</p:attrName>
                                        </p:attrNameLst>
                                      </p:cBhvr>
                                      <p:rCtr x="13681" y="-9043"/>
                                    </p:animMotion>
                                  </p:childTnLst>
                                </p:cTn>
                              </p:par>
                              <p:par>
                                <p:cTn id="22" presetID="1" presetClass="entr" presetSubtype="0" fill="hold" nodeType="withEffect">
                                  <p:stCondLst>
                                    <p:cond delay="2000"/>
                                  </p:stCondLst>
                                  <p:childTnLst>
                                    <p:set>
                                      <p:cBhvr>
                                        <p:cTn id="23" dur="1" fill="hold">
                                          <p:stCondLst>
                                            <p:cond delay="0"/>
                                          </p:stCondLst>
                                        </p:cTn>
                                        <p:tgtEl>
                                          <p:spTgt spid="168"/>
                                        </p:tgtEl>
                                        <p:attrNameLst>
                                          <p:attrName>style.visibility</p:attrName>
                                        </p:attrNameLst>
                                      </p:cBhvr>
                                      <p:to>
                                        <p:strVal val="visible"/>
                                      </p:to>
                                    </p:set>
                                  </p:childTnLst>
                                </p:cTn>
                              </p:par>
                              <p:par>
                                <p:cTn id="24" presetID="37" presetClass="path" presetSubtype="0" decel="100000" fill="hold" nodeType="withEffect">
                                  <p:stCondLst>
                                    <p:cond delay="2000"/>
                                  </p:stCondLst>
                                  <p:childTnLst>
                                    <p:animMotion origin="layout" path="M 0.00035 0.00185 C -0.02413 0.00463 -0.04705 0.00617 -0.07378 0.05741 C -0.10191 0.10401 -0.11701 0.12531 -0.12725 0.14167 " pathEditMode="relative" rAng="0" ptsTypes="AAA">
                                      <p:cBhvr>
                                        <p:cTn id="25" dur="1000" spd="-100000" fill="hold"/>
                                        <p:tgtEl>
                                          <p:spTgt spid="168"/>
                                        </p:tgtEl>
                                        <p:attrNameLst>
                                          <p:attrName>ppt_x</p:attrName>
                                          <p:attrName>ppt_y</p:attrName>
                                        </p:attrNameLst>
                                      </p:cBhvr>
                                      <p:rCtr x="-6389" y="6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42"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637198EE-F86D-4265-812C-182FE563240C}"/>
              </a:ext>
            </a:extLst>
          </p:cNvPr>
          <p:cNvSpPr/>
          <p:nvPr/>
        </p:nvSpPr>
        <p:spPr>
          <a:xfrm>
            <a:off x="0" y="1"/>
            <a:ext cx="14630400" cy="8229598"/>
          </a:xfrm>
          <a:prstGeom prst="rect">
            <a:avLst/>
          </a:prstGeom>
          <a:gradFill>
            <a:gsLst>
              <a:gs pos="1961">
                <a:schemeClr val="accent1"/>
              </a:gs>
              <a:gs pos="10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18" name="Group 217">
            <a:extLst>
              <a:ext uri="{FF2B5EF4-FFF2-40B4-BE49-F238E27FC236}">
                <a16:creationId xmlns:a16="http://schemas.microsoft.com/office/drawing/2014/main" id="{E22DA227-144D-45C2-ADD8-0C353947DF23}"/>
              </a:ext>
            </a:extLst>
          </p:cNvPr>
          <p:cNvGrpSpPr/>
          <p:nvPr/>
        </p:nvGrpSpPr>
        <p:grpSpPr>
          <a:xfrm>
            <a:off x="1069684" y="3119883"/>
            <a:ext cx="7323234" cy="625738"/>
            <a:chOff x="2118670" y="3084712"/>
            <a:chExt cx="4769168" cy="407504"/>
          </a:xfrm>
          <a:noFill/>
        </p:grpSpPr>
        <p:grpSp>
          <p:nvGrpSpPr>
            <p:cNvPr id="219" name="Group 218">
              <a:extLst>
                <a:ext uri="{FF2B5EF4-FFF2-40B4-BE49-F238E27FC236}">
                  <a16:creationId xmlns:a16="http://schemas.microsoft.com/office/drawing/2014/main" id="{703EA000-6CE8-4A62-8FCB-EDE5F933D8C1}"/>
                </a:ext>
              </a:extLst>
            </p:cNvPr>
            <p:cNvGrpSpPr/>
            <p:nvPr/>
          </p:nvGrpSpPr>
          <p:grpSpPr>
            <a:xfrm>
              <a:off x="2118670" y="3084712"/>
              <a:ext cx="4122818" cy="407504"/>
              <a:chOff x="2118670" y="3084712"/>
              <a:chExt cx="4122818" cy="407504"/>
            </a:xfrm>
            <a:grpFill/>
          </p:grpSpPr>
          <p:sp>
            <p:nvSpPr>
              <p:cNvPr id="221" name="Rectangle 17">
                <a:extLst>
                  <a:ext uri="{FF2B5EF4-FFF2-40B4-BE49-F238E27FC236}">
                    <a16:creationId xmlns:a16="http://schemas.microsoft.com/office/drawing/2014/main" id="{BC69F27E-9E62-44A0-8B81-1FF251DF5314}"/>
                  </a:ext>
                </a:extLst>
              </p:cNvPr>
              <p:cNvSpPr>
                <a:spLocks noChangeArrowheads="1"/>
              </p:cNvSpPr>
              <p:nvPr/>
            </p:nvSpPr>
            <p:spPr bwMode="auto">
              <a:xfrm>
                <a:off x="3368126" y="3084712"/>
                <a:ext cx="374449" cy="407504"/>
              </a:xfrm>
              <a:prstGeom prst="rect">
                <a:avLst/>
              </a:prstGeom>
              <a:grp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22" name="Rectangle 18">
                <a:extLst>
                  <a:ext uri="{FF2B5EF4-FFF2-40B4-BE49-F238E27FC236}">
                    <a16:creationId xmlns:a16="http://schemas.microsoft.com/office/drawing/2014/main" id="{675EFD1D-06FE-4601-979F-78ACD63D15C4}"/>
                  </a:ext>
                </a:extLst>
              </p:cNvPr>
              <p:cNvSpPr>
                <a:spLocks noChangeArrowheads="1"/>
              </p:cNvSpPr>
              <p:nvPr/>
            </p:nvSpPr>
            <p:spPr bwMode="auto">
              <a:xfrm>
                <a:off x="2743398" y="3084712"/>
                <a:ext cx="374449" cy="407504"/>
              </a:xfrm>
              <a:prstGeom prst="rect">
                <a:avLst/>
              </a:prstGeom>
              <a:grp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23" name="Rectangle 19">
                <a:extLst>
                  <a:ext uri="{FF2B5EF4-FFF2-40B4-BE49-F238E27FC236}">
                    <a16:creationId xmlns:a16="http://schemas.microsoft.com/office/drawing/2014/main" id="{91D2746A-541F-4524-8FAF-CBBDEBC96A6C}"/>
                  </a:ext>
                </a:extLst>
              </p:cNvPr>
              <p:cNvSpPr>
                <a:spLocks noChangeArrowheads="1"/>
              </p:cNvSpPr>
              <p:nvPr/>
            </p:nvSpPr>
            <p:spPr bwMode="auto">
              <a:xfrm>
                <a:off x="2118670" y="3084712"/>
                <a:ext cx="374449" cy="407504"/>
              </a:xfrm>
              <a:prstGeom prst="rect">
                <a:avLst/>
              </a:prstGeom>
              <a:grp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24" name="Rectangle 17">
                <a:extLst>
                  <a:ext uri="{FF2B5EF4-FFF2-40B4-BE49-F238E27FC236}">
                    <a16:creationId xmlns:a16="http://schemas.microsoft.com/office/drawing/2014/main" id="{CA84C391-C78E-423D-B7B0-1BF9AD821396}"/>
                  </a:ext>
                </a:extLst>
              </p:cNvPr>
              <p:cNvSpPr>
                <a:spLocks noChangeArrowheads="1"/>
              </p:cNvSpPr>
              <p:nvPr/>
            </p:nvSpPr>
            <p:spPr bwMode="auto">
              <a:xfrm>
                <a:off x="3992854" y="3084712"/>
                <a:ext cx="374449" cy="407504"/>
              </a:xfrm>
              <a:prstGeom prst="rect">
                <a:avLst/>
              </a:prstGeom>
              <a:grp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25" name="Rectangle 17">
                <a:extLst>
                  <a:ext uri="{FF2B5EF4-FFF2-40B4-BE49-F238E27FC236}">
                    <a16:creationId xmlns:a16="http://schemas.microsoft.com/office/drawing/2014/main" id="{63DCE682-1F59-408C-B290-4DC0982199B6}"/>
                  </a:ext>
                </a:extLst>
              </p:cNvPr>
              <p:cNvSpPr>
                <a:spLocks noChangeArrowheads="1"/>
              </p:cNvSpPr>
              <p:nvPr/>
            </p:nvSpPr>
            <p:spPr bwMode="auto">
              <a:xfrm>
                <a:off x="4617582" y="3084712"/>
                <a:ext cx="374449" cy="407504"/>
              </a:xfrm>
              <a:prstGeom prst="rect">
                <a:avLst/>
              </a:prstGeom>
              <a:grp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26" name="Rectangle 17">
                <a:extLst>
                  <a:ext uri="{FF2B5EF4-FFF2-40B4-BE49-F238E27FC236}">
                    <a16:creationId xmlns:a16="http://schemas.microsoft.com/office/drawing/2014/main" id="{9544FC87-C5C7-41C8-8F7B-E3312950523B}"/>
                  </a:ext>
                </a:extLst>
              </p:cNvPr>
              <p:cNvSpPr>
                <a:spLocks noChangeArrowheads="1"/>
              </p:cNvSpPr>
              <p:nvPr/>
            </p:nvSpPr>
            <p:spPr bwMode="auto">
              <a:xfrm>
                <a:off x="5242310" y="3084712"/>
                <a:ext cx="374449" cy="407504"/>
              </a:xfrm>
              <a:prstGeom prst="rect">
                <a:avLst/>
              </a:prstGeom>
              <a:grp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27" name="Rectangle 17">
                <a:extLst>
                  <a:ext uri="{FF2B5EF4-FFF2-40B4-BE49-F238E27FC236}">
                    <a16:creationId xmlns:a16="http://schemas.microsoft.com/office/drawing/2014/main" id="{3596F823-7F7C-42CB-85F3-43824DAC5E8D}"/>
                  </a:ext>
                </a:extLst>
              </p:cNvPr>
              <p:cNvSpPr>
                <a:spLocks noChangeArrowheads="1"/>
              </p:cNvSpPr>
              <p:nvPr/>
            </p:nvSpPr>
            <p:spPr bwMode="auto">
              <a:xfrm>
                <a:off x="5867039" y="3084712"/>
                <a:ext cx="374449" cy="407504"/>
              </a:xfrm>
              <a:prstGeom prst="rect">
                <a:avLst/>
              </a:prstGeom>
              <a:grp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sp>
          <p:nvSpPr>
            <p:cNvPr id="220" name="Rectangle 19">
              <a:extLst>
                <a:ext uri="{FF2B5EF4-FFF2-40B4-BE49-F238E27FC236}">
                  <a16:creationId xmlns:a16="http://schemas.microsoft.com/office/drawing/2014/main" id="{A6758230-F686-4B26-ABE0-70F2F142D1C0}"/>
                </a:ext>
              </a:extLst>
            </p:cNvPr>
            <p:cNvSpPr>
              <a:spLocks noChangeArrowheads="1"/>
            </p:cNvSpPr>
            <p:nvPr/>
          </p:nvSpPr>
          <p:spPr bwMode="auto">
            <a:xfrm>
              <a:off x="6513389" y="3084712"/>
              <a:ext cx="374449" cy="407504"/>
            </a:xfrm>
            <a:prstGeom prst="rect">
              <a:avLst/>
            </a:prstGeom>
            <a:grp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sp>
        <p:nvSpPr>
          <p:cNvPr id="233" name="Rectangle 232">
            <a:extLst>
              <a:ext uri="{FF2B5EF4-FFF2-40B4-BE49-F238E27FC236}">
                <a16:creationId xmlns:a16="http://schemas.microsoft.com/office/drawing/2014/main" id="{D10898DF-6DE3-4C53-B632-365832E402AC}"/>
              </a:ext>
            </a:extLst>
          </p:cNvPr>
          <p:cNvSpPr/>
          <p:nvPr/>
        </p:nvSpPr>
        <p:spPr>
          <a:xfrm>
            <a:off x="358094" y="1244961"/>
            <a:ext cx="4313365" cy="4363402"/>
          </a:xfrm>
          <a:prstGeom prst="rect">
            <a:avLst/>
          </a:prstGeom>
          <a:gradFill>
            <a:gsLst>
              <a:gs pos="1961">
                <a:srgbClr val="455DA6"/>
              </a:gs>
              <a:gs pos="100000">
                <a:srgbClr val="3C5190"/>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99" name="Group 198">
            <a:extLst>
              <a:ext uri="{FF2B5EF4-FFF2-40B4-BE49-F238E27FC236}">
                <a16:creationId xmlns:a16="http://schemas.microsoft.com/office/drawing/2014/main" id="{70BD29F3-ED18-4AD3-8C24-4A46950C191C}"/>
              </a:ext>
            </a:extLst>
          </p:cNvPr>
          <p:cNvGrpSpPr/>
          <p:nvPr/>
        </p:nvGrpSpPr>
        <p:grpSpPr>
          <a:xfrm>
            <a:off x="5458032" y="3745617"/>
            <a:ext cx="3764259" cy="1130266"/>
            <a:chOff x="5092505" y="3995206"/>
            <a:chExt cx="2352662" cy="706416"/>
          </a:xfrm>
        </p:grpSpPr>
        <p:sp>
          <p:nvSpPr>
            <p:cNvPr id="200" name="Rectangle 14">
              <a:extLst>
                <a:ext uri="{FF2B5EF4-FFF2-40B4-BE49-F238E27FC236}">
                  <a16:creationId xmlns:a16="http://schemas.microsoft.com/office/drawing/2014/main" id="{2A165905-D05C-4730-84D5-6EB5517BCCF2}"/>
                </a:ext>
              </a:extLst>
            </p:cNvPr>
            <p:cNvSpPr>
              <a:spLocks noChangeArrowheads="1"/>
            </p:cNvSpPr>
            <p:nvPr/>
          </p:nvSpPr>
          <p:spPr bwMode="auto">
            <a:xfrm>
              <a:off x="5889825" y="4192169"/>
              <a:ext cx="66286" cy="509453"/>
            </a:xfrm>
            <a:prstGeom prst="rect">
              <a:avLst/>
            </a:prstGeom>
            <a:no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01" name="Rectangle 15">
              <a:extLst>
                <a:ext uri="{FF2B5EF4-FFF2-40B4-BE49-F238E27FC236}">
                  <a16:creationId xmlns:a16="http://schemas.microsoft.com/office/drawing/2014/main" id="{76AC0789-0A25-4338-AD37-A4A279719014}"/>
                </a:ext>
              </a:extLst>
            </p:cNvPr>
            <p:cNvSpPr>
              <a:spLocks noChangeArrowheads="1"/>
            </p:cNvSpPr>
            <p:nvPr/>
          </p:nvSpPr>
          <p:spPr bwMode="auto">
            <a:xfrm>
              <a:off x="6546998" y="4192169"/>
              <a:ext cx="66286" cy="509453"/>
            </a:xfrm>
            <a:prstGeom prst="rect">
              <a:avLst/>
            </a:prstGeom>
            <a:no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02" name="Freeform 5">
              <a:extLst>
                <a:ext uri="{FF2B5EF4-FFF2-40B4-BE49-F238E27FC236}">
                  <a16:creationId xmlns:a16="http://schemas.microsoft.com/office/drawing/2014/main" id="{0934BCE4-2FCF-446F-8597-6F39B09BC734}"/>
                </a:ext>
              </a:extLst>
            </p:cNvPr>
            <p:cNvSpPr>
              <a:spLocks/>
            </p:cNvSpPr>
            <p:nvPr/>
          </p:nvSpPr>
          <p:spPr bwMode="auto">
            <a:xfrm>
              <a:off x="5092505" y="3995206"/>
              <a:ext cx="2352662" cy="366939"/>
            </a:xfrm>
            <a:custGeom>
              <a:avLst/>
              <a:gdLst>
                <a:gd name="T0" fmla="*/ 3526 w 3824"/>
                <a:gd name="T1" fmla="*/ 596 h 596"/>
                <a:gd name="T2" fmla="*/ 298 w 3824"/>
                <a:gd name="T3" fmla="*/ 596 h 596"/>
                <a:gd name="T4" fmla="*/ 0 w 3824"/>
                <a:gd name="T5" fmla="*/ 298 h 596"/>
                <a:gd name="T6" fmla="*/ 0 w 3824"/>
                <a:gd name="T7" fmla="*/ 298 h 596"/>
                <a:gd name="T8" fmla="*/ 298 w 3824"/>
                <a:gd name="T9" fmla="*/ 0 h 596"/>
                <a:gd name="T10" fmla="*/ 3526 w 3824"/>
                <a:gd name="T11" fmla="*/ 0 h 596"/>
                <a:gd name="T12" fmla="*/ 3824 w 3824"/>
                <a:gd name="T13" fmla="*/ 298 h 596"/>
                <a:gd name="T14" fmla="*/ 3824 w 3824"/>
                <a:gd name="T15" fmla="*/ 298 h 596"/>
                <a:gd name="T16" fmla="*/ 3526 w 3824"/>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24" h="596">
                  <a:moveTo>
                    <a:pt x="3526" y="596"/>
                  </a:moveTo>
                  <a:cubicBezTo>
                    <a:pt x="298" y="596"/>
                    <a:pt x="298" y="596"/>
                    <a:pt x="298" y="596"/>
                  </a:cubicBezTo>
                  <a:cubicBezTo>
                    <a:pt x="134" y="596"/>
                    <a:pt x="0" y="462"/>
                    <a:pt x="0" y="298"/>
                  </a:cubicBezTo>
                  <a:cubicBezTo>
                    <a:pt x="0" y="298"/>
                    <a:pt x="0" y="298"/>
                    <a:pt x="0" y="298"/>
                  </a:cubicBezTo>
                  <a:cubicBezTo>
                    <a:pt x="0" y="134"/>
                    <a:pt x="134" y="0"/>
                    <a:pt x="298" y="0"/>
                  </a:cubicBezTo>
                  <a:cubicBezTo>
                    <a:pt x="3526" y="0"/>
                    <a:pt x="3526" y="0"/>
                    <a:pt x="3526" y="0"/>
                  </a:cubicBezTo>
                  <a:cubicBezTo>
                    <a:pt x="3690" y="0"/>
                    <a:pt x="3824" y="134"/>
                    <a:pt x="3824" y="298"/>
                  </a:cubicBezTo>
                  <a:cubicBezTo>
                    <a:pt x="3824" y="298"/>
                    <a:pt x="3824" y="298"/>
                    <a:pt x="3824" y="298"/>
                  </a:cubicBezTo>
                  <a:cubicBezTo>
                    <a:pt x="3824" y="462"/>
                    <a:pt x="3690" y="596"/>
                    <a:pt x="3526" y="596"/>
                  </a:cubicBezTo>
                  <a:close/>
                </a:path>
              </a:pathLst>
            </a:custGeom>
            <a:solidFill>
              <a:srgbClr val="384B88"/>
            </a:solidFill>
            <a:ln w="22225"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203" name="Group 202">
            <a:extLst>
              <a:ext uri="{FF2B5EF4-FFF2-40B4-BE49-F238E27FC236}">
                <a16:creationId xmlns:a16="http://schemas.microsoft.com/office/drawing/2014/main" id="{6029E38D-ACBF-4FF1-9FB7-60F26CD09145}"/>
              </a:ext>
            </a:extLst>
          </p:cNvPr>
          <p:cNvGrpSpPr/>
          <p:nvPr/>
        </p:nvGrpSpPr>
        <p:grpSpPr>
          <a:xfrm>
            <a:off x="6083766" y="3844101"/>
            <a:ext cx="386352" cy="386352"/>
            <a:chOff x="2341661" y="3556350"/>
            <a:chExt cx="251607" cy="251607"/>
          </a:xfrm>
        </p:grpSpPr>
        <p:sp>
          <p:nvSpPr>
            <p:cNvPr id="204" name="Freeform 16">
              <a:extLst>
                <a:ext uri="{FF2B5EF4-FFF2-40B4-BE49-F238E27FC236}">
                  <a16:creationId xmlns:a16="http://schemas.microsoft.com/office/drawing/2014/main" id="{BB9DD15D-E955-4C6E-B368-0FE3DA68EEEB}"/>
                </a:ext>
              </a:extLst>
            </p:cNvPr>
            <p:cNvSpPr>
              <a:spLocks/>
            </p:cNvSpPr>
            <p:nvPr/>
          </p:nvSpPr>
          <p:spPr bwMode="auto">
            <a:xfrm>
              <a:off x="2352567"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accent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05" name="Oval 204">
              <a:extLst>
                <a:ext uri="{FF2B5EF4-FFF2-40B4-BE49-F238E27FC236}">
                  <a16:creationId xmlns:a16="http://schemas.microsoft.com/office/drawing/2014/main" id="{653E601C-9DEF-46F7-9C95-477229335BD8}"/>
                </a:ext>
              </a:extLst>
            </p:cNvPr>
            <p:cNvSpPr>
              <a:spLocks noChangeArrowheads="1"/>
            </p:cNvSpPr>
            <p:nvPr/>
          </p:nvSpPr>
          <p:spPr bwMode="auto">
            <a:xfrm>
              <a:off x="2341661" y="3556350"/>
              <a:ext cx="251607" cy="251607"/>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206" name="Group 205">
            <a:extLst>
              <a:ext uri="{FF2B5EF4-FFF2-40B4-BE49-F238E27FC236}">
                <a16:creationId xmlns:a16="http://schemas.microsoft.com/office/drawing/2014/main" id="{63595DA1-6613-40CC-A64D-23E0251A3C3E}"/>
              </a:ext>
            </a:extLst>
          </p:cNvPr>
          <p:cNvGrpSpPr/>
          <p:nvPr/>
        </p:nvGrpSpPr>
        <p:grpSpPr>
          <a:xfrm>
            <a:off x="6611776" y="3844099"/>
            <a:ext cx="385594" cy="386352"/>
            <a:chOff x="2685521" y="3556349"/>
            <a:chExt cx="251113" cy="251607"/>
          </a:xfrm>
        </p:grpSpPr>
        <p:sp>
          <p:nvSpPr>
            <p:cNvPr id="207" name="Freeform 16">
              <a:extLst>
                <a:ext uri="{FF2B5EF4-FFF2-40B4-BE49-F238E27FC236}">
                  <a16:creationId xmlns:a16="http://schemas.microsoft.com/office/drawing/2014/main" id="{5AC2B1B5-B140-4295-97F5-52BDE0AEC636}"/>
                </a:ext>
              </a:extLst>
            </p:cNvPr>
            <p:cNvSpPr>
              <a:spLocks/>
            </p:cNvSpPr>
            <p:nvPr/>
          </p:nvSpPr>
          <p:spPr bwMode="auto">
            <a:xfrm>
              <a:off x="2694107"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accent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08" name="Oval 8">
              <a:extLst>
                <a:ext uri="{FF2B5EF4-FFF2-40B4-BE49-F238E27FC236}">
                  <a16:creationId xmlns:a16="http://schemas.microsoft.com/office/drawing/2014/main" id="{BAC821E4-B657-481F-BCD6-423E70E71DE5}"/>
                </a:ext>
              </a:extLst>
            </p:cNvPr>
            <p:cNvSpPr>
              <a:spLocks noChangeArrowheads="1"/>
            </p:cNvSpPr>
            <p:nvPr/>
          </p:nvSpPr>
          <p:spPr bwMode="auto">
            <a:xfrm>
              <a:off x="2685521" y="3556349"/>
              <a:ext cx="251113" cy="251607"/>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209" name="Group 208">
            <a:extLst>
              <a:ext uri="{FF2B5EF4-FFF2-40B4-BE49-F238E27FC236}">
                <a16:creationId xmlns:a16="http://schemas.microsoft.com/office/drawing/2014/main" id="{FD43096C-983D-4AE3-8C54-9ECC1C3F7FCE}"/>
              </a:ext>
            </a:extLst>
          </p:cNvPr>
          <p:cNvGrpSpPr/>
          <p:nvPr/>
        </p:nvGrpSpPr>
        <p:grpSpPr>
          <a:xfrm>
            <a:off x="7135245" y="3844099"/>
            <a:ext cx="386352" cy="386352"/>
            <a:chOff x="3026424" y="3556349"/>
            <a:chExt cx="251607" cy="251607"/>
          </a:xfrm>
        </p:grpSpPr>
        <p:sp>
          <p:nvSpPr>
            <p:cNvPr id="210" name="Freeform 16">
              <a:extLst>
                <a:ext uri="{FF2B5EF4-FFF2-40B4-BE49-F238E27FC236}">
                  <a16:creationId xmlns:a16="http://schemas.microsoft.com/office/drawing/2014/main" id="{8BC2FABE-03FF-4B3A-B7C1-CE8FC7CCC783}"/>
                </a:ext>
              </a:extLst>
            </p:cNvPr>
            <p:cNvSpPr>
              <a:spLocks/>
            </p:cNvSpPr>
            <p:nvPr/>
          </p:nvSpPr>
          <p:spPr bwMode="auto">
            <a:xfrm>
              <a:off x="3032011"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accent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11" name="Oval 9">
              <a:extLst>
                <a:ext uri="{FF2B5EF4-FFF2-40B4-BE49-F238E27FC236}">
                  <a16:creationId xmlns:a16="http://schemas.microsoft.com/office/drawing/2014/main" id="{F6B6C138-FCEA-493F-9FE2-43012A93B374}"/>
                </a:ext>
              </a:extLst>
            </p:cNvPr>
            <p:cNvSpPr>
              <a:spLocks noChangeArrowheads="1"/>
            </p:cNvSpPr>
            <p:nvPr/>
          </p:nvSpPr>
          <p:spPr bwMode="auto">
            <a:xfrm>
              <a:off x="3026424" y="3556349"/>
              <a:ext cx="251607" cy="251607"/>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212" name="Group 211">
            <a:extLst>
              <a:ext uri="{FF2B5EF4-FFF2-40B4-BE49-F238E27FC236}">
                <a16:creationId xmlns:a16="http://schemas.microsoft.com/office/drawing/2014/main" id="{144025A2-46B6-4D05-B1A4-6437E6070781}"/>
              </a:ext>
            </a:extLst>
          </p:cNvPr>
          <p:cNvGrpSpPr/>
          <p:nvPr/>
        </p:nvGrpSpPr>
        <p:grpSpPr>
          <a:xfrm>
            <a:off x="7651133" y="3844099"/>
            <a:ext cx="386352" cy="386352"/>
            <a:chOff x="3362390" y="3556349"/>
            <a:chExt cx="251607" cy="251607"/>
          </a:xfrm>
        </p:grpSpPr>
        <p:sp>
          <p:nvSpPr>
            <p:cNvPr id="213" name="Freeform 16">
              <a:extLst>
                <a:ext uri="{FF2B5EF4-FFF2-40B4-BE49-F238E27FC236}">
                  <a16:creationId xmlns:a16="http://schemas.microsoft.com/office/drawing/2014/main" id="{EDF6205A-7ADE-4094-8593-E5426A6FEA0C}"/>
                </a:ext>
              </a:extLst>
            </p:cNvPr>
            <p:cNvSpPr>
              <a:spLocks/>
            </p:cNvSpPr>
            <p:nvPr/>
          </p:nvSpPr>
          <p:spPr bwMode="auto">
            <a:xfrm>
              <a:off x="3365677" y="3558909"/>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accent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14" name="Oval 10">
              <a:extLst>
                <a:ext uri="{FF2B5EF4-FFF2-40B4-BE49-F238E27FC236}">
                  <a16:creationId xmlns:a16="http://schemas.microsoft.com/office/drawing/2014/main" id="{26454EDD-6409-4514-B2F3-8EADFA8DD686}"/>
                </a:ext>
              </a:extLst>
            </p:cNvPr>
            <p:cNvSpPr>
              <a:spLocks noChangeArrowheads="1"/>
            </p:cNvSpPr>
            <p:nvPr/>
          </p:nvSpPr>
          <p:spPr bwMode="auto">
            <a:xfrm>
              <a:off x="3362390" y="3556349"/>
              <a:ext cx="251607" cy="251607"/>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215" name="Group 214">
            <a:extLst>
              <a:ext uri="{FF2B5EF4-FFF2-40B4-BE49-F238E27FC236}">
                <a16:creationId xmlns:a16="http://schemas.microsoft.com/office/drawing/2014/main" id="{ECAA982A-AC27-43C3-97A2-71D5276533C7}"/>
              </a:ext>
            </a:extLst>
          </p:cNvPr>
          <p:cNvGrpSpPr/>
          <p:nvPr/>
        </p:nvGrpSpPr>
        <p:grpSpPr>
          <a:xfrm>
            <a:off x="8174602" y="3844099"/>
            <a:ext cx="386352" cy="386352"/>
            <a:chOff x="3703292" y="3556349"/>
            <a:chExt cx="251607" cy="251607"/>
          </a:xfrm>
        </p:grpSpPr>
        <p:sp>
          <p:nvSpPr>
            <p:cNvPr id="216" name="Freeform 16">
              <a:extLst>
                <a:ext uri="{FF2B5EF4-FFF2-40B4-BE49-F238E27FC236}">
                  <a16:creationId xmlns:a16="http://schemas.microsoft.com/office/drawing/2014/main" id="{9B5E37E7-EED5-4E8B-AB9D-CF0427E56716}"/>
                </a:ext>
              </a:extLst>
            </p:cNvPr>
            <p:cNvSpPr>
              <a:spLocks/>
            </p:cNvSpPr>
            <p:nvPr/>
          </p:nvSpPr>
          <p:spPr bwMode="auto">
            <a:xfrm>
              <a:off x="3709158"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accent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17" name="Oval 11">
              <a:extLst>
                <a:ext uri="{FF2B5EF4-FFF2-40B4-BE49-F238E27FC236}">
                  <a16:creationId xmlns:a16="http://schemas.microsoft.com/office/drawing/2014/main" id="{E63FC720-BBA8-4CBF-B089-133C7A5AC21F}"/>
                </a:ext>
              </a:extLst>
            </p:cNvPr>
            <p:cNvSpPr>
              <a:spLocks noChangeArrowheads="1"/>
            </p:cNvSpPr>
            <p:nvPr/>
          </p:nvSpPr>
          <p:spPr bwMode="auto">
            <a:xfrm>
              <a:off x="3703292" y="3556349"/>
              <a:ext cx="251607" cy="251607"/>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182" name="Group 181">
            <a:extLst>
              <a:ext uri="{FF2B5EF4-FFF2-40B4-BE49-F238E27FC236}">
                <a16:creationId xmlns:a16="http://schemas.microsoft.com/office/drawing/2014/main" id="{40EECA62-AEBE-44A4-83CE-9F787F7D36BB}"/>
              </a:ext>
            </a:extLst>
          </p:cNvPr>
          <p:cNvGrpSpPr/>
          <p:nvPr/>
        </p:nvGrpSpPr>
        <p:grpSpPr>
          <a:xfrm>
            <a:off x="358094" y="1714691"/>
            <a:ext cx="14511673" cy="3842545"/>
            <a:chOff x="358094" y="1714691"/>
            <a:chExt cx="14511673" cy="3842545"/>
          </a:xfrm>
        </p:grpSpPr>
        <p:sp>
          <p:nvSpPr>
            <p:cNvPr id="184" name="Rectangle: Rounded Corners 183">
              <a:extLst>
                <a:ext uri="{FF2B5EF4-FFF2-40B4-BE49-F238E27FC236}">
                  <a16:creationId xmlns:a16="http://schemas.microsoft.com/office/drawing/2014/main" id="{6AA8C834-7A57-48C1-891C-7DEC5DC0E3AB}"/>
                </a:ext>
              </a:extLst>
            </p:cNvPr>
            <p:cNvSpPr/>
            <p:nvPr/>
          </p:nvSpPr>
          <p:spPr>
            <a:xfrm>
              <a:off x="3468011" y="3326086"/>
              <a:ext cx="1203446" cy="576762"/>
            </a:xfrm>
            <a:prstGeom prst="roundRect">
              <a:avLst/>
            </a:prstGeom>
            <a:gradFill>
              <a:gsLst>
                <a:gs pos="1961">
                  <a:schemeClr val="accent1"/>
                </a:gs>
                <a:gs pos="100000">
                  <a:srgbClr val="384C87"/>
                </a:gs>
              </a:gsLst>
              <a:lin ang="5400000" scaled="0"/>
            </a:grad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6" name="Rectangle: Rounded Corners 185">
              <a:extLst>
                <a:ext uri="{FF2B5EF4-FFF2-40B4-BE49-F238E27FC236}">
                  <a16:creationId xmlns:a16="http://schemas.microsoft.com/office/drawing/2014/main" id="{200B11E1-388C-4263-863B-61368F60B9D2}"/>
                </a:ext>
              </a:extLst>
            </p:cNvPr>
            <p:cNvSpPr/>
            <p:nvPr/>
          </p:nvSpPr>
          <p:spPr>
            <a:xfrm>
              <a:off x="2630999" y="2417033"/>
              <a:ext cx="1597163" cy="1027666"/>
            </a:xfrm>
            <a:prstGeom prst="roundRect">
              <a:avLst/>
            </a:prstGeom>
            <a:gradFill>
              <a:gsLst>
                <a:gs pos="1961">
                  <a:schemeClr val="accent1"/>
                </a:gs>
                <a:gs pos="100000">
                  <a:srgbClr val="384C87"/>
                </a:gs>
              </a:gsLst>
              <a:lin ang="5400000" scaled="0"/>
            </a:gra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87" name="Group 186">
              <a:extLst>
                <a:ext uri="{FF2B5EF4-FFF2-40B4-BE49-F238E27FC236}">
                  <a16:creationId xmlns:a16="http://schemas.microsoft.com/office/drawing/2014/main" id="{0A865A87-1472-4828-970A-270010B52895}"/>
                </a:ext>
              </a:extLst>
            </p:cNvPr>
            <p:cNvGrpSpPr/>
            <p:nvPr/>
          </p:nvGrpSpPr>
          <p:grpSpPr>
            <a:xfrm>
              <a:off x="3038517" y="2711665"/>
              <a:ext cx="960128" cy="599314"/>
              <a:chOff x="4713607" y="3205981"/>
              <a:chExt cx="185586" cy="115843"/>
            </a:xfrm>
            <a:solidFill>
              <a:schemeClr val="tx1"/>
            </a:solidFill>
          </p:grpSpPr>
          <p:sp>
            <p:nvSpPr>
              <p:cNvPr id="342" name="Freeform 25">
                <a:extLst>
                  <a:ext uri="{FF2B5EF4-FFF2-40B4-BE49-F238E27FC236}">
                    <a16:creationId xmlns:a16="http://schemas.microsoft.com/office/drawing/2014/main" id="{13BA0DE0-19C6-4898-A1D8-07ACF2016516}"/>
                  </a:ext>
                </a:extLst>
              </p:cNvPr>
              <p:cNvSpPr>
                <a:spLocks/>
              </p:cNvSpPr>
              <p:nvPr/>
            </p:nvSpPr>
            <p:spPr bwMode="auto">
              <a:xfrm>
                <a:off x="4713607" y="3228440"/>
                <a:ext cx="54376" cy="57922"/>
              </a:xfrm>
              <a:custGeom>
                <a:avLst/>
                <a:gdLst>
                  <a:gd name="T0" fmla="*/ 0 w 46"/>
                  <a:gd name="T1" fmla="*/ 28 h 49"/>
                  <a:gd name="T2" fmla="*/ 0 w 46"/>
                  <a:gd name="T3" fmla="*/ 23 h 49"/>
                  <a:gd name="T4" fmla="*/ 46 w 46"/>
                  <a:gd name="T5" fmla="*/ 0 h 49"/>
                  <a:gd name="T6" fmla="*/ 46 w 46"/>
                  <a:gd name="T7" fmla="*/ 7 h 49"/>
                  <a:gd name="T8" fmla="*/ 7 w 46"/>
                  <a:gd name="T9" fmla="*/ 26 h 49"/>
                  <a:gd name="T10" fmla="*/ 46 w 46"/>
                  <a:gd name="T11" fmla="*/ 42 h 49"/>
                  <a:gd name="T12" fmla="*/ 46 w 46"/>
                  <a:gd name="T13" fmla="*/ 49 h 49"/>
                  <a:gd name="T14" fmla="*/ 0 w 46"/>
                  <a:gd name="T15" fmla="*/ 2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9">
                    <a:moveTo>
                      <a:pt x="0" y="28"/>
                    </a:moveTo>
                    <a:lnTo>
                      <a:pt x="0" y="23"/>
                    </a:lnTo>
                    <a:lnTo>
                      <a:pt x="46" y="0"/>
                    </a:lnTo>
                    <a:lnTo>
                      <a:pt x="46" y="7"/>
                    </a:lnTo>
                    <a:lnTo>
                      <a:pt x="7" y="26"/>
                    </a:lnTo>
                    <a:lnTo>
                      <a:pt x="46" y="42"/>
                    </a:lnTo>
                    <a:lnTo>
                      <a:pt x="46" y="49"/>
                    </a:lnTo>
                    <a:lnTo>
                      <a:pt x="0" y="28"/>
                    </a:lnTo>
                    <a:close/>
                  </a:path>
                </a:pathLst>
              </a:custGeom>
              <a:grpFill/>
              <a:ln w="0">
                <a:no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1120" dirty="0">
                  <a:solidFill>
                    <a:srgbClr val="002D43"/>
                  </a:solidFill>
                  <a:latin typeface="Arial"/>
                </a:endParaRPr>
              </a:p>
            </p:txBody>
          </p:sp>
          <p:sp>
            <p:nvSpPr>
              <p:cNvPr id="343" name="Freeform 26">
                <a:extLst>
                  <a:ext uri="{FF2B5EF4-FFF2-40B4-BE49-F238E27FC236}">
                    <a16:creationId xmlns:a16="http://schemas.microsoft.com/office/drawing/2014/main" id="{538252E1-4567-4CAC-913F-BD3248C1B8AC}"/>
                  </a:ext>
                </a:extLst>
              </p:cNvPr>
              <p:cNvSpPr>
                <a:spLocks/>
              </p:cNvSpPr>
              <p:nvPr/>
            </p:nvSpPr>
            <p:spPr bwMode="auto">
              <a:xfrm>
                <a:off x="4780985" y="3205981"/>
                <a:ext cx="50829" cy="115843"/>
              </a:xfrm>
              <a:custGeom>
                <a:avLst/>
                <a:gdLst>
                  <a:gd name="T0" fmla="*/ 0 w 43"/>
                  <a:gd name="T1" fmla="*/ 98 h 98"/>
                  <a:gd name="T2" fmla="*/ 37 w 43"/>
                  <a:gd name="T3" fmla="*/ 0 h 98"/>
                  <a:gd name="T4" fmla="*/ 43 w 43"/>
                  <a:gd name="T5" fmla="*/ 0 h 98"/>
                  <a:gd name="T6" fmla="*/ 7 w 43"/>
                  <a:gd name="T7" fmla="*/ 98 h 98"/>
                  <a:gd name="T8" fmla="*/ 0 w 43"/>
                  <a:gd name="T9" fmla="*/ 98 h 98"/>
                </a:gdLst>
                <a:ahLst/>
                <a:cxnLst>
                  <a:cxn ang="0">
                    <a:pos x="T0" y="T1"/>
                  </a:cxn>
                  <a:cxn ang="0">
                    <a:pos x="T2" y="T3"/>
                  </a:cxn>
                  <a:cxn ang="0">
                    <a:pos x="T4" y="T5"/>
                  </a:cxn>
                  <a:cxn ang="0">
                    <a:pos x="T6" y="T7"/>
                  </a:cxn>
                  <a:cxn ang="0">
                    <a:pos x="T8" y="T9"/>
                  </a:cxn>
                </a:cxnLst>
                <a:rect l="0" t="0" r="r" b="b"/>
                <a:pathLst>
                  <a:path w="43" h="98">
                    <a:moveTo>
                      <a:pt x="0" y="98"/>
                    </a:moveTo>
                    <a:lnTo>
                      <a:pt x="37" y="0"/>
                    </a:lnTo>
                    <a:lnTo>
                      <a:pt x="43" y="0"/>
                    </a:lnTo>
                    <a:lnTo>
                      <a:pt x="7" y="98"/>
                    </a:lnTo>
                    <a:lnTo>
                      <a:pt x="0" y="98"/>
                    </a:lnTo>
                    <a:close/>
                  </a:path>
                </a:pathLst>
              </a:custGeom>
              <a:grpFill/>
              <a:ln w="0">
                <a:no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1120" dirty="0">
                  <a:solidFill>
                    <a:srgbClr val="002D43"/>
                  </a:solidFill>
                  <a:latin typeface="Arial"/>
                </a:endParaRPr>
              </a:p>
            </p:txBody>
          </p:sp>
          <p:sp>
            <p:nvSpPr>
              <p:cNvPr id="344" name="Freeform 27">
                <a:extLst>
                  <a:ext uri="{FF2B5EF4-FFF2-40B4-BE49-F238E27FC236}">
                    <a16:creationId xmlns:a16="http://schemas.microsoft.com/office/drawing/2014/main" id="{18B12E6B-02E4-4C41-B117-0EDD9C07DF49}"/>
                  </a:ext>
                </a:extLst>
              </p:cNvPr>
              <p:cNvSpPr>
                <a:spLocks/>
              </p:cNvSpPr>
              <p:nvPr/>
            </p:nvSpPr>
            <p:spPr bwMode="auto">
              <a:xfrm>
                <a:off x="4844817" y="3228440"/>
                <a:ext cx="54376" cy="57922"/>
              </a:xfrm>
              <a:custGeom>
                <a:avLst/>
                <a:gdLst>
                  <a:gd name="T0" fmla="*/ 46 w 46"/>
                  <a:gd name="T1" fmla="*/ 23 h 49"/>
                  <a:gd name="T2" fmla="*/ 46 w 46"/>
                  <a:gd name="T3" fmla="*/ 28 h 49"/>
                  <a:gd name="T4" fmla="*/ 0 w 46"/>
                  <a:gd name="T5" fmla="*/ 49 h 49"/>
                  <a:gd name="T6" fmla="*/ 0 w 46"/>
                  <a:gd name="T7" fmla="*/ 44 h 49"/>
                  <a:gd name="T8" fmla="*/ 40 w 46"/>
                  <a:gd name="T9" fmla="*/ 26 h 49"/>
                  <a:gd name="T10" fmla="*/ 0 w 46"/>
                  <a:gd name="T11" fmla="*/ 7 h 49"/>
                  <a:gd name="T12" fmla="*/ 0 w 46"/>
                  <a:gd name="T13" fmla="*/ 0 h 49"/>
                  <a:gd name="T14" fmla="*/ 46 w 46"/>
                  <a:gd name="T15" fmla="*/ 23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9">
                    <a:moveTo>
                      <a:pt x="46" y="23"/>
                    </a:moveTo>
                    <a:lnTo>
                      <a:pt x="46" y="28"/>
                    </a:lnTo>
                    <a:lnTo>
                      <a:pt x="0" y="49"/>
                    </a:lnTo>
                    <a:lnTo>
                      <a:pt x="0" y="44"/>
                    </a:lnTo>
                    <a:lnTo>
                      <a:pt x="40" y="26"/>
                    </a:lnTo>
                    <a:lnTo>
                      <a:pt x="0" y="7"/>
                    </a:lnTo>
                    <a:lnTo>
                      <a:pt x="0" y="0"/>
                    </a:lnTo>
                    <a:lnTo>
                      <a:pt x="46" y="23"/>
                    </a:lnTo>
                    <a:close/>
                  </a:path>
                </a:pathLst>
              </a:custGeom>
              <a:grpFill/>
              <a:ln w="0">
                <a:no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1120" dirty="0">
                  <a:solidFill>
                    <a:srgbClr val="002D43"/>
                  </a:solidFill>
                  <a:latin typeface="Arial"/>
                </a:endParaRPr>
              </a:p>
            </p:txBody>
          </p:sp>
        </p:grpSp>
        <p:sp>
          <p:nvSpPr>
            <p:cNvPr id="191" name="Rectangle: Rounded Corners 190">
              <a:extLst>
                <a:ext uri="{FF2B5EF4-FFF2-40B4-BE49-F238E27FC236}">
                  <a16:creationId xmlns:a16="http://schemas.microsoft.com/office/drawing/2014/main" id="{308AC887-DA0C-41DE-8022-4C054BAF9AEF}"/>
                </a:ext>
              </a:extLst>
            </p:cNvPr>
            <p:cNvSpPr/>
            <p:nvPr/>
          </p:nvSpPr>
          <p:spPr>
            <a:xfrm>
              <a:off x="1368626" y="2063991"/>
              <a:ext cx="1102194" cy="797022"/>
            </a:xfrm>
            <a:prstGeom prst="roundRect">
              <a:avLst/>
            </a:prstGeom>
            <a:gradFill>
              <a:gsLst>
                <a:gs pos="1961">
                  <a:schemeClr val="accent1"/>
                </a:gs>
                <a:gs pos="100000">
                  <a:srgbClr val="384C87"/>
                </a:gs>
              </a:gsLst>
              <a:lin ang="5400000" scaled="0"/>
            </a:grad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92" name="Group 256">
              <a:extLst>
                <a:ext uri="{FF2B5EF4-FFF2-40B4-BE49-F238E27FC236}">
                  <a16:creationId xmlns:a16="http://schemas.microsoft.com/office/drawing/2014/main" id="{5E0F0711-3848-4DEE-9DB1-BFF7697D1267}"/>
                </a:ext>
              </a:extLst>
            </p:cNvPr>
            <p:cNvGrpSpPr>
              <a:grpSpLocks noChangeAspect="1"/>
            </p:cNvGrpSpPr>
            <p:nvPr/>
          </p:nvGrpSpPr>
          <p:grpSpPr bwMode="auto">
            <a:xfrm>
              <a:off x="958446" y="2497615"/>
              <a:ext cx="3704282" cy="3059621"/>
              <a:chOff x="673" y="0"/>
              <a:chExt cx="4413" cy="3645"/>
            </a:xfrm>
          </p:grpSpPr>
          <p:sp>
            <p:nvSpPr>
              <p:cNvPr id="299" name="Freeform 257">
                <a:extLst>
                  <a:ext uri="{FF2B5EF4-FFF2-40B4-BE49-F238E27FC236}">
                    <a16:creationId xmlns:a16="http://schemas.microsoft.com/office/drawing/2014/main" id="{5F44669F-BC8B-4047-B22B-DE91B7FA821B}"/>
                  </a:ext>
                </a:extLst>
              </p:cNvPr>
              <p:cNvSpPr>
                <a:spLocks/>
              </p:cNvSpPr>
              <p:nvPr/>
            </p:nvSpPr>
            <p:spPr bwMode="auto">
              <a:xfrm>
                <a:off x="809" y="1477"/>
                <a:ext cx="1632" cy="1503"/>
              </a:xfrm>
              <a:custGeom>
                <a:avLst/>
                <a:gdLst>
                  <a:gd name="T0" fmla="*/ 2001 w 2001"/>
                  <a:gd name="T1" fmla="*/ 1842 h 1842"/>
                  <a:gd name="T2" fmla="*/ 1711 w 2001"/>
                  <a:gd name="T3" fmla="*/ 197 h 1842"/>
                  <a:gd name="T4" fmla="*/ 1479 w 2001"/>
                  <a:gd name="T5" fmla="*/ 0 h 1842"/>
                  <a:gd name="T6" fmla="*/ 181 w 2001"/>
                  <a:gd name="T7" fmla="*/ 0 h 1842"/>
                  <a:gd name="T8" fmla="*/ 19 w 2001"/>
                  <a:gd name="T9" fmla="*/ 197 h 1842"/>
                  <a:gd name="T10" fmla="*/ 309 w 2001"/>
                  <a:gd name="T11" fmla="*/ 1842 h 1842"/>
                  <a:gd name="T12" fmla="*/ 2001 w 2001"/>
                  <a:gd name="T13" fmla="*/ 1842 h 1842"/>
                </a:gdLst>
                <a:ahLst/>
                <a:cxnLst>
                  <a:cxn ang="0">
                    <a:pos x="T0" y="T1"/>
                  </a:cxn>
                  <a:cxn ang="0">
                    <a:pos x="T2" y="T3"/>
                  </a:cxn>
                  <a:cxn ang="0">
                    <a:pos x="T4" y="T5"/>
                  </a:cxn>
                  <a:cxn ang="0">
                    <a:pos x="T6" y="T7"/>
                  </a:cxn>
                  <a:cxn ang="0">
                    <a:pos x="T8" y="T9"/>
                  </a:cxn>
                  <a:cxn ang="0">
                    <a:pos x="T10" y="T11"/>
                  </a:cxn>
                  <a:cxn ang="0">
                    <a:pos x="T12" y="T13"/>
                  </a:cxn>
                </a:cxnLst>
                <a:rect l="0" t="0" r="r" b="b"/>
                <a:pathLst>
                  <a:path w="2001" h="1842">
                    <a:moveTo>
                      <a:pt x="2001" y="1842"/>
                    </a:moveTo>
                    <a:cubicBezTo>
                      <a:pt x="1711" y="197"/>
                      <a:pt x="1711" y="197"/>
                      <a:pt x="1711" y="197"/>
                    </a:cubicBezTo>
                    <a:cubicBezTo>
                      <a:pt x="1692" y="88"/>
                      <a:pt x="1588" y="0"/>
                      <a:pt x="1479" y="0"/>
                    </a:cubicBezTo>
                    <a:cubicBezTo>
                      <a:pt x="181" y="0"/>
                      <a:pt x="181" y="0"/>
                      <a:pt x="181" y="0"/>
                    </a:cubicBezTo>
                    <a:cubicBezTo>
                      <a:pt x="72" y="0"/>
                      <a:pt x="0" y="88"/>
                      <a:pt x="19" y="197"/>
                    </a:cubicBezTo>
                    <a:cubicBezTo>
                      <a:pt x="309" y="1842"/>
                      <a:pt x="309" y="1842"/>
                      <a:pt x="309" y="1842"/>
                    </a:cubicBezTo>
                    <a:lnTo>
                      <a:pt x="2001" y="184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0" name="Freeform 258">
                <a:extLst>
                  <a:ext uri="{FF2B5EF4-FFF2-40B4-BE49-F238E27FC236}">
                    <a16:creationId xmlns:a16="http://schemas.microsoft.com/office/drawing/2014/main" id="{586F114D-A263-460C-BBE3-AB37BA8EE747}"/>
                  </a:ext>
                </a:extLst>
              </p:cNvPr>
              <p:cNvSpPr>
                <a:spLocks/>
              </p:cNvSpPr>
              <p:nvPr/>
            </p:nvSpPr>
            <p:spPr bwMode="auto">
              <a:xfrm>
                <a:off x="787" y="1450"/>
                <a:ext cx="1682" cy="1530"/>
              </a:xfrm>
              <a:custGeom>
                <a:avLst/>
                <a:gdLst>
                  <a:gd name="T0" fmla="*/ 369 w 2062"/>
                  <a:gd name="T1" fmla="*/ 1876 h 1876"/>
                  <a:gd name="T2" fmla="*/ 78 w 2062"/>
                  <a:gd name="T3" fmla="*/ 225 h 1876"/>
                  <a:gd name="T4" fmla="*/ 105 w 2062"/>
                  <a:gd name="T5" fmla="*/ 112 h 1876"/>
                  <a:gd name="T6" fmla="*/ 207 w 2062"/>
                  <a:gd name="T7" fmla="*/ 68 h 1876"/>
                  <a:gd name="T8" fmla="*/ 1505 w 2062"/>
                  <a:gd name="T9" fmla="*/ 68 h 1876"/>
                  <a:gd name="T10" fmla="*/ 1704 w 2062"/>
                  <a:gd name="T11" fmla="*/ 237 h 1876"/>
                  <a:gd name="T12" fmla="*/ 1993 w 2062"/>
                  <a:gd name="T13" fmla="*/ 1876 h 1876"/>
                  <a:gd name="T14" fmla="*/ 2062 w 2062"/>
                  <a:gd name="T15" fmla="*/ 1876 h 1876"/>
                  <a:gd name="T16" fmla="*/ 1770 w 2062"/>
                  <a:gd name="T17" fmla="*/ 225 h 1876"/>
                  <a:gd name="T18" fmla="*/ 1677 w 2062"/>
                  <a:gd name="T19" fmla="*/ 66 h 1876"/>
                  <a:gd name="T20" fmla="*/ 1505 w 2062"/>
                  <a:gd name="T21" fmla="*/ 0 h 1876"/>
                  <a:gd name="T22" fmla="*/ 207 w 2062"/>
                  <a:gd name="T23" fmla="*/ 0 h 1876"/>
                  <a:gd name="T24" fmla="*/ 53 w 2062"/>
                  <a:gd name="T25" fmla="*/ 69 h 1876"/>
                  <a:gd name="T26" fmla="*/ 11 w 2062"/>
                  <a:gd name="T27" fmla="*/ 237 h 1876"/>
                  <a:gd name="T28" fmla="*/ 300 w 2062"/>
                  <a:gd name="T29" fmla="*/ 1876 h 1876"/>
                  <a:gd name="T30" fmla="*/ 369 w 2062"/>
                  <a:gd name="T31" fmla="*/ 1876 h 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2" h="1876">
                    <a:moveTo>
                      <a:pt x="369" y="1876"/>
                    </a:moveTo>
                    <a:cubicBezTo>
                      <a:pt x="78" y="225"/>
                      <a:pt x="78" y="225"/>
                      <a:pt x="78" y="225"/>
                    </a:cubicBezTo>
                    <a:cubicBezTo>
                      <a:pt x="71" y="182"/>
                      <a:pt x="80" y="142"/>
                      <a:pt x="105" y="112"/>
                    </a:cubicBezTo>
                    <a:cubicBezTo>
                      <a:pt x="129" y="84"/>
                      <a:pt x="165" y="68"/>
                      <a:pt x="207" y="68"/>
                    </a:cubicBezTo>
                    <a:cubicBezTo>
                      <a:pt x="1505" y="68"/>
                      <a:pt x="1505" y="68"/>
                      <a:pt x="1505" y="68"/>
                    </a:cubicBezTo>
                    <a:cubicBezTo>
                      <a:pt x="1598" y="68"/>
                      <a:pt x="1687" y="144"/>
                      <a:pt x="1704" y="237"/>
                    </a:cubicBezTo>
                    <a:cubicBezTo>
                      <a:pt x="1993" y="1876"/>
                      <a:pt x="1993" y="1876"/>
                      <a:pt x="1993" y="1876"/>
                    </a:cubicBezTo>
                    <a:cubicBezTo>
                      <a:pt x="2062" y="1876"/>
                      <a:pt x="2062" y="1876"/>
                      <a:pt x="2062" y="1876"/>
                    </a:cubicBezTo>
                    <a:cubicBezTo>
                      <a:pt x="1770" y="225"/>
                      <a:pt x="1770" y="225"/>
                      <a:pt x="1770" y="225"/>
                    </a:cubicBezTo>
                    <a:cubicBezTo>
                      <a:pt x="1760" y="165"/>
                      <a:pt x="1726" y="108"/>
                      <a:pt x="1677" y="66"/>
                    </a:cubicBezTo>
                    <a:cubicBezTo>
                      <a:pt x="1627" y="23"/>
                      <a:pt x="1566" y="0"/>
                      <a:pt x="1505" y="0"/>
                    </a:cubicBezTo>
                    <a:cubicBezTo>
                      <a:pt x="207" y="0"/>
                      <a:pt x="207" y="0"/>
                      <a:pt x="207" y="0"/>
                    </a:cubicBezTo>
                    <a:cubicBezTo>
                      <a:pt x="145" y="0"/>
                      <a:pt x="90" y="24"/>
                      <a:pt x="53" y="69"/>
                    </a:cubicBezTo>
                    <a:cubicBezTo>
                      <a:pt x="15" y="114"/>
                      <a:pt x="0" y="174"/>
                      <a:pt x="11" y="237"/>
                    </a:cubicBezTo>
                    <a:cubicBezTo>
                      <a:pt x="300" y="1876"/>
                      <a:pt x="300" y="1876"/>
                      <a:pt x="300" y="1876"/>
                    </a:cubicBezTo>
                    <a:lnTo>
                      <a:pt x="369" y="18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1" name="Freeform 259">
                <a:extLst>
                  <a:ext uri="{FF2B5EF4-FFF2-40B4-BE49-F238E27FC236}">
                    <a16:creationId xmlns:a16="http://schemas.microsoft.com/office/drawing/2014/main" id="{2EDBB22B-D8EB-40F5-BCAA-2B2C38666F8B}"/>
                  </a:ext>
                </a:extLst>
              </p:cNvPr>
              <p:cNvSpPr>
                <a:spLocks/>
              </p:cNvSpPr>
              <p:nvPr/>
            </p:nvSpPr>
            <p:spPr bwMode="auto">
              <a:xfrm>
                <a:off x="906" y="1477"/>
                <a:ext cx="1633" cy="1503"/>
              </a:xfrm>
              <a:custGeom>
                <a:avLst/>
                <a:gdLst>
                  <a:gd name="T0" fmla="*/ 2001 w 2001"/>
                  <a:gd name="T1" fmla="*/ 1842 h 1842"/>
                  <a:gd name="T2" fmla="*/ 1711 w 2001"/>
                  <a:gd name="T3" fmla="*/ 197 h 1842"/>
                  <a:gd name="T4" fmla="*/ 1479 w 2001"/>
                  <a:gd name="T5" fmla="*/ 0 h 1842"/>
                  <a:gd name="T6" fmla="*/ 181 w 2001"/>
                  <a:gd name="T7" fmla="*/ 0 h 1842"/>
                  <a:gd name="T8" fmla="*/ 19 w 2001"/>
                  <a:gd name="T9" fmla="*/ 197 h 1842"/>
                  <a:gd name="T10" fmla="*/ 309 w 2001"/>
                  <a:gd name="T11" fmla="*/ 1842 h 1842"/>
                  <a:gd name="T12" fmla="*/ 2001 w 2001"/>
                  <a:gd name="T13" fmla="*/ 1842 h 1842"/>
                </a:gdLst>
                <a:ahLst/>
                <a:cxnLst>
                  <a:cxn ang="0">
                    <a:pos x="T0" y="T1"/>
                  </a:cxn>
                  <a:cxn ang="0">
                    <a:pos x="T2" y="T3"/>
                  </a:cxn>
                  <a:cxn ang="0">
                    <a:pos x="T4" y="T5"/>
                  </a:cxn>
                  <a:cxn ang="0">
                    <a:pos x="T6" y="T7"/>
                  </a:cxn>
                  <a:cxn ang="0">
                    <a:pos x="T8" y="T9"/>
                  </a:cxn>
                  <a:cxn ang="0">
                    <a:pos x="T10" y="T11"/>
                  </a:cxn>
                  <a:cxn ang="0">
                    <a:pos x="T12" y="T13"/>
                  </a:cxn>
                </a:cxnLst>
                <a:rect l="0" t="0" r="r" b="b"/>
                <a:pathLst>
                  <a:path w="2001" h="1842">
                    <a:moveTo>
                      <a:pt x="2001" y="1842"/>
                    </a:moveTo>
                    <a:cubicBezTo>
                      <a:pt x="1711" y="197"/>
                      <a:pt x="1711" y="197"/>
                      <a:pt x="1711" y="197"/>
                    </a:cubicBezTo>
                    <a:cubicBezTo>
                      <a:pt x="1692" y="88"/>
                      <a:pt x="1588" y="0"/>
                      <a:pt x="1479" y="0"/>
                    </a:cubicBezTo>
                    <a:cubicBezTo>
                      <a:pt x="181" y="0"/>
                      <a:pt x="181" y="0"/>
                      <a:pt x="181" y="0"/>
                    </a:cubicBezTo>
                    <a:cubicBezTo>
                      <a:pt x="72" y="0"/>
                      <a:pt x="0" y="88"/>
                      <a:pt x="19" y="197"/>
                    </a:cubicBezTo>
                    <a:cubicBezTo>
                      <a:pt x="309" y="1842"/>
                      <a:pt x="309" y="1842"/>
                      <a:pt x="309" y="1842"/>
                    </a:cubicBezTo>
                    <a:lnTo>
                      <a:pt x="2001" y="184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2" name="Freeform 260">
                <a:extLst>
                  <a:ext uri="{FF2B5EF4-FFF2-40B4-BE49-F238E27FC236}">
                    <a16:creationId xmlns:a16="http://schemas.microsoft.com/office/drawing/2014/main" id="{106844D8-3ACB-4789-875E-2A26E17AB0D4}"/>
                  </a:ext>
                </a:extLst>
              </p:cNvPr>
              <p:cNvSpPr>
                <a:spLocks/>
              </p:cNvSpPr>
              <p:nvPr/>
            </p:nvSpPr>
            <p:spPr bwMode="auto">
              <a:xfrm>
                <a:off x="885" y="1450"/>
                <a:ext cx="1682" cy="1530"/>
              </a:xfrm>
              <a:custGeom>
                <a:avLst/>
                <a:gdLst>
                  <a:gd name="T0" fmla="*/ 369 w 2062"/>
                  <a:gd name="T1" fmla="*/ 1876 h 1876"/>
                  <a:gd name="T2" fmla="*/ 78 w 2062"/>
                  <a:gd name="T3" fmla="*/ 225 h 1876"/>
                  <a:gd name="T4" fmla="*/ 105 w 2062"/>
                  <a:gd name="T5" fmla="*/ 112 h 1876"/>
                  <a:gd name="T6" fmla="*/ 207 w 2062"/>
                  <a:gd name="T7" fmla="*/ 68 h 1876"/>
                  <a:gd name="T8" fmla="*/ 1505 w 2062"/>
                  <a:gd name="T9" fmla="*/ 68 h 1876"/>
                  <a:gd name="T10" fmla="*/ 1704 w 2062"/>
                  <a:gd name="T11" fmla="*/ 237 h 1876"/>
                  <a:gd name="T12" fmla="*/ 1993 w 2062"/>
                  <a:gd name="T13" fmla="*/ 1876 h 1876"/>
                  <a:gd name="T14" fmla="*/ 2062 w 2062"/>
                  <a:gd name="T15" fmla="*/ 1876 h 1876"/>
                  <a:gd name="T16" fmla="*/ 1770 w 2062"/>
                  <a:gd name="T17" fmla="*/ 225 h 1876"/>
                  <a:gd name="T18" fmla="*/ 1677 w 2062"/>
                  <a:gd name="T19" fmla="*/ 66 h 1876"/>
                  <a:gd name="T20" fmla="*/ 1505 w 2062"/>
                  <a:gd name="T21" fmla="*/ 0 h 1876"/>
                  <a:gd name="T22" fmla="*/ 207 w 2062"/>
                  <a:gd name="T23" fmla="*/ 0 h 1876"/>
                  <a:gd name="T24" fmla="*/ 53 w 2062"/>
                  <a:gd name="T25" fmla="*/ 69 h 1876"/>
                  <a:gd name="T26" fmla="*/ 11 w 2062"/>
                  <a:gd name="T27" fmla="*/ 237 h 1876"/>
                  <a:gd name="T28" fmla="*/ 300 w 2062"/>
                  <a:gd name="T29" fmla="*/ 1876 h 1876"/>
                  <a:gd name="T30" fmla="*/ 369 w 2062"/>
                  <a:gd name="T31" fmla="*/ 1876 h 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2" h="1876">
                    <a:moveTo>
                      <a:pt x="369" y="1876"/>
                    </a:moveTo>
                    <a:cubicBezTo>
                      <a:pt x="78" y="225"/>
                      <a:pt x="78" y="225"/>
                      <a:pt x="78" y="225"/>
                    </a:cubicBezTo>
                    <a:cubicBezTo>
                      <a:pt x="71" y="182"/>
                      <a:pt x="80" y="142"/>
                      <a:pt x="105" y="112"/>
                    </a:cubicBezTo>
                    <a:cubicBezTo>
                      <a:pt x="129" y="84"/>
                      <a:pt x="165" y="68"/>
                      <a:pt x="207" y="68"/>
                    </a:cubicBezTo>
                    <a:cubicBezTo>
                      <a:pt x="1505" y="68"/>
                      <a:pt x="1505" y="68"/>
                      <a:pt x="1505" y="68"/>
                    </a:cubicBezTo>
                    <a:cubicBezTo>
                      <a:pt x="1598" y="68"/>
                      <a:pt x="1687" y="144"/>
                      <a:pt x="1704" y="237"/>
                    </a:cubicBezTo>
                    <a:cubicBezTo>
                      <a:pt x="1993" y="1876"/>
                      <a:pt x="1993" y="1876"/>
                      <a:pt x="1993" y="1876"/>
                    </a:cubicBezTo>
                    <a:cubicBezTo>
                      <a:pt x="2062" y="1876"/>
                      <a:pt x="2062" y="1876"/>
                      <a:pt x="2062" y="1876"/>
                    </a:cubicBezTo>
                    <a:cubicBezTo>
                      <a:pt x="1770" y="225"/>
                      <a:pt x="1770" y="225"/>
                      <a:pt x="1770" y="225"/>
                    </a:cubicBezTo>
                    <a:cubicBezTo>
                      <a:pt x="1760" y="165"/>
                      <a:pt x="1726" y="108"/>
                      <a:pt x="1677" y="66"/>
                    </a:cubicBezTo>
                    <a:cubicBezTo>
                      <a:pt x="1627" y="23"/>
                      <a:pt x="1566" y="0"/>
                      <a:pt x="1505" y="0"/>
                    </a:cubicBezTo>
                    <a:cubicBezTo>
                      <a:pt x="207" y="0"/>
                      <a:pt x="207" y="0"/>
                      <a:pt x="207" y="0"/>
                    </a:cubicBezTo>
                    <a:cubicBezTo>
                      <a:pt x="145" y="0"/>
                      <a:pt x="90" y="24"/>
                      <a:pt x="53" y="69"/>
                    </a:cubicBezTo>
                    <a:cubicBezTo>
                      <a:pt x="15" y="114"/>
                      <a:pt x="0" y="174"/>
                      <a:pt x="11" y="237"/>
                    </a:cubicBezTo>
                    <a:cubicBezTo>
                      <a:pt x="300" y="1876"/>
                      <a:pt x="300" y="1876"/>
                      <a:pt x="300" y="1876"/>
                    </a:cubicBezTo>
                    <a:lnTo>
                      <a:pt x="369" y="18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3" name="Freeform 261">
                <a:extLst>
                  <a:ext uri="{FF2B5EF4-FFF2-40B4-BE49-F238E27FC236}">
                    <a16:creationId xmlns:a16="http://schemas.microsoft.com/office/drawing/2014/main" id="{E9F915BA-7BCC-4606-ADC2-9987D74056BC}"/>
                  </a:ext>
                </a:extLst>
              </p:cNvPr>
              <p:cNvSpPr>
                <a:spLocks/>
              </p:cNvSpPr>
              <p:nvPr/>
            </p:nvSpPr>
            <p:spPr bwMode="auto">
              <a:xfrm>
                <a:off x="2686" y="1314"/>
                <a:ext cx="1508" cy="1663"/>
              </a:xfrm>
              <a:custGeom>
                <a:avLst/>
                <a:gdLst>
                  <a:gd name="T0" fmla="*/ 788 w 1849"/>
                  <a:gd name="T1" fmla="*/ 272 h 2038"/>
                  <a:gd name="T2" fmla="*/ 260 w 1849"/>
                  <a:gd name="T3" fmla="*/ 0 h 2038"/>
                  <a:gd name="T4" fmla="*/ 0 w 1849"/>
                  <a:gd name="T5" fmla="*/ 0 h 2038"/>
                  <a:gd name="T6" fmla="*/ 1456 w 1849"/>
                  <a:gd name="T7" fmla="*/ 2038 h 2038"/>
                  <a:gd name="T8" fmla="*/ 1456 w 1849"/>
                  <a:gd name="T9" fmla="*/ 2038 h 2038"/>
                  <a:gd name="T10" fmla="*/ 1704 w 1849"/>
                  <a:gd name="T11" fmla="*/ 1555 h 2038"/>
                  <a:gd name="T12" fmla="*/ 788 w 1849"/>
                  <a:gd name="T13" fmla="*/ 272 h 2038"/>
                </a:gdLst>
                <a:ahLst/>
                <a:cxnLst>
                  <a:cxn ang="0">
                    <a:pos x="T0" y="T1"/>
                  </a:cxn>
                  <a:cxn ang="0">
                    <a:pos x="T2" y="T3"/>
                  </a:cxn>
                  <a:cxn ang="0">
                    <a:pos x="T4" y="T5"/>
                  </a:cxn>
                  <a:cxn ang="0">
                    <a:pos x="T6" y="T7"/>
                  </a:cxn>
                  <a:cxn ang="0">
                    <a:pos x="T8" y="T9"/>
                  </a:cxn>
                  <a:cxn ang="0">
                    <a:pos x="T10" y="T11"/>
                  </a:cxn>
                  <a:cxn ang="0">
                    <a:pos x="T12" y="T13"/>
                  </a:cxn>
                </a:cxnLst>
                <a:rect l="0" t="0" r="r" b="b"/>
                <a:pathLst>
                  <a:path w="1849" h="2038">
                    <a:moveTo>
                      <a:pt x="788" y="272"/>
                    </a:moveTo>
                    <a:cubicBezTo>
                      <a:pt x="666" y="101"/>
                      <a:pt x="469" y="0"/>
                      <a:pt x="260" y="0"/>
                    </a:cubicBezTo>
                    <a:cubicBezTo>
                      <a:pt x="0" y="0"/>
                      <a:pt x="0" y="0"/>
                      <a:pt x="0" y="0"/>
                    </a:cubicBezTo>
                    <a:cubicBezTo>
                      <a:pt x="1456" y="2038"/>
                      <a:pt x="1456" y="2038"/>
                      <a:pt x="1456" y="2038"/>
                    </a:cubicBezTo>
                    <a:cubicBezTo>
                      <a:pt x="1456" y="2038"/>
                      <a:pt x="1456" y="2038"/>
                      <a:pt x="1456" y="2038"/>
                    </a:cubicBezTo>
                    <a:cubicBezTo>
                      <a:pt x="1704" y="2038"/>
                      <a:pt x="1849" y="1757"/>
                      <a:pt x="1704" y="1555"/>
                    </a:cubicBezTo>
                    <a:lnTo>
                      <a:pt x="788" y="27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4" name="Freeform 262">
                <a:extLst>
                  <a:ext uri="{FF2B5EF4-FFF2-40B4-BE49-F238E27FC236}">
                    <a16:creationId xmlns:a16="http://schemas.microsoft.com/office/drawing/2014/main" id="{65E046DD-41D5-450D-BC3F-1CA31851A5CF}"/>
                  </a:ext>
                </a:extLst>
              </p:cNvPr>
              <p:cNvSpPr>
                <a:spLocks noEditPoints="1"/>
              </p:cNvSpPr>
              <p:nvPr/>
            </p:nvSpPr>
            <p:spPr bwMode="auto">
              <a:xfrm>
                <a:off x="2657" y="1286"/>
                <a:ext cx="1511" cy="1718"/>
              </a:xfrm>
              <a:custGeom>
                <a:avLst/>
                <a:gdLst>
                  <a:gd name="T0" fmla="*/ 851 w 1852"/>
                  <a:gd name="T1" fmla="*/ 286 h 2106"/>
                  <a:gd name="T2" fmla="*/ 296 w 1852"/>
                  <a:gd name="T3" fmla="*/ 0 h 2106"/>
                  <a:gd name="T4" fmla="*/ 36 w 1852"/>
                  <a:gd name="T5" fmla="*/ 0 h 2106"/>
                  <a:gd name="T6" fmla="*/ 6 w 1852"/>
                  <a:gd name="T7" fmla="*/ 19 h 2106"/>
                  <a:gd name="T8" fmla="*/ 8 w 1852"/>
                  <a:gd name="T9" fmla="*/ 54 h 2106"/>
                  <a:gd name="T10" fmla="*/ 1464 w 1852"/>
                  <a:gd name="T11" fmla="*/ 2092 h 2106"/>
                  <a:gd name="T12" fmla="*/ 1492 w 1852"/>
                  <a:gd name="T13" fmla="*/ 2106 h 2106"/>
                  <a:gd name="T14" fmla="*/ 1794 w 1852"/>
                  <a:gd name="T15" fmla="*/ 1922 h 2106"/>
                  <a:gd name="T16" fmla="*/ 1768 w 1852"/>
                  <a:gd name="T17" fmla="*/ 1569 h 2106"/>
                  <a:gd name="T18" fmla="*/ 851 w 1852"/>
                  <a:gd name="T19" fmla="*/ 286 h 2106"/>
                  <a:gd name="T20" fmla="*/ 1733 w 1852"/>
                  <a:gd name="T21" fmla="*/ 1891 h 2106"/>
                  <a:gd name="T22" fmla="*/ 1509 w 1852"/>
                  <a:gd name="T23" fmla="*/ 2038 h 2106"/>
                  <a:gd name="T24" fmla="*/ 102 w 1852"/>
                  <a:gd name="T25" fmla="*/ 68 h 2106"/>
                  <a:gd name="T26" fmla="*/ 296 w 1852"/>
                  <a:gd name="T27" fmla="*/ 68 h 2106"/>
                  <a:gd name="T28" fmla="*/ 796 w 1852"/>
                  <a:gd name="T29" fmla="*/ 326 h 2106"/>
                  <a:gd name="T30" fmla="*/ 1713 w 1852"/>
                  <a:gd name="T31" fmla="*/ 1609 h 2106"/>
                  <a:gd name="T32" fmla="*/ 1733 w 1852"/>
                  <a:gd name="T33" fmla="*/ 1891 h 2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52" h="2106">
                    <a:moveTo>
                      <a:pt x="851" y="286"/>
                    </a:moveTo>
                    <a:cubicBezTo>
                      <a:pt x="724" y="107"/>
                      <a:pt x="516" y="0"/>
                      <a:pt x="296" y="0"/>
                    </a:cubicBezTo>
                    <a:cubicBezTo>
                      <a:pt x="36" y="0"/>
                      <a:pt x="36" y="0"/>
                      <a:pt x="36" y="0"/>
                    </a:cubicBezTo>
                    <a:cubicBezTo>
                      <a:pt x="23" y="0"/>
                      <a:pt x="12" y="7"/>
                      <a:pt x="6" y="19"/>
                    </a:cubicBezTo>
                    <a:cubicBezTo>
                      <a:pt x="0" y="30"/>
                      <a:pt x="1" y="44"/>
                      <a:pt x="8" y="54"/>
                    </a:cubicBezTo>
                    <a:cubicBezTo>
                      <a:pt x="1464" y="2092"/>
                      <a:pt x="1464" y="2092"/>
                      <a:pt x="1464" y="2092"/>
                    </a:cubicBezTo>
                    <a:cubicBezTo>
                      <a:pt x="1470" y="2101"/>
                      <a:pt x="1481" y="2106"/>
                      <a:pt x="1492" y="2106"/>
                    </a:cubicBezTo>
                    <a:cubicBezTo>
                      <a:pt x="1620" y="2106"/>
                      <a:pt x="1735" y="2036"/>
                      <a:pt x="1794" y="1922"/>
                    </a:cubicBezTo>
                    <a:cubicBezTo>
                      <a:pt x="1852" y="1809"/>
                      <a:pt x="1842" y="1673"/>
                      <a:pt x="1768" y="1569"/>
                    </a:cubicBezTo>
                    <a:lnTo>
                      <a:pt x="851" y="286"/>
                    </a:lnTo>
                    <a:close/>
                    <a:moveTo>
                      <a:pt x="1733" y="1891"/>
                    </a:moveTo>
                    <a:cubicBezTo>
                      <a:pt x="1688" y="1978"/>
                      <a:pt x="1605" y="2032"/>
                      <a:pt x="1509" y="2038"/>
                    </a:cubicBezTo>
                    <a:cubicBezTo>
                      <a:pt x="102" y="68"/>
                      <a:pt x="102" y="68"/>
                      <a:pt x="102" y="68"/>
                    </a:cubicBezTo>
                    <a:cubicBezTo>
                      <a:pt x="296" y="68"/>
                      <a:pt x="296" y="68"/>
                      <a:pt x="296" y="68"/>
                    </a:cubicBezTo>
                    <a:cubicBezTo>
                      <a:pt x="494" y="68"/>
                      <a:pt x="681" y="164"/>
                      <a:pt x="796" y="326"/>
                    </a:cubicBezTo>
                    <a:cubicBezTo>
                      <a:pt x="1713" y="1609"/>
                      <a:pt x="1713" y="1609"/>
                      <a:pt x="1713" y="1609"/>
                    </a:cubicBezTo>
                    <a:cubicBezTo>
                      <a:pt x="1773" y="1693"/>
                      <a:pt x="1781" y="1799"/>
                      <a:pt x="1733" y="189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5" name="Freeform 263">
                <a:extLst>
                  <a:ext uri="{FF2B5EF4-FFF2-40B4-BE49-F238E27FC236}">
                    <a16:creationId xmlns:a16="http://schemas.microsoft.com/office/drawing/2014/main" id="{65162AEE-57C8-4B9D-ABE9-CA275933A932}"/>
                  </a:ext>
                </a:extLst>
              </p:cNvPr>
              <p:cNvSpPr>
                <a:spLocks/>
              </p:cNvSpPr>
              <p:nvPr/>
            </p:nvSpPr>
            <p:spPr bwMode="auto">
              <a:xfrm>
                <a:off x="1867" y="1307"/>
                <a:ext cx="1306" cy="1652"/>
              </a:xfrm>
              <a:custGeom>
                <a:avLst/>
                <a:gdLst>
                  <a:gd name="T0" fmla="*/ 339 w 1601"/>
                  <a:gd name="T1" fmla="*/ 0 h 2026"/>
                  <a:gd name="T2" fmla="*/ 0 w 1601"/>
                  <a:gd name="T3" fmla="*/ 250 h 2026"/>
                  <a:gd name="T4" fmla="*/ 0 w 1601"/>
                  <a:gd name="T5" fmla="*/ 2026 h 2026"/>
                  <a:gd name="T6" fmla="*/ 1601 w 1601"/>
                  <a:gd name="T7" fmla="*/ 2026 h 2026"/>
                  <a:gd name="T8" fmla="*/ 1601 w 1601"/>
                  <a:gd name="T9" fmla="*/ 250 h 2026"/>
                  <a:gd name="T10" fmla="*/ 1263 w 1601"/>
                  <a:gd name="T11" fmla="*/ 0 h 2026"/>
                  <a:gd name="T12" fmla="*/ 339 w 1601"/>
                  <a:gd name="T13" fmla="*/ 0 h 2026"/>
                </a:gdLst>
                <a:ahLst/>
                <a:cxnLst>
                  <a:cxn ang="0">
                    <a:pos x="T0" y="T1"/>
                  </a:cxn>
                  <a:cxn ang="0">
                    <a:pos x="T2" y="T3"/>
                  </a:cxn>
                  <a:cxn ang="0">
                    <a:pos x="T4" y="T5"/>
                  </a:cxn>
                  <a:cxn ang="0">
                    <a:pos x="T6" y="T7"/>
                  </a:cxn>
                  <a:cxn ang="0">
                    <a:pos x="T8" y="T9"/>
                  </a:cxn>
                  <a:cxn ang="0">
                    <a:pos x="T10" y="T11"/>
                  </a:cxn>
                  <a:cxn ang="0">
                    <a:pos x="T12" y="T13"/>
                  </a:cxn>
                </a:cxnLst>
                <a:rect l="0" t="0" r="r" b="b"/>
                <a:pathLst>
                  <a:path w="1601" h="2026">
                    <a:moveTo>
                      <a:pt x="339" y="0"/>
                    </a:moveTo>
                    <a:cubicBezTo>
                      <a:pt x="152" y="0"/>
                      <a:pt x="0" y="112"/>
                      <a:pt x="0" y="250"/>
                    </a:cubicBezTo>
                    <a:cubicBezTo>
                      <a:pt x="0" y="2026"/>
                      <a:pt x="0" y="2026"/>
                      <a:pt x="0" y="2026"/>
                    </a:cubicBezTo>
                    <a:cubicBezTo>
                      <a:pt x="1601" y="2026"/>
                      <a:pt x="1601" y="2026"/>
                      <a:pt x="1601" y="2026"/>
                    </a:cubicBezTo>
                    <a:cubicBezTo>
                      <a:pt x="1601" y="250"/>
                      <a:pt x="1601" y="250"/>
                      <a:pt x="1601" y="250"/>
                    </a:cubicBezTo>
                    <a:cubicBezTo>
                      <a:pt x="1263" y="0"/>
                      <a:pt x="1263" y="0"/>
                      <a:pt x="1263" y="0"/>
                    </a:cubicBezTo>
                    <a:lnTo>
                      <a:pt x="33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6" name="Freeform 264">
                <a:extLst>
                  <a:ext uri="{FF2B5EF4-FFF2-40B4-BE49-F238E27FC236}">
                    <a16:creationId xmlns:a16="http://schemas.microsoft.com/office/drawing/2014/main" id="{6213F9EC-4D71-44E1-BC55-C79BCEA6C632}"/>
                  </a:ext>
                </a:extLst>
              </p:cNvPr>
              <p:cNvSpPr>
                <a:spLocks/>
              </p:cNvSpPr>
              <p:nvPr/>
            </p:nvSpPr>
            <p:spPr bwMode="auto">
              <a:xfrm>
                <a:off x="1840" y="1286"/>
                <a:ext cx="1361" cy="1694"/>
              </a:xfrm>
              <a:custGeom>
                <a:avLst/>
                <a:gdLst>
                  <a:gd name="T0" fmla="*/ 1635 w 1669"/>
                  <a:gd name="T1" fmla="*/ 249 h 2076"/>
                  <a:gd name="T2" fmla="*/ 1601 w 1669"/>
                  <a:gd name="T3" fmla="*/ 275 h 2076"/>
                  <a:gd name="T4" fmla="*/ 1601 w 1669"/>
                  <a:gd name="T5" fmla="*/ 2026 h 2076"/>
                  <a:gd name="T6" fmla="*/ 68 w 1669"/>
                  <a:gd name="T7" fmla="*/ 2026 h 2076"/>
                  <a:gd name="T8" fmla="*/ 68 w 1669"/>
                  <a:gd name="T9" fmla="*/ 275 h 2076"/>
                  <a:gd name="T10" fmla="*/ 373 w 1669"/>
                  <a:gd name="T11" fmla="*/ 50 h 2076"/>
                  <a:gd name="T12" fmla="*/ 1297 w 1669"/>
                  <a:gd name="T13" fmla="*/ 50 h 2076"/>
                  <a:gd name="T14" fmla="*/ 1331 w 1669"/>
                  <a:gd name="T15" fmla="*/ 25 h 2076"/>
                  <a:gd name="T16" fmla="*/ 1297 w 1669"/>
                  <a:gd name="T17" fmla="*/ 0 h 2076"/>
                  <a:gd name="T18" fmla="*/ 373 w 1669"/>
                  <a:gd name="T19" fmla="*/ 0 h 2076"/>
                  <a:gd name="T20" fmla="*/ 0 w 1669"/>
                  <a:gd name="T21" fmla="*/ 275 h 2076"/>
                  <a:gd name="T22" fmla="*/ 0 w 1669"/>
                  <a:gd name="T23" fmla="*/ 2051 h 2076"/>
                  <a:gd name="T24" fmla="*/ 34 w 1669"/>
                  <a:gd name="T25" fmla="*/ 2076 h 2076"/>
                  <a:gd name="T26" fmla="*/ 1635 w 1669"/>
                  <a:gd name="T27" fmla="*/ 2076 h 2076"/>
                  <a:gd name="T28" fmla="*/ 1669 w 1669"/>
                  <a:gd name="T29" fmla="*/ 2051 h 2076"/>
                  <a:gd name="T30" fmla="*/ 1669 w 1669"/>
                  <a:gd name="T31" fmla="*/ 275 h 2076"/>
                  <a:gd name="T32" fmla="*/ 1635 w 1669"/>
                  <a:gd name="T33" fmla="*/ 249 h 2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9" h="2076">
                    <a:moveTo>
                      <a:pt x="1635" y="249"/>
                    </a:moveTo>
                    <a:cubicBezTo>
                      <a:pt x="1617" y="249"/>
                      <a:pt x="1601" y="261"/>
                      <a:pt x="1601" y="275"/>
                    </a:cubicBezTo>
                    <a:cubicBezTo>
                      <a:pt x="1601" y="2026"/>
                      <a:pt x="1601" y="2026"/>
                      <a:pt x="1601" y="2026"/>
                    </a:cubicBezTo>
                    <a:cubicBezTo>
                      <a:pt x="68" y="2026"/>
                      <a:pt x="68" y="2026"/>
                      <a:pt x="68" y="2026"/>
                    </a:cubicBezTo>
                    <a:cubicBezTo>
                      <a:pt x="68" y="275"/>
                      <a:pt x="68" y="275"/>
                      <a:pt x="68" y="275"/>
                    </a:cubicBezTo>
                    <a:cubicBezTo>
                      <a:pt x="68" y="151"/>
                      <a:pt x="205" y="50"/>
                      <a:pt x="373" y="50"/>
                    </a:cubicBezTo>
                    <a:cubicBezTo>
                      <a:pt x="1297" y="50"/>
                      <a:pt x="1297" y="50"/>
                      <a:pt x="1297" y="50"/>
                    </a:cubicBezTo>
                    <a:cubicBezTo>
                      <a:pt x="1315" y="50"/>
                      <a:pt x="1331" y="39"/>
                      <a:pt x="1331" y="25"/>
                    </a:cubicBezTo>
                    <a:cubicBezTo>
                      <a:pt x="1331" y="11"/>
                      <a:pt x="1315" y="0"/>
                      <a:pt x="1297" y="0"/>
                    </a:cubicBezTo>
                    <a:cubicBezTo>
                      <a:pt x="373" y="0"/>
                      <a:pt x="373" y="0"/>
                      <a:pt x="373" y="0"/>
                    </a:cubicBezTo>
                    <a:cubicBezTo>
                      <a:pt x="167" y="0"/>
                      <a:pt x="0" y="123"/>
                      <a:pt x="0" y="275"/>
                    </a:cubicBezTo>
                    <a:cubicBezTo>
                      <a:pt x="0" y="2051"/>
                      <a:pt x="0" y="2051"/>
                      <a:pt x="0" y="2051"/>
                    </a:cubicBezTo>
                    <a:cubicBezTo>
                      <a:pt x="0" y="2065"/>
                      <a:pt x="15" y="2076"/>
                      <a:pt x="34" y="2076"/>
                    </a:cubicBezTo>
                    <a:cubicBezTo>
                      <a:pt x="1635" y="2076"/>
                      <a:pt x="1635" y="2076"/>
                      <a:pt x="1635" y="2076"/>
                    </a:cubicBezTo>
                    <a:cubicBezTo>
                      <a:pt x="1654" y="2076"/>
                      <a:pt x="1669" y="2065"/>
                      <a:pt x="1669" y="2051"/>
                    </a:cubicBezTo>
                    <a:cubicBezTo>
                      <a:pt x="1669" y="275"/>
                      <a:pt x="1669" y="275"/>
                      <a:pt x="1669" y="275"/>
                    </a:cubicBezTo>
                    <a:cubicBezTo>
                      <a:pt x="1669" y="261"/>
                      <a:pt x="1654" y="249"/>
                      <a:pt x="1635" y="24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7" name="Rectangle 265">
                <a:extLst>
                  <a:ext uri="{FF2B5EF4-FFF2-40B4-BE49-F238E27FC236}">
                    <a16:creationId xmlns:a16="http://schemas.microsoft.com/office/drawing/2014/main" id="{A39678AE-F595-43B9-BE0E-43AFAA50D416}"/>
                  </a:ext>
                </a:extLst>
              </p:cNvPr>
              <p:cNvSpPr>
                <a:spLocks noChangeArrowheads="1"/>
              </p:cNvSpPr>
              <p:nvPr/>
            </p:nvSpPr>
            <p:spPr bwMode="auto">
              <a:xfrm>
                <a:off x="681" y="2977"/>
                <a:ext cx="4397" cy="66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8" name="Freeform 266">
                <a:extLst>
                  <a:ext uri="{FF2B5EF4-FFF2-40B4-BE49-F238E27FC236}">
                    <a16:creationId xmlns:a16="http://schemas.microsoft.com/office/drawing/2014/main" id="{49D1CCF8-3D82-4816-BF50-AE48831685F6}"/>
                  </a:ext>
                </a:extLst>
              </p:cNvPr>
              <p:cNvSpPr>
                <a:spLocks/>
              </p:cNvSpPr>
              <p:nvPr/>
            </p:nvSpPr>
            <p:spPr bwMode="auto">
              <a:xfrm flipV="1">
                <a:off x="673" y="2949"/>
                <a:ext cx="4413" cy="55"/>
              </a:xfrm>
              <a:custGeom>
                <a:avLst/>
                <a:gdLst>
                  <a:gd name="T0" fmla="*/ 5400 w 5410"/>
                  <a:gd name="T1" fmla="*/ 0 h 102"/>
                  <a:gd name="T2" fmla="*/ 10 w 5410"/>
                  <a:gd name="T3" fmla="*/ 0 h 102"/>
                  <a:gd name="T4" fmla="*/ 0 w 5410"/>
                  <a:gd name="T5" fmla="*/ 9 h 102"/>
                  <a:gd name="T6" fmla="*/ 0 w 5410"/>
                  <a:gd name="T7" fmla="*/ 93 h 102"/>
                  <a:gd name="T8" fmla="*/ 10 w 5410"/>
                  <a:gd name="T9" fmla="*/ 102 h 102"/>
                  <a:gd name="T10" fmla="*/ 5400 w 5410"/>
                  <a:gd name="T11" fmla="*/ 102 h 102"/>
                  <a:gd name="T12" fmla="*/ 5410 w 5410"/>
                  <a:gd name="T13" fmla="*/ 93 h 102"/>
                  <a:gd name="T14" fmla="*/ 5410 w 5410"/>
                  <a:gd name="T15" fmla="*/ 9 h 102"/>
                  <a:gd name="T16" fmla="*/ 5400 w 5410"/>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0" h="102">
                    <a:moveTo>
                      <a:pt x="5400" y="0"/>
                    </a:moveTo>
                    <a:cubicBezTo>
                      <a:pt x="10" y="0"/>
                      <a:pt x="10" y="0"/>
                      <a:pt x="10" y="0"/>
                    </a:cubicBezTo>
                    <a:cubicBezTo>
                      <a:pt x="5" y="0"/>
                      <a:pt x="0" y="4"/>
                      <a:pt x="0" y="9"/>
                    </a:cubicBezTo>
                    <a:cubicBezTo>
                      <a:pt x="0" y="93"/>
                      <a:pt x="0" y="93"/>
                      <a:pt x="0" y="93"/>
                    </a:cubicBezTo>
                    <a:cubicBezTo>
                      <a:pt x="0" y="98"/>
                      <a:pt x="5" y="102"/>
                      <a:pt x="10" y="102"/>
                    </a:cubicBezTo>
                    <a:cubicBezTo>
                      <a:pt x="5400" y="102"/>
                      <a:pt x="5400" y="102"/>
                      <a:pt x="5400" y="102"/>
                    </a:cubicBezTo>
                    <a:cubicBezTo>
                      <a:pt x="5405" y="102"/>
                      <a:pt x="5410" y="98"/>
                      <a:pt x="5410" y="93"/>
                    </a:cubicBezTo>
                    <a:cubicBezTo>
                      <a:pt x="5410" y="9"/>
                      <a:pt x="5410" y="9"/>
                      <a:pt x="5410" y="9"/>
                    </a:cubicBezTo>
                    <a:cubicBezTo>
                      <a:pt x="5410" y="4"/>
                      <a:pt x="5405" y="0"/>
                      <a:pt x="540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9" name="Freeform 267">
                <a:extLst>
                  <a:ext uri="{FF2B5EF4-FFF2-40B4-BE49-F238E27FC236}">
                    <a16:creationId xmlns:a16="http://schemas.microsoft.com/office/drawing/2014/main" id="{7557CA14-99D8-4F7F-B4DD-0EBE4CF8A0B0}"/>
                  </a:ext>
                </a:extLst>
              </p:cNvPr>
              <p:cNvSpPr>
                <a:spLocks/>
              </p:cNvSpPr>
              <p:nvPr/>
            </p:nvSpPr>
            <p:spPr bwMode="auto">
              <a:xfrm>
                <a:off x="1650" y="1314"/>
                <a:ext cx="702" cy="1663"/>
              </a:xfrm>
              <a:custGeom>
                <a:avLst/>
                <a:gdLst>
                  <a:gd name="T0" fmla="*/ 587 w 860"/>
                  <a:gd name="T1" fmla="*/ 0 h 2038"/>
                  <a:gd name="T2" fmla="*/ 53 w 860"/>
                  <a:gd name="T3" fmla="*/ 508 h 2038"/>
                  <a:gd name="T4" fmla="*/ 5 w 860"/>
                  <a:gd name="T5" fmla="*/ 1790 h 2038"/>
                  <a:gd name="T6" fmla="*/ 245 w 860"/>
                  <a:gd name="T7" fmla="*/ 2038 h 2038"/>
                  <a:gd name="T8" fmla="*/ 429 w 860"/>
                  <a:gd name="T9" fmla="*/ 2038 h 2038"/>
                  <a:gd name="T10" fmla="*/ 465 w 860"/>
                  <a:gd name="T11" fmla="*/ 2038 h 2038"/>
                  <a:gd name="T12" fmla="*/ 517 w 860"/>
                  <a:gd name="T13" fmla="*/ 555 h 2038"/>
                  <a:gd name="T14" fmla="*/ 860 w 860"/>
                  <a:gd name="T15" fmla="*/ 0 h 2038"/>
                  <a:gd name="T16" fmla="*/ 600 w 860"/>
                  <a:gd name="T17" fmla="*/ 0 h 2038"/>
                  <a:gd name="T18" fmla="*/ 587 w 860"/>
                  <a:gd name="T19" fmla="*/ 0 h 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2038">
                    <a:moveTo>
                      <a:pt x="587" y="0"/>
                    </a:moveTo>
                    <a:cubicBezTo>
                      <a:pt x="305" y="6"/>
                      <a:pt x="75" y="228"/>
                      <a:pt x="53" y="508"/>
                    </a:cubicBezTo>
                    <a:cubicBezTo>
                      <a:pt x="5" y="1790"/>
                      <a:pt x="5" y="1790"/>
                      <a:pt x="5" y="1790"/>
                    </a:cubicBezTo>
                    <a:cubicBezTo>
                      <a:pt x="0" y="1925"/>
                      <a:pt x="109" y="2038"/>
                      <a:pt x="245" y="2038"/>
                    </a:cubicBezTo>
                    <a:cubicBezTo>
                      <a:pt x="429" y="2038"/>
                      <a:pt x="429" y="2038"/>
                      <a:pt x="429" y="2038"/>
                    </a:cubicBezTo>
                    <a:cubicBezTo>
                      <a:pt x="465" y="2038"/>
                      <a:pt x="465" y="2038"/>
                      <a:pt x="465" y="2038"/>
                    </a:cubicBezTo>
                    <a:cubicBezTo>
                      <a:pt x="517" y="555"/>
                      <a:pt x="517" y="555"/>
                      <a:pt x="517" y="555"/>
                    </a:cubicBezTo>
                    <a:cubicBezTo>
                      <a:pt x="860" y="0"/>
                      <a:pt x="860" y="0"/>
                      <a:pt x="860" y="0"/>
                    </a:cubicBezTo>
                    <a:cubicBezTo>
                      <a:pt x="600" y="0"/>
                      <a:pt x="600" y="0"/>
                      <a:pt x="600" y="0"/>
                    </a:cubicBezTo>
                    <a:cubicBezTo>
                      <a:pt x="595" y="0"/>
                      <a:pt x="591" y="0"/>
                      <a:pt x="58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10" name="Freeform 268">
                <a:extLst>
                  <a:ext uri="{FF2B5EF4-FFF2-40B4-BE49-F238E27FC236}">
                    <a16:creationId xmlns:a16="http://schemas.microsoft.com/office/drawing/2014/main" id="{D094626E-8139-4AE1-8F1B-C3B91655C37E}"/>
                  </a:ext>
                </a:extLst>
              </p:cNvPr>
              <p:cNvSpPr>
                <a:spLocks/>
              </p:cNvSpPr>
              <p:nvPr/>
            </p:nvSpPr>
            <p:spPr bwMode="auto">
              <a:xfrm>
                <a:off x="1624" y="1286"/>
                <a:ext cx="756" cy="1718"/>
              </a:xfrm>
              <a:custGeom>
                <a:avLst/>
                <a:gdLst>
                  <a:gd name="T0" fmla="*/ 892 w 926"/>
                  <a:gd name="T1" fmla="*/ 0 h 2106"/>
                  <a:gd name="T2" fmla="*/ 632 w 926"/>
                  <a:gd name="T3" fmla="*/ 0 h 2106"/>
                  <a:gd name="T4" fmla="*/ 618 w 926"/>
                  <a:gd name="T5" fmla="*/ 0 h 2106"/>
                  <a:gd name="T6" fmla="*/ 231 w 926"/>
                  <a:gd name="T7" fmla="*/ 161 h 2106"/>
                  <a:gd name="T8" fmla="*/ 51 w 926"/>
                  <a:gd name="T9" fmla="*/ 540 h 2106"/>
                  <a:gd name="T10" fmla="*/ 51 w 926"/>
                  <a:gd name="T11" fmla="*/ 541 h 2106"/>
                  <a:gd name="T12" fmla="*/ 3 w 926"/>
                  <a:gd name="T13" fmla="*/ 1822 h 2106"/>
                  <a:gd name="T14" fmla="*/ 80 w 926"/>
                  <a:gd name="T15" fmla="*/ 2023 h 2106"/>
                  <a:gd name="T16" fmla="*/ 277 w 926"/>
                  <a:gd name="T17" fmla="*/ 2106 h 2106"/>
                  <a:gd name="T18" fmla="*/ 497 w 926"/>
                  <a:gd name="T19" fmla="*/ 2106 h 2106"/>
                  <a:gd name="T20" fmla="*/ 531 w 926"/>
                  <a:gd name="T21" fmla="*/ 2074 h 2106"/>
                  <a:gd name="T22" fmla="*/ 582 w 926"/>
                  <a:gd name="T23" fmla="*/ 590 h 2106"/>
                  <a:gd name="T24" fmla="*/ 550 w 926"/>
                  <a:gd name="T25" fmla="*/ 555 h 2106"/>
                  <a:gd name="T26" fmla="*/ 515 w 926"/>
                  <a:gd name="T27" fmla="*/ 588 h 2106"/>
                  <a:gd name="T28" fmla="*/ 464 w 926"/>
                  <a:gd name="T29" fmla="*/ 2038 h 2106"/>
                  <a:gd name="T30" fmla="*/ 277 w 926"/>
                  <a:gd name="T31" fmla="*/ 2038 h 2106"/>
                  <a:gd name="T32" fmla="*/ 129 w 926"/>
                  <a:gd name="T33" fmla="*/ 1975 h 2106"/>
                  <a:gd name="T34" fmla="*/ 71 w 926"/>
                  <a:gd name="T35" fmla="*/ 1825 h 2106"/>
                  <a:gd name="T36" fmla="*/ 119 w 926"/>
                  <a:gd name="T37" fmla="*/ 544 h 2106"/>
                  <a:gd name="T38" fmla="*/ 278 w 926"/>
                  <a:gd name="T39" fmla="*/ 210 h 2106"/>
                  <a:gd name="T40" fmla="*/ 619 w 926"/>
                  <a:gd name="T41" fmla="*/ 68 h 2106"/>
                  <a:gd name="T42" fmla="*/ 632 w 926"/>
                  <a:gd name="T43" fmla="*/ 68 h 2106"/>
                  <a:gd name="T44" fmla="*/ 892 w 926"/>
                  <a:gd name="T45" fmla="*/ 68 h 2106"/>
                  <a:gd name="T46" fmla="*/ 926 w 926"/>
                  <a:gd name="T47" fmla="*/ 34 h 2106"/>
                  <a:gd name="T48" fmla="*/ 892 w 926"/>
                  <a:gd name="T49" fmla="*/ 0 h 2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6" h="2106">
                    <a:moveTo>
                      <a:pt x="892" y="0"/>
                    </a:moveTo>
                    <a:cubicBezTo>
                      <a:pt x="632" y="0"/>
                      <a:pt x="632" y="0"/>
                      <a:pt x="632" y="0"/>
                    </a:cubicBezTo>
                    <a:cubicBezTo>
                      <a:pt x="627" y="0"/>
                      <a:pt x="623" y="0"/>
                      <a:pt x="618" y="0"/>
                    </a:cubicBezTo>
                    <a:cubicBezTo>
                      <a:pt x="474" y="3"/>
                      <a:pt x="336" y="60"/>
                      <a:pt x="231" y="161"/>
                    </a:cubicBezTo>
                    <a:cubicBezTo>
                      <a:pt x="127" y="261"/>
                      <a:pt x="63" y="395"/>
                      <a:pt x="51" y="540"/>
                    </a:cubicBezTo>
                    <a:cubicBezTo>
                      <a:pt x="51" y="540"/>
                      <a:pt x="51" y="541"/>
                      <a:pt x="51" y="541"/>
                    </a:cubicBezTo>
                    <a:cubicBezTo>
                      <a:pt x="3" y="1822"/>
                      <a:pt x="3" y="1822"/>
                      <a:pt x="3" y="1822"/>
                    </a:cubicBezTo>
                    <a:cubicBezTo>
                      <a:pt x="0" y="1897"/>
                      <a:pt x="28" y="1968"/>
                      <a:pt x="80" y="2023"/>
                    </a:cubicBezTo>
                    <a:cubicBezTo>
                      <a:pt x="132" y="2077"/>
                      <a:pt x="202" y="2106"/>
                      <a:pt x="277" y="2106"/>
                    </a:cubicBezTo>
                    <a:cubicBezTo>
                      <a:pt x="497" y="2106"/>
                      <a:pt x="497" y="2106"/>
                      <a:pt x="497" y="2106"/>
                    </a:cubicBezTo>
                    <a:cubicBezTo>
                      <a:pt x="515" y="2106"/>
                      <a:pt x="530" y="2092"/>
                      <a:pt x="531" y="2074"/>
                    </a:cubicBezTo>
                    <a:cubicBezTo>
                      <a:pt x="582" y="590"/>
                      <a:pt x="582" y="590"/>
                      <a:pt x="582" y="590"/>
                    </a:cubicBezTo>
                    <a:cubicBezTo>
                      <a:pt x="583" y="571"/>
                      <a:pt x="568" y="556"/>
                      <a:pt x="550" y="555"/>
                    </a:cubicBezTo>
                    <a:cubicBezTo>
                      <a:pt x="531" y="554"/>
                      <a:pt x="515" y="569"/>
                      <a:pt x="515" y="588"/>
                    </a:cubicBezTo>
                    <a:cubicBezTo>
                      <a:pt x="464" y="2038"/>
                      <a:pt x="464" y="2038"/>
                      <a:pt x="464" y="2038"/>
                    </a:cubicBezTo>
                    <a:cubicBezTo>
                      <a:pt x="277" y="2038"/>
                      <a:pt x="277" y="2038"/>
                      <a:pt x="277" y="2038"/>
                    </a:cubicBezTo>
                    <a:cubicBezTo>
                      <a:pt x="220" y="2038"/>
                      <a:pt x="168" y="2016"/>
                      <a:pt x="129" y="1975"/>
                    </a:cubicBezTo>
                    <a:cubicBezTo>
                      <a:pt x="89" y="1935"/>
                      <a:pt x="69" y="1881"/>
                      <a:pt x="71" y="1825"/>
                    </a:cubicBezTo>
                    <a:cubicBezTo>
                      <a:pt x="119" y="544"/>
                      <a:pt x="119" y="544"/>
                      <a:pt x="119" y="544"/>
                    </a:cubicBezTo>
                    <a:cubicBezTo>
                      <a:pt x="129" y="417"/>
                      <a:pt x="186" y="298"/>
                      <a:pt x="278" y="210"/>
                    </a:cubicBezTo>
                    <a:cubicBezTo>
                      <a:pt x="371" y="121"/>
                      <a:pt x="492" y="71"/>
                      <a:pt x="619" y="68"/>
                    </a:cubicBezTo>
                    <a:cubicBezTo>
                      <a:pt x="623" y="68"/>
                      <a:pt x="628" y="68"/>
                      <a:pt x="632" y="68"/>
                    </a:cubicBezTo>
                    <a:cubicBezTo>
                      <a:pt x="892" y="68"/>
                      <a:pt x="892" y="68"/>
                      <a:pt x="892" y="68"/>
                    </a:cubicBezTo>
                    <a:cubicBezTo>
                      <a:pt x="910" y="68"/>
                      <a:pt x="926" y="53"/>
                      <a:pt x="926" y="34"/>
                    </a:cubicBezTo>
                    <a:cubicBezTo>
                      <a:pt x="926" y="15"/>
                      <a:pt x="910" y="0"/>
                      <a:pt x="8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11" name="Freeform 269">
                <a:extLst>
                  <a:ext uri="{FF2B5EF4-FFF2-40B4-BE49-F238E27FC236}">
                    <a16:creationId xmlns:a16="http://schemas.microsoft.com/office/drawing/2014/main" id="{A8BB5E52-7FF4-437C-96E3-27C663CF2623}"/>
                  </a:ext>
                </a:extLst>
              </p:cNvPr>
              <p:cNvSpPr>
                <a:spLocks/>
              </p:cNvSpPr>
              <p:nvPr/>
            </p:nvSpPr>
            <p:spPr bwMode="auto">
              <a:xfrm>
                <a:off x="2957" y="2676"/>
                <a:ext cx="411" cy="303"/>
              </a:xfrm>
              <a:custGeom>
                <a:avLst/>
                <a:gdLst>
                  <a:gd name="T0" fmla="*/ 0 w 504"/>
                  <a:gd name="T1" fmla="*/ 372 h 372"/>
                  <a:gd name="T2" fmla="*/ 0 w 504"/>
                  <a:gd name="T3" fmla="*/ 372 h 372"/>
                  <a:gd name="T4" fmla="*/ 504 w 504"/>
                  <a:gd name="T5" fmla="*/ 372 h 372"/>
                  <a:gd name="T6" fmla="*/ 504 w 504"/>
                  <a:gd name="T7" fmla="*/ 0 h 372"/>
                  <a:gd name="T8" fmla="*/ 372 w 504"/>
                  <a:gd name="T9" fmla="*/ 0 h 372"/>
                  <a:gd name="T10" fmla="*/ 0 w 504"/>
                  <a:gd name="T11" fmla="*/ 372 h 372"/>
                </a:gdLst>
                <a:ahLst/>
                <a:cxnLst>
                  <a:cxn ang="0">
                    <a:pos x="T0" y="T1"/>
                  </a:cxn>
                  <a:cxn ang="0">
                    <a:pos x="T2" y="T3"/>
                  </a:cxn>
                  <a:cxn ang="0">
                    <a:pos x="T4" y="T5"/>
                  </a:cxn>
                  <a:cxn ang="0">
                    <a:pos x="T6" y="T7"/>
                  </a:cxn>
                  <a:cxn ang="0">
                    <a:pos x="T8" y="T9"/>
                  </a:cxn>
                  <a:cxn ang="0">
                    <a:pos x="T10" y="T11"/>
                  </a:cxn>
                </a:cxnLst>
                <a:rect l="0" t="0" r="r" b="b"/>
                <a:pathLst>
                  <a:path w="504" h="372">
                    <a:moveTo>
                      <a:pt x="0" y="372"/>
                    </a:moveTo>
                    <a:cubicBezTo>
                      <a:pt x="0" y="372"/>
                      <a:pt x="0" y="372"/>
                      <a:pt x="0" y="372"/>
                    </a:cubicBezTo>
                    <a:cubicBezTo>
                      <a:pt x="504" y="372"/>
                      <a:pt x="504" y="372"/>
                      <a:pt x="504" y="372"/>
                    </a:cubicBezTo>
                    <a:cubicBezTo>
                      <a:pt x="504" y="0"/>
                      <a:pt x="504" y="0"/>
                      <a:pt x="504" y="0"/>
                    </a:cubicBezTo>
                    <a:cubicBezTo>
                      <a:pt x="372" y="0"/>
                      <a:pt x="372" y="0"/>
                      <a:pt x="372" y="0"/>
                    </a:cubicBezTo>
                    <a:cubicBezTo>
                      <a:pt x="167" y="0"/>
                      <a:pt x="0" y="167"/>
                      <a:pt x="0" y="3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12" name="Freeform 270">
                <a:extLst>
                  <a:ext uri="{FF2B5EF4-FFF2-40B4-BE49-F238E27FC236}">
                    <a16:creationId xmlns:a16="http://schemas.microsoft.com/office/drawing/2014/main" id="{0810A129-06EF-485C-8495-A79B98665CAB}"/>
                  </a:ext>
                </a:extLst>
              </p:cNvPr>
              <p:cNvSpPr>
                <a:spLocks noEditPoints="1"/>
              </p:cNvSpPr>
              <p:nvPr/>
            </p:nvSpPr>
            <p:spPr bwMode="auto">
              <a:xfrm>
                <a:off x="2929" y="2648"/>
                <a:ext cx="467" cy="359"/>
              </a:xfrm>
              <a:custGeom>
                <a:avLst/>
                <a:gdLst>
                  <a:gd name="T0" fmla="*/ 538 w 572"/>
                  <a:gd name="T1" fmla="*/ 0 h 440"/>
                  <a:gd name="T2" fmla="*/ 407 w 572"/>
                  <a:gd name="T3" fmla="*/ 0 h 440"/>
                  <a:gd name="T4" fmla="*/ 0 w 572"/>
                  <a:gd name="T5" fmla="*/ 406 h 440"/>
                  <a:gd name="T6" fmla="*/ 34 w 572"/>
                  <a:gd name="T7" fmla="*/ 440 h 440"/>
                  <a:gd name="T8" fmla="*/ 538 w 572"/>
                  <a:gd name="T9" fmla="*/ 440 h 440"/>
                  <a:gd name="T10" fmla="*/ 572 w 572"/>
                  <a:gd name="T11" fmla="*/ 406 h 440"/>
                  <a:gd name="T12" fmla="*/ 572 w 572"/>
                  <a:gd name="T13" fmla="*/ 34 h 440"/>
                  <a:gd name="T14" fmla="*/ 538 w 572"/>
                  <a:gd name="T15" fmla="*/ 0 h 440"/>
                  <a:gd name="T16" fmla="*/ 504 w 572"/>
                  <a:gd name="T17" fmla="*/ 372 h 440"/>
                  <a:gd name="T18" fmla="*/ 70 w 572"/>
                  <a:gd name="T19" fmla="*/ 372 h 440"/>
                  <a:gd name="T20" fmla="*/ 407 w 572"/>
                  <a:gd name="T21" fmla="*/ 68 h 440"/>
                  <a:gd name="T22" fmla="*/ 504 w 572"/>
                  <a:gd name="T23" fmla="*/ 68 h 440"/>
                  <a:gd name="T24" fmla="*/ 504 w 572"/>
                  <a:gd name="T25" fmla="*/ 37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2" h="440">
                    <a:moveTo>
                      <a:pt x="538" y="0"/>
                    </a:moveTo>
                    <a:cubicBezTo>
                      <a:pt x="407" y="0"/>
                      <a:pt x="407" y="0"/>
                      <a:pt x="407" y="0"/>
                    </a:cubicBezTo>
                    <a:cubicBezTo>
                      <a:pt x="183" y="0"/>
                      <a:pt x="0" y="182"/>
                      <a:pt x="0" y="406"/>
                    </a:cubicBezTo>
                    <a:cubicBezTo>
                      <a:pt x="0" y="425"/>
                      <a:pt x="16" y="440"/>
                      <a:pt x="34" y="440"/>
                    </a:cubicBezTo>
                    <a:cubicBezTo>
                      <a:pt x="538" y="440"/>
                      <a:pt x="538" y="440"/>
                      <a:pt x="538" y="440"/>
                    </a:cubicBezTo>
                    <a:cubicBezTo>
                      <a:pt x="557" y="440"/>
                      <a:pt x="572" y="425"/>
                      <a:pt x="572" y="406"/>
                    </a:cubicBezTo>
                    <a:cubicBezTo>
                      <a:pt x="572" y="34"/>
                      <a:pt x="572" y="34"/>
                      <a:pt x="572" y="34"/>
                    </a:cubicBezTo>
                    <a:cubicBezTo>
                      <a:pt x="572" y="15"/>
                      <a:pt x="557" y="0"/>
                      <a:pt x="538" y="0"/>
                    </a:cubicBezTo>
                    <a:close/>
                    <a:moveTo>
                      <a:pt x="504" y="372"/>
                    </a:moveTo>
                    <a:cubicBezTo>
                      <a:pt x="70" y="372"/>
                      <a:pt x="70" y="372"/>
                      <a:pt x="70" y="372"/>
                    </a:cubicBezTo>
                    <a:cubicBezTo>
                      <a:pt x="87" y="202"/>
                      <a:pt x="232" y="68"/>
                      <a:pt x="407" y="68"/>
                    </a:cubicBezTo>
                    <a:cubicBezTo>
                      <a:pt x="504" y="68"/>
                      <a:pt x="504" y="68"/>
                      <a:pt x="504" y="68"/>
                    </a:cubicBezTo>
                    <a:lnTo>
                      <a:pt x="504" y="3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13" name="Freeform 271">
                <a:extLst>
                  <a:ext uri="{FF2B5EF4-FFF2-40B4-BE49-F238E27FC236}">
                    <a16:creationId xmlns:a16="http://schemas.microsoft.com/office/drawing/2014/main" id="{9793CDE5-6C68-441D-9C9A-B24C2C5AFE61}"/>
                  </a:ext>
                </a:extLst>
              </p:cNvPr>
              <p:cNvSpPr>
                <a:spLocks/>
              </p:cNvSpPr>
              <p:nvPr/>
            </p:nvSpPr>
            <p:spPr bwMode="auto">
              <a:xfrm>
                <a:off x="3368" y="2583"/>
                <a:ext cx="624" cy="394"/>
              </a:xfrm>
              <a:custGeom>
                <a:avLst/>
                <a:gdLst>
                  <a:gd name="T0" fmla="*/ 0 w 624"/>
                  <a:gd name="T1" fmla="*/ 0 h 394"/>
                  <a:gd name="T2" fmla="*/ 0 w 624"/>
                  <a:gd name="T3" fmla="*/ 394 h 394"/>
                  <a:gd name="T4" fmla="*/ 624 w 624"/>
                  <a:gd name="T5" fmla="*/ 394 h 394"/>
                  <a:gd name="T6" fmla="*/ 304 w 624"/>
                  <a:gd name="T7" fmla="*/ 2 h 394"/>
                  <a:gd name="T8" fmla="*/ 0 w 624"/>
                  <a:gd name="T9" fmla="*/ 0 h 394"/>
                </a:gdLst>
                <a:ahLst/>
                <a:cxnLst>
                  <a:cxn ang="0">
                    <a:pos x="T0" y="T1"/>
                  </a:cxn>
                  <a:cxn ang="0">
                    <a:pos x="T2" y="T3"/>
                  </a:cxn>
                  <a:cxn ang="0">
                    <a:pos x="T4" y="T5"/>
                  </a:cxn>
                  <a:cxn ang="0">
                    <a:pos x="T6" y="T7"/>
                  </a:cxn>
                  <a:cxn ang="0">
                    <a:pos x="T8" y="T9"/>
                  </a:cxn>
                </a:cxnLst>
                <a:rect l="0" t="0" r="r" b="b"/>
                <a:pathLst>
                  <a:path w="624" h="394">
                    <a:moveTo>
                      <a:pt x="0" y="0"/>
                    </a:moveTo>
                    <a:lnTo>
                      <a:pt x="0" y="394"/>
                    </a:lnTo>
                    <a:lnTo>
                      <a:pt x="624" y="394"/>
                    </a:lnTo>
                    <a:lnTo>
                      <a:pt x="304" y="2"/>
                    </a:lnTo>
                    <a:lnTo>
                      <a:pt x="0" y="0"/>
                    </a:lnTo>
                    <a:close/>
                  </a:path>
                </a:pathLst>
              </a:custGeom>
              <a:solidFill>
                <a:srgbClr val="6FD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14" name="Freeform 272">
                <a:extLst>
                  <a:ext uri="{FF2B5EF4-FFF2-40B4-BE49-F238E27FC236}">
                    <a16:creationId xmlns:a16="http://schemas.microsoft.com/office/drawing/2014/main" id="{628BEEDD-67DF-4E9D-876F-ABCAF8E9F830}"/>
                  </a:ext>
                </a:extLst>
              </p:cNvPr>
              <p:cNvSpPr>
                <a:spLocks/>
              </p:cNvSpPr>
              <p:nvPr/>
            </p:nvSpPr>
            <p:spPr bwMode="auto">
              <a:xfrm>
                <a:off x="3340" y="2556"/>
                <a:ext cx="680" cy="448"/>
              </a:xfrm>
              <a:custGeom>
                <a:avLst/>
                <a:gdLst>
                  <a:gd name="T0" fmla="*/ 799 w 833"/>
                  <a:gd name="T1" fmla="*/ 482 h 550"/>
                  <a:gd name="T2" fmla="*/ 68 w 833"/>
                  <a:gd name="T3" fmla="*/ 482 h 550"/>
                  <a:gd name="T4" fmla="*/ 68 w 833"/>
                  <a:gd name="T5" fmla="*/ 68 h 550"/>
                  <a:gd name="T6" fmla="*/ 405 w 833"/>
                  <a:gd name="T7" fmla="*/ 70 h 550"/>
                  <a:gd name="T8" fmla="*/ 406 w 833"/>
                  <a:gd name="T9" fmla="*/ 70 h 550"/>
                  <a:gd name="T10" fmla="*/ 440 w 833"/>
                  <a:gd name="T11" fmla="*/ 36 h 550"/>
                  <a:gd name="T12" fmla="*/ 406 w 833"/>
                  <a:gd name="T13" fmla="*/ 2 h 550"/>
                  <a:gd name="T14" fmla="*/ 34 w 833"/>
                  <a:gd name="T15" fmla="*/ 0 h 550"/>
                  <a:gd name="T16" fmla="*/ 10 w 833"/>
                  <a:gd name="T17" fmla="*/ 9 h 550"/>
                  <a:gd name="T18" fmla="*/ 0 w 833"/>
                  <a:gd name="T19" fmla="*/ 34 h 550"/>
                  <a:gd name="T20" fmla="*/ 0 w 833"/>
                  <a:gd name="T21" fmla="*/ 516 h 550"/>
                  <a:gd name="T22" fmla="*/ 34 w 833"/>
                  <a:gd name="T23" fmla="*/ 550 h 550"/>
                  <a:gd name="T24" fmla="*/ 799 w 833"/>
                  <a:gd name="T25" fmla="*/ 550 h 550"/>
                  <a:gd name="T26" fmla="*/ 833 w 833"/>
                  <a:gd name="T27" fmla="*/ 516 h 550"/>
                  <a:gd name="T28" fmla="*/ 799 w 833"/>
                  <a:gd name="T29" fmla="*/ 48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3" h="550">
                    <a:moveTo>
                      <a:pt x="799" y="482"/>
                    </a:moveTo>
                    <a:cubicBezTo>
                      <a:pt x="68" y="482"/>
                      <a:pt x="68" y="482"/>
                      <a:pt x="68" y="482"/>
                    </a:cubicBezTo>
                    <a:cubicBezTo>
                      <a:pt x="68" y="68"/>
                      <a:pt x="68" y="68"/>
                      <a:pt x="68" y="68"/>
                    </a:cubicBezTo>
                    <a:cubicBezTo>
                      <a:pt x="405" y="70"/>
                      <a:pt x="405" y="70"/>
                      <a:pt x="405" y="70"/>
                    </a:cubicBezTo>
                    <a:cubicBezTo>
                      <a:pt x="406" y="70"/>
                      <a:pt x="406" y="70"/>
                      <a:pt x="406" y="70"/>
                    </a:cubicBezTo>
                    <a:cubicBezTo>
                      <a:pt x="424" y="70"/>
                      <a:pt x="440" y="55"/>
                      <a:pt x="440" y="36"/>
                    </a:cubicBezTo>
                    <a:cubicBezTo>
                      <a:pt x="440" y="17"/>
                      <a:pt x="425" y="2"/>
                      <a:pt x="406" y="2"/>
                    </a:cubicBezTo>
                    <a:cubicBezTo>
                      <a:pt x="34" y="0"/>
                      <a:pt x="34" y="0"/>
                      <a:pt x="34" y="0"/>
                    </a:cubicBezTo>
                    <a:cubicBezTo>
                      <a:pt x="25" y="0"/>
                      <a:pt x="16" y="3"/>
                      <a:pt x="10" y="9"/>
                    </a:cubicBezTo>
                    <a:cubicBezTo>
                      <a:pt x="3" y="16"/>
                      <a:pt x="0" y="25"/>
                      <a:pt x="0" y="34"/>
                    </a:cubicBezTo>
                    <a:cubicBezTo>
                      <a:pt x="0" y="516"/>
                      <a:pt x="0" y="516"/>
                      <a:pt x="0" y="516"/>
                    </a:cubicBezTo>
                    <a:cubicBezTo>
                      <a:pt x="0" y="535"/>
                      <a:pt x="15" y="550"/>
                      <a:pt x="34" y="550"/>
                    </a:cubicBezTo>
                    <a:cubicBezTo>
                      <a:pt x="799" y="550"/>
                      <a:pt x="799" y="550"/>
                      <a:pt x="799" y="550"/>
                    </a:cubicBezTo>
                    <a:cubicBezTo>
                      <a:pt x="818" y="550"/>
                      <a:pt x="833" y="535"/>
                      <a:pt x="833" y="516"/>
                    </a:cubicBezTo>
                    <a:cubicBezTo>
                      <a:pt x="833" y="498"/>
                      <a:pt x="818" y="482"/>
                      <a:pt x="799" y="48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15" name="Freeform 273">
                <a:extLst>
                  <a:ext uri="{FF2B5EF4-FFF2-40B4-BE49-F238E27FC236}">
                    <a16:creationId xmlns:a16="http://schemas.microsoft.com/office/drawing/2014/main" id="{AA4B0ADA-3580-485F-8EDA-86A768948C9F}"/>
                  </a:ext>
                </a:extLst>
              </p:cNvPr>
              <p:cNvSpPr>
                <a:spLocks/>
              </p:cNvSpPr>
              <p:nvPr/>
            </p:nvSpPr>
            <p:spPr bwMode="auto">
              <a:xfrm>
                <a:off x="2420" y="2676"/>
                <a:ext cx="411" cy="303"/>
              </a:xfrm>
              <a:custGeom>
                <a:avLst/>
                <a:gdLst>
                  <a:gd name="T0" fmla="*/ 131 w 504"/>
                  <a:gd name="T1" fmla="*/ 0 h 372"/>
                  <a:gd name="T2" fmla="*/ 0 w 504"/>
                  <a:gd name="T3" fmla="*/ 0 h 372"/>
                  <a:gd name="T4" fmla="*/ 0 w 504"/>
                  <a:gd name="T5" fmla="*/ 372 h 372"/>
                  <a:gd name="T6" fmla="*/ 504 w 504"/>
                  <a:gd name="T7" fmla="*/ 372 h 372"/>
                  <a:gd name="T8" fmla="*/ 504 w 504"/>
                  <a:gd name="T9" fmla="*/ 372 h 372"/>
                  <a:gd name="T10" fmla="*/ 131 w 504"/>
                  <a:gd name="T11" fmla="*/ 0 h 372"/>
                </a:gdLst>
                <a:ahLst/>
                <a:cxnLst>
                  <a:cxn ang="0">
                    <a:pos x="T0" y="T1"/>
                  </a:cxn>
                  <a:cxn ang="0">
                    <a:pos x="T2" y="T3"/>
                  </a:cxn>
                  <a:cxn ang="0">
                    <a:pos x="T4" y="T5"/>
                  </a:cxn>
                  <a:cxn ang="0">
                    <a:pos x="T6" y="T7"/>
                  </a:cxn>
                  <a:cxn ang="0">
                    <a:pos x="T8" y="T9"/>
                  </a:cxn>
                  <a:cxn ang="0">
                    <a:pos x="T10" y="T11"/>
                  </a:cxn>
                </a:cxnLst>
                <a:rect l="0" t="0" r="r" b="b"/>
                <a:pathLst>
                  <a:path w="504" h="372">
                    <a:moveTo>
                      <a:pt x="131" y="0"/>
                    </a:moveTo>
                    <a:cubicBezTo>
                      <a:pt x="0" y="0"/>
                      <a:pt x="0" y="0"/>
                      <a:pt x="0" y="0"/>
                    </a:cubicBezTo>
                    <a:cubicBezTo>
                      <a:pt x="0" y="372"/>
                      <a:pt x="0" y="372"/>
                      <a:pt x="0" y="372"/>
                    </a:cubicBezTo>
                    <a:cubicBezTo>
                      <a:pt x="504" y="372"/>
                      <a:pt x="504" y="372"/>
                      <a:pt x="504" y="372"/>
                    </a:cubicBezTo>
                    <a:cubicBezTo>
                      <a:pt x="504" y="372"/>
                      <a:pt x="504" y="372"/>
                      <a:pt x="504" y="372"/>
                    </a:cubicBezTo>
                    <a:cubicBezTo>
                      <a:pt x="504" y="167"/>
                      <a:pt x="337" y="0"/>
                      <a:pt x="13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16" name="Freeform 274">
                <a:extLst>
                  <a:ext uri="{FF2B5EF4-FFF2-40B4-BE49-F238E27FC236}">
                    <a16:creationId xmlns:a16="http://schemas.microsoft.com/office/drawing/2014/main" id="{81BD579C-5307-481C-B033-06C156518DCB}"/>
                  </a:ext>
                </a:extLst>
              </p:cNvPr>
              <p:cNvSpPr>
                <a:spLocks noEditPoints="1"/>
              </p:cNvSpPr>
              <p:nvPr/>
            </p:nvSpPr>
            <p:spPr bwMode="auto">
              <a:xfrm>
                <a:off x="2393" y="2648"/>
                <a:ext cx="466" cy="359"/>
              </a:xfrm>
              <a:custGeom>
                <a:avLst/>
                <a:gdLst>
                  <a:gd name="T0" fmla="*/ 165 w 572"/>
                  <a:gd name="T1" fmla="*/ 0 h 440"/>
                  <a:gd name="T2" fmla="*/ 34 w 572"/>
                  <a:gd name="T3" fmla="*/ 0 h 440"/>
                  <a:gd name="T4" fmla="*/ 0 w 572"/>
                  <a:gd name="T5" fmla="*/ 34 h 440"/>
                  <a:gd name="T6" fmla="*/ 0 w 572"/>
                  <a:gd name="T7" fmla="*/ 406 h 440"/>
                  <a:gd name="T8" fmla="*/ 34 w 572"/>
                  <a:gd name="T9" fmla="*/ 440 h 440"/>
                  <a:gd name="T10" fmla="*/ 538 w 572"/>
                  <a:gd name="T11" fmla="*/ 440 h 440"/>
                  <a:gd name="T12" fmla="*/ 572 w 572"/>
                  <a:gd name="T13" fmla="*/ 406 h 440"/>
                  <a:gd name="T14" fmla="*/ 165 w 572"/>
                  <a:gd name="T15" fmla="*/ 0 h 440"/>
                  <a:gd name="T16" fmla="*/ 68 w 572"/>
                  <a:gd name="T17" fmla="*/ 372 h 440"/>
                  <a:gd name="T18" fmla="*/ 68 w 572"/>
                  <a:gd name="T19" fmla="*/ 68 h 440"/>
                  <a:gd name="T20" fmla="*/ 165 w 572"/>
                  <a:gd name="T21" fmla="*/ 68 h 440"/>
                  <a:gd name="T22" fmla="*/ 502 w 572"/>
                  <a:gd name="T23" fmla="*/ 372 h 440"/>
                  <a:gd name="T24" fmla="*/ 68 w 572"/>
                  <a:gd name="T25" fmla="*/ 37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2" h="440">
                    <a:moveTo>
                      <a:pt x="165" y="0"/>
                    </a:moveTo>
                    <a:cubicBezTo>
                      <a:pt x="34" y="0"/>
                      <a:pt x="34" y="0"/>
                      <a:pt x="34" y="0"/>
                    </a:cubicBezTo>
                    <a:cubicBezTo>
                      <a:pt x="15" y="0"/>
                      <a:pt x="0" y="15"/>
                      <a:pt x="0" y="34"/>
                    </a:cubicBezTo>
                    <a:cubicBezTo>
                      <a:pt x="0" y="406"/>
                      <a:pt x="0" y="406"/>
                      <a:pt x="0" y="406"/>
                    </a:cubicBezTo>
                    <a:cubicBezTo>
                      <a:pt x="0" y="425"/>
                      <a:pt x="15" y="440"/>
                      <a:pt x="34" y="440"/>
                    </a:cubicBezTo>
                    <a:cubicBezTo>
                      <a:pt x="538" y="440"/>
                      <a:pt x="538" y="440"/>
                      <a:pt x="538" y="440"/>
                    </a:cubicBezTo>
                    <a:cubicBezTo>
                      <a:pt x="556" y="440"/>
                      <a:pt x="572" y="425"/>
                      <a:pt x="572" y="406"/>
                    </a:cubicBezTo>
                    <a:cubicBezTo>
                      <a:pt x="572" y="182"/>
                      <a:pt x="389" y="0"/>
                      <a:pt x="165" y="0"/>
                    </a:cubicBezTo>
                    <a:close/>
                    <a:moveTo>
                      <a:pt x="68" y="372"/>
                    </a:moveTo>
                    <a:cubicBezTo>
                      <a:pt x="68" y="68"/>
                      <a:pt x="68" y="68"/>
                      <a:pt x="68" y="68"/>
                    </a:cubicBezTo>
                    <a:cubicBezTo>
                      <a:pt x="165" y="68"/>
                      <a:pt x="165" y="68"/>
                      <a:pt x="165" y="68"/>
                    </a:cubicBezTo>
                    <a:cubicBezTo>
                      <a:pt x="340" y="68"/>
                      <a:pt x="485" y="202"/>
                      <a:pt x="502" y="372"/>
                    </a:cubicBezTo>
                    <a:lnTo>
                      <a:pt x="68" y="37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17" name="Freeform 275">
                <a:extLst>
                  <a:ext uri="{FF2B5EF4-FFF2-40B4-BE49-F238E27FC236}">
                    <a16:creationId xmlns:a16="http://schemas.microsoft.com/office/drawing/2014/main" id="{C802F47A-B995-4621-A462-A5534C763FFE}"/>
                  </a:ext>
                </a:extLst>
              </p:cNvPr>
              <p:cNvSpPr>
                <a:spLocks/>
              </p:cNvSpPr>
              <p:nvPr/>
            </p:nvSpPr>
            <p:spPr bwMode="auto">
              <a:xfrm>
                <a:off x="1915" y="2583"/>
                <a:ext cx="550" cy="394"/>
              </a:xfrm>
              <a:custGeom>
                <a:avLst/>
                <a:gdLst>
                  <a:gd name="T0" fmla="*/ 0 w 550"/>
                  <a:gd name="T1" fmla="*/ 394 h 394"/>
                  <a:gd name="T2" fmla="*/ 550 w 550"/>
                  <a:gd name="T3" fmla="*/ 394 h 394"/>
                  <a:gd name="T4" fmla="*/ 550 w 550"/>
                  <a:gd name="T5" fmla="*/ 0 h 394"/>
                  <a:gd name="T6" fmla="*/ 5 w 550"/>
                  <a:gd name="T7" fmla="*/ 2 h 394"/>
                  <a:gd name="T8" fmla="*/ 0 w 550"/>
                  <a:gd name="T9" fmla="*/ 394 h 394"/>
                </a:gdLst>
                <a:ahLst/>
                <a:cxnLst>
                  <a:cxn ang="0">
                    <a:pos x="T0" y="T1"/>
                  </a:cxn>
                  <a:cxn ang="0">
                    <a:pos x="T2" y="T3"/>
                  </a:cxn>
                  <a:cxn ang="0">
                    <a:pos x="T4" y="T5"/>
                  </a:cxn>
                  <a:cxn ang="0">
                    <a:pos x="T6" y="T7"/>
                  </a:cxn>
                  <a:cxn ang="0">
                    <a:pos x="T8" y="T9"/>
                  </a:cxn>
                </a:cxnLst>
                <a:rect l="0" t="0" r="r" b="b"/>
                <a:pathLst>
                  <a:path w="550" h="394">
                    <a:moveTo>
                      <a:pt x="0" y="394"/>
                    </a:moveTo>
                    <a:lnTo>
                      <a:pt x="550" y="394"/>
                    </a:lnTo>
                    <a:lnTo>
                      <a:pt x="550" y="0"/>
                    </a:lnTo>
                    <a:lnTo>
                      <a:pt x="5" y="2"/>
                    </a:lnTo>
                    <a:lnTo>
                      <a:pt x="0" y="39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18" name="Freeform 276">
                <a:extLst>
                  <a:ext uri="{FF2B5EF4-FFF2-40B4-BE49-F238E27FC236}">
                    <a16:creationId xmlns:a16="http://schemas.microsoft.com/office/drawing/2014/main" id="{80ABAD22-0DA5-401C-95A1-089A483BEC71}"/>
                  </a:ext>
                </a:extLst>
              </p:cNvPr>
              <p:cNvSpPr>
                <a:spLocks/>
              </p:cNvSpPr>
              <p:nvPr/>
            </p:nvSpPr>
            <p:spPr bwMode="auto">
              <a:xfrm>
                <a:off x="1887" y="2556"/>
                <a:ext cx="606" cy="448"/>
              </a:xfrm>
              <a:custGeom>
                <a:avLst/>
                <a:gdLst>
                  <a:gd name="T0" fmla="*/ 709 w 743"/>
                  <a:gd name="T1" fmla="*/ 0 h 550"/>
                  <a:gd name="T2" fmla="*/ 709 w 743"/>
                  <a:gd name="T3" fmla="*/ 0 h 550"/>
                  <a:gd name="T4" fmla="*/ 40 w 743"/>
                  <a:gd name="T5" fmla="*/ 2 h 550"/>
                  <a:gd name="T6" fmla="*/ 6 w 743"/>
                  <a:gd name="T7" fmla="*/ 36 h 550"/>
                  <a:gd name="T8" fmla="*/ 40 w 743"/>
                  <a:gd name="T9" fmla="*/ 70 h 550"/>
                  <a:gd name="T10" fmla="*/ 40 w 743"/>
                  <a:gd name="T11" fmla="*/ 70 h 550"/>
                  <a:gd name="T12" fmla="*/ 675 w 743"/>
                  <a:gd name="T13" fmla="*/ 68 h 550"/>
                  <a:gd name="T14" fmla="*/ 675 w 743"/>
                  <a:gd name="T15" fmla="*/ 482 h 550"/>
                  <a:gd name="T16" fmla="*/ 34 w 743"/>
                  <a:gd name="T17" fmla="*/ 482 h 550"/>
                  <a:gd name="T18" fmla="*/ 0 w 743"/>
                  <a:gd name="T19" fmla="*/ 516 h 550"/>
                  <a:gd name="T20" fmla="*/ 34 w 743"/>
                  <a:gd name="T21" fmla="*/ 550 h 550"/>
                  <a:gd name="T22" fmla="*/ 709 w 743"/>
                  <a:gd name="T23" fmla="*/ 550 h 550"/>
                  <a:gd name="T24" fmla="*/ 743 w 743"/>
                  <a:gd name="T25" fmla="*/ 516 h 550"/>
                  <a:gd name="T26" fmla="*/ 743 w 743"/>
                  <a:gd name="T27" fmla="*/ 34 h 550"/>
                  <a:gd name="T28" fmla="*/ 733 w 743"/>
                  <a:gd name="T29" fmla="*/ 10 h 550"/>
                  <a:gd name="T30" fmla="*/ 709 w 743"/>
                  <a:gd name="T31"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550">
                    <a:moveTo>
                      <a:pt x="709" y="0"/>
                    </a:moveTo>
                    <a:cubicBezTo>
                      <a:pt x="709" y="0"/>
                      <a:pt x="709" y="0"/>
                      <a:pt x="709" y="0"/>
                    </a:cubicBezTo>
                    <a:cubicBezTo>
                      <a:pt x="40" y="2"/>
                      <a:pt x="40" y="2"/>
                      <a:pt x="40" y="2"/>
                    </a:cubicBezTo>
                    <a:cubicBezTo>
                      <a:pt x="21" y="2"/>
                      <a:pt x="6" y="17"/>
                      <a:pt x="6" y="36"/>
                    </a:cubicBezTo>
                    <a:cubicBezTo>
                      <a:pt x="6" y="55"/>
                      <a:pt x="21" y="70"/>
                      <a:pt x="40" y="70"/>
                    </a:cubicBezTo>
                    <a:cubicBezTo>
                      <a:pt x="40" y="70"/>
                      <a:pt x="40" y="70"/>
                      <a:pt x="40" y="70"/>
                    </a:cubicBezTo>
                    <a:cubicBezTo>
                      <a:pt x="675" y="68"/>
                      <a:pt x="675" y="68"/>
                      <a:pt x="675" y="68"/>
                    </a:cubicBezTo>
                    <a:cubicBezTo>
                      <a:pt x="675" y="482"/>
                      <a:pt x="675" y="482"/>
                      <a:pt x="675" y="482"/>
                    </a:cubicBezTo>
                    <a:cubicBezTo>
                      <a:pt x="34" y="482"/>
                      <a:pt x="34" y="482"/>
                      <a:pt x="34" y="482"/>
                    </a:cubicBezTo>
                    <a:cubicBezTo>
                      <a:pt x="15" y="482"/>
                      <a:pt x="0" y="498"/>
                      <a:pt x="0" y="516"/>
                    </a:cubicBezTo>
                    <a:cubicBezTo>
                      <a:pt x="0" y="535"/>
                      <a:pt x="15" y="550"/>
                      <a:pt x="34" y="550"/>
                    </a:cubicBezTo>
                    <a:cubicBezTo>
                      <a:pt x="709" y="550"/>
                      <a:pt x="709" y="550"/>
                      <a:pt x="709" y="550"/>
                    </a:cubicBezTo>
                    <a:cubicBezTo>
                      <a:pt x="727" y="550"/>
                      <a:pt x="743" y="535"/>
                      <a:pt x="743" y="516"/>
                    </a:cubicBezTo>
                    <a:cubicBezTo>
                      <a:pt x="743" y="34"/>
                      <a:pt x="743" y="34"/>
                      <a:pt x="743" y="34"/>
                    </a:cubicBezTo>
                    <a:cubicBezTo>
                      <a:pt x="743" y="25"/>
                      <a:pt x="739" y="16"/>
                      <a:pt x="733" y="10"/>
                    </a:cubicBezTo>
                    <a:cubicBezTo>
                      <a:pt x="726" y="3"/>
                      <a:pt x="718" y="0"/>
                      <a:pt x="70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19" name="Freeform 277">
                <a:extLst>
                  <a:ext uri="{FF2B5EF4-FFF2-40B4-BE49-F238E27FC236}">
                    <a16:creationId xmlns:a16="http://schemas.microsoft.com/office/drawing/2014/main" id="{EF093B72-B5F8-4649-8EDF-F786C9951B73}"/>
                  </a:ext>
                </a:extLst>
              </p:cNvPr>
              <p:cNvSpPr>
                <a:spLocks/>
              </p:cNvSpPr>
              <p:nvPr/>
            </p:nvSpPr>
            <p:spPr bwMode="auto">
              <a:xfrm>
                <a:off x="2083" y="28"/>
                <a:ext cx="814" cy="1603"/>
              </a:xfrm>
              <a:custGeom>
                <a:avLst/>
                <a:gdLst>
                  <a:gd name="T0" fmla="*/ 499 w 998"/>
                  <a:gd name="T1" fmla="*/ 0 h 1966"/>
                  <a:gd name="T2" fmla="*/ 499 w 998"/>
                  <a:gd name="T3" fmla="*/ 0 h 1966"/>
                  <a:gd name="T4" fmla="*/ 0 w 998"/>
                  <a:gd name="T5" fmla="*/ 499 h 1966"/>
                  <a:gd name="T6" fmla="*/ 0 w 998"/>
                  <a:gd name="T7" fmla="*/ 1244 h 1966"/>
                  <a:gd name="T8" fmla="*/ 722 w 998"/>
                  <a:gd name="T9" fmla="*/ 1966 h 1966"/>
                  <a:gd name="T10" fmla="*/ 722 w 998"/>
                  <a:gd name="T11" fmla="*/ 1966 h 1966"/>
                  <a:gd name="T12" fmla="*/ 998 w 998"/>
                  <a:gd name="T13" fmla="*/ 1691 h 1966"/>
                  <a:gd name="T14" fmla="*/ 998 w 998"/>
                  <a:gd name="T15" fmla="*/ 499 h 1966"/>
                  <a:gd name="T16" fmla="*/ 499 w 998"/>
                  <a:gd name="T17" fmla="*/ 0 h 1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8" h="1966">
                    <a:moveTo>
                      <a:pt x="499" y="0"/>
                    </a:moveTo>
                    <a:cubicBezTo>
                      <a:pt x="499" y="0"/>
                      <a:pt x="499" y="0"/>
                      <a:pt x="499" y="0"/>
                    </a:cubicBezTo>
                    <a:cubicBezTo>
                      <a:pt x="223" y="0"/>
                      <a:pt x="0" y="224"/>
                      <a:pt x="0" y="499"/>
                    </a:cubicBezTo>
                    <a:cubicBezTo>
                      <a:pt x="0" y="1244"/>
                      <a:pt x="0" y="1244"/>
                      <a:pt x="0" y="1244"/>
                    </a:cubicBezTo>
                    <a:cubicBezTo>
                      <a:pt x="0" y="1643"/>
                      <a:pt x="323" y="1966"/>
                      <a:pt x="722" y="1966"/>
                    </a:cubicBezTo>
                    <a:cubicBezTo>
                      <a:pt x="722" y="1966"/>
                      <a:pt x="722" y="1966"/>
                      <a:pt x="722" y="1966"/>
                    </a:cubicBezTo>
                    <a:cubicBezTo>
                      <a:pt x="874" y="1966"/>
                      <a:pt x="998" y="1843"/>
                      <a:pt x="998" y="1691"/>
                    </a:cubicBezTo>
                    <a:cubicBezTo>
                      <a:pt x="998" y="499"/>
                      <a:pt x="998" y="499"/>
                      <a:pt x="998" y="499"/>
                    </a:cubicBezTo>
                    <a:cubicBezTo>
                      <a:pt x="998" y="224"/>
                      <a:pt x="774" y="0"/>
                      <a:pt x="4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20" name="Freeform 278">
                <a:extLst>
                  <a:ext uri="{FF2B5EF4-FFF2-40B4-BE49-F238E27FC236}">
                    <a16:creationId xmlns:a16="http://schemas.microsoft.com/office/drawing/2014/main" id="{A770D7D9-5A61-4888-9CF4-08CB53E54C02}"/>
                  </a:ext>
                </a:extLst>
              </p:cNvPr>
              <p:cNvSpPr>
                <a:spLocks noEditPoints="1"/>
              </p:cNvSpPr>
              <p:nvPr/>
            </p:nvSpPr>
            <p:spPr bwMode="auto">
              <a:xfrm>
                <a:off x="2055" y="0"/>
                <a:ext cx="869" cy="1659"/>
              </a:xfrm>
              <a:custGeom>
                <a:avLst/>
                <a:gdLst>
                  <a:gd name="T0" fmla="*/ 533 w 1066"/>
                  <a:gd name="T1" fmla="*/ 0 h 2034"/>
                  <a:gd name="T2" fmla="*/ 0 w 1066"/>
                  <a:gd name="T3" fmla="*/ 533 h 2034"/>
                  <a:gd name="T4" fmla="*/ 0 w 1066"/>
                  <a:gd name="T5" fmla="*/ 1278 h 2034"/>
                  <a:gd name="T6" fmla="*/ 756 w 1066"/>
                  <a:gd name="T7" fmla="*/ 2034 h 2034"/>
                  <a:gd name="T8" fmla="*/ 1066 w 1066"/>
                  <a:gd name="T9" fmla="*/ 1725 h 2034"/>
                  <a:gd name="T10" fmla="*/ 1066 w 1066"/>
                  <a:gd name="T11" fmla="*/ 533 h 2034"/>
                  <a:gd name="T12" fmla="*/ 533 w 1066"/>
                  <a:gd name="T13" fmla="*/ 0 h 2034"/>
                  <a:gd name="T14" fmla="*/ 998 w 1066"/>
                  <a:gd name="T15" fmla="*/ 1725 h 2034"/>
                  <a:gd name="T16" fmla="*/ 756 w 1066"/>
                  <a:gd name="T17" fmla="*/ 1966 h 2034"/>
                  <a:gd name="T18" fmla="*/ 756 w 1066"/>
                  <a:gd name="T19" fmla="*/ 1966 h 2034"/>
                  <a:gd name="T20" fmla="*/ 68 w 1066"/>
                  <a:gd name="T21" fmla="*/ 1278 h 2034"/>
                  <a:gd name="T22" fmla="*/ 68 w 1066"/>
                  <a:gd name="T23" fmla="*/ 533 h 2034"/>
                  <a:gd name="T24" fmla="*/ 533 w 1066"/>
                  <a:gd name="T25" fmla="*/ 68 h 2034"/>
                  <a:gd name="T26" fmla="*/ 998 w 1066"/>
                  <a:gd name="T27" fmla="*/ 533 h 2034"/>
                  <a:gd name="T28" fmla="*/ 998 w 1066"/>
                  <a:gd name="T29" fmla="*/ 1725 h 2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6" h="2034">
                    <a:moveTo>
                      <a:pt x="533" y="0"/>
                    </a:moveTo>
                    <a:cubicBezTo>
                      <a:pt x="239" y="0"/>
                      <a:pt x="0" y="239"/>
                      <a:pt x="0" y="533"/>
                    </a:cubicBezTo>
                    <a:cubicBezTo>
                      <a:pt x="0" y="1278"/>
                      <a:pt x="0" y="1278"/>
                      <a:pt x="0" y="1278"/>
                    </a:cubicBezTo>
                    <a:cubicBezTo>
                      <a:pt x="0" y="1695"/>
                      <a:pt x="339" y="2034"/>
                      <a:pt x="756" y="2034"/>
                    </a:cubicBezTo>
                    <a:cubicBezTo>
                      <a:pt x="927" y="2034"/>
                      <a:pt x="1066" y="1895"/>
                      <a:pt x="1066" y="1725"/>
                    </a:cubicBezTo>
                    <a:cubicBezTo>
                      <a:pt x="1066" y="533"/>
                      <a:pt x="1066" y="533"/>
                      <a:pt x="1066" y="533"/>
                    </a:cubicBezTo>
                    <a:cubicBezTo>
                      <a:pt x="1066" y="239"/>
                      <a:pt x="826" y="0"/>
                      <a:pt x="533" y="0"/>
                    </a:cubicBezTo>
                    <a:close/>
                    <a:moveTo>
                      <a:pt x="998" y="1725"/>
                    </a:moveTo>
                    <a:cubicBezTo>
                      <a:pt x="998" y="1858"/>
                      <a:pt x="889" y="1966"/>
                      <a:pt x="756" y="1966"/>
                    </a:cubicBezTo>
                    <a:cubicBezTo>
                      <a:pt x="756" y="1966"/>
                      <a:pt x="756" y="1966"/>
                      <a:pt x="756" y="1966"/>
                    </a:cubicBezTo>
                    <a:cubicBezTo>
                      <a:pt x="376" y="1966"/>
                      <a:pt x="68" y="1657"/>
                      <a:pt x="68" y="1278"/>
                    </a:cubicBezTo>
                    <a:cubicBezTo>
                      <a:pt x="68" y="533"/>
                      <a:pt x="68" y="533"/>
                      <a:pt x="68" y="533"/>
                    </a:cubicBezTo>
                    <a:cubicBezTo>
                      <a:pt x="68" y="277"/>
                      <a:pt x="276" y="68"/>
                      <a:pt x="533" y="68"/>
                    </a:cubicBezTo>
                    <a:cubicBezTo>
                      <a:pt x="789" y="68"/>
                      <a:pt x="998" y="277"/>
                      <a:pt x="998" y="533"/>
                    </a:cubicBezTo>
                    <a:lnTo>
                      <a:pt x="998" y="172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21" name="Freeform 279">
                <a:extLst>
                  <a:ext uri="{FF2B5EF4-FFF2-40B4-BE49-F238E27FC236}">
                    <a16:creationId xmlns:a16="http://schemas.microsoft.com/office/drawing/2014/main" id="{A89AC5CA-CE7F-45E7-ADB6-5C2555A4F079}"/>
                  </a:ext>
                </a:extLst>
              </p:cNvPr>
              <p:cNvSpPr>
                <a:spLocks/>
              </p:cNvSpPr>
              <p:nvPr/>
            </p:nvSpPr>
            <p:spPr bwMode="auto">
              <a:xfrm>
                <a:off x="2569" y="612"/>
                <a:ext cx="169" cy="411"/>
              </a:xfrm>
              <a:custGeom>
                <a:avLst/>
                <a:gdLst>
                  <a:gd name="T0" fmla="*/ 173 w 207"/>
                  <a:gd name="T1" fmla="*/ 0 h 504"/>
                  <a:gd name="T2" fmla="*/ 139 w 207"/>
                  <a:gd name="T3" fmla="*/ 34 h 504"/>
                  <a:gd name="T4" fmla="*/ 139 w 207"/>
                  <a:gd name="T5" fmla="*/ 381 h 504"/>
                  <a:gd name="T6" fmla="*/ 84 w 207"/>
                  <a:gd name="T7" fmla="*/ 436 h 504"/>
                  <a:gd name="T8" fmla="*/ 34 w 207"/>
                  <a:gd name="T9" fmla="*/ 436 h 504"/>
                  <a:gd name="T10" fmla="*/ 0 w 207"/>
                  <a:gd name="T11" fmla="*/ 470 h 504"/>
                  <a:gd name="T12" fmla="*/ 34 w 207"/>
                  <a:gd name="T13" fmla="*/ 504 h 504"/>
                  <a:gd name="T14" fmla="*/ 84 w 207"/>
                  <a:gd name="T15" fmla="*/ 504 h 504"/>
                  <a:gd name="T16" fmla="*/ 207 w 207"/>
                  <a:gd name="T17" fmla="*/ 381 h 504"/>
                  <a:gd name="T18" fmla="*/ 207 w 207"/>
                  <a:gd name="T19" fmla="*/ 34 h 504"/>
                  <a:gd name="T20" fmla="*/ 173 w 207"/>
                  <a:gd name="T21"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504">
                    <a:moveTo>
                      <a:pt x="173" y="0"/>
                    </a:moveTo>
                    <a:cubicBezTo>
                      <a:pt x="154" y="0"/>
                      <a:pt x="139" y="16"/>
                      <a:pt x="139" y="34"/>
                    </a:cubicBezTo>
                    <a:cubicBezTo>
                      <a:pt x="139" y="381"/>
                      <a:pt x="139" y="381"/>
                      <a:pt x="139" y="381"/>
                    </a:cubicBezTo>
                    <a:cubicBezTo>
                      <a:pt x="139" y="411"/>
                      <a:pt x="114" y="436"/>
                      <a:pt x="84" y="436"/>
                    </a:cubicBezTo>
                    <a:cubicBezTo>
                      <a:pt x="34" y="436"/>
                      <a:pt x="34" y="436"/>
                      <a:pt x="34" y="436"/>
                    </a:cubicBezTo>
                    <a:cubicBezTo>
                      <a:pt x="15" y="436"/>
                      <a:pt x="0" y="451"/>
                      <a:pt x="0" y="470"/>
                    </a:cubicBezTo>
                    <a:cubicBezTo>
                      <a:pt x="0" y="488"/>
                      <a:pt x="15" y="504"/>
                      <a:pt x="34" y="504"/>
                    </a:cubicBezTo>
                    <a:cubicBezTo>
                      <a:pt x="84" y="504"/>
                      <a:pt x="84" y="504"/>
                      <a:pt x="84" y="504"/>
                    </a:cubicBezTo>
                    <a:cubicBezTo>
                      <a:pt x="152" y="504"/>
                      <a:pt x="207" y="449"/>
                      <a:pt x="207" y="381"/>
                    </a:cubicBezTo>
                    <a:cubicBezTo>
                      <a:pt x="207" y="34"/>
                      <a:pt x="207" y="34"/>
                      <a:pt x="207" y="34"/>
                    </a:cubicBezTo>
                    <a:cubicBezTo>
                      <a:pt x="207" y="16"/>
                      <a:pt x="191" y="0"/>
                      <a:pt x="17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22" name="Freeform 280">
                <a:extLst>
                  <a:ext uri="{FF2B5EF4-FFF2-40B4-BE49-F238E27FC236}">
                    <a16:creationId xmlns:a16="http://schemas.microsoft.com/office/drawing/2014/main" id="{F4B58CFC-97DD-4F8A-AD7F-B4DFAB390C81}"/>
                  </a:ext>
                </a:extLst>
              </p:cNvPr>
              <p:cNvSpPr>
                <a:spLocks/>
              </p:cNvSpPr>
              <p:nvPr/>
            </p:nvSpPr>
            <p:spPr bwMode="auto">
              <a:xfrm>
                <a:off x="2083" y="584"/>
                <a:ext cx="814" cy="1047"/>
              </a:xfrm>
              <a:custGeom>
                <a:avLst/>
                <a:gdLst>
                  <a:gd name="T0" fmla="*/ 753 w 998"/>
                  <a:gd name="T1" fmla="*/ 646 h 1284"/>
                  <a:gd name="T2" fmla="*/ 641 w 998"/>
                  <a:gd name="T3" fmla="*/ 646 h 1284"/>
                  <a:gd name="T4" fmla="*/ 0 w 998"/>
                  <a:gd name="T5" fmla="*/ 0 h 1284"/>
                  <a:gd name="T6" fmla="*/ 0 w 998"/>
                  <a:gd name="T7" fmla="*/ 562 h 1284"/>
                  <a:gd name="T8" fmla="*/ 722 w 998"/>
                  <a:gd name="T9" fmla="*/ 1284 h 1284"/>
                  <a:gd name="T10" fmla="*/ 998 w 998"/>
                  <a:gd name="T11" fmla="*/ 1009 h 1284"/>
                  <a:gd name="T12" fmla="*/ 998 w 998"/>
                  <a:gd name="T13" fmla="*/ 397 h 1284"/>
                  <a:gd name="T14" fmla="*/ 753 w 998"/>
                  <a:gd name="T15" fmla="*/ 646 h 12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8" h="1284">
                    <a:moveTo>
                      <a:pt x="753" y="646"/>
                    </a:moveTo>
                    <a:cubicBezTo>
                      <a:pt x="641" y="646"/>
                      <a:pt x="641" y="646"/>
                      <a:pt x="641" y="646"/>
                    </a:cubicBezTo>
                    <a:cubicBezTo>
                      <a:pt x="120" y="646"/>
                      <a:pt x="0" y="354"/>
                      <a:pt x="0" y="0"/>
                    </a:cubicBezTo>
                    <a:cubicBezTo>
                      <a:pt x="0" y="562"/>
                      <a:pt x="0" y="562"/>
                      <a:pt x="0" y="562"/>
                    </a:cubicBezTo>
                    <a:cubicBezTo>
                      <a:pt x="0" y="961"/>
                      <a:pt x="323" y="1284"/>
                      <a:pt x="722" y="1284"/>
                    </a:cubicBezTo>
                    <a:cubicBezTo>
                      <a:pt x="874" y="1284"/>
                      <a:pt x="998" y="1161"/>
                      <a:pt x="998" y="1009"/>
                    </a:cubicBezTo>
                    <a:cubicBezTo>
                      <a:pt x="998" y="397"/>
                      <a:pt x="998" y="397"/>
                      <a:pt x="998" y="397"/>
                    </a:cubicBezTo>
                    <a:cubicBezTo>
                      <a:pt x="998" y="532"/>
                      <a:pt x="888" y="646"/>
                      <a:pt x="753" y="64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23" name="Freeform 281">
                <a:extLst>
                  <a:ext uri="{FF2B5EF4-FFF2-40B4-BE49-F238E27FC236}">
                    <a16:creationId xmlns:a16="http://schemas.microsoft.com/office/drawing/2014/main" id="{05A9C6EA-BE4F-4F14-B333-DE84D0B37D38}"/>
                  </a:ext>
                </a:extLst>
              </p:cNvPr>
              <p:cNvSpPr>
                <a:spLocks/>
              </p:cNvSpPr>
              <p:nvPr/>
            </p:nvSpPr>
            <p:spPr bwMode="auto">
              <a:xfrm>
                <a:off x="2055" y="556"/>
                <a:ext cx="869" cy="1103"/>
              </a:xfrm>
              <a:custGeom>
                <a:avLst/>
                <a:gdLst>
                  <a:gd name="T0" fmla="*/ 1032 w 1066"/>
                  <a:gd name="T1" fmla="*/ 397 h 1352"/>
                  <a:gd name="T2" fmla="*/ 998 w 1066"/>
                  <a:gd name="T3" fmla="*/ 431 h 1352"/>
                  <a:gd name="T4" fmla="*/ 998 w 1066"/>
                  <a:gd name="T5" fmla="*/ 1043 h 1352"/>
                  <a:gd name="T6" fmla="*/ 756 w 1066"/>
                  <a:gd name="T7" fmla="*/ 1284 h 1352"/>
                  <a:gd name="T8" fmla="*/ 68 w 1066"/>
                  <a:gd name="T9" fmla="*/ 596 h 1352"/>
                  <a:gd name="T10" fmla="*/ 68 w 1066"/>
                  <a:gd name="T11" fmla="*/ 34 h 1352"/>
                  <a:gd name="T12" fmla="*/ 34 w 1066"/>
                  <a:gd name="T13" fmla="*/ 0 h 1352"/>
                  <a:gd name="T14" fmla="*/ 0 w 1066"/>
                  <a:gd name="T15" fmla="*/ 34 h 1352"/>
                  <a:gd name="T16" fmla="*/ 0 w 1066"/>
                  <a:gd name="T17" fmla="*/ 596 h 1352"/>
                  <a:gd name="T18" fmla="*/ 756 w 1066"/>
                  <a:gd name="T19" fmla="*/ 1352 h 1352"/>
                  <a:gd name="T20" fmla="*/ 1066 w 1066"/>
                  <a:gd name="T21" fmla="*/ 1043 h 1352"/>
                  <a:gd name="T22" fmla="*/ 1066 w 1066"/>
                  <a:gd name="T23" fmla="*/ 431 h 1352"/>
                  <a:gd name="T24" fmla="*/ 1032 w 1066"/>
                  <a:gd name="T25" fmla="*/ 397 h 1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6" h="1352">
                    <a:moveTo>
                      <a:pt x="1032" y="397"/>
                    </a:moveTo>
                    <a:cubicBezTo>
                      <a:pt x="1013" y="397"/>
                      <a:pt x="998" y="412"/>
                      <a:pt x="998" y="431"/>
                    </a:cubicBezTo>
                    <a:cubicBezTo>
                      <a:pt x="998" y="1043"/>
                      <a:pt x="998" y="1043"/>
                      <a:pt x="998" y="1043"/>
                    </a:cubicBezTo>
                    <a:cubicBezTo>
                      <a:pt x="998" y="1176"/>
                      <a:pt x="889" y="1284"/>
                      <a:pt x="756" y="1284"/>
                    </a:cubicBezTo>
                    <a:cubicBezTo>
                      <a:pt x="376" y="1284"/>
                      <a:pt x="68" y="975"/>
                      <a:pt x="68" y="596"/>
                    </a:cubicBezTo>
                    <a:cubicBezTo>
                      <a:pt x="68" y="34"/>
                      <a:pt x="68" y="34"/>
                      <a:pt x="68" y="34"/>
                    </a:cubicBezTo>
                    <a:cubicBezTo>
                      <a:pt x="68" y="15"/>
                      <a:pt x="52" y="0"/>
                      <a:pt x="34" y="0"/>
                    </a:cubicBezTo>
                    <a:cubicBezTo>
                      <a:pt x="15" y="0"/>
                      <a:pt x="0" y="15"/>
                      <a:pt x="0" y="34"/>
                    </a:cubicBezTo>
                    <a:cubicBezTo>
                      <a:pt x="0" y="596"/>
                      <a:pt x="0" y="596"/>
                      <a:pt x="0" y="596"/>
                    </a:cubicBezTo>
                    <a:cubicBezTo>
                      <a:pt x="0" y="1013"/>
                      <a:pt x="339" y="1352"/>
                      <a:pt x="756" y="1352"/>
                    </a:cubicBezTo>
                    <a:cubicBezTo>
                      <a:pt x="927" y="1352"/>
                      <a:pt x="1066" y="1213"/>
                      <a:pt x="1066" y="1043"/>
                    </a:cubicBezTo>
                    <a:cubicBezTo>
                      <a:pt x="1066" y="431"/>
                      <a:pt x="1066" y="431"/>
                      <a:pt x="1066" y="431"/>
                    </a:cubicBezTo>
                    <a:cubicBezTo>
                      <a:pt x="1066" y="412"/>
                      <a:pt x="1050" y="397"/>
                      <a:pt x="1032" y="39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24" name="Freeform 282">
                <a:extLst>
                  <a:ext uri="{FF2B5EF4-FFF2-40B4-BE49-F238E27FC236}">
                    <a16:creationId xmlns:a16="http://schemas.microsoft.com/office/drawing/2014/main" id="{92E8FEA0-ECB1-42F1-AC0F-7838B3959CA7}"/>
                  </a:ext>
                </a:extLst>
              </p:cNvPr>
              <p:cNvSpPr>
                <a:spLocks/>
              </p:cNvSpPr>
              <p:nvPr/>
            </p:nvSpPr>
            <p:spPr bwMode="auto">
              <a:xfrm>
                <a:off x="2023" y="730"/>
                <a:ext cx="151" cy="204"/>
              </a:xfrm>
              <a:custGeom>
                <a:avLst/>
                <a:gdLst>
                  <a:gd name="T0" fmla="*/ 124 w 185"/>
                  <a:gd name="T1" fmla="*/ 0 h 250"/>
                  <a:gd name="T2" fmla="*/ 0 w 185"/>
                  <a:gd name="T3" fmla="*/ 125 h 250"/>
                  <a:gd name="T4" fmla="*/ 0 w 185"/>
                  <a:gd name="T5" fmla="*/ 125 h 250"/>
                  <a:gd name="T6" fmla="*/ 124 w 185"/>
                  <a:gd name="T7" fmla="*/ 250 h 250"/>
                  <a:gd name="T8" fmla="*/ 185 w 185"/>
                  <a:gd name="T9" fmla="*/ 250 h 250"/>
                  <a:gd name="T10" fmla="*/ 163 w 185"/>
                  <a:gd name="T11" fmla="*/ 0 h 250"/>
                  <a:gd name="T12" fmla="*/ 124 w 185"/>
                  <a:gd name="T13" fmla="*/ 0 h 250"/>
                </a:gdLst>
                <a:ahLst/>
                <a:cxnLst>
                  <a:cxn ang="0">
                    <a:pos x="T0" y="T1"/>
                  </a:cxn>
                  <a:cxn ang="0">
                    <a:pos x="T2" y="T3"/>
                  </a:cxn>
                  <a:cxn ang="0">
                    <a:pos x="T4" y="T5"/>
                  </a:cxn>
                  <a:cxn ang="0">
                    <a:pos x="T6" y="T7"/>
                  </a:cxn>
                  <a:cxn ang="0">
                    <a:pos x="T8" y="T9"/>
                  </a:cxn>
                  <a:cxn ang="0">
                    <a:pos x="T10" y="T11"/>
                  </a:cxn>
                  <a:cxn ang="0">
                    <a:pos x="T12" y="T13"/>
                  </a:cxn>
                </a:cxnLst>
                <a:rect l="0" t="0" r="r" b="b"/>
                <a:pathLst>
                  <a:path w="185" h="250">
                    <a:moveTo>
                      <a:pt x="124" y="0"/>
                    </a:moveTo>
                    <a:cubicBezTo>
                      <a:pt x="55" y="0"/>
                      <a:pt x="0" y="56"/>
                      <a:pt x="0" y="125"/>
                    </a:cubicBezTo>
                    <a:cubicBezTo>
                      <a:pt x="0" y="125"/>
                      <a:pt x="0" y="125"/>
                      <a:pt x="0" y="125"/>
                    </a:cubicBezTo>
                    <a:cubicBezTo>
                      <a:pt x="0" y="194"/>
                      <a:pt x="55" y="250"/>
                      <a:pt x="124" y="250"/>
                    </a:cubicBezTo>
                    <a:cubicBezTo>
                      <a:pt x="185" y="250"/>
                      <a:pt x="185" y="250"/>
                      <a:pt x="185" y="250"/>
                    </a:cubicBezTo>
                    <a:cubicBezTo>
                      <a:pt x="163" y="0"/>
                      <a:pt x="163" y="0"/>
                      <a:pt x="163" y="0"/>
                    </a:cubicBezTo>
                    <a:lnTo>
                      <a:pt x="1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25" name="Freeform 283">
                <a:extLst>
                  <a:ext uri="{FF2B5EF4-FFF2-40B4-BE49-F238E27FC236}">
                    <a16:creationId xmlns:a16="http://schemas.microsoft.com/office/drawing/2014/main" id="{0A2D718E-7054-4847-BF53-CE17BAEA3122}"/>
                  </a:ext>
                </a:extLst>
              </p:cNvPr>
              <p:cNvSpPr>
                <a:spLocks/>
              </p:cNvSpPr>
              <p:nvPr/>
            </p:nvSpPr>
            <p:spPr bwMode="auto">
              <a:xfrm>
                <a:off x="1995" y="702"/>
                <a:ext cx="207" cy="260"/>
              </a:xfrm>
              <a:custGeom>
                <a:avLst/>
                <a:gdLst>
                  <a:gd name="T0" fmla="*/ 219 w 253"/>
                  <a:gd name="T1" fmla="*/ 250 h 318"/>
                  <a:gd name="T2" fmla="*/ 158 w 253"/>
                  <a:gd name="T3" fmla="*/ 250 h 318"/>
                  <a:gd name="T4" fmla="*/ 94 w 253"/>
                  <a:gd name="T5" fmla="*/ 223 h 318"/>
                  <a:gd name="T6" fmla="*/ 68 w 253"/>
                  <a:gd name="T7" fmla="*/ 159 h 318"/>
                  <a:gd name="T8" fmla="*/ 158 w 253"/>
                  <a:gd name="T9" fmla="*/ 68 h 318"/>
                  <a:gd name="T10" fmla="*/ 197 w 253"/>
                  <a:gd name="T11" fmla="*/ 68 h 318"/>
                  <a:gd name="T12" fmla="*/ 231 w 253"/>
                  <a:gd name="T13" fmla="*/ 34 h 318"/>
                  <a:gd name="T14" fmla="*/ 197 w 253"/>
                  <a:gd name="T15" fmla="*/ 0 h 318"/>
                  <a:gd name="T16" fmla="*/ 158 w 253"/>
                  <a:gd name="T17" fmla="*/ 0 h 318"/>
                  <a:gd name="T18" fmla="*/ 0 w 253"/>
                  <a:gd name="T19" fmla="*/ 159 h 318"/>
                  <a:gd name="T20" fmla="*/ 46 w 253"/>
                  <a:gd name="T21" fmla="*/ 271 h 318"/>
                  <a:gd name="T22" fmla="*/ 158 w 253"/>
                  <a:gd name="T23" fmla="*/ 318 h 318"/>
                  <a:gd name="T24" fmla="*/ 219 w 253"/>
                  <a:gd name="T25" fmla="*/ 318 h 318"/>
                  <a:gd name="T26" fmla="*/ 253 w 253"/>
                  <a:gd name="T27" fmla="*/ 284 h 318"/>
                  <a:gd name="T28" fmla="*/ 219 w 253"/>
                  <a:gd name="T29" fmla="*/ 25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3" h="318">
                    <a:moveTo>
                      <a:pt x="219" y="250"/>
                    </a:moveTo>
                    <a:cubicBezTo>
                      <a:pt x="158" y="250"/>
                      <a:pt x="158" y="250"/>
                      <a:pt x="158" y="250"/>
                    </a:cubicBezTo>
                    <a:cubicBezTo>
                      <a:pt x="134" y="250"/>
                      <a:pt x="111" y="240"/>
                      <a:pt x="94" y="223"/>
                    </a:cubicBezTo>
                    <a:cubicBezTo>
                      <a:pt x="77" y="206"/>
                      <a:pt x="68" y="183"/>
                      <a:pt x="68" y="159"/>
                    </a:cubicBezTo>
                    <a:cubicBezTo>
                      <a:pt x="68" y="109"/>
                      <a:pt x="108" y="68"/>
                      <a:pt x="158" y="68"/>
                    </a:cubicBezTo>
                    <a:cubicBezTo>
                      <a:pt x="197" y="68"/>
                      <a:pt x="197" y="68"/>
                      <a:pt x="197" y="68"/>
                    </a:cubicBezTo>
                    <a:cubicBezTo>
                      <a:pt x="215" y="68"/>
                      <a:pt x="231" y="53"/>
                      <a:pt x="231" y="34"/>
                    </a:cubicBezTo>
                    <a:cubicBezTo>
                      <a:pt x="231" y="15"/>
                      <a:pt x="215" y="0"/>
                      <a:pt x="197" y="0"/>
                    </a:cubicBezTo>
                    <a:cubicBezTo>
                      <a:pt x="158" y="0"/>
                      <a:pt x="158" y="0"/>
                      <a:pt x="158" y="0"/>
                    </a:cubicBezTo>
                    <a:cubicBezTo>
                      <a:pt x="71" y="0"/>
                      <a:pt x="0" y="71"/>
                      <a:pt x="0" y="159"/>
                    </a:cubicBezTo>
                    <a:cubicBezTo>
                      <a:pt x="0" y="201"/>
                      <a:pt x="16" y="241"/>
                      <a:pt x="46" y="271"/>
                    </a:cubicBezTo>
                    <a:cubicBezTo>
                      <a:pt x="76" y="301"/>
                      <a:pt x="116" y="318"/>
                      <a:pt x="158" y="318"/>
                    </a:cubicBezTo>
                    <a:cubicBezTo>
                      <a:pt x="219" y="318"/>
                      <a:pt x="219" y="318"/>
                      <a:pt x="219" y="318"/>
                    </a:cubicBezTo>
                    <a:cubicBezTo>
                      <a:pt x="238" y="318"/>
                      <a:pt x="253" y="302"/>
                      <a:pt x="253" y="284"/>
                    </a:cubicBezTo>
                    <a:cubicBezTo>
                      <a:pt x="253" y="265"/>
                      <a:pt x="238" y="250"/>
                      <a:pt x="219" y="2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26" name="Freeform 284">
                <a:extLst>
                  <a:ext uri="{FF2B5EF4-FFF2-40B4-BE49-F238E27FC236}">
                    <a16:creationId xmlns:a16="http://schemas.microsoft.com/office/drawing/2014/main" id="{11140DAA-869C-49E3-A79B-679B308DD067}"/>
                  </a:ext>
                </a:extLst>
              </p:cNvPr>
              <p:cNvSpPr>
                <a:spLocks/>
              </p:cNvSpPr>
              <p:nvPr/>
            </p:nvSpPr>
            <p:spPr bwMode="auto">
              <a:xfrm>
                <a:off x="2067" y="612"/>
                <a:ext cx="1010" cy="55"/>
              </a:xfrm>
              <a:custGeom>
                <a:avLst/>
                <a:gdLst>
                  <a:gd name="T0" fmla="*/ 1204 w 1238"/>
                  <a:gd name="T1" fmla="*/ 0 h 68"/>
                  <a:gd name="T2" fmla="*/ 34 w 1238"/>
                  <a:gd name="T3" fmla="*/ 0 h 68"/>
                  <a:gd name="T4" fmla="*/ 0 w 1238"/>
                  <a:gd name="T5" fmla="*/ 34 h 68"/>
                  <a:gd name="T6" fmla="*/ 34 w 1238"/>
                  <a:gd name="T7" fmla="*/ 68 h 68"/>
                  <a:gd name="T8" fmla="*/ 1204 w 1238"/>
                  <a:gd name="T9" fmla="*/ 68 h 68"/>
                  <a:gd name="T10" fmla="*/ 1238 w 1238"/>
                  <a:gd name="T11" fmla="*/ 34 h 68"/>
                  <a:gd name="T12" fmla="*/ 1204 w 1238"/>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1238" h="68">
                    <a:moveTo>
                      <a:pt x="1204" y="0"/>
                    </a:moveTo>
                    <a:cubicBezTo>
                      <a:pt x="34" y="0"/>
                      <a:pt x="34" y="0"/>
                      <a:pt x="34" y="0"/>
                    </a:cubicBezTo>
                    <a:cubicBezTo>
                      <a:pt x="15" y="0"/>
                      <a:pt x="0" y="16"/>
                      <a:pt x="0" y="34"/>
                    </a:cubicBezTo>
                    <a:cubicBezTo>
                      <a:pt x="0" y="53"/>
                      <a:pt x="15" y="68"/>
                      <a:pt x="34" y="68"/>
                    </a:cubicBezTo>
                    <a:cubicBezTo>
                      <a:pt x="1204" y="68"/>
                      <a:pt x="1204" y="68"/>
                      <a:pt x="1204" y="68"/>
                    </a:cubicBezTo>
                    <a:cubicBezTo>
                      <a:pt x="1223" y="68"/>
                      <a:pt x="1238" y="53"/>
                      <a:pt x="1238" y="34"/>
                    </a:cubicBezTo>
                    <a:cubicBezTo>
                      <a:pt x="1238" y="16"/>
                      <a:pt x="1223" y="0"/>
                      <a:pt x="1204"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27" name="Freeform 285">
                <a:extLst>
                  <a:ext uri="{FF2B5EF4-FFF2-40B4-BE49-F238E27FC236}">
                    <a16:creationId xmlns:a16="http://schemas.microsoft.com/office/drawing/2014/main" id="{42CCE3CB-3CEE-4C24-B7A2-1A2B66F2060A}"/>
                  </a:ext>
                </a:extLst>
              </p:cNvPr>
              <p:cNvSpPr>
                <a:spLocks/>
              </p:cNvSpPr>
              <p:nvPr/>
            </p:nvSpPr>
            <p:spPr bwMode="auto">
              <a:xfrm>
                <a:off x="2305" y="640"/>
                <a:ext cx="301" cy="233"/>
              </a:xfrm>
              <a:custGeom>
                <a:avLst/>
                <a:gdLst>
                  <a:gd name="T0" fmla="*/ 0 w 368"/>
                  <a:gd name="T1" fmla="*/ 102 h 286"/>
                  <a:gd name="T2" fmla="*/ 184 w 368"/>
                  <a:gd name="T3" fmla="*/ 286 h 286"/>
                  <a:gd name="T4" fmla="*/ 184 w 368"/>
                  <a:gd name="T5" fmla="*/ 286 h 286"/>
                  <a:gd name="T6" fmla="*/ 368 w 368"/>
                  <a:gd name="T7" fmla="*/ 102 h 286"/>
                  <a:gd name="T8" fmla="*/ 368 w 368"/>
                  <a:gd name="T9" fmla="*/ 0 h 286"/>
                  <a:gd name="T10" fmla="*/ 0 w 368"/>
                  <a:gd name="T11" fmla="*/ 0 h 286"/>
                  <a:gd name="T12" fmla="*/ 0 w 368"/>
                  <a:gd name="T13" fmla="*/ 102 h 286"/>
                </a:gdLst>
                <a:ahLst/>
                <a:cxnLst>
                  <a:cxn ang="0">
                    <a:pos x="T0" y="T1"/>
                  </a:cxn>
                  <a:cxn ang="0">
                    <a:pos x="T2" y="T3"/>
                  </a:cxn>
                  <a:cxn ang="0">
                    <a:pos x="T4" y="T5"/>
                  </a:cxn>
                  <a:cxn ang="0">
                    <a:pos x="T6" y="T7"/>
                  </a:cxn>
                  <a:cxn ang="0">
                    <a:pos x="T8" y="T9"/>
                  </a:cxn>
                  <a:cxn ang="0">
                    <a:pos x="T10" y="T11"/>
                  </a:cxn>
                  <a:cxn ang="0">
                    <a:pos x="T12" y="T13"/>
                  </a:cxn>
                </a:cxnLst>
                <a:rect l="0" t="0" r="r" b="b"/>
                <a:pathLst>
                  <a:path w="368" h="286">
                    <a:moveTo>
                      <a:pt x="0" y="102"/>
                    </a:moveTo>
                    <a:cubicBezTo>
                      <a:pt x="0" y="203"/>
                      <a:pt x="83" y="286"/>
                      <a:pt x="184" y="286"/>
                    </a:cubicBezTo>
                    <a:cubicBezTo>
                      <a:pt x="184" y="286"/>
                      <a:pt x="184" y="286"/>
                      <a:pt x="184" y="286"/>
                    </a:cubicBezTo>
                    <a:cubicBezTo>
                      <a:pt x="286" y="286"/>
                      <a:pt x="368" y="203"/>
                      <a:pt x="368" y="102"/>
                    </a:cubicBezTo>
                    <a:cubicBezTo>
                      <a:pt x="368" y="0"/>
                      <a:pt x="368" y="0"/>
                      <a:pt x="368" y="0"/>
                    </a:cubicBezTo>
                    <a:cubicBezTo>
                      <a:pt x="0" y="0"/>
                      <a:pt x="0" y="0"/>
                      <a:pt x="0" y="0"/>
                    </a:cubicBezTo>
                    <a:lnTo>
                      <a:pt x="0" y="10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28" name="Freeform 286">
                <a:extLst>
                  <a:ext uri="{FF2B5EF4-FFF2-40B4-BE49-F238E27FC236}">
                    <a16:creationId xmlns:a16="http://schemas.microsoft.com/office/drawing/2014/main" id="{130BD880-97B7-4685-9479-3743AD5FEE95}"/>
                  </a:ext>
                </a:extLst>
              </p:cNvPr>
              <p:cNvSpPr>
                <a:spLocks noEditPoints="1"/>
              </p:cNvSpPr>
              <p:nvPr/>
            </p:nvSpPr>
            <p:spPr bwMode="auto">
              <a:xfrm>
                <a:off x="2278" y="612"/>
                <a:ext cx="355" cy="289"/>
              </a:xfrm>
              <a:custGeom>
                <a:avLst/>
                <a:gdLst>
                  <a:gd name="T0" fmla="*/ 402 w 436"/>
                  <a:gd name="T1" fmla="*/ 0 h 354"/>
                  <a:gd name="T2" fmla="*/ 34 w 436"/>
                  <a:gd name="T3" fmla="*/ 0 h 354"/>
                  <a:gd name="T4" fmla="*/ 0 w 436"/>
                  <a:gd name="T5" fmla="*/ 34 h 354"/>
                  <a:gd name="T6" fmla="*/ 0 w 436"/>
                  <a:gd name="T7" fmla="*/ 136 h 354"/>
                  <a:gd name="T8" fmla="*/ 218 w 436"/>
                  <a:gd name="T9" fmla="*/ 354 h 354"/>
                  <a:gd name="T10" fmla="*/ 436 w 436"/>
                  <a:gd name="T11" fmla="*/ 136 h 354"/>
                  <a:gd name="T12" fmla="*/ 436 w 436"/>
                  <a:gd name="T13" fmla="*/ 34 h 354"/>
                  <a:gd name="T14" fmla="*/ 402 w 436"/>
                  <a:gd name="T15" fmla="*/ 0 h 354"/>
                  <a:gd name="T16" fmla="*/ 368 w 436"/>
                  <a:gd name="T17" fmla="*/ 136 h 354"/>
                  <a:gd name="T18" fmla="*/ 218 w 436"/>
                  <a:gd name="T19" fmla="*/ 286 h 354"/>
                  <a:gd name="T20" fmla="*/ 68 w 436"/>
                  <a:gd name="T21" fmla="*/ 136 h 354"/>
                  <a:gd name="T22" fmla="*/ 68 w 436"/>
                  <a:gd name="T23" fmla="*/ 68 h 354"/>
                  <a:gd name="T24" fmla="*/ 368 w 436"/>
                  <a:gd name="T25" fmla="*/ 68 h 354"/>
                  <a:gd name="T26" fmla="*/ 368 w 436"/>
                  <a:gd name="T27" fmla="*/ 13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6" h="354">
                    <a:moveTo>
                      <a:pt x="402" y="0"/>
                    </a:moveTo>
                    <a:cubicBezTo>
                      <a:pt x="34" y="0"/>
                      <a:pt x="34" y="0"/>
                      <a:pt x="34" y="0"/>
                    </a:cubicBezTo>
                    <a:cubicBezTo>
                      <a:pt x="16" y="0"/>
                      <a:pt x="0" y="16"/>
                      <a:pt x="0" y="34"/>
                    </a:cubicBezTo>
                    <a:cubicBezTo>
                      <a:pt x="0" y="136"/>
                      <a:pt x="0" y="136"/>
                      <a:pt x="0" y="136"/>
                    </a:cubicBezTo>
                    <a:cubicBezTo>
                      <a:pt x="0" y="256"/>
                      <a:pt x="98" y="354"/>
                      <a:pt x="218" y="354"/>
                    </a:cubicBezTo>
                    <a:cubicBezTo>
                      <a:pt x="338" y="354"/>
                      <a:pt x="436" y="256"/>
                      <a:pt x="436" y="136"/>
                    </a:cubicBezTo>
                    <a:cubicBezTo>
                      <a:pt x="436" y="34"/>
                      <a:pt x="436" y="34"/>
                      <a:pt x="436" y="34"/>
                    </a:cubicBezTo>
                    <a:cubicBezTo>
                      <a:pt x="436" y="16"/>
                      <a:pt x="421" y="0"/>
                      <a:pt x="402" y="0"/>
                    </a:cubicBezTo>
                    <a:close/>
                    <a:moveTo>
                      <a:pt x="368" y="136"/>
                    </a:moveTo>
                    <a:cubicBezTo>
                      <a:pt x="368" y="218"/>
                      <a:pt x="301" y="286"/>
                      <a:pt x="218" y="286"/>
                    </a:cubicBezTo>
                    <a:cubicBezTo>
                      <a:pt x="136" y="286"/>
                      <a:pt x="68" y="218"/>
                      <a:pt x="68" y="136"/>
                    </a:cubicBezTo>
                    <a:cubicBezTo>
                      <a:pt x="68" y="68"/>
                      <a:pt x="68" y="68"/>
                      <a:pt x="68" y="68"/>
                    </a:cubicBezTo>
                    <a:cubicBezTo>
                      <a:pt x="368" y="68"/>
                      <a:pt x="368" y="68"/>
                      <a:pt x="368" y="68"/>
                    </a:cubicBezTo>
                    <a:lnTo>
                      <a:pt x="368" y="1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29" name="Freeform 287">
                <a:extLst>
                  <a:ext uri="{FF2B5EF4-FFF2-40B4-BE49-F238E27FC236}">
                    <a16:creationId xmlns:a16="http://schemas.microsoft.com/office/drawing/2014/main" id="{8896AB47-49B0-4D18-B8C2-8943D01C8EE8}"/>
                  </a:ext>
                </a:extLst>
              </p:cNvPr>
              <p:cNvSpPr>
                <a:spLocks/>
              </p:cNvSpPr>
              <p:nvPr/>
            </p:nvSpPr>
            <p:spPr bwMode="auto">
              <a:xfrm>
                <a:off x="2710" y="640"/>
                <a:ext cx="299" cy="233"/>
              </a:xfrm>
              <a:custGeom>
                <a:avLst/>
                <a:gdLst>
                  <a:gd name="T0" fmla="*/ 0 w 367"/>
                  <a:gd name="T1" fmla="*/ 102 h 286"/>
                  <a:gd name="T2" fmla="*/ 184 w 367"/>
                  <a:gd name="T3" fmla="*/ 286 h 286"/>
                  <a:gd name="T4" fmla="*/ 184 w 367"/>
                  <a:gd name="T5" fmla="*/ 286 h 286"/>
                  <a:gd name="T6" fmla="*/ 367 w 367"/>
                  <a:gd name="T7" fmla="*/ 102 h 286"/>
                  <a:gd name="T8" fmla="*/ 367 w 367"/>
                  <a:gd name="T9" fmla="*/ 0 h 286"/>
                  <a:gd name="T10" fmla="*/ 0 w 367"/>
                  <a:gd name="T11" fmla="*/ 0 h 286"/>
                  <a:gd name="T12" fmla="*/ 0 w 367"/>
                  <a:gd name="T13" fmla="*/ 102 h 286"/>
                </a:gdLst>
                <a:ahLst/>
                <a:cxnLst>
                  <a:cxn ang="0">
                    <a:pos x="T0" y="T1"/>
                  </a:cxn>
                  <a:cxn ang="0">
                    <a:pos x="T2" y="T3"/>
                  </a:cxn>
                  <a:cxn ang="0">
                    <a:pos x="T4" y="T5"/>
                  </a:cxn>
                  <a:cxn ang="0">
                    <a:pos x="T6" y="T7"/>
                  </a:cxn>
                  <a:cxn ang="0">
                    <a:pos x="T8" y="T9"/>
                  </a:cxn>
                  <a:cxn ang="0">
                    <a:pos x="T10" y="T11"/>
                  </a:cxn>
                  <a:cxn ang="0">
                    <a:pos x="T12" y="T13"/>
                  </a:cxn>
                </a:cxnLst>
                <a:rect l="0" t="0" r="r" b="b"/>
                <a:pathLst>
                  <a:path w="367" h="286">
                    <a:moveTo>
                      <a:pt x="0" y="102"/>
                    </a:moveTo>
                    <a:cubicBezTo>
                      <a:pt x="0" y="203"/>
                      <a:pt x="82" y="286"/>
                      <a:pt x="184" y="286"/>
                    </a:cubicBezTo>
                    <a:cubicBezTo>
                      <a:pt x="184" y="286"/>
                      <a:pt x="184" y="286"/>
                      <a:pt x="184" y="286"/>
                    </a:cubicBezTo>
                    <a:cubicBezTo>
                      <a:pt x="285" y="286"/>
                      <a:pt x="367" y="203"/>
                      <a:pt x="367" y="102"/>
                    </a:cubicBezTo>
                    <a:cubicBezTo>
                      <a:pt x="367" y="0"/>
                      <a:pt x="367" y="0"/>
                      <a:pt x="367" y="0"/>
                    </a:cubicBezTo>
                    <a:cubicBezTo>
                      <a:pt x="0" y="0"/>
                      <a:pt x="0" y="0"/>
                      <a:pt x="0" y="0"/>
                    </a:cubicBezTo>
                    <a:lnTo>
                      <a:pt x="0" y="10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30" name="Freeform 288">
                <a:extLst>
                  <a:ext uri="{FF2B5EF4-FFF2-40B4-BE49-F238E27FC236}">
                    <a16:creationId xmlns:a16="http://schemas.microsoft.com/office/drawing/2014/main" id="{2349E103-F7B5-43C6-98BA-56EC1E9F56DC}"/>
                  </a:ext>
                </a:extLst>
              </p:cNvPr>
              <p:cNvSpPr>
                <a:spLocks noEditPoints="1"/>
              </p:cNvSpPr>
              <p:nvPr/>
            </p:nvSpPr>
            <p:spPr bwMode="auto">
              <a:xfrm>
                <a:off x="2682" y="612"/>
                <a:ext cx="355" cy="289"/>
              </a:xfrm>
              <a:custGeom>
                <a:avLst/>
                <a:gdLst>
                  <a:gd name="T0" fmla="*/ 401 w 435"/>
                  <a:gd name="T1" fmla="*/ 0 h 354"/>
                  <a:gd name="T2" fmla="*/ 34 w 435"/>
                  <a:gd name="T3" fmla="*/ 0 h 354"/>
                  <a:gd name="T4" fmla="*/ 0 w 435"/>
                  <a:gd name="T5" fmla="*/ 34 h 354"/>
                  <a:gd name="T6" fmla="*/ 0 w 435"/>
                  <a:gd name="T7" fmla="*/ 136 h 354"/>
                  <a:gd name="T8" fmla="*/ 218 w 435"/>
                  <a:gd name="T9" fmla="*/ 354 h 354"/>
                  <a:gd name="T10" fmla="*/ 435 w 435"/>
                  <a:gd name="T11" fmla="*/ 136 h 354"/>
                  <a:gd name="T12" fmla="*/ 435 w 435"/>
                  <a:gd name="T13" fmla="*/ 34 h 354"/>
                  <a:gd name="T14" fmla="*/ 401 w 435"/>
                  <a:gd name="T15" fmla="*/ 0 h 354"/>
                  <a:gd name="T16" fmla="*/ 367 w 435"/>
                  <a:gd name="T17" fmla="*/ 136 h 354"/>
                  <a:gd name="T18" fmla="*/ 218 w 435"/>
                  <a:gd name="T19" fmla="*/ 286 h 354"/>
                  <a:gd name="T20" fmla="*/ 68 w 435"/>
                  <a:gd name="T21" fmla="*/ 136 h 354"/>
                  <a:gd name="T22" fmla="*/ 68 w 435"/>
                  <a:gd name="T23" fmla="*/ 68 h 354"/>
                  <a:gd name="T24" fmla="*/ 367 w 435"/>
                  <a:gd name="T25" fmla="*/ 68 h 354"/>
                  <a:gd name="T26" fmla="*/ 367 w 435"/>
                  <a:gd name="T27" fmla="*/ 13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5" h="354">
                    <a:moveTo>
                      <a:pt x="401" y="0"/>
                    </a:moveTo>
                    <a:cubicBezTo>
                      <a:pt x="34" y="0"/>
                      <a:pt x="34" y="0"/>
                      <a:pt x="34" y="0"/>
                    </a:cubicBezTo>
                    <a:cubicBezTo>
                      <a:pt x="15" y="0"/>
                      <a:pt x="0" y="16"/>
                      <a:pt x="0" y="34"/>
                    </a:cubicBezTo>
                    <a:cubicBezTo>
                      <a:pt x="0" y="136"/>
                      <a:pt x="0" y="136"/>
                      <a:pt x="0" y="136"/>
                    </a:cubicBezTo>
                    <a:cubicBezTo>
                      <a:pt x="0" y="256"/>
                      <a:pt x="97" y="354"/>
                      <a:pt x="218" y="354"/>
                    </a:cubicBezTo>
                    <a:cubicBezTo>
                      <a:pt x="338" y="354"/>
                      <a:pt x="435" y="256"/>
                      <a:pt x="435" y="136"/>
                    </a:cubicBezTo>
                    <a:cubicBezTo>
                      <a:pt x="435" y="34"/>
                      <a:pt x="435" y="34"/>
                      <a:pt x="435" y="34"/>
                    </a:cubicBezTo>
                    <a:cubicBezTo>
                      <a:pt x="435" y="16"/>
                      <a:pt x="420" y="0"/>
                      <a:pt x="401" y="0"/>
                    </a:cubicBezTo>
                    <a:close/>
                    <a:moveTo>
                      <a:pt x="367" y="136"/>
                    </a:moveTo>
                    <a:cubicBezTo>
                      <a:pt x="367" y="218"/>
                      <a:pt x="300" y="286"/>
                      <a:pt x="218" y="286"/>
                    </a:cubicBezTo>
                    <a:cubicBezTo>
                      <a:pt x="135" y="286"/>
                      <a:pt x="68" y="218"/>
                      <a:pt x="68" y="136"/>
                    </a:cubicBezTo>
                    <a:cubicBezTo>
                      <a:pt x="68" y="68"/>
                      <a:pt x="68" y="68"/>
                      <a:pt x="68" y="68"/>
                    </a:cubicBezTo>
                    <a:cubicBezTo>
                      <a:pt x="367" y="68"/>
                      <a:pt x="367" y="68"/>
                      <a:pt x="367" y="68"/>
                    </a:cubicBezTo>
                    <a:lnTo>
                      <a:pt x="367" y="1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31" name="Freeform 289">
                <a:extLst>
                  <a:ext uri="{FF2B5EF4-FFF2-40B4-BE49-F238E27FC236}">
                    <a16:creationId xmlns:a16="http://schemas.microsoft.com/office/drawing/2014/main" id="{877C4DCF-A949-4A14-9A9D-7FDF3ADAE9E9}"/>
                  </a:ext>
                </a:extLst>
              </p:cNvPr>
              <p:cNvSpPr>
                <a:spLocks/>
              </p:cNvSpPr>
              <p:nvPr/>
            </p:nvSpPr>
            <p:spPr bwMode="auto">
              <a:xfrm>
                <a:off x="2824" y="688"/>
                <a:ext cx="139" cy="139"/>
              </a:xfrm>
              <a:custGeom>
                <a:avLst/>
                <a:gdLst>
                  <a:gd name="T0" fmla="*/ 136 w 170"/>
                  <a:gd name="T1" fmla="*/ 0 h 170"/>
                  <a:gd name="T2" fmla="*/ 102 w 170"/>
                  <a:gd name="T3" fmla="*/ 34 h 170"/>
                  <a:gd name="T4" fmla="*/ 34 w 170"/>
                  <a:gd name="T5" fmla="*/ 102 h 170"/>
                  <a:gd name="T6" fmla="*/ 0 w 170"/>
                  <a:gd name="T7" fmla="*/ 136 h 170"/>
                  <a:gd name="T8" fmla="*/ 34 w 170"/>
                  <a:gd name="T9" fmla="*/ 170 h 170"/>
                  <a:gd name="T10" fmla="*/ 170 w 170"/>
                  <a:gd name="T11" fmla="*/ 34 h 170"/>
                  <a:gd name="T12" fmla="*/ 136 w 170"/>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170" h="170">
                    <a:moveTo>
                      <a:pt x="136" y="0"/>
                    </a:moveTo>
                    <a:cubicBezTo>
                      <a:pt x="117" y="0"/>
                      <a:pt x="102" y="15"/>
                      <a:pt x="102" y="34"/>
                    </a:cubicBezTo>
                    <a:cubicBezTo>
                      <a:pt x="102" y="71"/>
                      <a:pt x="71" y="102"/>
                      <a:pt x="34" y="102"/>
                    </a:cubicBezTo>
                    <a:cubicBezTo>
                      <a:pt x="15" y="102"/>
                      <a:pt x="0" y="117"/>
                      <a:pt x="0" y="136"/>
                    </a:cubicBezTo>
                    <a:cubicBezTo>
                      <a:pt x="0" y="154"/>
                      <a:pt x="15" y="170"/>
                      <a:pt x="34" y="170"/>
                    </a:cubicBezTo>
                    <a:cubicBezTo>
                      <a:pt x="109" y="170"/>
                      <a:pt x="170" y="109"/>
                      <a:pt x="170" y="34"/>
                    </a:cubicBezTo>
                    <a:cubicBezTo>
                      <a:pt x="170" y="15"/>
                      <a:pt x="154" y="0"/>
                      <a:pt x="136"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32" name="Freeform 290">
                <a:extLst>
                  <a:ext uri="{FF2B5EF4-FFF2-40B4-BE49-F238E27FC236}">
                    <a16:creationId xmlns:a16="http://schemas.microsoft.com/office/drawing/2014/main" id="{AA085C0D-C9EF-4351-AAC3-528A5182B66C}"/>
                  </a:ext>
                </a:extLst>
              </p:cNvPr>
              <p:cNvSpPr>
                <a:spLocks/>
              </p:cNvSpPr>
              <p:nvPr/>
            </p:nvSpPr>
            <p:spPr bwMode="auto">
              <a:xfrm>
                <a:off x="2426" y="688"/>
                <a:ext cx="139" cy="139"/>
              </a:xfrm>
              <a:custGeom>
                <a:avLst/>
                <a:gdLst>
                  <a:gd name="T0" fmla="*/ 136 w 170"/>
                  <a:gd name="T1" fmla="*/ 0 h 170"/>
                  <a:gd name="T2" fmla="*/ 102 w 170"/>
                  <a:gd name="T3" fmla="*/ 34 h 170"/>
                  <a:gd name="T4" fmla="*/ 34 w 170"/>
                  <a:gd name="T5" fmla="*/ 102 h 170"/>
                  <a:gd name="T6" fmla="*/ 0 w 170"/>
                  <a:gd name="T7" fmla="*/ 136 h 170"/>
                  <a:gd name="T8" fmla="*/ 34 w 170"/>
                  <a:gd name="T9" fmla="*/ 170 h 170"/>
                  <a:gd name="T10" fmla="*/ 170 w 170"/>
                  <a:gd name="T11" fmla="*/ 34 h 170"/>
                  <a:gd name="T12" fmla="*/ 136 w 170"/>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170" h="170">
                    <a:moveTo>
                      <a:pt x="136" y="0"/>
                    </a:moveTo>
                    <a:cubicBezTo>
                      <a:pt x="117" y="0"/>
                      <a:pt x="102" y="15"/>
                      <a:pt x="102" y="34"/>
                    </a:cubicBezTo>
                    <a:cubicBezTo>
                      <a:pt x="102" y="71"/>
                      <a:pt x="72" y="102"/>
                      <a:pt x="34" y="102"/>
                    </a:cubicBezTo>
                    <a:cubicBezTo>
                      <a:pt x="16" y="102"/>
                      <a:pt x="0" y="117"/>
                      <a:pt x="0" y="136"/>
                    </a:cubicBezTo>
                    <a:cubicBezTo>
                      <a:pt x="0" y="154"/>
                      <a:pt x="16" y="170"/>
                      <a:pt x="34" y="170"/>
                    </a:cubicBezTo>
                    <a:cubicBezTo>
                      <a:pt x="109" y="170"/>
                      <a:pt x="170" y="109"/>
                      <a:pt x="170" y="34"/>
                    </a:cubicBezTo>
                    <a:cubicBezTo>
                      <a:pt x="170" y="15"/>
                      <a:pt x="155" y="0"/>
                      <a:pt x="136"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33" name="Freeform 291">
                <a:extLst>
                  <a:ext uri="{FF2B5EF4-FFF2-40B4-BE49-F238E27FC236}">
                    <a16:creationId xmlns:a16="http://schemas.microsoft.com/office/drawing/2014/main" id="{0F8247CA-5BF7-4BCC-87A2-C0C07DD5321E}"/>
                  </a:ext>
                </a:extLst>
              </p:cNvPr>
              <p:cNvSpPr>
                <a:spLocks/>
              </p:cNvSpPr>
              <p:nvPr/>
            </p:nvSpPr>
            <p:spPr bwMode="auto">
              <a:xfrm>
                <a:off x="2083" y="28"/>
                <a:ext cx="814" cy="435"/>
              </a:xfrm>
              <a:custGeom>
                <a:avLst/>
                <a:gdLst>
                  <a:gd name="T0" fmla="*/ 499 w 998"/>
                  <a:gd name="T1" fmla="*/ 0 h 533"/>
                  <a:gd name="T2" fmla="*/ 0 w 998"/>
                  <a:gd name="T3" fmla="*/ 499 h 533"/>
                  <a:gd name="T4" fmla="*/ 0 w 998"/>
                  <a:gd name="T5" fmla="*/ 533 h 533"/>
                  <a:gd name="T6" fmla="*/ 998 w 998"/>
                  <a:gd name="T7" fmla="*/ 533 h 533"/>
                  <a:gd name="T8" fmla="*/ 998 w 998"/>
                  <a:gd name="T9" fmla="*/ 499 h 533"/>
                  <a:gd name="T10" fmla="*/ 499 w 998"/>
                  <a:gd name="T11" fmla="*/ 0 h 533"/>
                </a:gdLst>
                <a:ahLst/>
                <a:cxnLst>
                  <a:cxn ang="0">
                    <a:pos x="T0" y="T1"/>
                  </a:cxn>
                  <a:cxn ang="0">
                    <a:pos x="T2" y="T3"/>
                  </a:cxn>
                  <a:cxn ang="0">
                    <a:pos x="T4" y="T5"/>
                  </a:cxn>
                  <a:cxn ang="0">
                    <a:pos x="T6" y="T7"/>
                  </a:cxn>
                  <a:cxn ang="0">
                    <a:pos x="T8" y="T9"/>
                  </a:cxn>
                  <a:cxn ang="0">
                    <a:pos x="T10" y="T11"/>
                  </a:cxn>
                </a:cxnLst>
                <a:rect l="0" t="0" r="r" b="b"/>
                <a:pathLst>
                  <a:path w="998" h="533">
                    <a:moveTo>
                      <a:pt x="499" y="0"/>
                    </a:moveTo>
                    <a:cubicBezTo>
                      <a:pt x="223" y="0"/>
                      <a:pt x="0" y="224"/>
                      <a:pt x="0" y="499"/>
                    </a:cubicBezTo>
                    <a:cubicBezTo>
                      <a:pt x="0" y="533"/>
                      <a:pt x="0" y="533"/>
                      <a:pt x="0" y="533"/>
                    </a:cubicBezTo>
                    <a:cubicBezTo>
                      <a:pt x="998" y="533"/>
                      <a:pt x="998" y="533"/>
                      <a:pt x="998" y="533"/>
                    </a:cubicBezTo>
                    <a:cubicBezTo>
                      <a:pt x="998" y="499"/>
                      <a:pt x="998" y="499"/>
                      <a:pt x="998" y="499"/>
                    </a:cubicBezTo>
                    <a:cubicBezTo>
                      <a:pt x="998" y="224"/>
                      <a:pt x="774" y="0"/>
                      <a:pt x="499"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34" name="Freeform 292">
                <a:extLst>
                  <a:ext uri="{FF2B5EF4-FFF2-40B4-BE49-F238E27FC236}">
                    <a16:creationId xmlns:a16="http://schemas.microsoft.com/office/drawing/2014/main" id="{1747B816-6332-4E9B-8B86-C0AFDE30BBEE}"/>
                  </a:ext>
                </a:extLst>
              </p:cNvPr>
              <p:cNvSpPr>
                <a:spLocks noEditPoints="1"/>
              </p:cNvSpPr>
              <p:nvPr/>
            </p:nvSpPr>
            <p:spPr bwMode="auto">
              <a:xfrm>
                <a:off x="2055" y="0"/>
                <a:ext cx="869" cy="490"/>
              </a:xfrm>
              <a:custGeom>
                <a:avLst/>
                <a:gdLst>
                  <a:gd name="T0" fmla="*/ 533 w 1066"/>
                  <a:gd name="T1" fmla="*/ 0 h 601"/>
                  <a:gd name="T2" fmla="*/ 0 w 1066"/>
                  <a:gd name="T3" fmla="*/ 533 h 601"/>
                  <a:gd name="T4" fmla="*/ 0 w 1066"/>
                  <a:gd name="T5" fmla="*/ 567 h 601"/>
                  <a:gd name="T6" fmla="*/ 34 w 1066"/>
                  <a:gd name="T7" fmla="*/ 601 h 601"/>
                  <a:gd name="T8" fmla="*/ 1032 w 1066"/>
                  <a:gd name="T9" fmla="*/ 601 h 601"/>
                  <a:gd name="T10" fmla="*/ 1066 w 1066"/>
                  <a:gd name="T11" fmla="*/ 567 h 601"/>
                  <a:gd name="T12" fmla="*/ 1066 w 1066"/>
                  <a:gd name="T13" fmla="*/ 533 h 601"/>
                  <a:gd name="T14" fmla="*/ 533 w 1066"/>
                  <a:gd name="T15" fmla="*/ 0 h 601"/>
                  <a:gd name="T16" fmla="*/ 68 w 1066"/>
                  <a:gd name="T17" fmla="*/ 533 h 601"/>
                  <a:gd name="T18" fmla="*/ 533 w 1066"/>
                  <a:gd name="T19" fmla="*/ 68 h 601"/>
                  <a:gd name="T20" fmla="*/ 998 w 1066"/>
                  <a:gd name="T21" fmla="*/ 533 h 601"/>
                  <a:gd name="T22" fmla="*/ 68 w 1066"/>
                  <a:gd name="T23" fmla="*/ 533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6" h="601">
                    <a:moveTo>
                      <a:pt x="533" y="0"/>
                    </a:moveTo>
                    <a:cubicBezTo>
                      <a:pt x="239" y="0"/>
                      <a:pt x="0" y="239"/>
                      <a:pt x="0" y="533"/>
                    </a:cubicBezTo>
                    <a:cubicBezTo>
                      <a:pt x="0" y="567"/>
                      <a:pt x="0" y="567"/>
                      <a:pt x="0" y="567"/>
                    </a:cubicBezTo>
                    <a:cubicBezTo>
                      <a:pt x="0" y="586"/>
                      <a:pt x="15" y="601"/>
                      <a:pt x="34" y="601"/>
                    </a:cubicBezTo>
                    <a:cubicBezTo>
                      <a:pt x="1032" y="601"/>
                      <a:pt x="1032" y="601"/>
                      <a:pt x="1032" y="601"/>
                    </a:cubicBezTo>
                    <a:cubicBezTo>
                      <a:pt x="1050" y="601"/>
                      <a:pt x="1066" y="586"/>
                      <a:pt x="1066" y="567"/>
                    </a:cubicBezTo>
                    <a:cubicBezTo>
                      <a:pt x="1066" y="533"/>
                      <a:pt x="1066" y="533"/>
                      <a:pt x="1066" y="533"/>
                    </a:cubicBezTo>
                    <a:cubicBezTo>
                      <a:pt x="1066" y="239"/>
                      <a:pt x="826" y="0"/>
                      <a:pt x="533" y="0"/>
                    </a:cubicBezTo>
                    <a:close/>
                    <a:moveTo>
                      <a:pt x="68" y="533"/>
                    </a:moveTo>
                    <a:cubicBezTo>
                      <a:pt x="68" y="277"/>
                      <a:pt x="276" y="68"/>
                      <a:pt x="533" y="68"/>
                    </a:cubicBezTo>
                    <a:cubicBezTo>
                      <a:pt x="789" y="68"/>
                      <a:pt x="997" y="277"/>
                      <a:pt x="998" y="533"/>
                    </a:cubicBezTo>
                    <a:lnTo>
                      <a:pt x="68" y="5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35" name="Freeform 293">
                <a:extLst>
                  <a:ext uri="{FF2B5EF4-FFF2-40B4-BE49-F238E27FC236}">
                    <a16:creationId xmlns:a16="http://schemas.microsoft.com/office/drawing/2014/main" id="{EC3DF129-FAC1-4993-8390-C858CD7C8C6F}"/>
                  </a:ext>
                </a:extLst>
              </p:cNvPr>
              <p:cNvSpPr>
                <a:spLocks/>
              </p:cNvSpPr>
              <p:nvPr/>
            </p:nvSpPr>
            <p:spPr bwMode="auto">
              <a:xfrm>
                <a:off x="2468" y="368"/>
                <a:ext cx="735" cy="95"/>
              </a:xfrm>
              <a:custGeom>
                <a:avLst/>
                <a:gdLst>
                  <a:gd name="T0" fmla="*/ 843 w 901"/>
                  <a:gd name="T1" fmla="*/ 0 h 116"/>
                  <a:gd name="T2" fmla="*/ 338 w 901"/>
                  <a:gd name="T3" fmla="*/ 0 h 116"/>
                  <a:gd name="T4" fmla="*/ 0 w 901"/>
                  <a:gd name="T5" fmla="*/ 116 h 116"/>
                  <a:gd name="T6" fmla="*/ 843 w 901"/>
                  <a:gd name="T7" fmla="*/ 116 h 116"/>
                  <a:gd name="T8" fmla="*/ 901 w 901"/>
                  <a:gd name="T9" fmla="*/ 58 h 116"/>
                  <a:gd name="T10" fmla="*/ 901 w 901"/>
                  <a:gd name="T11" fmla="*/ 58 h 116"/>
                  <a:gd name="T12" fmla="*/ 843 w 901"/>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901" h="116">
                    <a:moveTo>
                      <a:pt x="843" y="0"/>
                    </a:moveTo>
                    <a:cubicBezTo>
                      <a:pt x="338" y="0"/>
                      <a:pt x="338" y="0"/>
                      <a:pt x="338" y="0"/>
                    </a:cubicBezTo>
                    <a:cubicBezTo>
                      <a:pt x="0" y="116"/>
                      <a:pt x="0" y="116"/>
                      <a:pt x="0" y="116"/>
                    </a:cubicBezTo>
                    <a:cubicBezTo>
                      <a:pt x="843" y="116"/>
                      <a:pt x="843" y="116"/>
                      <a:pt x="843" y="116"/>
                    </a:cubicBezTo>
                    <a:cubicBezTo>
                      <a:pt x="875" y="116"/>
                      <a:pt x="901" y="90"/>
                      <a:pt x="901" y="58"/>
                    </a:cubicBezTo>
                    <a:cubicBezTo>
                      <a:pt x="901" y="58"/>
                      <a:pt x="901" y="58"/>
                      <a:pt x="901" y="58"/>
                    </a:cubicBezTo>
                    <a:cubicBezTo>
                      <a:pt x="901" y="26"/>
                      <a:pt x="875" y="0"/>
                      <a:pt x="843"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36" name="Freeform 294">
                <a:extLst>
                  <a:ext uri="{FF2B5EF4-FFF2-40B4-BE49-F238E27FC236}">
                    <a16:creationId xmlns:a16="http://schemas.microsoft.com/office/drawing/2014/main" id="{D30AE7A5-15AC-45D3-8619-9A1FDA685A57}"/>
                  </a:ext>
                </a:extLst>
              </p:cNvPr>
              <p:cNvSpPr>
                <a:spLocks/>
              </p:cNvSpPr>
              <p:nvPr/>
            </p:nvSpPr>
            <p:spPr bwMode="auto">
              <a:xfrm>
                <a:off x="2440" y="340"/>
                <a:ext cx="790" cy="150"/>
              </a:xfrm>
              <a:custGeom>
                <a:avLst/>
                <a:gdLst>
                  <a:gd name="T0" fmla="*/ 877 w 969"/>
                  <a:gd name="T1" fmla="*/ 0 h 184"/>
                  <a:gd name="T2" fmla="*/ 372 w 969"/>
                  <a:gd name="T3" fmla="*/ 0 h 184"/>
                  <a:gd name="T4" fmla="*/ 338 w 969"/>
                  <a:gd name="T5" fmla="*/ 34 h 184"/>
                  <a:gd name="T6" fmla="*/ 372 w 969"/>
                  <a:gd name="T7" fmla="*/ 68 h 184"/>
                  <a:gd name="T8" fmla="*/ 877 w 969"/>
                  <a:gd name="T9" fmla="*/ 68 h 184"/>
                  <a:gd name="T10" fmla="*/ 901 w 969"/>
                  <a:gd name="T11" fmla="*/ 92 h 184"/>
                  <a:gd name="T12" fmla="*/ 877 w 969"/>
                  <a:gd name="T13" fmla="*/ 116 h 184"/>
                  <a:gd name="T14" fmla="*/ 34 w 969"/>
                  <a:gd name="T15" fmla="*/ 116 h 184"/>
                  <a:gd name="T16" fmla="*/ 0 w 969"/>
                  <a:gd name="T17" fmla="*/ 150 h 184"/>
                  <a:gd name="T18" fmla="*/ 34 w 969"/>
                  <a:gd name="T19" fmla="*/ 184 h 184"/>
                  <a:gd name="T20" fmla="*/ 877 w 969"/>
                  <a:gd name="T21" fmla="*/ 184 h 184"/>
                  <a:gd name="T22" fmla="*/ 969 w 969"/>
                  <a:gd name="T23" fmla="*/ 92 h 184"/>
                  <a:gd name="T24" fmla="*/ 877 w 969"/>
                  <a:gd name="T25"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184">
                    <a:moveTo>
                      <a:pt x="877" y="0"/>
                    </a:moveTo>
                    <a:cubicBezTo>
                      <a:pt x="372" y="0"/>
                      <a:pt x="372" y="0"/>
                      <a:pt x="372" y="0"/>
                    </a:cubicBezTo>
                    <a:cubicBezTo>
                      <a:pt x="353" y="0"/>
                      <a:pt x="338" y="15"/>
                      <a:pt x="338" y="34"/>
                    </a:cubicBezTo>
                    <a:cubicBezTo>
                      <a:pt x="338" y="52"/>
                      <a:pt x="353" y="68"/>
                      <a:pt x="372" y="68"/>
                    </a:cubicBezTo>
                    <a:cubicBezTo>
                      <a:pt x="877" y="68"/>
                      <a:pt x="877" y="68"/>
                      <a:pt x="877" y="68"/>
                    </a:cubicBezTo>
                    <a:cubicBezTo>
                      <a:pt x="890" y="68"/>
                      <a:pt x="901" y="78"/>
                      <a:pt x="901" y="92"/>
                    </a:cubicBezTo>
                    <a:cubicBezTo>
                      <a:pt x="901" y="105"/>
                      <a:pt x="890" y="116"/>
                      <a:pt x="877" y="116"/>
                    </a:cubicBezTo>
                    <a:cubicBezTo>
                      <a:pt x="34" y="116"/>
                      <a:pt x="34" y="116"/>
                      <a:pt x="34" y="116"/>
                    </a:cubicBezTo>
                    <a:cubicBezTo>
                      <a:pt x="16" y="116"/>
                      <a:pt x="0" y="131"/>
                      <a:pt x="0" y="150"/>
                    </a:cubicBezTo>
                    <a:cubicBezTo>
                      <a:pt x="0" y="169"/>
                      <a:pt x="16" y="184"/>
                      <a:pt x="34" y="184"/>
                    </a:cubicBezTo>
                    <a:cubicBezTo>
                      <a:pt x="877" y="184"/>
                      <a:pt x="877" y="184"/>
                      <a:pt x="877" y="184"/>
                    </a:cubicBezTo>
                    <a:cubicBezTo>
                      <a:pt x="927" y="184"/>
                      <a:pt x="969" y="143"/>
                      <a:pt x="969" y="92"/>
                    </a:cubicBezTo>
                    <a:cubicBezTo>
                      <a:pt x="969" y="41"/>
                      <a:pt x="927" y="0"/>
                      <a:pt x="87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37" name="Freeform 295">
                <a:extLst>
                  <a:ext uri="{FF2B5EF4-FFF2-40B4-BE49-F238E27FC236}">
                    <a16:creationId xmlns:a16="http://schemas.microsoft.com/office/drawing/2014/main" id="{A82A75BE-8DB4-4374-8B44-57D3968BDDC9}"/>
                  </a:ext>
                </a:extLst>
              </p:cNvPr>
              <p:cNvSpPr>
                <a:spLocks/>
              </p:cNvSpPr>
              <p:nvPr/>
            </p:nvSpPr>
            <p:spPr bwMode="auto">
              <a:xfrm>
                <a:off x="2454" y="1100"/>
                <a:ext cx="228" cy="86"/>
              </a:xfrm>
              <a:custGeom>
                <a:avLst/>
                <a:gdLst>
                  <a:gd name="T0" fmla="*/ 232 w 280"/>
                  <a:gd name="T1" fmla="*/ 27 h 105"/>
                  <a:gd name="T2" fmla="*/ 154 w 280"/>
                  <a:gd name="T3" fmla="*/ 36 h 105"/>
                  <a:gd name="T4" fmla="*/ 56 w 280"/>
                  <a:gd name="T5" fmla="*/ 9 h 105"/>
                  <a:gd name="T6" fmla="*/ 10 w 280"/>
                  <a:gd name="T7" fmla="*/ 21 h 105"/>
                  <a:gd name="T8" fmla="*/ 21 w 280"/>
                  <a:gd name="T9" fmla="*/ 68 h 105"/>
                  <a:gd name="T10" fmla="*/ 151 w 280"/>
                  <a:gd name="T11" fmla="*/ 104 h 105"/>
                  <a:gd name="T12" fmla="*/ 165 w 280"/>
                  <a:gd name="T13" fmla="*/ 105 h 105"/>
                  <a:gd name="T14" fmla="*/ 253 w 280"/>
                  <a:gd name="T15" fmla="*/ 92 h 105"/>
                  <a:gd name="T16" fmla="*/ 275 w 280"/>
                  <a:gd name="T17" fmla="*/ 49 h 105"/>
                  <a:gd name="T18" fmla="*/ 232 w 280"/>
                  <a:gd name="T19" fmla="*/ 2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105">
                    <a:moveTo>
                      <a:pt x="232" y="27"/>
                    </a:moveTo>
                    <a:cubicBezTo>
                      <a:pt x="208" y="34"/>
                      <a:pt x="182" y="38"/>
                      <a:pt x="154" y="36"/>
                    </a:cubicBezTo>
                    <a:cubicBezTo>
                      <a:pt x="118" y="35"/>
                      <a:pt x="83" y="25"/>
                      <a:pt x="56" y="9"/>
                    </a:cubicBezTo>
                    <a:cubicBezTo>
                      <a:pt x="40" y="0"/>
                      <a:pt x="19" y="5"/>
                      <a:pt x="10" y="21"/>
                    </a:cubicBezTo>
                    <a:cubicBezTo>
                      <a:pt x="0" y="37"/>
                      <a:pt x="5" y="58"/>
                      <a:pt x="21" y="68"/>
                    </a:cubicBezTo>
                    <a:cubicBezTo>
                      <a:pt x="58" y="89"/>
                      <a:pt x="103" y="102"/>
                      <a:pt x="151" y="104"/>
                    </a:cubicBezTo>
                    <a:cubicBezTo>
                      <a:pt x="156" y="105"/>
                      <a:pt x="161" y="105"/>
                      <a:pt x="165" y="105"/>
                    </a:cubicBezTo>
                    <a:cubicBezTo>
                      <a:pt x="196" y="105"/>
                      <a:pt x="226" y="100"/>
                      <a:pt x="253" y="92"/>
                    </a:cubicBezTo>
                    <a:cubicBezTo>
                      <a:pt x="271" y="86"/>
                      <a:pt x="280" y="67"/>
                      <a:pt x="275" y="49"/>
                    </a:cubicBezTo>
                    <a:cubicBezTo>
                      <a:pt x="269" y="31"/>
                      <a:pt x="250" y="21"/>
                      <a:pt x="232"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38" name="Freeform 296">
                <a:extLst>
                  <a:ext uri="{FF2B5EF4-FFF2-40B4-BE49-F238E27FC236}">
                    <a16:creationId xmlns:a16="http://schemas.microsoft.com/office/drawing/2014/main" id="{9039FAB2-141F-4F78-AA82-F4640B50CCC8}"/>
                  </a:ext>
                </a:extLst>
              </p:cNvPr>
              <p:cNvSpPr>
                <a:spLocks/>
              </p:cNvSpPr>
              <p:nvPr/>
            </p:nvSpPr>
            <p:spPr bwMode="auto">
              <a:xfrm>
                <a:off x="2261" y="1763"/>
                <a:ext cx="2331" cy="1216"/>
              </a:xfrm>
              <a:custGeom>
                <a:avLst/>
                <a:gdLst>
                  <a:gd name="T0" fmla="*/ 2677 w 2857"/>
                  <a:gd name="T1" fmla="*/ 0 h 1491"/>
                  <a:gd name="T2" fmla="*/ 1010 w 2857"/>
                  <a:gd name="T3" fmla="*/ 0 h 1491"/>
                  <a:gd name="T4" fmla="*/ 770 w 2857"/>
                  <a:gd name="T5" fmla="*/ 199 h 1491"/>
                  <a:gd name="T6" fmla="*/ 708 w 2857"/>
                  <a:gd name="T7" fmla="*/ 1335 h 1491"/>
                  <a:gd name="T8" fmla="*/ 156 w 2857"/>
                  <a:gd name="T9" fmla="*/ 1335 h 1491"/>
                  <a:gd name="T10" fmla="*/ 0 w 2857"/>
                  <a:gd name="T11" fmla="*/ 1491 h 1491"/>
                  <a:gd name="T12" fmla="*/ 675 w 2857"/>
                  <a:gd name="T13" fmla="*/ 1491 h 1491"/>
                  <a:gd name="T14" fmla="*/ 1067 w 2857"/>
                  <a:gd name="T15" fmla="*/ 1491 h 1491"/>
                  <a:gd name="T16" fmla="*/ 2739 w 2857"/>
                  <a:gd name="T17" fmla="*/ 1491 h 1491"/>
                  <a:gd name="T18" fmla="*/ 2834 w 2857"/>
                  <a:gd name="T19" fmla="*/ 199 h 1491"/>
                  <a:gd name="T20" fmla="*/ 2677 w 2857"/>
                  <a:gd name="T21"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57" h="1491">
                    <a:moveTo>
                      <a:pt x="2677" y="0"/>
                    </a:moveTo>
                    <a:cubicBezTo>
                      <a:pt x="1010" y="0"/>
                      <a:pt x="1010" y="0"/>
                      <a:pt x="1010" y="0"/>
                    </a:cubicBezTo>
                    <a:cubicBezTo>
                      <a:pt x="901" y="0"/>
                      <a:pt x="771" y="87"/>
                      <a:pt x="770" y="199"/>
                    </a:cubicBezTo>
                    <a:cubicBezTo>
                      <a:pt x="708" y="1335"/>
                      <a:pt x="708" y="1335"/>
                      <a:pt x="708" y="1335"/>
                    </a:cubicBezTo>
                    <a:cubicBezTo>
                      <a:pt x="156" y="1335"/>
                      <a:pt x="156" y="1335"/>
                      <a:pt x="156" y="1335"/>
                    </a:cubicBezTo>
                    <a:cubicBezTo>
                      <a:pt x="70" y="1335"/>
                      <a:pt x="0" y="1405"/>
                      <a:pt x="0" y="1491"/>
                    </a:cubicBezTo>
                    <a:cubicBezTo>
                      <a:pt x="675" y="1491"/>
                      <a:pt x="675" y="1491"/>
                      <a:pt x="675" y="1491"/>
                    </a:cubicBezTo>
                    <a:cubicBezTo>
                      <a:pt x="1067" y="1491"/>
                      <a:pt x="1067" y="1491"/>
                      <a:pt x="1067" y="1491"/>
                    </a:cubicBezTo>
                    <a:cubicBezTo>
                      <a:pt x="2739" y="1491"/>
                      <a:pt x="2739" y="1491"/>
                      <a:pt x="2739" y="1491"/>
                    </a:cubicBezTo>
                    <a:cubicBezTo>
                      <a:pt x="2834" y="199"/>
                      <a:pt x="2834" y="199"/>
                      <a:pt x="2834" y="199"/>
                    </a:cubicBezTo>
                    <a:cubicBezTo>
                      <a:pt x="2857" y="89"/>
                      <a:pt x="2787" y="0"/>
                      <a:pt x="2677"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39" name="Freeform 297">
                <a:extLst>
                  <a:ext uri="{FF2B5EF4-FFF2-40B4-BE49-F238E27FC236}">
                    <a16:creationId xmlns:a16="http://schemas.microsoft.com/office/drawing/2014/main" id="{EAE4C31D-AAC1-4DCE-BBD3-6CD71D9B918E}"/>
                  </a:ext>
                </a:extLst>
              </p:cNvPr>
              <p:cNvSpPr>
                <a:spLocks noEditPoints="1"/>
              </p:cNvSpPr>
              <p:nvPr/>
            </p:nvSpPr>
            <p:spPr bwMode="auto">
              <a:xfrm>
                <a:off x="2234" y="1735"/>
                <a:ext cx="2376" cy="1272"/>
              </a:xfrm>
              <a:custGeom>
                <a:avLst/>
                <a:gdLst>
                  <a:gd name="T0" fmla="*/ 2711 w 2914"/>
                  <a:gd name="T1" fmla="*/ 0 h 1559"/>
                  <a:gd name="T2" fmla="*/ 1044 w 2914"/>
                  <a:gd name="T3" fmla="*/ 0 h 1559"/>
                  <a:gd name="T4" fmla="*/ 863 w 2914"/>
                  <a:gd name="T5" fmla="*/ 64 h 1559"/>
                  <a:gd name="T6" fmla="*/ 770 w 2914"/>
                  <a:gd name="T7" fmla="*/ 231 h 1559"/>
                  <a:gd name="T8" fmla="*/ 710 w 2914"/>
                  <a:gd name="T9" fmla="*/ 1335 h 1559"/>
                  <a:gd name="T10" fmla="*/ 190 w 2914"/>
                  <a:gd name="T11" fmla="*/ 1335 h 1559"/>
                  <a:gd name="T12" fmla="*/ 0 w 2914"/>
                  <a:gd name="T13" fmla="*/ 1525 h 1559"/>
                  <a:gd name="T14" fmla="*/ 34 w 2914"/>
                  <a:gd name="T15" fmla="*/ 1559 h 1559"/>
                  <a:gd name="T16" fmla="*/ 2773 w 2914"/>
                  <a:gd name="T17" fmla="*/ 1559 h 1559"/>
                  <a:gd name="T18" fmla="*/ 2807 w 2914"/>
                  <a:gd name="T19" fmla="*/ 1528 h 1559"/>
                  <a:gd name="T20" fmla="*/ 2901 w 2914"/>
                  <a:gd name="T21" fmla="*/ 237 h 1559"/>
                  <a:gd name="T22" fmla="*/ 2864 w 2914"/>
                  <a:gd name="T23" fmla="*/ 69 h 1559"/>
                  <a:gd name="T24" fmla="*/ 2711 w 2914"/>
                  <a:gd name="T25" fmla="*/ 0 h 1559"/>
                  <a:gd name="T26" fmla="*/ 2834 w 2914"/>
                  <a:gd name="T27" fmla="*/ 226 h 1559"/>
                  <a:gd name="T28" fmla="*/ 2834 w 2914"/>
                  <a:gd name="T29" fmla="*/ 230 h 1559"/>
                  <a:gd name="T30" fmla="*/ 2741 w 2914"/>
                  <a:gd name="T31" fmla="*/ 1491 h 1559"/>
                  <a:gd name="T32" fmla="*/ 73 w 2914"/>
                  <a:gd name="T33" fmla="*/ 1491 h 1559"/>
                  <a:gd name="T34" fmla="*/ 190 w 2914"/>
                  <a:gd name="T35" fmla="*/ 1403 h 1559"/>
                  <a:gd name="T36" fmla="*/ 742 w 2914"/>
                  <a:gd name="T37" fmla="*/ 1403 h 1559"/>
                  <a:gd name="T38" fmla="*/ 776 w 2914"/>
                  <a:gd name="T39" fmla="*/ 1371 h 1559"/>
                  <a:gd name="T40" fmla="*/ 838 w 2914"/>
                  <a:gd name="T41" fmla="*/ 234 h 1559"/>
                  <a:gd name="T42" fmla="*/ 838 w 2914"/>
                  <a:gd name="T43" fmla="*/ 233 h 1559"/>
                  <a:gd name="T44" fmla="*/ 1044 w 2914"/>
                  <a:gd name="T45" fmla="*/ 68 h 1559"/>
                  <a:gd name="T46" fmla="*/ 2711 w 2914"/>
                  <a:gd name="T47" fmla="*/ 68 h 1559"/>
                  <a:gd name="T48" fmla="*/ 2812 w 2914"/>
                  <a:gd name="T49" fmla="*/ 112 h 1559"/>
                  <a:gd name="T50" fmla="*/ 2834 w 2914"/>
                  <a:gd name="T51" fmla="*/ 226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14" h="1559">
                    <a:moveTo>
                      <a:pt x="2711" y="0"/>
                    </a:moveTo>
                    <a:cubicBezTo>
                      <a:pt x="1044" y="0"/>
                      <a:pt x="1044" y="0"/>
                      <a:pt x="1044" y="0"/>
                    </a:cubicBezTo>
                    <a:cubicBezTo>
                      <a:pt x="983" y="0"/>
                      <a:pt x="915" y="24"/>
                      <a:pt x="863" y="64"/>
                    </a:cubicBezTo>
                    <a:cubicBezTo>
                      <a:pt x="804" y="110"/>
                      <a:pt x="771" y="169"/>
                      <a:pt x="770" y="231"/>
                    </a:cubicBezTo>
                    <a:cubicBezTo>
                      <a:pt x="710" y="1335"/>
                      <a:pt x="710" y="1335"/>
                      <a:pt x="710" y="1335"/>
                    </a:cubicBezTo>
                    <a:cubicBezTo>
                      <a:pt x="190" y="1335"/>
                      <a:pt x="190" y="1335"/>
                      <a:pt x="190" y="1335"/>
                    </a:cubicBezTo>
                    <a:cubicBezTo>
                      <a:pt x="85" y="1335"/>
                      <a:pt x="0" y="1421"/>
                      <a:pt x="0" y="1525"/>
                    </a:cubicBezTo>
                    <a:cubicBezTo>
                      <a:pt x="0" y="1544"/>
                      <a:pt x="15" y="1559"/>
                      <a:pt x="34" y="1559"/>
                    </a:cubicBezTo>
                    <a:cubicBezTo>
                      <a:pt x="2773" y="1559"/>
                      <a:pt x="2773" y="1559"/>
                      <a:pt x="2773" y="1559"/>
                    </a:cubicBezTo>
                    <a:cubicBezTo>
                      <a:pt x="2791" y="1559"/>
                      <a:pt x="2805" y="1546"/>
                      <a:pt x="2807" y="1528"/>
                    </a:cubicBezTo>
                    <a:cubicBezTo>
                      <a:pt x="2901" y="237"/>
                      <a:pt x="2901" y="237"/>
                      <a:pt x="2901" y="237"/>
                    </a:cubicBezTo>
                    <a:cubicBezTo>
                      <a:pt x="2914" y="174"/>
                      <a:pt x="2901" y="115"/>
                      <a:pt x="2864" y="69"/>
                    </a:cubicBezTo>
                    <a:cubicBezTo>
                      <a:pt x="2828" y="25"/>
                      <a:pt x="2774" y="0"/>
                      <a:pt x="2711" y="0"/>
                    </a:cubicBezTo>
                    <a:close/>
                    <a:moveTo>
                      <a:pt x="2834" y="226"/>
                    </a:moveTo>
                    <a:cubicBezTo>
                      <a:pt x="2834" y="227"/>
                      <a:pt x="2834" y="229"/>
                      <a:pt x="2834" y="230"/>
                    </a:cubicBezTo>
                    <a:cubicBezTo>
                      <a:pt x="2741" y="1491"/>
                      <a:pt x="2741" y="1491"/>
                      <a:pt x="2741" y="1491"/>
                    </a:cubicBezTo>
                    <a:cubicBezTo>
                      <a:pt x="73" y="1491"/>
                      <a:pt x="73" y="1491"/>
                      <a:pt x="73" y="1491"/>
                    </a:cubicBezTo>
                    <a:cubicBezTo>
                      <a:pt x="88" y="1441"/>
                      <a:pt x="135" y="1403"/>
                      <a:pt x="190" y="1403"/>
                    </a:cubicBezTo>
                    <a:cubicBezTo>
                      <a:pt x="742" y="1403"/>
                      <a:pt x="742" y="1403"/>
                      <a:pt x="742" y="1403"/>
                    </a:cubicBezTo>
                    <a:cubicBezTo>
                      <a:pt x="760" y="1403"/>
                      <a:pt x="775" y="1389"/>
                      <a:pt x="776" y="1371"/>
                    </a:cubicBezTo>
                    <a:cubicBezTo>
                      <a:pt x="838" y="234"/>
                      <a:pt x="838" y="234"/>
                      <a:pt x="838" y="234"/>
                    </a:cubicBezTo>
                    <a:cubicBezTo>
                      <a:pt x="838" y="234"/>
                      <a:pt x="838" y="234"/>
                      <a:pt x="838" y="233"/>
                    </a:cubicBezTo>
                    <a:cubicBezTo>
                      <a:pt x="839" y="142"/>
                      <a:pt x="951" y="68"/>
                      <a:pt x="1044" y="68"/>
                    </a:cubicBezTo>
                    <a:cubicBezTo>
                      <a:pt x="2711" y="68"/>
                      <a:pt x="2711" y="68"/>
                      <a:pt x="2711" y="68"/>
                    </a:cubicBezTo>
                    <a:cubicBezTo>
                      <a:pt x="2753" y="68"/>
                      <a:pt x="2789" y="84"/>
                      <a:pt x="2812" y="112"/>
                    </a:cubicBezTo>
                    <a:cubicBezTo>
                      <a:pt x="2836" y="142"/>
                      <a:pt x="2844" y="182"/>
                      <a:pt x="2834" y="2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40" name="Freeform 298">
                <a:extLst>
                  <a:ext uri="{FF2B5EF4-FFF2-40B4-BE49-F238E27FC236}">
                    <a16:creationId xmlns:a16="http://schemas.microsoft.com/office/drawing/2014/main" id="{162ECECC-1037-42EE-92B7-0A092EDEE722}"/>
                  </a:ext>
                </a:extLst>
              </p:cNvPr>
              <p:cNvSpPr>
                <a:spLocks/>
              </p:cNvSpPr>
              <p:nvPr/>
            </p:nvSpPr>
            <p:spPr bwMode="auto">
              <a:xfrm>
                <a:off x="2933" y="1763"/>
                <a:ext cx="1767" cy="1216"/>
              </a:xfrm>
              <a:custGeom>
                <a:avLst/>
                <a:gdLst>
                  <a:gd name="T0" fmla="*/ 2002 w 2166"/>
                  <a:gd name="T1" fmla="*/ 0 h 1491"/>
                  <a:gd name="T2" fmla="*/ 335 w 2166"/>
                  <a:gd name="T3" fmla="*/ 0 h 1491"/>
                  <a:gd name="T4" fmla="*/ 94 w 2166"/>
                  <a:gd name="T5" fmla="*/ 199 h 1491"/>
                  <a:gd name="T6" fmla="*/ 0 w 2166"/>
                  <a:gd name="T7" fmla="*/ 1491 h 1491"/>
                  <a:gd name="T8" fmla="*/ 2064 w 2166"/>
                  <a:gd name="T9" fmla="*/ 1491 h 1491"/>
                  <a:gd name="T10" fmla="*/ 2158 w 2166"/>
                  <a:gd name="T11" fmla="*/ 199 h 1491"/>
                  <a:gd name="T12" fmla="*/ 2002 w 2166"/>
                  <a:gd name="T13" fmla="*/ 0 h 1491"/>
                </a:gdLst>
                <a:ahLst/>
                <a:cxnLst>
                  <a:cxn ang="0">
                    <a:pos x="T0" y="T1"/>
                  </a:cxn>
                  <a:cxn ang="0">
                    <a:pos x="T2" y="T3"/>
                  </a:cxn>
                  <a:cxn ang="0">
                    <a:pos x="T4" y="T5"/>
                  </a:cxn>
                  <a:cxn ang="0">
                    <a:pos x="T6" y="T7"/>
                  </a:cxn>
                  <a:cxn ang="0">
                    <a:pos x="T8" y="T9"/>
                  </a:cxn>
                  <a:cxn ang="0">
                    <a:pos x="T10" y="T11"/>
                  </a:cxn>
                  <a:cxn ang="0">
                    <a:pos x="T12" y="T13"/>
                  </a:cxn>
                </a:cxnLst>
                <a:rect l="0" t="0" r="r" b="b"/>
                <a:pathLst>
                  <a:path w="2166" h="1491">
                    <a:moveTo>
                      <a:pt x="2002" y="0"/>
                    </a:moveTo>
                    <a:cubicBezTo>
                      <a:pt x="335" y="0"/>
                      <a:pt x="335" y="0"/>
                      <a:pt x="335" y="0"/>
                    </a:cubicBezTo>
                    <a:cubicBezTo>
                      <a:pt x="225" y="0"/>
                      <a:pt x="105" y="83"/>
                      <a:pt x="94" y="199"/>
                    </a:cubicBezTo>
                    <a:cubicBezTo>
                      <a:pt x="0" y="1491"/>
                      <a:pt x="0" y="1491"/>
                      <a:pt x="0" y="1491"/>
                    </a:cubicBezTo>
                    <a:cubicBezTo>
                      <a:pt x="2064" y="1491"/>
                      <a:pt x="2064" y="1491"/>
                      <a:pt x="2064" y="1491"/>
                    </a:cubicBezTo>
                    <a:cubicBezTo>
                      <a:pt x="2158" y="199"/>
                      <a:pt x="2158" y="199"/>
                      <a:pt x="2158" y="199"/>
                    </a:cubicBezTo>
                    <a:cubicBezTo>
                      <a:pt x="2166" y="85"/>
                      <a:pt x="2112" y="0"/>
                      <a:pt x="2002" y="0"/>
                    </a:cubicBezTo>
                    <a:close/>
                  </a:path>
                </a:pathLst>
              </a:custGeom>
              <a:solidFill>
                <a:schemeClr val="accent1"/>
              </a:solidFill>
              <a:ln w="9525">
                <a:solidFill>
                  <a:srgbClr val="FFFFFF"/>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41" name="Freeform 299">
                <a:extLst>
                  <a:ext uri="{FF2B5EF4-FFF2-40B4-BE49-F238E27FC236}">
                    <a16:creationId xmlns:a16="http://schemas.microsoft.com/office/drawing/2014/main" id="{DD1CAF2F-0AA2-48CA-AEC1-0373D6D30147}"/>
                  </a:ext>
                </a:extLst>
              </p:cNvPr>
              <p:cNvSpPr>
                <a:spLocks noEditPoints="1"/>
              </p:cNvSpPr>
              <p:nvPr/>
            </p:nvSpPr>
            <p:spPr bwMode="auto">
              <a:xfrm>
                <a:off x="2905" y="1735"/>
                <a:ext cx="1820" cy="1272"/>
              </a:xfrm>
              <a:custGeom>
                <a:avLst/>
                <a:gdLst>
                  <a:gd name="T0" fmla="*/ 2037 w 2232"/>
                  <a:gd name="T1" fmla="*/ 0 h 1559"/>
                  <a:gd name="T2" fmla="*/ 370 w 2232"/>
                  <a:gd name="T3" fmla="*/ 0 h 1559"/>
                  <a:gd name="T4" fmla="*/ 96 w 2232"/>
                  <a:gd name="T5" fmla="*/ 230 h 1559"/>
                  <a:gd name="T6" fmla="*/ 95 w 2232"/>
                  <a:gd name="T7" fmla="*/ 230 h 1559"/>
                  <a:gd name="T8" fmla="*/ 1 w 2232"/>
                  <a:gd name="T9" fmla="*/ 1523 h 1559"/>
                  <a:gd name="T10" fmla="*/ 10 w 2232"/>
                  <a:gd name="T11" fmla="*/ 1548 h 1559"/>
                  <a:gd name="T12" fmla="*/ 35 w 2232"/>
                  <a:gd name="T13" fmla="*/ 1559 h 1559"/>
                  <a:gd name="T14" fmla="*/ 2099 w 2232"/>
                  <a:gd name="T15" fmla="*/ 1559 h 1559"/>
                  <a:gd name="T16" fmla="*/ 2133 w 2232"/>
                  <a:gd name="T17" fmla="*/ 1528 h 1559"/>
                  <a:gd name="T18" fmla="*/ 2227 w 2232"/>
                  <a:gd name="T19" fmla="*/ 235 h 1559"/>
                  <a:gd name="T20" fmla="*/ 2173 w 2232"/>
                  <a:gd name="T21" fmla="*/ 55 h 1559"/>
                  <a:gd name="T22" fmla="*/ 2037 w 2232"/>
                  <a:gd name="T23" fmla="*/ 0 h 1559"/>
                  <a:gd name="T24" fmla="*/ 2160 w 2232"/>
                  <a:gd name="T25" fmla="*/ 230 h 1559"/>
                  <a:gd name="T26" fmla="*/ 2067 w 2232"/>
                  <a:gd name="T27" fmla="*/ 1491 h 1559"/>
                  <a:gd name="T28" fmla="*/ 71 w 2232"/>
                  <a:gd name="T29" fmla="*/ 1491 h 1559"/>
                  <a:gd name="T30" fmla="*/ 163 w 2232"/>
                  <a:gd name="T31" fmla="*/ 235 h 1559"/>
                  <a:gd name="T32" fmla="*/ 370 w 2232"/>
                  <a:gd name="T33" fmla="*/ 68 h 1559"/>
                  <a:gd name="T34" fmla="*/ 2037 w 2232"/>
                  <a:gd name="T35" fmla="*/ 68 h 1559"/>
                  <a:gd name="T36" fmla="*/ 2124 w 2232"/>
                  <a:gd name="T37" fmla="*/ 102 h 1559"/>
                  <a:gd name="T38" fmla="*/ 2160 w 2232"/>
                  <a:gd name="T39" fmla="*/ 230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2" h="1559">
                    <a:moveTo>
                      <a:pt x="2037" y="0"/>
                    </a:moveTo>
                    <a:cubicBezTo>
                      <a:pt x="370" y="0"/>
                      <a:pt x="370" y="0"/>
                      <a:pt x="370" y="0"/>
                    </a:cubicBezTo>
                    <a:cubicBezTo>
                      <a:pt x="247" y="0"/>
                      <a:pt x="108" y="92"/>
                      <a:pt x="96" y="230"/>
                    </a:cubicBezTo>
                    <a:cubicBezTo>
                      <a:pt x="96" y="230"/>
                      <a:pt x="96" y="230"/>
                      <a:pt x="95" y="230"/>
                    </a:cubicBezTo>
                    <a:cubicBezTo>
                      <a:pt x="1" y="1523"/>
                      <a:pt x="1" y="1523"/>
                      <a:pt x="1" y="1523"/>
                    </a:cubicBezTo>
                    <a:cubicBezTo>
                      <a:pt x="0" y="1532"/>
                      <a:pt x="3" y="1542"/>
                      <a:pt x="10" y="1548"/>
                    </a:cubicBezTo>
                    <a:cubicBezTo>
                      <a:pt x="16" y="1555"/>
                      <a:pt x="25" y="1559"/>
                      <a:pt x="35" y="1559"/>
                    </a:cubicBezTo>
                    <a:cubicBezTo>
                      <a:pt x="2099" y="1559"/>
                      <a:pt x="2099" y="1559"/>
                      <a:pt x="2099" y="1559"/>
                    </a:cubicBezTo>
                    <a:cubicBezTo>
                      <a:pt x="2116" y="1559"/>
                      <a:pt x="2131" y="1546"/>
                      <a:pt x="2133" y="1528"/>
                    </a:cubicBezTo>
                    <a:cubicBezTo>
                      <a:pt x="2227" y="235"/>
                      <a:pt x="2227" y="235"/>
                      <a:pt x="2227" y="235"/>
                    </a:cubicBezTo>
                    <a:cubicBezTo>
                      <a:pt x="2232" y="161"/>
                      <a:pt x="2213" y="97"/>
                      <a:pt x="2173" y="55"/>
                    </a:cubicBezTo>
                    <a:cubicBezTo>
                      <a:pt x="2140" y="19"/>
                      <a:pt x="2093" y="0"/>
                      <a:pt x="2037" y="0"/>
                    </a:cubicBezTo>
                    <a:close/>
                    <a:moveTo>
                      <a:pt x="2160" y="230"/>
                    </a:moveTo>
                    <a:cubicBezTo>
                      <a:pt x="2067" y="1491"/>
                      <a:pt x="2067" y="1491"/>
                      <a:pt x="2067" y="1491"/>
                    </a:cubicBezTo>
                    <a:cubicBezTo>
                      <a:pt x="71" y="1491"/>
                      <a:pt x="71" y="1491"/>
                      <a:pt x="71" y="1491"/>
                    </a:cubicBezTo>
                    <a:cubicBezTo>
                      <a:pt x="163" y="235"/>
                      <a:pt x="163" y="235"/>
                      <a:pt x="163" y="235"/>
                    </a:cubicBezTo>
                    <a:cubicBezTo>
                      <a:pt x="172" y="137"/>
                      <a:pt x="279" y="68"/>
                      <a:pt x="370" y="68"/>
                    </a:cubicBezTo>
                    <a:cubicBezTo>
                      <a:pt x="2037" y="68"/>
                      <a:pt x="2037" y="68"/>
                      <a:pt x="2037" y="68"/>
                    </a:cubicBezTo>
                    <a:cubicBezTo>
                      <a:pt x="2074" y="68"/>
                      <a:pt x="2103" y="80"/>
                      <a:pt x="2124" y="102"/>
                    </a:cubicBezTo>
                    <a:cubicBezTo>
                      <a:pt x="2150" y="130"/>
                      <a:pt x="2163" y="176"/>
                      <a:pt x="2160" y="23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sp>
          <p:nvSpPr>
            <p:cNvPr id="228" name="Rectangle: Rounded Corners 227">
              <a:extLst>
                <a:ext uri="{FF2B5EF4-FFF2-40B4-BE49-F238E27FC236}">
                  <a16:creationId xmlns:a16="http://schemas.microsoft.com/office/drawing/2014/main" id="{7523EF49-7B0E-48C6-81E7-29EC0DA6A4AE}"/>
                </a:ext>
              </a:extLst>
            </p:cNvPr>
            <p:cNvSpPr/>
            <p:nvPr/>
          </p:nvSpPr>
          <p:spPr>
            <a:xfrm>
              <a:off x="358094" y="2511630"/>
              <a:ext cx="1597163" cy="1107424"/>
            </a:xfrm>
            <a:prstGeom prst="roundRect">
              <a:avLst/>
            </a:prstGeom>
            <a:gradFill>
              <a:gsLst>
                <a:gs pos="1961">
                  <a:schemeClr val="accent1"/>
                </a:gs>
                <a:gs pos="100000">
                  <a:srgbClr val="384C87"/>
                </a:gs>
              </a:gsLst>
              <a:lin ang="5400000" scaled="0"/>
            </a:gra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29" name="Group 228">
              <a:extLst>
                <a:ext uri="{FF2B5EF4-FFF2-40B4-BE49-F238E27FC236}">
                  <a16:creationId xmlns:a16="http://schemas.microsoft.com/office/drawing/2014/main" id="{F7B9E5E3-C91F-4884-8ACB-764998B0E78A}"/>
                </a:ext>
              </a:extLst>
            </p:cNvPr>
            <p:cNvGrpSpPr/>
            <p:nvPr/>
          </p:nvGrpSpPr>
          <p:grpSpPr>
            <a:xfrm>
              <a:off x="539367" y="2743686"/>
              <a:ext cx="1234616" cy="635450"/>
              <a:chOff x="5388864" y="2080880"/>
              <a:chExt cx="640080" cy="329445"/>
            </a:xfrm>
            <a:solidFill>
              <a:srgbClr val="335769"/>
            </a:solidFill>
          </p:grpSpPr>
          <p:sp>
            <p:nvSpPr>
              <p:cNvPr id="295" name="Rectangle 294">
                <a:extLst>
                  <a:ext uri="{FF2B5EF4-FFF2-40B4-BE49-F238E27FC236}">
                    <a16:creationId xmlns:a16="http://schemas.microsoft.com/office/drawing/2014/main" id="{AD7DEECD-591E-47FA-94FC-6B733C9FC974}"/>
                  </a:ext>
                </a:extLst>
              </p:cNvPr>
              <p:cNvSpPr/>
              <p:nvPr/>
            </p:nvSpPr>
            <p:spPr>
              <a:xfrm>
                <a:off x="5388864" y="2080880"/>
                <a:ext cx="359664" cy="5741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296" name="Rectangle 295">
                <a:extLst>
                  <a:ext uri="{FF2B5EF4-FFF2-40B4-BE49-F238E27FC236}">
                    <a16:creationId xmlns:a16="http://schemas.microsoft.com/office/drawing/2014/main" id="{E4877684-0791-4107-AE32-41CEBE257F14}"/>
                  </a:ext>
                </a:extLst>
              </p:cNvPr>
              <p:cNvSpPr/>
              <p:nvPr/>
            </p:nvSpPr>
            <p:spPr>
              <a:xfrm>
                <a:off x="5388864" y="2196704"/>
                <a:ext cx="640080" cy="57411"/>
              </a:xfrm>
              <a:prstGeom prst="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chemeClr val="tx2">
                      <a:lumMod val="25000"/>
                    </a:schemeClr>
                  </a:solidFill>
                  <a:latin typeface="Arial"/>
                </a:endParaRPr>
              </a:p>
            </p:txBody>
          </p:sp>
          <p:sp>
            <p:nvSpPr>
              <p:cNvPr id="297" name="Rectangle 296">
                <a:extLst>
                  <a:ext uri="{FF2B5EF4-FFF2-40B4-BE49-F238E27FC236}">
                    <a16:creationId xmlns:a16="http://schemas.microsoft.com/office/drawing/2014/main" id="{F7E9C4E2-5902-4AFB-B0A6-3A1942E237BF}"/>
                  </a:ext>
                </a:extLst>
              </p:cNvPr>
              <p:cNvSpPr/>
              <p:nvPr/>
            </p:nvSpPr>
            <p:spPr>
              <a:xfrm>
                <a:off x="5388864" y="2280524"/>
                <a:ext cx="640080" cy="5741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298" name="Rectangle 297">
                <a:extLst>
                  <a:ext uri="{FF2B5EF4-FFF2-40B4-BE49-F238E27FC236}">
                    <a16:creationId xmlns:a16="http://schemas.microsoft.com/office/drawing/2014/main" id="{8A16F519-417F-495E-BC97-1CB49F21A4DC}"/>
                  </a:ext>
                </a:extLst>
              </p:cNvPr>
              <p:cNvSpPr/>
              <p:nvPr/>
            </p:nvSpPr>
            <p:spPr>
              <a:xfrm>
                <a:off x="5388864" y="2352914"/>
                <a:ext cx="640080" cy="57411"/>
              </a:xfrm>
              <a:prstGeom prst="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chemeClr val="tx2">
                      <a:lumMod val="25000"/>
                    </a:schemeClr>
                  </a:solidFill>
                  <a:latin typeface="Arial"/>
                </a:endParaRPr>
              </a:p>
            </p:txBody>
          </p:sp>
        </p:grpSp>
        <p:grpSp>
          <p:nvGrpSpPr>
            <p:cNvPr id="230" name="Group 229">
              <a:extLst>
                <a:ext uri="{FF2B5EF4-FFF2-40B4-BE49-F238E27FC236}">
                  <a16:creationId xmlns:a16="http://schemas.microsoft.com/office/drawing/2014/main" id="{85B835B0-AE5F-4D65-ABF0-1574EF697DA2}"/>
                </a:ext>
              </a:extLst>
            </p:cNvPr>
            <p:cNvGrpSpPr/>
            <p:nvPr/>
          </p:nvGrpSpPr>
          <p:grpSpPr>
            <a:xfrm>
              <a:off x="3349918" y="2092446"/>
              <a:ext cx="245930" cy="244986"/>
              <a:chOff x="8488179" y="1342988"/>
              <a:chExt cx="220743" cy="219894"/>
            </a:xfrm>
            <a:solidFill>
              <a:schemeClr val="tx1"/>
            </a:solidFill>
          </p:grpSpPr>
          <p:sp>
            <p:nvSpPr>
              <p:cNvPr id="291" name="Freeform 303">
                <a:extLst>
                  <a:ext uri="{FF2B5EF4-FFF2-40B4-BE49-F238E27FC236}">
                    <a16:creationId xmlns:a16="http://schemas.microsoft.com/office/drawing/2014/main" id="{D321AC33-52C0-4C48-A57D-A599AE4400F1}"/>
                  </a:ext>
                </a:extLst>
              </p:cNvPr>
              <p:cNvSpPr>
                <a:spLocks/>
              </p:cNvSpPr>
              <p:nvPr/>
            </p:nvSpPr>
            <p:spPr bwMode="auto">
              <a:xfrm>
                <a:off x="8488179" y="1342988"/>
                <a:ext cx="127776" cy="126927"/>
              </a:xfrm>
              <a:custGeom>
                <a:avLst/>
                <a:gdLst>
                  <a:gd name="T0" fmla="*/ 194 w 224"/>
                  <a:gd name="T1" fmla="*/ 0 h 223"/>
                  <a:gd name="T2" fmla="*/ 164 w 224"/>
                  <a:gd name="T3" fmla="*/ 30 h 223"/>
                  <a:gd name="T4" fmla="*/ 30 w 224"/>
                  <a:gd name="T5" fmla="*/ 163 h 223"/>
                  <a:gd name="T6" fmla="*/ 0 w 224"/>
                  <a:gd name="T7" fmla="*/ 193 h 223"/>
                  <a:gd name="T8" fmla="*/ 30 w 224"/>
                  <a:gd name="T9" fmla="*/ 223 h 223"/>
                  <a:gd name="T10" fmla="*/ 224 w 224"/>
                  <a:gd name="T11" fmla="*/ 30 h 223"/>
                  <a:gd name="T12" fmla="*/ 194 w 224"/>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4" h="223">
                    <a:moveTo>
                      <a:pt x="194" y="0"/>
                    </a:moveTo>
                    <a:cubicBezTo>
                      <a:pt x="177" y="0"/>
                      <a:pt x="164" y="13"/>
                      <a:pt x="164" y="30"/>
                    </a:cubicBezTo>
                    <a:cubicBezTo>
                      <a:pt x="164" y="103"/>
                      <a:pt x="104" y="163"/>
                      <a:pt x="30" y="163"/>
                    </a:cubicBezTo>
                    <a:cubicBezTo>
                      <a:pt x="14" y="163"/>
                      <a:pt x="0" y="176"/>
                      <a:pt x="0" y="193"/>
                    </a:cubicBezTo>
                    <a:cubicBezTo>
                      <a:pt x="0" y="209"/>
                      <a:pt x="14" y="223"/>
                      <a:pt x="30" y="223"/>
                    </a:cubicBezTo>
                    <a:cubicBezTo>
                      <a:pt x="137" y="223"/>
                      <a:pt x="224" y="136"/>
                      <a:pt x="224" y="30"/>
                    </a:cubicBezTo>
                    <a:cubicBezTo>
                      <a:pt x="224" y="13"/>
                      <a:pt x="210" y="0"/>
                      <a:pt x="1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92" name="Freeform 304">
                <a:extLst>
                  <a:ext uri="{FF2B5EF4-FFF2-40B4-BE49-F238E27FC236}">
                    <a16:creationId xmlns:a16="http://schemas.microsoft.com/office/drawing/2014/main" id="{A217A138-0379-4319-81C5-7C1FC70BC56F}"/>
                  </a:ext>
                </a:extLst>
              </p:cNvPr>
              <p:cNvSpPr>
                <a:spLocks/>
              </p:cNvSpPr>
              <p:nvPr/>
            </p:nvSpPr>
            <p:spPr bwMode="auto">
              <a:xfrm>
                <a:off x="8581570" y="1342988"/>
                <a:ext cx="127352" cy="126927"/>
              </a:xfrm>
              <a:custGeom>
                <a:avLst/>
                <a:gdLst>
                  <a:gd name="T0" fmla="*/ 193 w 223"/>
                  <a:gd name="T1" fmla="*/ 163 h 223"/>
                  <a:gd name="T2" fmla="*/ 60 w 223"/>
                  <a:gd name="T3" fmla="*/ 30 h 223"/>
                  <a:gd name="T4" fmla="*/ 30 w 223"/>
                  <a:gd name="T5" fmla="*/ 0 h 223"/>
                  <a:gd name="T6" fmla="*/ 0 w 223"/>
                  <a:gd name="T7" fmla="*/ 30 h 223"/>
                  <a:gd name="T8" fmla="*/ 193 w 223"/>
                  <a:gd name="T9" fmla="*/ 223 h 223"/>
                  <a:gd name="T10" fmla="*/ 223 w 223"/>
                  <a:gd name="T11" fmla="*/ 193 h 223"/>
                  <a:gd name="T12" fmla="*/ 193 w 223"/>
                  <a:gd name="T13" fmla="*/ 163 h 223"/>
                </a:gdLst>
                <a:ahLst/>
                <a:cxnLst>
                  <a:cxn ang="0">
                    <a:pos x="T0" y="T1"/>
                  </a:cxn>
                  <a:cxn ang="0">
                    <a:pos x="T2" y="T3"/>
                  </a:cxn>
                  <a:cxn ang="0">
                    <a:pos x="T4" y="T5"/>
                  </a:cxn>
                  <a:cxn ang="0">
                    <a:pos x="T6" y="T7"/>
                  </a:cxn>
                  <a:cxn ang="0">
                    <a:pos x="T8" y="T9"/>
                  </a:cxn>
                  <a:cxn ang="0">
                    <a:pos x="T10" y="T11"/>
                  </a:cxn>
                  <a:cxn ang="0">
                    <a:pos x="T12" y="T13"/>
                  </a:cxn>
                </a:cxnLst>
                <a:rect l="0" t="0" r="r" b="b"/>
                <a:pathLst>
                  <a:path w="223" h="223">
                    <a:moveTo>
                      <a:pt x="193" y="163"/>
                    </a:moveTo>
                    <a:cubicBezTo>
                      <a:pt x="119" y="163"/>
                      <a:pt x="60" y="103"/>
                      <a:pt x="60" y="30"/>
                    </a:cubicBezTo>
                    <a:cubicBezTo>
                      <a:pt x="60" y="13"/>
                      <a:pt x="46" y="0"/>
                      <a:pt x="30" y="0"/>
                    </a:cubicBezTo>
                    <a:cubicBezTo>
                      <a:pt x="13" y="0"/>
                      <a:pt x="0" y="13"/>
                      <a:pt x="0" y="30"/>
                    </a:cubicBezTo>
                    <a:cubicBezTo>
                      <a:pt x="0" y="136"/>
                      <a:pt x="86" y="223"/>
                      <a:pt x="193" y="223"/>
                    </a:cubicBezTo>
                    <a:cubicBezTo>
                      <a:pt x="209" y="223"/>
                      <a:pt x="223" y="209"/>
                      <a:pt x="223" y="193"/>
                    </a:cubicBezTo>
                    <a:cubicBezTo>
                      <a:pt x="223" y="176"/>
                      <a:pt x="209" y="163"/>
                      <a:pt x="19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93" name="Freeform 305">
                <a:extLst>
                  <a:ext uri="{FF2B5EF4-FFF2-40B4-BE49-F238E27FC236}">
                    <a16:creationId xmlns:a16="http://schemas.microsoft.com/office/drawing/2014/main" id="{8D455C4E-2050-4DA3-87DB-071BFD1D35AC}"/>
                  </a:ext>
                </a:extLst>
              </p:cNvPr>
              <p:cNvSpPr>
                <a:spLocks/>
              </p:cNvSpPr>
              <p:nvPr/>
            </p:nvSpPr>
            <p:spPr bwMode="auto">
              <a:xfrm>
                <a:off x="8488179" y="1435955"/>
                <a:ext cx="127776" cy="126927"/>
              </a:xfrm>
              <a:custGeom>
                <a:avLst/>
                <a:gdLst>
                  <a:gd name="T0" fmla="*/ 30 w 224"/>
                  <a:gd name="T1" fmla="*/ 0 h 223"/>
                  <a:gd name="T2" fmla="*/ 0 w 224"/>
                  <a:gd name="T3" fmla="*/ 30 h 223"/>
                  <a:gd name="T4" fmla="*/ 30 w 224"/>
                  <a:gd name="T5" fmla="*/ 60 h 223"/>
                  <a:gd name="T6" fmla="*/ 164 w 224"/>
                  <a:gd name="T7" fmla="*/ 193 h 223"/>
                  <a:gd name="T8" fmla="*/ 194 w 224"/>
                  <a:gd name="T9" fmla="*/ 223 h 223"/>
                  <a:gd name="T10" fmla="*/ 224 w 224"/>
                  <a:gd name="T11" fmla="*/ 193 h 223"/>
                  <a:gd name="T12" fmla="*/ 30 w 224"/>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4" h="223">
                    <a:moveTo>
                      <a:pt x="30" y="0"/>
                    </a:moveTo>
                    <a:cubicBezTo>
                      <a:pt x="14" y="0"/>
                      <a:pt x="0" y="13"/>
                      <a:pt x="0" y="30"/>
                    </a:cubicBezTo>
                    <a:cubicBezTo>
                      <a:pt x="0" y="46"/>
                      <a:pt x="14" y="60"/>
                      <a:pt x="30" y="60"/>
                    </a:cubicBezTo>
                    <a:cubicBezTo>
                      <a:pt x="104" y="60"/>
                      <a:pt x="164" y="120"/>
                      <a:pt x="164" y="193"/>
                    </a:cubicBezTo>
                    <a:cubicBezTo>
                      <a:pt x="164" y="210"/>
                      <a:pt x="177" y="223"/>
                      <a:pt x="194" y="223"/>
                    </a:cubicBezTo>
                    <a:cubicBezTo>
                      <a:pt x="210" y="223"/>
                      <a:pt x="224" y="210"/>
                      <a:pt x="224" y="193"/>
                    </a:cubicBezTo>
                    <a:cubicBezTo>
                      <a:pt x="224" y="87"/>
                      <a:pt x="137"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94" name="Freeform 306">
                <a:extLst>
                  <a:ext uri="{FF2B5EF4-FFF2-40B4-BE49-F238E27FC236}">
                    <a16:creationId xmlns:a16="http://schemas.microsoft.com/office/drawing/2014/main" id="{2C90B937-B0E6-4F35-8B21-477D711D0393}"/>
                  </a:ext>
                </a:extLst>
              </p:cNvPr>
              <p:cNvSpPr>
                <a:spLocks/>
              </p:cNvSpPr>
              <p:nvPr/>
            </p:nvSpPr>
            <p:spPr bwMode="auto">
              <a:xfrm>
                <a:off x="8581570" y="1435955"/>
                <a:ext cx="127352" cy="126927"/>
              </a:xfrm>
              <a:custGeom>
                <a:avLst/>
                <a:gdLst>
                  <a:gd name="T0" fmla="*/ 193 w 223"/>
                  <a:gd name="T1" fmla="*/ 0 h 223"/>
                  <a:gd name="T2" fmla="*/ 0 w 223"/>
                  <a:gd name="T3" fmla="*/ 193 h 223"/>
                  <a:gd name="T4" fmla="*/ 30 w 223"/>
                  <a:gd name="T5" fmla="*/ 223 h 223"/>
                  <a:gd name="T6" fmla="*/ 60 w 223"/>
                  <a:gd name="T7" fmla="*/ 193 h 223"/>
                  <a:gd name="T8" fmla="*/ 193 w 223"/>
                  <a:gd name="T9" fmla="*/ 60 h 223"/>
                  <a:gd name="T10" fmla="*/ 223 w 223"/>
                  <a:gd name="T11" fmla="*/ 30 h 223"/>
                  <a:gd name="T12" fmla="*/ 193 w 223"/>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3" h="223">
                    <a:moveTo>
                      <a:pt x="193" y="0"/>
                    </a:moveTo>
                    <a:cubicBezTo>
                      <a:pt x="86" y="0"/>
                      <a:pt x="0" y="87"/>
                      <a:pt x="0" y="193"/>
                    </a:cubicBezTo>
                    <a:cubicBezTo>
                      <a:pt x="0" y="210"/>
                      <a:pt x="13" y="223"/>
                      <a:pt x="30" y="223"/>
                    </a:cubicBezTo>
                    <a:cubicBezTo>
                      <a:pt x="46" y="223"/>
                      <a:pt x="60" y="210"/>
                      <a:pt x="60" y="193"/>
                    </a:cubicBezTo>
                    <a:cubicBezTo>
                      <a:pt x="60" y="120"/>
                      <a:pt x="119" y="60"/>
                      <a:pt x="193" y="60"/>
                    </a:cubicBezTo>
                    <a:cubicBezTo>
                      <a:pt x="209" y="60"/>
                      <a:pt x="223" y="46"/>
                      <a:pt x="223" y="30"/>
                    </a:cubicBezTo>
                    <a:cubicBezTo>
                      <a:pt x="223" y="13"/>
                      <a:pt x="209" y="0"/>
                      <a:pt x="19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232" name="Group 231">
              <a:extLst>
                <a:ext uri="{FF2B5EF4-FFF2-40B4-BE49-F238E27FC236}">
                  <a16:creationId xmlns:a16="http://schemas.microsoft.com/office/drawing/2014/main" id="{AAC75E35-08F5-4866-AFC4-3E957DF66E13}"/>
                </a:ext>
              </a:extLst>
            </p:cNvPr>
            <p:cNvGrpSpPr/>
            <p:nvPr/>
          </p:nvGrpSpPr>
          <p:grpSpPr>
            <a:xfrm>
              <a:off x="3903219" y="3517114"/>
              <a:ext cx="278475" cy="316392"/>
              <a:chOff x="9324150" y="1782147"/>
              <a:chExt cx="264907" cy="300978"/>
            </a:xfrm>
            <a:solidFill>
              <a:schemeClr val="tx1"/>
            </a:solidFill>
          </p:grpSpPr>
          <p:sp>
            <p:nvSpPr>
              <p:cNvPr id="288" name="Freeform 307">
                <a:extLst>
                  <a:ext uri="{FF2B5EF4-FFF2-40B4-BE49-F238E27FC236}">
                    <a16:creationId xmlns:a16="http://schemas.microsoft.com/office/drawing/2014/main" id="{DD7BC109-3A8C-43DF-ADAC-C26C8337F22E}"/>
                  </a:ext>
                </a:extLst>
              </p:cNvPr>
              <p:cNvSpPr>
                <a:spLocks noEditPoints="1"/>
              </p:cNvSpPr>
              <p:nvPr/>
            </p:nvSpPr>
            <p:spPr bwMode="auto">
              <a:xfrm>
                <a:off x="9324164" y="1782152"/>
                <a:ext cx="264893" cy="300972"/>
              </a:xfrm>
              <a:custGeom>
                <a:avLst/>
                <a:gdLst>
                  <a:gd name="T0" fmla="*/ 450 w 465"/>
                  <a:gd name="T1" fmla="*/ 122 h 528"/>
                  <a:gd name="T2" fmla="*/ 248 w 465"/>
                  <a:gd name="T3" fmla="*/ 6 h 528"/>
                  <a:gd name="T4" fmla="*/ 218 w 465"/>
                  <a:gd name="T5" fmla="*/ 6 h 528"/>
                  <a:gd name="T6" fmla="*/ 15 w 465"/>
                  <a:gd name="T7" fmla="*/ 122 h 528"/>
                  <a:gd name="T8" fmla="*/ 0 w 465"/>
                  <a:gd name="T9" fmla="*/ 148 h 528"/>
                  <a:gd name="T10" fmla="*/ 0 w 465"/>
                  <a:gd name="T11" fmla="*/ 382 h 528"/>
                  <a:gd name="T12" fmla="*/ 15 w 465"/>
                  <a:gd name="T13" fmla="*/ 408 h 528"/>
                  <a:gd name="T14" fmla="*/ 218 w 465"/>
                  <a:gd name="T15" fmla="*/ 524 h 528"/>
                  <a:gd name="T16" fmla="*/ 233 w 465"/>
                  <a:gd name="T17" fmla="*/ 528 h 528"/>
                  <a:gd name="T18" fmla="*/ 248 w 465"/>
                  <a:gd name="T19" fmla="*/ 524 h 528"/>
                  <a:gd name="T20" fmla="*/ 450 w 465"/>
                  <a:gd name="T21" fmla="*/ 408 h 528"/>
                  <a:gd name="T22" fmla="*/ 465 w 465"/>
                  <a:gd name="T23" fmla="*/ 382 h 528"/>
                  <a:gd name="T24" fmla="*/ 465 w 465"/>
                  <a:gd name="T25" fmla="*/ 148 h 528"/>
                  <a:gd name="T26" fmla="*/ 450 w 465"/>
                  <a:gd name="T27" fmla="*/ 122 h 528"/>
                  <a:gd name="T28" fmla="*/ 405 w 465"/>
                  <a:gd name="T29" fmla="*/ 364 h 528"/>
                  <a:gd name="T30" fmla="*/ 233 w 465"/>
                  <a:gd name="T31" fmla="*/ 464 h 528"/>
                  <a:gd name="T32" fmla="*/ 60 w 465"/>
                  <a:gd name="T33" fmla="*/ 364 h 528"/>
                  <a:gd name="T34" fmla="*/ 60 w 465"/>
                  <a:gd name="T35" fmla="*/ 166 h 528"/>
                  <a:gd name="T36" fmla="*/ 233 w 465"/>
                  <a:gd name="T37" fmla="*/ 66 h 528"/>
                  <a:gd name="T38" fmla="*/ 405 w 465"/>
                  <a:gd name="T39" fmla="*/ 166 h 528"/>
                  <a:gd name="T40" fmla="*/ 405 w 465"/>
                  <a:gd name="T41" fmla="*/ 36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5" h="528">
                    <a:moveTo>
                      <a:pt x="450" y="122"/>
                    </a:moveTo>
                    <a:cubicBezTo>
                      <a:pt x="248" y="6"/>
                      <a:pt x="248" y="6"/>
                      <a:pt x="248" y="6"/>
                    </a:cubicBezTo>
                    <a:cubicBezTo>
                      <a:pt x="238" y="0"/>
                      <a:pt x="227" y="0"/>
                      <a:pt x="218" y="6"/>
                    </a:cubicBezTo>
                    <a:cubicBezTo>
                      <a:pt x="15" y="122"/>
                      <a:pt x="15" y="122"/>
                      <a:pt x="15" y="122"/>
                    </a:cubicBezTo>
                    <a:cubicBezTo>
                      <a:pt x="6" y="128"/>
                      <a:pt x="0" y="138"/>
                      <a:pt x="0" y="148"/>
                    </a:cubicBezTo>
                    <a:cubicBezTo>
                      <a:pt x="0" y="382"/>
                      <a:pt x="0" y="382"/>
                      <a:pt x="0" y="382"/>
                    </a:cubicBezTo>
                    <a:cubicBezTo>
                      <a:pt x="0" y="393"/>
                      <a:pt x="6" y="402"/>
                      <a:pt x="15" y="408"/>
                    </a:cubicBezTo>
                    <a:cubicBezTo>
                      <a:pt x="218" y="524"/>
                      <a:pt x="218" y="524"/>
                      <a:pt x="218" y="524"/>
                    </a:cubicBezTo>
                    <a:cubicBezTo>
                      <a:pt x="222" y="527"/>
                      <a:pt x="227" y="528"/>
                      <a:pt x="233" y="528"/>
                    </a:cubicBezTo>
                    <a:cubicBezTo>
                      <a:pt x="238" y="528"/>
                      <a:pt x="243" y="527"/>
                      <a:pt x="248" y="524"/>
                    </a:cubicBezTo>
                    <a:cubicBezTo>
                      <a:pt x="450" y="408"/>
                      <a:pt x="450" y="408"/>
                      <a:pt x="450" y="408"/>
                    </a:cubicBezTo>
                    <a:cubicBezTo>
                      <a:pt x="459" y="402"/>
                      <a:pt x="465" y="393"/>
                      <a:pt x="465" y="382"/>
                    </a:cubicBezTo>
                    <a:cubicBezTo>
                      <a:pt x="465" y="148"/>
                      <a:pt x="465" y="148"/>
                      <a:pt x="465" y="148"/>
                    </a:cubicBezTo>
                    <a:cubicBezTo>
                      <a:pt x="465" y="138"/>
                      <a:pt x="459" y="128"/>
                      <a:pt x="450" y="122"/>
                    </a:cubicBezTo>
                    <a:close/>
                    <a:moveTo>
                      <a:pt x="405" y="364"/>
                    </a:moveTo>
                    <a:cubicBezTo>
                      <a:pt x="233" y="464"/>
                      <a:pt x="233" y="464"/>
                      <a:pt x="233" y="464"/>
                    </a:cubicBezTo>
                    <a:cubicBezTo>
                      <a:pt x="60" y="364"/>
                      <a:pt x="60" y="364"/>
                      <a:pt x="60" y="364"/>
                    </a:cubicBezTo>
                    <a:cubicBezTo>
                      <a:pt x="60" y="166"/>
                      <a:pt x="60" y="166"/>
                      <a:pt x="60" y="166"/>
                    </a:cubicBezTo>
                    <a:cubicBezTo>
                      <a:pt x="233" y="66"/>
                      <a:pt x="233" y="66"/>
                      <a:pt x="233" y="66"/>
                    </a:cubicBezTo>
                    <a:cubicBezTo>
                      <a:pt x="405" y="166"/>
                      <a:pt x="405" y="166"/>
                      <a:pt x="405" y="166"/>
                    </a:cubicBezTo>
                    <a:lnTo>
                      <a:pt x="405"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89" name="Freeform 308">
                <a:extLst>
                  <a:ext uri="{FF2B5EF4-FFF2-40B4-BE49-F238E27FC236}">
                    <a16:creationId xmlns:a16="http://schemas.microsoft.com/office/drawing/2014/main" id="{091F6505-5AF5-4197-97A2-C52405B7CBC9}"/>
                  </a:ext>
                </a:extLst>
              </p:cNvPr>
              <p:cNvSpPr>
                <a:spLocks noEditPoints="1"/>
              </p:cNvSpPr>
              <p:nvPr/>
            </p:nvSpPr>
            <p:spPr bwMode="auto">
              <a:xfrm>
                <a:off x="9324158" y="1782147"/>
                <a:ext cx="264892" cy="168100"/>
              </a:xfrm>
              <a:custGeom>
                <a:avLst/>
                <a:gdLst>
                  <a:gd name="T0" fmla="*/ 450 w 465"/>
                  <a:gd name="T1" fmla="*/ 122 h 295"/>
                  <a:gd name="T2" fmla="*/ 248 w 465"/>
                  <a:gd name="T3" fmla="*/ 6 h 295"/>
                  <a:gd name="T4" fmla="*/ 218 w 465"/>
                  <a:gd name="T5" fmla="*/ 6 h 295"/>
                  <a:gd name="T6" fmla="*/ 15 w 465"/>
                  <a:gd name="T7" fmla="*/ 122 h 295"/>
                  <a:gd name="T8" fmla="*/ 0 w 465"/>
                  <a:gd name="T9" fmla="*/ 148 h 295"/>
                  <a:gd name="T10" fmla="*/ 15 w 465"/>
                  <a:gd name="T11" fmla="*/ 174 h 295"/>
                  <a:gd name="T12" fmla="*/ 218 w 465"/>
                  <a:gd name="T13" fmla="*/ 291 h 295"/>
                  <a:gd name="T14" fmla="*/ 233 w 465"/>
                  <a:gd name="T15" fmla="*/ 295 h 295"/>
                  <a:gd name="T16" fmla="*/ 248 w 465"/>
                  <a:gd name="T17" fmla="*/ 291 h 295"/>
                  <a:gd name="T18" fmla="*/ 450 w 465"/>
                  <a:gd name="T19" fmla="*/ 174 h 295"/>
                  <a:gd name="T20" fmla="*/ 465 w 465"/>
                  <a:gd name="T21" fmla="*/ 148 h 295"/>
                  <a:gd name="T22" fmla="*/ 450 w 465"/>
                  <a:gd name="T23" fmla="*/ 122 h 295"/>
                  <a:gd name="T24" fmla="*/ 233 w 465"/>
                  <a:gd name="T25" fmla="*/ 230 h 295"/>
                  <a:gd name="T26" fmla="*/ 90 w 465"/>
                  <a:gd name="T27" fmla="*/ 148 h 295"/>
                  <a:gd name="T28" fmla="*/ 233 w 465"/>
                  <a:gd name="T29" fmla="*/ 66 h 295"/>
                  <a:gd name="T30" fmla="*/ 375 w 465"/>
                  <a:gd name="T31" fmla="*/ 148 h 295"/>
                  <a:gd name="T32" fmla="*/ 233 w 465"/>
                  <a:gd name="T33" fmla="*/ 23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295">
                    <a:moveTo>
                      <a:pt x="450" y="122"/>
                    </a:moveTo>
                    <a:cubicBezTo>
                      <a:pt x="248" y="6"/>
                      <a:pt x="248" y="6"/>
                      <a:pt x="248" y="6"/>
                    </a:cubicBezTo>
                    <a:cubicBezTo>
                      <a:pt x="238" y="0"/>
                      <a:pt x="227" y="0"/>
                      <a:pt x="218" y="6"/>
                    </a:cubicBezTo>
                    <a:cubicBezTo>
                      <a:pt x="15" y="122"/>
                      <a:pt x="15" y="122"/>
                      <a:pt x="15" y="122"/>
                    </a:cubicBezTo>
                    <a:cubicBezTo>
                      <a:pt x="6" y="128"/>
                      <a:pt x="0" y="138"/>
                      <a:pt x="0" y="148"/>
                    </a:cubicBezTo>
                    <a:cubicBezTo>
                      <a:pt x="0" y="159"/>
                      <a:pt x="6" y="169"/>
                      <a:pt x="15" y="174"/>
                    </a:cubicBezTo>
                    <a:cubicBezTo>
                      <a:pt x="218" y="291"/>
                      <a:pt x="218" y="291"/>
                      <a:pt x="218" y="291"/>
                    </a:cubicBezTo>
                    <a:cubicBezTo>
                      <a:pt x="222" y="294"/>
                      <a:pt x="227" y="295"/>
                      <a:pt x="233" y="295"/>
                    </a:cubicBezTo>
                    <a:cubicBezTo>
                      <a:pt x="238" y="295"/>
                      <a:pt x="243" y="294"/>
                      <a:pt x="248" y="291"/>
                    </a:cubicBezTo>
                    <a:cubicBezTo>
                      <a:pt x="450" y="174"/>
                      <a:pt x="450" y="174"/>
                      <a:pt x="450" y="174"/>
                    </a:cubicBezTo>
                    <a:cubicBezTo>
                      <a:pt x="459" y="169"/>
                      <a:pt x="465" y="159"/>
                      <a:pt x="465" y="148"/>
                    </a:cubicBezTo>
                    <a:cubicBezTo>
                      <a:pt x="465" y="138"/>
                      <a:pt x="459" y="128"/>
                      <a:pt x="450" y="122"/>
                    </a:cubicBezTo>
                    <a:close/>
                    <a:moveTo>
                      <a:pt x="233" y="230"/>
                    </a:moveTo>
                    <a:cubicBezTo>
                      <a:pt x="90" y="148"/>
                      <a:pt x="90" y="148"/>
                      <a:pt x="90" y="148"/>
                    </a:cubicBezTo>
                    <a:cubicBezTo>
                      <a:pt x="233" y="66"/>
                      <a:pt x="233" y="66"/>
                      <a:pt x="233" y="66"/>
                    </a:cubicBezTo>
                    <a:cubicBezTo>
                      <a:pt x="375" y="148"/>
                      <a:pt x="375" y="148"/>
                      <a:pt x="375" y="148"/>
                    </a:cubicBezTo>
                    <a:lnTo>
                      <a:pt x="23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90" name="Freeform 309">
                <a:extLst>
                  <a:ext uri="{FF2B5EF4-FFF2-40B4-BE49-F238E27FC236}">
                    <a16:creationId xmlns:a16="http://schemas.microsoft.com/office/drawing/2014/main" id="{0CE43BD7-278C-4984-8FD9-DE1FF73CAC64}"/>
                  </a:ext>
                </a:extLst>
              </p:cNvPr>
              <p:cNvSpPr>
                <a:spLocks noEditPoints="1"/>
              </p:cNvSpPr>
              <p:nvPr/>
            </p:nvSpPr>
            <p:spPr bwMode="auto">
              <a:xfrm>
                <a:off x="9324150" y="1848799"/>
                <a:ext cx="149849" cy="234326"/>
              </a:xfrm>
              <a:custGeom>
                <a:avLst/>
                <a:gdLst>
                  <a:gd name="T0" fmla="*/ 248 w 263"/>
                  <a:gd name="T1" fmla="*/ 122 h 411"/>
                  <a:gd name="T2" fmla="*/ 45 w 263"/>
                  <a:gd name="T3" fmla="*/ 5 h 411"/>
                  <a:gd name="T4" fmla="*/ 15 w 263"/>
                  <a:gd name="T5" fmla="*/ 5 h 411"/>
                  <a:gd name="T6" fmla="*/ 0 w 263"/>
                  <a:gd name="T7" fmla="*/ 31 h 411"/>
                  <a:gd name="T8" fmla="*/ 0 w 263"/>
                  <a:gd name="T9" fmla="*/ 265 h 411"/>
                  <a:gd name="T10" fmla="*/ 15 w 263"/>
                  <a:gd name="T11" fmla="*/ 291 h 411"/>
                  <a:gd name="T12" fmla="*/ 218 w 263"/>
                  <a:gd name="T13" fmla="*/ 407 h 411"/>
                  <a:gd name="T14" fmla="*/ 233 w 263"/>
                  <a:gd name="T15" fmla="*/ 411 h 411"/>
                  <a:gd name="T16" fmla="*/ 248 w 263"/>
                  <a:gd name="T17" fmla="*/ 407 h 411"/>
                  <a:gd name="T18" fmla="*/ 263 w 263"/>
                  <a:gd name="T19" fmla="*/ 381 h 411"/>
                  <a:gd name="T20" fmla="*/ 263 w 263"/>
                  <a:gd name="T21" fmla="*/ 148 h 411"/>
                  <a:gd name="T22" fmla="*/ 248 w 263"/>
                  <a:gd name="T23" fmla="*/ 122 h 411"/>
                  <a:gd name="T24" fmla="*/ 203 w 263"/>
                  <a:gd name="T25" fmla="*/ 330 h 411"/>
                  <a:gd name="T26" fmla="*/ 60 w 263"/>
                  <a:gd name="T27" fmla="*/ 247 h 411"/>
                  <a:gd name="T28" fmla="*/ 60 w 263"/>
                  <a:gd name="T29" fmla="*/ 83 h 411"/>
                  <a:gd name="T30" fmla="*/ 203 w 263"/>
                  <a:gd name="T31" fmla="*/ 165 h 411"/>
                  <a:gd name="T32" fmla="*/ 203 w 263"/>
                  <a:gd name="T33" fmla="*/ 33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3" h="411">
                    <a:moveTo>
                      <a:pt x="248" y="122"/>
                    </a:moveTo>
                    <a:cubicBezTo>
                      <a:pt x="45" y="5"/>
                      <a:pt x="45" y="5"/>
                      <a:pt x="45" y="5"/>
                    </a:cubicBezTo>
                    <a:cubicBezTo>
                      <a:pt x="36" y="0"/>
                      <a:pt x="25" y="0"/>
                      <a:pt x="15" y="5"/>
                    </a:cubicBezTo>
                    <a:cubicBezTo>
                      <a:pt x="6" y="11"/>
                      <a:pt x="0" y="21"/>
                      <a:pt x="0" y="31"/>
                    </a:cubicBezTo>
                    <a:cubicBezTo>
                      <a:pt x="0" y="265"/>
                      <a:pt x="0" y="265"/>
                      <a:pt x="0" y="265"/>
                    </a:cubicBezTo>
                    <a:cubicBezTo>
                      <a:pt x="0" y="276"/>
                      <a:pt x="6" y="285"/>
                      <a:pt x="15" y="291"/>
                    </a:cubicBezTo>
                    <a:cubicBezTo>
                      <a:pt x="218" y="407"/>
                      <a:pt x="218" y="407"/>
                      <a:pt x="218" y="407"/>
                    </a:cubicBezTo>
                    <a:cubicBezTo>
                      <a:pt x="222" y="410"/>
                      <a:pt x="227" y="411"/>
                      <a:pt x="233" y="411"/>
                    </a:cubicBezTo>
                    <a:cubicBezTo>
                      <a:pt x="238" y="411"/>
                      <a:pt x="243" y="410"/>
                      <a:pt x="248" y="407"/>
                    </a:cubicBezTo>
                    <a:cubicBezTo>
                      <a:pt x="257" y="402"/>
                      <a:pt x="263" y="392"/>
                      <a:pt x="263" y="381"/>
                    </a:cubicBezTo>
                    <a:cubicBezTo>
                      <a:pt x="263" y="148"/>
                      <a:pt x="263" y="148"/>
                      <a:pt x="263" y="148"/>
                    </a:cubicBezTo>
                    <a:cubicBezTo>
                      <a:pt x="263" y="137"/>
                      <a:pt x="257" y="127"/>
                      <a:pt x="248" y="122"/>
                    </a:cubicBezTo>
                    <a:close/>
                    <a:moveTo>
                      <a:pt x="203" y="330"/>
                    </a:moveTo>
                    <a:cubicBezTo>
                      <a:pt x="60" y="247"/>
                      <a:pt x="60" y="247"/>
                      <a:pt x="60" y="247"/>
                    </a:cubicBezTo>
                    <a:cubicBezTo>
                      <a:pt x="60" y="83"/>
                      <a:pt x="60" y="83"/>
                      <a:pt x="60" y="83"/>
                    </a:cubicBezTo>
                    <a:cubicBezTo>
                      <a:pt x="203" y="165"/>
                      <a:pt x="203" y="165"/>
                      <a:pt x="203" y="165"/>
                    </a:cubicBezTo>
                    <a:lnTo>
                      <a:pt x="203"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234" name="Group 233">
              <a:extLst>
                <a:ext uri="{FF2B5EF4-FFF2-40B4-BE49-F238E27FC236}">
                  <a16:creationId xmlns:a16="http://schemas.microsoft.com/office/drawing/2014/main" id="{2C3EFB1E-9FA0-48E7-9827-E8390A709D10}"/>
                </a:ext>
              </a:extLst>
            </p:cNvPr>
            <p:cNvGrpSpPr/>
            <p:nvPr/>
          </p:nvGrpSpPr>
          <p:grpSpPr>
            <a:xfrm>
              <a:off x="2629920" y="1829821"/>
              <a:ext cx="491955" cy="504013"/>
              <a:chOff x="8575203" y="2038327"/>
              <a:chExt cx="519595" cy="532330"/>
            </a:xfrm>
            <a:solidFill>
              <a:schemeClr val="tx1"/>
            </a:solidFill>
          </p:grpSpPr>
          <p:sp>
            <p:nvSpPr>
              <p:cNvPr id="283" name="Freeform 314">
                <a:extLst>
                  <a:ext uri="{FF2B5EF4-FFF2-40B4-BE49-F238E27FC236}">
                    <a16:creationId xmlns:a16="http://schemas.microsoft.com/office/drawing/2014/main" id="{E6B17CAF-EDD2-406C-9C6B-10A321D2FDA8}"/>
                  </a:ext>
                </a:extLst>
              </p:cNvPr>
              <p:cNvSpPr>
                <a:spLocks noEditPoints="1"/>
              </p:cNvSpPr>
              <p:nvPr/>
            </p:nvSpPr>
            <p:spPr bwMode="auto">
              <a:xfrm>
                <a:off x="8575203" y="2038327"/>
                <a:ext cx="519595" cy="532330"/>
              </a:xfrm>
              <a:custGeom>
                <a:avLst/>
                <a:gdLst>
                  <a:gd name="T0" fmla="*/ 816 w 911"/>
                  <a:gd name="T1" fmla="*/ 0 h 933"/>
                  <a:gd name="T2" fmla="*/ 95 w 911"/>
                  <a:gd name="T3" fmla="*/ 0 h 933"/>
                  <a:gd name="T4" fmla="*/ 0 w 911"/>
                  <a:gd name="T5" fmla="*/ 96 h 933"/>
                  <a:gd name="T6" fmla="*/ 0 w 911"/>
                  <a:gd name="T7" fmla="*/ 606 h 933"/>
                  <a:gd name="T8" fmla="*/ 95 w 911"/>
                  <a:gd name="T9" fmla="*/ 702 h 933"/>
                  <a:gd name="T10" fmla="*/ 274 w 911"/>
                  <a:gd name="T11" fmla="*/ 702 h 933"/>
                  <a:gd name="T12" fmla="*/ 274 w 911"/>
                  <a:gd name="T13" fmla="*/ 903 h 933"/>
                  <a:gd name="T14" fmla="*/ 292 w 911"/>
                  <a:gd name="T15" fmla="*/ 931 h 933"/>
                  <a:gd name="T16" fmla="*/ 304 w 911"/>
                  <a:gd name="T17" fmla="*/ 933 h 933"/>
                  <a:gd name="T18" fmla="*/ 325 w 911"/>
                  <a:gd name="T19" fmla="*/ 924 h 933"/>
                  <a:gd name="T20" fmla="*/ 548 w 911"/>
                  <a:gd name="T21" fmla="*/ 702 h 933"/>
                  <a:gd name="T22" fmla="*/ 816 w 911"/>
                  <a:gd name="T23" fmla="*/ 702 h 933"/>
                  <a:gd name="T24" fmla="*/ 911 w 911"/>
                  <a:gd name="T25" fmla="*/ 606 h 933"/>
                  <a:gd name="T26" fmla="*/ 911 w 911"/>
                  <a:gd name="T27" fmla="*/ 96 h 933"/>
                  <a:gd name="T28" fmla="*/ 816 w 911"/>
                  <a:gd name="T29" fmla="*/ 0 h 933"/>
                  <a:gd name="T30" fmla="*/ 851 w 911"/>
                  <a:gd name="T31" fmla="*/ 606 h 933"/>
                  <a:gd name="T32" fmla="*/ 816 w 911"/>
                  <a:gd name="T33" fmla="*/ 642 h 933"/>
                  <a:gd name="T34" fmla="*/ 535 w 911"/>
                  <a:gd name="T35" fmla="*/ 642 h 933"/>
                  <a:gd name="T36" fmla="*/ 514 w 911"/>
                  <a:gd name="T37" fmla="*/ 650 h 933"/>
                  <a:gd name="T38" fmla="*/ 334 w 911"/>
                  <a:gd name="T39" fmla="*/ 830 h 933"/>
                  <a:gd name="T40" fmla="*/ 334 w 911"/>
                  <a:gd name="T41" fmla="*/ 672 h 933"/>
                  <a:gd name="T42" fmla="*/ 304 w 911"/>
                  <a:gd name="T43" fmla="*/ 642 h 933"/>
                  <a:gd name="T44" fmla="*/ 95 w 911"/>
                  <a:gd name="T45" fmla="*/ 642 h 933"/>
                  <a:gd name="T46" fmla="*/ 60 w 911"/>
                  <a:gd name="T47" fmla="*/ 606 h 933"/>
                  <a:gd name="T48" fmla="*/ 60 w 911"/>
                  <a:gd name="T49" fmla="*/ 96 h 933"/>
                  <a:gd name="T50" fmla="*/ 95 w 911"/>
                  <a:gd name="T51" fmla="*/ 60 h 933"/>
                  <a:gd name="T52" fmla="*/ 816 w 911"/>
                  <a:gd name="T53" fmla="*/ 60 h 933"/>
                  <a:gd name="T54" fmla="*/ 851 w 911"/>
                  <a:gd name="T55" fmla="*/ 96 h 933"/>
                  <a:gd name="T56" fmla="*/ 851 w 911"/>
                  <a:gd name="T57" fmla="*/ 606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1" h="933">
                    <a:moveTo>
                      <a:pt x="816" y="0"/>
                    </a:moveTo>
                    <a:cubicBezTo>
                      <a:pt x="95" y="0"/>
                      <a:pt x="95" y="0"/>
                      <a:pt x="95" y="0"/>
                    </a:cubicBezTo>
                    <a:cubicBezTo>
                      <a:pt x="43" y="0"/>
                      <a:pt x="0" y="43"/>
                      <a:pt x="0" y="96"/>
                    </a:cubicBezTo>
                    <a:cubicBezTo>
                      <a:pt x="0" y="606"/>
                      <a:pt x="0" y="606"/>
                      <a:pt x="0" y="606"/>
                    </a:cubicBezTo>
                    <a:cubicBezTo>
                      <a:pt x="0" y="659"/>
                      <a:pt x="43" y="702"/>
                      <a:pt x="95" y="702"/>
                    </a:cubicBezTo>
                    <a:cubicBezTo>
                      <a:pt x="274" y="702"/>
                      <a:pt x="274" y="702"/>
                      <a:pt x="274" y="702"/>
                    </a:cubicBezTo>
                    <a:cubicBezTo>
                      <a:pt x="274" y="903"/>
                      <a:pt x="274" y="903"/>
                      <a:pt x="274" y="903"/>
                    </a:cubicBezTo>
                    <a:cubicBezTo>
                      <a:pt x="274" y="915"/>
                      <a:pt x="281" y="926"/>
                      <a:pt x="292" y="931"/>
                    </a:cubicBezTo>
                    <a:cubicBezTo>
                      <a:pt x="296" y="932"/>
                      <a:pt x="300" y="933"/>
                      <a:pt x="304" y="933"/>
                    </a:cubicBezTo>
                    <a:cubicBezTo>
                      <a:pt x="312" y="933"/>
                      <a:pt x="319" y="930"/>
                      <a:pt x="325" y="924"/>
                    </a:cubicBezTo>
                    <a:cubicBezTo>
                      <a:pt x="548" y="702"/>
                      <a:pt x="548" y="702"/>
                      <a:pt x="548" y="702"/>
                    </a:cubicBezTo>
                    <a:cubicBezTo>
                      <a:pt x="816" y="702"/>
                      <a:pt x="816" y="702"/>
                      <a:pt x="816" y="702"/>
                    </a:cubicBezTo>
                    <a:cubicBezTo>
                      <a:pt x="868" y="702"/>
                      <a:pt x="911" y="659"/>
                      <a:pt x="911" y="606"/>
                    </a:cubicBezTo>
                    <a:cubicBezTo>
                      <a:pt x="911" y="96"/>
                      <a:pt x="911" y="96"/>
                      <a:pt x="911" y="96"/>
                    </a:cubicBezTo>
                    <a:cubicBezTo>
                      <a:pt x="911" y="43"/>
                      <a:pt x="868" y="0"/>
                      <a:pt x="816" y="0"/>
                    </a:cubicBezTo>
                    <a:close/>
                    <a:moveTo>
                      <a:pt x="851" y="606"/>
                    </a:moveTo>
                    <a:cubicBezTo>
                      <a:pt x="851" y="625"/>
                      <a:pt x="835" y="642"/>
                      <a:pt x="816" y="642"/>
                    </a:cubicBezTo>
                    <a:cubicBezTo>
                      <a:pt x="535" y="642"/>
                      <a:pt x="535" y="642"/>
                      <a:pt x="535" y="642"/>
                    </a:cubicBezTo>
                    <a:cubicBezTo>
                      <a:pt x="527" y="642"/>
                      <a:pt x="520" y="645"/>
                      <a:pt x="514" y="650"/>
                    </a:cubicBezTo>
                    <a:cubicBezTo>
                      <a:pt x="334" y="830"/>
                      <a:pt x="334" y="830"/>
                      <a:pt x="334" y="830"/>
                    </a:cubicBezTo>
                    <a:cubicBezTo>
                      <a:pt x="334" y="672"/>
                      <a:pt x="334" y="672"/>
                      <a:pt x="334" y="672"/>
                    </a:cubicBezTo>
                    <a:cubicBezTo>
                      <a:pt x="334" y="655"/>
                      <a:pt x="320" y="642"/>
                      <a:pt x="304" y="642"/>
                    </a:cubicBezTo>
                    <a:cubicBezTo>
                      <a:pt x="95" y="642"/>
                      <a:pt x="95" y="642"/>
                      <a:pt x="95" y="642"/>
                    </a:cubicBezTo>
                    <a:cubicBezTo>
                      <a:pt x="76" y="642"/>
                      <a:pt x="60" y="625"/>
                      <a:pt x="60" y="606"/>
                    </a:cubicBezTo>
                    <a:cubicBezTo>
                      <a:pt x="60" y="96"/>
                      <a:pt x="60" y="96"/>
                      <a:pt x="60" y="96"/>
                    </a:cubicBezTo>
                    <a:cubicBezTo>
                      <a:pt x="60" y="76"/>
                      <a:pt x="76" y="60"/>
                      <a:pt x="95" y="60"/>
                    </a:cubicBezTo>
                    <a:cubicBezTo>
                      <a:pt x="816" y="60"/>
                      <a:pt x="816" y="60"/>
                      <a:pt x="816" y="60"/>
                    </a:cubicBezTo>
                    <a:cubicBezTo>
                      <a:pt x="835" y="60"/>
                      <a:pt x="851" y="76"/>
                      <a:pt x="851" y="96"/>
                    </a:cubicBezTo>
                    <a:lnTo>
                      <a:pt x="851" y="6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84" name="Freeform 315">
                <a:extLst>
                  <a:ext uri="{FF2B5EF4-FFF2-40B4-BE49-F238E27FC236}">
                    <a16:creationId xmlns:a16="http://schemas.microsoft.com/office/drawing/2014/main" id="{CF20730C-E930-43B0-AE70-27822C873EF6}"/>
                  </a:ext>
                </a:extLst>
              </p:cNvPr>
              <p:cNvSpPr>
                <a:spLocks/>
              </p:cNvSpPr>
              <p:nvPr/>
            </p:nvSpPr>
            <p:spPr bwMode="auto">
              <a:xfrm>
                <a:off x="8687272" y="2142331"/>
                <a:ext cx="295880" cy="34385"/>
              </a:xfrm>
              <a:custGeom>
                <a:avLst/>
                <a:gdLst>
                  <a:gd name="T0" fmla="*/ 489 w 519"/>
                  <a:gd name="T1" fmla="*/ 0 h 60"/>
                  <a:gd name="T2" fmla="*/ 30 w 519"/>
                  <a:gd name="T3" fmla="*/ 0 h 60"/>
                  <a:gd name="T4" fmla="*/ 0 w 519"/>
                  <a:gd name="T5" fmla="*/ 30 h 60"/>
                  <a:gd name="T6" fmla="*/ 30 w 519"/>
                  <a:gd name="T7" fmla="*/ 60 h 60"/>
                  <a:gd name="T8" fmla="*/ 489 w 519"/>
                  <a:gd name="T9" fmla="*/ 60 h 60"/>
                  <a:gd name="T10" fmla="*/ 519 w 519"/>
                  <a:gd name="T11" fmla="*/ 30 h 60"/>
                  <a:gd name="T12" fmla="*/ 489 w 519"/>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519" h="60">
                    <a:moveTo>
                      <a:pt x="489" y="0"/>
                    </a:moveTo>
                    <a:cubicBezTo>
                      <a:pt x="30" y="0"/>
                      <a:pt x="30" y="0"/>
                      <a:pt x="30" y="0"/>
                    </a:cubicBezTo>
                    <a:cubicBezTo>
                      <a:pt x="14" y="0"/>
                      <a:pt x="0" y="13"/>
                      <a:pt x="0" y="30"/>
                    </a:cubicBezTo>
                    <a:cubicBezTo>
                      <a:pt x="0" y="46"/>
                      <a:pt x="14" y="60"/>
                      <a:pt x="30" y="60"/>
                    </a:cubicBezTo>
                    <a:cubicBezTo>
                      <a:pt x="489" y="60"/>
                      <a:pt x="489" y="60"/>
                      <a:pt x="489" y="60"/>
                    </a:cubicBezTo>
                    <a:cubicBezTo>
                      <a:pt x="505" y="60"/>
                      <a:pt x="519" y="46"/>
                      <a:pt x="519" y="30"/>
                    </a:cubicBezTo>
                    <a:cubicBezTo>
                      <a:pt x="519" y="13"/>
                      <a:pt x="505" y="0"/>
                      <a:pt x="48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85" name="Freeform 316">
                <a:extLst>
                  <a:ext uri="{FF2B5EF4-FFF2-40B4-BE49-F238E27FC236}">
                    <a16:creationId xmlns:a16="http://schemas.microsoft.com/office/drawing/2014/main" id="{0B0F50B5-C5DD-42A5-8393-B43CAEBFD2C0}"/>
                  </a:ext>
                </a:extLst>
              </p:cNvPr>
              <p:cNvSpPr>
                <a:spLocks/>
              </p:cNvSpPr>
              <p:nvPr/>
            </p:nvSpPr>
            <p:spPr bwMode="auto">
              <a:xfrm>
                <a:off x="8687272" y="2228506"/>
                <a:ext cx="295880" cy="33960"/>
              </a:xfrm>
              <a:custGeom>
                <a:avLst/>
                <a:gdLst>
                  <a:gd name="T0" fmla="*/ 489 w 519"/>
                  <a:gd name="T1" fmla="*/ 0 h 60"/>
                  <a:gd name="T2" fmla="*/ 30 w 519"/>
                  <a:gd name="T3" fmla="*/ 0 h 60"/>
                  <a:gd name="T4" fmla="*/ 0 w 519"/>
                  <a:gd name="T5" fmla="*/ 30 h 60"/>
                  <a:gd name="T6" fmla="*/ 30 w 519"/>
                  <a:gd name="T7" fmla="*/ 60 h 60"/>
                  <a:gd name="T8" fmla="*/ 489 w 519"/>
                  <a:gd name="T9" fmla="*/ 60 h 60"/>
                  <a:gd name="T10" fmla="*/ 519 w 519"/>
                  <a:gd name="T11" fmla="*/ 30 h 60"/>
                  <a:gd name="T12" fmla="*/ 489 w 519"/>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519" h="60">
                    <a:moveTo>
                      <a:pt x="489" y="0"/>
                    </a:moveTo>
                    <a:cubicBezTo>
                      <a:pt x="30" y="0"/>
                      <a:pt x="30" y="0"/>
                      <a:pt x="30" y="0"/>
                    </a:cubicBezTo>
                    <a:cubicBezTo>
                      <a:pt x="14" y="0"/>
                      <a:pt x="0" y="13"/>
                      <a:pt x="0" y="30"/>
                    </a:cubicBezTo>
                    <a:cubicBezTo>
                      <a:pt x="0" y="46"/>
                      <a:pt x="14" y="60"/>
                      <a:pt x="30" y="60"/>
                    </a:cubicBezTo>
                    <a:cubicBezTo>
                      <a:pt x="489" y="60"/>
                      <a:pt x="489" y="60"/>
                      <a:pt x="489" y="60"/>
                    </a:cubicBezTo>
                    <a:cubicBezTo>
                      <a:pt x="505" y="60"/>
                      <a:pt x="519" y="46"/>
                      <a:pt x="519" y="30"/>
                    </a:cubicBezTo>
                    <a:cubicBezTo>
                      <a:pt x="519" y="13"/>
                      <a:pt x="505" y="0"/>
                      <a:pt x="48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86" name="Freeform 317">
                <a:extLst>
                  <a:ext uri="{FF2B5EF4-FFF2-40B4-BE49-F238E27FC236}">
                    <a16:creationId xmlns:a16="http://schemas.microsoft.com/office/drawing/2014/main" id="{567DF30B-F3AB-4EA7-850F-53AEEBAE5068}"/>
                  </a:ext>
                </a:extLst>
              </p:cNvPr>
              <p:cNvSpPr>
                <a:spLocks/>
              </p:cNvSpPr>
              <p:nvPr/>
            </p:nvSpPr>
            <p:spPr bwMode="auto">
              <a:xfrm>
                <a:off x="8687272" y="2228506"/>
                <a:ext cx="295880" cy="33960"/>
              </a:xfrm>
              <a:custGeom>
                <a:avLst/>
                <a:gdLst>
                  <a:gd name="T0" fmla="*/ 489 w 519"/>
                  <a:gd name="T1" fmla="*/ 0 h 60"/>
                  <a:gd name="T2" fmla="*/ 30 w 519"/>
                  <a:gd name="T3" fmla="*/ 0 h 60"/>
                  <a:gd name="T4" fmla="*/ 0 w 519"/>
                  <a:gd name="T5" fmla="*/ 30 h 60"/>
                  <a:gd name="T6" fmla="*/ 30 w 519"/>
                  <a:gd name="T7" fmla="*/ 60 h 60"/>
                  <a:gd name="T8" fmla="*/ 489 w 519"/>
                  <a:gd name="T9" fmla="*/ 60 h 60"/>
                  <a:gd name="T10" fmla="*/ 519 w 519"/>
                  <a:gd name="T11" fmla="*/ 30 h 60"/>
                  <a:gd name="T12" fmla="*/ 489 w 519"/>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519" h="60">
                    <a:moveTo>
                      <a:pt x="489" y="0"/>
                    </a:moveTo>
                    <a:cubicBezTo>
                      <a:pt x="30" y="0"/>
                      <a:pt x="30" y="0"/>
                      <a:pt x="30" y="0"/>
                    </a:cubicBezTo>
                    <a:cubicBezTo>
                      <a:pt x="14" y="0"/>
                      <a:pt x="0" y="13"/>
                      <a:pt x="0" y="30"/>
                    </a:cubicBezTo>
                    <a:cubicBezTo>
                      <a:pt x="0" y="46"/>
                      <a:pt x="14" y="60"/>
                      <a:pt x="30" y="60"/>
                    </a:cubicBezTo>
                    <a:cubicBezTo>
                      <a:pt x="489" y="60"/>
                      <a:pt x="489" y="60"/>
                      <a:pt x="489" y="60"/>
                    </a:cubicBezTo>
                    <a:cubicBezTo>
                      <a:pt x="505" y="60"/>
                      <a:pt x="519" y="46"/>
                      <a:pt x="519" y="30"/>
                    </a:cubicBezTo>
                    <a:cubicBezTo>
                      <a:pt x="519" y="13"/>
                      <a:pt x="505" y="0"/>
                      <a:pt x="48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87" name="Freeform 318">
                <a:extLst>
                  <a:ext uri="{FF2B5EF4-FFF2-40B4-BE49-F238E27FC236}">
                    <a16:creationId xmlns:a16="http://schemas.microsoft.com/office/drawing/2014/main" id="{89601F80-995C-4D29-8ADC-9C8E1D38661F}"/>
                  </a:ext>
                </a:extLst>
              </p:cNvPr>
              <p:cNvSpPr>
                <a:spLocks/>
              </p:cNvSpPr>
              <p:nvPr/>
            </p:nvSpPr>
            <p:spPr bwMode="auto">
              <a:xfrm>
                <a:off x="8687272" y="2313831"/>
                <a:ext cx="177019" cy="34385"/>
              </a:xfrm>
              <a:custGeom>
                <a:avLst/>
                <a:gdLst>
                  <a:gd name="T0" fmla="*/ 281 w 311"/>
                  <a:gd name="T1" fmla="*/ 0 h 60"/>
                  <a:gd name="T2" fmla="*/ 30 w 311"/>
                  <a:gd name="T3" fmla="*/ 0 h 60"/>
                  <a:gd name="T4" fmla="*/ 0 w 311"/>
                  <a:gd name="T5" fmla="*/ 30 h 60"/>
                  <a:gd name="T6" fmla="*/ 30 w 311"/>
                  <a:gd name="T7" fmla="*/ 60 h 60"/>
                  <a:gd name="T8" fmla="*/ 281 w 311"/>
                  <a:gd name="T9" fmla="*/ 60 h 60"/>
                  <a:gd name="T10" fmla="*/ 311 w 311"/>
                  <a:gd name="T11" fmla="*/ 30 h 60"/>
                  <a:gd name="T12" fmla="*/ 281 w 311"/>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311" h="60">
                    <a:moveTo>
                      <a:pt x="281" y="0"/>
                    </a:moveTo>
                    <a:cubicBezTo>
                      <a:pt x="30" y="0"/>
                      <a:pt x="30" y="0"/>
                      <a:pt x="30" y="0"/>
                    </a:cubicBezTo>
                    <a:cubicBezTo>
                      <a:pt x="14" y="0"/>
                      <a:pt x="0" y="14"/>
                      <a:pt x="0" y="30"/>
                    </a:cubicBezTo>
                    <a:cubicBezTo>
                      <a:pt x="0" y="47"/>
                      <a:pt x="14" y="60"/>
                      <a:pt x="30" y="60"/>
                    </a:cubicBezTo>
                    <a:cubicBezTo>
                      <a:pt x="281" y="60"/>
                      <a:pt x="281" y="60"/>
                      <a:pt x="281" y="60"/>
                    </a:cubicBezTo>
                    <a:cubicBezTo>
                      <a:pt x="298" y="60"/>
                      <a:pt x="311" y="47"/>
                      <a:pt x="311" y="30"/>
                    </a:cubicBezTo>
                    <a:cubicBezTo>
                      <a:pt x="311" y="14"/>
                      <a:pt x="298" y="0"/>
                      <a:pt x="2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235" name="Group 234">
              <a:extLst>
                <a:ext uri="{FF2B5EF4-FFF2-40B4-BE49-F238E27FC236}">
                  <a16:creationId xmlns:a16="http://schemas.microsoft.com/office/drawing/2014/main" id="{79ED7761-CE07-4CDB-B98D-1AD9FC866A9E}"/>
                </a:ext>
              </a:extLst>
            </p:cNvPr>
            <p:cNvGrpSpPr/>
            <p:nvPr/>
          </p:nvGrpSpPr>
          <p:grpSpPr>
            <a:xfrm>
              <a:off x="541586" y="3778062"/>
              <a:ext cx="461261" cy="461261"/>
              <a:chOff x="10812463" y="2035175"/>
              <a:chExt cx="677863" cy="677863"/>
            </a:xfrm>
            <a:solidFill>
              <a:schemeClr val="tx1"/>
            </a:solidFill>
          </p:grpSpPr>
          <p:sp>
            <p:nvSpPr>
              <p:cNvPr id="281" name="Freeform 337">
                <a:extLst>
                  <a:ext uri="{FF2B5EF4-FFF2-40B4-BE49-F238E27FC236}">
                    <a16:creationId xmlns:a16="http://schemas.microsoft.com/office/drawing/2014/main" id="{33703FAB-87B6-4B62-8396-28581A22FE05}"/>
                  </a:ext>
                </a:extLst>
              </p:cNvPr>
              <p:cNvSpPr>
                <a:spLocks noEditPoints="1"/>
              </p:cNvSpPr>
              <p:nvPr/>
            </p:nvSpPr>
            <p:spPr bwMode="auto">
              <a:xfrm>
                <a:off x="10812463" y="2035175"/>
                <a:ext cx="677863" cy="677863"/>
              </a:xfrm>
              <a:custGeom>
                <a:avLst/>
                <a:gdLst>
                  <a:gd name="T0" fmla="*/ 363 w 726"/>
                  <a:gd name="T1" fmla="*/ 0 h 726"/>
                  <a:gd name="T2" fmla="*/ 0 w 726"/>
                  <a:gd name="T3" fmla="*/ 363 h 726"/>
                  <a:gd name="T4" fmla="*/ 363 w 726"/>
                  <a:gd name="T5" fmla="*/ 726 h 726"/>
                  <a:gd name="T6" fmla="*/ 726 w 726"/>
                  <a:gd name="T7" fmla="*/ 363 h 726"/>
                  <a:gd name="T8" fmla="*/ 363 w 726"/>
                  <a:gd name="T9" fmla="*/ 0 h 726"/>
                  <a:gd name="T10" fmla="*/ 363 w 726"/>
                  <a:gd name="T11" fmla="*/ 666 h 726"/>
                  <a:gd name="T12" fmla="*/ 60 w 726"/>
                  <a:gd name="T13" fmla="*/ 363 h 726"/>
                  <a:gd name="T14" fmla="*/ 363 w 726"/>
                  <a:gd name="T15" fmla="*/ 60 h 726"/>
                  <a:gd name="T16" fmla="*/ 666 w 726"/>
                  <a:gd name="T17" fmla="*/ 363 h 726"/>
                  <a:gd name="T18" fmla="*/ 363 w 726"/>
                  <a:gd name="T19" fmla="*/ 66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6" h="726">
                    <a:moveTo>
                      <a:pt x="363" y="0"/>
                    </a:moveTo>
                    <a:cubicBezTo>
                      <a:pt x="163" y="0"/>
                      <a:pt x="0" y="163"/>
                      <a:pt x="0" y="363"/>
                    </a:cubicBezTo>
                    <a:cubicBezTo>
                      <a:pt x="0" y="563"/>
                      <a:pt x="163" y="726"/>
                      <a:pt x="363" y="726"/>
                    </a:cubicBezTo>
                    <a:cubicBezTo>
                      <a:pt x="563" y="726"/>
                      <a:pt x="726" y="563"/>
                      <a:pt x="726" y="363"/>
                    </a:cubicBezTo>
                    <a:cubicBezTo>
                      <a:pt x="726" y="163"/>
                      <a:pt x="563" y="0"/>
                      <a:pt x="363" y="0"/>
                    </a:cubicBezTo>
                    <a:close/>
                    <a:moveTo>
                      <a:pt x="363" y="666"/>
                    </a:moveTo>
                    <a:cubicBezTo>
                      <a:pt x="196" y="666"/>
                      <a:pt x="60" y="530"/>
                      <a:pt x="60" y="363"/>
                    </a:cubicBezTo>
                    <a:cubicBezTo>
                      <a:pt x="60" y="196"/>
                      <a:pt x="196" y="60"/>
                      <a:pt x="363" y="60"/>
                    </a:cubicBezTo>
                    <a:cubicBezTo>
                      <a:pt x="530" y="60"/>
                      <a:pt x="666" y="196"/>
                      <a:pt x="666" y="363"/>
                    </a:cubicBezTo>
                    <a:cubicBezTo>
                      <a:pt x="666" y="530"/>
                      <a:pt x="530" y="666"/>
                      <a:pt x="363" y="6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82" name="Freeform 338">
                <a:extLst>
                  <a:ext uri="{FF2B5EF4-FFF2-40B4-BE49-F238E27FC236}">
                    <a16:creationId xmlns:a16="http://schemas.microsoft.com/office/drawing/2014/main" id="{50F9B21F-DBA6-4A4D-88BB-FF70CD8AB109}"/>
                  </a:ext>
                </a:extLst>
              </p:cNvPr>
              <p:cNvSpPr>
                <a:spLocks noEditPoints="1"/>
              </p:cNvSpPr>
              <p:nvPr/>
            </p:nvSpPr>
            <p:spPr bwMode="auto">
              <a:xfrm>
                <a:off x="11033126" y="2255838"/>
                <a:ext cx="236538" cy="236538"/>
              </a:xfrm>
              <a:custGeom>
                <a:avLst/>
                <a:gdLst>
                  <a:gd name="T0" fmla="*/ 127 w 254"/>
                  <a:gd name="T1" fmla="*/ 0 h 254"/>
                  <a:gd name="T2" fmla="*/ 0 w 254"/>
                  <a:gd name="T3" fmla="*/ 127 h 254"/>
                  <a:gd name="T4" fmla="*/ 127 w 254"/>
                  <a:gd name="T5" fmla="*/ 254 h 254"/>
                  <a:gd name="T6" fmla="*/ 254 w 254"/>
                  <a:gd name="T7" fmla="*/ 127 h 254"/>
                  <a:gd name="T8" fmla="*/ 127 w 254"/>
                  <a:gd name="T9" fmla="*/ 0 h 254"/>
                  <a:gd name="T10" fmla="*/ 127 w 254"/>
                  <a:gd name="T11" fmla="*/ 194 h 254"/>
                  <a:gd name="T12" fmla="*/ 60 w 254"/>
                  <a:gd name="T13" fmla="*/ 127 h 254"/>
                  <a:gd name="T14" fmla="*/ 127 w 254"/>
                  <a:gd name="T15" fmla="*/ 60 h 254"/>
                  <a:gd name="T16" fmla="*/ 194 w 254"/>
                  <a:gd name="T17" fmla="*/ 127 h 254"/>
                  <a:gd name="T18" fmla="*/ 127 w 254"/>
                  <a:gd name="T19" fmla="*/ 19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4">
                    <a:moveTo>
                      <a:pt x="127" y="0"/>
                    </a:moveTo>
                    <a:cubicBezTo>
                      <a:pt x="57" y="0"/>
                      <a:pt x="0" y="57"/>
                      <a:pt x="0" y="127"/>
                    </a:cubicBezTo>
                    <a:cubicBezTo>
                      <a:pt x="0" y="197"/>
                      <a:pt x="57" y="254"/>
                      <a:pt x="127" y="254"/>
                    </a:cubicBezTo>
                    <a:cubicBezTo>
                      <a:pt x="197" y="254"/>
                      <a:pt x="254" y="197"/>
                      <a:pt x="254" y="127"/>
                    </a:cubicBezTo>
                    <a:cubicBezTo>
                      <a:pt x="254" y="57"/>
                      <a:pt x="197" y="0"/>
                      <a:pt x="127" y="0"/>
                    </a:cubicBezTo>
                    <a:close/>
                    <a:moveTo>
                      <a:pt x="127" y="194"/>
                    </a:moveTo>
                    <a:cubicBezTo>
                      <a:pt x="90" y="194"/>
                      <a:pt x="60" y="164"/>
                      <a:pt x="60" y="127"/>
                    </a:cubicBezTo>
                    <a:cubicBezTo>
                      <a:pt x="60" y="90"/>
                      <a:pt x="90" y="60"/>
                      <a:pt x="127" y="60"/>
                    </a:cubicBezTo>
                    <a:cubicBezTo>
                      <a:pt x="164" y="60"/>
                      <a:pt x="194" y="90"/>
                      <a:pt x="194" y="127"/>
                    </a:cubicBezTo>
                    <a:cubicBezTo>
                      <a:pt x="194" y="164"/>
                      <a:pt x="164" y="194"/>
                      <a:pt x="127"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236" name="Group 235">
              <a:extLst>
                <a:ext uri="{FF2B5EF4-FFF2-40B4-BE49-F238E27FC236}">
                  <a16:creationId xmlns:a16="http://schemas.microsoft.com/office/drawing/2014/main" id="{FDC38D11-17E6-4E43-9274-8E6EAA1134FA}"/>
                </a:ext>
              </a:extLst>
            </p:cNvPr>
            <p:cNvGrpSpPr/>
            <p:nvPr/>
          </p:nvGrpSpPr>
          <p:grpSpPr>
            <a:xfrm rot="16200000">
              <a:off x="1840306" y="1955113"/>
              <a:ext cx="170966" cy="620539"/>
              <a:chOff x="11911012" y="1725344"/>
              <a:chExt cx="171451" cy="622301"/>
            </a:xfrm>
            <a:solidFill>
              <a:schemeClr val="tx1"/>
            </a:solidFill>
          </p:grpSpPr>
          <p:sp>
            <p:nvSpPr>
              <p:cNvPr id="278" name="Freeform 339">
                <a:extLst>
                  <a:ext uri="{FF2B5EF4-FFF2-40B4-BE49-F238E27FC236}">
                    <a16:creationId xmlns:a16="http://schemas.microsoft.com/office/drawing/2014/main" id="{4D7D857D-5E2E-4AE5-9F4E-52F229A3CC13}"/>
                  </a:ext>
                </a:extLst>
              </p:cNvPr>
              <p:cNvSpPr>
                <a:spLocks noEditPoints="1"/>
              </p:cNvSpPr>
              <p:nvPr/>
            </p:nvSpPr>
            <p:spPr bwMode="auto">
              <a:xfrm>
                <a:off x="11911013" y="1725344"/>
                <a:ext cx="171449" cy="169863"/>
              </a:xfrm>
              <a:custGeom>
                <a:avLst/>
                <a:gdLst>
                  <a:gd name="T0" fmla="*/ 92 w 184"/>
                  <a:gd name="T1" fmla="*/ 0 h 183"/>
                  <a:gd name="T2" fmla="*/ 0 w 184"/>
                  <a:gd name="T3" fmla="*/ 91 h 183"/>
                  <a:gd name="T4" fmla="*/ 92 w 184"/>
                  <a:gd name="T5" fmla="*/ 183 h 183"/>
                  <a:gd name="T6" fmla="*/ 184 w 184"/>
                  <a:gd name="T7" fmla="*/ 91 h 183"/>
                  <a:gd name="T8" fmla="*/ 92 w 184"/>
                  <a:gd name="T9" fmla="*/ 0 h 183"/>
                  <a:gd name="T10" fmla="*/ 92 w 184"/>
                  <a:gd name="T11" fmla="*/ 123 h 183"/>
                  <a:gd name="T12" fmla="*/ 60 w 184"/>
                  <a:gd name="T13" fmla="*/ 91 h 183"/>
                  <a:gd name="T14" fmla="*/ 92 w 184"/>
                  <a:gd name="T15" fmla="*/ 60 h 183"/>
                  <a:gd name="T16" fmla="*/ 124 w 184"/>
                  <a:gd name="T17" fmla="*/ 91 h 183"/>
                  <a:gd name="T18" fmla="*/ 92 w 184"/>
                  <a:gd name="T19" fmla="*/ 12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3">
                    <a:moveTo>
                      <a:pt x="92" y="0"/>
                    </a:moveTo>
                    <a:cubicBezTo>
                      <a:pt x="42" y="0"/>
                      <a:pt x="0" y="41"/>
                      <a:pt x="0" y="91"/>
                    </a:cubicBezTo>
                    <a:cubicBezTo>
                      <a:pt x="0" y="142"/>
                      <a:pt x="42" y="183"/>
                      <a:pt x="92" y="183"/>
                    </a:cubicBezTo>
                    <a:cubicBezTo>
                      <a:pt x="143" y="183"/>
                      <a:pt x="184" y="142"/>
                      <a:pt x="184" y="91"/>
                    </a:cubicBezTo>
                    <a:cubicBezTo>
                      <a:pt x="184" y="41"/>
                      <a:pt x="143" y="0"/>
                      <a:pt x="92" y="0"/>
                    </a:cubicBezTo>
                    <a:close/>
                    <a:moveTo>
                      <a:pt x="92" y="123"/>
                    </a:moveTo>
                    <a:cubicBezTo>
                      <a:pt x="75" y="123"/>
                      <a:pt x="60" y="109"/>
                      <a:pt x="60" y="91"/>
                    </a:cubicBezTo>
                    <a:cubicBezTo>
                      <a:pt x="60" y="74"/>
                      <a:pt x="75" y="60"/>
                      <a:pt x="92" y="60"/>
                    </a:cubicBezTo>
                    <a:cubicBezTo>
                      <a:pt x="110" y="60"/>
                      <a:pt x="124" y="74"/>
                      <a:pt x="124" y="91"/>
                    </a:cubicBezTo>
                    <a:cubicBezTo>
                      <a:pt x="124" y="109"/>
                      <a:pt x="110" y="123"/>
                      <a:pt x="92"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79" name="Freeform 340">
                <a:extLst>
                  <a:ext uri="{FF2B5EF4-FFF2-40B4-BE49-F238E27FC236}">
                    <a16:creationId xmlns:a16="http://schemas.microsoft.com/office/drawing/2014/main" id="{7650FE2E-58E7-4B2F-B27E-AD5585C4E7C3}"/>
                  </a:ext>
                </a:extLst>
              </p:cNvPr>
              <p:cNvSpPr>
                <a:spLocks noEditPoints="1"/>
              </p:cNvSpPr>
              <p:nvPr/>
            </p:nvSpPr>
            <p:spPr bwMode="auto">
              <a:xfrm>
                <a:off x="11911012" y="1950770"/>
                <a:ext cx="171450" cy="171450"/>
              </a:xfrm>
              <a:custGeom>
                <a:avLst/>
                <a:gdLst>
                  <a:gd name="T0" fmla="*/ 92 w 184"/>
                  <a:gd name="T1" fmla="*/ 0 h 183"/>
                  <a:gd name="T2" fmla="*/ 0 w 184"/>
                  <a:gd name="T3" fmla="*/ 91 h 183"/>
                  <a:gd name="T4" fmla="*/ 92 w 184"/>
                  <a:gd name="T5" fmla="*/ 183 h 183"/>
                  <a:gd name="T6" fmla="*/ 184 w 184"/>
                  <a:gd name="T7" fmla="*/ 91 h 183"/>
                  <a:gd name="T8" fmla="*/ 92 w 184"/>
                  <a:gd name="T9" fmla="*/ 0 h 183"/>
                  <a:gd name="T10" fmla="*/ 92 w 184"/>
                  <a:gd name="T11" fmla="*/ 123 h 183"/>
                  <a:gd name="T12" fmla="*/ 60 w 184"/>
                  <a:gd name="T13" fmla="*/ 91 h 183"/>
                  <a:gd name="T14" fmla="*/ 92 w 184"/>
                  <a:gd name="T15" fmla="*/ 60 h 183"/>
                  <a:gd name="T16" fmla="*/ 124 w 184"/>
                  <a:gd name="T17" fmla="*/ 91 h 183"/>
                  <a:gd name="T18" fmla="*/ 92 w 184"/>
                  <a:gd name="T19" fmla="*/ 12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3">
                    <a:moveTo>
                      <a:pt x="92" y="0"/>
                    </a:moveTo>
                    <a:cubicBezTo>
                      <a:pt x="42" y="0"/>
                      <a:pt x="0" y="41"/>
                      <a:pt x="0" y="91"/>
                    </a:cubicBezTo>
                    <a:cubicBezTo>
                      <a:pt x="0" y="142"/>
                      <a:pt x="42" y="183"/>
                      <a:pt x="92" y="183"/>
                    </a:cubicBezTo>
                    <a:cubicBezTo>
                      <a:pt x="143" y="183"/>
                      <a:pt x="184" y="142"/>
                      <a:pt x="184" y="91"/>
                    </a:cubicBezTo>
                    <a:cubicBezTo>
                      <a:pt x="184" y="41"/>
                      <a:pt x="143" y="0"/>
                      <a:pt x="92" y="0"/>
                    </a:cubicBezTo>
                    <a:close/>
                    <a:moveTo>
                      <a:pt x="92" y="123"/>
                    </a:moveTo>
                    <a:cubicBezTo>
                      <a:pt x="75" y="123"/>
                      <a:pt x="60" y="109"/>
                      <a:pt x="60" y="91"/>
                    </a:cubicBezTo>
                    <a:cubicBezTo>
                      <a:pt x="60" y="74"/>
                      <a:pt x="75" y="60"/>
                      <a:pt x="92" y="60"/>
                    </a:cubicBezTo>
                    <a:cubicBezTo>
                      <a:pt x="110" y="60"/>
                      <a:pt x="124" y="74"/>
                      <a:pt x="124" y="91"/>
                    </a:cubicBezTo>
                    <a:cubicBezTo>
                      <a:pt x="124" y="109"/>
                      <a:pt x="110" y="123"/>
                      <a:pt x="92"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80" name="Freeform 341">
                <a:extLst>
                  <a:ext uri="{FF2B5EF4-FFF2-40B4-BE49-F238E27FC236}">
                    <a16:creationId xmlns:a16="http://schemas.microsoft.com/office/drawing/2014/main" id="{3486BFDE-6E0D-47F2-8125-6FD263E905A1}"/>
                  </a:ext>
                </a:extLst>
              </p:cNvPr>
              <p:cNvSpPr>
                <a:spLocks noEditPoints="1"/>
              </p:cNvSpPr>
              <p:nvPr/>
            </p:nvSpPr>
            <p:spPr bwMode="auto">
              <a:xfrm>
                <a:off x="11911014" y="2176195"/>
                <a:ext cx="171449" cy="171450"/>
              </a:xfrm>
              <a:custGeom>
                <a:avLst/>
                <a:gdLst>
                  <a:gd name="T0" fmla="*/ 92 w 184"/>
                  <a:gd name="T1" fmla="*/ 0 h 183"/>
                  <a:gd name="T2" fmla="*/ 0 w 184"/>
                  <a:gd name="T3" fmla="*/ 91 h 183"/>
                  <a:gd name="T4" fmla="*/ 92 w 184"/>
                  <a:gd name="T5" fmla="*/ 183 h 183"/>
                  <a:gd name="T6" fmla="*/ 184 w 184"/>
                  <a:gd name="T7" fmla="*/ 91 h 183"/>
                  <a:gd name="T8" fmla="*/ 92 w 184"/>
                  <a:gd name="T9" fmla="*/ 0 h 183"/>
                  <a:gd name="T10" fmla="*/ 92 w 184"/>
                  <a:gd name="T11" fmla="*/ 123 h 183"/>
                  <a:gd name="T12" fmla="*/ 60 w 184"/>
                  <a:gd name="T13" fmla="*/ 91 h 183"/>
                  <a:gd name="T14" fmla="*/ 92 w 184"/>
                  <a:gd name="T15" fmla="*/ 60 h 183"/>
                  <a:gd name="T16" fmla="*/ 124 w 184"/>
                  <a:gd name="T17" fmla="*/ 91 h 183"/>
                  <a:gd name="T18" fmla="*/ 92 w 184"/>
                  <a:gd name="T19" fmla="*/ 12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3">
                    <a:moveTo>
                      <a:pt x="92" y="0"/>
                    </a:moveTo>
                    <a:cubicBezTo>
                      <a:pt x="42" y="0"/>
                      <a:pt x="0" y="41"/>
                      <a:pt x="0" y="91"/>
                    </a:cubicBezTo>
                    <a:cubicBezTo>
                      <a:pt x="0" y="142"/>
                      <a:pt x="42" y="183"/>
                      <a:pt x="92" y="183"/>
                    </a:cubicBezTo>
                    <a:cubicBezTo>
                      <a:pt x="143" y="183"/>
                      <a:pt x="184" y="142"/>
                      <a:pt x="184" y="91"/>
                    </a:cubicBezTo>
                    <a:cubicBezTo>
                      <a:pt x="184" y="41"/>
                      <a:pt x="143" y="0"/>
                      <a:pt x="92" y="0"/>
                    </a:cubicBezTo>
                    <a:close/>
                    <a:moveTo>
                      <a:pt x="92" y="123"/>
                    </a:moveTo>
                    <a:cubicBezTo>
                      <a:pt x="75" y="123"/>
                      <a:pt x="60" y="109"/>
                      <a:pt x="60" y="91"/>
                    </a:cubicBezTo>
                    <a:cubicBezTo>
                      <a:pt x="60" y="74"/>
                      <a:pt x="75" y="60"/>
                      <a:pt x="92" y="60"/>
                    </a:cubicBezTo>
                    <a:cubicBezTo>
                      <a:pt x="110" y="60"/>
                      <a:pt x="124" y="74"/>
                      <a:pt x="124" y="91"/>
                    </a:cubicBezTo>
                    <a:cubicBezTo>
                      <a:pt x="124" y="109"/>
                      <a:pt x="110" y="123"/>
                      <a:pt x="92" y="12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237" name="Group 236">
              <a:extLst>
                <a:ext uri="{FF2B5EF4-FFF2-40B4-BE49-F238E27FC236}">
                  <a16:creationId xmlns:a16="http://schemas.microsoft.com/office/drawing/2014/main" id="{9FADCDD9-E93B-4620-A337-18930C465456}"/>
                </a:ext>
              </a:extLst>
            </p:cNvPr>
            <p:cNvGrpSpPr/>
            <p:nvPr/>
          </p:nvGrpSpPr>
          <p:grpSpPr>
            <a:xfrm>
              <a:off x="2229131" y="1714691"/>
              <a:ext cx="224782" cy="223918"/>
              <a:chOff x="8488179" y="1342988"/>
              <a:chExt cx="220743" cy="219894"/>
            </a:xfrm>
            <a:solidFill>
              <a:schemeClr val="tx1"/>
            </a:solidFill>
          </p:grpSpPr>
          <p:sp>
            <p:nvSpPr>
              <p:cNvPr id="274" name="Freeform 303">
                <a:extLst>
                  <a:ext uri="{FF2B5EF4-FFF2-40B4-BE49-F238E27FC236}">
                    <a16:creationId xmlns:a16="http://schemas.microsoft.com/office/drawing/2014/main" id="{5B960352-98EA-4446-9B16-2CC79DF3BC0A}"/>
                  </a:ext>
                </a:extLst>
              </p:cNvPr>
              <p:cNvSpPr>
                <a:spLocks/>
              </p:cNvSpPr>
              <p:nvPr/>
            </p:nvSpPr>
            <p:spPr bwMode="auto">
              <a:xfrm>
                <a:off x="8488179" y="1342988"/>
                <a:ext cx="127776" cy="126927"/>
              </a:xfrm>
              <a:custGeom>
                <a:avLst/>
                <a:gdLst>
                  <a:gd name="T0" fmla="*/ 194 w 224"/>
                  <a:gd name="T1" fmla="*/ 0 h 223"/>
                  <a:gd name="T2" fmla="*/ 164 w 224"/>
                  <a:gd name="T3" fmla="*/ 30 h 223"/>
                  <a:gd name="T4" fmla="*/ 30 w 224"/>
                  <a:gd name="T5" fmla="*/ 163 h 223"/>
                  <a:gd name="T6" fmla="*/ 0 w 224"/>
                  <a:gd name="T7" fmla="*/ 193 h 223"/>
                  <a:gd name="T8" fmla="*/ 30 w 224"/>
                  <a:gd name="T9" fmla="*/ 223 h 223"/>
                  <a:gd name="T10" fmla="*/ 224 w 224"/>
                  <a:gd name="T11" fmla="*/ 30 h 223"/>
                  <a:gd name="T12" fmla="*/ 194 w 224"/>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4" h="223">
                    <a:moveTo>
                      <a:pt x="194" y="0"/>
                    </a:moveTo>
                    <a:cubicBezTo>
                      <a:pt x="177" y="0"/>
                      <a:pt x="164" y="13"/>
                      <a:pt x="164" y="30"/>
                    </a:cubicBezTo>
                    <a:cubicBezTo>
                      <a:pt x="164" y="103"/>
                      <a:pt x="104" y="163"/>
                      <a:pt x="30" y="163"/>
                    </a:cubicBezTo>
                    <a:cubicBezTo>
                      <a:pt x="14" y="163"/>
                      <a:pt x="0" y="176"/>
                      <a:pt x="0" y="193"/>
                    </a:cubicBezTo>
                    <a:cubicBezTo>
                      <a:pt x="0" y="209"/>
                      <a:pt x="14" y="223"/>
                      <a:pt x="30" y="223"/>
                    </a:cubicBezTo>
                    <a:cubicBezTo>
                      <a:pt x="137" y="223"/>
                      <a:pt x="224" y="136"/>
                      <a:pt x="224" y="30"/>
                    </a:cubicBezTo>
                    <a:cubicBezTo>
                      <a:pt x="224" y="13"/>
                      <a:pt x="210" y="0"/>
                      <a:pt x="1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75" name="Freeform 304">
                <a:extLst>
                  <a:ext uri="{FF2B5EF4-FFF2-40B4-BE49-F238E27FC236}">
                    <a16:creationId xmlns:a16="http://schemas.microsoft.com/office/drawing/2014/main" id="{A063E7FB-7602-414D-955D-976AA99FE95A}"/>
                  </a:ext>
                </a:extLst>
              </p:cNvPr>
              <p:cNvSpPr>
                <a:spLocks/>
              </p:cNvSpPr>
              <p:nvPr/>
            </p:nvSpPr>
            <p:spPr bwMode="auto">
              <a:xfrm>
                <a:off x="8581570" y="1342988"/>
                <a:ext cx="127352" cy="126927"/>
              </a:xfrm>
              <a:custGeom>
                <a:avLst/>
                <a:gdLst>
                  <a:gd name="T0" fmla="*/ 193 w 223"/>
                  <a:gd name="T1" fmla="*/ 163 h 223"/>
                  <a:gd name="T2" fmla="*/ 60 w 223"/>
                  <a:gd name="T3" fmla="*/ 30 h 223"/>
                  <a:gd name="T4" fmla="*/ 30 w 223"/>
                  <a:gd name="T5" fmla="*/ 0 h 223"/>
                  <a:gd name="T6" fmla="*/ 0 w 223"/>
                  <a:gd name="T7" fmla="*/ 30 h 223"/>
                  <a:gd name="T8" fmla="*/ 193 w 223"/>
                  <a:gd name="T9" fmla="*/ 223 h 223"/>
                  <a:gd name="T10" fmla="*/ 223 w 223"/>
                  <a:gd name="T11" fmla="*/ 193 h 223"/>
                  <a:gd name="T12" fmla="*/ 193 w 223"/>
                  <a:gd name="T13" fmla="*/ 163 h 223"/>
                </a:gdLst>
                <a:ahLst/>
                <a:cxnLst>
                  <a:cxn ang="0">
                    <a:pos x="T0" y="T1"/>
                  </a:cxn>
                  <a:cxn ang="0">
                    <a:pos x="T2" y="T3"/>
                  </a:cxn>
                  <a:cxn ang="0">
                    <a:pos x="T4" y="T5"/>
                  </a:cxn>
                  <a:cxn ang="0">
                    <a:pos x="T6" y="T7"/>
                  </a:cxn>
                  <a:cxn ang="0">
                    <a:pos x="T8" y="T9"/>
                  </a:cxn>
                  <a:cxn ang="0">
                    <a:pos x="T10" y="T11"/>
                  </a:cxn>
                  <a:cxn ang="0">
                    <a:pos x="T12" y="T13"/>
                  </a:cxn>
                </a:cxnLst>
                <a:rect l="0" t="0" r="r" b="b"/>
                <a:pathLst>
                  <a:path w="223" h="223">
                    <a:moveTo>
                      <a:pt x="193" y="163"/>
                    </a:moveTo>
                    <a:cubicBezTo>
                      <a:pt x="119" y="163"/>
                      <a:pt x="60" y="103"/>
                      <a:pt x="60" y="30"/>
                    </a:cubicBezTo>
                    <a:cubicBezTo>
                      <a:pt x="60" y="13"/>
                      <a:pt x="46" y="0"/>
                      <a:pt x="30" y="0"/>
                    </a:cubicBezTo>
                    <a:cubicBezTo>
                      <a:pt x="13" y="0"/>
                      <a:pt x="0" y="13"/>
                      <a:pt x="0" y="30"/>
                    </a:cubicBezTo>
                    <a:cubicBezTo>
                      <a:pt x="0" y="136"/>
                      <a:pt x="86" y="223"/>
                      <a:pt x="193" y="223"/>
                    </a:cubicBezTo>
                    <a:cubicBezTo>
                      <a:pt x="209" y="223"/>
                      <a:pt x="223" y="209"/>
                      <a:pt x="223" y="193"/>
                    </a:cubicBezTo>
                    <a:cubicBezTo>
                      <a:pt x="223" y="176"/>
                      <a:pt x="209" y="163"/>
                      <a:pt x="19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76" name="Freeform 305">
                <a:extLst>
                  <a:ext uri="{FF2B5EF4-FFF2-40B4-BE49-F238E27FC236}">
                    <a16:creationId xmlns:a16="http://schemas.microsoft.com/office/drawing/2014/main" id="{647543DA-4A1B-40E8-B888-CF4E45599A0A}"/>
                  </a:ext>
                </a:extLst>
              </p:cNvPr>
              <p:cNvSpPr>
                <a:spLocks/>
              </p:cNvSpPr>
              <p:nvPr/>
            </p:nvSpPr>
            <p:spPr bwMode="auto">
              <a:xfrm>
                <a:off x="8488179" y="1435955"/>
                <a:ext cx="127776" cy="126927"/>
              </a:xfrm>
              <a:custGeom>
                <a:avLst/>
                <a:gdLst>
                  <a:gd name="T0" fmla="*/ 30 w 224"/>
                  <a:gd name="T1" fmla="*/ 0 h 223"/>
                  <a:gd name="T2" fmla="*/ 0 w 224"/>
                  <a:gd name="T3" fmla="*/ 30 h 223"/>
                  <a:gd name="T4" fmla="*/ 30 w 224"/>
                  <a:gd name="T5" fmla="*/ 60 h 223"/>
                  <a:gd name="T6" fmla="*/ 164 w 224"/>
                  <a:gd name="T7" fmla="*/ 193 h 223"/>
                  <a:gd name="T8" fmla="*/ 194 w 224"/>
                  <a:gd name="T9" fmla="*/ 223 h 223"/>
                  <a:gd name="T10" fmla="*/ 224 w 224"/>
                  <a:gd name="T11" fmla="*/ 193 h 223"/>
                  <a:gd name="T12" fmla="*/ 30 w 224"/>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4" h="223">
                    <a:moveTo>
                      <a:pt x="30" y="0"/>
                    </a:moveTo>
                    <a:cubicBezTo>
                      <a:pt x="14" y="0"/>
                      <a:pt x="0" y="13"/>
                      <a:pt x="0" y="30"/>
                    </a:cubicBezTo>
                    <a:cubicBezTo>
                      <a:pt x="0" y="46"/>
                      <a:pt x="14" y="60"/>
                      <a:pt x="30" y="60"/>
                    </a:cubicBezTo>
                    <a:cubicBezTo>
                      <a:pt x="104" y="60"/>
                      <a:pt x="164" y="120"/>
                      <a:pt x="164" y="193"/>
                    </a:cubicBezTo>
                    <a:cubicBezTo>
                      <a:pt x="164" y="210"/>
                      <a:pt x="177" y="223"/>
                      <a:pt x="194" y="223"/>
                    </a:cubicBezTo>
                    <a:cubicBezTo>
                      <a:pt x="210" y="223"/>
                      <a:pt x="224" y="210"/>
                      <a:pt x="224" y="193"/>
                    </a:cubicBezTo>
                    <a:cubicBezTo>
                      <a:pt x="224" y="87"/>
                      <a:pt x="137"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77" name="Freeform 306">
                <a:extLst>
                  <a:ext uri="{FF2B5EF4-FFF2-40B4-BE49-F238E27FC236}">
                    <a16:creationId xmlns:a16="http://schemas.microsoft.com/office/drawing/2014/main" id="{2B3D8567-E8CD-49F4-9314-A2C04EE4192C}"/>
                  </a:ext>
                </a:extLst>
              </p:cNvPr>
              <p:cNvSpPr>
                <a:spLocks/>
              </p:cNvSpPr>
              <p:nvPr/>
            </p:nvSpPr>
            <p:spPr bwMode="auto">
              <a:xfrm>
                <a:off x="8581570" y="1435955"/>
                <a:ext cx="127352" cy="126927"/>
              </a:xfrm>
              <a:custGeom>
                <a:avLst/>
                <a:gdLst>
                  <a:gd name="T0" fmla="*/ 193 w 223"/>
                  <a:gd name="T1" fmla="*/ 0 h 223"/>
                  <a:gd name="T2" fmla="*/ 0 w 223"/>
                  <a:gd name="T3" fmla="*/ 193 h 223"/>
                  <a:gd name="T4" fmla="*/ 30 w 223"/>
                  <a:gd name="T5" fmla="*/ 223 h 223"/>
                  <a:gd name="T6" fmla="*/ 60 w 223"/>
                  <a:gd name="T7" fmla="*/ 193 h 223"/>
                  <a:gd name="T8" fmla="*/ 193 w 223"/>
                  <a:gd name="T9" fmla="*/ 60 h 223"/>
                  <a:gd name="T10" fmla="*/ 223 w 223"/>
                  <a:gd name="T11" fmla="*/ 30 h 223"/>
                  <a:gd name="T12" fmla="*/ 193 w 223"/>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3" h="223">
                    <a:moveTo>
                      <a:pt x="193" y="0"/>
                    </a:moveTo>
                    <a:cubicBezTo>
                      <a:pt x="86" y="0"/>
                      <a:pt x="0" y="87"/>
                      <a:pt x="0" y="193"/>
                    </a:cubicBezTo>
                    <a:cubicBezTo>
                      <a:pt x="0" y="210"/>
                      <a:pt x="13" y="223"/>
                      <a:pt x="30" y="223"/>
                    </a:cubicBezTo>
                    <a:cubicBezTo>
                      <a:pt x="46" y="223"/>
                      <a:pt x="60" y="210"/>
                      <a:pt x="60" y="193"/>
                    </a:cubicBezTo>
                    <a:cubicBezTo>
                      <a:pt x="60" y="120"/>
                      <a:pt x="119" y="60"/>
                      <a:pt x="193" y="60"/>
                    </a:cubicBezTo>
                    <a:cubicBezTo>
                      <a:pt x="209" y="60"/>
                      <a:pt x="223" y="46"/>
                      <a:pt x="223" y="30"/>
                    </a:cubicBezTo>
                    <a:cubicBezTo>
                      <a:pt x="223" y="13"/>
                      <a:pt x="209" y="0"/>
                      <a:pt x="19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238" name="Group 237">
              <a:extLst>
                <a:ext uri="{FF2B5EF4-FFF2-40B4-BE49-F238E27FC236}">
                  <a16:creationId xmlns:a16="http://schemas.microsoft.com/office/drawing/2014/main" id="{740DD673-EBBA-41A6-A0C4-6478D57DE92E}"/>
                </a:ext>
              </a:extLst>
            </p:cNvPr>
            <p:cNvGrpSpPr/>
            <p:nvPr/>
          </p:nvGrpSpPr>
          <p:grpSpPr>
            <a:xfrm>
              <a:off x="906456" y="4326233"/>
              <a:ext cx="163261" cy="162581"/>
              <a:chOff x="8488149" y="1342988"/>
              <a:chExt cx="220817" cy="219894"/>
            </a:xfrm>
            <a:solidFill>
              <a:schemeClr val="tx1"/>
            </a:solidFill>
          </p:grpSpPr>
          <p:sp>
            <p:nvSpPr>
              <p:cNvPr id="270" name="Freeform 303">
                <a:extLst>
                  <a:ext uri="{FF2B5EF4-FFF2-40B4-BE49-F238E27FC236}">
                    <a16:creationId xmlns:a16="http://schemas.microsoft.com/office/drawing/2014/main" id="{CB5E9CB4-4307-483C-B774-F9BFDFB7C272}"/>
                  </a:ext>
                </a:extLst>
              </p:cNvPr>
              <p:cNvSpPr>
                <a:spLocks/>
              </p:cNvSpPr>
              <p:nvPr/>
            </p:nvSpPr>
            <p:spPr bwMode="auto">
              <a:xfrm>
                <a:off x="8488179" y="1342988"/>
                <a:ext cx="127776" cy="126927"/>
              </a:xfrm>
              <a:custGeom>
                <a:avLst/>
                <a:gdLst>
                  <a:gd name="T0" fmla="*/ 194 w 224"/>
                  <a:gd name="T1" fmla="*/ 0 h 223"/>
                  <a:gd name="T2" fmla="*/ 164 w 224"/>
                  <a:gd name="T3" fmla="*/ 30 h 223"/>
                  <a:gd name="T4" fmla="*/ 30 w 224"/>
                  <a:gd name="T5" fmla="*/ 163 h 223"/>
                  <a:gd name="T6" fmla="*/ 0 w 224"/>
                  <a:gd name="T7" fmla="*/ 193 h 223"/>
                  <a:gd name="T8" fmla="*/ 30 w 224"/>
                  <a:gd name="T9" fmla="*/ 223 h 223"/>
                  <a:gd name="T10" fmla="*/ 224 w 224"/>
                  <a:gd name="T11" fmla="*/ 30 h 223"/>
                  <a:gd name="T12" fmla="*/ 194 w 224"/>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4" h="223">
                    <a:moveTo>
                      <a:pt x="194" y="0"/>
                    </a:moveTo>
                    <a:cubicBezTo>
                      <a:pt x="177" y="0"/>
                      <a:pt x="164" y="13"/>
                      <a:pt x="164" y="30"/>
                    </a:cubicBezTo>
                    <a:cubicBezTo>
                      <a:pt x="164" y="103"/>
                      <a:pt x="104" y="163"/>
                      <a:pt x="30" y="163"/>
                    </a:cubicBezTo>
                    <a:cubicBezTo>
                      <a:pt x="14" y="163"/>
                      <a:pt x="0" y="176"/>
                      <a:pt x="0" y="193"/>
                    </a:cubicBezTo>
                    <a:cubicBezTo>
                      <a:pt x="0" y="209"/>
                      <a:pt x="14" y="223"/>
                      <a:pt x="30" y="223"/>
                    </a:cubicBezTo>
                    <a:cubicBezTo>
                      <a:pt x="137" y="223"/>
                      <a:pt x="224" y="136"/>
                      <a:pt x="224" y="30"/>
                    </a:cubicBezTo>
                    <a:cubicBezTo>
                      <a:pt x="224" y="13"/>
                      <a:pt x="210" y="0"/>
                      <a:pt x="1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71" name="Freeform 304">
                <a:extLst>
                  <a:ext uri="{FF2B5EF4-FFF2-40B4-BE49-F238E27FC236}">
                    <a16:creationId xmlns:a16="http://schemas.microsoft.com/office/drawing/2014/main" id="{E05454EF-232A-4BE8-9382-1D09226425CA}"/>
                  </a:ext>
                </a:extLst>
              </p:cNvPr>
              <p:cNvSpPr>
                <a:spLocks/>
              </p:cNvSpPr>
              <p:nvPr/>
            </p:nvSpPr>
            <p:spPr bwMode="auto">
              <a:xfrm>
                <a:off x="8581613" y="1342988"/>
                <a:ext cx="127353" cy="126927"/>
              </a:xfrm>
              <a:custGeom>
                <a:avLst/>
                <a:gdLst>
                  <a:gd name="T0" fmla="*/ 193 w 223"/>
                  <a:gd name="T1" fmla="*/ 163 h 223"/>
                  <a:gd name="T2" fmla="*/ 60 w 223"/>
                  <a:gd name="T3" fmla="*/ 30 h 223"/>
                  <a:gd name="T4" fmla="*/ 30 w 223"/>
                  <a:gd name="T5" fmla="*/ 0 h 223"/>
                  <a:gd name="T6" fmla="*/ 0 w 223"/>
                  <a:gd name="T7" fmla="*/ 30 h 223"/>
                  <a:gd name="T8" fmla="*/ 193 w 223"/>
                  <a:gd name="T9" fmla="*/ 223 h 223"/>
                  <a:gd name="T10" fmla="*/ 223 w 223"/>
                  <a:gd name="T11" fmla="*/ 193 h 223"/>
                  <a:gd name="T12" fmla="*/ 193 w 223"/>
                  <a:gd name="T13" fmla="*/ 163 h 223"/>
                </a:gdLst>
                <a:ahLst/>
                <a:cxnLst>
                  <a:cxn ang="0">
                    <a:pos x="T0" y="T1"/>
                  </a:cxn>
                  <a:cxn ang="0">
                    <a:pos x="T2" y="T3"/>
                  </a:cxn>
                  <a:cxn ang="0">
                    <a:pos x="T4" y="T5"/>
                  </a:cxn>
                  <a:cxn ang="0">
                    <a:pos x="T6" y="T7"/>
                  </a:cxn>
                  <a:cxn ang="0">
                    <a:pos x="T8" y="T9"/>
                  </a:cxn>
                  <a:cxn ang="0">
                    <a:pos x="T10" y="T11"/>
                  </a:cxn>
                  <a:cxn ang="0">
                    <a:pos x="T12" y="T13"/>
                  </a:cxn>
                </a:cxnLst>
                <a:rect l="0" t="0" r="r" b="b"/>
                <a:pathLst>
                  <a:path w="223" h="223">
                    <a:moveTo>
                      <a:pt x="193" y="163"/>
                    </a:moveTo>
                    <a:cubicBezTo>
                      <a:pt x="119" y="163"/>
                      <a:pt x="60" y="103"/>
                      <a:pt x="60" y="30"/>
                    </a:cubicBezTo>
                    <a:cubicBezTo>
                      <a:pt x="60" y="13"/>
                      <a:pt x="46" y="0"/>
                      <a:pt x="30" y="0"/>
                    </a:cubicBezTo>
                    <a:cubicBezTo>
                      <a:pt x="13" y="0"/>
                      <a:pt x="0" y="13"/>
                      <a:pt x="0" y="30"/>
                    </a:cubicBezTo>
                    <a:cubicBezTo>
                      <a:pt x="0" y="136"/>
                      <a:pt x="86" y="223"/>
                      <a:pt x="193" y="223"/>
                    </a:cubicBezTo>
                    <a:cubicBezTo>
                      <a:pt x="209" y="223"/>
                      <a:pt x="223" y="209"/>
                      <a:pt x="223" y="193"/>
                    </a:cubicBezTo>
                    <a:cubicBezTo>
                      <a:pt x="223" y="176"/>
                      <a:pt x="209" y="163"/>
                      <a:pt x="19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72" name="Freeform 305">
                <a:extLst>
                  <a:ext uri="{FF2B5EF4-FFF2-40B4-BE49-F238E27FC236}">
                    <a16:creationId xmlns:a16="http://schemas.microsoft.com/office/drawing/2014/main" id="{2BE5447D-972F-4A1B-839C-AED58AB83618}"/>
                  </a:ext>
                </a:extLst>
              </p:cNvPr>
              <p:cNvSpPr>
                <a:spLocks/>
              </p:cNvSpPr>
              <p:nvPr/>
            </p:nvSpPr>
            <p:spPr bwMode="auto">
              <a:xfrm>
                <a:off x="8488149" y="1435955"/>
                <a:ext cx="127776" cy="126927"/>
              </a:xfrm>
              <a:custGeom>
                <a:avLst/>
                <a:gdLst>
                  <a:gd name="T0" fmla="*/ 30 w 224"/>
                  <a:gd name="T1" fmla="*/ 0 h 223"/>
                  <a:gd name="T2" fmla="*/ 0 w 224"/>
                  <a:gd name="T3" fmla="*/ 30 h 223"/>
                  <a:gd name="T4" fmla="*/ 30 w 224"/>
                  <a:gd name="T5" fmla="*/ 60 h 223"/>
                  <a:gd name="T6" fmla="*/ 164 w 224"/>
                  <a:gd name="T7" fmla="*/ 193 h 223"/>
                  <a:gd name="T8" fmla="*/ 194 w 224"/>
                  <a:gd name="T9" fmla="*/ 223 h 223"/>
                  <a:gd name="T10" fmla="*/ 224 w 224"/>
                  <a:gd name="T11" fmla="*/ 193 h 223"/>
                  <a:gd name="T12" fmla="*/ 30 w 224"/>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4" h="223">
                    <a:moveTo>
                      <a:pt x="30" y="0"/>
                    </a:moveTo>
                    <a:cubicBezTo>
                      <a:pt x="14" y="0"/>
                      <a:pt x="0" y="13"/>
                      <a:pt x="0" y="30"/>
                    </a:cubicBezTo>
                    <a:cubicBezTo>
                      <a:pt x="0" y="46"/>
                      <a:pt x="14" y="60"/>
                      <a:pt x="30" y="60"/>
                    </a:cubicBezTo>
                    <a:cubicBezTo>
                      <a:pt x="104" y="60"/>
                      <a:pt x="164" y="120"/>
                      <a:pt x="164" y="193"/>
                    </a:cubicBezTo>
                    <a:cubicBezTo>
                      <a:pt x="164" y="210"/>
                      <a:pt x="177" y="223"/>
                      <a:pt x="194" y="223"/>
                    </a:cubicBezTo>
                    <a:cubicBezTo>
                      <a:pt x="210" y="223"/>
                      <a:pt x="224" y="210"/>
                      <a:pt x="224" y="193"/>
                    </a:cubicBezTo>
                    <a:cubicBezTo>
                      <a:pt x="224" y="87"/>
                      <a:pt x="137"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73" name="Freeform 306">
                <a:extLst>
                  <a:ext uri="{FF2B5EF4-FFF2-40B4-BE49-F238E27FC236}">
                    <a16:creationId xmlns:a16="http://schemas.microsoft.com/office/drawing/2014/main" id="{D060472B-6946-422D-BCEF-5BEEB59B83DC}"/>
                  </a:ext>
                </a:extLst>
              </p:cNvPr>
              <p:cNvSpPr>
                <a:spLocks/>
              </p:cNvSpPr>
              <p:nvPr/>
            </p:nvSpPr>
            <p:spPr bwMode="auto">
              <a:xfrm>
                <a:off x="8581570" y="1435955"/>
                <a:ext cx="127352" cy="126927"/>
              </a:xfrm>
              <a:custGeom>
                <a:avLst/>
                <a:gdLst>
                  <a:gd name="T0" fmla="*/ 193 w 223"/>
                  <a:gd name="T1" fmla="*/ 0 h 223"/>
                  <a:gd name="T2" fmla="*/ 0 w 223"/>
                  <a:gd name="T3" fmla="*/ 193 h 223"/>
                  <a:gd name="T4" fmla="*/ 30 w 223"/>
                  <a:gd name="T5" fmla="*/ 223 h 223"/>
                  <a:gd name="T6" fmla="*/ 60 w 223"/>
                  <a:gd name="T7" fmla="*/ 193 h 223"/>
                  <a:gd name="T8" fmla="*/ 193 w 223"/>
                  <a:gd name="T9" fmla="*/ 60 h 223"/>
                  <a:gd name="T10" fmla="*/ 223 w 223"/>
                  <a:gd name="T11" fmla="*/ 30 h 223"/>
                  <a:gd name="T12" fmla="*/ 193 w 223"/>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223" h="223">
                    <a:moveTo>
                      <a:pt x="193" y="0"/>
                    </a:moveTo>
                    <a:cubicBezTo>
                      <a:pt x="86" y="0"/>
                      <a:pt x="0" y="87"/>
                      <a:pt x="0" y="193"/>
                    </a:cubicBezTo>
                    <a:cubicBezTo>
                      <a:pt x="0" y="210"/>
                      <a:pt x="13" y="223"/>
                      <a:pt x="30" y="223"/>
                    </a:cubicBezTo>
                    <a:cubicBezTo>
                      <a:pt x="46" y="223"/>
                      <a:pt x="60" y="210"/>
                      <a:pt x="60" y="193"/>
                    </a:cubicBezTo>
                    <a:cubicBezTo>
                      <a:pt x="60" y="120"/>
                      <a:pt x="119" y="60"/>
                      <a:pt x="193" y="60"/>
                    </a:cubicBezTo>
                    <a:cubicBezTo>
                      <a:pt x="209" y="60"/>
                      <a:pt x="223" y="46"/>
                      <a:pt x="223" y="30"/>
                    </a:cubicBezTo>
                    <a:cubicBezTo>
                      <a:pt x="223" y="13"/>
                      <a:pt x="209" y="0"/>
                      <a:pt x="19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239" name="Group 238">
              <a:extLst>
                <a:ext uri="{FF2B5EF4-FFF2-40B4-BE49-F238E27FC236}">
                  <a16:creationId xmlns:a16="http://schemas.microsoft.com/office/drawing/2014/main" id="{196E2E79-290A-48B2-B527-872513068A00}"/>
                </a:ext>
              </a:extLst>
            </p:cNvPr>
            <p:cNvGrpSpPr/>
            <p:nvPr/>
          </p:nvGrpSpPr>
          <p:grpSpPr>
            <a:xfrm>
              <a:off x="9881325" y="2196022"/>
              <a:ext cx="3909891" cy="3294976"/>
              <a:chOff x="6175828" y="1372514"/>
              <a:chExt cx="2443682" cy="2059360"/>
            </a:xfrm>
          </p:grpSpPr>
          <p:sp>
            <p:nvSpPr>
              <p:cNvPr id="267" name="Freeform 5">
                <a:extLst>
                  <a:ext uri="{FF2B5EF4-FFF2-40B4-BE49-F238E27FC236}">
                    <a16:creationId xmlns:a16="http://schemas.microsoft.com/office/drawing/2014/main" id="{A0A7E4E5-3C0E-4D99-9EEB-F24E971C0464}"/>
                  </a:ext>
                </a:extLst>
              </p:cNvPr>
              <p:cNvSpPr>
                <a:spLocks/>
              </p:cNvSpPr>
              <p:nvPr/>
            </p:nvSpPr>
            <p:spPr bwMode="auto">
              <a:xfrm>
                <a:off x="6500645" y="2840827"/>
                <a:ext cx="1389528" cy="591047"/>
              </a:xfrm>
              <a:custGeom>
                <a:avLst/>
                <a:gdLst>
                  <a:gd name="T0" fmla="*/ 680 w 1079"/>
                  <a:gd name="T1" fmla="*/ 0 h 459"/>
                  <a:gd name="T2" fmla="*/ 419 w 1079"/>
                  <a:gd name="T3" fmla="*/ 0 h 459"/>
                  <a:gd name="T4" fmla="*/ 20 w 1079"/>
                  <a:gd name="T5" fmla="*/ 376 h 459"/>
                  <a:gd name="T6" fmla="*/ 12 w 1079"/>
                  <a:gd name="T7" fmla="*/ 459 h 459"/>
                  <a:gd name="T8" fmla="*/ 1078 w 1079"/>
                  <a:gd name="T9" fmla="*/ 459 h 459"/>
                  <a:gd name="T10" fmla="*/ 1058 w 1079"/>
                  <a:gd name="T11" fmla="*/ 375 h 459"/>
                  <a:gd name="T12" fmla="*/ 680 w 1079"/>
                  <a:gd name="T13" fmla="*/ 0 h 459"/>
                </a:gdLst>
                <a:ahLst/>
                <a:cxnLst>
                  <a:cxn ang="0">
                    <a:pos x="T0" y="T1"/>
                  </a:cxn>
                  <a:cxn ang="0">
                    <a:pos x="T2" y="T3"/>
                  </a:cxn>
                  <a:cxn ang="0">
                    <a:pos x="T4" y="T5"/>
                  </a:cxn>
                  <a:cxn ang="0">
                    <a:pos x="T6" y="T7"/>
                  </a:cxn>
                  <a:cxn ang="0">
                    <a:pos x="T8" y="T9"/>
                  </a:cxn>
                  <a:cxn ang="0">
                    <a:pos x="T10" y="T11"/>
                  </a:cxn>
                  <a:cxn ang="0">
                    <a:pos x="T12" y="T13"/>
                  </a:cxn>
                </a:cxnLst>
                <a:rect l="0" t="0" r="r" b="b"/>
                <a:pathLst>
                  <a:path w="1079" h="459">
                    <a:moveTo>
                      <a:pt x="680" y="0"/>
                    </a:moveTo>
                    <a:cubicBezTo>
                      <a:pt x="419" y="0"/>
                      <a:pt x="419" y="0"/>
                      <a:pt x="419" y="0"/>
                    </a:cubicBezTo>
                    <a:cubicBezTo>
                      <a:pt x="419" y="84"/>
                      <a:pt x="342" y="353"/>
                      <a:pt x="20" y="376"/>
                    </a:cubicBezTo>
                    <a:cubicBezTo>
                      <a:pt x="0" y="378"/>
                      <a:pt x="12" y="459"/>
                      <a:pt x="12" y="459"/>
                    </a:cubicBezTo>
                    <a:cubicBezTo>
                      <a:pt x="1078" y="459"/>
                      <a:pt x="1078" y="459"/>
                      <a:pt x="1078" y="459"/>
                    </a:cubicBezTo>
                    <a:cubicBezTo>
                      <a:pt x="1078" y="459"/>
                      <a:pt x="1079" y="374"/>
                      <a:pt x="1058" y="375"/>
                    </a:cubicBezTo>
                    <a:cubicBezTo>
                      <a:pt x="742" y="387"/>
                      <a:pt x="681" y="83"/>
                      <a:pt x="680" y="0"/>
                    </a:cubicBezTo>
                    <a:close/>
                  </a:path>
                </a:pathLst>
              </a:custGeom>
              <a:solidFill>
                <a:schemeClr val="accent4"/>
              </a:solidFill>
              <a:ln w="22225">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68" name="Freeform 6">
                <a:extLst>
                  <a:ext uri="{FF2B5EF4-FFF2-40B4-BE49-F238E27FC236}">
                    <a16:creationId xmlns:a16="http://schemas.microsoft.com/office/drawing/2014/main" id="{63112301-9269-4147-A3DE-A1BA8CDD50E9}"/>
                  </a:ext>
                </a:extLst>
              </p:cNvPr>
              <p:cNvSpPr>
                <a:spLocks/>
              </p:cNvSpPr>
              <p:nvPr/>
            </p:nvSpPr>
            <p:spPr bwMode="auto">
              <a:xfrm>
                <a:off x="6175828" y="1372514"/>
                <a:ext cx="2443682" cy="1572183"/>
              </a:xfrm>
              <a:custGeom>
                <a:avLst/>
                <a:gdLst>
                  <a:gd name="T0" fmla="*/ 2168 w 2168"/>
                  <a:gd name="T1" fmla="*/ 1350 h 1394"/>
                  <a:gd name="T2" fmla="*/ 2124 w 2168"/>
                  <a:gd name="T3" fmla="*/ 1394 h 1394"/>
                  <a:gd name="T4" fmla="*/ 44 w 2168"/>
                  <a:gd name="T5" fmla="*/ 1394 h 1394"/>
                  <a:gd name="T6" fmla="*/ 0 w 2168"/>
                  <a:gd name="T7" fmla="*/ 1350 h 1394"/>
                  <a:gd name="T8" fmla="*/ 0 w 2168"/>
                  <a:gd name="T9" fmla="*/ 44 h 1394"/>
                  <a:gd name="T10" fmla="*/ 44 w 2168"/>
                  <a:gd name="T11" fmla="*/ 0 h 1394"/>
                  <a:gd name="T12" fmla="*/ 2124 w 2168"/>
                  <a:gd name="T13" fmla="*/ 0 h 1394"/>
                  <a:gd name="T14" fmla="*/ 2168 w 2168"/>
                  <a:gd name="T15" fmla="*/ 44 h 1394"/>
                  <a:gd name="T16" fmla="*/ 2168 w 2168"/>
                  <a:gd name="T17" fmla="*/ 1350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8" h="1394">
                    <a:moveTo>
                      <a:pt x="2168" y="1350"/>
                    </a:moveTo>
                    <a:cubicBezTo>
                      <a:pt x="2168" y="1374"/>
                      <a:pt x="2148" y="1394"/>
                      <a:pt x="2124" y="1394"/>
                    </a:cubicBezTo>
                    <a:cubicBezTo>
                      <a:pt x="44" y="1394"/>
                      <a:pt x="44" y="1394"/>
                      <a:pt x="44" y="1394"/>
                    </a:cubicBezTo>
                    <a:cubicBezTo>
                      <a:pt x="20" y="1394"/>
                      <a:pt x="0" y="1374"/>
                      <a:pt x="0" y="1350"/>
                    </a:cubicBezTo>
                    <a:cubicBezTo>
                      <a:pt x="0" y="44"/>
                      <a:pt x="0" y="44"/>
                      <a:pt x="0" y="44"/>
                    </a:cubicBezTo>
                    <a:cubicBezTo>
                      <a:pt x="0" y="20"/>
                      <a:pt x="20" y="0"/>
                      <a:pt x="44" y="0"/>
                    </a:cubicBezTo>
                    <a:cubicBezTo>
                      <a:pt x="2124" y="0"/>
                      <a:pt x="2124" y="0"/>
                      <a:pt x="2124" y="0"/>
                    </a:cubicBezTo>
                    <a:cubicBezTo>
                      <a:pt x="2148" y="0"/>
                      <a:pt x="2168" y="20"/>
                      <a:pt x="2168" y="44"/>
                    </a:cubicBezTo>
                    <a:lnTo>
                      <a:pt x="2168" y="1350"/>
                    </a:lnTo>
                    <a:close/>
                  </a:path>
                </a:pathLst>
              </a:custGeom>
              <a:solidFill>
                <a:schemeClr val="accent4"/>
              </a:solidFill>
              <a:ln w="25400">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69" name="Freeform 7">
                <a:extLst>
                  <a:ext uri="{FF2B5EF4-FFF2-40B4-BE49-F238E27FC236}">
                    <a16:creationId xmlns:a16="http://schemas.microsoft.com/office/drawing/2014/main" id="{769713C7-9A06-44F5-9ED0-7AA98AD4BA23}"/>
                  </a:ext>
                </a:extLst>
              </p:cNvPr>
              <p:cNvSpPr>
                <a:spLocks/>
              </p:cNvSpPr>
              <p:nvPr/>
            </p:nvSpPr>
            <p:spPr bwMode="auto">
              <a:xfrm>
                <a:off x="6240686" y="1462415"/>
                <a:ext cx="2253793" cy="1265375"/>
              </a:xfrm>
              <a:custGeom>
                <a:avLst/>
                <a:gdLst>
                  <a:gd name="T0" fmla="*/ 2000 w 2000"/>
                  <a:gd name="T1" fmla="*/ 1098 h 1122"/>
                  <a:gd name="T2" fmla="*/ 1976 w 2000"/>
                  <a:gd name="T3" fmla="*/ 1122 h 1122"/>
                  <a:gd name="T4" fmla="*/ 24 w 2000"/>
                  <a:gd name="T5" fmla="*/ 1122 h 1122"/>
                  <a:gd name="T6" fmla="*/ 0 w 2000"/>
                  <a:gd name="T7" fmla="*/ 1098 h 1122"/>
                  <a:gd name="T8" fmla="*/ 0 w 2000"/>
                  <a:gd name="T9" fmla="*/ 24 h 1122"/>
                  <a:gd name="T10" fmla="*/ 24 w 2000"/>
                  <a:gd name="T11" fmla="*/ 0 h 1122"/>
                  <a:gd name="T12" fmla="*/ 1976 w 2000"/>
                  <a:gd name="T13" fmla="*/ 0 h 1122"/>
                  <a:gd name="T14" fmla="*/ 2000 w 2000"/>
                  <a:gd name="T15" fmla="*/ 24 h 1122"/>
                  <a:gd name="T16" fmla="*/ 2000 w 2000"/>
                  <a:gd name="T17" fmla="*/ 1098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0" h="1122">
                    <a:moveTo>
                      <a:pt x="2000" y="1098"/>
                    </a:moveTo>
                    <a:cubicBezTo>
                      <a:pt x="2000" y="1111"/>
                      <a:pt x="1989" y="1122"/>
                      <a:pt x="1976" y="1122"/>
                    </a:cubicBezTo>
                    <a:cubicBezTo>
                      <a:pt x="24" y="1122"/>
                      <a:pt x="24" y="1122"/>
                      <a:pt x="24" y="1122"/>
                    </a:cubicBezTo>
                    <a:cubicBezTo>
                      <a:pt x="11" y="1122"/>
                      <a:pt x="0" y="1111"/>
                      <a:pt x="0" y="1098"/>
                    </a:cubicBezTo>
                    <a:cubicBezTo>
                      <a:pt x="0" y="24"/>
                      <a:pt x="0" y="24"/>
                      <a:pt x="0" y="24"/>
                    </a:cubicBezTo>
                    <a:cubicBezTo>
                      <a:pt x="0" y="10"/>
                      <a:pt x="11" y="0"/>
                      <a:pt x="24" y="0"/>
                    </a:cubicBezTo>
                    <a:cubicBezTo>
                      <a:pt x="1976" y="0"/>
                      <a:pt x="1976" y="0"/>
                      <a:pt x="1976" y="0"/>
                    </a:cubicBezTo>
                    <a:cubicBezTo>
                      <a:pt x="1989" y="0"/>
                      <a:pt x="2000" y="10"/>
                      <a:pt x="2000" y="24"/>
                    </a:cubicBezTo>
                    <a:lnTo>
                      <a:pt x="2000" y="1098"/>
                    </a:lnTo>
                    <a:close/>
                  </a:path>
                </a:pathLst>
              </a:custGeom>
              <a:solidFill>
                <a:schemeClr val="bg1"/>
              </a:solidFill>
              <a:ln w="25400">
                <a:solidFill>
                  <a:schemeClr val="tx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sp>
          <p:nvSpPr>
            <p:cNvPr id="240" name="Freeform: Shape 239">
              <a:extLst>
                <a:ext uri="{FF2B5EF4-FFF2-40B4-BE49-F238E27FC236}">
                  <a16:creationId xmlns:a16="http://schemas.microsoft.com/office/drawing/2014/main" id="{029A1443-5C36-4986-8AB7-9BF27B5F8734}"/>
                </a:ext>
              </a:extLst>
            </p:cNvPr>
            <p:cNvSpPr/>
            <p:nvPr/>
          </p:nvSpPr>
          <p:spPr>
            <a:xfrm>
              <a:off x="10104498" y="2511631"/>
              <a:ext cx="3364760" cy="1487346"/>
            </a:xfrm>
            <a:custGeom>
              <a:avLst/>
              <a:gdLst>
                <a:gd name="connsiteX0" fmla="*/ 128693 w 2102975"/>
                <a:gd name="connsiteY0" fmla="*/ 0 h 929591"/>
                <a:gd name="connsiteX1" fmla="*/ 1974282 w 2102975"/>
                <a:gd name="connsiteY1" fmla="*/ 0 h 929591"/>
                <a:gd name="connsiteX2" fmla="*/ 2102975 w 2102975"/>
                <a:gd name="connsiteY2" fmla="*/ 128693 h 929591"/>
                <a:gd name="connsiteX3" fmla="*/ 2102975 w 2102975"/>
                <a:gd name="connsiteY3" fmla="*/ 800898 h 929591"/>
                <a:gd name="connsiteX4" fmla="*/ 1974282 w 2102975"/>
                <a:gd name="connsiteY4" fmla="*/ 929591 h 929591"/>
                <a:gd name="connsiteX5" fmla="*/ 128693 w 2102975"/>
                <a:gd name="connsiteY5" fmla="*/ 929591 h 929591"/>
                <a:gd name="connsiteX6" fmla="*/ 0 w 2102975"/>
                <a:gd name="connsiteY6" fmla="*/ 800898 h 929591"/>
                <a:gd name="connsiteX7" fmla="*/ 0 w 2102975"/>
                <a:gd name="connsiteY7" fmla="*/ 128693 h 929591"/>
                <a:gd name="connsiteX8" fmla="*/ 128693 w 2102975"/>
                <a:gd name="connsiteY8" fmla="*/ 0 h 9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2975" h="929591">
                  <a:moveTo>
                    <a:pt x="128693" y="0"/>
                  </a:moveTo>
                  <a:lnTo>
                    <a:pt x="1974282" y="0"/>
                  </a:lnTo>
                  <a:cubicBezTo>
                    <a:pt x="2045357" y="0"/>
                    <a:pt x="2102975" y="57618"/>
                    <a:pt x="2102975" y="128693"/>
                  </a:cubicBezTo>
                  <a:lnTo>
                    <a:pt x="2102975" y="800898"/>
                  </a:lnTo>
                  <a:cubicBezTo>
                    <a:pt x="2102975" y="871973"/>
                    <a:pt x="2045357" y="929591"/>
                    <a:pt x="1974282" y="929591"/>
                  </a:cubicBezTo>
                  <a:lnTo>
                    <a:pt x="128693" y="929591"/>
                  </a:lnTo>
                  <a:cubicBezTo>
                    <a:pt x="57618" y="929591"/>
                    <a:pt x="0" y="871973"/>
                    <a:pt x="0" y="800898"/>
                  </a:cubicBezTo>
                  <a:lnTo>
                    <a:pt x="0" y="128693"/>
                  </a:lnTo>
                  <a:cubicBezTo>
                    <a:pt x="0" y="57618"/>
                    <a:pt x="57618" y="0"/>
                    <a:pt x="128693" y="0"/>
                  </a:cubicBezTo>
                  <a:close/>
                </a:path>
              </a:pathLst>
            </a:custGeom>
            <a:solidFill>
              <a:schemeClr val="bg2"/>
            </a:solidFill>
            <a:ln w="25400">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nvGrpSpPr>
            <p:cNvPr id="241" name="Group 240">
              <a:extLst>
                <a:ext uri="{FF2B5EF4-FFF2-40B4-BE49-F238E27FC236}">
                  <a16:creationId xmlns:a16="http://schemas.microsoft.com/office/drawing/2014/main" id="{ED42D06A-8180-4560-B188-547BFD94A99C}"/>
                </a:ext>
              </a:extLst>
            </p:cNvPr>
            <p:cNvGrpSpPr/>
            <p:nvPr/>
          </p:nvGrpSpPr>
          <p:grpSpPr>
            <a:xfrm>
              <a:off x="10258680" y="2810083"/>
              <a:ext cx="877238" cy="802579"/>
              <a:chOff x="5342994" y="3276649"/>
              <a:chExt cx="1181181" cy="1080655"/>
            </a:xfrm>
          </p:grpSpPr>
          <p:sp>
            <p:nvSpPr>
              <p:cNvPr id="258" name="Freeform: Shape 257">
                <a:extLst>
                  <a:ext uri="{FF2B5EF4-FFF2-40B4-BE49-F238E27FC236}">
                    <a16:creationId xmlns:a16="http://schemas.microsoft.com/office/drawing/2014/main" id="{4DCEEA2D-25CB-4DD1-88E5-1648FD5469F5}"/>
                  </a:ext>
                </a:extLst>
              </p:cNvPr>
              <p:cNvSpPr/>
              <p:nvPr/>
            </p:nvSpPr>
            <p:spPr>
              <a:xfrm rot="3082093">
                <a:off x="5393257" y="3226386"/>
                <a:ext cx="1080655" cy="1181181"/>
              </a:xfrm>
              <a:custGeom>
                <a:avLst/>
                <a:gdLst>
                  <a:gd name="connsiteX0" fmla="*/ 318135 w 819150"/>
                  <a:gd name="connsiteY0" fmla="*/ 707029 h 895350"/>
                  <a:gd name="connsiteX1" fmla="*/ 566738 w 819150"/>
                  <a:gd name="connsiteY1" fmla="*/ 442234 h 895350"/>
                  <a:gd name="connsiteX2" fmla="*/ 749618 w 819150"/>
                  <a:gd name="connsiteY2" fmla="*/ 860382 h 895350"/>
                  <a:gd name="connsiteX3" fmla="*/ 783908 w 819150"/>
                  <a:gd name="connsiteY3" fmla="*/ 787992 h 895350"/>
                  <a:gd name="connsiteX4" fmla="*/ 681990 w 819150"/>
                  <a:gd name="connsiteY4" fmla="*/ 296502 h 895350"/>
                  <a:gd name="connsiteX5" fmla="*/ 827723 w 819150"/>
                  <a:gd name="connsiteY5" fmla="*/ 49804 h 895350"/>
                  <a:gd name="connsiteX6" fmla="*/ 811530 w 819150"/>
                  <a:gd name="connsiteY6" fmla="*/ 8847 h 895350"/>
                  <a:gd name="connsiteX7" fmla="*/ 811530 w 819150"/>
                  <a:gd name="connsiteY7" fmla="*/ 8847 h 895350"/>
                  <a:gd name="connsiteX8" fmla="*/ 811530 w 819150"/>
                  <a:gd name="connsiteY8" fmla="*/ 8847 h 895350"/>
                  <a:gd name="connsiteX9" fmla="*/ 767715 w 819150"/>
                  <a:gd name="connsiteY9" fmla="*/ 3132 h 895350"/>
                  <a:gd name="connsiteX10" fmla="*/ 562928 w 819150"/>
                  <a:gd name="connsiteY10" fmla="*/ 203157 h 895350"/>
                  <a:gd name="connsiteX11" fmla="*/ 61913 w 819150"/>
                  <a:gd name="connsiteY11" fmla="*/ 220302 h 895350"/>
                  <a:gd name="connsiteX12" fmla="*/ 0 w 819150"/>
                  <a:gd name="connsiteY12" fmla="*/ 270784 h 895350"/>
                  <a:gd name="connsiteX13" fmla="*/ 449580 w 819150"/>
                  <a:gd name="connsiteY13" fmla="*/ 349842 h 895350"/>
                  <a:gd name="connsiteX14" fmla="*/ 251460 w 819150"/>
                  <a:gd name="connsiteY14" fmla="*/ 654642 h 895350"/>
                  <a:gd name="connsiteX15" fmla="*/ 85725 w 819150"/>
                  <a:gd name="connsiteY15" fmla="*/ 674644 h 895350"/>
                  <a:gd name="connsiteX16" fmla="*/ 66675 w 819150"/>
                  <a:gd name="connsiteY16" fmla="*/ 698457 h 895350"/>
                  <a:gd name="connsiteX17" fmla="*/ 84773 w 819150"/>
                  <a:gd name="connsiteY17" fmla="*/ 715602 h 895350"/>
                  <a:gd name="connsiteX18" fmla="*/ 190500 w 819150"/>
                  <a:gd name="connsiteY18" fmla="*/ 750844 h 895350"/>
                  <a:gd name="connsiteX19" fmla="*/ 216218 w 819150"/>
                  <a:gd name="connsiteY19" fmla="*/ 767989 h 895350"/>
                  <a:gd name="connsiteX20" fmla="*/ 238125 w 819150"/>
                  <a:gd name="connsiteY20" fmla="*/ 788944 h 895350"/>
                  <a:gd name="connsiteX21" fmla="*/ 298133 w 819150"/>
                  <a:gd name="connsiteY21" fmla="*/ 884194 h 895350"/>
                  <a:gd name="connsiteX22" fmla="*/ 319088 w 819150"/>
                  <a:gd name="connsiteY22" fmla="*/ 897529 h 895350"/>
                  <a:gd name="connsiteX23" fmla="*/ 338138 w 819150"/>
                  <a:gd name="connsiteY23" fmla="*/ 873717 h 895350"/>
                  <a:gd name="connsiteX24" fmla="*/ 318135 w 819150"/>
                  <a:gd name="connsiteY24" fmla="*/ 707029 h 895350"/>
                  <a:gd name="connsiteX25" fmla="*/ 318135 w 819150"/>
                  <a:gd name="connsiteY25" fmla="*/ 70702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9150" h="895350">
                    <a:moveTo>
                      <a:pt x="318135" y="707029"/>
                    </a:moveTo>
                    <a:cubicBezTo>
                      <a:pt x="441960" y="589872"/>
                      <a:pt x="566738" y="442234"/>
                      <a:pt x="566738" y="442234"/>
                    </a:cubicBezTo>
                    <a:cubicBezTo>
                      <a:pt x="749618" y="860382"/>
                      <a:pt x="749618" y="860382"/>
                      <a:pt x="749618" y="860382"/>
                    </a:cubicBezTo>
                    <a:cubicBezTo>
                      <a:pt x="783908" y="787992"/>
                      <a:pt x="783908" y="787992"/>
                      <a:pt x="783908" y="787992"/>
                    </a:cubicBezTo>
                    <a:cubicBezTo>
                      <a:pt x="681990" y="296502"/>
                      <a:pt x="681990" y="296502"/>
                      <a:pt x="681990" y="296502"/>
                    </a:cubicBezTo>
                    <a:cubicBezTo>
                      <a:pt x="808673" y="118384"/>
                      <a:pt x="827723" y="49804"/>
                      <a:pt x="827723" y="49804"/>
                    </a:cubicBezTo>
                    <a:cubicBezTo>
                      <a:pt x="831533" y="24087"/>
                      <a:pt x="811530" y="8847"/>
                      <a:pt x="811530" y="8847"/>
                    </a:cubicBezTo>
                    <a:lnTo>
                      <a:pt x="811530" y="8847"/>
                    </a:lnTo>
                    <a:lnTo>
                      <a:pt x="811530" y="8847"/>
                    </a:lnTo>
                    <a:cubicBezTo>
                      <a:pt x="811530" y="8847"/>
                      <a:pt x="791528" y="-6393"/>
                      <a:pt x="767715" y="3132"/>
                    </a:cubicBezTo>
                    <a:cubicBezTo>
                      <a:pt x="767715" y="3132"/>
                      <a:pt x="705803" y="37422"/>
                      <a:pt x="562928" y="203157"/>
                    </a:cubicBezTo>
                    <a:cubicBezTo>
                      <a:pt x="61913" y="220302"/>
                      <a:pt x="61913" y="220302"/>
                      <a:pt x="61913" y="220302"/>
                    </a:cubicBezTo>
                    <a:cubicBezTo>
                      <a:pt x="0" y="270784"/>
                      <a:pt x="0" y="270784"/>
                      <a:pt x="0" y="270784"/>
                    </a:cubicBezTo>
                    <a:cubicBezTo>
                      <a:pt x="449580" y="349842"/>
                      <a:pt x="449580" y="349842"/>
                      <a:pt x="449580" y="349842"/>
                    </a:cubicBezTo>
                    <a:cubicBezTo>
                      <a:pt x="449580" y="349842"/>
                      <a:pt x="335280" y="507004"/>
                      <a:pt x="251460" y="654642"/>
                    </a:cubicBezTo>
                    <a:cubicBezTo>
                      <a:pt x="251460" y="654642"/>
                      <a:pt x="90488" y="665119"/>
                      <a:pt x="85725" y="674644"/>
                    </a:cubicBezTo>
                    <a:cubicBezTo>
                      <a:pt x="66675" y="698457"/>
                      <a:pt x="66675" y="698457"/>
                      <a:pt x="66675" y="698457"/>
                    </a:cubicBezTo>
                    <a:cubicBezTo>
                      <a:pt x="66675" y="698457"/>
                      <a:pt x="69533" y="707029"/>
                      <a:pt x="84773" y="715602"/>
                    </a:cubicBezTo>
                    <a:cubicBezTo>
                      <a:pt x="190500" y="750844"/>
                      <a:pt x="190500" y="750844"/>
                      <a:pt x="190500" y="750844"/>
                    </a:cubicBezTo>
                    <a:cubicBezTo>
                      <a:pt x="190500" y="750844"/>
                      <a:pt x="209550" y="759417"/>
                      <a:pt x="216218" y="767989"/>
                    </a:cubicBezTo>
                    <a:cubicBezTo>
                      <a:pt x="225743" y="771799"/>
                      <a:pt x="238125" y="788944"/>
                      <a:pt x="238125" y="788944"/>
                    </a:cubicBezTo>
                    <a:cubicBezTo>
                      <a:pt x="298133" y="884194"/>
                      <a:pt x="298133" y="884194"/>
                      <a:pt x="298133" y="884194"/>
                    </a:cubicBezTo>
                    <a:cubicBezTo>
                      <a:pt x="310515" y="896577"/>
                      <a:pt x="319088" y="897529"/>
                      <a:pt x="319088" y="897529"/>
                    </a:cubicBezTo>
                    <a:cubicBezTo>
                      <a:pt x="338138" y="873717"/>
                      <a:pt x="338138" y="873717"/>
                      <a:pt x="338138" y="873717"/>
                    </a:cubicBezTo>
                    <a:cubicBezTo>
                      <a:pt x="346710" y="867049"/>
                      <a:pt x="318135" y="707029"/>
                      <a:pt x="318135" y="707029"/>
                    </a:cubicBezTo>
                    <a:lnTo>
                      <a:pt x="318135" y="707029"/>
                    </a:lnTo>
                    <a:close/>
                  </a:path>
                </a:pathLst>
              </a:custGeom>
              <a:solidFill>
                <a:schemeClr val="accent4"/>
              </a:solidFill>
              <a:ln w="22225">
                <a:solidFill>
                  <a:schemeClr val="bg1"/>
                </a:solidFill>
                <a:round/>
                <a:headEnd/>
                <a:tailEnd/>
              </a:ln>
            </p:spPr>
            <p:txBody>
              <a:bodyPr rot="0" spcFirstLastPara="0" vertOverflow="overflow" horzOverflow="overflow" vert="horz" wrap="square" lIns="146304" tIns="73152" rIns="146304" bIns="73152" numCol="1" spcCol="0" rtlCol="0" fromWordArt="0" anchor="t" anchorCtr="0" forceAA="0" compatLnSpc="1">
                <a:prstTxWarp prst="textNoShape">
                  <a:avLst/>
                </a:prstTxWarp>
                <a:noAutofit/>
              </a:bodyPr>
              <a:lstStyle/>
              <a:p>
                <a:pPr defTabSz="731520">
                  <a:defRPr/>
                </a:pPr>
                <a:endParaRPr lang="en-US" sz="2880" dirty="0">
                  <a:solidFill>
                    <a:srgbClr val="002D43"/>
                  </a:solidFill>
                  <a:latin typeface="Arial"/>
                </a:endParaRPr>
              </a:p>
            </p:txBody>
          </p:sp>
          <p:grpSp>
            <p:nvGrpSpPr>
              <p:cNvPr id="259" name="Group 258">
                <a:extLst>
                  <a:ext uri="{FF2B5EF4-FFF2-40B4-BE49-F238E27FC236}">
                    <a16:creationId xmlns:a16="http://schemas.microsoft.com/office/drawing/2014/main" id="{2DA8BA98-C49E-4E78-9CD3-6003CB137227}"/>
                  </a:ext>
                </a:extLst>
              </p:cNvPr>
              <p:cNvGrpSpPr/>
              <p:nvPr/>
            </p:nvGrpSpPr>
            <p:grpSpPr>
              <a:xfrm>
                <a:off x="5751333" y="3846328"/>
                <a:ext cx="756813" cy="53160"/>
                <a:chOff x="5758476" y="3846328"/>
                <a:chExt cx="756813" cy="53160"/>
              </a:xfrm>
            </p:grpSpPr>
            <p:sp>
              <p:nvSpPr>
                <p:cNvPr id="260" name="Rectangle: Rounded Corners 259">
                  <a:extLst>
                    <a:ext uri="{FF2B5EF4-FFF2-40B4-BE49-F238E27FC236}">
                      <a16:creationId xmlns:a16="http://schemas.microsoft.com/office/drawing/2014/main" id="{E54F4293-3AEB-4610-AF10-37309F14DC70}"/>
                    </a:ext>
                  </a:extLst>
                </p:cNvPr>
                <p:cNvSpPr/>
                <p:nvPr/>
              </p:nvSpPr>
              <p:spPr>
                <a:xfrm>
                  <a:off x="5875751"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sp>
              <p:nvSpPr>
                <p:cNvPr id="261" name="Rectangle: Rounded Corners 260">
                  <a:extLst>
                    <a:ext uri="{FF2B5EF4-FFF2-40B4-BE49-F238E27FC236}">
                      <a16:creationId xmlns:a16="http://schemas.microsoft.com/office/drawing/2014/main" id="{DCCE6D33-9CD9-4A62-9F9E-2651FF5CD809}"/>
                    </a:ext>
                  </a:extLst>
                </p:cNvPr>
                <p:cNvSpPr/>
                <p:nvPr/>
              </p:nvSpPr>
              <p:spPr>
                <a:xfrm>
                  <a:off x="5993026"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sp>
              <p:nvSpPr>
                <p:cNvPr id="262" name="Rectangle: Rounded Corners 261">
                  <a:extLst>
                    <a:ext uri="{FF2B5EF4-FFF2-40B4-BE49-F238E27FC236}">
                      <a16:creationId xmlns:a16="http://schemas.microsoft.com/office/drawing/2014/main" id="{DA29FE72-537E-44F8-AA07-4C6FF66C8D39}"/>
                    </a:ext>
                  </a:extLst>
                </p:cNvPr>
                <p:cNvSpPr/>
                <p:nvPr/>
              </p:nvSpPr>
              <p:spPr>
                <a:xfrm>
                  <a:off x="6110301"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sp>
              <p:nvSpPr>
                <p:cNvPr id="263" name="Rectangle: Rounded Corners 262">
                  <a:extLst>
                    <a:ext uri="{FF2B5EF4-FFF2-40B4-BE49-F238E27FC236}">
                      <a16:creationId xmlns:a16="http://schemas.microsoft.com/office/drawing/2014/main" id="{3FD5CE72-888C-4335-A41D-8EE11F0DCEA4}"/>
                    </a:ext>
                  </a:extLst>
                </p:cNvPr>
                <p:cNvSpPr/>
                <p:nvPr/>
              </p:nvSpPr>
              <p:spPr>
                <a:xfrm>
                  <a:off x="6227576"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sp>
              <p:nvSpPr>
                <p:cNvPr id="264" name="Rectangle: Rounded Corners 263">
                  <a:extLst>
                    <a:ext uri="{FF2B5EF4-FFF2-40B4-BE49-F238E27FC236}">
                      <a16:creationId xmlns:a16="http://schemas.microsoft.com/office/drawing/2014/main" id="{7786EF24-5C0E-4A62-93E1-2971674B54B3}"/>
                    </a:ext>
                  </a:extLst>
                </p:cNvPr>
                <p:cNvSpPr/>
                <p:nvPr/>
              </p:nvSpPr>
              <p:spPr>
                <a:xfrm>
                  <a:off x="6344851"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sp>
              <p:nvSpPr>
                <p:cNvPr id="265" name="Rectangle: Rounded Corners 264">
                  <a:extLst>
                    <a:ext uri="{FF2B5EF4-FFF2-40B4-BE49-F238E27FC236}">
                      <a16:creationId xmlns:a16="http://schemas.microsoft.com/office/drawing/2014/main" id="{48C2F990-1624-4138-A815-917AB5B58498}"/>
                    </a:ext>
                  </a:extLst>
                </p:cNvPr>
                <p:cNvSpPr/>
                <p:nvPr/>
              </p:nvSpPr>
              <p:spPr>
                <a:xfrm>
                  <a:off x="6462127"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sp>
              <p:nvSpPr>
                <p:cNvPr id="266" name="Rectangle: Rounded Corners 265">
                  <a:extLst>
                    <a:ext uri="{FF2B5EF4-FFF2-40B4-BE49-F238E27FC236}">
                      <a16:creationId xmlns:a16="http://schemas.microsoft.com/office/drawing/2014/main" id="{526D1308-B956-4416-AA33-B5D85FCB2DE9}"/>
                    </a:ext>
                  </a:extLst>
                </p:cNvPr>
                <p:cNvSpPr/>
                <p:nvPr/>
              </p:nvSpPr>
              <p:spPr>
                <a:xfrm>
                  <a:off x="5758476" y="3846328"/>
                  <a:ext cx="53162" cy="53160"/>
                </a:xfrm>
                <a:prstGeom prst="roundRect">
                  <a:avLst>
                    <a:gd name="adj" fmla="val 45834"/>
                  </a:avLst>
                </a:prstGeom>
                <a:solidFill>
                  <a:schemeClr val="bg1"/>
                </a:solidFill>
                <a:ln w="6350" cap="rnd">
                  <a:noFill/>
                  <a:prstDash val="solid"/>
                  <a:round/>
                </a:ln>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defTabSz="731520">
                    <a:defRPr/>
                  </a:pPr>
                  <a:endParaRPr lang="en-US" sz="2880" dirty="0">
                    <a:solidFill>
                      <a:srgbClr val="002D43"/>
                    </a:solidFill>
                    <a:latin typeface="Arial"/>
                  </a:endParaRPr>
                </a:p>
              </p:txBody>
            </p:sp>
          </p:grpSp>
        </p:grpSp>
        <p:cxnSp>
          <p:nvCxnSpPr>
            <p:cNvPr id="242" name="Straight Connector 241">
              <a:extLst>
                <a:ext uri="{FF2B5EF4-FFF2-40B4-BE49-F238E27FC236}">
                  <a16:creationId xmlns:a16="http://schemas.microsoft.com/office/drawing/2014/main" id="{D1B16E95-8D2A-4DE4-A614-4CCDF080F55D}"/>
                </a:ext>
              </a:extLst>
            </p:cNvPr>
            <p:cNvCxnSpPr>
              <a:cxnSpLocks/>
            </p:cNvCxnSpPr>
            <p:nvPr/>
          </p:nvCxnSpPr>
          <p:spPr>
            <a:xfrm>
              <a:off x="11376587" y="2497615"/>
              <a:ext cx="0" cy="1501362"/>
            </a:xfrm>
            <a:prstGeom prst="line">
              <a:avLst/>
            </a:prstGeom>
            <a:solidFill>
              <a:srgbClr val="335769"/>
            </a:solidFill>
            <a:ln w="22225">
              <a:solidFill>
                <a:schemeClr val="bg1"/>
              </a:solidFill>
              <a:round/>
              <a:headEnd/>
              <a:tailEnd/>
            </a:ln>
          </p:spPr>
        </p:cxnSp>
        <p:sp>
          <p:nvSpPr>
            <p:cNvPr id="243" name="TextBox 242">
              <a:extLst>
                <a:ext uri="{FF2B5EF4-FFF2-40B4-BE49-F238E27FC236}">
                  <a16:creationId xmlns:a16="http://schemas.microsoft.com/office/drawing/2014/main" id="{4CF26BA0-FDD6-47BE-93BB-EDA0EAC5B0B5}"/>
                </a:ext>
              </a:extLst>
            </p:cNvPr>
            <p:cNvSpPr txBox="1"/>
            <p:nvPr/>
          </p:nvSpPr>
          <p:spPr>
            <a:xfrm>
              <a:off x="11454605" y="2714586"/>
              <a:ext cx="1495674" cy="350865"/>
            </a:xfrm>
            <a:prstGeom prst="rect">
              <a:avLst/>
            </a:prstGeom>
            <a:noFill/>
          </p:spPr>
          <p:txBody>
            <a:bodyPr wrap="square" rtlCol="0">
              <a:spAutoFit/>
            </a:bodyPr>
            <a:lstStyle/>
            <a:p>
              <a:pPr algn="ctr" defTabSz="731520">
                <a:defRPr/>
              </a:pPr>
              <a:r>
                <a:rPr lang="en-US" sz="1600" b="1" spc="480" dirty="0"/>
                <a:t>TICKET</a:t>
              </a:r>
            </a:p>
          </p:txBody>
        </p:sp>
        <p:sp>
          <p:nvSpPr>
            <p:cNvPr id="244" name="Rectangle 243">
              <a:extLst>
                <a:ext uri="{FF2B5EF4-FFF2-40B4-BE49-F238E27FC236}">
                  <a16:creationId xmlns:a16="http://schemas.microsoft.com/office/drawing/2014/main" id="{9B547020-B59E-49F9-B167-237C1E68C0E7}"/>
                </a:ext>
              </a:extLst>
            </p:cNvPr>
            <p:cNvSpPr/>
            <p:nvPr/>
          </p:nvSpPr>
          <p:spPr>
            <a:xfrm>
              <a:off x="11617252" y="3167367"/>
              <a:ext cx="1234616" cy="11073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245" name="Rectangle 244">
              <a:extLst>
                <a:ext uri="{FF2B5EF4-FFF2-40B4-BE49-F238E27FC236}">
                  <a16:creationId xmlns:a16="http://schemas.microsoft.com/office/drawing/2014/main" id="{3D57F099-14FA-45B1-93B8-8D44D6130C78}"/>
                </a:ext>
              </a:extLst>
            </p:cNvPr>
            <p:cNvSpPr/>
            <p:nvPr/>
          </p:nvSpPr>
          <p:spPr>
            <a:xfrm>
              <a:off x="11617252" y="3384511"/>
              <a:ext cx="1234616" cy="11073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246" name="Rectangle 245">
              <a:extLst>
                <a:ext uri="{FF2B5EF4-FFF2-40B4-BE49-F238E27FC236}">
                  <a16:creationId xmlns:a16="http://schemas.microsoft.com/office/drawing/2014/main" id="{7B13AB25-9532-4CA4-851A-382CFC9DEF6D}"/>
                </a:ext>
              </a:extLst>
            </p:cNvPr>
            <p:cNvSpPr/>
            <p:nvPr/>
          </p:nvSpPr>
          <p:spPr>
            <a:xfrm>
              <a:off x="11617252" y="3601653"/>
              <a:ext cx="1234616" cy="11073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grpSp>
          <p:nvGrpSpPr>
            <p:cNvPr id="247" name="Group 246">
              <a:extLst>
                <a:ext uri="{FF2B5EF4-FFF2-40B4-BE49-F238E27FC236}">
                  <a16:creationId xmlns:a16="http://schemas.microsoft.com/office/drawing/2014/main" id="{991E670E-1AD9-4725-B4A2-F4B508244939}"/>
                </a:ext>
              </a:extLst>
            </p:cNvPr>
            <p:cNvGrpSpPr/>
            <p:nvPr/>
          </p:nvGrpSpPr>
          <p:grpSpPr>
            <a:xfrm>
              <a:off x="11320597" y="2250715"/>
              <a:ext cx="3549170" cy="3276656"/>
              <a:chOff x="6976493" y="1541281"/>
              <a:chExt cx="2072453" cy="1913325"/>
            </a:xfrm>
          </p:grpSpPr>
          <p:sp>
            <p:nvSpPr>
              <p:cNvPr id="248" name="Freeform 8">
                <a:extLst>
                  <a:ext uri="{FF2B5EF4-FFF2-40B4-BE49-F238E27FC236}">
                    <a16:creationId xmlns:a16="http://schemas.microsoft.com/office/drawing/2014/main" id="{B4B80D4C-76F8-40E4-927C-A1DF65315C13}"/>
                  </a:ext>
                </a:extLst>
              </p:cNvPr>
              <p:cNvSpPr>
                <a:spLocks/>
              </p:cNvSpPr>
              <p:nvPr/>
            </p:nvSpPr>
            <p:spPr bwMode="auto">
              <a:xfrm>
                <a:off x="7140357" y="3034053"/>
                <a:ext cx="340989" cy="381717"/>
              </a:xfrm>
              <a:custGeom>
                <a:avLst/>
                <a:gdLst>
                  <a:gd name="T0" fmla="*/ 0 w 360"/>
                  <a:gd name="T1" fmla="*/ 403 h 403"/>
                  <a:gd name="T2" fmla="*/ 360 w 360"/>
                  <a:gd name="T3" fmla="*/ 305 h 403"/>
                  <a:gd name="T4" fmla="*/ 360 w 360"/>
                  <a:gd name="T5" fmla="*/ 0 h 403"/>
                  <a:gd name="T6" fmla="*/ 114 w 360"/>
                  <a:gd name="T7" fmla="*/ 24 h 403"/>
                  <a:gd name="T8" fmla="*/ 0 w 360"/>
                  <a:gd name="T9" fmla="*/ 403 h 403"/>
                </a:gdLst>
                <a:ahLst/>
                <a:cxnLst>
                  <a:cxn ang="0">
                    <a:pos x="T0" y="T1"/>
                  </a:cxn>
                  <a:cxn ang="0">
                    <a:pos x="T2" y="T3"/>
                  </a:cxn>
                  <a:cxn ang="0">
                    <a:pos x="T4" y="T5"/>
                  </a:cxn>
                  <a:cxn ang="0">
                    <a:pos x="T6" y="T7"/>
                  </a:cxn>
                  <a:cxn ang="0">
                    <a:pos x="T8" y="T9"/>
                  </a:cxn>
                </a:cxnLst>
                <a:rect l="0" t="0" r="r" b="b"/>
                <a:pathLst>
                  <a:path w="360" h="403">
                    <a:moveTo>
                      <a:pt x="0" y="403"/>
                    </a:moveTo>
                    <a:lnTo>
                      <a:pt x="360" y="305"/>
                    </a:lnTo>
                    <a:lnTo>
                      <a:pt x="360" y="0"/>
                    </a:lnTo>
                    <a:lnTo>
                      <a:pt x="114" y="24"/>
                    </a:lnTo>
                    <a:lnTo>
                      <a:pt x="0" y="403"/>
                    </a:lnTo>
                    <a:close/>
                  </a:path>
                </a:pathLst>
              </a:custGeom>
              <a:solidFill>
                <a:srgbClr val="4861AD"/>
              </a:solidFill>
              <a:ln w="22225">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49" name="Freeform 9">
                <a:extLst>
                  <a:ext uri="{FF2B5EF4-FFF2-40B4-BE49-F238E27FC236}">
                    <a16:creationId xmlns:a16="http://schemas.microsoft.com/office/drawing/2014/main" id="{4578E07A-DA58-4E96-9343-31B1F529A484}"/>
                  </a:ext>
                </a:extLst>
              </p:cNvPr>
              <p:cNvSpPr>
                <a:spLocks/>
              </p:cNvSpPr>
              <p:nvPr/>
            </p:nvSpPr>
            <p:spPr bwMode="auto">
              <a:xfrm>
                <a:off x="8502418" y="3124984"/>
                <a:ext cx="381717" cy="313521"/>
              </a:xfrm>
              <a:custGeom>
                <a:avLst/>
                <a:gdLst>
                  <a:gd name="T0" fmla="*/ 403 w 403"/>
                  <a:gd name="T1" fmla="*/ 331 h 331"/>
                  <a:gd name="T2" fmla="*/ 44 w 403"/>
                  <a:gd name="T3" fmla="*/ 258 h 331"/>
                  <a:gd name="T4" fmla="*/ 0 w 403"/>
                  <a:gd name="T5" fmla="*/ 7 h 331"/>
                  <a:gd name="T6" fmla="*/ 345 w 403"/>
                  <a:gd name="T7" fmla="*/ 0 h 331"/>
                  <a:gd name="T8" fmla="*/ 403 w 403"/>
                  <a:gd name="T9" fmla="*/ 331 h 331"/>
                </a:gdLst>
                <a:ahLst/>
                <a:cxnLst>
                  <a:cxn ang="0">
                    <a:pos x="T0" y="T1"/>
                  </a:cxn>
                  <a:cxn ang="0">
                    <a:pos x="T2" y="T3"/>
                  </a:cxn>
                  <a:cxn ang="0">
                    <a:pos x="T4" y="T5"/>
                  </a:cxn>
                  <a:cxn ang="0">
                    <a:pos x="T6" y="T7"/>
                  </a:cxn>
                  <a:cxn ang="0">
                    <a:pos x="T8" y="T9"/>
                  </a:cxn>
                </a:cxnLst>
                <a:rect l="0" t="0" r="r" b="b"/>
                <a:pathLst>
                  <a:path w="403" h="331">
                    <a:moveTo>
                      <a:pt x="403" y="331"/>
                    </a:moveTo>
                    <a:lnTo>
                      <a:pt x="44" y="258"/>
                    </a:lnTo>
                    <a:lnTo>
                      <a:pt x="0" y="7"/>
                    </a:lnTo>
                    <a:lnTo>
                      <a:pt x="345" y="0"/>
                    </a:lnTo>
                    <a:lnTo>
                      <a:pt x="403" y="331"/>
                    </a:lnTo>
                    <a:close/>
                  </a:path>
                </a:pathLst>
              </a:custGeom>
              <a:solidFill>
                <a:srgbClr val="889DA8"/>
              </a:solidFill>
              <a:ln w="22225">
                <a:solidFill>
                  <a:schemeClr val="tx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nvGrpSpPr>
              <p:cNvPr id="250" name="Group 249">
                <a:extLst>
                  <a:ext uri="{FF2B5EF4-FFF2-40B4-BE49-F238E27FC236}">
                    <a16:creationId xmlns:a16="http://schemas.microsoft.com/office/drawing/2014/main" id="{C11FB290-2DEB-4296-BAC3-6BB524ACCE91}"/>
                  </a:ext>
                </a:extLst>
              </p:cNvPr>
              <p:cNvGrpSpPr/>
              <p:nvPr/>
            </p:nvGrpSpPr>
            <p:grpSpPr>
              <a:xfrm>
                <a:off x="6976493" y="1541281"/>
                <a:ext cx="2072453" cy="1913325"/>
                <a:chOff x="6976493" y="1541281"/>
                <a:chExt cx="2072453" cy="1913325"/>
              </a:xfrm>
            </p:grpSpPr>
            <p:sp>
              <p:nvSpPr>
                <p:cNvPr id="251" name="Freeform 22">
                  <a:extLst>
                    <a:ext uri="{FF2B5EF4-FFF2-40B4-BE49-F238E27FC236}">
                      <a16:creationId xmlns:a16="http://schemas.microsoft.com/office/drawing/2014/main" id="{E0F67CAE-9AC2-4497-A2F1-4BED667B593B}"/>
                    </a:ext>
                  </a:extLst>
                </p:cNvPr>
                <p:cNvSpPr>
                  <a:spLocks/>
                </p:cNvSpPr>
                <p:nvPr/>
              </p:nvSpPr>
              <p:spPr bwMode="auto">
                <a:xfrm>
                  <a:off x="6976493" y="2472370"/>
                  <a:ext cx="2072453" cy="982236"/>
                </a:xfrm>
                <a:custGeom>
                  <a:avLst/>
                  <a:gdLst>
                    <a:gd name="T0" fmla="*/ 1591 w 1609"/>
                    <a:gd name="T1" fmla="*/ 575 h 772"/>
                    <a:gd name="T2" fmla="*/ 1307 w 1609"/>
                    <a:gd name="T3" fmla="*/ 104 h 772"/>
                    <a:gd name="T4" fmla="*/ 1278 w 1609"/>
                    <a:gd name="T5" fmla="*/ 71 h 772"/>
                    <a:gd name="T6" fmla="*/ 827 w 1609"/>
                    <a:gd name="T7" fmla="*/ 0 h 772"/>
                    <a:gd name="T8" fmla="*/ 366 w 1609"/>
                    <a:gd name="T9" fmla="*/ 79 h 772"/>
                    <a:gd name="T10" fmla="*/ 17 w 1609"/>
                    <a:gd name="T11" fmla="*/ 579 h 772"/>
                    <a:gd name="T12" fmla="*/ 4 w 1609"/>
                    <a:gd name="T13" fmla="*/ 639 h 772"/>
                    <a:gd name="T14" fmla="*/ 38 w 1609"/>
                    <a:gd name="T15" fmla="*/ 691 h 772"/>
                    <a:gd name="T16" fmla="*/ 77 w 1609"/>
                    <a:gd name="T17" fmla="*/ 718 h 772"/>
                    <a:gd name="T18" fmla="*/ 150 w 1609"/>
                    <a:gd name="T19" fmla="*/ 734 h 772"/>
                    <a:gd name="T20" fmla="*/ 212 w 1609"/>
                    <a:gd name="T21" fmla="*/ 693 h 772"/>
                    <a:gd name="T22" fmla="*/ 376 w 1609"/>
                    <a:gd name="T23" fmla="*/ 456 h 772"/>
                    <a:gd name="T24" fmla="*/ 413 w 1609"/>
                    <a:gd name="T25" fmla="*/ 757 h 772"/>
                    <a:gd name="T26" fmla="*/ 1211 w 1609"/>
                    <a:gd name="T27" fmla="*/ 757 h 772"/>
                    <a:gd name="T28" fmla="*/ 1211 w 1609"/>
                    <a:gd name="T29" fmla="*/ 772 h 772"/>
                    <a:gd name="T30" fmla="*/ 1257 w 1609"/>
                    <a:gd name="T31" fmla="*/ 458 h 772"/>
                    <a:gd name="T32" fmla="*/ 1406 w 1609"/>
                    <a:gd name="T33" fmla="*/ 706 h 772"/>
                    <a:gd name="T34" fmla="*/ 1456 w 1609"/>
                    <a:gd name="T35" fmla="*/ 742 h 772"/>
                    <a:gd name="T36" fmla="*/ 1517 w 1609"/>
                    <a:gd name="T37" fmla="*/ 733 h 772"/>
                    <a:gd name="T38" fmla="*/ 1558 w 1609"/>
                    <a:gd name="T39" fmla="*/ 708 h 772"/>
                    <a:gd name="T40" fmla="*/ 1602 w 1609"/>
                    <a:gd name="T41" fmla="*/ 649 h 772"/>
                    <a:gd name="T42" fmla="*/ 1591 w 1609"/>
                    <a:gd name="T43" fmla="*/ 575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9" h="772">
                      <a:moveTo>
                        <a:pt x="1591" y="575"/>
                      </a:moveTo>
                      <a:cubicBezTo>
                        <a:pt x="1307" y="104"/>
                        <a:pt x="1307" y="104"/>
                        <a:pt x="1307" y="104"/>
                      </a:cubicBezTo>
                      <a:cubicBezTo>
                        <a:pt x="1306" y="98"/>
                        <a:pt x="1278" y="71"/>
                        <a:pt x="1278" y="71"/>
                      </a:cubicBezTo>
                      <a:cubicBezTo>
                        <a:pt x="1209" y="30"/>
                        <a:pt x="1033" y="0"/>
                        <a:pt x="827" y="0"/>
                      </a:cubicBezTo>
                      <a:cubicBezTo>
                        <a:pt x="609" y="0"/>
                        <a:pt x="425" y="33"/>
                        <a:pt x="366" y="79"/>
                      </a:cubicBezTo>
                      <a:cubicBezTo>
                        <a:pt x="17" y="579"/>
                        <a:pt x="17" y="579"/>
                        <a:pt x="17" y="579"/>
                      </a:cubicBezTo>
                      <a:cubicBezTo>
                        <a:pt x="5" y="596"/>
                        <a:pt x="0" y="617"/>
                        <a:pt x="4" y="639"/>
                      </a:cubicBezTo>
                      <a:cubicBezTo>
                        <a:pt x="8" y="661"/>
                        <a:pt x="21" y="679"/>
                        <a:pt x="38" y="691"/>
                      </a:cubicBezTo>
                      <a:cubicBezTo>
                        <a:pt x="77" y="718"/>
                        <a:pt x="77" y="718"/>
                        <a:pt x="77" y="718"/>
                      </a:cubicBezTo>
                      <a:cubicBezTo>
                        <a:pt x="98" y="732"/>
                        <a:pt x="123" y="738"/>
                        <a:pt x="150" y="734"/>
                      </a:cubicBezTo>
                      <a:cubicBezTo>
                        <a:pt x="176" y="729"/>
                        <a:pt x="198" y="714"/>
                        <a:pt x="212" y="693"/>
                      </a:cubicBezTo>
                      <a:cubicBezTo>
                        <a:pt x="376" y="456"/>
                        <a:pt x="376" y="456"/>
                        <a:pt x="376" y="456"/>
                      </a:cubicBezTo>
                      <a:cubicBezTo>
                        <a:pt x="413" y="757"/>
                        <a:pt x="413" y="757"/>
                        <a:pt x="413" y="757"/>
                      </a:cubicBezTo>
                      <a:cubicBezTo>
                        <a:pt x="1211" y="757"/>
                        <a:pt x="1211" y="757"/>
                        <a:pt x="1211" y="757"/>
                      </a:cubicBezTo>
                      <a:cubicBezTo>
                        <a:pt x="1211" y="772"/>
                        <a:pt x="1211" y="772"/>
                        <a:pt x="1211" y="772"/>
                      </a:cubicBezTo>
                      <a:cubicBezTo>
                        <a:pt x="1257" y="458"/>
                        <a:pt x="1257" y="458"/>
                        <a:pt x="1257" y="458"/>
                      </a:cubicBezTo>
                      <a:cubicBezTo>
                        <a:pt x="1406" y="706"/>
                        <a:pt x="1406" y="706"/>
                        <a:pt x="1406" y="706"/>
                      </a:cubicBezTo>
                      <a:cubicBezTo>
                        <a:pt x="1417" y="723"/>
                        <a:pt x="1434" y="737"/>
                        <a:pt x="1456" y="742"/>
                      </a:cubicBezTo>
                      <a:cubicBezTo>
                        <a:pt x="1477" y="748"/>
                        <a:pt x="1499" y="744"/>
                        <a:pt x="1517" y="733"/>
                      </a:cubicBezTo>
                      <a:cubicBezTo>
                        <a:pt x="1558" y="708"/>
                        <a:pt x="1558" y="708"/>
                        <a:pt x="1558" y="708"/>
                      </a:cubicBezTo>
                      <a:cubicBezTo>
                        <a:pt x="1579" y="696"/>
                        <a:pt x="1596" y="675"/>
                        <a:pt x="1602" y="649"/>
                      </a:cubicBezTo>
                      <a:cubicBezTo>
                        <a:pt x="1609" y="622"/>
                        <a:pt x="1604" y="596"/>
                        <a:pt x="1591" y="575"/>
                      </a:cubicBezTo>
                      <a:close/>
                    </a:path>
                  </a:pathLst>
                </a:custGeom>
                <a:solidFill>
                  <a:schemeClr val="accent1"/>
                </a:solidFill>
                <a:ln w="25400">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nvGrpSpPr>
                <p:cNvPr id="252" name="Group 251">
                  <a:extLst>
                    <a:ext uri="{FF2B5EF4-FFF2-40B4-BE49-F238E27FC236}">
                      <a16:creationId xmlns:a16="http://schemas.microsoft.com/office/drawing/2014/main" id="{162A2D40-E0B3-46A7-AF5E-230878ED72EA}"/>
                    </a:ext>
                  </a:extLst>
                </p:cNvPr>
                <p:cNvGrpSpPr/>
                <p:nvPr/>
              </p:nvGrpSpPr>
              <p:grpSpPr>
                <a:xfrm>
                  <a:off x="7673625" y="1541281"/>
                  <a:ext cx="679137" cy="969923"/>
                  <a:chOff x="7673625" y="1541281"/>
                  <a:chExt cx="679137" cy="969923"/>
                </a:xfrm>
              </p:grpSpPr>
              <p:sp>
                <p:nvSpPr>
                  <p:cNvPr id="253" name="Freeform 12">
                    <a:extLst>
                      <a:ext uri="{FF2B5EF4-FFF2-40B4-BE49-F238E27FC236}">
                        <a16:creationId xmlns:a16="http://schemas.microsoft.com/office/drawing/2014/main" id="{9AA31C47-DE16-42F7-887E-767490E54562}"/>
                      </a:ext>
                    </a:extLst>
                  </p:cNvPr>
                  <p:cNvSpPr>
                    <a:spLocks/>
                  </p:cNvSpPr>
                  <p:nvPr/>
                </p:nvSpPr>
                <p:spPr bwMode="auto">
                  <a:xfrm>
                    <a:off x="7714355" y="1541281"/>
                    <a:ext cx="600519" cy="962346"/>
                  </a:xfrm>
                  <a:custGeom>
                    <a:avLst/>
                    <a:gdLst>
                      <a:gd name="T0" fmla="*/ 466 w 466"/>
                      <a:gd name="T1" fmla="*/ 329 h 747"/>
                      <a:gd name="T2" fmla="*/ 306 w 466"/>
                      <a:gd name="T3" fmla="*/ 22 h 747"/>
                      <a:gd name="T4" fmla="*/ 131 w 466"/>
                      <a:gd name="T5" fmla="*/ 42 h 747"/>
                      <a:gd name="T6" fmla="*/ 5 w 466"/>
                      <a:gd name="T7" fmla="*/ 329 h 747"/>
                      <a:gd name="T8" fmla="*/ 112 w 466"/>
                      <a:gd name="T9" fmla="*/ 596 h 747"/>
                      <a:gd name="T10" fmla="*/ 131 w 466"/>
                      <a:gd name="T11" fmla="*/ 747 h 747"/>
                      <a:gd name="T12" fmla="*/ 350 w 466"/>
                      <a:gd name="T13" fmla="*/ 747 h 747"/>
                      <a:gd name="T14" fmla="*/ 364 w 466"/>
                      <a:gd name="T15" fmla="*/ 595 h 747"/>
                      <a:gd name="T16" fmla="*/ 466 w 466"/>
                      <a:gd name="T17" fmla="*/ 329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747">
                        <a:moveTo>
                          <a:pt x="466" y="329"/>
                        </a:moveTo>
                        <a:cubicBezTo>
                          <a:pt x="466" y="158"/>
                          <a:pt x="466" y="105"/>
                          <a:pt x="306" y="22"/>
                        </a:cubicBezTo>
                        <a:cubicBezTo>
                          <a:pt x="271" y="0"/>
                          <a:pt x="153" y="14"/>
                          <a:pt x="131" y="42"/>
                        </a:cubicBezTo>
                        <a:cubicBezTo>
                          <a:pt x="1" y="111"/>
                          <a:pt x="0" y="152"/>
                          <a:pt x="5" y="329"/>
                        </a:cubicBezTo>
                        <a:cubicBezTo>
                          <a:pt x="5" y="428"/>
                          <a:pt x="78" y="517"/>
                          <a:pt x="112" y="596"/>
                        </a:cubicBezTo>
                        <a:cubicBezTo>
                          <a:pt x="129" y="635"/>
                          <a:pt x="131" y="747"/>
                          <a:pt x="131" y="747"/>
                        </a:cubicBezTo>
                        <a:cubicBezTo>
                          <a:pt x="350" y="747"/>
                          <a:pt x="350" y="747"/>
                          <a:pt x="350" y="747"/>
                        </a:cubicBezTo>
                        <a:cubicBezTo>
                          <a:pt x="350" y="747"/>
                          <a:pt x="348" y="636"/>
                          <a:pt x="364" y="595"/>
                        </a:cubicBezTo>
                        <a:cubicBezTo>
                          <a:pt x="396" y="518"/>
                          <a:pt x="466" y="424"/>
                          <a:pt x="466" y="329"/>
                        </a:cubicBezTo>
                        <a:close/>
                      </a:path>
                    </a:pathLst>
                  </a:custGeom>
                  <a:solidFill>
                    <a:schemeClr val="accent4"/>
                  </a:solidFill>
                  <a:ln w="22225">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54" name="Freeform 13">
                    <a:extLst>
                      <a:ext uri="{FF2B5EF4-FFF2-40B4-BE49-F238E27FC236}">
                        <a16:creationId xmlns:a16="http://schemas.microsoft.com/office/drawing/2014/main" id="{0A1E245B-A08E-4028-8175-E8DF2A59228D}"/>
                      </a:ext>
                    </a:extLst>
                  </p:cNvPr>
                  <p:cNvSpPr>
                    <a:spLocks/>
                  </p:cNvSpPr>
                  <p:nvPr/>
                </p:nvSpPr>
                <p:spPr bwMode="auto">
                  <a:xfrm>
                    <a:off x="8297825" y="1835858"/>
                    <a:ext cx="54937" cy="194175"/>
                  </a:xfrm>
                  <a:custGeom>
                    <a:avLst/>
                    <a:gdLst>
                      <a:gd name="T0" fmla="*/ 38 w 43"/>
                      <a:gd name="T1" fmla="*/ 77 h 151"/>
                      <a:gd name="T2" fmla="*/ 14 w 43"/>
                      <a:gd name="T3" fmla="*/ 150 h 151"/>
                      <a:gd name="T4" fmla="*/ 5 w 43"/>
                      <a:gd name="T5" fmla="*/ 74 h 151"/>
                      <a:gd name="T6" fmla="*/ 30 w 43"/>
                      <a:gd name="T7" fmla="*/ 1 h 151"/>
                      <a:gd name="T8" fmla="*/ 38 w 43"/>
                      <a:gd name="T9" fmla="*/ 77 h 151"/>
                    </a:gdLst>
                    <a:ahLst/>
                    <a:cxnLst>
                      <a:cxn ang="0">
                        <a:pos x="T0" y="T1"/>
                      </a:cxn>
                      <a:cxn ang="0">
                        <a:pos x="T2" y="T3"/>
                      </a:cxn>
                      <a:cxn ang="0">
                        <a:pos x="T4" y="T5"/>
                      </a:cxn>
                      <a:cxn ang="0">
                        <a:pos x="T6" y="T7"/>
                      </a:cxn>
                      <a:cxn ang="0">
                        <a:pos x="T8" y="T9"/>
                      </a:cxn>
                    </a:cxnLst>
                    <a:rect l="0" t="0" r="r" b="b"/>
                    <a:pathLst>
                      <a:path w="43" h="151">
                        <a:moveTo>
                          <a:pt x="38" y="77"/>
                        </a:moveTo>
                        <a:cubicBezTo>
                          <a:pt x="34" y="118"/>
                          <a:pt x="23" y="151"/>
                          <a:pt x="14" y="150"/>
                        </a:cubicBezTo>
                        <a:cubicBezTo>
                          <a:pt x="4" y="149"/>
                          <a:pt x="0" y="115"/>
                          <a:pt x="5" y="74"/>
                        </a:cubicBezTo>
                        <a:cubicBezTo>
                          <a:pt x="9" y="33"/>
                          <a:pt x="20" y="0"/>
                          <a:pt x="30" y="1"/>
                        </a:cubicBezTo>
                        <a:cubicBezTo>
                          <a:pt x="39" y="2"/>
                          <a:pt x="43" y="36"/>
                          <a:pt x="38" y="77"/>
                        </a:cubicBezTo>
                        <a:close/>
                      </a:path>
                    </a:pathLst>
                  </a:custGeom>
                  <a:solidFill>
                    <a:schemeClr val="accent4"/>
                  </a:solidFill>
                  <a:ln w="22225">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55" name="Freeform 14">
                    <a:extLst>
                      <a:ext uri="{FF2B5EF4-FFF2-40B4-BE49-F238E27FC236}">
                        <a16:creationId xmlns:a16="http://schemas.microsoft.com/office/drawing/2014/main" id="{682A9685-D2AC-4FC6-8406-1CB013D3AFEA}"/>
                      </a:ext>
                    </a:extLst>
                  </p:cNvPr>
                  <p:cNvSpPr>
                    <a:spLocks/>
                  </p:cNvSpPr>
                  <p:nvPr/>
                </p:nvSpPr>
                <p:spPr bwMode="auto">
                  <a:xfrm>
                    <a:off x="7673625" y="1856696"/>
                    <a:ext cx="61568" cy="194175"/>
                  </a:xfrm>
                  <a:custGeom>
                    <a:avLst/>
                    <a:gdLst>
                      <a:gd name="T0" fmla="*/ 41 w 48"/>
                      <a:gd name="T1" fmla="*/ 72 h 151"/>
                      <a:gd name="T2" fmla="*/ 37 w 48"/>
                      <a:gd name="T3" fmla="*/ 149 h 151"/>
                      <a:gd name="T4" fmla="*/ 7 w 48"/>
                      <a:gd name="T5" fmla="*/ 78 h 151"/>
                      <a:gd name="T6" fmla="*/ 11 w 48"/>
                      <a:gd name="T7" fmla="*/ 2 h 151"/>
                      <a:gd name="T8" fmla="*/ 41 w 48"/>
                      <a:gd name="T9" fmla="*/ 72 h 151"/>
                    </a:gdLst>
                    <a:ahLst/>
                    <a:cxnLst>
                      <a:cxn ang="0">
                        <a:pos x="T0" y="T1"/>
                      </a:cxn>
                      <a:cxn ang="0">
                        <a:pos x="T2" y="T3"/>
                      </a:cxn>
                      <a:cxn ang="0">
                        <a:pos x="T4" y="T5"/>
                      </a:cxn>
                      <a:cxn ang="0">
                        <a:pos x="T6" y="T7"/>
                      </a:cxn>
                      <a:cxn ang="0">
                        <a:pos x="T8" y="T9"/>
                      </a:cxn>
                    </a:cxnLst>
                    <a:rect l="0" t="0" r="r" b="b"/>
                    <a:pathLst>
                      <a:path w="48" h="151">
                        <a:moveTo>
                          <a:pt x="41" y="72"/>
                        </a:moveTo>
                        <a:cubicBezTo>
                          <a:pt x="48" y="113"/>
                          <a:pt x="46" y="147"/>
                          <a:pt x="37" y="149"/>
                        </a:cubicBezTo>
                        <a:cubicBezTo>
                          <a:pt x="28" y="151"/>
                          <a:pt x="14" y="119"/>
                          <a:pt x="7" y="78"/>
                        </a:cubicBezTo>
                        <a:cubicBezTo>
                          <a:pt x="0" y="38"/>
                          <a:pt x="2" y="3"/>
                          <a:pt x="11" y="2"/>
                        </a:cubicBezTo>
                        <a:cubicBezTo>
                          <a:pt x="20" y="0"/>
                          <a:pt x="33" y="32"/>
                          <a:pt x="41" y="72"/>
                        </a:cubicBezTo>
                        <a:close/>
                      </a:path>
                    </a:pathLst>
                  </a:custGeom>
                  <a:solidFill>
                    <a:schemeClr val="accent4"/>
                  </a:solidFill>
                  <a:ln w="22225">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56" name="Freeform 15">
                    <a:extLst>
                      <a:ext uri="{FF2B5EF4-FFF2-40B4-BE49-F238E27FC236}">
                        <a16:creationId xmlns:a16="http://schemas.microsoft.com/office/drawing/2014/main" id="{6E5DA019-DE32-49F6-A383-0907CE7F6368}"/>
                      </a:ext>
                    </a:extLst>
                  </p:cNvPr>
                  <p:cNvSpPr>
                    <a:spLocks/>
                  </p:cNvSpPr>
                  <p:nvPr/>
                </p:nvSpPr>
                <p:spPr bwMode="auto">
                  <a:xfrm>
                    <a:off x="7695411" y="1541281"/>
                    <a:ext cx="619463" cy="723654"/>
                  </a:xfrm>
                  <a:custGeom>
                    <a:avLst/>
                    <a:gdLst>
                      <a:gd name="T0" fmla="*/ 321 w 481"/>
                      <a:gd name="T1" fmla="*/ 22 h 562"/>
                      <a:gd name="T2" fmla="*/ 142 w 481"/>
                      <a:gd name="T3" fmla="*/ 38 h 562"/>
                      <a:gd name="T4" fmla="*/ 16 w 481"/>
                      <a:gd name="T5" fmla="*/ 315 h 562"/>
                      <a:gd name="T6" fmla="*/ 45 w 481"/>
                      <a:gd name="T7" fmla="*/ 400 h 562"/>
                      <a:gd name="T8" fmla="*/ 114 w 481"/>
                      <a:gd name="T9" fmla="*/ 522 h 562"/>
                      <a:gd name="T10" fmla="*/ 157 w 481"/>
                      <a:gd name="T11" fmla="*/ 538 h 562"/>
                      <a:gd name="T12" fmla="*/ 181 w 481"/>
                      <a:gd name="T13" fmla="*/ 484 h 562"/>
                      <a:gd name="T14" fmla="*/ 181 w 481"/>
                      <a:gd name="T15" fmla="*/ 546 h 562"/>
                      <a:gd name="T16" fmla="*/ 230 w 481"/>
                      <a:gd name="T17" fmla="*/ 556 h 562"/>
                      <a:gd name="T18" fmla="*/ 236 w 481"/>
                      <a:gd name="T19" fmla="*/ 534 h 562"/>
                      <a:gd name="T20" fmla="*/ 271 w 481"/>
                      <a:gd name="T21" fmla="*/ 560 h 562"/>
                      <a:gd name="T22" fmla="*/ 296 w 481"/>
                      <a:gd name="T23" fmla="*/ 560 h 562"/>
                      <a:gd name="T24" fmla="*/ 304 w 481"/>
                      <a:gd name="T25" fmla="*/ 560 h 562"/>
                      <a:gd name="T26" fmla="*/ 320 w 481"/>
                      <a:gd name="T27" fmla="*/ 496 h 562"/>
                      <a:gd name="T28" fmla="*/ 342 w 481"/>
                      <a:gd name="T29" fmla="*/ 559 h 562"/>
                      <a:gd name="T30" fmla="*/ 379 w 481"/>
                      <a:gd name="T31" fmla="*/ 528 h 562"/>
                      <a:gd name="T32" fmla="*/ 459 w 481"/>
                      <a:gd name="T33" fmla="*/ 394 h 562"/>
                      <a:gd name="T34" fmla="*/ 481 w 481"/>
                      <a:gd name="T35" fmla="*/ 306 h 562"/>
                      <a:gd name="T36" fmla="*/ 321 w 481"/>
                      <a:gd name="T37" fmla="*/ 22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1" h="562">
                        <a:moveTo>
                          <a:pt x="321" y="22"/>
                        </a:moveTo>
                        <a:cubicBezTo>
                          <a:pt x="286" y="0"/>
                          <a:pt x="164" y="10"/>
                          <a:pt x="142" y="38"/>
                        </a:cubicBezTo>
                        <a:cubicBezTo>
                          <a:pt x="12" y="107"/>
                          <a:pt x="0" y="141"/>
                          <a:pt x="16" y="315"/>
                        </a:cubicBezTo>
                        <a:cubicBezTo>
                          <a:pt x="18" y="339"/>
                          <a:pt x="38" y="377"/>
                          <a:pt x="45" y="400"/>
                        </a:cubicBezTo>
                        <a:cubicBezTo>
                          <a:pt x="61" y="451"/>
                          <a:pt x="81" y="483"/>
                          <a:pt x="114" y="522"/>
                        </a:cubicBezTo>
                        <a:cubicBezTo>
                          <a:pt x="130" y="528"/>
                          <a:pt x="144" y="534"/>
                          <a:pt x="157" y="538"/>
                        </a:cubicBezTo>
                        <a:cubicBezTo>
                          <a:pt x="181" y="484"/>
                          <a:pt x="181" y="484"/>
                          <a:pt x="181" y="484"/>
                        </a:cubicBezTo>
                        <a:cubicBezTo>
                          <a:pt x="181" y="546"/>
                          <a:pt x="181" y="546"/>
                          <a:pt x="181" y="546"/>
                        </a:cubicBezTo>
                        <a:cubicBezTo>
                          <a:pt x="196" y="551"/>
                          <a:pt x="214" y="554"/>
                          <a:pt x="230" y="556"/>
                        </a:cubicBezTo>
                        <a:cubicBezTo>
                          <a:pt x="236" y="534"/>
                          <a:pt x="236" y="534"/>
                          <a:pt x="236" y="534"/>
                        </a:cubicBezTo>
                        <a:cubicBezTo>
                          <a:pt x="271" y="560"/>
                          <a:pt x="271" y="560"/>
                          <a:pt x="271" y="560"/>
                        </a:cubicBezTo>
                        <a:cubicBezTo>
                          <a:pt x="293" y="562"/>
                          <a:pt x="289" y="560"/>
                          <a:pt x="296" y="560"/>
                        </a:cubicBezTo>
                        <a:cubicBezTo>
                          <a:pt x="299" y="560"/>
                          <a:pt x="301" y="560"/>
                          <a:pt x="304" y="560"/>
                        </a:cubicBezTo>
                        <a:cubicBezTo>
                          <a:pt x="320" y="496"/>
                          <a:pt x="320" y="496"/>
                          <a:pt x="320" y="496"/>
                        </a:cubicBezTo>
                        <a:cubicBezTo>
                          <a:pt x="342" y="559"/>
                          <a:pt x="342" y="559"/>
                          <a:pt x="342" y="559"/>
                        </a:cubicBezTo>
                        <a:cubicBezTo>
                          <a:pt x="360" y="558"/>
                          <a:pt x="330" y="553"/>
                          <a:pt x="379" y="528"/>
                        </a:cubicBezTo>
                        <a:cubicBezTo>
                          <a:pt x="410" y="489"/>
                          <a:pt x="446" y="444"/>
                          <a:pt x="459" y="394"/>
                        </a:cubicBezTo>
                        <a:cubicBezTo>
                          <a:pt x="464" y="374"/>
                          <a:pt x="481" y="327"/>
                          <a:pt x="481" y="306"/>
                        </a:cubicBezTo>
                        <a:cubicBezTo>
                          <a:pt x="481" y="135"/>
                          <a:pt x="481" y="105"/>
                          <a:pt x="321" y="22"/>
                        </a:cubicBezTo>
                        <a:close/>
                      </a:path>
                    </a:pathLst>
                  </a:custGeom>
                  <a:solidFill>
                    <a:schemeClr val="bg1"/>
                  </a:solidFill>
                  <a:ln w="22225">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57" name="Freeform 16">
                    <a:extLst>
                      <a:ext uri="{FF2B5EF4-FFF2-40B4-BE49-F238E27FC236}">
                        <a16:creationId xmlns:a16="http://schemas.microsoft.com/office/drawing/2014/main" id="{DDC93FB0-9BDA-4FDF-A68B-EFE949584249}"/>
                      </a:ext>
                    </a:extLst>
                  </p:cNvPr>
                  <p:cNvSpPr>
                    <a:spLocks/>
                  </p:cNvSpPr>
                  <p:nvPr/>
                </p:nvSpPr>
                <p:spPr bwMode="auto">
                  <a:xfrm>
                    <a:off x="7746559" y="2325555"/>
                    <a:ext cx="569261" cy="185649"/>
                  </a:xfrm>
                  <a:custGeom>
                    <a:avLst/>
                    <a:gdLst>
                      <a:gd name="T0" fmla="*/ 412 w 442"/>
                      <a:gd name="T1" fmla="*/ 144 h 144"/>
                      <a:gd name="T2" fmla="*/ 30 w 442"/>
                      <a:gd name="T3" fmla="*/ 144 h 144"/>
                      <a:gd name="T4" fmla="*/ 30 w 442"/>
                      <a:gd name="T5" fmla="*/ 11 h 144"/>
                      <a:gd name="T6" fmla="*/ 412 w 442"/>
                      <a:gd name="T7" fmla="*/ 11 h 144"/>
                      <a:gd name="T8" fmla="*/ 412 w 442"/>
                      <a:gd name="T9" fmla="*/ 144 h 144"/>
                    </a:gdLst>
                    <a:ahLst/>
                    <a:cxnLst>
                      <a:cxn ang="0">
                        <a:pos x="T0" y="T1"/>
                      </a:cxn>
                      <a:cxn ang="0">
                        <a:pos x="T2" y="T3"/>
                      </a:cxn>
                      <a:cxn ang="0">
                        <a:pos x="T4" y="T5"/>
                      </a:cxn>
                      <a:cxn ang="0">
                        <a:pos x="T6" y="T7"/>
                      </a:cxn>
                      <a:cxn ang="0">
                        <a:pos x="T8" y="T9"/>
                      </a:cxn>
                    </a:cxnLst>
                    <a:rect l="0" t="0" r="r" b="b"/>
                    <a:pathLst>
                      <a:path w="442" h="144">
                        <a:moveTo>
                          <a:pt x="412" y="144"/>
                        </a:moveTo>
                        <a:cubicBezTo>
                          <a:pt x="30" y="144"/>
                          <a:pt x="30" y="144"/>
                          <a:pt x="30" y="144"/>
                        </a:cubicBezTo>
                        <a:cubicBezTo>
                          <a:pt x="30" y="144"/>
                          <a:pt x="0" y="35"/>
                          <a:pt x="30" y="11"/>
                        </a:cubicBezTo>
                        <a:cubicBezTo>
                          <a:pt x="105" y="0"/>
                          <a:pt x="345" y="8"/>
                          <a:pt x="412" y="11"/>
                        </a:cubicBezTo>
                        <a:cubicBezTo>
                          <a:pt x="442" y="35"/>
                          <a:pt x="412" y="144"/>
                          <a:pt x="412" y="144"/>
                        </a:cubicBezTo>
                        <a:close/>
                      </a:path>
                    </a:pathLst>
                  </a:custGeom>
                  <a:solidFill>
                    <a:schemeClr val="accent1"/>
                  </a:solidFill>
                  <a:ln w="25400">
                    <a:solidFill>
                      <a:schemeClr val="bg1"/>
                    </a:solid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grpSp>
      </p:grpSp>
      <p:sp>
        <p:nvSpPr>
          <p:cNvPr id="198" name="Freeform: Shape 197">
            <a:extLst>
              <a:ext uri="{FF2B5EF4-FFF2-40B4-BE49-F238E27FC236}">
                <a16:creationId xmlns:a16="http://schemas.microsoft.com/office/drawing/2014/main" id="{63E9C4C2-76E2-45D9-B6DE-BFD2C91BA105}"/>
              </a:ext>
            </a:extLst>
          </p:cNvPr>
          <p:cNvSpPr/>
          <p:nvPr/>
        </p:nvSpPr>
        <p:spPr>
          <a:xfrm>
            <a:off x="0" y="0"/>
            <a:ext cx="14630400" cy="7233920"/>
          </a:xfrm>
          <a:custGeom>
            <a:avLst/>
            <a:gdLst>
              <a:gd name="connsiteX0" fmla="*/ 4572000 w 9144000"/>
              <a:gd name="connsiteY0" fmla="*/ 1406695 h 4521200"/>
              <a:gd name="connsiteX1" fmla="*/ 3749222 w 9144000"/>
              <a:gd name="connsiteY1" fmla="*/ 2229473 h 4521200"/>
              <a:gd name="connsiteX2" fmla="*/ 4572000 w 9144000"/>
              <a:gd name="connsiteY2" fmla="*/ 3052251 h 4521200"/>
              <a:gd name="connsiteX3" fmla="*/ 5394778 w 9144000"/>
              <a:gd name="connsiteY3" fmla="*/ 2229473 h 4521200"/>
              <a:gd name="connsiteX4" fmla="*/ 4572000 w 9144000"/>
              <a:gd name="connsiteY4" fmla="*/ 1406695 h 4521200"/>
              <a:gd name="connsiteX5" fmla="*/ 7579179 w 9144000"/>
              <a:gd name="connsiteY5" fmla="*/ 1028628 h 4521200"/>
              <a:gd name="connsiteX6" fmla="*/ 6378333 w 9144000"/>
              <a:gd name="connsiteY6" fmla="*/ 2229473 h 4521200"/>
              <a:gd name="connsiteX7" fmla="*/ 7579179 w 9144000"/>
              <a:gd name="connsiteY7" fmla="*/ 3430318 h 4521200"/>
              <a:gd name="connsiteX8" fmla="*/ 8780025 w 9144000"/>
              <a:gd name="connsiteY8" fmla="*/ 2229473 h 4521200"/>
              <a:gd name="connsiteX9" fmla="*/ 7579179 w 9144000"/>
              <a:gd name="connsiteY9" fmla="*/ 1028628 h 4521200"/>
              <a:gd name="connsiteX10" fmla="*/ 1564821 w 9144000"/>
              <a:gd name="connsiteY10" fmla="*/ 1028628 h 4521200"/>
              <a:gd name="connsiteX11" fmla="*/ 363975 w 9144000"/>
              <a:gd name="connsiteY11" fmla="*/ 2229473 h 4521200"/>
              <a:gd name="connsiteX12" fmla="*/ 1564821 w 9144000"/>
              <a:gd name="connsiteY12" fmla="*/ 3430318 h 4521200"/>
              <a:gd name="connsiteX13" fmla="*/ 2765667 w 9144000"/>
              <a:gd name="connsiteY13" fmla="*/ 2229473 h 4521200"/>
              <a:gd name="connsiteX14" fmla="*/ 1564821 w 9144000"/>
              <a:gd name="connsiteY14" fmla="*/ 1028628 h 4521200"/>
              <a:gd name="connsiteX15" fmla="*/ 0 w 9144000"/>
              <a:gd name="connsiteY15" fmla="*/ 0 h 4521200"/>
              <a:gd name="connsiteX16" fmla="*/ 9144000 w 9144000"/>
              <a:gd name="connsiteY16" fmla="*/ 0 h 4521200"/>
              <a:gd name="connsiteX17" fmla="*/ 9144000 w 9144000"/>
              <a:gd name="connsiteY17" fmla="*/ 4521200 h 4521200"/>
              <a:gd name="connsiteX18" fmla="*/ 0 w 9144000"/>
              <a:gd name="connsiteY18" fmla="*/ 4521200 h 452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44000" h="4521200">
                <a:moveTo>
                  <a:pt x="4572000" y="1406695"/>
                </a:moveTo>
                <a:cubicBezTo>
                  <a:pt x="4117592" y="1406695"/>
                  <a:pt x="3749222" y="1775065"/>
                  <a:pt x="3749222" y="2229473"/>
                </a:cubicBezTo>
                <a:cubicBezTo>
                  <a:pt x="3749222" y="2683881"/>
                  <a:pt x="4117592" y="3052251"/>
                  <a:pt x="4572000" y="3052251"/>
                </a:cubicBezTo>
                <a:cubicBezTo>
                  <a:pt x="5026408" y="3052251"/>
                  <a:pt x="5394778" y="2683881"/>
                  <a:pt x="5394778" y="2229473"/>
                </a:cubicBezTo>
                <a:cubicBezTo>
                  <a:pt x="5394778" y="1775065"/>
                  <a:pt x="5026408" y="1406695"/>
                  <a:pt x="4572000" y="1406695"/>
                </a:cubicBezTo>
                <a:close/>
                <a:moveTo>
                  <a:pt x="7579179" y="1028628"/>
                </a:moveTo>
                <a:cubicBezTo>
                  <a:pt x="6915970" y="1028628"/>
                  <a:pt x="6378333" y="1566265"/>
                  <a:pt x="6378333" y="2229473"/>
                </a:cubicBezTo>
                <a:cubicBezTo>
                  <a:pt x="6378333" y="2892681"/>
                  <a:pt x="6915970" y="3430318"/>
                  <a:pt x="7579179" y="3430318"/>
                </a:cubicBezTo>
                <a:cubicBezTo>
                  <a:pt x="8242388" y="3430318"/>
                  <a:pt x="8780025" y="2892681"/>
                  <a:pt x="8780025" y="2229473"/>
                </a:cubicBezTo>
                <a:cubicBezTo>
                  <a:pt x="8780025" y="1566265"/>
                  <a:pt x="8242388" y="1028628"/>
                  <a:pt x="7579179" y="1028628"/>
                </a:cubicBezTo>
                <a:close/>
                <a:moveTo>
                  <a:pt x="1564821" y="1028628"/>
                </a:moveTo>
                <a:cubicBezTo>
                  <a:pt x="901612" y="1028628"/>
                  <a:pt x="363975" y="1566265"/>
                  <a:pt x="363975" y="2229473"/>
                </a:cubicBezTo>
                <a:cubicBezTo>
                  <a:pt x="363975" y="2892681"/>
                  <a:pt x="901612" y="3430318"/>
                  <a:pt x="1564821" y="3430318"/>
                </a:cubicBezTo>
                <a:cubicBezTo>
                  <a:pt x="2228030" y="3430318"/>
                  <a:pt x="2765667" y="2892681"/>
                  <a:pt x="2765667" y="2229473"/>
                </a:cubicBezTo>
                <a:cubicBezTo>
                  <a:pt x="2765667" y="1566265"/>
                  <a:pt x="2228030" y="1028628"/>
                  <a:pt x="1564821" y="1028628"/>
                </a:cubicBezTo>
                <a:close/>
                <a:moveTo>
                  <a:pt x="0" y="0"/>
                </a:moveTo>
                <a:lnTo>
                  <a:pt x="9144000" y="0"/>
                </a:lnTo>
                <a:lnTo>
                  <a:pt x="9144000" y="4521200"/>
                </a:lnTo>
                <a:lnTo>
                  <a:pt x="0" y="4521200"/>
                </a:lnTo>
                <a:close/>
              </a:path>
            </a:pathLst>
          </a:custGeom>
          <a:gradFill>
            <a:gsLst>
              <a:gs pos="1961">
                <a:schemeClr val="accent1"/>
              </a:gs>
              <a:gs pos="100000">
                <a:srgbClr val="384C87"/>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8" name="Straight Arrow Connector 7">
            <a:extLst>
              <a:ext uri="{FF2B5EF4-FFF2-40B4-BE49-F238E27FC236}">
                <a16:creationId xmlns:a16="http://schemas.microsoft.com/office/drawing/2014/main" id="{1C69D922-F614-4DB2-A367-5728B4322D63}"/>
              </a:ext>
            </a:extLst>
          </p:cNvPr>
          <p:cNvCxnSpPr>
            <a:cxnSpLocks/>
            <a:stCxn id="198" idx="3"/>
          </p:cNvCxnSpPr>
          <p:nvPr/>
        </p:nvCxnSpPr>
        <p:spPr>
          <a:xfrm>
            <a:off x="8631645" y="3567157"/>
            <a:ext cx="1261293" cy="2"/>
          </a:xfrm>
          <a:prstGeom prst="straightConnector1">
            <a:avLst/>
          </a:prstGeom>
          <a:ln w="3175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34" name="Title 1">
            <a:extLst>
              <a:ext uri="{FF2B5EF4-FFF2-40B4-BE49-F238E27FC236}">
                <a16:creationId xmlns:a16="http://schemas.microsoft.com/office/drawing/2014/main" id="{FC1C845A-6724-4DC9-A43B-131A3A265B95}"/>
              </a:ext>
            </a:extLst>
          </p:cNvPr>
          <p:cNvSpPr txBox="1">
            <a:spLocks/>
          </p:cNvSpPr>
          <p:nvPr/>
        </p:nvSpPr>
        <p:spPr>
          <a:xfrm>
            <a:off x="751840" y="445957"/>
            <a:ext cx="13126720" cy="79900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lnSpc>
                <a:spcPct val="90000"/>
              </a:lnSpc>
              <a:spcBef>
                <a:spcPct val="0"/>
              </a:spcBef>
              <a:defRPr sz="4400" b="1">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4800" b="0" dirty="0"/>
              <a:t>Time to value</a:t>
            </a:r>
          </a:p>
        </p:txBody>
      </p:sp>
      <p:sp>
        <p:nvSpPr>
          <p:cNvPr id="4" name="Content Placeholder 2">
            <a:extLst>
              <a:ext uri="{FF2B5EF4-FFF2-40B4-BE49-F238E27FC236}">
                <a16:creationId xmlns:a16="http://schemas.microsoft.com/office/drawing/2014/main" id="{DC649195-28A2-4F9B-979A-076A5919399B}"/>
              </a:ext>
            </a:extLst>
          </p:cNvPr>
          <p:cNvSpPr txBox="1">
            <a:spLocks/>
          </p:cNvSpPr>
          <p:nvPr/>
        </p:nvSpPr>
        <p:spPr>
          <a:xfrm>
            <a:off x="651691" y="5603141"/>
            <a:ext cx="3704045" cy="1055189"/>
          </a:xfrm>
          <a:prstGeom prst="rect">
            <a:avLst/>
          </a:prstGeom>
        </p:spPr>
        <p:txBody>
          <a:bodyPr vert="horz" lIns="146304" tIns="73152" rIns="146304" bIns="73152" rtlCol="0" anchor="t" anchorCtr="0">
            <a:noAutofit/>
          </a:bodyPr>
          <a:lstStyle>
            <a:defPPr>
              <a:defRPr lang="en-US"/>
            </a:defPPr>
            <a:lvl1pPr indent="0" algn="ctr" defTabSz="731520">
              <a:spcBef>
                <a:spcPct val="20000"/>
              </a:spcBef>
              <a:buFontTx/>
              <a:buNone/>
              <a:defRPr sz="3200" b="0" i="0">
                <a:ea typeface="Amazon Ember" panose="020B0603020204020204" pitchFamily="34" charset="0"/>
                <a:cs typeface="Amazon Ember" panose="020B0603020204020204" pitchFamily="34" charset="0"/>
              </a:defRPr>
            </a:lvl1pPr>
            <a:lvl2pPr marL="742950" indent="-285750" defTabSz="457200">
              <a:spcBef>
                <a:spcPct val="20000"/>
              </a:spcBef>
              <a:buFont typeface="Arial"/>
              <a:buChar char="•"/>
              <a:defRPr sz="2000" b="0" i="0">
                <a:solidFill>
                  <a:srgbClr val="414042"/>
                </a:solidFill>
                <a:latin typeface="Amazon Ember Regular" charset="0"/>
                <a:cs typeface="Amazon Ember Regular" charset="0"/>
              </a:defRPr>
            </a:lvl2pPr>
            <a:lvl3pPr marL="1143000" indent="-228600" defTabSz="457200">
              <a:spcBef>
                <a:spcPct val="20000"/>
              </a:spcBef>
              <a:buFont typeface="Arial"/>
              <a:buChar char="•"/>
              <a:defRPr sz="1800" b="0" i="0">
                <a:solidFill>
                  <a:srgbClr val="414042"/>
                </a:solidFill>
                <a:latin typeface="Amazon Ember Regular" charset="0"/>
                <a:cs typeface="Amazon Ember Regular" charset="0"/>
              </a:defRPr>
            </a:lvl3pPr>
            <a:lvl4pPr marL="1600200" indent="-228600" defTabSz="457200">
              <a:spcBef>
                <a:spcPct val="20000"/>
              </a:spcBef>
              <a:buFont typeface="Arial"/>
              <a:buChar char="–"/>
              <a:defRPr sz="1600" b="0" i="0">
                <a:solidFill>
                  <a:srgbClr val="414042"/>
                </a:solidFill>
                <a:latin typeface="Amazon Ember Regular" charset="0"/>
                <a:cs typeface="Amazon Ember Regular" charset="0"/>
              </a:defRPr>
            </a:lvl4pPr>
            <a:lvl5pPr marL="2057400" indent="-228600" defTabSz="457200">
              <a:spcBef>
                <a:spcPct val="20000"/>
              </a:spcBef>
              <a:buFont typeface="Arial"/>
              <a:buChar char="»"/>
              <a:defRPr sz="1600" b="0" i="0">
                <a:solidFill>
                  <a:srgbClr val="414042"/>
                </a:solidFill>
                <a:latin typeface="Amazon Ember Regular" charset="0"/>
                <a:cs typeface="Amazon Ember Regular"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a:t>Do some work</a:t>
            </a:r>
          </a:p>
        </p:txBody>
      </p:sp>
      <p:sp>
        <p:nvSpPr>
          <p:cNvPr id="5" name="Content Placeholder 2">
            <a:extLst>
              <a:ext uri="{FF2B5EF4-FFF2-40B4-BE49-F238E27FC236}">
                <a16:creationId xmlns:a16="http://schemas.microsoft.com/office/drawing/2014/main" id="{4801EAF2-59D7-474F-8B2F-93CEDE5481E0}"/>
              </a:ext>
            </a:extLst>
          </p:cNvPr>
          <p:cNvSpPr txBox="1">
            <a:spLocks/>
          </p:cNvSpPr>
          <p:nvPr/>
        </p:nvSpPr>
        <p:spPr>
          <a:xfrm>
            <a:off x="5998755" y="5003574"/>
            <a:ext cx="2632890" cy="1055189"/>
          </a:xfrm>
          <a:prstGeom prst="rect">
            <a:avLst/>
          </a:prstGeom>
        </p:spPr>
        <p:txBody>
          <a:bodyPr vert="horz" lIns="146304" tIns="73152" rIns="146304" bIns="73152" rtlCol="0" anchor="t" anchorCtr="0">
            <a:noAutofit/>
          </a:bodyPr>
          <a:lstStyle>
            <a:defPPr>
              <a:defRPr lang="en-US"/>
            </a:defPPr>
            <a:lvl1pPr indent="0" algn="ctr" defTabSz="731520">
              <a:spcBef>
                <a:spcPct val="20000"/>
              </a:spcBef>
              <a:buFontTx/>
              <a:buNone/>
              <a:defRPr sz="4000" b="0" i="0">
                <a:ea typeface="Amazon Ember" panose="020B0603020204020204" pitchFamily="34" charset="0"/>
                <a:cs typeface="Amazon Ember" panose="020B0603020204020204" pitchFamily="34" charset="0"/>
              </a:defRPr>
            </a:lvl1pPr>
            <a:lvl2pPr marL="742950" indent="-285750" defTabSz="457200">
              <a:spcBef>
                <a:spcPct val="20000"/>
              </a:spcBef>
              <a:buFont typeface="Arial"/>
              <a:buChar char="•"/>
              <a:defRPr sz="2000" b="0" i="0">
                <a:solidFill>
                  <a:srgbClr val="414042"/>
                </a:solidFill>
                <a:latin typeface="Amazon Ember Regular" charset="0"/>
                <a:cs typeface="Amazon Ember Regular" charset="0"/>
              </a:defRPr>
            </a:lvl2pPr>
            <a:lvl3pPr marL="1143000" indent="-228600" defTabSz="457200">
              <a:spcBef>
                <a:spcPct val="20000"/>
              </a:spcBef>
              <a:buFont typeface="Arial"/>
              <a:buChar char="•"/>
              <a:defRPr sz="1800" b="0" i="0">
                <a:solidFill>
                  <a:srgbClr val="414042"/>
                </a:solidFill>
                <a:latin typeface="Amazon Ember Regular" charset="0"/>
                <a:cs typeface="Amazon Ember Regular" charset="0"/>
              </a:defRPr>
            </a:lvl3pPr>
            <a:lvl4pPr marL="1600200" indent="-228600" defTabSz="457200">
              <a:spcBef>
                <a:spcPct val="20000"/>
              </a:spcBef>
              <a:buFont typeface="Arial"/>
              <a:buChar char="–"/>
              <a:defRPr sz="1600" b="0" i="0">
                <a:solidFill>
                  <a:srgbClr val="414042"/>
                </a:solidFill>
                <a:latin typeface="Amazon Ember Regular" charset="0"/>
                <a:cs typeface="Amazon Ember Regular" charset="0"/>
              </a:defRPr>
            </a:lvl4pPr>
            <a:lvl5pPr marL="2057400" indent="-228600" defTabSz="457200">
              <a:spcBef>
                <a:spcPct val="20000"/>
              </a:spcBef>
              <a:buFont typeface="Arial"/>
              <a:buChar char="»"/>
              <a:defRPr sz="1600" b="0" i="0">
                <a:solidFill>
                  <a:srgbClr val="414042"/>
                </a:solidFill>
                <a:latin typeface="Amazon Ember Regular" charset="0"/>
                <a:cs typeface="Amazon Ember Regular"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a:t>Minutes?</a:t>
            </a:r>
          </a:p>
        </p:txBody>
      </p:sp>
      <p:sp>
        <p:nvSpPr>
          <p:cNvPr id="6" name="Content Placeholder 2">
            <a:extLst>
              <a:ext uri="{FF2B5EF4-FFF2-40B4-BE49-F238E27FC236}">
                <a16:creationId xmlns:a16="http://schemas.microsoft.com/office/drawing/2014/main" id="{476E9C19-747A-4E8E-A597-71207A2E1263}"/>
              </a:ext>
            </a:extLst>
          </p:cNvPr>
          <p:cNvSpPr txBox="1">
            <a:spLocks/>
          </p:cNvSpPr>
          <p:nvPr/>
        </p:nvSpPr>
        <p:spPr>
          <a:xfrm>
            <a:off x="10274664" y="5603141"/>
            <a:ext cx="3704045" cy="1055189"/>
          </a:xfrm>
          <a:prstGeom prst="rect">
            <a:avLst/>
          </a:prstGeom>
        </p:spPr>
        <p:txBody>
          <a:bodyPr vert="horz" lIns="146304" tIns="73152" rIns="146304" bIns="73152" rtlCol="0" anchor="t" anchorCtr="0">
            <a:noAutofit/>
          </a:bodyPr>
          <a:lstStyle>
            <a:defPPr>
              <a:defRPr lang="en-US"/>
            </a:defPPr>
            <a:lvl1pPr indent="0" algn="ctr" defTabSz="731520">
              <a:spcBef>
                <a:spcPct val="20000"/>
              </a:spcBef>
              <a:buFontTx/>
              <a:buNone/>
              <a:defRPr sz="3200" b="0" i="0">
                <a:ea typeface="Amazon Ember" panose="020B0603020204020204" pitchFamily="34" charset="0"/>
                <a:cs typeface="Amazon Ember" panose="020B0603020204020204" pitchFamily="34" charset="0"/>
              </a:defRPr>
            </a:lvl1pPr>
            <a:lvl2pPr marL="742950" indent="-285750" defTabSz="457200">
              <a:spcBef>
                <a:spcPct val="20000"/>
              </a:spcBef>
              <a:buFont typeface="Arial"/>
              <a:buChar char="•"/>
              <a:defRPr sz="2000" b="0" i="0">
                <a:solidFill>
                  <a:srgbClr val="414042"/>
                </a:solidFill>
                <a:latin typeface="Amazon Ember Regular" charset="0"/>
                <a:cs typeface="Amazon Ember Regular" charset="0"/>
              </a:defRPr>
            </a:lvl2pPr>
            <a:lvl3pPr marL="1143000" indent="-228600" defTabSz="457200">
              <a:spcBef>
                <a:spcPct val="20000"/>
              </a:spcBef>
              <a:buFont typeface="Arial"/>
              <a:buChar char="•"/>
              <a:defRPr sz="1800" b="0" i="0">
                <a:solidFill>
                  <a:srgbClr val="414042"/>
                </a:solidFill>
                <a:latin typeface="Amazon Ember Regular" charset="0"/>
                <a:cs typeface="Amazon Ember Regular" charset="0"/>
              </a:defRPr>
            </a:lvl3pPr>
            <a:lvl4pPr marL="1600200" indent="-228600" defTabSz="457200">
              <a:spcBef>
                <a:spcPct val="20000"/>
              </a:spcBef>
              <a:buFont typeface="Arial"/>
              <a:buChar char="–"/>
              <a:defRPr sz="1600" b="0" i="0">
                <a:solidFill>
                  <a:srgbClr val="414042"/>
                </a:solidFill>
                <a:latin typeface="Amazon Ember Regular" charset="0"/>
                <a:cs typeface="Amazon Ember Regular" charset="0"/>
              </a:defRPr>
            </a:lvl4pPr>
            <a:lvl5pPr marL="2057400" indent="-228600" defTabSz="457200">
              <a:spcBef>
                <a:spcPct val="20000"/>
              </a:spcBef>
              <a:buFont typeface="Arial"/>
              <a:buChar char="»"/>
              <a:defRPr sz="1600" b="0" i="0">
                <a:solidFill>
                  <a:srgbClr val="414042"/>
                </a:solidFill>
                <a:latin typeface="Amazon Ember Regular" charset="0"/>
                <a:cs typeface="Amazon Ember Regular"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a:t>Value to a customer</a:t>
            </a:r>
          </a:p>
        </p:txBody>
      </p:sp>
      <p:cxnSp>
        <p:nvCxnSpPr>
          <p:cNvPr id="231" name="Straight Connector 230">
            <a:extLst>
              <a:ext uri="{FF2B5EF4-FFF2-40B4-BE49-F238E27FC236}">
                <a16:creationId xmlns:a16="http://schemas.microsoft.com/office/drawing/2014/main" id="{D62DC820-A1A6-4390-87BE-56DC68B01821}"/>
              </a:ext>
            </a:extLst>
          </p:cNvPr>
          <p:cNvCxnSpPr>
            <a:cxnSpLocks/>
          </p:cNvCxnSpPr>
          <p:nvPr/>
        </p:nvCxnSpPr>
        <p:spPr>
          <a:xfrm flipH="1">
            <a:off x="4777742" y="3567157"/>
            <a:ext cx="1221016" cy="0"/>
          </a:xfrm>
          <a:prstGeom prst="line">
            <a:avLst/>
          </a:prstGeom>
          <a:ln w="31750">
            <a:solidFill>
              <a:schemeClr val="accent2"/>
            </a:solidFill>
            <a:tailEnd type="none" w="lg" len="sm"/>
          </a:ln>
          <a:effectLst/>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085FE404-A3FD-453A-B9AD-70ACCEA97F68}"/>
              </a:ext>
            </a:extLst>
          </p:cNvPr>
          <p:cNvSpPr/>
          <p:nvPr/>
        </p:nvSpPr>
        <p:spPr>
          <a:xfrm>
            <a:off x="5998755" y="2250713"/>
            <a:ext cx="2632890" cy="263289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181" name="Rectangle 180">
            <a:extLst>
              <a:ext uri="{FF2B5EF4-FFF2-40B4-BE49-F238E27FC236}">
                <a16:creationId xmlns:a16="http://schemas.microsoft.com/office/drawing/2014/main" id="{AA64818C-C5E1-495D-A5C5-FE239B5A575C}"/>
              </a:ext>
            </a:extLst>
          </p:cNvPr>
          <p:cNvSpPr/>
          <p:nvPr/>
        </p:nvSpPr>
        <p:spPr>
          <a:xfrm>
            <a:off x="0" y="7218619"/>
            <a:ext cx="14630400" cy="1010979"/>
          </a:xfrm>
          <a:prstGeom prst="rect">
            <a:avLst/>
          </a:prstGeom>
          <a:gradFill>
            <a:gsLst>
              <a:gs pos="1961">
                <a:srgbClr val="384C87"/>
              </a:gs>
              <a:gs pos="10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45" name="Oval 344">
            <a:extLst>
              <a:ext uri="{FF2B5EF4-FFF2-40B4-BE49-F238E27FC236}">
                <a16:creationId xmlns:a16="http://schemas.microsoft.com/office/drawing/2014/main" id="{55453250-DCF7-4927-98B4-B1E3FCF29AD4}"/>
              </a:ext>
            </a:extLst>
          </p:cNvPr>
          <p:cNvSpPr/>
          <p:nvPr/>
        </p:nvSpPr>
        <p:spPr>
          <a:xfrm>
            <a:off x="10205333" y="1645806"/>
            <a:ext cx="3842707" cy="3842704"/>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346" name="Oval 345">
            <a:extLst>
              <a:ext uri="{FF2B5EF4-FFF2-40B4-BE49-F238E27FC236}">
                <a16:creationId xmlns:a16="http://schemas.microsoft.com/office/drawing/2014/main" id="{237541FF-ABB8-4DC8-B7EB-0CB7281C5781}"/>
              </a:ext>
            </a:extLst>
          </p:cNvPr>
          <p:cNvSpPr/>
          <p:nvPr/>
        </p:nvSpPr>
        <p:spPr>
          <a:xfrm>
            <a:off x="582360" y="1645806"/>
            <a:ext cx="3842707" cy="3842704"/>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Tree>
    <p:extLst>
      <p:ext uri="{BB962C8B-B14F-4D97-AF65-F5344CB8AC3E}">
        <p14:creationId xmlns:p14="http://schemas.microsoft.com/office/powerpoint/2010/main" val="928822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03"/>
                                        </p:tgtEl>
                                        <p:attrNameLst>
                                          <p:attrName>style.visibility</p:attrName>
                                        </p:attrNameLst>
                                      </p:cBhvr>
                                      <p:to>
                                        <p:strVal val="visible"/>
                                      </p:to>
                                    </p:set>
                                    <p:anim calcmode="lin" valueType="num">
                                      <p:cBhvr additive="base">
                                        <p:cTn id="7" dur="500" fill="hold"/>
                                        <p:tgtEl>
                                          <p:spTgt spid="203"/>
                                        </p:tgtEl>
                                        <p:attrNameLst>
                                          <p:attrName>ppt_x</p:attrName>
                                        </p:attrNameLst>
                                      </p:cBhvr>
                                      <p:tavLst>
                                        <p:tav tm="0">
                                          <p:val>
                                            <p:strVal val="#ppt_x"/>
                                          </p:val>
                                        </p:tav>
                                        <p:tav tm="100000">
                                          <p:val>
                                            <p:strVal val="#ppt_x"/>
                                          </p:val>
                                        </p:tav>
                                      </p:tavLst>
                                    </p:anim>
                                    <p:anim calcmode="lin" valueType="num">
                                      <p:cBhvr additive="base">
                                        <p:cTn id="8" dur="500" fill="hold"/>
                                        <p:tgtEl>
                                          <p:spTgt spid="20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06"/>
                                        </p:tgtEl>
                                        <p:attrNameLst>
                                          <p:attrName>style.visibility</p:attrName>
                                        </p:attrNameLst>
                                      </p:cBhvr>
                                      <p:to>
                                        <p:strVal val="visible"/>
                                      </p:to>
                                    </p:set>
                                    <p:anim calcmode="lin" valueType="num">
                                      <p:cBhvr additive="base">
                                        <p:cTn id="11" dur="500" fill="hold"/>
                                        <p:tgtEl>
                                          <p:spTgt spid="206"/>
                                        </p:tgtEl>
                                        <p:attrNameLst>
                                          <p:attrName>ppt_x</p:attrName>
                                        </p:attrNameLst>
                                      </p:cBhvr>
                                      <p:tavLst>
                                        <p:tav tm="0">
                                          <p:val>
                                            <p:strVal val="#ppt_x"/>
                                          </p:val>
                                        </p:tav>
                                        <p:tav tm="100000">
                                          <p:val>
                                            <p:strVal val="#ppt_x"/>
                                          </p:val>
                                        </p:tav>
                                      </p:tavLst>
                                    </p:anim>
                                    <p:anim calcmode="lin" valueType="num">
                                      <p:cBhvr additive="base">
                                        <p:cTn id="12" dur="500" fill="hold"/>
                                        <p:tgtEl>
                                          <p:spTgt spid="20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209"/>
                                        </p:tgtEl>
                                        <p:attrNameLst>
                                          <p:attrName>style.visibility</p:attrName>
                                        </p:attrNameLst>
                                      </p:cBhvr>
                                      <p:to>
                                        <p:strVal val="visible"/>
                                      </p:to>
                                    </p:set>
                                    <p:anim calcmode="lin" valueType="num">
                                      <p:cBhvr additive="base">
                                        <p:cTn id="15" dur="500" fill="hold"/>
                                        <p:tgtEl>
                                          <p:spTgt spid="209"/>
                                        </p:tgtEl>
                                        <p:attrNameLst>
                                          <p:attrName>ppt_x</p:attrName>
                                        </p:attrNameLst>
                                      </p:cBhvr>
                                      <p:tavLst>
                                        <p:tav tm="0">
                                          <p:val>
                                            <p:strVal val="#ppt_x"/>
                                          </p:val>
                                        </p:tav>
                                        <p:tav tm="100000">
                                          <p:val>
                                            <p:strVal val="#ppt_x"/>
                                          </p:val>
                                        </p:tav>
                                      </p:tavLst>
                                    </p:anim>
                                    <p:anim calcmode="lin" valueType="num">
                                      <p:cBhvr additive="base">
                                        <p:cTn id="16" dur="500" fill="hold"/>
                                        <p:tgtEl>
                                          <p:spTgt spid="209"/>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0"/>
                                  </p:stCondLst>
                                  <p:childTnLst>
                                    <p:set>
                                      <p:cBhvr>
                                        <p:cTn id="18" dur="1" fill="hold">
                                          <p:stCondLst>
                                            <p:cond delay="0"/>
                                          </p:stCondLst>
                                        </p:cTn>
                                        <p:tgtEl>
                                          <p:spTgt spid="212"/>
                                        </p:tgtEl>
                                        <p:attrNameLst>
                                          <p:attrName>style.visibility</p:attrName>
                                        </p:attrNameLst>
                                      </p:cBhvr>
                                      <p:to>
                                        <p:strVal val="visible"/>
                                      </p:to>
                                    </p:set>
                                    <p:anim calcmode="lin" valueType="num">
                                      <p:cBhvr additive="base">
                                        <p:cTn id="19" dur="500" fill="hold"/>
                                        <p:tgtEl>
                                          <p:spTgt spid="212"/>
                                        </p:tgtEl>
                                        <p:attrNameLst>
                                          <p:attrName>ppt_x</p:attrName>
                                        </p:attrNameLst>
                                      </p:cBhvr>
                                      <p:tavLst>
                                        <p:tav tm="0">
                                          <p:val>
                                            <p:strVal val="#ppt_x"/>
                                          </p:val>
                                        </p:tav>
                                        <p:tav tm="100000">
                                          <p:val>
                                            <p:strVal val="#ppt_x"/>
                                          </p:val>
                                        </p:tav>
                                      </p:tavLst>
                                    </p:anim>
                                    <p:anim calcmode="lin" valueType="num">
                                      <p:cBhvr additive="base">
                                        <p:cTn id="20" dur="500" fill="hold"/>
                                        <p:tgtEl>
                                          <p:spTgt spid="212"/>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215"/>
                                        </p:tgtEl>
                                        <p:attrNameLst>
                                          <p:attrName>style.visibility</p:attrName>
                                        </p:attrNameLst>
                                      </p:cBhvr>
                                      <p:to>
                                        <p:strVal val="visible"/>
                                      </p:to>
                                    </p:set>
                                    <p:anim calcmode="lin" valueType="num">
                                      <p:cBhvr additive="base">
                                        <p:cTn id="23" dur="500" fill="hold"/>
                                        <p:tgtEl>
                                          <p:spTgt spid="215"/>
                                        </p:tgtEl>
                                        <p:attrNameLst>
                                          <p:attrName>ppt_x</p:attrName>
                                        </p:attrNameLst>
                                      </p:cBhvr>
                                      <p:tavLst>
                                        <p:tav tm="0">
                                          <p:val>
                                            <p:strVal val="#ppt_x"/>
                                          </p:val>
                                        </p:tav>
                                        <p:tav tm="100000">
                                          <p:val>
                                            <p:strVal val="#ppt_x"/>
                                          </p:val>
                                        </p:tav>
                                      </p:tavLst>
                                    </p:anim>
                                    <p:anim calcmode="lin" valueType="num">
                                      <p:cBhvr additive="base">
                                        <p:cTn id="24" dur="500" fill="hold"/>
                                        <p:tgtEl>
                                          <p:spTgt spid="215"/>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anim calcmode="lin" valueType="num">
                                      <p:cBhvr additive="base">
                                        <p:cTn id="27" dur="500" fill="hold"/>
                                        <p:tgtEl>
                                          <p:spTgt spid="199"/>
                                        </p:tgtEl>
                                        <p:attrNameLst>
                                          <p:attrName>ppt_x</p:attrName>
                                        </p:attrNameLst>
                                      </p:cBhvr>
                                      <p:tavLst>
                                        <p:tav tm="0">
                                          <p:val>
                                            <p:strVal val="#ppt_x"/>
                                          </p:val>
                                        </p:tav>
                                        <p:tav tm="100000">
                                          <p:val>
                                            <p:strVal val="#ppt_x"/>
                                          </p:val>
                                        </p:tav>
                                      </p:tavLst>
                                    </p:anim>
                                    <p:anim calcmode="lin" valueType="num">
                                      <p:cBhvr additive="base">
                                        <p:cTn id="28" dur="500" fill="hold"/>
                                        <p:tgtEl>
                                          <p:spTgt spid="199"/>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218"/>
                                        </p:tgtEl>
                                        <p:attrNameLst>
                                          <p:attrName>style.visibility</p:attrName>
                                        </p:attrNameLst>
                                      </p:cBhvr>
                                      <p:to>
                                        <p:strVal val="visible"/>
                                      </p:to>
                                    </p:set>
                                    <p:anim calcmode="lin" valueType="num">
                                      <p:cBhvr additive="base">
                                        <p:cTn id="31" dur="500" fill="hold"/>
                                        <p:tgtEl>
                                          <p:spTgt spid="218"/>
                                        </p:tgtEl>
                                        <p:attrNameLst>
                                          <p:attrName>ppt_x</p:attrName>
                                        </p:attrNameLst>
                                      </p:cBhvr>
                                      <p:tavLst>
                                        <p:tav tm="0">
                                          <p:val>
                                            <p:strVal val="#ppt_x"/>
                                          </p:val>
                                        </p:tav>
                                        <p:tav tm="100000">
                                          <p:val>
                                            <p:strVal val="#ppt_x"/>
                                          </p:val>
                                        </p:tav>
                                      </p:tavLst>
                                    </p:anim>
                                    <p:anim calcmode="lin" valueType="num">
                                      <p:cBhvr additive="base">
                                        <p:cTn id="32" dur="500" fill="hold"/>
                                        <p:tgtEl>
                                          <p:spTgt spid="218"/>
                                        </p:tgtEl>
                                        <p:attrNameLst>
                                          <p:attrName>ppt_y</p:attrName>
                                        </p:attrNameLst>
                                      </p:cBhvr>
                                      <p:tavLst>
                                        <p:tav tm="0">
                                          <p:val>
                                            <p:strVal val="1+#ppt_h/2"/>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50"/>
                                        <p:tgtEl>
                                          <p:spTgt spid="5"/>
                                        </p:tgtEl>
                                      </p:cBhvr>
                                    </p:animEffect>
                                  </p:childTnLst>
                                </p:cTn>
                              </p:par>
                              <p:par>
                                <p:cTn id="36" presetID="42" presetClass="path" presetSubtype="0" decel="100000" fill="hold" grpId="1" nodeType="withEffect">
                                  <p:stCondLst>
                                    <p:cond delay="0"/>
                                  </p:stCondLst>
                                  <p:childTnLst>
                                    <p:animMotion origin="layout" path="M 0 -3.58025E-6 L 0 0.0642 " pathEditMode="relative" rAng="0" ptsTypes="AA">
                                      <p:cBhvr>
                                        <p:cTn id="37" dur="500" spd="-100000" fill="hold"/>
                                        <p:tgtEl>
                                          <p:spTgt spid="5"/>
                                        </p:tgtEl>
                                        <p:attrNameLst>
                                          <p:attrName>ppt_x</p:attrName>
                                          <p:attrName>ppt_y</p:attrName>
                                        </p:attrNameLst>
                                      </p:cBhvr>
                                      <p:rCtr x="0" y="3210"/>
                                    </p:animMotion>
                                  </p:childTnLst>
                                </p:cTn>
                              </p:par>
                            </p:childTnLst>
                          </p:cTn>
                        </p:par>
                        <p:par>
                          <p:cTn id="38" fill="hold">
                            <p:stCondLst>
                              <p:cond delay="500"/>
                            </p:stCondLst>
                            <p:childTnLst>
                              <p:par>
                                <p:cTn id="39" presetID="8" presetClass="emph" presetSubtype="0" repeatCount="2000" fill="hold" nodeType="afterEffect">
                                  <p:stCondLst>
                                    <p:cond delay="0"/>
                                  </p:stCondLst>
                                  <p:childTnLst>
                                    <p:animRot by="21600000">
                                      <p:cBhvr>
                                        <p:cTn id="40" dur="3000" fill="hold"/>
                                        <p:tgtEl>
                                          <p:spTgt spid="203"/>
                                        </p:tgtEl>
                                        <p:attrNameLst>
                                          <p:attrName>r</p:attrName>
                                        </p:attrNameLst>
                                      </p:cBhvr>
                                    </p:animRot>
                                  </p:childTnLst>
                                </p:cTn>
                              </p:par>
                              <p:par>
                                <p:cTn id="41" presetID="8" presetClass="emph" presetSubtype="0" repeatCount="2000" fill="hold" nodeType="withEffect">
                                  <p:stCondLst>
                                    <p:cond delay="0"/>
                                  </p:stCondLst>
                                  <p:childTnLst>
                                    <p:animRot by="21600000">
                                      <p:cBhvr>
                                        <p:cTn id="42" dur="3000" fill="hold"/>
                                        <p:tgtEl>
                                          <p:spTgt spid="206"/>
                                        </p:tgtEl>
                                        <p:attrNameLst>
                                          <p:attrName>r</p:attrName>
                                        </p:attrNameLst>
                                      </p:cBhvr>
                                    </p:animRot>
                                  </p:childTnLst>
                                </p:cTn>
                              </p:par>
                              <p:par>
                                <p:cTn id="43" presetID="8" presetClass="emph" presetSubtype="0" repeatCount="2000" fill="hold" nodeType="withEffect">
                                  <p:stCondLst>
                                    <p:cond delay="0"/>
                                  </p:stCondLst>
                                  <p:childTnLst>
                                    <p:animRot by="21600000">
                                      <p:cBhvr>
                                        <p:cTn id="44" dur="3000" fill="hold"/>
                                        <p:tgtEl>
                                          <p:spTgt spid="209"/>
                                        </p:tgtEl>
                                        <p:attrNameLst>
                                          <p:attrName>r</p:attrName>
                                        </p:attrNameLst>
                                      </p:cBhvr>
                                    </p:animRot>
                                  </p:childTnLst>
                                </p:cTn>
                              </p:par>
                              <p:par>
                                <p:cTn id="45" presetID="8" presetClass="emph" presetSubtype="0" repeatCount="2000" fill="hold" nodeType="withEffect">
                                  <p:stCondLst>
                                    <p:cond delay="0"/>
                                  </p:stCondLst>
                                  <p:childTnLst>
                                    <p:animRot by="21600000">
                                      <p:cBhvr>
                                        <p:cTn id="46" dur="3000" fill="hold"/>
                                        <p:tgtEl>
                                          <p:spTgt spid="212"/>
                                        </p:tgtEl>
                                        <p:attrNameLst>
                                          <p:attrName>r</p:attrName>
                                        </p:attrNameLst>
                                      </p:cBhvr>
                                    </p:animRot>
                                  </p:childTnLst>
                                </p:cTn>
                              </p:par>
                              <p:par>
                                <p:cTn id="47" presetID="8" presetClass="emph" presetSubtype="0" repeatCount="2000" fill="hold" nodeType="withEffect">
                                  <p:stCondLst>
                                    <p:cond delay="0"/>
                                  </p:stCondLst>
                                  <p:childTnLst>
                                    <p:animRot by="21600000">
                                      <p:cBhvr>
                                        <p:cTn id="48" dur="3000" fill="hold"/>
                                        <p:tgtEl>
                                          <p:spTgt spid="215"/>
                                        </p:tgtEl>
                                        <p:attrNameLst>
                                          <p:attrName>r</p:attrName>
                                        </p:attrNameLst>
                                      </p:cBhvr>
                                    </p:animRot>
                                  </p:childTnLst>
                                </p:cTn>
                              </p:par>
                              <p:par>
                                <p:cTn id="49" presetID="35" presetClass="path" presetSubtype="0" accel="50000" decel="50000" fill="hold" nodeType="withEffect">
                                  <p:stCondLst>
                                    <p:cond delay="0"/>
                                  </p:stCondLst>
                                  <p:childTnLst>
                                    <p:animMotion origin="layout" path="M -3.88889E-6 4.69136E-6 L 0.3599 4.69136E-6 " pathEditMode="relative" rAng="0" ptsTypes="AA">
                                      <p:cBhvr>
                                        <p:cTn id="50" dur="6000" fill="hold"/>
                                        <p:tgtEl>
                                          <p:spTgt spid="218"/>
                                        </p:tgtEl>
                                        <p:attrNameLst>
                                          <p:attrName>ppt_x</p:attrName>
                                          <p:attrName>ppt_y</p:attrName>
                                        </p:attrNameLst>
                                      </p:cBhvr>
                                      <p:rCtr x="1798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7E7D2B-7BC0-42BB-A29A-955DC2DB4EB4}"/>
              </a:ext>
            </a:extLst>
          </p:cNvPr>
          <p:cNvSpPr/>
          <p:nvPr/>
        </p:nvSpPr>
        <p:spPr>
          <a:xfrm>
            <a:off x="0" y="1"/>
            <a:ext cx="14630400" cy="8229598"/>
          </a:xfrm>
          <a:prstGeom prst="rect">
            <a:avLst/>
          </a:prstGeom>
          <a:gradFill>
            <a:gsLst>
              <a:gs pos="1961">
                <a:schemeClr val="accent1"/>
              </a:gs>
              <a:gs pos="10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Title 1">
            <a:extLst>
              <a:ext uri="{FF2B5EF4-FFF2-40B4-BE49-F238E27FC236}">
                <a16:creationId xmlns:a16="http://schemas.microsoft.com/office/drawing/2014/main" id="{3B667B0D-C1DA-4FD9-ACDE-4C400FB1DD42}"/>
              </a:ext>
            </a:extLst>
          </p:cNvPr>
          <p:cNvSpPr txBox="1">
            <a:spLocks/>
          </p:cNvSpPr>
          <p:nvPr/>
        </p:nvSpPr>
        <p:spPr>
          <a:xfrm>
            <a:off x="751840" y="3220723"/>
            <a:ext cx="13126720" cy="894078"/>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defTabSz="731520">
              <a:lnSpc>
                <a:spcPct val="90000"/>
              </a:lnSpc>
              <a:spcBef>
                <a:spcPct val="0"/>
              </a:spcBef>
              <a:defRPr sz="4400" b="1">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0" dirty="0"/>
              <a:t>There is no economy of scale in software</a:t>
            </a:r>
          </a:p>
        </p:txBody>
      </p:sp>
      <p:sp>
        <p:nvSpPr>
          <p:cNvPr id="5" name="Title 1">
            <a:extLst>
              <a:ext uri="{FF2B5EF4-FFF2-40B4-BE49-F238E27FC236}">
                <a16:creationId xmlns:a16="http://schemas.microsoft.com/office/drawing/2014/main" id="{B63A149C-FB70-4C04-A249-9EB33BD4742B}"/>
              </a:ext>
            </a:extLst>
          </p:cNvPr>
          <p:cNvSpPr txBox="1">
            <a:spLocks/>
          </p:cNvSpPr>
          <p:nvPr/>
        </p:nvSpPr>
        <p:spPr>
          <a:xfrm>
            <a:off x="751840" y="4114801"/>
            <a:ext cx="13126720" cy="894078"/>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defTabSz="731520">
              <a:lnSpc>
                <a:spcPct val="90000"/>
              </a:lnSpc>
              <a:spcBef>
                <a:spcPct val="0"/>
              </a:spcBef>
              <a:defRPr sz="4400" b="1">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accent2"/>
                </a:solidFill>
                <a:latin typeface="+mn-lt"/>
              </a:rPr>
              <a:t>Smaller changes are better</a:t>
            </a:r>
          </a:p>
        </p:txBody>
      </p:sp>
    </p:spTree>
    <p:extLst>
      <p:ext uri="{BB962C8B-B14F-4D97-AF65-F5344CB8AC3E}">
        <p14:creationId xmlns:p14="http://schemas.microsoft.com/office/powerpoint/2010/main" val="111987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 9.87654E-7 L 0 -0.07778 " pathEditMode="relative" rAng="0" ptsTypes="AA">
                                      <p:cBhvr>
                                        <p:cTn id="9" dur="500" spd="-100000" fill="hold"/>
                                        <p:tgtEl>
                                          <p:spTgt spid="4"/>
                                        </p:tgtEl>
                                        <p:attrNameLst>
                                          <p:attrName>ppt_x</p:attrName>
                                          <p:attrName>ppt_y</p:attrName>
                                        </p:attrNameLst>
                                      </p:cBhvr>
                                      <p:rCtr x="0" y="-3889"/>
                                    </p:animMotion>
                                  </p:childTnLst>
                                </p:cTn>
                              </p:par>
                              <p:par>
                                <p:cTn id="10" presetID="10"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250"/>
                                  </p:stCondLst>
                                  <p:childTnLst>
                                    <p:animMotion origin="layout" path="M 0 -9.87654E-7 L 0 0.0642 " pathEditMode="relative" rAng="0" ptsTypes="AA">
                                      <p:cBhvr>
                                        <p:cTn id="14" dur="500" spd="-100000" fill="hold"/>
                                        <p:tgtEl>
                                          <p:spTgt spid="5"/>
                                        </p:tgtEl>
                                        <p:attrNameLst>
                                          <p:attrName>ppt_x</p:attrName>
                                          <p:attrName>ppt_y</p:attrName>
                                        </p:attrNameLst>
                                      </p:cBhvr>
                                      <p:rCtr x="0" y="32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605FA29E-4993-4F20-A1A1-47F25C609CA1}"/>
              </a:ext>
            </a:extLst>
          </p:cNvPr>
          <p:cNvGrpSpPr/>
          <p:nvPr/>
        </p:nvGrpSpPr>
        <p:grpSpPr>
          <a:xfrm>
            <a:off x="698499" y="2859796"/>
            <a:ext cx="3848275" cy="3194995"/>
            <a:chOff x="436562" y="1787372"/>
            <a:chExt cx="2405172" cy="1996872"/>
          </a:xfrm>
        </p:grpSpPr>
        <p:sp>
          <p:nvSpPr>
            <p:cNvPr id="9" name="Left Bracket 8">
              <a:extLst>
                <a:ext uri="{FF2B5EF4-FFF2-40B4-BE49-F238E27FC236}">
                  <a16:creationId xmlns:a16="http://schemas.microsoft.com/office/drawing/2014/main" id="{17C40E52-47EC-4D3B-A9CE-547E178369F7}"/>
                </a:ext>
              </a:extLst>
            </p:cNvPr>
            <p:cNvSpPr/>
            <p:nvPr/>
          </p:nvSpPr>
          <p:spPr>
            <a:xfrm rot="5400000">
              <a:off x="1224466" y="999468"/>
              <a:ext cx="829364" cy="2405172"/>
            </a:xfrm>
            <a:prstGeom prst="leftBracket">
              <a:avLst>
                <a:gd name="adj" fmla="val 0"/>
              </a:avLst>
            </a:prstGeom>
            <a:no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14" name="Left Bracket 13">
              <a:extLst>
                <a:ext uri="{FF2B5EF4-FFF2-40B4-BE49-F238E27FC236}">
                  <a16:creationId xmlns:a16="http://schemas.microsoft.com/office/drawing/2014/main" id="{E79FC109-B8D5-4CA1-8667-73D5739565D5}"/>
                </a:ext>
              </a:extLst>
            </p:cNvPr>
            <p:cNvSpPr/>
            <p:nvPr/>
          </p:nvSpPr>
          <p:spPr>
            <a:xfrm rot="16200000" flipV="1">
              <a:off x="1488738" y="2431249"/>
              <a:ext cx="300819" cy="2405172"/>
            </a:xfrm>
            <a:prstGeom prst="leftBracket">
              <a:avLst>
                <a:gd name="adj" fmla="val 0"/>
              </a:avLst>
            </a:prstGeom>
            <a:no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grpSp>
      <p:sp>
        <p:nvSpPr>
          <p:cNvPr id="8" name="Oval 7">
            <a:extLst>
              <a:ext uri="{FF2B5EF4-FFF2-40B4-BE49-F238E27FC236}">
                <a16:creationId xmlns:a16="http://schemas.microsoft.com/office/drawing/2014/main" id="{DCB43EDA-73C8-4DD7-86AB-B3A9D085BED3}"/>
              </a:ext>
            </a:extLst>
          </p:cNvPr>
          <p:cNvSpPr/>
          <p:nvPr/>
        </p:nvSpPr>
        <p:spPr>
          <a:xfrm>
            <a:off x="1626565" y="1879290"/>
            <a:ext cx="1992144" cy="1992144"/>
          </a:xfrm>
          <a:prstGeom prst="ellipse">
            <a:avLst/>
          </a:prstGeom>
          <a:gradFill>
            <a:gsLst>
              <a:gs pos="1961">
                <a:schemeClr val="accent1"/>
              </a:gs>
              <a:gs pos="100000">
                <a:srgbClr val="384C87"/>
              </a:gs>
            </a:gsLst>
            <a:lin ang="5400000" scaled="0"/>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a:extLst>
              <a:ext uri="{FF2B5EF4-FFF2-40B4-BE49-F238E27FC236}">
                <a16:creationId xmlns:a16="http://schemas.microsoft.com/office/drawing/2014/main" id="{A27EBC56-3AC1-417A-82C1-FE15B152E911}"/>
              </a:ext>
            </a:extLst>
          </p:cNvPr>
          <p:cNvSpPr>
            <a:spLocks noGrp="1"/>
          </p:cNvSpPr>
          <p:nvPr>
            <p:ph type="title"/>
          </p:nvPr>
        </p:nvSpPr>
        <p:spPr>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731520"/>
            <a:r>
              <a:rPr lang="en-US" dirty="0">
                <a:solidFill>
                  <a:schemeClr val="tx1"/>
                </a:solidFill>
                <a:latin typeface="+mj-lt"/>
                <a:ea typeface="Amazon Ember" panose="020B0603020204020204" pitchFamily="34" charset="0"/>
                <a:cs typeface="Amazon Ember" panose="020B0603020204020204" pitchFamily="34" charset="0"/>
              </a:rPr>
              <a:t>Lots of small changes</a:t>
            </a:r>
          </a:p>
        </p:txBody>
      </p:sp>
      <p:grpSp>
        <p:nvGrpSpPr>
          <p:cNvPr id="85" name="Group 84">
            <a:extLst>
              <a:ext uri="{FF2B5EF4-FFF2-40B4-BE49-F238E27FC236}">
                <a16:creationId xmlns:a16="http://schemas.microsoft.com/office/drawing/2014/main" id="{F1E9F655-54C7-42AE-8021-90F59EFFF51F}"/>
              </a:ext>
            </a:extLst>
          </p:cNvPr>
          <p:cNvGrpSpPr/>
          <p:nvPr/>
        </p:nvGrpSpPr>
        <p:grpSpPr>
          <a:xfrm>
            <a:off x="5258787" y="2859799"/>
            <a:ext cx="3848275" cy="3194995"/>
            <a:chOff x="3286742" y="1787374"/>
            <a:chExt cx="2405172" cy="1996872"/>
          </a:xfrm>
        </p:grpSpPr>
        <p:sp>
          <p:nvSpPr>
            <p:cNvPr id="10" name="Left Bracket 9">
              <a:extLst>
                <a:ext uri="{FF2B5EF4-FFF2-40B4-BE49-F238E27FC236}">
                  <a16:creationId xmlns:a16="http://schemas.microsoft.com/office/drawing/2014/main" id="{B0D29026-D6E4-405A-8C67-AC892E2F3E19}"/>
                </a:ext>
              </a:extLst>
            </p:cNvPr>
            <p:cNvSpPr/>
            <p:nvPr/>
          </p:nvSpPr>
          <p:spPr>
            <a:xfrm rot="5400000">
              <a:off x="4074646" y="999470"/>
              <a:ext cx="829364" cy="2405172"/>
            </a:xfrm>
            <a:prstGeom prst="leftBracket">
              <a:avLst>
                <a:gd name="adj" fmla="val 0"/>
              </a:avLst>
            </a:prstGeom>
            <a:no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15" name="Left Bracket 14">
              <a:extLst>
                <a:ext uri="{FF2B5EF4-FFF2-40B4-BE49-F238E27FC236}">
                  <a16:creationId xmlns:a16="http://schemas.microsoft.com/office/drawing/2014/main" id="{1813FF8E-409E-4D3A-8DAB-22A141916A40}"/>
                </a:ext>
              </a:extLst>
            </p:cNvPr>
            <p:cNvSpPr/>
            <p:nvPr/>
          </p:nvSpPr>
          <p:spPr>
            <a:xfrm rot="16200000" flipV="1">
              <a:off x="4338919" y="2431251"/>
              <a:ext cx="300818" cy="2405172"/>
            </a:xfrm>
            <a:prstGeom prst="leftBracket">
              <a:avLst>
                <a:gd name="adj" fmla="val 0"/>
              </a:avLst>
            </a:prstGeom>
            <a:no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grpSp>
      <p:grpSp>
        <p:nvGrpSpPr>
          <p:cNvPr id="86" name="Group 85">
            <a:extLst>
              <a:ext uri="{FF2B5EF4-FFF2-40B4-BE49-F238E27FC236}">
                <a16:creationId xmlns:a16="http://schemas.microsoft.com/office/drawing/2014/main" id="{0C008EF8-7C9E-4F6D-A953-3CA9F07D975A}"/>
              </a:ext>
            </a:extLst>
          </p:cNvPr>
          <p:cNvGrpSpPr/>
          <p:nvPr/>
        </p:nvGrpSpPr>
        <p:grpSpPr>
          <a:xfrm>
            <a:off x="9819074" y="2859802"/>
            <a:ext cx="3848275" cy="3194992"/>
            <a:chOff x="6136921" y="1787376"/>
            <a:chExt cx="2405172" cy="1996870"/>
          </a:xfrm>
        </p:grpSpPr>
        <p:sp>
          <p:nvSpPr>
            <p:cNvPr id="11" name="Left Bracket 10">
              <a:extLst>
                <a:ext uri="{FF2B5EF4-FFF2-40B4-BE49-F238E27FC236}">
                  <a16:creationId xmlns:a16="http://schemas.microsoft.com/office/drawing/2014/main" id="{7E1A0220-7D04-4128-8521-1FC5BC2E9CF8}"/>
                </a:ext>
              </a:extLst>
            </p:cNvPr>
            <p:cNvSpPr/>
            <p:nvPr/>
          </p:nvSpPr>
          <p:spPr>
            <a:xfrm rot="5400000">
              <a:off x="6924825" y="999472"/>
              <a:ext cx="829364" cy="2405172"/>
            </a:xfrm>
            <a:prstGeom prst="leftBracket">
              <a:avLst>
                <a:gd name="adj" fmla="val 0"/>
              </a:avLst>
            </a:prstGeom>
            <a:no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16" name="Left Bracket 15">
              <a:extLst>
                <a:ext uri="{FF2B5EF4-FFF2-40B4-BE49-F238E27FC236}">
                  <a16:creationId xmlns:a16="http://schemas.microsoft.com/office/drawing/2014/main" id="{5847E641-A323-4B27-9438-F4EDA4DE1AEC}"/>
                </a:ext>
              </a:extLst>
            </p:cNvPr>
            <p:cNvSpPr/>
            <p:nvPr/>
          </p:nvSpPr>
          <p:spPr>
            <a:xfrm rot="16200000" flipV="1">
              <a:off x="7189097" y="2431251"/>
              <a:ext cx="300819" cy="2405172"/>
            </a:xfrm>
            <a:prstGeom prst="leftBracket">
              <a:avLst>
                <a:gd name="adj" fmla="val 0"/>
              </a:avLst>
            </a:prstGeom>
            <a:no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grpSp>
      <p:sp>
        <p:nvSpPr>
          <p:cNvPr id="17" name="Oval 16">
            <a:extLst>
              <a:ext uri="{FF2B5EF4-FFF2-40B4-BE49-F238E27FC236}">
                <a16:creationId xmlns:a16="http://schemas.microsoft.com/office/drawing/2014/main" id="{6D6610DD-454D-4241-97E7-58AE03431106}"/>
              </a:ext>
            </a:extLst>
          </p:cNvPr>
          <p:cNvSpPr/>
          <p:nvPr/>
        </p:nvSpPr>
        <p:spPr>
          <a:xfrm>
            <a:off x="6186853" y="1879290"/>
            <a:ext cx="1992144" cy="1992144"/>
          </a:xfrm>
          <a:prstGeom prst="ellipse">
            <a:avLst/>
          </a:prstGeom>
          <a:gradFill>
            <a:gsLst>
              <a:gs pos="1961">
                <a:schemeClr val="accent1"/>
              </a:gs>
              <a:gs pos="100000">
                <a:srgbClr val="384C87"/>
              </a:gs>
            </a:gsLst>
            <a:lin ang="5400000" scaled="0"/>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Oval 17">
            <a:extLst>
              <a:ext uri="{FF2B5EF4-FFF2-40B4-BE49-F238E27FC236}">
                <a16:creationId xmlns:a16="http://schemas.microsoft.com/office/drawing/2014/main" id="{CE4DCCBF-8459-4352-B422-1D924086D328}"/>
              </a:ext>
            </a:extLst>
          </p:cNvPr>
          <p:cNvSpPr/>
          <p:nvPr/>
        </p:nvSpPr>
        <p:spPr>
          <a:xfrm>
            <a:off x="10747139" y="1879290"/>
            <a:ext cx="1992144" cy="1992144"/>
          </a:xfrm>
          <a:prstGeom prst="ellipse">
            <a:avLst/>
          </a:prstGeom>
          <a:gradFill>
            <a:gsLst>
              <a:gs pos="1961">
                <a:schemeClr val="accent1"/>
              </a:gs>
              <a:gs pos="100000">
                <a:srgbClr val="384C87"/>
              </a:gs>
            </a:gsLst>
            <a:lin ang="5400000" scaled="0"/>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Rectangle 18">
            <a:extLst>
              <a:ext uri="{FF2B5EF4-FFF2-40B4-BE49-F238E27FC236}">
                <a16:creationId xmlns:a16="http://schemas.microsoft.com/office/drawing/2014/main" id="{B74E983E-8EDB-4DB6-B2AA-048E58E2E21E}"/>
              </a:ext>
            </a:extLst>
          </p:cNvPr>
          <p:cNvSpPr/>
          <p:nvPr/>
        </p:nvSpPr>
        <p:spPr>
          <a:xfrm>
            <a:off x="698498" y="4129655"/>
            <a:ext cx="3848275" cy="1569660"/>
          </a:xfrm>
          <a:prstGeom prst="rect">
            <a:avLst/>
          </a:prstGeom>
        </p:spPr>
        <p:txBody>
          <a:bodyPr wrap="square">
            <a:spAutoFit/>
          </a:bodyPr>
          <a:lstStyle/>
          <a:p>
            <a:pPr algn="ctr" defTabSz="731520">
              <a:defRPr/>
            </a:pPr>
            <a:r>
              <a:rPr lang="en-US" sz="3200" dirty="0"/>
              <a:t>Automated continuous-delivery pipeline</a:t>
            </a:r>
          </a:p>
        </p:txBody>
      </p:sp>
      <p:sp>
        <p:nvSpPr>
          <p:cNvPr id="20" name="Rectangle 19">
            <a:extLst>
              <a:ext uri="{FF2B5EF4-FFF2-40B4-BE49-F238E27FC236}">
                <a16:creationId xmlns:a16="http://schemas.microsoft.com/office/drawing/2014/main" id="{F0595B26-5687-46C8-982D-F0BC1236CDE6}"/>
              </a:ext>
            </a:extLst>
          </p:cNvPr>
          <p:cNvSpPr/>
          <p:nvPr/>
        </p:nvSpPr>
        <p:spPr>
          <a:xfrm>
            <a:off x="5258784" y="4129655"/>
            <a:ext cx="3848275" cy="1569660"/>
          </a:xfrm>
          <a:prstGeom prst="rect">
            <a:avLst/>
          </a:prstGeom>
        </p:spPr>
        <p:txBody>
          <a:bodyPr wrap="square">
            <a:spAutoFit/>
          </a:bodyPr>
          <a:lstStyle/>
          <a:p>
            <a:pPr algn="ctr" defTabSz="731520">
              <a:defRPr/>
            </a:pPr>
            <a:r>
              <a:rPr lang="en-US" sz="3200" dirty="0"/>
              <a:t>Tagging</a:t>
            </a:r>
            <a:br>
              <a:rPr lang="en-US" sz="3200" dirty="0"/>
            </a:br>
            <a:r>
              <a:rPr lang="en-US" sz="3200" dirty="0"/>
              <a:t> feature flags,</a:t>
            </a:r>
            <a:br>
              <a:rPr lang="en-US" sz="3200" dirty="0"/>
            </a:br>
            <a:r>
              <a:rPr lang="en-US" sz="3200" dirty="0"/>
              <a:t>A/B tests</a:t>
            </a:r>
          </a:p>
        </p:txBody>
      </p:sp>
      <p:sp>
        <p:nvSpPr>
          <p:cNvPr id="21" name="Rectangle 20">
            <a:extLst>
              <a:ext uri="{FF2B5EF4-FFF2-40B4-BE49-F238E27FC236}">
                <a16:creationId xmlns:a16="http://schemas.microsoft.com/office/drawing/2014/main" id="{F2A0F740-2496-4871-92D0-32A6BE94FC69}"/>
              </a:ext>
            </a:extLst>
          </p:cNvPr>
          <p:cNvSpPr/>
          <p:nvPr/>
        </p:nvSpPr>
        <p:spPr>
          <a:xfrm>
            <a:off x="9819068" y="4129655"/>
            <a:ext cx="3848275" cy="1569660"/>
          </a:xfrm>
          <a:prstGeom prst="rect">
            <a:avLst/>
          </a:prstGeom>
        </p:spPr>
        <p:txBody>
          <a:bodyPr wrap="square">
            <a:spAutoFit/>
          </a:bodyPr>
          <a:lstStyle/>
          <a:p>
            <a:pPr algn="ctr" defTabSz="731520">
              <a:defRPr/>
            </a:pPr>
            <a:r>
              <a:rPr lang="en-US" sz="3200" dirty="0"/>
              <a:t>Rapid</a:t>
            </a:r>
            <a:br>
              <a:rPr lang="en-US" sz="3200" dirty="0"/>
            </a:br>
            <a:r>
              <a:rPr lang="en-US" sz="3200" dirty="0"/>
              <a:t>cheap</a:t>
            </a:r>
            <a:br>
              <a:rPr lang="en-US" sz="3200" dirty="0"/>
            </a:br>
            <a:r>
              <a:rPr lang="en-US" sz="3200" dirty="0"/>
              <a:t>builds</a:t>
            </a:r>
          </a:p>
        </p:txBody>
      </p:sp>
      <p:grpSp>
        <p:nvGrpSpPr>
          <p:cNvPr id="83" name="Group 82">
            <a:extLst>
              <a:ext uri="{FF2B5EF4-FFF2-40B4-BE49-F238E27FC236}">
                <a16:creationId xmlns:a16="http://schemas.microsoft.com/office/drawing/2014/main" id="{C8D5FEF8-878D-4F90-B0F8-EA9D288B1480}"/>
              </a:ext>
            </a:extLst>
          </p:cNvPr>
          <p:cNvGrpSpPr/>
          <p:nvPr/>
        </p:nvGrpSpPr>
        <p:grpSpPr>
          <a:xfrm>
            <a:off x="2048855" y="2194265"/>
            <a:ext cx="1147566" cy="1248805"/>
            <a:chOff x="1270756" y="1297781"/>
            <a:chExt cx="763325" cy="830666"/>
          </a:xfrm>
        </p:grpSpPr>
        <p:sp>
          <p:nvSpPr>
            <p:cNvPr id="82" name="Rectangle 81">
              <a:extLst>
                <a:ext uri="{FF2B5EF4-FFF2-40B4-BE49-F238E27FC236}">
                  <a16:creationId xmlns:a16="http://schemas.microsoft.com/office/drawing/2014/main" id="{CB62C6F7-8768-4613-93F5-0F860A884B5F}"/>
                </a:ext>
              </a:extLst>
            </p:cNvPr>
            <p:cNvSpPr/>
            <p:nvPr/>
          </p:nvSpPr>
          <p:spPr>
            <a:xfrm>
              <a:off x="1630919" y="1383506"/>
              <a:ext cx="45719" cy="101924"/>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9" name="Rectangle: Top Corners Rounded 78">
              <a:extLst>
                <a:ext uri="{FF2B5EF4-FFF2-40B4-BE49-F238E27FC236}">
                  <a16:creationId xmlns:a16="http://schemas.microsoft.com/office/drawing/2014/main" id="{A16E7EAC-FB44-4098-82FB-46925BA6F88F}"/>
                </a:ext>
              </a:extLst>
            </p:cNvPr>
            <p:cNvSpPr/>
            <p:nvPr/>
          </p:nvSpPr>
          <p:spPr>
            <a:xfrm>
              <a:off x="1599058" y="1454628"/>
              <a:ext cx="109441" cy="119932"/>
            </a:xfrm>
            <a:prstGeom prst="round2SameRect">
              <a:avLst>
                <a:gd name="adj1" fmla="val 27546"/>
                <a:gd name="adj2" fmla="val 0"/>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3" name="Freeform: Shape 62">
              <a:extLst>
                <a:ext uri="{FF2B5EF4-FFF2-40B4-BE49-F238E27FC236}">
                  <a16:creationId xmlns:a16="http://schemas.microsoft.com/office/drawing/2014/main" id="{68E3DAE1-3D99-46F9-8315-53085B6083B7}"/>
                </a:ext>
              </a:extLst>
            </p:cNvPr>
            <p:cNvSpPr/>
            <p:nvPr/>
          </p:nvSpPr>
          <p:spPr>
            <a:xfrm>
              <a:off x="1293019" y="1549712"/>
              <a:ext cx="721519" cy="560352"/>
            </a:xfrm>
            <a:custGeom>
              <a:avLst/>
              <a:gdLst>
                <a:gd name="connsiteX0" fmla="*/ 142523 w 721519"/>
                <a:gd name="connsiteY0" fmla="*/ 106684 h 560352"/>
                <a:gd name="connsiteX1" fmla="*/ 103741 w 721519"/>
                <a:gd name="connsiteY1" fmla="*/ 145466 h 560352"/>
                <a:gd name="connsiteX2" fmla="*/ 103741 w 721519"/>
                <a:gd name="connsiteY2" fmla="*/ 414886 h 560352"/>
                <a:gd name="connsiteX3" fmla="*/ 142523 w 721519"/>
                <a:gd name="connsiteY3" fmla="*/ 453668 h 560352"/>
                <a:gd name="connsiteX4" fmla="*/ 578995 w 721519"/>
                <a:gd name="connsiteY4" fmla="*/ 453668 h 560352"/>
                <a:gd name="connsiteX5" fmla="*/ 617777 w 721519"/>
                <a:gd name="connsiteY5" fmla="*/ 414886 h 560352"/>
                <a:gd name="connsiteX6" fmla="*/ 617777 w 721519"/>
                <a:gd name="connsiteY6" fmla="*/ 145466 h 560352"/>
                <a:gd name="connsiteX7" fmla="*/ 578995 w 721519"/>
                <a:gd name="connsiteY7" fmla="*/ 106684 h 560352"/>
                <a:gd name="connsiteX8" fmla="*/ 93394 w 721519"/>
                <a:gd name="connsiteY8" fmla="*/ 0 h 560352"/>
                <a:gd name="connsiteX9" fmla="*/ 628125 w 721519"/>
                <a:gd name="connsiteY9" fmla="*/ 0 h 560352"/>
                <a:gd name="connsiteX10" fmla="*/ 721519 w 721519"/>
                <a:gd name="connsiteY10" fmla="*/ 93394 h 560352"/>
                <a:gd name="connsiteX11" fmla="*/ 721519 w 721519"/>
                <a:gd name="connsiteY11" fmla="*/ 466958 h 560352"/>
                <a:gd name="connsiteX12" fmla="*/ 628125 w 721519"/>
                <a:gd name="connsiteY12" fmla="*/ 560352 h 560352"/>
                <a:gd name="connsiteX13" fmla="*/ 93394 w 721519"/>
                <a:gd name="connsiteY13" fmla="*/ 560352 h 560352"/>
                <a:gd name="connsiteX14" fmla="*/ 0 w 721519"/>
                <a:gd name="connsiteY14" fmla="*/ 466958 h 560352"/>
                <a:gd name="connsiteX15" fmla="*/ 0 w 721519"/>
                <a:gd name="connsiteY15" fmla="*/ 93394 h 560352"/>
                <a:gd name="connsiteX16" fmla="*/ 93394 w 721519"/>
                <a:gd name="connsiteY16" fmla="*/ 0 h 56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1519" h="560352">
                  <a:moveTo>
                    <a:pt x="142523" y="106684"/>
                  </a:moveTo>
                  <a:cubicBezTo>
                    <a:pt x="121104" y="106684"/>
                    <a:pt x="103741" y="124047"/>
                    <a:pt x="103741" y="145466"/>
                  </a:cubicBezTo>
                  <a:lnTo>
                    <a:pt x="103741" y="414886"/>
                  </a:lnTo>
                  <a:cubicBezTo>
                    <a:pt x="103741" y="436305"/>
                    <a:pt x="121104" y="453668"/>
                    <a:pt x="142523" y="453668"/>
                  </a:cubicBezTo>
                  <a:lnTo>
                    <a:pt x="578995" y="453668"/>
                  </a:lnTo>
                  <a:cubicBezTo>
                    <a:pt x="600414" y="453668"/>
                    <a:pt x="617777" y="436305"/>
                    <a:pt x="617777" y="414886"/>
                  </a:cubicBezTo>
                  <a:lnTo>
                    <a:pt x="617777" y="145466"/>
                  </a:lnTo>
                  <a:cubicBezTo>
                    <a:pt x="617777" y="124047"/>
                    <a:pt x="600414" y="106684"/>
                    <a:pt x="578995" y="106684"/>
                  </a:cubicBezTo>
                  <a:close/>
                  <a:moveTo>
                    <a:pt x="93394" y="0"/>
                  </a:moveTo>
                  <a:lnTo>
                    <a:pt x="628125" y="0"/>
                  </a:lnTo>
                  <a:cubicBezTo>
                    <a:pt x="679705" y="0"/>
                    <a:pt x="721519" y="41814"/>
                    <a:pt x="721519" y="93394"/>
                  </a:cubicBezTo>
                  <a:lnTo>
                    <a:pt x="721519" y="466958"/>
                  </a:lnTo>
                  <a:cubicBezTo>
                    <a:pt x="721519" y="518538"/>
                    <a:pt x="679705" y="560352"/>
                    <a:pt x="628125" y="560352"/>
                  </a:cubicBezTo>
                  <a:lnTo>
                    <a:pt x="93394" y="560352"/>
                  </a:lnTo>
                  <a:cubicBezTo>
                    <a:pt x="41814" y="560352"/>
                    <a:pt x="0" y="518538"/>
                    <a:pt x="0" y="466958"/>
                  </a:cubicBezTo>
                  <a:lnTo>
                    <a:pt x="0" y="93394"/>
                  </a:lnTo>
                  <a:cubicBezTo>
                    <a:pt x="0" y="41814"/>
                    <a:pt x="41814" y="0"/>
                    <a:pt x="93394" y="0"/>
                  </a:cubicBez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nvGrpSpPr>
            <p:cNvPr id="68" name="Group 67">
              <a:extLst>
                <a:ext uri="{FF2B5EF4-FFF2-40B4-BE49-F238E27FC236}">
                  <a16:creationId xmlns:a16="http://schemas.microsoft.com/office/drawing/2014/main" id="{5F718023-7919-4AD5-9786-5CF4EDCD3EE8}"/>
                </a:ext>
              </a:extLst>
            </p:cNvPr>
            <p:cNvGrpSpPr/>
            <p:nvPr/>
          </p:nvGrpSpPr>
          <p:grpSpPr>
            <a:xfrm>
              <a:off x="1481138" y="1530662"/>
              <a:ext cx="345281" cy="146560"/>
              <a:chOff x="1478757" y="1530662"/>
              <a:chExt cx="345281" cy="146560"/>
            </a:xfrm>
          </p:grpSpPr>
          <p:cxnSp>
            <p:nvCxnSpPr>
              <p:cNvPr id="65" name="Straight Connector 64">
                <a:extLst>
                  <a:ext uri="{FF2B5EF4-FFF2-40B4-BE49-F238E27FC236}">
                    <a16:creationId xmlns:a16="http://schemas.microsoft.com/office/drawing/2014/main" id="{239E8B59-F0B4-4F24-B215-6A6AAC3E70ED}"/>
                  </a:ext>
                </a:extLst>
              </p:cNvPr>
              <p:cNvCxnSpPr>
                <a:cxnSpLocks/>
              </p:cNvCxnSpPr>
              <p:nvPr/>
            </p:nvCxnSpPr>
            <p:spPr>
              <a:xfrm>
                <a:off x="1824038" y="1530662"/>
                <a:ext cx="0" cy="14656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67" name="Straight Connector 66">
                <a:extLst>
                  <a:ext uri="{FF2B5EF4-FFF2-40B4-BE49-F238E27FC236}">
                    <a16:creationId xmlns:a16="http://schemas.microsoft.com/office/drawing/2014/main" id="{D53987B9-638D-4031-8D5A-93BDCEDE0105}"/>
                  </a:ext>
                </a:extLst>
              </p:cNvPr>
              <p:cNvCxnSpPr>
                <a:cxnSpLocks/>
              </p:cNvCxnSpPr>
              <p:nvPr/>
            </p:nvCxnSpPr>
            <p:spPr>
              <a:xfrm>
                <a:off x="1478757" y="1530662"/>
                <a:ext cx="0" cy="14656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grpSp>
          <p:nvGrpSpPr>
            <p:cNvPr id="69" name="Group 68">
              <a:extLst>
                <a:ext uri="{FF2B5EF4-FFF2-40B4-BE49-F238E27FC236}">
                  <a16:creationId xmlns:a16="http://schemas.microsoft.com/office/drawing/2014/main" id="{41D40F3F-5435-4B43-82A2-A46F0E864D8A}"/>
                </a:ext>
              </a:extLst>
            </p:cNvPr>
            <p:cNvGrpSpPr/>
            <p:nvPr/>
          </p:nvGrpSpPr>
          <p:grpSpPr>
            <a:xfrm>
              <a:off x="1481138" y="1981887"/>
              <a:ext cx="345281" cy="146560"/>
              <a:chOff x="1478757" y="1530662"/>
              <a:chExt cx="345281" cy="146560"/>
            </a:xfrm>
          </p:grpSpPr>
          <p:cxnSp>
            <p:nvCxnSpPr>
              <p:cNvPr id="70" name="Straight Connector 69">
                <a:extLst>
                  <a:ext uri="{FF2B5EF4-FFF2-40B4-BE49-F238E27FC236}">
                    <a16:creationId xmlns:a16="http://schemas.microsoft.com/office/drawing/2014/main" id="{A05C1CBB-A793-4E87-BF83-BC3768FAA1E7}"/>
                  </a:ext>
                </a:extLst>
              </p:cNvPr>
              <p:cNvCxnSpPr>
                <a:cxnSpLocks/>
              </p:cNvCxnSpPr>
              <p:nvPr/>
            </p:nvCxnSpPr>
            <p:spPr>
              <a:xfrm>
                <a:off x="1824038" y="1530662"/>
                <a:ext cx="0" cy="14656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71" name="Straight Connector 70">
                <a:extLst>
                  <a:ext uri="{FF2B5EF4-FFF2-40B4-BE49-F238E27FC236}">
                    <a16:creationId xmlns:a16="http://schemas.microsoft.com/office/drawing/2014/main" id="{622322DE-3BD6-4792-81B2-30F472FE5468}"/>
                  </a:ext>
                </a:extLst>
              </p:cNvPr>
              <p:cNvCxnSpPr>
                <a:cxnSpLocks/>
              </p:cNvCxnSpPr>
              <p:nvPr/>
            </p:nvCxnSpPr>
            <p:spPr>
              <a:xfrm>
                <a:off x="1478757" y="1530662"/>
                <a:ext cx="0" cy="14656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grpSp>
          <p:nvGrpSpPr>
            <p:cNvPr id="72" name="Group 71">
              <a:extLst>
                <a:ext uri="{FF2B5EF4-FFF2-40B4-BE49-F238E27FC236}">
                  <a16:creationId xmlns:a16="http://schemas.microsoft.com/office/drawing/2014/main" id="{F2F21FD7-2B9C-46BD-A746-9BAF310843E0}"/>
                </a:ext>
              </a:extLst>
            </p:cNvPr>
            <p:cNvGrpSpPr/>
            <p:nvPr/>
          </p:nvGrpSpPr>
          <p:grpSpPr>
            <a:xfrm rot="5400000">
              <a:off x="1867117" y="1756608"/>
              <a:ext cx="187367" cy="146560"/>
              <a:chOff x="1478757" y="1530662"/>
              <a:chExt cx="345281" cy="146560"/>
            </a:xfrm>
          </p:grpSpPr>
          <p:cxnSp>
            <p:nvCxnSpPr>
              <p:cNvPr id="73" name="Straight Connector 72">
                <a:extLst>
                  <a:ext uri="{FF2B5EF4-FFF2-40B4-BE49-F238E27FC236}">
                    <a16:creationId xmlns:a16="http://schemas.microsoft.com/office/drawing/2014/main" id="{C134B23A-66EF-4415-BAD0-88E75D4DD62B}"/>
                  </a:ext>
                </a:extLst>
              </p:cNvPr>
              <p:cNvCxnSpPr>
                <a:cxnSpLocks/>
              </p:cNvCxnSpPr>
              <p:nvPr/>
            </p:nvCxnSpPr>
            <p:spPr>
              <a:xfrm>
                <a:off x="1824038" y="1530662"/>
                <a:ext cx="0" cy="14656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74" name="Straight Connector 73">
                <a:extLst>
                  <a:ext uri="{FF2B5EF4-FFF2-40B4-BE49-F238E27FC236}">
                    <a16:creationId xmlns:a16="http://schemas.microsoft.com/office/drawing/2014/main" id="{CC598325-5B37-41A7-AB6F-F9F834495413}"/>
                  </a:ext>
                </a:extLst>
              </p:cNvPr>
              <p:cNvCxnSpPr>
                <a:cxnSpLocks/>
              </p:cNvCxnSpPr>
              <p:nvPr/>
            </p:nvCxnSpPr>
            <p:spPr>
              <a:xfrm>
                <a:off x="1478757" y="1530662"/>
                <a:ext cx="0" cy="14656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grpSp>
          <p:nvGrpSpPr>
            <p:cNvPr id="75" name="Group 74">
              <a:extLst>
                <a:ext uri="{FF2B5EF4-FFF2-40B4-BE49-F238E27FC236}">
                  <a16:creationId xmlns:a16="http://schemas.microsoft.com/office/drawing/2014/main" id="{70079942-928E-408D-8EEA-B25573E5CFF4}"/>
                </a:ext>
              </a:extLst>
            </p:cNvPr>
            <p:cNvGrpSpPr/>
            <p:nvPr/>
          </p:nvGrpSpPr>
          <p:grpSpPr>
            <a:xfrm rot="5400000">
              <a:off x="1250353" y="1756608"/>
              <a:ext cx="187366" cy="146560"/>
              <a:chOff x="1478757" y="1530662"/>
              <a:chExt cx="345281" cy="146560"/>
            </a:xfrm>
          </p:grpSpPr>
          <p:cxnSp>
            <p:nvCxnSpPr>
              <p:cNvPr id="76" name="Straight Connector 75">
                <a:extLst>
                  <a:ext uri="{FF2B5EF4-FFF2-40B4-BE49-F238E27FC236}">
                    <a16:creationId xmlns:a16="http://schemas.microsoft.com/office/drawing/2014/main" id="{D0F95BB3-A281-4C62-9725-F74A3EAAD4B1}"/>
                  </a:ext>
                </a:extLst>
              </p:cNvPr>
              <p:cNvCxnSpPr>
                <a:cxnSpLocks/>
              </p:cNvCxnSpPr>
              <p:nvPr/>
            </p:nvCxnSpPr>
            <p:spPr>
              <a:xfrm>
                <a:off x="1824038" y="1530662"/>
                <a:ext cx="0" cy="14656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77" name="Straight Connector 76">
                <a:extLst>
                  <a:ext uri="{FF2B5EF4-FFF2-40B4-BE49-F238E27FC236}">
                    <a16:creationId xmlns:a16="http://schemas.microsoft.com/office/drawing/2014/main" id="{3EDE005D-2C38-4D84-B9A6-B190AFFC91F8}"/>
                  </a:ext>
                </a:extLst>
              </p:cNvPr>
              <p:cNvCxnSpPr>
                <a:cxnSpLocks/>
              </p:cNvCxnSpPr>
              <p:nvPr/>
            </p:nvCxnSpPr>
            <p:spPr>
              <a:xfrm>
                <a:off x="1478757" y="1530662"/>
                <a:ext cx="0" cy="14656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sp>
          <p:nvSpPr>
            <p:cNvPr id="78" name="Rectangle: Rounded Corners 77">
              <a:extLst>
                <a:ext uri="{FF2B5EF4-FFF2-40B4-BE49-F238E27FC236}">
                  <a16:creationId xmlns:a16="http://schemas.microsoft.com/office/drawing/2014/main" id="{38985134-871A-4D25-B053-9446FB398EA4}"/>
                </a:ext>
              </a:extLst>
            </p:cNvPr>
            <p:cNvSpPr/>
            <p:nvPr/>
          </p:nvSpPr>
          <p:spPr>
            <a:xfrm>
              <a:off x="1546622" y="1503813"/>
              <a:ext cx="214313" cy="194019"/>
            </a:xfrm>
            <a:prstGeom prst="roundRect">
              <a:avLst>
                <a:gd name="adj" fmla="val 23324"/>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81" name="Rectangle: Rounded Corners 80">
              <a:extLst>
                <a:ext uri="{FF2B5EF4-FFF2-40B4-BE49-F238E27FC236}">
                  <a16:creationId xmlns:a16="http://schemas.microsoft.com/office/drawing/2014/main" id="{8134A4EF-7363-4D52-B8D5-13925CA00ABB}"/>
                </a:ext>
              </a:extLst>
            </p:cNvPr>
            <p:cNvSpPr/>
            <p:nvPr/>
          </p:nvSpPr>
          <p:spPr>
            <a:xfrm>
              <a:off x="1525786" y="1297781"/>
              <a:ext cx="255984" cy="85725"/>
            </a:xfrm>
            <a:prstGeom prst="roundRect">
              <a:avLst>
                <a:gd name="adj" fmla="val 50000"/>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5" name="Group 4">
            <a:extLst>
              <a:ext uri="{FF2B5EF4-FFF2-40B4-BE49-F238E27FC236}">
                <a16:creationId xmlns:a16="http://schemas.microsoft.com/office/drawing/2014/main" id="{0F4D4F2B-49F8-44C9-99C8-9B338E4AEA7E}"/>
              </a:ext>
            </a:extLst>
          </p:cNvPr>
          <p:cNvGrpSpPr/>
          <p:nvPr/>
        </p:nvGrpSpPr>
        <p:grpSpPr>
          <a:xfrm>
            <a:off x="11134436" y="2263959"/>
            <a:ext cx="1217550" cy="1222806"/>
            <a:chOff x="9709811" y="-826144"/>
            <a:chExt cx="436421" cy="438305"/>
          </a:xfrm>
        </p:grpSpPr>
        <p:sp>
          <p:nvSpPr>
            <p:cNvPr id="89" name="Freeform: Shape 88">
              <a:extLst>
                <a:ext uri="{FF2B5EF4-FFF2-40B4-BE49-F238E27FC236}">
                  <a16:creationId xmlns:a16="http://schemas.microsoft.com/office/drawing/2014/main" id="{E800D310-C1F0-4865-AEC3-8B4673B66A64}"/>
                </a:ext>
              </a:extLst>
            </p:cNvPr>
            <p:cNvSpPr/>
            <p:nvPr/>
          </p:nvSpPr>
          <p:spPr>
            <a:xfrm>
              <a:off x="9709811" y="-731247"/>
              <a:ext cx="19311" cy="241383"/>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0" name="Freeform: Shape 89">
              <a:extLst>
                <a:ext uri="{FF2B5EF4-FFF2-40B4-BE49-F238E27FC236}">
                  <a16:creationId xmlns:a16="http://schemas.microsoft.com/office/drawing/2014/main" id="{2D520306-37F5-4A56-8394-BBD5171BABBC}"/>
                </a:ext>
              </a:extLst>
            </p:cNvPr>
            <p:cNvSpPr/>
            <p:nvPr/>
          </p:nvSpPr>
          <p:spPr>
            <a:xfrm>
              <a:off x="9709811" y="-481818"/>
              <a:ext cx="9655" cy="45058"/>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1" name="Freeform: Shape 90">
              <a:extLst>
                <a:ext uri="{FF2B5EF4-FFF2-40B4-BE49-F238E27FC236}">
                  <a16:creationId xmlns:a16="http://schemas.microsoft.com/office/drawing/2014/main" id="{1807B5D9-8963-4970-8125-4121891212B4}"/>
                </a:ext>
              </a:extLst>
            </p:cNvPr>
            <p:cNvSpPr/>
            <p:nvPr/>
          </p:nvSpPr>
          <p:spPr>
            <a:xfrm>
              <a:off x="9709811" y="-648533"/>
              <a:ext cx="45058" cy="26069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2" name="Freeform: Shape 91">
              <a:extLst>
                <a:ext uri="{FF2B5EF4-FFF2-40B4-BE49-F238E27FC236}">
                  <a16:creationId xmlns:a16="http://schemas.microsoft.com/office/drawing/2014/main" id="{B3FF4CDA-2F10-455D-8932-D281F8B3216A}"/>
                </a:ext>
              </a:extLst>
            </p:cNvPr>
            <p:cNvSpPr/>
            <p:nvPr/>
          </p:nvSpPr>
          <p:spPr>
            <a:xfrm>
              <a:off x="10101174" y="-731247"/>
              <a:ext cx="45058" cy="341155"/>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3" name="Freeform: Shape 92">
              <a:extLst>
                <a:ext uri="{FF2B5EF4-FFF2-40B4-BE49-F238E27FC236}">
                  <a16:creationId xmlns:a16="http://schemas.microsoft.com/office/drawing/2014/main" id="{6D039F66-3040-4845-941D-AB8E04E150C1}"/>
                </a:ext>
              </a:extLst>
            </p:cNvPr>
            <p:cNvSpPr/>
            <p:nvPr/>
          </p:nvSpPr>
          <p:spPr>
            <a:xfrm>
              <a:off x="10047104" y="-411978"/>
              <a:ext cx="48277" cy="9655"/>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4" name="Freeform: Shape 93">
              <a:extLst>
                <a:ext uri="{FF2B5EF4-FFF2-40B4-BE49-F238E27FC236}">
                  <a16:creationId xmlns:a16="http://schemas.microsoft.com/office/drawing/2014/main" id="{07C2160F-EC79-4EDA-9F3A-29FE9C5A3A3F}"/>
                </a:ext>
              </a:extLst>
            </p:cNvPr>
            <p:cNvSpPr/>
            <p:nvPr/>
          </p:nvSpPr>
          <p:spPr>
            <a:xfrm>
              <a:off x="9986919" y="-411978"/>
              <a:ext cx="48277" cy="9655"/>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5" name="Freeform: Shape 94">
              <a:extLst>
                <a:ext uri="{FF2B5EF4-FFF2-40B4-BE49-F238E27FC236}">
                  <a16:creationId xmlns:a16="http://schemas.microsoft.com/office/drawing/2014/main" id="{04D4DFD1-3722-4D1C-ADB3-9E87E7BFE66D}"/>
                </a:ext>
              </a:extLst>
            </p:cNvPr>
            <p:cNvSpPr/>
            <p:nvPr/>
          </p:nvSpPr>
          <p:spPr>
            <a:xfrm>
              <a:off x="9759375" y="-411978"/>
              <a:ext cx="222073" cy="9655"/>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6" name="Freeform: Shape 95">
              <a:extLst>
                <a:ext uri="{FF2B5EF4-FFF2-40B4-BE49-F238E27FC236}">
                  <a16:creationId xmlns:a16="http://schemas.microsoft.com/office/drawing/2014/main" id="{44E3EF79-EA1B-4745-B76C-87FECCB101F8}"/>
                </a:ext>
              </a:extLst>
            </p:cNvPr>
            <p:cNvSpPr/>
            <p:nvPr/>
          </p:nvSpPr>
          <p:spPr>
            <a:xfrm>
              <a:off x="9993034" y="-707431"/>
              <a:ext cx="70806" cy="9655"/>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7" name="Freeform: Shape 96">
              <a:extLst>
                <a:ext uri="{FF2B5EF4-FFF2-40B4-BE49-F238E27FC236}">
                  <a16:creationId xmlns:a16="http://schemas.microsoft.com/office/drawing/2014/main" id="{5718AA9C-329B-4204-A679-AA8C7013FACD}"/>
                </a:ext>
              </a:extLst>
            </p:cNvPr>
            <p:cNvSpPr/>
            <p:nvPr/>
          </p:nvSpPr>
          <p:spPr>
            <a:xfrm>
              <a:off x="9821813" y="-707431"/>
              <a:ext cx="51495" cy="9655"/>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8" name="Freeform: Shape 97">
              <a:extLst>
                <a:ext uri="{FF2B5EF4-FFF2-40B4-BE49-F238E27FC236}">
                  <a16:creationId xmlns:a16="http://schemas.microsoft.com/office/drawing/2014/main" id="{3DEF6033-817F-4142-9453-C2B7C79D831D}"/>
                </a:ext>
              </a:extLst>
            </p:cNvPr>
            <p:cNvSpPr/>
            <p:nvPr/>
          </p:nvSpPr>
          <p:spPr>
            <a:xfrm>
              <a:off x="9995931" y="-679109"/>
              <a:ext cx="70806" cy="9655"/>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9" name="Freeform: Shape 98">
              <a:extLst>
                <a:ext uri="{FF2B5EF4-FFF2-40B4-BE49-F238E27FC236}">
                  <a16:creationId xmlns:a16="http://schemas.microsoft.com/office/drawing/2014/main" id="{7FFC0C42-BC7F-4336-BABA-AFC53B4F0FA2}"/>
                </a:ext>
              </a:extLst>
            </p:cNvPr>
            <p:cNvSpPr/>
            <p:nvPr/>
          </p:nvSpPr>
          <p:spPr>
            <a:xfrm>
              <a:off x="9916757" y="-679109"/>
              <a:ext cx="19311" cy="9655"/>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0" name="Freeform: Shape 99">
              <a:extLst>
                <a:ext uri="{FF2B5EF4-FFF2-40B4-BE49-F238E27FC236}">
                  <a16:creationId xmlns:a16="http://schemas.microsoft.com/office/drawing/2014/main" id="{9A68631E-68A7-4D24-BA74-E02F61226A5D}"/>
                </a:ext>
              </a:extLst>
            </p:cNvPr>
            <p:cNvSpPr/>
            <p:nvPr/>
          </p:nvSpPr>
          <p:spPr>
            <a:xfrm>
              <a:off x="9817951" y="-679109"/>
              <a:ext cx="51495" cy="9655"/>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1" name="Freeform: Shape 100">
              <a:extLst>
                <a:ext uri="{FF2B5EF4-FFF2-40B4-BE49-F238E27FC236}">
                  <a16:creationId xmlns:a16="http://schemas.microsoft.com/office/drawing/2014/main" id="{C64FC3B2-B178-4D6C-BE7C-0F4F13672CC0}"/>
                </a:ext>
              </a:extLst>
            </p:cNvPr>
            <p:cNvSpPr/>
            <p:nvPr/>
          </p:nvSpPr>
          <p:spPr>
            <a:xfrm>
              <a:off x="9940573" y="-675890"/>
              <a:ext cx="25748" cy="9655"/>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2" name="Freeform: Shape 101">
              <a:extLst>
                <a:ext uri="{FF2B5EF4-FFF2-40B4-BE49-F238E27FC236}">
                  <a16:creationId xmlns:a16="http://schemas.microsoft.com/office/drawing/2014/main" id="{BC125265-3A85-4F91-B021-ABD91F8DB06E}"/>
                </a:ext>
              </a:extLst>
            </p:cNvPr>
            <p:cNvSpPr/>
            <p:nvPr/>
          </p:nvSpPr>
          <p:spPr>
            <a:xfrm>
              <a:off x="9943792" y="-645637"/>
              <a:ext cx="25748" cy="9655"/>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3" name="Freeform: Shape 102">
              <a:extLst>
                <a:ext uri="{FF2B5EF4-FFF2-40B4-BE49-F238E27FC236}">
                  <a16:creationId xmlns:a16="http://schemas.microsoft.com/office/drawing/2014/main" id="{4B53511B-5123-4ABF-90F2-D1F9B649CE82}"/>
                </a:ext>
              </a:extLst>
            </p:cNvPr>
            <p:cNvSpPr/>
            <p:nvPr/>
          </p:nvSpPr>
          <p:spPr>
            <a:xfrm>
              <a:off x="9947010" y="-615062"/>
              <a:ext cx="25748" cy="9655"/>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4" name="Freeform: Shape 103">
              <a:extLst>
                <a:ext uri="{FF2B5EF4-FFF2-40B4-BE49-F238E27FC236}">
                  <a16:creationId xmlns:a16="http://schemas.microsoft.com/office/drawing/2014/main" id="{9CAAFA03-3EB2-402F-A17C-CB598D53DBB3}"/>
                </a:ext>
              </a:extLst>
            </p:cNvPr>
            <p:cNvSpPr/>
            <p:nvPr/>
          </p:nvSpPr>
          <p:spPr>
            <a:xfrm>
              <a:off x="9950229" y="-584486"/>
              <a:ext cx="25748" cy="9655"/>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5" name="Freeform: Shape 104">
              <a:extLst>
                <a:ext uri="{FF2B5EF4-FFF2-40B4-BE49-F238E27FC236}">
                  <a16:creationId xmlns:a16="http://schemas.microsoft.com/office/drawing/2014/main" id="{0AF4146D-6AAD-49C9-9469-ED41328DBFB2}"/>
                </a:ext>
              </a:extLst>
            </p:cNvPr>
            <p:cNvSpPr/>
            <p:nvPr/>
          </p:nvSpPr>
          <p:spPr>
            <a:xfrm>
              <a:off x="9935424" y="-717086"/>
              <a:ext cx="74024" cy="160922"/>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6" name="Freeform: Shape 105">
              <a:extLst>
                <a:ext uri="{FF2B5EF4-FFF2-40B4-BE49-F238E27FC236}">
                  <a16:creationId xmlns:a16="http://schemas.microsoft.com/office/drawing/2014/main" id="{3BAD925A-61D4-4E8B-84D3-2A2A401EE545}"/>
                </a:ext>
              </a:extLst>
            </p:cNvPr>
            <p:cNvSpPr/>
            <p:nvPr/>
          </p:nvSpPr>
          <p:spPr>
            <a:xfrm>
              <a:off x="9884251" y="-748305"/>
              <a:ext cx="48277" cy="193107"/>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7" name="Freeform: Shape 106">
              <a:extLst>
                <a:ext uri="{FF2B5EF4-FFF2-40B4-BE49-F238E27FC236}">
                  <a16:creationId xmlns:a16="http://schemas.microsoft.com/office/drawing/2014/main" id="{D1BD7D5E-878F-4E8E-BA7D-F973CB63B416}"/>
                </a:ext>
              </a:extLst>
            </p:cNvPr>
            <p:cNvSpPr/>
            <p:nvPr/>
          </p:nvSpPr>
          <p:spPr>
            <a:xfrm>
              <a:off x="9844342" y="-755708"/>
              <a:ext cx="48277" cy="199544"/>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8" name="Freeform: Shape 107">
              <a:extLst>
                <a:ext uri="{FF2B5EF4-FFF2-40B4-BE49-F238E27FC236}">
                  <a16:creationId xmlns:a16="http://schemas.microsoft.com/office/drawing/2014/main" id="{8D72F741-8B57-44A5-BFCB-3AD037699A1F}"/>
                </a:ext>
              </a:extLst>
            </p:cNvPr>
            <p:cNvSpPr/>
            <p:nvPr/>
          </p:nvSpPr>
          <p:spPr>
            <a:xfrm>
              <a:off x="9950551" y="-810421"/>
              <a:ext cx="41840" cy="19311"/>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9" name="Freeform: Shape 108">
              <a:extLst>
                <a:ext uri="{FF2B5EF4-FFF2-40B4-BE49-F238E27FC236}">
                  <a16:creationId xmlns:a16="http://schemas.microsoft.com/office/drawing/2014/main" id="{8B266E42-2765-481A-B5EC-76C7B0B0C199}"/>
                </a:ext>
              </a:extLst>
            </p:cNvPr>
            <p:cNvSpPr/>
            <p:nvPr/>
          </p:nvSpPr>
          <p:spPr>
            <a:xfrm>
              <a:off x="9943470" y="-778483"/>
              <a:ext cx="38621" cy="16092"/>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0" name="Freeform: Shape 109">
              <a:extLst>
                <a:ext uri="{FF2B5EF4-FFF2-40B4-BE49-F238E27FC236}">
                  <a16:creationId xmlns:a16="http://schemas.microsoft.com/office/drawing/2014/main" id="{7140E366-4A56-414D-A618-982806424B48}"/>
                </a:ext>
              </a:extLst>
            </p:cNvPr>
            <p:cNvSpPr/>
            <p:nvPr/>
          </p:nvSpPr>
          <p:spPr>
            <a:xfrm>
              <a:off x="9805075" y="-826144"/>
              <a:ext cx="154485" cy="8689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1" name="Freeform: Shape 110">
              <a:extLst>
                <a:ext uri="{FF2B5EF4-FFF2-40B4-BE49-F238E27FC236}">
                  <a16:creationId xmlns:a16="http://schemas.microsoft.com/office/drawing/2014/main" id="{0C912C07-304A-475F-B5CA-3C20E55A6B9B}"/>
                </a:ext>
              </a:extLst>
            </p:cNvPr>
            <p:cNvSpPr/>
            <p:nvPr/>
          </p:nvSpPr>
          <p:spPr>
            <a:xfrm>
              <a:off x="10101174" y="-539750"/>
              <a:ext cx="45058" cy="9655"/>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2" name="Freeform: Shape 111">
              <a:extLst>
                <a:ext uri="{FF2B5EF4-FFF2-40B4-BE49-F238E27FC236}">
                  <a16:creationId xmlns:a16="http://schemas.microsoft.com/office/drawing/2014/main" id="{68CED4F4-610F-4563-A3C8-F718EC9AF3F9}"/>
                </a:ext>
              </a:extLst>
            </p:cNvPr>
            <p:cNvSpPr/>
            <p:nvPr/>
          </p:nvSpPr>
          <p:spPr>
            <a:xfrm>
              <a:off x="10002689" y="-539750"/>
              <a:ext cx="86898" cy="9655"/>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3" name="Freeform: Shape 112">
              <a:extLst>
                <a:ext uri="{FF2B5EF4-FFF2-40B4-BE49-F238E27FC236}">
                  <a16:creationId xmlns:a16="http://schemas.microsoft.com/office/drawing/2014/main" id="{90343397-9AF2-42CB-B62A-9E2BC1450671}"/>
                </a:ext>
              </a:extLst>
            </p:cNvPr>
            <p:cNvSpPr/>
            <p:nvPr/>
          </p:nvSpPr>
          <p:spPr>
            <a:xfrm>
              <a:off x="9760019" y="-539750"/>
              <a:ext cx="251039" cy="9655"/>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4" name="Freeform: Shape 113">
              <a:extLst>
                <a:ext uri="{FF2B5EF4-FFF2-40B4-BE49-F238E27FC236}">
                  <a16:creationId xmlns:a16="http://schemas.microsoft.com/office/drawing/2014/main" id="{F9DEA31A-0EC4-4652-8274-84CE2F3850CE}"/>
                </a:ext>
              </a:extLst>
            </p:cNvPr>
            <p:cNvSpPr/>
            <p:nvPr/>
          </p:nvSpPr>
          <p:spPr>
            <a:xfrm>
              <a:off x="9709811" y="-539750"/>
              <a:ext cx="45058" cy="9655"/>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5" name="Freeform: Shape 114">
              <a:extLst>
                <a:ext uri="{FF2B5EF4-FFF2-40B4-BE49-F238E27FC236}">
                  <a16:creationId xmlns:a16="http://schemas.microsoft.com/office/drawing/2014/main" id="{5AA7A110-12EF-4ACE-A7A0-8B3E7746446D}"/>
                </a:ext>
              </a:extLst>
            </p:cNvPr>
            <p:cNvSpPr/>
            <p:nvPr/>
          </p:nvSpPr>
          <p:spPr>
            <a:xfrm>
              <a:off x="9731696" y="-683936"/>
              <a:ext cx="93335" cy="128738"/>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6" name="Freeform: Shape 115">
              <a:extLst>
                <a:ext uri="{FF2B5EF4-FFF2-40B4-BE49-F238E27FC236}">
                  <a16:creationId xmlns:a16="http://schemas.microsoft.com/office/drawing/2014/main" id="{0C292031-EB26-416D-AEFE-1AD98CA2C5D4}"/>
                </a:ext>
              </a:extLst>
            </p:cNvPr>
            <p:cNvSpPr/>
            <p:nvPr/>
          </p:nvSpPr>
          <p:spPr>
            <a:xfrm>
              <a:off x="9727500" y="-745097"/>
              <a:ext cx="119082" cy="151267"/>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7" name="Freeform: Shape 116">
              <a:extLst>
                <a:ext uri="{FF2B5EF4-FFF2-40B4-BE49-F238E27FC236}">
                  <a16:creationId xmlns:a16="http://schemas.microsoft.com/office/drawing/2014/main" id="{EFD3CB17-0167-41E9-AB3D-6E71B6A28B50}"/>
                </a:ext>
              </a:extLst>
            </p:cNvPr>
            <p:cNvSpPr/>
            <p:nvPr/>
          </p:nvSpPr>
          <p:spPr>
            <a:xfrm>
              <a:off x="10047104" y="-755582"/>
              <a:ext cx="74024" cy="154485"/>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8" name="Freeform: Shape 117">
              <a:extLst>
                <a:ext uri="{FF2B5EF4-FFF2-40B4-BE49-F238E27FC236}">
                  <a16:creationId xmlns:a16="http://schemas.microsoft.com/office/drawing/2014/main" id="{EB09748C-8E79-4908-9723-8A54ED431BB5}"/>
                </a:ext>
              </a:extLst>
            </p:cNvPr>
            <p:cNvSpPr/>
            <p:nvPr/>
          </p:nvSpPr>
          <p:spPr>
            <a:xfrm>
              <a:off x="10012667" y="-620404"/>
              <a:ext cx="77243" cy="64369"/>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9" name="Freeform: Shape 118">
              <a:extLst>
                <a:ext uri="{FF2B5EF4-FFF2-40B4-BE49-F238E27FC236}">
                  <a16:creationId xmlns:a16="http://schemas.microsoft.com/office/drawing/2014/main" id="{07C9658E-D7A8-4A70-9C84-39BFBD9598DA}"/>
                </a:ext>
              </a:extLst>
            </p:cNvPr>
            <p:cNvSpPr/>
            <p:nvPr/>
          </p:nvSpPr>
          <p:spPr>
            <a:xfrm>
              <a:off x="9969935" y="-805198"/>
              <a:ext cx="45058" cy="54714"/>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6" name="Group 5">
            <a:extLst>
              <a:ext uri="{FF2B5EF4-FFF2-40B4-BE49-F238E27FC236}">
                <a16:creationId xmlns:a16="http://schemas.microsoft.com/office/drawing/2014/main" id="{5C31B110-2E38-493D-BC59-BB19E23B5596}"/>
              </a:ext>
            </a:extLst>
          </p:cNvPr>
          <p:cNvGrpSpPr/>
          <p:nvPr/>
        </p:nvGrpSpPr>
        <p:grpSpPr>
          <a:xfrm>
            <a:off x="6578640" y="2272579"/>
            <a:ext cx="1208571" cy="1205566"/>
            <a:chOff x="5159947" y="-824472"/>
            <a:chExt cx="433203" cy="432126"/>
          </a:xfrm>
        </p:grpSpPr>
        <p:sp>
          <p:nvSpPr>
            <p:cNvPr id="121" name="Freeform: Shape 120">
              <a:extLst>
                <a:ext uri="{FF2B5EF4-FFF2-40B4-BE49-F238E27FC236}">
                  <a16:creationId xmlns:a16="http://schemas.microsoft.com/office/drawing/2014/main" id="{B231BA3A-03D4-4A68-8102-DFE2837D238F}"/>
                </a:ext>
              </a:extLst>
            </p:cNvPr>
            <p:cNvSpPr/>
            <p:nvPr/>
          </p:nvSpPr>
          <p:spPr>
            <a:xfrm>
              <a:off x="5255213" y="-824472"/>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2" name="Freeform: Shape 121">
              <a:extLst>
                <a:ext uri="{FF2B5EF4-FFF2-40B4-BE49-F238E27FC236}">
                  <a16:creationId xmlns:a16="http://schemas.microsoft.com/office/drawing/2014/main" id="{D5ADFF65-4057-4EC8-8348-7E708723A074}"/>
                </a:ext>
              </a:extLst>
            </p:cNvPr>
            <p:cNvSpPr/>
            <p:nvPr/>
          </p:nvSpPr>
          <p:spPr>
            <a:xfrm>
              <a:off x="5230753" y="-569038"/>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3" name="Freeform: Shape 122">
              <a:extLst>
                <a:ext uri="{FF2B5EF4-FFF2-40B4-BE49-F238E27FC236}">
                  <a16:creationId xmlns:a16="http://schemas.microsoft.com/office/drawing/2014/main" id="{93739C87-7F85-430A-9409-B69BB1CA9F34}"/>
                </a:ext>
              </a:extLst>
            </p:cNvPr>
            <p:cNvSpPr/>
            <p:nvPr/>
          </p:nvSpPr>
          <p:spPr>
            <a:xfrm>
              <a:off x="5159947" y="-712290"/>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4" name="Freeform: Shape 123">
              <a:extLst>
                <a:ext uri="{FF2B5EF4-FFF2-40B4-BE49-F238E27FC236}">
                  <a16:creationId xmlns:a16="http://schemas.microsoft.com/office/drawing/2014/main" id="{7C7C3E73-BF76-4E34-8724-11DBC4524485}"/>
                </a:ext>
              </a:extLst>
            </p:cNvPr>
            <p:cNvSpPr/>
            <p:nvPr/>
          </p:nvSpPr>
          <p:spPr>
            <a:xfrm>
              <a:off x="5375905" y="-569360"/>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5" name="Freeform: Shape 124">
              <a:extLst>
                <a:ext uri="{FF2B5EF4-FFF2-40B4-BE49-F238E27FC236}">
                  <a16:creationId xmlns:a16="http://schemas.microsoft.com/office/drawing/2014/main" id="{0BF4D4F8-59C1-4AD6-8DCB-7F935FE0ACBE}"/>
                </a:ext>
              </a:extLst>
            </p:cNvPr>
            <p:cNvSpPr/>
            <p:nvPr/>
          </p:nvSpPr>
          <p:spPr>
            <a:xfrm>
              <a:off x="5165419" y="-523658"/>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6" name="Freeform: Shape 125">
              <a:extLst>
                <a:ext uri="{FF2B5EF4-FFF2-40B4-BE49-F238E27FC236}">
                  <a16:creationId xmlns:a16="http://schemas.microsoft.com/office/drawing/2014/main" id="{ED16F6D7-86C7-4F19-B4D3-F4964B37B82D}"/>
                </a:ext>
              </a:extLst>
            </p:cNvPr>
            <p:cNvSpPr/>
            <p:nvPr/>
          </p:nvSpPr>
          <p:spPr>
            <a:xfrm>
              <a:off x="5222063" y="-467013"/>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7" name="Freeform: Shape 126">
              <a:extLst>
                <a:ext uri="{FF2B5EF4-FFF2-40B4-BE49-F238E27FC236}">
                  <a16:creationId xmlns:a16="http://schemas.microsoft.com/office/drawing/2014/main" id="{51F98ACE-5AE2-4621-A38A-6A6AC72B6E4D}"/>
                </a:ext>
              </a:extLst>
            </p:cNvPr>
            <p:cNvSpPr/>
            <p:nvPr/>
          </p:nvSpPr>
          <p:spPr>
            <a:xfrm>
              <a:off x="5165419" y="-484393"/>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8" name="Freeform: Shape 127">
              <a:extLst>
                <a:ext uri="{FF2B5EF4-FFF2-40B4-BE49-F238E27FC236}">
                  <a16:creationId xmlns:a16="http://schemas.microsoft.com/office/drawing/2014/main" id="{960A402E-0D60-4976-AE9E-508080AE5A35}"/>
                </a:ext>
              </a:extLst>
            </p:cNvPr>
            <p:cNvSpPr/>
            <p:nvPr/>
          </p:nvSpPr>
          <p:spPr>
            <a:xfrm>
              <a:off x="5415090" y="-774455"/>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spTree>
    <p:extLst>
      <p:ext uri="{BB962C8B-B14F-4D97-AF65-F5344CB8AC3E}">
        <p14:creationId xmlns:p14="http://schemas.microsoft.com/office/powerpoint/2010/main" val="1937631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250" fill="hold"/>
                                        <p:tgtEl>
                                          <p:spTgt spid="8"/>
                                        </p:tgtEl>
                                      </p:cBhvr>
                                      <p:by x="1000" y="1000"/>
                                    </p:animScale>
                                  </p:childTnLst>
                                </p:cTn>
                              </p:par>
                              <p:par>
                                <p:cTn id="9" presetID="1" presetClass="entr" presetSubtype="0" fill="hold" nodeType="withEffect">
                                  <p:stCondLst>
                                    <p:cond delay="350"/>
                                  </p:stCondLst>
                                  <p:childTnLst>
                                    <p:set>
                                      <p:cBhvr>
                                        <p:cTn id="10" dur="1" fill="hold">
                                          <p:stCondLst>
                                            <p:cond delay="0"/>
                                          </p:stCondLst>
                                        </p:cTn>
                                        <p:tgtEl>
                                          <p:spTgt spid="83"/>
                                        </p:tgtEl>
                                        <p:attrNameLst>
                                          <p:attrName>style.visibility</p:attrName>
                                        </p:attrNameLst>
                                      </p:cBhvr>
                                      <p:to>
                                        <p:strVal val="visible"/>
                                      </p:to>
                                    </p:set>
                                  </p:childTnLst>
                                </p:cTn>
                              </p:par>
                              <p:par>
                                <p:cTn id="11" presetID="6" presetClass="emph" presetSubtype="0" accel="100000" autoRev="1" fill="hold" nodeType="withEffect">
                                  <p:stCondLst>
                                    <p:cond delay="100"/>
                                  </p:stCondLst>
                                  <p:childTnLst>
                                    <p:animScale>
                                      <p:cBhvr>
                                        <p:cTn id="12" dur="250" fill="hold"/>
                                        <p:tgtEl>
                                          <p:spTgt spid="83"/>
                                        </p:tgtEl>
                                      </p:cBhvr>
                                      <p:by x="1000" y="1000"/>
                                    </p:animScale>
                                  </p:childTnLst>
                                </p:cTn>
                              </p:par>
                              <p:par>
                                <p:cTn id="13" presetID="21" presetClass="entr" presetSubtype="1" fill="hold" nodeType="withEffect">
                                  <p:stCondLst>
                                    <p:cond delay="100"/>
                                  </p:stCondLst>
                                  <p:childTnLst>
                                    <p:set>
                                      <p:cBhvr>
                                        <p:cTn id="14" dur="1" fill="hold">
                                          <p:stCondLst>
                                            <p:cond delay="0"/>
                                          </p:stCondLst>
                                        </p:cTn>
                                        <p:tgtEl>
                                          <p:spTgt spid="84"/>
                                        </p:tgtEl>
                                        <p:attrNameLst>
                                          <p:attrName>style.visibility</p:attrName>
                                        </p:attrNameLst>
                                      </p:cBhvr>
                                      <p:to>
                                        <p:strVal val="visible"/>
                                      </p:to>
                                    </p:set>
                                    <p:animEffect transition="in" filter="wheel(1)">
                                      <p:cBhvr>
                                        <p:cTn id="15" dur="750"/>
                                        <p:tgtEl>
                                          <p:spTgt spid="84"/>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250"/>
                                        <p:tgtEl>
                                          <p:spTgt spid="19"/>
                                        </p:tgtEl>
                                      </p:cBhvr>
                                    </p:animEffect>
                                  </p:childTnLst>
                                </p:cTn>
                              </p:par>
                              <p:par>
                                <p:cTn id="19" presetID="42" presetClass="path" presetSubtype="0" decel="100000" fill="hold" grpId="1" nodeType="withEffect">
                                  <p:stCondLst>
                                    <p:cond delay="250"/>
                                  </p:stCondLst>
                                  <p:childTnLst>
                                    <p:animMotion origin="layout" path="M -3.47222E-6 6.79012E-7 L -3.47222E-6 0.06424 " pathEditMode="relative" rAng="0" ptsTypes="AA">
                                      <p:cBhvr>
                                        <p:cTn id="20" dur="500" spd="-100000" fill="hold"/>
                                        <p:tgtEl>
                                          <p:spTgt spid="19"/>
                                        </p:tgtEl>
                                        <p:attrNameLst>
                                          <p:attrName>ppt_x</p:attrName>
                                          <p:attrName>ppt_y</p:attrName>
                                        </p:attrNameLst>
                                      </p:cBhvr>
                                      <p:rCtr x="0" y="3202"/>
                                    </p:animMotion>
                                  </p:childTnLst>
                                </p:cTn>
                              </p:par>
                            </p:childTnLst>
                          </p:cTn>
                        </p:par>
                        <p:par>
                          <p:cTn id="21" fill="hold">
                            <p:stCondLst>
                              <p:cond delay="850"/>
                            </p:stCondLst>
                            <p:childTnLst>
                              <p:par>
                                <p:cTn id="22" presetID="10" presetClass="entr" presetSubtype="0" fill="hold" grpId="0" nodeType="afterEffect">
                                  <p:stCondLst>
                                    <p:cond delay="25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250"/>
                                        <p:tgtEl>
                                          <p:spTgt spid="20"/>
                                        </p:tgtEl>
                                      </p:cBhvr>
                                    </p:animEffect>
                                  </p:childTnLst>
                                </p:cTn>
                              </p:par>
                              <p:par>
                                <p:cTn id="25" presetID="42" presetClass="path" presetSubtype="0" decel="100000" fill="hold" grpId="1" nodeType="withEffect">
                                  <p:stCondLst>
                                    <p:cond delay="250"/>
                                  </p:stCondLst>
                                  <p:childTnLst>
                                    <p:animMotion origin="layout" path="M -3.92361E-6 6.79012E-7 L -3.92361E-6 0.06424 " pathEditMode="relative" rAng="0" ptsTypes="AA">
                                      <p:cBhvr>
                                        <p:cTn id="26" dur="500" spd="-100000" fill="hold"/>
                                        <p:tgtEl>
                                          <p:spTgt spid="20"/>
                                        </p:tgtEl>
                                        <p:attrNameLst>
                                          <p:attrName>ppt_x</p:attrName>
                                          <p:attrName>ppt_y</p:attrName>
                                        </p:attrNameLst>
                                      </p:cBhvr>
                                      <p:rCtr x="0" y="3202"/>
                                    </p:animMotion>
                                  </p:childTnLst>
                                </p:cTn>
                              </p:par>
                              <p:par>
                                <p:cTn id="27" presetID="1" presetClass="entr" presetSubtype="0" fill="hold" grpId="0" nodeType="withEffect">
                                  <p:stCondLst>
                                    <p:cond delay="250"/>
                                  </p:stCondLst>
                                  <p:childTnLst>
                                    <p:set>
                                      <p:cBhvr>
                                        <p:cTn id="28" dur="1" fill="hold">
                                          <p:stCondLst>
                                            <p:cond delay="0"/>
                                          </p:stCondLst>
                                        </p:cTn>
                                        <p:tgtEl>
                                          <p:spTgt spid="17"/>
                                        </p:tgtEl>
                                        <p:attrNameLst>
                                          <p:attrName>style.visibility</p:attrName>
                                        </p:attrNameLst>
                                      </p:cBhvr>
                                      <p:to>
                                        <p:strVal val="visible"/>
                                      </p:to>
                                    </p:set>
                                  </p:childTnLst>
                                </p:cTn>
                              </p:par>
                              <p:par>
                                <p:cTn id="29" presetID="6" presetClass="emph" presetSubtype="0" accel="100000" autoRev="1" fill="hold" grpId="1" nodeType="withEffect">
                                  <p:stCondLst>
                                    <p:cond delay="0"/>
                                  </p:stCondLst>
                                  <p:childTnLst>
                                    <p:animScale>
                                      <p:cBhvr>
                                        <p:cTn id="30" dur="250" fill="hold"/>
                                        <p:tgtEl>
                                          <p:spTgt spid="17"/>
                                        </p:tgtEl>
                                      </p:cBhvr>
                                      <p:by x="1000" y="1000"/>
                                    </p:animScale>
                                  </p:childTnLst>
                                </p:cTn>
                              </p:par>
                              <p:par>
                                <p:cTn id="31" presetID="1" presetClass="entr" presetSubtype="0" fill="hold" nodeType="withEffect">
                                  <p:stCondLst>
                                    <p:cond delay="350"/>
                                  </p:stCondLst>
                                  <p:childTnLst>
                                    <p:set>
                                      <p:cBhvr>
                                        <p:cTn id="32" dur="1" fill="hold">
                                          <p:stCondLst>
                                            <p:cond delay="0"/>
                                          </p:stCondLst>
                                        </p:cTn>
                                        <p:tgtEl>
                                          <p:spTgt spid="6"/>
                                        </p:tgtEl>
                                        <p:attrNameLst>
                                          <p:attrName>style.visibility</p:attrName>
                                        </p:attrNameLst>
                                      </p:cBhvr>
                                      <p:to>
                                        <p:strVal val="visible"/>
                                      </p:to>
                                    </p:set>
                                  </p:childTnLst>
                                </p:cTn>
                              </p:par>
                              <p:par>
                                <p:cTn id="33" presetID="6" presetClass="emph" presetSubtype="0" accel="50000" autoRev="1" fill="hold" nodeType="withEffect">
                                  <p:stCondLst>
                                    <p:cond delay="100"/>
                                  </p:stCondLst>
                                  <p:childTnLst>
                                    <p:animScale>
                                      <p:cBhvr>
                                        <p:cTn id="34" dur="250" fill="hold"/>
                                        <p:tgtEl>
                                          <p:spTgt spid="6"/>
                                        </p:tgtEl>
                                      </p:cBhvr>
                                      <p:by x="1000" y="1000"/>
                                    </p:animScale>
                                  </p:childTnLst>
                                </p:cTn>
                              </p:par>
                              <p:par>
                                <p:cTn id="35" presetID="21" presetClass="entr" presetSubtype="1" fill="hold" nodeType="withEffect">
                                  <p:stCondLst>
                                    <p:cond delay="100"/>
                                  </p:stCondLst>
                                  <p:childTnLst>
                                    <p:set>
                                      <p:cBhvr>
                                        <p:cTn id="36" dur="1" fill="hold">
                                          <p:stCondLst>
                                            <p:cond delay="0"/>
                                          </p:stCondLst>
                                        </p:cTn>
                                        <p:tgtEl>
                                          <p:spTgt spid="85"/>
                                        </p:tgtEl>
                                        <p:attrNameLst>
                                          <p:attrName>style.visibility</p:attrName>
                                        </p:attrNameLst>
                                      </p:cBhvr>
                                      <p:to>
                                        <p:strVal val="visible"/>
                                      </p:to>
                                    </p:set>
                                    <p:animEffect transition="in" filter="wheel(1)">
                                      <p:cBhvr>
                                        <p:cTn id="37" dur="750"/>
                                        <p:tgtEl>
                                          <p:spTgt spid="85"/>
                                        </p:tgtEl>
                                      </p:cBhvr>
                                    </p:animEffect>
                                  </p:childTnLst>
                                </p:cTn>
                              </p:par>
                            </p:childTnLst>
                          </p:cTn>
                        </p:par>
                        <p:par>
                          <p:cTn id="38" fill="hold">
                            <p:stCondLst>
                              <p:cond delay="1700"/>
                            </p:stCondLst>
                            <p:childTnLst>
                              <p:par>
                                <p:cTn id="39" presetID="10" presetClass="entr" presetSubtype="0" fill="hold" grpId="0" nodeType="afterEffect">
                                  <p:stCondLst>
                                    <p:cond delay="25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250"/>
                                        <p:tgtEl>
                                          <p:spTgt spid="21"/>
                                        </p:tgtEl>
                                      </p:cBhvr>
                                    </p:animEffect>
                                  </p:childTnLst>
                                </p:cTn>
                              </p:par>
                              <p:par>
                                <p:cTn id="42" presetID="42" presetClass="path" presetSubtype="0" decel="100000" fill="hold" grpId="1" nodeType="withEffect">
                                  <p:stCondLst>
                                    <p:cond delay="250"/>
                                  </p:stCondLst>
                                  <p:childTnLst>
                                    <p:animMotion origin="layout" path="M 4.13194E-6 6.79012E-7 L 4.13194E-6 0.06424 " pathEditMode="relative" rAng="0" ptsTypes="AA">
                                      <p:cBhvr>
                                        <p:cTn id="43" dur="500" spd="-100000" fill="hold"/>
                                        <p:tgtEl>
                                          <p:spTgt spid="21"/>
                                        </p:tgtEl>
                                        <p:attrNameLst>
                                          <p:attrName>ppt_x</p:attrName>
                                          <p:attrName>ppt_y</p:attrName>
                                        </p:attrNameLst>
                                      </p:cBhvr>
                                      <p:rCtr x="0" y="3202"/>
                                    </p:animMotion>
                                  </p:childTnLst>
                                </p:cTn>
                              </p:par>
                              <p:par>
                                <p:cTn id="44" presetID="1" presetClass="entr" presetSubtype="0" fill="hold" grpId="0" nodeType="withEffect">
                                  <p:stCondLst>
                                    <p:cond delay="250"/>
                                  </p:stCondLst>
                                  <p:childTnLst>
                                    <p:set>
                                      <p:cBhvr>
                                        <p:cTn id="45" dur="1" fill="hold">
                                          <p:stCondLst>
                                            <p:cond delay="0"/>
                                          </p:stCondLst>
                                        </p:cTn>
                                        <p:tgtEl>
                                          <p:spTgt spid="18"/>
                                        </p:tgtEl>
                                        <p:attrNameLst>
                                          <p:attrName>style.visibility</p:attrName>
                                        </p:attrNameLst>
                                      </p:cBhvr>
                                      <p:to>
                                        <p:strVal val="visible"/>
                                      </p:to>
                                    </p:set>
                                  </p:childTnLst>
                                </p:cTn>
                              </p:par>
                              <p:par>
                                <p:cTn id="46" presetID="6" presetClass="emph" presetSubtype="0" accel="100000" autoRev="1" fill="hold" grpId="1" nodeType="withEffect">
                                  <p:stCondLst>
                                    <p:cond delay="0"/>
                                  </p:stCondLst>
                                  <p:childTnLst>
                                    <p:animScale>
                                      <p:cBhvr>
                                        <p:cTn id="47" dur="250" fill="hold"/>
                                        <p:tgtEl>
                                          <p:spTgt spid="18"/>
                                        </p:tgtEl>
                                      </p:cBhvr>
                                      <p:by x="1000" y="1000"/>
                                    </p:animScale>
                                  </p:childTnLst>
                                </p:cTn>
                              </p:par>
                              <p:par>
                                <p:cTn id="48" presetID="1" presetClass="entr" presetSubtype="0" fill="hold" nodeType="withEffect">
                                  <p:stCondLst>
                                    <p:cond delay="350"/>
                                  </p:stCondLst>
                                  <p:childTnLst>
                                    <p:set>
                                      <p:cBhvr>
                                        <p:cTn id="49" dur="1" fill="hold">
                                          <p:stCondLst>
                                            <p:cond delay="0"/>
                                          </p:stCondLst>
                                        </p:cTn>
                                        <p:tgtEl>
                                          <p:spTgt spid="5"/>
                                        </p:tgtEl>
                                        <p:attrNameLst>
                                          <p:attrName>style.visibility</p:attrName>
                                        </p:attrNameLst>
                                      </p:cBhvr>
                                      <p:to>
                                        <p:strVal val="visible"/>
                                      </p:to>
                                    </p:set>
                                  </p:childTnLst>
                                </p:cTn>
                              </p:par>
                              <p:par>
                                <p:cTn id="50" presetID="6" presetClass="emph" presetSubtype="0" accel="100000" autoRev="1" fill="hold" nodeType="withEffect">
                                  <p:stCondLst>
                                    <p:cond delay="100"/>
                                  </p:stCondLst>
                                  <p:childTnLst>
                                    <p:animScale>
                                      <p:cBhvr>
                                        <p:cTn id="51" dur="250" fill="hold"/>
                                        <p:tgtEl>
                                          <p:spTgt spid="5"/>
                                        </p:tgtEl>
                                      </p:cBhvr>
                                      <p:by x="1000" y="1000"/>
                                    </p:animScale>
                                  </p:childTnLst>
                                </p:cTn>
                              </p:par>
                              <p:par>
                                <p:cTn id="52" presetID="21" presetClass="entr" presetSubtype="1" fill="hold" nodeType="withEffect">
                                  <p:stCondLst>
                                    <p:cond delay="100"/>
                                  </p:stCondLst>
                                  <p:childTnLst>
                                    <p:set>
                                      <p:cBhvr>
                                        <p:cTn id="53" dur="1" fill="hold">
                                          <p:stCondLst>
                                            <p:cond delay="0"/>
                                          </p:stCondLst>
                                        </p:cTn>
                                        <p:tgtEl>
                                          <p:spTgt spid="86"/>
                                        </p:tgtEl>
                                        <p:attrNameLst>
                                          <p:attrName>style.visibility</p:attrName>
                                        </p:attrNameLst>
                                      </p:cBhvr>
                                      <p:to>
                                        <p:strVal val="visible"/>
                                      </p:to>
                                    </p:set>
                                    <p:animEffect transition="in" filter="wheel(1)">
                                      <p:cBhvr>
                                        <p:cTn id="54" dur="7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7" grpId="0" animBg="1"/>
      <p:bldP spid="17" grpId="1" animBg="1"/>
      <p:bldP spid="18" grpId="0" animBg="1"/>
      <p:bldP spid="18" grpId="1" animBg="1"/>
      <p:bldP spid="19" grpId="0"/>
      <p:bldP spid="19" grpId="1"/>
      <p:bldP spid="20" grpId="0"/>
      <p:bldP spid="20" grpId="1"/>
      <p:bldP spid="21" grpId="0"/>
      <p:bldP spid="21" grpId="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AEB8B0A-B076-486A-96CC-92DDB587BD59}"/>
              </a:ext>
            </a:extLst>
          </p:cNvPr>
          <p:cNvSpPr/>
          <p:nvPr/>
        </p:nvSpPr>
        <p:spPr>
          <a:xfrm>
            <a:off x="1" y="2915299"/>
            <a:ext cx="14630389" cy="2283162"/>
          </a:xfrm>
          <a:prstGeom prst="rect">
            <a:avLst/>
          </a:prstGeom>
          <a:gradFill>
            <a:gsLst>
              <a:gs pos="1961">
                <a:schemeClr val="accent1"/>
              </a:gs>
              <a:gs pos="10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a:extLst>
              <a:ext uri="{FF2B5EF4-FFF2-40B4-BE49-F238E27FC236}">
                <a16:creationId xmlns:a16="http://schemas.microsoft.com/office/drawing/2014/main" id="{BD330FA2-747B-4632-858B-E0FB823AAF18}"/>
              </a:ext>
            </a:extLst>
          </p:cNvPr>
          <p:cNvSpPr>
            <a:spLocks noGrp="1"/>
          </p:cNvSpPr>
          <p:nvPr>
            <p:ph type="title"/>
          </p:nvPr>
        </p:nvSpPr>
        <p:spPr>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731520"/>
            <a:r>
              <a:rPr lang="en-US" dirty="0">
                <a:solidFill>
                  <a:schemeClr val="lt1"/>
                </a:solidFill>
                <a:latin typeface="+mj-lt"/>
                <a:ea typeface="Amazon Ember" panose="020B0603020204020204" pitchFamily="34" charset="0"/>
                <a:cs typeface="Amazon Ember" panose="020B0603020204020204" pitchFamily="34" charset="0"/>
              </a:rPr>
              <a:t>Lots of small changes</a:t>
            </a:r>
          </a:p>
        </p:txBody>
      </p:sp>
      <p:sp>
        <p:nvSpPr>
          <p:cNvPr id="5" name="Content Placeholder 2">
            <a:extLst>
              <a:ext uri="{FF2B5EF4-FFF2-40B4-BE49-F238E27FC236}">
                <a16:creationId xmlns:a16="http://schemas.microsoft.com/office/drawing/2014/main" id="{5F4CC5E2-38B5-478A-852A-68CF2C6FB182}"/>
              </a:ext>
            </a:extLst>
          </p:cNvPr>
          <p:cNvSpPr txBox="1">
            <a:spLocks/>
          </p:cNvSpPr>
          <p:nvPr/>
        </p:nvSpPr>
        <p:spPr>
          <a:xfrm>
            <a:off x="3388440" y="5534134"/>
            <a:ext cx="2230184" cy="1571482"/>
          </a:xfrm>
          <a:prstGeom prst="rect">
            <a:avLst/>
          </a:prstGeom>
        </p:spPr>
        <p:txBody>
          <a:bodyPr vert="horz" lIns="146304" tIns="73152" rIns="146304" bIns="73152" rtlCol="0">
            <a:noAutofit/>
          </a:bodyPr>
          <a:lstStyle>
            <a:defPPr>
              <a:defRPr lang="en-US"/>
            </a:defPPr>
            <a:lvl1pPr indent="0" algn="ctr" defTabSz="731520">
              <a:spcBef>
                <a:spcPct val="20000"/>
              </a:spcBef>
              <a:buFontTx/>
              <a:buNone/>
              <a:defRPr sz="3200" b="0" i="0">
                <a:cs typeface="Amazon Ember Regular" charset="0"/>
              </a:defRPr>
            </a:lvl1pPr>
            <a:lvl2pPr marL="742950" indent="-285750" defTabSz="457200">
              <a:spcBef>
                <a:spcPct val="20000"/>
              </a:spcBef>
              <a:buFont typeface="Arial"/>
              <a:buChar char="•"/>
              <a:defRPr sz="2000" b="0" i="0">
                <a:solidFill>
                  <a:srgbClr val="414042"/>
                </a:solidFill>
                <a:latin typeface="Amazon Ember Regular" charset="0"/>
                <a:cs typeface="Amazon Ember Regular" charset="0"/>
              </a:defRPr>
            </a:lvl2pPr>
            <a:lvl3pPr marL="1143000" indent="-228600" defTabSz="457200">
              <a:spcBef>
                <a:spcPct val="20000"/>
              </a:spcBef>
              <a:buFont typeface="Arial"/>
              <a:buChar char="•"/>
              <a:defRPr sz="1800" b="0" i="0">
                <a:solidFill>
                  <a:srgbClr val="414042"/>
                </a:solidFill>
                <a:latin typeface="Amazon Ember Regular" charset="0"/>
                <a:cs typeface="Amazon Ember Regular" charset="0"/>
              </a:defRPr>
            </a:lvl3pPr>
            <a:lvl4pPr marL="1600200" indent="-228600" defTabSz="457200">
              <a:spcBef>
                <a:spcPct val="20000"/>
              </a:spcBef>
              <a:buFont typeface="Arial"/>
              <a:buChar char="–"/>
              <a:defRPr sz="1600" b="0" i="0">
                <a:solidFill>
                  <a:srgbClr val="414042"/>
                </a:solidFill>
                <a:latin typeface="Amazon Ember Regular" charset="0"/>
                <a:cs typeface="Amazon Ember Regular" charset="0"/>
              </a:defRPr>
            </a:lvl4pPr>
            <a:lvl5pPr marL="2057400" indent="-228600" defTabSz="457200">
              <a:spcBef>
                <a:spcPct val="20000"/>
              </a:spcBef>
              <a:buFont typeface="Arial"/>
              <a:buChar char="»"/>
              <a:defRPr sz="1600" b="0" i="0">
                <a:solidFill>
                  <a:srgbClr val="414042"/>
                </a:solidFill>
                <a:latin typeface="Amazon Ember Regular" charset="0"/>
                <a:cs typeface="Amazon Ember Regular"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sz="4000" dirty="0">
                <a:cs typeface="Amazon Ember" panose="020B0603020204020204" pitchFamily="34" charset="0"/>
              </a:rPr>
              <a:t>Slow </a:t>
            </a:r>
            <a:r>
              <a:rPr lang="en-US" dirty="0">
                <a:cs typeface="Amazon Ember" panose="020B0603020204020204" pitchFamily="34" charset="0"/>
              </a:rPr>
              <a:t>build</a:t>
            </a:r>
          </a:p>
        </p:txBody>
      </p:sp>
      <p:sp>
        <p:nvSpPr>
          <p:cNvPr id="6" name="Content Placeholder 2">
            <a:extLst>
              <a:ext uri="{FF2B5EF4-FFF2-40B4-BE49-F238E27FC236}">
                <a16:creationId xmlns:a16="http://schemas.microsoft.com/office/drawing/2014/main" id="{345210E7-0B2C-4797-A709-2643E44458B2}"/>
              </a:ext>
            </a:extLst>
          </p:cNvPr>
          <p:cNvSpPr txBox="1">
            <a:spLocks/>
          </p:cNvSpPr>
          <p:nvPr/>
        </p:nvSpPr>
        <p:spPr>
          <a:xfrm>
            <a:off x="5594318" y="5534134"/>
            <a:ext cx="2230184" cy="1571482"/>
          </a:xfrm>
          <a:prstGeom prst="rect">
            <a:avLst/>
          </a:prstGeom>
        </p:spPr>
        <p:txBody>
          <a:bodyPr vert="horz" lIns="146304" tIns="73152" rIns="146304" bIns="73152" rtlCol="0">
            <a:noAutofit/>
          </a:bodyPr>
          <a:lstStyle>
            <a:defPPr>
              <a:defRPr lang="en-US"/>
            </a:defPPr>
            <a:lvl1pPr indent="0" algn="ctr" defTabSz="731520">
              <a:spcBef>
                <a:spcPct val="20000"/>
              </a:spcBef>
              <a:buFontTx/>
              <a:buNone/>
              <a:defRPr sz="3200" b="0" i="0">
                <a:cs typeface="Amazon Ember Regular" charset="0"/>
              </a:defRPr>
            </a:lvl1pPr>
            <a:lvl2pPr marL="742950" indent="-285750" defTabSz="457200">
              <a:spcBef>
                <a:spcPct val="20000"/>
              </a:spcBef>
              <a:buFont typeface="Arial"/>
              <a:buChar char="•"/>
              <a:defRPr sz="2000" b="0" i="0">
                <a:solidFill>
                  <a:srgbClr val="414042"/>
                </a:solidFill>
                <a:latin typeface="Amazon Ember Regular" charset="0"/>
                <a:cs typeface="Amazon Ember Regular" charset="0"/>
              </a:defRPr>
            </a:lvl2pPr>
            <a:lvl3pPr marL="1143000" indent="-228600" defTabSz="457200">
              <a:spcBef>
                <a:spcPct val="20000"/>
              </a:spcBef>
              <a:buFont typeface="Arial"/>
              <a:buChar char="•"/>
              <a:defRPr sz="1800" b="0" i="0">
                <a:solidFill>
                  <a:srgbClr val="414042"/>
                </a:solidFill>
                <a:latin typeface="Amazon Ember Regular" charset="0"/>
                <a:cs typeface="Amazon Ember Regular" charset="0"/>
              </a:defRPr>
            </a:lvl3pPr>
            <a:lvl4pPr marL="1600200" indent="-228600" defTabSz="457200">
              <a:spcBef>
                <a:spcPct val="20000"/>
              </a:spcBef>
              <a:buFont typeface="Arial"/>
              <a:buChar char="–"/>
              <a:defRPr sz="1600" b="0" i="0">
                <a:solidFill>
                  <a:srgbClr val="414042"/>
                </a:solidFill>
                <a:latin typeface="Amazon Ember Regular" charset="0"/>
                <a:cs typeface="Amazon Ember Regular" charset="0"/>
              </a:defRPr>
            </a:lvl4pPr>
            <a:lvl5pPr marL="2057400" indent="-228600" defTabSz="457200">
              <a:spcBef>
                <a:spcPct val="20000"/>
              </a:spcBef>
              <a:buFont typeface="Arial"/>
              <a:buChar char="»"/>
              <a:defRPr sz="1600" b="0" i="0">
                <a:solidFill>
                  <a:srgbClr val="414042"/>
                </a:solidFill>
                <a:latin typeface="Amazon Ember Regular" charset="0"/>
                <a:cs typeface="Amazon Ember Regular"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sz="4000" dirty="0">
                <a:cs typeface="Amazon Ember" panose="020B0603020204020204" pitchFamily="34" charset="0"/>
              </a:rPr>
              <a:t>Big</a:t>
            </a:r>
            <a:br>
              <a:rPr lang="en-US" dirty="0">
                <a:cs typeface="Amazon Ember" panose="020B0603020204020204" pitchFamily="34" charset="0"/>
              </a:rPr>
            </a:br>
            <a:r>
              <a:rPr lang="en-US" dirty="0">
                <a:cs typeface="Amazon Ember" panose="020B0603020204020204" pitchFamily="34" charset="0"/>
              </a:rPr>
              <a:t>build</a:t>
            </a:r>
          </a:p>
        </p:txBody>
      </p:sp>
      <p:sp>
        <p:nvSpPr>
          <p:cNvPr id="7" name="Content Placeholder 2">
            <a:extLst>
              <a:ext uri="{FF2B5EF4-FFF2-40B4-BE49-F238E27FC236}">
                <a16:creationId xmlns:a16="http://schemas.microsoft.com/office/drawing/2014/main" id="{77CD46BD-FE5E-41BF-B2AC-6386965924C4}"/>
              </a:ext>
            </a:extLst>
          </p:cNvPr>
          <p:cNvSpPr txBox="1">
            <a:spLocks/>
          </p:cNvSpPr>
          <p:nvPr/>
        </p:nvSpPr>
        <p:spPr>
          <a:xfrm>
            <a:off x="8299212" y="5534134"/>
            <a:ext cx="2230184" cy="1571482"/>
          </a:xfrm>
          <a:prstGeom prst="rect">
            <a:avLst/>
          </a:prstGeom>
        </p:spPr>
        <p:txBody>
          <a:bodyPr vert="horz" lIns="146304" tIns="73152" rIns="146304" bIns="73152" rtlCol="0">
            <a:noAutofit/>
          </a:bodyPr>
          <a:lstStyle>
            <a:defPPr>
              <a:defRPr lang="en-US"/>
            </a:defPPr>
            <a:lvl1pPr indent="0" algn="ctr" defTabSz="731520">
              <a:spcBef>
                <a:spcPct val="20000"/>
              </a:spcBef>
              <a:buFontTx/>
              <a:buNone/>
              <a:defRPr sz="3200" b="0" i="0">
                <a:cs typeface="Amazon Ember Regular" charset="0"/>
              </a:defRPr>
            </a:lvl1pPr>
            <a:lvl2pPr marL="742950" indent="-285750" defTabSz="457200">
              <a:spcBef>
                <a:spcPct val="20000"/>
              </a:spcBef>
              <a:buFont typeface="Arial"/>
              <a:buChar char="•"/>
              <a:defRPr sz="2000" b="0" i="0">
                <a:solidFill>
                  <a:srgbClr val="414042"/>
                </a:solidFill>
                <a:latin typeface="Amazon Ember Regular" charset="0"/>
                <a:cs typeface="Amazon Ember Regular" charset="0"/>
              </a:defRPr>
            </a:lvl2pPr>
            <a:lvl3pPr marL="1143000" indent="-228600" defTabSz="457200">
              <a:spcBef>
                <a:spcPct val="20000"/>
              </a:spcBef>
              <a:buFont typeface="Arial"/>
              <a:buChar char="•"/>
              <a:defRPr sz="1800" b="0" i="0">
                <a:solidFill>
                  <a:srgbClr val="414042"/>
                </a:solidFill>
                <a:latin typeface="Amazon Ember Regular" charset="0"/>
                <a:cs typeface="Amazon Ember Regular" charset="0"/>
              </a:defRPr>
            </a:lvl3pPr>
            <a:lvl4pPr marL="1600200" indent="-228600" defTabSz="457200">
              <a:spcBef>
                <a:spcPct val="20000"/>
              </a:spcBef>
              <a:buFont typeface="Arial"/>
              <a:buChar char="–"/>
              <a:defRPr sz="1600" b="0" i="0">
                <a:solidFill>
                  <a:srgbClr val="414042"/>
                </a:solidFill>
                <a:latin typeface="Amazon Ember Regular" charset="0"/>
                <a:cs typeface="Amazon Ember Regular" charset="0"/>
              </a:defRPr>
            </a:lvl4pPr>
            <a:lvl5pPr marL="2057400" indent="-228600" defTabSz="457200">
              <a:spcBef>
                <a:spcPct val="20000"/>
              </a:spcBef>
              <a:buFont typeface="Arial"/>
              <a:buChar char="»"/>
              <a:defRPr sz="1600" b="0" i="0">
                <a:solidFill>
                  <a:srgbClr val="414042"/>
                </a:solidFill>
                <a:latin typeface="Amazon Ember Regular" charset="0"/>
                <a:cs typeface="Amazon Ember Regular"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sz="4000" dirty="0">
                <a:cs typeface="Amazon Ember" panose="020B0603020204020204" pitchFamily="34" charset="0"/>
              </a:rPr>
              <a:t>Fast</a:t>
            </a:r>
            <a:r>
              <a:rPr lang="en-US" dirty="0">
                <a:cs typeface="Amazon Ember" panose="020B0603020204020204" pitchFamily="34" charset="0"/>
              </a:rPr>
              <a:t> build</a:t>
            </a:r>
          </a:p>
        </p:txBody>
      </p:sp>
      <p:sp>
        <p:nvSpPr>
          <p:cNvPr id="8" name="Content Placeholder 2">
            <a:extLst>
              <a:ext uri="{FF2B5EF4-FFF2-40B4-BE49-F238E27FC236}">
                <a16:creationId xmlns:a16="http://schemas.microsoft.com/office/drawing/2014/main" id="{8B410680-CF0B-46C6-BE73-990C2C764A99}"/>
              </a:ext>
            </a:extLst>
          </p:cNvPr>
          <p:cNvSpPr txBox="1">
            <a:spLocks/>
          </p:cNvSpPr>
          <p:nvPr/>
        </p:nvSpPr>
        <p:spPr>
          <a:xfrm>
            <a:off x="10870850" y="5534134"/>
            <a:ext cx="2230184" cy="1571482"/>
          </a:xfrm>
          <a:prstGeom prst="rect">
            <a:avLst/>
          </a:prstGeom>
        </p:spPr>
        <p:txBody>
          <a:bodyPr vert="horz" lIns="146304" tIns="73152" rIns="146304" bIns="73152" rtlCol="0">
            <a:noAutofit/>
          </a:bodyPr>
          <a:lstStyle>
            <a:defPPr>
              <a:defRPr lang="en-US"/>
            </a:defPPr>
            <a:lvl1pPr indent="0" algn="ctr" defTabSz="731520">
              <a:spcBef>
                <a:spcPct val="20000"/>
              </a:spcBef>
              <a:buFontTx/>
              <a:buNone/>
              <a:defRPr sz="3200" b="0" i="0">
                <a:cs typeface="Amazon Ember Regular" charset="0"/>
              </a:defRPr>
            </a:lvl1pPr>
            <a:lvl2pPr marL="742950" indent="-285750" defTabSz="457200">
              <a:spcBef>
                <a:spcPct val="20000"/>
              </a:spcBef>
              <a:buFont typeface="Arial"/>
              <a:buChar char="•"/>
              <a:defRPr sz="2000" b="0" i="0">
                <a:solidFill>
                  <a:srgbClr val="414042"/>
                </a:solidFill>
                <a:latin typeface="Amazon Ember Regular" charset="0"/>
                <a:cs typeface="Amazon Ember Regular" charset="0"/>
              </a:defRPr>
            </a:lvl2pPr>
            <a:lvl3pPr marL="1143000" indent="-228600" defTabSz="457200">
              <a:spcBef>
                <a:spcPct val="20000"/>
              </a:spcBef>
              <a:buFont typeface="Arial"/>
              <a:buChar char="•"/>
              <a:defRPr sz="1800" b="0" i="0">
                <a:solidFill>
                  <a:srgbClr val="414042"/>
                </a:solidFill>
                <a:latin typeface="Amazon Ember Regular" charset="0"/>
                <a:cs typeface="Amazon Ember Regular" charset="0"/>
              </a:defRPr>
            </a:lvl3pPr>
            <a:lvl4pPr marL="1600200" indent="-228600" defTabSz="457200">
              <a:spcBef>
                <a:spcPct val="20000"/>
              </a:spcBef>
              <a:buFont typeface="Arial"/>
              <a:buChar char="–"/>
              <a:defRPr sz="1600" b="0" i="0">
                <a:solidFill>
                  <a:srgbClr val="414042"/>
                </a:solidFill>
                <a:latin typeface="Amazon Ember Regular" charset="0"/>
                <a:cs typeface="Amazon Ember Regular" charset="0"/>
              </a:defRPr>
            </a:lvl4pPr>
            <a:lvl5pPr marL="2057400" indent="-228600" defTabSz="457200">
              <a:spcBef>
                <a:spcPct val="20000"/>
              </a:spcBef>
              <a:buFont typeface="Arial"/>
              <a:buChar char="»"/>
              <a:defRPr sz="1600" b="0" i="0">
                <a:solidFill>
                  <a:srgbClr val="414042"/>
                </a:solidFill>
                <a:latin typeface="Amazon Ember Regular" charset="0"/>
                <a:cs typeface="Amazon Ember Regular"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sz="4000" dirty="0">
                <a:cs typeface="Amazon Ember" panose="020B0603020204020204" pitchFamily="34" charset="0"/>
              </a:rPr>
              <a:t>Small</a:t>
            </a:r>
            <a:r>
              <a:rPr lang="en-US" dirty="0">
                <a:cs typeface="Amazon Ember" panose="020B0603020204020204" pitchFamily="34" charset="0"/>
              </a:rPr>
              <a:t> build</a:t>
            </a:r>
          </a:p>
        </p:txBody>
      </p:sp>
      <p:sp>
        <p:nvSpPr>
          <p:cNvPr id="10" name="Content Placeholder 2">
            <a:extLst>
              <a:ext uri="{FF2B5EF4-FFF2-40B4-BE49-F238E27FC236}">
                <a16:creationId xmlns:a16="http://schemas.microsoft.com/office/drawing/2014/main" id="{2B9EB627-7A76-45B4-BA2F-A5602E40E0DF}"/>
              </a:ext>
            </a:extLst>
          </p:cNvPr>
          <p:cNvSpPr txBox="1">
            <a:spLocks/>
          </p:cNvSpPr>
          <p:nvPr/>
        </p:nvSpPr>
        <p:spPr>
          <a:xfrm>
            <a:off x="4484399" y="1630371"/>
            <a:ext cx="2887922" cy="874638"/>
          </a:xfrm>
          <a:prstGeom prst="rect">
            <a:avLst/>
          </a:prstGeom>
        </p:spPr>
        <p:txBody>
          <a:bodyPr vert="horz" lIns="146304" tIns="73152" rIns="146304" bIns="73152" rtlCol="0">
            <a:noAutofit/>
          </a:bodyPr>
          <a:lstStyle>
            <a:defPPr>
              <a:defRPr lang="en-US"/>
            </a:defPPr>
            <a:lvl1pPr indent="0" algn="ctr" defTabSz="731520">
              <a:spcBef>
                <a:spcPct val="20000"/>
              </a:spcBef>
              <a:buFontTx/>
              <a:buNone/>
              <a:defRPr sz="4000" b="0" i="0">
                <a:cs typeface="Amazon Ember Regular" charset="0"/>
              </a:defRPr>
            </a:lvl1pPr>
            <a:lvl2pPr marL="742950" indent="-285750" defTabSz="457200">
              <a:spcBef>
                <a:spcPct val="20000"/>
              </a:spcBef>
              <a:buFont typeface="Arial"/>
              <a:buChar char="•"/>
              <a:defRPr sz="2000" b="0" i="0">
                <a:solidFill>
                  <a:srgbClr val="414042"/>
                </a:solidFill>
                <a:latin typeface="Amazon Ember Regular" charset="0"/>
                <a:cs typeface="Amazon Ember Regular" charset="0"/>
              </a:defRPr>
            </a:lvl2pPr>
            <a:lvl3pPr marL="1143000" indent="-228600" defTabSz="457200">
              <a:spcBef>
                <a:spcPct val="20000"/>
              </a:spcBef>
              <a:buFont typeface="Arial"/>
              <a:buChar char="•"/>
              <a:defRPr sz="1800" b="0" i="0">
                <a:solidFill>
                  <a:srgbClr val="414042"/>
                </a:solidFill>
                <a:latin typeface="Amazon Ember Regular" charset="0"/>
                <a:cs typeface="Amazon Ember Regular" charset="0"/>
              </a:defRPr>
            </a:lvl3pPr>
            <a:lvl4pPr marL="1600200" indent="-228600" defTabSz="457200">
              <a:spcBef>
                <a:spcPct val="20000"/>
              </a:spcBef>
              <a:buFont typeface="Arial"/>
              <a:buChar char="–"/>
              <a:defRPr sz="1600" b="0" i="0">
                <a:solidFill>
                  <a:srgbClr val="414042"/>
                </a:solidFill>
                <a:latin typeface="Amazon Ember Regular" charset="0"/>
                <a:cs typeface="Amazon Ember Regular" charset="0"/>
              </a:defRPr>
            </a:lvl4pPr>
            <a:lvl5pPr marL="2057400" indent="-228600" defTabSz="457200">
              <a:spcBef>
                <a:spcPct val="20000"/>
              </a:spcBef>
              <a:buFont typeface="Arial"/>
              <a:buChar char="»"/>
              <a:defRPr sz="1600" b="0" i="0">
                <a:solidFill>
                  <a:srgbClr val="414042"/>
                </a:solidFill>
                <a:latin typeface="Amazon Ember Regular" charset="0"/>
                <a:cs typeface="Amazon Ember Regular"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sz="5000" dirty="0">
                <a:cs typeface="Amazon Ember" panose="020B0603020204020204" pitchFamily="34" charset="0"/>
              </a:rPr>
              <a:t>Hours</a:t>
            </a:r>
          </a:p>
        </p:txBody>
      </p:sp>
      <p:sp>
        <p:nvSpPr>
          <p:cNvPr id="11" name="Content Placeholder 2">
            <a:extLst>
              <a:ext uri="{FF2B5EF4-FFF2-40B4-BE49-F238E27FC236}">
                <a16:creationId xmlns:a16="http://schemas.microsoft.com/office/drawing/2014/main" id="{BD1EA016-C509-483D-A351-94944B2B0F06}"/>
              </a:ext>
            </a:extLst>
          </p:cNvPr>
          <p:cNvSpPr txBox="1">
            <a:spLocks/>
          </p:cNvSpPr>
          <p:nvPr/>
        </p:nvSpPr>
        <p:spPr>
          <a:xfrm>
            <a:off x="7479764" y="1674820"/>
            <a:ext cx="2230184" cy="785741"/>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20">
              <a:defRPr/>
            </a:pPr>
            <a:r>
              <a:rPr lang="en-US" sz="4000" dirty="0">
                <a:solidFill>
                  <a:schemeClr val="tx1"/>
                </a:solidFill>
                <a:latin typeface="+mn-lt"/>
                <a:cs typeface="Amazon Ember" panose="020B0603020204020204" pitchFamily="34" charset="0"/>
              </a:rPr>
              <a:t>to</a:t>
            </a:r>
            <a:r>
              <a:rPr lang="en-US" sz="4480" dirty="0">
                <a:latin typeface="Amazon Ember" panose="020B0603020204020204" pitchFamily="34" charset="0"/>
                <a:cs typeface="Amazon Ember" panose="020B0603020204020204" pitchFamily="34" charset="0"/>
              </a:rPr>
              <a:t> </a:t>
            </a:r>
          </a:p>
        </p:txBody>
      </p:sp>
      <p:sp>
        <p:nvSpPr>
          <p:cNvPr id="12" name="Content Placeholder 2">
            <a:extLst>
              <a:ext uri="{FF2B5EF4-FFF2-40B4-BE49-F238E27FC236}">
                <a16:creationId xmlns:a16="http://schemas.microsoft.com/office/drawing/2014/main" id="{ABD774D4-B6A3-48C0-88E7-420D3FD15A1E}"/>
              </a:ext>
            </a:extLst>
          </p:cNvPr>
          <p:cNvSpPr txBox="1">
            <a:spLocks/>
          </p:cNvSpPr>
          <p:nvPr/>
        </p:nvSpPr>
        <p:spPr>
          <a:xfrm>
            <a:off x="9817391" y="1630371"/>
            <a:ext cx="3415718" cy="874638"/>
          </a:xfrm>
          <a:prstGeom prst="rect">
            <a:avLst/>
          </a:prstGeom>
        </p:spPr>
        <p:txBody>
          <a:bodyPr vert="horz" lIns="146304" tIns="73152" rIns="146304" bIns="73152" rtlCol="0">
            <a:noAutofit/>
          </a:bodyPr>
          <a:lstStyle>
            <a:defPPr>
              <a:defRPr lang="en-US"/>
            </a:defPPr>
            <a:lvl1pPr indent="0" algn="ctr" defTabSz="731520">
              <a:spcBef>
                <a:spcPct val="20000"/>
              </a:spcBef>
              <a:buFontTx/>
              <a:buNone/>
              <a:defRPr sz="4000" b="0" i="0">
                <a:cs typeface="Amazon Ember Regular" charset="0"/>
              </a:defRPr>
            </a:lvl1pPr>
            <a:lvl2pPr marL="742950" indent="-285750" defTabSz="457200">
              <a:spcBef>
                <a:spcPct val="20000"/>
              </a:spcBef>
              <a:buFont typeface="Arial"/>
              <a:buChar char="•"/>
              <a:defRPr sz="2000" b="0" i="0">
                <a:solidFill>
                  <a:srgbClr val="414042"/>
                </a:solidFill>
                <a:latin typeface="Amazon Ember Regular" charset="0"/>
                <a:cs typeface="Amazon Ember Regular" charset="0"/>
              </a:defRPr>
            </a:lvl2pPr>
            <a:lvl3pPr marL="1143000" indent="-228600" defTabSz="457200">
              <a:spcBef>
                <a:spcPct val="20000"/>
              </a:spcBef>
              <a:buFont typeface="Arial"/>
              <a:buChar char="•"/>
              <a:defRPr sz="1800" b="0" i="0">
                <a:solidFill>
                  <a:srgbClr val="414042"/>
                </a:solidFill>
                <a:latin typeface="Amazon Ember Regular" charset="0"/>
                <a:cs typeface="Amazon Ember Regular" charset="0"/>
              </a:defRPr>
            </a:lvl3pPr>
            <a:lvl4pPr marL="1600200" indent="-228600" defTabSz="457200">
              <a:spcBef>
                <a:spcPct val="20000"/>
              </a:spcBef>
              <a:buFont typeface="Arial"/>
              <a:buChar char="–"/>
              <a:defRPr sz="1600" b="0" i="0">
                <a:solidFill>
                  <a:srgbClr val="414042"/>
                </a:solidFill>
                <a:latin typeface="Amazon Ember Regular" charset="0"/>
                <a:cs typeface="Amazon Ember Regular" charset="0"/>
              </a:defRPr>
            </a:lvl4pPr>
            <a:lvl5pPr marL="2057400" indent="-228600" defTabSz="457200">
              <a:spcBef>
                <a:spcPct val="20000"/>
              </a:spcBef>
              <a:buFont typeface="Arial"/>
              <a:buChar char="»"/>
              <a:defRPr sz="1600" b="0" i="0">
                <a:solidFill>
                  <a:srgbClr val="414042"/>
                </a:solidFill>
                <a:latin typeface="Amazon Ember Regular" charset="0"/>
                <a:cs typeface="Amazon Ember Regular"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sz="5000" dirty="0">
                <a:cs typeface="Amazon Ember" panose="020B0603020204020204" pitchFamily="34" charset="0"/>
              </a:rPr>
              <a:t>Seconds</a:t>
            </a:r>
          </a:p>
        </p:txBody>
      </p:sp>
      <p:sp>
        <p:nvSpPr>
          <p:cNvPr id="19" name="Content Placeholder 2">
            <a:extLst>
              <a:ext uri="{FF2B5EF4-FFF2-40B4-BE49-F238E27FC236}">
                <a16:creationId xmlns:a16="http://schemas.microsoft.com/office/drawing/2014/main" id="{9854ADF3-962E-4E04-84FB-EFB574EEA763}"/>
              </a:ext>
            </a:extLst>
          </p:cNvPr>
          <p:cNvSpPr txBox="1">
            <a:spLocks/>
          </p:cNvSpPr>
          <p:nvPr/>
        </p:nvSpPr>
        <p:spPr>
          <a:xfrm>
            <a:off x="538165" y="3709887"/>
            <a:ext cx="13554072" cy="693987"/>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en-US"/>
            </a:defPPr>
            <a:lvl1pPr algn="ct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5000" dirty="0"/>
              <a:t>Move from </a:t>
            </a:r>
            <a:r>
              <a:rPr lang="en-US" sz="5000" b="1" dirty="0">
                <a:solidFill>
                  <a:schemeClr val="accent2"/>
                </a:solidFill>
                <a:latin typeface="+mn-lt"/>
              </a:rPr>
              <a:t>Java monolith </a:t>
            </a:r>
            <a:r>
              <a:rPr lang="en-US" sz="5000" dirty="0"/>
              <a:t>to </a:t>
            </a:r>
            <a:r>
              <a:rPr lang="en-US" sz="5000" b="1" dirty="0">
                <a:solidFill>
                  <a:schemeClr val="accent2"/>
                </a:solidFill>
                <a:latin typeface="+mn-lt"/>
              </a:rPr>
              <a:t>Go microservices</a:t>
            </a:r>
          </a:p>
        </p:txBody>
      </p:sp>
      <p:cxnSp>
        <p:nvCxnSpPr>
          <p:cNvPr id="24" name="Straight Connector 23">
            <a:extLst>
              <a:ext uri="{FF2B5EF4-FFF2-40B4-BE49-F238E27FC236}">
                <a16:creationId xmlns:a16="http://schemas.microsoft.com/office/drawing/2014/main" id="{042EB86D-6A24-4137-97F6-9BBA72CBBDCC}"/>
              </a:ext>
            </a:extLst>
          </p:cNvPr>
          <p:cNvCxnSpPr>
            <a:cxnSpLocks/>
          </p:cNvCxnSpPr>
          <p:nvPr/>
        </p:nvCxnSpPr>
        <p:spPr>
          <a:xfrm>
            <a:off x="3855832" y="4513635"/>
            <a:ext cx="129540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18BB8D5-2FFB-4A67-884A-89987D065173}"/>
              </a:ext>
            </a:extLst>
          </p:cNvPr>
          <p:cNvCxnSpPr>
            <a:cxnSpLocks/>
          </p:cNvCxnSpPr>
          <p:nvPr/>
        </p:nvCxnSpPr>
        <p:spPr>
          <a:xfrm>
            <a:off x="5410200" y="4513635"/>
            <a:ext cx="259842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6849375-FDE3-4655-B2F4-F5B23456FAC3}"/>
              </a:ext>
            </a:extLst>
          </p:cNvPr>
          <p:cNvCxnSpPr>
            <a:cxnSpLocks/>
          </p:cNvCxnSpPr>
          <p:nvPr/>
        </p:nvCxnSpPr>
        <p:spPr>
          <a:xfrm>
            <a:off x="9073828" y="4513635"/>
            <a:ext cx="68095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660E2BF0-6B2B-4A26-95D2-A6D8AE2673D2}"/>
              </a:ext>
            </a:extLst>
          </p:cNvPr>
          <p:cNvCxnSpPr>
            <a:cxnSpLocks/>
          </p:cNvCxnSpPr>
          <p:nvPr/>
        </p:nvCxnSpPr>
        <p:spPr>
          <a:xfrm>
            <a:off x="10004425" y="4513635"/>
            <a:ext cx="396303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2BFDC06-60AD-4C92-A9F2-B1C62584AC5F}"/>
              </a:ext>
            </a:extLst>
          </p:cNvPr>
          <p:cNvCxnSpPr>
            <a:cxnSpLocks/>
          </p:cNvCxnSpPr>
          <p:nvPr/>
        </p:nvCxnSpPr>
        <p:spPr>
          <a:xfrm>
            <a:off x="3855720" y="3568371"/>
            <a:ext cx="414528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27D7E987-575D-4DF8-B3CF-5E45357140E9}"/>
              </a:ext>
            </a:extLst>
          </p:cNvPr>
          <p:cNvCxnSpPr>
            <a:cxnSpLocks/>
          </p:cNvCxnSpPr>
          <p:nvPr/>
        </p:nvCxnSpPr>
        <p:spPr>
          <a:xfrm>
            <a:off x="9083040" y="3568371"/>
            <a:ext cx="488442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B0F949FA-9B6C-4955-B8C0-ECF09544ED7D}"/>
              </a:ext>
            </a:extLst>
          </p:cNvPr>
          <p:cNvGrpSpPr/>
          <p:nvPr/>
        </p:nvGrpSpPr>
        <p:grpSpPr>
          <a:xfrm>
            <a:off x="4320652" y="4513634"/>
            <a:ext cx="365760" cy="974754"/>
            <a:chOff x="2920189" y="2821021"/>
            <a:chExt cx="228600" cy="609221"/>
          </a:xfrm>
        </p:grpSpPr>
        <p:cxnSp>
          <p:nvCxnSpPr>
            <p:cNvPr id="41" name="Straight Connector 40">
              <a:extLst>
                <a:ext uri="{FF2B5EF4-FFF2-40B4-BE49-F238E27FC236}">
                  <a16:creationId xmlns:a16="http://schemas.microsoft.com/office/drawing/2014/main" id="{A0E01365-95B6-4335-90BC-B085682EC269}"/>
                </a:ext>
              </a:extLst>
            </p:cNvPr>
            <p:cNvCxnSpPr/>
            <p:nvPr/>
          </p:nvCxnSpPr>
          <p:spPr>
            <a:xfrm>
              <a:off x="3034489" y="2821021"/>
              <a:ext cx="0" cy="60921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682F8CA-9664-4A8B-BB4A-F3CB9FF1044B}"/>
                </a:ext>
              </a:extLst>
            </p:cNvPr>
            <p:cNvCxnSpPr/>
            <p:nvPr/>
          </p:nvCxnSpPr>
          <p:spPr>
            <a:xfrm>
              <a:off x="2920189" y="3430242"/>
              <a:ext cx="22860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7" name="Group 56">
            <a:extLst>
              <a:ext uri="{FF2B5EF4-FFF2-40B4-BE49-F238E27FC236}">
                <a16:creationId xmlns:a16="http://schemas.microsoft.com/office/drawing/2014/main" id="{309FDB8E-4117-4290-AC2E-4E445D8D3325}"/>
              </a:ext>
            </a:extLst>
          </p:cNvPr>
          <p:cNvGrpSpPr/>
          <p:nvPr/>
        </p:nvGrpSpPr>
        <p:grpSpPr>
          <a:xfrm>
            <a:off x="6526530" y="4513634"/>
            <a:ext cx="365760" cy="974754"/>
            <a:chOff x="4135421" y="2821021"/>
            <a:chExt cx="228600" cy="609221"/>
          </a:xfrm>
        </p:grpSpPr>
        <p:cxnSp>
          <p:nvCxnSpPr>
            <p:cNvPr id="42" name="Straight Connector 41">
              <a:extLst>
                <a:ext uri="{FF2B5EF4-FFF2-40B4-BE49-F238E27FC236}">
                  <a16:creationId xmlns:a16="http://schemas.microsoft.com/office/drawing/2014/main" id="{F9AAD2CE-1001-4F41-B588-E42FEA3ED2AA}"/>
                </a:ext>
              </a:extLst>
            </p:cNvPr>
            <p:cNvCxnSpPr/>
            <p:nvPr/>
          </p:nvCxnSpPr>
          <p:spPr>
            <a:xfrm>
              <a:off x="4249721" y="2821021"/>
              <a:ext cx="0" cy="60921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66DDD674-A4B2-4765-B2E8-99EB552997E0}"/>
                </a:ext>
              </a:extLst>
            </p:cNvPr>
            <p:cNvCxnSpPr/>
            <p:nvPr/>
          </p:nvCxnSpPr>
          <p:spPr>
            <a:xfrm>
              <a:off x="4135421" y="3430242"/>
              <a:ext cx="22860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a:extLst>
              <a:ext uri="{FF2B5EF4-FFF2-40B4-BE49-F238E27FC236}">
                <a16:creationId xmlns:a16="http://schemas.microsoft.com/office/drawing/2014/main" id="{DFE13238-12E5-4860-BCD7-E91EDD1AB5F8}"/>
              </a:ext>
            </a:extLst>
          </p:cNvPr>
          <p:cNvGrpSpPr/>
          <p:nvPr/>
        </p:nvGrpSpPr>
        <p:grpSpPr>
          <a:xfrm>
            <a:off x="9231424" y="4513634"/>
            <a:ext cx="365760" cy="974754"/>
            <a:chOff x="5669366" y="2821021"/>
            <a:chExt cx="228600" cy="609221"/>
          </a:xfrm>
        </p:grpSpPr>
        <p:cxnSp>
          <p:nvCxnSpPr>
            <p:cNvPr id="43" name="Straight Connector 42">
              <a:extLst>
                <a:ext uri="{FF2B5EF4-FFF2-40B4-BE49-F238E27FC236}">
                  <a16:creationId xmlns:a16="http://schemas.microsoft.com/office/drawing/2014/main" id="{8312F3CB-46A1-41D2-89C1-16537A4736BC}"/>
                </a:ext>
              </a:extLst>
            </p:cNvPr>
            <p:cNvCxnSpPr/>
            <p:nvPr/>
          </p:nvCxnSpPr>
          <p:spPr>
            <a:xfrm>
              <a:off x="5783666" y="2821021"/>
              <a:ext cx="0" cy="60921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D5C2E1BD-34CB-4E62-8F6E-A68B00BE3630}"/>
                </a:ext>
              </a:extLst>
            </p:cNvPr>
            <p:cNvCxnSpPr/>
            <p:nvPr/>
          </p:nvCxnSpPr>
          <p:spPr>
            <a:xfrm>
              <a:off x="5669366" y="3430242"/>
              <a:ext cx="22860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a:extLst>
              <a:ext uri="{FF2B5EF4-FFF2-40B4-BE49-F238E27FC236}">
                <a16:creationId xmlns:a16="http://schemas.microsoft.com/office/drawing/2014/main" id="{AD834844-D07C-4FB0-B83A-4AEA3ECDB6CC}"/>
              </a:ext>
            </a:extLst>
          </p:cNvPr>
          <p:cNvGrpSpPr/>
          <p:nvPr/>
        </p:nvGrpSpPr>
        <p:grpSpPr>
          <a:xfrm>
            <a:off x="11803062" y="4513634"/>
            <a:ext cx="365760" cy="974754"/>
            <a:chOff x="7109467" y="2821021"/>
            <a:chExt cx="228600" cy="609221"/>
          </a:xfrm>
        </p:grpSpPr>
        <p:cxnSp>
          <p:nvCxnSpPr>
            <p:cNvPr id="44" name="Straight Connector 43">
              <a:extLst>
                <a:ext uri="{FF2B5EF4-FFF2-40B4-BE49-F238E27FC236}">
                  <a16:creationId xmlns:a16="http://schemas.microsoft.com/office/drawing/2014/main" id="{8BFCFC5D-5D78-4B1E-B985-0DC31DDA758B}"/>
                </a:ext>
              </a:extLst>
            </p:cNvPr>
            <p:cNvCxnSpPr/>
            <p:nvPr/>
          </p:nvCxnSpPr>
          <p:spPr>
            <a:xfrm>
              <a:off x="7223767" y="2821021"/>
              <a:ext cx="0" cy="60921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CF448D4-D786-43BB-8CA4-4976BF4EC564}"/>
                </a:ext>
              </a:extLst>
            </p:cNvPr>
            <p:cNvCxnSpPr/>
            <p:nvPr/>
          </p:nvCxnSpPr>
          <p:spPr>
            <a:xfrm>
              <a:off x="7109467" y="3430242"/>
              <a:ext cx="22860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5" name="Group 54">
            <a:extLst>
              <a:ext uri="{FF2B5EF4-FFF2-40B4-BE49-F238E27FC236}">
                <a16:creationId xmlns:a16="http://schemas.microsoft.com/office/drawing/2014/main" id="{44A121B1-2BED-423F-A127-9A277CA4E3AA}"/>
              </a:ext>
            </a:extLst>
          </p:cNvPr>
          <p:cNvGrpSpPr/>
          <p:nvPr/>
        </p:nvGrpSpPr>
        <p:grpSpPr>
          <a:xfrm>
            <a:off x="11342370" y="2593625"/>
            <a:ext cx="365760" cy="974747"/>
            <a:chOff x="6833877" y="1621015"/>
            <a:chExt cx="228600" cy="609217"/>
          </a:xfrm>
        </p:grpSpPr>
        <p:cxnSp>
          <p:nvCxnSpPr>
            <p:cNvPr id="51" name="Straight Connector 50">
              <a:extLst>
                <a:ext uri="{FF2B5EF4-FFF2-40B4-BE49-F238E27FC236}">
                  <a16:creationId xmlns:a16="http://schemas.microsoft.com/office/drawing/2014/main" id="{A2927192-F56B-468B-8BD4-757D6EFD0591}"/>
                </a:ext>
              </a:extLst>
            </p:cNvPr>
            <p:cNvCxnSpPr/>
            <p:nvPr/>
          </p:nvCxnSpPr>
          <p:spPr>
            <a:xfrm>
              <a:off x="6948177" y="1621015"/>
              <a:ext cx="0" cy="60921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3DA6722F-E3EF-4825-BC06-804EDC1BE260}"/>
                </a:ext>
              </a:extLst>
            </p:cNvPr>
            <p:cNvCxnSpPr/>
            <p:nvPr/>
          </p:nvCxnSpPr>
          <p:spPr>
            <a:xfrm>
              <a:off x="6833877" y="1621015"/>
              <a:ext cx="22860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4" name="Group 53">
            <a:extLst>
              <a:ext uri="{FF2B5EF4-FFF2-40B4-BE49-F238E27FC236}">
                <a16:creationId xmlns:a16="http://schemas.microsoft.com/office/drawing/2014/main" id="{1BE7F848-AA91-4B86-8A31-93CF351E72DF}"/>
              </a:ext>
            </a:extLst>
          </p:cNvPr>
          <p:cNvGrpSpPr/>
          <p:nvPr/>
        </p:nvGrpSpPr>
        <p:grpSpPr>
          <a:xfrm>
            <a:off x="5745480" y="2593625"/>
            <a:ext cx="365760" cy="974747"/>
            <a:chOff x="3711558" y="1621015"/>
            <a:chExt cx="228600" cy="609217"/>
          </a:xfrm>
        </p:grpSpPr>
        <p:cxnSp>
          <p:nvCxnSpPr>
            <p:cNvPr id="50" name="Straight Connector 49">
              <a:extLst>
                <a:ext uri="{FF2B5EF4-FFF2-40B4-BE49-F238E27FC236}">
                  <a16:creationId xmlns:a16="http://schemas.microsoft.com/office/drawing/2014/main" id="{4502D0E1-0E1A-4F54-A28B-23541502928D}"/>
                </a:ext>
              </a:extLst>
            </p:cNvPr>
            <p:cNvCxnSpPr/>
            <p:nvPr/>
          </p:nvCxnSpPr>
          <p:spPr>
            <a:xfrm>
              <a:off x="3825858" y="1621015"/>
              <a:ext cx="0" cy="60921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F0BD3763-D1D7-45C4-8092-8AD90059D3A0}"/>
                </a:ext>
              </a:extLst>
            </p:cNvPr>
            <p:cNvCxnSpPr/>
            <p:nvPr/>
          </p:nvCxnSpPr>
          <p:spPr>
            <a:xfrm>
              <a:off x="3711558" y="1621015"/>
              <a:ext cx="22860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274759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par>
                                <p:cTn id="8" presetID="22" presetClass="entr" presetSubtype="4" fill="hold" nodeType="withEffect">
                                  <p:stCondLst>
                                    <p:cond delay="500"/>
                                  </p:stCondLst>
                                  <p:childTnLst>
                                    <p:set>
                                      <p:cBhvr>
                                        <p:cTn id="9" dur="1" fill="hold">
                                          <p:stCondLst>
                                            <p:cond delay="0"/>
                                          </p:stCondLst>
                                        </p:cTn>
                                        <p:tgtEl>
                                          <p:spTgt spid="54"/>
                                        </p:tgtEl>
                                        <p:attrNameLst>
                                          <p:attrName>style.visibility</p:attrName>
                                        </p:attrNameLst>
                                      </p:cBhvr>
                                      <p:to>
                                        <p:strVal val="visible"/>
                                      </p:to>
                                    </p:set>
                                    <p:animEffect transition="in" filter="wipe(down)">
                                      <p:cBhvr>
                                        <p:cTn id="10" dur="500"/>
                                        <p:tgtEl>
                                          <p:spTgt spid="54"/>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childTnLst>
                                </p:cTn>
                              </p:par>
                              <p:par>
                                <p:cTn id="14" presetID="42" presetClass="path" presetSubtype="0" decel="100000" fill="hold" grpId="1" nodeType="withEffect">
                                  <p:stCondLst>
                                    <p:cond delay="750"/>
                                  </p:stCondLst>
                                  <p:childTnLst>
                                    <p:animMotion origin="layout" path="M -4.93056E-6 2.59259E-6 L -4.93056E-6 -0.05305 " pathEditMode="relative" rAng="0" ptsTypes="AA">
                                      <p:cBhvr>
                                        <p:cTn id="15" dur="250" spd="-100000" fill="hold"/>
                                        <p:tgtEl>
                                          <p:spTgt spid="10"/>
                                        </p:tgtEl>
                                        <p:attrNameLst>
                                          <p:attrName>ppt_x</p:attrName>
                                          <p:attrName>ppt_y</p:attrName>
                                        </p:attrNameLst>
                                      </p:cBhvr>
                                      <p:rCtr x="0" y="-2662"/>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250"/>
                                        <p:tgtEl>
                                          <p:spTgt spid="11"/>
                                        </p:tgtEl>
                                      </p:cBhvr>
                                    </p:animEffect>
                                  </p:childTnLst>
                                </p:cTn>
                              </p:par>
                            </p:childTnLst>
                          </p:cTn>
                        </p:par>
                        <p:par>
                          <p:cTn id="20" fill="hold">
                            <p:stCondLst>
                              <p:cond delay="1250"/>
                            </p:stCondLst>
                            <p:childTnLst>
                              <p:par>
                                <p:cTn id="21" presetID="16" presetClass="entr" presetSubtype="37"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barn(outVertical)">
                                      <p:cBhvr>
                                        <p:cTn id="23" dur="500"/>
                                        <p:tgtEl>
                                          <p:spTgt spid="35"/>
                                        </p:tgtEl>
                                      </p:cBhvr>
                                    </p:animEffect>
                                  </p:childTnLst>
                                </p:cTn>
                              </p:par>
                              <p:par>
                                <p:cTn id="24" presetID="22" presetClass="entr" presetSubtype="4" fill="hold" nodeType="withEffect">
                                  <p:stCondLst>
                                    <p:cond delay="500"/>
                                  </p:stCondLst>
                                  <p:childTnLst>
                                    <p:set>
                                      <p:cBhvr>
                                        <p:cTn id="25" dur="1" fill="hold">
                                          <p:stCondLst>
                                            <p:cond delay="0"/>
                                          </p:stCondLst>
                                        </p:cTn>
                                        <p:tgtEl>
                                          <p:spTgt spid="55"/>
                                        </p:tgtEl>
                                        <p:attrNameLst>
                                          <p:attrName>style.visibility</p:attrName>
                                        </p:attrNameLst>
                                      </p:cBhvr>
                                      <p:to>
                                        <p:strVal val="visible"/>
                                      </p:to>
                                    </p:set>
                                    <p:animEffect transition="in" filter="wipe(down)">
                                      <p:cBhvr>
                                        <p:cTn id="26" dur="500"/>
                                        <p:tgtEl>
                                          <p:spTgt spid="55"/>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50"/>
                                        <p:tgtEl>
                                          <p:spTgt spid="12"/>
                                        </p:tgtEl>
                                      </p:cBhvr>
                                    </p:animEffect>
                                  </p:childTnLst>
                                </p:cTn>
                              </p:par>
                              <p:par>
                                <p:cTn id="30" presetID="42" presetClass="path" presetSubtype="0" decel="100000" fill="hold" grpId="1" nodeType="withEffect">
                                  <p:stCondLst>
                                    <p:cond delay="750"/>
                                  </p:stCondLst>
                                  <p:childTnLst>
                                    <p:animMotion origin="layout" path="M -4.16667E-7 2.59259E-6 L -4.16667E-7 -0.05305 " pathEditMode="relative" rAng="0" ptsTypes="AA">
                                      <p:cBhvr>
                                        <p:cTn id="31" dur="250" spd="-100000" fill="hold"/>
                                        <p:tgtEl>
                                          <p:spTgt spid="12"/>
                                        </p:tgtEl>
                                        <p:attrNameLst>
                                          <p:attrName>ppt_x</p:attrName>
                                          <p:attrName>ppt_y</p:attrName>
                                        </p:attrNameLst>
                                      </p:cBhvr>
                                      <p:rCtr x="0" y="-2662"/>
                                    </p:animMotion>
                                  </p:childTnLst>
                                </p:cTn>
                              </p:par>
                            </p:childTnLst>
                          </p:cTn>
                        </p:par>
                        <p:par>
                          <p:cTn id="32" fill="hold">
                            <p:stCondLst>
                              <p:cond delay="2250"/>
                            </p:stCondLst>
                            <p:childTnLst>
                              <p:par>
                                <p:cTn id="33" presetID="16" presetClass="entr" presetSubtype="37"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barn(outVertical)">
                                      <p:cBhvr>
                                        <p:cTn id="35" dur="500"/>
                                        <p:tgtEl>
                                          <p:spTgt spid="24"/>
                                        </p:tgtEl>
                                      </p:cBhvr>
                                    </p:animEffect>
                                  </p:childTnLst>
                                </p:cTn>
                              </p:par>
                              <p:par>
                                <p:cTn id="36" presetID="22" presetClass="entr" presetSubtype="1" fill="hold" nodeType="withEffect">
                                  <p:stCondLst>
                                    <p:cond delay="500"/>
                                  </p:stCondLst>
                                  <p:childTnLst>
                                    <p:set>
                                      <p:cBhvr>
                                        <p:cTn id="37" dur="1" fill="hold">
                                          <p:stCondLst>
                                            <p:cond delay="0"/>
                                          </p:stCondLst>
                                        </p:cTn>
                                        <p:tgtEl>
                                          <p:spTgt spid="56"/>
                                        </p:tgtEl>
                                        <p:attrNameLst>
                                          <p:attrName>style.visibility</p:attrName>
                                        </p:attrNameLst>
                                      </p:cBhvr>
                                      <p:to>
                                        <p:strVal val="visible"/>
                                      </p:to>
                                    </p:set>
                                    <p:animEffect transition="in" filter="wipe(up)">
                                      <p:cBhvr>
                                        <p:cTn id="38" dur="500"/>
                                        <p:tgtEl>
                                          <p:spTgt spid="56"/>
                                        </p:tgtEl>
                                      </p:cBhvr>
                                    </p:animEffect>
                                  </p:childTnLst>
                                </p:cTn>
                              </p:par>
                              <p:par>
                                <p:cTn id="39" presetID="10" presetClass="entr" presetSubtype="0" fill="hold" grpId="0" nodeType="withEffect">
                                  <p:stCondLst>
                                    <p:cond delay="75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250"/>
                                        <p:tgtEl>
                                          <p:spTgt spid="5"/>
                                        </p:tgtEl>
                                      </p:cBhvr>
                                    </p:animEffect>
                                  </p:childTnLst>
                                </p:cTn>
                              </p:par>
                              <p:par>
                                <p:cTn id="42" presetID="42" presetClass="path" presetSubtype="0" decel="100000" fill="hold" grpId="1" nodeType="withEffect">
                                  <p:stCondLst>
                                    <p:cond delay="750"/>
                                  </p:stCondLst>
                                  <p:childTnLst>
                                    <p:animMotion origin="layout" path="M 4.30556E-6 1.85185E-7 L 4.30556E-6 0.0544 " pathEditMode="relative" rAng="0" ptsTypes="AA">
                                      <p:cBhvr>
                                        <p:cTn id="43" dur="250" spd="-100000" fill="hold"/>
                                        <p:tgtEl>
                                          <p:spTgt spid="5"/>
                                        </p:tgtEl>
                                        <p:attrNameLst>
                                          <p:attrName>ppt_x</p:attrName>
                                          <p:attrName>ppt_y</p:attrName>
                                        </p:attrNameLst>
                                      </p:cBhvr>
                                      <p:rCtr x="0" y="2720"/>
                                    </p:animMotion>
                                  </p:childTnLst>
                                </p:cTn>
                              </p:par>
                              <p:par>
                                <p:cTn id="44" presetID="16" presetClass="entr" presetSubtype="37" fill="hold" nodeType="withEffect">
                                  <p:stCondLst>
                                    <p:cond delay="250"/>
                                  </p:stCondLst>
                                  <p:childTnLst>
                                    <p:set>
                                      <p:cBhvr>
                                        <p:cTn id="45" dur="1" fill="hold">
                                          <p:stCondLst>
                                            <p:cond delay="0"/>
                                          </p:stCondLst>
                                        </p:cTn>
                                        <p:tgtEl>
                                          <p:spTgt spid="25"/>
                                        </p:tgtEl>
                                        <p:attrNameLst>
                                          <p:attrName>style.visibility</p:attrName>
                                        </p:attrNameLst>
                                      </p:cBhvr>
                                      <p:to>
                                        <p:strVal val="visible"/>
                                      </p:to>
                                    </p:set>
                                    <p:animEffect transition="in" filter="barn(outVertical)">
                                      <p:cBhvr>
                                        <p:cTn id="46" dur="500"/>
                                        <p:tgtEl>
                                          <p:spTgt spid="25"/>
                                        </p:tgtEl>
                                      </p:cBhvr>
                                    </p:animEffect>
                                  </p:childTnLst>
                                </p:cTn>
                              </p:par>
                              <p:par>
                                <p:cTn id="47" presetID="22" presetClass="entr" presetSubtype="1" fill="hold" nodeType="withEffect">
                                  <p:stCondLst>
                                    <p:cond delay="750"/>
                                  </p:stCondLst>
                                  <p:childTnLst>
                                    <p:set>
                                      <p:cBhvr>
                                        <p:cTn id="48" dur="1" fill="hold">
                                          <p:stCondLst>
                                            <p:cond delay="0"/>
                                          </p:stCondLst>
                                        </p:cTn>
                                        <p:tgtEl>
                                          <p:spTgt spid="57"/>
                                        </p:tgtEl>
                                        <p:attrNameLst>
                                          <p:attrName>style.visibility</p:attrName>
                                        </p:attrNameLst>
                                      </p:cBhvr>
                                      <p:to>
                                        <p:strVal val="visible"/>
                                      </p:to>
                                    </p:set>
                                    <p:animEffect transition="in" filter="wipe(up)">
                                      <p:cBhvr>
                                        <p:cTn id="49" dur="500"/>
                                        <p:tgtEl>
                                          <p:spTgt spid="57"/>
                                        </p:tgtEl>
                                      </p:cBhvr>
                                    </p:animEffect>
                                  </p:childTnLst>
                                </p:cTn>
                              </p:par>
                              <p:par>
                                <p:cTn id="50" presetID="10" presetClass="entr" presetSubtype="0" fill="hold" grpId="0" nodeType="withEffect">
                                  <p:stCondLst>
                                    <p:cond delay="10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250"/>
                                        <p:tgtEl>
                                          <p:spTgt spid="6"/>
                                        </p:tgtEl>
                                      </p:cBhvr>
                                    </p:animEffect>
                                  </p:childTnLst>
                                </p:cTn>
                              </p:par>
                              <p:par>
                                <p:cTn id="53" presetID="42" presetClass="path" presetSubtype="0" decel="100000" fill="hold" grpId="1" nodeType="withEffect">
                                  <p:stCondLst>
                                    <p:cond delay="1000"/>
                                  </p:stCondLst>
                                  <p:childTnLst>
                                    <p:animMotion origin="layout" path="M -3.47222E-7 1.85185E-7 L -3.47222E-7 0.0544 " pathEditMode="relative" rAng="0" ptsTypes="AA">
                                      <p:cBhvr>
                                        <p:cTn id="54" dur="250" spd="-100000" fill="hold"/>
                                        <p:tgtEl>
                                          <p:spTgt spid="6"/>
                                        </p:tgtEl>
                                        <p:attrNameLst>
                                          <p:attrName>ppt_x</p:attrName>
                                          <p:attrName>ppt_y</p:attrName>
                                        </p:attrNameLst>
                                      </p:cBhvr>
                                      <p:rCtr x="0" y="2720"/>
                                    </p:animMotion>
                                  </p:childTnLst>
                                </p:cTn>
                              </p:par>
                              <p:par>
                                <p:cTn id="55" presetID="16" presetClass="entr" presetSubtype="37" fill="hold" nodeType="withEffect">
                                  <p:stCondLst>
                                    <p:cond delay="500"/>
                                  </p:stCondLst>
                                  <p:childTnLst>
                                    <p:set>
                                      <p:cBhvr>
                                        <p:cTn id="56" dur="1" fill="hold">
                                          <p:stCondLst>
                                            <p:cond delay="0"/>
                                          </p:stCondLst>
                                        </p:cTn>
                                        <p:tgtEl>
                                          <p:spTgt spid="27"/>
                                        </p:tgtEl>
                                        <p:attrNameLst>
                                          <p:attrName>style.visibility</p:attrName>
                                        </p:attrNameLst>
                                      </p:cBhvr>
                                      <p:to>
                                        <p:strVal val="visible"/>
                                      </p:to>
                                    </p:set>
                                    <p:animEffect transition="in" filter="barn(outVertical)">
                                      <p:cBhvr>
                                        <p:cTn id="57" dur="500"/>
                                        <p:tgtEl>
                                          <p:spTgt spid="27"/>
                                        </p:tgtEl>
                                      </p:cBhvr>
                                    </p:animEffect>
                                  </p:childTnLst>
                                </p:cTn>
                              </p:par>
                              <p:par>
                                <p:cTn id="58" presetID="22" presetClass="entr" presetSubtype="1" fill="hold" nodeType="withEffect">
                                  <p:stCondLst>
                                    <p:cond delay="1000"/>
                                  </p:stCondLst>
                                  <p:childTnLst>
                                    <p:set>
                                      <p:cBhvr>
                                        <p:cTn id="59" dur="1" fill="hold">
                                          <p:stCondLst>
                                            <p:cond delay="0"/>
                                          </p:stCondLst>
                                        </p:cTn>
                                        <p:tgtEl>
                                          <p:spTgt spid="58"/>
                                        </p:tgtEl>
                                        <p:attrNameLst>
                                          <p:attrName>style.visibility</p:attrName>
                                        </p:attrNameLst>
                                      </p:cBhvr>
                                      <p:to>
                                        <p:strVal val="visible"/>
                                      </p:to>
                                    </p:set>
                                    <p:animEffect transition="in" filter="wipe(up)">
                                      <p:cBhvr>
                                        <p:cTn id="60" dur="500"/>
                                        <p:tgtEl>
                                          <p:spTgt spid="58"/>
                                        </p:tgtEl>
                                      </p:cBhvr>
                                    </p:animEffect>
                                  </p:childTnLst>
                                </p:cTn>
                              </p:par>
                              <p:par>
                                <p:cTn id="61" presetID="10" presetClass="entr" presetSubtype="0" fill="hold" grpId="0" nodeType="withEffect">
                                  <p:stCondLst>
                                    <p:cond delay="125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250"/>
                                        <p:tgtEl>
                                          <p:spTgt spid="7"/>
                                        </p:tgtEl>
                                      </p:cBhvr>
                                    </p:animEffect>
                                  </p:childTnLst>
                                </p:cTn>
                              </p:par>
                              <p:par>
                                <p:cTn id="64" presetID="42" presetClass="path" presetSubtype="0" decel="100000" fill="hold" grpId="1" nodeType="withEffect">
                                  <p:stCondLst>
                                    <p:cond delay="1250"/>
                                  </p:stCondLst>
                                  <p:childTnLst>
                                    <p:animMotion origin="layout" path="M 3.81944E-6 1.85185E-7 L 3.81944E-6 0.0544 " pathEditMode="relative" rAng="0" ptsTypes="AA">
                                      <p:cBhvr>
                                        <p:cTn id="65" dur="250" spd="-100000" fill="hold"/>
                                        <p:tgtEl>
                                          <p:spTgt spid="7"/>
                                        </p:tgtEl>
                                        <p:attrNameLst>
                                          <p:attrName>ppt_x</p:attrName>
                                          <p:attrName>ppt_y</p:attrName>
                                        </p:attrNameLst>
                                      </p:cBhvr>
                                      <p:rCtr x="0" y="2720"/>
                                    </p:animMotion>
                                  </p:childTnLst>
                                </p:cTn>
                              </p:par>
                              <p:par>
                                <p:cTn id="66" presetID="16" presetClass="entr" presetSubtype="37" fill="hold" nodeType="withEffect">
                                  <p:stCondLst>
                                    <p:cond delay="750"/>
                                  </p:stCondLst>
                                  <p:childTnLst>
                                    <p:set>
                                      <p:cBhvr>
                                        <p:cTn id="67" dur="1" fill="hold">
                                          <p:stCondLst>
                                            <p:cond delay="0"/>
                                          </p:stCondLst>
                                        </p:cTn>
                                        <p:tgtEl>
                                          <p:spTgt spid="29"/>
                                        </p:tgtEl>
                                        <p:attrNameLst>
                                          <p:attrName>style.visibility</p:attrName>
                                        </p:attrNameLst>
                                      </p:cBhvr>
                                      <p:to>
                                        <p:strVal val="visible"/>
                                      </p:to>
                                    </p:set>
                                    <p:animEffect transition="in" filter="barn(outVertical)">
                                      <p:cBhvr>
                                        <p:cTn id="68" dur="500"/>
                                        <p:tgtEl>
                                          <p:spTgt spid="29"/>
                                        </p:tgtEl>
                                      </p:cBhvr>
                                    </p:animEffect>
                                  </p:childTnLst>
                                </p:cTn>
                              </p:par>
                              <p:par>
                                <p:cTn id="69" presetID="22" presetClass="entr" presetSubtype="1" fill="hold" nodeType="withEffect">
                                  <p:stCondLst>
                                    <p:cond delay="1250"/>
                                  </p:stCondLst>
                                  <p:childTnLst>
                                    <p:set>
                                      <p:cBhvr>
                                        <p:cTn id="70" dur="1" fill="hold">
                                          <p:stCondLst>
                                            <p:cond delay="0"/>
                                          </p:stCondLst>
                                        </p:cTn>
                                        <p:tgtEl>
                                          <p:spTgt spid="59"/>
                                        </p:tgtEl>
                                        <p:attrNameLst>
                                          <p:attrName>style.visibility</p:attrName>
                                        </p:attrNameLst>
                                      </p:cBhvr>
                                      <p:to>
                                        <p:strVal val="visible"/>
                                      </p:to>
                                    </p:set>
                                    <p:animEffect transition="in" filter="wipe(up)">
                                      <p:cBhvr>
                                        <p:cTn id="71" dur="500"/>
                                        <p:tgtEl>
                                          <p:spTgt spid="59"/>
                                        </p:tgtEl>
                                      </p:cBhvr>
                                    </p:animEffect>
                                  </p:childTnLst>
                                </p:cTn>
                              </p:par>
                              <p:par>
                                <p:cTn id="72" presetID="10" presetClass="entr" presetSubtype="0" fill="hold" grpId="0" nodeType="withEffect">
                                  <p:stCondLst>
                                    <p:cond delay="150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250"/>
                                        <p:tgtEl>
                                          <p:spTgt spid="8"/>
                                        </p:tgtEl>
                                      </p:cBhvr>
                                    </p:animEffect>
                                  </p:childTnLst>
                                </p:cTn>
                              </p:par>
                              <p:par>
                                <p:cTn id="75" presetID="42" presetClass="path" presetSubtype="0" decel="100000" fill="hold" grpId="1" nodeType="withEffect">
                                  <p:stCondLst>
                                    <p:cond delay="1500"/>
                                  </p:stCondLst>
                                  <p:childTnLst>
                                    <p:animMotion origin="layout" path="M 2.56944E-6 1.85185E-7 L 2.56944E-6 0.0544 " pathEditMode="relative" rAng="0" ptsTypes="AA">
                                      <p:cBhvr>
                                        <p:cTn id="76" dur="250" spd="-100000" fill="hold"/>
                                        <p:tgtEl>
                                          <p:spTgt spid="8"/>
                                        </p:tgtEl>
                                        <p:attrNameLst>
                                          <p:attrName>ppt_x</p:attrName>
                                          <p:attrName>ppt_y</p:attrName>
                                        </p:attrNameLst>
                                      </p:cBhvr>
                                      <p:rCtr x="0" y="27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p:bldP spid="8" grpId="1"/>
      <p:bldP spid="10" grpId="0"/>
      <p:bldP spid="10" grpId="1"/>
      <p:bldP spid="11" grpId="0"/>
      <p:bldP spid="12" grpId="0"/>
      <p:bldP spid="12"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21D8113-C4E7-4B9B-B8CC-9DAC58E98AD8}"/>
              </a:ext>
            </a:extLst>
          </p:cNvPr>
          <p:cNvSpPr txBox="1">
            <a:spLocks/>
          </p:cNvSpPr>
          <p:nvPr/>
        </p:nvSpPr>
        <p:spPr>
          <a:xfrm>
            <a:off x="451079" y="3431684"/>
            <a:ext cx="4432253" cy="136623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Change one small thing</a:t>
            </a:r>
            <a:br>
              <a:rPr lang="en-US" dirty="0"/>
            </a:br>
            <a:r>
              <a:rPr lang="en-US" dirty="0"/>
              <a:t>at a time</a:t>
            </a:r>
          </a:p>
        </p:txBody>
      </p:sp>
      <p:sp>
        <p:nvSpPr>
          <p:cNvPr id="7" name="Content Placeholder 2">
            <a:extLst>
              <a:ext uri="{FF2B5EF4-FFF2-40B4-BE49-F238E27FC236}">
                <a16:creationId xmlns:a16="http://schemas.microsoft.com/office/drawing/2014/main" id="{97B9B600-77BD-4043-819B-C74382B65A60}"/>
              </a:ext>
            </a:extLst>
          </p:cNvPr>
          <p:cNvSpPr txBox="1">
            <a:spLocks/>
          </p:cNvSpPr>
          <p:nvPr/>
        </p:nvSpPr>
        <p:spPr>
          <a:xfrm>
            <a:off x="9742542" y="1700690"/>
            <a:ext cx="4330646" cy="675550"/>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18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20">
              <a:defRPr/>
            </a:pPr>
            <a:r>
              <a:rPr lang="en-US" sz="3200" dirty="0">
                <a:solidFill>
                  <a:schemeClr val="tx1"/>
                </a:solidFill>
                <a:latin typeface="+mn-lt"/>
                <a:cs typeface="Amazon Ember" panose="020B0603020204020204" pitchFamily="34" charset="0"/>
              </a:rPr>
              <a:t>tell if it breaks</a:t>
            </a:r>
          </a:p>
        </p:txBody>
      </p:sp>
      <p:sp>
        <p:nvSpPr>
          <p:cNvPr id="8" name="Content Placeholder 2">
            <a:extLst>
              <a:ext uri="{FF2B5EF4-FFF2-40B4-BE49-F238E27FC236}">
                <a16:creationId xmlns:a16="http://schemas.microsoft.com/office/drawing/2014/main" id="{C29B6E41-07BD-45ED-AFDD-36817B80AE08}"/>
              </a:ext>
            </a:extLst>
          </p:cNvPr>
          <p:cNvSpPr txBox="1">
            <a:spLocks/>
          </p:cNvSpPr>
          <p:nvPr/>
        </p:nvSpPr>
        <p:spPr>
          <a:xfrm>
            <a:off x="9742542" y="3569445"/>
            <a:ext cx="4092851" cy="1130063"/>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18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20">
              <a:defRPr/>
            </a:pPr>
            <a:r>
              <a:rPr lang="en-US" sz="3200" dirty="0">
                <a:solidFill>
                  <a:schemeClr val="tx1"/>
                </a:solidFill>
                <a:latin typeface="+mn-lt"/>
                <a:cs typeface="Amazon Ember" panose="020B0603020204020204" pitchFamily="34" charset="0"/>
              </a:rPr>
              <a:t>roll back to </a:t>
            </a:r>
            <a:br>
              <a:rPr lang="en-US" sz="3200" dirty="0">
                <a:solidFill>
                  <a:schemeClr val="tx1"/>
                </a:solidFill>
                <a:latin typeface="+mn-lt"/>
                <a:cs typeface="Amazon Ember" panose="020B0603020204020204" pitchFamily="34" charset="0"/>
              </a:rPr>
            </a:br>
            <a:r>
              <a:rPr lang="en-US" sz="3200" dirty="0">
                <a:solidFill>
                  <a:schemeClr val="tx1"/>
                </a:solidFill>
                <a:latin typeface="+mn-lt"/>
                <a:cs typeface="Amazon Ember" panose="020B0603020204020204" pitchFamily="34" charset="0"/>
              </a:rPr>
              <a:t>previous version</a:t>
            </a:r>
          </a:p>
        </p:txBody>
      </p:sp>
      <p:sp>
        <p:nvSpPr>
          <p:cNvPr id="9" name="Content Placeholder 2">
            <a:extLst>
              <a:ext uri="{FF2B5EF4-FFF2-40B4-BE49-F238E27FC236}">
                <a16:creationId xmlns:a16="http://schemas.microsoft.com/office/drawing/2014/main" id="{5241E6A7-14CC-41A8-B1FB-5787E2AE3B22}"/>
              </a:ext>
            </a:extLst>
          </p:cNvPr>
          <p:cNvSpPr txBox="1">
            <a:spLocks/>
          </p:cNvSpPr>
          <p:nvPr/>
        </p:nvSpPr>
        <p:spPr>
          <a:xfrm>
            <a:off x="9742543" y="5665455"/>
            <a:ext cx="3660302" cy="1130063"/>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18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20">
              <a:defRPr/>
            </a:pPr>
            <a:r>
              <a:rPr lang="en-US" sz="3200" dirty="0">
                <a:solidFill>
                  <a:schemeClr val="tx1"/>
                </a:solidFill>
                <a:latin typeface="+mn-lt"/>
                <a:cs typeface="Amazon Ember" panose="020B0603020204020204" pitchFamily="34" charset="0"/>
              </a:rPr>
              <a:t>measure time </a:t>
            </a:r>
            <a:br>
              <a:rPr lang="en-US" sz="3200" dirty="0">
                <a:solidFill>
                  <a:schemeClr val="tx1"/>
                </a:solidFill>
                <a:latin typeface="+mn-lt"/>
                <a:cs typeface="Amazon Ember" panose="020B0603020204020204" pitchFamily="34" charset="0"/>
              </a:rPr>
            </a:br>
            <a:r>
              <a:rPr lang="en-US" sz="3200" dirty="0">
                <a:solidFill>
                  <a:schemeClr val="tx1"/>
                </a:solidFill>
                <a:latin typeface="+mn-lt"/>
                <a:cs typeface="Amazon Ember" panose="020B0603020204020204" pitchFamily="34" charset="0"/>
              </a:rPr>
              <a:t>to value</a:t>
            </a:r>
          </a:p>
        </p:txBody>
      </p:sp>
      <p:sp>
        <p:nvSpPr>
          <p:cNvPr id="10" name="Rectangle 9">
            <a:extLst>
              <a:ext uri="{FF2B5EF4-FFF2-40B4-BE49-F238E27FC236}">
                <a16:creationId xmlns:a16="http://schemas.microsoft.com/office/drawing/2014/main" id="{7E77B3D5-BE7D-4656-98EE-B998BE72BEE8}"/>
              </a:ext>
            </a:extLst>
          </p:cNvPr>
          <p:cNvSpPr/>
          <p:nvPr/>
        </p:nvSpPr>
        <p:spPr>
          <a:xfrm>
            <a:off x="5672826" y="1746078"/>
            <a:ext cx="1891865" cy="584775"/>
          </a:xfrm>
          <a:prstGeom prst="rect">
            <a:avLst/>
          </a:prstGeom>
        </p:spPr>
        <p:txBody>
          <a:bodyPr wrap="none">
            <a:spAutoFit/>
          </a:bodyPr>
          <a:lstStyle/>
          <a:p>
            <a:pPr defTabSz="731520">
              <a:spcBef>
                <a:spcPct val="20000"/>
              </a:spcBef>
              <a:defRPr/>
            </a:pPr>
            <a:r>
              <a:rPr lang="en-US" sz="3200" dirty="0"/>
              <a:t>Easier to </a:t>
            </a:r>
          </a:p>
        </p:txBody>
      </p:sp>
      <p:cxnSp>
        <p:nvCxnSpPr>
          <p:cNvPr id="12" name="Straight Connector 11">
            <a:extLst>
              <a:ext uri="{FF2B5EF4-FFF2-40B4-BE49-F238E27FC236}">
                <a16:creationId xmlns:a16="http://schemas.microsoft.com/office/drawing/2014/main" id="{31F7EAE9-DA3A-4870-97A8-747DDE72EF3C}"/>
              </a:ext>
            </a:extLst>
          </p:cNvPr>
          <p:cNvCxnSpPr/>
          <p:nvPr/>
        </p:nvCxnSpPr>
        <p:spPr>
          <a:xfrm>
            <a:off x="8626041" y="0"/>
            <a:ext cx="0" cy="8229600"/>
          </a:xfrm>
          <a:prstGeom prst="lin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13" name="Oval 12">
            <a:extLst>
              <a:ext uri="{FF2B5EF4-FFF2-40B4-BE49-F238E27FC236}">
                <a16:creationId xmlns:a16="http://schemas.microsoft.com/office/drawing/2014/main" id="{C05E174C-83F1-4538-81CE-6EA33051D0F0}"/>
              </a:ext>
            </a:extLst>
          </p:cNvPr>
          <p:cNvSpPr/>
          <p:nvPr/>
        </p:nvSpPr>
        <p:spPr>
          <a:xfrm>
            <a:off x="7806774" y="1219198"/>
            <a:ext cx="1638534" cy="1638534"/>
          </a:xfrm>
          <a:prstGeom prst="ellipse">
            <a:avLst/>
          </a:prstGeom>
          <a:gradFill>
            <a:gsLst>
              <a:gs pos="1961">
                <a:schemeClr val="accent1"/>
              </a:gs>
              <a:gs pos="100000">
                <a:srgbClr val="384C87"/>
              </a:gs>
            </a:gsLst>
            <a:lin ang="5400000" scaled="0"/>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Oval 13">
            <a:extLst>
              <a:ext uri="{FF2B5EF4-FFF2-40B4-BE49-F238E27FC236}">
                <a16:creationId xmlns:a16="http://schemas.microsoft.com/office/drawing/2014/main" id="{6C9899F4-7E75-455B-A47B-55859730D7B8}"/>
              </a:ext>
            </a:extLst>
          </p:cNvPr>
          <p:cNvSpPr/>
          <p:nvPr/>
        </p:nvSpPr>
        <p:spPr>
          <a:xfrm>
            <a:off x="7806774" y="3315209"/>
            <a:ext cx="1638534" cy="1638534"/>
          </a:xfrm>
          <a:prstGeom prst="ellipse">
            <a:avLst/>
          </a:prstGeom>
          <a:gradFill>
            <a:gsLst>
              <a:gs pos="1961">
                <a:schemeClr val="accent1"/>
              </a:gs>
              <a:gs pos="100000">
                <a:srgbClr val="384C87"/>
              </a:gs>
            </a:gsLst>
            <a:lin ang="5400000" scaled="0"/>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Oval 14">
            <a:extLst>
              <a:ext uri="{FF2B5EF4-FFF2-40B4-BE49-F238E27FC236}">
                <a16:creationId xmlns:a16="http://schemas.microsoft.com/office/drawing/2014/main" id="{CCD797F5-0CC9-4245-86A1-1E70602330EA}"/>
              </a:ext>
            </a:extLst>
          </p:cNvPr>
          <p:cNvSpPr/>
          <p:nvPr/>
        </p:nvSpPr>
        <p:spPr>
          <a:xfrm>
            <a:off x="7806774" y="5411219"/>
            <a:ext cx="1638534" cy="1638534"/>
          </a:xfrm>
          <a:prstGeom prst="ellipse">
            <a:avLst/>
          </a:prstGeom>
          <a:gradFill>
            <a:gsLst>
              <a:gs pos="1961">
                <a:schemeClr val="accent1"/>
              </a:gs>
              <a:gs pos="100000">
                <a:srgbClr val="384C87"/>
              </a:gs>
            </a:gsLst>
            <a:lin ang="5400000" scaled="0"/>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Rectangle 16">
            <a:extLst>
              <a:ext uri="{FF2B5EF4-FFF2-40B4-BE49-F238E27FC236}">
                <a16:creationId xmlns:a16="http://schemas.microsoft.com/office/drawing/2014/main" id="{F0FBF41C-8E3C-4E81-ACCE-F9C55C221A37}"/>
              </a:ext>
            </a:extLst>
          </p:cNvPr>
          <p:cNvSpPr/>
          <p:nvPr/>
        </p:nvSpPr>
        <p:spPr>
          <a:xfrm>
            <a:off x="5672826" y="3842089"/>
            <a:ext cx="1891865" cy="584775"/>
          </a:xfrm>
          <a:prstGeom prst="rect">
            <a:avLst/>
          </a:prstGeom>
        </p:spPr>
        <p:txBody>
          <a:bodyPr wrap="none">
            <a:spAutoFit/>
          </a:bodyPr>
          <a:lstStyle/>
          <a:p>
            <a:pPr defTabSz="731520">
              <a:spcBef>
                <a:spcPct val="20000"/>
              </a:spcBef>
              <a:defRPr/>
            </a:pPr>
            <a:r>
              <a:rPr lang="en-US" sz="3200" dirty="0"/>
              <a:t>Easier to </a:t>
            </a:r>
          </a:p>
        </p:txBody>
      </p:sp>
      <p:sp>
        <p:nvSpPr>
          <p:cNvPr id="18" name="Rectangle 17">
            <a:extLst>
              <a:ext uri="{FF2B5EF4-FFF2-40B4-BE49-F238E27FC236}">
                <a16:creationId xmlns:a16="http://schemas.microsoft.com/office/drawing/2014/main" id="{6C445060-0BD8-4030-8FA0-DCD572E188C1}"/>
              </a:ext>
            </a:extLst>
          </p:cNvPr>
          <p:cNvSpPr/>
          <p:nvPr/>
        </p:nvSpPr>
        <p:spPr>
          <a:xfrm>
            <a:off x="5672826" y="5938099"/>
            <a:ext cx="1891865" cy="584775"/>
          </a:xfrm>
          <a:prstGeom prst="rect">
            <a:avLst/>
          </a:prstGeom>
        </p:spPr>
        <p:txBody>
          <a:bodyPr wrap="none">
            <a:spAutoFit/>
          </a:bodyPr>
          <a:lstStyle/>
          <a:p>
            <a:pPr defTabSz="731520">
              <a:spcBef>
                <a:spcPct val="20000"/>
              </a:spcBef>
              <a:defRPr/>
            </a:pPr>
            <a:r>
              <a:rPr lang="en-US" sz="3200" dirty="0"/>
              <a:t>Easier to </a:t>
            </a:r>
          </a:p>
        </p:txBody>
      </p:sp>
      <p:grpSp>
        <p:nvGrpSpPr>
          <p:cNvPr id="35" name="Group 34">
            <a:extLst>
              <a:ext uri="{FF2B5EF4-FFF2-40B4-BE49-F238E27FC236}">
                <a16:creationId xmlns:a16="http://schemas.microsoft.com/office/drawing/2014/main" id="{297CD934-B2E4-4429-B91E-65A616D74B5B}"/>
              </a:ext>
            </a:extLst>
          </p:cNvPr>
          <p:cNvGrpSpPr/>
          <p:nvPr/>
        </p:nvGrpSpPr>
        <p:grpSpPr>
          <a:xfrm>
            <a:off x="8166484" y="5861156"/>
            <a:ext cx="919114" cy="738664"/>
            <a:chOff x="1608739" y="443230"/>
            <a:chExt cx="1515462" cy="1217930"/>
          </a:xfrm>
        </p:grpSpPr>
        <p:sp>
          <p:nvSpPr>
            <p:cNvPr id="21" name="Freeform: Shape 20">
              <a:extLst>
                <a:ext uri="{FF2B5EF4-FFF2-40B4-BE49-F238E27FC236}">
                  <a16:creationId xmlns:a16="http://schemas.microsoft.com/office/drawing/2014/main" id="{753B478D-49DD-4B95-BEFD-50BB8F197A9D}"/>
                </a:ext>
              </a:extLst>
            </p:cNvPr>
            <p:cNvSpPr/>
            <p:nvPr/>
          </p:nvSpPr>
          <p:spPr>
            <a:xfrm>
              <a:off x="1608739" y="443230"/>
              <a:ext cx="1096010" cy="1096010"/>
            </a:xfrm>
            <a:custGeom>
              <a:avLst/>
              <a:gdLst>
                <a:gd name="connsiteX0" fmla="*/ 100331 w 510540"/>
                <a:gd name="connsiteY0" fmla="*/ 0 h 510540"/>
                <a:gd name="connsiteX1" fmla="*/ 410209 w 510540"/>
                <a:gd name="connsiteY1" fmla="*/ 0 h 510540"/>
                <a:gd name="connsiteX2" fmla="*/ 510540 w 510540"/>
                <a:gd name="connsiteY2" fmla="*/ 100331 h 510540"/>
                <a:gd name="connsiteX3" fmla="*/ 510540 w 510540"/>
                <a:gd name="connsiteY3" fmla="*/ 297180 h 510540"/>
                <a:gd name="connsiteX4" fmla="*/ 510540 w 510540"/>
                <a:gd name="connsiteY4" fmla="*/ 410209 h 510540"/>
                <a:gd name="connsiteX5" fmla="*/ 510540 w 510540"/>
                <a:gd name="connsiteY5" fmla="*/ 510540 h 510540"/>
                <a:gd name="connsiteX6" fmla="*/ 410209 w 510540"/>
                <a:gd name="connsiteY6" fmla="*/ 510540 h 510540"/>
                <a:gd name="connsiteX7" fmla="*/ 235296 w 510540"/>
                <a:gd name="connsiteY7" fmla="*/ 510540 h 510540"/>
                <a:gd name="connsiteX8" fmla="*/ 100331 w 510540"/>
                <a:gd name="connsiteY8" fmla="*/ 510540 h 510540"/>
                <a:gd name="connsiteX9" fmla="*/ 0 w 510540"/>
                <a:gd name="connsiteY9" fmla="*/ 410209 h 510540"/>
                <a:gd name="connsiteX10" fmla="*/ 0 w 510540"/>
                <a:gd name="connsiteY10" fmla="*/ 100331 h 510540"/>
                <a:gd name="connsiteX11" fmla="*/ 100331 w 510540"/>
                <a:gd name="connsiteY11" fmla="*/ 0 h 51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0540" h="510540">
                  <a:moveTo>
                    <a:pt x="100331" y="0"/>
                  </a:moveTo>
                  <a:lnTo>
                    <a:pt x="410209" y="0"/>
                  </a:lnTo>
                  <a:cubicBezTo>
                    <a:pt x="465620" y="0"/>
                    <a:pt x="510540" y="44920"/>
                    <a:pt x="510540" y="100331"/>
                  </a:cubicBezTo>
                  <a:lnTo>
                    <a:pt x="510540" y="297180"/>
                  </a:lnTo>
                  <a:lnTo>
                    <a:pt x="510540" y="410209"/>
                  </a:lnTo>
                  <a:lnTo>
                    <a:pt x="510540" y="510540"/>
                  </a:lnTo>
                  <a:lnTo>
                    <a:pt x="410209" y="510540"/>
                  </a:lnTo>
                  <a:lnTo>
                    <a:pt x="235296" y="510540"/>
                  </a:lnTo>
                  <a:lnTo>
                    <a:pt x="100331" y="510540"/>
                  </a:lnTo>
                  <a:cubicBezTo>
                    <a:pt x="44920" y="510540"/>
                    <a:pt x="0" y="465620"/>
                    <a:pt x="0" y="410209"/>
                  </a:cubicBezTo>
                  <a:lnTo>
                    <a:pt x="0" y="100331"/>
                  </a:lnTo>
                  <a:cubicBezTo>
                    <a:pt x="0" y="44920"/>
                    <a:pt x="44920" y="0"/>
                    <a:pt x="100331" y="0"/>
                  </a:cubicBez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22" name="Rectangle 21">
              <a:extLst>
                <a:ext uri="{FF2B5EF4-FFF2-40B4-BE49-F238E27FC236}">
                  <a16:creationId xmlns:a16="http://schemas.microsoft.com/office/drawing/2014/main" id="{CBA0948D-6837-4B8E-8782-09EAE052C56B}"/>
                </a:ext>
              </a:extLst>
            </p:cNvPr>
            <p:cNvSpPr/>
            <p:nvPr/>
          </p:nvSpPr>
          <p:spPr>
            <a:xfrm>
              <a:off x="2704749" y="1297125"/>
              <a:ext cx="419452" cy="242115"/>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cxnSp>
          <p:nvCxnSpPr>
            <p:cNvPr id="24" name="Straight Connector 23">
              <a:extLst>
                <a:ext uri="{FF2B5EF4-FFF2-40B4-BE49-F238E27FC236}">
                  <a16:creationId xmlns:a16="http://schemas.microsoft.com/office/drawing/2014/main" id="{31C3CFDF-226F-4AB8-8FFB-D9EE01AF7E2F}"/>
                </a:ext>
              </a:extLst>
            </p:cNvPr>
            <p:cNvCxnSpPr/>
            <p:nvPr/>
          </p:nvCxnSpPr>
          <p:spPr>
            <a:xfrm>
              <a:off x="3124201" y="1303020"/>
              <a:ext cx="0" cy="35814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25" name="Oval 24">
              <a:extLst>
                <a:ext uri="{FF2B5EF4-FFF2-40B4-BE49-F238E27FC236}">
                  <a16:creationId xmlns:a16="http://schemas.microsoft.com/office/drawing/2014/main" id="{CEF3D2E8-E270-4C87-9DF3-4B81A8CA1631}"/>
                </a:ext>
              </a:extLst>
            </p:cNvPr>
            <p:cNvSpPr/>
            <p:nvPr/>
          </p:nvSpPr>
          <p:spPr>
            <a:xfrm>
              <a:off x="1795168" y="629659"/>
              <a:ext cx="723152" cy="72315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cxnSp>
          <p:nvCxnSpPr>
            <p:cNvPr id="27" name="Straight Connector 26">
              <a:extLst>
                <a:ext uri="{FF2B5EF4-FFF2-40B4-BE49-F238E27FC236}">
                  <a16:creationId xmlns:a16="http://schemas.microsoft.com/office/drawing/2014/main" id="{A49D15C2-0173-4B0F-B99F-7C1873DB763F}"/>
                </a:ext>
              </a:extLst>
            </p:cNvPr>
            <p:cNvCxnSpPr>
              <a:cxnSpLocks/>
            </p:cNvCxnSpPr>
            <p:nvPr/>
          </p:nvCxnSpPr>
          <p:spPr>
            <a:xfrm flipH="1" flipV="1">
              <a:off x="1978819" y="800100"/>
              <a:ext cx="170021" cy="199334"/>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29" name="Straight Connector 28">
              <a:extLst>
                <a:ext uri="{FF2B5EF4-FFF2-40B4-BE49-F238E27FC236}">
                  <a16:creationId xmlns:a16="http://schemas.microsoft.com/office/drawing/2014/main" id="{FD9D66D1-82B3-4E93-88F5-62B53DC53B6C}"/>
                </a:ext>
              </a:extLst>
            </p:cNvPr>
            <p:cNvCxnSpPr>
              <a:cxnSpLocks/>
            </p:cNvCxnSpPr>
            <p:nvPr/>
          </p:nvCxnSpPr>
          <p:spPr>
            <a:xfrm flipV="1">
              <a:off x="2156008" y="933450"/>
              <a:ext cx="144280" cy="6731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34" name="Rectangle: Top Corners Rounded 33">
              <a:extLst>
                <a:ext uri="{FF2B5EF4-FFF2-40B4-BE49-F238E27FC236}">
                  <a16:creationId xmlns:a16="http://schemas.microsoft.com/office/drawing/2014/main" id="{F9F8D374-9EDA-4764-A0DA-040F8F06892E}"/>
                </a:ext>
              </a:extLst>
            </p:cNvPr>
            <p:cNvSpPr/>
            <p:nvPr/>
          </p:nvSpPr>
          <p:spPr>
            <a:xfrm rot="5400000">
              <a:off x="2630040" y="868326"/>
              <a:ext cx="266123" cy="107831"/>
            </a:xfrm>
            <a:prstGeom prst="round2SameRect">
              <a:avLst>
                <a:gd name="adj1" fmla="val 50000"/>
                <a:gd name="adj2" fmla="val 0"/>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36" name="Group 35">
            <a:extLst>
              <a:ext uri="{FF2B5EF4-FFF2-40B4-BE49-F238E27FC236}">
                <a16:creationId xmlns:a16="http://schemas.microsoft.com/office/drawing/2014/main" id="{DD53B794-D55B-43F2-A451-874EF59E4342}"/>
              </a:ext>
            </a:extLst>
          </p:cNvPr>
          <p:cNvGrpSpPr/>
          <p:nvPr/>
        </p:nvGrpSpPr>
        <p:grpSpPr>
          <a:xfrm>
            <a:off x="8023560" y="1669134"/>
            <a:ext cx="1204963" cy="652781"/>
            <a:chOff x="3951407" y="342900"/>
            <a:chExt cx="5052975" cy="2737421"/>
          </a:xfrm>
        </p:grpSpPr>
        <p:grpSp>
          <p:nvGrpSpPr>
            <p:cNvPr id="37" name="Group 36">
              <a:extLst>
                <a:ext uri="{FF2B5EF4-FFF2-40B4-BE49-F238E27FC236}">
                  <a16:creationId xmlns:a16="http://schemas.microsoft.com/office/drawing/2014/main" id="{3BBFC806-2399-455B-9795-37B43D1D0CD4}"/>
                </a:ext>
              </a:extLst>
            </p:cNvPr>
            <p:cNvGrpSpPr/>
            <p:nvPr/>
          </p:nvGrpSpPr>
          <p:grpSpPr>
            <a:xfrm rot="1800000">
              <a:off x="6312658" y="970754"/>
              <a:ext cx="2691724" cy="1533526"/>
              <a:chOff x="6276490" y="835775"/>
              <a:chExt cx="2691724" cy="1533526"/>
            </a:xfrm>
            <a:solidFill>
              <a:srgbClr val="F2F4F4"/>
            </a:solidFill>
          </p:grpSpPr>
          <p:sp>
            <p:nvSpPr>
              <p:cNvPr id="44" name="Freeform: Shape 43">
                <a:extLst>
                  <a:ext uri="{FF2B5EF4-FFF2-40B4-BE49-F238E27FC236}">
                    <a16:creationId xmlns:a16="http://schemas.microsoft.com/office/drawing/2014/main" id="{27979283-44EC-4A82-BECE-C3051CE44054}"/>
                  </a:ext>
                </a:extLst>
              </p:cNvPr>
              <p:cNvSpPr/>
              <p:nvPr/>
            </p:nvSpPr>
            <p:spPr>
              <a:xfrm>
                <a:off x="6691738" y="835775"/>
                <a:ext cx="2276476" cy="1533526"/>
              </a:xfrm>
              <a:custGeom>
                <a:avLst/>
                <a:gdLst>
                  <a:gd name="connsiteX0" fmla="*/ 0 w 2276476"/>
                  <a:gd name="connsiteY0" fmla="*/ 766762 h 1533526"/>
                  <a:gd name="connsiteX1" fmla="*/ 0 w 2276476"/>
                  <a:gd name="connsiteY1" fmla="*/ 766763 h 1533526"/>
                  <a:gd name="connsiteX2" fmla="*/ 0 w 2276476"/>
                  <a:gd name="connsiteY2" fmla="*/ 766763 h 1533526"/>
                  <a:gd name="connsiteX3" fmla="*/ 802462 w 2276476"/>
                  <a:gd name="connsiteY3" fmla="*/ 348267 h 1533526"/>
                  <a:gd name="connsiteX4" fmla="*/ 392469 w 2276476"/>
                  <a:gd name="connsiteY4" fmla="*/ 682422 h 1533526"/>
                  <a:gd name="connsiteX5" fmla="*/ 383966 w 2276476"/>
                  <a:gd name="connsiteY5" fmla="*/ 766763 h 1533526"/>
                  <a:gd name="connsiteX6" fmla="*/ 383966 w 2276476"/>
                  <a:gd name="connsiteY6" fmla="*/ 766762 h 1533526"/>
                  <a:gd name="connsiteX7" fmla="*/ 383966 w 2276476"/>
                  <a:gd name="connsiteY7" fmla="*/ 766763 h 1533526"/>
                  <a:gd name="connsiteX8" fmla="*/ 383966 w 2276476"/>
                  <a:gd name="connsiteY8" fmla="*/ 766763 h 1533526"/>
                  <a:gd name="connsiteX9" fmla="*/ 392469 w 2276476"/>
                  <a:gd name="connsiteY9" fmla="*/ 851104 h 1533526"/>
                  <a:gd name="connsiteX10" fmla="*/ 802462 w 2276476"/>
                  <a:gd name="connsiteY10" fmla="*/ 1185258 h 1533526"/>
                  <a:gd name="connsiteX11" fmla="*/ 1474012 w 2276476"/>
                  <a:gd name="connsiteY11" fmla="*/ 1185259 h 1533526"/>
                  <a:gd name="connsiteX12" fmla="*/ 1892508 w 2276476"/>
                  <a:gd name="connsiteY12" fmla="*/ 766763 h 1533526"/>
                  <a:gd name="connsiteX13" fmla="*/ 1892509 w 2276476"/>
                  <a:gd name="connsiteY13" fmla="*/ 766763 h 1533526"/>
                  <a:gd name="connsiteX14" fmla="*/ 1474013 w 2276476"/>
                  <a:gd name="connsiteY14" fmla="*/ 348267 h 1533526"/>
                  <a:gd name="connsiteX15" fmla="*/ 766763 w 2276476"/>
                  <a:gd name="connsiteY15" fmla="*/ 0 h 1533526"/>
                  <a:gd name="connsiteX16" fmla="*/ 1509713 w 2276476"/>
                  <a:gd name="connsiteY16" fmla="*/ 0 h 1533526"/>
                  <a:gd name="connsiteX17" fmla="*/ 2276476 w 2276476"/>
                  <a:gd name="connsiteY17" fmla="*/ 766763 h 1533526"/>
                  <a:gd name="connsiteX18" fmla="*/ 2276475 w 2276476"/>
                  <a:gd name="connsiteY18" fmla="*/ 766763 h 1533526"/>
                  <a:gd name="connsiteX19" fmla="*/ 1509712 w 2276476"/>
                  <a:gd name="connsiteY19" fmla="*/ 1533526 h 1533526"/>
                  <a:gd name="connsiteX20" fmla="*/ 766763 w 2276476"/>
                  <a:gd name="connsiteY20" fmla="*/ 1533525 h 1533526"/>
                  <a:gd name="connsiteX21" fmla="*/ 15578 w 2276476"/>
                  <a:gd name="connsiteY21" fmla="*/ 921292 h 1533526"/>
                  <a:gd name="connsiteX22" fmla="*/ 0 w 2276476"/>
                  <a:gd name="connsiteY22" fmla="*/ 766763 h 1533526"/>
                  <a:gd name="connsiteX23" fmla="*/ 15578 w 2276476"/>
                  <a:gd name="connsiteY23" fmla="*/ 612234 h 1533526"/>
                  <a:gd name="connsiteX24" fmla="*/ 766763 w 2276476"/>
                  <a:gd name="connsiteY24" fmla="*/ 0 h 153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76476" h="1533526">
                    <a:moveTo>
                      <a:pt x="0" y="766762"/>
                    </a:moveTo>
                    <a:lnTo>
                      <a:pt x="0" y="766763"/>
                    </a:lnTo>
                    <a:lnTo>
                      <a:pt x="0" y="766763"/>
                    </a:lnTo>
                    <a:close/>
                    <a:moveTo>
                      <a:pt x="802462" y="348267"/>
                    </a:moveTo>
                    <a:cubicBezTo>
                      <a:pt x="600224" y="348267"/>
                      <a:pt x="431492" y="491720"/>
                      <a:pt x="392469" y="682422"/>
                    </a:cubicBezTo>
                    <a:lnTo>
                      <a:pt x="383966" y="766763"/>
                    </a:lnTo>
                    <a:lnTo>
                      <a:pt x="383966" y="766762"/>
                    </a:lnTo>
                    <a:lnTo>
                      <a:pt x="383966" y="766763"/>
                    </a:lnTo>
                    <a:lnTo>
                      <a:pt x="383966" y="766763"/>
                    </a:lnTo>
                    <a:lnTo>
                      <a:pt x="392469" y="851104"/>
                    </a:lnTo>
                    <a:cubicBezTo>
                      <a:pt x="431492" y="1041805"/>
                      <a:pt x="600224" y="1185258"/>
                      <a:pt x="802462" y="1185258"/>
                    </a:cubicBezTo>
                    <a:lnTo>
                      <a:pt x="1474012" y="1185259"/>
                    </a:lnTo>
                    <a:cubicBezTo>
                      <a:pt x="1705141" y="1185259"/>
                      <a:pt x="1892508" y="997892"/>
                      <a:pt x="1892508" y="766763"/>
                    </a:cubicBezTo>
                    <a:lnTo>
                      <a:pt x="1892509" y="766763"/>
                    </a:lnTo>
                    <a:cubicBezTo>
                      <a:pt x="1892509" y="535634"/>
                      <a:pt x="1705142" y="348267"/>
                      <a:pt x="1474013" y="348267"/>
                    </a:cubicBezTo>
                    <a:close/>
                    <a:moveTo>
                      <a:pt x="766763" y="0"/>
                    </a:moveTo>
                    <a:lnTo>
                      <a:pt x="1509713" y="0"/>
                    </a:lnTo>
                    <a:cubicBezTo>
                      <a:pt x="1933185" y="0"/>
                      <a:pt x="2276476" y="343291"/>
                      <a:pt x="2276476" y="766763"/>
                    </a:cubicBezTo>
                    <a:lnTo>
                      <a:pt x="2276475" y="766763"/>
                    </a:lnTo>
                    <a:cubicBezTo>
                      <a:pt x="2276475" y="1190235"/>
                      <a:pt x="1933184" y="1533526"/>
                      <a:pt x="1509712" y="1533526"/>
                    </a:cubicBezTo>
                    <a:lnTo>
                      <a:pt x="766763" y="1533525"/>
                    </a:lnTo>
                    <a:cubicBezTo>
                      <a:pt x="396225" y="1533525"/>
                      <a:pt x="87076" y="1270693"/>
                      <a:pt x="15578" y="921292"/>
                    </a:cubicBezTo>
                    <a:lnTo>
                      <a:pt x="0" y="766763"/>
                    </a:lnTo>
                    <a:lnTo>
                      <a:pt x="15578" y="612234"/>
                    </a:lnTo>
                    <a:cubicBezTo>
                      <a:pt x="87076" y="262832"/>
                      <a:pt x="396225" y="0"/>
                      <a:pt x="766763" y="0"/>
                    </a:cubicBez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5" name="Freeform: Shape 44">
                <a:extLst>
                  <a:ext uri="{FF2B5EF4-FFF2-40B4-BE49-F238E27FC236}">
                    <a16:creationId xmlns:a16="http://schemas.microsoft.com/office/drawing/2014/main" id="{666AFE51-3EB6-4DB8-A555-9BA1808F0F92}"/>
                  </a:ext>
                </a:extLst>
              </p:cNvPr>
              <p:cNvSpPr/>
              <p:nvPr/>
            </p:nvSpPr>
            <p:spPr>
              <a:xfrm>
                <a:off x="6276490" y="1427439"/>
                <a:ext cx="1219806" cy="350197"/>
              </a:xfrm>
              <a:custGeom>
                <a:avLst/>
                <a:gdLst>
                  <a:gd name="connsiteX0" fmla="*/ 116731 w 1219807"/>
                  <a:gd name="connsiteY0" fmla="*/ 0 h 350196"/>
                  <a:gd name="connsiteX1" fmla="*/ 1044709 w 1219807"/>
                  <a:gd name="connsiteY1" fmla="*/ 0 h 350196"/>
                  <a:gd name="connsiteX2" fmla="*/ 1219807 w 1219807"/>
                  <a:gd name="connsiteY2" fmla="*/ 175098 h 350196"/>
                  <a:gd name="connsiteX3" fmla="*/ 1044709 w 1219807"/>
                  <a:gd name="connsiteY3" fmla="*/ 350196 h 350196"/>
                  <a:gd name="connsiteX4" fmla="*/ 129838 w 1219807"/>
                  <a:gd name="connsiteY4" fmla="*/ 350196 h 350196"/>
                  <a:gd name="connsiteX5" fmla="*/ 246569 w 1219807"/>
                  <a:gd name="connsiteY5" fmla="*/ 175098 h 350196"/>
                  <a:gd name="connsiteX6" fmla="*/ 0 w 1219807"/>
                  <a:gd name="connsiteY6" fmla="*/ 175098 h 3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807" h="350196">
                    <a:moveTo>
                      <a:pt x="116731" y="0"/>
                    </a:moveTo>
                    <a:lnTo>
                      <a:pt x="1044709" y="0"/>
                    </a:lnTo>
                    <a:cubicBezTo>
                      <a:pt x="1141413" y="0"/>
                      <a:pt x="1219807" y="78394"/>
                      <a:pt x="1219807" y="175098"/>
                    </a:cubicBezTo>
                    <a:cubicBezTo>
                      <a:pt x="1219807" y="271802"/>
                      <a:pt x="1141413" y="350196"/>
                      <a:pt x="1044709" y="350196"/>
                    </a:cubicBezTo>
                    <a:lnTo>
                      <a:pt x="129838" y="350196"/>
                    </a:lnTo>
                    <a:lnTo>
                      <a:pt x="246569" y="175098"/>
                    </a:lnTo>
                    <a:lnTo>
                      <a:pt x="0" y="175098"/>
                    </a:lnTo>
                    <a:close/>
                  </a:path>
                </a:pathLst>
              </a:cu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38" name="Group 37">
              <a:extLst>
                <a:ext uri="{FF2B5EF4-FFF2-40B4-BE49-F238E27FC236}">
                  <a16:creationId xmlns:a16="http://schemas.microsoft.com/office/drawing/2014/main" id="{A0AEE51B-742A-45E9-A60C-E31387CC8ECE}"/>
                </a:ext>
              </a:extLst>
            </p:cNvPr>
            <p:cNvGrpSpPr/>
            <p:nvPr/>
          </p:nvGrpSpPr>
          <p:grpSpPr>
            <a:xfrm rot="18900000">
              <a:off x="3951407" y="1546795"/>
              <a:ext cx="2752933" cy="1533526"/>
              <a:chOff x="3910012" y="1609724"/>
              <a:chExt cx="2752933" cy="1533526"/>
            </a:xfrm>
            <a:solidFill>
              <a:srgbClr val="F2F4F4"/>
            </a:solidFill>
          </p:grpSpPr>
          <p:sp>
            <p:nvSpPr>
              <p:cNvPr id="42" name="Freeform: Shape 41">
                <a:extLst>
                  <a:ext uri="{FF2B5EF4-FFF2-40B4-BE49-F238E27FC236}">
                    <a16:creationId xmlns:a16="http://schemas.microsoft.com/office/drawing/2014/main" id="{44E506C6-965C-44BD-8546-01605ABF9F99}"/>
                  </a:ext>
                </a:extLst>
              </p:cNvPr>
              <p:cNvSpPr/>
              <p:nvPr/>
            </p:nvSpPr>
            <p:spPr>
              <a:xfrm>
                <a:off x="3910012" y="1609724"/>
                <a:ext cx="2276476" cy="1533526"/>
              </a:xfrm>
              <a:custGeom>
                <a:avLst/>
                <a:gdLst>
                  <a:gd name="connsiteX0" fmla="*/ 0 w 2276476"/>
                  <a:gd name="connsiteY0" fmla="*/ 766762 h 1533526"/>
                  <a:gd name="connsiteX1" fmla="*/ 0 w 2276476"/>
                  <a:gd name="connsiteY1" fmla="*/ 766763 h 1533526"/>
                  <a:gd name="connsiteX2" fmla="*/ 0 w 2276476"/>
                  <a:gd name="connsiteY2" fmla="*/ 766763 h 1533526"/>
                  <a:gd name="connsiteX3" fmla="*/ 802462 w 2276476"/>
                  <a:gd name="connsiteY3" fmla="*/ 348267 h 1533526"/>
                  <a:gd name="connsiteX4" fmla="*/ 392469 w 2276476"/>
                  <a:gd name="connsiteY4" fmla="*/ 682422 h 1533526"/>
                  <a:gd name="connsiteX5" fmla="*/ 383966 w 2276476"/>
                  <a:gd name="connsiteY5" fmla="*/ 766763 h 1533526"/>
                  <a:gd name="connsiteX6" fmla="*/ 383966 w 2276476"/>
                  <a:gd name="connsiteY6" fmla="*/ 766762 h 1533526"/>
                  <a:gd name="connsiteX7" fmla="*/ 383966 w 2276476"/>
                  <a:gd name="connsiteY7" fmla="*/ 766763 h 1533526"/>
                  <a:gd name="connsiteX8" fmla="*/ 383966 w 2276476"/>
                  <a:gd name="connsiteY8" fmla="*/ 766763 h 1533526"/>
                  <a:gd name="connsiteX9" fmla="*/ 392469 w 2276476"/>
                  <a:gd name="connsiteY9" fmla="*/ 851104 h 1533526"/>
                  <a:gd name="connsiteX10" fmla="*/ 802462 w 2276476"/>
                  <a:gd name="connsiteY10" fmla="*/ 1185258 h 1533526"/>
                  <a:gd name="connsiteX11" fmla="*/ 1474012 w 2276476"/>
                  <a:gd name="connsiteY11" fmla="*/ 1185259 h 1533526"/>
                  <a:gd name="connsiteX12" fmla="*/ 1892508 w 2276476"/>
                  <a:gd name="connsiteY12" fmla="*/ 766763 h 1533526"/>
                  <a:gd name="connsiteX13" fmla="*/ 1892509 w 2276476"/>
                  <a:gd name="connsiteY13" fmla="*/ 766763 h 1533526"/>
                  <a:gd name="connsiteX14" fmla="*/ 1474013 w 2276476"/>
                  <a:gd name="connsiteY14" fmla="*/ 348267 h 1533526"/>
                  <a:gd name="connsiteX15" fmla="*/ 766763 w 2276476"/>
                  <a:gd name="connsiteY15" fmla="*/ 0 h 1533526"/>
                  <a:gd name="connsiteX16" fmla="*/ 1509713 w 2276476"/>
                  <a:gd name="connsiteY16" fmla="*/ 0 h 1533526"/>
                  <a:gd name="connsiteX17" fmla="*/ 2276476 w 2276476"/>
                  <a:gd name="connsiteY17" fmla="*/ 766763 h 1533526"/>
                  <a:gd name="connsiteX18" fmla="*/ 2276475 w 2276476"/>
                  <a:gd name="connsiteY18" fmla="*/ 766763 h 1533526"/>
                  <a:gd name="connsiteX19" fmla="*/ 1509712 w 2276476"/>
                  <a:gd name="connsiteY19" fmla="*/ 1533526 h 1533526"/>
                  <a:gd name="connsiteX20" fmla="*/ 766763 w 2276476"/>
                  <a:gd name="connsiteY20" fmla="*/ 1533525 h 1533526"/>
                  <a:gd name="connsiteX21" fmla="*/ 15578 w 2276476"/>
                  <a:gd name="connsiteY21" fmla="*/ 921292 h 1533526"/>
                  <a:gd name="connsiteX22" fmla="*/ 0 w 2276476"/>
                  <a:gd name="connsiteY22" fmla="*/ 766763 h 1533526"/>
                  <a:gd name="connsiteX23" fmla="*/ 15578 w 2276476"/>
                  <a:gd name="connsiteY23" fmla="*/ 612234 h 1533526"/>
                  <a:gd name="connsiteX24" fmla="*/ 766763 w 2276476"/>
                  <a:gd name="connsiteY24" fmla="*/ 0 h 153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76476" h="1533526">
                    <a:moveTo>
                      <a:pt x="0" y="766762"/>
                    </a:moveTo>
                    <a:lnTo>
                      <a:pt x="0" y="766763"/>
                    </a:lnTo>
                    <a:lnTo>
                      <a:pt x="0" y="766763"/>
                    </a:lnTo>
                    <a:close/>
                    <a:moveTo>
                      <a:pt x="802462" y="348267"/>
                    </a:moveTo>
                    <a:cubicBezTo>
                      <a:pt x="600224" y="348267"/>
                      <a:pt x="431492" y="491720"/>
                      <a:pt x="392469" y="682422"/>
                    </a:cubicBezTo>
                    <a:lnTo>
                      <a:pt x="383966" y="766763"/>
                    </a:lnTo>
                    <a:lnTo>
                      <a:pt x="383966" y="766762"/>
                    </a:lnTo>
                    <a:lnTo>
                      <a:pt x="383966" y="766763"/>
                    </a:lnTo>
                    <a:lnTo>
                      <a:pt x="383966" y="766763"/>
                    </a:lnTo>
                    <a:lnTo>
                      <a:pt x="392469" y="851104"/>
                    </a:lnTo>
                    <a:cubicBezTo>
                      <a:pt x="431492" y="1041805"/>
                      <a:pt x="600224" y="1185258"/>
                      <a:pt x="802462" y="1185258"/>
                    </a:cubicBezTo>
                    <a:lnTo>
                      <a:pt x="1474012" y="1185259"/>
                    </a:lnTo>
                    <a:cubicBezTo>
                      <a:pt x="1705141" y="1185259"/>
                      <a:pt x="1892508" y="997892"/>
                      <a:pt x="1892508" y="766763"/>
                    </a:cubicBezTo>
                    <a:lnTo>
                      <a:pt x="1892509" y="766763"/>
                    </a:lnTo>
                    <a:cubicBezTo>
                      <a:pt x="1892509" y="535634"/>
                      <a:pt x="1705142" y="348267"/>
                      <a:pt x="1474013" y="348267"/>
                    </a:cubicBezTo>
                    <a:close/>
                    <a:moveTo>
                      <a:pt x="766763" y="0"/>
                    </a:moveTo>
                    <a:lnTo>
                      <a:pt x="1509713" y="0"/>
                    </a:lnTo>
                    <a:cubicBezTo>
                      <a:pt x="1933185" y="0"/>
                      <a:pt x="2276476" y="343291"/>
                      <a:pt x="2276476" y="766763"/>
                    </a:cubicBezTo>
                    <a:lnTo>
                      <a:pt x="2276475" y="766763"/>
                    </a:lnTo>
                    <a:cubicBezTo>
                      <a:pt x="2276475" y="1190235"/>
                      <a:pt x="1933184" y="1533526"/>
                      <a:pt x="1509712" y="1533526"/>
                    </a:cubicBezTo>
                    <a:lnTo>
                      <a:pt x="766763" y="1533525"/>
                    </a:lnTo>
                    <a:cubicBezTo>
                      <a:pt x="396225" y="1533525"/>
                      <a:pt x="87076" y="1270693"/>
                      <a:pt x="15578" y="921292"/>
                    </a:cubicBezTo>
                    <a:lnTo>
                      <a:pt x="0" y="766763"/>
                    </a:lnTo>
                    <a:lnTo>
                      <a:pt x="15578" y="612234"/>
                    </a:lnTo>
                    <a:cubicBezTo>
                      <a:pt x="87076" y="262832"/>
                      <a:pt x="396225" y="0"/>
                      <a:pt x="766763" y="0"/>
                    </a:cubicBez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3" name="Freeform: Shape 42">
                <a:extLst>
                  <a:ext uri="{FF2B5EF4-FFF2-40B4-BE49-F238E27FC236}">
                    <a16:creationId xmlns:a16="http://schemas.microsoft.com/office/drawing/2014/main" id="{7DA4FB04-036C-4364-B1B4-1B3D2C8EFB4C}"/>
                  </a:ext>
                </a:extLst>
              </p:cNvPr>
              <p:cNvSpPr/>
              <p:nvPr/>
            </p:nvSpPr>
            <p:spPr>
              <a:xfrm>
                <a:off x="5378556" y="2201389"/>
                <a:ext cx="1284389" cy="350196"/>
              </a:xfrm>
              <a:custGeom>
                <a:avLst/>
                <a:gdLst>
                  <a:gd name="connsiteX0" fmla="*/ 175098 w 1284389"/>
                  <a:gd name="connsiteY0" fmla="*/ 0 h 350196"/>
                  <a:gd name="connsiteX1" fmla="*/ 1154551 w 1284389"/>
                  <a:gd name="connsiteY1" fmla="*/ 0 h 350196"/>
                  <a:gd name="connsiteX2" fmla="*/ 1037820 w 1284389"/>
                  <a:gd name="connsiteY2" fmla="*/ 175098 h 350196"/>
                  <a:gd name="connsiteX3" fmla="*/ 1284389 w 1284389"/>
                  <a:gd name="connsiteY3" fmla="*/ 175098 h 350196"/>
                  <a:gd name="connsiteX4" fmla="*/ 1167658 w 1284389"/>
                  <a:gd name="connsiteY4" fmla="*/ 350196 h 350196"/>
                  <a:gd name="connsiteX5" fmla="*/ 175098 w 1284389"/>
                  <a:gd name="connsiteY5" fmla="*/ 350196 h 350196"/>
                  <a:gd name="connsiteX6" fmla="*/ 0 w 1284389"/>
                  <a:gd name="connsiteY6" fmla="*/ 175098 h 350196"/>
                  <a:gd name="connsiteX7" fmla="*/ 175098 w 1284389"/>
                  <a:gd name="connsiteY7" fmla="*/ 0 h 3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4389" h="350196">
                    <a:moveTo>
                      <a:pt x="175098" y="0"/>
                    </a:moveTo>
                    <a:lnTo>
                      <a:pt x="1154551" y="0"/>
                    </a:lnTo>
                    <a:lnTo>
                      <a:pt x="1037820" y="175098"/>
                    </a:lnTo>
                    <a:lnTo>
                      <a:pt x="1284389" y="175098"/>
                    </a:lnTo>
                    <a:lnTo>
                      <a:pt x="1167658" y="350196"/>
                    </a:lnTo>
                    <a:lnTo>
                      <a:pt x="175098" y="350196"/>
                    </a:lnTo>
                    <a:cubicBezTo>
                      <a:pt x="78394" y="350196"/>
                      <a:pt x="0" y="271802"/>
                      <a:pt x="0" y="175098"/>
                    </a:cubicBezTo>
                    <a:cubicBezTo>
                      <a:pt x="0" y="78394"/>
                      <a:pt x="78394" y="0"/>
                      <a:pt x="175098" y="0"/>
                    </a:cubicBezTo>
                    <a:close/>
                  </a:path>
                </a:pathLst>
              </a:cu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cxnSp>
          <p:nvCxnSpPr>
            <p:cNvPr id="39" name="Straight Connector 38">
              <a:extLst>
                <a:ext uri="{FF2B5EF4-FFF2-40B4-BE49-F238E27FC236}">
                  <a16:creationId xmlns:a16="http://schemas.microsoft.com/office/drawing/2014/main" id="{27FCAE10-EC53-4F05-A5C5-BABBA5A378A7}"/>
                </a:ext>
              </a:extLst>
            </p:cNvPr>
            <p:cNvCxnSpPr/>
            <p:nvPr/>
          </p:nvCxnSpPr>
          <p:spPr>
            <a:xfrm flipH="1" flipV="1">
              <a:off x="5768340" y="342900"/>
              <a:ext cx="236220" cy="570045"/>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40" name="Straight Connector 39">
              <a:extLst>
                <a:ext uri="{FF2B5EF4-FFF2-40B4-BE49-F238E27FC236}">
                  <a16:creationId xmlns:a16="http://schemas.microsoft.com/office/drawing/2014/main" id="{645B29B2-D123-4381-A1E6-D1B54D6195EA}"/>
                </a:ext>
              </a:extLst>
            </p:cNvPr>
            <p:cNvCxnSpPr/>
            <p:nvPr/>
          </p:nvCxnSpPr>
          <p:spPr>
            <a:xfrm flipV="1">
              <a:off x="6278880" y="432748"/>
              <a:ext cx="146116" cy="376469"/>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41" name="Straight Connector 40">
              <a:extLst>
                <a:ext uri="{FF2B5EF4-FFF2-40B4-BE49-F238E27FC236}">
                  <a16:creationId xmlns:a16="http://schemas.microsoft.com/office/drawing/2014/main" id="{D09D2542-83F3-48CE-9AC9-D13879430A83}"/>
                </a:ext>
              </a:extLst>
            </p:cNvPr>
            <p:cNvCxnSpPr/>
            <p:nvPr/>
          </p:nvCxnSpPr>
          <p:spPr>
            <a:xfrm flipH="1">
              <a:off x="5364480" y="1134971"/>
              <a:ext cx="521970" cy="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grpSp>
        <p:nvGrpSpPr>
          <p:cNvPr id="54" name="Group 53">
            <a:extLst>
              <a:ext uri="{FF2B5EF4-FFF2-40B4-BE49-F238E27FC236}">
                <a16:creationId xmlns:a16="http://schemas.microsoft.com/office/drawing/2014/main" id="{BB4A2ED3-D933-4077-B28F-016A703B182B}"/>
              </a:ext>
            </a:extLst>
          </p:cNvPr>
          <p:cNvGrpSpPr/>
          <p:nvPr/>
        </p:nvGrpSpPr>
        <p:grpSpPr>
          <a:xfrm>
            <a:off x="8063612" y="3595227"/>
            <a:ext cx="1070077" cy="1005219"/>
            <a:chOff x="5361039" y="2243916"/>
            <a:chExt cx="540208" cy="507466"/>
          </a:xfrm>
        </p:grpSpPr>
        <p:grpSp>
          <p:nvGrpSpPr>
            <p:cNvPr id="46" name="Group 22">
              <a:extLst>
                <a:ext uri="{FF2B5EF4-FFF2-40B4-BE49-F238E27FC236}">
                  <a16:creationId xmlns:a16="http://schemas.microsoft.com/office/drawing/2014/main" id="{6B1F58B4-6148-47BA-B1EC-1D224D601377}"/>
                </a:ext>
              </a:extLst>
            </p:cNvPr>
            <p:cNvGrpSpPr>
              <a:grpSpLocks noChangeAspect="1"/>
            </p:cNvGrpSpPr>
            <p:nvPr/>
          </p:nvGrpSpPr>
          <p:grpSpPr bwMode="auto">
            <a:xfrm>
              <a:off x="5361039" y="2243916"/>
              <a:ext cx="540208" cy="507466"/>
              <a:chOff x="2715" y="1465"/>
              <a:chExt cx="330" cy="310"/>
            </a:xfrm>
          </p:grpSpPr>
          <p:sp>
            <p:nvSpPr>
              <p:cNvPr id="47" name="Freeform 23">
                <a:extLst>
                  <a:ext uri="{FF2B5EF4-FFF2-40B4-BE49-F238E27FC236}">
                    <a16:creationId xmlns:a16="http://schemas.microsoft.com/office/drawing/2014/main" id="{4C08EE0D-EAD3-4C54-8FBB-89821B838739}"/>
                  </a:ext>
                </a:extLst>
              </p:cNvPr>
              <p:cNvSpPr>
                <a:spLocks/>
              </p:cNvSpPr>
              <p:nvPr/>
            </p:nvSpPr>
            <p:spPr bwMode="auto">
              <a:xfrm>
                <a:off x="2735" y="1465"/>
                <a:ext cx="310" cy="310"/>
              </a:xfrm>
              <a:custGeom>
                <a:avLst/>
                <a:gdLst>
                  <a:gd name="T0" fmla="*/ 30 w 152"/>
                  <a:gd name="T1" fmla="*/ 136 h 152"/>
                  <a:gd name="T2" fmla="*/ 76 w 152"/>
                  <a:gd name="T3" fmla="*/ 152 h 152"/>
                  <a:gd name="T4" fmla="*/ 152 w 152"/>
                  <a:gd name="T5" fmla="*/ 76 h 152"/>
                  <a:gd name="T6" fmla="*/ 76 w 152"/>
                  <a:gd name="T7" fmla="*/ 0 h 152"/>
                  <a:gd name="T8" fmla="*/ 0 w 152"/>
                  <a:gd name="T9" fmla="*/ 76 h 152"/>
                  <a:gd name="T10" fmla="*/ 7 w 152"/>
                  <a:gd name="T11" fmla="*/ 107 h 152"/>
                </a:gdLst>
                <a:ahLst/>
                <a:cxnLst>
                  <a:cxn ang="0">
                    <a:pos x="T0" y="T1"/>
                  </a:cxn>
                  <a:cxn ang="0">
                    <a:pos x="T2" y="T3"/>
                  </a:cxn>
                  <a:cxn ang="0">
                    <a:pos x="T4" y="T5"/>
                  </a:cxn>
                  <a:cxn ang="0">
                    <a:pos x="T6" y="T7"/>
                  </a:cxn>
                  <a:cxn ang="0">
                    <a:pos x="T8" y="T9"/>
                  </a:cxn>
                  <a:cxn ang="0">
                    <a:pos x="T10" y="T11"/>
                  </a:cxn>
                </a:cxnLst>
                <a:rect l="0" t="0" r="r" b="b"/>
                <a:pathLst>
                  <a:path w="152" h="152">
                    <a:moveTo>
                      <a:pt x="30" y="136"/>
                    </a:moveTo>
                    <a:cubicBezTo>
                      <a:pt x="43" y="146"/>
                      <a:pt x="59" y="152"/>
                      <a:pt x="76" y="152"/>
                    </a:cubicBezTo>
                    <a:cubicBezTo>
                      <a:pt x="118" y="152"/>
                      <a:pt x="152" y="118"/>
                      <a:pt x="152" y="76"/>
                    </a:cubicBezTo>
                    <a:cubicBezTo>
                      <a:pt x="152" y="34"/>
                      <a:pt x="118" y="0"/>
                      <a:pt x="76" y="0"/>
                    </a:cubicBezTo>
                    <a:cubicBezTo>
                      <a:pt x="34" y="0"/>
                      <a:pt x="0" y="34"/>
                      <a:pt x="0" y="76"/>
                    </a:cubicBezTo>
                    <a:cubicBezTo>
                      <a:pt x="0" y="87"/>
                      <a:pt x="3" y="98"/>
                      <a:pt x="7" y="107"/>
                    </a:cubicBez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9" name="Freeform 25">
                <a:extLst>
                  <a:ext uri="{FF2B5EF4-FFF2-40B4-BE49-F238E27FC236}">
                    <a16:creationId xmlns:a16="http://schemas.microsoft.com/office/drawing/2014/main" id="{28907401-1F1D-422C-B85D-4A5BD100A32D}"/>
                  </a:ext>
                </a:extLst>
              </p:cNvPr>
              <p:cNvSpPr>
                <a:spLocks/>
              </p:cNvSpPr>
              <p:nvPr/>
            </p:nvSpPr>
            <p:spPr bwMode="auto">
              <a:xfrm>
                <a:off x="2715" y="1651"/>
                <a:ext cx="53" cy="34"/>
              </a:xfrm>
              <a:custGeom>
                <a:avLst/>
                <a:gdLst>
                  <a:gd name="T0" fmla="*/ 53 w 53"/>
                  <a:gd name="T1" fmla="*/ 0 h 34"/>
                  <a:gd name="T2" fmla="*/ 35 w 53"/>
                  <a:gd name="T3" fmla="*/ 34 h 34"/>
                  <a:gd name="T4" fmla="*/ 0 w 53"/>
                  <a:gd name="T5" fmla="*/ 16 h 34"/>
                </a:gdLst>
                <a:ahLst/>
                <a:cxnLst>
                  <a:cxn ang="0">
                    <a:pos x="T0" y="T1"/>
                  </a:cxn>
                  <a:cxn ang="0">
                    <a:pos x="T2" y="T3"/>
                  </a:cxn>
                  <a:cxn ang="0">
                    <a:pos x="T4" y="T5"/>
                  </a:cxn>
                </a:cxnLst>
                <a:rect l="0" t="0" r="r" b="b"/>
                <a:pathLst>
                  <a:path w="53" h="34">
                    <a:moveTo>
                      <a:pt x="53" y="0"/>
                    </a:moveTo>
                    <a:lnTo>
                      <a:pt x="35" y="34"/>
                    </a:lnTo>
                    <a:lnTo>
                      <a:pt x="0" y="16"/>
                    </a:ln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53" name="Group 52">
              <a:extLst>
                <a:ext uri="{FF2B5EF4-FFF2-40B4-BE49-F238E27FC236}">
                  <a16:creationId xmlns:a16="http://schemas.microsoft.com/office/drawing/2014/main" id="{6A67EE13-6F67-4AA8-AA7E-7D592C4F7CC8}"/>
                </a:ext>
              </a:extLst>
            </p:cNvPr>
            <p:cNvGrpSpPr/>
            <p:nvPr/>
          </p:nvGrpSpPr>
          <p:grpSpPr>
            <a:xfrm>
              <a:off x="5508374" y="2360591"/>
              <a:ext cx="274116" cy="274116"/>
              <a:chOff x="5584106" y="3822790"/>
              <a:chExt cx="274116" cy="274116"/>
            </a:xfrm>
          </p:grpSpPr>
          <p:sp>
            <p:nvSpPr>
              <p:cNvPr id="50" name="Oval 49">
                <a:extLst>
                  <a:ext uri="{FF2B5EF4-FFF2-40B4-BE49-F238E27FC236}">
                    <a16:creationId xmlns:a16="http://schemas.microsoft.com/office/drawing/2014/main" id="{4A572FF4-7336-4EEB-A943-B4CDA2D8FDC3}"/>
                  </a:ext>
                </a:extLst>
              </p:cNvPr>
              <p:cNvSpPr/>
              <p:nvPr/>
            </p:nvSpPr>
            <p:spPr>
              <a:xfrm>
                <a:off x="5584106" y="3822790"/>
                <a:ext cx="274116" cy="27411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cxnSp>
            <p:nvCxnSpPr>
              <p:cNvPr id="51" name="Straight Connector 50">
                <a:extLst>
                  <a:ext uri="{FF2B5EF4-FFF2-40B4-BE49-F238E27FC236}">
                    <a16:creationId xmlns:a16="http://schemas.microsoft.com/office/drawing/2014/main" id="{81724C54-7936-4847-884A-914F5CDD557F}"/>
                  </a:ext>
                </a:extLst>
              </p:cNvPr>
              <p:cNvCxnSpPr>
                <a:cxnSpLocks/>
              </p:cNvCxnSpPr>
              <p:nvPr/>
            </p:nvCxnSpPr>
            <p:spPr>
              <a:xfrm flipH="1" flipV="1">
                <a:off x="5653720" y="3887397"/>
                <a:ext cx="64448" cy="75559"/>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52" name="Straight Connector 51">
                <a:extLst>
                  <a:ext uri="{FF2B5EF4-FFF2-40B4-BE49-F238E27FC236}">
                    <a16:creationId xmlns:a16="http://schemas.microsoft.com/office/drawing/2014/main" id="{DB505DDC-BACA-43A3-8C1B-F90B8BAC9E50}"/>
                  </a:ext>
                </a:extLst>
              </p:cNvPr>
              <p:cNvCxnSpPr>
                <a:cxnSpLocks/>
              </p:cNvCxnSpPr>
              <p:nvPr/>
            </p:nvCxnSpPr>
            <p:spPr>
              <a:xfrm flipV="1">
                <a:off x="5720885" y="3937944"/>
                <a:ext cx="54690" cy="25514"/>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grpSp>
    </p:spTree>
    <p:extLst>
      <p:ext uri="{BB962C8B-B14F-4D97-AF65-F5344CB8AC3E}">
        <p14:creationId xmlns:p14="http://schemas.microsoft.com/office/powerpoint/2010/main" val="55223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42" presetClass="path" presetSubtype="0" decel="100000" fill="hold" grpId="1" nodeType="withEffect">
                                  <p:stCondLst>
                                    <p:cond delay="0"/>
                                  </p:stCondLst>
                                  <p:childTnLst>
                                    <p:animMotion origin="layout" path="M -1.66667E-6 0 L -0.03819 -0.00039 " pathEditMode="relative" rAng="0" ptsTypes="AA">
                                      <p:cBhvr>
                                        <p:cTn id="9" dur="500" spd="-100000" fill="hold"/>
                                        <p:tgtEl>
                                          <p:spTgt spid="6"/>
                                        </p:tgtEl>
                                        <p:attrNameLst>
                                          <p:attrName>ppt_x</p:attrName>
                                          <p:attrName>ppt_y</p:attrName>
                                        </p:attrNameLst>
                                      </p:cBhvr>
                                      <p:rCtr x="-1910" y="-19"/>
                                    </p:animMotion>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10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50"/>
                                        <p:tgtEl>
                                          <p:spTgt spid="10"/>
                                        </p:tgtEl>
                                      </p:cBhvr>
                                    </p:animEffect>
                                  </p:childTnLst>
                                </p:cTn>
                              </p:par>
                              <p:par>
                                <p:cTn id="17" presetID="42" presetClass="path" presetSubtype="0" decel="100000" fill="hold" grpId="1" nodeType="withEffect">
                                  <p:stCondLst>
                                    <p:cond delay="0"/>
                                  </p:stCondLst>
                                  <p:childTnLst>
                                    <p:animMotion origin="layout" path="M 4.54861E-6 4.81481E-6 L -0.0382 -0.00039 " pathEditMode="relative" rAng="0" ptsTypes="AA">
                                      <p:cBhvr>
                                        <p:cTn id="18" dur="500" spd="-100000" fill="hold"/>
                                        <p:tgtEl>
                                          <p:spTgt spid="10"/>
                                        </p:tgtEl>
                                        <p:attrNameLst>
                                          <p:attrName>ppt_x</p:attrName>
                                          <p:attrName>ppt_y</p:attrName>
                                        </p:attrNameLst>
                                      </p:cBhvr>
                                      <p:rCtr x="-1910" y="-19"/>
                                    </p:animMotion>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250"/>
                                        <p:tgtEl>
                                          <p:spTgt spid="7"/>
                                        </p:tgtEl>
                                      </p:cBhvr>
                                    </p:animEffect>
                                  </p:childTnLst>
                                </p:cTn>
                              </p:par>
                              <p:par>
                                <p:cTn id="22" presetID="42" presetClass="path" presetSubtype="0" decel="100000" fill="hold" grpId="1" nodeType="withEffect">
                                  <p:stCondLst>
                                    <p:cond delay="0"/>
                                  </p:stCondLst>
                                  <p:childTnLst>
                                    <p:animMotion origin="layout" path="M -5.90278E-7 4.81481E-6 L 0.03711 4.81481E-6 " pathEditMode="relative" rAng="0" ptsTypes="AA">
                                      <p:cBhvr>
                                        <p:cTn id="23" dur="500" spd="-100000" fill="hold"/>
                                        <p:tgtEl>
                                          <p:spTgt spid="7"/>
                                        </p:tgtEl>
                                        <p:attrNameLst>
                                          <p:attrName>ppt_x</p:attrName>
                                          <p:attrName>ppt_y</p:attrName>
                                        </p:attrNameLst>
                                      </p:cBhvr>
                                      <p:rCtr x="1855" y="0"/>
                                    </p:animMotion>
                                  </p:childTnLst>
                                </p:cTn>
                              </p:par>
                              <p:par>
                                <p:cTn id="24" presetID="1" presetClass="entr" presetSubtype="0" fill="hold" grpId="0" nodeType="withEffect">
                                  <p:stCondLst>
                                    <p:cond delay="250"/>
                                  </p:stCondLst>
                                  <p:childTnLst>
                                    <p:set>
                                      <p:cBhvr>
                                        <p:cTn id="25" dur="1" fill="hold">
                                          <p:stCondLst>
                                            <p:cond delay="0"/>
                                          </p:stCondLst>
                                        </p:cTn>
                                        <p:tgtEl>
                                          <p:spTgt spid="13"/>
                                        </p:tgtEl>
                                        <p:attrNameLst>
                                          <p:attrName>style.visibility</p:attrName>
                                        </p:attrNameLst>
                                      </p:cBhvr>
                                      <p:to>
                                        <p:strVal val="visible"/>
                                      </p:to>
                                    </p:set>
                                  </p:childTnLst>
                                </p:cTn>
                              </p:par>
                              <p:par>
                                <p:cTn id="26" presetID="6" presetClass="emph" presetSubtype="0" accel="100000" autoRev="1" fill="hold" grpId="1" nodeType="withEffect">
                                  <p:stCondLst>
                                    <p:cond delay="0"/>
                                  </p:stCondLst>
                                  <p:childTnLst>
                                    <p:animScale>
                                      <p:cBhvr>
                                        <p:cTn id="27" dur="250" fill="hold"/>
                                        <p:tgtEl>
                                          <p:spTgt spid="13"/>
                                        </p:tgtEl>
                                      </p:cBhvr>
                                      <p:by x="1000" y="1000"/>
                                    </p:animScale>
                                  </p:childTnLst>
                                </p:cTn>
                              </p:par>
                              <p:par>
                                <p:cTn id="28" presetID="1" presetClass="entr" presetSubtype="0" fill="hold" nodeType="withEffect">
                                  <p:stCondLst>
                                    <p:cond delay="350"/>
                                  </p:stCondLst>
                                  <p:childTnLst>
                                    <p:set>
                                      <p:cBhvr>
                                        <p:cTn id="29" dur="1" fill="hold">
                                          <p:stCondLst>
                                            <p:cond delay="0"/>
                                          </p:stCondLst>
                                        </p:cTn>
                                        <p:tgtEl>
                                          <p:spTgt spid="36"/>
                                        </p:tgtEl>
                                        <p:attrNameLst>
                                          <p:attrName>style.visibility</p:attrName>
                                        </p:attrNameLst>
                                      </p:cBhvr>
                                      <p:to>
                                        <p:strVal val="visible"/>
                                      </p:to>
                                    </p:set>
                                  </p:childTnLst>
                                </p:cTn>
                              </p:par>
                              <p:par>
                                <p:cTn id="30" presetID="6" presetClass="emph" presetSubtype="0" accel="100000" autoRev="1" fill="hold" nodeType="withEffect">
                                  <p:stCondLst>
                                    <p:cond delay="100"/>
                                  </p:stCondLst>
                                  <p:childTnLst>
                                    <p:animScale>
                                      <p:cBhvr>
                                        <p:cTn id="31" dur="250" fill="hold"/>
                                        <p:tgtEl>
                                          <p:spTgt spid="36"/>
                                        </p:tgtEl>
                                      </p:cBhvr>
                                      <p:by x="1000" y="1000"/>
                                    </p:animScale>
                                  </p:childTnLst>
                                </p:cTn>
                              </p:par>
                              <p:par>
                                <p:cTn id="32" presetID="10" presetClass="entr" presetSubtype="0" fill="hold" grpId="0" nodeType="withEffect">
                                  <p:stCondLst>
                                    <p:cond delay="25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250"/>
                                        <p:tgtEl>
                                          <p:spTgt spid="17"/>
                                        </p:tgtEl>
                                      </p:cBhvr>
                                    </p:animEffect>
                                  </p:childTnLst>
                                </p:cTn>
                              </p:par>
                              <p:par>
                                <p:cTn id="35" presetID="42" presetClass="path" presetSubtype="0" decel="100000" fill="hold" grpId="1" nodeType="withEffect">
                                  <p:stCondLst>
                                    <p:cond delay="250"/>
                                  </p:stCondLst>
                                  <p:childTnLst>
                                    <p:animMotion origin="layout" path="M 4.54861E-6 -4.81481E-6 L -0.0382 -0.00038 " pathEditMode="relative" rAng="0" ptsTypes="AA">
                                      <p:cBhvr>
                                        <p:cTn id="36" dur="500" spd="-100000" fill="hold"/>
                                        <p:tgtEl>
                                          <p:spTgt spid="17"/>
                                        </p:tgtEl>
                                        <p:attrNameLst>
                                          <p:attrName>ppt_x</p:attrName>
                                          <p:attrName>ppt_y</p:attrName>
                                        </p:attrNameLst>
                                      </p:cBhvr>
                                      <p:rCtr x="-1910" y="-19"/>
                                    </p:animMotion>
                                  </p:childTnLst>
                                </p:cTn>
                              </p:par>
                              <p:par>
                                <p:cTn id="37" presetID="10" presetClass="entr" presetSubtype="0" fill="hold" grpId="0" nodeType="withEffect">
                                  <p:stCondLst>
                                    <p:cond delay="25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250"/>
                                        <p:tgtEl>
                                          <p:spTgt spid="8"/>
                                        </p:tgtEl>
                                      </p:cBhvr>
                                    </p:animEffect>
                                  </p:childTnLst>
                                </p:cTn>
                              </p:par>
                              <p:par>
                                <p:cTn id="40" presetID="42" presetClass="path" presetSubtype="0" decel="100000" fill="hold" grpId="1" nodeType="withEffect">
                                  <p:stCondLst>
                                    <p:cond delay="250"/>
                                  </p:stCondLst>
                                  <p:childTnLst>
                                    <p:animMotion origin="layout" path="M -2.56944E-6 -4.81481E-6 L 0.03711 -4.81481E-6 " pathEditMode="relative" rAng="0" ptsTypes="AA">
                                      <p:cBhvr>
                                        <p:cTn id="41" dur="500" spd="-100000" fill="hold"/>
                                        <p:tgtEl>
                                          <p:spTgt spid="8"/>
                                        </p:tgtEl>
                                        <p:attrNameLst>
                                          <p:attrName>ppt_x</p:attrName>
                                          <p:attrName>ppt_y</p:attrName>
                                        </p:attrNameLst>
                                      </p:cBhvr>
                                      <p:rCtr x="1855" y="0"/>
                                    </p:animMotion>
                                  </p:childTnLst>
                                </p:cTn>
                              </p:par>
                              <p:par>
                                <p:cTn id="42" presetID="10" presetClass="entr" presetSubtype="0" fill="hold" grpId="0" nodeType="withEffect">
                                  <p:stCondLst>
                                    <p:cond delay="50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250"/>
                                        <p:tgtEl>
                                          <p:spTgt spid="18"/>
                                        </p:tgtEl>
                                      </p:cBhvr>
                                    </p:animEffect>
                                  </p:childTnLst>
                                </p:cTn>
                              </p:par>
                              <p:par>
                                <p:cTn id="45" presetID="42" presetClass="path" presetSubtype="0" decel="100000" fill="hold" grpId="1" nodeType="withEffect">
                                  <p:stCondLst>
                                    <p:cond delay="500"/>
                                  </p:stCondLst>
                                  <p:childTnLst>
                                    <p:animMotion origin="layout" path="M 4.54861E-6 2.65432E-6 L -0.0382 -0.00039 " pathEditMode="relative" rAng="0" ptsTypes="AA">
                                      <p:cBhvr>
                                        <p:cTn id="46" dur="500" spd="-100000" fill="hold"/>
                                        <p:tgtEl>
                                          <p:spTgt spid="18"/>
                                        </p:tgtEl>
                                        <p:attrNameLst>
                                          <p:attrName>ppt_x</p:attrName>
                                          <p:attrName>ppt_y</p:attrName>
                                        </p:attrNameLst>
                                      </p:cBhvr>
                                      <p:rCtr x="-1910" y="-19"/>
                                    </p:animMotion>
                                  </p:childTnLst>
                                </p:cTn>
                              </p:par>
                              <p:par>
                                <p:cTn id="47" presetID="10" presetClass="entr" presetSubtype="0" fill="hold" grpId="0" nodeType="withEffect">
                                  <p:stCondLst>
                                    <p:cond delay="50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250"/>
                                        <p:tgtEl>
                                          <p:spTgt spid="9"/>
                                        </p:tgtEl>
                                      </p:cBhvr>
                                    </p:animEffect>
                                  </p:childTnLst>
                                </p:cTn>
                              </p:par>
                              <p:par>
                                <p:cTn id="50" presetID="42" presetClass="path" presetSubtype="0" decel="100000" fill="hold" grpId="1" nodeType="withEffect">
                                  <p:stCondLst>
                                    <p:cond delay="500"/>
                                  </p:stCondLst>
                                  <p:childTnLst>
                                    <p:animMotion origin="layout" path="M 4.375E-6 2.65432E-6 L 0.03711 2.65432E-6 " pathEditMode="relative" rAng="0" ptsTypes="AA">
                                      <p:cBhvr>
                                        <p:cTn id="51" dur="500" spd="-100000" fill="hold"/>
                                        <p:tgtEl>
                                          <p:spTgt spid="9"/>
                                        </p:tgtEl>
                                        <p:attrNameLst>
                                          <p:attrName>ppt_x</p:attrName>
                                          <p:attrName>ppt_y</p:attrName>
                                        </p:attrNameLst>
                                      </p:cBhvr>
                                      <p:rCtr x="1855" y="0"/>
                                    </p:animMotion>
                                  </p:childTnLst>
                                </p:cTn>
                              </p:par>
                              <p:par>
                                <p:cTn id="52" presetID="1" presetClass="entr" presetSubtype="0" fill="hold" grpId="0" nodeType="withEffect">
                                  <p:stCondLst>
                                    <p:cond delay="500"/>
                                  </p:stCondLst>
                                  <p:childTnLst>
                                    <p:set>
                                      <p:cBhvr>
                                        <p:cTn id="53" dur="1" fill="hold">
                                          <p:stCondLst>
                                            <p:cond delay="0"/>
                                          </p:stCondLst>
                                        </p:cTn>
                                        <p:tgtEl>
                                          <p:spTgt spid="14"/>
                                        </p:tgtEl>
                                        <p:attrNameLst>
                                          <p:attrName>style.visibility</p:attrName>
                                        </p:attrNameLst>
                                      </p:cBhvr>
                                      <p:to>
                                        <p:strVal val="visible"/>
                                      </p:to>
                                    </p:set>
                                  </p:childTnLst>
                                </p:cTn>
                              </p:par>
                              <p:par>
                                <p:cTn id="54" presetID="6" presetClass="emph" presetSubtype="0" accel="100000" autoRev="1" fill="hold" grpId="1" nodeType="withEffect">
                                  <p:stCondLst>
                                    <p:cond delay="250"/>
                                  </p:stCondLst>
                                  <p:childTnLst>
                                    <p:animScale>
                                      <p:cBhvr>
                                        <p:cTn id="55" dur="250" fill="hold"/>
                                        <p:tgtEl>
                                          <p:spTgt spid="14"/>
                                        </p:tgtEl>
                                      </p:cBhvr>
                                      <p:by x="1000" y="1000"/>
                                    </p:animScale>
                                  </p:childTnLst>
                                </p:cTn>
                              </p:par>
                              <p:par>
                                <p:cTn id="56" presetID="1" presetClass="entr" presetSubtype="0" fill="hold" nodeType="withEffect">
                                  <p:stCondLst>
                                    <p:cond delay="600"/>
                                  </p:stCondLst>
                                  <p:childTnLst>
                                    <p:set>
                                      <p:cBhvr>
                                        <p:cTn id="57" dur="1" fill="hold">
                                          <p:stCondLst>
                                            <p:cond delay="0"/>
                                          </p:stCondLst>
                                        </p:cTn>
                                        <p:tgtEl>
                                          <p:spTgt spid="54"/>
                                        </p:tgtEl>
                                        <p:attrNameLst>
                                          <p:attrName>style.visibility</p:attrName>
                                        </p:attrNameLst>
                                      </p:cBhvr>
                                      <p:to>
                                        <p:strVal val="visible"/>
                                      </p:to>
                                    </p:set>
                                  </p:childTnLst>
                                </p:cTn>
                              </p:par>
                              <p:par>
                                <p:cTn id="58" presetID="6" presetClass="emph" presetSubtype="0" accel="100000" autoRev="1" fill="hold" nodeType="withEffect">
                                  <p:stCondLst>
                                    <p:cond delay="350"/>
                                  </p:stCondLst>
                                  <p:childTnLst>
                                    <p:animScale>
                                      <p:cBhvr>
                                        <p:cTn id="59" dur="250" fill="hold"/>
                                        <p:tgtEl>
                                          <p:spTgt spid="54"/>
                                        </p:tgtEl>
                                      </p:cBhvr>
                                      <p:by x="1000" y="1000"/>
                                    </p:animScale>
                                  </p:childTnLst>
                                </p:cTn>
                              </p:par>
                              <p:par>
                                <p:cTn id="60" presetID="1" presetClass="entr" presetSubtype="0" fill="hold" grpId="0" nodeType="withEffect">
                                  <p:stCondLst>
                                    <p:cond delay="750"/>
                                  </p:stCondLst>
                                  <p:childTnLst>
                                    <p:set>
                                      <p:cBhvr>
                                        <p:cTn id="61" dur="1" fill="hold">
                                          <p:stCondLst>
                                            <p:cond delay="0"/>
                                          </p:stCondLst>
                                        </p:cTn>
                                        <p:tgtEl>
                                          <p:spTgt spid="15"/>
                                        </p:tgtEl>
                                        <p:attrNameLst>
                                          <p:attrName>style.visibility</p:attrName>
                                        </p:attrNameLst>
                                      </p:cBhvr>
                                      <p:to>
                                        <p:strVal val="visible"/>
                                      </p:to>
                                    </p:set>
                                  </p:childTnLst>
                                </p:cTn>
                              </p:par>
                              <p:par>
                                <p:cTn id="62" presetID="6" presetClass="emph" presetSubtype="0" accel="100000" autoRev="1" fill="hold" grpId="1" nodeType="withEffect">
                                  <p:stCondLst>
                                    <p:cond delay="500"/>
                                  </p:stCondLst>
                                  <p:childTnLst>
                                    <p:animScale>
                                      <p:cBhvr>
                                        <p:cTn id="63" dur="250" fill="hold"/>
                                        <p:tgtEl>
                                          <p:spTgt spid="15"/>
                                        </p:tgtEl>
                                      </p:cBhvr>
                                      <p:by x="1000" y="1000"/>
                                    </p:animScale>
                                  </p:childTnLst>
                                </p:cTn>
                              </p:par>
                              <p:par>
                                <p:cTn id="64" presetID="1" presetClass="entr" presetSubtype="0" fill="hold" nodeType="withEffect">
                                  <p:stCondLst>
                                    <p:cond delay="850"/>
                                  </p:stCondLst>
                                  <p:childTnLst>
                                    <p:set>
                                      <p:cBhvr>
                                        <p:cTn id="65" dur="1" fill="hold">
                                          <p:stCondLst>
                                            <p:cond delay="0"/>
                                          </p:stCondLst>
                                        </p:cTn>
                                        <p:tgtEl>
                                          <p:spTgt spid="35"/>
                                        </p:tgtEl>
                                        <p:attrNameLst>
                                          <p:attrName>style.visibility</p:attrName>
                                        </p:attrNameLst>
                                      </p:cBhvr>
                                      <p:to>
                                        <p:strVal val="visible"/>
                                      </p:to>
                                    </p:set>
                                  </p:childTnLst>
                                </p:cTn>
                              </p:par>
                              <p:par>
                                <p:cTn id="66" presetID="6" presetClass="emph" presetSubtype="0" accel="100000" autoRev="1" fill="hold" nodeType="withEffect">
                                  <p:stCondLst>
                                    <p:cond delay="600"/>
                                  </p:stCondLst>
                                  <p:childTnLst>
                                    <p:animScale>
                                      <p:cBhvr>
                                        <p:cTn id="67" dur="250" fill="hold"/>
                                        <p:tgtEl>
                                          <p:spTgt spid="35"/>
                                        </p:tgtEl>
                                      </p:cBhvr>
                                      <p:by x="1000" y="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9" grpId="0"/>
      <p:bldP spid="9" grpId="1"/>
      <p:bldP spid="10" grpId="0"/>
      <p:bldP spid="10" grpId="1"/>
      <p:bldP spid="13" grpId="0" animBg="1"/>
      <p:bldP spid="13" grpId="1" animBg="1"/>
      <p:bldP spid="14" grpId="0" animBg="1"/>
      <p:bldP spid="14" grpId="1" animBg="1"/>
      <p:bldP spid="15" grpId="0" animBg="1"/>
      <p:bldP spid="15" grpId="1" animBg="1"/>
      <p:bldP spid="17" grpId="0"/>
      <p:bldP spid="17" grpId="1"/>
      <p:bldP spid="18" grpId="0"/>
      <p:bldP spid="18" grpId="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9B887-A0DF-4D1E-A33F-CFBAEE10C016}"/>
              </a:ext>
            </a:extLst>
          </p:cNvPr>
          <p:cNvSpPr>
            <a:spLocks noGrp="1"/>
          </p:cNvSpPr>
          <p:nvPr>
            <p:ph type="title"/>
          </p:nvPr>
        </p:nvSpPr>
        <p:spPr>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dirty="0">
                <a:solidFill>
                  <a:schemeClr val="lt1"/>
                </a:solidFill>
                <a:latin typeface="+mj-lt"/>
                <a:ea typeface="Amazon Ember" panose="020B0603020204020204" pitchFamily="34" charset="0"/>
                <a:cs typeface="Amazon Ember" panose="020B0603020204020204" pitchFamily="34" charset="0"/>
              </a:rPr>
              <a:t>Decouple</a:t>
            </a:r>
          </a:p>
        </p:txBody>
      </p:sp>
      <p:sp>
        <p:nvSpPr>
          <p:cNvPr id="8" name="Rectangle 7">
            <a:extLst>
              <a:ext uri="{FF2B5EF4-FFF2-40B4-BE49-F238E27FC236}">
                <a16:creationId xmlns:a16="http://schemas.microsoft.com/office/drawing/2014/main" id="{289DC050-90ED-4C8F-BC3C-95C80E7ACA6F}"/>
              </a:ext>
            </a:extLst>
          </p:cNvPr>
          <p:cNvSpPr/>
          <p:nvPr/>
        </p:nvSpPr>
        <p:spPr>
          <a:xfrm>
            <a:off x="1" y="2369801"/>
            <a:ext cx="14630389" cy="2283162"/>
          </a:xfrm>
          <a:prstGeom prst="rect">
            <a:avLst/>
          </a:prstGeom>
          <a:gradFill>
            <a:gsLst>
              <a:gs pos="1961">
                <a:schemeClr val="accent1"/>
              </a:gs>
              <a:gs pos="10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Content Placeholder 2">
            <a:extLst>
              <a:ext uri="{FF2B5EF4-FFF2-40B4-BE49-F238E27FC236}">
                <a16:creationId xmlns:a16="http://schemas.microsoft.com/office/drawing/2014/main" id="{B981C9A2-F6C8-4D6E-A829-B330E9DAD9F2}"/>
              </a:ext>
            </a:extLst>
          </p:cNvPr>
          <p:cNvSpPr txBox="1">
            <a:spLocks/>
          </p:cNvSpPr>
          <p:nvPr/>
        </p:nvSpPr>
        <p:spPr>
          <a:xfrm>
            <a:off x="1064643" y="3164389"/>
            <a:ext cx="12501114" cy="693987"/>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5000" b="1" dirty="0">
                <a:solidFill>
                  <a:schemeClr val="accent2"/>
                </a:solidFill>
                <a:latin typeface="+mn-lt"/>
              </a:rPr>
              <a:t>New code </a:t>
            </a:r>
            <a:r>
              <a:rPr lang="en-US" sz="5000" dirty="0"/>
              <a:t>from </a:t>
            </a:r>
            <a:r>
              <a:rPr lang="en-US" sz="5000" b="1" dirty="0">
                <a:solidFill>
                  <a:schemeClr val="accent2"/>
                </a:solidFill>
                <a:latin typeface="+mn-lt"/>
              </a:rPr>
              <a:t>new feature</a:t>
            </a:r>
          </a:p>
        </p:txBody>
      </p:sp>
      <p:sp>
        <p:nvSpPr>
          <p:cNvPr id="12" name="Content Placeholder 2">
            <a:extLst>
              <a:ext uri="{FF2B5EF4-FFF2-40B4-BE49-F238E27FC236}">
                <a16:creationId xmlns:a16="http://schemas.microsoft.com/office/drawing/2014/main" id="{8E2D46A7-318D-433C-9B24-D63FED7A8FE5}"/>
              </a:ext>
            </a:extLst>
          </p:cNvPr>
          <p:cNvSpPr txBox="1">
            <a:spLocks/>
          </p:cNvSpPr>
          <p:nvPr/>
        </p:nvSpPr>
        <p:spPr>
          <a:xfrm>
            <a:off x="1761819" y="5019003"/>
            <a:ext cx="5624490" cy="1571482"/>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20">
              <a:defRPr/>
            </a:pPr>
            <a:r>
              <a:rPr lang="en-US" sz="3200" dirty="0">
                <a:solidFill>
                  <a:schemeClr val="tx1"/>
                </a:solidFill>
                <a:latin typeface="+mn-lt"/>
                <a:cs typeface="Amazon Ember" panose="020B0603020204020204" pitchFamily="34" charset="0"/>
              </a:rPr>
              <a:t>Incrementally change system with many </a:t>
            </a:r>
            <a:br>
              <a:rPr lang="en-US" sz="3200" dirty="0">
                <a:solidFill>
                  <a:schemeClr val="tx1"/>
                </a:solidFill>
                <a:latin typeface="+mn-lt"/>
                <a:cs typeface="Amazon Ember" panose="020B0603020204020204" pitchFamily="34" charset="0"/>
              </a:rPr>
            </a:br>
            <a:r>
              <a:rPr lang="en-US" sz="3200" dirty="0">
                <a:solidFill>
                  <a:schemeClr val="tx1"/>
                </a:solidFill>
                <a:latin typeface="+mn-lt"/>
                <a:cs typeface="Amazon Ember" panose="020B0603020204020204" pitchFamily="34" charset="0"/>
              </a:rPr>
              <a:t>small safe updates</a:t>
            </a:r>
          </a:p>
        </p:txBody>
      </p:sp>
      <p:cxnSp>
        <p:nvCxnSpPr>
          <p:cNvPr id="13" name="Straight Connector 12">
            <a:extLst>
              <a:ext uri="{FF2B5EF4-FFF2-40B4-BE49-F238E27FC236}">
                <a16:creationId xmlns:a16="http://schemas.microsoft.com/office/drawing/2014/main" id="{B25DF2DE-C546-45DD-8513-326F597F5929}"/>
              </a:ext>
            </a:extLst>
          </p:cNvPr>
          <p:cNvCxnSpPr>
            <a:cxnSpLocks/>
          </p:cNvCxnSpPr>
          <p:nvPr/>
        </p:nvCxnSpPr>
        <p:spPr>
          <a:xfrm>
            <a:off x="3271520" y="3998504"/>
            <a:ext cx="282448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DD17ACA1-AEFB-4AD4-9A54-44E46243EBBE}"/>
              </a:ext>
            </a:extLst>
          </p:cNvPr>
          <p:cNvGrpSpPr/>
          <p:nvPr/>
        </p:nvGrpSpPr>
        <p:grpSpPr>
          <a:xfrm>
            <a:off x="4391184" y="3998503"/>
            <a:ext cx="365760" cy="974754"/>
            <a:chOff x="2920189" y="2821021"/>
            <a:chExt cx="228600" cy="609221"/>
          </a:xfrm>
        </p:grpSpPr>
        <p:cxnSp>
          <p:nvCxnSpPr>
            <p:cNvPr id="15" name="Straight Connector 14">
              <a:extLst>
                <a:ext uri="{FF2B5EF4-FFF2-40B4-BE49-F238E27FC236}">
                  <a16:creationId xmlns:a16="http://schemas.microsoft.com/office/drawing/2014/main" id="{194299F9-4485-4147-969A-91B93BCB8FA9}"/>
                </a:ext>
              </a:extLst>
            </p:cNvPr>
            <p:cNvCxnSpPr/>
            <p:nvPr/>
          </p:nvCxnSpPr>
          <p:spPr>
            <a:xfrm>
              <a:off x="3034489" y="2821021"/>
              <a:ext cx="0" cy="60921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EECD054-1912-4B60-B380-02D7FA02D96A}"/>
                </a:ext>
              </a:extLst>
            </p:cNvPr>
            <p:cNvCxnSpPr/>
            <p:nvPr/>
          </p:nvCxnSpPr>
          <p:spPr>
            <a:xfrm>
              <a:off x="2920189" y="3430242"/>
              <a:ext cx="22860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9" name="Straight Connector 18">
            <a:extLst>
              <a:ext uri="{FF2B5EF4-FFF2-40B4-BE49-F238E27FC236}">
                <a16:creationId xmlns:a16="http://schemas.microsoft.com/office/drawing/2014/main" id="{0AF330EF-AAED-4C1C-937E-0C5A6434B0C7}"/>
              </a:ext>
            </a:extLst>
          </p:cNvPr>
          <p:cNvCxnSpPr>
            <a:cxnSpLocks/>
          </p:cNvCxnSpPr>
          <p:nvPr/>
        </p:nvCxnSpPr>
        <p:spPr>
          <a:xfrm>
            <a:off x="7873989" y="3998504"/>
            <a:ext cx="3484891"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7AD485D3-CF61-4D49-96B4-F96E0FB1EEA7}"/>
              </a:ext>
            </a:extLst>
          </p:cNvPr>
          <p:cNvGrpSpPr/>
          <p:nvPr/>
        </p:nvGrpSpPr>
        <p:grpSpPr>
          <a:xfrm>
            <a:off x="9433554" y="3998503"/>
            <a:ext cx="365760" cy="974754"/>
            <a:chOff x="2920189" y="2821021"/>
            <a:chExt cx="228600" cy="609221"/>
          </a:xfrm>
        </p:grpSpPr>
        <p:cxnSp>
          <p:nvCxnSpPr>
            <p:cNvPr id="21" name="Straight Connector 20">
              <a:extLst>
                <a:ext uri="{FF2B5EF4-FFF2-40B4-BE49-F238E27FC236}">
                  <a16:creationId xmlns:a16="http://schemas.microsoft.com/office/drawing/2014/main" id="{9BE713C3-E378-45FF-B7E7-F3D9BA383F78}"/>
                </a:ext>
              </a:extLst>
            </p:cNvPr>
            <p:cNvCxnSpPr/>
            <p:nvPr/>
          </p:nvCxnSpPr>
          <p:spPr>
            <a:xfrm>
              <a:off x="3034489" y="2821021"/>
              <a:ext cx="0" cy="60921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72209F9-ACDE-4847-ADC4-E95B907A02EB}"/>
                </a:ext>
              </a:extLst>
            </p:cNvPr>
            <p:cNvCxnSpPr/>
            <p:nvPr/>
          </p:nvCxnSpPr>
          <p:spPr>
            <a:xfrm>
              <a:off x="2920189" y="3430242"/>
              <a:ext cx="22860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3" name="Content Placeholder 2">
            <a:extLst>
              <a:ext uri="{FF2B5EF4-FFF2-40B4-BE49-F238E27FC236}">
                <a16:creationId xmlns:a16="http://schemas.microsoft.com/office/drawing/2014/main" id="{18CE4D88-639A-41C1-A91B-151AC1F41D2F}"/>
              </a:ext>
            </a:extLst>
          </p:cNvPr>
          <p:cNvSpPr txBox="1">
            <a:spLocks/>
          </p:cNvSpPr>
          <p:nvPr/>
        </p:nvSpPr>
        <p:spPr>
          <a:xfrm>
            <a:off x="7467594" y="5019003"/>
            <a:ext cx="4297680" cy="1571482"/>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20">
              <a:defRPr/>
            </a:pPr>
            <a:r>
              <a:rPr lang="en-US" sz="3200" dirty="0">
                <a:solidFill>
                  <a:schemeClr val="tx1"/>
                </a:solidFill>
                <a:latin typeface="+mn-lt"/>
                <a:cs typeface="Amazon Ember" panose="020B0603020204020204" pitchFamily="34" charset="0"/>
              </a:rPr>
              <a:t>Turn on features for testing and when it works—for everyone</a:t>
            </a:r>
          </a:p>
        </p:txBody>
      </p:sp>
    </p:spTree>
    <p:extLst>
      <p:ext uri="{BB962C8B-B14F-4D97-AF65-F5344CB8AC3E}">
        <p14:creationId xmlns:p14="http://schemas.microsoft.com/office/powerpoint/2010/main" val="2900676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Vertical)">
                                      <p:cBhvr>
                                        <p:cTn id="7" dur="500"/>
                                        <p:tgtEl>
                                          <p:spTgt spid="13"/>
                                        </p:tgtEl>
                                      </p:cBhvr>
                                    </p:animEffect>
                                  </p:childTnLst>
                                </p:cTn>
                              </p:par>
                              <p:par>
                                <p:cTn id="8" presetID="22" presetClass="entr" presetSubtype="1"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50"/>
                                        <p:tgtEl>
                                          <p:spTgt spid="12"/>
                                        </p:tgtEl>
                                      </p:cBhvr>
                                    </p:animEffect>
                                  </p:childTnLst>
                                </p:cTn>
                              </p:par>
                              <p:par>
                                <p:cTn id="14" presetID="42" presetClass="path" presetSubtype="0" decel="100000" fill="hold" grpId="1" nodeType="withEffect">
                                  <p:stCondLst>
                                    <p:cond delay="750"/>
                                  </p:stCondLst>
                                  <p:childTnLst>
                                    <p:animMotion origin="layout" path="M 1.49306E-6 3.08642E-6 L 1.49306E-6 0.0544 " pathEditMode="relative" rAng="0" ptsTypes="AA">
                                      <p:cBhvr>
                                        <p:cTn id="15" dur="250" spd="-100000" fill="hold"/>
                                        <p:tgtEl>
                                          <p:spTgt spid="12"/>
                                        </p:tgtEl>
                                        <p:attrNameLst>
                                          <p:attrName>ppt_x</p:attrName>
                                          <p:attrName>ppt_y</p:attrName>
                                        </p:attrNameLst>
                                      </p:cBhvr>
                                      <p:rCtr x="0" y="2720"/>
                                    </p:animMotion>
                                  </p:childTnLst>
                                </p:cTn>
                              </p:par>
                            </p:childTnLst>
                          </p:cTn>
                        </p:par>
                        <p:par>
                          <p:cTn id="16" fill="hold">
                            <p:stCondLst>
                              <p:cond delay="1000"/>
                            </p:stCondLst>
                            <p:childTnLst>
                              <p:par>
                                <p:cTn id="17" presetID="16" presetClass="entr" presetSubtype="37"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arn(outVertical)">
                                      <p:cBhvr>
                                        <p:cTn id="19" dur="500"/>
                                        <p:tgtEl>
                                          <p:spTgt spid="19"/>
                                        </p:tgtEl>
                                      </p:cBhvr>
                                    </p:animEffect>
                                  </p:childTnLst>
                                </p:cTn>
                              </p:par>
                              <p:par>
                                <p:cTn id="20" presetID="22" presetClass="entr" presetSubtype="1" fill="hold" nodeType="withEffect">
                                  <p:stCondLst>
                                    <p:cond delay="50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250"/>
                                        <p:tgtEl>
                                          <p:spTgt spid="23"/>
                                        </p:tgtEl>
                                      </p:cBhvr>
                                    </p:animEffect>
                                  </p:childTnLst>
                                </p:cTn>
                              </p:par>
                              <p:par>
                                <p:cTn id="26" presetID="42" presetClass="path" presetSubtype="0" decel="100000" fill="hold" grpId="1" nodeType="withEffect">
                                  <p:stCondLst>
                                    <p:cond delay="750"/>
                                  </p:stCondLst>
                                  <p:childTnLst>
                                    <p:animMotion origin="layout" path="M 3.4375E-6 3.08642E-6 L 3.4375E-6 0.0544 " pathEditMode="relative" rAng="0" ptsTypes="AA">
                                      <p:cBhvr>
                                        <p:cTn id="27" dur="250" spd="-100000" fill="hold"/>
                                        <p:tgtEl>
                                          <p:spTgt spid="23"/>
                                        </p:tgtEl>
                                        <p:attrNameLst>
                                          <p:attrName>ppt_x</p:attrName>
                                          <p:attrName>ppt_y</p:attrName>
                                        </p:attrNameLst>
                                      </p:cBhvr>
                                      <p:rCtr x="0" y="27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23" grpId="0"/>
      <p:bldP spid="23"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val 40">
            <a:extLst>
              <a:ext uri="{FF2B5EF4-FFF2-40B4-BE49-F238E27FC236}">
                <a16:creationId xmlns:a16="http://schemas.microsoft.com/office/drawing/2014/main" id="{10DAEBDE-E491-4ACC-818E-C4D2635D5FA7}"/>
              </a:ext>
            </a:extLst>
          </p:cNvPr>
          <p:cNvSpPr/>
          <p:nvPr/>
        </p:nvSpPr>
        <p:spPr>
          <a:xfrm>
            <a:off x="1734562" y="1747618"/>
            <a:ext cx="4748403" cy="4748403"/>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grpSp>
        <p:nvGrpSpPr>
          <p:cNvPr id="42" name="Group 41">
            <a:extLst>
              <a:ext uri="{FF2B5EF4-FFF2-40B4-BE49-F238E27FC236}">
                <a16:creationId xmlns:a16="http://schemas.microsoft.com/office/drawing/2014/main" id="{510156C6-401A-46FF-95FA-74907ABD1A89}"/>
              </a:ext>
            </a:extLst>
          </p:cNvPr>
          <p:cNvGrpSpPr/>
          <p:nvPr/>
        </p:nvGrpSpPr>
        <p:grpSpPr>
          <a:xfrm>
            <a:off x="2056410" y="2069466"/>
            <a:ext cx="4104709" cy="4104709"/>
            <a:chOff x="1285256" y="1293416"/>
            <a:chExt cx="2565443" cy="2565443"/>
          </a:xfrm>
        </p:grpSpPr>
        <p:sp>
          <p:nvSpPr>
            <p:cNvPr id="22" name="Oval 21">
              <a:extLst>
                <a:ext uri="{FF2B5EF4-FFF2-40B4-BE49-F238E27FC236}">
                  <a16:creationId xmlns:a16="http://schemas.microsoft.com/office/drawing/2014/main" id="{1CB5CE78-C59B-433E-800F-D706E0716517}"/>
                </a:ext>
              </a:extLst>
            </p:cNvPr>
            <p:cNvSpPr/>
            <p:nvPr/>
          </p:nvSpPr>
          <p:spPr>
            <a:xfrm>
              <a:off x="1285256" y="1293416"/>
              <a:ext cx="2565443" cy="2565443"/>
            </a:xfrm>
            <a:prstGeom prst="ellipse">
              <a:avLst/>
            </a:prstGeom>
            <a:gradFill>
              <a:gsLst>
                <a:gs pos="1961">
                  <a:schemeClr val="accent1"/>
                </a:gs>
                <a:gs pos="100000">
                  <a:schemeClr val="accent1">
                    <a:lumMod val="75000"/>
                  </a:schemeClr>
                </a:gs>
              </a:gsLst>
              <a:lin ang="5400000" scaled="0"/>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Title 1">
              <a:extLst>
                <a:ext uri="{FF2B5EF4-FFF2-40B4-BE49-F238E27FC236}">
                  <a16:creationId xmlns:a16="http://schemas.microsoft.com/office/drawing/2014/main" id="{10667CCC-2730-4F97-8D91-3F2B5FA5C5F8}"/>
                </a:ext>
              </a:extLst>
            </p:cNvPr>
            <p:cNvSpPr txBox="1">
              <a:spLocks/>
            </p:cNvSpPr>
            <p:nvPr/>
          </p:nvSpPr>
          <p:spPr>
            <a:xfrm>
              <a:off x="1285256" y="2021214"/>
              <a:ext cx="2565443" cy="1109846"/>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solidFill>
                    <a:schemeClr val="accent2"/>
                  </a:solidFill>
                  <a:latin typeface="+mn-lt"/>
                </a:rPr>
                <a:t>Small </a:t>
              </a:r>
              <a:br>
                <a:rPr lang="en-US" b="1" dirty="0">
                  <a:solidFill>
                    <a:schemeClr val="accent2"/>
                  </a:solidFill>
                  <a:latin typeface="+mn-lt"/>
                </a:rPr>
              </a:br>
              <a:r>
                <a:rPr lang="en-US" b="1" dirty="0">
                  <a:solidFill>
                    <a:schemeClr val="accent2"/>
                  </a:solidFill>
                  <a:latin typeface="+mn-lt"/>
                </a:rPr>
                <a:t>changes</a:t>
              </a:r>
            </a:p>
          </p:txBody>
        </p:sp>
      </p:grpSp>
      <p:sp>
        <p:nvSpPr>
          <p:cNvPr id="18" name="Freeform: Shape 17">
            <a:extLst>
              <a:ext uri="{FF2B5EF4-FFF2-40B4-BE49-F238E27FC236}">
                <a16:creationId xmlns:a16="http://schemas.microsoft.com/office/drawing/2014/main" id="{62235E40-F165-4D8F-8928-8850E66F48CC}"/>
              </a:ext>
            </a:extLst>
          </p:cNvPr>
          <p:cNvSpPr/>
          <p:nvPr/>
        </p:nvSpPr>
        <p:spPr>
          <a:xfrm>
            <a:off x="2503197" y="2077588"/>
            <a:ext cx="1014464" cy="963035"/>
          </a:xfrm>
          <a:custGeom>
            <a:avLst/>
            <a:gdLst>
              <a:gd name="connsiteX0" fmla="*/ 191684 w 492797"/>
              <a:gd name="connsiteY0" fmla="*/ 0 h 467814"/>
              <a:gd name="connsiteX1" fmla="*/ 409446 w 492797"/>
              <a:gd name="connsiteY1" fmla="*/ 217762 h 467814"/>
              <a:gd name="connsiteX2" fmla="*/ 492797 w 492797"/>
              <a:gd name="connsiteY2" fmla="*/ 134411 h 467814"/>
              <a:gd name="connsiteX3" fmla="*/ 492797 w 492797"/>
              <a:gd name="connsiteY3" fmla="*/ 467814 h 467814"/>
              <a:gd name="connsiteX4" fmla="*/ 159394 w 492797"/>
              <a:gd name="connsiteY4" fmla="*/ 467814 h 467814"/>
              <a:gd name="connsiteX5" fmla="*/ 242745 w 492797"/>
              <a:gd name="connsiteY5" fmla="*/ 384463 h 467814"/>
              <a:gd name="connsiteX6" fmla="*/ 0 w 492797"/>
              <a:gd name="connsiteY6" fmla="*/ 141718 h 467814"/>
              <a:gd name="connsiteX7" fmla="*/ 42519 w 492797"/>
              <a:gd name="connsiteY7" fmla="*/ 103074 h 467814"/>
              <a:gd name="connsiteX8" fmla="*/ 131305 w 492797"/>
              <a:gd name="connsiteY8" fmla="*/ 36681 h 46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97" h="467814">
                <a:moveTo>
                  <a:pt x="191684" y="0"/>
                </a:moveTo>
                <a:lnTo>
                  <a:pt x="409446" y="217762"/>
                </a:lnTo>
                <a:lnTo>
                  <a:pt x="492797" y="134411"/>
                </a:lnTo>
                <a:lnTo>
                  <a:pt x="492797" y="467814"/>
                </a:lnTo>
                <a:lnTo>
                  <a:pt x="159394" y="467814"/>
                </a:lnTo>
                <a:lnTo>
                  <a:pt x="242745" y="384463"/>
                </a:lnTo>
                <a:lnTo>
                  <a:pt x="0" y="141718"/>
                </a:lnTo>
                <a:lnTo>
                  <a:pt x="42519" y="103074"/>
                </a:lnTo>
                <a:cubicBezTo>
                  <a:pt x="70999" y="79570"/>
                  <a:pt x="100626" y="57407"/>
                  <a:pt x="131305" y="36681"/>
                </a:cubicBezTo>
                <a:close/>
              </a:path>
            </a:pathLst>
          </a:custGeom>
          <a:solidFill>
            <a:schemeClr val="tx1"/>
          </a:solid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19" name="Freeform: Shape 18">
            <a:extLst>
              <a:ext uri="{FF2B5EF4-FFF2-40B4-BE49-F238E27FC236}">
                <a16:creationId xmlns:a16="http://schemas.microsoft.com/office/drawing/2014/main" id="{F8B233EF-2B78-4BD4-AD83-9411597AD074}"/>
              </a:ext>
            </a:extLst>
          </p:cNvPr>
          <p:cNvSpPr/>
          <p:nvPr/>
        </p:nvSpPr>
        <p:spPr>
          <a:xfrm flipH="1">
            <a:off x="4694176" y="2077588"/>
            <a:ext cx="1014464" cy="963035"/>
          </a:xfrm>
          <a:custGeom>
            <a:avLst/>
            <a:gdLst>
              <a:gd name="connsiteX0" fmla="*/ 191684 w 492797"/>
              <a:gd name="connsiteY0" fmla="*/ 0 h 467814"/>
              <a:gd name="connsiteX1" fmla="*/ 409446 w 492797"/>
              <a:gd name="connsiteY1" fmla="*/ 217762 h 467814"/>
              <a:gd name="connsiteX2" fmla="*/ 492797 w 492797"/>
              <a:gd name="connsiteY2" fmla="*/ 134411 h 467814"/>
              <a:gd name="connsiteX3" fmla="*/ 492797 w 492797"/>
              <a:gd name="connsiteY3" fmla="*/ 467814 h 467814"/>
              <a:gd name="connsiteX4" fmla="*/ 159394 w 492797"/>
              <a:gd name="connsiteY4" fmla="*/ 467814 h 467814"/>
              <a:gd name="connsiteX5" fmla="*/ 242745 w 492797"/>
              <a:gd name="connsiteY5" fmla="*/ 384463 h 467814"/>
              <a:gd name="connsiteX6" fmla="*/ 0 w 492797"/>
              <a:gd name="connsiteY6" fmla="*/ 141718 h 467814"/>
              <a:gd name="connsiteX7" fmla="*/ 42519 w 492797"/>
              <a:gd name="connsiteY7" fmla="*/ 103074 h 467814"/>
              <a:gd name="connsiteX8" fmla="*/ 131305 w 492797"/>
              <a:gd name="connsiteY8" fmla="*/ 36681 h 46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97" h="467814">
                <a:moveTo>
                  <a:pt x="191684" y="0"/>
                </a:moveTo>
                <a:lnTo>
                  <a:pt x="409446" y="217762"/>
                </a:lnTo>
                <a:lnTo>
                  <a:pt x="492797" y="134411"/>
                </a:lnTo>
                <a:lnTo>
                  <a:pt x="492797" y="467814"/>
                </a:lnTo>
                <a:lnTo>
                  <a:pt x="159394" y="467814"/>
                </a:lnTo>
                <a:lnTo>
                  <a:pt x="242745" y="384463"/>
                </a:lnTo>
                <a:lnTo>
                  <a:pt x="0" y="141718"/>
                </a:lnTo>
                <a:lnTo>
                  <a:pt x="42519" y="103074"/>
                </a:lnTo>
                <a:cubicBezTo>
                  <a:pt x="70999" y="79570"/>
                  <a:pt x="100626" y="57407"/>
                  <a:pt x="131305" y="36681"/>
                </a:cubicBezTo>
                <a:close/>
              </a:path>
            </a:pathLst>
          </a:custGeom>
          <a:solidFill>
            <a:schemeClr val="tx1"/>
          </a:solid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20" name="Freeform: Shape 19">
            <a:extLst>
              <a:ext uri="{FF2B5EF4-FFF2-40B4-BE49-F238E27FC236}">
                <a16:creationId xmlns:a16="http://schemas.microsoft.com/office/drawing/2014/main" id="{30115FBC-6E6A-4E24-B568-1A26D0DC8D75}"/>
              </a:ext>
            </a:extLst>
          </p:cNvPr>
          <p:cNvSpPr/>
          <p:nvPr/>
        </p:nvSpPr>
        <p:spPr>
          <a:xfrm flipV="1">
            <a:off x="2503197" y="5203020"/>
            <a:ext cx="1014464" cy="963035"/>
          </a:xfrm>
          <a:custGeom>
            <a:avLst/>
            <a:gdLst>
              <a:gd name="connsiteX0" fmla="*/ 191684 w 492797"/>
              <a:gd name="connsiteY0" fmla="*/ 0 h 467814"/>
              <a:gd name="connsiteX1" fmla="*/ 409446 w 492797"/>
              <a:gd name="connsiteY1" fmla="*/ 217762 h 467814"/>
              <a:gd name="connsiteX2" fmla="*/ 492797 w 492797"/>
              <a:gd name="connsiteY2" fmla="*/ 134411 h 467814"/>
              <a:gd name="connsiteX3" fmla="*/ 492797 w 492797"/>
              <a:gd name="connsiteY3" fmla="*/ 467814 h 467814"/>
              <a:gd name="connsiteX4" fmla="*/ 159394 w 492797"/>
              <a:gd name="connsiteY4" fmla="*/ 467814 h 467814"/>
              <a:gd name="connsiteX5" fmla="*/ 242745 w 492797"/>
              <a:gd name="connsiteY5" fmla="*/ 384463 h 467814"/>
              <a:gd name="connsiteX6" fmla="*/ 0 w 492797"/>
              <a:gd name="connsiteY6" fmla="*/ 141718 h 467814"/>
              <a:gd name="connsiteX7" fmla="*/ 42519 w 492797"/>
              <a:gd name="connsiteY7" fmla="*/ 103074 h 467814"/>
              <a:gd name="connsiteX8" fmla="*/ 131305 w 492797"/>
              <a:gd name="connsiteY8" fmla="*/ 36681 h 46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97" h="467814">
                <a:moveTo>
                  <a:pt x="191684" y="0"/>
                </a:moveTo>
                <a:lnTo>
                  <a:pt x="409446" y="217762"/>
                </a:lnTo>
                <a:lnTo>
                  <a:pt x="492797" y="134411"/>
                </a:lnTo>
                <a:lnTo>
                  <a:pt x="492797" y="467814"/>
                </a:lnTo>
                <a:lnTo>
                  <a:pt x="159394" y="467814"/>
                </a:lnTo>
                <a:lnTo>
                  <a:pt x="242745" y="384463"/>
                </a:lnTo>
                <a:lnTo>
                  <a:pt x="0" y="141718"/>
                </a:lnTo>
                <a:lnTo>
                  <a:pt x="42519" y="103074"/>
                </a:lnTo>
                <a:cubicBezTo>
                  <a:pt x="70999" y="79570"/>
                  <a:pt x="100626" y="57407"/>
                  <a:pt x="131305" y="36681"/>
                </a:cubicBezTo>
                <a:close/>
              </a:path>
            </a:pathLst>
          </a:custGeom>
          <a:solidFill>
            <a:schemeClr val="tx1"/>
          </a:solid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21" name="Freeform: Shape 20">
            <a:extLst>
              <a:ext uri="{FF2B5EF4-FFF2-40B4-BE49-F238E27FC236}">
                <a16:creationId xmlns:a16="http://schemas.microsoft.com/office/drawing/2014/main" id="{4633096D-D96A-4942-99B5-E855A3808A8C}"/>
              </a:ext>
            </a:extLst>
          </p:cNvPr>
          <p:cNvSpPr/>
          <p:nvPr/>
        </p:nvSpPr>
        <p:spPr>
          <a:xfrm flipH="1" flipV="1">
            <a:off x="4694176" y="5203020"/>
            <a:ext cx="1014464" cy="963035"/>
          </a:xfrm>
          <a:custGeom>
            <a:avLst/>
            <a:gdLst>
              <a:gd name="connsiteX0" fmla="*/ 191684 w 492797"/>
              <a:gd name="connsiteY0" fmla="*/ 0 h 467814"/>
              <a:gd name="connsiteX1" fmla="*/ 409446 w 492797"/>
              <a:gd name="connsiteY1" fmla="*/ 217762 h 467814"/>
              <a:gd name="connsiteX2" fmla="*/ 492797 w 492797"/>
              <a:gd name="connsiteY2" fmla="*/ 134411 h 467814"/>
              <a:gd name="connsiteX3" fmla="*/ 492797 w 492797"/>
              <a:gd name="connsiteY3" fmla="*/ 467814 h 467814"/>
              <a:gd name="connsiteX4" fmla="*/ 159394 w 492797"/>
              <a:gd name="connsiteY4" fmla="*/ 467814 h 467814"/>
              <a:gd name="connsiteX5" fmla="*/ 242745 w 492797"/>
              <a:gd name="connsiteY5" fmla="*/ 384463 h 467814"/>
              <a:gd name="connsiteX6" fmla="*/ 0 w 492797"/>
              <a:gd name="connsiteY6" fmla="*/ 141718 h 467814"/>
              <a:gd name="connsiteX7" fmla="*/ 42519 w 492797"/>
              <a:gd name="connsiteY7" fmla="*/ 103074 h 467814"/>
              <a:gd name="connsiteX8" fmla="*/ 131305 w 492797"/>
              <a:gd name="connsiteY8" fmla="*/ 36681 h 46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97" h="467814">
                <a:moveTo>
                  <a:pt x="191684" y="0"/>
                </a:moveTo>
                <a:lnTo>
                  <a:pt x="409446" y="217762"/>
                </a:lnTo>
                <a:lnTo>
                  <a:pt x="492797" y="134411"/>
                </a:lnTo>
                <a:lnTo>
                  <a:pt x="492797" y="467814"/>
                </a:lnTo>
                <a:lnTo>
                  <a:pt x="159394" y="467814"/>
                </a:lnTo>
                <a:lnTo>
                  <a:pt x="242745" y="384463"/>
                </a:lnTo>
                <a:lnTo>
                  <a:pt x="0" y="141718"/>
                </a:lnTo>
                <a:lnTo>
                  <a:pt x="42519" y="103074"/>
                </a:lnTo>
                <a:cubicBezTo>
                  <a:pt x="70999" y="79570"/>
                  <a:pt x="100626" y="57407"/>
                  <a:pt x="131305" y="36681"/>
                </a:cubicBezTo>
                <a:close/>
              </a:path>
            </a:pathLst>
          </a:custGeom>
          <a:solidFill>
            <a:schemeClr val="tx1"/>
          </a:solid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useBgFill="1">
        <p:nvSpPr>
          <p:cNvPr id="39" name="Freeform: Shape 38">
            <a:extLst>
              <a:ext uri="{FF2B5EF4-FFF2-40B4-BE49-F238E27FC236}">
                <a16:creationId xmlns:a16="http://schemas.microsoft.com/office/drawing/2014/main" id="{E6FB0BB3-30CB-473F-AB31-23DDDD961AC5}"/>
              </a:ext>
            </a:extLst>
          </p:cNvPr>
          <p:cNvSpPr/>
          <p:nvPr/>
        </p:nvSpPr>
        <p:spPr>
          <a:xfrm>
            <a:off x="0" y="162560"/>
            <a:ext cx="8006080" cy="7244080"/>
          </a:xfrm>
          <a:custGeom>
            <a:avLst/>
            <a:gdLst>
              <a:gd name="connsiteX0" fmla="*/ 2567977 w 5003800"/>
              <a:gd name="connsiteY0" fmla="*/ 990661 h 4527550"/>
              <a:gd name="connsiteX1" fmla="*/ 1084101 w 5003800"/>
              <a:gd name="connsiteY1" fmla="*/ 2474537 h 4527550"/>
              <a:gd name="connsiteX2" fmla="*/ 2567977 w 5003800"/>
              <a:gd name="connsiteY2" fmla="*/ 3958413 h 4527550"/>
              <a:gd name="connsiteX3" fmla="*/ 4051853 w 5003800"/>
              <a:gd name="connsiteY3" fmla="*/ 2474537 h 4527550"/>
              <a:gd name="connsiteX4" fmla="*/ 2567977 w 5003800"/>
              <a:gd name="connsiteY4" fmla="*/ 990661 h 4527550"/>
              <a:gd name="connsiteX5" fmla="*/ 0 w 5003800"/>
              <a:gd name="connsiteY5" fmla="*/ 0 h 4527550"/>
              <a:gd name="connsiteX6" fmla="*/ 5003800 w 5003800"/>
              <a:gd name="connsiteY6" fmla="*/ 0 h 4527550"/>
              <a:gd name="connsiteX7" fmla="*/ 5003800 w 5003800"/>
              <a:gd name="connsiteY7" fmla="*/ 4527550 h 4527550"/>
              <a:gd name="connsiteX8" fmla="*/ 0 w 5003800"/>
              <a:gd name="connsiteY8" fmla="*/ 4527550 h 452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3800" h="4527550">
                <a:moveTo>
                  <a:pt x="2567977" y="990661"/>
                </a:moveTo>
                <a:cubicBezTo>
                  <a:pt x="1748455" y="990661"/>
                  <a:pt x="1084101" y="1655015"/>
                  <a:pt x="1084101" y="2474537"/>
                </a:cubicBezTo>
                <a:cubicBezTo>
                  <a:pt x="1084101" y="3294059"/>
                  <a:pt x="1748455" y="3958413"/>
                  <a:pt x="2567977" y="3958413"/>
                </a:cubicBezTo>
                <a:cubicBezTo>
                  <a:pt x="3387499" y="3958413"/>
                  <a:pt x="4051853" y="3294059"/>
                  <a:pt x="4051853" y="2474537"/>
                </a:cubicBezTo>
                <a:cubicBezTo>
                  <a:pt x="4051853" y="1655015"/>
                  <a:pt x="3387499" y="990661"/>
                  <a:pt x="2567977" y="990661"/>
                </a:cubicBezTo>
                <a:close/>
                <a:moveTo>
                  <a:pt x="0" y="0"/>
                </a:moveTo>
                <a:lnTo>
                  <a:pt x="5003800" y="0"/>
                </a:lnTo>
                <a:lnTo>
                  <a:pt x="5003800" y="4527550"/>
                </a:lnTo>
                <a:lnTo>
                  <a:pt x="0" y="452755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6" name="Content Placeholder 2">
            <a:extLst>
              <a:ext uri="{FF2B5EF4-FFF2-40B4-BE49-F238E27FC236}">
                <a16:creationId xmlns:a16="http://schemas.microsoft.com/office/drawing/2014/main" id="{B98CB921-97B4-4753-8292-FD03F039401A}"/>
              </a:ext>
            </a:extLst>
          </p:cNvPr>
          <p:cNvSpPr txBox="1">
            <a:spLocks/>
          </p:cNvSpPr>
          <p:nvPr/>
        </p:nvSpPr>
        <p:spPr>
          <a:xfrm>
            <a:off x="7315200" y="1170942"/>
            <a:ext cx="6563360" cy="5684520"/>
          </a:xfrm>
          <a:prstGeom prst="rect">
            <a:avLst/>
          </a:prstGeom>
        </p:spPr>
        <p:txBody>
          <a:bodyPr vert="horz" lIns="146304" tIns="73152" rIns="146304" bIns="73152" rtlCol="0" anchor="ctr" anchorCtr="0">
            <a:noAutofit/>
          </a:bodyPr>
          <a:lstStyle>
            <a:lvl1pPr marL="0" indent="0" algn="l" defTabSz="457200" rtl="0" eaLnBrk="1" latinLnBrk="0" hangingPunct="1">
              <a:spcBef>
                <a:spcPct val="20000"/>
              </a:spcBef>
              <a:buFontTx/>
              <a:buNone/>
              <a:defRPr sz="18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20">
              <a:spcAft>
                <a:spcPts val="960"/>
              </a:spcAft>
              <a:defRPr/>
            </a:pPr>
            <a:r>
              <a:rPr lang="en-US" sz="3600" dirty="0">
                <a:solidFill>
                  <a:schemeClr val="tx1"/>
                </a:solidFill>
                <a:latin typeface="+mn-lt"/>
                <a:cs typeface="Amazon Ember" panose="020B0603020204020204" pitchFamily="34" charset="0"/>
              </a:rPr>
              <a:t>Less risk</a:t>
            </a:r>
          </a:p>
          <a:p>
            <a:pPr defTabSz="731520">
              <a:spcAft>
                <a:spcPts val="960"/>
              </a:spcAft>
              <a:defRPr/>
            </a:pPr>
            <a:r>
              <a:rPr lang="en-US" sz="3600" dirty="0">
                <a:solidFill>
                  <a:schemeClr val="tx1"/>
                </a:solidFill>
                <a:latin typeface="+mn-lt"/>
                <a:cs typeface="Amazon Ember" panose="020B0603020204020204" pitchFamily="34" charset="0"/>
              </a:rPr>
              <a:t>Faster problem detection</a:t>
            </a:r>
          </a:p>
          <a:p>
            <a:pPr defTabSz="731520">
              <a:spcAft>
                <a:spcPts val="960"/>
              </a:spcAft>
              <a:defRPr/>
            </a:pPr>
            <a:r>
              <a:rPr lang="en-US" sz="3600" dirty="0">
                <a:solidFill>
                  <a:schemeClr val="tx1"/>
                </a:solidFill>
                <a:latin typeface="+mn-lt"/>
                <a:cs typeface="Amazon Ember" panose="020B0603020204020204" pitchFamily="34" charset="0"/>
              </a:rPr>
              <a:t>Faster repair</a:t>
            </a:r>
          </a:p>
          <a:p>
            <a:pPr defTabSz="731520">
              <a:spcAft>
                <a:spcPts val="960"/>
              </a:spcAft>
              <a:defRPr/>
            </a:pPr>
            <a:r>
              <a:rPr lang="en-US" sz="3600" dirty="0">
                <a:solidFill>
                  <a:schemeClr val="tx1"/>
                </a:solidFill>
                <a:latin typeface="+mn-lt"/>
                <a:cs typeface="Amazon Ember" panose="020B0603020204020204" pitchFamily="34" charset="0"/>
              </a:rPr>
              <a:t>Less work in progress</a:t>
            </a:r>
          </a:p>
          <a:p>
            <a:pPr defTabSz="731520">
              <a:spcAft>
                <a:spcPts val="960"/>
              </a:spcAft>
              <a:defRPr/>
            </a:pPr>
            <a:r>
              <a:rPr lang="en-US" sz="3600" dirty="0">
                <a:solidFill>
                  <a:schemeClr val="tx1"/>
                </a:solidFill>
                <a:latin typeface="+mn-lt"/>
                <a:cs typeface="Amazon Ember" panose="020B0603020204020204" pitchFamily="34" charset="0"/>
              </a:rPr>
              <a:t>Less time merging changes</a:t>
            </a:r>
          </a:p>
          <a:p>
            <a:pPr defTabSz="731520">
              <a:spcAft>
                <a:spcPts val="960"/>
              </a:spcAft>
              <a:defRPr/>
            </a:pPr>
            <a:r>
              <a:rPr lang="en-US" sz="3600" dirty="0">
                <a:solidFill>
                  <a:schemeClr val="tx1"/>
                </a:solidFill>
                <a:latin typeface="+mn-lt"/>
                <a:cs typeface="Amazon Ember" panose="020B0603020204020204" pitchFamily="34" charset="0"/>
              </a:rPr>
              <a:t>Happier developers</a:t>
            </a:r>
          </a:p>
          <a:p>
            <a:pPr defTabSz="731520">
              <a:spcAft>
                <a:spcPts val="960"/>
              </a:spcAft>
              <a:defRPr/>
            </a:pPr>
            <a:r>
              <a:rPr lang="en-US" sz="3600" dirty="0">
                <a:solidFill>
                  <a:schemeClr val="tx1"/>
                </a:solidFill>
                <a:latin typeface="+mn-lt"/>
                <a:cs typeface="Amazon Ember" panose="020B0603020204020204" pitchFamily="34" charset="0"/>
              </a:rPr>
              <a:t>Faster flow</a:t>
            </a:r>
          </a:p>
        </p:txBody>
      </p:sp>
      <p:sp>
        <p:nvSpPr>
          <p:cNvPr id="23" name="Arc 22">
            <a:extLst>
              <a:ext uri="{FF2B5EF4-FFF2-40B4-BE49-F238E27FC236}">
                <a16:creationId xmlns:a16="http://schemas.microsoft.com/office/drawing/2014/main" id="{9CBBDF57-2E28-4FA3-AC6D-AA228D9D3FFC}"/>
              </a:ext>
            </a:extLst>
          </p:cNvPr>
          <p:cNvSpPr/>
          <p:nvPr/>
        </p:nvSpPr>
        <p:spPr>
          <a:xfrm>
            <a:off x="1257678" y="1250709"/>
            <a:ext cx="5679197" cy="5679197"/>
          </a:xfrm>
          <a:prstGeom prst="arc">
            <a:avLst>
              <a:gd name="adj1" fmla="val 18927554"/>
              <a:gd name="adj2" fmla="val 2715803"/>
            </a:avLst>
          </a:prstGeom>
          <a:noFill/>
          <a:ln w="25400" cap="rnd">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cxnSp>
        <p:nvCxnSpPr>
          <p:cNvPr id="25" name="Straight Connector 24">
            <a:extLst>
              <a:ext uri="{FF2B5EF4-FFF2-40B4-BE49-F238E27FC236}">
                <a16:creationId xmlns:a16="http://schemas.microsoft.com/office/drawing/2014/main" id="{4C457906-7F84-44EB-BEE5-D188C74BE25E}"/>
              </a:ext>
            </a:extLst>
          </p:cNvPr>
          <p:cNvCxnSpPr>
            <a:cxnSpLocks/>
          </p:cNvCxnSpPr>
          <p:nvPr/>
        </p:nvCxnSpPr>
        <p:spPr>
          <a:xfrm>
            <a:off x="6860811" y="840470"/>
            <a:ext cx="8186798" cy="0"/>
          </a:xfrm>
          <a:prstGeom prst="line">
            <a:avLst/>
          </a:prstGeom>
          <a:noFill/>
          <a:ln w="25400" cap="rnd">
            <a:solidFill>
              <a:schemeClr val="tx1"/>
            </a:solidFill>
            <a:prstDash val="sysDot"/>
          </a:ln>
          <a:effectLst/>
        </p:spPr>
        <p:style>
          <a:lnRef idx="1">
            <a:schemeClr val="accent1"/>
          </a:lnRef>
          <a:fillRef idx="3">
            <a:schemeClr val="accent1"/>
          </a:fillRef>
          <a:effectRef idx="2">
            <a:schemeClr val="accent1"/>
          </a:effectRef>
          <a:fontRef idx="minor">
            <a:schemeClr val="lt1"/>
          </a:fontRef>
        </p:style>
      </p:cxnSp>
      <p:cxnSp>
        <p:nvCxnSpPr>
          <p:cNvPr id="26" name="Straight Connector 25">
            <a:extLst>
              <a:ext uri="{FF2B5EF4-FFF2-40B4-BE49-F238E27FC236}">
                <a16:creationId xmlns:a16="http://schemas.microsoft.com/office/drawing/2014/main" id="{77950FE6-FD63-4544-BCFE-AF06C391A218}"/>
              </a:ext>
            </a:extLst>
          </p:cNvPr>
          <p:cNvCxnSpPr/>
          <p:nvPr/>
        </p:nvCxnSpPr>
        <p:spPr>
          <a:xfrm>
            <a:off x="6860811" y="7190686"/>
            <a:ext cx="8186798" cy="0"/>
          </a:xfrm>
          <a:prstGeom prst="line">
            <a:avLst/>
          </a:prstGeom>
          <a:noFill/>
          <a:ln w="25400" cap="rnd">
            <a:solidFill>
              <a:schemeClr val="tx1"/>
            </a:solidFill>
            <a:prstDash val="sysDot"/>
          </a:ln>
          <a:effectLst/>
        </p:spPr>
        <p:style>
          <a:lnRef idx="1">
            <a:schemeClr val="accent1"/>
          </a:lnRef>
          <a:fillRef idx="3">
            <a:schemeClr val="accent1"/>
          </a:fillRef>
          <a:effectRef idx="2">
            <a:schemeClr val="accent1"/>
          </a:effectRef>
          <a:fontRef idx="minor">
            <a:schemeClr val="lt1"/>
          </a:fontRef>
        </p:style>
      </p:cxnSp>
      <p:cxnSp>
        <p:nvCxnSpPr>
          <p:cNvPr id="28" name="Straight Connector 27">
            <a:extLst>
              <a:ext uri="{FF2B5EF4-FFF2-40B4-BE49-F238E27FC236}">
                <a16:creationId xmlns:a16="http://schemas.microsoft.com/office/drawing/2014/main" id="{EE41CA0F-57FD-4E28-A811-F8750A20DCFF}"/>
              </a:ext>
            </a:extLst>
          </p:cNvPr>
          <p:cNvCxnSpPr>
            <a:cxnSpLocks/>
            <a:endCxn id="23" idx="2"/>
          </p:cNvCxnSpPr>
          <p:nvPr/>
        </p:nvCxnSpPr>
        <p:spPr>
          <a:xfrm flipH="1" flipV="1">
            <a:off x="6095925" y="6107416"/>
            <a:ext cx="764886" cy="1083274"/>
          </a:xfrm>
          <a:prstGeom prst="line">
            <a:avLst/>
          </a:prstGeom>
          <a:noFill/>
          <a:ln w="25400" cap="rnd">
            <a:solidFill>
              <a:schemeClr val="tx1"/>
            </a:solidFill>
            <a:prstDash val="sysDot"/>
          </a:ln>
          <a:effectLst/>
        </p:spPr>
        <p:style>
          <a:lnRef idx="1">
            <a:schemeClr val="accent1"/>
          </a:lnRef>
          <a:fillRef idx="3">
            <a:schemeClr val="accent1"/>
          </a:fillRef>
          <a:effectRef idx="2">
            <a:schemeClr val="accent1"/>
          </a:effectRef>
          <a:fontRef idx="minor">
            <a:schemeClr val="lt1"/>
          </a:fontRef>
        </p:style>
      </p:cxnSp>
      <p:cxnSp>
        <p:nvCxnSpPr>
          <p:cNvPr id="30" name="Straight Connector 29">
            <a:extLst>
              <a:ext uri="{FF2B5EF4-FFF2-40B4-BE49-F238E27FC236}">
                <a16:creationId xmlns:a16="http://schemas.microsoft.com/office/drawing/2014/main" id="{3DF7B8B2-35E5-47D7-BAB8-A0BA7B49313C}"/>
              </a:ext>
            </a:extLst>
          </p:cNvPr>
          <p:cNvCxnSpPr>
            <a:cxnSpLocks/>
            <a:endCxn id="23" idx="0"/>
          </p:cNvCxnSpPr>
          <p:nvPr/>
        </p:nvCxnSpPr>
        <p:spPr>
          <a:xfrm flipH="1">
            <a:off x="6121205" y="840470"/>
            <a:ext cx="739606" cy="1258096"/>
          </a:xfrm>
          <a:prstGeom prst="line">
            <a:avLst/>
          </a:prstGeom>
          <a:noFill/>
          <a:ln w="25400" cap="rnd">
            <a:solidFill>
              <a:schemeClr val="tx1"/>
            </a:solidFill>
            <a:prstDash val="sysDot"/>
          </a:ln>
          <a:effectLst/>
        </p:spPr>
        <p:style>
          <a:lnRef idx="1">
            <a:schemeClr val="accent1"/>
          </a:lnRef>
          <a:fillRef idx="3">
            <a:schemeClr val="accent1"/>
          </a:fillRef>
          <a:effectRef idx="2">
            <a:schemeClr val="accent1"/>
          </a:effectRef>
          <a:fontRef idx="minor">
            <a:schemeClr val="lt1"/>
          </a:fontRef>
        </p:style>
      </p:cxnSp>
      <p:sp>
        <p:nvSpPr>
          <p:cNvPr id="7" name="Oval 6">
            <a:extLst>
              <a:ext uri="{FF2B5EF4-FFF2-40B4-BE49-F238E27FC236}">
                <a16:creationId xmlns:a16="http://schemas.microsoft.com/office/drawing/2014/main" id="{DC73AD47-396A-44F6-9C7D-F9A826F98C3A}"/>
              </a:ext>
            </a:extLst>
          </p:cNvPr>
          <p:cNvSpPr/>
          <p:nvPr/>
        </p:nvSpPr>
        <p:spPr>
          <a:xfrm>
            <a:off x="1734562" y="1747618"/>
            <a:ext cx="4748403" cy="4748403"/>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Tree>
    <p:extLst>
      <p:ext uri="{BB962C8B-B14F-4D97-AF65-F5344CB8AC3E}">
        <p14:creationId xmlns:p14="http://schemas.microsoft.com/office/powerpoint/2010/main" val="321918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300"/>
                                  </p:stCondLst>
                                  <p:childTnLst>
                                    <p:set>
                                      <p:cBhvr>
                                        <p:cTn id="6" dur="1" fill="hold">
                                          <p:stCondLst>
                                            <p:cond delay="0"/>
                                          </p:stCondLst>
                                        </p:cTn>
                                        <p:tgtEl>
                                          <p:spTgt spid="7"/>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300" fill="hold"/>
                                        <p:tgtEl>
                                          <p:spTgt spid="7"/>
                                        </p:tgtEl>
                                      </p:cBhvr>
                                      <p:by x="0" y="0"/>
                                    </p:animScale>
                                  </p:childTnLst>
                                </p:cTn>
                              </p:par>
                              <p:par>
                                <p:cTn id="9" presetID="1" presetClass="entr" presetSubtype="0" fill="hold" grpId="0" nodeType="withEffect">
                                  <p:stCondLst>
                                    <p:cond delay="300"/>
                                  </p:stCondLst>
                                  <p:childTnLst>
                                    <p:set>
                                      <p:cBhvr>
                                        <p:cTn id="10" dur="1" fill="hold">
                                          <p:stCondLst>
                                            <p:cond delay="0"/>
                                          </p:stCondLst>
                                        </p:cTn>
                                        <p:tgtEl>
                                          <p:spTgt spid="41"/>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300" fill="hold"/>
                                        <p:tgtEl>
                                          <p:spTgt spid="41"/>
                                        </p:tgtEl>
                                      </p:cBhvr>
                                      <p:by x="0" y="0"/>
                                    </p:animScale>
                                  </p:childTnLst>
                                </p:cTn>
                              </p:par>
                              <p:par>
                                <p:cTn id="13" presetID="1" presetClass="entr" presetSubtype="0" fill="hold" nodeType="withEffect">
                                  <p:stCondLst>
                                    <p:cond delay="450"/>
                                  </p:stCondLst>
                                  <p:childTnLst>
                                    <p:set>
                                      <p:cBhvr>
                                        <p:cTn id="14" dur="1" fill="hold">
                                          <p:stCondLst>
                                            <p:cond delay="0"/>
                                          </p:stCondLst>
                                        </p:cTn>
                                        <p:tgtEl>
                                          <p:spTgt spid="42"/>
                                        </p:tgtEl>
                                        <p:attrNameLst>
                                          <p:attrName>style.visibility</p:attrName>
                                        </p:attrNameLst>
                                      </p:cBhvr>
                                      <p:to>
                                        <p:strVal val="visible"/>
                                      </p:to>
                                    </p:set>
                                  </p:childTnLst>
                                </p:cTn>
                              </p:par>
                              <p:par>
                                <p:cTn id="15" presetID="6" presetClass="emph" presetSubtype="0" accel="100000" autoRev="1" fill="hold" nodeType="withEffect">
                                  <p:stCondLst>
                                    <p:cond delay="100"/>
                                  </p:stCondLst>
                                  <p:childTnLst>
                                    <p:animScale>
                                      <p:cBhvr>
                                        <p:cTn id="16" dur="300" fill="hold"/>
                                        <p:tgtEl>
                                          <p:spTgt spid="42"/>
                                        </p:tgtEl>
                                      </p:cBhvr>
                                      <p:by x="0" y="0"/>
                                    </p:animScale>
                                  </p:childTnLst>
                                </p:cTn>
                              </p:par>
                              <p:par>
                                <p:cTn id="17" presetID="1" presetClass="entr" presetSubtype="0" fill="hold" grpId="0" nodeType="withEffect">
                                  <p:stCondLst>
                                    <p:cond delay="500"/>
                                  </p:stCondLst>
                                  <p:childTnLst>
                                    <p:set>
                                      <p:cBhvr>
                                        <p:cTn id="18" dur="1" fill="hold">
                                          <p:stCondLst>
                                            <p:cond delay="0"/>
                                          </p:stCondLst>
                                        </p:cTn>
                                        <p:tgtEl>
                                          <p:spTgt spid="18"/>
                                        </p:tgtEl>
                                        <p:attrNameLst>
                                          <p:attrName>style.visibility</p:attrName>
                                        </p:attrNameLst>
                                      </p:cBhvr>
                                      <p:to>
                                        <p:strVal val="visible"/>
                                      </p:to>
                                    </p:set>
                                  </p:childTnLst>
                                </p:cTn>
                              </p:par>
                              <p:par>
                                <p:cTn id="19" presetID="42" presetClass="path" presetSubtype="0" decel="100000" fill="hold" grpId="1" nodeType="withEffect">
                                  <p:stCondLst>
                                    <p:cond delay="500"/>
                                  </p:stCondLst>
                                  <p:childTnLst>
                                    <p:animMotion origin="layout" path="M 8.33333E-7 -2.46914E-6 L -0.05851 -0.11327 " pathEditMode="relative" rAng="0" ptsTypes="AA">
                                      <p:cBhvr>
                                        <p:cTn id="20" dur="250" spd="-100000" fill="hold"/>
                                        <p:tgtEl>
                                          <p:spTgt spid="18"/>
                                        </p:tgtEl>
                                        <p:attrNameLst>
                                          <p:attrName>ppt_x</p:attrName>
                                          <p:attrName>ppt_y</p:attrName>
                                        </p:attrNameLst>
                                      </p:cBhvr>
                                      <p:rCtr x="-2934" y="-5679"/>
                                    </p:animMotion>
                                  </p:childTnLst>
                                </p:cTn>
                              </p:par>
                              <p:par>
                                <p:cTn id="21" presetID="1" presetClass="entr" presetSubtype="0" fill="hold" grpId="0" nodeType="withEffect">
                                  <p:stCondLst>
                                    <p:cond delay="500"/>
                                  </p:stCondLst>
                                  <p:childTnLst>
                                    <p:set>
                                      <p:cBhvr>
                                        <p:cTn id="22" dur="1" fill="hold">
                                          <p:stCondLst>
                                            <p:cond delay="0"/>
                                          </p:stCondLst>
                                        </p:cTn>
                                        <p:tgtEl>
                                          <p:spTgt spid="19"/>
                                        </p:tgtEl>
                                        <p:attrNameLst>
                                          <p:attrName>style.visibility</p:attrName>
                                        </p:attrNameLst>
                                      </p:cBhvr>
                                      <p:to>
                                        <p:strVal val="visible"/>
                                      </p:to>
                                    </p:set>
                                  </p:childTnLst>
                                </p:cTn>
                              </p:par>
                              <p:par>
                                <p:cTn id="23" presetID="42" presetClass="path" presetSubtype="0" decel="100000" fill="hold" grpId="1" nodeType="withEffect">
                                  <p:stCondLst>
                                    <p:cond delay="500"/>
                                  </p:stCondLst>
                                  <p:childTnLst>
                                    <p:animMotion origin="layout" path="M -1.94444E-6 -2.46914E-6 L 0.06042 -0.10494 " pathEditMode="relative" rAng="0" ptsTypes="AA">
                                      <p:cBhvr>
                                        <p:cTn id="24" dur="250" spd="-100000" fill="hold"/>
                                        <p:tgtEl>
                                          <p:spTgt spid="19"/>
                                        </p:tgtEl>
                                        <p:attrNameLst>
                                          <p:attrName>ppt_x</p:attrName>
                                          <p:attrName>ppt_y</p:attrName>
                                        </p:attrNameLst>
                                      </p:cBhvr>
                                      <p:rCtr x="3021" y="-5247"/>
                                    </p:animMotion>
                                  </p:childTnLst>
                                </p:cTn>
                              </p:par>
                              <p:par>
                                <p:cTn id="25" presetID="1" presetClass="entr" presetSubtype="0" fill="hold" grpId="0" nodeType="withEffect">
                                  <p:stCondLst>
                                    <p:cond delay="500"/>
                                  </p:stCondLst>
                                  <p:childTnLst>
                                    <p:set>
                                      <p:cBhvr>
                                        <p:cTn id="26" dur="1" fill="hold">
                                          <p:stCondLst>
                                            <p:cond delay="0"/>
                                          </p:stCondLst>
                                        </p:cTn>
                                        <p:tgtEl>
                                          <p:spTgt spid="21"/>
                                        </p:tgtEl>
                                        <p:attrNameLst>
                                          <p:attrName>style.visibility</p:attrName>
                                        </p:attrNameLst>
                                      </p:cBhvr>
                                      <p:to>
                                        <p:strVal val="visible"/>
                                      </p:to>
                                    </p:set>
                                  </p:childTnLst>
                                </p:cTn>
                              </p:par>
                              <p:par>
                                <p:cTn id="27" presetID="42" presetClass="path" presetSubtype="0" decel="100000" fill="hold" grpId="1" nodeType="withEffect">
                                  <p:stCondLst>
                                    <p:cond delay="500"/>
                                  </p:stCondLst>
                                  <p:childTnLst>
                                    <p:animMotion origin="layout" path="M -1.94444E-6 -7.40741E-7 L 0.05799 0.10926 " pathEditMode="relative" rAng="0" ptsTypes="AA">
                                      <p:cBhvr>
                                        <p:cTn id="28" dur="250" spd="-100000" fill="hold"/>
                                        <p:tgtEl>
                                          <p:spTgt spid="21"/>
                                        </p:tgtEl>
                                        <p:attrNameLst>
                                          <p:attrName>ppt_x</p:attrName>
                                          <p:attrName>ppt_y</p:attrName>
                                        </p:attrNameLst>
                                      </p:cBhvr>
                                      <p:rCtr x="2899" y="5463"/>
                                    </p:animMotion>
                                  </p:childTnLst>
                                </p:cTn>
                              </p:par>
                              <p:par>
                                <p:cTn id="29" presetID="1" presetClass="entr" presetSubtype="0" fill="hold" grpId="0" nodeType="withEffect">
                                  <p:stCondLst>
                                    <p:cond delay="500"/>
                                  </p:stCondLst>
                                  <p:childTnLst>
                                    <p:set>
                                      <p:cBhvr>
                                        <p:cTn id="30" dur="1" fill="hold">
                                          <p:stCondLst>
                                            <p:cond delay="0"/>
                                          </p:stCondLst>
                                        </p:cTn>
                                        <p:tgtEl>
                                          <p:spTgt spid="20"/>
                                        </p:tgtEl>
                                        <p:attrNameLst>
                                          <p:attrName>style.visibility</p:attrName>
                                        </p:attrNameLst>
                                      </p:cBhvr>
                                      <p:to>
                                        <p:strVal val="visible"/>
                                      </p:to>
                                    </p:set>
                                  </p:childTnLst>
                                </p:cTn>
                              </p:par>
                              <p:par>
                                <p:cTn id="31" presetID="42" presetClass="path" presetSubtype="0" decel="100000" fill="hold" grpId="1" nodeType="withEffect">
                                  <p:stCondLst>
                                    <p:cond delay="500"/>
                                  </p:stCondLst>
                                  <p:childTnLst>
                                    <p:animMotion origin="layout" path="M 8.33333E-7 -7.40741E-7 L -0.05903 0.10617 " pathEditMode="relative" rAng="0" ptsTypes="AA">
                                      <p:cBhvr>
                                        <p:cTn id="32" dur="250" spd="-100000" fill="hold"/>
                                        <p:tgtEl>
                                          <p:spTgt spid="20"/>
                                        </p:tgtEl>
                                        <p:attrNameLst>
                                          <p:attrName>ppt_x</p:attrName>
                                          <p:attrName>ppt_y</p:attrName>
                                        </p:attrNameLst>
                                      </p:cBhvr>
                                      <p:rCtr x="-2951" y="5309"/>
                                    </p:animMotion>
                                  </p:childTnLst>
                                </p:cTn>
                              </p:par>
                            </p:childTnLst>
                          </p:cTn>
                        </p:par>
                        <p:par>
                          <p:cTn id="33" fill="hold">
                            <p:stCondLst>
                              <p:cond delay="750"/>
                            </p:stCondLst>
                            <p:childTnLst>
                              <p:par>
                                <p:cTn id="34" presetID="16" presetClass="entr" presetSubtype="42"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arn(outHorizontal)">
                                      <p:cBhvr>
                                        <p:cTn id="36" dur="500"/>
                                        <p:tgtEl>
                                          <p:spTgt spid="23"/>
                                        </p:tgtEl>
                                      </p:cBhvr>
                                    </p:animEffect>
                                  </p:childTnLst>
                                </p:cTn>
                              </p:par>
                              <p:par>
                                <p:cTn id="37" presetID="22" presetClass="entr" presetSubtype="4" fill="hold" nodeType="withEffect">
                                  <p:stCondLst>
                                    <p:cond delay="500"/>
                                  </p:stCondLst>
                                  <p:childTnLst>
                                    <p:set>
                                      <p:cBhvr>
                                        <p:cTn id="38" dur="1" fill="hold">
                                          <p:stCondLst>
                                            <p:cond delay="0"/>
                                          </p:stCondLst>
                                        </p:cTn>
                                        <p:tgtEl>
                                          <p:spTgt spid="30"/>
                                        </p:tgtEl>
                                        <p:attrNameLst>
                                          <p:attrName>style.visibility</p:attrName>
                                        </p:attrNameLst>
                                      </p:cBhvr>
                                      <p:to>
                                        <p:strVal val="visible"/>
                                      </p:to>
                                    </p:set>
                                    <p:animEffect transition="in" filter="wipe(down)">
                                      <p:cBhvr>
                                        <p:cTn id="39" dur="250"/>
                                        <p:tgtEl>
                                          <p:spTgt spid="30"/>
                                        </p:tgtEl>
                                      </p:cBhvr>
                                    </p:animEffect>
                                  </p:childTnLst>
                                </p:cTn>
                              </p:par>
                              <p:par>
                                <p:cTn id="40" presetID="22" presetClass="entr" presetSubtype="1" fill="hold" nodeType="withEffect">
                                  <p:stCondLst>
                                    <p:cond delay="500"/>
                                  </p:stCondLst>
                                  <p:childTnLst>
                                    <p:set>
                                      <p:cBhvr>
                                        <p:cTn id="41" dur="1" fill="hold">
                                          <p:stCondLst>
                                            <p:cond delay="0"/>
                                          </p:stCondLst>
                                        </p:cTn>
                                        <p:tgtEl>
                                          <p:spTgt spid="28"/>
                                        </p:tgtEl>
                                        <p:attrNameLst>
                                          <p:attrName>style.visibility</p:attrName>
                                        </p:attrNameLst>
                                      </p:cBhvr>
                                      <p:to>
                                        <p:strVal val="visible"/>
                                      </p:to>
                                    </p:set>
                                    <p:animEffect transition="in" filter="wipe(up)">
                                      <p:cBhvr>
                                        <p:cTn id="42" dur="250"/>
                                        <p:tgtEl>
                                          <p:spTgt spid="28"/>
                                        </p:tgtEl>
                                      </p:cBhvr>
                                    </p:animEffect>
                                  </p:childTnLst>
                                </p:cTn>
                              </p:par>
                              <p:par>
                                <p:cTn id="43" presetID="22" presetClass="entr" presetSubtype="8" fill="hold" nodeType="withEffect">
                                  <p:stCondLst>
                                    <p:cond delay="750"/>
                                  </p:stCondLst>
                                  <p:childTnLst>
                                    <p:set>
                                      <p:cBhvr>
                                        <p:cTn id="44" dur="1" fill="hold">
                                          <p:stCondLst>
                                            <p:cond delay="0"/>
                                          </p:stCondLst>
                                        </p:cTn>
                                        <p:tgtEl>
                                          <p:spTgt spid="25"/>
                                        </p:tgtEl>
                                        <p:attrNameLst>
                                          <p:attrName>style.visibility</p:attrName>
                                        </p:attrNameLst>
                                      </p:cBhvr>
                                      <p:to>
                                        <p:strVal val="visible"/>
                                      </p:to>
                                    </p:set>
                                    <p:animEffect transition="in" filter="wipe(left)">
                                      <p:cBhvr>
                                        <p:cTn id="45" dur="750"/>
                                        <p:tgtEl>
                                          <p:spTgt spid="25"/>
                                        </p:tgtEl>
                                      </p:cBhvr>
                                    </p:animEffect>
                                  </p:childTnLst>
                                </p:cTn>
                              </p:par>
                              <p:par>
                                <p:cTn id="46" presetID="22" presetClass="entr" presetSubtype="8" fill="hold" nodeType="withEffect">
                                  <p:stCondLst>
                                    <p:cond delay="75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750"/>
                                        <p:tgtEl>
                                          <p:spTgt spid="26"/>
                                        </p:tgtEl>
                                      </p:cBhvr>
                                    </p:animEffect>
                                  </p:childTnLst>
                                </p:cTn>
                              </p:par>
                              <p:par>
                                <p:cTn id="49" presetID="10" presetClass="entr" presetSubtype="0" fill="hold" grpId="0" nodeType="withEffect">
                                  <p:stCondLst>
                                    <p:cond delay="100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250"/>
                                        <p:tgtEl>
                                          <p:spTgt spid="6"/>
                                        </p:tgtEl>
                                      </p:cBhvr>
                                    </p:animEffect>
                                  </p:childTnLst>
                                </p:cTn>
                              </p:par>
                              <p:par>
                                <p:cTn id="52" presetID="42" presetClass="path" presetSubtype="0" decel="100000" fill="hold" grpId="1" nodeType="withEffect">
                                  <p:stCondLst>
                                    <p:cond delay="1000"/>
                                  </p:stCondLst>
                                  <p:childTnLst>
                                    <p:animMotion origin="layout" path="M 4.44444E-6 -4.32099E-6 L 0.03715 -4.32099E-6 " pathEditMode="relative" rAng="0" ptsTypes="AA">
                                      <p:cBhvr>
                                        <p:cTn id="53" dur="500" spd="-100000" fill="hold"/>
                                        <p:tgtEl>
                                          <p:spTgt spid="6"/>
                                        </p:tgtEl>
                                        <p:attrNameLst>
                                          <p:attrName>ppt_x</p:attrName>
                                          <p:attrName>ppt_y</p:attrName>
                                        </p:attrNameLst>
                                      </p:cBhvr>
                                      <p:rCtr x="18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18" grpId="0" animBg="1"/>
      <p:bldP spid="18" grpId="1" animBg="1"/>
      <p:bldP spid="19" grpId="0" animBg="1"/>
      <p:bldP spid="19" grpId="1" animBg="1"/>
      <p:bldP spid="20" grpId="0" animBg="1"/>
      <p:bldP spid="20" grpId="1" animBg="1"/>
      <p:bldP spid="21" grpId="0" animBg="1"/>
      <p:bldP spid="21" grpId="1" animBg="1"/>
      <p:bldP spid="6" grpId="0"/>
      <p:bldP spid="6" grpId="1"/>
      <p:bldP spid="23" grpId="0" animBg="1"/>
      <p:bldP spid="7" grpId="0" animBg="1"/>
      <p:bldP spid="7"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E54683AA-ACA5-416B-9482-3CF1A813635C}"/>
              </a:ext>
            </a:extLst>
          </p:cNvPr>
          <p:cNvGrpSpPr/>
          <p:nvPr/>
        </p:nvGrpSpPr>
        <p:grpSpPr>
          <a:xfrm>
            <a:off x="0" y="2377441"/>
            <a:ext cx="22518282" cy="4186907"/>
            <a:chOff x="-4301275" y="1485900"/>
            <a:chExt cx="14073926" cy="2616817"/>
          </a:xfrm>
        </p:grpSpPr>
        <p:sp>
          <p:nvSpPr>
            <p:cNvPr id="11" name="Freeform: Shape 10">
              <a:extLst>
                <a:ext uri="{FF2B5EF4-FFF2-40B4-BE49-F238E27FC236}">
                  <a16:creationId xmlns:a16="http://schemas.microsoft.com/office/drawing/2014/main" id="{3526123A-8FFE-457D-A64B-4AA231FF8A04}"/>
                </a:ext>
              </a:extLst>
            </p:cNvPr>
            <p:cNvSpPr/>
            <p:nvPr/>
          </p:nvSpPr>
          <p:spPr>
            <a:xfrm>
              <a:off x="-4301275" y="1485900"/>
              <a:ext cx="14073926" cy="2616817"/>
            </a:xfrm>
            <a:custGeom>
              <a:avLst/>
              <a:gdLst>
                <a:gd name="connsiteX0" fmla="*/ 10145579 w 17148174"/>
                <a:gd name="connsiteY0" fmla="*/ 0 h 3188423"/>
                <a:gd name="connsiteX1" fmla="*/ 10172031 w 17148174"/>
                <a:gd name="connsiteY1" fmla="*/ 0 h 3188423"/>
                <a:gd name="connsiteX2" fmla="*/ 11277254 w 17148174"/>
                <a:gd name="connsiteY2" fmla="*/ 997370 h 3188423"/>
                <a:gd name="connsiteX3" fmla="*/ 11280562 w 17148174"/>
                <a:gd name="connsiteY3" fmla="*/ 1062865 h 3188423"/>
                <a:gd name="connsiteX4" fmla="*/ 11279411 w 17148174"/>
                <a:gd name="connsiteY4" fmla="*/ 1062865 h 3188423"/>
                <a:gd name="connsiteX5" fmla="*/ 11279411 w 17148174"/>
                <a:gd name="connsiteY5" fmla="*/ 1081542 h 3188423"/>
                <a:gd name="connsiteX6" fmla="*/ 11755536 w 17148174"/>
                <a:gd name="connsiteY6" fmla="*/ 1557667 h 3188423"/>
                <a:gd name="connsiteX7" fmla="*/ 13448505 w 17148174"/>
                <a:gd name="connsiteY7" fmla="*/ 1557667 h 3188423"/>
                <a:gd name="connsiteX8" fmla="*/ 13448506 w 17148174"/>
                <a:gd name="connsiteY8" fmla="*/ 1557667 h 3188423"/>
                <a:gd name="connsiteX9" fmla="*/ 17148174 w 17148174"/>
                <a:gd name="connsiteY9" fmla="*/ 1557667 h 3188423"/>
                <a:gd name="connsiteX10" fmla="*/ 17148174 w 17148174"/>
                <a:gd name="connsiteY10" fmla="*/ 2192501 h 3188423"/>
                <a:gd name="connsiteX11" fmla="*/ 13448506 w 17148174"/>
                <a:gd name="connsiteY11" fmla="*/ 2192501 h 3188423"/>
                <a:gd name="connsiteX12" fmla="*/ 13448505 w 17148174"/>
                <a:gd name="connsiteY12" fmla="*/ 2192501 h 3188423"/>
                <a:gd name="connsiteX13" fmla="*/ 11755536 w 17148174"/>
                <a:gd name="connsiteY13" fmla="*/ 2192501 h 3188423"/>
                <a:gd name="connsiteX14" fmla="*/ 10644577 w 17148174"/>
                <a:gd name="connsiteY14" fmla="*/ 1081542 h 3188423"/>
                <a:gd name="connsiteX15" fmla="*/ 10644577 w 17148174"/>
                <a:gd name="connsiteY15" fmla="*/ 1062865 h 3188423"/>
                <a:gd name="connsiteX16" fmla="*/ 10643308 w 17148174"/>
                <a:gd name="connsiteY16" fmla="*/ 1062865 h 3188423"/>
                <a:gd name="connsiteX17" fmla="*/ 10638483 w 17148174"/>
                <a:gd name="connsiteY17" fmla="*/ 1015003 h 3188423"/>
                <a:gd name="connsiteX18" fmla="*/ 10172031 w 17148174"/>
                <a:gd name="connsiteY18" fmla="*/ 634834 h 3188423"/>
                <a:gd name="connsiteX19" fmla="*/ 10145579 w 17148174"/>
                <a:gd name="connsiteY19" fmla="*/ 634834 h 3188423"/>
                <a:gd name="connsiteX20" fmla="*/ 9669454 w 17148174"/>
                <a:gd name="connsiteY20" fmla="*/ 1110959 h 3188423"/>
                <a:gd name="connsiteX21" fmla="*/ 9669454 w 17148174"/>
                <a:gd name="connsiteY21" fmla="*/ 1552625 h 3188423"/>
                <a:gd name="connsiteX22" fmla="*/ 9670290 w 17148174"/>
                <a:gd name="connsiteY22" fmla="*/ 1552625 h 3188423"/>
                <a:gd name="connsiteX23" fmla="*/ 9670290 w 17148174"/>
                <a:gd name="connsiteY23" fmla="*/ 2077464 h 3188423"/>
                <a:gd name="connsiteX24" fmla="*/ 8559331 w 17148174"/>
                <a:gd name="connsiteY24" fmla="*/ 3188423 h 3188423"/>
                <a:gd name="connsiteX25" fmla="*/ 8532879 w 17148174"/>
                <a:gd name="connsiteY25" fmla="*/ 3188423 h 3188423"/>
                <a:gd name="connsiteX26" fmla="*/ 7421920 w 17148174"/>
                <a:gd name="connsiteY26" fmla="*/ 2077464 h 3188423"/>
                <a:gd name="connsiteX27" fmla="*/ 7421920 w 17148174"/>
                <a:gd name="connsiteY27" fmla="*/ 1550474 h 3188423"/>
                <a:gd name="connsiteX28" fmla="*/ 7413525 w 17148174"/>
                <a:gd name="connsiteY28" fmla="*/ 1467195 h 3188423"/>
                <a:gd name="connsiteX29" fmla="*/ 6947073 w 17148174"/>
                <a:gd name="connsiteY29" fmla="*/ 1087026 h 3188423"/>
                <a:gd name="connsiteX30" fmla="*/ 6920621 w 17148174"/>
                <a:gd name="connsiteY30" fmla="*/ 1087026 h 3188423"/>
                <a:gd name="connsiteX31" fmla="*/ 6454169 w 17148174"/>
                <a:gd name="connsiteY31" fmla="*/ 1467195 h 3188423"/>
                <a:gd name="connsiteX32" fmla="*/ 6445558 w 17148174"/>
                <a:gd name="connsiteY32" fmla="*/ 1552626 h 3188423"/>
                <a:gd name="connsiteX33" fmla="*/ 6446383 w 17148174"/>
                <a:gd name="connsiteY33" fmla="*/ 1552626 h 3188423"/>
                <a:gd name="connsiteX34" fmla="*/ 6446383 w 17148174"/>
                <a:gd name="connsiteY34" fmla="*/ 1581158 h 3188423"/>
                <a:gd name="connsiteX35" fmla="*/ 5335424 w 17148174"/>
                <a:gd name="connsiteY35" fmla="*/ 2692117 h 3188423"/>
                <a:gd name="connsiteX36" fmla="*/ 0 w 17148174"/>
                <a:gd name="connsiteY36" fmla="*/ 2692117 h 3188423"/>
                <a:gd name="connsiteX37" fmla="*/ 0 w 17148174"/>
                <a:gd name="connsiteY37" fmla="*/ 2057283 h 3188423"/>
                <a:gd name="connsiteX38" fmla="*/ 5335424 w 17148174"/>
                <a:gd name="connsiteY38" fmla="*/ 2057283 h 3188423"/>
                <a:gd name="connsiteX39" fmla="*/ 5811549 w 17148174"/>
                <a:gd name="connsiteY39" fmla="*/ 1581158 h 3188423"/>
                <a:gd name="connsiteX40" fmla="*/ 5811549 w 17148174"/>
                <a:gd name="connsiteY40" fmla="*/ 1552626 h 3188423"/>
                <a:gd name="connsiteX41" fmla="*/ 5810195 w 17148174"/>
                <a:gd name="connsiteY41" fmla="*/ 1552626 h 3188423"/>
                <a:gd name="connsiteX42" fmla="*/ 5815399 w 17148174"/>
                <a:gd name="connsiteY42" fmla="*/ 1449562 h 3188423"/>
                <a:gd name="connsiteX43" fmla="*/ 6920621 w 17148174"/>
                <a:gd name="connsiteY43" fmla="*/ 452192 h 3188423"/>
                <a:gd name="connsiteX44" fmla="*/ 6947073 w 17148174"/>
                <a:gd name="connsiteY44" fmla="*/ 452192 h 3188423"/>
                <a:gd name="connsiteX45" fmla="*/ 8052296 w 17148174"/>
                <a:gd name="connsiteY45" fmla="*/ 1449562 h 3188423"/>
                <a:gd name="connsiteX46" fmla="*/ 8057501 w 17148174"/>
                <a:gd name="connsiteY46" fmla="*/ 1552626 h 3188423"/>
                <a:gd name="connsiteX47" fmla="*/ 8056754 w 17148174"/>
                <a:gd name="connsiteY47" fmla="*/ 1552626 h 3188423"/>
                <a:gd name="connsiteX48" fmla="*/ 8056754 w 17148174"/>
                <a:gd name="connsiteY48" fmla="*/ 2077464 h 3188423"/>
                <a:gd name="connsiteX49" fmla="*/ 8532879 w 17148174"/>
                <a:gd name="connsiteY49" fmla="*/ 2553589 h 3188423"/>
                <a:gd name="connsiteX50" fmla="*/ 8559331 w 17148174"/>
                <a:gd name="connsiteY50" fmla="*/ 2553589 h 3188423"/>
                <a:gd name="connsiteX51" fmla="*/ 9035456 w 17148174"/>
                <a:gd name="connsiteY51" fmla="*/ 2077464 h 3188423"/>
                <a:gd name="connsiteX52" fmla="*/ 9035456 w 17148174"/>
                <a:gd name="connsiteY52" fmla="*/ 1562151 h 3188423"/>
                <a:gd name="connsiteX53" fmla="*/ 9034620 w 17148174"/>
                <a:gd name="connsiteY53" fmla="*/ 1562151 h 3188423"/>
                <a:gd name="connsiteX54" fmla="*/ 9034620 w 17148174"/>
                <a:gd name="connsiteY54" fmla="*/ 1110959 h 3188423"/>
                <a:gd name="connsiteX55" fmla="*/ 10145579 w 17148174"/>
                <a:gd name="connsiteY55" fmla="*/ 0 h 318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7148174" h="3188423">
                  <a:moveTo>
                    <a:pt x="10145579" y="0"/>
                  </a:moveTo>
                  <a:lnTo>
                    <a:pt x="10172031" y="0"/>
                  </a:lnTo>
                  <a:cubicBezTo>
                    <a:pt x="10747249" y="0"/>
                    <a:pt x="11220362" y="437162"/>
                    <a:pt x="11277254" y="997370"/>
                  </a:cubicBezTo>
                  <a:lnTo>
                    <a:pt x="11280562" y="1062865"/>
                  </a:lnTo>
                  <a:lnTo>
                    <a:pt x="11279411" y="1062865"/>
                  </a:lnTo>
                  <a:lnTo>
                    <a:pt x="11279411" y="1081542"/>
                  </a:lnTo>
                  <a:cubicBezTo>
                    <a:pt x="11279411" y="1344499"/>
                    <a:pt x="11492579" y="1557667"/>
                    <a:pt x="11755536" y="1557667"/>
                  </a:cubicBezTo>
                  <a:lnTo>
                    <a:pt x="13448505" y="1557667"/>
                  </a:lnTo>
                  <a:lnTo>
                    <a:pt x="13448506" y="1557667"/>
                  </a:lnTo>
                  <a:lnTo>
                    <a:pt x="17148174" y="1557667"/>
                  </a:lnTo>
                  <a:lnTo>
                    <a:pt x="17148174" y="2192501"/>
                  </a:lnTo>
                  <a:lnTo>
                    <a:pt x="13448506" y="2192501"/>
                  </a:lnTo>
                  <a:lnTo>
                    <a:pt x="13448505" y="2192501"/>
                  </a:lnTo>
                  <a:lnTo>
                    <a:pt x="11755536" y="2192501"/>
                  </a:lnTo>
                  <a:cubicBezTo>
                    <a:pt x="11141970" y="2192501"/>
                    <a:pt x="10644577" y="1695108"/>
                    <a:pt x="10644577" y="1081542"/>
                  </a:cubicBezTo>
                  <a:lnTo>
                    <a:pt x="10644577" y="1062865"/>
                  </a:lnTo>
                  <a:lnTo>
                    <a:pt x="10643308" y="1062865"/>
                  </a:lnTo>
                  <a:lnTo>
                    <a:pt x="10638483" y="1015003"/>
                  </a:lnTo>
                  <a:cubicBezTo>
                    <a:pt x="10594086" y="798041"/>
                    <a:pt x="10402119" y="634834"/>
                    <a:pt x="10172031" y="634834"/>
                  </a:cubicBezTo>
                  <a:lnTo>
                    <a:pt x="10145579" y="634834"/>
                  </a:lnTo>
                  <a:cubicBezTo>
                    <a:pt x="9882622" y="634834"/>
                    <a:pt x="9669454" y="848002"/>
                    <a:pt x="9669454" y="1110959"/>
                  </a:cubicBezTo>
                  <a:lnTo>
                    <a:pt x="9669454" y="1552625"/>
                  </a:lnTo>
                  <a:lnTo>
                    <a:pt x="9670290" y="1552625"/>
                  </a:lnTo>
                  <a:lnTo>
                    <a:pt x="9670290" y="2077464"/>
                  </a:lnTo>
                  <a:cubicBezTo>
                    <a:pt x="9670290" y="2691030"/>
                    <a:pt x="9172897" y="3188423"/>
                    <a:pt x="8559331" y="3188423"/>
                  </a:cubicBezTo>
                  <a:lnTo>
                    <a:pt x="8532879" y="3188423"/>
                  </a:lnTo>
                  <a:cubicBezTo>
                    <a:pt x="7919313" y="3188423"/>
                    <a:pt x="7421920" y="2691030"/>
                    <a:pt x="7421920" y="2077464"/>
                  </a:cubicBezTo>
                  <a:lnTo>
                    <a:pt x="7421920" y="1550474"/>
                  </a:lnTo>
                  <a:lnTo>
                    <a:pt x="7413525" y="1467195"/>
                  </a:lnTo>
                  <a:cubicBezTo>
                    <a:pt x="7369128" y="1250233"/>
                    <a:pt x="7177161" y="1087026"/>
                    <a:pt x="6947073" y="1087026"/>
                  </a:cubicBezTo>
                  <a:lnTo>
                    <a:pt x="6920621" y="1087026"/>
                  </a:lnTo>
                  <a:cubicBezTo>
                    <a:pt x="6690535" y="1087026"/>
                    <a:pt x="6498566" y="1250233"/>
                    <a:pt x="6454169" y="1467195"/>
                  </a:cubicBezTo>
                  <a:lnTo>
                    <a:pt x="6445558" y="1552626"/>
                  </a:lnTo>
                  <a:lnTo>
                    <a:pt x="6446383" y="1552626"/>
                  </a:lnTo>
                  <a:lnTo>
                    <a:pt x="6446383" y="1581158"/>
                  </a:lnTo>
                  <a:cubicBezTo>
                    <a:pt x="6446383" y="2194724"/>
                    <a:pt x="5948990" y="2692117"/>
                    <a:pt x="5335424" y="2692117"/>
                  </a:cubicBezTo>
                  <a:lnTo>
                    <a:pt x="0" y="2692117"/>
                  </a:lnTo>
                  <a:lnTo>
                    <a:pt x="0" y="2057283"/>
                  </a:lnTo>
                  <a:lnTo>
                    <a:pt x="5335424" y="2057283"/>
                  </a:lnTo>
                  <a:cubicBezTo>
                    <a:pt x="5598381" y="2057283"/>
                    <a:pt x="5811549" y="1844115"/>
                    <a:pt x="5811549" y="1581158"/>
                  </a:cubicBezTo>
                  <a:lnTo>
                    <a:pt x="5811549" y="1552626"/>
                  </a:lnTo>
                  <a:lnTo>
                    <a:pt x="5810195" y="1552626"/>
                  </a:lnTo>
                  <a:lnTo>
                    <a:pt x="5815399" y="1449562"/>
                  </a:lnTo>
                  <a:cubicBezTo>
                    <a:pt x="5872291" y="889354"/>
                    <a:pt x="6345403" y="452192"/>
                    <a:pt x="6920621" y="452192"/>
                  </a:cubicBezTo>
                  <a:lnTo>
                    <a:pt x="6947073" y="452192"/>
                  </a:lnTo>
                  <a:cubicBezTo>
                    <a:pt x="7522291" y="452192"/>
                    <a:pt x="7995404" y="889354"/>
                    <a:pt x="8052296" y="1449562"/>
                  </a:cubicBezTo>
                  <a:lnTo>
                    <a:pt x="8057501" y="1552626"/>
                  </a:lnTo>
                  <a:lnTo>
                    <a:pt x="8056754" y="1552626"/>
                  </a:lnTo>
                  <a:lnTo>
                    <a:pt x="8056754" y="2077464"/>
                  </a:lnTo>
                  <a:cubicBezTo>
                    <a:pt x="8056754" y="2340421"/>
                    <a:pt x="8269922" y="2553589"/>
                    <a:pt x="8532879" y="2553589"/>
                  </a:cubicBezTo>
                  <a:lnTo>
                    <a:pt x="8559331" y="2553589"/>
                  </a:lnTo>
                  <a:cubicBezTo>
                    <a:pt x="8822288" y="2553589"/>
                    <a:pt x="9035456" y="2340421"/>
                    <a:pt x="9035456" y="2077464"/>
                  </a:cubicBezTo>
                  <a:lnTo>
                    <a:pt x="9035456" y="1562151"/>
                  </a:lnTo>
                  <a:lnTo>
                    <a:pt x="9034620" y="1562151"/>
                  </a:lnTo>
                  <a:lnTo>
                    <a:pt x="9034620" y="1110959"/>
                  </a:lnTo>
                  <a:cubicBezTo>
                    <a:pt x="9034620" y="497393"/>
                    <a:pt x="9532013" y="0"/>
                    <a:pt x="10145579"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002D43"/>
                </a:solidFill>
                <a:latin typeface="Arial"/>
              </a:endParaRPr>
            </a:p>
          </p:txBody>
        </p:sp>
        <p:sp>
          <p:nvSpPr>
            <p:cNvPr id="50" name="Graphic 48">
              <a:extLst>
                <a:ext uri="{FF2B5EF4-FFF2-40B4-BE49-F238E27FC236}">
                  <a16:creationId xmlns:a16="http://schemas.microsoft.com/office/drawing/2014/main" id="{394D59AB-7B7D-480C-9B75-2527BE53F1F9}"/>
                </a:ext>
              </a:extLst>
            </p:cNvPr>
            <p:cNvSpPr>
              <a:spLocks noChangeAspect="1"/>
            </p:cNvSpPr>
            <p:nvPr/>
          </p:nvSpPr>
          <p:spPr>
            <a:xfrm>
              <a:off x="-4301275" y="1718158"/>
              <a:ext cx="14072616" cy="2110892"/>
            </a:xfrm>
            <a:custGeom>
              <a:avLst/>
              <a:gdLst>
                <a:gd name="connsiteX0" fmla="*/ 9139696 w 9135216"/>
                <a:gd name="connsiteY0" fmla="*/ 846473 h 1370282"/>
                <a:gd name="connsiteX1" fmla="*/ 6253846 w 9135216"/>
                <a:gd name="connsiteY1" fmla="*/ 846473 h 1370282"/>
                <a:gd name="connsiteX2" fmla="*/ 6258678 w 9135216"/>
                <a:gd name="connsiteY2" fmla="*/ 846034 h 1370282"/>
                <a:gd name="connsiteX3" fmla="*/ 5845572 w 9135216"/>
                <a:gd name="connsiteY3" fmla="*/ 426341 h 1370282"/>
                <a:gd name="connsiteX4" fmla="*/ 5845572 w 9135216"/>
                <a:gd name="connsiteY4" fmla="*/ 432490 h 1370282"/>
                <a:gd name="connsiteX5" fmla="*/ 5845484 w 9135216"/>
                <a:gd name="connsiteY5" fmla="*/ 425375 h 1370282"/>
                <a:gd name="connsiteX6" fmla="*/ 5405413 w 9135216"/>
                <a:gd name="connsiteY6" fmla="*/ 60 h 1370282"/>
                <a:gd name="connsiteX7" fmla="*/ 4979572 w 9135216"/>
                <a:gd name="connsiteY7" fmla="*/ 439605 h 1370282"/>
                <a:gd name="connsiteX8" fmla="*/ 4981680 w 9135216"/>
                <a:gd name="connsiteY8" fmla="*/ 438639 h 1370282"/>
                <a:gd name="connsiteX9" fmla="*/ 4979484 w 9135216"/>
                <a:gd name="connsiteY9" fmla="*/ 935981 h 1370282"/>
                <a:gd name="connsiteX10" fmla="*/ 4979396 w 9135216"/>
                <a:gd name="connsiteY10" fmla="*/ 932028 h 1370282"/>
                <a:gd name="connsiteX11" fmla="*/ 4556541 w 9135216"/>
                <a:gd name="connsiteY11" fmla="*/ 1371572 h 1370282"/>
                <a:gd name="connsiteX12" fmla="*/ 4119631 w 9135216"/>
                <a:gd name="connsiteY12" fmla="*/ 946170 h 1370282"/>
                <a:gd name="connsiteX13" fmla="*/ 4119543 w 9135216"/>
                <a:gd name="connsiteY13" fmla="*/ 939055 h 1370282"/>
                <a:gd name="connsiteX14" fmla="*/ 4119543 w 9135216"/>
                <a:gd name="connsiteY14" fmla="*/ 942130 h 1370282"/>
                <a:gd name="connsiteX15" fmla="*/ 4125780 w 9135216"/>
                <a:gd name="connsiteY15" fmla="*/ 682654 h 1370282"/>
                <a:gd name="connsiteX16" fmla="*/ 4125780 w 9135216"/>
                <a:gd name="connsiteY16" fmla="*/ 679492 h 1370282"/>
                <a:gd name="connsiteX17" fmla="*/ 4125692 w 9135216"/>
                <a:gd name="connsiteY17" fmla="*/ 672377 h 1370282"/>
                <a:gd name="connsiteX18" fmla="*/ 3685621 w 9135216"/>
                <a:gd name="connsiteY18" fmla="*/ 247063 h 1370282"/>
                <a:gd name="connsiteX19" fmla="*/ 3259779 w 9135216"/>
                <a:gd name="connsiteY19" fmla="*/ 686607 h 1370282"/>
                <a:gd name="connsiteX20" fmla="*/ 3259691 w 9135216"/>
                <a:gd name="connsiteY20" fmla="*/ 687222 h 1370282"/>
                <a:gd name="connsiteX21" fmla="*/ 2821640 w 9135216"/>
                <a:gd name="connsiteY21" fmla="*/ 1112009 h 1370282"/>
                <a:gd name="connsiteX22" fmla="*/ 2823397 w 9135216"/>
                <a:gd name="connsiteY22" fmla="*/ 1112009 h 1370282"/>
                <a:gd name="connsiteX23" fmla="*/ 0 w 9135216"/>
                <a:gd name="connsiteY23" fmla="*/ 1112185 h 1370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35216" h="1370282">
                  <a:moveTo>
                    <a:pt x="9139696" y="846473"/>
                  </a:moveTo>
                  <a:lnTo>
                    <a:pt x="6253846" y="846473"/>
                  </a:lnTo>
                  <a:lnTo>
                    <a:pt x="6258678" y="846034"/>
                  </a:lnTo>
                  <a:cubicBezTo>
                    <a:pt x="6027486" y="835757"/>
                    <a:pt x="5845572" y="650857"/>
                    <a:pt x="5845572" y="426341"/>
                  </a:cubicBezTo>
                  <a:lnTo>
                    <a:pt x="5845572" y="432490"/>
                  </a:lnTo>
                  <a:cubicBezTo>
                    <a:pt x="5845572" y="430118"/>
                    <a:pt x="5845572" y="427747"/>
                    <a:pt x="5845484" y="425375"/>
                  </a:cubicBezTo>
                  <a:cubicBezTo>
                    <a:pt x="5841532" y="186542"/>
                    <a:pt x="5644510" y="-3892"/>
                    <a:pt x="5405413" y="60"/>
                  </a:cubicBezTo>
                  <a:cubicBezTo>
                    <a:pt x="5166316" y="4013"/>
                    <a:pt x="4975619" y="200772"/>
                    <a:pt x="4979572" y="439605"/>
                  </a:cubicBezTo>
                  <a:lnTo>
                    <a:pt x="4981680" y="438639"/>
                  </a:lnTo>
                  <a:lnTo>
                    <a:pt x="4979484" y="935981"/>
                  </a:lnTo>
                  <a:lnTo>
                    <a:pt x="4979396" y="932028"/>
                  </a:lnTo>
                  <a:cubicBezTo>
                    <a:pt x="4983261" y="1170861"/>
                    <a:pt x="4793969" y="1367620"/>
                    <a:pt x="4556541" y="1371572"/>
                  </a:cubicBezTo>
                  <a:cubicBezTo>
                    <a:pt x="4319113" y="1375525"/>
                    <a:pt x="4123496" y="1185003"/>
                    <a:pt x="4119631" y="946170"/>
                  </a:cubicBezTo>
                  <a:cubicBezTo>
                    <a:pt x="4119631" y="943798"/>
                    <a:pt x="4119543" y="941427"/>
                    <a:pt x="4119543" y="939055"/>
                  </a:cubicBezTo>
                  <a:lnTo>
                    <a:pt x="4119543" y="942130"/>
                  </a:lnTo>
                  <a:lnTo>
                    <a:pt x="4125780" y="682654"/>
                  </a:lnTo>
                  <a:lnTo>
                    <a:pt x="4125780" y="679492"/>
                  </a:lnTo>
                  <a:cubicBezTo>
                    <a:pt x="4125780" y="677120"/>
                    <a:pt x="4125780" y="674749"/>
                    <a:pt x="4125692" y="672377"/>
                  </a:cubicBezTo>
                  <a:cubicBezTo>
                    <a:pt x="4121739" y="433544"/>
                    <a:pt x="3924717" y="243110"/>
                    <a:pt x="3685621" y="247063"/>
                  </a:cubicBezTo>
                  <a:cubicBezTo>
                    <a:pt x="3446524" y="251015"/>
                    <a:pt x="3255826" y="447774"/>
                    <a:pt x="3259779" y="686607"/>
                  </a:cubicBezTo>
                  <a:lnTo>
                    <a:pt x="3259691" y="687222"/>
                  </a:lnTo>
                  <a:cubicBezTo>
                    <a:pt x="3255475" y="925001"/>
                    <a:pt x="3059770" y="1114820"/>
                    <a:pt x="2821640" y="1112009"/>
                  </a:cubicBezTo>
                  <a:lnTo>
                    <a:pt x="2823397" y="1112009"/>
                  </a:lnTo>
                  <a:lnTo>
                    <a:pt x="0" y="1112185"/>
                  </a:lnTo>
                </a:path>
              </a:pathLst>
            </a:custGeom>
            <a:noFill/>
            <a:ln w="34925" cap="flat">
              <a:solidFill>
                <a:schemeClr val="accent2"/>
              </a:solidFill>
              <a:prstDash val="dash"/>
              <a:round/>
            </a:ln>
          </p:spPr>
          <p:txBody>
            <a:bodyPr rtlCol="0" anchor="ctr"/>
            <a:lstStyle/>
            <a:p>
              <a:pPr defTabSz="731520">
                <a:defRPr/>
              </a:pPr>
              <a:endParaRPr lang="en-US" sz="2880" dirty="0">
                <a:solidFill>
                  <a:srgbClr val="002D43"/>
                </a:solidFill>
                <a:latin typeface="Arial"/>
              </a:endParaRPr>
            </a:p>
          </p:txBody>
        </p:sp>
      </p:grpSp>
      <p:sp>
        <p:nvSpPr>
          <p:cNvPr id="2" name="Title 1">
            <a:extLst>
              <a:ext uri="{FF2B5EF4-FFF2-40B4-BE49-F238E27FC236}">
                <a16:creationId xmlns:a16="http://schemas.microsoft.com/office/drawing/2014/main" id="{C16D70A6-25E6-42FE-B2C5-7508B32FCE4A}"/>
              </a:ext>
            </a:extLst>
          </p:cNvPr>
          <p:cNvSpPr>
            <a:spLocks noGrp="1"/>
          </p:cNvSpPr>
          <p:nvPr>
            <p:ph type="title"/>
          </p:nvPr>
        </p:nvSpPr>
        <p:spPr/>
        <p:txBody>
          <a:bodyPr/>
          <a:lstStyle/>
          <a:p>
            <a:pPr algn="ctr"/>
            <a:r>
              <a:rPr lang="en-US" dirty="0"/>
              <a:t>How do we get there?</a:t>
            </a:r>
          </a:p>
        </p:txBody>
      </p:sp>
      <p:sp>
        <p:nvSpPr>
          <p:cNvPr id="29" name="Content Placeholder 2">
            <a:extLst>
              <a:ext uri="{FF2B5EF4-FFF2-40B4-BE49-F238E27FC236}">
                <a16:creationId xmlns:a16="http://schemas.microsoft.com/office/drawing/2014/main" id="{6C6BFD41-8F53-4CA1-84EA-0F7BEB2A845B}"/>
              </a:ext>
            </a:extLst>
          </p:cNvPr>
          <p:cNvSpPr txBox="1">
            <a:spLocks/>
          </p:cNvSpPr>
          <p:nvPr/>
        </p:nvSpPr>
        <p:spPr>
          <a:xfrm>
            <a:off x="2893808" y="3079171"/>
            <a:ext cx="4703891" cy="960263"/>
          </a:xfrm>
          <a:prstGeom prst="rect">
            <a:avLst/>
          </a:prstGeom>
        </p:spPr>
        <p:txBody>
          <a:bodyPr vert="horz" wrap="square" lIns="0" tIns="146304" rIns="182880" bIns="146304" rtlCol="0">
            <a:spAutoFit/>
          </a:bodyPr>
          <a:lstStyle>
            <a:lvl1pPr marR="0" indent="0" defTabSz="1097278" fontAlgn="auto">
              <a:lnSpc>
                <a:spcPct val="90000"/>
              </a:lnSpc>
              <a:spcBef>
                <a:spcPct val="20000"/>
              </a:spcBef>
              <a:spcAft>
                <a:spcPts val="800"/>
              </a:spcAft>
              <a:buClrTx/>
              <a:buSzPct val="90000"/>
              <a:buFont typeface="Arial" pitchFamily="34" charset="0"/>
              <a:buNone/>
              <a:tabLst/>
              <a:defRPr sz="3200" b="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9" marR="0" indent="0" defTabSz="1097278" fontAlgn="auto">
              <a:lnSpc>
                <a:spcPct val="90000"/>
              </a:lnSpc>
              <a:spcBef>
                <a:spcPts val="600"/>
              </a:spcBef>
              <a:spcAft>
                <a:spcPts val="800"/>
              </a:spcAft>
              <a:buClrTx/>
              <a:buSzPct val="90000"/>
              <a:buFont typeface="Arial" pitchFamily="34" charset="0"/>
              <a:buNone/>
              <a:tabLst/>
              <a:defRPr sz="24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4" marR="0" indent="0" defTabSz="1097278" fontAlgn="auto">
              <a:lnSpc>
                <a:spcPct val="90000"/>
              </a:lnSpc>
              <a:spcBef>
                <a:spcPts val="600"/>
              </a:spcBef>
              <a:spcAft>
                <a:spcPts val="800"/>
              </a:spcAft>
              <a:buClrTx/>
              <a:buSzPct val="90000"/>
              <a:buFont typeface="Arial" pitchFamily="34" charset="0"/>
              <a:buNone/>
              <a:tabLst/>
              <a:defRPr sz="24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defTabSz="1097278" fontAlgn="auto">
              <a:lnSpc>
                <a:spcPct val="90000"/>
              </a:lnSpc>
              <a:spcBef>
                <a:spcPts val="600"/>
              </a:spcBef>
              <a:spcAft>
                <a:spcPts val="800"/>
              </a:spcAft>
              <a:buClrTx/>
              <a:buSzPct val="90000"/>
              <a:buFont typeface="Arial" pitchFamily="34" charset="0"/>
              <a:buNone/>
              <a:tabLst/>
              <a:defRPr sz="20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defTabSz="1097278" fontAlgn="auto">
              <a:lnSpc>
                <a:spcPct val="90000"/>
              </a:lnSpc>
              <a:spcBef>
                <a:spcPts val="600"/>
              </a:spcBef>
              <a:spcAft>
                <a:spcPts val="800"/>
              </a:spcAft>
              <a:buClrTx/>
              <a:buSzPct val="90000"/>
              <a:buFont typeface="Arial" pitchFamily="34" charset="0"/>
              <a:buNone/>
              <a:tabLst/>
              <a:defRPr sz="20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4" indent="-274320" defTabSz="1097278">
              <a:spcBef>
                <a:spcPct val="20000"/>
              </a:spcBef>
              <a:buFont typeface="Arial" pitchFamily="34" charset="0"/>
              <a:buChar char="•"/>
              <a:defRPr sz="2354"/>
            </a:lvl6pPr>
            <a:lvl7pPr marL="3566154" indent="-274320" defTabSz="1097278">
              <a:spcBef>
                <a:spcPct val="20000"/>
              </a:spcBef>
              <a:buFont typeface="Arial" pitchFamily="34" charset="0"/>
              <a:buChar char="•"/>
              <a:defRPr sz="2354"/>
            </a:lvl7pPr>
            <a:lvl8pPr marL="4114792" indent="-274320" defTabSz="1097278">
              <a:spcBef>
                <a:spcPct val="20000"/>
              </a:spcBef>
              <a:buFont typeface="Arial" pitchFamily="34" charset="0"/>
              <a:buChar char="•"/>
              <a:defRPr sz="2354"/>
            </a:lvl8pPr>
            <a:lvl9pPr marL="4663432" indent="-274320" defTabSz="1097278">
              <a:spcBef>
                <a:spcPct val="20000"/>
              </a:spcBef>
              <a:buFont typeface="Arial" pitchFamily="34" charset="0"/>
              <a:buChar char="•"/>
              <a:defRPr sz="2354"/>
            </a:lvl9pPr>
          </a:lstStyle>
          <a:p>
            <a:pPr marL="0" lvl="1"/>
            <a:r>
              <a:rPr lang="en-US" dirty="0"/>
              <a:t>Automate collection and reporting of commit to deploy</a:t>
            </a:r>
          </a:p>
        </p:txBody>
      </p:sp>
      <p:sp>
        <p:nvSpPr>
          <p:cNvPr id="34" name="Rectangle 33">
            <a:extLst>
              <a:ext uri="{FF2B5EF4-FFF2-40B4-BE49-F238E27FC236}">
                <a16:creationId xmlns:a16="http://schemas.microsoft.com/office/drawing/2014/main" id="{7C1294A1-209A-463D-9D6F-CBBAB856D378}"/>
              </a:ext>
            </a:extLst>
          </p:cNvPr>
          <p:cNvSpPr/>
          <p:nvPr/>
        </p:nvSpPr>
        <p:spPr>
          <a:xfrm>
            <a:off x="2893808" y="1873470"/>
            <a:ext cx="4421391" cy="1181862"/>
          </a:xfrm>
          <a:prstGeom prst="rect">
            <a:avLst/>
          </a:prstGeom>
        </p:spPr>
        <p:txBody>
          <a:bodyPr vert="horz" wrap="square" lIns="0" tIns="146304" rIns="182880" bIns="146304" rtlCol="0">
            <a:spAutoFit/>
          </a:bodyPr>
          <a:lstStyle/>
          <a:p>
            <a:pPr defTabSz="1097278">
              <a:lnSpc>
                <a:spcPct val="90000"/>
              </a:lnSpc>
              <a:spcBef>
                <a:spcPct val="20000"/>
              </a:spcBef>
              <a:spcAft>
                <a:spcPts val="800"/>
              </a:spcAft>
              <a:buSzPct val="90000"/>
            </a:pPr>
            <a:r>
              <a:rPr lang="en-US" sz="32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Measure time to </a:t>
            </a:r>
            <a:br>
              <a:rPr lang="en-US" sz="32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br>
            <a:r>
              <a:rPr lang="en-US" sz="32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value everywhere</a:t>
            </a:r>
          </a:p>
        </p:txBody>
      </p:sp>
      <p:grpSp>
        <p:nvGrpSpPr>
          <p:cNvPr id="20" name="Group 19">
            <a:extLst>
              <a:ext uri="{FF2B5EF4-FFF2-40B4-BE49-F238E27FC236}">
                <a16:creationId xmlns:a16="http://schemas.microsoft.com/office/drawing/2014/main" id="{28BA1F6E-468B-4BE4-A8D3-F46B0D17E370}"/>
              </a:ext>
            </a:extLst>
          </p:cNvPr>
          <p:cNvGrpSpPr/>
          <p:nvPr/>
        </p:nvGrpSpPr>
        <p:grpSpPr>
          <a:xfrm>
            <a:off x="8375587" y="1582424"/>
            <a:ext cx="1452308" cy="1753090"/>
            <a:chOff x="3265713" y="996950"/>
            <a:chExt cx="914400" cy="1103779"/>
          </a:xfrm>
        </p:grpSpPr>
        <p:sp>
          <p:nvSpPr>
            <p:cNvPr id="21" name="Freeform: Shape 20">
              <a:extLst>
                <a:ext uri="{FF2B5EF4-FFF2-40B4-BE49-F238E27FC236}">
                  <a16:creationId xmlns:a16="http://schemas.microsoft.com/office/drawing/2014/main" id="{06BF6934-B11B-4E1F-A113-8D4FB5B89594}"/>
                </a:ext>
              </a:extLst>
            </p:cNvPr>
            <p:cNvSpPr/>
            <p:nvPr/>
          </p:nvSpPr>
          <p:spPr>
            <a:xfrm>
              <a:off x="3265713" y="996950"/>
              <a:ext cx="914400" cy="1103779"/>
            </a:xfrm>
            <a:custGeom>
              <a:avLst/>
              <a:gdLst>
                <a:gd name="connsiteX0" fmla="*/ 457200 w 914400"/>
                <a:gd name="connsiteY0" fmla="*/ 0 h 1103779"/>
                <a:gd name="connsiteX1" fmla="*/ 780489 w 914400"/>
                <a:gd name="connsiteY1" fmla="*/ 133911 h 1103779"/>
                <a:gd name="connsiteX2" fmla="*/ 780489 w 914400"/>
                <a:gd name="connsiteY2" fmla="*/ 780489 h 1103779"/>
                <a:gd name="connsiteX3" fmla="*/ 457200 w 914400"/>
                <a:gd name="connsiteY3" fmla="*/ 1103779 h 1103779"/>
                <a:gd name="connsiteX4" fmla="*/ 133911 w 914400"/>
                <a:gd name="connsiteY4" fmla="*/ 780489 h 1103779"/>
                <a:gd name="connsiteX5" fmla="*/ 133911 w 914400"/>
                <a:gd name="connsiteY5" fmla="*/ 133911 h 1103779"/>
                <a:gd name="connsiteX6" fmla="*/ 457200 w 914400"/>
                <a:gd name="connsiteY6" fmla="*/ 0 h 110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1103779">
                  <a:moveTo>
                    <a:pt x="457200" y="0"/>
                  </a:moveTo>
                  <a:cubicBezTo>
                    <a:pt x="574208" y="0"/>
                    <a:pt x="691215" y="44637"/>
                    <a:pt x="780489" y="133911"/>
                  </a:cubicBezTo>
                  <a:cubicBezTo>
                    <a:pt x="959037" y="312459"/>
                    <a:pt x="959037" y="601941"/>
                    <a:pt x="780489" y="780489"/>
                  </a:cubicBezTo>
                  <a:lnTo>
                    <a:pt x="457200" y="1103779"/>
                  </a:lnTo>
                  <a:lnTo>
                    <a:pt x="133911" y="780489"/>
                  </a:lnTo>
                  <a:cubicBezTo>
                    <a:pt x="-44637" y="601941"/>
                    <a:pt x="-44637" y="312459"/>
                    <a:pt x="133911" y="133911"/>
                  </a:cubicBezTo>
                  <a:cubicBezTo>
                    <a:pt x="223185" y="44637"/>
                    <a:pt x="340193" y="0"/>
                    <a:pt x="457200" y="0"/>
                  </a:cubicBezTo>
                  <a:close/>
                </a:path>
              </a:pathLst>
            </a:custGeom>
            <a:gradFill>
              <a:gsLst>
                <a:gs pos="1961">
                  <a:schemeClr val="accent1"/>
                </a:gs>
                <a:gs pos="100000">
                  <a:srgbClr val="384C87"/>
                </a:gs>
              </a:gsLst>
              <a:lin ang="5400000" scaled="0"/>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Oval 21">
              <a:extLst>
                <a:ext uri="{FF2B5EF4-FFF2-40B4-BE49-F238E27FC236}">
                  <a16:creationId xmlns:a16="http://schemas.microsoft.com/office/drawing/2014/main" id="{FC1F7FD7-5F98-47A0-9C9A-95E0D60E84E4}"/>
                </a:ext>
              </a:extLst>
            </p:cNvPr>
            <p:cNvSpPr/>
            <p:nvPr/>
          </p:nvSpPr>
          <p:spPr>
            <a:xfrm>
              <a:off x="3377321" y="1115145"/>
              <a:ext cx="691185" cy="691185"/>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80" name="Group 79">
            <a:extLst>
              <a:ext uri="{FF2B5EF4-FFF2-40B4-BE49-F238E27FC236}">
                <a16:creationId xmlns:a16="http://schemas.microsoft.com/office/drawing/2014/main" id="{8F98030B-55C2-4DCF-AACB-4E6CA094DD56}"/>
              </a:ext>
            </a:extLst>
          </p:cNvPr>
          <p:cNvGrpSpPr/>
          <p:nvPr/>
        </p:nvGrpSpPr>
        <p:grpSpPr>
          <a:xfrm>
            <a:off x="8742644" y="1875840"/>
            <a:ext cx="718192" cy="837132"/>
            <a:chOff x="4747098" y="736870"/>
            <a:chExt cx="2305455" cy="2687266"/>
          </a:xfrm>
        </p:grpSpPr>
        <p:sp>
          <p:nvSpPr>
            <p:cNvPr id="81" name="Rectangle 80">
              <a:extLst>
                <a:ext uri="{FF2B5EF4-FFF2-40B4-BE49-F238E27FC236}">
                  <a16:creationId xmlns:a16="http://schemas.microsoft.com/office/drawing/2014/main" id="{7BC4DC73-4D0D-4A5C-9CA6-9BBFBA15E09A}"/>
                </a:ext>
              </a:extLst>
            </p:cNvPr>
            <p:cNvSpPr/>
            <p:nvPr/>
          </p:nvSpPr>
          <p:spPr>
            <a:xfrm>
              <a:off x="5734725" y="996950"/>
              <a:ext cx="330200" cy="226033"/>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82" name="Rectangle: Top Corners Rounded 81">
              <a:extLst>
                <a:ext uri="{FF2B5EF4-FFF2-40B4-BE49-F238E27FC236}">
                  <a16:creationId xmlns:a16="http://schemas.microsoft.com/office/drawing/2014/main" id="{30D6711C-C360-48D3-8611-625C77307B8C}"/>
                </a:ext>
              </a:extLst>
            </p:cNvPr>
            <p:cNvSpPr/>
            <p:nvPr/>
          </p:nvSpPr>
          <p:spPr>
            <a:xfrm rot="2700000">
              <a:off x="6525579" y="1210047"/>
              <a:ext cx="310811" cy="310811"/>
            </a:xfrm>
            <a:prstGeom prst="round2SameRect">
              <a:avLst>
                <a:gd name="adj1" fmla="val 26780"/>
                <a:gd name="adj2" fmla="val 0"/>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83" name="Oval 82">
              <a:extLst>
                <a:ext uri="{FF2B5EF4-FFF2-40B4-BE49-F238E27FC236}">
                  <a16:creationId xmlns:a16="http://schemas.microsoft.com/office/drawing/2014/main" id="{A576D625-DB2F-4675-B635-0B55125DB847}"/>
                </a:ext>
              </a:extLst>
            </p:cNvPr>
            <p:cNvSpPr/>
            <p:nvPr/>
          </p:nvSpPr>
          <p:spPr>
            <a:xfrm>
              <a:off x="4747098" y="1118681"/>
              <a:ext cx="2305455" cy="2305455"/>
            </a:xfrm>
            <a:prstGeom prst="ellips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84" name="Oval 83">
              <a:extLst>
                <a:ext uri="{FF2B5EF4-FFF2-40B4-BE49-F238E27FC236}">
                  <a16:creationId xmlns:a16="http://schemas.microsoft.com/office/drawing/2014/main" id="{3C229C43-66B0-4DC3-B668-7A59FCEF2E9A}"/>
                </a:ext>
              </a:extLst>
            </p:cNvPr>
            <p:cNvSpPr/>
            <p:nvPr/>
          </p:nvSpPr>
          <p:spPr>
            <a:xfrm>
              <a:off x="4954350" y="1325933"/>
              <a:ext cx="1890950" cy="189095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srgbClr val="FFFFFF"/>
                </a:solidFill>
                <a:latin typeface="Arial"/>
              </a:endParaRPr>
            </a:p>
          </p:txBody>
        </p:sp>
        <p:cxnSp>
          <p:nvCxnSpPr>
            <p:cNvPr id="85" name="Straight Connector 84">
              <a:extLst>
                <a:ext uri="{FF2B5EF4-FFF2-40B4-BE49-F238E27FC236}">
                  <a16:creationId xmlns:a16="http://schemas.microsoft.com/office/drawing/2014/main" id="{AF9DB35B-B44E-4F39-AB63-B0F939144E01}"/>
                </a:ext>
              </a:extLst>
            </p:cNvPr>
            <p:cNvCxnSpPr/>
            <p:nvPr/>
          </p:nvCxnSpPr>
          <p:spPr>
            <a:xfrm flipH="1">
              <a:off x="5422900" y="2235200"/>
              <a:ext cx="444500" cy="527050"/>
            </a:xfrm>
            <a:prstGeom prst="line">
              <a:avLst/>
            </a:prstGeom>
            <a:noFill/>
            <a:ln w="19050" cap="flat">
              <a:solidFill>
                <a:schemeClr val="tx1"/>
              </a:solidFill>
              <a:prstDash val="solid"/>
              <a:miter lim="800000"/>
              <a:headEnd type="oval"/>
              <a:tailEnd/>
            </a:ln>
          </p:spPr>
        </p:cxnSp>
        <p:sp>
          <p:nvSpPr>
            <p:cNvPr id="86" name="Arc 85">
              <a:extLst>
                <a:ext uri="{FF2B5EF4-FFF2-40B4-BE49-F238E27FC236}">
                  <a16:creationId xmlns:a16="http://schemas.microsoft.com/office/drawing/2014/main" id="{0316BCAB-4D2A-46FC-93A9-02CDBC0C67AE}"/>
                </a:ext>
              </a:extLst>
            </p:cNvPr>
            <p:cNvSpPr/>
            <p:nvPr/>
          </p:nvSpPr>
          <p:spPr>
            <a:xfrm>
              <a:off x="5180383" y="1551966"/>
              <a:ext cx="1438884" cy="1438884"/>
            </a:xfrm>
            <a:prstGeom prst="arc">
              <a:avLst>
                <a:gd name="adj1" fmla="val 16200000"/>
                <a:gd name="adj2" fmla="val 7507304"/>
              </a:avLst>
            </a:prstGeom>
            <a:noFill/>
            <a:ln w="19050" cap="flat">
              <a:solidFill>
                <a:schemeClr val="tx1"/>
              </a:solidFill>
              <a:prstDash val="sysDot"/>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87" name="Rectangle: Rounded Corners 86">
              <a:extLst>
                <a:ext uri="{FF2B5EF4-FFF2-40B4-BE49-F238E27FC236}">
                  <a16:creationId xmlns:a16="http://schemas.microsoft.com/office/drawing/2014/main" id="{262BB8D0-E316-4DFF-9151-F02F01C47F50}"/>
                </a:ext>
              </a:extLst>
            </p:cNvPr>
            <p:cNvSpPr/>
            <p:nvPr/>
          </p:nvSpPr>
          <p:spPr>
            <a:xfrm>
              <a:off x="5555034" y="736870"/>
              <a:ext cx="689583" cy="260080"/>
            </a:xfrm>
            <a:prstGeom prst="roundRect">
              <a:avLst>
                <a:gd name="adj" fmla="val 50000"/>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spTree>
    <p:extLst>
      <p:ext uri="{BB962C8B-B14F-4D97-AF65-F5344CB8AC3E}">
        <p14:creationId xmlns:p14="http://schemas.microsoft.com/office/powerpoint/2010/main" val="1277484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50"/>
                                        <p:tgtEl>
                                          <p:spTgt spid="34"/>
                                        </p:tgtEl>
                                      </p:cBhvr>
                                    </p:animEffect>
                                  </p:childTnLst>
                                </p:cTn>
                              </p:par>
                              <p:par>
                                <p:cTn id="8" presetID="42" presetClass="path" presetSubtype="0" decel="100000" fill="hold" grpId="1" nodeType="withEffect">
                                  <p:stCondLst>
                                    <p:cond delay="750"/>
                                  </p:stCondLst>
                                  <p:childTnLst>
                                    <p:animMotion origin="layout" path="M 1.73611E-7 -2.71605E-6 L -0.03678 -2.71605E-6 " pathEditMode="relative" rAng="0" ptsTypes="AA">
                                      <p:cBhvr>
                                        <p:cTn id="9" dur="500" spd="-100000" fill="hold"/>
                                        <p:tgtEl>
                                          <p:spTgt spid="34"/>
                                        </p:tgtEl>
                                        <p:attrNameLst>
                                          <p:attrName>ppt_x</p:attrName>
                                          <p:attrName>ppt_y</p:attrName>
                                        </p:attrNameLst>
                                      </p:cBhvr>
                                      <p:rCtr x="-1845" y="0"/>
                                    </p:animMotion>
                                  </p:childTnLst>
                                </p:cTn>
                              </p:par>
                              <p:par>
                                <p:cTn id="10" presetID="10" presetClass="entr" presetSubtype="0" fill="hold" grpId="0" nodeType="withEffect">
                                  <p:stCondLst>
                                    <p:cond delay="8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50"/>
                                        <p:tgtEl>
                                          <p:spTgt spid="29"/>
                                        </p:tgtEl>
                                      </p:cBhvr>
                                    </p:animEffect>
                                  </p:childTnLst>
                                </p:cTn>
                              </p:par>
                              <p:par>
                                <p:cTn id="13" presetID="42" presetClass="path" presetSubtype="0" decel="100000" fill="hold" grpId="1" nodeType="withEffect">
                                  <p:stCondLst>
                                    <p:cond delay="850"/>
                                  </p:stCondLst>
                                  <p:childTnLst>
                                    <p:animMotion origin="layout" path="M 3.05556E-6 -4.5679E-6 L -0.03755 -4.5679E-6 " pathEditMode="relative" rAng="0" ptsTypes="AA">
                                      <p:cBhvr>
                                        <p:cTn id="14" dur="500" spd="-100000" fill="hold"/>
                                        <p:tgtEl>
                                          <p:spTgt spid="29"/>
                                        </p:tgtEl>
                                        <p:attrNameLst>
                                          <p:attrName>ppt_x</p:attrName>
                                          <p:attrName>ppt_y</p:attrName>
                                        </p:attrNameLst>
                                      </p:cBhvr>
                                      <p:rCtr x="-1877" y="0"/>
                                    </p:animMotion>
                                  </p:childTnLst>
                                </p:cTn>
                              </p:par>
                              <p:par>
                                <p:cTn id="15" presetID="10" presetClass="entr" presetSubtype="0" fill="hold" nodeType="withEffect">
                                  <p:stCondLst>
                                    <p:cond delay="5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250"/>
                                        <p:tgtEl>
                                          <p:spTgt spid="20"/>
                                        </p:tgtEl>
                                      </p:cBhvr>
                                    </p:animEffect>
                                  </p:childTnLst>
                                </p:cTn>
                              </p:par>
                              <p:par>
                                <p:cTn id="18" presetID="42" presetClass="path" presetSubtype="0" decel="100000" fill="hold" nodeType="withEffect">
                                  <p:stCondLst>
                                    <p:cond delay="500"/>
                                  </p:stCondLst>
                                  <p:childTnLst>
                                    <p:animMotion origin="layout" path="M -3.125E-7 -4.01235E-6 L -3.125E-7 -0.03395 " pathEditMode="relative" rAng="0" ptsTypes="AA">
                                      <p:cBhvr>
                                        <p:cTn id="19" dur="500" spd="-100000" fill="hold"/>
                                        <p:tgtEl>
                                          <p:spTgt spid="20"/>
                                        </p:tgtEl>
                                        <p:attrNameLst>
                                          <p:attrName>ppt_x</p:attrName>
                                          <p:attrName>ppt_y</p:attrName>
                                        </p:attrNameLst>
                                      </p:cBhvr>
                                      <p:rCtr x="0" y="-1698"/>
                                    </p:animMotion>
                                  </p:childTnLst>
                                </p:cTn>
                              </p:par>
                              <p:par>
                                <p:cTn id="20" presetID="1" presetClass="entr" presetSubtype="0" fill="hold" nodeType="withEffect">
                                  <p:stCondLst>
                                    <p:cond delay="750"/>
                                  </p:stCondLst>
                                  <p:childTnLst>
                                    <p:set>
                                      <p:cBhvr>
                                        <p:cTn id="21" dur="1" fill="hold">
                                          <p:stCondLst>
                                            <p:cond delay="0"/>
                                          </p:stCondLst>
                                        </p:cTn>
                                        <p:tgtEl>
                                          <p:spTgt spid="80"/>
                                        </p:tgtEl>
                                        <p:attrNameLst>
                                          <p:attrName>style.visibility</p:attrName>
                                        </p:attrNameLst>
                                      </p:cBhvr>
                                      <p:to>
                                        <p:strVal val="visible"/>
                                      </p:to>
                                    </p:set>
                                  </p:childTnLst>
                                </p:cTn>
                              </p:par>
                              <p:par>
                                <p:cTn id="22" presetID="6" presetClass="emph" presetSubtype="0" accel="100000" autoRev="1" fill="hold" nodeType="withEffect">
                                  <p:stCondLst>
                                    <p:cond delay="500"/>
                                  </p:stCondLst>
                                  <p:childTnLst>
                                    <p:animScale>
                                      <p:cBhvr>
                                        <p:cTn id="23" dur="250" fill="hold"/>
                                        <p:tgtEl>
                                          <p:spTgt spid="80"/>
                                        </p:tgtEl>
                                      </p:cBhvr>
                                      <p:by x="0" y="0"/>
                                    </p:animScale>
                                  </p:childTnLst>
                                </p:cTn>
                              </p:par>
                              <p:par>
                                <p:cTn id="24" presetID="22" presetClass="entr" presetSubtype="8"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wipe(left)">
                                      <p:cBhvr>
                                        <p:cTn id="26" dur="1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4" grpId="0"/>
      <p:bldP spid="34"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E54683AA-ACA5-416B-9482-3CF1A813635C}"/>
              </a:ext>
            </a:extLst>
          </p:cNvPr>
          <p:cNvGrpSpPr/>
          <p:nvPr/>
        </p:nvGrpSpPr>
        <p:grpSpPr>
          <a:xfrm>
            <a:off x="-2136503" y="2377441"/>
            <a:ext cx="22518282" cy="4186907"/>
            <a:chOff x="-4301275" y="1485900"/>
            <a:chExt cx="14073926" cy="2616817"/>
          </a:xfrm>
        </p:grpSpPr>
        <p:sp>
          <p:nvSpPr>
            <p:cNvPr id="11" name="Freeform: Shape 10">
              <a:extLst>
                <a:ext uri="{FF2B5EF4-FFF2-40B4-BE49-F238E27FC236}">
                  <a16:creationId xmlns:a16="http://schemas.microsoft.com/office/drawing/2014/main" id="{3526123A-8FFE-457D-A64B-4AA231FF8A04}"/>
                </a:ext>
              </a:extLst>
            </p:cNvPr>
            <p:cNvSpPr/>
            <p:nvPr/>
          </p:nvSpPr>
          <p:spPr>
            <a:xfrm>
              <a:off x="-4301275" y="1485900"/>
              <a:ext cx="14073926" cy="2616817"/>
            </a:xfrm>
            <a:custGeom>
              <a:avLst/>
              <a:gdLst>
                <a:gd name="connsiteX0" fmla="*/ 10145579 w 17148174"/>
                <a:gd name="connsiteY0" fmla="*/ 0 h 3188423"/>
                <a:gd name="connsiteX1" fmla="*/ 10172031 w 17148174"/>
                <a:gd name="connsiteY1" fmla="*/ 0 h 3188423"/>
                <a:gd name="connsiteX2" fmla="*/ 11277254 w 17148174"/>
                <a:gd name="connsiteY2" fmla="*/ 997370 h 3188423"/>
                <a:gd name="connsiteX3" fmla="*/ 11280562 w 17148174"/>
                <a:gd name="connsiteY3" fmla="*/ 1062865 h 3188423"/>
                <a:gd name="connsiteX4" fmla="*/ 11279411 w 17148174"/>
                <a:gd name="connsiteY4" fmla="*/ 1062865 h 3188423"/>
                <a:gd name="connsiteX5" fmla="*/ 11279411 w 17148174"/>
                <a:gd name="connsiteY5" fmla="*/ 1081542 h 3188423"/>
                <a:gd name="connsiteX6" fmla="*/ 11755536 w 17148174"/>
                <a:gd name="connsiteY6" fmla="*/ 1557667 h 3188423"/>
                <a:gd name="connsiteX7" fmla="*/ 13448505 w 17148174"/>
                <a:gd name="connsiteY7" fmla="*/ 1557667 h 3188423"/>
                <a:gd name="connsiteX8" fmla="*/ 13448506 w 17148174"/>
                <a:gd name="connsiteY8" fmla="*/ 1557667 h 3188423"/>
                <a:gd name="connsiteX9" fmla="*/ 17148174 w 17148174"/>
                <a:gd name="connsiteY9" fmla="*/ 1557667 h 3188423"/>
                <a:gd name="connsiteX10" fmla="*/ 17148174 w 17148174"/>
                <a:gd name="connsiteY10" fmla="*/ 2192501 h 3188423"/>
                <a:gd name="connsiteX11" fmla="*/ 13448506 w 17148174"/>
                <a:gd name="connsiteY11" fmla="*/ 2192501 h 3188423"/>
                <a:gd name="connsiteX12" fmla="*/ 13448505 w 17148174"/>
                <a:gd name="connsiteY12" fmla="*/ 2192501 h 3188423"/>
                <a:gd name="connsiteX13" fmla="*/ 11755536 w 17148174"/>
                <a:gd name="connsiteY13" fmla="*/ 2192501 h 3188423"/>
                <a:gd name="connsiteX14" fmla="*/ 10644577 w 17148174"/>
                <a:gd name="connsiteY14" fmla="*/ 1081542 h 3188423"/>
                <a:gd name="connsiteX15" fmla="*/ 10644577 w 17148174"/>
                <a:gd name="connsiteY15" fmla="*/ 1062865 h 3188423"/>
                <a:gd name="connsiteX16" fmla="*/ 10643308 w 17148174"/>
                <a:gd name="connsiteY16" fmla="*/ 1062865 h 3188423"/>
                <a:gd name="connsiteX17" fmla="*/ 10638483 w 17148174"/>
                <a:gd name="connsiteY17" fmla="*/ 1015003 h 3188423"/>
                <a:gd name="connsiteX18" fmla="*/ 10172031 w 17148174"/>
                <a:gd name="connsiteY18" fmla="*/ 634834 h 3188423"/>
                <a:gd name="connsiteX19" fmla="*/ 10145579 w 17148174"/>
                <a:gd name="connsiteY19" fmla="*/ 634834 h 3188423"/>
                <a:gd name="connsiteX20" fmla="*/ 9669454 w 17148174"/>
                <a:gd name="connsiteY20" fmla="*/ 1110959 h 3188423"/>
                <a:gd name="connsiteX21" fmla="*/ 9669454 w 17148174"/>
                <a:gd name="connsiteY21" fmla="*/ 1552625 h 3188423"/>
                <a:gd name="connsiteX22" fmla="*/ 9670290 w 17148174"/>
                <a:gd name="connsiteY22" fmla="*/ 1552625 h 3188423"/>
                <a:gd name="connsiteX23" fmla="*/ 9670290 w 17148174"/>
                <a:gd name="connsiteY23" fmla="*/ 2077464 h 3188423"/>
                <a:gd name="connsiteX24" fmla="*/ 8559331 w 17148174"/>
                <a:gd name="connsiteY24" fmla="*/ 3188423 h 3188423"/>
                <a:gd name="connsiteX25" fmla="*/ 8532879 w 17148174"/>
                <a:gd name="connsiteY25" fmla="*/ 3188423 h 3188423"/>
                <a:gd name="connsiteX26" fmla="*/ 7421920 w 17148174"/>
                <a:gd name="connsiteY26" fmla="*/ 2077464 h 3188423"/>
                <a:gd name="connsiteX27" fmla="*/ 7421920 w 17148174"/>
                <a:gd name="connsiteY27" fmla="*/ 1550474 h 3188423"/>
                <a:gd name="connsiteX28" fmla="*/ 7413525 w 17148174"/>
                <a:gd name="connsiteY28" fmla="*/ 1467195 h 3188423"/>
                <a:gd name="connsiteX29" fmla="*/ 6947073 w 17148174"/>
                <a:gd name="connsiteY29" fmla="*/ 1087026 h 3188423"/>
                <a:gd name="connsiteX30" fmla="*/ 6920621 w 17148174"/>
                <a:gd name="connsiteY30" fmla="*/ 1087026 h 3188423"/>
                <a:gd name="connsiteX31" fmla="*/ 6454169 w 17148174"/>
                <a:gd name="connsiteY31" fmla="*/ 1467195 h 3188423"/>
                <a:gd name="connsiteX32" fmla="*/ 6445558 w 17148174"/>
                <a:gd name="connsiteY32" fmla="*/ 1552626 h 3188423"/>
                <a:gd name="connsiteX33" fmla="*/ 6446383 w 17148174"/>
                <a:gd name="connsiteY33" fmla="*/ 1552626 h 3188423"/>
                <a:gd name="connsiteX34" fmla="*/ 6446383 w 17148174"/>
                <a:gd name="connsiteY34" fmla="*/ 1581158 h 3188423"/>
                <a:gd name="connsiteX35" fmla="*/ 5335424 w 17148174"/>
                <a:gd name="connsiteY35" fmla="*/ 2692117 h 3188423"/>
                <a:gd name="connsiteX36" fmla="*/ 0 w 17148174"/>
                <a:gd name="connsiteY36" fmla="*/ 2692117 h 3188423"/>
                <a:gd name="connsiteX37" fmla="*/ 0 w 17148174"/>
                <a:gd name="connsiteY37" fmla="*/ 2057283 h 3188423"/>
                <a:gd name="connsiteX38" fmla="*/ 5335424 w 17148174"/>
                <a:gd name="connsiteY38" fmla="*/ 2057283 h 3188423"/>
                <a:gd name="connsiteX39" fmla="*/ 5811549 w 17148174"/>
                <a:gd name="connsiteY39" fmla="*/ 1581158 h 3188423"/>
                <a:gd name="connsiteX40" fmla="*/ 5811549 w 17148174"/>
                <a:gd name="connsiteY40" fmla="*/ 1552626 h 3188423"/>
                <a:gd name="connsiteX41" fmla="*/ 5810195 w 17148174"/>
                <a:gd name="connsiteY41" fmla="*/ 1552626 h 3188423"/>
                <a:gd name="connsiteX42" fmla="*/ 5815399 w 17148174"/>
                <a:gd name="connsiteY42" fmla="*/ 1449562 h 3188423"/>
                <a:gd name="connsiteX43" fmla="*/ 6920621 w 17148174"/>
                <a:gd name="connsiteY43" fmla="*/ 452192 h 3188423"/>
                <a:gd name="connsiteX44" fmla="*/ 6947073 w 17148174"/>
                <a:gd name="connsiteY44" fmla="*/ 452192 h 3188423"/>
                <a:gd name="connsiteX45" fmla="*/ 8052296 w 17148174"/>
                <a:gd name="connsiteY45" fmla="*/ 1449562 h 3188423"/>
                <a:gd name="connsiteX46" fmla="*/ 8057501 w 17148174"/>
                <a:gd name="connsiteY46" fmla="*/ 1552626 h 3188423"/>
                <a:gd name="connsiteX47" fmla="*/ 8056754 w 17148174"/>
                <a:gd name="connsiteY47" fmla="*/ 1552626 h 3188423"/>
                <a:gd name="connsiteX48" fmla="*/ 8056754 w 17148174"/>
                <a:gd name="connsiteY48" fmla="*/ 2077464 h 3188423"/>
                <a:gd name="connsiteX49" fmla="*/ 8532879 w 17148174"/>
                <a:gd name="connsiteY49" fmla="*/ 2553589 h 3188423"/>
                <a:gd name="connsiteX50" fmla="*/ 8559331 w 17148174"/>
                <a:gd name="connsiteY50" fmla="*/ 2553589 h 3188423"/>
                <a:gd name="connsiteX51" fmla="*/ 9035456 w 17148174"/>
                <a:gd name="connsiteY51" fmla="*/ 2077464 h 3188423"/>
                <a:gd name="connsiteX52" fmla="*/ 9035456 w 17148174"/>
                <a:gd name="connsiteY52" fmla="*/ 1562151 h 3188423"/>
                <a:gd name="connsiteX53" fmla="*/ 9034620 w 17148174"/>
                <a:gd name="connsiteY53" fmla="*/ 1562151 h 3188423"/>
                <a:gd name="connsiteX54" fmla="*/ 9034620 w 17148174"/>
                <a:gd name="connsiteY54" fmla="*/ 1110959 h 3188423"/>
                <a:gd name="connsiteX55" fmla="*/ 10145579 w 17148174"/>
                <a:gd name="connsiteY55" fmla="*/ 0 h 318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7148174" h="3188423">
                  <a:moveTo>
                    <a:pt x="10145579" y="0"/>
                  </a:moveTo>
                  <a:lnTo>
                    <a:pt x="10172031" y="0"/>
                  </a:lnTo>
                  <a:cubicBezTo>
                    <a:pt x="10747249" y="0"/>
                    <a:pt x="11220362" y="437162"/>
                    <a:pt x="11277254" y="997370"/>
                  </a:cubicBezTo>
                  <a:lnTo>
                    <a:pt x="11280562" y="1062865"/>
                  </a:lnTo>
                  <a:lnTo>
                    <a:pt x="11279411" y="1062865"/>
                  </a:lnTo>
                  <a:lnTo>
                    <a:pt x="11279411" y="1081542"/>
                  </a:lnTo>
                  <a:cubicBezTo>
                    <a:pt x="11279411" y="1344499"/>
                    <a:pt x="11492579" y="1557667"/>
                    <a:pt x="11755536" y="1557667"/>
                  </a:cubicBezTo>
                  <a:lnTo>
                    <a:pt x="13448505" y="1557667"/>
                  </a:lnTo>
                  <a:lnTo>
                    <a:pt x="13448506" y="1557667"/>
                  </a:lnTo>
                  <a:lnTo>
                    <a:pt x="17148174" y="1557667"/>
                  </a:lnTo>
                  <a:lnTo>
                    <a:pt x="17148174" y="2192501"/>
                  </a:lnTo>
                  <a:lnTo>
                    <a:pt x="13448506" y="2192501"/>
                  </a:lnTo>
                  <a:lnTo>
                    <a:pt x="13448505" y="2192501"/>
                  </a:lnTo>
                  <a:lnTo>
                    <a:pt x="11755536" y="2192501"/>
                  </a:lnTo>
                  <a:cubicBezTo>
                    <a:pt x="11141970" y="2192501"/>
                    <a:pt x="10644577" y="1695108"/>
                    <a:pt x="10644577" y="1081542"/>
                  </a:cubicBezTo>
                  <a:lnTo>
                    <a:pt x="10644577" y="1062865"/>
                  </a:lnTo>
                  <a:lnTo>
                    <a:pt x="10643308" y="1062865"/>
                  </a:lnTo>
                  <a:lnTo>
                    <a:pt x="10638483" y="1015003"/>
                  </a:lnTo>
                  <a:cubicBezTo>
                    <a:pt x="10594086" y="798041"/>
                    <a:pt x="10402119" y="634834"/>
                    <a:pt x="10172031" y="634834"/>
                  </a:cubicBezTo>
                  <a:lnTo>
                    <a:pt x="10145579" y="634834"/>
                  </a:lnTo>
                  <a:cubicBezTo>
                    <a:pt x="9882622" y="634834"/>
                    <a:pt x="9669454" y="848002"/>
                    <a:pt x="9669454" y="1110959"/>
                  </a:cubicBezTo>
                  <a:lnTo>
                    <a:pt x="9669454" y="1552625"/>
                  </a:lnTo>
                  <a:lnTo>
                    <a:pt x="9670290" y="1552625"/>
                  </a:lnTo>
                  <a:lnTo>
                    <a:pt x="9670290" y="2077464"/>
                  </a:lnTo>
                  <a:cubicBezTo>
                    <a:pt x="9670290" y="2691030"/>
                    <a:pt x="9172897" y="3188423"/>
                    <a:pt x="8559331" y="3188423"/>
                  </a:cubicBezTo>
                  <a:lnTo>
                    <a:pt x="8532879" y="3188423"/>
                  </a:lnTo>
                  <a:cubicBezTo>
                    <a:pt x="7919313" y="3188423"/>
                    <a:pt x="7421920" y="2691030"/>
                    <a:pt x="7421920" y="2077464"/>
                  </a:cubicBezTo>
                  <a:lnTo>
                    <a:pt x="7421920" y="1550474"/>
                  </a:lnTo>
                  <a:lnTo>
                    <a:pt x="7413525" y="1467195"/>
                  </a:lnTo>
                  <a:cubicBezTo>
                    <a:pt x="7369128" y="1250233"/>
                    <a:pt x="7177161" y="1087026"/>
                    <a:pt x="6947073" y="1087026"/>
                  </a:cubicBezTo>
                  <a:lnTo>
                    <a:pt x="6920621" y="1087026"/>
                  </a:lnTo>
                  <a:cubicBezTo>
                    <a:pt x="6690535" y="1087026"/>
                    <a:pt x="6498566" y="1250233"/>
                    <a:pt x="6454169" y="1467195"/>
                  </a:cubicBezTo>
                  <a:lnTo>
                    <a:pt x="6445558" y="1552626"/>
                  </a:lnTo>
                  <a:lnTo>
                    <a:pt x="6446383" y="1552626"/>
                  </a:lnTo>
                  <a:lnTo>
                    <a:pt x="6446383" y="1581158"/>
                  </a:lnTo>
                  <a:cubicBezTo>
                    <a:pt x="6446383" y="2194724"/>
                    <a:pt x="5948990" y="2692117"/>
                    <a:pt x="5335424" y="2692117"/>
                  </a:cubicBezTo>
                  <a:lnTo>
                    <a:pt x="0" y="2692117"/>
                  </a:lnTo>
                  <a:lnTo>
                    <a:pt x="0" y="2057283"/>
                  </a:lnTo>
                  <a:lnTo>
                    <a:pt x="5335424" y="2057283"/>
                  </a:lnTo>
                  <a:cubicBezTo>
                    <a:pt x="5598381" y="2057283"/>
                    <a:pt x="5811549" y="1844115"/>
                    <a:pt x="5811549" y="1581158"/>
                  </a:cubicBezTo>
                  <a:lnTo>
                    <a:pt x="5811549" y="1552626"/>
                  </a:lnTo>
                  <a:lnTo>
                    <a:pt x="5810195" y="1552626"/>
                  </a:lnTo>
                  <a:lnTo>
                    <a:pt x="5815399" y="1449562"/>
                  </a:lnTo>
                  <a:cubicBezTo>
                    <a:pt x="5872291" y="889354"/>
                    <a:pt x="6345403" y="452192"/>
                    <a:pt x="6920621" y="452192"/>
                  </a:cubicBezTo>
                  <a:lnTo>
                    <a:pt x="6947073" y="452192"/>
                  </a:lnTo>
                  <a:cubicBezTo>
                    <a:pt x="7522291" y="452192"/>
                    <a:pt x="7995404" y="889354"/>
                    <a:pt x="8052296" y="1449562"/>
                  </a:cubicBezTo>
                  <a:lnTo>
                    <a:pt x="8057501" y="1552626"/>
                  </a:lnTo>
                  <a:lnTo>
                    <a:pt x="8056754" y="1552626"/>
                  </a:lnTo>
                  <a:lnTo>
                    <a:pt x="8056754" y="2077464"/>
                  </a:lnTo>
                  <a:cubicBezTo>
                    <a:pt x="8056754" y="2340421"/>
                    <a:pt x="8269922" y="2553589"/>
                    <a:pt x="8532879" y="2553589"/>
                  </a:cubicBezTo>
                  <a:lnTo>
                    <a:pt x="8559331" y="2553589"/>
                  </a:lnTo>
                  <a:cubicBezTo>
                    <a:pt x="8822288" y="2553589"/>
                    <a:pt x="9035456" y="2340421"/>
                    <a:pt x="9035456" y="2077464"/>
                  </a:cubicBezTo>
                  <a:lnTo>
                    <a:pt x="9035456" y="1562151"/>
                  </a:lnTo>
                  <a:lnTo>
                    <a:pt x="9034620" y="1562151"/>
                  </a:lnTo>
                  <a:lnTo>
                    <a:pt x="9034620" y="1110959"/>
                  </a:lnTo>
                  <a:cubicBezTo>
                    <a:pt x="9034620" y="497393"/>
                    <a:pt x="9532013" y="0"/>
                    <a:pt x="10145579"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002D43"/>
                </a:solidFill>
                <a:latin typeface="Arial"/>
              </a:endParaRPr>
            </a:p>
          </p:txBody>
        </p:sp>
        <p:sp>
          <p:nvSpPr>
            <p:cNvPr id="50" name="Graphic 48">
              <a:extLst>
                <a:ext uri="{FF2B5EF4-FFF2-40B4-BE49-F238E27FC236}">
                  <a16:creationId xmlns:a16="http://schemas.microsoft.com/office/drawing/2014/main" id="{394D59AB-7B7D-480C-9B75-2527BE53F1F9}"/>
                </a:ext>
              </a:extLst>
            </p:cNvPr>
            <p:cNvSpPr>
              <a:spLocks noChangeAspect="1"/>
            </p:cNvSpPr>
            <p:nvPr/>
          </p:nvSpPr>
          <p:spPr>
            <a:xfrm>
              <a:off x="-4301275" y="1718158"/>
              <a:ext cx="14072616" cy="2110892"/>
            </a:xfrm>
            <a:custGeom>
              <a:avLst/>
              <a:gdLst>
                <a:gd name="connsiteX0" fmla="*/ 9139696 w 9135216"/>
                <a:gd name="connsiteY0" fmla="*/ 846473 h 1370282"/>
                <a:gd name="connsiteX1" fmla="*/ 6253846 w 9135216"/>
                <a:gd name="connsiteY1" fmla="*/ 846473 h 1370282"/>
                <a:gd name="connsiteX2" fmla="*/ 6258678 w 9135216"/>
                <a:gd name="connsiteY2" fmla="*/ 846034 h 1370282"/>
                <a:gd name="connsiteX3" fmla="*/ 5845572 w 9135216"/>
                <a:gd name="connsiteY3" fmla="*/ 426341 h 1370282"/>
                <a:gd name="connsiteX4" fmla="*/ 5845572 w 9135216"/>
                <a:gd name="connsiteY4" fmla="*/ 432490 h 1370282"/>
                <a:gd name="connsiteX5" fmla="*/ 5845484 w 9135216"/>
                <a:gd name="connsiteY5" fmla="*/ 425375 h 1370282"/>
                <a:gd name="connsiteX6" fmla="*/ 5405413 w 9135216"/>
                <a:gd name="connsiteY6" fmla="*/ 60 h 1370282"/>
                <a:gd name="connsiteX7" fmla="*/ 4979572 w 9135216"/>
                <a:gd name="connsiteY7" fmla="*/ 439605 h 1370282"/>
                <a:gd name="connsiteX8" fmla="*/ 4981680 w 9135216"/>
                <a:gd name="connsiteY8" fmla="*/ 438639 h 1370282"/>
                <a:gd name="connsiteX9" fmla="*/ 4979484 w 9135216"/>
                <a:gd name="connsiteY9" fmla="*/ 935981 h 1370282"/>
                <a:gd name="connsiteX10" fmla="*/ 4979396 w 9135216"/>
                <a:gd name="connsiteY10" fmla="*/ 932028 h 1370282"/>
                <a:gd name="connsiteX11" fmla="*/ 4556541 w 9135216"/>
                <a:gd name="connsiteY11" fmla="*/ 1371572 h 1370282"/>
                <a:gd name="connsiteX12" fmla="*/ 4119631 w 9135216"/>
                <a:gd name="connsiteY12" fmla="*/ 946170 h 1370282"/>
                <a:gd name="connsiteX13" fmla="*/ 4119543 w 9135216"/>
                <a:gd name="connsiteY13" fmla="*/ 939055 h 1370282"/>
                <a:gd name="connsiteX14" fmla="*/ 4119543 w 9135216"/>
                <a:gd name="connsiteY14" fmla="*/ 942130 h 1370282"/>
                <a:gd name="connsiteX15" fmla="*/ 4125780 w 9135216"/>
                <a:gd name="connsiteY15" fmla="*/ 682654 h 1370282"/>
                <a:gd name="connsiteX16" fmla="*/ 4125780 w 9135216"/>
                <a:gd name="connsiteY16" fmla="*/ 679492 h 1370282"/>
                <a:gd name="connsiteX17" fmla="*/ 4125692 w 9135216"/>
                <a:gd name="connsiteY17" fmla="*/ 672377 h 1370282"/>
                <a:gd name="connsiteX18" fmla="*/ 3685621 w 9135216"/>
                <a:gd name="connsiteY18" fmla="*/ 247063 h 1370282"/>
                <a:gd name="connsiteX19" fmla="*/ 3259779 w 9135216"/>
                <a:gd name="connsiteY19" fmla="*/ 686607 h 1370282"/>
                <a:gd name="connsiteX20" fmla="*/ 3259691 w 9135216"/>
                <a:gd name="connsiteY20" fmla="*/ 687222 h 1370282"/>
                <a:gd name="connsiteX21" fmla="*/ 2821640 w 9135216"/>
                <a:gd name="connsiteY21" fmla="*/ 1112009 h 1370282"/>
                <a:gd name="connsiteX22" fmla="*/ 2823397 w 9135216"/>
                <a:gd name="connsiteY22" fmla="*/ 1112009 h 1370282"/>
                <a:gd name="connsiteX23" fmla="*/ 0 w 9135216"/>
                <a:gd name="connsiteY23" fmla="*/ 1112185 h 1370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35216" h="1370282">
                  <a:moveTo>
                    <a:pt x="9139696" y="846473"/>
                  </a:moveTo>
                  <a:lnTo>
                    <a:pt x="6253846" y="846473"/>
                  </a:lnTo>
                  <a:lnTo>
                    <a:pt x="6258678" y="846034"/>
                  </a:lnTo>
                  <a:cubicBezTo>
                    <a:pt x="6027486" y="835757"/>
                    <a:pt x="5845572" y="650857"/>
                    <a:pt x="5845572" y="426341"/>
                  </a:cubicBezTo>
                  <a:lnTo>
                    <a:pt x="5845572" y="432490"/>
                  </a:lnTo>
                  <a:cubicBezTo>
                    <a:pt x="5845572" y="430118"/>
                    <a:pt x="5845572" y="427747"/>
                    <a:pt x="5845484" y="425375"/>
                  </a:cubicBezTo>
                  <a:cubicBezTo>
                    <a:pt x="5841532" y="186542"/>
                    <a:pt x="5644510" y="-3892"/>
                    <a:pt x="5405413" y="60"/>
                  </a:cubicBezTo>
                  <a:cubicBezTo>
                    <a:pt x="5166316" y="4013"/>
                    <a:pt x="4975619" y="200772"/>
                    <a:pt x="4979572" y="439605"/>
                  </a:cubicBezTo>
                  <a:lnTo>
                    <a:pt x="4981680" y="438639"/>
                  </a:lnTo>
                  <a:lnTo>
                    <a:pt x="4979484" y="935981"/>
                  </a:lnTo>
                  <a:lnTo>
                    <a:pt x="4979396" y="932028"/>
                  </a:lnTo>
                  <a:cubicBezTo>
                    <a:pt x="4983261" y="1170861"/>
                    <a:pt x="4793969" y="1367620"/>
                    <a:pt x="4556541" y="1371572"/>
                  </a:cubicBezTo>
                  <a:cubicBezTo>
                    <a:pt x="4319113" y="1375525"/>
                    <a:pt x="4123496" y="1185003"/>
                    <a:pt x="4119631" y="946170"/>
                  </a:cubicBezTo>
                  <a:cubicBezTo>
                    <a:pt x="4119631" y="943798"/>
                    <a:pt x="4119543" y="941427"/>
                    <a:pt x="4119543" y="939055"/>
                  </a:cubicBezTo>
                  <a:lnTo>
                    <a:pt x="4119543" y="942130"/>
                  </a:lnTo>
                  <a:lnTo>
                    <a:pt x="4125780" y="682654"/>
                  </a:lnTo>
                  <a:lnTo>
                    <a:pt x="4125780" y="679492"/>
                  </a:lnTo>
                  <a:cubicBezTo>
                    <a:pt x="4125780" y="677120"/>
                    <a:pt x="4125780" y="674749"/>
                    <a:pt x="4125692" y="672377"/>
                  </a:cubicBezTo>
                  <a:cubicBezTo>
                    <a:pt x="4121739" y="433544"/>
                    <a:pt x="3924717" y="243110"/>
                    <a:pt x="3685621" y="247063"/>
                  </a:cubicBezTo>
                  <a:cubicBezTo>
                    <a:pt x="3446524" y="251015"/>
                    <a:pt x="3255826" y="447774"/>
                    <a:pt x="3259779" y="686607"/>
                  </a:cubicBezTo>
                  <a:lnTo>
                    <a:pt x="3259691" y="687222"/>
                  </a:lnTo>
                  <a:cubicBezTo>
                    <a:pt x="3255475" y="925001"/>
                    <a:pt x="3059770" y="1114820"/>
                    <a:pt x="2821640" y="1112009"/>
                  </a:cubicBezTo>
                  <a:lnTo>
                    <a:pt x="2823397" y="1112009"/>
                  </a:lnTo>
                  <a:lnTo>
                    <a:pt x="0" y="1112185"/>
                  </a:lnTo>
                </a:path>
              </a:pathLst>
            </a:custGeom>
            <a:noFill/>
            <a:ln w="34925" cap="flat">
              <a:solidFill>
                <a:schemeClr val="accent2"/>
              </a:solidFill>
              <a:prstDash val="dash"/>
              <a:round/>
            </a:ln>
          </p:spPr>
          <p:txBody>
            <a:bodyPr rtlCol="0" anchor="ctr"/>
            <a:lstStyle/>
            <a:p>
              <a:pPr defTabSz="731520">
                <a:defRPr/>
              </a:pPr>
              <a:endParaRPr lang="en-US" sz="2880" dirty="0">
                <a:solidFill>
                  <a:srgbClr val="002D43"/>
                </a:solidFill>
                <a:latin typeface="Arial"/>
              </a:endParaRPr>
            </a:p>
          </p:txBody>
        </p:sp>
      </p:grpSp>
      <p:sp>
        <p:nvSpPr>
          <p:cNvPr id="2" name="Title 1">
            <a:extLst>
              <a:ext uri="{FF2B5EF4-FFF2-40B4-BE49-F238E27FC236}">
                <a16:creationId xmlns:a16="http://schemas.microsoft.com/office/drawing/2014/main" id="{C16D70A6-25E6-42FE-B2C5-7508B32FCE4A}"/>
              </a:ext>
            </a:extLst>
          </p:cNvPr>
          <p:cNvSpPr>
            <a:spLocks noGrp="1"/>
          </p:cNvSpPr>
          <p:nvPr>
            <p:ph type="title"/>
          </p:nvPr>
        </p:nvSpPr>
        <p:spPr/>
        <p:txBody>
          <a:bodyPr/>
          <a:lstStyle/>
          <a:p>
            <a:pPr algn="ctr"/>
            <a:r>
              <a:rPr lang="en-US" dirty="0"/>
              <a:t>How do we get there?</a:t>
            </a:r>
          </a:p>
        </p:txBody>
      </p:sp>
      <p:sp>
        <p:nvSpPr>
          <p:cNvPr id="29" name="Content Placeholder 2">
            <a:extLst>
              <a:ext uri="{FF2B5EF4-FFF2-40B4-BE49-F238E27FC236}">
                <a16:creationId xmlns:a16="http://schemas.microsoft.com/office/drawing/2014/main" id="{6C6BFD41-8F53-4CA1-84EA-0F7BEB2A845B}"/>
              </a:ext>
            </a:extLst>
          </p:cNvPr>
          <p:cNvSpPr txBox="1">
            <a:spLocks/>
          </p:cNvSpPr>
          <p:nvPr/>
        </p:nvSpPr>
        <p:spPr>
          <a:xfrm>
            <a:off x="1043197" y="6747943"/>
            <a:ext cx="8669902" cy="1136760"/>
          </a:xfrm>
          <a:prstGeom prst="rect">
            <a:avLst/>
          </a:prstGeom>
        </p:spPr>
        <p:txBody>
          <a:bodyPr vert="horz" wrap="square" lIns="0" tIns="146304" rIns="182880" bIns="146304" rtlCol="0">
            <a:spAutoFit/>
          </a:bodyPr>
          <a:lstStyle>
            <a:defPPr>
              <a:defRPr lang="en-US"/>
            </a:defPPr>
            <a:lvl1pPr marR="0" indent="0" defTabSz="1097278" fontAlgn="auto">
              <a:lnSpc>
                <a:spcPct val="90000"/>
              </a:lnSpc>
              <a:spcBef>
                <a:spcPct val="20000"/>
              </a:spcBef>
              <a:spcAft>
                <a:spcPts val="800"/>
              </a:spcAft>
              <a:buClrTx/>
              <a:buSzPct val="90000"/>
              <a:buFont typeface="Arial" pitchFamily="34" charset="0"/>
              <a:buNone/>
              <a:tabLst/>
              <a:defRPr sz="3200" b="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0" marR="0" lvl="1" indent="0" defTabSz="1097278" fontAlgn="auto">
              <a:lnSpc>
                <a:spcPct val="90000"/>
              </a:lnSpc>
              <a:spcBef>
                <a:spcPts val="600"/>
              </a:spcBef>
              <a:spcAft>
                <a:spcPts val="800"/>
              </a:spcAft>
              <a:buClrTx/>
              <a:buSzPct val="90000"/>
              <a:buFont typeface="Arial" pitchFamily="34" charset="0"/>
              <a:buNone/>
              <a:tabLst/>
              <a:defRPr sz="24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4" marR="0" indent="0" defTabSz="1097278" fontAlgn="auto">
              <a:lnSpc>
                <a:spcPct val="90000"/>
              </a:lnSpc>
              <a:spcBef>
                <a:spcPts val="600"/>
              </a:spcBef>
              <a:spcAft>
                <a:spcPts val="800"/>
              </a:spcAft>
              <a:buClrTx/>
              <a:buSzPct val="90000"/>
              <a:buFont typeface="Arial" pitchFamily="34" charset="0"/>
              <a:buNone/>
              <a:tabLst/>
              <a:defRPr sz="24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defTabSz="1097278" fontAlgn="auto">
              <a:lnSpc>
                <a:spcPct val="90000"/>
              </a:lnSpc>
              <a:spcBef>
                <a:spcPts val="600"/>
              </a:spcBef>
              <a:spcAft>
                <a:spcPts val="800"/>
              </a:spcAft>
              <a:buClrTx/>
              <a:buSzPct val="90000"/>
              <a:buFont typeface="Arial" pitchFamily="34" charset="0"/>
              <a:buNone/>
              <a:tabLst/>
              <a:defRPr sz="20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defTabSz="1097278" fontAlgn="auto">
              <a:lnSpc>
                <a:spcPct val="90000"/>
              </a:lnSpc>
              <a:spcBef>
                <a:spcPts val="600"/>
              </a:spcBef>
              <a:spcAft>
                <a:spcPts val="800"/>
              </a:spcAft>
              <a:buClrTx/>
              <a:buSzPct val="90000"/>
              <a:buFont typeface="Arial" pitchFamily="34" charset="0"/>
              <a:buNone/>
              <a:tabLst/>
              <a:defRPr sz="20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4" indent="-274320" defTabSz="1097278">
              <a:spcBef>
                <a:spcPct val="20000"/>
              </a:spcBef>
              <a:buFont typeface="Arial" pitchFamily="34" charset="0"/>
              <a:buChar char="•"/>
              <a:defRPr sz="2354"/>
            </a:lvl6pPr>
            <a:lvl7pPr marL="3566154" indent="-274320" defTabSz="1097278">
              <a:spcBef>
                <a:spcPct val="20000"/>
              </a:spcBef>
              <a:buFont typeface="Arial" pitchFamily="34" charset="0"/>
              <a:buChar char="•"/>
              <a:defRPr sz="2354"/>
            </a:lvl7pPr>
            <a:lvl8pPr marL="4114792" indent="-274320" defTabSz="1097278">
              <a:spcBef>
                <a:spcPct val="20000"/>
              </a:spcBef>
              <a:buFont typeface="Arial" pitchFamily="34" charset="0"/>
              <a:buChar char="•"/>
              <a:defRPr sz="2354"/>
            </a:lvl8pPr>
            <a:lvl9pPr marL="4663432" indent="-274320" defTabSz="1097278">
              <a:spcBef>
                <a:spcPct val="20000"/>
              </a:spcBef>
              <a:buFont typeface="Arial" pitchFamily="34" charset="0"/>
              <a:buChar char="•"/>
              <a:defRPr sz="2354"/>
            </a:lvl9pPr>
          </a:lstStyle>
          <a:p>
            <a:pPr lvl="1"/>
            <a:r>
              <a:rPr lang="en-US" dirty="0"/>
              <a:t>Don’t get bogged down speeding up everything.</a:t>
            </a:r>
          </a:p>
          <a:p>
            <a:pPr lvl="1"/>
            <a:r>
              <a:rPr lang="en-US" dirty="0"/>
              <a:t>Create a fast path for simple and safe changes.</a:t>
            </a:r>
          </a:p>
        </p:txBody>
      </p:sp>
      <p:sp>
        <p:nvSpPr>
          <p:cNvPr id="34" name="Rectangle 33">
            <a:extLst>
              <a:ext uri="{FF2B5EF4-FFF2-40B4-BE49-F238E27FC236}">
                <a16:creationId xmlns:a16="http://schemas.microsoft.com/office/drawing/2014/main" id="{7C1294A1-209A-463D-9D6F-CBBAB856D378}"/>
              </a:ext>
            </a:extLst>
          </p:cNvPr>
          <p:cNvSpPr/>
          <p:nvPr/>
        </p:nvSpPr>
        <p:spPr>
          <a:xfrm>
            <a:off x="1043197" y="6005111"/>
            <a:ext cx="6653003" cy="738664"/>
          </a:xfrm>
          <a:prstGeom prst="rect">
            <a:avLst/>
          </a:prstGeom>
        </p:spPr>
        <p:txBody>
          <a:bodyPr vert="horz" wrap="square" lIns="0" tIns="146304" rIns="182880" bIns="146304" rtlCol="0">
            <a:spAutoFit/>
          </a:bodyPr>
          <a:lstStyle/>
          <a:p>
            <a:pPr defTabSz="1097278">
              <a:lnSpc>
                <a:spcPct val="90000"/>
              </a:lnSpc>
              <a:spcBef>
                <a:spcPct val="20000"/>
              </a:spcBef>
              <a:spcAft>
                <a:spcPts val="800"/>
              </a:spcAft>
              <a:buSzPct val="90000"/>
            </a:pPr>
            <a:r>
              <a:rPr lang="en-US" sz="32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Learn to do small things quickly</a:t>
            </a:r>
          </a:p>
        </p:txBody>
      </p:sp>
      <p:grpSp>
        <p:nvGrpSpPr>
          <p:cNvPr id="17" name="Group 16">
            <a:extLst>
              <a:ext uri="{FF2B5EF4-FFF2-40B4-BE49-F238E27FC236}">
                <a16:creationId xmlns:a16="http://schemas.microsoft.com/office/drawing/2014/main" id="{37BA8D86-C63E-41E8-A972-D584E45ED998}"/>
              </a:ext>
            </a:extLst>
          </p:cNvPr>
          <p:cNvGrpSpPr/>
          <p:nvPr/>
        </p:nvGrpSpPr>
        <p:grpSpPr>
          <a:xfrm>
            <a:off x="8371205" y="4349381"/>
            <a:ext cx="1440636" cy="1739000"/>
            <a:chOff x="3265713" y="996950"/>
            <a:chExt cx="914400" cy="1103779"/>
          </a:xfrm>
        </p:grpSpPr>
        <p:sp>
          <p:nvSpPr>
            <p:cNvPr id="18" name="Freeform: Shape 17">
              <a:extLst>
                <a:ext uri="{FF2B5EF4-FFF2-40B4-BE49-F238E27FC236}">
                  <a16:creationId xmlns:a16="http://schemas.microsoft.com/office/drawing/2014/main" id="{3F99D99E-C025-4243-A804-D8DA09CE1D93}"/>
                </a:ext>
              </a:extLst>
            </p:cNvPr>
            <p:cNvSpPr/>
            <p:nvPr/>
          </p:nvSpPr>
          <p:spPr>
            <a:xfrm>
              <a:off x="3265713" y="996950"/>
              <a:ext cx="914400" cy="1103779"/>
            </a:xfrm>
            <a:custGeom>
              <a:avLst/>
              <a:gdLst>
                <a:gd name="connsiteX0" fmla="*/ 457200 w 914400"/>
                <a:gd name="connsiteY0" fmla="*/ 0 h 1103779"/>
                <a:gd name="connsiteX1" fmla="*/ 780489 w 914400"/>
                <a:gd name="connsiteY1" fmla="*/ 133911 h 1103779"/>
                <a:gd name="connsiteX2" fmla="*/ 780489 w 914400"/>
                <a:gd name="connsiteY2" fmla="*/ 780489 h 1103779"/>
                <a:gd name="connsiteX3" fmla="*/ 457200 w 914400"/>
                <a:gd name="connsiteY3" fmla="*/ 1103779 h 1103779"/>
                <a:gd name="connsiteX4" fmla="*/ 133911 w 914400"/>
                <a:gd name="connsiteY4" fmla="*/ 780489 h 1103779"/>
                <a:gd name="connsiteX5" fmla="*/ 133911 w 914400"/>
                <a:gd name="connsiteY5" fmla="*/ 133911 h 1103779"/>
                <a:gd name="connsiteX6" fmla="*/ 457200 w 914400"/>
                <a:gd name="connsiteY6" fmla="*/ 0 h 110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1103779">
                  <a:moveTo>
                    <a:pt x="457200" y="0"/>
                  </a:moveTo>
                  <a:cubicBezTo>
                    <a:pt x="574208" y="0"/>
                    <a:pt x="691215" y="44637"/>
                    <a:pt x="780489" y="133911"/>
                  </a:cubicBezTo>
                  <a:cubicBezTo>
                    <a:pt x="959037" y="312459"/>
                    <a:pt x="959037" y="601941"/>
                    <a:pt x="780489" y="780489"/>
                  </a:cubicBezTo>
                  <a:lnTo>
                    <a:pt x="457200" y="1103779"/>
                  </a:lnTo>
                  <a:lnTo>
                    <a:pt x="133911" y="780489"/>
                  </a:lnTo>
                  <a:cubicBezTo>
                    <a:pt x="-44637" y="601941"/>
                    <a:pt x="-44637" y="312459"/>
                    <a:pt x="133911" y="133911"/>
                  </a:cubicBezTo>
                  <a:cubicBezTo>
                    <a:pt x="223185" y="44637"/>
                    <a:pt x="340193" y="0"/>
                    <a:pt x="457200" y="0"/>
                  </a:cubicBezTo>
                  <a:close/>
                </a:path>
              </a:pathLst>
            </a:custGeom>
            <a:gradFill>
              <a:gsLst>
                <a:gs pos="1961">
                  <a:schemeClr val="accent1"/>
                </a:gs>
                <a:gs pos="100000">
                  <a:srgbClr val="384C87"/>
                </a:gs>
              </a:gsLst>
              <a:lin ang="5400000" scaled="0"/>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Oval 18">
              <a:extLst>
                <a:ext uri="{FF2B5EF4-FFF2-40B4-BE49-F238E27FC236}">
                  <a16:creationId xmlns:a16="http://schemas.microsoft.com/office/drawing/2014/main" id="{714172F6-1AEC-46C8-95F2-88E7033E9E79}"/>
                </a:ext>
              </a:extLst>
            </p:cNvPr>
            <p:cNvSpPr/>
            <p:nvPr/>
          </p:nvSpPr>
          <p:spPr>
            <a:xfrm>
              <a:off x="3377321" y="1115145"/>
              <a:ext cx="691185" cy="691185"/>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88" name="Group 87">
            <a:extLst>
              <a:ext uri="{FF2B5EF4-FFF2-40B4-BE49-F238E27FC236}">
                <a16:creationId xmlns:a16="http://schemas.microsoft.com/office/drawing/2014/main" id="{BE15D43A-9EF0-428D-AEC0-7423C25B4E60}"/>
              </a:ext>
            </a:extLst>
          </p:cNvPr>
          <p:cNvGrpSpPr/>
          <p:nvPr/>
        </p:nvGrpSpPr>
        <p:grpSpPr>
          <a:xfrm>
            <a:off x="8706759" y="4692270"/>
            <a:ext cx="769526" cy="641784"/>
            <a:chOff x="4578400" y="1300163"/>
            <a:chExt cx="1979161" cy="1650620"/>
          </a:xfrm>
        </p:grpSpPr>
        <p:sp>
          <p:nvSpPr>
            <p:cNvPr id="89" name="Freeform: Shape 88">
              <a:extLst>
                <a:ext uri="{FF2B5EF4-FFF2-40B4-BE49-F238E27FC236}">
                  <a16:creationId xmlns:a16="http://schemas.microsoft.com/office/drawing/2014/main" id="{DA18F43A-E0B1-4F7B-A729-F029E7CAAEDC}"/>
                </a:ext>
              </a:extLst>
            </p:cNvPr>
            <p:cNvSpPr>
              <a:spLocks/>
            </p:cNvSpPr>
            <p:nvPr/>
          </p:nvSpPr>
          <p:spPr bwMode="auto">
            <a:xfrm>
              <a:off x="4578400" y="1300163"/>
              <a:ext cx="1979161" cy="1423513"/>
            </a:xfrm>
            <a:custGeom>
              <a:avLst/>
              <a:gdLst>
                <a:gd name="connsiteX0" fmla="*/ 989581 w 1979161"/>
                <a:gd name="connsiteY0" fmla="*/ 0 h 1400237"/>
                <a:gd name="connsiteX1" fmla="*/ 1979161 w 1979161"/>
                <a:gd name="connsiteY1" fmla="*/ 996501 h 1400237"/>
                <a:gd name="connsiteX2" fmla="*/ 1939142 w 1979161"/>
                <a:gd name="connsiteY2" fmla="*/ 1276767 h 1400237"/>
                <a:gd name="connsiteX3" fmla="*/ 1895459 w 1979161"/>
                <a:gd name="connsiteY3" fmla="*/ 1400237 h 1400237"/>
                <a:gd name="connsiteX4" fmla="*/ 83702 w 1979161"/>
                <a:gd name="connsiteY4" fmla="*/ 1400237 h 1400237"/>
                <a:gd name="connsiteX5" fmla="*/ 40020 w 1979161"/>
                <a:gd name="connsiteY5" fmla="*/ 1276767 h 1400237"/>
                <a:gd name="connsiteX6" fmla="*/ 0 w 1979161"/>
                <a:gd name="connsiteY6" fmla="*/ 996501 h 1400237"/>
                <a:gd name="connsiteX7" fmla="*/ 989581 w 1979161"/>
                <a:gd name="connsiteY7" fmla="*/ 0 h 140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9161" h="1400237">
                  <a:moveTo>
                    <a:pt x="989581" y="0"/>
                  </a:moveTo>
                  <a:cubicBezTo>
                    <a:pt x="1542582" y="0"/>
                    <a:pt x="1979161" y="439633"/>
                    <a:pt x="1979161" y="996501"/>
                  </a:cubicBezTo>
                  <a:cubicBezTo>
                    <a:pt x="1979161" y="1091755"/>
                    <a:pt x="1964609" y="1187008"/>
                    <a:pt x="1939142" y="1276767"/>
                  </a:cubicBezTo>
                  <a:lnTo>
                    <a:pt x="1895459" y="1400237"/>
                  </a:lnTo>
                  <a:lnTo>
                    <a:pt x="83702" y="1400237"/>
                  </a:lnTo>
                  <a:lnTo>
                    <a:pt x="40020" y="1276767"/>
                  </a:lnTo>
                  <a:cubicBezTo>
                    <a:pt x="14553" y="1187008"/>
                    <a:pt x="0" y="1091755"/>
                    <a:pt x="0" y="996501"/>
                  </a:cubicBezTo>
                  <a:cubicBezTo>
                    <a:pt x="0" y="439633"/>
                    <a:pt x="436580" y="0"/>
                    <a:pt x="989581" y="0"/>
                  </a:cubicBezTo>
                  <a:close/>
                </a:path>
              </a:pathLst>
            </a:cu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0" name="Freeform 9">
              <a:extLst>
                <a:ext uri="{FF2B5EF4-FFF2-40B4-BE49-F238E27FC236}">
                  <a16:creationId xmlns:a16="http://schemas.microsoft.com/office/drawing/2014/main" id="{BA947C06-4B82-4103-A50E-A563F4EB15AF}"/>
                </a:ext>
              </a:extLst>
            </p:cNvPr>
            <p:cNvSpPr>
              <a:spLocks/>
            </p:cNvSpPr>
            <p:nvPr/>
          </p:nvSpPr>
          <p:spPr bwMode="auto">
            <a:xfrm>
              <a:off x="4762500" y="1477076"/>
              <a:ext cx="1618847" cy="1246599"/>
            </a:xfrm>
            <a:custGeom>
              <a:avLst/>
              <a:gdLst>
                <a:gd name="T0" fmla="*/ 126 w 136"/>
                <a:gd name="T1" fmla="*/ 104 h 104"/>
                <a:gd name="T2" fmla="*/ 136 w 136"/>
                <a:gd name="T3" fmla="*/ 68 h 104"/>
                <a:gd name="T4" fmla="*/ 68 w 136"/>
                <a:gd name="T5" fmla="*/ 0 h 104"/>
                <a:gd name="T6" fmla="*/ 0 w 136"/>
                <a:gd name="T7" fmla="*/ 68 h 104"/>
                <a:gd name="T8" fmla="*/ 10 w 136"/>
                <a:gd name="T9" fmla="*/ 104 h 104"/>
                <a:gd name="T10" fmla="*/ 126 w 136"/>
                <a:gd name="T11" fmla="*/ 104 h 104"/>
              </a:gdLst>
              <a:ahLst/>
              <a:cxnLst>
                <a:cxn ang="0">
                  <a:pos x="T0" y="T1"/>
                </a:cxn>
                <a:cxn ang="0">
                  <a:pos x="T2" y="T3"/>
                </a:cxn>
                <a:cxn ang="0">
                  <a:pos x="T4" y="T5"/>
                </a:cxn>
                <a:cxn ang="0">
                  <a:pos x="T6" y="T7"/>
                </a:cxn>
                <a:cxn ang="0">
                  <a:pos x="T8" y="T9"/>
                </a:cxn>
                <a:cxn ang="0">
                  <a:pos x="T10" y="T11"/>
                </a:cxn>
              </a:cxnLst>
              <a:rect l="0" t="0" r="r" b="b"/>
              <a:pathLst>
                <a:path w="136" h="104">
                  <a:moveTo>
                    <a:pt x="126" y="104"/>
                  </a:moveTo>
                  <a:cubicBezTo>
                    <a:pt x="132" y="94"/>
                    <a:pt x="136" y="81"/>
                    <a:pt x="136" y="68"/>
                  </a:cubicBezTo>
                  <a:cubicBezTo>
                    <a:pt x="136" y="30"/>
                    <a:pt x="106" y="0"/>
                    <a:pt x="68" y="0"/>
                  </a:cubicBezTo>
                  <a:cubicBezTo>
                    <a:pt x="30" y="0"/>
                    <a:pt x="0" y="30"/>
                    <a:pt x="0" y="68"/>
                  </a:cubicBezTo>
                  <a:cubicBezTo>
                    <a:pt x="0" y="81"/>
                    <a:pt x="4" y="94"/>
                    <a:pt x="10" y="104"/>
                  </a:cubicBezTo>
                  <a:lnTo>
                    <a:pt x="126" y="104"/>
                  </a:lnTo>
                  <a:close/>
                </a:path>
              </a:pathLst>
            </a:cu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1" name="Arc 90">
              <a:extLst>
                <a:ext uri="{FF2B5EF4-FFF2-40B4-BE49-F238E27FC236}">
                  <a16:creationId xmlns:a16="http://schemas.microsoft.com/office/drawing/2014/main" id="{324AE4EA-2D64-4A60-BBC5-BA8832AA7214}"/>
                </a:ext>
              </a:extLst>
            </p:cNvPr>
            <p:cNvSpPr/>
            <p:nvPr/>
          </p:nvSpPr>
          <p:spPr>
            <a:xfrm>
              <a:off x="4971156" y="1690688"/>
              <a:ext cx="1201535" cy="1260095"/>
            </a:xfrm>
            <a:prstGeom prst="arc">
              <a:avLst>
                <a:gd name="adj1" fmla="val 10557327"/>
                <a:gd name="adj2" fmla="val 0"/>
              </a:avLst>
            </a:prstGeom>
            <a:no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noAutofit/>
            </a:bodyPr>
            <a:lstStyle/>
            <a:p>
              <a:pPr defTabSz="731520">
                <a:defRPr/>
              </a:pPr>
              <a:endParaRPr lang="en-US" sz="2880" dirty="0">
                <a:solidFill>
                  <a:srgbClr val="002D43"/>
                </a:solidFill>
                <a:latin typeface="Arial"/>
              </a:endParaRPr>
            </a:p>
          </p:txBody>
        </p:sp>
        <p:sp>
          <p:nvSpPr>
            <p:cNvPr id="92" name="Freeform: Shape 91">
              <a:extLst>
                <a:ext uri="{FF2B5EF4-FFF2-40B4-BE49-F238E27FC236}">
                  <a16:creationId xmlns:a16="http://schemas.microsoft.com/office/drawing/2014/main" id="{0DDD8ADE-FE00-4B45-8AA2-4C1ACCF31F13}"/>
                </a:ext>
              </a:extLst>
            </p:cNvPr>
            <p:cNvSpPr/>
            <p:nvPr/>
          </p:nvSpPr>
          <p:spPr>
            <a:xfrm rot="3677371">
              <a:off x="5664466" y="1980090"/>
              <a:ext cx="233275" cy="613756"/>
            </a:xfrm>
            <a:custGeom>
              <a:avLst/>
              <a:gdLst>
                <a:gd name="connsiteX0" fmla="*/ 220572 w 441146"/>
                <a:gd name="connsiteY0" fmla="*/ 0 h 905513"/>
                <a:gd name="connsiteX1" fmla="*/ 409962 w 441146"/>
                <a:gd name="connsiteY1" fmla="*/ 578541 h 905513"/>
                <a:gd name="connsiteX2" fmla="*/ 423812 w 441146"/>
                <a:gd name="connsiteY2" fmla="*/ 599083 h 905513"/>
                <a:gd name="connsiteX3" fmla="*/ 441146 w 441146"/>
                <a:gd name="connsiteY3" fmla="*/ 684940 h 905513"/>
                <a:gd name="connsiteX4" fmla="*/ 220573 w 441146"/>
                <a:gd name="connsiteY4" fmla="*/ 905513 h 905513"/>
                <a:gd name="connsiteX5" fmla="*/ 0 w 441146"/>
                <a:gd name="connsiteY5" fmla="*/ 684940 h 905513"/>
                <a:gd name="connsiteX6" fmla="*/ 17334 w 441146"/>
                <a:gd name="connsiteY6" fmla="*/ 599083 h 905513"/>
                <a:gd name="connsiteX7" fmla="*/ 31180 w 441146"/>
                <a:gd name="connsiteY7" fmla="*/ 578547 h 905513"/>
                <a:gd name="connsiteX0" fmla="*/ 232051 w 441146"/>
                <a:gd name="connsiteY0" fmla="*/ 0 h 1160674"/>
                <a:gd name="connsiteX1" fmla="*/ 409962 w 441146"/>
                <a:gd name="connsiteY1" fmla="*/ 833702 h 1160674"/>
                <a:gd name="connsiteX2" fmla="*/ 423812 w 441146"/>
                <a:gd name="connsiteY2" fmla="*/ 854244 h 1160674"/>
                <a:gd name="connsiteX3" fmla="*/ 441146 w 441146"/>
                <a:gd name="connsiteY3" fmla="*/ 940101 h 1160674"/>
                <a:gd name="connsiteX4" fmla="*/ 220573 w 441146"/>
                <a:gd name="connsiteY4" fmla="*/ 1160674 h 1160674"/>
                <a:gd name="connsiteX5" fmla="*/ 0 w 441146"/>
                <a:gd name="connsiteY5" fmla="*/ 940101 h 1160674"/>
                <a:gd name="connsiteX6" fmla="*/ 17334 w 441146"/>
                <a:gd name="connsiteY6" fmla="*/ 854244 h 1160674"/>
                <a:gd name="connsiteX7" fmla="*/ 31180 w 441146"/>
                <a:gd name="connsiteY7" fmla="*/ 833708 h 1160674"/>
                <a:gd name="connsiteX8" fmla="*/ 232051 w 441146"/>
                <a:gd name="connsiteY8" fmla="*/ 0 h 1160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146" h="1160674">
                  <a:moveTo>
                    <a:pt x="232051" y="0"/>
                  </a:moveTo>
                  <a:lnTo>
                    <a:pt x="409962" y="833702"/>
                  </a:lnTo>
                  <a:lnTo>
                    <a:pt x="423812" y="854244"/>
                  </a:lnTo>
                  <a:cubicBezTo>
                    <a:pt x="434974" y="880633"/>
                    <a:pt x="441146" y="909646"/>
                    <a:pt x="441146" y="940101"/>
                  </a:cubicBezTo>
                  <a:cubicBezTo>
                    <a:pt x="441146" y="1061920"/>
                    <a:pt x="342392" y="1160674"/>
                    <a:pt x="220573" y="1160674"/>
                  </a:cubicBezTo>
                  <a:cubicBezTo>
                    <a:pt x="98754" y="1160674"/>
                    <a:pt x="0" y="1061920"/>
                    <a:pt x="0" y="940101"/>
                  </a:cubicBezTo>
                  <a:cubicBezTo>
                    <a:pt x="0" y="909646"/>
                    <a:pt x="6172" y="880633"/>
                    <a:pt x="17334" y="854244"/>
                  </a:cubicBezTo>
                  <a:lnTo>
                    <a:pt x="31180" y="833708"/>
                  </a:lnTo>
                  <a:cubicBezTo>
                    <a:pt x="94311" y="640859"/>
                    <a:pt x="168920" y="192849"/>
                    <a:pt x="232051" y="0"/>
                  </a:cubicBezTo>
                  <a:close/>
                </a:path>
              </a:pathLst>
            </a:custGeom>
            <a:solidFill>
              <a:schemeClr val="tx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93" name="Oval 92">
              <a:extLst>
                <a:ext uri="{FF2B5EF4-FFF2-40B4-BE49-F238E27FC236}">
                  <a16:creationId xmlns:a16="http://schemas.microsoft.com/office/drawing/2014/main" id="{20AA9463-7553-4F95-AF6E-5D6313E8AB68}"/>
                </a:ext>
              </a:extLst>
            </p:cNvPr>
            <p:cNvSpPr/>
            <p:nvPr/>
          </p:nvSpPr>
          <p:spPr>
            <a:xfrm>
              <a:off x="4917422" y="2266662"/>
              <a:ext cx="165516" cy="165516"/>
            </a:xfrm>
            <a:prstGeom prst="ellipse">
              <a:avLst/>
            </a:prstGeom>
            <a:solidFill>
              <a:schemeClr val="tx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94" name="Oval 93">
              <a:extLst>
                <a:ext uri="{FF2B5EF4-FFF2-40B4-BE49-F238E27FC236}">
                  <a16:creationId xmlns:a16="http://schemas.microsoft.com/office/drawing/2014/main" id="{246D51AC-D6CB-4348-B623-135A812EF423}"/>
                </a:ext>
              </a:extLst>
            </p:cNvPr>
            <p:cNvSpPr/>
            <p:nvPr/>
          </p:nvSpPr>
          <p:spPr>
            <a:xfrm>
              <a:off x="6064335" y="2266662"/>
              <a:ext cx="165516" cy="165516"/>
            </a:xfrm>
            <a:prstGeom prst="ellipse">
              <a:avLst/>
            </a:prstGeom>
            <a:solidFill>
              <a:schemeClr val="tx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95" name="Oval 94">
              <a:extLst>
                <a:ext uri="{FF2B5EF4-FFF2-40B4-BE49-F238E27FC236}">
                  <a16:creationId xmlns:a16="http://schemas.microsoft.com/office/drawing/2014/main" id="{ACFE1E8A-E784-45B3-8972-5E3BB39321EB}"/>
                </a:ext>
              </a:extLst>
            </p:cNvPr>
            <p:cNvSpPr/>
            <p:nvPr/>
          </p:nvSpPr>
          <p:spPr>
            <a:xfrm>
              <a:off x="5929593" y="1824323"/>
              <a:ext cx="165516" cy="165516"/>
            </a:xfrm>
            <a:prstGeom prst="ellipse">
              <a:avLst/>
            </a:prstGeom>
            <a:solidFill>
              <a:schemeClr val="tx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96" name="Oval 95">
              <a:extLst>
                <a:ext uri="{FF2B5EF4-FFF2-40B4-BE49-F238E27FC236}">
                  <a16:creationId xmlns:a16="http://schemas.microsoft.com/office/drawing/2014/main" id="{4AAF242E-AB9C-4106-BD7D-FD4331D3D7AD}"/>
                </a:ext>
              </a:extLst>
            </p:cNvPr>
            <p:cNvSpPr/>
            <p:nvPr/>
          </p:nvSpPr>
          <p:spPr>
            <a:xfrm>
              <a:off x="5041424" y="1824323"/>
              <a:ext cx="165516" cy="165516"/>
            </a:xfrm>
            <a:prstGeom prst="ellipse">
              <a:avLst/>
            </a:prstGeom>
            <a:solidFill>
              <a:schemeClr val="tx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97" name="Oval 96">
              <a:extLst>
                <a:ext uri="{FF2B5EF4-FFF2-40B4-BE49-F238E27FC236}">
                  <a16:creationId xmlns:a16="http://schemas.microsoft.com/office/drawing/2014/main" id="{AAB2839E-D6B1-4934-BBF5-F2C3D321427C}"/>
                </a:ext>
              </a:extLst>
            </p:cNvPr>
            <p:cNvSpPr/>
            <p:nvPr/>
          </p:nvSpPr>
          <p:spPr>
            <a:xfrm>
              <a:off x="5489165" y="1609580"/>
              <a:ext cx="165516" cy="165516"/>
            </a:xfrm>
            <a:prstGeom prst="ellipse">
              <a:avLst/>
            </a:prstGeom>
            <a:solidFill>
              <a:schemeClr val="tx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36" name="Group 35">
            <a:extLst>
              <a:ext uri="{FF2B5EF4-FFF2-40B4-BE49-F238E27FC236}">
                <a16:creationId xmlns:a16="http://schemas.microsoft.com/office/drawing/2014/main" id="{7D1D91EF-A921-472E-87B9-E1AC10A63AE5}"/>
              </a:ext>
            </a:extLst>
          </p:cNvPr>
          <p:cNvGrpSpPr/>
          <p:nvPr/>
        </p:nvGrpSpPr>
        <p:grpSpPr>
          <a:xfrm>
            <a:off x="6255564" y="1580510"/>
            <a:ext cx="1440636" cy="1739000"/>
            <a:chOff x="3265713" y="996950"/>
            <a:chExt cx="914400" cy="1103779"/>
          </a:xfrm>
        </p:grpSpPr>
        <p:sp>
          <p:nvSpPr>
            <p:cNvPr id="37" name="Freeform: Shape 36">
              <a:extLst>
                <a:ext uri="{FF2B5EF4-FFF2-40B4-BE49-F238E27FC236}">
                  <a16:creationId xmlns:a16="http://schemas.microsoft.com/office/drawing/2014/main" id="{CEB790A9-5B74-4057-9517-1668A59DD10B}"/>
                </a:ext>
              </a:extLst>
            </p:cNvPr>
            <p:cNvSpPr/>
            <p:nvPr/>
          </p:nvSpPr>
          <p:spPr>
            <a:xfrm>
              <a:off x="3265713" y="996950"/>
              <a:ext cx="914400" cy="1103779"/>
            </a:xfrm>
            <a:custGeom>
              <a:avLst/>
              <a:gdLst>
                <a:gd name="connsiteX0" fmla="*/ 457200 w 914400"/>
                <a:gd name="connsiteY0" fmla="*/ 0 h 1103779"/>
                <a:gd name="connsiteX1" fmla="*/ 780489 w 914400"/>
                <a:gd name="connsiteY1" fmla="*/ 133911 h 1103779"/>
                <a:gd name="connsiteX2" fmla="*/ 780489 w 914400"/>
                <a:gd name="connsiteY2" fmla="*/ 780489 h 1103779"/>
                <a:gd name="connsiteX3" fmla="*/ 457200 w 914400"/>
                <a:gd name="connsiteY3" fmla="*/ 1103779 h 1103779"/>
                <a:gd name="connsiteX4" fmla="*/ 133911 w 914400"/>
                <a:gd name="connsiteY4" fmla="*/ 780489 h 1103779"/>
                <a:gd name="connsiteX5" fmla="*/ 133911 w 914400"/>
                <a:gd name="connsiteY5" fmla="*/ 133911 h 1103779"/>
                <a:gd name="connsiteX6" fmla="*/ 457200 w 914400"/>
                <a:gd name="connsiteY6" fmla="*/ 0 h 110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1103779">
                  <a:moveTo>
                    <a:pt x="457200" y="0"/>
                  </a:moveTo>
                  <a:cubicBezTo>
                    <a:pt x="574208" y="0"/>
                    <a:pt x="691215" y="44637"/>
                    <a:pt x="780489" y="133911"/>
                  </a:cubicBezTo>
                  <a:cubicBezTo>
                    <a:pt x="959037" y="312459"/>
                    <a:pt x="959037" y="601941"/>
                    <a:pt x="780489" y="780489"/>
                  </a:cubicBezTo>
                  <a:lnTo>
                    <a:pt x="457200" y="1103779"/>
                  </a:lnTo>
                  <a:lnTo>
                    <a:pt x="133911" y="780489"/>
                  </a:lnTo>
                  <a:cubicBezTo>
                    <a:pt x="-44637" y="601941"/>
                    <a:pt x="-44637" y="312459"/>
                    <a:pt x="133911" y="133911"/>
                  </a:cubicBezTo>
                  <a:cubicBezTo>
                    <a:pt x="223185" y="44637"/>
                    <a:pt x="340193" y="0"/>
                    <a:pt x="457200" y="0"/>
                  </a:cubicBezTo>
                  <a:close/>
                </a:path>
              </a:pathLst>
            </a:custGeom>
            <a:gradFill>
              <a:gsLst>
                <a:gs pos="1961">
                  <a:schemeClr val="accent1"/>
                </a:gs>
                <a:gs pos="100000">
                  <a:srgbClr val="384C87"/>
                </a:gs>
              </a:gsLst>
              <a:lin ang="5400000" scaled="0"/>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8" name="Oval 37">
              <a:extLst>
                <a:ext uri="{FF2B5EF4-FFF2-40B4-BE49-F238E27FC236}">
                  <a16:creationId xmlns:a16="http://schemas.microsoft.com/office/drawing/2014/main" id="{86132B04-2B10-45B6-A3AA-2416A58F8957}"/>
                </a:ext>
              </a:extLst>
            </p:cNvPr>
            <p:cNvSpPr/>
            <p:nvPr/>
          </p:nvSpPr>
          <p:spPr>
            <a:xfrm>
              <a:off x="3377321" y="1115145"/>
              <a:ext cx="691185" cy="691185"/>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39" name="Group 38">
            <a:extLst>
              <a:ext uri="{FF2B5EF4-FFF2-40B4-BE49-F238E27FC236}">
                <a16:creationId xmlns:a16="http://schemas.microsoft.com/office/drawing/2014/main" id="{71F3B493-2893-4A30-BBB4-08BADC1C67C2}"/>
              </a:ext>
            </a:extLst>
          </p:cNvPr>
          <p:cNvGrpSpPr/>
          <p:nvPr/>
        </p:nvGrpSpPr>
        <p:grpSpPr>
          <a:xfrm>
            <a:off x="6619671" y="1870245"/>
            <a:ext cx="712420" cy="830404"/>
            <a:chOff x="4747098" y="736870"/>
            <a:chExt cx="2305455" cy="2687266"/>
          </a:xfrm>
        </p:grpSpPr>
        <p:sp>
          <p:nvSpPr>
            <p:cNvPr id="40" name="Rectangle 39">
              <a:extLst>
                <a:ext uri="{FF2B5EF4-FFF2-40B4-BE49-F238E27FC236}">
                  <a16:creationId xmlns:a16="http://schemas.microsoft.com/office/drawing/2014/main" id="{F7C59162-00B6-47C0-BE0B-E17BAFC097B2}"/>
                </a:ext>
              </a:extLst>
            </p:cNvPr>
            <p:cNvSpPr/>
            <p:nvPr/>
          </p:nvSpPr>
          <p:spPr>
            <a:xfrm>
              <a:off x="5734725" y="996950"/>
              <a:ext cx="330200" cy="226033"/>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1" name="Rectangle: Top Corners Rounded 40">
              <a:extLst>
                <a:ext uri="{FF2B5EF4-FFF2-40B4-BE49-F238E27FC236}">
                  <a16:creationId xmlns:a16="http://schemas.microsoft.com/office/drawing/2014/main" id="{9AEB6747-B0FC-453B-A314-BB5B4674AB77}"/>
                </a:ext>
              </a:extLst>
            </p:cNvPr>
            <p:cNvSpPr/>
            <p:nvPr/>
          </p:nvSpPr>
          <p:spPr>
            <a:xfrm rot="2700000">
              <a:off x="6525579" y="1210047"/>
              <a:ext cx="310811" cy="310811"/>
            </a:xfrm>
            <a:prstGeom prst="round2SameRect">
              <a:avLst>
                <a:gd name="adj1" fmla="val 26780"/>
                <a:gd name="adj2" fmla="val 0"/>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2" name="Oval 41">
              <a:extLst>
                <a:ext uri="{FF2B5EF4-FFF2-40B4-BE49-F238E27FC236}">
                  <a16:creationId xmlns:a16="http://schemas.microsoft.com/office/drawing/2014/main" id="{9B8B6D37-B6E9-4F16-A6E0-94F27C5D4694}"/>
                </a:ext>
              </a:extLst>
            </p:cNvPr>
            <p:cNvSpPr/>
            <p:nvPr/>
          </p:nvSpPr>
          <p:spPr>
            <a:xfrm>
              <a:off x="4747098" y="1118681"/>
              <a:ext cx="2305455" cy="2305455"/>
            </a:xfrm>
            <a:prstGeom prst="ellips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3" name="Oval 42">
              <a:extLst>
                <a:ext uri="{FF2B5EF4-FFF2-40B4-BE49-F238E27FC236}">
                  <a16:creationId xmlns:a16="http://schemas.microsoft.com/office/drawing/2014/main" id="{8A33AB90-82C3-4641-ABE3-3A68E2AFC174}"/>
                </a:ext>
              </a:extLst>
            </p:cNvPr>
            <p:cNvSpPr/>
            <p:nvPr/>
          </p:nvSpPr>
          <p:spPr>
            <a:xfrm>
              <a:off x="4954350" y="1325933"/>
              <a:ext cx="1890950" cy="189095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srgbClr val="FFFFFF"/>
                </a:solidFill>
                <a:latin typeface="Arial"/>
              </a:endParaRPr>
            </a:p>
          </p:txBody>
        </p:sp>
        <p:cxnSp>
          <p:nvCxnSpPr>
            <p:cNvPr id="44" name="Straight Connector 43">
              <a:extLst>
                <a:ext uri="{FF2B5EF4-FFF2-40B4-BE49-F238E27FC236}">
                  <a16:creationId xmlns:a16="http://schemas.microsoft.com/office/drawing/2014/main" id="{5A35E9DA-DFEC-4A56-8632-04FB4ACADFC9}"/>
                </a:ext>
              </a:extLst>
            </p:cNvPr>
            <p:cNvCxnSpPr/>
            <p:nvPr/>
          </p:nvCxnSpPr>
          <p:spPr>
            <a:xfrm flipH="1">
              <a:off x="5422900" y="2235200"/>
              <a:ext cx="444500" cy="527050"/>
            </a:xfrm>
            <a:prstGeom prst="line">
              <a:avLst/>
            </a:prstGeom>
            <a:noFill/>
            <a:ln w="19050" cap="flat">
              <a:solidFill>
                <a:schemeClr val="tx1"/>
              </a:solidFill>
              <a:prstDash val="solid"/>
              <a:miter lim="800000"/>
              <a:headEnd type="oval"/>
              <a:tailEnd/>
            </a:ln>
          </p:spPr>
        </p:cxnSp>
        <p:sp>
          <p:nvSpPr>
            <p:cNvPr id="45" name="Arc 44">
              <a:extLst>
                <a:ext uri="{FF2B5EF4-FFF2-40B4-BE49-F238E27FC236}">
                  <a16:creationId xmlns:a16="http://schemas.microsoft.com/office/drawing/2014/main" id="{344FBA86-9BCE-44C5-8ABA-F5B920CF28D2}"/>
                </a:ext>
              </a:extLst>
            </p:cNvPr>
            <p:cNvSpPr/>
            <p:nvPr/>
          </p:nvSpPr>
          <p:spPr>
            <a:xfrm>
              <a:off x="5180383" y="1551966"/>
              <a:ext cx="1438884" cy="1438884"/>
            </a:xfrm>
            <a:prstGeom prst="arc">
              <a:avLst>
                <a:gd name="adj1" fmla="val 16200000"/>
                <a:gd name="adj2" fmla="val 7507304"/>
              </a:avLst>
            </a:prstGeom>
            <a:noFill/>
            <a:ln w="19050" cap="flat">
              <a:solidFill>
                <a:schemeClr val="tx1"/>
              </a:solidFill>
              <a:prstDash val="sysDot"/>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46" name="Rectangle: Rounded Corners 45">
              <a:extLst>
                <a:ext uri="{FF2B5EF4-FFF2-40B4-BE49-F238E27FC236}">
                  <a16:creationId xmlns:a16="http://schemas.microsoft.com/office/drawing/2014/main" id="{35B687D2-BE32-41E6-AE7A-64A023527FF2}"/>
                </a:ext>
              </a:extLst>
            </p:cNvPr>
            <p:cNvSpPr/>
            <p:nvPr/>
          </p:nvSpPr>
          <p:spPr>
            <a:xfrm>
              <a:off x="5555034" y="736870"/>
              <a:ext cx="689583" cy="260080"/>
            </a:xfrm>
            <a:prstGeom prst="roundRect">
              <a:avLst>
                <a:gd name="adj" fmla="val 50000"/>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spTree>
    <p:extLst>
      <p:ext uri="{BB962C8B-B14F-4D97-AF65-F5344CB8AC3E}">
        <p14:creationId xmlns:p14="http://schemas.microsoft.com/office/powerpoint/2010/main" val="40115728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50"/>
                                        <p:tgtEl>
                                          <p:spTgt spid="34"/>
                                        </p:tgtEl>
                                      </p:cBhvr>
                                    </p:animEffect>
                                  </p:childTnLst>
                                </p:cTn>
                              </p:par>
                              <p:par>
                                <p:cTn id="8" presetID="42" presetClass="path" presetSubtype="0" decel="100000" fill="hold" grpId="1" nodeType="withEffect">
                                  <p:stCondLst>
                                    <p:cond delay="250"/>
                                  </p:stCondLst>
                                  <p:childTnLst>
                                    <p:animMotion origin="layout" path="M -1.11111E-6 1.54321E-6 L -0.03678 1.54321E-6 " pathEditMode="relative" rAng="0" ptsTypes="AA">
                                      <p:cBhvr>
                                        <p:cTn id="9" dur="500" spd="-100000" fill="hold"/>
                                        <p:tgtEl>
                                          <p:spTgt spid="34"/>
                                        </p:tgtEl>
                                        <p:attrNameLst>
                                          <p:attrName>ppt_x</p:attrName>
                                          <p:attrName>ppt_y</p:attrName>
                                        </p:attrNameLst>
                                      </p:cBhvr>
                                      <p:rCtr x="-1845" y="0"/>
                                    </p:animMotion>
                                  </p:childTnLst>
                                </p:cTn>
                              </p:par>
                              <p:par>
                                <p:cTn id="10" presetID="10" presetClass="entr" presetSubtype="0" fill="hold" grpId="0"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50"/>
                                        <p:tgtEl>
                                          <p:spTgt spid="29"/>
                                        </p:tgtEl>
                                      </p:cBhvr>
                                    </p:animEffect>
                                  </p:childTnLst>
                                </p:cTn>
                              </p:par>
                              <p:par>
                                <p:cTn id="13" presetID="42" presetClass="path" presetSubtype="0" decel="100000" fill="hold" grpId="1" nodeType="withEffect">
                                  <p:stCondLst>
                                    <p:cond delay="500"/>
                                  </p:stCondLst>
                                  <p:childTnLst>
                                    <p:animMotion origin="layout" path="M -3.02083E-6 -1.79012E-6 L -0.03754 -1.79012E-6 " pathEditMode="relative" rAng="0" ptsTypes="AA">
                                      <p:cBhvr>
                                        <p:cTn id="14" dur="500" spd="-100000" fill="hold"/>
                                        <p:tgtEl>
                                          <p:spTgt spid="29"/>
                                        </p:tgtEl>
                                        <p:attrNameLst>
                                          <p:attrName>ppt_x</p:attrName>
                                          <p:attrName>ppt_y</p:attrName>
                                        </p:attrNameLst>
                                      </p:cBhvr>
                                      <p:rCtr x="-1877" y="0"/>
                                    </p:animMotion>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nodeType="withEffect">
                                  <p:stCondLst>
                                    <p:cond delay="0"/>
                                  </p:stCondLst>
                                  <p:childTnLst>
                                    <p:animMotion origin="layout" path="M 7.29167E-7 3.64198E-6 L 7.29167E-7 -0.03395 " pathEditMode="relative" rAng="0" ptsTypes="AA">
                                      <p:cBhvr>
                                        <p:cTn id="19" dur="500" spd="-100000" fill="hold"/>
                                        <p:tgtEl>
                                          <p:spTgt spid="17"/>
                                        </p:tgtEl>
                                        <p:attrNameLst>
                                          <p:attrName>ppt_x</p:attrName>
                                          <p:attrName>ppt_y</p:attrName>
                                        </p:attrNameLst>
                                      </p:cBhvr>
                                      <p:rCtr x="0" y="-1698"/>
                                    </p:animMotion>
                                  </p:childTnLst>
                                </p:cTn>
                              </p:par>
                              <p:par>
                                <p:cTn id="20" presetID="1" presetClass="entr" presetSubtype="0" fill="hold" nodeType="withEffect">
                                  <p:stCondLst>
                                    <p:cond delay="250"/>
                                  </p:stCondLst>
                                  <p:childTnLst>
                                    <p:set>
                                      <p:cBhvr>
                                        <p:cTn id="21" dur="1" fill="hold">
                                          <p:stCondLst>
                                            <p:cond delay="0"/>
                                          </p:stCondLst>
                                        </p:cTn>
                                        <p:tgtEl>
                                          <p:spTgt spid="88"/>
                                        </p:tgtEl>
                                        <p:attrNameLst>
                                          <p:attrName>style.visibility</p:attrName>
                                        </p:attrNameLst>
                                      </p:cBhvr>
                                      <p:to>
                                        <p:strVal val="visible"/>
                                      </p:to>
                                    </p:set>
                                  </p:childTnLst>
                                </p:cTn>
                              </p:par>
                              <p:par>
                                <p:cTn id="22" presetID="6" presetClass="emph" presetSubtype="0" accel="100000" autoRev="1" fill="hold" nodeType="withEffect">
                                  <p:stCondLst>
                                    <p:cond delay="0"/>
                                  </p:stCondLst>
                                  <p:childTnLst>
                                    <p:animScale>
                                      <p:cBhvr>
                                        <p:cTn id="23" dur="250" fill="hold"/>
                                        <p:tgtEl>
                                          <p:spTgt spid="88"/>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4" grpId="0"/>
      <p:bldP spid="34"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51000">
              <a:schemeClr val="accent2"/>
            </a:gs>
            <a:gs pos="100000">
              <a:srgbClr val="FFBE05"/>
            </a:gs>
          </a:gsLst>
          <a:lin ang="5400000" scaled="0"/>
        </a:gradFill>
        <a:effectLst/>
      </p:bgPr>
    </p:bg>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6AF9C1D2-BFC0-4E38-8C9F-9977F6731767}"/>
              </a:ext>
            </a:extLst>
          </p:cNvPr>
          <p:cNvSpPr txBox="1">
            <a:spLocks/>
          </p:cNvSpPr>
          <p:nvPr/>
        </p:nvSpPr>
        <p:spPr>
          <a:xfrm>
            <a:off x="456560" y="2749123"/>
            <a:ext cx="6260688" cy="2731355"/>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defTabSz="731520">
              <a:lnSpc>
                <a:spcPct val="90000"/>
              </a:lnSpc>
              <a:defRPr/>
            </a:pPr>
            <a:r>
              <a:rPr lang="en-US" sz="4400" b="0" dirty="0">
                <a:solidFill>
                  <a:schemeClr val="bg2"/>
                </a:solidFill>
                <a:latin typeface="+mj-lt"/>
                <a:ea typeface="Amazon Ember" panose="020B0603020204020204" pitchFamily="34" charset="0"/>
                <a:cs typeface="Amazon Ember" panose="020B0603020204020204" pitchFamily="34" charset="0"/>
              </a:rPr>
              <a:t>AWS: Unblocking innovation for digital transformation with enterprise customers </a:t>
            </a:r>
          </a:p>
        </p:txBody>
      </p:sp>
      <p:grpSp>
        <p:nvGrpSpPr>
          <p:cNvPr id="7" name="Group 6">
            <a:extLst>
              <a:ext uri="{FF2B5EF4-FFF2-40B4-BE49-F238E27FC236}">
                <a16:creationId xmlns:a16="http://schemas.microsoft.com/office/drawing/2014/main" id="{B0255B5E-368E-4074-B936-B3B895947C58}"/>
              </a:ext>
            </a:extLst>
          </p:cNvPr>
          <p:cNvGrpSpPr/>
          <p:nvPr/>
        </p:nvGrpSpPr>
        <p:grpSpPr>
          <a:xfrm>
            <a:off x="7315200" y="2497222"/>
            <a:ext cx="4967984" cy="3235157"/>
            <a:chOff x="7702896" y="3101015"/>
            <a:chExt cx="857331" cy="558295"/>
          </a:xfrm>
        </p:grpSpPr>
        <p:grpSp>
          <p:nvGrpSpPr>
            <p:cNvPr id="8" name="Group 7">
              <a:extLst>
                <a:ext uri="{FF2B5EF4-FFF2-40B4-BE49-F238E27FC236}">
                  <a16:creationId xmlns:a16="http://schemas.microsoft.com/office/drawing/2014/main" id="{DC976E80-7127-483B-A3C3-5E0132310C35}"/>
                </a:ext>
              </a:extLst>
            </p:cNvPr>
            <p:cNvGrpSpPr/>
            <p:nvPr/>
          </p:nvGrpSpPr>
          <p:grpSpPr>
            <a:xfrm>
              <a:off x="7702896" y="3101015"/>
              <a:ext cx="792162" cy="530225"/>
              <a:chOff x="5527675" y="1909765"/>
              <a:chExt cx="792162" cy="530225"/>
            </a:xfrm>
          </p:grpSpPr>
          <p:sp>
            <p:nvSpPr>
              <p:cNvPr id="14" name="Freeform 5">
                <a:extLst>
                  <a:ext uri="{FF2B5EF4-FFF2-40B4-BE49-F238E27FC236}">
                    <a16:creationId xmlns:a16="http://schemas.microsoft.com/office/drawing/2014/main" id="{7A12DDAE-5950-40EE-B385-857AF87E8ADD}"/>
                  </a:ext>
                </a:extLst>
              </p:cNvPr>
              <p:cNvSpPr>
                <a:spLocks/>
              </p:cNvSpPr>
              <p:nvPr/>
            </p:nvSpPr>
            <p:spPr bwMode="auto">
              <a:xfrm>
                <a:off x="5630862" y="1944690"/>
                <a:ext cx="593725" cy="407988"/>
              </a:xfrm>
              <a:custGeom>
                <a:avLst/>
                <a:gdLst>
                  <a:gd name="T0" fmla="*/ 0 w 374"/>
                  <a:gd name="T1" fmla="*/ 257 h 257"/>
                  <a:gd name="T2" fmla="*/ 0 w 374"/>
                  <a:gd name="T3" fmla="*/ 0 h 257"/>
                  <a:gd name="T4" fmla="*/ 374 w 374"/>
                  <a:gd name="T5" fmla="*/ 0 h 257"/>
                  <a:gd name="T6" fmla="*/ 0 w 374"/>
                  <a:gd name="T7" fmla="*/ 257 h 257"/>
                </a:gdLst>
                <a:ahLst/>
                <a:cxnLst>
                  <a:cxn ang="0">
                    <a:pos x="T0" y="T1"/>
                  </a:cxn>
                  <a:cxn ang="0">
                    <a:pos x="T2" y="T3"/>
                  </a:cxn>
                  <a:cxn ang="0">
                    <a:pos x="T4" y="T5"/>
                  </a:cxn>
                  <a:cxn ang="0">
                    <a:pos x="T6" y="T7"/>
                  </a:cxn>
                </a:cxnLst>
                <a:rect l="0" t="0" r="r" b="b"/>
                <a:pathLst>
                  <a:path w="374" h="257">
                    <a:moveTo>
                      <a:pt x="0" y="257"/>
                    </a:moveTo>
                    <a:lnTo>
                      <a:pt x="0" y="0"/>
                    </a:lnTo>
                    <a:lnTo>
                      <a:pt x="374" y="0"/>
                    </a:lnTo>
                    <a:lnTo>
                      <a:pt x="0" y="257"/>
                    </a:lnTo>
                    <a:close/>
                  </a:path>
                </a:pathLst>
              </a:custGeom>
              <a:solidFill>
                <a:schemeClr val="tx1">
                  <a:alpha val="40000"/>
                </a:schemeClr>
              </a:solidFill>
              <a:ln w="22225">
                <a:noFill/>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Freeform 6">
                <a:extLst>
                  <a:ext uri="{FF2B5EF4-FFF2-40B4-BE49-F238E27FC236}">
                    <a16:creationId xmlns:a16="http://schemas.microsoft.com/office/drawing/2014/main" id="{A7D5A536-4095-4CB0-A4DA-61098C23ABE0}"/>
                  </a:ext>
                </a:extLst>
              </p:cNvPr>
              <p:cNvSpPr>
                <a:spLocks/>
              </p:cNvSpPr>
              <p:nvPr/>
            </p:nvSpPr>
            <p:spPr bwMode="auto">
              <a:xfrm>
                <a:off x="5599112" y="1909765"/>
                <a:ext cx="657225" cy="471488"/>
              </a:xfrm>
              <a:custGeom>
                <a:avLst/>
                <a:gdLst>
                  <a:gd name="T0" fmla="*/ 249 w 249"/>
                  <a:gd name="T1" fmla="*/ 178 h 178"/>
                  <a:gd name="T2" fmla="*/ 249 w 249"/>
                  <a:gd name="T3" fmla="*/ 5 h 178"/>
                  <a:gd name="T4" fmla="*/ 242 w 249"/>
                  <a:gd name="T5" fmla="*/ 0 h 178"/>
                  <a:gd name="T6" fmla="*/ 6 w 249"/>
                  <a:gd name="T7" fmla="*/ 0 h 178"/>
                  <a:gd name="T8" fmla="*/ 0 w 249"/>
                  <a:gd name="T9" fmla="*/ 5 h 178"/>
                  <a:gd name="T10" fmla="*/ 0 w 249"/>
                  <a:gd name="T11" fmla="*/ 178 h 178"/>
                  <a:gd name="T12" fmla="*/ 249 w 249"/>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249" h="178">
                    <a:moveTo>
                      <a:pt x="249" y="178"/>
                    </a:moveTo>
                    <a:cubicBezTo>
                      <a:pt x="249" y="5"/>
                      <a:pt x="249" y="5"/>
                      <a:pt x="249" y="5"/>
                    </a:cubicBezTo>
                    <a:cubicBezTo>
                      <a:pt x="249" y="2"/>
                      <a:pt x="246" y="0"/>
                      <a:pt x="242" y="0"/>
                    </a:cubicBezTo>
                    <a:cubicBezTo>
                      <a:pt x="6" y="0"/>
                      <a:pt x="6" y="0"/>
                      <a:pt x="6" y="0"/>
                    </a:cubicBezTo>
                    <a:cubicBezTo>
                      <a:pt x="3" y="0"/>
                      <a:pt x="0" y="2"/>
                      <a:pt x="0" y="5"/>
                    </a:cubicBezTo>
                    <a:cubicBezTo>
                      <a:pt x="0" y="178"/>
                      <a:pt x="0" y="178"/>
                      <a:pt x="0" y="178"/>
                    </a:cubicBezTo>
                    <a:lnTo>
                      <a:pt x="249" y="178"/>
                    </a:lnTo>
                    <a:close/>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6" name="Freeform 7">
                <a:extLst>
                  <a:ext uri="{FF2B5EF4-FFF2-40B4-BE49-F238E27FC236}">
                    <a16:creationId xmlns:a16="http://schemas.microsoft.com/office/drawing/2014/main" id="{CB1BDF88-F4ED-474F-AAFC-567127B62FCB}"/>
                  </a:ext>
                </a:extLst>
              </p:cNvPr>
              <p:cNvSpPr>
                <a:spLocks/>
              </p:cNvSpPr>
              <p:nvPr/>
            </p:nvSpPr>
            <p:spPr bwMode="auto">
              <a:xfrm>
                <a:off x="5630862" y="1944690"/>
                <a:ext cx="593725" cy="407988"/>
              </a:xfrm>
              <a:custGeom>
                <a:avLst/>
                <a:gdLst>
                  <a:gd name="T0" fmla="*/ 374 w 374"/>
                  <a:gd name="T1" fmla="*/ 77 h 257"/>
                  <a:gd name="T2" fmla="*/ 374 w 374"/>
                  <a:gd name="T3" fmla="*/ 0 h 257"/>
                  <a:gd name="T4" fmla="*/ 0 w 374"/>
                  <a:gd name="T5" fmla="*/ 0 h 257"/>
                  <a:gd name="T6" fmla="*/ 0 w 374"/>
                  <a:gd name="T7" fmla="*/ 257 h 257"/>
                  <a:gd name="T8" fmla="*/ 374 w 374"/>
                  <a:gd name="T9" fmla="*/ 257 h 257"/>
                  <a:gd name="T10" fmla="*/ 374 w 374"/>
                  <a:gd name="T11" fmla="*/ 77 h 257"/>
                </a:gdLst>
                <a:ahLst/>
                <a:cxnLst>
                  <a:cxn ang="0">
                    <a:pos x="T0" y="T1"/>
                  </a:cxn>
                  <a:cxn ang="0">
                    <a:pos x="T2" y="T3"/>
                  </a:cxn>
                  <a:cxn ang="0">
                    <a:pos x="T4" y="T5"/>
                  </a:cxn>
                  <a:cxn ang="0">
                    <a:pos x="T6" y="T7"/>
                  </a:cxn>
                  <a:cxn ang="0">
                    <a:pos x="T8" y="T9"/>
                  </a:cxn>
                  <a:cxn ang="0">
                    <a:pos x="T10" y="T11"/>
                  </a:cxn>
                </a:cxnLst>
                <a:rect l="0" t="0" r="r" b="b"/>
                <a:pathLst>
                  <a:path w="374" h="257">
                    <a:moveTo>
                      <a:pt x="374" y="77"/>
                    </a:moveTo>
                    <a:lnTo>
                      <a:pt x="374" y="0"/>
                    </a:lnTo>
                    <a:lnTo>
                      <a:pt x="0" y="0"/>
                    </a:lnTo>
                    <a:lnTo>
                      <a:pt x="0" y="257"/>
                    </a:lnTo>
                    <a:lnTo>
                      <a:pt x="374" y="257"/>
                    </a:lnTo>
                    <a:lnTo>
                      <a:pt x="374" y="77"/>
                    </a:ln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7" name="Rectangle 16">
                <a:extLst>
                  <a:ext uri="{FF2B5EF4-FFF2-40B4-BE49-F238E27FC236}">
                    <a16:creationId xmlns:a16="http://schemas.microsoft.com/office/drawing/2014/main" id="{1AA963A3-F679-4836-BCF9-FB60254F1132}"/>
                  </a:ext>
                </a:extLst>
              </p:cNvPr>
              <p:cNvSpPr>
                <a:spLocks noChangeArrowheads="1"/>
              </p:cNvSpPr>
              <p:nvPr/>
            </p:nvSpPr>
            <p:spPr bwMode="auto">
              <a:xfrm>
                <a:off x="5527675" y="2381253"/>
                <a:ext cx="792162" cy="39688"/>
              </a:xfrm>
              <a:prstGeom prst="rect">
                <a:avLst/>
              </a:pr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8" name="Freeform 10">
                <a:extLst>
                  <a:ext uri="{FF2B5EF4-FFF2-40B4-BE49-F238E27FC236}">
                    <a16:creationId xmlns:a16="http://schemas.microsoft.com/office/drawing/2014/main" id="{43F8A16B-1D63-43B9-B3DE-66CF487B107D}"/>
                  </a:ext>
                </a:extLst>
              </p:cNvPr>
              <p:cNvSpPr>
                <a:spLocks/>
              </p:cNvSpPr>
              <p:nvPr/>
            </p:nvSpPr>
            <p:spPr bwMode="auto">
              <a:xfrm>
                <a:off x="5527675" y="2420940"/>
                <a:ext cx="792162" cy="19050"/>
              </a:xfrm>
              <a:custGeom>
                <a:avLst/>
                <a:gdLst>
                  <a:gd name="T0" fmla="*/ 284 w 300"/>
                  <a:gd name="T1" fmla="*/ 7 h 7"/>
                  <a:gd name="T2" fmla="*/ 18 w 300"/>
                  <a:gd name="T3" fmla="*/ 7 h 7"/>
                  <a:gd name="T4" fmla="*/ 1 w 300"/>
                  <a:gd name="T5" fmla="*/ 1 h 7"/>
                  <a:gd name="T6" fmla="*/ 0 w 300"/>
                  <a:gd name="T7" fmla="*/ 0 h 7"/>
                  <a:gd name="T8" fmla="*/ 300 w 300"/>
                  <a:gd name="T9" fmla="*/ 0 h 7"/>
                  <a:gd name="T10" fmla="*/ 298 w 300"/>
                  <a:gd name="T11" fmla="*/ 2 h 7"/>
                  <a:gd name="T12" fmla="*/ 284 w 30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300" h="7">
                    <a:moveTo>
                      <a:pt x="284" y="7"/>
                    </a:moveTo>
                    <a:cubicBezTo>
                      <a:pt x="18" y="7"/>
                      <a:pt x="18" y="7"/>
                      <a:pt x="18" y="7"/>
                    </a:cubicBezTo>
                    <a:cubicBezTo>
                      <a:pt x="12" y="7"/>
                      <a:pt x="6" y="5"/>
                      <a:pt x="1" y="1"/>
                    </a:cubicBezTo>
                    <a:cubicBezTo>
                      <a:pt x="0" y="0"/>
                      <a:pt x="0" y="0"/>
                      <a:pt x="0" y="0"/>
                    </a:cubicBezTo>
                    <a:cubicBezTo>
                      <a:pt x="300" y="0"/>
                      <a:pt x="300" y="0"/>
                      <a:pt x="300" y="0"/>
                    </a:cubicBezTo>
                    <a:cubicBezTo>
                      <a:pt x="298" y="2"/>
                      <a:pt x="298" y="2"/>
                      <a:pt x="298" y="2"/>
                    </a:cubicBezTo>
                    <a:cubicBezTo>
                      <a:pt x="294" y="5"/>
                      <a:pt x="289" y="7"/>
                      <a:pt x="284" y="7"/>
                    </a:cubicBezTo>
                    <a:close/>
                  </a:path>
                </a:pathLst>
              </a:custGeom>
              <a:solidFill>
                <a:schemeClr val="tx1">
                  <a:alpha val="40000"/>
                </a:schemeClr>
              </a:solidFill>
              <a:ln w="19050">
                <a:solidFill>
                  <a:schemeClr val="bg2"/>
                </a:solidFill>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Freeform 13">
                <a:extLst>
                  <a:ext uri="{FF2B5EF4-FFF2-40B4-BE49-F238E27FC236}">
                    <a16:creationId xmlns:a16="http://schemas.microsoft.com/office/drawing/2014/main" id="{DF5BBD04-7D28-4A36-83AE-6074DC3FB5B9}"/>
                  </a:ext>
                </a:extLst>
              </p:cNvPr>
              <p:cNvSpPr>
                <a:spLocks/>
              </p:cNvSpPr>
              <p:nvPr/>
            </p:nvSpPr>
            <p:spPr bwMode="auto">
              <a:xfrm>
                <a:off x="5630862" y="2020890"/>
                <a:ext cx="588963" cy="257175"/>
              </a:xfrm>
              <a:custGeom>
                <a:avLst/>
                <a:gdLst>
                  <a:gd name="T0" fmla="*/ 0 w 221"/>
                  <a:gd name="T1" fmla="*/ 69 h 97"/>
                  <a:gd name="T2" fmla="*/ 24 w 221"/>
                  <a:gd name="T3" fmla="*/ 69 h 97"/>
                  <a:gd name="T4" fmla="*/ 28 w 221"/>
                  <a:gd name="T5" fmla="*/ 65 h 97"/>
                  <a:gd name="T6" fmla="*/ 28 w 221"/>
                  <a:gd name="T7" fmla="*/ 49 h 97"/>
                  <a:gd name="T8" fmla="*/ 33 w 221"/>
                  <a:gd name="T9" fmla="*/ 39 h 97"/>
                  <a:gd name="T10" fmla="*/ 44 w 221"/>
                  <a:gd name="T11" fmla="*/ 35 h 97"/>
                  <a:gd name="T12" fmla="*/ 58 w 221"/>
                  <a:gd name="T13" fmla="*/ 50 h 97"/>
                  <a:gd name="T14" fmla="*/ 58 w 221"/>
                  <a:gd name="T15" fmla="*/ 64 h 97"/>
                  <a:gd name="T16" fmla="*/ 60 w 221"/>
                  <a:gd name="T17" fmla="*/ 69 h 97"/>
                  <a:gd name="T18" fmla="*/ 66 w 221"/>
                  <a:gd name="T19" fmla="*/ 70 h 97"/>
                  <a:gd name="T20" fmla="*/ 72 w 221"/>
                  <a:gd name="T21" fmla="*/ 63 h 97"/>
                  <a:gd name="T22" fmla="*/ 72 w 221"/>
                  <a:gd name="T23" fmla="*/ 27 h 97"/>
                  <a:gd name="T24" fmla="*/ 77 w 221"/>
                  <a:gd name="T25" fmla="*/ 16 h 97"/>
                  <a:gd name="T26" fmla="*/ 89 w 221"/>
                  <a:gd name="T27" fmla="*/ 13 h 97"/>
                  <a:gd name="T28" fmla="*/ 102 w 221"/>
                  <a:gd name="T29" fmla="*/ 27 h 97"/>
                  <a:gd name="T30" fmla="*/ 102 w 221"/>
                  <a:gd name="T31" fmla="*/ 90 h 97"/>
                  <a:gd name="T32" fmla="*/ 105 w 221"/>
                  <a:gd name="T33" fmla="*/ 95 h 97"/>
                  <a:gd name="T34" fmla="*/ 110 w 221"/>
                  <a:gd name="T35" fmla="*/ 96 h 97"/>
                  <a:gd name="T36" fmla="*/ 116 w 221"/>
                  <a:gd name="T37" fmla="*/ 89 h 97"/>
                  <a:gd name="T38" fmla="*/ 116 w 221"/>
                  <a:gd name="T39" fmla="*/ 15 h 97"/>
                  <a:gd name="T40" fmla="*/ 121 w 221"/>
                  <a:gd name="T41" fmla="*/ 4 h 97"/>
                  <a:gd name="T42" fmla="*/ 133 w 221"/>
                  <a:gd name="T43" fmla="*/ 1 h 97"/>
                  <a:gd name="T44" fmla="*/ 147 w 221"/>
                  <a:gd name="T45" fmla="*/ 15 h 97"/>
                  <a:gd name="T46" fmla="*/ 147 w 221"/>
                  <a:gd name="T47" fmla="*/ 34 h 97"/>
                  <a:gd name="T48" fmla="*/ 149 w 221"/>
                  <a:gd name="T49" fmla="*/ 39 h 97"/>
                  <a:gd name="T50" fmla="*/ 154 w 221"/>
                  <a:gd name="T51" fmla="*/ 41 h 97"/>
                  <a:gd name="T52" fmla="*/ 161 w 221"/>
                  <a:gd name="T53" fmla="*/ 34 h 97"/>
                  <a:gd name="T54" fmla="*/ 161 w 221"/>
                  <a:gd name="T55" fmla="*/ 15 h 97"/>
                  <a:gd name="T56" fmla="*/ 166 w 221"/>
                  <a:gd name="T57" fmla="*/ 4 h 97"/>
                  <a:gd name="T58" fmla="*/ 177 w 221"/>
                  <a:gd name="T59" fmla="*/ 1 h 97"/>
                  <a:gd name="T60" fmla="*/ 191 w 221"/>
                  <a:gd name="T61" fmla="*/ 15 h 97"/>
                  <a:gd name="T62" fmla="*/ 191 w 221"/>
                  <a:gd name="T63" fmla="*/ 61 h 97"/>
                  <a:gd name="T64" fmla="*/ 195 w 221"/>
                  <a:gd name="T65" fmla="*/ 65 h 97"/>
                  <a:gd name="T66" fmla="*/ 221 w 221"/>
                  <a:gd name="T67" fmla="*/ 6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1" h="97">
                    <a:moveTo>
                      <a:pt x="0" y="69"/>
                    </a:moveTo>
                    <a:cubicBezTo>
                      <a:pt x="24" y="69"/>
                      <a:pt x="24" y="69"/>
                      <a:pt x="24" y="69"/>
                    </a:cubicBezTo>
                    <a:cubicBezTo>
                      <a:pt x="26" y="69"/>
                      <a:pt x="28" y="67"/>
                      <a:pt x="28" y="65"/>
                    </a:cubicBezTo>
                    <a:cubicBezTo>
                      <a:pt x="28" y="49"/>
                      <a:pt x="28" y="49"/>
                      <a:pt x="28" y="49"/>
                    </a:cubicBezTo>
                    <a:cubicBezTo>
                      <a:pt x="28" y="45"/>
                      <a:pt x="30" y="41"/>
                      <a:pt x="33" y="39"/>
                    </a:cubicBezTo>
                    <a:cubicBezTo>
                      <a:pt x="36" y="36"/>
                      <a:pt x="40" y="35"/>
                      <a:pt x="44" y="35"/>
                    </a:cubicBezTo>
                    <a:cubicBezTo>
                      <a:pt x="52" y="36"/>
                      <a:pt x="58" y="42"/>
                      <a:pt x="58" y="50"/>
                    </a:cubicBezTo>
                    <a:cubicBezTo>
                      <a:pt x="58" y="64"/>
                      <a:pt x="58" y="64"/>
                      <a:pt x="58" y="64"/>
                    </a:cubicBezTo>
                    <a:cubicBezTo>
                      <a:pt x="58" y="66"/>
                      <a:pt x="59" y="67"/>
                      <a:pt x="60" y="69"/>
                    </a:cubicBezTo>
                    <a:cubicBezTo>
                      <a:pt x="62" y="70"/>
                      <a:pt x="64" y="71"/>
                      <a:pt x="66" y="70"/>
                    </a:cubicBezTo>
                    <a:cubicBezTo>
                      <a:pt x="69" y="70"/>
                      <a:pt x="72" y="67"/>
                      <a:pt x="72" y="63"/>
                    </a:cubicBezTo>
                    <a:cubicBezTo>
                      <a:pt x="72" y="27"/>
                      <a:pt x="72" y="27"/>
                      <a:pt x="72" y="27"/>
                    </a:cubicBezTo>
                    <a:cubicBezTo>
                      <a:pt x="72" y="23"/>
                      <a:pt x="74" y="19"/>
                      <a:pt x="77" y="16"/>
                    </a:cubicBezTo>
                    <a:cubicBezTo>
                      <a:pt x="80" y="14"/>
                      <a:pt x="85" y="12"/>
                      <a:pt x="89" y="13"/>
                    </a:cubicBezTo>
                    <a:cubicBezTo>
                      <a:pt x="96" y="13"/>
                      <a:pt x="102" y="20"/>
                      <a:pt x="102" y="27"/>
                    </a:cubicBezTo>
                    <a:cubicBezTo>
                      <a:pt x="102" y="90"/>
                      <a:pt x="102" y="90"/>
                      <a:pt x="102" y="90"/>
                    </a:cubicBezTo>
                    <a:cubicBezTo>
                      <a:pt x="102" y="92"/>
                      <a:pt x="103" y="93"/>
                      <a:pt x="105" y="95"/>
                    </a:cubicBezTo>
                    <a:cubicBezTo>
                      <a:pt x="106" y="96"/>
                      <a:pt x="108" y="97"/>
                      <a:pt x="110" y="96"/>
                    </a:cubicBezTo>
                    <a:cubicBezTo>
                      <a:pt x="114" y="96"/>
                      <a:pt x="116" y="93"/>
                      <a:pt x="116" y="89"/>
                    </a:cubicBezTo>
                    <a:cubicBezTo>
                      <a:pt x="116" y="15"/>
                      <a:pt x="116" y="15"/>
                      <a:pt x="116" y="15"/>
                    </a:cubicBezTo>
                    <a:cubicBezTo>
                      <a:pt x="116" y="11"/>
                      <a:pt x="118" y="7"/>
                      <a:pt x="121" y="4"/>
                    </a:cubicBezTo>
                    <a:cubicBezTo>
                      <a:pt x="125" y="2"/>
                      <a:pt x="129" y="0"/>
                      <a:pt x="133" y="1"/>
                    </a:cubicBezTo>
                    <a:cubicBezTo>
                      <a:pt x="141" y="1"/>
                      <a:pt x="147" y="8"/>
                      <a:pt x="147" y="15"/>
                    </a:cubicBezTo>
                    <a:cubicBezTo>
                      <a:pt x="147" y="34"/>
                      <a:pt x="147" y="34"/>
                      <a:pt x="147" y="34"/>
                    </a:cubicBezTo>
                    <a:cubicBezTo>
                      <a:pt x="147" y="36"/>
                      <a:pt x="148" y="38"/>
                      <a:pt x="149" y="39"/>
                    </a:cubicBezTo>
                    <a:cubicBezTo>
                      <a:pt x="150" y="40"/>
                      <a:pt x="152" y="41"/>
                      <a:pt x="154" y="41"/>
                    </a:cubicBezTo>
                    <a:cubicBezTo>
                      <a:pt x="158" y="40"/>
                      <a:pt x="161" y="37"/>
                      <a:pt x="161" y="34"/>
                    </a:cubicBezTo>
                    <a:cubicBezTo>
                      <a:pt x="161" y="15"/>
                      <a:pt x="161" y="15"/>
                      <a:pt x="161" y="15"/>
                    </a:cubicBezTo>
                    <a:cubicBezTo>
                      <a:pt x="161" y="11"/>
                      <a:pt x="163" y="7"/>
                      <a:pt x="166" y="4"/>
                    </a:cubicBezTo>
                    <a:cubicBezTo>
                      <a:pt x="169" y="2"/>
                      <a:pt x="173" y="0"/>
                      <a:pt x="177" y="1"/>
                    </a:cubicBezTo>
                    <a:cubicBezTo>
                      <a:pt x="185" y="1"/>
                      <a:pt x="191" y="8"/>
                      <a:pt x="191" y="15"/>
                    </a:cubicBezTo>
                    <a:cubicBezTo>
                      <a:pt x="191" y="61"/>
                      <a:pt x="191" y="61"/>
                      <a:pt x="191" y="61"/>
                    </a:cubicBezTo>
                    <a:cubicBezTo>
                      <a:pt x="191" y="63"/>
                      <a:pt x="193" y="65"/>
                      <a:pt x="195" y="65"/>
                    </a:cubicBezTo>
                    <a:cubicBezTo>
                      <a:pt x="221" y="65"/>
                      <a:pt x="221" y="65"/>
                      <a:pt x="221" y="65"/>
                    </a:cubicBezTo>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20" name="Freeform 14">
                <a:extLst>
                  <a:ext uri="{FF2B5EF4-FFF2-40B4-BE49-F238E27FC236}">
                    <a16:creationId xmlns:a16="http://schemas.microsoft.com/office/drawing/2014/main" id="{1B98C06F-E047-4AD5-8A88-2BABB68E2232}"/>
                  </a:ext>
                </a:extLst>
              </p:cNvPr>
              <p:cNvSpPr>
                <a:spLocks/>
              </p:cNvSpPr>
              <p:nvPr/>
            </p:nvSpPr>
            <p:spPr bwMode="auto">
              <a:xfrm>
                <a:off x="5630862" y="2043115"/>
                <a:ext cx="588963" cy="254000"/>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grpSp>
          <p:nvGrpSpPr>
            <p:cNvPr id="9" name="Group 4">
              <a:extLst>
                <a:ext uri="{FF2B5EF4-FFF2-40B4-BE49-F238E27FC236}">
                  <a16:creationId xmlns:a16="http://schemas.microsoft.com/office/drawing/2014/main" id="{528B5ABA-5E8A-40AB-81AD-19729CE8A200}"/>
                </a:ext>
              </a:extLst>
            </p:cNvPr>
            <p:cNvGrpSpPr>
              <a:grpSpLocks noChangeAspect="1"/>
            </p:cNvGrpSpPr>
            <p:nvPr/>
          </p:nvGrpSpPr>
          <p:grpSpPr bwMode="auto">
            <a:xfrm>
              <a:off x="8288944" y="3242643"/>
              <a:ext cx="271283" cy="416667"/>
              <a:chOff x="4377" y="1709"/>
              <a:chExt cx="362" cy="556"/>
            </a:xfrm>
          </p:grpSpPr>
          <p:sp>
            <p:nvSpPr>
              <p:cNvPr id="10" name="Freeform 5">
                <a:extLst>
                  <a:ext uri="{FF2B5EF4-FFF2-40B4-BE49-F238E27FC236}">
                    <a16:creationId xmlns:a16="http://schemas.microsoft.com/office/drawing/2014/main" id="{B539AB61-0C74-4B0A-A286-4AC0A493B472}"/>
                  </a:ext>
                </a:extLst>
              </p:cNvPr>
              <p:cNvSpPr>
                <a:spLocks/>
              </p:cNvSpPr>
              <p:nvPr/>
            </p:nvSpPr>
            <p:spPr bwMode="auto">
              <a:xfrm>
                <a:off x="4377" y="1709"/>
                <a:ext cx="362" cy="556"/>
              </a:xfrm>
              <a:custGeom>
                <a:avLst/>
                <a:gdLst>
                  <a:gd name="T0" fmla="*/ 253 w 264"/>
                  <a:gd name="T1" fmla="*/ 406 h 406"/>
                  <a:gd name="T2" fmla="*/ 11 w 264"/>
                  <a:gd name="T3" fmla="*/ 406 h 406"/>
                  <a:gd name="T4" fmla="*/ 0 w 264"/>
                  <a:gd name="T5" fmla="*/ 395 h 406"/>
                  <a:gd name="T6" fmla="*/ 0 w 264"/>
                  <a:gd name="T7" fmla="*/ 11 h 406"/>
                  <a:gd name="T8" fmla="*/ 11 w 264"/>
                  <a:gd name="T9" fmla="*/ 0 h 406"/>
                  <a:gd name="T10" fmla="*/ 253 w 264"/>
                  <a:gd name="T11" fmla="*/ 0 h 406"/>
                  <a:gd name="T12" fmla="*/ 264 w 264"/>
                  <a:gd name="T13" fmla="*/ 11 h 406"/>
                  <a:gd name="T14" fmla="*/ 264 w 264"/>
                  <a:gd name="T15" fmla="*/ 395 h 406"/>
                  <a:gd name="T16" fmla="*/ 253 w 2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406">
                    <a:moveTo>
                      <a:pt x="253" y="406"/>
                    </a:moveTo>
                    <a:cubicBezTo>
                      <a:pt x="11" y="406"/>
                      <a:pt x="11" y="406"/>
                      <a:pt x="11" y="406"/>
                    </a:cubicBezTo>
                    <a:cubicBezTo>
                      <a:pt x="4" y="406"/>
                      <a:pt x="0" y="401"/>
                      <a:pt x="0" y="395"/>
                    </a:cubicBezTo>
                    <a:cubicBezTo>
                      <a:pt x="0" y="11"/>
                      <a:pt x="0" y="11"/>
                      <a:pt x="0" y="11"/>
                    </a:cubicBezTo>
                    <a:cubicBezTo>
                      <a:pt x="0" y="5"/>
                      <a:pt x="4" y="0"/>
                      <a:pt x="11" y="0"/>
                    </a:cubicBezTo>
                    <a:cubicBezTo>
                      <a:pt x="253" y="0"/>
                      <a:pt x="253" y="0"/>
                      <a:pt x="253" y="0"/>
                    </a:cubicBezTo>
                    <a:cubicBezTo>
                      <a:pt x="259" y="0"/>
                      <a:pt x="264" y="5"/>
                      <a:pt x="264" y="11"/>
                    </a:cubicBezTo>
                    <a:cubicBezTo>
                      <a:pt x="264" y="395"/>
                      <a:pt x="264" y="395"/>
                      <a:pt x="264" y="395"/>
                    </a:cubicBezTo>
                    <a:cubicBezTo>
                      <a:pt x="264" y="401"/>
                      <a:pt x="259" y="406"/>
                      <a:pt x="253" y="406"/>
                    </a:cubicBezTo>
                    <a:close/>
                  </a:path>
                </a:pathLst>
              </a:custGeom>
              <a:solidFill>
                <a:schemeClr val="accent2"/>
              </a:solidFill>
              <a:ln w="19050" cap="rnd">
                <a:solidFill>
                  <a:schemeClr val="bg2"/>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11" name="Oval 6">
                <a:extLst>
                  <a:ext uri="{FF2B5EF4-FFF2-40B4-BE49-F238E27FC236}">
                    <a16:creationId xmlns:a16="http://schemas.microsoft.com/office/drawing/2014/main" id="{92D996E5-0E13-4AAA-9DF0-EE96EBC2BC04}"/>
                  </a:ext>
                </a:extLst>
              </p:cNvPr>
              <p:cNvSpPr>
                <a:spLocks noChangeArrowheads="1"/>
              </p:cNvSpPr>
              <p:nvPr/>
            </p:nvSpPr>
            <p:spPr bwMode="auto">
              <a:xfrm>
                <a:off x="4535" y="2172"/>
                <a:ext cx="64" cy="63"/>
              </a:xfrm>
              <a:prstGeom prst="ellipse">
                <a:avLst/>
              </a:pr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12" name="Freeform 8">
                <a:extLst>
                  <a:ext uri="{FF2B5EF4-FFF2-40B4-BE49-F238E27FC236}">
                    <a16:creationId xmlns:a16="http://schemas.microsoft.com/office/drawing/2014/main" id="{1575D4AC-2417-4F75-9A30-B0981DD64B56}"/>
                  </a:ext>
                </a:extLst>
              </p:cNvPr>
              <p:cNvSpPr>
                <a:spLocks/>
              </p:cNvSpPr>
              <p:nvPr/>
            </p:nvSpPr>
            <p:spPr bwMode="auto">
              <a:xfrm>
                <a:off x="4410" y="1745"/>
                <a:ext cx="295" cy="401"/>
              </a:xfrm>
              <a:custGeom>
                <a:avLst/>
                <a:gdLst>
                  <a:gd name="T0" fmla="*/ 215 w 215"/>
                  <a:gd name="T1" fmla="*/ 11 h 293"/>
                  <a:gd name="T2" fmla="*/ 204 w 215"/>
                  <a:gd name="T3" fmla="*/ 0 h 293"/>
                  <a:gd name="T4" fmla="*/ 11 w 215"/>
                  <a:gd name="T5" fmla="*/ 0 h 293"/>
                  <a:gd name="T6" fmla="*/ 0 w 215"/>
                  <a:gd name="T7" fmla="*/ 11 h 293"/>
                  <a:gd name="T8" fmla="*/ 0 w 215"/>
                  <a:gd name="T9" fmla="*/ 284 h 293"/>
                  <a:gd name="T10" fmla="*/ 5 w 215"/>
                  <a:gd name="T11" fmla="*/ 293 h 293"/>
                  <a:gd name="T12" fmla="*/ 215 w 215"/>
                  <a:gd name="T13" fmla="*/ 21 h 293"/>
                  <a:gd name="T14" fmla="*/ 215 w 215"/>
                  <a:gd name="T15" fmla="*/ 11 h 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293">
                    <a:moveTo>
                      <a:pt x="215" y="11"/>
                    </a:moveTo>
                    <a:cubicBezTo>
                      <a:pt x="215" y="4"/>
                      <a:pt x="210" y="0"/>
                      <a:pt x="204" y="0"/>
                    </a:cubicBezTo>
                    <a:cubicBezTo>
                      <a:pt x="11" y="0"/>
                      <a:pt x="11" y="0"/>
                      <a:pt x="11" y="0"/>
                    </a:cubicBezTo>
                    <a:cubicBezTo>
                      <a:pt x="5" y="0"/>
                      <a:pt x="0" y="4"/>
                      <a:pt x="0" y="11"/>
                    </a:cubicBezTo>
                    <a:cubicBezTo>
                      <a:pt x="0" y="284"/>
                      <a:pt x="0" y="284"/>
                      <a:pt x="0" y="284"/>
                    </a:cubicBezTo>
                    <a:cubicBezTo>
                      <a:pt x="0" y="288"/>
                      <a:pt x="2" y="291"/>
                      <a:pt x="5" y="293"/>
                    </a:cubicBezTo>
                    <a:cubicBezTo>
                      <a:pt x="126" y="136"/>
                      <a:pt x="185" y="59"/>
                      <a:pt x="215" y="21"/>
                    </a:cubicBezTo>
                    <a:lnTo>
                      <a:pt x="215" y="11"/>
                    </a:lnTo>
                    <a:close/>
                  </a:path>
                </a:pathLst>
              </a:custGeom>
              <a:solidFill>
                <a:schemeClr val="tx1">
                  <a:alpha val="40000"/>
                </a:schemeClr>
              </a:solidFill>
              <a:ln w="22225">
                <a:noFill/>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Freeform 7">
                <a:extLst>
                  <a:ext uri="{FF2B5EF4-FFF2-40B4-BE49-F238E27FC236}">
                    <a16:creationId xmlns:a16="http://schemas.microsoft.com/office/drawing/2014/main" id="{5CA894D5-E4A1-42B4-B325-DAEDF658673C}"/>
                  </a:ext>
                </a:extLst>
              </p:cNvPr>
              <p:cNvSpPr>
                <a:spLocks/>
              </p:cNvSpPr>
              <p:nvPr/>
            </p:nvSpPr>
            <p:spPr bwMode="auto">
              <a:xfrm>
                <a:off x="4410" y="1745"/>
                <a:ext cx="295" cy="404"/>
              </a:xfrm>
              <a:custGeom>
                <a:avLst/>
                <a:gdLst>
                  <a:gd name="T0" fmla="*/ 204 w 215"/>
                  <a:gd name="T1" fmla="*/ 295 h 295"/>
                  <a:gd name="T2" fmla="*/ 11 w 215"/>
                  <a:gd name="T3" fmla="*/ 295 h 295"/>
                  <a:gd name="T4" fmla="*/ 0 w 215"/>
                  <a:gd name="T5" fmla="*/ 284 h 295"/>
                  <a:gd name="T6" fmla="*/ 0 w 215"/>
                  <a:gd name="T7" fmla="*/ 11 h 295"/>
                  <a:gd name="T8" fmla="*/ 11 w 215"/>
                  <a:gd name="T9" fmla="*/ 0 h 295"/>
                  <a:gd name="T10" fmla="*/ 204 w 215"/>
                  <a:gd name="T11" fmla="*/ 0 h 295"/>
                  <a:gd name="T12" fmla="*/ 215 w 215"/>
                  <a:gd name="T13" fmla="*/ 11 h 295"/>
                  <a:gd name="T14" fmla="*/ 215 w 215"/>
                  <a:gd name="T15" fmla="*/ 284 h 295"/>
                  <a:gd name="T16" fmla="*/ 204 w 215"/>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95">
                    <a:moveTo>
                      <a:pt x="204" y="295"/>
                    </a:moveTo>
                    <a:cubicBezTo>
                      <a:pt x="11" y="295"/>
                      <a:pt x="11" y="295"/>
                      <a:pt x="11" y="295"/>
                    </a:cubicBezTo>
                    <a:cubicBezTo>
                      <a:pt x="5" y="295"/>
                      <a:pt x="0" y="290"/>
                      <a:pt x="0" y="284"/>
                    </a:cubicBezTo>
                    <a:cubicBezTo>
                      <a:pt x="0" y="11"/>
                      <a:pt x="0" y="11"/>
                      <a:pt x="0" y="11"/>
                    </a:cubicBezTo>
                    <a:cubicBezTo>
                      <a:pt x="0" y="4"/>
                      <a:pt x="5" y="0"/>
                      <a:pt x="11" y="0"/>
                    </a:cubicBezTo>
                    <a:cubicBezTo>
                      <a:pt x="204" y="0"/>
                      <a:pt x="204" y="0"/>
                      <a:pt x="204" y="0"/>
                    </a:cubicBezTo>
                    <a:cubicBezTo>
                      <a:pt x="210" y="0"/>
                      <a:pt x="215" y="4"/>
                      <a:pt x="215" y="11"/>
                    </a:cubicBezTo>
                    <a:cubicBezTo>
                      <a:pt x="215" y="284"/>
                      <a:pt x="215" y="284"/>
                      <a:pt x="215" y="284"/>
                    </a:cubicBezTo>
                    <a:cubicBezTo>
                      <a:pt x="215" y="290"/>
                      <a:pt x="210" y="295"/>
                      <a:pt x="204" y="295"/>
                    </a:cubicBezTo>
                    <a:close/>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grpSp>
      </p:grpSp>
    </p:spTree>
    <p:extLst>
      <p:ext uri="{BB962C8B-B14F-4D97-AF65-F5344CB8AC3E}">
        <p14:creationId xmlns:p14="http://schemas.microsoft.com/office/powerpoint/2010/main" val="395689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50"/>
                                  </p:stCondLst>
                                  <p:childTnLst>
                                    <p:animMotion origin="layout" path="M 2.8125E-6 0 L 0.03678 0 " pathEditMode="relative" rAng="0" ptsTypes="AA">
                                      <p:cBhvr>
                                        <p:cTn id="9" dur="500" spd="-100000" fill="hold"/>
                                        <p:tgtEl>
                                          <p:spTgt spid="4"/>
                                        </p:tgtEl>
                                        <p:attrNameLst>
                                          <p:attrName>ppt_x</p:attrName>
                                          <p:attrName>ppt_y</p:attrName>
                                        </p:attrNameLst>
                                      </p:cBhvr>
                                      <p:rCtr x="18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E54683AA-ACA5-416B-9482-3CF1A813635C}"/>
              </a:ext>
            </a:extLst>
          </p:cNvPr>
          <p:cNvGrpSpPr/>
          <p:nvPr/>
        </p:nvGrpSpPr>
        <p:grpSpPr>
          <a:xfrm>
            <a:off x="-6882040" y="2377441"/>
            <a:ext cx="22518282" cy="4186907"/>
            <a:chOff x="-4301275" y="1485900"/>
            <a:chExt cx="14073926" cy="2616817"/>
          </a:xfrm>
        </p:grpSpPr>
        <p:sp>
          <p:nvSpPr>
            <p:cNvPr id="11" name="Freeform: Shape 10">
              <a:extLst>
                <a:ext uri="{FF2B5EF4-FFF2-40B4-BE49-F238E27FC236}">
                  <a16:creationId xmlns:a16="http://schemas.microsoft.com/office/drawing/2014/main" id="{3526123A-8FFE-457D-A64B-4AA231FF8A04}"/>
                </a:ext>
              </a:extLst>
            </p:cNvPr>
            <p:cNvSpPr/>
            <p:nvPr/>
          </p:nvSpPr>
          <p:spPr>
            <a:xfrm>
              <a:off x="-4301275" y="1485900"/>
              <a:ext cx="14073926" cy="2616817"/>
            </a:xfrm>
            <a:custGeom>
              <a:avLst/>
              <a:gdLst>
                <a:gd name="connsiteX0" fmla="*/ 10145579 w 17148174"/>
                <a:gd name="connsiteY0" fmla="*/ 0 h 3188423"/>
                <a:gd name="connsiteX1" fmla="*/ 10172031 w 17148174"/>
                <a:gd name="connsiteY1" fmla="*/ 0 h 3188423"/>
                <a:gd name="connsiteX2" fmla="*/ 11277254 w 17148174"/>
                <a:gd name="connsiteY2" fmla="*/ 997370 h 3188423"/>
                <a:gd name="connsiteX3" fmla="*/ 11280562 w 17148174"/>
                <a:gd name="connsiteY3" fmla="*/ 1062865 h 3188423"/>
                <a:gd name="connsiteX4" fmla="*/ 11279411 w 17148174"/>
                <a:gd name="connsiteY4" fmla="*/ 1062865 h 3188423"/>
                <a:gd name="connsiteX5" fmla="*/ 11279411 w 17148174"/>
                <a:gd name="connsiteY5" fmla="*/ 1081542 h 3188423"/>
                <a:gd name="connsiteX6" fmla="*/ 11755536 w 17148174"/>
                <a:gd name="connsiteY6" fmla="*/ 1557667 h 3188423"/>
                <a:gd name="connsiteX7" fmla="*/ 13448505 w 17148174"/>
                <a:gd name="connsiteY7" fmla="*/ 1557667 h 3188423"/>
                <a:gd name="connsiteX8" fmla="*/ 13448506 w 17148174"/>
                <a:gd name="connsiteY8" fmla="*/ 1557667 h 3188423"/>
                <a:gd name="connsiteX9" fmla="*/ 17148174 w 17148174"/>
                <a:gd name="connsiteY9" fmla="*/ 1557667 h 3188423"/>
                <a:gd name="connsiteX10" fmla="*/ 17148174 w 17148174"/>
                <a:gd name="connsiteY10" fmla="*/ 2192501 h 3188423"/>
                <a:gd name="connsiteX11" fmla="*/ 13448506 w 17148174"/>
                <a:gd name="connsiteY11" fmla="*/ 2192501 h 3188423"/>
                <a:gd name="connsiteX12" fmla="*/ 13448505 w 17148174"/>
                <a:gd name="connsiteY12" fmla="*/ 2192501 h 3188423"/>
                <a:gd name="connsiteX13" fmla="*/ 11755536 w 17148174"/>
                <a:gd name="connsiteY13" fmla="*/ 2192501 h 3188423"/>
                <a:gd name="connsiteX14" fmla="*/ 10644577 w 17148174"/>
                <a:gd name="connsiteY14" fmla="*/ 1081542 h 3188423"/>
                <a:gd name="connsiteX15" fmla="*/ 10644577 w 17148174"/>
                <a:gd name="connsiteY15" fmla="*/ 1062865 h 3188423"/>
                <a:gd name="connsiteX16" fmla="*/ 10643308 w 17148174"/>
                <a:gd name="connsiteY16" fmla="*/ 1062865 h 3188423"/>
                <a:gd name="connsiteX17" fmla="*/ 10638483 w 17148174"/>
                <a:gd name="connsiteY17" fmla="*/ 1015003 h 3188423"/>
                <a:gd name="connsiteX18" fmla="*/ 10172031 w 17148174"/>
                <a:gd name="connsiteY18" fmla="*/ 634834 h 3188423"/>
                <a:gd name="connsiteX19" fmla="*/ 10145579 w 17148174"/>
                <a:gd name="connsiteY19" fmla="*/ 634834 h 3188423"/>
                <a:gd name="connsiteX20" fmla="*/ 9669454 w 17148174"/>
                <a:gd name="connsiteY20" fmla="*/ 1110959 h 3188423"/>
                <a:gd name="connsiteX21" fmla="*/ 9669454 w 17148174"/>
                <a:gd name="connsiteY21" fmla="*/ 1552625 h 3188423"/>
                <a:gd name="connsiteX22" fmla="*/ 9670290 w 17148174"/>
                <a:gd name="connsiteY22" fmla="*/ 1552625 h 3188423"/>
                <a:gd name="connsiteX23" fmla="*/ 9670290 w 17148174"/>
                <a:gd name="connsiteY23" fmla="*/ 2077464 h 3188423"/>
                <a:gd name="connsiteX24" fmla="*/ 8559331 w 17148174"/>
                <a:gd name="connsiteY24" fmla="*/ 3188423 h 3188423"/>
                <a:gd name="connsiteX25" fmla="*/ 8532879 w 17148174"/>
                <a:gd name="connsiteY25" fmla="*/ 3188423 h 3188423"/>
                <a:gd name="connsiteX26" fmla="*/ 7421920 w 17148174"/>
                <a:gd name="connsiteY26" fmla="*/ 2077464 h 3188423"/>
                <a:gd name="connsiteX27" fmla="*/ 7421920 w 17148174"/>
                <a:gd name="connsiteY27" fmla="*/ 1550474 h 3188423"/>
                <a:gd name="connsiteX28" fmla="*/ 7413525 w 17148174"/>
                <a:gd name="connsiteY28" fmla="*/ 1467195 h 3188423"/>
                <a:gd name="connsiteX29" fmla="*/ 6947073 w 17148174"/>
                <a:gd name="connsiteY29" fmla="*/ 1087026 h 3188423"/>
                <a:gd name="connsiteX30" fmla="*/ 6920621 w 17148174"/>
                <a:gd name="connsiteY30" fmla="*/ 1087026 h 3188423"/>
                <a:gd name="connsiteX31" fmla="*/ 6454169 w 17148174"/>
                <a:gd name="connsiteY31" fmla="*/ 1467195 h 3188423"/>
                <a:gd name="connsiteX32" fmla="*/ 6445558 w 17148174"/>
                <a:gd name="connsiteY32" fmla="*/ 1552626 h 3188423"/>
                <a:gd name="connsiteX33" fmla="*/ 6446383 w 17148174"/>
                <a:gd name="connsiteY33" fmla="*/ 1552626 h 3188423"/>
                <a:gd name="connsiteX34" fmla="*/ 6446383 w 17148174"/>
                <a:gd name="connsiteY34" fmla="*/ 1581158 h 3188423"/>
                <a:gd name="connsiteX35" fmla="*/ 5335424 w 17148174"/>
                <a:gd name="connsiteY35" fmla="*/ 2692117 h 3188423"/>
                <a:gd name="connsiteX36" fmla="*/ 0 w 17148174"/>
                <a:gd name="connsiteY36" fmla="*/ 2692117 h 3188423"/>
                <a:gd name="connsiteX37" fmla="*/ 0 w 17148174"/>
                <a:gd name="connsiteY37" fmla="*/ 2057283 h 3188423"/>
                <a:gd name="connsiteX38" fmla="*/ 5335424 w 17148174"/>
                <a:gd name="connsiteY38" fmla="*/ 2057283 h 3188423"/>
                <a:gd name="connsiteX39" fmla="*/ 5811549 w 17148174"/>
                <a:gd name="connsiteY39" fmla="*/ 1581158 h 3188423"/>
                <a:gd name="connsiteX40" fmla="*/ 5811549 w 17148174"/>
                <a:gd name="connsiteY40" fmla="*/ 1552626 h 3188423"/>
                <a:gd name="connsiteX41" fmla="*/ 5810195 w 17148174"/>
                <a:gd name="connsiteY41" fmla="*/ 1552626 h 3188423"/>
                <a:gd name="connsiteX42" fmla="*/ 5815399 w 17148174"/>
                <a:gd name="connsiteY42" fmla="*/ 1449562 h 3188423"/>
                <a:gd name="connsiteX43" fmla="*/ 6920621 w 17148174"/>
                <a:gd name="connsiteY43" fmla="*/ 452192 h 3188423"/>
                <a:gd name="connsiteX44" fmla="*/ 6947073 w 17148174"/>
                <a:gd name="connsiteY44" fmla="*/ 452192 h 3188423"/>
                <a:gd name="connsiteX45" fmla="*/ 8052296 w 17148174"/>
                <a:gd name="connsiteY45" fmla="*/ 1449562 h 3188423"/>
                <a:gd name="connsiteX46" fmla="*/ 8057501 w 17148174"/>
                <a:gd name="connsiteY46" fmla="*/ 1552626 h 3188423"/>
                <a:gd name="connsiteX47" fmla="*/ 8056754 w 17148174"/>
                <a:gd name="connsiteY47" fmla="*/ 1552626 h 3188423"/>
                <a:gd name="connsiteX48" fmla="*/ 8056754 w 17148174"/>
                <a:gd name="connsiteY48" fmla="*/ 2077464 h 3188423"/>
                <a:gd name="connsiteX49" fmla="*/ 8532879 w 17148174"/>
                <a:gd name="connsiteY49" fmla="*/ 2553589 h 3188423"/>
                <a:gd name="connsiteX50" fmla="*/ 8559331 w 17148174"/>
                <a:gd name="connsiteY50" fmla="*/ 2553589 h 3188423"/>
                <a:gd name="connsiteX51" fmla="*/ 9035456 w 17148174"/>
                <a:gd name="connsiteY51" fmla="*/ 2077464 h 3188423"/>
                <a:gd name="connsiteX52" fmla="*/ 9035456 w 17148174"/>
                <a:gd name="connsiteY52" fmla="*/ 1562151 h 3188423"/>
                <a:gd name="connsiteX53" fmla="*/ 9034620 w 17148174"/>
                <a:gd name="connsiteY53" fmla="*/ 1562151 h 3188423"/>
                <a:gd name="connsiteX54" fmla="*/ 9034620 w 17148174"/>
                <a:gd name="connsiteY54" fmla="*/ 1110959 h 3188423"/>
                <a:gd name="connsiteX55" fmla="*/ 10145579 w 17148174"/>
                <a:gd name="connsiteY55" fmla="*/ 0 h 318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7148174" h="3188423">
                  <a:moveTo>
                    <a:pt x="10145579" y="0"/>
                  </a:moveTo>
                  <a:lnTo>
                    <a:pt x="10172031" y="0"/>
                  </a:lnTo>
                  <a:cubicBezTo>
                    <a:pt x="10747249" y="0"/>
                    <a:pt x="11220362" y="437162"/>
                    <a:pt x="11277254" y="997370"/>
                  </a:cubicBezTo>
                  <a:lnTo>
                    <a:pt x="11280562" y="1062865"/>
                  </a:lnTo>
                  <a:lnTo>
                    <a:pt x="11279411" y="1062865"/>
                  </a:lnTo>
                  <a:lnTo>
                    <a:pt x="11279411" y="1081542"/>
                  </a:lnTo>
                  <a:cubicBezTo>
                    <a:pt x="11279411" y="1344499"/>
                    <a:pt x="11492579" y="1557667"/>
                    <a:pt x="11755536" y="1557667"/>
                  </a:cubicBezTo>
                  <a:lnTo>
                    <a:pt x="13448505" y="1557667"/>
                  </a:lnTo>
                  <a:lnTo>
                    <a:pt x="13448506" y="1557667"/>
                  </a:lnTo>
                  <a:lnTo>
                    <a:pt x="17148174" y="1557667"/>
                  </a:lnTo>
                  <a:lnTo>
                    <a:pt x="17148174" y="2192501"/>
                  </a:lnTo>
                  <a:lnTo>
                    <a:pt x="13448506" y="2192501"/>
                  </a:lnTo>
                  <a:lnTo>
                    <a:pt x="13448505" y="2192501"/>
                  </a:lnTo>
                  <a:lnTo>
                    <a:pt x="11755536" y="2192501"/>
                  </a:lnTo>
                  <a:cubicBezTo>
                    <a:pt x="11141970" y="2192501"/>
                    <a:pt x="10644577" y="1695108"/>
                    <a:pt x="10644577" y="1081542"/>
                  </a:cubicBezTo>
                  <a:lnTo>
                    <a:pt x="10644577" y="1062865"/>
                  </a:lnTo>
                  <a:lnTo>
                    <a:pt x="10643308" y="1062865"/>
                  </a:lnTo>
                  <a:lnTo>
                    <a:pt x="10638483" y="1015003"/>
                  </a:lnTo>
                  <a:cubicBezTo>
                    <a:pt x="10594086" y="798041"/>
                    <a:pt x="10402119" y="634834"/>
                    <a:pt x="10172031" y="634834"/>
                  </a:cubicBezTo>
                  <a:lnTo>
                    <a:pt x="10145579" y="634834"/>
                  </a:lnTo>
                  <a:cubicBezTo>
                    <a:pt x="9882622" y="634834"/>
                    <a:pt x="9669454" y="848002"/>
                    <a:pt x="9669454" y="1110959"/>
                  </a:cubicBezTo>
                  <a:lnTo>
                    <a:pt x="9669454" y="1552625"/>
                  </a:lnTo>
                  <a:lnTo>
                    <a:pt x="9670290" y="1552625"/>
                  </a:lnTo>
                  <a:lnTo>
                    <a:pt x="9670290" y="2077464"/>
                  </a:lnTo>
                  <a:cubicBezTo>
                    <a:pt x="9670290" y="2691030"/>
                    <a:pt x="9172897" y="3188423"/>
                    <a:pt x="8559331" y="3188423"/>
                  </a:cubicBezTo>
                  <a:lnTo>
                    <a:pt x="8532879" y="3188423"/>
                  </a:lnTo>
                  <a:cubicBezTo>
                    <a:pt x="7919313" y="3188423"/>
                    <a:pt x="7421920" y="2691030"/>
                    <a:pt x="7421920" y="2077464"/>
                  </a:cubicBezTo>
                  <a:lnTo>
                    <a:pt x="7421920" y="1550474"/>
                  </a:lnTo>
                  <a:lnTo>
                    <a:pt x="7413525" y="1467195"/>
                  </a:lnTo>
                  <a:cubicBezTo>
                    <a:pt x="7369128" y="1250233"/>
                    <a:pt x="7177161" y="1087026"/>
                    <a:pt x="6947073" y="1087026"/>
                  </a:cubicBezTo>
                  <a:lnTo>
                    <a:pt x="6920621" y="1087026"/>
                  </a:lnTo>
                  <a:cubicBezTo>
                    <a:pt x="6690535" y="1087026"/>
                    <a:pt x="6498566" y="1250233"/>
                    <a:pt x="6454169" y="1467195"/>
                  </a:cubicBezTo>
                  <a:lnTo>
                    <a:pt x="6445558" y="1552626"/>
                  </a:lnTo>
                  <a:lnTo>
                    <a:pt x="6446383" y="1552626"/>
                  </a:lnTo>
                  <a:lnTo>
                    <a:pt x="6446383" y="1581158"/>
                  </a:lnTo>
                  <a:cubicBezTo>
                    <a:pt x="6446383" y="2194724"/>
                    <a:pt x="5948990" y="2692117"/>
                    <a:pt x="5335424" y="2692117"/>
                  </a:cubicBezTo>
                  <a:lnTo>
                    <a:pt x="0" y="2692117"/>
                  </a:lnTo>
                  <a:lnTo>
                    <a:pt x="0" y="2057283"/>
                  </a:lnTo>
                  <a:lnTo>
                    <a:pt x="5335424" y="2057283"/>
                  </a:lnTo>
                  <a:cubicBezTo>
                    <a:pt x="5598381" y="2057283"/>
                    <a:pt x="5811549" y="1844115"/>
                    <a:pt x="5811549" y="1581158"/>
                  </a:cubicBezTo>
                  <a:lnTo>
                    <a:pt x="5811549" y="1552626"/>
                  </a:lnTo>
                  <a:lnTo>
                    <a:pt x="5810195" y="1552626"/>
                  </a:lnTo>
                  <a:lnTo>
                    <a:pt x="5815399" y="1449562"/>
                  </a:lnTo>
                  <a:cubicBezTo>
                    <a:pt x="5872291" y="889354"/>
                    <a:pt x="6345403" y="452192"/>
                    <a:pt x="6920621" y="452192"/>
                  </a:cubicBezTo>
                  <a:lnTo>
                    <a:pt x="6947073" y="452192"/>
                  </a:lnTo>
                  <a:cubicBezTo>
                    <a:pt x="7522291" y="452192"/>
                    <a:pt x="7995404" y="889354"/>
                    <a:pt x="8052296" y="1449562"/>
                  </a:cubicBezTo>
                  <a:lnTo>
                    <a:pt x="8057501" y="1552626"/>
                  </a:lnTo>
                  <a:lnTo>
                    <a:pt x="8056754" y="1552626"/>
                  </a:lnTo>
                  <a:lnTo>
                    <a:pt x="8056754" y="2077464"/>
                  </a:lnTo>
                  <a:cubicBezTo>
                    <a:pt x="8056754" y="2340421"/>
                    <a:pt x="8269922" y="2553589"/>
                    <a:pt x="8532879" y="2553589"/>
                  </a:cubicBezTo>
                  <a:lnTo>
                    <a:pt x="8559331" y="2553589"/>
                  </a:lnTo>
                  <a:cubicBezTo>
                    <a:pt x="8822288" y="2553589"/>
                    <a:pt x="9035456" y="2340421"/>
                    <a:pt x="9035456" y="2077464"/>
                  </a:cubicBezTo>
                  <a:lnTo>
                    <a:pt x="9035456" y="1562151"/>
                  </a:lnTo>
                  <a:lnTo>
                    <a:pt x="9034620" y="1562151"/>
                  </a:lnTo>
                  <a:lnTo>
                    <a:pt x="9034620" y="1110959"/>
                  </a:lnTo>
                  <a:cubicBezTo>
                    <a:pt x="9034620" y="497393"/>
                    <a:pt x="9532013" y="0"/>
                    <a:pt x="10145579"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002D43"/>
                </a:solidFill>
                <a:latin typeface="Arial"/>
              </a:endParaRPr>
            </a:p>
          </p:txBody>
        </p:sp>
        <p:sp>
          <p:nvSpPr>
            <p:cNvPr id="50" name="Graphic 48">
              <a:extLst>
                <a:ext uri="{FF2B5EF4-FFF2-40B4-BE49-F238E27FC236}">
                  <a16:creationId xmlns:a16="http://schemas.microsoft.com/office/drawing/2014/main" id="{394D59AB-7B7D-480C-9B75-2527BE53F1F9}"/>
                </a:ext>
              </a:extLst>
            </p:cNvPr>
            <p:cNvSpPr>
              <a:spLocks noChangeAspect="1"/>
            </p:cNvSpPr>
            <p:nvPr/>
          </p:nvSpPr>
          <p:spPr>
            <a:xfrm>
              <a:off x="-4301275" y="1718158"/>
              <a:ext cx="14072616" cy="2110892"/>
            </a:xfrm>
            <a:custGeom>
              <a:avLst/>
              <a:gdLst>
                <a:gd name="connsiteX0" fmla="*/ 9139696 w 9135216"/>
                <a:gd name="connsiteY0" fmla="*/ 846473 h 1370282"/>
                <a:gd name="connsiteX1" fmla="*/ 6253846 w 9135216"/>
                <a:gd name="connsiteY1" fmla="*/ 846473 h 1370282"/>
                <a:gd name="connsiteX2" fmla="*/ 6258678 w 9135216"/>
                <a:gd name="connsiteY2" fmla="*/ 846034 h 1370282"/>
                <a:gd name="connsiteX3" fmla="*/ 5845572 w 9135216"/>
                <a:gd name="connsiteY3" fmla="*/ 426341 h 1370282"/>
                <a:gd name="connsiteX4" fmla="*/ 5845572 w 9135216"/>
                <a:gd name="connsiteY4" fmla="*/ 432490 h 1370282"/>
                <a:gd name="connsiteX5" fmla="*/ 5845484 w 9135216"/>
                <a:gd name="connsiteY5" fmla="*/ 425375 h 1370282"/>
                <a:gd name="connsiteX6" fmla="*/ 5405413 w 9135216"/>
                <a:gd name="connsiteY6" fmla="*/ 60 h 1370282"/>
                <a:gd name="connsiteX7" fmla="*/ 4979572 w 9135216"/>
                <a:gd name="connsiteY7" fmla="*/ 439605 h 1370282"/>
                <a:gd name="connsiteX8" fmla="*/ 4981680 w 9135216"/>
                <a:gd name="connsiteY8" fmla="*/ 438639 h 1370282"/>
                <a:gd name="connsiteX9" fmla="*/ 4979484 w 9135216"/>
                <a:gd name="connsiteY9" fmla="*/ 935981 h 1370282"/>
                <a:gd name="connsiteX10" fmla="*/ 4979396 w 9135216"/>
                <a:gd name="connsiteY10" fmla="*/ 932028 h 1370282"/>
                <a:gd name="connsiteX11" fmla="*/ 4556541 w 9135216"/>
                <a:gd name="connsiteY11" fmla="*/ 1371572 h 1370282"/>
                <a:gd name="connsiteX12" fmla="*/ 4119631 w 9135216"/>
                <a:gd name="connsiteY12" fmla="*/ 946170 h 1370282"/>
                <a:gd name="connsiteX13" fmla="*/ 4119543 w 9135216"/>
                <a:gd name="connsiteY13" fmla="*/ 939055 h 1370282"/>
                <a:gd name="connsiteX14" fmla="*/ 4119543 w 9135216"/>
                <a:gd name="connsiteY14" fmla="*/ 942130 h 1370282"/>
                <a:gd name="connsiteX15" fmla="*/ 4125780 w 9135216"/>
                <a:gd name="connsiteY15" fmla="*/ 682654 h 1370282"/>
                <a:gd name="connsiteX16" fmla="*/ 4125780 w 9135216"/>
                <a:gd name="connsiteY16" fmla="*/ 679492 h 1370282"/>
                <a:gd name="connsiteX17" fmla="*/ 4125692 w 9135216"/>
                <a:gd name="connsiteY17" fmla="*/ 672377 h 1370282"/>
                <a:gd name="connsiteX18" fmla="*/ 3685621 w 9135216"/>
                <a:gd name="connsiteY18" fmla="*/ 247063 h 1370282"/>
                <a:gd name="connsiteX19" fmla="*/ 3259779 w 9135216"/>
                <a:gd name="connsiteY19" fmla="*/ 686607 h 1370282"/>
                <a:gd name="connsiteX20" fmla="*/ 3259691 w 9135216"/>
                <a:gd name="connsiteY20" fmla="*/ 687222 h 1370282"/>
                <a:gd name="connsiteX21" fmla="*/ 2821640 w 9135216"/>
                <a:gd name="connsiteY21" fmla="*/ 1112009 h 1370282"/>
                <a:gd name="connsiteX22" fmla="*/ 2823397 w 9135216"/>
                <a:gd name="connsiteY22" fmla="*/ 1112009 h 1370282"/>
                <a:gd name="connsiteX23" fmla="*/ 0 w 9135216"/>
                <a:gd name="connsiteY23" fmla="*/ 1112185 h 1370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35216" h="1370282">
                  <a:moveTo>
                    <a:pt x="9139696" y="846473"/>
                  </a:moveTo>
                  <a:lnTo>
                    <a:pt x="6253846" y="846473"/>
                  </a:lnTo>
                  <a:lnTo>
                    <a:pt x="6258678" y="846034"/>
                  </a:lnTo>
                  <a:cubicBezTo>
                    <a:pt x="6027486" y="835757"/>
                    <a:pt x="5845572" y="650857"/>
                    <a:pt x="5845572" y="426341"/>
                  </a:cubicBezTo>
                  <a:lnTo>
                    <a:pt x="5845572" y="432490"/>
                  </a:lnTo>
                  <a:cubicBezTo>
                    <a:pt x="5845572" y="430118"/>
                    <a:pt x="5845572" y="427747"/>
                    <a:pt x="5845484" y="425375"/>
                  </a:cubicBezTo>
                  <a:cubicBezTo>
                    <a:pt x="5841532" y="186542"/>
                    <a:pt x="5644510" y="-3892"/>
                    <a:pt x="5405413" y="60"/>
                  </a:cubicBezTo>
                  <a:cubicBezTo>
                    <a:pt x="5166316" y="4013"/>
                    <a:pt x="4975619" y="200772"/>
                    <a:pt x="4979572" y="439605"/>
                  </a:cubicBezTo>
                  <a:lnTo>
                    <a:pt x="4981680" y="438639"/>
                  </a:lnTo>
                  <a:lnTo>
                    <a:pt x="4979484" y="935981"/>
                  </a:lnTo>
                  <a:lnTo>
                    <a:pt x="4979396" y="932028"/>
                  </a:lnTo>
                  <a:cubicBezTo>
                    <a:pt x="4983261" y="1170861"/>
                    <a:pt x="4793969" y="1367620"/>
                    <a:pt x="4556541" y="1371572"/>
                  </a:cubicBezTo>
                  <a:cubicBezTo>
                    <a:pt x="4319113" y="1375525"/>
                    <a:pt x="4123496" y="1185003"/>
                    <a:pt x="4119631" y="946170"/>
                  </a:cubicBezTo>
                  <a:cubicBezTo>
                    <a:pt x="4119631" y="943798"/>
                    <a:pt x="4119543" y="941427"/>
                    <a:pt x="4119543" y="939055"/>
                  </a:cubicBezTo>
                  <a:lnTo>
                    <a:pt x="4119543" y="942130"/>
                  </a:lnTo>
                  <a:lnTo>
                    <a:pt x="4125780" y="682654"/>
                  </a:lnTo>
                  <a:lnTo>
                    <a:pt x="4125780" y="679492"/>
                  </a:lnTo>
                  <a:cubicBezTo>
                    <a:pt x="4125780" y="677120"/>
                    <a:pt x="4125780" y="674749"/>
                    <a:pt x="4125692" y="672377"/>
                  </a:cubicBezTo>
                  <a:cubicBezTo>
                    <a:pt x="4121739" y="433544"/>
                    <a:pt x="3924717" y="243110"/>
                    <a:pt x="3685621" y="247063"/>
                  </a:cubicBezTo>
                  <a:cubicBezTo>
                    <a:pt x="3446524" y="251015"/>
                    <a:pt x="3255826" y="447774"/>
                    <a:pt x="3259779" y="686607"/>
                  </a:cubicBezTo>
                  <a:lnTo>
                    <a:pt x="3259691" y="687222"/>
                  </a:lnTo>
                  <a:cubicBezTo>
                    <a:pt x="3255475" y="925001"/>
                    <a:pt x="3059770" y="1114820"/>
                    <a:pt x="2821640" y="1112009"/>
                  </a:cubicBezTo>
                  <a:lnTo>
                    <a:pt x="2823397" y="1112009"/>
                  </a:lnTo>
                  <a:lnTo>
                    <a:pt x="0" y="1112185"/>
                  </a:lnTo>
                </a:path>
              </a:pathLst>
            </a:custGeom>
            <a:noFill/>
            <a:ln w="34925" cap="flat">
              <a:solidFill>
                <a:schemeClr val="accent2"/>
              </a:solidFill>
              <a:prstDash val="dash"/>
              <a:round/>
            </a:ln>
          </p:spPr>
          <p:txBody>
            <a:bodyPr rtlCol="0" anchor="ctr"/>
            <a:lstStyle/>
            <a:p>
              <a:pPr defTabSz="731520">
                <a:defRPr/>
              </a:pPr>
              <a:endParaRPr lang="en-US" sz="2880" dirty="0">
                <a:solidFill>
                  <a:srgbClr val="002D43"/>
                </a:solidFill>
                <a:latin typeface="Arial"/>
              </a:endParaRPr>
            </a:p>
          </p:txBody>
        </p:sp>
      </p:grpSp>
      <p:sp>
        <p:nvSpPr>
          <p:cNvPr id="2" name="Title 1">
            <a:extLst>
              <a:ext uri="{FF2B5EF4-FFF2-40B4-BE49-F238E27FC236}">
                <a16:creationId xmlns:a16="http://schemas.microsoft.com/office/drawing/2014/main" id="{C16D70A6-25E6-42FE-B2C5-7508B32FCE4A}"/>
              </a:ext>
            </a:extLst>
          </p:cNvPr>
          <p:cNvSpPr>
            <a:spLocks noGrp="1"/>
          </p:cNvSpPr>
          <p:nvPr>
            <p:ph type="title"/>
          </p:nvPr>
        </p:nvSpPr>
        <p:spPr/>
        <p:txBody>
          <a:bodyPr/>
          <a:lstStyle/>
          <a:p>
            <a:pPr algn="ctr"/>
            <a:r>
              <a:rPr lang="en-US" dirty="0"/>
              <a:t>How do we get there?</a:t>
            </a:r>
          </a:p>
        </p:txBody>
      </p:sp>
      <p:sp>
        <p:nvSpPr>
          <p:cNvPr id="29" name="Content Placeholder 2">
            <a:extLst>
              <a:ext uri="{FF2B5EF4-FFF2-40B4-BE49-F238E27FC236}">
                <a16:creationId xmlns:a16="http://schemas.microsoft.com/office/drawing/2014/main" id="{6C6BFD41-8F53-4CA1-84EA-0F7BEB2A845B}"/>
              </a:ext>
            </a:extLst>
          </p:cNvPr>
          <p:cNvSpPr txBox="1">
            <a:spLocks/>
          </p:cNvSpPr>
          <p:nvPr/>
        </p:nvSpPr>
        <p:spPr>
          <a:xfrm>
            <a:off x="6575533" y="6163942"/>
            <a:ext cx="7315200" cy="1651734"/>
          </a:xfrm>
          <a:prstGeom prst="rect">
            <a:avLst/>
          </a:prstGeom>
        </p:spPr>
        <p:txBody>
          <a:bodyPr vert="horz" wrap="square" lIns="0" tIns="146304" rIns="0" bIns="146304" rtlCol="0">
            <a:spAutoFit/>
          </a:bodyPr>
          <a:lstStyle>
            <a:defPPr>
              <a:defRPr lang="en-US"/>
            </a:defPPr>
            <a:lvl1pPr marR="0" indent="0" defTabSz="1097278" fontAlgn="auto">
              <a:lnSpc>
                <a:spcPct val="90000"/>
              </a:lnSpc>
              <a:spcBef>
                <a:spcPct val="20000"/>
              </a:spcBef>
              <a:spcAft>
                <a:spcPts val="800"/>
              </a:spcAft>
              <a:buClrTx/>
              <a:buSzPct val="90000"/>
              <a:buFont typeface="Arial" pitchFamily="34" charset="0"/>
              <a:buNone/>
              <a:tabLst/>
              <a:defRPr sz="3200" b="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0" marR="0" lvl="1" indent="0" defTabSz="1097278" fontAlgn="auto">
              <a:lnSpc>
                <a:spcPct val="90000"/>
              </a:lnSpc>
              <a:spcBef>
                <a:spcPts val="600"/>
              </a:spcBef>
              <a:spcAft>
                <a:spcPts val="800"/>
              </a:spcAft>
              <a:buClrTx/>
              <a:buSzPct val="90000"/>
              <a:buFont typeface="Arial" pitchFamily="34" charset="0"/>
              <a:buNone/>
              <a:tabLst/>
              <a:defRPr sz="24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4" marR="0" indent="0" defTabSz="1097278" fontAlgn="auto">
              <a:lnSpc>
                <a:spcPct val="90000"/>
              </a:lnSpc>
              <a:spcBef>
                <a:spcPts val="600"/>
              </a:spcBef>
              <a:spcAft>
                <a:spcPts val="800"/>
              </a:spcAft>
              <a:buClrTx/>
              <a:buSzPct val="90000"/>
              <a:buFont typeface="Arial" pitchFamily="34" charset="0"/>
              <a:buNone/>
              <a:tabLst/>
              <a:defRPr sz="24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defTabSz="1097278" fontAlgn="auto">
              <a:lnSpc>
                <a:spcPct val="90000"/>
              </a:lnSpc>
              <a:spcBef>
                <a:spcPts val="600"/>
              </a:spcBef>
              <a:spcAft>
                <a:spcPts val="800"/>
              </a:spcAft>
              <a:buClrTx/>
              <a:buSzPct val="90000"/>
              <a:buFont typeface="Arial" pitchFamily="34" charset="0"/>
              <a:buNone/>
              <a:tabLst/>
              <a:defRPr sz="20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defTabSz="1097278" fontAlgn="auto">
              <a:lnSpc>
                <a:spcPct val="90000"/>
              </a:lnSpc>
              <a:spcBef>
                <a:spcPts val="600"/>
              </a:spcBef>
              <a:spcAft>
                <a:spcPts val="800"/>
              </a:spcAft>
              <a:buClrTx/>
              <a:buSzPct val="90000"/>
              <a:buFont typeface="Arial" pitchFamily="34" charset="0"/>
              <a:buNone/>
              <a:tabLst/>
              <a:defRPr sz="20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4" indent="-274320" defTabSz="1097278">
              <a:spcBef>
                <a:spcPct val="20000"/>
              </a:spcBef>
              <a:buFont typeface="Arial" pitchFamily="34" charset="0"/>
              <a:buChar char="•"/>
              <a:defRPr sz="2354"/>
            </a:lvl6pPr>
            <a:lvl7pPr marL="3566154" indent="-274320" defTabSz="1097278">
              <a:spcBef>
                <a:spcPct val="20000"/>
              </a:spcBef>
              <a:buFont typeface="Arial" pitchFamily="34" charset="0"/>
              <a:buChar char="•"/>
              <a:defRPr sz="2354"/>
            </a:lvl7pPr>
            <a:lvl8pPr marL="4114792" indent="-274320" defTabSz="1097278">
              <a:spcBef>
                <a:spcPct val="20000"/>
              </a:spcBef>
              <a:buFont typeface="Arial" pitchFamily="34" charset="0"/>
              <a:buChar char="•"/>
              <a:defRPr sz="2354"/>
            </a:lvl8pPr>
            <a:lvl9pPr marL="4663432" indent="-274320" defTabSz="1097278">
              <a:spcBef>
                <a:spcPct val="20000"/>
              </a:spcBef>
              <a:buFont typeface="Arial" pitchFamily="34" charset="0"/>
              <a:buChar char="•"/>
              <a:defRPr sz="2354"/>
            </a:lvl9pPr>
          </a:lstStyle>
          <a:p>
            <a:pPr lvl="1"/>
            <a:r>
              <a:rPr lang="en-US" dirty="0"/>
              <a:t>Build and test cost in $ and people </a:t>
            </a:r>
            <a:r>
              <a:rPr lang="en-US" dirty="0">
                <a:sym typeface="Wingdings" panose="05000000000000000000" pitchFamily="2" charset="2"/>
              </a:rPr>
              <a:t></a:t>
            </a:r>
            <a:r>
              <a:rPr lang="en-US" dirty="0"/>
              <a:t> drive to reduce</a:t>
            </a:r>
          </a:p>
          <a:p>
            <a:pPr lvl="1"/>
            <a:r>
              <a:rPr lang="en-US" dirty="0"/>
              <a:t>Number of tickets filed per deploy </a:t>
            </a:r>
            <a:r>
              <a:rPr lang="en-US" dirty="0">
                <a:sym typeface="Wingdings" panose="05000000000000000000" pitchFamily="2" charset="2"/>
              </a:rPr>
              <a:t></a:t>
            </a:r>
            <a:r>
              <a:rPr lang="en-US" dirty="0"/>
              <a:t> drive to one</a:t>
            </a:r>
          </a:p>
          <a:p>
            <a:pPr lvl="1"/>
            <a:r>
              <a:rPr lang="en-US" dirty="0"/>
              <a:t>Number of meetings per deploy </a:t>
            </a:r>
            <a:r>
              <a:rPr lang="en-US" dirty="0">
                <a:sym typeface="Wingdings" panose="05000000000000000000" pitchFamily="2" charset="2"/>
              </a:rPr>
              <a:t></a:t>
            </a:r>
            <a:r>
              <a:rPr lang="en-US" dirty="0"/>
              <a:t> drive to zero</a:t>
            </a:r>
          </a:p>
        </p:txBody>
      </p:sp>
      <p:sp>
        <p:nvSpPr>
          <p:cNvPr id="34" name="Rectangle 33">
            <a:extLst>
              <a:ext uri="{FF2B5EF4-FFF2-40B4-BE49-F238E27FC236}">
                <a16:creationId xmlns:a16="http://schemas.microsoft.com/office/drawing/2014/main" id="{7C1294A1-209A-463D-9D6F-CBBAB856D378}"/>
              </a:ext>
            </a:extLst>
          </p:cNvPr>
          <p:cNvSpPr/>
          <p:nvPr/>
        </p:nvSpPr>
        <p:spPr>
          <a:xfrm>
            <a:off x="6575532" y="5412964"/>
            <a:ext cx="5875547" cy="738664"/>
          </a:xfrm>
          <a:prstGeom prst="rect">
            <a:avLst/>
          </a:prstGeom>
        </p:spPr>
        <p:txBody>
          <a:bodyPr vert="horz" wrap="square" lIns="0" tIns="146304" rIns="182880" bIns="146304" rtlCol="0">
            <a:spAutoFit/>
          </a:bodyPr>
          <a:lstStyle/>
          <a:p>
            <a:pPr defTabSz="1097278">
              <a:lnSpc>
                <a:spcPct val="90000"/>
              </a:lnSpc>
              <a:spcBef>
                <a:spcPct val="20000"/>
              </a:spcBef>
              <a:spcAft>
                <a:spcPts val="800"/>
              </a:spcAft>
              <a:buSzPct val="90000"/>
            </a:pPr>
            <a:r>
              <a:rPr lang="en-US" sz="32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Measure cost per deploy</a:t>
            </a:r>
          </a:p>
        </p:txBody>
      </p:sp>
      <p:grpSp>
        <p:nvGrpSpPr>
          <p:cNvPr id="12" name="Group 11">
            <a:extLst>
              <a:ext uri="{FF2B5EF4-FFF2-40B4-BE49-F238E27FC236}">
                <a16:creationId xmlns:a16="http://schemas.microsoft.com/office/drawing/2014/main" id="{6384F890-F80D-424E-8FF3-AD47B5C0661D}"/>
              </a:ext>
            </a:extLst>
          </p:cNvPr>
          <p:cNvGrpSpPr/>
          <p:nvPr/>
        </p:nvGrpSpPr>
        <p:grpSpPr>
          <a:xfrm>
            <a:off x="5725782" y="1314002"/>
            <a:ext cx="1417968" cy="1711640"/>
            <a:chOff x="3265713" y="996950"/>
            <a:chExt cx="914400" cy="1103779"/>
          </a:xfrm>
        </p:grpSpPr>
        <p:sp>
          <p:nvSpPr>
            <p:cNvPr id="14" name="Freeform: Shape 13">
              <a:extLst>
                <a:ext uri="{FF2B5EF4-FFF2-40B4-BE49-F238E27FC236}">
                  <a16:creationId xmlns:a16="http://schemas.microsoft.com/office/drawing/2014/main" id="{99BEF262-DE2E-4332-8517-5282AC3C6F35}"/>
                </a:ext>
              </a:extLst>
            </p:cNvPr>
            <p:cNvSpPr/>
            <p:nvPr/>
          </p:nvSpPr>
          <p:spPr>
            <a:xfrm>
              <a:off x="3265713" y="996950"/>
              <a:ext cx="914400" cy="1103779"/>
            </a:xfrm>
            <a:custGeom>
              <a:avLst/>
              <a:gdLst>
                <a:gd name="connsiteX0" fmla="*/ 457200 w 914400"/>
                <a:gd name="connsiteY0" fmla="*/ 0 h 1103779"/>
                <a:gd name="connsiteX1" fmla="*/ 780489 w 914400"/>
                <a:gd name="connsiteY1" fmla="*/ 133911 h 1103779"/>
                <a:gd name="connsiteX2" fmla="*/ 780489 w 914400"/>
                <a:gd name="connsiteY2" fmla="*/ 780489 h 1103779"/>
                <a:gd name="connsiteX3" fmla="*/ 457200 w 914400"/>
                <a:gd name="connsiteY3" fmla="*/ 1103779 h 1103779"/>
                <a:gd name="connsiteX4" fmla="*/ 133911 w 914400"/>
                <a:gd name="connsiteY4" fmla="*/ 780489 h 1103779"/>
                <a:gd name="connsiteX5" fmla="*/ 133911 w 914400"/>
                <a:gd name="connsiteY5" fmla="*/ 133911 h 1103779"/>
                <a:gd name="connsiteX6" fmla="*/ 457200 w 914400"/>
                <a:gd name="connsiteY6" fmla="*/ 0 h 110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1103779">
                  <a:moveTo>
                    <a:pt x="457200" y="0"/>
                  </a:moveTo>
                  <a:cubicBezTo>
                    <a:pt x="574208" y="0"/>
                    <a:pt x="691215" y="44637"/>
                    <a:pt x="780489" y="133911"/>
                  </a:cubicBezTo>
                  <a:cubicBezTo>
                    <a:pt x="959037" y="312459"/>
                    <a:pt x="959037" y="601941"/>
                    <a:pt x="780489" y="780489"/>
                  </a:cubicBezTo>
                  <a:lnTo>
                    <a:pt x="457200" y="1103779"/>
                  </a:lnTo>
                  <a:lnTo>
                    <a:pt x="133911" y="780489"/>
                  </a:lnTo>
                  <a:cubicBezTo>
                    <a:pt x="-44637" y="601941"/>
                    <a:pt x="-44637" y="312459"/>
                    <a:pt x="133911" y="133911"/>
                  </a:cubicBezTo>
                  <a:cubicBezTo>
                    <a:pt x="223185" y="44637"/>
                    <a:pt x="340193" y="0"/>
                    <a:pt x="457200" y="0"/>
                  </a:cubicBezTo>
                  <a:close/>
                </a:path>
              </a:pathLst>
            </a:custGeom>
            <a:solidFill>
              <a:schemeClr val="accent1"/>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 name="Oval 4">
              <a:extLst>
                <a:ext uri="{FF2B5EF4-FFF2-40B4-BE49-F238E27FC236}">
                  <a16:creationId xmlns:a16="http://schemas.microsoft.com/office/drawing/2014/main" id="{DA4575B3-7C9C-4D20-8D44-70883F115FE8}"/>
                </a:ext>
              </a:extLst>
            </p:cNvPr>
            <p:cNvSpPr/>
            <p:nvPr/>
          </p:nvSpPr>
          <p:spPr>
            <a:xfrm>
              <a:off x="3377321" y="1115145"/>
              <a:ext cx="691185" cy="691185"/>
            </a:xfrm>
            <a:prstGeom prst="ellips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76" name="Group 75">
            <a:extLst>
              <a:ext uri="{FF2B5EF4-FFF2-40B4-BE49-F238E27FC236}">
                <a16:creationId xmlns:a16="http://schemas.microsoft.com/office/drawing/2014/main" id="{0A62B027-B16D-4A8E-92EC-5CCF9C6FE4AE}"/>
              </a:ext>
            </a:extLst>
          </p:cNvPr>
          <p:cNvGrpSpPr/>
          <p:nvPr/>
        </p:nvGrpSpPr>
        <p:grpSpPr>
          <a:xfrm>
            <a:off x="6117596" y="1607331"/>
            <a:ext cx="603860" cy="794170"/>
            <a:chOff x="3796222" y="851499"/>
            <a:chExt cx="470060" cy="618202"/>
          </a:xfrm>
        </p:grpSpPr>
        <p:sp>
          <p:nvSpPr>
            <p:cNvPr id="52" name="Freeform 9">
              <a:extLst>
                <a:ext uri="{FF2B5EF4-FFF2-40B4-BE49-F238E27FC236}">
                  <a16:creationId xmlns:a16="http://schemas.microsoft.com/office/drawing/2014/main" id="{2A0CFE5D-93D5-4B03-BDCA-3AD9EB67C778}"/>
                </a:ext>
              </a:extLst>
            </p:cNvPr>
            <p:cNvSpPr>
              <a:spLocks/>
            </p:cNvSpPr>
            <p:nvPr/>
          </p:nvSpPr>
          <p:spPr bwMode="auto">
            <a:xfrm rot="901266">
              <a:off x="3796222" y="851499"/>
              <a:ext cx="470060" cy="610153"/>
            </a:xfrm>
            <a:custGeom>
              <a:avLst/>
              <a:gdLst>
                <a:gd name="T0" fmla="*/ 143 w 193"/>
                <a:gd name="T1" fmla="*/ 20 h 250"/>
                <a:gd name="T2" fmla="*/ 143 w 193"/>
                <a:gd name="T3" fmla="*/ 56 h 250"/>
                <a:gd name="T4" fmla="*/ 61 w 193"/>
                <a:gd name="T5" fmla="*/ 87 h 250"/>
                <a:gd name="T6" fmla="*/ 156 w 193"/>
                <a:gd name="T7" fmla="*/ 116 h 250"/>
                <a:gd name="T8" fmla="*/ 178 w 193"/>
                <a:gd name="T9" fmla="*/ 189 h 250"/>
                <a:gd name="T10" fmla="*/ 146 w 193"/>
                <a:gd name="T11" fmla="*/ 216 h 250"/>
                <a:gd name="T12" fmla="*/ 153 w 193"/>
                <a:gd name="T13" fmla="*/ 240 h 250"/>
                <a:gd name="T14" fmla="*/ 117 w 193"/>
                <a:gd name="T15" fmla="*/ 250 h 250"/>
                <a:gd name="T16" fmla="*/ 109 w 193"/>
                <a:gd name="T17" fmla="*/ 225 h 250"/>
                <a:gd name="T18" fmla="*/ 56 w 193"/>
                <a:gd name="T19" fmla="*/ 223 h 250"/>
                <a:gd name="T20" fmla="*/ 63 w 193"/>
                <a:gd name="T21" fmla="*/ 187 h 250"/>
                <a:gd name="T22" fmla="*/ 149 w 193"/>
                <a:gd name="T23" fmla="*/ 162 h 250"/>
                <a:gd name="T24" fmla="*/ 34 w 193"/>
                <a:gd name="T25" fmla="*/ 113 h 250"/>
                <a:gd name="T26" fmla="*/ 63 w 193"/>
                <a:gd name="T27" fmla="*/ 34 h 250"/>
                <a:gd name="T28" fmla="*/ 56 w 193"/>
                <a:gd name="T29" fmla="*/ 10 h 250"/>
                <a:gd name="T30" fmla="*/ 92 w 193"/>
                <a:gd name="T31" fmla="*/ 0 h 250"/>
                <a:gd name="T32" fmla="*/ 100 w 193"/>
                <a:gd name="T33" fmla="*/ 24 h 250"/>
                <a:gd name="T34" fmla="*/ 143 w 193"/>
                <a:gd name="T35" fmla="*/ 2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250">
                  <a:moveTo>
                    <a:pt x="143" y="20"/>
                  </a:moveTo>
                  <a:cubicBezTo>
                    <a:pt x="143" y="56"/>
                    <a:pt x="143" y="56"/>
                    <a:pt x="143" y="56"/>
                  </a:cubicBezTo>
                  <a:cubicBezTo>
                    <a:pt x="143" y="56"/>
                    <a:pt x="62" y="56"/>
                    <a:pt x="61" y="87"/>
                  </a:cubicBezTo>
                  <a:cubicBezTo>
                    <a:pt x="59" y="119"/>
                    <a:pt x="118" y="94"/>
                    <a:pt x="156" y="116"/>
                  </a:cubicBezTo>
                  <a:cubicBezTo>
                    <a:pt x="193" y="139"/>
                    <a:pt x="192" y="170"/>
                    <a:pt x="178" y="189"/>
                  </a:cubicBezTo>
                  <a:cubicBezTo>
                    <a:pt x="163" y="209"/>
                    <a:pt x="146" y="216"/>
                    <a:pt x="146" y="216"/>
                  </a:cubicBezTo>
                  <a:cubicBezTo>
                    <a:pt x="153" y="240"/>
                    <a:pt x="153" y="240"/>
                    <a:pt x="153" y="240"/>
                  </a:cubicBezTo>
                  <a:cubicBezTo>
                    <a:pt x="117" y="250"/>
                    <a:pt x="117" y="250"/>
                    <a:pt x="117" y="250"/>
                  </a:cubicBezTo>
                  <a:cubicBezTo>
                    <a:pt x="109" y="225"/>
                    <a:pt x="109" y="225"/>
                    <a:pt x="109" y="225"/>
                  </a:cubicBezTo>
                  <a:cubicBezTo>
                    <a:pt x="109" y="225"/>
                    <a:pt x="76" y="229"/>
                    <a:pt x="56" y="223"/>
                  </a:cubicBezTo>
                  <a:cubicBezTo>
                    <a:pt x="63" y="187"/>
                    <a:pt x="63" y="187"/>
                    <a:pt x="63" y="187"/>
                  </a:cubicBezTo>
                  <a:cubicBezTo>
                    <a:pt x="63" y="187"/>
                    <a:pt x="146" y="201"/>
                    <a:pt x="149" y="162"/>
                  </a:cubicBezTo>
                  <a:cubicBezTo>
                    <a:pt x="145" y="125"/>
                    <a:pt x="66" y="160"/>
                    <a:pt x="34" y="113"/>
                  </a:cubicBezTo>
                  <a:cubicBezTo>
                    <a:pt x="34" y="113"/>
                    <a:pt x="0" y="72"/>
                    <a:pt x="63" y="34"/>
                  </a:cubicBezTo>
                  <a:cubicBezTo>
                    <a:pt x="56" y="10"/>
                    <a:pt x="56" y="10"/>
                    <a:pt x="56" y="10"/>
                  </a:cubicBezTo>
                  <a:cubicBezTo>
                    <a:pt x="92" y="0"/>
                    <a:pt x="92" y="0"/>
                    <a:pt x="92" y="0"/>
                  </a:cubicBezTo>
                  <a:cubicBezTo>
                    <a:pt x="100" y="24"/>
                    <a:pt x="100" y="24"/>
                    <a:pt x="100" y="24"/>
                  </a:cubicBezTo>
                  <a:cubicBezTo>
                    <a:pt x="100" y="24"/>
                    <a:pt x="119" y="19"/>
                    <a:pt x="143" y="20"/>
                  </a:cubicBezTo>
                  <a:close/>
                </a:path>
              </a:pathLst>
            </a:cu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nvGrpSpPr>
            <p:cNvPr id="74" name="Group 73">
              <a:extLst>
                <a:ext uri="{FF2B5EF4-FFF2-40B4-BE49-F238E27FC236}">
                  <a16:creationId xmlns:a16="http://schemas.microsoft.com/office/drawing/2014/main" id="{F9C76172-B311-4084-8164-69BE27F71E62}"/>
                </a:ext>
              </a:extLst>
            </p:cNvPr>
            <p:cNvGrpSpPr/>
            <p:nvPr/>
          </p:nvGrpSpPr>
          <p:grpSpPr>
            <a:xfrm>
              <a:off x="3998810" y="852956"/>
              <a:ext cx="108846" cy="616745"/>
              <a:chOff x="5495029" y="1583530"/>
              <a:chExt cx="122339" cy="616745"/>
            </a:xfrm>
          </p:grpSpPr>
          <p:sp>
            <p:nvSpPr>
              <p:cNvPr id="53" name="Rectangle 52">
                <a:extLst>
                  <a:ext uri="{FF2B5EF4-FFF2-40B4-BE49-F238E27FC236}">
                    <a16:creationId xmlns:a16="http://schemas.microsoft.com/office/drawing/2014/main" id="{A7FDE153-5944-4CF9-A67C-74D2E32DC12D}"/>
                  </a:ext>
                </a:extLst>
              </p:cNvPr>
              <p:cNvSpPr/>
              <p:nvPr/>
            </p:nvSpPr>
            <p:spPr>
              <a:xfrm>
                <a:off x="5495029" y="1583530"/>
                <a:ext cx="122339" cy="616745"/>
              </a:xfrm>
              <a:prstGeom prst="rect">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nvGrpSpPr>
              <p:cNvPr id="73" name="Group 72">
                <a:extLst>
                  <a:ext uri="{FF2B5EF4-FFF2-40B4-BE49-F238E27FC236}">
                    <a16:creationId xmlns:a16="http://schemas.microsoft.com/office/drawing/2014/main" id="{CC08F606-9A4A-44D2-99E6-6DC93E5CE54C}"/>
                  </a:ext>
                </a:extLst>
              </p:cNvPr>
              <p:cNvGrpSpPr/>
              <p:nvPr/>
            </p:nvGrpSpPr>
            <p:grpSpPr>
              <a:xfrm>
                <a:off x="5503068" y="1631155"/>
                <a:ext cx="64294" cy="519113"/>
                <a:chOff x="5905500" y="1616869"/>
                <a:chExt cx="64294" cy="384192"/>
              </a:xfrm>
            </p:grpSpPr>
            <p:cxnSp>
              <p:nvCxnSpPr>
                <p:cNvPr id="57" name="Straight Connector 56">
                  <a:extLst>
                    <a:ext uri="{FF2B5EF4-FFF2-40B4-BE49-F238E27FC236}">
                      <a16:creationId xmlns:a16="http://schemas.microsoft.com/office/drawing/2014/main" id="{55ED95F6-2280-42ED-ADBF-63C4DAAA96E9}"/>
                    </a:ext>
                  </a:extLst>
                </p:cNvPr>
                <p:cNvCxnSpPr/>
                <p:nvPr/>
              </p:nvCxnSpPr>
              <p:spPr>
                <a:xfrm>
                  <a:off x="5905500" y="1616869"/>
                  <a:ext cx="64294" cy="0"/>
                </a:xfrm>
                <a:prstGeom prst="lin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58" name="Straight Connector 57">
                  <a:extLst>
                    <a:ext uri="{FF2B5EF4-FFF2-40B4-BE49-F238E27FC236}">
                      <a16:creationId xmlns:a16="http://schemas.microsoft.com/office/drawing/2014/main" id="{36BD2F43-72EA-4E6B-B299-AC16C3AF03DF}"/>
                    </a:ext>
                  </a:extLst>
                </p:cNvPr>
                <p:cNvCxnSpPr/>
                <p:nvPr/>
              </p:nvCxnSpPr>
              <p:spPr>
                <a:xfrm>
                  <a:off x="5905500" y="1651796"/>
                  <a:ext cx="36576" cy="0"/>
                </a:xfrm>
                <a:prstGeom prst="lin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59" name="Straight Connector 58">
                  <a:extLst>
                    <a:ext uri="{FF2B5EF4-FFF2-40B4-BE49-F238E27FC236}">
                      <a16:creationId xmlns:a16="http://schemas.microsoft.com/office/drawing/2014/main" id="{A8662340-8405-4CED-BB45-B2760BE787BD}"/>
                    </a:ext>
                  </a:extLst>
                </p:cNvPr>
                <p:cNvCxnSpPr/>
                <p:nvPr/>
              </p:nvCxnSpPr>
              <p:spPr>
                <a:xfrm>
                  <a:off x="5905500" y="1686723"/>
                  <a:ext cx="36576" cy="0"/>
                </a:xfrm>
                <a:prstGeom prst="lin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60" name="Straight Connector 59">
                  <a:extLst>
                    <a:ext uri="{FF2B5EF4-FFF2-40B4-BE49-F238E27FC236}">
                      <a16:creationId xmlns:a16="http://schemas.microsoft.com/office/drawing/2014/main" id="{CD0EBD99-92F8-4F15-B5F6-A6BD2D70772F}"/>
                    </a:ext>
                  </a:extLst>
                </p:cNvPr>
                <p:cNvCxnSpPr/>
                <p:nvPr/>
              </p:nvCxnSpPr>
              <p:spPr>
                <a:xfrm>
                  <a:off x="5905500" y="1721650"/>
                  <a:ext cx="36576" cy="0"/>
                </a:xfrm>
                <a:prstGeom prst="lin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64" name="Straight Connector 63">
                  <a:extLst>
                    <a:ext uri="{FF2B5EF4-FFF2-40B4-BE49-F238E27FC236}">
                      <a16:creationId xmlns:a16="http://schemas.microsoft.com/office/drawing/2014/main" id="{5E649952-8F79-4A46-BF8B-F6D42747AD5D}"/>
                    </a:ext>
                  </a:extLst>
                </p:cNvPr>
                <p:cNvCxnSpPr/>
                <p:nvPr/>
              </p:nvCxnSpPr>
              <p:spPr>
                <a:xfrm>
                  <a:off x="5905500" y="1756577"/>
                  <a:ext cx="64294" cy="0"/>
                </a:xfrm>
                <a:prstGeom prst="lin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65" name="Straight Connector 64">
                  <a:extLst>
                    <a:ext uri="{FF2B5EF4-FFF2-40B4-BE49-F238E27FC236}">
                      <a16:creationId xmlns:a16="http://schemas.microsoft.com/office/drawing/2014/main" id="{F34F7404-0247-402C-8FEF-BC4448FE20AA}"/>
                    </a:ext>
                  </a:extLst>
                </p:cNvPr>
                <p:cNvCxnSpPr/>
                <p:nvPr/>
              </p:nvCxnSpPr>
              <p:spPr>
                <a:xfrm>
                  <a:off x="5905500" y="1791504"/>
                  <a:ext cx="36576" cy="0"/>
                </a:xfrm>
                <a:prstGeom prst="lin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66" name="Straight Connector 65">
                  <a:extLst>
                    <a:ext uri="{FF2B5EF4-FFF2-40B4-BE49-F238E27FC236}">
                      <a16:creationId xmlns:a16="http://schemas.microsoft.com/office/drawing/2014/main" id="{8423C75C-B072-48CF-9594-2E186D82C764}"/>
                    </a:ext>
                  </a:extLst>
                </p:cNvPr>
                <p:cNvCxnSpPr/>
                <p:nvPr/>
              </p:nvCxnSpPr>
              <p:spPr>
                <a:xfrm>
                  <a:off x="5905500" y="1826431"/>
                  <a:ext cx="36576" cy="0"/>
                </a:xfrm>
                <a:prstGeom prst="lin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67" name="Straight Connector 66">
                  <a:extLst>
                    <a:ext uri="{FF2B5EF4-FFF2-40B4-BE49-F238E27FC236}">
                      <a16:creationId xmlns:a16="http://schemas.microsoft.com/office/drawing/2014/main" id="{C1C034FD-D3EE-4E0B-AE4C-8D2E858E3D7F}"/>
                    </a:ext>
                  </a:extLst>
                </p:cNvPr>
                <p:cNvCxnSpPr/>
                <p:nvPr/>
              </p:nvCxnSpPr>
              <p:spPr>
                <a:xfrm>
                  <a:off x="5905500" y="1861358"/>
                  <a:ext cx="36576" cy="0"/>
                </a:xfrm>
                <a:prstGeom prst="lin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69" name="Straight Connector 68">
                  <a:extLst>
                    <a:ext uri="{FF2B5EF4-FFF2-40B4-BE49-F238E27FC236}">
                      <a16:creationId xmlns:a16="http://schemas.microsoft.com/office/drawing/2014/main" id="{75606D29-5411-439E-8CCC-0E40186126AF}"/>
                    </a:ext>
                  </a:extLst>
                </p:cNvPr>
                <p:cNvCxnSpPr/>
                <p:nvPr/>
              </p:nvCxnSpPr>
              <p:spPr>
                <a:xfrm>
                  <a:off x="5905500" y="1896285"/>
                  <a:ext cx="64294" cy="0"/>
                </a:xfrm>
                <a:prstGeom prst="lin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70" name="Straight Connector 69">
                  <a:extLst>
                    <a:ext uri="{FF2B5EF4-FFF2-40B4-BE49-F238E27FC236}">
                      <a16:creationId xmlns:a16="http://schemas.microsoft.com/office/drawing/2014/main" id="{AECED9F7-BF6A-407A-B005-965FFF5D7C40}"/>
                    </a:ext>
                  </a:extLst>
                </p:cNvPr>
                <p:cNvCxnSpPr/>
                <p:nvPr/>
              </p:nvCxnSpPr>
              <p:spPr>
                <a:xfrm>
                  <a:off x="5905500" y="1931212"/>
                  <a:ext cx="36576" cy="0"/>
                </a:xfrm>
                <a:prstGeom prst="lin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71" name="Straight Connector 70">
                  <a:extLst>
                    <a:ext uri="{FF2B5EF4-FFF2-40B4-BE49-F238E27FC236}">
                      <a16:creationId xmlns:a16="http://schemas.microsoft.com/office/drawing/2014/main" id="{5E0E857B-B91E-404B-B2AA-B3FB88CC1FA7}"/>
                    </a:ext>
                  </a:extLst>
                </p:cNvPr>
                <p:cNvCxnSpPr/>
                <p:nvPr/>
              </p:nvCxnSpPr>
              <p:spPr>
                <a:xfrm>
                  <a:off x="5905500" y="1966139"/>
                  <a:ext cx="36576" cy="0"/>
                </a:xfrm>
                <a:prstGeom prst="lin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72" name="Straight Connector 71">
                  <a:extLst>
                    <a:ext uri="{FF2B5EF4-FFF2-40B4-BE49-F238E27FC236}">
                      <a16:creationId xmlns:a16="http://schemas.microsoft.com/office/drawing/2014/main" id="{9CA9E48F-9BFC-497A-98C6-C8F913C5A3A3}"/>
                    </a:ext>
                  </a:extLst>
                </p:cNvPr>
                <p:cNvCxnSpPr/>
                <p:nvPr/>
              </p:nvCxnSpPr>
              <p:spPr>
                <a:xfrm>
                  <a:off x="5905500" y="2001061"/>
                  <a:ext cx="36576" cy="0"/>
                </a:xfrm>
                <a:prstGeom prst="lin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grpSp>
      </p:grpSp>
      <p:grpSp>
        <p:nvGrpSpPr>
          <p:cNvPr id="54" name="Group 53">
            <a:extLst>
              <a:ext uri="{FF2B5EF4-FFF2-40B4-BE49-F238E27FC236}">
                <a16:creationId xmlns:a16="http://schemas.microsoft.com/office/drawing/2014/main" id="{B0D09BCB-17AF-4CE1-89BA-CD93003D2524}"/>
              </a:ext>
            </a:extLst>
          </p:cNvPr>
          <p:cNvGrpSpPr/>
          <p:nvPr/>
        </p:nvGrpSpPr>
        <p:grpSpPr>
          <a:xfrm>
            <a:off x="3628011" y="4365740"/>
            <a:ext cx="1417968" cy="1711640"/>
            <a:chOff x="3265713" y="996950"/>
            <a:chExt cx="914400" cy="1103779"/>
          </a:xfrm>
        </p:grpSpPr>
        <p:sp>
          <p:nvSpPr>
            <p:cNvPr id="55" name="Freeform: Shape 54">
              <a:extLst>
                <a:ext uri="{FF2B5EF4-FFF2-40B4-BE49-F238E27FC236}">
                  <a16:creationId xmlns:a16="http://schemas.microsoft.com/office/drawing/2014/main" id="{0598F1A4-1687-441B-833E-C57A17CE1C11}"/>
                </a:ext>
              </a:extLst>
            </p:cNvPr>
            <p:cNvSpPr/>
            <p:nvPr/>
          </p:nvSpPr>
          <p:spPr>
            <a:xfrm>
              <a:off x="3265713" y="996950"/>
              <a:ext cx="914400" cy="1103779"/>
            </a:xfrm>
            <a:custGeom>
              <a:avLst/>
              <a:gdLst>
                <a:gd name="connsiteX0" fmla="*/ 457200 w 914400"/>
                <a:gd name="connsiteY0" fmla="*/ 0 h 1103779"/>
                <a:gd name="connsiteX1" fmla="*/ 780489 w 914400"/>
                <a:gd name="connsiteY1" fmla="*/ 133911 h 1103779"/>
                <a:gd name="connsiteX2" fmla="*/ 780489 w 914400"/>
                <a:gd name="connsiteY2" fmla="*/ 780489 h 1103779"/>
                <a:gd name="connsiteX3" fmla="*/ 457200 w 914400"/>
                <a:gd name="connsiteY3" fmla="*/ 1103779 h 1103779"/>
                <a:gd name="connsiteX4" fmla="*/ 133911 w 914400"/>
                <a:gd name="connsiteY4" fmla="*/ 780489 h 1103779"/>
                <a:gd name="connsiteX5" fmla="*/ 133911 w 914400"/>
                <a:gd name="connsiteY5" fmla="*/ 133911 h 1103779"/>
                <a:gd name="connsiteX6" fmla="*/ 457200 w 914400"/>
                <a:gd name="connsiteY6" fmla="*/ 0 h 110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1103779">
                  <a:moveTo>
                    <a:pt x="457200" y="0"/>
                  </a:moveTo>
                  <a:cubicBezTo>
                    <a:pt x="574208" y="0"/>
                    <a:pt x="691215" y="44637"/>
                    <a:pt x="780489" y="133911"/>
                  </a:cubicBezTo>
                  <a:cubicBezTo>
                    <a:pt x="959037" y="312459"/>
                    <a:pt x="959037" y="601941"/>
                    <a:pt x="780489" y="780489"/>
                  </a:cubicBezTo>
                  <a:lnTo>
                    <a:pt x="457200" y="1103779"/>
                  </a:lnTo>
                  <a:lnTo>
                    <a:pt x="133911" y="780489"/>
                  </a:lnTo>
                  <a:cubicBezTo>
                    <a:pt x="-44637" y="601941"/>
                    <a:pt x="-44637" y="312459"/>
                    <a:pt x="133911" y="133911"/>
                  </a:cubicBezTo>
                  <a:cubicBezTo>
                    <a:pt x="223185" y="44637"/>
                    <a:pt x="340193" y="0"/>
                    <a:pt x="457200" y="0"/>
                  </a:cubicBezTo>
                  <a:close/>
                </a:path>
              </a:pathLst>
            </a:custGeom>
            <a:gradFill>
              <a:gsLst>
                <a:gs pos="1961">
                  <a:schemeClr val="accent1"/>
                </a:gs>
                <a:gs pos="100000">
                  <a:srgbClr val="384C87"/>
                </a:gs>
              </a:gsLst>
              <a:lin ang="5400000" scaled="0"/>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6" name="Oval 55">
              <a:extLst>
                <a:ext uri="{FF2B5EF4-FFF2-40B4-BE49-F238E27FC236}">
                  <a16:creationId xmlns:a16="http://schemas.microsoft.com/office/drawing/2014/main" id="{91064422-7A7F-4636-8C50-FB32B5867256}"/>
                </a:ext>
              </a:extLst>
            </p:cNvPr>
            <p:cNvSpPr/>
            <p:nvPr/>
          </p:nvSpPr>
          <p:spPr>
            <a:xfrm>
              <a:off x="3377321" y="1115145"/>
              <a:ext cx="691185" cy="691185"/>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61" name="Group 60">
            <a:extLst>
              <a:ext uri="{FF2B5EF4-FFF2-40B4-BE49-F238E27FC236}">
                <a16:creationId xmlns:a16="http://schemas.microsoft.com/office/drawing/2014/main" id="{D120AF93-290C-4428-A2DD-BB5D590FB42E}"/>
              </a:ext>
            </a:extLst>
          </p:cNvPr>
          <p:cNvGrpSpPr/>
          <p:nvPr/>
        </p:nvGrpSpPr>
        <p:grpSpPr>
          <a:xfrm>
            <a:off x="3958285" y="4699998"/>
            <a:ext cx="757418" cy="631686"/>
            <a:chOff x="4578400" y="1300163"/>
            <a:chExt cx="1979161" cy="1650620"/>
          </a:xfrm>
        </p:grpSpPr>
        <p:sp>
          <p:nvSpPr>
            <p:cNvPr id="62" name="Freeform: Shape 61">
              <a:extLst>
                <a:ext uri="{FF2B5EF4-FFF2-40B4-BE49-F238E27FC236}">
                  <a16:creationId xmlns:a16="http://schemas.microsoft.com/office/drawing/2014/main" id="{184751A3-D90D-44FF-B0AF-A0B3480E3BEB}"/>
                </a:ext>
              </a:extLst>
            </p:cNvPr>
            <p:cNvSpPr>
              <a:spLocks/>
            </p:cNvSpPr>
            <p:nvPr/>
          </p:nvSpPr>
          <p:spPr bwMode="auto">
            <a:xfrm>
              <a:off x="4578400" y="1300163"/>
              <a:ext cx="1979161" cy="1423513"/>
            </a:xfrm>
            <a:custGeom>
              <a:avLst/>
              <a:gdLst>
                <a:gd name="connsiteX0" fmla="*/ 989581 w 1979161"/>
                <a:gd name="connsiteY0" fmla="*/ 0 h 1400237"/>
                <a:gd name="connsiteX1" fmla="*/ 1979161 w 1979161"/>
                <a:gd name="connsiteY1" fmla="*/ 996501 h 1400237"/>
                <a:gd name="connsiteX2" fmla="*/ 1939142 w 1979161"/>
                <a:gd name="connsiteY2" fmla="*/ 1276767 h 1400237"/>
                <a:gd name="connsiteX3" fmla="*/ 1895459 w 1979161"/>
                <a:gd name="connsiteY3" fmla="*/ 1400237 h 1400237"/>
                <a:gd name="connsiteX4" fmla="*/ 83702 w 1979161"/>
                <a:gd name="connsiteY4" fmla="*/ 1400237 h 1400237"/>
                <a:gd name="connsiteX5" fmla="*/ 40020 w 1979161"/>
                <a:gd name="connsiteY5" fmla="*/ 1276767 h 1400237"/>
                <a:gd name="connsiteX6" fmla="*/ 0 w 1979161"/>
                <a:gd name="connsiteY6" fmla="*/ 996501 h 1400237"/>
                <a:gd name="connsiteX7" fmla="*/ 989581 w 1979161"/>
                <a:gd name="connsiteY7" fmla="*/ 0 h 140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9161" h="1400237">
                  <a:moveTo>
                    <a:pt x="989581" y="0"/>
                  </a:moveTo>
                  <a:cubicBezTo>
                    <a:pt x="1542582" y="0"/>
                    <a:pt x="1979161" y="439633"/>
                    <a:pt x="1979161" y="996501"/>
                  </a:cubicBezTo>
                  <a:cubicBezTo>
                    <a:pt x="1979161" y="1091755"/>
                    <a:pt x="1964609" y="1187008"/>
                    <a:pt x="1939142" y="1276767"/>
                  </a:cubicBezTo>
                  <a:lnTo>
                    <a:pt x="1895459" y="1400237"/>
                  </a:lnTo>
                  <a:lnTo>
                    <a:pt x="83702" y="1400237"/>
                  </a:lnTo>
                  <a:lnTo>
                    <a:pt x="40020" y="1276767"/>
                  </a:lnTo>
                  <a:cubicBezTo>
                    <a:pt x="14553" y="1187008"/>
                    <a:pt x="0" y="1091755"/>
                    <a:pt x="0" y="996501"/>
                  </a:cubicBezTo>
                  <a:cubicBezTo>
                    <a:pt x="0" y="439633"/>
                    <a:pt x="436580" y="0"/>
                    <a:pt x="989581" y="0"/>
                  </a:cubicBezTo>
                  <a:close/>
                </a:path>
              </a:pathLst>
            </a:cu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3" name="Freeform 9">
              <a:extLst>
                <a:ext uri="{FF2B5EF4-FFF2-40B4-BE49-F238E27FC236}">
                  <a16:creationId xmlns:a16="http://schemas.microsoft.com/office/drawing/2014/main" id="{4E26BD30-23BE-489F-AC89-8DF2C1751DD0}"/>
                </a:ext>
              </a:extLst>
            </p:cNvPr>
            <p:cNvSpPr>
              <a:spLocks/>
            </p:cNvSpPr>
            <p:nvPr/>
          </p:nvSpPr>
          <p:spPr bwMode="auto">
            <a:xfrm>
              <a:off x="4762500" y="1477076"/>
              <a:ext cx="1618847" cy="1246599"/>
            </a:xfrm>
            <a:custGeom>
              <a:avLst/>
              <a:gdLst>
                <a:gd name="T0" fmla="*/ 126 w 136"/>
                <a:gd name="T1" fmla="*/ 104 h 104"/>
                <a:gd name="T2" fmla="*/ 136 w 136"/>
                <a:gd name="T3" fmla="*/ 68 h 104"/>
                <a:gd name="T4" fmla="*/ 68 w 136"/>
                <a:gd name="T5" fmla="*/ 0 h 104"/>
                <a:gd name="T6" fmla="*/ 0 w 136"/>
                <a:gd name="T7" fmla="*/ 68 h 104"/>
                <a:gd name="T8" fmla="*/ 10 w 136"/>
                <a:gd name="T9" fmla="*/ 104 h 104"/>
                <a:gd name="T10" fmla="*/ 126 w 136"/>
                <a:gd name="T11" fmla="*/ 104 h 104"/>
              </a:gdLst>
              <a:ahLst/>
              <a:cxnLst>
                <a:cxn ang="0">
                  <a:pos x="T0" y="T1"/>
                </a:cxn>
                <a:cxn ang="0">
                  <a:pos x="T2" y="T3"/>
                </a:cxn>
                <a:cxn ang="0">
                  <a:pos x="T4" y="T5"/>
                </a:cxn>
                <a:cxn ang="0">
                  <a:pos x="T6" y="T7"/>
                </a:cxn>
                <a:cxn ang="0">
                  <a:pos x="T8" y="T9"/>
                </a:cxn>
                <a:cxn ang="0">
                  <a:pos x="T10" y="T11"/>
                </a:cxn>
              </a:cxnLst>
              <a:rect l="0" t="0" r="r" b="b"/>
              <a:pathLst>
                <a:path w="136" h="104">
                  <a:moveTo>
                    <a:pt x="126" y="104"/>
                  </a:moveTo>
                  <a:cubicBezTo>
                    <a:pt x="132" y="94"/>
                    <a:pt x="136" y="81"/>
                    <a:pt x="136" y="68"/>
                  </a:cubicBezTo>
                  <a:cubicBezTo>
                    <a:pt x="136" y="30"/>
                    <a:pt x="106" y="0"/>
                    <a:pt x="68" y="0"/>
                  </a:cubicBezTo>
                  <a:cubicBezTo>
                    <a:pt x="30" y="0"/>
                    <a:pt x="0" y="30"/>
                    <a:pt x="0" y="68"/>
                  </a:cubicBezTo>
                  <a:cubicBezTo>
                    <a:pt x="0" y="81"/>
                    <a:pt x="4" y="94"/>
                    <a:pt x="10" y="104"/>
                  </a:cubicBezTo>
                  <a:lnTo>
                    <a:pt x="126" y="104"/>
                  </a:lnTo>
                  <a:close/>
                </a:path>
              </a:pathLst>
            </a:cu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8" name="Arc 67">
              <a:extLst>
                <a:ext uri="{FF2B5EF4-FFF2-40B4-BE49-F238E27FC236}">
                  <a16:creationId xmlns:a16="http://schemas.microsoft.com/office/drawing/2014/main" id="{AEC14294-CA30-43A0-9DAF-368A3D75C91C}"/>
                </a:ext>
              </a:extLst>
            </p:cNvPr>
            <p:cNvSpPr/>
            <p:nvPr/>
          </p:nvSpPr>
          <p:spPr>
            <a:xfrm>
              <a:off x="4971156" y="1690688"/>
              <a:ext cx="1201535" cy="1260095"/>
            </a:xfrm>
            <a:prstGeom prst="arc">
              <a:avLst>
                <a:gd name="adj1" fmla="val 10557327"/>
                <a:gd name="adj2" fmla="val 0"/>
              </a:avLst>
            </a:prstGeom>
            <a:no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noAutofit/>
            </a:bodyPr>
            <a:lstStyle/>
            <a:p>
              <a:pPr defTabSz="731520">
                <a:defRPr/>
              </a:pPr>
              <a:endParaRPr lang="en-US" sz="2880" dirty="0">
                <a:solidFill>
                  <a:srgbClr val="002D43"/>
                </a:solidFill>
                <a:latin typeface="Arial"/>
              </a:endParaRPr>
            </a:p>
          </p:txBody>
        </p:sp>
        <p:sp>
          <p:nvSpPr>
            <p:cNvPr id="75" name="Freeform: Shape 74">
              <a:extLst>
                <a:ext uri="{FF2B5EF4-FFF2-40B4-BE49-F238E27FC236}">
                  <a16:creationId xmlns:a16="http://schemas.microsoft.com/office/drawing/2014/main" id="{C9E0CEC4-3798-4BD7-A0FF-ACC2912C4FC8}"/>
                </a:ext>
              </a:extLst>
            </p:cNvPr>
            <p:cNvSpPr/>
            <p:nvPr/>
          </p:nvSpPr>
          <p:spPr>
            <a:xfrm rot="3677371">
              <a:off x="5664466" y="1980090"/>
              <a:ext cx="233275" cy="613756"/>
            </a:xfrm>
            <a:custGeom>
              <a:avLst/>
              <a:gdLst>
                <a:gd name="connsiteX0" fmla="*/ 220572 w 441146"/>
                <a:gd name="connsiteY0" fmla="*/ 0 h 905513"/>
                <a:gd name="connsiteX1" fmla="*/ 409962 w 441146"/>
                <a:gd name="connsiteY1" fmla="*/ 578541 h 905513"/>
                <a:gd name="connsiteX2" fmla="*/ 423812 w 441146"/>
                <a:gd name="connsiteY2" fmla="*/ 599083 h 905513"/>
                <a:gd name="connsiteX3" fmla="*/ 441146 w 441146"/>
                <a:gd name="connsiteY3" fmla="*/ 684940 h 905513"/>
                <a:gd name="connsiteX4" fmla="*/ 220573 w 441146"/>
                <a:gd name="connsiteY4" fmla="*/ 905513 h 905513"/>
                <a:gd name="connsiteX5" fmla="*/ 0 w 441146"/>
                <a:gd name="connsiteY5" fmla="*/ 684940 h 905513"/>
                <a:gd name="connsiteX6" fmla="*/ 17334 w 441146"/>
                <a:gd name="connsiteY6" fmla="*/ 599083 h 905513"/>
                <a:gd name="connsiteX7" fmla="*/ 31180 w 441146"/>
                <a:gd name="connsiteY7" fmla="*/ 578547 h 905513"/>
                <a:gd name="connsiteX0" fmla="*/ 232051 w 441146"/>
                <a:gd name="connsiteY0" fmla="*/ 0 h 1160674"/>
                <a:gd name="connsiteX1" fmla="*/ 409962 w 441146"/>
                <a:gd name="connsiteY1" fmla="*/ 833702 h 1160674"/>
                <a:gd name="connsiteX2" fmla="*/ 423812 w 441146"/>
                <a:gd name="connsiteY2" fmla="*/ 854244 h 1160674"/>
                <a:gd name="connsiteX3" fmla="*/ 441146 w 441146"/>
                <a:gd name="connsiteY3" fmla="*/ 940101 h 1160674"/>
                <a:gd name="connsiteX4" fmla="*/ 220573 w 441146"/>
                <a:gd name="connsiteY4" fmla="*/ 1160674 h 1160674"/>
                <a:gd name="connsiteX5" fmla="*/ 0 w 441146"/>
                <a:gd name="connsiteY5" fmla="*/ 940101 h 1160674"/>
                <a:gd name="connsiteX6" fmla="*/ 17334 w 441146"/>
                <a:gd name="connsiteY6" fmla="*/ 854244 h 1160674"/>
                <a:gd name="connsiteX7" fmla="*/ 31180 w 441146"/>
                <a:gd name="connsiteY7" fmla="*/ 833708 h 1160674"/>
                <a:gd name="connsiteX8" fmla="*/ 232051 w 441146"/>
                <a:gd name="connsiteY8" fmla="*/ 0 h 1160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146" h="1160674">
                  <a:moveTo>
                    <a:pt x="232051" y="0"/>
                  </a:moveTo>
                  <a:lnTo>
                    <a:pt x="409962" y="833702"/>
                  </a:lnTo>
                  <a:lnTo>
                    <a:pt x="423812" y="854244"/>
                  </a:lnTo>
                  <a:cubicBezTo>
                    <a:pt x="434974" y="880633"/>
                    <a:pt x="441146" y="909646"/>
                    <a:pt x="441146" y="940101"/>
                  </a:cubicBezTo>
                  <a:cubicBezTo>
                    <a:pt x="441146" y="1061920"/>
                    <a:pt x="342392" y="1160674"/>
                    <a:pt x="220573" y="1160674"/>
                  </a:cubicBezTo>
                  <a:cubicBezTo>
                    <a:pt x="98754" y="1160674"/>
                    <a:pt x="0" y="1061920"/>
                    <a:pt x="0" y="940101"/>
                  </a:cubicBezTo>
                  <a:cubicBezTo>
                    <a:pt x="0" y="909646"/>
                    <a:pt x="6172" y="880633"/>
                    <a:pt x="17334" y="854244"/>
                  </a:cubicBezTo>
                  <a:lnTo>
                    <a:pt x="31180" y="833708"/>
                  </a:lnTo>
                  <a:cubicBezTo>
                    <a:pt x="94311" y="640859"/>
                    <a:pt x="168920" y="192849"/>
                    <a:pt x="232051" y="0"/>
                  </a:cubicBezTo>
                  <a:close/>
                </a:path>
              </a:pathLst>
            </a:custGeom>
            <a:solidFill>
              <a:schemeClr val="tx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77" name="Oval 76">
              <a:extLst>
                <a:ext uri="{FF2B5EF4-FFF2-40B4-BE49-F238E27FC236}">
                  <a16:creationId xmlns:a16="http://schemas.microsoft.com/office/drawing/2014/main" id="{8D80AC71-0EA2-40D2-A662-4BAE991558A6}"/>
                </a:ext>
              </a:extLst>
            </p:cNvPr>
            <p:cNvSpPr/>
            <p:nvPr/>
          </p:nvSpPr>
          <p:spPr>
            <a:xfrm>
              <a:off x="4917422" y="2266662"/>
              <a:ext cx="165516" cy="165516"/>
            </a:xfrm>
            <a:prstGeom prst="ellipse">
              <a:avLst/>
            </a:prstGeom>
            <a:solidFill>
              <a:schemeClr val="tx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78" name="Oval 77">
              <a:extLst>
                <a:ext uri="{FF2B5EF4-FFF2-40B4-BE49-F238E27FC236}">
                  <a16:creationId xmlns:a16="http://schemas.microsoft.com/office/drawing/2014/main" id="{0C0CF22A-7DCB-4175-AE02-AE025BD16448}"/>
                </a:ext>
              </a:extLst>
            </p:cNvPr>
            <p:cNvSpPr/>
            <p:nvPr/>
          </p:nvSpPr>
          <p:spPr>
            <a:xfrm>
              <a:off x="6064335" y="2266662"/>
              <a:ext cx="165516" cy="165516"/>
            </a:xfrm>
            <a:prstGeom prst="ellipse">
              <a:avLst/>
            </a:prstGeom>
            <a:solidFill>
              <a:schemeClr val="tx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79" name="Oval 78">
              <a:extLst>
                <a:ext uri="{FF2B5EF4-FFF2-40B4-BE49-F238E27FC236}">
                  <a16:creationId xmlns:a16="http://schemas.microsoft.com/office/drawing/2014/main" id="{D0C4572D-47F8-488F-B1E5-715F6CE27173}"/>
                </a:ext>
              </a:extLst>
            </p:cNvPr>
            <p:cNvSpPr/>
            <p:nvPr/>
          </p:nvSpPr>
          <p:spPr>
            <a:xfrm>
              <a:off x="5929593" y="1824323"/>
              <a:ext cx="165516" cy="165516"/>
            </a:xfrm>
            <a:prstGeom prst="ellipse">
              <a:avLst/>
            </a:prstGeom>
            <a:solidFill>
              <a:schemeClr val="tx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98" name="Oval 97">
              <a:extLst>
                <a:ext uri="{FF2B5EF4-FFF2-40B4-BE49-F238E27FC236}">
                  <a16:creationId xmlns:a16="http://schemas.microsoft.com/office/drawing/2014/main" id="{63A2DD5C-1020-41E3-9A2F-C0FC7956ECE0}"/>
                </a:ext>
              </a:extLst>
            </p:cNvPr>
            <p:cNvSpPr/>
            <p:nvPr/>
          </p:nvSpPr>
          <p:spPr>
            <a:xfrm>
              <a:off x="5041424" y="1824323"/>
              <a:ext cx="165516" cy="165516"/>
            </a:xfrm>
            <a:prstGeom prst="ellipse">
              <a:avLst/>
            </a:prstGeom>
            <a:solidFill>
              <a:schemeClr val="tx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99" name="Oval 98">
              <a:extLst>
                <a:ext uri="{FF2B5EF4-FFF2-40B4-BE49-F238E27FC236}">
                  <a16:creationId xmlns:a16="http://schemas.microsoft.com/office/drawing/2014/main" id="{7D2FBD75-CA33-4AC6-9CD2-33EE5828ACE1}"/>
                </a:ext>
              </a:extLst>
            </p:cNvPr>
            <p:cNvSpPr/>
            <p:nvPr/>
          </p:nvSpPr>
          <p:spPr>
            <a:xfrm>
              <a:off x="5489165" y="1609580"/>
              <a:ext cx="165516" cy="165516"/>
            </a:xfrm>
            <a:prstGeom prst="ellipse">
              <a:avLst/>
            </a:prstGeom>
            <a:solidFill>
              <a:schemeClr val="tx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100" name="Group 99">
            <a:extLst>
              <a:ext uri="{FF2B5EF4-FFF2-40B4-BE49-F238E27FC236}">
                <a16:creationId xmlns:a16="http://schemas.microsoft.com/office/drawing/2014/main" id="{EA3FFBAB-10C8-412D-B19B-D5E38C06E349}"/>
              </a:ext>
            </a:extLst>
          </p:cNvPr>
          <p:cNvGrpSpPr/>
          <p:nvPr/>
        </p:nvGrpSpPr>
        <p:grpSpPr>
          <a:xfrm>
            <a:off x="1503621" y="1603715"/>
            <a:ext cx="1417968" cy="1711640"/>
            <a:chOff x="3265713" y="996950"/>
            <a:chExt cx="914400" cy="1103779"/>
          </a:xfrm>
        </p:grpSpPr>
        <p:sp>
          <p:nvSpPr>
            <p:cNvPr id="101" name="Freeform: Shape 100">
              <a:extLst>
                <a:ext uri="{FF2B5EF4-FFF2-40B4-BE49-F238E27FC236}">
                  <a16:creationId xmlns:a16="http://schemas.microsoft.com/office/drawing/2014/main" id="{5EFB6298-0F16-416F-8008-35F3292C576D}"/>
                </a:ext>
              </a:extLst>
            </p:cNvPr>
            <p:cNvSpPr/>
            <p:nvPr/>
          </p:nvSpPr>
          <p:spPr>
            <a:xfrm>
              <a:off x="3265713" y="996950"/>
              <a:ext cx="914400" cy="1103779"/>
            </a:xfrm>
            <a:custGeom>
              <a:avLst/>
              <a:gdLst>
                <a:gd name="connsiteX0" fmla="*/ 457200 w 914400"/>
                <a:gd name="connsiteY0" fmla="*/ 0 h 1103779"/>
                <a:gd name="connsiteX1" fmla="*/ 780489 w 914400"/>
                <a:gd name="connsiteY1" fmla="*/ 133911 h 1103779"/>
                <a:gd name="connsiteX2" fmla="*/ 780489 w 914400"/>
                <a:gd name="connsiteY2" fmla="*/ 780489 h 1103779"/>
                <a:gd name="connsiteX3" fmla="*/ 457200 w 914400"/>
                <a:gd name="connsiteY3" fmla="*/ 1103779 h 1103779"/>
                <a:gd name="connsiteX4" fmla="*/ 133911 w 914400"/>
                <a:gd name="connsiteY4" fmla="*/ 780489 h 1103779"/>
                <a:gd name="connsiteX5" fmla="*/ 133911 w 914400"/>
                <a:gd name="connsiteY5" fmla="*/ 133911 h 1103779"/>
                <a:gd name="connsiteX6" fmla="*/ 457200 w 914400"/>
                <a:gd name="connsiteY6" fmla="*/ 0 h 110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1103779">
                  <a:moveTo>
                    <a:pt x="457200" y="0"/>
                  </a:moveTo>
                  <a:cubicBezTo>
                    <a:pt x="574208" y="0"/>
                    <a:pt x="691215" y="44637"/>
                    <a:pt x="780489" y="133911"/>
                  </a:cubicBezTo>
                  <a:cubicBezTo>
                    <a:pt x="959037" y="312459"/>
                    <a:pt x="959037" y="601941"/>
                    <a:pt x="780489" y="780489"/>
                  </a:cubicBezTo>
                  <a:lnTo>
                    <a:pt x="457200" y="1103779"/>
                  </a:lnTo>
                  <a:lnTo>
                    <a:pt x="133911" y="780489"/>
                  </a:lnTo>
                  <a:cubicBezTo>
                    <a:pt x="-44637" y="601941"/>
                    <a:pt x="-44637" y="312459"/>
                    <a:pt x="133911" y="133911"/>
                  </a:cubicBezTo>
                  <a:cubicBezTo>
                    <a:pt x="223185" y="44637"/>
                    <a:pt x="340193" y="0"/>
                    <a:pt x="457200" y="0"/>
                  </a:cubicBezTo>
                  <a:close/>
                </a:path>
              </a:pathLst>
            </a:custGeom>
            <a:gradFill>
              <a:gsLst>
                <a:gs pos="1961">
                  <a:schemeClr val="accent1"/>
                </a:gs>
                <a:gs pos="100000">
                  <a:srgbClr val="384C87"/>
                </a:gs>
              </a:gsLst>
              <a:lin ang="5400000" scaled="0"/>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2" name="Oval 101">
              <a:extLst>
                <a:ext uri="{FF2B5EF4-FFF2-40B4-BE49-F238E27FC236}">
                  <a16:creationId xmlns:a16="http://schemas.microsoft.com/office/drawing/2014/main" id="{644597AE-28E7-4DB6-AC25-F17B228CCC2D}"/>
                </a:ext>
              </a:extLst>
            </p:cNvPr>
            <p:cNvSpPr/>
            <p:nvPr/>
          </p:nvSpPr>
          <p:spPr>
            <a:xfrm>
              <a:off x="3377321" y="1115145"/>
              <a:ext cx="691185" cy="691185"/>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3" name="Group 102">
            <a:extLst>
              <a:ext uri="{FF2B5EF4-FFF2-40B4-BE49-F238E27FC236}">
                <a16:creationId xmlns:a16="http://schemas.microsoft.com/office/drawing/2014/main" id="{73541DA5-8638-409D-924F-02736889653C}"/>
              </a:ext>
            </a:extLst>
          </p:cNvPr>
          <p:cNvGrpSpPr/>
          <p:nvPr/>
        </p:nvGrpSpPr>
        <p:grpSpPr>
          <a:xfrm>
            <a:off x="1861999" y="1886304"/>
            <a:ext cx="701210" cy="817336"/>
            <a:chOff x="4747098" y="736870"/>
            <a:chExt cx="2305455" cy="2687266"/>
          </a:xfrm>
        </p:grpSpPr>
        <p:sp>
          <p:nvSpPr>
            <p:cNvPr id="104" name="Rectangle 103">
              <a:extLst>
                <a:ext uri="{FF2B5EF4-FFF2-40B4-BE49-F238E27FC236}">
                  <a16:creationId xmlns:a16="http://schemas.microsoft.com/office/drawing/2014/main" id="{93A7CCAF-374F-4BB6-84A3-AAAD7BE83162}"/>
                </a:ext>
              </a:extLst>
            </p:cNvPr>
            <p:cNvSpPr/>
            <p:nvPr/>
          </p:nvSpPr>
          <p:spPr>
            <a:xfrm>
              <a:off x="5734725" y="996950"/>
              <a:ext cx="330200" cy="226033"/>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5" name="Rectangle: Top Corners Rounded 104">
              <a:extLst>
                <a:ext uri="{FF2B5EF4-FFF2-40B4-BE49-F238E27FC236}">
                  <a16:creationId xmlns:a16="http://schemas.microsoft.com/office/drawing/2014/main" id="{CF76223C-FD61-45A1-BFD8-C974715FBC0E}"/>
                </a:ext>
              </a:extLst>
            </p:cNvPr>
            <p:cNvSpPr/>
            <p:nvPr/>
          </p:nvSpPr>
          <p:spPr>
            <a:xfrm rot="2700000">
              <a:off x="6525579" y="1210047"/>
              <a:ext cx="310811" cy="310811"/>
            </a:xfrm>
            <a:prstGeom prst="round2SameRect">
              <a:avLst>
                <a:gd name="adj1" fmla="val 26780"/>
                <a:gd name="adj2" fmla="val 0"/>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6" name="Oval 105">
              <a:extLst>
                <a:ext uri="{FF2B5EF4-FFF2-40B4-BE49-F238E27FC236}">
                  <a16:creationId xmlns:a16="http://schemas.microsoft.com/office/drawing/2014/main" id="{1B925500-3043-4425-A437-2C2C0A5DECB2}"/>
                </a:ext>
              </a:extLst>
            </p:cNvPr>
            <p:cNvSpPr/>
            <p:nvPr/>
          </p:nvSpPr>
          <p:spPr>
            <a:xfrm>
              <a:off x="4747098" y="1118681"/>
              <a:ext cx="2305455" cy="2305455"/>
            </a:xfrm>
            <a:prstGeom prst="ellips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7" name="Oval 106">
              <a:extLst>
                <a:ext uri="{FF2B5EF4-FFF2-40B4-BE49-F238E27FC236}">
                  <a16:creationId xmlns:a16="http://schemas.microsoft.com/office/drawing/2014/main" id="{0ABFD561-5CA8-415E-91DD-C0E936A3F93A}"/>
                </a:ext>
              </a:extLst>
            </p:cNvPr>
            <p:cNvSpPr/>
            <p:nvPr/>
          </p:nvSpPr>
          <p:spPr>
            <a:xfrm>
              <a:off x="4954350" y="1325933"/>
              <a:ext cx="1890950" cy="189095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srgbClr val="FFFFFF"/>
                </a:solidFill>
                <a:latin typeface="Arial"/>
              </a:endParaRPr>
            </a:p>
          </p:txBody>
        </p:sp>
        <p:cxnSp>
          <p:nvCxnSpPr>
            <p:cNvPr id="108" name="Straight Connector 107">
              <a:extLst>
                <a:ext uri="{FF2B5EF4-FFF2-40B4-BE49-F238E27FC236}">
                  <a16:creationId xmlns:a16="http://schemas.microsoft.com/office/drawing/2014/main" id="{ECE5D723-EC0B-4321-910C-010A84659C0C}"/>
                </a:ext>
              </a:extLst>
            </p:cNvPr>
            <p:cNvCxnSpPr/>
            <p:nvPr/>
          </p:nvCxnSpPr>
          <p:spPr>
            <a:xfrm flipH="1">
              <a:off x="5422900" y="2235200"/>
              <a:ext cx="444500" cy="527050"/>
            </a:xfrm>
            <a:prstGeom prst="line">
              <a:avLst/>
            </a:prstGeom>
            <a:noFill/>
            <a:ln w="19050" cap="flat">
              <a:solidFill>
                <a:schemeClr val="tx1"/>
              </a:solidFill>
              <a:prstDash val="solid"/>
              <a:miter lim="800000"/>
              <a:headEnd type="oval"/>
              <a:tailEnd/>
            </a:ln>
          </p:spPr>
        </p:cxnSp>
        <p:sp>
          <p:nvSpPr>
            <p:cNvPr id="109" name="Arc 108">
              <a:extLst>
                <a:ext uri="{FF2B5EF4-FFF2-40B4-BE49-F238E27FC236}">
                  <a16:creationId xmlns:a16="http://schemas.microsoft.com/office/drawing/2014/main" id="{0BF16A86-C9AE-407A-BEF4-8B0D0B058F65}"/>
                </a:ext>
              </a:extLst>
            </p:cNvPr>
            <p:cNvSpPr/>
            <p:nvPr/>
          </p:nvSpPr>
          <p:spPr>
            <a:xfrm>
              <a:off x="5180383" y="1551966"/>
              <a:ext cx="1438884" cy="1438884"/>
            </a:xfrm>
            <a:prstGeom prst="arc">
              <a:avLst>
                <a:gd name="adj1" fmla="val 16200000"/>
                <a:gd name="adj2" fmla="val 7507304"/>
              </a:avLst>
            </a:prstGeom>
            <a:noFill/>
            <a:ln w="19050" cap="flat">
              <a:solidFill>
                <a:schemeClr val="tx1"/>
              </a:solidFill>
              <a:prstDash val="sysDot"/>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10" name="Rectangle: Rounded Corners 109">
              <a:extLst>
                <a:ext uri="{FF2B5EF4-FFF2-40B4-BE49-F238E27FC236}">
                  <a16:creationId xmlns:a16="http://schemas.microsoft.com/office/drawing/2014/main" id="{46F39D0D-E13C-4CD4-9EB2-5E90AF3DBEB2}"/>
                </a:ext>
              </a:extLst>
            </p:cNvPr>
            <p:cNvSpPr/>
            <p:nvPr/>
          </p:nvSpPr>
          <p:spPr>
            <a:xfrm>
              <a:off x="5555034" y="736870"/>
              <a:ext cx="689583" cy="260080"/>
            </a:xfrm>
            <a:prstGeom prst="roundRect">
              <a:avLst>
                <a:gd name="adj" fmla="val 50000"/>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spTree>
    <p:extLst>
      <p:ext uri="{BB962C8B-B14F-4D97-AF65-F5344CB8AC3E}">
        <p14:creationId xmlns:p14="http://schemas.microsoft.com/office/powerpoint/2010/main" val="41206565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nodeType="withEffect">
                                  <p:stCondLst>
                                    <p:cond delay="0"/>
                                  </p:stCondLst>
                                  <p:childTnLst>
                                    <p:animMotion origin="layout" path="M 1.35417E-6 4.01235E-6 L 1.35417E-6 -0.03395 " pathEditMode="relative" rAng="0" ptsTypes="AA">
                                      <p:cBhvr>
                                        <p:cTn id="9" dur="500" spd="-100000" fill="hold"/>
                                        <p:tgtEl>
                                          <p:spTgt spid="12"/>
                                        </p:tgtEl>
                                        <p:attrNameLst>
                                          <p:attrName>ppt_x</p:attrName>
                                          <p:attrName>ppt_y</p:attrName>
                                        </p:attrNameLst>
                                      </p:cBhvr>
                                      <p:rCtr x="0" y="-1698"/>
                                    </p:animMotion>
                                  </p:childTnLst>
                                </p:cTn>
                              </p:par>
                              <p:par>
                                <p:cTn id="10" presetID="1" presetClass="entr" presetSubtype="0" fill="hold" nodeType="withEffect">
                                  <p:stCondLst>
                                    <p:cond delay="250"/>
                                  </p:stCondLst>
                                  <p:childTnLst>
                                    <p:set>
                                      <p:cBhvr>
                                        <p:cTn id="11" dur="1" fill="hold">
                                          <p:stCondLst>
                                            <p:cond delay="0"/>
                                          </p:stCondLst>
                                        </p:cTn>
                                        <p:tgtEl>
                                          <p:spTgt spid="76"/>
                                        </p:tgtEl>
                                        <p:attrNameLst>
                                          <p:attrName>style.visibility</p:attrName>
                                        </p:attrNameLst>
                                      </p:cBhvr>
                                      <p:to>
                                        <p:strVal val="visible"/>
                                      </p:to>
                                    </p:set>
                                  </p:childTnLst>
                                </p:cTn>
                              </p:par>
                              <p:par>
                                <p:cTn id="12" presetID="6" presetClass="emph" presetSubtype="0" accel="100000" autoRev="1" fill="hold" nodeType="withEffect">
                                  <p:stCondLst>
                                    <p:cond delay="0"/>
                                  </p:stCondLst>
                                  <p:childTnLst>
                                    <p:animScale>
                                      <p:cBhvr>
                                        <p:cTn id="13" dur="250" fill="hold"/>
                                        <p:tgtEl>
                                          <p:spTgt spid="76"/>
                                        </p:tgtEl>
                                      </p:cBhvr>
                                      <p:by x="0" y="0"/>
                                    </p:animScale>
                                  </p:childTnLst>
                                </p:cTn>
                              </p:par>
                              <p:par>
                                <p:cTn id="14" presetID="10" presetClass="entr" presetSubtype="0" fill="hold" grpId="0" nodeType="withEffect">
                                  <p:stCondLst>
                                    <p:cond delay="25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50"/>
                                        <p:tgtEl>
                                          <p:spTgt spid="34"/>
                                        </p:tgtEl>
                                      </p:cBhvr>
                                    </p:animEffect>
                                  </p:childTnLst>
                                </p:cTn>
                              </p:par>
                              <p:par>
                                <p:cTn id="17" presetID="42" presetClass="path" presetSubtype="0" decel="100000" fill="hold" grpId="1" nodeType="withEffect">
                                  <p:stCondLst>
                                    <p:cond delay="250"/>
                                  </p:stCondLst>
                                  <p:childTnLst>
                                    <p:animMotion origin="layout" path="M -3.61111E-6 3.7037E-6 L 0.02897 3.7037E-6 " pathEditMode="relative" rAng="0" ptsTypes="AA">
                                      <p:cBhvr>
                                        <p:cTn id="18" dur="500" spd="-100000" fill="hold"/>
                                        <p:tgtEl>
                                          <p:spTgt spid="34"/>
                                        </p:tgtEl>
                                        <p:attrNameLst>
                                          <p:attrName>ppt_x</p:attrName>
                                          <p:attrName>ppt_y</p:attrName>
                                        </p:attrNameLst>
                                      </p:cBhvr>
                                      <p:rCtr x="1443" y="0"/>
                                    </p:animMotion>
                                  </p:childTnLst>
                                </p:cTn>
                              </p:par>
                              <p:par>
                                <p:cTn id="19" presetID="10" presetClass="entr" presetSubtype="0" fill="hold" grpId="0" nodeType="withEffect">
                                  <p:stCondLst>
                                    <p:cond delay="50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250"/>
                                        <p:tgtEl>
                                          <p:spTgt spid="29"/>
                                        </p:tgtEl>
                                      </p:cBhvr>
                                    </p:animEffect>
                                  </p:childTnLst>
                                </p:cTn>
                              </p:par>
                              <p:par>
                                <p:cTn id="22" presetID="42" presetClass="path" presetSubtype="0" decel="100000" fill="hold" grpId="1" nodeType="withEffect">
                                  <p:stCondLst>
                                    <p:cond delay="500"/>
                                  </p:stCondLst>
                                  <p:childTnLst>
                                    <p:animMotion origin="layout" path="M 4.23611E-6 -4.1358E-6 L 0.02897 -4.1358E-6 " pathEditMode="relative" rAng="0" ptsTypes="AA">
                                      <p:cBhvr>
                                        <p:cTn id="23" dur="500" spd="-100000" fill="hold"/>
                                        <p:tgtEl>
                                          <p:spTgt spid="29"/>
                                        </p:tgtEl>
                                        <p:attrNameLst>
                                          <p:attrName>ppt_x</p:attrName>
                                          <p:attrName>ppt_y</p:attrName>
                                        </p:attrNameLst>
                                      </p:cBhvr>
                                      <p:rCtr x="144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4" grpId="0"/>
      <p:bldP spid="34"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52837A-494C-45BB-BB1D-E4A3580D1418}"/>
              </a:ext>
            </a:extLst>
          </p:cNvPr>
          <p:cNvSpPr/>
          <p:nvPr/>
        </p:nvSpPr>
        <p:spPr>
          <a:xfrm>
            <a:off x="8046720" y="0"/>
            <a:ext cx="6583680" cy="8229600"/>
          </a:xfrm>
          <a:prstGeom prst="rect">
            <a:avLst/>
          </a:prstGeom>
          <a:gradFill>
            <a:gsLst>
              <a:gs pos="1961">
                <a:schemeClr val="accent1"/>
              </a:gs>
              <a:gs pos="10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Isosceles Triangle 6">
            <a:extLst>
              <a:ext uri="{FF2B5EF4-FFF2-40B4-BE49-F238E27FC236}">
                <a16:creationId xmlns:a16="http://schemas.microsoft.com/office/drawing/2014/main" id="{D08F4468-6105-4C32-9F9E-892ABDC0A735}"/>
              </a:ext>
            </a:extLst>
          </p:cNvPr>
          <p:cNvSpPr/>
          <p:nvPr/>
        </p:nvSpPr>
        <p:spPr>
          <a:xfrm rot="5400000">
            <a:off x="7902027" y="3873413"/>
            <a:ext cx="772160" cy="482774"/>
          </a:xfrm>
          <a:prstGeom prs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27" name="TextBox 26">
            <a:extLst>
              <a:ext uri="{FF2B5EF4-FFF2-40B4-BE49-F238E27FC236}">
                <a16:creationId xmlns:a16="http://schemas.microsoft.com/office/drawing/2014/main" id="{6F8E453A-350F-40D9-A809-B8535CA7EE4B}"/>
              </a:ext>
            </a:extLst>
          </p:cNvPr>
          <p:cNvSpPr txBox="1"/>
          <p:nvPr/>
        </p:nvSpPr>
        <p:spPr>
          <a:xfrm>
            <a:off x="9088665" y="3137898"/>
            <a:ext cx="4499790" cy="195380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Hypothesis-driven </a:t>
            </a:r>
            <a:r>
              <a:rPr lang="en-US" b="1" dirty="0">
                <a:solidFill>
                  <a:schemeClr val="accent2"/>
                </a:solidFill>
                <a:latin typeface="+mn-lt"/>
              </a:rPr>
              <a:t>development</a:t>
            </a:r>
          </a:p>
        </p:txBody>
      </p:sp>
      <p:pic>
        <p:nvPicPr>
          <p:cNvPr id="2050" name="Picture 2" descr="Image result for Lean enterprise Jez Humble">
            <a:extLst>
              <a:ext uri="{FF2B5EF4-FFF2-40B4-BE49-F238E27FC236}">
                <a16:creationId xmlns:a16="http://schemas.microsoft.com/office/drawing/2014/main" id="{147E04A6-2D0B-4925-B221-0214731C9F27}"/>
              </a:ext>
            </a:extLst>
          </p:cNvPr>
          <p:cNvPicPr>
            <a:picLocks noChangeArrowheads="1"/>
          </p:cNvPicPr>
          <p:nvPr/>
        </p:nvPicPr>
        <p:blipFill rotWithShape="1">
          <a:blip r:embed="rId2">
            <a:extLst>
              <a:ext uri="{28A0092B-C50C-407E-A947-70E740481C1C}">
                <a14:useLocalDpi xmlns:a14="http://schemas.microsoft.com/office/drawing/2010/main" val="0"/>
              </a:ext>
            </a:extLst>
          </a:blip>
          <a:srcRect l="541" t="210" r="833" b="593"/>
          <a:stretch/>
        </p:blipFill>
        <p:spPr bwMode="auto">
          <a:xfrm>
            <a:off x="1923898" y="925373"/>
            <a:ext cx="4198925" cy="6378854"/>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788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50"/>
                                        <p:tgtEl>
                                          <p:spTgt spid="27"/>
                                        </p:tgtEl>
                                      </p:cBhvr>
                                    </p:animEffect>
                                  </p:childTnLst>
                                </p:cTn>
                              </p:par>
                              <p:par>
                                <p:cTn id="8" presetID="42" presetClass="path" presetSubtype="0" decel="100000" fill="hold" grpId="1" nodeType="withEffect">
                                  <p:stCondLst>
                                    <p:cond delay="500"/>
                                  </p:stCondLst>
                                  <p:childTnLst>
                                    <p:animMotion origin="layout" path="M 3.40278E-6 0 L 0.02897 0 " pathEditMode="relative" rAng="0" ptsTypes="AA">
                                      <p:cBhvr>
                                        <p:cTn id="9" dur="500" spd="-100000" fill="hold"/>
                                        <p:tgtEl>
                                          <p:spTgt spid="27"/>
                                        </p:tgtEl>
                                        <p:attrNameLst>
                                          <p:attrName>ppt_x</p:attrName>
                                          <p:attrName>ppt_y</p:attrName>
                                        </p:attrNameLst>
                                      </p:cBhvr>
                                      <p:rCtr x="1443" y="0"/>
                                    </p:animMotion>
                                  </p:childTnLst>
                                </p:cTn>
                              </p:par>
                              <p:par>
                                <p:cTn id="10" presetID="10"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grpId="1" nodeType="withEffect">
                                  <p:stCondLst>
                                    <p:cond delay="250"/>
                                  </p:stCondLst>
                                  <p:childTnLst>
                                    <p:animMotion origin="layout" path="M -3.05556E-6 0 L -0.04097 0 " pathEditMode="relative" rAng="0" ptsTypes="AA">
                                      <p:cBhvr>
                                        <p:cTn id="14" dur="500" spd="-100000" fill="hold"/>
                                        <p:tgtEl>
                                          <p:spTgt spid="7"/>
                                        </p:tgtEl>
                                        <p:attrNameLst>
                                          <p:attrName>ppt_x</p:attrName>
                                          <p:attrName>ppt_y</p:attrName>
                                        </p:attrNameLst>
                                      </p:cBhvr>
                                      <p:rCtr x="-2049" y="0"/>
                                    </p:animMotion>
                                  </p:childTnLst>
                                </p:cTn>
                              </p:par>
                              <p:par>
                                <p:cTn id="15" presetID="10"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250"/>
                                        <p:tgtEl>
                                          <p:spTgt spid="2050"/>
                                        </p:tgtEl>
                                      </p:cBhvr>
                                    </p:animEffect>
                                  </p:childTnLst>
                                </p:cTn>
                              </p:par>
                              <p:par>
                                <p:cTn id="18" presetID="42" presetClass="path" presetSubtype="0" decel="100000" fill="hold" nodeType="withEffect">
                                  <p:stCondLst>
                                    <p:cond delay="0"/>
                                  </p:stCondLst>
                                  <p:childTnLst>
                                    <p:animMotion origin="layout" path="M -3.05556E-6 0 L -0.04097 0 " pathEditMode="relative" rAng="0" ptsTypes="AA">
                                      <p:cBhvr>
                                        <p:cTn id="19" dur="500" spd="-100000" fill="hold"/>
                                        <p:tgtEl>
                                          <p:spTgt spid="2050"/>
                                        </p:tgtEl>
                                        <p:attrNameLst>
                                          <p:attrName>ppt_x</p:attrName>
                                          <p:attrName>ppt_y</p:attrName>
                                        </p:attrNameLst>
                                      </p:cBhvr>
                                      <p:rCtr x="-20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7" grpId="0"/>
      <p:bldP spid="27"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52837A-494C-45BB-BB1D-E4A3580D1418}"/>
              </a:ext>
            </a:extLst>
          </p:cNvPr>
          <p:cNvSpPr/>
          <p:nvPr/>
        </p:nvSpPr>
        <p:spPr>
          <a:xfrm>
            <a:off x="8046720" y="0"/>
            <a:ext cx="6583680" cy="8229600"/>
          </a:xfrm>
          <a:prstGeom prst="rect">
            <a:avLst/>
          </a:prstGeom>
          <a:gradFill>
            <a:gsLst>
              <a:gs pos="1961">
                <a:schemeClr val="accent1"/>
              </a:gs>
              <a:gs pos="10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a:extLst>
              <a:ext uri="{FF2B5EF4-FFF2-40B4-BE49-F238E27FC236}">
                <a16:creationId xmlns:a16="http://schemas.microsoft.com/office/drawing/2014/main" id="{9B2B5B2E-FCE2-8748-9F40-CA0589CBF4AC}"/>
              </a:ext>
            </a:extLst>
          </p:cNvPr>
          <p:cNvPicPr>
            <a:picLocks noChangeAspect="1"/>
          </p:cNvPicPr>
          <p:nvPr/>
        </p:nvPicPr>
        <p:blipFill>
          <a:blip r:embed="rId3"/>
          <a:stretch>
            <a:fillRect/>
          </a:stretch>
        </p:blipFill>
        <p:spPr>
          <a:xfrm>
            <a:off x="9167056" y="1194556"/>
            <a:ext cx="3878383" cy="2813969"/>
          </a:xfrm>
          <a:prstGeom prst="rect">
            <a:avLst/>
          </a:prstGeom>
        </p:spPr>
      </p:pic>
      <p:sp>
        <p:nvSpPr>
          <p:cNvPr id="7" name="Isosceles Triangle 6">
            <a:extLst>
              <a:ext uri="{FF2B5EF4-FFF2-40B4-BE49-F238E27FC236}">
                <a16:creationId xmlns:a16="http://schemas.microsoft.com/office/drawing/2014/main" id="{D08F4468-6105-4C32-9F9E-892ABDC0A735}"/>
              </a:ext>
            </a:extLst>
          </p:cNvPr>
          <p:cNvSpPr/>
          <p:nvPr/>
        </p:nvSpPr>
        <p:spPr>
          <a:xfrm rot="5400000">
            <a:off x="7902027" y="3873413"/>
            <a:ext cx="772160" cy="482774"/>
          </a:xfrm>
          <a:prstGeom prs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27" name="TextBox 26">
            <a:extLst>
              <a:ext uri="{FF2B5EF4-FFF2-40B4-BE49-F238E27FC236}">
                <a16:creationId xmlns:a16="http://schemas.microsoft.com/office/drawing/2014/main" id="{6F8E453A-350F-40D9-A809-B8535CA7EE4B}"/>
              </a:ext>
            </a:extLst>
          </p:cNvPr>
          <p:cNvSpPr txBox="1"/>
          <p:nvPr/>
        </p:nvSpPr>
        <p:spPr>
          <a:xfrm>
            <a:off x="9048702" y="3137898"/>
            <a:ext cx="4499790" cy="195380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solidFill>
                  <a:schemeClr val="accent2"/>
                </a:solidFill>
                <a:latin typeface="+mn-lt"/>
              </a:rPr>
              <a:t>Break away</a:t>
            </a:r>
            <a:br>
              <a:rPr lang="en-US" dirty="0">
                <a:solidFill>
                  <a:schemeClr val="accent2"/>
                </a:solidFill>
              </a:rPr>
            </a:br>
            <a:r>
              <a:rPr lang="en-US" dirty="0"/>
              <a:t>from your old ways of working</a:t>
            </a:r>
          </a:p>
        </p:txBody>
      </p:sp>
      <p:pic>
        <p:nvPicPr>
          <p:cNvPr id="3" name="Picture 2">
            <a:extLst>
              <a:ext uri="{FF2B5EF4-FFF2-40B4-BE49-F238E27FC236}">
                <a16:creationId xmlns:a16="http://schemas.microsoft.com/office/drawing/2014/main" id="{ACCAA2B4-2CB0-414B-9D10-12C953FEB045}"/>
              </a:ext>
            </a:extLst>
          </p:cNvPr>
          <p:cNvPicPr>
            <a:picLocks/>
          </p:cNvPicPr>
          <p:nvPr/>
        </p:nvPicPr>
        <p:blipFill>
          <a:blip r:embed="rId4"/>
          <a:stretch>
            <a:fillRect/>
          </a:stretch>
        </p:blipFill>
        <p:spPr>
          <a:xfrm>
            <a:off x="1923898" y="925373"/>
            <a:ext cx="4198925" cy="6378854"/>
          </a:xfrm>
          <a:prstGeom prst="rect">
            <a:avLst/>
          </a:prstGeom>
          <a:noFill/>
          <a:ln w="19050">
            <a:solidFill>
              <a:schemeClr val="tx1"/>
            </a:solidFill>
          </a:ln>
        </p:spPr>
      </p:pic>
    </p:spTree>
    <p:extLst>
      <p:ext uri="{BB962C8B-B14F-4D97-AF65-F5344CB8AC3E}">
        <p14:creationId xmlns:p14="http://schemas.microsoft.com/office/powerpoint/2010/main" val="35752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50"/>
                                        <p:tgtEl>
                                          <p:spTgt spid="27"/>
                                        </p:tgtEl>
                                      </p:cBhvr>
                                    </p:animEffect>
                                  </p:childTnLst>
                                </p:cTn>
                              </p:par>
                              <p:par>
                                <p:cTn id="8" presetID="42" presetClass="path" presetSubtype="0" decel="100000" fill="hold" grpId="1" nodeType="withEffect">
                                  <p:stCondLst>
                                    <p:cond delay="250"/>
                                  </p:stCondLst>
                                  <p:childTnLst>
                                    <p:animMotion origin="layout" path="M -3.92361E-6 0 L 0.02898 0 " pathEditMode="relative" rAng="0" ptsTypes="AA">
                                      <p:cBhvr>
                                        <p:cTn id="9" dur="500" spd="-100000" fill="hold"/>
                                        <p:tgtEl>
                                          <p:spTgt spid="27"/>
                                        </p:tgtEl>
                                        <p:attrNameLst>
                                          <p:attrName>ppt_x</p:attrName>
                                          <p:attrName>ppt_y</p:attrName>
                                        </p:attrNameLst>
                                      </p:cBhvr>
                                      <p:rCtr x="1443" y="0"/>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42" presetClass="path" presetSubtype="0" decel="100000" fill="hold" nodeType="withEffect">
                                  <p:stCondLst>
                                    <p:cond delay="0"/>
                                  </p:stCondLst>
                                  <p:childTnLst>
                                    <p:animMotion origin="layout" path="M 3.40278E-6 0 L -0.04102 0 " pathEditMode="relative" rAng="0" ptsTypes="AA">
                                      <p:cBhvr>
                                        <p:cTn id="14" dur="500" spd="-100000" fill="hold"/>
                                        <p:tgtEl>
                                          <p:spTgt spid="3"/>
                                        </p:tgtEl>
                                        <p:attrNameLst>
                                          <p:attrName>ppt_x</p:attrName>
                                          <p:attrName>ppt_y</p:attrName>
                                        </p:attrNameLst>
                                      </p:cBhvr>
                                      <p:rCtr x="-2051"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42" presetClass="path" presetSubtype="0" decel="100000" fill="hold" nodeType="withEffect">
                                  <p:stCondLst>
                                    <p:cond delay="0"/>
                                  </p:stCondLst>
                                  <p:childTnLst>
                                    <p:animMotion origin="layout" path="M 4.23611E-6 3.20988E-6 L 4.23611E-6 -0.0544 " pathEditMode="relative" rAng="0" ptsTypes="AA">
                                      <p:cBhvr>
                                        <p:cTn id="21" dur="500" spd="-100000" fill="hold"/>
                                        <p:tgtEl>
                                          <p:spTgt spid="4"/>
                                        </p:tgtEl>
                                        <p:attrNameLst>
                                          <p:attrName>ppt_x</p:attrName>
                                          <p:attrName>ppt_y</p:attrName>
                                        </p:attrNameLst>
                                      </p:cBhvr>
                                      <p:rCtr x="0" y="-2720"/>
                                    </p:animMotion>
                                  </p:childTnLst>
                                </p:cTn>
                              </p:par>
                              <p:par>
                                <p:cTn id="22" presetID="42" presetClass="path" presetSubtype="0" accel="10000" decel="74000" fill="hold" grpId="2" nodeType="withEffect">
                                  <p:stCondLst>
                                    <p:cond delay="0"/>
                                  </p:stCondLst>
                                  <p:childTnLst>
                                    <p:animMotion origin="layout" path="M -3.92361E-6 0 L -3.92361E-6 0.1223 " pathEditMode="relative" rAng="0" ptsTypes="AA">
                                      <p:cBhvr>
                                        <p:cTn id="23" dur="500" fill="hold"/>
                                        <p:tgtEl>
                                          <p:spTgt spid="27"/>
                                        </p:tgtEl>
                                        <p:attrNameLst>
                                          <p:attrName>ppt_x</p:attrName>
                                          <p:attrName>ppt_y</p:attrName>
                                        </p:attrNameLst>
                                      </p:cBhvr>
                                      <p:rCtr x="0" y="61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7" grpId="2"/>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52837A-494C-45BB-BB1D-E4A3580D1418}"/>
              </a:ext>
            </a:extLst>
          </p:cNvPr>
          <p:cNvSpPr/>
          <p:nvPr/>
        </p:nvSpPr>
        <p:spPr>
          <a:xfrm>
            <a:off x="8046720" y="0"/>
            <a:ext cx="6583680" cy="8229600"/>
          </a:xfrm>
          <a:prstGeom prst="rect">
            <a:avLst/>
          </a:prstGeom>
          <a:gradFill>
            <a:gsLst>
              <a:gs pos="1961">
                <a:schemeClr val="accent1"/>
              </a:gs>
              <a:gs pos="10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Isosceles Triangle 6">
            <a:extLst>
              <a:ext uri="{FF2B5EF4-FFF2-40B4-BE49-F238E27FC236}">
                <a16:creationId xmlns:a16="http://schemas.microsoft.com/office/drawing/2014/main" id="{D08F4468-6105-4C32-9F9E-892ABDC0A735}"/>
              </a:ext>
            </a:extLst>
          </p:cNvPr>
          <p:cNvSpPr/>
          <p:nvPr/>
        </p:nvSpPr>
        <p:spPr>
          <a:xfrm rot="5400000">
            <a:off x="7902027" y="3873413"/>
            <a:ext cx="772160" cy="482774"/>
          </a:xfrm>
          <a:prstGeom prs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27" name="TextBox 26">
            <a:extLst>
              <a:ext uri="{FF2B5EF4-FFF2-40B4-BE49-F238E27FC236}">
                <a16:creationId xmlns:a16="http://schemas.microsoft.com/office/drawing/2014/main" id="{6F8E453A-350F-40D9-A809-B8535CA7EE4B}"/>
              </a:ext>
            </a:extLst>
          </p:cNvPr>
          <p:cNvSpPr txBox="1"/>
          <p:nvPr/>
        </p:nvSpPr>
        <p:spPr>
          <a:xfrm>
            <a:off x="9088665" y="2827653"/>
            <a:ext cx="4499790" cy="2574294"/>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Theoretical</a:t>
            </a:r>
            <a:br>
              <a:rPr lang="en-US" dirty="0"/>
            </a:br>
            <a:r>
              <a:rPr lang="en-US" dirty="0"/>
              <a:t>basis for using consistently </a:t>
            </a:r>
            <a:r>
              <a:rPr lang="en-US" b="1" dirty="0">
                <a:solidFill>
                  <a:schemeClr val="accent2"/>
                </a:solidFill>
                <a:latin typeface="+mn-lt"/>
              </a:rPr>
              <a:t>small changes</a:t>
            </a:r>
          </a:p>
        </p:txBody>
      </p:sp>
      <p:pic>
        <p:nvPicPr>
          <p:cNvPr id="6148" name="Picture 4" descr="Image result for don reinertsen principles of product development flow">
            <a:extLst>
              <a:ext uri="{FF2B5EF4-FFF2-40B4-BE49-F238E27FC236}">
                <a16:creationId xmlns:a16="http://schemas.microsoft.com/office/drawing/2014/main" id="{9AA21BFC-2A58-45AD-857E-0AC2EB6D64F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898" y="925373"/>
            <a:ext cx="4198925" cy="6378854"/>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50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50"/>
                                        <p:tgtEl>
                                          <p:spTgt spid="27"/>
                                        </p:tgtEl>
                                      </p:cBhvr>
                                    </p:animEffect>
                                  </p:childTnLst>
                                </p:cTn>
                              </p:par>
                              <p:par>
                                <p:cTn id="8" presetID="42" presetClass="path" presetSubtype="0" decel="100000" fill="hold" grpId="1" nodeType="withEffect">
                                  <p:stCondLst>
                                    <p:cond delay="250"/>
                                  </p:stCondLst>
                                  <p:childTnLst>
                                    <p:animMotion origin="layout" path="M 3.40278E-6 0 L 0.02897 0 " pathEditMode="relative" rAng="0" ptsTypes="AA">
                                      <p:cBhvr>
                                        <p:cTn id="9" dur="500" spd="-100000" fill="hold"/>
                                        <p:tgtEl>
                                          <p:spTgt spid="27"/>
                                        </p:tgtEl>
                                        <p:attrNameLst>
                                          <p:attrName>ppt_x</p:attrName>
                                          <p:attrName>ppt_y</p:attrName>
                                        </p:attrNameLst>
                                      </p:cBhvr>
                                      <p:rCtr x="1443" y="0"/>
                                    </p:animMotion>
                                  </p:childTnLst>
                                </p:cTn>
                              </p:par>
                              <p:par>
                                <p:cTn id="10" presetID="10" presetClass="entr" presetSubtype="0" fill="hold" nodeType="with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fade">
                                      <p:cBhvr>
                                        <p:cTn id="12" dur="250"/>
                                        <p:tgtEl>
                                          <p:spTgt spid="6148"/>
                                        </p:tgtEl>
                                      </p:cBhvr>
                                    </p:animEffect>
                                  </p:childTnLst>
                                </p:cTn>
                              </p:par>
                              <p:par>
                                <p:cTn id="13" presetID="42" presetClass="path" presetSubtype="0" decel="100000" fill="hold" nodeType="withEffect">
                                  <p:stCondLst>
                                    <p:cond delay="0"/>
                                  </p:stCondLst>
                                  <p:childTnLst>
                                    <p:animMotion origin="layout" path="M -3.05556E-6 0 L -0.04097 0 " pathEditMode="relative" rAng="0" ptsTypes="AA">
                                      <p:cBhvr>
                                        <p:cTn id="14" dur="500" spd="-100000" fill="hold"/>
                                        <p:tgtEl>
                                          <p:spTgt spid="6148"/>
                                        </p:tgtEl>
                                        <p:attrNameLst>
                                          <p:attrName>ppt_x</p:attrName>
                                          <p:attrName>ppt_y</p:attrName>
                                        </p:attrNameLst>
                                      </p:cBhvr>
                                      <p:rCtr x="-20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52837A-494C-45BB-BB1D-E4A3580D1418}"/>
              </a:ext>
            </a:extLst>
          </p:cNvPr>
          <p:cNvSpPr/>
          <p:nvPr/>
        </p:nvSpPr>
        <p:spPr>
          <a:xfrm>
            <a:off x="8046720" y="0"/>
            <a:ext cx="6583680" cy="8229600"/>
          </a:xfrm>
          <a:prstGeom prst="rect">
            <a:avLst/>
          </a:prstGeom>
          <a:gradFill>
            <a:gsLst>
              <a:gs pos="1961">
                <a:schemeClr val="accent1"/>
              </a:gs>
              <a:gs pos="10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Isosceles Triangle 6">
            <a:extLst>
              <a:ext uri="{FF2B5EF4-FFF2-40B4-BE49-F238E27FC236}">
                <a16:creationId xmlns:a16="http://schemas.microsoft.com/office/drawing/2014/main" id="{D08F4468-6105-4C32-9F9E-892ABDC0A735}"/>
              </a:ext>
            </a:extLst>
          </p:cNvPr>
          <p:cNvSpPr/>
          <p:nvPr/>
        </p:nvSpPr>
        <p:spPr>
          <a:xfrm rot="5400000">
            <a:off x="7902027" y="3873413"/>
            <a:ext cx="772160" cy="482774"/>
          </a:xfrm>
          <a:prstGeom prs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27" name="TextBox 26">
            <a:extLst>
              <a:ext uri="{FF2B5EF4-FFF2-40B4-BE49-F238E27FC236}">
                <a16:creationId xmlns:a16="http://schemas.microsoft.com/office/drawing/2014/main" id="{6F8E453A-350F-40D9-A809-B8535CA7EE4B}"/>
              </a:ext>
            </a:extLst>
          </p:cNvPr>
          <p:cNvSpPr txBox="1"/>
          <p:nvPr/>
        </p:nvSpPr>
        <p:spPr>
          <a:xfrm>
            <a:off x="9088665" y="2207163"/>
            <a:ext cx="4499790" cy="381527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Get rid of 90%</a:t>
            </a:r>
            <a:br>
              <a:rPr lang="en-US" dirty="0"/>
            </a:br>
            <a:r>
              <a:rPr lang="en-US" dirty="0"/>
              <a:t>of your project managers as</a:t>
            </a:r>
            <a:br>
              <a:rPr lang="en-US" dirty="0"/>
            </a:br>
            <a:r>
              <a:rPr lang="en-US" dirty="0"/>
              <a:t>you move to </a:t>
            </a:r>
            <a:r>
              <a:rPr lang="en-US" b="1" dirty="0">
                <a:solidFill>
                  <a:schemeClr val="accent2"/>
                </a:solidFill>
                <a:latin typeface="+mn-lt"/>
              </a:rPr>
              <a:t>continuous improvement</a:t>
            </a:r>
          </a:p>
        </p:txBody>
      </p:sp>
      <p:pic>
        <p:nvPicPr>
          <p:cNvPr id="5124" name="Picture 4" descr="Image result for project to product mik kersten">
            <a:extLst>
              <a:ext uri="{FF2B5EF4-FFF2-40B4-BE49-F238E27FC236}">
                <a16:creationId xmlns:a16="http://schemas.microsoft.com/office/drawing/2014/main" id="{C986A567-2E36-4CA2-84D5-EFF394A0D43C}"/>
              </a:ext>
            </a:extLst>
          </p:cNvPr>
          <p:cNvPicPr>
            <a:picLocks noChangeArrowheads="1"/>
          </p:cNvPicPr>
          <p:nvPr/>
        </p:nvPicPr>
        <p:blipFill rotWithShape="1">
          <a:blip r:embed="rId2">
            <a:extLst>
              <a:ext uri="{28A0092B-C50C-407E-A947-70E740481C1C}">
                <a14:useLocalDpi xmlns:a14="http://schemas.microsoft.com/office/drawing/2010/main" val="0"/>
              </a:ext>
            </a:extLst>
          </a:blip>
          <a:srcRect l="4841" t="2221" r="5369" b="3704"/>
          <a:stretch/>
        </p:blipFill>
        <p:spPr bwMode="auto">
          <a:xfrm>
            <a:off x="1923898" y="925373"/>
            <a:ext cx="4198925" cy="6378854"/>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45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50"/>
                                        <p:tgtEl>
                                          <p:spTgt spid="27"/>
                                        </p:tgtEl>
                                      </p:cBhvr>
                                    </p:animEffect>
                                  </p:childTnLst>
                                </p:cTn>
                              </p:par>
                              <p:par>
                                <p:cTn id="8" presetID="42" presetClass="path" presetSubtype="0" decel="100000" fill="hold" grpId="1" nodeType="withEffect">
                                  <p:stCondLst>
                                    <p:cond delay="250"/>
                                  </p:stCondLst>
                                  <p:childTnLst>
                                    <p:animMotion origin="layout" path="M 3.40278E-6 0 L 0.02897 0 " pathEditMode="relative" rAng="0" ptsTypes="AA">
                                      <p:cBhvr>
                                        <p:cTn id="9" dur="500" spd="-100000" fill="hold"/>
                                        <p:tgtEl>
                                          <p:spTgt spid="27"/>
                                        </p:tgtEl>
                                        <p:attrNameLst>
                                          <p:attrName>ppt_x</p:attrName>
                                          <p:attrName>ppt_y</p:attrName>
                                        </p:attrNameLst>
                                      </p:cBhvr>
                                      <p:rCtr x="1443" y="0"/>
                                    </p:animMotion>
                                  </p:childTnLst>
                                </p:cTn>
                              </p:par>
                              <p:par>
                                <p:cTn id="10" presetID="10" presetClass="entr" presetSubtype="0" fill="hold" nodeType="with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fade">
                                      <p:cBhvr>
                                        <p:cTn id="12" dur="250"/>
                                        <p:tgtEl>
                                          <p:spTgt spid="5124"/>
                                        </p:tgtEl>
                                      </p:cBhvr>
                                    </p:animEffect>
                                  </p:childTnLst>
                                </p:cTn>
                              </p:par>
                              <p:par>
                                <p:cTn id="13" presetID="42" presetClass="path" presetSubtype="0" decel="100000" fill="hold" nodeType="withEffect">
                                  <p:stCondLst>
                                    <p:cond delay="0"/>
                                  </p:stCondLst>
                                  <p:childTnLst>
                                    <p:animMotion origin="layout" path="M -3.05556E-6 0 L -0.04097 0 " pathEditMode="relative" rAng="0" ptsTypes="AA">
                                      <p:cBhvr>
                                        <p:cTn id="14" dur="500" spd="-100000" fill="hold"/>
                                        <p:tgtEl>
                                          <p:spTgt spid="5124"/>
                                        </p:tgtEl>
                                        <p:attrNameLst>
                                          <p:attrName>ppt_x</p:attrName>
                                          <p:attrName>ppt_y</p:attrName>
                                        </p:attrNameLst>
                                      </p:cBhvr>
                                      <p:rCtr x="-20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52837A-494C-45BB-BB1D-E4A3580D1418}"/>
              </a:ext>
            </a:extLst>
          </p:cNvPr>
          <p:cNvSpPr/>
          <p:nvPr/>
        </p:nvSpPr>
        <p:spPr>
          <a:xfrm>
            <a:off x="8046720" y="0"/>
            <a:ext cx="6583680" cy="8229600"/>
          </a:xfrm>
          <a:prstGeom prst="rect">
            <a:avLst/>
          </a:prstGeom>
          <a:gradFill>
            <a:gsLst>
              <a:gs pos="1961">
                <a:schemeClr val="accent1"/>
              </a:gs>
              <a:gs pos="10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Isosceles Triangle 6">
            <a:extLst>
              <a:ext uri="{FF2B5EF4-FFF2-40B4-BE49-F238E27FC236}">
                <a16:creationId xmlns:a16="http://schemas.microsoft.com/office/drawing/2014/main" id="{D08F4468-6105-4C32-9F9E-892ABDC0A735}"/>
              </a:ext>
            </a:extLst>
          </p:cNvPr>
          <p:cNvSpPr/>
          <p:nvPr/>
        </p:nvSpPr>
        <p:spPr>
          <a:xfrm rot="5400000">
            <a:off x="7902027" y="3873413"/>
            <a:ext cx="772160" cy="482774"/>
          </a:xfrm>
          <a:prstGeom prs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27" name="TextBox 26">
            <a:extLst>
              <a:ext uri="{FF2B5EF4-FFF2-40B4-BE49-F238E27FC236}">
                <a16:creationId xmlns:a16="http://schemas.microsoft.com/office/drawing/2014/main" id="{6F8E453A-350F-40D9-A809-B8535CA7EE4B}"/>
              </a:ext>
            </a:extLst>
          </p:cNvPr>
          <p:cNvSpPr txBox="1"/>
          <p:nvPr/>
        </p:nvSpPr>
        <p:spPr>
          <a:xfrm>
            <a:off x="9088665" y="2838746"/>
            <a:ext cx="4499790" cy="2552109"/>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Survey data showing that</a:t>
            </a:r>
            <a:br>
              <a:rPr lang="en-US" dirty="0"/>
            </a:br>
            <a:r>
              <a:rPr lang="en-US" b="1" dirty="0">
                <a:solidFill>
                  <a:schemeClr val="accent2"/>
                </a:solidFill>
                <a:latin typeface="+mn-lt"/>
              </a:rPr>
              <a:t>low latency</a:t>
            </a:r>
            <a:br>
              <a:rPr lang="en-US" dirty="0">
                <a:solidFill>
                  <a:schemeClr val="accent2"/>
                </a:solidFill>
                <a:latin typeface="+mn-lt"/>
              </a:rPr>
            </a:br>
            <a:r>
              <a:rPr lang="en-US" dirty="0"/>
              <a:t>time-to-value works</a:t>
            </a:r>
          </a:p>
        </p:txBody>
      </p:sp>
      <p:pic>
        <p:nvPicPr>
          <p:cNvPr id="4098" name="Picture 2" descr="Image result for Accelerate Nicole Forsgren">
            <a:extLst>
              <a:ext uri="{FF2B5EF4-FFF2-40B4-BE49-F238E27FC236}">
                <a16:creationId xmlns:a16="http://schemas.microsoft.com/office/drawing/2014/main" id="{22F284C9-FFC5-4C28-A5F4-9F72B9161F25}"/>
              </a:ext>
            </a:extLst>
          </p:cNvPr>
          <p:cNvPicPr>
            <a:picLocks noChangeArrowheads="1"/>
          </p:cNvPicPr>
          <p:nvPr/>
        </p:nvPicPr>
        <p:blipFill rotWithShape="1">
          <a:blip r:embed="rId2">
            <a:extLst>
              <a:ext uri="{28A0092B-C50C-407E-A947-70E740481C1C}">
                <a14:useLocalDpi xmlns:a14="http://schemas.microsoft.com/office/drawing/2010/main" val="0"/>
              </a:ext>
            </a:extLst>
          </a:blip>
          <a:srcRect l="4841" t="2963" r="4527" b="3147"/>
          <a:stretch/>
        </p:blipFill>
        <p:spPr bwMode="auto">
          <a:xfrm>
            <a:off x="1923898" y="925373"/>
            <a:ext cx="4198925" cy="6378854"/>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30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50"/>
                                        <p:tgtEl>
                                          <p:spTgt spid="27"/>
                                        </p:tgtEl>
                                      </p:cBhvr>
                                    </p:animEffect>
                                  </p:childTnLst>
                                </p:cTn>
                              </p:par>
                              <p:par>
                                <p:cTn id="8" presetID="42" presetClass="path" presetSubtype="0" decel="100000" fill="hold" grpId="1" nodeType="withEffect">
                                  <p:stCondLst>
                                    <p:cond delay="250"/>
                                  </p:stCondLst>
                                  <p:childTnLst>
                                    <p:animMotion origin="layout" path="M 3.40278E-6 0 L 0.02897 0 " pathEditMode="relative" rAng="0" ptsTypes="AA">
                                      <p:cBhvr>
                                        <p:cTn id="9" dur="500" spd="-100000" fill="hold"/>
                                        <p:tgtEl>
                                          <p:spTgt spid="27"/>
                                        </p:tgtEl>
                                        <p:attrNameLst>
                                          <p:attrName>ppt_x</p:attrName>
                                          <p:attrName>ppt_y</p:attrName>
                                        </p:attrNameLst>
                                      </p:cBhvr>
                                      <p:rCtr x="1443" y="0"/>
                                    </p:animMotion>
                                  </p:childTnLst>
                                </p:cTn>
                              </p:par>
                              <p:par>
                                <p:cTn id="10" presetID="10" presetClass="entr" presetSubtype="0" fill="hold" nodeType="with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250"/>
                                        <p:tgtEl>
                                          <p:spTgt spid="4098"/>
                                        </p:tgtEl>
                                      </p:cBhvr>
                                    </p:animEffect>
                                  </p:childTnLst>
                                </p:cTn>
                              </p:par>
                              <p:par>
                                <p:cTn id="13" presetID="42" presetClass="path" presetSubtype="0" decel="100000" fill="hold" nodeType="withEffect">
                                  <p:stCondLst>
                                    <p:cond delay="0"/>
                                  </p:stCondLst>
                                  <p:childTnLst>
                                    <p:animMotion origin="layout" path="M -3.05556E-6 0 L -0.04097 0 " pathEditMode="relative" rAng="0" ptsTypes="AA">
                                      <p:cBhvr>
                                        <p:cTn id="14" dur="500" spd="-100000" fill="hold"/>
                                        <p:tgtEl>
                                          <p:spTgt spid="4098"/>
                                        </p:tgtEl>
                                        <p:attrNameLst>
                                          <p:attrName>ppt_x</p:attrName>
                                          <p:attrName>ppt_y</p:attrName>
                                        </p:attrNameLst>
                                      </p:cBhvr>
                                      <p:rCtr x="-20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rrow: Pentagon 27">
            <a:extLst>
              <a:ext uri="{FF2B5EF4-FFF2-40B4-BE49-F238E27FC236}">
                <a16:creationId xmlns:a16="http://schemas.microsoft.com/office/drawing/2014/main" id="{15345DA4-3B99-4D23-83D8-7B6B881E920F}"/>
              </a:ext>
            </a:extLst>
          </p:cNvPr>
          <p:cNvSpPr/>
          <p:nvPr/>
        </p:nvSpPr>
        <p:spPr>
          <a:xfrm>
            <a:off x="-2" y="0"/>
            <a:ext cx="15938531" cy="8229600"/>
          </a:xfrm>
          <a:prstGeom prst="homePlate">
            <a:avLst>
              <a:gd name="adj" fmla="val 11560"/>
            </a:avLst>
          </a:prstGeom>
          <a:gradFill>
            <a:gsLst>
              <a:gs pos="1961">
                <a:schemeClr val="accent1"/>
              </a:gs>
              <a:gs pos="10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62" name="Group 22">
            <a:extLst>
              <a:ext uri="{FF2B5EF4-FFF2-40B4-BE49-F238E27FC236}">
                <a16:creationId xmlns:a16="http://schemas.microsoft.com/office/drawing/2014/main" id="{7E3D2C9F-B1E8-4ED0-997D-17F13A7CD132}"/>
              </a:ext>
            </a:extLst>
          </p:cNvPr>
          <p:cNvGrpSpPr>
            <a:grpSpLocks noChangeAspect="1"/>
          </p:cNvGrpSpPr>
          <p:nvPr/>
        </p:nvGrpSpPr>
        <p:grpSpPr bwMode="auto">
          <a:xfrm>
            <a:off x="924929" y="563563"/>
            <a:ext cx="1163219" cy="1092717"/>
            <a:chOff x="2715" y="1465"/>
            <a:chExt cx="330" cy="310"/>
          </a:xfrm>
        </p:grpSpPr>
        <p:sp>
          <p:nvSpPr>
            <p:cNvPr id="63" name="Freeform 23">
              <a:extLst>
                <a:ext uri="{FF2B5EF4-FFF2-40B4-BE49-F238E27FC236}">
                  <a16:creationId xmlns:a16="http://schemas.microsoft.com/office/drawing/2014/main" id="{A396148B-59F4-4CAB-835D-DE50C465E7CC}"/>
                </a:ext>
              </a:extLst>
            </p:cNvPr>
            <p:cNvSpPr>
              <a:spLocks/>
            </p:cNvSpPr>
            <p:nvPr/>
          </p:nvSpPr>
          <p:spPr bwMode="auto">
            <a:xfrm>
              <a:off x="2735" y="1465"/>
              <a:ext cx="310" cy="310"/>
            </a:xfrm>
            <a:custGeom>
              <a:avLst/>
              <a:gdLst>
                <a:gd name="T0" fmla="*/ 30 w 152"/>
                <a:gd name="T1" fmla="*/ 136 h 152"/>
                <a:gd name="T2" fmla="*/ 76 w 152"/>
                <a:gd name="T3" fmla="*/ 152 h 152"/>
                <a:gd name="T4" fmla="*/ 152 w 152"/>
                <a:gd name="T5" fmla="*/ 76 h 152"/>
                <a:gd name="T6" fmla="*/ 76 w 152"/>
                <a:gd name="T7" fmla="*/ 0 h 152"/>
                <a:gd name="T8" fmla="*/ 0 w 152"/>
                <a:gd name="T9" fmla="*/ 76 h 152"/>
                <a:gd name="T10" fmla="*/ 7 w 152"/>
                <a:gd name="T11" fmla="*/ 107 h 152"/>
              </a:gdLst>
              <a:ahLst/>
              <a:cxnLst>
                <a:cxn ang="0">
                  <a:pos x="T0" y="T1"/>
                </a:cxn>
                <a:cxn ang="0">
                  <a:pos x="T2" y="T3"/>
                </a:cxn>
                <a:cxn ang="0">
                  <a:pos x="T4" y="T5"/>
                </a:cxn>
                <a:cxn ang="0">
                  <a:pos x="T6" y="T7"/>
                </a:cxn>
                <a:cxn ang="0">
                  <a:pos x="T8" y="T9"/>
                </a:cxn>
                <a:cxn ang="0">
                  <a:pos x="T10" y="T11"/>
                </a:cxn>
              </a:cxnLst>
              <a:rect l="0" t="0" r="r" b="b"/>
              <a:pathLst>
                <a:path w="152" h="152">
                  <a:moveTo>
                    <a:pt x="30" y="136"/>
                  </a:moveTo>
                  <a:cubicBezTo>
                    <a:pt x="43" y="146"/>
                    <a:pt x="59" y="152"/>
                    <a:pt x="76" y="152"/>
                  </a:cubicBezTo>
                  <a:cubicBezTo>
                    <a:pt x="118" y="152"/>
                    <a:pt x="152" y="118"/>
                    <a:pt x="152" y="76"/>
                  </a:cubicBezTo>
                  <a:cubicBezTo>
                    <a:pt x="152" y="34"/>
                    <a:pt x="118" y="0"/>
                    <a:pt x="76" y="0"/>
                  </a:cubicBezTo>
                  <a:cubicBezTo>
                    <a:pt x="34" y="0"/>
                    <a:pt x="0" y="34"/>
                    <a:pt x="0" y="76"/>
                  </a:cubicBezTo>
                  <a:cubicBezTo>
                    <a:pt x="0" y="87"/>
                    <a:pt x="3" y="98"/>
                    <a:pt x="7" y="107"/>
                  </a:cubicBez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64" name="Freeform 24">
              <a:extLst>
                <a:ext uri="{FF2B5EF4-FFF2-40B4-BE49-F238E27FC236}">
                  <a16:creationId xmlns:a16="http://schemas.microsoft.com/office/drawing/2014/main" id="{781ECBB9-1EF9-47F5-AB92-DE18BBA2724B}"/>
                </a:ext>
              </a:extLst>
            </p:cNvPr>
            <p:cNvSpPr>
              <a:spLocks/>
            </p:cNvSpPr>
            <p:nvPr/>
          </p:nvSpPr>
          <p:spPr bwMode="auto">
            <a:xfrm>
              <a:off x="2890" y="1500"/>
              <a:ext cx="73" cy="191"/>
            </a:xfrm>
            <a:custGeom>
              <a:avLst/>
              <a:gdLst>
                <a:gd name="T0" fmla="*/ 0 w 73"/>
                <a:gd name="T1" fmla="*/ 0 h 191"/>
                <a:gd name="T2" fmla="*/ 0 w 73"/>
                <a:gd name="T3" fmla="*/ 120 h 191"/>
                <a:gd name="T4" fmla="*/ 73 w 73"/>
                <a:gd name="T5" fmla="*/ 191 h 191"/>
              </a:gdLst>
              <a:ahLst/>
              <a:cxnLst>
                <a:cxn ang="0">
                  <a:pos x="T0" y="T1"/>
                </a:cxn>
                <a:cxn ang="0">
                  <a:pos x="T2" y="T3"/>
                </a:cxn>
                <a:cxn ang="0">
                  <a:pos x="T4" y="T5"/>
                </a:cxn>
              </a:cxnLst>
              <a:rect l="0" t="0" r="r" b="b"/>
              <a:pathLst>
                <a:path w="73" h="191">
                  <a:moveTo>
                    <a:pt x="0" y="0"/>
                  </a:moveTo>
                  <a:lnTo>
                    <a:pt x="0" y="120"/>
                  </a:lnTo>
                  <a:lnTo>
                    <a:pt x="73" y="191"/>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65" name="Freeform 25">
              <a:extLst>
                <a:ext uri="{FF2B5EF4-FFF2-40B4-BE49-F238E27FC236}">
                  <a16:creationId xmlns:a16="http://schemas.microsoft.com/office/drawing/2014/main" id="{616CB116-6967-4C1D-A8B3-B09CF7A483E8}"/>
                </a:ext>
              </a:extLst>
            </p:cNvPr>
            <p:cNvSpPr>
              <a:spLocks/>
            </p:cNvSpPr>
            <p:nvPr/>
          </p:nvSpPr>
          <p:spPr bwMode="auto">
            <a:xfrm>
              <a:off x="2715" y="1651"/>
              <a:ext cx="53" cy="34"/>
            </a:xfrm>
            <a:custGeom>
              <a:avLst/>
              <a:gdLst>
                <a:gd name="T0" fmla="*/ 53 w 53"/>
                <a:gd name="T1" fmla="*/ 0 h 34"/>
                <a:gd name="T2" fmla="*/ 35 w 53"/>
                <a:gd name="T3" fmla="*/ 34 h 34"/>
                <a:gd name="T4" fmla="*/ 0 w 53"/>
                <a:gd name="T5" fmla="*/ 16 h 34"/>
              </a:gdLst>
              <a:ahLst/>
              <a:cxnLst>
                <a:cxn ang="0">
                  <a:pos x="T0" y="T1"/>
                </a:cxn>
                <a:cxn ang="0">
                  <a:pos x="T2" y="T3"/>
                </a:cxn>
                <a:cxn ang="0">
                  <a:pos x="T4" y="T5"/>
                </a:cxn>
              </a:cxnLst>
              <a:rect l="0" t="0" r="r" b="b"/>
              <a:pathLst>
                <a:path w="53" h="34">
                  <a:moveTo>
                    <a:pt x="53" y="0"/>
                  </a:moveTo>
                  <a:lnTo>
                    <a:pt x="35" y="34"/>
                  </a:lnTo>
                  <a:lnTo>
                    <a:pt x="0" y="16"/>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grpSp>
        <p:nvGrpSpPr>
          <p:cNvPr id="10" name="Group 9">
            <a:extLst>
              <a:ext uri="{FF2B5EF4-FFF2-40B4-BE49-F238E27FC236}">
                <a16:creationId xmlns:a16="http://schemas.microsoft.com/office/drawing/2014/main" id="{3C12573B-4236-49FC-BA0D-7E52A722BF29}"/>
              </a:ext>
            </a:extLst>
          </p:cNvPr>
          <p:cNvGrpSpPr/>
          <p:nvPr/>
        </p:nvGrpSpPr>
        <p:grpSpPr>
          <a:xfrm>
            <a:off x="808263" y="2274110"/>
            <a:ext cx="12064778" cy="2317345"/>
            <a:chOff x="540883" y="1421318"/>
            <a:chExt cx="7540487" cy="1448341"/>
          </a:xfrm>
        </p:grpSpPr>
        <p:sp>
          <p:nvSpPr>
            <p:cNvPr id="9" name="TextBox 8">
              <a:extLst>
                <a:ext uri="{FF2B5EF4-FFF2-40B4-BE49-F238E27FC236}">
                  <a16:creationId xmlns:a16="http://schemas.microsoft.com/office/drawing/2014/main" id="{2BF04DCA-7E1E-4D97-9C72-1D3B172B1C2F}"/>
                </a:ext>
              </a:extLst>
            </p:cNvPr>
            <p:cNvSpPr txBox="1"/>
            <p:nvPr/>
          </p:nvSpPr>
          <p:spPr>
            <a:xfrm>
              <a:off x="3085748" y="1730473"/>
              <a:ext cx="4995622" cy="833321"/>
            </a:xfrm>
            <a:prstGeom prst="rect">
              <a:avLst/>
            </a:prstGeom>
          </p:spPr>
          <p:txBody>
            <a:bodyPr/>
            <a:lstStyle>
              <a:defPPr>
                <a:defRPr lang="en-US"/>
              </a:defPPr>
              <a:lvl1pPr defTabSz="731520">
                <a:lnSpc>
                  <a:spcPct val="90000"/>
                </a:lnSpc>
                <a:spcBef>
                  <a:spcPct val="0"/>
                </a:spcBef>
                <a:buNone/>
                <a:defRPr sz="4400" b="0" i="0">
                  <a:ea typeface="Amazon Ember" panose="020B0603020204020204" pitchFamily="34" charset="0"/>
                  <a:cs typeface="Amazon Ember" panose="020B0603020204020204" pitchFamily="34" charset="0"/>
                </a:defRPr>
              </a:lvl1pPr>
            </a:lstStyle>
            <a:p>
              <a:r>
                <a:rPr lang="en-US" dirty="0"/>
                <a:t>Learn to do simple things quickly to unblock innovation</a:t>
              </a:r>
            </a:p>
          </p:txBody>
        </p:sp>
        <p:grpSp>
          <p:nvGrpSpPr>
            <p:cNvPr id="6" name="Group 5">
              <a:extLst>
                <a:ext uri="{FF2B5EF4-FFF2-40B4-BE49-F238E27FC236}">
                  <a16:creationId xmlns:a16="http://schemas.microsoft.com/office/drawing/2014/main" id="{F89314A1-C31E-4535-B012-087989E28C46}"/>
                </a:ext>
              </a:extLst>
            </p:cNvPr>
            <p:cNvGrpSpPr/>
            <p:nvPr/>
          </p:nvGrpSpPr>
          <p:grpSpPr>
            <a:xfrm>
              <a:off x="540883" y="1421318"/>
              <a:ext cx="2108328" cy="1448341"/>
              <a:chOff x="540883" y="1421318"/>
              <a:chExt cx="2108328" cy="1448341"/>
            </a:xfrm>
          </p:grpSpPr>
          <p:sp>
            <p:nvSpPr>
              <p:cNvPr id="37" name="Freeform: Shape 36">
                <a:extLst>
                  <a:ext uri="{FF2B5EF4-FFF2-40B4-BE49-F238E27FC236}">
                    <a16:creationId xmlns:a16="http://schemas.microsoft.com/office/drawing/2014/main" id="{78519F0D-622A-48F7-AD7A-5AF4C4A0B8F3}"/>
                  </a:ext>
                </a:extLst>
              </p:cNvPr>
              <p:cNvSpPr/>
              <p:nvPr/>
            </p:nvSpPr>
            <p:spPr>
              <a:xfrm>
                <a:off x="981700" y="2707538"/>
                <a:ext cx="1667511" cy="162121"/>
              </a:xfrm>
              <a:custGeom>
                <a:avLst/>
                <a:gdLst>
                  <a:gd name="connsiteX0" fmla="*/ 4957 w 475885"/>
                  <a:gd name="connsiteY0" fmla="*/ 4957 h 46266"/>
                  <a:gd name="connsiteX1" fmla="*/ 4957 w 475885"/>
                  <a:gd name="connsiteY1" fmla="*/ 29743 h 46266"/>
                  <a:gd name="connsiteX2" fmla="*/ 6610 w 475885"/>
                  <a:gd name="connsiteY2" fmla="*/ 31065 h 46266"/>
                  <a:gd name="connsiteX3" fmla="*/ 32387 w 475885"/>
                  <a:gd name="connsiteY3" fmla="*/ 41970 h 46266"/>
                  <a:gd name="connsiteX4" fmla="*/ 448786 w 475885"/>
                  <a:gd name="connsiteY4" fmla="*/ 41970 h 46266"/>
                  <a:gd name="connsiteX5" fmla="*/ 470267 w 475885"/>
                  <a:gd name="connsiteY5" fmla="*/ 32387 h 46266"/>
                  <a:gd name="connsiteX6" fmla="*/ 473242 w 475885"/>
                  <a:gd name="connsiteY6" fmla="*/ 30073 h 46266"/>
                  <a:gd name="connsiteX7" fmla="*/ 472911 w 475885"/>
                  <a:gd name="connsiteY7" fmla="*/ 5288 h 46266"/>
                  <a:gd name="connsiteX8" fmla="*/ 4957 w 475885"/>
                  <a:gd name="connsiteY8" fmla="*/ 4957 h 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885" h="46266">
                    <a:moveTo>
                      <a:pt x="4957" y="4957"/>
                    </a:moveTo>
                    <a:lnTo>
                      <a:pt x="4957" y="29743"/>
                    </a:lnTo>
                    <a:lnTo>
                      <a:pt x="6610" y="31065"/>
                    </a:lnTo>
                    <a:cubicBezTo>
                      <a:pt x="14210" y="36683"/>
                      <a:pt x="23133" y="41970"/>
                      <a:pt x="32387" y="41970"/>
                    </a:cubicBezTo>
                    <a:lnTo>
                      <a:pt x="448786" y="41970"/>
                    </a:lnTo>
                    <a:cubicBezTo>
                      <a:pt x="456718" y="41970"/>
                      <a:pt x="463988" y="37013"/>
                      <a:pt x="470267" y="32387"/>
                    </a:cubicBezTo>
                    <a:lnTo>
                      <a:pt x="473242" y="30073"/>
                    </a:lnTo>
                    <a:lnTo>
                      <a:pt x="472911" y="5288"/>
                    </a:lnTo>
                    <a:lnTo>
                      <a:pt x="4957" y="495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0" name="Freeform: Shape 39">
                <a:extLst>
                  <a:ext uri="{FF2B5EF4-FFF2-40B4-BE49-F238E27FC236}">
                    <a16:creationId xmlns:a16="http://schemas.microsoft.com/office/drawing/2014/main" id="{BA1D4680-F15E-46DE-BC70-D8CBACEEB571}"/>
                  </a:ext>
                </a:extLst>
              </p:cNvPr>
              <p:cNvSpPr/>
              <p:nvPr/>
            </p:nvSpPr>
            <p:spPr>
              <a:xfrm>
                <a:off x="1210982" y="1800828"/>
                <a:ext cx="1204314" cy="845335"/>
              </a:xfrm>
              <a:custGeom>
                <a:avLst/>
                <a:gdLst>
                  <a:gd name="connsiteX0" fmla="*/ 95838 w 343695"/>
                  <a:gd name="connsiteY0" fmla="*/ 4957 h 241247"/>
                  <a:gd name="connsiteX1" fmla="*/ 332459 w 343695"/>
                  <a:gd name="connsiteY1" fmla="*/ 4957 h 241247"/>
                  <a:gd name="connsiteX2" fmla="*/ 341712 w 343695"/>
                  <a:gd name="connsiteY2" fmla="*/ 14541 h 241247"/>
                  <a:gd name="connsiteX3" fmla="*/ 341712 w 343695"/>
                  <a:gd name="connsiteY3" fmla="*/ 231003 h 241247"/>
                  <a:gd name="connsiteX4" fmla="*/ 333450 w 343695"/>
                  <a:gd name="connsiteY4" fmla="*/ 239265 h 241247"/>
                  <a:gd name="connsiteX5" fmla="*/ 14210 w 343695"/>
                  <a:gd name="connsiteY5" fmla="*/ 239265 h 241247"/>
                  <a:gd name="connsiteX6" fmla="*/ 4957 w 343695"/>
                  <a:gd name="connsiteY6" fmla="*/ 230011 h 241247"/>
                  <a:gd name="connsiteX7" fmla="*/ 4957 w 343695"/>
                  <a:gd name="connsiteY7" fmla="*/ 98482 h 24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95" h="241247">
                    <a:moveTo>
                      <a:pt x="95838" y="4957"/>
                    </a:moveTo>
                    <a:lnTo>
                      <a:pt x="332459" y="4957"/>
                    </a:lnTo>
                    <a:cubicBezTo>
                      <a:pt x="337746" y="4957"/>
                      <a:pt x="341712" y="9253"/>
                      <a:pt x="341712" y="14541"/>
                    </a:cubicBezTo>
                    <a:lnTo>
                      <a:pt x="341712" y="231003"/>
                    </a:lnTo>
                    <a:cubicBezTo>
                      <a:pt x="341712" y="236290"/>
                      <a:pt x="338738" y="239265"/>
                      <a:pt x="333450" y="239265"/>
                    </a:cubicBezTo>
                    <a:lnTo>
                      <a:pt x="14210" y="239265"/>
                    </a:lnTo>
                    <a:cubicBezTo>
                      <a:pt x="8923" y="239265"/>
                      <a:pt x="4957" y="234968"/>
                      <a:pt x="4957" y="230011"/>
                    </a:cubicBezTo>
                    <a:lnTo>
                      <a:pt x="4957" y="98482"/>
                    </a:lnTo>
                  </a:path>
                </a:pathLst>
              </a:custGeom>
              <a:solidFill>
                <a:srgbClr val="384C87"/>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2" name="Freeform: Shape 41">
                <a:extLst>
                  <a:ext uri="{FF2B5EF4-FFF2-40B4-BE49-F238E27FC236}">
                    <a16:creationId xmlns:a16="http://schemas.microsoft.com/office/drawing/2014/main" id="{BAC60D39-7C4A-4544-870D-75D08E445E0F}"/>
                  </a:ext>
                </a:extLst>
              </p:cNvPr>
              <p:cNvSpPr/>
              <p:nvPr/>
            </p:nvSpPr>
            <p:spPr>
              <a:xfrm>
                <a:off x="1125292" y="1729030"/>
                <a:ext cx="1378012" cy="1007455"/>
              </a:xfrm>
              <a:custGeom>
                <a:avLst/>
                <a:gdLst>
                  <a:gd name="connsiteX0" fmla="*/ 121285 w 393266"/>
                  <a:gd name="connsiteY0" fmla="*/ 4957 h 287514"/>
                  <a:gd name="connsiteX1" fmla="*/ 381369 w 393266"/>
                  <a:gd name="connsiteY1" fmla="*/ 4957 h 287514"/>
                  <a:gd name="connsiteX2" fmla="*/ 390623 w 393266"/>
                  <a:gd name="connsiteY2" fmla="*/ 14210 h 287514"/>
                  <a:gd name="connsiteX3" fmla="*/ 390623 w 393266"/>
                  <a:gd name="connsiteY3" fmla="*/ 274956 h 287514"/>
                  <a:gd name="connsiteX4" fmla="*/ 381369 w 393266"/>
                  <a:gd name="connsiteY4" fmla="*/ 284209 h 287514"/>
                  <a:gd name="connsiteX5" fmla="*/ 14210 w 393266"/>
                  <a:gd name="connsiteY5" fmla="*/ 284209 h 287514"/>
                  <a:gd name="connsiteX6" fmla="*/ 4957 w 393266"/>
                  <a:gd name="connsiteY6" fmla="*/ 274956 h 287514"/>
                  <a:gd name="connsiteX7" fmla="*/ 4957 w 393266"/>
                  <a:gd name="connsiteY7" fmla="*/ 117649 h 28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266" h="287514">
                    <a:moveTo>
                      <a:pt x="121285" y="4957"/>
                    </a:moveTo>
                    <a:lnTo>
                      <a:pt x="381369" y="4957"/>
                    </a:lnTo>
                    <a:cubicBezTo>
                      <a:pt x="386657" y="4957"/>
                      <a:pt x="390623" y="9253"/>
                      <a:pt x="390623" y="14210"/>
                    </a:cubicBezTo>
                    <a:lnTo>
                      <a:pt x="390623" y="274956"/>
                    </a:lnTo>
                    <a:cubicBezTo>
                      <a:pt x="390623" y="280244"/>
                      <a:pt x="386326" y="284209"/>
                      <a:pt x="381369" y="284209"/>
                    </a:cubicBezTo>
                    <a:lnTo>
                      <a:pt x="14210" y="284209"/>
                    </a:lnTo>
                    <a:cubicBezTo>
                      <a:pt x="8923" y="284209"/>
                      <a:pt x="4957" y="279913"/>
                      <a:pt x="4957" y="274956"/>
                    </a:cubicBezTo>
                    <a:lnTo>
                      <a:pt x="4957" y="117649"/>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3" name="Freeform: Shape 42">
                <a:extLst>
                  <a:ext uri="{FF2B5EF4-FFF2-40B4-BE49-F238E27FC236}">
                    <a16:creationId xmlns:a16="http://schemas.microsoft.com/office/drawing/2014/main" id="{5AC21AD1-2244-4167-A626-109498CB9986}"/>
                  </a:ext>
                </a:extLst>
              </p:cNvPr>
              <p:cNvSpPr/>
              <p:nvPr/>
            </p:nvSpPr>
            <p:spPr>
              <a:xfrm>
                <a:off x="1736883" y="1946286"/>
                <a:ext cx="625317" cy="613736"/>
              </a:xfrm>
              <a:custGeom>
                <a:avLst/>
                <a:gdLst>
                  <a:gd name="connsiteX0" fmla="*/ 13170 w 178457"/>
                  <a:gd name="connsiteY0" fmla="*/ 126039 h 175152"/>
                  <a:gd name="connsiteX1" fmla="*/ 41922 w 178457"/>
                  <a:gd name="connsiteY1" fmla="*/ 119429 h 175152"/>
                  <a:gd name="connsiteX2" fmla="*/ 119584 w 178457"/>
                  <a:gd name="connsiteY2" fmla="*/ 41767 h 175152"/>
                  <a:gd name="connsiteX3" fmla="*/ 126193 w 178457"/>
                  <a:gd name="connsiteY3" fmla="*/ 13016 h 175152"/>
                  <a:gd name="connsiteX4" fmla="*/ 157919 w 178457"/>
                  <a:gd name="connsiteY4" fmla="*/ 7728 h 175152"/>
                  <a:gd name="connsiteX5" fmla="*/ 142056 w 178457"/>
                  <a:gd name="connsiteY5" fmla="*/ 23591 h 175152"/>
                  <a:gd name="connsiteX6" fmla="*/ 154944 w 178457"/>
                  <a:gd name="connsiteY6" fmla="*/ 36149 h 175152"/>
                  <a:gd name="connsiteX7" fmla="*/ 170807 w 178457"/>
                  <a:gd name="connsiteY7" fmla="*/ 20286 h 175152"/>
                  <a:gd name="connsiteX8" fmla="*/ 165520 w 178457"/>
                  <a:gd name="connsiteY8" fmla="*/ 52012 h 175152"/>
                  <a:gd name="connsiteX9" fmla="*/ 136768 w 178457"/>
                  <a:gd name="connsiteY9" fmla="*/ 58622 h 175152"/>
                  <a:gd name="connsiteX10" fmla="*/ 59106 w 178457"/>
                  <a:gd name="connsiteY10" fmla="*/ 136284 h 175152"/>
                  <a:gd name="connsiteX11" fmla="*/ 52497 w 178457"/>
                  <a:gd name="connsiteY11" fmla="*/ 165035 h 175152"/>
                  <a:gd name="connsiteX12" fmla="*/ 20771 w 178457"/>
                  <a:gd name="connsiteY12" fmla="*/ 170323 h 175152"/>
                  <a:gd name="connsiteX13" fmla="*/ 36634 w 178457"/>
                  <a:gd name="connsiteY13" fmla="*/ 154460 h 175152"/>
                  <a:gd name="connsiteX14" fmla="*/ 24076 w 178457"/>
                  <a:gd name="connsiteY14" fmla="*/ 141902 h 175152"/>
                  <a:gd name="connsiteX15" fmla="*/ 8213 w 178457"/>
                  <a:gd name="connsiteY15" fmla="*/ 157764 h 175152"/>
                  <a:gd name="connsiteX16" fmla="*/ 13170 w 178457"/>
                  <a:gd name="connsiteY16" fmla="*/ 126039 h 17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8457" h="175152">
                    <a:moveTo>
                      <a:pt x="13170" y="126039"/>
                    </a:moveTo>
                    <a:cubicBezTo>
                      <a:pt x="20771" y="118107"/>
                      <a:pt x="32007" y="116124"/>
                      <a:pt x="41922" y="119429"/>
                    </a:cubicBezTo>
                    <a:lnTo>
                      <a:pt x="119584" y="41767"/>
                    </a:lnTo>
                    <a:cubicBezTo>
                      <a:pt x="116279" y="32184"/>
                      <a:pt x="118592" y="20947"/>
                      <a:pt x="126193" y="13016"/>
                    </a:cubicBezTo>
                    <a:cubicBezTo>
                      <a:pt x="134785" y="4424"/>
                      <a:pt x="147674" y="2771"/>
                      <a:pt x="157919" y="7728"/>
                    </a:cubicBezTo>
                    <a:lnTo>
                      <a:pt x="142056" y="23591"/>
                    </a:lnTo>
                    <a:lnTo>
                      <a:pt x="154944" y="36149"/>
                    </a:lnTo>
                    <a:lnTo>
                      <a:pt x="170807" y="20286"/>
                    </a:lnTo>
                    <a:cubicBezTo>
                      <a:pt x="175764" y="30531"/>
                      <a:pt x="174112" y="43420"/>
                      <a:pt x="165520" y="52012"/>
                    </a:cubicBezTo>
                    <a:cubicBezTo>
                      <a:pt x="157919" y="59613"/>
                      <a:pt x="146683" y="61926"/>
                      <a:pt x="136768" y="58622"/>
                    </a:cubicBezTo>
                    <a:lnTo>
                      <a:pt x="59106" y="136284"/>
                    </a:lnTo>
                    <a:cubicBezTo>
                      <a:pt x="62411" y="145867"/>
                      <a:pt x="60098" y="157103"/>
                      <a:pt x="52497" y="165035"/>
                    </a:cubicBezTo>
                    <a:cubicBezTo>
                      <a:pt x="43904" y="173627"/>
                      <a:pt x="31016" y="175280"/>
                      <a:pt x="20771" y="170323"/>
                    </a:cubicBezTo>
                    <a:lnTo>
                      <a:pt x="36634" y="154460"/>
                    </a:lnTo>
                    <a:lnTo>
                      <a:pt x="24076" y="141902"/>
                    </a:lnTo>
                    <a:lnTo>
                      <a:pt x="8213" y="157764"/>
                    </a:lnTo>
                    <a:cubicBezTo>
                      <a:pt x="2595" y="147520"/>
                      <a:pt x="4247" y="134631"/>
                      <a:pt x="13170" y="126039"/>
                    </a:cubicBez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3" name="Freeform: Shape 72">
                <a:extLst>
                  <a:ext uri="{FF2B5EF4-FFF2-40B4-BE49-F238E27FC236}">
                    <a16:creationId xmlns:a16="http://schemas.microsoft.com/office/drawing/2014/main" id="{58DD199B-AA11-49AF-BE96-BE075A079265}"/>
                  </a:ext>
                </a:extLst>
              </p:cNvPr>
              <p:cNvSpPr/>
              <p:nvPr/>
            </p:nvSpPr>
            <p:spPr>
              <a:xfrm>
                <a:off x="1412474" y="2201495"/>
                <a:ext cx="532678" cy="34739"/>
              </a:xfrm>
              <a:custGeom>
                <a:avLst/>
                <a:gdLst>
                  <a:gd name="connsiteX0" fmla="*/ 148714 w 152018"/>
                  <a:gd name="connsiteY0" fmla="*/ 4957 h 9914"/>
                  <a:gd name="connsiteX1" fmla="*/ 4957 w 152018"/>
                  <a:gd name="connsiteY1" fmla="*/ 4957 h 9914"/>
                </a:gdLst>
                <a:ahLst/>
                <a:cxnLst>
                  <a:cxn ang="0">
                    <a:pos x="connsiteX0" y="connsiteY0"/>
                  </a:cxn>
                  <a:cxn ang="0">
                    <a:pos x="connsiteX1" y="connsiteY1"/>
                  </a:cxn>
                </a:cxnLst>
                <a:rect l="l" t="t" r="r" b="b"/>
                <a:pathLst>
                  <a:path w="152018" h="9914">
                    <a:moveTo>
                      <a:pt x="148714" y="4957"/>
                    </a:moveTo>
                    <a:lnTo>
                      <a:pt x="4957" y="4957"/>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5" name="Freeform: Shape 74">
                <a:extLst>
                  <a:ext uri="{FF2B5EF4-FFF2-40B4-BE49-F238E27FC236}">
                    <a16:creationId xmlns:a16="http://schemas.microsoft.com/office/drawing/2014/main" id="{406A8A32-0DC2-4EDC-B9C7-028834CD3A97}"/>
                  </a:ext>
                </a:extLst>
              </p:cNvPr>
              <p:cNvSpPr/>
              <p:nvPr/>
            </p:nvSpPr>
            <p:spPr>
              <a:xfrm>
                <a:off x="1412474" y="2302239"/>
                <a:ext cx="347399" cy="34739"/>
              </a:xfrm>
              <a:custGeom>
                <a:avLst/>
                <a:gdLst>
                  <a:gd name="connsiteX0" fmla="*/ 95508 w 99142"/>
                  <a:gd name="connsiteY0" fmla="*/ 4957 h 9914"/>
                  <a:gd name="connsiteX1" fmla="*/ 4957 w 99142"/>
                  <a:gd name="connsiteY1" fmla="*/ 4957 h 9914"/>
                </a:gdLst>
                <a:ahLst/>
                <a:cxnLst>
                  <a:cxn ang="0">
                    <a:pos x="connsiteX0" y="connsiteY0"/>
                  </a:cxn>
                  <a:cxn ang="0">
                    <a:pos x="connsiteX1" y="connsiteY1"/>
                  </a:cxn>
                </a:cxnLst>
                <a:rect l="l" t="t" r="r" b="b"/>
                <a:pathLst>
                  <a:path w="99142" h="9914">
                    <a:moveTo>
                      <a:pt x="95508" y="4957"/>
                    </a:moveTo>
                    <a:lnTo>
                      <a:pt x="4957" y="4957"/>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6" name="Freeform: Shape 75">
                <a:extLst>
                  <a:ext uri="{FF2B5EF4-FFF2-40B4-BE49-F238E27FC236}">
                    <a16:creationId xmlns:a16="http://schemas.microsoft.com/office/drawing/2014/main" id="{AB03ECBB-C628-4AC6-BFB1-5DA928F127E5}"/>
                  </a:ext>
                </a:extLst>
              </p:cNvPr>
              <p:cNvSpPr/>
              <p:nvPr/>
            </p:nvSpPr>
            <p:spPr>
              <a:xfrm>
                <a:off x="1326783" y="2287186"/>
                <a:ext cx="57900" cy="57900"/>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7" name="Freeform: Shape 76">
                <a:extLst>
                  <a:ext uri="{FF2B5EF4-FFF2-40B4-BE49-F238E27FC236}">
                    <a16:creationId xmlns:a16="http://schemas.microsoft.com/office/drawing/2014/main" id="{A3A5E54A-2923-4D3F-9F24-79833910B278}"/>
                  </a:ext>
                </a:extLst>
              </p:cNvPr>
              <p:cNvSpPr/>
              <p:nvPr/>
            </p:nvSpPr>
            <p:spPr>
              <a:xfrm>
                <a:off x="1455321" y="2000003"/>
                <a:ext cx="636898" cy="34739"/>
              </a:xfrm>
              <a:custGeom>
                <a:avLst/>
                <a:gdLst>
                  <a:gd name="connsiteX0" fmla="*/ 177796 w 181761"/>
                  <a:gd name="connsiteY0" fmla="*/ 4957 h 9914"/>
                  <a:gd name="connsiteX1" fmla="*/ 4957 w 181761"/>
                  <a:gd name="connsiteY1" fmla="*/ 4957 h 9914"/>
                </a:gdLst>
                <a:ahLst/>
                <a:cxnLst>
                  <a:cxn ang="0">
                    <a:pos x="connsiteX0" y="connsiteY0"/>
                  </a:cxn>
                  <a:cxn ang="0">
                    <a:pos x="connsiteX1" y="connsiteY1"/>
                  </a:cxn>
                </a:cxnLst>
                <a:rect l="l" t="t" r="r" b="b"/>
                <a:pathLst>
                  <a:path w="181761" h="9914">
                    <a:moveTo>
                      <a:pt x="177796" y="4957"/>
                    </a:moveTo>
                    <a:lnTo>
                      <a:pt x="4957" y="4957"/>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8" name="Freeform: Shape 77">
                <a:extLst>
                  <a:ext uri="{FF2B5EF4-FFF2-40B4-BE49-F238E27FC236}">
                    <a16:creationId xmlns:a16="http://schemas.microsoft.com/office/drawing/2014/main" id="{E38042DD-0E31-495E-B563-237FCC37D2F1}"/>
                  </a:ext>
                </a:extLst>
              </p:cNvPr>
              <p:cNvSpPr/>
              <p:nvPr/>
            </p:nvSpPr>
            <p:spPr>
              <a:xfrm>
                <a:off x="1412474" y="2100747"/>
                <a:ext cx="567416" cy="34739"/>
              </a:xfrm>
              <a:custGeom>
                <a:avLst/>
                <a:gdLst>
                  <a:gd name="connsiteX0" fmla="*/ 156976 w 161933"/>
                  <a:gd name="connsiteY0" fmla="*/ 4957 h 9914"/>
                  <a:gd name="connsiteX1" fmla="*/ 4957 w 161933"/>
                  <a:gd name="connsiteY1" fmla="*/ 4957 h 9914"/>
                </a:gdLst>
                <a:ahLst/>
                <a:cxnLst>
                  <a:cxn ang="0">
                    <a:pos x="connsiteX0" y="connsiteY0"/>
                  </a:cxn>
                  <a:cxn ang="0">
                    <a:pos x="connsiteX1" y="connsiteY1"/>
                  </a:cxn>
                </a:cxnLst>
                <a:rect l="l" t="t" r="r" b="b"/>
                <a:pathLst>
                  <a:path w="161933" h="9914">
                    <a:moveTo>
                      <a:pt x="156976" y="4957"/>
                    </a:moveTo>
                    <a:lnTo>
                      <a:pt x="4957" y="4957"/>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80" name="Freeform: Shape 79">
                <a:extLst>
                  <a:ext uri="{FF2B5EF4-FFF2-40B4-BE49-F238E27FC236}">
                    <a16:creationId xmlns:a16="http://schemas.microsoft.com/office/drawing/2014/main" id="{15E8E9F2-D62A-4CBA-9E85-9496885A303A}"/>
                  </a:ext>
                </a:extLst>
              </p:cNvPr>
              <p:cNvSpPr/>
              <p:nvPr/>
            </p:nvSpPr>
            <p:spPr>
              <a:xfrm>
                <a:off x="1412474" y="2402983"/>
                <a:ext cx="289499" cy="34739"/>
              </a:xfrm>
              <a:custGeom>
                <a:avLst/>
                <a:gdLst>
                  <a:gd name="connsiteX0" fmla="*/ 78984 w 82619"/>
                  <a:gd name="connsiteY0" fmla="*/ 4957 h 9914"/>
                  <a:gd name="connsiteX1" fmla="*/ 4957 w 82619"/>
                  <a:gd name="connsiteY1" fmla="*/ 4957 h 9914"/>
                </a:gdLst>
                <a:ahLst/>
                <a:cxnLst>
                  <a:cxn ang="0">
                    <a:pos x="connsiteX0" y="connsiteY0"/>
                  </a:cxn>
                  <a:cxn ang="0">
                    <a:pos x="connsiteX1" y="connsiteY1"/>
                  </a:cxn>
                </a:cxnLst>
                <a:rect l="l" t="t" r="r" b="b"/>
                <a:pathLst>
                  <a:path w="82619" h="9914">
                    <a:moveTo>
                      <a:pt x="78984" y="4957"/>
                    </a:moveTo>
                    <a:lnTo>
                      <a:pt x="4957" y="4957"/>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81" name="Freeform: Shape 80">
                <a:extLst>
                  <a:ext uri="{FF2B5EF4-FFF2-40B4-BE49-F238E27FC236}">
                    <a16:creationId xmlns:a16="http://schemas.microsoft.com/office/drawing/2014/main" id="{80C27986-EC70-427A-B862-F88E214DCF70}"/>
                  </a:ext>
                </a:extLst>
              </p:cNvPr>
              <p:cNvSpPr/>
              <p:nvPr/>
            </p:nvSpPr>
            <p:spPr>
              <a:xfrm>
                <a:off x="1326783" y="2387930"/>
                <a:ext cx="57900" cy="57900"/>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82" name="Freeform: Shape 81">
                <a:extLst>
                  <a:ext uri="{FF2B5EF4-FFF2-40B4-BE49-F238E27FC236}">
                    <a16:creationId xmlns:a16="http://schemas.microsoft.com/office/drawing/2014/main" id="{4504D847-5F95-43E8-AFC7-775F88E42379}"/>
                  </a:ext>
                </a:extLst>
              </p:cNvPr>
              <p:cNvSpPr/>
              <p:nvPr/>
            </p:nvSpPr>
            <p:spPr>
              <a:xfrm>
                <a:off x="1412474" y="2503731"/>
                <a:ext cx="289499" cy="34739"/>
              </a:xfrm>
              <a:custGeom>
                <a:avLst/>
                <a:gdLst>
                  <a:gd name="connsiteX0" fmla="*/ 78984 w 82619"/>
                  <a:gd name="connsiteY0" fmla="*/ 4957 h 9914"/>
                  <a:gd name="connsiteX1" fmla="*/ 4957 w 82619"/>
                  <a:gd name="connsiteY1" fmla="*/ 4957 h 9914"/>
                </a:gdLst>
                <a:ahLst/>
                <a:cxnLst>
                  <a:cxn ang="0">
                    <a:pos x="connsiteX0" y="connsiteY0"/>
                  </a:cxn>
                  <a:cxn ang="0">
                    <a:pos x="connsiteX1" y="connsiteY1"/>
                  </a:cxn>
                </a:cxnLst>
                <a:rect l="l" t="t" r="r" b="b"/>
                <a:pathLst>
                  <a:path w="82619" h="9914">
                    <a:moveTo>
                      <a:pt x="78984" y="4957"/>
                    </a:moveTo>
                    <a:lnTo>
                      <a:pt x="4957" y="4957"/>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83" name="Freeform: Shape 82">
                <a:extLst>
                  <a:ext uri="{FF2B5EF4-FFF2-40B4-BE49-F238E27FC236}">
                    <a16:creationId xmlns:a16="http://schemas.microsoft.com/office/drawing/2014/main" id="{6BCB5462-FD58-4EDF-9AD3-595F32863FCA}"/>
                  </a:ext>
                </a:extLst>
              </p:cNvPr>
              <p:cNvSpPr/>
              <p:nvPr/>
            </p:nvSpPr>
            <p:spPr>
              <a:xfrm>
                <a:off x="1326783" y="2488677"/>
                <a:ext cx="57900" cy="57900"/>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4" name="Freeform: Shape 73">
                <a:extLst>
                  <a:ext uri="{FF2B5EF4-FFF2-40B4-BE49-F238E27FC236}">
                    <a16:creationId xmlns:a16="http://schemas.microsoft.com/office/drawing/2014/main" id="{C3EA53AC-E609-4CCA-9275-4606FC4D5716}"/>
                  </a:ext>
                </a:extLst>
              </p:cNvPr>
              <p:cNvSpPr/>
              <p:nvPr/>
            </p:nvSpPr>
            <p:spPr>
              <a:xfrm>
                <a:off x="1326783" y="2185690"/>
                <a:ext cx="65029" cy="65029"/>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9" name="Freeform: Shape 78">
                <a:extLst>
                  <a:ext uri="{FF2B5EF4-FFF2-40B4-BE49-F238E27FC236}">
                    <a16:creationId xmlns:a16="http://schemas.microsoft.com/office/drawing/2014/main" id="{F3D06161-AF16-4C67-8705-D5AE1D0AD7DA}"/>
                  </a:ext>
                </a:extLst>
              </p:cNvPr>
              <p:cNvSpPr/>
              <p:nvPr/>
            </p:nvSpPr>
            <p:spPr>
              <a:xfrm>
                <a:off x="1326783" y="2072543"/>
                <a:ext cx="65029" cy="65029"/>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69" name="Freeform: Shape 68">
                <a:extLst>
                  <a:ext uri="{FF2B5EF4-FFF2-40B4-BE49-F238E27FC236}">
                    <a16:creationId xmlns:a16="http://schemas.microsoft.com/office/drawing/2014/main" id="{3795DA7E-0853-44E9-9DEA-D6A52854CE18}"/>
                  </a:ext>
                </a:extLst>
              </p:cNvPr>
              <p:cNvSpPr/>
              <p:nvPr/>
            </p:nvSpPr>
            <p:spPr>
              <a:xfrm>
                <a:off x="841314" y="1421318"/>
                <a:ext cx="728317" cy="728319"/>
              </a:xfrm>
              <a:custGeom>
                <a:avLst/>
                <a:gdLst>
                  <a:gd name="connsiteX0" fmla="*/ 4957 w 185066"/>
                  <a:gd name="connsiteY0" fmla="*/ 92864 h 185066"/>
                  <a:gd name="connsiteX1" fmla="*/ 92864 w 185066"/>
                  <a:gd name="connsiteY1" fmla="*/ 180770 h 185066"/>
                  <a:gd name="connsiteX2" fmla="*/ 180770 w 185066"/>
                  <a:gd name="connsiteY2" fmla="*/ 92864 h 185066"/>
                  <a:gd name="connsiteX3" fmla="*/ 148714 w 185066"/>
                  <a:gd name="connsiteY3" fmla="*/ 25116 h 185066"/>
                  <a:gd name="connsiteX4" fmla="*/ 92864 w 185066"/>
                  <a:gd name="connsiteY4" fmla="*/ 4957 h 185066"/>
                  <a:gd name="connsiteX5" fmla="*/ 28421 w 185066"/>
                  <a:gd name="connsiteY5" fmla="*/ 33048 h 18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066" h="185066">
                    <a:moveTo>
                      <a:pt x="4957" y="92864"/>
                    </a:moveTo>
                    <a:cubicBezTo>
                      <a:pt x="4957" y="141444"/>
                      <a:pt x="44284" y="180770"/>
                      <a:pt x="92864" y="180770"/>
                    </a:cubicBezTo>
                    <a:cubicBezTo>
                      <a:pt x="141444" y="180770"/>
                      <a:pt x="180770" y="141444"/>
                      <a:pt x="180770" y="92864"/>
                    </a:cubicBezTo>
                    <a:cubicBezTo>
                      <a:pt x="180770" y="65434"/>
                      <a:pt x="168212" y="41310"/>
                      <a:pt x="148714" y="25116"/>
                    </a:cubicBezTo>
                    <a:cubicBezTo>
                      <a:pt x="133512" y="12228"/>
                      <a:pt x="114014" y="4957"/>
                      <a:pt x="92864" y="4957"/>
                    </a:cubicBezTo>
                    <a:cubicBezTo>
                      <a:pt x="67417" y="4957"/>
                      <a:pt x="44284" y="15863"/>
                      <a:pt x="28421" y="33048"/>
                    </a:cubicBezTo>
                  </a:path>
                </a:pathLst>
              </a:custGeom>
              <a:solidFill>
                <a:srgbClr val="42599F"/>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nvGrpSpPr>
              <p:cNvPr id="5" name="Group 4">
                <a:extLst>
                  <a:ext uri="{FF2B5EF4-FFF2-40B4-BE49-F238E27FC236}">
                    <a16:creationId xmlns:a16="http://schemas.microsoft.com/office/drawing/2014/main" id="{C07DFABE-00E6-4056-840A-21F1560F7098}"/>
                  </a:ext>
                </a:extLst>
              </p:cNvPr>
              <p:cNvGrpSpPr/>
              <p:nvPr/>
            </p:nvGrpSpPr>
            <p:grpSpPr>
              <a:xfrm>
                <a:off x="540883" y="1504557"/>
                <a:ext cx="942912" cy="559245"/>
                <a:chOff x="540883" y="1504557"/>
                <a:chExt cx="942912" cy="559245"/>
              </a:xfrm>
            </p:grpSpPr>
            <p:sp>
              <p:nvSpPr>
                <p:cNvPr id="44" name="Freeform: Shape 43">
                  <a:extLst>
                    <a:ext uri="{FF2B5EF4-FFF2-40B4-BE49-F238E27FC236}">
                      <a16:creationId xmlns:a16="http://schemas.microsoft.com/office/drawing/2014/main" id="{0EB499C7-3293-4AA1-8009-5F5A70EF1065}"/>
                    </a:ext>
                  </a:extLst>
                </p:cNvPr>
                <p:cNvSpPr/>
                <p:nvPr/>
              </p:nvSpPr>
              <p:spPr>
                <a:xfrm>
                  <a:off x="717761" y="1573485"/>
                  <a:ext cx="221096" cy="39016"/>
                </a:xfrm>
                <a:custGeom>
                  <a:avLst/>
                  <a:gdLst>
                    <a:gd name="connsiteX0" fmla="*/ 4957 w 56180"/>
                    <a:gd name="connsiteY0" fmla="*/ 4957 h 9914"/>
                    <a:gd name="connsiteX1" fmla="*/ 54198 w 56180"/>
                    <a:gd name="connsiteY1" fmla="*/ 4957 h 9914"/>
                  </a:gdLst>
                  <a:ahLst/>
                  <a:cxnLst>
                    <a:cxn ang="0">
                      <a:pos x="connsiteX0" y="connsiteY0"/>
                    </a:cxn>
                    <a:cxn ang="0">
                      <a:pos x="connsiteX1" y="connsiteY1"/>
                    </a:cxn>
                  </a:cxnLst>
                  <a:rect l="l" t="t" r="r" b="b"/>
                  <a:pathLst>
                    <a:path w="56180" h="9914">
                      <a:moveTo>
                        <a:pt x="4957" y="4957"/>
                      </a:moveTo>
                      <a:lnTo>
                        <a:pt x="54198" y="4957"/>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5" name="Freeform: Shape 44">
                  <a:extLst>
                    <a:ext uri="{FF2B5EF4-FFF2-40B4-BE49-F238E27FC236}">
                      <a16:creationId xmlns:a16="http://schemas.microsoft.com/office/drawing/2014/main" id="{863ED6AB-4019-4B41-90A5-69F462DECD7A}"/>
                    </a:ext>
                  </a:extLst>
                </p:cNvPr>
                <p:cNvSpPr/>
                <p:nvPr/>
              </p:nvSpPr>
              <p:spPr>
                <a:xfrm>
                  <a:off x="589005" y="1637212"/>
                  <a:ext cx="195083" cy="39016"/>
                </a:xfrm>
                <a:custGeom>
                  <a:avLst/>
                  <a:gdLst>
                    <a:gd name="connsiteX0" fmla="*/ 4957 w 49571"/>
                    <a:gd name="connsiteY0" fmla="*/ 4957 h 9914"/>
                    <a:gd name="connsiteX1" fmla="*/ 45936 w 49571"/>
                    <a:gd name="connsiteY1" fmla="*/ 4957 h 9914"/>
                  </a:gdLst>
                  <a:ahLst/>
                  <a:cxnLst>
                    <a:cxn ang="0">
                      <a:pos x="connsiteX0" y="connsiteY0"/>
                    </a:cxn>
                    <a:cxn ang="0">
                      <a:pos x="connsiteX1" y="connsiteY1"/>
                    </a:cxn>
                  </a:cxnLst>
                  <a:rect l="l" t="t" r="r" b="b"/>
                  <a:pathLst>
                    <a:path w="49571" h="9914">
                      <a:moveTo>
                        <a:pt x="4957" y="4957"/>
                      </a:moveTo>
                      <a:lnTo>
                        <a:pt x="45936" y="4957"/>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6" name="Freeform: Shape 45">
                  <a:extLst>
                    <a:ext uri="{FF2B5EF4-FFF2-40B4-BE49-F238E27FC236}">
                      <a16:creationId xmlns:a16="http://schemas.microsoft.com/office/drawing/2014/main" id="{84735D1B-4BA6-4FE0-8A3F-76C683186FEE}"/>
                    </a:ext>
                  </a:extLst>
                </p:cNvPr>
                <p:cNvSpPr/>
                <p:nvPr/>
              </p:nvSpPr>
              <p:spPr>
                <a:xfrm>
                  <a:off x="540883" y="1573485"/>
                  <a:ext cx="130058" cy="39016"/>
                </a:xfrm>
                <a:custGeom>
                  <a:avLst/>
                  <a:gdLst>
                    <a:gd name="connsiteX0" fmla="*/ 29412 w 33047"/>
                    <a:gd name="connsiteY0" fmla="*/ 4957 h 9914"/>
                    <a:gd name="connsiteX1" fmla="*/ 4957 w 33047"/>
                    <a:gd name="connsiteY1" fmla="*/ 4957 h 9914"/>
                  </a:gdLst>
                  <a:ahLst/>
                  <a:cxnLst>
                    <a:cxn ang="0">
                      <a:pos x="connsiteX0" y="connsiteY0"/>
                    </a:cxn>
                    <a:cxn ang="0">
                      <a:pos x="connsiteX1" y="connsiteY1"/>
                    </a:cxn>
                  </a:cxnLst>
                  <a:rect l="l" t="t" r="r" b="b"/>
                  <a:pathLst>
                    <a:path w="33047" h="9914">
                      <a:moveTo>
                        <a:pt x="29412" y="4957"/>
                      </a:moveTo>
                      <a:lnTo>
                        <a:pt x="4957" y="4957"/>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68" name="Freeform: Shape 67">
                  <a:extLst>
                    <a:ext uri="{FF2B5EF4-FFF2-40B4-BE49-F238E27FC236}">
                      <a16:creationId xmlns:a16="http://schemas.microsoft.com/office/drawing/2014/main" id="{A87475B0-6801-4131-8339-43927C3CC263}"/>
                    </a:ext>
                  </a:extLst>
                </p:cNvPr>
                <p:cNvSpPr/>
                <p:nvPr/>
              </p:nvSpPr>
              <p:spPr>
                <a:xfrm>
                  <a:off x="782790" y="1637212"/>
                  <a:ext cx="117051" cy="39016"/>
                </a:xfrm>
                <a:custGeom>
                  <a:avLst/>
                  <a:gdLst>
                    <a:gd name="connsiteX0" fmla="*/ 25447 w 29742"/>
                    <a:gd name="connsiteY0" fmla="*/ 4957 h 9914"/>
                    <a:gd name="connsiteX1" fmla="*/ 4957 w 29742"/>
                    <a:gd name="connsiteY1" fmla="*/ 4957 h 9914"/>
                  </a:gdLst>
                  <a:ahLst/>
                  <a:cxnLst>
                    <a:cxn ang="0">
                      <a:pos x="connsiteX0" y="connsiteY0"/>
                    </a:cxn>
                    <a:cxn ang="0">
                      <a:pos x="connsiteX1" y="connsiteY1"/>
                    </a:cxn>
                  </a:cxnLst>
                  <a:rect l="l" t="t" r="r" b="b"/>
                  <a:pathLst>
                    <a:path w="29742" h="9914">
                      <a:moveTo>
                        <a:pt x="25447" y="4957"/>
                      </a:moveTo>
                      <a:lnTo>
                        <a:pt x="4957" y="4957"/>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0" name="Freeform: Shape 69">
                  <a:extLst>
                    <a:ext uri="{FF2B5EF4-FFF2-40B4-BE49-F238E27FC236}">
                      <a16:creationId xmlns:a16="http://schemas.microsoft.com/office/drawing/2014/main" id="{BF4150F9-3A86-4F73-9A1A-235F577ACBEE}"/>
                    </a:ext>
                  </a:extLst>
                </p:cNvPr>
                <p:cNvSpPr/>
                <p:nvPr/>
              </p:nvSpPr>
              <p:spPr>
                <a:xfrm>
                  <a:off x="924551" y="1504557"/>
                  <a:ext cx="559244" cy="559245"/>
                </a:xfrm>
                <a:custGeom>
                  <a:avLst/>
                  <a:gdLst>
                    <a:gd name="connsiteX0" fmla="*/ 138469 w 142104"/>
                    <a:gd name="connsiteY0" fmla="*/ 71713 h 142104"/>
                    <a:gd name="connsiteX1" fmla="*/ 71713 w 142104"/>
                    <a:gd name="connsiteY1" fmla="*/ 138469 h 142104"/>
                    <a:gd name="connsiteX2" fmla="*/ 4957 w 142104"/>
                    <a:gd name="connsiteY2" fmla="*/ 71713 h 142104"/>
                    <a:gd name="connsiteX3" fmla="*/ 71713 w 142104"/>
                    <a:gd name="connsiteY3" fmla="*/ 4957 h 142104"/>
                  </a:gdLst>
                  <a:ahLst/>
                  <a:cxnLst>
                    <a:cxn ang="0">
                      <a:pos x="connsiteX0" y="connsiteY0"/>
                    </a:cxn>
                    <a:cxn ang="0">
                      <a:pos x="connsiteX1" y="connsiteY1"/>
                    </a:cxn>
                    <a:cxn ang="0">
                      <a:pos x="connsiteX2" y="connsiteY2"/>
                    </a:cxn>
                    <a:cxn ang="0">
                      <a:pos x="connsiteX3" y="connsiteY3"/>
                    </a:cxn>
                  </a:cxnLst>
                  <a:rect l="l" t="t" r="r" b="b"/>
                  <a:pathLst>
                    <a:path w="142104" h="142104">
                      <a:moveTo>
                        <a:pt x="138469" y="71713"/>
                      </a:moveTo>
                      <a:cubicBezTo>
                        <a:pt x="138469" y="108396"/>
                        <a:pt x="108396" y="138469"/>
                        <a:pt x="71713" y="138469"/>
                      </a:cubicBezTo>
                      <a:cubicBezTo>
                        <a:pt x="35030" y="138469"/>
                        <a:pt x="4957" y="108396"/>
                        <a:pt x="4957" y="71713"/>
                      </a:cubicBezTo>
                      <a:cubicBezTo>
                        <a:pt x="4957" y="35030"/>
                        <a:pt x="35030" y="4957"/>
                        <a:pt x="71713" y="4957"/>
                      </a:cubicBez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1" name="Freeform: Shape 70">
                  <a:extLst>
                    <a:ext uri="{FF2B5EF4-FFF2-40B4-BE49-F238E27FC236}">
                      <a16:creationId xmlns:a16="http://schemas.microsoft.com/office/drawing/2014/main" id="{70E0BA8A-19E2-48B5-BA88-FDE05790B4AA}"/>
                    </a:ext>
                  </a:extLst>
                </p:cNvPr>
                <p:cNvSpPr/>
                <p:nvPr/>
              </p:nvSpPr>
              <p:spPr>
                <a:xfrm>
                  <a:off x="717761" y="1702241"/>
                  <a:ext cx="130058" cy="39016"/>
                </a:xfrm>
                <a:custGeom>
                  <a:avLst/>
                  <a:gdLst>
                    <a:gd name="connsiteX0" fmla="*/ 4957 w 33047"/>
                    <a:gd name="connsiteY0" fmla="*/ 4957 h 9914"/>
                    <a:gd name="connsiteX1" fmla="*/ 29743 w 33047"/>
                    <a:gd name="connsiteY1" fmla="*/ 4957 h 9914"/>
                  </a:gdLst>
                  <a:ahLst/>
                  <a:cxnLst>
                    <a:cxn ang="0">
                      <a:pos x="connsiteX0" y="connsiteY0"/>
                    </a:cxn>
                    <a:cxn ang="0">
                      <a:pos x="connsiteX1" y="connsiteY1"/>
                    </a:cxn>
                  </a:cxnLst>
                  <a:rect l="l" t="t" r="r" b="b"/>
                  <a:pathLst>
                    <a:path w="33047" h="9914">
                      <a:moveTo>
                        <a:pt x="4957" y="4957"/>
                      </a:moveTo>
                      <a:lnTo>
                        <a:pt x="29743" y="4957"/>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2" name="Freeform: Shape 71">
                  <a:extLst>
                    <a:ext uri="{FF2B5EF4-FFF2-40B4-BE49-F238E27FC236}">
                      <a16:creationId xmlns:a16="http://schemas.microsoft.com/office/drawing/2014/main" id="{FEC88D70-C857-42F7-93AA-32FF22C5D2F7}"/>
                    </a:ext>
                  </a:extLst>
                </p:cNvPr>
                <p:cNvSpPr/>
                <p:nvPr/>
              </p:nvSpPr>
              <p:spPr>
                <a:xfrm>
                  <a:off x="1065011" y="1612501"/>
                  <a:ext cx="169074" cy="299128"/>
                </a:xfrm>
                <a:custGeom>
                  <a:avLst/>
                  <a:gdLst>
                    <a:gd name="connsiteX0" fmla="*/ 4957 w 42961"/>
                    <a:gd name="connsiteY0" fmla="*/ 73035 h 76009"/>
                    <a:gd name="connsiteX1" fmla="*/ 39988 w 42961"/>
                    <a:gd name="connsiteY1" fmla="*/ 44614 h 76009"/>
                    <a:gd name="connsiteX2" fmla="*/ 39988 w 42961"/>
                    <a:gd name="connsiteY2" fmla="*/ 4957 h 76009"/>
                  </a:gdLst>
                  <a:ahLst/>
                  <a:cxnLst>
                    <a:cxn ang="0">
                      <a:pos x="connsiteX0" y="connsiteY0"/>
                    </a:cxn>
                    <a:cxn ang="0">
                      <a:pos x="connsiteX1" y="connsiteY1"/>
                    </a:cxn>
                    <a:cxn ang="0">
                      <a:pos x="connsiteX2" y="connsiteY2"/>
                    </a:cxn>
                  </a:cxnLst>
                  <a:rect l="l" t="t" r="r" b="b"/>
                  <a:pathLst>
                    <a:path w="42961" h="76009">
                      <a:moveTo>
                        <a:pt x="4957" y="73035"/>
                      </a:moveTo>
                      <a:lnTo>
                        <a:pt x="39988" y="44614"/>
                      </a:lnTo>
                      <a:lnTo>
                        <a:pt x="39988" y="4957"/>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grpSp>
      </p:grpSp>
      <p:grpSp>
        <p:nvGrpSpPr>
          <p:cNvPr id="8" name="Group 7">
            <a:extLst>
              <a:ext uri="{FF2B5EF4-FFF2-40B4-BE49-F238E27FC236}">
                <a16:creationId xmlns:a16="http://schemas.microsoft.com/office/drawing/2014/main" id="{5E770BFA-8958-498A-BA63-FCE52DAC8CEC}"/>
              </a:ext>
            </a:extLst>
          </p:cNvPr>
          <p:cNvGrpSpPr/>
          <p:nvPr/>
        </p:nvGrpSpPr>
        <p:grpSpPr>
          <a:xfrm>
            <a:off x="1512142" y="5005011"/>
            <a:ext cx="10291593" cy="2125027"/>
            <a:chOff x="980807" y="3128132"/>
            <a:chExt cx="6432246" cy="1328142"/>
          </a:xfrm>
        </p:grpSpPr>
        <p:sp>
          <p:nvSpPr>
            <p:cNvPr id="3" name="Rectangle 2">
              <a:extLst>
                <a:ext uri="{FF2B5EF4-FFF2-40B4-BE49-F238E27FC236}">
                  <a16:creationId xmlns:a16="http://schemas.microsoft.com/office/drawing/2014/main" id="{42357985-5718-4D2F-B630-7E0F5FEB99AB}"/>
                </a:ext>
              </a:extLst>
            </p:cNvPr>
            <p:cNvSpPr/>
            <p:nvPr/>
          </p:nvSpPr>
          <p:spPr>
            <a:xfrm>
              <a:off x="3085747" y="3358238"/>
              <a:ext cx="4327306" cy="833321"/>
            </a:xfrm>
            <a:prstGeom prst="rect">
              <a:avLst/>
            </a:prstGeom>
          </p:spPr>
          <p:txBody>
            <a:bodyPr/>
            <a:lstStyle/>
            <a:p>
              <a:pPr defTabSz="731520">
                <a:lnSpc>
                  <a:spcPct val="90000"/>
                </a:lnSpc>
                <a:spcBef>
                  <a:spcPct val="0"/>
                </a:spcBef>
              </a:pPr>
              <a:r>
                <a:rPr lang="en-US" sz="4400" dirty="0">
                  <a:ea typeface="Amazon Ember" panose="020B0603020204020204" pitchFamily="34" charset="0"/>
                  <a:cs typeface="Amazon Ember" panose="020B0603020204020204" pitchFamily="34" charset="0"/>
                </a:rPr>
                <a:t>Avoid complex </a:t>
              </a:r>
              <a:br>
                <a:rPr lang="en-US" sz="4400" dirty="0">
                  <a:ea typeface="Amazon Ember" panose="020B0603020204020204" pitchFamily="34" charset="0"/>
                  <a:cs typeface="Amazon Ember" panose="020B0603020204020204" pitchFamily="34" charset="0"/>
                </a:rPr>
              </a:br>
              <a:r>
                <a:rPr lang="en-US" sz="4400" dirty="0">
                  <a:ea typeface="Amazon Ember" panose="020B0603020204020204" pitchFamily="34" charset="0"/>
                  <a:cs typeface="Amazon Ember" panose="020B0603020204020204" pitchFamily="34" charset="0"/>
                </a:rPr>
                <a:t>one-size-fits-all processes</a:t>
              </a:r>
            </a:p>
          </p:txBody>
        </p:sp>
        <p:grpSp>
          <p:nvGrpSpPr>
            <p:cNvPr id="7" name="Group 6">
              <a:extLst>
                <a:ext uri="{FF2B5EF4-FFF2-40B4-BE49-F238E27FC236}">
                  <a16:creationId xmlns:a16="http://schemas.microsoft.com/office/drawing/2014/main" id="{89AD37AB-A7D9-4A65-9FC7-C2309C7BCF59}"/>
                </a:ext>
              </a:extLst>
            </p:cNvPr>
            <p:cNvGrpSpPr/>
            <p:nvPr/>
          </p:nvGrpSpPr>
          <p:grpSpPr>
            <a:xfrm>
              <a:off x="980807" y="3128132"/>
              <a:ext cx="1609137" cy="1328142"/>
              <a:chOff x="7798910" y="5434630"/>
              <a:chExt cx="452015" cy="373082"/>
            </a:xfrm>
          </p:grpSpPr>
          <p:sp>
            <p:nvSpPr>
              <p:cNvPr id="86" name="Freeform: Shape 85">
                <a:extLst>
                  <a:ext uri="{FF2B5EF4-FFF2-40B4-BE49-F238E27FC236}">
                    <a16:creationId xmlns:a16="http://schemas.microsoft.com/office/drawing/2014/main" id="{68857C79-8CF7-4172-9FDF-24F0BF404336}"/>
                  </a:ext>
                </a:extLst>
              </p:cNvPr>
              <p:cNvSpPr/>
              <p:nvPr/>
            </p:nvSpPr>
            <p:spPr>
              <a:xfrm>
                <a:off x="7798910" y="5526398"/>
                <a:ext cx="267658" cy="281314"/>
              </a:xfrm>
              <a:custGeom>
                <a:avLst/>
                <a:gdLst>
                  <a:gd name="connsiteX0" fmla="*/ 228602 w 267658"/>
                  <a:gd name="connsiteY0" fmla="*/ 210849 h 281314"/>
                  <a:gd name="connsiteX1" fmla="*/ 222047 w 267658"/>
                  <a:gd name="connsiteY1" fmla="*/ 198012 h 281314"/>
                  <a:gd name="connsiteX2" fmla="*/ 235430 w 267658"/>
                  <a:gd name="connsiteY2" fmla="*/ 170973 h 281314"/>
                  <a:gd name="connsiteX3" fmla="*/ 249086 w 267658"/>
                  <a:gd name="connsiteY3" fmla="*/ 168515 h 281314"/>
                  <a:gd name="connsiteX4" fmla="*/ 265473 w 267658"/>
                  <a:gd name="connsiteY4" fmla="*/ 133556 h 281314"/>
                  <a:gd name="connsiteX5" fmla="*/ 238707 w 267658"/>
                  <a:gd name="connsiteY5" fmla="*/ 124816 h 281314"/>
                  <a:gd name="connsiteX6" fmla="*/ 228875 w 267658"/>
                  <a:gd name="connsiteY6" fmla="*/ 96138 h 281314"/>
                  <a:gd name="connsiteX7" fmla="*/ 253183 w 267658"/>
                  <a:gd name="connsiteY7" fmla="*/ 60906 h 281314"/>
                  <a:gd name="connsiteX8" fmla="*/ 247447 w 267658"/>
                  <a:gd name="connsiteY8" fmla="*/ 54624 h 281314"/>
                  <a:gd name="connsiteX9" fmla="*/ 241712 w 267658"/>
                  <a:gd name="connsiteY9" fmla="*/ 48342 h 281314"/>
                  <a:gd name="connsiteX10" fmla="*/ 235976 w 267658"/>
                  <a:gd name="connsiteY10" fmla="*/ 42061 h 281314"/>
                  <a:gd name="connsiteX11" fmla="*/ 198012 w 267658"/>
                  <a:gd name="connsiteY11" fmla="*/ 61452 h 281314"/>
                  <a:gd name="connsiteX12" fmla="*/ 170700 w 267658"/>
                  <a:gd name="connsiteY12" fmla="*/ 47796 h 281314"/>
                  <a:gd name="connsiteX13" fmla="*/ 163053 w 267658"/>
                  <a:gd name="connsiteY13" fmla="*/ 5736 h 281314"/>
                  <a:gd name="connsiteX14" fmla="*/ 154586 w 267658"/>
                  <a:gd name="connsiteY14" fmla="*/ 5189 h 281314"/>
                  <a:gd name="connsiteX15" fmla="*/ 146119 w 267658"/>
                  <a:gd name="connsiteY15" fmla="*/ 4643 h 281314"/>
                  <a:gd name="connsiteX16" fmla="*/ 137653 w 267658"/>
                  <a:gd name="connsiteY16" fmla="*/ 4097 h 281314"/>
                  <a:gd name="connsiteX17" fmla="*/ 124543 w 267658"/>
                  <a:gd name="connsiteY17" fmla="*/ 44519 h 281314"/>
                  <a:gd name="connsiteX18" fmla="*/ 95592 w 267658"/>
                  <a:gd name="connsiteY18" fmla="*/ 54351 h 281314"/>
                  <a:gd name="connsiteX19" fmla="*/ 60906 w 267658"/>
                  <a:gd name="connsiteY19" fmla="*/ 30043 h 281314"/>
                  <a:gd name="connsiteX20" fmla="*/ 54624 w 267658"/>
                  <a:gd name="connsiteY20" fmla="*/ 35779 h 281314"/>
                  <a:gd name="connsiteX21" fmla="*/ 48342 w 267658"/>
                  <a:gd name="connsiteY21" fmla="*/ 41514 h 281314"/>
                  <a:gd name="connsiteX22" fmla="*/ 42061 w 267658"/>
                  <a:gd name="connsiteY22" fmla="*/ 47250 h 281314"/>
                  <a:gd name="connsiteX23" fmla="*/ 61179 w 267658"/>
                  <a:gd name="connsiteY23" fmla="*/ 84667 h 281314"/>
                  <a:gd name="connsiteX24" fmla="*/ 47523 w 267658"/>
                  <a:gd name="connsiteY24" fmla="*/ 112253 h 281314"/>
                  <a:gd name="connsiteX25" fmla="*/ 5736 w 267658"/>
                  <a:gd name="connsiteY25" fmla="*/ 119900 h 281314"/>
                  <a:gd name="connsiteX26" fmla="*/ 5189 w 267658"/>
                  <a:gd name="connsiteY26" fmla="*/ 128367 h 281314"/>
                  <a:gd name="connsiteX27" fmla="*/ 4643 w 267658"/>
                  <a:gd name="connsiteY27" fmla="*/ 136833 h 281314"/>
                  <a:gd name="connsiteX28" fmla="*/ 4097 w 267658"/>
                  <a:gd name="connsiteY28" fmla="*/ 145300 h 281314"/>
                  <a:gd name="connsiteX29" fmla="*/ 44792 w 267658"/>
                  <a:gd name="connsiteY29" fmla="*/ 158410 h 281314"/>
                  <a:gd name="connsiteX30" fmla="*/ 54624 w 267658"/>
                  <a:gd name="connsiteY30" fmla="*/ 187361 h 281314"/>
                  <a:gd name="connsiteX31" fmla="*/ 30043 w 267658"/>
                  <a:gd name="connsiteY31" fmla="*/ 222320 h 281314"/>
                  <a:gd name="connsiteX32" fmla="*/ 35779 w 267658"/>
                  <a:gd name="connsiteY32" fmla="*/ 228602 h 281314"/>
                  <a:gd name="connsiteX33" fmla="*/ 41514 w 267658"/>
                  <a:gd name="connsiteY33" fmla="*/ 234884 h 281314"/>
                  <a:gd name="connsiteX34" fmla="*/ 47250 w 267658"/>
                  <a:gd name="connsiteY34" fmla="*/ 241165 h 281314"/>
                  <a:gd name="connsiteX35" fmla="*/ 85214 w 267658"/>
                  <a:gd name="connsiteY35" fmla="*/ 221501 h 281314"/>
                  <a:gd name="connsiteX36" fmla="*/ 112526 w 267658"/>
                  <a:gd name="connsiteY36" fmla="*/ 234884 h 281314"/>
                  <a:gd name="connsiteX37" fmla="*/ 120173 w 267658"/>
                  <a:gd name="connsiteY37" fmla="*/ 276944 h 281314"/>
                  <a:gd name="connsiteX38" fmla="*/ 128640 w 267658"/>
                  <a:gd name="connsiteY38" fmla="*/ 277490 h 281314"/>
                  <a:gd name="connsiteX39" fmla="*/ 137106 w 267658"/>
                  <a:gd name="connsiteY39" fmla="*/ 278037 h 281314"/>
                  <a:gd name="connsiteX40" fmla="*/ 145573 w 267658"/>
                  <a:gd name="connsiteY40" fmla="*/ 278583 h 281314"/>
                  <a:gd name="connsiteX41" fmla="*/ 158683 w 267658"/>
                  <a:gd name="connsiteY41" fmla="*/ 237615 h 281314"/>
                  <a:gd name="connsiteX42" fmla="*/ 187361 w 267658"/>
                  <a:gd name="connsiteY42" fmla="*/ 227782 h 281314"/>
                  <a:gd name="connsiteX43" fmla="*/ 222593 w 267658"/>
                  <a:gd name="connsiteY43" fmla="*/ 252363 h 281314"/>
                  <a:gd name="connsiteX44" fmla="*/ 228875 w 267658"/>
                  <a:gd name="connsiteY44" fmla="*/ 246628 h 281314"/>
                  <a:gd name="connsiteX45" fmla="*/ 232152 w 267658"/>
                  <a:gd name="connsiteY45" fmla="*/ 243623 h 28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7658" h="281314">
                    <a:moveTo>
                      <a:pt x="228602" y="210849"/>
                    </a:moveTo>
                    <a:lnTo>
                      <a:pt x="222047" y="198012"/>
                    </a:lnTo>
                    <a:cubicBezTo>
                      <a:pt x="228056" y="189546"/>
                      <a:pt x="232426" y="180533"/>
                      <a:pt x="235430" y="170973"/>
                    </a:cubicBezTo>
                    <a:lnTo>
                      <a:pt x="249086" y="168515"/>
                    </a:lnTo>
                    <a:moveTo>
                      <a:pt x="265473" y="133556"/>
                    </a:moveTo>
                    <a:lnTo>
                      <a:pt x="238707" y="124816"/>
                    </a:lnTo>
                    <a:cubicBezTo>
                      <a:pt x="237069" y="114984"/>
                      <a:pt x="233791" y="105151"/>
                      <a:pt x="228875" y="96138"/>
                    </a:cubicBezTo>
                    <a:lnTo>
                      <a:pt x="253183" y="60906"/>
                    </a:lnTo>
                    <a:lnTo>
                      <a:pt x="247447" y="54624"/>
                    </a:lnTo>
                    <a:lnTo>
                      <a:pt x="241712" y="48342"/>
                    </a:lnTo>
                    <a:lnTo>
                      <a:pt x="235976" y="42061"/>
                    </a:lnTo>
                    <a:lnTo>
                      <a:pt x="198012" y="61452"/>
                    </a:lnTo>
                    <a:cubicBezTo>
                      <a:pt x="189546" y="55443"/>
                      <a:pt x="180260" y="50800"/>
                      <a:pt x="170700" y="47796"/>
                    </a:cubicBezTo>
                    <a:lnTo>
                      <a:pt x="163053" y="5736"/>
                    </a:lnTo>
                    <a:lnTo>
                      <a:pt x="154586" y="5189"/>
                    </a:lnTo>
                    <a:lnTo>
                      <a:pt x="146119" y="4643"/>
                    </a:lnTo>
                    <a:lnTo>
                      <a:pt x="137653" y="4097"/>
                    </a:lnTo>
                    <a:lnTo>
                      <a:pt x="124543" y="44519"/>
                    </a:lnTo>
                    <a:cubicBezTo>
                      <a:pt x="114437" y="46157"/>
                      <a:pt x="104878" y="49435"/>
                      <a:pt x="95592" y="54351"/>
                    </a:cubicBezTo>
                    <a:lnTo>
                      <a:pt x="60906" y="30043"/>
                    </a:lnTo>
                    <a:lnTo>
                      <a:pt x="54624" y="35779"/>
                    </a:lnTo>
                    <a:lnTo>
                      <a:pt x="48342" y="41514"/>
                    </a:lnTo>
                    <a:lnTo>
                      <a:pt x="42061" y="47250"/>
                    </a:lnTo>
                    <a:lnTo>
                      <a:pt x="61179" y="84667"/>
                    </a:lnTo>
                    <a:cubicBezTo>
                      <a:pt x="55170" y="93134"/>
                      <a:pt x="50527" y="102420"/>
                      <a:pt x="47523" y="112253"/>
                    </a:cubicBezTo>
                    <a:lnTo>
                      <a:pt x="5736" y="119900"/>
                    </a:lnTo>
                    <a:lnTo>
                      <a:pt x="5189" y="128367"/>
                    </a:lnTo>
                    <a:lnTo>
                      <a:pt x="4643" y="136833"/>
                    </a:lnTo>
                    <a:lnTo>
                      <a:pt x="4097" y="145300"/>
                    </a:lnTo>
                    <a:lnTo>
                      <a:pt x="44792" y="158410"/>
                    </a:lnTo>
                    <a:cubicBezTo>
                      <a:pt x="46430" y="168242"/>
                      <a:pt x="49708" y="178075"/>
                      <a:pt x="54624" y="187361"/>
                    </a:cubicBezTo>
                    <a:lnTo>
                      <a:pt x="30043" y="222320"/>
                    </a:lnTo>
                    <a:lnTo>
                      <a:pt x="35779" y="228602"/>
                    </a:lnTo>
                    <a:lnTo>
                      <a:pt x="41514" y="234884"/>
                    </a:lnTo>
                    <a:lnTo>
                      <a:pt x="47250" y="241165"/>
                    </a:lnTo>
                    <a:lnTo>
                      <a:pt x="85214" y="221501"/>
                    </a:lnTo>
                    <a:cubicBezTo>
                      <a:pt x="93680" y="227509"/>
                      <a:pt x="102966" y="231879"/>
                      <a:pt x="112526" y="234884"/>
                    </a:cubicBezTo>
                    <a:lnTo>
                      <a:pt x="120173" y="276944"/>
                    </a:lnTo>
                    <a:lnTo>
                      <a:pt x="128640" y="277490"/>
                    </a:lnTo>
                    <a:lnTo>
                      <a:pt x="137106" y="278037"/>
                    </a:lnTo>
                    <a:lnTo>
                      <a:pt x="145573" y="278583"/>
                    </a:lnTo>
                    <a:lnTo>
                      <a:pt x="158683" y="237615"/>
                    </a:lnTo>
                    <a:cubicBezTo>
                      <a:pt x="168515" y="235976"/>
                      <a:pt x="178075" y="232699"/>
                      <a:pt x="187361" y="227782"/>
                    </a:cubicBezTo>
                    <a:lnTo>
                      <a:pt x="222593" y="252363"/>
                    </a:lnTo>
                    <a:lnTo>
                      <a:pt x="228875" y="246628"/>
                    </a:lnTo>
                    <a:lnTo>
                      <a:pt x="232152" y="243623"/>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87" name="Freeform: Shape 86">
                <a:extLst>
                  <a:ext uri="{FF2B5EF4-FFF2-40B4-BE49-F238E27FC236}">
                    <a16:creationId xmlns:a16="http://schemas.microsoft.com/office/drawing/2014/main" id="{31A5BBB7-5BBA-4478-A633-F56BB7840227}"/>
                  </a:ext>
                </a:extLst>
              </p:cNvPr>
              <p:cNvSpPr/>
              <p:nvPr/>
            </p:nvSpPr>
            <p:spPr>
              <a:xfrm>
                <a:off x="7881666" y="5608881"/>
                <a:ext cx="117442" cy="117442"/>
              </a:xfrm>
              <a:custGeom>
                <a:avLst/>
                <a:gdLst>
                  <a:gd name="connsiteX0" fmla="*/ 113891 w 117441"/>
                  <a:gd name="connsiteY0" fmla="*/ 58994 h 117441"/>
                  <a:gd name="connsiteX1" fmla="*/ 58994 w 117441"/>
                  <a:gd name="connsiteY1" fmla="*/ 113891 h 117441"/>
                  <a:gd name="connsiteX2" fmla="*/ 4097 w 117441"/>
                  <a:gd name="connsiteY2" fmla="*/ 58994 h 117441"/>
                  <a:gd name="connsiteX3" fmla="*/ 58994 w 117441"/>
                  <a:gd name="connsiteY3" fmla="*/ 4097 h 117441"/>
                  <a:gd name="connsiteX4" fmla="*/ 113891 w 117441"/>
                  <a:gd name="connsiteY4" fmla="*/ 58994 h 117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41" h="117441">
                    <a:moveTo>
                      <a:pt x="113891" y="58994"/>
                    </a:moveTo>
                    <a:cubicBezTo>
                      <a:pt x="113891" y="89313"/>
                      <a:pt x="89313" y="113891"/>
                      <a:pt x="58994" y="113891"/>
                    </a:cubicBezTo>
                    <a:cubicBezTo>
                      <a:pt x="28675" y="113891"/>
                      <a:pt x="4097" y="89313"/>
                      <a:pt x="4097" y="58994"/>
                    </a:cubicBezTo>
                    <a:cubicBezTo>
                      <a:pt x="4097" y="28675"/>
                      <a:pt x="28675" y="4097"/>
                      <a:pt x="58994" y="4097"/>
                    </a:cubicBezTo>
                    <a:cubicBezTo>
                      <a:pt x="89313" y="4097"/>
                      <a:pt x="113891" y="28675"/>
                      <a:pt x="113891" y="58994"/>
                    </a:cubicBezTo>
                    <a:close/>
                  </a:path>
                </a:pathLst>
              </a:custGeom>
              <a:solidFill>
                <a:srgbClr val="2D3C6D"/>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88" name="Freeform: Shape 87">
                <a:extLst>
                  <a:ext uri="{FF2B5EF4-FFF2-40B4-BE49-F238E27FC236}">
                    <a16:creationId xmlns:a16="http://schemas.microsoft.com/office/drawing/2014/main" id="{768CA932-8747-4E18-A69C-3CADA2693A1A}"/>
                  </a:ext>
                </a:extLst>
              </p:cNvPr>
              <p:cNvSpPr/>
              <p:nvPr/>
            </p:nvSpPr>
            <p:spPr>
              <a:xfrm>
                <a:off x="8067934" y="5434630"/>
                <a:ext cx="182991" cy="166604"/>
              </a:xfrm>
              <a:custGeom>
                <a:avLst/>
                <a:gdLst>
                  <a:gd name="connsiteX0" fmla="*/ 110614 w 182990"/>
                  <a:gd name="connsiteY0" fmla="*/ 151582 h 166603"/>
                  <a:gd name="connsiteX1" fmla="*/ 121539 w 182990"/>
                  <a:gd name="connsiteY1" fmla="*/ 147212 h 166603"/>
                  <a:gd name="connsiteX2" fmla="*/ 144208 w 182990"/>
                  <a:gd name="connsiteY2" fmla="*/ 162780 h 166603"/>
                  <a:gd name="connsiteX3" fmla="*/ 148304 w 182990"/>
                  <a:gd name="connsiteY3" fmla="*/ 159229 h 166603"/>
                  <a:gd name="connsiteX4" fmla="*/ 152401 w 182990"/>
                  <a:gd name="connsiteY4" fmla="*/ 155679 h 166603"/>
                  <a:gd name="connsiteX5" fmla="*/ 156498 w 182990"/>
                  <a:gd name="connsiteY5" fmla="*/ 152128 h 166603"/>
                  <a:gd name="connsiteX6" fmla="*/ 143935 w 182990"/>
                  <a:gd name="connsiteY6" fmla="*/ 127820 h 166603"/>
                  <a:gd name="connsiteX7" fmla="*/ 152401 w 182990"/>
                  <a:gd name="connsiteY7" fmla="*/ 110614 h 166603"/>
                  <a:gd name="connsiteX8" fmla="*/ 179440 w 182990"/>
                  <a:gd name="connsiteY8" fmla="*/ 105698 h 166603"/>
                  <a:gd name="connsiteX9" fmla="*/ 179713 w 182990"/>
                  <a:gd name="connsiteY9" fmla="*/ 100235 h 166603"/>
                  <a:gd name="connsiteX10" fmla="*/ 179986 w 182990"/>
                  <a:gd name="connsiteY10" fmla="*/ 94773 h 166603"/>
                  <a:gd name="connsiteX11" fmla="*/ 180260 w 182990"/>
                  <a:gd name="connsiteY11" fmla="*/ 89310 h 166603"/>
                  <a:gd name="connsiteX12" fmla="*/ 154313 w 182990"/>
                  <a:gd name="connsiteY12" fmla="*/ 80844 h 166603"/>
                  <a:gd name="connsiteX13" fmla="*/ 148031 w 182990"/>
                  <a:gd name="connsiteY13" fmla="*/ 62545 h 166603"/>
                  <a:gd name="connsiteX14" fmla="*/ 163599 w 182990"/>
                  <a:gd name="connsiteY14" fmla="*/ 40149 h 166603"/>
                  <a:gd name="connsiteX15" fmla="*/ 160049 w 182990"/>
                  <a:gd name="connsiteY15" fmla="*/ 36052 h 166603"/>
                  <a:gd name="connsiteX16" fmla="*/ 156498 w 182990"/>
                  <a:gd name="connsiteY16" fmla="*/ 31955 h 166603"/>
                  <a:gd name="connsiteX17" fmla="*/ 152947 w 182990"/>
                  <a:gd name="connsiteY17" fmla="*/ 27858 h 166603"/>
                  <a:gd name="connsiteX18" fmla="*/ 128640 w 182990"/>
                  <a:gd name="connsiteY18" fmla="*/ 40422 h 166603"/>
                  <a:gd name="connsiteX19" fmla="*/ 111160 w 182990"/>
                  <a:gd name="connsiteY19" fmla="*/ 31682 h 166603"/>
                  <a:gd name="connsiteX20" fmla="*/ 106244 w 182990"/>
                  <a:gd name="connsiteY20" fmla="*/ 4916 h 166603"/>
                  <a:gd name="connsiteX21" fmla="*/ 100781 w 182990"/>
                  <a:gd name="connsiteY21" fmla="*/ 4643 h 166603"/>
                  <a:gd name="connsiteX22" fmla="*/ 95319 w 182990"/>
                  <a:gd name="connsiteY22" fmla="*/ 4370 h 166603"/>
                  <a:gd name="connsiteX23" fmla="*/ 89857 w 182990"/>
                  <a:gd name="connsiteY23" fmla="*/ 4097 h 166603"/>
                  <a:gd name="connsiteX24" fmla="*/ 81390 w 182990"/>
                  <a:gd name="connsiteY24" fmla="*/ 30043 h 166603"/>
                  <a:gd name="connsiteX25" fmla="*/ 62818 w 182990"/>
                  <a:gd name="connsiteY25" fmla="*/ 36325 h 166603"/>
                  <a:gd name="connsiteX26" fmla="*/ 40422 w 182990"/>
                  <a:gd name="connsiteY26" fmla="*/ 20757 h 166603"/>
                  <a:gd name="connsiteX27" fmla="*/ 36325 w 182990"/>
                  <a:gd name="connsiteY27" fmla="*/ 24308 h 166603"/>
                  <a:gd name="connsiteX28" fmla="*/ 32228 w 182990"/>
                  <a:gd name="connsiteY28" fmla="*/ 27858 h 166603"/>
                  <a:gd name="connsiteX29" fmla="*/ 28131 w 182990"/>
                  <a:gd name="connsiteY29" fmla="*/ 31409 h 166603"/>
                  <a:gd name="connsiteX30" fmla="*/ 40422 w 182990"/>
                  <a:gd name="connsiteY30" fmla="*/ 55717 h 166603"/>
                  <a:gd name="connsiteX31" fmla="*/ 31682 w 182990"/>
                  <a:gd name="connsiteY31" fmla="*/ 73196 h 166603"/>
                  <a:gd name="connsiteX32" fmla="*/ 4916 w 182990"/>
                  <a:gd name="connsiteY32" fmla="*/ 78112 h 166603"/>
                  <a:gd name="connsiteX33" fmla="*/ 4643 w 182990"/>
                  <a:gd name="connsiteY33" fmla="*/ 83575 h 166603"/>
                  <a:gd name="connsiteX34" fmla="*/ 4370 w 182990"/>
                  <a:gd name="connsiteY34" fmla="*/ 89037 h 166603"/>
                  <a:gd name="connsiteX35" fmla="*/ 4097 w 182990"/>
                  <a:gd name="connsiteY35" fmla="*/ 94500 h 166603"/>
                  <a:gd name="connsiteX36" fmla="*/ 30043 w 182990"/>
                  <a:gd name="connsiteY36" fmla="*/ 102966 h 166603"/>
                  <a:gd name="connsiteX37" fmla="*/ 36325 w 182990"/>
                  <a:gd name="connsiteY37" fmla="*/ 121539 h 166603"/>
                  <a:gd name="connsiteX38" fmla="*/ 20757 w 182990"/>
                  <a:gd name="connsiteY38" fmla="*/ 143935 h 166603"/>
                  <a:gd name="connsiteX39" fmla="*/ 24308 w 182990"/>
                  <a:gd name="connsiteY39" fmla="*/ 148031 h 166603"/>
                  <a:gd name="connsiteX40" fmla="*/ 27858 w 182990"/>
                  <a:gd name="connsiteY40" fmla="*/ 152128 h 166603"/>
                  <a:gd name="connsiteX41" fmla="*/ 31409 w 182990"/>
                  <a:gd name="connsiteY41" fmla="*/ 156225 h 166603"/>
                  <a:gd name="connsiteX42" fmla="*/ 55717 w 182990"/>
                  <a:gd name="connsiteY42" fmla="*/ 143661 h 16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2990" h="166603">
                    <a:moveTo>
                      <a:pt x="110614" y="151582"/>
                    </a:moveTo>
                    <a:cubicBezTo>
                      <a:pt x="114437" y="150489"/>
                      <a:pt x="117988" y="148851"/>
                      <a:pt x="121539" y="147212"/>
                    </a:cubicBezTo>
                    <a:lnTo>
                      <a:pt x="144208" y="162780"/>
                    </a:lnTo>
                    <a:lnTo>
                      <a:pt x="148304" y="159229"/>
                    </a:lnTo>
                    <a:lnTo>
                      <a:pt x="152401" y="155679"/>
                    </a:lnTo>
                    <a:lnTo>
                      <a:pt x="156498" y="152128"/>
                    </a:lnTo>
                    <a:lnTo>
                      <a:pt x="143935" y="127820"/>
                    </a:lnTo>
                    <a:cubicBezTo>
                      <a:pt x="147758" y="122358"/>
                      <a:pt x="150489" y="116622"/>
                      <a:pt x="152401" y="110614"/>
                    </a:cubicBezTo>
                    <a:lnTo>
                      <a:pt x="179440" y="105698"/>
                    </a:lnTo>
                    <a:lnTo>
                      <a:pt x="179713" y="100235"/>
                    </a:lnTo>
                    <a:lnTo>
                      <a:pt x="179986" y="94773"/>
                    </a:lnTo>
                    <a:lnTo>
                      <a:pt x="180260" y="89310"/>
                    </a:lnTo>
                    <a:lnTo>
                      <a:pt x="154313" y="80844"/>
                    </a:lnTo>
                    <a:cubicBezTo>
                      <a:pt x="153221" y="74562"/>
                      <a:pt x="151036" y="68280"/>
                      <a:pt x="148031" y="62545"/>
                    </a:cubicBezTo>
                    <a:lnTo>
                      <a:pt x="163599" y="40149"/>
                    </a:lnTo>
                    <a:lnTo>
                      <a:pt x="160049" y="36052"/>
                    </a:lnTo>
                    <a:lnTo>
                      <a:pt x="156498" y="31955"/>
                    </a:lnTo>
                    <a:lnTo>
                      <a:pt x="152947" y="27858"/>
                    </a:lnTo>
                    <a:lnTo>
                      <a:pt x="128640" y="40422"/>
                    </a:lnTo>
                    <a:cubicBezTo>
                      <a:pt x="123177" y="36598"/>
                      <a:pt x="117442" y="33594"/>
                      <a:pt x="111160" y="31682"/>
                    </a:cubicBezTo>
                    <a:lnTo>
                      <a:pt x="106244" y="4916"/>
                    </a:lnTo>
                    <a:lnTo>
                      <a:pt x="100781" y="4643"/>
                    </a:lnTo>
                    <a:lnTo>
                      <a:pt x="95319" y="4370"/>
                    </a:lnTo>
                    <a:lnTo>
                      <a:pt x="89857" y="4097"/>
                    </a:lnTo>
                    <a:lnTo>
                      <a:pt x="81390" y="30043"/>
                    </a:lnTo>
                    <a:cubicBezTo>
                      <a:pt x="75108" y="31136"/>
                      <a:pt x="68826" y="33321"/>
                      <a:pt x="62818" y="36325"/>
                    </a:cubicBezTo>
                    <a:lnTo>
                      <a:pt x="40422" y="20757"/>
                    </a:lnTo>
                    <a:lnTo>
                      <a:pt x="36325" y="24308"/>
                    </a:lnTo>
                    <a:lnTo>
                      <a:pt x="32228" y="27858"/>
                    </a:lnTo>
                    <a:lnTo>
                      <a:pt x="28131" y="31409"/>
                    </a:lnTo>
                    <a:lnTo>
                      <a:pt x="40422" y="55717"/>
                    </a:lnTo>
                    <a:cubicBezTo>
                      <a:pt x="36598" y="61179"/>
                      <a:pt x="33594" y="67188"/>
                      <a:pt x="31682" y="73196"/>
                    </a:cubicBezTo>
                    <a:lnTo>
                      <a:pt x="4916" y="78112"/>
                    </a:lnTo>
                    <a:lnTo>
                      <a:pt x="4643" y="83575"/>
                    </a:lnTo>
                    <a:lnTo>
                      <a:pt x="4370" y="89037"/>
                    </a:lnTo>
                    <a:lnTo>
                      <a:pt x="4097" y="94500"/>
                    </a:lnTo>
                    <a:lnTo>
                      <a:pt x="30043" y="102966"/>
                    </a:lnTo>
                    <a:cubicBezTo>
                      <a:pt x="31136" y="109248"/>
                      <a:pt x="33321" y="115530"/>
                      <a:pt x="36325" y="121539"/>
                    </a:cubicBezTo>
                    <a:lnTo>
                      <a:pt x="20757" y="143935"/>
                    </a:lnTo>
                    <a:lnTo>
                      <a:pt x="24308" y="148031"/>
                    </a:lnTo>
                    <a:lnTo>
                      <a:pt x="27858" y="152128"/>
                    </a:lnTo>
                    <a:lnTo>
                      <a:pt x="31409" y="156225"/>
                    </a:lnTo>
                    <a:lnTo>
                      <a:pt x="55717" y="143661"/>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89" name="Freeform: Shape 88">
                <a:extLst>
                  <a:ext uri="{FF2B5EF4-FFF2-40B4-BE49-F238E27FC236}">
                    <a16:creationId xmlns:a16="http://schemas.microsoft.com/office/drawing/2014/main" id="{2B69AB4C-AC2E-4FFD-8838-1939B240B10B}"/>
                  </a:ext>
                </a:extLst>
              </p:cNvPr>
              <p:cNvSpPr/>
              <p:nvPr/>
            </p:nvSpPr>
            <p:spPr>
              <a:xfrm>
                <a:off x="8121193" y="5487069"/>
                <a:ext cx="76474" cy="76474"/>
              </a:xfrm>
              <a:custGeom>
                <a:avLst/>
                <a:gdLst>
                  <a:gd name="connsiteX0" fmla="*/ 74016 w 76473"/>
                  <a:gd name="connsiteY0" fmla="*/ 39056 h 76473"/>
                  <a:gd name="connsiteX1" fmla="*/ 39056 w 76473"/>
                  <a:gd name="connsiteY1" fmla="*/ 74016 h 76473"/>
                  <a:gd name="connsiteX2" fmla="*/ 4097 w 76473"/>
                  <a:gd name="connsiteY2" fmla="*/ 39056 h 76473"/>
                  <a:gd name="connsiteX3" fmla="*/ 39056 w 76473"/>
                  <a:gd name="connsiteY3" fmla="*/ 4097 h 76473"/>
                  <a:gd name="connsiteX4" fmla="*/ 74016 w 76473"/>
                  <a:gd name="connsiteY4" fmla="*/ 39056 h 76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73" h="76473">
                    <a:moveTo>
                      <a:pt x="74016" y="39056"/>
                    </a:moveTo>
                    <a:cubicBezTo>
                      <a:pt x="74016" y="58364"/>
                      <a:pt x="58364" y="74016"/>
                      <a:pt x="39056" y="74016"/>
                    </a:cubicBezTo>
                    <a:cubicBezTo>
                      <a:pt x="19749" y="74016"/>
                      <a:pt x="4097" y="58364"/>
                      <a:pt x="4097" y="39056"/>
                    </a:cubicBezTo>
                    <a:cubicBezTo>
                      <a:pt x="4097" y="19749"/>
                      <a:pt x="19749" y="4097"/>
                      <a:pt x="39056" y="4097"/>
                    </a:cubicBezTo>
                    <a:cubicBezTo>
                      <a:pt x="58364" y="4097"/>
                      <a:pt x="74016" y="19749"/>
                      <a:pt x="74016" y="39056"/>
                    </a:cubicBezTo>
                    <a:close/>
                  </a:path>
                </a:pathLst>
              </a:custGeom>
              <a:solidFill>
                <a:srgbClr val="2D3C6D"/>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90" name="Freeform: Shape 89">
                <a:extLst>
                  <a:ext uri="{FF2B5EF4-FFF2-40B4-BE49-F238E27FC236}">
                    <a16:creationId xmlns:a16="http://schemas.microsoft.com/office/drawing/2014/main" id="{635A6D14-2FBB-4A0E-B22E-FB3FCE636D7F}"/>
                  </a:ext>
                </a:extLst>
              </p:cNvPr>
              <p:cNvSpPr/>
              <p:nvPr/>
            </p:nvSpPr>
            <p:spPr>
              <a:xfrm>
                <a:off x="8052162" y="5598502"/>
                <a:ext cx="191184" cy="166604"/>
              </a:xfrm>
              <a:custGeom>
                <a:avLst/>
                <a:gdLst>
                  <a:gd name="connsiteX0" fmla="*/ 85691 w 191184"/>
                  <a:gd name="connsiteY0" fmla="*/ 9832 h 166603"/>
                  <a:gd name="connsiteX1" fmla="*/ 5667 w 191184"/>
                  <a:gd name="connsiteY1" fmla="*/ 145300 h 166603"/>
                  <a:gd name="connsiteX2" fmla="*/ 16318 w 191184"/>
                  <a:gd name="connsiteY2" fmla="*/ 163872 h 166603"/>
                  <a:gd name="connsiteX3" fmla="*/ 176640 w 191184"/>
                  <a:gd name="connsiteY3" fmla="*/ 163872 h 166603"/>
                  <a:gd name="connsiteX4" fmla="*/ 187292 w 191184"/>
                  <a:gd name="connsiteY4" fmla="*/ 145300 h 166603"/>
                  <a:gd name="connsiteX5" fmla="*/ 107267 w 191184"/>
                  <a:gd name="connsiteY5" fmla="*/ 9832 h 166603"/>
                  <a:gd name="connsiteX6" fmla="*/ 85691 w 191184"/>
                  <a:gd name="connsiteY6" fmla="*/ 9832 h 166603"/>
                  <a:gd name="connsiteX7" fmla="*/ 85691 w 191184"/>
                  <a:gd name="connsiteY7" fmla="*/ 9832 h 16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184" h="166603">
                    <a:moveTo>
                      <a:pt x="85691" y="9832"/>
                    </a:moveTo>
                    <a:cubicBezTo>
                      <a:pt x="5667" y="145300"/>
                      <a:pt x="85691" y="9832"/>
                      <a:pt x="5667" y="145300"/>
                    </a:cubicBezTo>
                    <a:cubicBezTo>
                      <a:pt x="1024" y="152947"/>
                      <a:pt x="7305" y="163872"/>
                      <a:pt x="16318" y="163872"/>
                    </a:cubicBezTo>
                    <a:cubicBezTo>
                      <a:pt x="176640" y="163872"/>
                      <a:pt x="16318" y="163872"/>
                      <a:pt x="176640" y="163872"/>
                    </a:cubicBezTo>
                    <a:cubicBezTo>
                      <a:pt x="185926" y="163872"/>
                      <a:pt x="191935" y="153221"/>
                      <a:pt x="187292" y="145300"/>
                    </a:cubicBezTo>
                    <a:cubicBezTo>
                      <a:pt x="107267" y="9832"/>
                      <a:pt x="187292" y="145300"/>
                      <a:pt x="107267" y="9832"/>
                    </a:cubicBezTo>
                    <a:cubicBezTo>
                      <a:pt x="102624" y="2185"/>
                      <a:pt x="90334" y="2185"/>
                      <a:pt x="85691" y="9832"/>
                    </a:cubicBezTo>
                    <a:lnTo>
                      <a:pt x="85691" y="9832"/>
                    </a:lnTo>
                    <a:close/>
                  </a:path>
                </a:pathLst>
              </a:custGeom>
              <a:solidFill>
                <a:srgbClr val="2D3C6D"/>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91" name="Freeform: Shape 90">
                <a:extLst>
                  <a:ext uri="{FF2B5EF4-FFF2-40B4-BE49-F238E27FC236}">
                    <a16:creationId xmlns:a16="http://schemas.microsoft.com/office/drawing/2014/main" id="{A4E71FE7-85F4-4104-BE4F-B07E3BA4CE86}"/>
                  </a:ext>
                </a:extLst>
              </p:cNvPr>
              <p:cNvSpPr/>
              <p:nvPr/>
            </p:nvSpPr>
            <p:spPr>
              <a:xfrm>
                <a:off x="8138809" y="5652990"/>
                <a:ext cx="19118" cy="87399"/>
              </a:xfrm>
              <a:custGeom>
                <a:avLst/>
                <a:gdLst>
                  <a:gd name="connsiteX0" fmla="*/ 9696 w 19118"/>
                  <a:gd name="connsiteY0" fmla="*/ 86443 h 87398"/>
                  <a:gd name="connsiteX1" fmla="*/ 4233 w 19118"/>
                  <a:gd name="connsiteY1" fmla="*/ 84258 h 87398"/>
                  <a:gd name="connsiteX2" fmla="*/ 2048 w 19118"/>
                  <a:gd name="connsiteY2" fmla="*/ 78795 h 87398"/>
                  <a:gd name="connsiteX3" fmla="*/ 4233 w 19118"/>
                  <a:gd name="connsiteY3" fmla="*/ 73333 h 87398"/>
                  <a:gd name="connsiteX4" fmla="*/ 9696 w 19118"/>
                  <a:gd name="connsiteY4" fmla="*/ 71148 h 87398"/>
                  <a:gd name="connsiteX5" fmla="*/ 15158 w 19118"/>
                  <a:gd name="connsiteY5" fmla="*/ 73333 h 87398"/>
                  <a:gd name="connsiteX6" fmla="*/ 17343 w 19118"/>
                  <a:gd name="connsiteY6" fmla="*/ 78795 h 87398"/>
                  <a:gd name="connsiteX7" fmla="*/ 15158 w 19118"/>
                  <a:gd name="connsiteY7" fmla="*/ 84258 h 87398"/>
                  <a:gd name="connsiteX8" fmla="*/ 9696 w 19118"/>
                  <a:gd name="connsiteY8" fmla="*/ 86443 h 87398"/>
                  <a:gd name="connsiteX9" fmla="*/ 4780 w 19118"/>
                  <a:gd name="connsiteY9" fmla="*/ 60496 h 87398"/>
                  <a:gd name="connsiteX10" fmla="*/ 3141 w 19118"/>
                  <a:gd name="connsiteY10" fmla="*/ 3687 h 87398"/>
                  <a:gd name="connsiteX11" fmla="*/ 9696 w 19118"/>
                  <a:gd name="connsiteY11" fmla="*/ 2048 h 87398"/>
                  <a:gd name="connsiteX12" fmla="*/ 16251 w 19118"/>
                  <a:gd name="connsiteY12" fmla="*/ 3687 h 87398"/>
                  <a:gd name="connsiteX13" fmla="*/ 14612 w 19118"/>
                  <a:gd name="connsiteY13" fmla="*/ 60496 h 87398"/>
                  <a:gd name="connsiteX14" fmla="*/ 4780 w 19118"/>
                  <a:gd name="connsiteY14" fmla="*/ 60496 h 87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118" h="87398">
                    <a:moveTo>
                      <a:pt x="9696" y="86443"/>
                    </a:moveTo>
                    <a:cubicBezTo>
                      <a:pt x="7511" y="86443"/>
                      <a:pt x="5599" y="85623"/>
                      <a:pt x="4233" y="84258"/>
                    </a:cubicBezTo>
                    <a:cubicBezTo>
                      <a:pt x="2868" y="82892"/>
                      <a:pt x="2048" y="80980"/>
                      <a:pt x="2048" y="78795"/>
                    </a:cubicBezTo>
                    <a:cubicBezTo>
                      <a:pt x="2048" y="76610"/>
                      <a:pt x="2868" y="74698"/>
                      <a:pt x="4233" y="73333"/>
                    </a:cubicBezTo>
                    <a:cubicBezTo>
                      <a:pt x="5599" y="71967"/>
                      <a:pt x="7511" y="71148"/>
                      <a:pt x="9696" y="71148"/>
                    </a:cubicBezTo>
                    <a:cubicBezTo>
                      <a:pt x="11881" y="71148"/>
                      <a:pt x="13793" y="71967"/>
                      <a:pt x="15158" y="73333"/>
                    </a:cubicBezTo>
                    <a:cubicBezTo>
                      <a:pt x="16524" y="74698"/>
                      <a:pt x="17343" y="76610"/>
                      <a:pt x="17343" y="78795"/>
                    </a:cubicBezTo>
                    <a:cubicBezTo>
                      <a:pt x="17343" y="80980"/>
                      <a:pt x="16524" y="82892"/>
                      <a:pt x="15158" y="84258"/>
                    </a:cubicBezTo>
                    <a:cubicBezTo>
                      <a:pt x="13793" y="85623"/>
                      <a:pt x="11881" y="86443"/>
                      <a:pt x="9696" y="86443"/>
                    </a:cubicBezTo>
                    <a:close/>
                    <a:moveTo>
                      <a:pt x="4780" y="60496"/>
                    </a:moveTo>
                    <a:lnTo>
                      <a:pt x="3141" y="3687"/>
                    </a:lnTo>
                    <a:cubicBezTo>
                      <a:pt x="5053" y="2595"/>
                      <a:pt x="7238" y="2048"/>
                      <a:pt x="9696" y="2048"/>
                    </a:cubicBezTo>
                    <a:cubicBezTo>
                      <a:pt x="11881" y="2048"/>
                      <a:pt x="14066" y="2595"/>
                      <a:pt x="16251" y="3687"/>
                    </a:cubicBezTo>
                    <a:lnTo>
                      <a:pt x="14612" y="60496"/>
                    </a:lnTo>
                    <a:lnTo>
                      <a:pt x="4780" y="60496"/>
                    </a:lnTo>
                    <a:close/>
                  </a:path>
                </a:pathLst>
              </a:custGeom>
              <a:solidFill>
                <a:schemeClr val="tx1"/>
              </a:solidFill>
              <a:ln w="19050" cap="rnd">
                <a:no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grpSp>
      <p:sp>
        <p:nvSpPr>
          <p:cNvPr id="2" name="Title 1">
            <a:extLst>
              <a:ext uri="{FF2B5EF4-FFF2-40B4-BE49-F238E27FC236}">
                <a16:creationId xmlns:a16="http://schemas.microsoft.com/office/drawing/2014/main" id="{58541192-F67B-44C7-931E-EF203BD172A6}"/>
              </a:ext>
            </a:extLst>
          </p:cNvPr>
          <p:cNvSpPr>
            <a:spLocks noGrp="1"/>
          </p:cNvSpPr>
          <p:nvPr>
            <p:ph type="title"/>
          </p:nvPr>
        </p:nvSpPr>
        <p:spPr>
          <a:xfrm>
            <a:off x="2374072" y="347414"/>
            <a:ext cx="11932607" cy="1079598"/>
          </a:xfr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defTabSz="731520"/>
            <a:r>
              <a:rPr lang="en-US" sz="5600" dirty="0">
                <a:solidFill>
                  <a:schemeClr val="lt1"/>
                </a:solidFill>
                <a:latin typeface="+mj-lt"/>
                <a:ea typeface="Amazon Ember" panose="020B0603020204020204" pitchFamily="34" charset="0"/>
                <a:cs typeface="Amazon Ember" panose="020B0603020204020204" pitchFamily="34" charset="0"/>
              </a:rPr>
              <a:t>Time to value</a:t>
            </a:r>
          </a:p>
        </p:txBody>
      </p:sp>
    </p:spTree>
    <p:extLst>
      <p:ext uri="{BB962C8B-B14F-4D97-AF65-F5344CB8AC3E}">
        <p14:creationId xmlns:p14="http://schemas.microsoft.com/office/powerpoint/2010/main" val="24906530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3.57639E-6 -2.46914E-6 L 3.57639E-6 0.02161 " pathEditMode="relative" rAng="0" ptsTypes="AA">
                                      <p:cBhvr>
                                        <p:cTn id="9" dur="500" spd="-100000" fill="hold"/>
                                        <p:tgtEl>
                                          <p:spTgt spid="10"/>
                                        </p:tgtEl>
                                        <p:attrNameLst>
                                          <p:attrName>ppt_x</p:attrName>
                                          <p:attrName>ppt_y</p:attrName>
                                        </p:attrNameLst>
                                      </p:cBhvr>
                                      <p:rCtr x="0" y="1080"/>
                                    </p:animMotion>
                                  </p:childTnLst>
                                </p:cTn>
                              </p:par>
                              <p:par>
                                <p:cTn id="10" presetID="10" presetClass="entr" presetSubtype="0" fill="hold"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200"/>
                                  </p:stCondLst>
                                  <p:childTnLst>
                                    <p:animMotion origin="layout" path="M 1.875E-6 1.48148E-6 L 1.875E-6 0.0216 " pathEditMode="relative" rAng="0" ptsTypes="AA">
                                      <p:cBhvr>
                                        <p:cTn id="14" dur="500" spd="-100000" fill="hold"/>
                                        <p:tgtEl>
                                          <p:spTgt spid="8"/>
                                        </p:tgtEl>
                                        <p:attrNameLst>
                                          <p:attrName>ppt_x</p:attrName>
                                          <p:attrName>ppt_y</p:attrName>
                                        </p:attrNameLst>
                                      </p:cBhvr>
                                      <p:rCtr x="0" y="10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9E7EED05-ADC9-478C-ADB7-6FD3C9FD6E46}"/>
              </a:ext>
            </a:extLst>
          </p:cNvPr>
          <p:cNvSpPr/>
          <p:nvPr/>
        </p:nvSpPr>
        <p:spPr>
          <a:xfrm>
            <a:off x="279695" y="8119698"/>
            <a:ext cx="14652619" cy="43281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Mask_right">
            <a:extLst>
              <a:ext uri="{FF2B5EF4-FFF2-40B4-BE49-F238E27FC236}">
                <a16:creationId xmlns:a16="http://schemas.microsoft.com/office/drawing/2014/main" id="{DEA0460B-553F-4F99-919D-42B5282321D6}"/>
              </a:ext>
            </a:extLst>
          </p:cNvPr>
          <p:cNvSpPr/>
          <p:nvPr/>
        </p:nvSpPr>
        <p:spPr>
          <a:xfrm>
            <a:off x="20162792" y="3901438"/>
            <a:ext cx="5056227" cy="4328160"/>
          </a:xfrm>
          <a:prstGeom prst="rect">
            <a:avLst/>
          </a:prstGeom>
          <a:gradFill rotWithShape="1">
            <a:gsLst>
              <a:gs pos="0">
                <a:srgbClr val="7BC233"/>
              </a:gs>
              <a:gs pos="100000">
                <a:srgbClr val="7BC233">
                  <a:lumMod val="75000"/>
                </a:srgbClr>
              </a:gs>
            </a:gsLst>
            <a:lin ang="5400000" scaled="0"/>
          </a:gra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kern="0" dirty="0">
              <a:solidFill>
                <a:prstClr val="white"/>
              </a:solidFill>
              <a:latin typeface="Amazon Ember"/>
            </a:endParaRPr>
          </a:p>
        </p:txBody>
      </p:sp>
      <p:sp>
        <p:nvSpPr>
          <p:cNvPr id="27" name="Arrow: Pentagon 26">
            <a:extLst>
              <a:ext uri="{FF2B5EF4-FFF2-40B4-BE49-F238E27FC236}">
                <a16:creationId xmlns:a16="http://schemas.microsoft.com/office/drawing/2014/main" id="{284451E8-7B34-42B9-A424-D4A81573E8E4}"/>
              </a:ext>
            </a:extLst>
          </p:cNvPr>
          <p:cNvSpPr/>
          <p:nvPr/>
        </p:nvSpPr>
        <p:spPr>
          <a:xfrm>
            <a:off x="14932314" y="3901440"/>
            <a:ext cx="5834883" cy="4328160"/>
          </a:xfrm>
          <a:prstGeom prst="homePlate">
            <a:avLst>
              <a:gd name="adj" fmla="val 11560"/>
            </a:avLst>
          </a:prstGeom>
          <a:gradFill>
            <a:gsLst>
              <a:gs pos="51000">
                <a:schemeClr val="accent2"/>
              </a:gs>
              <a:gs pos="100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38" name="Title 8">
            <a:extLst>
              <a:ext uri="{FF2B5EF4-FFF2-40B4-BE49-F238E27FC236}">
                <a16:creationId xmlns:a16="http://schemas.microsoft.com/office/drawing/2014/main" id="{580990B5-6B36-4515-8D55-5A707BD48F29}"/>
              </a:ext>
            </a:extLst>
          </p:cNvPr>
          <p:cNvSpPr txBox="1">
            <a:spLocks/>
          </p:cNvSpPr>
          <p:nvPr/>
        </p:nvSpPr>
        <p:spPr>
          <a:xfrm>
            <a:off x="16155400" y="6343407"/>
            <a:ext cx="3593592" cy="1638291"/>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defRPr sz="2800">
                <a:solidFill>
                  <a:schemeClr val="bg2"/>
                </a:solidFill>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Distributed optimized </a:t>
            </a:r>
            <a:br>
              <a:rPr lang="en-US" dirty="0"/>
            </a:br>
            <a:r>
              <a:rPr lang="en-US" dirty="0"/>
              <a:t>capacity</a:t>
            </a:r>
          </a:p>
        </p:txBody>
      </p:sp>
      <p:grpSp>
        <p:nvGrpSpPr>
          <p:cNvPr id="39" name="Group 38">
            <a:extLst>
              <a:ext uri="{FF2B5EF4-FFF2-40B4-BE49-F238E27FC236}">
                <a16:creationId xmlns:a16="http://schemas.microsoft.com/office/drawing/2014/main" id="{88EFB7FC-F2FF-470D-BC8C-5EB929D096FC}"/>
              </a:ext>
            </a:extLst>
          </p:cNvPr>
          <p:cNvGrpSpPr/>
          <p:nvPr/>
        </p:nvGrpSpPr>
        <p:grpSpPr>
          <a:xfrm>
            <a:off x="17291048" y="4620266"/>
            <a:ext cx="1322429" cy="1299128"/>
            <a:chOff x="4202905" y="2887666"/>
            <a:chExt cx="826518" cy="811955"/>
          </a:xfrm>
        </p:grpSpPr>
        <p:sp>
          <p:nvSpPr>
            <p:cNvPr id="41" name="Freeform 33">
              <a:extLst>
                <a:ext uri="{FF2B5EF4-FFF2-40B4-BE49-F238E27FC236}">
                  <a16:creationId xmlns:a16="http://schemas.microsoft.com/office/drawing/2014/main" id="{ABBF25C9-061F-4E1F-B11F-956C961FFE8B}"/>
                </a:ext>
              </a:extLst>
            </p:cNvPr>
            <p:cNvSpPr>
              <a:spLocks noEditPoints="1"/>
            </p:cNvSpPr>
            <p:nvPr/>
          </p:nvSpPr>
          <p:spPr bwMode="auto">
            <a:xfrm>
              <a:off x="4202905" y="3397414"/>
              <a:ext cx="218463" cy="218463"/>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bg2"/>
            </a:solidFill>
            <a:ln w="19050">
              <a:noFill/>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47" name="Freeform 36">
              <a:extLst>
                <a:ext uri="{FF2B5EF4-FFF2-40B4-BE49-F238E27FC236}">
                  <a16:creationId xmlns:a16="http://schemas.microsoft.com/office/drawing/2014/main" id="{0C84A581-383F-4EC7-8E23-81EA9E237252}"/>
                </a:ext>
              </a:extLst>
            </p:cNvPr>
            <p:cNvSpPr>
              <a:spLocks noEditPoints="1"/>
            </p:cNvSpPr>
            <p:nvPr/>
          </p:nvSpPr>
          <p:spPr bwMode="auto">
            <a:xfrm>
              <a:off x="4505112" y="2887666"/>
              <a:ext cx="222104" cy="220284"/>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bg2"/>
            </a:solidFill>
            <a:ln w="19050">
              <a:noFill/>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48" name="Freeform 39">
              <a:extLst>
                <a:ext uri="{FF2B5EF4-FFF2-40B4-BE49-F238E27FC236}">
                  <a16:creationId xmlns:a16="http://schemas.microsoft.com/office/drawing/2014/main" id="{09EF5921-EA9B-4B03-B2DC-D4E669FD86A9}"/>
                </a:ext>
              </a:extLst>
            </p:cNvPr>
            <p:cNvSpPr>
              <a:spLocks noEditPoints="1"/>
            </p:cNvSpPr>
            <p:nvPr/>
          </p:nvSpPr>
          <p:spPr bwMode="auto">
            <a:xfrm>
              <a:off x="4809140" y="3397414"/>
              <a:ext cx="220283" cy="218463"/>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bg2"/>
            </a:solidFill>
            <a:ln w="19050">
              <a:noFill/>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49" name="Freeform 40">
              <a:extLst>
                <a:ext uri="{FF2B5EF4-FFF2-40B4-BE49-F238E27FC236}">
                  <a16:creationId xmlns:a16="http://schemas.microsoft.com/office/drawing/2014/main" id="{9128BAAD-8EE6-4CA4-89C1-C663F6C837A2}"/>
                </a:ext>
              </a:extLst>
            </p:cNvPr>
            <p:cNvSpPr>
              <a:spLocks/>
            </p:cNvSpPr>
            <p:nvPr/>
          </p:nvSpPr>
          <p:spPr bwMode="auto">
            <a:xfrm>
              <a:off x="4364932" y="3594030"/>
              <a:ext cx="402336" cy="105591"/>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50" name="Freeform 41">
              <a:extLst>
                <a:ext uri="{FF2B5EF4-FFF2-40B4-BE49-F238E27FC236}">
                  <a16:creationId xmlns:a16="http://schemas.microsoft.com/office/drawing/2014/main" id="{AAE8EB81-AE0E-4369-BE8A-ADF687DB2823}"/>
                </a:ext>
              </a:extLst>
            </p:cNvPr>
            <p:cNvSpPr>
              <a:spLocks/>
            </p:cNvSpPr>
            <p:nvPr/>
          </p:nvSpPr>
          <p:spPr bwMode="auto">
            <a:xfrm>
              <a:off x="4789114" y="3027847"/>
              <a:ext cx="185693" cy="391413"/>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51" name="Freeform 42">
              <a:extLst>
                <a:ext uri="{FF2B5EF4-FFF2-40B4-BE49-F238E27FC236}">
                  <a16:creationId xmlns:a16="http://schemas.microsoft.com/office/drawing/2014/main" id="{BA1A030C-5AEB-4F75-BC03-ED48FCFA70B0}"/>
                </a:ext>
              </a:extLst>
            </p:cNvPr>
            <p:cNvSpPr>
              <a:spLocks/>
            </p:cNvSpPr>
            <p:nvPr/>
          </p:nvSpPr>
          <p:spPr bwMode="auto">
            <a:xfrm>
              <a:off x="4262982" y="2998718"/>
              <a:ext cx="256694" cy="331336"/>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grpSp>
      <p:sp>
        <p:nvSpPr>
          <p:cNvPr id="52" name="Title 8">
            <a:extLst>
              <a:ext uri="{FF2B5EF4-FFF2-40B4-BE49-F238E27FC236}">
                <a16:creationId xmlns:a16="http://schemas.microsoft.com/office/drawing/2014/main" id="{999F3B8A-BAFE-4027-8772-B7A1218CC69B}"/>
              </a:ext>
            </a:extLst>
          </p:cNvPr>
          <p:cNvSpPr txBox="1">
            <a:spLocks/>
          </p:cNvSpPr>
          <p:nvPr/>
        </p:nvSpPr>
        <p:spPr>
          <a:xfrm>
            <a:off x="20789419" y="6343407"/>
            <a:ext cx="4287664" cy="1638291"/>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defRPr sz="2800">
                <a:solidFill>
                  <a:schemeClr val="lt1"/>
                </a:solidFill>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Critical workloads </a:t>
            </a:r>
            <a:br>
              <a:rPr lang="en-US" dirty="0"/>
            </a:br>
            <a:r>
              <a:rPr lang="en-US" dirty="0"/>
              <a:t>data center </a:t>
            </a:r>
            <a:br>
              <a:rPr lang="en-US" dirty="0"/>
            </a:br>
            <a:r>
              <a:rPr lang="en-US" dirty="0"/>
              <a:t>replacement</a:t>
            </a:r>
          </a:p>
        </p:txBody>
      </p:sp>
      <p:grpSp>
        <p:nvGrpSpPr>
          <p:cNvPr id="53" name="Group 52">
            <a:extLst>
              <a:ext uri="{FF2B5EF4-FFF2-40B4-BE49-F238E27FC236}">
                <a16:creationId xmlns:a16="http://schemas.microsoft.com/office/drawing/2014/main" id="{9EDE313E-44DB-4B39-8C98-528B461EE7CA}"/>
              </a:ext>
            </a:extLst>
          </p:cNvPr>
          <p:cNvGrpSpPr/>
          <p:nvPr/>
        </p:nvGrpSpPr>
        <p:grpSpPr>
          <a:xfrm>
            <a:off x="22166611" y="4664486"/>
            <a:ext cx="1547526" cy="1443354"/>
            <a:chOff x="7323589" y="2780685"/>
            <a:chExt cx="967204" cy="902096"/>
          </a:xfrm>
        </p:grpSpPr>
        <p:grpSp>
          <p:nvGrpSpPr>
            <p:cNvPr id="54" name="Group 53">
              <a:extLst>
                <a:ext uri="{FF2B5EF4-FFF2-40B4-BE49-F238E27FC236}">
                  <a16:creationId xmlns:a16="http://schemas.microsoft.com/office/drawing/2014/main" id="{3567A8A1-51E3-4A1D-AA8B-F59D6C6C4AED}"/>
                </a:ext>
              </a:extLst>
            </p:cNvPr>
            <p:cNvGrpSpPr/>
            <p:nvPr/>
          </p:nvGrpSpPr>
          <p:grpSpPr>
            <a:xfrm>
              <a:off x="7568605" y="3047862"/>
              <a:ext cx="368489" cy="324166"/>
              <a:chOff x="1095229" y="2870614"/>
              <a:chExt cx="860074" cy="902907"/>
            </a:xfrm>
            <a:noFill/>
          </p:grpSpPr>
          <p:grpSp>
            <p:nvGrpSpPr>
              <p:cNvPr id="57" name="Group 56">
                <a:extLst>
                  <a:ext uri="{FF2B5EF4-FFF2-40B4-BE49-F238E27FC236}">
                    <a16:creationId xmlns:a16="http://schemas.microsoft.com/office/drawing/2014/main" id="{27D04C68-6175-4C2E-926D-E06F1E83E517}"/>
                  </a:ext>
                </a:extLst>
              </p:cNvPr>
              <p:cNvGrpSpPr/>
              <p:nvPr/>
            </p:nvGrpSpPr>
            <p:grpSpPr>
              <a:xfrm>
                <a:off x="1095229" y="2870614"/>
                <a:ext cx="860074" cy="902907"/>
                <a:chOff x="6805913" y="2469309"/>
                <a:chExt cx="764549" cy="725440"/>
              </a:xfrm>
              <a:grpFill/>
            </p:grpSpPr>
            <p:sp>
              <p:nvSpPr>
                <p:cNvPr id="60" name="Oval 59">
                  <a:extLst>
                    <a:ext uri="{FF2B5EF4-FFF2-40B4-BE49-F238E27FC236}">
                      <a16:creationId xmlns:a16="http://schemas.microsoft.com/office/drawing/2014/main" id="{2FCDC9AB-4648-4DE9-B940-BC5DDBEBFCF4}"/>
                    </a:ext>
                  </a:extLst>
                </p:cNvPr>
                <p:cNvSpPr/>
                <p:nvPr/>
              </p:nvSpPr>
              <p:spPr>
                <a:xfrm>
                  <a:off x="6810220" y="2469309"/>
                  <a:ext cx="760242" cy="99502"/>
                </a:xfrm>
                <a:prstGeom prst="ellips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61" name="Freeform: Shape 60">
                  <a:extLst>
                    <a:ext uri="{FF2B5EF4-FFF2-40B4-BE49-F238E27FC236}">
                      <a16:creationId xmlns:a16="http://schemas.microsoft.com/office/drawing/2014/main" id="{13DA7AC6-464E-4322-A516-5C9C52E90BD6}"/>
                    </a:ext>
                  </a:extLst>
                </p:cNvPr>
                <p:cNvSpPr/>
                <p:nvPr/>
              </p:nvSpPr>
              <p:spPr>
                <a:xfrm>
                  <a:off x="6805913" y="2516087"/>
                  <a:ext cx="764544" cy="678662"/>
                </a:xfrm>
                <a:custGeom>
                  <a:avLst/>
                  <a:gdLst>
                    <a:gd name="connsiteX0" fmla="*/ 0 w 402994"/>
                    <a:gd name="connsiteY0" fmla="*/ 0 h 529426"/>
                    <a:gd name="connsiteX1" fmla="*/ 9644 w 402994"/>
                    <a:gd name="connsiteY1" fmla="*/ 8062 h 529426"/>
                    <a:gd name="connsiteX2" fmla="*/ 208344 w 402994"/>
                    <a:gd name="connsiteY2" fmla="*/ 42239 h 529426"/>
                    <a:gd name="connsiteX3" fmla="*/ 360829 w 402994"/>
                    <a:gd name="connsiteY3" fmla="*/ 25849 h 529426"/>
                    <a:gd name="connsiteX4" fmla="*/ 402431 w 402994"/>
                    <a:gd name="connsiteY4" fmla="*/ 9838 h 529426"/>
                    <a:gd name="connsiteX5" fmla="*/ 402431 w 402994"/>
                    <a:gd name="connsiteY5" fmla="*/ 482206 h 529426"/>
                    <a:gd name="connsiteX6" fmla="*/ 402994 w 402994"/>
                    <a:gd name="connsiteY6" fmla="*/ 483486 h 529426"/>
                    <a:gd name="connsiteX7" fmla="*/ 202631 w 402994"/>
                    <a:gd name="connsiteY7" fmla="*/ 529426 h 529426"/>
                    <a:gd name="connsiteX8" fmla="*/ 2268 w 402994"/>
                    <a:gd name="connsiteY8" fmla="*/ 483486 h 529426"/>
                    <a:gd name="connsiteX9" fmla="*/ 2506 w 402994"/>
                    <a:gd name="connsiteY9" fmla="*/ 482946 h 529426"/>
                    <a:gd name="connsiteX10" fmla="*/ 0 w 402994"/>
                    <a:gd name="connsiteY10" fmla="*/ 482946 h 52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94" h="529426">
                      <a:moveTo>
                        <a:pt x="0" y="0"/>
                      </a:moveTo>
                      <a:lnTo>
                        <a:pt x="9644" y="8062"/>
                      </a:lnTo>
                      <a:cubicBezTo>
                        <a:pt x="42382" y="28146"/>
                        <a:pt x="119021" y="42239"/>
                        <a:pt x="208344" y="42239"/>
                      </a:cubicBezTo>
                      <a:cubicBezTo>
                        <a:pt x="267894" y="42239"/>
                        <a:pt x="321805" y="35976"/>
                        <a:pt x="360829" y="25849"/>
                      </a:cubicBezTo>
                      <a:lnTo>
                        <a:pt x="402431" y="9838"/>
                      </a:lnTo>
                      <a:lnTo>
                        <a:pt x="402431" y="482206"/>
                      </a:lnTo>
                      <a:lnTo>
                        <a:pt x="402994" y="483486"/>
                      </a:lnTo>
                      <a:cubicBezTo>
                        <a:pt x="402994" y="508858"/>
                        <a:pt x="313288" y="529426"/>
                        <a:pt x="202631" y="529426"/>
                      </a:cubicBezTo>
                      <a:cubicBezTo>
                        <a:pt x="91974" y="529426"/>
                        <a:pt x="2268" y="508858"/>
                        <a:pt x="2268" y="483486"/>
                      </a:cubicBezTo>
                      <a:lnTo>
                        <a:pt x="2506" y="482946"/>
                      </a:lnTo>
                      <a:lnTo>
                        <a:pt x="0" y="482946"/>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58" name="Oval 183">
                <a:extLst>
                  <a:ext uri="{FF2B5EF4-FFF2-40B4-BE49-F238E27FC236}">
                    <a16:creationId xmlns:a16="http://schemas.microsoft.com/office/drawing/2014/main" id="{1041D2DD-8C6C-4533-8C43-51C7F47FB0C2}"/>
                  </a:ext>
                </a:extLst>
              </p:cNvPr>
              <p:cNvSpPr/>
              <p:nvPr/>
            </p:nvSpPr>
            <p:spPr>
              <a:xfrm>
                <a:off x="1097653" y="3194942"/>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9" name="Oval 183">
                <a:extLst>
                  <a:ext uri="{FF2B5EF4-FFF2-40B4-BE49-F238E27FC236}">
                    <a16:creationId xmlns:a16="http://schemas.microsoft.com/office/drawing/2014/main" id="{D6D7EAE7-EC8F-4F17-B39C-7AAE8765E54F}"/>
                  </a:ext>
                </a:extLst>
              </p:cNvPr>
              <p:cNvSpPr/>
              <p:nvPr/>
            </p:nvSpPr>
            <p:spPr>
              <a:xfrm>
                <a:off x="1097653" y="3449929"/>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55" name="Oval 54">
              <a:extLst>
                <a:ext uri="{FF2B5EF4-FFF2-40B4-BE49-F238E27FC236}">
                  <a16:creationId xmlns:a16="http://schemas.microsoft.com/office/drawing/2014/main" id="{B5CDF782-5D6A-4F2A-B662-153B368CEB66}"/>
                </a:ext>
              </a:extLst>
            </p:cNvPr>
            <p:cNvSpPr/>
            <p:nvPr/>
          </p:nvSpPr>
          <p:spPr>
            <a:xfrm>
              <a:off x="7323589" y="2780685"/>
              <a:ext cx="858520" cy="858520"/>
            </a:xfrm>
            <a:prstGeom prst="ellips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56" name="Oval 55">
              <a:extLst>
                <a:ext uri="{FF2B5EF4-FFF2-40B4-BE49-F238E27FC236}">
                  <a16:creationId xmlns:a16="http://schemas.microsoft.com/office/drawing/2014/main" id="{51BE8170-AEF9-40BD-A93D-BAD4EEF6ECD7}"/>
                </a:ext>
              </a:extLst>
            </p:cNvPr>
            <p:cNvSpPr/>
            <p:nvPr/>
          </p:nvSpPr>
          <p:spPr>
            <a:xfrm>
              <a:off x="7828408" y="3220396"/>
              <a:ext cx="462385" cy="462385"/>
            </a:xfrm>
            <a:prstGeom prst="ellipse">
              <a:avLst/>
            </a:prstGeom>
            <a:solidFill>
              <a:srgbClr val="74B730"/>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algn="ctr" defTabSz="731520"/>
              <a:r>
                <a:rPr lang="en-US" sz="2880" dirty="0">
                  <a:latin typeface="Arial"/>
                </a:rPr>
                <a:t>!</a:t>
              </a:r>
            </a:p>
          </p:txBody>
        </p:sp>
      </p:grpSp>
      <p:sp>
        <p:nvSpPr>
          <p:cNvPr id="28" name="Arrow: Pentagon 27">
            <a:extLst>
              <a:ext uri="{FF2B5EF4-FFF2-40B4-BE49-F238E27FC236}">
                <a16:creationId xmlns:a16="http://schemas.microsoft.com/office/drawing/2014/main" id="{15345DA4-3B99-4D23-83D8-7B6B881E920F}"/>
              </a:ext>
            </a:extLst>
          </p:cNvPr>
          <p:cNvSpPr/>
          <p:nvPr/>
        </p:nvSpPr>
        <p:spPr>
          <a:xfrm>
            <a:off x="-2" y="0"/>
            <a:ext cx="15938531" cy="8229600"/>
          </a:xfrm>
          <a:prstGeom prst="homePlate">
            <a:avLst>
              <a:gd name="adj" fmla="val 11560"/>
            </a:avLst>
          </a:prstGeom>
          <a:gradFill>
            <a:gsLst>
              <a:gs pos="1961">
                <a:schemeClr val="accent1"/>
              </a:gs>
              <a:gs pos="10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Title 8">
            <a:extLst>
              <a:ext uri="{FF2B5EF4-FFF2-40B4-BE49-F238E27FC236}">
                <a16:creationId xmlns:a16="http://schemas.microsoft.com/office/drawing/2014/main" id="{F0373364-726C-41BE-BEC5-672717F90C5F}"/>
              </a:ext>
            </a:extLst>
          </p:cNvPr>
          <p:cNvSpPr txBox="1">
            <a:spLocks/>
          </p:cNvSpPr>
          <p:nvPr/>
        </p:nvSpPr>
        <p:spPr>
          <a:xfrm>
            <a:off x="60960" y="-886449"/>
            <a:ext cx="452323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Speed</a:t>
            </a:r>
          </a:p>
        </p:txBody>
      </p:sp>
      <p:sp>
        <p:nvSpPr>
          <p:cNvPr id="23" name="Title 8">
            <a:extLst>
              <a:ext uri="{FF2B5EF4-FFF2-40B4-BE49-F238E27FC236}">
                <a16:creationId xmlns:a16="http://schemas.microsoft.com/office/drawing/2014/main" id="{DFCD99D5-AFDC-4CC3-8527-C76B9B26BAB9}"/>
              </a:ext>
            </a:extLst>
          </p:cNvPr>
          <p:cNvSpPr txBox="1">
            <a:spLocks/>
          </p:cNvSpPr>
          <p:nvPr/>
        </p:nvSpPr>
        <p:spPr>
          <a:xfrm>
            <a:off x="4779263" y="-886449"/>
            <a:ext cx="481800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Scale</a:t>
            </a:r>
          </a:p>
        </p:txBody>
      </p:sp>
      <p:sp>
        <p:nvSpPr>
          <p:cNvPr id="24" name="Title 8">
            <a:extLst>
              <a:ext uri="{FF2B5EF4-FFF2-40B4-BE49-F238E27FC236}">
                <a16:creationId xmlns:a16="http://schemas.microsoft.com/office/drawing/2014/main" id="{F88F5F47-AC41-42DD-94D6-96DEE1947A7A}"/>
              </a:ext>
            </a:extLst>
          </p:cNvPr>
          <p:cNvSpPr txBox="1">
            <a:spLocks/>
          </p:cNvSpPr>
          <p:nvPr/>
        </p:nvSpPr>
        <p:spPr>
          <a:xfrm>
            <a:off x="9619488" y="-886449"/>
            <a:ext cx="501091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Strategic</a:t>
            </a:r>
          </a:p>
        </p:txBody>
      </p:sp>
      <p:cxnSp>
        <p:nvCxnSpPr>
          <p:cNvPr id="25" name="Straight Arrow Connector 24">
            <a:extLst>
              <a:ext uri="{FF2B5EF4-FFF2-40B4-BE49-F238E27FC236}">
                <a16:creationId xmlns:a16="http://schemas.microsoft.com/office/drawing/2014/main" id="{20B6C057-DB8A-4208-9EE4-240C8D01EE3A}"/>
              </a:ext>
            </a:extLst>
          </p:cNvPr>
          <p:cNvCxnSpPr>
            <a:cxnSpLocks/>
          </p:cNvCxnSpPr>
          <p:nvPr/>
        </p:nvCxnSpPr>
        <p:spPr>
          <a:xfrm>
            <a:off x="3673856" y="-634898"/>
            <a:ext cx="2470912" cy="0"/>
          </a:xfrm>
          <a:prstGeom prst="straightConnector1">
            <a:avLst/>
          </a:prstGeom>
          <a:ln w="57150">
            <a:solidFill>
              <a:schemeClr val="accent4"/>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90B346B3-CC57-4AA5-96D5-2E28711411CD}"/>
              </a:ext>
            </a:extLst>
          </p:cNvPr>
          <p:cNvCxnSpPr>
            <a:cxnSpLocks/>
          </p:cNvCxnSpPr>
          <p:nvPr/>
        </p:nvCxnSpPr>
        <p:spPr>
          <a:xfrm>
            <a:off x="8361808" y="-634898"/>
            <a:ext cx="2470912" cy="0"/>
          </a:xfrm>
          <a:prstGeom prst="straightConnector1">
            <a:avLst/>
          </a:prstGeom>
          <a:ln w="57150">
            <a:solidFill>
              <a:schemeClr val="accent4"/>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4C8E2A31-F2DF-44BA-8ADE-A26B95BC3FDB}"/>
              </a:ext>
            </a:extLst>
          </p:cNvPr>
          <p:cNvSpPr txBox="1"/>
          <p:nvPr/>
        </p:nvSpPr>
        <p:spPr>
          <a:xfrm>
            <a:off x="4864199" y="3473501"/>
            <a:ext cx="8954598" cy="3662541"/>
          </a:xfrm>
          <a:prstGeom prst="rect">
            <a:avLst/>
          </a:prstGeom>
          <a:noFill/>
        </p:spPr>
        <p:txBody>
          <a:bodyPr wrap="square" rtlCol="0">
            <a:spAutoFit/>
          </a:bodyPr>
          <a:lstStyle/>
          <a:p>
            <a:pPr defTabSz="731520">
              <a:spcBef>
                <a:spcPct val="0"/>
              </a:spcBef>
              <a:spcAft>
                <a:spcPts val="1600"/>
              </a:spcAft>
              <a:defRPr/>
            </a:pPr>
            <a:r>
              <a:rPr lang="en-US" sz="3200" dirty="0">
                <a:ea typeface="Amazon Ember" panose="020B0603020204020204" pitchFamily="34" charset="0"/>
                <a:cs typeface="Amazon Ember" panose="020B0603020204020204" pitchFamily="34" charset="0"/>
              </a:rPr>
              <a:t>Is minimalist, messy, and inconsistent</a:t>
            </a:r>
          </a:p>
          <a:p>
            <a:pPr defTabSz="731520">
              <a:spcBef>
                <a:spcPct val="0"/>
              </a:spcBef>
              <a:spcAft>
                <a:spcPts val="1600"/>
              </a:spcAft>
              <a:defRPr/>
            </a:pPr>
            <a:r>
              <a:rPr lang="en-US" sz="3200" dirty="0">
                <a:ea typeface="Amazon Ember" panose="020B0603020204020204" pitchFamily="34" charset="0"/>
                <a:cs typeface="Amazon Ember" panose="020B0603020204020204" pitchFamily="34" charset="0"/>
              </a:rPr>
              <a:t>Provides guardrails for security,</a:t>
            </a:r>
            <a:br>
              <a:rPr lang="en-US" sz="3200" dirty="0">
                <a:ea typeface="Amazon Ember" panose="020B0603020204020204" pitchFamily="34" charset="0"/>
                <a:cs typeface="Amazon Ember" panose="020B0603020204020204" pitchFamily="34" charset="0"/>
              </a:rPr>
            </a:br>
            <a:r>
              <a:rPr lang="en-US" sz="3200" dirty="0">
                <a:ea typeface="Amazon Ember" panose="020B0603020204020204" pitchFamily="34" charset="0"/>
                <a:cs typeface="Amazon Ember" panose="020B0603020204020204" pitchFamily="34" charset="0"/>
              </a:rPr>
              <a:t>scalability, and availability</a:t>
            </a:r>
          </a:p>
          <a:p>
            <a:pPr defTabSz="731520">
              <a:spcBef>
                <a:spcPct val="0"/>
              </a:spcBef>
              <a:spcAft>
                <a:spcPts val="1600"/>
              </a:spcAft>
              <a:defRPr/>
            </a:pPr>
            <a:r>
              <a:rPr lang="en-US" sz="3200" dirty="0">
                <a:ea typeface="Amazon Ember" panose="020B0603020204020204" pitchFamily="34" charset="0"/>
                <a:cs typeface="Amazon Ember" panose="020B0603020204020204" pitchFamily="34" charset="0"/>
              </a:rPr>
              <a:t>Is </a:t>
            </a:r>
            <a:r>
              <a:rPr lang="en-US" sz="3200" b="1" dirty="0">
                <a:ea typeface="Amazon Ember" panose="020B0603020204020204" pitchFamily="34" charset="0"/>
                <a:cs typeface="Amazon Ember" panose="020B0603020204020204" pitchFamily="34" charset="0"/>
              </a:rPr>
              <a:t>designed to evolve rapidly</a:t>
            </a:r>
            <a:br>
              <a:rPr lang="en-US" sz="3200" b="1" dirty="0">
                <a:ea typeface="Amazon Ember" panose="020B0603020204020204" pitchFamily="34" charset="0"/>
                <a:cs typeface="Amazon Ember" panose="020B0603020204020204" pitchFamily="34" charset="0"/>
              </a:rPr>
            </a:br>
            <a:r>
              <a:rPr lang="en-US" sz="3200" dirty="0">
                <a:ea typeface="Amazon Ember" panose="020B0603020204020204" pitchFamily="34" charset="0"/>
                <a:cs typeface="Amazon Ember" panose="020B0603020204020204" pitchFamily="34" charset="0"/>
              </a:rPr>
              <a:t>and explore new technologies</a:t>
            </a:r>
          </a:p>
          <a:p>
            <a:pPr defTabSz="731520">
              <a:spcBef>
                <a:spcPct val="0"/>
              </a:spcBef>
              <a:spcAft>
                <a:spcPts val="1600"/>
              </a:spcAft>
              <a:defRPr/>
            </a:pPr>
            <a:r>
              <a:rPr lang="en-US" sz="3200" dirty="0">
                <a:ea typeface="Amazon Ember" panose="020B0603020204020204" pitchFamily="34" charset="0"/>
                <a:cs typeface="Amazon Ember" panose="020B0603020204020204" pitchFamily="34" charset="0"/>
              </a:rPr>
              <a:t>Supports low-latency continuous delivery</a:t>
            </a:r>
          </a:p>
        </p:txBody>
      </p:sp>
      <p:sp>
        <p:nvSpPr>
          <p:cNvPr id="40" name="Title 8">
            <a:extLst>
              <a:ext uri="{FF2B5EF4-FFF2-40B4-BE49-F238E27FC236}">
                <a16:creationId xmlns:a16="http://schemas.microsoft.com/office/drawing/2014/main" id="{D0E8B818-1F36-4374-A19D-EF9BABB2D359}"/>
              </a:ext>
            </a:extLst>
          </p:cNvPr>
          <p:cNvSpPr txBox="1">
            <a:spLocks/>
          </p:cNvSpPr>
          <p:nvPr/>
        </p:nvSpPr>
        <p:spPr>
          <a:xfrm>
            <a:off x="4864199" y="1929831"/>
            <a:ext cx="9325306" cy="982549"/>
          </a:xfrm>
          <a:prstGeom prst="rect">
            <a:avLst/>
          </a:prstGeom>
        </p:spPr>
        <p:txBody>
          <a:bodyPr/>
          <a:lstStyle>
            <a:defPPr>
              <a:defRPr lang="en-US"/>
            </a:defPPr>
            <a:lvl1pPr defTabSz="731520">
              <a:lnSpc>
                <a:spcPct val="90000"/>
              </a:lnSpc>
              <a:spcBef>
                <a:spcPct val="0"/>
              </a:spcBef>
              <a:buNone/>
              <a:defRPr sz="4400" b="0" i="0">
                <a:ea typeface="Amazon Ember" panose="020B0603020204020204" pitchFamily="34" charset="0"/>
                <a:cs typeface="Amazon Ember" panose="020B0603020204020204" pitchFamily="34" charset="0"/>
              </a:defRPr>
            </a:lvl1pPr>
          </a:lstStyle>
          <a:p>
            <a:r>
              <a:rPr lang="en-US" dirty="0"/>
              <a:t>The best IT architecture </a:t>
            </a:r>
            <a:br>
              <a:rPr lang="en-US" dirty="0"/>
            </a:br>
            <a:r>
              <a:rPr lang="en-US" dirty="0"/>
              <a:t>today:</a:t>
            </a:r>
          </a:p>
        </p:txBody>
      </p:sp>
      <p:grpSp>
        <p:nvGrpSpPr>
          <p:cNvPr id="2" name="Group 1">
            <a:extLst>
              <a:ext uri="{FF2B5EF4-FFF2-40B4-BE49-F238E27FC236}">
                <a16:creationId xmlns:a16="http://schemas.microsoft.com/office/drawing/2014/main" id="{040BA641-0F09-4C80-8243-B7C24EA69AED}"/>
              </a:ext>
            </a:extLst>
          </p:cNvPr>
          <p:cNvGrpSpPr/>
          <p:nvPr/>
        </p:nvGrpSpPr>
        <p:grpSpPr>
          <a:xfrm>
            <a:off x="633493" y="2834263"/>
            <a:ext cx="3631752" cy="4050611"/>
            <a:chOff x="9930231" y="1539827"/>
            <a:chExt cx="495714" cy="552886"/>
          </a:xfrm>
        </p:grpSpPr>
        <p:sp>
          <p:nvSpPr>
            <p:cNvPr id="84" name="Freeform: Shape 83">
              <a:extLst>
                <a:ext uri="{FF2B5EF4-FFF2-40B4-BE49-F238E27FC236}">
                  <a16:creationId xmlns:a16="http://schemas.microsoft.com/office/drawing/2014/main" id="{FCA171C6-6020-4081-8DCC-9F5C45926BBC}"/>
                </a:ext>
              </a:extLst>
            </p:cNvPr>
            <p:cNvSpPr/>
            <p:nvPr/>
          </p:nvSpPr>
          <p:spPr>
            <a:xfrm>
              <a:off x="10115298" y="1559986"/>
              <a:ext cx="29743" cy="29743"/>
            </a:xfrm>
            <a:custGeom>
              <a:avLst/>
              <a:gdLst>
                <a:gd name="connsiteX0" fmla="*/ 26769 w 29742"/>
                <a:gd name="connsiteY0" fmla="*/ 15863 h 29742"/>
                <a:gd name="connsiteX1" fmla="*/ 15863 w 29742"/>
                <a:gd name="connsiteY1" fmla="*/ 26769 h 29742"/>
                <a:gd name="connsiteX2" fmla="*/ 4957 w 29742"/>
                <a:gd name="connsiteY2" fmla="*/ 15863 h 29742"/>
                <a:gd name="connsiteX3" fmla="*/ 15863 w 29742"/>
                <a:gd name="connsiteY3" fmla="*/ 4957 h 29742"/>
                <a:gd name="connsiteX4" fmla="*/ 26769 w 29742"/>
                <a:gd name="connsiteY4" fmla="*/ 15863 h 2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42" h="29742">
                  <a:moveTo>
                    <a:pt x="26769" y="15863"/>
                  </a:moveTo>
                  <a:cubicBezTo>
                    <a:pt x="26769" y="21886"/>
                    <a:pt x="21886" y="26769"/>
                    <a:pt x="15863" y="26769"/>
                  </a:cubicBezTo>
                  <a:cubicBezTo>
                    <a:pt x="9840" y="26769"/>
                    <a:pt x="4957" y="21886"/>
                    <a:pt x="4957" y="15863"/>
                  </a:cubicBezTo>
                  <a:cubicBezTo>
                    <a:pt x="4957" y="9840"/>
                    <a:pt x="9840" y="4957"/>
                    <a:pt x="15863" y="4957"/>
                  </a:cubicBezTo>
                  <a:cubicBezTo>
                    <a:pt x="21886" y="4957"/>
                    <a:pt x="26769" y="9840"/>
                    <a:pt x="26769" y="15863"/>
                  </a:cubicBezTo>
                  <a:close/>
                </a:path>
              </a:pathLst>
            </a:custGeom>
            <a:solidFill>
              <a:srgbClr val="384C87"/>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93" name="Freeform: Shape 92">
              <a:extLst>
                <a:ext uri="{FF2B5EF4-FFF2-40B4-BE49-F238E27FC236}">
                  <a16:creationId xmlns:a16="http://schemas.microsoft.com/office/drawing/2014/main" id="{76AA5DBA-BED5-4E4A-B022-8E09E501A98D}"/>
                </a:ext>
              </a:extLst>
            </p:cNvPr>
            <p:cNvSpPr/>
            <p:nvPr/>
          </p:nvSpPr>
          <p:spPr>
            <a:xfrm>
              <a:off x="10143719" y="1722580"/>
              <a:ext cx="69400" cy="69400"/>
            </a:xfrm>
            <a:custGeom>
              <a:avLst/>
              <a:gdLst>
                <a:gd name="connsiteX0" fmla="*/ 66426 w 69399"/>
                <a:gd name="connsiteY0" fmla="*/ 35691 h 69399"/>
                <a:gd name="connsiteX1" fmla="*/ 35691 w 69399"/>
                <a:gd name="connsiteY1" fmla="*/ 66426 h 69399"/>
                <a:gd name="connsiteX2" fmla="*/ 4957 w 69399"/>
                <a:gd name="connsiteY2" fmla="*/ 35691 h 69399"/>
                <a:gd name="connsiteX3" fmla="*/ 35691 w 69399"/>
                <a:gd name="connsiteY3" fmla="*/ 4957 h 69399"/>
                <a:gd name="connsiteX4" fmla="*/ 66426 w 69399"/>
                <a:gd name="connsiteY4" fmla="*/ 35691 h 69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 h="69399">
                  <a:moveTo>
                    <a:pt x="66426" y="35691"/>
                  </a:moveTo>
                  <a:cubicBezTo>
                    <a:pt x="66426" y="52665"/>
                    <a:pt x="52665" y="66426"/>
                    <a:pt x="35691" y="66426"/>
                  </a:cubicBezTo>
                  <a:cubicBezTo>
                    <a:pt x="18717" y="66426"/>
                    <a:pt x="4957" y="52665"/>
                    <a:pt x="4957" y="35691"/>
                  </a:cubicBezTo>
                  <a:cubicBezTo>
                    <a:pt x="4957" y="18717"/>
                    <a:pt x="18717" y="4957"/>
                    <a:pt x="35691" y="4957"/>
                  </a:cubicBezTo>
                  <a:cubicBezTo>
                    <a:pt x="52665" y="4957"/>
                    <a:pt x="66426" y="18717"/>
                    <a:pt x="66426" y="35691"/>
                  </a:cubicBezTo>
                  <a:close/>
                </a:path>
              </a:pathLst>
            </a:custGeom>
            <a:solidFill>
              <a:srgbClr val="2D3C6D"/>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3" name="Freeform: Shape 42">
              <a:extLst>
                <a:ext uri="{FF2B5EF4-FFF2-40B4-BE49-F238E27FC236}">
                  <a16:creationId xmlns:a16="http://schemas.microsoft.com/office/drawing/2014/main" id="{DC45282E-872A-4EA9-95AC-4A5CDBAE90D4}"/>
                </a:ext>
              </a:extLst>
            </p:cNvPr>
            <p:cNvSpPr/>
            <p:nvPr/>
          </p:nvSpPr>
          <p:spPr>
            <a:xfrm>
              <a:off x="10042923" y="1725885"/>
              <a:ext cx="69400" cy="188371"/>
            </a:xfrm>
            <a:custGeom>
              <a:avLst/>
              <a:gdLst>
                <a:gd name="connsiteX0" fmla="*/ 66095 w 69399"/>
                <a:gd name="connsiteY0" fmla="*/ 4957 h 188371"/>
                <a:gd name="connsiteX1" fmla="*/ 11567 w 69399"/>
                <a:gd name="connsiteY1" fmla="*/ 4957 h 188371"/>
                <a:gd name="connsiteX2" fmla="*/ 4957 w 69399"/>
                <a:gd name="connsiteY2" fmla="*/ 11567 h 188371"/>
                <a:gd name="connsiteX3" fmla="*/ 4957 w 69399"/>
                <a:gd name="connsiteY3" fmla="*/ 183414 h 188371"/>
              </a:gdLst>
              <a:ahLst/>
              <a:cxnLst>
                <a:cxn ang="0">
                  <a:pos x="connsiteX0" y="connsiteY0"/>
                </a:cxn>
                <a:cxn ang="0">
                  <a:pos x="connsiteX1" y="connsiteY1"/>
                </a:cxn>
                <a:cxn ang="0">
                  <a:pos x="connsiteX2" y="connsiteY2"/>
                </a:cxn>
                <a:cxn ang="0">
                  <a:pos x="connsiteX3" y="connsiteY3"/>
                </a:cxn>
              </a:cxnLst>
              <a:rect l="l" t="t" r="r" b="b"/>
              <a:pathLst>
                <a:path w="69399" h="188371">
                  <a:moveTo>
                    <a:pt x="66095" y="4957"/>
                  </a:moveTo>
                  <a:lnTo>
                    <a:pt x="11567" y="4957"/>
                  </a:lnTo>
                  <a:cubicBezTo>
                    <a:pt x="7931" y="4957"/>
                    <a:pt x="4957" y="7931"/>
                    <a:pt x="4957" y="11567"/>
                  </a:cubicBezTo>
                  <a:lnTo>
                    <a:pt x="4957" y="183414"/>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4" name="Freeform: Shape 43">
              <a:extLst>
                <a:ext uri="{FF2B5EF4-FFF2-40B4-BE49-F238E27FC236}">
                  <a16:creationId xmlns:a16="http://schemas.microsoft.com/office/drawing/2014/main" id="{7C2F097F-15B3-4AF1-ABC4-48B870953817}"/>
                </a:ext>
              </a:extLst>
            </p:cNvPr>
            <p:cNvSpPr/>
            <p:nvPr/>
          </p:nvSpPr>
          <p:spPr>
            <a:xfrm>
              <a:off x="10248479" y="1725885"/>
              <a:ext cx="66095" cy="188371"/>
            </a:xfrm>
            <a:custGeom>
              <a:avLst/>
              <a:gdLst>
                <a:gd name="connsiteX0" fmla="*/ 62460 w 66095"/>
                <a:gd name="connsiteY0" fmla="*/ 183414 h 188371"/>
                <a:gd name="connsiteX1" fmla="*/ 62460 w 66095"/>
                <a:gd name="connsiteY1" fmla="*/ 11567 h 188371"/>
                <a:gd name="connsiteX2" fmla="*/ 55850 w 66095"/>
                <a:gd name="connsiteY2" fmla="*/ 4957 h 188371"/>
                <a:gd name="connsiteX3" fmla="*/ 4957 w 66095"/>
                <a:gd name="connsiteY3" fmla="*/ 4957 h 188371"/>
              </a:gdLst>
              <a:ahLst/>
              <a:cxnLst>
                <a:cxn ang="0">
                  <a:pos x="connsiteX0" y="connsiteY0"/>
                </a:cxn>
                <a:cxn ang="0">
                  <a:pos x="connsiteX1" y="connsiteY1"/>
                </a:cxn>
                <a:cxn ang="0">
                  <a:pos x="connsiteX2" y="connsiteY2"/>
                </a:cxn>
                <a:cxn ang="0">
                  <a:pos x="connsiteX3" y="connsiteY3"/>
                </a:cxn>
              </a:cxnLst>
              <a:rect l="l" t="t" r="r" b="b"/>
              <a:pathLst>
                <a:path w="66095" h="188371">
                  <a:moveTo>
                    <a:pt x="62460" y="183414"/>
                  </a:moveTo>
                  <a:lnTo>
                    <a:pt x="62460" y="11567"/>
                  </a:lnTo>
                  <a:cubicBezTo>
                    <a:pt x="62460" y="7931"/>
                    <a:pt x="59486" y="4957"/>
                    <a:pt x="55850" y="4957"/>
                  </a:cubicBezTo>
                  <a:lnTo>
                    <a:pt x="4957" y="4957"/>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5" name="Freeform: Shape 44">
              <a:extLst>
                <a:ext uri="{FF2B5EF4-FFF2-40B4-BE49-F238E27FC236}">
                  <a16:creationId xmlns:a16="http://schemas.microsoft.com/office/drawing/2014/main" id="{A2F4937B-6C86-427B-95E1-EBFD396668AA}"/>
                </a:ext>
              </a:extLst>
            </p:cNvPr>
            <p:cNvSpPr/>
            <p:nvPr/>
          </p:nvSpPr>
          <p:spPr>
            <a:xfrm>
              <a:off x="10030696" y="1903681"/>
              <a:ext cx="294124" cy="29743"/>
            </a:xfrm>
            <a:custGeom>
              <a:avLst/>
              <a:gdLst>
                <a:gd name="connsiteX0" fmla="*/ 276278 w 294123"/>
                <a:gd name="connsiteY0" fmla="*/ 26769 h 29742"/>
                <a:gd name="connsiteX1" fmla="*/ 19498 w 294123"/>
                <a:gd name="connsiteY1" fmla="*/ 26769 h 29742"/>
                <a:gd name="connsiteX2" fmla="*/ 6940 w 294123"/>
                <a:gd name="connsiteY2" fmla="*/ 16193 h 29742"/>
                <a:gd name="connsiteX3" fmla="*/ 4957 w 294123"/>
                <a:gd name="connsiteY3" fmla="*/ 4957 h 29742"/>
                <a:gd name="connsiteX4" fmla="*/ 123929 w 294123"/>
                <a:gd name="connsiteY4" fmla="*/ 4957 h 29742"/>
                <a:gd name="connsiteX5" fmla="*/ 128555 w 294123"/>
                <a:gd name="connsiteY5" fmla="*/ 11567 h 29742"/>
                <a:gd name="connsiteX6" fmla="*/ 161272 w 294123"/>
                <a:gd name="connsiteY6" fmla="*/ 11567 h 29742"/>
                <a:gd name="connsiteX7" fmla="*/ 166229 w 294123"/>
                <a:gd name="connsiteY7" fmla="*/ 4957 h 29742"/>
                <a:gd name="connsiteX8" fmla="*/ 291480 w 294123"/>
                <a:gd name="connsiteY8" fmla="*/ 4957 h 29742"/>
                <a:gd name="connsiteX9" fmla="*/ 289827 w 294123"/>
                <a:gd name="connsiteY9" fmla="*/ 14541 h 29742"/>
                <a:gd name="connsiteX10" fmla="*/ 276278 w 294123"/>
                <a:gd name="connsiteY10" fmla="*/ 26769 h 2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23" h="29742">
                  <a:moveTo>
                    <a:pt x="276278" y="26769"/>
                  </a:moveTo>
                  <a:lnTo>
                    <a:pt x="19498" y="26769"/>
                  </a:lnTo>
                  <a:cubicBezTo>
                    <a:pt x="13219" y="26769"/>
                    <a:pt x="7931" y="22142"/>
                    <a:pt x="6940" y="16193"/>
                  </a:cubicBezTo>
                  <a:lnTo>
                    <a:pt x="4957" y="4957"/>
                  </a:lnTo>
                  <a:lnTo>
                    <a:pt x="123929" y="4957"/>
                  </a:lnTo>
                  <a:lnTo>
                    <a:pt x="128555" y="11567"/>
                  </a:lnTo>
                  <a:lnTo>
                    <a:pt x="161272" y="11567"/>
                  </a:lnTo>
                  <a:lnTo>
                    <a:pt x="166229" y="4957"/>
                  </a:lnTo>
                  <a:lnTo>
                    <a:pt x="291480" y="4957"/>
                  </a:lnTo>
                  <a:lnTo>
                    <a:pt x="289827" y="14541"/>
                  </a:lnTo>
                  <a:cubicBezTo>
                    <a:pt x="289167" y="21811"/>
                    <a:pt x="283218" y="26769"/>
                    <a:pt x="276278" y="26769"/>
                  </a:cubicBez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46" name="Freeform: Shape 45">
              <a:extLst>
                <a:ext uri="{FF2B5EF4-FFF2-40B4-BE49-F238E27FC236}">
                  <a16:creationId xmlns:a16="http://schemas.microsoft.com/office/drawing/2014/main" id="{2FFC9709-D615-491E-8E26-189EC72213E4}"/>
                </a:ext>
              </a:extLst>
            </p:cNvPr>
            <p:cNvSpPr/>
            <p:nvPr/>
          </p:nvSpPr>
          <p:spPr>
            <a:xfrm>
              <a:off x="10326802" y="1753315"/>
              <a:ext cx="99143" cy="267686"/>
            </a:xfrm>
            <a:custGeom>
              <a:avLst/>
              <a:gdLst>
                <a:gd name="connsiteX0" fmla="*/ 4957 w 99142"/>
                <a:gd name="connsiteY0" fmla="*/ 265703 h 267685"/>
                <a:gd name="connsiteX1" fmla="*/ 96829 w 99142"/>
                <a:gd name="connsiteY1" fmla="*/ 265703 h 267685"/>
                <a:gd name="connsiteX2" fmla="*/ 96829 w 99142"/>
                <a:gd name="connsiteY2" fmla="*/ 4957 h 267685"/>
                <a:gd name="connsiteX3" fmla="*/ 4957 w 99142"/>
                <a:gd name="connsiteY3" fmla="*/ 4957 h 267685"/>
              </a:gdLst>
              <a:ahLst/>
              <a:cxnLst>
                <a:cxn ang="0">
                  <a:pos x="connsiteX0" y="connsiteY0"/>
                </a:cxn>
                <a:cxn ang="0">
                  <a:pos x="connsiteX1" y="connsiteY1"/>
                </a:cxn>
                <a:cxn ang="0">
                  <a:pos x="connsiteX2" y="connsiteY2"/>
                </a:cxn>
                <a:cxn ang="0">
                  <a:pos x="connsiteX3" y="connsiteY3"/>
                </a:cxn>
              </a:cxnLst>
              <a:rect l="l" t="t" r="r" b="b"/>
              <a:pathLst>
                <a:path w="99142" h="267685">
                  <a:moveTo>
                    <a:pt x="4957" y="265703"/>
                  </a:moveTo>
                  <a:lnTo>
                    <a:pt x="96829" y="265703"/>
                  </a:lnTo>
                  <a:lnTo>
                    <a:pt x="96829" y="4957"/>
                  </a:lnTo>
                  <a:lnTo>
                    <a:pt x="4957" y="4957"/>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68" name="Freeform: Shape 67">
              <a:extLst>
                <a:ext uri="{FF2B5EF4-FFF2-40B4-BE49-F238E27FC236}">
                  <a16:creationId xmlns:a16="http://schemas.microsoft.com/office/drawing/2014/main" id="{CF458B2C-2934-4A7C-BBFF-C2F825A746EB}"/>
                </a:ext>
              </a:extLst>
            </p:cNvPr>
            <p:cNvSpPr/>
            <p:nvPr/>
          </p:nvSpPr>
          <p:spPr>
            <a:xfrm>
              <a:off x="9930231" y="1753315"/>
              <a:ext cx="99143" cy="267686"/>
            </a:xfrm>
            <a:custGeom>
              <a:avLst/>
              <a:gdLst>
                <a:gd name="connsiteX0" fmla="*/ 96829 w 99142"/>
                <a:gd name="connsiteY0" fmla="*/ 4957 h 267685"/>
                <a:gd name="connsiteX1" fmla="*/ 4957 w 99142"/>
                <a:gd name="connsiteY1" fmla="*/ 4957 h 267685"/>
                <a:gd name="connsiteX2" fmla="*/ 4957 w 99142"/>
                <a:gd name="connsiteY2" fmla="*/ 265703 h 267685"/>
                <a:gd name="connsiteX3" fmla="*/ 96169 w 99142"/>
                <a:gd name="connsiteY3" fmla="*/ 265703 h 267685"/>
              </a:gdLst>
              <a:ahLst/>
              <a:cxnLst>
                <a:cxn ang="0">
                  <a:pos x="connsiteX0" y="connsiteY0"/>
                </a:cxn>
                <a:cxn ang="0">
                  <a:pos x="connsiteX1" y="connsiteY1"/>
                </a:cxn>
                <a:cxn ang="0">
                  <a:pos x="connsiteX2" y="connsiteY2"/>
                </a:cxn>
                <a:cxn ang="0">
                  <a:pos x="connsiteX3" y="connsiteY3"/>
                </a:cxn>
              </a:cxnLst>
              <a:rect l="l" t="t" r="r" b="b"/>
              <a:pathLst>
                <a:path w="99142" h="267685">
                  <a:moveTo>
                    <a:pt x="96829" y="4957"/>
                  </a:moveTo>
                  <a:lnTo>
                    <a:pt x="4957" y="4957"/>
                  </a:lnTo>
                  <a:lnTo>
                    <a:pt x="4957" y="265703"/>
                  </a:lnTo>
                  <a:lnTo>
                    <a:pt x="96169" y="265703"/>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69" name="Freeform: Shape 68">
              <a:extLst>
                <a:ext uri="{FF2B5EF4-FFF2-40B4-BE49-F238E27FC236}">
                  <a16:creationId xmlns:a16="http://schemas.microsoft.com/office/drawing/2014/main" id="{ED3A1C2A-7473-4411-A8D3-A1FD0CC7940F}"/>
                </a:ext>
              </a:extLst>
            </p:cNvPr>
            <p:cNvSpPr/>
            <p:nvPr/>
          </p:nvSpPr>
          <p:spPr>
            <a:xfrm>
              <a:off x="9962618" y="2014060"/>
              <a:ext cx="39657" cy="39657"/>
            </a:xfrm>
            <a:custGeom>
              <a:avLst/>
              <a:gdLst>
                <a:gd name="connsiteX0" fmla="*/ 37674 w 39657"/>
                <a:gd name="connsiteY0" fmla="*/ 4957 h 39657"/>
                <a:gd name="connsiteX1" fmla="*/ 4957 w 39657"/>
                <a:gd name="connsiteY1" fmla="*/ 37674 h 39657"/>
              </a:gdLst>
              <a:ahLst/>
              <a:cxnLst>
                <a:cxn ang="0">
                  <a:pos x="connsiteX0" y="connsiteY0"/>
                </a:cxn>
                <a:cxn ang="0">
                  <a:pos x="connsiteX1" y="connsiteY1"/>
                </a:cxn>
              </a:cxnLst>
              <a:rect l="l" t="t" r="r" b="b"/>
              <a:pathLst>
                <a:path w="39657" h="39657">
                  <a:moveTo>
                    <a:pt x="37674" y="4957"/>
                  </a:moveTo>
                  <a:lnTo>
                    <a:pt x="4957" y="37674"/>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0" name="Freeform: Shape 69">
              <a:extLst>
                <a:ext uri="{FF2B5EF4-FFF2-40B4-BE49-F238E27FC236}">
                  <a16:creationId xmlns:a16="http://schemas.microsoft.com/office/drawing/2014/main" id="{15337F16-0C3A-43B5-9C09-AF79303D5ECB}"/>
                </a:ext>
              </a:extLst>
            </p:cNvPr>
            <p:cNvSpPr/>
            <p:nvPr/>
          </p:nvSpPr>
          <p:spPr>
            <a:xfrm>
              <a:off x="10353571" y="2014060"/>
              <a:ext cx="39657" cy="39657"/>
            </a:xfrm>
            <a:custGeom>
              <a:avLst/>
              <a:gdLst>
                <a:gd name="connsiteX0" fmla="*/ 4957 w 39657"/>
                <a:gd name="connsiteY0" fmla="*/ 4957 h 39657"/>
                <a:gd name="connsiteX1" fmla="*/ 37674 w 39657"/>
                <a:gd name="connsiteY1" fmla="*/ 37674 h 39657"/>
              </a:gdLst>
              <a:ahLst/>
              <a:cxnLst>
                <a:cxn ang="0">
                  <a:pos x="connsiteX0" y="connsiteY0"/>
                </a:cxn>
                <a:cxn ang="0">
                  <a:pos x="connsiteX1" y="connsiteY1"/>
                </a:cxn>
              </a:cxnLst>
              <a:rect l="l" t="t" r="r" b="b"/>
              <a:pathLst>
                <a:path w="39657" h="39657">
                  <a:moveTo>
                    <a:pt x="4957" y="4957"/>
                  </a:moveTo>
                  <a:lnTo>
                    <a:pt x="37674" y="37674"/>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1" name="Freeform: Shape 70">
              <a:extLst>
                <a:ext uri="{FF2B5EF4-FFF2-40B4-BE49-F238E27FC236}">
                  <a16:creationId xmlns:a16="http://schemas.microsoft.com/office/drawing/2014/main" id="{EFD7C4B3-5B5F-4988-8C0C-E880EBCB2F57}"/>
                </a:ext>
              </a:extLst>
            </p:cNvPr>
            <p:cNvSpPr/>
            <p:nvPr/>
          </p:nvSpPr>
          <p:spPr>
            <a:xfrm>
              <a:off x="10125542" y="1655494"/>
              <a:ext cx="105752" cy="204895"/>
            </a:xfrm>
            <a:custGeom>
              <a:avLst/>
              <a:gdLst>
                <a:gd name="connsiteX0" fmla="*/ 96499 w 105752"/>
                <a:gd name="connsiteY0" fmla="*/ 200599 h 204895"/>
                <a:gd name="connsiteX1" fmla="*/ 11236 w 105752"/>
                <a:gd name="connsiteY1" fmla="*/ 200599 h 204895"/>
                <a:gd name="connsiteX2" fmla="*/ 4957 w 105752"/>
                <a:gd name="connsiteY2" fmla="*/ 194320 h 204895"/>
                <a:gd name="connsiteX3" fmla="*/ 4957 w 105752"/>
                <a:gd name="connsiteY3" fmla="*/ 11236 h 204895"/>
                <a:gd name="connsiteX4" fmla="*/ 11236 w 105752"/>
                <a:gd name="connsiteY4" fmla="*/ 4957 h 204895"/>
                <a:gd name="connsiteX5" fmla="*/ 96829 w 105752"/>
                <a:gd name="connsiteY5" fmla="*/ 4957 h 204895"/>
                <a:gd name="connsiteX6" fmla="*/ 103109 w 105752"/>
                <a:gd name="connsiteY6" fmla="*/ 11236 h 204895"/>
                <a:gd name="connsiteX7" fmla="*/ 103109 w 105752"/>
                <a:gd name="connsiteY7" fmla="*/ 194650 h 204895"/>
                <a:gd name="connsiteX8" fmla="*/ 96499 w 105752"/>
                <a:gd name="connsiteY8" fmla="*/ 200599 h 20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52" h="204895">
                  <a:moveTo>
                    <a:pt x="96499" y="200599"/>
                  </a:moveTo>
                  <a:lnTo>
                    <a:pt x="11236" y="200599"/>
                  </a:lnTo>
                  <a:cubicBezTo>
                    <a:pt x="7931" y="200599"/>
                    <a:pt x="4957" y="197955"/>
                    <a:pt x="4957" y="194320"/>
                  </a:cubicBezTo>
                  <a:lnTo>
                    <a:pt x="4957" y="11236"/>
                  </a:lnTo>
                  <a:cubicBezTo>
                    <a:pt x="4957" y="7931"/>
                    <a:pt x="7601" y="4957"/>
                    <a:pt x="11236" y="4957"/>
                  </a:cubicBezTo>
                  <a:lnTo>
                    <a:pt x="96829" y="4957"/>
                  </a:lnTo>
                  <a:cubicBezTo>
                    <a:pt x="100134" y="4957"/>
                    <a:pt x="103109" y="7601"/>
                    <a:pt x="103109" y="11236"/>
                  </a:cubicBezTo>
                  <a:lnTo>
                    <a:pt x="103109" y="194650"/>
                  </a:lnTo>
                  <a:cubicBezTo>
                    <a:pt x="102778" y="197955"/>
                    <a:pt x="100134" y="200599"/>
                    <a:pt x="96499" y="200599"/>
                  </a:cubicBez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2" name="Freeform: Shape 71">
              <a:extLst>
                <a:ext uri="{FF2B5EF4-FFF2-40B4-BE49-F238E27FC236}">
                  <a16:creationId xmlns:a16="http://schemas.microsoft.com/office/drawing/2014/main" id="{221AA560-42A6-4154-81D0-720E4605B2EB}"/>
                </a:ext>
              </a:extLst>
            </p:cNvPr>
            <p:cNvSpPr/>
            <p:nvPr/>
          </p:nvSpPr>
          <p:spPr>
            <a:xfrm>
              <a:off x="10125542" y="1688211"/>
              <a:ext cx="105752" cy="9914"/>
            </a:xfrm>
            <a:custGeom>
              <a:avLst/>
              <a:gdLst>
                <a:gd name="connsiteX0" fmla="*/ 4957 w 105752"/>
                <a:gd name="connsiteY0" fmla="*/ 4957 h 9914"/>
                <a:gd name="connsiteX1" fmla="*/ 102778 w 105752"/>
                <a:gd name="connsiteY1" fmla="*/ 4957 h 9914"/>
              </a:gdLst>
              <a:ahLst/>
              <a:cxnLst>
                <a:cxn ang="0">
                  <a:pos x="connsiteX0" y="connsiteY0"/>
                </a:cxn>
                <a:cxn ang="0">
                  <a:pos x="connsiteX1" y="connsiteY1"/>
                </a:cxn>
              </a:cxnLst>
              <a:rect l="l" t="t" r="r" b="b"/>
              <a:pathLst>
                <a:path w="105752" h="9914">
                  <a:moveTo>
                    <a:pt x="4957" y="4957"/>
                  </a:moveTo>
                  <a:lnTo>
                    <a:pt x="102778" y="4957"/>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3" name="Freeform: Shape 72">
              <a:extLst>
                <a:ext uri="{FF2B5EF4-FFF2-40B4-BE49-F238E27FC236}">
                  <a16:creationId xmlns:a16="http://schemas.microsoft.com/office/drawing/2014/main" id="{B8CCFD05-D565-443E-933D-25E15B06C0F4}"/>
                </a:ext>
              </a:extLst>
            </p:cNvPr>
            <p:cNvSpPr/>
            <p:nvPr/>
          </p:nvSpPr>
          <p:spPr>
            <a:xfrm>
              <a:off x="10125542" y="1818418"/>
              <a:ext cx="105752" cy="9914"/>
            </a:xfrm>
            <a:custGeom>
              <a:avLst/>
              <a:gdLst>
                <a:gd name="connsiteX0" fmla="*/ 4957 w 105752"/>
                <a:gd name="connsiteY0" fmla="*/ 4957 h 9914"/>
                <a:gd name="connsiteX1" fmla="*/ 102778 w 105752"/>
                <a:gd name="connsiteY1" fmla="*/ 4957 h 9914"/>
              </a:gdLst>
              <a:ahLst/>
              <a:cxnLst>
                <a:cxn ang="0">
                  <a:pos x="connsiteX0" y="connsiteY0"/>
                </a:cxn>
                <a:cxn ang="0">
                  <a:pos x="connsiteX1" y="connsiteY1"/>
                </a:cxn>
              </a:cxnLst>
              <a:rect l="l" t="t" r="r" b="b"/>
              <a:pathLst>
                <a:path w="105752" h="9914">
                  <a:moveTo>
                    <a:pt x="4957" y="4957"/>
                  </a:moveTo>
                  <a:lnTo>
                    <a:pt x="102778" y="4957"/>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4" name="Freeform: Shape 73">
              <a:extLst>
                <a:ext uri="{FF2B5EF4-FFF2-40B4-BE49-F238E27FC236}">
                  <a16:creationId xmlns:a16="http://schemas.microsoft.com/office/drawing/2014/main" id="{09B85034-5FBE-4B13-8114-B7E8B025228B}"/>
                </a:ext>
              </a:extLst>
            </p:cNvPr>
            <p:cNvSpPr/>
            <p:nvPr/>
          </p:nvSpPr>
          <p:spPr>
            <a:xfrm>
              <a:off x="10158260" y="1672017"/>
              <a:ext cx="39657" cy="9914"/>
            </a:xfrm>
            <a:custGeom>
              <a:avLst/>
              <a:gdLst>
                <a:gd name="connsiteX0" fmla="*/ 37344 w 39657"/>
                <a:gd name="connsiteY0" fmla="*/ 4957 h 9914"/>
                <a:gd name="connsiteX1" fmla="*/ 4957 w 39657"/>
                <a:gd name="connsiteY1" fmla="*/ 4957 h 9914"/>
              </a:gdLst>
              <a:ahLst/>
              <a:cxnLst>
                <a:cxn ang="0">
                  <a:pos x="connsiteX0" y="connsiteY0"/>
                </a:cxn>
                <a:cxn ang="0">
                  <a:pos x="connsiteX1" y="connsiteY1"/>
                </a:cxn>
              </a:cxnLst>
              <a:rect l="l" t="t" r="r" b="b"/>
              <a:pathLst>
                <a:path w="39657" h="9914">
                  <a:moveTo>
                    <a:pt x="37344" y="4957"/>
                  </a:moveTo>
                  <a:lnTo>
                    <a:pt x="4957" y="4957"/>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5" name="Freeform: Shape 74">
              <a:extLst>
                <a:ext uri="{FF2B5EF4-FFF2-40B4-BE49-F238E27FC236}">
                  <a16:creationId xmlns:a16="http://schemas.microsoft.com/office/drawing/2014/main" id="{FA8C0959-A01D-42BA-A39F-5C7C0BF4F3E7}"/>
                </a:ext>
              </a:extLst>
            </p:cNvPr>
            <p:cNvSpPr/>
            <p:nvPr/>
          </p:nvSpPr>
          <p:spPr>
            <a:xfrm>
              <a:off x="9930231" y="1981343"/>
              <a:ext cx="495714" cy="9914"/>
            </a:xfrm>
            <a:custGeom>
              <a:avLst/>
              <a:gdLst>
                <a:gd name="connsiteX0" fmla="*/ 4957 w 495714"/>
                <a:gd name="connsiteY0" fmla="*/ 4957 h 9914"/>
                <a:gd name="connsiteX1" fmla="*/ 493401 w 495714"/>
                <a:gd name="connsiteY1" fmla="*/ 4957 h 9914"/>
              </a:gdLst>
              <a:ahLst/>
              <a:cxnLst>
                <a:cxn ang="0">
                  <a:pos x="connsiteX0" y="connsiteY0"/>
                </a:cxn>
                <a:cxn ang="0">
                  <a:pos x="connsiteX1" y="connsiteY1"/>
                </a:cxn>
              </a:cxnLst>
              <a:rect l="l" t="t" r="r" b="b"/>
              <a:pathLst>
                <a:path w="495714" h="9914">
                  <a:moveTo>
                    <a:pt x="4957" y="4957"/>
                  </a:moveTo>
                  <a:lnTo>
                    <a:pt x="493401" y="4957"/>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6" name="Freeform: Shape 75">
              <a:extLst>
                <a:ext uri="{FF2B5EF4-FFF2-40B4-BE49-F238E27FC236}">
                  <a16:creationId xmlns:a16="http://schemas.microsoft.com/office/drawing/2014/main" id="{BFEAA83E-0A3F-419D-B975-03988E2A2ADA}"/>
                </a:ext>
              </a:extLst>
            </p:cNvPr>
            <p:cNvSpPr/>
            <p:nvPr/>
          </p:nvSpPr>
          <p:spPr>
            <a:xfrm>
              <a:off x="10042923" y="2009433"/>
              <a:ext cx="270990" cy="66095"/>
            </a:xfrm>
            <a:custGeom>
              <a:avLst/>
              <a:gdLst>
                <a:gd name="connsiteX0" fmla="*/ 4957 w 270990"/>
                <a:gd name="connsiteY0" fmla="*/ 4957 h 66095"/>
                <a:gd name="connsiteX1" fmla="*/ 268016 w 270990"/>
                <a:gd name="connsiteY1" fmla="*/ 4957 h 66095"/>
                <a:gd name="connsiteX2" fmla="*/ 268016 w 270990"/>
                <a:gd name="connsiteY2" fmla="*/ 63451 h 66095"/>
                <a:gd name="connsiteX3" fmla="*/ 4957 w 270990"/>
                <a:gd name="connsiteY3" fmla="*/ 63451 h 66095"/>
              </a:gdLst>
              <a:ahLst/>
              <a:cxnLst>
                <a:cxn ang="0">
                  <a:pos x="connsiteX0" y="connsiteY0"/>
                </a:cxn>
                <a:cxn ang="0">
                  <a:pos x="connsiteX1" y="connsiteY1"/>
                </a:cxn>
                <a:cxn ang="0">
                  <a:pos x="connsiteX2" y="connsiteY2"/>
                </a:cxn>
                <a:cxn ang="0">
                  <a:pos x="connsiteX3" y="connsiteY3"/>
                </a:cxn>
              </a:cxnLst>
              <a:rect l="l" t="t" r="r" b="b"/>
              <a:pathLst>
                <a:path w="270990" h="66095">
                  <a:moveTo>
                    <a:pt x="4957" y="4957"/>
                  </a:moveTo>
                  <a:lnTo>
                    <a:pt x="268016" y="4957"/>
                  </a:lnTo>
                  <a:lnTo>
                    <a:pt x="268016" y="63451"/>
                  </a:lnTo>
                  <a:lnTo>
                    <a:pt x="4957" y="6345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7" name="Freeform: Shape 76">
              <a:extLst>
                <a:ext uri="{FF2B5EF4-FFF2-40B4-BE49-F238E27FC236}">
                  <a16:creationId xmlns:a16="http://schemas.microsoft.com/office/drawing/2014/main" id="{37FE5964-4418-4B55-87BF-6FC56666A6D4}"/>
                </a:ext>
              </a:extLst>
            </p:cNvPr>
            <p:cNvSpPr/>
            <p:nvPr/>
          </p:nvSpPr>
          <p:spPr>
            <a:xfrm>
              <a:off x="10130500" y="2023974"/>
              <a:ext cx="95838" cy="36352"/>
            </a:xfrm>
            <a:custGeom>
              <a:avLst/>
              <a:gdLst>
                <a:gd name="connsiteX0" fmla="*/ 4957 w 95838"/>
                <a:gd name="connsiteY0" fmla="*/ 4957 h 36352"/>
                <a:gd name="connsiteX1" fmla="*/ 92533 w 95838"/>
                <a:gd name="connsiteY1" fmla="*/ 4957 h 36352"/>
                <a:gd name="connsiteX2" fmla="*/ 92533 w 95838"/>
                <a:gd name="connsiteY2" fmla="*/ 34039 h 36352"/>
                <a:gd name="connsiteX3" fmla="*/ 4957 w 95838"/>
                <a:gd name="connsiteY3" fmla="*/ 34039 h 36352"/>
              </a:gdLst>
              <a:ahLst/>
              <a:cxnLst>
                <a:cxn ang="0">
                  <a:pos x="connsiteX0" y="connsiteY0"/>
                </a:cxn>
                <a:cxn ang="0">
                  <a:pos x="connsiteX1" y="connsiteY1"/>
                </a:cxn>
                <a:cxn ang="0">
                  <a:pos x="connsiteX2" y="connsiteY2"/>
                </a:cxn>
                <a:cxn ang="0">
                  <a:pos x="connsiteX3" y="connsiteY3"/>
                </a:cxn>
              </a:cxnLst>
              <a:rect l="l" t="t" r="r" b="b"/>
              <a:pathLst>
                <a:path w="95838" h="36352">
                  <a:moveTo>
                    <a:pt x="4957" y="4957"/>
                  </a:moveTo>
                  <a:lnTo>
                    <a:pt x="92533" y="4957"/>
                  </a:lnTo>
                  <a:lnTo>
                    <a:pt x="92533" y="34039"/>
                  </a:lnTo>
                  <a:lnTo>
                    <a:pt x="4957" y="34039"/>
                  </a:lnTo>
                  <a:close/>
                </a:path>
              </a:pathLst>
            </a:custGeom>
            <a:solidFill>
              <a:srgbClr val="2D3C6D"/>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8" name="Freeform: Shape 77">
              <a:extLst>
                <a:ext uri="{FF2B5EF4-FFF2-40B4-BE49-F238E27FC236}">
                  <a16:creationId xmlns:a16="http://schemas.microsoft.com/office/drawing/2014/main" id="{A7F73658-B22E-4F00-B8E6-673CF0CB1DE5}"/>
                </a:ext>
              </a:extLst>
            </p:cNvPr>
            <p:cNvSpPr/>
            <p:nvPr/>
          </p:nvSpPr>
          <p:spPr>
            <a:xfrm>
              <a:off x="10083241" y="2038846"/>
              <a:ext cx="36352" cy="9914"/>
            </a:xfrm>
            <a:custGeom>
              <a:avLst/>
              <a:gdLst>
                <a:gd name="connsiteX0" fmla="*/ 4957 w 36352"/>
                <a:gd name="connsiteY0" fmla="*/ 4957 h 9914"/>
                <a:gd name="connsiteX1" fmla="*/ 31395 w 36352"/>
                <a:gd name="connsiteY1" fmla="*/ 4957 h 9914"/>
              </a:gdLst>
              <a:ahLst/>
              <a:cxnLst>
                <a:cxn ang="0">
                  <a:pos x="connsiteX0" y="connsiteY0"/>
                </a:cxn>
                <a:cxn ang="0">
                  <a:pos x="connsiteX1" y="connsiteY1"/>
                </a:cxn>
              </a:cxnLst>
              <a:rect l="l" t="t" r="r" b="b"/>
              <a:pathLst>
                <a:path w="36352" h="9914">
                  <a:moveTo>
                    <a:pt x="4957" y="4957"/>
                  </a:moveTo>
                  <a:lnTo>
                    <a:pt x="31395" y="4957"/>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9" name="Freeform: Shape 78">
              <a:extLst>
                <a:ext uri="{FF2B5EF4-FFF2-40B4-BE49-F238E27FC236}">
                  <a16:creationId xmlns:a16="http://schemas.microsoft.com/office/drawing/2014/main" id="{A68A6296-E770-4732-A44C-365DB1606119}"/>
                </a:ext>
              </a:extLst>
            </p:cNvPr>
            <p:cNvSpPr/>
            <p:nvPr/>
          </p:nvSpPr>
          <p:spPr>
            <a:xfrm>
              <a:off x="10096461" y="2025627"/>
              <a:ext cx="9914" cy="36352"/>
            </a:xfrm>
            <a:custGeom>
              <a:avLst/>
              <a:gdLst>
                <a:gd name="connsiteX0" fmla="*/ 4957 w 9914"/>
                <a:gd name="connsiteY0" fmla="*/ 31395 h 36352"/>
                <a:gd name="connsiteX1" fmla="*/ 4957 w 9914"/>
                <a:gd name="connsiteY1" fmla="*/ 4957 h 36352"/>
              </a:gdLst>
              <a:ahLst/>
              <a:cxnLst>
                <a:cxn ang="0">
                  <a:pos x="connsiteX0" y="connsiteY0"/>
                </a:cxn>
                <a:cxn ang="0">
                  <a:pos x="connsiteX1" y="connsiteY1"/>
                </a:cxn>
              </a:cxnLst>
              <a:rect l="l" t="t" r="r" b="b"/>
              <a:pathLst>
                <a:path w="9914" h="36352">
                  <a:moveTo>
                    <a:pt x="4957" y="31395"/>
                  </a:moveTo>
                  <a:lnTo>
                    <a:pt x="4957" y="4957"/>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80" name="Freeform: Shape 79">
              <a:extLst>
                <a:ext uri="{FF2B5EF4-FFF2-40B4-BE49-F238E27FC236}">
                  <a16:creationId xmlns:a16="http://schemas.microsoft.com/office/drawing/2014/main" id="{B597D247-24CB-4911-AF76-B9E79C856590}"/>
                </a:ext>
              </a:extLst>
            </p:cNvPr>
            <p:cNvSpPr/>
            <p:nvPr/>
          </p:nvSpPr>
          <p:spPr>
            <a:xfrm>
              <a:off x="10238565" y="2026618"/>
              <a:ext cx="33048" cy="33048"/>
            </a:xfrm>
            <a:custGeom>
              <a:avLst/>
              <a:gdLst>
                <a:gd name="connsiteX0" fmla="*/ 29412 w 33047"/>
                <a:gd name="connsiteY0" fmla="*/ 17185 h 33047"/>
                <a:gd name="connsiteX1" fmla="*/ 17185 w 33047"/>
                <a:gd name="connsiteY1" fmla="*/ 29412 h 33047"/>
                <a:gd name="connsiteX2" fmla="*/ 4957 w 33047"/>
                <a:gd name="connsiteY2" fmla="*/ 17185 h 33047"/>
                <a:gd name="connsiteX3" fmla="*/ 17185 w 33047"/>
                <a:gd name="connsiteY3" fmla="*/ 4957 h 33047"/>
                <a:gd name="connsiteX4" fmla="*/ 29412 w 33047"/>
                <a:gd name="connsiteY4" fmla="*/ 17185 h 3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7" h="33047">
                  <a:moveTo>
                    <a:pt x="29412" y="17185"/>
                  </a:moveTo>
                  <a:cubicBezTo>
                    <a:pt x="29412" y="23938"/>
                    <a:pt x="23938" y="29412"/>
                    <a:pt x="17185" y="29412"/>
                  </a:cubicBezTo>
                  <a:cubicBezTo>
                    <a:pt x="10432" y="29412"/>
                    <a:pt x="4957" y="23938"/>
                    <a:pt x="4957" y="17185"/>
                  </a:cubicBezTo>
                  <a:cubicBezTo>
                    <a:pt x="4957" y="10432"/>
                    <a:pt x="10432" y="4957"/>
                    <a:pt x="17185" y="4957"/>
                  </a:cubicBezTo>
                  <a:cubicBezTo>
                    <a:pt x="23938" y="4957"/>
                    <a:pt x="29412" y="10432"/>
                    <a:pt x="29412" y="17185"/>
                  </a:cubicBez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81" name="Freeform: Shape 80">
              <a:extLst>
                <a:ext uri="{FF2B5EF4-FFF2-40B4-BE49-F238E27FC236}">
                  <a16:creationId xmlns:a16="http://schemas.microsoft.com/office/drawing/2014/main" id="{134AEEB8-3154-4019-8F79-A06F86668714}"/>
                </a:ext>
              </a:extLst>
            </p:cNvPr>
            <p:cNvSpPr/>
            <p:nvPr/>
          </p:nvSpPr>
          <p:spPr>
            <a:xfrm>
              <a:off x="10061761" y="2082799"/>
              <a:ext cx="49571" cy="9914"/>
            </a:xfrm>
            <a:custGeom>
              <a:avLst/>
              <a:gdLst>
                <a:gd name="connsiteX0" fmla="*/ 4957 w 49571"/>
                <a:gd name="connsiteY0" fmla="*/ 4957 h 9914"/>
                <a:gd name="connsiteX1" fmla="*/ 44614 w 49571"/>
                <a:gd name="connsiteY1" fmla="*/ 4957 h 9914"/>
              </a:gdLst>
              <a:ahLst/>
              <a:cxnLst>
                <a:cxn ang="0">
                  <a:pos x="connsiteX0" y="connsiteY0"/>
                </a:cxn>
                <a:cxn ang="0">
                  <a:pos x="connsiteX1" y="connsiteY1"/>
                </a:cxn>
              </a:cxnLst>
              <a:rect l="l" t="t" r="r" b="b"/>
              <a:pathLst>
                <a:path w="49571" h="9914">
                  <a:moveTo>
                    <a:pt x="4957" y="4957"/>
                  </a:moveTo>
                  <a:lnTo>
                    <a:pt x="44614" y="4957"/>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82" name="Freeform: Shape 81">
              <a:extLst>
                <a:ext uri="{FF2B5EF4-FFF2-40B4-BE49-F238E27FC236}">
                  <a16:creationId xmlns:a16="http://schemas.microsoft.com/office/drawing/2014/main" id="{82825BBF-612D-48AE-B38D-725BEFCCF928}"/>
                </a:ext>
              </a:extLst>
            </p:cNvPr>
            <p:cNvSpPr/>
            <p:nvPr/>
          </p:nvSpPr>
          <p:spPr>
            <a:xfrm>
              <a:off x="10247488" y="2082799"/>
              <a:ext cx="49571" cy="9914"/>
            </a:xfrm>
            <a:custGeom>
              <a:avLst/>
              <a:gdLst>
                <a:gd name="connsiteX0" fmla="*/ 4957 w 49571"/>
                <a:gd name="connsiteY0" fmla="*/ 4957 h 9914"/>
                <a:gd name="connsiteX1" fmla="*/ 44614 w 49571"/>
                <a:gd name="connsiteY1" fmla="*/ 4957 h 9914"/>
              </a:gdLst>
              <a:ahLst/>
              <a:cxnLst>
                <a:cxn ang="0">
                  <a:pos x="connsiteX0" y="connsiteY0"/>
                </a:cxn>
                <a:cxn ang="0">
                  <a:pos x="connsiteX1" y="connsiteY1"/>
                </a:cxn>
              </a:cxnLst>
              <a:rect l="l" t="t" r="r" b="b"/>
              <a:pathLst>
                <a:path w="49571" h="9914">
                  <a:moveTo>
                    <a:pt x="4957" y="4957"/>
                  </a:moveTo>
                  <a:lnTo>
                    <a:pt x="44614" y="4957"/>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83" name="Freeform: Shape 82">
              <a:extLst>
                <a:ext uri="{FF2B5EF4-FFF2-40B4-BE49-F238E27FC236}">
                  <a16:creationId xmlns:a16="http://schemas.microsoft.com/office/drawing/2014/main" id="{A3211928-B421-4CCB-B06E-F55D59A1E340}"/>
                </a:ext>
              </a:extLst>
            </p:cNvPr>
            <p:cNvSpPr/>
            <p:nvPr/>
          </p:nvSpPr>
          <p:spPr>
            <a:xfrm>
              <a:off x="10056688" y="1539827"/>
              <a:ext cx="244552" cy="128886"/>
            </a:xfrm>
            <a:custGeom>
              <a:avLst/>
              <a:gdLst>
                <a:gd name="connsiteX0" fmla="*/ 22588 w 244552"/>
                <a:gd name="connsiteY0" fmla="*/ 126572 h 128885"/>
                <a:gd name="connsiteX1" fmla="*/ 27215 w 244552"/>
                <a:gd name="connsiteY1" fmla="*/ 126903 h 128885"/>
                <a:gd name="connsiteX2" fmla="*/ 43078 w 244552"/>
                <a:gd name="connsiteY2" fmla="*/ 120293 h 128885"/>
                <a:gd name="connsiteX3" fmla="*/ 68855 w 244552"/>
                <a:gd name="connsiteY3" fmla="*/ 94516 h 128885"/>
                <a:gd name="connsiteX4" fmla="*/ 175598 w 244552"/>
                <a:gd name="connsiteY4" fmla="*/ 94516 h 128885"/>
                <a:gd name="connsiteX5" fmla="*/ 202697 w 244552"/>
                <a:gd name="connsiteY5" fmla="*/ 120624 h 128885"/>
                <a:gd name="connsiteX6" fmla="*/ 222857 w 244552"/>
                <a:gd name="connsiteY6" fmla="*/ 126572 h 128885"/>
                <a:gd name="connsiteX7" fmla="*/ 240372 w 244552"/>
                <a:gd name="connsiteY7" fmla="*/ 108727 h 128885"/>
                <a:gd name="connsiteX8" fmla="*/ 237397 w 244552"/>
                <a:gd name="connsiteY8" fmla="*/ 92533 h 128885"/>
                <a:gd name="connsiteX9" fmla="*/ 237067 w 244552"/>
                <a:gd name="connsiteY9" fmla="*/ 92203 h 128885"/>
                <a:gd name="connsiteX10" fmla="*/ 194436 w 244552"/>
                <a:gd name="connsiteY10" fmla="*/ 20490 h 128885"/>
                <a:gd name="connsiteX11" fmla="*/ 194436 w 244552"/>
                <a:gd name="connsiteY11" fmla="*/ 20159 h 128885"/>
                <a:gd name="connsiteX12" fmla="*/ 165684 w 244552"/>
                <a:gd name="connsiteY12" fmla="*/ 4957 h 128885"/>
                <a:gd name="connsiteX13" fmla="*/ 137924 w 244552"/>
                <a:gd name="connsiteY13" fmla="*/ 18507 h 128885"/>
                <a:gd name="connsiteX14" fmla="*/ 107190 w 244552"/>
                <a:gd name="connsiteY14" fmla="*/ 18507 h 128885"/>
                <a:gd name="connsiteX15" fmla="*/ 79430 w 244552"/>
                <a:gd name="connsiteY15" fmla="*/ 4957 h 128885"/>
                <a:gd name="connsiteX16" fmla="*/ 50678 w 244552"/>
                <a:gd name="connsiteY16" fmla="*/ 20159 h 128885"/>
                <a:gd name="connsiteX17" fmla="*/ 50678 w 244552"/>
                <a:gd name="connsiteY17" fmla="*/ 20490 h 128885"/>
                <a:gd name="connsiteX18" fmla="*/ 7717 w 244552"/>
                <a:gd name="connsiteY18" fmla="*/ 92864 h 128885"/>
                <a:gd name="connsiteX19" fmla="*/ 7386 w 244552"/>
                <a:gd name="connsiteY19" fmla="*/ 94186 h 128885"/>
                <a:gd name="connsiteX20" fmla="*/ 5403 w 244552"/>
                <a:gd name="connsiteY20" fmla="*/ 109388 h 128885"/>
                <a:gd name="connsiteX21" fmla="*/ 22588 w 244552"/>
                <a:gd name="connsiteY21" fmla="*/ 126572 h 12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4552" h="128885">
                  <a:moveTo>
                    <a:pt x="22588" y="126572"/>
                  </a:moveTo>
                  <a:cubicBezTo>
                    <a:pt x="24240" y="126903"/>
                    <a:pt x="25562" y="126903"/>
                    <a:pt x="27215" y="126903"/>
                  </a:cubicBezTo>
                  <a:cubicBezTo>
                    <a:pt x="33163" y="126903"/>
                    <a:pt x="38451" y="124589"/>
                    <a:pt x="43078" y="120293"/>
                  </a:cubicBezTo>
                  <a:lnTo>
                    <a:pt x="68855" y="94516"/>
                  </a:lnTo>
                  <a:lnTo>
                    <a:pt x="175598" y="94516"/>
                  </a:lnTo>
                  <a:lnTo>
                    <a:pt x="202697" y="120624"/>
                  </a:lnTo>
                  <a:cubicBezTo>
                    <a:pt x="207985" y="125911"/>
                    <a:pt x="215256" y="127894"/>
                    <a:pt x="222857" y="126572"/>
                  </a:cubicBezTo>
                  <a:cubicBezTo>
                    <a:pt x="231779" y="124920"/>
                    <a:pt x="238719" y="117649"/>
                    <a:pt x="240372" y="108727"/>
                  </a:cubicBezTo>
                  <a:cubicBezTo>
                    <a:pt x="241363" y="103109"/>
                    <a:pt x="240372" y="97160"/>
                    <a:pt x="237397" y="92533"/>
                  </a:cubicBezTo>
                  <a:cubicBezTo>
                    <a:pt x="237397" y="92533"/>
                    <a:pt x="237397" y="92203"/>
                    <a:pt x="237067" y="92203"/>
                  </a:cubicBezTo>
                  <a:lnTo>
                    <a:pt x="194436" y="20490"/>
                  </a:lnTo>
                  <a:cubicBezTo>
                    <a:pt x="194436" y="20490"/>
                    <a:pt x="194436" y="20490"/>
                    <a:pt x="194436" y="20159"/>
                  </a:cubicBezTo>
                  <a:cubicBezTo>
                    <a:pt x="187826" y="10575"/>
                    <a:pt x="177251" y="4957"/>
                    <a:pt x="165684" y="4957"/>
                  </a:cubicBezTo>
                  <a:cubicBezTo>
                    <a:pt x="154778" y="4957"/>
                    <a:pt x="144534" y="9914"/>
                    <a:pt x="137924" y="18507"/>
                  </a:cubicBezTo>
                  <a:lnTo>
                    <a:pt x="107190" y="18507"/>
                  </a:lnTo>
                  <a:cubicBezTo>
                    <a:pt x="100580" y="9914"/>
                    <a:pt x="90336" y="4957"/>
                    <a:pt x="79430" y="4957"/>
                  </a:cubicBezTo>
                  <a:cubicBezTo>
                    <a:pt x="67863" y="4957"/>
                    <a:pt x="56958" y="10575"/>
                    <a:pt x="50678" y="20159"/>
                  </a:cubicBezTo>
                  <a:cubicBezTo>
                    <a:pt x="50678" y="20159"/>
                    <a:pt x="50678" y="20159"/>
                    <a:pt x="50678" y="20490"/>
                  </a:cubicBezTo>
                  <a:lnTo>
                    <a:pt x="7717" y="92864"/>
                  </a:lnTo>
                  <a:cubicBezTo>
                    <a:pt x="7386" y="93194"/>
                    <a:pt x="7386" y="93855"/>
                    <a:pt x="7386" y="94186"/>
                  </a:cubicBezTo>
                  <a:cubicBezTo>
                    <a:pt x="5073" y="98812"/>
                    <a:pt x="4412" y="104100"/>
                    <a:pt x="5403" y="109388"/>
                  </a:cubicBezTo>
                  <a:cubicBezTo>
                    <a:pt x="6725" y="117649"/>
                    <a:pt x="13996" y="124589"/>
                    <a:pt x="22588" y="126572"/>
                  </a:cubicBez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85" name="Freeform: Shape 84">
              <a:extLst>
                <a:ext uri="{FF2B5EF4-FFF2-40B4-BE49-F238E27FC236}">
                  <a16:creationId xmlns:a16="http://schemas.microsoft.com/office/drawing/2014/main" id="{48ECA7CD-E42A-4713-BBC6-A1888E12CD86}"/>
                </a:ext>
              </a:extLst>
            </p:cNvPr>
            <p:cNvSpPr/>
            <p:nvPr/>
          </p:nvSpPr>
          <p:spPr>
            <a:xfrm>
              <a:off x="10136448" y="1599974"/>
              <a:ext cx="33048" cy="9914"/>
            </a:xfrm>
            <a:custGeom>
              <a:avLst/>
              <a:gdLst>
                <a:gd name="connsiteX0" fmla="*/ 4957 w 33047"/>
                <a:gd name="connsiteY0" fmla="*/ 4957 h 9914"/>
                <a:gd name="connsiteX1" fmla="*/ 28751 w 33047"/>
                <a:gd name="connsiteY1" fmla="*/ 4957 h 9914"/>
              </a:gdLst>
              <a:ahLst/>
              <a:cxnLst>
                <a:cxn ang="0">
                  <a:pos x="connsiteX0" y="connsiteY0"/>
                </a:cxn>
                <a:cxn ang="0">
                  <a:pos x="connsiteX1" y="connsiteY1"/>
                </a:cxn>
              </a:cxnLst>
              <a:rect l="l" t="t" r="r" b="b"/>
              <a:pathLst>
                <a:path w="33047" h="9914">
                  <a:moveTo>
                    <a:pt x="4957" y="4957"/>
                  </a:moveTo>
                  <a:lnTo>
                    <a:pt x="28751" y="4957"/>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86" name="Freeform: Shape 85">
              <a:extLst>
                <a:ext uri="{FF2B5EF4-FFF2-40B4-BE49-F238E27FC236}">
                  <a16:creationId xmlns:a16="http://schemas.microsoft.com/office/drawing/2014/main" id="{7E9B7A0E-C98A-40EF-8C22-6EC4BEAB9897}"/>
                </a:ext>
              </a:extLst>
            </p:cNvPr>
            <p:cNvSpPr/>
            <p:nvPr/>
          </p:nvSpPr>
          <p:spPr>
            <a:xfrm>
              <a:off x="10148345" y="1588077"/>
              <a:ext cx="9914" cy="33048"/>
            </a:xfrm>
            <a:custGeom>
              <a:avLst/>
              <a:gdLst>
                <a:gd name="connsiteX0" fmla="*/ 4957 w 9914"/>
                <a:gd name="connsiteY0" fmla="*/ 28751 h 33047"/>
                <a:gd name="connsiteX1" fmla="*/ 4957 w 9914"/>
                <a:gd name="connsiteY1" fmla="*/ 4957 h 33047"/>
              </a:gdLst>
              <a:ahLst/>
              <a:cxnLst>
                <a:cxn ang="0">
                  <a:pos x="connsiteX0" y="connsiteY0"/>
                </a:cxn>
                <a:cxn ang="0">
                  <a:pos x="connsiteX1" y="connsiteY1"/>
                </a:cxn>
              </a:cxnLst>
              <a:rect l="l" t="t" r="r" b="b"/>
              <a:pathLst>
                <a:path w="9914" h="33047">
                  <a:moveTo>
                    <a:pt x="4957" y="28751"/>
                  </a:moveTo>
                  <a:lnTo>
                    <a:pt x="4957" y="4957"/>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87" name="Freeform: Shape 86">
              <a:extLst>
                <a:ext uri="{FF2B5EF4-FFF2-40B4-BE49-F238E27FC236}">
                  <a16:creationId xmlns:a16="http://schemas.microsoft.com/office/drawing/2014/main" id="{0DBAEA43-ACBD-4777-BB9A-E06E5B8E4009}"/>
                </a:ext>
              </a:extLst>
            </p:cNvPr>
            <p:cNvSpPr/>
            <p:nvPr/>
          </p:nvSpPr>
          <p:spPr>
            <a:xfrm>
              <a:off x="10214440" y="1558334"/>
              <a:ext cx="16524" cy="16524"/>
            </a:xfrm>
            <a:custGeom>
              <a:avLst/>
              <a:gdLst>
                <a:gd name="connsiteX0" fmla="*/ 12228 w 16523"/>
                <a:gd name="connsiteY0" fmla="*/ 8592 h 16523"/>
                <a:gd name="connsiteX1" fmla="*/ 8592 w 16523"/>
                <a:gd name="connsiteY1" fmla="*/ 12228 h 16523"/>
                <a:gd name="connsiteX2" fmla="*/ 4957 w 16523"/>
                <a:gd name="connsiteY2" fmla="*/ 8592 h 16523"/>
                <a:gd name="connsiteX3" fmla="*/ 8592 w 16523"/>
                <a:gd name="connsiteY3" fmla="*/ 4957 h 16523"/>
                <a:gd name="connsiteX4" fmla="*/ 12228 w 16523"/>
                <a:gd name="connsiteY4" fmla="*/ 8592 h 16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23" h="16523">
                  <a:moveTo>
                    <a:pt x="12228" y="8592"/>
                  </a:moveTo>
                  <a:cubicBezTo>
                    <a:pt x="12228" y="10600"/>
                    <a:pt x="10600" y="12228"/>
                    <a:pt x="8592" y="12228"/>
                  </a:cubicBezTo>
                  <a:cubicBezTo>
                    <a:pt x="6585" y="12228"/>
                    <a:pt x="4957" y="10600"/>
                    <a:pt x="4957" y="8592"/>
                  </a:cubicBezTo>
                  <a:cubicBezTo>
                    <a:pt x="4957" y="6585"/>
                    <a:pt x="6585" y="4957"/>
                    <a:pt x="8592" y="4957"/>
                  </a:cubicBezTo>
                  <a:cubicBezTo>
                    <a:pt x="10600" y="4957"/>
                    <a:pt x="12228" y="6585"/>
                    <a:pt x="12228" y="8592"/>
                  </a:cubicBez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88" name="Freeform: Shape 87">
              <a:extLst>
                <a:ext uri="{FF2B5EF4-FFF2-40B4-BE49-F238E27FC236}">
                  <a16:creationId xmlns:a16="http://schemas.microsoft.com/office/drawing/2014/main" id="{EB0BB528-E2EB-4C8C-BFE5-F9BA42121C69}"/>
                </a:ext>
              </a:extLst>
            </p:cNvPr>
            <p:cNvSpPr/>
            <p:nvPr/>
          </p:nvSpPr>
          <p:spPr>
            <a:xfrm>
              <a:off x="10214440" y="1584441"/>
              <a:ext cx="16524" cy="16524"/>
            </a:xfrm>
            <a:custGeom>
              <a:avLst/>
              <a:gdLst>
                <a:gd name="connsiteX0" fmla="*/ 12228 w 16523"/>
                <a:gd name="connsiteY0" fmla="*/ 8592 h 16523"/>
                <a:gd name="connsiteX1" fmla="*/ 8592 w 16523"/>
                <a:gd name="connsiteY1" fmla="*/ 12228 h 16523"/>
                <a:gd name="connsiteX2" fmla="*/ 4957 w 16523"/>
                <a:gd name="connsiteY2" fmla="*/ 8592 h 16523"/>
                <a:gd name="connsiteX3" fmla="*/ 8592 w 16523"/>
                <a:gd name="connsiteY3" fmla="*/ 4957 h 16523"/>
                <a:gd name="connsiteX4" fmla="*/ 12228 w 16523"/>
                <a:gd name="connsiteY4" fmla="*/ 8592 h 16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23" h="16523">
                  <a:moveTo>
                    <a:pt x="12228" y="8592"/>
                  </a:moveTo>
                  <a:cubicBezTo>
                    <a:pt x="12228" y="10600"/>
                    <a:pt x="10600" y="12228"/>
                    <a:pt x="8592" y="12228"/>
                  </a:cubicBezTo>
                  <a:cubicBezTo>
                    <a:pt x="6585" y="12228"/>
                    <a:pt x="4957" y="10600"/>
                    <a:pt x="4957" y="8592"/>
                  </a:cubicBezTo>
                  <a:cubicBezTo>
                    <a:pt x="4957" y="6585"/>
                    <a:pt x="6585" y="4957"/>
                    <a:pt x="8592" y="4957"/>
                  </a:cubicBezTo>
                  <a:cubicBezTo>
                    <a:pt x="10600" y="4957"/>
                    <a:pt x="12228" y="6585"/>
                    <a:pt x="12228" y="8592"/>
                  </a:cubicBez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89" name="Freeform: Shape 88">
              <a:extLst>
                <a:ext uri="{FF2B5EF4-FFF2-40B4-BE49-F238E27FC236}">
                  <a16:creationId xmlns:a16="http://schemas.microsoft.com/office/drawing/2014/main" id="{A8DC7CBC-CB3F-4C02-AF11-281D3FC7E231}"/>
                </a:ext>
              </a:extLst>
            </p:cNvPr>
            <p:cNvSpPr/>
            <p:nvPr/>
          </p:nvSpPr>
          <p:spPr>
            <a:xfrm>
              <a:off x="10201552" y="1571222"/>
              <a:ext cx="16524" cy="16524"/>
            </a:xfrm>
            <a:custGeom>
              <a:avLst/>
              <a:gdLst>
                <a:gd name="connsiteX0" fmla="*/ 12228 w 16523"/>
                <a:gd name="connsiteY0" fmla="*/ 8592 h 16523"/>
                <a:gd name="connsiteX1" fmla="*/ 8592 w 16523"/>
                <a:gd name="connsiteY1" fmla="*/ 12228 h 16523"/>
                <a:gd name="connsiteX2" fmla="*/ 4957 w 16523"/>
                <a:gd name="connsiteY2" fmla="*/ 8592 h 16523"/>
                <a:gd name="connsiteX3" fmla="*/ 8592 w 16523"/>
                <a:gd name="connsiteY3" fmla="*/ 4957 h 16523"/>
                <a:gd name="connsiteX4" fmla="*/ 12228 w 16523"/>
                <a:gd name="connsiteY4" fmla="*/ 8592 h 16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23" h="16523">
                  <a:moveTo>
                    <a:pt x="12228" y="8592"/>
                  </a:moveTo>
                  <a:cubicBezTo>
                    <a:pt x="12228" y="10600"/>
                    <a:pt x="10600" y="12228"/>
                    <a:pt x="8592" y="12228"/>
                  </a:cubicBezTo>
                  <a:cubicBezTo>
                    <a:pt x="6585" y="12228"/>
                    <a:pt x="4957" y="10600"/>
                    <a:pt x="4957" y="8592"/>
                  </a:cubicBezTo>
                  <a:cubicBezTo>
                    <a:pt x="4957" y="6585"/>
                    <a:pt x="6585" y="4957"/>
                    <a:pt x="8592" y="4957"/>
                  </a:cubicBezTo>
                  <a:cubicBezTo>
                    <a:pt x="10600" y="4957"/>
                    <a:pt x="12228" y="6585"/>
                    <a:pt x="12228" y="8592"/>
                  </a:cubicBez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90" name="Freeform: Shape 89">
              <a:extLst>
                <a:ext uri="{FF2B5EF4-FFF2-40B4-BE49-F238E27FC236}">
                  <a16:creationId xmlns:a16="http://schemas.microsoft.com/office/drawing/2014/main" id="{92AA5F68-BA1D-48C0-A91A-BF70B7E0CD45}"/>
                </a:ext>
              </a:extLst>
            </p:cNvPr>
            <p:cNvSpPr/>
            <p:nvPr/>
          </p:nvSpPr>
          <p:spPr>
            <a:xfrm>
              <a:off x="10227329" y="1571222"/>
              <a:ext cx="16524" cy="16524"/>
            </a:xfrm>
            <a:custGeom>
              <a:avLst/>
              <a:gdLst>
                <a:gd name="connsiteX0" fmla="*/ 12228 w 16523"/>
                <a:gd name="connsiteY0" fmla="*/ 8592 h 16523"/>
                <a:gd name="connsiteX1" fmla="*/ 8592 w 16523"/>
                <a:gd name="connsiteY1" fmla="*/ 12228 h 16523"/>
                <a:gd name="connsiteX2" fmla="*/ 4957 w 16523"/>
                <a:gd name="connsiteY2" fmla="*/ 8592 h 16523"/>
                <a:gd name="connsiteX3" fmla="*/ 8592 w 16523"/>
                <a:gd name="connsiteY3" fmla="*/ 4957 h 16523"/>
                <a:gd name="connsiteX4" fmla="*/ 12228 w 16523"/>
                <a:gd name="connsiteY4" fmla="*/ 8592 h 16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23" h="16523">
                  <a:moveTo>
                    <a:pt x="12228" y="8592"/>
                  </a:moveTo>
                  <a:cubicBezTo>
                    <a:pt x="12228" y="10600"/>
                    <a:pt x="10600" y="12228"/>
                    <a:pt x="8592" y="12228"/>
                  </a:cubicBezTo>
                  <a:cubicBezTo>
                    <a:pt x="6585" y="12228"/>
                    <a:pt x="4957" y="10600"/>
                    <a:pt x="4957" y="8592"/>
                  </a:cubicBezTo>
                  <a:cubicBezTo>
                    <a:pt x="4957" y="6585"/>
                    <a:pt x="6585" y="4957"/>
                    <a:pt x="8592" y="4957"/>
                  </a:cubicBezTo>
                  <a:cubicBezTo>
                    <a:pt x="10600" y="4957"/>
                    <a:pt x="12228" y="6585"/>
                    <a:pt x="12228" y="8592"/>
                  </a:cubicBez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91" name="Freeform: Shape 90">
              <a:extLst>
                <a:ext uri="{FF2B5EF4-FFF2-40B4-BE49-F238E27FC236}">
                  <a16:creationId xmlns:a16="http://schemas.microsoft.com/office/drawing/2014/main" id="{A7734EA1-4FE0-44CB-8075-4E502482F320}"/>
                </a:ext>
              </a:extLst>
            </p:cNvPr>
            <p:cNvSpPr/>
            <p:nvPr/>
          </p:nvSpPr>
          <p:spPr>
            <a:xfrm>
              <a:off x="10160573" y="1567918"/>
              <a:ext cx="36352" cy="9914"/>
            </a:xfrm>
            <a:custGeom>
              <a:avLst/>
              <a:gdLst>
                <a:gd name="connsiteX0" fmla="*/ 4957 w 36352"/>
                <a:gd name="connsiteY0" fmla="*/ 4957 h 9914"/>
                <a:gd name="connsiteX1" fmla="*/ 32717 w 36352"/>
                <a:gd name="connsiteY1" fmla="*/ 4957 h 9914"/>
              </a:gdLst>
              <a:ahLst/>
              <a:cxnLst>
                <a:cxn ang="0">
                  <a:pos x="connsiteX0" y="connsiteY0"/>
                </a:cxn>
                <a:cxn ang="0">
                  <a:pos x="connsiteX1" y="connsiteY1"/>
                </a:cxn>
              </a:cxnLst>
              <a:rect l="l" t="t" r="r" b="b"/>
              <a:pathLst>
                <a:path w="36352" h="9914">
                  <a:moveTo>
                    <a:pt x="4957" y="4957"/>
                  </a:moveTo>
                  <a:lnTo>
                    <a:pt x="32717" y="4957"/>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92" name="Freeform: Shape 91">
              <a:extLst>
                <a:ext uri="{FF2B5EF4-FFF2-40B4-BE49-F238E27FC236}">
                  <a16:creationId xmlns:a16="http://schemas.microsoft.com/office/drawing/2014/main" id="{BA8C2936-0113-444B-BA81-AE4172943C66}"/>
                </a:ext>
              </a:extLst>
            </p:cNvPr>
            <p:cNvSpPr/>
            <p:nvPr/>
          </p:nvSpPr>
          <p:spPr>
            <a:xfrm>
              <a:off x="10165200" y="1738443"/>
              <a:ext cx="36352" cy="39657"/>
            </a:xfrm>
            <a:custGeom>
              <a:avLst/>
              <a:gdLst>
                <a:gd name="connsiteX0" fmla="*/ 4957 w 36352"/>
                <a:gd name="connsiteY0" fmla="*/ 35361 h 39657"/>
                <a:gd name="connsiteX1" fmla="*/ 4957 w 36352"/>
                <a:gd name="connsiteY1" fmla="*/ 4957 h 39657"/>
                <a:gd name="connsiteX2" fmla="*/ 31395 w 36352"/>
                <a:gd name="connsiteY2" fmla="*/ 20159 h 39657"/>
                <a:gd name="connsiteX3" fmla="*/ 4957 w 36352"/>
                <a:gd name="connsiteY3" fmla="*/ 35361 h 39657"/>
              </a:gdLst>
              <a:ahLst/>
              <a:cxnLst>
                <a:cxn ang="0">
                  <a:pos x="connsiteX0" y="connsiteY0"/>
                </a:cxn>
                <a:cxn ang="0">
                  <a:pos x="connsiteX1" y="connsiteY1"/>
                </a:cxn>
                <a:cxn ang="0">
                  <a:pos x="connsiteX2" y="connsiteY2"/>
                </a:cxn>
                <a:cxn ang="0">
                  <a:pos x="connsiteX3" y="connsiteY3"/>
                </a:cxn>
              </a:cxnLst>
              <a:rect l="l" t="t" r="r" b="b"/>
              <a:pathLst>
                <a:path w="36352" h="39657">
                  <a:moveTo>
                    <a:pt x="4957" y="35361"/>
                  </a:moveTo>
                  <a:lnTo>
                    <a:pt x="4957" y="4957"/>
                  </a:lnTo>
                  <a:lnTo>
                    <a:pt x="31395" y="20159"/>
                  </a:lnTo>
                  <a:lnTo>
                    <a:pt x="4957" y="3536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grpSp>
        <p:nvGrpSpPr>
          <p:cNvPr id="94" name="Group 22">
            <a:extLst>
              <a:ext uri="{FF2B5EF4-FFF2-40B4-BE49-F238E27FC236}">
                <a16:creationId xmlns:a16="http://schemas.microsoft.com/office/drawing/2014/main" id="{1F1C5EA1-CB11-4D9E-BEB0-78EEBBB0A524}"/>
              </a:ext>
            </a:extLst>
          </p:cNvPr>
          <p:cNvGrpSpPr>
            <a:grpSpLocks noChangeAspect="1"/>
          </p:cNvGrpSpPr>
          <p:nvPr/>
        </p:nvGrpSpPr>
        <p:grpSpPr bwMode="auto">
          <a:xfrm>
            <a:off x="924929" y="563563"/>
            <a:ext cx="1163219" cy="1092717"/>
            <a:chOff x="2715" y="1465"/>
            <a:chExt cx="330" cy="310"/>
          </a:xfrm>
        </p:grpSpPr>
        <p:sp>
          <p:nvSpPr>
            <p:cNvPr id="95" name="Freeform 23">
              <a:extLst>
                <a:ext uri="{FF2B5EF4-FFF2-40B4-BE49-F238E27FC236}">
                  <a16:creationId xmlns:a16="http://schemas.microsoft.com/office/drawing/2014/main" id="{9CF3FD92-ADA4-4000-81DF-53A0605D3365}"/>
                </a:ext>
              </a:extLst>
            </p:cNvPr>
            <p:cNvSpPr>
              <a:spLocks/>
            </p:cNvSpPr>
            <p:nvPr/>
          </p:nvSpPr>
          <p:spPr bwMode="auto">
            <a:xfrm>
              <a:off x="2735" y="1465"/>
              <a:ext cx="310" cy="310"/>
            </a:xfrm>
            <a:custGeom>
              <a:avLst/>
              <a:gdLst>
                <a:gd name="T0" fmla="*/ 30 w 152"/>
                <a:gd name="T1" fmla="*/ 136 h 152"/>
                <a:gd name="T2" fmla="*/ 76 w 152"/>
                <a:gd name="T3" fmla="*/ 152 h 152"/>
                <a:gd name="T4" fmla="*/ 152 w 152"/>
                <a:gd name="T5" fmla="*/ 76 h 152"/>
                <a:gd name="T6" fmla="*/ 76 w 152"/>
                <a:gd name="T7" fmla="*/ 0 h 152"/>
                <a:gd name="T8" fmla="*/ 0 w 152"/>
                <a:gd name="T9" fmla="*/ 76 h 152"/>
                <a:gd name="T10" fmla="*/ 7 w 152"/>
                <a:gd name="T11" fmla="*/ 107 h 152"/>
              </a:gdLst>
              <a:ahLst/>
              <a:cxnLst>
                <a:cxn ang="0">
                  <a:pos x="T0" y="T1"/>
                </a:cxn>
                <a:cxn ang="0">
                  <a:pos x="T2" y="T3"/>
                </a:cxn>
                <a:cxn ang="0">
                  <a:pos x="T4" y="T5"/>
                </a:cxn>
                <a:cxn ang="0">
                  <a:pos x="T6" y="T7"/>
                </a:cxn>
                <a:cxn ang="0">
                  <a:pos x="T8" y="T9"/>
                </a:cxn>
                <a:cxn ang="0">
                  <a:pos x="T10" y="T11"/>
                </a:cxn>
              </a:cxnLst>
              <a:rect l="0" t="0" r="r" b="b"/>
              <a:pathLst>
                <a:path w="152" h="152">
                  <a:moveTo>
                    <a:pt x="30" y="136"/>
                  </a:moveTo>
                  <a:cubicBezTo>
                    <a:pt x="43" y="146"/>
                    <a:pt x="59" y="152"/>
                    <a:pt x="76" y="152"/>
                  </a:cubicBezTo>
                  <a:cubicBezTo>
                    <a:pt x="118" y="152"/>
                    <a:pt x="152" y="118"/>
                    <a:pt x="152" y="76"/>
                  </a:cubicBezTo>
                  <a:cubicBezTo>
                    <a:pt x="152" y="34"/>
                    <a:pt x="118" y="0"/>
                    <a:pt x="76" y="0"/>
                  </a:cubicBezTo>
                  <a:cubicBezTo>
                    <a:pt x="34" y="0"/>
                    <a:pt x="0" y="34"/>
                    <a:pt x="0" y="76"/>
                  </a:cubicBezTo>
                  <a:cubicBezTo>
                    <a:pt x="0" y="87"/>
                    <a:pt x="3" y="98"/>
                    <a:pt x="7" y="107"/>
                  </a:cubicBez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96" name="Freeform 24">
              <a:extLst>
                <a:ext uri="{FF2B5EF4-FFF2-40B4-BE49-F238E27FC236}">
                  <a16:creationId xmlns:a16="http://schemas.microsoft.com/office/drawing/2014/main" id="{480AA394-4275-46B7-B299-CAE26A0E59AA}"/>
                </a:ext>
              </a:extLst>
            </p:cNvPr>
            <p:cNvSpPr>
              <a:spLocks/>
            </p:cNvSpPr>
            <p:nvPr/>
          </p:nvSpPr>
          <p:spPr bwMode="auto">
            <a:xfrm>
              <a:off x="2890" y="1500"/>
              <a:ext cx="73" cy="191"/>
            </a:xfrm>
            <a:custGeom>
              <a:avLst/>
              <a:gdLst>
                <a:gd name="T0" fmla="*/ 0 w 73"/>
                <a:gd name="T1" fmla="*/ 0 h 191"/>
                <a:gd name="T2" fmla="*/ 0 w 73"/>
                <a:gd name="T3" fmla="*/ 120 h 191"/>
                <a:gd name="T4" fmla="*/ 73 w 73"/>
                <a:gd name="T5" fmla="*/ 191 h 191"/>
              </a:gdLst>
              <a:ahLst/>
              <a:cxnLst>
                <a:cxn ang="0">
                  <a:pos x="T0" y="T1"/>
                </a:cxn>
                <a:cxn ang="0">
                  <a:pos x="T2" y="T3"/>
                </a:cxn>
                <a:cxn ang="0">
                  <a:pos x="T4" y="T5"/>
                </a:cxn>
              </a:cxnLst>
              <a:rect l="0" t="0" r="r" b="b"/>
              <a:pathLst>
                <a:path w="73" h="191">
                  <a:moveTo>
                    <a:pt x="0" y="0"/>
                  </a:moveTo>
                  <a:lnTo>
                    <a:pt x="0" y="120"/>
                  </a:lnTo>
                  <a:lnTo>
                    <a:pt x="73" y="191"/>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97" name="Freeform 25">
              <a:extLst>
                <a:ext uri="{FF2B5EF4-FFF2-40B4-BE49-F238E27FC236}">
                  <a16:creationId xmlns:a16="http://schemas.microsoft.com/office/drawing/2014/main" id="{0A666C60-AFC3-4DFE-8540-1CD2EACE2431}"/>
                </a:ext>
              </a:extLst>
            </p:cNvPr>
            <p:cNvSpPr>
              <a:spLocks/>
            </p:cNvSpPr>
            <p:nvPr/>
          </p:nvSpPr>
          <p:spPr bwMode="auto">
            <a:xfrm>
              <a:off x="2715" y="1651"/>
              <a:ext cx="53" cy="34"/>
            </a:xfrm>
            <a:custGeom>
              <a:avLst/>
              <a:gdLst>
                <a:gd name="T0" fmla="*/ 53 w 53"/>
                <a:gd name="T1" fmla="*/ 0 h 34"/>
                <a:gd name="T2" fmla="*/ 35 w 53"/>
                <a:gd name="T3" fmla="*/ 34 h 34"/>
                <a:gd name="T4" fmla="*/ 0 w 53"/>
                <a:gd name="T5" fmla="*/ 16 h 34"/>
              </a:gdLst>
              <a:ahLst/>
              <a:cxnLst>
                <a:cxn ang="0">
                  <a:pos x="T0" y="T1"/>
                </a:cxn>
                <a:cxn ang="0">
                  <a:pos x="T2" y="T3"/>
                </a:cxn>
                <a:cxn ang="0">
                  <a:pos x="T4" y="T5"/>
                </a:cxn>
              </a:cxnLst>
              <a:rect l="0" t="0" r="r" b="b"/>
              <a:pathLst>
                <a:path w="53" h="34">
                  <a:moveTo>
                    <a:pt x="53" y="0"/>
                  </a:moveTo>
                  <a:lnTo>
                    <a:pt x="35" y="34"/>
                  </a:lnTo>
                  <a:lnTo>
                    <a:pt x="0" y="16"/>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99" name="Title 1">
            <a:extLst>
              <a:ext uri="{FF2B5EF4-FFF2-40B4-BE49-F238E27FC236}">
                <a16:creationId xmlns:a16="http://schemas.microsoft.com/office/drawing/2014/main" id="{1A3753C0-6A29-4AAF-A996-7A7CE565F424}"/>
              </a:ext>
            </a:extLst>
          </p:cNvPr>
          <p:cNvSpPr txBox="1">
            <a:spLocks/>
          </p:cNvSpPr>
          <p:nvPr/>
        </p:nvSpPr>
        <p:spPr>
          <a:xfrm>
            <a:off x="476252" y="-2272914"/>
            <a:ext cx="13982827" cy="1079598"/>
          </a:xfrm>
          <a:prstGeom prst="rect">
            <a:avLst/>
          </a:prstGeom>
        </p:spPr>
        <p:txBody>
          <a:bodyPr vert="horz" wrap="square" lIns="182880" tIns="146304" rIns="182880" bIns="146304" rtlCol="0" anchor="t">
            <a:noAutofit/>
          </a:bodyPr>
          <a:lstStyle>
            <a:lvl1pPr algn="l" defTabSz="1097278" rtl="0" eaLnBrk="1" latinLnBrk="0" hangingPunct="1">
              <a:lnSpc>
                <a:spcPct val="90000"/>
              </a:lnSpc>
              <a:spcBef>
                <a:spcPct val="0"/>
              </a:spcBef>
              <a:buNone/>
              <a:defRPr lang="en-US" sz="4800" b="0" kern="1200" cap="none" spc="-120" baseline="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Pathway for innovation</a:t>
            </a:r>
          </a:p>
        </p:txBody>
      </p:sp>
      <p:sp>
        <p:nvSpPr>
          <p:cNvPr id="100" name="Title 1">
            <a:extLst>
              <a:ext uri="{FF2B5EF4-FFF2-40B4-BE49-F238E27FC236}">
                <a16:creationId xmlns:a16="http://schemas.microsoft.com/office/drawing/2014/main" id="{A5D31280-2292-403F-B467-831B5C9AE2C3}"/>
              </a:ext>
            </a:extLst>
          </p:cNvPr>
          <p:cNvSpPr>
            <a:spLocks noGrp="1"/>
          </p:cNvSpPr>
          <p:nvPr>
            <p:ph type="title"/>
          </p:nvPr>
        </p:nvSpPr>
        <p:spPr>
          <a:xfrm>
            <a:off x="2374072" y="347414"/>
            <a:ext cx="11932607" cy="1079598"/>
          </a:xfr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defTabSz="731520"/>
            <a:r>
              <a:rPr lang="en-US" sz="5600" dirty="0">
                <a:solidFill>
                  <a:schemeClr val="lt1"/>
                </a:solidFill>
                <a:latin typeface="+mj-lt"/>
                <a:ea typeface="Amazon Ember" panose="020B0603020204020204" pitchFamily="34" charset="0"/>
                <a:cs typeface="Amazon Ember" panose="020B0603020204020204" pitchFamily="34" charset="0"/>
              </a:rPr>
              <a:t>Time to value</a:t>
            </a:r>
          </a:p>
        </p:txBody>
      </p:sp>
    </p:spTree>
    <p:extLst>
      <p:ext uri="{BB962C8B-B14F-4D97-AF65-F5344CB8AC3E}">
        <p14:creationId xmlns:p14="http://schemas.microsoft.com/office/powerpoint/2010/main" val="23387028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1.73611E-7 -4.38272E-6 L -1.73611E-7 0.02161 " pathEditMode="relative" rAng="0" ptsTypes="AA">
                                      <p:cBhvr>
                                        <p:cTn id="9" dur="500" spd="-100000" fill="hold"/>
                                        <p:tgtEl>
                                          <p:spTgt spid="40"/>
                                        </p:tgtEl>
                                        <p:attrNameLst>
                                          <p:attrName>ppt_x</p:attrName>
                                          <p:attrName>ppt_y</p:attrName>
                                        </p:attrNameLst>
                                      </p:cBhvr>
                                      <p:rCtr x="0" y="1080"/>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0"/>
                                  </p:stCondLst>
                                  <p:childTnLst>
                                    <p:animMotion origin="layout" path="M 3.78472E-6 -6.79012E-7 L 3.78472E-6 0.02161 " pathEditMode="relative" rAng="0" ptsTypes="AA">
                                      <p:cBhvr>
                                        <p:cTn id="14" dur="500" spd="-100000" fill="hold"/>
                                        <p:tgtEl>
                                          <p:spTgt spid="2"/>
                                        </p:tgtEl>
                                        <p:attrNameLst>
                                          <p:attrName>ppt_x</p:attrName>
                                          <p:attrName>ppt_y</p:attrName>
                                        </p:attrNameLst>
                                      </p:cBhvr>
                                      <p:rCtr x="0" y="1080"/>
                                    </p:animMotion>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36">
                                            <p:txEl>
                                              <p:pRg st="0" end="0"/>
                                            </p:txEl>
                                          </p:spTgt>
                                        </p:tgtEl>
                                        <p:attrNameLst>
                                          <p:attrName>style.visibility</p:attrName>
                                        </p:attrNameLst>
                                      </p:cBhvr>
                                      <p:to>
                                        <p:strVal val="visible"/>
                                      </p:to>
                                    </p:set>
                                    <p:animEffect transition="in" filter="fade">
                                      <p:cBhvr>
                                        <p:cTn id="18" dur="500"/>
                                        <p:tgtEl>
                                          <p:spTgt spid="36">
                                            <p:txEl>
                                              <p:pRg st="0" end="0"/>
                                            </p:txEl>
                                          </p:spTgt>
                                        </p:tgtEl>
                                      </p:cBhvr>
                                    </p:animEffect>
                                  </p:childTnLst>
                                </p:cTn>
                              </p:par>
                              <p:par>
                                <p:cTn id="19" presetID="42" presetClass="path" presetSubtype="0" decel="100000" fill="hold" grpId="1" nodeType="withEffect">
                                  <p:stCondLst>
                                    <p:cond delay="0"/>
                                  </p:stCondLst>
                                  <p:childTnLst>
                                    <p:animMotion origin="layout" path="M -3.88889E-6 -1.60494E-6 L -3.88889E-6 0.02161 " pathEditMode="relative" rAng="0" ptsTypes="AA">
                                      <p:cBhvr>
                                        <p:cTn id="20" dur="500" spd="-100000" fill="hold"/>
                                        <p:tgtEl>
                                          <p:spTgt spid="36">
                                            <p:txEl>
                                              <p:pRg st="0" end="0"/>
                                            </p:txEl>
                                          </p:spTgt>
                                        </p:tgtEl>
                                        <p:attrNameLst>
                                          <p:attrName>ppt_x</p:attrName>
                                          <p:attrName>ppt_y</p:attrName>
                                        </p:attrNameLst>
                                      </p:cBhvr>
                                      <p:rCtr x="0" y="1080"/>
                                    </p:animMotion>
                                  </p:childTnLst>
                                </p:cTn>
                              </p:par>
                              <p:par>
                                <p:cTn id="21" presetID="10" presetClass="entr" presetSubtype="0" fill="hold" grpId="0" nodeType="withEffect">
                                  <p:stCondLst>
                                    <p:cond delay="200"/>
                                  </p:stCondLst>
                                  <p:childTnLst>
                                    <p:set>
                                      <p:cBhvr>
                                        <p:cTn id="22" dur="1" fill="hold">
                                          <p:stCondLst>
                                            <p:cond delay="0"/>
                                          </p:stCondLst>
                                        </p:cTn>
                                        <p:tgtEl>
                                          <p:spTgt spid="36">
                                            <p:txEl>
                                              <p:pRg st="1" end="1"/>
                                            </p:txEl>
                                          </p:spTgt>
                                        </p:tgtEl>
                                        <p:attrNameLst>
                                          <p:attrName>style.visibility</p:attrName>
                                        </p:attrNameLst>
                                      </p:cBhvr>
                                      <p:to>
                                        <p:strVal val="visible"/>
                                      </p:to>
                                    </p:set>
                                    <p:animEffect transition="in" filter="fade">
                                      <p:cBhvr>
                                        <p:cTn id="23" dur="500"/>
                                        <p:tgtEl>
                                          <p:spTgt spid="36">
                                            <p:txEl>
                                              <p:pRg st="1" end="1"/>
                                            </p:txEl>
                                          </p:spTgt>
                                        </p:tgtEl>
                                      </p:cBhvr>
                                    </p:animEffect>
                                  </p:childTnLst>
                                </p:cTn>
                              </p:par>
                              <p:par>
                                <p:cTn id="24" presetID="42" presetClass="path" presetSubtype="0" decel="100000" fill="hold" grpId="1" nodeType="withEffect">
                                  <p:stCondLst>
                                    <p:cond delay="200"/>
                                  </p:stCondLst>
                                  <p:childTnLst>
                                    <p:animMotion origin="layout" path="M 3.19444E-6 -4.32099E-7 L 3.19444E-6 0.02161 " pathEditMode="relative" rAng="0" ptsTypes="AA">
                                      <p:cBhvr>
                                        <p:cTn id="25" dur="500" spd="-100000" fill="hold"/>
                                        <p:tgtEl>
                                          <p:spTgt spid="36">
                                            <p:txEl>
                                              <p:pRg st="1" end="1"/>
                                            </p:txEl>
                                          </p:spTgt>
                                        </p:tgtEl>
                                        <p:attrNameLst>
                                          <p:attrName>ppt_x</p:attrName>
                                          <p:attrName>ppt_y</p:attrName>
                                        </p:attrNameLst>
                                      </p:cBhvr>
                                      <p:rCtr x="0" y="1080"/>
                                    </p:animMotion>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42" presetClass="path" presetSubtype="0" decel="100000" fill="hold" grpId="1" nodeType="withEffect">
                                  <p:stCondLst>
                                    <p:cond delay="400"/>
                                  </p:stCondLst>
                                  <p:childTnLst>
                                    <p:animMotion origin="layout" path="M -3.4375E-6 -3.14815E-6 L -3.4375E-6 0.02161 " pathEditMode="relative" rAng="0" ptsTypes="AA">
                                      <p:cBhvr>
                                        <p:cTn id="30" dur="500" spd="-100000" fill="hold"/>
                                        <p:tgtEl>
                                          <p:spTgt spid="36">
                                            <p:txEl>
                                              <p:pRg st="2" end="2"/>
                                            </p:txEl>
                                          </p:spTgt>
                                        </p:tgtEl>
                                        <p:attrNameLst>
                                          <p:attrName>ppt_x</p:attrName>
                                          <p:attrName>ppt_y</p:attrName>
                                        </p:attrNameLst>
                                      </p:cBhvr>
                                      <p:rCtr x="0" y="1080"/>
                                    </p:animMotion>
                                  </p:childTnLst>
                                </p:cTn>
                              </p:par>
                              <p:par>
                                <p:cTn id="31" presetID="10" presetClass="entr" presetSubtype="0" fill="hold" grpId="0" nodeType="withEffect">
                                  <p:stCondLst>
                                    <p:cond delay="600"/>
                                  </p:stCondLst>
                                  <p:childTnLst>
                                    <p:set>
                                      <p:cBhvr>
                                        <p:cTn id="32" dur="1" fill="hold">
                                          <p:stCondLst>
                                            <p:cond delay="0"/>
                                          </p:stCondLst>
                                        </p:cTn>
                                        <p:tgtEl>
                                          <p:spTgt spid="36">
                                            <p:txEl>
                                              <p:pRg st="3" end="3"/>
                                            </p:txEl>
                                          </p:spTgt>
                                        </p:tgtEl>
                                        <p:attrNameLst>
                                          <p:attrName>style.visibility</p:attrName>
                                        </p:attrNameLst>
                                      </p:cBhvr>
                                      <p:to>
                                        <p:strVal val="visible"/>
                                      </p:to>
                                    </p:set>
                                    <p:animEffect transition="in" filter="fade">
                                      <p:cBhvr>
                                        <p:cTn id="33" dur="500"/>
                                        <p:tgtEl>
                                          <p:spTgt spid="36">
                                            <p:txEl>
                                              <p:pRg st="3" end="3"/>
                                            </p:txEl>
                                          </p:spTgt>
                                        </p:tgtEl>
                                      </p:cBhvr>
                                    </p:animEffect>
                                  </p:childTnLst>
                                </p:cTn>
                              </p:par>
                              <p:par>
                                <p:cTn id="34" presetID="42" presetClass="path" presetSubtype="0" decel="100000" fill="hold" grpId="1" nodeType="withEffect">
                                  <p:stCondLst>
                                    <p:cond delay="600"/>
                                  </p:stCondLst>
                                  <p:childTnLst>
                                    <p:animMotion origin="layout" path="M 4.51389E-6 3.7037E-6 L 4.51389E-6 0.0216 " pathEditMode="relative" rAng="0" ptsTypes="AA">
                                      <p:cBhvr>
                                        <p:cTn id="35" dur="500" spd="-100000" fill="hold"/>
                                        <p:tgtEl>
                                          <p:spTgt spid="36">
                                            <p:txEl>
                                              <p:pRg st="3" end="3"/>
                                            </p:txEl>
                                          </p:spTgt>
                                        </p:tgtEl>
                                        <p:attrNameLst>
                                          <p:attrName>ppt_x</p:attrName>
                                          <p:attrName>ppt_y</p:attrName>
                                        </p:attrNameLst>
                                      </p:cBhvr>
                                      <p:rCtr x="0" y="10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allAtOnce"/>
      <p:bldP spid="36" grpId="1" uiExpand="1" build="allAtOnce"/>
      <p:bldP spid="40" grpId="0"/>
      <p:bldP spid="40" grpId="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8">
            <a:extLst>
              <a:ext uri="{FF2B5EF4-FFF2-40B4-BE49-F238E27FC236}">
                <a16:creationId xmlns:a16="http://schemas.microsoft.com/office/drawing/2014/main" id="{C9549E02-DB4E-4D29-B6EB-D669A85EE16E}"/>
              </a:ext>
            </a:extLst>
          </p:cNvPr>
          <p:cNvSpPr txBox="1">
            <a:spLocks/>
          </p:cNvSpPr>
          <p:nvPr/>
        </p:nvSpPr>
        <p:spPr>
          <a:xfrm>
            <a:off x="60960" y="3063176"/>
            <a:ext cx="452323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Speed</a:t>
            </a:r>
          </a:p>
        </p:txBody>
      </p:sp>
      <p:sp>
        <p:nvSpPr>
          <p:cNvPr id="8" name="Title 8">
            <a:extLst>
              <a:ext uri="{FF2B5EF4-FFF2-40B4-BE49-F238E27FC236}">
                <a16:creationId xmlns:a16="http://schemas.microsoft.com/office/drawing/2014/main" id="{EB90601B-5838-4CF2-A198-6D8F635E1CE3}"/>
              </a:ext>
            </a:extLst>
          </p:cNvPr>
          <p:cNvSpPr txBox="1">
            <a:spLocks/>
          </p:cNvSpPr>
          <p:nvPr/>
        </p:nvSpPr>
        <p:spPr>
          <a:xfrm>
            <a:off x="4779263" y="3063176"/>
            <a:ext cx="481800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Scale</a:t>
            </a:r>
          </a:p>
        </p:txBody>
      </p:sp>
      <p:sp>
        <p:nvSpPr>
          <p:cNvPr id="9" name="Title 8">
            <a:extLst>
              <a:ext uri="{FF2B5EF4-FFF2-40B4-BE49-F238E27FC236}">
                <a16:creationId xmlns:a16="http://schemas.microsoft.com/office/drawing/2014/main" id="{B4C7E970-1504-44BA-95F3-CC6994CDB81D}"/>
              </a:ext>
            </a:extLst>
          </p:cNvPr>
          <p:cNvSpPr txBox="1">
            <a:spLocks/>
          </p:cNvSpPr>
          <p:nvPr/>
        </p:nvSpPr>
        <p:spPr>
          <a:xfrm>
            <a:off x="9619488" y="3063176"/>
            <a:ext cx="501091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Strategic</a:t>
            </a:r>
          </a:p>
        </p:txBody>
      </p:sp>
      <p:cxnSp>
        <p:nvCxnSpPr>
          <p:cNvPr id="12" name="Straight Arrow Connector 11">
            <a:extLst>
              <a:ext uri="{FF2B5EF4-FFF2-40B4-BE49-F238E27FC236}">
                <a16:creationId xmlns:a16="http://schemas.microsoft.com/office/drawing/2014/main" id="{6D2EE7D3-69CB-4DC8-B94A-24298DFB8BAE}"/>
              </a:ext>
            </a:extLst>
          </p:cNvPr>
          <p:cNvCxnSpPr>
            <a:cxnSpLocks/>
          </p:cNvCxnSpPr>
          <p:nvPr/>
        </p:nvCxnSpPr>
        <p:spPr>
          <a:xfrm>
            <a:off x="3673856" y="3328295"/>
            <a:ext cx="2470912" cy="0"/>
          </a:xfrm>
          <a:prstGeom prst="straightConnector1">
            <a:avLst/>
          </a:prstGeom>
          <a:ln w="31750">
            <a:solidFill>
              <a:schemeClr val="accent4"/>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5" name="Mask_right">
            <a:extLst>
              <a:ext uri="{FF2B5EF4-FFF2-40B4-BE49-F238E27FC236}">
                <a16:creationId xmlns:a16="http://schemas.microsoft.com/office/drawing/2014/main" id="{CE8F6661-3012-4480-A582-2616C5B2130B}"/>
              </a:ext>
            </a:extLst>
          </p:cNvPr>
          <p:cNvSpPr/>
          <p:nvPr/>
        </p:nvSpPr>
        <p:spPr>
          <a:xfrm>
            <a:off x="9596392" y="3901440"/>
            <a:ext cx="5056227" cy="4328160"/>
          </a:xfrm>
          <a:prstGeom prst="rect">
            <a:avLst/>
          </a:prstGeom>
          <a:gradFill rotWithShape="1">
            <a:gsLst>
              <a:gs pos="0">
                <a:srgbClr val="7BC233"/>
              </a:gs>
              <a:gs pos="100000">
                <a:srgbClr val="7BC233">
                  <a:lumMod val="75000"/>
                </a:srgbClr>
              </a:gs>
            </a:gsLst>
            <a:lin ang="5400000" scaled="0"/>
          </a:gra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kern="0" dirty="0">
              <a:solidFill>
                <a:prstClr val="white"/>
              </a:solidFill>
              <a:latin typeface="Amazon Ember"/>
            </a:endParaRPr>
          </a:p>
        </p:txBody>
      </p:sp>
      <p:sp>
        <p:nvSpPr>
          <p:cNvPr id="16" name="Arrow: Pentagon 15">
            <a:extLst>
              <a:ext uri="{FF2B5EF4-FFF2-40B4-BE49-F238E27FC236}">
                <a16:creationId xmlns:a16="http://schemas.microsoft.com/office/drawing/2014/main" id="{BC4F52A8-5ADD-41BA-A1F2-E6EC1A83E652}"/>
              </a:ext>
            </a:extLst>
          </p:cNvPr>
          <p:cNvSpPr/>
          <p:nvPr/>
        </p:nvSpPr>
        <p:spPr>
          <a:xfrm>
            <a:off x="4365914" y="3901440"/>
            <a:ext cx="5834883" cy="4328160"/>
          </a:xfrm>
          <a:prstGeom prst="homePlate">
            <a:avLst>
              <a:gd name="adj" fmla="val 11560"/>
            </a:avLst>
          </a:prstGeom>
          <a:gradFill>
            <a:gsLst>
              <a:gs pos="51000">
                <a:schemeClr val="accent2"/>
              </a:gs>
              <a:gs pos="100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17" name="Arrow: Pentagon 16">
            <a:extLst>
              <a:ext uri="{FF2B5EF4-FFF2-40B4-BE49-F238E27FC236}">
                <a16:creationId xmlns:a16="http://schemas.microsoft.com/office/drawing/2014/main" id="{66F22987-34C5-46D8-9012-1171D51A66F4}"/>
              </a:ext>
            </a:extLst>
          </p:cNvPr>
          <p:cNvSpPr/>
          <p:nvPr/>
        </p:nvSpPr>
        <p:spPr>
          <a:xfrm>
            <a:off x="0" y="3901440"/>
            <a:ext cx="5208259" cy="4328160"/>
          </a:xfrm>
          <a:prstGeom prst="homePlate">
            <a:avLst>
              <a:gd name="adj" fmla="val 11560"/>
            </a:avLst>
          </a:prstGeom>
          <a:gradFill>
            <a:gsLst>
              <a:gs pos="1961">
                <a:schemeClr val="accent1"/>
              </a:gs>
              <a:gs pos="10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50" name="Straight Arrow Connector 149">
            <a:extLst>
              <a:ext uri="{FF2B5EF4-FFF2-40B4-BE49-F238E27FC236}">
                <a16:creationId xmlns:a16="http://schemas.microsoft.com/office/drawing/2014/main" id="{A0A899F2-BDE4-42A4-9A6E-64F76AC370F6}"/>
              </a:ext>
            </a:extLst>
          </p:cNvPr>
          <p:cNvCxnSpPr>
            <a:cxnSpLocks/>
          </p:cNvCxnSpPr>
          <p:nvPr/>
        </p:nvCxnSpPr>
        <p:spPr>
          <a:xfrm>
            <a:off x="8361808" y="3328295"/>
            <a:ext cx="2470912" cy="0"/>
          </a:xfrm>
          <a:prstGeom prst="straightConnector1">
            <a:avLst/>
          </a:prstGeom>
          <a:ln w="31750">
            <a:solidFill>
              <a:schemeClr val="accent4"/>
            </a:solidFill>
            <a:tailEnd type="arrow" w="med" len="sm"/>
          </a:ln>
          <a:effectLst/>
        </p:spPr>
        <p:style>
          <a:lnRef idx="2">
            <a:schemeClr val="accent1"/>
          </a:lnRef>
          <a:fillRef idx="0">
            <a:schemeClr val="accent1"/>
          </a:fillRef>
          <a:effectRef idx="1">
            <a:schemeClr val="accent1"/>
          </a:effectRef>
          <a:fontRef idx="minor">
            <a:schemeClr val="tx1"/>
          </a:fontRef>
        </p:style>
      </p:cxnSp>
      <p:grpSp>
        <p:nvGrpSpPr>
          <p:cNvPr id="151" name="Group 22">
            <a:extLst>
              <a:ext uri="{FF2B5EF4-FFF2-40B4-BE49-F238E27FC236}">
                <a16:creationId xmlns:a16="http://schemas.microsoft.com/office/drawing/2014/main" id="{4BA58F40-52A3-42D4-9DD2-8DDB3CFD14DF}"/>
              </a:ext>
            </a:extLst>
          </p:cNvPr>
          <p:cNvGrpSpPr>
            <a:grpSpLocks noChangeAspect="1"/>
          </p:cNvGrpSpPr>
          <p:nvPr/>
        </p:nvGrpSpPr>
        <p:grpSpPr bwMode="auto">
          <a:xfrm>
            <a:off x="2022520" y="4787250"/>
            <a:ext cx="1163219" cy="1092717"/>
            <a:chOff x="2715" y="1465"/>
            <a:chExt cx="330" cy="310"/>
          </a:xfrm>
        </p:grpSpPr>
        <p:sp>
          <p:nvSpPr>
            <p:cNvPr id="152" name="Freeform 23">
              <a:extLst>
                <a:ext uri="{FF2B5EF4-FFF2-40B4-BE49-F238E27FC236}">
                  <a16:creationId xmlns:a16="http://schemas.microsoft.com/office/drawing/2014/main" id="{1CFEB73B-B0A4-42FF-987E-66061683A2FD}"/>
                </a:ext>
              </a:extLst>
            </p:cNvPr>
            <p:cNvSpPr>
              <a:spLocks/>
            </p:cNvSpPr>
            <p:nvPr/>
          </p:nvSpPr>
          <p:spPr bwMode="auto">
            <a:xfrm>
              <a:off x="2735" y="1465"/>
              <a:ext cx="310" cy="310"/>
            </a:xfrm>
            <a:custGeom>
              <a:avLst/>
              <a:gdLst>
                <a:gd name="T0" fmla="*/ 30 w 152"/>
                <a:gd name="T1" fmla="*/ 136 h 152"/>
                <a:gd name="T2" fmla="*/ 76 w 152"/>
                <a:gd name="T3" fmla="*/ 152 h 152"/>
                <a:gd name="T4" fmla="*/ 152 w 152"/>
                <a:gd name="T5" fmla="*/ 76 h 152"/>
                <a:gd name="T6" fmla="*/ 76 w 152"/>
                <a:gd name="T7" fmla="*/ 0 h 152"/>
                <a:gd name="T8" fmla="*/ 0 w 152"/>
                <a:gd name="T9" fmla="*/ 76 h 152"/>
                <a:gd name="T10" fmla="*/ 7 w 152"/>
                <a:gd name="T11" fmla="*/ 107 h 152"/>
              </a:gdLst>
              <a:ahLst/>
              <a:cxnLst>
                <a:cxn ang="0">
                  <a:pos x="T0" y="T1"/>
                </a:cxn>
                <a:cxn ang="0">
                  <a:pos x="T2" y="T3"/>
                </a:cxn>
                <a:cxn ang="0">
                  <a:pos x="T4" y="T5"/>
                </a:cxn>
                <a:cxn ang="0">
                  <a:pos x="T6" y="T7"/>
                </a:cxn>
                <a:cxn ang="0">
                  <a:pos x="T8" y="T9"/>
                </a:cxn>
                <a:cxn ang="0">
                  <a:pos x="T10" y="T11"/>
                </a:cxn>
              </a:cxnLst>
              <a:rect l="0" t="0" r="r" b="b"/>
              <a:pathLst>
                <a:path w="152" h="152">
                  <a:moveTo>
                    <a:pt x="30" y="136"/>
                  </a:moveTo>
                  <a:cubicBezTo>
                    <a:pt x="43" y="146"/>
                    <a:pt x="59" y="152"/>
                    <a:pt x="76" y="152"/>
                  </a:cubicBezTo>
                  <a:cubicBezTo>
                    <a:pt x="118" y="152"/>
                    <a:pt x="152" y="118"/>
                    <a:pt x="152" y="76"/>
                  </a:cubicBezTo>
                  <a:cubicBezTo>
                    <a:pt x="152" y="34"/>
                    <a:pt x="118" y="0"/>
                    <a:pt x="76" y="0"/>
                  </a:cubicBezTo>
                  <a:cubicBezTo>
                    <a:pt x="34" y="0"/>
                    <a:pt x="0" y="34"/>
                    <a:pt x="0" y="76"/>
                  </a:cubicBezTo>
                  <a:cubicBezTo>
                    <a:pt x="0" y="87"/>
                    <a:pt x="3" y="98"/>
                    <a:pt x="7" y="107"/>
                  </a:cubicBez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153" name="Freeform 24">
              <a:extLst>
                <a:ext uri="{FF2B5EF4-FFF2-40B4-BE49-F238E27FC236}">
                  <a16:creationId xmlns:a16="http://schemas.microsoft.com/office/drawing/2014/main" id="{3026B475-3A59-4BCF-AAAC-70A793FF729B}"/>
                </a:ext>
              </a:extLst>
            </p:cNvPr>
            <p:cNvSpPr>
              <a:spLocks/>
            </p:cNvSpPr>
            <p:nvPr/>
          </p:nvSpPr>
          <p:spPr bwMode="auto">
            <a:xfrm>
              <a:off x="2890" y="1500"/>
              <a:ext cx="73" cy="191"/>
            </a:xfrm>
            <a:custGeom>
              <a:avLst/>
              <a:gdLst>
                <a:gd name="T0" fmla="*/ 0 w 73"/>
                <a:gd name="T1" fmla="*/ 0 h 191"/>
                <a:gd name="T2" fmla="*/ 0 w 73"/>
                <a:gd name="T3" fmla="*/ 120 h 191"/>
                <a:gd name="T4" fmla="*/ 73 w 73"/>
                <a:gd name="T5" fmla="*/ 191 h 191"/>
              </a:gdLst>
              <a:ahLst/>
              <a:cxnLst>
                <a:cxn ang="0">
                  <a:pos x="T0" y="T1"/>
                </a:cxn>
                <a:cxn ang="0">
                  <a:pos x="T2" y="T3"/>
                </a:cxn>
                <a:cxn ang="0">
                  <a:pos x="T4" y="T5"/>
                </a:cxn>
              </a:cxnLst>
              <a:rect l="0" t="0" r="r" b="b"/>
              <a:pathLst>
                <a:path w="73" h="191">
                  <a:moveTo>
                    <a:pt x="0" y="0"/>
                  </a:moveTo>
                  <a:lnTo>
                    <a:pt x="0" y="120"/>
                  </a:lnTo>
                  <a:lnTo>
                    <a:pt x="73" y="191"/>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154" name="Freeform 25">
              <a:extLst>
                <a:ext uri="{FF2B5EF4-FFF2-40B4-BE49-F238E27FC236}">
                  <a16:creationId xmlns:a16="http://schemas.microsoft.com/office/drawing/2014/main" id="{6EBB8363-BAF1-4A6F-AF51-F873BE17AC0D}"/>
                </a:ext>
              </a:extLst>
            </p:cNvPr>
            <p:cNvSpPr>
              <a:spLocks/>
            </p:cNvSpPr>
            <p:nvPr/>
          </p:nvSpPr>
          <p:spPr bwMode="auto">
            <a:xfrm>
              <a:off x="2715" y="1651"/>
              <a:ext cx="53" cy="34"/>
            </a:xfrm>
            <a:custGeom>
              <a:avLst/>
              <a:gdLst>
                <a:gd name="T0" fmla="*/ 53 w 53"/>
                <a:gd name="T1" fmla="*/ 0 h 34"/>
                <a:gd name="T2" fmla="*/ 35 w 53"/>
                <a:gd name="T3" fmla="*/ 34 h 34"/>
                <a:gd name="T4" fmla="*/ 0 w 53"/>
                <a:gd name="T5" fmla="*/ 16 h 34"/>
              </a:gdLst>
              <a:ahLst/>
              <a:cxnLst>
                <a:cxn ang="0">
                  <a:pos x="T0" y="T1"/>
                </a:cxn>
                <a:cxn ang="0">
                  <a:pos x="T2" y="T3"/>
                </a:cxn>
                <a:cxn ang="0">
                  <a:pos x="T4" y="T5"/>
                </a:cxn>
              </a:cxnLst>
              <a:rect l="0" t="0" r="r" b="b"/>
              <a:pathLst>
                <a:path w="53" h="34">
                  <a:moveTo>
                    <a:pt x="53" y="0"/>
                  </a:moveTo>
                  <a:lnTo>
                    <a:pt x="35" y="34"/>
                  </a:lnTo>
                  <a:lnTo>
                    <a:pt x="0" y="16"/>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grpSp>
        <p:nvGrpSpPr>
          <p:cNvPr id="184" name="Group 30">
            <a:extLst>
              <a:ext uri="{FF2B5EF4-FFF2-40B4-BE49-F238E27FC236}">
                <a16:creationId xmlns:a16="http://schemas.microsoft.com/office/drawing/2014/main" id="{54A0ACD0-8C80-4988-8527-B7074BE4C0A6}"/>
              </a:ext>
            </a:extLst>
          </p:cNvPr>
          <p:cNvGrpSpPr>
            <a:grpSpLocks noChangeAspect="1"/>
          </p:cNvGrpSpPr>
          <p:nvPr/>
        </p:nvGrpSpPr>
        <p:grpSpPr bwMode="auto">
          <a:xfrm>
            <a:off x="6724648" y="4620266"/>
            <a:ext cx="1322429" cy="1299128"/>
            <a:chOff x="5449" y="2282"/>
            <a:chExt cx="454" cy="446"/>
          </a:xfrm>
        </p:grpSpPr>
        <p:sp>
          <p:nvSpPr>
            <p:cNvPr id="187" name="Freeform 33">
              <a:extLst>
                <a:ext uri="{FF2B5EF4-FFF2-40B4-BE49-F238E27FC236}">
                  <a16:creationId xmlns:a16="http://schemas.microsoft.com/office/drawing/2014/main" id="{0D9226E0-DFC0-4207-9092-70A5A750F1E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bg2"/>
            </a:solidFill>
            <a:ln w="19050">
              <a:noFill/>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190" name="Freeform 36">
              <a:extLst>
                <a:ext uri="{FF2B5EF4-FFF2-40B4-BE49-F238E27FC236}">
                  <a16:creationId xmlns:a16="http://schemas.microsoft.com/office/drawing/2014/main" id="{58FD88D1-4AA8-40F4-9EB9-8216E0D181AC}"/>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bg2"/>
            </a:solidFill>
            <a:ln w="19050">
              <a:noFill/>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193" name="Freeform 39">
              <a:extLst>
                <a:ext uri="{FF2B5EF4-FFF2-40B4-BE49-F238E27FC236}">
                  <a16:creationId xmlns:a16="http://schemas.microsoft.com/office/drawing/2014/main" id="{D6E66156-1C86-4976-A6B2-002BCC965B1A}"/>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bg2"/>
            </a:solidFill>
            <a:ln w="19050">
              <a:noFill/>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194" name="Freeform 40">
              <a:extLst>
                <a:ext uri="{FF2B5EF4-FFF2-40B4-BE49-F238E27FC236}">
                  <a16:creationId xmlns:a16="http://schemas.microsoft.com/office/drawing/2014/main" id="{63B92EBF-1BEE-44DF-B392-B8982BFF75A3}"/>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195" name="Freeform 41">
              <a:extLst>
                <a:ext uri="{FF2B5EF4-FFF2-40B4-BE49-F238E27FC236}">
                  <a16:creationId xmlns:a16="http://schemas.microsoft.com/office/drawing/2014/main" id="{54D1F732-1E6B-4F1E-888C-C3CB2434A2F8}"/>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196" name="Freeform 42">
              <a:extLst>
                <a:ext uri="{FF2B5EF4-FFF2-40B4-BE49-F238E27FC236}">
                  <a16:creationId xmlns:a16="http://schemas.microsoft.com/office/drawing/2014/main" id="{7CF44FB4-E5E6-402B-A415-8F64DF4C4819}"/>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grpSp>
      <p:grpSp>
        <p:nvGrpSpPr>
          <p:cNvPr id="206" name="Group 205">
            <a:extLst>
              <a:ext uri="{FF2B5EF4-FFF2-40B4-BE49-F238E27FC236}">
                <a16:creationId xmlns:a16="http://schemas.microsoft.com/office/drawing/2014/main" id="{6FE70705-A7B0-4975-8DC1-D1B8DFB4FD7D}"/>
              </a:ext>
            </a:extLst>
          </p:cNvPr>
          <p:cNvGrpSpPr/>
          <p:nvPr/>
        </p:nvGrpSpPr>
        <p:grpSpPr>
          <a:xfrm>
            <a:off x="11600211" y="4664486"/>
            <a:ext cx="1547526" cy="1443354"/>
            <a:chOff x="7323589" y="2780685"/>
            <a:chExt cx="967204" cy="902096"/>
          </a:xfrm>
        </p:grpSpPr>
        <p:grpSp>
          <p:nvGrpSpPr>
            <p:cNvPr id="157" name="Group 156">
              <a:extLst>
                <a:ext uri="{FF2B5EF4-FFF2-40B4-BE49-F238E27FC236}">
                  <a16:creationId xmlns:a16="http://schemas.microsoft.com/office/drawing/2014/main" id="{B430973B-187F-4DE2-8E0E-9CB10E6AB545}"/>
                </a:ext>
              </a:extLst>
            </p:cNvPr>
            <p:cNvGrpSpPr/>
            <p:nvPr/>
          </p:nvGrpSpPr>
          <p:grpSpPr>
            <a:xfrm>
              <a:off x="7568605" y="3047862"/>
              <a:ext cx="368489" cy="324166"/>
              <a:chOff x="1095229" y="2870614"/>
              <a:chExt cx="860074" cy="902907"/>
            </a:xfrm>
            <a:noFill/>
          </p:grpSpPr>
          <p:grpSp>
            <p:nvGrpSpPr>
              <p:cNvPr id="164" name="Group 163">
                <a:extLst>
                  <a:ext uri="{FF2B5EF4-FFF2-40B4-BE49-F238E27FC236}">
                    <a16:creationId xmlns:a16="http://schemas.microsoft.com/office/drawing/2014/main" id="{A6B2FC75-3929-472F-87D1-CC9D7C619D81}"/>
                  </a:ext>
                </a:extLst>
              </p:cNvPr>
              <p:cNvGrpSpPr/>
              <p:nvPr/>
            </p:nvGrpSpPr>
            <p:grpSpPr>
              <a:xfrm>
                <a:off x="1095229" y="2870614"/>
                <a:ext cx="860074" cy="902907"/>
                <a:chOff x="6805913" y="2469309"/>
                <a:chExt cx="764549" cy="725440"/>
              </a:xfrm>
              <a:grpFill/>
            </p:grpSpPr>
            <p:sp>
              <p:nvSpPr>
                <p:cNvPr id="167" name="Oval 166">
                  <a:extLst>
                    <a:ext uri="{FF2B5EF4-FFF2-40B4-BE49-F238E27FC236}">
                      <a16:creationId xmlns:a16="http://schemas.microsoft.com/office/drawing/2014/main" id="{A31D984D-BD2B-4E2C-8E43-3304C1F947D9}"/>
                    </a:ext>
                  </a:extLst>
                </p:cNvPr>
                <p:cNvSpPr/>
                <p:nvPr/>
              </p:nvSpPr>
              <p:spPr>
                <a:xfrm>
                  <a:off x="6810220" y="2469309"/>
                  <a:ext cx="760242" cy="99502"/>
                </a:xfrm>
                <a:prstGeom prst="ellips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168" name="Freeform: Shape 167">
                  <a:extLst>
                    <a:ext uri="{FF2B5EF4-FFF2-40B4-BE49-F238E27FC236}">
                      <a16:creationId xmlns:a16="http://schemas.microsoft.com/office/drawing/2014/main" id="{60500B23-C955-4DB8-808A-B258C30EB213}"/>
                    </a:ext>
                  </a:extLst>
                </p:cNvPr>
                <p:cNvSpPr/>
                <p:nvPr/>
              </p:nvSpPr>
              <p:spPr>
                <a:xfrm>
                  <a:off x="6805913" y="2516087"/>
                  <a:ext cx="764544" cy="678662"/>
                </a:xfrm>
                <a:custGeom>
                  <a:avLst/>
                  <a:gdLst>
                    <a:gd name="connsiteX0" fmla="*/ 0 w 402994"/>
                    <a:gd name="connsiteY0" fmla="*/ 0 h 529426"/>
                    <a:gd name="connsiteX1" fmla="*/ 9644 w 402994"/>
                    <a:gd name="connsiteY1" fmla="*/ 8062 h 529426"/>
                    <a:gd name="connsiteX2" fmla="*/ 208344 w 402994"/>
                    <a:gd name="connsiteY2" fmla="*/ 42239 h 529426"/>
                    <a:gd name="connsiteX3" fmla="*/ 360829 w 402994"/>
                    <a:gd name="connsiteY3" fmla="*/ 25849 h 529426"/>
                    <a:gd name="connsiteX4" fmla="*/ 402431 w 402994"/>
                    <a:gd name="connsiteY4" fmla="*/ 9838 h 529426"/>
                    <a:gd name="connsiteX5" fmla="*/ 402431 w 402994"/>
                    <a:gd name="connsiteY5" fmla="*/ 482206 h 529426"/>
                    <a:gd name="connsiteX6" fmla="*/ 402994 w 402994"/>
                    <a:gd name="connsiteY6" fmla="*/ 483486 h 529426"/>
                    <a:gd name="connsiteX7" fmla="*/ 202631 w 402994"/>
                    <a:gd name="connsiteY7" fmla="*/ 529426 h 529426"/>
                    <a:gd name="connsiteX8" fmla="*/ 2268 w 402994"/>
                    <a:gd name="connsiteY8" fmla="*/ 483486 h 529426"/>
                    <a:gd name="connsiteX9" fmla="*/ 2506 w 402994"/>
                    <a:gd name="connsiteY9" fmla="*/ 482946 h 529426"/>
                    <a:gd name="connsiteX10" fmla="*/ 0 w 402994"/>
                    <a:gd name="connsiteY10" fmla="*/ 482946 h 52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94" h="529426">
                      <a:moveTo>
                        <a:pt x="0" y="0"/>
                      </a:moveTo>
                      <a:lnTo>
                        <a:pt x="9644" y="8062"/>
                      </a:lnTo>
                      <a:cubicBezTo>
                        <a:pt x="42382" y="28146"/>
                        <a:pt x="119021" y="42239"/>
                        <a:pt x="208344" y="42239"/>
                      </a:cubicBezTo>
                      <a:cubicBezTo>
                        <a:pt x="267894" y="42239"/>
                        <a:pt x="321805" y="35976"/>
                        <a:pt x="360829" y="25849"/>
                      </a:cubicBezTo>
                      <a:lnTo>
                        <a:pt x="402431" y="9838"/>
                      </a:lnTo>
                      <a:lnTo>
                        <a:pt x="402431" y="482206"/>
                      </a:lnTo>
                      <a:lnTo>
                        <a:pt x="402994" y="483486"/>
                      </a:lnTo>
                      <a:cubicBezTo>
                        <a:pt x="402994" y="508858"/>
                        <a:pt x="313288" y="529426"/>
                        <a:pt x="202631" y="529426"/>
                      </a:cubicBezTo>
                      <a:cubicBezTo>
                        <a:pt x="91974" y="529426"/>
                        <a:pt x="2268" y="508858"/>
                        <a:pt x="2268" y="483486"/>
                      </a:cubicBezTo>
                      <a:lnTo>
                        <a:pt x="2506" y="482946"/>
                      </a:lnTo>
                      <a:lnTo>
                        <a:pt x="0" y="482946"/>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165" name="Oval 183">
                <a:extLst>
                  <a:ext uri="{FF2B5EF4-FFF2-40B4-BE49-F238E27FC236}">
                    <a16:creationId xmlns:a16="http://schemas.microsoft.com/office/drawing/2014/main" id="{70935363-5296-4FAF-8D34-C2CA26F7FDD6}"/>
                  </a:ext>
                </a:extLst>
              </p:cNvPr>
              <p:cNvSpPr/>
              <p:nvPr/>
            </p:nvSpPr>
            <p:spPr>
              <a:xfrm>
                <a:off x="1097653" y="3194942"/>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166" name="Oval 183">
                <a:extLst>
                  <a:ext uri="{FF2B5EF4-FFF2-40B4-BE49-F238E27FC236}">
                    <a16:creationId xmlns:a16="http://schemas.microsoft.com/office/drawing/2014/main" id="{BE9603DE-E234-47EC-8F92-86EE47268514}"/>
                  </a:ext>
                </a:extLst>
              </p:cNvPr>
              <p:cNvSpPr/>
              <p:nvPr/>
            </p:nvSpPr>
            <p:spPr>
              <a:xfrm>
                <a:off x="1097653" y="3449929"/>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204" name="Oval 203">
              <a:extLst>
                <a:ext uri="{FF2B5EF4-FFF2-40B4-BE49-F238E27FC236}">
                  <a16:creationId xmlns:a16="http://schemas.microsoft.com/office/drawing/2014/main" id="{9DDEE71C-77A2-47F4-AA75-EFAC312C2B9E}"/>
                </a:ext>
              </a:extLst>
            </p:cNvPr>
            <p:cNvSpPr/>
            <p:nvPr/>
          </p:nvSpPr>
          <p:spPr>
            <a:xfrm>
              <a:off x="7323589" y="2780685"/>
              <a:ext cx="858520" cy="858520"/>
            </a:xfrm>
            <a:prstGeom prst="ellips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205" name="Oval 204">
              <a:extLst>
                <a:ext uri="{FF2B5EF4-FFF2-40B4-BE49-F238E27FC236}">
                  <a16:creationId xmlns:a16="http://schemas.microsoft.com/office/drawing/2014/main" id="{C547B5CA-8449-4BAD-A9F1-6C3832A34D9D}"/>
                </a:ext>
              </a:extLst>
            </p:cNvPr>
            <p:cNvSpPr/>
            <p:nvPr/>
          </p:nvSpPr>
          <p:spPr>
            <a:xfrm>
              <a:off x="7828408" y="3220396"/>
              <a:ext cx="462385" cy="462385"/>
            </a:xfrm>
            <a:prstGeom prst="ellipse">
              <a:avLst/>
            </a:prstGeom>
            <a:solidFill>
              <a:srgbClr val="74B730"/>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algn="ctr" defTabSz="731520"/>
              <a:r>
                <a:rPr lang="en-US" sz="2880" dirty="0">
                  <a:latin typeface="Arial"/>
                </a:rPr>
                <a:t>!</a:t>
              </a:r>
            </a:p>
          </p:txBody>
        </p:sp>
      </p:grpSp>
      <p:sp>
        <p:nvSpPr>
          <p:cNvPr id="37" name="Title 8">
            <a:extLst>
              <a:ext uri="{FF2B5EF4-FFF2-40B4-BE49-F238E27FC236}">
                <a16:creationId xmlns:a16="http://schemas.microsoft.com/office/drawing/2014/main" id="{1946AC21-550B-4487-91BD-1DE392510106}"/>
              </a:ext>
            </a:extLst>
          </p:cNvPr>
          <p:cNvSpPr txBox="1">
            <a:spLocks/>
          </p:cNvSpPr>
          <p:nvPr/>
        </p:nvSpPr>
        <p:spPr>
          <a:xfrm>
            <a:off x="1355303" y="6343409"/>
            <a:ext cx="2470821" cy="134974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defRPr sz="2800">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Time to value</a:t>
            </a:r>
          </a:p>
        </p:txBody>
      </p:sp>
      <p:sp>
        <p:nvSpPr>
          <p:cNvPr id="38" name="Title 8">
            <a:extLst>
              <a:ext uri="{FF2B5EF4-FFF2-40B4-BE49-F238E27FC236}">
                <a16:creationId xmlns:a16="http://schemas.microsoft.com/office/drawing/2014/main" id="{E640DAE7-0313-493F-BBBB-C3DE0C0DF1B7}"/>
              </a:ext>
            </a:extLst>
          </p:cNvPr>
          <p:cNvSpPr txBox="1">
            <a:spLocks/>
          </p:cNvSpPr>
          <p:nvPr/>
        </p:nvSpPr>
        <p:spPr>
          <a:xfrm>
            <a:off x="5589001" y="6343407"/>
            <a:ext cx="3593592" cy="1638291"/>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defRPr sz="2800">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bg2"/>
                </a:solidFill>
              </a:rPr>
              <a:t>Distributed optimized </a:t>
            </a:r>
            <a:br>
              <a:rPr lang="en-US" dirty="0">
                <a:solidFill>
                  <a:schemeClr val="bg2"/>
                </a:solidFill>
              </a:rPr>
            </a:br>
            <a:r>
              <a:rPr lang="en-US" dirty="0">
                <a:solidFill>
                  <a:schemeClr val="bg2"/>
                </a:solidFill>
              </a:rPr>
              <a:t>capacity</a:t>
            </a:r>
          </a:p>
        </p:txBody>
      </p:sp>
      <p:sp>
        <p:nvSpPr>
          <p:cNvPr id="39" name="Title 8">
            <a:extLst>
              <a:ext uri="{FF2B5EF4-FFF2-40B4-BE49-F238E27FC236}">
                <a16:creationId xmlns:a16="http://schemas.microsoft.com/office/drawing/2014/main" id="{A62CC510-C221-4D6B-979C-F08EF5C7A2FB}"/>
              </a:ext>
            </a:extLst>
          </p:cNvPr>
          <p:cNvSpPr txBox="1">
            <a:spLocks/>
          </p:cNvSpPr>
          <p:nvPr/>
        </p:nvSpPr>
        <p:spPr>
          <a:xfrm>
            <a:off x="10223019" y="6343407"/>
            <a:ext cx="4287664" cy="1638291"/>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defRPr sz="2800">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Critical workloads </a:t>
            </a:r>
            <a:br>
              <a:rPr lang="en-US" dirty="0"/>
            </a:br>
            <a:r>
              <a:rPr lang="en-US" dirty="0"/>
              <a:t>data center </a:t>
            </a:r>
            <a:br>
              <a:rPr lang="en-US" dirty="0"/>
            </a:br>
            <a:r>
              <a:rPr lang="en-US" dirty="0"/>
              <a:t>replacement</a:t>
            </a:r>
          </a:p>
        </p:txBody>
      </p:sp>
      <p:sp>
        <p:nvSpPr>
          <p:cNvPr id="2" name="Title 1">
            <a:extLst>
              <a:ext uri="{FF2B5EF4-FFF2-40B4-BE49-F238E27FC236}">
                <a16:creationId xmlns:a16="http://schemas.microsoft.com/office/drawing/2014/main" id="{3E17DFB7-B397-4D6B-9076-6F29EBE3294A}"/>
              </a:ext>
            </a:extLst>
          </p:cNvPr>
          <p:cNvSpPr>
            <a:spLocks noGrp="1"/>
          </p:cNvSpPr>
          <p:nvPr>
            <p:ph type="title"/>
          </p:nvPr>
        </p:nvSpPr>
        <p:spPr>
          <a:xfrm>
            <a:off x="323852" y="347414"/>
            <a:ext cx="13982827" cy="1079598"/>
          </a:xfrm>
        </p:spPr>
        <p:txBody>
          <a:bodyPr/>
          <a:lstStyle/>
          <a:p>
            <a:r>
              <a:rPr lang="en-US" dirty="0"/>
              <a:t>Pathway for innovation</a:t>
            </a:r>
          </a:p>
        </p:txBody>
      </p:sp>
    </p:spTree>
    <p:extLst>
      <p:ext uri="{BB962C8B-B14F-4D97-AF65-F5344CB8AC3E}">
        <p14:creationId xmlns:p14="http://schemas.microsoft.com/office/powerpoint/2010/main" val="2389818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Arrow: Pentagon 38">
            <a:extLst>
              <a:ext uri="{FF2B5EF4-FFF2-40B4-BE49-F238E27FC236}">
                <a16:creationId xmlns:a16="http://schemas.microsoft.com/office/drawing/2014/main" id="{ABEFCC8F-77A9-426F-9D7D-1948C82FF9B1}"/>
              </a:ext>
            </a:extLst>
          </p:cNvPr>
          <p:cNvSpPr/>
          <p:nvPr/>
        </p:nvSpPr>
        <p:spPr>
          <a:xfrm>
            <a:off x="-619713" y="0"/>
            <a:ext cx="16852283" cy="8229600"/>
          </a:xfrm>
          <a:prstGeom prst="homePlate">
            <a:avLst>
              <a:gd name="adj" fmla="val 11560"/>
            </a:avLst>
          </a:prstGeom>
          <a:gradFill>
            <a:gsLst>
              <a:gs pos="51000">
                <a:schemeClr val="accent2"/>
              </a:gs>
              <a:gs pos="100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grpSp>
        <p:nvGrpSpPr>
          <p:cNvPr id="8" name="Group 30">
            <a:extLst>
              <a:ext uri="{FF2B5EF4-FFF2-40B4-BE49-F238E27FC236}">
                <a16:creationId xmlns:a16="http://schemas.microsoft.com/office/drawing/2014/main" id="{A41DCFB3-D034-4E95-AEEB-D3F66F675321}"/>
              </a:ext>
            </a:extLst>
          </p:cNvPr>
          <p:cNvGrpSpPr>
            <a:grpSpLocks noChangeAspect="1"/>
          </p:cNvGrpSpPr>
          <p:nvPr/>
        </p:nvGrpSpPr>
        <p:grpSpPr bwMode="auto">
          <a:xfrm>
            <a:off x="845324" y="563563"/>
            <a:ext cx="1322429" cy="1299128"/>
            <a:chOff x="5449" y="2282"/>
            <a:chExt cx="454" cy="446"/>
          </a:xfrm>
        </p:grpSpPr>
        <p:sp>
          <p:nvSpPr>
            <p:cNvPr id="9" name="Freeform 33">
              <a:extLst>
                <a:ext uri="{FF2B5EF4-FFF2-40B4-BE49-F238E27FC236}">
                  <a16:creationId xmlns:a16="http://schemas.microsoft.com/office/drawing/2014/main" id="{120D6D8F-F973-41AB-B1D7-EACE5142E986}"/>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bg2"/>
            </a:solidFill>
            <a:ln w="19050">
              <a:no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0" name="Freeform 36">
              <a:extLst>
                <a:ext uri="{FF2B5EF4-FFF2-40B4-BE49-F238E27FC236}">
                  <a16:creationId xmlns:a16="http://schemas.microsoft.com/office/drawing/2014/main" id="{68878EAF-5AA8-4983-B03C-9E5CF456B1EE}"/>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bg2"/>
            </a:solidFill>
            <a:ln w="19050">
              <a:no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1" name="Freeform 39">
              <a:extLst>
                <a:ext uri="{FF2B5EF4-FFF2-40B4-BE49-F238E27FC236}">
                  <a16:creationId xmlns:a16="http://schemas.microsoft.com/office/drawing/2014/main" id="{4B3FF039-FB0D-461B-90A2-8F0623F1EEF8}"/>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bg2"/>
            </a:solidFill>
            <a:ln w="19050">
              <a:noFill/>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12" name="Freeform 40">
              <a:extLst>
                <a:ext uri="{FF2B5EF4-FFF2-40B4-BE49-F238E27FC236}">
                  <a16:creationId xmlns:a16="http://schemas.microsoft.com/office/drawing/2014/main" id="{90AC8C44-467E-4F8C-BF49-5D576934BEB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13" name="Freeform 41">
              <a:extLst>
                <a:ext uri="{FF2B5EF4-FFF2-40B4-BE49-F238E27FC236}">
                  <a16:creationId xmlns:a16="http://schemas.microsoft.com/office/drawing/2014/main" id="{5CF4BCD1-E891-419E-8018-DB6273A890C2}"/>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14" name="Freeform 42">
              <a:extLst>
                <a:ext uri="{FF2B5EF4-FFF2-40B4-BE49-F238E27FC236}">
                  <a16:creationId xmlns:a16="http://schemas.microsoft.com/office/drawing/2014/main" id="{32CACCE2-D974-49AB-98FF-E95110D2C9E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grpSp>
      <p:sp>
        <p:nvSpPr>
          <p:cNvPr id="15" name="Title 8">
            <a:extLst>
              <a:ext uri="{FF2B5EF4-FFF2-40B4-BE49-F238E27FC236}">
                <a16:creationId xmlns:a16="http://schemas.microsoft.com/office/drawing/2014/main" id="{B9823A1B-BB2B-D349-BE8A-A2187EAB0541}"/>
              </a:ext>
            </a:extLst>
          </p:cNvPr>
          <p:cNvSpPr txBox="1">
            <a:spLocks/>
          </p:cNvSpPr>
          <p:nvPr/>
        </p:nvSpPr>
        <p:spPr>
          <a:xfrm>
            <a:off x="2383206" y="2639654"/>
            <a:ext cx="9763440" cy="4328160"/>
          </a:xfrm>
          <a:prstGeom prst="rect">
            <a:avLst/>
          </a:prstGeom>
        </p:spPr>
        <p:txBody>
          <a:bodyPr/>
          <a:lstStyle>
            <a:defPPr>
              <a:defRPr lang="en-US"/>
            </a:defPPr>
            <a:lvl1pPr defTabSz="731520">
              <a:lnSpc>
                <a:spcPct val="90000"/>
              </a:lnSpc>
              <a:spcBef>
                <a:spcPct val="0"/>
              </a:spcBef>
              <a:buNone/>
              <a:defRPr sz="4400" b="0" i="0">
                <a:solidFill>
                  <a:schemeClr val="bg2"/>
                </a:solidFill>
                <a:ea typeface="Amazon Ember" panose="020B0603020204020204" pitchFamily="34" charset="0"/>
                <a:cs typeface="Amazon Ember" panose="020B0603020204020204" pitchFamily="34" charset="0"/>
              </a:defRPr>
            </a:lvl1pPr>
          </a:lstStyle>
          <a:p>
            <a:r>
              <a:rPr lang="en-US" dirty="0"/>
              <a:t>Highly scaled</a:t>
            </a:r>
          </a:p>
          <a:p>
            <a:endParaRPr lang="en-US" dirty="0"/>
          </a:p>
          <a:p>
            <a:r>
              <a:rPr lang="en-US" dirty="0"/>
              <a:t>Distributed for availability</a:t>
            </a:r>
          </a:p>
          <a:p>
            <a:endParaRPr lang="en-US" dirty="0"/>
          </a:p>
          <a:p>
            <a:r>
              <a:rPr lang="en-US" dirty="0"/>
              <a:t>Cost-optimized high utilization</a:t>
            </a:r>
          </a:p>
          <a:p>
            <a:endParaRPr lang="en-US" dirty="0"/>
          </a:p>
          <a:p>
            <a:r>
              <a:rPr lang="en-US" dirty="0"/>
              <a:t>Cloud-native architecture</a:t>
            </a:r>
          </a:p>
        </p:txBody>
      </p:sp>
      <p:sp>
        <p:nvSpPr>
          <p:cNvPr id="17" name="Title 8">
            <a:extLst>
              <a:ext uri="{FF2B5EF4-FFF2-40B4-BE49-F238E27FC236}">
                <a16:creationId xmlns:a16="http://schemas.microsoft.com/office/drawing/2014/main" id="{F9BE3641-FF16-451E-9651-998635744CC5}"/>
              </a:ext>
            </a:extLst>
          </p:cNvPr>
          <p:cNvSpPr txBox="1">
            <a:spLocks/>
          </p:cNvSpPr>
          <p:nvPr/>
        </p:nvSpPr>
        <p:spPr>
          <a:xfrm>
            <a:off x="60960" y="-886449"/>
            <a:ext cx="452323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Speed</a:t>
            </a:r>
          </a:p>
        </p:txBody>
      </p:sp>
      <p:sp>
        <p:nvSpPr>
          <p:cNvPr id="18" name="Title 8">
            <a:extLst>
              <a:ext uri="{FF2B5EF4-FFF2-40B4-BE49-F238E27FC236}">
                <a16:creationId xmlns:a16="http://schemas.microsoft.com/office/drawing/2014/main" id="{103E778C-E084-4DA0-89AB-6AA89F8CAC2C}"/>
              </a:ext>
            </a:extLst>
          </p:cNvPr>
          <p:cNvSpPr txBox="1">
            <a:spLocks/>
          </p:cNvSpPr>
          <p:nvPr/>
        </p:nvSpPr>
        <p:spPr>
          <a:xfrm>
            <a:off x="4779263" y="-886449"/>
            <a:ext cx="481800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Scale</a:t>
            </a:r>
          </a:p>
        </p:txBody>
      </p:sp>
      <p:sp>
        <p:nvSpPr>
          <p:cNvPr id="19" name="Title 8">
            <a:extLst>
              <a:ext uri="{FF2B5EF4-FFF2-40B4-BE49-F238E27FC236}">
                <a16:creationId xmlns:a16="http://schemas.microsoft.com/office/drawing/2014/main" id="{9562CE71-96CA-4E8D-A423-49CF373ECF16}"/>
              </a:ext>
            </a:extLst>
          </p:cNvPr>
          <p:cNvSpPr txBox="1">
            <a:spLocks/>
          </p:cNvSpPr>
          <p:nvPr/>
        </p:nvSpPr>
        <p:spPr>
          <a:xfrm>
            <a:off x="9619488" y="-886449"/>
            <a:ext cx="501091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Strategic</a:t>
            </a:r>
          </a:p>
        </p:txBody>
      </p:sp>
      <p:cxnSp>
        <p:nvCxnSpPr>
          <p:cNvPr id="20" name="Straight Arrow Connector 19">
            <a:extLst>
              <a:ext uri="{FF2B5EF4-FFF2-40B4-BE49-F238E27FC236}">
                <a16:creationId xmlns:a16="http://schemas.microsoft.com/office/drawing/2014/main" id="{ED249471-4985-42F1-BA59-1162A2B2BC19}"/>
              </a:ext>
            </a:extLst>
          </p:cNvPr>
          <p:cNvCxnSpPr>
            <a:cxnSpLocks/>
          </p:cNvCxnSpPr>
          <p:nvPr/>
        </p:nvCxnSpPr>
        <p:spPr>
          <a:xfrm>
            <a:off x="3673856" y="-575904"/>
            <a:ext cx="2470912" cy="0"/>
          </a:xfrm>
          <a:prstGeom prst="straightConnector1">
            <a:avLst/>
          </a:prstGeom>
          <a:ln w="31750">
            <a:solidFill>
              <a:schemeClr val="accent4"/>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A954844-A321-44E6-B9B0-DC5BBE4F835D}"/>
              </a:ext>
            </a:extLst>
          </p:cNvPr>
          <p:cNvCxnSpPr>
            <a:cxnSpLocks/>
          </p:cNvCxnSpPr>
          <p:nvPr/>
        </p:nvCxnSpPr>
        <p:spPr>
          <a:xfrm>
            <a:off x="8361808" y="-575904"/>
            <a:ext cx="2470912" cy="0"/>
          </a:xfrm>
          <a:prstGeom prst="straightConnector1">
            <a:avLst/>
          </a:prstGeom>
          <a:ln w="31750">
            <a:solidFill>
              <a:schemeClr val="accent4"/>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33" name="Arrow: Pentagon 32">
            <a:extLst>
              <a:ext uri="{FF2B5EF4-FFF2-40B4-BE49-F238E27FC236}">
                <a16:creationId xmlns:a16="http://schemas.microsoft.com/office/drawing/2014/main" id="{2EC7ADBC-6C70-4ABF-9691-670D751A6C72}"/>
              </a:ext>
            </a:extLst>
          </p:cNvPr>
          <p:cNvSpPr/>
          <p:nvPr/>
        </p:nvSpPr>
        <p:spPr>
          <a:xfrm>
            <a:off x="-5253545" y="3901440"/>
            <a:ext cx="5208259" cy="4328160"/>
          </a:xfrm>
          <a:prstGeom prst="homePlate">
            <a:avLst>
              <a:gd name="adj" fmla="val 11560"/>
            </a:avLst>
          </a:prstGeom>
          <a:gradFill>
            <a:gsLst>
              <a:gs pos="1961">
                <a:schemeClr val="accent1"/>
              </a:gs>
              <a:gs pos="10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34" name="Group 22">
            <a:extLst>
              <a:ext uri="{FF2B5EF4-FFF2-40B4-BE49-F238E27FC236}">
                <a16:creationId xmlns:a16="http://schemas.microsoft.com/office/drawing/2014/main" id="{0ECC6DF2-23EB-4256-ADD3-F598309BCE8E}"/>
              </a:ext>
            </a:extLst>
          </p:cNvPr>
          <p:cNvGrpSpPr>
            <a:grpSpLocks noChangeAspect="1"/>
          </p:cNvGrpSpPr>
          <p:nvPr/>
        </p:nvGrpSpPr>
        <p:grpSpPr bwMode="auto">
          <a:xfrm>
            <a:off x="-3231025" y="4787250"/>
            <a:ext cx="1163219" cy="1092717"/>
            <a:chOff x="2715" y="1465"/>
            <a:chExt cx="330" cy="310"/>
          </a:xfrm>
        </p:grpSpPr>
        <p:sp>
          <p:nvSpPr>
            <p:cNvPr id="35" name="Freeform 23">
              <a:extLst>
                <a:ext uri="{FF2B5EF4-FFF2-40B4-BE49-F238E27FC236}">
                  <a16:creationId xmlns:a16="http://schemas.microsoft.com/office/drawing/2014/main" id="{66628650-9A2D-4BFB-ADA6-993D445E34E1}"/>
                </a:ext>
              </a:extLst>
            </p:cNvPr>
            <p:cNvSpPr>
              <a:spLocks/>
            </p:cNvSpPr>
            <p:nvPr/>
          </p:nvSpPr>
          <p:spPr bwMode="auto">
            <a:xfrm>
              <a:off x="2735" y="1465"/>
              <a:ext cx="310" cy="310"/>
            </a:xfrm>
            <a:custGeom>
              <a:avLst/>
              <a:gdLst>
                <a:gd name="T0" fmla="*/ 30 w 152"/>
                <a:gd name="T1" fmla="*/ 136 h 152"/>
                <a:gd name="T2" fmla="*/ 76 w 152"/>
                <a:gd name="T3" fmla="*/ 152 h 152"/>
                <a:gd name="T4" fmla="*/ 152 w 152"/>
                <a:gd name="T5" fmla="*/ 76 h 152"/>
                <a:gd name="T6" fmla="*/ 76 w 152"/>
                <a:gd name="T7" fmla="*/ 0 h 152"/>
                <a:gd name="T8" fmla="*/ 0 w 152"/>
                <a:gd name="T9" fmla="*/ 76 h 152"/>
                <a:gd name="T10" fmla="*/ 7 w 152"/>
                <a:gd name="T11" fmla="*/ 107 h 152"/>
              </a:gdLst>
              <a:ahLst/>
              <a:cxnLst>
                <a:cxn ang="0">
                  <a:pos x="T0" y="T1"/>
                </a:cxn>
                <a:cxn ang="0">
                  <a:pos x="T2" y="T3"/>
                </a:cxn>
                <a:cxn ang="0">
                  <a:pos x="T4" y="T5"/>
                </a:cxn>
                <a:cxn ang="0">
                  <a:pos x="T6" y="T7"/>
                </a:cxn>
                <a:cxn ang="0">
                  <a:pos x="T8" y="T9"/>
                </a:cxn>
                <a:cxn ang="0">
                  <a:pos x="T10" y="T11"/>
                </a:cxn>
              </a:cxnLst>
              <a:rect l="0" t="0" r="r" b="b"/>
              <a:pathLst>
                <a:path w="152" h="152">
                  <a:moveTo>
                    <a:pt x="30" y="136"/>
                  </a:moveTo>
                  <a:cubicBezTo>
                    <a:pt x="43" y="146"/>
                    <a:pt x="59" y="152"/>
                    <a:pt x="76" y="152"/>
                  </a:cubicBezTo>
                  <a:cubicBezTo>
                    <a:pt x="118" y="152"/>
                    <a:pt x="152" y="118"/>
                    <a:pt x="152" y="76"/>
                  </a:cubicBezTo>
                  <a:cubicBezTo>
                    <a:pt x="152" y="34"/>
                    <a:pt x="118" y="0"/>
                    <a:pt x="76" y="0"/>
                  </a:cubicBezTo>
                  <a:cubicBezTo>
                    <a:pt x="34" y="0"/>
                    <a:pt x="0" y="34"/>
                    <a:pt x="0" y="76"/>
                  </a:cubicBezTo>
                  <a:cubicBezTo>
                    <a:pt x="0" y="87"/>
                    <a:pt x="3" y="98"/>
                    <a:pt x="7" y="107"/>
                  </a:cubicBez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36" name="Freeform 24">
              <a:extLst>
                <a:ext uri="{FF2B5EF4-FFF2-40B4-BE49-F238E27FC236}">
                  <a16:creationId xmlns:a16="http://schemas.microsoft.com/office/drawing/2014/main" id="{777EB8A2-24D8-4E2A-8496-1A4EB8B8F623}"/>
                </a:ext>
              </a:extLst>
            </p:cNvPr>
            <p:cNvSpPr>
              <a:spLocks/>
            </p:cNvSpPr>
            <p:nvPr/>
          </p:nvSpPr>
          <p:spPr bwMode="auto">
            <a:xfrm>
              <a:off x="2890" y="1500"/>
              <a:ext cx="73" cy="191"/>
            </a:xfrm>
            <a:custGeom>
              <a:avLst/>
              <a:gdLst>
                <a:gd name="T0" fmla="*/ 0 w 73"/>
                <a:gd name="T1" fmla="*/ 0 h 191"/>
                <a:gd name="T2" fmla="*/ 0 w 73"/>
                <a:gd name="T3" fmla="*/ 120 h 191"/>
                <a:gd name="T4" fmla="*/ 73 w 73"/>
                <a:gd name="T5" fmla="*/ 191 h 191"/>
              </a:gdLst>
              <a:ahLst/>
              <a:cxnLst>
                <a:cxn ang="0">
                  <a:pos x="T0" y="T1"/>
                </a:cxn>
                <a:cxn ang="0">
                  <a:pos x="T2" y="T3"/>
                </a:cxn>
                <a:cxn ang="0">
                  <a:pos x="T4" y="T5"/>
                </a:cxn>
              </a:cxnLst>
              <a:rect l="0" t="0" r="r" b="b"/>
              <a:pathLst>
                <a:path w="73" h="191">
                  <a:moveTo>
                    <a:pt x="0" y="0"/>
                  </a:moveTo>
                  <a:lnTo>
                    <a:pt x="0" y="120"/>
                  </a:lnTo>
                  <a:lnTo>
                    <a:pt x="73" y="191"/>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37" name="Freeform 25">
              <a:extLst>
                <a:ext uri="{FF2B5EF4-FFF2-40B4-BE49-F238E27FC236}">
                  <a16:creationId xmlns:a16="http://schemas.microsoft.com/office/drawing/2014/main" id="{AC7357D3-1303-423E-9C14-B214C90B07C3}"/>
                </a:ext>
              </a:extLst>
            </p:cNvPr>
            <p:cNvSpPr>
              <a:spLocks/>
            </p:cNvSpPr>
            <p:nvPr/>
          </p:nvSpPr>
          <p:spPr bwMode="auto">
            <a:xfrm>
              <a:off x="2715" y="1651"/>
              <a:ext cx="53" cy="34"/>
            </a:xfrm>
            <a:custGeom>
              <a:avLst/>
              <a:gdLst>
                <a:gd name="T0" fmla="*/ 53 w 53"/>
                <a:gd name="T1" fmla="*/ 0 h 34"/>
                <a:gd name="T2" fmla="*/ 35 w 53"/>
                <a:gd name="T3" fmla="*/ 34 h 34"/>
                <a:gd name="T4" fmla="*/ 0 w 53"/>
                <a:gd name="T5" fmla="*/ 16 h 34"/>
              </a:gdLst>
              <a:ahLst/>
              <a:cxnLst>
                <a:cxn ang="0">
                  <a:pos x="T0" y="T1"/>
                </a:cxn>
                <a:cxn ang="0">
                  <a:pos x="T2" y="T3"/>
                </a:cxn>
                <a:cxn ang="0">
                  <a:pos x="T4" y="T5"/>
                </a:cxn>
              </a:cxnLst>
              <a:rect l="0" t="0" r="r" b="b"/>
              <a:pathLst>
                <a:path w="53" h="34">
                  <a:moveTo>
                    <a:pt x="53" y="0"/>
                  </a:moveTo>
                  <a:lnTo>
                    <a:pt x="35" y="34"/>
                  </a:lnTo>
                  <a:lnTo>
                    <a:pt x="0" y="16"/>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38" name="Title 8">
            <a:extLst>
              <a:ext uri="{FF2B5EF4-FFF2-40B4-BE49-F238E27FC236}">
                <a16:creationId xmlns:a16="http://schemas.microsoft.com/office/drawing/2014/main" id="{011BA923-F3BA-45AF-A242-22D43DF3C8AE}"/>
              </a:ext>
            </a:extLst>
          </p:cNvPr>
          <p:cNvSpPr txBox="1">
            <a:spLocks/>
          </p:cNvSpPr>
          <p:nvPr/>
        </p:nvSpPr>
        <p:spPr>
          <a:xfrm>
            <a:off x="-3898243" y="6343409"/>
            <a:ext cx="2470821" cy="134974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defTabSz="731520">
              <a:defRPr/>
            </a:pPr>
            <a:r>
              <a:rPr lang="en-US" b="0" dirty="0">
                <a:solidFill>
                  <a:schemeClr val="lt1"/>
                </a:solidFill>
                <a:latin typeface="+mn-lt"/>
                <a:ea typeface="Amazon Ember" panose="020B0603020204020204" pitchFamily="34" charset="0"/>
                <a:cs typeface="Amazon Ember" panose="020B0603020204020204" pitchFamily="34" charset="0"/>
              </a:rPr>
              <a:t>Time to value</a:t>
            </a:r>
          </a:p>
        </p:txBody>
      </p:sp>
      <p:sp>
        <p:nvSpPr>
          <p:cNvPr id="41" name="Title 8">
            <a:extLst>
              <a:ext uri="{FF2B5EF4-FFF2-40B4-BE49-F238E27FC236}">
                <a16:creationId xmlns:a16="http://schemas.microsoft.com/office/drawing/2014/main" id="{09442F7C-D20D-4379-BC39-5B708D7BFDF9}"/>
              </a:ext>
            </a:extLst>
          </p:cNvPr>
          <p:cNvSpPr txBox="1">
            <a:spLocks/>
          </p:cNvSpPr>
          <p:nvPr/>
        </p:nvSpPr>
        <p:spPr>
          <a:xfrm>
            <a:off x="2372392" y="465122"/>
            <a:ext cx="7086568" cy="1688798"/>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defTabSz="731520">
              <a:lnSpc>
                <a:spcPct val="90000"/>
              </a:lnSpc>
              <a:defRPr/>
            </a:pPr>
            <a:r>
              <a:rPr lang="en-US" sz="5600" b="0" dirty="0">
                <a:solidFill>
                  <a:schemeClr val="bg2"/>
                </a:solidFill>
                <a:latin typeface="+mj-lt"/>
                <a:ea typeface="Amazon Ember" panose="020B0603020204020204" pitchFamily="34" charset="0"/>
                <a:cs typeface="Amazon Ember" panose="020B0603020204020204" pitchFamily="34" charset="0"/>
              </a:rPr>
              <a:t>Distributed optimized capacity</a:t>
            </a:r>
          </a:p>
        </p:txBody>
      </p:sp>
      <p:sp>
        <p:nvSpPr>
          <p:cNvPr id="26" name="Title 1">
            <a:extLst>
              <a:ext uri="{FF2B5EF4-FFF2-40B4-BE49-F238E27FC236}">
                <a16:creationId xmlns:a16="http://schemas.microsoft.com/office/drawing/2014/main" id="{2ED291C2-BF34-4A26-9883-647C8A6B3EF4}"/>
              </a:ext>
            </a:extLst>
          </p:cNvPr>
          <p:cNvSpPr txBox="1">
            <a:spLocks/>
          </p:cNvSpPr>
          <p:nvPr/>
        </p:nvSpPr>
        <p:spPr>
          <a:xfrm>
            <a:off x="323852" y="-2073041"/>
            <a:ext cx="13982827" cy="1079598"/>
          </a:xfrm>
          <a:prstGeom prst="rect">
            <a:avLst/>
          </a:prstGeom>
        </p:spPr>
        <p:txBody>
          <a:bodyPr vert="horz" wrap="square" lIns="182880" tIns="146304" rIns="182880" bIns="146304" rtlCol="0" anchor="t">
            <a:noAutofit/>
          </a:bodyPr>
          <a:lstStyle>
            <a:lvl1pPr algn="l" defTabSz="1097278" rtl="0" eaLnBrk="1" latinLnBrk="0" hangingPunct="1">
              <a:lnSpc>
                <a:spcPct val="90000"/>
              </a:lnSpc>
              <a:spcBef>
                <a:spcPct val="0"/>
              </a:spcBef>
              <a:buNone/>
              <a:defRPr lang="en-US" sz="4800" b="0" kern="1200" cap="none" spc="-120" baseline="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1097278"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20" normalizeH="0" baseline="0" noProof="0" dirty="0">
                <a:ln w="3175">
                  <a:noFill/>
                </a:ln>
                <a:solidFill>
                  <a:srgbClr val="F0F0F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Pathway for innovation</a:t>
            </a:r>
          </a:p>
        </p:txBody>
      </p:sp>
    </p:spTree>
    <p:extLst>
      <p:ext uri="{BB962C8B-B14F-4D97-AF65-F5344CB8AC3E}">
        <p14:creationId xmlns:p14="http://schemas.microsoft.com/office/powerpoint/2010/main" val="2279699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8">
            <a:extLst>
              <a:ext uri="{FF2B5EF4-FFF2-40B4-BE49-F238E27FC236}">
                <a16:creationId xmlns:a16="http://schemas.microsoft.com/office/drawing/2014/main" id="{C9549E02-DB4E-4D29-B6EB-D669A85EE16E}"/>
              </a:ext>
            </a:extLst>
          </p:cNvPr>
          <p:cNvSpPr txBox="1">
            <a:spLocks/>
          </p:cNvSpPr>
          <p:nvPr/>
        </p:nvSpPr>
        <p:spPr>
          <a:xfrm>
            <a:off x="0" y="3042255"/>
            <a:ext cx="3584448" cy="743011"/>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defTabSz="731520">
              <a:lnSpc>
                <a:spcPct val="90000"/>
              </a:lnSpc>
              <a:defRPr/>
            </a:pPr>
            <a:r>
              <a:rPr lang="en-US" sz="3200" b="0" dirty="0">
                <a:solidFill>
                  <a:schemeClr val="tx1"/>
                </a:solidFill>
                <a:latin typeface="+mn-lt"/>
                <a:ea typeface="Amazon Ember" panose="020B0603020204020204" pitchFamily="34" charset="0"/>
                <a:cs typeface="Amazon Ember" panose="020B0603020204020204" pitchFamily="34" charset="0"/>
              </a:rPr>
              <a:t>Culture</a:t>
            </a:r>
          </a:p>
        </p:txBody>
      </p:sp>
      <p:sp>
        <p:nvSpPr>
          <p:cNvPr id="8" name="Title 8">
            <a:extLst>
              <a:ext uri="{FF2B5EF4-FFF2-40B4-BE49-F238E27FC236}">
                <a16:creationId xmlns:a16="http://schemas.microsoft.com/office/drawing/2014/main" id="{EB90601B-5838-4CF2-A198-6D8F635E1CE3}"/>
              </a:ext>
            </a:extLst>
          </p:cNvPr>
          <p:cNvSpPr txBox="1">
            <a:spLocks/>
          </p:cNvSpPr>
          <p:nvPr/>
        </p:nvSpPr>
        <p:spPr>
          <a:xfrm>
            <a:off x="3584448" y="3042255"/>
            <a:ext cx="3730752" cy="743011"/>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defTabSz="731520">
              <a:lnSpc>
                <a:spcPct val="90000"/>
              </a:lnSpc>
              <a:defRPr/>
            </a:pPr>
            <a:r>
              <a:rPr lang="en-US" sz="3200" b="0" dirty="0">
                <a:solidFill>
                  <a:schemeClr val="tx1"/>
                </a:solidFill>
                <a:latin typeface="+mn-lt"/>
                <a:ea typeface="Amazon Ember" panose="020B0603020204020204" pitchFamily="34" charset="0"/>
                <a:cs typeface="Amazon Ember" panose="020B0603020204020204" pitchFamily="34" charset="0"/>
              </a:rPr>
              <a:t>Skills</a:t>
            </a:r>
          </a:p>
        </p:txBody>
      </p:sp>
      <p:sp>
        <p:nvSpPr>
          <p:cNvPr id="9" name="Title 8">
            <a:extLst>
              <a:ext uri="{FF2B5EF4-FFF2-40B4-BE49-F238E27FC236}">
                <a16:creationId xmlns:a16="http://schemas.microsoft.com/office/drawing/2014/main" id="{B4C7E970-1504-44BA-95F3-CC6994CDB81D}"/>
              </a:ext>
            </a:extLst>
          </p:cNvPr>
          <p:cNvSpPr txBox="1">
            <a:spLocks/>
          </p:cNvSpPr>
          <p:nvPr/>
        </p:nvSpPr>
        <p:spPr>
          <a:xfrm>
            <a:off x="7168895" y="3042255"/>
            <a:ext cx="3730750" cy="743011"/>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defTabSz="731520">
              <a:lnSpc>
                <a:spcPct val="90000"/>
              </a:lnSpc>
              <a:defRPr/>
            </a:pPr>
            <a:r>
              <a:rPr lang="en-US" sz="3200" b="0" dirty="0">
                <a:solidFill>
                  <a:schemeClr val="tx1"/>
                </a:solidFill>
                <a:latin typeface="+mn-lt"/>
                <a:ea typeface="Amazon Ember" panose="020B0603020204020204" pitchFamily="34" charset="0"/>
                <a:cs typeface="Amazon Ember" panose="020B0603020204020204" pitchFamily="34" charset="0"/>
              </a:rPr>
              <a:t>Organization</a:t>
            </a:r>
          </a:p>
        </p:txBody>
      </p:sp>
      <p:sp>
        <p:nvSpPr>
          <p:cNvPr id="14" name="Title 8">
            <a:extLst>
              <a:ext uri="{FF2B5EF4-FFF2-40B4-BE49-F238E27FC236}">
                <a16:creationId xmlns:a16="http://schemas.microsoft.com/office/drawing/2014/main" id="{B6F9911F-FAFB-44B7-878F-CC9572456EEE}"/>
              </a:ext>
            </a:extLst>
          </p:cNvPr>
          <p:cNvSpPr txBox="1">
            <a:spLocks/>
          </p:cNvSpPr>
          <p:nvPr/>
        </p:nvSpPr>
        <p:spPr>
          <a:xfrm>
            <a:off x="10899644" y="3042255"/>
            <a:ext cx="3626098" cy="743011"/>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defTabSz="731520">
              <a:lnSpc>
                <a:spcPct val="90000"/>
              </a:lnSpc>
              <a:defRPr/>
            </a:pPr>
            <a:r>
              <a:rPr lang="en-US" sz="3200" b="0" dirty="0">
                <a:solidFill>
                  <a:schemeClr val="tx1"/>
                </a:solidFill>
                <a:latin typeface="+mn-lt"/>
                <a:ea typeface="Amazon Ember" panose="020B0603020204020204" pitchFamily="34" charset="0"/>
                <a:cs typeface="Amazon Ember" panose="020B0603020204020204" pitchFamily="34" charset="0"/>
              </a:rPr>
              <a:t>Risk</a:t>
            </a:r>
          </a:p>
        </p:txBody>
      </p:sp>
      <p:sp>
        <p:nvSpPr>
          <p:cNvPr id="18" name="Mask_right">
            <a:extLst>
              <a:ext uri="{FF2B5EF4-FFF2-40B4-BE49-F238E27FC236}">
                <a16:creationId xmlns:a16="http://schemas.microsoft.com/office/drawing/2014/main" id="{C6191362-68E0-492A-B565-1D4A8462260F}"/>
              </a:ext>
            </a:extLst>
          </p:cNvPr>
          <p:cNvSpPr/>
          <p:nvPr/>
        </p:nvSpPr>
        <p:spPr>
          <a:xfrm>
            <a:off x="10858363" y="3901440"/>
            <a:ext cx="3772038" cy="4328160"/>
          </a:xfrm>
          <a:prstGeom prst="rect">
            <a:avLst/>
          </a:prstGeom>
          <a:gradFill>
            <a:gsLst>
              <a:gs pos="0">
                <a:schemeClr val="tx2">
                  <a:lumMod val="10000"/>
                </a:schemeClr>
              </a:gs>
              <a:gs pos="100000">
                <a:schemeClr val="bg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19" name="Arrow: Pentagon 18">
            <a:extLst>
              <a:ext uri="{FF2B5EF4-FFF2-40B4-BE49-F238E27FC236}">
                <a16:creationId xmlns:a16="http://schemas.microsoft.com/office/drawing/2014/main" id="{FEE64F2F-3C6E-4DF9-A254-4CD405464FEA}"/>
              </a:ext>
            </a:extLst>
          </p:cNvPr>
          <p:cNvSpPr/>
          <p:nvPr/>
        </p:nvSpPr>
        <p:spPr>
          <a:xfrm>
            <a:off x="5633922" y="3901440"/>
            <a:ext cx="5826022" cy="4328160"/>
          </a:xfrm>
          <a:prstGeom prst="homePlate">
            <a:avLst>
              <a:gd name="adj" fmla="val 11560"/>
            </a:avLst>
          </a:prstGeom>
          <a:gradFill>
            <a:gsLst>
              <a:gs pos="1961">
                <a:schemeClr val="tx2">
                  <a:lumMod val="50000"/>
                </a:schemeClr>
              </a:gs>
              <a:gs pos="100000">
                <a:schemeClr val="bg1">
                  <a:lumMod val="65000"/>
                  <a:lumOff val="3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24" name="Arrow: Pentagon 23">
            <a:extLst>
              <a:ext uri="{FF2B5EF4-FFF2-40B4-BE49-F238E27FC236}">
                <a16:creationId xmlns:a16="http://schemas.microsoft.com/office/drawing/2014/main" id="{06E81830-67B7-4277-B501-AD735918A605}"/>
              </a:ext>
            </a:extLst>
          </p:cNvPr>
          <p:cNvSpPr/>
          <p:nvPr/>
        </p:nvSpPr>
        <p:spPr>
          <a:xfrm>
            <a:off x="1993365" y="3901440"/>
            <a:ext cx="5826022" cy="4328160"/>
          </a:xfrm>
          <a:prstGeom prst="homePlate">
            <a:avLst>
              <a:gd name="adj" fmla="val 11560"/>
            </a:avLst>
          </a:prstGeom>
          <a:gradFill>
            <a:gsLst>
              <a:gs pos="0">
                <a:schemeClr val="accent6"/>
              </a:gs>
              <a:gs pos="100000">
                <a:schemeClr val="accent6">
                  <a:lumMod val="75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20" name="Arrow: Pentagon 19">
            <a:extLst>
              <a:ext uri="{FF2B5EF4-FFF2-40B4-BE49-F238E27FC236}">
                <a16:creationId xmlns:a16="http://schemas.microsoft.com/office/drawing/2014/main" id="{75EA9A5D-8CEC-4794-BDF9-226CA98FFC83}"/>
              </a:ext>
            </a:extLst>
          </p:cNvPr>
          <p:cNvSpPr/>
          <p:nvPr/>
        </p:nvSpPr>
        <p:spPr>
          <a:xfrm>
            <a:off x="0" y="3901440"/>
            <a:ext cx="4161549" cy="4328160"/>
          </a:xfrm>
          <a:prstGeom prst="homePlate">
            <a:avLst>
              <a:gd name="adj" fmla="val 11560"/>
            </a:avLst>
          </a:prstGeom>
          <a:gradFill>
            <a:gsLst>
              <a:gs pos="1961">
                <a:schemeClr val="accent5"/>
              </a:gs>
              <a:gs pos="100000">
                <a:srgbClr val="FD4D4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rial"/>
            </a:endParaRPr>
          </a:p>
        </p:txBody>
      </p:sp>
      <p:sp>
        <p:nvSpPr>
          <p:cNvPr id="3" name="Rectangle 2">
            <a:extLst>
              <a:ext uri="{FF2B5EF4-FFF2-40B4-BE49-F238E27FC236}">
                <a16:creationId xmlns:a16="http://schemas.microsoft.com/office/drawing/2014/main" id="{95358E32-41CA-475A-8F0D-E66E022DEA31}"/>
              </a:ext>
            </a:extLst>
          </p:cNvPr>
          <p:cNvSpPr/>
          <p:nvPr/>
        </p:nvSpPr>
        <p:spPr>
          <a:xfrm>
            <a:off x="491273"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r>
              <a:rPr lang="en-US" sz="2800" dirty="0">
                <a:solidFill>
                  <a:schemeClr val="tx1"/>
                </a:solidFill>
                <a:ea typeface="Amazon Ember" panose="020B0603020204020204" pitchFamily="34" charset="0"/>
                <a:cs typeface="Amazon Ember" panose="020B0603020204020204" pitchFamily="34" charset="0"/>
              </a:rPr>
              <a:t>Leadership systems and feedback</a:t>
            </a:r>
          </a:p>
        </p:txBody>
      </p:sp>
      <p:grpSp>
        <p:nvGrpSpPr>
          <p:cNvPr id="26" name="Group 25">
            <a:extLst>
              <a:ext uri="{FF2B5EF4-FFF2-40B4-BE49-F238E27FC236}">
                <a16:creationId xmlns:a16="http://schemas.microsoft.com/office/drawing/2014/main" id="{6BE4D8F5-57CF-4BC7-92E5-F902EE8FB3DF}"/>
              </a:ext>
            </a:extLst>
          </p:cNvPr>
          <p:cNvGrpSpPr/>
          <p:nvPr/>
        </p:nvGrpSpPr>
        <p:grpSpPr>
          <a:xfrm>
            <a:off x="1380112" y="4585929"/>
            <a:ext cx="1140333" cy="1359112"/>
            <a:chOff x="2897012" y="2317750"/>
            <a:chExt cx="581499" cy="693063"/>
          </a:xfrm>
        </p:grpSpPr>
        <p:sp>
          <p:nvSpPr>
            <p:cNvPr id="28" name="Freeform 11">
              <a:extLst>
                <a:ext uri="{FF2B5EF4-FFF2-40B4-BE49-F238E27FC236}">
                  <a16:creationId xmlns:a16="http://schemas.microsoft.com/office/drawing/2014/main" id="{4BBB6115-0690-4FC1-8454-8A2728F5F817}"/>
                </a:ext>
              </a:extLst>
            </p:cNvPr>
            <p:cNvSpPr>
              <a:spLocks/>
            </p:cNvSpPr>
            <p:nvPr/>
          </p:nvSpPr>
          <p:spPr bwMode="auto">
            <a:xfrm>
              <a:off x="2941462" y="2317750"/>
              <a:ext cx="537049" cy="661314"/>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29" name="Oval 28">
              <a:extLst>
                <a:ext uri="{FF2B5EF4-FFF2-40B4-BE49-F238E27FC236}">
                  <a16:creationId xmlns:a16="http://schemas.microsoft.com/office/drawing/2014/main" id="{421CC304-ED9B-48CE-B1C2-B11543F2E420}"/>
                </a:ext>
              </a:extLst>
            </p:cNvPr>
            <p:cNvSpPr/>
            <p:nvPr/>
          </p:nvSpPr>
          <p:spPr>
            <a:xfrm>
              <a:off x="3036094" y="2533076"/>
              <a:ext cx="88106" cy="88106"/>
            </a:xfrm>
            <a:prstGeom prst="ellipse">
              <a:avLst/>
            </a:prstGeom>
            <a:no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30" name="Rectangle 29">
              <a:extLst>
                <a:ext uri="{FF2B5EF4-FFF2-40B4-BE49-F238E27FC236}">
                  <a16:creationId xmlns:a16="http://schemas.microsoft.com/office/drawing/2014/main" id="{2D63B225-75CD-40B8-9F35-715EF0857B57}"/>
                </a:ext>
              </a:extLst>
            </p:cNvPr>
            <p:cNvSpPr/>
            <p:nvPr/>
          </p:nvSpPr>
          <p:spPr>
            <a:xfrm>
              <a:off x="3161109" y="2533076"/>
              <a:ext cx="88106" cy="88106"/>
            </a:xfrm>
            <a:prstGeom prst="rect">
              <a:avLst/>
            </a:prstGeom>
            <a:no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31" name="Isosceles Triangle 30">
              <a:extLst>
                <a:ext uri="{FF2B5EF4-FFF2-40B4-BE49-F238E27FC236}">
                  <a16:creationId xmlns:a16="http://schemas.microsoft.com/office/drawing/2014/main" id="{F3655DB7-C7E8-46C9-A21B-E6F2332A837A}"/>
                </a:ext>
              </a:extLst>
            </p:cNvPr>
            <p:cNvSpPr/>
            <p:nvPr/>
          </p:nvSpPr>
          <p:spPr>
            <a:xfrm>
              <a:off x="3286125" y="2533076"/>
              <a:ext cx="88106" cy="88106"/>
            </a:xfrm>
            <a:prstGeom prst="triangle">
              <a:avLst/>
            </a:prstGeom>
            <a:no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34" name="Freeform 11">
              <a:extLst>
                <a:ext uri="{FF2B5EF4-FFF2-40B4-BE49-F238E27FC236}">
                  <a16:creationId xmlns:a16="http://schemas.microsoft.com/office/drawing/2014/main" id="{A6BE21FE-0B19-43A0-9EE1-A44581366054}"/>
                </a:ext>
              </a:extLst>
            </p:cNvPr>
            <p:cNvSpPr>
              <a:spLocks/>
            </p:cNvSpPr>
            <p:nvPr/>
          </p:nvSpPr>
          <p:spPr bwMode="auto">
            <a:xfrm flipH="1">
              <a:off x="2897012" y="2699780"/>
              <a:ext cx="252588" cy="311033"/>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solidFill>
              <a:srgbClr val="FD616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grpSp>
      <p:sp>
        <p:nvSpPr>
          <p:cNvPr id="5" name="Rectangle 4">
            <a:extLst>
              <a:ext uri="{FF2B5EF4-FFF2-40B4-BE49-F238E27FC236}">
                <a16:creationId xmlns:a16="http://schemas.microsoft.com/office/drawing/2014/main" id="{381AB442-767F-4A51-B7A9-95ED922F91C4}"/>
              </a:ext>
            </a:extLst>
          </p:cNvPr>
          <p:cNvSpPr/>
          <p:nvPr/>
        </p:nvSpPr>
        <p:spPr>
          <a:xfrm>
            <a:off x="4292633"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r>
              <a:rPr lang="en-US" sz="2800" dirty="0">
                <a:solidFill>
                  <a:schemeClr val="bg2"/>
                </a:solidFill>
                <a:ea typeface="Amazon Ember" panose="020B0603020204020204" pitchFamily="34" charset="0"/>
                <a:cs typeface="Amazon Ember" panose="020B0603020204020204" pitchFamily="34" charset="0"/>
              </a:rPr>
              <a:t>Training</a:t>
            </a:r>
            <a:br>
              <a:rPr lang="en-US" sz="2800" dirty="0">
                <a:solidFill>
                  <a:schemeClr val="bg2"/>
                </a:solidFill>
                <a:ea typeface="Amazon Ember" panose="020B0603020204020204" pitchFamily="34" charset="0"/>
                <a:cs typeface="Amazon Ember" panose="020B0603020204020204" pitchFamily="34" charset="0"/>
              </a:rPr>
            </a:br>
            <a:r>
              <a:rPr lang="en-US" sz="2800" dirty="0">
                <a:solidFill>
                  <a:schemeClr val="bg2"/>
                </a:solidFill>
                <a:ea typeface="Amazon Ember" panose="020B0603020204020204" pitchFamily="34" charset="0"/>
                <a:cs typeface="Amazon Ember" panose="020B0603020204020204" pitchFamily="34" charset="0"/>
              </a:rPr>
              <a:t>and compensation</a:t>
            </a:r>
          </a:p>
        </p:txBody>
      </p:sp>
      <p:sp>
        <p:nvSpPr>
          <p:cNvPr id="41" name="Freeform 11">
            <a:extLst>
              <a:ext uri="{FF2B5EF4-FFF2-40B4-BE49-F238E27FC236}">
                <a16:creationId xmlns:a16="http://schemas.microsoft.com/office/drawing/2014/main" id="{30FB4A3F-113E-41EE-B94B-5E99C4BF8956}"/>
              </a:ext>
            </a:extLst>
          </p:cNvPr>
          <p:cNvSpPr>
            <a:spLocks noEditPoints="1"/>
          </p:cNvSpPr>
          <p:nvPr/>
        </p:nvSpPr>
        <p:spPr bwMode="auto">
          <a:xfrm>
            <a:off x="5309206" y="4636038"/>
            <a:ext cx="975664" cy="1552928"/>
          </a:xfrm>
          <a:custGeom>
            <a:avLst/>
            <a:gdLst>
              <a:gd name="T0" fmla="*/ 603 w 1286"/>
              <a:gd name="T1" fmla="*/ 1237 h 2050"/>
              <a:gd name="T2" fmla="*/ 367 w 1286"/>
              <a:gd name="T3" fmla="*/ 1555 h 2050"/>
              <a:gd name="T4" fmla="*/ 45 w 1286"/>
              <a:gd name="T5" fmla="*/ 1530 h 2050"/>
              <a:gd name="T6" fmla="*/ 266 w 1286"/>
              <a:gd name="T7" fmla="*/ 1111 h 2050"/>
              <a:gd name="T8" fmla="*/ 306 w 1286"/>
              <a:gd name="T9" fmla="*/ 1227 h 2050"/>
              <a:gd name="T10" fmla="*/ 432 w 1286"/>
              <a:gd name="T11" fmla="*/ 1197 h 2050"/>
              <a:gd name="T12" fmla="*/ 507 w 1286"/>
              <a:gd name="T13" fmla="*/ 1298 h 2050"/>
              <a:gd name="T14" fmla="*/ 985 w 1286"/>
              <a:gd name="T15" fmla="*/ 1116 h 2050"/>
              <a:gd name="T16" fmla="*/ 934 w 1286"/>
              <a:gd name="T17" fmla="*/ 1202 h 2050"/>
              <a:gd name="T18" fmla="*/ 814 w 1286"/>
              <a:gd name="T19" fmla="*/ 1202 h 2050"/>
              <a:gd name="T20" fmla="*/ 744 w 1286"/>
              <a:gd name="T21" fmla="*/ 1272 h 2050"/>
              <a:gd name="T22" fmla="*/ 643 w 1286"/>
              <a:gd name="T23" fmla="*/ 1247 h 2050"/>
              <a:gd name="T24" fmla="*/ 955 w 1286"/>
              <a:gd name="T25" fmla="*/ 1727 h 2050"/>
              <a:gd name="T26" fmla="*/ 1171 w 1286"/>
              <a:gd name="T27" fmla="*/ 626 h 2050"/>
              <a:gd name="T28" fmla="*/ 1236 w 1286"/>
              <a:gd name="T29" fmla="*/ 727 h 2050"/>
              <a:gd name="T30" fmla="*/ 1156 w 1286"/>
              <a:gd name="T31" fmla="*/ 838 h 2050"/>
              <a:gd name="T32" fmla="*/ 1065 w 1286"/>
              <a:gd name="T33" fmla="*/ 954 h 2050"/>
              <a:gd name="T34" fmla="*/ 980 w 1286"/>
              <a:gd name="T35" fmla="*/ 1076 h 2050"/>
              <a:gd name="T36" fmla="*/ 899 w 1286"/>
              <a:gd name="T37" fmla="*/ 1187 h 2050"/>
              <a:gd name="T38" fmla="*/ 764 w 1286"/>
              <a:gd name="T39" fmla="*/ 1187 h 2050"/>
              <a:gd name="T40" fmla="*/ 618 w 1286"/>
              <a:gd name="T41" fmla="*/ 1182 h 2050"/>
              <a:gd name="T42" fmla="*/ 467 w 1286"/>
              <a:gd name="T43" fmla="*/ 1182 h 2050"/>
              <a:gd name="T44" fmla="*/ 331 w 1286"/>
              <a:gd name="T45" fmla="*/ 1182 h 2050"/>
              <a:gd name="T46" fmla="*/ 251 w 1286"/>
              <a:gd name="T47" fmla="*/ 1070 h 2050"/>
              <a:gd name="T48" fmla="*/ 171 w 1286"/>
              <a:gd name="T49" fmla="*/ 949 h 2050"/>
              <a:gd name="T50" fmla="*/ 80 w 1286"/>
              <a:gd name="T51" fmla="*/ 828 h 2050"/>
              <a:gd name="T52" fmla="*/ 0 w 1286"/>
              <a:gd name="T53" fmla="*/ 717 h 2050"/>
              <a:gd name="T54" fmla="*/ 45 w 1286"/>
              <a:gd name="T55" fmla="*/ 586 h 2050"/>
              <a:gd name="T56" fmla="*/ 95 w 1286"/>
              <a:gd name="T57" fmla="*/ 444 h 2050"/>
              <a:gd name="T58" fmla="*/ 135 w 1286"/>
              <a:gd name="T59" fmla="*/ 308 h 2050"/>
              <a:gd name="T60" fmla="*/ 181 w 1286"/>
              <a:gd name="T61" fmla="*/ 177 h 2050"/>
              <a:gd name="T62" fmla="*/ 311 w 1286"/>
              <a:gd name="T63" fmla="*/ 131 h 2050"/>
              <a:gd name="T64" fmla="*/ 452 w 1286"/>
              <a:gd name="T65" fmla="*/ 91 h 2050"/>
              <a:gd name="T66" fmla="*/ 588 w 1286"/>
              <a:gd name="T67" fmla="*/ 45 h 2050"/>
              <a:gd name="T68" fmla="*/ 718 w 1286"/>
              <a:gd name="T69" fmla="*/ 0 h 2050"/>
              <a:gd name="T70" fmla="*/ 834 w 1286"/>
              <a:gd name="T71" fmla="*/ 81 h 2050"/>
              <a:gd name="T72" fmla="*/ 945 w 1286"/>
              <a:gd name="T73" fmla="*/ 172 h 2050"/>
              <a:gd name="T74" fmla="*/ 1065 w 1286"/>
              <a:gd name="T75" fmla="*/ 258 h 2050"/>
              <a:gd name="T76" fmla="*/ 1176 w 1286"/>
              <a:gd name="T77" fmla="*/ 338 h 2050"/>
              <a:gd name="T78" fmla="*/ 1176 w 1286"/>
              <a:gd name="T79" fmla="*/ 480 h 2050"/>
              <a:gd name="T80" fmla="*/ 1171 w 1286"/>
              <a:gd name="T81" fmla="*/ 626 h 2050"/>
              <a:gd name="T82" fmla="*/ 613 w 1286"/>
              <a:gd name="T83" fmla="*/ 182 h 2050"/>
              <a:gd name="T84" fmla="*/ 241 w 1286"/>
              <a:gd name="T85" fmla="*/ 621 h 2050"/>
              <a:gd name="T86" fmla="*/ 613 w 1286"/>
              <a:gd name="T87" fmla="*/ 247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6" h="2050">
                <a:moveTo>
                  <a:pt x="537" y="1277"/>
                </a:moveTo>
                <a:cubicBezTo>
                  <a:pt x="537" y="1277"/>
                  <a:pt x="537" y="1277"/>
                  <a:pt x="537" y="1277"/>
                </a:cubicBezTo>
                <a:cubicBezTo>
                  <a:pt x="603" y="1237"/>
                  <a:pt x="603" y="1237"/>
                  <a:pt x="603" y="1237"/>
                </a:cubicBezTo>
                <a:cubicBezTo>
                  <a:pt x="603" y="1237"/>
                  <a:pt x="603" y="1237"/>
                  <a:pt x="603" y="1237"/>
                </a:cubicBezTo>
                <a:cubicBezTo>
                  <a:pt x="558" y="1530"/>
                  <a:pt x="512" y="1687"/>
                  <a:pt x="487" y="1762"/>
                </a:cubicBezTo>
                <a:cubicBezTo>
                  <a:pt x="487" y="1762"/>
                  <a:pt x="487" y="1762"/>
                  <a:pt x="367" y="1555"/>
                </a:cubicBezTo>
                <a:cubicBezTo>
                  <a:pt x="367" y="1555"/>
                  <a:pt x="367" y="1555"/>
                  <a:pt x="357" y="1540"/>
                </a:cubicBezTo>
                <a:cubicBezTo>
                  <a:pt x="357" y="1540"/>
                  <a:pt x="357" y="1540"/>
                  <a:pt x="331" y="1540"/>
                </a:cubicBezTo>
                <a:cubicBezTo>
                  <a:pt x="331" y="1540"/>
                  <a:pt x="331" y="1540"/>
                  <a:pt x="45" y="1530"/>
                </a:cubicBezTo>
                <a:cubicBezTo>
                  <a:pt x="125" y="1409"/>
                  <a:pt x="186" y="1257"/>
                  <a:pt x="231" y="1111"/>
                </a:cubicBezTo>
                <a:cubicBezTo>
                  <a:pt x="231" y="1111"/>
                  <a:pt x="231" y="1111"/>
                  <a:pt x="251" y="1111"/>
                </a:cubicBezTo>
                <a:cubicBezTo>
                  <a:pt x="251" y="1111"/>
                  <a:pt x="251" y="1111"/>
                  <a:pt x="266" y="1111"/>
                </a:cubicBezTo>
                <a:cubicBezTo>
                  <a:pt x="266" y="1111"/>
                  <a:pt x="266" y="1111"/>
                  <a:pt x="271" y="1126"/>
                </a:cubicBezTo>
                <a:cubicBezTo>
                  <a:pt x="271" y="1126"/>
                  <a:pt x="271" y="1126"/>
                  <a:pt x="296" y="1197"/>
                </a:cubicBezTo>
                <a:cubicBezTo>
                  <a:pt x="296" y="1197"/>
                  <a:pt x="296" y="1197"/>
                  <a:pt x="306" y="1227"/>
                </a:cubicBezTo>
                <a:cubicBezTo>
                  <a:pt x="306" y="1227"/>
                  <a:pt x="306" y="1227"/>
                  <a:pt x="341" y="1222"/>
                </a:cubicBezTo>
                <a:cubicBezTo>
                  <a:pt x="341" y="1222"/>
                  <a:pt x="341" y="1222"/>
                  <a:pt x="417" y="1202"/>
                </a:cubicBezTo>
                <a:cubicBezTo>
                  <a:pt x="417" y="1202"/>
                  <a:pt x="417" y="1202"/>
                  <a:pt x="432" y="1197"/>
                </a:cubicBezTo>
                <a:cubicBezTo>
                  <a:pt x="432" y="1197"/>
                  <a:pt x="432" y="1197"/>
                  <a:pt x="442" y="1212"/>
                </a:cubicBezTo>
                <a:cubicBezTo>
                  <a:pt x="442" y="1212"/>
                  <a:pt x="442" y="1212"/>
                  <a:pt x="487" y="1267"/>
                </a:cubicBezTo>
                <a:cubicBezTo>
                  <a:pt x="487" y="1267"/>
                  <a:pt x="487" y="1267"/>
                  <a:pt x="507" y="1298"/>
                </a:cubicBezTo>
                <a:cubicBezTo>
                  <a:pt x="507" y="1298"/>
                  <a:pt x="507" y="1298"/>
                  <a:pt x="537" y="1277"/>
                </a:cubicBezTo>
                <a:close/>
                <a:moveTo>
                  <a:pt x="1005" y="1116"/>
                </a:moveTo>
                <a:cubicBezTo>
                  <a:pt x="985" y="1116"/>
                  <a:pt x="985" y="1116"/>
                  <a:pt x="985" y="1116"/>
                </a:cubicBezTo>
                <a:cubicBezTo>
                  <a:pt x="970" y="1116"/>
                  <a:pt x="970" y="1116"/>
                  <a:pt x="970" y="1116"/>
                </a:cubicBezTo>
                <a:cubicBezTo>
                  <a:pt x="965" y="1131"/>
                  <a:pt x="965" y="1131"/>
                  <a:pt x="965" y="1131"/>
                </a:cubicBezTo>
                <a:cubicBezTo>
                  <a:pt x="934" y="1202"/>
                  <a:pt x="934" y="1202"/>
                  <a:pt x="934" y="1202"/>
                </a:cubicBezTo>
                <a:cubicBezTo>
                  <a:pt x="924" y="1232"/>
                  <a:pt x="924" y="1232"/>
                  <a:pt x="924" y="1232"/>
                </a:cubicBezTo>
                <a:cubicBezTo>
                  <a:pt x="889" y="1222"/>
                  <a:pt x="889" y="1222"/>
                  <a:pt x="889" y="1222"/>
                </a:cubicBezTo>
                <a:cubicBezTo>
                  <a:pt x="814" y="1202"/>
                  <a:pt x="814" y="1202"/>
                  <a:pt x="814" y="1202"/>
                </a:cubicBezTo>
                <a:cubicBezTo>
                  <a:pt x="799" y="1202"/>
                  <a:pt x="799" y="1202"/>
                  <a:pt x="799" y="1202"/>
                </a:cubicBezTo>
                <a:cubicBezTo>
                  <a:pt x="789" y="1212"/>
                  <a:pt x="789" y="1212"/>
                  <a:pt x="789" y="1212"/>
                </a:cubicBezTo>
                <a:cubicBezTo>
                  <a:pt x="744" y="1272"/>
                  <a:pt x="744" y="1272"/>
                  <a:pt x="744" y="1272"/>
                </a:cubicBezTo>
                <a:cubicBezTo>
                  <a:pt x="718" y="1298"/>
                  <a:pt x="718" y="1298"/>
                  <a:pt x="718" y="1298"/>
                </a:cubicBezTo>
                <a:cubicBezTo>
                  <a:pt x="693" y="1277"/>
                  <a:pt x="693" y="1277"/>
                  <a:pt x="693" y="1277"/>
                </a:cubicBezTo>
                <a:cubicBezTo>
                  <a:pt x="643" y="1247"/>
                  <a:pt x="643" y="1247"/>
                  <a:pt x="643" y="1247"/>
                </a:cubicBezTo>
                <a:cubicBezTo>
                  <a:pt x="633" y="1288"/>
                  <a:pt x="628" y="1323"/>
                  <a:pt x="623" y="1358"/>
                </a:cubicBezTo>
                <a:cubicBezTo>
                  <a:pt x="759" y="1929"/>
                  <a:pt x="844" y="2050"/>
                  <a:pt x="844" y="2050"/>
                </a:cubicBezTo>
                <a:cubicBezTo>
                  <a:pt x="955" y="1727"/>
                  <a:pt x="955" y="1727"/>
                  <a:pt x="955" y="1727"/>
                </a:cubicBezTo>
                <a:cubicBezTo>
                  <a:pt x="1286" y="1676"/>
                  <a:pt x="1286" y="1676"/>
                  <a:pt x="1286" y="1676"/>
                </a:cubicBezTo>
                <a:cubicBezTo>
                  <a:pt x="1171" y="1530"/>
                  <a:pt x="1075" y="1318"/>
                  <a:pt x="1005" y="1116"/>
                </a:cubicBezTo>
                <a:close/>
                <a:moveTo>
                  <a:pt x="1171" y="626"/>
                </a:moveTo>
                <a:cubicBezTo>
                  <a:pt x="1171" y="626"/>
                  <a:pt x="1171" y="626"/>
                  <a:pt x="1171" y="626"/>
                </a:cubicBezTo>
                <a:cubicBezTo>
                  <a:pt x="1196" y="662"/>
                  <a:pt x="1196" y="662"/>
                  <a:pt x="1196" y="662"/>
                </a:cubicBezTo>
                <a:cubicBezTo>
                  <a:pt x="1196" y="662"/>
                  <a:pt x="1196" y="662"/>
                  <a:pt x="1236" y="727"/>
                </a:cubicBezTo>
                <a:cubicBezTo>
                  <a:pt x="1236" y="727"/>
                  <a:pt x="1236" y="727"/>
                  <a:pt x="1176" y="773"/>
                </a:cubicBezTo>
                <a:cubicBezTo>
                  <a:pt x="1176" y="773"/>
                  <a:pt x="1176" y="773"/>
                  <a:pt x="1146" y="798"/>
                </a:cubicBezTo>
                <a:cubicBezTo>
                  <a:pt x="1146" y="798"/>
                  <a:pt x="1146" y="798"/>
                  <a:pt x="1156" y="838"/>
                </a:cubicBezTo>
                <a:cubicBezTo>
                  <a:pt x="1156" y="838"/>
                  <a:pt x="1156" y="838"/>
                  <a:pt x="1176" y="914"/>
                </a:cubicBezTo>
                <a:cubicBezTo>
                  <a:pt x="1176" y="914"/>
                  <a:pt x="1176" y="914"/>
                  <a:pt x="1100" y="939"/>
                </a:cubicBezTo>
                <a:cubicBezTo>
                  <a:pt x="1100" y="939"/>
                  <a:pt x="1100" y="939"/>
                  <a:pt x="1065" y="954"/>
                </a:cubicBezTo>
                <a:cubicBezTo>
                  <a:pt x="1065" y="954"/>
                  <a:pt x="1065" y="954"/>
                  <a:pt x="1065" y="995"/>
                </a:cubicBezTo>
                <a:cubicBezTo>
                  <a:pt x="1065" y="995"/>
                  <a:pt x="1065" y="995"/>
                  <a:pt x="1060" y="1070"/>
                </a:cubicBezTo>
                <a:cubicBezTo>
                  <a:pt x="1060" y="1070"/>
                  <a:pt x="1060" y="1070"/>
                  <a:pt x="980" y="1076"/>
                </a:cubicBezTo>
                <a:cubicBezTo>
                  <a:pt x="980" y="1076"/>
                  <a:pt x="980" y="1076"/>
                  <a:pt x="940" y="1076"/>
                </a:cubicBezTo>
                <a:cubicBezTo>
                  <a:pt x="940" y="1076"/>
                  <a:pt x="940" y="1076"/>
                  <a:pt x="929" y="1116"/>
                </a:cubicBezTo>
                <a:cubicBezTo>
                  <a:pt x="929" y="1116"/>
                  <a:pt x="929" y="1116"/>
                  <a:pt x="899" y="1187"/>
                </a:cubicBezTo>
                <a:cubicBezTo>
                  <a:pt x="899" y="1187"/>
                  <a:pt x="899" y="1187"/>
                  <a:pt x="824" y="1166"/>
                </a:cubicBezTo>
                <a:cubicBezTo>
                  <a:pt x="824" y="1166"/>
                  <a:pt x="824" y="1166"/>
                  <a:pt x="789" y="1156"/>
                </a:cubicBezTo>
                <a:cubicBezTo>
                  <a:pt x="789" y="1156"/>
                  <a:pt x="789" y="1156"/>
                  <a:pt x="764" y="1187"/>
                </a:cubicBezTo>
                <a:cubicBezTo>
                  <a:pt x="764" y="1187"/>
                  <a:pt x="764" y="1187"/>
                  <a:pt x="713" y="1242"/>
                </a:cubicBezTo>
                <a:cubicBezTo>
                  <a:pt x="713" y="1242"/>
                  <a:pt x="713" y="1242"/>
                  <a:pt x="648" y="1202"/>
                </a:cubicBezTo>
                <a:cubicBezTo>
                  <a:pt x="648" y="1202"/>
                  <a:pt x="648" y="1202"/>
                  <a:pt x="618" y="1182"/>
                </a:cubicBezTo>
                <a:cubicBezTo>
                  <a:pt x="618" y="1182"/>
                  <a:pt x="618" y="1182"/>
                  <a:pt x="583" y="1202"/>
                </a:cubicBezTo>
                <a:cubicBezTo>
                  <a:pt x="583" y="1202"/>
                  <a:pt x="583" y="1202"/>
                  <a:pt x="517" y="1242"/>
                </a:cubicBezTo>
                <a:cubicBezTo>
                  <a:pt x="517" y="1242"/>
                  <a:pt x="517" y="1242"/>
                  <a:pt x="467" y="1182"/>
                </a:cubicBezTo>
                <a:cubicBezTo>
                  <a:pt x="467" y="1182"/>
                  <a:pt x="467" y="1182"/>
                  <a:pt x="447" y="1151"/>
                </a:cubicBezTo>
                <a:cubicBezTo>
                  <a:pt x="447" y="1151"/>
                  <a:pt x="447" y="1151"/>
                  <a:pt x="407" y="1161"/>
                </a:cubicBezTo>
                <a:cubicBezTo>
                  <a:pt x="407" y="1161"/>
                  <a:pt x="407" y="1161"/>
                  <a:pt x="331" y="1182"/>
                </a:cubicBezTo>
                <a:cubicBezTo>
                  <a:pt x="331" y="1182"/>
                  <a:pt x="331" y="1182"/>
                  <a:pt x="306" y="1111"/>
                </a:cubicBezTo>
                <a:cubicBezTo>
                  <a:pt x="306" y="1111"/>
                  <a:pt x="306" y="1111"/>
                  <a:pt x="291" y="1070"/>
                </a:cubicBezTo>
                <a:cubicBezTo>
                  <a:pt x="291" y="1070"/>
                  <a:pt x="291" y="1070"/>
                  <a:pt x="251" y="1070"/>
                </a:cubicBezTo>
                <a:cubicBezTo>
                  <a:pt x="251" y="1070"/>
                  <a:pt x="251" y="1070"/>
                  <a:pt x="176" y="1065"/>
                </a:cubicBezTo>
                <a:cubicBezTo>
                  <a:pt x="176" y="1065"/>
                  <a:pt x="176" y="1065"/>
                  <a:pt x="171" y="990"/>
                </a:cubicBezTo>
                <a:cubicBezTo>
                  <a:pt x="171" y="990"/>
                  <a:pt x="171" y="990"/>
                  <a:pt x="171" y="949"/>
                </a:cubicBezTo>
                <a:cubicBezTo>
                  <a:pt x="171" y="949"/>
                  <a:pt x="171" y="949"/>
                  <a:pt x="130" y="934"/>
                </a:cubicBezTo>
                <a:cubicBezTo>
                  <a:pt x="130" y="934"/>
                  <a:pt x="130" y="934"/>
                  <a:pt x="60" y="904"/>
                </a:cubicBezTo>
                <a:cubicBezTo>
                  <a:pt x="60" y="904"/>
                  <a:pt x="60" y="904"/>
                  <a:pt x="80" y="828"/>
                </a:cubicBezTo>
                <a:cubicBezTo>
                  <a:pt x="80" y="828"/>
                  <a:pt x="80" y="828"/>
                  <a:pt x="90" y="793"/>
                </a:cubicBezTo>
                <a:cubicBezTo>
                  <a:pt x="90" y="793"/>
                  <a:pt x="90" y="793"/>
                  <a:pt x="60" y="767"/>
                </a:cubicBezTo>
                <a:cubicBezTo>
                  <a:pt x="60" y="767"/>
                  <a:pt x="60" y="767"/>
                  <a:pt x="0" y="717"/>
                </a:cubicBezTo>
                <a:cubicBezTo>
                  <a:pt x="0" y="717"/>
                  <a:pt x="0" y="717"/>
                  <a:pt x="45" y="651"/>
                </a:cubicBezTo>
                <a:cubicBezTo>
                  <a:pt x="45" y="651"/>
                  <a:pt x="45" y="651"/>
                  <a:pt x="65" y="621"/>
                </a:cubicBezTo>
                <a:cubicBezTo>
                  <a:pt x="65" y="621"/>
                  <a:pt x="65" y="621"/>
                  <a:pt x="45" y="586"/>
                </a:cubicBezTo>
                <a:cubicBezTo>
                  <a:pt x="45" y="586"/>
                  <a:pt x="45" y="586"/>
                  <a:pt x="5" y="520"/>
                </a:cubicBezTo>
                <a:cubicBezTo>
                  <a:pt x="5" y="520"/>
                  <a:pt x="5" y="520"/>
                  <a:pt x="65" y="475"/>
                </a:cubicBezTo>
                <a:cubicBezTo>
                  <a:pt x="65" y="475"/>
                  <a:pt x="65" y="475"/>
                  <a:pt x="95" y="444"/>
                </a:cubicBezTo>
                <a:cubicBezTo>
                  <a:pt x="95" y="444"/>
                  <a:pt x="95" y="444"/>
                  <a:pt x="85" y="409"/>
                </a:cubicBezTo>
                <a:cubicBezTo>
                  <a:pt x="85" y="409"/>
                  <a:pt x="85" y="409"/>
                  <a:pt x="65" y="333"/>
                </a:cubicBezTo>
                <a:cubicBezTo>
                  <a:pt x="65" y="333"/>
                  <a:pt x="65" y="333"/>
                  <a:pt x="135" y="308"/>
                </a:cubicBezTo>
                <a:cubicBezTo>
                  <a:pt x="135" y="308"/>
                  <a:pt x="135" y="308"/>
                  <a:pt x="176" y="293"/>
                </a:cubicBezTo>
                <a:cubicBezTo>
                  <a:pt x="176" y="293"/>
                  <a:pt x="176" y="293"/>
                  <a:pt x="176" y="252"/>
                </a:cubicBezTo>
                <a:cubicBezTo>
                  <a:pt x="176" y="252"/>
                  <a:pt x="176" y="252"/>
                  <a:pt x="181" y="177"/>
                </a:cubicBezTo>
                <a:cubicBezTo>
                  <a:pt x="181" y="177"/>
                  <a:pt x="181" y="177"/>
                  <a:pt x="256" y="172"/>
                </a:cubicBezTo>
                <a:cubicBezTo>
                  <a:pt x="256" y="172"/>
                  <a:pt x="256" y="172"/>
                  <a:pt x="296" y="172"/>
                </a:cubicBezTo>
                <a:cubicBezTo>
                  <a:pt x="296" y="172"/>
                  <a:pt x="296" y="172"/>
                  <a:pt x="311" y="131"/>
                </a:cubicBezTo>
                <a:cubicBezTo>
                  <a:pt x="311" y="131"/>
                  <a:pt x="311" y="131"/>
                  <a:pt x="341" y="61"/>
                </a:cubicBezTo>
                <a:cubicBezTo>
                  <a:pt x="341" y="61"/>
                  <a:pt x="341" y="61"/>
                  <a:pt x="412" y="81"/>
                </a:cubicBezTo>
                <a:cubicBezTo>
                  <a:pt x="412" y="81"/>
                  <a:pt x="412" y="81"/>
                  <a:pt x="452" y="91"/>
                </a:cubicBezTo>
                <a:cubicBezTo>
                  <a:pt x="452" y="91"/>
                  <a:pt x="452" y="91"/>
                  <a:pt x="477" y="61"/>
                </a:cubicBezTo>
                <a:cubicBezTo>
                  <a:pt x="477" y="61"/>
                  <a:pt x="477" y="61"/>
                  <a:pt x="527" y="0"/>
                </a:cubicBezTo>
                <a:cubicBezTo>
                  <a:pt x="527" y="0"/>
                  <a:pt x="527" y="0"/>
                  <a:pt x="588" y="45"/>
                </a:cubicBezTo>
                <a:cubicBezTo>
                  <a:pt x="588" y="45"/>
                  <a:pt x="588" y="45"/>
                  <a:pt x="623" y="66"/>
                </a:cubicBezTo>
                <a:cubicBezTo>
                  <a:pt x="623" y="66"/>
                  <a:pt x="623" y="66"/>
                  <a:pt x="658" y="45"/>
                </a:cubicBezTo>
                <a:cubicBezTo>
                  <a:pt x="658" y="45"/>
                  <a:pt x="658" y="45"/>
                  <a:pt x="718" y="0"/>
                </a:cubicBezTo>
                <a:cubicBezTo>
                  <a:pt x="718" y="0"/>
                  <a:pt x="718" y="0"/>
                  <a:pt x="769" y="61"/>
                </a:cubicBezTo>
                <a:cubicBezTo>
                  <a:pt x="769" y="61"/>
                  <a:pt x="769" y="61"/>
                  <a:pt x="794" y="91"/>
                </a:cubicBezTo>
                <a:cubicBezTo>
                  <a:pt x="794" y="91"/>
                  <a:pt x="794" y="91"/>
                  <a:pt x="834" y="81"/>
                </a:cubicBezTo>
                <a:cubicBezTo>
                  <a:pt x="834" y="81"/>
                  <a:pt x="834" y="81"/>
                  <a:pt x="904" y="66"/>
                </a:cubicBezTo>
                <a:cubicBezTo>
                  <a:pt x="904" y="66"/>
                  <a:pt x="904" y="66"/>
                  <a:pt x="934" y="136"/>
                </a:cubicBezTo>
                <a:cubicBezTo>
                  <a:pt x="934" y="136"/>
                  <a:pt x="934" y="136"/>
                  <a:pt x="945" y="172"/>
                </a:cubicBezTo>
                <a:cubicBezTo>
                  <a:pt x="945" y="172"/>
                  <a:pt x="945" y="172"/>
                  <a:pt x="990" y="177"/>
                </a:cubicBezTo>
                <a:cubicBezTo>
                  <a:pt x="990" y="177"/>
                  <a:pt x="990" y="177"/>
                  <a:pt x="1065" y="182"/>
                </a:cubicBezTo>
                <a:cubicBezTo>
                  <a:pt x="1065" y="182"/>
                  <a:pt x="1065" y="182"/>
                  <a:pt x="1065" y="258"/>
                </a:cubicBezTo>
                <a:cubicBezTo>
                  <a:pt x="1065" y="258"/>
                  <a:pt x="1065" y="258"/>
                  <a:pt x="1070" y="298"/>
                </a:cubicBezTo>
                <a:cubicBezTo>
                  <a:pt x="1070" y="298"/>
                  <a:pt x="1070" y="298"/>
                  <a:pt x="1105" y="313"/>
                </a:cubicBezTo>
                <a:cubicBezTo>
                  <a:pt x="1105" y="313"/>
                  <a:pt x="1105" y="313"/>
                  <a:pt x="1176" y="338"/>
                </a:cubicBezTo>
                <a:cubicBezTo>
                  <a:pt x="1176" y="338"/>
                  <a:pt x="1176" y="338"/>
                  <a:pt x="1156" y="414"/>
                </a:cubicBezTo>
                <a:cubicBezTo>
                  <a:pt x="1156" y="414"/>
                  <a:pt x="1156" y="414"/>
                  <a:pt x="1146" y="454"/>
                </a:cubicBezTo>
                <a:cubicBezTo>
                  <a:pt x="1146" y="454"/>
                  <a:pt x="1146" y="454"/>
                  <a:pt x="1176" y="480"/>
                </a:cubicBezTo>
                <a:cubicBezTo>
                  <a:pt x="1176" y="480"/>
                  <a:pt x="1176" y="480"/>
                  <a:pt x="1236" y="530"/>
                </a:cubicBezTo>
                <a:cubicBezTo>
                  <a:pt x="1236" y="530"/>
                  <a:pt x="1236" y="530"/>
                  <a:pt x="1196" y="591"/>
                </a:cubicBezTo>
                <a:cubicBezTo>
                  <a:pt x="1196" y="591"/>
                  <a:pt x="1196" y="591"/>
                  <a:pt x="1171" y="626"/>
                </a:cubicBezTo>
                <a:close/>
                <a:moveTo>
                  <a:pt x="613" y="1055"/>
                </a:moveTo>
                <a:cubicBezTo>
                  <a:pt x="849" y="1055"/>
                  <a:pt x="1040" y="858"/>
                  <a:pt x="1040" y="621"/>
                </a:cubicBezTo>
                <a:cubicBezTo>
                  <a:pt x="1040" y="379"/>
                  <a:pt x="849" y="182"/>
                  <a:pt x="613" y="182"/>
                </a:cubicBezTo>
                <a:cubicBezTo>
                  <a:pt x="372" y="182"/>
                  <a:pt x="181" y="379"/>
                  <a:pt x="181" y="621"/>
                </a:cubicBezTo>
                <a:cubicBezTo>
                  <a:pt x="181" y="858"/>
                  <a:pt x="372" y="1055"/>
                  <a:pt x="613" y="1055"/>
                </a:cubicBezTo>
                <a:close/>
                <a:moveTo>
                  <a:pt x="241" y="621"/>
                </a:moveTo>
                <a:cubicBezTo>
                  <a:pt x="241" y="823"/>
                  <a:pt x="407" y="990"/>
                  <a:pt x="613" y="990"/>
                </a:cubicBezTo>
                <a:cubicBezTo>
                  <a:pt x="814" y="990"/>
                  <a:pt x="980" y="823"/>
                  <a:pt x="980" y="621"/>
                </a:cubicBezTo>
                <a:cubicBezTo>
                  <a:pt x="980" y="414"/>
                  <a:pt x="814" y="247"/>
                  <a:pt x="613" y="247"/>
                </a:cubicBezTo>
                <a:cubicBezTo>
                  <a:pt x="407" y="247"/>
                  <a:pt x="241" y="414"/>
                  <a:pt x="241" y="621"/>
                </a:cubicBezTo>
                <a:close/>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kern="0" dirty="0">
              <a:solidFill>
                <a:srgbClr val="474746"/>
              </a:solidFill>
              <a:latin typeface="Arial"/>
            </a:endParaRPr>
          </a:p>
        </p:txBody>
      </p:sp>
      <p:sp>
        <p:nvSpPr>
          <p:cNvPr id="6" name="Rectangle 5">
            <a:extLst>
              <a:ext uri="{FF2B5EF4-FFF2-40B4-BE49-F238E27FC236}">
                <a16:creationId xmlns:a16="http://schemas.microsoft.com/office/drawing/2014/main" id="{4A08F0A7-6B70-4850-A34D-4BA8071B862C}"/>
              </a:ext>
            </a:extLst>
          </p:cNvPr>
          <p:cNvSpPr/>
          <p:nvPr/>
        </p:nvSpPr>
        <p:spPr>
          <a:xfrm>
            <a:off x="7948202"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r>
              <a:rPr lang="en-US" sz="2800" dirty="0">
                <a:solidFill>
                  <a:schemeClr val="tx1"/>
                </a:solidFill>
                <a:ea typeface="Amazon Ember" panose="020B0603020204020204" pitchFamily="34" charset="0"/>
                <a:cs typeface="Amazon Ember" panose="020B0603020204020204" pitchFamily="34" charset="0"/>
              </a:rPr>
              <a:t>Silos </a:t>
            </a:r>
            <a:br>
              <a:rPr lang="en-US" sz="2800" dirty="0">
                <a:solidFill>
                  <a:schemeClr val="tx1"/>
                </a:solidFill>
                <a:ea typeface="Amazon Ember" panose="020B0603020204020204" pitchFamily="34" charset="0"/>
                <a:cs typeface="Amazon Ember" panose="020B0603020204020204" pitchFamily="34" charset="0"/>
              </a:rPr>
            </a:br>
            <a:r>
              <a:rPr lang="en-US" sz="2800" dirty="0">
                <a:solidFill>
                  <a:schemeClr val="tx1"/>
                </a:solidFill>
                <a:ea typeface="Amazon Ember" panose="020B0603020204020204" pitchFamily="34" charset="0"/>
                <a:cs typeface="Amazon Ember" panose="020B0603020204020204" pitchFamily="34" charset="0"/>
              </a:rPr>
              <a:t>project to product</a:t>
            </a:r>
          </a:p>
        </p:txBody>
      </p:sp>
      <p:grpSp>
        <p:nvGrpSpPr>
          <p:cNvPr id="42" name="Group 41">
            <a:extLst>
              <a:ext uri="{FF2B5EF4-FFF2-40B4-BE49-F238E27FC236}">
                <a16:creationId xmlns:a16="http://schemas.microsoft.com/office/drawing/2014/main" id="{9537EFF4-C88B-46B9-A394-209000667F2B}"/>
              </a:ext>
            </a:extLst>
          </p:cNvPr>
          <p:cNvGrpSpPr/>
          <p:nvPr/>
        </p:nvGrpSpPr>
        <p:grpSpPr>
          <a:xfrm>
            <a:off x="8729586" y="4789789"/>
            <a:ext cx="1350061" cy="1245426"/>
            <a:chOff x="4221704" y="1791782"/>
            <a:chExt cx="700593" cy="646294"/>
          </a:xfrm>
        </p:grpSpPr>
        <p:sp>
          <p:nvSpPr>
            <p:cNvPr id="44" name="Freeform 25">
              <a:extLst>
                <a:ext uri="{FF2B5EF4-FFF2-40B4-BE49-F238E27FC236}">
                  <a16:creationId xmlns:a16="http://schemas.microsoft.com/office/drawing/2014/main" id="{A2CE95D1-8CF5-46D7-94EF-C46E98F04A69}"/>
                </a:ext>
              </a:extLst>
            </p:cNvPr>
            <p:cNvSpPr>
              <a:spLocks/>
            </p:cNvSpPr>
            <p:nvPr/>
          </p:nvSpPr>
          <p:spPr bwMode="auto">
            <a:xfrm>
              <a:off x="4346088" y="2191249"/>
              <a:ext cx="450441" cy="246827"/>
            </a:xfrm>
            <a:custGeom>
              <a:avLst/>
              <a:gdLst>
                <a:gd name="T0" fmla="*/ 0 w 1626"/>
                <a:gd name="T1" fmla="*/ 38 h 891"/>
                <a:gd name="T2" fmla="*/ 0 w 1626"/>
                <a:gd name="T3" fmla="*/ 351 h 891"/>
                <a:gd name="T4" fmla="*/ 810 w 1626"/>
                <a:gd name="T5" fmla="*/ 891 h 891"/>
                <a:gd name="T6" fmla="*/ 1626 w 1626"/>
                <a:gd name="T7" fmla="*/ 351 h 891"/>
                <a:gd name="T8" fmla="*/ 1626 w 1626"/>
                <a:gd name="T9" fmla="*/ 0 h 891"/>
              </a:gdLst>
              <a:ahLst/>
              <a:cxnLst>
                <a:cxn ang="0">
                  <a:pos x="T0" y="T1"/>
                </a:cxn>
                <a:cxn ang="0">
                  <a:pos x="T2" y="T3"/>
                </a:cxn>
                <a:cxn ang="0">
                  <a:pos x="T4" y="T5"/>
                </a:cxn>
                <a:cxn ang="0">
                  <a:pos x="T6" y="T7"/>
                </a:cxn>
                <a:cxn ang="0">
                  <a:pos x="T8" y="T9"/>
                </a:cxn>
              </a:cxnLst>
              <a:rect l="0" t="0" r="r" b="b"/>
              <a:pathLst>
                <a:path w="1626" h="891">
                  <a:moveTo>
                    <a:pt x="0" y="38"/>
                  </a:moveTo>
                  <a:lnTo>
                    <a:pt x="0" y="351"/>
                  </a:lnTo>
                  <a:lnTo>
                    <a:pt x="810" y="891"/>
                  </a:lnTo>
                  <a:lnTo>
                    <a:pt x="1626" y="351"/>
                  </a:lnTo>
                  <a:lnTo>
                    <a:pt x="1626" y="0"/>
                  </a:lnTo>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5" name="Line 26">
              <a:extLst>
                <a:ext uri="{FF2B5EF4-FFF2-40B4-BE49-F238E27FC236}">
                  <a16:creationId xmlns:a16="http://schemas.microsoft.com/office/drawing/2014/main" id="{5F117182-4A50-4669-B377-AF33847107D7}"/>
                </a:ext>
              </a:extLst>
            </p:cNvPr>
            <p:cNvSpPr>
              <a:spLocks noChangeShapeType="1"/>
            </p:cNvSpPr>
            <p:nvPr/>
          </p:nvSpPr>
          <p:spPr bwMode="auto">
            <a:xfrm flipH="1" flipV="1">
              <a:off x="4568815" y="2176289"/>
              <a:ext cx="1662" cy="261787"/>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6" name="Freeform 34">
              <a:extLst>
                <a:ext uri="{FF2B5EF4-FFF2-40B4-BE49-F238E27FC236}">
                  <a16:creationId xmlns:a16="http://schemas.microsoft.com/office/drawing/2014/main" id="{A7243AD5-3668-4945-BB28-1442C58CA875}"/>
                </a:ext>
              </a:extLst>
            </p:cNvPr>
            <p:cNvSpPr>
              <a:spLocks/>
            </p:cNvSpPr>
            <p:nvPr/>
          </p:nvSpPr>
          <p:spPr bwMode="auto">
            <a:xfrm>
              <a:off x="4221704" y="1791782"/>
              <a:ext cx="700593" cy="466784"/>
            </a:xfrm>
            <a:custGeom>
              <a:avLst/>
              <a:gdLst>
                <a:gd name="T0" fmla="*/ 1708 w 2529"/>
                <a:gd name="T1" fmla="*/ 0 h 1685"/>
                <a:gd name="T2" fmla="*/ 0 w 2529"/>
                <a:gd name="T3" fmla="*/ 1134 h 1685"/>
                <a:gd name="T4" fmla="*/ 805 w 2529"/>
                <a:gd name="T5" fmla="*/ 1685 h 1685"/>
                <a:gd name="T6" fmla="*/ 1253 w 2529"/>
                <a:gd name="T7" fmla="*/ 1388 h 1685"/>
                <a:gd name="T8" fmla="*/ 2529 w 2529"/>
                <a:gd name="T9" fmla="*/ 540 h 1685"/>
                <a:gd name="T10" fmla="*/ 1708 w 2529"/>
                <a:gd name="T11" fmla="*/ 0 h 1685"/>
              </a:gdLst>
              <a:ahLst/>
              <a:cxnLst>
                <a:cxn ang="0">
                  <a:pos x="T0" y="T1"/>
                </a:cxn>
                <a:cxn ang="0">
                  <a:pos x="T2" y="T3"/>
                </a:cxn>
                <a:cxn ang="0">
                  <a:pos x="T4" y="T5"/>
                </a:cxn>
                <a:cxn ang="0">
                  <a:pos x="T6" y="T7"/>
                </a:cxn>
                <a:cxn ang="0">
                  <a:pos x="T8" y="T9"/>
                </a:cxn>
                <a:cxn ang="0">
                  <a:pos x="T10" y="T11"/>
                </a:cxn>
              </a:cxnLst>
              <a:rect l="0" t="0" r="r" b="b"/>
              <a:pathLst>
                <a:path w="2529" h="1685">
                  <a:moveTo>
                    <a:pt x="1708" y="0"/>
                  </a:moveTo>
                  <a:lnTo>
                    <a:pt x="0" y="1134"/>
                  </a:lnTo>
                  <a:lnTo>
                    <a:pt x="805" y="1685"/>
                  </a:lnTo>
                  <a:lnTo>
                    <a:pt x="1253" y="1388"/>
                  </a:lnTo>
                  <a:lnTo>
                    <a:pt x="2529" y="540"/>
                  </a:lnTo>
                  <a:lnTo>
                    <a:pt x="1708" y="0"/>
                  </a:ln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sp>
          <p:nvSpPr>
            <p:cNvPr id="47" name="Freeform 35">
              <a:extLst>
                <a:ext uri="{FF2B5EF4-FFF2-40B4-BE49-F238E27FC236}">
                  <a16:creationId xmlns:a16="http://schemas.microsoft.com/office/drawing/2014/main" id="{29B9283E-17AC-4955-8507-F1D77AE71DDB}"/>
                </a:ext>
              </a:extLst>
            </p:cNvPr>
            <p:cNvSpPr>
              <a:spLocks/>
            </p:cNvSpPr>
            <p:nvPr/>
          </p:nvSpPr>
          <p:spPr bwMode="auto">
            <a:xfrm>
              <a:off x="4221704" y="1791782"/>
              <a:ext cx="700593" cy="466784"/>
            </a:xfrm>
            <a:custGeom>
              <a:avLst/>
              <a:gdLst>
                <a:gd name="T0" fmla="*/ 0 w 2529"/>
                <a:gd name="T1" fmla="*/ 551 h 1685"/>
                <a:gd name="T2" fmla="*/ 1692 w 2529"/>
                <a:gd name="T3" fmla="*/ 1685 h 1685"/>
                <a:gd name="T4" fmla="*/ 2529 w 2529"/>
                <a:gd name="T5" fmla="*/ 1151 h 1685"/>
                <a:gd name="T6" fmla="*/ 811 w 2529"/>
                <a:gd name="T7" fmla="*/ 0 h 1685"/>
                <a:gd name="T8" fmla="*/ 0 w 2529"/>
                <a:gd name="T9" fmla="*/ 551 h 1685"/>
              </a:gdLst>
              <a:ahLst/>
              <a:cxnLst>
                <a:cxn ang="0">
                  <a:pos x="T0" y="T1"/>
                </a:cxn>
                <a:cxn ang="0">
                  <a:pos x="T2" y="T3"/>
                </a:cxn>
                <a:cxn ang="0">
                  <a:pos x="T4" y="T5"/>
                </a:cxn>
                <a:cxn ang="0">
                  <a:pos x="T6" y="T7"/>
                </a:cxn>
                <a:cxn ang="0">
                  <a:pos x="T8" y="T9"/>
                </a:cxn>
              </a:cxnLst>
              <a:rect l="0" t="0" r="r" b="b"/>
              <a:pathLst>
                <a:path w="2529" h="1685">
                  <a:moveTo>
                    <a:pt x="0" y="551"/>
                  </a:moveTo>
                  <a:lnTo>
                    <a:pt x="1692" y="1685"/>
                  </a:lnTo>
                  <a:lnTo>
                    <a:pt x="2529" y="1151"/>
                  </a:lnTo>
                  <a:lnTo>
                    <a:pt x="811" y="0"/>
                  </a:lnTo>
                  <a:lnTo>
                    <a:pt x="0" y="551"/>
                  </a:ln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rial"/>
              </a:endParaRPr>
            </a:p>
          </p:txBody>
        </p:sp>
      </p:grpSp>
      <p:sp>
        <p:nvSpPr>
          <p:cNvPr id="11" name="Rectangle 10">
            <a:extLst>
              <a:ext uri="{FF2B5EF4-FFF2-40B4-BE49-F238E27FC236}">
                <a16:creationId xmlns:a16="http://schemas.microsoft.com/office/drawing/2014/main" id="{37A0DDC6-4A1B-4A31-A2EA-C78FB20D176C}"/>
              </a:ext>
            </a:extLst>
          </p:cNvPr>
          <p:cNvSpPr/>
          <p:nvPr/>
        </p:nvSpPr>
        <p:spPr>
          <a:xfrm>
            <a:off x="11420774"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r>
              <a:rPr lang="en-US" sz="2800" dirty="0">
                <a:solidFill>
                  <a:schemeClr val="tx1"/>
                </a:solidFill>
                <a:ea typeface="Amazon Ember" panose="020B0603020204020204" pitchFamily="34" charset="0"/>
                <a:cs typeface="Amazon Ember" panose="020B0603020204020204" pitchFamily="34" charset="0"/>
              </a:rPr>
              <a:t>Finance and board level concerns</a:t>
            </a:r>
          </a:p>
        </p:txBody>
      </p:sp>
      <p:grpSp>
        <p:nvGrpSpPr>
          <p:cNvPr id="48" name="Group 42">
            <a:extLst>
              <a:ext uri="{FF2B5EF4-FFF2-40B4-BE49-F238E27FC236}">
                <a16:creationId xmlns:a16="http://schemas.microsoft.com/office/drawing/2014/main" id="{B4E4DF73-E410-4FA7-86DC-3DC4AAB4ED80}"/>
              </a:ext>
            </a:extLst>
          </p:cNvPr>
          <p:cNvGrpSpPr>
            <a:grpSpLocks noChangeAspect="1"/>
          </p:cNvGrpSpPr>
          <p:nvPr/>
        </p:nvGrpSpPr>
        <p:grpSpPr bwMode="auto">
          <a:xfrm>
            <a:off x="12174473" y="4843895"/>
            <a:ext cx="1688187" cy="1161938"/>
            <a:chOff x="4740" y="1768"/>
            <a:chExt cx="725" cy="499"/>
          </a:xfrm>
          <a:noFill/>
        </p:grpSpPr>
        <p:sp>
          <p:nvSpPr>
            <p:cNvPr id="49" name="Freeform 45">
              <a:extLst>
                <a:ext uri="{FF2B5EF4-FFF2-40B4-BE49-F238E27FC236}">
                  <a16:creationId xmlns:a16="http://schemas.microsoft.com/office/drawing/2014/main" id="{0B90A0AC-428D-4009-8E12-D57819DA84BB}"/>
                </a:ext>
              </a:extLst>
            </p:cNvPr>
            <p:cNvSpPr>
              <a:spLocks/>
            </p:cNvSpPr>
            <p:nvPr/>
          </p:nvSpPr>
          <p:spPr bwMode="auto">
            <a:xfrm>
              <a:off x="4966" y="1768"/>
              <a:ext cx="499" cy="459"/>
            </a:xfrm>
            <a:custGeom>
              <a:avLst/>
              <a:gdLst>
                <a:gd name="T0" fmla="*/ 339 w 499"/>
                <a:gd name="T1" fmla="*/ 24 h 459"/>
                <a:gd name="T2" fmla="*/ 0 w 499"/>
                <a:gd name="T3" fmla="*/ 459 h 459"/>
                <a:gd name="T4" fmla="*/ 499 w 499"/>
                <a:gd name="T5" fmla="*/ 249 h 459"/>
                <a:gd name="T6" fmla="*/ 394 w 499"/>
                <a:gd name="T7" fmla="*/ 0 h 459"/>
                <a:gd name="T8" fmla="*/ 339 w 499"/>
                <a:gd name="T9" fmla="*/ 24 h 459"/>
              </a:gdLst>
              <a:ahLst/>
              <a:cxnLst>
                <a:cxn ang="0">
                  <a:pos x="T0" y="T1"/>
                </a:cxn>
                <a:cxn ang="0">
                  <a:pos x="T2" y="T3"/>
                </a:cxn>
                <a:cxn ang="0">
                  <a:pos x="T4" y="T5"/>
                </a:cxn>
                <a:cxn ang="0">
                  <a:pos x="T6" y="T7"/>
                </a:cxn>
                <a:cxn ang="0">
                  <a:pos x="T8" y="T9"/>
                </a:cxn>
              </a:cxnLst>
              <a:rect l="0" t="0" r="r" b="b"/>
              <a:pathLst>
                <a:path w="499" h="459">
                  <a:moveTo>
                    <a:pt x="339" y="24"/>
                  </a:moveTo>
                  <a:lnTo>
                    <a:pt x="0" y="459"/>
                  </a:lnTo>
                  <a:lnTo>
                    <a:pt x="499" y="249"/>
                  </a:lnTo>
                  <a:lnTo>
                    <a:pt x="394" y="0"/>
                  </a:lnTo>
                  <a:lnTo>
                    <a:pt x="339" y="24"/>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50" name="Freeform 46">
              <a:extLst>
                <a:ext uri="{FF2B5EF4-FFF2-40B4-BE49-F238E27FC236}">
                  <a16:creationId xmlns:a16="http://schemas.microsoft.com/office/drawing/2014/main" id="{3F44E852-8D32-4B3C-80BF-3320301A6A9E}"/>
                </a:ext>
              </a:extLst>
            </p:cNvPr>
            <p:cNvSpPr>
              <a:spLocks/>
            </p:cNvSpPr>
            <p:nvPr/>
          </p:nvSpPr>
          <p:spPr bwMode="auto">
            <a:xfrm>
              <a:off x="5305" y="1768"/>
              <a:ext cx="78" cy="68"/>
            </a:xfrm>
            <a:custGeom>
              <a:avLst/>
              <a:gdLst>
                <a:gd name="T0" fmla="*/ 0 w 37"/>
                <a:gd name="T1" fmla="*/ 11 h 32"/>
                <a:gd name="T2" fmla="*/ 15 w 37"/>
                <a:gd name="T3" fmla="*/ 29 h 32"/>
                <a:gd name="T4" fmla="*/ 37 w 37"/>
                <a:gd name="T5" fmla="*/ 26 h 32"/>
                <a:gd name="T6" fmla="*/ 26 w 37"/>
                <a:gd name="T7" fmla="*/ 0 h 32"/>
                <a:gd name="T8" fmla="*/ 0 w 37"/>
                <a:gd name="T9" fmla="*/ 11 h 32"/>
              </a:gdLst>
              <a:ahLst/>
              <a:cxnLst>
                <a:cxn ang="0">
                  <a:pos x="T0" y="T1"/>
                </a:cxn>
                <a:cxn ang="0">
                  <a:pos x="T2" y="T3"/>
                </a:cxn>
                <a:cxn ang="0">
                  <a:pos x="T4" y="T5"/>
                </a:cxn>
                <a:cxn ang="0">
                  <a:pos x="T6" y="T7"/>
                </a:cxn>
                <a:cxn ang="0">
                  <a:pos x="T8" y="T9"/>
                </a:cxn>
              </a:cxnLst>
              <a:rect l="0" t="0" r="r" b="b"/>
              <a:pathLst>
                <a:path w="37" h="32">
                  <a:moveTo>
                    <a:pt x="0" y="11"/>
                  </a:moveTo>
                  <a:cubicBezTo>
                    <a:pt x="2" y="18"/>
                    <a:pt x="7" y="26"/>
                    <a:pt x="15" y="29"/>
                  </a:cubicBezTo>
                  <a:cubicBezTo>
                    <a:pt x="22" y="32"/>
                    <a:pt x="31" y="31"/>
                    <a:pt x="37" y="26"/>
                  </a:cubicBezTo>
                  <a:cubicBezTo>
                    <a:pt x="26" y="0"/>
                    <a:pt x="26" y="0"/>
                    <a:pt x="26" y="0"/>
                  </a:cubicBezTo>
                  <a:lnTo>
                    <a:pt x="0" y="1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51" name="Freeform 47">
              <a:extLst>
                <a:ext uri="{FF2B5EF4-FFF2-40B4-BE49-F238E27FC236}">
                  <a16:creationId xmlns:a16="http://schemas.microsoft.com/office/drawing/2014/main" id="{124DC039-57FA-444A-AD47-7E157B8DF6AE}"/>
                </a:ext>
              </a:extLst>
            </p:cNvPr>
            <p:cNvSpPr>
              <a:spLocks/>
            </p:cNvSpPr>
            <p:nvPr/>
          </p:nvSpPr>
          <p:spPr bwMode="auto">
            <a:xfrm>
              <a:off x="5398" y="1962"/>
              <a:ext cx="67" cy="78"/>
            </a:xfrm>
            <a:custGeom>
              <a:avLst/>
              <a:gdLst>
                <a:gd name="T0" fmla="*/ 6 w 32"/>
                <a:gd name="T1" fmla="*/ 37 h 37"/>
                <a:gd name="T2" fmla="*/ 3 w 32"/>
                <a:gd name="T3" fmla="*/ 14 h 37"/>
                <a:gd name="T4" fmla="*/ 21 w 32"/>
                <a:gd name="T5" fmla="*/ 0 h 37"/>
                <a:gd name="T6" fmla="*/ 32 w 32"/>
                <a:gd name="T7" fmla="*/ 26 h 37"/>
                <a:gd name="T8" fmla="*/ 6 w 32"/>
                <a:gd name="T9" fmla="*/ 37 h 37"/>
              </a:gdLst>
              <a:ahLst/>
              <a:cxnLst>
                <a:cxn ang="0">
                  <a:pos x="T0" y="T1"/>
                </a:cxn>
                <a:cxn ang="0">
                  <a:pos x="T2" y="T3"/>
                </a:cxn>
                <a:cxn ang="0">
                  <a:pos x="T4" y="T5"/>
                </a:cxn>
                <a:cxn ang="0">
                  <a:pos x="T6" y="T7"/>
                </a:cxn>
                <a:cxn ang="0">
                  <a:pos x="T8" y="T9"/>
                </a:cxn>
              </a:cxnLst>
              <a:rect l="0" t="0" r="r" b="b"/>
              <a:pathLst>
                <a:path w="32" h="37">
                  <a:moveTo>
                    <a:pt x="6" y="37"/>
                  </a:moveTo>
                  <a:cubicBezTo>
                    <a:pt x="2" y="31"/>
                    <a:pt x="0" y="21"/>
                    <a:pt x="3" y="14"/>
                  </a:cubicBezTo>
                  <a:cubicBezTo>
                    <a:pt x="6" y="6"/>
                    <a:pt x="13" y="1"/>
                    <a:pt x="21" y="0"/>
                  </a:cubicBezTo>
                  <a:cubicBezTo>
                    <a:pt x="32" y="26"/>
                    <a:pt x="32" y="26"/>
                    <a:pt x="32" y="26"/>
                  </a:cubicBezTo>
                  <a:lnTo>
                    <a:pt x="6" y="3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52" name="Freeform 48">
              <a:extLst>
                <a:ext uri="{FF2B5EF4-FFF2-40B4-BE49-F238E27FC236}">
                  <a16:creationId xmlns:a16="http://schemas.microsoft.com/office/drawing/2014/main" id="{A7B26C77-1FEF-4169-AEA5-7C0F6A4075B8}"/>
                </a:ext>
              </a:extLst>
            </p:cNvPr>
            <p:cNvSpPr>
              <a:spLocks/>
            </p:cNvSpPr>
            <p:nvPr/>
          </p:nvSpPr>
          <p:spPr bwMode="auto">
            <a:xfrm>
              <a:off x="5083" y="1941"/>
              <a:ext cx="151" cy="162"/>
            </a:xfrm>
            <a:custGeom>
              <a:avLst/>
              <a:gdLst>
                <a:gd name="T0" fmla="*/ 0 w 72"/>
                <a:gd name="T1" fmla="*/ 65 h 77"/>
                <a:gd name="T2" fmla="*/ 41 w 72"/>
                <a:gd name="T3" fmla="*/ 71 h 77"/>
                <a:gd name="T4" fmla="*/ 63 w 72"/>
                <a:gd name="T5" fmla="*/ 17 h 77"/>
                <a:gd name="T6" fmla="*/ 50 w 72"/>
                <a:gd name="T7" fmla="*/ 0 h 77"/>
                <a:gd name="T8" fmla="*/ 0 w 72"/>
                <a:gd name="T9" fmla="*/ 65 h 77"/>
              </a:gdLst>
              <a:ahLst/>
              <a:cxnLst>
                <a:cxn ang="0">
                  <a:pos x="T0" y="T1"/>
                </a:cxn>
                <a:cxn ang="0">
                  <a:pos x="T2" y="T3"/>
                </a:cxn>
                <a:cxn ang="0">
                  <a:pos x="T4" y="T5"/>
                </a:cxn>
                <a:cxn ang="0">
                  <a:pos x="T6" y="T7"/>
                </a:cxn>
                <a:cxn ang="0">
                  <a:pos x="T8" y="T9"/>
                </a:cxn>
              </a:cxnLst>
              <a:rect l="0" t="0" r="r" b="b"/>
              <a:pathLst>
                <a:path w="72" h="77">
                  <a:moveTo>
                    <a:pt x="0" y="65"/>
                  </a:moveTo>
                  <a:cubicBezTo>
                    <a:pt x="11" y="74"/>
                    <a:pt x="27" y="77"/>
                    <a:pt x="41" y="71"/>
                  </a:cubicBezTo>
                  <a:cubicBezTo>
                    <a:pt x="62" y="62"/>
                    <a:pt x="72" y="38"/>
                    <a:pt x="63" y="17"/>
                  </a:cubicBezTo>
                  <a:cubicBezTo>
                    <a:pt x="60" y="10"/>
                    <a:pt x="56" y="4"/>
                    <a:pt x="50" y="0"/>
                  </a:cubicBezTo>
                  <a:lnTo>
                    <a:pt x="0" y="65"/>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53" name="Freeform 49">
              <a:extLst>
                <a:ext uri="{FF2B5EF4-FFF2-40B4-BE49-F238E27FC236}">
                  <a16:creationId xmlns:a16="http://schemas.microsoft.com/office/drawing/2014/main" id="{DC5415DD-E70F-4BAA-A0B7-591778D1498A}"/>
                </a:ext>
              </a:extLst>
            </p:cNvPr>
            <p:cNvSpPr>
              <a:spLocks/>
            </p:cNvSpPr>
            <p:nvPr/>
          </p:nvSpPr>
          <p:spPr bwMode="auto">
            <a:xfrm>
              <a:off x="4740" y="1785"/>
              <a:ext cx="484" cy="482"/>
            </a:xfrm>
            <a:custGeom>
              <a:avLst/>
              <a:gdLst>
                <a:gd name="T0" fmla="*/ 174 w 484"/>
                <a:gd name="T1" fmla="*/ 457 h 482"/>
                <a:gd name="T2" fmla="*/ 484 w 484"/>
                <a:gd name="T3" fmla="*/ 0 h 482"/>
                <a:gd name="T4" fmla="*/ 0 w 484"/>
                <a:gd name="T5" fmla="*/ 242 h 482"/>
                <a:gd name="T6" fmla="*/ 119 w 484"/>
                <a:gd name="T7" fmla="*/ 482 h 482"/>
                <a:gd name="T8" fmla="*/ 174 w 484"/>
                <a:gd name="T9" fmla="*/ 457 h 482"/>
              </a:gdLst>
              <a:ahLst/>
              <a:cxnLst>
                <a:cxn ang="0">
                  <a:pos x="T0" y="T1"/>
                </a:cxn>
                <a:cxn ang="0">
                  <a:pos x="T2" y="T3"/>
                </a:cxn>
                <a:cxn ang="0">
                  <a:pos x="T4" y="T5"/>
                </a:cxn>
                <a:cxn ang="0">
                  <a:pos x="T6" y="T7"/>
                </a:cxn>
                <a:cxn ang="0">
                  <a:pos x="T8" y="T9"/>
                </a:cxn>
              </a:cxnLst>
              <a:rect l="0" t="0" r="r" b="b"/>
              <a:pathLst>
                <a:path w="484" h="482">
                  <a:moveTo>
                    <a:pt x="174" y="457"/>
                  </a:moveTo>
                  <a:lnTo>
                    <a:pt x="484" y="0"/>
                  </a:lnTo>
                  <a:lnTo>
                    <a:pt x="0" y="242"/>
                  </a:lnTo>
                  <a:lnTo>
                    <a:pt x="119" y="482"/>
                  </a:lnTo>
                  <a:lnTo>
                    <a:pt x="174" y="45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54" name="Freeform 50">
              <a:extLst>
                <a:ext uri="{FF2B5EF4-FFF2-40B4-BE49-F238E27FC236}">
                  <a16:creationId xmlns:a16="http://schemas.microsoft.com/office/drawing/2014/main" id="{27642D4F-E595-4195-A8C1-78791F7338BE}"/>
                </a:ext>
              </a:extLst>
            </p:cNvPr>
            <p:cNvSpPr>
              <a:spLocks/>
            </p:cNvSpPr>
            <p:nvPr/>
          </p:nvSpPr>
          <p:spPr bwMode="auto">
            <a:xfrm>
              <a:off x="4834" y="2200"/>
              <a:ext cx="78" cy="67"/>
            </a:xfrm>
            <a:custGeom>
              <a:avLst/>
              <a:gdLst>
                <a:gd name="T0" fmla="*/ 37 w 37"/>
                <a:gd name="T1" fmla="*/ 20 h 32"/>
                <a:gd name="T2" fmla="*/ 22 w 37"/>
                <a:gd name="T3" fmla="*/ 3 h 32"/>
                <a:gd name="T4" fmla="*/ 0 w 37"/>
                <a:gd name="T5" fmla="*/ 7 h 32"/>
                <a:gd name="T6" fmla="*/ 12 w 37"/>
                <a:gd name="T7" fmla="*/ 32 h 32"/>
                <a:gd name="T8" fmla="*/ 37 w 37"/>
                <a:gd name="T9" fmla="*/ 20 h 32"/>
              </a:gdLst>
              <a:ahLst/>
              <a:cxnLst>
                <a:cxn ang="0">
                  <a:pos x="T0" y="T1"/>
                </a:cxn>
                <a:cxn ang="0">
                  <a:pos x="T2" y="T3"/>
                </a:cxn>
                <a:cxn ang="0">
                  <a:pos x="T4" y="T5"/>
                </a:cxn>
                <a:cxn ang="0">
                  <a:pos x="T6" y="T7"/>
                </a:cxn>
                <a:cxn ang="0">
                  <a:pos x="T8" y="T9"/>
                </a:cxn>
              </a:cxnLst>
              <a:rect l="0" t="0" r="r" b="b"/>
              <a:pathLst>
                <a:path w="37" h="32">
                  <a:moveTo>
                    <a:pt x="37" y="20"/>
                  </a:moveTo>
                  <a:cubicBezTo>
                    <a:pt x="36" y="13"/>
                    <a:pt x="29" y="5"/>
                    <a:pt x="22" y="3"/>
                  </a:cubicBezTo>
                  <a:cubicBezTo>
                    <a:pt x="14" y="0"/>
                    <a:pt x="6" y="2"/>
                    <a:pt x="0" y="7"/>
                  </a:cubicBezTo>
                  <a:cubicBezTo>
                    <a:pt x="12" y="32"/>
                    <a:pt x="12" y="32"/>
                    <a:pt x="12" y="32"/>
                  </a:cubicBezTo>
                  <a:lnTo>
                    <a:pt x="37" y="2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55" name="Freeform 51">
              <a:extLst>
                <a:ext uri="{FF2B5EF4-FFF2-40B4-BE49-F238E27FC236}">
                  <a16:creationId xmlns:a16="http://schemas.microsoft.com/office/drawing/2014/main" id="{D602B68E-6317-40E0-8A00-A20462B11110}"/>
                </a:ext>
              </a:extLst>
            </p:cNvPr>
            <p:cNvSpPr>
              <a:spLocks/>
            </p:cNvSpPr>
            <p:nvPr/>
          </p:nvSpPr>
          <p:spPr bwMode="auto">
            <a:xfrm>
              <a:off x="4740" y="2000"/>
              <a:ext cx="67" cy="80"/>
            </a:xfrm>
            <a:custGeom>
              <a:avLst/>
              <a:gdLst>
                <a:gd name="T0" fmla="*/ 25 w 32"/>
                <a:gd name="T1" fmla="*/ 0 h 38"/>
                <a:gd name="T2" fmla="*/ 30 w 32"/>
                <a:gd name="T3" fmla="*/ 23 h 38"/>
                <a:gd name="T4" fmla="*/ 13 w 32"/>
                <a:gd name="T5" fmla="*/ 38 h 38"/>
                <a:gd name="T6" fmla="*/ 0 w 32"/>
                <a:gd name="T7" fmla="*/ 13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30" y="6"/>
                    <a:pt x="32" y="15"/>
                    <a:pt x="30" y="23"/>
                  </a:cubicBezTo>
                  <a:cubicBezTo>
                    <a:pt x="27" y="31"/>
                    <a:pt x="20" y="36"/>
                    <a:pt x="13" y="38"/>
                  </a:cubicBezTo>
                  <a:cubicBezTo>
                    <a:pt x="0" y="13"/>
                    <a:pt x="0" y="13"/>
                    <a:pt x="0" y="13"/>
                  </a:cubicBezTo>
                  <a:lnTo>
                    <a:pt x="25" y="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sp>
          <p:nvSpPr>
            <p:cNvPr id="56" name="Freeform 52">
              <a:extLst>
                <a:ext uri="{FF2B5EF4-FFF2-40B4-BE49-F238E27FC236}">
                  <a16:creationId xmlns:a16="http://schemas.microsoft.com/office/drawing/2014/main" id="{FD37592B-03DF-4A31-9160-EA2EE583697B}"/>
                </a:ext>
              </a:extLst>
            </p:cNvPr>
            <p:cNvSpPr>
              <a:spLocks/>
            </p:cNvSpPr>
            <p:nvPr/>
          </p:nvSpPr>
          <p:spPr bwMode="auto">
            <a:xfrm>
              <a:off x="4970" y="1920"/>
              <a:ext cx="147" cy="164"/>
            </a:xfrm>
            <a:custGeom>
              <a:avLst/>
              <a:gdLst>
                <a:gd name="T0" fmla="*/ 70 w 70"/>
                <a:gd name="T1" fmla="*/ 10 h 78"/>
                <a:gd name="T2" fmla="*/ 28 w 70"/>
                <a:gd name="T3" fmla="*/ 7 h 78"/>
                <a:gd name="T4" fmla="*/ 10 w 70"/>
                <a:gd name="T5" fmla="*/ 62 h 78"/>
                <a:gd name="T6" fmla="*/ 24 w 70"/>
                <a:gd name="T7" fmla="*/ 78 h 78"/>
                <a:gd name="T8" fmla="*/ 70 w 70"/>
                <a:gd name="T9" fmla="*/ 10 h 78"/>
              </a:gdLst>
              <a:ahLst/>
              <a:cxnLst>
                <a:cxn ang="0">
                  <a:pos x="T0" y="T1"/>
                </a:cxn>
                <a:cxn ang="0">
                  <a:pos x="T2" y="T3"/>
                </a:cxn>
                <a:cxn ang="0">
                  <a:pos x="T4" y="T5"/>
                </a:cxn>
                <a:cxn ang="0">
                  <a:pos x="T6" y="T7"/>
                </a:cxn>
                <a:cxn ang="0">
                  <a:pos x="T8" y="T9"/>
                </a:cxn>
              </a:cxnLst>
              <a:rect l="0" t="0" r="r" b="b"/>
              <a:pathLst>
                <a:path w="70" h="78">
                  <a:moveTo>
                    <a:pt x="70" y="10"/>
                  </a:moveTo>
                  <a:cubicBezTo>
                    <a:pt x="58" y="2"/>
                    <a:pt x="42" y="0"/>
                    <a:pt x="28" y="7"/>
                  </a:cubicBezTo>
                  <a:cubicBezTo>
                    <a:pt x="8" y="17"/>
                    <a:pt x="0" y="42"/>
                    <a:pt x="10" y="62"/>
                  </a:cubicBezTo>
                  <a:cubicBezTo>
                    <a:pt x="13" y="69"/>
                    <a:pt x="18" y="74"/>
                    <a:pt x="24" y="78"/>
                  </a:cubicBezTo>
                  <a:lnTo>
                    <a:pt x="70" y="1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474746"/>
                </a:solidFill>
                <a:latin typeface="Arial"/>
              </a:endParaRPr>
            </a:p>
          </p:txBody>
        </p:sp>
      </p:grpSp>
      <p:sp>
        <p:nvSpPr>
          <p:cNvPr id="10" name="Title 9">
            <a:extLst>
              <a:ext uri="{FF2B5EF4-FFF2-40B4-BE49-F238E27FC236}">
                <a16:creationId xmlns:a16="http://schemas.microsoft.com/office/drawing/2014/main" id="{CE657496-428D-4453-827C-E2ABC2191311}"/>
              </a:ext>
            </a:extLst>
          </p:cNvPr>
          <p:cNvSpPr>
            <a:spLocks noGrp="1"/>
          </p:cNvSpPr>
          <p:nvPr>
            <p:ph type="title"/>
          </p:nvPr>
        </p:nvSpPr>
        <p:spPr/>
        <p:txBody>
          <a:bodyPr/>
          <a:lstStyle/>
          <a:p>
            <a:r>
              <a:rPr lang="en-US" dirty="0">
                <a:solidFill>
                  <a:schemeClr val="tx1"/>
                </a:solidFill>
              </a:rPr>
              <a:t>Blockers for innovation</a:t>
            </a:r>
          </a:p>
        </p:txBody>
      </p:sp>
    </p:spTree>
    <p:extLst>
      <p:ext uri="{BB962C8B-B14F-4D97-AF65-F5344CB8AC3E}">
        <p14:creationId xmlns:p14="http://schemas.microsoft.com/office/powerpoint/2010/main" val="1697261402"/>
      </p:ext>
    </p:extLst>
  </p:cSld>
  <p:clrMapOvr>
    <a:masterClrMapping/>
  </p:clrMapOvr>
  <mc:AlternateContent xmlns:mc="http://schemas.openxmlformats.org/markup-compatibility/2006" xmlns:p14="http://schemas.microsoft.com/office/powerpoint/2010/main">
    <mc:Choice Requires="p14">
      <p:transition spd="med" p14:dur="700">
        <p:cover dir="u"/>
      </p:transition>
    </mc:Choice>
    <mc:Fallback xmlns="">
      <p:transition spd="med">
        <p:cover dir="u"/>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51000">
              <a:schemeClr val="accent2"/>
            </a:gs>
            <a:gs pos="100000">
              <a:schemeClr val="accent2">
                <a:lumMod val="75000"/>
              </a:schemeClr>
            </a:gs>
          </a:gsLst>
          <a:lin ang="5400000" scaled="0"/>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EC3A8AB-9F4A-42EE-AA67-12ED5065A46F}"/>
              </a:ext>
            </a:extLst>
          </p:cNvPr>
          <p:cNvSpPr txBox="1"/>
          <p:nvPr/>
        </p:nvSpPr>
        <p:spPr>
          <a:xfrm>
            <a:off x="5607008" y="2554335"/>
            <a:ext cx="8954598" cy="422773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defTabSz="731520">
              <a:lnSpc>
                <a:spcPct val="90000"/>
              </a:lnSpc>
              <a:spcBef>
                <a:spcPct val="0"/>
              </a:spcBef>
              <a:defRPr sz="4400" b="0">
                <a:solidFill>
                  <a:schemeClr val="bg2"/>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2400"/>
              </a:spcBef>
            </a:pPr>
            <a:r>
              <a:rPr lang="en-US" sz="3200" dirty="0">
                <a:latin typeface="+mn-lt"/>
              </a:rPr>
              <a:t>Pay as you go, afterward</a:t>
            </a:r>
          </a:p>
          <a:p>
            <a:pPr>
              <a:spcBef>
                <a:spcPts val="2400"/>
              </a:spcBef>
            </a:pPr>
            <a:r>
              <a:rPr lang="en-US" sz="3200" dirty="0">
                <a:latin typeface="+mn-lt"/>
              </a:rPr>
              <a:t>Self-service—no waiting</a:t>
            </a:r>
          </a:p>
          <a:p>
            <a:pPr>
              <a:spcBef>
                <a:spcPts val="2400"/>
              </a:spcBef>
            </a:pPr>
            <a:r>
              <a:rPr lang="en-US" sz="3200" dirty="0">
                <a:latin typeface="+mn-lt"/>
              </a:rPr>
              <a:t>Globally distributed by default</a:t>
            </a:r>
          </a:p>
          <a:p>
            <a:pPr>
              <a:spcBef>
                <a:spcPts val="2400"/>
              </a:spcBef>
            </a:pPr>
            <a:r>
              <a:rPr lang="en-US" sz="3200" dirty="0">
                <a:latin typeface="+mn-lt"/>
              </a:rPr>
              <a:t>Cross-zone/-region availability models</a:t>
            </a:r>
          </a:p>
          <a:p>
            <a:pPr>
              <a:spcBef>
                <a:spcPts val="2400"/>
              </a:spcBef>
            </a:pPr>
            <a:r>
              <a:rPr lang="en-US" sz="3200" dirty="0">
                <a:latin typeface="+mn-lt"/>
              </a:rPr>
              <a:t>High utilization—turn idle resources off</a:t>
            </a:r>
          </a:p>
          <a:p>
            <a:pPr>
              <a:spcBef>
                <a:spcPts val="2400"/>
              </a:spcBef>
            </a:pPr>
            <a:r>
              <a:rPr lang="en-US" sz="3200" dirty="0">
                <a:latin typeface="+mn-lt"/>
              </a:rPr>
              <a:t>Immutable code deployments</a:t>
            </a:r>
          </a:p>
        </p:txBody>
      </p:sp>
      <p:sp>
        <p:nvSpPr>
          <p:cNvPr id="14" name="Title 8">
            <a:extLst>
              <a:ext uri="{FF2B5EF4-FFF2-40B4-BE49-F238E27FC236}">
                <a16:creationId xmlns:a16="http://schemas.microsoft.com/office/drawing/2014/main" id="{755A920C-F268-43F7-8E52-ABD3822FA687}"/>
              </a:ext>
            </a:extLst>
          </p:cNvPr>
          <p:cNvSpPr txBox="1">
            <a:spLocks/>
          </p:cNvSpPr>
          <p:nvPr/>
        </p:nvSpPr>
        <p:spPr>
          <a:xfrm>
            <a:off x="5607009" y="1492450"/>
            <a:ext cx="7133630" cy="916423"/>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defTabSz="731520">
              <a:lnSpc>
                <a:spcPct val="90000"/>
              </a:lnSpc>
              <a:spcBef>
                <a:spcPct val="0"/>
              </a:spcBef>
              <a:defRPr sz="4400" b="0">
                <a:solidFill>
                  <a:schemeClr val="bg2"/>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Cloud-native principles</a:t>
            </a:r>
          </a:p>
        </p:txBody>
      </p:sp>
      <p:sp>
        <p:nvSpPr>
          <p:cNvPr id="9" name="Freeform: Shape 8">
            <a:extLst>
              <a:ext uri="{FF2B5EF4-FFF2-40B4-BE49-F238E27FC236}">
                <a16:creationId xmlns:a16="http://schemas.microsoft.com/office/drawing/2014/main" id="{109400D4-6FD7-468C-BC0C-807E9CF43848}"/>
              </a:ext>
            </a:extLst>
          </p:cNvPr>
          <p:cNvSpPr/>
          <p:nvPr/>
        </p:nvSpPr>
        <p:spPr>
          <a:xfrm>
            <a:off x="1606074" y="1315350"/>
            <a:ext cx="2430779" cy="1539293"/>
          </a:xfrm>
          <a:custGeom>
            <a:avLst/>
            <a:gdLst>
              <a:gd name="connsiteX0" fmla="*/ 1096099 w 2887309"/>
              <a:gd name="connsiteY0" fmla="*/ 0 h 1828390"/>
              <a:gd name="connsiteX1" fmla="*/ 1751675 w 2887309"/>
              <a:gd name="connsiteY1" fmla="*/ 434545 h 1828390"/>
              <a:gd name="connsiteX2" fmla="*/ 1784181 w 2887309"/>
              <a:gd name="connsiteY2" fmla="*/ 539262 h 1828390"/>
              <a:gd name="connsiteX3" fmla="*/ 1802580 w 2887309"/>
              <a:gd name="connsiteY3" fmla="*/ 516961 h 1828390"/>
              <a:gd name="connsiteX4" fmla="*/ 2020687 w 2887309"/>
              <a:gd name="connsiteY4" fmla="*/ 426619 h 1828390"/>
              <a:gd name="connsiteX5" fmla="*/ 2329136 w 2887309"/>
              <a:gd name="connsiteY5" fmla="*/ 735068 h 1828390"/>
              <a:gd name="connsiteX6" fmla="*/ 2323119 w 2887309"/>
              <a:gd name="connsiteY6" fmla="*/ 794762 h 1828390"/>
              <a:gd name="connsiteX7" fmla="*/ 2368768 w 2887309"/>
              <a:gd name="connsiteY7" fmla="*/ 791308 h 1828390"/>
              <a:gd name="connsiteX8" fmla="*/ 2887309 w 2887309"/>
              <a:gd name="connsiteY8" fmla="*/ 1309849 h 1828390"/>
              <a:gd name="connsiteX9" fmla="*/ 2473272 w 2887309"/>
              <a:gd name="connsiteY9" fmla="*/ 1817855 h 1828390"/>
              <a:gd name="connsiteX10" fmla="*/ 2379704 w 2887309"/>
              <a:gd name="connsiteY10" fmla="*/ 1827288 h 1828390"/>
              <a:gd name="connsiteX11" fmla="*/ 2379704 w 2887309"/>
              <a:gd name="connsiteY11" fmla="*/ 1828390 h 1828390"/>
              <a:gd name="connsiteX12" fmla="*/ 2368768 w 2887309"/>
              <a:gd name="connsiteY12" fmla="*/ 1828390 h 1828390"/>
              <a:gd name="connsiteX13" fmla="*/ 517301 w 2887309"/>
              <a:gd name="connsiteY13" fmla="*/ 1828390 h 1828390"/>
              <a:gd name="connsiteX14" fmla="*/ 517299 w 2887309"/>
              <a:gd name="connsiteY14" fmla="*/ 1828390 h 1828390"/>
              <a:gd name="connsiteX15" fmla="*/ 413047 w 2887309"/>
              <a:gd name="connsiteY15" fmla="*/ 1817881 h 1828390"/>
              <a:gd name="connsiteX16" fmla="*/ 0 w 2887309"/>
              <a:gd name="connsiteY16" fmla="*/ 1311089 h 1828390"/>
              <a:gd name="connsiteX17" fmla="*/ 315944 w 2887309"/>
              <a:gd name="connsiteY17" fmla="*/ 834440 h 1828390"/>
              <a:gd name="connsiteX18" fmla="*/ 394546 w 2887309"/>
              <a:gd name="connsiteY18" fmla="*/ 810041 h 1828390"/>
              <a:gd name="connsiteX19" fmla="*/ 384611 w 2887309"/>
              <a:gd name="connsiteY19" fmla="*/ 711488 h 1828390"/>
              <a:gd name="connsiteX20" fmla="*/ 1096099 w 2887309"/>
              <a:gd name="connsiteY20" fmla="*/ 0 h 18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87309" h="1828390">
                <a:moveTo>
                  <a:pt x="1096099" y="0"/>
                </a:moveTo>
                <a:cubicBezTo>
                  <a:pt x="1390807" y="0"/>
                  <a:pt x="1643665" y="179181"/>
                  <a:pt x="1751675" y="434545"/>
                </a:cubicBezTo>
                <a:lnTo>
                  <a:pt x="1784181" y="539262"/>
                </a:lnTo>
                <a:lnTo>
                  <a:pt x="1802580" y="516961"/>
                </a:lnTo>
                <a:cubicBezTo>
                  <a:pt x="1858399" y="461143"/>
                  <a:pt x="1935511" y="426619"/>
                  <a:pt x="2020687" y="426619"/>
                </a:cubicBezTo>
                <a:cubicBezTo>
                  <a:pt x="2191039" y="426619"/>
                  <a:pt x="2329136" y="564716"/>
                  <a:pt x="2329136" y="735068"/>
                </a:cubicBezTo>
                <a:lnTo>
                  <a:pt x="2323119" y="794762"/>
                </a:lnTo>
                <a:lnTo>
                  <a:pt x="2368768" y="791308"/>
                </a:lnTo>
                <a:cubicBezTo>
                  <a:pt x="2655150" y="791308"/>
                  <a:pt x="2887309" y="1023467"/>
                  <a:pt x="2887309" y="1309849"/>
                </a:cubicBezTo>
                <a:cubicBezTo>
                  <a:pt x="2887309" y="1560433"/>
                  <a:pt x="2709562" y="1769503"/>
                  <a:pt x="2473272" y="1817855"/>
                </a:cubicBezTo>
                <a:lnTo>
                  <a:pt x="2379704" y="1827288"/>
                </a:lnTo>
                <a:lnTo>
                  <a:pt x="2379704" y="1828390"/>
                </a:lnTo>
                <a:lnTo>
                  <a:pt x="2368768" y="1828390"/>
                </a:lnTo>
                <a:lnTo>
                  <a:pt x="517301" y="1828390"/>
                </a:lnTo>
                <a:lnTo>
                  <a:pt x="517299" y="1828390"/>
                </a:lnTo>
                <a:lnTo>
                  <a:pt x="413047" y="1817881"/>
                </a:lnTo>
                <a:cubicBezTo>
                  <a:pt x="177322" y="1769644"/>
                  <a:pt x="0" y="1561074"/>
                  <a:pt x="0" y="1311089"/>
                </a:cubicBezTo>
                <a:cubicBezTo>
                  <a:pt x="0" y="1096816"/>
                  <a:pt x="130277" y="912971"/>
                  <a:pt x="315944" y="834440"/>
                </a:cubicBezTo>
                <a:lnTo>
                  <a:pt x="394546" y="810041"/>
                </a:lnTo>
                <a:lnTo>
                  <a:pt x="384611" y="711488"/>
                </a:lnTo>
                <a:cubicBezTo>
                  <a:pt x="384611" y="318544"/>
                  <a:pt x="703155" y="0"/>
                  <a:pt x="1096099" y="0"/>
                </a:cubicBezTo>
                <a:close/>
              </a:path>
            </a:pathLst>
          </a:custGeom>
          <a:gradFill>
            <a:gsLst>
              <a:gs pos="0">
                <a:schemeClr val="accent2">
                  <a:lumMod val="60000"/>
                  <a:lumOff val="40000"/>
                  <a:alpha val="74000"/>
                </a:schemeClr>
              </a:gs>
              <a:gs pos="82000">
                <a:schemeClr val="accent2"/>
              </a:gs>
            </a:gsLst>
            <a:lin ang="5400000" scaled="0"/>
          </a:grad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cxnSp>
        <p:nvCxnSpPr>
          <p:cNvPr id="16" name="Straight Connector 15">
            <a:extLst>
              <a:ext uri="{FF2B5EF4-FFF2-40B4-BE49-F238E27FC236}">
                <a16:creationId xmlns:a16="http://schemas.microsoft.com/office/drawing/2014/main" id="{439284A6-462A-4DBE-92DC-3E57BF3292AE}"/>
              </a:ext>
            </a:extLst>
          </p:cNvPr>
          <p:cNvCxnSpPr>
            <a:cxnSpLocks/>
            <a:stCxn id="9" idx="19"/>
            <a:endCxn id="17" idx="2"/>
          </p:cNvCxnSpPr>
          <p:nvPr/>
        </p:nvCxnSpPr>
        <p:spPr>
          <a:xfrm flipH="1" flipV="1">
            <a:off x="1396136" y="1906647"/>
            <a:ext cx="533736" cy="7693"/>
          </a:xfrm>
          <a:prstGeom prst="line">
            <a:avLst/>
          </a:prstGeom>
          <a:solidFill>
            <a:schemeClr val="tx1">
              <a:alpha val="20000"/>
            </a:schemeClr>
          </a:solidFill>
          <a:ln w="22225">
            <a:solidFill>
              <a:schemeClr val="bg2"/>
            </a:solidFill>
            <a:prstDash val="dash"/>
          </a:ln>
          <a:effectLst/>
        </p:spPr>
        <p:style>
          <a:lnRef idx="1">
            <a:schemeClr val="accent1"/>
          </a:lnRef>
          <a:fillRef idx="3">
            <a:schemeClr val="accent1"/>
          </a:fillRef>
          <a:effectRef idx="2">
            <a:schemeClr val="accent1"/>
          </a:effectRef>
          <a:fontRef idx="minor">
            <a:schemeClr val="lt1"/>
          </a:fontRef>
        </p:style>
      </p:cxnSp>
      <p:sp>
        <p:nvSpPr>
          <p:cNvPr id="17" name="Oval 26">
            <a:extLst>
              <a:ext uri="{FF2B5EF4-FFF2-40B4-BE49-F238E27FC236}">
                <a16:creationId xmlns:a16="http://schemas.microsoft.com/office/drawing/2014/main" id="{3DFB4019-3B97-4DBE-93FC-7E5C3E720061}"/>
              </a:ext>
            </a:extLst>
          </p:cNvPr>
          <p:cNvSpPr/>
          <p:nvPr/>
        </p:nvSpPr>
        <p:spPr>
          <a:xfrm>
            <a:off x="1186198" y="1906648"/>
            <a:ext cx="209938" cy="419874"/>
          </a:xfrm>
          <a:custGeom>
            <a:avLst/>
            <a:gdLst>
              <a:gd name="connsiteX0" fmla="*/ 0 w 684166"/>
              <a:gd name="connsiteY0" fmla="*/ 342083 h 684166"/>
              <a:gd name="connsiteX1" fmla="*/ 342083 w 684166"/>
              <a:gd name="connsiteY1" fmla="*/ 0 h 684166"/>
              <a:gd name="connsiteX2" fmla="*/ 684166 w 684166"/>
              <a:gd name="connsiteY2" fmla="*/ 342083 h 684166"/>
              <a:gd name="connsiteX3" fmla="*/ 342083 w 684166"/>
              <a:gd name="connsiteY3" fmla="*/ 684166 h 684166"/>
              <a:gd name="connsiteX4" fmla="*/ 0 w 684166"/>
              <a:gd name="connsiteY4" fmla="*/ 342083 h 684166"/>
              <a:gd name="connsiteX0" fmla="*/ 684166 w 775606"/>
              <a:gd name="connsiteY0" fmla="*/ 342083 h 684166"/>
              <a:gd name="connsiteX1" fmla="*/ 342083 w 775606"/>
              <a:gd name="connsiteY1" fmla="*/ 684166 h 684166"/>
              <a:gd name="connsiteX2" fmla="*/ 0 w 775606"/>
              <a:gd name="connsiteY2" fmla="*/ 342083 h 684166"/>
              <a:gd name="connsiteX3" fmla="*/ 342083 w 775606"/>
              <a:gd name="connsiteY3" fmla="*/ 0 h 684166"/>
              <a:gd name="connsiteX4" fmla="*/ 775606 w 775606"/>
              <a:gd name="connsiteY4" fmla="*/ 433523 h 684166"/>
              <a:gd name="connsiteX0" fmla="*/ 684166 w 684166"/>
              <a:gd name="connsiteY0" fmla="*/ 342083 h 684166"/>
              <a:gd name="connsiteX1" fmla="*/ 342083 w 684166"/>
              <a:gd name="connsiteY1" fmla="*/ 684166 h 684166"/>
              <a:gd name="connsiteX2" fmla="*/ 0 w 684166"/>
              <a:gd name="connsiteY2" fmla="*/ 342083 h 684166"/>
              <a:gd name="connsiteX3" fmla="*/ 342083 w 684166"/>
              <a:gd name="connsiteY3" fmla="*/ 0 h 684166"/>
              <a:gd name="connsiteX0" fmla="*/ 342083 w 342083"/>
              <a:gd name="connsiteY0" fmla="*/ 684166 h 684166"/>
              <a:gd name="connsiteX1" fmla="*/ 0 w 342083"/>
              <a:gd name="connsiteY1" fmla="*/ 342083 h 684166"/>
              <a:gd name="connsiteX2" fmla="*/ 342083 w 342083"/>
              <a:gd name="connsiteY2" fmla="*/ 0 h 684166"/>
            </a:gdLst>
            <a:ahLst/>
            <a:cxnLst>
              <a:cxn ang="0">
                <a:pos x="connsiteX0" y="connsiteY0"/>
              </a:cxn>
              <a:cxn ang="0">
                <a:pos x="connsiteX1" y="connsiteY1"/>
              </a:cxn>
              <a:cxn ang="0">
                <a:pos x="connsiteX2" y="connsiteY2"/>
              </a:cxn>
            </a:cxnLst>
            <a:rect l="l" t="t" r="r" b="b"/>
            <a:pathLst>
              <a:path w="342083" h="684166">
                <a:moveTo>
                  <a:pt x="342083" y="684166"/>
                </a:moveTo>
                <a:cubicBezTo>
                  <a:pt x="153156" y="684166"/>
                  <a:pt x="0" y="531010"/>
                  <a:pt x="0" y="342083"/>
                </a:cubicBezTo>
                <a:cubicBezTo>
                  <a:pt x="0" y="153156"/>
                  <a:pt x="153156" y="0"/>
                  <a:pt x="342083" y="0"/>
                </a:cubicBezTo>
              </a:path>
            </a:pathLst>
          </a:custGeom>
          <a:noFill/>
          <a:ln w="22225">
            <a:solidFill>
              <a:schemeClr val="bg2"/>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cxnSp>
        <p:nvCxnSpPr>
          <p:cNvPr id="18" name="Straight Connector 17">
            <a:extLst>
              <a:ext uri="{FF2B5EF4-FFF2-40B4-BE49-F238E27FC236}">
                <a16:creationId xmlns:a16="http://schemas.microsoft.com/office/drawing/2014/main" id="{0CBC2A8A-B803-48A8-9616-929F26E1C1E3}"/>
              </a:ext>
            </a:extLst>
          </p:cNvPr>
          <p:cNvCxnSpPr>
            <a:cxnSpLocks/>
          </p:cNvCxnSpPr>
          <p:nvPr/>
        </p:nvCxnSpPr>
        <p:spPr>
          <a:xfrm flipH="1">
            <a:off x="1396135" y="2326521"/>
            <a:ext cx="2640717" cy="0"/>
          </a:xfrm>
          <a:prstGeom prst="line">
            <a:avLst/>
          </a:prstGeom>
          <a:solidFill>
            <a:schemeClr val="tx1">
              <a:alpha val="20000"/>
            </a:schemeClr>
          </a:solidFill>
          <a:ln w="22225">
            <a:solidFill>
              <a:schemeClr val="bg2"/>
            </a:solidFill>
            <a:prstDash val="dash"/>
          </a:ln>
          <a:effectLst/>
        </p:spPr>
        <p:style>
          <a:lnRef idx="1">
            <a:schemeClr val="accent1"/>
          </a:lnRef>
          <a:fillRef idx="3">
            <a:schemeClr val="accent1"/>
          </a:fillRef>
          <a:effectRef idx="2">
            <a:schemeClr val="accent1"/>
          </a:effectRef>
          <a:fontRef idx="minor">
            <a:schemeClr val="lt1"/>
          </a:fontRef>
        </p:style>
      </p:cxnSp>
      <p:cxnSp>
        <p:nvCxnSpPr>
          <p:cNvPr id="19" name="Straight Connector 18">
            <a:extLst>
              <a:ext uri="{FF2B5EF4-FFF2-40B4-BE49-F238E27FC236}">
                <a16:creationId xmlns:a16="http://schemas.microsoft.com/office/drawing/2014/main" id="{937CD7B8-3592-4CBB-A399-5491CB40F232}"/>
              </a:ext>
            </a:extLst>
          </p:cNvPr>
          <p:cNvCxnSpPr>
            <a:cxnSpLocks/>
          </p:cNvCxnSpPr>
          <p:nvPr/>
        </p:nvCxnSpPr>
        <p:spPr>
          <a:xfrm flipH="1">
            <a:off x="3549650" y="1901158"/>
            <a:ext cx="1553074" cy="0"/>
          </a:xfrm>
          <a:prstGeom prst="line">
            <a:avLst/>
          </a:prstGeom>
          <a:solidFill>
            <a:schemeClr val="tx1">
              <a:alpha val="20000"/>
            </a:schemeClr>
          </a:solidFill>
          <a:ln w="22225">
            <a:solidFill>
              <a:schemeClr val="bg2"/>
            </a:solidFill>
            <a:prstDash val="dash"/>
            <a:headEnd type="arrow" w="lg" len="med"/>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42949418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42" presetClass="path" presetSubtype="0" decel="100000" fill="hold" grpId="1" nodeType="withEffect">
                                  <p:stCondLst>
                                    <p:cond delay="0"/>
                                  </p:stCondLst>
                                  <p:childTnLst>
                                    <p:animMotion origin="layout" path="M 2.04861E-6 -2.28395E-6 L 2.04861E-6 0.0436 " pathEditMode="relative" rAng="0" ptsTypes="AA">
                                      <p:cBhvr>
                                        <p:cTn id="9" dur="500" spd="-100000" fill="hold"/>
                                        <p:tgtEl>
                                          <p:spTgt spid="8">
                                            <p:txEl>
                                              <p:pRg st="0" end="0"/>
                                            </p:txEl>
                                          </p:spTgt>
                                        </p:tgtEl>
                                        <p:attrNameLst>
                                          <p:attrName>ppt_x</p:attrName>
                                          <p:attrName>ppt_y</p:attrName>
                                        </p:attrNameLst>
                                      </p:cBhvr>
                                      <p:rCtr x="0" y="2180"/>
                                    </p:animMotion>
                                  </p:childTnLst>
                                </p:cTn>
                              </p:par>
                              <p:par>
                                <p:cTn id="10" presetID="10" presetClass="entr" presetSubtype="0" fill="hold" grpId="0" nodeType="withEffect">
                                  <p:stCondLst>
                                    <p:cond delay="10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42" presetClass="path" presetSubtype="0" decel="100000" fill="hold" grpId="1" nodeType="withEffect">
                                  <p:stCondLst>
                                    <p:cond delay="100"/>
                                  </p:stCondLst>
                                  <p:childTnLst>
                                    <p:animMotion origin="layout" path="M 6.59722E-7 -4.44444E-6 L 6.59722E-7 0.0436 " pathEditMode="relative" rAng="0" ptsTypes="AA">
                                      <p:cBhvr>
                                        <p:cTn id="14" dur="500" spd="-100000" fill="hold"/>
                                        <p:tgtEl>
                                          <p:spTgt spid="8">
                                            <p:txEl>
                                              <p:pRg st="1" end="1"/>
                                            </p:txEl>
                                          </p:spTgt>
                                        </p:tgtEl>
                                        <p:attrNameLst>
                                          <p:attrName>ppt_x</p:attrName>
                                          <p:attrName>ppt_y</p:attrName>
                                        </p:attrNameLst>
                                      </p:cBhvr>
                                      <p:rCtr x="0" y="2180"/>
                                    </p:animMotion>
                                  </p:childTnLst>
                                </p:cTn>
                              </p:par>
                              <p:par>
                                <p:cTn id="15" presetID="10" presetClass="entr" presetSubtype="0" fill="hold" grpId="0" nodeType="withEffect">
                                  <p:stCondLst>
                                    <p:cond delay="20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par>
                                <p:cTn id="18" presetID="42" presetClass="path" presetSubtype="0" decel="100000" fill="hold" grpId="1" nodeType="withEffect">
                                  <p:stCondLst>
                                    <p:cond delay="200"/>
                                  </p:stCondLst>
                                  <p:childTnLst>
                                    <p:animMotion origin="layout" path="M -3.47222E-6 -2.22222E-6 L -3.47222E-6 0.0436 " pathEditMode="relative" rAng="0" ptsTypes="AA">
                                      <p:cBhvr>
                                        <p:cTn id="19" dur="500" spd="-100000" fill="hold"/>
                                        <p:tgtEl>
                                          <p:spTgt spid="8">
                                            <p:txEl>
                                              <p:pRg st="2" end="2"/>
                                            </p:txEl>
                                          </p:spTgt>
                                        </p:tgtEl>
                                        <p:attrNameLst>
                                          <p:attrName>ppt_x</p:attrName>
                                          <p:attrName>ppt_y</p:attrName>
                                        </p:attrNameLst>
                                      </p:cBhvr>
                                      <p:rCtr x="0" y="2180"/>
                                    </p:animMotion>
                                  </p:childTnLst>
                                </p:cTn>
                              </p:par>
                              <p:par>
                                <p:cTn id="20" presetID="10" presetClass="entr" presetSubtype="0" fill="hold" grpId="0" nodeType="withEffect">
                                  <p:stCondLst>
                                    <p:cond delay="30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par>
                                <p:cTn id="23" presetID="42" presetClass="path" presetSubtype="0" decel="100000" fill="hold" grpId="1" nodeType="withEffect">
                                  <p:stCondLst>
                                    <p:cond delay="300"/>
                                  </p:stCondLst>
                                  <p:childTnLst>
                                    <p:animMotion origin="layout" path="M -2.36111E-6 -2.90123E-6 L -2.36111E-6 0.0436 " pathEditMode="relative" rAng="0" ptsTypes="AA">
                                      <p:cBhvr>
                                        <p:cTn id="24" dur="500" spd="-100000" fill="hold"/>
                                        <p:tgtEl>
                                          <p:spTgt spid="8">
                                            <p:txEl>
                                              <p:pRg st="3" end="3"/>
                                            </p:txEl>
                                          </p:spTgt>
                                        </p:tgtEl>
                                        <p:attrNameLst>
                                          <p:attrName>ppt_x</p:attrName>
                                          <p:attrName>ppt_y</p:attrName>
                                        </p:attrNameLst>
                                      </p:cBhvr>
                                      <p:rCtr x="0" y="2180"/>
                                    </p:animMotion>
                                  </p:childTnLst>
                                </p:cTn>
                              </p:par>
                              <p:par>
                                <p:cTn id="25" presetID="10" presetClass="entr" presetSubtype="0" fill="hold" grpId="0" nodeType="withEffect">
                                  <p:stCondLst>
                                    <p:cond delay="40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par>
                                <p:cTn id="28" presetID="42" presetClass="path" presetSubtype="0" decel="100000" fill="hold" grpId="1" nodeType="withEffect">
                                  <p:stCondLst>
                                    <p:cond delay="400"/>
                                  </p:stCondLst>
                                  <p:childTnLst>
                                    <p:animMotion origin="layout" path="M 4.40972E-6 -6.79012E-7 L 4.40972E-6 0.0436 " pathEditMode="relative" rAng="0" ptsTypes="AA">
                                      <p:cBhvr>
                                        <p:cTn id="29" dur="500" spd="-100000" fill="hold"/>
                                        <p:tgtEl>
                                          <p:spTgt spid="8">
                                            <p:txEl>
                                              <p:pRg st="4" end="4"/>
                                            </p:txEl>
                                          </p:spTgt>
                                        </p:tgtEl>
                                        <p:attrNameLst>
                                          <p:attrName>ppt_x</p:attrName>
                                          <p:attrName>ppt_y</p:attrName>
                                        </p:attrNameLst>
                                      </p:cBhvr>
                                      <p:rCtr x="0" y="2180"/>
                                    </p:animMotion>
                                  </p:childTnLst>
                                </p:cTn>
                              </p:par>
                              <p:par>
                                <p:cTn id="30" presetID="10" presetClass="entr" presetSubtype="0" fill="hold" grpId="0" nodeType="withEffect">
                                  <p:stCondLst>
                                    <p:cond delay="50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par>
                                <p:cTn id="33" presetID="42" presetClass="path" presetSubtype="0" decel="100000" fill="hold" grpId="1" nodeType="withEffect">
                                  <p:stCondLst>
                                    <p:cond delay="500"/>
                                  </p:stCondLst>
                                  <p:childTnLst>
                                    <p:animMotion origin="layout" path="M -1.70139E-6 -1.35802E-6 L -1.70139E-6 0.0436 " pathEditMode="relative" rAng="0" ptsTypes="AA">
                                      <p:cBhvr>
                                        <p:cTn id="34" dur="500" spd="-100000" fill="hold"/>
                                        <p:tgtEl>
                                          <p:spTgt spid="8">
                                            <p:txEl>
                                              <p:pRg st="5" end="5"/>
                                            </p:txEl>
                                          </p:spTgt>
                                        </p:tgtEl>
                                        <p:attrNameLst>
                                          <p:attrName>ppt_x</p:attrName>
                                          <p:attrName>ppt_y</p:attrName>
                                        </p:attrNameLst>
                                      </p:cBhvr>
                                      <p:rCtr x="0" y="21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8" grpId="1" uiExpand="1" build="p"/>
    </p:bldLst>
  </p:timing>
</p:sld>
</file>

<file path=ppt/slides/slide71.xml><?xml version="1.0" encoding="utf-8"?>
<p:sld xmlns:a="http://schemas.openxmlformats.org/drawingml/2006/main" xmlns:r="http://schemas.openxmlformats.org/officeDocument/2006/relationships" xmlns:p="http://schemas.openxmlformats.org/presentationml/2006/main" show="0">
  <p:cSld>
    <p:bg>
      <p:bgPr>
        <a:gradFill>
          <a:gsLst>
            <a:gs pos="51000">
              <a:schemeClr val="accent2"/>
            </a:gs>
            <a:gs pos="100000">
              <a:schemeClr val="accent2">
                <a:lumMod val="75000"/>
              </a:schemeClr>
            </a:gs>
          </a:gsLst>
          <a:lin ang="5400000" scaled="0"/>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33081437-0044-41A2-9C3E-D8DE121BA13E}"/>
              </a:ext>
            </a:extLst>
          </p:cNvPr>
          <p:cNvSpPr/>
          <p:nvPr/>
        </p:nvSpPr>
        <p:spPr>
          <a:xfrm>
            <a:off x="1606074" y="2914630"/>
            <a:ext cx="2430779" cy="1539293"/>
          </a:xfrm>
          <a:custGeom>
            <a:avLst/>
            <a:gdLst>
              <a:gd name="connsiteX0" fmla="*/ 1096099 w 2887309"/>
              <a:gd name="connsiteY0" fmla="*/ 0 h 1828390"/>
              <a:gd name="connsiteX1" fmla="*/ 1751675 w 2887309"/>
              <a:gd name="connsiteY1" fmla="*/ 434545 h 1828390"/>
              <a:gd name="connsiteX2" fmla="*/ 1784181 w 2887309"/>
              <a:gd name="connsiteY2" fmla="*/ 539262 h 1828390"/>
              <a:gd name="connsiteX3" fmla="*/ 1802580 w 2887309"/>
              <a:gd name="connsiteY3" fmla="*/ 516961 h 1828390"/>
              <a:gd name="connsiteX4" fmla="*/ 2020687 w 2887309"/>
              <a:gd name="connsiteY4" fmla="*/ 426619 h 1828390"/>
              <a:gd name="connsiteX5" fmla="*/ 2329136 w 2887309"/>
              <a:gd name="connsiteY5" fmla="*/ 735068 h 1828390"/>
              <a:gd name="connsiteX6" fmla="*/ 2323119 w 2887309"/>
              <a:gd name="connsiteY6" fmla="*/ 794762 h 1828390"/>
              <a:gd name="connsiteX7" fmla="*/ 2368768 w 2887309"/>
              <a:gd name="connsiteY7" fmla="*/ 791308 h 1828390"/>
              <a:gd name="connsiteX8" fmla="*/ 2887309 w 2887309"/>
              <a:gd name="connsiteY8" fmla="*/ 1309849 h 1828390"/>
              <a:gd name="connsiteX9" fmla="*/ 2473272 w 2887309"/>
              <a:gd name="connsiteY9" fmla="*/ 1817855 h 1828390"/>
              <a:gd name="connsiteX10" fmla="*/ 2379704 w 2887309"/>
              <a:gd name="connsiteY10" fmla="*/ 1827288 h 1828390"/>
              <a:gd name="connsiteX11" fmla="*/ 2379704 w 2887309"/>
              <a:gd name="connsiteY11" fmla="*/ 1828390 h 1828390"/>
              <a:gd name="connsiteX12" fmla="*/ 2368768 w 2887309"/>
              <a:gd name="connsiteY12" fmla="*/ 1828390 h 1828390"/>
              <a:gd name="connsiteX13" fmla="*/ 517301 w 2887309"/>
              <a:gd name="connsiteY13" fmla="*/ 1828390 h 1828390"/>
              <a:gd name="connsiteX14" fmla="*/ 517299 w 2887309"/>
              <a:gd name="connsiteY14" fmla="*/ 1828390 h 1828390"/>
              <a:gd name="connsiteX15" fmla="*/ 413047 w 2887309"/>
              <a:gd name="connsiteY15" fmla="*/ 1817881 h 1828390"/>
              <a:gd name="connsiteX16" fmla="*/ 0 w 2887309"/>
              <a:gd name="connsiteY16" fmla="*/ 1311089 h 1828390"/>
              <a:gd name="connsiteX17" fmla="*/ 315944 w 2887309"/>
              <a:gd name="connsiteY17" fmla="*/ 834440 h 1828390"/>
              <a:gd name="connsiteX18" fmla="*/ 394546 w 2887309"/>
              <a:gd name="connsiteY18" fmla="*/ 810041 h 1828390"/>
              <a:gd name="connsiteX19" fmla="*/ 384611 w 2887309"/>
              <a:gd name="connsiteY19" fmla="*/ 711488 h 1828390"/>
              <a:gd name="connsiteX20" fmla="*/ 1096099 w 2887309"/>
              <a:gd name="connsiteY20" fmla="*/ 0 h 18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87309" h="1828390">
                <a:moveTo>
                  <a:pt x="1096099" y="0"/>
                </a:moveTo>
                <a:cubicBezTo>
                  <a:pt x="1390807" y="0"/>
                  <a:pt x="1643665" y="179181"/>
                  <a:pt x="1751675" y="434545"/>
                </a:cubicBezTo>
                <a:lnTo>
                  <a:pt x="1784181" y="539262"/>
                </a:lnTo>
                <a:lnTo>
                  <a:pt x="1802580" y="516961"/>
                </a:lnTo>
                <a:cubicBezTo>
                  <a:pt x="1858399" y="461143"/>
                  <a:pt x="1935511" y="426619"/>
                  <a:pt x="2020687" y="426619"/>
                </a:cubicBezTo>
                <a:cubicBezTo>
                  <a:pt x="2191039" y="426619"/>
                  <a:pt x="2329136" y="564716"/>
                  <a:pt x="2329136" y="735068"/>
                </a:cubicBezTo>
                <a:lnTo>
                  <a:pt x="2323119" y="794762"/>
                </a:lnTo>
                <a:lnTo>
                  <a:pt x="2368768" y="791308"/>
                </a:lnTo>
                <a:cubicBezTo>
                  <a:pt x="2655150" y="791308"/>
                  <a:pt x="2887309" y="1023467"/>
                  <a:pt x="2887309" y="1309849"/>
                </a:cubicBezTo>
                <a:cubicBezTo>
                  <a:pt x="2887309" y="1560433"/>
                  <a:pt x="2709562" y="1769503"/>
                  <a:pt x="2473272" y="1817855"/>
                </a:cubicBezTo>
                <a:lnTo>
                  <a:pt x="2379704" y="1827288"/>
                </a:lnTo>
                <a:lnTo>
                  <a:pt x="2379704" y="1828390"/>
                </a:lnTo>
                <a:lnTo>
                  <a:pt x="2368768" y="1828390"/>
                </a:lnTo>
                <a:lnTo>
                  <a:pt x="517301" y="1828390"/>
                </a:lnTo>
                <a:lnTo>
                  <a:pt x="517299" y="1828390"/>
                </a:lnTo>
                <a:lnTo>
                  <a:pt x="413047" y="1817881"/>
                </a:lnTo>
                <a:cubicBezTo>
                  <a:pt x="177322" y="1769644"/>
                  <a:pt x="0" y="1561074"/>
                  <a:pt x="0" y="1311089"/>
                </a:cubicBezTo>
                <a:cubicBezTo>
                  <a:pt x="0" y="1096816"/>
                  <a:pt x="130277" y="912971"/>
                  <a:pt x="315944" y="834440"/>
                </a:cubicBezTo>
                <a:lnTo>
                  <a:pt x="394546" y="810041"/>
                </a:lnTo>
                <a:lnTo>
                  <a:pt x="384611" y="711488"/>
                </a:lnTo>
                <a:cubicBezTo>
                  <a:pt x="384611" y="318544"/>
                  <a:pt x="703155" y="0"/>
                  <a:pt x="1096099" y="0"/>
                </a:cubicBezTo>
                <a:close/>
              </a:path>
            </a:pathLst>
          </a:custGeom>
          <a:gradFill>
            <a:gsLst>
              <a:gs pos="0">
                <a:schemeClr val="accent2">
                  <a:lumMod val="60000"/>
                  <a:lumOff val="40000"/>
                  <a:alpha val="74000"/>
                </a:schemeClr>
              </a:gs>
              <a:gs pos="82000">
                <a:schemeClr val="accent2"/>
              </a:gs>
            </a:gsLst>
            <a:lin ang="5400000" scaled="0"/>
          </a:grad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cxnSp>
        <p:nvCxnSpPr>
          <p:cNvPr id="11" name="Straight Connector 10">
            <a:extLst>
              <a:ext uri="{FF2B5EF4-FFF2-40B4-BE49-F238E27FC236}">
                <a16:creationId xmlns:a16="http://schemas.microsoft.com/office/drawing/2014/main" id="{F2A7E7C3-7D33-4376-8731-A44B4BBC4B6E}"/>
              </a:ext>
            </a:extLst>
          </p:cNvPr>
          <p:cNvCxnSpPr>
            <a:cxnSpLocks/>
            <a:stCxn id="10" idx="19"/>
            <a:endCxn id="12" idx="2"/>
          </p:cNvCxnSpPr>
          <p:nvPr/>
        </p:nvCxnSpPr>
        <p:spPr>
          <a:xfrm flipH="1" flipV="1">
            <a:off x="1396136" y="3505927"/>
            <a:ext cx="533736" cy="7693"/>
          </a:xfrm>
          <a:prstGeom prst="line">
            <a:avLst/>
          </a:prstGeom>
          <a:solidFill>
            <a:schemeClr val="tx1">
              <a:alpha val="20000"/>
            </a:schemeClr>
          </a:solidFill>
          <a:ln w="22225">
            <a:solidFill>
              <a:schemeClr val="bg2"/>
            </a:solidFill>
            <a:prstDash val="dash"/>
          </a:ln>
          <a:effectLst/>
        </p:spPr>
        <p:style>
          <a:lnRef idx="1">
            <a:schemeClr val="accent1"/>
          </a:lnRef>
          <a:fillRef idx="3">
            <a:schemeClr val="accent1"/>
          </a:fillRef>
          <a:effectRef idx="2">
            <a:schemeClr val="accent1"/>
          </a:effectRef>
          <a:fontRef idx="minor">
            <a:schemeClr val="lt1"/>
          </a:fontRef>
        </p:style>
      </p:cxnSp>
      <p:sp>
        <p:nvSpPr>
          <p:cNvPr id="12" name="Oval 26">
            <a:extLst>
              <a:ext uri="{FF2B5EF4-FFF2-40B4-BE49-F238E27FC236}">
                <a16:creationId xmlns:a16="http://schemas.microsoft.com/office/drawing/2014/main" id="{1DC8B5EA-2CE8-49E3-98BB-8776ED19F8B4}"/>
              </a:ext>
            </a:extLst>
          </p:cNvPr>
          <p:cNvSpPr/>
          <p:nvPr/>
        </p:nvSpPr>
        <p:spPr>
          <a:xfrm>
            <a:off x="1186198" y="3505928"/>
            <a:ext cx="209938" cy="419874"/>
          </a:xfrm>
          <a:custGeom>
            <a:avLst/>
            <a:gdLst>
              <a:gd name="connsiteX0" fmla="*/ 0 w 684166"/>
              <a:gd name="connsiteY0" fmla="*/ 342083 h 684166"/>
              <a:gd name="connsiteX1" fmla="*/ 342083 w 684166"/>
              <a:gd name="connsiteY1" fmla="*/ 0 h 684166"/>
              <a:gd name="connsiteX2" fmla="*/ 684166 w 684166"/>
              <a:gd name="connsiteY2" fmla="*/ 342083 h 684166"/>
              <a:gd name="connsiteX3" fmla="*/ 342083 w 684166"/>
              <a:gd name="connsiteY3" fmla="*/ 684166 h 684166"/>
              <a:gd name="connsiteX4" fmla="*/ 0 w 684166"/>
              <a:gd name="connsiteY4" fmla="*/ 342083 h 684166"/>
              <a:gd name="connsiteX0" fmla="*/ 684166 w 775606"/>
              <a:gd name="connsiteY0" fmla="*/ 342083 h 684166"/>
              <a:gd name="connsiteX1" fmla="*/ 342083 w 775606"/>
              <a:gd name="connsiteY1" fmla="*/ 684166 h 684166"/>
              <a:gd name="connsiteX2" fmla="*/ 0 w 775606"/>
              <a:gd name="connsiteY2" fmla="*/ 342083 h 684166"/>
              <a:gd name="connsiteX3" fmla="*/ 342083 w 775606"/>
              <a:gd name="connsiteY3" fmla="*/ 0 h 684166"/>
              <a:gd name="connsiteX4" fmla="*/ 775606 w 775606"/>
              <a:gd name="connsiteY4" fmla="*/ 433523 h 684166"/>
              <a:gd name="connsiteX0" fmla="*/ 684166 w 684166"/>
              <a:gd name="connsiteY0" fmla="*/ 342083 h 684166"/>
              <a:gd name="connsiteX1" fmla="*/ 342083 w 684166"/>
              <a:gd name="connsiteY1" fmla="*/ 684166 h 684166"/>
              <a:gd name="connsiteX2" fmla="*/ 0 w 684166"/>
              <a:gd name="connsiteY2" fmla="*/ 342083 h 684166"/>
              <a:gd name="connsiteX3" fmla="*/ 342083 w 684166"/>
              <a:gd name="connsiteY3" fmla="*/ 0 h 684166"/>
              <a:gd name="connsiteX0" fmla="*/ 342083 w 342083"/>
              <a:gd name="connsiteY0" fmla="*/ 684166 h 684166"/>
              <a:gd name="connsiteX1" fmla="*/ 0 w 342083"/>
              <a:gd name="connsiteY1" fmla="*/ 342083 h 684166"/>
              <a:gd name="connsiteX2" fmla="*/ 342083 w 342083"/>
              <a:gd name="connsiteY2" fmla="*/ 0 h 684166"/>
            </a:gdLst>
            <a:ahLst/>
            <a:cxnLst>
              <a:cxn ang="0">
                <a:pos x="connsiteX0" y="connsiteY0"/>
              </a:cxn>
              <a:cxn ang="0">
                <a:pos x="connsiteX1" y="connsiteY1"/>
              </a:cxn>
              <a:cxn ang="0">
                <a:pos x="connsiteX2" y="connsiteY2"/>
              </a:cxn>
            </a:cxnLst>
            <a:rect l="l" t="t" r="r" b="b"/>
            <a:pathLst>
              <a:path w="342083" h="684166">
                <a:moveTo>
                  <a:pt x="342083" y="684166"/>
                </a:moveTo>
                <a:cubicBezTo>
                  <a:pt x="153156" y="684166"/>
                  <a:pt x="0" y="531010"/>
                  <a:pt x="0" y="342083"/>
                </a:cubicBezTo>
                <a:cubicBezTo>
                  <a:pt x="0" y="153156"/>
                  <a:pt x="153156" y="0"/>
                  <a:pt x="342083" y="0"/>
                </a:cubicBezTo>
              </a:path>
            </a:pathLst>
          </a:custGeom>
          <a:noFill/>
          <a:ln w="22225">
            <a:solidFill>
              <a:schemeClr val="bg2"/>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prstClr val="white"/>
              </a:solidFill>
              <a:latin typeface="Arial"/>
            </a:endParaRPr>
          </a:p>
        </p:txBody>
      </p:sp>
      <p:cxnSp>
        <p:nvCxnSpPr>
          <p:cNvPr id="13" name="Straight Connector 12">
            <a:extLst>
              <a:ext uri="{FF2B5EF4-FFF2-40B4-BE49-F238E27FC236}">
                <a16:creationId xmlns:a16="http://schemas.microsoft.com/office/drawing/2014/main" id="{D4F91BFB-FA6D-4C7C-96AB-BC1DE96B7D94}"/>
              </a:ext>
            </a:extLst>
          </p:cNvPr>
          <p:cNvCxnSpPr>
            <a:cxnSpLocks/>
          </p:cNvCxnSpPr>
          <p:nvPr/>
        </p:nvCxnSpPr>
        <p:spPr>
          <a:xfrm flipH="1">
            <a:off x="1396135" y="3925801"/>
            <a:ext cx="2640717" cy="0"/>
          </a:xfrm>
          <a:prstGeom prst="line">
            <a:avLst/>
          </a:prstGeom>
          <a:solidFill>
            <a:schemeClr val="tx1">
              <a:alpha val="20000"/>
            </a:schemeClr>
          </a:solidFill>
          <a:ln w="22225">
            <a:solidFill>
              <a:schemeClr val="bg2"/>
            </a:solidFill>
            <a:prstDash val="dash"/>
          </a:ln>
          <a:effectLst/>
        </p:spPr>
        <p:style>
          <a:lnRef idx="1">
            <a:schemeClr val="accent1"/>
          </a:lnRef>
          <a:fillRef idx="3">
            <a:schemeClr val="accent1"/>
          </a:fillRef>
          <a:effectRef idx="2">
            <a:schemeClr val="accent1"/>
          </a:effectRef>
          <a:fontRef idx="minor">
            <a:schemeClr val="lt1"/>
          </a:fontRef>
        </p:style>
      </p:cxnSp>
      <p:sp>
        <p:nvSpPr>
          <p:cNvPr id="14" name="Title 8">
            <a:extLst>
              <a:ext uri="{FF2B5EF4-FFF2-40B4-BE49-F238E27FC236}">
                <a16:creationId xmlns:a16="http://schemas.microsoft.com/office/drawing/2014/main" id="{755A920C-F268-43F7-8E52-ABD3822FA687}"/>
              </a:ext>
            </a:extLst>
          </p:cNvPr>
          <p:cNvSpPr txBox="1">
            <a:spLocks/>
          </p:cNvSpPr>
          <p:nvPr/>
        </p:nvSpPr>
        <p:spPr>
          <a:xfrm>
            <a:off x="5702300" y="2766333"/>
            <a:ext cx="7133630" cy="2696934"/>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defTabSz="731520">
              <a:lnSpc>
                <a:spcPct val="90000"/>
              </a:lnSpc>
              <a:spcBef>
                <a:spcPct val="0"/>
              </a:spcBef>
              <a:defRPr sz="4400" b="0">
                <a:solidFill>
                  <a:schemeClr val="lt1"/>
                </a:solidFill>
                <a:latin typeface="+mj-lt"/>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bg2"/>
                </a:solidFill>
              </a:rPr>
              <a:t>Containers or serverless?</a:t>
            </a:r>
          </a:p>
          <a:p>
            <a:endParaRPr lang="en-US" dirty="0">
              <a:solidFill>
                <a:schemeClr val="bg2"/>
              </a:solidFill>
            </a:endParaRPr>
          </a:p>
          <a:p>
            <a:r>
              <a:rPr lang="en-US" dirty="0">
                <a:solidFill>
                  <a:schemeClr val="bg2"/>
                </a:solidFill>
              </a:rPr>
              <a:t>Or both?</a:t>
            </a:r>
          </a:p>
        </p:txBody>
      </p:sp>
      <p:cxnSp>
        <p:nvCxnSpPr>
          <p:cNvPr id="15" name="Straight Connector 14">
            <a:extLst>
              <a:ext uri="{FF2B5EF4-FFF2-40B4-BE49-F238E27FC236}">
                <a16:creationId xmlns:a16="http://schemas.microsoft.com/office/drawing/2014/main" id="{6229AE30-7F42-4DB6-9A81-0C7210B1EDB0}"/>
              </a:ext>
            </a:extLst>
          </p:cNvPr>
          <p:cNvCxnSpPr>
            <a:cxnSpLocks/>
          </p:cNvCxnSpPr>
          <p:nvPr/>
        </p:nvCxnSpPr>
        <p:spPr>
          <a:xfrm flipH="1">
            <a:off x="3549650" y="3500438"/>
            <a:ext cx="1553074" cy="0"/>
          </a:xfrm>
          <a:prstGeom prst="line">
            <a:avLst/>
          </a:prstGeom>
          <a:solidFill>
            <a:schemeClr val="tx1">
              <a:alpha val="20000"/>
            </a:schemeClr>
          </a:solidFill>
          <a:ln w="22225">
            <a:solidFill>
              <a:schemeClr val="bg2"/>
            </a:solidFill>
            <a:prstDash val="dash"/>
            <a:headEnd type="arrow" w="lg" len="med"/>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376837542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768B03-1335-4CA3-B694-7B77B53AD69E}"/>
              </a:ext>
            </a:extLst>
          </p:cNvPr>
          <p:cNvSpPr/>
          <p:nvPr/>
        </p:nvSpPr>
        <p:spPr>
          <a:xfrm>
            <a:off x="0" y="1"/>
            <a:ext cx="14630400" cy="8229598"/>
          </a:xfrm>
          <a:prstGeom prst="rect">
            <a:avLst/>
          </a:prstGeom>
          <a:gradFill>
            <a:gsLst>
              <a:gs pos="51000">
                <a:schemeClr val="accent2"/>
              </a:gs>
              <a:gs pos="100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cxnSp>
        <p:nvCxnSpPr>
          <p:cNvPr id="173" name="Straight Connector 172">
            <a:extLst>
              <a:ext uri="{FF2B5EF4-FFF2-40B4-BE49-F238E27FC236}">
                <a16:creationId xmlns:a16="http://schemas.microsoft.com/office/drawing/2014/main" id="{33ADC1DC-408E-41E8-8A42-B42FF7A1BCE0}"/>
              </a:ext>
            </a:extLst>
          </p:cNvPr>
          <p:cNvCxnSpPr>
            <a:cxnSpLocks/>
          </p:cNvCxnSpPr>
          <p:nvPr/>
        </p:nvCxnSpPr>
        <p:spPr>
          <a:xfrm>
            <a:off x="6599518" y="475488"/>
            <a:ext cx="0" cy="1280160"/>
          </a:xfrm>
          <a:prstGeom prst="line">
            <a:avLst/>
          </a:prstGeom>
          <a:solidFill>
            <a:schemeClr val="tx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174" name="Straight Connector 173">
            <a:extLst>
              <a:ext uri="{FF2B5EF4-FFF2-40B4-BE49-F238E27FC236}">
                <a16:creationId xmlns:a16="http://schemas.microsoft.com/office/drawing/2014/main" id="{707B9F7B-7EEE-4E9D-AB87-6FD670D78F7D}"/>
              </a:ext>
            </a:extLst>
          </p:cNvPr>
          <p:cNvCxnSpPr>
            <a:cxnSpLocks/>
          </p:cNvCxnSpPr>
          <p:nvPr/>
        </p:nvCxnSpPr>
        <p:spPr>
          <a:xfrm>
            <a:off x="7911811" y="3323555"/>
            <a:ext cx="0" cy="1999488"/>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175" name="Straight Connector 174">
            <a:extLst>
              <a:ext uri="{FF2B5EF4-FFF2-40B4-BE49-F238E27FC236}">
                <a16:creationId xmlns:a16="http://schemas.microsoft.com/office/drawing/2014/main" id="{E142C545-3CED-431B-9E2E-335C6E3E86A8}"/>
              </a:ext>
            </a:extLst>
          </p:cNvPr>
          <p:cNvCxnSpPr>
            <a:cxnSpLocks/>
          </p:cNvCxnSpPr>
          <p:nvPr/>
        </p:nvCxnSpPr>
        <p:spPr>
          <a:xfrm>
            <a:off x="6892126" y="1436930"/>
            <a:ext cx="0" cy="1999488"/>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176" name="Straight Connector 175">
            <a:extLst>
              <a:ext uri="{FF2B5EF4-FFF2-40B4-BE49-F238E27FC236}">
                <a16:creationId xmlns:a16="http://schemas.microsoft.com/office/drawing/2014/main" id="{D14458FB-47AE-4191-A391-7E90E50F4875}"/>
              </a:ext>
            </a:extLst>
          </p:cNvPr>
          <p:cNvCxnSpPr>
            <a:cxnSpLocks/>
          </p:cNvCxnSpPr>
          <p:nvPr/>
        </p:nvCxnSpPr>
        <p:spPr>
          <a:xfrm>
            <a:off x="9911299" y="1018032"/>
            <a:ext cx="0" cy="1164336"/>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177" name="Straight Connector 176">
            <a:extLst>
              <a:ext uri="{FF2B5EF4-FFF2-40B4-BE49-F238E27FC236}">
                <a16:creationId xmlns:a16="http://schemas.microsoft.com/office/drawing/2014/main" id="{E9C10E25-2BBB-4A52-913D-6FB54E81971D}"/>
              </a:ext>
            </a:extLst>
          </p:cNvPr>
          <p:cNvCxnSpPr>
            <a:cxnSpLocks/>
          </p:cNvCxnSpPr>
          <p:nvPr/>
        </p:nvCxnSpPr>
        <p:spPr>
          <a:xfrm>
            <a:off x="11545027" y="921731"/>
            <a:ext cx="0" cy="1999488"/>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178" name="Straight Connector 177">
            <a:extLst>
              <a:ext uri="{FF2B5EF4-FFF2-40B4-BE49-F238E27FC236}">
                <a16:creationId xmlns:a16="http://schemas.microsoft.com/office/drawing/2014/main" id="{BF2272E4-720D-4DB8-A383-54EFE1A4F9F6}"/>
              </a:ext>
            </a:extLst>
          </p:cNvPr>
          <p:cNvCxnSpPr>
            <a:cxnSpLocks/>
          </p:cNvCxnSpPr>
          <p:nvPr/>
        </p:nvCxnSpPr>
        <p:spPr>
          <a:xfrm>
            <a:off x="8023506" y="1608106"/>
            <a:ext cx="0" cy="853440"/>
          </a:xfrm>
          <a:prstGeom prst="line">
            <a:avLst/>
          </a:prstGeom>
          <a:solidFill>
            <a:schemeClr val="tx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179" name="Straight Connector 178">
            <a:extLst>
              <a:ext uri="{FF2B5EF4-FFF2-40B4-BE49-F238E27FC236}">
                <a16:creationId xmlns:a16="http://schemas.microsoft.com/office/drawing/2014/main" id="{F0C06962-4009-4420-A1FF-54702466F943}"/>
              </a:ext>
            </a:extLst>
          </p:cNvPr>
          <p:cNvCxnSpPr>
            <a:cxnSpLocks/>
          </p:cNvCxnSpPr>
          <p:nvPr/>
        </p:nvCxnSpPr>
        <p:spPr>
          <a:xfrm>
            <a:off x="10975762" y="4025354"/>
            <a:ext cx="0" cy="493776"/>
          </a:xfrm>
          <a:prstGeom prst="line">
            <a:avLst/>
          </a:prstGeom>
          <a:solidFill>
            <a:schemeClr val="tx1"/>
          </a:solidFill>
          <a:ln w="25400">
            <a:solidFill>
              <a:schemeClr val="bg1">
                <a:alpha val="75000"/>
              </a:schemeClr>
            </a:solidFill>
          </a:ln>
          <a:effectLst/>
        </p:spPr>
        <p:style>
          <a:lnRef idx="1">
            <a:schemeClr val="accent1"/>
          </a:lnRef>
          <a:fillRef idx="3">
            <a:schemeClr val="accent1"/>
          </a:fillRef>
          <a:effectRef idx="2">
            <a:schemeClr val="accent1"/>
          </a:effectRef>
          <a:fontRef idx="minor">
            <a:schemeClr val="lt1"/>
          </a:fontRef>
        </p:style>
      </p:cxnSp>
      <p:cxnSp>
        <p:nvCxnSpPr>
          <p:cNvPr id="180" name="Straight Connector 179">
            <a:extLst>
              <a:ext uri="{FF2B5EF4-FFF2-40B4-BE49-F238E27FC236}">
                <a16:creationId xmlns:a16="http://schemas.microsoft.com/office/drawing/2014/main" id="{0F1CF116-B18B-484E-8A16-77775F612160}"/>
              </a:ext>
            </a:extLst>
          </p:cNvPr>
          <p:cNvCxnSpPr>
            <a:cxnSpLocks/>
          </p:cNvCxnSpPr>
          <p:nvPr/>
        </p:nvCxnSpPr>
        <p:spPr>
          <a:xfrm>
            <a:off x="9037918" y="5236464"/>
            <a:ext cx="0" cy="713232"/>
          </a:xfrm>
          <a:prstGeom prst="line">
            <a:avLst/>
          </a:prstGeom>
          <a:solidFill>
            <a:schemeClr val="tx1"/>
          </a:solidFill>
          <a:ln w="25400">
            <a:solidFill>
              <a:schemeClr val="bg1">
                <a:alpha val="75000"/>
              </a:schemeClr>
            </a:solidFill>
          </a:ln>
          <a:effectLst/>
        </p:spPr>
        <p:style>
          <a:lnRef idx="1">
            <a:schemeClr val="accent1"/>
          </a:lnRef>
          <a:fillRef idx="3">
            <a:schemeClr val="accent1"/>
          </a:fillRef>
          <a:effectRef idx="2">
            <a:schemeClr val="accent1"/>
          </a:effectRef>
          <a:fontRef idx="minor">
            <a:schemeClr val="lt1"/>
          </a:fontRef>
        </p:style>
      </p:cxnSp>
      <p:cxnSp>
        <p:nvCxnSpPr>
          <p:cNvPr id="181" name="Straight Connector 180">
            <a:extLst>
              <a:ext uri="{FF2B5EF4-FFF2-40B4-BE49-F238E27FC236}">
                <a16:creationId xmlns:a16="http://schemas.microsoft.com/office/drawing/2014/main" id="{E24EDEBB-829C-49C4-BAD0-A2574A81CA9B}"/>
              </a:ext>
            </a:extLst>
          </p:cNvPr>
          <p:cNvCxnSpPr>
            <a:cxnSpLocks/>
          </p:cNvCxnSpPr>
          <p:nvPr/>
        </p:nvCxnSpPr>
        <p:spPr>
          <a:xfrm>
            <a:off x="7111582" y="5480304"/>
            <a:ext cx="0" cy="713232"/>
          </a:xfrm>
          <a:prstGeom prst="line">
            <a:avLst/>
          </a:prstGeom>
          <a:solidFill>
            <a:schemeClr val="tx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182" name="Straight Connector 181">
            <a:extLst>
              <a:ext uri="{FF2B5EF4-FFF2-40B4-BE49-F238E27FC236}">
                <a16:creationId xmlns:a16="http://schemas.microsoft.com/office/drawing/2014/main" id="{FC5B1CF9-7D27-473F-97EF-D7B0FDF78E32}"/>
              </a:ext>
            </a:extLst>
          </p:cNvPr>
          <p:cNvCxnSpPr>
            <a:cxnSpLocks/>
          </p:cNvCxnSpPr>
          <p:nvPr/>
        </p:nvCxnSpPr>
        <p:spPr>
          <a:xfrm>
            <a:off x="10952062" y="475488"/>
            <a:ext cx="0" cy="713232"/>
          </a:xfrm>
          <a:prstGeom prst="line">
            <a:avLst/>
          </a:prstGeom>
          <a:solidFill>
            <a:schemeClr val="tx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183" name="Straight Connector 182">
            <a:extLst>
              <a:ext uri="{FF2B5EF4-FFF2-40B4-BE49-F238E27FC236}">
                <a16:creationId xmlns:a16="http://schemas.microsoft.com/office/drawing/2014/main" id="{531CF9A0-2AC9-4080-971D-33BFBC2A6ECB}"/>
              </a:ext>
            </a:extLst>
          </p:cNvPr>
          <p:cNvCxnSpPr>
            <a:cxnSpLocks/>
          </p:cNvCxnSpPr>
          <p:nvPr/>
        </p:nvCxnSpPr>
        <p:spPr>
          <a:xfrm>
            <a:off x="11732350" y="5029200"/>
            <a:ext cx="0" cy="1249680"/>
          </a:xfrm>
          <a:prstGeom prst="line">
            <a:avLst/>
          </a:prstGeom>
          <a:solidFill>
            <a:schemeClr val="tx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184" name="Straight Connector 183">
            <a:extLst>
              <a:ext uri="{FF2B5EF4-FFF2-40B4-BE49-F238E27FC236}">
                <a16:creationId xmlns:a16="http://schemas.microsoft.com/office/drawing/2014/main" id="{51B3C77D-DB81-4CED-AAD0-FA0DD1A8E469}"/>
              </a:ext>
            </a:extLst>
          </p:cNvPr>
          <p:cNvCxnSpPr>
            <a:cxnSpLocks/>
          </p:cNvCxnSpPr>
          <p:nvPr/>
        </p:nvCxnSpPr>
        <p:spPr>
          <a:xfrm>
            <a:off x="9037918" y="2674418"/>
            <a:ext cx="0" cy="1164336"/>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185" name="Straight Connector 184">
            <a:extLst>
              <a:ext uri="{FF2B5EF4-FFF2-40B4-BE49-F238E27FC236}">
                <a16:creationId xmlns:a16="http://schemas.microsoft.com/office/drawing/2014/main" id="{AE2A9A4A-DB7B-4019-A58D-7FB86309F01E}"/>
              </a:ext>
            </a:extLst>
          </p:cNvPr>
          <p:cNvCxnSpPr>
            <a:cxnSpLocks/>
          </p:cNvCxnSpPr>
          <p:nvPr/>
        </p:nvCxnSpPr>
        <p:spPr>
          <a:xfrm>
            <a:off x="10110814" y="3436418"/>
            <a:ext cx="0" cy="1164336"/>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186" name="Straight Connector 185">
            <a:extLst>
              <a:ext uri="{FF2B5EF4-FFF2-40B4-BE49-F238E27FC236}">
                <a16:creationId xmlns:a16="http://schemas.microsoft.com/office/drawing/2014/main" id="{76FBDCB8-BD17-4540-9093-6D4E23692AF2}"/>
              </a:ext>
            </a:extLst>
          </p:cNvPr>
          <p:cNvCxnSpPr>
            <a:cxnSpLocks/>
          </p:cNvCxnSpPr>
          <p:nvPr/>
        </p:nvCxnSpPr>
        <p:spPr>
          <a:xfrm>
            <a:off x="10305886" y="6423458"/>
            <a:ext cx="0" cy="871424"/>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187" name="Straight Connector 186">
            <a:extLst>
              <a:ext uri="{FF2B5EF4-FFF2-40B4-BE49-F238E27FC236}">
                <a16:creationId xmlns:a16="http://schemas.microsoft.com/office/drawing/2014/main" id="{7F93BF3C-9145-4D22-9656-E5E8AEE71B9F}"/>
              </a:ext>
            </a:extLst>
          </p:cNvPr>
          <p:cNvCxnSpPr>
            <a:cxnSpLocks/>
          </p:cNvCxnSpPr>
          <p:nvPr/>
        </p:nvCxnSpPr>
        <p:spPr>
          <a:xfrm>
            <a:off x="11200346" y="5480305"/>
            <a:ext cx="0" cy="1814578"/>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188" name="Straight Connector 187">
            <a:extLst>
              <a:ext uri="{FF2B5EF4-FFF2-40B4-BE49-F238E27FC236}">
                <a16:creationId xmlns:a16="http://schemas.microsoft.com/office/drawing/2014/main" id="{89DCD7F8-13E7-490F-AD0B-63B7D874458A}"/>
              </a:ext>
            </a:extLst>
          </p:cNvPr>
          <p:cNvCxnSpPr>
            <a:cxnSpLocks/>
          </p:cNvCxnSpPr>
          <p:nvPr/>
        </p:nvCxnSpPr>
        <p:spPr>
          <a:xfrm>
            <a:off x="12205216" y="3162953"/>
            <a:ext cx="0" cy="1814578"/>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189" name="Straight Connector 188">
            <a:extLst>
              <a:ext uri="{FF2B5EF4-FFF2-40B4-BE49-F238E27FC236}">
                <a16:creationId xmlns:a16="http://schemas.microsoft.com/office/drawing/2014/main" id="{661D16C0-381C-4769-B96F-E8C2E49ECB6C}"/>
              </a:ext>
            </a:extLst>
          </p:cNvPr>
          <p:cNvCxnSpPr>
            <a:cxnSpLocks/>
          </p:cNvCxnSpPr>
          <p:nvPr/>
        </p:nvCxnSpPr>
        <p:spPr>
          <a:xfrm>
            <a:off x="8481530" y="5236464"/>
            <a:ext cx="0" cy="1298448"/>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190" name="Straight Connector 189">
            <a:extLst>
              <a:ext uri="{FF2B5EF4-FFF2-40B4-BE49-F238E27FC236}">
                <a16:creationId xmlns:a16="http://schemas.microsoft.com/office/drawing/2014/main" id="{AC27EB1E-45D0-438F-9231-E7329EF59F3C}"/>
              </a:ext>
            </a:extLst>
          </p:cNvPr>
          <p:cNvCxnSpPr>
            <a:cxnSpLocks/>
          </p:cNvCxnSpPr>
          <p:nvPr/>
        </p:nvCxnSpPr>
        <p:spPr>
          <a:xfrm>
            <a:off x="9444698" y="6338115"/>
            <a:ext cx="0" cy="477214"/>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191" name="Straight Connector 190">
            <a:extLst>
              <a:ext uri="{FF2B5EF4-FFF2-40B4-BE49-F238E27FC236}">
                <a16:creationId xmlns:a16="http://schemas.microsoft.com/office/drawing/2014/main" id="{65DDF768-8E6A-4F15-BBD5-8ECDED59874D}"/>
              </a:ext>
            </a:extLst>
          </p:cNvPr>
          <p:cNvCxnSpPr>
            <a:cxnSpLocks/>
          </p:cNvCxnSpPr>
          <p:nvPr/>
        </p:nvCxnSpPr>
        <p:spPr>
          <a:xfrm>
            <a:off x="6599518" y="4845830"/>
            <a:ext cx="0" cy="1689083"/>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192" name="Straight Connector 191">
            <a:extLst>
              <a:ext uri="{FF2B5EF4-FFF2-40B4-BE49-F238E27FC236}">
                <a16:creationId xmlns:a16="http://schemas.microsoft.com/office/drawing/2014/main" id="{87B5ADCD-98EA-4E26-A187-24A90B93875D}"/>
              </a:ext>
            </a:extLst>
          </p:cNvPr>
          <p:cNvCxnSpPr>
            <a:cxnSpLocks/>
          </p:cNvCxnSpPr>
          <p:nvPr/>
        </p:nvCxnSpPr>
        <p:spPr>
          <a:xfrm>
            <a:off x="8932634" y="998019"/>
            <a:ext cx="0" cy="477214"/>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193" name="Straight Connector 192">
            <a:extLst>
              <a:ext uri="{FF2B5EF4-FFF2-40B4-BE49-F238E27FC236}">
                <a16:creationId xmlns:a16="http://schemas.microsoft.com/office/drawing/2014/main" id="{56A6DE99-5221-470D-9BAC-F1E527DA9C22}"/>
              </a:ext>
            </a:extLst>
          </p:cNvPr>
          <p:cNvCxnSpPr>
            <a:cxnSpLocks/>
          </p:cNvCxnSpPr>
          <p:nvPr/>
        </p:nvCxnSpPr>
        <p:spPr>
          <a:xfrm>
            <a:off x="12846266" y="683123"/>
            <a:ext cx="0" cy="792109"/>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194" name="Straight Connector 193">
            <a:extLst>
              <a:ext uri="{FF2B5EF4-FFF2-40B4-BE49-F238E27FC236}">
                <a16:creationId xmlns:a16="http://schemas.microsoft.com/office/drawing/2014/main" id="{D970CB65-E646-4756-9FE2-FF82E987E59B}"/>
              </a:ext>
            </a:extLst>
          </p:cNvPr>
          <p:cNvCxnSpPr>
            <a:cxnSpLocks/>
          </p:cNvCxnSpPr>
          <p:nvPr/>
        </p:nvCxnSpPr>
        <p:spPr>
          <a:xfrm>
            <a:off x="12220030" y="81278"/>
            <a:ext cx="0" cy="1621536"/>
          </a:xfrm>
          <a:prstGeom prst="line">
            <a:avLst/>
          </a:prstGeom>
          <a:solidFill>
            <a:schemeClr val="tx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195" name="Straight Connector 194">
            <a:extLst>
              <a:ext uri="{FF2B5EF4-FFF2-40B4-BE49-F238E27FC236}">
                <a16:creationId xmlns:a16="http://schemas.microsoft.com/office/drawing/2014/main" id="{0F9E290C-5DC4-43AE-BB81-835A7DF31B74}"/>
              </a:ext>
            </a:extLst>
          </p:cNvPr>
          <p:cNvCxnSpPr>
            <a:cxnSpLocks/>
          </p:cNvCxnSpPr>
          <p:nvPr/>
        </p:nvCxnSpPr>
        <p:spPr>
          <a:xfrm>
            <a:off x="12862901" y="5457951"/>
            <a:ext cx="0" cy="1357378"/>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196" name="Straight Connector 195">
            <a:extLst>
              <a:ext uri="{FF2B5EF4-FFF2-40B4-BE49-F238E27FC236}">
                <a16:creationId xmlns:a16="http://schemas.microsoft.com/office/drawing/2014/main" id="{28D0B9E2-972A-47C5-9CD6-A5F253786214}"/>
              </a:ext>
            </a:extLst>
          </p:cNvPr>
          <p:cNvCxnSpPr>
            <a:cxnSpLocks/>
          </p:cNvCxnSpPr>
          <p:nvPr/>
        </p:nvCxnSpPr>
        <p:spPr>
          <a:xfrm>
            <a:off x="13533461" y="3360927"/>
            <a:ext cx="0" cy="759970"/>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197" name="Straight Connector 196">
            <a:extLst>
              <a:ext uri="{FF2B5EF4-FFF2-40B4-BE49-F238E27FC236}">
                <a16:creationId xmlns:a16="http://schemas.microsoft.com/office/drawing/2014/main" id="{996C7D3B-738B-48AF-9AB1-1DB8330B834B}"/>
              </a:ext>
            </a:extLst>
          </p:cNvPr>
          <p:cNvCxnSpPr>
            <a:cxnSpLocks/>
          </p:cNvCxnSpPr>
          <p:nvPr/>
        </p:nvCxnSpPr>
        <p:spPr>
          <a:xfrm>
            <a:off x="7413077" y="-4065"/>
            <a:ext cx="0" cy="547845"/>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198" name="Straight Connector 197">
            <a:extLst>
              <a:ext uri="{FF2B5EF4-FFF2-40B4-BE49-F238E27FC236}">
                <a16:creationId xmlns:a16="http://schemas.microsoft.com/office/drawing/2014/main" id="{75909134-773C-49AB-9D1B-15040B2395F4}"/>
              </a:ext>
            </a:extLst>
          </p:cNvPr>
          <p:cNvCxnSpPr>
            <a:cxnSpLocks/>
          </p:cNvCxnSpPr>
          <p:nvPr/>
        </p:nvCxnSpPr>
        <p:spPr>
          <a:xfrm>
            <a:off x="7656917" y="998019"/>
            <a:ext cx="0" cy="1391614"/>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199" name="Straight Connector 198">
            <a:extLst>
              <a:ext uri="{FF2B5EF4-FFF2-40B4-BE49-F238E27FC236}">
                <a16:creationId xmlns:a16="http://schemas.microsoft.com/office/drawing/2014/main" id="{25CCE503-1678-4A52-8531-9C539D252268}"/>
              </a:ext>
            </a:extLst>
          </p:cNvPr>
          <p:cNvCxnSpPr>
            <a:cxnSpLocks/>
          </p:cNvCxnSpPr>
          <p:nvPr/>
        </p:nvCxnSpPr>
        <p:spPr>
          <a:xfrm>
            <a:off x="8729813" y="3656736"/>
            <a:ext cx="0" cy="957936"/>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200" name="Straight Connector 199">
            <a:extLst>
              <a:ext uri="{FF2B5EF4-FFF2-40B4-BE49-F238E27FC236}">
                <a16:creationId xmlns:a16="http://schemas.microsoft.com/office/drawing/2014/main" id="{F031990D-69AF-44A2-A83D-5B73632EA756}"/>
              </a:ext>
            </a:extLst>
          </p:cNvPr>
          <p:cNvCxnSpPr>
            <a:cxnSpLocks/>
          </p:cNvCxnSpPr>
          <p:nvPr/>
        </p:nvCxnSpPr>
        <p:spPr>
          <a:xfrm>
            <a:off x="6254837" y="3289250"/>
            <a:ext cx="0" cy="957936"/>
          </a:xfrm>
          <a:prstGeom prst="line">
            <a:avLst/>
          </a:prstGeom>
          <a:solidFill>
            <a:schemeClr val="tx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201" name="Straight Connector 200">
            <a:extLst>
              <a:ext uri="{FF2B5EF4-FFF2-40B4-BE49-F238E27FC236}">
                <a16:creationId xmlns:a16="http://schemas.microsoft.com/office/drawing/2014/main" id="{775FCF2E-F0F4-48C2-A278-E21D51B4EA21}"/>
              </a:ext>
            </a:extLst>
          </p:cNvPr>
          <p:cNvCxnSpPr>
            <a:cxnSpLocks/>
          </p:cNvCxnSpPr>
          <p:nvPr/>
        </p:nvCxnSpPr>
        <p:spPr>
          <a:xfrm>
            <a:off x="12631253" y="1996035"/>
            <a:ext cx="0" cy="876416"/>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202" name="Straight Connector 201">
            <a:extLst>
              <a:ext uri="{FF2B5EF4-FFF2-40B4-BE49-F238E27FC236}">
                <a16:creationId xmlns:a16="http://schemas.microsoft.com/office/drawing/2014/main" id="{7BB848A5-284E-4AD6-A787-7A8D564A4730}"/>
              </a:ext>
            </a:extLst>
          </p:cNvPr>
          <p:cNvCxnSpPr>
            <a:cxnSpLocks/>
          </p:cNvCxnSpPr>
          <p:nvPr/>
        </p:nvCxnSpPr>
        <p:spPr>
          <a:xfrm>
            <a:off x="13362773" y="5949697"/>
            <a:ext cx="0" cy="1345186"/>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203" name="Straight Connector 202">
            <a:extLst>
              <a:ext uri="{FF2B5EF4-FFF2-40B4-BE49-F238E27FC236}">
                <a16:creationId xmlns:a16="http://schemas.microsoft.com/office/drawing/2014/main" id="{5DC5B7AE-D6E3-4ECD-AD11-035A01120EEE}"/>
              </a:ext>
            </a:extLst>
          </p:cNvPr>
          <p:cNvCxnSpPr>
            <a:cxnSpLocks/>
          </p:cNvCxnSpPr>
          <p:nvPr/>
        </p:nvCxnSpPr>
        <p:spPr>
          <a:xfrm>
            <a:off x="12212282" y="6364224"/>
            <a:ext cx="0" cy="585216"/>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204" name="Straight Connector 203">
            <a:extLst>
              <a:ext uri="{FF2B5EF4-FFF2-40B4-BE49-F238E27FC236}">
                <a16:creationId xmlns:a16="http://schemas.microsoft.com/office/drawing/2014/main" id="{4BBD8AFC-4000-47A7-A83C-C43F9ABE9287}"/>
              </a:ext>
            </a:extLst>
          </p:cNvPr>
          <p:cNvCxnSpPr>
            <a:cxnSpLocks/>
          </p:cNvCxnSpPr>
          <p:nvPr/>
        </p:nvCxnSpPr>
        <p:spPr>
          <a:xfrm>
            <a:off x="10753685" y="2447330"/>
            <a:ext cx="0" cy="585216"/>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205" name="Straight Connector 204">
            <a:extLst>
              <a:ext uri="{FF2B5EF4-FFF2-40B4-BE49-F238E27FC236}">
                <a16:creationId xmlns:a16="http://schemas.microsoft.com/office/drawing/2014/main" id="{388B5059-063A-4BFF-BF27-FDA6EC7AD56C}"/>
              </a:ext>
            </a:extLst>
          </p:cNvPr>
          <p:cNvCxnSpPr>
            <a:cxnSpLocks/>
          </p:cNvCxnSpPr>
          <p:nvPr/>
        </p:nvCxnSpPr>
        <p:spPr>
          <a:xfrm>
            <a:off x="9421451" y="333253"/>
            <a:ext cx="0" cy="585216"/>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206" name="Straight Connector 205">
            <a:extLst>
              <a:ext uri="{FF2B5EF4-FFF2-40B4-BE49-F238E27FC236}">
                <a16:creationId xmlns:a16="http://schemas.microsoft.com/office/drawing/2014/main" id="{F766C624-8C00-48EC-9FCA-1CD8CD9B5554}"/>
              </a:ext>
            </a:extLst>
          </p:cNvPr>
          <p:cNvCxnSpPr>
            <a:cxnSpLocks/>
          </p:cNvCxnSpPr>
          <p:nvPr/>
        </p:nvCxnSpPr>
        <p:spPr>
          <a:xfrm>
            <a:off x="10396811" y="178019"/>
            <a:ext cx="0" cy="1431325"/>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207" name="Straight Connector 206">
            <a:extLst>
              <a:ext uri="{FF2B5EF4-FFF2-40B4-BE49-F238E27FC236}">
                <a16:creationId xmlns:a16="http://schemas.microsoft.com/office/drawing/2014/main" id="{CA363FBA-BD02-43B8-AEBD-D247EB679D2C}"/>
              </a:ext>
            </a:extLst>
          </p:cNvPr>
          <p:cNvCxnSpPr>
            <a:cxnSpLocks/>
          </p:cNvCxnSpPr>
          <p:nvPr/>
        </p:nvCxnSpPr>
        <p:spPr>
          <a:xfrm>
            <a:off x="8491554" y="479558"/>
            <a:ext cx="0" cy="983483"/>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208" name="Straight Connector 207">
            <a:extLst>
              <a:ext uri="{FF2B5EF4-FFF2-40B4-BE49-F238E27FC236}">
                <a16:creationId xmlns:a16="http://schemas.microsoft.com/office/drawing/2014/main" id="{AD14ED34-0366-4F9A-8E08-0A151314B3F0}"/>
              </a:ext>
            </a:extLst>
          </p:cNvPr>
          <p:cNvCxnSpPr>
            <a:cxnSpLocks/>
          </p:cNvCxnSpPr>
          <p:nvPr/>
        </p:nvCxnSpPr>
        <p:spPr>
          <a:xfrm>
            <a:off x="7547189" y="5991504"/>
            <a:ext cx="0" cy="957936"/>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209" name="Straight Connector 208">
            <a:extLst>
              <a:ext uri="{FF2B5EF4-FFF2-40B4-BE49-F238E27FC236}">
                <a16:creationId xmlns:a16="http://schemas.microsoft.com/office/drawing/2014/main" id="{1A9974BB-A2EA-4807-954E-A9750864DB30}"/>
              </a:ext>
            </a:extLst>
          </p:cNvPr>
          <p:cNvCxnSpPr>
            <a:cxnSpLocks/>
          </p:cNvCxnSpPr>
          <p:nvPr/>
        </p:nvCxnSpPr>
        <p:spPr>
          <a:xfrm>
            <a:off x="7052509" y="4120515"/>
            <a:ext cx="0" cy="957936"/>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210" name="Straight Connector 209">
            <a:extLst>
              <a:ext uri="{FF2B5EF4-FFF2-40B4-BE49-F238E27FC236}">
                <a16:creationId xmlns:a16="http://schemas.microsoft.com/office/drawing/2014/main" id="{EC9D0469-3B05-428A-9614-192E1333830C}"/>
              </a:ext>
            </a:extLst>
          </p:cNvPr>
          <p:cNvCxnSpPr>
            <a:cxnSpLocks/>
          </p:cNvCxnSpPr>
          <p:nvPr/>
        </p:nvCxnSpPr>
        <p:spPr>
          <a:xfrm>
            <a:off x="13059795" y="2444027"/>
            <a:ext cx="0" cy="2581870"/>
          </a:xfrm>
          <a:prstGeom prst="line">
            <a:avLst/>
          </a:prstGeom>
          <a:solidFill>
            <a:schemeClr val="tx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168" name="Straight Connector 167">
            <a:extLst>
              <a:ext uri="{FF2B5EF4-FFF2-40B4-BE49-F238E27FC236}">
                <a16:creationId xmlns:a16="http://schemas.microsoft.com/office/drawing/2014/main" id="{4747B7B2-6BE2-4687-8D2A-3E59546EDF55}"/>
              </a:ext>
            </a:extLst>
          </p:cNvPr>
          <p:cNvCxnSpPr>
            <a:cxnSpLocks/>
          </p:cNvCxnSpPr>
          <p:nvPr/>
        </p:nvCxnSpPr>
        <p:spPr>
          <a:xfrm>
            <a:off x="6154795" y="1638115"/>
            <a:ext cx="0" cy="817718"/>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169" name="Straight Connector 168">
            <a:extLst>
              <a:ext uri="{FF2B5EF4-FFF2-40B4-BE49-F238E27FC236}">
                <a16:creationId xmlns:a16="http://schemas.microsoft.com/office/drawing/2014/main" id="{D5CA21D8-A816-4D6F-843A-2CB6EE1FC8EB}"/>
              </a:ext>
            </a:extLst>
          </p:cNvPr>
          <p:cNvCxnSpPr>
            <a:cxnSpLocks/>
          </p:cNvCxnSpPr>
          <p:nvPr/>
        </p:nvCxnSpPr>
        <p:spPr>
          <a:xfrm>
            <a:off x="5899904" y="3568433"/>
            <a:ext cx="0" cy="2458501"/>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170" name="Straight Connector 169">
            <a:extLst>
              <a:ext uri="{FF2B5EF4-FFF2-40B4-BE49-F238E27FC236}">
                <a16:creationId xmlns:a16="http://schemas.microsoft.com/office/drawing/2014/main" id="{70DCCD1B-8FB6-4085-B65D-A88402310F47}"/>
              </a:ext>
            </a:extLst>
          </p:cNvPr>
          <p:cNvCxnSpPr>
            <a:cxnSpLocks/>
          </p:cNvCxnSpPr>
          <p:nvPr/>
        </p:nvCxnSpPr>
        <p:spPr>
          <a:xfrm>
            <a:off x="5564224" y="5459777"/>
            <a:ext cx="0" cy="1536126"/>
          </a:xfrm>
          <a:prstGeom prst="line">
            <a:avLst/>
          </a:prstGeom>
          <a:solidFill>
            <a:schemeClr val="tx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171" name="Straight Connector 170">
            <a:extLst>
              <a:ext uri="{FF2B5EF4-FFF2-40B4-BE49-F238E27FC236}">
                <a16:creationId xmlns:a16="http://schemas.microsoft.com/office/drawing/2014/main" id="{9A0A6BA9-34CD-432F-82CE-F1DC67E9E820}"/>
              </a:ext>
            </a:extLst>
          </p:cNvPr>
          <p:cNvCxnSpPr>
            <a:cxnSpLocks/>
          </p:cNvCxnSpPr>
          <p:nvPr/>
        </p:nvCxnSpPr>
        <p:spPr>
          <a:xfrm>
            <a:off x="5275488" y="10254"/>
            <a:ext cx="0" cy="1391614"/>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172" name="Straight Connector 171">
            <a:extLst>
              <a:ext uri="{FF2B5EF4-FFF2-40B4-BE49-F238E27FC236}">
                <a16:creationId xmlns:a16="http://schemas.microsoft.com/office/drawing/2014/main" id="{BF515380-B820-4089-9E4F-D93DB051CFA8}"/>
              </a:ext>
            </a:extLst>
          </p:cNvPr>
          <p:cNvCxnSpPr>
            <a:cxnSpLocks/>
          </p:cNvCxnSpPr>
          <p:nvPr/>
        </p:nvCxnSpPr>
        <p:spPr>
          <a:xfrm>
            <a:off x="5275488" y="2829779"/>
            <a:ext cx="0" cy="493776"/>
          </a:xfrm>
          <a:prstGeom prst="line">
            <a:avLst/>
          </a:prstGeom>
          <a:solidFill>
            <a:schemeClr val="tx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cxnSp>
      <p:sp>
        <p:nvSpPr>
          <p:cNvPr id="2" name="Title 1">
            <a:extLst>
              <a:ext uri="{FF2B5EF4-FFF2-40B4-BE49-F238E27FC236}">
                <a16:creationId xmlns:a16="http://schemas.microsoft.com/office/drawing/2014/main" id="{42E4B85E-E3A5-42A2-9344-BB944846272F}"/>
              </a:ext>
            </a:extLst>
          </p:cNvPr>
          <p:cNvSpPr>
            <a:spLocks noGrp="1"/>
          </p:cNvSpPr>
          <p:nvPr>
            <p:ph type="title" idx="4294967295"/>
          </p:nvPr>
        </p:nvSpPr>
        <p:spPr>
          <a:xfrm>
            <a:off x="323850" y="3393868"/>
            <a:ext cx="3757613" cy="1441864"/>
          </a:xfrm>
        </p:spPr>
        <p:txBody>
          <a:bodyPr/>
          <a:lstStyle/>
          <a:p>
            <a:r>
              <a:rPr lang="en-US" sz="4400" dirty="0">
                <a:solidFill>
                  <a:schemeClr val="bg2"/>
                </a:solidFill>
                <a:latin typeface="+mj-lt"/>
              </a:rPr>
              <a:t>What is the user </a:t>
            </a:r>
            <a:r>
              <a:rPr lang="en-US" sz="4400" b="1" dirty="0">
                <a:solidFill>
                  <a:schemeClr val="bg2"/>
                </a:solidFill>
                <a:latin typeface="+mn-lt"/>
              </a:rPr>
              <a:t>need?</a:t>
            </a:r>
          </a:p>
        </p:txBody>
      </p:sp>
      <p:cxnSp>
        <p:nvCxnSpPr>
          <p:cNvPr id="214" name="Straight Connector 213">
            <a:extLst>
              <a:ext uri="{FF2B5EF4-FFF2-40B4-BE49-F238E27FC236}">
                <a16:creationId xmlns:a16="http://schemas.microsoft.com/office/drawing/2014/main" id="{00F3FCAA-83F7-4A17-B869-070099355501}"/>
              </a:ext>
            </a:extLst>
          </p:cNvPr>
          <p:cNvCxnSpPr>
            <a:cxnSpLocks/>
          </p:cNvCxnSpPr>
          <p:nvPr/>
        </p:nvCxnSpPr>
        <p:spPr>
          <a:xfrm>
            <a:off x="11424728" y="3451766"/>
            <a:ext cx="0" cy="957936"/>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grpSp>
        <p:nvGrpSpPr>
          <p:cNvPr id="218" name="Group 217">
            <a:extLst>
              <a:ext uri="{FF2B5EF4-FFF2-40B4-BE49-F238E27FC236}">
                <a16:creationId xmlns:a16="http://schemas.microsoft.com/office/drawing/2014/main" id="{89E0E16F-13BE-477D-895F-B46C5DE1FEAB}"/>
              </a:ext>
            </a:extLst>
          </p:cNvPr>
          <p:cNvGrpSpPr/>
          <p:nvPr/>
        </p:nvGrpSpPr>
        <p:grpSpPr>
          <a:xfrm>
            <a:off x="7168896" y="1194841"/>
            <a:ext cx="4315968" cy="5312661"/>
            <a:chOff x="4404360" y="746775"/>
            <a:chExt cx="2697480" cy="3320413"/>
          </a:xfrm>
        </p:grpSpPr>
        <p:grpSp>
          <p:nvGrpSpPr>
            <p:cNvPr id="126" name="Group 125">
              <a:extLst>
                <a:ext uri="{FF2B5EF4-FFF2-40B4-BE49-F238E27FC236}">
                  <a16:creationId xmlns:a16="http://schemas.microsoft.com/office/drawing/2014/main" id="{3146F12A-EDDE-490B-88A3-83FB7CB4E0D9}"/>
                </a:ext>
              </a:extLst>
            </p:cNvPr>
            <p:cNvGrpSpPr/>
            <p:nvPr/>
          </p:nvGrpSpPr>
          <p:grpSpPr>
            <a:xfrm>
              <a:off x="4404360" y="746775"/>
              <a:ext cx="2697480" cy="3320413"/>
              <a:chOff x="4160520" y="746775"/>
              <a:chExt cx="2697480" cy="3320413"/>
            </a:xfrm>
          </p:grpSpPr>
          <p:sp>
            <p:nvSpPr>
              <p:cNvPr id="33" name="Rectangle 32">
                <a:extLst>
                  <a:ext uri="{FF2B5EF4-FFF2-40B4-BE49-F238E27FC236}">
                    <a16:creationId xmlns:a16="http://schemas.microsoft.com/office/drawing/2014/main" id="{9E3AE563-C320-47E2-95BA-9717C695E17E}"/>
                  </a:ext>
                </a:extLst>
              </p:cNvPr>
              <p:cNvSpPr/>
              <p:nvPr/>
            </p:nvSpPr>
            <p:spPr>
              <a:xfrm>
                <a:off x="4352158" y="746775"/>
                <a:ext cx="952500" cy="1643531"/>
              </a:xfrm>
              <a:custGeom>
                <a:avLst/>
                <a:gdLst>
                  <a:gd name="connsiteX0" fmla="*/ 0 w 365760"/>
                  <a:gd name="connsiteY0" fmla="*/ 0 h 1643531"/>
                  <a:gd name="connsiteX1" fmla="*/ 365760 w 365760"/>
                  <a:gd name="connsiteY1" fmla="*/ 0 h 1643531"/>
                  <a:gd name="connsiteX2" fmla="*/ 365760 w 365760"/>
                  <a:gd name="connsiteY2" fmla="*/ 1643531 h 1643531"/>
                  <a:gd name="connsiteX3" fmla="*/ 0 w 365760"/>
                  <a:gd name="connsiteY3" fmla="*/ 1643531 h 1643531"/>
                  <a:gd name="connsiteX4" fmla="*/ 0 w 365760"/>
                  <a:gd name="connsiteY4" fmla="*/ 0 h 1643531"/>
                  <a:gd name="connsiteX0" fmla="*/ 525780 w 891540"/>
                  <a:gd name="connsiteY0" fmla="*/ 0 h 1643531"/>
                  <a:gd name="connsiteX1" fmla="*/ 891540 w 891540"/>
                  <a:gd name="connsiteY1" fmla="*/ 0 h 1643531"/>
                  <a:gd name="connsiteX2" fmla="*/ 891540 w 891540"/>
                  <a:gd name="connsiteY2" fmla="*/ 1643531 h 1643531"/>
                  <a:gd name="connsiteX3" fmla="*/ 0 w 891540"/>
                  <a:gd name="connsiteY3" fmla="*/ 1506371 h 1643531"/>
                  <a:gd name="connsiteX4" fmla="*/ 525780 w 891540"/>
                  <a:gd name="connsiteY4" fmla="*/ 0 h 1643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540" h="1643531">
                    <a:moveTo>
                      <a:pt x="525780" y="0"/>
                    </a:moveTo>
                    <a:lnTo>
                      <a:pt x="891540" y="0"/>
                    </a:lnTo>
                    <a:lnTo>
                      <a:pt x="891540" y="1643531"/>
                    </a:lnTo>
                    <a:lnTo>
                      <a:pt x="0" y="1506371"/>
                    </a:lnTo>
                    <a:lnTo>
                      <a:pt x="525780" y="0"/>
                    </a:ln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36" name="Rectangle 32">
                <a:extLst>
                  <a:ext uri="{FF2B5EF4-FFF2-40B4-BE49-F238E27FC236}">
                    <a16:creationId xmlns:a16="http://schemas.microsoft.com/office/drawing/2014/main" id="{CBC3DA01-30A6-4C9F-BD0A-6DB904503DB1}"/>
                  </a:ext>
                </a:extLst>
              </p:cNvPr>
              <p:cNvSpPr/>
              <p:nvPr/>
            </p:nvSpPr>
            <p:spPr>
              <a:xfrm flipH="1">
                <a:off x="5722116" y="746775"/>
                <a:ext cx="952500" cy="1643531"/>
              </a:xfrm>
              <a:custGeom>
                <a:avLst/>
                <a:gdLst>
                  <a:gd name="connsiteX0" fmla="*/ 0 w 365760"/>
                  <a:gd name="connsiteY0" fmla="*/ 0 h 1643531"/>
                  <a:gd name="connsiteX1" fmla="*/ 365760 w 365760"/>
                  <a:gd name="connsiteY1" fmla="*/ 0 h 1643531"/>
                  <a:gd name="connsiteX2" fmla="*/ 365760 w 365760"/>
                  <a:gd name="connsiteY2" fmla="*/ 1643531 h 1643531"/>
                  <a:gd name="connsiteX3" fmla="*/ 0 w 365760"/>
                  <a:gd name="connsiteY3" fmla="*/ 1643531 h 1643531"/>
                  <a:gd name="connsiteX4" fmla="*/ 0 w 365760"/>
                  <a:gd name="connsiteY4" fmla="*/ 0 h 1643531"/>
                  <a:gd name="connsiteX0" fmla="*/ 525780 w 891540"/>
                  <a:gd name="connsiteY0" fmla="*/ 0 h 1643531"/>
                  <a:gd name="connsiteX1" fmla="*/ 891540 w 891540"/>
                  <a:gd name="connsiteY1" fmla="*/ 0 h 1643531"/>
                  <a:gd name="connsiteX2" fmla="*/ 891540 w 891540"/>
                  <a:gd name="connsiteY2" fmla="*/ 1643531 h 1643531"/>
                  <a:gd name="connsiteX3" fmla="*/ 0 w 891540"/>
                  <a:gd name="connsiteY3" fmla="*/ 1506371 h 1643531"/>
                  <a:gd name="connsiteX4" fmla="*/ 525780 w 891540"/>
                  <a:gd name="connsiteY4" fmla="*/ 0 h 1643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540" h="1643531">
                    <a:moveTo>
                      <a:pt x="525780" y="0"/>
                    </a:moveTo>
                    <a:lnTo>
                      <a:pt x="891540" y="0"/>
                    </a:lnTo>
                    <a:lnTo>
                      <a:pt x="891540" y="1643531"/>
                    </a:lnTo>
                    <a:lnTo>
                      <a:pt x="0" y="1506371"/>
                    </a:lnTo>
                    <a:lnTo>
                      <a:pt x="525780" y="0"/>
                    </a:ln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9" name="Oval 8">
                <a:extLst>
                  <a:ext uri="{FF2B5EF4-FFF2-40B4-BE49-F238E27FC236}">
                    <a16:creationId xmlns:a16="http://schemas.microsoft.com/office/drawing/2014/main" id="{BC5DE2E3-94D4-4E54-8306-DEB7D2B39296}"/>
                  </a:ext>
                </a:extLst>
              </p:cNvPr>
              <p:cNvSpPr/>
              <p:nvPr/>
            </p:nvSpPr>
            <p:spPr>
              <a:xfrm>
                <a:off x="4274457" y="1393371"/>
                <a:ext cx="2467428" cy="2467428"/>
              </a:xfrm>
              <a:prstGeom prst="ellipse">
                <a:avLst/>
              </a:pr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37" name="Rectangle 36">
                <a:extLst>
                  <a:ext uri="{FF2B5EF4-FFF2-40B4-BE49-F238E27FC236}">
                    <a16:creationId xmlns:a16="http://schemas.microsoft.com/office/drawing/2014/main" id="{310B7C03-2753-4641-9C81-5E682FEEC5F2}"/>
                  </a:ext>
                </a:extLst>
              </p:cNvPr>
              <p:cNvSpPr/>
              <p:nvPr/>
            </p:nvSpPr>
            <p:spPr>
              <a:xfrm>
                <a:off x="4160520" y="2542267"/>
                <a:ext cx="2697480" cy="169636"/>
              </a:xfrm>
              <a:prstGeom prst="rect">
                <a:avLst/>
              </a:pr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48" name="Trapezoid 47">
                <a:extLst>
                  <a:ext uri="{FF2B5EF4-FFF2-40B4-BE49-F238E27FC236}">
                    <a16:creationId xmlns:a16="http://schemas.microsoft.com/office/drawing/2014/main" id="{8E8C40F8-D7CD-403C-8C94-D18809BAE8B2}"/>
                  </a:ext>
                </a:extLst>
              </p:cNvPr>
              <p:cNvSpPr/>
              <p:nvPr/>
            </p:nvSpPr>
            <p:spPr>
              <a:xfrm>
                <a:off x="5281301" y="1316052"/>
                <a:ext cx="461473" cy="936284"/>
              </a:xfrm>
              <a:prstGeom prst="trapezoid">
                <a:avLst/>
              </a:prstGeom>
              <a:solidFill>
                <a:srgbClr val="FFE089"/>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cxnSp>
            <p:nvCxnSpPr>
              <p:cNvPr id="52" name="Straight Connector 51">
                <a:extLst>
                  <a:ext uri="{FF2B5EF4-FFF2-40B4-BE49-F238E27FC236}">
                    <a16:creationId xmlns:a16="http://schemas.microsoft.com/office/drawing/2014/main" id="{B37B8161-69B0-4E86-A647-6F9C120318CE}"/>
                  </a:ext>
                </a:extLst>
              </p:cNvPr>
              <p:cNvCxnSpPr>
                <a:cxnSpLocks/>
              </p:cNvCxnSpPr>
              <p:nvPr/>
            </p:nvCxnSpPr>
            <p:spPr>
              <a:xfrm>
                <a:off x="5512037" y="1487375"/>
                <a:ext cx="0" cy="589253"/>
              </a:xfrm>
              <a:prstGeom prst="line">
                <a:avLst/>
              </a:prstGeom>
              <a:solidFill>
                <a:schemeClr val="tx1"/>
              </a:solidFill>
              <a:ln w="19050">
                <a:solidFill>
                  <a:schemeClr val="bg2"/>
                </a:solidFill>
              </a:ln>
              <a:effectLst/>
            </p:spPr>
            <p:style>
              <a:lnRef idx="1">
                <a:schemeClr val="accent1"/>
              </a:lnRef>
              <a:fillRef idx="3">
                <a:schemeClr val="accent1"/>
              </a:fillRef>
              <a:effectRef idx="2">
                <a:schemeClr val="accent1"/>
              </a:effectRef>
              <a:fontRef idx="minor">
                <a:schemeClr val="lt1"/>
              </a:fontRef>
            </p:style>
          </p:cxnSp>
          <p:sp>
            <p:nvSpPr>
              <p:cNvPr id="66" name="Freeform: Shape 65">
                <a:extLst>
                  <a:ext uri="{FF2B5EF4-FFF2-40B4-BE49-F238E27FC236}">
                    <a16:creationId xmlns:a16="http://schemas.microsoft.com/office/drawing/2014/main" id="{BFE36C1E-730D-4703-A72A-B747C3EECFFA}"/>
                  </a:ext>
                </a:extLst>
              </p:cNvPr>
              <p:cNvSpPr/>
              <p:nvPr/>
            </p:nvSpPr>
            <p:spPr>
              <a:xfrm rot="19708477">
                <a:off x="4646940" y="2825878"/>
                <a:ext cx="1776734" cy="1241310"/>
              </a:xfrm>
              <a:custGeom>
                <a:avLst/>
                <a:gdLst>
                  <a:gd name="connsiteX0" fmla="*/ 1228269 w 1776734"/>
                  <a:gd name="connsiteY0" fmla="*/ 0 h 1241310"/>
                  <a:gd name="connsiteX1" fmla="*/ 1776734 w 1776734"/>
                  <a:gd name="connsiteY1" fmla="*/ 1113515 h 1241310"/>
                  <a:gd name="connsiteX2" fmla="*/ 1744053 w 1776734"/>
                  <a:gd name="connsiteY2" fmla="*/ 1130308 h 1241310"/>
                  <a:gd name="connsiteX3" fmla="*/ 587617 w 1776734"/>
                  <a:gd name="connsiteY3" fmla="*/ 1059051 h 1241310"/>
                  <a:gd name="connsiteX4" fmla="*/ 0 w 1776734"/>
                  <a:gd name="connsiteY4" fmla="*/ 60486 h 1241310"/>
                  <a:gd name="connsiteX5" fmla="*/ 260 w 1776734"/>
                  <a:gd name="connsiteY5" fmla="*/ 0 h 1241310"/>
                  <a:gd name="connsiteX6" fmla="*/ 1228269 w 1776734"/>
                  <a:gd name="connsiteY6" fmla="*/ 0 h 124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6734" h="1241310">
                    <a:moveTo>
                      <a:pt x="1228269" y="0"/>
                    </a:moveTo>
                    <a:lnTo>
                      <a:pt x="1776734" y="1113515"/>
                    </a:lnTo>
                    <a:lnTo>
                      <a:pt x="1744053" y="1130308"/>
                    </a:lnTo>
                    <a:cubicBezTo>
                      <a:pt x="1383476" y="1294116"/>
                      <a:pt x="950616" y="1281718"/>
                      <a:pt x="587617" y="1059051"/>
                    </a:cubicBezTo>
                    <a:cubicBezTo>
                      <a:pt x="224618" y="836383"/>
                      <a:pt x="17393" y="456147"/>
                      <a:pt x="0" y="60486"/>
                    </a:cubicBezTo>
                    <a:lnTo>
                      <a:pt x="260" y="0"/>
                    </a:lnTo>
                    <a:lnTo>
                      <a:pt x="1228269" y="0"/>
                    </a:ln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10" name="Oval 9">
                <a:extLst>
                  <a:ext uri="{FF2B5EF4-FFF2-40B4-BE49-F238E27FC236}">
                    <a16:creationId xmlns:a16="http://schemas.microsoft.com/office/drawing/2014/main" id="{52C96BCF-3C50-48E1-AE73-B36B78273F18}"/>
                  </a:ext>
                </a:extLst>
              </p:cNvPr>
              <p:cNvSpPr/>
              <p:nvPr/>
            </p:nvSpPr>
            <p:spPr>
              <a:xfrm>
                <a:off x="5065667" y="2184581"/>
                <a:ext cx="885009" cy="885009"/>
              </a:xfrm>
              <a:prstGeom prst="ellipse">
                <a:avLst/>
              </a:pr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11" name="Oval 10">
                <a:extLst>
                  <a:ext uri="{FF2B5EF4-FFF2-40B4-BE49-F238E27FC236}">
                    <a16:creationId xmlns:a16="http://schemas.microsoft.com/office/drawing/2014/main" id="{ECC5FD53-EE60-4174-BE25-87515A2C7065}"/>
                  </a:ext>
                </a:extLst>
              </p:cNvPr>
              <p:cNvSpPr/>
              <p:nvPr/>
            </p:nvSpPr>
            <p:spPr>
              <a:xfrm>
                <a:off x="5283200" y="2402114"/>
                <a:ext cx="449943" cy="449943"/>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cxnSp>
            <p:nvCxnSpPr>
              <p:cNvPr id="68" name="Straight Connector 67">
                <a:extLst>
                  <a:ext uri="{FF2B5EF4-FFF2-40B4-BE49-F238E27FC236}">
                    <a16:creationId xmlns:a16="http://schemas.microsoft.com/office/drawing/2014/main" id="{4B29FFC2-F98C-4258-9D42-F5D073751F1A}"/>
                  </a:ext>
                </a:extLst>
              </p:cNvPr>
              <p:cNvCxnSpPr>
                <a:cxnSpLocks/>
              </p:cNvCxnSpPr>
              <p:nvPr/>
            </p:nvCxnSpPr>
            <p:spPr>
              <a:xfrm flipH="1">
                <a:off x="5061285" y="3056021"/>
                <a:ext cx="300789" cy="846221"/>
              </a:xfrm>
              <a:prstGeom prst="line">
                <a:avLst/>
              </a:prstGeom>
              <a:solidFill>
                <a:schemeClr val="tx1"/>
              </a:solidFill>
              <a:ln w="1905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70" name="Straight Connector 69">
                <a:extLst>
                  <a:ext uri="{FF2B5EF4-FFF2-40B4-BE49-F238E27FC236}">
                    <a16:creationId xmlns:a16="http://schemas.microsoft.com/office/drawing/2014/main" id="{AE86A56D-DA79-48EA-A777-06D190019DAE}"/>
                  </a:ext>
                </a:extLst>
              </p:cNvPr>
              <p:cNvCxnSpPr>
                <a:cxnSpLocks/>
              </p:cNvCxnSpPr>
              <p:nvPr/>
            </p:nvCxnSpPr>
            <p:spPr>
              <a:xfrm>
                <a:off x="5618747" y="3072063"/>
                <a:ext cx="340895" cy="814137"/>
              </a:xfrm>
              <a:prstGeom prst="line">
                <a:avLst/>
              </a:prstGeom>
              <a:solidFill>
                <a:schemeClr val="tx1"/>
              </a:solidFill>
              <a:ln w="19050">
                <a:solidFill>
                  <a:schemeClr val="bg2"/>
                </a:solidFill>
              </a:ln>
              <a:effectLst/>
            </p:spPr>
            <p:style>
              <a:lnRef idx="1">
                <a:schemeClr val="accent1"/>
              </a:lnRef>
              <a:fillRef idx="3">
                <a:schemeClr val="accent1"/>
              </a:fillRef>
              <a:effectRef idx="2">
                <a:schemeClr val="accent1"/>
              </a:effectRef>
              <a:fontRef idx="minor">
                <a:schemeClr val="lt1"/>
              </a:fontRef>
            </p:style>
          </p:cxnSp>
          <p:sp>
            <p:nvSpPr>
              <p:cNvPr id="77" name="Oval 76">
                <a:extLst>
                  <a:ext uri="{FF2B5EF4-FFF2-40B4-BE49-F238E27FC236}">
                    <a16:creationId xmlns:a16="http://schemas.microsoft.com/office/drawing/2014/main" id="{BBE0501A-AC6E-42B5-AA19-138640790E66}"/>
                  </a:ext>
                </a:extLst>
              </p:cNvPr>
              <p:cNvSpPr/>
              <p:nvPr/>
            </p:nvSpPr>
            <p:spPr>
              <a:xfrm>
                <a:off x="4979505" y="964095"/>
                <a:ext cx="188844" cy="188844"/>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78" name="Oval 77">
                <a:extLst>
                  <a:ext uri="{FF2B5EF4-FFF2-40B4-BE49-F238E27FC236}">
                    <a16:creationId xmlns:a16="http://schemas.microsoft.com/office/drawing/2014/main" id="{650850AF-E631-471E-9E28-26D03A2B45EE}"/>
                  </a:ext>
                </a:extLst>
              </p:cNvPr>
              <p:cNvSpPr/>
              <p:nvPr/>
            </p:nvSpPr>
            <p:spPr>
              <a:xfrm>
                <a:off x="5880321" y="964095"/>
                <a:ext cx="188844" cy="188844"/>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grpSp>
        <p:sp>
          <p:nvSpPr>
            <p:cNvPr id="215" name="Oval 214">
              <a:extLst>
                <a:ext uri="{FF2B5EF4-FFF2-40B4-BE49-F238E27FC236}">
                  <a16:creationId xmlns:a16="http://schemas.microsoft.com/office/drawing/2014/main" id="{043333E8-8E63-4A0A-A8FF-C48E2EDE4128}"/>
                </a:ext>
              </a:extLst>
            </p:cNvPr>
            <p:cNvSpPr/>
            <p:nvPr/>
          </p:nvSpPr>
          <p:spPr>
            <a:xfrm>
              <a:off x="4937760" y="3257714"/>
              <a:ext cx="390609" cy="390609"/>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216" name="Oval 215">
              <a:extLst>
                <a:ext uri="{FF2B5EF4-FFF2-40B4-BE49-F238E27FC236}">
                  <a16:creationId xmlns:a16="http://schemas.microsoft.com/office/drawing/2014/main" id="{16BA0021-BD24-4A41-A42A-5B5641D4DDD4}"/>
                </a:ext>
              </a:extLst>
            </p:cNvPr>
            <p:cNvSpPr/>
            <p:nvPr/>
          </p:nvSpPr>
          <p:spPr>
            <a:xfrm>
              <a:off x="5547360" y="3463454"/>
              <a:ext cx="390609" cy="390609"/>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217" name="Oval 216">
              <a:extLst>
                <a:ext uri="{FF2B5EF4-FFF2-40B4-BE49-F238E27FC236}">
                  <a16:creationId xmlns:a16="http://schemas.microsoft.com/office/drawing/2014/main" id="{4E47A340-F45C-49E1-82BA-EF174C788114}"/>
                </a:ext>
              </a:extLst>
            </p:cNvPr>
            <p:cNvSpPr/>
            <p:nvPr/>
          </p:nvSpPr>
          <p:spPr>
            <a:xfrm>
              <a:off x="6141720" y="3257714"/>
              <a:ext cx="390609" cy="390609"/>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grpSp>
    </p:spTree>
    <p:extLst>
      <p:ext uri="{BB962C8B-B14F-4D97-AF65-F5344CB8AC3E}">
        <p14:creationId xmlns:p14="http://schemas.microsoft.com/office/powerpoint/2010/main" val="41117789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8"/>
                                        </p:tgtEl>
                                      </p:cBhvr>
                                      <p:by x="100000" y="0"/>
                                    </p:animScale>
                                  </p:childTnLst>
                                </p:cTn>
                              </p:par>
                              <p:par>
                                <p:cTn id="9" presetID="42" presetClass="path" presetSubtype="0" accel="100000" autoRev="1" fill="hold" grpId="2" nodeType="withEffect">
                                  <p:stCondLst>
                                    <p:cond delay="0"/>
                                  </p:stCondLst>
                                  <p:childTnLst>
                                    <p:animMotion origin="layout" path="M 0 0 L 0 -0.44194 " pathEditMode="relative" rAng="0" ptsTypes="AA">
                                      <p:cBhvr>
                                        <p:cTn id="10" dur="500" fill="hold"/>
                                        <p:tgtEl>
                                          <p:spTgt spid="8"/>
                                        </p:tgtEl>
                                        <p:attrNameLst>
                                          <p:attrName>ppt_x</p:attrName>
                                          <p:attrName>ppt_y</p:attrName>
                                        </p:attrNameLst>
                                      </p:cBhvr>
                                      <p:rCtr x="0" y="-22106"/>
                                    </p:animMotion>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42" presetClass="path" presetSubtype="0" decel="100000" fill="hold" grpId="1" nodeType="withEffect">
                                  <p:stCondLst>
                                    <p:cond delay="0"/>
                                  </p:stCondLst>
                                  <p:childTnLst>
                                    <p:animMotion origin="layout" path="M 8.68056E-7 0 L 0.03678 0 " pathEditMode="relative" rAng="0" ptsTypes="AA">
                                      <p:cBhvr>
                                        <p:cTn id="16" dur="500" spd="-100000" fill="hold"/>
                                        <p:tgtEl>
                                          <p:spTgt spid="2"/>
                                        </p:tgtEl>
                                        <p:attrNameLst>
                                          <p:attrName>ppt_x</p:attrName>
                                          <p:attrName>ppt_y</p:attrName>
                                        </p:attrNameLst>
                                      </p:cBhvr>
                                      <p:rCtr x="1834" y="0"/>
                                    </p:animMotion>
                                  </p:childTnLst>
                                </p:cTn>
                              </p:par>
                            </p:childTnLst>
                          </p:cTn>
                        </p:par>
                        <p:par>
                          <p:cTn id="17" fill="hold">
                            <p:stCondLst>
                              <p:cond delay="1500"/>
                            </p:stCondLst>
                            <p:childTnLst>
                              <p:par>
                                <p:cTn id="18" presetID="22" presetClass="entr" presetSubtype="1" fill="hold" nodeType="afterEffect">
                                  <p:stCondLst>
                                    <p:cond delay="0"/>
                                  </p:stCondLst>
                                  <p:childTnLst>
                                    <p:set>
                                      <p:cBhvr>
                                        <p:cTn id="19" dur="1" fill="hold">
                                          <p:stCondLst>
                                            <p:cond delay="0"/>
                                          </p:stCondLst>
                                        </p:cTn>
                                        <p:tgtEl>
                                          <p:spTgt spid="173"/>
                                        </p:tgtEl>
                                        <p:attrNameLst>
                                          <p:attrName>style.visibility</p:attrName>
                                        </p:attrNameLst>
                                      </p:cBhvr>
                                      <p:to>
                                        <p:strVal val="visible"/>
                                      </p:to>
                                    </p:set>
                                    <p:animEffect transition="in" filter="wipe(up)">
                                      <p:cBhvr>
                                        <p:cTn id="20" dur="750"/>
                                        <p:tgtEl>
                                          <p:spTgt spid="173"/>
                                        </p:tgtEl>
                                      </p:cBhvr>
                                    </p:animEffect>
                                  </p:childTnLst>
                                </p:cTn>
                              </p:par>
                              <p:par>
                                <p:cTn id="21" presetID="22" presetClass="entr" presetSubtype="1" fill="hold" nodeType="withEffect">
                                  <p:stCondLst>
                                    <p:cond delay="0"/>
                                  </p:stCondLst>
                                  <p:childTnLst>
                                    <p:set>
                                      <p:cBhvr>
                                        <p:cTn id="22" dur="1" fill="hold">
                                          <p:stCondLst>
                                            <p:cond delay="0"/>
                                          </p:stCondLst>
                                        </p:cTn>
                                        <p:tgtEl>
                                          <p:spTgt spid="174"/>
                                        </p:tgtEl>
                                        <p:attrNameLst>
                                          <p:attrName>style.visibility</p:attrName>
                                        </p:attrNameLst>
                                      </p:cBhvr>
                                      <p:to>
                                        <p:strVal val="visible"/>
                                      </p:to>
                                    </p:set>
                                    <p:animEffect transition="in" filter="wipe(up)">
                                      <p:cBhvr>
                                        <p:cTn id="23" dur="500"/>
                                        <p:tgtEl>
                                          <p:spTgt spid="174"/>
                                        </p:tgtEl>
                                      </p:cBhvr>
                                    </p:animEffect>
                                  </p:childTnLst>
                                </p:cTn>
                              </p:par>
                              <p:par>
                                <p:cTn id="24" presetID="22" presetClass="entr" presetSubtype="1" fill="hold" nodeType="withEffect">
                                  <p:stCondLst>
                                    <p:cond delay="0"/>
                                  </p:stCondLst>
                                  <p:childTnLst>
                                    <p:set>
                                      <p:cBhvr>
                                        <p:cTn id="25" dur="1" fill="hold">
                                          <p:stCondLst>
                                            <p:cond delay="0"/>
                                          </p:stCondLst>
                                        </p:cTn>
                                        <p:tgtEl>
                                          <p:spTgt spid="175"/>
                                        </p:tgtEl>
                                        <p:attrNameLst>
                                          <p:attrName>style.visibility</p:attrName>
                                        </p:attrNameLst>
                                      </p:cBhvr>
                                      <p:to>
                                        <p:strVal val="visible"/>
                                      </p:to>
                                    </p:set>
                                    <p:animEffect transition="in" filter="wipe(up)">
                                      <p:cBhvr>
                                        <p:cTn id="26" dur="1000"/>
                                        <p:tgtEl>
                                          <p:spTgt spid="175"/>
                                        </p:tgtEl>
                                      </p:cBhvr>
                                    </p:animEffect>
                                  </p:childTnLst>
                                </p:cTn>
                              </p:par>
                              <p:par>
                                <p:cTn id="27" presetID="22" presetClass="entr" presetSubtype="1" fill="hold" nodeType="withEffect">
                                  <p:stCondLst>
                                    <p:cond delay="0"/>
                                  </p:stCondLst>
                                  <p:childTnLst>
                                    <p:set>
                                      <p:cBhvr>
                                        <p:cTn id="28" dur="1" fill="hold">
                                          <p:stCondLst>
                                            <p:cond delay="0"/>
                                          </p:stCondLst>
                                        </p:cTn>
                                        <p:tgtEl>
                                          <p:spTgt spid="176"/>
                                        </p:tgtEl>
                                        <p:attrNameLst>
                                          <p:attrName>style.visibility</p:attrName>
                                        </p:attrNameLst>
                                      </p:cBhvr>
                                      <p:to>
                                        <p:strVal val="visible"/>
                                      </p:to>
                                    </p:set>
                                    <p:animEffect transition="in" filter="wipe(up)">
                                      <p:cBhvr>
                                        <p:cTn id="29" dur="500"/>
                                        <p:tgtEl>
                                          <p:spTgt spid="176"/>
                                        </p:tgtEl>
                                      </p:cBhvr>
                                    </p:animEffect>
                                  </p:childTnLst>
                                </p:cTn>
                              </p:par>
                              <p:par>
                                <p:cTn id="30" presetID="22" presetClass="entr" presetSubtype="1" fill="hold" nodeType="withEffect">
                                  <p:stCondLst>
                                    <p:cond delay="0"/>
                                  </p:stCondLst>
                                  <p:childTnLst>
                                    <p:set>
                                      <p:cBhvr>
                                        <p:cTn id="31" dur="1" fill="hold">
                                          <p:stCondLst>
                                            <p:cond delay="0"/>
                                          </p:stCondLst>
                                        </p:cTn>
                                        <p:tgtEl>
                                          <p:spTgt spid="177"/>
                                        </p:tgtEl>
                                        <p:attrNameLst>
                                          <p:attrName>style.visibility</p:attrName>
                                        </p:attrNameLst>
                                      </p:cBhvr>
                                      <p:to>
                                        <p:strVal val="visible"/>
                                      </p:to>
                                    </p:set>
                                    <p:animEffect transition="in" filter="wipe(up)">
                                      <p:cBhvr>
                                        <p:cTn id="32" dur="1000"/>
                                        <p:tgtEl>
                                          <p:spTgt spid="177"/>
                                        </p:tgtEl>
                                      </p:cBhvr>
                                    </p:animEffect>
                                  </p:childTnLst>
                                </p:cTn>
                              </p:par>
                              <p:par>
                                <p:cTn id="33" presetID="22" presetClass="entr" presetSubtype="1" fill="hold" nodeType="withEffect">
                                  <p:stCondLst>
                                    <p:cond delay="0"/>
                                  </p:stCondLst>
                                  <p:childTnLst>
                                    <p:set>
                                      <p:cBhvr>
                                        <p:cTn id="34" dur="1" fill="hold">
                                          <p:stCondLst>
                                            <p:cond delay="0"/>
                                          </p:stCondLst>
                                        </p:cTn>
                                        <p:tgtEl>
                                          <p:spTgt spid="178"/>
                                        </p:tgtEl>
                                        <p:attrNameLst>
                                          <p:attrName>style.visibility</p:attrName>
                                        </p:attrNameLst>
                                      </p:cBhvr>
                                      <p:to>
                                        <p:strVal val="visible"/>
                                      </p:to>
                                    </p:set>
                                    <p:animEffect transition="in" filter="wipe(up)">
                                      <p:cBhvr>
                                        <p:cTn id="35" dur="500"/>
                                        <p:tgtEl>
                                          <p:spTgt spid="178"/>
                                        </p:tgtEl>
                                      </p:cBhvr>
                                    </p:animEffect>
                                  </p:childTnLst>
                                </p:cTn>
                              </p:par>
                              <p:par>
                                <p:cTn id="36" presetID="22" presetClass="entr" presetSubtype="1" fill="hold" nodeType="withEffect">
                                  <p:stCondLst>
                                    <p:cond delay="0"/>
                                  </p:stCondLst>
                                  <p:childTnLst>
                                    <p:set>
                                      <p:cBhvr>
                                        <p:cTn id="37" dur="1" fill="hold">
                                          <p:stCondLst>
                                            <p:cond delay="0"/>
                                          </p:stCondLst>
                                        </p:cTn>
                                        <p:tgtEl>
                                          <p:spTgt spid="179"/>
                                        </p:tgtEl>
                                        <p:attrNameLst>
                                          <p:attrName>style.visibility</p:attrName>
                                        </p:attrNameLst>
                                      </p:cBhvr>
                                      <p:to>
                                        <p:strVal val="visible"/>
                                      </p:to>
                                    </p:set>
                                    <p:animEffect transition="in" filter="wipe(up)">
                                      <p:cBhvr>
                                        <p:cTn id="38" dur="500"/>
                                        <p:tgtEl>
                                          <p:spTgt spid="179"/>
                                        </p:tgtEl>
                                      </p:cBhvr>
                                    </p:animEffect>
                                  </p:childTnLst>
                                </p:cTn>
                              </p:par>
                              <p:par>
                                <p:cTn id="39" presetID="22" presetClass="entr" presetSubtype="1" fill="hold" nodeType="withEffect">
                                  <p:stCondLst>
                                    <p:cond delay="0"/>
                                  </p:stCondLst>
                                  <p:childTnLst>
                                    <p:set>
                                      <p:cBhvr>
                                        <p:cTn id="40" dur="1" fill="hold">
                                          <p:stCondLst>
                                            <p:cond delay="0"/>
                                          </p:stCondLst>
                                        </p:cTn>
                                        <p:tgtEl>
                                          <p:spTgt spid="180"/>
                                        </p:tgtEl>
                                        <p:attrNameLst>
                                          <p:attrName>style.visibility</p:attrName>
                                        </p:attrNameLst>
                                      </p:cBhvr>
                                      <p:to>
                                        <p:strVal val="visible"/>
                                      </p:to>
                                    </p:set>
                                    <p:animEffect transition="in" filter="wipe(up)">
                                      <p:cBhvr>
                                        <p:cTn id="41" dur="500"/>
                                        <p:tgtEl>
                                          <p:spTgt spid="180"/>
                                        </p:tgtEl>
                                      </p:cBhvr>
                                    </p:animEffect>
                                  </p:childTnLst>
                                </p:cTn>
                              </p:par>
                              <p:par>
                                <p:cTn id="42" presetID="22" presetClass="entr" presetSubtype="1" fill="hold" nodeType="withEffect">
                                  <p:stCondLst>
                                    <p:cond delay="0"/>
                                  </p:stCondLst>
                                  <p:childTnLst>
                                    <p:set>
                                      <p:cBhvr>
                                        <p:cTn id="43" dur="1" fill="hold">
                                          <p:stCondLst>
                                            <p:cond delay="0"/>
                                          </p:stCondLst>
                                        </p:cTn>
                                        <p:tgtEl>
                                          <p:spTgt spid="181"/>
                                        </p:tgtEl>
                                        <p:attrNameLst>
                                          <p:attrName>style.visibility</p:attrName>
                                        </p:attrNameLst>
                                      </p:cBhvr>
                                      <p:to>
                                        <p:strVal val="visible"/>
                                      </p:to>
                                    </p:set>
                                    <p:animEffect transition="in" filter="wipe(up)">
                                      <p:cBhvr>
                                        <p:cTn id="44" dur="500"/>
                                        <p:tgtEl>
                                          <p:spTgt spid="181"/>
                                        </p:tgtEl>
                                      </p:cBhvr>
                                    </p:animEffect>
                                  </p:childTnLst>
                                </p:cTn>
                              </p:par>
                              <p:par>
                                <p:cTn id="45" presetID="22" presetClass="entr" presetSubtype="1" fill="hold" nodeType="with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wipe(up)">
                                      <p:cBhvr>
                                        <p:cTn id="47" dur="500"/>
                                        <p:tgtEl>
                                          <p:spTgt spid="182"/>
                                        </p:tgtEl>
                                      </p:cBhvr>
                                    </p:animEffect>
                                  </p:childTnLst>
                                </p:cTn>
                              </p:par>
                              <p:par>
                                <p:cTn id="48" presetID="22" presetClass="entr" presetSubtype="1" fill="hold" nodeType="withEffect">
                                  <p:stCondLst>
                                    <p:cond delay="0"/>
                                  </p:stCondLst>
                                  <p:childTnLst>
                                    <p:set>
                                      <p:cBhvr>
                                        <p:cTn id="49" dur="1" fill="hold">
                                          <p:stCondLst>
                                            <p:cond delay="0"/>
                                          </p:stCondLst>
                                        </p:cTn>
                                        <p:tgtEl>
                                          <p:spTgt spid="183"/>
                                        </p:tgtEl>
                                        <p:attrNameLst>
                                          <p:attrName>style.visibility</p:attrName>
                                        </p:attrNameLst>
                                      </p:cBhvr>
                                      <p:to>
                                        <p:strVal val="visible"/>
                                      </p:to>
                                    </p:set>
                                    <p:animEffect transition="in" filter="wipe(up)">
                                      <p:cBhvr>
                                        <p:cTn id="50" dur="500"/>
                                        <p:tgtEl>
                                          <p:spTgt spid="183"/>
                                        </p:tgtEl>
                                      </p:cBhvr>
                                    </p:animEffect>
                                  </p:childTnLst>
                                </p:cTn>
                              </p:par>
                              <p:par>
                                <p:cTn id="51" presetID="22" presetClass="entr" presetSubtype="1" fill="hold" nodeType="withEffect">
                                  <p:stCondLst>
                                    <p:cond delay="0"/>
                                  </p:stCondLst>
                                  <p:childTnLst>
                                    <p:set>
                                      <p:cBhvr>
                                        <p:cTn id="52" dur="1" fill="hold">
                                          <p:stCondLst>
                                            <p:cond delay="0"/>
                                          </p:stCondLst>
                                        </p:cTn>
                                        <p:tgtEl>
                                          <p:spTgt spid="184"/>
                                        </p:tgtEl>
                                        <p:attrNameLst>
                                          <p:attrName>style.visibility</p:attrName>
                                        </p:attrNameLst>
                                      </p:cBhvr>
                                      <p:to>
                                        <p:strVal val="visible"/>
                                      </p:to>
                                    </p:set>
                                    <p:animEffect transition="in" filter="wipe(up)">
                                      <p:cBhvr>
                                        <p:cTn id="53" dur="500"/>
                                        <p:tgtEl>
                                          <p:spTgt spid="184"/>
                                        </p:tgtEl>
                                      </p:cBhvr>
                                    </p:animEffect>
                                  </p:childTnLst>
                                </p:cTn>
                              </p:par>
                              <p:par>
                                <p:cTn id="54" presetID="22" presetClass="entr" presetSubtype="1" fill="hold" nodeType="withEffect">
                                  <p:stCondLst>
                                    <p:cond delay="0"/>
                                  </p:stCondLst>
                                  <p:childTnLst>
                                    <p:set>
                                      <p:cBhvr>
                                        <p:cTn id="55" dur="1" fill="hold">
                                          <p:stCondLst>
                                            <p:cond delay="0"/>
                                          </p:stCondLst>
                                        </p:cTn>
                                        <p:tgtEl>
                                          <p:spTgt spid="185"/>
                                        </p:tgtEl>
                                        <p:attrNameLst>
                                          <p:attrName>style.visibility</p:attrName>
                                        </p:attrNameLst>
                                      </p:cBhvr>
                                      <p:to>
                                        <p:strVal val="visible"/>
                                      </p:to>
                                    </p:set>
                                    <p:animEffect transition="in" filter="wipe(up)">
                                      <p:cBhvr>
                                        <p:cTn id="56" dur="500"/>
                                        <p:tgtEl>
                                          <p:spTgt spid="185"/>
                                        </p:tgtEl>
                                      </p:cBhvr>
                                    </p:animEffect>
                                  </p:childTnLst>
                                </p:cTn>
                              </p:par>
                              <p:par>
                                <p:cTn id="57" presetID="22" presetClass="entr" presetSubtype="1" fill="hold" nodeType="withEffect">
                                  <p:stCondLst>
                                    <p:cond delay="0"/>
                                  </p:stCondLst>
                                  <p:childTnLst>
                                    <p:set>
                                      <p:cBhvr>
                                        <p:cTn id="58" dur="1" fill="hold">
                                          <p:stCondLst>
                                            <p:cond delay="0"/>
                                          </p:stCondLst>
                                        </p:cTn>
                                        <p:tgtEl>
                                          <p:spTgt spid="186"/>
                                        </p:tgtEl>
                                        <p:attrNameLst>
                                          <p:attrName>style.visibility</p:attrName>
                                        </p:attrNameLst>
                                      </p:cBhvr>
                                      <p:to>
                                        <p:strVal val="visible"/>
                                      </p:to>
                                    </p:set>
                                    <p:animEffect transition="in" filter="wipe(up)">
                                      <p:cBhvr>
                                        <p:cTn id="59" dur="500"/>
                                        <p:tgtEl>
                                          <p:spTgt spid="186"/>
                                        </p:tgtEl>
                                      </p:cBhvr>
                                    </p:animEffect>
                                  </p:childTnLst>
                                </p:cTn>
                              </p:par>
                              <p:par>
                                <p:cTn id="60" presetID="22" presetClass="entr" presetSubtype="1" fill="hold" nodeType="withEffect">
                                  <p:stCondLst>
                                    <p:cond delay="0"/>
                                  </p:stCondLst>
                                  <p:childTnLst>
                                    <p:set>
                                      <p:cBhvr>
                                        <p:cTn id="61" dur="1" fill="hold">
                                          <p:stCondLst>
                                            <p:cond delay="0"/>
                                          </p:stCondLst>
                                        </p:cTn>
                                        <p:tgtEl>
                                          <p:spTgt spid="187"/>
                                        </p:tgtEl>
                                        <p:attrNameLst>
                                          <p:attrName>style.visibility</p:attrName>
                                        </p:attrNameLst>
                                      </p:cBhvr>
                                      <p:to>
                                        <p:strVal val="visible"/>
                                      </p:to>
                                    </p:set>
                                    <p:animEffect transition="in" filter="wipe(up)">
                                      <p:cBhvr>
                                        <p:cTn id="62" dur="750"/>
                                        <p:tgtEl>
                                          <p:spTgt spid="187"/>
                                        </p:tgtEl>
                                      </p:cBhvr>
                                    </p:animEffect>
                                  </p:childTnLst>
                                </p:cTn>
                              </p:par>
                              <p:par>
                                <p:cTn id="63" presetID="22" presetClass="entr" presetSubtype="1" fill="hold" nodeType="withEffect">
                                  <p:stCondLst>
                                    <p:cond delay="0"/>
                                  </p:stCondLst>
                                  <p:childTnLst>
                                    <p:set>
                                      <p:cBhvr>
                                        <p:cTn id="64" dur="1" fill="hold">
                                          <p:stCondLst>
                                            <p:cond delay="0"/>
                                          </p:stCondLst>
                                        </p:cTn>
                                        <p:tgtEl>
                                          <p:spTgt spid="188"/>
                                        </p:tgtEl>
                                        <p:attrNameLst>
                                          <p:attrName>style.visibility</p:attrName>
                                        </p:attrNameLst>
                                      </p:cBhvr>
                                      <p:to>
                                        <p:strVal val="visible"/>
                                      </p:to>
                                    </p:set>
                                    <p:animEffect transition="in" filter="wipe(up)">
                                      <p:cBhvr>
                                        <p:cTn id="65" dur="750"/>
                                        <p:tgtEl>
                                          <p:spTgt spid="188"/>
                                        </p:tgtEl>
                                      </p:cBhvr>
                                    </p:animEffect>
                                  </p:childTnLst>
                                </p:cTn>
                              </p:par>
                              <p:par>
                                <p:cTn id="66" presetID="22" presetClass="entr" presetSubtype="1" fill="hold" nodeType="withEffect">
                                  <p:stCondLst>
                                    <p:cond delay="250"/>
                                  </p:stCondLst>
                                  <p:childTnLst>
                                    <p:set>
                                      <p:cBhvr>
                                        <p:cTn id="67" dur="1" fill="hold">
                                          <p:stCondLst>
                                            <p:cond delay="0"/>
                                          </p:stCondLst>
                                        </p:cTn>
                                        <p:tgtEl>
                                          <p:spTgt spid="189"/>
                                        </p:tgtEl>
                                        <p:attrNameLst>
                                          <p:attrName>style.visibility</p:attrName>
                                        </p:attrNameLst>
                                      </p:cBhvr>
                                      <p:to>
                                        <p:strVal val="visible"/>
                                      </p:to>
                                    </p:set>
                                    <p:animEffect transition="in" filter="wipe(up)">
                                      <p:cBhvr>
                                        <p:cTn id="68" dur="500"/>
                                        <p:tgtEl>
                                          <p:spTgt spid="189"/>
                                        </p:tgtEl>
                                      </p:cBhvr>
                                    </p:animEffect>
                                  </p:childTnLst>
                                </p:cTn>
                              </p:par>
                              <p:par>
                                <p:cTn id="69" presetID="22" presetClass="entr" presetSubtype="1" fill="hold" nodeType="withEffect">
                                  <p:stCondLst>
                                    <p:cond delay="500"/>
                                  </p:stCondLst>
                                  <p:childTnLst>
                                    <p:set>
                                      <p:cBhvr>
                                        <p:cTn id="70" dur="1" fill="hold">
                                          <p:stCondLst>
                                            <p:cond delay="0"/>
                                          </p:stCondLst>
                                        </p:cTn>
                                        <p:tgtEl>
                                          <p:spTgt spid="190"/>
                                        </p:tgtEl>
                                        <p:attrNameLst>
                                          <p:attrName>style.visibility</p:attrName>
                                        </p:attrNameLst>
                                      </p:cBhvr>
                                      <p:to>
                                        <p:strVal val="visible"/>
                                      </p:to>
                                    </p:set>
                                    <p:animEffect transition="in" filter="wipe(up)">
                                      <p:cBhvr>
                                        <p:cTn id="71" dur="250"/>
                                        <p:tgtEl>
                                          <p:spTgt spid="190"/>
                                        </p:tgtEl>
                                      </p:cBhvr>
                                    </p:animEffect>
                                  </p:childTnLst>
                                </p:cTn>
                              </p:par>
                              <p:par>
                                <p:cTn id="72" presetID="22" presetClass="entr" presetSubtype="1" fill="hold" nodeType="withEffect">
                                  <p:stCondLst>
                                    <p:cond delay="250"/>
                                  </p:stCondLst>
                                  <p:childTnLst>
                                    <p:set>
                                      <p:cBhvr>
                                        <p:cTn id="73" dur="1" fill="hold">
                                          <p:stCondLst>
                                            <p:cond delay="0"/>
                                          </p:stCondLst>
                                        </p:cTn>
                                        <p:tgtEl>
                                          <p:spTgt spid="191"/>
                                        </p:tgtEl>
                                        <p:attrNameLst>
                                          <p:attrName>style.visibility</p:attrName>
                                        </p:attrNameLst>
                                      </p:cBhvr>
                                      <p:to>
                                        <p:strVal val="visible"/>
                                      </p:to>
                                    </p:set>
                                    <p:animEffect transition="in" filter="wipe(up)">
                                      <p:cBhvr>
                                        <p:cTn id="74" dur="500"/>
                                        <p:tgtEl>
                                          <p:spTgt spid="191"/>
                                        </p:tgtEl>
                                      </p:cBhvr>
                                    </p:animEffect>
                                  </p:childTnLst>
                                </p:cTn>
                              </p:par>
                              <p:par>
                                <p:cTn id="75" presetID="22" presetClass="entr" presetSubtype="1" fill="hold" nodeType="withEffect">
                                  <p:stCondLst>
                                    <p:cond delay="250"/>
                                  </p:stCondLst>
                                  <p:childTnLst>
                                    <p:set>
                                      <p:cBhvr>
                                        <p:cTn id="76" dur="1" fill="hold">
                                          <p:stCondLst>
                                            <p:cond delay="0"/>
                                          </p:stCondLst>
                                        </p:cTn>
                                        <p:tgtEl>
                                          <p:spTgt spid="192"/>
                                        </p:tgtEl>
                                        <p:attrNameLst>
                                          <p:attrName>style.visibility</p:attrName>
                                        </p:attrNameLst>
                                      </p:cBhvr>
                                      <p:to>
                                        <p:strVal val="visible"/>
                                      </p:to>
                                    </p:set>
                                    <p:animEffect transition="in" filter="wipe(up)">
                                      <p:cBhvr>
                                        <p:cTn id="77" dur="500"/>
                                        <p:tgtEl>
                                          <p:spTgt spid="192"/>
                                        </p:tgtEl>
                                      </p:cBhvr>
                                    </p:animEffect>
                                  </p:childTnLst>
                                </p:cTn>
                              </p:par>
                              <p:par>
                                <p:cTn id="78" presetID="22" presetClass="entr" presetSubtype="1" fill="hold" nodeType="withEffect">
                                  <p:stCondLst>
                                    <p:cond delay="500"/>
                                  </p:stCondLst>
                                  <p:childTnLst>
                                    <p:set>
                                      <p:cBhvr>
                                        <p:cTn id="79" dur="1" fill="hold">
                                          <p:stCondLst>
                                            <p:cond delay="0"/>
                                          </p:stCondLst>
                                        </p:cTn>
                                        <p:tgtEl>
                                          <p:spTgt spid="193"/>
                                        </p:tgtEl>
                                        <p:attrNameLst>
                                          <p:attrName>style.visibility</p:attrName>
                                        </p:attrNameLst>
                                      </p:cBhvr>
                                      <p:to>
                                        <p:strVal val="visible"/>
                                      </p:to>
                                    </p:set>
                                    <p:animEffect transition="in" filter="wipe(up)">
                                      <p:cBhvr>
                                        <p:cTn id="80" dur="250"/>
                                        <p:tgtEl>
                                          <p:spTgt spid="193"/>
                                        </p:tgtEl>
                                      </p:cBhvr>
                                    </p:animEffect>
                                  </p:childTnLst>
                                </p:cTn>
                              </p:par>
                              <p:par>
                                <p:cTn id="81" presetID="22" presetClass="entr" presetSubtype="1" fill="hold" nodeType="withEffect">
                                  <p:stCondLst>
                                    <p:cond delay="0"/>
                                  </p:stCondLst>
                                  <p:childTnLst>
                                    <p:set>
                                      <p:cBhvr>
                                        <p:cTn id="82" dur="1" fill="hold">
                                          <p:stCondLst>
                                            <p:cond delay="0"/>
                                          </p:stCondLst>
                                        </p:cTn>
                                        <p:tgtEl>
                                          <p:spTgt spid="194"/>
                                        </p:tgtEl>
                                        <p:attrNameLst>
                                          <p:attrName>style.visibility</p:attrName>
                                        </p:attrNameLst>
                                      </p:cBhvr>
                                      <p:to>
                                        <p:strVal val="visible"/>
                                      </p:to>
                                    </p:set>
                                    <p:animEffect transition="in" filter="wipe(up)">
                                      <p:cBhvr>
                                        <p:cTn id="83" dur="750"/>
                                        <p:tgtEl>
                                          <p:spTgt spid="194"/>
                                        </p:tgtEl>
                                      </p:cBhvr>
                                    </p:animEffect>
                                  </p:childTnLst>
                                </p:cTn>
                              </p:par>
                              <p:par>
                                <p:cTn id="84" presetID="22" presetClass="entr" presetSubtype="1" fill="hold" nodeType="withEffect">
                                  <p:stCondLst>
                                    <p:cond delay="250"/>
                                  </p:stCondLst>
                                  <p:childTnLst>
                                    <p:set>
                                      <p:cBhvr>
                                        <p:cTn id="85" dur="1" fill="hold">
                                          <p:stCondLst>
                                            <p:cond delay="0"/>
                                          </p:stCondLst>
                                        </p:cTn>
                                        <p:tgtEl>
                                          <p:spTgt spid="195"/>
                                        </p:tgtEl>
                                        <p:attrNameLst>
                                          <p:attrName>style.visibility</p:attrName>
                                        </p:attrNameLst>
                                      </p:cBhvr>
                                      <p:to>
                                        <p:strVal val="visible"/>
                                      </p:to>
                                    </p:set>
                                    <p:animEffect transition="in" filter="wipe(up)">
                                      <p:cBhvr>
                                        <p:cTn id="86" dur="500"/>
                                        <p:tgtEl>
                                          <p:spTgt spid="195"/>
                                        </p:tgtEl>
                                      </p:cBhvr>
                                    </p:animEffect>
                                  </p:childTnLst>
                                </p:cTn>
                              </p:par>
                              <p:par>
                                <p:cTn id="87" presetID="22" presetClass="entr" presetSubtype="1" fill="hold" nodeType="withEffect">
                                  <p:stCondLst>
                                    <p:cond delay="500"/>
                                  </p:stCondLst>
                                  <p:childTnLst>
                                    <p:set>
                                      <p:cBhvr>
                                        <p:cTn id="88" dur="1" fill="hold">
                                          <p:stCondLst>
                                            <p:cond delay="0"/>
                                          </p:stCondLst>
                                        </p:cTn>
                                        <p:tgtEl>
                                          <p:spTgt spid="196"/>
                                        </p:tgtEl>
                                        <p:attrNameLst>
                                          <p:attrName>style.visibility</p:attrName>
                                        </p:attrNameLst>
                                      </p:cBhvr>
                                      <p:to>
                                        <p:strVal val="visible"/>
                                      </p:to>
                                    </p:set>
                                    <p:animEffect transition="in" filter="wipe(up)">
                                      <p:cBhvr>
                                        <p:cTn id="89" dur="250"/>
                                        <p:tgtEl>
                                          <p:spTgt spid="196"/>
                                        </p:tgtEl>
                                      </p:cBhvr>
                                    </p:animEffect>
                                  </p:childTnLst>
                                </p:cTn>
                              </p:par>
                              <p:par>
                                <p:cTn id="90" presetID="22" presetClass="entr" presetSubtype="1" fill="hold" nodeType="withEffect">
                                  <p:stCondLst>
                                    <p:cond delay="500"/>
                                  </p:stCondLst>
                                  <p:childTnLst>
                                    <p:set>
                                      <p:cBhvr>
                                        <p:cTn id="91" dur="1" fill="hold">
                                          <p:stCondLst>
                                            <p:cond delay="0"/>
                                          </p:stCondLst>
                                        </p:cTn>
                                        <p:tgtEl>
                                          <p:spTgt spid="197"/>
                                        </p:tgtEl>
                                        <p:attrNameLst>
                                          <p:attrName>style.visibility</p:attrName>
                                        </p:attrNameLst>
                                      </p:cBhvr>
                                      <p:to>
                                        <p:strVal val="visible"/>
                                      </p:to>
                                    </p:set>
                                    <p:animEffect transition="in" filter="wipe(up)">
                                      <p:cBhvr>
                                        <p:cTn id="92" dur="250"/>
                                        <p:tgtEl>
                                          <p:spTgt spid="197"/>
                                        </p:tgtEl>
                                      </p:cBhvr>
                                    </p:animEffect>
                                  </p:childTnLst>
                                </p:cTn>
                              </p:par>
                              <p:par>
                                <p:cTn id="93" presetID="22" presetClass="entr" presetSubtype="1" fill="hold" nodeType="withEffect">
                                  <p:stCondLst>
                                    <p:cond delay="250"/>
                                  </p:stCondLst>
                                  <p:childTnLst>
                                    <p:set>
                                      <p:cBhvr>
                                        <p:cTn id="94" dur="1" fill="hold">
                                          <p:stCondLst>
                                            <p:cond delay="0"/>
                                          </p:stCondLst>
                                        </p:cTn>
                                        <p:tgtEl>
                                          <p:spTgt spid="198"/>
                                        </p:tgtEl>
                                        <p:attrNameLst>
                                          <p:attrName>style.visibility</p:attrName>
                                        </p:attrNameLst>
                                      </p:cBhvr>
                                      <p:to>
                                        <p:strVal val="visible"/>
                                      </p:to>
                                    </p:set>
                                    <p:animEffect transition="in" filter="wipe(up)">
                                      <p:cBhvr>
                                        <p:cTn id="95" dur="500"/>
                                        <p:tgtEl>
                                          <p:spTgt spid="198"/>
                                        </p:tgtEl>
                                      </p:cBhvr>
                                    </p:animEffect>
                                  </p:childTnLst>
                                </p:cTn>
                              </p:par>
                              <p:par>
                                <p:cTn id="96" presetID="22" presetClass="entr" presetSubtype="1" fill="hold" nodeType="withEffect">
                                  <p:stCondLst>
                                    <p:cond delay="500"/>
                                  </p:stCondLst>
                                  <p:childTnLst>
                                    <p:set>
                                      <p:cBhvr>
                                        <p:cTn id="97" dur="1" fill="hold">
                                          <p:stCondLst>
                                            <p:cond delay="0"/>
                                          </p:stCondLst>
                                        </p:cTn>
                                        <p:tgtEl>
                                          <p:spTgt spid="199"/>
                                        </p:tgtEl>
                                        <p:attrNameLst>
                                          <p:attrName>style.visibility</p:attrName>
                                        </p:attrNameLst>
                                      </p:cBhvr>
                                      <p:to>
                                        <p:strVal val="visible"/>
                                      </p:to>
                                    </p:set>
                                    <p:animEffect transition="in" filter="wipe(up)">
                                      <p:cBhvr>
                                        <p:cTn id="98" dur="250"/>
                                        <p:tgtEl>
                                          <p:spTgt spid="199"/>
                                        </p:tgtEl>
                                      </p:cBhvr>
                                    </p:animEffect>
                                  </p:childTnLst>
                                </p:cTn>
                              </p:par>
                              <p:par>
                                <p:cTn id="99" presetID="22" presetClass="entr" presetSubtype="1" fill="hold" nodeType="withEffect">
                                  <p:stCondLst>
                                    <p:cond delay="500"/>
                                  </p:stCondLst>
                                  <p:childTnLst>
                                    <p:set>
                                      <p:cBhvr>
                                        <p:cTn id="100" dur="1" fill="hold">
                                          <p:stCondLst>
                                            <p:cond delay="0"/>
                                          </p:stCondLst>
                                        </p:cTn>
                                        <p:tgtEl>
                                          <p:spTgt spid="200"/>
                                        </p:tgtEl>
                                        <p:attrNameLst>
                                          <p:attrName>style.visibility</p:attrName>
                                        </p:attrNameLst>
                                      </p:cBhvr>
                                      <p:to>
                                        <p:strVal val="visible"/>
                                      </p:to>
                                    </p:set>
                                    <p:animEffect transition="in" filter="wipe(up)">
                                      <p:cBhvr>
                                        <p:cTn id="101" dur="250"/>
                                        <p:tgtEl>
                                          <p:spTgt spid="200"/>
                                        </p:tgtEl>
                                      </p:cBhvr>
                                    </p:animEffect>
                                  </p:childTnLst>
                                </p:cTn>
                              </p:par>
                              <p:par>
                                <p:cTn id="102" presetID="22" presetClass="entr" presetSubtype="1" fill="hold" nodeType="withEffect">
                                  <p:stCondLst>
                                    <p:cond delay="250"/>
                                  </p:stCondLst>
                                  <p:childTnLst>
                                    <p:set>
                                      <p:cBhvr>
                                        <p:cTn id="103" dur="1" fill="hold">
                                          <p:stCondLst>
                                            <p:cond delay="0"/>
                                          </p:stCondLst>
                                        </p:cTn>
                                        <p:tgtEl>
                                          <p:spTgt spid="201"/>
                                        </p:tgtEl>
                                        <p:attrNameLst>
                                          <p:attrName>style.visibility</p:attrName>
                                        </p:attrNameLst>
                                      </p:cBhvr>
                                      <p:to>
                                        <p:strVal val="visible"/>
                                      </p:to>
                                    </p:set>
                                    <p:animEffect transition="in" filter="wipe(up)">
                                      <p:cBhvr>
                                        <p:cTn id="104" dur="500"/>
                                        <p:tgtEl>
                                          <p:spTgt spid="201"/>
                                        </p:tgtEl>
                                      </p:cBhvr>
                                    </p:animEffect>
                                  </p:childTnLst>
                                </p:cTn>
                              </p:par>
                              <p:par>
                                <p:cTn id="105" presetID="22" presetClass="entr" presetSubtype="1" fill="hold" nodeType="withEffect">
                                  <p:stCondLst>
                                    <p:cond delay="250"/>
                                  </p:stCondLst>
                                  <p:childTnLst>
                                    <p:set>
                                      <p:cBhvr>
                                        <p:cTn id="106" dur="1" fill="hold">
                                          <p:stCondLst>
                                            <p:cond delay="0"/>
                                          </p:stCondLst>
                                        </p:cTn>
                                        <p:tgtEl>
                                          <p:spTgt spid="202"/>
                                        </p:tgtEl>
                                        <p:attrNameLst>
                                          <p:attrName>style.visibility</p:attrName>
                                        </p:attrNameLst>
                                      </p:cBhvr>
                                      <p:to>
                                        <p:strVal val="visible"/>
                                      </p:to>
                                    </p:set>
                                    <p:animEffect transition="in" filter="wipe(up)">
                                      <p:cBhvr>
                                        <p:cTn id="107" dur="500"/>
                                        <p:tgtEl>
                                          <p:spTgt spid="202"/>
                                        </p:tgtEl>
                                      </p:cBhvr>
                                    </p:animEffect>
                                  </p:childTnLst>
                                </p:cTn>
                              </p:par>
                              <p:par>
                                <p:cTn id="108" presetID="22" presetClass="entr" presetSubtype="1" fill="hold" nodeType="withEffect">
                                  <p:stCondLst>
                                    <p:cond delay="500"/>
                                  </p:stCondLst>
                                  <p:childTnLst>
                                    <p:set>
                                      <p:cBhvr>
                                        <p:cTn id="109" dur="1" fill="hold">
                                          <p:stCondLst>
                                            <p:cond delay="0"/>
                                          </p:stCondLst>
                                        </p:cTn>
                                        <p:tgtEl>
                                          <p:spTgt spid="203"/>
                                        </p:tgtEl>
                                        <p:attrNameLst>
                                          <p:attrName>style.visibility</p:attrName>
                                        </p:attrNameLst>
                                      </p:cBhvr>
                                      <p:to>
                                        <p:strVal val="visible"/>
                                      </p:to>
                                    </p:set>
                                    <p:animEffect transition="in" filter="wipe(up)">
                                      <p:cBhvr>
                                        <p:cTn id="110" dur="250"/>
                                        <p:tgtEl>
                                          <p:spTgt spid="203"/>
                                        </p:tgtEl>
                                      </p:cBhvr>
                                    </p:animEffect>
                                  </p:childTnLst>
                                </p:cTn>
                              </p:par>
                              <p:par>
                                <p:cTn id="111" presetID="22" presetClass="entr" presetSubtype="1" fill="hold" nodeType="withEffect">
                                  <p:stCondLst>
                                    <p:cond delay="500"/>
                                  </p:stCondLst>
                                  <p:childTnLst>
                                    <p:set>
                                      <p:cBhvr>
                                        <p:cTn id="112" dur="1" fill="hold">
                                          <p:stCondLst>
                                            <p:cond delay="0"/>
                                          </p:stCondLst>
                                        </p:cTn>
                                        <p:tgtEl>
                                          <p:spTgt spid="204"/>
                                        </p:tgtEl>
                                        <p:attrNameLst>
                                          <p:attrName>style.visibility</p:attrName>
                                        </p:attrNameLst>
                                      </p:cBhvr>
                                      <p:to>
                                        <p:strVal val="visible"/>
                                      </p:to>
                                    </p:set>
                                    <p:animEffect transition="in" filter="wipe(up)">
                                      <p:cBhvr>
                                        <p:cTn id="113" dur="250"/>
                                        <p:tgtEl>
                                          <p:spTgt spid="204"/>
                                        </p:tgtEl>
                                      </p:cBhvr>
                                    </p:animEffect>
                                  </p:childTnLst>
                                </p:cTn>
                              </p:par>
                              <p:par>
                                <p:cTn id="114" presetID="22" presetClass="entr" presetSubtype="1" fill="hold" nodeType="withEffect">
                                  <p:stCondLst>
                                    <p:cond delay="500"/>
                                  </p:stCondLst>
                                  <p:childTnLst>
                                    <p:set>
                                      <p:cBhvr>
                                        <p:cTn id="115" dur="1" fill="hold">
                                          <p:stCondLst>
                                            <p:cond delay="0"/>
                                          </p:stCondLst>
                                        </p:cTn>
                                        <p:tgtEl>
                                          <p:spTgt spid="205"/>
                                        </p:tgtEl>
                                        <p:attrNameLst>
                                          <p:attrName>style.visibility</p:attrName>
                                        </p:attrNameLst>
                                      </p:cBhvr>
                                      <p:to>
                                        <p:strVal val="visible"/>
                                      </p:to>
                                    </p:set>
                                    <p:animEffect transition="in" filter="wipe(up)">
                                      <p:cBhvr>
                                        <p:cTn id="116" dur="250"/>
                                        <p:tgtEl>
                                          <p:spTgt spid="205"/>
                                        </p:tgtEl>
                                      </p:cBhvr>
                                    </p:animEffect>
                                  </p:childTnLst>
                                </p:cTn>
                              </p:par>
                              <p:par>
                                <p:cTn id="117" presetID="22" presetClass="entr" presetSubtype="1" fill="hold" nodeType="withEffect">
                                  <p:stCondLst>
                                    <p:cond delay="500"/>
                                  </p:stCondLst>
                                  <p:childTnLst>
                                    <p:set>
                                      <p:cBhvr>
                                        <p:cTn id="118" dur="1" fill="hold">
                                          <p:stCondLst>
                                            <p:cond delay="0"/>
                                          </p:stCondLst>
                                        </p:cTn>
                                        <p:tgtEl>
                                          <p:spTgt spid="206"/>
                                        </p:tgtEl>
                                        <p:attrNameLst>
                                          <p:attrName>style.visibility</p:attrName>
                                        </p:attrNameLst>
                                      </p:cBhvr>
                                      <p:to>
                                        <p:strVal val="visible"/>
                                      </p:to>
                                    </p:set>
                                    <p:animEffect transition="in" filter="wipe(up)">
                                      <p:cBhvr>
                                        <p:cTn id="119" dur="250"/>
                                        <p:tgtEl>
                                          <p:spTgt spid="206"/>
                                        </p:tgtEl>
                                      </p:cBhvr>
                                    </p:animEffect>
                                  </p:childTnLst>
                                </p:cTn>
                              </p:par>
                              <p:par>
                                <p:cTn id="120" presetID="22" presetClass="entr" presetSubtype="1" fill="hold" nodeType="withEffect">
                                  <p:stCondLst>
                                    <p:cond delay="500"/>
                                  </p:stCondLst>
                                  <p:childTnLst>
                                    <p:set>
                                      <p:cBhvr>
                                        <p:cTn id="121" dur="1" fill="hold">
                                          <p:stCondLst>
                                            <p:cond delay="0"/>
                                          </p:stCondLst>
                                        </p:cTn>
                                        <p:tgtEl>
                                          <p:spTgt spid="207"/>
                                        </p:tgtEl>
                                        <p:attrNameLst>
                                          <p:attrName>style.visibility</p:attrName>
                                        </p:attrNameLst>
                                      </p:cBhvr>
                                      <p:to>
                                        <p:strVal val="visible"/>
                                      </p:to>
                                    </p:set>
                                    <p:animEffect transition="in" filter="wipe(up)">
                                      <p:cBhvr>
                                        <p:cTn id="122" dur="250"/>
                                        <p:tgtEl>
                                          <p:spTgt spid="207"/>
                                        </p:tgtEl>
                                      </p:cBhvr>
                                    </p:animEffect>
                                  </p:childTnLst>
                                </p:cTn>
                              </p:par>
                              <p:par>
                                <p:cTn id="123" presetID="22" presetClass="entr" presetSubtype="1" fill="hold" nodeType="withEffect">
                                  <p:stCondLst>
                                    <p:cond delay="500"/>
                                  </p:stCondLst>
                                  <p:childTnLst>
                                    <p:set>
                                      <p:cBhvr>
                                        <p:cTn id="124" dur="1" fill="hold">
                                          <p:stCondLst>
                                            <p:cond delay="0"/>
                                          </p:stCondLst>
                                        </p:cTn>
                                        <p:tgtEl>
                                          <p:spTgt spid="208"/>
                                        </p:tgtEl>
                                        <p:attrNameLst>
                                          <p:attrName>style.visibility</p:attrName>
                                        </p:attrNameLst>
                                      </p:cBhvr>
                                      <p:to>
                                        <p:strVal val="visible"/>
                                      </p:to>
                                    </p:set>
                                    <p:animEffect transition="in" filter="wipe(up)">
                                      <p:cBhvr>
                                        <p:cTn id="125" dur="250"/>
                                        <p:tgtEl>
                                          <p:spTgt spid="208"/>
                                        </p:tgtEl>
                                      </p:cBhvr>
                                    </p:animEffect>
                                  </p:childTnLst>
                                </p:cTn>
                              </p:par>
                              <p:par>
                                <p:cTn id="126" presetID="22" presetClass="entr" presetSubtype="1" fill="hold" nodeType="withEffect">
                                  <p:stCondLst>
                                    <p:cond delay="500"/>
                                  </p:stCondLst>
                                  <p:childTnLst>
                                    <p:set>
                                      <p:cBhvr>
                                        <p:cTn id="127" dur="1" fill="hold">
                                          <p:stCondLst>
                                            <p:cond delay="0"/>
                                          </p:stCondLst>
                                        </p:cTn>
                                        <p:tgtEl>
                                          <p:spTgt spid="209"/>
                                        </p:tgtEl>
                                        <p:attrNameLst>
                                          <p:attrName>style.visibility</p:attrName>
                                        </p:attrNameLst>
                                      </p:cBhvr>
                                      <p:to>
                                        <p:strVal val="visible"/>
                                      </p:to>
                                    </p:set>
                                    <p:animEffect transition="in" filter="wipe(up)">
                                      <p:cBhvr>
                                        <p:cTn id="128" dur="250"/>
                                        <p:tgtEl>
                                          <p:spTgt spid="209"/>
                                        </p:tgtEl>
                                      </p:cBhvr>
                                    </p:animEffect>
                                  </p:childTnLst>
                                </p:cTn>
                              </p:par>
                              <p:par>
                                <p:cTn id="129" presetID="22" presetClass="entr" presetSubtype="1" fill="hold" nodeType="withEffect">
                                  <p:stCondLst>
                                    <p:cond delay="250"/>
                                  </p:stCondLst>
                                  <p:childTnLst>
                                    <p:set>
                                      <p:cBhvr>
                                        <p:cTn id="130" dur="1" fill="hold">
                                          <p:stCondLst>
                                            <p:cond delay="0"/>
                                          </p:stCondLst>
                                        </p:cTn>
                                        <p:tgtEl>
                                          <p:spTgt spid="210"/>
                                        </p:tgtEl>
                                        <p:attrNameLst>
                                          <p:attrName>style.visibility</p:attrName>
                                        </p:attrNameLst>
                                      </p:cBhvr>
                                      <p:to>
                                        <p:strVal val="visible"/>
                                      </p:to>
                                    </p:set>
                                    <p:animEffect transition="in" filter="wipe(up)">
                                      <p:cBhvr>
                                        <p:cTn id="131" dur="750"/>
                                        <p:tgtEl>
                                          <p:spTgt spid="210"/>
                                        </p:tgtEl>
                                      </p:cBhvr>
                                    </p:animEffect>
                                  </p:childTnLst>
                                </p:cTn>
                              </p:par>
                              <p:par>
                                <p:cTn id="132" presetID="22" presetClass="entr" presetSubtype="1" fill="hold" nodeType="withEffect">
                                  <p:stCondLst>
                                    <p:cond delay="500"/>
                                  </p:stCondLst>
                                  <p:childTnLst>
                                    <p:set>
                                      <p:cBhvr>
                                        <p:cTn id="133" dur="1" fill="hold">
                                          <p:stCondLst>
                                            <p:cond delay="0"/>
                                          </p:stCondLst>
                                        </p:cTn>
                                        <p:tgtEl>
                                          <p:spTgt spid="214"/>
                                        </p:tgtEl>
                                        <p:attrNameLst>
                                          <p:attrName>style.visibility</p:attrName>
                                        </p:attrNameLst>
                                      </p:cBhvr>
                                      <p:to>
                                        <p:strVal val="visible"/>
                                      </p:to>
                                    </p:set>
                                    <p:animEffect transition="in" filter="wipe(up)">
                                      <p:cBhvr>
                                        <p:cTn id="134" dur="250"/>
                                        <p:tgtEl>
                                          <p:spTgt spid="214"/>
                                        </p:tgtEl>
                                      </p:cBhvr>
                                    </p:animEffect>
                                  </p:childTnLst>
                                </p:cTn>
                              </p:par>
                              <p:par>
                                <p:cTn id="135" presetID="22" presetClass="entr" presetSubtype="1" fill="hold" nodeType="withEffect">
                                  <p:stCondLst>
                                    <p:cond delay="0"/>
                                  </p:stCondLst>
                                  <p:childTnLst>
                                    <p:set>
                                      <p:cBhvr>
                                        <p:cTn id="136" dur="1" fill="hold">
                                          <p:stCondLst>
                                            <p:cond delay="0"/>
                                          </p:stCondLst>
                                        </p:cTn>
                                        <p:tgtEl>
                                          <p:spTgt spid="169"/>
                                        </p:tgtEl>
                                        <p:attrNameLst>
                                          <p:attrName>style.visibility</p:attrName>
                                        </p:attrNameLst>
                                      </p:cBhvr>
                                      <p:to>
                                        <p:strVal val="visible"/>
                                      </p:to>
                                    </p:set>
                                    <p:animEffect transition="in" filter="wipe(up)">
                                      <p:cBhvr>
                                        <p:cTn id="137" dur="750"/>
                                        <p:tgtEl>
                                          <p:spTgt spid="169"/>
                                        </p:tgtEl>
                                      </p:cBhvr>
                                    </p:animEffect>
                                  </p:childTnLst>
                                </p:cTn>
                              </p:par>
                              <p:par>
                                <p:cTn id="138" presetID="22" presetClass="entr" presetSubtype="1" fill="hold" nodeType="withEffect">
                                  <p:stCondLst>
                                    <p:cond delay="250"/>
                                  </p:stCondLst>
                                  <p:childTnLst>
                                    <p:set>
                                      <p:cBhvr>
                                        <p:cTn id="139" dur="1" fill="hold">
                                          <p:stCondLst>
                                            <p:cond delay="0"/>
                                          </p:stCondLst>
                                        </p:cTn>
                                        <p:tgtEl>
                                          <p:spTgt spid="172"/>
                                        </p:tgtEl>
                                        <p:attrNameLst>
                                          <p:attrName>style.visibility</p:attrName>
                                        </p:attrNameLst>
                                      </p:cBhvr>
                                      <p:to>
                                        <p:strVal val="visible"/>
                                      </p:to>
                                    </p:set>
                                    <p:animEffect transition="in" filter="wipe(up)">
                                      <p:cBhvr>
                                        <p:cTn id="140" dur="500"/>
                                        <p:tgtEl>
                                          <p:spTgt spid="172"/>
                                        </p:tgtEl>
                                      </p:cBhvr>
                                    </p:animEffect>
                                  </p:childTnLst>
                                </p:cTn>
                              </p:par>
                              <p:par>
                                <p:cTn id="141" presetID="22" presetClass="entr" presetSubtype="1" fill="hold" nodeType="withEffect">
                                  <p:stCondLst>
                                    <p:cond delay="250"/>
                                  </p:stCondLst>
                                  <p:childTnLst>
                                    <p:set>
                                      <p:cBhvr>
                                        <p:cTn id="142" dur="1" fill="hold">
                                          <p:stCondLst>
                                            <p:cond delay="0"/>
                                          </p:stCondLst>
                                        </p:cTn>
                                        <p:tgtEl>
                                          <p:spTgt spid="171"/>
                                        </p:tgtEl>
                                        <p:attrNameLst>
                                          <p:attrName>style.visibility</p:attrName>
                                        </p:attrNameLst>
                                      </p:cBhvr>
                                      <p:to>
                                        <p:strVal val="visible"/>
                                      </p:to>
                                    </p:set>
                                    <p:animEffect transition="in" filter="wipe(up)">
                                      <p:cBhvr>
                                        <p:cTn id="143" dur="500"/>
                                        <p:tgtEl>
                                          <p:spTgt spid="171"/>
                                        </p:tgtEl>
                                      </p:cBhvr>
                                    </p:animEffect>
                                  </p:childTnLst>
                                </p:cTn>
                              </p:par>
                              <p:par>
                                <p:cTn id="144" presetID="22" presetClass="entr" presetSubtype="1" fill="hold" nodeType="withEffect">
                                  <p:stCondLst>
                                    <p:cond delay="250"/>
                                  </p:stCondLst>
                                  <p:childTnLst>
                                    <p:set>
                                      <p:cBhvr>
                                        <p:cTn id="145" dur="1" fill="hold">
                                          <p:stCondLst>
                                            <p:cond delay="0"/>
                                          </p:stCondLst>
                                        </p:cTn>
                                        <p:tgtEl>
                                          <p:spTgt spid="168"/>
                                        </p:tgtEl>
                                        <p:attrNameLst>
                                          <p:attrName>style.visibility</p:attrName>
                                        </p:attrNameLst>
                                      </p:cBhvr>
                                      <p:to>
                                        <p:strVal val="visible"/>
                                      </p:to>
                                    </p:set>
                                    <p:animEffect transition="in" filter="wipe(up)">
                                      <p:cBhvr>
                                        <p:cTn id="146" dur="500"/>
                                        <p:tgtEl>
                                          <p:spTgt spid="168"/>
                                        </p:tgtEl>
                                      </p:cBhvr>
                                    </p:animEffect>
                                  </p:childTnLst>
                                </p:cTn>
                              </p:par>
                              <p:par>
                                <p:cTn id="147" presetID="22" presetClass="entr" presetSubtype="1" fill="hold" nodeType="withEffect">
                                  <p:stCondLst>
                                    <p:cond delay="0"/>
                                  </p:stCondLst>
                                  <p:childTnLst>
                                    <p:set>
                                      <p:cBhvr>
                                        <p:cTn id="148" dur="1" fill="hold">
                                          <p:stCondLst>
                                            <p:cond delay="0"/>
                                          </p:stCondLst>
                                        </p:cTn>
                                        <p:tgtEl>
                                          <p:spTgt spid="170"/>
                                        </p:tgtEl>
                                        <p:attrNameLst>
                                          <p:attrName>style.visibility</p:attrName>
                                        </p:attrNameLst>
                                      </p:cBhvr>
                                      <p:to>
                                        <p:strVal val="visible"/>
                                      </p:to>
                                    </p:set>
                                    <p:animEffect transition="in" filter="wipe(up)">
                                      <p:cBhvr>
                                        <p:cTn id="149" dur="750"/>
                                        <p:tgtEl>
                                          <p:spTgt spid="170"/>
                                        </p:tgtEl>
                                      </p:cBhvr>
                                    </p:animEffect>
                                  </p:childTnLst>
                                </p:cTn>
                              </p:par>
                              <p:par>
                                <p:cTn id="150" presetID="2" presetClass="entr" presetSubtype="4" decel="100000" fill="hold" nodeType="withEffect">
                                  <p:stCondLst>
                                    <p:cond delay="0"/>
                                  </p:stCondLst>
                                  <p:childTnLst>
                                    <p:set>
                                      <p:cBhvr>
                                        <p:cTn id="151" dur="1" fill="hold">
                                          <p:stCondLst>
                                            <p:cond delay="0"/>
                                          </p:stCondLst>
                                        </p:cTn>
                                        <p:tgtEl>
                                          <p:spTgt spid="218"/>
                                        </p:tgtEl>
                                        <p:attrNameLst>
                                          <p:attrName>style.visibility</p:attrName>
                                        </p:attrNameLst>
                                      </p:cBhvr>
                                      <p:to>
                                        <p:strVal val="visible"/>
                                      </p:to>
                                    </p:set>
                                    <p:anim calcmode="lin" valueType="num">
                                      <p:cBhvr additive="base">
                                        <p:cTn id="152" dur="750" fill="hold"/>
                                        <p:tgtEl>
                                          <p:spTgt spid="218"/>
                                        </p:tgtEl>
                                        <p:attrNameLst>
                                          <p:attrName>ppt_x</p:attrName>
                                        </p:attrNameLst>
                                      </p:cBhvr>
                                      <p:tavLst>
                                        <p:tav tm="0">
                                          <p:val>
                                            <p:strVal val="#ppt_x"/>
                                          </p:val>
                                        </p:tav>
                                        <p:tav tm="100000">
                                          <p:val>
                                            <p:strVal val="#ppt_x"/>
                                          </p:val>
                                        </p:tav>
                                      </p:tavLst>
                                    </p:anim>
                                    <p:anim calcmode="lin" valueType="num">
                                      <p:cBhvr additive="base">
                                        <p:cTn id="153" dur="750" fill="hold"/>
                                        <p:tgtEl>
                                          <p:spTgt spid="2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2" grpId="0"/>
      <p:bldP spid="2" grpId="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768B03-1335-4CA3-B694-7B77B53AD69E}"/>
              </a:ext>
            </a:extLst>
          </p:cNvPr>
          <p:cNvSpPr/>
          <p:nvPr/>
        </p:nvSpPr>
        <p:spPr>
          <a:xfrm>
            <a:off x="0" y="1"/>
            <a:ext cx="14630400" cy="8229598"/>
          </a:xfrm>
          <a:prstGeom prst="rect">
            <a:avLst/>
          </a:prstGeom>
          <a:gradFill>
            <a:gsLst>
              <a:gs pos="51000">
                <a:schemeClr val="accent2"/>
              </a:gs>
              <a:gs pos="100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grpSp>
        <p:nvGrpSpPr>
          <p:cNvPr id="74" name="Group 73">
            <a:extLst>
              <a:ext uri="{FF2B5EF4-FFF2-40B4-BE49-F238E27FC236}">
                <a16:creationId xmlns:a16="http://schemas.microsoft.com/office/drawing/2014/main" id="{052945A3-9521-4B3D-9C9C-D6E3CFAE1B63}"/>
              </a:ext>
            </a:extLst>
          </p:cNvPr>
          <p:cNvGrpSpPr/>
          <p:nvPr/>
        </p:nvGrpSpPr>
        <p:grpSpPr>
          <a:xfrm>
            <a:off x="5275489" y="-4066"/>
            <a:ext cx="8257973" cy="7298947"/>
            <a:chOff x="3220980" y="-2541"/>
            <a:chExt cx="5161233" cy="4561842"/>
          </a:xfrm>
        </p:grpSpPr>
        <p:cxnSp>
          <p:nvCxnSpPr>
            <p:cNvPr id="9" name="Straight Connector 8">
              <a:extLst>
                <a:ext uri="{FF2B5EF4-FFF2-40B4-BE49-F238E27FC236}">
                  <a16:creationId xmlns:a16="http://schemas.microsoft.com/office/drawing/2014/main" id="{C02AE2CE-3125-4E3F-92D3-9BFCF744E17B}"/>
                </a:ext>
              </a:extLst>
            </p:cNvPr>
            <p:cNvCxnSpPr>
              <a:cxnSpLocks/>
            </p:cNvCxnSpPr>
            <p:nvPr/>
          </p:nvCxnSpPr>
          <p:spPr>
            <a:xfrm>
              <a:off x="4048499" y="297180"/>
              <a:ext cx="0" cy="800100"/>
            </a:xfrm>
            <a:prstGeom prst="line">
              <a:avLst/>
            </a:prstGeom>
            <a:solidFill>
              <a:schemeClr val="tx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10" name="Straight Connector 9">
              <a:extLst>
                <a:ext uri="{FF2B5EF4-FFF2-40B4-BE49-F238E27FC236}">
                  <a16:creationId xmlns:a16="http://schemas.microsoft.com/office/drawing/2014/main" id="{038BE763-DB92-4DAC-8143-3DC87EA329BA}"/>
                </a:ext>
              </a:extLst>
            </p:cNvPr>
            <p:cNvCxnSpPr>
              <a:cxnSpLocks/>
            </p:cNvCxnSpPr>
            <p:nvPr/>
          </p:nvCxnSpPr>
          <p:spPr>
            <a:xfrm>
              <a:off x="4868682" y="2077222"/>
              <a:ext cx="0" cy="1249680"/>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11" name="Straight Connector 10">
              <a:extLst>
                <a:ext uri="{FF2B5EF4-FFF2-40B4-BE49-F238E27FC236}">
                  <a16:creationId xmlns:a16="http://schemas.microsoft.com/office/drawing/2014/main" id="{948D50F6-6CF1-4D88-8A8D-55933E176E75}"/>
                </a:ext>
              </a:extLst>
            </p:cNvPr>
            <p:cNvCxnSpPr>
              <a:cxnSpLocks/>
            </p:cNvCxnSpPr>
            <p:nvPr/>
          </p:nvCxnSpPr>
          <p:spPr>
            <a:xfrm>
              <a:off x="4231379" y="898081"/>
              <a:ext cx="0" cy="1249680"/>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12" name="Straight Connector 11">
              <a:extLst>
                <a:ext uri="{FF2B5EF4-FFF2-40B4-BE49-F238E27FC236}">
                  <a16:creationId xmlns:a16="http://schemas.microsoft.com/office/drawing/2014/main" id="{F2CEF16B-3511-4454-A01F-5F313812059D}"/>
                </a:ext>
              </a:extLst>
            </p:cNvPr>
            <p:cNvCxnSpPr>
              <a:cxnSpLocks/>
            </p:cNvCxnSpPr>
            <p:nvPr/>
          </p:nvCxnSpPr>
          <p:spPr>
            <a:xfrm>
              <a:off x="6118362" y="636270"/>
              <a:ext cx="0" cy="727710"/>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13" name="Straight Connector 12">
              <a:extLst>
                <a:ext uri="{FF2B5EF4-FFF2-40B4-BE49-F238E27FC236}">
                  <a16:creationId xmlns:a16="http://schemas.microsoft.com/office/drawing/2014/main" id="{A682946E-8866-4759-8BF2-DFFD58196936}"/>
                </a:ext>
              </a:extLst>
            </p:cNvPr>
            <p:cNvCxnSpPr>
              <a:cxnSpLocks/>
            </p:cNvCxnSpPr>
            <p:nvPr/>
          </p:nvCxnSpPr>
          <p:spPr>
            <a:xfrm>
              <a:off x="7139442" y="576082"/>
              <a:ext cx="0" cy="1249680"/>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EE6BF08E-853A-4A45-8E9B-E13C05F9FBCA}"/>
                </a:ext>
              </a:extLst>
            </p:cNvPr>
            <p:cNvCxnSpPr>
              <a:cxnSpLocks/>
            </p:cNvCxnSpPr>
            <p:nvPr/>
          </p:nvCxnSpPr>
          <p:spPr>
            <a:xfrm>
              <a:off x="4938491" y="1005066"/>
              <a:ext cx="0" cy="533400"/>
            </a:xfrm>
            <a:prstGeom prst="line">
              <a:avLst/>
            </a:prstGeom>
            <a:solidFill>
              <a:schemeClr val="tx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5587D0E8-04C7-4E63-94C0-E3E4FEA3D186}"/>
                </a:ext>
              </a:extLst>
            </p:cNvPr>
            <p:cNvCxnSpPr>
              <a:cxnSpLocks/>
            </p:cNvCxnSpPr>
            <p:nvPr/>
          </p:nvCxnSpPr>
          <p:spPr>
            <a:xfrm>
              <a:off x="6783651" y="2515846"/>
              <a:ext cx="0" cy="308610"/>
            </a:xfrm>
            <a:prstGeom prst="line">
              <a:avLst/>
            </a:prstGeom>
            <a:solidFill>
              <a:schemeClr val="tx1"/>
            </a:solidFill>
            <a:ln w="25400">
              <a:solidFill>
                <a:schemeClr val="bg1">
                  <a:alpha val="75000"/>
                </a:schemeClr>
              </a:solidFill>
            </a:ln>
            <a:effectLst/>
          </p:spPr>
          <p:style>
            <a:lnRef idx="1">
              <a:schemeClr val="accent1"/>
            </a:lnRef>
            <a:fillRef idx="3">
              <a:schemeClr val="accent1"/>
            </a:fillRef>
            <a:effectRef idx="2">
              <a:schemeClr val="accent1"/>
            </a:effectRef>
            <a:fontRef idx="minor">
              <a:schemeClr val="lt1"/>
            </a:fontRef>
          </p:style>
        </p:cxnSp>
        <p:cxnSp>
          <p:nvCxnSpPr>
            <p:cNvPr id="16" name="Straight Connector 15">
              <a:extLst>
                <a:ext uri="{FF2B5EF4-FFF2-40B4-BE49-F238E27FC236}">
                  <a16:creationId xmlns:a16="http://schemas.microsoft.com/office/drawing/2014/main" id="{31035132-2746-49F8-8B6E-6C934B7B27F8}"/>
                </a:ext>
              </a:extLst>
            </p:cNvPr>
            <p:cNvCxnSpPr>
              <a:cxnSpLocks/>
            </p:cNvCxnSpPr>
            <p:nvPr/>
          </p:nvCxnSpPr>
          <p:spPr>
            <a:xfrm>
              <a:off x="5572499" y="3272790"/>
              <a:ext cx="0" cy="445770"/>
            </a:xfrm>
            <a:prstGeom prst="line">
              <a:avLst/>
            </a:prstGeom>
            <a:solidFill>
              <a:schemeClr val="tx1"/>
            </a:solidFill>
            <a:ln w="25400">
              <a:solidFill>
                <a:schemeClr val="bg1">
                  <a:alpha val="75000"/>
                </a:schemeClr>
              </a:solidFill>
            </a:ln>
            <a:effectLst/>
          </p:spPr>
          <p:style>
            <a:lnRef idx="1">
              <a:schemeClr val="accent1"/>
            </a:lnRef>
            <a:fillRef idx="3">
              <a:schemeClr val="accent1"/>
            </a:fillRef>
            <a:effectRef idx="2">
              <a:schemeClr val="accent1"/>
            </a:effectRef>
            <a:fontRef idx="minor">
              <a:schemeClr val="lt1"/>
            </a:fontRef>
          </p:style>
        </p:cxnSp>
        <p:cxnSp>
          <p:nvCxnSpPr>
            <p:cNvPr id="17" name="Straight Connector 16">
              <a:extLst>
                <a:ext uri="{FF2B5EF4-FFF2-40B4-BE49-F238E27FC236}">
                  <a16:creationId xmlns:a16="http://schemas.microsoft.com/office/drawing/2014/main" id="{0B76E1A9-A465-4166-8FCC-6933CEB6B57E}"/>
                </a:ext>
              </a:extLst>
            </p:cNvPr>
            <p:cNvCxnSpPr>
              <a:cxnSpLocks/>
            </p:cNvCxnSpPr>
            <p:nvPr/>
          </p:nvCxnSpPr>
          <p:spPr>
            <a:xfrm>
              <a:off x="4368539" y="3425190"/>
              <a:ext cx="0" cy="445770"/>
            </a:xfrm>
            <a:prstGeom prst="line">
              <a:avLst/>
            </a:prstGeom>
            <a:solidFill>
              <a:schemeClr val="tx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18" name="Straight Connector 17">
              <a:extLst>
                <a:ext uri="{FF2B5EF4-FFF2-40B4-BE49-F238E27FC236}">
                  <a16:creationId xmlns:a16="http://schemas.microsoft.com/office/drawing/2014/main" id="{14DCD725-A5BC-45EB-B0B8-2AA1F490198A}"/>
                </a:ext>
              </a:extLst>
            </p:cNvPr>
            <p:cNvCxnSpPr>
              <a:cxnSpLocks/>
            </p:cNvCxnSpPr>
            <p:nvPr/>
          </p:nvCxnSpPr>
          <p:spPr>
            <a:xfrm>
              <a:off x="6768839" y="297180"/>
              <a:ext cx="0" cy="445770"/>
            </a:xfrm>
            <a:prstGeom prst="line">
              <a:avLst/>
            </a:prstGeom>
            <a:solidFill>
              <a:schemeClr val="tx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19" name="Straight Connector 18">
              <a:extLst>
                <a:ext uri="{FF2B5EF4-FFF2-40B4-BE49-F238E27FC236}">
                  <a16:creationId xmlns:a16="http://schemas.microsoft.com/office/drawing/2014/main" id="{CE0D451D-3355-4205-ACE6-B8DB6FD61D0A}"/>
                </a:ext>
              </a:extLst>
            </p:cNvPr>
            <p:cNvCxnSpPr>
              <a:cxnSpLocks/>
            </p:cNvCxnSpPr>
            <p:nvPr/>
          </p:nvCxnSpPr>
          <p:spPr>
            <a:xfrm>
              <a:off x="7256519" y="3143250"/>
              <a:ext cx="0" cy="781050"/>
            </a:xfrm>
            <a:prstGeom prst="line">
              <a:avLst/>
            </a:prstGeom>
            <a:solidFill>
              <a:schemeClr val="tx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20" name="Straight Connector 19">
              <a:extLst>
                <a:ext uri="{FF2B5EF4-FFF2-40B4-BE49-F238E27FC236}">
                  <a16:creationId xmlns:a16="http://schemas.microsoft.com/office/drawing/2014/main" id="{5EB5FF43-D8FC-452D-ADE9-1F0391FBF7EE}"/>
                </a:ext>
              </a:extLst>
            </p:cNvPr>
            <p:cNvCxnSpPr>
              <a:cxnSpLocks/>
            </p:cNvCxnSpPr>
            <p:nvPr/>
          </p:nvCxnSpPr>
          <p:spPr>
            <a:xfrm>
              <a:off x="5572499" y="1671511"/>
              <a:ext cx="0" cy="727710"/>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21" name="Straight Connector 20">
              <a:extLst>
                <a:ext uri="{FF2B5EF4-FFF2-40B4-BE49-F238E27FC236}">
                  <a16:creationId xmlns:a16="http://schemas.microsoft.com/office/drawing/2014/main" id="{CC041CE9-0F37-4857-AD15-243CB08DABC4}"/>
                </a:ext>
              </a:extLst>
            </p:cNvPr>
            <p:cNvCxnSpPr>
              <a:cxnSpLocks/>
            </p:cNvCxnSpPr>
            <p:nvPr/>
          </p:nvCxnSpPr>
          <p:spPr>
            <a:xfrm>
              <a:off x="6243059" y="2147761"/>
              <a:ext cx="0" cy="727710"/>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22" name="Straight Connector 21">
              <a:extLst>
                <a:ext uri="{FF2B5EF4-FFF2-40B4-BE49-F238E27FC236}">
                  <a16:creationId xmlns:a16="http://schemas.microsoft.com/office/drawing/2014/main" id="{9F328A81-3927-4D3B-B94A-C01D2CB1D019}"/>
                </a:ext>
              </a:extLst>
            </p:cNvPr>
            <p:cNvCxnSpPr>
              <a:cxnSpLocks/>
            </p:cNvCxnSpPr>
            <p:nvPr/>
          </p:nvCxnSpPr>
          <p:spPr>
            <a:xfrm>
              <a:off x="6364979" y="4014661"/>
              <a:ext cx="0" cy="503998"/>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23" name="Straight Connector 22">
              <a:extLst>
                <a:ext uri="{FF2B5EF4-FFF2-40B4-BE49-F238E27FC236}">
                  <a16:creationId xmlns:a16="http://schemas.microsoft.com/office/drawing/2014/main" id="{8FAF5519-74E5-4235-932D-E033C5A64749}"/>
                </a:ext>
              </a:extLst>
            </p:cNvPr>
            <p:cNvCxnSpPr>
              <a:cxnSpLocks/>
            </p:cNvCxnSpPr>
            <p:nvPr/>
          </p:nvCxnSpPr>
          <p:spPr>
            <a:xfrm flipH="1">
              <a:off x="6918456" y="3425190"/>
              <a:ext cx="5560" cy="1093469"/>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24" name="Straight Connector 23">
              <a:extLst>
                <a:ext uri="{FF2B5EF4-FFF2-40B4-BE49-F238E27FC236}">
                  <a16:creationId xmlns:a16="http://schemas.microsoft.com/office/drawing/2014/main" id="{DC26C6FC-BCE0-4972-9961-FE99D01AAD5D}"/>
                </a:ext>
              </a:extLst>
            </p:cNvPr>
            <p:cNvCxnSpPr>
              <a:cxnSpLocks/>
            </p:cNvCxnSpPr>
            <p:nvPr/>
          </p:nvCxnSpPr>
          <p:spPr>
            <a:xfrm>
              <a:off x="7552060" y="1976845"/>
              <a:ext cx="0" cy="1134111"/>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25" name="Straight Connector 24">
              <a:extLst>
                <a:ext uri="{FF2B5EF4-FFF2-40B4-BE49-F238E27FC236}">
                  <a16:creationId xmlns:a16="http://schemas.microsoft.com/office/drawing/2014/main" id="{97307763-78A2-47A8-B05D-0A4DBE994BF7}"/>
                </a:ext>
              </a:extLst>
            </p:cNvPr>
            <p:cNvCxnSpPr>
              <a:cxnSpLocks/>
            </p:cNvCxnSpPr>
            <p:nvPr/>
          </p:nvCxnSpPr>
          <p:spPr>
            <a:xfrm>
              <a:off x="5224756" y="3272790"/>
              <a:ext cx="0" cy="811530"/>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26" name="Straight Connector 25">
              <a:extLst>
                <a:ext uri="{FF2B5EF4-FFF2-40B4-BE49-F238E27FC236}">
                  <a16:creationId xmlns:a16="http://schemas.microsoft.com/office/drawing/2014/main" id="{4F2C6F4D-EDC0-4FE8-8A41-06A507663735}"/>
                </a:ext>
              </a:extLst>
            </p:cNvPr>
            <p:cNvCxnSpPr>
              <a:cxnSpLocks/>
            </p:cNvCxnSpPr>
            <p:nvPr/>
          </p:nvCxnSpPr>
          <p:spPr>
            <a:xfrm>
              <a:off x="5826736" y="3961321"/>
              <a:ext cx="0" cy="298259"/>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27" name="Straight Connector 26">
              <a:extLst>
                <a:ext uri="{FF2B5EF4-FFF2-40B4-BE49-F238E27FC236}">
                  <a16:creationId xmlns:a16="http://schemas.microsoft.com/office/drawing/2014/main" id="{A7C73D43-6DD2-4DDE-974E-912E92018CC5}"/>
                </a:ext>
              </a:extLst>
            </p:cNvPr>
            <p:cNvCxnSpPr>
              <a:cxnSpLocks/>
            </p:cNvCxnSpPr>
            <p:nvPr/>
          </p:nvCxnSpPr>
          <p:spPr>
            <a:xfrm>
              <a:off x="4048499" y="3028643"/>
              <a:ext cx="0" cy="1055677"/>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28" name="Straight Connector 27">
              <a:extLst>
                <a:ext uri="{FF2B5EF4-FFF2-40B4-BE49-F238E27FC236}">
                  <a16:creationId xmlns:a16="http://schemas.microsoft.com/office/drawing/2014/main" id="{D4B36EEE-7BA4-4E38-A401-80E26EF03079}"/>
                </a:ext>
              </a:extLst>
            </p:cNvPr>
            <p:cNvCxnSpPr>
              <a:cxnSpLocks/>
            </p:cNvCxnSpPr>
            <p:nvPr/>
          </p:nvCxnSpPr>
          <p:spPr>
            <a:xfrm>
              <a:off x="5506696" y="623761"/>
              <a:ext cx="0" cy="298259"/>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29" name="Straight Connector 28">
              <a:extLst>
                <a:ext uri="{FF2B5EF4-FFF2-40B4-BE49-F238E27FC236}">
                  <a16:creationId xmlns:a16="http://schemas.microsoft.com/office/drawing/2014/main" id="{DF278F35-8694-470E-A494-1CCE049C7ACF}"/>
                </a:ext>
              </a:extLst>
            </p:cNvPr>
            <p:cNvCxnSpPr>
              <a:cxnSpLocks/>
            </p:cNvCxnSpPr>
            <p:nvPr/>
          </p:nvCxnSpPr>
          <p:spPr>
            <a:xfrm>
              <a:off x="7952716" y="426952"/>
              <a:ext cx="0" cy="495068"/>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30" name="Straight Connector 29">
              <a:extLst>
                <a:ext uri="{FF2B5EF4-FFF2-40B4-BE49-F238E27FC236}">
                  <a16:creationId xmlns:a16="http://schemas.microsoft.com/office/drawing/2014/main" id="{B0C86270-1636-4A0E-A8D0-6E5DFBDC403D}"/>
                </a:ext>
              </a:extLst>
            </p:cNvPr>
            <p:cNvCxnSpPr>
              <a:cxnSpLocks/>
            </p:cNvCxnSpPr>
            <p:nvPr/>
          </p:nvCxnSpPr>
          <p:spPr>
            <a:xfrm>
              <a:off x="7561319" y="50799"/>
              <a:ext cx="0" cy="1013460"/>
            </a:xfrm>
            <a:prstGeom prst="line">
              <a:avLst/>
            </a:prstGeom>
            <a:solidFill>
              <a:schemeClr val="tx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31" name="Straight Connector 30">
              <a:extLst>
                <a:ext uri="{FF2B5EF4-FFF2-40B4-BE49-F238E27FC236}">
                  <a16:creationId xmlns:a16="http://schemas.microsoft.com/office/drawing/2014/main" id="{FB507CF2-ADF2-41C0-BB4D-4E82BE4290C3}"/>
                </a:ext>
              </a:extLst>
            </p:cNvPr>
            <p:cNvCxnSpPr>
              <a:cxnSpLocks/>
            </p:cNvCxnSpPr>
            <p:nvPr/>
          </p:nvCxnSpPr>
          <p:spPr>
            <a:xfrm>
              <a:off x="7963113" y="3411219"/>
              <a:ext cx="0" cy="848361"/>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32" name="Straight Connector 31">
              <a:extLst>
                <a:ext uri="{FF2B5EF4-FFF2-40B4-BE49-F238E27FC236}">
                  <a16:creationId xmlns:a16="http://schemas.microsoft.com/office/drawing/2014/main" id="{4F5CB112-0C59-4195-B5D8-6314107EA508}"/>
                </a:ext>
              </a:extLst>
            </p:cNvPr>
            <p:cNvCxnSpPr>
              <a:cxnSpLocks/>
            </p:cNvCxnSpPr>
            <p:nvPr/>
          </p:nvCxnSpPr>
          <p:spPr>
            <a:xfrm>
              <a:off x="8382213" y="2100579"/>
              <a:ext cx="0" cy="474981"/>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33" name="Straight Connector 32">
              <a:extLst>
                <a:ext uri="{FF2B5EF4-FFF2-40B4-BE49-F238E27FC236}">
                  <a16:creationId xmlns:a16="http://schemas.microsoft.com/office/drawing/2014/main" id="{5920A2CC-994C-4C7C-9FF5-233D08483A48}"/>
                </a:ext>
              </a:extLst>
            </p:cNvPr>
            <p:cNvCxnSpPr>
              <a:cxnSpLocks/>
            </p:cNvCxnSpPr>
            <p:nvPr/>
          </p:nvCxnSpPr>
          <p:spPr>
            <a:xfrm>
              <a:off x="4556973" y="-2541"/>
              <a:ext cx="0" cy="342403"/>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34" name="Straight Connector 33">
              <a:extLst>
                <a:ext uri="{FF2B5EF4-FFF2-40B4-BE49-F238E27FC236}">
                  <a16:creationId xmlns:a16="http://schemas.microsoft.com/office/drawing/2014/main" id="{C52F71F5-A261-4042-A61C-35B6BE7EE268}"/>
                </a:ext>
              </a:extLst>
            </p:cNvPr>
            <p:cNvCxnSpPr>
              <a:cxnSpLocks/>
            </p:cNvCxnSpPr>
            <p:nvPr/>
          </p:nvCxnSpPr>
          <p:spPr>
            <a:xfrm>
              <a:off x="4709373" y="623761"/>
              <a:ext cx="0" cy="869759"/>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35" name="Straight Connector 34">
              <a:extLst>
                <a:ext uri="{FF2B5EF4-FFF2-40B4-BE49-F238E27FC236}">
                  <a16:creationId xmlns:a16="http://schemas.microsoft.com/office/drawing/2014/main" id="{490E34B8-82A3-4A65-9209-70792A2AEAA7}"/>
                </a:ext>
              </a:extLst>
            </p:cNvPr>
            <p:cNvCxnSpPr>
              <a:cxnSpLocks/>
            </p:cNvCxnSpPr>
            <p:nvPr/>
          </p:nvCxnSpPr>
          <p:spPr>
            <a:xfrm>
              <a:off x="5379933" y="2285460"/>
              <a:ext cx="0" cy="598710"/>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36" name="Straight Connector 35">
              <a:extLst>
                <a:ext uri="{FF2B5EF4-FFF2-40B4-BE49-F238E27FC236}">
                  <a16:creationId xmlns:a16="http://schemas.microsoft.com/office/drawing/2014/main" id="{B9334C19-E3CA-499B-8F5B-1F0862ECB00C}"/>
                </a:ext>
              </a:extLst>
            </p:cNvPr>
            <p:cNvCxnSpPr>
              <a:cxnSpLocks/>
            </p:cNvCxnSpPr>
            <p:nvPr/>
          </p:nvCxnSpPr>
          <p:spPr>
            <a:xfrm>
              <a:off x="3833073" y="2055781"/>
              <a:ext cx="0" cy="598710"/>
            </a:xfrm>
            <a:prstGeom prst="line">
              <a:avLst/>
            </a:prstGeom>
            <a:solidFill>
              <a:schemeClr val="tx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37" name="Straight Connector 36">
              <a:extLst>
                <a:ext uri="{FF2B5EF4-FFF2-40B4-BE49-F238E27FC236}">
                  <a16:creationId xmlns:a16="http://schemas.microsoft.com/office/drawing/2014/main" id="{CC7340F0-52E4-4BD5-82D9-09B5F1A50CF1}"/>
                </a:ext>
              </a:extLst>
            </p:cNvPr>
            <p:cNvCxnSpPr>
              <a:cxnSpLocks/>
            </p:cNvCxnSpPr>
            <p:nvPr/>
          </p:nvCxnSpPr>
          <p:spPr>
            <a:xfrm>
              <a:off x="7818333" y="1247522"/>
              <a:ext cx="0" cy="547760"/>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38" name="Straight Connector 37">
              <a:extLst>
                <a:ext uri="{FF2B5EF4-FFF2-40B4-BE49-F238E27FC236}">
                  <a16:creationId xmlns:a16="http://schemas.microsoft.com/office/drawing/2014/main" id="{95279D61-FA98-4DBA-BE7C-22CAA3D33BCF}"/>
                </a:ext>
              </a:extLst>
            </p:cNvPr>
            <p:cNvCxnSpPr>
              <a:cxnSpLocks/>
            </p:cNvCxnSpPr>
            <p:nvPr/>
          </p:nvCxnSpPr>
          <p:spPr>
            <a:xfrm>
              <a:off x="8275533" y="3718560"/>
              <a:ext cx="0" cy="840741"/>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39" name="Straight Connector 38">
              <a:extLst>
                <a:ext uri="{FF2B5EF4-FFF2-40B4-BE49-F238E27FC236}">
                  <a16:creationId xmlns:a16="http://schemas.microsoft.com/office/drawing/2014/main" id="{BA058688-D086-497B-909E-872DD26B799F}"/>
                </a:ext>
              </a:extLst>
            </p:cNvPr>
            <p:cNvCxnSpPr>
              <a:cxnSpLocks/>
            </p:cNvCxnSpPr>
            <p:nvPr/>
          </p:nvCxnSpPr>
          <p:spPr>
            <a:xfrm>
              <a:off x="7556476" y="3977640"/>
              <a:ext cx="0" cy="365760"/>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40" name="Straight Connector 39">
              <a:extLst>
                <a:ext uri="{FF2B5EF4-FFF2-40B4-BE49-F238E27FC236}">
                  <a16:creationId xmlns:a16="http://schemas.microsoft.com/office/drawing/2014/main" id="{47AAD4FB-EAA1-4DDA-83EB-892493BA739B}"/>
                </a:ext>
              </a:extLst>
            </p:cNvPr>
            <p:cNvCxnSpPr>
              <a:cxnSpLocks/>
            </p:cNvCxnSpPr>
            <p:nvPr/>
          </p:nvCxnSpPr>
          <p:spPr>
            <a:xfrm>
              <a:off x="6644853" y="1529581"/>
              <a:ext cx="0" cy="365760"/>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41" name="Straight Connector 40">
              <a:extLst>
                <a:ext uri="{FF2B5EF4-FFF2-40B4-BE49-F238E27FC236}">
                  <a16:creationId xmlns:a16="http://schemas.microsoft.com/office/drawing/2014/main" id="{28CA8889-4E77-469C-9ACF-BC564D7F783D}"/>
                </a:ext>
              </a:extLst>
            </p:cNvPr>
            <p:cNvCxnSpPr>
              <a:cxnSpLocks/>
            </p:cNvCxnSpPr>
            <p:nvPr/>
          </p:nvCxnSpPr>
          <p:spPr>
            <a:xfrm>
              <a:off x="5812207" y="208283"/>
              <a:ext cx="0" cy="365760"/>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42" name="Straight Connector 41">
              <a:extLst>
                <a:ext uri="{FF2B5EF4-FFF2-40B4-BE49-F238E27FC236}">
                  <a16:creationId xmlns:a16="http://schemas.microsoft.com/office/drawing/2014/main" id="{A7680D67-4E37-466D-96F1-2C739A9EBD92}"/>
                </a:ext>
              </a:extLst>
            </p:cNvPr>
            <p:cNvCxnSpPr>
              <a:cxnSpLocks/>
            </p:cNvCxnSpPr>
            <p:nvPr/>
          </p:nvCxnSpPr>
          <p:spPr>
            <a:xfrm>
              <a:off x="6421807" y="111262"/>
              <a:ext cx="0" cy="894578"/>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43" name="Straight Connector 42">
              <a:extLst>
                <a:ext uri="{FF2B5EF4-FFF2-40B4-BE49-F238E27FC236}">
                  <a16:creationId xmlns:a16="http://schemas.microsoft.com/office/drawing/2014/main" id="{EBFF779B-CCEE-4C13-864F-F7F73F822838}"/>
                </a:ext>
              </a:extLst>
            </p:cNvPr>
            <p:cNvCxnSpPr>
              <a:cxnSpLocks/>
            </p:cNvCxnSpPr>
            <p:nvPr/>
          </p:nvCxnSpPr>
          <p:spPr>
            <a:xfrm>
              <a:off x="5231021" y="299723"/>
              <a:ext cx="0" cy="614677"/>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44" name="Straight Connector 43">
              <a:extLst>
                <a:ext uri="{FF2B5EF4-FFF2-40B4-BE49-F238E27FC236}">
                  <a16:creationId xmlns:a16="http://schemas.microsoft.com/office/drawing/2014/main" id="{7D4A1E18-E0A6-4421-8B16-B7BC1D9C9288}"/>
                </a:ext>
              </a:extLst>
            </p:cNvPr>
            <p:cNvCxnSpPr>
              <a:cxnSpLocks/>
            </p:cNvCxnSpPr>
            <p:nvPr/>
          </p:nvCxnSpPr>
          <p:spPr>
            <a:xfrm>
              <a:off x="4640793" y="3744690"/>
              <a:ext cx="0" cy="598710"/>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45" name="Straight Connector 44">
              <a:extLst>
                <a:ext uri="{FF2B5EF4-FFF2-40B4-BE49-F238E27FC236}">
                  <a16:creationId xmlns:a16="http://schemas.microsoft.com/office/drawing/2014/main" id="{5809018B-0CC3-4FFE-A20C-9C70C9B89265}"/>
                </a:ext>
              </a:extLst>
            </p:cNvPr>
            <p:cNvCxnSpPr>
              <a:cxnSpLocks/>
            </p:cNvCxnSpPr>
            <p:nvPr/>
          </p:nvCxnSpPr>
          <p:spPr>
            <a:xfrm>
              <a:off x="4331618" y="2575322"/>
              <a:ext cx="0" cy="598710"/>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46" name="Straight Connector 45">
              <a:extLst>
                <a:ext uri="{FF2B5EF4-FFF2-40B4-BE49-F238E27FC236}">
                  <a16:creationId xmlns:a16="http://schemas.microsoft.com/office/drawing/2014/main" id="{3CA2FCF8-2582-4653-9F1A-3225E84287B2}"/>
                </a:ext>
              </a:extLst>
            </p:cNvPr>
            <p:cNvCxnSpPr>
              <a:cxnSpLocks/>
            </p:cNvCxnSpPr>
            <p:nvPr/>
          </p:nvCxnSpPr>
          <p:spPr>
            <a:xfrm>
              <a:off x="8086172" y="1527516"/>
              <a:ext cx="0" cy="1613669"/>
            </a:xfrm>
            <a:prstGeom prst="line">
              <a:avLst/>
            </a:prstGeom>
            <a:solidFill>
              <a:schemeClr val="tx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47" name="Straight Connector 46">
              <a:extLst>
                <a:ext uri="{FF2B5EF4-FFF2-40B4-BE49-F238E27FC236}">
                  <a16:creationId xmlns:a16="http://schemas.microsoft.com/office/drawing/2014/main" id="{E0B3322F-D149-4824-B554-B069E66C8992}"/>
                </a:ext>
              </a:extLst>
            </p:cNvPr>
            <p:cNvCxnSpPr>
              <a:cxnSpLocks/>
            </p:cNvCxnSpPr>
            <p:nvPr/>
          </p:nvCxnSpPr>
          <p:spPr>
            <a:xfrm>
              <a:off x="3770547" y="1023822"/>
              <a:ext cx="0" cy="511074"/>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48" name="Straight Connector 47">
              <a:extLst>
                <a:ext uri="{FF2B5EF4-FFF2-40B4-BE49-F238E27FC236}">
                  <a16:creationId xmlns:a16="http://schemas.microsoft.com/office/drawing/2014/main" id="{3B3FF611-45A0-413A-ACC3-10481C9E43A0}"/>
                </a:ext>
              </a:extLst>
            </p:cNvPr>
            <p:cNvCxnSpPr>
              <a:cxnSpLocks/>
            </p:cNvCxnSpPr>
            <p:nvPr/>
          </p:nvCxnSpPr>
          <p:spPr>
            <a:xfrm>
              <a:off x="3611240" y="2230270"/>
              <a:ext cx="0" cy="1536563"/>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49" name="Straight Connector 48">
              <a:extLst>
                <a:ext uri="{FF2B5EF4-FFF2-40B4-BE49-F238E27FC236}">
                  <a16:creationId xmlns:a16="http://schemas.microsoft.com/office/drawing/2014/main" id="{138F8636-F273-49DE-AAF7-2253DBD33063}"/>
                </a:ext>
              </a:extLst>
            </p:cNvPr>
            <p:cNvCxnSpPr>
              <a:cxnSpLocks/>
            </p:cNvCxnSpPr>
            <p:nvPr/>
          </p:nvCxnSpPr>
          <p:spPr>
            <a:xfrm>
              <a:off x="3401440" y="3412360"/>
              <a:ext cx="0" cy="960079"/>
            </a:xfrm>
            <a:prstGeom prst="line">
              <a:avLst/>
            </a:prstGeom>
            <a:solidFill>
              <a:schemeClr val="tx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50" name="Straight Connector 49">
              <a:extLst>
                <a:ext uri="{FF2B5EF4-FFF2-40B4-BE49-F238E27FC236}">
                  <a16:creationId xmlns:a16="http://schemas.microsoft.com/office/drawing/2014/main" id="{8817637C-7930-4A52-A3D4-78F15F337E51}"/>
                </a:ext>
              </a:extLst>
            </p:cNvPr>
            <p:cNvCxnSpPr>
              <a:cxnSpLocks/>
            </p:cNvCxnSpPr>
            <p:nvPr/>
          </p:nvCxnSpPr>
          <p:spPr>
            <a:xfrm>
              <a:off x="3220980" y="6408"/>
              <a:ext cx="0" cy="869759"/>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51" name="Straight Connector 50">
              <a:extLst>
                <a:ext uri="{FF2B5EF4-FFF2-40B4-BE49-F238E27FC236}">
                  <a16:creationId xmlns:a16="http://schemas.microsoft.com/office/drawing/2014/main" id="{3EE5F1AB-1922-481F-86DB-FA33A6DD6D56}"/>
                </a:ext>
              </a:extLst>
            </p:cNvPr>
            <p:cNvCxnSpPr>
              <a:cxnSpLocks/>
            </p:cNvCxnSpPr>
            <p:nvPr/>
          </p:nvCxnSpPr>
          <p:spPr>
            <a:xfrm>
              <a:off x="3220980" y="1768612"/>
              <a:ext cx="0" cy="308610"/>
            </a:xfrm>
            <a:prstGeom prst="line">
              <a:avLst/>
            </a:prstGeom>
            <a:solidFill>
              <a:schemeClr val="tx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52" name="Straight Connector 51">
              <a:extLst>
                <a:ext uri="{FF2B5EF4-FFF2-40B4-BE49-F238E27FC236}">
                  <a16:creationId xmlns:a16="http://schemas.microsoft.com/office/drawing/2014/main" id="{E50B08DF-DADE-448E-BE5B-4A0727EA2F23}"/>
                </a:ext>
              </a:extLst>
            </p:cNvPr>
            <p:cNvCxnSpPr>
              <a:cxnSpLocks/>
            </p:cNvCxnSpPr>
            <p:nvPr/>
          </p:nvCxnSpPr>
          <p:spPr>
            <a:xfrm>
              <a:off x="7064255" y="2157354"/>
              <a:ext cx="0" cy="598710"/>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grpSp>
      <p:sp>
        <p:nvSpPr>
          <p:cNvPr id="72" name="Rectangle 71">
            <a:extLst>
              <a:ext uri="{FF2B5EF4-FFF2-40B4-BE49-F238E27FC236}">
                <a16:creationId xmlns:a16="http://schemas.microsoft.com/office/drawing/2014/main" id="{7615B2C5-E175-4110-A2D9-7D4146A8C24B}"/>
              </a:ext>
            </a:extLst>
          </p:cNvPr>
          <p:cNvSpPr/>
          <p:nvPr/>
        </p:nvSpPr>
        <p:spPr>
          <a:xfrm>
            <a:off x="4852551" y="-4066"/>
            <a:ext cx="9137800" cy="8233666"/>
          </a:xfrm>
          <a:prstGeom prst="rect">
            <a:avLst/>
          </a:prstGeom>
          <a:gradFill>
            <a:gsLst>
              <a:gs pos="51000">
                <a:schemeClr val="accent2">
                  <a:alpha val="46000"/>
                </a:schemeClr>
              </a:gs>
              <a:gs pos="100000">
                <a:schemeClr val="accent2">
                  <a:lumMod val="75000"/>
                  <a:alpha val="42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grpSp>
        <p:nvGrpSpPr>
          <p:cNvPr id="53" name="Group 52">
            <a:extLst>
              <a:ext uri="{FF2B5EF4-FFF2-40B4-BE49-F238E27FC236}">
                <a16:creationId xmlns:a16="http://schemas.microsoft.com/office/drawing/2014/main" id="{C1BEC18B-BEDF-48F3-9B2C-E7FC135BBD20}"/>
              </a:ext>
            </a:extLst>
          </p:cNvPr>
          <p:cNvGrpSpPr/>
          <p:nvPr/>
        </p:nvGrpSpPr>
        <p:grpSpPr>
          <a:xfrm>
            <a:off x="7168896" y="1194841"/>
            <a:ext cx="4315968" cy="5312661"/>
            <a:chOff x="4404360" y="746775"/>
            <a:chExt cx="2697480" cy="3320413"/>
          </a:xfrm>
          <a:solidFill>
            <a:schemeClr val="accent2"/>
          </a:solidFill>
        </p:grpSpPr>
        <p:grpSp>
          <p:nvGrpSpPr>
            <p:cNvPr id="54" name="Group 53">
              <a:extLst>
                <a:ext uri="{FF2B5EF4-FFF2-40B4-BE49-F238E27FC236}">
                  <a16:creationId xmlns:a16="http://schemas.microsoft.com/office/drawing/2014/main" id="{B1F31A28-9BC1-4083-A1E8-B28B7934A331}"/>
                </a:ext>
              </a:extLst>
            </p:cNvPr>
            <p:cNvGrpSpPr/>
            <p:nvPr/>
          </p:nvGrpSpPr>
          <p:grpSpPr>
            <a:xfrm>
              <a:off x="4404360" y="746775"/>
              <a:ext cx="2697480" cy="3320413"/>
              <a:chOff x="4160520" y="746775"/>
              <a:chExt cx="2697480" cy="3320413"/>
            </a:xfrm>
            <a:grpFill/>
          </p:grpSpPr>
          <p:sp>
            <p:nvSpPr>
              <p:cNvPr id="58" name="Rectangle 32">
                <a:extLst>
                  <a:ext uri="{FF2B5EF4-FFF2-40B4-BE49-F238E27FC236}">
                    <a16:creationId xmlns:a16="http://schemas.microsoft.com/office/drawing/2014/main" id="{95493AD0-C503-4FCA-8CFD-3DFF96DB9CF8}"/>
                  </a:ext>
                </a:extLst>
              </p:cNvPr>
              <p:cNvSpPr/>
              <p:nvPr/>
            </p:nvSpPr>
            <p:spPr>
              <a:xfrm>
                <a:off x="4352158" y="746775"/>
                <a:ext cx="952500" cy="1643531"/>
              </a:xfrm>
              <a:custGeom>
                <a:avLst/>
                <a:gdLst>
                  <a:gd name="connsiteX0" fmla="*/ 0 w 365760"/>
                  <a:gd name="connsiteY0" fmla="*/ 0 h 1643531"/>
                  <a:gd name="connsiteX1" fmla="*/ 365760 w 365760"/>
                  <a:gd name="connsiteY1" fmla="*/ 0 h 1643531"/>
                  <a:gd name="connsiteX2" fmla="*/ 365760 w 365760"/>
                  <a:gd name="connsiteY2" fmla="*/ 1643531 h 1643531"/>
                  <a:gd name="connsiteX3" fmla="*/ 0 w 365760"/>
                  <a:gd name="connsiteY3" fmla="*/ 1643531 h 1643531"/>
                  <a:gd name="connsiteX4" fmla="*/ 0 w 365760"/>
                  <a:gd name="connsiteY4" fmla="*/ 0 h 1643531"/>
                  <a:gd name="connsiteX0" fmla="*/ 525780 w 891540"/>
                  <a:gd name="connsiteY0" fmla="*/ 0 h 1643531"/>
                  <a:gd name="connsiteX1" fmla="*/ 891540 w 891540"/>
                  <a:gd name="connsiteY1" fmla="*/ 0 h 1643531"/>
                  <a:gd name="connsiteX2" fmla="*/ 891540 w 891540"/>
                  <a:gd name="connsiteY2" fmla="*/ 1643531 h 1643531"/>
                  <a:gd name="connsiteX3" fmla="*/ 0 w 891540"/>
                  <a:gd name="connsiteY3" fmla="*/ 1506371 h 1643531"/>
                  <a:gd name="connsiteX4" fmla="*/ 525780 w 891540"/>
                  <a:gd name="connsiteY4" fmla="*/ 0 h 1643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540" h="1643531">
                    <a:moveTo>
                      <a:pt x="525780" y="0"/>
                    </a:moveTo>
                    <a:lnTo>
                      <a:pt x="891540" y="0"/>
                    </a:lnTo>
                    <a:lnTo>
                      <a:pt x="891540" y="1643531"/>
                    </a:lnTo>
                    <a:lnTo>
                      <a:pt x="0" y="1506371"/>
                    </a:lnTo>
                    <a:lnTo>
                      <a:pt x="525780" y="0"/>
                    </a:ln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59" name="Rectangle 32">
                <a:extLst>
                  <a:ext uri="{FF2B5EF4-FFF2-40B4-BE49-F238E27FC236}">
                    <a16:creationId xmlns:a16="http://schemas.microsoft.com/office/drawing/2014/main" id="{B8C41480-FBDA-4375-9CEE-676FC44BE454}"/>
                  </a:ext>
                </a:extLst>
              </p:cNvPr>
              <p:cNvSpPr/>
              <p:nvPr/>
            </p:nvSpPr>
            <p:spPr>
              <a:xfrm flipH="1">
                <a:off x="5722116" y="746775"/>
                <a:ext cx="952500" cy="1643531"/>
              </a:xfrm>
              <a:custGeom>
                <a:avLst/>
                <a:gdLst>
                  <a:gd name="connsiteX0" fmla="*/ 0 w 365760"/>
                  <a:gd name="connsiteY0" fmla="*/ 0 h 1643531"/>
                  <a:gd name="connsiteX1" fmla="*/ 365760 w 365760"/>
                  <a:gd name="connsiteY1" fmla="*/ 0 h 1643531"/>
                  <a:gd name="connsiteX2" fmla="*/ 365760 w 365760"/>
                  <a:gd name="connsiteY2" fmla="*/ 1643531 h 1643531"/>
                  <a:gd name="connsiteX3" fmla="*/ 0 w 365760"/>
                  <a:gd name="connsiteY3" fmla="*/ 1643531 h 1643531"/>
                  <a:gd name="connsiteX4" fmla="*/ 0 w 365760"/>
                  <a:gd name="connsiteY4" fmla="*/ 0 h 1643531"/>
                  <a:gd name="connsiteX0" fmla="*/ 525780 w 891540"/>
                  <a:gd name="connsiteY0" fmla="*/ 0 h 1643531"/>
                  <a:gd name="connsiteX1" fmla="*/ 891540 w 891540"/>
                  <a:gd name="connsiteY1" fmla="*/ 0 h 1643531"/>
                  <a:gd name="connsiteX2" fmla="*/ 891540 w 891540"/>
                  <a:gd name="connsiteY2" fmla="*/ 1643531 h 1643531"/>
                  <a:gd name="connsiteX3" fmla="*/ 0 w 891540"/>
                  <a:gd name="connsiteY3" fmla="*/ 1506371 h 1643531"/>
                  <a:gd name="connsiteX4" fmla="*/ 525780 w 891540"/>
                  <a:gd name="connsiteY4" fmla="*/ 0 h 1643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540" h="1643531">
                    <a:moveTo>
                      <a:pt x="525780" y="0"/>
                    </a:moveTo>
                    <a:lnTo>
                      <a:pt x="891540" y="0"/>
                    </a:lnTo>
                    <a:lnTo>
                      <a:pt x="891540" y="1643531"/>
                    </a:lnTo>
                    <a:lnTo>
                      <a:pt x="0" y="1506371"/>
                    </a:lnTo>
                    <a:lnTo>
                      <a:pt x="525780" y="0"/>
                    </a:ln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60" name="Oval 59">
                <a:extLst>
                  <a:ext uri="{FF2B5EF4-FFF2-40B4-BE49-F238E27FC236}">
                    <a16:creationId xmlns:a16="http://schemas.microsoft.com/office/drawing/2014/main" id="{79D36A91-98BD-4138-9D1B-27FA7F758C94}"/>
                  </a:ext>
                </a:extLst>
              </p:cNvPr>
              <p:cNvSpPr/>
              <p:nvPr/>
            </p:nvSpPr>
            <p:spPr>
              <a:xfrm>
                <a:off x="4274457" y="1393371"/>
                <a:ext cx="2467428" cy="2467428"/>
              </a:xfrm>
              <a:prstGeom prst="ellipse">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61" name="Rectangle 60">
                <a:extLst>
                  <a:ext uri="{FF2B5EF4-FFF2-40B4-BE49-F238E27FC236}">
                    <a16:creationId xmlns:a16="http://schemas.microsoft.com/office/drawing/2014/main" id="{3744C201-F5BA-4C32-885B-FB3A23EF8ACB}"/>
                  </a:ext>
                </a:extLst>
              </p:cNvPr>
              <p:cNvSpPr/>
              <p:nvPr/>
            </p:nvSpPr>
            <p:spPr>
              <a:xfrm>
                <a:off x="4160520" y="2542267"/>
                <a:ext cx="2697480" cy="169636"/>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62" name="Trapezoid 61">
                <a:extLst>
                  <a:ext uri="{FF2B5EF4-FFF2-40B4-BE49-F238E27FC236}">
                    <a16:creationId xmlns:a16="http://schemas.microsoft.com/office/drawing/2014/main" id="{4D7291E6-D447-4787-90F2-9A69A86D1F68}"/>
                  </a:ext>
                </a:extLst>
              </p:cNvPr>
              <p:cNvSpPr/>
              <p:nvPr/>
            </p:nvSpPr>
            <p:spPr>
              <a:xfrm>
                <a:off x="5281301" y="1316052"/>
                <a:ext cx="461473" cy="936284"/>
              </a:xfrm>
              <a:prstGeom prst="trapezoid">
                <a:avLst/>
              </a:prstGeom>
              <a:solidFill>
                <a:srgbClr val="FFE089"/>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cxnSp>
            <p:nvCxnSpPr>
              <p:cNvPr id="63" name="Straight Connector 62">
                <a:extLst>
                  <a:ext uri="{FF2B5EF4-FFF2-40B4-BE49-F238E27FC236}">
                    <a16:creationId xmlns:a16="http://schemas.microsoft.com/office/drawing/2014/main" id="{AB24F42F-ABF8-45E1-BA5E-E81BB99306CE}"/>
                  </a:ext>
                </a:extLst>
              </p:cNvPr>
              <p:cNvCxnSpPr>
                <a:cxnSpLocks/>
              </p:cNvCxnSpPr>
              <p:nvPr/>
            </p:nvCxnSpPr>
            <p:spPr>
              <a:xfrm>
                <a:off x="5512037" y="1487375"/>
                <a:ext cx="0" cy="589253"/>
              </a:xfrm>
              <a:prstGeom prst="line">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cxnSp>
          <p:sp>
            <p:nvSpPr>
              <p:cNvPr id="64" name="Freeform: Shape 63">
                <a:extLst>
                  <a:ext uri="{FF2B5EF4-FFF2-40B4-BE49-F238E27FC236}">
                    <a16:creationId xmlns:a16="http://schemas.microsoft.com/office/drawing/2014/main" id="{7C415816-B975-468D-9BF0-69163A13AF02}"/>
                  </a:ext>
                </a:extLst>
              </p:cNvPr>
              <p:cNvSpPr/>
              <p:nvPr/>
            </p:nvSpPr>
            <p:spPr>
              <a:xfrm rot="19708477">
                <a:off x="4646940" y="2825878"/>
                <a:ext cx="1776734" cy="1241310"/>
              </a:xfrm>
              <a:custGeom>
                <a:avLst/>
                <a:gdLst>
                  <a:gd name="connsiteX0" fmla="*/ 1228269 w 1776734"/>
                  <a:gd name="connsiteY0" fmla="*/ 0 h 1241310"/>
                  <a:gd name="connsiteX1" fmla="*/ 1776734 w 1776734"/>
                  <a:gd name="connsiteY1" fmla="*/ 1113515 h 1241310"/>
                  <a:gd name="connsiteX2" fmla="*/ 1744053 w 1776734"/>
                  <a:gd name="connsiteY2" fmla="*/ 1130308 h 1241310"/>
                  <a:gd name="connsiteX3" fmla="*/ 587617 w 1776734"/>
                  <a:gd name="connsiteY3" fmla="*/ 1059051 h 1241310"/>
                  <a:gd name="connsiteX4" fmla="*/ 0 w 1776734"/>
                  <a:gd name="connsiteY4" fmla="*/ 60486 h 1241310"/>
                  <a:gd name="connsiteX5" fmla="*/ 260 w 1776734"/>
                  <a:gd name="connsiteY5" fmla="*/ 0 h 1241310"/>
                  <a:gd name="connsiteX6" fmla="*/ 1228269 w 1776734"/>
                  <a:gd name="connsiteY6" fmla="*/ 0 h 124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6734" h="1241310">
                    <a:moveTo>
                      <a:pt x="1228269" y="0"/>
                    </a:moveTo>
                    <a:lnTo>
                      <a:pt x="1776734" y="1113515"/>
                    </a:lnTo>
                    <a:lnTo>
                      <a:pt x="1744053" y="1130308"/>
                    </a:lnTo>
                    <a:cubicBezTo>
                      <a:pt x="1383476" y="1294116"/>
                      <a:pt x="950616" y="1281718"/>
                      <a:pt x="587617" y="1059051"/>
                    </a:cubicBezTo>
                    <a:cubicBezTo>
                      <a:pt x="224618" y="836383"/>
                      <a:pt x="17393" y="456147"/>
                      <a:pt x="0" y="60486"/>
                    </a:cubicBezTo>
                    <a:lnTo>
                      <a:pt x="260" y="0"/>
                    </a:lnTo>
                    <a:lnTo>
                      <a:pt x="1228269" y="0"/>
                    </a:ln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defRPr/>
                </a:pPr>
                <a:endParaRPr lang="en-US" sz="2880" dirty="0">
                  <a:solidFill>
                    <a:srgbClr val="FFFFFF"/>
                  </a:solidFill>
                  <a:latin typeface="Arial"/>
                </a:endParaRPr>
              </a:p>
            </p:txBody>
          </p:sp>
          <p:sp>
            <p:nvSpPr>
              <p:cNvPr id="65" name="Oval 64">
                <a:extLst>
                  <a:ext uri="{FF2B5EF4-FFF2-40B4-BE49-F238E27FC236}">
                    <a16:creationId xmlns:a16="http://schemas.microsoft.com/office/drawing/2014/main" id="{447CC9C2-85C0-4B03-A70E-B8940D7D7FC2}"/>
                  </a:ext>
                </a:extLst>
              </p:cNvPr>
              <p:cNvSpPr/>
              <p:nvPr/>
            </p:nvSpPr>
            <p:spPr>
              <a:xfrm>
                <a:off x="5065667" y="2184581"/>
                <a:ext cx="885009" cy="885009"/>
              </a:xfrm>
              <a:prstGeom prst="ellipse">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66" name="Oval 65">
                <a:extLst>
                  <a:ext uri="{FF2B5EF4-FFF2-40B4-BE49-F238E27FC236}">
                    <a16:creationId xmlns:a16="http://schemas.microsoft.com/office/drawing/2014/main" id="{A49E139C-C899-4755-A894-8B118BD02105}"/>
                  </a:ext>
                </a:extLst>
              </p:cNvPr>
              <p:cNvSpPr/>
              <p:nvPr/>
            </p:nvSpPr>
            <p:spPr>
              <a:xfrm>
                <a:off x="5283200" y="2402114"/>
                <a:ext cx="449943" cy="449943"/>
              </a:xfrm>
              <a:prstGeom prst="ellipse">
                <a:avLst/>
              </a:prstGeom>
              <a:gradFill>
                <a:gsLst>
                  <a:gs pos="14000">
                    <a:schemeClr val="accent2"/>
                  </a:gs>
                  <a:gs pos="86000">
                    <a:schemeClr val="accent2">
                      <a:lumMod val="75000"/>
                    </a:schemeClr>
                  </a:gs>
                </a:gsLst>
                <a:lin ang="16200000" scaled="0"/>
              </a:gra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cxnSp>
            <p:nvCxnSpPr>
              <p:cNvPr id="67" name="Straight Connector 66">
                <a:extLst>
                  <a:ext uri="{FF2B5EF4-FFF2-40B4-BE49-F238E27FC236}">
                    <a16:creationId xmlns:a16="http://schemas.microsoft.com/office/drawing/2014/main" id="{66E80A72-0408-47C3-912D-611CED912468}"/>
                  </a:ext>
                </a:extLst>
              </p:cNvPr>
              <p:cNvCxnSpPr>
                <a:cxnSpLocks/>
              </p:cNvCxnSpPr>
              <p:nvPr/>
            </p:nvCxnSpPr>
            <p:spPr>
              <a:xfrm flipH="1">
                <a:off x="5061285" y="3056021"/>
                <a:ext cx="300789" cy="846221"/>
              </a:xfrm>
              <a:prstGeom prst="line">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68" name="Straight Connector 67">
                <a:extLst>
                  <a:ext uri="{FF2B5EF4-FFF2-40B4-BE49-F238E27FC236}">
                    <a16:creationId xmlns:a16="http://schemas.microsoft.com/office/drawing/2014/main" id="{D6ECFC33-B001-4C74-935F-311DF1E0BFDC}"/>
                  </a:ext>
                </a:extLst>
              </p:cNvPr>
              <p:cNvCxnSpPr>
                <a:cxnSpLocks/>
              </p:cNvCxnSpPr>
              <p:nvPr/>
            </p:nvCxnSpPr>
            <p:spPr>
              <a:xfrm>
                <a:off x="5618747" y="3072063"/>
                <a:ext cx="340895" cy="814137"/>
              </a:xfrm>
              <a:prstGeom prst="line">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cxnSp>
          <p:sp>
            <p:nvSpPr>
              <p:cNvPr id="69" name="Oval 68">
                <a:extLst>
                  <a:ext uri="{FF2B5EF4-FFF2-40B4-BE49-F238E27FC236}">
                    <a16:creationId xmlns:a16="http://schemas.microsoft.com/office/drawing/2014/main" id="{CB5B076E-1643-4D6D-98F9-AB243CC8834D}"/>
                  </a:ext>
                </a:extLst>
              </p:cNvPr>
              <p:cNvSpPr/>
              <p:nvPr/>
            </p:nvSpPr>
            <p:spPr>
              <a:xfrm>
                <a:off x="4979505" y="964095"/>
                <a:ext cx="188844" cy="188844"/>
              </a:xfrm>
              <a:prstGeom prst="ellipse">
                <a:avLst/>
              </a:prstGeom>
              <a:gradFill>
                <a:gsLst>
                  <a:gs pos="14000">
                    <a:schemeClr val="accent2"/>
                  </a:gs>
                  <a:gs pos="86000">
                    <a:schemeClr val="accent2">
                      <a:lumMod val="75000"/>
                    </a:schemeClr>
                  </a:gs>
                </a:gsLst>
                <a:lin ang="16200000" scaled="0"/>
              </a:gra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0" name="Oval 69">
                <a:extLst>
                  <a:ext uri="{FF2B5EF4-FFF2-40B4-BE49-F238E27FC236}">
                    <a16:creationId xmlns:a16="http://schemas.microsoft.com/office/drawing/2014/main" id="{3947F5A8-E2BF-46C9-B546-218140169EB3}"/>
                  </a:ext>
                </a:extLst>
              </p:cNvPr>
              <p:cNvSpPr/>
              <p:nvPr/>
            </p:nvSpPr>
            <p:spPr>
              <a:xfrm>
                <a:off x="5880321" y="964095"/>
                <a:ext cx="188844" cy="188844"/>
              </a:xfrm>
              <a:prstGeom prst="ellipse">
                <a:avLst/>
              </a:prstGeom>
              <a:gradFill>
                <a:gsLst>
                  <a:gs pos="14000">
                    <a:schemeClr val="accent2"/>
                  </a:gs>
                  <a:gs pos="86000">
                    <a:schemeClr val="accent2">
                      <a:lumMod val="75000"/>
                    </a:schemeClr>
                  </a:gs>
                </a:gsLst>
                <a:lin ang="16200000" scaled="0"/>
              </a:gra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sp>
          <p:nvSpPr>
            <p:cNvPr id="55" name="Oval 54">
              <a:extLst>
                <a:ext uri="{FF2B5EF4-FFF2-40B4-BE49-F238E27FC236}">
                  <a16:creationId xmlns:a16="http://schemas.microsoft.com/office/drawing/2014/main" id="{A5D04CC3-1A95-4DCE-9CF5-04808EE0D058}"/>
                </a:ext>
              </a:extLst>
            </p:cNvPr>
            <p:cNvSpPr/>
            <p:nvPr/>
          </p:nvSpPr>
          <p:spPr>
            <a:xfrm>
              <a:off x="4937760" y="3257714"/>
              <a:ext cx="390609" cy="390609"/>
            </a:xfrm>
            <a:prstGeom prst="ellipse">
              <a:avLst/>
            </a:prstGeom>
            <a:gradFill>
              <a:gsLst>
                <a:gs pos="14000">
                  <a:schemeClr val="accent2"/>
                </a:gs>
                <a:gs pos="86000">
                  <a:schemeClr val="accent2">
                    <a:lumMod val="75000"/>
                  </a:schemeClr>
                </a:gs>
              </a:gsLst>
              <a:lin ang="16200000" scaled="0"/>
            </a:gra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6" name="Oval 55">
              <a:extLst>
                <a:ext uri="{FF2B5EF4-FFF2-40B4-BE49-F238E27FC236}">
                  <a16:creationId xmlns:a16="http://schemas.microsoft.com/office/drawing/2014/main" id="{7FCFA800-1FE5-4C85-820B-17006DEABFFF}"/>
                </a:ext>
              </a:extLst>
            </p:cNvPr>
            <p:cNvSpPr/>
            <p:nvPr/>
          </p:nvSpPr>
          <p:spPr>
            <a:xfrm>
              <a:off x="5547360" y="3463454"/>
              <a:ext cx="390609" cy="390609"/>
            </a:xfrm>
            <a:prstGeom prst="ellipse">
              <a:avLst/>
            </a:prstGeom>
            <a:gradFill>
              <a:gsLst>
                <a:gs pos="14000">
                  <a:schemeClr val="accent2"/>
                </a:gs>
                <a:gs pos="86000">
                  <a:schemeClr val="accent2">
                    <a:lumMod val="75000"/>
                  </a:schemeClr>
                </a:gs>
              </a:gsLst>
              <a:lin ang="16200000" scaled="0"/>
            </a:gra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7" name="Oval 56">
              <a:extLst>
                <a:ext uri="{FF2B5EF4-FFF2-40B4-BE49-F238E27FC236}">
                  <a16:creationId xmlns:a16="http://schemas.microsoft.com/office/drawing/2014/main" id="{69223EBF-2B0A-43C9-990B-E4B0349428EF}"/>
                </a:ext>
              </a:extLst>
            </p:cNvPr>
            <p:cNvSpPr/>
            <p:nvPr/>
          </p:nvSpPr>
          <p:spPr>
            <a:xfrm>
              <a:off x="6141720" y="3257714"/>
              <a:ext cx="390609" cy="390609"/>
            </a:xfrm>
            <a:prstGeom prst="ellipse">
              <a:avLst/>
            </a:prstGeom>
            <a:gradFill>
              <a:gsLst>
                <a:gs pos="14000">
                  <a:schemeClr val="accent2"/>
                </a:gs>
                <a:gs pos="86000">
                  <a:schemeClr val="accent2">
                    <a:lumMod val="75000"/>
                  </a:schemeClr>
                </a:gs>
              </a:gsLst>
              <a:lin ang="16200000" scaled="0"/>
            </a:gra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sp>
        <p:nvSpPr>
          <p:cNvPr id="2" name="Title 1">
            <a:extLst>
              <a:ext uri="{FF2B5EF4-FFF2-40B4-BE49-F238E27FC236}">
                <a16:creationId xmlns:a16="http://schemas.microsoft.com/office/drawing/2014/main" id="{42E4B85E-E3A5-42A2-9344-BB944846272F}"/>
              </a:ext>
            </a:extLst>
          </p:cNvPr>
          <p:cNvSpPr>
            <a:spLocks noGrp="1"/>
          </p:cNvSpPr>
          <p:nvPr>
            <p:ph type="title" idx="4294967295"/>
          </p:nvPr>
        </p:nvSpPr>
        <p:spPr>
          <a:xfrm>
            <a:off x="327799" y="3109119"/>
            <a:ext cx="4618038" cy="2011362"/>
          </a:xfrm>
        </p:spPr>
        <p:txBody>
          <a:bodyPr vert="horz" wrap="square" lIns="182880" tIns="146304" rIns="182880" bIns="146304" rtlCol="0" anchor="t">
            <a:noAutofit/>
          </a:bodyPr>
          <a:lstStyle/>
          <a:p>
            <a:r>
              <a:rPr lang="en-US" sz="4400" dirty="0">
                <a:solidFill>
                  <a:schemeClr val="bg2"/>
                </a:solidFill>
                <a:latin typeface="+mj-lt"/>
              </a:rPr>
              <a:t>What is the </a:t>
            </a:r>
            <a:r>
              <a:rPr lang="en-US" sz="4400" b="1" dirty="0">
                <a:solidFill>
                  <a:schemeClr val="bg2"/>
                </a:solidFill>
                <a:latin typeface="+mn-lt"/>
              </a:rPr>
              <a:t>problem</a:t>
            </a:r>
            <a:r>
              <a:rPr lang="en-US" sz="4400" dirty="0">
                <a:solidFill>
                  <a:schemeClr val="bg2"/>
                </a:solidFill>
                <a:latin typeface="+mj-lt"/>
              </a:rPr>
              <a:t> you are trying to solve?</a:t>
            </a:r>
          </a:p>
        </p:txBody>
      </p:sp>
      <p:sp>
        <p:nvSpPr>
          <p:cNvPr id="73" name="Rectangle 72">
            <a:extLst>
              <a:ext uri="{FF2B5EF4-FFF2-40B4-BE49-F238E27FC236}">
                <a16:creationId xmlns:a16="http://schemas.microsoft.com/office/drawing/2014/main" id="{1A9CBE9B-2F85-4622-980A-3938C6620EC7}"/>
              </a:ext>
            </a:extLst>
          </p:cNvPr>
          <p:cNvSpPr/>
          <p:nvPr/>
        </p:nvSpPr>
        <p:spPr>
          <a:xfrm>
            <a:off x="4852551" y="-2146"/>
            <a:ext cx="9137800" cy="8231746"/>
          </a:xfrm>
          <a:prstGeom prst="rect">
            <a:avLst/>
          </a:prstGeom>
          <a:gradFill>
            <a:gsLst>
              <a:gs pos="51000">
                <a:schemeClr val="accent2">
                  <a:alpha val="91000"/>
                </a:schemeClr>
              </a:gs>
              <a:gs pos="100000">
                <a:schemeClr val="accent2">
                  <a:lumMod val="75000"/>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3" name="TextBox 2">
            <a:extLst>
              <a:ext uri="{FF2B5EF4-FFF2-40B4-BE49-F238E27FC236}">
                <a16:creationId xmlns:a16="http://schemas.microsoft.com/office/drawing/2014/main" id="{764A9DE5-9D29-4C61-9925-CAB0EE98ECE5}"/>
              </a:ext>
            </a:extLst>
          </p:cNvPr>
          <p:cNvSpPr txBox="1"/>
          <p:nvPr/>
        </p:nvSpPr>
        <p:spPr>
          <a:xfrm>
            <a:off x="7141952" y="3625436"/>
            <a:ext cx="4993424" cy="978729"/>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defTabSz="731520">
              <a:lnSpc>
                <a:spcPct val="90000"/>
              </a:lnSpc>
              <a:spcBef>
                <a:spcPts val="2400"/>
              </a:spcBef>
              <a:defRPr sz="3200" b="0">
                <a:solidFill>
                  <a:schemeClr val="bg2"/>
                </a:solidFill>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Make a model spaceship </a:t>
            </a:r>
            <a:br>
              <a:rPr lang="en-US" dirty="0"/>
            </a:br>
            <a:r>
              <a:rPr lang="en-US" b="1" dirty="0"/>
              <a:t>quickly</a:t>
            </a:r>
            <a:r>
              <a:rPr lang="en-US" dirty="0"/>
              <a:t> and </a:t>
            </a:r>
            <a:r>
              <a:rPr lang="en-US" b="1" dirty="0"/>
              <a:t>cheaply</a:t>
            </a:r>
          </a:p>
        </p:txBody>
      </p:sp>
      <p:cxnSp>
        <p:nvCxnSpPr>
          <p:cNvPr id="5" name="Straight Connector 4">
            <a:extLst>
              <a:ext uri="{FF2B5EF4-FFF2-40B4-BE49-F238E27FC236}">
                <a16:creationId xmlns:a16="http://schemas.microsoft.com/office/drawing/2014/main" id="{CC7D5152-447B-4F0E-A8D3-F3E2B8BEB667}"/>
              </a:ext>
            </a:extLst>
          </p:cNvPr>
          <p:cNvCxnSpPr>
            <a:cxnSpLocks/>
          </p:cNvCxnSpPr>
          <p:nvPr/>
        </p:nvCxnSpPr>
        <p:spPr>
          <a:xfrm>
            <a:off x="4935030" y="4114800"/>
            <a:ext cx="2056090"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Rectangle 3">
            <a:extLst>
              <a:ext uri="{FF2B5EF4-FFF2-40B4-BE49-F238E27FC236}">
                <a16:creationId xmlns:a16="http://schemas.microsoft.com/office/drawing/2014/main" id="{07E0ABDF-ED03-4740-AAA0-160EC27A27BF}"/>
              </a:ext>
            </a:extLst>
          </p:cNvPr>
          <p:cNvSpPr/>
          <p:nvPr/>
        </p:nvSpPr>
        <p:spPr bwMode="auto">
          <a:xfrm rot="2700000">
            <a:off x="6540435" y="3913954"/>
            <a:ext cx="401693" cy="40169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3427" tIns="71714" rIns="143427" bIns="71714" numCol="1" anchor="t" anchorCtr="0" compatLnSpc="1">
            <a:prstTxWarp prst="textNoShape">
              <a:avLst/>
            </a:prstTxWarp>
          </a:bodyPr>
          <a:lstStyle/>
          <a:p>
            <a:pPr defTabSz="1434218">
              <a:defRPr/>
            </a:pPr>
            <a:endParaRPr lang="en-US" sz="2880" kern="0" dirty="0">
              <a:solidFill>
                <a:srgbClr val="505050"/>
              </a:solidFill>
              <a:latin typeface="Amazon Ember Light" panose="020B0403020204020204" pitchFamily="34" charset="0"/>
            </a:endParaRPr>
          </a:p>
        </p:txBody>
      </p:sp>
    </p:spTree>
    <p:extLst>
      <p:ext uri="{BB962C8B-B14F-4D97-AF65-F5344CB8AC3E}">
        <p14:creationId xmlns:p14="http://schemas.microsoft.com/office/powerpoint/2010/main" val="3117905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52778E-6 0 L 0.03679 0 " pathEditMode="relative" rAng="0" ptsTypes="AA">
                                      <p:cBhvr>
                                        <p:cTn id="9" dur="500" spd="-100000" fill="hold"/>
                                        <p:tgtEl>
                                          <p:spTgt spid="2"/>
                                        </p:tgtEl>
                                        <p:attrNameLst>
                                          <p:attrName>ppt_x</p:attrName>
                                          <p:attrName>ppt_y</p:attrName>
                                        </p:attrNameLst>
                                      </p:cBhvr>
                                      <p:rCtr x="1834" y="0"/>
                                    </p:animMotion>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400"/>
                                        <p:tgtEl>
                                          <p:spTgt spid="5"/>
                                        </p:tgtEl>
                                      </p:cBhvr>
                                    </p:animEffect>
                                  </p:childTnLst>
                                </p:cTn>
                              </p:par>
                              <p:par>
                                <p:cTn id="14" presetID="16" presetClass="entr" presetSubtype="42" fill="hold" grpId="0" nodeType="withEffect">
                                  <p:stCondLst>
                                    <p:cond delay="350"/>
                                  </p:stCondLst>
                                  <p:childTnLst>
                                    <p:set>
                                      <p:cBhvr>
                                        <p:cTn id="15" dur="1" fill="hold">
                                          <p:stCondLst>
                                            <p:cond delay="0"/>
                                          </p:stCondLst>
                                        </p:cTn>
                                        <p:tgtEl>
                                          <p:spTgt spid="7"/>
                                        </p:tgtEl>
                                        <p:attrNameLst>
                                          <p:attrName>style.visibility</p:attrName>
                                        </p:attrNameLst>
                                      </p:cBhvr>
                                      <p:to>
                                        <p:strVal val="visible"/>
                                      </p:to>
                                    </p:set>
                                    <p:animEffect transition="in" filter="barn(outHorizontal)">
                                      <p:cBhvr>
                                        <p:cTn id="16" dur="300"/>
                                        <p:tgtEl>
                                          <p:spTgt spid="7"/>
                                        </p:tgtEl>
                                      </p:cBhvr>
                                    </p:animEffect>
                                  </p:childTnLst>
                                </p:cTn>
                              </p:par>
                              <p:par>
                                <p:cTn id="17" presetID="10" presetClass="entr" presetSubtype="0" fill="hold" grpId="0" nodeType="withEffect">
                                  <p:stCondLst>
                                    <p:cond delay="65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42" presetClass="path" presetSubtype="0" decel="100000" fill="hold" grpId="1" nodeType="withEffect">
                                  <p:stCondLst>
                                    <p:cond delay="650"/>
                                  </p:stCondLst>
                                  <p:childTnLst>
                                    <p:animMotion origin="layout" path="M 4.34028E-6 0 L 0.03678 0 " pathEditMode="relative" rAng="0" ptsTypes="AA">
                                      <p:cBhvr>
                                        <p:cTn id="21" dur="500" spd="-100000" fill="hold"/>
                                        <p:tgtEl>
                                          <p:spTgt spid="3"/>
                                        </p:tgtEl>
                                        <p:attrNameLst>
                                          <p:attrName>ppt_x</p:attrName>
                                          <p:attrName>ppt_y</p:attrName>
                                        </p:attrNameLst>
                                      </p:cBhvr>
                                      <p:rCtr x="18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7"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768B03-1335-4CA3-B694-7B77B53AD69E}"/>
              </a:ext>
            </a:extLst>
          </p:cNvPr>
          <p:cNvSpPr/>
          <p:nvPr/>
        </p:nvSpPr>
        <p:spPr>
          <a:xfrm>
            <a:off x="0" y="0"/>
            <a:ext cx="14630400" cy="8229600"/>
          </a:xfrm>
          <a:prstGeom prst="rect">
            <a:avLst/>
          </a:prstGeom>
          <a:gradFill>
            <a:gsLst>
              <a:gs pos="51000">
                <a:schemeClr val="accent2"/>
              </a:gs>
              <a:gs pos="100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55" name="Group 354">
            <a:extLst>
              <a:ext uri="{FF2B5EF4-FFF2-40B4-BE49-F238E27FC236}">
                <a16:creationId xmlns:a16="http://schemas.microsoft.com/office/drawing/2014/main" id="{CCC519F5-3B51-4157-A96C-0AE39A90CAB1}"/>
              </a:ext>
            </a:extLst>
          </p:cNvPr>
          <p:cNvGrpSpPr/>
          <p:nvPr/>
        </p:nvGrpSpPr>
        <p:grpSpPr>
          <a:xfrm>
            <a:off x="5458369" y="-7227418"/>
            <a:ext cx="8257973" cy="7298947"/>
            <a:chOff x="3220980" y="-2541"/>
            <a:chExt cx="5161233" cy="4561842"/>
          </a:xfrm>
        </p:grpSpPr>
        <p:cxnSp>
          <p:nvCxnSpPr>
            <p:cNvPr id="356" name="Straight Connector 355">
              <a:extLst>
                <a:ext uri="{FF2B5EF4-FFF2-40B4-BE49-F238E27FC236}">
                  <a16:creationId xmlns:a16="http://schemas.microsoft.com/office/drawing/2014/main" id="{D572CB4A-CCE4-4933-9BFD-3B792DA68CB8}"/>
                </a:ext>
              </a:extLst>
            </p:cNvPr>
            <p:cNvCxnSpPr>
              <a:cxnSpLocks/>
            </p:cNvCxnSpPr>
            <p:nvPr/>
          </p:nvCxnSpPr>
          <p:spPr>
            <a:xfrm>
              <a:off x="4048499" y="297180"/>
              <a:ext cx="0" cy="800100"/>
            </a:xfrm>
            <a:prstGeom prst="line">
              <a:avLst/>
            </a:prstGeom>
            <a:solidFill>
              <a:schemeClr val="tx1"/>
            </a:solidFill>
            <a:ln w="25400">
              <a:solidFill>
                <a:schemeClr val="bg1">
                  <a:alpha val="75000"/>
                </a:schemeClr>
              </a:solidFill>
            </a:ln>
            <a:effectLst/>
          </p:spPr>
          <p:style>
            <a:lnRef idx="1">
              <a:schemeClr val="accent1"/>
            </a:lnRef>
            <a:fillRef idx="3">
              <a:schemeClr val="accent1"/>
            </a:fillRef>
            <a:effectRef idx="2">
              <a:schemeClr val="accent1"/>
            </a:effectRef>
            <a:fontRef idx="minor">
              <a:schemeClr val="lt1"/>
            </a:fontRef>
          </p:style>
        </p:cxnSp>
        <p:cxnSp>
          <p:nvCxnSpPr>
            <p:cNvPr id="357" name="Straight Connector 356">
              <a:extLst>
                <a:ext uri="{FF2B5EF4-FFF2-40B4-BE49-F238E27FC236}">
                  <a16:creationId xmlns:a16="http://schemas.microsoft.com/office/drawing/2014/main" id="{7A819CB4-72B5-4EC5-9DA6-991818E9FFD1}"/>
                </a:ext>
              </a:extLst>
            </p:cNvPr>
            <p:cNvCxnSpPr>
              <a:cxnSpLocks/>
            </p:cNvCxnSpPr>
            <p:nvPr/>
          </p:nvCxnSpPr>
          <p:spPr>
            <a:xfrm>
              <a:off x="4868682" y="2077222"/>
              <a:ext cx="0" cy="1249680"/>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358" name="Straight Connector 357">
              <a:extLst>
                <a:ext uri="{FF2B5EF4-FFF2-40B4-BE49-F238E27FC236}">
                  <a16:creationId xmlns:a16="http://schemas.microsoft.com/office/drawing/2014/main" id="{18F03012-4A40-45EC-A043-69751B965A3A}"/>
                </a:ext>
              </a:extLst>
            </p:cNvPr>
            <p:cNvCxnSpPr>
              <a:cxnSpLocks/>
            </p:cNvCxnSpPr>
            <p:nvPr/>
          </p:nvCxnSpPr>
          <p:spPr>
            <a:xfrm>
              <a:off x="4231379" y="898081"/>
              <a:ext cx="0" cy="1249680"/>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359" name="Straight Connector 358">
              <a:extLst>
                <a:ext uri="{FF2B5EF4-FFF2-40B4-BE49-F238E27FC236}">
                  <a16:creationId xmlns:a16="http://schemas.microsoft.com/office/drawing/2014/main" id="{FB4DD8D6-0075-4A08-8459-51D2170F0393}"/>
                </a:ext>
              </a:extLst>
            </p:cNvPr>
            <p:cNvCxnSpPr>
              <a:cxnSpLocks/>
            </p:cNvCxnSpPr>
            <p:nvPr/>
          </p:nvCxnSpPr>
          <p:spPr>
            <a:xfrm>
              <a:off x="6118362" y="636270"/>
              <a:ext cx="0" cy="727710"/>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360" name="Straight Connector 359">
              <a:extLst>
                <a:ext uri="{FF2B5EF4-FFF2-40B4-BE49-F238E27FC236}">
                  <a16:creationId xmlns:a16="http://schemas.microsoft.com/office/drawing/2014/main" id="{88AA7C0C-1A80-4409-A14B-7586CDC05F00}"/>
                </a:ext>
              </a:extLst>
            </p:cNvPr>
            <p:cNvCxnSpPr>
              <a:cxnSpLocks/>
            </p:cNvCxnSpPr>
            <p:nvPr/>
          </p:nvCxnSpPr>
          <p:spPr>
            <a:xfrm>
              <a:off x="7139442" y="576082"/>
              <a:ext cx="0" cy="1249680"/>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361" name="Straight Connector 360">
              <a:extLst>
                <a:ext uri="{FF2B5EF4-FFF2-40B4-BE49-F238E27FC236}">
                  <a16:creationId xmlns:a16="http://schemas.microsoft.com/office/drawing/2014/main" id="{DD1D0B5D-F0B1-45B9-ADB7-6CBCF2ECE176}"/>
                </a:ext>
              </a:extLst>
            </p:cNvPr>
            <p:cNvCxnSpPr>
              <a:cxnSpLocks/>
            </p:cNvCxnSpPr>
            <p:nvPr/>
          </p:nvCxnSpPr>
          <p:spPr>
            <a:xfrm>
              <a:off x="4938491" y="1005066"/>
              <a:ext cx="0" cy="533400"/>
            </a:xfrm>
            <a:prstGeom prst="line">
              <a:avLst/>
            </a:prstGeom>
            <a:solidFill>
              <a:schemeClr val="tx1"/>
            </a:solidFill>
            <a:ln w="25400">
              <a:solidFill>
                <a:schemeClr val="bg1">
                  <a:alpha val="60000"/>
                </a:schemeClr>
              </a:solidFill>
            </a:ln>
            <a:effectLst/>
          </p:spPr>
          <p:style>
            <a:lnRef idx="1">
              <a:schemeClr val="accent1"/>
            </a:lnRef>
            <a:fillRef idx="3">
              <a:schemeClr val="accent1"/>
            </a:fillRef>
            <a:effectRef idx="2">
              <a:schemeClr val="accent1"/>
            </a:effectRef>
            <a:fontRef idx="minor">
              <a:schemeClr val="lt1"/>
            </a:fontRef>
          </p:style>
        </p:cxnSp>
        <p:cxnSp>
          <p:nvCxnSpPr>
            <p:cNvPr id="362" name="Straight Connector 361">
              <a:extLst>
                <a:ext uri="{FF2B5EF4-FFF2-40B4-BE49-F238E27FC236}">
                  <a16:creationId xmlns:a16="http://schemas.microsoft.com/office/drawing/2014/main" id="{25DAA736-8418-4E34-A916-DDD1DE6BB6D7}"/>
                </a:ext>
              </a:extLst>
            </p:cNvPr>
            <p:cNvCxnSpPr>
              <a:cxnSpLocks/>
            </p:cNvCxnSpPr>
            <p:nvPr/>
          </p:nvCxnSpPr>
          <p:spPr>
            <a:xfrm>
              <a:off x="6783651" y="2515846"/>
              <a:ext cx="0" cy="308610"/>
            </a:xfrm>
            <a:prstGeom prst="line">
              <a:avLst/>
            </a:prstGeom>
            <a:solidFill>
              <a:schemeClr val="tx1"/>
            </a:solidFill>
            <a:ln w="25400">
              <a:solidFill>
                <a:schemeClr val="bg1">
                  <a:alpha val="75000"/>
                </a:schemeClr>
              </a:solidFill>
            </a:ln>
            <a:effectLst/>
          </p:spPr>
          <p:style>
            <a:lnRef idx="1">
              <a:schemeClr val="accent1"/>
            </a:lnRef>
            <a:fillRef idx="3">
              <a:schemeClr val="accent1"/>
            </a:fillRef>
            <a:effectRef idx="2">
              <a:schemeClr val="accent1"/>
            </a:effectRef>
            <a:fontRef idx="minor">
              <a:schemeClr val="lt1"/>
            </a:fontRef>
          </p:style>
        </p:cxnSp>
        <p:cxnSp>
          <p:nvCxnSpPr>
            <p:cNvPr id="363" name="Straight Connector 362">
              <a:extLst>
                <a:ext uri="{FF2B5EF4-FFF2-40B4-BE49-F238E27FC236}">
                  <a16:creationId xmlns:a16="http://schemas.microsoft.com/office/drawing/2014/main" id="{5B684C01-0C65-4E98-9B88-1593873C89D8}"/>
                </a:ext>
              </a:extLst>
            </p:cNvPr>
            <p:cNvCxnSpPr>
              <a:cxnSpLocks/>
            </p:cNvCxnSpPr>
            <p:nvPr/>
          </p:nvCxnSpPr>
          <p:spPr>
            <a:xfrm>
              <a:off x="5572499" y="3272790"/>
              <a:ext cx="0" cy="445770"/>
            </a:xfrm>
            <a:prstGeom prst="line">
              <a:avLst/>
            </a:prstGeom>
            <a:solidFill>
              <a:schemeClr val="tx1"/>
            </a:solidFill>
            <a:ln w="25400">
              <a:solidFill>
                <a:schemeClr val="bg1">
                  <a:alpha val="75000"/>
                </a:schemeClr>
              </a:solidFill>
            </a:ln>
            <a:effectLst/>
          </p:spPr>
          <p:style>
            <a:lnRef idx="1">
              <a:schemeClr val="accent1"/>
            </a:lnRef>
            <a:fillRef idx="3">
              <a:schemeClr val="accent1"/>
            </a:fillRef>
            <a:effectRef idx="2">
              <a:schemeClr val="accent1"/>
            </a:effectRef>
            <a:fontRef idx="minor">
              <a:schemeClr val="lt1"/>
            </a:fontRef>
          </p:style>
        </p:cxnSp>
        <p:cxnSp>
          <p:nvCxnSpPr>
            <p:cNvPr id="364" name="Straight Connector 363">
              <a:extLst>
                <a:ext uri="{FF2B5EF4-FFF2-40B4-BE49-F238E27FC236}">
                  <a16:creationId xmlns:a16="http://schemas.microsoft.com/office/drawing/2014/main" id="{372503F2-1AD8-47F4-ACD7-7FDF2CF1AE9D}"/>
                </a:ext>
              </a:extLst>
            </p:cNvPr>
            <p:cNvCxnSpPr>
              <a:cxnSpLocks/>
            </p:cNvCxnSpPr>
            <p:nvPr/>
          </p:nvCxnSpPr>
          <p:spPr>
            <a:xfrm>
              <a:off x="4368539" y="3425190"/>
              <a:ext cx="0" cy="445770"/>
            </a:xfrm>
            <a:prstGeom prst="line">
              <a:avLst/>
            </a:prstGeom>
            <a:solidFill>
              <a:schemeClr val="tx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365" name="Straight Connector 364">
              <a:extLst>
                <a:ext uri="{FF2B5EF4-FFF2-40B4-BE49-F238E27FC236}">
                  <a16:creationId xmlns:a16="http://schemas.microsoft.com/office/drawing/2014/main" id="{9F5300A3-DBD5-46DD-BAE0-FEB51EBCC2D5}"/>
                </a:ext>
              </a:extLst>
            </p:cNvPr>
            <p:cNvCxnSpPr>
              <a:cxnSpLocks/>
            </p:cNvCxnSpPr>
            <p:nvPr/>
          </p:nvCxnSpPr>
          <p:spPr>
            <a:xfrm>
              <a:off x="6768839" y="297180"/>
              <a:ext cx="0" cy="445770"/>
            </a:xfrm>
            <a:prstGeom prst="line">
              <a:avLst/>
            </a:prstGeom>
            <a:solidFill>
              <a:schemeClr val="tx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366" name="Straight Connector 365">
              <a:extLst>
                <a:ext uri="{FF2B5EF4-FFF2-40B4-BE49-F238E27FC236}">
                  <a16:creationId xmlns:a16="http://schemas.microsoft.com/office/drawing/2014/main" id="{19734BF7-6315-4CF5-8E7F-9D22A2730B9D}"/>
                </a:ext>
              </a:extLst>
            </p:cNvPr>
            <p:cNvCxnSpPr>
              <a:cxnSpLocks/>
            </p:cNvCxnSpPr>
            <p:nvPr/>
          </p:nvCxnSpPr>
          <p:spPr>
            <a:xfrm>
              <a:off x="7256519" y="3143250"/>
              <a:ext cx="0" cy="781050"/>
            </a:xfrm>
            <a:prstGeom prst="line">
              <a:avLst/>
            </a:prstGeom>
            <a:solidFill>
              <a:schemeClr val="tx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367" name="Straight Connector 366">
              <a:extLst>
                <a:ext uri="{FF2B5EF4-FFF2-40B4-BE49-F238E27FC236}">
                  <a16:creationId xmlns:a16="http://schemas.microsoft.com/office/drawing/2014/main" id="{FC6EE684-CFB0-4843-9BD6-89AE2C1A7AAF}"/>
                </a:ext>
              </a:extLst>
            </p:cNvPr>
            <p:cNvCxnSpPr>
              <a:cxnSpLocks/>
            </p:cNvCxnSpPr>
            <p:nvPr/>
          </p:nvCxnSpPr>
          <p:spPr>
            <a:xfrm>
              <a:off x="5572499" y="1671511"/>
              <a:ext cx="0" cy="727710"/>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368" name="Straight Connector 367">
              <a:extLst>
                <a:ext uri="{FF2B5EF4-FFF2-40B4-BE49-F238E27FC236}">
                  <a16:creationId xmlns:a16="http://schemas.microsoft.com/office/drawing/2014/main" id="{9C4C12EA-00C7-4F01-A0F2-F02CC0E82F0B}"/>
                </a:ext>
              </a:extLst>
            </p:cNvPr>
            <p:cNvCxnSpPr>
              <a:cxnSpLocks/>
            </p:cNvCxnSpPr>
            <p:nvPr/>
          </p:nvCxnSpPr>
          <p:spPr>
            <a:xfrm>
              <a:off x="6243059" y="2147761"/>
              <a:ext cx="0" cy="727710"/>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369" name="Straight Connector 368">
              <a:extLst>
                <a:ext uri="{FF2B5EF4-FFF2-40B4-BE49-F238E27FC236}">
                  <a16:creationId xmlns:a16="http://schemas.microsoft.com/office/drawing/2014/main" id="{6047D251-134A-47A4-B41B-62EA0C6AB7D9}"/>
                </a:ext>
              </a:extLst>
            </p:cNvPr>
            <p:cNvCxnSpPr>
              <a:cxnSpLocks/>
            </p:cNvCxnSpPr>
            <p:nvPr/>
          </p:nvCxnSpPr>
          <p:spPr>
            <a:xfrm>
              <a:off x="6364979" y="4014661"/>
              <a:ext cx="0" cy="425430"/>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370" name="Straight Connector 369">
              <a:extLst>
                <a:ext uri="{FF2B5EF4-FFF2-40B4-BE49-F238E27FC236}">
                  <a16:creationId xmlns:a16="http://schemas.microsoft.com/office/drawing/2014/main" id="{528CB600-2C9B-4A8E-95EC-55673955311A}"/>
                </a:ext>
              </a:extLst>
            </p:cNvPr>
            <p:cNvCxnSpPr>
              <a:cxnSpLocks/>
            </p:cNvCxnSpPr>
            <p:nvPr/>
          </p:nvCxnSpPr>
          <p:spPr>
            <a:xfrm>
              <a:off x="6924016" y="3425190"/>
              <a:ext cx="0" cy="882190"/>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371" name="Straight Connector 370">
              <a:extLst>
                <a:ext uri="{FF2B5EF4-FFF2-40B4-BE49-F238E27FC236}">
                  <a16:creationId xmlns:a16="http://schemas.microsoft.com/office/drawing/2014/main" id="{4C29CF65-83FB-4983-99B2-0E3940A0D7F8}"/>
                </a:ext>
              </a:extLst>
            </p:cNvPr>
            <p:cNvCxnSpPr>
              <a:cxnSpLocks/>
            </p:cNvCxnSpPr>
            <p:nvPr/>
          </p:nvCxnSpPr>
          <p:spPr>
            <a:xfrm>
              <a:off x="7552060" y="1976845"/>
              <a:ext cx="0" cy="1134111"/>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372" name="Straight Connector 371">
              <a:extLst>
                <a:ext uri="{FF2B5EF4-FFF2-40B4-BE49-F238E27FC236}">
                  <a16:creationId xmlns:a16="http://schemas.microsoft.com/office/drawing/2014/main" id="{BEE2DF5F-D4A6-4081-B563-7482DB42EF92}"/>
                </a:ext>
              </a:extLst>
            </p:cNvPr>
            <p:cNvCxnSpPr>
              <a:cxnSpLocks/>
            </p:cNvCxnSpPr>
            <p:nvPr/>
          </p:nvCxnSpPr>
          <p:spPr>
            <a:xfrm>
              <a:off x="5224756" y="3272790"/>
              <a:ext cx="0" cy="811530"/>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373" name="Straight Connector 372">
              <a:extLst>
                <a:ext uri="{FF2B5EF4-FFF2-40B4-BE49-F238E27FC236}">
                  <a16:creationId xmlns:a16="http://schemas.microsoft.com/office/drawing/2014/main" id="{D7FA7489-3887-4B59-B979-EDFE6C121DD7}"/>
                </a:ext>
              </a:extLst>
            </p:cNvPr>
            <p:cNvCxnSpPr>
              <a:cxnSpLocks/>
            </p:cNvCxnSpPr>
            <p:nvPr/>
          </p:nvCxnSpPr>
          <p:spPr>
            <a:xfrm>
              <a:off x="5826736" y="3961321"/>
              <a:ext cx="0" cy="298259"/>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374" name="Straight Connector 373">
              <a:extLst>
                <a:ext uri="{FF2B5EF4-FFF2-40B4-BE49-F238E27FC236}">
                  <a16:creationId xmlns:a16="http://schemas.microsoft.com/office/drawing/2014/main" id="{22BB11F4-5FB6-4791-98F9-BA4590B98B56}"/>
                </a:ext>
              </a:extLst>
            </p:cNvPr>
            <p:cNvCxnSpPr>
              <a:cxnSpLocks/>
            </p:cNvCxnSpPr>
            <p:nvPr/>
          </p:nvCxnSpPr>
          <p:spPr>
            <a:xfrm>
              <a:off x="4048499" y="3028643"/>
              <a:ext cx="0" cy="1055677"/>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375" name="Straight Connector 374">
              <a:extLst>
                <a:ext uri="{FF2B5EF4-FFF2-40B4-BE49-F238E27FC236}">
                  <a16:creationId xmlns:a16="http://schemas.microsoft.com/office/drawing/2014/main" id="{70BB57E5-7EF6-413C-8065-8795B5034853}"/>
                </a:ext>
              </a:extLst>
            </p:cNvPr>
            <p:cNvCxnSpPr>
              <a:cxnSpLocks/>
            </p:cNvCxnSpPr>
            <p:nvPr/>
          </p:nvCxnSpPr>
          <p:spPr>
            <a:xfrm>
              <a:off x="5506696" y="623761"/>
              <a:ext cx="0" cy="298259"/>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376" name="Straight Connector 375">
              <a:extLst>
                <a:ext uri="{FF2B5EF4-FFF2-40B4-BE49-F238E27FC236}">
                  <a16:creationId xmlns:a16="http://schemas.microsoft.com/office/drawing/2014/main" id="{BE46E6B7-AD0A-4B7F-B09B-6520722DFB3E}"/>
                </a:ext>
              </a:extLst>
            </p:cNvPr>
            <p:cNvCxnSpPr>
              <a:cxnSpLocks/>
            </p:cNvCxnSpPr>
            <p:nvPr/>
          </p:nvCxnSpPr>
          <p:spPr>
            <a:xfrm>
              <a:off x="7952716" y="426952"/>
              <a:ext cx="0" cy="495068"/>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377" name="Straight Connector 376">
              <a:extLst>
                <a:ext uri="{FF2B5EF4-FFF2-40B4-BE49-F238E27FC236}">
                  <a16:creationId xmlns:a16="http://schemas.microsoft.com/office/drawing/2014/main" id="{AA6AB5A8-5264-4F91-B688-2952E3FC963A}"/>
                </a:ext>
              </a:extLst>
            </p:cNvPr>
            <p:cNvCxnSpPr>
              <a:cxnSpLocks/>
            </p:cNvCxnSpPr>
            <p:nvPr/>
          </p:nvCxnSpPr>
          <p:spPr>
            <a:xfrm>
              <a:off x="7561319" y="50799"/>
              <a:ext cx="0" cy="1013460"/>
            </a:xfrm>
            <a:prstGeom prst="line">
              <a:avLst/>
            </a:prstGeom>
            <a:solidFill>
              <a:schemeClr val="tx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378" name="Straight Connector 377">
              <a:extLst>
                <a:ext uri="{FF2B5EF4-FFF2-40B4-BE49-F238E27FC236}">
                  <a16:creationId xmlns:a16="http://schemas.microsoft.com/office/drawing/2014/main" id="{ABA136C7-47C1-4D50-9663-E3154FFC3A0F}"/>
                </a:ext>
              </a:extLst>
            </p:cNvPr>
            <p:cNvCxnSpPr>
              <a:cxnSpLocks/>
            </p:cNvCxnSpPr>
            <p:nvPr/>
          </p:nvCxnSpPr>
          <p:spPr>
            <a:xfrm>
              <a:off x="7963113" y="3411219"/>
              <a:ext cx="0" cy="848361"/>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379" name="Straight Connector 378">
              <a:extLst>
                <a:ext uri="{FF2B5EF4-FFF2-40B4-BE49-F238E27FC236}">
                  <a16:creationId xmlns:a16="http://schemas.microsoft.com/office/drawing/2014/main" id="{4415B185-4DE1-43E4-B6F1-A781D3B84507}"/>
                </a:ext>
              </a:extLst>
            </p:cNvPr>
            <p:cNvCxnSpPr>
              <a:cxnSpLocks/>
            </p:cNvCxnSpPr>
            <p:nvPr/>
          </p:nvCxnSpPr>
          <p:spPr>
            <a:xfrm>
              <a:off x="8382213" y="2100579"/>
              <a:ext cx="0" cy="474981"/>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380" name="Straight Connector 379">
              <a:extLst>
                <a:ext uri="{FF2B5EF4-FFF2-40B4-BE49-F238E27FC236}">
                  <a16:creationId xmlns:a16="http://schemas.microsoft.com/office/drawing/2014/main" id="{B27AEE55-2B21-46B1-9C0E-6E2FE03997F9}"/>
                </a:ext>
              </a:extLst>
            </p:cNvPr>
            <p:cNvCxnSpPr>
              <a:cxnSpLocks/>
            </p:cNvCxnSpPr>
            <p:nvPr/>
          </p:nvCxnSpPr>
          <p:spPr>
            <a:xfrm>
              <a:off x="4556973" y="-2541"/>
              <a:ext cx="0" cy="342403"/>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381" name="Straight Connector 380">
              <a:extLst>
                <a:ext uri="{FF2B5EF4-FFF2-40B4-BE49-F238E27FC236}">
                  <a16:creationId xmlns:a16="http://schemas.microsoft.com/office/drawing/2014/main" id="{571C7AF9-1BB7-4CC1-8B31-E02E51D634CD}"/>
                </a:ext>
              </a:extLst>
            </p:cNvPr>
            <p:cNvCxnSpPr>
              <a:cxnSpLocks/>
            </p:cNvCxnSpPr>
            <p:nvPr/>
          </p:nvCxnSpPr>
          <p:spPr>
            <a:xfrm>
              <a:off x="4709373" y="623761"/>
              <a:ext cx="0" cy="869759"/>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382" name="Straight Connector 381">
              <a:extLst>
                <a:ext uri="{FF2B5EF4-FFF2-40B4-BE49-F238E27FC236}">
                  <a16:creationId xmlns:a16="http://schemas.microsoft.com/office/drawing/2014/main" id="{027937C8-06AD-4AE5-A17D-D921289D4B82}"/>
                </a:ext>
              </a:extLst>
            </p:cNvPr>
            <p:cNvCxnSpPr>
              <a:cxnSpLocks/>
            </p:cNvCxnSpPr>
            <p:nvPr/>
          </p:nvCxnSpPr>
          <p:spPr>
            <a:xfrm>
              <a:off x="5379933" y="2285460"/>
              <a:ext cx="0" cy="598710"/>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383" name="Straight Connector 382">
              <a:extLst>
                <a:ext uri="{FF2B5EF4-FFF2-40B4-BE49-F238E27FC236}">
                  <a16:creationId xmlns:a16="http://schemas.microsoft.com/office/drawing/2014/main" id="{06D8EADB-B62B-40DE-AD19-85DB0AE83C90}"/>
                </a:ext>
              </a:extLst>
            </p:cNvPr>
            <p:cNvCxnSpPr>
              <a:cxnSpLocks/>
            </p:cNvCxnSpPr>
            <p:nvPr/>
          </p:nvCxnSpPr>
          <p:spPr>
            <a:xfrm>
              <a:off x="3833073" y="2055781"/>
              <a:ext cx="0" cy="598710"/>
            </a:xfrm>
            <a:prstGeom prst="line">
              <a:avLst/>
            </a:prstGeom>
            <a:solidFill>
              <a:schemeClr val="tx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384" name="Straight Connector 383">
              <a:extLst>
                <a:ext uri="{FF2B5EF4-FFF2-40B4-BE49-F238E27FC236}">
                  <a16:creationId xmlns:a16="http://schemas.microsoft.com/office/drawing/2014/main" id="{3EC073D2-EF5D-42B2-ACEE-DD47102C0E41}"/>
                </a:ext>
              </a:extLst>
            </p:cNvPr>
            <p:cNvCxnSpPr>
              <a:cxnSpLocks/>
            </p:cNvCxnSpPr>
            <p:nvPr/>
          </p:nvCxnSpPr>
          <p:spPr>
            <a:xfrm>
              <a:off x="7818333" y="1247522"/>
              <a:ext cx="0" cy="547760"/>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385" name="Straight Connector 384">
              <a:extLst>
                <a:ext uri="{FF2B5EF4-FFF2-40B4-BE49-F238E27FC236}">
                  <a16:creationId xmlns:a16="http://schemas.microsoft.com/office/drawing/2014/main" id="{243C4150-5D0B-44C7-9ADF-744A6C346F1F}"/>
                </a:ext>
              </a:extLst>
            </p:cNvPr>
            <p:cNvCxnSpPr>
              <a:cxnSpLocks/>
            </p:cNvCxnSpPr>
            <p:nvPr/>
          </p:nvCxnSpPr>
          <p:spPr>
            <a:xfrm>
              <a:off x="8275533" y="3718560"/>
              <a:ext cx="0" cy="840741"/>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386" name="Straight Connector 385">
              <a:extLst>
                <a:ext uri="{FF2B5EF4-FFF2-40B4-BE49-F238E27FC236}">
                  <a16:creationId xmlns:a16="http://schemas.microsoft.com/office/drawing/2014/main" id="{2DD575FF-4C17-4A32-85D6-F14A40664CBD}"/>
                </a:ext>
              </a:extLst>
            </p:cNvPr>
            <p:cNvCxnSpPr>
              <a:cxnSpLocks/>
            </p:cNvCxnSpPr>
            <p:nvPr/>
          </p:nvCxnSpPr>
          <p:spPr>
            <a:xfrm>
              <a:off x="7556476" y="3977640"/>
              <a:ext cx="0" cy="365760"/>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387" name="Straight Connector 386">
              <a:extLst>
                <a:ext uri="{FF2B5EF4-FFF2-40B4-BE49-F238E27FC236}">
                  <a16:creationId xmlns:a16="http://schemas.microsoft.com/office/drawing/2014/main" id="{E4AB245C-35A8-4C5A-A8C3-A27AA45408DC}"/>
                </a:ext>
              </a:extLst>
            </p:cNvPr>
            <p:cNvCxnSpPr>
              <a:cxnSpLocks/>
            </p:cNvCxnSpPr>
            <p:nvPr/>
          </p:nvCxnSpPr>
          <p:spPr>
            <a:xfrm>
              <a:off x="6644853" y="1529581"/>
              <a:ext cx="0" cy="365760"/>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388" name="Straight Connector 387">
              <a:extLst>
                <a:ext uri="{FF2B5EF4-FFF2-40B4-BE49-F238E27FC236}">
                  <a16:creationId xmlns:a16="http://schemas.microsoft.com/office/drawing/2014/main" id="{61214F73-9549-4A2C-B3D2-17C5DCDE234F}"/>
                </a:ext>
              </a:extLst>
            </p:cNvPr>
            <p:cNvCxnSpPr>
              <a:cxnSpLocks/>
            </p:cNvCxnSpPr>
            <p:nvPr/>
          </p:nvCxnSpPr>
          <p:spPr>
            <a:xfrm>
              <a:off x="5812207" y="208283"/>
              <a:ext cx="0" cy="365760"/>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389" name="Straight Connector 388">
              <a:extLst>
                <a:ext uri="{FF2B5EF4-FFF2-40B4-BE49-F238E27FC236}">
                  <a16:creationId xmlns:a16="http://schemas.microsoft.com/office/drawing/2014/main" id="{65CF2EB3-55C0-4469-902D-F52DD69C9F14}"/>
                </a:ext>
              </a:extLst>
            </p:cNvPr>
            <p:cNvCxnSpPr>
              <a:cxnSpLocks/>
            </p:cNvCxnSpPr>
            <p:nvPr/>
          </p:nvCxnSpPr>
          <p:spPr>
            <a:xfrm>
              <a:off x="6421807" y="111262"/>
              <a:ext cx="0" cy="894578"/>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390" name="Straight Connector 389">
              <a:extLst>
                <a:ext uri="{FF2B5EF4-FFF2-40B4-BE49-F238E27FC236}">
                  <a16:creationId xmlns:a16="http://schemas.microsoft.com/office/drawing/2014/main" id="{8F944E0D-E065-4D38-926E-CE99C9D9DA5E}"/>
                </a:ext>
              </a:extLst>
            </p:cNvPr>
            <p:cNvCxnSpPr>
              <a:cxnSpLocks/>
            </p:cNvCxnSpPr>
            <p:nvPr/>
          </p:nvCxnSpPr>
          <p:spPr>
            <a:xfrm>
              <a:off x="5231021" y="299723"/>
              <a:ext cx="0" cy="614677"/>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391" name="Straight Connector 390">
              <a:extLst>
                <a:ext uri="{FF2B5EF4-FFF2-40B4-BE49-F238E27FC236}">
                  <a16:creationId xmlns:a16="http://schemas.microsoft.com/office/drawing/2014/main" id="{9377B356-B08B-4E6B-8A58-B65AC67F1A52}"/>
                </a:ext>
              </a:extLst>
            </p:cNvPr>
            <p:cNvCxnSpPr>
              <a:cxnSpLocks/>
            </p:cNvCxnSpPr>
            <p:nvPr/>
          </p:nvCxnSpPr>
          <p:spPr>
            <a:xfrm>
              <a:off x="4640793" y="3744690"/>
              <a:ext cx="0" cy="598710"/>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392" name="Straight Connector 391">
              <a:extLst>
                <a:ext uri="{FF2B5EF4-FFF2-40B4-BE49-F238E27FC236}">
                  <a16:creationId xmlns:a16="http://schemas.microsoft.com/office/drawing/2014/main" id="{EB443513-700E-4613-B798-5C44D8C4A73A}"/>
                </a:ext>
              </a:extLst>
            </p:cNvPr>
            <p:cNvCxnSpPr>
              <a:cxnSpLocks/>
            </p:cNvCxnSpPr>
            <p:nvPr/>
          </p:nvCxnSpPr>
          <p:spPr>
            <a:xfrm>
              <a:off x="4331618" y="2575322"/>
              <a:ext cx="0" cy="598710"/>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393" name="Straight Connector 392">
              <a:extLst>
                <a:ext uri="{FF2B5EF4-FFF2-40B4-BE49-F238E27FC236}">
                  <a16:creationId xmlns:a16="http://schemas.microsoft.com/office/drawing/2014/main" id="{91EC42F0-1990-4F2B-A527-D9B8ACCFBD82}"/>
                </a:ext>
              </a:extLst>
            </p:cNvPr>
            <p:cNvCxnSpPr>
              <a:cxnSpLocks/>
            </p:cNvCxnSpPr>
            <p:nvPr/>
          </p:nvCxnSpPr>
          <p:spPr>
            <a:xfrm>
              <a:off x="8086172" y="1527516"/>
              <a:ext cx="0" cy="1613669"/>
            </a:xfrm>
            <a:prstGeom prst="line">
              <a:avLst/>
            </a:prstGeom>
            <a:solidFill>
              <a:schemeClr val="tx1"/>
            </a:solidFill>
            <a:ln w="25400">
              <a:solidFill>
                <a:schemeClr val="bg1">
                  <a:alpha val="62000"/>
                </a:schemeClr>
              </a:solidFill>
            </a:ln>
            <a:effectLst/>
          </p:spPr>
          <p:style>
            <a:lnRef idx="1">
              <a:schemeClr val="accent1"/>
            </a:lnRef>
            <a:fillRef idx="3">
              <a:schemeClr val="accent1"/>
            </a:fillRef>
            <a:effectRef idx="2">
              <a:schemeClr val="accent1"/>
            </a:effectRef>
            <a:fontRef idx="minor">
              <a:schemeClr val="lt1"/>
            </a:fontRef>
          </p:style>
        </p:cxnSp>
        <p:cxnSp>
          <p:nvCxnSpPr>
            <p:cNvPr id="394" name="Straight Connector 393">
              <a:extLst>
                <a:ext uri="{FF2B5EF4-FFF2-40B4-BE49-F238E27FC236}">
                  <a16:creationId xmlns:a16="http://schemas.microsoft.com/office/drawing/2014/main" id="{BA951173-139C-4E4A-BECA-88811BFEF41E}"/>
                </a:ext>
              </a:extLst>
            </p:cNvPr>
            <p:cNvCxnSpPr>
              <a:cxnSpLocks/>
            </p:cNvCxnSpPr>
            <p:nvPr/>
          </p:nvCxnSpPr>
          <p:spPr>
            <a:xfrm>
              <a:off x="3770547" y="1023822"/>
              <a:ext cx="0" cy="511074"/>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395" name="Straight Connector 394">
              <a:extLst>
                <a:ext uri="{FF2B5EF4-FFF2-40B4-BE49-F238E27FC236}">
                  <a16:creationId xmlns:a16="http://schemas.microsoft.com/office/drawing/2014/main" id="{582671F7-2C8F-49EC-967C-95F76D88E47D}"/>
                </a:ext>
              </a:extLst>
            </p:cNvPr>
            <p:cNvCxnSpPr>
              <a:cxnSpLocks/>
            </p:cNvCxnSpPr>
            <p:nvPr/>
          </p:nvCxnSpPr>
          <p:spPr>
            <a:xfrm>
              <a:off x="3611240" y="2230270"/>
              <a:ext cx="0" cy="1536563"/>
            </a:xfrm>
            <a:prstGeom prst="line">
              <a:avLst/>
            </a:prstGeom>
            <a:solidFill>
              <a:schemeClr val="tx1"/>
            </a:solidFill>
            <a:ln w="25400">
              <a:solidFill>
                <a:schemeClr val="bg1">
                  <a:alpha val="30000"/>
                </a:schemeClr>
              </a:solidFill>
            </a:ln>
            <a:effectLst/>
          </p:spPr>
          <p:style>
            <a:lnRef idx="1">
              <a:schemeClr val="accent1"/>
            </a:lnRef>
            <a:fillRef idx="3">
              <a:schemeClr val="accent1"/>
            </a:fillRef>
            <a:effectRef idx="2">
              <a:schemeClr val="accent1"/>
            </a:effectRef>
            <a:fontRef idx="minor">
              <a:schemeClr val="lt1"/>
            </a:fontRef>
          </p:style>
        </p:cxnSp>
        <p:cxnSp>
          <p:nvCxnSpPr>
            <p:cNvPr id="396" name="Straight Connector 395">
              <a:extLst>
                <a:ext uri="{FF2B5EF4-FFF2-40B4-BE49-F238E27FC236}">
                  <a16:creationId xmlns:a16="http://schemas.microsoft.com/office/drawing/2014/main" id="{23EDB0AD-8C77-4D72-98F3-A30F25CA995A}"/>
                </a:ext>
              </a:extLst>
            </p:cNvPr>
            <p:cNvCxnSpPr>
              <a:cxnSpLocks/>
            </p:cNvCxnSpPr>
            <p:nvPr/>
          </p:nvCxnSpPr>
          <p:spPr>
            <a:xfrm>
              <a:off x="3401440" y="3412360"/>
              <a:ext cx="0" cy="960079"/>
            </a:xfrm>
            <a:prstGeom prst="line">
              <a:avLst/>
            </a:prstGeom>
            <a:solidFill>
              <a:schemeClr val="tx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397" name="Straight Connector 396">
              <a:extLst>
                <a:ext uri="{FF2B5EF4-FFF2-40B4-BE49-F238E27FC236}">
                  <a16:creationId xmlns:a16="http://schemas.microsoft.com/office/drawing/2014/main" id="{CF815A21-8B23-4E55-83C8-ABBF466464E4}"/>
                </a:ext>
              </a:extLst>
            </p:cNvPr>
            <p:cNvCxnSpPr>
              <a:cxnSpLocks/>
            </p:cNvCxnSpPr>
            <p:nvPr/>
          </p:nvCxnSpPr>
          <p:spPr>
            <a:xfrm>
              <a:off x="3220980" y="6408"/>
              <a:ext cx="0" cy="869759"/>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cxnSp>
          <p:nvCxnSpPr>
            <p:cNvPr id="398" name="Straight Connector 397">
              <a:extLst>
                <a:ext uri="{FF2B5EF4-FFF2-40B4-BE49-F238E27FC236}">
                  <a16:creationId xmlns:a16="http://schemas.microsoft.com/office/drawing/2014/main" id="{D53A2305-9F91-41AD-BE52-E085C792E2D0}"/>
                </a:ext>
              </a:extLst>
            </p:cNvPr>
            <p:cNvCxnSpPr>
              <a:cxnSpLocks/>
            </p:cNvCxnSpPr>
            <p:nvPr/>
          </p:nvCxnSpPr>
          <p:spPr>
            <a:xfrm>
              <a:off x="3220980" y="1768612"/>
              <a:ext cx="0" cy="308610"/>
            </a:xfrm>
            <a:prstGeom prst="line">
              <a:avLst/>
            </a:prstGeom>
            <a:solidFill>
              <a:schemeClr val="tx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399" name="Straight Connector 398">
              <a:extLst>
                <a:ext uri="{FF2B5EF4-FFF2-40B4-BE49-F238E27FC236}">
                  <a16:creationId xmlns:a16="http://schemas.microsoft.com/office/drawing/2014/main" id="{FEA22771-D1AF-47DD-9996-AA1AD8C0980D}"/>
                </a:ext>
              </a:extLst>
            </p:cNvPr>
            <p:cNvCxnSpPr>
              <a:cxnSpLocks/>
            </p:cNvCxnSpPr>
            <p:nvPr/>
          </p:nvCxnSpPr>
          <p:spPr>
            <a:xfrm>
              <a:off x="7064255" y="2157354"/>
              <a:ext cx="0" cy="598710"/>
            </a:xfrm>
            <a:prstGeom prst="line">
              <a:avLst/>
            </a:prstGeom>
            <a:solidFill>
              <a:schemeClr val="tx1"/>
            </a:solidFill>
            <a:ln w="25400">
              <a:solidFill>
                <a:schemeClr val="bg1">
                  <a:alpha val="13000"/>
                </a:schemeClr>
              </a:solidFill>
            </a:ln>
            <a:effectLst/>
          </p:spPr>
          <p:style>
            <a:lnRef idx="1">
              <a:schemeClr val="accent1"/>
            </a:lnRef>
            <a:fillRef idx="3">
              <a:schemeClr val="accent1"/>
            </a:fillRef>
            <a:effectRef idx="2">
              <a:schemeClr val="accent1"/>
            </a:effectRef>
            <a:fontRef idx="minor">
              <a:schemeClr val="lt1"/>
            </a:fontRef>
          </p:style>
        </p:cxnSp>
      </p:grpSp>
      <p:sp>
        <p:nvSpPr>
          <p:cNvPr id="400" name="Rectangle 399">
            <a:extLst>
              <a:ext uri="{FF2B5EF4-FFF2-40B4-BE49-F238E27FC236}">
                <a16:creationId xmlns:a16="http://schemas.microsoft.com/office/drawing/2014/main" id="{02CB5678-1DA0-448E-9063-FF0D1D4C1FFA}"/>
              </a:ext>
            </a:extLst>
          </p:cNvPr>
          <p:cNvSpPr/>
          <p:nvPr/>
        </p:nvSpPr>
        <p:spPr>
          <a:xfrm>
            <a:off x="5035431" y="21540"/>
            <a:ext cx="9137800" cy="8229600"/>
          </a:xfrm>
          <a:prstGeom prst="rect">
            <a:avLst/>
          </a:prstGeom>
          <a:gradFill>
            <a:gsLst>
              <a:gs pos="51000">
                <a:schemeClr val="accent2"/>
              </a:gs>
              <a:gs pos="100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01" name="Group 400">
            <a:extLst>
              <a:ext uri="{FF2B5EF4-FFF2-40B4-BE49-F238E27FC236}">
                <a16:creationId xmlns:a16="http://schemas.microsoft.com/office/drawing/2014/main" id="{DE7CAC0E-3C06-4C2D-8118-50705F15BA86}"/>
              </a:ext>
            </a:extLst>
          </p:cNvPr>
          <p:cNvGrpSpPr/>
          <p:nvPr/>
        </p:nvGrpSpPr>
        <p:grpSpPr>
          <a:xfrm>
            <a:off x="7351776" y="-6495759"/>
            <a:ext cx="4315968" cy="5312661"/>
            <a:chOff x="4404360" y="746775"/>
            <a:chExt cx="2697480" cy="3320413"/>
          </a:xfrm>
          <a:solidFill>
            <a:schemeClr val="accent2"/>
          </a:solidFill>
        </p:grpSpPr>
        <p:grpSp>
          <p:nvGrpSpPr>
            <p:cNvPr id="402" name="Group 401">
              <a:extLst>
                <a:ext uri="{FF2B5EF4-FFF2-40B4-BE49-F238E27FC236}">
                  <a16:creationId xmlns:a16="http://schemas.microsoft.com/office/drawing/2014/main" id="{807D0730-8353-4E0B-9F9C-A61719308BD8}"/>
                </a:ext>
              </a:extLst>
            </p:cNvPr>
            <p:cNvGrpSpPr/>
            <p:nvPr/>
          </p:nvGrpSpPr>
          <p:grpSpPr>
            <a:xfrm>
              <a:off x="4404360" y="746775"/>
              <a:ext cx="2697480" cy="3320413"/>
              <a:chOff x="4160520" y="746775"/>
              <a:chExt cx="2697480" cy="3320413"/>
            </a:xfrm>
            <a:grpFill/>
          </p:grpSpPr>
          <p:sp>
            <p:nvSpPr>
              <p:cNvPr id="406" name="Rectangle 32">
                <a:extLst>
                  <a:ext uri="{FF2B5EF4-FFF2-40B4-BE49-F238E27FC236}">
                    <a16:creationId xmlns:a16="http://schemas.microsoft.com/office/drawing/2014/main" id="{29DCD648-6A2D-4655-B44D-8359A6519B0F}"/>
                  </a:ext>
                </a:extLst>
              </p:cNvPr>
              <p:cNvSpPr/>
              <p:nvPr/>
            </p:nvSpPr>
            <p:spPr>
              <a:xfrm>
                <a:off x="4352158" y="746775"/>
                <a:ext cx="952500" cy="1643531"/>
              </a:xfrm>
              <a:custGeom>
                <a:avLst/>
                <a:gdLst>
                  <a:gd name="connsiteX0" fmla="*/ 0 w 365760"/>
                  <a:gd name="connsiteY0" fmla="*/ 0 h 1643531"/>
                  <a:gd name="connsiteX1" fmla="*/ 365760 w 365760"/>
                  <a:gd name="connsiteY1" fmla="*/ 0 h 1643531"/>
                  <a:gd name="connsiteX2" fmla="*/ 365760 w 365760"/>
                  <a:gd name="connsiteY2" fmla="*/ 1643531 h 1643531"/>
                  <a:gd name="connsiteX3" fmla="*/ 0 w 365760"/>
                  <a:gd name="connsiteY3" fmla="*/ 1643531 h 1643531"/>
                  <a:gd name="connsiteX4" fmla="*/ 0 w 365760"/>
                  <a:gd name="connsiteY4" fmla="*/ 0 h 1643531"/>
                  <a:gd name="connsiteX0" fmla="*/ 525780 w 891540"/>
                  <a:gd name="connsiteY0" fmla="*/ 0 h 1643531"/>
                  <a:gd name="connsiteX1" fmla="*/ 891540 w 891540"/>
                  <a:gd name="connsiteY1" fmla="*/ 0 h 1643531"/>
                  <a:gd name="connsiteX2" fmla="*/ 891540 w 891540"/>
                  <a:gd name="connsiteY2" fmla="*/ 1643531 h 1643531"/>
                  <a:gd name="connsiteX3" fmla="*/ 0 w 891540"/>
                  <a:gd name="connsiteY3" fmla="*/ 1506371 h 1643531"/>
                  <a:gd name="connsiteX4" fmla="*/ 525780 w 891540"/>
                  <a:gd name="connsiteY4" fmla="*/ 0 h 1643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540" h="1643531">
                    <a:moveTo>
                      <a:pt x="525780" y="0"/>
                    </a:moveTo>
                    <a:lnTo>
                      <a:pt x="891540" y="0"/>
                    </a:lnTo>
                    <a:lnTo>
                      <a:pt x="891540" y="1643531"/>
                    </a:lnTo>
                    <a:lnTo>
                      <a:pt x="0" y="1506371"/>
                    </a:lnTo>
                    <a:lnTo>
                      <a:pt x="525780" y="0"/>
                    </a:ln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
            <p:nvSpPr>
              <p:cNvPr id="407" name="Rectangle 32">
                <a:extLst>
                  <a:ext uri="{FF2B5EF4-FFF2-40B4-BE49-F238E27FC236}">
                    <a16:creationId xmlns:a16="http://schemas.microsoft.com/office/drawing/2014/main" id="{296C8894-A5AE-4B7A-B372-459DC5B67248}"/>
                  </a:ext>
                </a:extLst>
              </p:cNvPr>
              <p:cNvSpPr/>
              <p:nvPr/>
            </p:nvSpPr>
            <p:spPr>
              <a:xfrm flipH="1">
                <a:off x="5722116" y="746775"/>
                <a:ext cx="952500" cy="1643531"/>
              </a:xfrm>
              <a:custGeom>
                <a:avLst/>
                <a:gdLst>
                  <a:gd name="connsiteX0" fmla="*/ 0 w 365760"/>
                  <a:gd name="connsiteY0" fmla="*/ 0 h 1643531"/>
                  <a:gd name="connsiteX1" fmla="*/ 365760 w 365760"/>
                  <a:gd name="connsiteY1" fmla="*/ 0 h 1643531"/>
                  <a:gd name="connsiteX2" fmla="*/ 365760 w 365760"/>
                  <a:gd name="connsiteY2" fmla="*/ 1643531 h 1643531"/>
                  <a:gd name="connsiteX3" fmla="*/ 0 w 365760"/>
                  <a:gd name="connsiteY3" fmla="*/ 1643531 h 1643531"/>
                  <a:gd name="connsiteX4" fmla="*/ 0 w 365760"/>
                  <a:gd name="connsiteY4" fmla="*/ 0 h 1643531"/>
                  <a:gd name="connsiteX0" fmla="*/ 525780 w 891540"/>
                  <a:gd name="connsiteY0" fmla="*/ 0 h 1643531"/>
                  <a:gd name="connsiteX1" fmla="*/ 891540 w 891540"/>
                  <a:gd name="connsiteY1" fmla="*/ 0 h 1643531"/>
                  <a:gd name="connsiteX2" fmla="*/ 891540 w 891540"/>
                  <a:gd name="connsiteY2" fmla="*/ 1643531 h 1643531"/>
                  <a:gd name="connsiteX3" fmla="*/ 0 w 891540"/>
                  <a:gd name="connsiteY3" fmla="*/ 1506371 h 1643531"/>
                  <a:gd name="connsiteX4" fmla="*/ 525780 w 891540"/>
                  <a:gd name="connsiteY4" fmla="*/ 0 h 1643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540" h="1643531">
                    <a:moveTo>
                      <a:pt x="525780" y="0"/>
                    </a:moveTo>
                    <a:lnTo>
                      <a:pt x="891540" y="0"/>
                    </a:lnTo>
                    <a:lnTo>
                      <a:pt x="891540" y="1643531"/>
                    </a:lnTo>
                    <a:lnTo>
                      <a:pt x="0" y="1506371"/>
                    </a:lnTo>
                    <a:lnTo>
                      <a:pt x="525780" y="0"/>
                    </a:ln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
            <p:nvSpPr>
              <p:cNvPr id="408" name="Oval 407">
                <a:extLst>
                  <a:ext uri="{FF2B5EF4-FFF2-40B4-BE49-F238E27FC236}">
                    <a16:creationId xmlns:a16="http://schemas.microsoft.com/office/drawing/2014/main" id="{4A170E74-12F6-4B0C-9B1A-B887A0C849F3}"/>
                  </a:ext>
                </a:extLst>
              </p:cNvPr>
              <p:cNvSpPr/>
              <p:nvPr/>
            </p:nvSpPr>
            <p:spPr>
              <a:xfrm>
                <a:off x="4274457" y="1393371"/>
                <a:ext cx="2467428" cy="2467428"/>
              </a:xfrm>
              <a:prstGeom prst="ellipse">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Rectangle 408">
                <a:extLst>
                  <a:ext uri="{FF2B5EF4-FFF2-40B4-BE49-F238E27FC236}">
                    <a16:creationId xmlns:a16="http://schemas.microsoft.com/office/drawing/2014/main" id="{79F4D987-3C3A-48C2-B54F-CFD9952A7CE3}"/>
                  </a:ext>
                </a:extLst>
              </p:cNvPr>
              <p:cNvSpPr/>
              <p:nvPr/>
            </p:nvSpPr>
            <p:spPr>
              <a:xfrm>
                <a:off x="4160520" y="2542267"/>
                <a:ext cx="2697480" cy="169636"/>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
            <p:nvSpPr>
              <p:cNvPr id="410" name="Trapezoid 409">
                <a:extLst>
                  <a:ext uri="{FF2B5EF4-FFF2-40B4-BE49-F238E27FC236}">
                    <a16:creationId xmlns:a16="http://schemas.microsoft.com/office/drawing/2014/main" id="{799E23AD-3CA3-4B8A-9D67-F59F7A23177D}"/>
                  </a:ext>
                </a:extLst>
              </p:cNvPr>
              <p:cNvSpPr/>
              <p:nvPr/>
            </p:nvSpPr>
            <p:spPr>
              <a:xfrm>
                <a:off x="5281301" y="1316052"/>
                <a:ext cx="461473" cy="936284"/>
              </a:xfrm>
              <a:prstGeom prst="trapezoid">
                <a:avLst/>
              </a:prstGeom>
              <a:solidFill>
                <a:srgbClr val="FFE089"/>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411" name="Straight Connector 410">
                <a:extLst>
                  <a:ext uri="{FF2B5EF4-FFF2-40B4-BE49-F238E27FC236}">
                    <a16:creationId xmlns:a16="http://schemas.microsoft.com/office/drawing/2014/main" id="{7822FFC4-00B6-4C8A-A944-3119BA78A379}"/>
                  </a:ext>
                </a:extLst>
              </p:cNvPr>
              <p:cNvCxnSpPr>
                <a:cxnSpLocks/>
              </p:cNvCxnSpPr>
              <p:nvPr/>
            </p:nvCxnSpPr>
            <p:spPr>
              <a:xfrm>
                <a:off x="5512037" y="1487375"/>
                <a:ext cx="0" cy="589253"/>
              </a:xfrm>
              <a:prstGeom prst="line">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cxnSp>
          <p:sp>
            <p:nvSpPr>
              <p:cNvPr id="412" name="Freeform: Shape 411">
                <a:extLst>
                  <a:ext uri="{FF2B5EF4-FFF2-40B4-BE49-F238E27FC236}">
                    <a16:creationId xmlns:a16="http://schemas.microsoft.com/office/drawing/2014/main" id="{0E1FC848-C029-4402-9C9C-4043C6201F4F}"/>
                  </a:ext>
                </a:extLst>
              </p:cNvPr>
              <p:cNvSpPr/>
              <p:nvPr/>
            </p:nvSpPr>
            <p:spPr>
              <a:xfrm rot="19708477">
                <a:off x="4646940" y="2825878"/>
                <a:ext cx="1776734" cy="1241310"/>
              </a:xfrm>
              <a:custGeom>
                <a:avLst/>
                <a:gdLst>
                  <a:gd name="connsiteX0" fmla="*/ 1228269 w 1776734"/>
                  <a:gd name="connsiteY0" fmla="*/ 0 h 1241310"/>
                  <a:gd name="connsiteX1" fmla="*/ 1776734 w 1776734"/>
                  <a:gd name="connsiteY1" fmla="*/ 1113515 h 1241310"/>
                  <a:gd name="connsiteX2" fmla="*/ 1744053 w 1776734"/>
                  <a:gd name="connsiteY2" fmla="*/ 1130308 h 1241310"/>
                  <a:gd name="connsiteX3" fmla="*/ 587617 w 1776734"/>
                  <a:gd name="connsiteY3" fmla="*/ 1059051 h 1241310"/>
                  <a:gd name="connsiteX4" fmla="*/ 0 w 1776734"/>
                  <a:gd name="connsiteY4" fmla="*/ 60486 h 1241310"/>
                  <a:gd name="connsiteX5" fmla="*/ 260 w 1776734"/>
                  <a:gd name="connsiteY5" fmla="*/ 0 h 1241310"/>
                  <a:gd name="connsiteX6" fmla="*/ 1228269 w 1776734"/>
                  <a:gd name="connsiteY6" fmla="*/ 0 h 124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6734" h="1241310">
                    <a:moveTo>
                      <a:pt x="1228269" y="0"/>
                    </a:moveTo>
                    <a:lnTo>
                      <a:pt x="1776734" y="1113515"/>
                    </a:lnTo>
                    <a:lnTo>
                      <a:pt x="1744053" y="1130308"/>
                    </a:lnTo>
                    <a:cubicBezTo>
                      <a:pt x="1383476" y="1294116"/>
                      <a:pt x="950616" y="1281718"/>
                      <a:pt x="587617" y="1059051"/>
                    </a:cubicBezTo>
                    <a:cubicBezTo>
                      <a:pt x="224618" y="836383"/>
                      <a:pt x="17393" y="456147"/>
                      <a:pt x="0" y="60486"/>
                    </a:cubicBezTo>
                    <a:lnTo>
                      <a:pt x="260" y="0"/>
                    </a:lnTo>
                    <a:lnTo>
                      <a:pt x="1228269" y="0"/>
                    </a:ln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Oval 412">
                <a:extLst>
                  <a:ext uri="{FF2B5EF4-FFF2-40B4-BE49-F238E27FC236}">
                    <a16:creationId xmlns:a16="http://schemas.microsoft.com/office/drawing/2014/main" id="{8AC36C8E-8FBA-4B6D-AF17-690A77B1C900}"/>
                  </a:ext>
                </a:extLst>
              </p:cNvPr>
              <p:cNvSpPr/>
              <p:nvPr/>
            </p:nvSpPr>
            <p:spPr>
              <a:xfrm>
                <a:off x="5065667" y="2184581"/>
                <a:ext cx="885009" cy="885009"/>
              </a:xfrm>
              <a:prstGeom prst="ellipse">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
            <p:nvSpPr>
              <p:cNvPr id="414" name="Oval 413">
                <a:extLst>
                  <a:ext uri="{FF2B5EF4-FFF2-40B4-BE49-F238E27FC236}">
                    <a16:creationId xmlns:a16="http://schemas.microsoft.com/office/drawing/2014/main" id="{DCAF2D7E-22B1-4FEF-AFE6-662217E9A806}"/>
                  </a:ext>
                </a:extLst>
              </p:cNvPr>
              <p:cNvSpPr/>
              <p:nvPr/>
            </p:nvSpPr>
            <p:spPr>
              <a:xfrm>
                <a:off x="5283200" y="2402114"/>
                <a:ext cx="449943" cy="449943"/>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415" name="Straight Connector 414">
                <a:extLst>
                  <a:ext uri="{FF2B5EF4-FFF2-40B4-BE49-F238E27FC236}">
                    <a16:creationId xmlns:a16="http://schemas.microsoft.com/office/drawing/2014/main" id="{CA3DE913-11C1-4D10-AD2A-1F3E13861BA8}"/>
                  </a:ext>
                </a:extLst>
              </p:cNvPr>
              <p:cNvCxnSpPr>
                <a:cxnSpLocks/>
              </p:cNvCxnSpPr>
              <p:nvPr/>
            </p:nvCxnSpPr>
            <p:spPr>
              <a:xfrm flipH="1">
                <a:off x="5061285" y="3056021"/>
                <a:ext cx="300789" cy="846221"/>
              </a:xfrm>
              <a:prstGeom prst="line">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416" name="Straight Connector 415">
                <a:extLst>
                  <a:ext uri="{FF2B5EF4-FFF2-40B4-BE49-F238E27FC236}">
                    <a16:creationId xmlns:a16="http://schemas.microsoft.com/office/drawing/2014/main" id="{5AEC93F9-D810-461C-9D85-97052EDDB7FC}"/>
                  </a:ext>
                </a:extLst>
              </p:cNvPr>
              <p:cNvCxnSpPr>
                <a:cxnSpLocks/>
              </p:cNvCxnSpPr>
              <p:nvPr/>
            </p:nvCxnSpPr>
            <p:spPr>
              <a:xfrm>
                <a:off x="5618747" y="3072063"/>
                <a:ext cx="340895" cy="814137"/>
              </a:xfrm>
              <a:prstGeom prst="line">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cxnSp>
          <p:sp>
            <p:nvSpPr>
              <p:cNvPr id="417" name="Oval 416">
                <a:extLst>
                  <a:ext uri="{FF2B5EF4-FFF2-40B4-BE49-F238E27FC236}">
                    <a16:creationId xmlns:a16="http://schemas.microsoft.com/office/drawing/2014/main" id="{DEF94065-74BD-4488-B4C5-615BF81BD6CB}"/>
                  </a:ext>
                </a:extLst>
              </p:cNvPr>
              <p:cNvSpPr/>
              <p:nvPr/>
            </p:nvSpPr>
            <p:spPr>
              <a:xfrm>
                <a:off x="4979505" y="964095"/>
                <a:ext cx="188844" cy="188844"/>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
            <p:nvSpPr>
              <p:cNvPr id="418" name="Oval 417">
                <a:extLst>
                  <a:ext uri="{FF2B5EF4-FFF2-40B4-BE49-F238E27FC236}">
                    <a16:creationId xmlns:a16="http://schemas.microsoft.com/office/drawing/2014/main" id="{BB4F7105-17FB-460A-B5BC-074E548304F7}"/>
                  </a:ext>
                </a:extLst>
              </p:cNvPr>
              <p:cNvSpPr/>
              <p:nvPr/>
            </p:nvSpPr>
            <p:spPr>
              <a:xfrm>
                <a:off x="5880321" y="964095"/>
                <a:ext cx="188844" cy="188844"/>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03" name="Oval 402">
              <a:extLst>
                <a:ext uri="{FF2B5EF4-FFF2-40B4-BE49-F238E27FC236}">
                  <a16:creationId xmlns:a16="http://schemas.microsoft.com/office/drawing/2014/main" id="{88B3556D-BF40-407E-9236-A3055D0B8CD2}"/>
                </a:ext>
              </a:extLst>
            </p:cNvPr>
            <p:cNvSpPr/>
            <p:nvPr/>
          </p:nvSpPr>
          <p:spPr>
            <a:xfrm>
              <a:off x="4937760" y="3257714"/>
              <a:ext cx="390609" cy="390609"/>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
          <p:nvSpPr>
            <p:cNvPr id="404" name="Oval 403">
              <a:extLst>
                <a:ext uri="{FF2B5EF4-FFF2-40B4-BE49-F238E27FC236}">
                  <a16:creationId xmlns:a16="http://schemas.microsoft.com/office/drawing/2014/main" id="{C701839D-1E14-4F7F-A692-3F7D97DC74BA}"/>
                </a:ext>
              </a:extLst>
            </p:cNvPr>
            <p:cNvSpPr/>
            <p:nvPr/>
          </p:nvSpPr>
          <p:spPr>
            <a:xfrm>
              <a:off x="5547360" y="3463454"/>
              <a:ext cx="390609" cy="390609"/>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
          <p:nvSpPr>
            <p:cNvPr id="405" name="Oval 404">
              <a:extLst>
                <a:ext uri="{FF2B5EF4-FFF2-40B4-BE49-F238E27FC236}">
                  <a16:creationId xmlns:a16="http://schemas.microsoft.com/office/drawing/2014/main" id="{97198DB0-997A-4EFB-9ADA-997B6AB8CCB3}"/>
                </a:ext>
              </a:extLst>
            </p:cNvPr>
            <p:cNvSpPr/>
            <p:nvPr/>
          </p:nvSpPr>
          <p:spPr>
            <a:xfrm>
              <a:off x="6141720" y="3257714"/>
              <a:ext cx="390609" cy="390609"/>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19" name="Rectangle 418">
            <a:extLst>
              <a:ext uri="{FF2B5EF4-FFF2-40B4-BE49-F238E27FC236}">
                <a16:creationId xmlns:a16="http://schemas.microsoft.com/office/drawing/2014/main" id="{5C77DE78-1659-45EF-B702-4756A0C918BF}"/>
              </a:ext>
            </a:extLst>
          </p:cNvPr>
          <p:cNvSpPr/>
          <p:nvPr/>
        </p:nvSpPr>
        <p:spPr>
          <a:xfrm>
            <a:off x="5035431" y="21540"/>
            <a:ext cx="9137800" cy="8229600"/>
          </a:xfrm>
          <a:prstGeom prst="rect">
            <a:avLst/>
          </a:prstGeom>
          <a:gradFill>
            <a:gsLst>
              <a:gs pos="51000">
                <a:schemeClr val="accent2">
                  <a:alpha val="88000"/>
                </a:schemeClr>
              </a:gs>
              <a:gs pos="100000">
                <a:schemeClr val="accent2">
                  <a:lumMod val="75000"/>
                  <a:alpha val="83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rial"/>
              <a:ea typeface="+mn-ea"/>
              <a:cs typeface="+mn-cs"/>
            </a:endParaRPr>
          </a:p>
        </p:txBody>
      </p:sp>
      <p:sp>
        <p:nvSpPr>
          <p:cNvPr id="32" name="TextBox 31">
            <a:extLst>
              <a:ext uri="{FF2B5EF4-FFF2-40B4-BE49-F238E27FC236}">
                <a16:creationId xmlns:a16="http://schemas.microsoft.com/office/drawing/2014/main" id="{C6E47FC1-39D3-4CCC-ADA0-B82385B9398E}"/>
              </a:ext>
            </a:extLst>
          </p:cNvPr>
          <p:cNvSpPr txBox="1"/>
          <p:nvPr/>
        </p:nvSpPr>
        <p:spPr>
          <a:xfrm>
            <a:off x="4109002" y="5198476"/>
            <a:ext cx="6315158" cy="486287"/>
          </a:xfrm>
          <a:prstGeom prst="rect">
            <a:avLst/>
          </a:prstGeom>
          <a:noFill/>
        </p:spPr>
        <p:txBody>
          <a:bodyPr wrap="square" rtlCol="0">
            <a:noAutofit/>
          </a:bodyPr>
          <a:lstStyle>
            <a:defPPr>
              <a:defRPr lang="en-US"/>
            </a:defPPr>
            <a:lvl1pPr algn="ctr" defTabSz="731520">
              <a:defRPr sz="3200">
                <a:solidFill>
                  <a:schemeClr val="bg2"/>
                </a:solidFill>
              </a:defRPr>
            </a:lvl1p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282828"/>
                </a:solidFill>
                <a:effectLst/>
                <a:uLnTx/>
                <a:uFillTx/>
                <a:latin typeface="Amazon Ember"/>
                <a:ea typeface="+mn-ea"/>
                <a:cs typeface="+mn-cs"/>
              </a:rPr>
              <a:t>Design a prototype</a:t>
            </a:r>
          </a:p>
        </p:txBody>
      </p:sp>
      <p:grpSp>
        <p:nvGrpSpPr>
          <p:cNvPr id="420" name="Group 419">
            <a:extLst>
              <a:ext uri="{FF2B5EF4-FFF2-40B4-BE49-F238E27FC236}">
                <a16:creationId xmlns:a16="http://schemas.microsoft.com/office/drawing/2014/main" id="{0CDD1EA2-9A72-4321-9CAF-F84E1437F96B}"/>
              </a:ext>
            </a:extLst>
          </p:cNvPr>
          <p:cNvGrpSpPr/>
          <p:nvPr/>
        </p:nvGrpSpPr>
        <p:grpSpPr>
          <a:xfrm>
            <a:off x="5614507" y="2697406"/>
            <a:ext cx="3353565" cy="2183034"/>
            <a:chOff x="3771137" y="1856476"/>
            <a:chExt cx="1571838" cy="1023202"/>
          </a:xfrm>
        </p:grpSpPr>
        <p:sp>
          <p:nvSpPr>
            <p:cNvPr id="110" name="Freeform 5">
              <a:extLst>
                <a:ext uri="{FF2B5EF4-FFF2-40B4-BE49-F238E27FC236}">
                  <a16:creationId xmlns:a16="http://schemas.microsoft.com/office/drawing/2014/main" id="{E7993EE4-3CDE-45DA-822D-855338FDE778}"/>
                </a:ext>
              </a:extLst>
            </p:cNvPr>
            <p:cNvSpPr>
              <a:spLocks/>
            </p:cNvSpPr>
            <p:nvPr/>
          </p:nvSpPr>
          <p:spPr bwMode="auto">
            <a:xfrm>
              <a:off x="3917897" y="1856476"/>
              <a:ext cx="1278319" cy="928563"/>
            </a:xfrm>
            <a:custGeom>
              <a:avLst/>
              <a:gdLst>
                <a:gd name="T0" fmla="*/ 447 w 447"/>
                <a:gd name="T1" fmla="*/ 323 h 323"/>
                <a:gd name="T2" fmla="*/ 0 w 447"/>
                <a:gd name="T3" fmla="*/ 323 h 323"/>
                <a:gd name="T4" fmla="*/ 0 w 447"/>
                <a:gd name="T5" fmla="*/ 13 h 323"/>
                <a:gd name="T6" fmla="*/ 12 w 447"/>
                <a:gd name="T7" fmla="*/ 0 h 323"/>
                <a:gd name="T8" fmla="*/ 435 w 447"/>
                <a:gd name="T9" fmla="*/ 0 h 323"/>
                <a:gd name="T10" fmla="*/ 447 w 447"/>
                <a:gd name="T11" fmla="*/ 13 h 323"/>
                <a:gd name="T12" fmla="*/ 447 w 447"/>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447" h="323">
                  <a:moveTo>
                    <a:pt x="447" y="323"/>
                  </a:moveTo>
                  <a:cubicBezTo>
                    <a:pt x="0" y="323"/>
                    <a:pt x="0" y="323"/>
                    <a:pt x="0" y="323"/>
                  </a:cubicBezTo>
                  <a:cubicBezTo>
                    <a:pt x="0" y="13"/>
                    <a:pt x="0" y="13"/>
                    <a:pt x="0" y="13"/>
                  </a:cubicBezTo>
                  <a:cubicBezTo>
                    <a:pt x="0" y="6"/>
                    <a:pt x="5" y="0"/>
                    <a:pt x="12" y="0"/>
                  </a:cubicBezTo>
                  <a:cubicBezTo>
                    <a:pt x="435" y="0"/>
                    <a:pt x="435" y="0"/>
                    <a:pt x="435" y="0"/>
                  </a:cubicBezTo>
                  <a:cubicBezTo>
                    <a:pt x="442" y="0"/>
                    <a:pt x="447" y="6"/>
                    <a:pt x="447" y="13"/>
                  </a:cubicBezTo>
                  <a:lnTo>
                    <a:pt x="447" y="323"/>
                  </a:lnTo>
                  <a:close/>
                </a:path>
              </a:pathLst>
            </a:cu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111" name="Rectangle 6">
              <a:extLst>
                <a:ext uri="{FF2B5EF4-FFF2-40B4-BE49-F238E27FC236}">
                  <a16:creationId xmlns:a16="http://schemas.microsoft.com/office/drawing/2014/main" id="{163E7FA1-1CDC-47BA-B60D-7A45F49DDDF5}"/>
                </a:ext>
              </a:extLst>
            </p:cNvPr>
            <p:cNvSpPr>
              <a:spLocks noChangeArrowheads="1"/>
            </p:cNvSpPr>
            <p:nvPr/>
          </p:nvSpPr>
          <p:spPr bwMode="auto">
            <a:xfrm>
              <a:off x="3974132" y="1916826"/>
              <a:ext cx="1165848" cy="807863"/>
            </a:xfrm>
            <a:prstGeom prst="rect">
              <a:avLst/>
            </a:pr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112" name="Freeform 7">
              <a:extLst>
                <a:ext uri="{FF2B5EF4-FFF2-40B4-BE49-F238E27FC236}">
                  <a16:creationId xmlns:a16="http://schemas.microsoft.com/office/drawing/2014/main" id="{729F50CC-FF35-4EFC-9B53-F603BA986AEA}"/>
                </a:ext>
              </a:extLst>
            </p:cNvPr>
            <p:cNvSpPr>
              <a:spLocks/>
            </p:cNvSpPr>
            <p:nvPr/>
          </p:nvSpPr>
          <p:spPr bwMode="auto">
            <a:xfrm>
              <a:off x="3771137" y="2785039"/>
              <a:ext cx="1571838" cy="94639"/>
            </a:xfrm>
            <a:custGeom>
              <a:avLst/>
              <a:gdLst>
                <a:gd name="T0" fmla="*/ 319 w 549"/>
                <a:gd name="T1" fmla="*/ 0 h 33"/>
                <a:gd name="T2" fmla="*/ 319 w 549"/>
                <a:gd name="T3" fmla="*/ 11 h 33"/>
                <a:gd name="T4" fmla="*/ 230 w 549"/>
                <a:gd name="T5" fmla="*/ 11 h 33"/>
                <a:gd name="T6" fmla="*/ 230 w 549"/>
                <a:gd name="T7" fmla="*/ 0 h 33"/>
                <a:gd name="T8" fmla="*/ 0 w 549"/>
                <a:gd name="T9" fmla="*/ 0 h 33"/>
                <a:gd name="T10" fmla="*/ 0 w 549"/>
                <a:gd name="T11" fmla="*/ 21 h 33"/>
                <a:gd name="T12" fmla="*/ 12 w 549"/>
                <a:gd name="T13" fmla="*/ 33 h 33"/>
                <a:gd name="T14" fmla="*/ 537 w 549"/>
                <a:gd name="T15" fmla="*/ 33 h 33"/>
                <a:gd name="T16" fmla="*/ 549 w 549"/>
                <a:gd name="T17" fmla="*/ 21 h 33"/>
                <a:gd name="T18" fmla="*/ 549 w 549"/>
                <a:gd name="T19" fmla="*/ 0 h 33"/>
                <a:gd name="T20" fmla="*/ 319 w 549"/>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9" h="33">
                  <a:moveTo>
                    <a:pt x="319" y="0"/>
                  </a:moveTo>
                  <a:cubicBezTo>
                    <a:pt x="319" y="11"/>
                    <a:pt x="319" y="11"/>
                    <a:pt x="319" y="11"/>
                  </a:cubicBezTo>
                  <a:cubicBezTo>
                    <a:pt x="230" y="11"/>
                    <a:pt x="230" y="11"/>
                    <a:pt x="230" y="11"/>
                  </a:cubicBezTo>
                  <a:cubicBezTo>
                    <a:pt x="230" y="0"/>
                    <a:pt x="230" y="0"/>
                    <a:pt x="230" y="0"/>
                  </a:cubicBezTo>
                  <a:cubicBezTo>
                    <a:pt x="0" y="0"/>
                    <a:pt x="0" y="0"/>
                    <a:pt x="0" y="0"/>
                  </a:cubicBezTo>
                  <a:cubicBezTo>
                    <a:pt x="0" y="21"/>
                    <a:pt x="0" y="21"/>
                    <a:pt x="0" y="21"/>
                  </a:cubicBezTo>
                  <a:cubicBezTo>
                    <a:pt x="0" y="28"/>
                    <a:pt x="5" y="33"/>
                    <a:pt x="12" y="33"/>
                  </a:cubicBezTo>
                  <a:cubicBezTo>
                    <a:pt x="537" y="33"/>
                    <a:pt x="537" y="33"/>
                    <a:pt x="537" y="33"/>
                  </a:cubicBezTo>
                  <a:cubicBezTo>
                    <a:pt x="544" y="33"/>
                    <a:pt x="549" y="28"/>
                    <a:pt x="549" y="21"/>
                  </a:cubicBezTo>
                  <a:cubicBezTo>
                    <a:pt x="549" y="0"/>
                    <a:pt x="549" y="0"/>
                    <a:pt x="549" y="0"/>
                  </a:cubicBezTo>
                  <a:lnTo>
                    <a:pt x="319" y="0"/>
                  </a:lnTo>
                  <a:close/>
                </a:path>
              </a:pathLst>
            </a:cu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grpSp>
          <p:nvGrpSpPr>
            <p:cNvPr id="304" name="Group 113">
              <a:extLst>
                <a:ext uri="{FF2B5EF4-FFF2-40B4-BE49-F238E27FC236}">
                  <a16:creationId xmlns:a16="http://schemas.microsoft.com/office/drawing/2014/main" id="{3B353F63-6F76-4B2C-9542-BF320137AAD2}"/>
                </a:ext>
              </a:extLst>
            </p:cNvPr>
            <p:cNvGrpSpPr>
              <a:grpSpLocks noChangeAspect="1"/>
            </p:cNvGrpSpPr>
            <p:nvPr/>
          </p:nvGrpSpPr>
          <p:grpSpPr bwMode="auto">
            <a:xfrm>
              <a:off x="4150397" y="2016683"/>
              <a:ext cx="769388" cy="629891"/>
              <a:chOff x="10" y="7"/>
              <a:chExt cx="670" cy="672"/>
            </a:xfrm>
          </p:grpSpPr>
          <p:sp>
            <p:nvSpPr>
              <p:cNvPr id="306" name="Freeform 114">
                <a:extLst>
                  <a:ext uri="{FF2B5EF4-FFF2-40B4-BE49-F238E27FC236}">
                    <a16:creationId xmlns:a16="http://schemas.microsoft.com/office/drawing/2014/main" id="{804F3133-AD0B-4FB1-9870-6F88A0AB3402}"/>
                  </a:ext>
                </a:extLst>
              </p:cNvPr>
              <p:cNvSpPr>
                <a:spLocks/>
              </p:cNvSpPr>
              <p:nvPr/>
            </p:nvSpPr>
            <p:spPr bwMode="auto">
              <a:xfrm>
                <a:off x="10" y="7"/>
                <a:ext cx="670" cy="672"/>
              </a:xfrm>
              <a:custGeom>
                <a:avLst/>
                <a:gdLst>
                  <a:gd name="T0" fmla="*/ 41 w 670"/>
                  <a:gd name="T1" fmla="*/ 672 h 672"/>
                  <a:gd name="T2" fmla="*/ 0 w 670"/>
                  <a:gd name="T3" fmla="*/ 672 h 672"/>
                  <a:gd name="T4" fmla="*/ 0 w 670"/>
                  <a:gd name="T5" fmla="*/ 0 h 672"/>
                  <a:gd name="T6" fmla="*/ 670 w 670"/>
                  <a:gd name="T7" fmla="*/ 0 h 672"/>
                  <a:gd name="T8" fmla="*/ 670 w 670"/>
                  <a:gd name="T9" fmla="*/ 384 h 672"/>
                </a:gdLst>
                <a:ahLst/>
                <a:cxnLst>
                  <a:cxn ang="0">
                    <a:pos x="T0" y="T1"/>
                  </a:cxn>
                  <a:cxn ang="0">
                    <a:pos x="T2" y="T3"/>
                  </a:cxn>
                  <a:cxn ang="0">
                    <a:pos x="T4" y="T5"/>
                  </a:cxn>
                  <a:cxn ang="0">
                    <a:pos x="T6" y="T7"/>
                  </a:cxn>
                  <a:cxn ang="0">
                    <a:pos x="T8" y="T9"/>
                  </a:cxn>
                </a:cxnLst>
                <a:rect l="0" t="0" r="r" b="b"/>
                <a:pathLst>
                  <a:path w="670" h="672">
                    <a:moveTo>
                      <a:pt x="41" y="672"/>
                    </a:moveTo>
                    <a:lnTo>
                      <a:pt x="0" y="672"/>
                    </a:lnTo>
                    <a:lnTo>
                      <a:pt x="0" y="0"/>
                    </a:lnTo>
                    <a:lnTo>
                      <a:pt x="670" y="0"/>
                    </a:lnTo>
                    <a:lnTo>
                      <a:pt x="670" y="384"/>
                    </a:lnTo>
                  </a:path>
                </a:pathLst>
              </a:cu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307" name="Line 115">
                <a:extLst>
                  <a:ext uri="{FF2B5EF4-FFF2-40B4-BE49-F238E27FC236}">
                    <a16:creationId xmlns:a16="http://schemas.microsoft.com/office/drawing/2014/main" id="{9E4F2245-A924-49F8-A6C7-03CBA9D75AD3}"/>
                  </a:ext>
                </a:extLst>
              </p:cNvPr>
              <p:cNvSpPr>
                <a:spLocks noChangeShapeType="1"/>
              </p:cNvSpPr>
              <p:nvPr/>
            </p:nvSpPr>
            <p:spPr bwMode="auto">
              <a:xfrm>
                <a:off x="10" y="175"/>
                <a:ext cx="670" cy="0"/>
              </a:xfrm>
              <a:prstGeom prst="line">
                <a:avLst/>
              </a:pr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308" name="Line 116">
                <a:extLst>
                  <a:ext uri="{FF2B5EF4-FFF2-40B4-BE49-F238E27FC236}">
                    <a16:creationId xmlns:a16="http://schemas.microsoft.com/office/drawing/2014/main" id="{98C8CA82-28FD-49D6-9F68-EDF3F101D095}"/>
                  </a:ext>
                </a:extLst>
              </p:cNvPr>
              <p:cNvSpPr>
                <a:spLocks noChangeShapeType="1"/>
              </p:cNvSpPr>
              <p:nvPr/>
            </p:nvSpPr>
            <p:spPr bwMode="auto">
              <a:xfrm>
                <a:off x="10" y="91"/>
                <a:ext cx="670" cy="0"/>
              </a:xfrm>
              <a:prstGeom prst="line">
                <a:avLst/>
              </a:pr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309" name="Line 117">
                <a:extLst>
                  <a:ext uri="{FF2B5EF4-FFF2-40B4-BE49-F238E27FC236}">
                    <a16:creationId xmlns:a16="http://schemas.microsoft.com/office/drawing/2014/main" id="{C2D5A09C-2943-4E57-A4A7-3CDC8AFCED3E}"/>
                  </a:ext>
                </a:extLst>
              </p:cNvPr>
              <p:cNvSpPr>
                <a:spLocks noChangeShapeType="1"/>
              </p:cNvSpPr>
              <p:nvPr/>
            </p:nvSpPr>
            <p:spPr bwMode="auto">
              <a:xfrm>
                <a:off x="10" y="259"/>
                <a:ext cx="670" cy="0"/>
              </a:xfrm>
              <a:prstGeom prst="line">
                <a:avLst/>
              </a:pr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310" name="Line 118">
                <a:extLst>
                  <a:ext uri="{FF2B5EF4-FFF2-40B4-BE49-F238E27FC236}">
                    <a16:creationId xmlns:a16="http://schemas.microsoft.com/office/drawing/2014/main" id="{30A83339-2E4B-4C91-AB14-E88A2446A161}"/>
                  </a:ext>
                </a:extLst>
              </p:cNvPr>
              <p:cNvSpPr>
                <a:spLocks noChangeShapeType="1"/>
              </p:cNvSpPr>
              <p:nvPr/>
            </p:nvSpPr>
            <p:spPr bwMode="auto">
              <a:xfrm>
                <a:off x="10" y="343"/>
                <a:ext cx="310" cy="0"/>
              </a:xfrm>
              <a:prstGeom prst="line">
                <a:avLst/>
              </a:pr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311" name="Line 119">
                <a:extLst>
                  <a:ext uri="{FF2B5EF4-FFF2-40B4-BE49-F238E27FC236}">
                    <a16:creationId xmlns:a16="http://schemas.microsoft.com/office/drawing/2014/main" id="{2A8DBD23-6047-4516-B13F-D149C4CEC0CA}"/>
                  </a:ext>
                </a:extLst>
              </p:cNvPr>
              <p:cNvSpPr>
                <a:spLocks noChangeShapeType="1"/>
              </p:cNvSpPr>
              <p:nvPr/>
            </p:nvSpPr>
            <p:spPr bwMode="auto">
              <a:xfrm>
                <a:off x="10" y="427"/>
                <a:ext cx="207" cy="0"/>
              </a:xfrm>
              <a:prstGeom prst="line">
                <a:avLst/>
              </a:pr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312" name="Line 120">
                <a:extLst>
                  <a:ext uri="{FF2B5EF4-FFF2-40B4-BE49-F238E27FC236}">
                    <a16:creationId xmlns:a16="http://schemas.microsoft.com/office/drawing/2014/main" id="{C4F0CE39-1C06-40B6-9954-C4E2189BABA2}"/>
                  </a:ext>
                </a:extLst>
              </p:cNvPr>
              <p:cNvSpPr>
                <a:spLocks noChangeShapeType="1"/>
              </p:cNvSpPr>
              <p:nvPr/>
            </p:nvSpPr>
            <p:spPr bwMode="auto">
              <a:xfrm>
                <a:off x="10" y="511"/>
                <a:ext cx="134" cy="0"/>
              </a:xfrm>
              <a:prstGeom prst="line">
                <a:avLst/>
              </a:pr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313" name="Line 121">
                <a:extLst>
                  <a:ext uri="{FF2B5EF4-FFF2-40B4-BE49-F238E27FC236}">
                    <a16:creationId xmlns:a16="http://schemas.microsoft.com/office/drawing/2014/main" id="{15C3A9E2-DB60-479B-8FB1-83673787CC54}"/>
                  </a:ext>
                </a:extLst>
              </p:cNvPr>
              <p:cNvSpPr>
                <a:spLocks noChangeShapeType="1"/>
              </p:cNvSpPr>
              <p:nvPr/>
            </p:nvSpPr>
            <p:spPr bwMode="auto">
              <a:xfrm>
                <a:off x="512" y="7"/>
                <a:ext cx="0" cy="311"/>
              </a:xfrm>
              <a:prstGeom prst="line">
                <a:avLst/>
              </a:pr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314" name="Line 122">
                <a:extLst>
                  <a:ext uri="{FF2B5EF4-FFF2-40B4-BE49-F238E27FC236}">
                    <a16:creationId xmlns:a16="http://schemas.microsoft.com/office/drawing/2014/main" id="{1CBB03BE-EF05-4B03-A2CF-4AF36965862A}"/>
                  </a:ext>
                </a:extLst>
              </p:cNvPr>
              <p:cNvSpPr>
                <a:spLocks noChangeShapeType="1"/>
              </p:cNvSpPr>
              <p:nvPr/>
            </p:nvSpPr>
            <p:spPr bwMode="auto">
              <a:xfrm>
                <a:off x="596" y="7"/>
                <a:ext cx="0" cy="386"/>
              </a:xfrm>
              <a:prstGeom prst="line">
                <a:avLst/>
              </a:pr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315" name="Line 123">
                <a:extLst>
                  <a:ext uri="{FF2B5EF4-FFF2-40B4-BE49-F238E27FC236}">
                    <a16:creationId xmlns:a16="http://schemas.microsoft.com/office/drawing/2014/main" id="{0860D9E0-DE32-440C-9F06-B8A4CF73E35C}"/>
                  </a:ext>
                </a:extLst>
              </p:cNvPr>
              <p:cNvSpPr>
                <a:spLocks noChangeShapeType="1"/>
              </p:cNvSpPr>
              <p:nvPr/>
            </p:nvSpPr>
            <p:spPr bwMode="auto">
              <a:xfrm>
                <a:off x="428" y="7"/>
                <a:ext cx="0" cy="305"/>
              </a:xfrm>
              <a:prstGeom prst="line">
                <a:avLst/>
              </a:pr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316" name="Line 124">
                <a:extLst>
                  <a:ext uri="{FF2B5EF4-FFF2-40B4-BE49-F238E27FC236}">
                    <a16:creationId xmlns:a16="http://schemas.microsoft.com/office/drawing/2014/main" id="{79ED021B-D1B1-4165-984C-EBB9CBFD8809}"/>
                  </a:ext>
                </a:extLst>
              </p:cNvPr>
              <p:cNvSpPr>
                <a:spLocks noChangeShapeType="1"/>
              </p:cNvSpPr>
              <p:nvPr/>
            </p:nvSpPr>
            <p:spPr bwMode="auto">
              <a:xfrm>
                <a:off x="345" y="7"/>
                <a:ext cx="0" cy="311"/>
              </a:xfrm>
              <a:prstGeom prst="line">
                <a:avLst/>
              </a:pr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317" name="Line 125">
                <a:extLst>
                  <a:ext uri="{FF2B5EF4-FFF2-40B4-BE49-F238E27FC236}">
                    <a16:creationId xmlns:a16="http://schemas.microsoft.com/office/drawing/2014/main" id="{D324890C-3ABB-4AD9-8FD2-92D59E7E9817}"/>
                  </a:ext>
                </a:extLst>
              </p:cNvPr>
              <p:cNvSpPr>
                <a:spLocks noChangeShapeType="1"/>
              </p:cNvSpPr>
              <p:nvPr/>
            </p:nvSpPr>
            <p:spPr bwMode="auto">
              <a:xfrm>
                <a:off x="261" y="7"/>
                <a:ext cx="0" cy="395"/>
              </a:xfrm>
              <a:prstGeom prst="line">
                <a:avLst/>
              </a:pr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318" name="Line 126">
                <a:extLst>
                  <a:ext uri="{FF2B5EF4-FFF2-40B4-BE49-F238E27FC236}">
                    <a16:creationId xmlns:a16="http://schemas.microsoft.com/office/drawing/2014/main" id="{588F6EDD-173D-4FE7-B31A-A5FBA6870A05}"/>
                  </a:ext>
                </a:extLst>
              </p:cNvPr>
              <p:cNvSpPr>
                <a:spLocks noChangeShapeType="1"/>
              </p:cNvSpPr>
              <p:nvPr/>
            </p:nvSpPr>
            <p:spPr bwMode="auto">
              <a:xfrm>
                <a:off x="177" y="7"/>
                <a:ext cx="0" cy="460"/>
              </a:xfrm>
              <a:prstGeom prst="line">
                <a:avLst/>
              </a:pr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319" name="Freeform 127">
                <a:extLst>
                  <a:ext uri="{FF2B5EF4-FFF2-40B4-BE49-F238E27FC236}">
                    <a16:creationId xmlns:a16="http://schemas.microsoft.com/office/drawing/2014/main" id="{78C1F122-D9AB-4182-86E6-434B67D0F162}"/>
                  </a:ext>
                </a:extLst>
              </p:cNvPr>
              <p:cNvSpPr>
                <a:spLocks/>
              </p:cNvSpPr>
              <p:nvPr/>
            </p:nvSpPr>
            <p:spPr bwMode="auto">
              <a:xfrm>
                <a:off x="10" y="7"/>
                <a:ext cx="83" cy="588"/>
              </a:xfrm>
              <a:custGeom>
                <a:avLst/>
                <a:gdLst>
                  <a:gd name="T0" fmla="*/ 83 w 83"/>
                  <a:gd name="T1" fmla="*/ 0 h 588"/>
                  <a:gd name="T2" fmla="*/ 83 w 83"/>
                  <a:gd name="T3" fmla="*/ 588 h 588"/>
                  <a:gd name="T4" fmla="*/ 83 w 83"/>
                  <a:gd name="T5" fmla="*/ 588 h 588"/>
                  <a:gd name="T6" fmla="*/ 0 w 83"/>
                  <a:gd name="T7" fmla="*/ 588 h 588"/>
                </a:gdLst>
                <a:ahLst/>
                <a:cxnLst>
                  <a:cxn ang="0">
                    <a:pos x="T0" y="T1"/>
                  </a:cxn>
                  <a:cxn ang="0">
                    <a:pos x="T2" y="T3"/>
                  </a:cxn>
                  <a:cxn ang="0">
                    <a:pos x="T4" y="T5"/>
                  </a:cxn>
                  <a:cxn ang="0">
                    <a:pos x="T6" y="T7"/>
                  </a:cxn>
                </a:cxnLst>
                <a:rect l="0" t="0" r="r" b="b"/>
                <a:pathLst>
                  <a:path w="83" h="588">
                    <a:moveTo>
                      <a:pt x="83" y="0"/>
                    </a:moveTo>
                    <a:lnTo>
                      <a:pt x="83" y="588"/>
                    </a:lnTo>
                    <a:lnTo>
                      <a:pt x="83" y="588"/>
                    </a:lnTo>
                    <a:lnTo>
                      <a:pt x="0" y="588"/>
                    </a:lnTo>
                  </a:path>
                </a:pathLst>
              </a:cu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320" name="Line 128">
                <a:extLst>
                  <a:ext uri="{FF2B5EF4-FFF2-40B4-BE49-F238E27FC236}">
                    <a16:creationId xmlns:a16="http://schemas.microsoft.com/office/drawing/2014/main" id="{47AF8B8D-096A-4102-BBE7-193A0EECD2B8}"/>
                  </a:ext>
                </a:extLst>
              </p:cNvPr>
              <p:cNvSpPr>
                <a:spLocks noChangeShapeType="1"/>
              </p:cNvSpPr>
              <p:nvPr/>
            </p:nvSpPr>
            <p:spPr bwMode="auto">
              <a:xfrm>
                <a:off x="552" y="343"/>
                <a:ext cx="128" cy="0"/>
              </a:xfrm>
              <a:prstGeom prst="line">
                <a:avLst/>
              </a:pr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grpSp>
        <p:grpSp>
          <p:nvGrpSpPr>
            <p:cNvPr id="354" name="Group 353">
              <a:extLst>
                <a:ext uri="{FF2B5EF4-FFF2-40B4-BE49-F238E27FC236}">
                  <a16:creationId xmlns:a16="http://schemas.microsoft.com/office/drawing/2014/main" id="{0A75ACBA-02D5-495E-9E2B-EE5EDBC8912F}"/>
                </a:ext>
              </a:extLst>
            </p:cNvPr>
            <p:cNvGrpSpPr/>
            <p:nvPr/>
          </p:nvGrpSpPr>
          <p:grpSpPr>
            <a:xfrm>
              <a:off x="4203277" y="2043561"/>
              <a:ext cx="834471" cy="613246"/>
              <a:chOff x="4165955" y="2009971"/>
              <a:chExt cx="834471" cy="613246"/>
            </a:xfrm>
          </p:grpSpPr>
          <p:sp>
            <p:nvSpPr>
              <p:cNvPr id="302" name="Freeform: Shape 301">
                <a:extLst>
                  <a:ext uri="{FF2B5EF4-FFF2-40B4-BE49-F238E27FC236}">
                    <a16:creationId xmlns:a16="http://schemas.microsoft.com/office/drawing/2014/main" id="{6E789EC9-5930-4297-ADA5-4E4FC7BECB78}"/>
                  </a:ext>
                </a:extLst>
              </p:cNvPr>
              <p:cNvSpPr/>
              <p:nvPr/>
            </p:nvSpPr>
            <p:spPr>
              <a:xfrm rot="19645249">
                <a:off x="4681806" y="2340901"/>
                <a:ext cx="107947" cy="177702"/>
              </a:xfrm>
              <a:custGeom>
                <a:avLst/>
                <a:gdLst>
                  <a:gd name="connsiteX0" fmla="*/ 95535 w 191069"/>
                  <a:gd name="connsiteY0" fmla="*/ 0 h 314536"/>
                  <a:gd name="connsiteX1" fmla="*/ 191069 w 191069"/>
                  <a:gd name="connsiteY1" fmla="*/ 232012 h 314536"/>
                  <a:gd name="connsiteX2" fmla="*/ 126242 w 191069"/>
                  <a:gd name="connsiteY2" fmla="*/ 232012 h 314536"/>
                  <a:gd name="connsiteX3" fmla="*/ 126242 w 191069"/>
                  <a:gd name="connsiteY3" fmla="*/ 314536 h 314536"/>
                  <a:gd name="connsiteX4" fmla="*/ 64827 w 191069"/>
                  <a:gd name="connsiteY4" fmla="*/ 314536 h 314536"/>
                  <a:gd name="connsiteX5" fmla="*/ 64827 w 191069"/>
                  <a:gd name="connsiteY5" fmla="*/ 232012 h 314536"/>
                  <a:gd name="connsiteX6" fmla="*/ 0 w 191069"/>
                  <a:gd name="connsiteY6" fmla="*/ 232012 h 31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069" h="314536">
                    <a:moveTo>
                      <a:pt x="95535" y="0"/>
                    </a:moveTo>
                    <a:lnTo>
                      <a:pt x="191069" y="232012"/>
                    </a:lnTo>
                    <a:lnTo>
                      <a:pt x="126242" y="232012"/>
                    </a:lnTo>
                    <a:lnTo>
                      <a:pt x="126242" y="314536"/>
                    </a:lnTo>
                    <a:lnTo>
                      <a:pt x="64827" y="314536"/>
                    </a:lnTo>
                    <a:lnTo>
                      <a:pt x="64827" y="232012"/>
                    </a:lnTo>
                    <a:lnTo>
                      <a:pt x="0" y="232012"/>
                    </a:lnTo>
                    <a:close/>
                  </a:path>
                </a:pathLst>
              </a:cu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329" name="Rectangle 32">
                <a:extLst>
                  <a:ext uri="{FF2B5EF4-FFF2-40B4-BE49-F238E27FC236}">
                    <a16:creationId xmlns:a16="http://schemas.microsoft.com/office/drawing/2014/main" id="{AF855498-AE26-4058-B4AA-EDD5CB456B18}"/>
                  </a:ext>
                </a:extLst>
              </p:cNvPr>
              <p:cNvSpPr/>
              <p:nvPr/>
            </p:nvSpPr>
            <p:spPr>
              <a:xfrm flipH="1">
                <a:off x="4649038" y="2009971"/>
                <a:ext cx="294658" cy="508430"/>
              </a:xfrm>
              <a:custGeom>
                <a:avLst/>
                <a:gdLst>
                  <a:gd name="connsiteX0" fmla="*/ 0 w 365760"/>
                  <a:gd name="connsiteY0" fmla="*/ 0 h 1643531"/>
                  <a:gd name="connsiteX1" fmla="*/ 365760 w 365760"/>
                  <a:gd name="connsiteY1" fmla="*/ 0 h 1643531"/>
                  <a:gd name="connsiteX2" fmla="*/ 365760 w 365760"/>
                  <a:gd name="connsiteY2" fmla="*/ 1643531 h 1643531"/>
                  <a:gd name="connsiteX3" fmla="*/ 0 w 365760"/>
                  <a:gd name="connsiteY3" fmla="*/ 1643531 h 1643531"/>
                  <a:gd name="connsiteX4" fmla="*/ 0 w 365760"/>
                  <a:gd name="connsiteY4" fmla="*/ 0 h 1643531"/>
                  <a:gd name="connsiteX0" fmla="*/ 525780 w 891540"/>
                  <a:gd name="connsiteY0" fmla="*/ 0 h 1643531"/>
                  <a:gd name="connsiteX1" fmla="*/ 891540 w 891540"/>
                  <a:gd name="connsiteY1" fmla="*/ 0 h 1643531"/>
                  <a:gd name="connsiteX2" fmla="*/ 891540 w 891540"/>
                  <a:gd name="connsiteY2" fmla="*/ 1643531 h 1643531"/>
                  <a:gd name="connsiteX3" fmla="*/ 0 w 891540"/>
                  <a:gd name="connsiteY3" fmla="*/ 1506371 h 1643531"/>
                  <a:gd name="connsiteX4" fmla="*/ 525780 w 891540"/>
                  <a:gd name="connsiteY4" fmla="*/ 0 h 1643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540" h="1643531">
                    <a:moveTo>
                      <a:pt x="525780" y="0"/>
                    </a:moveTo>
                    <a:lnTo>
                      <a:pt x="891540" y="0"/>
                    </a:lnTo>
                    <a:lnTo>
                      <a:pt x="891540" y="1643531"/>
                    </a:lnTo>
                    <a:lnTo>
                      <a:pt x="0" y="1506371"/>
                    </a:lnTo>
                    <a:lnTo>
                      <a:pt x="525780" y="0"/>
                    </a:lnTo>
                    <a:close/>
                  </a:path>
                </a:pathLst>
              </a:custGeom>
              <a:solidFill>
                <a:schemeClr val="accent2"/>
              </a:solid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340" name="Freeform: Shape 339">
                <a:extLst>
                  <a:ext uri="{FF2B5EF4-FFF2-40B4-BE49-F238E27FC236}">
                    <a16:creationId xmlns:a16="http://schemas.microsoft.com/office/drawing/2014/main" id="{E937BF56-884C-43AB-9506-525906A01BAC}"/>
                  </a:ext>
                </a:extLst>
              </p:cNvPr>
              <p:cNvSpPr/>
              <p:nvPr/>
            </p:nvSpPr>
            <p:spPr>
              <a:xfrm>
                <a:off x="4201202" y="2209997"/>
                <a:ext cx="763304" cy="398210"/>
              </a:xfrm>
              <a:custGeom>
                <a:avLst/>
                <a:gdLst>
                  <a:gd name="connsiteX0" fmla="*/ 381652 w 763304"/>
                  <a:gd name="connsiteY0" fmla="*/ 0 h 398210"/>
                  <a:gd name="connsiteX1" fmla="*/ 763304 w 763304"/>
                  <a:gd name="connsiteY1" fmla="*/ 381653 h 398210"/>
                  <a:gd name="connsiteX2" fmla="*/ 761635 w 763304"/>
                  <a:gd name="connsiteY2" fmla="*/ 398210 h 398210"/>
                  <a:gd name="connsiteX3" fmla="*/ 1669 w 763304"/>
                  <a:gd name="connsiteY3" fmla="*/ 398210 h 398210"/>
                  <a:gd name="connsiteX4" fmla="*/ 0 w 763304"/>
                  <a:gd name="connsiteY4" fmla="*/ 381653 h 398210"/>
                  <a:gd name="connsiteX5" fmla="*/ 381652 w 763304"/>
                  <a:gd name="connsiteY5" fmla="*/ 0 h 3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304" h="398210">
                    <a:moveTo>
                      <a:pt x="381652" y="0"/>
                    </a:moveTo>
                    <a:cubicBezTo>
                      <a:pt x="592433" y="0"/>
                      <a:pt x="763304" y="170872"/>
                      <a:pt x="763304" y="381653"/>
                    </a:cubicBezTo>
                    <a:lnTo>
                      <a:pt x="761635" y="398210"/>
                    </a:lnTo>
                    <a:lnTo>
                      <a:pt x="1669" y="398210"/>
                    </a:lnTo>
                    <a:lnTo>
                      <a:pt x="0" y="381653"/>
                    </a:lnTo>
                    <a:cubicBezTo>
                      <a:pt x="0" y="170872"/>
                      <a:pt x="170871" y="0"/>
                      <a:pt x="381652" y="0"/>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
            <p:nvSpPr>
              <p:cNvPr id="331" name="Rectangle 330">
                <a:extLst>
                  <a:ext uri="{FF2B5EF4-FFF2-40B4-BE49-F238E27FC236}">
                    <a16:creationId xmlns:a16="http://schemas.microsoft.com/office/drawing/2014/main" id="{D9C695D6-0092-4848-A32B-2FA03FE905C7}"/>
                  </a:ext>
                </a:extLst>
              </p:cNvPr>
              <p:cNvSpPr/>
              <p:nvPr/>
            </p:nvSpPr>
            <p:spPr>
              <a:xfrm>
                <a:off x="4165955" y="2565411"/>
                <a:ext cx="834471" cy="52477"/>
              </a:xfrm>
              <a:custGeom>
                <a:avLst/>
                <a:gdLst>
                  <a:gd name="connsiteX0" fmla="*/ 0 w 834471"/>
                  <a:gd name="connsiteY0" fmla="*/ 0 h 52477"/>
                  <a:gd name="connsiteX1" fmla="*/ 834471 w 834471"/>
                  <a:gd name="connsiteY1" fmla="*/ 0 h 52477"/>
                  <a:gd name="connsiteX2" fmla="*/ 834471 w 834471"/>
                  <a:gd name="connsiteY2" fmla="*/ 52477 h 52477"/>
                  <a:gd name="connsiteX3" fmla="*/ 0 w 834471"/>
                  <a:gd name="connsiteY3" fmla="*/ 52477 h 52477"/>
                  <a:gd name="connsiteX4" fmla="*/ 0 w 834471"/>
                  <a:gd name="connsiteY4" fmla="*/ 0 h 52477"/>
                  <a:gd name="connsiteX0" fmla="*/ 0 w 834471"/>
                  <a:gd name="connsiteY0" fmla="*/ 0 h 53098"/>
                  <a:gd name="connsiteX1" fmla="*/ 834471 w 834471"/>
                  <a:gd name="connsiteY1" fmla="*/ 0 h 53098"/>
                  <a:gd name="connsiteX2" fmla="*/ 834471 w 834471"/>
                  <a:gd name="connsiteY2" fmla="*/ 52477 h 53098"/>
                  <a:gd name="connsiteX3" fmla="*/ 236593 w 834471"/>
                  <a:gd name="connsiteY3" fmla="*/ 53098 h 53098"/>
                  <a:gd name="connsiteX4" fmla="*/ 0 w 834471"/>
                  <a:gd name="connsiteY4" fmla="*/ 52477 h 53098"/>
                  <a:gd name="connsiteX5" fmla="*/ 0 w 834471"/>
                  <a:gd name="connsiteY5" fmla="*/ 0 h 53098"/>
                  <a:gd name="connsiteX0" fmla="*/ 236593 w 834471"/>
                  <a:gd name="connsiteY0" fmla="*/ 53098 h 144538"/>
                  <a:gd name="connsiteX1" fmla="*/ 0 w 834471"/>
                  <a:gd name="connsiteY1" fmla="*/ 52477 h 144538"/>
                  <a:gd name="connsiteX2" fmla="*/ 0 w 834471"/>
                  <a:gd name="connsiteY2" fmla="*/ 0 h 144538"/>
                  <a:gd name="connsiteX3" fmla="*/ 834471 w 834471"/>
                  <a:gd name="connsiteY3" fmla="*/ 0 h 144538"/>
                  <a:gd name="connsiteX4" fmla="*/ 834471 w 834471"/>
                  <a:gd name="connsiteY4" fmla="*/ 52477 h 144538"/>
                  <a:gd name="connsiteX5" fmla="*/ 328033 w 834471"/>
                  <a:gd name="connsiteY5" fmla="*/ 144538 h 144538"/>
                  <a:gd name="connsiteX0" fmla="*/ 236593 w 834471"/>
                  <a:gd name="connsiteY0" fmla="*/ 53098 h 53098"/>
                  <a:gd name="connsiteX1" fmla="*/ 0 w 834471"/>
                  <a:gd name="connsiteY1" fmla="*/ 52477 h 53098"/>
                  <a:gd name="connsiteX2" fmla="*/ 0 w 834471"/>
                  <a:gd name="connsiteY2" fmla="*/ 0 h 53098"/>
                  <a:gd name="connsiteX3" fmla="*/ 834471 w 834471"/>
                  <a:gd name="connsiteY3" fmla="*/ 0 h 53098"/>
                  <a:gd name="connsiteX4" fmla="*/ 834471 w 834471"/>
                  <a:gd name="connsiteY4" fmla="*/ 52477 h 53098"/>
                  <a:gd name="connsiteX0" fmla="*/ 0 w 834471"/>
                  <a:gd name="connsiteY0" fmla="*/ 52477 h 52477"/>
                  <a:gd name="connsiteX1" fmla="*/ 0 w 834471"/>
                  <a:gd name="connsiteY1" fmla="*/ 0 h 52477"/>
                  <a:gd name="connsiteX2" fmla="*/ 834471 w 834471"/>
                  <a:gd name="connsiteY2" fmla="*/ 0 h 52477"/>
                  <a:gd name="connsiteX3" fmla="*/ 834471 w 834471"/>
                  <a:gd name="connsiteY3" fmla="*/ 52477 h 52477"/>
                </a:gdLst>
                <a:ahLst/>
                <a:cxnLst>
                  <a:cxn ang="0">
                    <a:pos x="connsiteX0" y="connsiteY0"/>
                  </a:cxn>
                  <a:cxn ang="0">
                    <a:pos x="connsiteX1" y="connsiteY1"/>
                  </a:cxn>
                  <a:cxn ang="0">
                    <a:pos x="connsiteX2" y="connsiteY2"/>
                  </a:cxn>
                  <a:cxn ang="0">
                    <a:pos x="connsiteX3" y="connsiteY3"/>
                  </a:cxn>
                </a:cxnLst>
                <a:rect l="l" t="t" r="r" b="b"/>
                <a:pathLst>
                  <a:path w="834471" h="52477">
                    <a:moveTo>
                      <a:pt x="0" y="52477"/>
                    </a:moveTo>
                    <a:lnTo>
                      <a:pt x="0" y="0"/>
                    </a:lnTo>
                    <a:lnTo>
                      <a:pt x="834471" y="0"/>
                    </a:lnTo>
                    <a:lnTo>
                      <a:pt x="834471" y="52477"/>
                    </a:lnTo>
                  </a:path>
                </a:pathLst>
              </a:custGeom>
              <a:solidFill>
                <a:schemeClr val="accent2"/>
              </a:solid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332" name="Trapezoid 331">
                <a:extLst>
                  <a:ext uri="{FF2B5EF4-FFF2-40B4-BE49-F238E27FC236}">
                    <a16:creationId xmlns:a16="http://schemas.microsoft.com/office/drawing/2014/main" id="{CC6338E3-90D0-4298-AB0E-4E1DCEF07A2B}"/>
                  </a:ext>
                </a:extLst>
              </p:cNvPr>
              <p:cNvSpPr/>
              <p:nvPr/>
            </p:nvSpPr>
            <p:spPr>
              <a:xfrm>
                <a:off x="4512671" y="2186078"/>
                <a:ext cx="142758" cy="289642"/>
              </a:xfrm>
              <a:prstGeom prst="trapezoid">
                <a:avLst/>
              </a:prstGeom>
              <a:solidFill>
                <a:schemeClr val="accent2"/>
              </a:solid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cxnSp>
            <p:nvCxnSpPr>
              <p:cNvPr id="333" name="Straight Connector 332">
                <a:extLst>
                  <a:ext uri="{FF2B5EF4-FFF2-40B4-BE49-F238E27FC236}">
                    <a16:creationId xmlns:a16="http://schemas.microsoft.com/office/drawing/2014/main" id="{992A0C13-9BD8-4A92-A039-850E9BEBFB89}"/>
                  </a:ext>
                </a:extLst>
              </p:cNvPr>
              <p:cNvCxnSpPr>
                <a:cxnSpLocks/>
              </p:cNvCxnSpPr>
              <p:nvPr/>
            </p:nvCxnSpPr>
            <p:spPr>
              <a:xfrm>
                <a:off x="4584050" y="2239077"/>
                <a:ext cx="0" cy="182287"/>
              </a:xfrm>
              <a:prstGeom prst="line">
                <a:avLst/>
              </a:prstGeom>
              <a:noFill/>
              <a:ln w="19050" cap="rnd">
                <a:solidFill>
                  <a:schemeClr val="bg2"/>
                </a:solidFill>
                <a:prstDash val="solid"/>
                <a:round/>
              </a:ln>
            </p:spPr>
          </p:cxnSp>
          <p:sp>
            <p:nvSpPr>
              <p:cNvPr id="336" name="Oval 335">
                <a:extLst>
                  <a:ext uri="{FF2B5EF4-FFF2-40B4-BE49-F238E27FC236}">
                    <a16:creationId xmlns:a16="http://schemas.microsoft.com/office/drawing/2014/main" id="{E68E5EC2-86B8-46F4-9793-79504AC26198}"/>
                  </a:ext>
                </a:extLst>
              </p:cNvPr>
              <p:cNvSpPr/>
              <p:nvPr/>
            </p:nvSpPr>
            <p:spPr>
              <a:xfrm>
                <a:off x="4697979" y="2077199"/>
                <a:ext cx="58419" cy="58419"/>
              </a:xfrm>
              <a:prstGeom prst="ellipse">
                <a:avLst/>
              </a:pr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352" name="Freeform: Shape 351">
                <a:extLst>
                  <a:ext uri="{FF2B5EF4-FFF2-40B4-BE49-F238E27FC236}">
                    <a16:creationId xmlns:a16="http://schemas.microsoft.com/office/drawing/2014/main" id="{1D7570CD-0902-4A4C-A546-43FBE3F30162}"/>
                  </a:ext>
                </a:extLst>
              </p:cNvPr>
              <p:cNvSpPr/>
              <p:nvPr/>
            </p:nvSpPr>
            <p:spPr>
              <a:xfrm>
                <a:off x="4463296" y="2458497"/>
                <a:ext cx="239244" cy="164720"/>
              </a:xfrm>
              <a:custGeom>
                <a:avLst/>
                <a:gdLst>
                  <a:gd name="connsiteX0" fmla="*/ 69596 w 139192"/>
                  <a:gd name="connsiteY0" fmla="*/ 0 h 95834"/>
                  <a:gd name="connsiteX1" fmla="*/ 139192 w 139192"/>
                  <a:gd name="connsiteY1" fmla="*/ 69596 h 95834"/>
                  <a:gd name="connsiteX2" fmla="*/ 133895 w 139192"/>
                  <a:gd name="connsiteY2" fmla="*/ 95834 h 95834"/>
                  <a:gd name="connsiteX3" fmla="*/ 5297 w 139192"/>
                  <a:gd name="connsiteY3" fmla="*/ 95834 h 95834"/>
                  <a:gd name="connsiteX4" fmla="*/ 0 w 139192"/>
                  <a:gd name="connsiteY4" fmla="*/ 69596 h 95834"/>
                  <a:gd name="connsiteX5" fmla="*/ 69596 w 139192"/>
                  <a:gd name="connsiteY5" fmla="*/ 0 h 95834"/>
                  <a:gd name="connsiteX0" fmla="*/ 69596 w 139192"/>
                  <a:gd name="connsiteY0" fmla="*/ 0 h 95834"/>
                  <a:gd name="connsiteX1" fmla="*/ 139192 w 139192"/>
                  <a:gd name="connsiteY1" fmla="*/ 69596 h 95834"/>
                  <a:gd name="connsiteX2" fmla="*/ 133895 w 139192"/>
                  <a:gd name="connsiteY2" fmla="*/ 95834 h 95834"/>
                  <a:gd name="connsiteX3" fmla="*/ 78125 w 139192"/>
                  <a:gd name="connsiteY3" fmla="*/ 93095 h 95834"/>
                  <a:gd name="connsiteX4" fmla="*/ 5297 w 139192"/>
                  <a:gd name="connsiteY4" fmla="*/ 95834 h 95834"/>
                  <a:gd name="connsiteX5" fmla="*/ 0 w 139192"/>
                  <a:gd name="connsiteY5" fmla="*/ 69596 h 95834"/>
                  <a:gd name="connsiteX6" fmla="*/ 69596 w 139192"/>
                  <a:gd name="connsiteY6" fmla="*/ 0 h 95834"/>
                  <a:gd name="connsiteX0" fmla="*/ 78125 w 139192"/>
                  <a:gd name="connsiteY0" fmla="*/ 93095 h 146295"/>
                  <a:gd name="connsiteX1" fmla="*/ 5297 w 139192"/>
                  <a:gd name="connsiteY1" fmla="*/ 95834 h 146295"/>
                  <a:gd name="connsiteX2" fmla="*/ 0 w 139192"/>
                  <a:gd name="connsiteY2" fmla="*/ 69596 h 146295"/>
                  <a:gd name="connsiteX3" fmla="*/ 69596 w 139192"/>
                  <a:gd name="connsiteY3" fmla="*/ 0 h 146295"/>
                  <a:gd name="connsiteX4" fmla="*/ 139192 w 139192"/>
                  <a:gd name="connsiteY4" fmla="*/ 69596 h 146295"/>
                  <a:gd name="connsiteX5" fmla="*/ 133895 w 139192"/>
                  <a:gd name="connsiteY5" fmla="*/ 95834 h 146295"/>
                  <a:gd name="connsiteX6" fmla="*/ 131325 w 139192"/>
                  <a:gd name="connsiteY6" fmla="*/ 146295 h 146295"/>
                  <a:gd name="connsiteX0" fmla="*/ 78125 w 139192"/>
                  <a:gd name="connsiteY0" fmla="*/ 93095 h 95834"/>
                  <a:gd name="connsiteX1" fmla="*/ 5297 w 139192"/>
                  <a:gd name="connsiteY1" fmla="*/ 95834 h 95834"/>
                  <a:gd name="connsiteX2" fmla="*/ 0 w 139192"/>
                  <a:gd name="connsiteY2" fmla="*/ 69596 h 95834"/>
                  <a:gd name="connsiteX3" fmla="*/ 69596 w 139192"/>
                  <a:gd name="connsiteY3" fmla="*/ 0 h 95834"/>
                  <a:gd name="connsiteX4" fmla="*/ 139192 w 139192"/>
                  <a:gd name="connsiteY4" fmla="*/ 69596 h 95834"/>
                  <a:gd name="connsiteX5" fmla="*/ 133895 w 139192"/>
                  <a:gd name="connsiteY5" fmla="*/ 95834 h 95834"/>
                  <a:gd name="connsiteX0" fmla="*/ 5297 w 139192"/>
                  <a:gd name="connsiteY0" fmla="*/ 95834 h 95834"/>
                  <a:gd name="connsiteX1" fmla="*/ 0 w 139192"/>
                  <a:gd name="connsiteY1" fmla="*/ 69596 h 95834"/>
                  <a:gd name="connsiteX2" fmla="*/ 69596 w 139192"/>
                  <a:gd name="connsiteY2" fmla="*/ 0 h 95834"/>
                  <a:gd name="connsiteX3" fmla="*/ 139192 w 139192"/>
                  <a:gd name="connsiteY3" fmla="*/ 69596 h 95834"/>
                  <a:gd name="connsiteX4" fmla="*/ 133895 w 139192"/>
                  <a:gd name="connsiteY4" fmla="*/ 95834 h 95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92" h="95834">
                    <a:moveTo>
                      <a:pt x="5297" y="95834"/>
                    </a:moveTo>
                    <a:lnTo>
                      <a:pt x="0" y="69596"/>
                    </a:lnTo>
                    <a:cubicBezTo>
                      <a:pt x="0" y="31159"/>
                      <a:pt x="31159" y="0"/>
                      <a:pt x="69596" y="0"/>
                    </a:cubicBezTo>
                    <a:cubicBezTo>
                      <a:pt x="108033" y="0"/>
                      <a:pt x="139192" y="31159"/>
                      <a:pt x="139192" y="69596"/>
                    </a:cubicBezTo>
                    <a:lnTo>
                      <a:pt x="133895" y="95834"/>
                    </a:lnTo>
                  </a:path>
                </a:pathLst>
              </a:custGeom>
              <a:solidFill>
                <a:schemeClr val="accent2"/>
              </a:solid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351" name="Freeform: Shape 350">
                <a:extLst>
                  <a:ext uri="{FF2B5EF4-FFF2-40B4-BE49-F238E27FC236}">
                    <a16:creationId xmlns:a16="http://schemas.microsoft.com/office/drawing/2014/main" id="{A049FA68-954E-4ED4-A652-79F32B46EE41}"/>
                  </a:ext>
                </a:extLst>
              </p:cNvPr>
              <p:cNvSpPr/>
              <p:nvPr/>
            </p:nvSpPr>
            <p:spPr>
              <a:xfrm>
                <a:off x="4513258" y="2522054"/>
                <a:ext cx="139192" cy="95834"/>
              </a:xfrm>
              <a:custGeom>
                <a:avLst/>
                <a:gdLst>
                  <a:gd name="connsiteX0" fmla="*/ 69596 w 139192"/>
                  <a:gd name="connsiteY0" fmla="*/ 0 h 95834"/>
                  <a:gd name="connsiteX1" fmla="*/ 139192 w 139192"/>
                  <a:gd name="connsiteY1" fmla="*/ 69596 h 95834"/>
                  <a:gd name="connsiteX2" fmla="*/ 133895 w 139192"/>
                  <a:gd name="connsiteY2" fmla="*/ 95834 h 95834"/>
                  <a:gd name="connsiteX3" fmla="*/ 5297 w 139192"/>
                  <a:gd name="connsiteY3" fmla="*/ 95834 h 95834"/>
                  <a:gd name="connsiteX4" fmla="*/ 0 w 139192"/>
                  <a:gd name="connsiteY4" fmla="*/ 69596 h 95834"/>
                  <a:gd name="connsiteX5" fmla="*/ 69596 w 139192"/>
                  <a:gd name="connsiteY5" fmla="*/ 0 h 9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192" h="95834">
                    <a:moveTo>
                      <a:pt x="69596" y="0"/>
                    </a:moveTo>
                    <a:cubicBezTo>
                      <a:pt x="108033" y="0"/>
                      <a:pt x="139192" y="31159"/>
                      <a:pt x="139192" y="69596"/>
                    </a:cubicBezTo>
                    <a:lnTo>
                      <a:pt x="133895" y="95834"/>
                    </a:lnTo>
                    <a:lnTo>
                      <a:pt x="5297" y="95834"/>
                    </a:lnTo>
                    <a:lnTo>
                      <a:pt x="0" y="69596"/>
                    </a:lnTo>
                    <a:cubicBezTo>
                      <a:pt x="0" y="31159"/>
                      <a:pt x="31159" y="0"/>
                      <a:pt x="69596" y="0"/>
                    </a:cubicBezTo>
                    <a:close/>
                  </a:path>
                </a:pathLst>
              </a:cu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grpSp>
      </p:grpSp>
      <p:sp>
        <p:nvSpPr>
          <p:cNvPr id="421" name="TextBox 420">
            <a:extLst>
              <a:ext uri="{FF2B5EF4-FFF2-40B4-BE49-F238E27FC236}">
                <a16:creationId xmlns:a16="http://schemas.microsoft.com/office/drawing/2014/main" id="{04D36C79-AB4A-4D53-8697-9489EE677A58}"/>
              </a:ext>
            </a:extLst>
          </p:cNvPr>
          <p:cNvSpPr txBox="1"/>
          <p:nvPr/>
        </p:nvSpPr>
        <p:spPr>
          <a:xfrm>
            <a:off x="17001701" y="7143249"/>
            <a:ext cx="3296090" cy="880241"/>
          </a:xfrm>
          <a:prstGeom prst="rect">
            <a:avLst/>
          </a:prstGeom>
          <a:noFill/>
        </p:spPr>
        <p:txBody>
          <a:bodyPr wrap="square" rtlCol="0">
            <a:noAutofit/>
          </a:bodyPr>
          <a:lstStyle>
            <a:defPPr>
              <a:defRPr lang="en-US"/>
            </a:defPPr>
            <a:lvl1pPr algn="ctr" defTabSz="731520">
              <a:defRPr sz="3200">
                <a:solidFill>
                  <a:schemeClr val="bg2"/>
                </a:solidFill>
              </a:defRPr>
            </a:lvl1p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282828"/>
                </a:solidFill>
                <a:effectLst/>
                <a:uLnTx/>
                <a:uFillTx/>
                <a:latin typeface="Amazon Ember"/>
                <a:ea typeface="+mn-ea"/>
                <a:cs typeface="+mn-cs"/>
              </a:rPr>
              <a:t>Carve from </a:t>
            </a:r>
            <a:br>
              <a:rPr kumimoji="0" lang="en-US" sz="3200" b="0" i="0" u="none" strike="noStrike" kern="1200" cap="none" spc="0" normalizeH="0" baseline="0" noProof="0" dirty="0">
                <a:ln>
                  <a:noFill/>
                </a:ln>
                <a:solidFill>
                  <a:srgbClr val="282828"/>
                </a:solidFill>
                <a:effectLst/>
                <a:uLnTx/>
                <a:uFillTx/>
                <a:latin typeface="Amazon Ember"/>
                <a:ea typeface="+mn-ea"/>
                <a:cs typeface="+mn-cs"/>
              </a:rPr>
            </a:br>
            <a:r>
              <a:rPr kumimoji="0" lang="en-US" sz="3200" b="0" i="0" u="none" strike="noStrike" kern="1200" cap="none" spc="0" normalizeH="0" baseline="0" noProof="0" dirty="0">
                <a:ln>
                  <a:noFill/>
                </a:ln>
                <a:solidFill>
                  <a:srgbClr val="282828"/>
                </a:solidFill>
                <a:effectLst/>
                <a:uLnTx/>
                <a:uFillTx/>
                <a:latin typeface="Amazon Ember"/>
                <a:ea typeface="+mn-ea"/>
                <a:cs typeface="+mn-cs"/>
              </a:rPr>
              <a:t>modeling clay</a:t>
            </a:r>
          </a:p>
        </p:txBody>
      </p:sp>
      <p:grpSp>
        <p:nvGrpSpPr>
          <p:cNvPr id="422" name="Group 421">
            <a:extLst>
              <a:ext uri="{FF2B5EF4-FFF2-40B4-BE49-F238E27FC236}">
                <a16:creationId xmlns:a16="http://schemas.microsoft.com/office/drawing/2014/main" id="{525F9F6B-6F6E-441B-AD23-2622B6EC837A}"/>
              </a:ext>
            </a:extLst>
          </p:cNvPr>
          <p:cNvGrpSpPr/>
          <p:nvPr/>
        </p:nvGrpSpPr>
        <p:grpSpPr>
          <a:xfrm>
            <a:off x="16455078" y="3366861"/>
            <a:ext cx="714147" cy="701104"/>
            <a:chOff x="2078736" y="2042296"/>
            <a:chExt cx="678796" cy="666398"/>
          </a:xfrm>
        </p:grpSpPr>
        <p:sp>
          <p:nvSpPr>
            <p:cNvPr id="423" name="Freeform 60">
              <a:extLst>
                <a:ext uri="{FF2B5EF4-FFF2-40B4-BE49-F238E27FC236}">
                  <a16:creationId xmlns:a16="http://schemas.microsoft.com/office/drawing/2014/main" id="{255C9EEB-EDC2-4AB4-8A96-DB45D074C2C6}"/>
                </a:ext>
              </a:extLst>
            </p:cNvPr>
            <p:cNvSpPr>
              <a:spLocks/>
            </p:cNvSpPr>
            <p:nvPr/>
          </p:nvSpPr>
          <p:spPr bwMode="auto">
            <a:xfrm>
              <a:off x="2078736" y="2595296"/>
              <a:ext cx="53314" cy="113398"/>
            </a:xfrm>
            <a:custGeom>
              <a:avLst/>
              <a:gdLst>
                <a:gd name="T0" fmla="*/ 63 w 63"/>
                <a:gd name="T1" fmla="*/ 134 h 134"/>
                <a:gd name="T2" fmla="*/ 0 w 63"/>
                <a:gd name="T3" fmla="*/ 134 h 134"/>
                <a:gd name="T4" fmla="*/ 0 w 63"/>
                <a:gd name="T5" fmla="*/ 0 h 134"/>
              </a:gdLst>
              <a:ahLst/>
              <a:cxnLst>
                <a:cxn ang="0">
                  <a:pos x="T0" y="T1"/>
                </a:cxn>
                <a:cxn ang="0">
                  <a:pos x="T2" y="T3"/>
                </a:cxn>
                <a:cxn ang="0">
                  <a:pos x="T4" y="T5"/>
                </a:cxn>
              </a:cxnLst>
              <a:rect l="0" t="0" r="r" b="b"/>
              <a:pathLst>
                <a:path w="63" h="134">
                  <a:moveTo>
                    <a:pt x="63" y="134"/>
                  </a:moveTo>
                  <a:lnTo>
                    <a:pt x="0" y="134"/>
                  </a:lnTo>
                  <a:lnTo>
                    <a:pt x="0" y="0"/>
                  </a:lnTo>
                </a:path>
              </a:pathLst>
            </a:cu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424" name="Freeform 57">
              <a:extLst>
                <a:ext uri="{FF2B5EF4-FFF2-40B4-BE49-F238E27FC236}">
                  <a16:creationId xmlns:a16="http://schemas.microsoft.com/office/drawing/2014/main" id="{56BAC311-4D7C-4E79-976F-79FA26D9010A}"/>
                </a:ext>
              </a:extLst>
            </p:cNvPr>
            <p:cNvSpPr>
              <a:spLocks/>
            </p:cNvSpPr>
            <p:nvPr/>
          </p:nvSpPr>
          <p:spPr bwMode="auto">
            <a:xfrm>
              <a:off x="2705910" y="2042296"/>
              <a:ext cx="51622" cy="118476"/>
            </a:xfrm>
            <a:custGeom>
              <a:avLst/>
              <a:gdLst>
                <a:gd name="T0" fmla="*/ 61 w 61"/>
                <a:gd name="T1" fmla="*/ 140 h 140"/>
                <a:gd name="T2" fmla="*/ 61 w 61"/>
                <a:gd name="T3" fmla="*/ 0 h 140"/>
                <a:gd name="T4" fmla="*/ 0 w 61"/>
                <a:gd name="T5" fmla="*/ 0 h 140"/>
              </a:gdLst>
              <a:ahLst/>
              <a:cxnLst>
                <a:cxn ang="0">
                  <a:pos x="T0" y="T1"/>
                </a:cxn>
                <a:cxn ang="0">
                  <a:pos x="T2" y="T3"/>
                </a:cxn>
                <a:cxn ang="0">
                  <a:pos x="T4" y="T5"/>
                </a:cxn>
              </a:cxnLst>
              <a:rect l="0" t="0" r="r" b="b"/>
              <a:pathLst>
                <a:path w="61" h="140">
                  <a:moveTo>
                    <a:pt x="61" y="140"/>
                  </a:moveTo>
                  <a:lnTo>
                    <a:pt x="61" y="0"/>
                  </a:lnTo>
                  <a:lnTo>
                    <a:pt x="0" y="0"/>
                  </a:lnTo>
                </a:path>
              </a:pathLst>
            </a:cu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425" name="Freeform 58">
              <a:extLst>
                <a:ext uri="{FF2B5EF4-FFF2-40B4-BE49-F238E27FC236}">
                  <a16:creationId xmlns:a16="http://schemas.microsoft.com/office/drawing/2014/main" id="{1740FE8D-0ED9-4F3B-B6FE-B3EBCB10928A}"/>
                </a:ext>
              </a:extLst>
            </p:cNvPr>
            <p:cNvSpPr>
              <a:spLocks/>
            </p:cNvSpPr>
            <p:nvPr/>
          </p:nvSpPr>
          <p:spPr bwMode="auto">
            <a:xfrm>
              <a:off x="2078736" y="2042296"/>
              <a:ext cx="53314" cy="118476"/>
            </a:xfrm>
            <a:custGeom>
              <a:avLst/>
              <a:gdLst>
                <a:gd name="T0" fmla="*/ 63 w 63"/>
                <a:gd name="T1" fmla="*/ 0 h 140"/>
                <a:gd name="T2" fmla="*/ 0 w 63"/>
                <a:gd name="T3" fmla="*/ 0 h 140"/>
                <a:gd name="T4" fmla="*/ 0 w 63"/>
                <a:gd name="T5" fmla="*/ 140 h 140"/>
              </a:gdLst>
              <a:ahLst/>
              <a:cxnLst>
                <a:cxn ang="0">
                  <a:pos x="T0" y="T1"/>
                </a:cxn>
                <a:cxn ang="0">
                  <a:pos x="T2" y="T3"/>
                </a:cxn>
                <a:cxn ang="0">
                  <a:pos x="T4" y="T5"/>
                </a:cxn>
              </a:cxnLst>
              <a:rect l="0" t="0" r="r" b="b"/>
              <a:pathLst>
                <a:path w="63" h="140">
                  <a:moveTo>
                    <a:pt x="63" y="0"/>
                  </a:moveTo>
                  <a:lnTo>
                    <a:pt x="0" y="0"/>
                  </a:lnTo>
                  <a:lnTo>
                    <a:pt x="0" y="140"/>
                  </a:lnTo>
                </a:path>
              </a:pathLst>
            </a:cu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426" name="Freeform 59">
              <a:extLst>
                <a:ext uri="{FF2B5EF4-FFF2-40B4-BE49-F238E27FC236}">
                  <a16:creationId xmlns:a16="http://schemas.microsoft.com/office/drawing/2014/main" id="{4477BC8A-5186-45A5-94A8-9E41D36A99EE}"/>
                </a:ext>
              </a:extLst>
            </p:cNvPr>
            <p:cNvSpPr>
              <a:spLocks/>
            </p:cNvSpPr>
            <p:nvPr/>
          </p:nvSpPr>
          <p:spPr bwMode="auto">
            <a:xfrm>
              <a:off x="2705910" y="2595296"/>
              <a:ext cx="51622" cy="113398"/>
            </a:xfrm>
            <a:custGeom>
              <a:avLst/>
              <a:gdLst>
                <a:gd name="T0" fmla="*/ 61 w 61"/>
                <a:gd name="T1" fmla="*/ 0 h 134"/>
                <a:gd name="T2" fmla="*/ 61 w 61"/>
                <a:gd name="T3" fmla="*/ 134 h 134"/>
                <a:gd name="T4" fmla="*/ 0 w 61"/>
                <a:gd name="T5" fmla="*/ 134 h 134"/>
              </a:gdLst>
              <a:ahLst/>
              <a:cxnLst>
                <a:cxn ang="0">
                  <a:pos x="T0" y="T1"/>
                </a:cxn>
                <a:cxn ang="0">
                  <a:pos x="T2" y="T3"/>
                </a:cxn>
                <a:cxn ang="0">
                  <a:pos x="T4" y="T5"/>
                </a:cxn>
              </a:cxnLst>
              <a:rect l="0" t="0" r="r" b="b"/>
              <a:pathLst>
                <a:path w="61" h="134">
                  <a:moveTo>
                    <a:pt x="61" y="0"/>
                  </a:moveTo>
                  <a:lnTo>
                    <a:pt x="61" y="134"/>
                  </a:lnTo>
                  <a:lnTo>
                    <a:pt x="0" y="134"/>
                  </a:lnTo>
                </a:path>
              </a:pathLst>
            </a:cu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grpSp>
          <p:nvGrpSpPr>
            <p:cNvPr id="427" name="Group 426">
              <a:extLst>
                <a:ext uri="{FF2B5EF4-FFF2-40B4-BE49-F238E27FC236}">
                  <a16:creationId xmlns:a16="http://schemas.microsoft.com/office/drawing/2014/main" id="{DDE9C0EA-952A-4684-B2BF-8FCA36D1F19C}"/>
                </a:ext>
              </a:extLst>
            </p:cNvPr>
            <p:cNvGrpSpPr/>
            <p:nvPr/>
          </p:nvGrpSpPr>
          <p:grpSpPr>
            <a:xfrm>
              <a:off x="2195185" y="2152515"/>
              <a:ext cx="401125" cy="429897"/>
              <a:chOff x="833459" y="200035"/>
              <a:chExt cx="752475" cy="806449"/>
            </a:xfrm>
          </p:grpSpPr>
          <p:sp>
            <p:nvSpPr>
              <p:cNvPr id="428" name="Rectangle 70">
                <a:extLst>
                  <a:ext uri="{FF2B5EF4-FFF2-40B4-BE49-F238E27FC236}">
                    <a16:creationId xmlns:a16="http://schemas.microsoft.com/office/drawing/2014/main" id="{F5AC179B-8B59-40DA-B48D-03D9D27AEFF6}"/>
                  </a:ext>
                </a:extLst>
              </p:cNvPr>
              <p:cNvSpPr>
                <a:spLocks noChangeArrowheads="1"/>
              </p:cNvSpPr>
              <p:nvPr/>
            </p:nvSpPr>
            <p:spPr bwMode="auto">
              <a:xfrm>
                <a:off x="1211284" y="555635"/>
                <a:ext cx="103188" cy="401637"/>
              </a:xfrm>
              <a:prstGeom prst="rect">
                <a:avLst/>
              </a:pr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429" name="Line 71">
                <a:extLst>
                  <a:ext uri="{FF2B5EF4-FFF2-40B4-BE49-F238E27FC236}">
                    <a16:creationId xmlns:a16="http://schemas.microsoft.com/office/drawing/2014/main" id="{6A074D18-9AD6-4D7D-A1DB-EA22A573E485}"/>
                  </a:ext>
                </a:extLst>
              </p:cNvPr>
              <p:cNvSpPr>
                <a:spLocks noChangeShapeType="1"/>
              </p:cNvSpPr>
              <p:nvPr/>
            </p:nvSpPr>
            <p:spPr bwMode="auto">
              <a:xfrm flipV="1">
                <a:off x="1265259" y="330210"/>
                <a:ext cx="0" cy="225425"/>
              </a:xfrm>
              <a:prstGeom prst="line">
                <a:avLst/>
              </a:pr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430" name="Freeform 72">
                <a:extLst>
                  <a:ext uri="{FF2B5EF4-FFF2-40B4-BE49-F238E27FC236}">
                    <a16:creationId xmlns:a16="http://schemas.microsoft.com/office/drawing/2014/main" id="{1D7A615E-373B-483B-841D-A1CF0C6025C7}"/>
                  </a:ext>
                </a:extLst>
              </p:cNvPr>
              <p:cNvSpPr>
                <a:spLocks/>
              </p:cNvSpPr>
              <p:nvPr/>
            </p:nvSpPr>
            <p:spPr bwMode="auto">
              <a:xfrm>
                <a:off x="1228747" y="200035"/>
                <a:ext cx="69850" cy="130175"/>
              </a:xfrm>
              <a:custGeom>
                <a:avLst/>
                <a:gdLst>
                  <a:gd name="T0" fmla="*/ 18 w 21"/>
                  <a:gd name="T1" fmla="*/ 0 h 39"/>
                  <a:gd name="T2" fmla="*/ 3 w 21"/>
                  <a:gd name="T3" fmla="*/ 0 h 39"/>
                  <a:gd name="T4" fmla="*/ 1 w 21"/>
                  <a:gd name="T5" fmla="*/ 28 h 39"/>
                  <a:gd name="T6" fmla="*/ 11 w 21"/>
                  <a:gd name="T7" fmla="*/ 39 h 39"/>
                  <a:gd name="T8" fmla="*/ 11 w 21"/>
                  <a:gd name="T9" fmla="*/ 39 h 39"/>
                  <a:gd name="T10" fmla="*/ 21 w 21"/>
                  <a:gd name="T11" fmla="*/ 28 h 39"/>
                  <a:gd name="T12" fmla="*/ 18 w 21"/>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1" h="39">
                    <a:moveTo>
                      <a:pt x="18" y="0"/>
                    </a:moveTo>
                    <a:cubicBezTo>
                      <a:pt x="3" y="0"/>
                      <a:pt x="3" y="0"/>
                      <a:pt x="3" y="0"/>
                    </a:cubicBezTo>
                    <a:cubicBezTo>
                      <a:pt x="1" y="28"/>
                      <a:pt x="1" y="28"/>
                      <a:pt x="1" y="28"/>
                    </a:cubicBezTo>
                    <a:cubicBezTo>
                      <a:pt x="0" y="34"/>
                      <a:pt x="5" y="39"/>
                      <a:pt x="11" y="39"/>
                    </a:cubicBezTo>
                    <a:cubicBezTo>
                      <a:pt x="11" y="39"/>
                      <a:pt x="11" y="39"/>
                      <a:pt x="11" y="39"/>
                    </a:cubicBezTo>
                    <a:cubicBezTo>
                      <a:pt x="17" y="39"/>
                      <a:pt x="21" y="34"/>
                      <a:pt x="21" y="28"/>
                    </a:cubicBezTo>
                    <a:lnTo>
                      <a:pt x="18" y="0"/>
                    </a:lnTo>
                    <a:close/>
                  </a:path>
                </a:pathLst>
              </a:cu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431" name="Freeform 73">
                <a:extLst>
                  <a:ext uri="{FF2B5EF4-FFF2-40B4-BE49-F238E27FC236}">
                    <a16:creationId xmlns:a16="http://schemas.microsoft.com/office/drawing/2014/main" id="{0E19E5FB-189B-4257-9AC1-34707D84D211}"/>
                  </a:ext>
                </a:extLst>
              </p:cNvPr>
              <p:cNvSpPr>
                <a:spLocks/>
              </p:cNvSpPr>
              <p:nvPr/>
            </p:nvSpPr>
            <p:spPr bwMode="auto">
              <a:xfrm>
                <a:off x="1368447" y="765185"/>
                <a:ext cx="192088" cy="201612"/>
              </a:xfrm>
              <a:custGeom>
                <a:avLst/>
                <a:gdLst>
                  <a:gd name="T0" fmla="*/ 0 w 121"/>
                  <a:gd name="T1" fmla="*/ 0 h 127"/>
                  <a:gd name="T2" fmla="*/ 121 w 121"/>
                  <a:gd name="T3" fmla="*/ 69 h 127"/>
                  <a:gd name="T4" fmla="*/ 87 w 121"/>
                  <a:gd name="T5" fmla="*/ 127 h 127"/>
                  <a:gd name="T6" fmla="*/ 0 w 121"/>
                  <a:gd name="T7" fmla="*/ 77 h 127"/>
                </a:gdLst>
                <a:ahLst/>
                <a:cxnLst>
                  <a:cxn ang="0">
                    <a:pos x="T0" y="T1"/>
                  </a:cxn>
                  <a:cxn ang="0">
                    <a:pos x="T2" y="T3"/>
                  </a:cxn>
                  <a:cxn ang="0">
                    <a:pos x="T4" y="T5"/>
                  </a:cxn>
                  <a:cxn ang="0">
                    <a:pos x="T6" y="T7"/>
                  </a:cxn>
                </a:cxnLst>
                <a:rect l="0" t="0" r="r" b="b"/>
                <a:pathLst>
                  <a:path w="121" h="127">
                    <a:moveTo>
                      <a:pt x="0" y="0"/>
                    </a:moveTo>
                    <a:lnTo>
                      <a:pt x="121" y="69"/>
                    </a:lnTo>
                    <a:lnTo>
                      <a:pt x="87" y="127"/>
                    </a:lnTo>
                    <a:lnTo>
                      <a:pt x="0" y="77"/>
                    </a:lnTo>
                  </a:path>
                </a:pathLst>
              </a:cu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432" name="Freeform 74">
                <a:extLst>
                  <a:ext uri="{FF2B5EF4-FFF2-40B4-BE49-F238E27FC236}">
                    <a16:creationId xmlns:a16="http://schemas.microsoft.com/office/drawing/2014/main" id="{240C6121-AC16-4EC2-B429-0D32620D4C26}"/>
                  </a:ext>
                </a:extLst>
              </p:cNvPr>
              <p:cNvSpPr>
                <a:spLocks/>
              </p:cNvSpPr>
              <p:nvPr/>
            </p:nvSpPr>
            <p:spPr bwMode="auto">
              <a:xfrm>
                <a:off x="1009672" y="588972"/>
                <a:ext cx="133350" cy="149225"/>
              </a:xfrm>
              <a:custGeom>
                <a:avLst/>
                <a:gdLst>
                  <a:gd name="T0" fmla="*/ 65 w 84"/>
                  <a:gd name="T1" fmla="*/ 94 h 94"/>
                  <a:gd name="T2" fmla="*/ 0 w 84"/>
                  <a:gd name="T3" fmla="*/ 56 h 94"/>
                  <a:gd name="T4" fmla="*/ 34 w 84"/>
                  <a:gd name="T5" fmla="*/ 0 h 94"/>
                  <a:gd name="T6" fmla="*/ 84 w 84"/>
                  <a:gd name="T7" fmla="*/ 25 h 94"/>
                </a:gdLst>
                <a:ahLst/>
                <a:cxnLst>
                  <a:cxn ang="0">
                    <a:pos x="T0" y="T1"/>
                  </a:cxn>
                  <a:cxn ang="0">
                    <a:pos x="T2" y="T3"/>
                  </a:cxn>
                  <a:cxn ang="0">
                    <a:pos x="T4" y="T5"/>
                  </a:cxn>
                  <a:cxn ang="0">
                    <a:pos x="T6" y="T7"/>
                  </a:cxn>
                </a:cxnLst>
                <a:rect l="0" t="0" r="r" b="b"/>
                <a:pathLst>
                  <a:path w="84" h="94">
                    <a:moveTo>
                      <a:pt x="65" y="94"/>
                    </a:moveTo>
                    <a:lnTo>
                      <a:pt x="0" y="56"/>
                    </a:lnTo>
                    <a:lnTo>
                      <a:pt x="34" y="0"/>
                    </a:lnTo>
                    <a:lnTo>
                      <a:pt x="84" y="25"/>
                    </a:lnTo>
                  </a:path>
                </a:pathLst>
              </a:cu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433" name="Freeform 75">
                <a:extLst>
                  <a:ext uri="{FF2B5EF4-FFF2-40B4-BE49-F238E27FC236}">
                    <a16:creationId xmlns:a16="http://schemas.microsoft.com/office/drawing/2014/main" id="{547A1125-DF54-4026-9D0B-EECF0C1B92E2}"/>
                  </a:ext>
                </a:extLst>
              </p:cNvPr>
              <p:cNvSpPr>
                <a:spLocks/>
              </p:cNvSpPr>
              <p:nvPr/>
            </p:nvSpPr>
            <p:spPr bwMode="auto">
              <a:xfrm>
                <a:off x="833459" y="327035"/>
                <a:ext cx="334963" cy="454025"/>
              </a:xfrm>
              <a:custGeom>
                <a:avLst/>
                <a:gdLst>
                  <a:gd name="T0" fmla="*/ 101 w 101"/>
                  <a:gd name="T1" fmla="*/ 11 h 137"/>
                  <a:gd name="T2" fmla="*/ 35 w 101"/>
                  <a:gd name="T3" fmla="*/ 40 h 137"/>
                  <a:gd name="T4" fmla="*/ 0 w 101"/>
                  <a:gd name="T5" fmla="*/ 101 h 137"/>
                  <a:gd name="T6" fmla="*/ 17 w 101"/>
                  <a:gd name="T7" fmla="*/ 111 h 137"/>
                  <a:gd name="T8" fmla="*/ 5 w 101"/>
                  <a:gd name="T9" fmla="*/ 132 h 137"/>
                  <a:gd name="T10" fmla="*/ 13 w 101"/>
                  <a:gd name="T11" fmla="*/ 137 h 137"/>
                  <a:gd name="T12" fmla="*/ 53 w 101"/>
                  <a:gd name="T13" fmla="*/ 106 h 137"/>
                </a:gdLst>
                <a:ahLst/>
                <a:cxnLst>
                  <a:cxn ang="0">
                    <a:pos x="T0" y="T1"/>
                  </a:cxn>
                  <a:cxn ang="0">
                    <a:pos x="T2" y="T3"/>
                  </a:cxn>
                  <a:cxn ang="0">
                    <a:pos x="T4" y="T5"/>
                  </a:cxn>
                  <a:cxn ang="0">
                    <a:pos x="T6" y="T7"/>
                  </a:cxn>
                  <a:cxn ang="0">
                    <a:pos x="T8" y="T9"/>
                  </a:cxn>
                  <a:cxn ang="0">
                    <a:pos x="T10" y="T11"/>
                  </a:cxn>
                  <a:cxn ang="0">
                    <a:pos x="T12" y="T13"/>
                  </a:cxn>
                </a:cxnLst>
                <a:rect l="0" t="0" r="r" b="b"/>
                <a:pathLst>
                  <a:path w="101" h="137">
                    <a:moveTo>
                      <a:pt x="101" y="11"/>
                    </a:moveTo>
                    <a:cubicBezTo>
                      <a:pt x="81" y="0"/>
                      <a:pt x="51" y="12"/>
                      <a:pt x="35" y="40"/>
                    </a:cubicBezTo>
                    <a:cubicBezTo>
                      <a:pt x="24" y="59"/>
                      <a:pt x="0" y="101"/>
                      <a:pt x="0" y="101"/>
                    </a:cubicBezTo>
                    <a:cubicBezTo>
                      <a:pt x="17" y="111"/>
                      <a:pt x="17" y="111"/>
                      <a:pt x="17" y="111"/>
                    </a:cubicBezTo>
                    <a:cubicBezTo>
                      <a:pt x="5" y="132"/>
                      <a:pt x="5" y="132"/>
                      <a:pt x="5" y="132"/>
                    </a:cubicBezTo>
                    <a:cubicBezTo>
                      <a:pt x="13" y="137"/>
                      <a:pt x="13" y="137"/>
                      <a:pt x="13" y="137"/>
                    </a:cubicBezTo>
                    <a:cubicBezTo>
                      <a:pt x="53" y="106"/>
                      <a:pt x="53" y="106"/>
                      <a:pt x="53" y="106"/>
                    </a:cubicBezTo>
                  </a:path>
                </a:pathLst>
              </a:cu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434" name="Freeform 76">
                <a:extLst>
                  <a:ext uri="{FF2B5EF4-FFF2-40B4-BE49-F238E27FC236}">
                    <a16:creationId xmlns:a16="http://schemas.microsoft.com/office/drawing/2014/main" id="{4AAE1148-4FE0-4163-AF91-A1A203B7FA46}"/>
                  </a:ext>
                </a:extLst>
              </p:cNvPr>
              <p:cNvSpPr>
                <a:spLocks/>
              </p:cNvSpPr>
              <p:nvPr/>
            </p:nvSpPr>
            <p:spPr bwMode="auto">
              <a:xfrm>
                <a:off x="982684" y="466735"/>
                <a:ext cx="80963" cy="122237"/>
              </a:xfrm>
              <a:custGeom>
                <a:avLst/>
                <a:gdLst>
                  <a:gd name="T0" fmla="*/ 51 w 51"/>
                  <a:gd name="T1" fmla="*/ 77 h 77"/>
                  <a:gd name="T2" fmla="*/ 0 w 51"/>
                  <a:gd name="T3" fmla="*/ 48 h 77"/>
                  <a:gd name="T4" fmla="*/ 28 w 51"/>
                  <a:gd name="T5" fmla="*/ 0 h 77"/>
                </a:gdLst>
                <a:ahLst/>
                <a:cxnLst>
                  <a:cxn ang="0">
                    <a:pos x="T0" y="T1"/>
                  </a:cxn>
                  <a:cxn ang="0">
                    <a:pos x="T2" y="T3"/>
                  </a:cxn>
                  <a:cxn ang="0">
                    <a:pos x="T4" y="T5"/>
                  </a:cxn>
                </a:cxnLst>
                <a:rect l="0" t="0" r="r" b="b"/>
                <a:pathLst>
                  <a:path w="51" h="77">
                    <a:moveTo>
                      <a:pt x="51" y="77"/>
                    </a:moveTo>
                    <a:lnTo>
                      <a:pt x="0" y="48"/>
                    </a:lnTo>
                    <a:lnTo>
                      <a:pt x="28" y="0"/>
                    </a:lnTo>
                  </a:path>
                </a:pathLst>
              </a:cu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435" name="Freeform 78">
                <a:extLst>
                  <a:ext uri="{FF2B5EF4-FFF2-40B4-BE49-F238E27FC236}">
                    <a16:creationId xmlns:a16="http://schemas.microsoft.com/office/drawing/2014/main" id="{F237F1AA-B3F1-4038-A01F-DE943212BB7D}"/>
                  </a:ext>
                </a:extLst>
              </p:cNvPr>
              <p:cNvSpPr>
                <a:spLocks/>
              </p:cNvSpPr>
              <p:nvPr/>
            </p:nvSpPr>
            <p:spPr bwMode="auto">
              <a:xfrm>
                <a:off x="1344634" y="390535"/>
                <a:ext cx="241300" cy="274637"/>
              </a:xfrm>
              <a:custGeom>
                <a:avLst/>
                <a:gdLst>
                  <a:gd name="T0" fmla="*/ 0 w 73"/>
                  <a:gd name="T1" fmla="*/ 83 h 83"/>
                  <a:gd name="T2" fmla="*/ 23 w 73"/>
                  <a:gd name="T3" fmla="*/ 62 h 83"/>
                  <a:gd name="T4" fmla="*/ 30 w 73"/>
                  <a:gd name="T5" fmla="*/ 60 h 83"/>
                  <a:gd name="T6" fmla="*/ 54 w 73"/>
                  <a:gd name="T7" fmla="*/ 55 h 83"/>
                  <a:gd name="T8" fmla="*/ 73 w 73"/>
                  <a:gd name="T9" fmla="*/ 37 h 83"/>
                  <a:gd name="T10" fmla="*/ 68 w 73"/>
                  <a:gd name="T11" fmla="*/ 33 h 83"/>
                  <a:gd name="T12" fmla="*/ 55 w 73"/>
                  <a:gd name="T13" fmla="*/ 34 h 83"/>
                  <a:gd name="T14" fmla="*/ 48 w 73"/>
                  <a:gd name="T15" fmla="*/ 41 h 83"/>
                  <a:gd name="T16" fmla="*/ 32 w 73"/>
                  <a:gd name="T17" fmla="*/ 41 h 83"/>
                  <a:gd name="T18" fmla="*/ 32 w 73"/>
                  <a:gd name="T19" fmla="*/ 41 h 83"/>
                  <a:gd name="T20" fmla="*/ 33 w 73"/>
                  <a:gd name="T21" fmla="*/ 25 h 83"/>
                  <a:gd name="T22" fmla="*/ 39 w 73"/>
                  <a:gd name="T23" fmla="*/ 18 h 83"/>
                  <a:gd name="T24" fmla="*/ 41 w 73"/>
                  <a:gd name="T25" fmla="*/ 4 h 83"/>
                  <a:gd name="T26" fmla="*/ 38 w 73"/>
                  <a:gd name="T27" fmla="*/ 0 h 83"/>
                  <a:gd name="T28" fmla="*/ 19 w 73"/>
                  <a:gd name="T29" fmla="*/ 17 h 83"/>
                  <a:gd name="T30" fmla="*/ 12 w 73"/>
                  <a:gd name="T31" fmla="*/ 42 h 83"/>
                  <a:gd name="T32" fmla="*/ 10 w 73"/>
                  <a:gd name="T33" fmla="*/ 48 h 83"/>
                  <a:gd name="T34" fmla="*/ 0 w 73"/>
                  <a:gd name="T35" fmla="*/ 5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83">
                    <a:moveTo>
                      <a:pt x="0" y="83"/>
                    </a:moveTo>
                    <a:cubicBezTo>
                      <a:pt x="23" y="62"/>
                      <a:pt x="23" y="62"/>
                      <a:pt x="23" y="62"/>
                    </a:cubicBezTo>
                    <a:cubicBezTo>
                      <a:pt x="25" y="60"/>
                      <a:pt x="27" y="60"/>
                      <a:pt x="30" y="60"/>
                    </a:cubicBezTo>
                    <a:cubicBezTo>
                      <a:pt x="38" y="63"/>
                      <a:pt x="47" y="61"/>
                      <a:pt x="54" y="55"/>
                    </a:cubicBezTo>
                    <a:cubicBezTo>
                      <a:pt x="73" y="37"/>
                      <a:pt x="73" y="37"/>
                      <a:pt x="73" y="37"/>
                    </a:cubicBezTo>
                    <a:cubicBezTo>
                      <a:pt x="68" y="33"/>
                      <a:pt x="68" y="33"/>
                      <a:pt x="68" y="33"/>
                    </a:cubicBezTo>
                    <a:cubicBezTo>
                      <a:pt x="64" y="30"/>
                      <a:pt x="59" y="31"/>
                      <a:pt x="55" y="34"/>
                    </a:cubicBezTo>
                    <a:cubicBezTo>
                      <a:pt x="48" y="41"/>
                      <a:pt x="48" y="41"/>
                      <a:pt x="48" y="41"/>
                    </a:cubicBezTo>
                    <a:cubicBezTo>
                      <a:pt x="43" y="45"/>
                      <a:pt x="37" y="46"/>
                      <a:pt x="32" y="41"/>
                    </a:cubicBezTo>
                    <a:cubicBezTo>
                      <a:pt x="32" y="41"/>
                      <a:pt x="32" y="41"/>
                      <a:pt x="32" y="41"/>
                    </a:cubicBezTo>
                    <a:cubicBezTo>
                      <a:pt x="27" y="35"/>
                      <a:pt x="28" y="29"/>
                      <a:pt x="33" y="25"/>
                    </a:cubicBezTo>
                    <a:cubicBezTo>
                      <a:pt x="39" y="18"/>
                      <a:pt x="39" y="18"/>
                      <a:pt x="39" y="18"/>
                    </a:cubicBezTo>
                    <a:cubicBezTo>
                      <a:pt x="43" y="15"/>
                      <a:pt x="44" y="9"/>
                      <a:pt x="41" y="4"/>
                    </a:cubicBezTo>
                    <a:cubicBezTo>
                      <a:pt x="38" y="0"/>
                      <a:pt x="38" y="0"/>
                      <a:pt x="38" y="0"/>
                    </a:cubicBezTo>
                    <a:cubicBezTo>
                      <a:pt x="19" y="17"/>
                      <a:pt x="19" y="17"/>
                      <a:pt x="19" y="17"/>
                    </a:cubicBezTo>
                    <a:cubicBezTo>
                      <a:pt x="12" y="24"/>
                      <a:pt x="10" y="33"/>
                      <a:pt x="12" y="42"/>
                    </a:cubicBezTo>
                    <a:cubicBezTo>
                      <a:pt x="12" y="44"/>
                      <a:pt x="12" y="46"/>
                      <a:pt x="10" y="48"/>
                    </a:cubicBezTo>
                    <a:cubicBezTo>
                      <a:pt x="0" y="58"/>
                      <a:pt x="0" y="58"/>
                      <a:pt x="0" y="58"/>
                    </a:cubicBezTo>
                  </a:path>
                </a:pathLst>
              </a:cu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436" name="Freeform 79">
                <a:extLst>
                  <a:ext uri="{FF2B5EF4-FFF2-40B4-BE49-F238E27FC236}">
                    <a16:creationId xmlns:a16="http://schemas.microsoft.com/office/drawing/2014/main" id="{1DA89BA0-72B3-4322-A1B3-981E93E15C96}"/>
                  </a:ext>
                </a:extLst>
              </p:cNvPr>
              <p:cNvSpPr>
                <a:spLocks/>
              </p:cNvSpPr>
              <p:nvPr/>
            </p:nvSpPr>
            <p:spPr bwMode="auto">
              <a:xfrm>
                <a:off x="1000147" y="871547"/>
                <a:ext cx="82550" cy="79375"/>
              </a:xfrm>
              <a:custGeom>
                <a:avLst/>
                <a:gdLst>
                  <a:gd name="T0" fmla="*/ 20 w 25"/>
                  <a:gd name="T1" fmla="*/ 4 h 24"/>
                  <a:gd name="T2" fmla="*/ 5 w 25"/>
                  <a:gd name="T3" fmla="*/ 4 h 24"/>
                  <a:gd name="T4" fmla="*/ 4 w 25"/>
                  <a:gd name="T5" fmla="*/ 19 h 24"/>
                  <a:gd name="T6" fmla="*/ 20 w 25"/>
                  <a:gd name="T7" fmla="*/ 20 h 24"/>
                  <a:gd name="T8" fmla="*/ 20 w 25"/>
                  <a:gd name="T9" fmla="*/ 4 h 24"/>
                </a:gdLst>
                <a:ahLst/>
                <a:cxnLst>
                  <a:cxn ang="0">
                    <a:pos x="T0" y="T1"/>
                  </a:cxn>
                  <a:cxn ang="0">
                    <a:pos x="T2" y="T3"/>
                  </a:cxn>
                  <a:cxn ang="0">
                    <a:pos x="T4" y="T5"/>
                  </a:cxn>
                  <a:cxn ang="0">
                    <a:pos x="T6" y="T7"/>
                  </a:cxn>
                  <a:cxn ang="0">
                    <a:pos x="T8" y="T9"/>
                  </a:cxn>
                </a:cxnLst>
                <a:rect l="0" t="0" r="r" b="b"/>
                <a:pathLst>
                  <a:path w="25" h="24">
                    <a:moveTo>
                      <a:pt x="20" y="4"/>
                    </a:moveTo>
                    <a:cubicBezTo>
                      <a:pt x="16" y="0"/>
                      <a:pt x="9" y="0"/>
                      <a:pt x="5" y="4"/>
                    </a:cubicBezTo>
                    <a:cubicBezTo>
                      <a:pt x="1" y="8"/>
                      <a:pt x="0" y="15"/>
                      <a:pt x="4" y="19"/>
                    </a:cubicBezTo>
                    <a:cubicBezTo>
                      <a:pt x="9" y="24"/>
                      <a:pt x="16" y="24"/>
                      <a:pt x="20" y="20"/>
                    </a:cubicBezTo>
                    <a:cubicBezTo>
                      <a:pt x="24" y="16"/>
                      <a:pt x="25" y="9"/>
                      <a:pt x="20" y="4"/>
                    </a:cubicBezTo>
                    <a:close/>
                  </a:path>
                </a:pathLst>
              </a:cu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sp>
            <p:nvSpPr>
              <p:cNvPr id="437" name="Freeform 80">
                <a:extLst>
                  <a:ext uri="{FF2B5EF4-FFF2-40B4-BE49-F238E27FC236}">
                    <a16:creationId xmlns:a16="http://schemas.microsoft.com/office/drawing/2014/main" id="{5587150E-0AC2-48F7-A84F-73BACB2B5023}"/>
                  </a:ext>
                </a:extLst>
              </p:cNvPr>
              <p:cNvSpPr>
                <a:spLocks/>
              </p:cNvSpPr>
              <p:nvPr/>
            </p:nvSpPr>
            <p:spPr bwMode="auto">
              <a:xfrm>
                <a:off x="950934" y="741372"/>
                <a:ext cx="223838" cy="265112"/>
              </a:xfrm>
              <a:custGeom>
                <a:avLst/>
                <a:gdLst>
                  <a:gd name="T0" fmla="*/ 68 w 68"/>
                  <a:gd name="T1" fmla="*/ 0 h 80"/>
                  <a:gd name="T2" fmla="*/ 40 w 68"/>
                  <a:gd name="T3" fmla="*/ 28 h 80"/>
                  <a:gd name="T4" fmla="*/ 6 w 68"/>
                  <a:gd name="T5" fmla="*/ 36 h 80"/>
                  <a:gd name="T6" fmla="*/ 5 w 68"/>
                  <a:gd name="T7" fmla="*/ 64 h 80"/>
                  <a:gd name="T8" fmla="*/ 45 w 68"/>
                  <a:gd name="T9" fmla="*/ 69 h 80"/>
                  <a:gd name="T10" fmla="*/ 51 w 68"/>
                  <a:gd name="T11" fmla="*/ 40 h 80"/>
                  <a:gd name="T12" fmla="*/ 68 w 68"/>
                  <a:gd name="T13" fmla="*/ 24 h 80"/>
                </a:gdLst>
                <a:ahLst/>
                <a:cxnLst>
                  <a:cxn ang="0">
                    <a:pos x="T0" y="T1"/>
                  </a:cxn>
                  <a:cxn ang="0">
                    <a:pos x="T2" y="T3"/>
                  </a:cxn>
                  <a:cxn ang="0">
                    <a:pos x="T4" y="T5"/>
                  </a:cxn>
                  <a:cxn ang="0">
                    <a:pos x="T6" y="T7"/>
                  </a:cxn>
                  <a:cxn ang="0">
                    <a:pos x="T8" y="T9"/>
                  </a:cxn>
                  <a:cxn ang="0">
                    <a:pos x="T10" y="T11"/>
                  </a:cxn>
                  <a:cxn ang="0">
                    <a:pos x="T12" y="T13"/>
                  </a:cxn>
                </a:cxnLst>
                <a:rect l="0" t="0" r="r" b="b"/>
                <a:pathLst>
                  <a:path w="68" h="80">
                    <a:moveTo>
                      <a:pt x="68" y="0"/>
                    </a:moveTo>
                    <a:cubicBezTo>
                      <a:pt x="40" y="28"/>
                      <a:pt x="40" y="28"/>
                      <a:pt x="40" y="28"/>
                    </a:cubicBezTo>
                    <a:cubicBezTo>
                      <a:pt x="29" y="22"/>
                      <a:pt x="14" y="25"/>
                      <a:pt x="6" y="36"/>
                    </a:cubicBezTo>
                    <a:cubicBezTo>
                      <a:pt x="0" y="44"/>
                      <a:pt x="0" y="55"/>
                      <a:pt x="5" y="64"/>
                    </a:cubicBezTo>
                    <a:cubicBezTo>
                      <a:pt x="14" y="78"/>
                      <a:pt x="33" y="80"/>
                      <a:pt x="45" y="69"/>
                    </a:cubicBezTo>
                    <a:cubicBezTo>
                      <a:pt x="53" y="62"/>
                      <a:pt x="55" y="50"/>
                      <a:pt x="51" y="40"/>
                    </a:cubicBezTo>
                    <a:cubicBezTo>
                      <a:pt x="68" y="24"/>
                      <a:pt x="68" y="24"/>
                      <a:pt x="68" y="24"/>
                    </a:cubicBezTo>
                  </a:path>
                </a:pathLst>
              </a:custGeom>
              <a:noFill/>
              <a:ln w="19050" cap="rnd">
                <a:solidFill>
                  <a:schemeClr val="bg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white"/>
                  </a:solidFill>
                  <a:effectLst/>
                  <a:uLnTx/>
                  <a:uFillTx/>
                  <a:latin typeface="Amazon Ember"/>
                  <a:ea typeface="+mn-ea"/>
                  <a:cs typeface="+mn-cs"/>
                </a:endParaRPr>
              </a:p>
            </p:txBody>
          </p:sp>
        </p:grpSp>
      </p:grpSp>
      <p:sp>
        <p:nvSpPr>
          <p:cNvPr id="118" name="Rectangle 117">
            <a:extLst>
              <a:ext uri="{FF2B5EF4-FFF2-40B4-BE49-F238E27FC236}">
                <a16:creationId xmlns:a16="http://schemas.microsoft.com/office/drawing/2014/main" id="{8E73D583-7343-4622-974F-5C597FD0EB27}"/>
              </a:ext>
            </a:extLst>
          </p:cNvPr>
          <p:cNvSpPr/>
          <p:nvPr/>
        </p:nvSpPr>
        <p:spPr>
          <a:xfrm>
            <a:off x="3770244" y="366744"/>
            <a:ext cx="3383280" cy="701731"/>
          </a:xfrm>
          <a:prstGeom prst="rect">
            <a:avLst/>
          </a:prstGeom>
        </p:spPr>
        <p:txBody>
          <a:bodyPr vert="horz" wrap="square" lIns="182880" tIns="146304" rIns="182880" bIns="146304" rtlCol="0" anchor="t">
            <a:noAutofit/>
          </a:bodyPr>
          <a:lstStyle/>
          <a:p>
            <a:pPr defTabSz="1097278">
              <a:lnSpc>
                <a:spcPct val="90000"/>
              </a:lnSpc>
              <a:spcBef>
                <a:spcPct val="0"/>
              </a:spcBef>
            </a:pPr>
            <a:r>
              <a:rPr lang="en-US" sz="4800" b="1" spc="-120" dirty="0">
                <a:ln w="3175">
                  <a:noFill/>
                </a:ln>
                <a:solidFill>
                  <a:schemeClr val="bg2"/>
                </a:solidFill>
                <a:ea typeface="Amazon Ember Light" panose="020B0403020204020204" pitchFamily="34" charset="0"/>
                <a:cs typeface="Amazon Ember Light" panose="020B0403020204020204" pitchFamily="34" charset="0"/>
              </a:rPr>
              <a:t>Traditional </a:t>
            </a:r>
          </a:p>
        </p:txBody>
      </p:sp>
      <p:sp>
        <p:nvSpPr>
          <p:cNvPr id="119" name="Rectangle 118">
            <a:extLst>
              <a:ext uri="{FF2B5EF4-FFF2-40B4-BE49-F238E27FC236}">
                <a16:creationId xmlns:a16="http://schemas.microsoft.com/office/drawing/2014/main" id="{F4583ED3-8AC9-4CD4-BD52-D4C7BBAED8A6}"/>
              </a:ext>
            </a:extLst>
          </p:cNvPr>
          <p:cNvSpPr/>
          <p:nvPr/>
        </p:nvSpPr>
        <p:spPr>
          <a:xfrm>
            <a:off x="6953448" y="366744"/>
            <a:ext cx="3749040" cy="701731"/>
          </a:xfrm>
          <a:prstGeom prst="rect">
            <a:avLst/>
          </a:prstGeom>
        </p:spPr>
        <p:txBody>
          <a:bodyPr vert="horz" wrap="square" lIns="182880" tIns="146304" rIns="182880" bIns="146304" rtlCol="0" anchor="t">
            <a:noAutofit/>
          </a:bodyPr>
          <a:lstStyle/>
          <a:p>
            <a:pPr defTabSz="1097278">
              <a:lnSpc>
                <a:spcPct val="90000"/>
              </a:lnSpc>
              <a:spcBef>
                <a:spcPct val="0"/>
              </a:spcBef>
            </a:pPr>
            <a:r>
              <a:rPr lang="en-US" sz="4800" spc="-120" dirty="0">
                <a:ln w="3175">
                  <a:noFill/>
                </a:ln>
                <a:solidFill>
                  <a:schemeClr val="bg2"/>
                </a:solidFill>
                <a:latin typeface="+mj-lt"/>
                <a:ea typeface="Amazon Ember Light" panose="020B0403020204020204" pitchFamily="34" charset="0"/>
                <a:cs typeface="Amazon Ember Light" panose="020B0403020204020204" pitchFamily="34" charset="0"/>
              </a:rPr>
              <a:t>development</a:t>
            </a:r>
          </a:p>
        </p:txBody>
      </p:sp>
    </p:spTree>
    <p:extLst>
      <p:ext uri="{BB962C8B-B14F-4D97-AF65-F5344CB8AC3E}">
        <p14:creationId xmlns:p14="http://schemas.microsoft.com/office/powerpoint/2010/main" val="37998638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9"/>
                                          </p:stCondLst>
                                        </p:cTn>
                                        <p:tgtEl>
                                          <p:spTgt spid="420"/>
                                        </p:tgtEl>
                                        <p:attrNameLst>
                                          <p:attrName>style.visibility</p:attrName>
                                        </p:attrNameLst>
                                      </p:cBhvr>
                                      <p:to>
                                        <p:strVal val="visible"/>
                                      </p:to>
                                    </p:set>
                                  </p:childTnLst>
                                </p:cTn>
                              </p:par>
                              <p:par>
                                <p:cTn id="7" presetID="42" presetClass="path" presetSubtype="0" decel="100000" fill="hold" nodeType="withEffect">
                                  <p:stCondLst>
                                    <p:cond delay="0"/>
                                  </p:stCondLst>
                                  <p:childTnLst>
                                    <p:animMotion origin="layout" path="M -1.21011E-6 2.17885E-7 L -1.21011E-6 0.04358 " pathEditMode="relative" rAng="0" ptsTypes="AA">
                                      <p:cBhvr>
                                        <p:cTn id="8" dur="500" spd="-100000" fill="hold"/>
                                        <p:tgtEl>
                                          <p:spTgt spid="420"/>
                                        </p:tgtEl>
                                        <p:attrNameLst>
                                          <p:attrName>ppt_x</p:attrName>
                                          <p:attrName>ppt_y</p:attrName>
                                        </p:attrNameLst>
                                      </p:cBhvr>
                                      <p:rCtr x="0" y="2179"/>
                                    </p:animMotion>
                                  </p:childTnLst>
                                </p:cTn>
                              </p:par>
                              <p:par>
                                <p:cTn id="9" presetID="10" presetClass="entr" presetSubtype="0" fill="hold" grpId="0" nodeType="withEffect">
                                  <p:stCondLst>
                                    <p:cond delay="15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42" presetClass="path" presetSubtype="0" decel="100000" fill="hold" grpId="1" nodeType="withEffect">
                                  <p:stCondLst>
                                    <p:cond delay="150"/>
                                  </p:stCondLst>
                                  <p:childTnLst>
                                    <p:animMotion origin="layout" path="M 3.71528E-6 4.62963E-6 L 3.71528E-6 0.04359 " pathEditMode="relative" rAng="0" ptsTypes="AA">
                                      <p:cBhvr>
                                        <p:cTn id="13" dur="500" spd="-100000" fill="hold"/>
                                        <p:tgtEl>
                                          <p:spTgt spid="32"/>
                                        </p:tgtEl>
                                        <p:attrNameLst>
                                          <p:attrName>ppt_x</p:attrName>
                                          <p:attrName>ppt_y</p:attrName>
                                        </p:attrNameLst>
                                      </p:cBhvr>
                                      <p:rCtr x="0" y="21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768B03-1335-4CA3-B694-7B77B53AD69E}"/>
              </a:ext>
            </a:extLst>
          </p:cNvPr>
          <p:cNvSpPr/>
          <p:nvPr/>
        </p:nvSpPr>
        <p:spPr>
          <a:xfrm>
            <a:off x="0" y="0"/>
            <a:ext cx="14630400" cy="8229600"/>
          </a:xfrm>
          <a:prstGeom prst="rect">
            <a:avLst/>
          </a:prstGeom>
          <a:gradFill>
            <a:gsLst>
              <a:gs pos="51000">
                <a:schemeClr val="accent2"/>
              </a:gs>
              <a:gs pos="100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32" name="TextBox 31">
            <a:extLst>
              <a:ext uri="{FF2B5EF4-FFF2-40B4-BE49-F238E27FC236}">
                <a16:creationId xmlns:a16="http://schemas.microsoft.com/office/drawing/2014/main" id="{C6E47FC1-39D3-4CCC-ADA0-B82385B9398E}"/>
              </a:ext>
            </a:extLst>
          </p:cNvPr>
          <p:cNvSpPr txBox="1"/>
          <p:nvPr/>
        </p:nvSpPr>
        <p:spPr>
          <a:xfrm>
            <a:off x="-10876452" y="7027276"/>
            <a:ext cx="8420634" cy="486287"/>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dirty="0"/>
              <a:t>Design a prototype</a:t>
            </a:r>
          </a:p>
        </p:txBody>
      </p:sp>
      <p:grpSp>
        <p:nvGrpSpPr>
          <p:cNvPr id="420" name="Group 419">
            <a:extLst>
              <a:ext uri="{FF2B5EF4-FFF2-40B4-BE49-F238E27FC236}">
                <a16:creationId xmlns:a16="http://schemas.microsoft.com/office/drawing/2014/main" id="{0CDD1EA2-9A72-4321-9CAF-F84E1437F96B}"/>
              </a:ext>
            </a:extLst>
          </p:cNvPr>
          <p:cNvGrpSpPr/>
          <p:nvPr/>
        </p:nvGrpSpPr>
        <p:grpSpPr>
          <a:xfrm>
            <a:off x="-2678707" y="3528360"/>
            <a:ext cx="800550" cy="521126"/>
            <a:chOff x="3771137" y="1856476"/>
            <a:chExt cx="1571838" cy="1023202"/>
          </a:xfrm>
        </p:grpSpPr>
        <p:sp>
          <p:nvSpPr>
            <p:cNvPr id="110" name="Freeform 5">
              <a:extLst>
                <a:ext uri="{FF2B5EF4-FFF2-40B4-BE49-F238E27FC236}">
                  <a16:creationId xmlns:a16="http://schemas.microsoft.com/office/drawing/2014/main" id="{E7993EE4-3CDE-45DA-822D-855338FDE778}"/>
                </a:ext>
              </a:extLst>
            </p:cNvPr>
            <p:cNvSpPr>
              <a:spLocks/>
            </p:cNvSpPr>
            <p:nvPr/>
          </p:nvSpPr>
          <p:spPr bwMode="auto">
            <a:xfrm>
              <a:off x="3917897" y="1856476"/>
              <a:ext cx="1278319" cy="928563"/>
            </a:xfrm>
            <a:custGeom>
              <a:avLst/>
              <a:gdLst>
                <a:gd name="T0" fmla="*/ 447 w 447"/>
                <a:gd name="T1" fmla="*/ 323 h 323"/>
                <a:gd name="T2" fmla="*/ 0 w 447"/>
                <a:gd name="T3" fmla="*/ 323 h 323"/>
                <a:gd name="T4" fmla="*/ 0 w 447"/>
                <a:gd name="T5" fmla="*/ 13 h 323"/>
                <a:gd name="T6" fmla="*/ 12 w 447"/>
                <a:gd name="T7" fmla="*/ 0 h 323"/>
                <a:gd name="T8" fmla="*/ 435 w 447"/>
                <a:gd name="T9" fmla="*/ 0 h 323"/>
                <a:gd name="T10" fmla="*/ 447 w 447"/>
                <a:gd name="T11" fmla="*/ 13 h 323"/>
                <a:gd name="T12" fmla="*/ 447 w 447"/>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447" h="323">
                  <a:moveTo>
                    <a:pt x="447" y="323"/>
                  </a:moveTo>
                  <a:cubicBezTo>
                    <a:pt x="0" y="323"/>
                    <a:pt x="0" y="323"/>
                    <a:pt x="0" y="323"/>
                  </a:cubicBezTo>
                  <a:cubicBezTo>
                    <a:pt x="0" y="13"/>
                    <a:pt x="0" y="13"/>
                    <a:pt x="0" y="13"/>
                  </a:cubicBezTo>
                  <a:cubicBezTo>
                    <a:pt x="0" y="6"/>
                    <a:pt x="5" y="0"/>
                    <a:pt x="12" y="0"/>
                  </a:cubicBezTo>
                  <a:cubicBezTo>
                    <a:pt x="435" y="0"/>
                    <a:pt x="435" y="0"/>
                    <a:pt x="435" y="0"/>
                  </a:cubicBezTo>
                  <a:cubicBezTo>
                    <a:pt x="442" y="0"/>
                    <a:pt x="447" y="6"/>
                    <a:pt x="447" y="13"/>
                  </a:cubicBezTo>
                  <a:lnTo>
                    <a:pt x="447" y="323"/>
                  </a:ln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11" name="Rectangle 6">
              <a:extLst>
                <a:ext uri="{FF2B5EF4-FFF2-40B4-BE49-F238E27FC236}">
                  <a16:creationId xmlns:a16="http://schemas.microsoft.com/office/drawing/2014/main" id="{163E7FA1-1CDC-47BA-B60D-7A45F49DDDF5}"/>
                </a:ext>
              </a:extLst>
            </p:cNvPr>
            <p:cNvSpPr>
              <a:spLocks noChangeArrowheads="1"/>
            </p:cNvSpPr>
            <p:nvPr/>
          </p:nvSpPr>
          <p:spPr bwMode="auto">
            <a:xfrm>
              <a:off x="3974132" y="1916826"/>
              <a:ext cx="1165848" cy="807863"/>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12" name="Freeform 7">
              <a:extLst>
                <a:ext uri="{FF2B5EF4-FFF2-40B4-BE49-F238E27FC236}">
                  <a16:creationId xmlns:a16="http://schemas.microsoft.com/office/drawing/2014/main" id="{729F50CC-FF35-4EFC-9B53-F603BA986AEA}"/>
                </a:ext>
              </a:extLst>
            </p:cNvPr>
            <p:cNvSpPr>
              <a:spLocks/>
            </p:cNvSpPr>
            <p:nvPr/>
          </p:nvSpPr>
          <p:spPr bwMode="auto">
            <a:xfrm>
              <a:off x="3771137" y="2785039"/>
              <a:ext cx="1571838" cy="94639"/>
            </a:xfrm>
            <a:custGeom>
              <a:avLst/>
              <a:gdLst>
                <a:gd name="T0" fmla="*/ 319 w 549"/>
                <a:gd name="T1" fmla="*/ 0 h 33"/>
                <a:gd name="T2" fmla="*/ 319 w 549"/>
                <a:gd name="T3" fmla="*/ 11 h 33"/>
                <a:gd name="T4" fmla="*/ 230 w 549"/>
                <a:gd name="T5" fmla="*/ 11 h 33"/>
                <a:gd name="T6" fmla="*/ 230 w 549"/>
                <a:gd name="T7" fmla="*/ 0 h 33"/>
                <a:gd name="T8" fmla="*/ 0 w 549"/>
                <a:gd name="T9" fmla="*/ 0 h 33"/>
                <a:gd name="T10" fmla="*/ 0 w 549"/>
                <a:gd name="T11" fmla="*/ 21 h 33"/>
                <a:gd name="T12" fmla="*/ 12 w 549"/>
                <a:gd name="T13" fmla="*/ 33 h 33"/>
                <a:gd name="T14" fmla="*/ 537 w 549"/>
                <a:gd name="T15" fmla="*/ 33 h 33"/>
                <a:gd name="T16" fmla="*/ 549 w 549"/>
                <a:gd name="T17" fmla="*/ 21 h 33"/>
                <a:gd name="T18" fmla="*/ 549 w 549"/>
                <a:gd name="T19" fmla="*/ 0 h 33"/>
                <a:gd name="T20" fmla="*/ 319 w 549"/>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9" h="33">
                  <a:moveTo>
                    <a:pt x="319" y="0"/>
                  </a:moveTo>
                  <a:cubicBezTo>
                    <a:pt x="319" y="11"/>
                    <a:pt x="319" y="11"/>
                    <a:pt x="319" y="11"/>
                  </a:cubicBezTo>
                  <a:cubicBezTo>
                    <a:pt x="230" y="11"/>
                    <a:pt x="230" y="11"/>
                    <a:pt x="230" y="11"/>
                  </a:cubicBezTo>
                  <a:cubicBezTo>
                    <a:pt x="230" y="0"/>
                    <a:pt x="230" y="0"/>
                    <a:pt x="230" y="0"/>
                  </a:cubicBezTo>
                  <a:cubicBezTo>
                    <a:pt x="0" y="0"/>
                    <a:pt x="0" y="0"/>
                    <a:pt x="0" y="0"/>
                  </a:cubicBezTo>
                  <a:cubicBezTo>
                    <a:pt x="0" y="21"/>
                    <a:pt x="0" y="21"/>
                    <a:pt x="0" y="21"/>
                  </a:cubicBezTo>
                  <a:cubicBezTo>
                    <a:pt x="0" y="28"/>
                    <a:pt x="5" y="33"/>
                    <a:pt x="12" y="33"/>
                  </a:cubicBezTo>
                  <a:cubicBezTo>
                    <a:pt x="537" y="33"/>
                    <a:pt x="537" y="33"/>
                    <a:pt x="537" y="33"/>
                  </a:cubicBezTo>
                  <a:cubicBezTo>
                    <a:pt x="544" y="33"/>
                    <a:pt x="549" y="28"/>
                    <a:pt x="549" y="21"/>
                  </a:cubicBezTo>
                  <a:cubicBezTo>
                    <a:pt x="549" y="0"/>
                    <a:pt x="549" y="0"/>
                    <a:pt x="549" y="0"/>
                  </a:cubicBezTo>
                  <a:lnTo>
                    <a:pt x="319" y="0"/>
                  </a:ln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nvGrpSpPr>
            <p:cNvPr id="304" name="Group 113">
              <a:extLst>
                <a:ext uri="{FF2B5EF4-FFF2-40B4-BE49-F238E27FC236}">
                  <a16:creationId xmlns:a16="http://schemas.microsoft.com/office/drawing/2014/main" id="{3B353F63-6F76-4B2C-9542-BF320137AAD2}"/>
                </a:ext>
              </a:extLst>
            </p:cNvPr>
            <p:cNvGrpSpPr>
              <a:grpSpLocks noChangeAspect="1"/>
            </p:cNvGrpSpPr>
            <p:nvPr/>
          </p:nvGrpSpPr>
          <p:grpSpPr bwMode="auto">
            <a:xfrm>
              <a:off x="4150397" y="2016683"/>
              <a:ext cx="769388" cy="629891"/>
              <a:chOff x="10" y="7"/>
              <a:chExt cx="670" cy="672"/>
            </a:xfrm>
          </p:grpSpPr>
          <p:sp>
            <p:nvSpPr>
              <p:cNvPr id="306" name="Freeform 114">
                <a:extLst>
                  <a:ext uri="{FF2B5EF4-FFF2-40B4-BE49-F238E27FC236}">
                    <a16:creationId xmlns:a16="http://schemas.microsoft.com/office/drawing/2014/main" id="{804F3133-AD0B-4FB1-9870-6F88A0AB3402}"/>
                  </a:ext>
                </a:extLst>
              </p:cNvPr>
              <p:cNvSpPr>
                <a:spLocks/>
              </p:cNvSpPr>
              <p:nvPr/>
            </p:nvSpPr>
            <p:spPr bwMode="auto">
              <a:xfrm>
                <a:off x="10" y="7"/>
                <a:ext cx="670" cy="672"/>
              </a:xfrm>
              <a:custGeom>
                <a:avLst/>
                <a:gdLst>
                  <a:gd name="T0" fmla="*/ 41 w 670"/>
                  <a:gd name="T1" fmla="*/ 672 h 672"/>
                  <a:gd name="T2" fmla="*/ 0 w 670"/>
                  <a:gd name="T3" fmla="*/ 672 h 672"/>
                  <a:gd name="T4" fmla="*/ 0 w 670"/>
                  <a:gd name="T5" fmla="*/ 0 h 672"/>
                  <a:gd name="T6" fmla="*/ 670 w 670"/>
                  <a:gd name="T7" fmla="*/ 0 h 672"/>
                  <a:gd name="T8" fmla="*/ 670 w 670"/>
                  <a:gd name="T9" fmla="*/ 384 h 672"/>
                </a:gdLst>
                <a:ahLst/>
                <a:cxnLst>
                  <a:cxn ang="0">
                    <a:pos x="T0" y="T1"/>
                  </a:cxn>
                  <a:cxn ang="0">
                    <a:pos x="T2" y="T3"/>
                  </a:cxn>
                  <a:cxn ang="0">
                    <a:pos x="T4" y="T5"/>
                  </a:cxn>
                  <a:cxn ang="0">
                    <a:pos x="T6" y="T7"/>
                  </a:cxn>
                  <a:cxn ang="0">
                    <a:pos x="T8" y="T9"/>
                  </a:cxn>
                </a:cxnLst>
                <a:rect l="0" t="0" r="r" b="b"/>
                <a:pathLst>
                  <a:path w="670" h="672">
                    <a:moveTo>
                      <a:pt x="41" y="672"/>
                    </a:moveTo>
                    <a:lnTo>
                      <a:pt x="0" y="672"/>
                    </a:lnTo>
                    <a:lnTo>
                      <a:pt x="0" y="0"/>
                    </a:lnTo>
                    <a:lnTo>
                      <a:pt x="670" y="0"/>
                    </a:lnTo>
                    <a:lnTo>
                      <a:pt x="670" y="384"/>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307" name="Line 115">
                <a:extLst>
                  <a:ext uri="{FF2B5EF4-FFF2-40B4-BE49-F238E27FC236}">
                    <a16:creationId xmlns:a16="http://schemas.microsoft.com/office/drawing/2014/main" id="{9E4F2245-A924-49F8-A6C7-03CBA9D75AD3}"/>
                  </a:ext>
                </a:extLst>
              </p:cNvPr>
              <p:cNvSpPr>
                <a:spLocks noChangeShapeType="1"/>
              </p:cNvSpPr>
              <p:nvPr/>
            </p:nvSpPr>
            <p:spPr bwMode="auto">
              <a:xfrm>
                <a:off x="10" y="175"/>
                <a:ext cx="670"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308" name="Line 116">
                <a:extLst>
                  <a:ext uri="{FF2B5EF4-FFF2-40B4-BE49-F238E27FC236}">
                    <a16:creationId xmlns:a16="http://schemas.microsoft.com/office/drawing/2014/main" id="{98C8CA82-28FD-49D6-9F68-EDF3F101D095}"/>
                  </a:ext>
                </a:extLst>
              </p:cNvPr>
              <p:cNvSpPr>
                <a:spLocks noChangeShapeType="1"/>
              </p:cNvSpPr>
              <p:nvPr/>
            </p:nvSpPr>
            <p:spPr bwMode="auto">
              <a:xfrm>
                <a:off x="10" y="91"/>
                <a:ext cx="670"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309" name="Line 117">
                <a:extLst>
                  <a:ext uri="{FF2B5EF4-FFF2-40B4-BE49-F238E27FC236}">
                    <a16:creationId xmlns:a16="http://schemas.microsoft.com/office/drawing/2014/main" id="{C2D5A09C-2943-4E57-A4A7-3CDC8AFCED3E}"/>
                  </a:ext>
                </a:extLst>
              </p:cNvPr>
              <p:cNvSpPr>
                <a:spLocks noChangeShapeType="1"/>
              </p:cNvSpPr>
              <p:nvPr/>
            </p:nvSpPr>
            <p:spPr bwMode="auto">
              <a:xfrm>
                <a:off x="10" y="259"/>
                <a:ext cx="670"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310" name="Line 118">
                <a:extLst>
                  <a:ext uri="{FF2B5EF4-FFF2-40B4-BE49-F238E27FC236}">
                    <a16:creationId xmlns:a16="http://schemas.microsoft.com/office/drawing/2014/main" id="{30A83339-2E4B-4C91-AB14-E88A2446A161}"/>
                  </a:ext>
                </a:extLst>
              </p:cNvPr>
              <p:cNvSpPr>
                <a:spLocks noChangeShapeType="1"/>
              </p:cNvSpPr>
              <p:nvPr/>
            </p:nvSpPr>
            <p:spPr bwMode="auto">
              <a:xfrm>
                <a:off x="10" y="343"/>
                <a:ext cx="310"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311" name="Line 119">
                <a:extLst>
                  <a:ext uri="{FF2B5EF4-FFF2-40B4-BE49-F238E27FC236}">
                    <a16:creationId xmlns:a16="http://schemas.microsoft.com/office/drawing/2014/main" id="{2A8DBD23-6047-4516-B13F-D149C4CEC0CA}"/>
                  </a:ext>
                </a:extLst>
              </p:cNvPr>
              <p:cNvSpPr>
                <a:spLocks noChangeShapeType="1"/>
              </p:cNvSpPr>
              <p:nvPr/>
            </p:nvSpPr>
            <p:spPr bwMode="auto">
              <a:xfrm>
                <a:off x="10" y="427"/>
                <a:ext cx="207"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312" name="Line 120">
                <a:extLst>
                  <a:ext uri="{FF2B5EF4-FFF2-40B4-BE49-F238E27FC236}">
                    <a16:creationId xmlns:a16="http://schemas.microsoft.com/office/drawing/2014/main" id="{C4F0CE39-1C06-40B6-9954-C4E2189BABA2}"/>
                  </a:ext>
                </a:extLst>
              </p:cNvPr>
              <p:cNvSpPr>
                <a:spLocks noChangeShapeType="1"/>
              </p:cNvSpPr>
              <p:nvPr/>
            </p:nvSpPr>
            <p:spPr bwMode="auto">
              <a:xfrm>
                <a:off x="10" y="511"/>
                <a:ext cx="134"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313" name="Line 121">
                <a:extLst>
                  <a:ext uri="{FF2B5EF4-FFF2-40B4-BE49-F238E27FC236}">
                    <a16:creationId xmlns:a16="http://schemas.microsoft.com/office/drawing/2014/main" id="{15C3A9E2-DB60-479B-8FB1-83673787CC54}"/>
                  </a:ext>
                </a:extLst>
              </p:cNvPr>
              <p:cNvSpPr>
                <a:spLocks noChangeShapeType="1"/>
              </p:cNvSpPr>
              <p:nvPr/>
            </p:nvSpPr>
            <p:spPr bwMode="auto">
              <a:xfrm>
                <a:off x="512" y="7"/>
                <a:ext cx="0" cy="311"/>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314" name="Line 122">
                <a:extLst>
                  <a:ext uri="{FF2B5EF4-FFF2-40B4-BE49-F238E27FC236}">
                    <a16:creationId xmlns:a16="http://schemas.microsoft.com/office/drawing/2014/main" id="{1CBB03BE-EF05-4B03-A2CF-4AF36965862A}"/>
                  </a:ext>
                </a:extLst>
              </p:cNvPr>
              <p:cNvSpPr>
                <a:spLocks noChangeShapeType="1"/>
              </p:cNvSpPr>
              <p:nvPr/>
            </p:nvSpPr>
            <p:spPr bwMode="auto">
              <a:xfrm>
                <a:off x="596" y="7"/>
                <a:ext cx="0" cy="386"/>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315" name="Line 123">
                <a:extLst>
                  <a:ext uri="{FF2B5EF4-FFF2-40B4-BE49-F238E27FC236}">
                    <a16:creationId xmlns:a16="http://schemas.microsoft.com/office/drawing/2014/main" id="{0860D9E0-DE32-440C-9F06-B8A4CF73E35C}"/>
                  </a:ext>
                </a:extLst>
              </p:cNvPr>
              <p:cNvSpPr>
                <a:spLocks noChangeShapeType="1"/>
              </p:cNvSpPr>
              <p:nvPr/>
            </p:nvSpPr>
            <p:spPr bwMode="auto">
              <a:xfrm>
                <a:off x="428" y="7"/>
                <a:ext cx="0" cy="305"/>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316" name="Line 124">
                <a:extLst>
                  <a:ext uri="{FF2B5EF4-FFF2-40B4-BE49-F238E27FC236}">
                    <a16:creationId xmlns:a16="http://schemas.microsoft.com/office/drawing/2014/main" id="{79ED021B-D1B1-4165-984C-EBB9CBFD8809}"/>
                  </a:ext>
                </a:extLst>
              </p:cNvPr>
              <p:cNvSpPr>
                <a:spLocks noChangeShapeType="1"/>
              </p:cNvSpPr>
              <p:nvPr/>
            </p:nvSpPr>
            <p:spPr bwMode="auto">
              <a:xfrm>
                <a:off x="345" y="7"/>
                <a:ext cx="0" cy="311"/>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317" name="Line 125">
                <a:extLst>
                  <a:ext uri="{FF2B5EF4-FFF2-40B4-BE49-F238E27FC236}">
                    <a16:creationId xmlns:a16="http://schemas.microsoft.com/office/drawing/2014/main" id="{D324890C-3ABB-4AD9-8FD2-92D59E7E9817}"/>
                  </a:ext>
                </a:extLst>
              </p:cNvPr>
              <p:cNvSpPr>
                <a:spLocks noChangeShapeType="1"/>
              </p:cNvSpPr>
              <p:nvPr/>
            </p:nvSpPr>
            <p:spPr bwMode="auto">
              <a:xfrm>
                <a:off x="261" y="7"/>
                <a:ext cx="0" cy="395"/>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318" name="Line 126">
                <a:extLst>
                  <a:ext uri="{FF2B5EF4-FFF2-40B4-BE49-F238E27FC236}">
                    <a16:creationId xmlns:a16="http://schemas.microsoft.com/office/drawing/2014/main" id="{588F6EDD-173D-4FE7-B31A-A5FBA6870A05}"/>
                  </a:ext>
                </a:extLst>
              </p:cNvPr>
              <p:cNvSpPr>
                <a:spLocks noChangeShapeType="1"/>
              </p:cNvSpPr>
              <p:nvPr/>
            </p:nvSpPr>
            <p:spPr bwMode="auto">
              <a:xfrm>
                <a:off x="177" y="7"/>
                <a:ext cx="0" cy="46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319" name="Freeform 127">
                <a:extLst>
                  <a:ext uri="{FF2B5EF4-FFF2-40B4-BE49-F238E27FC236}">
                    <a16:creationId xmlns:a16="http://schemas.microsoft.com/office/drawing/2014/main" id="{78C1F122-D9AB-4182-86E6-434B67D0F162}"/>
                  </a:ext>
                </a:extLst>
              </p:cNvPr>
              <p:cNvSpPr>
                <a:spLocks/>
              </p:cNvSpPr>
              <p:nvPr/>
            </p:nvSpPr>
            <p:spPr bwMode="auto">
              <a:xfrm>
                <a:off x="10" y="7"/>
                <a:ext cx="83" cy="588"/>
              </a:xfrm>
              <a:custGeom>
                <a:avLst/>
                <a:gdLst>
                  <a:gd name="T0" fmla="*/ 83 w 83"/>
                  <a:gd name="T1" fmla="*/ 0 h 588"/>
                  <a:gd name="T2" fmla="*/ 83 w 83"/>
                  <a:gd name="T3" fmla="*/ 588 h 588"/>
                  <a:gd name="T4" fmla="*/ 83 w 83"/>
                  <a:gd name="T5" fmla="*/ 588 h 588"/>
                  <a:gd name="T6" fmla="*/ 0 w 83"/>
                  <a:gd name="T7" fmla="*/ 588 h 588"/>
                </a:gdLst>
                <a:ahLst/>
                <a:cxnLst>
                  <a:cxn ang="0">
                    <a:pos x="T0" y="T1"/>
                  </a:cxn>
                  <a:cxn ang="0">
                    <a:pos x="T2" y="T3"/>
                  </a:cxn>
                  <a:cxn ang="0">
                    <a:pos x="T4" y="T5"/>
                  </a:cxn>
                  <a:cxn ang="0">
                    <a:pos x="T6" y="T7"/>
                  </a:cxn>
                </a:cxnLst>
                <a:rect l="0" t="0" r="r" b="b"/>
                <a:pathLst>
                  <a:path w="83" h="588">
                    <a:moveTo>
                      <a:pt x="83" y="0"/>
                    </a:moveTo>
                    <a:lnTo>
                      <a:pt x="83" y="588"/>
                    </a:lnTo>
                    <a:lnTo>
                      <a:pt x="83" y="588"/>
                    </a:lnTo>
                    <a:lnTo>
                      <a:pt x="0" y="588"/>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320" name="Line 128">
                <a:extLst>
                  <a:ext uri="{FF2B5EF4-FFF2-40B4-BE49-F238E27FC236}">
                    <a16:creationId xmlns:a16="http://schemas.microsoft.com/office/drawing/2014/main" id="{47AF8B8D-096A-4102-BBE7-193A0EECD2B8}"/>
                  </a:ext>
                </a:extLst>
              </p:cNvPr>
              <p:cNvSpPr>
                <a:spLocks noChangeShapeType="1"/>
              </p:cNvSpPr>
              <p:nvPr/>
            </p:nvSpPr>
            <p:spPr bwMode="auto">
              <a:xfrm>
                <a:off x="552" y="343"/>
                <a:ext cx="128"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grpSp>
          <p:nvGrpSpPr>
            <p:cNvPr id="354" name="Group 353">
              <a:extLst>
                <a:ext uri="{FF2B5EF4-FFF2-40B4-BE49-F238E27FC236}">
                  <a16:creationId xmlns:a16="http://schemas.microsoft.com/office/drawing/2014/main" id="{0A75ACBA-02D5-495E-9E2B-EE5EDBC8912F}"/>
                </a:ext>
              </a:extLst>
            </p:cNvPr>
            <p:cNvGrpSpPr/>
            <p:nvPr/>
          </p:nvGrpSpPr>
          <p:grpSpPr>
            <a:xfrm>
              <a:off x="4203277" y="2043561"/>
              <a:ext cx="834471" cy="613246"/>
              <a:chOff x="4165955" y="2009971"/>
              <a:chExt cx="834471" cy="613246"/>
            </a:xfrm>
          </p:grpSpPr>
          <p:sp>
            <p:nvSpPr>
              <p:cNvPr id="302" name="Freeform: Shape 301">
                <a:extLst>
                  <a:ext uri="{FF2B5EF4-FFF2-40B4-BE49-F238E27FC236}">
                    <a16:creationId xmlns:a16="http://schemas.microsoft.com/office/drawing/2014/main" id="{6E789EC9-5930-4297-ADA5-4E4FC7BECB78}"/>
                  </a:ext>
                </a:extLst>
              </p:cNvPr>
              <p:cNvSpPr/>
              <p:nvPr/>
            </p:nvSpPr>
            <p:spPr>
              <a:xfrm rot="19645249">
                <a:off x="4681806" y="2340901"/>
                <a:ext cx="107947" cy="177702"/>
              </a:xfrm>
              <a:custGeom>
                <a:avLst/>
                <a:gdLst>
                  <a:gd name="connsiteX0" fmla="*/ 95535 w 191069"/>
                  <a:gd name="connsiteY0" fmla="*/ 0 h 314536"/>
                  <a:gd name="connsiteX1" fmla="*/ 191069 w 191069"/>
                  <a:gd name="connsiteY1" fmla="*/ 232012 h 314536"/>
                  <a:gd name="connsiteX2" fmla="*/ 126242 w 191069"/>
                  <a:gd name="connsiteY2" fmla="*/ 232012 h 314536"/>
                  <a:gd name="connsiteX3" fmla="*/ 126242 w 191069"/>
                  <a:gd name="connsiteY3" fmla="*/ 314536 h 314536"/>
                  <a:gd name="connsiteX4" fmla="*/ 64827 w 191069"/>
                  <a:gd name="connsiteY4" fmla="*/ 314536 h 314536"/>
                  <a:gd name="connsiteX5" fmla="*/ 64827 w 191069"/>
                  <a:gd name="connsiteY5" fmla="*/ 232012 h 314536"/>
                  <a:gd name="connsiteX6" fmla="*/ 0 w 191069"/>
                  <a:gd name="connsiteY6" fmla="*/ 232012 h 31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069" h="314536">
                    <a:moveTo>
                      <a:pt x="95535" y="0"/>
                    </a:moveTo>
                    <a:lnTo>
                      <a:pt x="191069" y="232012"/>
                    </a:lnTo>
                    <a:lnTo>
                      <a:pt x="126242" y="232012"/>
                    </a:lnTo>
                    <a:lnTo>
                      <a:pt x="126242" y="314536"/>
                    </a:lnTo>
                    <a:lnTo>
                      <a:pt x="64827" y="314536"/>
                    </a:lnTo>
                    <a:lnTo>
                      <a:pt x="64827" y="232012"/>
                    </a:lnTo>
                    <a:lnTo>
                      <a:pt x="0" y="232012"/>
                    </a:ln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329" name="Rectangle 32">
                <a:extLst>
                  <a:ext uri="{FF2B5EF4-FFF2-40B4-BE49-F238E27FC236}">
                    <a16:creationId xmlns:a16="http://schemas.microsoft.com/office/drawing/2014/main" id="{AF855498-AE26-4058-B4AA-EDD5CB456B18}"/>
                  </a:ext>
                </a:extLst>
              </p:cNvPr>
              <p:cNvSpPr/>
              <p:nvPr/>
            </p:nvSpPr>
            <p:spPr>
              <a:xfrm flipH="1">
                <a:off x="4649038" y="2009971"/>
                <a:ext cx="294658" cy="508430"/>
              </a:xfrm>
              <a:custGeom>
                <a:avLst/>
                <a:gdLst>
                  <a:gd name="connsiteX0" fmla="*/ 0 w 365760"/>
                  <a:gd name="connsiteY0" fmla="*/ 0 h 1643531"/>
                  <a:gd name="connsiteX1" fmla="*/ 365760 w 365760"/>
                  <a:gd name="connsiteY1" fmla="*/ 0 h 1643531"/>
                  <a:gd name="connsiteX2" fmla="*/ 365760 w 365760"/>
                  <a:gd name="connsiteY2" fmla="*/ 1643531 h 1643531"/>
                  <a:gd name="connsiteX3" fmla="*/ 0 w 365760"/>
                  <a:gd name="connsiteY3" fmla="*/ 1643531 h 1643531"/>
                  <a:gd name="connsiteX4" fmla="*/ 0 w 365760"/>
                  <a:gd name="connsiteY4" fmla="*/ 0 h 1643531"/>
                  <a:gd name="connsiteX0" fmla="*/ 525780 w 891540"/>
                  <a:gd name="connsiteY0" fmla="*/ 0 h 1643531"/>
                  <a:gd name="connsiteX1" fmla="*/ 891540 w 891540"/>
                  <a:gd name="connsiteY1" fmla="*/ 0 h 1643531"/>
                  <a:gd name="connsiteX2" fmla="*/ 891540 w 891540"/>
                  <a:gd name="connsiteY2" fmla="*/ 1643531 h 1643531"/>
                  <a:gd name="connsiteX3" fmla="*/ 0 w 891540"/>
                  <a:gd name="connsiteY3" fmla="*/ 1506371 h 1643531"/>
                  <a:gd name="connsiteX4" fmla="*/ 525780 w 891540"/>
                  <a:gd name="connsiteY4" fmla="*/ 0 h 1643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540" h="1643531">
                    <a:moveTo>
                      <a:pt x="525780" y="0"/>
                    </a:moveTo>
                    <a:lnTo>
                      <a:pt x="891540" y="0"/>
                    </a:lnTo>
                    <a:lnTo>
                      <a:pt x="891540" y="1643531"/>
                    </a:lnTo>
                    <a:lnTo>
                      <a:pt x="0" y="1506371"/>
                    </a:lnTo>
                    <a:lnTo>
                      <a:pt x="525780" y="0"/>
                    </a:lnTo>
                    <a:close/>
                  </a:path>
                </a:pathLst>
              </a:custGeom>
              <a:solidFill>
                <a:schemeClr val="accent2"/>
              </a:solid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340" name="Freeform: Shape 339">
                <a:extLst>
                  <a:ext uri="{FF2B5EF4-FFF2-40B4-BE49-F238E27FC236}">
                    <a16:creationId xmlns:a16="http://schemas.microsoft.com/office/drawing/2014/main" id="{E937BF56-884C-43AB-9506-525906A01BAC}"/>
                  </a:ext>
                </a:extLst>
              </p:cNvPr>
              <p:cNvSpPr/>
              <p:nvPr/>
            </p:nvSpPr>
            <p:spPr>
              <a:xfrm>
                <a:off x="4201202" y="2209997"/>
                <a:ext cx="763304" cy="398210"/>
              </a:xfrm>
              <a:custGeom>
                <a:avLst/>
                <a:gdLst>
                  <a:gd name="connsiteX0" fmla="*/ 381652 w 763304"/>
                  <a:gd name="connsiteY0" fmla="*/ 0 h 398210"/>
                  <a:gd name="connsiteX1" fmla="*/ 763304 w 763304"/>
                  <a:gd name="connsiteY1" fmla="*/ 381653 h 398210"/>
                  <a:gd name="connsiteX2" fmla="*/ 761635 w 763304"/>
                  <a:gd name="connsiteY2" fmla="*/ 398210 h 398210"/>
                  <a:gd name="connsiteX3" fmla="*/ 1669 w 763304"/>
                  <a:gd name="connsiteY3" fmla="*/ 398210 h 398210"/>
                  <a:gd name="connsiteX4" fmla="*/ 0 w 763304"/>
                  <a:gd name="connsiteY4" fmla="*/ 381653 h 398210"/>
                  <a:gd name="connsiteX5" fmla="*/ 381652 w 763304"/>
                  <a:gd name="connsiteY5" fmla="*/ 0 h 3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304" h="398210">
                    <a:moveTo>
                      <a:pt x="381652" y="0"/>
                    </a:moveTo>
                    <a:cubicBezTo>
                      <a:pt x="592433" y="0"/>
                      <a:pt x="763304" y="170872"/>
                      <a:pt x="763304" y="381653"/>
                    </a:cubicBezTo>
                    <a:lnTo>
                      <a:pt x="761635" y="398210"/>
                    </a:lnTo>
                    <a:lnTo>
                      <a:pt x="1669" y="398210"/>
                    </a:lnTo>
                    <a:lnTo>
                      <a:pt x="0" y="381653"/>
                    </a:lnTo>
                    <a:cubicBezTo>
                      <a:pt x="0" y="170872"/>
                      <a:pt x="170871" y="0"/>
                      <a:pt x="381652" y="0"/>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31" name="Rectangle 330">
                <a:extLst>
                  <a:ext uri="{FF2B5EF4-FFF2-40B4-BE49-F238E27FC236}">
                    <a16:creationId xmlns:a16="http://schemas.microsoft.com/office/drawing/2014/main" id="{D9C695D6-0092-4848-A32B-2FA03FE905C7}"/>
                  </a:ext>
                </a:extLst>
              </p:cNvPr>
              <p:cNvSpPr/>
              <p:nvPr/>
            </p:nvSpPr>
            <p:spPr>
              <a:xfrm>
                <a:off x="4165955" y="2565411"/>
                <a:ext cx="834471" cy="52477"/>
              </a:xfrm>
              <a:custGeom>
                <a:avLst/>
                <a:gdLst>
                  <a:gd name="connsiteX0" fmla="*/ 0 w 834471"/>
                  <a:gd name="connsiteY0" fmla="*/ 0 h 52477"/>
                  <a:gd name="connsiteX1" fmla="*/ 834471 w 834471"/>
                  <a:gd name="connsiteY1" fmla="*/ 0 h 52477"/>
                  <a:gd name="connsiteX2" fmla="*/ 834471 w 834471"/>
                  <a:gd name="connsiteY2" fmla="*/ 52477 h 52477"/>
                  <a:gd name="connsiteX3" fmla="*/ 0 w 834471"/>
                  <a:gd name="connsiteY3" fmla="*/ 52477 h 52477"/>
                  <a:gd name="connsiteX4" fmla="*/ 0 w 834471"/>
                  <a:gd name="connsiteY4" fmla="*/ 0 h 52477"/>
                  <a:gd name="connsiteX0" fmla="*/ 0 w 834471"/>
                  <a:gd name="connsiteY0" fmla="*/ 0 h 53098"/>
                  <a:gd name="connsiteX1" fmla="*/ 834471 w 834471"/>
                  <a:gd name="connsiteY1" fmla="*/ 0 h 53098"/>
                  <a:gd name="connsiteX2" fmla="*/ 834471 w 834471"/>
                  <a:gd name="connsiteY2" fmla="*/ 52477 h 53098"/>
                  <a:gd name="connsiteX3" fmla="*/ 236593 w 834471"/>
                  <a:gd name="connsiteY3" fmla="*/ 53098 h 53098"/>
                  <a:gd name="connsiteX4" fmla="*/ 0 w 834471"/>
                  <a:gd name="connsiteY4" fmla="*/ 52477 h 53098"/>
                  <a:gd name="connsiteX5" fmla="*/ 0 w 834471"/>
                  <a:gd name="connsiteY5" fmla="*/ 0 h 53098"/>
                  <a:gd name="connsiteX0" fmla="*/ 236593 w 834471"/>
                  <a:gd name="connsiteY0" fmla="*/ 53098 h 144538"/>
                  <a:gd name="connsiteX1" fmla="*/ 0 w 834471"/>
                  <a:gd name="connsiteY1" fmla="*/ 52477 h 144538"/>
                  <a:gd name="connsiteX2" fmla="*/ 0 w 834471"/>
                  <a:gd name="connsiteY2" fmla="*/ 0 h 144538"/>
                  <a:gd name="connsiteX3" fmla="*/ 834471 w 834471"/>
                  <a:gd name="connsiteY3" fmla="*/ 0 h 144538"/>
                  <a:gd name="connsiteX4" fmla="*/ 834471 w 834471"/>
                  <a:gd name="connsiteY4" fmla="*/ 52477 h 144538"/>
                  <a:gd name="connsiteX5" fmla="*/ 328033 w 834471"/>
                  <a:gd name="connsiteY5" fmla="*/ 144538 h 144538"/>
                  <a:gd name="connsiteX0" fmla="*/ 236593 w 834471"/>
                  <a:gd name="connsiteY0" fmla="*/ 53098 h 53098"/>
                  <a:gd name="connsiteX1" fmla="*/ 0 w 834471"/>
                  <a:gd name="connsiteY1" fmla="*/ 52477 h 53098"/>
                  <a:gd name="connsiteX2" fmla="*/ 0 w 834471"/>
                  <a:gd name="connsiteY2" fmla="*/ 0 h 53098"/>
                  <a:gd name="connsiteX3" fmla="*/ 834471 w 834471"/>
                  <a:gd name="connsiteY3" fmla="*/ 0 h 53098"/>
                  <a:gd name="connsiteX4" fmla="*/ 834471 w 834471"/>
                  <a:gd name="connsiteY4" fmla="*/ 52477 h 53098"/>
                  <a:gd name="connsiteX0" fmla="*/ 0 w 834471"/>
                  <a:gd name="connsiteY0" fmla="*/ 52477 h 52477"/>
                  <a:gd name="connsiteX1" fmla="*/ 0 w 834471"/>
                  <a:gd name="connsiteY1" fmla="*/ 0 h 52477"/>
                  <a:gd name="connsiteX2" fmla="*/ 834471 w 834471"/>
                  <a:gd name="connsiteY2" fmla="*/ 0 h 52477"/>
                  <a:gd name="connsiteX3" fmla="*/ 834471 w 834471"/>
                  <a:gd name="connsiteY3" fmla="*/ 52477 h 52477"/>
                </a:gdLst>
                <a:ahLst/>
                <a:cxnLst>
                  <a:cxn ang="0">
                    <a:pos x="connsiteX0" y="connsiteY0"/>
                  </a:cxn>
                  <a:cxn ang="0">
                    <a:pos x="connsiteX1" y="connsiteY1"/>
                  </a:cxn>
                  <a:cxn ang="0">
                    <a:pos x="connsiteX2" y="connsiteY2"/>
                  </a:cxn>
                  <a:cxn ang="0">
                    <a:pos x="connsiteX3" y="connsiteY3"/>
                  </a:cxn>
                </a:cxnLst>
                <a:rect l="l" t="t" r="r" b="b"/>
                <a:pathLst>
                  <a:path w="834471" h="52477">
                    <a:moveTo>
                      <a:pt x="0" y="52477"/>
                    </a:moveTo>
                    <a:lnTo>
                      <a:pt x="0" y="0"/>
                    </a:lnTo>
                    <a:lnTo>
                      <a:pt x="834471" y="0"/>
                    </a:lnTo>
                    <a:lnTo>
                      <a:pt x="834471" y="52477"/>
                    </a:lnTo>
                  </a:path>
                </a:pathLst>
              </a:custGeom>
              <a:solidFill>
                <a:schemeClr val="accent2"/>
              </a:solid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332" name="Trapezoid 331">
                <a:extLst>
                  <a:ext uri="{FF2B5EF4-FFF2-40B4-BE49-F238E27FC236}">
                    <a16:creationId xmlns:a16="http://schemas.microsoft.com/office/drawing/2014/main" id="{CC6338E3-90D0-4298-AB0E-4E1DCEF07A2B}"/>
                  </a:ext>
                </a:extLst>
              </p:cNvPr>
              <p:cNvSpPr/>
              <p:nvPr/>
            </p:nvSpPr>
            <p:spPr>
              <a:xfrm>
                <a:off x="4512671" y="2186078"/>
                <a:ext cx="142758" cy="289642"/>
              </a:xfrm>
              <a:prstGeom prst="trapezoid">
                <a:avLst/>
              </a:prstGeom>
              <a:solidFill>
                <a:schemeClr val="accent2"/>
              </a:solid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cxnSp>
            <p:nvCxnSpPr>
              <p:cNvPr id="333" name="Straight Connector 332">
                <a:extLst>
                  <a:ext uri="{FF2B5EF4-FFF2-40B4-BE49-F238E27FC236}">
                    <a16:creationId xmlns:a16="http://schemas.microsoft.com/office/drawing/2014/main" id="{992A0C13-9BD8-4A92-A039-850E9BEBFB89}"/>
                  </a:ext>
                </a:extLst>
              </p:cNvPr>
              <p:cNvCxnSpPr>
                <a:cxnSpLocks/>
              </p:cNvCxnSpPr>
              <p:nvPr/>
            </p:nvCxnSpPr>
            <p:spPr>
              <a:xfrm>
                <a:off x="4584050" y="2239077"/>
                <a:ext cx="0" cy="182287"/>
              </a:xfrm>
              <a:prstGeom prst="line">
                <a:avLst/>
              </a:prstGeom>
              <a:noFill/>
              <a:ln w="19050" cap="rnd">
                <a:solidFill>
                  <a:schemeClr val="bg2"/>
                </a:solidFill>
                <a:prstDash val="solid"/>
                <a:round/>
              </a:ln>
            </p:spPr>
          </p:cxnSp>
          <p:sp>
            <p:nvSpPr>
              <p:cNvPr id="336" name="Oval 335">
                <a:extLst>
                  <a:ext uri="{FF2B5EF4-FFF2-40B4-BE49-F238E27FC236}">
                    <a16:creationId xmlns:a16="http://schemas.microsoft.com/office/drawing/2014/main" id="{E68E5EC2-86B8-46F4-9793-79504AC26198}"/>
                  </a:ext>
                </a:extLst>
              </p:cNvPr>
              <p:cNvSpPr/>
              <p:nvPr/>
            </p:nvSpPr>
            <p:spPr>
              <a:xfrm>
                <a:off x="4697979" y="2077199"/>
                <a:ext cx="58419" cy="58419"/>
              </a:xfrm>
              <a:prstGeom prst="ellips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352" name="Freeform: Shape 351">
                <a:extLst>
                  <a:ext uri="{FF2B5EF4-FFF2-40B4-BE49-F238E27FC236}">
                    <a16:creationId xmlns:a16="http://schemas.microsoft.com/office/drawing/2014/main" id="{1D7570CD-0902-4A4C-A546-43FBE3F30162}"/>
                  </a:ext>
                </a:extLst>
              </p:cNvPr>
              <p:cNvSpPr/>
              <p:nvPr/>
            </p:nvSpPr>
            <p:spPr>
              <a:xfrm>
                <a:off x="4463296" y="2458497"/>
                <a:ext cx="239244" cy="164720"/>
              </a:xfrm>
              <a:custGeom>
                <a:avLst/>
                <a:gdLst>
                  <a:gd name="connsiteX0" fmla="*/ 69596 w 139192"/>
                  <a:gd name="connsiteY0" fmla="*/ 0 h 95834"/>
                  <a:gd name="connsiteX1" fmla="*/ 139192 w 139192"/>
                  <a:gd name="connsiteY1" fmla="*/ 69596 h 95834"/>
                  <a:gd name="connsiteX2" fmla="*/ 133895 w 139192"/>
                  <a:gd name="connsiteY2" fmla="*/ 95834 h 95834"/>
                  <a:gd name="connsiteX3" fmla="*/ 5297 w 139192"/>
                  <a:gd name="connsiteY3" fmla="*/ 95834 h 95834"/>
                  <a:gd name="connsiteX4" fmla="*/ 0 w 139192"/>
                  <a:gd name="connsiteY4" fmla="*/ 69596 h 95834"/>
                  <a:gd name="connsiteX5" fmla="*/ 69596 w 139192"/>
                  <a:gd name="connsiteY5" fmla="*/ 0 h 95834"/>
                  <a:gd name="connsiteX0" fmla="*/ 69596 w 139192"/>
                  <a:gd name="connsiteY0" fmla="*/ 0 h 95834"/>
                  <a:gd name="connsiteX1" fmla="*/ 139192 w 139192"/>
                  <a:gd name="connsiteY1" fmla="*/ 69596 h 95834"/>
                  <a:gd name="connsiteX2" fmla="*/ 133895 w 139192"/>
                  <a:gd name="connsiteY2" fmla="*/ 95834 h 95834"/>
                  <a:gd name="connsiteX3" fmla="*/ 78125 w 139192"/>
                  <a:gd name="connsiteY3" fmla="*/ 93095 h 95834"/>
                  <a:gd name="connsiteX4" fmla="*/ 5297 w 139192"/>
                  <a:gd name="connsiteY4" fmla="*/ 95834 h 95834"/>
                  <a:gd name="connsiteX5" fmla="*/ 0 w 139192"/>
                  <a:gd name="connsiteY5" fmla="*/ 69596 h 95834"/>
                  <a:gd name="connsiteX6" fmla="*/ 69596 w 139192"/>
                  <a:gd name="connsiteY6" fmla="*/ 0 h 95834"/>
                  <a:gd name="connsiteX0" fmla="*/ 78125 w 139192"/>
                  <a:gd name="connsiteY0" fmla="*/ 93095 h 146295"/>
                  <a:gd name="connsiteX1" fmla="*/ 5297 w 139192"/>
                  <a:gd name="connsiteY1" fmla="*/ 95834 h 146295"/>
                  <a:gd name="connsiteX2" fmla="*/ 0 w 139192"/>
                  <a:gd name="connsiteY2" fmla="*/ 69596 h 146295"/>
                  <a:gd name="connsiteX3" fmla="*/ 69596 w 139192"/>
                  <a:gd name="connsiteY3" fmla="*/ 0 h 146295"/>
                  <a:gd name="connsiteX4" fmla="*/ 139192 w 139192"/>
                  <a:gd name="connsiteY4" fmla="*/ 69596 h 146295"/>
                  <a:gd name="connsiteX5" fmla="*/ 133895 w 139192"/>
                  <a:gd name="connsiteY5" fmla="*/ 95834 h 146295"/>
                  <a:gd name="connsiteX6" fmla="*/ 131325 w 139192"/>
                  <a:gd name="connsiteY6" fmla="*/ 146295 h 146295"/>
                  <a:gd name="connsiteX0" fmla="*/ 78125 w 139192"/>
                  <a:gd name="connsiteY0" fmla="*/ 93095 h 95834"/>
                  <a:gd name="connsiteX1" fmla="*/ 5297 w 139192"/>
                  <a:gd name="connsiteY1" fmla="*/ 95834 h 95834"/>
                  <a:gd name="connsiteX2" fmla="*/ 0 w 139192"/>
                  <a:gd name="connsiteY2" fmla="*/ 69596 h 95834"/>
                  <a:gd name="connsiteX3" fmla="*/ 69596 w 139192"/>
                  <a:gd name="connsiteY3" fmla="*/ 0 h 95834"/>
                  <a:gd name="connsiteX4" fmla="*/ 139192 w 139192"/>
                  <a:gd name="connsiteY4" fmla="*/ 69596 h 95834"/>
                  <a:gd name="connsiteX5" fmla="*/ 133895 w 139192"/>
                  <a:gd name="connsiteY5" fmla="*/ 95834 h 95834"/>
                  <a:gd name="connsiteX0" fmla="*/ 5297 w 139192"/>
                  <a:gd name="connsiteY0" fmla="*/ 95834 h 95834"/>
                  <a:gd name="connsiteX1" fmla="*/ 0 w 139192"/>
                  <a:gd name="connsiteY1" fmla="*/ 69596 h 95834"/>
                  <a:gd name="connsiteX2" fmla="*/ 69596 w 139192"/>
                  <a:gd name="connsiteY2" fmla="*/ 0 h 95834"/>
                  <a:gd name="connsiteX3" fmla="*/ 139192 w 139192"/>
                  <a:gd name="connsiteY3" fmla="*/ 69596 h 95834"/>
                  <a:gd name="connsiteX4" fmla="*/ 133895 w 139192"/>
                  <a:gd name="connsiteY4" fmla="*/ 95834 h 95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92" h="95834">
                    <a:moveTo>
                      <a:pt x="5297" y="95834"/>
                    </a:moveTo>
                    <a:lnTo>
                      <a:pt x="0" y="69596"/>
                    </a:lnTo>
                    <a:cubicBezTo>
                      <a:pt x="0" y="31159"/>
                      <a:pt x="31159" y="0"/>
                      <a:pt x="69596" y="0"/>
                    </a:cubicBezTo>
                    <a:cubicBezTo>
                      <a:pt x="108033" y="0"/>
                      <a:pt x="139192" y="31159"/>
                      <a:pt x="139192" y="69596"/>
                    </a:cubicBezTo>
                    <a:lnTo>
                      <a:pt x="133895" y="95834"/>
                    </a:lnTo>
                  </a:path>
                </a:pathLst>
              </a:custGeom>
              <a:solidFill>
                <a:schemeClr val="accent2"/>
              </a:solid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351" name="Freeform: Shape 350">
                <a:extLst>
                  <a:ext uri="{FF2B5EF4-FFF2-40B4-BE49-F238E27FC236}">
                    <a16:creationId xmlns:a16="http://schemas.microsoft.com/office/drawing/2014/main" id="{A049FA68-954E-4ED4-A652-79F32B46EE41}"/>
                  </a:ext>
                </a:extLst>
              </p:cNvPr>
              <p:cNvSpPr/>
              <p:nvPr/>
            </p:nvSpPr>
            <p:spPr>
              <a:xfrm>
                <a:off x="4513258" y="2522054"/>
                <a:ext cx="139192" cy="95834"/>
              </a:xfrm>
              <a:custGeom>
                <a:avLst/>
                <a:gdLst>
                  <a:gd name="connsiteX0" fmla="*/ 69596 w 139192"/>
                  <a:gd name="connsiteY0" fmla="*/ 0 h 95834"/>
                  <a:gd name="connsiteX1" fmla="*/ 139192 w 139192"/>
                  <a:gd name="connsiteY1" fmla="*/ 69596 h 95834"/>
                  <a:gd name="connsiteX2" fmla="*/ 133895 w 139192"/>
                  <a:gd name="connsiteY2" fmla="*/ 95834 h 95834"/>
                  <a:gd name="connsiteX3" fmla="*/ 5297 w 139192"/>
                  <a:gd name="connsiteY3" fmla="*/ 95834 h 95834"/>
                  <a:gd name="connsiteX4" fmla="*/ 0 w 139192"/>
                  <a:gd name="connsiteY4" fmla="*/ 69596 h 95834"/>
                  <a:gd name="connsiteX5" fmla="*/ 69596 w 139192"/>
                  <a:gd name="connsiteY5" fmla="*/ 0 h 9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192" h="95834">
                    <a:moveTo>
                      <a:pt x="69596" y="0"/>
                    </a:moveTo>
                    <a:cubicBezTo>
                      <a:pt x="108033" y="0"/>
                      <a:pt x="139192" y="31159"/>
                      <a:pt x="139192" y="69596"/>
                    </a:cubicBezTo>
                    <a:lnTo>
                      <a:pt x="133895" y="95834"/>
                    </a:lnTo>
                    <a:lnTo>
                      <a:pt x="5297" y="95834"/>
                    </a:lnTo>
                    <a:lnTo>
                      <a:pt x="0" y="69596"/>
                    </a:lnTo>
                    <a:cubicBezTo>
                      <a:pt x="0" y="31159"/>
                      <a:pt x="31159" y="0"/>
                      <a:pt x="69596"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grpSp>
      <p:sp>
        <p:nvSpPr>
          <p:cNvPr id="101" name="TextBox 100">
            <a:extLst>
              <a:ext uri="{FF2B5EF4-FFF2-40B4-BE49-F238E27FC236}">
                <a16:creationId xmlns:a16="http://schemas.microsoft.com/office/drawing/2014/main" id="{5BA2268D-CC7F-472B-9932-CD4AAEEF08DB}"/>
              </a:ext>
            </a:extLst>
          </p:cNvPr>
          <p:cNvSpPr txBox="1"/>
          <p:nvPr/>
        </p:nvSpPr>
        <p:spPr>
          <a:xfrm>
            <a:off x="5618536" y="5198476"/>
            <a:ext cx="3296090" cy="880241"/>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dirty="0"/>
              <a:t>Carve from </a:t>
            </a:r>
            <a:br>
              <a:rPr lang="en-US" dirty="0"/>
            </a:br>
            <a:r>
              <a:rPr lang="en-US" dirty="0"/>
              <a:t>modeling clay</a:t>
            </a:r>
          </a:p>
        </p:txBody>
      </p:sp>
      <p:grpSp>
        <p:nvGrpSpPr>
          <p:cNvPr id="137" name="Group 136">
            <a:extLst>
              <a:ext uri="{FF2B5EF4-FFF2-40B4-BE49-F238E27FC236}">
                <a16:creationId xmlns:a16="http://schemas.microsoft.com/office/drawing/2014/main" id="{45D62EDD-952B-4CBB-A296-CEF8D85658A4}"/>
              </a:ext>
            </a:extLst>
          </p:cNvPr>
          <p:cNvGrpSpPr/>
          <p:nvPr/>
        </p:nvGrpSpPr>
        <p:grpSpPr>
          <a:xfrm>
            <a:off x="6338104" y="2683750"/>
            <a:ext cx="1892893" cy="1858320"/>
            <a:chOff x="2078736" y="2042296"/>
            <a:chExt cx="678796" cy="666398"/>
          </a:xfrm>
        </p:grpSpPr>
        <p:sp>
          <p:nvSpPr>
            <p:cNvPr id="138" name="Freeform 60">
              <a:extLst>
                <a:ext uri="{FF2B5EF4-FFF2-40B4-BE49-F238E27FC236}">
                  <a16:creationId xmlns:a16="http://schemas.microsoft.com/office/drawing/2014/main" id="{C0ABDE10-5488-4EFC-85B2-5189D250134B}"/>
                </a:ext>
              </a:extLst>
            </p:cNvPr>
            <p:cNvSpPr>
              <a:spLocks/>
            </p:cNvSpPr>
            <p:nvPr/>
          </p:nvSpPr>
          <p:spPr bwMode="auto">
            <a:xfrm>
              <a:off x="2078736" y="2595296"/>
              <a:ext cx="53314" cy="113398"/>
            </a:xfrm>
            <a:custGeom>
              <a:avLst/>
              <a:gdLst>
                <a:gd name="T0" fmla="*/ 63 w 63"/>
                <a:gd name="T1" fmla="*/ 134 h 134"/>
                <a:gd name="T2" fmla="*/ 0 w 63"/>
                <a:gd name="T3" fmla="*/ 134 h 134"/>
                <a:gd name="T4" fmla="*/ 0 w 63"/>
                <a:gd name="T5" fmla="*/ 0 h 134"/>
              </a:gdLst>
              <a:ahLst/>
              <a:cxnLst>
                <a:cxn ang="0">
                  <a:pos x="T0" y="T1"/>
                </a:cxn>
                <a:cxn ang="0">
                  <a:pos x="T2" y="T3"/>
                </a:cxn>
                <a:cxn ang="0">
                  <a:pos x="T4" y="T5"/>
                </a:cxn>
              </a:cxnLst>
              <a:rect l="0" t="0" r="r" b="b"/>
              <a:pathLst>
                <a:path w="63" h="134">
                  <a:moveTo>
                    <a:pt x="63" y="134"/>
                  </a:moveTo>
                  <a:lnTo>
                    <a:pt x="0" y="134"/>
                  </a:lnTo>
                  <a:lnTo>
                    <a:pt x="0" y="0"/>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39" name="Freeform 57">
              <a:extLst>
                <a:ext uri="{FF2B5EF4-FFF2-40B4-BE49-F238E27FC236}">
                  <a16:creationId xmlns:a16="http://schemas.microsoft.com/office/drawing/2014/main" id="{351C1F14-661E-4FB4-9781-E2F27C5121A1}"/>
                </a:ext>
              </a:extLst>
            </p:cNvPr>
            <p:cNvSpPr>
              <a:spLocks/>
            </p:cNvSpPr>
            <p:nvPr/>
          </p:nvSpPr>
          <p:spPr bwMode="auto">
            <a:xfrm>
              <a:off x="2705910" y="2042296"/>
              <a:ext cx="51622" cy="118476"/>
            </a:xfrm>
            <a:custGeom>
              <a:avLst/>
              <a:gdLst>
                <a:gd name="T0" fmla="*/ 61 w 61"/>
                <a:gd name="T1" fmla="*/ 140 h 140"/>
                <a:gd name="T2" fmla="*/ 61 w 61"/>
                <a:gd name="T3" fmla="*/ 0 h 140"/>
                <a:gd name="T4" fmla="*/ 0 w 61"/>
                <a:gd name="T5" fmla="*/ 0 h 140"/>
              </a:gdLst>
              <a:ahLst/>
              <a:cxnLst>
                <a:cxn ang="0">
                  <a:pos x="T0" y="T1"/>
                </a:cxn>
                <a:cxn ang="0">
                  <a:pos x="T2" y="T3"/>
                </a:cxn>
                <a:cxn ang="0">
                  <a:pos x="T4" y="T5"/>
                </a:cxn>
              </a:cxnLst>
              <a:rect l="0" t="0" r="r" b="b"/>
              <a:pathLst>
                <a:path w="61" h="140">
                  <a:moveTo>
                    <a:pt x="61" y="140"/>
                  </a:moveTo>
                  <a:lnTo>
                    <a:pt x="61" y="0"/>
                  </a:lnTo>
                  <a:lnTo>
                    <a:pt x="0" y="0"/>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40" name="Freeform 58">
              <a:extLst>
                <a:ext uri="{FF2B5EF4-FFF2-40B4-BE49-F238E27FC236}">
                  <a16:creationId xmlns:a16="http://schemas.microsoft.com/office/drawing/2014/main" id="{AC264529-5384-430E-BFC0-608E17D6C917}"/>
                </a:ext>
              </a:extLst>
            </p:cNvPr>
            <p:cNvSpPr>
              <a:spLocks/>
            </p:cNvSpPr>
            <p:nvPr/>
          </p:nvSpPr>
          <p:spPr bwMode="auto">
            <a:xfrm>
              <a:off x="2078736" y="2042296"/>
              <a:ext cx="53314" cy="118476"/>
            </a:xfrm>
            <a:custGeom>
              <a:avLst/>
              <a:gdLst>
                <a:gd name="T0" fmla="*/ 63 w 63"/>
                <a:gd name="T1" fmla="*/ 0 h 140"/>
                <a:gd name="T2" fmla="*/ 0 w 63"/>
                <a:gd name="T3" fmla="*/ 0 h 140"/>
                <a:gd name="T4" fmla="*/ 0 w 63"/>
                <a:gd name="T5" fmla="*/ 140 h 140"/>
              </a:gdLst>
              <a:ahLst/>
              <a:cxnLst>
                <a:cxn ang="0">
                  <a:pos x="T0" y="T1"/>
                </a:cxn>
                <a:cxn ang="0">
                  <a:pos x="T2" y="T3"/>
                </a:cxn>
                <a:cxn ang="0">
                  <a:pos x="T4" y="T5"/>
                </a:cxn>
              </a:cxnLst>
              <a:rect l="0" t="0" r="r" b="b"/>
              <a:pathLst>
                <a:path w="63" h="140">
                  <a:moveTo>
                    <a:pt x="63" y="0"/>
                  </a:moveTo>
                  <a:lnTo>
                    <a:pt x="0" y="0"/>
                  </a:lnTo>
                  <a:lnTo>
                    <a:pt x="0" y="140"/>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41" name="Freeform 59">
              <a:extLst>
                <a:ext uri="{FF2B5EF4-FFF2-40B4-BE49-F238E27FC236}">
                  <a16:creationId xmlns:a16="http://schemas.microsoft.com/office/drawing/2014/main" id="{7DD28075-F3BD-47D7-971C-60B47FE7B81C}"/>
                </a:ext>
              </a:extLst>
            </p:cNvPr>
            <p:cNvSpPr>
              <a:spLocks/>
            </p:cNvSpPr>
            <p:nvPr/>
          </p:nvSpPr>
          <p:spPr bwMode="auto">
            <a:xfrm>
              <a:off x="2705910" y="2595296"/>
              <a:ext cx="51622" cy="113398"/>
            </a:xfrm>
            <a:custGeom>
              <a:avLst/>
              <a:gdLst>
                <a:gd name="T0" fmla="*/ 61 w 61"/>
                <a:gd name="T1" fmla="*/ 0 h 134"/>
                <a:gd name="T2" fmla="*/ 61 w 61"/>
                <a:gd name="T3" fmla="*/ 134 h 134"/>
                <a:gd name="T4" fmla="*/ 0 w 61"/>
                <a:gd name="T5" fmla="*/ 134 h 134"/>
              </a:gdLst>
              <a:ahLst/>
              <a:cxnLst>
                <a:cxn ang="0">
                  <a:pos x="T0" y="T1"/>
                </a:cxn>
                <a:cxn ang="0">
                  <a:pos x="T2" y="T3"/>
                </a:cxn>
                <a:cxn ang="0">
                  <a:pos x="T4" y="T5"/>
                </a:cxn>
              </a:cxnLst>
              <a:rect l="0" t="0" r="r" b="b"/>
              <a:pathLst>
                <a:path w="61" h="134">
                  <a:moveTo>
                    <a:pt x="61" y="0"/>
                  </a:moveTo>
                  <a:lnTo>
                    <a:pt x="61" y="134"/>
                  </a:lnTo>
                  <a:lnTo>
                    <a:pt x="0" y="134"/>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nvGrpSpPr>
            <p:cNvPr id="142" name="Group 141">
              <a:extLst>
                <a:ext uri="{FF2B5EF4-FFF2-40B4-BE49-F238E27FC236}">
                  <a16:creationId xmlns:a16="http://schemas.microsoft.com/office/drawing/2014/main" id="{09EBC8B5-52A1-481B-8F30-F2467AB07179}"/>
                </a:ext>
              </a:extLst>
            </p:cNvPr>
            <p:cNvGrpSpPr/>
            <p:nvPr/>
          </p:nvGrpSpPr>
          <p:grpSpPr>
            <a:xfrm>
              <a:off x="2195185" y="2152515"/>
              <a:ext cx="401125" cy="429897"/>
              <a:chOff x="833459" y="200035"/>
              <a:chExt cx="752475" cy="806449"/>
            </a:xfrm>
          </p:grpSpPr>
          <p:sp>
            <p:nvSpPr>
              <p:cNvPr id="143" name="Rectangle 70">
                <a:extLst>
                  <a:ext uri="{FF2B5EF4-FFF2-40B4-BE49-F238E27FC236}">
                    <a16:creationId xmlns:a16="http://schemas.microsoft.com/office/drawing/2014/main" id="{F3EAAE1B-E920-4D6D-BB3A-064B0A193831}"/>
                  </a:ext>
                </a:extLst>
              </p:cNvPr>
              <p:cNvSpPr>
                <a:spLocks noChangeArrowheads="1"/>
              </p:cNvSpPr>
              <p:nvPr/>
            </p:nvSpPr>
            <p:spPr bwMode="auto">
              <a:xfrm>
                <a:off x="1211284" y="555635"/>
                <a:ext cx="103188" cy="401637"/>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44" name="Line 71">
                <a:extLst>
                  <a:ext uri="{FF2B5EF4-FFF2-40B4-BE49-F238E27FC236}">
                    <a16:creationId xmlns:a16="http://schemas.microsoft.com/office/drawing/2014/main" id="{6A3C91BE-6AE6-4BC2-A194-29845256A1CA}"/>
                  </a:ext>
                </a:extLst>
              </p:cNvPr>
              <p:cNvSpPr>
                <a:spLocks noChangeShapeType="1"/>
              </p:cNvSpPr>
              <p:nvPr/>
            </p:nvSpPr>
            <p:spPr bwMode="auto">
              <a:xfrm flipV="1">
                <a:off x="1265259" y="330210"/>
                <a:ext cx="0" cy="225425"/>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45" name="Freeform 72">
                <a:extLst>
                  <a:ext uri="{FF2B5EF4-FFF2-40B4-BE49-F238E27FC236}">
                    <a16:creationId xmlns:a16="http://schemas.microsoft.com/office/drawing/2014/main" id="{16B2DE3A-E0B6-4592-8F6B-D797DB3EEBB0}"/>
                  </a:ext>
                </a:extLst>
              </p:cNvPr>
              <p:cNvSpPr>
                <a:spLocks/>
              </p:cNvSpPr>
              <p:nvPr/>
            </p:nvSpPr>
            <p:spPr bwMode="auto">
              <a:xfrm>
                <a:off x="1228747" y="200035"/>
                <a:ext cx="69850" cy="130175"/>
              </a:xfrm>
              <a:custGeom>
                <a:avLst/>
                <a:gdLst>
                  <a:gd name="T0" fmla="*/ 18 w 21"/>
                  <a:gd name="T1" fmla="*/ 0 h 39"/>
                  <a:gd name="T2" fmla="*/ 3 w 21"/>
                  <a:gd name="T3" fmla="*/ 0 h 39"/>
                  <a:gd name="T4" fmla="*/ 1 w 21"/>
                  <a:gd name="T5" fmla="*/ 28 h 39"/>
                  <a:gd name="T6" fmla="*/ 11 w 21"/>
                  <a:gd name="T7" fmla="*/ 39 h 39"/>
                  <a:gd name="T8" fmla="*/ 11 w 21"/>
                  <a:gd name="T9" fmla="*/ 39 h 39"/>
                  <a:gd name="T10" fmla="*/ 21 w 21"/>
                  <a:gd name="T11" fmla="*/ 28 h 39"/>
                  <a:gd name="T12" fmla="*/ 18 w 21"/>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1" h="39">
                    <a:moveTo>
                      <a:pt x="18" y="0"/>
                    </a:moveTo>
                    <a:cubicBezTo>
                      <a:pt x="3" y="0"/>
                      <a:pt x="3" y="0"/>
                      <a:pt x="3" y="0"/>
                    </a:cubicBezTo>
                    <a:cubicBezTo>
                      <a:pt x="1" y="28"/>
                      <a:pt x="1" y="28"/>
                      <a:pt x="1" y="28"/>
                    </a:cubicBezTo>
                    <a:cubicBezTo>
                      <a:pt x="0" y="34"/>
                      <a:pt x="5" y="39"/>
                      <a:pt x="11" y="39"/>
                    </a:cubicBezTo>
                    <a:cubicBezTo>
                      <a:pt x="11" y="39"/>
                      <a:pt x="11" y="39"/>
                      <a:pt x="11" y="39"/>
                    </a:cubicBezTo>
                    <a:cubicBezTo>
                      <a:pt x="17" y="39"/>
                      <a:pt x="21" y="34"/>
                      <a:pt x="21" y="28"/>
                    </a:cubicBezTo>
                    <a:lnTo>
                      <a:pt x="18" y="0"/>
                    </a:ln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46" name="Freeform 73">
                <a:extLst>
                  <a:ext uri="{FF2B5EF4-FFF2-40B4-BE49-F238E27FC236}">
                    <a16:creationId xmlns:a16="http://schemas.microsoft.com/office/drawing/2014/main" id="{189F4DBF-71C1-4F99-B0AA-6AEB30B1E05C}"/>
                  </a:ext>
                </a:extLst>
              </p:cNvPr>
              <p:cNvSpPr>
                <a:spLocks/>
              </p:cNvSpPr>
              <p:nvPr/>
            </p:nvSpPr>
            <p:spPr bwMode="auto">
              <a:xfrm>
                <a:off x="1368447" y="765185"/>
                <a:ext cx="192088" cy="201612"/>
              </a:xfrm>
              <a:custGeom>
                <a:avLst/>
                <a:gdLst>
                  <a:gd name="T0" fmla="*/ 0 w 121"/>
                  <a:gd name="T1" fmla="*/ 0 h 127"/>
                  <a:gd name="T2" fmla="*/ 121 w 121"/>
                  <a:gd name="T3" fmla="*/ 69 h 127"/>
                  <a:gd name="T4" fmla="*/ 87 w 121"/>
                  <a:gd name="T5" fmla="*/ 127 h 127"/>
                  <a:gd name="T6" fmla="*/ 0 w 121"/>
                  <a:gd name="T7" fmla="*/ 77 h 127"/>
                </a:gdLst>
                <a:ahLst/>
                <a:cxnLst>
                  <a:cxn ang="0">
                    <a:pos x="T0" y="T1"/>
                  </a:cxn>
                  <a:cxn ang="0">
                    <a:pos x="T2" y="T3"/>
                  </a:cxn>
                  <a:cxn ang="0">
                    <a:pos x="T4" y="T5"/>
                  </a:cxn>
                  <a:cxn ang="0">
                    <a:pos x="T6" y="T7"/>
                  </a:cxn>
                </a:cxnLst>
                <a:rect l="0" t="0" r="r" b="b"/>
                <a:pathLst>
                  <a:path w="121" h="127">
                    <a:moveTo>
                      <a:pt x="0" y="0"/>
                    </a:moveTo>
                    <a:lnTo>
                      <a:pt x="121" y="69"/>
                    </a:lnTo>
                    <a:lnTo>
                      <a:pt x="87" y="127"/>
                    </a:lnTo>
                    <a:lnTo>
                      <a:pt x="0" y="77"/>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47" name="Freeform 74">
                <a:extLst>
                  <a:ext uri="{FF2B5EF4-FFF2-40B4-BE49-F238E27FC236}">
                    <a16:creationId xmlns:a16="http://schemas.microsoft.com/office/drawing/2014/main" id="{6505CE78-0BFD-4D55-AF25-3BCAE3C8FDDD}"/>
                  </a:ext>
                </a:extLst>
              </p:cNvPr>
              <p:cNvSpPr>
                <a:spLocks/>
              </p:cNvSpPr>
              <p:nvPr/>
            </p:nvSpPr>
            <p:spPr bwMode="auto">
              <a:xfrm>
                <a:off x="1009672" y="588972"/>
                <a:ext cx="133350" cy="149225"/>
              </a:xfrm>
              <a:custGeom>
                <a:avLst/>
                <a:gdLst>
                  <a:gd name="T0" fmla="*/ 65 w 84"/>
                  <a:gd name="T1" fmla="*/ 94 h 94"/>
                  <a:gd name="T2" fmla="*/ 0 w 84"/>
                  <a:gd name="T3" fmla="*/ 56 h 94"/>
                  <a:gd name="T4" fmla="*/ 34 w 84"/>
                  <a:gd name="T5" fmla="*/ 0 h 94"/>
                  <a:gd name="T6" fmla="*/ 84 w 84"/>
                  <a:gd name="T7" fmla="*/ 25 h 94"/>
                </a:gdLst>
                <a:ahLst/>
                <a:cxnLst>
                  <a:cxn ang="0">
                    <a:pos x="T0" y="T1"/>
                  </a:cxn>
                  <a:cxn ang="0">
                    <a:pos x="T2" y="T3"/>
                  </a:cxn>
                  <a:cxn ang="0">
                    <a:pos x="T4" y="T5"/>
                  </a:cxn>
                  <a:cxn ang="0">
                    <a:pos x="T6" y="T7"/>
                  </a:cxn>
                </a:cxnLst>
                <a:rect l="0" t="0" r="r" b="b"/>
                <a:pathLst>
                  <a:path w="84" h="94">
                    <a:moveTo>
                      <a:pt x="65" y="94"/>
                    </a:moveTo>
                    <a:lnTo>
                      <a:pt x="0" y="56"/>
                    </a:lnTo>
                    <a:lnTo>
                      <a:pt x="34" y="0"/>
                    </a:lnTo>
                    <a:lnTo>
                      <a:pt x="84" y="25"/>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48" name="Freeform 75">
                <a:extLst>
                  <a:ext uri="{FF2B5EF4-FFF2-40B4-BE49-F238E27FC236}">
                    <a16:creationId xmlns:a16="http://schemas.microsoft.com/office/drawing/2014/main" id="{4950A3C2-A9B7-488A-8603-08E090EE804E}"/>
                  </a:ext>
                </a:extLst>
              </p:cNvPr>
              <p:cNvSpPr>
                <a:spLocks/>
              </p:cNvSpPr>
              <p:nvPr/>
            </p:nvSpPr>
            <p:spPr bwMode="auto">
              <a:xfrm>
                <a:off x="833459" y="327035"/>
                <a:ext cx="334963" cy="454025"/>
              </a:xfrm>
              <a:custGeom>
                <a:avLst/>
                <a:gdLst>
                  <a:gd name="T0" fmla="*/ 101 w 101"/>
                  <a:gd name="T1" fmla="*/ 11 h 137"/>
                  <a:gd name="T2" fmla="*/ 35 w 101"/>
                  <a:gd name="T3" fmla="*/ 40 h 137"/>
                  <a:gd name="T4" fmla="*/ 0 w 101"/>
                  <a:gd name="T5" fmla="*/ 101 h 137"/>
                  <a:gd name="T6" fmla="*/ 17 w 101"/>
                  <a:gd name="T7" fmla="*/ 111 h 137"/>
                  <a:gd name="T8" fmla="*/ 5 w 101"/>
                  <a:gd name="T9" fmla="*/ 132 h 137"/>
                  <a:gd name="T10" fmla="*/ 13 w 101"/>
                  <a:gd name="T11" fmla="*/ 137 h 137"/>
                  <a:gd name="T12" fmla="*/ 53 w 101"/>
                  <a:gd name="T13" fmla="*/ 106 h 137"/>
                </a:gdLst>
                <a:ahLst/>
                <a:cxnLst>
                  <a:cxn ang="0">
                    <a:pos x="T0" y="T1"/>
                  </a:cxn>
                  <a:cxn ang="0">
                    <a:pos x="T2" y="T3"/>
                  </a:cxn>
                  <a:cxn ang="0">
                    <a:pos x="T4" y="T5"/>
                  </a:cxn>
                  <a:cxn ang="0">
                    <a:pos x="T6" y="T7"/>
                  </a:cxn>
                  <a:cxn ang="0">
                    <a:pos x="T8" y="T9"/>
                  </a:cxn>
                  <a:cxn ang="0">
                    <a:pos x="T10" y="T11"/>
                  </a:cxn>
                  <a:cxn ang="0">
                    <a:pos x="T12" y="T13"/>
                  </a:cxn>
                </a:cxnLst>
                <a:rect l="0" t="0" r="r" b="b"/>
                <a:pathLst>
                  <a:path w="101" h="137">
                    <a:moveTo>
                      <a:pt x="101" y="11"/>
                    </a:moveTo>
                    <a:cubicBezTo>
                      <a:pt x="81" y="0"/>
                      <a:pt x="51" y="12"/>
                      <a:pt x="35" y="40"/>
                    </a:cubicBezTo>
                    <a:cubicBezTo>
                      <a:pt x="24" y="59"/>
                      <a:pt x="0" y="101"/>
                      <a:pt x="0" y="101"/>
                    </a:cubicBezTo>
                    <a:cubicBezTo>
                      <a:pt x="17" y="111"/>
                      <a:pt x="17" y="111"/>
                      <a:pt x="17" y="111"/>
                    </a:cubicBezTo>
                    <a:cubicBezTo>
                      <a:pt x="5" y="132"/>
                      <a:pt x="5" y="132"/>
                      <a:pt x="5" y="132"/>
                    </a:cubicBezTo>
                    <a:cubicBezTo>
                      <a:pt x="13" y="137"/>
                      <a:pt x="13" y="137"/>
                      <a:pt x="13" y="137"/>
                    </a:cubicBezTo>
                    <a:cubicBezTo>
                      <a:pt x="53" y="106"/>
                      <a:pt x="53" y="106"/>
                      <a:pt x="53" y="106"/>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49" name="Freeform 76">
                <a:extLst>
                  <a:ext uri="{FF2B5EF4-FFF2-40B4-BE49-F238E27FC236}">
                    <a16:creationId xmlns:a16="http://schemas.microsoft.com/office/drawing/2014/main" id="{C68055AC-3050-4AA2-B303-86C2CB94C2B9}"/>
                  </a:ext>
                </a:extLst>
              </p:cNvPr>
              <p:cNvSpPr>
                <a:spLocks/>
              </p:cNvSpPr>
              <p:nvPr/>
            </p:nvSpPr>
            <p:spPr bwMode="auto">
              <a:xfrm>
                <a:off x="982684" y="466735"/>
                <a:ext cx="80963" cy="122237"/>
              </a:xfrm>
              <a:custGeom>
                <a:avLst/>
                <a:gdLst>
                  <a:gd name="T0" fmla="*/ 51 w 51"/>
                  <a:gd name="T1" fmla="*/ 77 h 77"/>
                  <a:gd name="T2" fmla="*/ 0 w 51"/>
                  <a:gd name="T3" fmla="*/ 48 h 77"/>
                  <a:gd name="T4" fmla="*/ 28 w 51"/>
                  <a:gd name="T5" fmla="*/ 0 h 77"/>
                </a:gdLst>
                <a:ahLst/>
                <a:cxnLst>
                  <a:cxn ang="0">
                    <a:pos x="T0" y="T1"/>
                  </a:cxn>
                  <a:cxn ang="0">
                    <a:pos x="T2" y="T3"/>
                  </a:cxn>
                  <a:cxn ang="0">
                    <a:pos x="T4" y="T5"/>
                  </a:cxn>
                </a:cxnLst>
                <a:rect l="0" t="0" r="r" b="b"/>
                <a:pathLst>
                  <a:path w="51" h="77">
                    <a:moveTo>
                      <a:pt x="51" y="77"/>
                    </a:moveTo>
                    <a:lnTo>
                      <a:pt x="0" y="48"/>
                    </a:lnTo>
                    <a:lnTo>
                      <a:pt x="28" y="0"/>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0" name="Freeform 78">
                <a:extLst>
                  <a:ext uri="{FF2B5EF4-FFF2-40B4-BE49-F238E27FC236}">
                    <a16:creationId xmlns:a16="http://schemas.microsoft.com/office/drawing/2014/main" id="{01434D47-DF89-4021-80DC-D8BB5B420FE5}"/>
                  </a:ext>
                </a:extLst>
              </p:cNvPr>
              <p:cNvSpPr>
                <a:spLocks/>
              </p:cNvSpPr>
              <p:nvPr/>
            </p:nvSpPr>
            <p:spPr bwMode="auto">
              <a:xfrm>
                <a:off x="1344634" y="390535"/>
                <a:ext cx="241300" cy="274637"/>
              </a:xfrm>
              <a:custGeom>
                <a:avLst/>
                <a:gdLst>
                  <a:gd name="T0" fmla="*/ 0 w 73"/>
                  <a:gd name="T1" fmla="*/ 83 h 83"/>
                  <a:gd name="T2" fmla="*/ 23 w 73"/>
                  <a:gd name="T3" fmla="*/ 62 h 83"/>
                  <a:gd name="T4" fmla="*/ 30 w 73"/>
                  <a:gd name="T5" fmla="*/ 60 h 83"/>
                  <a:gd name="T6" fmla="*/ 54 w 73"/>
                  <a:gd name="T7" fmla="*/ 55 h 83"/>
                  <a:gd name="T8" fmla="*/ 73 w 73"/>
                  <a:gd name="T9" fmla="*/ 37 h 83"/>
                  <a:gd name="T10" fmla="*/ 68 w 73"/>
                  <a:gd name="T11" fmla="*/ 33 h 83"/>
                  <a:gd name="T12" fmla="*/ 55 w 73"/>
                  <a:gd name="T13" fmla="*/ 34 h 83"/>
                  <a:gd name="T14" fmla="*/ 48 w 73"/>
                  <a:gd name="T15" fmla="*/ 41 h 83"/>
                  <a:gd name="T16" fmla="*/ 32 w 73"/>
                  <a:gd name="T17" fmla="*/ 41 h 83"/>
                  <a:gd name="T18" fmla="*/ 32 w 73"/>
                  <a:gd name="T19" fmla="*/ 41 h 83"/>
                  <a:gd name="T20" fmla="*/ 33 w 73"/>
                  <a:gd name="T21" fmla="*/ 25 h 83"/>
                  <a:gd name="T22" fmla="*/ 39 w 73"/>
                  <a:gd name="T23" fmla="*/ 18 h 83"/>
                  <a:gd name="T24" fmla="*/ 41 w 73"/>
                  <a:gd name="T25" fmla="*/ 4 h 83"/>
                  <a:gd name="T26" fmla="*/ 38 w 73"/>
                  <a:gd name="T27" fmla="*/ 0 h 83"/>
                  <a:gd name="T28" fmla="*/ 19 w 73"/>
                  <a:gd name="T29" fmla="*/ 17 h 83"/>
                  <a:gd name="T30" fmla="*/ 12 w 73"/>
                  <a:gd name="T31" fmla="*/ 42 h 83"/>
                  <a:gd name="T32" fmla="*/ 10 w 73"/>
                  <a:gd name="T33" fmla="*/ 48 h 83"/>
                  <a:gd name="T34" fmla="*/ 0 w 73"/>
                  <a:gd name="T35" fmla="*/ 5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83">
                    <a:moveTo>
                      <a:pt x="0" y="83"/>
                    </a:moveTo>
                    <a:cubicBezTo>
                      <a:pt x="23" y="62"/>
                      <a:pt x="23" y="62"/>
                      <a:pt x="23" y="62"/>
                    </a:cubicBezTo>
                    <a:cubicBezTo>
                      <a:pt x="25" y="60"/>
                      <a:pt x="27" y="60"/>
                      <a:pt x="30" y="60"/>
                    </a:cubicBezTo>
                    <a:cubicBezTo>
                      <a:pt x="38" y="63"/>
                      <a:pt x="47" y="61"/>
                      <a:pt x="54" y="55"/>
                    </a:cubicBezTo>
                    <a:cubicBezTo>
                      <a:pt x="73" y="37"/>
                      <a:pt x="73" y="37"/>
                      <a:pt x="73" y="37"/>
                    </a:cubicBezTo>
                    <a:cubicBezTo>
                      <a:pt x="68" y="33"/>
                      <a:pt x="68" y="33"/>
                      <a:pt x="68" y="33"/>
                    </a:cubicBezTo>
                    <a:cubicBezTo>
                      <a:pt x="64" y="30"/>
                      <a:pt x="59" y="31"/>
                      <a:pt x="55" y="34"/>
                    </a:cubicBezTo>
                    <a:cubicBezTo>
                      <a:pt x="48" y="41"/>
                      <a:pt x="48" y="41"/>
                      <a:pt x="48" y="41"/>
                    </a:cubicBezTo>
                    <a:cubicBezTo>
                      <a:pt x="43" y="45"/>
                      <a:pt x="37" y="46"/>
                      <a:pt x="32" y="41"/>
                    </a:cubicBezTo>
                    <a:cubicBezTo>
                      <a:pt x="32" y="41"/>
                      <a:pt x="32" y="41"/>
                      <a:pt x="32" y="41"/>
                    </a:cubicBezTo>
                    <a:cubicBezTo>
                      <a:pt x="27" y="35"/>
                      <a:pt x="28" y="29"/>
                      <a:pt x="33" y="25"/>
                    </a:cubicBezTo>
                    <a:cubicBezTo>
                      <a:pt x="39" y="18"/>
                      <a:pt x="39" y="18"/>
                      <a:pt x="39" y="18"/>
                    </a:cubicBezTo>
                    <a:cubicBezTo>
                      <a:pt x="43" y="15"/>
                      <a:pt x="44" y="9"/>
                      <a:pt x="41" y="4"/>
                    </a:cubicBezTo>
                    <a:cubicBezTo>
                      <a:pt x="38" y="0"/>
                      <a:pt x="38" y="0"/>
                      <a:pt x="38" y="0"/>
                    </a:cubicBezTo>
                    <a:cubicBezTo>
                      <a:pt x="19" y="17"/>
                      <a:pt x="19" y="17"/>
                      <a:pt x="19" y="17"/>
                    </a:cubicBezTo>
                    <a:cubicBezTo>
                      <a:pt x="12" y="24"/>
                      <a:pt x="10" y="33"/>
                      <a:pt x="12" y="42"/>
                    </a:cubicBezTo>
                    <a:cubicBezTo>
                      <a:pt x="12" y="44"/>
                      <a:pt x="12" y="46"/>
                      <a:pt x="10" y="48"/>
                    </a:cubicBezTo>
                    <a:cubicBezTo>
                      <a:pt x="0" y="58"/>
                      <a:pt x="0" y="58"/>
                      <a:pt x="0" y="58"/>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1" name="Freeform 79">
                <a:extLst>
                  <a:ext uri="{FF2B5EF4-FFF2-40B4-BE49-F238E27FC236}">
                    <a16:creationId xmlns:a16="http://schemas.microsoft.com/office/drawing/2014/main" id="{1D5E89AB-D1CD-442E-A6AF-24C64DFC9E25}"/>
                  </a:ext>
                </a:extLst>
              </p:cNvPr>
              <p:cNvSpPr>
                <a:spLocks/>
              </p:cNvSpPr>
              <p:nvPr/>
            </p:nvSpPr>
            <p:spPr bwMode="auto">
              <a:xfrm>
                <a:off x="1000147" y="871547"/>
                <a:ext cx="82550" cy="79375"/>
              </a:xfrm>
              <a:custGeom>
                <a:avLst/>
                <a:gdLst>
                  <a:gd name="T0" fmla="*/ 20 w 25"/>
                  <a:gd name="T1" fmla="*/ 4 h 24"/>
                  <a:gd name="T2" fmla="*/ 5 w 25"/>
                  <a:gd name="T3" fmla="*/ 4 h 24"/>
                  <a:gd name="T4" fmla="*/ 4 w 25"/>
                  <a:gd name="T5" fmla="*/ 19 h 24"/>
                  <a:gd name="T6" fmla="*/ 20 w 25"/>
                  <a:gd name="T7" fmla="*/ 20 h 24"/>
                  <a:gd name="T8" fmla="*/ 20 w 25"/>
                  <a:gd name="T9" fmla="*/ 4 h 24"/>
                </a:gdLst>
                <a:ahLst/>
                <a:cxnLst>
                  <a:cxn ang="0">
                    <a:pos x="T0" y="T1"/>
                  </a:cxn>
                  <a:cxn ang="0">
                    <a:pos x="T2" y="T3"/>
                  </a:cxn>
                  <a:cxn ang="0">
                    <a:pos x="T4" y="T5"/>
                  </a:cxn>
                  <a:cxn ang="0">
                    <a:pos x="T6" y="T7"/>
                  </a:cxn>
                  <a:cxn ang="0">
                    <a:pos x="T8" y="T9"/>
                  </a:cxn>
                </a:cxnLst>
                <a:rect l="0" t="0" r="r" b="b"/>
                <a:pathLst>
                  <a:path w="25" h="24">
                    <a:moveTo>
                      <a:pt x="20" y="4"/>
                    </a:moveTo>
                    <a:cubicBezTo>
                      <a:pt x="16" y="0"/>
                      <a:pt x="9" y="0"/>
                      <a:pt x="5" y="4"/>
                    </a:cubicBezTo>
                    <a:cubicBezTo>
                      <a:pt x="1" y="8"/>
                      <a:pt x="0" y="15"/>
                      <a:pt x="4" y="19"/>
                    </a:cubicBezTo>
                    <a:cubicBezTo>
                      <a:pt x="9" y="24"/>
                      <a:pt x="16" y="24"/>
                      <a:pt x="20" y="20"/>
                    </a:cubicBezTo>
                    <a:cubicBezTo>
                      <a:pt x="24" y="16"/>
                      <a:pt x="25" y="9"/>
                      <a:pt x="20" y="4"/>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2" name="Freeform 80">
                <a:extLst>
                  <a:ext uri="{FF2B5EF4-FFF2-40B4-BE49-F238E27FC236}">
                    <a16:creationId xmlns:a16="http://schemas.microsoft.com/office/drawing/2014/main" id="{BC952F88-2EAD-47B0-BCA6-9124B332E546}"/>
                  </a:ext>
                </a:extLst>
              </p:cNvPr>
              <p:cNvSpPr>
                <a:spLocks/>
              </p:cNvSpPr>
              <p:nvPr/>
            </p:nvSpPr>
            <p:spPr bwMode="auto">
              <a:xfrm>
                <a:off x="950934" y="741372"/>
                <a:ext cx="223838" cy="265112"/>
              </a:xfrm>
              <a:custGeom>
                <a:avLst/>
                <a:gdLst>
                  <a:gd name="T0" fmla="*/ 68 w 68"/>
                  <a:gd name="T1" fmla="*/ 0 h 80"/>
                  <a:gd name="T2" fmla="*/ 40 w 68"/>
                  <a:gd name="T3" fmla="*/ 28 h 80"/>
                  <a:gd name="T4" fmla="*/ 6 w 68"/>
                  <a:gd name="T5" fmla="*/ 36 h 80"/>
                  <a:gd name="T6" fmla="*/ 5 w 68"/>
                  <a:gd name="T7" fmla="*/ 64 h 80"/>
                  <a:gd name="T8" fmla="*/ 45 w 68"/>
                  <a:gd name="T9" fmla="*/ 69 h 80"/>
                  <a:gd name="T10" fmla="*/ 51 w 68"/>
                  <a:gd name="T11" fmla="*/ 40 h 80"/>
                  <a:gd name="T12" fmla="*/ 68 w 68"/>
                  <a:gd name="T13" fmla="*/ 24 h 80"/>
                </a:gdLst>
                <a:ahLst/>
                <a:cxnLst>
                  <a:cxn ang="0">
                    <a:pos x="T0" y="T1"/>
                  </a:cxn>
                  <a:cxn ang="0">
                    <a:pos x="T2" y="T3"/>
                  </a:cxn>
                  <a:cxn ang="0">
                    <a:pos x="T4" y="T5"/>
                  </a:cxn>
                  <a:cxn ang="0">
                    <a:pos x="T6" y="T7"/>
                  </a:cxn>
                  <a:cxn ang="0">
                    <a:pos x="T8" y="T9"/>
                  </a:cxn>
                  <a:cxn ang="0">
                    <a:pos x="T10" y="T11"/>
                  </a:cxn>
                  <a:cxn ang="0">
                    <a:pos x="T12" y="T13"/>
                  </a:cxn>
                </a:cxnLst>
                <a:rect l="0" t="0" r="r" b="b"/>
                <a:pathLst>
                  <a:path w="68" h="80">
                    <a:moveTo>
                      <a:pt x="68" y="0"/>
                    </a:moveTo>
                    <a:cubicBezTo>
                      <a:pt x="40" y="28"/>
                      <a:pt x="40" y="28"/>
                      <a:pt x="40" y="28"/>
                    </a:cubicBezTo>
                    <a:cubicBezTo>
                      <a:pt x="29" y="22"/>
                      <a:pt x="14" y="25"/>
                      <a:pt x="6" y="36"/>
                    </a:cubicBezTo>
                    <a:cubicBezTo>
                      <a:pt x="0" y="44"/>
                      <a:pt x="0" y="55"/>
                      <a:pt x="5" y="64"/>
                    </a:cubicBezTo>
                    <a:cubicBezTo>
                      <a:pt x="14" y="78"/>
                      <a:pt x="33" y="80"/>
                      <a:pt x="45" y="69"/>
                    </a:cubicBezTo>
                    <a:cubicBezTo>
                      <a:pt x="53" y="62"/>
                      <a:pt x="55" y="50"/>
                      <a:pt x="51" y="40"/>
                    </a:cubicBezTo>
                    <a:cubicBezTo>
                      <a:pt x="68" y="24"/>
                      <a:pt x="68" y="24"/>
                      <a:pt x="68" y="24"/>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grpSp>
      <p:grpSp>
        <p:nvGrpSpPr>
          <p:cNvPr id="153" name="Group 89">
            <a:extLst>
              <a:ext uri="{FF2B5EF4-FFF2-40B4-BE49-F238E27FC236}">
                <a16:creationId xmlns:a16="http://schemas.microsoft.com/office/drawing/2014/main" id="{A670B974-C5E8-43EC-8A09-BB9E7D927108}"/>
              </a:ext>
            </a:extLst>
          </p:cNvPr>
          <p:cNvGrpSpPr>
            <a:grpSpLocks noChangeAspect="1"/>
          </p:cNvGrpSpPr>
          <p:nvPr/>
        </p:nvGrpSpPr>
        <p:grpSpPr bwMode="auto">
          <a:xfrm>
            <a:off x="16529248" y="3692385"/>
            <a:ext cx="592541" cy="383226"/>
            <a:chOff x="3631" y="1098"/>
            <a:chExt cx="1138" cy="736"/>
          </a:xfrm>
        </p:grpSpPr>
        <p:sp>
          <p:nvSpPr>
            <p:cNvPr id="154" name="Oval 90">
              <a:extLst>
                <a:ext uri="{FF2B5EF4-FFF2-40B4-BE49-F238E27FC236}">
                  <a16:creationId xmlns:a16="http://schemas.microsoft.com/office/drawing/2014/main" id="{D6A1F290-A1BF-439D-811E-EE7A35BC40FD}"/>
                </a:ext>
              </a:extLst>
            </p:cNvPr>
            <p:cNvSpPr>
              <a:spLocks noChangeArrowheads="1"/>
            </p:cNvSpPr>
            <p:nvPr/>
          </p:nvSpPr>
          <p:spPr bwMode="auto">
            <a:xfrm>
              <a:off x="4170" y="1691"/>
              <a:ext cx="73" cy="71"/>
            </a:xfrm>
            <a:prstGeom prst="ellips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5" name="Line 91">
              <a:extLst>
                <a:ext uri="{FF2B5EF4-FFF2-40B4-BE49-F238E27FC236}">
                  <a16:creationId xmlns:a16="http://schemas.microsoft.com/office/drawing/2014/main" id="{9BF0036A-059D-4707-AF59-8A18AD4EEFC9}"/>
                </a:ext>
              </a:extLst>
            </p:cNvPr>
            <p:cNvSpPr>
              <a:spLocks noChangeShapeType="1"/>
            </p:cNvSpPr>
            <p:nvPr/>
          </p:nvSpPr>
          <p:spPr bwMode="auto">
            <a:xfrm>
              <a:off x="4205" y="1727"/>
              <a:ext cx="0" cy="107"/>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6" name="Freeform 92">
              <a:extLst>
                <a:ext uri="{FF2B5EF4-FFF2-40B4-BE49-F238E27FC236}">
                  <a16:creationId xmlns:a16="http://schemas.microsoft.com/office/drawing/2014/main" id="{0BD6675A-801F-4825-82E2-E2E6CBEF428A}"/>
                </a:ext>
              </a:extLst>
            </p:cNvPr>
            <p:cNvSpPr>
              <a:spLocks/>
            </p:cNvSpPr>
            <p:nvPr/>
          </p:nvSpPr>
          <p:spPr bwMode="auto">
            <a:xfrm>
              <a:off x="3932" y="1324"/>
              <a:ext cx="549" cy="210"/>
            </a:xfrm>
            <a:custGeom>
              <a:avLst/>
              <a:gdLst>
                <a:gd name="T0" fmla="*/ 549 w 549"/>
                <a:gd name="T1" fmla="*/ 210 h 210"/>
                <a:gd name="T2" fmla="*/ 494 w 549"/>
                <a:gd name="T3" fmla="*/ 0 h 210"/>
                <a:gd name="T4" fmla="*/ 54 w 549"/>
                <a:gd name="T5" fmla="*/ 0 h 210"/>
                <a:gd name="T6" fmla="*/ 0 w 549"/>
                <a:gd name="T7" fmla="*/ 210 h 210"/>
              </a:gdLst>
              <a:ahLst/>
              <a:cxnLst>
                <a:cxn ang="0">
                  <a:pos x="T0" y="T1"/>
                </a:cxn>
                <a:cxn ang="0">
                  <a:pos x="T2" y="T3"/>
                </a:cxn>
                <a:cxn ang="0">
                  <a:pos x="T4" y="T5"/>
                </a:cxn>
                <a:cxn ang="0">
                  <a:pos x="T6" y="T7"/>
                </a:cxn>
              </a:cxnLst>
              <a:rect l="0" t="0" r="r" b="b"/>
              <a:pathLst>
                <a:path w="549" h="210">
                  <a:moveTo>
                    <a:pt x="549" y="210"/>
                  </a:moveTo>
                  <a:lnTo>
                    <a:pt x="494" y="0"/>
                  </a:lnTo>
                  <a:lnTo>
                    <a:pt x="54" y="0"/>
                  </a:lnTo>
                  <a:lnTo>
                    <a:pt x="0" y="210"/>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7" name="Line 93">
              <a:extLst>
                <a:ext uri="{FF2B5EF4-FFF2-40B4-BE49-F238E27FC236}">
                  <a16:creationId xmlns:a16="http://schemas.microsoft.com/office/drawing/2014/main" id="{F640E369-358B-4646-86FE-9D089B41F83C}"/>
                </a:ext>
              </a:extLst>
            </p:cNvPr>
            <p:cNvSpPr>
              <a:spLocks noChangeShapeType="1"/>
            </p:cNvSpPr>
            <p:nvPr/>
          </p:nvSpPr>
          <p:spPr bwMode="auto">
            <a:xfrm>
              <a:off x="4119" y="1557"/>
              <a:ext cx="0" cy="5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8" name="Line 94">
              <a:extLst>
                <a:ext uri="{FF2B5EF4-FFF2-40B4-BE49-F238E27FC236}">
                  <a16:creationId xmlns:a16="http://schemas.microsoft.com/office/drawing/2014/main" id="{2D0EF79E-3CDA-4F7C-9F95-5C871A97773A}"/>
                </a:ext>
              </a:extLst>
            </p:cNvPr>
            <p:cNvSpPr>
              <a:spLocks noChangeShapeType="1"/>
            </p:cNvSpPr>
            <p:nvPr/>
          </p:nvSpPr>
          <p:spPr bwMode="auto">
            <a:xfrm>
              <a:off x="4178" y="1557"/>
              <a:ext cx="0" cy="5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9" name="Line 95">
              <a:extLst>
                <a:ext uri="{FF2B5EF4-FFF2-40B4-BE49-F238E27FC236}">
                  <a16:creationId xmlns:a16="http://schemas.microsoft.com/office/drawing/2014/main" id="{9FD5192B-2477-4E00-ADED-8780923A55EE}"/>
                </a:ext>
              </a:extLst>
            </p:cNvPr>
            <p:cNvSpPr>
              <a:spLocks noChangeShapeType="1"/>
            </p:cNvSpPr>
            <p:nvPr/>
          </p:nvSpPr>
          <p:spPr bwMode="auto">
            <a:xfrm>
              <a:off x="4234" y="1557"/>
              <a:ext cx="0" cy="5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60" name="Line 96">
              <a:extLst>
                <a:ext uri="{FF2B5EF4-FFF2-40B4-BE49-F238E27FC236}">
                  <a16:creationId xmlns:a16="http://schemas.microsoft.com/office/drawing/2014/main" id="{C48BAC2D-18B0-4216-AE15-5D56EF5DA5E6}"/>
                </a:ext>
              </a:extLst>
            </p:cNvPr>
            <p:cNvSpPr>
              <a:spLocks noChangeShapeType="1"/>
            </p:cNvSpPr>
            <p:nvPr/>
          </p:nvSpPr>
          <p:spPr bwMode="auto">
            <a:xfrm>
              <a:off x="4291" y="1557"/>
              <a:ext cx="0" cy="5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61" name="Line 97">
              <a:extLst>
                <a:ext uri="{FF2B5EF4-FFF2-40B4-BE49-F238E27FC236}">
                  <a16:creationId xmlns:a16="http://schemas.microsoft.com/office/drawing/2014/main" id="{66C73870-D7B5-4BE3-8D59-E6230DA8E1F4}"/>
                </a:ext>
              </a:extLst>
            </p:cNvPr>
            <p:cNvSpPr>
              <a:spLocks noChangeShapeType="1"/>
            </p:cNvSpPr>
            <p:nvPr/>
          </p:nvSpPr>
          <p:spPr bwMode="auto">
            <a:xfrm>
              <a:off x="4205" y="1324"/>
              <a:ext cx="0" cy="172"/>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62" name="Freeform 98">
              <a:extLst>
                <a:ext uri="{FF2B5EF4-FFF2-40B4-BE49-F238E27FC236}">
                  <a16:creationId xmlns:a16="http://schemas.microsoft.com/office/drawing/2014/main" id="{D487DACE-97B6-4D0C-AE72-C4394B3B224C}"/>
                </a:ext>
              </a:extLst>
            </p:cNvPr>
            <p:cNvSpPr>
              <a:spLocks/>
            </p:cNvSpPr>
            <p:nvPr/>
          </p:nvSpPr>
          <p:spPr bwMode="auto">
            <a:xfrm>
              <a:off x="3932" y="1534"/>
              <a:ext cx="549" cy="233"/>
            </a:xfrm>
            <a:custGeom>
              <a:avLst/>
              <a:gdLst>
                <a:gd name="T0" fmla="*/ 334 w 549"/>
                <a:gd name="T1" fmla="*/ 233 h 233"/>
                <a:gd name="T2" fmla="*/ 549 w 549"/>
                <a:gd name="T3" fmla="*/ 233 h 233"/>
                <a:gd name="T4" fmla="*/ 549 w 549"/>
                <a:gd name="T5" fmla="*/ 0 h 233"/>
                <a:gd name="T6" fmla="*/ 421 w 549"/>
                <a:gd name="T7" fmla="*/ 0 h 233"/>
                <a:gd name="T8" fmla="*/ 421 w 549"/>
                <a:gd name="T9" fmla="*/ 109 h 233"/>
                <a:gd name="T10" fmla="*/ 127 w 549"/>
                <a:gd name="T11" fmla="*/ 109 h 233"/>
                <a:gd name="T12" fmla="*/ 127 w 549"/>
                <a:gd name="T13" fmla="*/ 0 h 233"/>
                <a:gd name="T14" fmla="*/ 0 w 549"/>
                <a:gd name="T15" fmla="*/ 0 h 233"/>
                <a:gd name="T16" fmla="*/ 0 w 549"/>
                <a:gd name="T17" fmla="*/ 233 h 233"/>
                <a:gd name="T18" fmla="*/ 202 w 549"/>
                <a:gd name="T19"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9" h="233">
                  <a:moveTo>
                    <a:pt x="334" y="233"/>
                  </a:moveTo>
                  <a:lnTo>
                    <a:pt x="549" y="233"/>
                  </a:lnTo>
                  <a:lnTo>
                    <a:pt x="549" y="0"/>
                  </a:lnTo>
                  <a:lnTo>
                    <a:pt x="421" y="0"/>
                  </a:lnTo>
                  <a:lnTo>
                    <a:pt x="421" y="109"/>
                  </a:lnTo>
                  <a:lnTo>
                    <a:pt x="127" y="109"/>
                  </a:lnTo>
                  <a:lnTo>
                    <a:pt x="127" y="0"/>
                  </a:lnTo>
                  <a:lnTo>
                    <a:pt x="0" y="0"/>
                  </a:lnTo>
                  <a:lnTo>
                    <a:pt x="0" y="233"/>
                  </a:lnTo>
                  <a:lnTo>
                    <a:pt x="202" y="233"/>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63" name="Freeform 99">
              <a:extLst>
                <a:ext uri="{FF2B5EF4-FFF2-40B4-BE49-F238E27FC236}">
                  <a16:creationId xmlns:a16="http://schemas.microsoft.com/office/drawing/2014/main" id="{E3B0FF82-6ACB-4583-B425-C38B52DFABEB}"/>
                </a:ext>
              </a:extLst>
            </p:cNvPr>
            <p:cNvSpPr>
              <a:spLocks/>
            </p:cNvSpPr>
            <p:nvPr/>
          </p:nvSpPr>
          <p:spPr bwMode="auto">
            <a:xfrm>
              <a:off x="3854" y="1098"/>
              <a:ext cx="704" cy="58"/>
            </a:xfrm>
            <a:custGeom>
              <a:avLst/>
              <a:gdLst>
                <a:gd name="T0" fmla="*/ 0 w 704"/>
                <a:gd name="T1" fmla="*/ 58 h 58"/>
                <a:gd name="T2" fmla="*/ 0 w 704"/>
                <a:gd name="T3" fmla="*/ 0 h 58"/>
                <a:gd name="T4" fmla="*/ 704 w 704"/>
                <a:gd name="T5" fmla="*/ 0 h 58"/>
                <a:gd name="T6" fmla="*/ 704 w 704"/>
                <a:gd name="T7" fmla="*/ 58 h 58"/>
              </a:gdLst>
              <a:ahLst/>
              <a:cxnLst>
                <a:cxn ang="0">
                  <a:pos x="T0" y="T1"/>
                </a:cxn>
                <a:cxn ang="0">
                  <a:pos x="T2" y="T3"/>
                </a:cxn>
                <a:cxn ang="0">
                  <a:pos x="T4" y="T5"/>
                </a:cxn>
                <a:cxn ang="0">
                  <a:pos x="T6" y="T7"/>
                </a:cxn>
              </a:cxnLst>
              <a:rect l="0" t="0" r="r" b="b"/>
              <a:pathLst>
                <a:path w="704" h="58">
                  <a:moveTo>
                    <a:pt x="0" y="58"/>
                  </a:moveTo>
                  <a:lnTo>
                    <a:pt x="0" y="0"/>
                  </a:lnTo>
                  <a:lnTo>
                    <a:pt x="704" y="0"/>
                  </a:lnTo>
                  <a:lnTo>
                    <a:pt x="704" y="58"/>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64" name="Freeform 100">
              <a:extLst>
                <a:ext uri="{FF2B5EF4-FFF2-40B4-BE49-F238E27FC236}">
                  <a16:creationId xmlns:a16="http://schemas.microsoft.com/office/drawing/2014/main" id="{863EE5EB-15C2-49DF-8BE5-DE9FFD1382A6}"/>
                </a:ext>
              </a:extLst>
            </p:cNvPr>
            <p:cNvSpPr>
              <a:spLocks/>
            </p:cNvSpPr>
            <p:nvPr/>
          </p:nvSpPr>
          <p:spPr bwMode="auto">
            <a:xfrm>
              <a:off x="3909" y="1163"/>
              <a:ext cx="594" cy="197"/>
            </a:xfrm>
            <a:custGeom>
              <a:avLst/>
              <a:gdLst>
                <a:gd name="T0" fmla="*/ 559 w 594"/>
                <a:gd name="T1" fmla="*/ 197 h 197"/>
                <a:gd name="T2" fmla="*/ 594 w 594"/>
                <a:gd name="T3" fmla="*/ 197 h 197"/>
                <a:gd name="T4" fmla="*/ 594 w 594"/>
                <a:gd name="T5" fmla="*/ 0 h 197"/>
                <a:gd name="T6" fmla="*/ 0 w 594"/>
                <a:gd name="T7" fmla="*/ 0 h 197"/>
                <a:gd name="T8" fmla="*/ 0 w 594"/>
                <a:gd name="T9" fmla="*/ 197 h 197"/>
                <a:gd name="T10" fmla="*/ 35 w 594"/>
                <a:gd name="T11" fmla="*/ 197 h 197"/>
              </a:gdLst>
              <a:ahLst/>
              <a:cxnLst>
                <a:cxn ang="0">
                  <a:pos x="T0" y="T1"/>
                </a:cxn>
                <a:cxn ang="0">
                  <a:pos x="T2" y="T3"/>
                </a:cxn>
                <a:cxn ang="0">
                  <a:pos x="T4" y="T5"/>
                </a:cxn>
                <a:cxn ang="0">
                  <a:pos x="T6" y="T7"/>
                </a:cxn>
                <a:cxn ang="0">
                  <a:pos x="T8" y="T9"/>
                </a:cxn>
                <a:cxn ang="0">
                  <a:pos x="T10" y="T11"/>
                </a:cxn>
              </a:cxnLst>
              <a:rect l="0" t="0" r="r" b="b"/>
              <a:pathLst>
                <a:path w="594" h="197">
                  <a:moveTo>
                    <a:pt x="559" y="197"/>
                  </a:moveTo>
                  <a:lnTo>
                    <a:pt x="594" y="197"/>
                  </a:lnTo>
                  <a:lnTo>
                    <a:pt x="594" y="0"/>
                  </a:lnTo>
                  <a:lnTo>
                    <a:pt x="0" y="0"/>
                  </a:lnTo>
                  <a:lnTo>
                    <a:pt x="0" y="197"/>
                  </a:lnTo>
                  <a:lnTo>
                    <a:pt x="35" y="197"/>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65" name="Freeform 101">
              <a:extLst>
                <a:ext uri="{FF2B5EF4-FFF2-40B4-BE49-F238E27FC236}">
                  <a16:creationId xmlns:a16="http://schemas.microsoft.com/office/drawing/2014/main" id="{71A1D6FA-8E81-4480-8514-A5334E418748}"/>
                </a:ext>
              </a:extLst>
            </p:cNvPr>
            <p:cNvSpPr>
              <a:spLocks/>
            </p:cNvSpPr>
            <p:nvPr/>
          </p:nvSpPr>
          <p:spPr bwMode="auto">
            <a:xfrm>
              <a:off x="3854" y="1364"/>
              <a:ext cx="71" cy="61"/>
            </a:xfrm>
            <a:custGeom>
              <a:avLst/>
              <a:gdLst>
                <a:gd name="T0" fmla="*/ 71 w 71"/>
                <a:gd name="T1" fmla="*/ 61 h 61"/>
                <a:gd name="T2" fmla="*/ 0 w 71"/>
                <a:gd name="T3" fmla="*/ 61 h 61"/>
                <a:gd name="T4" fmla="*/ 0 w 71"/>
                <a:gd name="T5" fmla="*/ 0 h 61"/>
              </a:gdLst>
              <a:ahLst/>
              <a:cxnLst>
                <a:cxn ang="0">
                  <a:pos x="T0" y="T1"/>
                </a:cxn>
                <a:cxn ang="0">
                  <a:pos x="T2" y="T3"/>
                </a:cxn>
                <a:cxn ang="0">
                  <a:pos x="T4" y="T5"/>
                </a:cxn>
              </a:cxnLst>
              <a:rect l="0" t="0" r="r" b="b"/>
              <a:pathLst>
                <a:path w="71" h="61">
                  <a:moveTo>
                    <a:pt x="71" y="61"/>
                  </a:moveTo>
                  <a:lnTo>
                    <a:pt x="0" y="61"/>
                  </a:lnTo>
                  <a:lnTo>
                    <a:pt x="0" y="0"/>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66" name="Freeform 102">
              <a:extLst>
                <a:ext uri="{FF2B5EF4-FFF2-40B4-BE49-F238E27FC236}">
                  <a16:creationId xmlns:a16="http://schemas.microsoft.com/office/drawing/2014/main" id="{1AC3F3E4-2064-42AA-ACC2-E88107A4EC7D}"/>
                </a:ext>
              </a:extLst>
            </p:cNvPr>
            <p:cNvSpPr>
              <a:spLocks/>
            </p:cNvSpPr>
            <p:nvPr/>
          </p:nvSpPr>
          <p:spPr bwMode="auto">
            <a:xfrm>
              <a:off x="4485" y="1364"/>
              <a:ext cx="73" cy="61"/>
            </a:xfrm>
            <a:custGeom>
              <a:avLst/>
              <a:gdLst>
                <a:gd name="T0" fmla="*/ 73 w 73"/>
                <a:gd name="T1" fmla="*/ 0 h 61"/>
                <a:gd name="T2" fmla="*/ 73 w 73"/>
                <a:gd name="T3" fmla="*/ 61 h 61"/>
                <a:gd name="T4" fmla="*/ 0 w 73"/>
                <a:gd name="T5" fmla="*/ 61 h 61"/>
              </a:gdLst>
              <a:ahLst/>
              <a:cxnLst>
                <a:cxn ang="0">
                  <a:pos x="T0" y="T1"/>
                </a:cxn>
                <a:cxn ang="0">
                  <a:pos x="T2" y="T3"/>
                </a:cxn>
                <a:cxn ang="0">
                  <a:pos x="T4" y="T5"/>
                </a:cxn>
              </a:cxnLst>
              <a:rect l="0" t="0" r="r" b="b"/>
              <a:pathLst>
                <a:path w="73" h="61">
                  <a:moveTo>
                    <a:pt x="73" y="0"/>
                  </a:moveTo>
                  <a:lnTo>
                    <a:pt x="73" y="61"/>
                  </a:lnTo>
                  <a:lnTo>
                    <a:pt x="0" y="61"/>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67" name="Line 103">
              <a:extLst>
                <a:ext uri="{FF2B5EF4-FFF2-40B4-BE49-F238E27FC236}">
                  <a16:creationId xmlns:a16="http://schemas.microsoft.com/office/drawing/2014/main" id="{35C45855-3686-49B8-B28D-D422CB701072}"/>
                </a:ext>
              </a:extLst>
            </p:cNvPr>
            <p:cNvSpPr>
              <a:spLocks noChangeShapeType="1"/>
            </p:cNvSpPr>
            <p:nvPr/>
          </p:nvSpPr>
          <p:spPr bwMode="auto">
            <a:xfrm>
              <a:off x="4113" y="1224"/>
              <a:ext cx="0" cy="5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68" name="Line 104">
              <a:extLst>
                <a:ext uri="{FF2B5EF4-FFF2-40B4-BE49-F238E27FC236}">
                  <a16:creationId xmlns:a16="http://schemas.microsoft.com/office/drawing/2014/main" id="{CDA8AD9E-F2ED-4CBC-86B6-44B9DEFAC582}"/>
                </a:ext>
              </a:extLst>
            </p:cNvPr>
            <p:cNvSpPr>
              <a:spLocks noChangeShapeType="1"/>
            </p:cNvSpPr>
            <p:nvPr/>
          </p:nvSpPr>
          <p:spPr bwMode="auto">
            <a:xfrm>
              <a:off x="4176" y="1224"/>
              <a:ext cx="0" cy="5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69" name="Line 105">
              <a:extLst>
                <a:ext uri="{FF2B5EF4-FFF2-40B4-BE49-F238E27FC236}">
                  <a16:creationId xmlns:a16="http://schemas.microsoft.com/office/drawing/2014/main" id="{28B16751-23A9-4C50-B186-3941EFCA0278}"/>
                </a:ext>
              </a:extLst>
            </p:cNvPr>
            <p:cNvSpPr>
              <a:spLocks noChangeShapeType="1"/>
            </p:cNvSpPr>
            <p:nvPr/>
          </p:nvSpPr>
          <p:spPr bwMode="auto">
            <a:xfrm>
              <a:off x="4236" y="1224"/>
              <a:ext cx="0" cy="5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70" name="Line 106">
              <a:extLst>
                <a:ext uri="{FF2B5EF4-FFF2-40B4-BE49-F238E27FC236}">
                  <a16:creationId xmlns:a16="http://schemas.microsoft.com/office/drawing/2014/main" id="{2E6DD8C9-1C9A-4D94-A3E0-22014AF94A08}"/>
                </a:ext>
              </a:extLst>
            </p:cNvPr>
            <p:cNvSpPr>
              <a:spLocks noChangeShapeType="1"/>
            </p:cNvSpPr>
            <p:nvPr/>
          </p:nvSpPr>
          <p:spPr bwMode="auto">
            <a:xfrm>
              <a:off x="4299" y="1224"/>
              <a:ext cx="0" cy="5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71" name="Rectangle 107">
              <a:extLst>
                <a:ext uri="{FF2B5EF4-FFF2-40B4-BE49-F238E27FC236}">
                  <a16:creationId xmlns:a16="http://schemas.microsoft.com/office/drawing/2014/main" id="{A9E12C7F-50CC-473A-908F-07C21E165C4B}"/>
                </a:ext>
              </a:extLst>
            </p:cNvPr>
            <p:cNvSpPr>
              <a:spLocks noChangeArrowheads="1"/>
            </p:cNvSpPr>
            <p:nvPr/>
          </p:nvSpPr>
          <p:spPr bwMode="auto">
            <a:xfrm>
              <a:off x="4637" y="1230"/>
              <a:ext cx="132" cy="48"/>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72" name="Line 108">
              <a:extLst>
                <a:ext uri="{FF2B5EF4-FFF2-40B4-BE49-F238E27FC236}">
                  <a16:creationId xmlns:a16="http://schemas.microsoft.com/office/drawing/2014/main" id="{E72A0089-A1A6-436C-BABE-2800469E7309}"/>
                </a:ext>
              </a:extLst>
            </p:cNvPr>
            <p:cNvSpPr>
              <a:spLocks noChangeShapeType="1"/>
            </p:cNvSpPr>
            <p:nvPr/>
          </p:nvSpPr>
          <p:spPr bwMode="auto">
            <a:xfrm>
              <a:off x="4549" y="1257"/>
              <a:ext cx="84"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73" name="Rectangle 109">
              <a:extLst>
                <a:ext uri="{FF2B5EF4-FFF2-40B4-BE49-F238E27FC236}">
                  <a16:creationId xmlns:a16="http://schemas.microsoft.com/office/drawing/2014/main" id="{A8C55975-B511-4764-B778-A5C0E42714E5}"/>
                </a:ext>
              </a:extLst>
            </p:cNvPr>
            <p:cNvSpPr>
              <a:spLocks noChangeArrowheads="1"/>
            </p:cNvSpPr>
            <p:nvPr/>
          </p:nvSpPr>
          <p:spPr bwMode="auto">
            <a:xfrm>
              <a:off x="3631" y="1230"/>
              <a:ext cx="132" cy="48"/>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74" name="Line 110">
              <a:extLst>
                <a:ext uri="{FF2B5EF4-FFF2-40B4-BE49-F238E27FC236}">
                  <a16:creationId xmlns:a16="http://schemas.microsoft.com/office/drawing/2014/main" id="{412AB41F-1925-47F8-8F2F-88D6F99F39F8}"/>
                </a:ext>
              </a:extLst>
            </p:cNvPr>
            <p:cNvSpPr>
              <a:spLocks noChangeShapeType="1"/>
            </p:cNvSpPr>
            <p:nvPr/>
          </p:nvSpPr>
          <p:spPr bwMode="auto">
            <a:xfrm flipH="1">
              <a:off x="3765" y="1251"/>
              <a:ext cx="85"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sp>
        <p:nvSpPr>
          <p:cNvPr id="175" name="TextBox 174">
            <a:extLst>
              <a:ext uri="{FF2B5EF4-FFF2-40B4-BE49-F238E27FC236}">
                <a16:creationId xmlns:a16="http://schemas.microsoft.com/office/drawing/2014/main" id="{EDA2459F-A2A0-47D7-8B57-681A70A585C5}"/>
              </a:ext>
            </a:extLst>
          </p:cNvPr>
          <p:cNvSpPr txBox="1"/>
          <p:nvPr/>
        </p:nvSpPr>
        <p:spPr>
          <a:xfrm>
            <a:off x="19439038" y="6975025"/>
            <a:ext cx="3296090" cy="486287"/>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dirty="0"/>
              <a:t>Make molds</a:t>
            </a:r>
          </a:p>
        </p:txBody>
      </p:sp>
      <p:sp>
        <p:nvSpPr>
          <p:cNvPr id="79" name="Rectangle 78">
            <a:extLst>
              <a:ext uri="{FF2B5EF4-FFF2-40B4-BE49-F238E27FC236}">
                <a16:creationId xmlns:a16="http://schemas.microsoft.com/office/drawing/2014/main" id="{3A290E90-B099-4C5E-99C7-A150C69D7FD0}"/>
              </a:ext>
            </a:extLst>
          </p:cNvPr>
          <p:cNvSpPr/>
          <p:nvPr/>
        </p:nvSpPr>
        <p:spPr>
          <a:xfrm>
            <a:off x="3770244" y="366744"/>
            <a:ext cx="3383280" cy="701731"/>
          </a:xfrm>
          <a:prstGeom prst="rect">
            <a:avLst/>
          </a:prstGeom>
        </p:spPr>
        <p:txBody>
          <a:bodyPr vert="horz" wrap="square" lIns="182880" tIns="146304" rIns="182880" bIns="146304" rtlCol="0" anchor="t">
            <a:noAutofit/>
          </a:bodyPr>
          <a:lstStyle/>
          <a:p>
            <a:pPr defTabSz="1097278">
              <a:lnSpc>
                <a:spcPct val="90000"/>
              </a:lnSpc>
              <a:spcBef>
                <a:spcPct val="0"/>
              </a:spcBef>
            </a:pPr>
            <a:r>
              <a:rPr lang="en-US" sz="4800" b="1" spc="-120" dirty="0">
                <a:ln w="3175">
                  <a:noFill/>
                </a:ln>
                <a:solidFill>
                  <a:schemeClr val="bg2"/>
                </a:solidFill>
                <a:ea typeface="Amazon Ember Light" panose="020B0403020204020204" pitchFamily="34" charset="0"/>
                <a:cs typeface="Amazon Ember Light" panose="020B0403020204020204" pitchFamily="34" charset="0"/>
              </a:rPr>
              <a:t>Traditional </a:t>
            </a:r>
          </a:p>
        </p:txBody>
      </p:sp>
      <p:sp>
        <p:nvSpPr>
          <p:cNvPr id="80" name="Rectangle 79">
            <a:extLst>
              <a:ext uri="{FF2B5EF4-FFF2-40B4-BE49-F238E27FC236}">
                <a16:creationId xmlns:a16="http://schemas.microsoft.com/office/drawing/2014/main" id="{4CA23C3F-E82D-4E5A-BCC8-65A62A45A36A}"/>
              </a:ext>
            </a:extLst>
          </p:cNvPr>
          <p:cNvSpPr/>
          <p:nvPr/>
        </p:nvSpPr>
        <p:spPr>
          <a:xfrm>
            <a:off x="6953448" y="366744"/>
            <a:ext cx="3749040" cy="701731"/>
          </a:xfrm>
          <a:prstGeom prst="rect">
            <a:avLst/>
          </a:prstGeom>
        </p:spPr>
        <p:txBody>
          <a:bodyPr vert="horz" wrap="square" lIns="182880" tIns="146304" rIns="182880" bIns="146304" rtlCol="0" anchor="t">
            <a:noAutofit/>
          </a:bodyPr>
          <a:lstStyle/>
          <a:p>
            <a:pPr defTabSz="1097278">
              <a:lnSpc>
                <a:spcPct val="90000"/>
              </a:lnSpc>
              <a:spcBef>
                <a:spcPct val="0"/>
              </a:spcBef>
            </a:pPr>
            <a:r>
              <a:rPr lang="en-US" sz="4800" spc="-120" dirty="0">
                <a:ln w="3175">
                  <a:noFill/>
                </a:ln>
                <a:solidFill>
                  <a:schemeClr val="bg2"/>
                </a:solidFill>
                <a:latin typeface="+mj-lt"/>
                <a:ea typeface="Amazon Ember Light" panose="020B0403020204020204" pitchFamily="34" charset="0"/>
                <a:cs typeface="Amazon Ember Light" panose="020B0403020204020204" pitchFamily="34" charset="0"/>
              </a:rPr>
              <a:t>development</a:t>
            </a:r>
          </a:p>
        </p:txBody>
      </p:sp>
    </p:spTree>
    <p:extLst>
      <p:ext uri="{BB962C8B-B14F-4D97-AF65-F5344CB8AC3E}">
        <p14:creationId xmlns:p14="http://schemas.microsoft.com/office/powerpoint/2010/main" val="6458676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p159:morph option="byObject"/>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768B03-1335-4CA3-B694-7B77B53AD69E}"/>
              </a:ext>
            </a:extLst>
          </p:cNvPr>
          <p:cNvSpPr/>
          <p:nvPr/>
        </p:nvSpPr>
        <p:spPr>
          <a:xfrm>
            <a:off x="0" y="0"/>
            <a:ext cx="14630400" cy="8229600"/>
          </a:xfrm>
          <a:prstGeom prst="rect">
            <a:avLst/>
          </a:prstGeom>
          <a:gradFill>
            <a:gsLst>
              <a:gs pos="51000">
                <a:schemeClr val="accent2"/>
              </a:gs>
              <a:gs pos="100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101" name="TextBox 100">
            <a:extLst>
              <a:ext uri="{FF2B5EF4-FFF2-40B4-BE49-F238E27FC236}">
                <a16:creationId xmlns:a16="http://schemas.microsoft.com/office/drawing/2014/main" id="{5BA2268D-CC7F-472B-9932-CD4AAEEF08DB}"/>
              </a:ext>
            </a:extLst>
          </p:cNvPr>
          <p:cNvSpPr txBox="1"/>
          <p:nvPr/>
        </p:nvSpPr>
        <p:spPr>
          <a:xfrm>
            <a:off x="-6634426" y="6896647"/>
            <a:ext cx="3296090" cy="880241"/>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dirty="0"/>
              <a:t>Carve from </a:t>
            </a:r>
            <a:br>
              <a:rPr lang="en-US" dirty="0"/>
            </a:br>
            <a:r>
              <a:rPr lang="en-US" dirty="0"/>
              <a:t>modelling clay</a:t>
            </a:r>
          </a:p>
        </p:txBody>
      </p:sp>
      <p:grpSp>
        <p:nvGrpSpPr>
          <p:cNvPr id="118" name="Group 89">
            <a:extLst>
              <a:ext uri="{FF2B5EF4-FFF2-40B4-BE49-F238E27FC236}">
                <a16:creationId xmlns:a16="http://schemas.microsoft.com/office/drawing/2014/main" id="{862D910A-F3F2-4AF3-A9DB-4661D2C755B8}"/>
              </a:ext>
            </a:extLst>
          </p:cNvPr>
          <p:cNvGrpSpPr>
            <a:grpSpLocks noChangeAspect="1"/>
          </p:cNvGrpSpPr>
          <p:nvPr/>
        </p:nvGrpSpPr>
        <p:grpSpPr bwMode="auto">
          <a:xfrm>
            <a:off x="5750919" y="2940489"/>
            <a:ext cx="3128565" cy="2023397"/>
            <a:chOff x="3631" y="1098"/>
            <a:chExt cx="1138" cy="736"/>
          </a:xfrm>
        </p:grpSpPr>
        <p:sp>
          <p:nvSpPr>
            <p:cNvPr id="119" name="Oval 90">
              <a:extLst>
                <a:ext uri="{FF2B5EF4-FFF2-40B4-BE49-F238E27FC236}">
                  <a16:creationId xmlns:a16="http://schemas.microsoft.com/office/drawing/2014/main" id="{C2523E44-BDDE-4B21-AFCA-0A0E43218EB2}"/>
                </a:ext>
              </a:extLst>
            </p:cNvPr>
            <p:cNvSpPr>
              <a:spLocks noChangeArrowheads="1"/>
            </p:cNvSpPr>
            <p:nvPr/>
          </p:nvSpPr>
          <p:spPr bwMode="auto">
            <a:xfrm>
              <a:off x="4170" y="1691"/>
              <a:ext cx="73" cy="71"/>
            </a:xfrm>
            <a:prstGeom prst="ellips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0" name="Line 91">
              <a:extLst>
                <a:ext uri="{FF2B5EF4-FFF2-40B4-BE49-F238E27FC236}">
                  <a16:creationId xmlns:a16="http://schemas.microsoft.com/office/drawing/2014/main" id="{3EA44103-DEF9-4A06-B712-FF45F0EBCFF1}"/>
                </a:ext>
              </a:extLst>
            </p:cNvPr>
            <p:cNvSpPr>
              <a:spLocks noChangeShapeType="1"/>
            </p:cNvSpPr>
            <p:nvPr/>
          </p:nvSpPr>
          <p:spPr bwMode="auto">
            <a:xfrm>
              <a:off x="4205" y="1727"/>
              <a:ext cx="0" cy="107"/>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1" name="Freeform 92">
              <a:extLst>
                <a:ext uri="{FF2B5EF4-FFF2-40B4-BE49-F238E27FC236}">
                  <a16:creationId xmlns:a16="http://schemas.microsoft.com/office/drawing/2014/main" id="{176D3548-A5A6-468F-8535-EDC4D2DC7962}"/>
                </a:ext>
              </a:extLst>
            </p:cNvPr>
            <p:cNvSpPr>
              <a:spLocks/>
            </p:cNvSpPr>
            <p:nvPr/>
          </p:nvSpPr>
          <p:spPr bwMode="auto">
            <a:xfrm>
              <a:off x="3932" y="1324"/>
              <a:ext cx="549" cy="210"/>
            </a:xfrm>
            <a:custGeom>
              <a:avLst/>
              <a:gdLst>
                <a:gd name="T0" fmla="*/ 549 w 549"/>
                <a:gd name="T1" fmla="*/ 210 h 210"/>
                <a:gd name="T2" fmla="*/ 494 w 549"/>
                <a:gd name="T3" fmla="*/ 0 h 210"/>
                <a:gd name="T4" fmla="*/ 54 w 549"/>
                <a:gd name="T5" fmla="*/ 0 h 210"/>
                <a:gd name="T6" fmla="*/ 0 w 549"/>
                <a:gd name="T7" fmla="*/ 210 h 210"/>
              </a:gdLst>
              <a:ahLst/>
              <a:cxnLst>
                <a:cxn ang="0">
                  <a:pos x="T0" y="T1"/>
                </a:cxn>
                <a:cxn ang="0">
                  <a:pos x="T2" y="T3"/>
                </a:cxn>
                <a:cxn ang="0">
                  <a:pos x="T4" y="T5"/>
                </a:cxn>
                <a:cxn ang="0">
                  <a:pos x="T6" y="T7"/>
                </a:cxn>
              </a:cxnLst>
              <a:rect l="0" t="0" r="r" b="b"/>
              <a:pathLst>
                <a:path w="549" h="210">
                  <a:moveTo>
                    <a:pt x="549" y="210"/>
                  </a:moveTo>
                  <a:lnTo>
                    <a:pt x="494" y="0"/>
                  </a:lnTo>
                  <a:lnTo>
                    <a:pt x="54" y="0"/>
                  </a:lnTo>
                  <a:lnTo>
                    <a:pt x="0" y="210"/>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2" name="Line 93">
              <a:extLst>
                <a:ext uri="{FF2B5EF4-FFF2-40B4-BE49-F238E27FC236}">
                  <a16:creationId xmlns:a16="http://schemas.microsoft.com/office/drawing/2014/main" id="{6EE4C823-9E37-4B5B-A4FF-CE682436ED60}"/>
                </a:ext>
              </a:extLst>
            </p:cNvPr>
            <p:cNvSpPr>
              <a:spLocks noChangeShapeType="1"/>
            </p:cNvSpPr>
            <p:nvPr/>
          </p:nvSpPr>
          <p:spPr bwMode="auto">
            <a:xfrm>
              <a:off x="4119" y="1557"/>
              <a:ext cx="0" cy="5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3" name="Line 94">
              <a:extLst>
                <a:ext uri="{FF2B5EF4-FFF2-40B4-BE49-F238E27FC236}">
                  <a16:creationId xmlns:a16="http://schemas.microsoft.com/office/drawing/2014/main" id="{51AB3D2F-7F05-4918-9DBE-282D4BE696CB}"/>
                </a:ext>
              </a:extLst>
            </p:cNvPr>
            <p:cNvSpPr>
              <a:spLocks noChangeShapeType="1"/>
            </p:cNvSpPr>
            <p:nvPr/>
          </p:nvSpPr>
          <p:spPr bwMode="auto">
            <a:xfrm>
              <a:off x="4178" y="1557"/>
              <a:ext cx="0" cy="5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4" name="Line 95">
              <a:extLst>
                <a:ext uri="{FF2B5EF4-FFF2-40B4-BE49-F238E27FC236}">
                  <a16:creationId xmlns:a16="http://schemas.microsoft.com/office/drawing/2014/main" id="{2CB3C276-5882-4E53-97C4-368DA9A1AD0B}"/>
                </a:ext>
              </a:extLst>
            </p:cNvPr>
            <p:cNvSpPr>
              <a:spLocks noChangeShapeType="1"/>
            </p:cNvSpPr>
            <p:nvPr/>
          </p:nvSpPr>
          <p:spPr bwMode="auto">
            <a:xfrm>
              <a:off x="4234" y="1557"/>
              <a:ext cx="0" cy="5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5" name="Line 96">
              <a:extLst>
                <a:ext uri="{FF2B5EF4-FFF2-40B4-BE49-F238E27FC236}">
                  <a16:creationId xmlns:a16="http://schemas.microsoft.com/office/drawing/2014/main" id="{F0A601D1-5170-44F7-AA0E-0E73AB83D9A9}"/>
                </a:ext>
              </a:extLst>
            </p:cNvPr>
            <p:cNvSpPr>
              <a:spLocks noChangeShapeType="1"/>
            </p:cNvSpPr>
            <p:nvPr/>
          </p:nvSpPr>
          <p:spPr bwMode="auto">
            <a:xfrm>
              <a:off x="4291" y="1557"/>
              <a:ext cx="0" cy="5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6" name="Line 97">
              <a:extLst>
                <a:ext uri="{FF2B5EF4-FFF2-40B4-BE49-F238E27FC236}">
                  <a16:creationId xmlns:a16="http://schemas.microsoft.com/office/drawing/2014/main" id="{CD93E5E6-32D1-4DA2-B68D-DD854A054508}"/>
                </a:ext>
              </a:extLst>
            </p:cNvPr>
            <p:cNvSpPr>
              <a:spLocks noChangeShapeType="1"/>
            </p:cNvSpPr>
            <p:nvPr/>
          </p:nvSpPr>
          <p:spPr bwMode="auto">
            <a:xfrm>
              <a:off x="4205" y="1324"/>
              <a:ext cx="0" cy="172"/>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7" name="Freeform 98">
              <a:extLst>
                <a:ext uri="{FF2B5EF4-FFF2-40B4-BE49-F238E27FC236}">
                  <a16:creationId xmlns:a16="http://schemas.microsoft.com/office/drawing/2014/main" id="{19871418-6DB7-4047-85FB-3CA9CCC71309}"/>
                </a:ext>
              </a:extLst>
            </p:cNvPr>
            <p:cNvSpPr>
              <a:spLocks/>
            </p:cNvSpPr>
            <p:nvPr/>
          </p:nvSpPr>
          <p:spPr bwMode="auto">
            <a:xfrm>
              <a:off x="3932" y="1534"/>
              <a:ext cx="549" cy="233"/>
            </a:xfrm>
            <a:custGeom>
              <a:avLst/>
              <a:gdLst>
                <a:gd name="T0" fmla="*/ 334 w 549"/>
                <a:gd name="T1" fmla="*/ 233 h 233"/>
                <a:gd name="T2" fmla="*/ 549 w 549"/>
                <a:gd name="T3" fmla="*/ 233 h 233"/>
                <a:gd name="T4" fmla="*/ 549 w 549"/>
                <a:gd name="T5" fmla="*/ 0 h 233"/>
                <a:gd name="T6" fmla="*/ 421 w 549"/>
                <a:gd name="T7" fmla="*/ 0 h 233"/>
                <a:gd name="T8" fmla="*/ 421 w 549"/>
                <a:gd name="T9" fmla="*/ 109 h 233"/>
                <a:gd name="T10" fmla="*/ 127 w 549"/>
                <a:gd name="T11" fmla="*/ 109 h 233"/>
                <a:gd name="T12" fmla="*/ 127 w 549"/>
                <a:gd name="T13" fmla="*/ 0 h 233"/>
                <a:gd name="T14" fmla="*/ 0 w 549"/>
                <a:gd name="T15" fmla="*/ 0 h 233"/>
                <a:gd name="T16" fmla="*/ 0 w 549"/>
                <a:gd name="T17" fmla="*/ 233 h 233"/>
                <a:gd name="T18" fmla="*/ 202 w 549"/>
                <a:gd name="T19"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9" h="233">
                  <a:moveTo>
                    <a:pt x="334" y="233"/>
                  </a:moveTo>
                  <a:lnTo>
                    <a:pt x="549" y="233"/>
                  </a:lnTo>
                  <a:lnTo>
                    <a:pt x="549" y="0"/>
                  </a:lnTo>
                  <a:lnTo>
                    <a:pt x="421" y="0"/>
                  </a:lnTo>
                  <a:lnTo>
                    <a:pt x="421" y="109"/>
                  </a:lnTo>
                  <a:lnTo>
                    <a:pt x="127" y="109"/>
                  </a:lnTo>
                  <a:lnTo>
                    <a:pt x="127" y="0"/>
                  </a:lnTo>
                  <a:lnTo>
                    <a:pt x="0" y="0"/>
                  </a:lnTo>
                  <a:lnTo>
                    <a:pt x="0" y="233"/>
                  </a:lnTo>
                  <a:lnTo>
                    <a:pt x="202" y="233"/>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8" name="Freeform 99">
              <a:extLst>
                <a:ext uri="{FF2B5EF4-FFF2-40B4-BE49-F238E27FC236}">
                  <a16:creationId xmlns:a16="http://schemas.microsoft.com/office/drawing/2014/main" id="{C370CD96-315A-4A1E-B13E-9185B1C6E9E7}"/>
                </a:ext>
              </a:extLst>
            </p:cNvPr>
            <p:cNvSpPr>
              <a:spLocks/>
            </p:cNvSpPr>
            <p:nvPr/>
          </p:nvSpPr>
          <p:spPr bwMode="auto">
            <a:xfrm>
              <a:off x="3854" y="1098"/>
              <a:ext cx="704" cy="58"/>
            </a:xfrm>
            <a:custGeom>
              <a:avLst/>
              <a:gdLst>
                <a:gd name="T0" fmla="*/ 0 w 704"/>
                <a:gd name="T1" fmla="*/ 58 h 58"/>
                <a:gd name="T2" fmla="*/ 0 w 704"/>
                <a:gd name="T3" fmla="*/ 0 h 58"/>
                <a:gd name="T4" fmla="*/ 704 w 704"/>
                <a:gd name="T5" fmla="*/ 0 h 58"/>
                <a:gd name="T6" fmla="*/ 704 w 704"/>
                <a:gd name="T7" fmla="*/ 58 h 58"/>
              </a:gdLst>
              <a:ahLst/>
              <a:cxnLst>
                <a:cxn ang="0">
                  <a:pos x="T0" y="T1"/>
                </a:cxn>
                <a:cxn ang="0">
                  <a:pos x="T2" y="T3"/>
                </a:cxn>
                <a:cxn ang="0">
                  <a:pos x="T4" y="T5"/>
                </a:cxn>
                <a:cxn ang="0">
                  <a:pos x="T6" y="T7"/>
                </a:cxn>
              </a:cxnLst>
              <a:rect l="0" t="0" r="r" b="b"/>
              <a:pathLst>
                <a:path w="704" h="58">
                  <a:moveTo>
                    <a:pt x="0" y="58"/>
                  </a:moveTo>
                  <a:lnTo>
                    <a:pt x="0" y="0"/>
                  </a:lnTo>
                  <a:lnTo>
                    <a:pt x="704" y="0"/>
                  </a:lnTo>
                  <a:lnTo>
                    <a:pt x="704" y="58"/>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9" name="Freeform 100">
              <a:extLst>
                <a:ext uri="{FF2B5EF4-FFF2-40B4-BE49-F238E27FC236}">
                  <a16:creationId xmlns:a16="http://schemas.microsoft.com/office/drawing/2014/main" id="{CFCE0DCC-D6B7-41CC-ACCB-50524898E584}"/>
                </a:ext>
              </a:extLst>
            </p:cNvPr>
            <p:cNvSpPr>
              <a:spLocks/>
            </p:cNvSpPr>
            <p:nvPr/>
          </p:nvSpPr>
          <p:spPr bwMode="auto">
            <a:xfrm>
              <a:off x="3909" y="1163"/>
              <a:ext cx="594" cy="197"/>
            </a:xfrm>
            <a:custGeom>
              <a:avLst/>
              <a:gdLst>
                <a:gd name="T0" fmla="*/ 559 w 594"/>
                <a:gd name="T1" fmla="*/ 197 h 197"/>
                <a:gd name="T2" fmla="*/ 594 w 594"/>
                <a:gd name="T3" fmla="*/ 197 h 197"/>
                <a:gd name="T4" fmla="*/ 594 w 594"/>
                <a:gd name="T5" fmla="*/ 0 h 197"/>
                <a:gd name="T6" fmla="*/ 0 w 594"/>
                <a:gd name="T7" fmla="*/ 0 h 197"/>
                <a:gd name="T8" fmla="*/ 0 w 594"/>
                <a:gd name="T9" fmla="*/ 197 h 197"/>
                <a:gd name="T10" fmla="*/ 35 w 594"/>
                <a:gd name="T11" fmla="*/ 197 h 197"/>
              </a:gdLst>
              <a:ahLst/>
              <a:cxnLst>
                <a:cxn ang="0">
                  <a:pos x="T0" y="T1"/>
                </a:cxn>
                <a:cxn ang="0">
                  <a:pos x="T2" y="T3"/>
                </a:cxn>
                <a:cxn ang="0">
                  <a:pos x="T4" y="T5"/>
                </a:cxn>
                <a:cxn ang="0">
                  <a:pos x="T6" y="T7"/>
                </a:cxn>
                <a:cxn ang="0">
                  <a:pos x="T8" y="T9"/>
                </a:cxn>
                <a:cxn ang="0">
                  <a:pos x="T10" y="T11"/>
                </a:cxn>
              </a:cxnLst>
              <a:rect l="0" t="0" r="r" b="b"/>
              <a:pathLst>
                <a:path w="594" h="197">
                  <a:moveTo>
                    <a:pt x="559" y="197"/>
                  </a:moveTo>
                  <a:lnTo>
                    <a:pt x="594" y="197"/>
                  </a:lnTo>
                  <a:lnTo>
                    <a:pt x="594" y="0"/>
                  </a:lnTo>
                  <a:lnTo>
                    <a:pt x="0" y="0"/>
                  </a:lnTo>
                  <a:lnTo>
                    <a:pt x="0" y="197"/>
                  </a:lnTo>
                  <a:lnTo>
                    <a:pt x="35" y="197"/>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30" name="Freeform 101">
              <a:extLst>
                <a:ext uri="{FF2B5EF4-FFF2-40B4-BE49-F238E27FC236}">
                  <a16:creationId xmlns:a16="http://schemas.microsoft.com/office/drawing/2014/main" id="{44BC4633-FD14-4461-AE18-65EC54199D20}"/>
                </a:ext>
              </a:extLst>
            </p:cNvPr>
            <p:cNvSpPr>
              <a:spLocks/>
            </p:cNvSpPr>
            <p:nvPr/>
          </p:nvSpPr>
          <p:spPr bwMode="auto">
            <a:xfrm>
              <a:off x="3854" y="1364"/>
              <a:ext cx="71" cy="61"/>
            </a:xfrm>
            <a:custGeom>
              <a:avLst/>
              <a:gdLst>
                <a:gd name="T0" fmla="*/ 71 w 71"/>
                <a:gd name="T1" fmla="*/ 61 h 61"/>
                <a:gd name="T2" fmla="*/ 0 w 71"/>
                <a:gd name="T3" fmla="*/ 61 h 61"/>
                <a:gd name="T4" fmla="*/ 0 w 71"/>
                <a:gd name="T5" fmla="*/ 0 h 61"/>
              </a:gdLst>
              <a:ahLst/>
              <a:cxnLst>
                <a:cxn ang="0">
                  <a:pos x="T0" y="T1"/>
                </a:cxn>
                <a:cxn ang="0">
                  <a:pos x="T2" y="T3"/>
                </a:cxn>
                <a:cxn ang="0">
                  <a:pos x="T4" y="T5"/>
                </a:cxn>
              </a:cxnLst>
              <a:rect l="0" t="0" r="r" b="b"/>
              <a:pathLst>
                <a:path w="71" h="61">
                  <a:moveTo>
                    <a:pt x="71" y="61"/>
                  </a:moveTo>
                  <a:lnTo>
                    <a:pt x="0" y="61"/>
                  </a:lnTo>
                  <a:lnTo>
                    <a:pt x="0" y="0"/>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31" name="Freeform 102">
              <a:extLst>
                <a:ext uri="{FF2B5EF4-FFF2-40B4-BE49-F238E27FC236}">
                  <a16:creationId xmlns:a16="http://schemas.microsoft.com/office/drawing/2014/main" id="{04B9FA62-57A0-4C93-9594-84C3D98530FD}"/>
                </a:ext>
              </a:extLst>
            </p:cNvPr>
            <p:cNvSpPr>
              <a:spLocks/>
            </p:cNvSpPr>
            <p:nvPr/>
          </p:nvSpPr>
          <p:spPr bwMode="auto">
            <a:xfrm>
              <a:off x="4485" y="1364"/>
              <a:ext cx="73" cy="61"/>
            </a:xfrm>
            <a:custGeom>
              <a:avLst/>
              <a:gdLst>
                <a:gd name="T0" fmla="*/ 73 w 73"/>
                <a:gd name="T1" fmla="*/ 0 h 61"/>
                <a:gd name="T2" fmla="*/ 73 w 73"/>
                <a:gd name="T3" fmla="*/ 61 h 61"/>
                <a:gd name="T4" fmla="*/ 0 w 73"/>
                <a:gd name="T5" fmla="*/ 61 h 61"/>
              </a:gdLst>
              <a:ahLst/>
              <a:cxnLst>
                <a:cxn ang="0">
                  <a:pos x="T0" y="T1"/>
                </a:cxn>
                <a:cxn ang="0">
                  <a:pos x="T2" y="T3"/>
                </a:cxn>
                <a:cxn ang="0">
                  <a:pos x="T4" y="T5"/>
                </a:cxn>
              </a:cxnLst>
              <a:rect l="0" t="0" r="r" b="b"/>
              <a:pathLst>
                <a:path w="73" h="61">
                  <a:moveTo>
                    <a:pt x="73" y="0"/>
                  </a:moveTo>
                  <a:lnTo>
                    <a:pt x="73" y="61"/>
                  </a:lnTo>
                  <a:lnTo>
                    <a:pt x="0" y="61"/>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32" name="Line 103">
              <a:extLst>
                <a:ext uri="{FF2B5EF4-FFF2-40B4-BE49-F238E27FC236}">
                  <a16:creationId xmlns:a16="http://schemas.microsoft.com/office/drawing/2014/main" id="{B308EB24-A51B-4CBB-AD69-7BB49513B227}"/>
                </a:ext>
              </a:extLst>
            </p:cNvPr>
            <p:cNvSpPr>
              <a:spLocks noChangeShapeType="1"/>
            </p:cNvSpPr>
            <p:nvPr/>
          </p:nvSpPr>
          <p:spPr bwMode="auto">
            <a:xfrm>
              <a:off x="4113" y="1224"/>
              <a:ext cx="0" cy="5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33" name="Line 104">
              <a:extLst>
                <a:ext uri="{FF2B5EF4-FFF2-40B4-BE49-F238E27FC236}">
                  <a16:creationId xmlns:a16="http://schemas.microsoft.com/office/drawing/2014/main" id="{D58C7E70-1850-421B-9959-B1C753225C5F}"/>
                </a:ext>
              </a:extLst>
            </p:cNvPr>
            <p:cNvSpPr>
              <a:spLocks noChangeShapeType="1"/>
            </p:cNvSpPr>
            <p:nvPr/>
          </p:nvSpPr>
          <p:spPr bwMode="auto">
            <a:xfrm>
              <a:off x="4176" y="1224"/>
              <a:ext cx="0" cy="5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34" name="Line 105">
              <a:extLst>
                <a:ext uri="{FF2B5EF4-FFF2-40B4-BE49-F238E27FC236}">
                  <a16:creationId xmlns:a16="http://schemas.microsoft.com/office/drawing/2014/main" id="{E126CBB6-F1F5-433A-937D-8342F87ECCDA}"/>
                </a:ext>
              </a:extLst>
            </p:cNvPr>
            <p:cNvSpPr>
              <a:spLocks noChangeShapeType="1"/>
            </p:cNvSpPr>
            <p:nvPr/>
          </p:nvSpPr>
          <p:spPr bwMode="auto">
            <a:xfrm>
              <a:off x="4236" y="1224"/>
              <a:ext cx="0" cy="5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3" name="Line 106">
              <a:extLst>
                <a:ext uri="{FF2B5EF4-FFF2-40B4-BE49-F238E27FC236}">
                  <a16:creationId xmlns:a16="http://schemas.microsoft.com/office/drawing/2014/main" id="{C9D99D58-07D0-4A65-8AF0-956AF3F32688}"/>
                </a:ext>
              </a:extLst>
            </p:cNvPr>
            <p:cNvSpPr>
              <a:spLocks noChangeShapeType="1"/>
            </p:cNvSpPr>
            <p:nvPr/>
          </p:nvSpPr>
          <p:spPr bwMode="auto">
            <a:xfrm>
              <a:off x="4299" y="1224"/>
              <a:ext cx="0" cy="5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4" name="Rectangle 107">
              <a:extLst>
                <a:ext uri="{FF2B5EF4-FFF2-40B4-BE49-F238E27FC236}">
                  <a16:creationId xmlns:a16="http://schemas.microsoft.com/office/drawing/2014/main" id="{9ED98212-F46F-453F-93E4-409FA167B334}"/>
                </a:ext>
              </a:extLst>
            </p:cNvPr>
            <p:cNvSpPr>
              <a:spLocks noChangeArrowheads="1"/>
            </p:cNvSpPr>
            <p:nvPr/>
          </p:nvSpPr>
          <p:spPr bwMode="auto">
            <a:xfrm>
              <a:off x="4637" y="1230"/>
              <a:ext cx="132" cy="48"/>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5" name="Line 108">
              <a:extLst>
                <a:ext uri="{FF2B5EF4-FFF2-40B4-BE49-F238E27FC236}">
                  <a16:creationId xmlns:a16="http://schemas.microsoft.com/office/drawing/2014/main" id="{241C0C67-0099-40F1-977B-29D267A3EA0C}"/>
                </a:ext>
              </a:extLst>
            </p:cNvPr>
            <p:cNvSpPr>
              <a:spLocks noChangeShapeType="1"/>
            </p:cNvSpPr>
            <p:nvPr/>
          </p:nvSpPr>
          <p:spPr bwMode="auto">
            <a:xfrm>
              <a:off x="4549" y="1257"/>
              <a:ext cx="84"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6" name="Rectangle 109">
              <a:extLst>
                <a:ext uri="{FF2B5EF4-FFF2-40B4-BE49-F238E27FC236}">
                  <a16:creationId xmlns:a16="http://schemas.microsoft.com/office/drawing/2014/main" id="{570BFEF2-E4A8-44E6-BA0C-FE71F86A1DA6}"/>
                </a:ext>
              </a:extLst>
            </p:cNvPr>
            <p:cNvSpPr>
              <a:spLocks noChangeArrowheads="1"/>
            </p:cNvSpPr>
            <p:nvPr/>
          </p:nvSpPr>
          <p:spPr bwMode="auto">
            <a:xfrm>
              <a:off x="3631" y="1230"/>
              <a:ext cx="132" cy="48"/>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7" name="Line 110">
              <a:extLst>
                <a:ext uri="{FF2B5EF4-FFF2-40B4-BE49-F238E27FC236}">
                  <a16:creationId xmlns:a16="http://schemas.microsoft.com/office/drawing/2014/main" id="{269C16B5-E913-493F-813F-9C74057FB7B9}"/>
                </a:ext>
              </a:extLst>
            </p:cNvPr>
            <p:cNvSpPr>
              <a:spLocks noChangeShapeType="1"/>
            </p:cNvSpPr>
            <p:nvPr/>
          </p:nvSpPr>
          <p:spPr bwMode="auto">
            <a:xfrm flipH="1">
              <a:off x="3765" y="1251"/>
              <a:ext cx="85"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sp>
        <p:nvSpPr>
          <p:cNvPr id="158" name="TextBox 157">
            <a:extLst>
              <a:ext uri="{FF2B5EF4-FFF2-40B4-BE49-F238E27FC236}">
                <a16:creationId xmlns:a16="http://schemas.microsoft.com/office/drawing/2014/main" id="{E5416A98-D5F4-40C2-865D-10996A092AD8}"/>
              </a:ext>
            </a:extLst>
          </p:cNvPr>
          <p:cNvSpPr txBox="1"/>
          <p:nvPr/>
        </p:nvSpPr>
        <p:spPr>
          <a:xfrm>
            <a:off x="5618536" y="5198476"/>
            <a:ext cx="3296090" cy="486287"/>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dirty="0"/>
              <a:t>Make molds</a:t>
            </a:r>
          </a:p>
        </p:txBody>
      </p:sp>
      <p:sp>
        <p:nvSpPr>
          <p:cNvPr id="159" name="TextBox 158">
            <a:extLst>
              <a:ext uri="{FF2B5EF4-FFF2-40B4-BE49-F238E27FC236}">
                <a16:creationId xmlns:a16="http://schemas.microsoft.com/office/drawing/2014/main" id="{3D6AFBCF-9EA2-4C75-B0D7-F55D1ACA89B1}"/>
              </a:ext>
            </a:extLst>
          </p:cNvPr>
          <p:cNvSpPr txBox="1"/>
          <p:nvPr/>
        </p:nvSpPr>
        <p:spPr>
          <a:xfrm>
            <a:off x="20019563" y="8072305"/>
            <a:ext cx="5897146" cy="486287"/>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dirty="0"/>
              <a:t>Produce injection</a:t>
            </a:r>
            <a:br>
              <a:rPr lang="en-US" dirty="0"/>
            </a:br>
            <a:r>
              <a:rPr lang="en-US" dirty="0"/>
              <a:t>molded parts</a:t>
            </a:r>
          </a:p>
        </p:txBody>
      </p:sp>
      <p:grpSp>
        <p:nvGrpSpPr>
          <p:cNvPr id="160" name="Group 28">
            <a:extLst>
              <a:ext uri="{FF2B5EF4-FFF2-40B4-BE49-F238E27FC236}">
                <a16:creationId xmlns:a16="http://schemas.microsoft.com/office/drawing/2014/main" id="{73E009D9-A54F-415B-8171-8CB47A4D42DD}"/>
              </a:ext>
            </a:extLst>
          </p:cNvPr>
          <p:cNvGrpSpPr>
            <a:grpSpLocks noChangeAspect="1"/>
          </p:cNvGrpSpPr>
          <p:nvPr/>
        </p:nvGrpSpPr>
        <p:grpSpPr bwMode="auto">
          <a:xfrm>
            <a:off x="17991541" y="2886615"/>
            <a:ext cx="679670" cy="1032243"/>
            <a:chOff x="9" y="-1"/>
            <a:chExt cx="667" cy="1013"/>
          </a:xfrm>
        </p:grpSpPr>
        <p:sp>
          <p:nvSpPr>
            <p:cNvPr id="161" name="Freeform 29">
              <a:extLst>
                <a:ext uri="{FF2B5EF4-FFF2-40B4-BE49-F238E27FC236}">
                  <a16:creationId xmlns:a16="http://schemas.microsoft.com/office/drawing/2014/main" id="{22A82CAC-7A43-4E70-9941-588F714D6ECF}"/>
                </a:ext>
              </a:extLst>
            </p:cNvPr>
            <p:cNvSpPr>
              <a:spLocks/>
            </p:cNvSpPr>
            <p:nvPr/>
          </p:nvSpPr>
          <p:spPr bwMode="auto">
            <a:xfrm>
              <a:off x="9" y="334"/>
              <a:ext cx="574" cy="466"/>
            </a:xfrm>
            <a:custGeom>
              <a:avLst/>
              <a:gdLst>
                <a:gd name="T0" fmla="*/ 274 w 274"/>
                <a:gd name="T1" fmla="*/ 0 h 223"/>
                <a:gd name="T2" fmla="*/ 0 w 274"/>
                <a:gd name="T3" fmla="*/ 0 h 223"/>
                <a:gd name="T4" fmla="*/ 116 w 274"/>
                <a:gd name="T5" fmla="*/ 177 h 223"/>
                <a:gd name="T6" fmla="*/ 86 w 274"/>
                <a:gd name="T7" fmla="*/ 223 h 223"/>
                <a:gd name="T8" fmla="*/ 104 w 274"/>
                <a:gd name="T9" fmla="*/ 220 h 223"/>
                <a:gd name="T10" fmla="*/ 164 w 274"/>
                <a:gd name="T11" fmla="*/ 220 h 223"/>
                <a:gd name="T12" fmla="*/ 186 w 274"/>
                <a:gd name="T13" fmla="*/ 223 h 223"/>
                <a:gd name="T14" fmla="*/ 156 w 274"/>
                <a:gd name="T15" fmla="*/ 178 h 223"/>
                <a:gd name="T16" fmla="*/ 274 w 274"/>
                <a:gd name="T1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 h="223">
                  <a:moveTo>
                    <a:pt x="274" y="0"/>
                  </a:moveTo>
                  <a:cubicBezTo>
                    <a:pt x="0" y="0"/>
                    <a:pt x="0" y="0"/>
                    <a:pt x="0" y="0"/>
                  </a:cubicBezTo>
                  <a:cubicBezTo>
                    <a:pt x="116" y="177"/>
                    <a:pt x="116" y="177"/>
                    <a:pt x="116" y="177"/>
                  </a:cubicBezTo>
                  <a:cubicBezTo>
                    <a:pt x="86" y="223"/>
                    <a:pt x="86" y="223"/>
                    <a:pt x="86" y="223"/>
                  </a:cubicBezTo>
                  <a:cubicBezTo>
                    <a:pt x="104" y="220"/>
                    <a:pt x="104" y="220"/>
                    <a:pt x="104" y="220"/>
                  </a:cubicBezTo>
                  <a:cubicBezTo>
                    <a:pt x="123" y="217"/>
                    <a:pt x="144" y="217"/>
                    <a:pt x="164" y="220"/>
                  </a:cubicBezTo>
                  <a:cubicBezTo>
                    <a:pt x="186" y="223"/>
                    <a:pt x="186" y="223"/>
                    <a:pt x="186" y="223"/>
                  </a:cubicBezTo>
                  <a:cubicBezTo>
                    <a:pt x="156" y="178"/>
                    <a:pt x="156" y="178"/>
                    <a:pt x="156" y="178"/>
                  </a:cubicBezTo>
                  <a:lnTo>
                    <a:pt x="274" y="0"/>
                  </a:ln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62" name="Rectangle 30">
              <a:extLst>
                <a:ext uri="{FF2B5EF4-FFF2-40B4-BE49-F238E27FC236}">
                  <a16:creationId xmlns:a16="http://schemas.microsoft.com/office/drawing/2014/main" id="{7212CBAA-D215-48FC-A200-96131DF423AA}"/>
                </a:ext>
              </a:extLst>
            </p:cNvPr>
            <p:cNvSpPr>
              <a:spLocks noChangeArrowheads="1"/>
            </p:cNvSpPr>
            <p:nvPr/>
          </p:nvSpPr>
          <p:spPr bwMode="auto">
            <a:xfrm>
              <a:off x="9" y="269"/>
              <a:ext cx="574" cy="31"/>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63" name="Line 31">
              <a:extLst>
                <a:ext uri="{FF2B5EF4-FFF2-40B4-BE49-F238E27FC236}">
                  <a16:creationId xmlns:a16="http://schemas.microsoft.com/office/drawing/2014/main" id="{5D402221-4B9F-46D1-B357-1C6D54AC64E7}"/>
                </a:ext>
              </a:extLst>
            </p:cNvPr>
            <p:cNvSpPr>
              <a:spLocks noChangeShapeType="1"/>
            </p:cNvSpPr>
            <p:nvPr/>
          </p:nvSpPr>
          <p:spPr bwMode="auto">
            <a:xfrm>
              <a:off x="309" y="-1"/>
              <a:ext cx="0" cy="243"/>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64" name="Line 32">
              <a:extLst>
                <a:ext uri="{FF2B5EF4-FFF2-40B4-BE49-F238E27FC236}">
                  <a16:creationId xmlns:a16="http://schemas.microsoft.com/office/drawing/2014/main" id="{52EDE44B-46C7-47C9-80CA-D7D15811E599}"/>
                </a:ext>
              </a:extLst>
            </p:cNvPr>
            <p:cNvSpPr>
              <a:spLocks noChangeShapeType="1"/>
            </p:cNvSpPr>
            <p:nvPr/>
          </p:nvSpPr>
          <p:spPr bwMode="auto">
            <a:xfrm>
              <a:off x="175" y="74"/>
              <a:ext cx="0" cy="13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65" name="Line 33">
              <a:extLst>
                <a:ext uri="{FF2B5EF4-FFF2-40B4-BE49-F238E27FC236}">
                  <a16:creationId xmlns:a16="http://schemas.microsoft.com/office/drawing/2014/main" id="{975C8804-08D1-4BC8-9336-6223CE1B02AC}"/>
                </a:ext>
              </a:extLst>
            </p:cNvPr>
            <p:cNvSpPr>
              <a:spLocks noChangeShapeType="1"/>
            </p:cNvSpPr>
            <p:nvPr/>
          </p:nvSpPr>
          <p:spPr bwMode="auto">
            <a:xfrm>
              <a:off x="443" y="74"/>
              <a:ext cx="0" cy="13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66" name="Line 34">
              <a:extLst>
                <a:ext uri="{FF2B5EF4-FFF2-40B4-BE49-F238E27FC236}">
                  <a16:creationId xmlns:a16="http://schemas.microsoft.com/office/drawing/2014/main" id="{833CF9CC-C79D-43AA-9C0B-600C74913F67}"/>
                </a:ext>
              </a:extLst>
            </p:cNvPr>
            <p:cNvSpPr>
              <a:spLocks noChangeShapeType="1"/>
            </p:cNvSpPr>
            <p:nvPr/>
          </p:nvSpPr>
          <p:spPr bwMode="auto">
            <a:xfrm>
              <a:off x="303" y="828"/>
              <a:ext cx="0" cy="13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67" name="Freeform 35">
              <a:extLst>
                <a:ext uri="{FF2B5EF4-FFF2-40B4-BE49-F238E27FC236}">
                  <a16:creationId xmlns:a16="http://schemas.microsoft.com/office/drawing/2014/main" id="{5914B84F-3D90-415A-AD61-362A2E0C278F}"/>
                </a:ext>
              </a:extLst>
            </p:cNvPr>
            <p:cNvSpPr>
              <a:spLocks/>
            </p:cNvSpPr>
            <p:nvPr/>
          </p:nvSpPr>
          <p:spPr bwMode="auto">
            <a:xfrm>
              <a:off x="240" y="451"/>
              <a:ext cx="165" cy="42"/>
            </a:xfrm>
            <a:custGeom>
              <a:avLst/>
              <a:gdLst>
                <a:gd name="T0" fmla="*/ 69 w 79"/>
                <a:gd name="T1" fmla="*/ 20 h 20"/>
                <a:gd name="T2" fmla="*/ 10 w 79"/>
                <a:gd name="T3" fmla="*/ 20 h 20"/>
                <a:gd name="T4" fmla="*/ 0 w 79"/>
                <a:gd name="T5" fmla="*/ 10 h 20"/>
                <a:gd name="T6" fmla="*/ 0 w 79"/>
                <a:gd name="T7" fmla="*/ 10 h 20"/>
                <a:gd name="T8" fmla="*/ 10 w 79"/>
                <a:gd name="T9" fmla="*/ 0 h 20"/>
                <a:gd name="T10" fmla="*/ 69 w 79"/>
                <a:gd name="T11" fmla="*/ 0 h 20"/>
                <a:gd name="T12" fmla="*/ 79 w 79"/>
                <a:gd name="T13" fmla="*/ 10 h 20"/>
                <a:gd name="T14" fmla="*/ 79 w 79"/>
                <a:gd name="T15" fmla="*/ 10 h 20"/>
                <a:gd name="T16" fmla="*/ 69 w 79"/>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20">
                  <a:moveTo>
                    <a:pt x="69" y="20"/>
                  </a:moveTo>
                  <a:cubicBezTo>
                    <a:pt x="10" y="20"/>
                    <a:pt x="10" y="20"/>
                    <a:pt x="10" y="20"/>
                  </a:cubicBezTo>
                  <a:cubicBezTo>
                    <a:pt x="4" y="20"/>
                    <a:pt x="0" y="15"/>
                    <a:pt x="0" y="10"/>
                  </a:cubicBezTo>
                  <a:cubicBezTo>
                    <a:pt x="0" y="10"/>
                    <a:pt x="0" y="10"/>
                    <a:pt x="0" y="10"/>
                  </a:cubicBezTo>
                  <a:cubicBezTo>
                    <a:pt x="0" y="4"/>
                    <a:pt x="4" y="0"/>
                    <a:pt x="10" y="0"/>
                  </a:cubicBezTo>
                  <a:cubicBezTo>
                    <a:pt x="69" y="0"/>
                    <a:pt x="69" y="0"/>
                    <a:pt x="69" y="0"/>
                  </a:cubicBezTo>
                  <a:cubicBezTo>
                    <a:pt x="75" y="0"/>
                    <a:pt x="79" y="4"/>
                    <a:pt x="79" y="10"/>
                  </a:cubicBezTo>
                  <a:cubicBezTo>
                    <a:pt x="79" y="10"/>
                    <a:pt x="79" y="10"/>
                    <a:pt x="79" y="10"/>
                  </a:cubicBezTo>
                  <a:cubicBezTo>
                    <a:pt x="79" y="15"/>
                    <a:pt x="75" y="20"/>
                    <a:pt x="69" y="2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68" name="Freeform 36">
              <a:extLst>
                <a:ext uri="{FF2B5EF4-FFF2-40B4-BE49-F238E27FC236}">
                  <a16:creationId xmlns:a16="http://schemas.microsoft.com/office/drawing/2014/main" id="{58691EEC-7E93-4861-8F18-C05D3F289689}"/>
                </a:ext>
              </a:extLst>
            </p:cNvPr>
            <p:cNvSpPr>
              <a:spLocks/>
            </p:cNvSpPr>
            <p:nvPr/>
          </p:nvSpPr>
          <p:spPr bwMode="auto">
            <a:xfrm>
              <a:off x="43" y="468"/>
              <a:ext cx="633" cy="544"/>
            </a:xfrm>
            <a:custGeom>
              <a:avLst/>
              <a:gdLst>
                <a:gd name="T0" fmla="*/ 173 w 302"/>
                <a:gd name="T1" fmla="*/ 0 h 260"/>
                <a:gd name="T2" fmla="*/ 229 w 302"/>
                <a:gd name="T3" fmla="*/ 0 h 260"/>
                <a:gd name="T4" fmla="*/ 302 w 302"/>
                <a:gd name="T5" fmla="*/ 73 h 260"/>
                <a:gd name="T6" fmla="*/ 302 w 302"/>
                <a:gd name="T7" fmla="*/ 260 h 260"/>
                <a:gd name="T8" fmla="*/ 0 w 302"/>
                <a:gd name="T9" fmla="*/ 260 h 260"/>
              </a:gdLst>
              <a:ahLst/>
              <a:cxnLst>
                <a:cxn ang="0">
                  <a:pos x="T0" y="T1"/>
                </a:cxn>
                <a:cxn ang="0">
                  <a:pos x="T2" y="T3"/>
                </a:cxn>
                <a:cxn ang="0">
                  <a:pos x="T4" y="T5"/>
                </a:cxn>
                <a:cxn ang="0">
                  <a:pos x="T6" y="T7"/>
                </a:cxn>
                <a:cxn ang="0">
                  <a:pos x="T8" y="T9"/>
                </a:cxn>
              </a:cxnLst>
              <a:rect l="0" t="0" r="r" b="b"/>
              <a:pathLst>
                <a:path w="302" h="260">
                  <a:moveTo>
                    <a:pt x="173" y="0"/>
                  </a:moveTo>
                  <a:cubicBezTo>
                    <a:pt x="229" y="0"/>
                    <a:pt x="229" y="0"/>
                    <a:pt x="229" y="0"/>
                  </a:cubicBezTo>
                  <a:cubicBezTo>
                    <a:pt x="269" y="0"/>
                    <a:pt x="302" y="33"/>
                    <a:pt x="302" y="73"/>
                  </a:cubicBezTo>
                  <a:cubicBezTo>
                    <a:pt x="302" y="260"/>
                    <a:pt x="302" y="260"/>
                    <a:pt x="302" y="260"/>
                  </a:cubicBezTo>
                  <a:cubicBezTo>
                    <a:pt x="0" y="260"/>
                    <a:pt x="0" y="260"/>
                    <a:pt x="0" y="260"/>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69" name="Line 37">
              <a:extLst>
                <a:ext uri="{FF2B5EF4-FFF2-40B4-BE49-F238E27FC236}">
                  <a16:creationId xmlns:a16="http://schemas.microsoft.com/office/drawing/2014/main" id="{A24FEAC7-84C4-4820-B55F-D20165AB7C55}"/>
                </a:ext>
              </a:extLst>
            </p:cNvPr>
            <p:cNvSpPr>
              <a:spLocks noChangeShapeType="1"/>
            </p:cNvSpPr>
            <p:nvPr/>
          </p:nvSpPr>
          <p:spPr bwMode="auto">
            <a:xfrm>
              <a:off x="259" y="702"/>
              <a:ext cx="81"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grpSp>
        <p:nvGrpSpPr>
          <p:cNvPr id="170" name="Group 169">
            <a:extLst>
              <a:ext uri="{FF2B5EF4-FFF2-40B4-BE49-F238E27FC236}">
                <a16:creationId xmlns:a16="http://schemas.microsoft.com/office/drawing/2014/main" id="{315477E9-C097-4347-9083-86BF005D6BB4}"/>
              </a:ext>
            </a:extLst>
          </p:cNvPr>
          <p:cNvGrpSpPr/>
          <p:nvPr/>
        </p:nvGrpSpPr>
        <p:grpSpPr>
          <a:xfrm>
            <a:off x="-2104724" y="3189425"/>
            <a:ext cx="862726" cy="846970"/>
            <a:chOff x="2078736" y="2042296"/>
            <a:chExt cx="678796" cy="666398"/>
          </a:xfrm>
        </p:grpSpPr>
        <p:sp>
          <p:nvSpPr>
            <p:cNvPr id="171" name="Freeform 60">
              <a:extLst>
                <a:ext uri="{FF2B5EF4-FFF2-40B4-BE49-F238E27FC236}">
                  <a16:creationId xmlns:a16="http://schemas.microsoft.com/office/drawing/2014/main" id="{DD0715B3-DB80-4949-96CC-AFC1FC5D39DD}"/>
                </a:ext>
              </a:extLst>
            </p:cNvPr>
            <p:cNvSpPr>
              <a:spLocks/>
            </p:cNvSpPr>
            <p:nvPr/>
          </p:nvSpPr>
          <p:spPr bwMode="auto">
            <a:xfrm>
              <a:off x="2078736" y="2595296"/>
              <a:ext cx="53314" cy="113398"/>
            </a:xfrm>
            <a:custGeom>
              <a:avLst/>
              <a:gdLst>
                <a:gd name="T0" fmla="*/ 63 w 63"/>
                <a:gd name="T1" fmla="*/ 134 h 134"/>
                <a:gd name="T2" fmla="*/ 0 w 63"/>
                <a:gd name="T3" fmla="*/ 134 h 134"/>
                <a:gd name="T4" fmla="*/ 0 w 63"/>
                <a:gd name="T5" fmla="*/ 0 h 134"/>
              </a:gdLst>
              <a:ahLst/>
              <a:cxnLst>
                <a:cxn ang="0">
                  <a:pos x="T0" y="T1"/>
                </a:cxn>
                <a:cxn ang="0">
                  <a:pos x="T2" y="T3"/>
                </a:cxn>
                <a:cxn ang="0">
                  <a:pos x="T4" y="T5"/>
                </a:cxn>
              </a:cxnLst>
              <a:rect l="0" t="0" r="r" b="b"/>
              <a:pathLst>
                <a:path w="63" h="134">
                  <a:moveTo>
                    <a:pt x="63" y="134"/>
                  </a:moveTo>
                  <a:lnTo>
                    <a:pt x="0" y="134"/>
                  </a:lnTo>
                  <a:lnTo>
                    <a:pt x="0" y="0"/>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72" name="Freeform 57">
              <a:extLst>
                <a:ext uri="{FF2B5EF4-FFF2-40B4-BE49-F238E27FC236}">
                  <a16:creationId xmlns:a16="http://schemas.microsoft.com/office/drawing/2014/main" id="{536F67EB-35E1-479D-A92E-0D4468FCFD75}"/>
                </a:ext>
              </a:extLst>
            </p:cNvPr>
            <p:cNvSpPr>
              <a:spLocks/>
            </p:cNvSpPr>
            <p:nvPr/>
          </p:nvSpPr>
          <p:spPr bwMode="auto">
            <a:xfrm>
              <a:off x="2705910" y="2042296"/>
              <a:ext cx="51622" cy="118476"/>
            </a:xfrm>
            <a:custGeom>
              <a:avLst/>
              <a:gdLst>
                <a:gd name="T0" fmla="*/ 61 w 61"/>
                <a:gd name="T1" fmla="*/ 140 h 140"/>
                <a:gd name="T2" fmla="*/ 61 w 61"/>
                <a:gd name="T3" fmla="*/ 0 h 140"/>
                <a:gd name="T4" fmla="*/ 0 w 61"/>
                <a:gd name="T5" fmla="*/ 0 h 140"/>
              </a:gdLst>
              <a:ahLst/>
              <a:cxnLst>
                <a:cxn ang="0">
                  <a:pos x="T0" y="T1"/>
                </a:cxn>
                <a:cxn ang="0">
                  <a:pos x="T2" y="T3"/>
                </a:cxn>
                <a:cxn ang="0">
                  <a:pos x="T4" y="T5"/>
                </a:cxn>
              </a:cxnLst>
              <a:rect l="0" t="0" r="r" b="b"/>
              <a:pathLst>
                <a:path w="61" h="140">
                  <a:moveTo>
                    <a:pt x="61" y="140"/>
                  </a:moveTo>
                  <a:lnTo>
                    <a:pt x="61" y="0"/>
                  </a:lnTo>
                  <a:lnTo>
                    <a:pt x="0" y="0"/>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73" name="Freeform 58">
              <a:extLst>
                <a:ext uri="{FF2B5EF4-FFF2-40B4-BE49-F238E27FC236}">
                  <a16:creationId xmlns:a16="http://schemas.microsoft.com/office/drawing/2014/main" id="{8CDB88F3-E97C-42C4-9CC5-4E42C7A5824F}"/>
                </a:ext>
              </a:extLst>
            </p:cNvPr>
            <p:cNvSpPr>
              <a:spLocks/>
            </p:cNvSpPr>
            <p:nvPr/>
          </p:nvSpPr>
          <p:spPr bwMode="auto">
            <a:xfrm>
              <a:off x="2078736" y="2042296"/>
              <a:ext cx="53314" cy="118476"/>
            </a:xfrm>
            <a:custGeom>
              <a:avLst/>
              <a:gdLst>
                <a:gd name="T0" fmla="*/ 63 w 63"/>
                <a:gd name="T1" fmla="*/ 0 h 140"/>
                <a:gd name="T2" fmla="*/ 0 w 63"/>
                <a:gd name="T3" fmla="*/ 0 h 140"/>
                <a:gd name="T4" fmla="*/ 0 w 63"/>
                <a:gd name="T5" fmla="*/ 140 h 140"/>
              </a:gdLst>
              <a:ahLst/>
              <a:cxnLst>
                <a:cxn ang="0">
                  <a:pos x="T0" y="T1"/>
                </a:cxn>
                <a:cxn ang="0">
                  <a:pos x="T2" y="T3"/>
                </a:cxn>
                <a:cxn ang="0">
                  <a:pos x="T4" y="T5"/>
                </a:cxn>
              </a:cxnLst>
              <a:rect l="0" t="0" r="r" b="b"/>
              <a:pathLst>
                <a:path w="63" h="140">
                  <a:moveTo>
                    <a:pt x="63" y="0"/>
                  </a:moveTo>
                  <a:lnTo>
                    <a:pt x="0" y="0"/>
                  </a:lnTo>
                  <a:lnTo>
                    <a:pt x="0" y="140"/>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74" name="Freeform 59">
              <a:extLst>
                <a:ext uri="{FF2B5EF4-FFF2-40B4-BE49-F238E27FC236}">
                  <a16:creationId xmlns:a16="http://schemas.microsoft.com/office/drawing/2014/main" id="{5EBF2443-8091-4EEA-A231-274007C40821}"/>
                </a:ext>
              </a:extLst>
            </p:cNvPr>
            <p:cNvSpPr>
              <a:spLocks/>
            </p:cNvSpPr>
            <p:nvPr/>
          </p:nvSpPr>
          <p:spPr bwMode="auto">
            <a:xfrm>
              <a:off x="2705910" y="2595296"/>
              <a:ext cx="51622" cy="113398"/>
            </a:xfrm>
            <a:custGeom>
              <a:avLst/>
              <a:gdLst>
                <a:gd name="T0" fmla="*/ 61 w 61"/>
                <a:gd name="T1" fmla="*/ 0 h 134"/>
                <a:gd name="T2" fmla="*/ 61 w 61"/>
                <a:gd name="T3" fmla="*/ 134 h 134"/>
                <a:gd name="T4" fmla="*/ 0 w 61"/>
                <a:gd name="T5" fmla="*/ 134 h 134"/>
              </a:gdLst>
              <a:ahLst/>
              <a:cxnLst>
                <a:cxn ang="0">
                  <a:pos x="T0" y="T1"/>
                </a:cxn>
                <a:cxn ang="0">
                  <a:pos x="T2" y="T3"/>
                </a:cxn>
                <a:cxn ang="0">
                  <a:pos x="T4" y="T5"/>
                </a:cxn>
              </a:cxnLst>
              <a:rect l="0" t="0" r="r" b="b"/>
              <a:pathLst>
                <a:path w="61" h="134">
                  <a:moveTo>
                    <a:pt x="61" y="0"/>
                  </a:moveTo>
                  <a:lnTo>
                    <a:pt x="61" y="134"/>
                  </a:lnTo>
                  <a:lnTo>
                    <a:pt x="0" y="134"/>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nvGrpSpPr>
            <p:cNvPr id="175" name="Group 174">
              <a:extLst>
                <a:ext uri="{FF2B5EF4-FFF2-40B4-BE49-F238E27FC236}">
                  <a16:creationId xmlns:a16="http://schemas.microsoft.com/office/drawing/2014/main" id="{601E1EF5-6A2F-4F1E-A8D6-E6CD74788EE1}"/>
                </a:ext>
              </a:extLst>
            </p:cNvPr>
            <p:cNvGrpSpPr/>
            <p:nvPr/>
          </p:nvGrpSpPr>
          <p:grpSpPr>
            <a:xfrm>
              <a:off x="2195185" y="2152515"/>
              <a:ext cx="401125" cy="429897"/>
              <a:chOff x="833459" y="200035"/>
              <a:chExt cx="752475" cy="806449"/>
            </a:xfrm>
          </p:grpSpPr>
          <p:sp>
            <p:nvSpPr>
              <p:cNvPr id="176" name="Rectangle 70">
                <a:extLst>
                  <a:ext uri="{FF2B5EF4-FFF2-40B4-BE49-F238E27FC236}">
                    <a16:creationId xmlns:a16="http://schemas.microsoft.com/office/drawing/2014/main" id="{A32DAE28-A63C-42BB-BFC2-5FD4E105A48F}"/>
                  </a:ext>
                </a:extLst>
              </p:cNvPr>
              <p:cNvSpPr>
                <a:spLocks noChangeArrowheads="1"/>
              </p:cNvSpPr>
              <p:nvPr/>
            </p:nvSpPr>
            <p:spPr bwMode="auto">
              <a:xfrm>
                <a:off x="1211284" y="555635"/>
                <a:ext cx="103188" cy="401637"/>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77" name="Line 71">
                <a:extLst>
                  <a:ext uri="{FF2B5EF4-FFF2-40B4-BE49-F238E27FC236}">
                    <a16:creationId xmlns:a16="http://schemas.microsoft.com/office/drawing/2014/main" id="{8E868D62-BDF3-4938-BA46-4D4D430C0A31}"/>
                  </a:ext>
                </a:extLst>
              </p:cNvPr>
              <p:cNvSpPr>
                <a:spLocks noChangeShapeType="1"/>
              </p:cNvSpPr>
              <p:nvPr/>
            </p:nvSpPr>
            <p:spPr bwMode="auto">
              <a:xfrm flipV="1">
                <a:off x="1265259" y="330210"/>
                <a:ext cx="0" cy="225425"/>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78" name="Freeform 72">
                <a:extLst>
                  <a:ext uri="{FF2B5EF4-FFF2-40B4-BE49-F238E27FC236}">
                    <a16:creationId xmlns:a16="http://schemas.microsoft.com/office/drawing/2014/main" id="{B1D96D14-2467-4262-B715-352E30217320}"/>
                  </a:ext>
                </a:extLst>
              </p:cNvPr>
              <p:cNvSpPr>
                <a:spLocks/>
              </p:cNvSpPr>
              <p:nvPr/>
            </p:nvSpPr>
            <p:spPr bwMode="auto">
              <a:xfrm>
                <a:off x="1228747" y="200035"/>
                <a:ext cx="69850" cy="130175"/>
              </a:xfrm>
              <a:custGeom>
                <a:avLst/>
                <a:gdLst>
                  <a:gd name="T0" fmla="*/ 18 w 21"/>
                  <a:gd name="T1" fmla="*/ 0 h 39"/>
                  <a:gd name="T2" fmla="*/ 3 w 21"/>
                  <a:gd name="T3" fmla="*/ 0 h 39"/>
                  <a:gd name="T4" fmla="*/ 1 w 21"/>
                  <a:gd name="T5" fmla="*/ 28 h 39"/>
                  <a:gd name="T6" fmla="*/ 11 w 21"/>
                  <a:gd name="T7" fmla="*/ 39 h 39"/>
                  <a:gd name="T8" fmla="*/ 11 w 21"/>
                  <a:gd name="T9" fmla="*/ 39 h 39"/>
                  <a:gd name="T10" fmla="*/ 21 w 21"/>
                  <a:gd name="T11" fmla="*/ 28 h 39"/>
                  <a:gd name="T12" fmla="*/ 18 w 21"/>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1" h="39">
                    <a:moveTo>
                      <a:pt x="18" y="0"/>
                    </a:moveTo>
                    <a:cubicBezTo>
                      <a:pt x="3" y="0"/>
                      <a:pt x="3" y="0"/>
                      <a:pt x="3" y="0"/>
                    </a:cubicBezTo>
                    <a:cubicBezTo>
                      <a:pt x="1" y="28"/>
                      <a:pt x="1" y="28"/>
                      <a:pt x="1" y="28"/>
                    </a:cubicBezTo>
                    <a:cubicBezTo>
                      <a:pt x="0" y="34"/>
                      <a:pt x="5" y="39"/>
                      <a:pt x="11" y="39"/>
                    </a:cubicBezTo>
                    <a:cubicBezTo>
                      <a:pt x="11" y="39"/>
                      <a:pt x="11" y="39"/>
                      <a:pt x="11" y="39"/>
                    </a:cubicBezTo>
                    <a:cubicBezTo>
                      <a:pt x="17" y="39"/>
                      <a:pt x="21" y="34"/>
                      <a:pt x="21" y="28"/>
                    </a:cubicBezTo>
                    <a:lnTo>
                      <a:pt x="18" y="0"/>
                    </a:ln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79" name="Freeform 73">
                <a:extLst>
                  <a:ext uri="{FF2B5EF4-FFF2-40B4-BE49-F238E27FC236}">
                    <a16:creationId xmlns:a16="http://schemas.microsoft.com/office/drawing/2014/main" id="{C7D7057C-46E7-4274-8558-B09A64F1AE14}"/>
                  </a:ext>
                </a:extLst>
              </p:cNvPr>
              <p:cNvSpPr>
                <a:spLocks/>
              </p:cNvSpPr>
              <p:nvPr/>
            </p:nvSpPr>
            <p:spPr bwMode="auto">
              <a:xfrm>
                <a:off x="1368447" y="765185"/>
                <a:ext cx="192088" cy="201612"/>
              </a:xfrm>
              <a:custGeom>
                <a:avLst/>
                <a:gdLst>
                  <a:gd name="T0" fmla="*/ 0 w 121"/>
                  <a:gd name="T1" fmla="*/ 0 h 127"/>
                  <a:gd name="T2" fmla="*/ 121 w 121"/>
                  <a:gd name="T3" fmla="*/ 69 h 127"/>
                  <a:gd name="T4" fmla="*/ 87 w 121"/>
                  <a:gd name="T5" fmla="*/ 127 h 127"/>
                  <a:gd name="T6" fmla="*/ 0 w 121"/>
                  <a:gd name="T7" fmla="*/ 77 h 127"/>
                </a:gdLst>
                <a:ahLst/>
                <a:cxnLst>
                  <a:cxn ang="0">
                    <a:pos x="T0" y="T1"/>
                  </a:cxn>
                  <a:cxn ang="0">
                    <a:pos x="T2" y="T3"/>
                  </a:cxn>
                  <a:cxn ang="0">
                    <a:pos x="T4" y="T5"/>
                  </a:cxn>
                  <a:cxn ang="0">
                    <a:pos x="T6" y="T7"/>
                  </a:cxn>
                </a:cxnLst>
                <a:rect l="0" t="0" r="r" b="b"/>
                <a:pathLst>
                  <a:path w="121" h="127">
                    <a:moveTo>
                      <a:pt x="0" y="0"/>
                    </a:moveTo>
                    <a:lnTo>
                      <a:pt x="121" y="69"/>
                    </a:lnTo>
                    <a:lnTo>
                      <a:pt x="87" y="127"/>
                    </a:lnTo>
                    <a:lnTo>
                      <a:pt x="0" y="77"/>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80" name="Freeform 74">
                <a:extLst>
                  <a:ext uri="{FF2B5EF4-FFF2-40B4-BE49-F238E27FC236}">
                    <a16:creationId xmlns:a16="http://schemas.microsoft.com/office/drawing/2014/main" id="{719D0E33-BDAE-4651-B15B-B35B7B5F7FFF}"/>
                  </a:ext>
                </a:extLst>
              </p:cNvPr>
              <p:cNvSpPr>
                <a:spLocks/>
              </p:cNvSpPr>
              <p:nvPr/>
            </p:nvSpPr>
            <p:spPr bwMode="auto">
              <a:xfrm>
                <a:off x="1009672" y="588972"/>
                <a:ext cx="133350" cy="149225"/>
              </a:xfrm>
              <a:custGeom>
                <a:avLst/>
                <a:gdLst>
                  <a:gd name="T0" fmla="*/ 65 w 84"/>
                  <a:gd name="T1" fmla="*/ 94 h 94"/>
                  <a:gd name="T2" fmla="*/ 0 w 84"/>
                  <a:gd name="T3" fmla="*/ 56 h 94"/>
                  <a:gd name="T4" fmla="*/ 34 w 84"/>
                  <a:gd name="T5" fmla="*/ 0 h 94"/>
                  <a:gd name="T6" fmla="*/ 84 w 84"/>
                  <a:gd name="T7" fmla="*/ 25 h 94"/>
                </a:gdLst>
                <a:ahLst/>
                <a:cxnLst>
                  <a:cxn ang="0">
                    <a:pos x="T0" y="T1"/>
                  </a:cxn>
                  <a:cxn ang="0">
                    <a:pos x="T2" y="T3"/>
                  </a:cxn>
                  <a:cxn ang="0">
                    <a:pos x="T4" y="T5"/>
                  </a:cxn>
                  <a:cxn ang="0">
                    <a:pos x="T6" y="T7"/>
                  </a:cxn>
                </a:cxnLst>
                <a:rect l="0" t="0" r="r" b="b"/>
                <a:pathLst>
                  <a:path w="84" h="94">
                    <a:moveTo>
                      <a:pt x="65" y="94"/>
                    </a:moveTo>
                    <a:lnTo>
                      <a:pt x="0" y="56"/>
                    </a:lnTo>
                    <a:lnTo>
                      <a:pt x="34" y="0"/>
                    </a:lnTo>
                    <a:lnTo>
                      <a:pt x="84" y="25"/>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81" name="Freeform 75">
                <a:extLst>
                  <a:ext uri="{FF2B5EF4-FFF2-40B4-BE49-F238E27FC236}">
                    <a16:creationId xmlns:a16="http://schemas.microsoft.com/office/drawing/2014/main" id="{9B10B4E4-E984-436B-83FD-B1CDD43071A9}"/>
                  </a:ext>
                </a:extLst>
              </p:cNvPr>
              <p:cNvSpPr>
                <a:spLocks/>
              </p:cNvSpPr>
              <p:nvPr/>
            </p:nvSpPr>
            <p:spPr bwMode="auto">
              <a:xfrm>
                <a:off x="833459" y="327035"/>
                <a:ext cx="334963" cy="454025"/>
              </a:xfrm>
              <a:custGeom>
                <a:avLst/>
                <a:gdLst>
                  <a:gd name="T0" fmla="*/ 101 w 101"/>
                  <a:gd name="T1" fmla="*/ 11 h 137"/>
                  <a:gd name="T2" fmla="*/ 35 w 101"/>
                  <a:gd name="T3" fmla="*/ 40 h 137"/>
                  <a:gd name="T4" fmla="*/ 0 w 101"/>
                  <a:gd name="T5" fmla="*/ 101 h 137"/>
                  <a:gd name="T6" fmla="*/ 17 w 101"/>
                  <a:gd name="T7" fmla="*/ 111 h 137"/>
                  <a:gd name="T8" fmla="*/ 5 w 101"/>
                  <a:gd name="T9" fmla="*/ 132 h 137"/>
                  <a:gd name="T10" fmla="*/ 13 w 101"/>
                  <a:gd name="T11" fmla="*/ 137 h 137"/>
                  <a:gd name="T12" fmla="*/ 53 w 101"/>
                  <a:gd name="T13" fmla="*/ 106 h 137"/>
                </a:gdLst>
                <a:ahLst/>
                <a:cxnLst>
                  <a:cxn ang="0">
                    <a:pos x="T0" y="T1"/>
                  </a:cxn>
                  <a:cxn ang="0">
                    <a:pos x="T2" y="T3"/>
                  </a:cxn>
                  <a:cxn ang="0">
                    <a:pos x="T4" y="T5"/>
                  </a:cxn>
                  <a:cxn ang="0">
                    <a:pos x="T6" y="T7"/>
                  </a:cxn>
                  <a:cxn ang="0">
                    <a:pos x="T8" y="T9"/>
                  </a:cxn>
                  <a:cxn ang="0">
                    <a:pos x="T10" y="T11"/>
                  </a:cxn>
                  <a:cxn ang="0">
                    <a:pos x="T12" y="T13"/>
                  </a:cxn>
                </a:cxnLst>
                <a:rect l="0" t="0" r="r" b="b"/>
                <a:pathLst>
                  <a:path w="101" h="137">
                    <a:moveTo>
                      <a:pt x="101" y="11"/>
                    </a:moveTo>
                    <a:cubicBezTo>
                      <a:pt x="81" y="0"/>
                      <a:pt x="51" y="12"/>
                      <a:pt x="35" y="40"/>
                    </a:cubicBezTo>
                    <a:cubicBezTo>
                      <a:pt x="24" y="59"/>
                      <a:pt x="0" y="101"/>
                      <a:pt x="0" y="101"/>
                    </a:cubicBezTo>
                    <a:cubicBezTo>
                      <a:pt x="17" y="111"/>
                      <a:pt x="17" y="111"/>
                      <a:pt x="17" y="111"/>
                    </a:cubicBezTo>
                    <a:cubicBezTo>
                      <a:pt x="5" y="132"/>
                      <a:pt x="5" y="132"/>
                      <a:pt x="5" y="132"/>
                    </a:cubicBezTo>
                    <a:cubicBezTo>
                      <a:pt x="13" y="137"/>
                      <a:pt x="13" y="137"/>
                      <a:pt x="13" y="137"/>
                    </a:cubicBezTo>
                    <a:cubicBezTo>
                      <a:pt x="53" y="106"/>
                      <a:pt x="53" y="106"/>
                      <a:pt x="53" y="106"/>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82" name="Freeform 76">
                <a:extLst>
                  <a:ext uri="{FF2B5EF4-FFF2-40B4-BE49-F238E27FC236}">
                    <a16:creationId xmlns:a16="http://schemas.microsoft.com/office/drawing/2014/main" id="{CFED9384-847D-49E0-8CA9-D24A5392852D}"/>
                  </a:ext>
                </a:extLst>
              </p:cNvPr>
              <p:cNvSpPr>
                <a:spLocks/>
              </p:cNvSpPr>
              <p:nvPr/>
            </p:nvSpPr>
            <p:spPr bwMode="auto">
              <a:xfrm>
                <a:off x="982684" y="466735"/>
                <a:ext cx="80963" cy="122237"/>
              </a:xfrm>
              <a:custGeom>
                <a:avLst/>
                <a:gdLst>
                  <a:gd name="T0" fmla="*/ 51 w 51"/>
                  <a:gd name="T1" fmla="*/ 77 h 77"/>
                  <a:gd name="T2" fmla="*/ 0 w 51"/>
                  <a:gd name="T3" fmla="*/ 48 h 77"/>
                  <a:gd name="T4" fmla="*/ 28 w 51"/>
                  <a:gd name="T5" fmla="*/ 0 h 77"/>
                </a:gdLst>
                <a:ahLst/>
                <a:cxnLst>
                  <a:cxn ang="0">
                    <a:pos x="T0" y="T1"/>
                  </a:cxn>
                  <a:cxn ang="0">
                    <a:pos x="T2" y="T3"/>
                  </a:cxn>
                  <a:cxn ang="0">
                    <a:pos x="T4" y="T5"/>
                  </a:cxn>
                </a:cxnLst>
                <a:rect l="0" t="0" r="r" b="b"/>
                <a:pathLst>
                  <a:path w="51" h="77">
                    <a:moveTo>
                      <a:pt x="51" y="77"/>
                    </a:moveTo>
                    <a:lnTo>
                      <a:pt x="0" y="48"/>
                    </a:lnTo>
                    <a:lnTo>
                      <a:pt x="28" y="0"/>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83" name="Freeform 78">
                <a:extLst>
                  <a:ext uri="{FF2B5EF4-FFF2-40B4-BE49-F238E27FC236}">
                    <a16:creationId xmlns:a16="http://schemas.microsoft.com/office/drawing/2014/main" id="{5340F3A7-7ABC-48F1-AD25-7786A9F43D9A}"/>
                  </a:ext>
                </a:extLst>
              </p:cNvPr>
              <p:cNvSpPr>
                <a:spLocks/>
              </p:cNvSpPr>
              <p:nvPr/>
            </p:nvSpPr>
            <p:spPr bwMode="auto">
              <a:xfrm>
                <a:off x="1344634" y="390535"/>
                <a:ext cx="241300" cy="274637"/>
              </a:xfrm>
              <a:custGeom>
                <a:avLst/>
                <a:gdLst>
                  <a:gd name="T0" fmla="*/ 0 w 73"/>
                  <a:gd name="T1" fmla="*/ 83 h 83"/>
                  <a:gd name="T2" fmla="*/ 23 w 73"/>
                  <a:gd name="T3" fmla="*/ 62 h 83"/>
                  <a:gd name="T4" fmla="*/ 30 w 73"/>
                  <a:gd name="T5" fmla="*/ 60 h 83"/>
                  <a:gd name="T6" fmla="*/ 54 w 73"/>
                  <a:gd name="T7" fmla="*/ 55 h 83"/>
                  <a:gd name="T8" fmla="*/ 73 w 73"/>
                  <a:gd name="T9" fmla="*/ 37 h 83"/>
                  <a:gd name="T10" fmla="*/ 68 w 73"/>
                  <a:gd name="T11" fmla="*/ 33 h 83"/>
                  <a:gd name="T12" fmla="*/ 55 w 73"/>
                  <a:gd name="T13" fmla="*/ 34 h 83"/>
                  <a:gd name="T14" fmla="*/ 48 w 73"/>
                  <a:gd name="T15" fmla="*/ 41 h 83"/>
                  <a:gd name="T16" fmla="*/ 32 w 73"/>
                  <a:gd name="T17" fmla="*/ 41 h 83"/>
                  <a:gd name="T18" fmla="*/ 32 w 73"/>
                  <a:gd name="T19" fmla="*/ 41 h 83"/>
                  <a:gd name="T20" fmla="*/ 33 w 73"/>
                  <a:gd name="T21" fmla="*/ 25 h 83"/>
                  <a:gd name="T22" fmla="*/ 39 w 73"/>
                  <a:gd name="T23" fmla="*/ 18 h 83"/>
                  <a:gd name="T24" fmla="*/ 41 w 73"/>
                  <a:gd name="T25" fmla="*/ 4 h 83"/>
                  <a:gd name="T26" fmla="*/ 38 w 73"/>
                  <a:gd name="T27" fmla="*/ 0 h 83"/>
                  <a:gd name="T28" fmla="*/ 19 w 73"/>
                  <a:gd name="T29" fmla="*/ 17 h 83"/>
                  <a:gd name="T30" fmla="*/ 12 w 73"/>
                  <a:gd name="T31" fmla="*/ 42 h 83"/>
                  <a:gd name="T32" fmla="*/ 10 w 73"/>
                  <a:gd name="T33" fmla="*/ 48 h 83"/>
                  <a:gd name="T34" fmla="*/ 0 w 73"/>
                  <a:gd name="T35" fmla="*/ 5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83">
                    <a:moveTo>
                      <a:pt x="0" y="83"/>
                    </a:moveTo>
                    <a:cubicBezTo>
                      <a:pt x="23" y="62"/>
                      <a:pt x="23" y="62"/>
                      <a:pt x="23" y="62"/>
                    </a:cubicBezTo>
                    <a:cubicBezTo>
                      <a:pt x="25" y="60"/>
                      <a:pt x="27" y="60"/>
                      <a:pt x="30" y="60"/>
                    </a:cubicBezTo>
                    <a:cubicBezTo>
                      <a:pt x="38" y="63"/>
                      <a:pt x="47" y="61"/>
                      <a:pt x="54" y="55"/>
                    </a:cubicBezTo>
                    <a:cubicBezTo>
                      <a:pt x="73" y="37"/>
                      <a:pt x="73" y="37"/>
                      <a:pt x="73" y="37"/>
                    </a:cubicBezTo>
                    <a:cubicBezTo>
                      <a:pt x="68" y="33"/>
                      <a:pt x="68" y="33"/>
                      <a:pt x="68" y="33"/>
                    </a:cubicBezTo>
                    <a:cubicBezTo>
                      <a:pt x="64" y="30"/>
                      <a:pt x="59" y="31"/>
                      <a:pt x="55" y="34"/>
                    </a:cubicBezTo>
                    <a:cubicBezTo>
                      <a:pt x="48" y="41"/>
                      <a:pt x="48" y="41"/>
                      <a:pt x="48" y="41"/>
                    </a:cubicBezTo>
                    <a:cubicBezTo>
                      <a:pt x="43" y="45"/>
                      <a:pt x="37" y="46"/>
                      <a:pt x="32" y="41"/>
                    </a:cubicBezTo>
                    <a:cubicBezTo>
                      <a:pt x="32" y="41"/>
                      <a:pt x="32" y="41"/>
                      <a:pt x="32" y="41"/>
                    </a:cubicBezTo>
                    <a:cubicBezTo>
                      <a:pt x="27" y="35"/>
                      <a:pt x="28" y="29"/>
                      <a:pt x="33" y="25"/>
                    </a:cubicBezTo>
                    <a:cubicBezTo>
                      <a:pt x="39" y="18"/>
                      <a:pt x="39" y="18"/>
                      <a:pt x="39" y="18"/>
                    </a:cubicBezTo>
                    <a:cubicBezTo>
                      <a:pt x="43" y="15"/>
                      <a:pt x="44" y="9"/>
                      <a:pt x="41" y="4"/>
                    </a:cubicBezTo>
                    <a:cubicBezTo>
                      <a:pt x="38" y="0"/>
                      <a:pt x="38" y="0"/>
                      <a:pt x="38" y="0"/>
                    </a:cubicBezTo>
                    <a:cubicBezTo>
                      <a:pt x="19" y="17"/>
                      <a:pt x="19" y="17"/>
                      <a:pt x="19" y="17"/>
                    </a:cubicBezTo>
                    <a:cubicBezTo>
                      <a:pt x="12" y="24"/>
                      <a:pt x="10" y="33"/>
                      <a:pt x="12" y="42"/>
                    </a:cubicBezTo>
                    <a:cubicBezTo>
                      <a:pt x="12" y="44"/>
                      <a:pt x="12" y="46"/>
                      <a:pt x="10" y="48"/>
                    </a:cubicBezTo>
                    <a:cubicBezTo>
                      <a:pt x="0" y="58"/>
                      <a:pt x="0" y="58"/>
                      <a:pt x="0" y="58"/>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84" name="Freeform 79">
                <a:extLst>
                  <a:ext uri="{FF2B5EF4-FFF2-40B4-BE49-F238E27FC236}">
                    <a16:creationId xmlns:a16="http://schemas.microsoft.com/office/drawing/2014/main" id="{C219A14C-FAFA-4FA3-9E97-6ED6D893BD57}"/>
                  </a:ext>
                </a:extLst>
              </p:cNvPr>
              <p:cNvSpPr>
                <a:spLocks/>
              </p:cNvSpPr>
              <p:nvPr/>
            </p:nvSpPr>
            <p:spPr bwMode="auto">
              <a:xfrm>
                <a:off x="1000147" y="871547"/>
                <a:ext cx="82550" cy="79375"/>
              </a:xfrm>
              <a:custGeom>
                <a:avLst/>
                <a:gdLst>
                  <a:gd name="T0" fmla="*/ 20 w 25"/>
                  <a:gd name="T1" fmla="*/ 4 h 24"/>
                  <a:gd name="T2" fmla="*/ 5 w 25"/>
                  <a:gd name="T3" fmla="*/ 4 h 24"/>
                  <a:gd name="T4" fmla="*/ 4 w 25"/>
                  <a:gd name="T5" fmla="*/ 19 h 24"/>
                  <a:gd name="T6" fmla="*/ 20 w 25"/>
                  <a:gd name="T7" fmla="*/ 20 h 24"/>
                  <a:gd name="T8" fmla="*/ 20 w 25"/>
                  <a:gd name="T9" fmla="*/ 4 h 24"/>
                </a:gdLst>
                <a:ahLst/>
                <a:cxnLst>
                  <a:cxn ang="0">
                    <a:pos x="T0" y="T1"/>
                  </a:cxn>
                  <a:cxn ang="0">
                    <a:pos x="T2" y="T3"/>
                  </a:cxn>
                  <a:cxn ang="0">
                    <a:pos x="T4" y="T5"/>
                  </a:cxn>
                  <a:cxn ang="0">
                    <a:pos x="T6" y="T7"/>
                  </a:cxn>
                  <a:cxn ang="0">
                    <a:pos x="T8" y="T9"/>
                  </a:cxn>
                </a:cxnLst>
                <a:rect l="0" t="0" r="r" b="b"/>
                <a:pathLst>
                  <a:path w="25" h="24">
                    <a:moveTo>
                      <a:pt x="20" y="4"/>
                    </a:moveTo>
                    <a:cubicBezTo>
                      <a:pt x="16" y="0"/>
                      <a:pt x="9" y="0"/>
                      <a:pt x="5" y="4"/>
                    </a:cubicBezTo>
                    <a:cubicBezTo>
                      <a:pt x="1" y="8"/>
                      <a:pt x="0" y="15"/>
                      <a:pt x="4" y="19"/>
                    </a:cubicBezTo>
                    <a:cubicBezTo>
                      <a:pt x="9" y="24"/>
                      <a:pt x="16" y="24"/>
                      <a:pt x="20" y="20"/>
                    </a:cubicBezTo>
                    <a:cubicBezTo>
                      <a:pt x="24" y="16"/>
                      <a:pt x="25" y="9"/>
                      <a:pt x="20" y="4"/>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85" name="Freeform 80">
                <a:extLst>
                  <a:ext uri="{FF2B5EF4-FFF2-40B4-BE49-F238E27FC236}">
                    <a16:creationId xmlns:a16="http://schemas.microsoft.com/office/drawing/2014/main" id="{29FD4F86-6580-48F4-BC87-2F98F72BBBF9}"/>
                  </a:ext>
                </a:extLst>
              </p:cNvPr>
              <p:cNvSpPr>
                <a:spLocks/>
              </p:cNvSpPr>
              <p:nvPr/>
            </p:nvSpPr>
            <p:spPr bwMode="auto">
              <a:xfrm>
                <a:off x="950934" y="741372"/>
                <a:ext cx="223838" cy="265112"/>
              </a:xfrm>
              <a:custGeom>
                <a:avLst/>
                <a:gdLst>
                  <a:gd name="T0" fmla="*/ 68 w 68"/>
                  <a:gd name="T1" fmla="*/ 0 h 80"/>
                  <a:gd name="T2" fmla="*/ 40 w 68"/>
                  <a:gd name="T3" fmla="*/ 28 h 80"/>
                  <a:gd name="T4" fmla="*/ 6 w 68"/>
                  <a:gd name="T5" fmla="*/ 36 h 80"/>
                  <a:gd name="T6" fmla="*/ 5 w 68"/>
                  <a:gd name="T7" fmla="*/ 64 h 80"/>
                  <a:gd name="T8" fmla="*/ 45 w 68"/>
                  <a:gd name="T9" fmla="*/ 69 h 80"/>
                  <a:gd name="T10" fmla="*/ 51 w 68"/>
                  <a:gd name="T11" fmla="*/ 40 h 80"/>
                  <a:gd name="T12" fmla="*/ 68 w 68"/>
                  <a:gd name="T13" fmla="*/ 24 h 80"/>
                </a:gdLst>
                <a:ahLst/>
                <a:cxnLst>
                  <a:cxn ang="0">
                    <a:pos x="T0" y="T1"/>
                  </a:cxn>
                  <a:cxn ang="0">
                    <a:pos x="T2" y="T3"/>
                  </a:cxn>
                  <a:cxn ang="0">
                    <a:pos x="T4" y="T5"/>
                  </a:cxn>
                  <a:cxn ang="0">
                    <a:pos x="T6" y="T7"/>
                  </a:cxn>
                  <a:cxn ang="0">
                    <a:pos x="T8" y="T9"/>
                  </a:cxn>
                  <a:cxn ang="0">
                    <a:pos x="T10" y="T11"/>
                  </a:cxn>
                  <a:cxn ang="0">
                    <a:pos x="T12" y="T13"/>
                  </a:cxn>
                </a:cxnLst>
                <a:rect l="0" t="0" r="r" b="b"/>
                <a:pathLst>
                  <a:path w="68" h="80">
                    <a:moveTo>
                      <a:pt x="68" y="0"/>
                    </a:moveTo>
                    <a:cubicBezTo>
                      <a:pt x="40" y="28"/>
                      <a:pt x="40" y="28"/>
                      <a:pt x="40" y="28"/>
                    </a:cubicBezTo>
                    <a:cubicBezTo>
                      <a:pt x="29" y="22"/>
                      <a:pt x="14" y="25"/>
                      <a:pt x="6" y="36"/>
                    </a:cubicBezTo>
                    <a:cubicBezTo>
                      <a:pt x="0" y="44"/>
                      <a:pt x="0" y="55"/>
                      <a:pt x="5" y="64"/>
                    </a:cubicBezTo>
                    <a:cubicBezTo>
                      <a:pt x="14" y="78"/>
                      <a:pt x="33" y="80"/>
                      <a:pt x="45" y="69"/>
                    </a:cubicBezTo>
                    <a:cubicBezTo>
                      <a:pt x="53" y="62"/>
                      <a:pt x="55" y="50"/>
                      <a:pt x="51" y="40"/>
                    </a:cubicBezTo>
                    <a:cubicBezTo>
                      <a:pt x="68" y="24"/>
                      <a:pt x="68" y="24"/>
                      <a:pt x="68" y="24"/>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grpSp>
      <p:sp>
        <p:nvSpPr>
          <p:cNvPr id="58" name="Rectangle 57">
            <a:extLst>
              <a:ext uri="{FF2B5EF4-FFF2-40B4-BE49-F238E27FC236}">
                <a16:creationId xmlns:a16="http://schemas.microsoft.com/office/drawing/2014/main" id="{2F745D54-AFBB-4BD2-8454-7FD2E559B82B}"/>
              </a:ext>
            </a:extLst>
          </p:cNvPr>
          <p:cNvSpPr/>
          <p:nvPr/>
        </p:nvSpPr>
        <p:spPr>
          <a:xfrm>
            <a:off x="3770244" y="366744"/>
            <a:ext cx="3383280" cy="701731"/>
          </a:xfrm>
          <a:prstGeom prst="rect">
            <a:avLst/>
          </a:prstGeom>
        </p:spPr>
        <p:txBody>
          <a:bodyPr vert="horz" wrap="square" lIns="182880" tIns="146304" rIns="182880" bIns="146304" rtlCol="0" anchor="t">
            <a:noAutofit/>
          </a:bodyPr>
          <a:lstStyle/>
          <a:p>
            <a:pPr defTabSz="1097278">
              <a:lnSpc>
                <a:spcPct val="90000"/>
              </a:lnSpc>
              <a:spcBef>
                <a:spcPct val="0"/>
              </a:spcBef>
            </a:pPr>
            <a:r>
              <a:rPr lang="en-US" sz="4800" b="1" spc="-120" dirty="0">
                <a:ln w="3175">
                  <a:noFill/>
                </a:ln>
                <a:solidFill>
                  <a:schemeClr val="bg2"/>
                </a:solidFill>
                <a:ea typeface="Amazon Ember Light" panose="020B0403020204020204" pitchFamily="34" charset="0"/>
                <a:cs typeface="Amazon Ember Light" panose="020B0403020204020204" pitchFamily="34" charset="0"/>
              </a:rPr>
              <a:t>Traditional </a:t>
            </a:r>
          </a:p>
        </p:txBody>
      </p:sp>
      <p:sp>
        <p:nvSpPr>
          <p:cNvPr id="59" name="Rectangle 58">
            <a:extLst>
              <a:ext uri="{FF2B5EF4-FFF2-40B4-BE49-F238E27FC236}">
                <a16:creationId xmlns:a16="http://schemas.microsoft.com/office/drawing/2014/main" id="{DA9DFFDD-A450-4B17-BAF5-98E511D8412B}"/>
              </a:ext>
            </a:extLst>
          </p:cNvPr>
          <p:cNvSpPr/>
          <p:nvPr/>
        </p:nvSpPr>
        <p:spPr>
          <a:xfrm>
            <a:off x="6953448" y="366744"/>
            <a:ext cx="3749040" cy="701731"/>
          </a:xfrm>
          <a:prstGeom prst="rect">
            <a:avLst/>
          </a:prstGeom>
        </p:spPr>
        <p:txBody>
          <a:bodyPr vert="horz" wrap="square" lIns="182880" tIns="146304" rIns="182880" bIns="146304" rtlCol="0" anchor="t">
            <a:noAutofit/>
          </a:bodyPr>
          <a:lstStyle/>
          <a:p>
            <a:pPr defTabSz="1097278">
              <a:lnSpc>
                <a:spcPct val="90000"/>
              </a:lnSpc>
              <a:spcBef>
                <a:spcPct val="0"/>
              </a:spcBef>
            </a:pPr>
            <a:r>
              <a:rPr lang="en-US" sz="4800" spc="-120" dirty="0">
                <a:ln w="3175">
                  <a:noFill/>
                </a:ln>
                <a:solidFill>
                  <a:schemeClr val="bg2"/>
                </a:solidFill>
                <a:latin typeface="+mj-lt"/>
                <a:ea typeface="Amazon Ember Light" panose="020B0403020204020204" pitchFamily="34" charset="0"/>
                <a:cs typeface="Amazon Ember Light" panose="020B0403020204020204" pitchFamily="34" charset="0"/>
              </a:rPr>
              <a:t>development</a:t>
            </a:r>
          </a:p>
        </p:txBody>
      </p:sp>
    </p:spTree>
    <p:extLst>
      <p:ext uri="{BB962C8B-B14F-4D97-AF65-F5344CB8AC3E}">
        <p14:creationId xmlns:p14="http://schemas.microsoft.com/office/powerpoint/2010/main" val="36122134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p159:morph option="byObject"/>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768B03-1335-4CA3-B694-7B77B53AD69E}"/>
              </a:ext>
            </a:extLst>
          </p:cNvPr>
          <p:cNvSpPr/>
          <p:nvPr/>
        </p:nvSpPr>
        <p:spPr>
          <a:xfrm>
            <a:off x="0" y="0"/>
            <a:ext cx="14630400" cy="8229600"/>
          </a:xfrm>
          <a:prstGeom prst="rect">
            <a:avLst/>
          </a:prstGeom>
          <a:gradFill>
            <a:gsLst>
              <a:gs pos="51000">
                <a:schemeClr val="accent2"/>
              </a:gs>
              <a:gs pos="100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grpSp>
        <p:nvGrpSpPr>
          <p:cNvPr id="118" name="Group 89">
            <a:extLst>
              <a:ext uri="{FF2B5EF4-FFF2-40B4-BE49-F238E27FC236}">
                <a16:creationId xmlns:a16="http://schemas.microsoft.com/office/drawing/2014/main" id="{862D910A-F3F2-4AF3-A9DB-4661D2C755B8}"/>
              </a:ext>
            </a:extLst>
          </p:cNvPr>
          <p:cNvGrpSpPr>
            <a:grpSpLocks noChangeAspect="1"/>
          </p:cNvGrpSpPr>
          <p:nvPr/>
        </p:nvGrpSpPr>
        <p:grpSpPr bwMode="auto">
          <a:xfrm>
            <a:off x="-2157507" y="3567506"/>
            <a:ext cx="866422" cy="560358"/>
            <a:chOff x="3631" y="1098"/>
            <a:chExt cx="1138" cy="736"/>
          </a:xfrm>
        </p:grpSpPr>
        <p:sp>
          <p:nvSpPr>
            <p:cNvPr id="119" name="Oval 90">
              <a:extLst>
                <a:ext uri="{FF2B5EF4-FFF2-40B4-BE49-F238E27FC236}">
                  <a16:creationId xmlns:a16="http://schemas.microsoft.com/office/drawing/2014/main" id="{C2523E44-BDDE-4B21-AFCA-0A0E43218EB2}"/>
                </a:ext>
              </a:extLst>
            </p:cNvPr>
            <p:cNvSpPr>
              <a:spLocks noChangeArrowheads="1"/>
            </p:cNvSpPr>
            <p:nvPr/>
          </p:nvSpPr>
          <p:spPr bwMode="auto">
            <a:xfrm>
              <a:off x="4170" y="1691"/>
              <a:ext cx="73" cy="71"/>
            </a:xfrm>
            <a:prstGeom prst="ellips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0" name="Line 91">
              <a:extLst>
                <a:ext uri="{FF2B5EF4-FFF2-40B4-BE49-F238E27FC236}">
                  <a16:creationId xmlns:a16="http://schemas.microsoft.com/office/drawing/2014/main" id="{3EA44103-DEF9-4A06-B712-FF45F0EBCFF1}"/>
                </a:ext>
              </a:extLst>
            </p:cNvPr>
            <p:cNvSpPr>
              <a:spLocks noChangeShapeType="1"/>
            </p:cNvSpPr>
            <p:nvPr/>
          </p:nvSpPr>
          <p:spPr bwMode="auto">
            <a:xfrm>
              <a:off x="4205" y="1727"/>
              <a:ext cx="0" cy="107"/>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1" name="Freeform 92">
              <a:extLst>
                <a:ext uri="{FF2B5EF4-FFF2-40B4-BE49-F238E27FC236}">
                  <a16:creationId xmlns:a16="http://schemas.microsoft.com/office/drawing/2014/main" id="{176D3548-A5A6-468F-8535-EDC4D2DC7962}"/>
                </a:ext>
              </a:extLst>
            </p:cNvPr>
            <p:cNvSpPr>
              <a:spLocks/>
            </p:cNvSpPr>
            <p:nvPr/>
          </p:nvSpPr>
          <p:spPr bwMode="auto">
            <a:xfrm>
              <a:off x="3932" y="1324"/>
              <a:ext cx="549" cy="210"/>
            </a:xfrm>
            <a:custGeom>
              <a:avLst/>
              <a:gdLst>
                <a:gd name="T0" fmla="*/ 549 w 549"/>
                <a:gd name="T1" fmla="*/ 210 h 210"/>
                <a:gd name="T2" fmla="*/ 494 w 549"/>
                <a:gd name="T3" fmla="*/ 0 h 210"/>
                <a:gd name="T4" fmla="*/ 54 w 549"/>
                <a:gd name="T5" fmla="*/ 0 h 210"/>
                <a:gd name="T6" fmla="*/ 0 w 549"/>
                <a:gd name="T7" fmla="*/ 210 h 210"/>
              </a:gdLst>
              <a:ahLst/>
              <a:cxnLst>
                <a:cxn ang="0">
                  <a:pos x="T0" y="T1"/>
                </a:cxn>
                <a:cxn ang="0">
                  <a:pos x="T2" y="T3"/>
                </a:cxn>
                <a:cxn ang="0">
                  <a:pos x="T4" y="T5"/>
                </a:cxn>
                <a:cxn ang="0">
                  <a:pos x="T6" y="T7"/>
                </a:cxn>
              </a:cxnLst>
              <a:rect l="0" t="0" r="r" b="b"/>
              <a:pathLst>
                <a:path w="549" h="210">
                  <a:moveTo>
                    <a:pt x="549" y="210"/>
                  </a:moveTo>
                  <a:lnTo>
                    <a:pt x="494" y="0"/>
                  </a:lnTo>
                  <a:lnTo>
                    <a:pt x="54" y="0"/>
                  </a:lnTo>
                  <a:lnTo>
                    <a:pt x="0" y="210"/>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2" name="Line 93">
              <a:extLst>
                <a:ext uri="{FF2B5EF4-FFF2-40B4-BE49-F238E27FC236}">
                  <a16:creationId xmlns:a16="http://schemas.microsoft.com/office/drawing/2014/main" id="{6EE4C823-9E37-4B5B-A4FF-CE682436ED60}"/>
                </a:ext>
              </a:extLst>
            </p:cNvPr>
            <p:cNvSpPr>
              <a:spLocks noChangeShapeType="1"/>
            </p:cNvSpPr>
            <p:nvPr/>
          </p:nvSpPr>
          <p:spPr bwMode="auto">
            <a:xfrm>
              <a:off x="4119" y="1557"/>
              <a:ext cx="0" cy="5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3" name="Line 94">
              <a:extLst>
                <a:ext uri="{FF2B5EF4-FFF2-40B4-BE49-F238E27FC236}">
                  <a16:creationId xmlns:a16="http://schemas.microsoft.com/office/drawing/2014/main" id="{51AB3D2F-7F05-4918-9DBE-282D4BE696CB}"/>
                </a:ext>
              </a:extLst>
            </p:cNvPr>
            <p:cNvSpPr>
              <a:spLocks noChangeShapeType="1"/>
            </p:cNvSpPr>
            <p:nvPr/>
          </p:nvSpPr>
          <p:spPr bwMode="auto">
            <a:xfrm>
              <a:off x="4178" y="1557"/>
              <a:ext cx="0" cy="5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4" name="Line 95">
              <a:extLst>
                <a:ext uri="{FF2B5EF4-FFF2-40B4-BE49-F238E27FC236}">
                  <a16:creationId xmlns:a16="http://schemas.microsoft.com/office/drawing/2014/main" id="{2CB3C276-5882-4E53-97C4-368DA9A1AD0B}"/>
                </a:ext>
              </a:extLst>
            </p:cNvPr>
            <p:cNvSpPr>
              <a:spLocks noChangeShapeType="1"/>
            </p:cNvSpPr>
            <p:nvPr/>
          </p:nvSpPr>
          <p:spPr bwMode="auto">
            <a:xfrm>
              <a:off x="4234" y="1557"/>
              <a:ext cx="0" cy="5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5" name="Line 96">
              <a:extLst>
                <a:ext uri="{FF2B5EF4-FFF2-40B4-BE49-F238E27FC236}">
                  <a16:creationId xmlns:a16="http://schemas.microsoft.com/office/drawing/2014/main" id="{F0A601D1-5170-44F7-AA0E-0E73AB83D9A9}"/>
                </a:ext>
              </a:extLst>
            </p:cNvPr>
            <p:cNvSpPr>
              <a:spLocks noChangeShapeType="1"/>
            </p:cNvSpPr>
            <p:nvPr/>
          </p:nvSpPr>
          <p:spPr bwMode="auto">
            <a:xfrm>
              <a:off x="4291" y="1557"/>
              <a:ext cx="0" cy="5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6" name="Line 97">
              <a:extLst>
                <a:ext uri="{FF2B5EF4-FFF2-40B4-BE49-F238E27FC236}">
                  <a16:creationId xmlns:a16="http://schemas.microsoft.com/office/drawing/2014/main" id="{CD93E5E6-32D1-4DA2-B68D-DD854A054508}"/>
                </a:ext>
              </a:extLst>
            </p:cNvPr>
            <p:cNvSpPr>
              <a:spLocks noChangeShapeType="1"/>
            </p:cNvSpPr>
            <p:nvPr/>
          </p:nvSpPr>
          <p:spPr bwMode="auto">
            <a:xfrm>
              <a:off x="4205" y="1324"/>
              <a:ext cx="0" cy="172"/>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7" name="Freeform 98">
              <a:extLst>
                <a:ext uri="{FF2B5EF4-FFF2-40B4-BE49-F238E27FC236}">
                  <a16:creationId xmlns:a16="http://schemas.microsoft.com/office/drawing/2014/main" id="{19871418-6DB7-4047-85FB-3CA9CCC71309}"/>
                </a:ext>
              </a:extLst>
            </p:cNvPr>
            <p:cNvSpPr>
              <a:spLocks/>
            </p:cNvSpPr>
            <p:nvPr/>
          </p:nvSpPr>
          <p:spPr bwMode="auto">
            <a:xfrm>
              <a:off x="3932" y="1534"/>
              <a:ext cx="549" cy="233"/>
            </a:xfrm>
            <a:custGeom>
              <a:avLst/>
              <a:gdLst>
                <a:gd name="T0" fmla="*/ 334 w 549"/>
                <a:gd name="T1" fmla="*/ 233 h 233"/>
                <a:gd name="T2" fmla="*/ 549 w 549"/>
                <a:gd name="T3" fmla="*/ 233 h 233"/>
                <a:gd name="T4" fmla="*/ 549 w 549"/>
                <a:gd name="T5" fmla="*/ 0 h 233"/>
                <a:gd name="T6" fmla="*/ 421 w 549"/>
                <a:gd name="T7" fmla="*/ 0 h 233"/>
                <a:gd name="T8" fmla="*/ 421 w 549"/>
                <a:gd name="T9" fmla="*/ 109 h 233"/>
                <a:gd name="T10" fmla="*/ 127 w 549"/>
                <a:gd name="T11" fmla="*/ 109 h 233"/>
                <a:gd name="T12" fmla="*/ 127 w 549"/>
                <a:gd name="T13" fmla="*/ 0 h 233"/>
                <a:gd name="T14" fmla="*/ 0 w 549"/>
                <a:gd name="T15" fmla="*/ 0 h 233"/>
                <a:gd name="T16" fmla="*/ 0 w 549"/>
                <a:gd name="T17" fmla="*/ 233 h 233"/>
                <a:gd name="T18" fmla="*/ 202 w 549"/>
                <a:gd name="T19"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9" h="233">
                  <a:moveTo>
                    <a:pt x="334" y="233"/>
                  </a:moveTo>
                  <a:lnTo>
                    <a:pt x="549" y="233"/>
                  </a:lnTo>
                  <a:lnTo>
                    <a:pt x="549" y="0"/>
                  </a:lnTo>
                  <a:lnTo>
                    <a:pt x="421" y="0"/>
                  </a:lnTo>
                  <a:lnTo>
                    <a:pt x="421" y="109"/>
                  </a:lnTo>
                  <a:lnTo>
                    <a:pt x="127" y="109"/>
                  </a:lnTo>
                  <a:lnTo>
                    <a:pt x="127" y="0"/>
                  </a:lnTo>
                  <a:lnTo>
                    <a:pt x="0" y="0"/>
                  </a:lnTo>
                  <a:lnTo>
                    <a:pt x="0" y="233"/>
                  </a:lnTo>
                  <a:lnTo>
                    <a:pt x="202" y="233"/>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8" name="Freeform 99">
              <a:extLst>
                <a:ext uri="{FF2B5EF4-FFF2-40B4-BE49-F238E27FC236}">
                  <a16:creationId xmlns:a16="http://schemas.microsoft.com/office/drawing/2014/main" id="{C370CD96-315A-4A1E-B13E-9185B1C6E9E7}"/>
                </a:ext>
              </a:extLst>
            </p:cNvPr>
            <p:cNvSpPr>
              <a:spLocks/>
            </p:cNvSpPr>
            <p:nvPr/>
          </p:nvSpPr>
          <p:spPr bwMode="auto">
            <a:xfrm>
              <a:off x="3854" y="1098"/>
              <a:ext cx="704" cy="58"/>
            </a:xfrm>
            <a:custGeom>
              <a:avLst/>
              <a:gdLst>
                <a:gd name="T0" fmla="*/ 0 w 704"/>
                <a:gd name="T1" fmla="*/ 58 h 58"/>
                <a:gd name="T2" fmla="*/ 0 w 704"/>
                <a:gd name="T3" fmla="*/ 0 h 58"/>
                <a:gd name="T4" fmla="*/ 704 w 704"/>
                <a:gd name="T5" fmla="*/ 0 h 58"/>
                <a:gd name="T6" fmla="*/ 704 w 704"/>
                <a:gd name="T7" fmla="*/ 58 h 58"/>
              </a:gdLst>
              <a:ahLst/>
              <a:cxnLst>
                <a:cxn ang="0">
                  <a:pos x="T0" y="T1"/>
                </a:cxn>
                <a:cxn ang="0">
                  <a:pos x="T2" y="T3"/>
                </a:cxn>
                <a:cxn ang="0">
                  <a:pos x="T4" y="T5"/>
                </a:cxn>
                <a:cxn ang="0">
                  <a:pos x="T6" y="T7"/>
                </a:cxn>
              </a:cxnLst>
              <a:rect l="0" t="0" r="r" b="b"/>
              <a:pathLst>
                <a:path w="704" h="58">
                  <a:moveTo>
                    <a:pt x="0" y="58"/>
                  </a:moveTo>
                  <a:lnTo>
                    <a:pt x="0" y="0"/>
                  </a:lnTo>
                  <a:lnTo>
                    <a:pt x="704" y="0"/>
                  </a:lnTo>
                  <a:lnTo>
                    <a:pt x="704" y="58"/>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9" name="Freeform 100">
              <a:extLst>
                <a:ext uri="{FF2B5EF4-FFF2-40B4-BE49-F238E27FC236}">
                  <a16:creationId xmlns:a16="http://schemas.microsoft.com/office/drawing/2014/main" id="{CFCE0DCC-D6B7-41CC-ACCB-50524898E584}"/>
                </a:ext>
              </a:extLst>
            </p:cNvPr>
            <p:cNvSpPr>
              <a:spLocks/>
            </p:cNvSpPr>
            <p:nvPr/>
          </p:nvSpPr>
          <p:spPr bwMode="auto">
            <a:xfrm>
              <a:off x="3909" y="1163"/>
              <a:ext cx="594" cy="197"/>
            </a:xfrm>
            <a:custGeom>
              <a:avLst/>
              <a:gdLst>
                <a:gd name="T0" fmla="*/ 559 w 594"/>
                <a:gd name="T1" fmla="*/ 197 h 197"/>
                <a:gd name="T2" fmla="*/ 594 w 594"/>
                <a:gd name="T3" fmla="*/ 197 h 197"/>
                <a:gd name="T4" fmla="*/ 594 w 594"/>
                <a:gd name="T5" fmla="*/ 0 h 197"/>
                <a:gd name="T6" fmla="*/ 0 w 594"/>
                <a:gd name="T7" fmla="*/ 0 h 197"/>
                <a:gd name="T8" fmla="*/ 0 w 594"/>
                <a:gd name="T9" fmla="*/ 197 h 197"/>
                <a:gd name="T10" fmla="*/ 35 w 594"/>
                <a:gd name="T11" fmla="*/ 197 h 197"/>
              </a:gdLst>
              <a:ahLst/>
              <a:cxnLst>
                <a:cxn ang="0">
                  <a:pos x="T0" y="T1"/>
                </a:cxn>
                <a:cxn ang="0">
                  <a:pos x="T2" y="T3"/>
                </a:cxn>
                <a:cxn ang="0">
                  <a:pos x="T4" y="T5"/>
                </a:cxn>
                <a:cxn ang="0">
                  <a:pos x="T6" y="T7"/>
                </a:cxn>
                <a:cxn ang="0">
                  <a:pos x="T8" y="T9"/>
                </a:cxn>
                <a:cxn ang="0">
                  <a:pos x="T10" y="T11"/>
                </a:cxn>
              </a:cxnLst>
              <a:rect l="0" t="0" r="r" b="b"/>
              <a:pathLst>
                <a:path w="594" h="197">
                  <a:moveTo>
                    <a:pt x="559" y="197"/>
                  </a:moveTo>
                  <a:lnTo>
                    <a:pt x="594" y="197"/>
                  </a:lnTo>
                  <a:lnTo>
                    <a:pt x="594" y="0"/>
                  </a:lnTo>
                  <a:lnTo>
                    <a:pt x="0" y="0"/>
                  </a:lnTo>
                  <a:lnTo>
                    <a:pt x="0" y="197"/>
                  </a:lnTo>
                  <a:lnTo>
                    <a:pt x="35" y="197"/>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30" name="Freeform 101">
              <a:extLst>
                <a:ext uri="{FF2B5EF4-FFF2-40B4-BE49-F238E27FC236}">
                  <a16:creationId xmlns:a16="http://schemas.microsoft.com/office/drawing/2014/main" id="{44BC4633-FD14-4461-AE18-65EC54199D20}"/>
                </a:ext>
              </a:extLst>
            </p:cNvPr>
            <p:cNvSpPr>
              <a:spLocks/>
            </p:cNvSpPr>
            <p:nvPr/>
          </p:nvSpPr>
          <p:spPr bwMode="auto">
            <a:xfrm>
              <a:off x="3854" y="1364"/>
              <a:ext cx="71" cy="61"/>
            </a:xfrm>
            <a:custGeom>
              <a:avLst/>
              <a:gdLst>
                <a:gd name="T0" fmla="*/ 71 w 71"/>
                <a:gd name="T1" fmla="*/ 61 h 61"/>
                <a:gd name="T2" fmla="*/ 0 w 71"/>
                <a:gd name="T3" fmla="*/ 61 h 61"/>
                <a:gd name="T4" fmla="*/ 0 w 71"/>
                <a:gd name="T5" fmla="*/ 0 h 61"/>
              </a:gdLst>
              <a:ahLst/>
              <a:cxnLst>
                <a:cxn ang="0">
                  <a:pos x="T0" y="T1"/>
                </a:cxn>
                <a:cxn ang="0">
                  <a:pos x="T2" y="T3"/>
                </a:cxn>
                <a:cxn ang="0">
                  <a:pos x="T4" y="T5"/>
                </a:cxn>
              </a:cxnLst>
              <a:rect l="0" t="0" r="r" b="b"/>
              <a:pathLst>
                <a:path w="71" h="61">
                  <a:moveTo>
                    <a:pt x="71" y="61"/>
                  </a:moveTo>
                  <a:lnTo>
                    <a:pt x="0" y="61"/>
                  </a:lnTo>
                  <a:lnTo>
                    <a:pt x="0" y="0"/>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31" name="Freeform 102">
              <a:extLst>
                <a:ext uri="{FF2B5EF4-FFF2-40B4-BE49-F238E27FC236}">
                  <a16:creationId xmlns:a16="http://schemas.microsoft.com/office/drawing/2014/main" id="{04B9FA62-57A0-4C93-9594-84C3D98530FD}"/>
                </a:ext>
              </a:extLst>
            </p:cNvPr>
            <p:cNvSpPr>
              <a:spLocks/>
            </p:cNvSpPr>
            <p:nvPr/>
          </p:nvSpPr>
          <p:spPr bwMode="auto">
            <a:xfrm>
              <a:off x="4485" y="1364"/>
              <a:ext cx="73" cy="61"/>
            </a:xfrm>
            <a:custGeom>
              <a:avLst/>
              <a:gdLst>
                <a:gd name="T0" fmla="*/ 73 w 73"/>
                <a:gd name="T1" fmla="*/ 0 h 61"/>
                <a:gd name="T2" fmla="*/ 73 w 73"/>
                <a:gd name="T3" fmla="*/ 61 h 61"/>
                <a:gd name="T4" fmla="*/ 0 w 73"/>
                <a:gd name="T5" fmla="*/ 61 h 61"/>
              </a:gdLst>
              <a:ahLst/>
              <a:cxnLst>
                <a:cxn ang="0">
                  <a:pos x="T0" y="T1"/>
                </a:cxn>
                <a:cxn ang="0">
                  <a:pos x="T2" y="T3"/>
                </a:cxn>
                <a:cxn ang="0">
                  <a:pos x="T4" y="T5"/>
                </a:cxn>
              </a:cxnLst>
              <a:rect l="0" t="0" r="r" b="b"/>
              <a:pathLst>
                <a:path w="73" h="61">
                  <a:moveTo>
                    <a:pt x="73" y="0"/>
                  </a:moveTo>
                  <a:lnTo>
                    <a:pt x="73" y="61"/>
                  </a:lnTo>
                  <a:lnTo>
                    <a:pt x="0" y="61"/>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32" name="Line 103">
              <a:extLst>
                <a:ext uri="{FF2B5EF4-FFF2-40B4-BE49-F238E27FC236}">
                  <a16:creationId xmlns:a16="http://schemas.microsoft.com/office/drawing/2014/main" id="{B308EB24-A51B-4CBB-AD69-7BB49513B227}"/>
                </a:ext>
              </a:extLst>
            </p:cNvPr>
            <p:cNvSpPr>
              <a:spLocks noChangeShapeType="1"/>
            </p:cNvSpPr>
            <p:nvPr/>
          </p:nvSpPr>
          <p:spPr bwMode="auto">
            <a:xfrm>
              <a:off x="4113" y="1224"/>
              <a:ext cx="0" cy="5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33" name="Line 104">
              <a:extLst>
                <a:ext uri="{FF2B5EF4-FFF2-40B4-BE49-F238E27FC236}">
                  <a16:creationId xmlns:a16="http://schemas.microsoft.com/office/drawing/2014/main" id="{D58C7E70-1850-421B-9959-B1C753225C5F}"/>
                </a:ext>
              </a:extLst>
            </p:cNvPr>
            <p:cNvSpPr>
              <a:spLocks noChangeShapeType="1"/>
            </p:cNvSpPr>
            <p:nvPr/>
          </p:nvSpPr>
          <p:spPr bwMode="auto">
            <a:xfrm>
              <a:off x="4176" y="1224"/>
              <a:ext cx="0" cy="5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34" name="Line 105">
              <a:extLst>
                <a:ext uri="{FF2B5EF4-FFF2-40B4-BE49-F238E27FC236}">
                  <a16:creationId xmlns:a16="http://schemas.microsoft.com/office/drawing/2014/main" id="{E126CBB6-F1F5-433A-937D-8342F87ECCDA}"/>
                </a:ext>
              </a:extLst>
            </p:cNvPr>
            <p:cNvSpPr>
              <a:spLocks noChangeShapeType="1"/>
            </p:cNvSpPr>
            <p:nvPr/>
          </p:nvSpPr>
          <p:spPr bwMode="auto">
            <a:xfrm>
              <a:off x="4236" y="1224"/>
              <a:ext cx="0" cy="5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3" name="Line 106">
              <a:extLst>
                <a:ext uri="{FF2B5EF4-FFF2-40B4-BE49-F238E27FC236}">
                  <a16:creationId xmlns:a16="http://schemas.microsoft.com/office/drawing/2014/main" id="{C9D99D58-07D0-4A65-8AF0-956AF3F32688}"/>
                </a:ext>
              </a:extLst>
            </p:cNvPr>
            <p:cNvSpPr>
              <a:spLocks noChangeShapeType="1"/>
            </p:cNvSpPr>
            <p:nvPr/>
          </p:nvSpPr>
          <p:spPr bwMode="auto">
            <a:xfrm>
              <a:off x="4299" y="1224"/>
              <a:ext cx="0" cy="5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4" name="Rectangle 107">
              <a:extLst>
                <a:ext uri="{FF2B5EF4-FFF2-40B4-BE49-F238E27FC236}">
                  <a16:creationId xmlns:a16="http://schemas.microsoft.com/office/drawing/2014/main" id="{9ED98212-F46F-453F-93E4-409FA167B334}"/>
                </a:ext>
              </a:extLst>
            </p:cNvPr>
            <p:cNvSpPr>
              <a:spLocks noChangeArrowheads="1"/>
            </p:cNvSpPr>
            <p:nvPr/>
          </p:nvSpPr>
          <p:spPr bwMode="auto">
            <a:xfrm>
              <a:off x="4637" y="1230"/>
              <a:ext cx="132" cy="48"/>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5" name="Line 108">
              <a:extLst>
                <a:ext uri="{FF2B5EF4-FFF2-40B4-BE49-F238E27FC236}">
                  <a16:creationId xmlns:a16="http://schemas.microsoft.com/office/drawing/2014/main" id="{241C0C67-0099-40F1-977B-29D267A3EA0C}"/>
                </a:ext>
              </a:extLst>
            </p:cNvPr>
            <p:cNvSpPr>
              <a:spLocks noChangeShapeType="1"/>
            </p:cNvSpPr>
            <p:nvPr/>
          </p:nvSpPr>
          <p:spPr bwMode="auto">
            <a:xfrm>
              <a:off x="4549" y="1257"/>
              <a:ext cx="84"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6" name="Rectangle 109">
              <a:extLst>
                <a:ext uri="{FF2B5EF4-FFF2-40B4-BE49-F238E27FC236}">
                  <a16:creationId xmlns:a16="http://schemas.microsoft.com/office/drawing/2014/main" id="{570BFEF2-E4A8-44E6-BA0C-FE71F86A1DA6}"/>
                </a:ext>
              </a:extLst>
            </p:cNvPr>
            <p:cNvSpPr>
              <a:spLocks noChangeArrowheads="1"/>
            </p:cNvSpPr>
            <p:nvPr/>
          </p:nvSpPr>
          <p:spPr bwMode="auto">
            <a:xfrm>
              <a:off x="3631" y="1230"/>
              <a:ext cx="132" cy="48"/>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7" name="Line 110">
              <a:extLst>
                <a:ext uri="{FF2B5EF4-FFF2-40B4-BE49-F238E27FC236}">
                  <a16:creationId xmlns:a16="http://schemas.microsoft.com/office/drawing/2014/main" id="{269C16B5-E913-493F-813F-9C74057FB7B9}"/>
                </a:ext>
              </a:extLst>
            </p:cNvPr>
            <p:cNvSpPr>
              <a:spLocks noChangeShapeType="1"/>
            </p:cNvSpPr>
            <p:nvPr/>
          </p:nvSpPr>
          <p:spPr bwMode="auto">
            <a:xfrm flipH="1">
              <a:off x="3765" y="1251"/>
              <a:ext cx="85"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sp>
        <p:nvSpPr>
          <p:cNvPr id="158" name="TextBox 157">
            <a:extLst>
              <a:ext uri="{FF2B5EF4-FFF2-40B4-BE49-F238E27FC236}">
                <a16:creationId xmlns:a16="http://schemas.microsoft.com/office/drawing/2014/main" id="{E5416A98-D5F4-40C2-865D-10996A092AD8}"/>
              </a:ext>
            </a:extLst>
          </p:cNvPr>
          <p:cNvSpPr txBox="1"/>
          <p:nvPr/>
        </p:nvSpPr>
        <p:spPr>
          <a:xfrm>
            <a:off x="-6608300" y="6661516"/>
            <a:ext cx="3296090" cy="486287"/>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dirty="0"/>
              <a:t>Make molds</a:t>
            </a:r>
          </a:p>
        </p:txBody>
      </p:sp>
      <p:sp>
        <p:nvSpPr>
          <p:cNvPr id="45" name="TextBox 44">
            <a:extLst>
              <a:ext uri="{FF2B5EF4-FFF2-40B4-BE49-F238E27FC236}">
                <a16:creationId xmlns:a16="http://schemas.microsoft.com/office/drawing/2014/main" id="{2C37199D-11B2-4115-A979-8A4DE3B960D9}"/>
              </a:ext>
            </a:extLst>
          </p:cNvPr>
          <p:cNvSpPr txBox="1"/>
          <p:nvPr/>
        </p:nvSpPr>
        <p:spPr>
          <a:xfrm>
            <a:off x="4318008" y="5198476"/>
            <a:ext cx="5897146" cy="486287"/>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dirty="0"/>
              <a:t>Produce </a:t>
            </a:r>
            <a:br>
              <a:rPr lang="en-US" dirty="0"/>
            </a:br>
            <a:r>
              <a:rPr lang="en-US" dirty="0"/>
              <a:t>injection-molded parts</a:t>
            </a:r>
          </a:p>
        </p:txBody>
      </p:sp>
      <p:grpSp>
        <p:nvGrpSpPr>
          <p:cNvPr id="46" name="Group 28">
            <a:extLst>
              <a:ext uri="{FF2B5EF4-FFF2-40B4-BE49-F238E27FC236}">
                <a16:creationId xmlns:a16="http://schemas.microsoft.com/office/drawing/2014/main" id="{80494964-1716-4139-BFAF-FD6542AAA1FD}"/>
              </a:ext>
            </a:extLst>
          </p:cNvPr>
          <p:cNvGrpSpPr>
            <a:grpSpLocks noChangeAspect="1"/>
          </p:cNvGrpSpPr>
          <p:nvPr/>
        </p:nvGrpSpPr>
        <p:grpSpPr bwMode="auto">
          <a:xfrm>
            <a:off x="6488055" y="2146517"/>
            <a:ext cx="1654291" cy="2512438"/>
            <a:chOff x="9" y="-1"/>
            <a:chExt cx="667" cy="1013"/>
          </a:xfrm>
        </p:grpSpPr>
        <p:sp>
          <p:nvSpPr>
            <p:cNvPr id="47" name="Freeform 29">
              <a:extLst>
                <a:ext uri="{FF2B5EF4-FFF2-40B4-BE49-F238E27FC236}">
                  <a16:creationId xmlns:a16="http://schemas.microsoft.com/office/drawing/2014/main" id="{44AA74CC-738C-4A03-B5FF-EC9775A18793}"/>
                </a:ext>
              </a:extLst>
            </p:cNvPr>
            <p:cNvSpPr>
              <a:spLocks/>
            </p:cNvSpPr>
            <p:nvPr/>
          </p:nvSpPr>
          <p:spPr bwMode="auto">
            <a:xfrm>
              <a:off x="9" y="334"/>
              <a:ext cx="574" cy="466"/>
            </a:xfrm>
            <a:custGeom>
              <a:avLst/>
              <a:gdLst>
                <a:gd name="T0" fmla="*/ 274 w 274"/>
                <a:gd name="T1" fmla="*/ 0 h 223"/>
                <a:gd name="T2" fmla="*/ 0 w 274"/>
                <a:gd name="T3" fmla="*/ 0 h 223"/>
                <a:gd name="T4" fmla="*/ 116 w 274"/>
                <a:gd name="T5" fmla="*/ 177 h 223"/>
                <a:gd name="T6" fmla="*/ 86 w 274"/>
                <a:gd name="T7" fmla="*/ 223 h 223"/>
                <a:gd name="T8" fmla="*/ 104 w 274"/>
                <a:gd name="T9" fmla="*/ 220 h 223"/>
                <a:gd name="T10" fmla="*/ 164 w 274"/>
                <a:gd name="T11" fmla="*/ 220 h 223"/>
                <a:gd name="T12" fmla="*/ 186 w 274"/>
                <a:gd name="T13" fmla="*/ 223 h 223"/>
                <a:gd name="T14" fmla="*/ 156 w 274"/>
                <a:gd name="T15" fmla="*/ 178 h 223"/>
                <a:gd name="T16" fmla="*/ 274 w 274"/>
                <a:gd name="T1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 h="223">
                  <a:moveTo>
                    <a:pt x="274" y="0"/>
                  </a:moveTo>
                  <a:cubicBezTo>
                    <a:pt x="0" y="0"/>
                    <a:pt x="0" y="0"/>
                    <a:pt x="0" y="0"/>
                  </a:cubicBezTo>
                  <a:cubicBezTo>
                    <a:pt x="116" y="177"/>
                    <a:pt x="116" y="177"/>
                    <a:pt x="116" y="177"/>
                  </a:cubicBezTo>
                  <a:cubicBezTo>
                    <a:pt x="86" y="223"/>
                    <a:pt x="86" y="223"/>
                    <a:pt x="86" y="223"/>
                  </a:cubicBezTo>
                  <a:cubicBezTo>
                    <a:pt x="104" y="220"/>
                    <a:pt x="104" y="220"/>
                    <a:pt x="104" y="220"/>
                  </a:cubicBezTo>
                  <a:cubicBezTo>
                    <a:pt x="123" y="217"/>
                    <a:pt x="144" y="217"/>
                    <a:pt x="164" y="220"/>
                  </a:cubicBezTo>
                  <a:cubicBezTo>
                    <a:pt x="186" y="223"/>
                    <a:pt x="186" y="223"/>
                    <a:pt x="186" y="223"/>
                  </a:cubicBezTo>
                  <a:cubicBezTo>
                    <a:pt x="156" y="178"/>
                    <a:pt x="156" y="178"/>
                    <a:pt x="156" y="178"/>
                  </a:cubicBezTo>
                  <a:lnTo>
                    <a:pt x="274" y="0"/>
                  </a:ln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8" name="Rectangle 30">
              <a:extLst>
                <a:ext uri="{FF2B5EF4-FFF2-40B4-BE49-F238E27FC236}">
                  <a16:creationId xmlns:a16="http://schemas.microsoft.com/office/drawing/2014/main" id="{F2F8386F-EBA5-475C-90EE-93B0A5D449FD}"/>
                </a:ext>
              </a:extLst>
            </p:cNvPr>
            <p:cNvSpPr>
              <a:spLocks noChangeArrowheads="1"/>
            </p:cNvSpPr>
            <p:nvPr/>
          </p:nvSpPr>
          <p:spPr bwMode="auto">
            <a:xfrm>
              <a:off x="9" y="269"/>
              <a:ext cx="574" cy="31"/>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9" name="Line 31">
              <a:extLst>
                <a:ext uri="{FF2B5EF4-FFF2-40B4-BE49-F238E27FC236}">
                  <a16:creationId xmlns:a16="http://schemas.microsoft.com/office/drawing/2014/main" id="{D5299F88-F417-47E0-9D30-D1BDBC08003F}"/>
                </a:ext>
              </a:extLst>
            </p:cNvPr>
            <p:cNvSpPr>
              <a:spLocks noChangeShapeType="1"/>
            </p:cNvSpPr>
            <p:nvPr/>
          </p:nvSpPr>
          <p:spPr bwMode="auto">
            <a:xfrm>
              <a:off x="309" y="-1"/>
              <a:ext cx="0" cy="243"/>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0" name="Line 32">
              <a:extLst>
                <a:ext uri="{FF2B5EF4-FFF2-40B4-BE49-F238E27FC236}">
                  <a16:creationId xmlns:a16="http://schemas.microsoft.com/office/drawing/2014/main" id="{477BD1F6-75CB-4FEF-A56E-A48485FF4382}"/>
                </a:ext>
              </a:extLst>
            </p:cNvPr>
            <p:cNvSpPr>
              <a:spLocks noChangeShapeType="1"/>
            </p:cNvSpPr>
            <p:nvPr/>
          </p:nvSpPr>
          <p:spPr bwMode="auto">
            <a:xfrm>
              <a:off x="175" y="74"/>
              <a:ext cx="0" cy="13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1" name="Line 33">
              <a:extLst>
                <a:ext uri="{FF2B5EF4-FFF2-40B4-BE49-F238E27FC236}">
                  <a16:creationId xmlns:a16="http://schemas.microsoft.com/office/drawing/2014/main" id="{D685007B-48AA-4FB8-99B1-BCC85367A01A}"/>
                </a:ext>
              </a:extLst>
            </p:cNvPr>
            <p:cNvSpPr>
              <a:spLocks noChangeShapeType="1"/>
            </p:cNvSpPr>
            <p:nvPr/>
          </p:nvSpPr>
          <p:spPr bwMode="auto">
            <a:xfrm>
              <a:off x="443" y="74"/>
              <a:ext cx="0" cy="13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2" name="Line 34">
              <a:extLst>
                <a:ext uri="{FF2B5EF4-FFF2-40B4-BE49-F238E27FC236}">
                  <a16:creationId xmlns:a16="http://schemas.microsoft.com/office/drawing/2014/main" id="{18DE1E8B-E492-4C3B-A089-BC1E219E3BA8}"/>
                </a:ext>
              </a:extLst>
            </p:cNvPr>
            <p:cNvSpPr>
              <a:spLocks noChangeShapeType="1"/>
            </p:cNvSpPr>
            <p:nvPr/>
          </p:nvSpPr>
          <p:spPr bwMode="auto">
            <a:xfrm>
              <a:off x="303" y="828"/>
              <a:ext cx="0" cy="13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3" name="Freeform 35">
              <a:extLst>
                <a:ext uri="{FF2B5EF4-FFF2-40B4-BE49-F238E27FC236}">
                  <a16:creationId xmlns:a16="http://schemas.microsoft.com/office/drawing/2014/main" id="{A48779FD-1310-41B7-8DDF-044EF770981A}"/>
                </a:ext>
              </a:extLst>
            </p:cNvPr>
            <p:cNvSpPr>
              <a:spLocks/>
            </p:cNvSpPr>
            <p:nvPr/>
          </p:nvSpPr>
          <p:spPr bwMode="auto">
            <a:xfrm>
              <a:off x="240" y="451"/>
              <a:ext cx="165" cy="42"/>
            </a:xfrm>
            <a:custGeom>
              <a:avLst/>
              <a:gdLst>
                <a:gd name="T0" fmla="*/ 69 w 79"/>
                <a:gd name="T1" fmla="*/ 20 h 20"/>
                <a:gd name="T2" fmla="*/ 10 w 79"/>
                <a:gd name="T3" fmla="*/ 20 h 20"/>
                <a:gd name="T4" fmla="*/ 0 w 79"/>
                <a:gd name="T5" fmla="*/ 10 h 20"/>
                <a:gd name="T6" fmla="*/ 0 w 79"/>
                <a:gd name="T7" fmla="*/ 10 h 20"/>
                <a:gd name="T8" fmla="*/ 10 w 79"/>
                <a:gd name="T9" fmla="*/ 0 h 20"/>
                <a:gd name="T10" fmla="*/ 69 w 79"/>
                <a:gd name="T11" fmla="*/ 0 h 20"/>
                <a:gd name="T12" fmla="*/ 79 w 79"/>
                <a:gd name="T13" fmla="*/ 10 h 20"/>
                <a:gd name="T14" fmla="*/ 79 w 79"/>
                <a:gd name="T15" fmla="*/ 10 h 20"/>
                <a:gd name="T16" fmla="*/ 69 w 79"/>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20">
                  <a:moveTo>
                    <a:pt x="69" y="20"/>
                  </a:moveTo>
                  <a:cubicBezTo>
                    <a:pt x="10" y="20"/>
                    <a:pt x="10" y="20"/>
                    <a:pt x="10" y="20"/>
                  </a:cubicBezTo>
                  <a:cubicBezTo>
                    <a:pt x="4" y="20"/>
                    <a:pt x="0" y="15"/>
                    <a:pt x="0" y="10"/>
                  </a:cubicBezTo>
                  <a:cubicBezTo>
                    <a:pt x="0" y="10"/>
                    <a:pt x="0" y="10"/>
                    <a:pt x="0" y="10"/>
                  </a:cubicBezTo>
                  <a:cubicBezTo>
                    <a:pt x="0" y="4"/>
                    <a:pt x="4" y="0"/>
                    <a:pt x="10" y="0"/>
                  </a:cubicBezTo>
                  <a:cubicBezTo>
                    <a:pt x="69" y="0"/>
                    <a:pt x="69" y="0"/>
                    <a:pt x="69" y="0"/>
                  </a:cubicBezTo>
                  <a:cubicBezTo>
                    <a:pt x="75" y="0"/>
                    <a:pt x="79" y="4"/>
                    <a:pt x="79" y="10"/>
                  </a:cubicBezTo>
                  <a:cubicBezTo>
                    <a:pt x="79" y="10"/>
                    <a:pt x="79" y="10"/>
                    <a:pt x="79" y="10"/>
                  </a:cubicBezTo>
                  <a:cubicBezTo>
                    <a:pt x="79" y="15"/>
                    <a:pt x="75" y="20"/>
                    <a:pt x="69" y="2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4" name="Freeform 36">
              <a:extLst>
                <a:ext uri="{FF2B5EF4-FFF2-40B4-BE49-F238E27FC236}">
                  <a16:creationId xmlns:a16="http://schemas.microsoft.com/office/drawing/2014/main" id="{4E4D654E-AFA7-4757-8C2E-8715892F984A}"/>
                </a:ext>
              </a:extLst>
            </p:cNvPr>
            <p:cNvSpPr>
              <a:spLocks/>
            </p:cNvSpPr>
            <p:nvPr/>
          </p:nvSpPr>
          <p:spPr bwMode="auto">
            <a:xfrm>
              <a:off x="43" y="468"/>
              <a:ext cx="633" cy="544"/>
            </a:xfrm>
            <a:custGeom>
              <a:avLst/>
              <a:gdLst>
                <a:gd name="T0" fmla="*/ 173 w 302"/>
                <a:gd name="T1" fmla="*/ 0 h 260"/>
                <a:gd name="T2" fmla="*/ 229 w 302"/>
                <a:gd name="T3" fmla="*/ 0 h 260"/>
                <a:gd name="T4" fmla="*/ 302 w 302"/>
                <a:gd name="T5" fmla="*/ 73 h 260"/>
                <a:gd name="T6" fmla="*/ 302 w 302"/>
                <a:gd name="T7" fmla="*/ 260 h 260"/>
                <a:gd name="T8" fmla="*/ 0 w 302"/>
                <a:gd name="T9" fmla="*/ 260 h 260"/>
              </a:gdLst>
              <a:ahLst/>
              <a:cxnLst>
                <a:cxn ang="0">
                  <a:pos x="T0" y="T1"/>
                </a:cxn>
                <a:cxn ang="0">
                  <a:pos x="T2" y="T3"/>
                </a:cxn>
                <a:cxn ang="0">
                  <a:pos x="T4" y="T5"/>
                </a:cxn>
                <a:cxn ang="0">
                  <a:pos x="T6" y="T7"/>
                </a:cxn>
                <a:cxn ang="0">
                  <a:pos x="T8" y="T9"/>
                </a:cxn>
              </a:cxnLst>
              <a:rect l="0" t="0" r="r" b="b"/>
              <a:pathLst>
                <a:path w="302" h="260">
                  <a:moveTo>
                    <a:pt x="173" y="0"/>
                  </a:moveTo>
                  <a:cubicBezTo>
                    <a:pt x="229" y="0"/>
                    <a:pt x="229" y="0"/>
                    <a:pt x="229" y="0"/>
                  </a:cubicBezTo>
                  <a:cubicBezTo>
                    <a:pt x="269" y="0"/>
                    <a:pt x="302" y="33"/>
                    <a:pt x="302" y="73"/>
                  </a:cubicBezTo>
                  <a:cubicBezTo>
                    <a:pt x="302" y="260"/>
                    <a:pt x="302" y="260"/>
                    <a:pt x="302" y="260"/>
                  </a:cubicBezTo>
                  <a:cubicBezTo>
                    <a:pt x="0" y="260"/>
                    <a:pt x="0" y="260"/>
                    <a:pt x="0" y="260"/>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5" name="Line 37">
              <a:extLst>
                <a:ext uri="{FF2B5EF4-FFF2-40B4-BE49-F238E27FC236}">
                  <a16:creationId xmlns:a16="http://schemas.microsoft.com/office/drawing/2014/main" id="{D70755C9-4584-45E9-87DA-ED538B8E93CE}"/>
                </a:ext>
              </a:extLst>
            </p:cNvPr>
            <p:cNvSpPr>
              <a:spLocks noChangeShapeType="1"/>
            </p:cNvSpPr>
            <p:nvPr/>
          </p:nvSpPr>
          <p:spPr bwMode="auto">
            <a:xfrm>
              <a:off x="259" y="702"/>
              <a:ext cx="81"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sp>
        <p:nvSpPr>
          <p:cNvPr id="56" name="TextBox 55">
            <a:extLst>
              <a:ext uri="{FF2B5EF4-FFF2-40B4-BE49-F238E27FC236}">
                <a16:creationId xmlns:a16="http://schemas.microsoft.com/office/drawing/2014/main" id="{FE0ABBEA-6542-4876-8280-420789F8168E}"/>
              </a:ext>
            </a:extLst>
          </p:cNvPr>
          <p:cNvSpPr txBox="1"/>
          <p:nvPr/>
        </p:nvSpPr>
        <p:spPr>
          <a:xfrm>
            <a:off x="19855768" y="7106790"/>
            <a:ext cx="5897146" cy="486287"/>
          </a:xfrm>
          <a:prstGeom prst="rect">
            <a:avLst/>
          </a:prstGeom>
          <a:noFill/>
        </p:spPr>
        <p:txBody>
          <a:bodyPr wrap="square" rtlCol="0">
            <a:spAutoFit/>
          </a:bodyPr>
          <a:lstStyle/>
          <a:p>
            <a:pPr algn="ctr" defTabSz="731520">
              <a:defRPr/>
            </a:pPr>
            <a:r>
              <a:rPr lang="en-US" sz="2560" dirty="0">
                <a:solidFill>
                  <a:srgbClr val="FFFFFF">
                    <a:alpha val="0"/>
                  </a:srgbClr>
                </a:solidFill>
                <a:latin typeface="Amazon Ember" panose="020B0603020204020204" pitchFamily="34" charset="0"/>
                <a:ea typeface="Amazon Ember" panose="020B0603020204020204" pitchFamily="34" charset="0"/>
                <a:cs typeface="Amazon Ember" panose="020B0603020204020204" pitchFamily="34" charset="0"/>
              </a:rPr>
              <a:t>Assemble parts</a:t>
            </a:r>
          </a:p>
        </p:txBody>
      </p:sp>
      <p:grpSp>
        <p:nvGrpSpPr>
          <p:cNvPr id="57" name="Group 56">
            <a:extLst>
              <a:ext uri="{FF2B5EF4-FFF2-40B4-BE49-F238E27FC236}">
                <a16:creationId xmlns:a16="http://schemas.microsoft.com/office/drawing/2014/main" id="{D7419CB3-CADC-40B1-A89E-14CFEF6448F4}"/>
              </a:ext>
            </a:extLst>
          </p:cNvPr>
          <p:cNvGrpSpPr/>
          <p:nvPr/>
        </p:nvGrpSpPr>
        <p:grpSpPr>
          <a:xfrm>
            <a:off x="17174818" y="3369890"/>
            <a:ext cx="763325" cy="796720"/>
            <a:chOff x="4329550" y="3461900"/>
            <a:chExt cx="274811" cy="286834"/>
          </a:xfrm>
        </p:grpSpPr>
        <p:sp>
          <p:nvSpPr>
            <p:cNvPr id="58" name="Rectangle 57">
              <a:extLst>
                <a:ext uri="{FF2B5EF4-FFF2-40B4-BE49-F238E27FC236}">
                  <a16:creationId xmlns:a16="http://schemas.microsoft.com/office/drawing/2014/main" id="{BB6C91BF-86FC-4CCE-BDE3-2537193BA8DD}"/>
                </a:ext>
              </a:extLst>
            </p:cNvPr>
            <p:cNvSpPr>
              <a:spLocks noChangeArrowheads="1"/>
            </p:cNvSpPr>
            <p:nvPr/>
          </p:nvSpPr>
          <p:spPr bwMode="auto">
            <a:xfrm>
              <a:off x="4329550" y="3705795"/>
              <a:ext cx="274811" cy="42939"/>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9" name="Freeform 58">
              <a:extLst>
                <a:ext uri="{FF2B5EF4-FFF2-40B4-BE49-F238E27FC236}">
                  <a16:creationId xmlns:a16="http://schemas.microsoft.com/office/drawing/2014/main" id="{BEEE6B9D-E655-4975-A6FB-45AE7E31CE48}"/>
                </a:ext>
              </a:extLst>
            </p:cNvPr>
            <p:cNvSpPr>
              <a:spLocks/>
            </p:cNvSpPr>
            <p:nvPr/>
          </p:nvSpPr>
          <p:spPr bwMode="auto">
            <a:xfrm>
              <a:off x="4367909" y="3632512"/>
              <a:ext cx="187215" cy="73283"/>
            </a:xfrm>
            <a:custGeom>
              <a:avLst/>
              <a:gdLst>
                <a:gd name="T0" fmla="*/ 0 w 327"/>
                <a:gd name="T1" fmla="*/ 128 h 128"/>
                <a:gd name="T2" fmla="*/ 327 w 327"/>
                <a:gd name="T3" fmla="*/ 128 h 128"/>
                <a:gd name="T4" fmla="*/ 264 w 327"/>
                <a:gd name="T5" fmla="*/ 0 h 128"/>
                <a:gd name="T6" fmla="*/ 59 w 327"/>
                <a:gd name="T7" fmla="*/ 0 h 128"/>
                <a:gd name="T8" fmla="*/ 0 w 327"/>
                <a:gd name="T9" fmla="*/ 128 h 128"/>
              </a:gdLst>
              <a:ahLst/>
              <a:cxnLst>
                <a:cxn ang="0">
                  <a:pos x="T0" y="T1"/>
                </a:cxn>
                <a:cxn ang="0">
                  <a:pos x="T2" y="T3"/>
                </a:cxn>
                <a:cxn ang="0">
                  <a:pos x="T4" y="T5"/>
                </a:cxn>
                <a:cxn ang="0">
                  <a:pos x="T6" y="T7"/>
                </a:cxn>
                <a:cxn ang="0">
                  <a:pos x="T8" y="T9"/>
                </a:cxn>
              </a:cxnLst>
              <a:rect l="0" t="0" r="r" b="b"/>
              <a:pathLst>
                <a:path w="327" h="128">
                  <a:moveTo>
                    <a:pt x="0" y="128"/>
                  </a:moveTo>
                  <a:lnTo>
                    <a:pt x="327" y="128"/>
                  </a:lnTo>
                  <a:lnTo>
                    <a:pt x="264" y="0"/>
                  </a:lnTo>
                  <a:lnTo>
                    <a:pt x="59" y="0"/>
                  </a:lnTo>
                  <a:lnTo>
                    <a:pt x="0" y="128"/>
                  </a:ln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60" name="Freeform 59">
              <a:extLst>
                <a:ext uri="{FF2B5EF4-FFF2-40B4-BE49-F238E27FC236}">
                  <a16:creationId xmlns:a16="http://schemas.microsoft.com/office/drawing/2014/main" id="{1ACC1294-DB64-4170-9E48-E1B4A1DCEB49}"/>
                </a:ext>
              </a:extLst>
            </p:cNvPr>
            <p:cNvSpPr>
              <a:spLocks/>
            </p:cNvSpPr>
            <p:nvPr/>
          </p:nvSpPr>
          <p:spPr bwMode="auto">
            <a:xfrm>
              <a:off x="4388520" y="3557511"/>
              <a:ext cx="97329" cy="75001"/>
            </a:xfrm>
            <a:custGeom>
              <a:avLst/>
              <a:gdLst>
                <a:gd name="T0" fmla="*/ 61 w 170"/>
                <a:gd name="T1" fmla="*/ 131 h 131"/>
                <a:gd name="T2" fmla="*/ 0 w 170"/>
                <a:gd name="T3" fmla="*/ 52 h 131"/>
                <a:gd name="T4" fmla="*/ 67 w 170"/>
                <a:gd name="T5" fmla="*/ 0 h 131"/>
                <a:gd name="T6" fmla="*/ 170 w 170"/>
                <a:gd name="T7" fmla="*/ 131 h 131"/>
                <a:gd name="T8" fmla="*/ 61 w 170"/>
                <a:gd name="T9" fmla="*/ 131 h 131"/>
              </a:gdLst>
              <a:ahLst/>
              <a:cxnLst>
                <a:cxn ang="0">
                  <a:pos x="T0" y="T1"/>
                </a:cxn>
                <a:cxn ang="0">
                  <a:pos x="T2" y="T3"/>
                </a:cxn>
                <a:cxn ang="0">
                  <a:pos x="T4" y="T5"/>
                </a:cxn>
                <a:cxn ang="0">
                  <a:pos x="T6" y="T7"/>
                </a:cxn>
                <a:cxn ang="0">
                  <a:pos x="T8" y="T9"/>
                </a:cxn>
              </a:cxnLst>
              <a:rect l="0" t="0" r="r" b="b"/>
              <a:pathLst>
                <a:path w="170" h="131">
                  <a:moveTo>
                    <a:pt x="61" y="131"/>
                  </a:moveTo>
                  <a:lnTo>
                    <a:pt x="0" y="52"/>
                  </a:lnTo>
                  <a:lnTo>
                    <a:pt x="67" y="0"/>
                  </a:lnTo>
                  <a:lnTo>
                    <a:pt x="170" y="131"/>
                  </a:lnTo>
                  <a:lnTo>
                    <a:pt x="61" y="131"/>
                  </a:ln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61" name="Freeform 60">
              <a:extLst>
                <a:ext uri="{FF2B5EF4-FFF2-40B4-BE49-F238E27FC236}">
                  <a16:creationId xmlns:a16="http://schemas.microsoft.com/office/drawing/2014/main" id="{18C63093-39D2-4D48-AD28-21916D124224}"/>
                </a:ext>
              </a:extLst>
            </p:cNvPr>
            <p:cNvSpPr>
              <a:spLocks/>
            </p:cNvSpPr>
            <p:nvPr/>
          </p:nvSpPr>
          <p:spPr bwMode="auto">
            <a:xfrm>
              <a:off x="4361039" y="3522587"/>
              <a:ext cx="79008" cy="79008"/>
            </a:xfrm>
            <a:custGeom>
              <a:avLst/>
              <a:gdLst>
                <a:gd name="T0" fmla="*/ 33 w 66"/>
                <a:gd name="T1" fmla="*/ 0 h 66"/>
                <a:gd name="T2" fmla="*/ 66 w 66"/>
                <a:gd name="T3" fmla="*/ 33 h 66"/>
                <a:gd name="T4" fmla="*/ 65 w 66"/>
                <a:gd name="T5" fmla="*/ 42 h 66"/>
                <a:gd name="T6" fmla="*/ 55 w 66"/>
                <a:gd name="T7" fmla="*/ 29 h 66"/>
                <a:gd name="T8" fmla="*/ 23 w 66"/>
                <a:gd name="T9" fmla="*/ 54 h 66"/>
                <a:gd name="T10" fmla="*/ 31 w 66"/>
                <a:gd name="T11" fmla="*/ 66 h 66"/>
                <a:gd name="T12" fmla="*/ 0 w 66"/>
                <a:gd name="T13" fmla="*/ 33 h 66"/>
                <a:gd name="T14" fmla="*/ 33 w 66"/>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6">
                  <a:moveTo>
                    <a:pt x="33" y="0"/>
                  </a:moveTo>
                  <a:cubicBezTo>
                    <a:pt x="51" y="0"/>
                    <a:pt x="66" y="14"/>
                    <a:pt x="66" y="33"/>
                  </a:cubicBezTo>
                  <a:cubicBezTo>
                    <a:pt x="66" y="36"/>
                    <a:pt x="66" y="39"/>
                    <a:pt x="65" y="42"/>
                  </a:cubicBezTo>
                  <a:cubicBezTo>
                    <a:pt x="55" y="29"/>
                    <a:pt x="55" y="29"/>
                    <a:pt x="55" y="29"/>
                  </a:cubicBezTo>
                  <a:cubicBezTo>
                    <a:pt x="23" y="54"/>
                    <a:pt x="23" y="54"/>
                    <a:pt x="23" y="54"/>
                  </a:cubicBezTo>
                  <a:cubicBezTo>
                    <a:pt x="31" y="66"/>
                    <a:pt x="31" y="66"/>
                    <a:pt x="31" y="66"/>
                  </a:cubicBezTo>
                  <a:cubicBezTo>
                    <a:pt x="14" y="65"/>
                    <a:pt x="0" y="50"/>
                    <a:pt x="0" y="33"/>
                  </a:cubicBezTo>
                  <a:cubicBezTo>
                    <a:pt x="0" y="14"/>
                    <a:pt x="15" y="0"/>
                    <a:pt x="33"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62" name="Freeform 61">
              <a:extLst>
                <a:ext uri="{FF2B5EF4-FFF2-40B4-BE49-F238E27FC236}">
                  <a16:creationId xmlns:a16="http://schemas.microsoft.com/office/drawing/2014/main" id="{2A7D9E57-150E-4AFC-A96B-640AC889C348}"/>
                </a:ext>
              </a:extLst>
            </p:cNvPr>
            <p:cNvSpPr>
              <a:spLocks/>
            </p:cNvSpPr>
            <p:nvPr/>
          </p:nvSpPr>
          <p:spPr bwMode="auto">
            <a:xfrm>
              <a:off x="4468673" y="3461900"/>
              <a:ext cx="46947" cy="46374"/>
            </a:xfrm>
            <a:custGeom>
              <a:avLst/>
              <a:gdLst>
                <a:gd name="T0" fmla="*/ 23 w 39"/>
                <a:gd name="T1" fmla="*/ 31 h 39"/>
                <a:gd name="T2" fmla="*/ 11 w 39"/>
                <a:gd name="T3" fmla="*/ 12 h 39"/>
                <a:gd name="T4" fmla="*/ 0 w 39"/>
                <a:gd name="T5" fmla="*/ 19 h 39"/>
                <a:gd name="T6" fmla="*/ 19 w 39"/>
                <a:gd name="T7" fmla="*/ 0 h 39"/>
                <a:gd name="T8" fmla="*/ 39 w 39"/>
                <a:gd name="T9" fmla="*/ 20 h 39"/>
                <a:gd name="T10" fmla="*/ 19 w 39"/>
                <a:gd name="T11" fmla="*/ 39 h 39"/>
                <a:gd name="T12" fmla="*/ 14 w 39"/>
                <a:gd name="T13" fmla="*/ 38 h 39"/>
                <a:gd name="T14" fmla="*/ 23 w 39"/>
                <a:gd name="T15" fmla="*/ 31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9">
                  <a:moveTo>
                    <a:pt x="23" y="31"/>
                  </a:moveTo>
                  <a:cubicBezTo>
                    <a:pt x="11" y="12"/>
                    <a:pt x="11" y="12"/>
                    <a:pt x="11" y="12"/>
                  </a:cubicBezTo>
                  <a:cubicBezTo>
                    <a:pt x="0" y="19"/>
                    <a:pt x="0" y="19"/>
                    <a:pt x="0" y="19"/>
                  </a:cubicBezTo>
                  <a:cubicBezTo>
                    <a:pt x="0" y="9"/>
                    <a:pt x="9" y="0"/>
                    <a:pt x="19" y="0"/>
                  </a:cubicBezTo>
                  <a:cubicBezTo>
                    <a:pt x="30" y="0"/>
                    <a:pt x="39" y="9"/>
                    <a:pt x="39" y="20"/>
                  </a:cubicBezTo>
                  <a:cubicBezTo>
                    <a:pt x="39" y="30"/>
                    <a:pt x="30" y="39"/>
                    <a:pt x="19" y="39"/>
                  </a:cubicBezTo>
                  <a:cubicBezTo>
                    <a:pt x="17" y="39"/>
                    <a:pt x="15" y="38"/>
                    <a:pt x="14" y="38"/>
                  </a:cubicBezTo>
                  <a:lnTo>
                    <a:pt x="23" y="31"/>
                  </a:ln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63" name="Freeform 62">
              <a:extLst>
                <a:ext uri="{FF2B5EF4-FFF2-40B4-BE49-F238E27FC236}">
                  <a16:creationId xmlns:a16="http://schemas.microsoft.com/office/drawing/2014/main" id="{077385F4-929E-45EC-9F0E-B34D337F2EC6}"/>
                </a:ext>
              </a:extLst>
            </p:cNvPr>
            <p:cNvSpPr>
              <a:spLocks/>
            </p:cNvSpPr>
            <p:nvPr/>
          </p:nvSpPr>
          <p:spPr bwMode="auto">
            <a:xfrm>
              <a:off x="4411421" y="3476213"/>
              <a:ext cx="85306" cy="64123"/>
            </a:xfrm>
            <a:custGeom>
              <a:avLst/>
              <a:gdLst>
                <a:gd name="T0" fmla="*/ 0 w 71"/>
                <a:gd name="T1" fmla="*/ 40 h 54"/>
                <a:gd name="T2" fmla="*/ 59 w 71"/>
                <a:gd name="T3" fmla="*/ 0 h 54"/>
                <a:gd name="T4" fmla="*/ 71 w 71"/>
                <a:gd name="T5" fmla="*/ 19 h 54"/>
                <a:gd name="T6" fmla="*/ 19 w 71"/>
                <a:gd name="T7" fmla="*/ 54 h 54"/>
                <a:gd name="T8" fmla="*/ 0 w 71"/>
                <a:gd name="T9" fmla="*/ 40 h 54"/>
              </a:gdLst>
              <a:ahLst/>
              <a:cxnLst>
                <a:cxn ang="0">
                  <a:pos x="T0" y="T1"/>
                </a:cxn>
                <a:cxn ang="0">
                  <a:pos x="T2" y="T3"/>
                </a:cxn>
                <a:cxn ang="0">
                  <a:pos x="T4" y="T5"/>
                </a:cxn>
                <a:cxn ang="0">
                  <a:pos x="T6" y="T7"/>
                </a:cxn>
                <a:cxn ang="0">
                  <a:pos x="T8" y="T9"/>
                </a:cxn>
              </a:cxnLst>
              <a:rect l="0" t="0" r="r" b="b"/>
              <a:pathLst>
                <a:path w="71" h="54">
                  <a:moveTo>
                    <a:pt x="0" y="40"/>
                  </a:moveTo>
                  <a:cubicBezTo>
                    <a:pt x="59" y="0"/>
                    <a:pt x="59" y="0"/>
                    <a:pt x="59" y="0"/>
                  </a:cubicBezTo>
                  <a:cubicBezTo>
                    <a:pt x="71" y="19"/>
                    <a:pt x="71" y="19"/>
                    <a:pt x="71" y="19"/>
                  </a:cubicBezTo>
                  <a:cubicBezTo>
                    <a:pt x="19" y="54"/>
                    <a:pt x="19" y="54"/>
                    <a:pt x="19" y="54"/>
                  </a:cubicBezTo>
                  <a:cubicBezTo>
                    <a:pt x="15" y="47"/>
                    <a:pt x="8" y="42"/>
                    <a:pt x="0" y="4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64" name="Line 63">
              <a:extLst>
                <a:ext uri="{FF2B5EF4-FFF2-40B4-BE49-F238E27FC236}">
                  <a16:creationId xmlns:a16="http://schemas.microsoft.com/office/drawing/2014/main" id="{6C172159-5C9C-4ED4-948E-B877F0C91ACC}"/>
                </a:ext>
              </a:extLst>
            </p:cNvPr>
            <p:cNvSpPr>
              <a:spLocks noChangeShapeType="1"/>
            </p:cNvSpPr>
            <p:nvPr/>
          </p:nvSpPr>
          <p:spPr bwMode="auto">
            <a:xfrm flipH="1">
              <a:off x="4513330" y="3478503"/>
              <a:ext cx="32061"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65" name="Freeform 64">
              <a:extLst>
                <a:ext uri="{FF2B5EF4-FFF2-40B4-BE49-F238E27FC236}">
                  <a16:creationId xmlns:a16="http://schemas.microsoft.com/office/drawing/2014/main" id="{600B8C43-CF4B-419D-9C6C-48FBA84D8165}"/>
                </a:ext>
              </a:extLst>
            </p:cNvPr>
            <p:cNvSpPr>
              <a:spLocks/>
            </p:cNvSpPr>
            <p:nvPr/>
          </p:nvSpPr>
          <p:spPr bwMode="auto">
            <a:xfrm>
              <a:off x="4526498" y="3478503"/>
              <a:ext cx="44084" cy="45229"/>
            </a:xfrm>
            <a:custGeom>
              <a:avLst/>
              <a:gdLst>
                <a:gd name="T0" fmla="*/ 25 w 77"/>
                <a:gd name="T1" fmla="*/ 79 h 79"/>
                <a:gd name="T2" fmla="*/ 0 w 77"/>
                <a:gd name="T3" fmla="*/ 37 h 79"/>
                <a:gd name="T4" fmla="*/ 31 w 77"/>
                <a:gd name="T5" fmla="*/ 0 h 79"/>
                <a:gd name="T6" fmla="*/ 77 w 77"/>
                <a:gd name="T7" fmla="*/ 19 h 79"/>
                <a:gd name="T8" fmla="*/ 73 w 77"/>
                <a:gd name="T9" fmla="*/ 69 h 79"/>
              </a:gdLst>
              <a:ahLst/>
              <a:cxnLst>
                <a:cxn ang="0">
                  <a:pos x="T0" y="T1"/>
                </a:cxn>
                <a:cxn ang="0">
                  <a:pos x="T2" y="T3"/>
                </a:cxn>
                <a:cxn ang="0">
                  <a:pos x="T4" y="T5"/>
                </a:cxn>
                <a:cxn ang="0">
                  <a:pos x="T6" y="T7"/>
                </a:cxn>
                <a:cxn ang="0">
                  <a:pos x="T8" y="T9"/>
                </a:cxn>
              </a:cxnLst>
              <a:rect l="0" t="0" r="r" b="b"/>
              <a:pathLst>
                <a:path w="77" h="79">
                  <a:moveTo>
                    <a:pt x="25" y="79"/>
                  </a:moveTo>
                  <a:lnTo>
                    <a:pt x="0" y="37"/>
                  </a:lnTo>
                  <a:lnTo>
                    <a:pt x="31" y="0"/>
                  </a:lnTo>
                  <a:lnTo>
                    <a:pt x="77" y="19"/>
                  </a:lnTo>
                  <a:lnTo>
                    <a:pt x="73" y="69"/>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sp>
        <p:nvSpPr>
          <p:cNvPr id="68" name="Rectangle 67">
            <a:extLst>
              <a:ext uri="{FF2B5EF4-FFF2-40B4-BE49-F238E27FC236}">
                <a16:creationId xmlns:a16="http://schemas.microsoft.com/office/drawing/2014/main" id="{DB37BBF9-153D-4EF2-BDF3-6E896BB36CED}"/>
              </a:ext>
            </a:extLst>
          </p:cNvPr>
          <p:cNvSpPr/>
          <p:nvPr/>
        </p:nvSpPr>
        <p:spPr>
          <a:xfrm>
            <a:off x="3770244" y="366744"/>
            <a:ext cx="3383280" cy="701731"/>
          </a:xfrm>
          <a:prstGeom prst="rect">
            <a:avLst/>
          </a:prstGeom>
        </p:spPr>
        <p:txBody>
          <a:bodyPr vert="horz" wrap="square" lIns="182880" tIns="146304" rIns="182880" bIns="146304" rtlCol="0" anchor="t">
            <a:noAutofit/>
          </a:bodyPr>
          <a:lstStyle/>
          <a:p>
            <a:pPr defTabSz="1097278">
              <a:lnSpc>
                <a:spcPct val="90000"/>
              </a:lnSpc>
              <a:spcBef>
                <a:spcPct val="0"/>
              </a:spcBef>
            </a:pPr>
            <a:r>
              <a:rPr lang="en-US" sz="4800" b="1" spc="-120" dirty="0">
                <a:ln w="3175">
                  <a:noFill/>
                </a:ln>
                <a:solidFill>
                  <a:schemeClr val="bg2"/>
                </a:solidFill>
                <a:ea typeface="Amazon Ember Light" panose="020B0403020204020204" pitchFamily="34" charset="0"/>
                <a:cs typeface="Amazon Ember Light" panose="020B0403020204020204" pitchFamily="34" charset="0"/>
              </a:rPr>
              <a:t>Traditional </a:t>
            </a:r>
          </a:p>
        </p:txBody>
      </p:sp>
      <p:sp>
        <p:nvSpPr>
          <p:cNvPr id="69" name="Rectangle 68">
            <a:extLst>
              <a:ext uri="{FF2B5EF4-FFF2-40B4-BE49-F238E27FC236}">
                <a16:creationId xmlns:a16="http://schemas.microsoft.com/office/drawing/2014/main" id="{6FBA99D3-1F69-4A6D-833B-645CBCCAD423}"/>
              </a:ext>
            </a:extLst>
          </p:cNvPr>
          <p:cNvSpPr/>
          <p:nvPr/>
        </p:nvSpPr>
        <p:spPr>
          <a:xfrm>
            <a:off x="6953448" y="366744"/>
            <a:ext cx="3749040" cy="701731"/>
          </a:xfrm>
          <a:prstGeom prst="rect">
            <a:avLst/>
          </a:prstGeom>
        </p:spPr>
        <p:txBody>
          <a:bodyPr vert="horz" wrap="square" lIns="182880" tIns="146304" rIns="182880" bIns="146304" rtlCol="0" anchor="t">
            <a:noAutofit/>
          </a:bodyPr>
          <a:lstStyle/>
          <a:p>
            <a:pPr defTabSz="1097278">
              <a:lnSpc>
                <a:spcPct val="90000"/>
              </a:lnSpc>
              <a:spcBef>
                <a:spcPct val="0"/>
              </a:spcBef>
            </a:pPr>
            <a:r>
              <a:rPr lang="en-US" sz="4800" spc="-120" dirty="0">
                <a:ln w="3175">
                  <a:noFill/>
                </a:ln>
                <a:solidFill>
                  <a:schemeClr val="bg2"/>
                </a:solidFill>
                <a:latin typeface="+mj-lt"/>
                <a:ea typeface="Amazon Ember Light" panose="020B0403020204020204" pitchFamily="34" charset="0"/>
                <a:cs typeface="Amazon Ember Light" panose="020B0403020204020204" pitchFamily="34" charset="0"/>
              </a:rPr>
              <a:t>development</a:t>
            </a:r>
          </a:p>
        </p:txBody>
      </p:sp>
    </p:spTree>
    <p:extLst>
      <p:ext uri="{BB962C8B-B14F-4D97-AF65-F5344CB8AC3E}">
        <p14:creationId xmlns:p14="http://schemas.microsoft.com/office/powerpoint/2010/main" val="582384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p159:morph option="byObject"/>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768B03-1335-4CA3-B694-7B77B53AD69E}"/>
              </a:ext>
            </a:extLst>
          </p:cNvPr>
          <p:cNvSpPr/>
          <p:nvPr/>
        </p:nvSpPr>
        <p:spPr>
          <a:xfrm>
            <a:off x="0" y="0"/>
            <a:ext cx="14630400" cy="8229600"/>
          </a:xfrm>
          <a:prstGeom prst="rect">
            <a:avLst/>
          </a:prstGeom>
          <a:gradFill>
            <a:gsLst>
              <a:gs pos="51000">
                <a:schemeClr val="accent2"/>
              </a:gs>
              <a:gs pos="100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45" name="TextBox 44">
            <a:extLst>
              <a:ext uri="{FF2B5EF4-FFF2-40B4-BE49-F238E27FC236}">
                <a16:creationId xmlns:a16="http://schemas.microsoft.com/office/drawing/2014/main" id="{2C37199D-11B2-4115-A979-8A4DE3B960D9}"/>
              </a:ext>
            </a:extLst>
          </p:cNvPr>
          <p:cNvSpPr txBox="1"/>
          <p:nvPr/>
        </p:nvSpPr>
        <p:spPr>
          <a:xfrm>
            <a:off x="-9606999" y="7915551"/>
            <a:ext cx="5897146" cy="486287"/>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dirty="0"/>
              <a:t>Produce injection</a:t>
            </a:r>
            <a:br>
              <a:rPr lang="en-US" dirty="0"/>
            </a:br>
            <a:r>
              <a:rPr lang="en-US" dirty="0"/>
              <a:t>molded parts</a:t>
            </a:r>
          </a:p>
        </p:txBody>
      </p:sp>
      <p:grpSp>
        <p:nvGrpSpPr>
          <p:cNvPr id="46" name="Group 28">
            <a:extLst>
              <a:ext uri="{FF2B5EF4-FFF2-40B4-BE49-F238E27FC236}">
                <a16:creationId xmlns:a16="http://schemas.microsoft.com/office/drawing/2014/main" id="{80494964-1716-4139-BFAF-FD6542AAA1FD}"/>
              </a:ext>
            </a:extLst>
          </p:cNvPr>
          <p:cNvGrpSpPr>
            <a:grpSpLocks noChangeAspect="1"/>
          </p:cNvGrpSpPr>
          <p:nvPr/>
        </p:nvGrpSpPr>
        <p:grpSpPr bwMode="auto">
          <a:xfrm>
            <a:off x="-2622341" y="2991119"/>
            <a:ext cx="542051" cy="823235"/>
            <a:chOff x="9" y="-1"/>
            <a:chExt cx="667" cy="1013"/>
          </a:xfrm>
        </p:grpSpPr>
        <p:sp>
          <p:nvSpPr>
            <p:cNvPr id="47" name="Freeform 29">
              <a:extLst>
                <a:ext uri="{FF2B5EF4-FFF2-40B4-BE49-F238E27FC236}">
                  <a16:creationId xmlns:a16="http://schemas.microsoft.com/office/drawing/2014/main" id="{44AA74CC-738C-4A03-B5FF-EC9775A18793}"/>
                </a:ext>
              </a:extLst>
            </p:cNvPr>
            <p:cNvSpPr>
              <a:spLocks/>
            </p:cNvSpPr>
            <p:nvPr/>
          </p:nvSpPr>
          <p:spPr bwMode="auto">
            <a:xfrm>
              <a:off x="9" y="334"/>
              <a:ext cx="574" cy="466"/>
            </a:xfrm>
            <a:custGeom>
              <a:avLst/>
              <a:gdLst>
                <a:gd name="T0" fmla="*/ 274 w 274"/>
                <a:gd name="T1" fmla="*/ 0 h 223"/>
                <a:gd name="T2" fmla="*/ 0 w 274"/>
                <a:gd name="T3" fmla="*/ 0 h 223"/>
                <a:gd name="T4" fmla="*/ 116 w 274"/>
                <a:gd name="T5" fmla="*/ 177 h 223"/>
                <a:gd name="T6" fmla="*/ 86 w 274"/>
                <a:gd name="T7" fmla="*/ 223 h 223"/>
                <a:gd name="T8" fmla="*/ 104 w 274"/>
                <a:gd name="T9" fmla="*/ 220 h 223"/>
                <a:gd name="T10" fmla="*/ 164 w 274"/>
                <a:gd name="T11" fmla="*/ 220 h 223"/>
                <a:gd name="T12" fmla="*/ 186 w 274"/>
                <a:gd name="T13" fmla="*/ 223 h 223"/>
                <a:gd name="T14" fmla="*/ 156 w 274"/>
                <a:gd name="T15" fmla="*/ 178 h 223"/>
                <a:gd name="T16" fmla="*/ 274 w 274"/>
                <a:gd name="T1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 h="223">
                  <a:moveTo>
                    <a:pt x="274" y="0"/>
                  </a:moveTo>
                  <a:cubicBezTo>
                    <a:pt x="0" y="0"/>
                    <a:pt x="0" y="0"/>
                    <a:pt x="0" y="0"/>
                  </a:cubicBezTo>
                  <a:cubicBezTo>
                    <a:pt x="116" y="177"/>
                    <a:pt x="116" y="177"/>
                    <a:pt x="116" y="177"/>
                  </a:cubicBezTo>
                  <a:cubicBezTo>
                    <a:pt x="86" y="223"/>
                    <a:pt x="86" y="223"/>
                    <a:pt x="86" y="223"/>
                  </a:cubicBezTo>
                  <a:cubicBezTo>
                    <a:pt x="104" y="220"/>
                    <a:pt x="104" y="220"/>
                    <a:pt x="104" y="220"/>
                  </a:cubicBezTo>
                  <a:cubicBezTo>
                    <a:pt x="123" y="217"/>
                    <a:pt x="144" y="217"/>
                    <a:pt x="164" y="220"/>
                  </a:cubicBezTo>
                  <a:cubicBezTo>
                    <a:pt x="186" y="223"/>
                    <a:pt x="186" y="223"/>
                    <a:pt x="186" y="223"/>
                  </a:cubicBezTo>
                  <a:cubicBezTo>
                    <a:pt x="156" y="178"/>
                    <a:pt x="156" y="178"/>
                    <a:pt x="156" y="178"/>
                  </a:cubicBezTo>
                  <a:lnTo>
                    <a:pt x="274" y="0"/>
                  </a:ln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8" name="Rectangle 30">
              <a:extLst>
                <a:ext uri="{FF2B5EF4-FFF2-40B4-BE49-F238E27FC236}">
                  <a16:creationId xmlns:a16="http://schemas.microsoft.com/office/drawing/2014/main" id="{F2F8386F-EBA5-475C-90EE-93B0A5D449FD}"/>
                </a:ext>
              </a:extLst>
            </p:cNvPr>
            <p:cNvSpPr>
              <a:spLocks noChangeArrowheads="1"/>
            </p:cNvSpPr>
            <p:nvPr/>
          </p:nvSpPr>
          <p:spPr bwMode="auto">
            <a:xfrm>
              <a:off x="9" y="269"/>
              <a:ext cx="574" cy="31"/>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9" name="Line 31">
              <a:extLst>
                <a:ext uri="{FF2B5EF4-FFF2-40B4-BE49-F238E27FC236}">
                  <a16:creationId xmlns:a16="http://schemas.microsoft.com/office/drawing/2014/main" id="{D5299F88-F417-47E0-9D30-D1BDBC08003F}"/>
                </a:ext>
              </a:extLst>
            </p:cNvPr>
            <p:cNvSpPr>
              <a:spLocks noChangeShapeType="1"/>
            </p:cNvSpPr>
            <p:nvPr/>
          </p:nvSpPr>
          <p:spPr bwMode="auto">
            <a:xfrm>
              <a:off x="309" y="-1"/>
              <a:ext cx="0" cy="243"/>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0" name="Line 32">
              <a:extLst>
                <a:ext uri="{FF2B5EF4-FFF2-40B4-BE49-F238E27FC236}">
                  <a16:creationId xmlns:a16="http://schemas.microsoft.com/office/drawing/2014/main" id="{477BD1F6-75CB-4FEF-A56E-A48485FF4382}"/>
                </a:ext>
              </a:extLst>
            </p:cNvPr>
            <p:cNvSpPr>
              <a:spLocks noChangeShapeType="1"/>
            </p:cNvSpPr>
            <p:nvPr/>
          </p:nvSpPr>
          <p:spPr bwMode="auto">
            <a:xfrm>
              <a:off x="175" y="74"/>
              <a:ext cx="0" cy="13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1" name="Line 33">
              <a:extLst>
                <a:ext uri="{FF2B5EF4-FFF2-40B4-BE49-F238E27FC236}">
                  <a16:creationId xmlns:a16="http://schemas.microsoft.com/office/drawing/2014/main" id="{D685007B-48AA-4FB8-99B1-BCC85367A01A}"/>
                </a:ext>
              </a:extLst>
            </p:cNvPr>
            <p:cNvSpPr>
              <a:spLocks noChangeShapeType="1"/>
            </p:cNvSpPr>
            <p:nvPr/>
          </p:nvSpPr>
          <p:spPr bwMode="auto">
            <a:xfrm>
              <a:off x="443" y="74"/>
              <a:ext cx="0" cy="13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2" name="Line 34">
              <a:extLst>
                <a:ext uri="{FF2B5EF4-FFF2-40B4-BE49-F238E27FC236}">
                  <a16:creationId xmlns:a16="http://schemas.microsoft.com/office/drawing/2014/main" id="{18DE1E8B-E492-4C3B-A089-BC1E219E3BA8}"/>
                </a:ext>
              </a:extLst>
            </p:cNvPr>
            <p:cNvSpPr>
              <a:spLocks noChangeShapeType="1"/>
            </p:cNvSpPr>
            <p:nvPr/>
          </p:nvSpPr>
          <p:spPr bwMode="auto">
            <a:xfrm>
              <a:off x="303" y="828"/>
              <a:ext cx="0" cy="13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3" name="Freeform 35">
              <a:extLst>
                <a:ext uri="{FF2B5EF4-FFF2-40B4-BE49-F238E27FC236}">
                  <a16:creationId xmlns:a16="http://schemas.microsoft.com/office/drawing/2014/main" id="{A48779FD-1310-41B7-8DDF-044EF770981A}"/>
                </a:ext>
              </a:extLst>
            </p:cNvPr>
            <p:cNvSpPr>
              <a:spLocks/>
            </p:cNvSpPr>
            <p:nvPr/>
          </p:nvSpPr>
          <p:spPr bwMode="auto">
            <a:xfrm>
              <a:off x="240" y="451"/>
              <a:ext cx="165" cy="42"/>
            </a:xfrm>
            <a:custGeom>
              <a:avLst/>
              <a:gdLst>
                <a:gd name="T0" fmla="*/ 69 w 79"/>
                <a:gd name="T1" fmla="*/ 20 h 20"/>
                <a:gd name="T2" fmla="*/ 10 w 79"/>
                <a:gd name="T3" fmla="*/ 20 h 20"/>
                <a:gd name="T4" fmla="*/ 0 w 79"/>
                <a:gd name="T5" fmla="*/ 10 h 20"/>
                <a:gd name="T6" fmla="*/ 0 w 79"/>
                <a:gd name="T7" fmla="*/ 10 h 20"/>
                <a:gd name="T8" fmla="*/ 10 w 79"/>
                <a:gd name="T9" fmla="*/ 0 h 20"/>
                <a:gd name="T10" fmla="*/ 69 w 79"/>
                <a:gd name="T11" fmla="*/ 0 h 20"/>
                <a:gd name="T12" fmla="*/ 79 w 79"/>
                <a:gd name="T13" fmla="*/ 10 h 20"/>
                <a:gd name="T14" fmla="*/ 79 w 79"/>
                <a:gd name="T15" fmla="*/ 10 h 20"/>
                <a:gd name="T16" fmla="*/ 69 w 79"/>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20">
                  <a:moveTo>
                    <a:pt x="69" y="20"/>
                  </a:moveTo>
                  <a:cubicBezTo>
                    <a:pt x="10" y="20"/>
                    <a:pt x="10" y="20"/>
                    <a:pt x="10" y="20"/>
                  </a:cubicBezTo>
                  <a:cubicBezTo>
                    <a:pt x="4" y="20"/>
                    <a:pt x="0" y="15"/>
                    <a:pt x="0" y="10"/>
                  </a:cubicBezTo>
                  <a:cubicBezTo>
                    <a:pt x="0" y="10"/>
                    <a:pt x="0" y="10"/>
                    <a:pt x="0" y="10"/>
                  </a:cubicBezTo>
                  <a:cubicBezTo>
                    <a:pt x="0" y="4"/>
                    <a:pt x="4" y="0"/>
                    <a:pt x="10" y="0"/>
                  </a:cubicBezTo>
                  <a:cubicBezTo>
                    <a:pt x="69" y="0"/>
                    <a:pt x="69" y="0"/>
                    <a:pt x="69" y="0"/>
                  </a:cubicBezTo>
                  <a:cubicBezTo>
                    <a:pt x="75" y="0"/>
                    <a:pt x="79" y="4"/>
                    <a:pt x="79" y="10"/>
                  </a:cubicBezTo>
                  <a:cubicBezTo>
                    <a:pt x="79" y="10"/>
                    <a:pt x="79" y="10"/>
                    <a:pt x="79" y="10"/>
                  </a:cubicBezTo>
                  <a:cubicBezTo>
                    <a:pt x="79" y="15"/>
                    <a:pt x="75" y="20"/>
                    <a:pt x="69" y="2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4" name="Freeform 36">
              <a:extLst>
                <a:ext uri="{FF2B5EF4-FFF2-40B4-BE49-F238E27FC236}">
                  <a16:creationId xmlns:a16="http://schemas.microsoft.com/office/drawing/2014/main" id="{4E4D654E-AFA7-4757-8C2E-8715892F984A}"/>
                </a:ext>
              </a:extLst>
            </p:cNvPr>
            <p:cNvSpPr>
              <a:spLocks/>
            </p:cNvSpPr>
            <p:nvPr/>
          </p:nvSpPr>
          <p:spPr bwMode="auto">
            <a:xfrm>
              <a:off x="43" y="468"/>
              <a:ext cx="633" cy="544"/>
            </a:xfrm>
            <a:custGeom>
              <a:avLst/>
              <a:gdLst>
                <a:gd name="T0" fmla="*/ 173 w 302"/>
                <a:gd name="T1" fmla="*/ 0 h 260"/>
                <a:gd name="T2" fmla="*/ 229 w 302"/>
                <a:gd name="T3" fmla="*/ 0 h 260"/>
                <a:gd name="T4" fmla="*/ 302 w 302"/>
                <a:gd name="T5" fmla="*/ 73 h 260"/>
                <a:gd name="T6" fmla="*/ 302 w 302"/>
                <a:gd name="T7" fmla="*/ 260 h 260"/>
                <a:gd name="T8" fmla="*/ 0 w 302"/>
                <a:gd name="T9" fmla="*/ 260 h 260"/>
              </a:gdLst>
              <a:ahLst/>
              <a:cxnLst>
                <a:cxn ang="0">
                  <a:pos x="T0" y="T1"/>
                </a:cxn>
                <a:cxn ang="0">
                  <a:pos x="T2" y="T3"/>
                </a:cxn>
                <a:cxn ang="0">
                  <a:pos x="T4" y="T5"/>
                </a:cxn>
                <a:cxn ang="0">
                  <a:pos x="T6" y="T7"/>
                </a:cxn>
                <a:cxn ang="0">
                  <a:pos x="T8" y="T9"/>
                </a:cxn>
              </a:cxnLst>
              <a:rect l="0" t="0" r="r" b="b"/>
              <a:pathLst>
                <a:path w="302" h="260">
                  <a:moveTo>
                    <a:pt x="173" y="0"/>
                  </a:moveTo>
                  <a:cubicBezTo>
                    <a:pt x="229" y="0"/>
                    <a:pt x="229" y="0"/>
                    <a:pt x="229" y="0"/>
                  </a:cubicBezTo>
                  <a:cubicBezTo>
                    <a:pt x="269" y="0"/>
                    <a:pt x="302" y="33"/>
                    <a:pt x="302" y="73"/>
                  </a:cubicBezTo>
                  <a:cubicBezTo>
                    <a:pt x="302" y="260"/>
                    <a:pt x="302" y="260"/>
                    <a:pt x="302" y="260"/>
                  </a:cubicBezTo>
                  <a:cubicBezTo>
                    <a:pt x="0" y="260"/>
                    <a:pt x="0" y="260"/>
                    <a:pt x="0" y="260"/>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5" name="Line 37">
              <a:extLst>
                <a:ext uri="{FF2B5EF4-FFF2-40B4-BE49-F238E27FC236}">
                  <a16:creationId xmlns:a16="http://schemas.microsoft.com/office/drawing/2014/main" id="{D70755C9-4584-45E9-87DA-ED538B8E93CE}"/>
                </a:ext>
              </a:extLst>
            </p:cNvPr>
            <p:cNvSpPr>
              <a:spLocks noChangeShapeType="1"/>
            </p:cNvSpPr>
            <p:nvPr/>
          </p:nvSpPr>
          <p:spPr bwMode="auto">
            <a:xfrm>
              <a:off x="259" y="702"/>
              <a:ext cx="81"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sp>
        <p:nvSpPr>
          <p:cNvPr id="40" name="TextBox 39">
            <a:extLst>
              <a:ext uri="{FF2B5EF4-FFF2-40B4-BE49-F238E27FC236}">
                <a16:creationId xmlns:a16="http://schemas.microsoft.com/office/drawing/2014/main" id="{F4CC2714-2275-4D67-BB0C-C36A64E9EEBA}"/>
              </a:ext>
            </a:extLst>
          </p:cNvPr>
          <p:cNvSpPr txBox="1"/>
          <p:nvPr/>
        </p:nvSpPr>
        <p:spPr>
          <a:xfrm>
            <a:off x="4366627" y="5198476"/>
            <a:ext cx="5897146" cy="486287"/>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dirty="0"/>
              <a:t>Assemble parts</a:t>
            </a:r>
          </a:p>
        </p:txBody>
      </p:sp>
      <p:grpSp>
        <p:nvGrpSpPr>
          <p:cNvPr id="41" name="Group 40">
            <a:extLst>
              <a:ext uri="{FF2B5EF4-FFF2-40B4-BE49-F238E27FC236}">
                <a16:creationId xmlns:a16="http://schemas.microsoft.com/office/drawing/2014/main" id="{32E742F1-BB91-47D9-BB60-CE6ACC6EE855}"/>
              </a:ext>
            </a:extLst>
          </p:cNvPr>
          <p:cNvGrpSpPr/>
          <p:nvPr/>
        </p:nvGrpSpPr>
        <p:grpSpPr>
          <a:xfrm>
            <a:off x="6194711" y="2598739"/>
            <a:ext cx="2240979" cy="2339021"/>
            <a:chOff x="4329550" y="3461900"/>
            <a:chExt cx="274811" cy="286834"/>
          </a:xfrm>
        </p:grpSpPr>
        <p:sp>
          <p:nvSpPr>
            <p:cNvPr id="42" name="Rectangle 57">
              <a:extLst>
                <a:ext uri="{FF2B5EF4-FFF2-40B4-BE49-F238E27FC236}">
                  <a16:creationId xmlns:a16="http://schemas.microsoft.com/office/drawing/2014/main" id="{0A681990-773C-4AC7-8517-AE62D78FC987}"/>
                </a:ext>
              </a:extLst>
            </p:cNvPr>
            <p:cNvSpPr>
              <a:spLocks noChangeArrowheads="1"/>
            </p:cNvSpPr>
            <p:nvPr/>
          </p:nvSpPr>
          <p:spPr bwMode="auto">
            <a:xfrm>
              <a:off x="4329550" y="3705795"/>
              <a:ext cx="274811" cy="42939"/>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3" name="Freeform 58">
              <a:extLst>
                <a:ext uri="{FF2B5EF4-FFF2-40B4-BE49-F238E27FC236}">
                  <a16:creationId xmlns:a16="http://schemas.microsoft.com/office/drawing/2014/main" id="{7B5D703D-4706-4BAC-BEC2-4C0721CDAFAD}"/>
                </a:ext>
              </a:extLst>
            </p:cNvPr>
            <p:cNvSpPr>
              <a:spLocks/>
            </p:cNvSpPr>
            <p:nvPr/>
          </p:nvSpPr>
          <p:spPr bwMode="auto">
            <a:xfrm>
              <a:off x="4367909" y="3632512"/>
              <a:ext cx="187215" cy="73283"/>
            </a:xfrm>
            <a:custGeom>
              <a:avLst/>
              <a:gdLst>
                <a:gd name="T0" fmla="*/ 0 w 327"/>
                <a:gd name="T1" fmla="*/ 128 h 128"/>
                <a:gd name="T2" fmla="*/ 327 w 327"/>
                <a:gd name="T3" fmla="*/ 128 h 128"/>
                <a:gd name="T4" fmla="*/ 264 w 327"/>
                <a:gd name="T5" fmla="*/ 0 h 128"/>
                <a:gd name="T6" fmla="*/ 59 w 327"/>
                <a:gd name="T7" fmla="*/ 0 h 128"/>
                <a:gd name="T8" fmla="*/ 0 w 327"/>
                <a:gd name="T9" fmla="*/ 128 h 128"/>
              </a:gdLst>
              <a:ahLst/>
              <a:cxnLst>
                <a:cxn ang="0">
                  <a:pos x="T0" y="T1"/>
                </a:cxn>
                <a:cxn ang="0">
                  <a:pos x="T2" y="T3"/>
                </a:cxn>
                <a:cxn ang="0">
                  <a:pos x="T4" y="T5"/>
                </a:cxn>
                <a:cxn ang="0">
                  <a:pos x="T6" y="T7"/>
                </a:cxn>
                <a:cxn ang="0">
                  <a:pos x="T8" y="T9"/>
                </a:cxn>
              </a:cxnLst>
              <a:rect l="0" t="0" r="r" b="b"/>
              <a:pathLst>
                <a:path w="327" h="128">
                  <a:moveTo>
                    <a:pt x="0" y="128"/>
                  </a:moveTo>
                  <a:lnTo>
                    <a:pt x="327" y="128"/>
                  </a:lnTo>
                  <a:lnTo>
                    <a:pt x="264" y="0"/>
                  </a:lnTo>
                  <a:lnTo>
                    <a:pt x="59" y="0"/>
                  </a:lnTo>
                  <a:lnTo>
                    <a:pt x="0" y="128"/>
                  </a:ln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4" name="Freeform 59">
              <a:extLst>
                <a:ext uri="{FF2B5EF4-FFF2-40B4-BE49-F238E27FC236}">
                  <a16:creationId xmlns:a16="http://schemas.microsoft.com/office/drawing/2014/main" id="{CD4E8DF7-E740-427F-B13A-EE0147753301}"/>
                </a:ext>
              </a:extLst>
            </p:cNvPr>
            <p:cNvSpPr>
              <a:spLocks/>
            </p:cNvSpPr>
            <p:nvPr/>
          </p:nvSpPr>
          <p:spPr bwMode="auto">
            <a:xfrm>
              <a:off x="4388520" y="3557511"/>
              <a:ext cx="97329" cy="75001"/>
            </a:xfrm>
            <a:custGeom>
              <a:avLst/>
              <a:gdLst>
                <a:gd name="T0" fmla="*/ 61 w 170"/>
                <a:gd name="T1" fmla="*/ 131 h 131"/>
                <a:gd name="T2" fmla="*/ 0 w 170"/>
                <a:gd name="T3" fmla="*/ 52 h 131"/>
                <a:gd name="T4" fmla="*/ 67 w 170"/>
                <a:gd name="T5" fmla="*/ 0 h 131"/>
                <a:gd name="T6" fmla="*/ 170 w 170"/>
                <a:gd name="T7" fmla="*/ 131 h 131"/>
                <a:gd name="T8" fmla="*/ 61 w 170"/>
                <a:gd name="T9" fmla="*/ 131 h 131"/>
              </a:gdLst>
              <a:ahLst/>
              <a:cxnLst>
                <a:cxn ang="0">
                  <a:pos x="T0" y="T1"/>
                </a:cxn>
                <a:cxn ang="0">
                  <a:pos x="T2" y="T3"/>
                </a:cxn>
                <a:cxn ang="0">
                  <a:pos x="T4" y="T5"/>
                </a:cxn>
                <a:cxn ang="0">
                  <a:pos x="T6" y="T7"/>
                </a:cxn>
                <a:cxn ang="0">
                  <a:pos x="T8" y="T9"/>
                </a:cxn>
              </a:cxnLst>
              <a:rect l="0" t="0" r="r" b="b"/>
              <a:pathLst>
                <a:path w="170" h="131">
                  <a:moveTo>
                    <a:pt x="61" y="131"/>
                  </a:moveTo>
                  <a:lnTo>
                    <a:pt x="0" y="52"/>
                  </a:lnTo>
                  <a:lnTo>
                    <a:pt x="67" y="0"/>
                  </a:lnTo>
                  <a:lnTo>
                    <a:pt x="170" y="131"/>
                  </a:lnTo>
                  <a:lnTo>
                    <a:pt x="61" y="131"/>
                  </a:ln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6" name="Freeform 60">
              <a:extLst>
                <a:ext uri="{FF2B5EF4-FFF2-40B4-BE49-F238E27FC236}">
                  <a16:creationId xmlns:a16="http://schemas.microsoft.com/office/drawing/2014/main" id="{6C529701-07ED-4AED-BC56-A233E3BB5189}"/>
                </a:ext>
              </a:extLst>
            </p:cNvPr>
            <p:cNvSpPr>
              <a:spLocks/>
            </p:cNvSpPr>
            <p:nvPr/>
          </p:nvSpPr>
          <p:spPr bwMode="auto">
            <a:xfrm>
              <a:off x="4361039" y="3522587"/>
              <a:ext cx="79008" cy="79008"/>
            </a:xfrm>
            <a:custGeom>
              <a:avLst/>
              <a:gdLst>
                <a:gd name="T0" fmla="*/ 33 w 66"/>
                <a:gd name="T1" fmla="*/ 0 h 66"/>
                <a:gd name="T2" fmla="*/ 66 w 66"/>
                <a:gd name="T3" fmla="*/ 33 h 66"/>
                <a:gd name="T4" fmla="*/ 65 w 66"/>
                <a:gd name="T5" fmla="*/ 42 h 66"/>
                <a:gd name="T6" fmla="*/ 55 w 66"/>
                <a:gd name="T7" fmla="*/ 29 h 66"/>
                <a:gd name="T8" fmla="*/ 23 w 66"/>
                <a:gd name="T9" fmla="*/ 54 h 66"/>
                <a:gd name="T10" fmla="*/ 31 w 66"/>
                <a:gd name="T11" fmla="*/ 66 h 66"/>
                <a:gd name="T12" fmla="*/ 0 w 66"/>
                <a:gd name="T13" fmla="*/ 33 h 66"/>
                <a:gd name="T14" fmla="*/ 33 w 66"/>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6">
                  <a:moveTo>
                    <a:pt x="33" y="0"/>
                  </a:moveTo>
                  <a:cubicBezTo>
                    <a:pt x="51" y="0"/>
                    <a:pt x="66" y="14"/>
                    <a:pt x="66" y="33"/>
                  </a:cubicBezTo>
                  <a:cubicBezTo>
                    <a:pt x="66" y="36"/>
                    <a:pt x="66" y="39"/>
                    <a:pt x="65" y="42"/>
                  </a:cubicBezTo>
                  <a:cubicBezTo>
                    <a:pt x="55" y="29"/>
                    <a:pt x="55" y="29"/>
                    <a:pt x="55" y="29"/>
                  </a:cubicBezTo>
                  <a:cubicBezTo>
                    <a:pt x="23" y="54"/>
                    <a:pt x="23" y="54"/>
                    <a:pt x="23" y="54"/>
                  </a:cubicBezTo>
                  <a:cubicBezTo>
                    <a:pt x="31" y="66"/>
                    <a:pt x="31" y="66"/>
                    <a:pt x="31" y="66"/>
                  </a:cubicBezTo>
                  <a:cubicBezTo>
                    <a:pt x="14" y="65"/>
                    <a:pt x="0" y="50"/>
                    <a:pt x="0" y="33"/>
                  </a:cubicBezTo>
                  <a:cubicBezTo>
                    <a:pt x="0" y="14"/>
                    <a:pt x="15" y="0"/>
                    <a:pt x="33"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7" name="Freeform 61">
              <a:extLst>
                <a:ext uri="{FF2B5EF4-FFF2-40B4-BE49-F238E27FC236}">
                  <a16:creationId xmlns:a16="http://schemas.microsoft.com/office/drawing/2014/main" id="{A9BE1C3E-7877-42CE-A4C1-1435801F0E92}"/>
                </a:ext>
              </a:extLst>
            </p:cNvPr>
            <p:cNvSpPr>
              <a:spLocks/>
            </p:cNvSpPr>
            <p:nvPr/>
          </p:nvSpPr>
          <p:spPr bwMode="auto">
            <a:xfrm>
              <a:off x="4468673" y="3461900"/>
              <a:ext cx="46947" cy="46374"/>
            </a:xfrm>
            <a:custGeom>
              <a:avLst/>
              <a:gdLst>
                <a:gd name="T0" fmla="*/ 23 w 39"/>
                <a:gd name="T1" fmla="*/ 31 h 39"/>
                <a:gd name="T2" fmla="*/ 11 w 39"/>
                <a:gd name="T3" fmla="*/ 12 h 39"/>
                <a:gd name="T4" fmla="*/ 0 w 39"/>
                <a:gd name="T5" fmla="*/ 19 h 39"/>
                <a:gd name="T6" fmla="*/ 19 w 39"/>
                <a:gd name="T7" fmla="*/ 0 h 39"/>
                <a:gd name="T8" fmla="*/ 39 w 39"/>
                <a:gd name="T9" fmla="*/ 20 h 39"/>
                <a:gd name="T10" fmla="*/ 19 w 39"/>
                <a:gd name="T11" fmla="*/ 39 h 39"/>
                <a:gd name="T12" fmla="*/ 14 w 39"/>
                <a:gd name="T13" fmla="*/ 38 h 39"/>
                <a:gd name="T14" fmla="*/ 23 w 39"/>
                <a:gd name="T15" fmla="*/ 31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9">
                  <a:moveTo>
                    <a:pt x="23" y="31"/>
                  </a:moveTo>
                  <a:cubicBezTo>
                    <a:pt x="11" y="12"/>
                    <a:pt x="11" y="12"/>
                    <a:pt x="11" y="12"/>
                  </a:cubicBezTo>
                  <a:cubicBezTo>
                    <a:pt x="0" y="19"/>
                    <a:pt x="0" y="19"/>
                    <a:pt x="0" y="19"/>
                  </a:cubicBezTo>
                  <a:cubicBezTo>
                    <a:pt x="0" y="9"/>
                    <a:pt x="9" y="0"/>
                    <a:pt x="19" y="0"/>
                  </a:cubicBezTo>
                  <a:cubicBezTo>
                    <a:pt x="30" y="0"/>
                    <a:pt x="39" y="9"/>
                    <a:pt x="39" y="20"/>
                  </a:cubicBezTo>
                  <a:cubicBezTo>
                    <a:pt x="39" y="30"/>
                    <a:pt x="30" y="39"/>
                    <a:pt x="19" y="39"/>
                  </a:cubicBezTo>
                  <a:cubicBezTo>
                    <a:pt x="17" y="39"/>
                    <a:pt x="15" y="38"/>
                    <a:pt x="14" y="38"/>
                  </a:cubicBezTo>
                  <a:lnTo>
                    <a:pt x="23" y="31"/>
                  </a:ln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8" name="Freeform 62">
              <a:extLst>
                <a:ext uri="{FF2B5EF4-FFF2-40B4-BE49-F238E27FC236}">
                  <a16:creationId xmlns:a16="http://schemas.microsoft.com/office/drawing/2014/main" id="{BE5F5C62-A779-4283-A6CD-36D29DC57F67}"/>
                </a:ext>
              </a:extLst>
            </p:cNvPr>
            <p:cNvSpPr>
              <a:spLocks/>
            </p:cNvSpPr>
            <p:nvPr/>
          </p:nvSpPr>
          <p:spPr bwMode="auto">
            <a:xfrm>
              <a:off x="4411421" y="3476213"/>
              <a:ext cx="85306" cy="64123"/>
            </a:xfrm>
            <a:custGeom>
              <a:avLst/>
              <a:gdLst>
                <a:gd name="T0" fmla="*/ 0 w 71"/>
                <a:gd name="T1" fmla="*/ 40 h 54"/>
                <a:gd name="T2" fmla="*/ 59 w 71"/>
                <a:gd name="T3" fmla="*/ 0 h 54"/>
                <a:gd name="T4" fmla="*/ 71 w 71"/>
                <a:gd name="T5" fmla="*/ 19 h 54"/>
                <a:gd name="T6" fmla="*/ 19 w 71"/>
                <a:gd name="T7" fmla="*/ 54 h 54"/>
                <a:gd name="T8" fmla="*/ 0 w 71"/>
                <a:gd name="T9" fmla="*/ 40 h 54"/>
              </a:gdLst>
              <a:ahLst/>
              <a:cxnLst>
                <a:cxn ang="0">
                  <a:pos x="T0" y="T1"/>
                </a:cxn>
                <a:cxn ang="0">
                  <a:pos x="T2" y="T3"/>
                </a:cxn>
                <a:cxn ang="0">
                  <a:pos x="T4" y="T5"/>
                </a:cxn>
                <a:cxn ang="0">
                  <a:pos x="T6" y="T7"/>
                </a:cxn>
                <a:cxn ang="0">
                  <a:pos x="T8" y="T9"/>
                </a:cxn>
              </a:cxnLst>
              <a:rect l="0" t="0" r="r" b="b"/>
              <a:pathLst>
                <a:path w="71" h="54">
                  <a:moveTo>
                    <a:pt x="0" y="40"/>
                  </a:moveTo>
                  <a:cubicBezTo>
                    <a:pt x="59" y="0"/>
                    <a:pt x="59" y="0"/>
                    <a:pt x="59" y="0"/>
                  </a:cubicBezTo>
                  <a:cubicBezTo>
                    <a:pt x="71" y="19"/>
                    <a:pt x="71" y="19"/>
                    <a:pt x="71" y="19"/>
                  </a:cubicBezTo>
                  <a:cubicBezTo>
                    <a:pt x="19" y="54"/>
                    <a:pt x="19" y="54"/>
                    <a:pt x="19" y="54"/>
                  </a:cubicBezTo>
                  <a:cubicBezTo>
                    <a:pt x="15" y="47"/>
                    <a:pt x="8" y="42"/>
                    <a:pt x="0" y="4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9" name="Line 63">
              <a:extLst>
                <a:ext uri="{FF2B5EF4-FFF2-40B4-BE49-F238E27FC236}">
                  <a16:creationId xmlns:a16="http://schemas.microsoft.com/office/drawing/2014/main" id="{4A447A5D-706B-422C-A247-D75284C43E64}"/>
                </a:ext>
              </a:extLst>
            </p:cNvPr>
            <p:cNvSpPr>
              <a:spLocks noChangeShapeType="1"/>
            </p:cNvSpPr>
            <p:nvPr/>
          </p:nvSpPr>
          <p:spPr bwMode="auto">
            <a:xfrm flipH="1">
              <a:off x="4513330" y="3478503"/>
              <a:ext cx="32061"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60" name="Freeform 64">
              <a:extLst>
                <a:ext uri="{FF2B5EF4-FFF2-40B4-BE49-F238E27FC236}">
                  <a16:creationId xmlns:a16="http://schemas.microsoft.com/office/drawing/2014/main" id="{2FDA6666-8323-4038-BB21-CEBADC6275F4}"/>
                </a:ext>
              </a:extLst>
            </p:cNvPr>
            <p:cNvSpPr>
              <a:spLocks/>
            </p:cNvSpPr>
            <p:nvPr/>
          </p:nvSpPr>
          <p:spPr bwMode="auto">
            <a:xfrm>
              <a:off x="4526498" y="3478503"/>
              <a:ext cx="44084" cy="45229"/>
            </a:xfrm>
            <a:custGeom>
              <a:avLst/>
              <a:gdLst>
                <a:gd name="T0" fmla="*/ 25 w 77"/>
                <a:gd name="T1" fmla="*/ 79 h 79"/>
                <a:gd name="T2" fmla="*/ 0 w 77"/>
                <a:gd name="T3" fmla="*/ 37 h 79"/>
                <a:gd name="T4" fmla="*/ 31 w 77"/>
                <a:gd name="T5" fmla="*/ 0 h 79"/>
                <a:gd name="T6" fmla="*/ 77 w 77"/>
                <a:gd name="T7" fmla="*/ 19 h 79"/>
                <a:gd name="T8" fmla="*/ 73 w 77"/>
                <a:gd name="T9" fmla="*/ 69 h 79"/>
              </a:gdLst>
              <a:ahLst/>
              <a:cxnLst>
                <a:cxn ang="0">
                  <a:pos x="T0" y="T1"/>
                </a:cxn>
                <a:cxn ang="0">
                  <a:pos x="T2" y="T3"/>
                </a:cxn>
                <a:cxn ang="0">
                  <a:pos x="T4" y="T5"/>
                </a:cxn>
                <a:cxn ang="0">
                  <a:pos x="T6" y="T7"/>
                </a:cxn>
                <a:cxn ang="0">
                  <a:pos x="T8" y="T9"/>
                </a:cxn>
              </a:cxnLst>
              <a:rect l="0" t="0" r="r" b="b"/>
              <a:pathLst>
                <a:path w="77" h="79">
                  <a:moveTo>
                    <a:pt x="25" y="79"/>
                  </a:moveTo>
                  <a:lnTo>
                    <a:pt x="0" y="37"/>
                  </a:lnTo>
                  <a:lnTo>
                    <a:pt x="31" y="0"/>
                  </a:lnTo>
                  <a:lnTo>
                    <a:pt x="77" y="19"/>
                  </a:lnTo>
                  <a:lnTo>
                    <a:pt x="73" y="69"/>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sp>
        <p:nvSpPr>
          <p:cNvPr id="61" name="TextBox 60">
            <a:extLst>
              <a:ext uri="{FF2B5EF4-FFF2-40B4-BE49-F238E27FC236}">
                <a16:creationId xmlns:a16="http://schemas.microsoft.com/office/drawing/2014/main" id="{A906C19B-6F7E-4826-9DF5-0626704B2C50}"/>
              </a:ext>
            </a:extLst>
          </p:cNvPr>
          <p:cNvSpPr txBox="1"/>
          <p:nvPr/>
        </p:nvSpPr>
        <p:spPr>
          <a:xfrm>
            <a:off x="18509347" y="6738519"/>
            <a:ext cx="5897146" cy="486287"/>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dirty="0"/>
              <a:t>Sell finished toy</a:t>
            </a:r>
          </a:p>
        </p:txBody>
      </p:sp>
      <p:grpSp>
        <p:nvGrpSpPr>
          <p:cNvPr id="64" name="Group 63">
            <a:extLst>
              <a:ext uri="{FF2B5EF4-FFF2-40B4-BE49-F238E27FC236}">
                <a16:creationId xmlns:a16="http://schemas.microsoft.com/office/drawing/2014/main" id="{EEFAD7AC-9AAA-46DB-B80B-57C8C2A900F6}"/>
              </a:ext>
            </a:extLst>
          </p:cNvPr>
          <p:cNvGrpSpPr/>
          <p:nvPr/>
        </p:nvGrpSpPr>
        <p:grpSpPr>
          <a:xfrm>
            <a:off x="15776192" y="3719272"/>
            <a:ext cx="793681" cy="976967"/>
            <a:chOff x="4404360" y="746775"/>
            <a:chExt cx="2697480" cy="3320413"/>
          </a:xfrm>
          <a:solidFill>
            <a:schemeClr val="accent2"/>
          </a:solidFill>
        </p:grpSpPr>
        <p:grpSp>
          <p:nvGrpSpPr>
            <p:cNvPr id="65" name="Group 64">
              <a:extLst>
                <a:ext uri="{FF2B5EF4-FFF2-40B4-BE49-F238E27FC236}">
                  <a16:creationId xmlns:a16="http://schemas.microsoft.com/office/drawing/2014/main" id="{4235E4BB-C16D-42C8-8F9A-9C752B1AAB5D}"/>
                </a:ext>
              </a:extLst>
            </p:cNvPr>
            <p:cNvGrpSpPr/>
            <p:nvPr/>
          </p:nvGrpSpPr>
          <p:grpSpPr>
            <a:xfrm>
              <a:off x="4404360" y="746775"/>
              <a:ext cx="2697480" cy="3320413"/>
              <a:chOff x="4160520" y="746775"/>
              <a:chExt cx="2697480" cy="3320413"/>
            </a:xfrm>
            <a:grpFill/>
          </p:grpSpPr>
          <p:sp>
            <p:nvSpPr>
              <p:cNvPr id="69" name="Rectangle 32">
                <a:extLst>
                  <a:ext uri="{FF2B5EF4-FFF2-40B4-BE49-F238E27FC236}">
                    <a16:creationId xmlns:a16="http://schemas.microsoft.com/office/drawing/2014/main" id="{1011CF9D-4E6C-4899-BB77-62A87B0EA624}"/>
                  </a:ext>
                </a:extLst>
              </p:cNvPr>
              <p:cNvSpPr/>
              <p:nvPr/>
            </p:nvSpPr>
            <p:spPr>
              <a:xfrm>
                <a:off x="4352158" y="746775"/>
                <a:ext cx="952500" cy="1643531"/>
              </a:xfrm>
              <a:custGeom>
                <a:avLst/>
                <a:gdLst>
                  <a:gd name="connsiteX0" fmla="*/ 0 w 365760"/>
                  <a:gd name="connsiteY0" fmla="*/ 0 h 1643531"/>
                  <a:gd name="connsiteX1" fmla="*/ 365760 w 365760"/>
                  <a:gd name="connsiteY1" fmla="*/ 0 h 1643531"/>
                  <a:gd name="connsiteX2" fmla="*/ 365760 w 365760"/>
                  <a:gd name="connsiteY2" fmla="*/ 1643531 h 1643531"/>
                  <a:gd name="connsiteX3" fmla="*/ 0 w 365760"/>
                  <a:gd name="connsiteY3" fmla="*/ 1643531 h 1643531"/>
                  <a:gd name="connsiteX4" fmla="*/ 0 w 365760"/>
                  <a:gd name="connsiteY4" fmla="*/ 0 h 1643531"/>
                  <a:gd name="connsiteX0" fmla="*/ 525780 w 891540"/>
                  <a:gd name="connsiteY0" fmla="*/ 0 h 1643531"/>
                  <a:gd name="connsiteX1" fmla="*/ 891540 w 891540"/>
                  <a:gd name="connsiteY1" fmla="*/ 0 h 1643531"/>
                  <a:gd name="connsiteX2" fmla="*/ 891540 w 891540"/>
                  <a:gd name="connsiteY2" fmla="*/ 1643531 h 1643531"/>
                  <a:gd name="connsiteX3" fmla="*/ 0 w 891540"/>
                  <a:gd name="connsiteY3" fmla="*/ 1506371 h 1643531"/>
                  <a:gd name="connsiteX4" fmla="*/ 525780 w 891540"/>
                  <a:gd name="connsiteY4" fmla="*/ 0 h 1643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540" h="1643531">
                    <a:moveTo>
                      <a:pt x="525780" y="0"/>
                    </a:moveTo>
                    <a:lnTo>
                      <a:pt x="891540" y="0"/>
                    </a:lnTo>
                    <a:lnTo>
                      <a:pt x="891540" y="1643531"/>
                    </a:lnTo>
                    <a:lnTo>
                      <a:pt x="0" y="1506371"/>
                    </a:lnTo>
                    <a:lnTo>
                      <a:pt x="525780" y="0"/>
                    </a:ln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0" name="Rectangle 32">
                <a:extLst>
                  <a:ext uri="{FF2B5EF4-FFF2-40B4-BE49-F238E27FC236}">
                    <a16:creationId xmlns:a16="http://schemas.microsoft.com/office/drawing/2014/main" id="{B37F28F5-7510-4FEA-913A-EE2CF787EB84}"/>
                  </a:ext>
                </a:extLst>
              </p:cNvPr>
              <p:cNvSpPr/>
              <p:nvPr/>
            </p:nvSpPr>
            <p:spPr>
              <a:xfrm flipH="1">
                <a:off x="5722116" y="746775"/>
                <a:ext cx="952500" cy="1643531"/>
              </a:xfrm>
              <a:custGeom>
                <a:avLst/>
                <a:gdLst>
                  <a:gd name="connsiteX0" fmla="*/ 0 w 365760"/>
                  <a:gd name="connsiteY0" fmla="*/ 0 h 1643531"/>
                  <a:gd name="connsiteX1" fmla="*/ 365760 w 365760"/>
                  <a:gd name="connsiteY1" fmla="*/ 0 h 1643531"/>
                  <a:gd name="connsiteX2" fmla="*/ 365760 w 365760"/>
                  <a:gd name="connsiteY2" fmla="*/ 1643531 h 1643531"/>
                  <a:gd name="connsiteX3" fmla="*/ 0 w 365760"/>
                  <a:gd name="connsiteY3" fmla="*/ 1643531 h 1643531"/>
                  <a:gd name="connsiteX4" fmla="*/ 0 w 365760"/>
                  <a:gd name="connsiteY4" fmla="*/ 0 h 1643531"/>
                  <a:gd name="connsiteX0" fmla="*/ 525780 w 891540"/>
                  <a:gd name="connsiteY0" fmla="*/ 0 h 1643531"/>
                  <a:gd name="connsiteX1" fmla="*/ 891540 w 891540"/>
                  <a:gd name="connsiteY1" fmla="*/ 0 h 1643531"/>
                  <a:gd name="connsiteX2" fmla="*/ 891540 w 891540"/>
                  <a:gd name="connsiteY2" fmla="*/ 1643531 h 1643531"/>
                  <a:gd name="connsiteX3" fmla="*/ 0 w 891540"/>
                  <a:gd name="connsiteY3" fmla="*/ 1506371 h 1643531"/>
                  <a:gd name="connsiteX4" fmla="*/ 525780 w 891540"/>
                  <a:gd name="connsiteY4" fmla="*/ 0 h 1643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540" h="1643531">
                    <a:moveTo>
                      <a:pt x="525780" y="0"/>
                    </a:moveTo>
                    <a:lnTo>
                      <a:pt x="891540" y="0"/>
                    </a:lnTo>
                    <a:lnTo>
                      <a:pt x="891540" y="1643531"/>
                    </a:lnTo>
                    <a:lnTo>
                      <a:pt x="0" y="1506371"/>
                    </a:lnTo>
                    <a:lnTo>
                      <a:pt x="525780" y="0"/>
                    </a:ln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1" name="Oval 70">
                <a:extLst>
                  <a:ext uri="{FF2B5EF4-FFF2-40B4-BE49-F238E27FC236}">
                    <a16:creationId xmlns:a16="http://schemas.microsoft.com/office/drawing/2014/main" id="{159EEACD-C442-4AD4-B889-15AF7E19F7ED}"/>
                  </a:ext>
                </a:extLst>
              </p:cNvPr>
              <p:cNvSpPr/>
              <p:nvPr/>
            </p:nvSpPr>
            <p:spPr>
              <a:xfrm>
                <a:off x="4274457" y="1393371"/>
                <a:ext cx="2467428" cy="2467428"/>
              </a:xfrm>
              <a:prstGeom prst="ellipse">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2" name="Rectangle 71">
                <a:extLst>
                  <a:ext uri="{FF2B5EF4-FFF2-40B4-BE49-F238E27FC236}">
                    <a16:creationId xmlns:a16="http://schemas.microsoft.com/office/drawing/2014/main" id="{7F8CB3CF-D5DE-47FC-8C24-6CA126942544}"/>
                  </a:ext>
                </a:extLst>
              </p:cNvPr>
              <p:cNvSpPr/>
              <p:nvPr/>
            </p:nvSpPr>
            <p:spPr>
              <a:xfrm>
                <a:off x="4160520" y="2542267"/>
                <a:ext cx="2697480" cy="169636"/>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3" name="Trapezoid 72">
                <a:extLst>
                  <a:ext uri="{FF2B5EF4-FFF2-40B4-BE49-F238E27FC236}">
                    <a16:creationId xmlns:a16="http://schemas.microsoft.com/office/drawing/2014/main" id="{F16A4478-B74E-4708-947E-00506BF2630E}"/>
                  </a:ext>
                </a:extLst>
              </p:cNvPr>
              <p:cNvSpPr/>
              <p:nvPr/>
            </p:nvSpPr>
            <p:spPr>
              <a:xfrm>
                <a:off x="5281301" y="1316052"/>
                <a:ext cx="461473" cy="936284"/>
              </a:xfrm>
              <a:prstGeom prst="trapezoid">
                <a:avLst/>
              </a:prstGeom>
              <a:solidFill>
                <a:srgbClr val="FFE089"/>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cxnSp>
            <p:nvCxnSpPr>
              <p:cNvPr id="74" name="Straight Connector 73">
                <a:extLst>
                  <a:ext uri="{FF2B5EF4-FFF2-40B4-BE49-F238E27FC236}">
                    <a16:creationId xmlns:a16="http://schemas.microsoft.com/office/drawing/2014/main" id="{CB50C097-0A1C-482D-8FD2-1BBB6C83BED2}"/>
                  </a:ext>
                </a:extLst>
              </p:cNvPr>
              <p:cNvCxnSpPr>
                <a:cxnSpLocks/>
              </p:cNvCxnSpPr>
              <p:nvPr/>
            </p:nvCxnSpPr>
            <p:spPr>
              <a:xfrm>
                <a:off x="5512037" y="1487375"/>
                <a:ext cx="0" cy="589253"/>
              </a:xfrm>
              <a:prstGeom prst="line">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cxnSp>
          <p:sp>
            <p:nvSpPr>
              <p:cNvPr id="75" name="Freeform: Shape 74">
                <a:extLst>
                  <a:ext uri="{FF2B5EF4-FFF2-40B4-BE49-F238E27FC236}">
                    <a16:creationId xmlns:a16="http://schemas.microsoft.com/office/drawing/2014/main" id="{BF340097-B1F3-48A1-9E38-1AE2DD47AFE5}"/>
                  </a:ext>
                </a:extLst>
              </p:cNvPr>
              <p:cNvSpPr/>
              <p:nvPr/>
            </p:nvSpPr>
            <p:spPr>
              <a:xfrm rot="19708477">
                <a:off x="4646940" y="2825878"/>
                <a:ext cx="1776734" cy="1241310"/>
              </a:xfrm>
              <a:custGeom>
                <a:avLst/>
                <a:gdLst>
                  <a:gd name="connsiteX0" fmla="*/ 1228269 w 1776734"/>
                  <a:gd name="connsiteY0" fmla="*/ 0 h 1241310"/>
                  <a:gd name="connsiteX1" fmla="*/ 1776734 w 1776734"/>
                  <a:gd name="connsiteY1" fmla="*/ 1113515 h 1241310"/>
                  <a:gd name="connsiteX2" fmla="*/ 1744053 w 1776734"/>
                  <a:gd name="connsiteY2" fmla="*/ 1130308 h 1241310"/>
                  <a:gd name="connsiteX3" fmla="*/ 587617 w 1776734"/>
                  <a:gd name="connsiteY3" fmla="*/ 1059051 h 1241310"/>
                  <a:gd name="connsiteX4" fmla="*/ 0 w 1776734"/>
                  <a:gd name="connsiteY4" fmla="*/ 60486 h 1241310"/>
                  <a:gd name="connsiteX5" fmla="*/ 260 w 1776734"/>
                  <a:gd name="connsiteY5" fmla="*/ 0 h 1241310"/>
                  <a:gd name="connsiteX6" fmla="*/ 1228269 w 1776734"/>
                  <a:gd name="connsiteY6" fmla="*/ 0 h 124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6734" h="1241310">
                    <a:moveTo>
                      <a:pt x="1228269" y="0"/>
                    </a:moveTo>
                    <a:lnTo>
                      <a:pt x="1776734" y="1113515"/>
                    </a:lnTo>
                    <a:lnTo>
                      <a:pt x="1744053" y="1130308"/>
                    </a:lnTo>
                    <a:cubicBezTo>
                      <a:pt x="1383476" y="1294116"/>
                      <a:pt x="950616" y="1281718"/>
                      <a:pt x="587617" y="1059051"/>
                    </a:cubicBezTo>
                    <a:cubicBezTo>
                      <a:pt x="224618" y="836383"/>
                      <a:pt x="17393" y="456147"/>
                      <a:pt x="0" y="60486"/>
                    </a:cubicBezTo>
                    <a:lnTo>
                      <a:pt x="260" y="0"/>
                    </a:lnTo>
                    <a:lnTo>
                      <a:pt x="1228269" y="0"/>
                    </a:ln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6" name="Oval 75">
                <a:extLst>
                  <a:ext uri="{FF2B5EF4-FFF2-40B4-BE49-F238E27FC236}">
                    <a16:creationId xmlns:a16="http://schemas.microsoft.com/office/drawing/2014/main" id="{28A2A638-F26A-424C-801F-966779D7E548}"/>
                  </a:ext>
                </a:extLst>
              </p:cNvPr>
              <p:cNvSpPr/>
              <p:nvPr/>
            </p:nvSpPr>
            <p:spPr>
              <a:xfrm>
                <a:off x="5065667" y="2184581"/>
                <a:ext cx="885009" cy="885009"/>
              </a:xfrm>
              <a:prstGeom prst="ellipse">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7" name="Oval 76">
                <a:extLst>
                  <a:ext uri="{FF2B5EF4-FFF2-40B4-BE49-F238E27FC236}">
                    <a16:creationId xmlns:a16="http://schemas.microsoft.com/office/drawing/2014/main" id="{05801249-EC15-4964-87AC-E019358CCF70}"/>
                  </a:ext>
                </a:extLst>
              </p:cNvPr>
              <p:cNvSpPr/>
              <p:nvPr/>
            </p:nvSpPr>
            <p:spPr>
              <a:xfrm>
                <a:off x="5283200" y="2402114"/>
                <a:ext cx="449943" cy="449943"/>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cxnSp>
            <p:nvCxnSpPr>
              <p:cNvPr id="78" name="Straight Connector 77">
                <a:extLst>
                  <a:ext uri="{FF2B5EF4-FFF2-40B4-BE49-F238E27FC236}">
                    <a16:creationId xmlns:a16="http://schemas.microsoft.com/office/drawing/2014/main" id="{CDE86C9E-A084-45F2-81D6-BBE0379A8E90}"/>
                  </a:ext>
                </a:extLst>
              </p:cNvPr>
              <p:cNvCxnSpPr>
                <a:cxnSpLocks/>
              </p:cNvCxnSpPr>
              <p:nvPr/>
            </p:nvCxnSpPr>
            <p:spPr>
              <a:xfrm flipH="1">
                <a:off x="5061285" y="3056021"/>
                <a:ext cx="300789" cy="846221"/>
              </a:xfrm>
              <a:prstGeom prst="line">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79" name="Straight Connector 78">
                <a:extLst>
                  <a:ext uri="{FF2B5EF4-FFF2-40B4-BE49-F238E27FC236}">
                    <a16:creationId xmlns:a16="http://schemas.microsoft.com/office/drawing/2014/main" id="{50CAD139-D674-45B1-98EA-317BDD0F5C6D}"/>
                  </a:ext>
                </a:extLst>
              </p:cNvPr>
              <p:cNvCxnSpPr>
                <a:cxnSpLocks/>
              </p:cNvCxnSpPr>
              <p:nvPr/>
            </p:nvCxnSpPr>
            <p:spPr>
              <a:xfrm>
                <a:off x="5618747" y="3072063"/>
                <a:ext cx="340895" cy="814137"/>
              </a:xfrm>
              <a:prstGeom prst="line">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cxnSp>
          <p:sp>
            <p:nvSpPr>
              <p:cNvPr id="80" name="Oval 79">
                <a:extLst>
                  <a:ext uri="{FF2B5EF4-FFF2-40B4-BE49-F238E27FC236}">
                    <a16:creationId xmlns:a16="http://schemas.microsoft.com/office/drawing/2014/main" id="{C374C309-17C8-4F13-BAAA-A30719347F39}"/>
                  </a:ext>
                </a:extLst>
              </p:cNvPr>
              <p:cNvSpPr/>
              <p:nvPr/>
            </p:nvSpPr>
            <p:spPr>
              <a:xfrm>
                <a:off x="4979505" y="964095"/>
                <a:ext cx="188844" cy="188844"/>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81" name="Oval 80">
                <a:extLst>
                  <a:ext uri="{FF2B5EF4-FFF2-40B4-BE49-F238E27FC236}">
                    <a16:creationId xmlns:a16="http://schemas.microsoft.com/office/drawing/2014/main" id="{BE6E83CC-B2C2-4240-96AD-8CF20328A67D}"/>
                  </a:ext>
                </a:extLst>
              </p:cNvPr>
              <p:cNvSpPr/>
              <p:nvPr/>
            </p:nvSpPr>
            <p:spPr>
              <a:xfrm>
                <a:off x="5880321" y="964095"/>
                <a:ext cx="188844" cy="188844"/>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sp>
          <p:nvSpPr>
            <p:cNvPr id="66" name="Oval 65">
              <a:extLst>
                <a:ext uri="{FF2B5EF4-FFF2-40B4-BE49-F238E27FC236}">
                  <a16:creationId xmlns:a16="http://schemas.microsoft.com/office/drawing/2014/main" id="{E56DE41A-D72B-4A39-9252-7B6C458930A5}"/>
                </a:ext>
              </a:extLst>
            </p:cNvPr>
            <p:cNvSpPr/>
            <p:nvPr/>
          </p:nvSpPr>
          <p:spPr>
            <a:xfrm>
              <a:off x="4937760" y="3257714"/>
              <a:ext cx="390609" cy="390609"/>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7" name="Oval 66">
              <a:extLst>
                <a:ext uri="{FF2B5EF4-FFF2-40B4-BE49-F238E27FC236}">
                  <a16:creationId xmlns:a16="http://schemas.microsoft.com/office/drawing/2014/main" id="{887F717F-69DD-4D82-9E25-70E634333CCB}"/>
                </a:ext>
              </a:extLst>
            </p:cNvPr>
            <p:cNvSpPr/>
            <p:nvPr/>
          </p:nvSpPr>
          <p:spPr>
            <a:xfrm>
              <a:off x="5547360" y="3463454"/>
              <a:ext cx="390609" cy="390609"/>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8" name="Oval 67">
              <a:extLst>
                <a:ext uri="{FF2B5EF4-FFF2-40B4-BE49-F238E27FC236}">
                  <a16:creationId xmlns:a16="http://schemas.microsoft.com/office/drawing/2014/main" id="{AB23D645-B02D-4FFF-81FF-4AB53E3083E1}"/>
                </a:ext>
              </a:extLst>
            </p:cNvPr>
            <p:cNvSpPr/>
            <p:nvPr/>
          </p:nvSpPr>
          <p:spPr>
            <a:xfrm>
              <a:off x="6141720" y="3257714"/>
              <a:ext cx="390609" cy="390609"/>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sp>
        <p:nvSpPr>
          <p:cNvPr id="82" name="Rectangle 81">
            <a:extLst>
              <a:ext uri="{FF2B5EF4-FFF2-40B4-BE49-F238E27FC236}">
                <a16:creationId xmlns:a16="http://schemas.microsoft.com/office/drawing/2014/main" id="{417A37A1-93A3-44D5-B9D9-530277130EC5}"/>
              </a:ext>
            </a:extLst>
          </p:cNvPr>
          <p:cNvSpPr/>
          <p:nvPr/>
        </p:nvSpPr>
        <p:spPr>
          <a:xfrm>
            <a:off x="3770244" y="366744"/>
            <a:ext cx="3383280" cy="701731"/>
          </a:xfrm>
          <a:prstGeom prst="rect">
            <a:avLst/>
          </a:prstGeom>
        </p:spPr>
        <p:txBody>
          <a:bodyPr vert="horz" wrap="square" lIns="182880" tIns="146304" rIns="182880" bIns="146304" rtlCol="0" anchor="t">
            <a:noAutofit/>
          </a:bodyPr>
          <a:lstStyle/>
          <a:p>
            <a:pPr defTabSz="1097278">
              <a:lnSpc>
                <a:spcPct val="90000"/>
              </a:lnSpc>
              <a:spcBef>
                <a:spcPct val="0"/>
              </a:spcBef>
            </a:pPr>
            <a:r>
              <a:rPr lang="en-US" sz="4800" b="1" spc="-120" dirty="0">
                <a:ln w="3175">
                  <a:noFill/>
                </a:ln>
                <a:solidFill>
                  <a:schemeClr val="bg2"/>
                </a:solidFill>
                <a:ea typeface="Amazon Ember Light" panose="020B0403020204020204" pitchFamily="34" charset="0"/>
                <a:cs typeface="Amazon Ember Light" panose="020B0403020204020204" pitchFamily="34" charset="0"/>
              </a:rPr>
              <a:t>Traditional </a:t>
            </a:r>
          </a:p>
        </p:txBody>
      </p:sp>
      <p:sp>
        <p:nvSpPr>
          <p:cNvPr id="83" name="Rectangle 82">
            <a:extLst>
              <a:ext uri="{FF2B5EF4-FFF2-40B4-BE49-F238E27FC236}">
                <a16:creationId xmlns:a16="http://schemas.microsoft.com/office/drawing/2014/main" id="{8AD697D2-4CF1-4CB0-8CB5-A986F172D0D4}"/>
              </a:ext>
            </a:extLst>
          </p:cNvPr>
          <p:cNvSpPr/>
          <p:nvPr/>
        </p:nvSpPr>
        <p:spPr>
          <a:xfrm>
            <a:off x="6953448" y="366744"/>
            <a:ext cx="3749040" cy="701731"/>
          </a:xfrm>
          <a:prstGeom prst="rect">
            <a:avLst/>
          </a:prstGeom>
        </p:spPr>
        <p:txBody>
          <a:bodyPr vert="horz" wrap="square" lIns="182880" tIns="146304" rIns="182880" bIns="146304" rtlCol="0" anchor="t">
            <a:noAutofit/>
          </a:bodyPr>
          <a:lstStyle/>
          <a:p>
            <a:pPr defTabSz="1097278">
              <a:lnSpc>
                <a:spcPct val="90000"/>
              </a:lnSpc>
              <a:spcBef>
                <a:spcPct val="0"/>
              </a:spcBef>
            </a:pPr>
            <a:r>
              <a:rPr lang="en-US" sz="4800" spc="-120" dirty="0">
                <a:ln w="3175">
                  <a:noFill/>
                </a:ln>
                <a:solidFill>
                  <a:schemeClr val="bg2"/>
                </a:solidFill>
                <a:latin typeface="+mj-lt"/>
                <a:ea typeface="Amazon Ember Light" panose="020B0403020204020204" pitchFamily="34" charset="0"/>
                <a:cs typeface="Amazon Ember Light" panose="020B0403020204020204" pitchFamily="34" charset="0"/>
              </a:rPr>
              <a:t>development</a:t>
            </a:r>
          </a:p>
        </p:txBody>
      </p:sp>
    </p:spTree>
    <p:extLst>
      <p:ext uri="{BB962C8B-B14F-4D97-AF65-F5344CB8AC3E}">
        <p14:creationId xmlns:p14="http://schemas.microsoft.com/office/powerpoint/2010/main" val="6587135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p159:morph option="byObject"/>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768B03-1335-4CA3-B694-7B77B53AD69E}"/>
              </a:ext>
            </a:extLst>
          </p:cNvPr>
          <p:cNvSpPr/>
          <p:nvPr/>
        </p:nvSpPr>
        <p:spPr>
          <a:xfrm>
            <a:off x="0" y="0"/>
            <a:ext cx="14630400" cy="8229600"/>
          </a:xfrm>
          <a:prstGeom prst="rect">
            <a:avLst/>
          </a:prstGeom>
          <a:gradFill>
            <a:gsLst>
              <a:gs pos="51000">
                <a:schemeClr val="accent2"/>
              </a:gs>
              <a:gs pos="100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40" name="TextBox 39">
            <a:extLst>
              <a:ext uri="{FF2B5EF4-FFF2-40B4-BE49-F238E27FC236}">
                <a16:creationId xmlns:a16="http://schemas.microsoft.com/office/drawing/2014/main" id="{F4CC2714-2275-4D67-BB0C-C36A64E9EEBA}"/>
              </a:ext>
            </a:extLst>
          </p:cNvPr>
          <p:cNvSpPr txBox="1"/>
          <p:nvPr/>
        </p:nvSpPr>
        <p:spPr>
          <a:xfrm>
            <a:off x="-8482682" y="6375268"/>
            <a:ext cx="5897146" cy="486287"/>
          </a:xfrm>
          <a:prstGeom prst="rect">
            <a:avLst/>
          </a:prstGeom>
          <a:noFill/>
        </p:spPr>
        <p:txBody>
          <a:bodyPr wrap="square" rtlCol="0">
            <a:spAutoFit/>
          </a:bodyPr>
          <a:lstStyle/>
          <a:p>
            <a:pPr algn="ctr" defTabSz="731520">
              <a:defRPr/>
            </a:pPr>
            <a:r>
              <a:rPr lang="en-US" sz="2560" dirty="0">
                <a:solidFill>
                  <a:srgbClr val="FFFFFF">
                    <a:alpha val="0"/>
                  </a:srgbClr>
                </a:solidFill>
                <a:latin typeface="Amazon Ember" panose="020B0603020204020204" pitchFamily="34" charset="0"/>
                <a:ea typeface="Amazon Ember" panose="020B0603020204020204" pitchFamily="34" charset="0"/>
                <a:cs typeface="Amazon Ember" panose="020B0603020204020204" pitchFamily="34" charset="0"/>
              </a:rPr>
              <a:t>Assemble parts</a:t>
            </a:r>
          </a:p>
        </p:txBody>
      </p:sp>
      <p:grpSp>
        <p:nvGrpSpPr>
          <p:cNvPr id="41" name="Group 40">
            <a:extLst>
              <a:ext uri="{FF2B5EF4-FFF2-40B4-BE49-F238E27FC236}">
                <a16:creationId xmlns:a16="http://schemas.microsoft.com/office/drawing/2014/main" id="{32E742F1-BB91-47D9-BB60-CE6ACC6EE855}"/>
              </a:ext>
            </a:extLst>
          </p:cNvPr>
          <p:cNvGrpSpPr/>
          <p:nvPr/>
        </p:nvGrpSpPr>
        <p:grpSpPr>
          <a:xfrm>
            <a:off x="-2382605" y="3306405"/>
            <a:ext cx="884973" cy="923690"/>
            <a:chOff x="4329550" y="3461900"/>
            <a:chExt cx="274811" cy="286834"/>
          </a:xfrm>
        </p:grpSpPr>
        <p:sp>
          <p:nvSpPr>
            <p:cNvPr id="42" name="Rectangle 57">
              <a:extLst>
                <a:ext uri="{FF2B5EF4-FFF2-40B4-BE49-F238E27FC236}">
                  <a16:creationId xmlns:a16="http://schemas.microsoft.com/office/drawing/2014/main" id="{0A681990-773C-4AC7-8517-AE62D78FC987}"/>
                </a:ext>
              </a:extLst>
            </p:cNvPr>
            <p:cNvSpPr>
              <a:spLocks noChangeArrowheads="1"/>
            </p:cNvSpPr>
            <p:nvPr/>
          </p:nvSpPr>
          <p:spPr bwMode="auto">
            <a:xfrm>
              <a:off x="4329550" y="3705795"/>
              <a:ext cx="274811" cy="42939"/>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3" name="Freeform 58">
              <a:extLst>
                <a:ext uri="{FF2B5EF4-FFF2-40B4-BE49-F238E27FC236}">
                  <a16:creationId xmlns:a16="http://schemas.microsoft.com/office/drawing/2014/main" id="{7B5D703D-4706-4BAC-BEC2-4C0721CDAFAD}"/>
                </a:ext>
              </a:extLst>
            </p:cNvPr>
            <p:cNvSpPr>
              <a:spLocks/>
            </p:cNvSpPr>
            <p:nvPr/>
          </p:nvSpPr>
          <p:spPr bwMode="auto">
            <a:xfrm>
              <a:off x="4367909" y="3632512"/>
              <a:ext cx="187215" cy="73283"/>
            </a:xfrm>
            <a:custGeom>
              <a:avLst/>
              <a:gdLst>
                <a:gd name="T0" fmla="*/ 0 w 327"/>
                <a:gd name="T1" fmla="*/ 128 h 128"/>
                <a:gd name="T2" fmla="*/ 327 w 327"/>
                <a:gd name="T3" fmla="*/ 128 h 128"/>
                <a:gd name="T4" fmla="*/ 264 w 327"/>
                <a:gd name="T5" fmla="*/ 0 h 128"/>
                <a:gd name="T6" fmla="*/ 59 w 327"/>
                <a:gd name="T7" fmla="*/ 0 h 128"/>
                <a:gd name="T8" fmla="*/ 0 w 327"/>
                <a:gd name="T9" fmla="*/ 128 h 128"/>
              </a:gdLst>
              <a:ahLst/>
              <a:cxnLst>
                <a:cxn ang="0">
                  <a:pos x="T0" y="T1"/>
                </a:cxn>
                <a:cxn ang="0">
                  <a:pos x="T2" y="T3"/>
                </a:cxn>
                <a:cxn ang="0">
                  <a:pos x="T4" y="T5"/>
                </a:cxn>
                <a:cxn ang="0">
                  <a:pos x="T6" y="T7"/>
                </a:cxn>
                <a:cxn ang="0">
                  <a:pos x="T8" y="T9"/>
                </a:cxn>
              </a:cxnLst>
              <a:rect l="0" t="0" r="r" b="b"/>
              <a:pathLst>
                <a:path w="327" h="128">
                  <a:moveTo>
                    <a:pt x="0" y="128"/>
                  </a:moveTo>
                  <a:lnTo>
                    <a:pt x="327" y="128"/>
                  </a:lnTo>
                  <a:lnTo>
                    <a:pt x="264" y="0"/>
                  </a:lnTo>
                  <a:lnTo>
                    <a:pt x="59" y="0"/>
                  </a:lnTo>
                  <a:lnTo>
                    <a:pt x="0" y="128"/>
                  </a:ln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4" name="Freeform 59">
              <a:extLst>
                <a:ext uri="{FF2B5EF4-FFF2-40B4-BE49-F238E27FC236}">
                  <a16:creationId xmlns:a16="http://schemas.microsoft.com/office/drawing/2014/main" id="{CD4E8DF7-E740-427F-B13A-EE0147753301}"/>
                </a:ext>
              </a:extLst>
            </p:cNvPr>
            <p:cNvSpPr>
              <a:spLocks/>
            </p:cNvSpPr>
            <p:nvPr/>
          </p:nvSpPr>
          <p:spPr bwMode="auto">
            <a:xfrm>
              <a:off x="4388520" y="3557511"/>
              <a:ext cx="97329" cy="75001"/>
            </a:xfrm>
            <a:custGeom>
              <a:avLst/>
              <a:gdLst>
                <a:gd name="T0" fmla="*/ 61 w 170"/>
                <a:gd name="T1" fmla="*/ 131 h 131"/>
                <a:gd name="T2" fmla="*/ 0 w 170"/>
                <a:gd name="T3" fmla="*/ 52 h 131"/>
                <a:gd name="T4" fmla="*/ 67 w 170"/>
                <a:gd name="T5" fmla="*/ 0 h 131"/>
                <a:gd name="T6" fmla="*/ 170 w 170"/>
                <a:gd name="T7" fmla="*/ 131 h 131"/>
                <a:gd name="T8" fmla="*/ 61 w 170"/>
                <a:gd name="T9" fmla="*/ 131 h 131"/>
              </a:gdLst>
              <a:ahLst/>
              <a:cxnLst>
                <a:cxn ang="0">
                  <a:pos x="T0" y="T1"/>
                </a:cxn>
                <a:cxn ang="0">
                  <a:pos x="T2" y="T3"/>
                </a:cxn>
                <a:cxn ang="0">
                  <a:pos x="T4" y="T5"/>
                </a:cxn>
                <a:cxn ang="0">
                  <a:pos x="T6" y="T7"/>
                </a:cxn>
                <a:cxn ang="0">
                  <a:pos x="T8" y="T9"/>
                </a:cxn>
              </a:cxnLst>
              <a:rect l="0" t="0" r="r" b="b"/>
              <a:pathLst>
                <a:path w="170" h="131">
                  <a:moveTo>
                    <a:pt x="61" y="131"/>
                  </a:moveTo>
                  <a:lnTo>
                    <a:pt x="0" y="52"/>
                  </a:lnTo>
                  <a:lnTo>
                    <a:pt x="67" y="0"/>
                  </a:lnTo>
                  <a:lnTo>
                    <a:pt x="170" y="131"/>
                  </a:lnTo>
                  <a:lnTo>
                    <a:pt x="61" y="131"/>
                  </a:ln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6" name="Freeform 60">
              <a:extLst>
                <a:ext uri="{FF2B5EF4-FFF2-40B4-BE49-F238E27FC236}">
                  <a16:creationId xmlns:a16="http://schemas.microsoft.com/office/drawing/2014/main" id="{6C529701-07ED-4AED-BC56-A233E3BB5189}"/>
                </a:ext>
              </a:extLst>
            </p:cNvPr>
            <p:cNvSpPr>
              <a:spLocks/>
            </p:cNvSpPr>
            <p:nvPr/>
          </p:nvSpPr>
          <p:spPr bwMode="auto">
            <a:xfrm>
              <a:off x="4361039" y="3522587"/>
              <a:ext cx="79008" cy="79008"/>
            </a:xfrm>
            <a:custGeom>
              <a:avLst/>
              <a:gdLst>
                <a:gd name="T0" fmla="*/ 33 w 66"/>
                <a:gd name="T1" fmla="*/ 0 h 66"/>
                <a:gd name="T2" fmla="*/ 66 w 66"/>
                <a:gd name="T3" fmla="*/ 33 h 66"/>
                <a:gd name="T4" fmla="*/ 65 w 66"/>
                <a:gd name="T5" fmla="*/ 42 h 66"/>
                <a:gd name="T6" fmla="*/ 55 w 66"/>
                <a:gd name="T7" fmla="*/ 29 h 66"/>
                <a:gd name="T8" fmla="*/ 23 w 66"/>
                <a:gd name="T9" fmla="*/ 54 h 66"/>
                <a:gd name="T10" fmla="*/ 31 w 66"/>
                <a:gd name="T11" fmla="*/ 66 h 66"/>
                <a:gd name="T12" fmla="*/ 0 w 66"/>
                <a:gd name="T13" fmla="*/ 33 h 66"/>
                <a:gd name="T14" fmla="*/ 33 w 66"/>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6">
                  <a:moveTo>
                    <a:pt x="33" y="0"/>
                  </a:moveTo>
                  <a:cubicBezTo>
                    <a:pt x="51" y="0"/>
                    <a:pt x="66" y="14"/>
                    <a:pt x="66" y="33"/>
                  </a:cubicBezTo>
                  <a:cubicBezTo>
                    <a:pt x="66" y="36"/>
                    <a:pt x="66" y="39"/>
                    <a:pt x="65" y="42"/>
                  </a:cubicBezTo>
                  <a:cubicBezTo>
                    <a:pt x="55" y="29"/>
                    <a:pt x="55" y="29"/>
                    <a:pt x="55" y="29"/>
                  </a:cubicBezTo>
                  <a:cubicBezTo>
                    <a:pt x="23" y="54"/>
                    <a:pt x="23" y="54"/>
                    <a:pt x="23" y="54"/>
                  </a:cubicBezTo>
                  <a:cubicBezTo>
                    <a:pt x="31" y="66"/>
                    <a:pt x="31" y="66"/>
                    <a:pt x="31" y="66"/>
                  </a:cubicBezTo>
                  <a:cubicBezTo>
                    <a:pt x="14" y="65"/>
                    <a:pt x="0" y="50"/>
                    <a:pt x="0" y="33"/>
                  </a:cubicBezTo>
                  <a:cubicBezTo>
                    <a:pt x="0" y="14"/>
                    <a:pt x="15" y="0"/>
                    <a:pt x="33"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7" name="Freeform 61">
              <a:extLst>
                <a:ext uri="{FF2B5EF4-FFF2-40B4-BE49-F238E27FC236}">
                  <a16:creationId xmlns:a16="http://schemas.microsoft.com/office/drawing/2014/main" id="{A9BE1C3E-7877-42CE-A4C1-1435801F0E92}"/>
                </a:ext>
              </a:extLst>
            </p:cNvPr>
            <p:cNvSpPr>
              <a:spLocks/>
            </p:cNvSpPr>
            <p:nvPr/>
          </p:nvSpPr>
          <p:spPr bwMode="auto">
            <a:xfrm>
              <a:off x="4468673" y="3461900"/>
              <a:ext cx="46947" cy="46374"/>
            </a:xfrm>
            <a:custGeom>
              <a:avLst/>
              <a:gdLst>
                <a:gd name="T0" fmla="*/ 23 w 39"/>
                <a:gd name="T1" fmla="*/ 31 h 39"/>
                <a:gd name="T2" fmla="*/ 11 w 39"/>
                <a:gd name="T3" fmla="*/ 12 h 39"/>
                <a:gd name="T4" fmla="*/ 0 w 39"/>
                <a:gd name="T5" fmla="*/ 19 h 39"/>
                <a:gd name="T6" fmla="*/ 19 w 39"/>
                <a:gd name="T7" fmla="*/ 0 h 39"/>
                <a:gd name="T8" fmla="*/ 39 w 39"/>
                <a:gd name="T9" fmla="*/ 20 h 39"/>
                <a:gd name="T10" fmla="*/ 19 w 39"/>
                <a:gd name="T11" fmla="*/ 39 h 39"/>
                <a:gd name="T12" fmla="*/ 14 w 39"/>
                <a:gd name="T13" fmla="*/ 38 h 39"/>
                <a:gd name="T14" fmla="*/ 23 w 39"/>
                <a:gd name="T15" fmla="*/ 31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9">
                  <a:moveTo>
                    <a:pt x="23" y="31"/>
                  </a:moveTo>
                  <a:cubicBezTo>
                    <a:pt x="11" y="12"/>
                    <a:pt x="11" y="12"/>
                    <a:pt x="11" y="12"/>
                  </a:cubicBezTo>
                  <a:cubicBezTo>
                    <a:pt x="0" y="19"/>
                    <a:pt x="0" y="19"/>
                    <a:pt x="0" y="19"/>
                  </a:cubicBezTo>
                  <a:cubicBezTo>
                    <a:pt x="0" y="9"/>
                    <a:pt x="9" y="0"/>
                    <a:pt x="19" y="0"/>
                  </a:cubicBezTo>
                  <a:cubicBezTo>
                    <a:pt x="30" y="0"/>
                    <a:pt x="39" y="9"/>
                    <a:pt x="39" y="20"/>
                  </a:cubicBezTo>
                  <a:cubicBezTo>
                    <a:pt x="39" y="30"/>
                    <a:pt x="30" y="39"/>
                    <a:pt x="19" y="39"/>
                  </a:cubicBezTo>
                  <a:cubicBezTo>
                    <a:pt x="17" y="39"/>
                    <a:pt x="15" y="38"/>
                    <a:pt x="14" y="38"/>
                  </a:cubicBezTo>
                  <a:lnTo>
                    <a:pt x="23" y="31"/>
                  </a:ln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8" name="Freeform 62">
              <a:extLst>
                <a:ext uri="{FF2B5EF4-FFF2-40B4-BE49-F238E27FC236}">
                  <a16:creationId xmlns:a16="http://schemas.microsoft.com/office/drawing/2014/main" id="{BE5F5C62-A779-4283-A6CD-36D29DC57F67}"/>
                </a:ext>
              </a:extLst>
            </p:cNvPr>
            <p:cNvSpPr>
              <a:spLocks/>
            </p:cNvSpPr>
            <p:nvPr/>
          </p:nvSpPr>
          <p:spPr bwMode="auto">
            <a:xfrm>
              <a:off x="4411421" y="3476213"/>
              <a:ext cx="85306" cy="64123"/>
            </a:xfrm>
            <a:custGeom>
              <a:avLst/>
              <a:gdLst>
                <a:gd name="T0" fmla="*/ 0 w 71"/>
                <a:gd name="T1" fmla="*/ 40 h 54"/>
                <a:gd name="T2" fmla="*/ 59 w 71"/>
                <a:gd name="T3" fmla="*/ 0 h 54"/>
                <a:gd name="T4" fmla="*/ 71 w 71"/>
                <a:gd name="T5" fmla="*/ 19 h 54"/>
                <a:gd name="T6" fmla="*/ 19 w 71"/>
                <a:gd name="T7" fmla="*/ 54 h 54"/>
                <a:gd name="T8" fmla="*/ 0 w 71"/>
                <a:gd name="T9" fmla="*/ 40 h 54"/>
              </a:gdLst>
              <a:ahLst/>
              <a:cxnLst>
                <a:cxn ang="0">
                  <a:pos x="T0" y="T1"/>
                </a:cxn>
                <a:cxn ang="0">
                  <a:pos x="T2" y="T3"/>
                </a:cxn>
                <a:cxn ang="0">
                  <a:pos x="T4" y="T5"/>
                </a:cxn>
                <a:cxn ang="0">
                  <a:pos x="T6" y="T7"/>
                </a:cxn>
                <a:cxn ang="0">
                  <a:pos x="T8" y="T9"/>
                </a:cxn>
              </a:cxnLst>
              <a:rect l="0" t="0" r="r" b="b"/>
              <a:pathLst>
                <a:path w="71" h="54">
                  <a:moveTo>
                    <a:pt x="0" y="40"/>
                  </a:moveTo>
                  <a:cubicBezTo>
                    <a:pt x="59" y="0"/>
                    <a:pt x="59" y="0"/>
                    <a:pt x="59" y="0"/>
                  </a:cubicBezTo>
                  <a:cubicBezTo>
                    <a:pt x="71" y="19"/>
                    <a:pt x="71" y="19"/>
                    <a:pt x="71" y="19"/>
                  </a:cubicBezTo>
                  <a:cubicBezTo>
                    <a:pt x="19" y="54"/>
                    <a:pt x="19" y="54"/>
                    <a:pt x="19" y="54"/>
                  </a:cubicBezTo>
                  <a:cubicBezTo>
                    <a:pt x="15" y="47"/>
                    <a:pt x="8" y="42"/>
                    <a:pt x="0" y="4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9" name="Line 63">
              <a:extLst>
                <a:ext uri="{FF2B5EF4-FFF2-40B4-BE49-F238E27FC236}">
                  <a16:creationId xmlns:a16="http://schemas.microsoft.com/office/drawing/2014/main" id="{4A447A5D-706B-422C-A247-D75284C43E64}"/>
                </a:ext>
              </a:extLst>
            </p:cNvPr>
            <p:cNvSpPr>
              <a:spLocks noChangeShapeType="1"/>
            </p:cNvSpPr>
            <p:nvPr/>
          </p:nvSpPr>
          <p:spPr bwMode="auto">
            <a:xfrm flipH="1">
              <a:off x="4513330" y="3478503"/>
              <a:ext cx="32061"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60" name="Freeform 64">
              <a:extLst>
                <a:ext uri="{FF2B5EF4-FFF2-40B4-BE49-F238E27FC236}">
                  <a16:creationId xmlns:a16="http://schemas.microsoft.com/office/drawing/2014/main" id="{2FDA6666-8323-4038-BB21-CEBADC6275F4}"/>
                </a:ext>
              </a:extLst>
            </p:cNvPr>
            <p:cNvSpPr>
              <a:spLocks/>
            </p:cNvSpPr>
            <p:nvPr/>
          </p:nvSpPr>
          <p:spPr bwMode="auto">
            <a:xfrm>
              <a:off x="4526498" y="3478503"/>
              <a:ext cx="44084" cy="45229"/>
            </a:xfrm>
            <a:custGeom>
              <a:avLst/>
              <a:gdLst>
                <a:gd name="T0" fmla="*/ 25 w 77"/>
                <a:gd name="T1" fmla="*/ 79 h 79"/>
                <a:gd name="T2" fmla="*/ 0 w 77"/>
                <a:gd name="T3" fmla="*/ 37 h 79"/>
                <a:gd name="T4" fmla="*/ 31 w 77"/>
                <a:gd name="T5" fmla="*/ 0 h 79"/>
                <a:gd name="T6" fmla="*/ 77 w 77"/>
                <a:gd name="T7" fmla="*/ 19 h 79"/>
                <a:gd name="T8" fmla="*/ 73 w 77"/>
                <a:gd name="T9" fmla="*/ 69 h 79"/>
              </a:gdLst>
              <a:ahLst/>
              <a:cxnLst>
                <a:cxn ang="0">
                  <a:pos x="T0" y="T1"/>
                </a:cxn>
                <a:cxn ang="0">
                  <a:pos x="T2" y="T3"/>
                </a:cxn>
                <a:cxn ang="0">
                  <a:pos x="T4" y="T5"/>
                </a:cxn>
                <a:cxn ang="0">
                  <a:pos x="T6" y="T7"/>
                </a:cxn>
                <a:cxn ang="0">
                  <a:pos x="T8" y="T9"/>
                </a:cxn>
              </a:cxnLst>
              <a:rect l="0" t="0" r="r" b="b"/>
              <a:pathLst>
                <a:path w="77" h="79">
                  <a:moveTo>
                    <a:pt x="25" y="79"/>
                  </a:moveTo>
                  <a:lnTo>
                    <a:pt x="0" y="37"/>
                  </a:lnTo>
                  <a:lnTo>
                    <a:pt x="31" y="0"/>
                  </a:lnTo>
                  <a:lnTo>
                    <a:pt x="77" y="19"/>
                  </a:lnTo>
                  <a:lnTo>
                    <a:pt x="73" y="69"/>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sp>
        <p:nvSpPr>
          <p:cNvPr id="26" name="TextBox 25">
            <a:extLst>
              <a:ext uri="{FF2B5EF4-FFF2-40B4-BE49-F238E27FC236}">
                <a16:creationId xmlns:a16="http://schemas.microsoft.com/office/drawing/2014/main" id="{66DBFA31-5AA0-4330-9E74-662598DF952E}"/>
              </a:ext>
            </a:extLst>
          </p:cNvPr>
          <p:cNvSpPr txBox="1"/>
          <p:nvPr/>
        </p:nvSpPr>
        <p:spPr>
          <a:xfrm>
            <a:off x="4366627" y="5198476"/>
            <a:ext cx="5897146" cy="486287"/>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dirty="0"/>
              <a:t>Sell finished toy</a:t>
            </a:r>
          </a:p>
        </p:txBody>
      </p:sp>
      <p:grpSp>
        <p:nvGrpSpPr>
          <p:cNvPr id="27" name="Group 26">
            <a:extLst>
              <a:ext uri="{FF2B5EF4-FFF2-40B4-BE49-F238E27FC236}">
                <a16:creationId xmlns:a16="http://schemas.microsoft.com/office/drawing/2014/main" id="{F9485ABF-6649-4318-88FF-8F434102F3E5}"/>
              </a:ext>
            </a:extLst>
          </p:cNvPr>
          <p:cNvGrpSpPr/>
          <p:nvPr/>
        </p:nvGrpSpPr>
        <p:grpSpPr>
          <a:xfrm>
            <a:off x="6233823" y="2365113"/>
            <a:ext cx="2149096" cy="2645390"/>
            <a:chOff x="4404360" y="746775"/>
            <a:chExt cx="2697480" cy="3320413"/>
          </a:xfrm>
          <a:solidFill>
            <a:schemeClr val="accent2"/>
          </a:solidFill>
        </p:grpSpPr>
        <p:grpSp>
          <p:nvGrpSpPr>
            <p:cNvPr id="28" name="Group 27">
              <a:extLst>
                <a:ext uri="{FF2B5EF4-FFF2-40B4-BE49-F238E27FC236}">
                  <a16:creationId xmlns:a16="http://schemas.microsoft.com/office/drawing/2014/main" id="{375316E8-FDC0-4B4B-A7C4-4CB43C5CAF3E}"/>
                </a:ext>
              </a:extLst>
            </p:cNvPr>
            <p:cNvGrpSpPr/>
            <p:nvPr/>
          </p:nvGrpSpPr>
          <p:grpSpPr>
            <a:xfrm>
              <a:off x="4404360" y="746775"/>
              <a:ext cx="2697480" cy="3320413"/>
              <a:chOff x="4160520" y="746775"/>
              <a:chExt cx="2697480" cy="3320413"/>
            </a:xfrm>
            <a:grpFill/>
          </p:grpSpPr>
          <p:sp>
            <p:nvSpPr>
              <p:cNvPr id="32" name="Rectangle 32">
                <a:extLst>
                  <a:ext uri="{FF2B5EF4-FFF2-40B4-BE49-F238E27FC236}">
                    <a16:creationId xmlns:a16="http://schemas.microsoft.com/office/drawing/2014/main" id="{BDCB9CCA-281C-4367-9DFB-74F3A8E49666}"/>
                  </a:ext>
                </a:extLst>
              </p:cNvPr>
              <p:cNvSpPr/>
              <p:nvPr/>
            </p:nvSpPr>
            <p:spPr>
              <a:xfrm>
                <a:off x="4352158" y="746775"/>
                <a:ext cx="952500" cy="1643531"/>
              </a:xfrm>
              <a:custGeom>
                <a:avLst/>
                <a:gdLst>
                  <a:gd name="connsiteX0" fmla="*/ 0 w 365760"/>
                  <a:gd name="connsiteY0" fmla="*/ 0 h 1643531"/>
                  <a:gd name="connsiteX1" fmla="*/ 365760 w 365760"/>
                  <a:gd name="connsiteY1" fmla="*/ 0 h 1643531"/>
                  <a:gd name="connsiteX2" fmla="*/ 365760 w 365760"/>
                  <a:gd name="connsiteY2" fmla="*/ 1643531 h 1643531"/>
                  <a:gd name="connsiteX3" fmla="*/ 0 w 365760"/>
                  <a:gd name="connsiteY3" fmla="*/ 1643531 h 1643531"/>
                  <a:gd name="connsiteX4" fmla="*/ 0 w 365760"/>
                  <a:gd name="connsiteY4" fmla="*/ 0 h 1643531"/>
                  <a:gd name="connsiteX0" fmla="*/ 525780 w 891540"/>
                  <a:gd name="connsiteY0" fmla="*/ 0 h 1643531"/>
                  <a:gd name="connsiteX1" fmla="*/ 891540 w 891540"/>
                  <a:gd name="connsiteY1" fmla="*/ 0 h 1643531"/>
                  <a:gd name="connsiteX2" fmla="*/ 891540 w 891540"/>
                  <a:gd name="connsiteY2" fmla="*/ 1643531 h 1643531"/>
                  <a:gd name="connsiteX3" fmla="*/ 0 w 891540"/>
                  <a:gd name="connsiteY3" fmla="*/ 1506371 h 1643531"/>
                  <a:gd name="connsiteX4" fmla="*/ 525780 w 891540"/>
                  <a:gd name="connsiteY4" fmla="*/ 0 h 1643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540" h="1643531">
                    <a:moveTo>
                      <a:pt x="525780" y="0"/>
                    </a:moveTo>
                    <a:lnTo>
                      <a:pt x="891540" y="0"/>
                    </a:lnTo>
                    <a:lnTo>
                      <a:pt x="891540" y="1643531"/>
                    </a:lnTo>
                    <a:lnTo>
                      <a:pt x="0" y="1506371"/>
                    </a:lnTo>
                    <a:lnTo>
                      <a:pt x="525780" y="0"/>
                    </a:ln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3" name="Rectangle 32">
                <a:extLst>
                  <a:ext uri="{FF2B5EF4-FFF2-40B4-BE49-F238E27FC236}">
                    <a16:creationId xmlns:a16="http://schemas.microsoft.com/office/drawing/2014/main" id="{73AB469A-BD15-4109-A1D7-0E4D0E228548}"/>
                  </a:ext>
                </a:extLst>
              </p:cNvPr>
              <p:cNvSpPr/>
              <p:nvPr/>
            </p:nvSpPr>
            <p:spPr>
              <a:xfrm flipH="1">
                <a:off x="5722116" y="746775"/>
                <a:ext cx="952500" cy="1643531"/>
              </a:xfrm>
              <a:custGeom>
                <a:avLst/>
                <a:gdLst>
                  <a:gd name="connsiteX0" fmla="*/ 0 w 365760"/>
                  <a:gd name="connsiteY0" fmla="*/ 0 h 1643531"/>
                  <a:gd name="connsiteX1" fmla="*/ 365760 w 365760"/>
                  <a:gd name="connsiteY1" fmla="*/ 0 h 1643531"/>
                  <a:gd name="connsiteX2" fmla="*/ 365760 w 365760"/>
                  <a:gd name="connsiteY2" fmla="*/ 1643531 h 1643531"/>
                  <a:gd name="connsiteX3" fmla="*/ 0 w 365760"/>
                  <a:gd name="connsiteY3" fmla="*/ 1643531 h 1643531"/>
                  <a:gd name="connsiteX4" fmla="*/ 0 w 365760"/>
                  <a:gd name="connsiteY4" fmla="*/ 0 h 1643531"/>
                  <a:gd name="connsiteX0" fmla="*/ 525780 w 891540"/>
                  <a:gd name="connsiteY0" fmla="*/ 0 h 1643531"/>
                  <a:gd name="connsiteX1" fmla="*/ 891540 w 891540"/>
                  <a:gd name="connsiteY1" fmla="*/ 0 h 1643531"/>
                  <a:gd name="connsiteX2" fmla="*/ 891540 w 891540"/>
                  <a:gd name="connsiteY2" fmla="*/ 1643531 h 1643531"/>
                  <a:gd name="connsiteX3" fmla="*/ 0 w 891540"/>
                  <a:gd name="connsiteY3" fmla="*/ 1506371 h 1643531"/>
                  <a:gd name="connsiteX4" fmla="*/ 525780 w 891540"/>
                  <a:gd name="connsiteY4" fmla="*/ 0 h 1643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540" h="1643531">
                    <a:moveTo>
                      <a:pt x="525780" y="0"/>
                    </a:moveTo>
                    <a:lnTo>
                      <a:pt x="891540" y="0"/>
                    </a:lnTo>
                    <a:lnTo>
                      <a:pt x="891540" y="1643531"/>
                    </a:lnTo>
                    <a:lnTo>
                      <a:pt x="0" y="1506371"/>
                    </a:lnTo>
                    <a:lnTo>
                      <a:pt x="525780" y="0"/>
                    </a:ln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4" name="Oval 33">
                <a:extLst>
                  <a:ext uri="{FF2B5EF4-FFF2-40B4-BE49-F238E27FC236}">
                    <a16:creationId xmlns:a16="http://schemas.microsoft.com/office/drawing/2014/main" id="{52F29EF3-53CB-49FB-A4FE-FEE942C3F55A}"/>
                  </a:ext>
                </a:extLst>
              </p:cNvPr>
              <p:cNvSpPr/>
              <p:nvPr/>
            </p:nvSpPr>
            <p:spPr>
              <a:xfrm>
                <a:off x="4274457" y="1393371"/>
                <a:ext cx="2467428" cy="2467428"/>
              </a:xfrm>
              <a:prstGeom prst="ellipse">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5" name="Rectangle 34">
                <a:extLst>
                  <a:ext uri="{FF2B5EF4-FFF2-40B4-BE49-F238E27FC236}">
                    <a16:creationId xmlns:a16="http://schemas.microsoft.com/office/drawing/2014/main" id="{545B75AC-08D8-4388-A735-57D64360CCE1}"/>
                  </a:ext>
                </a:extLst>
              </p:cNvPr>
              <p:cNvSpPr/>
              <p:nvPr/>
            </p:nvSpPr>
            <p:spPr>
              <a:xfrm>
                <a:off x="4160520" y="2542267"/>
                <a:ext cx="2697480" cy="169636"/>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6" name="Trapezoid 35">
                <a:extLst>
                  <a:ext uri="{FF2B5EF4-FFF2-40B4-BE49-F238E27FC236}">
                    <a16:creationId xmlns:a16="http://schemas.microsoft.com/office/drawing/2014/main" id="{6FEDA9AE-210F-4188-8C48-7A347DF0A8F4}"/>
                  </a:ext>
                </a:extLst>
              </p:cNvPr>
              <p:cNvSpPr/>
              <p:nvPr/>
            </p:nvSpPr>
            <p:spPr>
              <a:xfrm>
                <a:off x="5281301" y="1316052"/>
                <a:ext cx="461473" cy="936284"/>
              </a:xfrm>
              <a:prstGeom prst="trapezoid">
                <a:avLst/>
              </a:prstGeom>
              <a:solidFill>
                <a:srgbClr val="FFE089"/>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cxnSp>
            <p:nvCxnSpPr>
              <p:cNvPr id="37" name="Straight Connector 36">
                <a:extLst>
                  <a:ext uri="{FF2B5EF4-FFF2-40B4-BE49-F238E27FC236}">
                    <a16:creationId xmlns:a16="http://schemas.microsoft.com/office/drawing/2014/main" id="{6B900EF2-6228-4914-B428-05C2B817B23E}"/>
                  </a:ext>
                </a:extLst>
              </p:cNvPr>
              <p:cNvCxnSpPr>
                <a:cxnSpLocks/>
              </p:cNvCxnSpPr>
              <p:nvPr/>
            </p:nvCxnSpPr>
            <p:spPr>
              <a:xfrm>
                <a:off x="5512037" y="1487375"/>
                <a:ext cx="0" cy="589253"/>
              </a:xfrm>
              <a:prstGeom prst="line">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cxnSp>
          <p:sp>
            <p:nvSpPr>
              <p:cNvPr id="38" name="Freeform: Shape 37">
                <a:extLst>
                  <a:ext uri="{FF2B5EF4-FFF2-40B4-BE49-F238E27FC236}">
                    <a16:creationId xmlns:a16="http://schemas.microsoft.com/office/drawing/2014/main" id="{E39FE430-A69F-4530-A753-BFFAB30D9034}"/>
                  </a:ext>
                </a:extLst>
              </p:cNvPr>
              <p:cNvSpPr/>
              <p:nvPr/>
            </p:nvSpPr>
            <p:spPr>
              <a:xfrm rot="19708477">
                <a:off x="4646940" y="2825878"/>
                <a:ext cx="1776734" cy="1241310"/>
              </a:xfrm>
              <a:custGeom>
                <a:avLst/>
                <a:gdLst>
                  <a:gd name="connsiteX0" fmla="*/ 1228269 w 1776734"/>
                  <a:gd name="connsiteY0" fmla="*/ 0 h 1241310"/>
                  <a:gd name="connsiteX1" fmla="*/ 1776734 w 1776734"/>
                  <a:gd name="connsiteY1" fmla="*/ 1113515 h 1241310"/>
                  <a:gd name="connsiteX2" fmla="*/ 1744053 w 1776734"/>
                  <a:gd name="connsiteY2" fmla="*/ 1130308 h 1241310"/>
                  <a:gd name="connsiteX3" fmla="*/ 587617 w 1776734"/>
                  <a:gd name="connsiteY3" fmla="*/ 1059051 h 1241310"/>
                  <a:gd name="connsiteX4" fmla="*/ 0 w 1776734"/>
                  <a:gd name="connsiteY4" fmla="*/ 60486 h 1241310"/>
                  <a:gd name="connsiteX5" fmla="*/ 260 w 1776734"/>
                  <a:gd name="connsiteY5" fmla="*/ 0 h 1241310"/>
                  <a:gd name="connsiteX6" fmla="*/ 1228269 w 1776734"/>
                  <a:gd name="connsiteY6" fmla="*/ 0 h 124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6734" h="1241310">
                    <a:moveTo>
                      <a:pt x="1228269" y="0"/>
                    </a:moveTo>
                    <a:lnTo>
                      <a:pt x="1776734" y="1113515"/>
                    </a:lnTo>
                    <a:lnTo>
                      <a:pt x="1744053" y="1130308"/>
                    </a:lnTo>
                    <a:cubicBezTo>
                      <a:pt x="1383476" y="1294116"/>
                      <a:pt x="950616" y="1281718"/>
                      <a:pt x="587617" y="1059051"/>
                    </a:cubicBezTo>
                    <a:cubicBezTo>
                      <a:pt x="224618" y="836383"/>
                      <a:pt x="17393" y="456147"/>
                      <a:pt x="0" y="60486"/>
                    </a:cubicBezTo>
                    <a:lnTo>
                      <a:pt x="260" y="0"/>
                    </a:lnTo>
                    <a:lnTo>
                      <a:pt x="1228269" y="0"/>
                    </a:ln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9" name="Oval 38">
                <a:extLst>
                  <a:ext uri="{FF2B5EF4-FFF2-40B4-BE49-F238E27FC236}">
                    <a16:creationId xmlns:a16="http://schemas.microsoft.com/office/drawing/2014/main" id="{8A4160E4-A42E-4C03-BC57-886F8B2C4E41}"/>
                  </a:ext>
                </a:extLst>
              </p:cNvPr>
              <p:cNvSpPr/>
              <p:nvPr/>
            </p:nvSpPr>
            <p:spPr>
              <a:xfrm>
                <a:off x="5065667" y="2184581"/>
                <a:ext cx="885009" cy="885009"/>
              </a:xfrm>
              <a:prstGeom prst="ellipse">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1" name="Oval 60">
                <a:extLst>
                  <a:ext uri="{FF2B5EF4-FFF2-40B4-BE49-F238E27FC236}">
                    <a16:creationId xmlns:a16="http://schemas.microsoft.com/office/drawing/2014/main" id="{53A2A8C2-DB56-4738-A7C2-753C0FAD944A}"/>
                  </a:ext>
                </a:extLst>
              </p:cNvPr>
              <p:cNvSpPr/>
              <p:nvPr/>
            </p:nvSpPr>
            <p:spPr>
              <a:xfrm>
                <a:off x="5283200" y="2402114"/>
                <a:ext cx="449943" cy="449943"/>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cxnSp>
            <p:nvCxnSpPr>
              <p:cNvPr id="62" name="Straight Connector 61">
                <a:extLst>
                  <a:ext uri="{FF2B5EF4-FFF2-40B4-BE49-F238E27FC236}">
                    <a16:creationId xmlns:a16="http://schemas.microsoft.com/office/drawing/2014/main" id="{8ECC9606-268C-4FA2-B60A-ADA1C47C5406}"/>
                  </a:ext>
                </a:extLst>
              </p:cNvPr>
              <p:cNvCxnSpPr>
                <a:cxnSpLocks/>
              </p:cNvCxnSpPr>
              <p:nvPr/>
            </p:nvCxnSpPr>
            <p:spPr>
              <a:xfrm flipH="1">
                <a:off x="5061285" y="3056021"/>
                <a:ext cx="300789" cy="846221"/>
              </a:xfrm>
              <a:prstGeom prst="line">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63" name="Straight Connector 62">
                <a:extLst>
                  <a:ext uri="{FF2B5EF4-FFF2-40B4-BE49-F238E27FC236}">
                    <a16:creationId xmlns:a16="http://schemas.microsoft.com/office/drawing/2014/main" id="{613AA332-0D15-4478-BE09-BED9A93EBA10}"/>
                  </a:ext>
                </a:extLst>
              </p:cNvPr>
              <p:cNvCxnSpPr>
                <a:cxnSpLocks/>
              </p:cNvCxnSpPr>
              <p:nvPr/>
            </p:nvCxnSpPr>
            <p:spPr>
              <a:xfrm>
                <a:off x="5618747" y="3072063"/>
                <a:ext cx="340895" cy="814137"/>
              </a:xfrm>
              <a:prstGeom prst="line">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cxnSp>
          <p:sp>
            <p:nvSpPr>
              <p:cNvPr id="64" name="Oval 63">
                <a:extLst>
                  <a:ext uri="{FF2B5EF4-FFF2-40B4-BE49-F238E27FC236}">
                    <a16:creationId xmlns:a16="http://schemas.microsoft.com/office/drawing/2014/main" id="{DE48E88A-1826-45AA-919D-D0C156BACE5C}"/>
                  </a:ext>
                </a:extLst>
              </p:cNvPr>
              <p:cNvSpPr/>
              <p:nvPr/>
            </p:nvSpPr>
            <p:spPr>
              <a:xfrm>
                <a:off x="4979505" y="964095"/>
                <a:ext cx="188844" cy="188844"/>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5" name="Oval 64">
                <a:extLst>
                  <a:ext uri="{FF2B5EF4-FFF2-40B4-BE49-F238E27FC236}">
                    <a16:creationId xmlns:a16="http://schemas.microsoft.com/office/drawing/2014/main" id="{A6148E54-6E70-4450-B4C7-D10C0DE56AD8}"/>
                  </a:ext>
                </a:extLst>
              </p:cNvPr>
              <p:cNvSpPr/>
              <p:nvPr/>
            </p:nvSpPr>
            <p:spPr>
              <a:xfrm>
                <a:off x="5880321" y="964095"/>
                <a:ext cx="188844" cy="188844"/>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sp>
          <p:nvSpPr>
            <p:cNvPr id="29" name="Oval 28">
              <a:extLst>
                <a:ext uri="{FF2B5EF4-FFF2-40B4-BE49-F238E27FC236}">
                  <a16:creationId xmlns:a16="http://schemas.microsoft.com/office/drawing/2014/main" id="{07F0CA4C-6BEA-43AD-A257-E0C0057073CC}"/>
                </a:ext>
              </a:extLst>
            </p:cNvPr>
            <p:cNvSpPr/>
            <p:nvPr/>
          </p:nvSpPr>
          <p:spPr>
            <a:xfrm>
              <a:off x="4937760" y="3257714"/>
              <a:ext cx="390609" cy="390609"/>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0" name="Oval 29">
              <a:extLst>
                <a:ext uri="{FF2B5EF4-FFF2-40B4-BE49-F238E27FC236}">
                  <a16:creationId xmlns:a16="http://schemas.microsoft.com/office/drawing/2014/main" id="{25D8360E-9E5F-4316-B1A6-925F86B736C0}"/>
                </a:ext>
              </a:extLst>
            </p:cNvPr>
            <p:cNvSpPr/>
            <p:nvPr/>
          </p:nvSpPr>
          <p:spPr>
            <a:xfrm>
              <a:off x="5547360" y="3463454"/>
              <a:ext cx="390609" cy="390609"/>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1" name="Oval 30">
              <a:extLst>
                <a:ext uri="{FF2B5EF4-FFF2-40B4-BE49-F238E27FC236}">
                  <a16:creationId xmlns:a16="http://schemas.microsoft.com/office/drawing/2014/main" id="{DE068017-88AB-4422-B8AA-8B439A250CC7}"/>
                </a:ext>
              </a:extLst>
            </p:cNvPr>
            <p:cNvSpPr/>
            <p:nvPr/>
          </p:nvSpPr>
          <p:spPr>
            <a:xfrm>
              <a:off x="6141720" y="3257714"/>
              <a:ext cx="390609" cy="390609"/>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sp>
        <p:nvSpPr>
          <p:cNvPr id="86" name="TextBox 85">
            <a:extLst>
              <a:ext uri="{FF2B5EF4-FFF2-40B4-BE49-F238E27FC236}">
                <a16:creationId xmlns:a16="http://schemas.microsoft.com/office/drawing/2014/main" id="{7FEDB493-603A-42A9-A106-D3CC99265537}"/>
              </a:ext>
            </a:extLst>
          </p:cNvPr>
          <p:cNvSpPr txBox="1"/>
          <p:nvPr/>
        </p:nvSpPr>
        <p:spPr>
          <a:xfrm>
            <a:off x="-83902461" y="4881849"/>
            <a:ext cx="1801213" cy="732508"/>
          </a:xfrm>
          <a:prstGeom prst="rect">
            <a:avLst/>
          </a:prstGeom>
          <a:noFill/>
        </p:spPr>
        <p:txBody>
          <a:bodyPr wrap="square" rtlCol="0">
            <a:spAutoFit/>
          </a:bodyPr>
          <a:lstStyle/>
          <a:p>
            <a:pPr algn="ctr" defTabSz="731520">
              <a:defRPr/>
            </a:pPr>
            <a:r>
              <a:rPr lang="en-US" sz="208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Design </a:t>
            </a:r>
            <a:br>
              <a:rPr lang="en-US" sz="208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208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 prototype</a:t>
            </a:r>
          </a:p>
        </p:txBody>
      </p:sp>
      <p:sp>
        <p:nvSpPr>
          <p:cNvPr id="87" name="TextBox 86">
            <a:extLst>
              <a:ext uri="{FF2B5EF4-FFF2-40B4-BE49-F238E27FC236}">
                <a16:creationId xmlns:a16="http://schemas.microsoft.com/office/drawing/2014/main" id="{35EFF2B5-8E5C-476C-ABC9-84E8BF4A48A3}"/>
              </a:ext>
            </a:extLst>
          </p:cNvPr>
          <p:cNvSpPr txBox="1"/>
          <p:nvPr/>
        </p:nvSpPr>
        <p:spPr>
          <a:xfrm>
            <a:off x="-64136123" y="4881849"/>
            <a:ext cx="2067939" cy="732508"/>
          </a:xfrm>
          <a:prstGeom prst="rect">
            <a:avLst/>
          </a:prstGeom>
          <a:noFill/>
        </p:spPr>
        <p:txBody>
          <a:bodyPr wrap="square" rtlCol="0">
            <a:spAutoFit/>
          </a:bodyPr>
          <a:lstStyle/>
          <a:p>
            <a:pPr algn="ctr" defTabSz="731520">
              <a:defRPr/>
            </a:pPr>
            <a:r>
              <a:rPr lang="en-US" sz="208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Carve from </a:t>
            </a:r>
            <a:br>
              <a:rPr lang="en-US" sz="208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208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modelling clay</a:t>
            </a:r>
          </a:p>
        </p:txBody>
      </p:sp>
      <p:sp>
        <p:nvSpPr>
          <p:cNvPr id="88" name="TextBox 87">
            <a:extLst>
              <a:ext uri="{FF2B5EF4-FFF2-40B4-BE49-F238E27FC236}">
                <a16:creationId xmlns:a16="http://schemas.microsoft.com/office/drawing/2014/main" id="{B0D47666-7533-4C19-8B4A-51D2A9C84941}"/>
              </a:ext>
            </a:extLst>
          </p:cNvPr>
          <p:cNvSpPr txBox="1"/>
          <p:nvPr/>
        </p:nvSpPr>
        <p:spPr>
          <a:xfrm>
            <a:off x="-44682402" y="4894248"/>
            <a:ext cx="1827394" cy="412421"/>
          </a:xfrm>
          <a:prstGeom prst="rect">
            <a:avLst/>
          </a:prstGeom>
          <a:noFill/>
        </p:spPr>
        <p:txBody>
          <a:bodyPr wrap="square" rtlCol="0">
            <a:spAutoFit/>
          </a:bodyPr>
          <a:lstStyle/>
          <a:p>
            <a:pPr algn="ctr" defTabSz="731520">
              <a:defRPr/>
            </a:pPr>
            <a:r>
              <a:rPr lang="en-US" sz="208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Make molds</a:t>
            </a:r>
          </a:p>
        </p:txBody>
      </p:sp>
      <p:sp>
        <p:nvSpPr>
          <p:cNvPr id="89" name="TextBox 88">
            <a:extLst>
              <a:ext uri="{FF2B5EF4-FFF2-40B4-BE49-F238E27FC236}">
                <a16:creationId xmlns:a16="http://schemas.microsoft.com/office/drawing/2014/main" id="{41344148-B07D-4DBB-876B-9CC831CC6120}"/>
              </a:ext>
            </a:extLst>
          </p:cNvPr>
          <p:cNvSpPr txBox="1"/>
          <p:nvPr/>
        </p:nvSpPr>
        <p:spPr>
          <a:xfrm>
            <a:off x="-31278611" y="4881849"/>
            <a:ext cx="2453774" cy="732508"/>
          </a:xfrm>
          <a:prstGeom prst="rect">
            <a:avLst/>
          </a:prstGeom>
          <a:noFill/>
        </p:spPr>
        <p:txBody>
          <a:bodyPr wrap="square" rtlCol="0">
            <a:spAutoFit/>
          </a:bodyPr>
          <a:lstStyle/>
          <a:p>
            <a:pPr algn="ctr" defTabSz="731520">
              <a:defRPr/>
            </a:pPr>
            <a:r>
              <a:rPr lang="en-US" sz="208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Produce injection molded parts</a:t>
            </a:r>
          </a:p>
        </p:txBody>
      </p:sp>
      <p:sp>
        <p:nvSpPr>
          <p:cNvPr id="90" name="TextBox 89">
            <a:extLst>
              <a:ext uri="{FF2B5EF4-FFF2-40B4-BE49-F238E27FC236}">
                <a16:creationId xmlns:a16="http://schemas.microsoft.com/office/drawing/2014/main" id="{D3AFB164-CC6B-4C30-8615-F4159C1F1316}"/>
              </a:ext>
            </a:extLst>
          </p:cNvPr>
          <p:cNvSpPr txBox="1"/>
          <p:nvPr/>
        </p:nvSpPr>
        <p:spPr>
          <a:xfrm>
            <a:off x="-17357494" y="4881848"/>
            <a:ext cx="1877707" cy="732508"/>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dirty="0"/>
              <a:t>Assemble</a:t>
            </a:r>
            <a:br>
              <a:rPr lang="en-US" dirty="0"/>
            </a:br>
            <a:r>
              <a:rPr lang="en-US" dirty="0"/>
              <a:t>parts</a:t>
            </a:r>
          </a:p>
        </p:txBody>
      </p:sp>
      <p:grpSp>
        <p:nvGrpSpPr>
          <p:cNvPr id="91" name="Group 4">
            <a:extLst>
              <a:ext uri="{FF2B5EF4-FFF2-40B4-BE49-F238E27FC236}">
                <a16:creationId xmlns:a16="http://schemas.microsoft.com/office/drawing/2014/main" id="{B16C2082-8264-4C22-934A-8368B4BBA435}"/>
              </a:ext>
            </a:extLst>
          </p:cNvPr>
          <p:cNvGrpSpPr>
            <a:grpSpLocks noChangeAspect="1"/>
          </p:cNvGrpSpPr>
          <p:nvPr/>
        </p:nvGrpSpPr>
        <p:grpSpPr bwMode="auto">
          <a:xfrm>
            <a:off x="-83547998" y="3417322"/>
            <a:ext cx="1141704" cy="743203"/>
            <a:chOff x="4" y="5"/>
            <a:chExt cx="1146" cy="746"/>
          </a:xfrm>
        </p:grpSpPr>
        <p:sp>
          <p:nvSpPr>
            <p:cNvPr id="92" name="Freeform 5">
              <a:extLst>
                <a:ext uri="{FF2B5EF4-FFF2-40B4-BE49-F238E27FC236}">
                  <a16:creationId xmlns:a16="http://schemas.microsoft.com/office/drawing/2014/main" id="{BAD2940B-C0D9-4F18-9B27-42D64DAACB29}"/>
                </a:ext>
              </a:extLst>
            </p:cNvPr>
            <p:cNvSpPr>
              <a:spLocks/>
            </p:cNvSpPr>
            <p:nvPr/>
          </p:nvSpPr>
          <p:spPr bwMode="auto">
            <a:xfrm>
              <a:off x="111" y="5"/>
              <a:ext cx="932" cy="677"/>
            </a:xfrm>
            <a:custGeom>
              <a:avLst/>
              <a:gdLst>
                <a:gd name="T0" fmla="*/ 447 w 447"/>
                <a:gd name="T1" fmla="*/ 323 h 323"/>
                <a:gd name="T2" fmla="*/ 0 w 447"/>
                <a:gd name="T3" fmla="*/ 323 h 323"/>
                <a:gd name="T4" fmla="*/ 0 w 447"/>
                <a:gd name="T5" fmla="*/ 13 h 323"/>
                <a:gd name="T6" fmla="*/ 12 w 447"/>
                <a:gd name="T7" fmla="*/ 0 h 323"/>
                <a:gd name="T8" fmla="*/ 435 w 447"/>
                <a:gd name="T9" fmla="*/ 0 h 323"/>
                <a:gd name="T10" fmla="*/ 447 w 447"/>
                <a:gd name="T11" fmla="*/ 13 h 323"/>
                <a:gd name="T12" fmla="*/ 447 w 447"/>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447" h="323">
                  <a:moveTo>
                    <a:pt x="447" y="323"/>
                  </a:moveTo>
                  <a:cubicBezTo>
                    <a:pt x="0" y="323"/>
                    <a:pt x="0" y="323"/>
                    <a:pt x="0" y="323"/>
                  </a:cubicBezTo>
                  <a:cubicBezTo>
                    <a:pt x="0" y="13"/>
                    <a:pt x="0" y="13"/>
                    <a:pt x="0" y="13"/>
                  </a:cubicBezTo>
                  <a:cubicBezTo>
                    <a:pt x="0" y="6"/>
                    <a:pt x="5" y="0"/>
                    <a:pt x="12" y="0"/>
                  </a:cubicBezTo>
                  <a:cubicBezTo>
                    <a:pt x="435" y="0"/>
                    <a:pt x="435" y="0"/>
                    <a:pt x="435" y="0"/>
                  </a:cubicBezTo>
                  <a:cubicBezTo>
                    <a:pt x="442" y="0"/>
                    <a:pt x="447" y="6"/>
                    <a:pt x="447" y="13"/>
                  </a:cubicBezTo>
                  <a:lnTo>
                    <a:pt x="447" y="323"/>
                  </a:lnTo>
                  <a:close/>
                </a:path>
              </a:pathLst>
            </a:cu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93" name="Rectangle 6">
              <a:extLst>
                <a:ext uri="{FF2B5EF4-FFF2-40B4-BE49-F238E27FC236}">
                  <a16:creationId xmlns:a16="http://schemas.microsoft.com/office/drawing/2014/main" id="{07737A76-F07B-4F0F-A79A-D150318CE667}"/>
                </a:ext>
              </a:extLst>
            </p:cNvPr>
            <p:cNvSpPr>
              <a:spLocks noChangeArrowheads="1"/>
            </p:cNvSpPr>
            <p:nvPr/>
          </p:nvSpPr>
          <p:spPr bwMode="auto">
            <a:xfrm>
              <a:off x="152" y="49"/>
              <a:ext cx="850" cy="589"/>
            </a:xfrm>
            <a:prstGeom prst="rect">
              <a:avLst/>
            </a:pr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94" name="Freeform 7">
              <a:extLst>
                <a:ext uri="{FF2B5EF4-FFF2-40B4-BE49-F238E27FC236}">
                  <a16:creationId xmlns:a16="http://schemas.microsoft.com/office/drawing/2014/main" id="{D09AE4C9-AD21-42B6-94C1-5BB5FE03BD6E}"/>
                </a:ext>
              </a:extLst>
            </p:cNvPr>
            <p:cNvSpPr>
              <a:spLocks/>
            </p:cNvSpPr>
            <p:nvPr/>
          </p:nvSpPr>
          <p:spPr bwMode="auto">
            <a:xfrm>
              <a:off x="4" y="682"/>
              <a:ext cx="1146" cy="69"/>
            </a:xfrm>
            <a:custGeom>
              <a:avLst/>
              <a:gdLst>
                <a:gd name="T0" fmla="*/ 319 w 549"/>
                <a:gd name="T1" fmla="*/ 0 h 33"/>
                <a:gd name="T2" fmla="*/ 319 w 549"/>
                <a:gd name="T3" fmla="*/ 11 h 33"/>
                <a:gd name="T4" fmla="*/ 230 w 549"/>
                <a:gd name="T5" fmla="*/ 11 h 33"/>
                <a:gd name="T6" fmla="*/ 230 w 549"/>
                <a:gd name="T7" fmla="*/ 0 h 33"/>
                <a:gd name="T8" fmla="*/ 0 w 549"/>
                <a:gd name="T9" fmla="*/ 0 h 33"/>
                <a:gd name="T10" fmla="*/ 0 w 549"/>
                <a:gd name="T11" fmla="*/ 21 h 33"/>
                <a:gd name="T12" fmla="*/ 12 w 549"/>
                <a:gd name="T13" fmla="*/ 33 h 33"/>
                <a:gd name="T14" fmla="*/ 537 w 549"/>
                <a:gd name="T15" fmla="*/ 33 h 33"/>
                <a:gd name="T16" fmla="*/ 549 w 549"/>
                <a:gd name="T17" fmla="*/ 21 h 33"/>
                <a:gd name="T18" fmla="*/ 549 w 549"/>
                <a:gd name="T19" fmla="*/ 0 h 33"/>
                <a:gd name="T20" fmla="*/ 319 w 549"/>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9" h="33">
                  <a:moveTo>
                    <a:pt x="319" y="0"/>
                  </a:moveTo>
                  <a:cubicBezTo>
                    <a:pt x="319" y="11"/>
                    <a:pt x="319" y="11"/>
                    <a:pt x="319" y="11"/>
                  </a:cubicBezTo>
                  <a:cubicBezTo>
                    <a:pt x="230" y="11"/>
                    <a:pt x="230" y="11"/>
                    <a:pt x="230" y="11"/>
                  </a:cubicBezTo>
                  <a:cubicBezTo>
                    <a:pt x="230" y="0"/>
                    <a:pt x="230" y="0"/>
                    <a:pt x="230" y="0"/>
                  </a:cubicBezTo>
                  <a:cubicBezTo>
                    <a:pt x="0" y="0"/>
                    <a:pt x="0" y="0"/>
                    <a:pt x="0" y="0"/>
                  </a:cubicBezTo>
                  <a:cubicBezTo>
                    <a:pt x="0" y="21"/>
                    <a:pt x="0" y="21"/>
                    <a:pt x="0" y="21"/>
                  </a:cubicBezTo>
                  <a:cubicBezTo>
                    <a:pt x="0" y="28"/>
                    <a:pt x="5" y="33"/>
                    <a:pt x="12" y="33"/>
                  </a:cubicBezTo>
                  <a:cubicBezTo>
                    <a:pt x="537" y="33"/>
                    <a:pt x="537" y="33"/>
                    <a:pt x="537" y="33"/>
                  </a:cubicBezTo>
                  <a:cubicBezTo>
                    <a:pt x="544" y="33"/>
                    <a:pt x="549" y="28"/>
                    <a:pt x="549" y="21"/>
                  </a:cubicBezTo>
                  <a:cubicBezTo>
                    <a:pt x="549" y="0"/>
                    <a:pt x="549" y="0"/>
                    <a:pt x="549" y="0"/>
                  </a:cubicBezTo>
                  <a:lnTo>
                    <a:pt x="319" y="0"/>
                  </a:lnTo>
                  <a:close/>
                </a:path>
              </a:pathLst>
            </a:cu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95" name="Rectangle 8">
              <a:extLst>
                <a:ext uri="{FF2B5EF4-FFF2-40B4-BE49-F238E27FC236}">
                  <a16:creationId xmlns:a16="http://schemas.microsoft.com/office/drawing/2014/main" id="{26E60762-095E-4C52-BA38-CB5BDE4DC5B0}"/>
                </a:ext>
              </a:extLst>
            </p:cNvPr>
            <p:cNvSpPr>
              <a:spLocks noChangeArrowheads="1"/>
            </p:cNvSpPr>
            <p:nvPr/>
          </p:nvSpPr>
          <p:spPr bwMode="auto">
            <a:xfrm>
              <a:off x="668" y="188"/>
              <a:ext cx="198" cy="31"/>
            </a:xfrm>
            <a:prstGeom prst="rect">
              <a:avLst/>
            </a:pr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96" name="Line 9">
              <a:extLst>
                <a:ext uri="{FF2B5EF4-FFF2-40B4-BE49-F238E27FC236}">
                  <a16:creationId xmlns:a16="http://schemas.microsoft.com/office/drawing/2014/main" id="{BA03828C-ACEC-4BAD-8AE9-B281C57BC4E4}"/>
                </a:ext>
              </a:extLst>
            </p:cNvPr>
            <p:cNvSpPr>
              <a:spLocks noChangeShapeType="1"/>
            </p:cNvSpPr>
            <p:nvPr/>
          </p:nvSpPr>
          <p:spPr bwMode="auto">
            <a:xfrm>
              <a:off x="611" y="188"/>
              <a:ext cx="57"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97" name="Rectangle 10">
              <a:extLst>
                <a:ext uri="{FF2B5EF4-FFF2-40B4-BE49-F238E27FC236}">
                  <a16:creationId xmlns:a16="http://schemas.microsoft.com/office/drawing/2014/main" id="{3792A016-D6F4-4F3B-95A0-0527DF8C064C}"/>
                </a:ext>
              </a:extLst>
            </p:cNvPr>
            <p:cNvSpPr>
              <a:spLocks noChangeArrowheads="1"/>
            </p:cNvSpPr>
            <p:nvPr/>
          </p:nvSpPr>
          <p:spPr bwMode="auto">
            <a:xfrm>
              <a:off x="520" y="271"/>
              <a:ext cx="164" cy="168"/>
            </a:xfrm>
            <a:prstGeom prst="rect">
              <a:avLst/>
            </a:pr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98" name="Freeform 11">
              <a:extLst>
                <a:ext uri="{FF2B5EF4-FFF2-40B4-BE49-F238E27FC236}">
                  <a16:creationId xmlns:a16="http://schemas.microsoft.com/office/drawing/2014/main" id="{FF85ED96-E8DB-4354-A885-DE2B8517522C}"/>
                </a:ext>
              </a:extLst>
            </p:cNvPr>
            <p:cNvSpPr>
              <a:spLocks/>
            </p:cNvSpPr>
            <p:nvPr/>
          </p:nvSpPr>
          <p:spPr bwMode="auto">
            <a:xfrm>
              <a:off x="518" y="244"/>
              <a:ext cx="198" cy="199"/>
            </a:xfrm>
            <a:custGeom>
              <a:avLst/>
              <a:gdLst>
                <a:gd name="T0" fmla="*/ 0 w 95"/>
                <a:gd name="T1" fmla="*/ 0 h 95"/>
                <a:gd name="T2" fmla="*/ 95 w 95"/>
                <a:gd name="T3" fmla="*/ 95 h 95"/>
              </a:gdLst>
              <a:ahLst/>
              <a:cxnLst>
                <a:cxn ang="0">
                  <a:pos x="T0" y="T1"/>
                </a:cxn>
                <a:cxn ang="0">
                  <a:pos x="T2" y="T3"/>
                </a:cxn>
              </a:cxnLst>
              <a:rect l="0" t="0" r="r" b="b"/>
              <a:pathLst>
                <a:path w="95" h="95">
                  <a:moveTo>
                    <a:pt x="0" y="0"/>
                  </a:moveTo>
                  <a:cubicBezTo>
                    <a:pt x="0" y="52"/>
                    <a:pt x="43" y="95"/>
                    <a:pt x="95" y="95"/>
                  </a:cubicBezTo>
                </a:path>
              </a:pathLst>
            </a:cu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99" name="Line 12">
              <a:extLst>
                <a:ext uri="{FF2B5EF4-FFF2-40B4-BE49-F238E27FC236}">
                  <a16:creationId xmlns:a16="http://schemas.microsoft.com/office/drawing/2014/main" id="{AEBBB096-B8D4-44F4-BB2A-730679F396A0}"/>
                </a:ext>
              </a:extLst>
            </p:cNvPr>
            <p:cNvSpPr>
              <a:spLocks noChangeShapeType="1"/>
            </p:cNvSpPr>
            <p:nvPr/>
          </p:nvSpPr>
          <p:spPr bwMode="auto">
            <a:xfrm>
              <a:off x="482" y="219"/>
              <a:ext cx="0"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00" name="Line 13">
              <a:extLst>
                <a:ext uri="{FF2B5EF4-FFF2-40B4-BE49-F238E27FC236}">
                  <a16:creationId xmlns:a16="http://schemas.microsoft.com/office/drawing/2014/main" id="{AD4FA07E-6766-4ABB-BF4F-160E0107BED3}"/>
                </a:ext>
              </a:extLst>
            </p:cNvPr>
            <p:cNvSpPr>
              <a:spLocks noChangeShapeType="1"/>
            </p:cNvSpPr>
            <p:nvPr/>
          </p:nvSpPr>
          <p:spPr bwMode="auto">
            <a:xfrm>
              <a:off x="611" y="188"/>
              <a:ext cx="0" cy="16"/>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01" name="Freeform 14">
              <a:extLst>
                <a:ext uri="{FF2B5EF4-FFF2-40B4-BE49-F238E27FC236}">
                  <a16:creationId xmlns:a16="http://schemas.microsoft.com/office/drawing/2014/main" id="{1DE83E09-57F4-423D-906E-DF0D710B7A91}"/>
                </a:ext>
              </a:extLst>
            </p:cNvPr>
            <p:cNvSpPr>
              <a:spLocks/>
            </p:cNvSpPr>
            <p:nvPr/>
          </p:nvSpPr>
          <p:spPr bwMode="auto">
            <a:xfrm>
              <a:off x="328" y="152"/>
              <a:ext cx="283" cy="67"/>
            </a:xfrm>
            <a:custGeom>
              <a:avLst/>
              <a:gdLst>
                <a:gd name="T0" fmla="*/ 283 w 283"/>
                <a:gd name="T1" fmla="*/ 36 h 67"/>
                <a:gd name="T2" fmla="*/ 283 w 283"/>
                <a:gd name="T3" fmla="*/ 0 h 67"/>
                <a:gd name="T4" fmla="*/ 0 w 283"/>
                <a:gd name="T5" fmla="*/ 0 h 67"/>
                <a:gd name="T6" fmla="*/ 0 w 283"/>
                <a:gd name="T7" fmla="*/ 67 h 67"/>
                <a:gd name="T8" fmla="*/ 190 w 283"/>
                <a:gd name="T9" fmla="*/ 67 h 67"/>
              </a:gdLst>
              <a:ahLst/>
              <a:cxnLst>
                <a:cxn ang="0">
                  <a:pos x="T0" y="T1"/>
                </a:cxn>
                <a:cxn ang="0">
                  <a:pos x="T2" y="T3"/>
                </a:cxn>
                <a:cxn ang="0">
                  <a:pos x="T4" y="T5"/>
                </a:cxn>
                <a:cxn ang="0">
                  <a:pos x="T6" y="T7"/>
                </a:cxn>
                <a:cxn ang="0">
                  <a:pos x="T8" y="T9"/>
                </a:cxn>
              </a:cxnLst>
              <a:rect l="0" t="0" r="r" b="b"/>
              <a:pathLst>
                <a:path w="283" h="67">
                  <a:moveTo>
                    <a:pt x="283" y="36"/>
                  </a:moveTo>
                  <a:lnTo>
                    <a:pt x="283" y="0"/>
                  </a:lnTo>
                  <a:lnTo>
                    <a:pt x="0" y="0"/>
                  </a:lnTo>
                  <a:lnTo>
                    <a:pt x="0" y="67"/>
                  </a:lnTo>
                  <a:lnTo>
                    <a:pt x="190" y="67"/>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02" name="Line 15">
              <a:extLst>
                <a:ext uri="{FF2B5EF4-FFF2-40B4-BE49-F238E27FC236}">
                  <a16:creationId xmlns:a16="http://schemas.microsoft.com/office/drawing/2014/main" id="{7438FEEF-4AD7-4639-80B1-D49A85409483}"/>
                </a:ext>
              </a:extLst>
            </p:cNvPr>
            <p:cNvSpPr>
              <a:spLocks noChangeShapeType="1"/>
            </p:cNvSpPr>
            <p:nvPr/>
          </p:nvSpPr>
          <p:spPr bwMode="auto">
            <a:xfrm>
              <a:off x="743" y="219"/>
              <a:ext cx="0"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03" name="Line 16">
              <a:extLst>
                <a:ext uri="{FF2B5EF4-FFF2-40B4-BE49-F238E27FC236}">
                  <a16:creationId xmlns:a16="http://schemas.microsoft.com/office/drawing/2014/main" id="{C3878422-9DF4-41C9-A550-A657EBE2830F}"/>
                </a:ext>
              </a:extLst>
            </p:cNvPr>
            <p:cNvSpPr>
              <a:spLocks noChangeShapeType="1"/>
            </p:cNvSpPr>
            <p:nvPr/>
          </p:nvSpPr>
          <p:spPr bwMode="auto">
            <a:xfrm>
              <a:off x="668" y="188"/>
              <a:ext cx="0"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04" name="Freeform 17">
              <a:extLst>
                <a:ext uri="{FF2B5EF4-FFF2-40B4-BE49-F238E27FC236}">
                  <a16:creationId xmlns:a16="http://schemas.microsoft.com/office/drawing/2014/main" id="{B273706F-CF36-40FF-BAF6-A0365745B27F}"/>
                </a:ext>
              </a:extLst>
            </p:cNvPr>
            <p:cNvSpPr>
              <a:spLocks/>
            </p:cNvSpPr>
            <p:nvPr/>
          </p:nvSpPr>
          <p:spPr bwMode="auto">
            <a:xfrm>
              <a:off x="328" y="263"/>
              <a:ext cx="154" cy="67"/>
            </a:xfrm>
            <a:custGeom>
              <a:avLst/>
              <a:gdLst>
                <a:gd name="T0" fmla="*/ 154 w 154"/>
                <a:gd name="T1" fmla="*/ 0 h 67"/>
                <a:gd name="T2" fmla="*/ 0 w 154"/>
                <a:gd name="T3" fmla="*/ 0 h 67"/>
                <a:gd name="T4" fmla="*/ 0 w 154"/>
                <a:gd name="T5" fmla="*/ 67 h 67"/>
                <a:gd name="T6" fmla="*/ 154 w 154"/>
                <a:gd name="T7" fmla="*/ 67 h 67"/>
              </a:gdLst>
              <a:ahLst/>
              <a:cxnLst>
                <a:cxn ang="0">
                  <a:pos x="T0" y="T1"/>
                </a:cxn>
                <a:cxn ang="0">
                  <a:pos x="T2" y="T3"/>
                </a:cxn>
                <a:cxn ang="0">
                  <a:pos x="T4" y="T5"/>
                </a:cxn>
                <a:cxn ang="0">
                  <a:pos x="T6" y="T7"/>
                </a:cxn>
              </a:cxnLst>
              <a:rect l="0" t="0" r="r" b="b"/>
              <a:pathLst>
                <a:path w="154" h="67">
                  <a:moveTo>
                    <a:pt x="154" y="0"/>
                  </a:moveTo>
                  <a:lnTo>
                    <a:pt x="0" y="0"/>
                  </a:lnTo>
                  <a:lnTo>
                    <a:pt x="0" y="67"/>
                  </a:lnTo>
                  <a:lnTo>
                    <a:pt x="154" y="67"/>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05" name="Freeform 18">
              <a:extLst>
                <a:ext uri="{FF2B5EF4-FFF2-40B4-BE49-F238E27FC236}">
                  <a16:creationId xmlns:a16="http://schemas.microsoft.com/office/drawing/2014/main" id="{5E2BC2A5-640D-4F76-B018-C78337933EC7}"/>
                </a:ext>
              </a:extLst>
            </p:cNvPr>
            <p:cNvSpPr>
              <a:spLocks/>
            </p:cNvSpPr>
            <p:nvPr/>
          </p:nvSpPr>
          <p:spPr bwMode="auto">
            <a:xfrm>
              <a:off x="743" y="299"/>
              <a:ext cx="123" cy="31"/>
            </a:xfrm>
            <a:custGeom>
              <a:avLst/>
              <a:gdLst>
                <a:gd name="T0" fmla="*/ 0 w 123"/>
                <a:gd name="T1" fmla="*/ 31 h 31"/>
                <a:gd name="T2" fmla="*/ 123 w 123"/>
                <a:gd name="T3" fmla="*/ 31 h 31"/>
                <a:gd name="T4" fmla="*/ 123 w 123"/>
                <a:gd name="T5" fmla="*/ 0 h 31"/>
                <a:gd name="T6" fmla="*/ 0 w 123"/>
                <a:gd name="T7" fmla="*/ 0 h 31"/>
              </a:gdLst>
              <a:ahLst/>
              <a:cxnLst>
                <a:cxn ang="0">
                  <a:pos x="T0" y="T1"/>
                </a:cxn>
                <a:cxn ang="0">
                  <a:pos x="T2" y="T3"/>
                </a:cxn>
                <a:cxn ang="0">
                  <a:pos x="T4" y="T5"/>
                </a:cxn>
                <a:cxn ang="0">
                  <a:pos x="T6" y="T7"/>
                </a:cxn>
              </a:cxnLst>
              <a:rect l="0" t="0" r="r" b="b"/>
              <a:pathLst>
                <a:path w="123" h="31">
                  <a:moveTo>
                    <a:pt x="0" y="31"/>
                  </a:moveTo>
                  <a:lnTo>
                    <a:pt x="123" y="31"/>
                  </a:lnTo>
                  <a:lnTo>
                    <a:pt x="123" y="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06" name="Freeform 19">
              <a:extLst>
                <a:ext uri="{FF2B5EF4-FFF2-40B4-BE49-F238E27FC236}">
                  <a16:creationId xmlns:a16="http://schemas.microsoft.com/office/drawing/2014/main" id="{E86586D8-087B-4E69-892B-DA4893A635BF}"/>
                </a:ext>
              </a:extLst>
            </p:cNvPr>
            <p:cNvSpPr>
              <a:spLocks/>
            </p:cNvSpPr>
            <p:nvPr/>
          </p:nvSpPr>
          <p:spPr bwMode="auto">
            <a:xfrm>
              <a:off x="328" y="374"/>
              <a:ext cx="154" cy="67"/>
            </a:xfrm>
            <a:custGeom>
              <a:avLst/>
              <a:gdLst>
                <a:gd name="T0" fmla="*/ 154 w 154"/>
                <a:gd name="T1" fmla="*/ 0 h 67"/>
                <a:gd name="T2" fmla="*/ 0 w 154"/>
                <a:gd name="T3" fmla="*/ 0 h 67"/>
                <a:gd name="T4" fmla="*/ 0 w 154"/>
                <a:gd name="T5" fmla="*/ 67 h 67"/>
                <a:gd name="T6" fmla="*/ 154 w 154"/>
                <a:gd name="T7" fmla="*/ 67 h 67"/>
              </a:gdLst>
              <a:ahLst/>
              <a:cxnLst>
                <a:cxn ang="0">
                  <a:pos x="T0" y="T1"/>
                </a:cxn>
                <a:cxn ang="0">
                  <a:pos x="T2" y="T3"/>
                </a:cxn>
                <a:cxn ang="0">
                  <a:pos x="T4" y="T5"/>
                </a:cxn>
                <a:cxn ang="0">
                  <a:pos x="T6" y="T7"/>
                </a:cxn>
              </a:cxnLst>
              <a:rect l="0" t="0" r="r" b="b"/>
              <a:pathLst>
                <a:path w="154" h="67">
                  <a:moveTo>
                    <a:pt x="154" y="0"/>
                  </a:moveTo>
                  <a:lnTo>
                    <a:pt x="0" y="0"/>
                  </a:lnTo>
                  <a:lnTo>
                    <a:pt x="0" y="67"/>
                  </a:lnTo>
                  <a:lnTo>
                    <a:pt x="154" y="67"/>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07" name="Freeform 20">
              <a:extLst>
                <a:ext uri="{FF2B5EF4-FFF2-40B4-BE49-F238E27FC236}">
                  <a16:creationId xmlns:a16="http://schemas.microsoft.com/office/drawing/2014/main" id="{DC28DD66-9AE0-4208-89BE-FEBB1AF3A5BC}"/>
                </a:ext>
              </a:extLst>
            </p:cNvPr>
            <p:cNvSpPr>
              <a:spLocks/>
            </p:cNvSpPr>
            <p:nvPr/>
          </p:nvSpPr>
          <p:spPr bwMode="auto">
            <a:xfrm>
              <a:off x="743" y="410"/>
              <a:ext cx="123" cy="31"/>
            </a:xfrm>
            <a:custGeom>
              <a:avLst/>
              <a:gdLst>
                <a:gd name="T0" fmla="*/ 0 w 123"/>
                <a:gd name="T1" fmla="*/ 31 h 31"/>
                <a:gd name="T2" fmla="*/ 123 w 123"/>
                <a:gd name="T3" fmla="*/ 31 h 31"/>
                <a:gd name="T4" fmla="*/ 123 w 123"/>
                <a:gd name="T5" fmla="*/ 0 h 31"/>
                <a:gd name="T6" fmla="*/ 0 w 123"/>
                <a:gd name="T7" fmla="*/ 0 h 31"/>
              </a:gdLst>
              <a:ahLst/>
              <a:cxnLst>
                <a:cxn ang="0">
                  <a:pos x="T0" y="T1"/>
                </a:cxn>
                <a:cxn ang="0">
                  <a:pos x="T2" y="T3"/>
                </a:cxn>
                <a:cxn ang="0">
                  <a:pos x="T4" y="T5"/>
                </a:cxn>
                <a:cxn ang="0">
                  <a:pos x="T6" y="T7"/>
                </a:cxn>
              </a:cxnLst>
              <a:rect l="0" t="0" r="r" b="b"/>
              <a:pathLst>
                <a:path w="123" h="31">
                  <a:moveTo>
                    <a:pt x="0" y="31"/>
                  </a:moveTo>
                  <a:lnTo>
                    <a:pt x="123" y="31"/>
                  </a:lnTo>
                  <a:lnTo>
                    <a:pt x="123" y="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08" name="Freeform 21">
              <a:extLst>
                <a:ext uri="{FF2B5EF4-FFF2-40B4-BE49-F238E27FC236}">
                  <a16:creationId xmlns:a16="http://schemas.microsoft.com/office/drawing/2014/main" id="{40597A9F-11E7-4B4A-A2DF-34C901B27061}"/>
                </a:ext>
              </a:extLst>
            </p:cNvPr>
            <p:cNvSpPr>
              <a:spLocks/>
            </p:cNvSpPr>
            <p:nvPr/>
          </p:nvSpPr>
          <p:spPr bwMode="auto">
            <a:xfrm>
              <a:off x="328" y="487"/>
              <a:ext cx="283" cy="65"/>
            </a:xfrm>
            <a:custGeom>
              <a:avLst/>
              <a:gdLst>
                <a:gd name="T0" fmla="*/ 283 w 283"/>
                <a:gd name="T1" fmla="*/ 34 h 65"/>
                <a:gd name="T2" fmla="*/ 283 w 283"/>
                <a:gd name="T3" fmla="*/ 0 h 65"/>
                <a:gd name="T4" fmla="*/ 0 w 283"/>
                <a:gd name="T5" fmla="*/ 0 h 65"/>
                <a:gd name="T6" fmla="*/ 0 w 283"/>
                <a:gd name="T7" fmla="*/ 65 h 65"/>
                <a:gd name="T8" fmla="*/ 283 w 283"/>
                <a:gd name="T9" fmla="*/ 65 h 65"/>
                <a:gd name="T10" fmla="*/ 283 w 283"/>
                <a:gd name="T11" fmla="*/ 34 h 65"/>
              </a:gdLst>
              <a:ahLst/>
              <a:cxnLst>
                <a:cxn ang="0">
                  <a:pos x="T0" y="T1"/>
                </a:cxn>
                <a:cxn ang="0">
                  <a:pos x="T2" y="T3"/>
                </a:cxn>
                <a:cxn ang="0">
                  <a:pos x="T4" y="T5"/>
                </a:cxn>
                <a:cxn ang="0">
                  <a:pos x="T6" y="T7"/>
                </a:cxn>
                <a:cxn ang="0">
                  <a:pos x="T8" y="T9"/>
                </a:cxn>
                <a:cxn ang="0">
                  <a:pos x="T10" y="T11"/>
                </a:cxn>
              </a:cxnLst>
              <a:rect l="0" t="0" r="r" b="b"/>
              <a:pathLst>
                <a:path w="283" h="65">
                  <a:moveTo>
                    <a:pt x="283" y="34"/>
                  </a:moveTo>
                  <a:lnTo>
                    <a:pt x="283" y="0"/>
                  </a:lnTo>
                  <a:lnTo>
                    <a:pt x="0" y="0"/>
                  </a:lnTo>
                  <a:lnTo>
                    <a:pt x="0" y="65"/>
                  </a:lnTo>
                  <a:lnTo>
                    <a:pt x="283" y="65"/>
                  </a:lnTo>
                  <a:lnTo>
                    <a:pt x="283" y="34"/>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09" name="Rectangle 22">
              <a:extLst>
                <a:ext uri="{FF2B5EF4-FFF2-40B4-BE49-F238E27FC236}">
                  <a16:creationId xmlns:a16="http://schemas.microsoft.com/office/drawing/2014/main" id="{04C93C8C-8F14-4041-AE74-C1F1FA9F5869}"/>
                </a:ext>
              </a:extLst>
            </p:cNvPr>
            <p:cNvSpPr>
              <a:spLocks noChangeArrowheads="1"/>
            </p:cNvSpPr>
            <p:nvPr/>
          </p:nvSpPr>
          <p:spPr bwMode="auto">
            <a:xfrm>
              <a:off x="668" y="521"/>
              <a:ext cx="198" cy="31"/>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10" name="Line 23">
              <a:extLst>
                <a:ext uri="{FF2B5EF4-FFF2-40B4-BE49-F238E27FC236}">
                  <a16:creationId xmlns:a16="http://schemas.microsoft.com/office/drawing/2014/main" id="{C9A74E2C-3C3E-4522-99A8-470046ADE731}"/>
                </a:ext>
              </a:extLst>
            </p:cNvPr>
            <p:cNvSpPr>
              <a:spLocks noChangeShapeType="1"/>
            </p:cNvSpPr>
            <p:nvPr/>
          </p:nvSpPr>
          <p:spPr bwMode="auto">
            <a:xfrm flipH="1">
              <a:off x="611" y="521"/>
              <a:ext cx="57"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11" name="Line 24">
              <a:extLst>
                <a:ext uri="{FF2B5EF4-FFF2-40B4-BE49-F238E27FC236}">
                  <a16:creationId xmlns:a16="http://schemas.microsoft.com/office/drawing/2014/main" id="{73F560E2-A555-4860-81AA-995EEAEA5FE2}"/>
                </a:ext>
              </a:extLst>
            </p:cNvPr>
            <p:cNvSpPr>
              <a:spLocks noChangeShapeType="1"/>
            </p:cNvSpPr>
            <p:nvPr/>
          </p:nvSpPr>
          <p:spPr bwMode="auto">
            <a:xfrm>
              <a:off x="743" y="219"/>
              <a:ext cx="0"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12" name="Line 25">
              <a:extLst>
                <a:ext uri="{FF2B5EF4-FFF2-40B4-BE49-F238E27FC236}">
                  <a16:creationId xmlns:a16="http://schemas.microsoft.com/office/drawing/2014/main" id="{CC1B61A2-D377-407B-BC30-F88DD4B44952}"/>
                </a:ext>
              </a:extLst>
            </p:cNvPr>
            <p:cNvSpPr>
              <a:spLocks noChangeShapeType="1"/>
            </p:cNvSpPr>
            <p:nvPr/>
          </p:nvSpPr>
          <p:spPr bwMode="auto">
            <a:xfrm>
              <a:off x="743" y="299"/>
              <a:ext cx="0"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113" name="Group 28">
            <a:extLst>
              <a:ext uri="{FF2B5EF4-FFF2-40B4-BE49-F238E27FC236}">
                <a16:creationId xmlns:a16="http://schemas.microsoft.com/office/drawing/2014/main" id="{FBC8A679-02EC-4372-982C-A867F1CBDEC5}"/>
              </a:ext>
            </a:extLst>
          </p:cNvPr>
          <p:cNvGrpSpPr>
            <a:grpSpLocks noChangeAspect="1"/>
          </p:cNvGrpSpPr>
          <p:nvPr/>
        </p:nvGrpSpPr>
        <p:grpSpPr bwMode="auto">
          <a:xfrm>
            <a:off x="-30417226" y="3087042"/>
            <a:ext cx="850152" cy="1291160"/>
            <a:chOff x="9" y="-1"/>
            <a:chExt cx="667" cy="1013"/>
          </a:xfrm>
        </p:grpSpPr>
        <p:sp>
          <p:nvSpPr>
            <p:cNvPr id="114" name="Freeform 29">
              <a:extLst>
                <a:ext uri="{FF2B5EF4-FFF2-40B4-BE49-F238E27FC236}">
                  <a16:creationId xmlns:a16="http://schemas.microsoft.com/office/drawing/2014/main" id="{2DEBD891-F530-43F6-996E-8A2CAE16AB6F}"/>
                </a:ext>
              </a:extLst>
            </p:cNvPr>
            <p:cNvSpPr>
              <a:spLocks/>
            </p:cNvSpPr>
            <p:nvPr/>
          </p:nvSpPr>
          <p:spPr bwMode="auto">
            <a:xfrm>
              <a:off x="9" y="334"/>
              <a:ext cx="574" cy="466"/>
            </a:xfrm>
            <a:custGeom>
              <a:avLst/>
              <a:gdLst>
                <a:gd name="T0" fmla="*/ 274 w 274"/>
                <a:gd name="T1" fmla="*/ 0 h 223"/>
                <a:gd name="T2" fmla="*/ 0 w 274"/>
                <a:gd name="T3" fmla="*/ 0 h 223"/>
                <a:gd name="T4" fmla="*/ 116 w 274"/>
                <a:gd name="T5" fmla="*/ 177 h 223"/>
                <a:gd name="T6" fmla="*/ 86 w 274"/>
                <a:gd name="T7" fmla="*/ 223 h 223"/>
                <a:gd name="T8" fmla="*/ 104 w 274"/>
                <a:gd name="T9" fmla="*/ 220 h 223"/>
                <a:gd name="T10" fmla="*/ 164 w 274"/>
                <a:gd name="T11" fmla="*/ 220 h 223"/>
                <a:gd name="T12" fmla="*/ 186 w 274"/>
                <a:gd name="T13" fmla="*/ 223 h 223"/>
                <a:gd name="T14" fmla="*/ 156 w 274"/>
                <a:gd name="T15" fmla="*/ 178 h 223"/>
                <a:gd name="T16" fmla="*/ 274 w 274"/>
                <a:gd name="T1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 h="223">
                  <a:moveTo>
                    <a:pt x="274" y="0"/>
                  </a:moveTo>
                  <a:cubicBezTo>
                    <a:pt x="0" y="0"/>
                    <a:pt x="0" y="0"/>
                    <a:pt x="0" y="0"/>
                  </a:cubicBezTo>
                  <a:cubicBezTo>
                    <a:pt x="116" y="177"/>
                    <a:pt x="116" y="177"/>
                    <a:pt x="116" y="177"/>
                  </a:cubicBezTo>
                  <a:cubicBezTo>
                    <a:pt x="86" y="223"/>
                    <a:pt x="86" y="223"/>
                    <a:pt x="86" y="223"/>
                  </a:cubicBezTo>
                  <a:cubicBezTo>
                    <a:pt x="104" y="220"/>
                    <a:pt x="104" y="220"/>
                    <a:pt x="104" y="220"/>
                  </a:cubicBezTo>
                  <a:cubicBezTo>
                    <a:pt x="123" y="217"/>
                    <a:pt x="144" y="217"/>
                    <a:pt x="164" y="220"/>
                  </a:cubicBezTo>
                  <a:cubicBezTo>
                    <a:pt x="186" y="223"/>
                    <a:pt x="186" y="223"/>
                    <a:pt x="186" y="223"/>
                  </a:cubicBezTo>
                  <a:cubicBezTo>
                    <a:pt x="156" y="178"/>
                    <a:pt x="156" y="178"/>
                    <a:pt x="156" y="178"/>
                  </a:cubicBezTo>
                  <a:lnTo>
                    <a:pt x="274" y="0"/>
                  </a:lnTo>
                  <a:close/>
                </a:path>
              </a:pathLst>
            </a:cu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15" name="Rectangle 30">
              <a:extLst>
                <a:ext uri="{FF2B5EF4-FFF2-40B4-BE49-F238E27FC236}">
                  <a16:creationId xmlns:a16="http://schemas.microsoft.com/office/drawing/2014/main" id="{F69CBFFA-7576-4F1E-A03A-EAC2AEA034BC}"/>
                </a:ext>
              </a:extLst>
            </p:cNvPr>
            <p:cNvSpPr>
              <a:spLocks noChangeArrowheads="1"/>
            </p:cNvSpPr>
            <p:nvPr/>
          </p:nvSpPr>
          <p:spPr bwMode="auto">
            <a:xfrm>
              <a:off x="9" y="269"/>
              <a:ext cx="574" cy="31"/>
            </a:xfrm>
            <a:prstGeom prst="rect">
              <a:avLst/>
            </a:pr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16" name="Line 31">
              <a:extLst>
                <a:ext uri="{FF2B5EF4-FFF2-40B4-BE49-F238E27FC236}">
                  <a16:creationId xmlns:a16="http://schemas.microsoft.com/office/drawing/2014/main" id="{B91C53A2-3C3C-4EBC-85FE-011CFCBF6B12}"/>
                </a:ext>
              </a:extLst>
            </p:cNvPr>
            <p:cNvSpPr>
              <a:spLocks noChangeShapeType="1"/>
            </p:cNvSpPr>
            <p:nvPr/>
          </p:nvSpPr>
          <p:spPr bwMode="auto">
            <a:xfrm>
              <a:off x="309" y="-1"/>
              <a:ext cx="0" cy="243"/>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17" name="Line 32">
              <a:extLst>
                <a:ext uri="{FF2B5EF4-FFF2-40B4-BE49-F238E27FC236}">
                  <a16:creationId xmlns:a16="http://schemas.microsoft.com/office/drawing/2014/main" id="{01B4E746-7016-48D4-A46A-397097AC5B53}"/>
                </a:ext>
              </a:extLst>
            </p:cNvPr>
            <p:cNvSpPr>
              <a:spLocks noChangeShapeType="1"/>
            </p:cNvSpPr>
            <p:nvPr/>
          </p:nvSpPr>
          <p:spPr bwMode="auto">
            <a:xfrm>
              <a:off x="175" y="74"/>
              <a:ext cx="0" cy="134"/>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18" name="Line 33">
              <a:extLst>
                <a:ext uri="{FF2B5EF4-FFF2-40B4-BE49-F238E27FC236}">
                  <a16:creationId xmlns:a16="http://schemas.microsoft.com/office/drawing/2014/main" id="{028B4654-03B5-466E-9CF2-A41FB8CB0EA6}"/>
                </a:ext>
              </a:extLst>
            </p:cNvPr>
            <p:cNvSpPr>
              <a:spLocks noChangeShapeType="1"/>
            </p:cNvSpPr>
            <p:nvPr/>
          </p:nvSpPr>
          <p:spPr bwMode="auto">
            <a:xfrm>
              <a:off x="443" y="74"/>
              <a:ext cx="0" cy="134"/>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19" name="Line 34">
              <a:extLst>
                <a:ext uri="{FF2B5EF4-FFF2-40B4-BE49-F238E27FC236}">
                  <a16:creationId xmlns:a16="http://schemas.microsoft.com/office/drawing/2014/main" id="{970B9699-8F74-48EE-A683-ABFAE7B0A214}"/>
                </a:ext>
              </a:extLst>
            </p:cNvPr>
            <p:cNvSpPr>
              <a:spLocks noChangeShapeType="1"/>
            </p:cNvSpPr>
            <p:nvPr/>
          </p:nvSpPr>
          <p:spPr bwMode="auto">
            <a:xfrm>
              <a:off x="303" y="828"/>
              <a:ext cx="0" cy="134"/>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20" name="Freeform 35">
              <a:extLst>
                <a:ext uri="{FF2B5EF4-FFF2-40B4-BE49-F238E27FC236}">
                  <a16:creationId xmlns:a16="http://schemas.microsoft.com/office/drawing/2014/main" id="{03F90081-6A15-473F-8B82-4ABF7249DE07}"/>
                </a:ext>
              </a:extLst>
            </p:cNvPr>
            <p:cNvSpPr>
              <a:spLocks/>
            </p:cNvSpPr>
            <p:nvPr/>
          </p:nvSpPr>
          <p:spPr bwMode="auto">
            <a:xfrm>
              <a:off x="240" y="451"/>
              <a:ext cx="165" cy="42"/>
            </a:xfrm>
            <a:custGeom>
              <a:avLst/>
              <a:gdLst>
                <a:gd name="T0" fmla="*/ 69 w 79"/>
                <a:gd name="T1" fmla="*/ 20 h 20"/>
                <a:gd name="T2" fmla="*/ 10 w 79"/>
                <a:gd name="T3" fmla="*/ 20 h 20"/>
                <a:gd name="T4" fmla="*/ 0 w 79"/>
                <a:gd name="T5" fmla="*/ 10 h 20"/>
                <a:gd name="T6" fmla="*/ 0 w 79"/>
                <a:gd name="T7" fmla="*/ 10 h 20"/>
                <a:gd name="T8" fmla="*/ 10 w 79"/>
                <a:gd name="T9" fmla="*/ 0 h 20"/>
                <a:gd name="T10" fmla="*/ 69 w 79"/>
                <a:gd name="T11" fmla="*/ 0 h 20"/>
                <a:gd name="T12" fmla="*/ 79 w 79"/>
                <a:gd name="T13" fmla="*/ 10 h 20"/>
                <a:gd name="T14" fmla="*/ 79 w 79"/>
                <a:gd name="T15" fmla="*/ 10 h 20"/>
                <a:gd name="T16" fmla="*/ 69 w 79"/>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20">
                  <a:moveTo>
                    <a:pt x="69" y="20"/>
                  </a:moveTo>
                  <a:cubicBezTo>
                    <a:pt x="10" y="20"/>
                    <a:pt x="10" y="20"/>
                    <a:pt x="10" y="20"/>
                  </a:cubicBezTo>
                  <a:cubicBezTo>
                    <a:pt x="4" y="20"/>
                    <a:pt x="0" y="15"/>
                    <a:pt x="0" y="10"/>
                  </a:cubicBezTo>
                  <a:cubicBezTo>
                    <a:pt x="0" y="10"/>
                    <a:pt x="0" y="10"/>
                    <a:pt x="0" y="10"/>
                  </a:cubicBezTo>
                  <a:cubicBezTo>
                    <a:pt x="0" y="4"/>
                    <a:pt x="4" y="0"/>
                    <a:pt x="10" y="0"/>
                  </a:cubicBezTo>
                  <a:cubicBezTo>
                    <a:pt x="69" y="0"/>
                    <a:pt x="69" y="0"/>
                    <a:pt x="69" y="0"/>
                  </a:cubicBezTo>
                  <a:cubicBezTo>
                    <a:pt x="75" y="0"/>
                    <a:pt x="79" y="4"/>
                    <a:pt x="79" y="10"/>
                  </a:cubicBezTo>
                  <a:cubicBezTo>
                    <a:pt x="79" y="10"/>
                    <a:pt x="79" y="10"/>
                    <a:pt x="79" y="10"/>
                  </a:cubicBezTo>
                  <a:cubicBezTo>
                    <a:pt x="79" y="15"/>
                    <a:pt x="75" y="20"/>
                    <a:pt x="69" y="20"/>
                  </a:cubicBez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21" name="Freeform 36">
              <a:extLst>
                <a:ext uri="{FF2B5EF4-FFF2-40B4-BE49-F238E27FC236}">
                  <a16:creationId xmlns:a16="http://schemas.microsoft.com/office/drawing/2014/main" id="{7A236E61-FFC0-4DF2-AF71-6E8CDBBC0503}"/>
                </a:ext>
              </a:extLst>
            </p:cNvPr>
            <p:cNvSpPr>
              <a:spLocks/>
            </p:cNvSpPr>
            <p:nvPr/>
          </p:nvSpPr>
          <p:spPr bwMode="auto">
            <a:xfrm>
              <a:off x="43" y="468"/>
              <a:ext cx="633" cy="544"/>
            </a:xfrm>
            <a:custGeom>
              <a:avLst/>
              <a:gdLst>
                <a:gd name="T0" fmla="*/ 173 w 302"/>
                <a:gd name="T1" fmla="*/ 0 h 260"/>
                <a:gd name="T2" fmla="*/ 229 w 302"/>
                <a:gd name="T3" fmla="*/ 0 h 260"/>
                <a:gd name="T4" fmla="*/ 302 w 302"/>
                <a:gd name="T5" fmla="*/ 73 h 260"/>
                <a:gd name="T6" fmla="*/ 302 w 302"/>
                <a:gd name="T7" fmla="*/ 260 h 260"/>
                <a:gd name="T8" fmla="*/ 0 w 302"/>
                <a:gd name="T9" fmla="*/ 260 h 260"/>
              </a:gdLst>
              <a:ahLst/>
              <a:cxnLst>
                <a:cxn ang="0">
                  <a:pos x="T0" y="T1"/>
                </a:cxn>
                <a:cxn ang="0">
                  <a:pos x="T2" y="T3"/>
                </a:cxn>
                <a:cxn ang="0">
                  <a:pos x="T4" y="T5"/>
                </a:cxn>
                <a:cxn ang="0">
                  <a:pos x="T6" y="T7"/>
                </a:cxn>
                <a:cxn ang="0">
                  <a:pos x="T8" y="T9"/>
                </a:cxn>
              </a:cxnLst>
              <a:rect l="0" t="0" r="r" b="b"/>
              <a:pathLst>
                <a:path w="302" h="260">
                  <a:moveTo>
                    <a:pt x="173" y="0"/>
                  </a:moveTo>
                  <a:cubicBezTo>
                    <a:pt x="229" y="0"/>
                    <a:pt x="229" y="0"/>
                    <a:pt x="229" y="0"/>
                  </a:cubicBezTo>
                  <a:cubicBezTo>
                    <a:pt x="269" y="0"/>
                    <a:pt x="302" y="33"/>
                    <a:pt x="302" y="73"/>
                  </a:cubicBezTo>
                  <a:cubicBezTo>
                    <a:pt x="302" y="260"/>
                    <a:pt x="302" y="260"/>
                    <a:pt x="302" y="260"/>
                  </a:cubicBezTo>
                  <a:cubicBezTo>
                    <a:pt x="0" y="260"/>
                    <a:pt x="0" y="260"/>
                    <a:pt x="0" y="260"/>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22" name="Line 37">
              <a:extLst>
                <a:ext uri="{FF2B5EF4-FFF2-40B4-BE49-F238E27FC236}">
                  <a16:creationId xmlns:a16="http://schemas.microsoft.com/office/drawing/2014/main" id="{50959D47-8D75-449B-A4B0-1BE5956B17F2}"/>
                </a:ext>
              </a:extLst>
            </p:cNvPr>
            <p:cNvSpPr>
              <a:spLocks noChangeShapeType="1"/>
            </p:cNvSpPr>
            <p:nvPr/>
          </p:nvSpPr>
          <p:spPr bwMode="auto">
            <a:xfrm>
              <a:off x="259" y="702"/>
              <a:ext cx="81"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123" name="Group 122">
            <a:extLst>
              <a:ext uri="{FF2B5EF4-FFF2-40B4-BE49-F238E27FC236}">
                <a16:creationId xmlns:a16="http://schemas.microsoft.com/office/drawing/2014/main" id="{642DF4DD-F0C1-4E44-9678-4D82FA9BF31A}"/>
              </a:ext>
            </a:extLst>
          </p:cNvPr>
          <p:cNvGrpSpPr/>
          <p:nvPr/>
        </p:nvGrpSpPr>
        <p:grpSpPr>
          <a:xfrm>
            <a:off x="-63681450" y="3199310"/>
            <a:ext cx="1201165" cy="1179226"/>
            <a:chOff x="2078736" y="2042296"/>
            <a:chExt cx="678796" cy="666398"/>
          </a:xfrm>
        </p:grpSpPr>
        <p:sp>
          <p:nvSpPr>
            <p:cNvPr id="124" name="Freeform 60">
              <a:extLst>
                <a:ext uri="{FF2B5EF4-FFF2-40B4-BE49-F238E27FC236}">
                  <a16:creationId xmlns:a16="http://schemas.microsoft.com/office/drawing/2014/main" id="{6029FC50-A5FB-48AE-A609-7B47B2F66401}"/>
                </a:ext>
              </a:extLst>
            </p:cNvPr>
            <p:cNvSpPr>
              <a:spLocks/>
            </p:cNvSpPr>
            <p:nvPr/>
          </p:nvSpPr>
          <p:spPr bwMode="auto">
            <a:xfrm>
              <a:off x="2078736" y="2595296"/>
              <a:ext cx="53314" cy="113398"/>
            </a:xfrm>
            <a:custGeom>
              <a:avLst/>
              <a:gdLst>
                <a:gd name="T0" fmla="*/ 63 w 63"/>
                <a:gd name="T1" fmla="*/ 134 h 134"/>
                <a:gd name="T2" fmla="*/ 0 w 63"/>
                <a:gd name="T3" fmla="*/ 134 h 134"/>
                <a:gd name="T4" fmla="*/ 0 w 63"/>
                <a:gd name="T5" fmla="*/ 0 h 134"/>
              </a:gdLst>
              <a:ahLst/>
              <a:cxnLst>
                <a:cxn ang="0">
                  <a:pos x="T0" y="T1"/>
                </a:cxn>
                <a:cxn ang="0">
                  <a:pos x="T2" y="T3"/>
                </a:cxn>
                <a:cxn ang="0">
                  <a:pos x="T4" y="T5"/>
                </a:cxn>
              </a:cxnLst>
              <a:rect l="0" t="0" r="r" b="b"/>
              <a:pathLst>
                <a:path w="63" h="134">
                  <a:moveTo>
                    <a:pt x="63" y="134"/>
                  </a:moveTo>
                  <a:lnTo>
                    <a:pt x="0" y="134"/>
                  </a:lnTo>
                  <a:lnTo>
                    <a:pt x="0" y="0"/>
                  </a:lnTo>
                </a:path>
              </a:pathLst>
            </a:cu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25" name="Freeform 57">
              <a:extLst>
                <a:ext uri="{FF2B5EF4-FFF2-40B4-BE49-F238E27FC236}">
                  <a16:creationId xmlns:a16="http://schemas.microsoft.com/office/drawing/2014/main" id="{F308D580-159B-4F0E-9616-93B265131B34}"/>
                </a:ext>
              </a:extLst>
            </p:cNvPr>
            <p:cNvSpPr>
              <a:spLocks/>
            </p:cNvSpPr>
            <p:nvPr/>
          </p:nvSpPr>
          <p:spPr bwMode="auto">
            <a:xfrm>
              <a:off x="2705910" y="2042296"/>
              <a:ext cx="51622" cy="118476"/>
            </a:xfrm>
            <a:custGeom>
              <a:avLst/>
              <a:gdLst>
                <a:gd name="T0" fmla="*/ 61 w 61"/>
                <a:gd name="T1" fmla="*/ 140 h 140"/>
                <a:gd name="T2" fmla="*/ 61 w 61"/>
                <a:gd name="T3" fmla="*/ 0 h 140"/>
                <a:gd name="T4" fmla="*/ 0 w 61"/>
                <a:gd name="T5" fmla="*/ 0 h 140"/>
              </a:gdLst>
              <a:ahLst/>
              <a:cxnLst>
                <a:cxn ang="0">
                  <a:pos x="T0" y="T1"/>
                </a:cxn>
                <a:cxn ang="0">
                  <a:pos x="T2" y="T3"/>
                </a:cxn>
                <a:cxn ang="0">
                  <a:pos x="T4" y="T5"/>
                </a:cxn>
              </a:cxnLst>
              <a:rect l="0" t="0" r="r" b="b"/>
              <a:pathLst>
                <a:path w="61" h="140">
                  <a:moveTo>
                    <a:pt x="61" y="140"/>
                  </a:moveTo>
                  <a:lnTo>
                    <a:pt x="61" y="0"/>
                  </a:lnTo>
                  <a:lnTo>
                    <a:pt x="0" y="0"/>
                  </a:lnTo>
                </a:path>
              </a:pathLst>
            </a:cu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26" name="Freeform 58">
              <a:extLst>
                <a:ext uri="{FF2B5EF4-FFF2-40B4-BE49-F238E27FC236}">
                  <a16:creationId xmlns:a16="http://schemas.microsoft.com/office/drawing/2014/main" id="{FB73E3DD-66A6-49B1-857D-2CD80FB567A2}"/>
                </a:ext>
              </a:extLst>
            </p:cNvPr>
            <p:cNvSpPr>
              <a:spLocks/>
            </p:cNvSpPr>
            <p:nvPr/>
          </p:nvSpPr>
          <p:spPr bwMode="auto">
            <a:xfrm>
              <a:off x="2078736" y="2042296"/>
              <a:ext cx="53314" cy="118476"/>
            </a:xfrm>
            <a:custGeom>
              <a:avLst/>
              <a:gdLst>
                <a:gd name="T0" fmla="*/ 63 w 63"/>
                <a:gd name="T1" fmla="*/ 0 h 140"/>
                <a:gd name="T2" fmla="*/ 0 w 63"/>
                <a:gd name="T3" fmla="*/ 0 h 140"/>
                <a:gd name="T4" fmla="*/ 0 w 63"/>
                <a:gd name="T5" fmla="*/ 140 h 140"/>
              </a:gdLst>
              <a:ahLst/>
              <a:cxnLst>
                <a:cxn ang="0">
                  <a:pos x="T0" y="T1"/>
                </a:cxn>
                <a:cxn ang="0">
                  <a:pos x="T2" y="T3"/>
                </a:cxn>
                <a:cxn ang="0">
                  <a:pos x="T4" y="T5"/>
                </a:cxn>
              </a:cxnLst>
              <a:rect l="0" t="0" r="r" b="b"/>
              <a:pathLst>
                <a:path w="63" h="140">
                  <a:moveTo>
                    <a:pt x="63" y="0"/>
                  </a:moveTo>
                  <a:lnTo>
                    <a:pt x="0" y="0"/>
                  </a:lnTo>
                  <a:lnTo>
                    <a:pt x="0" y="140"/>
                  </a:lnTo>
                </a:path>
              </a:pathLst>
            </a:cu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27" name="Freeform 59">
              <a:extLst>
                <a:ext uri="{FF2B5EF4-FFF2-40B4-BE49-F238E27FC236}">
                  <a16:creationId xmlns:a16="http://schemas.microsoft.com/office/drawing/2014/main" id="{4B27BD55-28AB-4B25-91EF-CCC014454C39}"/>
                </a:ext>
              </a:extLst>
            </p:cNvPr>
            <p:cNvSpPr>
              <a:spLocks/>
            </p:cNvSpPr>
            <p:nvPr/>
          </p:nvSpPr>
          <p:spPr bwMode="auto">
            <a:xfrm>
              <a:off x="2705910" y="2595296"/>
              <a:ext cx="51622" cy="113398"/>
            </a:xfrm>
            <a:custGeom>
              <a:avLst/>
              <a:gdLst>
                <a:gd name="T0" fmla="*/ 61 w 61"/>
                <a:gd name="T1" fmla="*/ 0 h 134"/>
                <a:gd name="T2" fmla="*/ 61 w 61"/>
                <a:gd name="T3" fmla="*/ 134 h 134"/>
                <a:gd name="T4" fmla="*/ 0 w 61"/>
                <a:gd name="T5" fmla="*/ 134 h 134"/>
              </a:gdLst>
              <a:ahLst/>
              <a:cxnLst>
                <a:cxn ang="0">
                  <a:pos x="T0" y="T1"/>
                </a:cxn>
                <a:cxn ang="0">
                  <a:pos x="T2" y="T3"/>
                </a:cxn>
                <a:cxn ang="0">
                  <a:pos x="T4" y="T5"/>
                </a:cxn>
              </a:cxnLst>
              <a:rect l="0" t="0" r="r" b="b"/>
              <a:pathLst>
                <a:path w="61" h="134">
                  <a:moveTo>
                    <a:pt x="61" y="0"/>
                  </a:moveTo>
                  <a:lnTo>
                    <a:pt x="61" y="134"/>
                  </a:lnTo>
                  <a:lnTo>
                    <a:pt x="0" y="134"/>
                  </a:lnTo>
                </a:path>
              </a:pathLst>
            </a:cu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nvGrpSpPr>
            <p:cNvPr id="128" name="Group 127">
              <a:extLst>
                <a:ext uri="{FF2B5EF4-FFF2-40B4-BE49-F238E27FC236}">
                  <a16:creationId xmlns:a16="http://schemas.microsoft.com/office/drawing/2014/main" id="{680EFCA7-C8FF-40A8-A0D8-5D6CF804E5B6}"/>
                </a:ext>
              </a:extLst>
            </p:cNvPr>
            <p:cNvGrpSpPr/>
            <p:nvPr/>
          </p:nvGrpSpPr>
          <p:grpSpPr>
            <a:xfrm>
              <a:off x="2195185" y="2152515"/>
              <a:ext cx="401125" cy="429897"/>
              <a:chOff x="833459" y="200035"/>
              <a:chExt cx="752475" cy="806449"/>
            </a:xfrm>
          </p:grpSpPr>
          <p:sp>
            <p:nvSpPr>
              <p:cNvPr id="129" name="Rectangle 70">
                <a:extLst>
                  <a:ext uri="{FF2B5EF4-FFF2-40B4-BE49-F238E27FC236}">
                    <a16:creationId xmlns:a16="http://schemas.microsoft.com/office/drawing/2014/main" id="{F7A760E8-9880-4954-A3D2-BA48DC58D1A9}"/>
                  </a:ext>
                </a:extLst>
              </p:cNvPr>
              <p:cNvSpPr>
                <a:spLocks noChangeArrowheads="1"/>
              </p:cNvSpPr>
              <p:nvPr/>
            </p:nvSpPr>
            <p:spPr bwMode="auto">
              <a:xfrm>
                <a:off x="1211284" y="555635"/>
                <a:ext cx="103188" cy="401637"/>
              </a:xfrm>
              <a:prstGeom prst="rect">
                <a:avLst/>
              </a:pr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30" name="Line 71">
                <a:extLst>
                  <a:ext uri="{FF2B5EF4-FFF2-40B4-BE49-F238E27FC236}">
                    <a16:creationId xmlns:a16="http://schemas.microsoft.com/office/drawing/2014/main" id="{7F5DD635-AD4A-44C0-BE1C-96CAAB1A18DF}"/>
                  </a:ext>
                </a:extLst>
              </p:cNvPr>
              <p:cNvSpPr>
                <a:spLocks noChangeShapeType="1"/>
              </p:cNvSpPr>
              <p:nvPr/>
            </p:nvSpPr>
            <p:spPr bwMode="auto">
              <a:xfrm flipV="1">
                <a:off x="1265259" y="330210"/>
                <a:ext cx="0" cy="2254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31" name="Freeform 72">
                <a:extLst>
                  <a:ext uri="{FF2B5EF4-FFF2-40B4-BE49-F238E27FC236}">
                    <a16:creationId xmlns:a16="http://schemas.microsoft.com/office/drawing/2014/main" id="{8A50358E-DBE6-46CB-85EC-AC8B591EA760}"/>
                  </a:ext>
                </a:extLst>
              </p:cNvPr>
              <p:cNvSpPr>
                <a:spLocks/>
              </p:cNvSpPr>
              <p:nvPr/>
            </p:nvSpPr>
            <p:spPr bwMode="auto">
              <a:xfrm>
                <a:off x="1228747" y="200035"/>
                <a:ext cx="69850" cy="130175"/>
              </a:xfrm>
              <a:custGeom>
                <a:avLst/>
                <a:gdLst>
                  <a:gd name="T0" fmla="*/ 18 w 21"/>
                  <a:gd name="T1" fmla="*/ 0 h 39"/>
                  <a:gd name="T2" fmla="*/ 3 w 21"/>
                  <a:gd name="T3" fmla="*/ 0 h 39"/>
                  <a:gd name="T4" fmla="*/ 1 w 21"/>
                  <a:gd name="T5" fmla="*/ 28 h 39"/>
                  <a:gd name="T6" fmla="*/ 11 w 21"/>
                  <a:gd name="T7" fmla="*/ 39 h 39"/>
                  <a:gd name="T8" fmla="*/ 11 w 21"/>
                  <a:gd name="T9" fmla="*/ 39 h 39"/>
                  <a:gd name="T10" fmla="*/ 21 w 21"/>
                  <a:gd name="T11" fmla="*/ 28 h 39"/>
                  <a:gd name="T12" fmla="*/ 18 w 21"/>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1" h="39">
                    <a:moveTo>
                      <a:pt x="18" y="0"/>
                    </a:moveTo>
                    <a:cubicBezTo>
                      <a:pt x="3" y="0"/>
                      <a:pt x="3" y="0"/>
                      <a:pt x="3" y="0"/>
                    </a:cubicBezTo>
                    <a:cubicBezTo>
                      <a:pt x="1" y="28"/>
                      <a:pt x="1" y="28"/>
                      <a:pt x="1" y="28"/>
                    </a:cubicBezTo>
                    <a:cubicBezTo>
                      <a:pt x="0" y="34"/>
                      <a:pt x="5" y="39"/>
                      <a:pt x="11" y="39"/>
                    </a:cubicBezTo>
                    <a:cubicBezTo>
                      <a:pt x="11" y="39"/>
                      <a:pt x="11" y="39"/>
                      <a:pt x="11" y="39"/>
                    </a:cubicBezTo>
                    <a:cubicBezTo>
                      <a:pt x="17" y="39"/>
                      <a:pt x="21" y="34"/>
                      <a:pt x="21" y="28"/>
                    </a:cubicBezTo>
                    <a:lnTo>
                      <a:pt x="18" y="0"/>
                    </a:lnTo>
                    <a:close/>
                  </a:path>
                </a:pathLst>
              </a:cu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32" name="Freeform 73">
                <a:extLst>
                  <a:ext uri="{FF2B5EF4-FFF2-40B4-BE49-F238E27FC236}">
                    <a16:creationId xmlns:a16="http://schemas.microsoft.com/office/drawing/2014/main" id="{3B06437E-408A-44A8-AEE2-FEF56C411CEE}"/>
                  </a:ext>
                </a:extLst>
              </p:cNvPr>
              <p:cNvSpPr>
                <a:spLocks/>
              </p:cNvSpPr>
              <p:nvPr/>
            </p:nvSpPr>
            <p:spPr bwMode="auto">
              <a:xfrm>
                <a:off x="1368447" y="765185"/>
                <a:ext cx="192088" cy="201612"/>
              </a:xfrm>
              <a:custGeom>
                <a:avLst/>
                <a:gdLst>
                  <a:gd name="T0" fmla="*/ 0 w 121"/>
                  <a:gd name="T1" fmla="*/ 0 h 127"/>
                  <a:gd name="T2" fmla="*/ 121 w 121"/>
                  <a:gd name="T3" fmla="*/ 69 h 127"/>
                  <a:gd name="T4" fmla="*/ 87 w 121"/>
                  <a:gd name="T5" fmla="*/ 127 h 127"/>
                  <a:gd name="T6" fmla="*/ 0 w 121"/>
                  <a:gd name="T7" fmla="*/ 77 h 127"/>
                </a:gdLst>
                <a:ahLst/>
                <a:cxnLst>
                  <a:cxn ang="0">
                    <a:pos x="T0" y="T1"/>
                  </a:cxn>
                  <a:cxn ang="0">
                    <a:pos x="T2" y="T3"/>
                  </a:cxn>
                  <a:cxn ang="0">
                    <a:pos x="T4" y="T5"/>
                  </a:cxn>
                  <a:cxn ang="0">
                    <a:pos x="T6" y="T7"/>
                  </a:cxn>
                </a:cxnLst>
                <a:rect l="0" t="0" r="r" b="b"/>
                <a:pathLst>
                  <a:path w="121" h="127">
                    <a:moveTo>
                      <a:pt x="0" y="0"/>
                    </a:moveTo>
                    <a:lnTo>
                      <a:pt x="121" y="69"/>
                    </a:lnTo>
                    <a:lnTo>
                      <a:pt x="87" y="127"/>
                    </a:lnTo>
                    <a:lnTo>
                      <a:pt x="0" y="77"/>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33" name="Freeform 74">
                <a:extLst>
                  <a:ext uri="{FF2B5EF4-FFF2-40B4-BE49-F238E27FC236}">
                    <a16:creationId xmlns:a16="http://schemas.microsoft.com/office/drawing/2014/main" id="{F6B529D7-8C01-4CFE-90F5-FF26878A952E}"/>
                  </a:ext>
                </a:extLst>
              </p:cNvPr>
              <p:cNvSpPr>
                <a:spLocks/>
              </p:cNvSpPr>
              <p:nvPr/>
            </p:nvSpPr>
            <p:spPr bwMode="auto">
              <a:xfrm>
                <a:off x="1009672" y="588972"/>
                <a:ext cx="133350" cy="149225"/>
              </a:xfrm>
              <a:custGeom>
                <a:avLst/>
                <a:gdLst>
                  <a:gd name="T0" fmla="*/ 65 w 84"/>
                  <a:gd name="T1" fmla="*/ 94 h 94"/>
                  <a:gd name="T2" fmla="*/ 0 w 84"/>
                  <a:gd name="T3" fmla="*/ 56 h 94"/>
                  <a:gd name="T4" fmla="*/ 34 w 84"/>
                  <a:gd name="T5" fmla="*/ 0 h 94"/>
                  <a:gd name="T6" fmla="*/ 84 w 84"/>
                  <a:gd name="T7" fmla="*/ 25 h 94"/>
                </a:gdLst>
                <a:ahLst/>
                <a:cxnLst>
                  <a:cxn ang="0">
                    <a:pos x="T0" y="T1"/>
                  </a:cxn>
                  <a:cxn ang="0">
                    <a:pos x="T2" y="T3"/>
                  </a:cxn>
                  <a:cxn ang="0">
                    <a:pos x="T4" y="T5"/>
                  </a:cxn>
                  <a:cxn ang="0">
                    <a:pos x="T6" y="T7"/>
                  </a:cxn>
                </a:cxnLst>
                <a:rect l="0" t="0" r="r" b="b"/>
                <a:pathLst>
                  <a:path w="84" h="94">
                    <a:moveTo>
                      <a:pt x="65" y="94"/>
                    </a:moveTo>
                    <a:lnTo>
                      <a:pt x="0" y="56"/>
                    </a:lnTo>
                    <a:lnTo>
                      <a:pt x="34" y="0"/>
                    </a:lnTo>
                    <a:lnTo>
                      <a:pt x="84" y="25"/>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34" name="Freeform 75">
                <a:extLst>
                  <a:ext uri="{FF2B5EF4-FFF2-40B4-BE49-F238E27FC236}">
                    <a16:creationId xmlns:a16="http://schemas.microsoft.com/office/drawing/2014/main" id="{19942383-2CBA-447D-9E5A-47E31D84A28E}"/>
                  </a:ext>
                </a:extLst>
              </p:cNvPr>
              <p:cNvSpPr>
                <a:spLocks/>
              </p:cNvSpPr>
              <p:nvPr/>
            </p:nvSpPr>
            <p:spPr bwMode="auto">
              <a:xfrm>
                <a:off x="833459" y="327035"/>
                <a:ext cx="334963" cy="454025"/>
              </a:xfrm>
              <a:custGeom>
                <a:avLst/>
                <a:gdLst>
                  <a:gd name="T0" fmla="*/ 101 w 101"/>
                  <a:gd name="T1" fmla="*/ 11 h 137"/>
                  <a:gd name="T2" fmla="*/ 35 w 101"/>
                  <a:gd name="T3" fmla="*/ 40 h 137"/>
                  <a:gd name="T4" fmla="*/ 0 w 101"/>
                  <a:gd name="T5" fmla="*/ 101 h 137"/>
                  <a:gd name="T6" fmla="*/ 17 w 101"/>
                  <a:gd name="T7" fmla="*/ 111 h 137"/>
                  <a:gd name="T8" fmla="*/ 5 w 101"/>
                  <a:gd name="T9" fmla="*/ 132 h 137"/>
                  <a:gd name="T10" fmla="*/ 13 w 101"/>
                  <a:gd name="T11" fmla="*/ 137 h 137"/>
                  <a:gd name="T12" fmla="*/ 53 w 101"/>
                  <a:gd name="T13" fmla="*/ 106 h 137"/>
                </a:gdLst>
                <a:ahLst/>
                <a:cxnLst>
                  <a:cxn ang="0">
                    <a:pos x="T0" y="T1"/>
                  </a:cxn>
                  <a:cxn ang="0">
                    <a:pos x="T2" y="T3"/>
                  </a:cxn>
                  <a:cxn ang="0">
                    <a:pos x="T4" y="T5"/>
                  </a:cxn>
                  <a:cxn ang="0">
                    <a:pos x="T6" y="T7"/>
                  </a:cxn>
                  <a:cxn ang="0">
                    <a:pos x="T8" y="T9"/>
                  </a:cxn>
                  <a:cxn ang="0">
                    <a:pos x="T10" y="T11"/>
                  </a:cxn>
                  <a:cxn ang="0">
                    <a:pos x="T12" y="T13"/>
                  </a:cxn>
                </a:cxnLst>
                <a:rect l="0" t="0" r="r" b="b"/>
                <a:pathLst>
                  <a:path w="101" h="137">
                    <a:moveTo>
                      <a:pt x="101" y="11"/>
                    </a:moveTo>
                    <a:cubicBezTo>
                      <a:pt x="81" y="0"/>
                      <a:pt x="51" y="12"/>
                      <a:pt x="35" y="40"/>
                    </a:cubicBezTo>
                    <a:cubicBezTo>
                      <a:pt x="24" y="59"/>
                      <a:pt x="0" y="101"/>
                      <a:pt x="0" y="101"/>
                    </a:cubicBezTo>
                    <a:cubicBezTo>
                      <a:pt x="17" y="111"/>
                      <a:pt x="17" y="111"/>
                      <a:pt x="17" y="111"/>
                    </a:cubicBezTo>
                    <a:cubicBezTo>
                      <a:pt x="5" y="132"/>
                      <a:pt x="5" y="132"/>
                      <a:pt x="5" y="132"/>
                    </a:cubicBezTo>
                    <a:cubicBezTo>
                      <a:pt x="13" y="137"/>
                      <a:pt x="13" y="137"/>
                      <a:pt x="13" y="137"/>
                    </a:cubicBezTo>
                    <a:cubicBezTo>
                      <a:pt x="53" y="106"/>
                      <a:pt x="53" y="106"/>
                      <a:pt x="53" y="106"/>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37" name="Freeform 76">
                <a:extLst>
                  <a:ext uri="{FF2B5EF4-FFF2-40B4-BE49-F238E27FC236}">
                    <a16:creationId xmlns:a16="http://schemas.microsoft.com/office/drawing/2014/main" id="{E4149F4A-2520-4E41-B46C-F8F388A85DFE}"/>
                  </a:ext>
                </a:extLst>
              </p:cNvPr>
              <p:cNvSpPr>
                <a:spLocks/>
              </p:cNvSpPr>
              <p:nvPr/>
            </p:nvSpPr>
            <p:spPr bwMode="auto">
              <a:xfrm>
                <a:off x="982684" y="466735"/>
                <a:ext cx="80963" cy="122237"/>
              </a:xfrm>
              <a:custGeom>
                <a:avLst/>
                <a:gdLst>
                  <a:gd name="T0" fmla="*/ 51 w 51"/>
                  <a:gd name="T1" fmla="*/ 77 h 77"/>
                  <a:gd name="T2" fmla="*/ 0 w 51"/>
                  <a:gd name="T3" fmla="*/ 48 h 77"/>
                  <a:gd name="T4" fmla="*/ 28 w 51"/>
                  <a:gd name="T5" fmla="*/ 0 h 77"/>
                </a:gdLst>
                <a:ahLst/>
                <a:cxnLst>
                  <a:cxn ang="0">
                    <a:pos x="T0" y="T1"/>
                  </a:cxn>
                  <a:cxn ang="0">
                    <a:pos x="T2" y="T3"/>
                  </a:cxn>
                  <a:cxn ang="0">
                    <a:pos x="T4" y="T5"/>
                  </a:cxn>
                </a:cxnLst>
                <a:rect l="0" t="0" r="r" b="b"/>
                <a:pathLst>
                  <a:path w="51" h="77">
                    <a:moveTo>
                      <a:pt x="51" y="77"/>
                    </a:moveTo>
                    <a:lnTo>
                      <a:pt x="0" y="48"/>
                    </a:lnTo>
                    <a:lnTo>
                      <a:pt x="28"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38" name="Freeform 78">
                <a:extLst>
                  <a:ext uri="{FF2B5EF4-FFF2-40B4-BE49-F238E27FC236}">
                    <a16:creationId xmlns:a16="http://schemas.microsoft.com/office/drawing/2014/main" id="{9D25B62D-D697-421D-B944-8ABB6E479201}"/>
                  </a:ext>
                </a:extLst>
              </p:cNvPr>
              <p:cNvSpPr>
                <a:spLocks/>
              </p:cNvSpPr>
              <p:nvPr/>
            </p:nvSpPr>
            <p:spPr bwMode="auto">
              <a:xfrm>
                <a:off x="1344634" y="390535"/>
                <a:ext cx="241300" cy="274637"/>
              </a:xfrm>
              <a:custGeom>
                <a:avLst/>
                <a:gdLst>
                  <a:gd name="T0" fmla="*/ 0 w 73"/>
                  <a:gd name="T1" fmla="*/ 83 h 83"/>
                  <a:gd name="T2" fmla="*/ 23 w 73"/>
                  <a:gd name="T3" fmla="*/ 62 h 83"/>
                  <a:gd name="T4" fmla="*/ 30 w 73"/>
                  <a:gd name="T5" fmla="*/ 60 h 83"/>
                  <a:gd name="T6" fmla="*/ 54 w 73"/>
                  <a:gd name="T7" fmla="*/ 55 h 83"/>
                  <a:gd name="T8" fmla="*/ 73 w 73"/>
                  <a:gd name="T9" fmla="*/ 37 h 83"/>
                  <a:gd name="T10" fmla="*/ 68 w 73"/>
                  <a:gd name="T11" fmla="*/ 33 h 83"/>
                  <a:gd name="T12" fmla="*/ 55 w 73"/>
                  <a:gd name="T13" fmla="*/ 34 h 83"/>
                  <a:gd name="T14" fmla="*/ 48 w 73"/>
                  <a:gd name="T15" fmla="*/ 41 h 83"/>
                  <a:gd name="T16" fmla="*/ 32 w 73"/>
                  <a:gd name="T17" fmla="*/ 41 h 83"/>
                  <a:gd name="T18" fmla="*/ 32 w 73"/>
                  <a:gd name="T19" fmla="*/ 41 h 83"/>
                  <a:gd name="T20" fmla="*/ 33 w 73"/>
                  <a:gd name="T21" fmla="*/ 25 h 83"/>
                  <a:gd name="T22" fmla="*/ 39 w 73"/>
                  <a:gd name="T23" fmla="*/ 18 h 83"/>
                  <a:gd name="T24" fmla="*/ 41 w 73"/>
                  <a:gd name="T25" fmla="*/ 4 h 83"/>
                  <a:gd name="T26" fmla="*/ 38 w 73"/>
                  <a:gd name="T27" fmla="*/ 0 h 83"/>
                  <a:gd name="T28" fmla="*/ 19 w 73"/>
                  <a:gd name="T29" fmla="*/ 17 h 83"/>
                  <a:gd name="T30" fmla="*/ 12 w 73"/>
                  <a:gd name="T31" fmla="*/ 42 h 83"/>
                  <a:gd name="T32" fmla="*/ 10 w 73"/>
                  <a:gd name="T33" fmla="*/ 48 h 83"/>
                  <a:gd name="T34" fmla="*/ 0 w 73"/>
                  <a:gd name="T35" fmla="*/ 5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83">
                    <a:moveTo>
                      <a:pt x="0" y="83"/>
                    </a:moveTo>
                    <a:cubicBezTo>
                      <a:pt x="23" y="62"/>
                      <a:pt x="23" y="62"/>
                      <a:pt x="23" y="62"/>
                    </a:cubicBezTo>
                    <a:cubicBezTo>
                      <a:pt x="25" y="60"/>
                      <a:pt x="27" y="60"/>
                      <a:pt x="30" y="60"/>
                    </a:cubicBezTo>
                    <a:cubicBezTo>
                      <a:pt x="38" y="63"/>
                      <a:pt x="47" y="61"/>
                      <a:pt x="54" y="55"/>
                    </a:cubicBezTo>
                    <a:cubicBezTo>
                      <a:pt x="73" y="37"/>
                      <a:pt x="73" y="37"/>
                      <a:pt x="73" y="37"/>
                    </a:cubicBezTo>
                    <a:cubicBezTo>
                      <a:pt x="68" y="33"/>
                      <a:pt x="68" y="33"/>
                      <a:pt x="68" y="33"/>
                    </a:cubicBezTo>
                    <a:cubicBezTo>
                      <a:pt x="64" y="30"/>
                      <a:pt x="59" y="31"/>
                      <a:pt x="55" y="34"/>
                    </a:cubicBezTo>
                    <a:cubicBezTo>
                      <a:pt x="48" y="41"/>
                      <a:pt x="48" y="41"/>
                      <a:pt x="48" y="41"/>
                    </a:cubicBezTo>
                    <a:cubicBezTo>
                      <a:pt x="43" y="45"/>
                      <a:pt x="37" y="46"/>
                      <a:pt x="32" y="41"/>
                    </a:cubicBezTo>
                    <a:cubicBezTo>
                      <a:pt x="32" y="41"/>
                      <a:pt x="32" y="41"/>
                      <a:pt x="32" y="41"/>
                    </a:cubicBezTo>
                    <a:cubicBezTo>
                      <a:pt x="27" y="35"/>
                      <a:pt x="28" y="29"/>
                      <a:pt x="33" y="25"/>
                    </a:cubicBezTo>
                    <a:cubicBezTo>
                      <a:pt x="39" y="18"/>
                      <a:pt x="39" y="18"/>
                      <a:pt x="39" y="18"/>
                    </a:cubicBezTo>
                    <a:cubicBezTo>
                      <a:pt x="43" y="15"/>
                      <a:pt x="44" y="9"/>
                      <a:pt x="41" y="4"/>
                    </a:cubicBezTo>
                    <a:cubicBezTo>
                      <a:pt x="38" y="0"/>
                      <a:pt x="38" y="0"/>
                      <a:pt x="38" y="0"/>
                    </a:cubicBezTo>
                    <a:cubicBezTo>
                      <a:pt x="19" y="17"/>
                      <a:pt x="19" y="17"/>
                      <a:pt x="19" y="17"/>
                    </a:cubicBezTo>
                    <a:cubicBezTo>
                      <a:pt x="12" y="24"/>
                      <a:pt x="10" y="33"/>
                      <a:pt x="12" y="42"/>
                    </a:cubicBezTo>
                    <a:cubicBezTo>
                      <a:pt x="12" y="44"/>
                      <a:pt x="12" y="46"/>
                      <a:pt x="10" y="48"/>
                    </a:cubicBezTo>
                    <a:cubicBezTo>
                      <a:pt x="0" y="58"/>
                      <a:pt x="0" y="58"/>
                      <a:pt x="0" y="58"/>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39" name="Freeform 79">
                <a:extLst>
                  <a:ext uri="{FF2B5EF4-FFF2-40B4-BE49-F238E27FC236}">
                    <a16:creationId xmlns:a16="http://schemas.microsoft.com/office/drawing/2014/main" id="{E7057F96-508F-4D2A-A58B-96C32907C8BF}"/>
                  </a:ext>
                </a:extLst>
              </p:cNvPr>
              <p:cNvSpPr>
                <a:spLocks/>
              </p:cNvSpPr>
              <p:nvPr/>
            </p:nvSpPr>
            <p:spPr bwMode="auto">
              <a:xfrm>
                <a:off x="1000147" y="871547"/>
                <a:ext cx="82550" cy="79375"/>
              </a:xfrm>
              <a:custGeom>
                <a:avLst/>
                <a:gdLst>
                  <a:gd name="T0" fmla="*/ 20 w 25"/>
                  <a:gd name="T1" fmla="*/ 4 h 24"/>
                  <a:gd name="T2" fmla="*/ 5 w 25"/>
                  <a:gd name="T3" fmla="*/ 4 h 24"/>
                  <a:gd name="T4" fmla="*/ 4 w 25"/>
                  <a:gd name="T5" fmla="*/ 19 h 24"/>
                  <a:gd name="T6" fmla="*/ 20 w 25"/>
                  <a:gd name="T7" fmla="*/ 20 h 24"/>
                  <a:gd name="T8" fmla="*/ 20 w 25"/>
                  <a:gd name="T9" fmla="*/ 4 h 24"/>
                </a:gdLst>
                <a:ahLst/>
                <a:cxnLst>
                  <a:cxn ang="0">
                    <a:pos x="T0" y="T1"/>
                  </a:cxn>
                  <a:cxn ang="0">
                    <a:pos x="T2" y="T3"/>
                  </a:cxn>
                  <a:cxn ang="0">
                    <a:pos x="T4" y="T5"/>
                  </a:cxn>
                  <a:cxn ang="0">
                    <a:pos x="T6" y="T7"/>
                  </a:cxn>
                  <a:cxn ang="0">
                    <a:pos x="T8" y="T9"/>
                  </a:cxn>
                </a:cxnLst>
                <a:rect l="0" t="0" r="r" b="b"/>
                <a:pathLst>
                  <a:path w="25" h="24">
                    <a:moveTo>
                      <a:pt x="20" y="4"/>
                    </a:moveTo>
                    <a:cubicBezTo>
                      <a:pt x="16" y="0"/>
                      <a:pt x="9" y="0"/>
                      <a:pt x="5" y="4"/>
                    </a:cubicBezTo>
                    <a:cubicBezTo>
                      <a:pt x="1" y="8"/>
                      <a:pt x="0" y="15"/>
                      <a:pt x="4" y="19"/>
                    </a:cubicBezTo>
                    <a:cubicBezTo>
                      <a:pt x="9" y="24"/>
                      <a:pt x="16" y="24"/>
                      <a:pt x="20" y="20"/>
                    </a:cubicBezTo>
                    <a:cubicBezTo>
                      <a:pt x="24" y="16"/>
                      <a:pt x="25" y="9"/>
                      <a:pt x="20" y="4"/>
                    </a:cubicBez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0" name="Freeform 80">
                <a:extLst>
                  <a:ext uri="{FF2B5EF4-FFF2-40B4-BE49-F238E27FC236}">
                    <a16:creationId xmlns:a16="http://schemas.microsoft.com/office/drawing/2014/main" id="{12361B9D-87C7-460C-A5E6-FC5732287326}"/>
                  </a:ext>
                </a:extLst>
              </p:cNvPr>
              <p:cNvSpPr>
                <a:spLocks/>
              </p:cNvSpPr>
              <p:nvPr/>
            </p:nvSpPr>
            <p:spPr bwMode="auto">
              <a:xfrm>
                <a:off x="950934" y="741372"/>
                <a:ext cx="223838" cy="265112"/>
              </a:xfrm>
              <a:custGeom>
                <a:avLst/>
                <a:gdLst>
                  <a:gd name="T0" fmla="*/ 68 w 68"/>
                  <a:gd name="T1" fmla="*/ 0 h 80"/>
                  <a:gd name="T2" fmla="*/ 40 w 68"/>
                  <a:gd name="T3" fmla="*/ 28 h 80"/>
                  <a:gd name="T4" fmla="*/ 6 w 68"/>
                  <a:gd name="T5" fmla="*/ 36 h 80"/>
                  <a:gd name="T6" fmla="*/ 5 w 68"/>
                  <a:gd name="T7" fmla="*/ 64 h 80"/>
                  <a:gd name="T8" fmla="*/ 45 w 68"/>
                  <a:gd name="T9" fmla="*/ 69 h 80"/>
                  <a:gd name="T10" fmla="*/ 51 w 68"/>
                  <a:gd name="T11" fmla="*/ 40 h 80"/>
                  <a:gd name="T12" fmla="*/ 68 w 68"/>
                  <a:gd name="T13" fmla="*/ 24 h 80"/>
                </a:gdLst>
                <a:ahLst/>
                <a:cxnLst>
                  <a:cxn ang="0">
                    <a:pos x="T0" y="T1"/>
                  </a:cxn>
                  <a:cxn ang="0">
                    <a:pos x="T2" y="T3"/>
                  </a:cxn>
                  <a:cxn ang="0">
                    <a:pos x="T4" y="T5"/>
                  </a:cxn>
                  <a:cxn ang="0">
                    <a:pos x="T6" y="T7"/>
                  </a:cxn>
                  <a:cxn ang="0">
                    <a:pos x="T8" y="T9"/>
                  </a:cxn>
                  <a:cxn ang="0">
                    <a:pos x="T10" y="T11"/>
                  </a:cxn>
                  <a:cxn ang="0">
                    <a:pos x="T12" y="T13"/>
                  </a:cxn>
                </a:cxnLst>
                <a:rect l="0" t="0" r="r" b="b"/>
                <a:pathLst>
                  <a:path w="68" h="80">
                    <a:moveTo>
                      <a:pt x="68" y="0"/>
                    </a:moveTo>
                    <a:cubicBezTo>
                      <a:pt x="40" y="28"/>
                      <a:pt x="40" y="28"/>
                      <a:pt x="40" y="28"/>
                    </a:cubicBezTo>
                    <a:cubicBezTo>
                      <a:pt x="29" y="22"/>
                      <a:pt x="14" y="25"/>
                      <a:pt x="6" y="36"/>
                    </a:cubicBezTo>
                    <a:cubicBezTo>
                      <a:pt x="0" y="44"/>
                      <a:pt x="0" y="55"/>
                      <a:pt x="5" y="64"/>
                    </a:cubicBezTo>
                    <a:cubicBezTo>
                      <a:pt x="14" y="78"/>
                      <a:pt x="33" y="80"/>
                      <a:pt x="45" y="69"/>
                    </a:cubicBezTo>
                    <a:cubicBezTo>
                      <a:pt x="53" y="62"/>
                      <a:pt x="55" y="50"/>
                      <a:pt x="51" y="40"/>
                    </a:cubicBezTo>
                    <a:cubicBezTo>
                      <a:pt x="68" y="24"/>
                      <a:pt x="68" y="24"/>
                      <a:pt x="68" y="24"/>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grpSp>
        <p:nvGrpSpPr>
          <p:cNvPr id="141" name="Group 89">
            <a:extLst>
              <a:ext uri="{FF2B5EF4-FFF2-40B4-BE49-F238E27FC236}">
                <a16:creationId xmlns:a16="http://schemas.microsoft.com/office/drawing/2014/main" id="{943C309C-E43D-432C-8A82-C778558E0DBB}"/>
              </a:ext>
            </a:extLst>
          </p:cNvPr>
          <p:cNvGrpSpPr>
            <a:grpSpLocks noChangeAspect="1"/>
          </p:cNvGrpSpPr>
          <p:nvPr/>
        </p:nvGrpSpPr>
        <p:grpSpPr bwMode="auto">
          <a:xfrm>
            <a:off x="-44494075" y="3390377"/>
            <a:ext cx="1544253" cy="998744"/>
            <a:chOff x="3631" y="1098"/>
            <a:chExt cx="1138" cy="736"/>
          </a:xfrm>
        </p:grpSpPr>
        <p:sp>
          <p:nvSpPr>
            <p:cNvPr id="142" name="Oval 90">
              <a:extLst>
                <a:ext uri="{FF2B5EF4-FFF2-40B4-BE49-F238E27FC236}">
                  <a16:creationId xmlns:a16="http://schemas.microsoft.com/office/drawing/2014/main" id="{D3D27445-F63C-4908-ABAF-A55E866FE408}"/>
                </a:ext>
              </a:extLst>
            </p:cNvPr>
            <p:cNvSpPr>
              <a:spLocks noChangeArrowheads="1"/>
            </p:cNvSpPr>
            <p:nvPr/>
          </p:nvSpPr>
          <p:spPr bwMode="auto">
            <a:xfrm>
              <a:off x="4170" y="1691"/>
              <a:ext cx="73" cy="71"/>
            </a:xfrm>
            <a:prstGeom prst="ellipse">
              <a:avLst/>
            </a:pr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3" name="Line 91">
              <a:extLst>
                <a:ext uri="{FF2B5EF4-FFF2-40B4-BE49-F238E27FC236}">
                  <a16:creationId xmlns:a16="http://schemas.microsoft.com/office/drawing/2014/main" id="{AF4BA45F-A6B1-4917-946D-5D367782B9F3}"/>
                </a:ext>
              </a:extLst>
            </p:cNvPr>
            <p:cNvSpPr>
              <a:spLocks noChangeShapeType="1"/>
            </p:cNvSpPr>
            <p:nvPr/>
          </p:nvSpPr>
          <p:spPr bwMode="auto">
            <a:xfrm>
              <a:off x="4205" y="1727"/>
              <a:ext cx="0" cy="107"/>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4" name="Freeform 92">
              <a:extLst>
                <a:ext uri="{FF2B5EF4-FFF2-40B4-BE49-F238E27FC236}">
                  <a16:creationId xmlns:a16="http://schemas.microsoft.com/office/drawing/2014/main" id="{3C9E55FE-7BB4-4038-A089-7587F4F299C1}"/>
                </a:ext>
              </a:extLst>
            </p:cNvPr>
            <p:cNvSpPr>
              <a:spLocks/>
            </p:cNvSpPr>
            <p:nvPr/>
          </p:nvSpPr>
          <p:spPr bwMode="auto">
            <a:xfrm>
              <a:off x="3932" y="1324"/>
              <a:ext cx="549" cy="210"/>
            </a:xfrm>
            <a:custGeom>
              <a:avLst/>
              <a:gdLst>
                <a:gd name="T0" fmla="*/ 549 w 549"/>
                <a:gd name="T1" fmla="*/ 210 h 210"/>
                <a:gd name="T2" fmla="*/ 494 w 549"/>
                <a:gd name="T3" fmla="*/ 0 h 210"/>
                <a:gd name="T4" fmla="*/ 54 w 549"/>
                <a:gd name="T5" fmla="*/ 0 h 210"/>
                <a:gd name="T6" fmla="*/ 0 w 549"/>
                <a:gd name="T7" fmla="*/ 210 h 210"/>
              </a:gdLst>
              <a:ahLst/>
              <a:cxnLst>
                <a:cxn ang="0">
                  <a:pos x="T0" y="T1"/>
                </a:cxn>
                <a:cxn ang="0">
                  <a:pos x="T2" y="T3"/>
                </a:cxn>
                <a:cxn ang="0">
                  <a:pos x="T4" y="T5"/>
                </a:cxn>
                <a:cxn ang="0">
                  <a:pos x="T6" y="T7"/>
                </a:cxn>
              </a:cxnLst>
              <a:rect l="0" t="0" r="r" b="b"/>
              <a:pathLst>
                <a:path w="549" h="210">
                  <a:moveTo>
                    <a:pt x="549" y="210"/>
                  </a:moveTo>
                  <a:lnTo>
                    <a:pt x="494" y="0"/>
                  </a:lnTo>
                  <a:lnTo>
                    <a:pt x="54" y="0"/>
                  </a:lnTo>
                  <a:lnTo>
                    <a:pt x="0" y="210"/>
                  </a:lnTo>
                </a:path>
              </a:pathLst>
            </a:cu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5" name="Line 93">
              <a:extLst>
                <a:ext uri="{FF2B5EF4-FFF2-40B4-BE49-F238E27FC236}">
                  <a16:creationId xmlns:a16="http://schemas.microsoft.com/office/drawing/2014/main" id="{A7340DCE-8D46-47B9-ABEC-483610E9B50B}"/>
                </a:ext>
              </a:extLst>
            </p:cNvPr>
            <p:cNvSpPr>
              <a:spLocks noChangeShapeType="1"/>
            </p:cNvSpPr>
            <p:nvPr/>
          </p:nvSpPr>
          <p:spPr bwMode="auto">
            <a:xfrm>
              <a:off x="4119" y="1557"/>
              <a:ext cx="0" cy="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6" name="Line 94">
              <a:extLst>
                <a:ext uri="{FF2B5EF4-FFF2-40B4-BE49-F238E27FC236}">
                  <a16:creationId xmlns:a16="http://schemas.microsoft.com/office/drawing/2014/main" id="{0C078F8A-0E4F-42B9-A1F3-F3063371BC0B}"/>
                </a:ext>
              </a:extLst>
            </p:cNvPr>
            <p:cNvSpPr>
              <a:spLocks noChangeShapeType="1"/>
            </p:cNvSpPr>
            <p:nvPr/>
          </p:nvSpPr>
          <p:spPr bwMode="auto">
            <a:xfrm>
              <a:off x="4178" y="1557"/>
              <a:ext cx="0" cy="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7" name="Line 95">
              <a:extLst>
                <a:ext uri="{FF2B5EF4-FFF2-40B4-BE49-F238E27FC236}">
                  <a16:creationId xmlns:a16="http://schemas.microsoft.com/office/drawing/2014/main" id="{67F726EA-E85F-42C0-9039-F5DAE1B9A0C5}"/>
                </a:ext>
              </a:extLst>
            </p:cNvPr>
            <p:cNvSpPr>
              <a:spLocks noChangeShapeType="1"/>
            </p:cNvSpPr>
            <p:nvPr/>
          </p:nvSpPr>
          <p:spPr bwMode="auto">
            <a:xfrm>
              <a:off x="4234" y="1557"/>
              <a:ext cx="0" cy="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8" name="Line 96">
              <a:extLst>
                <a:ext uri="{FF2B5EF4-FFF2-40B4-BE49-F238E27FC236}">
                  <a16:creationId xmlns:a16="http://schemas.microsoft.com/office/drawing/2014/main" id="{6952B0CA-27A7-40D8-8485-B14EBE477683}"/>
                </a:ext>
              </a:extLst>
            </p:cNvPr>
            <p:cNvSpPr>
              <a:spLocks noChangeShapeType="1"/>
            </p:cNvSpPr>
            <p:nvPr/>
          </p:nvSpPr>
          <p:spPr bwMode="auto">
            <a:xfrm>
              <a:off x="4291" y="1557"/>
              <a:ext cx="0" cy="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9" name="Line 97">
              <a:extLst>
                <a:ext uri="{FF2B5EF4-FFF2-40B4-BE49-F238E27FC236}">
                  <a16:creationId xmlns:a16="http://schemas.microsoft.com/office/drawing/2014/main" id="{4BC2C087-567C-41D2-9EC9-B7A4F480A2AA}"/>
                </a:ext>
              </a:extLst>
            </p:cNvPr>
            <p:cNvSpPr>
              <a:spLocks noChangeShapeType="1"/>
            </p:cNvSpPr>
            <p:nvPr/>
          </p:nvSpPr>
          <p:spPr bwMode="auto">
            <a:xfrm>
              <a:off x="4205" y="1324"/>
              <a:ext cx="0" cy="172"/>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50" name="Freeform 98">
              <a:extLst>
                <a:ext uri="{FF2B5EF4-FFF2-40B4-BE49-F238E27FC236}">
                  <a16:creationId xmlns:a16="http://schemas.microsoft.com/office/drawing/2014/main" id="{B17F20A9-935E-4F9A-92F4-524628DC0394}"/>
                </a:ext>
              </a:extLst>
            </p:cNvPr>
            <p:cNvSpPr>
              <a:spLocks/>
            </p:cNvSpPr>
            <p:nvPr/>
          </p:nvSpPr>
          <p:spPr bwMode="auto">
            <a:xfrm>
              <a:off x="3932" y="1534"/>
              <a:ext cx="549" cy="233"/>
            </a:xfrm>
            <a:custGeom>
              <a:avLst/>
              <a:gdLst>
                <a:gd name="T0" fmla="*/ 334 w 549"/>
                <a:gd name="T1" fmla="*/ 233 h 233"/>
                <a:gd name="T2" fmla="*/ 549 w 549"/>
                <a:gd name="T3" fmla="*/ 233 h 233"/>
                <a:gd name="T4" fmla="*/ 549 w 549"/>
                <a:gd name="T5" fmla="*/ 0 h 233"/>
                <a:gd name="T6" fmla="*/ 421 w 549"/>
                <a:gd name="T7" fmla="*/ 0 h 233"/>
                <a:gd name="T8" fmla="*/ 421 w 549"/>
                <a:gd name="T9" fmla="*/ 109 h 233"/>
                <a:gd name="T10" fmla="*/ 127 w 549"/>
                <a:gd name="T11" fmla="*/ 109 h 233"/>
                <a:gd name="T12" fmla="*/ 127 w 549"/>
                <a:gd name="T13" fmla="*/ 0 h 233"/>
                <a:gd name="T14" fmla="*/ 0 w 549"/>
                <a:gd name="T15" fmla="*/ 0 h 233"/>
                <a:gd name="T16" fmla="*/ 0 w 549"/>
                <a:gd name="T17" fmla="*/ 233 h 233"/>
                <a:gd name="T18" fmla="*/ 202 w 549"/>
                <a:gd name="T19"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9" h="233">
                  <a:moveTo>
                    <a:pt x="334" y="233"/>
                  </a:moveTo>
                  <a:lnTo>
                    <a:pt x="549" y="233"/>
                  </a:lnTo>
                  <a:lnTo>
                    <a:pt x="549" y="0"/>
                  </a:lnTo>
                  <a:lnTo>
                    <a:pt x="421" y="0"/>
                  </a:lnTo>
                  <a:lnTo>
                    <a:pt x="421" y="109"/>
                  </a:lnTo>
                  <a:lnTo>
                    <a:pt x="127" y="109"/>
                  </a:lnTo>
                  <a:lnTo>
                    <a:pt x="127" y="0"/>
                  </a:lnTo>
                  <a:lnTo>
                    <a:pt x="0" y="0"/>
                  </a:lnTo>
                  <a:lnTo>
                    <a:pt x="0" y="233"/>
                  </a:lnTo>
                  <a:lnTo>
                    <a:pt x="202" y="233"/>
                  </a:lnTo>
                </a:path>
              </a:pathLst>
            </a:cu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51" name="Freeform 99">
              <a:extLst>
                <a:ext uri="{FF2B5EF4-FFF2-40B4-BE49-F238E27FC236}">
                  <a16:creationId xmlns:a16="http://schemas.microsoft.com/office/drawing/2014/main" id="{CCD0BD01-EE08-4A16-8091-5134F7380158}"/>
                </a:ext>
              </a:extLst>
            </p:cNvPr>
            <p:cNvSpPr>
              <a:spLocks/>
            </p:cNvSpPr>
            <p:nvPr/>
          </p:nvSpPr>
          <p:spPr bwMode="auto">
            <a:xfrm>
              <a:off x="3854" y="1098"/>
              <a:ext cx="704" cy="58"/>
            </a:xfrm>
            <a:custGeom>
              <a:avLst/>
              <a:gdLst>
                <a:gd name="T0" fmla="*/ 0 w 704"/>
                <a:gd name="T1" fmla="*/ 58 h 58"/>
                <a:gd name="T2" fmla="*/ 0 w 704"/>
                <a:gd name="T3" fmla="*/ 0 h 58"/>
                <a:gd name="T4" fmla="*/ 704 w 704"/>
                <a:gd name="T5" fmla="*/ 0 h 58"/>
                <a:gd name="T6" fmla="*/ 704 w 704"/>
                <a:gd name="T7" fmla="*/ 58 h 58"/>
              </a:gdLst>
              <a:ahLst/>
              <a:cxnLst>
                <a:cxn ang="0">
                  <a:pos x="T0" y="T1"/>
                </a:cxn>
                <a:cxn ang="0">
                  <a:pos x="T2" y="T3"/>
                </a:cxn>
                <a:cxn ang="0">
                  <a:pos x="T4" y="T5"/>
                </a:cxn>
                <a:cxn ang="0">
                  <a:pos x="T6" y="T7"/>
                </a:cxn>
              </a:cxnLst>
              <a:rect l="0" t="0" r="r" b="b"/>
              <a:pathLst>
                <a:path w="704" h="58">
                  <a:moveTo>
                    <a:pt x="0" y="58"/>
                  </a:moveTo>
                  <a:lnTo>
                    <a:pt x="0" y="0"/>
                  </a:lnTo>
                  <a:lnTo>
                    <a:pt x="704" y="0"/>
                  </a:lnTo>
                  <a:lnTo>
                    <a:pt x="704" y="58"/>
                  </a:lnTo>
                </a:path>
              </a:pathLst>
            </a:cu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52" name="Freeform 100">
              <a:extLst>
                <a:ext uri="{FF2B5EF4-FFF2-40B4-BE49-F238E27FC236}">
                  <a16:creationId xmlns:a16="http://schemas.microsoft.com/office/drawing/2014/main" id="{2F694C44-3348-4B55-A5F2-FFC63417E165}"/>
                </a:ext>
              </a:extLst>
            </p:cNvPr>
            <p:cNvSpPr>
              <a:spLocks/>
            </p:cNvSpPr>
            <p:nvPr/>
          </p:nvSpPr>
          <p:spPr bwMode="auto">
            <a:xfrm>
              <a:off x="3909" y="1163"/>
              <a:ext cx="594" cy="197"/>
            </a:xfrm>
            <a:custGeom>
              <a:avLst/>
              <a:gdLst>
                <a:gd name="T0" fmla="*/ 559 w 594"/>
                <a:gd name="T1" fmla="*/ 197 h 197"/>
                <a:gd name="T2" fmla="*/ 594 w 594"/>
                <a:gd name="T3" fmla="*/ 197 h 197"/>
                <a:gd name="T4" fmla="*/ 594 w 594"/>
                <a:gd name="T5" fmla="*/ 0 h 197"/>
                <a:gd name="T6" fmla="*/ 0 w 594"/>
                <a:gd name="T7" fmla="*/ 0 h 197"/>
                <a:gd name="T8" fmla="*/ 0 w 594"/>
                <a:gd name="T9" fmla="*/ 197 h 197"/>
                <a:gd name="T10" fmla="*/ 35 w 594"/>
                <a:gd name="T11" fmla="*/ 197 h 197"/>
              </a:gdLst>
              <a:ahLst/>
              <a:cxnLst>
                <a:cxn ang="0">
                  <a:pos x="T0" y="T1"/>
                </a:cxn>
                <a:cxn ang="0">
                  <a:pos x="T2" y="T3"/>
                </a:cxn>
                <a:cxn ang="0">
                  <a:pos x="T4" y="T5"/>
                </a:cxn>
                <a:cxn ang="0">
                  <a:pos x="T6" y="T7"/>
                </a:cxn>
                <a:cxn ang="0">
                  <a:pos x="T8" y="T9"/>
                </a:cxn>
                <a:cxn ang="0">
                  <a:pos x="T10" y="T11"/>
                </a:cxn>
              </a:cxnLst>
              <a:rect l="0" t="0" r="r" b="b"/>
              <a:pathLst>
                <a:path w="594" h="197">
                  <a:moveTo>
                    <a:pt x="559" y="197"/>
                  </a:moveTo>
                  <a:lnTo>
                    <a:pt x="594" y="197"/>
                  </a:lnTo>
                  <a:lnTo>
                    <a:pt x="594" y="0"/>
                  </a:lnTo>
                  <a:lnTo>
                    <a:pt x="0" y="0"/>
                  </a:lnTo>
                  <a:lnTo>
                    <a:pt x="0" y="197"/>
                  </a:lnTo>
                  <a:lnTo>
                    <a:pt x="35" y="197"/>
                  </a:lnTo>
                </a:path>
              </a:pathLst>
            </a:cu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53" name="Freeform 101">
              <a:extLst>
                <a:ext uri="{FF2B5EF4-FFF2-40B4-BE49-F238E27FC236}">
                  <a16:creationId xmlns:a16="http://schemas.microsoft.com/office/drawing/2014/main" id="{8DDB9A83-8A9C-4AD5-8987-C9A8F8083FF6}"/>
                </a:ext>
              </a:extLst>
            </p:cNvPr>
            <p:cNvSpPr>
              <a:spLocks/>
            </p:cNvSpPr>
            <p:nvPr/>
          </p:nvSpPr>
          <p:spPr bwMode="auto">
            <a:xfrm>
              <a:off x="3854" y="1364"/>
              <a:ext cx="71" cy="61"/>
            </a:xfrm>
            <a:custGeom>
              <a:avLst/>
              <a:gdLst>
                <a:gd name="T0" fmla="*/ 71 w 71"/>
                <a:gd name="T1" fmla="*/ 61 h 61"/>
                <a:gd name="T2" fmla="*/ 0 w 71"/>
                <a:gd name="T3" fmla="*/ 61 h 61"/>
                <a:gd name="T4" fmla="*/ 0 w 71"/>
                <a:gd name="T5" fmla="*/ 0 h 61"/>
              </a:gdLst>
              <a:ahLst/>
              <a:cxnLst>
                <a:cxn ang="0">
                  <a:pos x="T0" y="T1"/>
                </a:cxn>
                <a:cxn ang="0">
                  <a:pos x="T2" y="T3"/>
                </a:cxn>
                <a:cxn ang="0">
                  <a:pos x="T4" y="T5"/>
                </a:cxn>
              </a:cxnLst>
              <a:rect l="0" t="0" r="r" b="b"/>
              <a:pathLst>
                <a:path w="71" h="61">
                  <a:moveTo>
                    <a:pt x="71" y="61"/>
                  </a:moveTo>
                  <a:lnTo>
                    <a:pt x="0" y="61"/>
                  </a:lnTo>
                  <a:lnTo>
                    <a:pt x="0" y="0"/>
                  </a:lnTo>
                </a:path>
              </a:pathLst>
            </a:cu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54" name="Freeform 102">
              <a:extLst>
                <a:ext uri="{FF2B5EF4-FFF2-40B4-BE49-F238E27FC236}">
                  <a16:creationId xmlns:a16="http://schemas.microsoft.com/office/drawing/2014/main" id="{38AA0807-D9B7-4B77-9839-2CE04A1098A2}"/>
                </a:ext>
              </a:extLst>
            </p:cNvPr>
            <p:cNvSpPr>
              <a:spLocks/>
            </p:cNvSpPr>
            <p:nvPr/>
          </p:nvSpPr>
          <p:spPr bwMode="auto">
            <a:xfrm>
              <a:off x="4485" y="1364"/>
              <a:ext cx="73" cy="61"/>
            </a:xfrm>
            <a:custGeom>
              <a:avLst/>
              <a:gdLst>
                <a:gd name="T0" fmla="*/ 73 w 73"/>
                <a:gd name="T1" fmla="*/ 0 h 61"/>
                <a:gd name="T2" fmla="*/ 73 w 73"/>
                <a:gd name="T3" fmla="*/ 61 h 61"/>
                <a:gd name="T4" fmla="*/ 0 w 73"/>
                <a:gd name="T5" fmla="*/ 61 h 61"/>
              </a:gdLst>
              <a:ahLst/>
              <a:cxnLst>
                <a:cxn ang="0">
                  <a:pos x="T0" y="T1"/>
                </a:cxn>
                <a:cxn ang="0">
                  <a:pos x="T2" y="T3"/>
                </a:cxn>
                <a:cxn ang="0">
                  <a:pos x="T4" y="T5"/>
                </a:cxn>
              </a:cxnLst>
              <a:rect l="0" t="0" r="r" b="b"/>
              <a:pathLst>
                <a:path w="73" h="61">
                  <a:moveTo>
                    <a:pt x="73" y="0"/>
                  </a:moveTo>
                  <a:lnTo>
                    <a:pt x="73" y="61"/>
                  </a:lnTo>
                  <a:lnTo>
                    <a:pt x="0" y="61"/>
                  </a:lnTo>
                </a:path>
              </a:pathLst>
            </a:cu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55" name="Line 103">
              <a:extLst>
                <a:ext uri="{FF2B5EF4-FFF2-40B4-BE49-F238E27FC236}">
                  <a16:creationId xmlns:a16="http://schemas.microsoft.com/office/drawing/2014/main" id="{00212C91-4E6D-43E7-8CF2-A4DC933A5E97}"/>
                </a:ext>
              </a:extLst>
            </p:cNvPr>
            <p:cNvSpPr>
              <a:spLocks noChangeShapeType="1"/>
            </p:cNvSpPr>
            <p:nvPr/>
          </p:nvSpPr>
          <p:spPr bwMode="auto">
            <a:xfrm>
              <a:off x="4113" y="1224"/>
              <a:ext cx="0" cy="54"/>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56" name="Line 104">
              <a:extLst>
                <a:ext uri="{FF2B5EF4-FFF2-40B4-BE49-F238E27FC236}">
                  <a16:creationId xmlns:a16="http://schemas.microsoft.com/office/drawing/2014/main" id="{4BDF9D21-42E6-4873-8C1C-5BED68D4FCE6}"/>
                </a:ext>
              </a:extLst>
            </p:cNvPr>
            <p:cNvSpPr>
              <a:spLocks noChangeShapeType="1"/>
            </p:cNvSpPr>
            <p:nvPr/>
          </p:nvSpPr>
          <p:spPr bwMode="auto">
            <a:xfrm>
              <a:off x="4176" y="1224"/>
              <a:ext cx="0" cy="54"/>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57" name="Line 105">
              <a:extLst>
                <a:ext uri="{FF2B5EF4-FFF2-40B4-BE49-F238E27FC236}">
                  <a16:creationId xmlns:a16="http://schemas.microsoft.com/office/drawing/2014/main" id="{EC246C61-B2D0-4FD5-88B6-B46BC7B80094}"/>
                </a:ext>
              </a:extLst>
            </p:cNvPr>
            <p:cNvSpPr>
              <a:spLocks noChangeShapeType="1"/>
            </p:cNvSpPr>
            <p:nvPr/>
          </p:nvSpPr>
          <p:spPr bwMode="auto">
            <a:xfrm>
              <a:off x="4236" y="1224"/>
              <a:ext cx="0" cy="54"/>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58" name="Line 106">
              <a:extLst>
                <a:ext uri="{FF2B5EF4-FFF2-40B4-BE49-F238E27FC236}">
                  <a16:creationId xmlns:a16="http://schemas.microsoft.com/office/drawing/2014/main" id="{240F658E-B536-4E2A-BDC9-A7C0BA338219}"/>
                </a:ext>
              </a:extLst>
            </p:cNvPr>
            <p:cNvSpPr>
              <a:spLocks noChangeShapeType="1"/>
            </p:cNvSpPr>
            <p:nvPr/>
          </p:nvSpPr>
          <p:spPr bwMode="auto">
            <a:xfrm>
              <a:off x="4299" y="1224"/>
              <a:ext cx="0" cy="54"/>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59" name="Rectangle 107">
              <a:extLst>
                <a:ext uri="{FF2B5EF4-FFF2-40B4-BE49-F238E27FC236}">
                  <a16:creationId xmlns:a16="http://schemas.microsoft.com/office/drawing/2014/main" id="{561D449C-FBF9-4A84-A610-89AC4D61DF9D}"/>
                </a:ext>
              </a:extLst>
            </p:cNvPr>
            <p:cNvSpPr>
              <a:spLocks noChangeArrowheads="1"/>
            </p:cNvSpPr>
            <p:nvPr/>
          </p:nvSpPr>
          <p:spPr bwMode="auto">
            <a:xfrm>
              <a:off x="4637" y="1230"/>
              <a:ext cx="132" cy="48"/>
            </a:xfrm>
            <a:prstGeom prst="rect">
              <a:avLst/>
            </a:pr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60" name="Line 108">
              <a:extLst>
                <a:ext uri="{FF2B5EF4-FFF2-40B4-BE49-F238E27FC236}">
                  <a16:creationId xmlns:a16="http://schemas.microsoft.com/office/drawing/2014/main" id="{871E0BB0-EECD-4CBB-82F1-D8555B2C4B08}"/>
                </a:ext>
              </a:extLst>
            </p:cNvPr>
            <p:cNvSpPr>
              <a:spLocks noChangeShapeType="1"/>
            </p:cNvSpPr>
            <p:nvPr/>
          </p:nvSpPr>
          <p:spPr bwMode="auto">
            <a:xfrm>
              <a:off x="4549" y="1257"/>
              <a:ext cx="84"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61" name="Rectangle 109">
              <a:extLst>
                <a:ext uri="{FF2B5EF4-FFF2-40B4-BE49-F238E27FC236}">
                  <a16:creationId xmlns:a16="http://schemas.microsoft.com/office/drawing/2014/main" id="{4A1903A5-FF87-44C1-8192-A8EA2BF17031}"/>
                </a:ext>
              </a:extLst>
            </p:cNvPr>
            <p:cNvSpPr>
              <a:spLocks noChangeArrowheads="1"/>
            </p:cNvSpPr>
            <p:nvPr/>
          </p:nvSpPr>
          <p:spPr bwMode="auto">
            <a:xfrm>
              <a:off x="3631" y="1230"/>
              <a:ext cx="132" cy="48"/>
            </a:xfrm>
            <a:prstGeom prst="rect">
              <a:avLst/>
            </a:pr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62" name="Line 110">
              <a:extLst>
                <a:ext uri="{FF2B5EF4-FFF2-40B4-BE49-F238E27FC236}">
                  <a16:creationId xmlns:a16="http://schemas.microsoft.com/office/drawing/2014/main" id="{A6535030-F38B-4064-BC7E-16E7AD8F5D17}"/>
                </a:ext>
              </a:extLst>
            </p:cNvPr>
            <p:cNvSpPr>
              <a:spLocks noChangeShapeType="1"/>
            </p:cNvSpPr>
            <p:nvPr/>
          </p:nvSpPr>
          <p:spPr bwMode="auto">
            <a:xfrm flipH="1">
              <a:off x="3765" y="1251"/>
              <a:ext cx="8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163" name="Group 162">
            <a:extLst>
              <a:ext uri="{FF2B5EF4-FFF2-40B4-BE49-F238E27FC236}">
                <a16:creationId xmlns:a16="http://schemas.microsoft.com/office/drawing/2014/main" id="{D88512AA-1EDE-43F5-835C-27D5E476E89A}"/>
              </a:ext>
            </a:extLst>
          </p:cNvPr>
          <p:cNvGrpSpPr/>
          <p:nvPr/>
        </p:nvGrpSpPr>
        <p:grpSpPr>
          <a:xfrm>
            <a:off x="-16928806" y="3304134"/>
            <a:ext cx="1039507" cy="1084986"/>
            <a:chOff x="4329550" y="3461900"/>
            <a:chExt cx="274811" cy="286834"/>
          </a:xfrm>
        </p:grpSpPr>
        <p:sp>
          <p:nvSpPr>
            <p:cNvPr id="164" name="Rectangle 57">
              <a:extLst>
                <a:ext uri="{FF2B5EF4-FFF2-40B4-BE49-F238E27FC236}">
                  <a16:creationId xmlns:a16="http://schemas.microsoft.com/office/drawing/2014/main" id="{D05562C6-C6B8-4EDB-9916-B601AE3AD87E}"/>
                </a:ext>
              </a:extLst>
            </p:cNvPr>
            <p:cNvSpPr>
              <a:spLocks noChangeArrowheads="1"/>
            </p:cNvSpPr>
            <p:nvPr/>
          </p:nvSpPr>
          <p:spPr bwMode="auto">
            <a:xfrm>
              <a:off x="4329550" y="3705795"/>
              <a:ext cx="274811" cy="42939"/>
            </a:xfrm>
            <a:prstGeom prst="rect">
              <a:avLst/>
            </a:prstGeom>
            <a:noFill/>
            <a:ln w="127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65" name="Freeform 58">
              <a:extLst>
                <a:ext uri="{FF2B5EF4-FFF2-40B4-BE49-F238E27FC236}">
                  <a16:creationId xmlns:a16="http://schemas.microsoft.com/office/drawing/2014/main" id="{9FE3384D-F677-400A-B9DC-089F67CB177F}"/>
                </a:ext>
              </a:extLst>
            </p:cNvPr>
            <p:cNvSpPr>
              <a:spLocks/>
            </p:cNvSpPr>
            <p:nvPr/>
          </p:nvSpPr>
          <p:spPr bwMode="auto">
            <a:xfrm>
              <a:off x="4367909" y="3632512"/>
              <a:ext cx="187215" cy="73283"/>
            </a:xfrm>
            <a:custGeom>
              <a:avLst/>
              <a:gdLst>
                <a:gd name="T0" fmla="*/ 0 w 327"/>
                <a:gd name="T1" fmla="*/ 128 h 128"/>
                <a:gd name="T2" fmla="*/ 327 w 327"/>
                <a:gd name="T3" fmla="*/ 128 h 128"/>
                <a:gd name="T4" fmla="*/ 264 w 327"/>
                <a:gd name="T5" fmla="*/ 0 h 128"/>
                <a:gd name="T6" fmla="*/ 59 w 327"/>
                <a:gd name="T7" fmla="*/ 0 h 128"/>
                <a:gd name="T8" fmla="*/ 0 w 327"/>
                <a:gd name="T9" fmla="*/ 128 h 128"/>
              </a:gdLst>
              <a:ahLst/>
              <a:cxnLst>
                <a:cxn ang="0">
                  <a:pos x="T0" y="T1"/>
                </a:cxn>
                <a:cxn ang="0">
                  <a:pos x="T2" y="T3"/>
                </a:cxn>
                <a:cxn ang="0">
                  <a:pos x="T4" y="T5"/>
                </a:cxn>
                <a:cxn ang="0">
                  <a:pos x="T6" y="T7"/>
                </a:cxn>
                <a:cxn ang="0">
                  <a:pos x="T8" y="T9"/>
                </a:cxn>
              </a:cxnLst>
              <a:rect l="0" t="0" r="r" b="b"/>
              <a:pathLst>
                <a:path w="327" h="128">
                  <a:moveTo>
                    <a:pt x="0" y="128"/>
                  </a:moveTo>
                  <a:lnTo>
                    <a:pt x="327" y="128"/>
                  </a:lnTo>
                  <a:lnTo>
                    <a:pt x="264" y="0"/>
                  </a:lnTo>
                  <a:lnTo>
                    <a:pt x="59" y="0"/>
                  </a:lnTo>
                  <a:lnTo>
                    <a:pt x="0" y="128"/>
                  </a:lnTo>
                  <a:close/>
                </a:path>
              </a:pathLst>
            </a:custGeom>
            <a:noFill/>
            <a:ln w="127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66" name="Freeform 59">
              <a:extLst>
                <a:ext uri="{FF2B5EF4-FFF2-40B4-BE49-F238E27FC236}">
                  <a16:creationId xmlns:a16="http://schemas.microsoft.com/office/drawing/2014/main" id="{D8BC3067-8670-456A-B1D6-EEC013ADC33C}"/>
                </a:ext>
              </a:extLst>
            </p:cNvPr>
            <p:cNvSpPr>
              <a:spLocks/>
            </p:cNvSpPr>
            <p:nvPr/>
          </p:nvSpPr>
          <p:spPr bwMode="auto">
            <a:xfrm>
              <a:off x="4388520" y="3557511"/>
              <a:ext cx="97329" cy="75001"/>
            </a:xfrm>
            <a:custGeom>
              <a:avLst/>
              <a:gdLst>
                <a:gd name="T0" fmla="*/ 61 w 170"/>
                <a:gd name="T1" fmla="*/ 131 h 131"/>
                <a:gd name="T2" fmla="*/ 0 w 170"/>
                <a:gd name="T3" fmla="*/ 52 h 131"/>
                <a:gd name="T4" fmla="*/ 67 w 170"/>
                <a:gd name="T5" fmla="*/ 0 h 131"/>
                <a:gd name="T6" fmla="*/ 170 w 170"/>
                <a:gd name="T7" fmla="*/ 131 h 131"/>
                <a:gd name="T8" fmla="*/ 61 w 170"/>
                <a:gd name="T9" fmla="*/ 131 h 131"/>
              </a:gdLst>
              <a:ahLst/>
              <a:cxnLst>
                <a:cxn ang="0">
                  <a:pos x="T0" y="T1"/>
                </a:cxn>
                <a:cxn ang="0">
                  <a:pos x="T2" y="T3"/>
                </a:cxn>
                <a:cxn ang="0">
                  <a:pos x="T4" y="T5"/>
                </a:cxn>
                <a:cxn ang="0">
                  <a:pos x="T6" y="T7"/>
                </a:cxn>
                <a:cxn ang="0">
                  <a:pos x="T8" y="T9"/>
                </a:cxn>
              </a:cxnLst>
              <a:rect l="0" t="0" r="r" b="b"/>
              <a:pathLst>
                <a:path w="170" h="131">
                  <a:moveTo>
                    <a:pt x="61" y="131"/>
                  </a:moveTo>
                  <a:lnTo>
                    <a:pt x="0" y="52"/>
                  </a:lnTo>
                  <a:lnTo>
                    <a:pt x="67" y="0"/>
                  </a:lnTo>
                  <a:lnTo>
                    <a:pt x="170" y="131"/>
                  </a:lnTo>
                  <a:lnTo>
                    <a:pt x="61" y="131"/>
                  </a:lnTo>
                  <a:close/>
                </a:path>
              </a:pathLst>
            </a:custGeom>
            <a:noFill/>
            <a:ln w="127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67" name="Freeform 60">
              <a:extLst>
                <a:ext uri="{FF2B5EF4-FFF2-40B4-BE49-F238E27FC236}">
                  <a16:creationId xmlns:a16="http://schemas.microsoft.com/office/drawing/2014/main" id="{D048174D-1513-4780-AC4F-1E2B04D08B78}"/>
                </a:ext>
              </a:extLst>
            </p:cNvPr>
            <p:cNvSpPr>
              <a:spLocks/>
            </p:cNvSpPr>
            <p:nvPr/>
          </p:nvSpPr>
          <p:spPr bwMode="auto">
            <a:xfrm>
              <a:off x="4361039" y="3522587"/>
              <a:ext cx="79008" cy="79008"/>
            </a:xfrm>
            <a:custGeom>
              <a:avLst/>
              <a:gdLst>
                <a:gd name="T0" fmla="*/ 33 w 66"/>
                <a:gd name="T1" fmla="*/ 0 h 66"/>
                <a:gd name="T2" fmla="*/ 66 w 66"/>
                <a:gd name="T3" fmla="*/ 33 h 66"/>
                <a:gd name="T4" fmla="*/ 65 w 66"/>
                <a:gd name="T5" fmla="*/ 42 h 66"/>
                <a:gd name="T6" fmla="*/ 55 w 66"/>
                <a:gd name="T7" fmla="*/ 29 h 66"/>
                <a:gd name="T8" fmla="*/ 23 w 66"/>
                <a:gd name="T9" fmla="*/ 54 h 66"/>
                <a:gd name="T10" fmla="*/ 31 w 66"/>
                <a:gd name="T11" fmla="*/ 66 h 66"/>
                <a:gd name="T12" fmla="*/ 0 w 66"/>
                <a:gd name="T13" fmla="*/ 33 h 66"/>
                <a:gd name="T14" fmla="*/ 33 w 66"/>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6">
                  <a:moveTo>
                    <a:pt x="33" y="0"/>
                  </a:moveTo>
                  <a:cubicBezTo>
                    <a:pt x="51" y="0"/>
                    <a:pt x="66" y="14"/>
                    <a:pt x="66" y="33"/>
                  </a:cubicBezTo>
                  <a:cubicBezTo>
                    <a:pt x="66" y="36"/>
                    <a:pt x="66" y="39"/>
                    <a:pt x="65" y="42"/>
                  </a:cubicBezTo>
                  <a:cubicBezTo>
                    <a:pt x="55" y="29"/>
                    <a:pt x="55" y="29"/>
                    <a:pt x="55" y="29"/>
                  </a:cubicBezTo>
                  <a:cubicBezTo>
                    <a:pt x="23" y="54"/>
                    <a:pt x="23" y="54"/>
                    <a:pt x="23" y="54"/>
                  </a:cubicBezTo>
                  <a:cubicBezTo>
                    <a:pt x="31" y="66"/>
                    <a:pt x="31" y="66"/>
                    <a:pt x="31" y="66"/>
                  </a:cubicBezTo>
                  <a:cubicBezTo>
                    <a:pt x="14" y="65"/>
                    <a:pt x="0" y="50"/>
                    <a:pt x="0" y="33"/>
                  </a:cubicBezTo>
                  <a:cubicBezTo>
                    <a:pt x="0" y="14"/>
                    <a:pt x="15" y="0"/>
                    <a:pt x="33" y="0"/>
                  </a:cubicBezTo>
                  <a:close/>
                </a:path>
              </a:pathLst>
            </a:custGeom>
            <a:noFill/>
            <a:ln w="127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68" name="Freeform 61">
              <a:extLst>
                <a:ext uri="{FF2B5EF4-FFF2-40B4-BE49-F238E27FC236}">
                  <a16:creationId xmlns:a16="http://schemas.microsoft.com/office/drawing/2014/main" id="{2CBCFA8C-C3E2-46C2-843C-0336CCC8C500}"/>
                </a:ext>
              </a:extLst>
            </p:cNvPr>
            <p:cNvSpPr>
              <a:spLocks/>
            </p:cNvSpPr>
            <p:nvPr/>
          </p:nvSpPr>
          <p:spPr bwMode="auto">
            <a:xfrm>
              <a:off x="4468673" y="3461900"/>
              <a:ext cx="46947" cy="46374"/>
            </a:xfrm>
            <a:custGeom>
              <a:avLst/>
              <a:gdLst>
                <a:gd name="T0" fmla="*/ 23 w 39"/>
                <a:gd name="T1" fmla="*/ 31 h 39"/>
                <a:gd name="T2" fmla="*/ 11 w 39"/>
                <a:gd name="T3" fmla="*/ 12 h 39"/>
                <a:gd name="T4" fmla="*/ 0 w 39"/>
                <a:gd name="T5" fmla="*/ 19 h 39"/>
                <a:gd name="T6" fmla="*/ 19 w 39"/>
                <a:gd name="T7" fmla="*/ 0 h 39"/>
                <a:gd name="T8" fmla="*/ 39 w 39"/>
                <a:gd name="T9" fmla="*/ 20 h 39"/>
                <a:gd name="T10" fmla="*/ 19 w 39"/>
                <a:gd name="T11" fmla="*/ 39 h 39"/>
                <a:gd name="T12" fmla="*/ 14 w 39"/>
                <a:gd name="T13" fmla="*/ 38 h 39"/>
                <a:gd name="T14" fmla="*/ 23 w 39"/>
                <a:gd name="T15" fmla="*/ 31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9">
                  <a:moveTo>
                    <a:pt x="23" y="31"/>
                  </a:moveTo>
                  <a:cubicBezTo>
                    <a:pt x="11" y="12"/>
                    <a:pt x="11" y="12"/>
                    <a:pt x="11" y="12"/>
                  </a:cubicBezTo>
                  <a:cubicBezTo>
                    <a:pt x="0" y="19"/>
                    <a:pt x="0" y="19"/>
                    <a:pt x="0" y="19"/>
                  </a:cubicBezTo>
                  <a:cubicBezTo>
                    <a:pt x="0" y="9"/>
                    <a:pt x="9" y="0"/>
                    <a:pt x="19" y="0"/>
                  </a:cubicBezTo>
                  <a:cubicBezTo>
                    <a:pt x="30" y="0"/>
                    <a:pt x="39" y="9"/>
                    <a:pt x="39" y="20"/>
                  </a:cubicBezTo>
                  <a:cubicBezTo>
                    <a:pt x="39" y="30"/>
                    <a:pt x="30" y="39"/>
                    <a:pt x="19" y="39"/>
                  </a:cubicBezTo>
                  <a:cubicBezTo>
                    <a:pt x="17" y="39"/>
                    <a:pt x="15" y="38"/>
                    <a:pt x="14" y="38"/>
                  </a:cubicBezTo>
                  <a:lnTo>
                    <a:pt x="23" y="31"/>
                  </a:lnTo>
                  <a:close/>
                </a:path>
              </a:pathLst>
            </a:custGeom>
            <a:noFill/>
            <a:ln w="127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69" name="Freeform 62">
              <a:extLst>
                <a:ext uri="{FF2B5EF4-FFF2-40B4-BE49-F238E27FC236}">
                  <a16:creationId xmlns:a16="http://schemas.microsoft.com/office/drawing/2014/main" id="{3042B91D-3CFF-4EDA-A628-C9A9A5D83377}"/>
                </a:ext>
              </a:extLst>
            </p:cNvPr>
            <p:cNvSpPr>
              <a:spLocks/>
            </p:cNvSpPr>
            <p:nvPr/>
          </p:nvSpPr>
          <p:spPr bwMode="auto">
            <a:xfrm>
              <a:off x="4411421" y="3476213"/>
              <a:ext cx="85306" cy="64123"/>
            </a:xfrm>
            <a:custGeom>
              <a:avLst/>
              <a:gdLst>
                <a:gd name="T0" fmla="*/ 0 w 71"/>
                <a:gd name="T1" fmla="*/ 40 h 54"/>
                <a:gd name="T2" fmla="*/ 59 w 71"/>
                <a:gd name="T3" fmla="*/ 0 h 54"/>
                <a:gd name="T4" fmla="*/ 71 w 71"/>
                <a:gd name="T5" fmla="*/ 19 h 54"/>
                <a:gd name="T6" fmla="*/ 19 w 71"/>
                <a:gd name="T7" fmla="*/ 54 h 54"/>
                <a:gd name="T8" fmla="*/ 0 w 71"/>
                <a:gd name="T9" fmla="*/ 40 h 54"/>
              </a:gdLst>
              <a:ahLst/>
              <a:cxnLst>
                <a:cxn ang="0">
                  <a:pos x="T0" y="T1"/>
                </a:cxn>
                <a:cxn ang="0">
                  <a:pos x="T2" y="T3"/>
                </a:cxn>
                <a:cxn ang="0">
                  <a:pos x="T4" y="T5"/>
                </a:cxn>
                <a:cxn ang="0">
                  <a:pos x="T6" y="T7"/>
                </a:cxn>
                <a:cxn ang="0">
                  <a:pos x="T8" y="T9"/>
                </a:cxn>
              </a:cxnLst>
              <a:rect l="0" t="0" r="r" b="b"/>
              <a:pathLst>
                <a:path w="71" h="54">
                  <a:moveTo>
                    <a:pt x="0" y="40"/>
                  </a:moveTo>
                  <a:cubicBezTo>
                    <a:pt x="59" y="0"/>
                    <a:pt x="59" y="0"/>
                    <a:pt x="59" y="0"/>
                  </a:cubicBezTo>
                  <a:cubicBezTo>
                    <a:pt x="71" y="19"/>
                    <a:pt x="71" y="19"/>
                    <a:pt x="71" y="19"/>
                  </a:cubicBezTo>
                  <a:cubicBezTo>
                    <a:pt x="19" y="54"/>
                    <a:pt x="19" y="54"/>
                    <a:pt x="19" y="54"/>
                  </a:cubicBezTo>
                  <a:cubicBezTo>
                    <a:pt x="15" y="47"/>
                    <a:pt x="8" y="42"/>
                    <a:pt x="0" y="40"/>
                  </a:cubicBezTo>
                  <a:close/>
                </a:path>
              </a:pathLst>
            </a:custGeom>
            <a:noFill/>
            <a:ln w="127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70" name="Line 63">
              <a:extLst>
                <a:ext uri="{FF2B5EF4-FFF2-40B4-BE49-F238E27FC236}">
                  <a16:creationId xmlns:a16="http://schemas.microsoft.com/office/drawing/2014/main" id="{F5FEFC1A-BEE2-47DC-9E1C-44FC43381ABE}"/>
                </a:ext>
              </a:extLst>
            </p:cNvPr>
            <p:cNvSpPr>
              <a:spLocks noChangeShapeType="1"/>
            </p:cNvSpPr>
            <p:nvPr/>
          </p:nvSpPr>
          <p:spPr bwMode="auto">
            <a:xfrm flipH="1">
              <a:off x="4513330" y="3478503"/>
              <a:ext cx="32061" cy="0"/>
            </a:xfrm>
            <a:prstGeom prst="line">
              <a:avLst/>
            </a:prstGeom>
            <a:noFill/>
            <a:ln w="127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71" name="Freeform 64">
              <a:extLst>
                <a:ext uri="{FF2B5EF4-FFF2-40B4-BE49-F238E27FC236}">
                  <a16:creationId xmlns:a16="http://schemas.microsoft.com/office/drawing/2014/main" id="{72AFB55B-C88D-446E-A5C0-76AD3C614189}"/>
                </a:ext>
              </a:extLst>
            </p:cNvPr>
            <p:cNvSpPr>
              <a:spLocks/>
            </p:cNvSpPr>
            <p:nvPr/>
          </p:nvSpPr>
          <p:spPr bwMode="auto">
            <a:xfrm>
              <a:off x="4526498" y="3478503"/>
              <a:ext cx="44084" cy="45229"/>
            </a:xfrm>
            <a:custGeom>
              <a:avLst/>
              <a:gdLst>
                <a:gd name="T0" fmla="*/ 25 w 77"/>
                <a:gd name="T1" fmla="*/ 79 h 79"/>
                <a:gd name="T2" fmla="*/ 0 w 77"/>
                <a:gd name="T3" fmla="*/ 37 h 79"/>
                <a:gd name="T4" fmla="*/ 31 w 77"/>
                <a:gd name="T5" fmla="*/ 0 h 79"/>
                <a:gd name="T6" fmla="*/ 77 w 77"/>
                <a:gd name="T7" fmla="*/ 19 h 79"/>
                <a:gd name="T8" fmla="*/ 73 w 77"/>
                <a:gd name="T9" fmla="*/ 69 h 79"/>
              </a:gdLst>
              <a:ahLst/>
              <a:cxnLst>
                <a:cxn ang="0">
                  <a:pos x="T0" y="T1"/>
                </a:cxn>
                <a:cxn ang="0">
                  <a:pos x="T2" y="T3"/>
                </a:cxn>
                <a:cxn ang="0">
                  <a:pos x="T4" y="T5"/>
                </a:cxn>
                <a:cxn ang="0">
                  <a:pos x="T6" y="T7"/>
                </a:cxn>
                <a:cxn ang="0">
                  <a:pos x="T8" y="T9"/>
                </a:cxn>
              </a:cxnLst>
              <a:rect l="0" t="0" r="r" b="b"/>
              <a:pathLst>
                <a:path w="77" h="79">
                  <a:moveTo>
                    <a:pt x="25" y="79"/>
                  </a:moveTo>
                  <a:lnTo>
                    <a:pt x="0" y="37"/>
                  </a:lnTo>
                  <a:lnTo>
                    <a:pt x="31" y="0"/>
                  </a:lnTo>
                  <a:lnTo>
                    <a:pt x="77" y="19"/>
                  </a:lnTo>
                  <a:lnTo>
                    <a:pt x="73" y="69"/>
                  </a:lnTo>
                </a:path>
              </a:pathLst>
            </a:custGeom>
            <a:noFill/>
            <a:ln w="127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sp>
        <p:nvSpPr>
          <p:cNvPr id="135" name="Rectangle 134">
            <a:extLst>
              <a:ext uri="{FF2B5EF4-FFF2-40B4-BE49-F238E27FC236}">
                <a16:creationId xmlns:a16="http://schemas.microsoft.com/office/drawing/2014/main" id="{A2C09283-F1AC-4B1B-8AEA-019AC60B3D1F}"/>
              </a:ext>
            </a:extLst>
          </p:cNvPr>
          <p:cNvSpPr/>
          <p:nvPr/>
        </p:nvSpPr>
        <p:spPr>
          <a:xfrm>
            <a:off x="3770244" y="366744"/>
            <a:ext cx="3383280" cy="701731"/>
          </a:xfrm>
          <a:prstGeom prst="rect">
            <a:avLst/>
          </a:prstGeom>
        </p:spPr>
        <p:txBody>
          <a:bodyPr vert="horz" wrap="square" lIns="182880" tIns="146304" rIns="182880" bIns="146304" rtlCol="0" anchor="t">
            <a:noAutofit/>
          </a:bodyPr>
          <a:lstStyle/>
          <a:p>
            <a:pPr defTabSz="1097278">
              <a:lnSpc>
                <a:spcPct val="90000"/>
              </a:lnSpc>
              <a:spcBef>
                <a:spcPct val="0"/>
              </a:spcBef>
            </a:pPr>
            <a:r>
              <a:rPr lang="en-US" sz="4800" b="1" spc="-120" dirty="0">
                <a:ln w="3175">
                  <a:noFill/>
                </a:ln>
                <a:solidFill>
                  <a:schemeClr val="bg2"/>
                </a:solidFill>
                <a:ea typeface="Amazon Ember Light" panose="020B0403020204020204" pitchFamily="34" charset="0"/>
                <a:cs typeface="Amazon Ember Light" panose="020B0403020204020204" pitchFamily="34" charset="0"/>
              </a:rPr>
              <a:t>Traditional </a:t>
            </a:r>
          </a:p>
        </p:txBody>
      </p:sp>
      <p:sp>
        <p:nvSpPr>
          <p:cNvPr id="136" name="Rectangle 135">
            <a:extLst>
              <a:ext uri="{FF2B5EF4-FFF2-40B4-BE49-F238E27FC236}">
                <a16:creationId xmlns:a16="http://schemas.microsoft.com/office/drawing/2014/main" id="{B8BC2333-6DE2-4282-BB2F-80920B50A3FA}"/>
              </a:ext>
            </a:extLst>
          </p:cNvPr>
          <p:cNvSpPr/>
          <p:nvPr/>
        </p:nvSpPr>
        <p:spPr>
          <a:xfrm>
            <a:off x="6953448" y="366744"/>
            <a:ext cx="3749040" cy="701731"/>
          </a:xfrm>
          <a:prstGeom prst="rect">
            <a:avLst/>
          </a:prstGeom>
        </p:spPr>
        <p:txBody>
          <a:bodyPr vert="horz" wrap="square" lIns="182880" tIns="146304" rIns="182880" bIns="146304" rtlCol="0" anchor="t">
            <a:noAutofit/>
          </a:bodyPr>
          <a:lstStyle/>
          <a:p>
            <a:pPr defTabSz="1097278">
              <a:lnSpc>
                <a:spcPct val="90000"/>
              </a:lnSpc>
              <a:spcBef>
                <a:spcPct val="0"/>
              </a:spcBef>
            </a:pPr>
            <a:r>
              <a:rPr lang="en-US" sz="4800" spc="-120" dirty="0">
                <a:ln w="3175">
                  <a:noFill/>
                </a:ln>
                <a:solidFill>
                  <a:schemeClr val="bg2"/>
                </a:solidFill>
                <a:latin typeface="+mj-lt"/>
                <a:ea typeface="Amazon Ember Light" panose="020B0403020204020204" pitchFamily="34" charset="0"/>
                <a:cs typeface="Amazon Ember Light" panose="020B0403020204020204" pitchFamily="34" charset="0"/>
              </a:rPr>
              <a:t>development</a:t>
            </a:r>
          </a:p>
        </p:txBody>
      </p:sp>
    </p:spTree>
    <p:extLst>
      <p:ext uri="{BB962C8B-B14F-4D97-AF65-F5344CB8AC3E}">
        <p14:creationId xmlns:p14="http://schemas.microsoft.com/office/powerpoint/2010/main" val="20221587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p159:morph option="byObject"/>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7" name="Title 8">
            <a:extLst>
              <a:ext uri="{FF2B5EF4-FFF2-40B4-BE49-F238E27FC236}">
                <a16:creationId xmlns:a16="http://schemas.microsoft.com/office/drawing/2014/main" id="{F8C33F3A-61E4-4B8A-8B89-3BBBBE322231}"/>
              </a:ext>
            </a:extLst>
          </p:cNvPr>
          <p:cNvSpPr txBox="1">
            <a:spLocks/>
          </p:cNvSpPr>
          <p:nvPr/>
        </p:nvSpPr>
        <p:spPr>
          <a:xfrm>
            <a:off x="16312896" y="3042255"/>
            <a:ext cx="373075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Skills</a:t>
            </a:r>
          </a:p>
        </p:txBody>
      </p:sp>
      <p:sp>
        <p:nvSpPr>
          <p:cNvPr id="48" name="Title 8">
            <a:extLst>
              <a:ext uri="{FF2B5EF4-FFF2-40B4-BE49-F238E27FC236}">
                <a16:creationId xmlns:a16="http://schemas.microsoft.com/office/drawing/2014/main" id="{33C138BB-73D9-4166-85C2-448242C42246}"/>
              </a:ext>
            </a:extLst>
          </p:cNvPr>
          <p:cNvSpPr txBox="1">
            <a:spLocks/>
          </p:cNvSpPr>
          <p:nvPr/>
        </p:nvSpPr>
        <p:spPr>
          <a:xfrm>
            <a:off x="19897342" y="3042255"/>
            <a:ext cx="3730750"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Organization</a:t>
            </a:r>
          </a:p>
        </p:txBody>
      </p:sp>
      <p:sp>
        <p:nvSpPr>
          <p:cNvPr id="49" name="Title 8">
            <a:extLst>
              <a:ext uri="{FF2B5EF4-FFF2-40B4-BE49-F238E27FC236}">
                <a16:creationId xmlns:a16="http://schemas.microsoft.com/office/drawing/2014/main" id="{EE956BA6-857F-4F17-B39B-9F76D35C16D1}"/>
              </a:ext>
            </a:extLst>
          </p:cNvPr>
          <p:cNvSpPr txBox="1">
            <a:spLocks/>
          </p:cNvSpPr>
          <p:nvPr/>
        </p:nvSpPr>
        <p:spPr>
          <a:xfrm>
            <a:off x="23628091" y="3042255"/>
            <a:ext cx="3626098"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Finance</a:t>
            </a:r>
          </a:p>
        </p:txBody>
      </p:sp>
      <p:sp>
        <p:nvSpPr>
          <p:cNvPr id="50" name="Mask_right">
            <a:extLst>
              <a:ext uri="{FF2B5EF4-FFF2-40B4-BE49-F238E27FC236}">
                <a16:creationId xmlns:a16="http://schemas.microsoft.com/office/drawing/2014/main" id="{BC47BCF2-CC22-4FE9-938D-8D26C82C13D1}"/>
              </a:ext>
            </a:extLst>
          </p:cNvPr>
          <p:cNvSpPr/>
          <p:nvPr/>
        </p:nvSpPr>
        <p:spPr>
          <a:xfrm>
            <a:off x="23586811" y="3901440"/>
            <a:ext cx="3772038" cy="4328160"/>
          </a:xfrm>
          <a:prstGeom prst="rect">
            <a:avLst/>
          </a:prstGeom>
          <a:gradFill>
            <a:gsLst>
              <a:gs pos="0">
                <a:schemeClr val="tx2">
                  <a:lumMod val="10000"/>
                </a:schemeClr>
              </a:gs>
              <a:gs pos="100000">
                <a:schemeClr val="bg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51" name="Arrow: Pentagon 50">
            <a:extLst>
              <a:ext uri="{FF2B5EF4-FFF2-40B4-BE49-F238E27FC236}">
                <a16:creationId xmlns:a16="http://schemas.microsoft.com/office/drawing/2014/main" id="{8C79C14B-4DD1-4A9F-8B22-851BEB711B9F}"/>
              </a:ext>
            </a:extLst>
          </p:cNvPr>
          <p:cNvSpPr/>
          <p:nvPr/>
        </p:nvSpPr>
        <p:spPr>
          <a:xfrm>
            <a:off x="18362370" y="3901440"/>
            <a:ext cx="5826022" cy="4328160"/>
          </a:xfrm>
          <a:prstGeom prst="homePlate">
            <a:avLst>
              <a:gd name="adj" fmla="val 11560"/>
            </a:avLst>
          </a:prstGeom>
          <a:gradFill>
            <a:gsLst>
              <a:gs pos="1961">
                <a:schemeClr val="tx2">
                  <a:lumMod val="50000"/>
                </a:schemeClr>
              </a:gs>
              <a:gs pos="100000">
                <a:schemeClr val="bg1">
                  <a:lumMod val="65000"/>
                  <a:lumOff val="3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52" name="Arrow: Pentagon 51">
            <a:extLst>
              <a:ext uri="{FF2B5EF4-FFF2-40B4-BE49-F238E27FC236}">
                <a16:creationId xmlns:a16="http://schemas.microsoft.com/office/drawing/2014/main" id="{78679A89-549A-4663-BC4C-660D1326DE79}"/>
              </a:ext>
            </a:extLst>
          </p:cNvPr>
          <p:cNvSpPr/>
          <p:nvPr/>
        </p:nvSpPr>
        <p:spPr>
          <a:xfrm>
            <a:off x="14721813" y="3901440"/>
            <a:ext cx="5826022" cy="4328160"/>
          </a:xfrm>
          <a:prstGeom prst="homePlate">
            <a:avLst>
              <a:gd name="adj" fmla="val 11560"/>
            </a:avLst>
          </a:prstGeom>
          <a:gradFill>
            <a:gsLst>
              <a:gs pos="0">
                <a:schemeClr val="accent6"/>
              </a:gs>
              <a:gs pos="100000">
                <a:schemeClr val="accent6">
                  <a:lumMod val="75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55" name="Rectangle 54">
            <a:extLst>
              <a:ext uri="{FF2B5EF4-FFF2-40B4-BE49-F238E27FC236}">
                <a16:creationId xmlns:a16="http://schemas.microsoft.com/office/drawing/2014/main" id="{31975A5E-1B28-4840-9C28-ABE075DC4A71}"/>
              </a:ext>
            </a:extLst>
          </p:cNvPr>
          <p:cNvSpPr/>
          <p:nvPr/>
        </p:nvSpPr>
        <p:spPr>
          <a:xfrm>
            <a:off x="17021080"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bg2"/>
                </a:solidFill>
                <a:ea typeface="Amazon Ember" panose="020B0603020204020204" pitchFamily="34" charset="0"/>
                <a:cs typeface="Amazon Ember" panose="020B0603020204020204" pitchFamily="34" charset="0"/>
              </a:rPr>
              <a:t>Training</a:t>
            </a:r>
            <a:br>
              <a:rPr lang="en-US" sz="2800" dirty="0">
                <a:solidFill>
                  <a:schemeClr val="bg2"/>
                </a:solidFill>
                <a:ea typeface="Amazon Ember" panose="020B0603020204020204" pitchFamily="34" charset="0"/>
                <a:cs typeface="Amazon Ember" panose="020B0603020204020204" pitchFamily="34" charset="0"/>
              </a:rPr>
            </a:br>
            <a:r>
              <a:rPr lang="en-US" sz="2800" dirty="0">
                <a:solidFill>
                  <a:schemeClr val="bg2"/>
                </a:solidFill>
                <a:ea typeface="Amazon Ember" panose="020B0603020204020204" pitchFamily="34" charset="0"/>
                <a:cs typeface="Amazon Ember" panose="020B0603020204020204" pitchFamily="34" charset="0"/>
              </a:rPr>
              <a:t>and compensation</a:t>
            </a:r>
          </a:p>
        </p:txBody>
      </p:sp>
      <p:sp>
        <p:nvSpPr>
          <p:cNvPr id="56" name="Freeform 11">
            <a:extLst>
              <a:ext uri="{FF2B5EF4-FFF2-40B4-BE49-F238E27FC236}">
                <a16:creationId xmlns:a16="http://schemas.microsoft.com/office/drawing/2014/main" id="{BB4FD952-519E-4EDB-B675-A694D1BA7930}"/>
              </a:ext>
            </a:extLst>
          </p:cNvPr>
          <p:cNvSpPr>
            <a:spLocks noEditPoints="1"/>
          </p:cNvSpPr>
          <p:nvPr/>
        </p:nvSpPr>
        <p:spPr bwMode="auto">
          <a:xfrm>
            <a:off x="18037654" y="4636038"/>
            <a:ext cx="975664" cy="1552928"/>
          </a:xfrm>
          <a:custGeom>
            <a:avLst/>
            <a:gdLst>
              <a:gd name="T0" fmla="*/ 603 w 1286"/>
              <a:gd name="T1" fmla="*/ 1237 h 2050"/>
              <a:gd name="T2" fmla="*/ 367 w 1286"/>
              <a:gd name="T3" fmla="*/ 1555 h 2050"/>
              <a:gd name="T4" fmla="*/ 45 w 1286"/>
              <a:gd name="T5" fmla="*/ 1530 h 2050"/>
              <a:gd name="T6" fmla="*/ 266 w 1286"/>
              <a:gd name="T7" fmla="*/ 1111 h 2050"/>
              <a:gd name="T8" fmla="*/ 306 w 1286"/>
              <a:gd name="T9" fmla="*/ 1227 h 2050"/>
              <a:gd name="T10" fmla="*/ 432 w 1286"/>
              <a:gd name="T11" fmla="*/ 1197 h 2050"/>
              <a:gd name="T12" fmla="*/ 507 w 1286"/>
              <a:gd name="T13" fmla="*/ 1298 h 2050"/>
              <a:gd name="T14" fmla="*/ 985 w 1286"/>
              <a:gd name="T15" fmla="*/ 1116 h 2050"/>
              <a:gd name="T16" fmla="*/ 934 w 1286"/>
              <a:gd name="T17" fmla="*/ 1202 h 2050"/>
              <a:gd name="T18" fmla="*/ 814 w 1286"/>
              <a:gd name="T19" fmla="*/ 1202 h 2050"/>
              <a:gd name="T20" fmla="*/ 744 w 1286"/>
              <a:gd name="T21" fmla="*/ 1272 h 2050"/>
              <a:gd name="T22" fmla="*/ 643 w 1286"/>
              <a:gd name="T23" fmla="*/ 1247 h 2050"/>
              <a:gd name="T24" fmla="*/ 955 w 1286"/>
              <a:gd name="T25" fmla="*/ 1727 h 2050"/>
              <a:gd name="T26" fmla="*/ 1171 w 1286"/>
              <a:gd name="T27" fmla="*/ 626 h 2050"/>
              <a:gd name="T28" fmla="*/ 1236 w 1286"/>
              <a:gd name="T29" fmla="*/ 727 h 2050"/>
              <a:gd name="T30" fmla="*/ 1156 w 1286"/>
              <a:gd name="T31" fmla="*/ 838 h 2050"/>
              <a:gd name="T32" fmla="*/ 1065 w 1286"/>
              <a:gd name="T33" fmla="*/ 954 h 2050"/>
              <a:gd name="T34" fmla="*/ 980 w 1286"/>
              <a:gd name="T35" fmla="*/ 1076 h 2050"/>
              <a:gd name="T36" fmla="*/ 899 w 1286"/>
              <a:gd name="T37" fmla="*/ 1187 h 2050"/>
              <a:gd name="T38" fmla="*/ 764 w 1286"/>
              <a:gd name="T39" fmla="*/ 1187 h 2050"/>
              <a:gd name="T40" fmla="*/ 618 w 1286"/>
              <a:gd name="T41" fmla="*/ 1182 h 2050"/>
              <a:gd name="T42" fmla="*/ 467 w 1286"/>
              <a:gd name="T43" fmla="*/ 1182 h 2050"/>
              <a:gd name="T44" fmla="*/ 331 w 1286"/>
              <a:gd name="T45" fmla="*/ 1182 h 2050"/>
              <a:gd name="T46" fmla="*/ 251 w 1286"/>
              <a:gd name="T47" fmla="*/ 1070 h 2050"/>
              <a:gd name="T48" fmla="*/ 171 w 1286"/>
              <a:gd name="T49" fmla="*/ 949 h 2050"/>
              <a:gd name="T50" fmla="*/ 80 w 1286"/>
              <a:gd name="T51" fmla="*/ 828 h 2050"/>
              <a:gd name="T52" fmla="*/ 0 w 1286"/>
              <a:gd name="T53" fmla="*/ 717 h 2050"/>
              <a:gd name="T54" fmla="*/ 45 w 1286"/>
              <a:gd name="T55" fmla="*/ 586 h 2050"/>
              <a:gd name="T56" fmla="*/ 95 w 1286"/>
              <a:gd name="T57" fmla="*/ 444 h 2050"/>
              <a:gd name="T58" fmla="*/ 135 w 1286"/>
              <a:gd name="T59" fmla="*/ 308 h 2050"/>
              <a:gd name="T60" fmla="*/ 181 w 1286"/>
              <a:gd name="T61" fmla="*/ 177 h 2050"/>
              <a:gd name="T62" fmla="*/ 311 w 1286"/>
              <a:gd name="T63" fmla="*/ 131 h 2050"/>
              <a:gd name="T64" fmla="*/ 452 w 1286"/>
              <a:gd name="T65" fmla="*/ 91 h 2050"/>
              <a:gd name="T66" fmla="*/ 588 w 1286"/>
              <a:gd name="T67" fmla="*/ 45 h 2050"/>
              <a:gd name="T68" fmla="*/ 718 w 1286"/>
              <a:gd name="T69" fmla="*/ 0 h 2050"/>
              <a:gd name="T70" fmla="*/ 834 w 1286"/>
              <a:gd name="T71" fmla="*/ 81 h 2050"/>
              <a:gd name="T72" fmla="*/ 945 w 1286"/>
              <a:gd name="T73" fmla="*/ 172 h 2050"/>
              <a:gd name="T74" fmla="*/ 1065 w 1286"/>
              <a:gd name="T75" fmla="*/ 258 h 2050"/>
              <a:gd name="T76" fmla="*/ 1176 w 1286"/>
              <a:gd name="T77" fmla="*/ 338 h 2050"/>
              <a:gd name="T78" fmla="*/ 1176 w 1286"/>
              <a:gd name="T79" fmla="*/ 480 h 2050"/>
              <a:gd name="T80" fmla="*/ 1171 w 1286"/>
              <a:gd name="T81" fmla="*/ 626 h 2050"/>
              <a:gd name="T82" fmla="*/ 613 w 1286"/>
              <a:gd name="T83" fmla="*/ 182 h 2050"/>
              <a:gd name="T84" fmla="*/ 241 w 1286"/>
              <a:gd name="T85" fmla="*/ 621 h 2050"/>
              <a:gd name="T86" fmla="*/ 613 w 1286"/>
              <a:gd name="T87" fmla="*/ 247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6" h="2050">
                <a:moveTo>
                  <a:pt x="537" y="1277"/>
                </a:moveTo>
                <a:cubicBezTo>
                  <a:pt x="537" y="1277"/>
                  <a:pt x="537" y="1277"/>
                  <a:pt x="537" y="1277"/>
                </a:cubicBezTo>
                <a:cubicBezTo>
                  <a:pt x="603" y="1237"/>
                  <a:pt x="603" y="1237"/>
                  <a:pt x="603" y="1237"/>
                </a:cubicBezTo>
                <a:cubicBezTo>
                  <a:pt x="603" y="1237"/>
                  <a:pt x="603" y="1237"/>
                  <a:pt x="603" y="1237"/>
                </a:cubicBezTo>
                <a:cubicBezTo>
                  <a:pt x="558" y="1530"/>
                  <a:pt x="512" y="1687"/>
                  <a:pt x="487" y="1762"/>
                </a:cubicBezTo>
                <a:cubicBezTo>
                  <a:pt x="487" y="1762"/>
                  <a:pt x="487" y="1762"/>
                  <a:pt x="367" y="1555"/>
                </a:cubicBezTo>
                <a:cubicBezTo>
                  <a:pt x="367" y="1555"/>
                  <a:pt x="367" y="1555"/>
                  <a:pt x="357" y="1540"/>
                </a:cubicBezTo>
                <a:cubicBezTo>
                  <a:pt x="357" y="1540"/>
                  <a:pt x="357" y="1540"/>
                  <a:pt x="331" y="1540"/>
                </a:cubicBezTo>
                <a:cubicBezTo>
                  <a:pt x="331" y="1540"/>
                  <a:pt x="331" y="1540"/>
                  <a:pt x="45" y="1530"/>
                </a:cubicBezTo>
                <a:cubicBezTo>
                  <a:pt x="125" y="1409"/>
                  <a:pt x="186" y="1257"/>
                  <a:pt x="231" y="1111"/>
                </a:cubicBezTo>
                <a:cubicBezTo>
                  <a:pt x="231" y="1111"/>
                  <a:pt x="231" y="1111"/>
                  <a:pt x="251" y="1111"/>
                </a:cubicBezTo>
                <a:cubicBezTo>
                  <a:pt x="251" y="1111"/>
                  <a:pt x="251" y="1111"/>
                  <a:pt x="266" y="1111"/>
                </a:cubicBezTo>
                <a:cubicBezTo>
                  <a:pt x="266" y="1111"/>
                  <a:pt x="266" y="1111"/>
                  <a:pt x="271" y="1126"/>
                </a:cubicBezTo>
                <a:cubicBezTo>
                  <a:pt x="271" y="1126"/>
                  <a:pt x="271" y="1126"/>
                  <a:pt x="296" y="1197"/>
                </a:cubicBezTo>
                <a:cubicBezTo>
                  <a:pt x="296" y="1197"/>
                  <a:pt x="296" y="1197"/>
                  <a:pt x="306" y="1227"/>
                </a:cubicBezTo>
                <a:cubicBezTo>
                  <a:pt x="306" y="1227"/>
                  <a:pt x="306" y="1227"/>
                  <a:pt x="341" y="1222"/>
                </a:cubicBezTo>
                <a:cubicBezTo>
                  <a:pt x="341" y="1222"/>
                  <a:pt x="341" y="1222"/>
                  <a:pt x="417" y="1202"/>
                </a:cubicBezTo>
                <a:cubicBezTo>
                  <a:pt x="417" y="1202"/>
                  <a:pt x="417" y="1202"/>
                  <a:pt x="432" y="1197"/>
                </a:cubicBezTo>
                <a:cubicBezTo>
                  <a:pt x="432" y="1197"/>
                  <a:pt x="432" y="1197"/>
                  <a:pt x="442" y="1212"/>
                </a:cubicBezTo>
                <a:cubicBezTo>
                  <a:pt x="442" y="1212"/>
                  <a:pt x="442" y="1212"/>
                  <a:pt x="487" y="1267"/>
                </a:cubicBezTo>
                <a:cubicBezTo>
                  <a:pt x="487" y="1267"/>
                  <a:pt x="487" y="1267"/>
                  <a:pt x="507" y="1298"/>
                </a:cubicBezTo>
                <a:cubicBezTo>
                  <a:pt x="507" y="1298"/>
                  <a:pt x="507" y="1298"/>
                  <a:pt x="537" y="1277"/>
                </a:cubicBezTo>
                <a:close/>
                <a:moveTo>
                  <a:pt x="1005" y="1116"/>
                </a:moveTo>
                <a:cubicBezTo>
                  <a:pt x="985" y="1116"/>
                  <a:pt x="985" y="1116"/>
                  <a:pt x="985" y="1116"/>
                </a:cubicBezTo>
                <a:cubicBezTo>
                  <a:pt x="970" y="1116"/>
                  <a:pt x="970" y="1116"/>
                  <a:pt x="970" y="1116"/>
                </a:cubicBezTo>
                <a:cubicBezTo>
                  <a:pt x="965" y="1131"/>
                  <a:pt x="965" y="1131"/>
                  <a:pt x="965" y="1131"/>
                </a:cubicBezTo>
                <a:cubicBezTo>
                  <a:pt x="934" y="1202"/>
                  <a:pt x="934" y="1202"/>
                  <a:pt x="934" y="1202"/>
                </a:cubicBezTo>
                <a:cubicBezTo>
                  <a:pt x="924" y="1232"/>
                  <a:pt x="924" y="1232"/>
                  <a:pt x="924" y="1232"/>
                </a:cubicBezTo>
                <a:cubicBezTo>
                  <a:pt x="889" y="1222"/>
                  <a:pt x="889" y="1222"/>
                  <a:pt x="889" y="1222"/>
                </a:cubicBezTo>
                <a:cubicBezTo>
                  <a:pt x="814" y="1202"/>
                  <a:pt x="814" y="1202"/>
                  <a:pt x="814" y="1202"/>
                </a:cubicBezTo>
                <a:cubicBezTo>
                  <a:pt x="799" y="1202"/>
                  <a:pt x="799" y="1202"/>
                  <a:pt x="799" y="1202"/>
                </a:cubicBezTo>
                <a:cubicBezTo>
                  <a:pt x="789" y="1212"/>
                  <a:pt x="789" y="1212"/>
                  <a:pt x="789" y="1212"/>
                </a:cubicBezTo>
                <a:cubicBezTo>
                  <a:pt x="744" y="1272"/>
                  <a:pt x="744" y="1272"/>
                  <a:pt x="744" y="1272"/>
                </a:cubicBezTo>
                <a:cubicBezTo>
                  <a:pt x="718" y="1298"/>
                  <a:pt x="718" y="1298"/>
                  <a:pt x="718" y="1298"/>
                </a:cubicBezTo>
                <a:cubicBezTo>
                  <a:pt x="693" y="1277"/>
                  <a:pt x="693" y="1277"/>
                  <a:pt x="693" y="1277"/>
                </a:cubicBezTo>
                <a:cubicBezTo>
                  <a:pt x="643" y="1247"/>
                  <a:pt x="643" y="1247"/>
                  <a:pt x="643" y="1247"/>
                </a:cubicBezTo>
                <a:cubicBezTo>
                  <a:pt x="633" y="1288"/>
                  <a:pt x="628" y="1323"/>
                  <a:pt x="623" y="1358"/>
                </a:cubicBezTo>
                <a:cubicBezTo>
                  <a:pt x="759" y="1929"/>
                  <a:pt x="844" y="2050"/>
                  <a:pt x="844" y="2050"/>
                </a:cubicBezTo>
                <a:cubicBezTo>
                  <a:pt x="955" y="1727"/>
                  <a:pt x="955" y="1727"/>
                  <a:pt x="955" y="1727"/>
                </a:cubicBezTo>
                <a:cubicBezTo>
                  <a:pt x="1286" y="1676"/>
                  <a:pt x="1286" y="1676"/>
                  <a:pt x="1286" y="1676"/>
                </a:cubicBezTo>
                <a:cubicBezTo>
                  <a:pt x="1171" y="1530"/>
                  <a:pt x="1075" y="1318"/>
                  <a:pt x="1005" y="1116"/>
                </a:cubicBezTo>
                <a:close/>
                <a:moveTo>
                  <a:pt x="1171" y="626"/>
                </a:moveTo>
                <a:cubicBezTo>
                  <a:pt x="1171" y="626"/>
                  <a:pt x="1171" y="626"/>
                  <a:pt x="1171" y="626"/>
                </a:cubicBezTo>
                <a:cubicBezTo>
                  <a:pt x="1196" y="662"/>
                  <a:pt x="1196" y="662"/>
                  <a:pt x="1196" y="662"/>
                </a:cubicBezTo>
                <a:cubicBezTo>
                  <a:pt x="1196" y="662"/>
                  <a:pt x="1196" y="662"/>
                  <a:pt x="1236" y="727"/>
                </a:cubicBezTo>
                <a:cubicBezTo>
                  <a:pt x="1236" y="727"/>
                  <a:pt x="1236" y="727"/>
                  <a:pt x="1176" y="773"/>
                </a:cubicBezTo>
                <a:cubicBezTo>
                  <a:pt x="1176" y="773"/>
                  <a:pt x="1176" y="773"/>
                  <a:pt x="1146" y="798"/>
                </a:cubicBezTo>
                <a:cubicBezTo>
                  <a:pt x="1146" y="798"/>
                  <a:pt x="1146" y="798"/>
                  <a:pt x="1156" y="838"/>
                </a:cubicBezTo>
                <a:cubicBezTo>
                  <a:pt x="1156" y="838"/>
                  <a:pt x="1156" y="838"/>
                  <a:pt x="1176" y="914"/>
                </a:cubicBezTo>
                <a:cubicBezTo>
                  <a:pt x="1176" y="914"/>
                  <a:pt x="1176" y="914"/>
                  <a:pt x="1100" y="939"/>
                </a:cubicBezTo>
                <a:cubicBezTo>
                  <a:pt x="1100" y="939"/>
                  <a:pt x="1100" y="939"/>
                  <a:pt x="1065" y="954"/>
                </a:cubicBezTo>
                <a:cubicBezTo>
                  <a:pt x="1065" y="954"/>
                  <a:pt x="1065" y="954"/>
                  <a:pt x="1065" y="995"/>
                </a:cubicBezTo>
                <a:cubicBezTo>
                  <a:pt x="1065" y="995"/>
                  <a:pt x="1065" y="995"/>
                  <a:pt x="1060" y="1070"/>
                </a:cubicBezTo>
                <a:cubicBezTo>
                  <a:pt x="1060" y="1070"/>
                  <a:pt x="1060" y="1070"/>
                  <a:pt x="980" y="1076"/>
                </a:cubicBezTo>
                <a:cubicBezTo>
                  <a:pt x="980" y="1076"/>
                  <a:pt x="980" y="1076"/>
                  <a:pt x="940" y="1076"/>
                </a:cubicBezTo>
                <a:cubicBezTo>
                  <a:pt x="940" y="1076"/>
                  <a:pt x="940" y="1076"/>
                  <a:pt x="929" y="1116"/>
                </a:cubicBezTo>
                <a:cubicBezTo>
                  <a:pt x="929" y="1116"/>
                  <a:pt x="929" y="1116"/>
                  <a:pt x="899" y="1187"/>
                </a:cubicBezTo>
                <a:cubicBezTo>
                  <a:pt x="899" y="1187"/>
                  <a:pt x="899" y="1187"/>
                  <a:pt x="824" y="1166"/>
                </a:cubicBezTo>
                <a:cubicBezTo>
                  <a:pt x="824" y="1166"/>
                  <a:pt x="824" y="1166"/>
                  <a:pt x="789" y="1156"/>
                </a:cubicBezTo>
                <a:cubicBezTo>
                  <a:pt x="789" y="1156"/>
                  <a:pt x="789" y="1156"/>
                  <a:pt x="764" y="1187"/>
                </a:cubicBezTo>
                <a:cubicBezTo>
                  <a:pt x="764" y="1187"/>
                  <a:pt x="764" y="1187"/>
                  <a:pt x="713" y="1242"/>
                </a:cubicBezTo>
                <a:cubicBezTo>
                  <a:pt x="713" y="1242"/>
                  <a:pt x="713" y="1242"/>
                  <a:pt x="648" y="1202"/>
                </a:cubicBezTo>
                <a:cubicBezTo>
                  <a:pt x="648" y="1202"/>
                  <a:pt x="648" y="1202"/>
                  <a:pt x="618" y="1182"/>
                </a:cubicBezTo>
                <a:cubicBezTo>
                  <a:pt x="618" y="1182"/>
                  <a:pt x="618" y="1182"/>
                  <a:pt x="583" y="1202"/>
                </a:cubicBezTo>
                <a:cubicBezTo>
                  <a:pt x="583" y="1202"/>
                  <a:pt x="583" y="1202"/>
                  <a:pt x="517" y="1242"/>
                </a:cubicBezTo>
                <a:cubicBezTo>
                  <a:pt x="517" y="1242"/>
                  <a:pt x="517" y="1242"/>
                  <a:pt x="467" y="1182"/>
                </a:cubicBezTo>
                <a:cubicBezTo>
                  <a:pt x="467" y="1182"/>
                  <a:pt x="467" y="1182"/>
                  <a:pt x="447" y="1151"/>
                </a:cubicBezTo>
                <a:cubicBezTo>
                  <a:pt x="447" y="1151"/>
                  <a:pt x="447" y="1151"/>
                  <a:pt x="407" y="1161"/>
                </a:cubicBezTo>
                <a:cubicBezTo>
                  <a:pt x="407" y="1161"/>
                  <a:pt x="407" y="1161"/>
                  <a:pt x="331" y="1182"/>
                </a:cubicBezTo>
                <a:cubicBezTo>
                  <a:pt x="331" y="1182"/>
                  <a:pt x="331" y="1182"/>
                  <a:pt x="306" y="1111"/>
                </a:cubicBezTo>
                <a:cubicBezTo>
                  <a:pt x="306" y="1111"/>
                  <a:pt x="306" y="1111"/>
                  <a:pt x="291" y="1070"/>
                </a:cubicBezTo>
                <a:cubicBezTo>
                  <a:pt x="291" y="1070"/>
                  <a:pt x="291" y="1070"/>
                  <a:pt x="251" y="1070"/>
                </a:cubicBezTo>
                <a:cubicBezTo>
                  <a:pt x="251" y="1070"/>
                  <a:pt x="251" y="1070"/>
                  <a:pt x="176" y="1065"/>
                </a:cubicBezTo>
                <a:cubicBezTo>
                  <a:pt x="176" y="1065"/>
                  <a:pt x="176" y="1065"/>
                  <a:pt x="171" y="990"/>
                </a:cubicBezTo>
                <a:cubicBezTo>
                  <a:pt x="171" y="990"/>
                  <a:pt x="171" y="990"/>
                  <a:pt x="171" y="949"/>
                </a:cubicBezTo>
                <a:cubicBezTo>
                  <a:pt x="171" y="949"/>
                  <a:pt x="171" y="949"/>
                  <a:pt x="130" y="934"/>
                </a:cubicBezTo>
                <a:cubicBezTo>
                  <a:pt x="130" y="934"/>
                  <a:pt x="130" y="934"/>
                  <a:pt x="60" y="904"/>
                </a:cubicBezTo>
                <a:cubicBezTo>
                  <a:pt x="60" y="904"/>
                  <a:pt x="60" y="904"/>
                  <a:pt x="80" y="828"/>
                </a:cubicBezTo>
                <a:cubicBezTo>
                  <a:pt x="80" y="828"/>
                  <a:pt x="80" y="828"/>
                  <a:pt x="90" y="793"/>
                </a:cubicBezTo>
                <a:cubicBezTo>
                  <a:pt x="90" y="793"/>
                  <a:pt x="90" y="793"/>
                  <a:pt x="60" y="767"/>
                </a:cubicBezTo>
                <a:cubicBezTo>
                  <a:pt x="60" y="767"/>
                  <a:pt x="60" y="767"/>
                  <a:pt x="0" y="717"/>
                </a:cubicBezTo>
                <a:cubicBezTo>
                  <a:pt x="0" y="717"/>
                  <a:pt x="0" y="717"/>
                  <a:pt x="45" y="651"/>
                </a:cubicBezTo>
                <a:cubicBezTo>
                  <a:pt x="45" y="651"/>
                  <a:pt x="45" y="651"/>
                  <a:pt x="65" y="621"/>
                </a:cubicBezTo>
                <a:cubicBezTo>
                  <a:pt x="65" y="621"/>
                  <a:pt x="65" y="621"/>
                  <a:pt x="45" y="586"/>
                </a:cubicBezTo>
                <a:cubicBezTo>
                  <a:pt x="45" y="586"/>
                  <a:pt x="45" y="586"/>
                  <a:pt x="5" y="520"/>
                </a:cubicBezTo>
                <a:cubicBezTo>
                  <a:pt x="5" y="520"/>
                  <a:pt x="5" y="520"/>
                  <a:pt x="65" y="475"/>
                </a:cubicBezTo>
                <a:cubicBezTo>
                  <a:pt x="65" y="475"/>
                  <a:pt x="65" y="475"/>
                  <a:pt x="95" y="444"/>
                </a:cubicBezTo>
                <a:cubicBezTo>
                  <a:pt x="95" y="444"/>
                  <a:pt x="95" y="444"/>
                  <a:pt x="85" y="409"/>
                </a:cubicBezTo>
                <a:cubicBezTo>
                  <a:pt x="85" y="409"/>
                  <a:pt x="85" y="409"/>
                  <a:pt x="65" y="333"/>
                </a:cubicBezTo>
                <a:cubicBezTo>
                  <a:pt x="65" y="333"/>
                  <a:pt x="65" y="333"/>
                  <a:pt x="135" y="308"/>
                </a:cubicBezTo>
                <a:cubicBezTo>
                  <a:pt x="135" y="308"/>
                  <a:pt x="135" y="308"/>
                  <a:pt x="176" y="293"/>
                </a:cubicBezTo>
                <a:cubicBezTo>
                  <a:pt x="176" y="293"/>
                  <a:pt x="176" y="293"/>
                  <a:pt x="176" y="252"/>
                </a:cubicBezTo>
                <a:cubicBezTo>
                  <a:pt x="176" y="252"/>
                  <a:pt x="176" y="252"/>
                  <a:pt x="181" y="177"/>
                </a:cubicBezTo>
                <a:cubicBezTo>
                  <a:pt x="181" y="177"/>
                  <a:pt x="181" y="177"/>
                  <a:pt x="256" y="172"/>
                </a:cubicBezTo>
                <a:cubicBezTo>
                  <a:pt x="256" y="172"/>
                  <a:pt x="256" y="172"/>
                  <a:pt x="296" y="172"/>
                </a:cubicBezTo>
                <a:cubicBezTo>
                  <a:pt x="296" y="172"/>
                  <a:pt x="296" y="172"/>
                  <a:pt x="311" y="131"/>
                </a:cubicBezTo>
                <a:cubicBezTo>
                  <a:pt x="311" y="131"/>
                  <a:pt x="311" y="131"/>
                  <a:pt x="341" y="61"/>
                </a:cubicBezTo>
                <a:cubicBezTo>
                  <a:pt x="341" y="61"/>
                  <a:pt x="341" y="61"/>
                  <a:pt x="412" y="81"/>
                </a:cubicBezTo>
                <a:cubicBezTo>
                  <a:pt x="412" y="81"/>
                  <a:pt x="412" y="81"/>
                  <a:pt x="452" y="91"/>
                </a:cubicBezTo>
                <a:cubicBezTo>
                  <a:pt x="452" y="91"/>
                  <a:pt x="452" y="91"/>
                  <a:pt x="477" y="61"/>
                </a:cubicBezTo>
                <a:cubicBezTo>
                  <a:pt x="477" y="61"/>
                  <a:pt x="477" y="61"/>
                  <a:pt x="527" y="0"/>
                </a:cubicBezTo>
                <a:cubicBezTo>
                  <a:pt x="527" y="0"/>
                  <a:pt x="527" y="0"/>
                  <a:pt x="588" y="45"/>
                </a:cubicBezTo>
                <a:cubicBezTo>
                  <a:pt x="588" y="45"/>
                  <a:pt x="588" y="45"/>
                  <a:pt x="623" y="66"/>
                </a:cubicBezTo>
                <a:cubicBezTo>
                  <a:pt x="623" y="66"/>
                  <a:pt x="623" y="66"/>
                  <a:pt x="658" y="45"/>
                </a:cubicBezTo>
                <a:cubicBezTo>
                  <a:pt x="658" y="45"/>
                  <a:pt x="658" y="45"/>
                  <a:pt x="718" y="0"/>
                </a:cubicBezTo>
                <a:cubicBezTo>
                  <a:pt x="718" y="0"/>
                  <a:pt x="718" y="0"/>
                  <a:pt x="769" y="61"/>
                </a:cubicBezTo>
                <a:cubicBezTo>
                  <a:pt x="769" y="61"/>
                  <a:pt x="769" y="61"/>
                  <a:pt x="794" y="91"/>
                </a:cubicBezTo>
                <a:cubicBezTo>
                  <a:pt x="794" y="91"/>
                  <a:pt x="794" y="91"/>
                  <a:pt x="834" y="81"/>
                </a:cubicBezTo>
                <a:cubicBezTo>
                  <a:pt x="834" y="81"/>
                  <a:pt x="834" y="81"/>
                  <a:pt x="904" y="66"/>
                </a:cubicBezTo>
                <a:cubicBezTo>
                  <a:pt x="904" y="66"/>
                  <a:pt x="904" y="66"/>
                  <a:pt x="934" y="136"/>
                </a:cubicBezTo>
                <a:cubicBezTo>
                  <a:pt x="934" y="136"/>
                  <a:pt x="934" y="136"/>
                  <a:pt x="945" y="172"/>
                </a:cubicBezTo>
                <a:cubicBezTo>
                  <a:pt x="945" y="172"/>
                  <a:pt x="945" y="172"/>
                  <a:pt x="990" y="177"/>
                </a:cubicBezTo>
                <a:cubicBezTo>
                  <a:pt x="990" y="177"/>
                  <a:pt x="990" y="177"/>
                  <a:pt x="1065" y="182"/>
                </a:cubicBezTo>
                <a:cubicBezTo>
                  <a:pt x="1065" y="182"/>
                  <a:pt x="1065" y="182"/>
                  <a:pt x="1065" y="258"/>
                </a:cubicBezTo>
                <a:cubicBezTo>
                  <a:pt x="1065" y="258"/>
                  <a:pt x="1065" y="258"/>
                  <a:pt x="1070" y="298"/>
                </a:cubicBezTo>
                <a:cubicBezTo>
                  <a:pt x="1070" y="298"/>
                  <a:pt x="1070" y="298"/>
                  <a:pt x="1105" y="313"/>
                </a:cubicBezTo>
                <a:cubicBezTo>
                  <a:pt x="1105" y="313"/>
                  <a:pt x="1105" y="313"/>
                  <a:pt x="1176" y="338"/>
                </a:cubicBezTo>
                <a:cubicBezTo>
                  <a:pt x="1176" y="338"/>
                  <a:pt x="1176" y="338"/>
                  <a:pt x="1156" y="414"/>
                </a:cubicBezTo>
                <a:cubicBezTo>
                  <a:pt x="1156" y="414"/>
                  <a:pt x="1156" y="414"/>
                  <a:pt x="1146" y="454"/>
                </a:cubicBezTo>
                <a:cubicBezTo>
                  <a:pt x="1146" y="454"/>
                  <a:pt x="1146" y="454"/>
                  <a:pt x="1176" y="480"/>
                </a:cubicBezTo>
                <a:cubicBezTo>
                  <a:pt x="1176" y="480"/>
                  <a:pt x="1176" y="480"/>
                  <a:pt x="1236" y="530"/>
                </a:cubicBezTo>
                <a:cubicBezTo>
                  <a:pt x="1236" y="530"/>
                  <a:pt x="1236" y="530"/>
                  <a:pt x="1196" y="591"/>
                </a:cubicBezTo>
                <a:cubicBezTo>
                  <a:pt x="1196" y="591"/>
                  <a:pt x="1196" y="591"/>
                  <a:pt x="1171" y="626"/>
                </a:cubicBezTo>
                <a:close/>
                <a:moveTo>
                  <a:pt x="613" y="1055"/>
                </a:moveTo>
                <a:cubicBezTo>
                  <a:pt x="849" y="1055"/>
                  <a:pt x="1040" y="858"/>
                  <a:pt x="1040" y="621"/>
                </a:cubicBezTo>
                <a:cubicBezTo>
                  <a:pt x="1040" y="379"/>
                  <a:pt x="849" y="182"/>
                  <a:pt x="613" y="182"/>
                </a:cubicBezTo>
                <a:cubicBezTo>
                  <a:pt x="372" y="182"/>
                  <a:pt x="181" y="379"/>
                  <a:pt x="181" y="621"/>
                </a:cubicBezTo>
                <a:cubicBezTo>
                  <a:pt x="181" y="858"/>
                  <a:pt x="372" y="1055"/>
                  <a:pt x="613" y="1055"/>
                </a:cubicBezTo>
                <a:close/>
                <a:moveTo>
                  <a:pt x="241" y="621"/>
                </a:moveTo>
                <a:cubicBezTo>
                  <a:pt x="241" y="823"/>
                  <a:pt x="407" y="990"/>
                  <a:pt x="613" y="990"/>
                </a:cubicBezTo>
                <a:cubicBezTo>
                  <a:pt x="814" y="990"/>
                  <a:pt x="980" y="823"/>
                  <a:pt x="980" y="621"/>
                </a:cubicBezTo>
                <a:cubicBezTo>
                  <a:pt x="980" y="414"/>
                  <a:pt x="814" y="247"/>
                  <a:pt x="613" y="247"/>
                </a:cubicBezTo>
                <a:cubicBezTo>
                  <a:pt x="407" y="247"/>
                  <a:pt x="241" y="414"/>
                  <a:pt x="241" y="621"/>
                </a:cubicBezTo>
                <a:close/>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58" name="Rectangle 57">
            <a:extLst>
              <a:ext uri="{FF2B5EF4-FFF2-40B4-BE49-F238E27FC236}">
                <a16:creationId xmlns:a16="http://schemas.microsoft.com/office/drawing/2014/main" id="{32326E5E-C03A-413F-A73F-FA142F6EFE60}"/>
              </a:ext>
            </a:extLst>
          </p:cNvPr>
          <p:cNvSpPr/>
          <p:nvPr/>
        </p:nvSpPr>
        <p:spPr>
          <a:xfrm>
            <a:off x="20676650"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Silos </a:t>
            </a:r>
            <a:br>
              <a:rPr lang="en-US" sz="2800" dirty="0">
                <a:solidFill>
                  <a:schemeClr val="tx1"/>
                </a:solidFill>
                <a:ea typeface="Amazon Ember" panose="020B0603020204020204" pitchFamily="34" charset="0"/>
                <a:cs typeface="Amazon Ember" panose="020B0603020204020204" pitchFamily="34" charset="0"/>
              </a:rPr>
            </a:br>
            <a:r>
              <a:rPr lang="en-US" sz="2800" dirty="0">
                <a:solidFill>
                  <a:schemeClr val="tx1"/>
                </a:solidFill>
                <a:ea typeface="Amazon Ember" panose="020B0603020204020204" pitchFamily="34" charset="0"/>
                <a:cs typeface="Amazon Ember" panose="020B0603020204020204" pitchFamily="34" charset="0"/>
              </a:rPr>
              <a:t>project to product</a:t>
            </a:r>
          </a:p>
        </p:txBody>
      </p:sp>
      <p:grpSp>
        <p:nvGrpSpPr>
          <p:cNvPr id="59" name="Group 58">
            <a:extLst>
              <a:ext uri="{FF2B5EF4-FFF2-40B4-BE49-F238E27FC236}">
                <a16:creationId xmlns:a16="http://schemas.microsoft.com/office/drawing/2014/main" id="{B57817CB-D980-46ED-90A6-B48236098158}"/>
              </a:ext>
            </a:extLst>
          </p:cNvPr>
          <p:cNvGrpSpPr/>
          <p:nvPr/>
        </p:nvGrpSpPr>
        <p:grpSpPr>
          <a:xfrm>
            <a:off x="21458034" y="4789789"/>
            <a:ext cx="1350061" cy="1245426"/>
            <a:chOff x="4221704" y="1791782"/>
            <a:chExt cx="700593" cy="646294"/>
          </a:xfrm>
        </p:grpSpPr>
        <p:sp>
          <p:nvSpPr>
            <p:cNvPr id="60" name="Freeform 25">
              <a:extLst>
                <a:ext uri="{FF2B5EF4-FFF2-40B4-BE49-F238E27FC236}">
                  <a16:creationId xmlns:a16="http://schemas.microsoft.com/office/drawing/2014/main" id="{54DDCDB3-F375-46DC-945F-F54FF90727E7}"/>
                </a:ext>
              </a:extLst>
            </p:cNvPr>
            <p:cNvSpPr>
              <a:spLocks/>
            </p:cNvSpPr>
            <p:nvPr/>
          </p:nvSpPr>
          <p:spPr bwMode="auto">
            <a:xfrm>
              <a:off x="4346088" y="2191249"/>
              <a:ext cx="450441" cy="246827"/>
            </a:xfrm>
            <a:custGeom>
              <a:avLst/>
              <a:gdLst>
                <a:gd name="T0" fmla="*/ 0 w 1626"/>
                <a:gd name="T1" fmla="*/ 38 h 891"/>
                <a:gd name="T2" fmla="*/ 0 w 1626"/>
                <a:gd name="T3" fmla="*/ 351 h 891"/>
                <a:gd name="T4" fmla="*/ 810 w 1626"/>
                <a:gd name="T5" fmla="*/ 891 h 891"/>
                <a:gd name="T6" fmla="*/ 1626 w 1626"/>
                <a:gd name="T7" fmla="*/ 351 h 891"/>
                <a:gd name="T8" fmla="*/ 1626 w 1626"/>
                <a:gd name="T9" fmla="*/ 0 h 891"/>
              </a:gdLst>
              <a:ahLst/>
              <a:cxnLst>
                <a:cxn ang="0">
                  <a:pos x="T0" y="T1"/>
                </a:cxn>
                <a:cxn ang="0">
                  <a:pos x="T2" y="T3"/>
                </a:cxn>
                <a:cxn ang="0">
                  <a:pos x="T4" y="T5"/>
                </a:cxn>
                <a:cxn ang="0">
                  <a:pos x="T6" y="T7"/>
                </a:cxn>
                <a:cxn ang="0">
                  <a:pos x="T8" y="T9"/>
                </a:cxn>
              </a:cxnLst>
              <a:rect l="0" t="0" r="r" b="b"/>
              <a:pathLst>
                <a:path w="1626" h="891">
                  <a:moveTo>
                    <a:pt x="0" y="38"/>
                  </a:moveTo>
                  <a:lnTo>
                    <a:pt x="0" y="351"/>
                  </a:lnTo>
                  <a:lnTo>
                    <a:pt x="810" y="891"/>
                  </a:lnTo>
                  <a:lnTo>
                    <a:pt x="1626" y="351"/>
                  </a:lnTo>
                  <a:lnTo>
                    <a:pt x="1626" y="0"/>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61" name="Line 26">
              <a:extLst>
                <a:ext uri="{FF2B5EF4-FFF2-40B4-BE49-F238E27FC236}">
                  <a16:creationId xmlns:a16="http://schemas.microsoft.com/office/drawing/2014/main" id="{1F3E9B1D-4A71-4ACC-89CB-924A0B81DE4F}"/>
                </a:ext>
              </a:extLst>
            </p:cNvPr>
            <p:cNvSpPr>
              <a:spLocks noChangeShapeType="1"/>
            </p:cNvSpPr>
            <p:nvPr/>
          </p:nvSpPr>
          <p:spPr bwMode="auto">
            <a:xfrm flipH="1" flipV="1">
              <a:off x="4568815" y="2176289"/>
              <a:ext cx="1662" cy="261787"/>
            </a:xfrm>
            <a:prstGeom prst="lin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62" name="Freeform 34">
              <a:extLst>
                <a:ext uri="{FF2B5EF4-FFF2-40B4-BE49-F238E27FC236}">
                  <a16:creationId xmlns:a16="http://schemas.microsoft.com/office/drawing/2014/main" id="{1BB48EEE-54DD-4F23-9FA4-D91C53858AAC}"/>
                </a:ext>
              </a:extLst>
            </p:cNvPr>
            <p:cNvSpPr>
              <a:spLocks/>
            </p:cNvSpPr>
            <p:nvPr/>
          </p:nvSpPr>
          <p:spPr bwMode="auto">
            <a:xfrm>
              <a:off x="4221704" y="1791782"/>
              <a:ext cx="700593" cy="466784"/>
            </a:xfrm>
            <a:custGeom>
              <a:avLst/>
              <a:gdLst>
                <a:gd name="T0" fmla="*/ 1708 w 2529"/>
                <a:gd name="T1" fmla="*/ 0 h 1685"/>
                <a:gd name="T2" fmla="*/ 0 w 2529"/>
                <a:gd name="T3" fmla="*/ 1134 h 1685"/>
                <a:gd name="T4" fmla="*/ 805 w 2529"/>
                <a:gd name="T5" fmla="*/ 1685 h 1685"/>
                <a:gd name="T6" fmla="*/ 1253 w 2529"/>
                <a:gd name="T7" fmla="*/ 1388 h 1685"/>
                <a:gd name="T8" fmla="*/ 2529 w 2529"/>
                <a:gd name="T9" fmla="*/ 540 h 1685"/>
                <a:gd name="T10" fmla="*/ 1708 w 2529"/>
                <a:gd name="T11" fmla="*/ 0 h 1685"/>
              </a:gdLst>
              <a:ahLst/>
              <a:cxnLst>
                <a:cxn ang="0">
                  <a:pos x="T0" y="T1"/>
                </a:cxn>
                <a:cxn ang="0">
                  <a:pos x="T2" y="T3"/>
                </a:cxn>
                <a:cxn ang="0">
                  <a:pos x="T4" y="T5"/>
                </a:cxn>
                <a:cxn ang="0">
                  <a:pos x="T6" y="T7"/>
                </a:cxn>
                <a:cxn ang="0">
                  <a:pos x="T8" y="T9"/>
                </a:cxn>
                <a:cxn ang="0">
                  <a:pos x="T10" y="T11"/>
                </a:cxn>
              </a:cxnLst>
              <a:rect l="0" t="0" r="r" b="b"/>
              <a:pathLst>
                <a:path w="2529" h="1685">
                  <a:moveTo>
                    <a:pt x="1708" y="0"/>
                  </a:moveTo>
                  <a:lnTo>
                    <a:pt x="0" y="1134"/>
                  </a:lnTo>
                  <a:lnTo>
                    <a:pt x="805" y="1685"/>
                  </a:lnTo>
                  <a:lnTo>
                    <a:pt x="1253" y="1388"/>
                  </a:lnTo>
                  <a:lnTo>
                    <a:pt x="2529" y="540"/>
                  </a:lnTo>
                  <a:lnTo>
                    <a:pt x="1708" y="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63" name="Freeform 35">
              <a:extLst>
                <a:ext uri="{FF2B5EF4-FFF2-40B4-BE49-F238E27FC236}">
                  <a16:creationId xmlns:a16="http://schemas.microsoft.com/office/drawing/2014/main" id="{1D2C3241-76FF-4D50-90CF-F7D93F79949C}"/>
                </a:ext>
              </a:extLst>
            </p:cNvPr>
            <p:cNvSpPr>
              <a:spLocks/>
            </p:cNvSpPr>
            <p:nvPr/>
          </p:nvSpPr>
          <p:spPr bwMode="auto">
            <a:xfrm>
              <a:off x="4221704" y="1791782"/>
              <a:ext cx="700593" cy="466784"/>
            </a:xfrm>
            <a:custGeom>
              <a:avLst/>
              <a:gdLst>
                <a:gd name="T0" fmla="*/ 0 w 2529"/>
                <a:gd name="T1" fmla="*/ 551 h 1685"/>
                <a:gd name="T2" fmla="*/ 1692 w 2529"/>
                <a:gd name="T3" fmla="*/ 1685 h 1685"/>
                <a:gd name="T4" fmla="*/ 2529 w 2529"/>
                <a:gd name="T5" fmla="*/ 1151 h 1685"/>
                <a:gd name="T6" fmla="*/ 811 w 2529"/>
                <a:gd name="T7" fmla="*/ 0 h 1685"/>
                <a:gd name="T8" fmla="*/ 0 w 2529"/>
                <a:gd name="T9" fmla="*/ 551 h 1685"/>
              </a:gdLst>
              <a:ahLst/>
              <a:cxnLst>
                <a:cxn ang="0">
                  <a:pos x="T0" y="T1"/>
                </a:cxn>
                <a:cxn ang="0">
                  <a:pos x="T2" y="T3"/>
                </a:cxn>
                <a:cxn ang="0">
                  <a:pos x="T4" y="T5"/>
                </a:cxn>
                <a:cxn ang="0">
                  <a:pos x="T6" y="T7"/>
                </a:cxn>
                <a:cxn ang="0">
                  <a:pos x="T8" y="T9"/>
                </a:cxn>
              </a:cxnLst>
              <a:rect l="0" t="0" r="r" b="b"/>
              <a:pathLst>
                <a:path w="2529" h="1685">
                  <a:moveTo>
                    <a:pt x="0" y="551"/>
                  </a:moveTo>
                  <a:lnTo>
                    <a:pt x="1692" y="1685"/>
                  </a:lnTo>
                  <a:lnTo>
                    <a:pt x="2529" y="1151"/>
                  </a:lnTo>
                  <a:lnTo>
                    <a:pt x="811" y="0"/>
                  </a:lnTo>
                  <a:lnTo>
                    <a:pt x="0" y="55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64" name="Rectangle 63">
            <a:extLst>
              <a:ext uri="{FF2B5EF4-FFF2-40B4-BE49-F238E27FC236}">
                <a16:creationId xmlns:a16="http://schemas.microsoft.com/office/drawing/2014/main" id="{7E490B37-7CDF-4FD6-93C5-6822D5CB5D46}"/>
              </a:ext>
            </a:extLst>
          </p:cNvPr>
          <p:cNvSpPr/>
          <p:nvPr/>
        </p:nvSpPr>
        <p:spPr>
          <a:xfrm>
            <a:off x="24149221"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Capex </a:t>
            </a:r>
          </a:p>
          <a:p>
            <a:pPr algn="ctr" defTabSz="731520"/>
            <a:r>
              <a:rPr lang="en-US" sz="2800" dirty="0">
                <a:solidFill>
                  <a:schemeClr val="tx1"/>
                </a:solidFill>
                <a:ea typeface="Amazon Ember" panose="020B0603020204020204" pitchFamily="34" charset="0"/>
                <a:cs typeface="Amazon Ember" panose="020B0603020204020204" pitchFamily="34" charset="0"/>
              </a:rPr>
              <a:t>vs. </a:t>
            </a:r>
            <a:br>
              <a:rPr lang="en-US" sz="2800" dirty="0">
                <a:solidFill>
                  <a:schemeClr val="tx1"/>
                </a:solidFill>
                <a:ea typeface="Amazon Ember" panose="020B0603020204020204" pitchFamily="34" charset="0"/>
                <a:cs typeface="Amazon Ember" panose="020B0603020204020204" pitchFamily="34" charset="0"/>
              </a:rPr>
            </a:br>
            <a:r>
              <a:rPr lang="en-US" sz="2800" dirty="0">
                <a:solidFill>
                  <a:schemeClr val="tx1"/>
                </a:solidFill>
                <a:ea typeface="Amazon Ember" panose="020B0603020204020204" pitchFamily="34" charset="0"/>
                <a:cs typeface="Amazon Ember" panose="020B0603020204020204" pitchFamily="34" charset="0"/>
              </a:rPr>
              <a:t>Opex</a:t>
            </a:r>
          </a:p>
        </p:txBody>
      </p:sp>
      <p:grpSp>
        <p:nvGrpSpPr>
          <p:cNvPr id="65" name="Group 42">
            <a:extLst>
              <a:ext uri="{FF2B5EF4-FFF2-40B4-BE49-F238E27FC236}">
                <a16:creationId xmlns:a16="http://schemas.microsoft.com/office/drawing/2014/main" id="{FA43CC74-8643-469E-A4FE-770D9504F67B}"/>
              </a:ext>
            </a:extLst>
          </p:cNvPr>
          <p:cNvGrpSpPr>
            <a:grpSpLocks noChangeAspect="1"/>
          </p:cNvGrpSpPr>
          <p:nvPr/>
        </p:nvGrpSpPr>
        <p:grpSpPr bwMode="auto">
          <a:xfrm>
            <a:off x="24902920" y="4843895"/>
            <a:ext cx="1688187" cy="1161938"/>
            <a:chOff x="4740" y="1768"/>
            <a:chExt cx="725" cy="499"/>
          </a:xfrm>
          <a:noFill/>
        </p:grpSpPr>
        <p:sp>
          <p:nvSpPr>
            <p:cNvPr id="66" name="Freeform 45">
              <a:extLst>
                <a:ext uri="{FF2B5EF4-FFF2-40B4-BE49-F238E27FC236}">
                  <a16:creationId xmlns:a16="http://schemas.microsoft.com/office/drawing/2014/main" id="{C3593B1A-28B4-4247-AF46-C32C4E4108D6}"/>
                </a:ext>
              </a:extLst>
            </p:cNvPr>
            <p:cNvSpPr>
              <a:spLocks/>
            </p:cNvSpPr>
            <p:nvPr/>
          </p:nvSpPr>
          <p:spPr bwMode="auto">
            <a:xfrm>
              <a:off x="4966" y="1768"/>
              <a:ext cx="499" cy="459"/>
            </a:xfrm>
            <a:custGeom>
              <a:avLst/>
              <a:gdLst>
                <a:gd name="T0" fmla="*/ 339 w 499"/>
                <a:gd name="T1" fmla="*/ 24 h 459"/>
                <a:gd name="T2" fmla="*/ 0 w 499"/>
                <a:gd name="T3" fmla="*/ 459 h 459"/>
                <a:gd name="T4" fmla="*/ 499 w 499"/>
                <a:gd name="T5" fmla="*/ 249 h 459"/>
                <a:gd name="T6" fmla="*/ 394 w 499"/>
                <a:gd name="T7" fmla="*/ 0 h 459"/>
                <a:gd name="T8" fmla="*/ 339 w 499"/>
                <a:gd name="T9" fmla="*/ 24 h 459"/>
              </a:gdLst>
              <a:ahLst/>
              <a:cxnLst>
                <a:cxn ang="0">
                  <a:pos x="T0" y="T1"/>
                </a:cxn>
                <a:cxn ang="0">
                  <a:pos x="T2" y="T3"/>
                </a:cxn>
                <a:cxn ang="0">
                  <a:pos x="T4" y="T5"/>
                </a:cxn>
                <a:cxn ang="0">
                  <a:pos x="T6" y="T7"/>
                </a:cxn>
                <a:cxn ang="0">
                  <a:pos x="T8" y="T9"/>
                </a:cxn>
              </a:cxnLst>
              <a:rect l="0" t="0" r="r" b="b"/>
              <a:pathLst>
                <a:path w="499" h="459">
                  <a:moveTo>
                    <a:pt x="339" y="24"/>
                  </a:moveTo>
                  <a:lnTo>
                    <a:pt x="0" y="459"/>
                  </a:lnTo>
                  <a:lnTo>
                    <a:pt x="499" y="249"/>
                  </a:lnTo>
                  <a:lnTo>
                    <a:pt x="394" y="0"/>
                  </a:lnTo>
                  <a:lnTo>
                    <a:pt x="339" y="24"/>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67" name="Freeform 46">
              <a:extLst>
                <a:ext uri="{FF2B5EF4-FFF2-40B4-BE49-F238E27FC236}">
                  <a16:creationId xmlns:a16="http://schemas.microsoft.com/office/drawing/2014/main" id="{A59E17C1-F880-47F3-8266-790E762C7FB1}"/>
                </a:ext>
              </a:extLst>
            </p:cNvPr>
            <p:cNvSpPr>
              <a:spLocks/>
            </p:cNvSpPr>
            <p:nvPr/>
          </p:nvSpPr>
          <p:spPr bwMode="auto">
            <a:xfrm>
              <a:off x="5305" y="1768"/>
              <a:ext cx="78" cy="68"/>
            </a:xfrm>
            <a:custGeom>
              <a:avLst/>
              <a:gdLst>
                <a:gd name="T0" fmla="*/ 0 w 37"/>
                <a:gd name="T1" fmla="*/ 11 h 32"/>
                <a:gd name="T2" fmla="*/ 15 w 37"/>
                <a:gd name="T3" fmla="*/ 29 h 32"/>
                <a:gd name="T4" fmla="*/ 37 w 37"/>
                <a:gd name="T5" fmla="*/ 26 h 32"/>
                <a:gd name="T6" fmla="*/ 26 w 37"/>
                <a:gd name="T7" fmla="*/ 0 h 32"/>
                <a:gd name="T8" fmla="*/ 0 w 37"/>
                <a:gd name="T9" fmla="*/ 11 h 32"/>
              </a:gdLst>
              <a:ahLst/>
              <a:cxnLst>
                <a:cxn ang="0">
                  <a:pos x="T0" y="T1"/>
                </a:cxn>
                <a:cxn ang="0">
                  <a:pos x="T2" y="T3"/>
                </a:cxn>
                <a:cxn ang="0">
                  <a:pos x="T4" y="T5"/>
                </a:cxn>
                <a:cxn ang="0">
                  <a:pos x="T6" y="T7"/>
                </a:cxn>
                <a:cxn ang="0">
                  <a:pos x="T8" y="T9"/>
                </a:cxn>
              </a:cxnLst>
              <a:rect l="0" t="0" r="r" b="b"/>
              <a:pathLst>
                <a:path w="37" h="32">
                  <a:moveTo>
                    <a:pt x="0" y="11"/>
                  </a:moveTo>
                  <a:cubicBezTo>
                    <a:pt x="2" y="18"/>
                    <a:pt x="7" y="26"/>
                    <a:pt x="15" y="29"/>
                  </a:cubicBezTo>
                  <a:cubicBezTo>
                    <a:pt x="22" y="32"/>
                    <a:pt x="31" y="31"/>
                    <a:pt x="37" y="26"/>
                  </a:cubicBezTo>
                  <a:cubicBezTo>
                    <a:pt x="26" y="0"/>
                    <a:pt x="26" y="0"/>
                    <a:pt x="26" y="0"/>
                  </a:cubicBezTo>
                  <a:lnTo>
                    <a:pt x="0" y="1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68" name="Freeform 47">
              <a:extLst>
                <a:ext uri="{FF2B5EF4-FFF2-40B4-BE49-F238E27FC236}">
                  <a16:creationId xmlns:a16="http://schemas.microsoft.com/office/drawing/2014/main" id="{0F07EB75-C0C5-497C-BBC8-7980B233738F}"/>
                </a:ext>
              </a:extLst>
            </p:cNvPr>
            <p:cNvSpPr>
              <a:spLocks/>
            </p:cNvSpPr>
            <p:nvPr/>
          </p:nvSpPr>
          <p:spPr bwMode="auto">
            <a:xfrm>
              <a:off x="5398" y="1962"/>
              <a:ext cx="67" cy="78"/>
            </a:xfrm>
            <a:custGeom>
              <a:avLst/>
              <a:gdLst>
                <a:gd name="T0" fmla="*/ 6 w 32"/>
                <a:gd name="T1" fmla="*/ 37 h 37"/>
                <a:gd name="T2" fmla="*/ 3 w 32"/>
                <a:gd name="T3" fmla="*/ 14 h 37"/>
                <a:gd name="T4" fmla="*/ 21 w 32"/>
                <a:gd name="T5" fmla="*/ 0 h 37"/>
                <a:gd name="T6" fmla="*/ 32 w 32"/>
                <a:gd name="T7" fmla="*/ 26 h 37"/>
                <a:gd name="T8" fmla="*/ 6 w 32"/>
                <a:gd name="T9" fmla="*/ 37 h 37"/>
              </a:gdLst>
              <a:ahLst/>
              <a:cxnLst>
                <a:cxn ang="0">
                  <a:pos x="T0" y="T1"/>
                </a:cxn>
                <a:cxn ang="0">
                  <a:pos x="T2" y="T3"/>
                </a:cxn>
                <a:cxn ang="0">
                  <a:pos x="T4" y="T5"/>
                </a:cxn>
                <a:cxn ang="0">
                  <a:pos x="T6" y="T7"/>
                </a:cxn>
                <a:cxn ang="0">
                  <a:pos x="T8" y="T9"/>
                </a:cxn>
              </a:cxnLst>
              <a:rect l="0" t="0" r="r" b="b"/>
              <a:pathLst>
                <a:path w="32" h="37">
                  <a:moveTo>
                    <a:pt x="6" y="37"/>
                  </a:moveTo>
                  <a:cubicBezTo>
                    <a:pt x="2" y="31"/>
                    <a:pt x="0" y="21"/>
                    <a:pt x="3" y="14"/>
                  </a:cubicBezTo>
                  <a:cubicBezTo>
                    <a:pt x="6" y="6"/>
                    <a:pt x="13" y="1"/>
                    <a:pt x="21" y="0"/>
                  </a:cubicBezTo>
                  <a:cubicBezTo>
                    <a:pt x="32" y="26"/>
                    <a:pt x="32" y="26"/>
                    <a:pt x="32" y="26"/>
                  </a:cubicBezTo>
                  <a:lnTo>
                    <a:pt x="6" y="3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69" name="Freeform 48">
              <a:extLst>
                <a:ext uri="{FF2B5EF4-FFF2-40B4-BE49-F238E27FC236}">
                  <a16:creationId xmlns:a16="http://schemas.microsoft.com/office/drawing/2014/main" id="{62A25FFD-5D38-4A09-99BA-3FBFFD2EFB77}"/>
                </a:ext>
              </a:extLst>
            </p:cNvPr>
            <p:cNvSpPr>
              <a:spLocks/>
            </p:cNvSpPr>
            <p:nvPr/>
          </p:nvSpPr>
          <p:spPr bwMode="auto">
            <a:xfrm>
              <a:off x="5083" y="1941"/>
              <a:ext cx="151" cy="162"/>
            </a:xfrm>
            <a:custGeom>
              <a:avLst/>
              <a:gdLst>
                <a:gd name="T0" fmla="*/ 0 w 72"/>
                <a:gd name="T1" fmla="*/ 65 h 77"/>
                <a:gd name="T2" fmla="*/ 41 w 72"/>
                <a:gd name="T3" fmla="*/ 71 h 77"/>
                <a:gd name="T4" fmla="*/ 63 w 72"/>
                <a:gd name="T5" fmla="*/ 17 h 77"/>
                <a:gd name="T6" fmla="*/ 50 w 72"/>
                <a:gd name="T7" fmla="*/ 0 h 77"/>
                <a:gd name="T8" fmla="*/ 0 w 72"/>
                <a:gd name="T9" fmla="*/ 65 h 77"/>
              </a:gdLst>
              <a:ahLst/>
              <a:cxnLst>
                <a:cxn ang="0">
                  <a:pos x="T0" y="T1"/>
                </a:cxn>
                <a:cxn ang="0">
                  <a:pos x="T2" y="T3"/>
                </a:cxn>
                <a:cxn ang="0">
                  <a:pos x="T4" y="T5"/>
                </a:cxn>
                <a:cxn ang="0">
                  <a:pos x="T6" y="T7"/>
                </a:cxn>
                <a:cxn ang="0">
                  <a:pos x="T8" y="T9"/>
                </a:cxn>
              </a:cxnLst>
              <a:rect l="0" t="0" r="r" b="b"/>
              <a:pathLst>
                <a:path w="72" h="77">
                  <a:moveTo>
                    <a:pt x="0" y="65"/>
                  </a:moveTo>
                  <a:cubicBezTo>
                    <a:pt x="11" y="74"/>
                    <a:pt x="27" y="77"/>
                    <a:pt x="41" y="71"/>
                  </a:cubicBezTo>
                  <a:cubicBezTo>
                    <a:pt x="62" y="62"/>
                    <a:pt x="72" y="38"/>
                    <a:pt x="63" y="17"/>
                  </a:cubicBezTo>
                  <a:cubicBezTo>
                    <a:pt x="60" y="10"/>
                    <a:pt x="56" y="4"/>
                    <a:pt x="50" y="0"/>
                  </a:cubicBezTo>
                  <a:lnTo>
                    <a:pt x="0" y="65"/>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0" name="Freeform 49">
              <a:extLst>
                <a:ext uri="{FF2B5EF4-FFF2-40B4-BE49-F238E27FC236}">
                  <a16:creationId xmlns:a16="http://schemas.microsoft.com/office/drawing/2014/main" id="{5F535D87-762E-453A-840C-6DD8E7D34693}"/>
                </a:ext>
              </a:extLst>
            </p:cNvPr>
            <p:cNvSpPr>
              <a:spLocks/>
            </p:cNvSpPr>
            <p:nvPr/>
          </p:nvSpPr>
          <p:spPr bwMode="auto">
            <a:xfrm>
              <a:off x="4740" y="1785"/>
              <a:ext cx="484" cy="482"/>
            </a:xfrm>
            <a:custGeom>
              <a:avLst/>
              <a:gdLst>
                <a:gd name="T0" fmla="*/ 174 w 484"/>
                <a:gd name="T1" fmla="*/ 457 h 482"/>
                <a:gd name="T2" fmla="*/ 484 w 484"/>
                <a:gd name="T3" fmla="*/ 0 h 482"/>
                <a:gd name="T4" fmla="*/ 0 w 484"/>
                <a:gd name="T5" fmla="*/ 242 h 482"/>
                <a:gd name="T6" fmla="*/ 119 w 484"/>
                <a:gd name="T7" fmla="*/ 482 h 482"/>
                <a:gd name="T8" fmla="*/ 174 w 484"/>
                <a:gd name="T9" fmla="*/ 457 h 482"/>
              </a:gdLst>
              <a:ahLst/>
              <a:cxnLst>
                <a:cxn ang="0">
                  <a:pos x="T0" y="T1"/>
                </a:cxn>
                <a:cxn ang="0">
                  <a:pos x="T2" y="T3"/>
                </a:cxn>
                <a:cxn ang="0">
                  <a:pos x="T4" y="T5"/>
                </a:cxn>
                <a:cxn ang="0">
                  <a:pos x="T6" y="T7"/>
                </a:cxn>
                <a:cxn ang="0">
                  <a:pos x="T8" y="T9"/>
                </a:cxn>
              </a:cxnLst>
              <a:rect l="0" t="0" r="r" b="b"/>
              <a:pathLst>
                <a:path w="484" h="482">
                  <a:moveTo>
                    <a:pt x="174" y="457"/>
                  </a:moveTo>
                  <a:lnTo>
                    <a:pt x="484" y="0"/>
                  </a:lnTo>
                  <a:lnTo>
                    <a:pt x="0" y="242"/>
                  </a:lnTo>
                  <a:lnTo>
                    <a:pt x="119" y="482"/>
                  </a:lnTo>
                  <a:lnTo>
                    <a:pt x="174" y="45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1" name="Freeform 50">
              <a:extLst>
                <a:ext uri="{FF2B5EF4-FFF2-40B4-BE49-F238E27FC236}">
                  <a16:creationId xmlns:a16="http://schemas.microsoft.com/office/drawing/2014/main" id="{DF898878-5C8A-402D-ACB6-F839CE165D07}"/>
                </a:ext>
              </a:extLst>
            </p:cNvPr>
            <p:cNvSpPr>
              <a:spLocks/>
            </p:cNvSpPr>
            <p:nvPr/>
          </p:nvSpPr>
          <p:spPr bwMode="auto">
            <a:xfrm>
              <a:off x="4834" y="2200"/>
              <a:ext cx="78" cy="67"/>
            </a:xfrm>
            <a:custGeom>
              <a:avLst/>
              <a:gdLst>
                <a:gd name="T0" fmla="*/ 37 w 37"/>
                <a:gd name="T1" fmla="*/ 20 h 32"/>
                <a:gd name="T2" fmla="*/ 22 w 37"/>
                <a:gd name="T3" fmla="*/ 3 h 32"/>
                <a:gd name="T4" fmla="*/ 0 w 37"/>
                <a:gd name="T5" fmla="*/ 7 h 32"/>
                <a:gd name="T6" fmla="*/ 12 w 37"/>
                <a:gd name="T7" fmla="*/ 32 h 32"/>
                <a:gd name="T8" fmla="*/ 37 w 37"/>
                <a:gd name="T9" fmla="*/ 20 h 32"/>
              </a:gdLst>
              <a:ahLst/>
              <a:cxnLst>
                <a:cxn ang="0">
                  <a:pos x="T0" y="T1"/>
                </a:cxn>
                <a:cxn ang="0">
                  <a:pos x="T2" y="T3"/>
                </a:cxn>
                <a:cxn ang="0">
                  <a:pos x="T4" y="T5"/>
                </a:cxn>
                <a:cxn ang="0">
                  <a:pos x="T6" y="T7"/>
                </a:cxn>
                <a:cxn ang="0">
                  <a:pos x="T8" y="T9"/>
                </a:cxn>
              </a:cxnLst>
              <a:rect l="0" t="0" r="r" b="b"/>
              <a:pathLst>
                <a:path w="37" h="32">
                  <a:moveTo>
                    <a:pt x="37" y="20"/>
                  </a:moveTo>
                  <a:cubicBezTo>
                    <a:pt x="36" y="13"/>
                    <a:pt x="29" y="5"/>
                    <a:pt x="22" y="3"/>
                  </a:cubicBezTo>
                  <a:cubicBezTo>
                    <a:pt x="14" y="0"/>
                    <a:pt x="6" y="2"/>
                    <a:pt x="0" y="7"/>
                  </a:cubicBezTo>
                  <a:cubicBezTo>
                    <a:pt x="12" y="32"/>
                    <a:pt x="12" y="32"/>
                    <a:pt x="12" y="32"/>
                  </a:cubicBezTo>
                  <a:lnTo>
                    <a:pt x="37" y="2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2" name="Freeform 51">
              <a:extLst>
                <a:ext uri="{FF2B5EF4-FFF2-40B4-BE49-F238E27FC236}">
                  <a16:creationId xmlns:a16="http://schemas.microsoft.com/office/drawing/2014/main" id="{04637628-AFB8-40D0-AE67-63B995D67791}"/>
                </a:ext>
              </a:extLst>
            </p:cNvPr>
            <p:cNvSpPr>
              <a:spLocks/>
            </p:cNvSpPr>
            <p:nvPr/>
          </p:nvSpPr>
          <p:spPr bwMode="auto">
            <a:xfrm>
              <a:off x="4740" y="2000"/>
              <a:ext cx="67" cy="80"/>
            </a:xfrm>
            <a:custGeom>
              <a:avLst/>
              <a:gdLst>
                <a:gd name="T0" fmla="*/ 25 w 32"/>
                <a:gd name="T1" fmla="*/ 0 h 38"/>
                <a:gd name="T2" fmla="*/ 30 w 32"/>
                <a:gd name="T3" fmla="*/ 23 h 38"/>
                <a:gd name="T4" fmla="*/ 13 w 32"/>
                <a:gd name="T5" fmla="*/ 38 h 38"/>
                <a:gd name="T6" fmla="*/ 0 w 32"/>
                <a:gd name="T7" fmla="*/ 13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30" y="6"/>
                    <a:pt x="32" y="15"/>
                    <a:pt x="30" y="23"/>
                  </a:cubicBezTo>
                  <a:cubicBezTo>
                    <a:pt x="27" y="31"/>
                    <a:pt x="20" y="36"/>
                    <a:pt x="13" y="38"/>
                  </a:cubicBezTo>
                  <a:cubicBezTo>
                    <a:pt x="0" y="13"/>
                    <a:pt x="0" y="13"/>
                    <a:pt x="0" y="13"/>
                  </a:cubicBezTo>
                  <a:lnTo>
                    <a:pt x="25" y="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3" name="Freeform 52">
              <a:extLst>
                <a:ext uri="{FF2B5EF4-FFF2-40B4-BE49-F238E27FC236}">
                  <a16:creationId xmlns:a16="http://schemas.microsoft.com/office/drawing/2014/main" id="{CC5368D8-E239-4308-BCFB-BD025E2126A6}"/>
                </a:ext>
              </a:extLst>
            </p:cNvPr>
            <p:cNvSpPr>
              <a:spLocks/>
            </p:cNvSpPr>
            <p:nvPr/>
          </p:nvSpPr>
          <p:spPr bwMode="auto">
            <a:xfrm>
              <a:off x="4970" y="1920"/>
              <a:ext cx="147" cy="164"/>
            </a:xfrm>
            <a:custGeom>
              <a:avLst/>
              <a:gdLst>
                <a:gd name="T0" fmla="*/ 70 w 70"/>
                <a:gd name="T1" fmla="*/ 10 h 78"/>
                <a:gd name="T2" fmla="*/ 28 w 70"/>
                <a:gd name="T3" fmla="*/ 7 h 78"/>
                <a:gd name="T4" fmla="*/ 10 w 70"/>
                <a:gd name="T5" fmla="*/ 62 h 78"/>
                <a:gd name="T6" fmla="*/ 24 w 70"/>
                <a:gd name="T7" fmla="*/ 78 h 78"/>
                <a:gd name="T8" fmla="*/ 70 w 70"/>
                <a:gd name="T9" fmla="*/ 10 h 78"/>
              </a:gdLst>
              <a:ahLst/>
              <a:cxnLst>
                <a:cxn ang="0">
                  <a:pos x="T0" y="T1"/>
                </a:cxn>
                <a:cxn ang="0">
                  <a:pos x="T2" y="T3"/>
                </a:cxn>
                <a:cxn ang="0">
                  <a:pos x="T4" y="T5"/>
                </a:cxn>
                <a:cxn ang="0">
                  <a:pos x="T6" y="T7"/>
                </a:cxn>
                <a:cxn ang="0">
                  <a:pos x="T8" y="T9"/>
                </a:cxn>
              </a:cxnLst>
              <a:rect l="0" t="0" r="r" b="b"/>
              <a:pathLst>
                <a:path w="70" h="78">
                  <a:moveTo>
                    <a:pt x="70" y="10"/>
                  </a:moveTo>
                  <a:cubicBezTo>
                    <a:pt x="58" y="2"/>
                    <a:pt x="42" y="0"/>
                    <a:pt x="28" y="7"/>
                  </a:cubicBezTo>
                  <a:cubicBezTo>
                    <a:pt x="8" y="17"/>
                    <a:pt x="0" y="42"/>
                    <a:pt x="10" y="62"/>
                  </a:cubicBezTo>
                  <a:cubicBezTo>
                    <a:pt x="13" y="69"/>
                    <a:pt x="18" y="74"/>
                    <a:pt x="24" y="78"/>
                  </a:cubicBezTo>
                  <a:lnTo>
                    <a:pt x="70" y="1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74" name="Arrow: Pentagon 73">
            <a:extLst>
              <a:ext uri="{FF2B5EF4-FFF2-40B4-BE49-F238E27FC236}">
                <a16:creationId xmlns:a16="http://schemas.microsoft.com/office/drawing/2014/main" id="{30FD1131-DC62-4C33-A169-484FA457FFA6}"/>
              </a:ext>
            </a:extLst>
          </p:cNvPr>
          <p:cNvSpPr/>
          <p:nvPr/>
        </p:nvSpPr>
        <p:spPr>
          <a:xfrm>
            <a:off x="-2" y="0"/>
            <a:ext cx="15775005" cy="8229600"/>
          </a:xfrm>
          <a:prstGeom prst="homePlate">
            <a:avLst>
              <a:gd name="adj" fmla="val 11560"/>
            </a:avLst>
          </a:prstGeom>
          <a:gradFill>
            <a:gsLst>
              <a:gs pos="1961">
                <a:schemeClr val="accent5"/>
              </a:gs>
              <a:gs pos="100000">
                <a:srgbClr val="FD4D4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grpSp>
        <p:nvGrpSpPr>
          <p:cNvPr id="18" name="Group 17">
            <a:extLst>
              <a:ext uri="{FF2B5EF4-FFF2-40B4-BE49-F238E27FC236}">
                <a16:creationId xmlns:a16="http://schemas.microsoft.com/office/drawing/2014/main" id="{9E610788-1873-467E-89A6-B5CFCF31772B}"/>
              </a:ext>
            </a:extLst>
          </p:cNvPr>
          <p:cNvGrpSpPr/>
          <p:nvPr/>
        </p:nvGrpSpPr>
        <p:grpSpPr>
          <a:xfrm>
            <a:off x="936372" y="611875"/>
            <a:ext cx="1140333" cy="1359112"/>
            <a:chOff x="2897012" y="2317750"/>
            <a:chExt cx="581499" cy="693063"/>
          </a:xfrm>
        </p:grpSpPr>
        <p:sp>
          <p:nvSpPr>
            <p:cNvPr id="19" name="Freeform 11">
              <a:extLst>
                <a:ext uri="{FF2B5EF4-FFF2-40B4-BE49-F238E27FC236}">
                  <a16:creationId xmlns:a16="http://schemas.microsoft.com/office/drawing/2014/main" id="{F1E75F84-93F5-4215-A5C3-B6426A4DB55A}"/>
                </a:ext>
              </a:extLst>
            </p:cNvPr>
            <p:cNvSpPr>
              <a:spLocks/>
            </p:cNvSpPr>
            <p:nvPr/>
          </p:nvSpPr>
          <p:spPr bwMode="auto">
            <a:xfrm>
              <a:off x="2941462" y="2317750"/>
              <a:ext cx="537049" cy="661314"/>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0" name="Oval 19">
              <a:extLst>
                <a:ext uri="{FF2B5EF4-FFF2-40B4-BE49-F238E27FC236}">
                  <a16:creationId xmlns:a16="http://schemas.microsoft.com/office/drawing/2014/main" id="{B223DCE2-F419-4B94-B2DB-95FBF3A617B8}"/>
                </a:ext>
              </a:extLst>
            </p:cNvPr>
            <p:cNvSpPr/>
            <p:nvPr/>
          </p:nvSpPr>
          <p:spPr>
            <a:xfrm>
              <a:off x="3036094" y="2533076"/>
              <a:ext cx="88106" cy="88106"/>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1" name="Rectangle 20">
              <a:extLst>
                <a:ext uri="{FF2B5EF4-FFF2-40B4-BE49-F238E27FC236}">
                  <a16:creationId xmlns:a16="http://schemas.microsoft.com/office/drawing/2014/main" id="{5BE9AD95-795C-4E18-9A26-5A9403A9EBC0}"/>
                </a:ext>
              </a:extLst>
            </p:cNvPr>
            <p:cNvSpPr/>
            <p:nvPr/>
          </p:nvSpPr>
          <p:spPr>
            <a:xfrm>
              <a:off x="3161109" y="2533076"/>
              <a:ext cx="88106" cy="88106"/>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2" name="Isosceles Triangle 21">
              <a:extLst>
                <a:ext uri="{FF2B5EF4-FFF2-40B4-BE49-F238E27FC236}">
                  <a16:creationId xmlns:a16="http://schemas.microsoft.com/office/drawing/2014/main" id="{9DC4941A-978B-49F7-ADC7-6DD878BABE75}"/>
                </a:ext>
              </a:extLst>
            </p:cNvPr>
            <p:cNvSpPr/>
            <p:nvPr/>
          </p:nvSpPr>
          <p:spPr>
            <a:xfrm>
              <a:off x="3286125" y="2533076"/>
              <a:ext cx="88106" cy="88106"/>
            </a:xfrm>
            <a:prstGeom prst="triangl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3" name="Freeform 11">
              <a:extLst>
                <a:ext uri="{FF2B5EF4-FFF2-40B4-BE49-F238E27FC236}">
                  <a16:creationId xmlns:a16="http://schemas.microsoft.com/office/drawing/2014/main" id="{F4416533-7ABE-4DE2-91B1-26322E30CAB6}"/>
                </a:ext>
              </a:extLst>
            </p:cNvPr>
            <p:cNvSpPr>
              <a:spLocks/>
            </p:cNvSpPr>
            <p:nvPr/>
          </p:nvSpPr>
          <p:spPr bwMode="auto">
            <a:xfrm flipH="1">
              <a:off x="2897012" y="2699780"/>
              <a:ext cx="252588" cy="311033"/>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solidFill>
              <a:schemeClr val="accent5"/>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grpSp>
      <p:sp>
        <p:nvSpPr>
          <p:cNvPr id="10" name="Title 8">
            <a:extLst>
              <a:ext uri="{FF2B5EF4-FFF2-40B4-BE49-F238E27FC236}">
                <a16:creationId xmlns:a16="http://schemas.microsoft.com/office/drawing/2014/main" id="{0D5E3576-A49B-C345-905E-6692311BD710}"/>
              </a:ext>
            </a:extLst>
          </p:cNvPr>
          <p:cNvSpPr txBox="1">
            <a:spLocks/>
          </p:cNvSpPr>
          <p:nvPr/>
        </p:nvSpPr>
        <p:spPr>
          <a:xfrm>
            <a:off x="2357454" y="2877313"/>
            <a:ext cx="9607637" cy="4869029"/>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defTabSz="731520">
              <a:lnSpc>
                <a:spcPct val="90000"/>
              </a:lnSpc>
              <a:defRPr/>
            </a:pPr>
            <a:r>
              <a:rPr lang="en-US" sz="4400" b="0" dirty="0">
                <a:solidFill>
                  <a:schemeClr val="tx1"/>
                </a:solidFill>
                <a:latin typeface="+mn-lt"/>
                <a:ea typeface="Amazon Ember" panose="020B0603020204020204" pitchFamily="34" charset="0"/>
                <a:cs typeface="Amazon Ember" panose="020B0603020204020204" pitchFamily="34" charset="0"/>
              </a:rPr>
              <a:t>Centralized, slow decision-making</a:t>
            </a:r>
          </a:p>
          <a:p>
            <a:pPr defTabSz="731520">
              <a:lnSpc>
                <a:spcPct val="90000"/>
              </a:lnSpc>
              <a:defRPr/>
            </a:pPr>
            <a:endParaRPr lang="en-US" sz="4400" b="0" dirty="0">
              <a:solidFill>
                <a:schemeClr val="tx1"/>
              </a:solidFill>
              <a:latin typeface="+mn-lt"/>
              <a:ea typeface="Amazon Ember" panose="020B0603020204020204" pitchFamily="34" charset="0"/>
              <a:cs typeface="Amazon Ember" panose="020B0603020204020204" pitchFamily="34" charset="0"/>
            </a:endParaRPr>
          </a:p>
          <a:p>
            <a:pPr defTabSz="731520">
              <a:lnSpc>
                <a:spcPct val="90000"/>
              </a:lnSpc>
              <a:defRPr/>
            </a:pPr>
            <a:r>
              <a:rPr lang="en-US" sz="4400" b="0" dirty="0">
                <a:solidFill>
                  <a:schemeClr val="tx1"/>
                </a:solidFill>
                <a:latin typeface="+mn-lt"/>
                <a:ea typeface="Amazon Ember" panose="020B0603020204020204" pitchFamily="34" charset="0"/>
                <a:cs typeface="Amazon Ember" panose="020B0603020204020204" pitchFamily="34" charset="0"/>
              </a:rPr>
              <a:t>Lack of trust</a:t>
            </a:r>
          </a:p>
          <a:p>
            <a:pPr defTabSz="731520">
              <a:lnSpc>
                <a:spcPct val="90000"/>
              </a:lnSpc>
              <a:defRPr/>
            </a:pPr>
            <a:endParaRPr lang="en-US" sz="4400" b="0" dirty="0">
              <a:solidFill>
                <a:schemeClr val="tx1"/>
              </a:solidFill>
              <a:latin typeface="+mn-lt"/>
              <a:ea typeface="Amazon Ember" panose="020B0603020204020204" pitchFamily="34" charset="0"/>
              <a:cs typeface="Amazon Ember" panose="020B0603020204020204" pitchFamily="34" charset="0"/>
            </a:endParaRPr>
          </a:p>
          <a:p>
            <a:pPr defTabSz="731520">
              <a:lnSpc>
                <a:spcPct val="90000"/>
              </a:lnSpc>
              <a:defRPr/>
            </a:pPr>
            <a:r>
              <a:rPr lang="en-US" sz="4400" b="0" dirty="0">
                <a:solidFill>
                  <a:schemeClr val="tx1"/>
                </a:solidFill>
                <a:latin typeface="+mn-lt"/>
                <a:ea typeface="Amazon Ember" panose="020B0603020204020204" pitchFamily="34" charset="0"/>
                <a:cs typeface="Amazon Ember" panose="020B0603020204020204" pitchFamily="34" charset="0"/>
              </a:rPr>
              <a:t>Inflexible policies and processes</a:t>
            </a:r>
          </a:p>
          <a:p>
            <a:pPr defTabSz="731520">
              <a:lnSpc>
                <a:spcPct val="90000"/>
              </a:lnSpc>
              <a:defRPr/>
            </a:pPr>
            <a:endParaRPr lang="en-US" sz="4400" dirty="0">
              <a:solidFill>
                <a:schemeClr val="tx1"/>
              </a:solidFill>
              <a:latin typeface="+mn-lt"/>
              <a:ea typeface="Amazon Ember" panose="020B0603020204020204" pitchFamily="34" charset="0"/>
              <a:cs typeface="Amazon Ember" panose="020B0603020204020204" pitchFamily="34" charset="0"/>
            </a:endParaRPr>
          </a:p>
        </p:txBody>
      </p:sp>
      <p:sp>
        <p:nvSpPr>
          <p:cNvPr id="45" name="Title 8">
            <a:extLst>
              <a:ext uri="{FF2B5EF4-FFF2-40B4-BE49-F238E27FC236}">
                <a16:creationId xmlns:a16="http://schemas.microsoft.com/office/drawing/2014/main" id="{EA2DC75C-E953-472F-AC09-DBADF4F60602}"/>
              </a:ext>
            </a:extLst>
          </p:cNvPr>
          <p:cNvSpPr txBox="1">
            <a:spLocks/>
          </p:cNvSpPr>
          <p:nvPr/>
        </p:nvSpPr>
        <p:spPr>
          <a:xfrm>
            <a:off x="502278" y="-3803203"/>
            <a:ext cx="13750170" cy="971513"/>
          </a:xfrm>
          <a:prstGeom prst="rect">
            <a:avLst/>
          </a:prstGeom>
        </p:spPr>
        <p:txBody>
          <a:bodyPr vert="horz" wrap="square" lIns="182880" tIns="146304" rIns="182880" bIns="146304" rtlCol="0" anchor="t">
            <a:noAutofit/>
          </a:bodyPr>
          <a:lstStyle>
            <a:lvl1pPr defTabSz="1097278">
              <a:lnSpc>
                <a:spcPct val="90000"/>
              </a:lnSpc>
              <a:spcBef>
                <a:spcPct val="0"/>
              </a:spcBef>
              <a:buNone/>
              <a:defRPr lang="en-US" sz="4800" b="0" cap="none" spc="-120" baseline="0">
                <a:ln w="3175">
                  <a:noFill/>
                </a:ln>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Blockers for innovation</a:t>
            </a:r>
          </a:p>
        </p:txBody>
      </p:sp>
      <p:sp>
        <p:nvSpPr>
          <p:cNvPr id="46" name="Title 8">
            <a:extLst>
              <a:ext uri="{FF2B5EF4-FFF2-40B4-BE49-F238E27FC236}">
                <a16:creationId xmlns:a16="http://schemas.microsoft.com/office/drawing/2014/main" id="{91C3298D-9D5B-476B-9575-AF327DF9B889}"/>
              </a:ext>
            </a:extLst>
          </p:cNvPr>
          <p:cNvSpPr txBox="1">
            <a:spLocks/>
          </p:cNvSpPr>
          <p:nvPr/>
        </p:nvSpPr>
        <p:spPr>
          <a:xfrm>
            <a:off x="0" y="-1249329"/>
            <a:ext cx="3584448"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Culture</a:t>
            </a:r>
          </a:p>
        </p:txBody>
      </p:sp>
      <p:sp>
        <p:nvSpPr>
          <p:cNvPr id="75" name="Rectangle 74">
            <a:extLst>
              <a:ext uri="{FF2B5EF4-FFF2-40B4-BE49-F238E27FC236}">
                <a16:creationId xmlns:a16="http://schemas.microsoft.com/office/drawing/2014/main" id="{25256F52-FE04-4514-89F7-052F0BC5F0D8}"/>
              </a:ext>
            </a:extLst>
          </p:cNvPr>
          <p:cNvSpPr/>
          <p:nvPr/>
        </p:nvSpPr>
        <p:spPr>
          <a:xfrm>
            <a:off x="2410435" y="-88938"/>
            <a:ext cx="827316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731520">
              <a:lnSpc>
                <a:spcPct val="90000"/>
              </a:lnSpc>
              <a:spcBef>
                <a:spcPct val="0"/>
              </a:spcBef>
            </a:pPr>
            <a:r>
              <a:rPr lang="en-US" sz="5600" dirty="0">
                <a:solidFill>
                  <a:schemeClr val="tx1"/>
                </a:solidFill>
                <a:latin typeface="+mj-lt"/>
                <a:ea typeface="Amazon Ember" panose="020B0603020204020204" pitchFamily="34" charset="0"/>
                <a:cs typeface="Amazon Ember" panose="020B0603020204020204" pitchFamily="34" charset="0"/>
              </a:rPr>
              <a:t>Leadership systems and feedback problems</a:t>
            </a:r>
          </a:p>
        </p:txBody>
      </p:sp>
    </p:spTree>
    <p:extLst>
      <p:ext uri="{BB962C8B-B14F-4D97-AF65-F5344CB8AC3E}">
        <p14:creationId xmlns:p14="http://schemas.microsoft.com/office/powerpoint/2010/main" val="2795084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768B03-1335-4CA3-B694-7B77B53AD69E}"/>
              </a:ext>
            </a:extLst>
          </p:cNvPr>
          <p:cNvSpPr/>
          <p:nvPr/>
        </p:nvSpPr>
        <p:spPr>
          <a:xfrm>
            <a:off x="0" y="0"/>
            <a:ext cx="14630400" cy="8229600"/>
          </a:xfrm>
          <a:prstGeom prst="rect">
            <a:avLst/>
          </a:prstGeom>
          <a:gradFill>
            <a:gsLst>
              <a:gs pos="51000">
                <a:schemeClr val="accent2"/>
              </a:gs>
              <a:gs pos="100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cxnSp>
        <p:nvCxnSpPr>
          <p:cNvPr id="9" name="Straight Connector 8">
            <a:extLst>
              <a:ext uri="{FF2B5EF4-FFF2-40B4-BE49-F238E27FC236}">
                <a16:creationId xmlns:a16="http://schemas.microsoft.com/office/drawing/2014/main" id="{D1DB651D-B53A-4F0F-89B4-93BB2A557DBB}"/>
              </a:ext>
            </a:extLst>
          </p:cNvPr>
          <p:cNvCxnSpPr>
            <a:cxnSpLocks/>
          </p:cNvCxnSpPr>
          <p:nvPr/>
        </p:nvCxnSpPr>
        <p:spPr>
          <a:xfrm>
            <a:off x="2539136" y="3788925"/>
            <a:ext cx="288794" cy="0"/>
          </a:xfrm>
          <a:prstGeom prst="line">
            <a:avLst/>
          </a:prstGeom>
          <a:noFill/>
          <a:ln w="19050" cap="rnd">
            <a:solidFill>
              <a:schemeClr val="bg2"/>
            </a:solidFill>
            <a:prstDash val="solid"/>
            <a:round/>
          </a:ln>
        </p:spPr>
      </p:cxnSp>
      <p:sp>
        <p:nvSpPr>
          <p:cNvPr id="10" name="Rectangle 3">
            <a:extLst>
              <a:ext uri="{FF2B5EF4-FFF2-40B4-BE49-F238E27FC236}">
                <a16:creationId xmlns:a16="http://schemas.microsoft.com/office/drawing/2014/main" id="{A093BE15-B8C3-439E-A749-E5EF6F697007}"/>
              </a:ext>
            </a:extLst>
          </p:cNvPr>
          <p:cNvSpPr/>
          <p:nvPr/>
        </p:nvSpPr>
        <p:spPr bwMode="auto">
          <a:xfrm rot="2700000">
            <a:off x="2604857" y="3695641"/>
            <a:ext cx="186568" cy="18656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cxnSp>
        <p:nvCxnSpPr>
          <p:cNvPr id="21" name="Straight Connector 20">
            <a:extLst>
              <a:ext uri="{FF2B5EF4-FFF2-40B4-BE49-F238E27FC236}">
                <a16:creationId xmlns:a16="http://schemas.microsoft.com/office/drawing/2014/main" id="{CF7A2F13-993A-494C-B8FB-6E6188F36051}"/>
              </a:ext>
            </a:extLst>
          </p:cNvPr>
          <p:cNvCxnSpPr>
            <a:cxnSpLocks/>
          </p:cNvCxnSpPr>
          <p:nvPr/>
        </p:nvCxnSpPr>
        <p:spPr>
          <a:xfrm>
            <a:off x="4874870" y="3788925"/>
            <a:ext cx="288794" cy="0"/>
          </a:xfrm>
          <a:prstGeom prst="line">
            <a:avLst/>
          </a:prstGeom>
          <a:noFill/>
          <a:ln w="19050" cap="rnd">
            <a:solidFill>
              <a:schemeClr val="bg2"/>
            </a:solidFill>
            <a:prstDash val="solid"/>
            <a:round/>
          </a:ln>
        </p:spPr>
      </p:cxnSp>
      <p:sp>
        <p:nvSpPr>
          <p:cNvPr id="22" name="Rectangle 3">
            <a:extLst>
              <a:ext uri="{FF2B5EF4-FFF2-40B4-BE49-F238E27FC236}">
                <a16:creationId xmlns:a16="http://schemas.microsoft.com/office/drawing/2014/main" id="{A4A3FD47-EAEF-4A4E-B061-2E3B79BA705B}"/>
              </a:ext>
            </a:extLst>
          </p:cNvPr>
          <p:cNvSpPr/>
          <p:nvPr/>
        </p:nvSpPr>
        <p:spPr bwMode="auto">
          <a:xfrm rot="2700000">
            <a:off x="4940591" y="3695641"/>
            <a:ext cx="186568" cy="18656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cxnSp>
        <p:nvCxnSpPr>
          <p:cNvPr id="24" name="Straight Connector 23">
            <a:extLst>
              <a:ext uri="{FF2B5EF4-FFF2-40B4-BE49-F238E27FC236}">
                <a16:creationId xmlns:a16="http://schemas.microsoft.com/office/drawing/2014/main" id="{07999702-61BD-4EB8-8EDF-5856B8E85EA2}"/>
              </a:ext>
            </a:extLst>
          </p:cNvPr>
          <p:cNvCxnSpPr>
            <a:cxnSpLocks/>
          </p:cNvCxnSpPr>
          <p:nvPr/>
        </p:nvCxnSpPr>
        <p:spPr>
          <a:xfrm>
            <a:off x="7314534" y="3788925"/>
            <a:ext cx="288794" cy="0"/>
          </a:xfrm>
          <a:prstGeom prst="line">
            <a:avLst/>
          </a:prstGeom>
          <a:noFill/>
          <a:ln w="19050" cap="rnd">
            <a:solidFill>
              <a:schemeClr val="bg2"/>
            </a:solidFill>
            <a:prstDash val="solid"/>
            <a:round/>
          </a:ln>
        </p:spPr>
      </p:cxnSp>
      <p:sp>
        <p:nvSpPr>
          <p:cNvPr id="25" name="Rectangle 3">
            <a:extLst>
              <a:ext uri="{FF2B5EF4-FFF2-40B4-BE49-F238E27FC236}">
                <a16:creationId xmlns:a16="http://schemas.microsoft.com/office/drawing/2014/main" id="{4B028DC7-B5CB-4B3F-B56F-6ACAB7224FD6}"/>
              </a:ext>
            </a:extLst>
          </p:cNvPr>
          <p:cNvSpPr/>
          <p:nvPr/>
        </p:nvSpPr>
        <p:spPr bwMode="auto">
          <a:xfrm rot="2700000">
            <a:off x="7380255" y="3695641"/>
            <a:ext cx="186568" cy="18656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cxnSp>
        <p:nvCxnSpPr>
          <p:cNvPr id="27" name="Straight Connector 26">
            <a:extLst>
              <a:ext uri="{FF2B5EF4-FFF2-40B4-BE49-F238E27FC236}">
                <a16:creationId xmlns:a16="http://schemas.microsoft.com/office/drawing/2014/main" id="{53EC487A-C2D1-4F69-B07C-33218DE6343F}"/>
              </a:ext>
            </a:extLst>
          </p:cNvPr>
          <p:cNvCxnSpPr>
            <a:cxnSpLocks/>
          </p:cNvCxnSpPr>
          <p:nvPr/>
        </p:nvCxnSpPr>
        <p:spPr>
          <a:xfrm>
            <a:off x="9436422" y="3788925"/>
            <a:ext cx="288794" cy="0"/>
          </a:xfrm>
          <a:prstGeom prst="line">
            <a:avLst/>
          </a:prstGeom>
          <a:noFill/>
          <a:ln w="19050" cap="rnd">
            <a:solidFill>
              <a:schemeClr val="bg2"/>
            </a:solidFill>
            <a:prstDash val="solid"/>
            <a:round/>
          </a:ln>
        </p:spPr>
      </p:cxnSp>
      <p:sp>
        <p:nvSpPr>
          <p:cNvPr id="28" name="Rectangle 3">
            <a:extLst>
              <a:ext uri="{FF2B5EF4-FFF2-40B4-BE49-F238E27FC236}">
                <a16:creationId xmlns:a16="http://schemas.microsoft.com/office/drawing/2014/main" id="{45382088-8B42-48DC-8CF2-DB71641B0C4C}"/>
              </a:ext>
            </a:extLst>
          </p:cNvPr>
          <p:cNvSpPr/>
          <p:nvPr/>
        </p:nvSpPr>
        <p:spPr bwMode="auto">
          <a:xfrm rot="2700000">
            <a:off x="9502143" y="3695641"/>
            <a:ext cx="186568" cy="18656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cxnSp>
        <p:nvCxnSpPr>
          <p:cNvPr id="30" name="Straight Connector 29">
            <a:extLst>
              <a:ext uri="{FF2B5EF4-FFF2-40B4-BE49-F238E27FC236}">
                <a16:creationId xmlns:a16="http://schemas.microsoft.com/office/drawing/2014/main" id="{C6A95DC2-A6F1-49E0-B382-422AF0569E6F}"/>
              </a:ext>
            </a:extLst>
          </p:cNvPr>
          <p:cNvCxnSpPr>
            <a:cxnSpLocks/>
          </p:cNvCxnSpPr>
          <p:nvPr/>
        </p:nvCxnSpPr>
        <p:spPr>
          <a:xfrm>
            <a:off x="11698464" y="3788925"/>
            <a:ext cx="288794" cy="0"/>
          </a:xfrm>
          <a:prstGeom prst="line">
            <a:avLst/>
          </a:prstGeom>
          <a:noFill/>
          <a:ln w="19050" cap="rnd">
            <a:solidFill>
              <a:schemeClr val="bg2"/>
            </a:solidFill>
            <a:prstDash val="solid"/>
            <a:round/>
          </a:ln>
        </p:spPr>
      </p:cxnSp>
      <p:sp>
        <p:nvSpPr>
          <p:cNvPr id="31" name="Rectangle 3">
            <a:extLst>
              <a:ext uri="{FF2B5EF4-FFF2-40B4-BE49-F238E27FC236}">
                <a16:creationId xmlns:a16="http://schemas.microsoft.com/office/drawing/2014/main" id="{F7EAADF6-4586-4998-8E47-E04AA445D0A4}"/>
              </a:ext>
            </a:extLst>
          </p:cNvPr>
          <p:cNvSpPr/>
          <p:nvPr/>
        </p:nvSpPr>
        <p:spPr bwMode="auto">
          <a:xfrm rot="2700000">
            <a:off x="11764185" y="3695641"/>
            <a:ext cx="186568" cy="18656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32" name="TextBox 31">
            <a:extLst>
              <a:ext uri="{FF2B5EF4-FFF2-40B4-BE49-F238E27FC236}">
                <a16:creationId xmlns:a16="http://schemas.microsoft.com/office/drawing/2014/main" id="{C6E47FC1-39D3-4CCC-ADA0-B82385B9398E}"/>
              </a:ext>
            </a:extLst>
          </p:cNvPr>
          <p:cNvSpPr txBox="1"/>
          <p:nvPr/>
        </p:nvSpPr>
        <p:spPr>
          <a:xfrm>
            <a:off x="699424" y="4881848"/>
            <a:ext cx="1801213" cy="2062103"/>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sz="2000" dirty="0"/>
              <a:t>Design </a:t>
            </a:r>
            <a:br>
              <a:rPr lang="en-US" sz="2000" dirty="0"/>
            </a:br>
            <a:r>
              <a:rPr lang="en-US" sz="2000" dirty="0"/>
              <a:t>a prototype</a:t>
            </a:r>
          </a:p>
        </p:txBody>
      </p:sp>
      <p:sp>
        <p:nvSpPr>
          <p:cNvPr id="33" name="TextBox 32">
            <a:extLst>
              <a:ext uri="{FF2B5EF4-FFF2-40B4-BE49-F238E27FC236}">
                <a16:creationId xmlns:a16="http://schemas.microsoft.com/office/drawing/2014/main" id="{7570CC71-796B-4769-AFCA-81FDF33837D6}"/>
              </a:ext>
            </a:extLst>
          </p:cNvPr>
          <p:cNvSpPr txBox="1"/>
          <p:nvPr/>
        </p:nvSpPr>
        <p:spPr>
          <a:xfrm>
            <a:off x="2845667" y="4881848"/>
            <a:ext cx="2067939" cy="732508"/>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sz="2000" dirty="0"/>
              <a:t>Carve from </a:t>
            </a:r>
            <a:br>
              <a:rPr lang="en-US" sz="2000" dirty="0"/>
            </a:br>
            <a:r>
              <a:rPr lang="en-US" sz="2000" dirty="0"/>
              <a:t>modeling clay</a:t>
            </a:r>
          </a:p>
        </p:txBody>
      </p:sp>
      <p:sp>
        <p:nvSpPr>
          <p:cNvPr id="34" name="TextBox 33">
            <a:extLst>
              <a:ext uri="{FF2B5EF4-FFF2-40B4-BE49-F238E27FC236}">
                <a16:creationId xmlns:a16="http://schemas.microsoft.com/office/drawing/2014/main" id="{BA7DDA44-ADEC-4367-92C6-C7015F294A17}"/>
              </a:ext>
            </a:extLst>
          </p:cNvPr>
          <p:cNvSpPr txBox="1"/>
          <p:nvPr/>
        </p:nvSpPr>
        <p:spPr>
          <a:xfrm>
            <a:off x="5251793" y="4881848"/>
            <a:ext cx="1827394" cy="412421"/>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sz="2000" dirty="0"/>
              <a:t>Make molds</a:t>
            </a:r>
          </a:p>
        </p:txBody>
      </p:sp>
      <p:sp>
        <p:nvSpPr>
          <p:cNvPr id="35" name="TextBox 34">
            <a:extLst>
              <a:ext uri="{FF2B5EF4-FFF2-40B4-BE49-F238E27FC236}">
                <a16:creationId xmlns:a16="http://schemas.microsoft.com/office/drawing/2014/main" id="{9ADF8FD7-4B6F-4495-AE64-3C5932426C60}"/>
              </a:ext>
            </a:extLst>
          </p:cNvPr>
          <p:cNvSpPr txBox="1"/>
          <p:nvPr/>
        </p:nvSpPr>
        <p:spPr>
          <a:xfrm>
            <a:off x="7205703" y="4881848"/>
            <a:ext cx="2453774" cy="732508"/>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sz="2000" dirty="0"/>
              <a:t>Produce injection-molded parts</a:t>
            </a:r>
          </a:p>
        </p:txBody>
      </p:sp>
      <p:sp>
        <p:nvSpPr>
          <p:cNvPr id="36" name="TextBox 35">
            <a:extLst>
              <a:ext uri="{FF2B5EF4-FFF2-40B4-BE49-F238E27FC236}">
                <a16:creationId xmlns:a16="http://schemas.microsoft.com/office/drawing/2014/main" id="{16BD3F1C-00A0-46F1-BF6F-FFD32BF7BE6F}"/>
              </a:ext>
            </a:extLst>
          </p:cNvPr>
          <p:cNvSpPr txBox="1"/>
          <p:nvPr/>
        </p:nvSpPr>
        <p:spPr>
          <a:xfrm>
            <a:off x="9804163" y="4881848"/>
            <a:ext cx="1877707" cy="732508"/>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sz="2000" dirty="0"/>
              <a:t>Assemble</a:t>
            </a:r>
            <a:br>
              <a:rPr lang="en-US" sz="2000" dirty="0"/>
            </a:br>
            <a:r>
              <a:rPr lang="en-US" sz="2000" dirty="0"/>
              <a:t>parts</a:t>
            </a:r>
          </a:p>
        </p:txBody>
      </p:sp>
      <p:sp>
        <p:nvSpPr>
          <p:cNvPr id="37" name="TextBox 36">
            <a:extLst>
              <a:ext uri="{FF2B5EF4-FFF2-40B4-BE49-F238E27FC236}">
                <a16:creationId xmlns:a16="http://schemas.microsoft.com/office/drawing/2014/main" id="{7397A13B-ACD1-4E40-8EA6-29A9ABB14E80}"/>
              </a:ext>
            </a:extLst>
          </p:cNvPr>
          <p:cNvSpPr txBox="1"/>
          <p:nvPr/>
        </p:nvSpPr>
        <p:spPr>
          <a:xfrm>
            <a:off x="12080348" y="4881848"/>
            <a:ext cx="1910002" cy="732508"/>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sz="2000" dirty="0"/>
              <a:t>Sell finished toy</a:t>
            </a:r>
          </a:p>
        </p:txBody>
      </p:sp>
      <p:grpSp>
        <p:nvGrpSpPr>
          <p:cNvPr id="108" name="Group 4">
            <a:extLst>
              <a:ext uri="{FF2B5EF4-FFF2-40B4-BE49-F238E27FC236}">
                <a16:creationId xmlns:a16="http://schemas.microsoft.com/office/drawing/2014/main" id="{473482A5-3C09-433A-A94E-4DB9C3973480}"/>
              </a:ext>
            </a:extLst>
          </p:cNvPr>
          <p:cNvGrpSpPr>
            <a:grpSpLocks noChangeAspect="1"/>
          </p:cNvGrpSpPr>
          <p:nvPr/>
        </p:nvGrpSpPr>
        <p:grpSpPr bwMode="auto">
          <a:xfrm>
            <a:off x="1053887" y="3417322"/>
            <a:ext cx="1141704" cy="743203"/>
            <a:chOff x="4" y="5"/>
            <a:chExt cx="1146" cy="746"/>
          </a:xfrm>
        </p:grpSpPr>
        <p:sp>
          <p:nvSpPr>
            <p:cNvPr id="110" name="Freeform 5">
              <a:extLst>
                <a:ext uri="{FF2B5EF4-FFF2-40B4-BE49-F238E27FC236}">
                  <a16:creationId xmlns:a16="http://schemas.microsoft.com/office/drawing/2014/main" id="{E7993EE4-3CDE-45DA-822D-855338FDE778}"/>
                </a:ext>
              </a:extLst>
            </p:cNvPr>
            <p:cNvSpPr>
              <a:spLocks/>
            </p:cNvSpPr>
            <p:nvPr/>
          </p:nvSpPr>
          <p:spPr bwMode="auto">
            <a:xfrm>
              <a:off x="111" y="5"/>
              <a:ext cx="932" cy="677"/>
            </a:xfrm>
            <a:custGeom>
              <a:avLst/>
              <a:gdLst>
                <a:gd name="T0" fmla="*/ 447 w 447"/>
                <a:gd name="T1" fmla="*/ 323 h 323"/>
                <a:gd name="T2" fmla="*/ 0 w 447"/>
                <a:gd name="T3" fmla="*/ 323 h 323"/>
                <a:gd name="T4" fmla="*/ 0 w 447"/>
                <a:gd name="T5" fmla="*/ 13 h 323"/>
                <a:gd name="T6" fmla="*/ 12 w 447"/>
                <a:gd name="T7" fmla="*/ 0 h 323"/>
                <a:gd name="T8" fmla="*/ 435 w 447"/>
                <a:gd name="T9" fmla="*/ 0 h 323"/>
                <a:gd name="T10" fmla="*/ 447 w 447"/>
                <a:gd name="T11" fmla="*/ 13 h 323"/>
                <a:gd name="T12" fmla="*/ 447 w 447"/>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447" h="323">
                  <a:moveTo>
                    <a:pt x="447" y="323"/>
                  </a:moveTo>
                  <a:cubicBezTo>
                    <a:pt x="0" y="323"/>
                    <a:pt x="0" y="323"/>
                    <a:pt x="0" y="323"/>
                  </a:cubicBezTo>
                  <a:cubicBezTo>
                    <a:pt x="0" y="13"/>
                    <a:pt x="0" y="13"/>
                    <a:pt x="0" y="13"/>
                  </a:cubicBezTo>
                  <a:cubicBezTo>
                    <a:pt x="0" y="6"/>
                    <a:pt x="5" y="0"/>
                    <a:pt x="12" y="0"/>
                  </a:cubicBezTo>
                  <a:cubicBezTo>
                    <a:pt x="435" y="0"/>
                    <a:pt x="435" y="0"/>
                    <a:pt x="435" y="0"/>
                  </a:cubicBezTo>
                  <a:cubicBezTo>
                    <a:pt x="442" y="0"/>
                    <a:pt x="447" y="6"/>
                    <a:pt x="447" y="13"/>
                  </a:cubicBezTo>
                  <a:lnTo>
                    <a:pt x="447" y="323"/>
                  </a:ln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11" name="Rectangle 6">
              <a:extLst>
                <a:ext uri="{FF2B5EF4-FFF2-40B4-BE49-F238E27FC236}">
                  <a16:creationId xmlns:a16="http://schemas.microsoft.com/office/drawing/2014/main" id="{163E7FA1-1CDC-47BA-B60D-7A45F49DDDF5}"/>
                </a:ext>
              </a:extLst>
            </p:cNvPr>
            <p:cNvSpPr>
              <a:spLocks noChangeArrowheads="1"/>
            </p:cNvSpPr>
            <p:nvPr/>
          </p:nvSpPr>
          <p:spPr bwMode="auto">
            <a:xfrm>
              <a:off x="152" y="49"/>
              <a:ext cx="850" cy="589"/>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12" name="Freeform 7">
              <a:extLst>
                <a:ext uri="{FF2B5EF4-FFF2-40B4-BE49-F238E27FC236}">
                  <a16:creationId xmlns:a16="http://schemas.microsoft.com/office/drawing/2014/main" id="{729F50CC-FF35-4EFC-9B53-F603BA986AEA}"/>
                </a:ext>
              </a:extLst>
            </p:cNvPr>
            <p:cNvSpPr>
              <a:spLocks/>
            </p:cNvSpPr>
            <p:nvPr/>
          </p:nvSpPr>
          <p:spPr bwMode="auto">
            <a:xfrm>
              <a:off x="4" y="682"/>
              <a:ext cx="1146" cy="69"/>
            </a:xfrm>
            <a:custGeom>
              <a:avLst/>
              <a:gdLst>
                <a:gd name="T0" fmla="*/ 319 w 549"/>
                <a:gd name="T1" fmla="*/ 0 h 33"/>
                <a:gd name="T2" fmla="*/ 319 w 549"/>
                <a:gd name="T3" fmla="*/ 11 h 33"/>
                <a:gd name="T4" fmla="*/ 230 w 549"/>
                <a:gd name="T5" fmla="*/ 11 h 33"/>
                <a:gd name="T6" fmla="*/ 230 w 549"/>
                <a:gd name="T7" fmla="*/ 0 h 33"/>
                <a:gd name="T8" fmla="*/ 0 w 549"/>
                <a:gd name="T9" fmla="*/ 0 h 33"/>
                <a:gd name="T10" fmla="*/ 0 w 549"/>
                <a:gd name="T11" fmla="*/ 21 h 33"/>
                <a:gd name="T12" fmla="*/ 12 w 549"/>
                <a:gd name="T13" fmla="*/ 33 h 33"/>
                <a:gd name="T14" fmla="*/ 537 w 549"/>
                <a:gd name="T15" fmla="*/ 33 h 33"/>
                <a:gd name="T16" fmla="*/ 549 w 549"/>
                <a:gd name="T17" fmla="*/ 21 h 33"/>
                <a:gd name="T18" fmla="*/ 549 w 549"/>
                <a:gd name="T19" fmla="*/ 0 h 33"/>
                <a:gd name="T20" fmla="*/ 319 w 549"/>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9" h="33">
                  <a:moveTo>
                    <a:pt x="319" y="0"/>
                  </a:moveTo>
                  <a:cubicBezTo>
                    <a:pt x="319" y="11"/>
                    <a:pt x="319" y="11"/>
                    <a:pt x="319" y="11"/>
                  </a:cubicBezTo>
                  <a:cubicBezTo>
                    <a:pt x="230" y="11"/>
                    <a:pt x="230" y="11"/>
                    <a:pt x="230" y="11"/>
                  </a:cubicBezTo>
                  <a:cubicBezTo>
                    <a:pt x="230" y="0"/>
                    <a:pt x="230" y="0"/>
                    <a:pt x="230" y="0"/>
                  </a:cubicBezTo>
                  <a:cubicBezTo>
                    <a:pt x="0" y="0"/>
                    <a:pt x="0" y="0"/>
                    <a:pt x="0" y="0"/>
                  </a:cubicBezTo>
                  <a:cubicBezTo>
                    <a:pt x="0" y="21"/>
                    <a:pt x="0" y="21"/>
                    <a:pt x="0" y="21"/>
                  </a:cubicBezTo>
                  <a:cubicBezTo>
                    <a:pt x="0" y="28"/>
                    <a:pt x="5" y="33"/>
                    <a:pt x="12" y="33"/>
                  </a:cubicBezTo>
                  <a:cubicBezTo>
                    <a:pt x="537" y="33"/>
                    <a:pt x="537" y="33"/>
                    <a:pt x="537" y="33"/>
                  </a:cubicBezTo>
                  <a:cubicBezTo>
                    <a:pt x="544" y="33"/>
                    <a:pt x="549" y="28"/>
                    <a:pt x="549" y="21"/>
                  </a:cubicBezTo>
                  <a:cubicBezTo>
                    <a:pt x="549" y="0"/>
                    <a:pt x="549" y="0"/>
                    <a:pt x="549" y="0"/>
                  </a:cubicBezTo>
                  <a:lnTo>
                    <a:pt x="319" y="0"/>
                  </a:ln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13" name="Rectangle 8">
              <a:extLst>
                <a:ext uri="{FF2B5EF4-FFF2-40B4-BE49-F238E27FC236}">
                  <a16:creationId xmlns:a16="http://schemas.microsoft.com/office/drawing/2014/main" id="{649BAC69-F548-4141-A3BA-22821DF5C512}"/>
                </a:ext>
              </a:extLst>
            </p:cNvPr>
            <p:cNvSpPr>
              <a:spLocks noChangeArrowheads="1"/>
            </p:cNvSpPr>
            <p:nvPr/>
          </p:nvSpPr>
          <p:spPr bwMode="auto">
            <a:xfrm>
              <a:off x="668" y="188"/>
              <a:ext cx="198" cy="31"/>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14" name="Line 9">
              <a:extLst>
                <a:ext uri="{FF2B5EF4-FFF2-40B4-BE49-F238E27FC236}">
                  <a16:creationId xmlns:a16="http://schemas.microsoft.com/office/drawing/2014/main" id="{B0D28B4F-9F4E-439E-AFA9-A671D70162B7}"/>
                </a:ext>
              </a:extLst>
            </p:cNvPr>
            <p:cNvSpPr>
              <a:spLocks noChangeShapeType="1"/>
            </p:cNvSpPr>
            <p:nvPr/>
          </p:nvSpPr>
          <p:spPr bwMode="auto">
            <a:xfrm>
              <a:off x="611" y="188"/>
              <a:ext cx="57"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15" name="Rectangle 10">
              <a:extLst>
                <a:ext uri="{FF2B5EF4-FFF2-40B4-BE49-F238E27FC236}">
                  <a16:creationId xmlns:a16="http://schemas.microsoft.com/office/drawing/2014/main" id="{6BFA7B0B-458B-431F-A990-68284764D1C0}"/>
                </a:ext>
              </a:extLst>
            </p:cNvPr>
            <p:cNvSpPr>
              <a:spLocks noChangeArrowheads="1"/>
            </p:cNvSpPr>
            <p:nvPr/>
          </p:nvSpPr>
          <p:spPr bwMode="auto">
            <a:xfrm>
              <a:off x="520" y="271"/>
              <a:ext cx="164" cy="168"/>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16" name="Freeform 11">
              <a:extLst>
                <a:ext uri="{FF2B5EF4-FFF2-40B4-BE49-F238E27FC236}">
                  <a16:creationId xmlns:a16="http://schemas.microsoft.com/office/drawing/2014/main" id="{24C75097-3199-494A-877A-76FD50AAD711}"/>
                </a:ext>
              </a:extLst>
            </p:cNvPr>
            <p:cNvSpPr>
              <a:spLocks/>
            </p:cNvSpPr>
            <p:nvPr/>
          </p:nvSpPr>
          <p:spPr bwMode="auto">
            <a:xfrm>
              <a:off x="518" y="244"/>
              <a:ext cx="198" cy="199"/>
            </a:xfrm>
            <a:custGeom>
              <a:avLst/>
              <a:gdLst>
                <a:gd name="T0" fmla="*/ 0 w 95"/>
                <a:gd name="T1" fmla="*/ 0 h 95"/>
                <a:gd name="T2" fmla="*/ 95 w 95"/>
                <a:gd name="T3" fmla="*/ 95 h 95"/>
              </a:gdLst>
              <a:ahLst/>
              <a:cxnLst>
                <a:cxn ang="0">
                  <a:pos x="T0" y="T1"/>
                </a:cxn>
                <a:cxn ang="0">
                  <a:pos x="T2" y="T3"/>
                </a:cxn>
              </a:cxnLst>
              <a:rect l="0" t="0" r="r" b="b"/>
              <a:pathLst>
                <a:path w="95" h="95">
                  <a:moveTo>
                    <a:pt x="0" y="0"/>
                  </a:moveTo>
                  <a:cubicBezTo>
                    <a:pt x="0" y="52"/>
                    <a:pt x="43" y="95"/>
                    <a:pt x="95" y="95"/>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17" name="Line 12">
              <a:extLst>
                <a:ext uri="{FF2B5EF4-FFF2-40B4-BE49-F238E27FC236}">
                  <a16:creationId xmlns:a16="http://schemas.microsoft.com/office/drawing/2014/main" id="{86839F06-F5DF-473D-9357-54EF7B5045F9}"/>
                </a:ext>
              </a:extLst>
            </p:cNvPr>
            <p:cNvSpPr>
              <a:spLocks noChangeShapeType="1"/>
            </p:cNvSpPr>
            <p:nvPr/>
          </p:nvSpPr>
          <p:spPr bwMode="auto">
            <a:xfrm>
              <a:off x="482" y="219"/>
              <a:ext cx="0"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18" name="Line 13">
              <a:extLst>
                <a:ext uri="{FF2B5EF4-FFF2-40B4-BE49-F238E27FC236}">
                  <a16:creationId xmlns:a16="http://schemas.microsoft.com/office/drawing/2014/main" id="{538B92DB-9F55-4C7D-9BB6-EF69AAD24A7D}"/>
                </a:ext>
              </a:extLst>
            </p:cNvPr>
            <p:cNvSpPr>
              <a:spLocks noChangeShapeType="1"/>
            </p:cNvSpPr>
            <p:nvPr/>
          </p:nvSpPr>
          <p:spPr bwMode="auto">
            <a:xfrm>
              <a:off x="611" y="188"/>
              <a:ext cx="0" cy="16"/>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19" name="Freeform 14">
              <a:extLst>
                <a:ext uri="{FF2B5EF4-FFF2-40B4-BE49-F238E27FC236}">
                  <a16:creationId xmlns:a16="http://schemas.microsoft.com/office/drawing/2014/main" id="{3CE5A9A8-CC2B-4C38-9422-6E5BC85AEC22}"/>
                </a:ext>
              </a:extLst>
            </p:cNvPr>
            <p:cNvSpPr>
              <a:spLocks/>
            </p:cNvSpPr>
            <p:nvPr/>
          </p:nvSpPr>
          <p:spPr bwMode="auto">
            <a:xfrm>
              <a:off x="328" y="152"/>
              <a:ext cx="283" cy="67"/>
            </a:xfrm>
            <a:custGeom>
              <a:avLst/>
              <a:gdLst>
                <a:gd name="T0" fmla="*/ 283 w 283"/>
                <a:gd name="T1" fmla="*/ 36 h 67"/>
                <a:gd name="T2" fmla="*/ 283 w 283"/>
                <a:gd name="T3" fmla="*/ 0 h 67"/>
                <a:gd name="T4" fmla="*/ 0 w 283"/>
                <a:gd name="T5" fmla="*/ 0 h 67"/>
                <a:gd name="T6" fmla="*/ 0 w 283"/>
                <a:gd name="T7" fmla="*/ 67 h 67"/>
                <a:gd name="T8" fmla="*/ 190 w 283"/>
                <a:gd name="T9" fmla="*/ 67 h 67"/>
              </a:gdLst>
              <a:ahLst/>
              <a:cxnLst>
                <a:cxn ang="0">
                  <a:pos x="T0" y="T1"/>
                </a:cxn>
                <a:cxn ang="0">
                  <a:pos x="T2" y="T3"/>
                </a:cxn>
                <a:cxn ang="0">
                  <a:pos x="T4" y="T5"/>
                </a:cxn>
                <a:cxn ang="0">
                  <a:pos x="T6" y="T7"/>
                </a:cxn>
                <a:cxn ang="0">
                  <a:pos x="T8" y="T9"/>
                </a:cxn>
              </a:cxnLst>
              <a:rect l="0" t="0" r="r" b="b"/>
              <a:pathLst>
                <a:path w="283" h="67">
                  <a:moveTo>
                    <a:pt x="283" y="36"/>
                  </a:moveTo>
                  <a:lnTo>
                    <a:pt x="283" y="0"/>
                  </a:lnTo>
                  <a:lnTo>
                    <a:pt x="0" y="0"/>
                  </a:lnTo>
                  <a:lnTo>
                    <a:pt x="0" y="67"/>
                  </a:lnTo>
                  <a:lnTo>
                    <a:pt x="190" y="67"/>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0" name="Line 15">
              <a:extLst>
                <a:ext uri="{FF2B5EF4-FFF2-40B4-BE49-F238E27FC236}">
                  <a16:creationId xmlns:a16="http://schemas.microsoft.com/office/drawing/2014/main" id="{6ABC22CB-5B1A-4C0B-AB7C-1B41EA4ED457}"/>
                </a:ext>
              </a:extLst>
            </p:cNvPr>
            <p:cNvSpPr>
              <a:spLocks noChangeShapeType="1"/>
            </p:cNvSpPr>
            <p:nvPr/>
          </p:nvSpPr>
          <p:spPr bwMode="auto">
            <a:xfrm>
              <a:off x="743" y="219"/>
              <a:ext cx="0"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1" name="Line 16">
              <a:extLst>
                <a:ext uri="{FF2B5EF4-FFF2-40B4-BE49-F238E27FC236}">
                  <a16:creationId xmlns:a16="http://schemas.microsoft.com/office/drawing/2014/main" id="{4F2930CB-9E2E-4E4D-BE70-AF2C8C32522E}"/>
                </a:ext>
              </a:extLst>
            </p:cNvPr>
            <p:cNvSpPr>
              <a:spLocks noChangeShapeType="1"/>
            </p:cNvSpPr>
            <p:nvPr/>
          </p:nvSpPr>
          <p:spPr bwMode="auto">
            <a:xfrm>
              <a:off x="668" y="188"/>
              <a:ext cx="0"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2" name="Freeform 17">
              <a:extLst>
                <a:ext uri="{FF2B5EF4-FFF2-40B4-BE49-F238E27FC236}">
                  <a16:creationId xmlns:a16="http://schemas.microsoft.com/office/drawing/2014/main" id="{4FA91B87-3805-4B8E-92A3-B6F6E11DBD07}"/>
                </a:ext>
              </a:extLst>
            </p:cNvPr>
            <p:cNvSpPr>
              <a:spLocks/>
            </p:cNvSpPr>
            <p:nvPr/>
          </p:nvSpPr>
          <p:spPr bwMode="auto">
            <a:xfrm>
              <a:off x="328" y="263"/>
              <a:ext cx="154" cy="67"/>
            </a:xfrm>
            <a:custGeom>
              <a:avLst/>
              <a:gdLst>
                <a:gd name="T0" fmla="*/ 154 w 154"/>
                <a:gd name="T1" fmla="*/ 0 h 67"/>
                <a:gd name="T2" fmla="*/ 0 w 154"/>
                <a:gd name="T3" fmla="*/ 0 h 67"/>
                <a:gd name="T4" fmla="*/ 0 w 154"/>
                <a:gd name="T5" fmla="*/ 67 h 67"/>
                <a:gd name="T6" fmla="*/ 154 w 154"/>
                <a:gd name="T7" fmla="*/ 67 h 67"/>
              </a:gdLst>
              <a:ahLst/>
              <a:cxnLst>
                <a:cxn ang="0">
                  <a:pos x="T0" y="T1"/>
                </a:cxn>
                <a:cxn ang="0">
                  <a:pos x="T2" y="T3"/>
                </a:cxn>
                <a:cxn ang="0">
                  <a:pos x="T4" y="T5"/>
                </a:cxn>
                <a:cxn ang="0">
                  <a:pos x="T6" y="T7"/>
                </a:cxn>
              </a:cxnLst>
              <a:rect l="0" t="0" r="r" b="b"/>
              <a:pathLst>
                <a:path w="154" h="67">
                  <a:moveTo>
                    <a:pt x="154" y="0"/>
                  </a:moveTo>
                  <a:lnTo>
                    <a:pt x="0" y="0"/>
                  </a:lnTo>
                  <a:lnTo>
                    <a:pt x="0" y="67"/>
                  </a:lnTo>
                  <a:lnTo>
                    <a:pt x="154" y="67"/>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3" name="Freeform 18">
              <a:extLst>
                <a:ext uri="{FF2B5EF4-FFF2-40B4-BE49-F238E27FC236}">
                  <a16:creationId xmlns:a16="http://schemas.microsoft.com/office/drawing/2014/main" id="{56AB3A29-8F0C-4606-8E6E-E9A43B3E86B8}"/>
                </a:ext>
              </a:extLst>
            </p:cNvPr>
            <p:cNvSpPr>
              <a:spLocks/>
            </p:cNvSpPr>
            <p:nvPr/>
          </p:nvSpPr>
          <p:spPr bwMode="auto">
            <a:xfrm>
              <a:off x="743" y="299"/>
              <a:ext cx="123" cy="31"/>
            </a:xfrm>
            <a:custGeom>
              <a:avLst/>
              <a:gdLst>
                <a:gd name="T0" fmla="*/ 0 w 123"/>
                <a:gd name="T1" fmla="*/ 31 h 31"/>
                <a:gd name="T2" fmla="*/ 123 w 123"/>
                <a:gd name="T3" fmla="*/ 31 h 31"/>
                <a:gd name="T4" fmla="*/ 123 w 123"/>
                <a:gd name="T5" fmla="*/ 0 h 31"/>
                <a:gd name="T6" fmla="*/ 0 w 123"/>
                <a:gd name="T7" fmla="*/ 0 h 31"/>
              </a:gdLst>
              <a:ahLst/>
              <a:cxnLst>
                <a:cxn ang="0">
                  <a:pos x="T0" y="T1"/>
                </a:cxn>
                <a:cxn ang="0">
                  <a:pos x="T2" y="T3"/>
                </a:cxn>
                <a:cxn ang="0">
                  <a:pos x="T4" y="T5"/>
                </a:cxn>
                <a:cxn ang="0">
                  <a:pos x="T6" y="T7"/>
                </a:cxn>
              </a:cxnLst>
              <a:rect l="0" t="0" r="r" b="b"/>
              <a:pathLst>
                <a:path w="123" h="31">
                  <a:moveTo>
                    <a:pt x="0" y="31"/>
                  </a:moveTo>
                  <a:lnTo>
                    <a:pt x="123" y="31"/>
                  </a:lnTo>
                  <a:lnTo>
                    <a:pt x="123" y="0"/>
                  </a:lnTo>
                  <a:lnTo>
                    <a:pt x="0" y="0"/>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4" name="Freeform 19">
              <a:extLst>
                <a:ext uri="{FF2B5EF4-FFF2-40B4-BE49-F238E27FC236}">
                  <a16:creationId xmlns:a16="http://schemas.microsoft.com/office/drawing/2014/main" id="{DC4C031D-B912-4C19-8D7D-1671BBC05431}"/>
                </a:ext>
              </a:extLst>
            </p:cNvPr>
            <p:cNvSpPr>
              <a:spLocks/>
            </p:cNvSpPr>
            <p:nvPr/>
          </p:nvSpPr>
          <p:spPr bwMode="auto">
            <a:xfrm>
              <a:off x="328" y="374"/>
              <a:ext cx="154" cy="67"/>
            </a:xfrm>
            <a:custGeom>
              <a:avLst/>
              <a:gdLst>
                <a:gd name="T0" fmla="*/ 154 w 154"/>
                <a:gd name="T1" fmla="*/ 0 h 67"/>
                <a:gd name="T2" fmla="*/ 0 w 154"/>
                <a:gd name="T3" fmla="*/ 0 h 67"/>
                <a:gd name="T4" fmla="*/ 0 w 154"/>
                <a:gd name="T5" fmla="*/ 67 h 67"/>
                <a:gd name="T6" fmla="*/ 154 w 154"/>
                <a:gd name="T7" fmla="*/ 67 h 67"/>
              </a:gdLst>
              <a:ahLst/>
              <a:cxnLst>
                <a:cxn ang="0">
                  <a:pos x="T0" y="T1"/>
                </a:cxn>
                <a:cxn ang="0">
                  <a:pos x="T2" y="T3"/>
                </a:cxn>
                <a:cxn ang="0">
                  <a:pos x="T4" y="T5"/>
                </a:cxn>
                <a:cxn ang="0">
                  <a:pos x="T6" y="T7"/>
                </a:cxn>
              </a:cxnLst>
              <a:rect l="0" t="0" r="r" b="b"/>
              <a:pathLst>
                <a:path w="154" h="67">
                  <a:moveTo>
                    <a:pt x="154" y="0"/>
                  </a:moveTo>
                  <a:lnTo>
                    <a:pt x="0" y="0"/>
                  </a:lnTo>
                  <a:lnTo>
                    <a:pt x="0" y="67"/>
                  </a:lnTo>
                  <a:lnTo>
                    <a:pt x="154" y="67"/>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5" name="Freeform 20">
              <a:extLst>
                <a:ext uri="{FF2B5EF4-FFF2-40B4-BE49-F238E27FC236}">
                  <a16:creationId xmlns:a16="http://schemas.microsoft.com/office/drawing/2014/main" id="{03CC5925-1DCA-47FE-AE1B-B7AE1E4ED9DC}"/>
                </a:ext>
              </a:extLst>
            </p:cNvPr>
            <p:cNvSpPr>
              <a:spLocks/>
            </p:cNvSpPr>
            <p:nvPr/>
          </p:nvSpPr>
          <p:spPr bwMode="auto">
            <a:xfrm>
              <a:off x="743" y="410"/>
              <a:ext cx="123" cy="31"/>
            </a:xfrm>
            <a:custGeom>
              <a:avLst/>
              <a:gdLst>
                <a:gd name="T0" fmla="*/ 0 w 123"/>
                <a:gd name="T1" fmla="*/ 31 h 31"/>
                <a:gd name="T2" fmla="*/ 123 w 123"/>
                <a:gd name="T3" fmla="*/ 31 h 31"/>
                <a:gd name="T4" fmla="*/ 123 w 123"/>
                <a:gd name="T5" fmla="*/ 0 h 31"/>
                <a:gd name="T6" fmla="*/ 0 w 123"/>
                <a:gd name="T7" fmla="*/ 0 h 31"/>
              </a:gdLst>
              <a:ahLst/>
              <a:cxnLst>
                <a:cxn ang="0">
                  <a:pos x="T0" y="T1"/>
                </a:cxn>
                <a:cxn ang="0">
                  <a:pos x="T2" y="T3"/>
                </a:cxn>
                <a:cxn ang="0">
                  <a:pos x="T4" y="T5"/>
                </a:cxn>
                <a:cxn ang="0">
                  <a:pos x="T6" y="T7"/>
                </a:cxn>
              </a:cxnLst>
              <a:rect l="0" t="0" r="r" b="b"/>
              <a:pathLst>
                <a:path w="123" h="31">
                  <a:moveTo>
                    <a:pt x="0" y="31"/>
                  </a:moveTo>
                  <a:lnTo>
                    <a:pt x="123" y="31"/>
                  </a:lnTo>
                  <a:lnTo>
                    <a:pt x="123" y="0"/>
                  </a:lnTo>
                  <a:lnTo>
                    <a:pt x="0" y="0"/>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6" name="Freeform 21">
              <a:extLst>
                <a:ext uri="{FF2B5EF4-FFF2-40B4-BE49-F238E27FC236}">
                  <a16:creationId xmlns:a16="http://schemas.microsoft.com/office/drawing/2014/main" id="{F0C07BE0-7D13-4A3C-89E2-E06356A1EE83}"/>
                </a:ext>
              </a:extLst>
            </p:cNvPr>
            <p:cNvSpPr>
              <a:spLocks/>
            </p:cNvSpPr>
            <p:nvPr/>
          </p:nvSpPr>
          <p:spPr bwMode="auto">
            <a:xfrm>
              <a:off x="328" y="487"/>
              <a:ext cx="283" cy="65"/>
            </a:xfrm>
            <a:custGeom>
              <a:avLst/>
              <a:gdLst>
                <a:gd name="T0" fmla="*/ 283 w 283"/>
                <a:gd name="T1" fmla="*/ 34 h 65"/>
                <a:gd name="T2" fmla="*/ 283 w 283"/>
                <a:gd name="T3" fmla="*/ 0 h 65"/>
                <a:gd name="T4" fmla="*/ 0 w 283"/>
                <a:gd name="T5" fmla="*/ 0 h 65"/>
                <a:gd name="T6" fmla="*/ 0 w 283"/>
                <a:gd name="T7" fmla="*/ 65 h 65"/>
                <a:gd name="T8" fmla="*/ 283 w 283"/>
                <a:gd name="T9" fmla="*/ 65 h 65"/>
                <a:gd name="T10" fmla="*/ 283 w 283"/>
                <a:gd name="T11" fmla="*/ 34 h 65"/>
              </a:gdLst>
              <a:ahLst/>
              <a:cxnLst>
                <a:cxn ang="0">
                  <a:pos x="T0" y="T1"/>
                </a:cxn>
                <a:cxn ang="0">
                  <a:pos x="T2" y="T3"/>
                </a:cxn>
                <a:cxn ang="0">
                  <a:pos x="T4" y="T5"/>
                </a:cxn>
                <a:cxn ang="0">
                  <a:pos x="T6" y="T7"/>
                </a:cxn>
                <a:cxn ang="0">
                  <a:pos x="T8" y="T9"/>
                </a:cxn>
                <a:cxn ang="0">
                  <a:pos x="T10" y="T11"/>
                </a:cxn>
              </a:cxnLst>
              <a:rect l="0" t="0" r="r" b="b"/>
              <a:pathLst>
                <a:path w="283" h="65">
                  <a:moveTo>
                    <a:pt x="283" y="34"/>
                  </a:moveTo>
                  <a:lnTo>
                    <a:pt x="283" y="0"/>
                  </a:lnTo>
                  <a:lnTo>
                    <a:pt x="0" y="0"/>
                  </a:lnTo>
                  <a:lnTo>
                    <a:pt x="0" y="65"/>
                  </a:lnTo>
                  <a:lnTo>
                    <a:pt x="283" y="65"/>
                  </a:lnTo>
                  <a:lnTo>
                    <a:pt x="283" y="34"/>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7" name="Rectangle 22">
              <a:extLst>
                <a:ext uri="{FF2B5EF4-FFF2-40B4-BE49-F238E27FC236}">
                  <a16:creationId xmlns:a16="http://schemas.microsoft.com/office/drawing/2014/main" id="{4F911095-7D07-4C57-8F9F-D56ECE13AA43}"/>
                </a:ext>
              </a:extLst>
            </p:cNvPr>
            <p:cNvSpPr>
              <a:spLocks noChangeArrowheads="1"/>
            </p:cNvSpPr>
            <p:nvPr/>
          </p:nvSpPr>
          <p:spPr bwMode="auto">
            <a:xfrm>
              <a:off x="668" y="521"/>
              <a:ext cx="198" cy="31"/>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8" name="Line 23">
              <a:extLst>
                <a:ext uri="{FF2B5EF4-FFF2-40B4-BE49-F238E27FC236}">
                  <a16:creationId xmlns:a16="http://schemas.microsoft.com/office/drawing/2014/main" id="{6C79EC47-2C3A-44A3-9931-17C94FCDA036}"/>
                </a:ext>
              </a:extLst>
            </p:cNvPr>
            <p:cNvSpPr>
              <a:spLocks noChangeShapeType="1"/>
            </p:cNvSpPr>
            <p:nvPr/>
          </p:nvSpPr>
          <p:spPr bwMode="auto">
            <a:xfrm flipH="1">
              <a:off x="611" y="521"/>
              <a:ext cx="57"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9" name="Line 24">
              <a:extLst>
                <a:ext uri="{FF2B5EF4-FFF2-40B4-BE49-F238E27FC236}">
                  <a16:creationId xmlns:a16="http://schemas.microsoft.com/office/drawing/2014/main" id="{684ECB8D-A5CA-41DC-AD2C-42EE4E374478}"/>
                </a:ext>
              </a:extLst>
            </p:cNvPr>
            <p:cNvSpPr>
              <a:spLocks noChangeShapeType="1"/>
            </p:cNvSpPr>
            <p:nvPr/>
          </p:nvSpPr>
          <p:spPr bwMode="auto">
            <a:xfrm>
              <a:off x="743" y="219"/>
              <a:ext cx="0"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30" name="Line 25">
              <a:extLst>
                <a:ext uri="{FF2B5EF4-FFF2-40B4-BE49-F238E27FC236}">
                  <a16:creationId xmlns:a16="http://schemas.microsoft.com/office/drawing/2014/main" id="{C520895E-99B8-4D9F-BA07-9BB1E71C222C}"/>
                </a:ext>
              </a:extLst>
            </p:cNvPr>
            <p:cNvSpPr>
              <a:spLocks noChangeShapeType="1"/>
            </p:cNvSpPr>
            <p:nvPr/>
          </p:nvSpPr>
          <p:spPr bwMode="auto">
            <a:xfrm>
              <a:off x="743" y="299"/>
              <a:ext cx="0"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grpSp>
        <p:nvGrpSpPr>
          <p:cNvPr id="138" name="Group 28">
            <a:extLst>
              <a:ext uri="{FF2B5EF4-FFF2-40B4-BE49-F238E27FC236}">
                <a16:creationId xmlns:a16="http://schemas.microsoft.com/office/drawing/2014/main" id="{A1CC549E-292C-49A5-8809-395F65A5E7E1}"/>
              </a:ext>
            </a:extLst>
          </p:cNvPr>
          <p:cNvGrpSpPr>
            <a:grpSpLocks noChangeAspect="1"/>
          </p:cNvGrpSpPr>
          <p:nvPr/>
        </p:nvGrpSpPr>
        <p:grpSpPr bwMode="auto">
          <a:xfrm>
            <a:off x="8067089" y="3087042"/>
            <a:ext cx="850152" cy="1291160"/>
            <a:chOff x="9" y="-1"/>
            <a:chExt cx="667" cy="1013"/>
          </a:xfrm>
        </p:grpSpPr>
        <p:sp>
          <p:nvSpPr>
            <p:cNvPr id="140" name="Freeform 29">
              <a:extLst>
                <a:ext uri="{FF2B5EF4-FFF2-40B4-BE49-F238E27FC236}">
                  <a16:creationId xmlns:a16="http://schemas.microsoft.com/office/drawing/2014/main" id="{E44C3628-76FF-45CC-ADB4-295D833B8920}"/>
                </a:ext>
              </a:extLst>
            </p:cNvPr>
            <p:cNvSpPr>
              <a:spLocks/>
            </p:cNvSpPr>
            <p:nvPr/>
          </p:nvSpPr>
          <p:spPr bwMode="auto">
            <a:xfrm>
              <a:off x="9" y="334"/>
              <a:ext cx="574" cy="466"/>
            </a:xfrm>
            <a:custGeom>
              <a:avLst/>
              <a:gdLst>
                <a:gd name="T0" fmla="*/ 274 w 274"/>
                <a:gd name="T1" fmla="*/ 0 h 223"/>
                <a:gd name="T2" fmla="*/ 0 w 274"/>
                <a:gd name="T3" fmla="*/ 0 h 223"/>
                <a:gd name="T4" fmla="*/ 116 w 274"/>
                <a:gd name="T5" fmla="*/ 177 h 223"/>
                <a:gd name="T6" fmla="*/ 86 w 274"/>
                <a:gd name="T7" fmla="*/ 223 h 223"/>
                <a:gd name="T8" fmla="*/ 104 w 274"/>
                <a:gd name="T9" fmla="*/ 220 h 223"/>
                <a:gd name="T10" fmla="*/ 164 w 274"/>
                <a:gd name="T11" fmla="*/ 220 h 223"/>
                <a:gd name="T12" fmla="*/ 186 w 274"/>
                <a:gd name="T13" fmla="*/ 223 h 223"/>
                <a:gd name="T14" fmla="*/ 156 w 274"/>
                <a:gd name="T15" fmla="*/ 178 h 223"/>
                <a:gd name="T16" fmla="*/ 274 w 274"/>
                <a:gd name="T1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 h="223">
                  <a:moveTo>
                    <a:pt x="274" y="0"/>
                  </a:moveTo>
                  <a:cubicBezTo>
                    <a:pt x="0" y="0"/>
                    <a:pt x="0" y="0"/>
                    <a:pt x="0" y="0"/>
                  </a:cubicBezTo>
                  <a:cubicBezTo>
                    <a:pt x="116" y="177"/>
                    <a:pt x="116" y="177"/>
                    <a:pt x="116" y="177"/>
                  </a:cubicBezTo>
                  <a:cubicBezTo>
                    <a:pt x="86" y="223"/>
                    <a:pt x="86" y="223"/>
                    <a:pt x="86" y="223"/>
                  </a:cubicBezTo>
                  <a:cubicBezTo>
                    <a:pt x="104" y="220"/>
                    <a:pt x="104" y="220"/>
                    <a:pt x="104" y="220"/>
                  </a:cubicBezTo>
                  <a:cubicBezTo>
                    <a:pt x="123" y="217"/>
                    <a:pt x="144" y="217"/>
                    <a:pt x="164" y="220"/>
                  </a:cubicBezTo>
                  <a:cubicBezTo>
                    <a:pt x="186" y="223"/>
                    <a:pt x="186" y="223"/>
                    <a:pt x="186" y="223"/>
                  </a:cubicBezTo>
                  <a:cubicBezTo>
                    <a:pt x="156" y="178"/>
                    <a:pt x="156" y="178"/>
                    <a:pt x="156" y="178"/>
                  </a:cubicBezTo>
                  <a:lnTo>
                    <a:pt x="274" y="0"/>
                  </a:ln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41" name="Rectangle 30">
              <a:extLst>
                <a:ext uri="{FF2B5EF4-FFF2-40B4-BE49-F238E27FC236}">
                  <a16:creationId xmlns:a16="http://schemas.microsoft.com/office/drawing/2014/main" id="{B9A8407E-FAB0-4453-9680-F188041FEE92}"/>
                </a:ext>
              </a:extLst>
            </p:cNvPr>
            <p:cNvSpPr>
              <a:spLocks noChangeArrowheads="1"/>
            </p:cNvSpPr>
            <p:nvPr/>
          </p:nvSpPr>
          <p:spPr bwMode="auto">
            <a:xfrm>
              <a:off x="9" y="269"/>
              <a:ext cx="574" cy="31"/>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42" name="Line 31">
              <a:extLst>
                <a:ext uri="{FF2B5EF4-FFF2-40B4-BE49-F238E27FC236}">
                  <a16:creationId xmlns:a16="http://schemas.microsoft.com/office/drawing/2014/main" id="{E7F04714-361D-4BB7-AAB2-B0F014FC550F}"/>
                </a:ext>
              </a:extLst>
            </p:cNvPr>
            <p:cNvSpPr>
              <a:spLocks noChangeShapeType="1"/>
            </p:cNvSpPr>
            <p:nvPr/>
          </p:nvSpPr>
          <p:spPr bwMode="auto">
            <a:xfrm>
              <a:off x="309" y="-1"/>
              <a:ext cx="0" cy="243"/>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43" name="Line 32">
              <a:extLst>
                <a:ext uri="{FF2B5EF4-FFF2-40B4-BE49-F238E27FC236}">
                  <a16:creationId xmlns:a16="http://schemas.microsoft.com/office/drawing/2014/main" id="{D3B6BBA4-899E-48B3-A281-8D8A8428B68F}"/>
                </a:ext>
              </a:extLst>
            </p:cNvPr>
            <p:cNvSpPr>
              <a:spLocks noChangeShapeType="1"/>
            </p:cNvSpPr>
            <p:nvPr/>
          </p:nvSpPr>
          <p:spPr bwMode="auto">
            <a:xfrm>
              <a:off x="175" y="74"/>
              <a:ext cx="0" cy="13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44" name="Line 33">
              <a:extLst>
                <a:ext uri="{FF2B5EF4-FFF2-40B4-BE49-F238E27FC236}">
                  <a16:creationId xmlns:a16="http://schemas.microsoft.com/office/drawing/2014/main" id="{36AF26C9-C473-4D72-AD64-829C6FA520C7}"/>
                </a:ext>
              </a:extLst>
            </p:cNvPr>
            <p:cNvSpPr>
              <a:spLocks noChangeShapeType="1"/>
            </p:cNvSpPr>
            <p:nvPr/>
          </p:nvSpPr>
          <p:spPr bwMode="auto">
            <a:xfrm>
              <a:off x="443" y="74"/>
              <a:ext cx="0" cy="13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45" name="Line 34">
              <a:extLst>
                <a:ext uri="{FF2B5EF4-FFF2-40B4-BE49-F238E27FC236}">
                  <a16:creationId xmlns:a16="http://schemas.microsoft.com/office/drawing/2014/main" id="{E4B8C02A-FC1F-4CAE-9D0F-95A80494F872}"/>
                </a:ext>
              </a:extLst>
            </p:cNvPr>
            <p:cNvSpPr>
              <a:spLocks noChangeShapeType="1"/>
            </p:cNvSpPr>
            <p:nvPr/>
          </p:nvSpPr>
          <p:spPr bwMode="auto">
            <a:xfrm>
              <a:off x="303" y="828"/>
              <a:ext cx="0" cy="13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46" name="Freeform 35">
              <a:extLst>
                <a:ext uri="{FF2B5EF4-FFF2-40B4-BE49-F238E27FC236}">
                  <a16:creationId xmlns:a16="http://schemas.microsoft.com/office/drawing/2014/main" id="{929A9D7C-B116-4801-BBA9-3362CC500E02}"/>
                </a:ext>
              </a:extLst>
            </p:cNvPr>
            <p:cNvSpPr>
              <a:spLocks/>
            </p:cNvSpPr>
            <p:nvPr/>
          </p:nvSpPr>
          <p:spPr bwMode="auto">
            <a:xfrm>
              <a:off x="240" y="451"/>
              <a:ext cx="165" cy="42"/>
            </a:xfrm>
            <a:custGeom>
              <a:avLst/>
              <a:gdLst>
                <a:gd name="T0" fmla="*/ 69 w 79"/>
                <a:gd name="T1" fmla="*/ 20 h 20"/>
                <a:gd name="T2" fmla="*/ 10 w 79"/>
                <a:gd name="T3" fmla="*/ 20 h 20"/>
                <a:gd name="T4" fmla="*/ 0 w 79"/>
                <a:gd name="T5" fmla="*/ 10 h 20"/>
                <a:gd name="T6" fmla="*/ 0 w 79"/>
                <a:gd name="T7" fmla="*/ 10 h 20"/>
                <a:gd name="T8" fmla="*/ 10 w 79"/>
                <a:gd name="T9" fmla="*/ 0 h 20"/>
                <a:gd name="T10" fmla="*/ 69 w 79"/>
                <a:gd name="T11" fmla="*/ 0 h 20"/>
                <a:gd name="T12" fmla="*/ 79 w 79"/>
                <a:gd name="T13" fmla="*/ 10 h 20"/>
                <a:gd name="T14" fmla="*/ 79 w 79"/>
                <a:gd name="T15" fmla="*/ 10 h 20"/>
                <a:gd name="T16" fmla="*/ 69 w 79"/>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20">
                  <a:moveTo>
                    <a:pt x="69" y="20"/>
                  </a:moveTo>
                  <a:cubicBezTo>
                    <a:pt x="10" y="20"/>
                    <a:pt x="10" y="20"/>
                    <a:pt x="10" y="20"/>
                  </a:cubicBezTo>
                  <a:cubicBezTo>
                    <a:pt x="4" y="20"/>
                    <a:pt x="0" y="15"/>
                    <a:pt x="0" y="10"/>
                  </a:cubicBezTo>
                  <a:cubicBezTo>
                    <a:pt x="0" y="10"/>
                    <a:pt x="0" y="10"/>
                    <a:pt x="0" y="10"/>
                  </a:cubicBezTo>
                  <a:cubicBezTo>
                    <a:pt x="0" y="4"/>
                    <a:pt x="4" y="0"/>
                    <a:pt x="10" y="0"/>
                  </a:cubicBezTo>
                  <a:cubicBezTo>
                    <a:pt x="69" y="0"/>
                    <a:pt x="69" y="0"/>
                    <a:pt x="69" y="0"/>
                  </a:cubicBezTo>
                  <a:cubicBezTo>
                    <a:pt x="75" y="0"/>
                    <a:pt x="79" y="4"/>
                    <a:pt x="79" y="10"/>
                  </a:cubicBezTo>
                  <a:cubicBezTo>
                    <a:pt x="79" y="10"/>
                    <a:pt x="79" y="10"/>
                    <a:pt x="79" y="10"/>
                  </a:cubicBezTo>
                  <a:cubicBezTo>
                    <a:pt x="79" y="15"/>
                    <a:pt x="75" y="20"/>
                    <a:pt x="69" y="2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47" name="Freeform 36">
              <a:extLst>
                <a:ext uri="{FF2B5EF4-FFF2-40B4-BE49-F238E27FC236}">
                  <a16:creationId xmlns:a16="http://schemas.microsoft.com/office/drawing/2014/main" id="{2F708E37-D374-414B-8CC4-AF1EEB8C00AC}"/>
                </a:ext>
              </a:extLst>
            </p:cNvPr>
            <p:cNvSpPr>
              <a:spLocks/>
            </p:cNvSpPr>
            <p:nvPr/>
          </p:nvSpPr>
          <p:spPr bwMode="auto">
            <a:xfrm>
              <a:off x="43" y="468"/>
              <a:ext cx="633" cy="544"/>
            </a:xfrm>
            <a:custGeom>
              <a:avLst/>
              <a:gdLst>
                <a:gd name="T0" fmla="*/ 173 w 302"/>
                <a:gd name="T1" fmla="*/ 0 h 260"/>
                <a:gd name="T2" fmla="*/ 229 w 302"/>
                <a:gd name="T3" fmla="*/ 0 h 260"/>
                <a:gd name="T4" fmla="*/ 302 w 302"/>
                <a:gd name="T5" fmla="*/ 73 h 260"/>
                <a:gd name="T6" fmla="*/ 302 w 302"/>
                <a:gd name="T7" fmla="*/ 260 h 260"/>
                <a:gd name="T8" fmla="*/ 0 w 302"/>
                <a:gd name="T9" fmla="*/ 260 h 260"/>
              </a:gdLst>
              <a:ahLst/>
              <a:cxnLst>
                <a:cxn ang="0">
                  <a:pos x="T0" y="T1"/>
                </a:cxn>
                <a:cxn ang="0">
                  <a:pos x="T2" y="T3"/>
                </a:cxn>
                <a:cxn ang="0">
                  <a:pos x="T4" y="T5"/>
                </a:cxn>
                <a:cxn ang="0">
                  <a:pos x="T6" y="T7"/>
                </a:cxn>
                <a:cxn ang="0">
                  <a:pos x="T8" y="T9"/>
                </a:cxn>
              </a:cxnLst>
              <a:rect l="0" t="0" r="r" b="b"/>
              <a:pathLst>
                <a:path w="302" h="260">
                  <a:moveTo>
                    <a:pt x="173" y="0"/>
                  </a:moveTo>
                  <a:cubicBezTo>
                    <a:pt x="229" y="0"/>
                    <a:pt x="229" y="0"/>
                    <a:pt x="229" y="0"/>
                  </a:cubicBezTo>
                  <a:cubicBezTo>
                    <a:pt x="269" y="0"/>
                    <a:pt x="302" y="33"/>
                    <a:pt x="302" y="73"/>
                  </a:cubicBezTo>
                  <a:cubicBezTo>
                    <a:pt x="302" y="260"/>
                    <a:pt x="302" y="260"/>
                    <a:pt x="302" y="260"/>
                  </a:cubicBezTo>
                  <a:cubicBezTo>
                    <a:pt x="0" y="260"/>
                    <a:pt x="0" y="260"/>
                    <a:pt x="0" y="260"/>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48" name="Line 37">
              <a:extLst>
                <a:ext uri="{FF2B5EF4-FFF2-40B4-BE49-F238E27FC236}">
                  <a16:creationId xmlns:a16="http://schemas.microsoft.com/office/drawing/2014/main" id="{2ADE293F-94F9-4932-BB47-0062C960572B}"/>
                </a:ext>
              </a:extLst>
            </p:cNvPr>
            <p:cNvSpPr>
              <a:spLocks noChangeShapeType="1"/>
            </p:cNvSpPr>
            <p:nvPr/>
          </p:nvSpPr>
          <p:spPr bwMode="auto">
            <a:xfrm>
              <a:off x="259" y="702"/>
              <a:ext cx="81"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grpSp>
        <p:nvGrpSpPr>
          <p:cNvPr id="202" name="Group 201">
            <a:extLst>
              <a:ext uri="{FF2B5EF4-FFF2-40B4-BE49-F238E27FC236}">
                <a16:creationId xmlns:a16="http://schemas.microsoft.com/office/drawing/2014/main" id="{717B33A1-60BE-4C3E-B83E-86A8DD446C1A}"/>
              </a:ext>
            </a:extLst>
          </p:cNvPr>
          <p:cNvGrpSpPr/>
          <p:nvPr/>
        </p:nvGrpSpPr>
        <p:grpSpPr>
          <a:xfrm>
            <a:off x="3345166" y="3243317"/>
            <a:ext cx="1111514" cy="1091213"/>
            <a:chOff x="2078736" y="2042296"/>
            <a:chExt cx="678796" cy="666398"/>
          </a:xfrm>
        </p:grpSpPr>
        <p:sp>
          <p:nvSpPr>
            <p:cNvPr id="171" name="Freeform 60">
              <a:extLst>
                <a:ext uri="{FF2B5EF4-FFF2-40B4-BE49-F238E27FC236}">
                  <a16:creationId xmlns:a16="http://schemas.microsoft.com/office/drawing/2014/main" id="{C6A5DC1A-2C62-40E2-8B81-35A069F33DBF}"/>
                </a:ext>
              </a:extLst>
            </p:cNvPr>
            <p:cNvSpPr>
              <a:spLocks/>
            </p:cNvSpPr>
            <p:nvPr/>
          </p:nvSpPr>
          <p:spPr bwMode="auto">
            <a:xfrm>
              <a:off x="2078736" y="2595296"/>
              <a:ext cx="53314" cy="113398"/>
            </a:xfrm>
            <a:custGeom>
              <a:avLst/>
              <a:gdLst>
                <a:gd name="T0" fmla="*/ 63 w 63"/>
                <a:gd name="T1" fmla="*/ 134 h 134"/>
                <a:gd name="T2" fmla="*/ 0 w 63"/>
                <a:gd name="T3" fmla="*/ 134 h 134"/>
                <a:gd name="T4" fmla="*/ 0 w 63"/>
                <a:gd name="T5" fmla="*/ 0 h 134"/>
              </a:gdLst>
              <a:ahLst/>
              <a:cxnLst>
                <a:cxn ang="0">
                  <a:pos x="T0" y="T1"/>
                </a:cxn>
                <a:cxn ang="0">
                  <a:pos x="T2" y="T3"/>
                </a:cxn>
                <a:cxn ang="0">
                  <a:pos x="T4" y="T5"/>
                </a:cxn>
              </a:cxnLst>
              <a:rect l="0" t="0" r="r" b="b"/>
              <a:pathLst>
                <a:path w="63" h="134">
                  <a:moveTo>
                    <a:pt x="63" y="134"/>
                  </a:moveTo>
                  <a:lnTo>
                    <a:pt x="0" y="134"/>
                  </a:lnTo>
                  <a:lnTo>
                    <a:pt x="0" y="0"/>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68" name="Freeform 57">
              <a:extLst>
                <a:ext uri="{FF2B5EF4-FFF2-40B4-BE49-F238E27FC236}">
                  <a16:creationId xmlns:a16="http://schemas.microsoft.com/office/drawing/2014/main" id="{E07CA77A-D81A-4036-B830-6E9FDAD475CF}"/>
                </a:ext>
              </a:extLst>
            </p:cNvPr>
            <p:cNvSpPr>
              <a:spLocks/>
            </p:cNvSpPr>
            <p:nvPr/>
          </p:nvSpPr>
          <p:spPr bwMode="auto">
            <a:xfrm>
              <a:off x="2705910" y="2042296"/>
              <a:ext cx="51622" cy="118476"/>
            </a:xfrm>
            <a:custGeom>
              <a:avLst/>
              <a:gdLst>
                <a:gd name="T0" fmla="*/ 61 w 61"/>
                <a:gd name="T1" fmla="*/ 140 h 140"/>
                <a:gd name="T2" fmla="*/ 61 w 61"/>
                <a:gd name="T3" fmla="*/ 0 h 140"/>
                <a:gd name="T4" fmla="*/ 0 w 61"/>
                <a:gd name="T5" fmla="*/ 0 h 140"/>
              </a:gdLst>
              <a:ahLst/>
              <a:cxnLst>
                <a:cxn ang="0">
                  <a:pos x="T0" y="T1"/>
                </a:cxn>
                <a:cxn ang="0">
                  <a:pos x="T2" y="T3"/>
                </a:cxn>
                <a:cxn ang="0">
                  <a:pos x="T4" y="T5"/>
                </a:cxn>
              </a:cxnLst>
              <a:rect l="0" t="0" r="r" b="b"/>
              <a:pathLst>
                <a:path w="61" h="140">
                  <a:moveTo>
                    <a:pt x="61" y="140"/>
                  </a:moveTo>
                  <a:lnTo>
                    <a:pt x="61" y="0"/>
                  </a:lnTo>
                  <a:lnTo>
                    <a:pt x="0" y="0"/>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69" name="Freeform 58">
              <a:extLst>
                <a:ext uri="{FF2B5EF4-FFF2-40B4-BE49-F238E27FC236}">
                  <a16:creationId xmlns:a16="http://schemas.microsoft.com/office/drawing/2014/main" id="{F53AB982-077A-4CDF-81D1-3EF60D8E120E}"/>
                </a:ext>
              </a:extLst>
            </p:cNvPr>
            <p:cNvSpPr>
              <a:spLocks/>
            </p:cNvSpPr>
            <p:nvPr/>
          </p:nvSpPr>
          <p:spPr bwMode="auto">
            <a:xfrm>
              <a:off x="2078736" y="2042296"/>
              <a:ext cx="53314" cy="118476"/>
            </a:xfrm>
            <a:custGeom>
              <a:avLst/>
              <a:gdLst>
                <a:gd name="T0" fmla="*/ 63 w 63"/>
                <a:gd name="T1" fmla="*/ 0 h 140"/>
                <a:gd name="T2" fmla="*/ 0 w 63"/>
                <a:gd name="T3" fmla="*/ 0 h 140"/>
                <a:gd name="T4" fmla="*/ 0 w 63"/>
                <a:gd name="T5" fmla="*/ 140 h 140"/>
              </a:gdLst>
              <a:ahLst/>
              <a:cxnLst>
                <a:cxn ang="0">
                  <a:pos x="T0" y="T1"/>
                </a:cxn>
                <a:cxn ang="0">
                  <a:pos x="T2" y="T3"/>
                </a:cxn>
                <a:cxn ang="0">
                  <a:pos x="T4" y="T5"/>
                </a:cxn>
              </a:cxnLst>
              <a:rect l="0" t="0" r="r" b="b"/>
              <a:pathLst>
                <a:path w="63" h="140">
                  <a:moveTo>
                    <a:pt x="63" y="0"/>
                  </a:moveTo>
                  <a:lnTo>
                    <a:pt x="0" y="0"/>
                  </a:lnTo>
                  <a:lnTo>
                    <a:pt x="0" y="140"/>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70" name="Freeform 59">
              <a:extLst>
                <a:ext uri="{FF2B5EF4-FFF2-40B4-BE49-F238E27FC236}">
                  <a16:creationId xmlns:a16="http://schemas.microsoft.com/office/drawing/2014/main" id="{88B0E8D5-7A3D-4589-95BF-ED875B7BA8B8}"/>
                </a:ext>
              </a:extLst>
            </p:cNvPr>
            <p:cNvSpPr>
              <a:spLocks/>
            </p:cNvSpPr>
            <p:nvPr/>
          </p:nvSpPr>
          <p:spPr bwMode="auto">
            <a:xfrm>
              <a:off x="2705910" y="2595296"/>
              <a:ext cx="51622" cy="113398"/>
            </a:xfrm>
            <a:custGeom>
              <a:avLst/>
              <a:gdLst>
                <a:gd name="T0" fmla="*/ 61 w 61"/>
                <a:gd name="T1" fmla="*/ 0 h 134"/>
                <a:gd name="T2" fmla="*/ 61 w 61"/>
                <a:gd name="T3" fmla="*/ 134 h 134"/>
                <a:gd name="T4" fmla="*/ 0 w 61"/>
                <a:gd name="T5" fmla="*/ 134 h 134"/>
              </a:gdLst>
              <a:ahLst/>
              <a:cxnLst>
                <a:cxn ang="0">
                  <a:pos x="T0" y="T1"/>
                </a:cxn>
                <a:cxn ang="0">
                  <a:pos x="T2" y="T3"/>
                </a:cxn>
                <a:cxn ang="0">
                  <a:pos x="T4" y="T5"/>
                </a:cxn>
              </a:cxnLst>
              <a:rect l="0" t="0" r="r" b="b"/>
              <a:pathLst>
                <a:path w="61" h="134">
                  <a:moveTo>
                    <a:pt x="61" y="0"/>
                  </a:moveTo>
                  <a:lnTo>
                    <a:pt x="61" y="134"/>
                  </a:lnTo>
                  <a:lnTo>
                    <a:pt x="0" y="134"/>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nvGrpSpPr>
            <p:cNvPr id="200" name="Group 199">
              <a:extLst>
                <a:ext uri="{FF2B5EF4-FFF2-40B4-BE49-F238E27FC236}">
                  <a16:creationId xmlns:a16="http://schemas.microsoft.com/office/drawing/2014/main" id="{51546962-70C8-4C1B-A868-0D27D72E099B}"/>
                </a:ext>
              </a:extLst>
            </p:cNvPr>
            <p:cNvGrpSpPr/>
            <p:nvPr/>
          </p:nvGrpSpPr>
          <p:grpSpPr>
            <a:xfrm>
              <a:off x="2195185" y="2152515"/>
              <a:ext cx="401125" cy="429897"/>
              <a:chOff x="833459" y="200035"/>
              <a:chExt cx="752475" cy="806449"/>
            </a:xfrm>
          </p:grpSpPr>
          <p:sp>
            <p:nvSpPr>
              <p:cNvPr id="182" name="Rectangle 70">
                <a:extLst>
                  <a:ext uri="{FF2B5EF4-FFF2-40B4-BE49-F238E27FC236}">
                    <a16:creationId xmlns:a16="http://schemas.microsoft.com/office/drawing/2014/main" id="{58A71CB8-D805-46F7-8350-CEEF32B404FB}"/>
                  </a:ext>
                </a:extLst>
              </p:cNvPr>
              <p:cNvSpPr>
                <a:spLocks noChangeArrowheads="1"/>
              </p:cNvSpPr>
              <p:nvPr/>
            </p:nvSpPr>
            <p:spPr bwMode="auto">
              <a:xfrm>
                <a:off x="1211284" y="555635"/>
                <a:ext cx="103188" cy="401637"/>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83" name="Line 71">
                <a:extLst>
                  <a:ext uri="{FF2B5EF4-FFF2-40B4-BE49-F238E27FC236}">
                    <a16:creationId xmlns:a16="http://schemas.microsoft.com/office/drawing/2014/main" id="{3A9BF49D-5C56-4529-82F3-D7D26B883F99}"/>
                  </a:ext>
                </a:extLst>
              </p:cNvPr>
              <p:cNvSpPr>
                <a:spLocks noChangeShapeType="1"/>
              </p:cNvSpPr>
              <p:nvPr/>
            </p:nvSpPr>
            <p:spPr bwMode="auto">
              <a:xfrm flipV="1">
                <a:off x="1265259" y="330210"/>
                <a:ext cx="0" cy="225425"/>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84" name="Freeform 72">
                <a:extLst>
                  <a:ext uri="{FF2B5EF4-FFF2-40B4-BE49-F238E27FC236}">
                    <a16:creationId xmlns:a16="http://schemas.microsoft.com/office/drawing/2014/main" id="{898CFA7D-F67C-4287-94AE-EEC75EABA6DE}"/>
                  </a:ext>
                </a:extLst>
              </p:cNvPr>
              <p:cNvSpPr>
                <a:spLocks/>
              </p:cNvSpPr>
              <p:nvPr/>
            </p:nvSpPr>
            <p:spPr bwMode="auto">
              <a:xfrm>
                <a:off x="1228747" y="200035"/>
                <a:ext cx="69850" cy="130175"/>
              </a:xfrm>
              <a:custGeom>
                <a:avLst/>
                <a:gdLst>
                  <a:gd name="T0" fmla="*/ 18 w 21"/>
                  <a:gd name="T1" fmla="*/ 0 h 39"/>
                  <a:gd name="T2" fmla="*/ 3 w 21"/>
                  <a:gd name="T3" fmla="*/ 0 h 39"/>
                  <a:gd name="T4" fmla="*/ 1 w 21"/>
                  <a:gd name="T5" fmla="*/ 28 h 39"/>
                  <a:gd name="T6" fmla="*/ 11 w 21"/>
                  <a:gd name="T7" fmla="*/ 39 h 39"/>
                  <a:gd name="T8" fmla="*/ 11 w 21"/>
                  <a:gd name="T9" fmla="*/ 39 h 39"/>
                  <a:gd name="T10" fmla="*/ 21 w 21"/>
                  <a:gd name="T11" fmla="*/ 28 h 39"/>
                  <a:gd name="T12" fmla="*/ 18 w 21"/>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1" h="39">
                    <a:moveTo>
                      <a:pt x="18" y="0"/>
                    </a:moveTo>
                    <a:cubicBezTo>
                      <a:pt x="3" y="0"/>
                      <a:pt x="3" y="0"/>
                      <a:pt x="3" y="0"/>
                    </a:cubicBezTo>
                    <a:cubicBezTo>
                      <a:pt x="1" y="28"/>
                      <a:pt x="1" y="28"/>
                      <a:pt x="1" y="28"/>
                    </a:cubicBezTo>
                    <a:cubicBezTo>
                      <a:pt x="0" y="34"/>
                      <a:pt x="5" y="39"/>
                      <a:pt x="11" y="39"/>
                    </a:cubicBezTo>
                    <a:cubicBezTo>
                      <a:pt x="11" y="39"/>
                      <a:pt x="11" y="39"/>
                      <a:pt x="11" y="39"/>
                    </a:cubicBezTo>
                    <a:cubicBezTo>
                      <a:pt x="17" y="39"/>
                      <a:pt x="21" y="34"/>
                      <a:pt x="21" y="28"/>
                    </a:cubicBezTo>
                    <a:lnTo>
                      <a:pt x="18" y="0"/>
                    </a:ln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85" name="Freeform 73">
                <a:extLst>
                  <a:ext uri="{FF2B5EF4-FFF2-40B4-BE49-F238E27FC236}">
                    <a16:creationId xmlns:a16="http://schemas.microsoft.com/office/drawing/2014/main" id="{7C885FBC-B41E-44D8-AA21-581A3980A608}"/>
                  </a:ext>
                </a:extLst>
              </p:cNvPr>
              <p:cNvSpPr>
                <a:spLocks/>
              </p:cNvSpPr>
              <p:nvPr/>
            </p:nvSpPr>
            <p:spPr bwMode="auto">
              <a:xfrm>
                <a:off x="1368447" y="765185"/>
                <a:ext cx="192088" cy="201612"/>
              </a:xfrm>
              <a:custGeom>
                <a:avLst/>
                <a:gdLst>
                  <a:gd name="T0" fmla="*/ 0 w 121"/>
                  <a:gd name="T1" fmla="*/ 0 h 127"/>
                  <a:gd name="T2" fmla="*/ 121 w 121"/>
                  <a:gd name="T3" fmla="*/ 69 h 127"/>
                  <a:gd name="T4" fmla="*/ 87 w 121"/>
                  <a:gd name="T5" fmla="*/ 127 h 127"/>
                  <a:gd name="T6" fmla="*/ 0 w 121"/>
                  <a:gd name="T7" fmla="*/ 77 h 127"/>
                </a:gdLst>
                <a:ahLst/>
                <a:cxnLst>
                  <a:cxn ang="0">
                    <a:pos x="T0" y="T1"/>
                  </a:cxn>
                  <a:cxn ang="0">
                    <a:pos x="T2" y="T3"/>
                  </a:cxn>
                  <a:cxn ang="0">
                    <a:pos x="T4" y="T5"/>
                  </a:cxn>
                  <a:cxn ang="0">
                    <a:pos x="T6" y="T7"/>
                  </a:cxn>
                </a:cxnLst>
                <a:rect l="0" t="0" r="r" b="b"/>
                <a:pathLst>
                  <a:path w="121" h="127">
                    <a:moveTo>
                      <a:pt x="0" y="0"/>
                    </a:moveTo>
                    <a:lnTo>
                      <a:pt x="121" y="69"/>
                    </a:lnTo>
                    <a:lnTo>
                      <a:pt x="87" y="127"/>
                    </a:lnTo>
                    <a:lnTo>
                      <a:pt x="0" y="77"/>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86" name="Freeform 74">
                <a:extLst>
                  <a:ext uri="{FF2B5EF4-FFF2-40B4-BE49-F238E27FC236}">
                    <a16:creationId xmlns:a16="http://schemas.microsoft.com/office/drawing/2014/main" id="{75274BE4-38D0-4A88-BCB6-4C550E08C557}"/>
                  </a:ext>
                </a:extLst>
              </p:cNvPr>
              <p:cNvSpPr>
                <a:spLocks/>
              </p:cNvSpPr>
              <p:nvPr/>
            </p:nvSpPr>
            <p:spPr bwMode="auto">
              <a:xfrm>
                <a:off x="1009672" y="588972"/>
                <a:ext cx="133350" cy="149225"/>
              </a:xfrm>
              <a:custGeom>
                <a:avLst/>
                <a:gdLst>
                  <a:gd name="T0" fmla="*/ 65 w 84"/>
                  <a:gd name="T1" fmla="*/ 94 h 94"/>
                  <a:gd name="T2" fmla="*/ 0 w 84"/>
                  <a:gd name="T3" fmla="*/ 56 h 94"/>
                  <a:gd name="T4" fmla="*/ 34 w 84"/>
                  <a:gd name="T5" fmla="*/ 0 h 94"/>
                  <a:gd name="T6" fmla="*/ 84 w 84"/>
                  <a:gd name="T7" fmla="*/ 25 h 94"/>
                </a:gdLst>
                <a:ahLst/>
                <a:cxnLst>
                  <a:cxn ang="0">
                    <a:pos x="T0" y="T1"/>
                  </a:cxn>
                  <a:cxn ang="0">
                    <a:pos x="T2" y="T3"/>
                  </a:cxn>
                  <a:cxn ang="0">
                    <a:pos x="T4" y="T5"/>
                  </a:cxn>
                  <a:cxn ang="0">
                    <a:pos x="T6" y="T7"/>
                  </a:cxn>
                </a:cxnLst>
                <a:rect l="0" t="0" r="r" b="b"/>
                <a:pathLst>
                  <a:path w="84" h="94">
                    <a:moveTo>
                      <a:pt x="65" y="94"/>
                    </a:moveTo>
                    <a:lnTo>
                      <a:pt x="0" y="56"/>
                    </a:lnTo>
                    <a:lnTo>
                      <a:pt x="34" y="0"/>
                    </a:lnTo>
                    <a:lnTo>
                      <a:pt x="84" y="25"/>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87" name="Freeform 75">
                <a:extLst>
                  <a:ext uri="{FF2B5EF4-FFF2-40B4-BE49-F238E27FC236}">
                    <a16:creationId xmlns:a16="http://schemas.microsoft.com/office/drawing/2014/main" id="{783CDC88-1289-41F8-8CAE-7440A844953C}"/>
                  </a:ext>
                </a:extLst>
              </p:cNvPr>
              <p:cNvSpPr>
                <a:spLocks/>
              </p:cNvSpPr>
              <p:nvPr/>
            </p:nvSpPr>
            <p:spPr bwMode="auto">
              <a:xfrm>
                <a:off x="833459" y="327035"/>
                <a:ext cx="334963" cy="454025"/>
              </a:xfrm>
              <a:custGeom>
                <a:avLst/>
                <a:gdLst>
                  <a:gd name="T0" fmla="*/ 101 w 101"/>
                  <a:gd name="T1" fmla="*/ 11 h 137"/>
                  <a:gd name="T2" fmla="*/ 35 w 101"/>
                  <a:gd name="T3" fmla="*/ 40 h 137"/>
                  <a:gd name="T4" fmla="*/ 0 w 101"/>
                  <a:gd name="T5" fmla="*/ 101 h 137"/>
                  <a:gd name="T6" fmla="*/ 17 w 101"/>
                  <a:gd name="T7" fmla="*/ 111 h 137"/>
                  <a:gd name="T8" fmla="*/ 5 w 101"/>
                  <a:gd name="T9" fmla="*/ 132 h 137"/>
                  <a:gd name="T10" fmla="*/ 13 w 101"/>
                  <a:gd name="T11" fmla="*/ 137 h 137"/>
                  <a:gd name="T12" fmla="*/ 53 w 101"/>
                  <a:gd name="T13" fmla="*/ 106 h 137"/>
                </a:gdLst>
                <a:ahLst/>
                <a:cxnLst>
                  <a:cxn ang="0">
                    <a:pos x="T0" y="T1"/>
                  </a:cxn>
                  <a:cxn ang="0">
                    <a:pos x="T2" y="T3"/>
                  </a:cxn>
                  <a:cxn ang="0">
                    <a:pos x="T4" y="T5"/>
                  </a:cxn>
                  <a:cxn ang="0">
                    <a:pos x="T6" y="T7"/>
                  </a:cxn>
                  <a:cxn ang="0">
                    <a:pos x="T8" y="T9"/>
                  </a:cxn>
                  <a:cxn ang="0">
                    <a:pos x="T10" y="T11"/>
                  </a:cxn>
                  <a:cxn ang="0">
                    <a:pos x="T12" y="T13"/>
                  </a:cxn>
                </a:cxnLst>
                <a:rect l="0" t="0" r="r" b="b"/>
                <a:pathLst>
                  <a:path w="101" h="137">
                    <a:moveTo>
                      <a:pt x="101" y="11"/>
                    </a:moveTo>
                    <a:cubicBezTo>
                      <a:pt x="81" y="0"/>
                      <a:pt x="51" y="12"/>
                      <a:pt x="35" y="40"/>
                    </a:cubicBezTo>
                    <a:cubicBezTo>
                      <a:pt x="24" y="59"/>
                      <a:pt x="0" y="101"/>
                      <a:pt x="0" y="101"/>
                    </a:cubicBezTo>
                    <a:cubicBezTo>
                      <a:pt x="17" y="111"/>
                      <a:pt x="17" y="111"/>
                      <a:pt x="17" y="111"/>
                    </a:cubicBezTo>
                    <a:cubicBezTo>
                      <a:pt x="5" y="132"/>
                      <a:pt x="5" y="132"/>
                      <a:pt x="5" y="132"/>
                    </a:cubicBezTo>
                    <a:cubicBezTo>
                      <a:pt x="13" y="137"/>
                      <a:pt x="13" y="137"/>
                      <a:pt x="13" y="137"/>
                    </a:cubicBezTo>
                    <a:cubicBezTo>
                      <a:pt x="53" y="106"/>
                      <a:pt x="53" y="106"/>
                      <a:pt x="53" y="106"/>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88" name="Freeform 76">
                <a:extLst>
                  <a:ext uri="{FF2B5EF4-FFF2-40B4-BE49-F238E27FC236}">
                    <a16:creationId xmlns:a16="http://schemas.microsoft.com/office/drawing/2014/main" id="{EE3CDDFF-8AE9-4CF2-9C99-E54B5B85F79A}"/>
                  </a:ext>
                </a:extLst>
              </p:cNvPr>
              <p:cNvSpPr>
                <a:spLocks/>
              </p:cNvSpPr>
              <p:nvPr/>
            </p:nvSpPr>
            <p:spPr bwMode="auto">
              <a:xfrm>
                <a:off x="982684" y="466735"/>
                <a:ext cx="80963" cy="122237"/>
              </a:xfrm>
              <a:custGeom>
                <a:avLst/>
                <a:gdLst>
                  <a:gd name="T0" fmla="*/ 51 w 51"/>
                  <a:gd name="T1" fmla="*/ 77 h 77"/>
                  <a:gd name="T2" fmla="*/ 0 w 51"/>
                  <a:gd name="T3" fmla="*/ 48 h 77"/>
                  <a:gd name="T4" fmla="*/ 28 w 51"/>
                  <a:gd name="T5" fmla="*/ 0 h 77"/>
                </a:gdLst>
                <a:ahLst/>
                <a:cxnLst>
                  <a:cxn ang="0">
                    <a:pos x="T0" y="T1"/>
                  </a:cxn>
                  <a:cxn ang="0">
                    <a:pos x="T2" y="T3"/>
                  </a:cxn>
                  <a:cxn ang="0">
                    <a:pos x="T4" y="T5"/>
                  </a:cxn>
                </a:cxnLst>
                <a:rect l="0" t="0" r="r" b="b"/>
                <a:pathLst>
                  <a:path w="51" h="77">
                    <a:moveTo>
                      <a:pt x="51" y="77"/>
                    </a:moveTo>
                    <a:lnTo>
                      <a:pt x="0" y="48"/>
                    </a:lnTo>
                    <a:lnTo>
                      <a:pt x="28" y="0"/>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90" name="Freeform 78">
                <a:extLst>
                  <a:ext uri="{FF2B5EF4-FFF2-40B4-BE49-F238E27FC236}">
                    <a16:creationId xmlns:a16="http://schemas.microsoft.com/office/drawing/2014/main" id="{D44FE9BF-2E23-4141-AC2D-A3105FE5D7D5}"/>
                  </a:ext>
                </a:extLst>
              </p:cNvPr>
              <p:cNvSpPr>
                <a:spLocks/>
              </p:cNvSpPr>
              <p:nvPr/>
            </p:nvSpPr>
            <p:spPr bwMode="auto">
              <a:xfrm>
                <a:off x="1344634" y="390535"/>
                <a:ext cx="241300" cy="274637"/>
              </a:xfrm>
              <a:custGeom>
                <a:avLst/>
                <a:gdLst>
                  <a:gd name="T0" fmla="*/ 0 w 73"/>
                  <a:gd name="T1" fmla="*/ 83 h 83"/>
                  <a:gd name="T2" fmla="*/ 23 w 73"/>
                  <a:gd name="T3" fmla="*/ 62 h 83"/>
                  <a:gd name="T4" fmla="*/ 30 w 73"/>
                  <a:gd name="T5" fmla="*/ 60 h 83"/>
                  <a:gd name="T6" fmla="*/ 54 w 73"/>
                  <a:gd name="T7" fmla="*/ 55 h 83"/>
                  <a:gd name="T8" fmla="*/ 73 w 73"/>
                  <a:gd name="T9" fmla="*/ 37 h 83"/>
                  <a:gd name="T10" fmla="*/ 68 w 73"/>
                  <a:gd name="T11" fmla="*/ 33 h 83"/>
                  <a:gd name="T12" fmla="*/ 55 w 73"/>
                  <a:gd name="T13" fmla="*/ 34 h 83"/>
                  <a:gd name="T14" fmla="*/ 48 w 73"/>
                  <a:gd name="T15" fmla="*/ 41 h 83"/>
                  <a:gd name="T16" fmla="*/ 32 w 73"/>
                  <a:gd name="T17" fmla="*/ 41 h 83"/>
                  <a:gd name="T18" fmla="*/ 32 w 73"/>
                  <a:gd name="T19" fmla="*/ 41 h 83"/>
                  <a:gd name="T20" fmla="*/ 33 w 73"/>
                  <a:gd name="T21" fmla="*/ 25 h 83"/>
                  <a:gd name="T22" fmla="*/ 39 w 73"/>
                  <a:gd name="T23" fmla="*/ 18 h 83"/>
                  <a:gd name="T24" fmla="*/ 41 w 73"/>
                  <a:gd name="T25" fmla="*/ 4 h 83"/>
                  <a:gd name="T26" fmla="*/ 38 w 73"/>
                  <a:gd name="T27" fmla="*/ 0 h 83"/>
                  <a:gd name="T28" fmla="*/ 19 w 73"/>
                  <a:gd name="T29" fmla="*/ 17 h 83"/>
                  <a:gd name="T30" fmla="*/ 12 w 73"/>
                  <a:gd name="T31" fmla="*/ 42 h 83"/>
                  <a:gd name="T32" fmla="*/ 10 w 73"/>
                  <a:gd name="T33" fmla="*/ 48 h 83"/>
                  <a:gd name="T34" fmla="*/ 0 w 73"/>
                  <a:gd name="T35" fmla="*/ 5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83">
                    <a:moveTo>
                      <a:pt x="0" y="83"/>
                    </a:moveTo>
                    <a:cubicBezTo>
                      <a:pt x="23" y="62"/>
                      <a:pt x="23" y="62"/>
                      <a:pt x="23" y="62"/>
                    </a:cubicBezTo>
                    <a:cubicBezTo>
                      <a:pt x="25" y="60"/>
                      <a:pt x="27" y="60"/>
                      <a:pt x="30" y="60"/>
                    </a:cubicBezTo>
                    <a:cubicBezTo>
                      <a:pt x="38" y="63"/>
                      <a:pt x="47" y="61"/>
                      <a:pt x="54" y="55"/>
                    </a:cubicBezTo>
                    <a:cubicBezTo>
                      <a:pt x="73" y="37"/>
                      <a:pt x="73" y="37"/>
                      <a:pt x="73" y="37"/>
                    </a:cubicBezTo>
                    <a:cubicBezTo>
                      <a:pt x="68" y="33"/>
                      <a:pt x="68" y="33"/>
                      <a:pt x="68" y="33"/>
                    </a:cubicBezTo>
                    <a:cubicBezTo>
                      <a:pt x="64" y="30"/>
                      <a:pt x="59" y="31"/>
                      <a:pt x="55" y="34"/>
                    </a:cubicBezTo>
                    <a:cubicBezTo>
                      <a:pt x="48" y="41"/>
                      <a:pt x="48" y="41"/>
                      <a:pt x="48" y="41"/>
                    </a:cubicBezTo>
                    <a:cubicBezTo>
                      <a:pt x="43" y="45"/>
                      <a:pt x="37" y="46"/>
                      <a:pt x="32" y="41"/>
                    </a:cubicBezTo>
                    <a:cubicBezTo>
                      <a:pt x="32" y="41"/>
                      <a:pt x="32" y="41"/>
                      <a:pt x="32" y="41"/>
                    </a:cubicBezTo>
                    <a:cubicBezTo>
                      <a:pt x="27" y="35"/>
                      <a:pt x="28" y="29"/>
                      <a:pt x="33" y="25"/>
                    </a:cubicBezTo>
                    <a:cubicBezTo>
                      <a:pt x="39" y="18"/>
                      <a:pt x="39" y="18"/>
                      <a:pt x="39" y="18"/>
                    </a:cubicBezTo>
                    <a:cubicBezTo>
                      <a:pt x="43" y="15"/>
                      <a:pt x="44" y="9"/>
                      <a:pt x="41" y="4"/>
                    </a:cubicBezTo>
                    <a:cubicBezTo>
                      <a:pt x="38" y="0"/>
                      <a:pt x="38" y="0"/>
                      <a:pt x="38" y="0"/>
                    </a:cubicBezTo>
                    <a:cubicBezTo>
                      <a:pt x="19" y="17"/>
                      <a:pt x="19" y="17"/>
                      <a:pt x="19" y="17"/>
                    </a:cubicBezTo>
                    <a:cubicBezTo>
                      <a:pt x="12" y="24"/>
                      <a:pt x="10" y="33"/>
                      <a:pt x="12" y="42"/>
                    </a:cubicBezTo>
                    <a:cubicBezTo>
                      <a:pt x="12" y="44"/>
                      <a:pt x="12" y="46"/>
                      <a:pt x="10" y="48"/>
                    </a:cubicBezTo>
                    <a:cubicBezTo>
                      <a:pt x="0" y="58"/>
                      <a:pt x="0" y="58"/>
                      <a:pt x="0" y="58"/>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91" name="Freeform 79">
                <a:extLst>
                  <a:ext uri="{FF2B5EF4-FFF2-40B4-BE49-F238E27FC236}">
                    <a16:creationId xmlns:a16="http://schemas.microsoft.com/office/drawing/2014/main" id="{276C3C66-6C5B-4E1A-ACB2-E02768E56719}"/>
                  </a:ext>
                </a:extLst>
              </p:cNvPr>
              <p:cNvSpPr>
                <a:spLocks/>
              </p:cNvSpPr>
              <p:nvPr/>
            </p:nvSpPr>
            <p:spPr bwMode="auto">
              <a:xfrm>
                <a:off x="1000147" y="871547"/>
                <a:ext cx="82550" cy="79375"/>
              </a:xfrm>
              <a:custGeom>
                <a:avLst/>
                <a:gdLst>
                  <a:gd name="T0" fmla="*/ 20 w 25"/>
                  <a:gd name="T1" fmla="*/ 4 h 24"/>
                  <a:gd name="T2" fmla="*/ 5 w 25"/>
                  <a:gd name="T3" fmla="*/ 4 h 24"/>
                  <a:gd name="T4" fmla="*/ 4 w 25"/>
                  <a:gd name="T5" fmla="*/ 19 h 24"/>
                  <a:gd name="T6" fmla="*/ 20 w 25"/>
                  <a:gd name="T7" fmla="*/ 20 h 24"/>
                  <a:gd name="T8" fmla="*/ 20 w 25"/>
                  <a:gd name="T9" fmla="*/ 4 h 24"/>
                </a:gdLst>
                <a:ahLst/>
                <a:cxnLst>
                  <a:cxn ang="0">
                    <a:pos x="T0" y="T1"/>
                  </a:cxn>
                  <a:cxn ang="0">
                    <a:pos x="T2" y="T3"/>
                  </a:cxn>
                  <a:cxn ang="0">
                    <a:pos x="T4" y="T5"/>
                  </a:cxn>
                  <a:cxn ang="0">
                    <a:pos x="T6" y="T7"/>
                  </a:cxn>
                  <a:cxn ang="0">
                    <a:pos x="T8" y="T9"/>
                  </a:cxn>
                </a:cxnLst>
                <a:rect l="0" t="0" r="r" b="b"/>
                <a:pathLst>
                  <a:path w="25" h="24">
                    <a:moveTo>
                      <a:pt x="20" y="4"/>
                    </a:moveTo>
                    <a:cubicBezTo>
                      <a:pt x="16" y="0"/>
                      <a:pt x="9" y="0"/>
                      <a:pt x="5" y="4"/>
                    </a:cubicBezTo>
                    <a:cubicBezTo>
                      <a:pt x="1" y="8"/>
                      <a:pt x="0" y="15"/>
                      <a:pt x="4" y="19"/>
                    </a:cubicBezTo>
                    <a:cubicBezTo>
                      <a:pt x="9" y="24"/>
                      <a:pt x="16" y="24"/>
                      <a:pt x="20" y="20"/>
                    </a:cubicBezTo>
                    <a:cubicBezTo>
                      <a:pt x="24" y="16"/>
                      <a:pt x="25" y="9"/>
                      <a:pt x="20" y="4"/>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92" name="Freeform 80">
                <a:extLst>
                  <a:ext uri="{FF2B5EF4-FFF2-40B4-BE49-F238E27FC236}">
                    <a16:creationId xmlns:a16="http://schemas.microsoft.com/office/drawing/2014/main" id="{4DCC4DC2-6A26-4F96-93B3-617E255A2AE1}"/>
                  </a:ext>
                </a:extLst>
              </p:cNvPr>
              <p:cNvSpPr>
                <a:spLocks/>
              </p:cNvSpPr>
              <p:nvPr/>
            </p:nvSpPr>
            <p:spPr bwMode="auto">
              <a:xfrm>
                <a:off x="950934" y="741372"/>
                <a:ext cx="223838" cy="265112"/>
              </a:xfrm>
              <a:custGeom>
                <a:avLst/>
                <a:gdLst>
                  <a:gd name="T0" fmla="*/ 68 w 68"/>
                  <a:gd name="T1" fmla="*/ 0 h 80"/>
                  <a:gd name="T2" fmla="*/ 40 w 68"/>
                  <a:gd name="T3" fmla="*/ 28 h 80"/>
                  <a:gd name="T4" fmla="*/ 6 w 68"/>
                  <a:gd name="T5" fmla="*/ 36 h 80"/>
                  <a:gd name="T6" fmla="*/ 5 w 68"/>
                  <a:gd name="T7" fmla="*/ 64 h 80"/>
                  <a:gd name="T8" fmla="*/ 45 w 68"/>
                  <a:gd name="T9" fmla="*/ 69 h 80"/>
                  <a:gd name="T10" fmla="*/ 51 w 68"/>
                  <a:gd name="T11" fmla="*/ 40 h 80"/>
                  <a:gd name="T12" fmla="*/ 68 w 68"/>
                  <a:gd name="T13" fmla="*/ 24 h 80"/>
                </a:gdLst>
                <a:ahLst/>
                <a:cxnLst>
                  <a:cxn ang="0">
                    <a:pos x="T0" y="T1"/>
                  </a:cxn>
                  <a:cxn ang="0">
                    <a:pos x="T2" y="T3"/>
                  </a:cxn>
                  <a:cxn ang="0">
                    <a:pos x="T4" y="T5"/>
                  </a:cxn>
                  <a:cxn ang="0">
                    <a:pos x="T6" y="T7"/>
                  </a:cxn>
                  <a:cxn ang="0">
                    <a:pos x="T8" y="T9"/>
                  </a:cxn>
                  <a:cxn ang="0">
                    <a:pos x="T10" y="T11"/>
                  </a:cxn>
                  <a:cxn ang="0">
                    <a:pos x="T12" y="T13"/>
                  </a:cxn>
                </a:cxnLst>
                <a:rect l="0" t="0" r="r" b="b"/>
                <a:pathLst>
                  <a:path w="68" h="80">
                    <a:moveTo>
                      <a:pt x="68" y="0"/>
                    </a:moveTo>
                    <a:cubicBezTo>
                      <a:pt x="40" y="28"/>
                      <a:pt x="40" y="28"/>
                      <a:pt x="40" y="28"/>
                    </a:cubicBezTo>
                    <a:cubicBezTo>
                      <a:pt x="29" y="22"/>
                      <a:pt x="14" y="25"/>
                      <a:pt x="6" y="36"/>
                    </a:cubicBezTo>
                    <a:cubicBezTo>
                      <a:pt x="0" y="44"/>
                      <a:pt x="0" y="55"/>
                      <a:pt x="5" y="64"/>
                    </a:cubicBezTo>
                    <a:cubicBezTo>
                      <a:pt x="14" y="78"/>
                      <a:pt x="33" y="80"/>
                      <a:pt x="45" y="69"/>
                    </a:cubicBezTo>
                    <a:cubicBezTo>
                      <a:pt x="53" y="62"/>
                      <a:pt x="55" y="50"/>
                      <a:pt x="51" y="40"/>
                    </a:cubicBezTo>
                    <a:cubicBezTo>
                      <a:pt x="68" y="24"/>
                      <a:pt x="68" y="24"/>
                      <a:pt x="68" y="24"/>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grpSp>
      <p:grpSp>
        <p:nvGrpSpPr>
          <p:cNvPr id="204" name="Group 89">
            <a:extLst>
              <a:ext uri="{FF2B5EF4-FFF2-40B4-BE49-F238E27FC236}">
                <a16:creationId xmlns:a16="http://schemas.microsoft.com/office/drawing/2014/main" id="{58AC2012-AED9-4DFA-ACB4-D09B4B0CD374}"/>
              </a:ext>
            </a:extLst>
          </p:cNvPr>
          <p:cNvGrpSpPr>
            <a:grpSpLocks noChangeAspect="1"/>
          </p:cNvGrpSpPr>
          <p:nvPr/>
        </p:nvGrpSpPr>
        <p:grpSpPr bwMode="auto">
          <a:xfrm>
            <a:off x="5524181" y="3444744"/>
            <a:ext cx="1376128" cy="890010"/>
            <a:chOff x="3631" y="1098"/>
            <a:chExt cx="1138" cy="736"/>
          </a:xfrm>
        </p:grpSpPr>
        <p:sp>
          <p:nvSpPr>
            <p:cNvPr id="206" name="Oval 90">
              <a:extLst>
                <a:ext uri="{FF2B5EF4-FFF2-40B4-BE49-F238E27FC236}">
                  <a16:creationId xmlns:a16="http://schemas.microsoft.com/office/drawing/2014/main" id="{1F4BB023-6355-4564-95B8-50C8B836DE8F}"/>
                </a:ext>
              </a:extLst>
            </p:cNvPr>
            <p:cNvSpPr>
              <a:spLocks noChangeArrowheads="1"/>
            </p:cNvSpPr>
            <p:nvPr/>
          </p:nvSpPr>
          <p:spPr bwMode="auto">
            <a:xfrm>
              <a:off x="4170" y="1691"/>
              <a:ext cx="73" cy="71"/>
            </a:xfrm>
            <a:prstGeom prst="ellips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07" name="Line 91">
              <a:extLst>
                <a:ext uri="{FF2B5EF4-FFF2-40B4-BE49-F238E27FC236}">
                  <a16:creationId xmlns:a16="http://schemas.microsoft.com/office/drawing/2014/main" id="{84D3698F-3922-4692-98F4-399AFE12289E}"/>
                </a:ext>
              </a:extLst>
            </p:cNvPr>
            <p:cNvSpPr>
              <a:spLocks noChangeShapeType="1"/>
            </p:cNvSpPr>
            <p:nvPr/>
          </p:nvSpPr>
          <p:spPr bwMode="auto">
            <a:xfrm>
              <a:off x="4205" y="1727"/>
              <a:ext cx="0" cy="107"/>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08" name="Freeform 92">
              <a:extLst>
                <a:ext uri="{FF2B5EF4-FFF2-40B4-BE49-F238E27FC236}">
                  <a16:creationId xmlns:a16="http://schemas.microsoft.com/office/drawing/2014/main" id="{5D3FF76D-761E-4837-B494-F518D2A5CAC4}"/>
                </a:ext>
              </a:extLst>
            </p:cNvPr>
            <p:cNvSpPr>
              <a:spLocks/>
            </p:cNvSpPr>
            <p:nvPr/>
          </p:nvSpPr>
          <p:spPr bwMode="auto">
            <a:xfrm>
              <a:off x="3932" y="1324"/>
              <a:ext cx="549" cy="210"/>
            </a:xfrm>
            <a:custGeom>
              <a:avLst/>
              <a:gdLst>
                <a:gd name="T0" fmla="*/ 549 w 549"/>
                <a:gd name="T1" fmla="*/ 210 h 210"/>
                <a:gd name="T2" fmla="*/ 494 w 549"/>
                <a:gd name="T3" fmla="*/ 0 h 210"/>
                <a:gd name="T4" fmla="*/ 54 w 549"/>
                <a:gd name="T5" fmla="*/ 0 h 210"/>
                <a:gd name="T6" fmla="*/ 0 w 549"/>
                <a:gd name="T7" fmla="*/ 210 h 210"/>
              </a:gdLst>
              <a:ahLst/>
              <a:cxnLst>
                <a:cxn ang="0">
                  <a:pos x="T0" y="T1"/>
                </a:cxn>
                <a:cxn ang="0">
                  <a:pos x="T2" y="T3"/>
                </a:cxn>
                <a:cxn ang="0">
                  <a:pos x="T4" y="T5"/>
                </a:cxn>
                <a:cxn ang="0">
                  <a:pos x="T6" y="T7"/>
                </a:cxn>
              </a:cxnLst>
              <a:rect l="0" t="0" r="r" b="b"/>
              <a:pathLst>
                <a:path w="549" h="210">
                  <a:moveTo>
                    <a:pt x="549" y="210"/>
                  </a:moveTo>
                  <a:lnTo>
                    <a:pt x="494" y="0"/>
                  </a:lnTo>
                  <a:lnTo>
                    <a:pt x="54" y="0"/>
                  </a:lnTo>
                  <a:lnTo>
                    <a:pt x="0" y="210"/>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09" name="Line 93">
              <a:extLst>
                <a:ext uri="{FF2B5EF4-FFF2-40B4-BE49-F238E27FC236}">
                  <a16:creationId xmlns:a16="http://schemas.microsoft.com/office/drawing/2014/main" id="{840F703A-5583-448B-B908-21FD6D3DAD00}"/>
                </a:ext>
              </a:extLst>
            </p:cNvPr>
            <p:cNvSpPr>
              <a:spLocks noChangeShapeType="1"/>
            </p:cNvSpPr>
            <p:nvPr/>
          </p:nvSpPr>
          <p:spPr bwMode="auto">
            <a:xfrm>
              <a:off x="4119" y="1557"/>
              <a:ext cx="0" cy="5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10" name="Line 94">
              <a:extLst>
                <a:ext uri="{FF2B5EF4-FFF2-40B4-BE49-F238E27FC236}">
                  <a16:creationId xmlns:a16="http://schemas.microsoft.com/office/drawing/2014/main" id="{51850DC2-62C5-4D93-8E96-EE4780DBA2C3}"/>
                </a:ext>
              </a:extLst>
            </p:cNvPr>
            <p:cNvSpPr>
              <a:spLocks noChangeShapeType="1"/>
            </p:cNvSpPr>
            <p:nvPr/>
          </p:nvSpPr>
          <p:spPr bwMode="auto">
            <a:xfrm>
              <a:off x="4178" y="1557"/>
              <a:ext cx="0" cy="5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11" name="Line 95">
              <a:extLst>
                <a:ext uri="{FF2B5EF4-FFF2-40B4-BE49-F238E27FC236}">
                  <a16:creationId xmlns:a16="http://schemas.microsoft.com/office/drawing/2014/main" id="{BA1C3F2A-1DB1-4060-846B-A6E93E56749E}"/>
                </a:ext>
              </a:extLst>
            </p:cNvPr>
            <p:cNvSpPr>
              <a:spLocks noChangeShapeType="1"/>
            </p:cNvSpPr>
            <p:nvPr/>
          </p:nvSpPr>
          <p:spPr bwMode="auto">
            <a:xfrm>
              <a:off x="4234" y="1557"/>
              <a:ext cx="0" cy="5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12" name="Line 96">
              <a:extLst>
                <a:ext uri="{FF2B5EF4-FFF2-40B4-BE49-F238E27FC236}">
                  <a16:creationId xmlns:a16="http://schemas.microsoft.com/office/drawing/2014/main" id="{5660B7EE-9772-4276-B9C1-D6F643867E43}"/>
                </a:ext>
              </a:extLst>
            </p:cNvPr>
            <p:cNvSpPr>
              <a:spLocks noChangeShapeType="1"/>
            </p:cNvSpPr>
            <p:nvPr/>
          </p:nvSpPr>
          <p:spPr bwMode="auto">
            <a:xfrm>
              <a:off x="4291" y="1557"/>
              <a:ext cx="0" cy="5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13" name="Line 97">
              <a:extLst>
                <a:ext uri="{FF2B5EF4-FFF2-40B4-BE49-F238E27FC236}">
                  <a16:creationId xmlns:a16="http://schemas.microsoft.com/office/drawing/2014/main" id="{EEFB7759-FFC7-44A4-9D48-115AED224732}"/>
                </a:ext>
              </a:extLst>
            </p:cNvPr>
            <p:cNvSpPr>
              <a:spLocks noChangeShapeType="1"/>
            </p:cNvSpPr>
            <p:nvPr/>
          </p:nvSpPr>
          <p:spPr bwMode="auto">
            <a:xfrm>
              <a:off x="4205" y="1324"/>
              <a:ext cx="0" cy="172"/>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14" name="Freeform 98">
              <a:extLst>
                <a:ext uri="{FF2B5EF4-FFF2-40B4-BE49-F238E27FC236}">
                  <a16:creationId xmlns:a16="http://schemas.microsoft.com/office/drawing/2014/main" id="{5FB8D7EA-4866-440F-9530-21F184EB014F}"/>
                </a:ext>
              </a:extLst>
            </p:cNvPr>
            <p:cNvSpPr>
              <a:spLocks/>
            </p:cNvSpPr>
            <p:nvPr/>
          </p:nvSpPr>
          <p:spPr bwMode="auto">
            <a:xfrm>
              <a:off x="3932" y="1534"/>
              <a:ext cx="549" cy="233"/>
            </a:xfrm>
            <a:custGeom>
              <a:avLst/>
              <a:gdLst>
                <a:gd name="T0" fmla="*/ 334 w 549"/>
                <a:gd name="T1" fmla="*/ 233 h 233"/>
                <a:gd name="T2" fmla="*/ 549 w 549"/>
                <a:gd name="T3" fmla="*/ 233 h 233"/>
                <a:gd name="T4" fmla="*/ 549 w 549"/>
                <a:gd name="T5" fmla="*/ 0 h 233"/>
                <a:gd name="T6" fmla="*/ 421 w 549"/>
                <a:gd name="T7" fmla="*/ 0 h 233"/>
                <a:gd name="T8" fmla="*/ 421 w 549"/>
                <a:gd name="T9" fmla="*/ 109 h 233"/>
                <a:gd name="T10" fmla="*/ 127 w 549"/>
                <a:gd name="T11" fmla="*/ 109 h 233"/>
                <a:gd name="T12" fmla="*/ 127 w 549"/>
                <a:gd name="T13" fmla="*/ 0 h 233"/>
                <a:gd name="T14" fmla="*/ 0 w 549"/>
                <a:gd name="T15" fmla="*/ 0 h 233"/>
                <a:gd name="T16" fmla="*/ 0 w 549"/>
                <a:gd name="T17" fmla="*/ 233 h 233"/>
                <a:gd name="T18" fmla="*/ 202 w 549"/>
                <a:gd name="T19"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9" h="233">
                  <a:moveTo>
                    <a:pt x="334" y="233"/>
                  </a:moveTo>
                  <a:lnTo>
                    <a:pt x="549" y="233"/>
                  </a:lnTo>
                  <a:lnTo>
                    <a:pt x="549" y="0"/>
                  </a:lnTo>
                  <a:lnTo>
                    <a:pt x="421" y="0"/>
                  </a:lnTo>
                  <a:lnTo>
                    <a:pt x="421" y="109"/>
                  </a:lnTo>
                  <a:lnTo>
                    <a:pt x="127" y="109"/>
                  </a:lnTo>
                  <a:lnTo>
                    <a:pt x="127" y="0"/>
                  </a:lnTo>
                  <a:lnTo>
                    <a:pt x="0" y="0"/>
                  </a:lnTo>
                  <a:lnTo>
                    <a:pt x="0" y="233"/>
                  </a:lnTo>
                  <a:lnTo>
                    <a:pt x="202" y="233"/>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15" name="Freeform 99">
              <a:extLst>
                <a:ext uri="{FF2B5EF4-FFF2-40B4-BE49-F238E27FC236}">
                  <a16:creationId xmlns:a16="http://schemas.microsoft.com/office/drawing/2014/main" id="{32255552-4532-495E-8546-5C31D0A0A67F}"/>
                </a:ext>
              </a:extLst>
            </p:cNvPr>
            <p:cNvSpPr>
              <a:spLocks/>
            </p:cNvSpPr>
            <p:nvPr/>
          </p:nvSpPr>
          <p:spPr bwMode="auto">
            <a:xfrm>
              <a:off x="3854" y="1098"/>
              <a:ext cx="704" cy="58"/>
            </a:xfrm>
            <a:custGeom>
              <a:avLst/>
              <a:gdLst>
                <a:gd name="T0" fmla="*/ 0 w 704"/>
                <a:gd name="T1" fmla="*/ 58 h 58"/>
                <a:gd name="T2" fmla="*/ 0 w 704"/>
                <a:gd name="T3" fmla="*/ 0 h 58"/>
                <a:gd name="T4" fmla="*/ 704 w 704"/>
                <a:gd name="T5" fmla="*/ 0 h 58"/>
                <a:gd name="T6" fmla="*/ 704 w 704"/>
                <a:gd name="T7" fmla="*/ 58 h 58"/>
              </a:gdLst>
              <a:ahLst/>
              <a:cxnLst>
                <a:cxn ang="0">
                  <a:pos x="T0" y="T1"/>
                </a:cxn>
                <a:cxn ang="0">
                  <a:pos x="T2" y="T3"/>
                </a:cxn>
                <a:cxn ang="0">
                  <a:pos x="T4" y="T5"/>
                </a:cxn>
                <a:cxn ang="0">
                  <a:pos x="T6" y="T7"/>
                </a:cxn>
              </a:cxnLst>
              <a:rect l="0" t="0" r="r" b="b"/>
              <a:pathLst>
                <a:path w="704" h="58">
                  <a:moveTo>
                    <a:pt x="0" y="58"/>
                  </a:moveTo>
                  <a:lnTo>
                    <a:pt x="0" y="0"/>
                  </a:lnTo>
                  <a:lnTo>
                    <a:pt x="704" y="0"/>
                  </a:lnTo>
                  <a:lnTo>
                    <a:pt x="704" y="58"/>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16" name="Freeform 100">
              <a:extLst>
                <a:ext uri="{FF2B5EF4-FFF2-40B4-BE49-F238E27FC236}">
                  <a16:creationId xmlns:a16="http://schemas.microsoft.com/office/drawing/2014/main" id="{CF230EBB-C10B-4AC3-AA2A-F6E20BA6E9C1}"/>
                </a:ext>
              </a:extLst>
            </p:cNvPr>
            <p:cNvSpPr>
              <a:spLocks/>
            </p:cNvSpPr>
            <p:nvPr/>
          </p:nvSpPr>
          <p:spPr bwMode="auto">
            <a:xfrm>
              <a:off x="3909" y="1163"/>
              <a:ext cx="594" cy="197"/>
            </a:xfrm>
            <a:custGeom>
              <a:avLst/>
              <a:gdLst>
                <a:gd name="T0" fmla="*/ 559 w 594"/>
                <a:gd name="T1" fmla="*/ 197 h 197"/>
                <a:gd name="T2" fmla="*/ 594 w 594"/>
                <a:gd name="T3" fmla="*/ 197 h 197"/>
                <a:gd name="T4" fmla="*/ 594 w 594"/>
                <a:gd name="T5" fmla="*/ 0 h 197"/>
                <a:gd name="T6" fmla="*/ 0 w 594"/>
                <a:gd name="T7" fmla="*/ 0 h 197"/>
                <a:gd name="T8" fmla="*/ 0 w 594"/>
                <a:gd name="T9" fmla="*/ 197 h 197"/>
                <a:gd name="T10" fmla="*/ 35 w 594"/>
                <a:gd name="T11" fmla="*/ 197 h 197"/>
              </a:gdLst>
              <a:ahLst/>
              <a:cxnLst>
                <a:cxn ang="0">
                  <a:pos x="T0" y="T1"/>
                </a:cxn>
                <a:cxn ang="0">
                  <a:pos x="T2" y="T3"/>
                </a:cxn>
                <a:cxn ang="0">
                  <a:pos x="T4" y="T5"/>
                </a:cxn>
                <a:cxn ang="0">
                  <a:pos x="T6" y="T7"/>
                </a:cxn>
                <a:cxn ang="0">
                  <a:pos x="T8" y="T9"/>
                </a:cxn>
                <a:cxn ang="0">
                  <a:pos x="T10" y="T11"/>
                </a:cxn>
              </a:cxnLst>
              <a:rect l="0" t="0" r="r" b="b"/>
              <a:pathLst>
                <a:path w="594" h="197">
                  <a:moveTo>
                    <a:pt x="559" y="197"/>
                  </a:moveTo>
                  <a:lnTo>
                    <a:pt x="594" y="197"/>
                  </a:lnTo>
                  <a:lnTo>
                    <a:pt x="594" y="0"/>
                  </a:lnTo>
                  <a:lnTo>
                    <a:pt x="0" y="0"/>
                  </a:lnTo>
                  <a:lnTo>
                    <a:pt x="0" y="197"/>
                  </a:lnTo>
                  <a:lnTo>
                    <a:pt x="35" y="197"/>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17" name="Freeform 101">
              <a:extLst>
                <a:ext uri="{FF2B5EF4-FFF2-40B4-BE49-F238E27FC236}">
                  <a16:creationId xmlns:a16="http://schemas.microsoft.com/office/drawing/2014/main" id="{8CCEE8A6-CA0A-44EB-84E9-039B4AE7FEAF}"/>
                </a:ext>
              </a:extLst>
            </p:cNvPr>
            <p:cNvSpPr>
              <a:spLocks/>
            </p:cNvSpPr>
            <p:nvPr/>
          </p:nvSpPr>
          <p:spPr bwMode="auto">
            <a:xfrm>
              <a:off x="3854" y="1364"/>
              <a:ext cx="71" cy="61"/>
            </a:xfrm>
            <a:custGeom>
              <a:avLst/>
              <a:gdLst>
                <a:gd name="T0" fmla="*/ 71 w 71"/>
                <a:gd name="T1" fmla="*/ 61 h 61"/>
                <a:gd name="T2" fmla="*/ 0 w 71"/>
                <a:gd name="T3" fmla="*/ 61 h 61"/>
                <a:gd name="T4" fmla="*/ 0 w 71"/>
                <a:gd name="T5" fmla="*/ 0 h 61"/>
              </a:gdLst>
              <a:ahLst/>
              <a:cxnLst>
                <a:cxn ang="0">
                  <a:pos x="T0" y="T1"/>
                </a:cxn>
                <a:cxn ang="0">
                  <a:pos x="T2" y="T3"/>
                </a:cxn>
                <a:cxn ang="0">
                  <a:pos x="T4" y="T5"/>
                </a:cxn>
              </a:cxnLst>
              <a:rect l="0" t="0" r="r" b="b"/>
              <a:pathLst>
                <a:path w="71" h="61">
                  <a:moveTo>
                    <a:pt x="71" y="61"/>
                  </a:moveTo>
                  <a:lnTo>
                    <a:pt x="0" y="61"/>
                  </a:lnTo>
                  <a:lnTo>
                    <a:pt x="0" y="0"/>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18" name="Freeform 102">
              <a:extLst>
                <a:ext uri="{FF2B5EF4-FFF2-40B4-BE49-F238E27FC236}">
                  <a16:creationId xmlns:a16="http://schemas.microsoft.com/office/drawing/2014/main" id="{73B3F000-1F4E-46E7-A0C2-6FF973C0FB97}"/>
                </a:ext>
              </a:extLst>
            </p:cNvPr>
            <p:cNvSpPr>
              <a:spLocks/>
            </p:cNvSpPr>
            <p:nvPr/>
          </p:nvSpPr>
          <p:spPr bwMode="auto">
            <a:xfrm>
              <a:off x="4485" y="1364"/>
              <a:ext cx="73" cy="61"/>
            </a:xfrm>
            <a:custGeom>
              <a:avLst/>
              <a:gdLst>
                <a:gd name="T0" fmla="*/ 73 w 73"/>
                <a:gd name="T1" fmla="*/ 0 h 61"/>
                <a:gd name="T2" fmla="*/ 73 w 73"/>
                <a:gd name="T3" fmla="*/ 61 h 61"/>
                <a:gd name="T4" fmla="*/ 0 w 73"/>
                <a:gd name="T5" fmla="*/ 61 h 61"/>
              </a:gdLst>
              <a:ahLst/>
              <a:cxnLst>
                <a:cxn ang="0">
                  <a:pos x="T0" y="T1"/>
                </a:cxn>
                <a:cxn ang="0">
                  <a:pos x="T2" y="T3"/>
                </a:cxn>
                <a:cxn ang="0">
                  <a:pos x="T4" y="T5"/>
                </a:cxn>
              </a:cxnLst>
              <a:rect l="0" t="0" r="r" b="b"/>
              <a:pathLst>
                <a:path w="73" h="61">
                  <a:moveTo>
                    <a:pt x="73" y="0"/>
                  </a:moveTo>
                  <a:lnTo>
                    <a:pt x="73" y="61"/>
                  </a:lnTo>
                  <a:lnTo>
                    <a:pt x="0" y="61"/>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19" name="Line 103">
              <a:extLst>
                <a:ext uri="{FF2B5EF4-FFF2-40B4-BE49-F238E27FC236}">
                  <a16:creationId xmlns:a16="http://schemas.microsoft.com/office/drawing/2014/main" id="{1E2EB86D-569D-4D94-933B-980BD510147F}"/>
                </a:ext>
              </a:extLst>
            </p:cNvPr>
            <p:cNvSpPr>
              <a:spLocks noChangeShapeType="1"/>
            </p:cNvSpPr>
            <p:nvPr/>
          </p:nvSpPr>
          <p:spPr bwMode="auto">
            <a:xfrm>
              <a:off x="4113" y="1224"/>
              <a:ext cx="0" cy="5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20" name="Line 104">
              <a:extLst>
                <a:ext uri="{FF2B5EF4-FFF2-40B4-BE49-F238E27FC236}">
                  <a16:creationId xmlns:a16="http://schemas.microsoft.com/office/drawing/2014/main" id="{E0F1C67A-DFA5-4556-80BE-B4D1D61FEADF}"/>
                </a:ext>
              </a:extLst>
            </p:cNvPr>
            <p:cNvSpPr>
              <a:spLocks noChangeShapeType="1"/>
            </p:cNvSpPr>
            <p:nvPr/>
          </p:nvSpPr>
          <p:spPr bwMode="auto">
            <a:xfrm>
              <a:off x="4176" y="1224"/>
              <a:ext cx="0" cy="5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21" name="Line 105">
              <a:extLst>
                <a:ext uri="{FF2B5EF4-FFF2-40B4-BE49-F238E27FC236}">
                  <a16:creationId xmlns:a16="http://schemas.microsoft.com/office/drawing/2014/main" id="{656DF253-941E-4FCA-B202-A1CE3A80F05B}"/>
                </a:ext>
              </a:extLst>
            </p:cNvPr>
            <p:cNvSpPr>
              <a:spLocks noChangeShapeType="1"/>
            </p:cNvSpPr>
            <p:nvPr/>
          </p:nvSpPr>
          <p:spPr bwMode="auto">
            <a:xfrm>
              <a:off x="4236" y="1224"/>
              <a:ext cx="0" cy="5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22" name="Line 106">
              <a:extLst>
                <a:ext uri="{FF2B5EF4-FFF2-40B4-BE49-F238E27FC236}">
                  <a16:creationId xmlns:a16="http://schemas.microsoft.com/office/drawing/2014/main" id="{C0DB3219-42E7-411A-B1AF-5B5B944E881B}"/>
                </a:ext>
              </a:extLst>
            </p:cNvPr>
            <p:cNvSpPr>
              <a:spLocks noChangeShapeType="1"/>
            </p:cNvSpPr>
            <p:nvPr/>
          </p:nvSpPr>
          <p:spPr bwMode="auto">
            <a:xfrm>
              <a:off x="4299" y="1224"/>
              <a:ext cx="0" cy="54"/>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23" name="Rectangle 107">
              <a:extLst>
                <a:ext uri="{FF2B5EF4-FFF2-40B4-BE49-F238E27FC236}">
                  <a16:creationId xmlns:a16="http://schemas.microsoft.com/office/drawing/2014/main" id="{B05F1099-C9A8-4511-ABBC-B8A316863E59}"/>
                </a:ext>
              </a:extLst>
            </p:cNvPr>
            <p:cNvSpPr>
              <a:spLocks noChangeArrowheads="1"/>
            </p:cNvSpPr>
            <p:nvPr/>
          </p:nvSpPr>
          <p:spPr bwMode="auto">
            <a:xfrm>
              <a:off x="4637" y="1230"/>
              <a:ext cx="132" cy="48"/>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24" name="Line 108">
              <a:extLst>
                <a:ext uri="{FF2B5EF4-FFF2-40B4-BE49-F238E27FC236}">
                  <a16:creationId xmlns:a16="http://schemas.microsoft.com/office/drawing/2014/main" id="{CEE9F13D-12D8-4A14-AE3E-7CF3433161F9}"/>
                </a:ext>
              </a:extLst>
            </p:cNvPr>
            <p:cNvSpPr>
              <a:spLocks noChangeShapeType="1"/>
            </p:cNvSpPr>
            <p:nvPr/>
          </p:nvSpPr>
          <p:spPr bwMode="auto">
            <a:xfrm>
              <a:off x="4549" y="1257"/>
              <a:ext cx="84"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25" name="Rectangle 109">
              <a:extLst>
                <a:ext uri="{FF2B5EF4-FFF2-40B4-BE49-F238E27FC236}">
                  <a16:creationId xmlns:a16="http://schemas.microsoft.com/office/drawing/2014/main" id="{30305502-199B-4983-B6A3-BCF354D0AC7F}"/>
                </a:ext>
              </a:extLst>
            </p:cNvPr>
            <p:cNvSpPr>
              <a:spLocks noChangeArrowheads="1"/>
            </p:cNvSpPr>
            <p:nvPr/>
          </p:nvSpPr>
          <p:spPr bwMode="auto">
            <a:xfrm>
              <a:off x="3631" y="1230"/>
              <a:ext cx="132" cy="48"/>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26" name="Line 110">
              <a:extLst>
                <a:ext uri="{FF2B5EF4-FFF2-40B4-BE49-F238E27FC236}">
                  <a16:creationId xmlns:a16="http://schemas.microsoft.com/office/drawing/2014/main" id="{5EAF0BFA-1927-4577-AFEA-09ECED3A5240}"/>
                </a:ext>
              </a:extLst>
            </p:cNvPr>
            <p:cNvSpPr>
              <a:spLocks noChangeShapeType="1"/>
            </p:cNvSpPr>
            <p:nvPr/>
          </p:nvSpPr>
          <p:spPr bwMode="auto">
            <a:xfrm flipH="1">
              <a:off x="3765" y="1251"/>
              <a:ext cx="85"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grpSp>
        <p:nvGrpSpPr>
          <p:cNvPr id="291" name="Group 290">
            <a:extLst>
              <a:ext uri="{FF2B5EF4-FFF2-40B4-BE49-F238E27FC236}">
                <a16:creationId xmlns:a16="http://schemas.microsoft.com/office/drawing/2014/main" id="{FA4A9E69-9DCB-4493-B62D-0E82030639AF}"/>
              </a:ext>
            </a:extLst>
          </p:cNvPr>
          <p:cNvGrpSpPr/>
          <p:nvPr/>
        </p:nvGrpSpPr>
        <p:grpSpPr>
          <a:xfrm>
            <a:off x="10232850" y="3304134"/>
            <a:ext cx="1039507" cy="1084986"/>
            <a:chOff x="4329550" y="3461900"/>
            <a:chExt cx="274811" cy="286834"/>
          </a:xfrm>
        </p:grpSpPr>
        <p:sp>
          <p:nvSpPr>
            <p:cNvPr id="292" name="Rectangle 57">
              <a:extLst>
                <a:ext uri="{FF2B5EF4-FFF2-40B4-BE49-F238E27FC236}">
                  <a16:creationId xmlns:a16="http://schemas.microsoft.com/office/drawing/2014/main" id="{6188C4B5-8F84-459D-97CB-B4568C345AF5}"/>
                </a:ext>
              </a:extLst>
            </p:cNvPr>
            <p:cNvSpPr>
              <a:spLocks noChangeArrowheads="1"/>
            </p:cNvSpPr>
            <p:nvPr/>
          </p:nvSpPr>
          <p:spPr bwMode="auto">
            <a:xfrm>
              <a:off x="4329550" y="3705795"/>
              <a:ext cx="274811" cy="42939"/>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93" name="Freeform 58">
              <a:extLst>
                <a:ext uri="{FF2B5EF4-FFF2-40B4-BE49-F238E27FC236}">
                  <a16:creationId xmlns:a16="http://schemas.microsoft.com/office/drawing/2014/main" id="{52416408-BFD0-4C31-A86F-95CEBEF72623}"/>
                </a:ext>
              </a:extLst>
            </p:cNvPr>
            <p:cNvSpPr>
              <a:spLocks/>
            </p:cNvSpPr>
            <p:nvPr/>
          </p:nvSpPr>
          <p:spPr bwMode="auto">
            <a:xfrm>
              <a:off x="4367909" y="3632512"/>
              <a:ext cx="187215" cy="73283"/>
            </a:xfrm>
            <a:custGeom>
              <a:avLst/>
              <a:gdLst>
                <a:gd name="T0" fmla="*/ 0 w 327"/>
                <a:gd name="T1" fmla="*/ 128 h 128"/>
                <a:gd name="T2" fmla="*/ 327 w 327"/>
                <a:gd name="T3" fmla="*/ 128 h 128"/>
                <a:gd name="T4" fmla="*/ 264 w 327"/>
                <a:gd name="T5" fmla="*/ 0 h 128"/>
                <a:gd name="T6" fmla="*/ 59 w 327"/>
                <a:gd name="T7" fmla="*/ 0 h 128"/>
                <a:gd name="T8" fmla="*/ 0 w 327"/>
                <a:gd name="T9" fmla="*/ 128 h 128"/>
              </a:gdLst>
              <a:ahLst/>
              <a:cxnLst>
                <a:cxn ang="0">
                  <a:pos x="T0" y="T1"/>
                </a:cxn>
                <a:cxn ang="0">
                  <a:pos x="T2" y="T3"/>
                </a:cxn>
                <a:cxn ang="0">
                  <a:pos x="T4" y="T5"/>
                </a:cxn>
                <a:cxn ang="0">
                  <a:pos x="T6" y="T7"/>
                </a:cxn>
                <a:cxn ang="0">
                  <a:pos x="T8" y="T9"/>
                </a:cxn>
              </a:cxnLst>
              <a:rect l="0" t="0" r="r" b="b"/>
              <a:pathLst>
                <a:path w="327" h="128">
                  <a:moveTo>
                    <a:pt x="0" y="128"/>
                  </a:moveTo>
                  <a:lnTo>
                    <a:pt x="327" y="128"/>
                  </a:lnTo>
                  <a:lnTo>
                    <a:pt x="264" y="0"/>
                  </a:lnTo>
                  <a:lnTo>
                    <a:pt x="59" y="0"/>
                  </a:lnTo>
                  <a:lnTo>
                    <a:pt x="0" y="128"/>
                  </a:ln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94" name="Freeform 59">
              <a:extLst>
                <a:ext uri="{FF2B5EF4-FFF2-40B4-BE49-F238E27FC236}">
                  <a16:creationId xmlns:a16="http://schemas.microsoft.com/office/drawing/2014/main" id="{97949491-676B-4755-A113-67DCACE9950B}"/>
                </a:ext>
              </a:extLst>
            </p:cNvPr>
            <p:cNvSpPr>
              <a:spLocks/>
            </p:cNvSpPr>
            <p:nvPr/>
          </p:nvSpPr>
          <p:spPr bwMode="auto">
            <a:xfrm>
              <a:off x="4388520" y="3557511"/>
              <a:ext cx="97329" cy="75001"/>
            </a:xfrm>
            <a:custGeom>
              <a:avLst/>
              <a:gdLst>
                <a:gd name="T0" fmla="*/ 61 w 170"/>
                <a:gd name="T1" fmla="*/ 131 h 131"/>
                <a:gd name="T2" fmla="*/ 0 w 170"/>
                <a:gd name="T3" fmla="*/ 52 h 131"/>
                <a:gd name="T4" fmla="*/ 67 w 170"/>
                <a:gd name="T5" fmla="*/ 0 h 131"/>
                <a:gd name="T6" fmla="*/ 170 w 170"/>
                <a:gd name="T7" fmla="*/ 131 h 131"/>
                <a:gd name="T8" fmla="*/ 61 w 170"/>
                <a:gd name="T9" fmla="*/ 131 h 131"/>
              </a:gdLst>
              <a:ahLst/>
              <a:cxnLst>
                <a:cxn ang="0">
                  <a:pos x="T0" y="T1"/>
                </a:cxn>
                <a:cxn ang="0">
                  <a:pos x="T2" y="T3"/>
                </a:cxn>
                <a:cxn ang="0">
                  <a:pos x="T4" y="T5"/>
                </a:cxn>
                <a:cxn ang="0">
                  <a:pos x="T6" y="T7"/>
                </a:cxn>
                <a:cxn ang="0">
                  <a:pos x="T8" y="T9"/>
                </a:cxn>
              </a:cxnLst>
              <a:rect l="0" t="0" r="r" b="b"/>
              <a:pathLst>
                <a:path w="170" h="131">
                  <a:moveTo>
                    <a:pt x="61" y="131"/>
                  </a:moveTo>
                  <a:lnTo>
                    <a:pt x="0" y="52"/>
                  </a:lnTo>
                  <a:lnTo>
                    <a:pt x="67" y="0"/>
                  </a:lnTo>
                  <a:lnTo>
                    <a:pt x="170" y="131"/>
                  </a:lnTo>
                  <a:lnTo>
                    <a:pt x="61" y="131"/>
                  </a:ln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95" name="Freeform 60">
              <a:extLst>
                <a:ext uri="{FF2B5EF4-FFF2-40B4-BE49-F238E27FC236}">
                  <a16:creationId xmlns:a16="http://schemas.microsoft.com/office/drawing/2014/main" id="{8B52E7F6-9209-465C-9335-E57385B22CDC}"/>
                </a:ext>
              </a:extLst>
            </p:cNvPr>
            <p:cNvSpPr>
              <a:spLocks/>
            </p:cNvSpPr>
            <p:nvPr/>
          </p:nvSpPr>
          <p:spPr bwMode="auto">
            <a:xfrm>
              <a:off x="4361039" y="3522587"/>
              <a:ext cx="79008" cy="79008"/>
            </a:xfrm>
            <a:custGeom>
              <a:avLst/>
              <a:gdLst>
                <a:gd name="T0" fmla="*/ 33 w 66"/>
                <a:gd name="T1" fmla="*/ 0 h 66"/>
                <a:gd name="T2" fmla="*/ 66 w 66"/>
                <a:gd name="T3" fmla="*/ 33 h 66"/>
                <a:gd name="T4" fmla="*/ 65 w 66"/>
                <a:gd name="T5" fmla="*/ 42 h 66"/>
                <a:gd name="T6" fmla="*/ 55 w 66"/>
                <a:gd name="T7" fmla="*/ 29 h 66"/>
                <a:gd name="T8" fmla="*/ 23 w 66"/>
                <a:gd name="T9" fmla="*/ 54 h 66"/>
                <a:gd name="T10" fmla="*/ 31 w 66"/>
                <a:gd name="T11" fmla="*/ 66 h 66"/>
                <a:gd name="T12" fmla="*/ 0 w 66"/>
                <a:gd name="T13" fmla="*/ 33 h 66"/>
                <a:gd name="T14" fmla="*/ 33 w 66"/>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6">
                  <a:moveTo>
                    <a:pt x="33" y="0"/>
                  </a:moveTo>
                  <a:cubicBezTo>
                    <a:pt x="51" y="0"/>
                    <a:pt x="66" y="14"/>
                    <a:pt x="66" y="33"/>
                  </a:cubicBezTo>
                  <a:cubicBezTo>
                    <a:pt x="66" y="36"/>
                    <a:pt x="66" y="39"/>
                    <a:pt x="65" y="42"/>
                  </a:cubicBezTo>
                  <a:cubicBezTo>
                    <a:pt x="55" y="29"/>
                    <a:pt x="55" y="29"/>
                    <a:pt x="55" y="29"/>
                  </a:cubicBezTo>
                  <a:cubicBezTo>
                    <a:pt x="23" y="54"/>
                    <a:pt x="23" y="54"/>
                    <a:pt x="23" y="54"/>
                  </a:cubicBezTo>
                  <a:cubicBezTo>
                    <a:pt x="31" y="66"/>
                    <a:pt x="31" y="66"/>
                    <a:pt x="31" y="66"/>
                  </a:cubicBezTo>
                  <a:cubicBezTo>
                    <a:pt x="14" y="65"/>
                    <a:pt x="0" y="50"/>
                    <a:pt x="0" y="33"/>
                  </a:cubicBezTo>
                  <a:cubicBezTo>
                    <a:pt x="0" y="14"/>
                    <a:pt x="15" y="0"/>
                    <a:pt x="33"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96" name="Freeform 61">
              <a:extLst>
                <a:ext uri="{FF2B5EF4-FFF2-40B4-BE49-F238E27FC236}">
                  <a16:creationId xmlns:a16="http://schemas.microsoft.com/office/drawing/2014/main" id="{7A4115E4-AACA-4ED9-8432-463733C6205E}"/>
                </a:ext>
              </a:extLst>
            </p:cNvPr>
            <p:cNvSpPr>
              <a:spLocks/>
            </p:cNvSpPr>
            <p:nvPr/>
          </p:nvSpPr>
          <p:spPr bwMode="auto">
            <a:xfrm>
              <a:off x="4468673" y="3461900"/>
              <a:ext cx="46947" cy="46374"/>
            </a:xfrm>
            <a:custGeom>
              <a:avLst/>
              <a:gdLst>
                <a:gd name="T0" fmla="*/ 23 w 39"/>
                <a:gd name="T1" fmla="*/ 31 h 39"/>
                <a:gd name="T2" fmla="*/ 11 w 39"/>
                <a:gd name="T3" fmla="*/ 12 h 39"/>
                <a:gd name="T4" fmla="*/ 0 w 39"/>
                <a:gd name="T5" fmla="*/ 19 h 39"/>
                <a:gd name="T6" fmla="*/ 19 w 39"/>
                <a:gd name="T7" fmla="*/ 0 h 39"/>
                <a:gd name="T8" fmla="*/ 39 w 39"/>
                <a:gd name="T9" fmla="*/ 20 h 39"/>
                <a:gd name="T10" fmla="*/ 19 w 39"/>
                <a:gd name="T11" fmla="*/ 39 h 39"/>
                <a:gd name="T12" fmla="*/ 14 w 39"/>
                <a:gd name="T13" fmla="*/ 38 h 39"/>
                <a:gd name="T14" fmla="*/ 23 w 39"/>
                <a:gd name="T15" fmla="*/ 31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9">
                  <a:moveTo>
                    <a:pt x="23" y="31"/>
                  </a:moveTo>
                  <a:cubicBezTo>
                    <a:pt x="11" y="12"/>
                    <a:pt x="11" y="12"/>
                    <a:pt x="11" y="12"/>
                  </a:cubicBezTo>
                  <a:cubicBezTo>
                    <a:pt x="0" y="19"/>
                    <a:pt x="0" y="19"/>
                    <a:pt x="0" y="19"/>
                  </a:cubicBezTo>
                  <a:cubicBezTo>
                    <a:pt x="0" y="9"/>
                    <a:pt x="9" y="0"/>
                    <a:pt x="19" y="0"/>
                  </a:cubicBezTo>
                  <a:cubicBezTo>
                    <a:pt x="30" y="0"/>
                    <a:pt x="39" y="9"/>
                    <a:pt x="39" y="20"/>
                  </a:cubicBezTo>
                  <a:cubicBezTo>
                    <a:pt x="39" y="30"/>
                    <a:pt x="30" y="39"/>
                    <a:pt x="19" y="39"/>
                  </a:cubicBezTo>
                  <a:cubicBezTo>
                    <a:pt x="17" y="39"/>
                    <a:pt x="15" y="38"/>
                    <a:pt x="14" y="38"/>
                  </a:cubicBezTo>
                  <a:lnTo>
                    <a:pt x="23" y="31"/>
                  </a:ln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97" name="Freeform 62">
              <a:extLst>
                <a:ext uri="{FF2B5EF4-FFF2-40B4-BE49-F238E27FC236}">
                  <a16:creationId xmlns:a16="http://schemas.microsoft.com/office/drawing/2014/main" id="{88EB41E5-0A09-4497-BF5C-96BA2ADC15C5}"/>
                </a:ext>
              </a:extLst>
            </p:cNvPr>
            <p:cNvSpPr>
              <a:spLocks/>
            </p:cNvSpPr>
            <p:nvPr/>
          </p:nvSpPr>
          <p:spPr bwMode="auto">
            <a:xfrm>
              <a:off x="4411421" y="3476213"/>
              <a:ext cx="85306" cy="64123"/>
            </a:xfrm>
            <a:custGeom>
              <a:avLst/>
              <a:gdLst>
                <a:gd name="T0" fmla="*/ 0 w 71"/>
                <a:gd name="T1" fmla="*/ 40 h 54"/>
                <a:gd name="T2" fmla="*/ 59 w 71"/>
                <a:gd name="T3" fmla="*/ 0 h 54"/>
                <a:gd name="T4" fmla="*/ 71 w 71"/>
                <a:gd name="T5" fmla="*/ 19 h 54"/>
                <a:gd name="T6" fmla="*/ 19 w 71"/>
                <a:gd name="T7" fmla="*/ 54 h 54"/>
                <a:gd name="T8" fmla="*/ 0 w 71"/>
                <a:gd name="T9" fmla="*/ 40 h 54"/>
              </a:gdLst>
              <a:ahLst/>
              <a:cxnLst>
                <a:cxn ang="0">
                  <a:pos x="T0" y="T1"/>
                </a:cxn>
                <a:cxn ang="0">
                  <a:pos x="T2" y="T3"/>
                </a:cxn>
                <a:cxn ang="0">
                  <a:pos x="T4" y="T5"/>
                </a:cxn>
                <a:cxn ang="0">
                  <a:pos x="T6" y="T7"/>
                </a:cxn>
                <a:cxn ang="0">
                  <a:pos x="T8" y="T9"/>
                </a:cxn>
              </a:cxnLst>
              <a:rect l="0" t="0" r="r" b="b"/>
              <a:pathLst>
                <a:path w="71" h="54">
                  <a:moveTo>
                    <a:pt x="0" y="40"/>
                  </a:moveTo>
                  <a:cubicBezTo>
                    <a:pt x="59" y="0"/>
                    <a:pt x="59" y="0"/>
                    <a:pt x="59" y="0"/>
                  </a:cubicBezTo>
                  <a:cubicBezTo>
                    <a:pt x="71" y="19"/>
                    <a:pt x="71" y="19"/>
                    <a:pt x="71" y="19"/>
                  </a:cubicBezTo>
                  <a:cubicBezTo>
                    <a:pt x="19" y="54"/>
                    <a:pt x="19" y="54"/>
                    <a:pt x="19" y="54"/>
                  </a:cubicBezTo>
                  <a:cubicBezTo>
                    <a:pt x="15" y="47"/>
                    <a:pt x="8" y="42"/>
                    <a:pt x="0" y="4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98" name="Line 63">
              <a:extLst>
                <a:ext uri="{FF2B5EF4-FFF2-40B4-BE49-F238E27FC236}">
                  <a16:creationId xmlns:a16="http://schemas.microsoft.com/office/drawing/2014/main" id="{3A56E32C-5888-459B-A10B-DC1A45371A05}"/>
                </a:ext>
              </a:extLst>
            </p:cNvPr>
            <p:cNvSpPr>
              <a:spLocks noChangeShapeType="1"/>
            </p:cNvSpPr>
            <p:nvPr/>
          </p:nvSpPr>
          <p:spPr bwMode="auto">
            <a:xfrm flipH="1">
              <a:off x="4513330" y="3478503"/>
              <a:ext cx="32061"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99" name="Freeform 64">
              <a:extLst>
                <a:ext uri="{FF2B5EF4-FFF2-40B4-BE49-F238E27FC236}">
                  <a16:creationId xmlns:a16="http://schemas.microsoft.com/office/drawing/2014/main" id="{C67203F5-A110-4D80-A48C-30EC2EAF1E54}"/>
                </a:ext>
              </a:extLst>
            </p:cNvPr>
            <p:cNvSpPr>
              <a:spLocks/>
            </p:cNvSpPr>
            <p:nvPr/>
          </p:nvSpPr>
          <p:spPr bwMode="auto">
            <a:xfrm>
              <a:off x="4526498" y="3478503"/>
              <a:ext cx="44084" cy="45229"/>
            </a:xfrm>
            <a:custGeom>
              <a:avLst/>
              <a:gdLst>
                <a:gd name="T0" fmla="*/ 25 w 77"/>
                <a:gd name="T1" fmla="*/ 79 h 79"/>
                <a:gd name="T2" fmla="*/ 0 w 77"/>
                <a:gd name="T3" fmla="*/ 37 h 79"/>
                <a:gd name="T4" fmla="*/ 31 w 77"/>
                <a:gd name="T5" fmla="*/ 0 h 79"/>
                <a:gd name="T6" fmla="*/ 77 w 77"/>
                <a:gd name="T7" fmla="*/ 19 h 79"/>
                <a:gd name="T8" fmla="*/ 73 w 77"/>
                <a:gd name="T9" fmla="*/ 69 h 79"/>
              </a:gdLst>
              <a:ahLst/>
              <a:cxnLst>
                <a:cxn ang="0">
                  <a:pos x="T0" y="T1"/>
                </a:cxn>
                <a:cxn ang="0">
                  <a:pos x="T2" y="T3"/>
                </a:cxn>
                <a:cxn ang="0">
                  <a:pos x="T4" y="T5"/>
                </a:cxn>
                <a:cxn ang="0">
                  <a:pos x="T6" y="T7"/>
                </a:cxn>
                <a:cxn ang="0">
                  <a:pos x="T8" y="T9"/>
                </a:cxn>
              </a:cxnLst>
              <a:rect l="0" t="0" r="r" b="b"/>
              <a:pathLst>
                <a:path w="77" h="79">
                  <a:moveTo>
                    <a:pt x="25" y="79"/>
                  </a:moveTo>
                  <a:lnTo>
                    <a:pt x="0" y="37"/>
                  </a:lnTo>
                  <a:lnTo>
                    <a:pt x="31" y="0"/>
                  </a:lnTo>
                  <a:lnTo>
                    <a:pt x="77" y="19"/>
                  </a:lnTo>
                  <a:lnTo>
                    <a:pt x="73" y="69"/>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grpSp>
        <p:nvGrpSpPr>
          <p:cNvPr id="194" name="Group 193">
            <a:extLst>
              <a:ext uri="{FF2B5EF4-FFF2-40B4-BE49-F238E27FC236}">
                <a16:creationId xmlns:a16="http://schemas.microsoft.com/office/drawing/2014/main" id="{C8BD60DF-AF26-4BDF-8275-283CC9DACC7B}"/>
              </a:ext>
            </a:extLst>
          </p:cNvPr>
          <p:cNvGrpSpPr/>
          <p:nvPr/>
        </p:nvGrpSpPr>
        <p:grpSpPr>
          <a:xfrm>
            <a:off x="12496800" y="3194170"/>
            <a:ext cx="1092102" cy="1344304"/>
            <a:chOff x="4404360" y="746775"/>
            <a:chExt cx="2697480" cy="3320413"/>
          </a:xfrm>
          <a:solidFill>
            <a:schemeClr val="accent2"/>
          </a:solidFill>
        </p:grpSpPr>
        <p:grpSp>
          <p:nvGrpSpPr>
            <p:cNvPr id="195" name="Group 194">
              <a:extLst>
                <a:ext uri="{FF2B5EF4-FFF2-40B4-BE49-F238E27FC236}">
                  <a16:creationId xmlns:a16="http://schemas.microsoft.com/office/drawing/2014/main" id="{2DF5433A-CA98-43EE-B145-9BF718517D60}"/>
                </a:ext>
              </a:extLst>
            </p:cNvPr>
            <p:cNvGrpSpPr/>
            <p:nvPr/>
          </p:nvGrpSpPr>
          <p:grpSpPr>
            <a:xfrm>
              <a:off x="4404360" y="746775"/>
              <a:ext cx="2697480" cy="3320413"/>
              <a:chOff x="4160520" y="746775"/>
              <a:chExt cx="2697480" cy="3320413"/>
            </a:xfrm>
            <a:grpFill/>
          </p:grpSpPr>
          <p:sp>
            <p:nvSpPr>
              <p:cNvPr id="199" name="Rectangle 32">
                <a:extLst>
                  <a:ext uri="{FF2B5EF4-FFF2-40B4-BE49-F238E27FC236}">
                    <a16:creationId xmlns:a16="http://schemas.microsoft.com/office/drawing/2014/main" id="{6DC0470D-BCED-45A1-AF3F-E6D4EDCD4EFA}"/>
                  </a:ext>
                </a:extLst>
              </p:cNvPr>
              <p:cNvSpPr/>
              <p:nvPr/>
            </p:nvSpPr>
            <p:spPr>
              <a:xfrm>
                <a:off x="4352158" y="746775"/>
                <a:ext cx="952500" cy="1643531"/>
              </a:xfrm>
              <a:custGeom>
                <a:avLst/>
                <a:gdLst>
                  <a:gd name="connsiteX0" fmla="*/ 0 w 365760"/>
                  <a:gd name="connsiteY0" fmla="*/ 0 h 1643531"/>
                  <a:gd name="connsiteX1" fmla="*/ 365760 w 365760"/>
                  <a:gd name="connsiteY1" fmla="*/ 0 h 1643531"/>
                  <a:gd name="connsiteX2" fmla="*/ 365760 w 365760"/>
                  <a:gd name="connsiteY2" fmla="*/ 1643531 h 1643531"/>
                  <a:gd name="connsiteX3" fmla="*/ 0 w 365760"/>
                  <a:gd name="connsiteY3" fmla="*/ 1643531 h 1643531"/>
                  <a:gd name="connsiteX4" fmla="*/ 0 w 365760"/>
                  <a:gd name="connsiteY4" fmla="*/ 0 h 1643531"/>
                  <a:gd name="connsiteX0" fmla="*/ 525780 w 891540"/>
                  <a:gd name="connsiteY0" fmla="*/ 0 h 1643531"/>
                  <a:gd name="connsiteX1" fmla="*/ 891540 w 891540"/>
                  <a:gd name="connsiteY1" fmla="*/ 0 h 1643531"/>
                  <a:gd name="connsiteX2" fmla="*/ 891540 w 891540"/>
                  <a:gd name="connsiteY2" fmla="*/ 1643531 h 1643531"/>
                  <a:gd name="connsiteX3" fmla="*/ 0 w 891540"/>
                  <a:gd name="connsiteY3" fmla="*/ 1506371 h 1643531"/>
                  <a:gd name="connsiteX4" fmla="*/ 525780 w 891540"/>
                  <a:gd name="connsiteY4" fmla="*/ 0 h 1643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540" h="1643531">
                    <a:moveTo>
                      <a:pt x="525780" y="0"/>
                    </a:moveTo>
                    <a:lnTo>
                      <a:pt x="891540" y="0"/>
                    </a:lnTo>
                    <a:lnTo>
                      <a:pt x="891540" y="1643531"/>
                    </a:lnTo>
                    <a:lnTo>
                      <a:pt x="0" y="1506371"/>
                    </a:lnTo>
                    <a:lnTo>
                      <a:pt x="525780" y="0"/>
                    </a:ln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201" name="Rectangle 32">
                <a:extLst>
                  <a:ext uri="{FF2B5EF4-FFF2-40B4-BE49-F238E27FC236}">
                    <a16:creationId xmlns:a16="http://schemas.microsoft.com/office/drawing/2014/main" id="{0A5DAB12-A7D5-4132-AF29-B5484B1CEA95}"/>
                  </a:ext>
                </a:extLst>
              </p:cNvPr>
              <p:cNvSpPr/>
              <p:nvPr/>
            </p:nvSpPr>
            <p:spPr>
              <a:xfrm flipH="1">
                <a:off x="5722116" y="746775"/>
                <a:ext cx="952500" cy="1643531"/>
              </a:xfrm>
              <a:custGeom>
                <a:avLst/>
                <a:gdLst>
                  <a:gd name="connsiteX0" fmla="*/ 0 w 365760"/>
                  <a:gd name="connsiteY0" fmla="*/ 0 h 1643531"/>
                  <a:gd name="connsiteX1" fmla="*/ 365760 w 365760"/>
                  <a:gd name="connsiteY1" fmla="*/ 0 h 1643531"/>
                  <a:gd name="connsiteX2" fmla="*/ 365760 w 365760"/>
                  <a:gd name="connsiteY2" fmla="*/ 1643531 h 1643531"/>
                  <a:gd name="connsiteX3" fmla="*/ 0 w 365760"/>
                  <a:gd name="connsiteY3" fmla="*/ 1643531 h 1643531"/>
                  <a:gd name="connsiteX4" fmla="*/ 0 w 365760"/>
                  <a:gd name="connsiteY4" fmla="*/ 0 h 1643531"/>
                  <a:gd name="connsiteX0" fmla="*/ 525780 w 891540"/>
                  <a:gd name="connsiteY0" fmla="*/ 0 h 1643531"/>
                  <a:gd name="connsiteX1" fmla="*/ 891540 w 891540"/>
                  <a:gd name="connsiteY1" fmla="*/ 0 h 1643531"/>
                  <a:gd name="connsiteX2" fmla="*/ 891540 w 891540"/>
                  <a:gd name="connsiteY2" fmla="*/ 1643531 h 1643531"/>
                  <a:gd name="connsiteX3" fmla="*/ 0 w 891540"/>
                  <a:gd name="connsiteY3" fmla="*/ 1506371 h 1643531"/>
                  <a:gd name="connsiteX4" fmla="*/ 525780 w 891540"/>
                  <a:gd name="connsiteY4" fmla="*/ 0 h 1643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540" h="1643531">
                    <a:moveTo>
                      <a:pt x="525780" y="0"/>
                    </a:moveTo>
                    <a:lnTo>
                      <a:pt x="891540" y="0"/>
                    </a:lnTo>
                    <a:lnTo>
                      <a:pt x="891540" y="1643531"/>
                    </a:lnTo>
                    <a:lnTo>
                      <a:pt x="0" y="1506371"/>
                    </a:lnTo>
                    <a:lnTo>
                      <a:pt x="525780" y="0"/>
                    </a:ln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203" name="Oval 202">
                <a:extLst>
                  <a:ext uri="{FF2B5EF4-FFF2-40B4-BE49-F238E27FC236}">
                    <a16:creationId xmlns:a16="http://schemas.microsoft.com/office/drawing/2014/main" id="{B98AA3F5-3343-42D3-A07A-742579C89947}"/>
                  </a:ext>
                </a:extLst>
              </p:cNvPr>
              <p:cNvSpPr/>
              <p:nvPr/>
            </p:nvSpPr>
            <p:spPr>
              <a:xfrm>
                <a:off x="4274457" y="1393371"/>
                <a:ext cx="2467428" cy="2467428"/>
              </a:xfrm>
              <a:prstGeom prst="ellipse">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205" name="Rectangle 204">
                <a:extLst>
                  <a:ext uri="{FF2B5EF4-FFF2-40B4-BE49-F238E27FC236}">
                    <a16:creationId xmlns:a16="http://schemas.microsoft.com/office/drawing/2014/main" id="{D5D2B592-1473-4C9A-AA9D-B5A66EC0C3F8}"/>
                  </a:ext>
                </a:extLst>
              </p:cNvPr>
              <p:cNvSpPr/>
              <p:nvPr/>
            </p:nvSpPr>
            <p:spPr>
              <a:xfrm>
                <a:off x="4160520" y="2542267"/>
                <a:ext cx="2697480" cy="169636"/>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245" name="Trapezoid 244">
                <a:extLst>
                  <a:ext uri="{FF2B5EF4-FFF2-40B4-BE49-F238E27FC236}">
                    <a16:creationId xmlns:a16="http://schemas.microsoft.com/office/drawing/2014/main" id="{4E162F98-5DED-4021-934B-354F1CDBD505}"/>
                  </a:ext>
                </a:extLst>
              </p:cNvPr>
              <p:cNvSpPr/>
              <p:nvPr/>
            </p:nvSpPr>
            <p:spPr>
              <a:xfrm>
                <a:off x="5281301" y="1316052"/>
                <a:ext cx="461473" cy="936284"/>
              </a:xfrm>
              <a:prstGeom prst="trapezoid">
                <a:avLst/>
              </a:prstGeom>
              <a:solidFill>
                <a:srgbClr val="FFE089"/>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cxnSp>
            <p:nvCxnSpPr>
              <p:cNvPr id="246" name="Straight Connector 245">
                <a:extLst>
                  <a:ext uri="{FF2B5EF4-FFF2-40B4-BE49-F238E27FC236}">
                    <a16:creationId xmlns:a16="http://schemas.microsoft.com/office/drawing/2014/main" id="{3E72CB13-5E8F-4FAB-AF1C-8E18F2D5133D}"/>
                  </a:ext>
                </a:extLst>
              </p:cNvPr>
              <p:cNvCxnSpPr>
                <a:cxnSpLocks/>
              </p:cNvCxnSpPr>
              <p:nvPr/>
            </p:nvCxnSpPr>
            <p:spPr>
              <a:xfrm>
                <a:off x="5512037" y="1487375"/>
                <a:ext cx="0" cy="589253"/>
              </a:xfrm>
              <a:prstGeom prst="line">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cxnSp>
          <p:sp>
            <p:nvSpPr>
              <p:cNvPr id="247" name="Freeform: Shape 246">
                <a:extLst>
                  <a:ext uri="{FF2B5EF4-FFF2-40B4-BE49-F238E27FC236}">
                    <a16:creationId xmlns:a16="http://schemas.microsoft.com/office/drawing/2014/main" id="{A7E2750C-5BCE-4EC3-922B-B7554FE984F6}"/>
                  </a:ext>
                </a:extLst>
              </p:cNvPr>
              <p:cNvSpPr/>
              <p:nvPr/>
            </p:nvSpPr>
            <p:spPr>
              <a:xfrm rot="19708477">
                <a:off x="4646940" y="2825878"/>
                <a:ext cx="1776734" cy="1241310"/>
              </a:xfrm>
              <a:custGeom>
                <a:avLst/>
                <a:gdLst>
                  <a:gd name="connsiteX0" fmla="*/ 1228269 w 1776734"/>
                  <a:gd name="connsiteY0" fmla="*/ 0 h 1241310"/>
                  <a:gd name="connsiteX1" fmla="*/ 1776734 w 1776734"/>
                  <a:gd name="connsiteY1" fmla="*/ 1113515 h 1241310"/>
                  <a:gd name="connsiteX2" fmla="*/ 1744053 w 1776734"/>
                  <a:gd name="connsiteY2" fmla="*/ 1130308 h 1241310"/>
                  <a:gd name="connsiteX3" fmla="*/ 587617 w 1776734"/>
                  <a:gd name="connsiteY3" fmla="*/ 1059051 h 1241310"/>
                  <a:gd name="connsiteX4" fmla="*/ 0 w 1776734"/>
                  <a:gd name="connsiteY4" fmla="*/ 60486 h 1241310"/>
                  <a:gd name="connsiteX5" fmla="*/ 260 w 1776734"/>
                  <a:gd name="connsiteY5" fmla="*/ 0 h 1241310"/>
                  <a:gd name="connsiteX6" fmla="*/ 1228269 w 1776734"/>
                  <a:gd name="connsiteY6" fmla="*/ 0 h 124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6734" h="1241310">
                    <a:moveTo>
                      <a:pt x="1228269" y="0"/>
                    </a:moveTo>
                    <a:lnTo>
                      <a:pt x="1776734" y="1113515"/>
                    </a:lnTo>
                    <a:lnTo>
                      <a:pt x="1744053" y="1130308"/>
                    </a:lnTo>
                    <a:cubicBezTo>
                      <a:pt x="1383476" y="1294116"/>
                      <a:pt x="950616" y="1281718"/>
                      <a:pt x="587617" y="1059051"/>
                    </a:cubicBezTo>
                    <a:cubicBezTo>
                      <a:pt x="224618" y="836383"/>
                      <a:pt x="17393" y="456147"/>
                      <a:pt x="0" y="60486"/>
                    </a:cubicBezTo>
                    <a:lnTo>
                      <a:pt x="260" y="0"/>
                    </a:lnTo>
                    <a:lnTo>
                      <a:pt x="1228269" y="0"/>
                    </a:ln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248" name="Oval 247">
                <a:extLst>
                  <a:ext uri="{FF2B5EF4-FFF2-40B4-BE49-F238E27FC236}">
                    <a16:creationId xmlns:a16="http://schemas.microsoft.com/office/drawing/2014/main" id="{83432FF7-0DC4-4EC6-B1AD-61CFAEACBE06}"/>
                  </a:ext>
                </a:extLst>
              </p:cNvPr>
              <p:cNvSpPr/>
              <p:nvPr/>
            </p:nvSpPr>
            <p:spPr>
              <a:xfrm>
                <a:off x="5065667" y="2184581"/>
                <a:ext cx="885009" cy="885009"/>
              </a:xfrm>
              <a:prstGeom prst="ellipse">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249" name="Oval 248">
                <a:extLst>
                  <a:ext uri="{FF2B5EF4-FFF2-40B4-BE49-F238E27FC236}">
                    <a16:creationId xmlns:a16="http://schemas.microsoft.com/office/drawing/2014/main" id="{79857845-3386-4310-868B-577B7554F290}"/>
                  </a:ext>
                </a:extLst>
              </p:cNvPr>
              <p:cNvSpPr/>
              <p:nvPr/>
            </p:nvSpPr>
            <p:spPr>
              <a:xfrm>
                <a:off x="5283200" y="2402114"/>
                <a:ext cx="449943" cy="449943"/>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cxnSp>
            <p:nvCxnSpPr>
              <p:cNvPr id="250" name="Straight Connector 249">
                <a:extLst>
                  <a:ext uri="{FF2B5EF4-FFF2-40B4-BE49-F238E27FC236}">
                    <a16:creationId xmlns:a16="http://schemas.microsoft.com/office/drawing/2014/main" id="{60DFD7F4-D830-43C6-B2D5-BC4A9B11B710}"/>
                  </a:ext>
                </a:extLst>
              </p:cNvPr>
              <p:cNvCxnSpPr>
                <a:cxnSpLocks/>
              </p:cNvCxnSpPr>
              <p:nvPr/>
            </p:nvCxnSpPr>
            <p:spPr>
              <a:xfrm flipH="1">
                <a:off x="5061285" y="3056021"/>
                <a:ext cx="300789" cy="846221"/>
              </a:xfrm>
              <a:prstGeom prst="line">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cxnSp>
          <p:cxnSp>
            <p:nvCxnSpPr>
              <p:cNvPr id="251" name="Straight Connector 250">
                <a:extLst>
                  <a:ext uri="{FF2B5EF4-FFF2-40B4-BE49-F238E27FC236}">
                    <a16:creationId xmlns:a16="http://schemas.microsoft.com/office/drawing/2014/main" id="{19B5BA52-2E2E-49EE-BE48-711B1A25C593}"/>
                  </a:ext>
                </a:extLst>
              </p:cNvPr>
              <p:cNvCxnSpPr>
                <a:cxnSpLocks/>
              </p:cNvCxnSpPr>
              <p:nvPr/>
            </p:nvCxnSpPr>
            <p:spPr>
              <a:xfrm>
                <a:off x="5618747" y="3072063"/>
                <a:ext cx="340895" cy="814137"/>
              </a:xfrm>
              <a:prstGeom prst="line">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cxnSp>
          <p:sp>
            <p:nvSpPr>
              <p:cNvPr id="252" name="Oval 251">
                <a:extLst>
                  <a:ext uri="{FF2B5EF4-FFF2-40B4-BE49-F238E27FC236}">
                    <a16:creationId xmlns:a16="http://schemas.microsoft.com/office/drawing/2014/main" id="{7ED70683-2391-4FC7-99CF-615BB03C28D1}"/>
                  </a:ext>
                </a:extLst>
              </p:cNvPr>
              <p:cNvSpPr/>
              <p:nvPr/>
            </p:nvSpPr>
            <p:spPr>
              <a:xfrm>
                <a:off x="4979505" y="964095"/>
                <a:ext cx="188844" cy="188844"/>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253" name="Oval 252">
                <a:extLst>
                  <a:ext uri="{FF2B5EF4-FFF2-40B4-BE49-F238E27FC236}">
                    <a16:creationId xmlns:a16="http://schemas.microsoft.com/office/drawing/2014/main" id="{030609B2-C69E-4249-874F-D43A7567D519}"/>
                  </a:ext>
                </a:extLst>
              </p:cNvPr>
              <p:cNvSpPr/>
              <p:nvPr/>
            </p:nvSpPr>
            <p:spPr>
              <a:xfrm>
                <a:off x="5880321" y="964095"/>
                <a:ext cx="188844" cy="188844"/>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sp>
          <p:nvSpPr>
            <p:cNvPr id="196" name="Oval 195">
              <a:extLst>
                <a:ext uri="{FF2B5EF4-FFF2-40B4-BE49-F238E27FC236}">
                  <a16:creationId xmlns:a16="http://schemas.microsoft.com/office/drawing/2014/main" id="{6EBE2BA7-CD7D-42E1-AF65-655A9F4D065D}"/>
                </a:ext>
              </a:extLst>
            </p:cNvPr>
            <p:cNvSpPr/>
            <p:nvPr/>
          </p:nvSpPr>
          <p:spPr>
            <a:xfrm>
              <a:off x="4937760" y="3257714"/>
              <a:ext cx="390609" cy="390609"/>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97" name="Oval 196">
              <a:extLst>
                <a:ext uri="{FF2B5EF4-FFF2-40B4-BE49-F238E27FC236}">
                  <a16:creationId xmlns:a16="http://schemas.microsoft.com/office/drawing/2014/main" id="{007529C7-ACAE-40EE-B4A5-DA0985C97896}"/>
                </a:ext>
              </a:extLst>
            </p:cNvPr>
            <p:cNvSpPr/>
            <p:nvPr/>
          </p:nvSpPr>
          <p:spPr>
            <a:xfrm>
              <a:off x="5547360" y="3463454"/>
              <a:ext cx="390609" cy="390609"/>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98" name="Oval 197">
              <a:extLst>
                <a:ext uri="{FF2B5EF4-FFF2-40B4-BE49-F238E27FC236}">
                  <a16:creationId xmlns:a16="http://schemas.microsoft.com/office/drawing/2014/main" id="{2A6FFB16-518E-44D9-BC1B-65F91ABDF08D}"/>
                </a:ext>
              </a:extLst>
            </p:cNvPr>
            <p:cNvSpPr/>
            <p:nvPr/>
          </p:nvSpPr>
          <p:spPr>
            <a:xfrm>
              <a:off x="6141720" y="3257714"/>
              <a:ext cx="390609" cy="390609"/>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sp>
        <p:nvSpPr>
          <p:cNvPr id="131" name="Rectangle 130">
            <a:extLst>
              <a:ext uri="{FF2B5EF4-FFF2-40B4-BE49-F238E27FC236}">
                <a16:creationId xmlns:a16="http://schemas.microsoft.com/office/drawing/2014/main" id="{DF5EF9E8-1C87-4B6F-B3FB-1160D5F7A415}"/>
              </a:ext>
            </a:extLst>
          </p:cNvPr>
          <p:cNvSpPr/>
          <p:nvPr/>
        </p:nvSpPr>
        <p:spPr>
          <a:xfrm>
            <a:off x="3770244" y="366744"/>
            <a:ext cx="3383280" cy="701731"/>
          </a:xfrm>
          <a:prstGeom prst="rect">
            <a:avLst/>
          </a:prstGeom>
        </p:spPr>
        <p:txBody>
          <a:bodyPr vert="horz" wrap="square" lIns="182880" tIns="146304" rIns="182880" bIns="146304" rtlCol="0" anchor="t">
            <a:noAutofit/>
          </a:bodyPr>
          <a:lstStyle/>
          <a:p>
            <a:pPr defTabSz="1097278">
              <a:lnSpc>
                <a:spcPct val="90000"/>
              </a:lnSpc>
              <a:spcBef>
                <a:spcPct val="0"/>
              </a:spcBef>
            </a:pPr>
            <a:r>
              <a:rPr lang="en-US" sz="4800" b="1" spc="-120" dirty="0">
                <a:ln w="3175">
                  <a:noFill/>
                </a:ln>
                <a:solidFill>
                  <a:schemeClr val="bg2"/>
                </a:solidFill>
                <a:ea typeface="Amazon Ember Light" panose="020B0403020204020204" pitchFamily="34" charset="0"/>
                <a:cs typeface="Amazon Ember Light" panose="020B0403020204020204" pitchFamily="34" charset="0"/>
              </a:rPr>
              <a:t>Traditional </a:t>
            </a:r>
          </a:p>
        </p:txBody>
      </p:sp>
      <p:sp>
        <p:nvSpPr>
          <p:cNvPr id="132" name="Rectangle 131">
            <a:extLst>
              <a:ext uri="{FF2B5EF4-FFF2-40B4-BE49-F238E27FC236}">
                <a16:creationId xmlns:a16="http://schemas.microsoft.com/office/drawing/2014/main" id="{FC622430-62C9-456F-889F-FE4F94540940}"/>
              </a:ext>
            </a:extLst>
          </p:cNvPr>
          <p:cNvSpPr/>
          <p:nvPr/>
        </p:nvSpPr>
        <p:spPr>
          <a:xfrm>
            <a:off x="6953448" y="366744"/>
            <a:ext cx="3749040" cy="701731"/>
          </a:xfrm>
          <a:prstGeom prst="rect">
            <a:avLst/>
          </a:prstGeom>
        </p:spPr>
        <p:txBody>
          <a:bodyPr vert="horz" wrap="square" lIns="182880" tIns="146304" rIns="182880" bIns="146304" rtlCol="0" anchor="t">
            <a:noAutofit/>
          </a:bodyPr>
          <a:lstStyle/>
          <a:p>
            <a:pPr defTabSz="1097278">
              <a:lnSpc>
                <a:spcPct val="90000"/>
              </a:lnSpc>
              <a:spcBef>
                <a:spcPct val="0"/>
              </a:spcBef>
            </a:pPr>
            <a:r>
              <a:rPr lang="en-US" sz="4800" spc="-120" dirty="0">
                <a:ln w="3175">
                  <a:noFill/>
                </a:ln>
                <a:solidFill>
                  <a:schemeClr val="bg2"/>
                </a:solidFill>
                <a:latin typeface="+mj-lt"/>
                <a:ea typeface="Amazon Ember Light" panose="020B0403020204020204" pitchFamily="34" charset="0"/>
                <a:cs typeface="Amazon Ember Light" panose="020B0403020204020204" pitchFamily="34" charset="0"/>
              </a:rPr>
              <a:t>development</a:t>
            </a:r>
          </a:p>
        </p:txBody>
      </p:sp>
    </p:spTree>
    <p:extLst>
      <p:ext uri="{BB962C8B-B14F-4D97-AF65-F5344CB8AC3E}">
        <p14:creationId xmlns:p14="http://schemas.microsoft.com/office/powerpoint/2010/main" val="35520401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3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300"/>
                                        <p:tgtEl>
                                          <p:spTgt spid="27"/>
                                        </p:tgtEl>
                                      </p:cBhvr>
                                    </p:animEffect>
                                  </p:childTnLst>
                                </p:cTn>
                              </p:par>
                              <p:par>
                                <p:cTn id="11" presetID="22" presetClass="entr" presetSubtype="8"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300"/>
                                        <p:tgtEl>
                                          <p:spTgt spid="24"/>
                                        </p:tgtEl>
                                      </p:cBhvr>
                                    </p:animEffect>
                                  </p:childTnLst>
                                </p:cTn>
                              </p:par>
                              <p:par>
                                <p:cTn id="14" presetID="22" presetClass="entr" presetSubtype="8"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300"/>
                                        <p:tgtEl>
                                          <p:spTgt spid="21"/>
                                        </p:tgtEl>
                                      </p:cBhvr>
                                    </p:animEffect>
                                  </p:childTnLst>
                                </p:cTn>
                              </p:par>
                              <p:par>
                                <p:cTn id="17" presetID="2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300"/>
                                        <p:tgtEl>
                                          <p:spTgt spid="9"/>
                                        </p:tgtEl>
                                      </p:cBhvr>
                                    </p:animEffect>
                                  </p:childTnLst>
                                </p:cTn>
                              </p:par>
                              <p:par>
                                <p:cTn id="20" presetID="16" presetClass="entr" presetSubtype="42" fill="hold" grpId="0" nodeType="withEffect">
                                  <p:stCondLst>
                                    <p:cond delay="280"/>
                                  </p:stCondLst>
                                  <p:childTnLst>
                                    <p:set>
                                      <p:cBhvr>
                                        <p:cTn id="21" dur="1" fill="hold">
                                          <p:stCondLst>
                                            <p:cond delay="0"/>
                                          </p:stCondLst>
                                        </p:cTn>
                                        <p:tgtEl>
                                          <p:spTgt spid="10"/>
                                        </p:tgtEl>
                                        <p:attrNameLst>
                                          <p:attrName>style.visibility</p:attrName>
                                        </p:attrNameLst>
                                      </p:cBhvr>
                                      <p:to>
                                        <p:strVal val="visible"/>
                                      </p:to>
                                    </p:set>
                                    <p:animEffect transition="in" filter="barn(outHorizontal)">
                                      <p:cBhvr>
                                        <p:cTn id="22" dur="300"/>
                                        <p:tgtEl>
                                          <p:spTgt spid="10"/>
                                        </p:tgtEl>
                                      </p:cBhvr>
                                    </p:animEffect>
                                  </p:childTnLst>
                                </p:cTn>
                              </p:par>
                              <p:par>
                                <p:cTn id="23" presetID="16" presetClass="entr" presetSubtype="42" fill="hold" grpId="0" nodeType="withEffect">
                                  <p:stCondLst>
                                    <p:cond delay="280"/>
                                  </p:stCondLst>
                                  <p:childTnLst>
                                    <p:set>
                                      <p:cBhvr>
                                        <p:cTn id="24" dur="1" fill="hold">
                                          <p:stCondLst>
                                            <p:cond delay="0"/>
                                          </p:stCondLst>
                                        </p:cTn>
                                        <p:tgtEl>
                                          <p:spTgt spid="22"/>
                                        </p:tgtEl>
                                        <p:attrNameLst>
                                          <p:attrName>style.visibility</p:attrName>
                                        </p:attrNameLst>
                                      </p:cBhvr>
                                      <p:to>
                                        <p:strVal val="visible"/>
                                      </p:to>
                                    </p:set>
                                    <p:animEffect transition="in" filter="barn(outHorizontal)">
                                      <p:cBhvr>
                                        <p:cTn id="25" dur="300"/>
                                        <p:tgtEl>
                                          <p:spTgt spid="22"/>
                                        </p:tgtEl>
                                      </p:cBhvr>
                                    </p:animEffect>
                                  </p:childTnLst>
                                </p:cTn>
                              </p:par>
                              <p:par>
                                <p:cTn id="26" presetID="16" presetClass="entr" presetSubtype="42" fill="hold" grpId="0" nodeType="withEffect">
                                  <p:stCondLst>
                                    <p:cond delay="280"/>
                                  </p:stCondLst>
                                  <p:childTnLst>
                                    <p:set>
                                      <p:cBhvr>
                                        <p:cTn id="27" dur="1" fill="hold">
                                          <p:stCondLst>
                                            <p:cond delay="0"/>
                                          </p:stCondLst>
                                        </p:cTn>
                                        <p:tgtEl>
                                          <p:spTgt spid="25"/>
                                        </p:tgtEl>
                                        <p:attrNameLst>
                                          <p:attrName>style.visibility</p:attrName>
                                        </p:attrNameLst>
                                      </p:cBhvr>
                                      <p:to>
                                        <p:strVal val="visible"/>
                                      </p:to>
                                    </p:set>
                                    <p:animEffect transition="in" filter="barn(outHorizontal)">
                                      <p:cBhvr>
                                        <p:cTn id="28" dur="300"/>
                                        <p:tgtEl>
                                          <p:spTgt spid="25"/>
                                        </p:tgtEl>
                                      </p:cBhvr>
                                    </p:animEffect>
                                  </p:childTnLst>
                                </p:cTn>
                              </p:par>
                              <p:par>
                                <p:cTn id="29" presetID="16" presetClass="entr" presetSubtype="42" fill="hold" grpId="0" nodeType="withEffect">
                                  <p:stCondLst>
                                    <p:cond delay="280"/>
                                  </p:stCondLst>
                                  <p:childTnLst>
                                    <p:set>
                                      <p:cBhvr>
                                        <p:cTn id="30" dur="1" fill="hold">
                                          <p:stCondLst>
                                            <p:cond delay="0"/>
                                          </p:stCondLst>
                                        </p:cTn>
                                        <p:tgtEl>
                                          <p:spTgt spid="28"/>
                                        </p:tgtEl>
                                        <p:attrNameLst>
                                          <p:attrName>style.visibility</p:attrName>
                                        </p:attrNameLst>
                                      </p:cBhvr>
                                      <p:to>
                                        <p:strVal val="visible"/>
                                      </p:to>
                                    </p:set>
                                    <p:animEffect transition="in" filter="barn(outHorizontal)">
                                      <p:cBhvr>
                                        <p:cTn id="31" dur="300"/>
                                        <p:tgtEl>
                                          <p:spTgt spid="28"/>
                                        </p:tgtEl>
                                      </p:cBhvr>
                                    </p:animEffect>
                                  </p:childTnLst>
                                </p:cTn>
                              </p:par>
                              <p:par>
                                <p:cTn id="32" presetID="16" presetClass="entr" presetSubtype="42" fill="hold" grpId="0" nodeType="withEffect">
                                  <p:stCondLst>
                                    <p:cond delay="280"/>
                                  </p:stCondLst>
                                  <p:childTnLst>
                                    <p:set>
                                      <p:cBhvr>
                                        <p:cTn id="33" dur="1" fill="hold">
                                          <p:stCondLst>
                                            <p:cond delay="0"/>
                                          </p:stCondLst>
                                        </p:cTn>
                                        <p:tgtEl>
                                          <p:spTgt spid="31"/>
                                        </p:tgtEl>
                                        <p:attrNameLst>
                                          <p:attrName>style.visibility</p:attrName>
                                        </p:attrNameLst>
                                      </p:cBhvr>
                                      <p:to>
                                        <p:strVal val="visible"/>
                                      </p:to>
                                    </p:set>
                                    <p:animEffect transition="in" filter="barn(outHorizontal)">
                                      <p:cBhvr>
                                        <p:cTn id="34"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P spid="25" grpId="0" animBg="1"/>
      <p:bldP spid="28" grpId="0" animBg="1"/>
      <p:bldP spid="31"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768B03-1335-4CA3-B694-7B77B53AD69E}"/>
              </a:ext>
            </a:extLst>
          </p:cNvPr>
          <p:cNvSpPr/>
          <p:nvPr/>
        </p:nvSpPr>
        <p:spPr>
          <a:xfrm>
            <a:off x="0" y="0"/>
            <a:ext cx="14630400" cy="8229600"/>
          </a:xfrm>
          <a:prstGeom prst="rect">
            <a:avLst/>
          </a:prstGeom>
          <a:gradFill>
            <a:gsLst>
              <a:gs pos="51000">
                <a:schemeClr val="accent2"/>
              </a:gs>
              <a:gs pos="100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81" name="Rectangle 80">
            <a:extLst>
              <a:ext uri="{FF2B5EF4-FFF2-40B4-BE49-F238E27FC236}">
                <a16:creationId xmlns:a16="http://schemas.microsoft.com/office/drawing/2014/main" id="{60C815BB-0CE9-4A3F-B7B0-880089464835}"/>
              </a:ext>
            </a:extLst>
          </p:cNvPr>
          <p:cNvSpPr/>
          <p:nvPr/>
        </p:nvSpPr>
        <p:spPr>
          <a:xfrm>
            <a:off x="3922643" y="366744"/>
            <a:ext cx="3159372" cy="701731"/>
          </a:xfrm>
          <a:prstGeom prst="rect">
            <a:avLst/>
          </a:prstGeom>
        </p:spPr>
        <p:txBody>
          <a:bodyPr vert="horz" wrap="square" lIns="182880" tIns="146304" rIns="182880" bIns="146304" rtlCol="0" anchor="t">
            <a:noAutofit/>
          </a:bodyPr>
          <a:lstStyle/>
          <a:p>
            <a:pPr defTabSz="1097278">
              <a:lnSpc>
                <a:spcPct val="90000"/>
              </a:lnSpc>
              <a:spcBef>
                <a:spcPct val="0"/>
              </a:spcBef>
            </a:pPr>
            <a:r>
              <a:rPr lang="en-US" sz="4400" b="1" spc="-120" dirty="0">
                <a:ln w="3175">
                  <a:noFill/>
                </a:ln>
                <a:solidFill>
                  <a:schemeClr val="accent2"/>
                </a:solidFill>
                <a:ea typeface="Amazon Ember Light" panose="020B0403020204020204" pitchFamily="34" charset="0"/>
                <a:cs typeface="Amazon Ember Light" panose="020B0403020204020204" pitchFamily="34" charset="0"/>
              </a:rPr>
              <a:t>Traditional </a:t>
            </a:r>
          </a:p>
        </p:txBody>
      </p:sp>
      <p:sp>
        <p:nvSpPr>
          <p:cNvPr id="131" name="Rectangle 130">
            <a:extLst>
              <a:ext uri="{FF2B5EF4-FFF2-40B4-BE49-F238E27FC236}">
                <a16:creationId xmlns:a16="http://schemas.microsoft.com/office/drawing/2014/main" id="{A75E538E-755B-4A5D-BEF4-95320E95079E}"/>
              </a:ext>
            </a:extLst>
          </p:cNvPr>
          <p:cNvSpPr/>
          <p:nvPr/>
        </p:nvSpPr>
        <p:spPr>
          <a:xfrm>
            <a:off x="4025233" y="366744"/>
            <a:ext cx="3103607" cy="731597"/>
          </a:xfrm>
          <a:prstGeom prst="rect">
            <a:avLst/>
          </a:prstGeom>
          <a:solidFill>
            <a:schemeClr val="accent2"/>
          </a:solidFill>
        </p:spPr>
        <p:txBody>
          <a:bodyPr vert="horz" wrap="square" lIns="182880" tIns="146304" rIns="182880" bIns="146304" rtlCol="0" anchor="t">
            <a:noAutofit/>
          </a:bodyPr>
          <a:lstStyle/>
          <a:p>
            <a:pPr algn="r" defTabSz="1097278">
              <a:lnSpc>
                <a:spcPct val="90000"/>
              </a:lnSpc>
              <a:spcBef>
                <a:spcPct val="0"/>
              </a:spcBef>
            </a:pPr>
            <a:r>
              <a:rPr lang="en-US" sz="4800" b="1" spc="-120" dirty="0">
                <a:ln w="3175">
                  <a:noFill/>
                </a:ln>
                <a:solidFill>
                  <a:schemeClr val="bg2"/>
                </a:solidFill>
                <a:ea typeface="Amazon Ember Light" panose="020B0403020204020204" pitchFamily="34" charset="0"/>
                <a:cs typeface="Amazon Ember Light" panose="020B0403020204020204" pitchFamily="34" charset="0"/>
              </a:rPr>
              <a:t>Rapid </a:t>
            </a:r>
          </a:p>
        </p:txBody>
      </p:sp>
      <p:sp>
        <p:nvSpPr>
          <p:cNvPr id="180" name="TextBox 179">
            <a:extLst>
              <a:ext uri="{FF2B5EF4-FFF2-40B4-BE49-F238E27FC236}">
                <a16:creationId xmlns:a16="http://schemas.microsoft.com/office/drawing/2014/main" id="{B3E74745-880B-491C-8DAA-57EA9AF9AA89}"/>
              </a:ext>
            </a:extLst>
          </p:cNvPr>
          <p:cNvSpPr txBox="1"/>
          <p:nvPr/>
        </p:nvSpPr>
        <p:spPr>
          <a:xfrm>
            <a:off x="1715339" y="4881848"/>
            <a:ext cx="3474720" cy="1077218"/>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dirty="0"/>
              <a:t>Big bag of blocks</a:t>
            </a:r>
          </a:p>
        </p:txBody>
      </p:sp>
      <p:sp>
        <p:nvSpPr>
          <p:cNvPr id="181" name="TextBox 180">
            <a:extLst>
              <a:ext uri="{FF2B5EF4-FFF2-40B4-BE49-F238E27FC236}">
                <a16:creationId xmlns:a16="http://schemas.microsoft.com/office/drawing/2014/main" id="{B4F51061-48A4-43D7-B8DC-40BF74821B83}"/>
              </a:ext>
            </a:extLst>
          </p:cNvPr>
          <p:cNvSpPr txBox="1"/>
          <p:nvPr/>
        </p:nvSpPr>
        <p:spPr>
          <a:xfrm>
            <a:off x="5577840" y="4881848"/>
            <a:ext cx="3474720" cy="412421"/>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dirty="0"/>
              <a:t>Instructions</a:t>
            </a:r>
          </a:p>
        </p:txBody>
      </p:sp>
      <p:sp>
        <p:nvSpPr>
          <p:cNvPr id="189" name="TextBox 188">
            <a:extLst>
              <a:ext uri="{FF2B5EF4-FFF2-40B4-BE49-F238E27FC236}">
                <a16:creationId xmlns:a16="http://schemas.microsoft.com/office/drawing/2014/main" id="{691A1569-FA56-4DE6-AFFE-1DF4C65B992D}"/>
              </a:ext>
            </a:extLst>
          </p:cNvPr>
          <p:cNvSpPr txBox="1"/>
          <p:nvPr/>
        </p:nvSpPr>
        <p:spPr>
          <a:xfrm>
            <a:off x="9343390" y="4894248"/>
            <a:ext cx="3474720" cy="412421"/>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dirty="0"/>
              <a:t>A few hours</a:t>
            </a:r>
          </a:p>
        </p:txBody>
      </p:sp>
      <p:grpSp>
        <p:nvGrpSpPr>
          <p:cNvPr id="56" name="Group 55">
            <a:extLst>
              <a:ext uri="{FF2B5EF4-FFF2-40B4-BE49-F238E27FC236}">
                <a16:creationId xmlns:a16="http://schemas.microsoft.com/office/drawing/2014/main" id="{88A161FA-7435-4102-AD71-BEBAAB1898F7}"/>
              </a:ext>
            </a:extLst>
          </p:cNvPr>
          <p:cNvGrpSpPr/>
          <p:nvPr/>
        </p:nvGrpSpPr>
        <p:grpSpPr>
          <a:xfrm>
            <a:off x="10373678" y="3134984"/>
            <a:ext cx="1460160" cy="1466512"/>
            <a:chOff x="1790700" y="2720976"/>
            <a:chExt cx="1458913" cy="1465262"/>
          </a:xfrm>
        </p:grpSpPr>
        <p:sp>
          <p:nvSpPr>
            <p:cNvPr id="233" name="Line 24">
              <a:extLst>
                <a:ext uri="{FF2B5EF4-FFF2-40B4-BE49-F238E27FC236}">
                  <a16:creationId xmlns:a16="http://schemas.microsoft.com/office/drawing/2014/main" id="{E82ACF26-3E13-4EA0-A2D8-046AB7F7230A}"/>
                </a:ext>
              </a:extLst>
            </p:cNvPr>
            <p:cNvSpPr>
              <a:spLocks noChangeShapeType="1"/>
            </p:cNvSpPr>
            <p:nvPr/>
          </p:nvSpPr>
          <p:spPr bwMode="auto">
            <a:xfrm flipH="1">
              <a:off x="1966913" y="3451226"/>
              <a:ext cx="142875"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34" name="Freeform 25">
              <a:extLst>
                <a:ext uri="{FF2B5EF4-FFF2-40B4-BE49-F238E27FC236}">
                  <a16:creationId xmlns:a16="http://schemas.microsoft.com/office/drawing/2014/main" id="{0B8A79EE-A3A8-4906-8986-201B9D8F89BD}"/>
                </a:ext>
              </a:extLst>
            </p:cNvPr>
            <p:cNvSpPr>
              <a:spLocks/>
            </p:cNvSpPr>
            <p:nvPr/>
          </p:nvSpPr>
          <p:spPr bwMode="auto">
            <a:xfrm>
              <a:off x="2401888" y="2886076"/>
              <a:ext cx="234950" cy="14288"/>
            </a:xfrm>
            <a:custGeom>
              <a:avLst/>
              <a:gdLst>
                <a:gd name="T0" fmla="*/ 71 w 71"/>
                <a:gd name="T1" fmla="*/ 4 h 4"/>
                <a:gd name="T2" fmla="*/ 36 w 71"/>
                <a:gd name="T3" fmla="*/ 0 h 4"/>
                <a:gd name="T4" fmla="*/ 0 w 71"/>
                <a:gd name="T5" fmla="*/ 4 h 4"/>
              </a:gdLst>
              <a:ahLst/>
              <a:cxnLst>
                <a:cxn ang="0">
                  <a:pos x="T0" y="T1"/>
                </a:cxn>
                <a:cxn ang="0">
                  <a:pos x="T2" y="T3"/>
                </a:cxn>
                <a:cxn ang="0">
                  <a:pos x="T4" y="T5"/>
                </a:cxn>
              </a:cxnLst>
              <a:rect l="0" t="0" r="r" b="b"/>
              <a:pathLst>
                <a:path w="71" h="4">
                  <a:moveTo>
                    <a:pt x="71" y="4"/>
                  </a:moveTo>
                  <a:cubicBezTo>
                    <a:pt x="60" y="1"/>
                    <a:pt x="48" y="0"/>
                    <a:pt x="36" y="0"/>
                  </a:cubicBezTo>
                  <a:cubicBezTo>
                    <a:pt x="24" y="0"/>
                    <a:pt x="12" y="1"/>
                    <a:pt x="0" y="4"/>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35" name="Freeform 26">
              <a:extLst>
                <a:ext uri="{FF2B5EF4-FFF2-40B4-BE49-F238E27FC236}">
                  <a16:creationId xmlns:a16="http://schemas.microsoft.com/office/drawing/2014/main" id="{678E20A4-FCC7-4739-B2F5-80A95C1D09F4}"/>
                </a:ext>
              </a:extLst>
            </p:cNvPr>
            <p:cNvSpPr>
              <a:spLocks/>
            </p:cNvSpPr>
            <p:nvPr/>
          </p:nvSpPr>
          <p:spPr bwMode="auto">
            <a:xfrm>
              <a:off x="1966913" y="3570288"/>
              <a:ext cx="434975" cy="436563"/>
            </a:xfrm>
            <a:custGeom>
              <a:avLst/>
              <a:gdLst>
                <a:gd name="T0" fmla="*/ 0 w 131"/>
                <a:gd name="T1" fmla="*/ 0 h 131"/>
                <a:gd name="T2" fmla="*/ 131 w 131"/>
                <a:gd name="T3" fmla="*/ 131 h 131"/>
              </a:gdLst>
              <a:ahLst/>
              <a:cxnLst>
                <a:cxn ang="0">
                  <a:pos x="T0" y="T1"/>
                </a:cxn>
                <a:cxn ang="0">
                  <a:pos x="T2" y="T3"/>
                </a:cxn>
              </a:cxnLst>
              <a:rect l="0" t="0" r="r" b="b"/>
              <a:pathLst>
                <a:path w="131" h="131">
                  <a:moveTo>
                    <a:pt x="0" y="0"/>
                  </a:moveTo>
                  <a:cubicBezTo>
                    <a:pt x="14" y="65"/>
                    <a:pt x="66" y="117"/>
                    <a:pt x="131" y="131"/>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36" name="Freeform 27">
              <a:extLst>
                <a:ext uri="{FF2B5EF4-FFF2-40B4-BE49-F238E27FC236}">
                  <a16:creationId xmlns:a16="http://schemas.microsoft.com/office/drawing/2014/main" id="{012ED43B-54F3-463F-90F9-3FA82020BF81}"/>
                </a:ext>
              </a:extLst>
            </p:cNvPr>
            <p:cNvSpPr>
              <a:spLocks/>
            </p:cNvSpPr>
            <p:nvPr/>
          </p:nvSpPr>
          <p:spPr bwMode="auto">
            <a:xfrm>
              <a:off x="2401888" y="4006851"/>
              <a:ext cx="109538" cy="12700"/>
            </a:xfrm>
            <a:custGeom>
              <a:avLst/>
              <a:gdLst>
                <a:gd name="T0" fmla="*/ 33 w 33"/>
                <a:gd name="T1" fmla="*/ 4 h 4"/>
                <a:gd name="T2" fmla="*/ 0 w 33"/>
                <a:gd name="T3" fmla="*/ 0 h 4"/>
              </a:gdLst>
              <a:ahLst/>
              <a:cxnLst>
                <a:cxn ang="0">
                  <a:pos x="T0" y="T1"/>
                </a:cxn>
                <a:cxn ang="0">
                  <a:pos x="T2" y="T3"/>
                </a:cxn>
              </a:cxnLst>
              <a:rect l="0" t="0" r="r" b="b"/>
              <a:pathLst>
                <a:path w="33" h="4">
                  <a:moveTo>
                    <a:pt x="33" y="4"/>
                  </a:moveTo>
                  <a:cubicBezTo>
                    <a:pt x="22" y="3"/>
                    <a:pt x="11" y="2"/>
                    <a:pt x="0" y="0"/>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37" name="Freeform 28">
              <a:extLst>
                <a:ext uri="{FF2B5EF4-FFF2-40B4-BE49-F238E27FC236}">
                  <a16:creationId xmlns:a16="http://schemas.microsoft.com/office/drawing/2014/main" id="{E367344B-AA29-40CC-9552-AFDA7080A8EC}"/>
                </a:ext>
              </a:extLst>
            </p:cNvPr>
            <p:cNvSpPr>
              <a:spLocks/>
            </p:cNvSpPr>
            <p:nvPr/>
          </p:nvSpPr>
          <p:spPr bwMode="auto">
            <a:xfrm>
              <a:off x="2511425" y="4006851"/>
              <a:ext cx="125413" cy="12700"/>
            </a:xfrm>
            <a:custGeom>
              <a:avLst/>
              <a:gdLst>
                <a:gd name="T0" fmla="*/ 0 w 38"/>
                <a:gd name="T1" fmla="*/ 4 h 4"/>
                <a:gd name="T2" fmla="*/ 3 w 38"/>
                <a:gd name="T3" fmla="*/ 4 h 4"/>
                <a:gd name="T4" fmla="*/ 38 w 38"/>
                <a:gd name="T5" fmla="*/ 0 h 4"/>
              </a:gdLst>
              <a:ahLst/>
              <a:cxnLst>
                <a:cxn ang="0">
                  <a:pos x="T0" y="T1"/>
                </a:cxn>
                <a:cxn ang="0">
                  <a:pos x="T2" y="T3"/>
                </a:cxn>
                <a:cxn ang="0">
                  <a:pos x="T4" y="T5"/>
                </a:cxn>
              </a:cxnLst>
              <a:rect l="0" t="0" r="r" b="b"/>
              <a:pathLst>
                <a:path w="38" h="4">
                  <a:moveTo>
                    <a:pt x="0" y="4"/>
                  </a:moveTo>
                  <a:cubicBezTo>
                    <a:pt x="1" y="4"/>
                    <a:pt x="2" y="4"/>
                    <a:pt x="3" y="4"/>
                  </a:cubicBezTo>
                  <a:cubicBezTo>
                    <a:pt x="15" y="4"/>
                    <a:pt x="27" y="2"/>
                    <a:pt x="38" y="0"/>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38" name="Freeform 29">
              <a:extLst>
                <a:ext uri="{FF2B5EF4-FFF2-40B4-BE49-F238E27FC236}">
                  <a16:creationId xmlns:a16="http://schemas.microsoft.com/office/drawing/2014/main" id="{1F067E14-7F60-4EE3-9BD0-D98CB4752B39}"/>
                </a:ext>
              </a:extLst>
            </p:cNvPr>
            <p:cNvSpPr>
              <a:spLocks/>
            </p:cNvSpPr>
            <p:nvPr/>
          </p:nvSpPr>
          <p:spPr bwMode="auto">
            <a:xfrm>
              <a:off x="3074988" y="3335338"/>
              <a:ext cx="9525" cy="234950"/>
            </a:xfrm>
            <a:custGeom>
              <a:avLst/>
              <a:gdLst>
                <a:gd name="T0" fmla="*/ 0 w 3"/>
                <a:gd name="T1" fmla="*/ 71 h 71"/>
                <a:gd name="T2" fmla="*/ 3 w 3"/>
                <a:gd name="T3" fmla="*/ 35 h 71"/>
                <a:gd name="T4" fmla="*/ 0 w 3"/>
                <a:gd name="T5" fmla="*/ 0 h 71"/>
              </a:gdLst>
              <a:ahLst/>
              <a:cxnLst>
                <a:cxn ang="0">
                  <a:pos x="T0" y="T1"/>
                </a:cxn>
                <a:cxn ang="0">
                  <a:pos x="T2" y="T3"/>
                </a:cxn>
                <a:cxn ang="0">
                  <a:pos x="T4" y="T5"/>
                </a:cxn>
              </a:cxnLst>
              <a:rect l="0" t="0" r="r" b="b"/>
              <a:pathLst>
                <a:path w="3" h="71">
                  <a:moveTo>
                    <a:pt x="0" y="71"/>
                  </a:moveTo>
                  <a:cubicBezTo>
                    <a:pt x="2" y="59"/>
                    <a:pt x="3" y="48"/>
                    <a:pt x="3" y="35"/>
                  </a:cubicBezTo>
                  <a:cubicBezTo>
                    <a:pt x="3" y="23"/>
                    <a:pt x="2" y="11"/>
                    <a:pt x="0" y="0"/>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39" name="Freeform 30">
              <a:extLst>
                <a:ext uri="{FF2B5EF4-FFF2-40B4-BE49-F238E27FC236}">
                  <a16:creationId xmlns:a16="http://schemas.microsoft.com/office/drawing/2014/main" id="{25F1ACAF-36B9-4D2D-AB87-87C2AEE2AB26}"/>
                </a:ext>
              </a:extLst>
            </p:cNvPr>
            <p:cNvSpPr>
              <a:spLocks/>
            </p:cNvSpPr>
            <p:nvPr/>
          </p:nvSpPr>
          <p:spPr bwMode="auto">
            <a:xfrm>
              <a:off x="2636838" y="3570288"/>
              <a:ext cx="438150" cy="436563"/>
            </a:xfrm>
            <a:custGeom>
              <a:avLst/>
              <a:gdLst>
                <a:gd name="T0" fmla="*/ 132 w 132"/>
                <a:gd name="T1" fmla="*/ 0 h 131"/>
                <a:gd name="T2" fmla="*/ 0 w 132"/>
                <a:gd name="T3" fmla="*/ 131 h 131"/>
              </a:gdLst>
              <a:ahLst/>
              <a:cxnLst>
                <a:cxn ang="0">
                  <a:pos x="T0" y="T1"/>
                </a:cxn>
                <a:cxn ang="0">
                  <a:pos x="T2" y="T3"/>
                </a:cxn>
              </a:cxnLst>
              <a:rect l="0" t="0" r="r" b="b"/>
              <a:pathLst>
                <a:path w="132" h="131">
                  <a:moveTo>
                    <a:pt x="132" y="0"/>
                  </a:moveTo>
                  <a:cubicBezTo>
                    <a:pt x="118" y="65"/>
                    <a:pt x="66" y="117"/>
                    <a:pt x="0" y="131"/>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40" name="Freeform 31">
              <a:extLst>
                <a:ext uri="{FF2B5EF4-FFF2-40B4-BE49-F238E27FC236}">
                  <a16:creationId xmlns:a16="http://schemas.microsoft.com/office/drawing/2014/main" id="{9AF2CA2D-F732-4A30-B00E-CB0A46138515}"/>
                </a:ext>
              </a:extLst>
            </p:cNvPr>
            <p:cNvSpPr>
              <a:spLocks/>
            </p:cNvSpPr>
            <p:nvPr/>
          </p:nvSpPr>
          <p:spPr bwMode="auto">
            <a:xfrm>
              <a:off x="2636838" y="2900363"/>
              <a:ext cx="438150" cy="434975"/>
            </a:xfrm>
            <a:custGeom>
              <a:avLst/>
              <a:gdLst>
                <a:gd name="T0" fmla="*/ 0 w 132"/>
                <a:gd name="T1" fmla="*/ 0 h 131"/>
                <a:gd name="T2" fmla="*/ 132 w 132"/>
                <a:gd name="T3" fmla="*/ 131 h 131"/>
              </a:gdLst>
              <a:ahLst/>
              <a:cxnLst>
                <a:cxn ang="0">
                  <a:pos x="T0" y="T1"/>
                </a:cxn>
                <a:cxn ang="0">
                  <a:pos x="T2" y="T3"/>
                </a:cxn>
              </a:cxnLst>
              <a:rect l="0" t="0" r="r" b="b"/>
              <a:pathLst>
                <a:path w="132" h="131">
                  <a:moveTo>
                    <a:pt x="0" y="0"/>
                  </a:moveTo>
                  <a:cubicBezTo>
                    <a:pt x="66" y="14"/>
                    <a:pt x="118" y="65"/>
                    <a:pt x="132" y="131"/>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41" name="Freeform 32">
              <a:extLst>
                <a:ext uri="{FF2B5EF4-FFF2-40B4-BE49-F238E27FC236}">
                  <a16:creationId xmlns:a16="http://schemas.microsoft.com/office/drawing/2014/main" id="{DD473CB9-B5FB-409E-8317-BB0D7F86DE2E}"/>
                </a:ext>
              </a:extLst>
            </p:cNvPr>
            <p:cNvSpPr>
              <a:spLocks/>
            </p:cNvSpPr>
            <p:nvPr/>
          </p:nvSpPr>
          <p:spPr bwMode="auto">
            <a:xfrm>
              <a:off x="1966913" y="2900363"/>
              <a:ext cx="434975" cy="434975"/>
            </a:xfrm>
            <a:custGeom>
              <a:avLst/>
              <a:gdLst>
                <a:gd name="T0" fmla="*/ 0 w 131"/>
                <a:gd name="T1" fmla="*/ 131 h 131"/>
                <a:gd name="T2" fmla="*/ 131 w 131"/>
                <a:gd name="T3" fmla="*/ 0 h 131"/>
              </a:gdLst>
              <a:ahLst/>
              <a:cxnLst>
                <a:cxn ang="0">
                  <a:pos x="T0" y="T1"/>
                </a:cxn>
                <a:cxn ang="0">
                  <a:pos x="T2" y="T3"/>
                </a:cxn>
              </a:cxnLst>
              <a:rect l="0" t="0" r="r" b="b"/>
              <a:pathLst>
                <a:path w="131" h="131">
                  <a:moveTo>
                    <a:pt x="0" y="131"/>
                  </a:moveTo>
                  <a:cubicBezTo>
                    <a:pt x="14" y="65"/>
                    <a:pt x="66" y="14"/>
                    <a:pt x="131" y="0"/>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42" name="Freeform 33">
              <a:extLst>
                <a:ext uri="{FF2B5EF4-FFF2-40B4-BE49-F238E27FC236}">
                  <a16:creationId xmlns:a16="http://schemas.microsoft.com/office/drawing/2014/main" id="{7039DF6E-432A-4B87-99AC-9D034513E858}"/>
                </a:ext>
              </a:extLst>
            </p:cNvPr>
            <p:cNvSpPr>
              <a:spLocks/>
            </p:cNvSpPr>
            <p:nvPr/>
          </p:nvSpPr>
          <p:spPr bwMode="auto">
            <a:xfrm>
              <a:off x="1957388" y="3335338"/>
              <a:ext cx="9525" cy="234950"/>
            </a:xfrm>
            <a:custGeom>
              <a:avLst/>
              <a:gdLst>
                <a:gd name="T0" fmla="*/ 3 w 3"/>
                <a:gd name="T1" fmla="*/ 0 h 71"/>
                <a:gd name="T2" fmla="*/ 0 w 3"/>
                <a:gd name="T3" fmla="*/ 35 h 71"/>
                <a:gd name="T4" fmla="*/ 3 w 3"/>
                <a:gd name="T5" fmla="*/ 71 h 71"/>
              </a:gdLst>
              <a:ahLst/>
              <a:cxnLst>
                <a:cxn ang="0">
                  <a:pos x="T0" y="T1"/>
                </a:cxn>
                <a:cxn ang="0">
                  <a:pos x="T2" y="T3"/>
                </a:cxn>
                <a:cxn ang="0">
                  <a:pos x="T4" y="T5"/>
                </a:cxn>
              </a:cxnLst>
              <a:rect l="0" t="0" r="r" b="b"/>
              <a:pathLst>
                <a:path w="3" h="71">
                  <a:moveTo>
                    <a:pt x="3" y="0"/>
                  </a:moveTo>
                  <a:cubicBezTo>
                    <a:pt x="1" y="11"/>
                    <a:pt x="0" y="23"/>
                    <a:pt x="0" y="35"/>
                  </a:cubicBezTo>
                  <a:cubicBezTo>
                    <a:pt x="0" y="48"/>
                    <a:pt x="1" y="59"/>
                    <a:pt x="3" y="71"/>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43" name="Oval 34">
              <a:extLst>
                <a:ext uri="{FF2B5EF4-FFF2-40B4-BE49-F238E27FC236}">
                  <a16:creationId xmlns:a16="http://schemas.microsoft.com/office/drawing/2014/main" id="{56CCD24D-5DE7-41E8-ADB3-705509C1DE06}"/>
                </a:ext>
              </a:extLst>
            </p:cNvPr>
            <p:cNvSpPr>
              <a:spLocks noChangeArrowheads="1"/>
            </p:cNvSpPr>
            <p:nvPr/>
          </p:nvSpPr>
          <p:spPr bwMode="auto">
            <a:xfrm>
              <a:off x="2438400" y="3390901"/>
              <a:ext cx="149225" cy="153988"/>
            </a:xfrm>
            <a:prstGeom prst="ellips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44" name="Line 35">
              <a:extLst>
                <a:ext uri="{FF2B5EF4-FFF2-40B4-BE49-F238E27FC236}">
                  <a16:creationId xmlns:a16="http://schemas.microsoft.com/office/drawing/2014/main" id="{A5C8BDF8-97D8-439C-A870-030B0D5E1DEC}"/>
                </a:ext>
              </a:extLst>
            </p:cNvPr>
            <p:cNvSpPr>
              <a:spLocks noChangeShapeType="1"/>
            </p:cNvSpPr>
            <p:nvPr/>
          </p:nvSpPr>
          <p:spPr bwMode="auto">
            <a:xfrm flipH="1">
              <a:off x="2938463" y="3468688"/>
              <a:ext cx="142875"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54" name="Line 36">
              <a:extLst>
                <a:ext uri="{FF2B5EF4-FFF2-40B4-BE49-F238E27FC236}">
                  <a16:creationId xmlns:a16="http://schemas.microsoft.com/office/drawing/2014/main" id="{ADAC5984-AAD9-42B3-A297-A1B652C00743}"/>
                </a:ext>
              </a:extLst>
            </p:cNvPr>
            <p:cNvSpPr>
              <a:spLocks noChangeShapeType="1"/>
            </p:cNvSpPr>
            <p:nvPr/>
          </p:nvSpPr>
          <p:spPr bwMode="auto">
            <a:xfrm>
              <a:off x="2511425" y="4019551"/>
              <a:ext cx="0"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55" name="Line 37">
              <a:extLst>
                <a:ext uri="{FF2B5EF4-FFF2-40B4-BE49-F238E27FC236}">
                  <a16:creationId xmlns:a16="http://schemas.microsoft.com/office/drawing/2014/main" id="{DDC95474-608D-4006-8132-C8F77DEE2DF9}"/>
                </a:ext>
              </a:extLst>
            </p:cNvPr>
            <p:cNvSpPr>
              <a:spLocks noChangeShapeType="1"/>
            </p:cNvSpPr>
            <p:nvPr/>
          </p:nvSpPr>
          <p:spPr bwMode="auto">
            <a:xfrm flipV="1">
              <a:off x="2511425" y="3873501"/>
              <a:ext cx="0" cy="14605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38" name="Line 38">
              <a:extLst>
                <a:ext uri="{FF2B5EF4-FFF2-40B4-BE49-F238E27FC236}">
                  <a16:creationId xmlns:a16="http://schemas.microsoft.com/office/drawing/2014/main" id="{2CF5C324-ED8A-44CF-AB18-772133BE0A59}"/>
                </a:ext>
              </a:extLst>
            </p:cNvPr>
            <p:cNvSpPr>
              <a:spLocks noChangeShapeType="1"/>
            </p:cNvSpPr>
            <p:nvPr/>
          </p:nvSpPr>
          <p:spPr bwMode="auto">
            <a:xfrm flipV="1">
              <a:off x="2520950" y="2897188"/>
              <a:ext cx="0" cy="14605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39" name="Line 39">
              <a:extLst>
                <a:ext uri="{FF2B5EF4-FFF2-40B4-BE49-F238E27FC236}">
                  <a16:creationId xmlns:a16="http://schemas.microsoft.com/office/drawing/2014/main" id="{DEB3BB3E-16BC-4908-AFB9-0ADD593849F8}"/>
                </a:ext>
              </a:extLst>
            </p:cNvPr>
            <p:cNvSpPr>
              <a:spLocks noChangeShapeType="1"/>
            </p:cNvSpPr>
            <p:nvPr/>
          </p:nvSpPr>
          <p:spPr bwMode="auto">
            <a:xfrm>
              <a:off x="2222500" y="3162301"/>
              <a:ext cx="173038" cy="173038"/>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0" name="Line 40">
              <a:extLst>
                <a:ext uri="{FF2B5EF4-FFF2-40B4-BE49-F238E27FC236}">
                  <a16:creationId xmlns:a16="http://schemas.microsoft.com/office/drawing/2014/main" id="{6A2AF142-4C8D-45D1-82AA-E0005B2539B0}"/>
                </a:ext>
              </a:extLst>
            </p:cNvPr>
            <p:cNvSpPr>
              <a:spLocks noChangeShapeType="1"/>
            </p:cNvSpPr>
            <p:nvPr/>
          </p:nvSpPr>
          <p:spPr bwMode="auto">
            <a:xfrm>
              <a:off x="2395538" y="3335338"/>
              <a:ext cx="6350" cy="635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1" name="Line 41">
              <a:extLst>
                <a:ext uri="{FF2B5EF4-FFF2-40B4-BE49-F238E27FC236}">
                  <a16:creationId xmlns:a16="http://schemas.microsoft.com/office/drawing/2014/main" id="{C9097355-4A3B-49B0-9D2F-98D038B8B89C}"/>
                </a:ext>
              </a:extLst>
            </p:cNvPr>
            <p:cNvSpPr>
              <a:spLocks noChangeShapeType="1"/>
            </p:cNvSpPr>
            <p:nvPr/>
          </p:nvSpPr>
          <p:spPr bwMode="auto">
            <a:xfrm flipH="1" flipV="1">
              <a:off x="2401888" y="3341688"/>
              <a:ext cx="66675" cy="66675"/>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2" name="Line 42">
              <a:extLst>
                <a:ext uri="{FF2B5EF4-FFF2-40B4-BE49-F238E27FC236}">
                  <a16:creationId xmlns:a16="http://schemas.microsoft.com/office/drawing/2014/main" id="{C20A3909-4219-449C-BF6C-5441757AEE82}"/>
                </a:ext>
              </a:extLst>
            </p:cNvPr>
            <p:cNvSpPr>
              <a:spLocks noChangeShapeType="1"/>
            </p:cNvSpPr>
            <p:nvPr/>
          </p:nvSpPr>
          <p:spPr bwMode="auto">
            <a:xfrm>
              <a:off x="2636838" y="3468688"/>
              <a:ext cx="195263"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3" name="Line 43">
              <a:extLst>
                <a:ext uri="{FF2B5EF4-FFF2-40B4-BE49-F238E27FC236}">
                  <a16:creationId xmlns:a16="http://schemas.microsoft.com/office/drawing/2014/main" id="{D58D4FF2-53E9-4106-B21D-6396F3936B0C}"/>
                </a:ext>
              </a:extLst>
            </p:cNvPr>
            <p:cNvSpPr>
              <a:spLocks noChangeShapeType="1"/>
            </p:cNvSpPr>
            <p:nvPr/>
          </p:nvSpPr>
          <p:spPr bwMode="auto">
            <a:xfrm>
              <a:off x="2587625" y="3468688"/>
              <a:ext cx="49213"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4" name="Freeform 44">
              <a:extLst>
                <a:ext uri="{FF2B5EF4-FFF2-40B4-BE49-F238E27FC236}">
                  <a16:creationId xmlns:a16="http://schemas.microsoft.com/office/drawing/2014/main" id="{CC9BEA03-60D8-4DF7-A69D-BE3EE9AE5F0C}"/>
                </a:ext>
              </a:extLst>
            </p:cNvPr>
            <p:cNvSpPr>
              <a:spLocks/>
            </p:cNvSpPr>
            <p:nvPr/>
          </p:nvSpPr>
          <p:spPr bwMode="auto">
            <a:xfrm>
              <a:off x="2636838" y="2720976"/>
              <a:ext cx="612775" cy="614363"/>
            </a:xfrm>
            <a:custGeom>
              <a:avLst/>
              <a:gdLst>
                <a:gd name="T0" fmla="*/ 0 w 185"/>
                <a:gd name="T1" fmla="*/ 0 h 185"/>
                <a:gd name="T2" fmla="*/ 185 w 185"/>
                <a:gd name="T3" fmla="*/ 185 h 185"/>
              </a:gdLst>
              <a:ahLst/>
              <a:cxnLst>
                <a:cxn ang="0">
                  <a:pos x="T0" y="T1"/>
                </a:cxn>
                <a:cxn ang="0">
                  <a:pos x="T2" y="T3"/>
                </a:cxn>
              </a:cxnLst>
              <a:rect l="0" t="0" r="r" b="b"/>
              <a:pathLst>
                <a:path w="185" h="185">
                  <a:moveTo>
                    <a:pt x="0" y="0"/>
                  </a:moveTo>
                  <a:cubicBezTo>
                    <a:pt x="95" y="15"/>
                    <a:pt x="170" y="90"/>
                    <a:pt x="185" y="185"/>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5" name="Freeform 45">
              <a:extLst>
                <a:ext uri="{FF2B5EF4-FFF2-40B4-BE49-F238E27FC236}">
                  <a16:creationId xmlns:a16="http://schemas.microsoft.com/office/drawing/2014/main" id="{5B67C980-C128-40F6-9DD0-A1CEF4AFEC08}"/>
                </a:ext>
              </a:extLst>
            </p:cNvPr>
            <p:cNvSpPr>
              <a:spLocks/>
            </p:cNvSpPr>
            <p:nvPr/>
          </p:nvSpPr>
          <p:spPr bwMode="auto">
            <a:xfrm>
              <a:off x="1790700" y="3570288"/>
              <a:ext cx="611188" cy="615950"/>
            </a:xfrm>
            <a:custGeom>
              <a:avLst/>
              <a:gdLst>
                <a:gd name="T0" fmla="*/ 0 w 184"/>
                <a:gd name="T1" fmla="*/ 0 h 185"/>
                <a:gd name="T2" fmla="*/ 184 w 184"/>
                <a:gd name="T3" fmla="*/ 185 h 185"/>
              </a:gdLst>
              <a:ahLst/>
              <a:cxnLst>
                <a:cxn ang="0">
                  <a:pos x="T0" y="T1"/>
                </a:cxn>
                <a:cxn ang="0">
                  <a:pos x="T2" y="T3"/>
                </a:cxn>
              </a:cxnLst>
              <a:rect l="0" t="0" r="r" b="b"/>
              <a:pathLst>
                <a:path w="184" h="185">
                  <a:moveTo>
                    <a:pt x="0" y="0"/>
                  </a:moveTo>
                  <a:cubicBezTo>
                    <a:pt x="15" y="95"/>
                    <a:pt x="90" y="169"/>
                    <a:pt x="184" y="185"/>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6" name="Freeform 46">
              <a:extLst>
                <a:ext uri="{FF2B5EF4-FFF2-40B4-BE49-F238E27FC236}">
                  <a16:creationId xmlns:a16="http://schemas.microsoft.com/office/drawing/2014/main" id="{F178900A-ED33-4ACB-B05E-38CA6E3CD23A}"/>
                </a:ext>
              </a:extLst>
            </p:cNvPr>
            <p:cNvSpPr>
              <a:spLocks/>
            </p:cNvSpPr>
            <p:nvPr/>
          </p:nvSpPr>
          <p:spPr bwMode="auto">
            <a:xfrm>
              <a:off x="2636838" y="3570288"/>
              <a:ext cx="612775" cy="615950"/>
            </a:xfrm>
            <a:custGeom>
              <a:avLst/>
              <a:gdLst>
                <a:gd name="T0" fmla="*/ 185 w 185"/>
                <a:gd name="T1" fmla="*/ 0 h 185"/>
                <a:gd name="T2" fmla="*/ 0 w 185"/>
                <a:gd name="T3" fmla="*/ 185 h 185"/>
              </a:gdLst>
              <a:ahLst/>
              <a:cxnLst>
                <a:cxn ang="0">
                  <a:pos x="T0" y="T1"/>
                </a:cxn>
                <a:cxn ang="0">
                  <a:pos x="T2" y="T3"/>
                </a:cxn>
              </a:cxnLst>
              <a:rect l="0" t="0" r="r" b="b"/>
              <a:pathLst>
                <a:path w="185" h="185">
                  <a:moveTo>
                    <a:pt x="185" y="0"/>
                  </a:moveTo>
                  <a:cubicBezTo>
                    <a:pt x="170" y="95"/>
                    <a:pt x="95" y="169"/>
                    <a:pt x="0" y="185"/>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7" name="Freeform 47">
              <a:extLst>
                <a:ext uri="{FF2B5EF4-FFF2-40B4-BE49-F238E27FC236}">
                  <a16:creationId xmlns:a16="http://schemas.microsoft.com/office/drawing/2014/main" id="{C460D2AA-B80F-42C9-936F-69FF1A6BB984}"/>
                </a:ext>
              </a:extLst>
            </p:cNvPr>
            <p:cNvSpPr>
              <a:spLocks/>
            </p:cNvSpPr>
            <p:nvPr/>
          </p:nvSpPr>
          <p:spPr bwMode="auto">
            <a:xfrm>
              <a:off x="1790700" y="2720976"/>
              <a:ext cx="611188" cy="614363"/>
            </a:xfrm>
            <a:custGeom>
              <a:avLst/>
              <a:gdLst>
                <a:gd name="T0" fmla="*/ 0 w 184"/>
                <a:gd name="T1" fmla="*/ 185 h 185"/>
                <a:gd name="T2" fmla="*/ 184 w 184"/>
                <a:gd name="T3" fmla="*/ 0 h 185"/>
              </a:gdLst>
              <a:ahLst/>
              <a:cxnLst>
                <a:cxn ang="0">
                  <a:pos x="T0" y="T1"/>
                </a:cxn>
                <a:cxn ang="0">
                  <a:pos x="T2" y="T3"/>
                </a:cxn>
              </a:cxnLst>
              <a:rect l="0" t="0" r="r" b="b"/>
              <a:pathLst>
                <a:path w="184" h="185">
                  <a:moveTo>
                    <a:pt x="0" y="185"/>
                  </a:moveTo>
                  <a:cubicBezTo>
                    <a:pt x="15" y="90"/>
                    <a:pt x="90" y="15"/>
                    <a:pt x="184" y="0"/>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8" name="Line 48">
              <a:extLst>
                <a:ext uri="{FF2B5EF4-FFF2-40B4-BE49-F238E27FC236}">
                  <a16:creationId xmlns:a16="http://schemas.microsoft.com/office/drawing/2014/main" id="{10A7E41C-D550-4530-9E10-74CA32D93D90}"/>
                </a:ext>
              </a:extLst>
            </p:cNvPr>
            <p:cNvSpPr>
              <a:spLocks noChangeShapeType="1"/>
            </p:cNvSpPr>
            <p:nvPr/>
          </p:nvSpPr>
          <p:spPr bwMode="auto">
            <a:xfrm>
              <a:off x="2636838" y="3570288"/>
              <a:ext cx="0"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9" name="Line 49">
              <a:extLst>
                <a:ext uri="{FF2B5EF4-FFF2-40B4-BE49-F238E27FC236}">
                  <a16:creationId xmlns:a16="http://schemas.microsoft.com/office/drawing/2014/main" id="{3DF9C38D-70AD-4908-8229-DC91B2CABE7A}"/>
                </a:ext>
              </a:extLst>
            </p:cNvPr>
            <p:cNvSpPr>
              <a:spLocks noChangeShapeType="1"/>
            </p:cNvSpPr>
            <p:nvPr/>
          </p:nvSpPr>
          <p:spPr bwMode="auto">
            <a:xfrm>
              <a:off x="3074988" y="3570288"/>
              <a:ext cx="0"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0" name="Line 50">
              <a:extLst>
                <a:ext uri="{FF2B5EF4-FFF2-40B4-BE49-F238E27FC236}">
                  <a16:creationId xmlns:a16="http://schemas.microsoft.com/office/drawing/2014/main" id="{F2B87211-F64E-42B6-9823-3E4C42734821}"/>
                </a:ext>
              </a:extLst>
            </p:cNvPr>
            <p:cNvSpPr>
              <a:spLocks noChangeShapeType="1"/>
            </p:cNvSpPr>
            <p:nvPr/>
          </p:nvSpPr>
          <p:spPr bwMode="auto">
            <a:xfrm>
              <a:off x="3249613" y="3335338"/>
              <a:ext cx="0"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1" name="Line 51">
              <a:extLst>
                <a:ext uri="{FF2B5EF4-FFF2-40B4-BE49-F238E27FC236}">
                  <a16:creationId xmlns:a16="http://schemas.microsoft.com/office/drawing/2014/main" id="{2994986F-2EDD-47F3-BC17-2C0B363351C4}"/>
                </a:ext>
              </a:extLst>
            </p:cNvPr>
            <p:cNvSpPr>
              <a:spLocks noChangeShapeType="1"/>
            </p:cNvSpPr>
            <p:nvPr/>
          </p:nvSpPr>
          <p:spPr bwMode="auto">
            <a:xfrm>
              <a:off x="3074988" y="3335338"/>
              <a:ext cx="0"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2" name="Line 52">
              <a:extLst>
                <a:ext uri="{FF2B5EF4-FFF2-40B4-BE49-F238E27FC236}">
                  <a16:creationId xmlns:a16="http://schemas.microsoft.com/office/drawing/2014/main" id="{6286C2B3-1639-49E9-AC54-17F5809AB481}"/>
                </a:ext>
              </a:extLst>
            </p:cNvPr>
            <p:cNvSpPr>
              <a:spLocks noChangeShapeType="1"/>
            </p:cNvSpPr>
            <p:nvPr/>
          </p:nvSpPr>
          <p:spPr bwMode="auto">
            <a:xfrm>
              <a:off x="2395538" y="3335338"/>
              <a:ext cx="6350"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3" name="Line 53">
              <a:extLst>
                <a:ext uri="{FF2B5EF4-FFF2-40B4-BE49-F238E27FC236}">
                  <a16:creationId xmlns:a16="http://schemas.microsoft.com/office/drawing/2014/main" id="{19DA928D-C4CA-4E83-9A0C-E050A5E5241D}"/>
                </a:ext>
              </a:extLst>
            </p:cNvPr>
            <p:cNvSpPr>
              <a:spLocks noChangeShapeType="1"/>
            </p:cNvSpPr>
            <p:nvPr/>
          </p:nvSpPr>
          <p:spPr bwMode="auto">
            <a:xfrm>
              <a:off x="3249613" y="3570288"/>
              <a:ext cx="0"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4" name="Line 54">
              <a:extLst>
                <a:ext uri="{FF2B5EF4-FFF2-40B4-BE49-F238E27FC236}">
                  <a16:creationId xmlns:a16="http://schemas.microsoft.com/office/drawing/2014/main" id="{E70F865F-8069-4000-BC90-02BB5F737FB6}"/>
                </a:ext>
              </a:extLst>
            </p:cNvPr>
            <p:cNvSpPr>
              <a:spLocks noChangeShapeType="1"/>
            </p:cNvSpPr>
            <p:nvPr/>
          </p:nvSpPr>
          <p:spPr bwMode="auto">
            <a:xfrm>
              <a:off x="3074988" y="3570288"/>
              <a:ext cx="0"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5" name="Line 55">
              <a:extLst>
                <a:ext uri="{FF2B5EF4-FFF2-40B4-BE49-F238E27FC236}">
                  <a16:creationId xmlns:a16="http://schemas.microsoft.com/office/drawing/2014/main" id="{49D5DA38-7D9B-4678-9C8B-20DA716C3C5E}"/>
                </a:ext>
              </a:extLst>
            </p:cNvPr>
            <p:cNvSpPr>
              <a:spLocks noChangeShapeType="1"/>
            </p:cNvSpPr>
            <p:nvPr/>
          </p:nvSpPr>
          <p:spPr bwMode="auto">
            <a:xfrm flipV="1">
              <a:off x="2401888" y="3335338"/>
              <a:ext cx="0" cy="635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sp>
        <p:nvSpPr>
          <p:cNvPr id="57" name="Plus Sign 56">
            <a:extLst>
              <a:ext uri="{FF2B5EF4-FFF2-40B4-BE49-F238E27FC236}">
                <a16:creationId xmlns:a16="http://schemas.microsoft.com/office/drawing/2014/main" id="{EB06CFD9-6E44-4A14-988A-981D4DCC124F}"/>
              </a:ext>
            </a:extLst>
          </p:cNvPr>
          <p:cNvSpPr/>
          <p:nvPr/>
        </p:nvSpPr>
        <p:spPr>
          <a:xfrm>
            <a:off x="8856291" y="3606368"/>
            <a:ext cx="566272" cy="566272"/>
          </a:xfrm>
          <a:prstGeom prst="mathPlus">
            <a:avLst>
              <a:gd name="adj1" fmla="val 10818"/>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grpSp>
        <p:nvGrpSpPr>
          <p:cNvPr id="62" name="Group 61">
            <a:extLst>
              <a:ext uri="{FF2B5EF4-FFF2-40B4-BE49-F238E27FC236}">
                <a16:creationId xmlns:a16="http://schemas.microsoft.com/office/drawing/2014/main" id="{1B60002C-A703-4DAA-81B6-2277D29CB058}"/>
              </a:ext>
            </a:extLst>
          </p:cNvPr>
          <p:cNvGrpSpPr/>
          <p:nvPr/>
        </p:nvGrpSpPr>
        <p:grpSpPr>
          <a:xfrm>
            <a:off x="2856570" y="3007519"/>
            <a:ext cx="1337285" cy="1552290"/>
            <a:chOff x="1824504" y="1803499"/>
            <a:chExt cx="981941" cy="1139814"/>
          </a:xfrm>
        </p:grpSpPr>
        <p:grpSp>
          <p:nvGrpSpPr>
            <p:cNvPr id="276" name="Group 275">
              <a:extLst>
                <a:ext uri="{FF2B5EF4-FFF2-40B4-BE49-F238E27FC236}">
                  <a16:creationId xmlns:a16="http://schemas.microsoft.com/office/drawing/2014/main" id="{F1D1F27E-1016-43DC-8A45-C9DAF1C9BAB5}"/>
                </a:ext>
              </a:extLst>
            </p:cNvPr>
            <p:cNvGrpSpPr/>
            <p:nvPr/>
          </p:nvGrpSpPr>
          <p:grpSpPr>
            <a:xfrm rot="20190392">
              <a:off x="1995273" y="1873953"/>
              <a:ext cx="440072" cy="175828"/>
              <a:chOff x="1003300" y="1140739"/>
              <a:chExt cx="609600" cy="243562"/>
            </a:xfrm>
          </p:grpSpPr>
          <p:sp>
            <p:nvSpPr>
              <p:cNvPr id="277" name="Rectangle 276">
                <a:extLst>
                  <a:ext uri="{FF2B5EF4-FFF2-40B4-BE49-F238E27FC236}">
                    <a16:creationId xmlns:a16="http://schemas.microsoft.com/office/drawing/2014/main" id="{A7849ECF-5F07-4F4D-B2E0-449CA46BDF3D}"/>
                  </a:ext>
                </a:extLst>
              </p:cNvPr>
              <p:cNvSpPr/>
              <p:nvPr/>
            </p:nvSpPr>
            <p:spPr>
              <a:xfrm>
                <a:off x="1003300" y="1181101"/>
                <a:ext cx="609600" cy="203200"/>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78" name="Freeform: Shape 277">
                <a:extLst>
                  <a:ext uri="{FF2B5EF4-FFF2-40B4-BE49-F238E27FC236}">
                    <a16:creationId xmlns:a16="http://schemas.microsoft.com/office/drawing/2014/main" id="{E167AECC-E9F0-42C7-B073-0AC70962C5AE}"/>
                  </a:ext>
                </a:extLst>
              </p:cNvPr>
              <p:cNvSpPr/>
              <p:nvPr/>
            </p:nvSpPr>
            <p:spPr>
              <a:xfrm>
                <a:off x="1062567"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79" name="Freeform: Shape 278">
                <a:extLst>
                  <a:ext uri="{FF2B5EF4-FFF2-40B4-BE49-F238E27FC236}">
                    <a16:creationId xmlns:a16="http://schemas.microsoft.com/office/drawing/2014/main" id="{B67C5827-CCCE-4BAD-B4CD-13B8F5FE3F7C}"/>
                  </a:ext>
                </a:extLst>
              </p:cNvPr>
              <p:cNvSpPr/>
              <p:nvPr/>
            </p:nvSpPr>
            <p:spPr>
              <a:xfrm>
                <a:off x="1248833"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80" name="Freeform: Shape 279">
                <a:extLst>
                  <a:ext uri="{FF2B5EF4-FFF2-40B4-BE49-F238E27FC236}">
                    <a16:creationId xmlns:a16="http://schemas.microsoft.com/office/drawing/2014/main" id="{D843A8DF-97BE-4DC4-854C-95DCB8631EE4}"/>
                  </a:ext>
                </a:extLst>
              </p:cNvPr>
              <p:cNvSpPr/>
              <p:nvPr/>
            </p:nvSpPr>
            <p:spPr>
              <a:xfrm>
                <a:off x="1435100"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grpSp>
          <p:nvGrpSpPr>
            <p:cNvPr id="266" name="Group 265">
              <a:extLst>
                <a:ext uri="{FF2B5EF4-FFF2-40B4-BE49-F238E27FC236}">
                  <a16:creationId xmlns:a16="http://schemas.microsoft.com/office/drawing/2014/main" id="{4202F046-D628-4017-AC40-9073E369C51D}"/>
                </a:ext>
              </a:extLst>
            </p:cNvPr>
            <p:cNvGrpSpPr/>
            <p:nvPr/>
          </p:nvGrpSpPr>
          <p:grpSpPr>
            <a:xfrm rot="1923044">
              <a:off x="1824504" y="1920520"/>
              <a:ext cx="440072" cy="175828"/>
              <a:chOff x="1003300" y="1140739"/>
              <a:chExt cx="609600" cy="243562"/>
            </a:xfrm>
          </p:grpSpPr>
          <p:sp>
            <p:nvSpPr>
              <p:cNvPr id="267" name="Rectangle 266">
                <a:extLst>
                  <a:ext uri="{FF2B5EF4-FFF2-40B4-BE49-F238E27FC236}">
                    <a16:creationId xmlns:a16="http://schemas.microsoft.com/office/drawing/2014/main" id="{3C1CDA8B-00D9-4A41-97DF-175D611F40EF}"/>
                  </a:ext>
                </a:extLst>
              </p:cNvPr>
              <p:cNvSpPr/>
              <p:nvPr/>
            </p:nvSpPr>
            <p:spPr>
              <a:xfrm>
                <a:off x="1003300" y="1181101"/>
                <a:ext cx="609600" cy="203200"/>
              </a:xfrm>
              <a:prstGeom prst="rect">
                <a:avLst/>
              </a:prstGeom>
              <a:solidFill>
                <a:schemeClr val="accent2"/>
              </a:solid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68" name="Freeform: Shape 267">
                <a:extLst>
                  <a:ext uri="{FF2B5EF4-FFF2-40B4-BE49-F238E27FC236}">
                    <a16:creationId xmlns:a16="http://schemas.microsoft.com/office/drawing/2014/main" id="{3CBDDE45-4863-4746-8287-438F2691C02C}"/>
                  </a:ext>
                </a:extLst>
              </p:cNvPr>
              <p:cNvSpPr/>
              <p:nvPr/>
            </p:nvSpPr>
            <p:spPr>
              <a:xfrm>
                <a:off x="1062567"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69" name="Freeform: Shape 268">
                <a:extLst>
                  <a:ext uri="{FF2B5EF4-FFF2-40B4-BE49-F238E27FC236}">
                    <a16:creationId xmlns:a16="http://schemas.microsoft.com/office/drawing/2014/main" id="{8381F311-D45E-4D4D-93B3-935C9AFF463E}"/>
                  </a:ext>
                </a:extLst>
              </p:cNvPr>
              <p:cNvSpPr/>
              <p:nvPr/>
            </p:nvSpPr>
            <p:spPr>
              <a:xfrm>
                <a:off x="1248833"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70" name="Freeform: Shape 269">
                <a:extLst>
                  <a:ext uri="{FF2B5EF4-FFF2-40B4-BE49-F238E27FC236}">
                    <a16:creationId xmlns:a16="http://schemas.microsoft.com/office/drawing/2014/main" id="{08E10468-C355-4CC1-8BD8-7CC7E90BDAF2}"/>
                  </a:ext>
                </a:extLst>
              </p:cNvPr>
              <p:cNvSpPr/>
              <p:nvPr/>
            </p:nvSpPr>
            <p:spPr>
              <a:xfrm>
                <a:off x="1435100"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grpSp>
          <p:nvGrpSpPr>
            <p:cNvPr id="60" name="Group 59">
              <a:extLst>
                <a:ext uri="{FF2B5EF4-FFF2-40B4-BE49-F238E27FC236}">
                  <a16:creationId xmlns:a16="http://schemas.microsoft.com/office/drawing/2014/main" id="{42481CCD-B3C9-4835-9499-C7690D73F658}"/>
                </a:ext>
              </a:extLst>
            </p:cNvPr>
            <p:cNvGrpSpPr/>
            <p:nvPr/>
          </p:nvGrpSpPr>
          <p:grpSpPr>
            <a:xfrm rot="19224290">
              <a:off x="2366373" y="1924753"/>
              <a:ext cx="440072" cy="175828"/>
              <a:chOff x="1003300" y="1140739"/>
              <a:chExt cx="609600" cy="243562"/>
            </a:xfrm>
          </p:grpSpPr>
          <p:sp>
            <p:nvSpPr>
              <p:cNvPr id="58" name="Rectangle 57">
                <a:extLst>
                  <a:ext uri="{FF2B5EF4-FFF2-40B4-BE49-F238E27FC236}">
                    <a16:creationId xmlns:a16="http://schemas.microsoft.com/office/drawing/2014/main" id="{0679ACC1-378C-4EC1-B925-ADEC28F2D71E}"/>
                  </a:ext>
                </a:extLst>
              </p:cNvPr>
              <p:cNvSpPr/>
              <p:nvPr/>
            </p:nvSpPr>
            <p:spPr>
              <a:xfrm>
                <a:off x="1003300" y="1181101"/>
                <a:ext cx="609600" cy="203200"/>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62" name="Freeform: Shape 261">
                <a:extLst>
                  <a:ext uri="{FF2B5EF4-FFF2-40B4-BE49-F238E27FC236}">
                    <a16:creationId xmlns:a16="http://schemas.microsoft.com/office/drawing/2014/main" id="{4EDC207E-40AB-4483-ADA6-B18C0F0F3DFE}"/>
                  </a:ext>
                </a:extLst>
              </p:cNvPr>
              <p:cNvSpPr/>
              <p:nvPr/>
            </p:nvSpPr>
            <p:spPr>
              <a:xfrm>
                <a:off x="1062567"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61" name="Freeform: Shape 260">
                <a:extLst>
                  <a:ext uri="{FF2B5EF4-FFF2-40B4-BE49-F238E27FC236}">
                    <a16:creationId xmlns:a16="http://schemas.microsoft.com/office/drawing/2014/main" id="{E02852A7-3D12-4523-9474-44DB7156D11A}"/>
                  </a:ext>
                </a:extLst>
              </p:cNvPr>
              <p:cNvSpPr/>
              <p:nvPr/>
            </p:nvSpPr>
            <p:spPr>
              <a:xfrm>
                <a:off x="1248833"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60" name="Freeform: Shape 259">
                <a:extLst>
                  <a:ext uri="{FF2B5EF4-FFF2-40B4-BE49-F238E27FC236}">
                    <a16:creationId xmlns:a16="http://schemas.microsoft.com/office/drawing/2014/main" id="{C58991CC-CCF0-43C9-B721-2E3C96AE5D1F}"/>
                  </a:ext>
                </a:extLst>
              </p:cNvPr>
              <p:cNvSpPr/>
              <p:nvPr/>
            </p:nvSpPr>
            <p:spPr>
              <a:xfrm>
                <a:off x="1435100"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grpSp>
          <p:nvGrpSpPr>
            <p:cNvPr id="271" name="Group 270">
              <a:extLst>
                <a:ext uri="{FF2B5EF4-FFF2-40B4-BE49-F238E27FC236}">
                  <a16:creationId xmlns:a16="http://schemas.microsoft.com/office/drawing/2014/main" id="{DBFA4D28-2C08-44F8-B0D4-AD5737DE2161}"/>
                </a:ext>
              </a:extLst>
            </p:cNvPr>
            <p:cNvGrpSpPr/>
            <p:nvPr/>
          </p:nvGrpSpPr>
          <p:grpSpPr>
            <a:xfrm rot="21066449">
              <a:off x="2188572" y="1924753"/>
              <a:ext cx="440072" cy="175828"/>
              <a:chOff x="1003300" y="1140739"/>
              <a:chExt cx="609600" cy="243562"/>
            </a:xfrm>
          </p:grpSpPr>
          <p:sp>
            <p:nvSpPr>
              <p:cNvPr id="272" name="Rectangle 271">
                <a:extLst>
                  <a:ext uri="{FF2B5EF4-FFF2-40B4-BE49-F238E27FC236}">
                    <a16:creationId xmlns:a16="http://schemas.microsoft.com/office/drawing/2014/main" id="{C051F257-04A9-4338-B292-93869A1BDE38}"/>
                  </a:ext>
                </a:extLst>
              </p:cNvPr>
              <p:cNvSpPr/>
              <p:nvPr/>
            </p:nvSpPr>
            <p:spPr>
              <a:xfrm>
                <a:off x="1003300" y="1181101"/>
                <a:ext cx="609600" cy="203200"/>
              </a:xfrm>
              <a:prstGeom prst="rect">
                <a:avLst/>
              </a:prstGeom>
              <a:solidFill>
                <a:schemeClr val="accent2"/>
              </a:solid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73" name="Freeform: Shape 272">
                <a:extLst>
                  <a:ext uri="{FF2B5EF4-FFF2-40B4-BE49-F238E27FC236}">
                    <a16:creationId xmlns:a16="http://schemas.microsoft.com/office/drawing/2014/main" id="{43274430-62BE-4274-994A-7087F24A3121}"/>
                  </a:ext>
                </a:extLst>
              </p:cNvPr>
              <p:cNvSpPr/>
              <p:nvPr/>
            </p:nvSpPr>
            <p:spPr>
              <a:xfrm>
                <a:off x="1062567"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74" name="Freeform: Shape 273">
                <a:extLst>
                  <a:ext uri="{FF2B5EF4-FFF2-40B4-BE49-F238E27FC236}">
                    <a16:creationId xmlns:a16="http://schemas.microsoft.com/office/drawing/2014/main" id="{F4F8BC5B-5BFC-4070-9183-79AA88C4A5BB}"/>
                  </a:ext>
                </a:extLst>
              </p:cNvPr>
              <p:cNvSpPr/>
              <p:nvPr/>
            </p:nvSpPr>
            <p:spPr>
              <a:xfrm>
                <a:off x="1248833"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75" name="Freeform: Shape 274">
                <a:extLst>
                  <a:ext uri="{FF2B5EF4-FFF2-40B4-BE49-F238E27FC236}">
                    <a16:creationId xmlns:a16="http://schemas.microsoft.com/office/drawing/2014/main" id="{18F94311-F23E-46A1-9313-D64E3A70F429}"/>
                  </a:ext>
                </a:extLst>
              </p:cNvPr>
              <p:cNvSpPr/>
              <p:nvPr/>
            </p:nvSpPr>
            <p:spPr>
              <a:xfrm>
                <a:off x="1435100"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sp>
          <p:nvSpPr>
            <p:cNvPr id="61" name="Rectangle 60">
              <a:extLst>
                <a:ext uri="{FF2B5EF4-FFF2-40B4-BE49-F238E27FC236}">
                  <a16:creationId xmlns:a16="http://schemas.microsoft.com/office/drawing/2014/main" id="{6422FD88-C969-43C9-B898-D9B52BE04D91}"/>
                </a:ext>
              </a:extLst>
            </p:cNvPr>
            <p:cNvSpPr/>
            <p:nvPr/>
          </p:nvSpPr>
          <p:spPr>
            <a:xfrm>
              <a:off x="1835942" y="2038347"/>
              <a:ext cx="876778" cy="319619"/>
            </a:xfrm>
            <a:prstGeom prst="rect">
              <a:avLst/>
            </a:prstGeom>
            <a:solidFill>
              <a:schemeClr val="accent2"/>
            </a:solidFill>
            <a:ln w="19050" cap="rnd">
              <a:noFill/>
              <a:prstDash val="solid"/>
              <a:round/>
            </a:ln>
          </p:spPr>
          <p:txBody>
            <a:bodyPr rtlCol="0" anchor="ctr"/>
            <a:lstStyle/>
            <a:p>
              <a:pPr defTabSz="731520"/>
              <a:endParaRPr lang="en-US" sz="2880" dirty="0">
                <a:solidFill>
                  <a:prstClr val="white"/>
                </a:solidFill>
                <a:latin typeface="Amazon Ember"/>
              </a:endParaRPr>
            </a:p>
          </p:txBody>
        </p:sp>
        <p:sp>
          <p:nvSpPr>
            <p:cNvPr id="193" name="Freeform 91">
              <a:extLst>
                <a:ext uri="{FF2B5EF4-FFF2-40B4-BE49-F238E27FC236}">
                  <a16:creationId xmlns:a16="http://schemas.microsoft.com/office/drawing/2014/main" id="{E5C23C18-4C47-4221-ABA2-5B033B17A396}"/>
                </a:ext>
              </a:extLst>
            </p:cNvPr>
            <p:cNvSpPr>
              <a:spLocks noEditPoints="1"/>
            </p:cNvSpPr>
            <p:nvPr/>
          </p:nvSpPr>
          <p:spPr bwMode="auto">
            <a:xfrm>
              <a:off x="1835942" y="1803499"/>
              <a:ext cx="876778" cy="1139814"/>
            </a:xfrm>
            <a:custGeom>
              <a:avLst/>
              <a:gdLst>
                <a:gd name="T0" fmla="*/ 94 w 98"/>
                <a:gd name="T1" fmla="*/ 128 h 128"/>
                <a:gd name="T2" fmla="*/ 4 w 98"/>
                <a:gd name="T3" fmla="*/ 128 h 128"/>
                <a:gd name="T4" fmla="*/ 0 w 98"/>
                <a:gd name="T5" fmla="*/ 124 h 128"/>
                <a:gd name="T6" fmla="*/ 0 w 98"/>
                <a:gd name="T7" fmla="*/ 30 h 128"/>
                <a:gd name="T8" fmla="*/ 4 w 98"/>
                <a:gd name="T9" fmla="*/ 26 h 128"/>
                <a:gd name="T10" fmla="*/ 94 w 98"/>
                <a:gd name="T11" fmla="*/ 26 h 128"/>
                <a:gd name="T12" fmla="*/ 98 w 98"/>
                <a:gd name="T13" fmla="*/ 30 h 128"/>
                <a:gd name="T14" fmla="*/ 98 w 98"/>
                <a:gd name="T15" fmla="*/ 124 h 128"/>
                <a:gd name="T16" fmla="*/ 94 w 98"/>
                <a:gd name="T17" fmla="*/ 128 h 128"/>
                <a:gd name="T18" fmla="*/ 26 w 98"/>
                <a:gd name="T19" fmla="*/ 41 h 128"/>
                <a:gd name="T20" fmla="*/ 21 w 98"/>
                <a:gd name="T21" fmla="*/ 47 h 128"/>
                <a:gd name="T22" fmla="*/ 26 w 98"/>
                <a:gd name="T23" fmla="*/ 53 h 128"/>
                <a:gd name="T24" fmla="*/ 32 w 98"/>
                <a:gd name="T25" fmla="*/ 47 h 128"/>
                <a:gd name="T26" fmla="*/ 26 w 98"/>
                <a:gd name="T27" fmla="*/ 41 h 128"/>
                <a:gd name="T28" fmla="*/ 74 w 98"/>
                <a:gd name="T29" fmla="*/ 41 h 128"/>
                <a:gd name="T30" fmla="*/ 69 w 98"/>
                <a:gd name="T31" fmla="*/ 47 h 128"/>
                <a:gd name="T32" fmla="*/ 74 w 98"/>
                <a:gd name="T33" fmla="*/ 53 h 128"/>
                <a:gd name="T34" fmla="*/ 80 w 98"/>
                <a:gd name="T35" fmla="*/ 47 h 128"/>
                <a:gd name="T36" fmla="*/ 74 w 98"/>
                <a:gd name="T37" fmla="*/ 41 h 128"/>
                <a:gd name="T38" fmla="*/ 26 w 98"/>
                <a:gd name="T39" fmla="*/ 41 h 128"/>
                <a:gd name="T40" fmla="*/ 26 w 98"/>
                <a:gd name="T41" fmla="*/ 41 h 128"/>
                <a:gd name="T42" fmla="*/ 74 w 98"/>
                <a:gd name="T43" fmla="*/ 41 h 128"/>
                <a:gd name="T44" fmla="*/ 75 w 98"/>
                <a:gd name="T45" fmla="*/ 24 h 128"/>
                <a:gd name="T46" fmla="*/ 50 w 98"/>
                <a:gd name="T47" fmla="*/ 0 h 128"/>
                <a:gd name="T48" fmla="*/ 26 w 98"/>
                <a:gd name="T49" fmla="*/ 24 h 128"/>
                <a:gd name="T50" fmla="*/ 26 w 98"/>
                <a:gd name="T51"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 h="128">
                  <a:moveTo>
                    <a:pt x="94" y="128"/>
                  </a:moveTo>
                  <a:cubicBezTo>
                    <a:pt x="4" y="128"/>
                    <a:pt x="4" y="128"/>
                    <a:pt x="4" y="128"/>
                  </a:cubicBezTo>
                  <a:cubicBezTo>
                    <a:pt x="2" y="128"/>
                    <a:pt x="0" y="126"/>
                    <a:pt x="0" y="124"/>
                  </a:cubicBezTo>
                  <a:cubicBezTo>
                    <a:pt x="0" y="30"/>
                    <a:pt x="0" y="30"/>
                    <a:pt x="0" y="30"/>
                  </a:cubicBezTo>
                  <a:cubicBezTo>
                    <a:pt x="0" y="28"/>
                    <a:pt x="2" y="26"/>
                    <a:pt x="4" y="26"/>
                  </a:cubicBezTo>
                  <a:cubicBezTo>
                    <a:pt x="94" y="26"/>
                    <a:pt x="94" y="26"/>
                    <a:pt x="94" y="26"/>
                  </a:cubicBezTo>
                  <a:cubicBezTo>
                    <a:pt x="96" y="26"/>
                    <a:pt x="98" y="28"/>
                    <a:pt x="98" y="30"/>
                  </a:cubicBezTo>
                  <a:cubicBezTo>
                    <a:pt x="98" y="124"/>
                    <a:pt x="98" y="124"/>
                    <a:pt x="98" y="124"/>
                  </a:cubicBezTo>
                  <a:cubicBezTo>
                    <a:pt x="98" y="126"/>
                    <a:pt x="96" y="128"/>
                    <a:pt x="94" y="128"/>
                  </a:cubicBezTo>
                  <a:close/>
                  <a:moveTo>
                    <a:pt x="26" y="41"/>
                  </a:moveTo>
                  <a:cubicBezTo>
                    <a:pt x="23" y="41"/>
                    <a:pt x="21" y="44"/>
                    <a:pt x="21" y="47"/>
                  </a:cubicBezTo>
                  <a:cubicBezTo>
                    <a:pt x="21" y="50"/>
                    <a:pt x="23" y="53"/>
                    <a:pt x="26" y="53"/>
                  </a:cubicBezTo>
                  <a:cubicBezTo>
                    <a:pt x="29" y="53"/>
                    <a:pt x="32" y="50"/>
                    <a:pt x="32" y="47"/>
                  </a:cubicBezTo>
                  <a:cubicBezTo>
                    <a:pt x="32" y="44"/>
                    <a:pt x="29" y="41"/>
                    <a:pt x="26" y="41"/>
                  </a:cubicBezTo>
                  <a:close/>
                  <a:moveTo>
                    <a:pt x="74" y="41"/>
                  </a:moveTo>
                  <a:cubicBezTo>
                    <a:pt x="71" y="41"/>
                    <a:pt x="69" y="44"/>
                    <a:pt x="69" y="47"/>
                  </a:cubicBezTo>
                  <a:cubicBezTo>
                    <a:pt x="69" y="50"/>
                    <a:pt x="71" y="53"/>
                    <a:pt x="74" y="53"/>
                  </a:cubicBezTo>
                  <a:cubicBezTo>
                    <a:pt x="77" y="53"/>
                    <a:pt x="80" y="50"/>
                    <a:pt x="80" y="47"/>
                  </a:cubicBezTo>
                  <a:cubicBezTo>
                    <a:pt x="80" y="44"/>
                    <a:pt x="77" y="41"/>
                    <a:pt x="74" y="41"/>
                  </a:cubicBezTo>
                  <a:close/>
                  <a:moveTo>
                    <a:pt x="26" y="41"/>
                  </a:moveTo>
                  <a:cubicBezTo>
                    <a:pt x="26" y="41"/>
                    <a:pt x="26" y="41"/>
                    <a:pt x="26" y="41"/>
                  </a:cubicBezTo>
                  <a:moveTo>
                    <a:pt x="74" y="41"/>
                  </a:moveTo>
                  <a:cubicBezTo>
                    <a:pt x="75" y="24"/>
                    <a:pt x="75" y="24"/>
                    <a:pt x="75" y="24"/>
                  </a:cubicBezTo>
                  <a:cubicBezTo>
                    <a:pt x="75" y="11"/>
                    <a:pt x="64" y="0"/>
                    <a:pt x="50" y="0"/>
                  </a:cubicBezTo>
                  <a:cubicBezTo>
                    <a:pt x="37" y="0"/>
                    <a:pt x="26" y="11"/>
                    <a:pt x="26" y="24"/>
                  </a:cubicBezTo>
                  <a:cubicBezTo>
                    <a:pt x="26" y="41"/>
                    <a:pt x="26" y="41"/>
                    <a:pt x="26" y="41"/>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sp>
        <p:nvSpPr>
          <p:cNvPr id="281" name="Plus Sign 280">
            <a:extLst>
              <a:ext uri="{FF2B5EF4-FFF2-40B4-BE49-F238E27FC236}">
                <a16:creationId xmlns:a16="http://schemas.microsoft.com/office/drawing/2014/main" id="{77511987-1F6C-419B-B8B4-8F16EEB13591}"/>
              </a:ext>
            </a:extLst>
          </p:cNvPr>
          <p:cNvSpPr/>
          <p:nvPr/>
        </p:nvSpPr>
        <p:spPr>
          <a:xfrm>
            <a:off x="5204976" y="3606368"/>
            <a:ext cx="566272" cy="566272"/>
          </a:xfrm>
          <a:prstGeom prst="mathPlus">
            <a:avLst>
              <a:gd name="adj1" fmla="val 10818"/>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grpSp>
        <p:nvGrpSpPr>
          <p:cNvPr id="286" name="Group 285">
            <a:extLst>
              <a:ext uri="{FF2B5EF4-FFF2-40B4-BE49-F238E27FC236}">
                <a16:creationId xmlns:a16="http://schemas.microsoft.com/office/drawing/2014/main" id="{4B90B8B4-6C7E-427F-B7B5-288F0553E348}"/>
              </a:ext>
            </a:extLst>
          </p:cNvPr>
          <p:cNvGrpSpPr/>
          <p:nvPr/>
        </p:nvGrpSpPr>
        <p:grpSpPr>
          <a:xfrm>
            <a:off x="6782370" y="3160534"/>
            <a:ext cx="1062800" cy="1484618"/>
            <a:chOff x="4238981" y="1975334"/>
            <a:chExt cx="664250" cy="927886"/>
          </a:xfrm>
        </p:grpSpPr>
        <p:grpSp>
          <p:nvGrpSpPr>
            <p:cNvPr id="7" name="Group 4">
              <a:extLst>
                <a:ext uri="{FF2B5EF4-FFF2-40B4-BE49-F238E27FC236}">
                  <a16:creationId xmlns:a16="http://schemas.microsoft.com/office/drawing/2014/main" id="{59429E90-AFDE-4B6E-9D84-C15486C6069F}"/>
                </a:ext>
              </a:extLst>
            </p:cNvPr>
            <p:cNvGrpSpPr>
              <a:grpSpLocks noChangeAspect="1"/>
            </p:cNvGrpSpPr>
            <p:nvPr/>
          </p:nvGrpSpPr>
          <p:grpSpPr bwMode="auto">
            <a:xfrm>
              <a:off x="4238981" y="1975334"/>
              <a:ext cx="664250" cy="927886"/>
              <a:chOff x="1070" y="242"/>
              <a:chExt cx="708" cy="989"/>
            </a:xfrm>
          </p:grpSpPr>
          <p:sp>
            <p:nvSpPr>
              <p:cNvPr id="12" name="Line 5">
                <a:extLst>
                  <a:ext uri="{FF2B5EF4-FFF2-40B4-BE49-F238E27FC236}">
                    <a16:creationId xmlns:a16="http://schemas.microsoft.com/office/drawing/2014/main" id="{3176CA63-B4EC-496D-BE93-E805F585E4D8}"/>
                  </a:ext>
                </a:extLst>
              </p:cNvPr>
              <p:cNvSpPr>
                <a:spLocks noChangeShapeType="1"/>
              </p:cNvSpPr>
              <p:nvPr/>
            </p:nvSpPr>
            <p:spPr bwMode="auto">
              <a:xfrm flipH="1">
                <a:off x="1070" y="390"/>
                <a:ext cx="708"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3" name="Freeform 6">
                <a:extLst>
                  <a:ext uri="{FF2B5EF4-FFF2-40B4-BE49-F238E27FC236}">
                    <a16:creationId xmlns:a16="http://schemas.microsoft.com/office/drawing/2014/main" id="{BF875158-F03C-4D04-A57A-FCC26E8E86A9}"/>
                  </a:ext>
                </a:extLst>
              </p:cNvPr>
              <p:cNvSpPr>
                <a:spLocks/>
              </p:cNvSpPr>
              <p:nvPr/>
            </p:nvSpPr>
            <p:spPr bwMode="auto">
              <a:xfrm>
                <a:off x="1070" y="242"/>
                <a:ext cx="708" cy="989"/>
              </a:xfrm>
              <a:custGeom>
                <a:avLst/>
                <a:gdLst>
                  <a:gd name="T0" fmla="*/ 708 w 708"/>
                  <a:gd name="T1" fmla="*/ 539 h 989"/>
                  <a:gd name="T2" fmla="*/ 708 w 708"/>
                  <a:gd name="T3" fmla="*/ 0 h 989"/>
                  <a:gd name="T4" fmla="*/ 0 w 708"/>
                  <a:gd name="T5" fmla="*/ 0 h 989"/>
                  <a:gd name="T6" fmla="*/ 0 w 708"/>
                  <a:gd name="T7" fmla="*/ 989 h 989"/>
                </a:gdLst>
                <a:ahLst/>
                <a:cxnLst>
                  <a:cxn ang="0">
                    <a:pos x="T0" y="T1"/>
                  </a:cxn>
                  <a:cxn ang="0">
                    <a:pos x="T2" y="T3"/>
                  </a:cxn>
                  <a:cxn ang="0">
                    <a:pos x="T4" y="T5"/>
                  </a:cxn>
                  <a:cxn ang="0">
                    <a:pos x="T6" y="T7"/>
                  </a:cxn>
                </a:cxnLst>
                <a:rect l="0" t="0" r="r" b="b"/>
                <a:pathLst>
                  <a:path w="708" h="989">
                    <a:moveTo>
                      <a:pt x="708" y="539"/>
                    </a:moveTo>
                    <a:lnTo>
                      <a:pt x="708" y="0"/>
                    </a:lnTo>
                    <a:lnTo>
                      <a:pt x="0" y="0"/>
                    </a:lnTo>
                    <a:lnTo>
                      <a:pt x="0" y="989"/>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4" name="Freeform 7">
                <a:extLst>
                  <a:ext uri="{FF2B5EF4-FFF2-40B4-BE49-F238E27FC236}">
                    <a16:creationId xmlns:a16="http://schemas.microsoft.com/office/drawing/2014/main" id="{A8D43480-8DCA-4BE9-A1AA-DDE1334FB46E}"/>
                  </a:ext>
                </a:extLst>
              </p:cNvPr>
              <p:cNvSpPr>
                <a:spLocks/>
              </p:cNvSpPr>
              <p:nvPr/>
            </p:nvSpPr>
            <p:spPr bwMode="auto">
              <a:xfrm>
                <a:off x="1183" y="1165"/>
                <a:ext cx="595" cy="57"/>
              </a:xfrm>
              <a:custGeom>
                <a:avLst/>
                <a:gdLst>
                  <a:gd name="T0" fmla="*/ 0 w 595"/>
                  <a:gd name="T1" fmla="*/ 57 h 57"/>
                  <a:gd name="T2" fmla="*/ 595 w 595"/>
                  <a:gd name="T3" fmla="*/ 57 h 57"/>
                  <a:gd name="T4" fmla="*/ 595 w 595"/>
                  <a:gd name="T5" fmla="*/ 0 h 57"/>
                </a:gdLst>
                <a:ahLst/>
                <a:cxnLst>
                  <a:cxn ang="0">
                    <a:pos x="T0" y="T1"/>
                  </a:cxn>
                  <a:cxn ang="0">
                    <a:pos x="T2" y="T3"/>
                  </a:cxn>
                  <a:cxn ang="0">
                    <a:pos x="T4" y="T5"/>
                  </a:cxn>
                </a:cxnLst>
                <a:rect l="0" t="0" r="r" b="b"/>
                <a:pathLst>
                  <a:path w="595" h="57">
                    <a:moveTo>
                      <a:pt x="0" y="57"/>
                    </a:moveTo>
                    <a:lnTo>
                      <a:pt x="595" y="57"/>
                    </a:lnTo>
                    <a:lnTo>
                      <a:pt x="595" y="0"/>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 name="Line 8">
                <a:extLst>
                  <a:ext uri="{FF2B5EF4-FFF2-40B4-BE49-F238E27FC236}">
                    <a16:creationId xmlns:a16="http://schemas.microsoft.com/office/drawing/2014/main" id="{5FE5BA80-E4DC-41F1-8CDF-0F45E971F340}"/>
                  </a:ext>
                </a:extLst>
              </p:cNvPr>
              <p:cNvSpPr>
                <a:spLocks noChangeShapeType="1"/>
              </p:cNvSpPr>
              <p:nvPr/>
            </p:nvSpPr>
            <p:spPr bwMode="auto">
              <a:xfrm flipH="1">
                <a:off x="1345" y="620"/>
                <a:ext cx="345"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7" name="Line 10">
                <a:extLst>
                  <a:ext uri="{FF2B5EF4-FFF2-40B4-BE49-F238E27FC236}">
                    <a16:creationId xmlns:a16="http://schemas.microsoft.com/office/drawing/2014/main" id="{18DFC984-D33C-4F13-BD3D-DB104D6F5A87}"/>
                  </a:ext>
                </a:extLst>
              </p:cNvPr>
              <p:cNvSpPr>
                <a:spLocks noChangeShapeType="1"/>
              </p:cNvSpPr>
              <p:nvPr/>
            </p:nvSpPr>
            <p:spPr bwMode="auto">
              <a:xfrm flipH="1">
                <a:off x="1343" y="760"/>
                <a:ext cx="347"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9" name="Line 12">
                <a:extLst>
                  <a:ext uri="{FF2B5EF4-FFF2-40B4-BE49-F238E27FC236}">
                    <a16:creationId xmlns:a16="http://schemas.microsoft.com/office/drawing/2014/main" id="{FFD25F08-A9B8-4430-8C6A-563B8449A8C3}"/>
                  </a:ext>
                </a:extLst>
              </p:cNvPr>
              <p:cNvSpPr>
                <a:spLocks noChangeShapeType="1"/>
              </p:cNvSpPr>
              <p:nvPr/>
            </p:nvSpPr>
            <p:spPr bwMode="auto">
              <a:xfrm flipH="1">
                <a:off x="1337" y="900"/>
                <a:ext cx="353"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3" name="Line 14">
                <a:extLst>
                  <a:ext uri="{FF2B5EF4-FFF2-40B4-BE49-F238E27FC236}">
                    <a16:creationId xmlns:a16="http://schemas.microsoft.com/office/drawing/2014/main" id="{4143FAC5-165B-4E13-9BF1-15DDCF798200}"/>
                  </a:ext>
                </a:extLst>
              </p:cNvPr>
              <p:cNvSpPr>
                <a:spLocks noChangeShapeType="1"/>
              </p:cNvSpPr>
              <p:nvPr/>
            </p:nvSpPr>
            <p:spPr bwMode="auto">
              <a:xfrm flipH="1">
                <a:off x="1345" y="1038"/>
                <a:ext cx="345"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27" name="Line 17">
                <a:extLst>
                  <a:ext uri="{FF2B5EF4-FFF2-40B4-BE49-F238E27FC236}">
                    <a16:creationId xmlns:a16="http://schemas.microsoft.com/office/drawing/2014/main" id="{35F177CD-31DC-46C7-9721-4573E0A5F76C}"/>
                  </a:ext>
                </a:extLst>
              </p:cNvPr>
              <p:cNvSpPr>
                <a:spLocks noChangeShapeType="1"/>
              </p:cNvSpPr>
              <p:nvPr/>
            </p:nvSpPr>
            <p:spPr bwMode="auto">
              <a:xfrm flipH="1">
                <a:off x="1499" y="323"/>
                <a:ext cx="191"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sp>
          <p:nvSpPr>
            <p:cNvPr id="282" name="Rectangle 281">
              <a:extLst>
                <a:ext uri="{FF2B5EF4-FFF2-40B4-BE49-F238E27FC236}">
                  <a16:creationId xmlns:a16="http://schemas.microsoft.com/office/drawing/2014/main" id="{B0878A87-93E6-4029-8910-D3811D3C729B}"/>
                </a:ext>
              </a:extLst>
            </p:cNvPr>
            <p:cNvSpPr/>
            <p:nvPr/>
          </p:nvSpPr>
          <p:spPr>
            <a:xfrm>
              <a:off x="4344998" y="2297997"/>
              <a:ext cx="72448" cy="72448"/>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83" name="Rectangle 282">
              <a:extLst>
                <a:ext uri="{FF2B5EF4-FFF2-40B4-BE49-F238E27FC236}">
                  <a16:creationId xmlns:a16="http://schemas.microsoft.com/office/drawing/2014/main" id="{63749C2E-3127-4FF3-B775-FC1C3CBCE728}"/>
                </a:ext>
              </a:extLst>
            </p:cNvPr>
            <p:cNvSpPr/>
            <p:nvPr/>
          </p:nvSpPr>
          <p:spPr>
            <a:xfrm>
              <a:off x="4347249" y="2429962"/>
              <a:ext cx="72448" cy="72448"/>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84" name="Rectangle 283">
              <a:extLst>
                <a:ext uri="{FF2B5EF4-FFF2-40B4-BE49-F238E27FC236}">
                  <a16:creationId xmlns:a16="http://schemas.microsoft.com/office/drawing/2014/main" id="{6118870F-AAEB-4D32-9005-B131F8CBF031}"/>
                </a:ext>
              </a:extLst>
            </p:cNvPr>
            <p:cNvSpPr/>
            <p:nvPr/>
          </p:nvSpPr>
          <p:spPr>
            <a:xfrm>
              <a:off x="4353003" y="2556450"/>
              <a:ext cx="72448" cy="72448"/>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85" name="Rectangle 284">
              <a:extLst>
                <a:ext uri="{FF2B5EF4-FFF2-40B4-BE49-F238E27FC236}">
                  <a16:creationId xmlns:a16="http://schemas.microsoft.com/office/drawing/2014/main" id="{E74629A7-8B91-49F8-ADF8-3F0C0E3998D4}"/>
                </a:ext>
              </a:extLst>
            </p:cNvPr>
            <p:cNvSpPr/>
            <p:nvPr/>
          </p:nvSpPr>
          <p:spPr>
            <a:xfrm>
              <a:off x="4353003" y="2681741"/>
              <a:ext cx="72448" cy="72448"/>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sp>
        <p:nvSpPr>
          <p:cNvPr id="82" name="Rectangle 81">
            <a:extLst>
              <a:ext uri="{FF2B5EF4-FFF2-40B4-BE49-F238E27FC236}">
                <a16:creationId xmlns:a16="http://schemas.microsoft.com/office/drawing/2014/main" id="{C204D9FA-C468-42F1-8C98-3B2220FC1B44}"/>
              </a:ext>
            </a:extLst>
          </p:cNvPr>
          <p:cNvSpPr/>
          <p:nvPr/>
        </p:nvSpPr>
        <p:spPr>
          <a:xfrm>
            <a:off x="6953448" y="366744"/>
            <a:ext cx="3749040" cy="701731"/>
          </a:xfrm>
          <a:prstGeom prst="rect">
            <a:avLst/>
          </a:prstGeom>
        </p:spPr>
        <p:txBody>
          <a:bodyPr vert="horz" wrap="square" lIns="182880" tIns="146304" rIns="182880" bIns="146304" rtlCol="0" anchor="t">
            <a:noAutofit/>
          </a:bodyPr>
          <a:lstStyle/>
          <a:p>
            <a:pPr defTabSz="1097278">
              <a:lnSpc>
                <a:spcPct val="90000"/>
              </a:lnSpc>
              <a:spcBef>
                <a:spcPct val="0"/>
              </a:spcBef>
            </a:pPr>
            <a:r>
              <a:rPr lang="en-US" sz="4800" spc="-120" dirty="0">
                <a:ln w="3175">
                  <a:noFill/>
                </a:ln>
                <a:solidFill>
                  <a:schemeClr val="bg2"/>
                </a:solidFill>
                <a:latin typeface="+mj-lt"/>
                <a:ea typeface="Amazon Ember Light" panose="020B0403020204020204" pitchFamily="34" charset="0"/>
                <a:cs typeface="Amazon Ember Light" panose="020B0403020204020204" pitchFamily="34" charset="0"/>
              </a:rPr>
              <a:t>development</a:t>
            </a:r>
          </a:p>
        </p:txBody>
      </p:sp>
    </p:spTree>
    <p:extLst>
      <p:ext uri="{BB962C8B-B14F-4D97-AF65-F5344CB8AC3E}">
        <p14:creationId xmlns:p14="http://schemas.microsoft.com/office/powerpoint/2010/main" val="3942302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349"/>
                                          </p:stCondLst>
                                        </p:cTn>
                                        <p:tgtEl>
                                          <p:spTgt spid="131"/>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350" fill="hold"/>
                                        <p:tgtEl>
                                          <p:spTgt spid="131"/>
                                        </p:tgtEl>
                                      </p:cBhvr>
                                      <p:by x="0" y="100000"/>
                                    </p:animScale>
                                  </p:childTnLst>
                                </p:cTn>
                              </p:par>
                            </p:childTnLst>
                          </p:cTn>
                        </p:par>
                        <p:par>
                          <p:cTn id="9" fill="hold">
                            <p:stCondLst>
                              <p:cond delay="700"/>
                            </p:stCondLst>
                            <p:childTnLst>
                              <p:par>
                                <p:cTn id="10" presetID="42" presetClass="path" presetSubtype="0" accel="50000" decel="50000" fill="hold" grpId="2" nodeType="afterEffect">
                                  <p:stCondLst>
                                    <p:cond delay="0"/>
                                  </p:stCondLst>
                                  <p:childTnLst>
                                    <p:animMotion origin="layout" path="M -1.38889E-7 2.53086E-6 L -0.03526 2.53086E-6 " pathEditMode="relative" rAng="0" ptsTypes="AA">
                                      <p:cBhvr>
                                        <p:cTn id="11" dur="500" fill="hold"/>
                                        <p:tgtEl>
                                          <p:spTgt spid="131"/>
                                        </p:tgtEl>
                                        <p:attrNameLst>
                                          <p:attrName>ppt_x</p:attrName>
                                          <p:attrName>ppt_y</p:attrName>
                                        </p:attrNameLst>
                                      </p:cBhvr>
                                      <p:rCtr x="-1769" y="0"/>
                                    </p:animMotion>
                                  </p:childTnLst>
                                </p:cTn>
                              </p:par>
                              <p:par>
                                <p:cTn id="12" presetID="42" presetClass="path" presetSubtype="0" accel="50000" decel="50000" fill="hold" grpId="2" nodeType="withEffect">
                                  <p:stCondLst>
                                    <p:cond delay="0"/>
                                  </p:stCondLst>
                                  <p:childTnLst>
                                    <p:animMotion origin="layout" path="M -1.38889E-7 2.53086E-6 L -0.03526 2.53086E-6 " pathEditMode="relative" rAng="0" ptsTypes="AA">
                                      <p:cBhvr>
                                        <p:cTn id="13" dur="500" fill="hold"/>
                                        <p:tgtEl>
                                          <p:spTgt spid="82"/>
                                        </p:tgtEl>
                                        <p:attrNameLst>
                                          <p:attrName>ppt_x</p:attrName>
                                          <p:attrName>ppt_y</p:attrName>
                                        </p:attrNameLst>
                                      </p:cBhvr>
                                      <p:rCtr x="-1769" y="0"/>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9"/>
                                          </p:stCondLst>
                                        </p:cTn>
                                        <p:tgtEl>
                                          <p:spTgt spid="62"/>
                                        </p:tgtEl>
                                        <p:attrNameLst>
                                          <p:attrName>style.visibility</p:attrName>
                                        </p:attrNameLst>
                                      </p:cBhvr>
                                      <p:to>
                                        <p:strVal val="visible"/>
                                      </p:to>
                                    </p:set>
                                  </p:childTnLst>
                                </p:cTn>
                              </p:par>
                              <p:par>
                                <p:cTn id="18" presetID="42" presetClass="path" presetSubtype="0" decel="100000" fill="hold" nodeType="withEffect">
                                  <p:stCondLst>
                                    <p:cond delay="0"/>
                                  </p:stCondLst>
                                  <p:childTnLst>
                                    <p:animMotion origin="layout" path="M -1.21011E-6 2.17885E-7 L -1.21011E-6 0.04358 " pathEditMode="relative" rAng="0" ptsTypes="AA">
                                      <p:cBhvr>
                                        <p:cTn id="19" dur="500" spd="-100000" fill="hold"/>
                                        <p:tgtEl>
                                          <p:spTgt spid="62"/>
                                        </p:tgtEl>
                                        <p:attrNameLst>
                                          <p:attrName>ppt_x</p:attrName>
                                          <p:attrName>ppt_y</p:attrName>
                                        </p:attrNameLst>
                                      </p:cBhvr>
                                      <p:rCtr x="0" y="2179"/>
                                    </p:animMotion>
                                  </p:childTnLst>
                                </p:cTn>
                              </p:par>
                              <p:par>
                                <p:cTn id="20" presetID="1" presetClass="entr" presetSubtype="0" fill="hold" grpId="0" nodeType="withEffect">
                                  <p:stCondLst>
                                    <p:cond delay="150"/>
                                  </p:stCondLst>
                                  <p:childTnLst>
                                    <p:set>
                                      <p:cBhvr>
                                        <p:cTn id="21" dur="1" fill="hold">
                                          <p:stCondLst>
                                            <p:cond delay="9"/>
                                          </p:stCondLst>
                                        </p:cTn>
                                        <p:tgtEl>
                                          <p:spTgt spid="180"/>
                                        </p:tgtEl>
                                        <p:attrNameLst>
                                          <p:attrName>style.visibility</p:attrName>
                                        </p:attrNameLst>
                                      </p:cBhvr>
                                      <p:to>
                                        <p:strVal val="visible"/>
                                      </p:to>
                                    </p:set>
                                  </p:childTnLst>
                                </p:cTn>
                              </p:par>
                              <p:par>
                                <p:cTn id="22" presetID="42" presetClass="path" presetSubtype="0" decel="100000" fill="hold" grpId="1" nodeType="withEffect">
                                  <p:stCondLst>
                                    <p:cond delay="150"/>
                                  </p:stCondLst>
                                  <p:childTnLst>
                                    <p:animMotion origin="layout" path="M -1.21011E-6 2.17885E-7 L -1.21011E-6 0.04358 " pathEditMode="relative" rAng="0" ptsTypes="AA">
                                      <p:cBhvr>
                                        <p:cTn id="23" dur="500" spd="-100000" fill="hold"/>
                                        <p:tgtEl>
                                          <p:spTgt spid="180"/>
                                        </p:tgtEl>
                                        <p:attrNameLst>
                                          <p:attrName>ppt_x</p:attrName>
                                          <p:attrName>ppt_y</p:attrName>
                                        </p:attrNameLst>
                                      </p:cBhvr>
                                      <p:rCtr x="0" y="2179"/>
                                    </p:animMotion>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81"/>
                                        </p:tgtEl>
                                        <p:attrNameLst>
                                          <p:attrName>style.visibility</p:attrName>
                                        </p:attrNameLst>
                                      </p:cBhvr>
                                      <p:to>
                                        <p:strVal val="visible"/>
                                      </p:to>
                                    </p:set>
                                    <p:anim calcmode="lin" valueType="num">
                                      <p:cBhvr>
                                        <p:cTn id="28" dur="200" fill="hold"/>
                                        <p:tgtEl>
                                          <p:spTgt spid="281"/>
                                        </p:tgtEl>
                                        <p:attrNameLst>
                                          <p:attrName>ppt_w</p:attrName>
                                        </p:attrNameLst>
                                      </p:cBhvr>
                                      <p:tavLst>
                                        <p:tav tm="0">
                                          <p:val>
                                            <p:fltVal val="0"/>
                                          </p:val>
                                        </p:tav>
                                        <p:tav tm="100000">
                                          <p:val>
                                            <p:strVal val="#ppt_w"/>
                                          </p:val>
                                        </p:tav>
                                      </p:tavLst>
                                    </p:anim>
                                    <p:anim calcmode="lin" valueType="num">
                                      <p:cBhvr>
                                        <p:cTn id="29" dur="200" fill="hold"/>
                                        <p:tgtEl>
                                          <p:spTgt spid="281"/>
                                        </p:tgtEl>
                                        <p:attrNameLst>
                                          <p:attrName>ppt_h</p:attrName>
                                        </p:attrNameLst>
                                      </p:cBhvr>
                                      <p:tavLst>
                                        <p:tav tm="0">
                                          <p:val>
                                            <p:fltVal val="0"/>
                                          </p:val>
                                        </p:tav>
                                        <p:tav tm="100000">
                                          <p:val>
                                            <p:strVal val="#ppt_h"/>
                                          </p:val>
                                        </p:tav>
                                      </p:tavLst>
                                    </p:anim>
                                    <p:animEffect transition="in" filter="fade">
                                      <p:cBhvr>
                                        <p:cTn id="30" dur="200"/>
                                        <p:tgtEl>
                                          <p:spTgt spid="281"/>
                                        </p:tgtEl>
                                      </p:cBhvr>
                                    </p:animEffect>
                                  </p:childTnLst>
                                </p:cTn>
                              </p:par>
                              <p:par>
                                <p:cTn id="31" presetID="1" presetClass="entr" presetSubtype="0" fill="hold" nodeType="withEffect">
                                  <p:stCondLst>
                                    <p:cond delay="150"/>
                                  </p:stCondLst>
                                  <p:childTnLst>
                                    <p:set>
                                      <p:cBhvr>
                                        <p:cTn id="32" dur="1" fill="hold">
                                          <p:stCondLst>
                                            <p:cond delay="9"/>
                                          </p:stCondLst>
                                        </p:cTn>
                                        <p:tgtEl>
                                          <p:spTgt spid="286"/>
                                        </p:tgtEl>
                                        <p:attrNameLst>
                                          <p:attrName>style.visibility</p:attrName>
                                        </p:attrNameLst>
                                      </p:cBhvr>
                                      <p:to>
                                        <p:strVal val="visible"/>
                                      </p:to>
                                    </p:set>
                                  </p:childTnLst>
                                </p:cTn>
                              </p:par>
                              <p:par>
                                <p:cTn id="33" presetID="42" presetClass="path" presetSubtype="0" decel="100000" fill="hold" nodeType="withEffect">
                                  <p:stCondLst>
                                    <p:cond delay="150"/>
                                  </p:stCondLst>
                                  <p:childTnLst>
                                    <p:animMotion origin="layout" path="M -1.21011E-6 2.17885E-7 L -1.21011E-6 0.04358 " pathEditMode="relative" rAng="0" ptsTypes="AA">
                                      <p:cBhvr>
                                        <p:cTn id="34" dur="500" spd="-100000" fill="hold"/>
                                        <p:tgtEl>
                                          <p:spTgt spid="286"/>
                                        </p:tgtEl>
                                        <p:attrNameLst>
                                          <p:attrName>ppt_x</p:attrName>
                                          <p:attrName>ppt_y</p:attrName>
                                        </p:attrNameLst>
                                      </p:cBhvr>
                                      <p:rCtr x="0" y="2179"/>
                                    </p:animMotion>
                                  </p:childTnLst>
                                </p:cTn>
                              </p:par>
                              <p:par>
                                <p:cTn id="35" presetID="1" presetClass="entr" presetSubtype="0" fill="hold" grpId="0" nodeType="withEffect">
                                  <p:stCondLst>
                                    <p:cond delay="300"/>
                                  </p:stCondLst>
                                  <p:childTnLst>
                                    <p:set>
                                      <p:cBhvr>
                                        <p:cTn id="36" dur="1" fill="hold">
                                          <p:stCondLst>
                                            <p:cond delay="9"/>
                                          </p:stCondLst>
                                        </p:cTn>
                                        <p:tgtEl>
                                          <p:spTgt spid="181"/>
                                        </p:tgtEl>
                                        <p:attrNameLst>
                                          <p:attrName>style.visibility</p:attrName>
                                        </p:attrNameLst>
                                      </p:cBhvr>
                                      <p:to>
                                        <p:strVal val="visible"/>
                                      </p:to>
                                    </p:set>
                                  </p:childTnLst>
                                </p:cTn>
                              </p:par>
                              <p:par>
                                <p:cTn id="37" presetID="42" presetClass="path" presetSubtype="0" decel="100000" fill="hold" grpId="1" nodeType="withEffect">
                                  <p:stCondLst>
                                    <p:cond delay="300"/>
                                  </p:stCondLst>
                                  <p:childTnLst>
                                    <p:animMotion origin="layout" path="M -1.21011E-6 2.17885E-7 L -1.21011E-6 0.04358 " pathEditMode="relative" rAng="0" ptsTypes="AA">
                                      <p:cBhvr>
                                        <p:cTn id="38" dur="500" spd="-100000" fill="hold"/>
                                        <p:tgtEl>
                                          <p:spTgt spid="181"/>
                                        </p:tgtEl>
                                        <p:attrNameLst>
                                          <p:attrName>ppt_x</p:attrName>
                                          <p:attrName>ppt_y</p:attrName>
                                        </p:attrNameLst>
                                      </p:cBhvr>
                                      <p:rCtr x="0" y="2179"/>
                                    </p:animMotion>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p:cTn id="43" dur="200" fill="hold"/>
                                        <p:tgtEl>
                                          <p:spTgt spid="57"/>
                                        </p:tgtEl>
                                        <p:attrNameLst>
                                          <p:attrName>ppt_w</p:attrName>
                                        </p:attrNameLst>
                                      </p:cBhvr>
                                      <p:tavLst>
                                        <p:tav tm="0">
                                          <p:val>
                                            <p:fltVal val="0"/>
                                          </p:val>
                                        </p:tav>
                                        <p:tav tm="100000">
                                          <p:val>
                                            <p:strVal val="#ppt_w"/>
                                          </p:val>
                                        </p:tav>
                                      </p:tavLst>
                                    </p:anim>
                                    <p:anim calcmode="lin" valueType="num">
                                      <p:cBhvr>
                                        <p:cTn id="44" dur="200" fill="hold"/>
                                        <p:tgtEl>
                                          <p:spTgt spid="57"/>
                                        </p:tgtEl>
                                        <p:attrNameLst>
                                          <p:attrName>ppt_h</p:attrName>
                                        </p:attrNameLst>
                                      </p:cBhvr>
                                      <p:tavLst>
                                        <p:tav tm="0">
                                          <p:val>
                                            <p:fltVal val="0"/>
                                          </p:val>
                                        </p:tav>
                                        <p:tav tm="100000">
                                          <p:val>
                                            <p:strVal val="#ppt_h"/>
                                          </p:val>
                                        </p:tav>
                                      </p:tavLst>
                                    </p:anim>
                                    <p:animEffect transition="in" filter="fade">
                                      <p:cBhvr>
                                        <p:cTn id="45" dur="200"/>
                                        <p:tgtEl>
                                          <p:spTgt spid="57"/>
                                        </p:tgtEl>
                                      </p:cBhvr>
                                    </p:animEffect>
                                  </p:childTnLst>
                                </p:cTn>
                              </p:par>
                              <p:par>
                                <p:cTn id="46" presetID="1" presetClass="entr" presetSubtype="0" fill="hold" nodeType="withEffect">
                                  <p:stCondLst>
                                    <p:cond delay="150"/>
                                  </p:stCondLst>
                                  <p:childTnLst>
                                    <p:set>
                                      <p:cBhvr>
                                        <p:cTn id="47" dur="1" fill="hold">
                                          <p:stCondLst>
                                            <p:cond delay="9"/>
                                          </p:stCondLst>
                                        </p:cTn>
                                        <p:tgtEl>
                                          <p:spTgt spid="56"/>
                                        </p:tgtEl>
                                        <p:attrNameLst>
                                          <p:attrName>style.visibility</p:attrName>
                                        </p:attrNameLst>
                                      </p:cBhvr>
                                      <p:to>
                                        <p:strVal val="visible"/>
                                      </p:to>
                                    </p:set>
                                  </p:childTnLst>
                                </p:cTn>
                              </p:par>
                              <p:par>
                                <p:cTn id="48" presetID="42" presetClass="path" presetSubtype="0" decel="100000" fill="hold" nodeType="withEffect">
                                  <p:stCondLst>
                                    <p:cond delay="150"/>
                                  </p:stCondLst>
                                  <p:childTnLst>
                                    <p:animMotion origin="layout" path="M -1.21011E-6 2.17885E-7 L -1.21011E-6 0.04358 " pathEditMode="relative" rAng="0" ptsTypes="AA">
                                      <p:cBhvr>
                                        <p:cTn id="49" dur="500" spd="-100000" fill="hold"/>
                                        <p:tgtEl>
                                          <p:spTgt spid="56"/>
                                        </p:tgtEl>
                                        <p:attrNameLst>
                                          <p:attrName>ppt_x</p:attrName>
                                          <p:attrName>ppt_y</p:attrName>
                                        </p:attrNameLst>
                                      </p:cBhvr>
                                      <p:rCtr x="0" y="2179"/>
                                    </p:animMotion>
                                  </p:childTnLst>
                                </p:cTn>
                              </p:par>
                              <p:par>
                                <p:cTn id="50" presetID="1" presetClass="entr" presetSubtype="0" fill="hold" grpId="0" nodeType="withEffect">
                                  <p:stCondLst>
                                    <p:cond delay="300"/>
                                  </p:stCondLst>
                                  <p:childTnLst>
                                    <p:set>
                                      <p:cBhvr>
                                        <p:cTn id="51" dur="1" fill="hold">
                                          <p:stCondLst>
                                            <p:cond delay="9"/>
                                          </p:stCondLst>
                                        </p:cTn>
                                        <p:tgtEl>
                                          <p:spTgt spid="189"/>
                                        </p:tgtEl>
                                        <p:attrNameLst>
                                          <p:attrName>style.visibility</p:attrName>
                                        </p:attrNameLst>
                                      </p:cBhvr>
                                      <p:to>
                                        <p:strVal val="visible"/>
                                      </p:to>
                                    </p:set>
                                  </p:childTnLst>
                                </p:cTn>
                              </p:par>
                              <p:par>
                                <p:cTn id="52" presetID="42" presetClass="path" presetSubtype="0" decel="100000" fill="hold" grpId="1" nodeType="withEffect">
                                  <p:stCondLst>
                                    <p:cond delay="300"/>
                                  </p:stCondLst>
                                  <p:childTnLst>
                                    <p:animMotion origin="layout" path="M -1.21011E-6 2.17885E-7 L -1.21011E-6 0.04358 " pathEditMode="relative" rAng="0" ptsTypes="AA">
                                      <p:cBhvr>
                                        <p:cTn id="53" dur="500" spd="-100000" fill="hold"/>
                                        <p:tgtEl>
                                          <p:spTgt spid="189"/>
                                        </p:tgtEl>
                                        <p:attrNameLst>
                                          <p:attrName>ppt_x</p:attrName>
                                          <p:attrName>ppt_y</p:attrName>
                                        </p:attrNameLst>
                                      </p:cBhvr>
                                      <p:rCtr x="0" y="2179"/>
                                    </p:animMotion>
                                  </p:childTnLst>
                                </p:cTn>
                              </p:par>
                              <p:par>
                                <p:cTn id="54" presetID="10" presetClass="entr" presetSubtype="0" fill="hold" grpId="0" nodeType="withEffect">
                                  <p:stCondLst>
                                    <p:cond delay="0"/>
                                  </p:stCondLst>
                                  <p:childTnLst>
                                    <p:set>
                                      <p:cBhvr>
                                        <p:cTn id="55" dur="1" fill="hold">
                                          <p:stCondLst>
                                            <p:cond delay="0"/>
                                          </p:stCondLst>
                                        </p:cTn>
                                        <p:tgtEl>
                                          <p:spTgt spid="81"/>
                                        </p:tgtEl>
                                        <p:attrNameLst>
                                          <p:attrName>style.visibility</p:attrName>
                                        </p:attrNameLst>
                                      </p:cBhvr>
                                      <p:to>
                                        <p:strVal val="visible"/>
                                      </p:to>
                                    </p:set>
                                    <p:animEffect transition="in" filter="fade">
                                      <p:cBhvr>
                                        <p:cTn id="56" dur="500"/>
                                        <p:tgtEl>
                                          <p:spTgt spid="81"/>
                                        </p:tgtEl>
                                      </p:cBhvr>
                                    </p:animEffect>
                                  </p:childTnLst>
                                </p:cTn>
                              </p:par>
                              <p:par>
                                <p:cTn id="57" presetID="42" presetClass="path" presetSubtype="0" decel="100000" fill="hold" grpId="1" nodeType="withEffect">
                                  <p:stCondLst>
                                    <p:cond delay="0"/>
                                  </p:stCondLst>
                                  <p:childTnLst>
                                    <p:animMotion origin="layout" path="M 4.93056E-6 -1.35802E-6 L 4.93056E-6 0.0436 " pathEditMode="relative" rAng="0" ptsTypes="AA">
                                      <p:cBhvr>
                                        <p:cTn id="58" dur="500" spd="-100000" fill="hold"/>
                                        <p:tgtEl>
                                          <p:spTgt spid="81"/>
                                        </p:tgtEl>
                                        <p:attrNameLst>
                                          <p:attrName>ppt_x</p:attrName>
                                          <p:attrName>ppt_y</p:attrName>
                                        </p:attrNameLst>
                                      </p:cBhvr>
                                      <p:rCtr x="0" y="21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1" grpId="1"/>
      <p:bldP spid="131" grpId="0" animBg="1"/>
      <p:bldP spid="131" grpId="1" animBg="1"/>
      <p:bldP spid="131" grpId="2" animBg="1"/>
      <p:bldP spid="180" grpId="0"/>
      <p:bldP spid="180" grpId="1"/>
      <p:bldP spid="181" grpId="0"/>
      <p:bldP spid="181" grpId="1"/>
      <p:bldP spid="189" grpId="0"/>
      <p:bldP spid="189" grpId="1"/>
      <p:bldP spid="57" grpId="0" animBg="1"/>
      <p:bldP spid="281" grpId="0" animBg="1"/>
      <p:bldP spid="82" grpId="2"/>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768B03-1335-4CA3-B694-7B77B53AD69E}"/>
              </a:ext>
            </a:extLst>
          </p:cNvPr>
          <p:cNvSpPr/>
          <p:nvPr/>
        </p:nvSpPr>
        <p:spPr>
          <a:xfrm>
            <a:off x="0" y="0"/>
            <a:ext cx="14630400" cy="8328074"/>
          </a:xfrm>
          <a:prstGeom prst="rect">
            <a:avLst/>
          </a:prstGeom>
          <a:gradFill>
            <a:gsLst>
              <a:gs pos="51000">
                <a:schemeClr val="accent2"/>
              </a:gs>
              <a:gs pos="100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grpSp>
        <p:nvGrpSpPr>
          <p:cNvPr id="134" name="Group 133">
            <a:extLst>
              <a:ext uri="{FF2B5EF4-FFF2-40B4-BE49-F238E27FC236}">
                <a16:creationId xmlns:a16="http://schemas.microsoft.com/office/drawing/2014/main" id="{8679BD87-63A4-4FF0-BBC4-EE5A024D7C2F}"/>
              </a:ext>
            </a:extLst>
          </p:cNvPr>
          <p:cNvGrpSpPr/>
          <p:nvPr/>
        </p:nvGrpSpPr>
        <p:grpSpPr>
          <a:xfrm flipH="1">
            <a:off x="11362605" y="2816692"/>
            <a:ext cx="328960" cy="197595"/>
            <a:chOff x="1003302" y="1140739"/>
            <a:chExt cx="422879" cy="243562"/>
          </a:xfrm>
          <a:solidFill>
            <a:schemeClr val="accent1"/>
          </a:solidFill>
        </p:grpSpPr>
        <p:sp>
          <p:nvSpPr>
            <p:cNvPr id="135" name="Rectangle 134">
              <a:extLst>
                <a:ext uri="{FF2B5EF4-FFF2-40B4-BE49-F238E27FC236}">
                  <a16:creationId xmlns:a16="http://schemas.microsoft.com/office/drawing/2014/main" id="{98913008-A19F-4E5A-9C48-F5F382574D3C}"/>
                </a:ext>
              </a:extLst>
            </p:cNvPr>
            <p:cNvSpPr/>
            <p:nvPr/>
          </p:nvSpPr>
          <p:spPr>
            <a:xfrm>
              <a:off x="1003302" y="1181102"/>
              <a:ext cx="422879"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36" name="Freeform: Shape 135">
              <a:extLst>
                <a:ext uri="{FF2B5EF4-FFF2-40B4-BE49-F238E27FC236}">
                  <a16:creationId xmlns:a16="http://schemas.microsoft.com/office/drawing/2014/main" id="{BAAF8B00-D774-4881-8E79-07E17AA5064E}"/>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37" name="Freeform: Shape 136">
              <a:extLst>
                <a:ext uri="{FF2B5EF4-FFF2-40B4-BE49-F238E27FC236}">
                  <a16:creationId xmlns:a16="http://schemas.microsoft.com/office/drawing/2014/main" id="{99861866-8F71-46F0-9C73-A96B27DB1EB9}"/>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138" name="Group 137">
            <a:extLst>
              <a:ext uri="{FF2B5EF4-FFF2-40B4-BE49-F238E27FC236}">
                <a16:creationId xmlns:a16="http://schemas.microsoft.com/office/drawing/2014/main" id="{776D816D-CF1B-44FD-A394-8AB6D59DC137}"/>
              </a:ext>
            </a:extLst>
          </p:cNvPr>
          <p:cNvGrpSpPr/>
          <p:nvPr/>
        </p:nvGrpSpPr>
        <p:grpSpPr>
          <a:xfrm flipH="1">
            <a:off x="11371005" y="2481118"/>
            <a:ext cx="159142" cy="197595"/>
            <a:chOff x="1221603" y="1140739"/>
            <a:chExt cx="204578" cy="243562"/>
          </a:xfrm>
          <a:solidFill>
            <a:schemeClr val="accent2"/>
          </a:solidFill>
        </p:grpSpPr>
        <p:sp>
          <p:nvSpPr>
            <p:cNvPr id="139" name="Rectangle 138">
              <a:extLst>
                <a:ext uri="{FF2B5EF4-FFF2-40B4-BE49-F238E27FC236}">
                  <a16:creationId xmlns:a16="http://schemas.microsoft.com/office/drawing/2014/main" id="{0EFD497D-07EC-4DDF-8F83-B16CB1A5D7EC}"/>
                </a:ext>
              </a:extLst>
            </p:cNvPr>
            <p:cNvSpPr/>
            <p:nvPr/>
          </p:nvSpPr>
          <p:spPr>
            <a:xfrm>
              <a:off x="1221603" y="1181102"/>
              <a:ext cx="204578"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40" name="Freeform: Shape 139">
              <a:extLst>
                <a:ext uri="{FF2B5EF4-FFF2-40B4-BE49-F238E27FC236}">
                  <a16:creationId xmlns:a16="http://schemas.microsoft.com/office/drawing/2014/main" id="{00D23183-AD4F-4367-B41C-20DDFBC47BEF}"/>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141" name="Group 140">
            <a:extLst>
              <a:ext uri="{FF2B5EF4-FFF2-40B4-BE49-F238E27FC236}">
                <a16:creationId xmlns:a16="http://schemas.microsoft.com/office/drawing/2014/main" id="{6700803D-D9AD-4976-9E64-665B1C804559}"/>
              </a:ext>
            </a:extLst>
          </p:cNvPr>
          <p:cNvGrpSpPr/>
          <p:nvPr/>
        </p:nvGrpSpPr>
        <p:grpSpPr>
          <a:xfrm flipH="1">
            <a:off x="11849674" y="3144022"/>
            <a:ext cx="483645" cy="199822"/>
            <a:chOff x="3952949" y="2641232"/>
            <a:chExt cx="307940" cy="127228"/>
          </a:xfrm>
          <a:solidFill>
            <a:schemeClr val="accent2"/>
          </a:solidFill>
        </p:grpSpPr>
        <p:sp>
          <p:nvSpPr>
            <p:cNvPr id="142" name="Rectangle 141">
              <a:extLst>
                <a:ext uri="{FF2B5EF4-FFF2-40B4-BE49-F238E27FC236}">
                  <a16:creationId xmlns:a16="http://schemas.microsoft.com/office/drawing/2014/main" id="{100B3975-AF95-42C0-86D8-46FA2E41B370}"/>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43" name="Freeform: Shape 142">
              <a:extLst>
                <a:ext uri="{FF2B5EF4-FFF2-40B4-BE49-F238E27FC236}">
                  <a16:creationId xmlns:a16="http://schemas.microsoft.com/office/drawing/2014/main" id="{EDBBA69D-DD56-4AD7-8290-6195853661AD}"/>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44" name="Freeform: Shape 143">
              <a:extLst>
                <a:ext uri="{FF2B5EF4-FFF2-40B4-BE49-F238E27FC236}">
                  <a16:creationId xmlns:a16="http://schemas.microsoft.com/office/drawing/2014/main" id="{26A347E7-FDDD-4CBB-8529-F405D3CCAA49}"/>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45" name="Freeform: Shape 144">
              <a:extLst>
                <a:ext uri="{FF2B5EF4-FFF2-40B4-BE49-F238E27FC236}">
                  <a16:creationId xmlns:a16="http://schemas.microsoft.com/office/drawing/2014/main" id="{EBB64D72-9EDD-4196-8798-6FCEB1A28311}"/>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146" name="Group 145">
            <a:extLst>
              <a:ext uri="{FF2B5EF4-FFF2-40B4-BE49-F238E27FC236}">
                <a16:creationId xmlns:a16="http://schemas.microsoft.com/office/drawing/2014/main" id="{D92D3B83-79D3-4548-94CA-45ABEFD6C455}"/>
              </a:ext>
            </a:extLst>
          </p:cNvPr>
          <p:cNvGrpSpPr/>
          <p:nvPr/>
        </p:nvGrpSpPr>
        <p:grpSpPr>
          <a:xfrm flipH="1">
            <a:off x="11849674" y="2978491"/>
            <a:ext cx="483645" cy="199822"/>
            <a:chOff x="3952949" y="2641232"/>
            <a:chExt cx="307940" cy="127228"/>
          </a:xfrm>
          <a:solidFill>
            <a:schemeClr val="accent2"/>
          </a:solidFill>
        </p:grpSpPr>
        <p:sp>
          <p:nvSpPr>
            <p:cNvPr id="147" name="Rectangle 146">
              <a:extLst>
                <a:ext uri="{FF2B5EF4-FFF2-40B4-BE49-F238E27FC236}">
                  <a16:creationId xmlns:a16="http://schemas.microsoft.com/office/drawing/2014/main" id="{CF2B8705-E2F8-4C3F-8BBC-C208FCC7A9AA}"/>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48" name="Freeform: Shape 147">
              <a:extLst>
                <a:ext uri="{FF2B5EF4-FFF2-40B4-BE49-F238E27FC236}">
                  <a16:creationId xmlns:a16="http://schemas.microsoft.com/office/drawing/2014/main" id="{CAB75552-8C89-48F1-A238-9A9F50BD3300}"/>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49" name="Freeform: Shape 148">
              <a:extLst>
                <a:ext uri="{FF2B5EF4-FFF2-40B4-BE49-F238E27FC236}">
                  <a16:creationId xmlns:a16="http://schemas.microsoft.com/office/drawing/2014/main" id="{109E31AF-87D9-46E1-9534-8296A4DE96C7}"/>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50" name="Freeform: Shape 149">
              <a:extLst>
                <a:ext uri="{FF2B5EF4-FFF2-40B4-BE49-F238E27FC236}">
                  <a16:creationId xmlns:a16="http://schemas.microsoft.com/office/drawing/2014/main" id="{66A64F4C-9F9B-4A43-90AD-B3B8EF1D56C2}"/>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151" name="Group 150">
            <a:extLst>
              <a:ext uri="{FF2B5EF4-FFF2-40B4-BE49-F238E27FC236}">
                <a16:creationId xmlns:a16="http://schemas.microsoft.com/office/drawing/2014/main" id="{8D2FC6B0-AA29-4557-AB75-61F8449C0455}"/>
              </a:ext>
            </a:extLst>
          </p:cNvPr>
          <p:cNvGrpSpPr/>
          <p:nvPr/>
        </p:nvGrpSpPr>
        <p:grpSpPr>
          <a:xfrm flipH="1">
            <a:off x="11688530" y="2811068"/>
            <a:ext cx="483645" cy="199822"/>
            <a:chOff x="3952949" y="2641232"/>
            <a:chExt cx="307940" cy="127228"/>
          </a:xfrm>
          <a:solidFill>
            <a:schemeClr val="accent2"/>
          </a:solidFill>
        </p:grpSpPr>
        <p:sp>
          <p:nvSpPr>
            <p:cNvPr id="152" name="Rectangle 151">
              <a:extLst>
                <a:ext uri="{FF2B5EF4-FFF2-40B4-BE49-F238E27FC236}">
                  <a16:creationId xmlns:a16="http://schemas.microsoft.com/office/drawing/2014/main" id="{73F4C12E-2992-4AA4-AC6F-B7AACE8002F3}"/>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53" name="Freeform: Shape 152">
              <a:extLst>
                <a:ext uri="{FF2B5EF4-FFF2-40B4-BE49-F238E27FC236}">
                  <a16:creationId xmlns:a16="http://schemas.microsoft.com/office/drawing/2014/main" id="{1A5B866A-367A-4161-B777-C5D2949D359D}"/>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54" name="Freeform: Shape 153">
              <a:extLst>
                <a:ext uri="{FF2B5EF4-FFF2-40B4-BE49-F238E27FC236}">
                  <a16:creationId xmlns:a16="http://schemas.microsoft.com/office/drawing/2014/main" id="{9B6D36B2-0EAF-4DE6-9A40-0E87A094B63A}"/>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55" name="Freeform: Shape 154">
              <a:extLst>
                <a:ext uri="{FF2B5EF4-FFF2-40B4-BE49-F238E27FC236}">
                  <a16:creationId xmlns:a16="http://schemas.microsoft.com/office/drawing/2014/main" id="{5F726ACD-3EA1-4A4E-B124-F6766A85FD5D}"/>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156" name="Group 155">
            <a:extLst>
              <a:ext uri="{FF2B5EF4-FFF2-40B4-BE49-F238E27FC236}">
                <a16:creationId xmlns:a16="http://schemas.microsoft.com/office/drawing/2014/main" id="{98427F97-9324-4188-B7A8-8346A477813E}"/>
              </a:ext>
            </a:extLst>
          </p:cNvPr>
          <p:cNvGrpSpPr/>
          <p:nvPr/>
        </p:nvGrpSpPr>
        <p:grpSpPr>
          <a:xfrm flipH="1">
            <a:off x="11688530" y="2644939"/>
            <a:ext cx="483645" cy="199822"/>
            <a:chOff x="3952949" y="2641232"/>
            <a:chExt cx="307940" cy="127228"/>
          </a:xfrm>
          <a:solidFill>
            <a:schemeClr val="accent2"/>
          </a:solidFill>
        </p:grpSpPr>
        <p:sp>
          <p:nvSpPr>
            <p:cNvPr id="157" name="Rectangle 156">
              <a:extLst>
                <a:ext uri="{FF2B5EF4-FFF2-40B4-BE49-F238E27FC236}">
                  <a16:creationId xmlns:a16="http://schemas.microsoft.com/office/drawing/2014/main" id="{34C89F6D-8A7B-4511-89FB-73BFB85810CC}"/>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58" name="Freeform: Shape 157">
              <a:extLst>
                <a:ext uri="{FF2B5EF4-FFF2-40B4-BE49-F238E27FC236}">
                  <a16:creationId xmlns:a16="http://schemas.microsoft.com/office/drawing/2014/main" id="{BDE1DCB1-74AB-48C3-82C1-3D20B056143A}"/>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59" name="Freeform: Shape 158">
              <a:extLst>
                <a:ext uri="{FF2B5EF4-FFF2-40B4-BE49-F238E27FC236}">
                  <a16:creationId xmlns:a16="http://schemas.microsoft.com/office/drawing/2014/main" id="{7E5E79CD-C71C-460F-87A6-E22151BC566D}"/>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60" name="Freeform: Shape 159">
              <a:extLst>
                <a:ext uri="{FF2B5EF4-FFF2-40B4-BE49-F238E27FC236}">
                  <a16:creationId xmlns:a16="http://schemas.microsoft.com/office/drawing/2014/main" id="{0D1CA83A-0A18-4E2D-BB71-799BD68D919D}"/>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161" name="Group 160">
            <a:extLst>
              <a:ext uri="{FF2B5EF4-FFF2-40B4-BE49-F238E27FC236}">
                <a16:creationId xmlns:a16="http://schemas.microsoft.com/office/drawing/2014/main" id="{7BF63BCB-016E-41B8-A152-5D21DC27C18E}"/>
              </a:ext>
            </a:extLst>
          </p:cNvPr>
          <p:cNvGrpSpPr/>
          <p:nvPr/>
        </p:nvGrpSpPr>
        <p:grpSpPr>
          <a:xfrm flipH="1">
            <a:off x="11529365" y="2478891"/>
            <a:ext cx="483645" cy="199822"/>
            <a:chOff x="3952949" y="2641232"/>
            <a:chExt cx="307940" cy="127228"/>
          </a:xfrm>
          <a:solidFill>
            <a:schemeClr val="accent2"/>
          </a:solidFill>
        </p:grpSpPr>
        <p:sp>
          <p:nvSpPr>
            <p:cNvPr id="162" name="Rectangle 161">
              <a:extLst>
                <a:ext uri="{FF2B5EF4-FFF2-40B4-BE49-F238E27FC236}">
                  <a16:creationId xmlns:a16="http://schemas.microsoft.com/office/drawing/2014/main" id="{44C4D801-C7BD-4AE3-BC21-E8F1CF1DDF23}"/>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63" name="Freeform: Shape 162">
              <a:extLst>
                <a:ext uri="{FF2B5EF4-FFF2-40B4-BE49-F238E27FC236}">
                  <a16:creationId xmlns:a16="http://schemas.microsoft.com/office/drawing/2014/main" id="{B74F2D25-CFC4-4E1A-A59A-6854534A9C64}"/>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64" name="Freeform: Shape 163">
              <a:extLst>
                <a:ext uri="{FF2B5EF4-FFF2-40B4-BE49-F238E27FC236}">
                  <a16:creationId xmlns:a16="http://schemas.microsoft.com/office/drawing/2014/main" id="{BFD68834-EB8B-4A9F-BF10-5665DA1CCFD4}"/>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65" name="Freeform: Shape 164">
              <a:extLst>
                <a:ext uri="{FF2B5EF4-FFF2-40B4-BE49-F238E27FC236}">
                  <a16:creationId xmlns:a16="http://schemas.microsoft.com/office/drawing/2014/main" id="{EDECAD35-90A9-467C-A0D9-40BDB358A673}"/>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166" name="Group 165">
            <a:extLst>
              <a:ext uri="{FF2B5EF4-FFF2-40B4-BE49-F238E27FC236}">
                <a16:creationId xmlns:a16="http://schemas.microsoft.com/office/drawing/2014/main" id="{D43C1203-8827-4BFF-804C-A7390C5AEC8F}"/>
              </a:ext>
            </a:extLst>
          </p:cNvPr>
          <p:cNvGrpSpPr/>
          <p:nvPr/>
        </p:nvGrpSpPr>
        <p:grpSpPr>
          <a:xfrm flipH="1">
            <a:off x="11529586" y="2313460"/>
            <a:ext cx="483645" cy="199822"/>
            <a:chOff x="3952949" y="2641232"/>
            <a:chExt cx="307940" cy="127228"/>
          </a:xfrm>
          <a:solidFill>
            <a:schemeClr val="accent2"/>
          </a:solidFill>
        </p:grpSpPr>
        <p:sp>
          <p:nvSpPr>
            <p:cNvPr id="167" name="Rectangle 166">
              <a:extLst>
                <a:ext uri="{FF2B5EF4-FFF2-40B4-BE49-F238E27FC236}">
                  <a16:creationId xmlns:a16="http://schemas.microsoft.com/office/drawing/2014/main" id="{7E854849-D945-4DCF-B5A3-9FEA0D3889FB}"/>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68" name="Freeform: Shape 167">
              <a:extLst>
                <a:ext uri="{FF2B5EF4-FFF2-40B4-BE49-F238E27FC236}">
                  <a16:creationId xmlns:a16="http://schemas.microsoft.com/office/drawing/2014/main" id="{C2200216-0E08-4755-A0CB-D82C24A231E4}"/>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69" name="Freeform: Shape 168">
              <a:extLst>
                <a:ext uri="{FF2B5EF4-FFF2-40B4-BE49-F238E27FC236}">
                  <a16:creationId xmlns:a16="http://schemas.microsoft.com/office/drawing/2014/main" id="{27B0EF4C-106B-414D-B5A4-2AD8A31568EE}"/>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70" name="Freeform: Shape 169">
              <a:extLst>
                <a:ext uri="{FF2B5EF4-FFF2-40B4-BE49-F238E27FC236}">
                  <a16:creationId xmlns:a16="http://schemas.microsoft.com/office/drawing/2014/main" id="{37EF2855-5954-426B-86F8-DD50CDC7D609}"/>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176" name="Group 175">
            <a:extLst>
              <a:ext uri="{FF2B5EF4-FFF2-40B4-BE49-F238E27FC236}">
                <a16:creationId xmlns:a16="http://schemas.microsoft.com/office/drawing/2014/main" id="{43C31DC1-726A-43D6-937A-652E2630489A}"/>
              </a:ext>
            </a:extLst>
          </p:cNvPr>
          <p:cNvGrpSpPr/>
          <p:nvPr/>
        </p:nvGrpSpPr>
        <p:grpSpPr>
          <a:xfrm>
            <a:off x="10529198" y="2812982"/>
            <a:ext cx="328960" cy="197595"/>
            <a:chOff x="1003302" y="1140739"/>
            <a:chExt cx="422879" cy="243562"/>
          </a:xfrm>
          <a:solidFill>
            <a:schemeClr val="accent1"/>
          </a:solidFill>
        </p:grpSpPr>
        <p:sp>
          <p:nvSpPr>
            <p:cNvPr id="177" name="Rectangle 176">
              <a:extLst>
                <a:ext uri="{FF2B5EF4-FFF2-40B4-BE49-F238E27FC236}">
                  <a16:creationId xmlns:a16="http://schemas.microsoft.com/office/drawing/2014/main" id="{58F7CE36-A422-48DE-A6C1-BB15B5128780}"/>
                </a:ext>
              </a:extLst>
            </p:cNvPr>
            <p:cNvSpPr/>
            <p:nvPr/>
          </p:nvSpPr>
          <p:spPr>
            <a:xfrm>
              <a:off x="1003302" y="1181102"/>
              <a:ext cx="422879"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78" name="Freeform: Shape 177">
              <a:extLst>
                <a:ext uri="{FF2B5EF4-FFF2-40B4-BE49-F238E27FC236}">
                  <a16:creationId xmlns:a16="http://schemas.microsoft.com/office/drawing/2014/main" id="{90A70B8F-9D01-4B1A-A464-4A2C084134CD}"/>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79" name="Freeform: Shape 178">
              <a:extLst>
                <a:ext uri="{FF2B5EF4-FFF2-40B4-BE49-F238E27FC236}">
                  <a16:creationId xmlns:a16="http://schemas.microsoft.com/office/drawing/2014/main" id="{93DA34A0-061E-4704-B386-1CB9EE30EE1C}"/>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182" name="Group 181">
            <a:extLst>
              <a:ext uri="{FF2B5EF4-FFF2-40B4-BE49-F238E27FC236}">
                <a16:creationId xmlns:a16="http://schemas.microsoft.com/office/drawing/2014/main" id="{A05DB26C-C283-46D4-8D4F-C22CF8B8E4FB}"/>
              </a:ext>
            </a:extLst>
          </p:cNvPr>
          <p:cNvGrpSpPr/>
          <p:nvPr/>
        </p:nvGrpSpPr>
        <p:grpSpPr>
          <a:xfrm>
            <a:off x="10527344" y="2648449"/>
            <a:ext cx="328960" cy="197595"/>
            <a:chOff x="1003302" y="1140739"/>
            <a:chExt cx="422879" cy="243562"/>
          </a:xfrm>
          <a:solidFill>
            <a:schemeClr val="accent1"/>
          </a:solidFill>
        </p:grpSpPr>
        <p:sp>
          <p:nvSpPr>
            <p:cNvPr id="183" name="Rectangle 182">
              <a:extLst>
                <a:ext uri="{FF2B5EF4-FFF2-40B4-BE49-F238E27FC236}">
                  <a16:creationId xmlns:a16="http://schemas.microsoft.com/office/drawing/2014/main" id="{7A35D5C6-595A-42C4-8B02-A0C6ACE35796}"/>
                </a:ext>
              </a:extLst>
            </p:cNvPr>
            <p:cNvSpPr/>
            <p:nvPr/>
          </p:nvSpPr>
          <p:spPr>
            <a:xfrm>
              <a:off x="1003302" y="1181102"/>
              <a:ext cx="422879"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84" name="Freeform: Shape 183">
              <a:extLst>
                <a:ext uri="{FF2B5EF4-FFF2-40B4-BE49-F238E27FC236}">
                  <a16:creationId xmlns:a16="http://schemas.microsoft.com/office/drawing/2014/main" id="{3716E371-B0AF-49C5-BE14-05D30D397E83}"/>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85" name="Freeform: Shape 184">
              <a:extLst>
                <a:ext uri="{FF2B5EF4-FFF2-40B4-BE49-F238E27FC236}">
                  <a16:creationId xmlns:a16="http://schemas.microsoft.com/office/drawing/2014/main" id="{AF168716-E813-47BE-AF1F-2AF6159CE80C}"/>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192" name="Group 191">
            <a:extLst>
              <a:ext uri="{FF2B5EF4-FFF2-40B4-BE49-F238E27FC236}">
                <a16:creationId xmlns:a16="http://schemas.microsoft.com/office/drawing/2014/main" id="{7CE9C0E7-717C-46F9-83F4-58D78C43E719}"/>
              </a:ext>
            </a:extLst>
          </p:cNvPr>
          <p:cNvGrpSpPr/>
          <p:nvPr/>
        </p:nvGrpSpPr>
        <p:grpSpPr>
          <a:xfrm flipH="1">
            <a:off x="11359797" y="2647742"/>
            <a:ext cx="328960" cy="197595"/>
            <a:chOff x="1003302" y="1140739"/>
            <a:chExt cx="422879" cy="243562"/>
          </a:xfrm>
          <a:solidFill>
            <a:schemeClr val="accent2"/>
          </a:solidFill>
        </p:grpSpPr>
        <p:sp>
          <p:nvSpPr>
            <p:cNvPr id="194" name="Rectangle 193">
              <a:extLst>
                <a:ext uri="{FF2B5EF4-FFF2-40B4-BE49-F238E27FC236}">
                  <a16:creationId xmlns:a16="http://schemas.microsoft.com/office/drawing/2014/main" id="{B1456B97-7051-4249-AAC6-35D9C8AECDC2}"/>
                </a:ext>
              </a:extLst>
            </p:cNvPr>
            <p:cNvSpPr/>
            <p:nvPr/>
          </p:nvSpPr>
          <p:spPr>
            <a:xfrm>
              <a:off x="1003302" y="1181102"/>
              <a:ext cx="422879"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95" name="Freeform: Shape 194">
              <a:extLst>
                <a:ext uri="{FF2B5EF4-FFF2-40B4-BE49-F238E27FC236}">
                  <a16:creationId xmlns:a16="http://schemas.microsoft.com/office/drawing/2014/main" id="{88DE0F04-E092-4D8C-ADA6-5911AC5C3200}"/>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96" name="Freeform: Shape 195">
              <a:extLst>
                <a:ext uri="{FF2B5EF4-FFF2-40B4-BE49-F238E27FC236}">
                  <a16:creationId xmlns:a16="http://schemas.microsoft.com/office/drawing/2014/main" id="{2C6CD367-2AAF-4341-98C9-8F6D9519EC0F}"/>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197" name="Group 196">
            <a:extLst>
              <a:ext uri="{FF2B5EF4-FFF2-40B4-BE49-F238E27FC236}">
                <a16:creationId xmlns:a16="http://schemas.microsoft.com/office/drawing/2014/main" id="{1163A2CA-F466-484C-B02F-192F71C01C13}"/>
              </a:ext>
            </a:extLst>
          </p:cNvPr>
          <p:cNvGrpSpPr/>
          <p:nvPr/>
        </p:nvGrpSpPr>
        <p:grpSpPr>
          <a:xfrm>
            <a:off x="10698039" y="2481118"/>
            <a:ext cx="159142" cy="197595"/>
            <a:chOff x="1221603" y="1140739"/>
            <a:chExt cx="204578" cy="243562"/>
          </a:xfrm>
          <a:solidFill>
            <a:schemeClr val="accent1"/>
          </a:solidFill>
        </p:grpSpPr>
        <p:sp>
          <p:nvSpPr>
            <p:cNvPr id="198" name="Rectangle 197">
              <a:extLst>
                <a:ext uri="{FF2B5EF4-FFF2-40B4-BE49-F238E27FC236}">
                  <a16:creationId xmlns:a16="http://schemas.microsoft.com/office/drawing/2014/main" id="{61A1A048-7FFC-4164-B005-CC98AB2BA66B}"/>
                </a:ext>
              </a:extLst>
            </p:cNvPr>
            <p:cNvSpPr/>
            <p:nvPr/>
          </p:nvSpPr>
          <p:spPr>
            <a:xfrm>
              <a:off x="1221603" y="1181102"/>
              <a:ext cx="204578"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99" name="Freeform: Shape 198">
              <a:extLst>
                <a:ext uri="{FF2B5EF4-FFF2-40B4-BE49-F238E27FC236}">
                  <a16:creationId xmlns:a16="http://schemas.microsoft.com/office/drawing/2014/main" id="{CB3319E5-2A4A-409B-A9B3-1514843F5EFF}"/>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200" name="Group 199">
            <a:extLst>
              <a:ext uri="{FF2B5EF4-FFF2-40B4-BE49-F238E27FC236}">
                <a16:creationId xmlns:a16="http://schemas.microsoft.com/office/drawing/2014/main" id="{F3DED7E5-8D0A-47F1-B229-D9EE09102D00}"/>
              </a:ext>
            </a:extLst>
          </p:cNvPr>
          <p:cNvGrpSpPr/>
          <p:nvPr/>
        </p:nvGrpSpPr>
        <p:grpSpPr>
          <a:xfrm>
            <a:off x="10696384" y="2315687"/>
            <a:ext cx="159142" cy="197595"/>
            <a:chOff x="1221603" y="1140739"/>
            <a:chExt cx="204578" cy="243562"/>
          </a:xfrm>
          <a:solidFill>
            <a:schemeClr val="accent1"/>
          </a:solidFill>
        </p:grpSpPr>
        <p:sp>
          <p:nvSpPr>
            <p:cNvPr id="201" name="Rectangle 200">
              <a:extLst>
                <a:ext uri="{FF2B5EF4-FFF2-40B4-BE49-F238E27FC236}">
                  <a16:creationId xmlns:a16="http://schemas.microsoft.com/office/drawing/2014/main" id="{38032934-4B2B-4704-8AB8-41A782BCEBA1}"/>
                </a:ext>
              </a:extLst>
            </p:cNvPr>
            <p:cNvSpPr/>
            <p:nvPr/>
          </p:nvSpPr>
          <p:spPr>
            <a:xfrm>
              <a:off x="1221603" y="1181102"/>
              <a:ext cx="204578"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202" name="Freeform: Shape 201">
              <a:extLst>
                <a:ext uri="{FF2B5EF4-FFF2-40B4-BE49-F238E27FC236}">
                  <a16:creationId xmlns:a16="http://schemas.microsoft.com/office/drawing/2014/main" id="{D4D5CDF6-FE2C-4B91-BD71-0C9098B57F35}"/>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203" name="Group 202">
            <a:extLst>
              <a:ext uri="{FF2B5EF4-FFF2-40B4-BE49-F238E27FC236}">
                <a16:creationId xmlns:a16="http://schemas.microsoft.com/office/drawing/2014/main" id="{94D7792A-DDA8-4FD3-98B0-DC4863D158EA}"/>
              </a:ext>
            </a:extLst>
          </p:cNvPr>
          <p:cNvGrpSpPr/>
          <p:nvPr/>
        </p:nvGrpSpPr>
        <p:grpSpPr>
          <a:xfrm>
            <a:off x="9894866" y="3144022"/>
            <a:ext cx="483645" cy="199822"/>
            <a:chOff x="3952949" y="2641232"/>
            <a:chExt cx="307940" cy="127228"/>
          </a:xfrm>
          <a:solidFill>
            <a:schemeClr val="accent1"/>
          </a:solidFill>
        </p:grpSpPr>
        <p:sp>
          <p:nvSpPr>
            <p:cNvPr id="204" name="Rectangle 203">
              <a:extLst>
                <a:ext uri="{FF2B5EF4-FFF2-40B4-BE49-F238E27FC236}">
                  <a16:creationId xmlns:a16="http://schemas.microsoft.com/office/drawing/2014/main" id="{6AC416C8-6842-4BC1-9D50-36488E9323C0}"/>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205" name="Freeform: Shape 204">
              <a:extLst>
                <a:ext uri="{FF2B5EF4-FFF2-40B4-BE49-F238E27FC236}">
                  <a16:creationId xmlns:a16="http://schemas.microsoft.com/office/drawing/2014/main" id="{B9DA7E5B-15D0-47C6-9147-B8E86ECF5926}"/>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206" name="Freeform: Shape 205">
              <a:extLst>
                <a:ext uri="{FF2B5EF4-FFF2-40B4-BE49-F238E27FC236}">
                  <a16:creationId xmlns:a16="http://schemas.microsoft.com/office/drawing/2014/main" id="{6D19AF66-4A62-475E-9803-BE873B4EFCB8}"/>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207" name="Freeform: Shape 206">
              <a:extLst>
                <a:ext uri="{FF2B5EF4-FFF2-40B4-BE49-F238E27FC236}">
                  <a16:creationId xmlns:a16="http://schemas.microsoft.com/office/drawing/2014/main" id="{0CD88F1B-A829-4629-A401-F470658DEBAE}"/>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208" name="Group 207">
            <a:extLst>
              <a:ext uri="{FF2B5EF4-FFF2-40B4-BE49-F238E27FC236}">
                <a16:creationId xmlns:a16="http://schemas.microsoft.com/office/drawing/2014/main" id="{4A9713D0-EF7A-4B1F-A9E0-DDCD16E08622}"/>
              </a:ext>
            </a:extLst>
          </p:cNvPr>
          <p:cNvGrpSpPr/>
          <p:nvPr/>
        </p:nvGrpSpPr>
        <p:grpSpPr>
          <a:xfrm>
            <a:off x="9894866" y="2978491"/>
            <a:ext cx="483645" cy="199822"/>
            <a:chOff x="3952949" y="2641232"/>
            <a:chExt cx="307940" cy="127228"/>
          </a:xfrm>
          <a:solidFill>
            <a:schemeClr val="accent1"/>
          </a:solidFill>
        </p:grpSpPr>
        <p:sp>
          <p:nvSpPr>
            <p:cNvPr id="209" name="Rectangle 208">
              <a:extLst>
                <a:ext uri="{FF2B5EF4-FFF2-40B4-BE49-F238E27FC236}">
                  <a16:creationId xmlns:a16="http://schemas.microsoft.com/office/drawing/2014/main" id="{FC459FDE-439D-4227-9D06-676644467BA4}"/>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210" name="Freeform: Shape 209">
              <a:extLst>
                <a:ext uri="{FF2B5EF4-FFF2-40B4-BE49-F238E27FC236}">
                  <a16:creationId xmlns:a16="http://schemas.microsoft.com/office/drawing/2014/main" id="{AC53793E-E7E2-40C8-ACD4-02A65A1F3666}"/>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211" name="Freeform: Shape 210">
              <a:extLst>
                <a:ext uri="{FF2B5EF4-FFF2-40B4-BE49-F238E27FC236}">
                  <a16:creationId xmlns:a16="http://schemas.microsoft.com/office/drawing/2014/main" id="{745D07CA-C49B-4635-8371-CB68AE79DF33}"/>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212" name="Freeform: Shape 211">
              <a:extLst>
                <a:ext uri="{FF2B5EF4-FFF2-40B4-BE49-F238E27FC236}">
                  <a16:creationId xmlns:a16="http://schemas.microsoft.com/office/drawing/2014/main" id="{AFFC12B7-0189-4EEE-A15D-5C178B4062D0}"/>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213" name="Group 212">
            <a:extLst>
              <a:ext uri="{FF2B5EF4-FFF2-40B4-BE49-F238E27FC236}">
                <a16:creationId xmlns:a16="http://schemas.microsoft.com/office/drawing/2014/main" id="{ECF565DE-B6A6-4BF5-8448-35AD1D74E6B9}"/>
              </a:ext>
            </a:extLst>
          </p:cNvPr>
          <p:cNvGrpSpPr/>
          <p:nvPr/>
        </p:nvGrpSpPr>
        <p:grpSpPr>
          <a:xfrm>
            <a:off x="10056010" y="2811068"/>
            <a:ext cx="483645" cy="199822"/>
            <a:chOff x="3952949" y="2641232"/>
            <a:chExt cx="307940" cy="127228"/>
          </a:xfrm>
          <a:solidFill>
            <a:schemeClr val="accent1"/>
          </a:solidFill>
        </p:grpSpPr>
        <p:sp>
          <p:nvSpPr>
            <p:cNvPr id="214" name="Rectangle 213">
              <a:extLst>
                <a:ext uri="{FF2B5EF4-FFF2-40B4-BE49-F238E27FC236}">
                  <a16:creationId xmlns:a16="http://schemas.microsoft.com/office/drawing/2014/main" id="{1E326EB6-3DBC-4646-8E65-054EADC719BC}"/>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215" name="Freeform: Shape 214">
              <a:extLst>
                <a:ext uri="{FF2B5EF4-FFF2-40B4-BE49-F238E27FC236}">
                  <a16:creationId xmlns:a16="http://schemas.microsoft.com/office/drawing/2014/main" id="{65C142C6-DAE7-4B31-A4E2-3210D5B5870E}"/>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216" name="Freeform: Shape 215">
              <a:extLst>
                <a:ext uri="{FF2B5EF4-FFF2-40B4-BE49-F238E27FC236}">
                  <a16:creationId xmlns:a16="http://schemas.microsoft.com/office/drawing/2014/main" id="{B7630F5E-4ECC-4B1F-951D-EF1D5889BB8D}"/>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217" name="Freeform: Shape 216">
              <a:extLst>
                <a:ext uri="{FF2B5EF4-FFF2-40B4-BE49-F238E27FC236}">
                  <a16:creationId xmlns:a16="http://schemas.microsoft.com/office/drawing/2014/main" id="{985466EE-AE22-4F22-9A51-796DDF20DB20}"/>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218" name="Group 217">
            <a:extLst>
              <a:ext uri="{FF2B5EF4-FFF2-40B4-BE49-F238E27FC236}">
                <a16:creationId xmlns:a16="http://schemas.microsoft.com/office/drawing/2014/main" id="{953FAE96-0BB4-4DAD-8AC7-56655E713FDA}"/>
              </a:ext>
            </a:extLst>
          </p:cNvPr>
          <p:cNvGrpSpPr/>
          <p:nvPr/>
        </p:nvGrpSpPr>
        <p:grpSpPr>
          <a:xfrm>
            <a:off x="10056010" y="2648649"/>
            <a:ext cx="483645" cy="199822"/>
            <a:chOff x="3952949" y="2641232"/>
            <a:chExt cx="307940" cy="127228"/>
          </a:xfrm>
          <a:solidFill>
            <a:schemeClr val="accent1"/>
          </a:solidFill>
        </p:grpSpPr>
        <p:sp>
          <p:nvSpPr>
            <p:cNvPr id="219" name="Rectangle 218">
              <a:extLst>
                <a:ext uri="{FF2B5EF4-FFF2-40B4-BE49-F238E27FC236}">
                  <a16:creationId xmlns:a16="http://schemas.microsoft.com/office/drawing/2014/main" id="{E8096B74-ECFF-4DC0-BFB3-537B656CF390}"/>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220" name="Freeform: Shape 219">
              <a:extLst>
                <a:ext uri="{FF2B5EF4-FFF2-40B4-BE49-F238E27FC236}">
                  <a16:creationId xmlns:a16="http://schemas.microsoft.com/office/drawing/2014/main" id="{5BF57FCD-0237-4F00-AE7B-A0F7A92A5D11}"/>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221" name="Freeform: Shape 220">
              <a:extLst>
                <a:ext uri="{FF2B5EF4-FFF2-40B4-BE49-F238E27FC236}">
                  <a16:creationId xmlns:a16="http://schemas.microsoft.com/office/drawing/2014/main" id="{9CAEFF38-B9A2-4C12-9037-E0FBE6B7DA32}"/>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222" name="Freeform: Shape 221">
              <a:extLst>
                <a:ext uri="{FF2B5EF4-FFF2-40B4-BE49-F238E27FC236}">
                  <a16:creationId xmlns:a16="http://schemas.microsoft.com/office/drawing/2014/main" id="{FE676F50-0FC1-4749-A365-1CC75E8B2756}"/>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223" name="Group 222">
            <a:extLst>
              <a:ext uri="{FF2B5EF4-FFF2-40B4-BE49-F238E27FC236}">
                <a16:creationId xmlns:a16="http://schemas.microsoft.com/office/drawing/2014/main" id="{5DE1E725-34D4-438C-95A8-694BB22B7D28}"/>
              </a:ext>
            </a:extLst>
          </p:cNvPr>
          <p:cNvGrpSpPr/>
          <p:nvPr/>
        </p:nvGrpSpPr>
        <p:grpSpPr>
          <a:xfrm>
            <a:off x="10215174" y="2478891"/>
            <a:ext cx="483645" cy="199822"/>
            <a:chOff x="3952949" y="2641232"/>
            <a:chExt cx="307940" cy="127228"/>
          </a:xfrm>
          <a:solidFill>
            <a:schemeClr val="accent1"/>
          </a:solidFill>
        </p:grpSpPr>
        <p:sp>
          <p:nvSpPr>
            <p:cNvPr id="224" name="Rectangle 223">
              <a:extLst>
                <a:ext uri="{FF2B5EF4-FFF2-40B4-BE49-F238E27FC236}">
                  <a16:creationId xmlns:a16="http://schemas.microsoft.com/office/drawing/2014/main" id="{A66282EF-8ADC-4A70-8616-02A0F5EB12CE}"/>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225" name="Freeform: Shape 224">
              <a:extLst>
                <a:ext uri="{FF2B5EF4-FFF2-40B4-BE49-F238E27FC236}">
                  <a16:creationId xmlns:a16="http://schemas.microsoft.com/office/drawing/2014/main" id="{8E3F77E4-A05D-4F90-B4E6-4871082DFE6D}"/>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226" name="Freeform: Shape 225">
              <a:extLst>
                <a:ext uri="{FF2B5EF4-FFF2-40B4-BE49-F238E27FC236}">
                  <a16:creationId xmlns:a16="http://schemas.microsoft.com/office/drawing/2014/main" id="{EE25B1C0-5159-4434-829E-F162525FBB54}"/>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228" name="Freeform: Shape 227">
              <a:extLst>
                <a:ext uri="{FF2B5EF4-FFF2-40B4-BE49-F238E27FC236}">
                  <a16:creationId xmlns:a16="http://schemas.microsoft.com/office/drawing/2014/main" id="{57DFCF6B-200C-40E9-A099-49E803AB55E4}"/>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229" name="Group 228">
            <a:extLst>
              <a:ext uri="{FF2B5EF4-FFF2-40B4-BE49-F238E27FC236}">
                <a16:creationId xmlns:a16="http://schemas.microsoft.com/office/drawing/2014/main" id="{5EA0E329-BE11-43EC-96AB-5E5BF652957E}"/>
              </a:ext>
            </a:extLst>
          </p:cNvPr>
          <p:cNvGrpSpPr/>
          <p:nvPr/>
        </p:nvGrpSpPr>
        <p:grpSpPr>
          <a:xfrm>
            <a:off x="10214954" y="2313460"/>
            <a:ext cx="483645" cy="199822"/>
            <a:chOff x="3952949" y="2641232"/>
            <a:chExt cx="307940" cy="127228"/>
          </a:xfrm>
          <a:solidFill>
            <a:schemeClr val="accent1"/>
          </a:solidFill>
        </p:grpSpPr>
        <p:sp>
          <p:nvSpPr>
            <p:cNvPr id="230" name="Rectangle 229">
              <a:extLst>
                <a:ext uri="{FF2B5EF4-FFF2-40B4-BE49-F238E27FC236}">
                  <a16:creationId xmlns:a16="http://schemas.microsoft.com/office/drawing/2014/main" id="{BAE0A4F3-D63F-426A-AA57-4A7E165D886A}"/>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231" name="Freeform: Shape 230">
              <a:extLst>
                <a:ext uri="{FF2B5EF4-FFF2-40B4-BE49-F238E27FC236}">
                  <a16:creationId xmlns:a16="http://schemas.microsoft.com/office/drawing/2014/main" id="{C883EB06-1F5A-492F-9DF5-D414ED53437B}"/>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232" name="Freeform: Shape 231">
              <a:extLst>
                <a:ext uri="{FF2B5EF4-FFF2-40B4-BE49-F238E27FC236}">
                  <a16:creationId xmlns:a16="http://schemas.microsoft.com/office/drawing/2014/main" id="{D10B7649-93A0-4673-B371-1E8F5CD586E2}"/>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245" name="Freeform: Shape 244">
              <a:extLst>
                <a:ext uri="{FF2B5EF4-FFF2-40B4-BE49-F238E27FC236}">
                  <a16:creationId xmlns:a16="http://schemas.microsoft.com/office/drawing/2014/main" id="{D8536F10-035D-4BFD-A37A-39C737226E92}"/>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246" name="Group 245">
            <a:extLst>
              <a:ext uri="{FF2B5EF4-FFF2-40B4-BE49-F238E27FC236}">
                <a16:creationId xmlns:a16="http://schemas.microsoft.com/office/drawing/2014/main" id="{E80FF899-FFD3-41B0-8333-FAB3F0A1D22F}"/>
              </a:ext>
            </a:extLst>
          </p:cNvPr>
          <p:cNvGrpSpPr/>
          <p:nvPr/>
        </p:nvGrpSpPr>
        <p:grpSpPr>
          <a:xfrm>
            <a:off x="10371882" y="2145199"/>
            <a:ext cx="483645" cy="199822"/>
            <a:chOff x="3952949" y="2641232"/>
            <a:chExt cx="307940" cy="127228"/>
          </a:xfrm>
          <a:solidFill>
            <a:schemeClr val="accent1"/>
          </a:solidFill>
        </p:grpSpPr>
        <p:sp>
          <p:nvSpPr>
            <p:cNvPr id="247" name="Rectangle 246">
              <a:extLst>
                <a:ext uri="{FF2B5EF4-FFF2-40B4-BE49-F238E27FC236}">
                  <a16:creationId xmlns:a16="http://schemas.microsoft.com/office/drawing/2014/main" id="{C0EB837E-37B5-4F58-A109-5C4F40CC6D9F}"/>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248" name="Freeform: Shape 247">
              <a:extLst>
                <a:ext uri="{FF2B5EF4-FFF2-40B4-BE49-F238E27FC236}">
                  <a16:creationId xmlns:a16="http://schemas.microsoft.com/office/drawing/2014/main" id="{5D2B5172-6F92-43BB-9164-E99CA0A98119}"/>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249" name="Freeform: Shape 248">
              <a:extLst>
                <a:ext uri="{FF2B5EF4-FFF2-40B4-BE49-F238E27FC236}">
                  <a16:creationId xmlns:a16="http://schemas.microsoft.com/office/drawing/2014/main" id="{BB1CFC48-19EF-4B5C-AAEC-85D668297179}"/>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250" name="Freeform: Shape 249">
              <a:extLst>
                <a:ext uri="{FF2B5EF4-FFF2-40B4-BE49-F238E27FC236}">
                  <a16:creationId xmlns:a16="http://schemas.microsoft.com/office/drawing/2014/main" id="{BA269F54-704C-4AD2-90C0-1BC6679BDE5F}"/>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251" name="Group 250">
            <a:extLst>
              <a:ext uri="{FF2B5EF4-FFF2-40B4-BE49-F238E27FC236}">
                <a16:creationId xmlns:a16="http://schemas.microsoft.com/office/drawing/2014/main" id="{01331443-75E7-4D28-8003-3A1A2199F4F8}"/>
              </a:ext>
            </a:extLst>
          </p:cNvPr>
          <p:cNvGrpSpPr/>
          <p:nvPr/>
        </p:nvGrpSpPr>
        <p:grpSpPr>
          <a:xfrm>
            <a:off x="10526566" y="1982729"/>
            <a:ext cx="328960" cy="197595"/>
            <a:chOff x="1003302" y="1140739"/>
            <a:chExt cx="422879" cy="243562"/>
          </a:xfrm>
          <a:solidFill>
            <a:schemeClr val="accent1"/>
          </a:solidFill>
        </p:grpSpPr>
        <p:sp>
          <p:nvSpPr>
            <p:cNvPr id="252" name="Rectangle 251">
              <a:extLst>
                <a:ext uri="{FF2B5EF4-FFF2-40B4-BE49-F238E27FC236}">
                  <a16:creationId xmlns:a16="http://schemas.microsoft.com/office/drawing/2014/main" id="{2D182EBA-97EA-456E-9085-0D3D84CB4B3E}"/>
                </a:ext>
              </a:extLst>
            </p:cNvPr>
            <p:cNvSpPr/>
            <p:nvPr/>
          </p:nvSpPr>
          <p:spPr>
            <a:xfrm>
              <a:off x="1003302" y="1181102"/>
              <a:ext cx="422879"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253" name="Freeform: Shape 252">
              <a:extLst>
                <a:ext uri="{FF2B5EF4-FFF2-40B4-BE49-F238E27FC236}">
                  <a16:creationId xmlns:a16="http://schemas.microsoft.com/office/drawing/2014/main" id="{5E740104-9668-49C9-8918-927746130494}"/>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256" name="Freeform: Shape 255">
              <a:extLst>
                <a:ext uri="{FF2B5EF4-FFF2-40B4-BE49-F238E27FC236}">
                  <a16:creationId xmlns:a16="http://schemas.microsoft.com/office/drawing/2014/main" id="{8936D2EA-7B7F-4A42-AAA4-C96D96F4086B}"/>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257" name="Group 256">
            <a:extLst>
              <a:ext uri="{FF2B5EF4-FFF2-40B4-BE49-F238E27FC236}">
                <a16:creationId xmlns:a16="http://schemas.microsoft.com/office/drawing/2014/main" id="{5D101F3E-8009-404A-B986-EDCCA575A8AF}"/>
              </a:ext>
            </a:extLst>
          </p:cNvPr>
          <p:cNvGrpSpPr/>
          <p:nvPr/>
        </p:nvGrpSpPr>
        <p:grpSpPr>
          <a:xfrm>
            <a:off x="10791214" y="5730601"/>
            <a:ext cx="343072" cy="197595"/>
            <a:chOff x="1003302" y="1140739"/>
            <a:chExt cx="422879" cy="243562"/>
          </a:xfrm>
          <a:solidFill>
            <a:schemeClr val="accent2"/>
          </a:solidFill>
        </p:grpSpPr>
        <p:sp>
          <p:nvSpPr>
            <p:cNvPr id="258" name="Rectangle 257">
              <a:extLst>
                <a:ext uri="{FF2B5EF4-FFF2-40B4-BE49-F238E27FC236}">
                  <a16:creationId xmlns:a16="http://schemas.microsoft.com/office/drawing/2014/main" id="{19903DEE-5464-4667-9358-BB5FED917D35}"/>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259" name="Freeform: Shape 258">
              <a:extLst>
                <a:ext uri="{FF2B5EF4-FFF2-40B4-BE49-F238E27FC236}">
                  <a16:creationId xmlns:a16="http://schemas.microsoft.com/office/drawing/2014/main" id="{7E035B1F-D9C6-4E28-953F-B14571056D02}"/>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263" name="Freeform: Shape 262">
              <a:extLst>
                <a:ext uri="{FF2B5EF4-FFF2-40B4-BE49-F238E27FC236}">
                  <a16:creationId xmlns:a16="http://schemas.microsoft.com/office/drawing/2014/main" id="{A42C98B9-C241-49DF-9F4C-E602D2991478}"/>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264" name="Group 263">
            <a:extLst>
              <a:ext uri="{FF2B5EF4-FFF2-40B4-BE49-F238E27FC236}">
                <a16:creationId xmlns:a16="http://schemas.microsoft.com/office/drawing/2014/main" id="{BD781B35-9C5B-45FE-B599-524C26E6457B}"/>
              </a:ext>
            </a:extLst>
          </p:cNvPr>
          <p:cNvGrpSpPr/>
          <p:nvPr/>
        </p:nvGrpSpPr>
        <p:grpSpPr>
          <a:xfrm>
            <a:off x="11139030" y="5730601"/>
            <a:ext cx="343072" cy="197595"/>
            <a:chOff x="1003302" y="1140739"/>
            <a:chExt cx="422879" cy="243562"/>
          </a:xfrm>
          <a:solidFill>
            <a:schemeClr val="accent2"/>
          </a:solidFill>
        </p:grpSpPr>
        <p:sp>
          <p:nvSpPr>
            <p:cNvPr id="265" name="Rectangle 264">
              <a:extLst>
                <a:ext uri="{FF2B5EF4-FFF2-40B4-BE49-F238E27FC236}">
                  <a16:creationId xmlns:a16="http://schemas.microsoft.com/office/drawing/2014/main" id="{84E36A78-F374-44B1-B56B-33FBA310C78E}"/>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287" name="Freeform: Shape 286">
              <a:extLst>
                <a:ext uri="{FF2B5EF4-FFF2-40B4-BE49-F238E27FC236}">
                  <a16:creationId xmlns:a16="http://schemas.microsoft.com/office/drawing/2014/main" id="{CEC2D700-53EF-4099-B085-EA57DA539016}"/>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288" name="Freeform: Shape 287">
              <a:extLst>
                <a:ext uri="{FF2B5EF4-FFF2-40B4-BE49-F238E27FC236}">
                  <a16:creationId xmlns:a16="http://schemas.microsoft.com/office/drawing/2014/main" id="{D848A57A-7E8E-49F8-9D16-024378C451F8}"/>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289" name="Group 288">
            <a:extLst>
              <a:ext uri="{FF2B5EF4-FFF2-40B4-BE49-F238E27FC236}">
                <a16:creationId xmlns:a16="http://schemas.microsoft.com/office/drawing/2014/main" id="{DF1284B5-7C1A-4CC5-9A52-DCA0829B1B57}"/>
              </a:ext>
            </a:extLst>
          </p:cNvPr>
          <p:cNvGrpSpPr/>
          <p:nvPr/>
        </p:nvGrpSpPr>
        <p:grpSpPr>
          <a:xfrm>
            <a:off x="10966174" y="5563526"/>
            <a:ext cx="343072" cy="197595"/>
            <a:chOff x="1003302" y="1140739"/>
            <a:chExt cx="422879" cy="243562"/>
          </a:xfrm>
          <a:solidFill>
            <a:schemeClr val="accent2"/>
          </a:solidFill>
        </p:grpSpPr>
        <p:sp>
          <p:nvSpPr>
            <p:cNvPr id="290" name="Rectangle 289">
              <a:extLst>
                <a:ext uri="{FF2B5EF4-FFF2-40B4-BE49-F238E27FC236}">
                  <a16:creationId xmlns:a16="http://schemas.microsoft.com/office/drawing/2014/main" id="{336C8974-09E8-49A5-A0E4-AC32611BD4FD}"/>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291" name="Freeform: Shape 290">
              <a:extLst>
                <a:ext uri="{FF2B5EF4-FFF2-40B4-BE49-F238E27FC236}">
                  <a16:creationId xmlns:a16="http://schemas.microsoft.com/office/drawing/2014/main" id="{DDA2CFE7-1E0E-4B03-92D2-93F5F010503E}"/>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292" name="Freeform: Shape 291">
              <a:extLst>
                <a:ext uri="{FF2B5EF4-FFF2-40B4-BE49-F238E27FC236}">
                  <a16:creationId xmlns:a16="http://schemas.microsoft.com/office/drawing/2014/main" id="{D1AE3702-CD08-4615-9B03-A45739F7220C}"/>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293" name="Group 292">
            <a:extLst>
              <a:ext uri="{FF2B5EF4-FFF2-40B4-BE49-F238E27FC236}">
                <a16:creationId xmlns:a16="http://schemas.microsoft.com/office/drawing/2014/main" id="{E1619BAF-F522-4CE1-B854-B436FE61379C}"/>
              </a:ext>
            </a:extLst>
          </p:cNvPr>
          <p:cNvGrpSpPr/>
          <p:nvPr/>
        </p:nvGrpSpPr>
        <p:grpSpPr>
          <a:xfrm>
            <a:off x="11310566" y="5563526"/>
            <a:ext cx="343072" cy="197595"/>
            <a:chOff x="1003302" y="1140739"/>
            <a:chExt cx="422879" cy="243562"/>
          </a:xfrm>
          <a:solidFill>
            <a:schemeClr val="accent2"/>
          </a:solidFill>
        </p:grpSpPr>
        <p:sp>
          <p:nvSpPr>
            <p:cNvPr id="294" name="Rectangle 293">
              <a:extLst>
                <a:ext uri="{FF2B5EF4-FFF2-40B4-BE49-F238E27FC236}">
                  <a16:creationId xmlns:a16="http://schemas.microsoft.com/office/drawing/2014/main" id="{2FFB188E-731B-4F95-85CA-FFBB173F0C2E}"/>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295" name="Freeform: Shape 294">
              <a:extLst>
                <a:ext uri="{FF2B5EF4-FFF2-40B4-BE49-F238E27FC236}">
                  <a16:creationId xmlns:a16="http://schemas.microsoft.com/office/drawing/2014/main" id="{579BB083-ECEC-411A-9165-1B75CF417326}"/>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296" name="Freeform: Shape 295">
              <a:extLst>
                <a:ext uri="{FF2B5EF4-FFF2-40B4-BE49-F238E27FC236}">
                  <a16:creationId xmlns:a16="http://schemas.microsoft.com/office/drawing/2014/main" id="{5890F246-20F5-4471-850F-2937294F5963}"/>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297" name="Group 296">
            <a:extLst>
              <a:ext uri="{FF2B5EF4-FFF2-40B4-BE49-F238E27FC236}">
                <a16:creationId xmlns:a16="http://schemas.microsoft.com/office/drawing/2014/main" id="{2AA53148-E896-4856-9BC2-8FF0F675F6A1}"/>
              </a:ext>
            </a:extLst>
          </p:cNvPr>
          <p:cNvGrpSpPr/>
          <p:nvPr/>
        </p:nvGrpSpPr>
        <p:grpSpPr>
          <a:xfrm>
            <a:off x="10619602" y="5563527"/>
            <a:ext cx="343072" cy="197595"/>
            <a:chOff x="1003302" y="1140739"/>
            <a:chExt cx="422879" cy="243562"/>
          </a:xfrm>
          <a:solidFill>
            <a:schemeClr val="accent2"/>
          </a:solidFill>
        </p:grpSpPr>
        <p:sp>
          <p:nvSpPr>
            <p:cNvPr id="298" name="Rectangle 297">
              <a:extLst>
                <a:ext uri="{FF2B5EF4-FFF2-40B4-BE49-F238E27FC236}">
                  <a16:creationId xmlns:a16="http://schemas.microsoft.com/office/drawing/2014/main" id="{0A6BE5C8-F12A-4641-BD1F-BFED4882915D}"/>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299" name="Freeform: Shape 298">
              <a:extLst>
                <a:ext uri="{FF2B5EF4-FFF2-40B4-BE49-F238E27FC236}">
                  <a16:creationId xmlns:a16="http://schemas.microsoft.com/office/drawing/2014/main" id="{E6F38881-3FA7-4216-8853-18C15F22FDC2}"/>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00" name="Freeform: Shape 299">
              <a:extLst>
                <a:ext uri="{FF2B5EF4-FFF2-40B4-BE49-F238E27FC236}">
                  <a16:creationId xmlns:a16="http://schemas.microsoft.com/office/drawing/2014/main" id="{BD8AB90F-BACB-4B6F-89A7-9D246768663F}"/>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302" name="Group 301">
            <a:extLst>
              <a:ext uri="{FF2B5EF4-FFF2-40B4-BE49-F238E27FC236}">
                <a16:creationId xmlns:a16="http://schemas.microsoft.com/office/drawing/2014/main" id="{C83AA401-0585-403B-BE50-A002F9128B3D}"/>
              </a:ext>
            </a:extLst>
          </p:cNvPr>
          <p:cNvGrpSpPr/>
          <p:nvPr/>
        </p:nvGrpSpPr>
        <p:grpSpPr>
          <a:xfrm>
            <a:off x="10306363" y="5397934"/>
            <a:ext cx="657222" cy="199822"/>
            <a:chOff x="2154748" y="3526327"/>
            <a:chExt cx="418458" cy="127228"/>
          </a:xfrm>
          <a:solidFill>
            <a:schemeClr val="accent2"/>
          </a:solidFill>
        </p:grpSpPr>
        <p:sp>
          <p:nvSpPr>
            <p:cNvPr id="313" name="Rectangle 312">
              <a:extLst>
                <a:ext uri="{FF2B5EF4-FFF2-40B4-BE49-F238E27FC236}">
                  <a16:creationId xmlns:a16="http://schemas.microsoft.com/office/drawing/2014/main" id="{3298B5C6-0A6A-4EB6-9C0D-D7C0F95A5F12}"/>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14" name="Freeform: Shape 313">
              <a:extLst>
                <a:ext uri="{FF2B5EF4-FFF2-40B4-BE49-F238E27FC236}">
                  <a16:creationId xmlns:a16="http://schemas.microsoft.com/office/drawing/2014/main" id="{27076BE5-AB35-4FA4-8562-E6EA13F85171}"/>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15" name="Freeform: Shape 314">
              <a:extLst>
                <a:ext uri="{FF2B5EF4-FFF2-40B4-BE49-F238E27FC236}">
                  <a16:creationId xmlns:a16="http://schemas.microsoft.com/office/drawing/2014/main" id="{EEAFD9DE-1C06-49F1-9A10-27E92123037E}"/>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16" name="Freeform: Shape 315">
              <a:extLst>
                <a:ext uri="{FF2B5EF4-FFF2-40B4-BE49-F238E27FC236}">
                  <a16:creationId xmlns:a16="http://schemas.microsoft.com/office/drawing/2014/main" id="{A0DDACC7-C6D0-4E95-A2C3-3F65B4AD7E5C}"/>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17" name="Freeform: Shape 316">
              <a:extLst>
                <a:ext uri="{FF2B5EF4-FFF2-40B4-BE49-F238E27FC236}">
                  <a16:creationId xmlns:a16="http://schemas.microsoft.com/office/drawing/2014/main" id="{422F5DC2-1DCE-42B4-8A8C-FE428EF80CB5}"/>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303" name="Group 302">
            <a:extLst>
              <a:ext uri="{FF2B5EF4-FFF2-40B4-BE49-F238E27FC236}">
                <a16:creationId xmlns:a16="http://schemas.microsoft.com/office/drawing/2014/main" id="{6E838D0A-6421-4003-97D0-03F549752DB6}"/>
              </a:ext>
            </a:extLst>
          </p:cNvPr>
          <p:cNvGrpSpPr/>
          <p:nvPr/>
        </p:nvGrpSpPr>
        <p:grpSpPr>
          <a:xfrm>
            <a:off x="11305335" y="5391484"/>
            <a:ext cx="657222" cy="199822"/>
            <a:chOff x="2154748" y="3526327"/>
            <a:chExt cx="418458" cy="127228"/>
          </a:xfrm>
          <a:solidFill>
            <a:schemeClr val="accent2"/>
          </a:solidFill>
        </p:grpSpPr>
        <p:sp>
          <p:nvSpPr>
            <p:cNvPr id="308" name="Rectangle 307">
              <a:extLst>
                <a:ext uri="{FF2B5EF4-FFF2-40B4-BE49-F238E27FC236}">
                  <a16:creationId xmlns:a16="http://schemas.microsoft.com/office/drawing/2014/main" id="{05221FD4-C04C-42B7-B308-D7E73DD705BB}"/>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09" name="Freeform: Shape 308">
              <a:extLst>
                <a:ext uri="{FF2B5EF4-FFF2-40B4-BE49-F238E27FC236}">
                  <a16:creationId xmlns:a16="http://schemas.microsoft.com/office/drawing/2014/main" id="{191CA3D7-019A-4338-9A64-127F836A0A0A}"/>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10" name="Freeform: Shape 309">
              <a:extLst>
                <a:ext uri="{FF2B5EF4-FFF2-40B4-BE49-F238E27FC236}">
                  <a16:creationId xmlns:a16="http://schemas.microsoft.com/office/drawing/2014/main" id="{700F8B48-28D0-4EDA-B756-181C3AE445BC}"/>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11" name="Freeform: Shape 310">
              <a:extLst>
                <a:ext uri="{FF2B5EF4-FFF2-40B4-BE49-F238E27FC236}">
                  <a16:creationId xmlns:a16="http://schemas.microsoft.com/office/drawing/2014/main" id="{19CEBBC6-479E-4F8C-AA90-E0F14DFBFF6F}"/>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12" name="Freeform: Shape 311">
              <a:extLst>
                <a:ext uri="{FF2B5EF4-FFF2-40B4-BE49-F238E27FC236}">
                  <a16:creationId xmlns:a16="http://schemas.microsoft.com/office/drawing/2014/main" id="{F37D3267-E2F0-4987-89C8-2CF3EB0099D2}"/>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304" name="Group 303">
            <a:extLst>
              <a:ext uri="{FF2B5EF4-FFF2-40B4-BE49-F238E27FC236}">
                <a16:creationId xmlns:a16="http://schemas.microsoft.com/office/drawing/2014/main" id="{CDBDFDED-C067-47DA-8836-D84BAB47914E}"/>
              </a:ext>
            </a:extLst>
          </p:cNvPr>
          <p:cNvGrpSpPr/>
          <p:nvPr/>
        </p:nvGrpSpPr>
        <p:grpSpPr>
          <a:xfrm>
            <a:off x="10966174" y="5393711"/>
            <a:ext cx="343072" cy="197595"/>
            <a:chOff x="1003302" y="1140739"/>
            <a:chExt cx="422879" cy="243562"/>
          </a:xfrm>
          <a:solidFill>
            <a:schemeClr val="accent2"/>
          </a:solidFill>
        </p:grpSpPr>
        <p:sp>
          <p:nvSpPr>
            <p:cNvPr id="305" name="Rectangle 304">
              <a:extLst>
                <a:ext uri="{FF2B5EF4-FFF2-40B4-BE49-F238E27FC236}">
                  <a16:creationId xmlns:a16="http://schemas.microsoft.com/office/drawing/2014/main" id="{2EA4BB6E-0FAD-4E88-8611-38E5CAC75D3D}"/>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06" name="Freeform: Shape 305">
              <a:extLst>
                <a:ext uri="{FF2B5EF4-FFF2-40B4-BE49-F238E27FC236}">
                  <a16:creationId xmlns:a16="http://schemas.microsoft.com/office/drawing/2014/main" id="{B7293EE9-20C0-4BC4-996F-47A3E0FD23F4}"/>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07" name="Freeform: Shape 306">
              <a:extLst>
                <a:ext uri="{FF2B5EF4-FFF2-40B4-BE49-F238E27FC236}">
                  <a16:creationId xmlns:a16="http://schemas.microsoft.com/office/drawing/2014/main" id="{6ABC299F-45D4-47B9-B020-8BC472E7B205}"/>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318" name="Group 317">
            <a:extLst>
              <a:ext uri="{FF2B5EF4-FFF2-40B4-BE49-F238E27FC236}">
                <a16:creationId xmlns:a16="http://schemas.microsoft.com/office/drawing/2014/main" id="{101A138D-B1D3-4907-B307-9B87820D55E9}"/>
              </a:ext>
            </a:extLst>
          </p:cNvPr>
          <p:cNvGrpSpPr/>
          <p:nvPr/>
        </p:nvGrpSpPr>
        <p:grpSpPr>
          <a:xfrm>
            <a:off x="10981547" y="5234055"/>
            <a:ext cx="343072" cy="197595"/>
            <a:chOff x="1003302" y="1140739"/>
            <a:chExt cx="422879" cy="243562"/>
          </a:xfrm>
          <a:solidFill>
            <a:schemeClr val="accent2"/>
          </a:solidFill>
        </p:grpSpPr>
        <p:sp>
          <p:nvSpPr>
            <p:cNvPr id="319" name="Rectangle 318">
              <a:extLst>
                <a:ext uri="{FF2B5EF4-FFF2-40B4-BE49-F238E27FC236}">
                  <a16:creationId xmlns:a16="http://schemas.microsoft.com/office/drawing/2014/main" id="{E9572E4B-8D26-4757-8DE3-37E77F06D723}"/>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20" name="Freeform: Shape 319">
              <a:extLst>
                <a:ext uri="{FF2B5EF4-FFF2-40B4-BE49-F238E27FC236}">
                  <a16:creationId xmlns:a16="http://schemas.microsoft.com/office/drawing/2014/main" id="{8FE7DA04-2954-46C7-9577-63C3506E9D91}"/>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21" name="Freeform: Shape 320">
              <a:extLst>
                <a:ext uri="{FF2B5EF4-FFF2-40B4-BE49-F238E27FC236}">
                  <a16:creationId xmlns:a16="http://schemas.microsoft.com/office/drawing/2014/main" id="{03E63200-2E5A-410D-9E47-34A4256E3FE4}"/>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322" name="Group 321">
            <a:extLst>
              <a:ext uri="{FF2B5EF4-FFF2-40B4-BE49-F238E27FC236}">
                <a16:creationId xmlns:a16="http://schemas.microsoft.com/office/drawing/2014/main" id="{7046D106-944C-47B9-8BBA-881729B56E02}"/>
              </a:ext>
            </a:extLst>
          </p:cNvPr>
          <p:cNvGrpSpPr/>
          <p:nvPr/>
        </p:nvGrpSpPr>
        <p:grpSpPr>
          <a:xfrm>
            <a:off x="11325939" y="5234055"/>
            <a:ext cx="343072" cy="197595"/>
            <a:chOff x="1003302" y="1140739"/>
            <a:chExt cx="422879" cy="243562"/>
          </a:xfrm>
          <a:solidFill>
            <a:schemeClr val="accent2"/>
          </a:solidFill>
        </p:grpSpPr>
        <p:sp>
          <p:nvSpPr>
            <p:cNvPr id="323" name="Rectangle 322">
              <a:extLst>
                <a:ext uri="{FF2B5EF4-FFF2-40B4-BE49-F238E27FC236}">
                  <a16:creationId xmlns:a16="http://schemas.microsoft.com/office/drawing/2014/main" id="{94479DDF-94D5-4B35-80F6-A714B7DCA5D6}"/>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24" name="Freeform: Shape 323">
              <a:extLst>
                <a:ext uri="{FF2B5EF4-FFF2-40B4-BE49-F238E27FC236}">
                  <a16:creationId xmlns:a16="http://schemas.microsoft.com/office/drawing/2014/main" id="{65C35DC1-D72B-4CE7-BF38-A2BE710837E2}"/>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25" name="Freeform: Shape 324">
              <a:extLst>
                <a:ext uri="{FF2B5EF4-FFF2-40B4-BE49-F238E27FC236}">
                  <a16:creationId xmlns:a16="http://schemas.microsoft.com/office/drawing/2014/main" id="{8F44B035-5D71-4EE0-8B24-7C9B72A534DC}"/>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326" name="Group 325">
            <a:extLst>
              <a:ext uri="{FF2B5EF4-FFF2-40B4-BE49-F238E27FC236}">
                <a16:creationId xmlns:a16="http://schemas.microsoft.com/office/drawing/2014/main" id="{4F18109B-591A-44E6-A749-8493B8D6E652}"/>
              </a:ext>
            </a:extLst>
          </p:cNvPr>
          <p:cNvGrpSpPr/>
          <p:nvPr/>
        </p:nvGrpSpPr>
        <p:grpSpPr>
          <a:xfrm>
            <a:off x="10634974" y="5234057"/>
            <a:ext cx="343072" cy="197595"/>
            <a:chOff x="1003302" y="1140739"/>
            <a:chExt cx="422879" cy="243562"/>
          </a:xfrm>
          <a:solidFill>
            <a:schemeClr val="accent2"/>
          </a:solidFill>
        </p:grpSpPr>
        <p:sp>
          <p:nvSpPr>
            <p:cNvPr id="327" name="Rectangle 326">
              <a:extLst>
                <a:ext uri="{FF2B5EF4-FFF2-40B4-BE49-F238E27FC236}">
                  <a16:creationId xmlns:a16="http://schemas.microsoft.com/office/drawing/2014/main" id="{E36A0355-65D0-4F15-BAA4-ECAAEF31DDF8}"/>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28" name="Freeform: Shape 327">
              <a:extLst>
                <a:ext uri="{FF2B5EF4-FFF2-40B4-BE49-F238E27FC236}">
                  <a16:creationId xmlns:a16="http://schemas.microsoft.com/office/drawing/2014/main" id="{182E025E-FC57-447F-B725-E783E6BD6AA9}"/>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29" name="Freeform: Shape 328">
              <a:extLst>
                <a:ext uri="{FF2B5EF4-FFF2-40B4-BE49-F238E27FC236}">
                  <a16:creationId xmlns:a16="http://schemas.microsoft.com/office/drawing/2014/main" id="{243D131B-BCF8-414C-8A37-BBB2FF7AF523}"/>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330" name="Group 329">
            <a:extLst>
              <a:ext uri="{FF2B5EF4-FFF2-40B4-BE49-F238E27FC236}">
                <a16:creationId xmlns:a16="http://schemas.microsoft.com/office/drawing/2014/main" id="{50518590-1ECE-4CF4-BFF5-D4647D1F5C7A}"/>
              </a:ext>
            </a:extLst>
          </p:cNvPr>
          <p:cNvGrpSpPr/>
          <p:nvPr/>
        </p:nvGrpSpPr>
        <p:grpSpPr>
          <a:xfrm>
            <a:off x="9976458" y="5231830"/>
            <a:ext cx="657222" cy="199822"/>
            <a:chOff x="2154748" y="3526327"/>
            <a:chExt cx="418458" cy="127228"/>
          </a:xfrm>
          <a:solidFill>
            <a:schemeClr val="accent2"/>
          </a:solidFill>
        </p:grpSpPr>
        <p:sp>
          <p:nvSpPr>
            <p:cNvPr id="331" name="Rectangle 330">
              <a:extLst>
                <a:ext uri="{FF2B5EF4-FFF2-40B4-BE49-F238E27FC236}">
                  <a16:creationId xmlns:a16="http://schemas.microsoft.com/office/drawing/2014/main" id="{E1DA41FC-B25E-476A-A363-3776D3DF38A5}"/>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32" name="Freeform: Shape 331">
              <a:extLst>
                <a:ext uri="{FF2B5EF4-FFF2-40B4-BE49-F238E27FC236}">
                  <a16:creationId xmlns:a16="http://schemas.microsoft.com/office/drawing/2014/main" id="{4666FEB9-4072-4FDB-9DFD-4F93C37104B5}"/>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33" name="Freeform: Shape 332">
              <a:extLst>
                <a:ext uri="{FF2B5EF4-FFF2-40B4-BE49-F238E27FC236}">
                  <a16:creationId xmlns:a16="http://schemas.microsoft.com/office/drawing/2014/main" id="{E9D3CC82-0F11-4694-9B49-9F50A2EBD186}"/>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34" name="Freeform: Shape 333">
              <a:extLst>
                <a:ext uri="{FF2B5EF4-FFF2-40B4-BE49-F238E27FC236}">
                  <a16:creationId xmlns:a16="http://schemas.microsoft.com/office/drawing/2014/main" id="{5D8093B9-EEAE-45FA-B658-C26A12B63344}"/>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35" name="Freeform: Shape 334">
              <a:extLst>
                <a:ext uri="{FF2B5EF4-FFF2-40B4-BE49-F238E27FC236}">
                  <a16:creationId xmlns:a16="http://schemas.microsoft.com/office/drawing/2014/main" id="{5BAD955C-F225-4066-9981-9D08C318A6D3}"/>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336" name="Group 335">
            <a:extLst>
              <a:ext uri="{FF2B5EF4-FFF2-40B4-BE49-F238E27FC236}">
                <a16:creationId xmlns:a16="http://schemas.microsoft.com/office/drawing/2014/main" id="{E165A6A2-9145-4267-8E0C-4C219CD82584}"/>
              </a:ext>
            </a:extLst>
          </p:cNvPr>
          <p:cNvGrpSpPr/>
          <p:nvPr/>
        </p:nvGrpSpPr>
        <p:grpSpPr>
          <a:xfrm>
            <a:off x="11673619" y="5231830"/>
            <a:ext cx="657222" cy="199822"/>
            <a:chOff x="2154748" y="3526327"/>
            <a:chExt cx="418458" cy="127228"/>
          </a:xfrm>
          <a:solidFill>
            <a:schemeClr val="accent2"/>
          </a:solidFill>
        </p:grpSpPr>
        <p:sp>
          <p:nvSpPr>
            <p:cNvPr id="337" name="Rectangle 336">
              <a:extLst>
                <a:ext uri="{FF2B5EF4-FFF2-40B4-BE49-F238E27FC236}">
                  <a16:creationId xmlns:a16="http://schemas.microsoft.com/office/drawing/2014/main" id="{ECAA90DA-D424-45D8-B52A-A5441852B850}"/>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38" name="Freeform: Shape 337">
              <a:extLst>
                <a:ext uri="{FF2B5EF4-FFF2-40B4-BE49-F238E27FC236}">
                  <a16:creationId xmlns:a16="http://schemas.microsoft.com/office/drawing/2014/main" id="{D880D63B-CF6A-4A65-9A27-3B58272B5A30}"/>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39" name="Freeform: Shape 338">
              <a:extLst>
                <a:ext uri="{FF2B5EF4-FFF2-40B4-BE49-F238E27FC236}">
                  <a16:creationId xmlns:a16="http://schemas.microsoft.com/office/drawing/2014/main" id="{312D2553-473C-4495-94E4-5618C6C3AC05}"/>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40" name="Freeform: Shape 339">
              <a:extLst>
                <a:ext uri="{FF2B5EF4-FFF2-40B4-BE49-F238E27FC236}">
                  <a16:creationId xmlns:a16="http://schemas.microsoft.com/office/drawing/2014/main" id="{07CC5A15-EAE8-49B3-B5C6-00B24A629045}"/>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41" name="Freeform: Shape 340">
              <a:extLst>
                <a:ext uri="{FF2B5EF4-FFF2-40B4-BE49-F238E27FC236}">
                  <a16:creationId xmlns:a16="http://schemas.microsoft.com/office/drawing/2014/main" id="{FE2CB242-35AC-4411-9DDC-E8F61C93BD31}"/>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343" name="Group 342">
            <a:extLst>
              <a:ext uri="{FF2B5EF4-FFF2-40B4-BE49-F238E27FC236}">
                <a16:creationId xmlns:a16="http://schemas.microsoft.com/office/drawing/2014/main" id="{866A729D-2575-450F-8B3C-842446220BA9}"/>
              </a:ext>
            </a:extLst>
          </p:cNvPr>
          <p:cNvGrpSpPr/>
          <p:nvPr/>
        </p:nvGrpSpPr>
        <p:grpSpPr>
          <a:xfrm>
            <a:off x="10487597" y="5065867"/>
            <a:ext cx="657222" cy="199822"/>
            <a:chOff x="2154748" y="3526327"/>
            <a:chExt cx="418458" cy="127228"/>
          </a:xfrm>
          <a:solidFill>
            <a:schemeClr val="accent2"/>
          </a:solidFill>
        </p:grpSpPr>
        <p:sp>
          <p:nvSpPr>
            <p:cNvPr id="362" name="Rectangle 361">
              <a:extLst>
                <a:ext uri="{FF2B5EF4-FFF2-40B4-BE49-F238E27FC236}">
                  <a16:creationId xmlns:a16="http://schemas.microsoft.com/office/drawing/2014/main" id="{96D7EA3E-495B-47EB-AA1C-B0B669FD3A4D}"/>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63" name="Freeform: Shape 362">
              <a:extLst>
                <a:ext uri="{FF2B5EF4-FFF2-40B4-BE49-F238E27FC236}">
                  <a16:creationId xmlns:a16="http://schemas.microsoft.com/office/drawing/2014/main" id="{3B0B9682-98A4-4A3F-A41A-F55E8B936B03}"/>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64" name="Freeform: Shape 363">
              <a:extLst>
                <a:ext uri="{FF2B5EF4-FFF2-40B4-BE49-F238E27FC236}">
                  <a16:creationId xmlns:a16="http://schemas.microsoft.com/office/drawing/2014/main" id="{E2A97D30-310D-40B1-BA26-BADCF8762458}"/>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65" name="Freeform: Shape 364">
              <a:extLst>
                <a:ext uri="{FF2B5EF4-FFF2-40B4-BE49-F238E27FC236}">
                  <a16:creationId xmlns:a16="http://schemas.microsoft.com/office/drawing/2014/main" id="{C9F3FF4F-4269-44A2-A6E5-1B3C0A77014C}"/>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66" name="Freeform: Shape 365">
              <a:extLst>
                <a:ext uri="{FF2B5EF4-FFF2-40B4-BE49-F238E27FC236}">
                  <a16:creationId xmlns:a16="http://schemas.microsoft.com/office/drawing/2014/main" id="{0F34D7ED-BD5B-431C-887A-64628F8F83F7}"/>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344" name="Group 343">
            <a:extLst>
              <a:ext uri="{FF2B5EF4-FFF2-40B4-BE49-F238E27FC236}">
                <a16:creationId xmlns:a16="http://schemas.microsoft.com/office/drawing/2014/main" id="{96A50B66-1702-4AB9-A4F2-04A461D450C8}"/>
              </a:ext>
            </a:extLst>
          </p:cNvPr>
          <p:cNvGrpSpPr/>
          <p:nvPr/>
        </p:nvGrpSpPr>
        <p:grpSpPr>
          <a:xfrm>
            <a:off x="9828147" y="5065867"/>
            <a:ext cx="657222" cy="199822"/>
            <a:chOff x="2154748" y="3526327"/>
            <a:chExt cx="418458" cy="127228"/>
          </a:xfrm>
          <a:solidFill>
            <a:schemeClr val="accent2"/>
          </a:solidFill>
        </p:grpSpPr>
        <p:sp>
          <p:nvSpPr>
            <p:cNvPr id="357" name="Rectangle 356">
              <a:extLst>
                <a:ext uri="{FF2B5EF4-FFF2-40B4-BE49-F238E27FC236}">
                  <a16:creationId xmlns:a16="http://schemas.microsoft.com/office/drawing/2014/main" id="{1D9898A0-C50A-400A-B4CC-108BCBB5DC13}"/>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58" name="Freeform: Shape 357">
              <a:extLst>
                <a:ext uri="{FF2B5EF4-FFF2-40B4-BE49-F238E27FC236}">
                  <a16:creationId xmlns:a16="http://schemas.microsoft.com/office/drawing/2014/main" id="{2DDE3C57-8E28-49AD-A87D-DB969CFF1237}"/>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59" name="Freeform: Shape 358">
              <a:extLst>
                <a:ext uri="{FF2B5EF4-FFF2-40B4-BE49-F238E27FC236}">
                  <a16:creationId xmlns:a16="http://schemas.microsoft.com/office/drawing/2014/main" id="{32C172A3-AFBD-49A4-AEF1-7AC95B07F307}"/>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60" name="Freeform: Shape 359">
              <a:extLst>
                <a:ext uri="{FF2B5EF4-FFF2-40B4-BE49-F238E27FC236}">
                  <a16:creationId xmlns:a16="http://schemas.microsoft.com/office/drawing/2014/main" id="{A6C39DAB-3342-458B-9DF1-0A4F70A19CFD}"/>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61" name="Freeform: Shape 360">
              <a:extLst>
                <a:ext uri="{FF2B5EF4-FFF2-40B4-BE49-F238E27FC236}">
                  <a16:creationId xmlns:a16="http://schemas.microsoft.com/office/drawing/2014/main" id="{608A5EB3-3060-4A78-8235-1B22828F9F14}"/>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345" name="Group 344">
            <a:extLst>
              <a:ext uri="{FF2B5EF4-FFF2-40B4-BE49-F238E27FC236}">
                <a16:creationId xmlns:a16="http://schemas.microsoft.com/office/drawing/2014/main" id="{4B4EA389-4387-4AE6-BD30-E0678B200CE4}"/>
              </a:ext>
            </a:extLst>
          </p:cNvPr>
          <p:cNvGrpSpPr/>
          <p:nvPr/>
        </p:nvGrpSpPr>
        <p:grpSpPr>
          <a:xfrm>
            <a:off x="11147047" y="5065867"/>
            <a:ext cx="657222" cy="199822"/>
            <a:chOff x="2154748" y="3526327"/>
            <a:chExt cx="418458" cy="127228"/>
          </a:xfrm>
          <a:solidFill>
            <a:schemeClr val="accent2"/>
          </a:solidFill>
        </p:grpSpPr>
        <p:sp>
          <p:nvSpPr>
            <p:cNvPr id="352" name="Rectangle 351">
              <a:extLst>
                <a:ext uri="{FF2B5EF4-FFF2-40B4-BE49-F238E27FC236}">
                  <a16:creationId xmlns:a16="http://schemas.microsoft.com/office/drawing/2014/main" id="{74DBB45B-F5D1-42F1-A05D-1F6C38BE2441}"/>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53" name="Freeform: Shape 352">
              <a:extLst>
                <a:ext uri="{FF2B5EF4-FFF2-40B4-BE49-F238E27FC236}">
                  <a16:creationId xmlns:a16="http://schemas.microsoft.com/office/drawing/2014/main" id="{1285310B-5774-4A2B-B00F-34AB959D41C6}"/>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54" name="Freeform: Shape 353">
              <a:extLst>
                <a:ext uri="{FF2B5EF4-FFF2-40B4-BE49-F238E27FC236}">
                  <a16:creationId xmlns:a16="http://schemas.microsoft.com/office/drawing/2014/main" id="{7A2CCC44-5BFD-477B-BA99-D815E59DF90B}"/>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55" name="Freeform: Shape 354">
              <a:extLst>
                <a:ext uri="{FF2B5EF4-FFF2-40B4-BE49-F238E27FC236}">
                  <a16:creationId xmlns:a16="http://schemas.microsoft.com/office/drawing/2014/main" id="{713D25AD-B0FB-46A0-BBCF-F27DF41CAFE0}"/>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56" name="Freeform: Shape 355">
              <a:extLst>
                <a:ext uri="{FF2B5EF4-FFF2-40B4-BE49-F238E27FC236}">
                  <a16:creationId xmlns:a16="http://schemas.microsoft.com/office/drawing/2014/main" id="{49919FC1-7DF9-4D68-BB8D-08B1863841A2}"/>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346" name="Group 345">
            <a:extLst>
              <a:ext uri="{FF2B5EF4-FFF2-40B4-BE49-F238E27FC236}">
                <a16:creationId xmlns:a16="http://schemas.microsoft.com/office/drawing/2014/main" id="{04740AC0-2DCD-4B74-AE93-C41003104530}"/>
              </a:ext>
            </a:extLst>
          </p:cNvPr>
          <p:cNvGrpSpPr/>
          <p:nvPr/>
        </p:nvGrpSpPr>
        <p:grpSpPr>
          <a:xfrm>
            <a:off x="11808187" y="5064751"/>
            <a:ext cx="657222" cy="199822"/>
            <a:chOff x="2154748" y="3526327"/>
            <a:chExt cx="418458" cy="127228"/>
          </a:xfrm>
          <a:solidFill>
            <a:schemeClr val="accent2"/>
          </a:solidFill>
        </p:grpSpPr>
        <p:sp>
          <p:nvSpPr>
            <p:cNvPr id="347" name="Rectangle 346">
              <a:extLst>
                <a:ext uri="{FF2B5EF4-FFF2-40B4-BE49-F238E27FC236}">
                  <a16:creationId xmlns:a16="http://schemas.microsoft.com/office/drawing/2014/main" id="{C2511FF2-80E2-4727-B26E-4D1FB26E7CE6}"/>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48" name="Freeform: Shape 347">
              <a:extLst>
                <a:ext uri="{FF2B5EF4-FFF2-40B4-BE49-F238E27FC236}">
                  <a16:creationId xmlns:a16="http://schemas.microsoft.com/office/drawing/2014/main" id="{9477EE1C-2F7C-4B5D-9F3F-A836C416C5FF}"/>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49" name="Freeform: Shape 348">
              <a:extLst>
                <a:ext uri="{FF2B5EF4-FFF2-40B4-BE49-F238E27FC236}">
                  <a16:creationId xmlns:a16="http://schemas.microsoft.com/office/drawing/2014/main" id="{C3B3F1D4-5D23-4AB5-A6E0-14902A055080}"/>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50" name="Freeform: Shape 349">
              <a:extLst>
                <a:ext uri="{FF2B5EF4-FFF2-40B4-BE49-F238E27FC236}">
                  <a16:creationId xmlns:a16="http://schemas.microsoft.com/office/drawing/2014/main" id="{9DC95FE0-C313-4848-A3C1-250584C60A6E}"/>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51" name="Freeform: Shape 350">
              <a:extLst>
                <a:ext uri="{FF2B5EF4-FFF2-40B4-BE49-F238E27FC236}">
                  <a16:creationId xmlns:a16="http://schemas.microsoft.com/office/drawing/2014/main" id="{99807A63-10E0-42B6-9AD2-4D46070486E6}"/>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368" name="Group 367">
            <a:extLst>
              <a:ext uri="{FF2B5EF4-FFF2-40B4-BE49-F238E27FC236}">
                <a16:creationId xmlns:a16="http://schemas.microsoft.com/office/drawing/2014/main" id="{A5338F1C-4D55-42FC-860D-F3E0F9DDF9F0}"/>
              </a:ext>
            </a:extLst>
          </p:cNvPr>
          <p:cNvGrpSpPr/>
          <p:nvPr/>
        </p:nvGrpSpPr>
        <p:grpSpPr>
          <a:xfrm>
            <a:off x="10304109" y="4902499"/>
            <a:ext cx="657222" cy="199822"/>
            <a:chOff x="2154748" y="3526327"/>
            <a:chExt cx="418458" cy="127228"/>
          </a:xfrm>
          <a:solidFill>
            <a:schemeClr val="accent2"/>
          </a:solidFill>
        </p:grpSpPr>
        <p:sp>
          <p:nvSpPr>
            <p:cNvPr id="391" name="Rectangle 390">
              <a:extLst>
                <a:ext uri="{FF2B5EF4-FFF2-40B4-BE49-F238E27FC236}">
                  <a16:creationId xmlns:a16="http://schemas.microsoft.com/office/drawing/2014/main" id="{6C1EC291-22A4-4D58-9D94-536C9C3F883E}"/>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92" name="Freeform: Shape 391">
              <a:extLst>
                <a:ext uri="{FF2B5EF4-FFF2-40B4-BE49-F238E27FC236}">
                  <a16:creationId xmlns:a16="http://schemas.microsoft.com/office/drawing/2014/main" id="{DF06F093-633F-48CF-A87B-8241C8CFC1BC}"/>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93" name="Freeform: Shape 392">
              <a:extLst>
                <a:ext uri="{FF2B5EF4-FFF2-40B4-BE49-F238E27FC236}">
                  <a16:creationId xmlns:a16="http://schemas.microsoft.com/office/drawing/2014/main" id="{81933934-4F16-4BE3-8EB5-B2403BF9BCCC}"/>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94" name="Freeform: Shape 393">
              <a:extLst>
                <a:ext uri="{FF2B5EF4-FFF2-40B4-BE49-F238E27FC236}">
                  <a16:creationId xmlns:a16="http://schemas.microsoft.com/office/drawing/2014/main" id="{6E5086ED-4C34-4D29-9193-82A7D7B6A477}"/>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95" name="Freeform: Shape 394">
              <a:extLst>
                <a:ext uri="{FF2B5EF4-FFF2-40B4-BE49-F238E27FC236}">
                  <a16:creationId xmlns:a16="http://schemas.microsoft.com/office/drawing/2014/main" id="{66BFF7E5-179D-4825-A74D-AE2E7A33A4B0}"/>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369" name="Group 368">
            <a:extLst>
              <a:ext uri="{FF2B5EF4-FFF2-40B4-BE49-F238E27FC236}">
                <a16:creationId xmlns:a16="http://schemas.microsoft.com/office/drawing/2014/main" id="{3CB5C196-6822-41F9-99F0-BE73BFDBF4D9}"/>
              </a:ext>
            </a:extLst>
          </p:cNvPr>
          <p:cNvGrpSpPr/>
          <p:nvPr/>
        </p:nvGrpSpPr>
        <p:grpSpPr>
          <a:xfrm>
            <a:off x="9647847" y="4902499"/>
            <a:ext cx="657222" cy="199822"/>
            <a:chOff x="2154748" y="3526327"/>
            <a:chExt cx="418458" cy="127228"/>
          </a:xfrm>
          <a:solidFill>
            <a:schemeClr val="accent2"/>
          </a:solidFill>
        </p:grpSpPr>
        <p:sp>
          <p:nvSpPr>
            <p:cNvPr id="386" name="Rectangle 385">
              <a:extLst>
                <a:ext uri="{FF2B5EF4-FFF2-40B4-BE49-F238E27FC236}">
                  <a16:creationId xmlns:a16="http://schemas.microsoft.com/office/drawing/2014/main" id="{5FDCA498-B2DF-4050-BDAD-8912F7D7307B}"/>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87" name="Freeform: Shape 386">
              <a:extLst>
                <a:ext uri="{FF2B5EF4-FFF2-40B4-BE49-F238E27FC236}">
                  <a16:creationId xmlns:a16="http://schemas.microsoft.com/office/drawing/2014/main" id="{EF04136C-0FBC-498F-AB32-596666FB387F}"/>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88" name="Freeform: Shape 387">
              <a:extLst>
                <a:ext uri="{FF2B5EF4-FFF2-40B4-BE49-F238E27FC236}">
                  <a16:creationId xmlns:a16="http://schemas.microsoft.com/office/drawing/2014/main" id="{4FF228EA-9224-45EB-B80F-521F4A0F9D9E}"/>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89" name="Freeform: Shape 388">
              <a:extLst>
                <a:ext uri="{FF2B5EF4-FFF2-40B4-BE49-F238E27FC236}">
                  <a16:creationId xmlns:a16="http://schemas.microsoft.com/office/drawing/2014/main" id="{DAC55F19-E1C1-413C-B7A5-BBA691AF7E58}"/>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90" name="Freeform: Shape 389">
              <a:extLst>
                <a:ext uri="{FF2B5EF4-FFF2-40B4-BE49-F238E27FC236}">
                  <a16:creationId xmlns:a16="http://schemas.microsoft.com/office/drawing/2014/main" id="{746B9035-F3B9-4337-8C6A-F63A34EF4345}"/>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370" name="Group 369">
            <a:extLst>
              <a:ext uri="{FF2B5EF4-FFF2-40B4-BE49-F238E27FC236}">
                <a16:creationId xmlns:a16="http://schemas.microsoft.com/office/drawing/2014/main" id="{BF90F2FE-32F4-496B-9CD2-8461E8D541BB}"/>
              </a:ext>
            </a:extLst>
          </p:cNvPr>
          <p:cNvGrpSpPr/>
          <p:nvPr/>
        </p:nvGrpSpPr>
        <p:grpSpPr>
          <a:xfrm>
            <a:off x="11958747" y="4902499"/>
            <a:ext cx="657222" cy="199822"/>
            <a:chOff x="2154748" y="3526327"/>
            <a:chExt cx="418458" cy="127228"/>
          </a:xfrm>
          <a:solidFill>
            <a:schemeClr val="accent2"/>
          </a:solidFill>
        </p:grpSpPr>
        <p:sp>
          <p:nvSpPr>
            <p:cNvPr id="381" name="Rectangle 380">
              <a:extLst>
                <a:ext uri="{FF2B5EF4-FFF2-40B4-BE49-F238E27FC236}">
                  <a16:creationId xmlns:a16="http://schemas.microsoft.com/office/drawing/2014/main" id="{B41EAE8E-00C6-4570-9D66-B62961210282}"/>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82" name="Freeform: Shape 381">
              <a:extLst>
                <a:ext uri="{FF2B5EF4-FFF2-40B4-BE49-F238E27FC236}">
                  <a16:creationId xmlns:a16="http://schemas.microsoft.com/office/drawing/2014/main" id="{917F5B1F-F967-4B06-BE62-DC0F52BE8953}"/>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83" name="Freeform: Shape 382">
              <a:extLst>
                <a:ext uri="{FF2B5EF4-FFF2-40B4-BE49-F238E27FC236}">
                  <a16:creationId xmlns:a16="http://schemas.microsoft.com/office/drawing/2014/main" id="{3FC5A100-CD5B-49C9-8641-47A42B1ED311}"/>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84" name="Freeform: Shape 383">
              <a:extLst>
                <a:ext uri="{FF2B5EF4-FFF2-40B4-BE49-F238E27FC236}">
                  <a16:creationId xmlns:a16="http://schemas.microsoft.com/office/drawing/2014/main" id="{285210C8-1146-4482-9BB5-0680E212F23F}"/>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85" name="Freeform: Shape 384">
              <a:extLst>
                <a:ext uri="{FF2B5EF4-FFF2-40B4-BE49-F238E27FC236}">
                  <a16:creationId xmlns:a16="http://schemas.microsoft.com/office/drawing/2014/main" id="{B5958167-A7F4-4F64-A005-288E0D0596AF}"/>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371" name="Group 370">
            <a:extLst>
              <a:ext uri="{FF2B5EF4-FFF2-40B4-BE49-F238E27FC236}">
                <a16:creationId xmlns:a16="http://schemas.microsoft.com/office/drawing/2014/main" id="{814C661A-FB54-4091-B59E-EB1B701944A8}"/>
              </a:ext>
            </a:extLst>
          </p:cNvPr>
          <p:cNvGrpSpPr/>
          <p:nvPr/>
        </p:nvGrpSpPr>
        <p:grpSpPr>
          <a:xfrm>
            <a:off x="11302485" y="4902499"/>
            <a:ext cx="657222" cy="199822"/>
            <a:chOff x="2154748" y="3526327"/>
            <a:chExt cx="418458" cy="127228"/>
          </a:xfrm>
          <a:solidFill>
            <a:schemeClr val="accent2"/>
          </a:solidFill>
        </p:grpSpPr>
        <p:sp>
          <p:nvSpPr>
            <p:cNvPr id="376" name="Rectangle 375">
              <a:extLst>
                <a:ext uri="{FF2B5EF4-FFF2-40B4-BE49-F238E27FC236}">
                  <a16:creationId xmlns:a16="http://schemas.microsoft.com/office/drawing/2014/main" id="{390FB68F-1F6B-49FD-8E90-E4F96E8D0D26}"/>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77" name="Freeform: Shape 376">
              <a:extLst>
                <a:ext uri="{FF2B5EF4-FFF2-40B4-BE49-F238E27FC236}">
                  <a16:creationId xmlns:a16="http://schemas.microsoft.com/office/drawing/2014/main" id="{377CE6FD-28E2-4AA0-BDE4-4AC59CA48C3D}"/>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78" name="Freeform: Shape 377">
              <a:extLst>
                <a:ext uri="{FF2B5EF4-FFF2-40B4-BE49-F238E27FC236}">
                  <a16:creationId xmlns:a16="http://schemas.microsoft.com/office/drawing/2014/main" id="{E74FD36B-5D1B-405B-A4DE-AC4398629C19}"/>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79" name="Freeform: Shape 378">
              <a:extLst>
                <a:ext uri="{FF2B5EF4-FFF2-40B4-BE49-F238E27FC236}">
                  <a16:creationId xmlns:a16="http://schemas.microsoft.com/office/drawing/2014/main" id="{DFB779AE-7E62-4813-968A-605563B4A692}"/>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80" name="Freeform: Shape 379">
              <a:extLst>
                <a:ext uri="{FF2B5EF4-FFF2-40B4-BE49-F238E27FC236}">
                  <a16:creationId xmlns:a16="http://schemas.microsoft.com/office/drawing/2014/main" id="{FCEC521C-3E18-4DF3-B595-A81AC2F4019F}"/>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372" name="Group 371">
            <a:extLst>
              <a:ext uri="{FF2B5EF4-FFF2-40B4-BE49-F238E27FC236}">
                <a16:creationId xmlns:a16="http://schemas.microsoft.com/office/drawing/2014/main" id="{E8643FFD-4997-47A5-92AF-6EC35315F408}"/>
              </a:ext>
            </a:extLst>
          </p:cNvPr>
          <p:cNvGrpSpPr/>
          <p:nvPr/>
        </p:nvGrpSpPr>
        <p:grpSpPr>
          <a:xfrm>
            <a:off x="10960373" y="4904726"/>
            <a:ext cx="343072" cy="197595"/>
            <a:chOff x="1003302" y="1140739"/>
            <a:chExt cx="422879" cy="243562"/>
          </a:xfrm>
          <a:solidFill>
            <a:schemeClr val="accent2"/>
          </a:solidFill>
        </p:grpSpPr>
        <p:sp>
          <p:nvSpPr>
            <p:cNvPr id="373" name="Rectangle 372">
              <a:extLst>
                <a:ext uri="{FF2B5EF4-FFF2-40B4-BE49-F238E27FC236}">
                  <a16:creationId xmlns:a16="http://schemas.microsoft.com/office/drawing/2014/main" id="{4A3C3CD1-EB33-4038-9FD3-6BA8B0FBB7E9}"/>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74" name="Freeform: Shape 373">
              <a:extLst>
                <a:ext uri="{FF2B5EF4-FFF2-40B4-BE49-F238E27FC236}">
                  <a16:creationId xmlns:a16="http://schemas.microsoft.com/office/drawing/2014/main" id="{F0902D59-42AB-43DB-81E6-41CA57498968}"/>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375" name="Freeform: Shape 374">
              <a:extLst>
                <a:ext uri="{FF2B5EF4-FFF2-40B4-BE49-F238E27FC236}">
                  <a16:creationId xmlns:a16="http://schemas.microsoft.com/office/drawing/2014/main" id="{5F7C0C62-C7A2-4A9F-873C-A3B14FFD9504}"/>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397" name="Group 396">
            <a:extLst>
              <a:ext uri="{FF2B5EF4-FFF2-40B4-BE49-F238E27FC236}">
                <a16:creationId xmlns:a16="http://schemas.microsoft.com/office/drawing/2014/main" id="{AB25542C-F01D-4161-9F1A-4702E41225D3}"/>
              </a:ext>
            </a:extLst>
          </p:cNvPr>
          <p:cNvGrpSpPr/>
          <p:nvPr/>
        </p:nvGrpSpPr>
        <p:grpSpPr>
          <a:xfrm>
            <a:off x="9532488" y="4735166"/>
            <a:ext cx="657222" cy="199822"/>
            <a:chOff x="2154748" y="3526327"/>
            <a:chExt cx="418458" cy="127228"/>
          </a:xfrm>
          <a:solidFill>
            <a:schemeClr val="accent2"/>
          </a:solidFill>
        </p:grpSpPr>
        <p:sp>
          <p:nvSpPr>
            <p:cNvPr id="422" name="Rectangle 421">
              <a:extLst>
                <a:ext uri="{FF2B5EF4-FFF2-40B4-BE49-F238E27FC236}">
                  <a16:creationId xmlns:a16="http://schemas.microsoft.com/office/drawing/2014/main" id="{26DDCD85-499C-4CBA-A82B-DDFF234BDEA5}"/>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23" name="Freeform: Shape 422">
              <a:extLst>
                <a:ext uri="{FF2B5EF4-FFF2-40B4-BE49-F238E27FC236}">
                  <a16:creationId xmlns:a16="http://schemas.microsoft.com/office/drawing/2014/main" id="{26D35B59-ACB7-492A-B03A-D582F92156BC}"/>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24" name="Freeform: Shape 423">
              <a:extLst>
                <a:ext uri="{FF2B5EF4-FFF2-40B4-BE49-F238E27FC236}">
                  <a16:creationId xmlns:a16="http://schemas.microsoft.com/office/drawing/2014/main" id="{622C7389-D968-4498-B7EC-8C3898FABF56}"/>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25" name="Freeform: Shape 424">
              <a:extLst>
                <a:ext uri="{FF2B5EF4-FFF2-40B4-BE49-F238E27FC236}">
                  <a16:creationId xmlns:a16="http://schemas.microsoft.com/office/drawing/2014/main" id="{A53C5A39-7224-4D22-8919-0DD988067910}"/>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26" name="Freeform: Shape 425">
              <a:extLst>
                <a:ext uri="{FF2B5EF4-FFF2-40B4-BE49-F238E27FC236}">
                  <a16:creationId xmlns:a16="http://schemas.microsoft.com/office/drawing/2014/main" id="{D1F56737-C951-47DC-A0A2-DF3819A93B2D}"/>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398" name="Group 397">
            <a:extLst>
              <a:ext uri="{FF2B5EF4-FFF2-40B4-BE49-F238E27FC236}">
                <a16:creationId xmlns:a16="http://schemas.microsoft.com/office/drawing/2014/main" id="{3C3E4777-71DB-4FBA-9044-485C3838FCB7}"/>
              </a:ext>
            </a:extLst>
          </p:cNvPr>
          <p:cNvGrpSpPr/>
          <p:nvPr/>
        </p:nvGrpSpPr>
        <p:grpSpPr>
          <a:xfrm>
            <a:off x="12075719" y="4735166"/>
            <a:ext cx="657222" cy="199822"/>
            <a:chOff x="2154748" y="3526327"/>
            <a:chExt cx="418458" cy="127228"/>
          </a:xfrm>
          <a:solidFill>
            <a:schemeClr val="accent2"/>
          </a:solidFill>
        </p:grpSpPr>
        <p:sp>
          <p:nvSpPr>
            <p:cNvPr id="417" name="Rectangle 416">
              <a:extLst>
                <a:ext uri="{FF2B5EF4-FFF2-40B4-BE49-F238E27FC236}">
                  <a16:creationId xmlns:a16="http://schemas.microsoft.com/office/drawing/2014/main" id="{280C3049-4FBE-49A6-846A-94DDED6570D7}"/>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18" name="Freeform: Shape 417">
              <a:extLst>
                <a:ext uri="{FF2B5EF4-FFF2-40B4-BE49-F238E27FC236}">
                  <a16:creationId xmlns:a16="http://schemas.microsoft.com/office/drawing/2014/main" id="{E9C6D499-4EB9-4B44-BF5B-15AA094530A7}"/>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19" name="Freeform: Shape 418">
              <a:extLst>
                <a:ext uri="{FF2B5EF4-FFF2-40B4-BE49-F238E27FC236}">
                  <a16:creationId xmlns:a16="http://schemas.microsoft.com/office/drawing/2014/main" id="{E326EEAE-E35D-4716-9505-1D3C1FE5FF12}"/>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20" name="Freeform: Shape 419">
              <a:extLst>
                <a:ext uri="{FF2B5EF4-FFF2-40B4-BE49-F238E27FC236}">
                  <a16:creationId xmlns:a16="http://schemas.microsoft.com/office/drawing/2014/main" id="{F6A81A3A-D68E-4248-86FE-05859E76FFF6}"/>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21" name="Freeform: Shape 420">
              <a:extLst>
                <a:ext uri="{FF2B5EF4-FFF2-40B4-BE49-F238E27FC236}">
                  <a16:creationId xmlns:a16="http://schemas.microsoft.com/office/drawing/2014/main" id="{62E222B1-DF9B-4FD7-95C0-5BDD3CB1231B}"/>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399" name="Group 398">
            <a:extLst>
              <a:ext uri="{FF2B5EF4-FFF2-40B4-BE49-F238E27FC236}">
                <a16:creationId xmlns:a16="http://schemas.microsoft.com/office/drawing/2014/main" id="{2CF2F2B1-8103-41D7-943F-DB8E744078C4}"/>
              </a:ext>
            </a:extLst>
          </p:cNvPr>
          <p:cNvGrpSpPr/>
          <p:nvPr/>
        </p:nvGrpSpPr>
        <p:grpSpPr>
          <a:xfrm>
            <a:off x="10168296" y="4735166"/>
            <a:ext cx="657222" cy="199822"/>
            <a:chOff x="2154748" y="3526327"/>
            <a:chExt cx="418458" cy="127228"/>
          </a:xfrm>
          <a:solidFill>
            <a:schemeClr val="accent2"/>
          </a:solidFill>
        </p:grpSpPr>
        <p:sp>
          <p:nvSpPr>
            <p:cNvPr id="412" name="Rectangle 411">
              <a:extLst>
                <a:ext uri="{FF2B5EF4-FFF2-40B4-BE49-F238E27FC236}">
                  <a16:creationId xmlns:a16="http://schemas.microsoft.com/office/drawing/2014/main" id="{4D89F3A8-5258-4B94-8620-26805FD7DD1E}"/>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13" name="Freeform: Shape 412">
              <a:extLst>
                <a:ext uri="{FF2B5EF4-FFF2-40B4-BE49-F238E27FC236}">
                  <a16:creationId xmlns:a16="http://schemas.microsoft.com/office/drawing/2014/main" id="{A22A8A1E-1539-4714-A20D-B55FD69AD994}"/>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14" name="Freeform: Shape 413">
              <a:extLst>
                <a:ext uri="{FF2B5EF4-FFF2-40B4-BE49-F238E27FC236}">
                  <a16:creationId xmlns:a16="http://schemas.microsoft.com/office/drawing/2014/main" id="{CD7DDB4E-8634-49A0-A928-75C6FAB18110}"/>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15" name="Freeform: Shape 414">
              <a:extLst>
                <a:ext uri="{FF2B5EF4-FFF2-40B4-BE49-F238E27FC236}">
                  <a16:creationId xmlns:a16="http://schemas.microsoft.com/office/drawing/2014/main" id="{87ECFB27-B811-4317-B7A3-9AABAEFF81BA}"/>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16" name="Freeform: Shape 415">
              <a:extLst>
                <a:ext uri="{FF2B5EF4-FFF2-40B4-BE49-F238E27FC236}">
                  <a16:creationId xmlns:a16="http://schemas.microsoft.com/office/drawing/2014/main" id="{857F92DC-6238-480D-9790-E58F956D758E}"/>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400" name="Group 399">
            <a:extLst>
              <a:ext uri="{FF2B5EF4-FFF2-40B4-BE49-F238E27FC236}">
                <a16:creationId xmlns:a16="http://schemas.microsoft.com/office/drawing/2014/main" id="{F98802B1-9094-4BE4-9623-F61A07778AD0}"/>
              </a:ext>
            </a:extLst>
          </p:cNvPr>
          <p:cNvGrpSpPr/>
          <p:nvPr/>
        </p:nvGrpSpPr>
        <p:grpSpPr>
          <a:xfrm>
            <a:off x="10804103" y="4735166"/>
            <a:ext cx="657222" cy="199822"/>
            <a:chOff x="2154748" y="3526327"/>
            <a:chExt cx="418458" cy="127228"/>
          </a:xfrm>
          <a:solidFill>
            <a:schemeClr val="accent2"/>
          </a:solidFill>
        </p:grpSpPr>
        <p:sp>
          <p:nvSpPr>
            <p:cNvPr id="407" name="Rectangle 406">
              <a:extLst>
                <a:ext uri="{FF2B5EF4-FFF2-40B4-BE49-F238E27FC236}">
                  <a16:creationId xmlns:a16="http://schemas.microsoft.com/office/drawing/2014/main" id="{A9653DDC-69A5-4CAA-AB62-C751528B9A48}"/>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08" name="Freeform: Shape 407">
              <a:extLst>
                <a:ext uri="{FF2B5EF4-FFF2-40B4-BE49-F238E27FC236}">
                  <a16:creationId xmlns:a16="http://schemas.microsoft.com/office/drawing/2014/main" id="{2A307279-8ACC-4A46-9A84-18BEC96B6730}"/>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09" name="Freeform: Shape 408">
              <a:extLst>
                <a:ext uri="{FF2B5EF4-FFF2-40B4-BE49-F238E27FC236}">
                  <a16:creationId xmlns:a16="http://schemas.microsoft.com/office/drawing/2014/main" id="{4D2EDDBE-6D91-4375-AF26-29DD034942E7}"/>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10" name="Freeform: Shape 409">
              <a:extLst>
                <a:ext uri="{FF2B5EF4-FFF2-40B4-BE49-F238E27FC236}">
                  <a16:creationId xmlns:a16="http://schemas.microsoft.com/office/drawing/2014/main" id="{542C7B58-463F-4F2E-86CA-6F78EB01491C}"/>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11" name="Freeform: Shape 410">
              <a:extLst>
                <a:ext uri="{FF2B5EF4-FFF2-40B4-BE49-F238E27FC236}">
                  <a16:creationId xmlns:a16="http://schemas.microsoft.com/office/drawing/2014/main" id="{9B1B490E-1B12-4997-9114-242DE762412C}"/>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401" name="Group 400">
            <a:extLst>
              <a:ext uri="{FF2B5EF4-FFF2-40B4-BE49-F238E27FC236}">
                <a16:creationId xmlns:a16="http://schemas.microsoft.com/office/drawing/2014/main" id="{F340E8A4-07DE-42BE-8AA5-600E7204B86E}"/>
              </a:ext>
            </a:extLst>
          </p:cNvPr>
          <p:cNvGrpSpPr/>
          <p:nvPr/>
        </p:nvGrpSpPr>
        <p:grpSpPr>
          <a:xfrm>
            <a:off x="11439911" y="4735166"/>
            <a:ext cx="657222" cy="199822"/>
            <a:chOff x="2154748" y="3526327"/>
            <a:chExt cx="418458" cy="127228"/>
          </a:xfrm>
          <a:solidFill>
            <a:schemeClr val="accent2"/>
          </a:solidFill>
        </p:grpSpPr>
        <p:sp>
          <p:nvSpPr>
            <p:cNvPr id="402" name="Rectangle 401">
              <a:extLst>
                <a:ext uri="{FF2B5EF4-FFF2-40B4-BE49-F238E27FC236}">
                  <a16:creationId xmlns:a16="http://schemas.microsoft.com/office/drawing/2014/main" id="{1FA2CE43-EBE7-4540-8D49-DCA4534560DE}"/>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03" name="Freeform: Shape 402">
              <a:extLst>
                <a:ext uri="{FF2B5EF4-FFF2-40B4-BE49-F238E27FC236}">
                  <a16:creationId xmlns:a16="http://schemas.microsoft.com/office/drawing/2014/main" id="{43E1B5A6-A6C2-4703-B722-3DA2D698E6F2}"/>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04" name="Freeform: Shape 403">
              <a:extLst>
                <a:ext uri="{FF2B5EF4-FFF2-40B4-BE49-F238E27FC236}">
                  <a16:creationId xmlns:a16="http://schemas.microsoft.com/office/drawing/2014/main" id="{2B9C2725-91EC-4F9A-8B2D-2C805C9ACE4A}"/>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05" name="Freeform: Shape 404">
              <a:extLst>
                <a:ext uri="{FF2B5EF4-FFF2-40B4-BE49-F238E27FC236}">
                  <a16:creationId xmlns:a16="http://schemas.microsoft.com/office/drawing/2014/main" id="{5F34DC97-9A83-41A5-8F64-D23DDB702EED}"/>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06" name="Freeform: Shape 405">
              <a:extLst>
                <a:ext uri="{FF2B5EF4-FFF2-40B4-BE49-F238E27FC236}">
                  <a16:creationId xmlns:a16="http://schemas.microsoft.com/office/drawing/2014/main" id="{CDEC4194-A5AF-421C-992C-59DE6C7B7478}"/>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428" name="Group 427">
            <a:extLst>
              <a:ext uri="{FF2B5EF4-FFF2-40B4-BE49-F238E27FC236}">
                <a16:creationId xmlns:a16="http://schemas.microsoft.com/office/drawing/2014/main" id="{2EDF1748-FCEC-479D-8C54-1742FA8FABC8}"/>
              </a:ext>
            </a:extLst>
          </p:cNvPr>
          <p:cNvGrpSpPr/>
          <p:nvPr/>
        </p:nvGrpSpPr>
        <p:grpSpPr>
          <a:xfrm>
            <a:off x="9532488" y="4568951"/>
            <a:ext cx="657222" cy="199822"/>
            <a:chOff x="2154748" y="3526327"/>
            <a:chExt cx="418458" cy="127228"/>
          </a:xfrm>
          <a:solidFill>
            <a:schemeClr val="accent2"/>
          </a:solidFill>
        </p:grpSpPr>
        <p:sp>
          <p:nvSpPr>
            <p:cNvPr id="453" name="Rectangle 452">
              <a:extLst>
                <a:ext uri="{FF2B5EF4-FFF2-40B4-BE49-F238E27FC236}">
                  <a16:creationId xmlns:a16="http://schemas.microsoft.com/office/drawing/2014/main" id="{83024547-0432-4A0D-838D-C2A99E9DBE56}"/>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54" name="Freeform: Shape 453">
              <a:extLst>
                <a:ext uri="{FF2B5EF4-FFF2-40B4-BE49-F238E27FC236}">
                  <a16:creationId xmlns:a16="http://schemas.microsoft.com/office/drawing/2014/main" id="{953EF9D4-2E38-47E5-83D4-58E3226A2CEC}"/>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55" name="Freeform: Shape 454">
              <a:extLst>
                <a:ext uri="{FF2B5EF4-FFF2-40B4-BE49-F238E27FC236}">
                  <a16:creationId xmlns:a16="http://schemas.microsoft.com/office/drawing/2014/main" id="{033DB873-6439-4BE3-9D35-9524EB84B55F}"/>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56" name="Freeform: Shape 455">
              <a:extLst>
                <a:ext uri="{FF2B5EF4-FFF2-40B4-BE49-F238E27FC236}">
                  <a16:creationId xmlns:a16="http://schemas.microsoft.com/office/drawing/2014/main" id="{7FD8B39B-DE07-43EA-890E-78E528B09325}"/>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57" name="Freeform: Shape 456">
              <a:extLst>
                <a:ext uri="{FF2B5EF4-FFF2-40B4-BE49-F238E27FC236}">
                  <a16:creationId xmlns:a16="http://schemas.microsoft.com/office/drawing/2014/main" id="{E2225C33-10B5-4818-A848-BDED6AAE65CC}"/>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429" name="Group 428">
            <a:extLst>
              <a:ext uri="{FF2B5EF4-FFF2-40B4-BE49-F238E27FC236}">
                <a16:creationId xmlns:a16="http://schemas.microsoft.com/office/drawing/2014/main" id="{3292BF3F-BDE0-4CB8-B901-19E9389DA6C2}"/>
              </a:ext>
            </a:extLst>
          </p:cNvPr>
          <p:cNvGrpSpPr/>
          <p:nvPr/>
        </p:nvGrpSpPr>
        <p:grpSpPr>
          <a:xfrm>
            <a:off x="12075719" y="4568951"/>
            <a:ext cx="657222" cy="199822"/>
            <a:chOff x="2154748" y="3526327"/>
            <a:chExt cx="418458" cy="127228"/>
          </a:xfrm>
          <a:solidFill>
            <a:schemeClr val="accent2"/>
          </a:solidFill>
        </p:grpSpPr>
        <p:sp>
          <p:nvSpPr>
            <p:cNvPr id="448" name="Rectangle 447">
              <a:extLst>
                <a:ext uri="{FF2B5EF4-FFF2-40B4-BE49-F238E27FC236}">
                  <a16:creationId xmlns:a16="http://schemas.microsoft.com/office/drawing/2014/main" id="{2F1154E2-15E8-48A1-AC0E-84A0733200C6}"/>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49" name="Freeform: Shape 448">
              <a:extLst>
                <a:ext uri="{FF2B5EF4-FFF2-40B4-BE49-F238E27FC236}">
                  <a16:creationId xmlns:a16="http://schemas.microsoft.com/office/drawing/2014/main" id="{BDC02C5A-1963-4DC2-8D74-3F486D002788}"/>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50" name="Freeform: Shape 449">
              <a:extLst>
                <a:ext uri="{FF2B5EF4-FFF2-40B4-BE49-F238E27FC236}">
                  <a16:creationId xmlns:a16="http://schemas.microsoft.com/office/drawing/2014/main" id="{6C071E8B-CF28-4C09-91C5-32F23098E6E6}"/>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51" name="Freeform: Shape 450">
              <a:extLst>
                <a:ext uri="{FF2B5EF4-FFF2-40B4-BE49-F238E27FC236}">
                  <a16:creationId xmlns:a16="http://schemas.microsoft.com/office/drawing/2014/main" id="{92302E48-4D7B-4423-84F7-E9333B6D8159}"/>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52" name="Freeform: Shape 451">
              <a:extLst>
                <a:ext uri="{FF2B5EF4-FFF2-40B4-BE49-F238E27FC236}">
                  <a16:creationId xmlns:a16="http://schemas.microsoft.com/office/drawing/2014/main" id="{611DE233-FCF6-4621-9215-53B0BA0CBFEC}"/>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430" name="Group 429">
            <a:extLst>
              <a:ext uri="{FF2B5EF4-FFF2-40B4-BE49-F238E27FC236}">
                <a16:creationId xmlns:a16="http://schemas.microsoft.com/office/drawing/2014/main" id="{721ECC48-DD23-4C59-93A7-AD614B52787B}"/>
              </a:ext>
            </a:extLst>
          </p:cNvPr>
          <p:cNvGrpSpPr/>
          <p:nvPr/>
        </p:nvGrpSpPr>
        <p:grpSpPr>
          <a:xfrm>
            <a:off x="10168296" y="4568951"/>
            <a:ext cx="657222" cy="199822"/>
            <a:chOff x="2154748" y="3526327"/>
            <a:chExt cx="418458" cy="127228"/>
          </a:xfrm>
          <a:solidFill>
            <a:schemeClr val="accent2"/>
          </a:solidFill>
        </p:grpSpPr>
        <p:sp>
          <p:nvSpPr>
            <p:cNvPr id="443" name="Rectangle 442">
              <a:extLst>
                <a:ext uri="{FF2B5EF4-FFF2-40B4-BE49-F238E27FC236}">
                  <a16:creationId xmlns:a16="http://schemas.microsoft.com/office/drawing/2014/main" id="{0D931CB4-0740-4927-BED4-3F1CAE4CB4CF}"/>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44" name="Freeform: Shape 443">
              <a:extLst>
                <a:ext uri="{FF2B5EF4-FFF2-40B4-BE49-F238E27FC236}">
                  <a16:creationId xmlns:a16="http://schemas.microsoft.com/office/drawing/2014/main" id="{10C920B1-C9F9-406B-96B7-5687CCD70CA4}"/>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45" name="Freeform: Shape 444">
              <a:extLst>
                <a:ext uri="{FF2B5EF4-FFF2-40B4-BE49-F238E27FC236}">
                  <a16:creationId xmlns:a16="http://schemas.microsoft.com/office/drawing/2014/main" id="{A07EBE97-EA08-4D40-8E6B-DFA89B3C9057}"/>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46" name="Freeform: Shape 445">
              <a:extLst>
                <a:ext uri="{FF2B5EF4-FFF2-40B4-BE49-F238E27FC236}">
                  <a16:creationId xmlns:a16="http://schemas.microsoft.com/office/drawing/2014/main" id="{5D96897F-DBD3-4B0D-9270-109934D96AB3}"/>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47" name="Freeform: Shape 446">
              <a:extLst>
                <a:ext uri="{FF2B5EF4-FFF2-40B4-BE49-F238E27FC236}">
                  <a16:creationId xmlns:a16="http://schemas.microsoft.com/office/drawing/2014/main" id="{EACB162F-60E4-48FB-8FBF-B55DCC5FAA9B}"/>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431" name="Group 430">
            <a:extLst>
              <a:ext uri="{FF2B5EF4-FFF2-40B4-BE49-F238E27FC236}">
                <a16:creationId xmlns:a16="http://schemas.microsoft.com/office/drawing/2014/main" id="{964A1486-D92B-4223-B567-B4A68341AEC4}"/>
              </a:ext>
            </a:extLst>
          </p:cNvPr>
          <p:cNvGrpSpPr/>
          <p:nvPr/>
        </p:nvGrpSpPr>
        <p:grpSpPr>
          <a:xfrm>
            <a:off x="10804103" y="4568951"/>
            <a:ext cx="657222" cy="199822"/>
            <a:chOff x="2154748" y="3526327"/>
            <a:chExt cx="418458" cy="127228"/>
          </a:xfrm>
          <a:solidFill>
            <a:schemeClr val="accent2"/>
          </a:solidFill>
        </p:grpSpPr>
        <p:sp>
          <p:nvSpPr>
            <p:cNvPr id="438" name="Rectangle 437">
              <a:extLst>
                <a:ext uri="{FF2B5EF4-FFF2-40B4-BE49-F238E27FC236}">
                  <a16:creationId xmlns:a16="http://schemas.microsoft.com/office/drawing/2014/main" id="{9A64C920-1A95-44B5-9F6D-FD5E1FE7A32A}"/>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39" name="Freeform: Shape 438">
              <a:extLst>
                <a:ext uri="{FF2B5EF4-FFF2-40B4-BE49-F238E27FC236}">
                  <a16:creationId xmlns:a16="http://schemas.microsoft.com/office/drawing/2014/main" id="{E975A31C-6959-4990-A1B9-7FE9BA7E2F11}"/>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40" name="Freeform: Shape 439">
              <a:extLst>
                <a:ext uri="{FF2B5EF4-FFF2-40B4-BE49-F238E27FC236}">
                  <a16:creationId xmlns:a16="http://schemas.microsoft.com/office/drawing/2014/main" id="{F0540A97-B897-499F-A369-671BF036EFEF}"/>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41" name="Freeform: Shape 440">
              <a:extLst>
                <a:ext uri="{FF2B5EF4-FFF2-40B4-BE49-F238E27FC236}">
                  <a16:creationId xmlns:a16="http://schemas.microsoft.com/office/drawing/2014/main" id="{368D5933-A6CF-4368-903A-1F40EC20626D}"/>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42" name="Freeform: Shape 441">
              <a:extLst>
                <a:ext uri="{FF2B5EF4-FFF2-40B4-BE49-F238E27FC236}">
                  <a16:creationId xmlns:a16="http://schemas.microsoft.com/office/drawing/2014/main" id="{0997D1F4-EB53-4AC9-A2AD-10EF7C39DD3F}"/>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432" name="Group 431">
            <a:extLst>
              <a:ext uri="{FF2B5EF4-FFF2-40B4-BE49-F238E27FC236}">
                <a16:creationId xmlns:a16="http://schemas.microsoft.com/office/drawing/2014/main" id="{93CBDD1F-F3F0-4CFC-A6EF-F22AF0AE4DBF}"/>
              </a:ext>
            </a:extLst>
          </p:cNvPr>
          <p:cNvGrpSpPr/>
          <p:nvPr/>
        </p:nvGrpSpPr>
        <p:grpSpPr>
          <a:xfrm>
            <a:off x="11439911" y="4568951"/>
            <a:ext cx="657222" cy="199822"/>
            <a:chOff x="2154748" y="3526327"/>
            <a:chExt cx="418458" cy="127228"/>
          </a:xfrm>
          <a:solidFill>
            <a:schemeClr val="accent2"/>
          </a:solidFill>
        </p:grpSpPr>
        <p:sp>
          <p:nvSpPr>
            <p:cNvPr id="433" name="Rectangle 432">
              <a:extLst>
                <a:ext uri="{FF2B5EF4-FFF2-40B4-BE49-F238E27FC236}">
                  <a16:creationId xmlns:a16="http://schemas.microsoft.com/office/drawing/2014/main" id="{CE51857D-2917-47BF-A541-C0C83A9BE40B}"/>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34" name="Freeform: Shape 433">
              <a:extLst>
                <a:ext uri="{FF2B5EF4-FFF2-40B4-BE49-F238E27FC236}">
                  <a16:creationId xmlns:a16="http://schemas.microsoft.com/office/drawing/2014/main" id="{A236FEAE-8BBB-44DE-9300-70C7AD455D1E}"/>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35" name="Freeform: Shape 434">
              <a:extLst>
                <a:ext uri="{FF2B5EF4-FFF2-40B4-BE49-F238E27FC236}">
                  <a16:creationId xmlns:a16="http://schemas.microsoft.com/office/drawing/2014/main" id="{D54D5477-4868-48FD-AD6F-B8D796B47756}"/>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36" name="Freeform: Shape 435">
              <a:extLst>
                <a:ext uri="{FF2B5EF4-FFF2-40B4-BE49-F238E27FC236}">
                  <a16:creationId xmlns:a16="http://schemas.microsoft.com/office/drawing/2014/main" id="{9597050F-5778-49C6-B2FE-2CB2D662F7B3}"/>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37" name="Freeform: Shape 436">
              <a:extLst>
                <a:ext uri="{FF2B5EF4-FFF2-40B4-BE49-F238E27FC236}">
                  <a16:creationId xmlns:a16="http://schemas.microsoft.com/office/drawing/2014/main" id="{69687352-41BA-416D-877F-1AA83FAC78EB}"/>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459" name="Group 458">
            <a:extLst>
              <a:ext uri="{FF2B5EF4-FFF2-40B4-BE49-F238E27FC236}">
                <a16:creationId xmlns:a16="http://schemas.microsoft.com/office/drawing/2014/main" id="{8E4C8FDD-7943-42A1-A97A-9CF83A4C9C0A}"/>
              </a:ext>
            </a:extLst>
          </p:cNvPr>
          <p:cNvGrpSpPr/>
          <p:nvPr/>
        </p:nvGrpSpPr>
        <p:grpSpPr>
          <a:xfrm>
            <a:off x="10321837" y="4396980"/>
            <a:ext cx="643386" cy="199822"/>
            <a:chOff x="2154748" y="3526327"/>
            <a:chExt cx="418458" cy="127228"/>
          </a:xfrm>
          <a:solidFill>
            <a:schemeClr val="accent2"/>
          </a:solidFill>
        </p:grpSpPr>
        <p:sp>
          <p:nvSpPr>
            <p:cNvPr id="482" name="Rectangle 481">
              <a:extLst>
                <a:ext uri="{FF2B5EF4-FFF2-40B4-BE49-F238E27FC236}">
                  <a16:creationId xmlns:a16="http://schemas.microsoft.com/office/drawing/2014/main" id="{335AE7BB-B0EB-48C6-879A-CBE5E057A469}"/>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83" name="Freeform: Shape 482">
              <a:extLst>
                <a:ext uri="{FF2B5EF4-FFF2-40B4-BE49-F238E27FC236}">
                  <a16:creationId xmlns:a16="http://schemas.microsoft.com/office/drawing/2014/main" id="{BAC4DDEE-6C2C-47F2-8055-1A9591237DF8}"/>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84" name="Freeform: Shape 483">
              <a:extLst>
                <a:ext uri="{FF2B5EF4-FFF2-40B4-BE49-F238E27FC236}">
                  <a16:creationId xmlns:a16="http://schemas.microsoft.com/office/drawing/2014/main" id="{F47C248B-CB62-426A-ACB7-2ACFC4CD8F8A}"/>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85" name="Freeform: Shape 484">
              <a:extLst>
                <a:ext uri="{FF2B5EF4-FFF2-40B4-BE49-F238E27FC236}">
                  <a16:creationId xmlns:a16="http://schemas.microsoft.com/office/drawing/2014/main" id="{36C06D18-9673-437C-B6C9-3A44A1DA3ADE}"/>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86" name="Freeform: Shape 485">
              <a:extLst>
                <a:ext uri="{FF2B5EF4-FFF2-40B4-BE49-F238E27FC236}">
                  <a16:creationId xmlns:a16="http://schemas.microsoft.com/office/drawing/2014/main" id="{A05C03A1-32B8-4817-8707-FD3291AAEE87}"/>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460" name="Group 459">
            <a:extLst>
              <a:ext uri="{FF2B5EF4-FFF2-40B4-BE49-F238E27FC236}">
                <a16:creationId xmlns:a16="http://schemas.microsoft.com/office/drawing/2014/main" id="{C6B1C058-6F10-41A5-8E7F-2E944098D36D}"/>
              </a:ext>
            </a:extLst>
          </p:cNvPr>
          <p:cNvGrpSpPr/>
          <p:nvPr/>
        </p:nvGrpSpPr>
        <p:grpSpPr>
          <a:xfrm>
            <a:off x="9679390" y="4396980"/>
            <a:ext cx="643386" cy="199822"/>
            <a:chOff x="2154748" y="3526327"/>
            <a:chExt cx="418458" cy="127228"/>
          </a:xfrm>
          <a:solidFill>
            <a:schemeClr val="accent2"/>
          </a:solidFill>
        </p:grpSpPr>
        <p:sp>
          <p:nvSpPr>
            <p:cNvPr id="477" name="Rectangle 476">
              <a:extLst>
                <a:ext uri="{FF2B5EF4-FFF2-40B4-BE49-F238E27FC236}">
                  <a16:creationId xmlns:a16="http://schemas.microsoft.com/office/drawing/2014/main" id="{7A67967C-8008-4D3C-92F3-1B83E4E65D2F}"/>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78" name="Freeform: Shape 477">
              <a:extLst>
                <a:ext uri="{FF2B5EF4-FFF2-40B4-BE49-F238E27FC236}">
                  <a16:creationId xmlns:a16="http://schemas.microsoft.com/office/drawing/2014/main" id="{D85E3035-FCA0-4AFB-9725-86BDA5E26B9D}"/>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79" name="Freeform: Shape 478">
              <a:extLst>
                <a:ext uri="{FF2B5EF4-FFF2-40B4-BE49-F238E27FC236}">
                  <a16:creationId xmlns:a16="http://schemas.microsoft.com/office/drawing/2014/main" id="{18C6410D-44AB-45BD-8172-70BBE1866EFC}"/>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80" name="Freeform: Shape 479">
              <a:extLst>
                <a:ext uri="{FF2B5EF4-FFF2-40B4-BE49-F238E27FC236}">
                  <a16:creationId xmlns:a16="http://schemas.microsoft.com/office/drawing/2014/main" id="{DFBCF1D8-8B17-4D36-B177-9607AFB0E87E}"/>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81" name="Freeform: Shape 480">
              <a:extLst>
                <a:ext uri="{FF2B5EF4-FFF2-40B4-BE49-F238E27FC236}">
                  <a16:creationId xmlns:a16="http://schemas.microsoft.com/office/drawing/2014/main" id="{A144C012-34A7-4389-9A09-26D8F877DD15}"/>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461" name="Group 460">
            <a:extLst>
              <a:ext uri="{FF2B5EF4-FFF2-40B4-BE49-F238E27FC236}">
                <a16:creationId xmlns:a16="http://schemas.microsoft.com/office/drawing/2014/main" id="{49F2271E-AE20-490D-9B20-2B76E7EC6810}"/>
              </a:ext>
            </a:extLst>
          </p:cNvPr>
          <p:cNvGrpSpPr/>
          <p:nvPr/>
        </p:nvGrpSpPr>
        <p:grpSpPr>
          <a:xfrm>
            <a:off x="11941637" y="4396980"/>
            <a:ext cx="643386" cy="199822"/>
            <a:chOff x="2154748" y="3526327"/>
            <a:chExt cx="418458" cy="127228"/>
          </a:xfrm>
          <a:solidFill>
            <a:schemeClr val="accent2"/>
          </a:solidFill>
        </p:grpSpPr>
        <p:sp>
          <p:nvSpPr>
            <p:cNvPr id="472" name="Rectangle 471">
              <a:extLst>
                <a:ext uri="{FF2B5EF4-FFF2-40B4-BE49-F238E27FC236}">
                  <a16:creationId xmlns:a16="http://schemas.microsoft.com/office/drawing/2014/main" id="{EB0D6032-F28B-441E-94C4-B9E5ED3B99EA}"/>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73" name="Freeform: Shape 472">
              <a:extLst>
                <a:ext uri="{FF2B5EF4-FFF2-40B4-BE49-F238E27FC236}">
                  <a16:creationId xmlns:a16="http://schemas.microsoft.com/office/drawing/2014/main" id="{2D983E23-5C62-498A-B96A-37C55B619A1F}"/>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74" name="Freeform: Shape 473">
              <a:extLst>
                <a:ext uri="{FF2B5EF4-FFF2-40B4-BE49-F238E27FC236}">
                  <a16:creationId xmlns:a16="http://schemas.microsoft.com/office/drawing/2014/main" id="{02E64817-494C-4624-8E1D-84F5D4AC7E85}"/>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75" name="Freeform: Shape 474">
              <a:extLst>
                <a:ext uri="{FF2B5EF4-FFF2-40B4-BE49-F238E27FC236}">
                  <a16:creationId xmlns:a16="http://schemas.microsoft.com/office/drawing/2014/main" id="{8FB294CA-FD0B-4ED2-84AB-68FB317DEDD9}"/>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76" name="Freeform: Shape 475">
              <a:extLst>
                <a:ext uri="{FF2B5EF4-FFF2-40B4-BE49-F238E27FC236}">
                  <a16:creationId xmlns:a16="http://schemas.microsoft.com/office/drawing/2014/main" id="{928CCE4B-AB61-4A5F-B2B0-47D8911BFFB5}"/>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462" name="Group 461">
            <a:extLst>
              <a:ext uri="{FF2B5EF4-FFF2-40B4-BE49-F238E27FC236}">
                <a16:creationId xmlns:a16="http://schemas.microsoft.com/office/drawing/2014/main" id="{7A9AD901-469E-4695-9BE2-337601B8BFAB}"/>
              </a:ext>
            </a:extLst>
          </p:cNvPr>
          <p:cNvGrpSpPr/>
          <p:nvPr/>
        </p:nvGrpSpPr>
        <p:grpSpPr>
          <a:xfrm>
            <a:off x="11299192" y="4396980"/>
            <a:ext cx="643386" cy="199822"/>
            <a:chOff x="2154748" y="3526327"/>
            <a:chExt cx="418458" cy="127228"/>
          </a:xfrm>
          <a:solidFill>
            <a:schemeClr val="accent2"/>
          </a:solidFill>
        </p:grpSpPr>
        <p:sp>
          <p:nvSpPr>
            <p:cNvPr id="467" name="Rectangle 466">
              <a:extLst>
                <a:ext uri="{FF2B5EF4-FFF2-40B4-BE49-F238E27FC236}">
                  <a16:creationId xmlns:a16="http://schemas.microsoft.com/office/drawing/2014/main" id="{E66A7DB4-61A1-47F7-85FB-6EDABCB44DC7}"/>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68" name="Freeform: Shape 467">
              <a:extLst>
                <a:ext uri="{FF2B5EF4-FFF2-40B4-BE49-F238E27FC236}">
                  <a16:creationId xmlns:a16="http://schemas.microsoft.com/office/drawing/2014/main" id="{433A0D51-71D6-4AC4-B61D-C5335DDD9751}"/>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69" name="Freeform: Shape 468">
              <a:extLst>
                <a:ext uri="{FF2B5EF4-FFF2-40B4-BE49-F238E27FC236}">
                  <a16:creationId xmlns:a16="http://schemas.microsoft.com/office/drawing/2014/main" id="{BFD4F2F8-B2C7-421E-8AFD-CEF76C83F270}"/>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70" name="Freeform: Shape 469">
              <a:extLst>
                <a:ext uri="{FF2B5EF4-FFF2-40B4-BE49-F238E27FC236}">
                  <a16:creationId xmlns:a16="http://schemas.microsoft.com/office/drawing/2014/main" id="{8C59E15D-5B4A-40B8-AE65-A8D5FE759E4C}"/>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71" name="Freeform: Shape 470">
              <a:extLst>
                <a:ext uri="{FF2B5EF4-FFF2-40B4-BE49-F238E27FC236}">
                  <a16:creationId xmlns:a16="http://schemas.microsoft.com/office/drawing/2014/main" id="{7DB7E6E7-B5DD-4FC6-880B-754F1769E9BF}"/>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463" name="Group 462">
            <a:extLst>
              <a:ext uri="{FF2B5EF4-FFF2-40B4-BE49-F238E27FC236}">
                <a16:creationId xmlns:a16="http://schemas.microsoft.com/office/drawing/2014/main" id="{3ADA2521-CCB6-42E2-B9F9-4DF4762FEFE4}"/>
              </a:ext>
            </a:extLst>
          </p:cNvPr>
          <p:cNvGrpSpPr/>
          <p:nvPr/>
        </p:nvGrpSpPr>
        <p:grpSpPr>
          <a:xfrm>
            <a:off x="10964282" y="4399207"/>
            <a:ext cx="335848" cy="197595"/>
            <a:chOff x="1003302" y="1140739"/>
            <a:chExt cx="422879" cy="243562"/>
          </a:xfrm>
          <a:solidFill>
            <a:schemeClr val="accent2"/>
          </a:solidFill>
        </p:grpSpPr>
        <p:sp>
          <p:nvSpPr>
            <p:cNvPr id="464" name="Rectangle 463">
              <a:extLst>
                <a:ext uri="{FF2B5EF4-FFF2-40B4-BE49-F238E27FC236}">
                  <a16:creationId xmlns:a16="http://schemas.microsoft.com/office/drawing/2014/main" id="{C44BF4D5-BF42-4BEE-A518-36ABE9093F1E}"/>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65" name="Freeform: Shape 464">
              <a:extLst>
                <a:ext uri="{FF2B5EF4-FFF2-40B4-BE49-F238E27FC236}">
                  <a16:creationId xmlns:a16="http://schemas.microsoft.com/office/drawing/2014/main" id="{9FAF0E89-946F-4814-8F12-224961D7264D}"/>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66" name="Freeform: Shape 465">
              <a:extLst>
                <a:ext uri="{FF2B5EF4-FFF2-40B4-BE49-F238E27FC236}">
                  <a16:creationId xmlns:a16="http://schemas.microsoft.com/office/drawing/2014/main" id="{00E5A7F4-931B-4516-B310-D9B06BA0A5F2}"/>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487" name="Group 486">
            <a:extLst>
              <a:ext uri="{FF2B5EF4-FFF2-40B4-BE49-F238E27FC236}">
                <a16:creationId xmlns:a16="http://schemas.microsoft.com/office/drawing/2014/main" id="{1E73BBA9-68EE-402A-B9A2-8383C70EAC08}"/>
              </a:ext>
            </a:extLst>
          </p:cNvPr>
          <p:cNvGrpSpPr/>
          <p:nvPr/>
        </p:nvGrpSpPr>
        <p:grpSpPr>
          <a:xfrm>
            <a:off x="9398667" y="4231340"/>
            <a:ext cx="3446330" cy="197595"/>
            <a:chOff x="1468126" y="2785911"/>
            <a:chExt cx="2194301" cy="125810"/>
          </a:xfrm>
          <a:solidFill>
            <a:srgbClr val="FFE089"/>
          </a:solidFill>
        </p:grpSpPr>
        <p:sp>
          <p:nvSpPr>
            <p:cNvPr id="488" name="Freeform: Shape 487">
              <a:extLst>
                <a:ext uri="{FF2B5EF4-FFF2-40B4-BE49-F238E27FC236}">
                  <a16:creationId xmlns:a16="http://schemas.microsoft.com/office/drawing/2014/main" id="{00D8E37A-843E-40B2-BFAC-4E9078EC5A8B}"/>
                </a:ext>
              </a:extLst>
            </p:cNvPr>
            <p:cNvSpPr/>
            <p:nvPr/>
          </p:nvSpPr>
          <p:spPr>
            <a:xfrm>
              <a:off x="2420305"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89" name="Freeform: Shape 488">
              <a:extLst>
                <a:ext uri="{FF2B5EF4-FFF2-40B4-BE49-F238E27FC236}">
                  <a16:creationId xmlns:a16="http://schemas.microsoft.com/office/drawing/2014/main" id="{D39AF846-472B-4DDE-A41D-CC5C30BE9AA6}"/>
                </a:ext>
              </a:extLst>
            </p:cNvPr>
            <p:cNvSpPr/>
            <p:nvPr/>
          </p:nvSpPr>
          <p:spPr>
            <a:xfrm>
              <a:off x="2533480"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90" name="Freeform: Shape 489">
              <a:extLst>
                <a:ext uri="{FF2B5EF4-FFF2-40B4-BE49-F238E27FC236}">
                  <a16:creationId xmlns:a16="http://schemas.microsoft.com/office/drawing/2014/main" id="{898D5963-012D-4640-B6E0-F39D01712C80}"/>
                </a:ext>
              </a:extLst>
            </p:cNvPr>
            <p:cNvSpPr/>
            <p:nvPr/>
          </p:nvSpPr>
          <p:spPr>
            <a:xfrm>
              <a:off x="2646655"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91" name="Freeform: Shape 490">
              <a:extLst>
                <a:ext uri="{FF2B5EF4-FFF2-40B4-BE49-F238E27FC236}">
                  <a16:creationId xmlns:a16="http://schemas.microsoft.com/office/drawing/2014/main" id="{F25E5E8E-82C4-40C1-A1EB-D6AF5DCDD40F}"/>
                </a:ext>
              </a:extLst>
            </p:cNvPr>
            <p:cNvSpPr/>
            <p:nvPr/>
          </p:nvSpPr>
          <p:spPr>
            <a:xfrm>
              <a:off x="2759830"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92" name="Freeform: Shape 491">
              <a:extLst>
                <a:ext uri="{FF2B5EF4-FFF2-40B4-BE49-F238E27FC236}">
                  <a16:creationId xmlns:a16="http://schemas.microsoft.com/office/drawing/2014/main" id="{3CA20FCE-C8EA-4579-A1C7-95DEA500C2DE}"/>
                </a:ext>
              </a:extLst>
            </p:cNvPr>
            <p:cNvSpPr/>
            <p:nvPr/>
          </p:nvSpPr>
          <p:spPr>
            <a:xfrm>
              <a:off x="2873005"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93" name="Freeform: Shape 492">
              <a:extLst>
                <a:ext uri="{FF2B5EF4-FFF2-40B4-BE49-F238E27FC236}">
                  <a16:creationId xmlns:a16="http://schemas.microsoft.com/office/drawing/2014/main" id="{8573748D-502B-4BDB-9FB6-9EC192B5D2AA}"/>
                </a:ext>
              </a:extLst>
            </p:cNvPr>
            <p:cNvSpPr/>
            <p:nvPr/>
          </p:nvSpPr>
          <p:spPr>
            <a:xfrm>
              <a:off x="2986180"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94" name="Freeform: Shape 493">
              <a:extLst>
                <a:ext uri="{FF2B5EF4-FFF2-40B4-BE49-F238E27FC236}">
                  <a16:creationId xmlns:a16="http://schemas.microsoft.com/office/drawing/2014/main" id="{86004827-87F0-4B6B-AFF6-A46889AC6B69}"/>
                </a:ext>
              </a:extLst>
            </p:cNvPr>
            <p:cNvSpPr/>
            <p:nvPr/>
          </p:nvSpPr>
          <p:spPr>
            <a:xfrm>
              <a:off x="3099355"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95" name="Freeform: Shape 494">
              <a:extLst>
                <a:ext uri="{FF2B5EF4-FFF2-40B4-BE49-F238E27FC236}">
                  <a16:creationId xmlns:a16="http://schemas.microsoft.com/office/drawing/2014/main" id="{FACC22AF-8220-43D7-86EF-9645B44BF78F}"/>
                </a:ext>
              </a:extLst>
            </p:cNvPr>
            <p:cNvSpPr/>
            <p:nvPr/>
          </p:nvSpPr>
          <p:spPr>
            <a:xfrm>
              <a:off x="3212530"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96" name="Freeform: Shape 495">
              <a:extLst>
                <a:ext uri="{FF2B5EF4-FFF2-40B4-BE49-F238E27FC236}">
                  <a16:creationId xmlns:a16="http://schemas.microsoft.com/office/drawing/2014/main" id="{B537D7D3-F6FA-4861-B360-9E266DF6D1E3}"/>
                </a:ext>
              </a:extLst>
            </p:cNvPr>
            <p:cNvSpPr/>
            <p:nvPr/>
          </p:nvSpPr>
          <p:spPr>
            <a:xfrm>
              <a:off x="3325705"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97" name="Freeform: Shape 496">
              <a:extLst>
                <a:ext uri="{FF2B5EF4-FFF2-40B4-BE49-F238E27FC236}">
                  <a16:creationId xmlns:a16="http://schemas.microsoft.com/office/drawing/2014/main" id="{F11A6588-ADE5-41B0-BE45-64D4E83324A3}"/>
                </a:ext>
              </a:extLst>
            </p:cNvPr>
            <p:cNvSpPr/>
            <p:nvPr/>
          </p:nvSpPr>
          <p:spPr>
            <a:xfrm>
              <a:off x="3521338"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98" name="Freeform: Shape 497">
              <a:extLst>
                <a:ext uri="{FF2B5EF4-FFF2-40B4-BE49-F238E27FC236}">
                  <a16:creationId xmlns:a16="http://schemas.microsoft.com/office/drawing/2014/main" id="{8DAE36BB-E286-4A3C-8744-BCD85E599B7E}"/>
                </a:ext>
              </a:extLst>
            </p:cNvPr>
            <p:cNvSpPr/>
            <p:nvPr/>
          </p:nvSpPr>
          <p:spPr>
            <a:xfrm>
              <a:off x="1741255"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499" name="Freeform: Shape 498">
              <a:extLst>
                <a:ext uri="{FF2B5EF4-FFF2-40B4-BE49-F238E27FC236}">
                  <a16:creationId xmlns:a16="http://schemas.microsoft.com/office/drawing/2014/main" id="{64804852-D1A9-4DB8-86A0-8371CDA1FE96}"/>
                </a:ext>
              </a:extLst>
            </p:cNvPr>
            <p:cNvSpPr/>
            <p:nvPr/>
          </p:nvSpPr>
          <p:spPr>
            <a:xfrm>
              <a:off x="1854430"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00" name="Freeform: Shape 499">
              <a:extLst>
                <a:ext uri="{FF2B5EF4-FFF2-40B4-BE49-F238E27FC236}">
                  <a16:creationId xmlns:a16="http://schemas.microsoft.com/office/drawing/2014/main" id="{81485481-213F-4459-BCE0-95262735ACD4}"/>
                </a:ext>
              </a:extLst>
            </p:cNvPr>
            <p:cNvSpPr/>
            <p:nvPr/>
          </p:nvSpPr>
          <p:spPr>
            <a:xfrm>
              <a:off x="1967605"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01" name="Freeform: Shape 500">
              <a:extLst>
                <a:ext uri="{FF2B5EF4-FFF2-40B4-BE49-F238E27FC236}">
                  <a16:creationId xmlns:a16="http://schemas.microsoft.com/office/drawing/2014/main" id="{BE94FA3E-AB3F-4CFC-AEF4-C00B069983B9}"/>
                </a:ext>
              </a:extLst>
            </p:cNvPr>
            <p:cNvSpPr/>
            <p:nvPr/>
          </p:nvSpPr>
          <p:spPr>
            <a:xfrm>
              <a:off x="2080780"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02" name="Freeform: Shape 501">
              <a:extLst>
                <a:ext uri="{FF2B5EF4-FFF2-40B4-BE49-F238E27FC236}">
                  <a16:creationId xmlns:a16="http://schemas.microsoft.com/office/drawing/2014/main" id="{8B9ECAB3-1EE3-4BEB-8127-036607CDD5D7}"/>
                </a:ext>
              </a:extLst>
            </p:cNvPr>
            <p:cNvSpPr/>
            <p:nvPr/>
          </p:nvSpPr>
          <p:spPr>
            <a:xfrm>
              <a:off x="2193955"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03" name="Freeform: Shape 502">
              <a:extLst>
                <a:ext uri="{FF2B5EF4-FFF2-40B4-BE49-F238E27FC236}">
                  <a16:creationId xmlns:a16="http://schemas.microsoft.com/office/drawing/2014/main" id="{FAA2DADF-01A7-4469-AF46-11FB698CD01C}"/>
                </a:ext>
              </a:extLst>
            </p:cNvPr>
            <p:cNvSpPr/>
            <p:nvPr/>
          </p:nvSpPr>
          <p:spPr>
            <a:xfrm>
              <a:off x="2307130"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04" name="Freeform: Shape 503">
              <a:extLst>
                <a:ext uri="{FF2B5EF4-FFF2-40B4-BE49-F238E27FC236}">
                  <a16:creationId xmlns:a16="http://schemas.microsoft.com/office/drawing/2014/main" id="{7B0F0E97-1413-47B0-9821-8A84D349CAB1}"/>
                </a:ext>
              </a:extLst>
            </p:cNvPr>
            <p:cNvSpPr/>
            <p:nvPr/>
          </p:nvSpPr>
          <p:spPr>
            <a:xfrm>
              <a:off x="1533808" y="2785911"/>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05" name="Rectangle 504">
              <a:extLst>
                <a:ext uri="{FF2B5EF4-FFF2-40B4-BE49-F238E27FC236}">
                  <a16:creationId xmlns:a16="http://schemas.microsoft.com/office/drawing/2014/main" id="{0919B715-AB63-41F6-9818-E2FFF5428346}"/>
                </a:ext>
              </a:extLst>
            </p:cNvPr>
            <p:cNvSpPr/>
            <p:nvPr/>
          </p:nvSpPr>
          <p:spPr>
            <a:xfrm>
              <a:off x="1468126" y="2806760"/>
              <a:ext cx="2194301"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507" name="Group 506">
            <a:extLst>
              <a:ext uri="{FF2B5EF4-FFF2-40B4-BE49-F238E27FC236}">
                <a16:creationId xmlns:a16="http://schemas.microsoft.com/office/drawing/2014/main" id="{FAF77BFA-6DBF-41CF-AC08-894E9C9F0805}"/>
              </a:ext>
            </a:extLst>
          </p:cNvPr>
          <p:cNvGrpSpPr/>
          <p:nvPr/>
        </p:nvGrpSpPr>
        <p:grpSpPr>
          <a:xfrm>
            <a:off x="10314414" y="4062779"/>
            <a:ext cx="643386" cy="199822"/>
            <a:chOff x="2154748" y="3526327"/>
            <a:chExt cx="418458" cy="127228"/>
          </a:xfrm>
          <a:solidFill>
            <a:schemeClr val="accent2"/>
          </a:solidFill>
        </p:grpSpPr>
        <p:sp>
          <p:nvSpPr>
            <p:cNvPr id="530" name="Rectangle 529">
              <a:extLst>
                <a:ext uri="{FF2B5EF4-FFF2-40B4-BE49-F238E27FC236}">
                  <a16:creationId xmlns:a16="http://schemas.microsoft.com/office/drawing/2014/main" id="{1F609898-589C-494D-AFE0-41DDEEB16A29}"/>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31" name="Freeform: Shape 530">
              <a:extLst>
                <a:ext uri="{FF2B5EF4-FFF2-40B4-BE49-F238E27FC236}">
                  <a16:creationId xmlns:a16="http://schemas.microsoft.com/office/drawing/2014/main" id="{BB605C78-6887-4A04-B67B-703F4C00895A}"/>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32" name="Freeform: Shape 531">
              <a:extLst>
                <a:ext uri="{FF2B5EF4-FFF2-40B4-BE49-F238E27FC236}">
                  <a16:creationId xmlns:a16="http://schemas.microsoft.com/office/drawing/2014/main" id="{89514118-92C1-419B-90BF-7F3D2C84E286}"/>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33" name="Freeform: Shape 532">
              <a:extLst>
                <a:ext uri="{FF2B5EF4-FFF2-40B4-BE49-F238E27FC236}">
                  <a16:creationId xmlns:a16="http://schemas.microsoft.com/office/drawing/2014/main" id="{2DB0A546-AEAF-4349-B5F9-C8ABAEF4BBB3}"/>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34" name="Freeform: Shape 533">
              <a:extLst>
                <a:ext uri="{FF2B5EF4-FFF2-40B4-BE49-F238E27FC236}">
                  <a16:creationId xmlns:a16="http://schemas.microsoft.com/office/drawing/2014/main" id="{A48688D1-73C3-4E6A-BAA9-B2E82DCF6039}"/>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508" name="Group 507">
            <a:extLst>
              <a:ext uri="{FF2B5EF4-FFF2-40B4-BE49-F238E27FC236}">
                <a16:creationId xmlns:a16="http://schemas.microsoft.com/office/drawing/2014/main" id="{F370FB72-BDE4-423F-93D2-3955FEC6121F}"/>
              </a:ext>
            </a:extLst>
          </p:cNvPr>
          <p:cNvGrpSpPr/>
          <p:nvPr/>
        </p:nvGrpSpPr>
        <p:grpSpPr>
          <a:xfrm>
            <a:off x="9671968" y="4062779"/>
            <a:ext cx="643386" cy="199822"/>
            <a:chOff x="2154748" y="3526327"/>
            <a:chExt cx="418458" cy="127228"/>
          </a:xfrm>
          <a:solidFill>
            <a:schemeClr val="accent2"/>
          </a:solidFill>
        </p:grpSpPr>
        <p:sp>
          <p:nvSpPr>
            <p:cNvPr id="525" name="Rectangle 524">
              <a:extLst>
                <a:ext uri="{FF2B5EF4-FFF2-40B4-BE49-F238E27FC236}">
                  <a16:creationId xmlns:a16="http://schemas.microsoft.com/office/drawing/2014/main" id="{394FA4EE-7DEF-406D-BD69-278D233D2EEF}"/>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26" name="Freeform: Shape 525">
              <a:extLst>
                <a:ext uri="{FF2B5EF4-FFF2-40B4-BE49-F238E27FC236}">
                  <a16:creationId xmlns:a16="http://schemas.microsoft.com/office/drawing/2014/main" id="{699947FE-7E01-4154-97EB-D3CE2C9B3D81}"/>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27" name="Freeform: Shape 526">
              <a:extLst>
                <a:ext uri="{FF2B5EF4-FFF2-40B4-BE49-F238E27FC236}">
                  <a16:creationId xmlns:a16="http://schemas.microsoft.com/office/drawing/2014/main" id="{2699B74F-FAC6-4CC6-94EB-AC2D5FF2F661}"/>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28" name="Freeform: Shape 527">
              <a:extLst>
                <a:ext uri="{FF2B5EF4-FFF2-40B4-BE49-F238E27FC236}">
                  <a16:creationId xmlns:a16="http://schemas.microsoft.com/office/drawing/2014/main" id="{C3D30057-44A8-4B0E-A081-35B50125B728}"/>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29" name="Freeform: Shape 528">
              <a:extLst>
                <a:ext uri="{FF2B5EF4-FFF2-40B4-BE49-F238E27FC236}">
                  <a16:creationId xmlns:a16="http://schemas.microsoft.com/office/drawing/2014/main" id="{ACD3BDD1-D4FF-4E8F-8E18-38A3DEFF795D}"/>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509" name="Group 508">
            <a:extLst>
              <a:ext uri="{FF2B5EF4-FFF2-40B4-BE49-F238E27FC236}">
                <a16:creationId xmlns:a16="http://schemas.microsoft.com/office/drawing/2014/main" id="{25F1BD7D-1622-4421-B04D-E485DC105AEB}"/>
              </a:ext>
            </a:extLst>
          </p:cNvPr>
          <p:cNvGrpSpPr/>
          <p:nvPr/>
        </p:nvGrpSpPr>
        <p:grpSpPr>
          <a:xfrm>
            <a:off x="11934214" y="4062779"/>
            <a:ext cx="643386" cy="199822"/>
            <a:chOff x="2154748" y="3526327"/>
            <a:chExt cx="418458" cy="127228"/>
          </a:xfrm>
          <a:solidFill>
            <a:schemeClr val="accent2"/>
          </a:solidFill>
        </p:grpSpPr>
        <p:sp>
          <p:nvSpPr>
            <p:cNvPr id="520" name="Rectangle 519">
              <a:extLst>
                <a:ext uri="{FF2B5EF4-FFF2-40B4-BE49-F238E27FC236}">
                  <a16:creationId xmlns:a16="http://schemas.microsoft.com/office/drawing/2014/main" id="{57544443-F349-4A8C-969C-883E5C1FAE27}"/>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21" name="Freeform: Shape 520">
              <a:extLst>
                <a:ext uri="{FF2B5EF4-FFF2-40B4-BE49-F238E27FC236}">
                  <a16:creationId xmlns:a16="http://schemas.microsoft.com/office/drawing/2014/main" id="{F897CF24-A607-4BFE-84CE-1EFEE117A791}"/>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22" name="Freeform: Shape 521">
              <a:extLst>
                <a:ext uri="{FF2B5EF4-FFF2-40B4-BE49-F238E27FC236}">
                  <a16:creationId xmlns:a16="http://schemas.microsoft.com/office/drawing/2014/main" id="{E7277071-AA59-4D4D-A14C-315FED2D2EA3}"/>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23" name="Freeform: Shape 522">
              <a:extLst>
                <a:ext uri="{FF2B5EF4-FFF2-40B4-BE49-F238E27FC236}">
                  <a16:creationId xmlns:a16="http://schemas.microsoft.com/office/drawing/2014/main" id="{9955118B-A1C3-4420-9531-A4F312234909}"/>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24" name="Freeform: Shape 523">
              <a:extLst>
                <a:ext uri="{FF2B5EF4-FFF2-40B4-BE49-F238E27FC236}">
                  <a16:creationId xmlns:a16="http://schemas.microsoft.com/office/drawing/2014/main" id="{0E0BE7D1-ACC7-44E2-AD90-BBCCAA7F39EA}"/>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510" name="Group 509">
            <a:extLst>
              <a:ext uri="{FF2B5EF4-FFF2-40B4-BE49-F238E27FC236}">
                <a16:creationId xmlns:a16="http://schemas.microsoft.com/office/drawing/2014/main" id="{9E6243D9-C056-482A-AD6E-0CBD96D614F4}"/>
              </a:ext>
            </a:extLst>
          </p:cNvPr>
          <p:cNvGrpSpPr/>
          <p:nvPr/>
        </p:nvGrpSpPr>
        <p:grpSpPr>
          <a:xfrm>
            <a:off x="11291769" y="4062779"/>
            <a:ext cx="643386" cy="199822"/>
            <a:chOff x="2154748" y="3526327"/>
            <a:chExt cx="418458" cy="127228"/>
          </a:xfrm>
          <a:solidFill>
            <a:schemeClr val="accent2"/>
          </a:solidFill>
        </p:grpSpPr>
        <p:sp>
          <p:nvSpPr>
            <p:cNvPr id="515" name="Rectangle 514">
              <a:extLst>
                <a:ext uri="{FF2B5EF4-FFF2-40B4-BE49-F238E27FC236}">
                  <a16:creationId xmlns:a16="http://schemas.microsoft.com/office/drawing/2014/main" id="{58B0A10C-B8C0-414C-ADDB-6FD2DC8EA1C0}"/>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16" name="Freeform: Shape 515">
              <a:extLst>
                <a:ext uri="{FF2B5EF4-FFF2-40B4-BE49-F238E27FC236}">
                  <a16:creationId xmlns:a16="http://schemas.microsoft.com/office/drawing/2014/main" id="{012F0A07-0919-4D3B-B976-C4829B34D05A}"/>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17" name="Freeform: Shape 516">
              <a:extLst>
                <a:ext uri="{FF2B5EF4-FFF2-40B4-BE49-F238E27FC236}">
                  <a16:creationId xmlns:a16="http://schemas.microsoft.com/office/drawing/2014/main" id="{9DE791B3-863A-40D4-9C86-F0F4DA1CC8A6}"/>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18" name="Freeform: Shape 517">
              <a:extLst>
                <a:ext uri="{FF2B5EF4-FFF2-40B4-BE49-F238E27FC236}">
                  <a16:creationId xmlns:a16="http://schemas.microsoft.com/office/drawing/2014/main" id="{E358A0B3-648A-467A-9289-5F95495F9887}"/>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19" name="Freeform: Shape 518">
              <a:extLst>
                <a:ext uri="{FF2B5EF4-FFF2-40B4-BE49-F238E27FC236}">
                  <a16:creationId xmlns:a16="http://schemas.microsoft.com/office/drawing/2014/main" id="{F8BD07CA-2AD7-47F7-8A5A-ED73402EF9D9}"/>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511" name="Group 510">
            <a:extLst>
              <a:ext uri="{FF2B5EF4-FFF2-40B4-BE49-F238E27FC236}">
                <a16:creationId xmlns:a16="http://schemas.microsoft.com/office/drawing/2014/main" id="{032F0DD3-8D8C-42F6-BED5-896C7462C1A1}"/>
              </a:ext>
            </a:extLst>
          </p:cNvPr>
          <p:cNvGrpSpPr/>
          <p:nvPr/>
        </p:nvGrpSpPr>
        <p:grpSpPr>
          <a:xfrm>
            <a:off x="10956860" y="4065006"/>
            <a:ext cx="335848" cy="197595"/>
            <a:chOff x="1003302" y="1140739"/>
            <a:chExt cx="422879" cy="243562"/>
          </a:xfrm>
          <a:solidFill>
            <a:schemeClr val="accent1"/>
          </a:solidFill>
        </p:grpSpPr>
        <p:sp>
          <p:nvSpPr>
            <p:cNvPr id="512" name="Rectangle 511">
              <a:extLst>
                <a:ext uri="{FF2B5EF4-FFF2-40B4-BE49-F238E27FC236}">
                  <a16:creationId xmlns:a16="http://schemas.microsoft.com/office/drawing/2014/main" id="{1224D42D-1DB3-45EB-B038-A9A18B7497E4}"/>
                </a:ext>
              </a:extLst>
            </p:cNvPr>
            <p:cNvSpPr/>
            <p:nvPr/>
          </p:nvSpPr>
          <p:spPr>
            <a:xfrm>
              <a:off x="1003302" y="1181102"/>
              <a:ext cx="422879" cy="203199"/>
            </a:xfrm>
            <a:prstGeom prst="rect">
              <a:avLst/>
            </a:pr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13" name="Freeform: Shape 512">
              <a:extLst>
                <a:ext uri="{FF2B5EF4-FFF2-40B4-BE49-F238E27FC236}">
                  <a16:creationId xmlns:a16="http://schemas.microsoft.com/office/drawing/2014/main" id="{24447F2A-11EB-4550-BDEC-93F94F033A6A}"/>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14" name="Freeform: Shape 513">
              <a:extLst>
                <a:ext uri="{FF2B5EF4-FFF2-40B4-BE49-F238E27FC236}">
                  <a16:creationId xmlns:a16="http://schemas.microsoft.com/office/drawing/2014/main" id="{9FE7E5B2-6FC4-441D-85E5-5EB7EF649E66}"/>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536" name="Group 535">
            <a:extLst>
              <a:ext uri="{FF2B5EF4-FFF2-40B4-BE49-F238E27FC236}">
                <a16:creationId xmlns:a16="http://schemas.microsoft.com/office/drawing/2014/main" id="{91669B7A-09E9-4BC2-BD66-CCFB9535C72D}"/>
              </a:ext>
            </a:extLst>
          </p:cNvPr>
          <p:cNvGrpSpPr/>
          <p:nvPr/>
        </p:nvGrpSpPr>
        <p:grpSpPr>
          <a:xfrm>
            <a:off x="9542421" y="3897787"/>
            <a:ext cx="657222" cy="199822"/>
            <a:chOff x="2154748" y="3526327"/>
            <a:chExt cx="418458" cy="127228"/>
          </a:xfrm>
          <a:solidFill>
            <a:schemeClr val="accent2"/>
          </a:solidFill>
        </p:grpSpPr>
        <p:sp>
          <p:nvSpPr>
            <p:cNvPr id="561" name="Rectangle 560">
              <a:extLst>
                <a:ext uri="{FF2B5EF4-FFF2-40B4-BE49-F238E27FC236}">
                  <a16:creationId xmlns:a16="http://schemas.microsoft.com/office/drawing/2014/main" id="{3CECADC8-A013-4FF4-A9F8-B5096424D853}"/>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62" name="Freeform: Shape 561">
              <a:extLst>
                <a:ext uri="{FF2B5EF4-FFF2-40B4-BE49-F238E27FC236}">
                  <a16:creationId xmlns:a16="http://schemas.microsoft.com/office/drawing/2014/main" id="{BDF531A5-BE53-406A-88E2-0B5160330B58}"/>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63" name="Freeform: Shape 562">
              <a:extLst>
                <a:ext uri="{FF2B5EF4-FFF2-40B4-BE49-F238E27FC236}">
                  <a16:creationId xmlns:a16="http://schemas.microsoft.com/office/drawing/2014/main" id="{CBD86E79-247E-4E9C-8F0D-50E2C9748387}"/>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64" name="Freeform: Shape 563">
              <a:extLst>
                <a:ext uri="{FF2B5EF4-FFF2-40B4-BE49-F238E27FC236}">
                  <a16:creationId xmlns:a16="http://schemas.microsoft.com/office/drawing/2014/main" id="{860FF4C6-99A3-4B6F-8E69-E7AB90D04739}"/>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65" name="Freeform: Shape 564">
              <a:extLst>
                <a:ext uri="{FF2B5EF4-FFF2-40B4-BE49-F238E27FC236}">
                  <a16:creationId xmlns:a16="http://schemas.microsoft.com/office/drawing/2014/main" id="{FD1F08D6-BE86-48B0-8091-BCB4A200DF9D}"/>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537" name="Group 536">
            <a:extLst>
              <a:ext uri="{FF2B5EF4-FFF2-40B4-BE49-F238E27FC236}">
                <a16:creationId xmlns:a16="http://schemas.microsoft.com/office/drawing/2014/main" id="{09534548-73ED-4E24-8534-A6E97908CE4C}"/>
              </a:ext>
            </a:extLst>
          </p:cNvPr>
          <p:cNvGrpSpPr/>
          <p:nvPr/>
        </p:nvGrpSpPr>
        <p:grpSpPr>
          <a:xfrm>
            <a:off x="12085651" y="3897787"/>
            <a:ext cx="657222" cy="199822"/>
            <a:chOff x="2154748" y="3526327"/>
            <a:chExt cx="418458" cy="127228"/>
          </a:xfrm>
          <a:solidFill>
            <a:schemeClr val="accent2"/>
          </a:solidFill>
        </p:grpSpPr>
        <p:sp>
          <p:nvSpPr>
            <p:cNvPr id="556" name="Rectangle 555">
              <a:extLst>
                <a:ext uri="{FF2B5EF4-FFF2-40B4-BE49-F238E27FC236}">
                  <a16:creationId xmlns:a16="http://schemas.microsoft.com/office/drawing/2014/main" id="{5A781E10-EF31-4B95-9C2B-D1FA32F2DC3E}"/>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57" name="Freeform: Shape 556">
              <a:extLst>
                <a:ext uri="{FF2B5EF4-FFF2-40B4-BE49-F238E27FC236}">
                  <a16:creationId xmlns:a16="http://schemas.microsoft.com/office/drawing/2014/main" id="{DC8BABD8-2463-436B-B2F5-754810EE21CD}"/>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58" name="Freeform: Shape 557">
              <a:extLst>
                <a:ext uri="{FF2B5EF4-FFF2-40B4-BE49-F238E27FC236}">
                  <a16:creationId xmlns:a16="http://schemas.microsoft.com/office/drawing/2014/main" id="{77FDA802-A2B0-4AFD-B2CD-715E4C2D6731}"/>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59" name="Freeform: Shape 558">
              <a:extLst>
                <a:ext uri="{FF2B5EF4-FFF2-40B4-BE49-F238E27FC236}">
                  <a16:creationId xmlns:a16="http://schemas.microsoft.com/office/drawing/2014/main" id="{74486F22-B0E5-450F-B65C-8D847746202A}"/>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60" name="Freeform: Shape 559">
              <a:extLst>
                <a:ext uri="{FF2B5EF4-FFF2-40B4-BE49-F238E27FC236}">
                  <a16:creationId xmlns:a16="http://schemas.microsoft.com/office/drawing/2014/main" id="{83BD4192-B743-4B5F-87A7-2C81C2DB794E}"/>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538" name="Group 537">
            <a:extLst>
              <a:ext uri="{FF2B5EF4-FFF2-40B4-BE49-F238E27FC236}">
                <a16:creationId xmlns:a16="http://schemas.microsoft.com/office/drawing/2014/main" id="{A715218F-3665-4C6E-98EA-3CB2D23820F6}"/>
              </a:ext>
            </a:extLst>
          </p:cNvPr>
          <p:cNvGrpSpPr/>
          <p:nvPr/>
        </p:nvGrpSpPr>
        <p:grpSpPr>
          <a:xfrm>
            <a:off x="10178229" y="3897787"/>
            <a:ext cx="657222" cy="199822"/>
            <a:chOff x="2154748" y="3526327"/>
            <a:chExt cx="418458" cy="127228"/>
          </a:xfrm>
          <a:solidFill>
            <a:schemeClr val="accent2"/>
          </a:solidFill>
        </p:grpSpPr>
        <p:sp>
          <p:nvSpPr>
            <p:cNvPr id="551" name="Rectangle 550">
              <a:extLst>
                <a:ext uri="{FF2B5EF4-FFF2-40B4-BE49-F238E27FC236}">
                  <a16:creationId xmlns:a16="http://schemas.microsoft.com/office/drawing/2014/main" id="{CF429ECB-1B18-4F80-ADEF-88D2D4099216}"/>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52" name="Freeform: Shape 551">
              <a:extLst>
                <a:ext uri="{FF2B5EF4-FFF2-40B4-BE49-F238E27FC236}">
                  <a16:creationId xmlns:a16="http://schemas.microsoft.com/office/drawing/2014/main" id="{21783AA7-70C8-4B22-B7F1-11B99B436728}"/>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53" name="Freeform: Shape 552">
              <a:extLst>
                <a:ext uri="{FF2B5EF4-FFF2-40B4-BE49-F238E27FC236}">
                  <a16:creationId xmlns:a16="http://schemas.microsoft.com/office/drawing/2014/main" id="{7A5A008E-4CF6-47FC-AEDA-A475CCD635FC}"/>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54" name="Freeform: Shape 553">
              <a:extLst>
                <a:ext uri="{FF2B5EF4-FFF2-40B4-BE49-F238E27FC236}">
                  <a16:creationId xmlns:a16="http://schemas.microsoft.com/office/drawing/2014/main" id="{188A058A-A051-43DD-B0B8-A0119D62FEDD}"/>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55" name="Freeform: Shape 554">
              <a:extLst>
                <a:ext uri="{FF2B5EF4-FFF2-40B4-BE49-F238E27FC236}">
                  <a16:creationId xmlns:a16="http://schemas.microsoft.com/office/drawing/2014/main" id="{AFF675AC-C47A-4B9F-8A47-AA19A4EF655C}"/>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539" name="Group 538">
            <a:extLst>
              <a:ext uri="{FF2B5EF4-FFF2-40B4-BE49-F238E27FC236}">
                <a16:creationId xmlns:a16="http://schemas.microsoft.com/office/drawing/2014/main" id="{4815C81D-62F5-43C0-BDE3-3E60BF2EE8E7}"/>
              </a:ext>
            </a:extLst>
          </p:cNvPr>
          <p:cNvGrpSpPr/>
          <p:nvPr/>
        </p:nvGrpSpPr>
        <p:grpSpPr>
          <a:xfrm>
            <a:off x="10814035" y="3897787"/>
            <a:ext cx="657222" cy="199822"/>
            <a:chOff x="2154748" y="3526327"/>
            <a:chExt cx="418458" cy="127228"/>
          </a:xfrm>
          <a:solidFill>
            <a:schemeClr val="accent1"/>
          </a:solidFill>
        </p:grpSpPr>
        <p:sp>
          <p:nvSpPr>
            <p:cNvPr id="546" name="Rectangle 545">
              <a:extLst>
                <a:ext uri="{FF2B5EF4-FFF2-40B4-BE49-F238E27FC236}">
                  <a16:creationId xmlns:a16="http://schemas.microsoft.com/office/drawing/2014/main" id="{A2F36260-AE8D-4A80-83BC-2B9D425FE023}"/>
                </a:ext>
              </a:extLst>
            </p:cNvPr>
            <p:cNvSpPr/>
            <p:nvPr/>
          </p:nvSpPr>
          <p:spPr>
            <a:xfrm>
              <a:off x="2154748" y="3548594"/>
              <a:ext cx="418458" cy="104961"/>
            </a:xfrm>
            <a:prstGeom prst="rect">
              <a:avLst/>
            </a:pr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47" name="Freeform: Shape 546">
              <a:extLst>
                <a:ext uri="{FF2B5EF4-FFF2-40B4-BE49-F238E27FC236}">
                  <a16:creationId xmlns:a16="http://schemas.microsoft.com/office/drawing/2014/main" id="{22D6CEF1-4C45-42D3-ACB6-3ACEB6E348D0}"/>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48" name="Freeform: Shape 547">
              <a:extLst>
                <a:ext uri="{FF2B5EF4-FFF2-40B4-BE49-F238E27FC236}">
                  <a16:creationId xmlns:a16="http://schemas.microsoft.com/office/drawing/2014/main" id="{191B1BAF-6C5C-4112-83DC-7BC3EFDE0DC6}"/>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49" name="Freeform: Shape 548">
              <a:extLst>
                <a:ext uri="{FF2B5EF4-FFF2-40B4-BE49-F238E27FC236}">
                  <a16:creationId xmlns:a16="http://schemas.microsoft.com/office/drawing/2014/main" id="{EABF055F-E253-429E-85EE-61638D14EAE7}"/>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50" name="Freeform: Shape 549">
              <a:extLst>
                <a:ext uri="{FF2B5EF4-FFF2-40B4-BE49-F238E27FC236}">
                  <a16:creationId xmlns:a16="http://schemas.microsoft.com/office/drawing/2014/main" id="{412760C1-A30C-44CB-85F7-1984DAC25CE1}"/>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540" name="Group 539">
            <a:extLst>
              <a:ext uri="{FF2B5EF4-FFF2-40B4-BE49-F238E27FC236}">
                <a16:creationId xmlns:a16="http://schemas.microsoft.com/office/drawing/2014/main" id="{6F7A1E90-1123-4018-8DB4-27AD7AC6726D}"/>
              </a:ext>
            </a:extLst>
          </p:cNvPr>
          <p:cNvGrpSpPr/>
          <p:nvPr/>
        </p:nvGrpSpPr>
        <p:grpSpPr>
          <a:xfrm>
            <a:off x="11449843" y="3897787"/>
            <a:ext cx="657222" cy="199822"/>
            <a:chOff x="2154748" y="3526327"/>
            <a:chExt cx="418458" cy="127228"/>
          </a:xfrm>
          <a:solidFill>
            <a:schemeClr val="accent2"/>
          </a:solidFill>
        </p:grpSpPr>
        <p:sp>
          <p:nvSpPr>
            <p:cNvPr id="541" name="Rectangle 540">
              <a:extLst>
                <a:ext uri="{FF2B5EF4-FFF2-40B4-BE49-F238E27FC236}">
                  <a16:creationId xmlns:a16="http://schemas.microsoft.com/office/drawing/2014/main" id="{D6B1ADBE-C07A-4A81-B2E2-B677387C19DB}"/>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42" name="Freeform: Shape 541">
              <a:extLst>
                <a:ext uri="{FF2B5EF4-FFF2-40B4-BE49-F238E27FC236}">
                  <a16:creationId xmlns:a16="http://schemas.microsoft.com/office/drawing/2014/main" id="{B76E2156-A5D6-4C74-A359-A449CE78BC6B}"/>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43" name="Freeform: Shape 542">
              <a:extLst>
                <a:ext uri="{FF2B5EF4-FFF2-40B4-BE49-F238E27FC236}">
                  <a16:creationId xmlns:a16="http://schemas.microsoft.com/office/drawing/2014/main" id="{A18D8125-3906-469E-8766-AE39994E9F77}"/>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44" name="Freeform: Shape 543">
              <a:extLst>
                <a:ext uri="{FF2B5EF4-FFF2-40B4-BE49-F238E27FC236}">
                  <a16:creationId xmlns:a16="http://schemas.microsoft.com/office/drawing/2014/main" id="{0E553E83-16FF-4792-AA1B-BFE1122FE7BF}"/>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45" name="Freeform: Shape 544">
              <a:extLst>
                <a:ext uri="{FF2B5EF4-FFF2-40B4-BE49-F238E27FC236}">
                  <a16:creationId xmlns:a16="http://schemas.microsoft.com/office/drawing/2014/main" id="{F95E2267-CB0E-42E4-9FC9-DA7A4BE85C7F}"/>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567" name="Group 566">
            <a:extLst>
              <a:ext uri="{FF2B5EF4-FFF2-40B4-BE49-F238E27FC236}">
                <a16:creationId xmlns:a16="http://schemas.microsoft.com/office/drawing/2014/main" id="{1D70374E-7B9E-4AE9-9156-2F08C32EC727}"/>
              </a:ext>
            </a:extLst>
          </p:cNvPr>
          <p:cNvGrpSpPr/>
          <p:nvPr/>
        </p:nvGrpSpPr>
        <p:grpSpPr>
          <a:xfrm>
            <a:off x="9542421" y="3733311"/>
            <a:ext cx="657222" cy="199822"/>
            <a:chOff x="2154748" y="3526327"/>
            <a:chExt cx="418458" cy="127228"/>
          </a:xfrm>
          <a:solidFill>
            <a:schemeClr val="accent2"/>
          </a:solidFill>
        </p:grpSpPr>
        <p:sp>
          <p:nvSpPr>
            <p:cNvPr id="592" name="Rectangle 591">
              <a:extLst>
                <a:ext uri="{FF2B5EF4-FFF2-40B4-BE49-F238E27FC236}">
                  <a16:creationId xmlns:a16="http://schemas.microsoft.com/office/drawing/2014/main" id="{E8F3C915-B5B4-4E5C-8456-BB365F6F34D4}"/>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93" name="Freeform: Shape 592">
              <a:extLst>
                <a:ext uri="{FF2B5EF4-FFF2-40B4-BE49-F238E27FC236}">
                  <a16:creationId xmlns:a16="http://schemas.microsoft.com/office/drawing/2014/main" id="{3F604BDE-0E11-433A-9C74-5111EF3C405E}"/>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94" name="Freeform: Shape 593">
              <a:extLst>
                <a:ext uri="{FF2B5EF4-FFF2-40B4-BE49-F238E27FC236}">
                  <a16:creationId xmlns:a16="http://schemas.microsoft.com/office/drawing/2014/main" id="{6B73F3B7-61A9-4EFA-BDD9-FB4B356B3005}"/>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95" name="Freeform: Shape 594">
              <a:extLst>
                <a:ext uri="{FF2B5EF4-FFF2-40B4-BE49-F238E27FC236}">
                  <a16:creationId xmlns:a16="http://schemas.microsoft.com/office/drawing/2014/main" id="{676BCB2F-D759-4E3A-951F-D958FA8949CF}"/>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96" name="Freeform: Shape 595">
              <a:extLst>
                <a:ext uri="{FF2B5EF4-FFF2-40B4-BE49-F238E27FC236}">
                  <a16:creationId xmlns:a16="http://schemas.microsoft.com/office/drawing/2014/main" id="{A3909F5B-BCE9-49FE-B6E4-F7626B76D97B}"/>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568" name="Group 567">
            <a:extLst>
              <a:ext uri="{FF2B5EF4-FFF2-40B4-BE49-F238E27FC236}">
                <a16:creationId xmlns:a16="http://schemas.microsoft.com/office/drawing/2014/main" id="{32277E8F-5702-4E7E-A831-AD25D5923ECC}"/>
              </a:ext>
            </a:extLst>
          </p:cNvPr>
          <p:cNvGrpSpPr/>
          <p:nvPr/>
        </p:nvGrpSpPr>
        <p:grpSpPr>
          <a:xfrm>
            <a:off x="12085651" y="3733311"/>
            <a:ext cx="657222" cy="199822"/>
            <a:chOff x="2154748" y="3526327"/>
            <a:chExt cx="418458" cy="127228"/>
          </a:xfrm>
          <a:solidFill>
            <a:schemeClr val="accent2"/>
          </a:solidFill>
        </p:grpSpPr>
        <p:sp>
          <p:nvSpPr>
            <p:cNvPr id="587" name="Rectangle 586">
              <a:extLst>
                <a:ext uri="{FF2B5EF4-FFF2-40B4-BE49-F238E27FC236}">
                  <a16:creationId xmlns:a16="http://schemas.microsoft.com/office/drawing/2014/main" id="{6249D4A8-B202-44C5-949D-AD413DDCB0C3}"/>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88" name="Freeform: Shape 587">
              <a:extLst>
                <a:ext uri="{FF2B5EF4-FFF2-40B4-BE49-F238E27FC236}">
                  <a16:creationId xmlns:a16="http://schemas.microsoft.com/office/drawing/2014/main" id="{2C32BCC2-5AB6-4209-808A-84FC878AD15C}"/>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89" name="Freeform: Shape 588">
              <a:extLst>
                <a:ext uri="{FF2B5EF4-FFF2-40B4-BE49-F238E27FC236}">
                  <a16:creationId xmlns:a16="http://schemas.microsoft.com/office/drawing/2014/main" id="{36478460-A550-412C-B9BB-6C1D12FC270D}"/>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90" name="Freeform: Shape 589">
              <a:extLst>
                <a:ext uri="{FF2B5EF4-FFF2-40B4-BE49-F238E27FC236}">
                  <a16:creationId xmlns:a16="http://schemas.microsoft.com/office/drawing/2014/main" id="{28978015-699E-4FEC-B98E-7D45D2C5E9DB}"/>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91" name="Freeform: Shape 590">
              <a:extLst>
                <a:ext uri="{FF2B5EF4-FFF2-40B4-BE49-F238E27FC236}">
                  <a16:creationId xmlns:a16="http://schemas.microsoft.com/office/drawing/2014/main" id="{BF7AA03F-513C-47F1-8916-12D5D5A42C78}"/>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569" name="Group 568">
            <a:extLst>
              <a:ext uri="{FF2B5EF4-FFF2-40B4-BE49-F238E27FC236}">
                <a16:creationId xmlns:a16="http://schemas.microsoft.com/office/drawing/2014/main" id="{E9B98849-6027-4D40-BE4D-FF28353ED8FC}"/>
              </a:ext>
            </a:extLst>
          </p:cNvPr>
          <p:cNvGrpSpPr/>
          <p:nvPr/>
        </p:nvGrpSpPr>
        <p:grpSpPr>
          <a:xfrm>
            <a:off x="10178229" y="3733311"/>
            <a:ext cx="657222" cy="199822"/>
            <a:chOff x="2154748" y="3526327"/>
            <a:chExt cx="418458" cy="127228"/>
          </a:xfrm>
          <a:solidFill>
            <a:schemeClr val="accent2"/>
          </a:solidFill>
        </p:grpSpPr>
        <p:sp>
          <p:nvSpPr>
            <p:cNvPr id="582" name="Rectangle 581">
              <a:extLst>
                <a:ext uri="{FF2B5EF4-FFF2-40B4-BE49-F238E27FC236}">
                  <a16:creationId xmlns:a16="http://schemas.microsoft.com/office/drawing/2014/main" id="{CC9E6980-E6D9-4A3E-99AE-192F7B5667BB}"/>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83" name="Freeform: Shape 582">
              <a:extLst>
                <a:ext uri="{FF2B5EF4-FFF2-40B4-BE49-F238E27FC236}">
                  <a16:creationId xmlns:a16="http://schemas.microsoft.com/office/drawing/2014/main" id="{434F8E17-E7B0-4A24-9337-B169BB0B0B05}"/>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84" name="Freeform: Shape 583">
              <a:extLst>
                <a:ext uri="{FF2B5EF4-FFF2-40B4-BE49-F238E27FC236}">
                  <a16:creationId xmlns:a16="http://schemas.microsoft.com/office/drawing/2014/main" id="{9BF19721-6160-4F1E-AD02-E05704B5BA3B}"/>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85" name="Freeform: Shape 584">
              <a:extLst>
                <a:ext uri="{FF2B5EF4-FFF2-40B4-BE49-F238E27FC236}">
                  <a16:creationId xmlns:a16="http://schemas.microsoft.com/office/drawing/2014/main" id="{92C86347-5E31-46FC-AB8F-77196B872F88}"/>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86" name="Freeform: Shape 585">
              <a:extLst>
                <a:ext uri="{FF2B5EF4-FFF2-40B4-BE49-F238E27FC236}">
                  <a16:creationId xmlns:a16="http://schemas.microsoft.com/office/drawing/2014/main" id="{04EE5700-B314-43F9-8B49-D418222B8171}"/>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570" name="Group 569">
            <a:extLst>
              <a:ext uri="{FF2B5EF4-FFF2-40B4-BE49-F238E27FC236}">
                <a16:creationId xmlns:a16="http://schemas.microsoft.com/office/drawing/2014/main" id="{21E34D35-550E-44AD-BE53-4D2EFEBCEDEC}"/>
              </a:ext>
            </a:extLst>
          </p:cNvPr>
          <p:cNvGrpSpPr/>
          <p:nvPr/>
        </p:nvGrpSpPr>
        <p:grpSpPr>
          <a:xfrm>
            <a:off x="10814035" y="3733311"/>
            <a:ext cx="657222" cy="199822"/>
            <a:chOff x="2154748" y="3526327"/>
            <a:chExt cx="418458" cy="127228"/>
          </a:xfrm>
          <a:solidFill>
            <a:schemeClr val="accent1"/>
          </a:solidFill>
        </p:grpSpPr>
        <p:sp>
          <p:nvSpPr>
            <p:cNvPr id="577" name="Rectangle 576">
              <a:extLst>
                <a:ext uri="{FF2B5EF4-FFF2-40B4-BE49-F238E27FC236}">
                  <a16:creationId xmlns:a16="http://schemas.microsoft.com/office/drawing/2014/main" id="{F27AC378-9D7D-4724-A126-1FD6265A9B07}"/>
                </a:ext>
              </a:extLst>
            </p:cNvPr>
            <p:cNvSpPr/>
            <p:nvPr/>
          </p:nvSpPr>
          <p:spPr>
            <a:xfrm>
              <a:off x="2154748" y="3548594"/>
              <a:ext cx="418458" cy="104961"/>
            </a:xfrm>
            <a:prstGeom prst="rect">
              <a:avLst/>
            </a:pr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78" name="Freeform: Shape 577">
              <a:extLst>
                <a:ext uri="{FF2B5EF4-FFF2-40B4-BE49-F238E27FC236}">
                  <a16:creationId xmlns:a16="http://schemas.microsoft.com/office/drawing/2014/main" id="{B4DB5A7D-F90A-4E25-9617-88AADEEDC4B4}"/>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79" name="Freeform: Shape 578">
              <a:extLst>
                <a:ext uri="{FF2B5EF4-FFF2-40B4-BE49-F238E27FC236}">
                  <a16:creationId xmlns:a16="http://schemas.microsoft.com/office/drawing/2014/main" id="{43C14663-4192-4BFC-913D-C55AC3E47D28}"/>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80" name="Freeform: Shape 579">
              <a:extLst>
                <a:ext uri="{FF2B5EF4-FFF2-40B4-BE49-F238E27FC236}">
                  <a16:creationId xmlns:a16="http://schemas.microsoft.com/office/drawing/2014/main" id="{FF68F159-AC87-4F0E-852C-8EB72A44BDE2}"/>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81" name="Freeform: Shape 580">
              <a:extLst>
                <a:ext uri="{FF2B5EF4-FFF2-40B4-BE49-F238E27FC236}">
                  <a16:creationId xmlns:a16="http://schemas.microsoft.com/office/drawing/2014/main" id="{6D0D8BF7-9FFC-48F2-AD32-FC12FB863780}"/>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571" name="Group 570">
            <a:extLst>
              <a:ext uri="{FF2B5EF4-FFF2-40B4-BE49-F238E27FC236}">
                <a16:creationId xmlns:a16="http://schemas.microsoft.com/office/drawing/2014/main" id="{71BF4B6C-4481-4F9B-9178-6BC753947877}"/>
              </a:ext>
            </a:extLst>
          </p:cNvPr>
          <p:cNvGrpSpPr/>
          <p:nvPr/>
        </p:nvGrpSpPr>
        <p:grpSpPr>
          <a:xfrm>
            <a:off x="11449843" y="3733311"/>
            <a:ext cx="657222" cy="199822"/>
            <a:chOff x="2154748" y="3526327"/>
            <a:chExt cx="418458" cy="127228"/>
          </a:xfrm>
          <a:solidFill>
            <a:schemeClr val="accent2"/>
          </a:solidFill>
        </p:grpSpPr>
        <p:sp>
          <p:nvSpPr>
            <p:cNvPr id="572" name="Rectangle 571">
              <a:extLst>
                <a:ext uri="{FF2B5EF4-FFF2-40B4-BE49-F238E27FC236}">
                  <a16:creationId xmlns:a16="http://schemas.microsoft.com/office/drawing/2014/main" id="{B81A0009-E11B-44CD-835C-2F3F9B7A3B66}"/>
                </a:ext>
              </a:extLst>
            </p:cNvPr>
            <p:cNvSpPr/>
            <p:nvPr/>
          </p:nvSpPr>
          <p:spPr>
            <a:xfrm>
              <a:off x="2154748" y="3548594"/>
              <a:ext cx="418458" cy="104961"/>
            </a:xfrm>
            <a:prstGeom prst="rect">
              <a:avLst/>
            </a:pr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73" name="Freeform: Shape 572">
              <a:extLst>
                <a:ext uri="{FF2B5EF4-FFF2-40B4-BE49-F238E27FC236}">
                  <a16:creationId xmlns:a16="http://schemas.microsoft.com/office/drawing/2014/main" id="{58460F5A-D47F-4C44-A554-F90A65649B41}"/>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74" name="Freeform: Shape 573">
              <a:extLst>
                <a:ext uri="{FF2B5EF4-FFF2-40B4-BE49-F238E27FC236}">
                  <a16:creationId xmlns:a16="http://schemas.microsoft.com/office/drawing/2014/main" id="{3B1D9A2C-892E-4D99-B292-FAAD601CB62B}"/>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75" name="Freeform: Shape 574">
              <a:extLst>
                <a:ext uri="{FF2B5EF4-FFF2-40B4-BE49-F238E27FC236}">
                  <a16:creationId xmlns:a16="http://schemas.microsoft.com/office/drawing/2014/main" id="{8FC6C265-0717-4E0E-BA8A-3B553F09D69F}"/>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576" name="Freeform: Shape 575">
              <a:extLst>
                <a:ext uri="{FF2B5EF4-FFF2-40B4-BE49-F238E27FC236}">
                  <a16:creationId xmlns:a16="http://schemas.microsoft.com/office/drawing/2014/main" id="{83E45707-96D1-404A-A8B3-E2B9EE1359A3}"/>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598" name="Group 597">
            <a:extLst>
              <a:ext uri="{FF2B5EF4-FFF2-40B4-BE49-F238E27FC236}">
                <a16:creationId xmlns:a16="http://schemas.microsoft.com/office/drawing/2014/main" id="{74D682C9-0453-4E43-8821-307EA7877936}"/>
              </a:ext>
            </a:extLst>
          </p:cNvPr>
          <p:cNvGrpSpPr/>
          <p:nvPr/>
        </p:nvGrpSpPr>
        <p:grpSpPr>
          <a:xfrm>
            <a:off x="10333923" y="3568892"/>
            <a:ext cx="642074" cy="199822"/>
            <a:chOff x="2154748" y="3526327"/>
            <a:chExt cx="418458" cy="127228"/>
          </a:xfrm>
          <a:solidFill>
            <a:schemeClr val="accent2"/>
          </a:solidFill>
        </p:grpSpPr>
        <p:sp>
          <p:nvSpPr>
            <p:cNvPr id="621" name="Rectangle 620">
              <a:extLst>
                <a:ext uri="{FF2B5EF4-FFF2-40B4-BE49-F238E27FC236}">
                  <a16:creationId xmlns:a16="http://schemas.microsoft.com/office/drawing/2014/main" id="{AF1C8FE4-A548-41FB-9E33-A1629DEA5C95}"/>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22" name="Freeform: Shape 621">
              <a:extLst>
                <a:ext uri="{FF2B5EF4-FFF2-40B4-BE49-F238E27FC236}">
                  <a16:creationId xmlns:a16="http://schemas.microsoft.com/office/drawing/2014/main" id="{25F6BF39-EB95-451D-9705-A58B872711D6}"/>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23" name="Freeform: Shape 622">
              <a:extLst>
                <a:ext uri="{FF2B5EF4-FFF2-40B4-BE49-F238E27FC236}">
                  <a16:creationId xmlns:a16="http://schemas.microsoft.com/office/drawing/2014/main" id="{28AC4667-915B-4145-B277-1881D2677D36}"/>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24" name="Freeform: Shape 623">
              <a:extLst>
                <a:ext uri="{FF2B5EF4-FFF2-40B4-BE49-F238E27FC236}">
                  <a16:creationId xmlns:a16="http://schemas.microsoft.com/office/drawing/2014/main" id="{7A2477C7-8BF5-4E3C-9CCA-F3DEAA4A819F}"/>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25" name="Freeform: Shape 624">
              <a:extLst>
                <a:ext uri="{FF2B5EF4-FFF2-40B4-BE49-F238E27FC236}">
                  <a16:creationId xmlns:a16="http://schemas.microsoft.com/office/drawing/2014/main" id="{502293A3-7142-4F45-BBDC-EA76BADF1477}"/>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599" name="Group 598">
            <a:extLst>
              <a:ext uri="{FF2B5EF4-FFF2-40B4-BE49-F238E27FC236}">
                <a16:creationId xmlns:a16="http://schemas.microsoft.com/office/drawing/2014/main" id="{0C89900F-EB11-49A1-B53F-EF7AF837C127}"/>
              </a:ext>
            </a:extLst>
          </p:cNvPr>
          <p:cNvGrpSpPr/>
          <p:nvPr/>
        </p:nvGrpSpPr>
        <p:grpSpPr>
          <a:xfrm>
            <a:off x="9692787" y="3568892"/>
            <a:ext cx="642074" cy="199822"/>
            <a:chOff x="2154748" y="3526327"/>
            <a:chExt cx="418458" cy="127228"/>
          </a:xfrm>
          <a:solidFill>
            <a:schemeClr val="accent2"/>
          </a:solidFill>
        </p:grpSpPr>
        <p:sp>
          <p:nvSpPr>
            <p:cNvPr id="616" name="Rectangle 615">
              <a:extLst>
                <a:ext uri="{FF2B5EF4-FFF2-40B4-BE49-F238E27FC236}">
                  <a16:creationId xmlns:a16="http://schemas.microsoft.com/office/drawing/2014/main" id="{7F75ACDB-F631-40C4-8863-FC24EA962777}"/>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17" name="Freeform: Shape 616">
              <a:extLst>
                <a:ext uri="{FF2B5EF4-FFF2-40B4-BE49-F238E27FC236}">
                  <a16:creationId xmlns:a16="http://schemas.microsoft.com/office/drawing/2014/main" id="{FDFBDC91-A47C-431E-B042-865244909B61}"/>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18" name="Freeform: Shape 617">
              <a:extLst>
                <a:ext uri="{FF2B5EF4-FFF2-40B4-BE49-F238E27FC236}">
                  <a16:creationId xmlns:a16="http://schemas.microsoft.com/office/drawing/2014/main" id="{280229C5-BB02-4F89-9233-A968F939AA2E}"/>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19" name="Freeform: Shape 618">
              <a:extLst>
                <a:ext uri="{FF2B5EF4-FFF2-40B4-BE49-F238E27FC236}">
                  <a16:creationId xmlns:a16="http://schemas.microsoft.com/office/drawing/2014/main" id="{84C83C04-6E22-44BB-A3E0-8AB6B28CDFA4}"/>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20" name="Freeform: Shape 619">
              <a:extLst>
                <a:ext uri="{FF2B5EF4-FFF2-40B4-BE49-F238E27FC236}">
                  <a16:creationId xmlns:a16="http://schemas.microsoft.com/office/drawing/2014/main" id="{E117ABD1-C915-43D7-AA12-FE6B484B827C}"/>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600" name="Group 599">
            <a:extLst>
              <a:ext uri="{FF2B5EF4-FFF2-40B4-BE49-F238E27FC236}">
                <a16:creationId xmlns:a16="http://schemas.microsoft.com/office/drawing/2014/main" id="{042A3269-36CF-4C80-AD58-EA0DE27BA132}"/>
              </a:ext>
            </a:extLst>
          </p:cNvPr>
          <p:cNvGrpSpPr/>
          <p:nvPr/>
        </p:nvGrpSpPr>
        <p:grpSpPr>
          <a:xfrm>
            <a:off x="11950419" y="3568892"/>
            <a:ext cx="642074" cy="199822"/>
            <a:chOff x="2154748" y="3526327"/>
            <a:chExt cx="418458" cy="127228"/>
          </a:xfrm>
          <a:solidFill>
            <a:schemeClr val="accent2"/>
          </a:solidFill>
        </p:grpSpPr>
        <p:sp>
          <p:nvSpPr>
            <p:cNvPr id="611" name="Rectangle 610">
              <a:extLst>
                <a:ext uri="{FF2B5EF4-FFF2-40B4-BE49-F238E27FC236}">
                  <a16:creationId xmlns:a16="http://schemas.microsoft.com/office/drawing/2014/main" id="{87638580-A5BA-4DF6-AF38-7B5F78BF5FF7}"/>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12" name="Freeform: Shape 611">
              <a:extLst>
                <a:ext uri="{FF2B5EF4-FFF2-40B4-BE49-F238E27FC236}">
                  <a16:creationId xmlns:a16="http://schemas.microsoft.com/office/drawing/2014/main" id="{938CD39D-846E-4818-980D-AED523189AF1}"/>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13" name="Freeform: Shape 612">
              <a:extLst>
                <a:ext uri="{FF2B5EF4-FFF2-40B4-BE49-F238E27FC236}">
                  <a16:creationId xmlns:a16="http://schemas.microsoft.com/office/drawing/2014/main" id="{F7B16EE7-E1E5-4064-AD6E-0437A18B98BE}"/>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14" name="Freeform: Shape 613">
              <a:extLst>
                <a:ext uri="{FF2B5EF4-FFF2-40B4-BE49-F238E27FC236}">
                  <a16:creationId xmlns:a16="http://schemas.microsoft.com/office/drawing/2014/main" id="{58861044-91F4-45E0-9298-1F63A7583692}"/>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15" name="Freeform: Shape 614">
              <a:extLst>
                <a:ext uri="{FF2B5EF4-FFF2-40B4-BE49-F238E27FC236}">
                  <a16:creationId xmlns:a16="http://schemas.microsoft.com/office/drawing/2014/main" id="{B60A6CA8-495F-418A-B770-38AB63969509}"/>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601" name="Group 600">
            <a:extLst>
              <a:ext uri="{FF2B5EF4-FFF2-40B4-BE49-F238E27FC236}">
                <a16:creationId xmlns:a16="http://schemas.microsoft.com/office/drawing/2014/main" id="{BFDAAE5C-BCDD-4420-BCAB-81FC5C6197BB}"/>
              </a:ext>
            </a:extLst>
          </p:cNvPr>
          <p:cNvGrpSpPr/>
          <p:nvPr/>
        </p:nvGrpSpPr>
        <p:grpSpPr>
          <a:xfrm>
            <a:off x="11309285" y="3568892"/>
            <a:ext cx="642074" cy="199822"/>
            <a:chOff x="2154748" y="3526327"/>
            <a:chExt cx="418458" cy="127228"/>
          </a:xfrm>
          <a:solidFill>
            <a:schemeClr val="accent2"/>
          </a:solidFill>
        </p:grpSpPr>
        <p:sp>
          <p:nvSpPr>
            <p:cNvPr id="606" name="Rectangle 605">
              <a:extLst>
                <a:ext uri="{FF2B5EF4-FFF2-40B4-BE49-F238E27FC236}">
                  <a16:creationId xmlns:a16="http://schemas.microsoft.com/office/drawing/2014/main" id="{C39C3B22-C359-4F49-AF31-55CC9637AA20}"/>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07" name="Freeform: Shape 606">
              <a:extLst>
                <a:ext uri="{FF2B5EF4-FFF2-40B4-BE49-F238E27FC236}">
                  <a16:creationId xmlns:a16="http://schemas.microsoft.com/office/drawing/2014/main" id="{534C05EE-9E4B-45A3-B070-A214944D0D72}"/>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08" name="Freeform: Shape 607">
              <a:extLst>
                <a:ext uri="{FF2B5EF4-FFF2-40B4-BE49-F238E27FC236}">
                  <a16:creationId xmlns:a16="http://schemas.microsoft.com/office/drawing/2014/main" id="{C6F38940-A1AD-4319-B2C6-A35F31E6C083}"/>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09" name="Freeform: Shape 608">
              <a:extLst>
                <a:ext uri="{FF2B5EF4-FFF2-40B4-BE49-F238E27FC236}">
                  <a16:creationId xmlns:a16="http://schemas.microsoft.com/office/drawing/2014/main" id="{F2E956E2-361A-4594-92A3-CB7004033008}"/>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10" name="Freeform: Shape 609">
              <a:extLst>
                <a:ext uri="{FF2B5EF4-FFF2-40B4-BE49-F238E27FC236}">
                  <a16:creationId xmlns:a16="http://schemas.microsoft.com/office/drawing/2014/main" id="{52E62F68-373C-411A-B9F6-8FA1077654D2}"/>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602" name="Group 601">
            <a:extLst>
              <a:ext uri="{FF2B5EF4-FFF2-40B4-BE49-F238E27FC236}">
                <a16:creationId xmlns:a16="http://schemas.microsoft.com/office/drawing/2014/main" id="{F9311A5E-11A3-45B9-82DC-053C122625A9}"/>
              </a:ext>
            </a:extLst>
          </p:cNvPr>
          <p:cNvGrpSpPr/>
          <p:nvPr/>
        </p:nvGrpSpPr>
        <p:grpSpPr>
          <a:xfrm>
            <a:off x="10975059" y="3571119"/>
            <a:ext cx="335163" cy="197595"/>
            <a:chOff x="1003302" y="1140739"/>
            <a:chExt cx="422879" cy="243562"/>
          </a:xfrm>
          <a:solidFill>
            <a:schemeClr val="accent1"/>
          </a:solidFill>
        </p:grpSpPr>
        <p:sp>
          <p:nvSpPr>
            <p:cNvPr id="603" name="Rectangle 602">
              <a:extLst>
                <a:ext uri="{FF2B5EF4-FFF2-40B4-BE49-F238E27FC236}">
                  <a16:creationId xmlns:a16="http://schemas.microsoft.com/office/drawing/2014/main" id="{61A7AE7A-4194-497B-B03B-34A74F6D65A6}"/>
                </a:ext>
              </a:extLst>
            </p:cNvPr>
            <p:cNvSpPr/>
            <p:nvPr/>
          </p:nvSpPr>
          <p:spPr>
            <a:xfrm>
              <a:off x="1003302" y="1181102"/>
              <a:ext cx="422879" cy="203199"/>
            </a:xfrm>
            <a:prstGeom prst="rect">
              <a:avLst/>
            </a:pr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04" name="Freeform: Shape 603">
              <a:extLst>
                <a:ext uri="{FF2B5EF4-FFF2-40B4-BE49-F238E27FC236}">
                  <a16:creationId xmlns:a16="http://schemas.microsoft.com/office/drawing/2014/main" id="{DDE709F4-75BF-488D-B82A-50901576CC23}"/>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05" name="Freeform: Shape 604">
              <a:extLst>
                <a:ext uri="{FF2B5EF4-FFF2-40B4-BE49-F238E27FC236}">
                  <a16:creationId xmlns:a16="http://schemas.microsoft.com/office/drawing/2014/main" id="{97C6F435-08C2-4581-A879-F39601ED20BC}"/>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627" name="Group 626">
            <a:extLst>
              <a:ext uri="{FF2B5EF4-FFF2-40B4-BE49-F238E27FC236}">
                <a16:creationId xmlns:a16="http://schemas.microsoft.com/office/drawing/2014/main" id="{7D5DA7D9-7C8C-4987-90DB-B5E1010966F0}"/>
              </a:ext>
            </a:extLst>
          </p:cNvPr>
          <p:cNvGrpSpPr/>
          <p:nvPr/>
        </p:nvGrpSpPr>
        <p:grpSpPr>
          <a:xfrm>
            <a:off x="10488266" y="3403265"/>
            <a:ext cx="649904" cy="199822"/>
            <a:chOff x="2154748" y="3526327"/>
            <a:chExt cx="418458" cy="127228"/>
          </a:xfrm>
          <a:solidFill>
            <a:schemeClr val="accent2"/>
          </a:solidFill>
        </p:grpSpPr>
        <p:sp>
          <p:nvSpPr>
            <p:cNvPr id="646" name="Rectangle 645">
              <a:extLst>
                <a:ext uri="{FF2B5EF4-FFF2-40B4-BE49-F238E27FC236}">
                  <a16:creationId xmlns:a16="http://schemas.microsoft.com/office/drawing/2014/main" id="{74E0C122-A602-49D4-9A08-16185F3A74A8}"/>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47" name="Freeform: Shape 646">
              <a:extLst>
                <a:ext uri="{FF2B5EF4-FFF2-40B4-BE49-F238E27FC236}">
                  <a16:creationId xmlns:a16="http://schemas.microsoft.com/office/drawing/2014/main" id="{CBD65FF3-74D5-4551-8119-11215724E068}"/>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48" name="Freeform: Shape 647">
              <a:extLst>
                <a:ext uri="{FF2B5EF4-FFF2-40B4-BE49-F238E27FC236}">
                  <a16:creationId xmlns:a16="http://schemas.microsoft.com/office/drawing/2014/main" id="{CBB23957-78D3-49B4-9F72-D4DFDAFB144E}"/>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49" name="Freeform: Shape 648">
              <a:extLst>
                <a:ext uri="{FF2B5EF4-FFF2-40B4-BE49-F238E27FC236}">
                  <a16:creationId xmlns:a16="http://schemas.microsoft.com/office/drawing/2014/main" id="{C6304CB8-F528-4A47-B252-EC7E22B3148F}"/>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50" name="Freeform: Shape 649">
              <a:extLst>
                <a:ext uri="{FF2B5EF4-FFF2-40B4-BE49-F238E27FC236}">
                  <a16:creationId xmlns:a16="http://schemas.microsoft.com/office/drawing/2014/main" id="{0189480A-8BC4-4FCB-9963-DBB3AC49B76D}"/>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628" name="Group 627">
            <a:extLst>
              <a:ext uri="{FF2B5EF4-FFF2-40B4-BE49-F238E27FC236}">
                <a16:creationId xmlns:a16="http://schemas.microsoft.com/office/drawing/2014/main" id="{3E6008A8-0D84-4F47-93CD-5B95C3D95BC9}"/>
              </a:ext>
            </a:extLst>
          </p:cNvPr>
          <p:cNvGrpSpPr/>
          <p:nvPr/>
        </p:nvGrpSpPr>
        <p:grpSpPr>
          <a:xfrm>
            <a:off x="9836158" y="3403265"/>
            <a:ext cx="649904" cy="199822"/>
            <a:chOff x="2154748" y="3526327"/>
            <a:chExt cx="418458" cy="127228"/>
          </a:xfrm>
          <a:solidFill>
            <a:schemeClr val="accent2"/>
          </a:solidFill>
        </p:grpSpPr>
        <p:sp>
          <p:nvSpPr>
            <p:cNvPr id="641" name="Rectangle 640">
              <a:extLst>
                <a:ext uri="{FF2B5EF4-FFF2-40B4-BE49-F238E27FC236}">
                  <a16:creationId xmlns:a16="http://schemas.microsoft.com/office/drawing/2014/main" id="{B34EE966-6D24-4359-86E7-B36AB296157D}"/>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42" name="Freeform: Shape 641">
              <a:extLst>
                <a:ext uri="{FF2B5EF4-FFF2-40B4-BE49-F238E27FC236}">
                  <a16:creationId xmlns:a16="http://schemas.microsoft.com/office/drawing/2014/main" id="{6AA494BD-AFDF-4158-A2B1-9E1C8259369A}"/>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43" name="Freeform: Shape 642">
              <a:extLst>
                <a:ext uri="{FF2B5EF4-FFF2-40B4-BE49-F238E27FC236}">
                  <a16:creationId xmlns:a16="http://schemas.microsoft.com/office/drawing/2014/main" id="{F0EAE22A-0152-4E66-90AF-A4A334BB2E15}"/>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44" name="Freeform: Shape 643">
              <a:extLst>
                <a:ext uri="{FF2B5EF4-FFF2-40B4-BE49-F238E27FC236}">
                  <a16:creationId xmlns:a16="http://schemas.microsoft.com/office/drawing/2014/main" id="{CBDAFB2B-261B-45B9-98D7-E53B014AFBD8}"/>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45" name="Freeform: Shape 644">
              <a:extLst>
                <a:ext uri="{FF2B5EF4-FFF2-40B4-BE49-F238E27FC236}">
                  <a16:creationId xmlns:a16="http://schemas.microsoft.com/office/drawing/2014/main" id="{1F861364-B75E-437C-BA43-080436B01098}"/>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629" name="Group 628">
            <a:extLst>
              <a:ext uri="{FF2B5EF4-FFF2-40B4-BE49-F238E27FC236}">
                <a16:creationId xmlns:a16="http://schemas.microsoft.com/office/drawing/2014/main" id="{4C6E65F0-C251-4E47-BA21-CEE5D47ED902}"/>
              </a:ext>
            </a:extLst>
          </p:cNvPr>
          <p:cNvGrpSpPr/>
          <p:nvPr/>
        </p:nvGrpSpPr>
        <p:grpSpPr>
          <a:xfrm>
            <a:off x="11140371" y="3403265"/>
            <a:ext cx="649904" cy="199822"/>
            <a:chOff x="2154748" y="3526327"/>
            <a:chExt cx="418458" cy="127228"/>
          </a:xfrm>
          <a:solidFill>
            <a:schemeClr val="accent2"/>
          </a:solidFill>
        </p:grpSpPr>
        <p:sp>
          <p:nvSpPr>
            <p:cNvPr id="636" name="Rectangle 635">
              <a:extLst>
                <a:ext uri="{FF2B5EF4-FFF2-40B4-BE49-F238E27FC236}">
                  <a16:creationId xmlns:a16="http://schemas.microsoft.com/office/drawing/2014/main" id="{13484E95-8572-4CD1-89F9-22908DA715C5}"/>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37" name="Freeform: Shape 636">
              <a:extLst>
                <a:ext uri="{FF2B5EF4-FFF2-40B4-BE49-F238E27FC236}">
                  <a16:creationId xmlns:a16="http://schemas.microsoft.com/office/drawing/2014/main" id="{D99E91C6-CC90-4F06-83EB-652F41D8CC4B}"/>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38" name="Freeform: Shape 637">
              <a:extLst>
                <a:ext uri="{FF2B5EF4-FFF2-40B4-BE49-F238E27FC236}">
                  <a16:creationId xmlns:a16="http://schemas.microsoft.com/office/drawing/2014/main" id="{3B4C7643-3E64-4217-9226-FA31A7A60784}"/>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39" name="Freeform: Shape 638">
              <a:extLst>
                <a:ext uri="{FF2B5EF4-FFF2-40B4-BE49-F238E27FC236}">
                  <a16:creationId xmlns:a16="http://schemas.microsoft.com/office/drawing/2014/main" id="{0970826C-5FFE-4359-9B2D-7BF72100917A}"/>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40" name="Freeform: Shape 639">
              <a:extLst>
                <a:ext uri="{FF2B5EF4-FFF2-40B4-BE49-F238E27FC236}">
                  <a16:creationId xmlns:a16="http://schemas.microsoft.com/office/drawing/2014/main" id="{C5831AA0-7198-411D-AAFC-904FA34BAA6A}"/>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630" name="Group 629">
            <a:extLst>
              <a:ext uri="{FF2B5EF4-FFF2-40B4-BE49-F238E27FC236}">
                <a16:creationId xmlns:a16="http://schemas.microsoft.com/office/drawing/2014/main" id="{54520172-CBBA-4B4C-BA93-F7ACFF60E89B}"/>
              </a:ext>
            </a:extLst>
          </p:cNvPr>
          <p:cNvGrpSpPr/>
          <p:nvPr/>
        </p:nvGrpSpPr>
        <p:grpSpPr>
          <a:xfrm>
            <a:off x="11794150" y="3402150"/>
            <a:ext cx="649904" cy="199822"/>
            <a:chOff x="2154748" y="3526327"/>
            <a:chExt cx="418458" cy="127228"/>
          </a:xfrm>
          <a:solidFill>
            <a:schemeClr val="accent2"/>
          </a:solidFill>
        </p:grpSpPr>
        <p:sp>
          <p:nvSpPr>
            <p:cNvPr id="631" name="Rectangle 630">
              <a:extLst>
                <a:ext uri="{FF2B5EF4-FFF2-40B4-BE49-F238E27FC236}">
                  <a16:creationId xmlns:a16="http://schemas.microsoft.com/office/drawing/2014/main" id="{2D7F9545-6BD1-43D3-B0DE-8BA98F95490A}"/>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32" name="Freeform: Shape 631">
              <a:extLst>
                <a:ext uri="{FF2B5EF4-FFF2-40B4-BE49-F238E27FC236}">
                  <a16:creationId xmlns:a16="http://schemas.microsoft.com/office/drawing/2014/main" id="{9C5669FD-ABAB-48FC-88E9-E9D48890AC96}"/>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33" name="Freeform: Shape 632">
              <a:extLst>
                <a:ext uri="{FF2B5EF4-FFF2-40B4-BE49-F238E27FC236}">
                  <a16:creationId xmlns:a16="http://schemas.microsoft.com/office/drawing/2014/main" id="{7B6CC04F-FF51-4039-8899-999417B5CD32}"/>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34" name="Freeform: Shape 633">
              <a:extLst>
                <a:ext uri="{FF2B5EF4-FFF2-40B4-BE49-F238E27FC236}">
                  <a16:creationId xmlns:a16="http://schemas.microsoft.com/office/drawing/2014/main" id="{BFB020A8-1F81-490E-ADCC-D1D023501043}"/>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35" name="Freeform: Shape 634">
              <a:extLst>
                <a:ext uri="{FF2B5EF4-FFF2-40B4-BE49-F238E27FC236}">
                  <a16:creationId xmlns:a16="http://schemas.microsoft.com/office/drawing/2014/main" id="{7BB88C0A-A779-480C-B946-8E8A5A478BF8}"/>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652" name="Group 651">
            <a:extLst>
              <a:ext uri="{FF2B5EF4-FFF2-40B4-BE49-F238E27FC236}">
                <a16:creationId xmlns:a16="http://schemas.microsoft.com/office/drawing/2014/main" id="{8E2BE03F-D3C4-4D33-BC32-46845076AB35}"/>
              </a:ext>
            </a:extLst>
          </p:cNvPr>
          <p:cNvGrpSpPr/>
          <p:nvPr/>
        </p:nvGrpSpPr>
        <p:grpSpPr>
          <a:xfrm>
            <a:off x="10640926" y="3235965"/>
            <a:ext cx="1011192" cy="197597"/>
            <a:chOff x="1923469" y="3422768"/>
            <a:chExt cx="658378" cy="125811"/>
          </a:xfrm>
          <a:solidFill>
            <a:schemeClr val="accent2"/>
          </a:solidFill>
        </p:grpSpPr>
        <p:grpSp>
          <p:nvGrpSpPr>
            <p:cNvPr id="665" name="Group 664">
              <a:extLst>
                <a:ext uri="{FF2B5EF4-FFF2-40B4-BE49-F238E27FC236}">
                  <a16:creationId xmlns:a16="http://schemas.microsoft.com/office/drawing/2014/main" id="{9D7153E7-BD02-4E17-B6CD-C6974D0CD085}"/>
                </a:ext>
              </a:extLst>
            </p:cNvPr>
            <p:cNvGrpSpPr/>
            <p:nvPr/>
          </p:nvGrpSpPr>
          <p:grpSpPr>
            <a:xfrm>
              <a:off x="2144134" y="3422768"/>
              <a:ext cx="218436" cy="125810"/>
              <a:chOff x="1003302" y="1140739"/>
              <a:chExt cx="422879" cy="243562"/>
            </a:xfrm>
            <a:grpFill/>
          </p:grpSpPr>
          <p:sp>
            <p:nvSpPr>
              <p:cNvPr id="674" name="Rectangle 673">
                <a:extLst>
                  <a:ext uri="{FF2B5EF4-FFF2-40B4-BE49-F238E27FC236}">
                    <a16:creationId xmlns:a16="http://schemas.microsoft.com/office/drawing/2014/main" id="{F6CE0E04-3840-44B6-9B0D-4A69785B1E6D}"/>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75" name="Freeform: Shape 674">
                <a:extLst>
                  <a:ext uri="{FF2B5EF4-FFF2-40B4-BE49-F238E27FC236}">
                    <a16:creationId xmlns:a16="http://schemas.microsoft.com/office/drawing/2014/main" id="{9C6D63A9-5981-49AA-8368-029819EA0529}"/>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76" name="Freeform: Shape 675">
                <a:extLst>
                  <a:ext uri="{FF2B5EF4-FFF2-40B4-BE49-F238E27FC236}">
                    <a16:creationId xmlns:a16="http://schemas.microsoft.com/office/drawing/2014/main" id="{2ED4E9DB-F754-4D38-8F86-F361724B8A40}"/>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666" name="Group 665">
              <a:extLst>
                <a:ext uri="{FF2B5EF4-FFF2-40B4-BE49-F238E27FC236}">
                  <a16:creationId xmlns:a16="http://schemas.microsoft.com/office/drawing/2014/main" id="{6FDC9EE1-34DF-446F-84DA-9774B8C0051C}"/>
                </a:ext>
              </a:extLst>
            </p:cNvPr>
            <p:cNvGrpSpPr/>
            <p:nvPr/>
          </p:nvGrpSpPr>
          <p:grpSpPr>
            <a:xfrm>
              <a:off x="2363411" y="3422768"/>
              <a:ext cx="218436" cy="125810"/>
              <a:chOff x="1003302" y="1140739"/>
              <a:chExt cx="422879" cy="243562"/>
            </a:xfrm>
            <a:grpFill/>
          </p:grpSpPr>
          <p:sp>
            <p:nvSpPr>
              <p:cNvPr id="671" name="Rectangle 670">
                <a:extLst>
                  <a:ext uri="{FF2B5EF4-FFF2-40B4-BE49-F238E27FC236}">
                    <a16:creationId xmlns:a16="http://schemas.microsoft.com/office/drawing/2014/main" id="{4F963C3A-6ED3-40D9-9F85-5F38EFB8DB0E}"/>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72" name="Freeform: Shape 671">
                <a:extLst>
                  <a:ext uri="{FF2B5EF4-FFF2-40B4-BE49-F238E27FC236}">
                    <a16:creationId xmlns:a16="http://schemas.microsoft.com/office/drawing/2014/main" id="{C641D122-7469-4F7D-9FCA-E710B69C30DD}"/>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73" name="Freeform: Shape 672">
                <a:extLst>
                  <a:ext uri="{FF2B5EF4-FFF2-40B4-BE49-F238E27FC236}">
                    <a16:creationId xmlns:a16="http://schemas.microsoft.com/office/drawing/2014/main" id="{662D3578-C54D-44DB-B450-731B79DC1120}"/>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667" name="Group 666">
              <a:extLst>
                <a:ext uri="{FF2B5EF4-FFF2-40B4-BE49-F238E27FC236}">
                  <a16:creationId xmlns:a16="http://schemas.microsoft.com/office/drawing/2014/main" id="{E6BF67B8-2149-4EC8-A6D4-F4DA51D4EE00}"/>
                </a:ext>
              </a:extLst>
            </p:cNvPr>
            <p:cNvGrpSpPr/>
            <p:nvPr/>
          </p:nvGrpSpPr>
          <p:grpSpPr>
            <a:xfrm>
              <a:off x="1923469" y="3422769"/>
              <a:ext cx="218436" cy="125810"/>
              <a:chOff x="1003302" y="1140739"/>
              <a:chExt cx="422879" cy="243562"/>
            </a:xfrm>
            <a:grpFill/>
          </p:grpSpPr>
          <p:sp>
            <p:nvSpPr>
              <p:cNvPr id="668" name="Rectangle 667">
                <a:extLst>
                  <a:ext uri="{FF2B5EF4-FFF2-40B4-BE49-F238E27FC236}">
                    <a16:creationId xmlns:a16="http://schemas.microsoft.com/office/drawing/2014/main" id="{C0C0E03D-1ACE-4A6B-9619-5B27A69E4C04}"/>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69" name="Freeform: Shape 668">
                <a:extLst>
                  <a:ext uri="{FF2B5EF4-FFF2-40B4-BE49-F238E27FC236}">
                    <a16:creationId xmlns:a16="http://schemas.microsoft.com/office/drawing/2014/main" id="{1F9F83C6-3CB7-4A34-9956-304F70497111}"/>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70" name="Freeform: Shape 669">
                <a:extLst>
                  <a:ext uri="{FF2B5EF4-FFF2-40B4-BE49-F238E27FC236}">
                    <a16:creationId xmlns:a16="http://schemas.microsoft.com/office/drawing/2014/main" id="{CA42B5E9-4521-4481-9432-9E5C0B49C8B7}"/>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grpSp>
        <p:nvGrpSpPr>
          <p:cNvPr id="653" name="Group 652">
            <a:extLst>
              <a:ext uri="{FF2B5EF4-FFF2-40B4-BE49-F238E27FC236}">
                <a16:creationId xmlns:a16="http://schemas.microsoft.com/office/drawing/2014/main" id="{A21C04D7-DCC6-470C-B575-E210008BF27C}"/>
              </a:ext>
            </a:extLst>
          </p:cNvPr>
          <p:cNvGrpSpPr/>
          <p:nvPr/>
        </p:nvGrpSpPr>
        <p:grpSpPr>
          <a:xfrm>
            <a:off x="9996958" y="3233740"/>
            <a:ext cx="642702" cy="199822"/>
            <a:chOff x="2154748" y="3526327"/>
            <a:chExt cx="418458" cy="127228"/>
          </a:xfrm>
          <a:solidFill>
            <a:schemeClr val="accent2"/>
          </a:solidFill>
        </p:grpSpPr>
        <p:sp>
          <p:nvSpPr>
            <p:cNvPr id="660" name="Rectangle 659">
              <a:extLst>
                <a:ext uri="{FF2B5EF4-FFF2-40B4-BE49-F238E27FC236}">
                  <a16:creationId xmlns:a16="http://schemas.microsoft.com/office/drawing/2014/main" id="{D476E3EC-DB5B-4EF0-ACFC-B00EC3CF63BB}"/>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61" name="Freeform: Shape 660">
              <a:extLst>
                <a:ext uri="{FF2B5EF4-FFF2-40B4-BE49-F238E27FC236}">
                  <a16:creationId xmlns:a16="http://schemas.microsoft.com/office/drawing/2014/main" id="{77718D36-082B-4FD0-8E81-0A306B456428}"/>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62" name="Freeform: Shape 661">
              <a:extLst>
                <a:ext uri="{FF2B5EF4-FFF2-40B4-BE49-F238E27FC236}">
                  <a16:creationId xmlns:a16="http://schemas.microsoft.com/office/drawing/2014/main" id="{A6C52E28-35A1-49ED-ADBC-5CCB3C95DAE7}"/>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63" name="Freeform: Shape 662">
              <a:extLst>
                <a:ext uri="{FF2B5EF4-FFF2-40B4-BE49-F238E27FC236}">
                  <a16:creationId xmlns:a16="http://schemas.microsoft.com/office/drawing/2014/main" id="{9CC67747-FBB6-44F6-875B-E1A58E037ED9}"/>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64" name="Freeform: Shape 663">
              <a:extLst>
                <a:ext uri="{FF2B5EF4-FFF2-40B4-BE49-F238E27FC236}">
                  <a16:creationId xmlns:a16="http://schemas.microsoft.com/office/drawing/2014/main" id="{025DD040-6CA0-40C3-B4B5-BA5B2B88B1A7}"/>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654" name="Group 653">
            <a:extLst>
              <a:ext uri="{FF2B5EF4-FFF2-40B4-BE49-F238E27FC236}">
                <a16:creationId xmlns:a16="http://schemas.microsoft.com/office/drawing/2014/main" id="{5601B733-33F6-45F2-8841-DEF13B9D1BF8}"/>
              </a:ext>
            </a:extLst>
          </p:cNvPr>
          <p:cNvGrpSpPr/>
          <p:nvPr/>
        </p:nvGrpSpPr>
        <p:grpSpPr>
          <a:xfrm>
            <a:off x="11656625" y="3233740"/>
            <a:ext cx="642702" cy="199822"/>
            <a:chOff x="2154748" y="3526327"/>
            <a:chExt cx="418458" cy="127228"/>
          </a:xfrm>
          <a:solidFill>
            <a:schemeClr val="accent2"/>
          </a:solidFill>
        </p:grpSpPr>
        <p:sp>
          <p:nvSpPr>
            <p:cNvPr id="655" name="Rectangle 654">
              <a:extLst>
                <a:ext uri="{FF2B5EF4-FFF2-40B4-BE49-F238E27FC236}">
                  <a16:creationId xmlns:a16="http://schemas.microsoft.com/office/drawing/2014/main" id="{F0815FE1-28F5-4420-A25D-57912847939A}"/>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56" name="Freeform: Shape 655">
              <a:extLst>
                <a:ext uri="{FF2B5EF4-FFF2-40B4-BE49-F238E27FC236}">
                  <a16:creationId xmlns:a16="http://schemas.microsoft.com/office/drawing/2014/main" id="{990FEF11-0ADE-4DFE-A66E-3B0F44E4E4B7}"/>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57" name="Freeform: Shape 656">
              <a:extLst>
                <a:ext uri="{FF2B5EF4-FFF2-40B4-BE49-F238E27FC236}">
                  <a16:creationId xmlns:a16="http://schemas.microsoft.com/office/drawing/2014/main" id="{6C66F8A4-97C0-40B8-9571-0BF4773A7458}"/>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58" name="Freeform: Shape 657">
              <a:extLst>
                <a:ext uri="{FF2B5EF4-FFF2-40B4-BE49-F238E27FC236}">
                  <a16:creationId xmlns:a16="http://schemas.microsoft.com/office/drawing/2014/main" id="{56FEE502-43EB-42D3-ADDB-C85307443808}"/>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59" name="Freeform: Shape 658">
              <a:extLst>
                <a:ext uri="{FF2B5EF4-FFF2-40B4-BE49-F238E27FC236}">
                  <a16:creationId xmlns:a16="http://schemas.microsoft.com/office/drawing/2014/main" id="{E5E51BDB-A42F-4A82-AEFA-ACC57CF6E8EA}"/>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678" name="Group 677">
            <a:extLst>
              <a:ext uri="{FF2B5EF4-FFF2-40B4-BE49-F238E27FC236}">
                <a16:creationId xmlns:a16="http://schemas.microsoft.com/office/drawing/2014/main" id="{0E33AAD0-481B-471A-BCC5-FC79DCFE1F4E}"/>
              </a:ext>
            </a:extLst>
          </p:cNvPr>
          <p:cNvGrpSpPr/>
          <p:nvPr/>
        </p:nvGrpSpPr>
        <p:grpSpPr>
          <a:xfrm>
            <a:off x="10994464" y="2905012"/>
            <a:ext cx="343760" cy="197595"/>
            <a:chOff x="1003302" y="1140739"/>
            <a:chExt cx="422879" cy="243562"/>
          </a:xfrm>
          <a:solidFill>
            <a:schemeClr val="accent2"/>
          </a:solidFill>
        </p:grpSpPr>
        <p:sp>
          <p:nvSpPr>
            <p:cNvPr id="687" name="Rectangle 686">
              <a:extLst>
                <a:ext uri="{FF2B5EF4-FFF2-40B4-BE49-F238E27FC236}">
                  <a16:creationId xmlns:a16="http://schemas.microsoft.com/office/drawing/2014/main" id="{E7DAAC38-0C01-4F36-8A3F-CDA80A62343E}"/>
                </a:ext>
              </a:extLst>
            </p:cNvPr>
            <p:cNvSpPr/>
            <p:nvPr/>
          </p:nvSpPr>
          <p:spPr>
            <a:xfrm>
              <a:off x="1003302" y="1181102"/>
              <a:ext cx="422879" cy="203199"/>
            </a:xfrm>
            <a:prstGeom prst="rect">
              <a:avLst/>
            </a:pr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688" name="Freeform: Shape 687">
              <a:extLst>
                <a:ext uri="{FF2B5EF4-FFF2-40B4-BE49-F238E27FC236}">
                  <a16:creationId xmlns:a16="http://schemas.microsoft.com/office/drawing/2014/main" id="{08D7C953-AD9B-4918-BEA8-57D4D862623C}"/>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689" name="Freeform: Shape 688">
              <a:extLst>
                <a:ext uri="{FF2B5EF4-FFF2-40B4-BE49-F238E27FC236}">
                  <a16:creationId xmlns:a16="http://schemas.microsoft.com/office/drawing/2014/main" id="{42D7700E-3CA7-403A-968C-D8358D7F2938}"/>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679" name="Group 678">
            <a:extLst>
              <a:ext uri="{FF2B5EF4-FFF2-40B4-BE49-F238E27FC236}">
                <a16:creationId xmlns:a16="http://schemas.microsoft.com/office/drawing/2014/main" id="{488E865F-2D66-40EB-97F2-C9AEEBDC8A4A}"/>
              </a:ext>
            </a:extLst>
          </p:cNvPr>
          <p:cNvGrpSpPr/>
          <p:nvPr/>
        </p:nvGrpSpPr>
        <p:grpSpPr>
          <a:xfrm>
            <a:off x="11339547" y="2905012"/>
            <a:ext cx="343760" cy="197595"/>
            <a:chOff x="1003302" y="1140739"/>
            <a:chExt cx="422879" cy="243562"/>
          </a:xfrm>
          <a:solidFill>
            <a:schemeClr val="accent2"/>
          </a:solidFill>
        </p:grpSpPr>
        <p:sp>
          <p:nvSpPr>
            <p:cNvPr id="684" name="Rectangle 683">
              <a:extLst>
                <a:ext uri="{FF2B5EF4-FFF2-40B4-BE49-F238E27FC236}">
                  <a16:creationId xmlns:a16="http://schemas.microsoft.com/office/drawing/2014/main" id="{0EECB2B1-1B96-4D2B-B82F-B6EC37EF7CCB}"/>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85" name="Freeform: Shape 684">
              <a:extLst>
                <a:ext uri="{FF2B5EF4-FFF2-40B4-BE49-F238E27FC236}">
                  <a16:creationId xmlns:a16="http://schemas.microsoft.com/office/drawing/2014/main" id="{3A9020B5-32AF-413D-88E0-1BA0F721C569}"/>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86" name="Freeform: Shape 685">
              <a:extLst>
                <a:ext uri="{FF2B5EF4-FFF2-40B4-BE49-F238E27FC236}">
                  <a16:creationId xmlns:a16="http://schemas.microsoft.com/office/drawing/2014/main" id="{F1107732-4252-4A01-A861-4A7D46CAE491}"/>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680" name="Group 679">
            <a:extLst>
              <a:ext uri="{FF2B5EF4-FFF2-40B4-BE49-F238E27FC236}">
                <a16:creationId xmlns:a16="http://schemas.microsoft.com/office/drawing/2014/main" id="{E2A60BCA-B7F4-46D5-A4E9-719204BCFAE2}"/>
              </a:ext>
            </a:extLst>
          </p:cNvPr>
          <p:cNvGrpSpPr/>
          <p:nvPr/>
        </p:nvGrpSpPr>
        <p:grpSpPr>
          <a:xfrm>
            <a:off x="10647195" y="2905014"/>
            <a:ext cx="343760" cy="197595"/>
            <a:chOff x="1003302" y="1140739"/>
            <a:chExt cx="422879" cy="243562"/>
          </a:xfrm>
          <a:solidFill>
            <a:schemeClr val="accent2"/>
          </a:solidFill>
        </p:grpSpPr>
        <p:sp>
          <p:nvSpPr>
            <p:cNvPr id="681" name="Rectangle 680">
              <a:extLst>
                <a:ext uri="{FF2B5EF4-FFF2-40B4-BE49-F238E27FC236}">
                  <a16:creationId xmlns:a16="http://schemas.microsoft.com/office/drawing/2014/main" id="{7A2E78D2-51B5-4709-893B-50854653829F}"/>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82" name="Freeform: Shape 681">
              <a:extLst>
                <a:ext uri="{FF2B5EF4-FFF2-40B4-BE49-F238E27FC236}">
                  <a16:creationId xmlns:a16="http://schemas.microsoft.com/office/drawing/2014/main" id="{76E966AA-BB1C-492D-8E06-0E6AAB2F0C4F}"/>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83" name="Freeform: Shape 682">
              <a:extLst>
                <a:ext uri="{FF2B5EF4-FFF2-40B4-BE49-F238E27FC236}">
                  <a16:creationId xmlns:a16="http://schemas.microsoft.com/office/drawing/2014/main" id="{7BDA67C1-8FAC-491A-870B-B922FB0B9B20}"/>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690" name="Group 689">
            <a:extLst>
              <a:ext uri="{FF2B5EF4-FFF2-40B4-BE49-F238E27FC236}">
                <a16:creationId xmlns:a16="http://schemas.microsoft.com/office/drawing/2014/main" id="{7997DCBA-2117-4CB7-B873-FA7A191DAF36}"/>
              </a:ext>
            </a:extLst>
          </p:cNvPr>
          <p:cNvGrpSpPr/>
          <p:nvPr/>
        </p:nvGrpSpPr>
        <p:grpSpPr>
          <a:xfrm>
            <a:off x="10817129" y="2737633"/>
            <a:ext cx="690888" cy="197595"/>
            <a:chOff x="2507170" y="3892900"/>
            <a:chExt cx="439893" cy="125810"/>
          </a:xfrm>
          <a:solidFill>
            <a:schemeClr val="accent2"/>
          </a:solidFill>
        </p:grpSpPr>
        <p:grpSp>
          <p:nvGrpSpPr>
            <p:cNvPr id="691" name="Group 690">
              <a:extLst>
                <a:ext uri="{FF2B5EF4-FFF2-40B4-BE49-F238E27FC236}">
                  <a16:creationId xmlns:a16="http://schemas.microsoft.com/office/drawing/2014/main" id="{D68B61F6-7910-43D7-A676-F1BC744B7C21}"/>
                </a:ext>
              </a:extLst>
            </p:cNvPr>
            <p:cNvGrpSpPr/>
            <p:nvPr/>
          </p:nvGrpSpPr>
          <p:grpSpPr>
            <a:xfrm>
              <a:off x="2507170" y="3892900"/>
              <a:ext cx="218436" cy="125810"/>
              <a:chOff x="1003302" y="1140739"/>
              <a:chExt cx="422879" cy="243562"/>
            </a:xfrm>
            <a:grpFill/>
          </p:grpSpPr>
          <p:sp>
            <p:nvSpPr>
              <p:cNvPr id="696" name="Rectangle 695">
                <a:extLst>
                  <a:ext uri="{FF2B5EF4-FFF2-40B4-BE49-F238E27FC236}">
                    <a16:creationId xmlns:a16="http://schemas.microsoft.com/office/drawing/2014/main" id="{E71AC6B2-1619-47AB-8C5E-D19982DA7637}"/>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97" name="Freeform: Shape 696">
                <a:extLst>
                  <a:ext uri="{FF2B5EF4-FFF2-40B4-BE49-F238E27FC236}">
                    <a16:creationId xmlns:a16="http://schemas.microsoft.com/office/drawing/2014/main" id="{BBBC77C6-74A1-4F06-91C8-4425AD325AD9}"/>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98" name="Freeform: Shape 697">
                <a:extLst>
                  <a:ext uri="{FF2B5EF4-FFF2-40B4-BE49-F238E27FC236}">
                    <a16:creationId xmlns:a16="http://schemas.microsoft.com/office/drawing/2014/main" id="{9E1F34B4-56D2-4105-A01B-0C80AB0D9121}"/>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692" name="Group 691">
              <a:extLst>
                <a:ext uri="{FF2B5EF4-FFF2-40B4-BE49-F238E27FC236}">
                  <a16:creationId xmlns:a16="http://schemas.microsoft.com/office/drawing/2014/main" id="{4B6CFDE3-5E27-47F9-A898-C8091D51E896}"/>
                </a:ext>
              </a:extLst>
            </p:cNvPr>
            <p:cNvGrpSpPr/>
            <p:nvPr/>
          </p:nvGrpSpPr>
          <p:grpSpPr>
            <a:xfrm>
              <a:off x="2728627" y="3892900"/>
              <a:ext cx="218436" cy="125810"/>
              <a:chOff x="1003302" y="1140739"/>
              <a:chExt cx="422879" cy="243562"/>
            </a:xfrm>
            <a:grpFill/>
          </p:grpSpPr>
          <p:sp>
            <p:nvSpPr>
              <p:cNvPr id="693" name="Rectangle 692">
                <a:extLst>
                  <a:ext uri="{FF2B5EF4-FFF2-40B4-BE49-F238E27FC236}">
                    <a16:creationId xmlns:a16="http://schemas.microsoft.com/office/drawing/2014/main" id="{2EF703E9-3EAA-4AD8-BE67-B0E8CF3EFC3C}"/>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94" name="Freeform: Shape 693">
                <a:extLst>
                  <a:ext uri="{FF2B5EF4-FFF2-40B4-BE49-F238E27FC236}">
                    <a16:creationId xmlns:a16="http://schemas.microsoft.com/office/drawing/2014/main" id="{D366B6C8-4BDE-4404-83B7-123925680DC1}"/>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695" name="Freeform: Shape 694">
                <a:extLst>
                  <a:ext uri="{FF2B5EF4-FFF2-40B4-BE49-F238E27FC236}">
                    <a16:creationId xmlns:a16="http://schemas.microsoft.com/office/drawing/2014/main" id="{D8774E70-6DD0-4997-A627-E4D9227FEB47}"/>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grpSp>
        <p:nvGrpSpPr>
          <p:cNvPr id="699" name="Group 698">
            <a:extLst>
              <a:ext uri="{FF2B5EF4-FFF2-40B4-BE49-F238E27FC236}">
                <a16:creationId xmlns:a16="http://schemas.microsoft.com/office/drawing/2014/main" id="{DDE1B050-7D46-4C09-9F46-E9821735F24E}"/>
              </a:ext>
            </a:extLst>
          </p:cNvPr>
          <p:cNvGrpSpPr/>
          <p:nvPr/>
        </p:nvGrpSpPr>
        <p:grpSpPr>
          <a:xfrm>
            <a:off x="10987546" y="2575683"/>
            <a:ext cx="356589" cy="197595"/>
            <a:chOff x="1003302" y="1140739"/>
            <a:chExt cx="439541" cy="243562"/>
          </a:xfrm>
          <a:solidFill>
            <a:schemeClr val="accent2"/>
          </a:solidFill>
        </p:grpSpPr>
        <p:sp>
          <p:nvSpPr>
            <p:cNvPr id="700" name="Rectangle 699">
              <a:extLst>
                <a:ext uri="{FF2B5EF4-FFF2-40B4-BE49-F238E27FC236}">
                  <a16:creationId xmlns:a16="http://schemas.microsoft.com/office/drawing/2014/main" id="{2A613F38-A39A-47A4-AEDB-6AB88EB50D4C}"/>
                </a:ext>
              </a:extLst>
            </p:cNvPr>
            <p:cNvSpPr/>
            <p:nvPr/>
          </p:nvSpPr>
          <p:spPr>
            <a:xfrm>
              <a:off x="1003302" y="1181102"/>
              <a:ext cx="439541"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01" name="Freeform: Shape 700">
              <a:extLst>
                <a:ext uri="{FF2B5EF4-FFF2-40B4-BE49-F238E27FC236}">
                  <a16:creationId xmlns:a16="http://schemas.microsoft.com/office/drawing/2014/main" id="{D621347F-4F9E-4F02-BC5D-CAB7A948A81B}"/>
                </a:ext>
              </a:extLst>
            </p:cNvPr>
            <p:cNvSpPr/>
            <p:nvPr/>
          </p:nvSpPr>
          <p:spPr>
            <a:xfrm>
              <a:off x="1073664"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02" name="Freeform: Shape 701">
              <a:extLst>
                <a:ext uri="{FF2B5EF4-FFF2-40B4-BE49-F238E27FC236}">
                  <a16:creationId xmlns:a16="http://schemas.microsoft.com/office/drawing/2014/main" id="{EEF79554-E68A-4629-8617-D863377333CC}"/>
                </a:ext>
              </a:extLst>
            </p:cNvPr>
            <p:cNvSpPr/>
            <p:nvPr/>
          </p:nvSpPr>
          <p:spPr>
            <a:xfrm>
              <a:off x="1259929"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703" name="Group 702">
            <a:extLst>
              <a:ext uri="{FF2B5EF4-FFF2-40B4-BE49-F238E27FC236}">
                <a16:creationId xmlns:a16="http://schemas.microsoft.com/office/drawing/2014/main" id="{AECB6986-47BD-4233-991C-868A2548C0FF}"/>
              </a:ext>
            </a:extLst>
          </p:cNvPr>
          <p:cNvGrpSpPr/>
          <p:nvPr/>
        </p:nvGrpSpPr>
        <p:grpSpPr>
          <a:xfrm>
            <a:off x="10765553" y="3699492"/>
            <a:ext cx="797934" cy="199822"/>
            <a:chOff x="3952949" y="2641232"/>
            <a:chExt cx="508050" cy="127228"/>
          </a:xfrm>
          <a:solidFill>
            <a:srgbClr val="FFE089"/>
          </a:solidFill>
        </p:grpSpPr>
        <p:sp>
          <p:nvSpPr>
            <p:cNvPr id="704" name="Rectangle 703">
              <a:extLst>
                <a:ext uri="{FF2B5EF4-FFF2-40B4-BE49-F238E27FC236}">
                  <a16:creationId xmlns:a16="http://schemas.microsoft.com/office/drawing/2014/main" id="{E0A07CF5-9F5C-4EBB-BECC-98F64FF9227E}"/>
                </a:ext>
              </a:extLst>
            </p:cNvPr>
            <p:cNvSpPr/>
            <p:nvPr/>
          </p:nvSpPr>
          <p:spPr>
            <a:xfrm>
              <a:off x="3952949" y="2663499"/>
              <a:ext cx="508050"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05" name="Freeform: Shape 704">
              <a:extLst>
                <a:ext uri="{FF2B5EF4-FFF2-40B4-BE49-F238E27FC236}">
                  <a16:creationId xmlns:a16="http://schemas.microsoft.com/office/drawing/2014/main" id="{35404EDB-AEF8-4842-A487-3BDD0081D9D1}"/>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06" name="Freeform: Shape 705">
              <a:extLst>
                <a:ext uri="{FF2B5EF4-FFF2-40B4-BE49-F238E27FC236}">
                  <a16:creationId xmlns:a16="http://schemas.microsoft.com/office/drawing/2014/main" id="{1CBF030E-6A0D-4D1D-B254-26574AFB7DB7}"/>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07" name="Freeform: Shape 706">
              <a:extLst>
                <a:ext uri="{FF2B5EF4-FFF2-40B4-BE49-F238E27FC236}">
                  <a16:creationId xmlns:a16="http://schemas.microsoft.com/office/drawing/2014/main" id="{6729D2CB-FC00-4D1C-9FF9-75FDB4A17885}"/>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08" name="Freeform: Shape 707">
              <a:extLst>
                <a:ext uri="{FF2B5EF4-FFF2-40B4-BE49-F238E27FC236}">
                  <a16:creationId xmlns:a16="http://schemas.microsoft.com/office/drawing/2014/main" id="{5820F2AF-C64D-4617-B947-673A3F024EE6}"/>
                </a:ext>
              </a:extLst>
            </p:cNvPr>
            <p:cNvSpPr/>
            <p:nvPr/>
          </p:nvSpPr>
          <p:spPr>
            <a:xfrm>
              <a:off x="4273222"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09" name="Freeform: Shape 708">
              <a:extLst>
                <a:ext uri="{FF2B5EF4-FFF2-40B4-BE49-F238E27FC236}">
                  <a16:creationId xmlns:a16="http://schemas.microsoft.com/office/drawing/2014/main" id="{1EE5C9D8-7A83-4258-900F-D9392DC5A596}"/>
                </a:ext>
              </a:extLst>
            </p:cNvPr>
            <p:cNvSpPr/>
            <p:nvPr/>
          </p:nvSpPr>
          <p:spPr>
            <a:xfrm>
              <a:off x="4372869" y="264194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710" name="Group 709">
            <a:extLst>
              <a:ext uri="{FF2B5EF4-FFF2-40B4-BE49-F238E27FC236}">
                <a16:creationId xmlns:a16="http://schemas.microsoft.com/office/drawing/2014/main" id="{F547DE2C-8C3F-40FE-B538-EB58A7FACEB6}"/>
              </a:ext>
            </a:extLst>
          </p:cNvPr>
          <p:cNvGrpSpPr/>
          <p:nvPr/>
        </p:nvGrpSpPr>
        <p:grpSpPr>
          <a:xfrm>
            <a:off x="10765553" y="3534641"/>
            <a:ext cx="797934" cy="199822"/>
            <a:chOff x="3952949" y="2641232"/>
            <a:chExt cx="508050" cy="127228"/>
          </a:xfrm>
          <a:solidFill>
            <a:srgbClr val="FFE089"/>
          </a:solidFill>
        </p:grpSpPr>
        <p:sp>
          <p:nvSpPr>
            <p:cNvPr id="711" name="Rectangle 710">
              <a:extLst>
                <a:ext uri="{FF2B5EF4-FFF2-40B4-BE49-F238E27FC236}">
                  <a16:creationId xmlns:a16="http://schemas.microsoft.com/office/drawing/2014/main" id="{279E098F-562F-4B22-8DC1-66CD0C9F6D4D}"/>
                </a:ext>
              </a:extLst>
            </p:cNvPr>
            <p:cNvSpPr/>
            <p:nvPr/>
          </p:nvSpPr>
          <p:spPr>
            <a:xfrm>
              <a:off x="3952949" y="2663499"/>
              <a:ext cx="508050"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12" name="Freeform: Shape 711">
              <a:extLst>
                <a:ext uri="{FF2B5EF4-FFF2-40B4-BE49-F238E27FC236}">
                  <a16:creationId xmlns:a16="http://schemas.microsoft.com/office/drawing/2014/main" id="{9AB0AA0A-8F7D-4178-A71F-7F25F45DB47F}"/>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13" name="Freeform: Shape 712">
              <a:extLst>
                <a:ext uri="{FF2B5EF4-FFF2-40B4-BE49-F238E27FC236}">
                  <a16:creationId xmlns:a16="http://schemas.microsoft.com/office/drawing/2014/main" id="{33062285-915C-4F50-B9EF-E57FF8DC2B51}"/>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14" name="Freeform: Shape 713">
              <a:extLst>
                <a:ext uri="{FF2B5EF4-FFF2-40B4-BE49-F238E27FC236}">
                  <a16:creationId xmlns:a16="http://schemas.microsoft.com/office/drawing/2014/main" id="{DEEE99C9-22AA-402E-8F9D-354BA1F29C5A}"/>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15" name="Freeform: Shape 714">
              <a:extLst>
                <a:ext uri="{FF2B5EF4-FFF2-40B4-BE49-F238E27FC236}">
                  <a16:creationId xmlns:a16="http://schemas.microsoft.com/office/drawing/2014/main" id="{9930D5E0-8641-4F74-A063-AC3289B3756B}"/>
                </a:ext>
              </a:extLst>
            </p:cNvPr>
            <p:cNvSpPr/>
            <p:nvPr/>
          </p:nvSpPr>
          <p:spPr>
            <a:xfrm>
              <a:off x="4273222"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16" name="Freeform: Shape 715">
              <a:extLst>
                <a:ext uri="{FF2B5EF4-FFF2-40B4-BE49-F238E27FC236}">
                  <a16:creationId xmlns:a16="http://schemas.microsoft.com/office/drawing/2014/main" id="{F5458AB7-CA79-43B8-8E2C-0530AD53D42A}"/>
                </a:ext>
              </a:extLst>
            </p:cNvPr>
            <p:cNvSpPr/>
            <p:nvPr/>
          </p:nvSpPr>
          <p:spPr>
            <a:xfrm>
              <a:off x="4372869" y="264194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718" name="Group 717">
            <a:extLst>
              <a:ext uri="{FF2B5EF4-FFF2-40B4-BE49-F238E27FC236}">
                <a16:creationId xmlns:a16="http://schemas.microsoft.com/office/drawing/2014/main" id="{D5E574F5-6BA7-49D0-903D-C38943E1514D}"/>
              </a:ext>
            </a:extLst>
          </p:cNvPr>
          <p:cNvGrpSpPr/>
          <p:nvPr/>
        </p:nvGrpSpPr>
        <p:grpSpPr>
          <a:xfrm>
            <a:off x="10330322" y="3071198"/>
            <a:ext cx="657222" cy="199822"/>
            <a:chOff x="2154748" y="3526327"/>
            <a:chExt cx="418458" cy="127228"/>
          </a:xfrm>
          <a:solidFill>
            <a:schemeClr val="accent2"/>
          </a:solidFill>
        </p:grpSpPr>
        <p:sp>
          <p:nvSpPr>
            <p:cNvPr id="729" name="Rectangle 728">
              <a:extLst>
                <a:ext uri="{FF2B5EF4-FFF2-40B4-BE49-F238E27FC236}">
                  <a16:creationId xmlns:a16="http://schemas.microsoft.com/office/drawing/2014/main" id="{FD97822B-462E-43A3-BC36-9AAA03158933}"/>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30" name="Freeform: Shape 729">
              <a:extLst>
                <a:ext uri="{FF2B5EF4-FFF2-40B4-BE49-F238E27FC236}">
                  <a16:creationId xmlns:a16="http://schemas.microsoft.com/office/drawing/2014/main" id="{138057B0-2E1D-4EA9-A8DA-FC978AF22828}"/>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31" name="Freeform: Shape 730">
              <a:extLst>
                <a:ext uri="{FF2B5EF4-FFF2-40B4-BE49-F238E27FC236}">
                  <a16:creationId xmlns:a16="http://schemas.microsoft.com/office/drawing/2014/main" id="{226ADFD4-4F6A-421F-8610-F3573492A655}"/>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32" name="Freeform: Shape 731">
              <a:extLst>
                <a:ext uri="{FF2B5EF4-FFF2-40B4-BE49-F238E27FC236}">
                  <a16:creationId xmlns:a16="http://schemas.microsoft.com/office/drawing/2014/main" id="{B8118A76-B31E-46B5-82AE-80F381DF448F}"/>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33" name="Freeform: Shape 732">
              <a:extLst>
                <a:ext uri="{FF2B5EF4-FFF2-40B4-BE49-F238E27FC236}">
                  <a16:creationId xmlns:a16="http://schemas.microsoft.com/office/drawing/2014/main" id="{23B7BADB-E175-488B-9D73-16D12E14147B}"/>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719" name="Group 718">
            <a:extLst>
              <a:ext uri="{FF2B5EF4-FFF2-40B4-BE49-F238E27FC236}">
                <a16:creationId xmlns:a16="http://schemas.microsoft.com/office/drawing/2014/main" id="{3693D1E8-1DD8-40CD-A5C8-CDC0F65B20B5}"/>
              </a:ext>
            </a:extLst>
          </p:cNvPr>
          <p:cNvGrpSpPr/>
          <p:nvPr/>
        </p:nvGrpSpPr>
        <p:grpSpPr>
          <a:xfrm>
            <a:off x="11329293" y="3071198"/>
            <a:ext cx="657222" cy="199822"/>
            <a:chOff x="2154748" y="3526327"/>
            <a:chExt cx="418458" cy="127228"/>
          </a:xfrm>
          <a:solidFill>
            <a:schemeClr val="accent2"/>
          </a:solidFill>
        </p:grpSpPr>
        <p:sp>
          <p:nvSpPr>
            <p:cNvPr id="724" name="Rectangle 723">
              <a:extLst>
                <a:ext uri="{FF2B5EF4-FFF2-40B4-BE49-F238E27FC236}">
                  <a16:creationId xmlns:a16="http://schemas.microsoft.com/office/drawing/2014/main" id="{BA411316-BF4E-4DFF-93ED-D08C37148147}"/>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25" name="Freeform: Shape 724">
              <a:extLst>
                <a:ext uri="{FF2B5EF4-FFF2-40B4-BE49-F238E27FC236}">
                  <a16:creationId xmlns:a16="http://schemas.microsoft.com/office/drawing/2014/main" id="{9C105892-7C0A-4267-9D1D-783638EBB3AE}"/>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26" name="Freeform: Shape 725">
              <a:extLst>
                <a:ext uri="{FF2B5EF4-FFF2-40B4-BE49-F238E27FC236}">
                  <a16:creationId xmlns:a16="http://schemas.microsoft.com/office/drawing/2014/main" id="{24FA67A0-9B09-4B8C-A8ED-89929DE1DFDC}"/>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27" name="Freeform: Shape 726">
              <a:extLst>
                <a:ext uri="{FF2B5EF4-FFF2-40B4-BE49-F238E27FC236}">
                  <a16:creationId xmlns:a16="http://schemas.microsoft.com/office/drawing/2014/main" id="{F3EC2729-DA6F-49D9-8839-E37615733BC4}"/>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28" name="Freeform: Shape 727">
              <a:extLst>
                <a:ext uri="{FF2B5EF4-FFF2-40B4-BE49-F238E27FC236}">
                  <a16:creationId xmlns:a16="http://schemas.microsoft.com/office/drawing/2014/main" id="{1F98EDE7-B22C-4579-ADC9-15ABDA845DE2}"/>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720" name="Group 719">
            <a:extLst>
              <a:ext uri="{FF2B5EF4-FFF2-40B4-BE49-F238E27FC236}">
                <a16:creationId xmlns:a16="http://schemas.microsoft.com/office/drawing/2014/main" id="{3B13E329-F7B7-4932-8BB2-7AABF2E6A65A}"/>
              </a:ext>
            </a:extLst>
          </p:cNvPr>
          <p:cNvGrpSpPr/>
          <p:nvPr/>
        </p:nvGrpSpPr>
        <p:grpSpPr>
          <a:xfrm>
            <a:off x="10990133" y="3073412"/>
            <a:ext cx="343072" cy="197608"/>
            <a:chOff x="1003304" y="1140739"/>
            <a:chExt cx="422880" cy="243581"/>
          </a:xfrm>
          <a:solidFill>
            <a:schemeClr val="accent2"/>
          </a:solidFill>
        </p:grpSpPr>
        <p:sp>
          <p:nvSpPr>
            <p:cNvPr id="721" name="Rectangle 720">
              <a:extLst>
                <a:ext uri="{FF2B5EF4-FFF2-40B4-BE49-F238E27FC236}">
                  <a16:creationId xmlns:a16="http://schemas.microsoft.com/office/drawing/2014/main" id="{A06E0F4E-ABCC-484E-A261-C944529E141C}"/>
                </a:ext>
              </a:extLst>
            </p:cNvPr>
            <p:cNvSpPr/>
            <p:nvPr/>
          </p:nvSpPr>
          <p:spPr>
            <a:xfrm>
              <a:off x="1003304" y="1181118"/>
              <a:ext cx="422880" cy="203202"/>
            </a:xfrm>
            <a:prstGeom prst="rect">
              <a:avLst/>
            </a:pr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722" name="Freeform: Shape 721">
              <a:extLst>
                <a:ext uri="{FF2B5EF4-FFF2-40B4-BE49-F238E27FC236}">
                  <a16:creationId xmlns:a16="http://schemas.microsoft.com/office/drawing/2014/main" id="{8CC5E658-5559-4C33-B602-67A28717E1FD}"/>
                </a:ext>
              </a:extLst>
            </p:cNvPr>
            <p:cNvSpPr/>
            <p:nvPr/>
          </p:nvSpPr>
          <p:spPr>
            <a:xfrm>
              <a:off x="1057996" y="1140747"/>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723" name="Freeform: Shape 722">
              <a:extLst>
                <a:ext uri="{FF2B5EF4-FFF2-40B4-BE49-F238E27FC236}">
                  <a16:creationId xmlns:a16="http://schemas.microsoft.com/office/drawing/2014/main" id="{D048A4DE-C607-4D53-8A0F-91441F9A8946}"/>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734" name="Group 733">
            <a:extLst>
              <a:ext uri="{FF2B5EF4-FFF2-40B4-BE49-F238E27FC236}">
                <a16:creationId xmlns:a16="http://schemas.microsoft.com/office/drawing/2014/main" id="{6630AD57-4DDE-437E-B37D-E097B3C8F4FB}"/>
              </a:ext>
            </a:extLst>
          </p:cNvPr>
          <p:cNvGrpSpPr/>
          <p:nvPr/>
        </p:nvGrpSpPr>
        <p:grpSpPr>
          <a:xfrm>
            <a:off x="10765553" y="3370414"/>
            <a:ext cx="797934" cy="199822"/>
            <a:chOff x="3952949" y="2641232"/>
            <a:chExt cx="508050" cy="127228"/>
          </a:xfrm>
          <a:solidFill>
            <a:srgbClr val="FFE089"/>
          </a:solidFill>
        </p:grpSpPr>
        <p:sp>
          <p:nvSpPr>
            <p:cNvPr id="735" name="Rectangle 734">
              <a:extLst>
                <a:ext uri="{FF2B5EF4-FFF2-40B4-BE49-F238E27FC236}">
                  <a16:creationId xmlns:a16="http://schemas.microsoft.com/office/drawing/2014/main" id="{90BAFD63-4065-433A-83A6-53DF9D2E95B3}"/>
                </a:ext>
              </a:extLst>
            </p:cNvPr>
            <p:cNvSpPr/>
            <p:nvPr/>
          </p:nvSpPr>
          <p:spPr>
            <a:xfrm>
              <a:off x="3952949" y="2663499"/>
              <a:ext cx="508050"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36" name="Freeform: Shape 735">
              <a:extLst>
                <a:ext uri="{FF2B5EF4-FFF2-40B4-BE49-F238E27FC236}">
                  <a16:creationId xmlns:a16="http://schemas.microsoft.com/office/drawing/2014/main" id="{F7B950A6-7774-41D8-BF7D-244C985B120F}"/>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37" name="Freeform: Shape 736">
              <a:extLst>
                <a:ext uri="{FF2B5EF4-FFF2-40B4-BE49-F238E27FC236}">
                  <a16:creationId xmlns:a16="http://schemas.microsoft.com/office/drawing/2014/main" id="{B5FC0F61-D52A-4A7E-B183-7A424E6711BA}"/>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38" name="Freeform: Shape 737">
              <a:extLst>
                <a:ext uri="{FF2B5EF4-FFF2-40B4-BE49-F238E27FC236}">
                  <a16:creationId xmlns:a16="http://schemas.microsoft.com/office/drawing/2014/main" id="{BA885F7D-B887-4B54-AF4D-9CBEBDF88A60}"/>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39" name="Freeform: Shape 738">
              <a:extLst>
                <a:ext uri="{FF2B5EF4-FFF2-40B4-BE49-F238E27FC236}">
                  <a16:creationId xmlns:a16="http://schemas.microsoft.com/office/drawing/2014/main" id="{295B6DB4-C25F-40E5-B5F0-C650FE694C30}"/>
                </a:ext>
              </a:extLst>
            </p:cNvPr>
            <p:cNvSpPr/>
            <p:nvPr/>
          </p:nvSpPr>
          <p:spPr>
            <a:xfrm>
              <a:off x="4273222"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40" name="Freeform: Shape 739">
              <a:extLst>
                <a:ext uri="{FF2B5EF4-FFF2-40B4-BE49-F238E27FC236}">
                  <a16:creationId xmlns:a16="http://schemas.microsoft.com/office/drawing/2014/main" id="{E0E0A1F6-AA0C-4C5A-9F9A-8D272736A28B}"/>
                </a:ext>
              </a:extLst>
            </p:cNvPr>
            <p:cNvSpPr/>
            <p:nvPr/>
          </p:nvSpPr>
          <p:spPr>
            <a:xfrm>
              <a:off x="4372869" y="264194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741" name="Group 740">
            <a:extLst>
              <a:ext uri="{FF2B5EF4-FFF2-40B4-BE49-F238E27FC236}">
                <a16:creationId xmlns:a16="http://schemas.microsoft.com/office/drawing/2014/main" id="{976A0B12-7B45-4174-917F-F776BE19DE4D}"/>
              </a:ext>
            </a:extLst>
          </p:cNvPr>
          <p:cNvGrpSpPr/>
          <p:nvPr/>
        </p:nvGrpSpPr>
        <p:grpSpPr>
          <a:xfrm>
            <a:off x="10922698" y="3206271"/>
            <a:ext cx="483645" cy="199822"/>
            <a:chOff x="3952949" y="2641232"/>
            <a:chExt cx="307940" cy="127228"/>
          </a:xfrm>
          <a:solidFill>
            <a:srgbClr val="FFE089"/>
          </a:solidFill>
        </p:grpSpPr>
        <p:sp>
          <p:nvSpPr>
            <p:cNvPr id="742" name="Rectangle 741">
              <a:extLst>
                <a:ext uri="{FF2B5EF4-FFF2-40B4-BE49-F238E27FC236}">
                  <a16:creationId xmlns:a16="http://schemas.microsoft.com/office/drawing/2014/main" id="{EB659926-B3B1-4949-93DF-E7C19D4D8EA7}"/>
                </a:ext>
              </a:extLst>
            </p:cNvPr>
            <p:cNvSpPr/>
            <p:nvPr/>
          </p:nvSpPr>
          <p:spPr>
            <a:xfrm>
              <a:off x="3952949" y="2663499"/>
              <a:ext cx="307940"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43" name="Freeform: Shape 742">
              <a:extLst>
                <a:ext uri="{FF2B5EF4-FFF2-40B4-BE49-F238E27FC236}">
                  <a16:creationId xmlns:a16="http://schemas.microsoft.com/office/drawing/2014/main" id="{B471A221-EE95-48F3-B761-9F880FAF2787}"/>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44" name="Freeform: Shape 743">
              <a:extLst>
                <a:ext uri="{FF2B5EF4-FFF2-40B4-BE49-F238E27FC236}">
                  <a16:creationId xmlns:a16="http://schemas.microsoft.com/office/drawing/2014/main" id="{DA83AE3D-2976-4540-A3E6-E57BC8E731CF}"/>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45" name="Freeform: Shape 744">
              <a:extLst>
                <a:ext uri="{FF2B5EF4-FFF2-40B4-BE49-F238E27FC236}">
                  <a16:creationId xmlns:a16="http://schemas.microsoft.com/office/drawing/2014/main" id="{8714D617-2304-422C-A8CE-3E5B1D1B2CD9}"/>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746" name="Group 745">
            <a:extLst>
              <a:ext uri="{FF2B5EF4-FFF2-40B4-BE49-F238E27FC236}">
                <a16:creationId xmlns:a16="http://schemas.microsoft.com/office/drawing/2014/main" id="{D0157EDA-83F2-4FEB-BA8A-FBC378041022}"/>
              </a:ext>
            </a:extLst>
          </p:cNvPr>
          <p:cNvGrpSpPr/>
          <p:nvPr/>
        </p:nvGrpSpPr>
        <p:grpSpPr>
          <a:xfrm>
            <a:off x="10922698" y="3042143"/>
            <a:ext cx="483645" cy="199822"/>
            <a:chOff x="3952949" y="2641232"/>
            <a:chExt cx="307940" cy="127228"/>
          </a:xfrm>
          <a:solidFill>
            <a:srgbClr val="FFE089"/>
          </a:solidFill>
        </p:grpSpPr>
        <p:sp>
          <p:nvSpPr>
            <p:cNvPr id="747" name="Rectangle 746">
              <a:extLst>
                <a:ext uri="{FF2B5EF4-FFF2-40B4-BE49-F238E27FC236}">
                  <a16:creationId xmlns:a16="http://schemas.microsoft.com/office/drawing/2014/main" id="{E8815421-98CB-4573-AD1C-84BD180FF387}"/>
                </a:ext>
              </a:extLst>
            </p:cNvPr>
            <p:cNvSpPr/>
            <p:nvPr/>
          </p:nvSpPr>
          <p:spPr>
            <a:xfrm>
              <a:off x="3952949" y="2663499"/>
              <a:ext cx="307940"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48" name="Freeform: Shape 747">
              <a:extLst>
                <a:ext uri="{FF2B5EF4-FFF2-40B4-BE49-F238E27FC236}">
                  <a16:creationId xmlns:a16="http://schemas.microsoft.com/office/drawing/2014/main" id="{412C6891-7AB0-4094-B844-2A4FA8D038C1}"/>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49" name="Freeform: Shape 748">
              <a:extLst>
                <a:ext uri="{FF2B5EF4-FFF2-40B4-BE49-F238E27FC236}">
                  <a16:creationId xmlns:a16="http://schemas.microsoft.com/office/drawing/2014/main" id="{3B7E09CB-D0B1-41A9-9B20-F84D46971343}"/>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50" name="Freeform: Shape 749">
              <a:extLst>
                <a:ext uri="{FF2B5EF4-FFF2-40B4-BE49-F238E27FC236}">
                  <a16:creationId xmlns:a16="http://schemas.microsoft.com/office/drawing/2014/main" id="{3748904D-1AC3-42E4-920E-24954495946A}"/>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751" name="Group 750">
            <a:extLst>
              <a:ext uri="{FF2B5EF4-FFF2-40B4-BE49-F238E27FC236}">
                <a16:creationId xmlns:a16="http://schemas.microsoft.com/office/drawing/2014/main" id="{378A01E6-1BC4-4DDA-8738-8C5EFC761C17}"/>
              </a:ext>
            </a:extLst>
          </p:cNvPr>
          <p:cNvGrpSpPr/>
          <p:nvPr/>
        </p:nvGrpSpPr>
        <p:grpSpPr>
          <a:xfrm>
            <a:off x="10922698" y="2878447"/>
            <a:ext cx="483645" cy="199822"/>
            <a:chOff x="3952949" y="2641232"/>
            <a:chExt cx="307940" cy="127228"/>
          </a:xfrm>
          <a:solidFill>
            <a:srgbClr val="FFE089"/>
          </a:solidFill>
        </p:grpSpPr>
        <p:sp>
          <p:nvSpPr>
            <p:cNvPr id="752" name="Rectangle 751">
              <a:extLst>
                <a:ext uri="{FF2B5EF4-FFF2-40B4-BE49-F238E27FC236}">
                  <a16:creationId xmlns:a16="http://schemas.microsoft.com/office/drawing/2014/main" id="{6D7B2DD9-99B4-4E6B-B599-EC36B60CAD36}"/>
                </a:ext>
              </a:extLst>
            </p:cNvPr>
            <p:cNvSpPr/>
            <p:nvPr/>
          </p:nvSpPr>
          <p:spPr>
            <a:xfrm>
              <a:off x="3952949" y="2663499"/>
              <a:ext cx="307940"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53" name="Freeform: Shape 752">
              <a:extLst>
                <a:ext uri="{FF2B5EF4-FFF2-40B4-BE49-F238E27FC236}">
                  <a16:creationId xmlns:a16="http://schemas.microsoft.com/office/drawing/2014/main" id="{C83F7E47-C2DE-4568-A3CB-F92E7DC91492}"/>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54" name="Freeform: Shape 753">
              <a:extLst>
                <a:ext uri="{FF2B5EF4-FFF2-40B4-BE49-F238E27FC236}">
                  <a16:creationId xmlns:a16="http://schemas.microsoft.com/office/drawing/2014/main" id="{50870130-6C43-4777-B803-3D419212D949}"/>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55" name="Freeform: Shape 754">
              <a:extLst>
                <a:ext uri="{FF2B5EF4-FFF2-40B4-BE49-F238E27FC236}">
                  <a16:creationId xmlns:a16="http://schemas.microsoft.com/office/drawing/2014/main" id="{654B7578-4C8C-4CB1-B217-D400E6E1C37F}"/>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756" name="Group 755">
            <a:extLst>
              <a:ext uri="{FF2B5EF4-FFF2-40B4-BE49-F238E27FC236}">
                <a16:creationId xmlns:a16="http://schemas.microsoft.com/office/drawing/2014/main" id="{476E9546-FBA4-4208-ADE3-68B24C4A06C9}"/>
              </a:ext>
            </a:extLst>
          </p:cNvPr>
          <p:cNvGrpSpPr/>
          <p:nvPr/>
        </p:nvGrpSpPr>
        <p:grpSpPr>
          <a:xfrm>
            <a:off x="11064165" y="2710311"/>
            <a:ext cx="200710" cy="197595"/>
            <a:chOff x="4043022" y="2642650"/>
            <a:chExt cx="127794" cy="125810"/>
          </a:xfrm>
          <a:solidFill>
            <a:srgbClr val="FFE089"/>
          </a:solidFill>
        </p:grpSpPr>
        <p:sp>
          <p:nvSpPr>
            <p:cNvPr id="757" name="Rectangle 756">
              <a:extLst>
                <a:ext uri="{FF2B5EF4-FFF2-40B4-BE49-F238E27FC236}">
                  <a16:creationId xmlns:a16="http://schemas.microsoft.com/office/drawing/2014/main" id="{5ECA3675-1568-4710-A59E-690DC9482E54}"/>
                </a:ext>
              </a:extLst>
            </p:cNvPr>
            <p:cNvSpPr/>
            <p:nvPr/>
          </p:nvSpPr>
          <p:spPr>
            <a:xfrm>
              <a:off x="4043022" y="2663499"/>
              <a:ext cx="127794"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58" name="Freeform: Shape 757">
              <a:extLst>
                <a:ext uri="{FF2B5EF4-FFF2-40B4-BE49-F238E27FC236}">
                  <a16:creationId xmlns:a16="http://schemas.microsoft.com/office/drawing/2014/main" id="{DE4E6824-3552-42C0-ABFA-A10CD6D72B01}"/>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759" name="Group 758">
            <a:extLst>
              <a:ext uri="{FF2B5EF4-FFF2-40B4-BE49-F238E27FC236}">
                <a16:creationId xmlns:a16="http://schemas.microsoft.com/office/drawing/2014/main" id="{67E3A9A7-7EC5-4F4C-8C90-A70ED3FF6BB5}"/>
              </a:ext>
            </a:extLst>
          </p:cNvPr>
          <p:cNvGrpSpPr/>
          <p:nvPr/>
        </p:nvGrpSpPr>
        <p:grpSpPr>
          <a:xfrm>
            <a:off x="11064165" y="2588601"/>
            <a:ext cx="200710" cy="197595"/>
            <a:chOff x="4043022" y="2642650"/>
            <a:chExt cx="127794" cy="125810"/>
          </a:xfrm>
          <a:solidFill>
            <a:srgbClr val="FFE089"/>
          </a:solidFill>
        </p:grpSpPr>
        <p:sp>
          <p:nvSpPr>
            <p:cNvPr id="760" name="Rectangle 759">
              <a:extLst>
                <a:ext uri="{FF2B5EF4-FFF2-40B4-BE49-F238E27FC236}">
                  <a16:creationId xmlns:a16="http://schemas.microsoft.com/office/drawing/2014/main" id="{6CC1398A-3C9F-405F-9B5D-3010DD977809}"/>
                </a:ext>
              </a:extLst>
            </p:cNvPr>
            <p:cNvSpPr/>
            <p:nvPr/>
          </p:nvSpPr>
          <p:spPr>
            <a:xfrm>
              <a:off x="4043022" y="2663499"/>
              <a:ext cx="127794"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61" name="Freeform: Shape 760">
              <a:extLst>
                <a:ext uri="{FF2B5EF4-FFF2-40B4-BE49-F238E27FC236}">
                  <a16:creationId xmlns:a16="http://schemas.microsoft.com/office/drawing/2014/main" id="{4A95C78F-8929-40C6-8935-FFC68A3559D9}"/>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762" name="Group 761">
            <a:extLst>
              <a:ext uri="{FF2B5EF4-FFF2-40B4-BE49-F238E27FC236}">
                <a16:creationId xmlns:a16="http://schemas.microsoft.com/office/drawing/2014/main" id="{3B7DF3D1-60E8-44A7-9B87-57AC421CAEE1}"/>
              </a:ext>
            </a:extLst>
          </p:cNvPr>
          <p:cNvGrpSpPr/>
          <p:nvPr/>
        </p:nvGrpSpPr>
        <p:grpSpPr>
          <a:xfrm>
            <a:off x="11062507" y="2466891"/>
            <a:ext cx="200710" cy="197595"/>
            <a:chOff x="4043022" y="2642650"/>
            <a:chExt cx="127794" cy="125810"/>
          </a:xfrm>
          <a:solidFill>
            <a:srgbClr val="FFE089"/>
          </a:solidFill>
        </p:grpSpPr>
        <p:sp>
          <p:nvSpPr>
            <p:cNvPr id="763" name="Rectangle 762">
              <a:extLst>
                <a:ext uri="{FF2B5EF4-FFF2-40B4-BE49-F238E27FC236}">
                  <a16:creationId xmlns:a16="http://schemas.microsoft.com/office/drawing/2014/main" id="{735C7C99-76C9-44F2-AC2B-4BCD417BDEE7}"/>
                </a:ext>
              </a:extLst>
            </p:cNvPr>
            <p:cNvSpPr/>
            <p:nvPr/>
          </p:nvSpPr>
          <p:spPr>
            <a:xfrm>
              <a:off x="4043022" y="2663499"/>
              <a:ext cx="127794"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64" name="Freeform: Shape 763">
              <a:extLst>
                <a:ext uri="{FF2B5EF4-FFF2-40B4-BE49-F238E27FC236}">
                  <a16:creationId xmlns:a16="http://schemas.microsoft.com/office/drawing/2014/main" id="{CFDD4526-3D18-4ACE-8DDF-255696746A5C}"/>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768" name="Group 767">
            <a:extLst>
              <a:ext uri="{FF2B5EF4-FFF2-40B4-BE49-F238E27FC236}">
                <a16:creationId xmlns:a16="http://schemas.microsoft.com/office/drawing/2014/main" id="{686960D8-F17A-4D1F-BF5C-04B9CCD04D84}"/>
              </a:ext>
            </a:extLst>
          </p:cNvPr>
          <p:cNvGrpSpPr/>
          <p:nvPr/>
        </p:nvGrpSpPr>
        <p:grpSpPr>
          <a:xfrm flipH="1">
            <a:off x="11372658" y="2315687"/>
            <a:ext cx="159142" cy="197595"/>
            <a:chOff x="1221603" y="1140739"/>
            <a:chExt cx="204578" cy="243562"/>
          </a:xfrm>
          <a:solidFill>
            <a:schemeClr val="accent2"/>
          </a:solidFill>
        </p:grpSpPr>
        <p:sp>
          <p:nvSpPr>
            <p:cNvPr id="769" name="Rectangle 768">
              <a:extLst>
                <a:ext uri="{FF2B5EF4-FFF2-40B4-BE49-F238E27FC236}">
                  <a16:creationId xmlns:a16="http://schemas.microsoft.com/office/drawing/2014/main" id="{CCA8FC64-2916-44F3-89CB-6D6DD80FD9B3}"/>
                </a:ext>
              </a:extLst>
            </p:cNvPr>
            <p:cNvSpPr/>
            <p:nvPr/>
          </p:nvSpPr>
          <p:spPr>
            <a:xfrm>
              <a:off x="1221603" y="1181102"/>
              <a:ext cx="204578"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770" name="Freeform: Shape 769">
              <a:extLst>
                <a:ext uri="{FF2B5EF4-FFF2-40B4-BE49-F238E27FC236}">
                  <a16:creationId xmlns:a16="http://schemas.microsoft.com/office/drawing/2014/main" id="{87F96CF2-FB19-4D36-B843-027005715AA2}"/>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771" name="Group 770">
            <a:extLst>
              <a:ext uri="{FF2B5EF4-FFF2-40B4-BE49-F238E27FC236}">
                <a16:creationId xmlns:a16="http://schemas.microsoft.com/office/drawing/2014/main" id="{758CD756-8830-46F6-976B-D3BFB63E809A}"/>
              </a:ext>
            </a:extLst>
          </p:cNvPr>
          <p:cNvGrpSpPr/>
          <p:nvPr/>
        </p:nvGrpSpPr>
        <p:grpSpPr>
          <a:xfrm flipH="1">
            <a:off x="11372658" y="2145199"/>
            <a:ext cx="483645" cy="199822"/>
            <a:chOff x="3952949" y="2641232"/>
            <a:chExt cx="307940" cy="127228"/>
          </a:xfrm>
          <a:solidFill>
            <a:schemeClr val="accent2"/>
          </a:solidFill>
        </p:grpSpPr>
        <p:sp>
          <p:nvSpPr>
            <p:cNvPr id="772" name="Rectangle 771">
              <a:extLst>
                <a:ext uri="{FF2B5EF4-FFF2-40B4-BE49-F238E27FC236}">
                  <a16:creationId xmlns:a16="http://schemas.microsoft.com/office/drawing/2014/main" id="{36601BDB-7C26-4C76-AE89-DA11AD569EB4}"/>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773" name="Freeform: Shape 772">
              <a:extLst>
                <a:ext uri="{FF2B5EF4-FFF2-40B4-BE49-F238E27FC236}">
                  <a16:creationId xmlns:a16="http://schemas.microsoft.com/office/drawing/2014/main" id="{97475A21-B1BD-4EE0-9808-7FB353F64062}"/>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774" name="Freeform: Shape 773">
              <a:extLst>
                <a:ext uri="{FF2B5EF4-FFF2-40B4-BE49-F238E27FC236}">
                  <a16:creationId xmlns:a16="http://schemas.microsoft.com/office/drawing/2014/main" id="{2362C2E7-FB79-4D09-886C-665A59F3DD56}"/>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775" name="Freeform: Shape 774">
              <a:extLst>
                <a:ext uri="{FF2B5EF4-FFF2-40B4-BE49-F238E27FC236}">
                  <a16:creationId xmlns:a16="http://schemas.microsoft.com/office/drawing/2014/main" id="{04FD065C-5F21-4B68-B177-93CDB70E47CB}"/>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776" name="Group 775">
            <a:extLst>
              <a:ext uri="{FF2B5EF4-FFF2-40B4-BE49-F238E27FC236}">
                <a16:creationId xmlns:a16="http://schemas.microsoft.com/office/drawing/2014/main" id="{9D9F4DA3-14C8-4200-9EC0-CED5D4514542}"/>
              </a:ext>
            </a:extLst>
          </p:cNvPr>
          <p:cNvGrpSpPr/>
          <p:nvPr/>
        </p:nvGrpSpPr>
        <p:grpSpPr>
          <a:xfrm flipH="1">
            <a:off x="11372658" y="1982729"/>
            <a:ext cx="328960" cy="197595"/>
            <a:chOff x="1003302" y="1140739"/>
            <a:chExt cx="422879" cy="243562"/>
          </a:xfrm>
          <a:solidFill>
            <a:schemeClr val="accent2"/>
          </a:solidFill>
        </p:grpSpPr>
        <p:sp>
          <p:nvSpPr>
            <p:cNvPr id="777" name="Rectangle 776">
              <a:extLst>
                <a:ext uri="{FF2B5EF4-FFF2-40B4-BE49-F238E27FC236}">
                  <a16:creationId xmlns:a16="http://schemas.microsoft.com/office/drawing/2014/main" id="{304FF547-3F30-4EE2-A705-D11F661AA3BA}"/>
                </a:ext>
              </a:extLst>
            </p:cNvPr>
            <p:cNvSpPr/>
            <p:nvPr/>
          </p:nvSpPr>
          <p:spPr>
            <a:xfrm>
              <a:off x="1003302" y="1181102"/>
              <a:ext cx="422879"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778" name="Freeform: Shape 777">
              <a:extLst>
                <a:ext uri="{FF2B5EF4-FFF2-40B4-BE49-F238E27FC236}">
                  <a16:creationId xmlns:a16="http://schemas.microsoft.com/office/drawing/2014/main" id="{35738A79-96E2-45EA-90DB-355749F1D73A}"/>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779" name="Freeform: Shape 778">
              <a:extLst>
                <a:ext uri="{FF2B5EF4-FFF2-40B4-BE49-F238E27FC236}">
                  <a16:creationId xmlns:a16="http://schemas.microsoft.com/office/drawing/2014/main" id="{B6BC3519-777E-4E7C-8DB2-49FAA9CF7EDC}"/>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sp>
        <p:nvSpPr>
          <p:cNvPr id="6" name="Rectangle 5">
            <a:extLst>
              <a:ext uri="{FF2B5EF4-FFF2-40B4-BE49-F238E27FC236}">
                <a16:creationId xmlns:a16="http://schemas.microsoft.com/office/drawing/2014/main" id="{D60C79B9-F590-417A-AE10-2D9954C052E1}"/>
              </a:ext>
            </a:extLst>
          </p:cNvPr>
          <p:cNvSpPr/>
          <p:nvPr/>
        </p:nvSpPr>
        <p:spPr>
          <a:xfrm>
            <a:off x="7246886" y="0"/>
            <a:ext cx="7383515" cy="2100826"/>
          </a:xfrm>
          <a:prstGeom prst="rect">
            <a:avLst/>
          </a:prstGeom>
          <a:gradFill>
            <a:gsLst>
              <a:gs pos="0">
                <a:schemeClr val="accent2">
                  <a:alpha val="0"/>
                </a:schemeClr>
              </a:gs>
              <a:gs pos="25000">
                <a:schemeClr val="accent2"/>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189" name="TextBox 188">
            <a:extLst>
              <a:ext uri="{FF2B5EF4-FFF2-40B4-BE49-F238E27FC236}">
                <a16:creationId xmlns:a16="http://schemas.microsoft.com/office/drawing/2014/main" id="{691A1569-FA56-4DE6-AFFE-1DF4C65B992D}"/>
              </a:ext>
            </a:extLst>
          </p:cNvPr>
          <p:cNvSpPr txBox="1"/>
          <p:nvPr/>
        </p:nvSpPr>
        <p:spPr>
          <a:xfrm>
            <a:off x="6124695" y="4703816"/>
            <a:ext cx="1536179" cy="732508"/>
          </a:xfrm>
          <a:prstGeom prst="rect">
            <a:avLst/>
          </a:prstGeom>
          <a:noFill/>
        </p:spPr>
        <p:txBody>
          <a:bodyPr wrap="square" rtlCol="0">
            <a:spAutoFit/>
          </a:bodyPr>
          <a:lstStyle/>
          <a:p>
            <a:pPr algn="ctr" defTabSz="731520">
              <a:defRPr/>
            </a:pPr>
            <a:r>
              <a:rPr lang="en-US" sz="2080" dirty="0">
                <a:solidFill>
                  <a:srgbClr val="FFFFFF">
                    <a:alpha val="0"/>
                  </a:srgbClr>
                </a:solidFill>
                <a:latin typeface="Amazon Ember" panose="020B0603020204020204" pitchFamily="34" charset="0"/>
                <a:ea typeface="Amazon Ember" panose="020B0603020204020204" pitchFamily="34" charset="0"/>
                <a:cs typeface="Amazon Ember" panose="020B0603020204020204" pitchFamily="34" charset="0"/>
              </a:rPr>
              <a:t>A few hours</a:t>
            </a:r>
          </a:p>
        </p:txBody>
      </p:sp>
      <p:grpSp>
        <p:nvGrpSpPr>
          <p:cNvPr id="56" name="Group 55">
            <a:extLst>
              <a:ext uri="{FF2B5EF4-FFF2-40B4-BE49-F238E27FC236}">
                <a16:creationId xmlns:a16="http://schemas.microsoft.com/office/drawing/2014/main" id="{88A161FA-7435-4102-AD71-BEBAAB1898F7}"/>
              </a:ext>
            </a:extLst>
          </p:cNvPr>
          <p:cNvGrpSpPr/>
          <p:nvPr/>
        </p:nvGrpSpPr>
        <p:grpSpPr>
          <a:xfrm>
            <a:off x="6360578" y="3289750"/>
            <a:ext cx="1126579" cy="1131483"/>
            <a:chOff x="1790700" y="2720976"/>
            <a:chExt cx="1458913" cy="1465262"/>
          </a:xfrm>
        </p:grpSpPr>
        <p:sp>
          <p:nvSpPr>
            <p:cNvPr id="233" name="Line 24">
              <a:extLst>
                <a:ext uri="{FF2B5EF4-FFF2-40B4-BE49-F238E27FC236}">
                  <a16:creationId xmlns:a16="http://schemas.microsoft.com/office/drawing/2014/main" id="{E82ACF26-3E13-4EA0-A2D8-046AB7F7230A}"/>
                </a:ext>
              </a:extLst>
            </p:cNvPr>
            <p:cNvSpPr>
              <a:spLocks noChangeShapeType="1"/>
            </p:cNvSpPr>
            <p:nvPr/>
          </p:nvSpPr>
          <p:spPr bwMode="auto">
            <a:xfrm flipH="1">
              <a:off x="1966913" y="3451226"/>
              <a:ext cx="142875"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34" name="Freeform 25">
              <a:extLst>
                <a:ext uri="{FF2B5EF4-FFF2-40B4-BE49-F238E27FC236}">
                  <a16:creationId xmlns:a16="http://schemas.microsoft.com/office/drawing/2014/main" id="{0B8A79EE-A3A8-4906-8986-201B9D8F89BD}"/>
                </a:ext>
              </a:extLst>
            </p:cNvPr>
            <p:cNvSpPr>
              <a:spLocks/>
            </p:cNvSpPr>
            <p:nvPr/>
          </p:nvSpPr>
          <p:spPr bwMode="auto">
            <a:xfrm>
              <a:off x="2401888" y="2886076"/>
              <a:ext cx="234950" cy="14288"/>
            </a:xfrm>
            <a:custGeom>
              <a:avLst/>
              <a:gdLst>
                <a:gd name="T0" fmla="*/ 71 w 71"/>
                <a:gd name="T1" fmla="*/ 4 h 4"/>
                <a:gd name="T2" fmla="*/ 36 w 71"/>
                <a:gd name="T3" fmla="*/ 0 h 4"/>
                <a:gd name="T4" fmla="*/ 0 w 71"/>
                <a:gd name="T5" fmla="*/ 4 h 4"/>
              </a:gdLst>
              <a:ahLst/>
              <a:cxnLst>
                <a:cxn ang="0">
                  <a:pos x="T0" y="T1"/>
                </a:cxn>
                <a:cxn ang="0">
                  <a:pos x="T2" y="T3"/>
                </a:cxn>
                <a:cxn ang="0">
                  <a:pos x="T4" y="T5"/>
                </a:cxn>
              </a:cxnLst>
              <a:rect l="0" t="0" r="r" b="b"/>
              <a:pathLst>
                <a:path w="71" h="4">
                  <a:moveTo>
                    <a:pt x="71" y="4"/>
                  </a:moveTo>
                  <a:cubicBezTo>
                    <a:pt x="60" y="1"/>
                    <a:pt x="48" y="0"/>
                    <a:pt x="36" y="0"/>
                  </a:cubicBezTo>
                  <a:cubicBezTo>
                    <a:pt x="24" y="0"/>
                    <a:pt x="12" y="1"/>
                    <a:pt x="0" y="4"/>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35" name="Freeform 26">
              <a:extLst>
                <a:ext uri="{FF2B5EF4-FFF2-40B4-BE49-F238E27FC236}">
                  <a16:creationId xmlns:a16="http://schemas.microsoft.com/office/drawing/2014/main" id="{678E20A4-FCC7-4739-B2F5-80A95C1D09F4}"/>
                </a:ext>
              </a:extLst>
            </p:cNvPr>
            <p:cNvSpPr>
              <a:spLocks/>
            </p:cNvSpPr>
            <p:nvPr/>
          </p:nvSpPr>
          <p:spPr bwMode="auto">
            <a:xfrm>
              <a:off x="1966913" y="3570288"/>
              <a:ext cx="434975" cy="436563"/>
            </a:xfrm>
            <a:custGeom>
              <a:avLst/>
              <a:gdLst>
                <a:gd name="T0" fmla="*/ 0 w 131"/>
                <a:gd name="T1" fmla="*/ 0 h 131"/>
                <a:gd name="T2" fmla="*/ 131 w 131"/>
                <a:gd name="T3" fmla="*/ 131 h 131"/>
              </a:gdLst>
              <a:ahLst/>
              <a:cxnLst>
                <a:cxn ang="0">
                  <a:pos x="T0" y="T1"/>
                </a:cxn>
                <a:cxn ang="0">
                  <a:pos x="T2" y="T3"/>
                </a:cxn>
              </a:cxnLst>
              <a:rect l="0" t="0" r="r" b="b"/>
              <a:pathLst>
                <a:path w="131" h="131">
                  <a:moveTo>
                    <a:pt x="0" y="0"/>
                  </a:moveTo>
                  <a:cubicBezTo>
                    <a:pt x="14" y="65"/>
                    <a:pt x="66" y="117"/>
                    <a:pt x="131" y="131"/>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36" name="Freeform 27">
              <a:extLst>
                <a:ext uri="{FF2B5EF4-FFF2-40B4-BE49-F238E27FC236}">
                  <a16:creationId xmlns:a16="http://schemas.microsoft.com/office/drawing/2014/main" id="{012ED43B-54F3-463F-90F9-3FA82020BF81}"/>
                </a:ext>
              </a:extLst>
            </p:cNvPr>
            <p:cNvSpPr>
              <a:spLocks/>
            </p:cNvSpPr>
            <p:nvPr/>
          </p:nvSpPr>
          <p:spPr bwMode="auto">
            <a:xfrm>
              <a:off x="2401888" y="4006851"/>
              <a:ext cx="109538" cy="12700"/>
            </a:xfrm>
            <a:custGeom>
              <a:avLst/>
              <a:gdLst>
                <a:gd name="T0" fmla="*/ 33 w 33"/>
                <a:gd name="T1" fmla="*/ 4 h 4"/>
                <a:gd name="T2" fmla="*/ 0 w 33"/>
                <a:gd name="T3" fmla="*/ 0 h 4"/>
              </a:gdLst>
              <a:ahLst/>
              <a:cxnLst>
                <a:cxn ang="0">
                  <a:pos x="T0" y="T1"/>
                </a:cxn>
                <a:cxn ang="0">
                  <a:pos x="T2" y="T3"/>
                </a:cxn>
              </a:cxnLst>
              <a:rect l="0" t="0" r="r" b="b"/>
              <a:pathLst>
                <a:path w="33" h="4">
                  <a:moveTo>
                    <a:pt x="33" y="4"/>
                  </a:moveTo>
                  <a:cubicBezTo>
                    <a:pt x="22" y="3"/>
                    <a:pt x="11" y="2"/>
                    <a:pt x="0" y="0"/>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37" name="Freeform 28">
              <a:extLst>
                <a:ext uri="{FF2B5EF4-FFF2-40B4-BE49-F238E27FC236}">
                  <a16:creationId xmlns:a16="http://schemas.microsoft.com/office/drawing/2014/main" id="{E367344B-AA29-40CC-9552-AFDA7080A8EC}"/>
                </a:ext>
              </a:extLst>
            </p:cNvPr>
            <p:cNvSpPr>
              <a:spLocks/>
            </p:cNvSpPr>
            <p:nvPr/>
          </p:nvSpPr>
          <p:spPr bwMode="auto">
            <a:xfrm>
              <a:off x="2511425" y="4006851"/>
              <a:ext cx="125413" cy="12700"/>
            </a:xfrm>
            <a:custGeom>
              <a:avLst/>
              <a:gdLst>
                <a:gd name="T0" fmla="*/ 0 w 38"/>
                <a:gd name="T1" fmla="*/ 4 h 4"/>
                <a:gd name="T2" fmla="*/ 3 w 38"/>
                <a:gd name="T3" fmla="*/ 4 h 4"/>
                <a:gd name="T4" fmla="*/ 38 w 38"/>
                <a:gd name="T5" fmla="*/ 0 h 4"/>
              </a:gdLst>
              <a:ahLst/>
              <a:cxnLst>
                <a:cxn ang="0">
                  <a:pos x="T0" y="T1"/>
                </a:cxn>
                <a:cxn ang="0">
                  <a:pos x="T2" y="T3"/>
                </a:cxn>
                <a:cxn ang="0">
                  <a:pos x="T4" y="T5"/>
                </a:cxn>
              </a:cxnLst>
              <a:rect l="0" t="0" r="r" b="b"/>
              <a:pathLst>
                <a:path w="38" h="4">
                  <a:moveTo>
                    <a:pt x="0" y="4"/>
                  </a:moveTo>
                  <a:cubicBezTo>
                    <a:pt x="1" y="4"/>
                    <a:pt x="2" y="4"/>
                    <a:pt x="3" y="4"/>
                  </a:cubicBezTo>
                  <a:cubicBezTo>
                    <a:pt x="15" y="4"/>
                    <a:pt x="27" y="2"/>
                    <a:pt x="38" y="0"/>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38" name="Freeform 29">
              <a:extLst>
                <a:ext uri="{FF2B5EF4-FFF2-40B4-BE49-F238E27FC236}">
                  <a16:creationId xmlns:a16="http://schemas.microsoft.com/office/drawing/2014/main" id="{1F067E14-7F60-4EE3-9BD0-D98CB4752B39}"/>
                </a:ext>
              </a:extLst>
            </p:cNvPr>
            <p:cNvSpPr>
              <a:spLocks/>
            </p:cNvSpPr>
            <p:nvPr/>
          </p:nvSpPr>
          <p:spPr bwMode="auto">
            <a:xfrm>
              <a:off x="3074988" y="3335338"/>
              <a:ext cx="9525" cy="234950"/>
            </a:xfrm>
            <a:custGeom>
              <a:avLst/>
              <a:gdLst>
                <a:gd name="T0" fmla="*/ 0 w 3"/>
                <a:gd name="T1" fmla="*/ 71 h 71"/>
                <a:gd name="T2" fmla="*/ 3 w 3"/>
                <a:gd name="T3" fmla="*/ 35 h 71"/>
                <a:gd name="T4" fmla="*/ 0 w 3"/>
                <a:gd name="T5" fmla="*/ 0 h 71"/>
              </a:gdLst>
              <a:ahLst/>
              <a:cxnLst>
                <a:cxn ang="0">
                  <a:pos x="T0" y="T1"/>
                </a:cxn>
                <a:cxn ang="0">
                  <a:pos x="T2" y="T3"/>
                </a:cxn>
                <a:cxn ang="0">
                  <a:pos x="T4" y="T5"/>
                </a:cxn>
              </a:cxnLst>
              <a:rect l="0" t="0" r="r" b="b"/>
              <a:pathLst>
                <a:path w="3" h="71">
                  <a:moveTo>
                    <a:pt x="0" y="71"/>
                  </a:moveTo>
                  <a:cubicBezTo>
                    <a:pt x="2" y="59"/>
                    <a:pt x="3" y="48"/>
                    <a:pt x="3" y="35"/>
                  </a:cubicBezTo>
                  <a:cubicBezTo>
                    <a:pt x="3" y="23"/>
                    <a:pt x="2" y="11"/>
                    <a:pt x="0" y="0"/>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39" name="Freeform 30">
              <a:extLst>
                <a:ext uri="{FF2B5EF4-FFF2-40B4-BE49-F238E27FC236}">
                  <a16:creationId xmlns:a16="http://schemas.microsoft.com/office/drawing/2014/main" id="{25F1ACAF-36B9-4D2D-AB87-87C2AEE2AB26}"/>
                </a:ext>
              </a:extLst>
            </p:cNvPr>
            <p:cNvSpPr>
              <a:spLocks/>
            </p:cNvSpPr>
            <p:nvPr/>
          </p:nvSpPr>
          <p:spPr bwMode="auto">
            <a:xfrm>
              <a:off x="2636838" y="3570288"/>
              <a:ext cx="438150" cy="436563"/>
            </a:xfrm>
            <a:custGeom>
              <a:avLst/>
              <a:gdLst>
                <a:gd name="T0" fmla="*/ 132 w 132"/>
                <a:gd name="T1" fmla="*/ 0 h 131"/>
                <a:gd name="T2" fmla="*/ 0 w 132"/>
                <a:gd name="T3" fmla="*/ 131 h 131"/>
              </a:gdLst>
              <a:ahLst/>
              <a:cxnLst>
                <a:cxn ang="0">
                  <a:pos x="T0" y="T1"/>
                </a:cxn>
                <a:cxn ang="0">
                  <a:pos x="T2" y="T3"/>
                </a:cxn>
              </a:cxnLst>
              <a:rect l="0" t="0" r="r" b="b"/>
              <a:pathLst>
                <a:path w="132" h="131">
                  <a:moveTo>
                    <a:pt x="132" y="0"/>
                  </a:moveTo>
                  <a:cubicBezTo>
                    <a:pt x="118" y="65"/>
                    <a:pt x="66" y="117"/>
                    <a:pt x="0" y="131"/>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40" name="Freeform 31">
              <a:extLst>
                <a:ext uri="{FF2B5EF4-FFF2-40B4-BE49-F238E27FC236}">
                  <a16:creationId xmlns:a16="http://schemas.microsoft.com/office/drawing/2014/main" id="{9AF2CA2D-F732-4A30-B00E-CB0A46138515}"/>
                </a:ext>
              </a:extLst>
            </p:cNvPr>
            <p:cNvSpPr>
              <a:spLocks/>
            </p:cNvSpPr>
            <p:nvPr/>
          </p:nvSpPr>
          <p:spPr bwMode="auto">
            <a:xfrm>
              <a:off x="2636838" y="2900363"/>
              <a:ext cx="438150" cy="434975"/>
            </a:xfrm>
            <a:custGeom>
              <a:avLst/>
              <a:gdLst>
                <a:gd name="T0" fmla="*/ 0 w 132"/>
                <a:gd name="T1" fmla="*/ 0 h 131"/>
                <a:gd name="T2" fmla="*/ 132 w 132"/>
                <a:gd name="T3" fmla="*/ 131 h 131"/>
              </a:gdLst>
              <a:ahLst/>
              <a:cxnLst>
                <a:cxn ang="0">
                  <a:pos x="T0" y="T1"/>
                </a:cxn>
                <a:cxn ang="0">
                  <a:pos x="T2" y="T3"/>
                </a:cxn>
              </a:cxnLst>
              <a:rect l="0" t="0" r="r" b="b"/>
              <a:pathLst>
                <a:path w="132" h="131">
                  <a:moveTo>
                    <a:pt x="0" y="0"/>
                  </a:moveTo>
                  <a:cubicBezTo>
                    <a:pt x="66" y="14"/>
                    <a:pt x="118" y="65"/>
                    <a:pt x="132" y="131"/>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41" name="Freeform 32">
              <a:extLst>
                <a:ext uri="{FF2B5EF4-FFF2-40B4-BE49-F238E27FC236}">
                  <a16:creationId xmlns:a16="http://schemas.microsoft.com/office/drawing/2014/main" id="{DD473CB9-B5FB-409E-8317-BB0D7F86DE2E}"/>
                </a:ext>
              </a:extLst>
            </p:cNvPr>
            <p:cNvSpPr>
              <a:spLocks/>
            </p:cNvSpPr>
            <p:nvPr/>
          </p:nvSpPr>
          <p:spPr bwMode="auto">
            <a:xfrm>
              <a:off x="1966913" y="2900363"/>
              <a:ext cx="434975" cy="434975"/>
            </a:xfrm>
            <a:custGeom>
              <a:avLst/>
              <a:gdLst>
                <a:gd name="T0" fmla="*/ 0 w 131"/>
                <a:gd name="T1" fmla="*/ 131 h 131"/>
                <a:gd name="T2" fmla="*/ 131 w 131"/>
                <a:gd name="T3" fmla="*/ 0 h 131"/>
              </a:gdLst>
              <a:ahLst/>
              <a:cxnLst>
                <a:cxn ang="0">
                  <a:pos x="T0" y="T1"/>
                </a:cxn>
                <a:cxn ang="0">
                  <a:pos x="T2" y="T3"/>
                </a:cxn>
              </a:cxnLst>
              <a:rect l="0" t="0" r="r" b="b"/>
              <a:pathLst>
                <a:path w="131" h="131">
                  <a:moveTo>
                    <a:pt x="0" y="131"/>
                  </a:moveTo>
                  <a:cubicBezTo>
                    <a:pt x="14" y="65"/>
                    <a:pt x="66" y="14"/>
                    <a:pt x="131" y="0"/>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42" name="Freeform 33">
              <a:extLst>
                <a:ext uri="{FF2B5EF4-FFF2-40B4-BE49-F238E27FC236}">
                  <a16:creationId xmlns:a16="http://schemas.microsoft.com/office/drawing/2014/main" id="{7039DF6E-432A-4B87-99AC-9D034513E858}"/>
                </a:ext>
              </a:extLst>
            </p:cNvPr>
            <p:cNvSpPr>
              <a:spLocks/>
            </p:cNvSpPr>
            <p:nvPr/>
          </p:nvSpPr>
          <p:spPr bwMode="auto">
            <a:xfrm>
              <a:off x="1957388" y="3335338"/>
              <a:ext cx="9525" cy="234950"/>
            </a:xfrm>
            <a:custGeom>
              <a:avLst/>
              <a:gdLst>
                <a:gd name="T0" fmla="*/ 3 w 3"/>
                <a:gd name="T1" fmla="*/ 0 h 71"/>
                <a:gd name="T2" fmla="*/ 0 w 3"/>
                <a:gd name="T3" fmla="*/ 35 h 71"/>
                <a:gd name="T4" fmla="*/ 3 w 3"/>
                <a:gd name="T5" fmla="*/ 71 h 71"/>
              </a:gdLst>
              <a:ahLst/>
              <a:cxnLst>
                <a:cxn ang="0">
                  <a:pos x="T0" y="T1"/>
                </a:cxn>
                <a:cxn ang="0">
                  <a:pos x="T2" y="T3"/>
                </a:cxn>
                <a:cxn ang="0">
                  <a:pos x="T4" y="T5"/>
                </a:cxn>
              </a:cxnLst>
              <a:rect l="0" t="0" r="r" b="b"/>
              <a:pathLst>
                <a:path w="3" h="71">
                  <a:moveTo>
                    <a:pt x="3" y="0"/>
                  </a:moveTo>
                  <a:cubicBezTo>
                    <a:pt x="1" y="11"/>
                    <a:pt x="0" y="23"/>
                    <a:pt x="0" y="35"/>
                  </a:cubicBezTo>
                  <a:cubicBezTo>
                    <a:pt x="0" y="48"/>
                    <a:pt x="1" y="59"/>
                    <a:pt x="3" y="71"/>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43" name="Oval 34">
              <a:extLst>
                <a:ext uri="{FF2B5EF4-FFF2-40B4-BE49-F238E27FC236}">
                  <a16:creationId xmlns:a16="http://schemas.microsoft.com/office/drawing/2014/main" id="{56CCD24D-5DE7-41E8-ADB3-705509C1DE06}"/>
                </a:ext>
              </a:extLst>
            </p:cNvPr>
            <p:cNvSpPr>
              <a:spLocks noChangeArrowheads="1"/>
            </p:cNvSpPr>
            <p:nvPr/>
          </p:nvSpPr>
          <p:spPr bwMode="auto">
            <a:xfrm>
              <a:off x="2438400" y="3390901"/>
              <a:ext cx="149225" cy="153988"/>
            </a:xfrm>
            <a:prstGeom prst="ellips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44" name="Line 35">
              <a:extLst>
                <a:ext uri="{FF2B5EF4-FFF2-40B4-BE49-F238E27FC236}">
                  <a16:creationId xmlns:a16="http://schemas.microsoft.com/office/drawing/2014/main" id="{A5C8BDF8-97D8-439C-A870-030B0D5E1DEC}"/>
                </a:ext>
              </a:extLst>
            </p:cNvPr>
            <p:cNvSpPr>
              <a:spLocks noChangeShapeType="1"/>
            </p:cNvSpPr>
            <p:nvPr/>
          </p:nvSpPr>
          <p:spPr bwMode="auto">
            <a:xfrm flipH="1">
              <a:off x="2938463" y="3468688"/>
              <a:ext cx="142875"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54" name="Line 36">
              <a:extLst>
                <a:ext uri="{FF2B5EF4-FFF2-40B4-BE49-F238E27FC236}">
                  <a16:creationId xmlns:a16="http://schemas.microsoft.com/office/drawing/2014/main" id="{ADAC5984-AAD9-42B3-A297-A1B652C00743}"/>
                </a:ext>
              </a:extLst>
            </p:cNvPr>
            <p:cNvSpPr>
              <a:spLocks noChangeShapeType="1"/>
            </p:cNvSpPr>
            <p:nvPr/>
          </p:nvSpPr>
          <p:spPr bwMode="auto">
            <a:xfrm>
              <a:off x="2511425" y="4019551"/>
              <a:ext cx="0"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55" name="Line 37">
              <a:extLst>
                <a:ext uri="{FF2B5EF4-FFF2-40B4-BE49-F238E27FC236}">
                  <a16:creationId xmlns:a16="http://schemas.microsoft.com/office/drawing/2014/main" id="{DDC95474-608D-4006-8132-C8F77DEE2DF9}"/>
                </a:ext>
              </a:extLst>
            </p:cNvPr>
            <p:cNvSpPr>
              <a:spLocks noChangeShapeType="1"/>
            </p:cNvSpPr>
            <p:nvPr/>
          </p:nvSpPr>
          <p:spPr bwMode="auto">
            <a:xfrm flipV="1">
              <a:off x="2511425" y="3873501"/>
              <a:ext cx="0" cy="14605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38" name="Line 38">
              <a:extLst>
                <a:ext uri="{FF2B5EF4-FFF2-40B4-BE49-F238E27FC236}">
                  <a16:creationId xmlns:a16="http://schemas.microsoft.com/office/drawing/2014/main" id="{2CF5C324-ED8A-44CF-AB18-772133BE0A59}"/>
                </a:ext>
              </a:extLst>
            </p:cNvPr>
            <p:cNvSpPr>
              <a:spLocks noChangeShapeType="1"/>
            </p:cNvSpPr>
            <p:nvPr/>
          </p:nvSpPr>
          <p:spPr bwMode="auto">
            <a:xfrm flipV="1">
              <a:off x="2520950" y="2897188"/>
              <a:ext cx="0" cy="14605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39" name="Line 39">
              <a:extLst>
                <a:ext uri="{FF2B5EF4-FFF2-40B4-BE49-F238E27FC236}">
                  <a16:creationId xmlns:a16="http://schemas.microsoft.com/office/drawing/2014/main" id="{DEB3BB3E-16BC-4908-AFB9-0ADD593849F8}"/>
                </a:ext>
              </a:extLst>
            </p:cNvPr>
            <p:cNvSpPr>
              <a:spLocks noChangeShapeType="1"/>
            </p:cNvSpPr>
            <p:nvPr/>
          </p:nvSpPr>
          <p:spPr bwMode="auto">
            <a:xfrm>
              <a:off x="2222500" y="3162301"/>
              <a:ext cx="173038" cy="173038"/>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0" name="Line 40">
              <a:extLst>
                <a:ext uri="{FF2B5EF4-FFF2-40B4-BE49-F238E27FC236}">
                  <a16:creationId xmlns:a16="http://schemas.microsoft.com/office/drawing/2014/main" id="{6A2AF142-4C8D-45D1-82AA-E0005B2539B0}"/>
                </a:ext>
              </a:extLst>
            </p:cNvPr>
            <p:cNvSpPr>
              <a:spLocks noChangeShapeType="1"/>
            </p:cNvSpPr>
            <p:nvPr/>
          </p:nvSpPr>
          <p:spPr bwMode="auto">
            <a:xfrm>
              <a:off x="2395538" y="3335338"/>
              <a:ext cx="6350" cy="635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1" name="Line 41">
              <a:extLst>
                <a:ext uri="{FF2B5EF4-FFF2-40B4-BE49-F238E27FC236}">
                  <a16:creationId xmlns:a16="http://schemas.microsoft.com/office/drawing/2014/main" id="{C9097355-4A3B-49B0-9D2F-98D038B8B89C}"/>
                </a:ext>
              </a:extLst>
            </p:cNvPr>
            <p:cNvSpPr>
              <a:spLocks noChangeShapeType="1"/>
            </p:cNvSpPr>
            <p:nvPr/>
          </p:nvSpPr>
          <p:spPr bwMode="auto">
            <a:xfrm flipH="1" flipV="1">
              <a:off x="2401888" y="3341688"/>
              <a:ext cx="66675" cy="66675"/>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2" name="Line 42">
              <a:extLst>
                <a:ext uri="{FF2B5EF4-FFF2-40B4-BE49-F238E27FC236}">
                  <a16:creationId xmlns:a16="http://schemas.microsoft.com/office/drawing/2014/main" id="{C20A3909-4219-449C-BF6C-5441757AEE82}"/>
                </a:ext>
              </a:extLst>
            </p:cNvPr>
            <p:cNvSpPr>
              <a:spLocks noChangeShapeType="1"/>
            </p:cNvSpPr>
            <p:nvPr/>
          </p:nvSpPr>
          <p:spPr bwMode="auto">
            <a:xfrm>
              <a:off x="2636838" y="3468688"/>
              <a:ext cx="195263"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3" name="Line 43">
              <a:extLst>
                <a:ext uri="{FF2B5EF4-FFF2-40B4-BE49-F238E27FC236}">
                  <a16:creationId xmlns:a16="http://schemas.microsoft.com/office/drawing/2014/main" id="{D58D4FF2-53E9-4106-B21D-6396F3936B0C}"/>
                </a:ext>
              </a:extLst>
            </p:cNvPr>
            <p:cNvSpPr>
              <a:spLocks noChangeShapeType="1"/>
            </p:cNvSpPr>
            <p:nvPr/>
          </p:nvSpPr>
          <p:spPr bwMode="auto">
            <a:xfrm>
              <a:off x="2587625" y="3468688"/>
              <a:ext cx="49213"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4" name="Freeform 44">
              <a:extLst>
                <a:ext uri="{FF2B5EF4-FFF2-40B4-BE49-F238E27FC236}">
                  <a16:creationId xmlns:a16="http://schemas.microsoft.com/office/drawing/2014/main" id="{CC9BEA03-60D8-4DF7-A69D-BE3EE9AE5F0C}"/>
                </a:ext>
              </a:extLst>
            </p:cNvPr>
            <p:cNvSpPr>
              <a:spLocks/>
            </p:cNvSpPr>
            <p:nvPr/>
          </p:nvSpPr>
          <p:spPr bwMode="auto">
            <a:xfrm>
              <a:off x="2636838" y="2720976"/>
              <a:ext cx="612775" cy="614363"/>
            </a:xfrm>
            <a:custGeom>
              <a:avLst/>
              <a:gdLst>
                <a:gd name="T0" fmla="*/ 0 w 185"/>
                <a:gd name="T1" fmla="*/ 0 h 185"/>
                <a:gd name="T2" fmla="*/ 185 w 185"/>
                <a:gd name="T3" fmla="*/ 185 h 185"/>
              </a:gdLst>
              <a:ahLst/>
              <a:cxnLst>
                <a:cxn ang="0">
                  <a:pos x="T0" y="T1"/>
                </a:cxn>
                <a:cxn ang="0">
                  <a:pos x="T2" y="T3"/>
                </a:cxn>
              </a:cxnLst>
              <a:rect l="0" t="0" r="r" b="b"/>
              <a:pathLst>
                <a:path w="185" h="185">
                  <a:moveTo>
                    <a:pt x="0" y="0"/>
                  </a:moveTo>
                  <a:cubicBezTo>
                    <a:pt x="95" y="15"/>
                    <a:pt x="170" y="90"/>
                    <a:pt x="185" y="185"/>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5" name="Freeform 45">
              <a:extLst>
                <a:ext uri="{FF2B5EF4-FFF2-40B4-BE49-F238E27FC236}">
                  <a16:creationId xmlns:a16="http://schemas.microsoft.com/office/drawing/2014/main" id="{5B67C980-C128-40F6-9DD0-A1CEF4AFEC08}"/>
                </a:ext>
              </a:extLst>
            </p:cNvPr>
            <p:cNvSpPr>
              <a:spLocks/>
            </p:cNvSpPr>
            <p:nvPr/>
          </p:nvSpPr>
          <p:spPr bwMode="auto">
            <a:xfrm>
              <a:off x="1790700" y="3570288"/>
              <a:ext cx="611188" cy="615950"/>
            </a:xfrm>
            <a:custGeom>
              <a:avLst/>
              <a:gdLst>
                <a:gd name="T0" fmla="*/ 0 w 184"/>
                <a:gd name="T1" fmla="*/ 0 h 185"/>
                <a:gd name="T2" fmla="*/ 184 w 184"/>
                <a:gd name="T3" fmla="*/ 185 h 185"/>
              </a:gdLst>
              <a:ahLst/>
              <a:cxnLst>
                <a:cxn ang="0">
                  <a:pos x="T0" y="T1"/>
                </a:cxn>
                <a:cxn ang="0">
                  <a:pos x="T2" y="T3"/>
                </a:cxn>
              </a:cxnLst>
              <a:rect l="0" t="0" r="r" b="b"/>
              <a:pathLst>
                <a:path w="184" h="185">
                  <a:moveTo>
                    <a:pt x="0" y="0"/>
                  </a:moveTo>
                  <a:cubicBezTo>
                    <a:pt x="15" y="95"/>
                    <a:pt x="90" y="169"/>
                    <a:pt x="184" y="185"/>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6" name="Freeform 46">
              <a:extLst>
                <a:ext uri="{FF2B5EF4-FFF2-40B4-BE49-F238E27FC236}">
                  <a16:creationId xmlns:a16="http://schemas.microsoft.com/office/drawing/2014/main" id="{F178900A-ED33-4ACB-B05E-38CA6E3CD23A}"/>
                </a:ext>
              </a:extLst>
            </p:cNvPr>
            <p:cNvSpPr>
              <a:spLocks/>
            </p:cNvSpPr>
            <p:nvPr/>
          </p:nvSpPr>
          <p:spPr bwMode="auto">
            <a:xfrm>
              <a:off x="2636838" y="3570288"/>
              <a:ext cx="612775" cy="615950"/>
            </a:xfrm>
            <a:custGeom>
              <a:avLst/>
              <a:gdLst>
                <a:gd name="T0" fmla="*/ 185 w 185"/>
                <a:gd name="T1" fmla="*/ 0 h 185"/>
                <a:gd name="T2" fmla="*/ 0 w 185"/>
                <a:gd name="T3" fmla="*/ 185 h 185"/>
              </a:gdLst>
              <a:ahLst/>
              <a:cxnLst>
                <a:cxn ang="0">
                  <a:pos x="T0" y="T1"/>
                </a:cxn>
                <a:cxn ang="0">
                  <a:pos x="T2" y="T3"/>
                </a:cxn>
              </a:cxnLst>
              <a:rect l="0" t="0" r="r" b="b"/>
              <a:pathLst>
                <a:path w="185" h="185">
                  <a:moveTo>
                    <a:pt x="185" y="0"/>
                  </a:moveTo>
                  <a:cubicBezTo>
                    <a:pt x="170" y="95"/>
                    <a:pt x="95" y="169"/>
                    <a:pt x="0" y="185"/>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7" name="Freeform 47">
              <a:extLst>
                <a:ext uri="{FF2B5EF4-FFF2-40B4-BE49-F238E27FC236}">
                  <a16:creationId xmlns:a16="http://schemas.microsoft.com/office/drawing/2014/main" id="{C460D2AA-B80F-42C9-936F-69FF1A6BB984}"/>
                </a:ext>
              </a:extLst>
            </p:cNvPr>
            <p:cNvSpPr>
              <a:spLocks/>
            </p:cNvSpPr>
            <p:nvPr/>
          </p:nvSpPr>
          <p:spPr bwMode="auto">
            <a:xfrm>
              <a:off x="1790700" y="2720976"/>
              <a:ext cx="611188" cy="614363"/>
            </a:xfrm>
            <a:custGeom>
              <a:avLst/>
              <a:gdLst>
                <a:gd name="T0" fmla="*/ 0 w 184"/>
                <a:gd name="T1" fmla="*/ 185 h 185"/>
                <a:gd name="T2" fmla="*/ 184 w 184"/>
                <a:gd name="T3" fmla="*/ 0 h 185"/>
              </a:gdLst>
              <a:ahLst/>
              <a:cxnLst>
                <a:cxn ang="0">
                  <a:pos x="T0" y="T1"/>
                </a:cxn>
                <a:cxn ang="0">
                  <a:pos x="T2" y="T3"/>
                </a:cxn>
              </a:cxnLst>
              <a:rect l="0" t="0" r="r" b="b"/>
              <a:pathLst>
                <a:path w="184" h="185">
                  <a:moveTo>
                    <a:pt x="0" y="185"/>
                  </a:moveTo>
                  <a:cubicBezTo>
                    <a:pt x="15" y="90"/>
                    <a:pt x="90" y="15"/>
                    <a:pt x="184" y="0"/>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8" name="Line 48">
              <a:extLst>
                <a:ext uri="{FF2B5EF4-FFF2-40B4-BE49-F238E27FC236}">
                  <a16:creationId xmlns:a16="http://schemas.microsoft.com/office/drawing/2014/main" id="{10A7E41C-D550-4530-9E10-74CA32D93D90}"/>
                </a:ext>
              </a:extLst>
            </p:cNvPr>
            <p:cNvSpPr>
              <a:spLocks noChangeShapeType="1"/>
            </p:cNvSpPr>
            <p:nvPr/>
          </p:nvSpPr>
          <p:spPr bwMode="auto">
            <a:xfrm>
              <a:off x="2636838" y="3570288"/>
              <a:ext cx="0"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49" name="Line 49">
              <a:extLst>
                <a:ext uri="{FF2B5EF4-FFF2-40B4-BE49-F238E27FC236}">
                  <a16:creationId xmlns:a16="http://schemas.microsoft.com/office/drawing/2014/main" id="{3DF9C38D-70AD-4908-8229-DC91B2CABE7A}"/>
                </a:ext>
              </a:extLst>
            </p:cNvPr>
            <p:cNvSpPr>
              <a:spLocks noChangeShapeType="1"/>
            </p:cNvSpPr>
            <p:nvPr/>
          </p:nvSpPr>
          <p:spPr bwMode="auto">
            <a:xfrm>
              <a:off x="3074988" y="3570288"/>
              <a:ext cx="0"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0" name="Line 50">
              <a:extLst>
                <a:ext uri="{FF2B5EF4-FFF2-40B4-BE49-F238E27FC236}">
                  <a16:creationId xmlns:a16="http://schemas.microsoft.com/office/drawing/2014/main" id="{F2B87211-F64E-42B6-9823-3E4C42734821}"/>
                </a:ext>
              </a:extLst>
            </p:cNvPr>
            <p:cNvSpPr>
              <a:spLocks noChangeShapeType="1"/>
            </p:cNvSpPr>
            <p:nvPr/>
          </p:nvSpPr>
          <p:spPr bwMode="auto">
            <a:xfrm>
              <a:off x="3249613" y="3335338"/>
              <a:ext cx="0"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1" name="Line 51">
              <a:extLst>
                <a:ext uri="{FF2B5EF4-FFF2-40B4-BE49-F238E27FC236}">
                  <a16:creationId xmlns:a16="http://schemas.microsoft.com/office/drawing/2014/main" id="{2994986F-2EDD-47F3-BC17-2C0B363351C4}"/>
                </a:ext>
              </a:extLst>
            </p:cNvPr>
            <p:cNvSpPr>
              <a:spLocks noChangeShapeType="1"/>
            </p:cNvSpPr>
            <p:nvPr/>
          </p:nvSpPr>
          <p:spPr bwMode="auto">
            <a:xfrm>
              <a:off x="3074988" y="3335338"/>
              <a:ext cx="0"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2" name="Line 52">
              <a:extLst>
                <a:ext uri="{FF2B5EF4-FFF2-40B4-BE49-F238E27FC236}">
                  <a16:creationId xmlns:a16="http://schemas.microsoft.com/office/drawing/2014/main" id="{6286C2B3-1639-49E9-AC54-17F5809AB481}"/>
                </a:ext>
              </a:extLst>
            </p:cNvPr>
            <p:cNvSpPr>
              <a:spLocks noChangeShapeType="1"/>
            </p:cNvSpPr>
            <p:nvPr/>
          </p:nvSpPr>
          <p:spPr bwMode="auto">
            <a:xfrm>
              <a:off x="2395538" y="3335338"/>
              <a:ext cx="6350"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3" name="Line 53">
              <a:extLst>
                <a:ext uri="{FF2B5EF4-FFF2-40B4-BE49-F238E27FC236}">
                  <a16:creationId xmlns:a16="http://schemas.microsoft.com/office/drawing/2014/main" id="{19DA928D-C4CA-4E83-9A0C-E050A5E5241D}"/>
                </a:ext>
              </a:extLst>
            </p:cNvPr>
            <p:cNvSpPr>
              <a:spLocks noChangeShapeType="1"/>
            </p:cNvSpPr>
            <p:nvPr/>
          </p:nvSpPr>
          <p:spPr bwMode="auto">
            <a:xfrm>
              <a:off x="3249613" y="3570288"/>
              <a:ext cx="0"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4" name="Line 54">
              <a:extLst>
                <a:ext uri="{FF2B5EF4-FFF2-40B4-BE49-F238E27FC236}">
                  <a16:creationId xmlns:a16="http://schemas.microsoft.com/office/drawing/2014/main" id="{E70F865F-8069-4000-BC90-02BB5F737FB6}"/>
                </a:ext>
              </a:extLst>
            </p:cNvPr>
            <p:cNvSpPr>
              <a:spLocks noChangeShapeType="1"/>
            </p:cNvSpPr>
            <p:nvPr/>
          </p:nvSpPr>
          <p:spPr bwMode="auto">
            <a:xfrm>
              <a:off x="3074988" y="3570288"/>
              <a:ext cx="0"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55" name="Line 55">
              <a:extLst>
                <a:ext uri="{FF2B5EF4-FFF2-40B4-BE49-F238E27FC236}">
                  <a16:creationId xmlns:a16="http://schemas.microsoft.com/office/drawing/2014/main" id="{49D5DA38-7D9B-4678-9C8B-20DA716C3C5E}"/>
                </a:ext>
              </a:extLst>
            </p:cNvPr>
            <p:cNvSpPr>
              <a:spLocks noChangeShapeType="1"/>
            </p:cNvSpPr>
            <p:nvPr/>
          </p:nvSpPr>
          <p:spPr bwMode="auto">
            <a:xfrm flipV="1">
              <a:off x="2401888" y="3335338"/>
              <a:ext cx="0" cy="635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sp>
        <p:nvSpPr>
          <p:cNvPr id="57" name="Plus Sign 56">
            <a:extLst>
              <a:ext uri="{FF2B5EF4-FFF2-40B4-BE49-F238E27FC236}">
                <a16:creationId xmlns:a16="http://schemas.microsoft.com/office/drawing/2014/main" id="{EB06CFD9-6E44-4A14-988A-981D4DCC124F}"/>
              </a:ext>
            </a:extLst>
          </p:cNvPr>
          <p:cNvSpPr/>
          <p:nvPr/>
        </p:nvSpPr>
        <p:spPr>
          <a:xfrm>
            <a:off x="5421035" y="3573333"/>
            <a:ext cx="476032" cy="476032"/>
          </a:xfrm>
          <a:prstGeom prst="mathPlus">
            <a:avLst>
              <a:gd name="adj1" fmla="val 10818"/>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180" name="TextBox 179">
            <a:extLst>
              <a:ext uri="{FF2B5EF4-FFF2-40B4-BE49-F238E27FC236}">
                <a16:creationId xmlns:a16="http://schemas.microsoft.com/office/drawing/2014/main" id="{B3E74745-880B-491C-8DAA-57EA9AF9AA89}"/>
              </a:ext>
            </a:extLst>
          </p:cNvPr>
          <p:cNvSpPr txBox="1"/>
          <p:nvPr/>
        </p:nvSpPr>
        <p:spPr>
          <a:xfrm>
            <a:off x="1276484" y="4703817"/>
            <a:ext cx="1510277" cy="732508"/>
          </a:xfrm>
          <a:prstGeom prst="rect">
            <a:avLst/>
          </a:prstGeom>
          <a:noFill/>
        </p:spPr>
        <p:txBody>
          <a:bodyPr wrap="square" rtlCol="0">
            <a:spAutoFit/>
          </a:bodyPr>
          <a:lstStyle/>
          <a:p>
            <a:pPr algn="ctr" defTabSz="731520">
              <a:defRPr/>
            </a:pPr>
            <a:r>
              <a:rPr lang="en-US" sz="2080" dirty="0">
                <a:solidFill>
                  <a:srgbClr val="FFFFFF">
                    <a:alpha val="0"/>
                  </a:srgbClr>
                </a:solidFill>
                <a:latin typeface="Amazon Ember" panose="020B0603020204020204" pitchFamily="34" charset="0"/>
                <a:ea typeface="Amazon Ember" panose="020B0603020204020204" pitchFamily="34" charset="0"/>
                <a:cs typeface="Amazon Ember" panose="020B0603020204020204" pitchFamily="34" charset="0"/>
              </a:rPr>
              <a:t>Big bag of blocks</a:t>
            </a:r>
          </a:p>
        </p:txBody>
      </p:sp>
      <p:grpSp>
        <p:nvGrpSpPr>
          <p:cNvPr id="62" name="Group 61">
            <a:extLst>
              <a:ext uri="{FF2B5EF4-FFF2-40B4-BE49-F238E27FC236}">
                <a16:creationId xmlns:a16="http://schemas.microsoft.com/office/drawing/2014/main" id="{1B60002C-A703-4DAA-81B6-2277D29CB058}"/>
              </a:ext>
            </a:extLst>
          </p:cNvPr>
          <p:cNvGrpSpPr/>
          <p:nvPr/>
        </p:nvGrpSpPr>
        <p:grpSpPr>
          <a:xfrm>
            <a:off x="1536865" y="3115987"/>
            <a:ext cx="1124174" cy="1304915"/>
            <a:chOff x="1824504" y="1803499"/>
            <a:chExt cx="981941" cy="1139814"/>
          </a:xfrm>
        </p:grpSpPr>
        <p:grpSp>
          <p:nvGrpSpPr>
            <p:cNvPr id="276" name="Group 275">
              <a:extLst>
                <a:ext uri="{FF2B5EF4-FFF2-40B4-BE49-F238E27FC236}">
                  <a16:creationId xmlns:a16="http://schemas.microsoft.com/office/drawing/2014/main" id="{F1D1F27E-1016-43DC-8A45-C9DAF1C9BAB5}"/>
                </a:ext>
              </a:extLst>
            </p:cNvPr>
            <p:cNvGrpSpPr/>
            <p:nvPr/>
          </p:nvGrpSpPr>
          <p:grpSpPr>
            <a:xfrm rot="20190392">
              <a:off x="1995273" y="1873953"/>
              <a:ext cx="440072" cy="175828"/>
              <a:chOff x="1003300" y="1140739"/>
              <a:chExt cx="609600" cy="243562"/>
            </a:xfrm>
          </p:grpSpPr>
          <p:sp>
            <p:nvSpPr>
              <p:cNvPr id="277" name="Rectangle 276">
                <a:extLst>
                  <a:ext uri="{FF2B5EF4-FFF2-40B4-BE49-F238E27FC236}">
                    <a16:creationId xmlns:a16="http://schemas.microsoft.com/office/drawing/2014/main" id="{A7849ECF-5F07-4F4D-B2E0-449CA46BDF3D}"/>
                  </a:ext>
                </a:extLst>
              </p:cNvPr>
              <p:cNvSpPr/>
              <p:nvPr/>
            </p:nvSpPr>
            <p:spPr>
              <a:xfrm>
                <a:off x="1003300" y="1181101"/>
                <a:ext cx="609600" cy="203200"/>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78" name="Freeform: Shape 277">
                <a:extLst>
                  <a:ext uri="{FF2B5EF4-FFF2-40B4-BE49-F238E27FC236}">
                    <a16:creationId xmlns:a16="http://schemas.microsoft.com/office/drawing/2014/main" id="{E167AECC-E9F0-42C7-B073-0AC70962C5AE}"/>
                  </a:ext>
                </a:extLst>
              </p:cNvPr>
              <p:cNvSpPr/>
              <p:nvPr/>
            </p:nvSpPr>
            <p:spPr>
              <a:xfrm>
                <a:off x="1062567"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79" name="Freeform: Shape 278">
                <a:extLst>
                  <a:ext uri="{FF2B5EF4-FFF2-40B4-BE49-F238E27FC236}">
                    <a16:creationId xmlns:a16="http://schemas.microsoft.com/office/drawing/2014/main" id="{B67C5827-CCCE-4BAD-B4CD-13B8F5FE3F7C}"/>
                  </a:ext>
                </a:extLst>
              </p:cNvPr>
              <p:cNvSpPr/>
              <p:nvPr/>
            </p:nvSpPr>
            <p:spPr>
              <a:xfrm>
                <a:off x="1248833"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80" name="Freeform: Shape 279">
                <a:extLst>
                  <a:ext uri="{FF2B5EF4-FFF2-40B4-BE49-F238E27FC236}">
                    <a16:creationId xmlns:a16="http://schemas.microsoft.com/office/drawing/2014/main" id="{D843A8DF-97BE-4DC4-854C-95DCB8631EE4}"/>
                  </a:ext>
                </a:extLst>
              </p:cNvPr>
              <p:cNvSpPr/>
              <p:nvPr/>
            </p:nvSpPr>
            <p:spPr>
              <a:xfrm>
                <a:off x="1435100"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grpSp>
          <p:nvGrpSpPr>
            <p:cNvPr id="266" name="Group 265">
              <a:extLst>
                <a:ext uri="{FF2B5EF4-FFF2-40B4-BE49-F238E27FC236}">
                  <a16:creationId xmlns:a16="http://schemas.microsoft.com/office/drawing/2014/main" id="{4202F046-D628-4017-AC40-9073E369C51D}"/>
                </a:ext>
              </a:extLst>
            </p:cNvPr>
            <p:cNvGrpSpPr/>
            <p:nvPr/>
          </p:nvGrpSpPr>
          <p:grpSpPr>
            <a:xfrm rot="1923044">
              <a:off x="1824504" y="1920520"/>
              <a:ext cx="440072" cy="175828"/>
              <a:chOff x="1003300" y="1140739"/>
              <a:chExt cx="609600" cy="243562"/>
            </a:xfrm>
          </p:grpSpPr>
          <p:sp>
            <p:nvSpPr>
              <p:cNvPr id="267" name="Rectangle 266">
                <a:extLst>
                  <a:ext uri="{FF2B5EF4-FFF2-40B4-BE49-F238E27FC236}">
                    <a16:creationId xmlns:a16="http://schemas.microsoft.com/office/drawing/2014/main" id="{3C1CDA8B-00D9-4A41-97DF-175D611F40EF}"/>
                  </a:ext>
                </a:extLst>
              </p:cNvPr>
              <p:cNvSpPr/>
              <p:nvPr/>
            </p:nvSpPr>
            <p:spPr>
              <a:xfrm>
                <a:off x="1003300" y="1181101"/>
                <a:ext cx="609600" cy="203200"/>
              </a:xfrm>
              <a:prstGeom prst="rect">
                <a:avLst/>
              </a:prstGeom>
              <a:solidFill>
                <a:schemeClr val="accent2"/>
              </a:solid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68" name="Freeform: Shape 267">
                <a:extLst>
                  <a:ext uri="{FF2B5EF4-FFF2-40B4-BE49-F238E27FC236}">
                    <a16:creationId xmlns:a16="http://schemas.microsoft.com/office/drawing/2014/main" id="{3CBDDE45-4863-4746-8287-438F2691C02C}"/>
                  </a:ext>
                </a:extLst>
              </p:cNvPr>
              <p:cNvSpPr/>
              <p:nvPr/>
            </p:nvSpPr>
            <p:spPr>
              <a:xfrm>
                <a:off x="1062567"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69" name="Freeform: Shape 268">
                <a:extLst>
                  <a:ext uri="{FF2B5EF4-FFF2-40B4-BE49-F238E27FC236}">
                    <a16:creationId xmlns:a16="http://schemas.microsoft.com/office/drawing/2014/main" id="{8381F311-D45E-4D4D-93B3-935C9AFF463E}"/>
                  </a:ext>
                </a:extLst>
              </p:cNvPr>
              <p:cNvSpPr/>
              <p:nvPr/>
            </p:nvSpPr>
            <p:spPr>
              <a:xfrm>
                <a:off x="1248833"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70" name="Freeform: Shape 269">
                <a:extLst>
                  <a:ext uri="{FF2B5EF4-FFF2-40B4-BE49-F238E27FC236}">
                    <a16:creationId xmlns:a16="http://schemas.microsoft.com/office/drawing/2014/main" id="{08E10468-C355-4CC1-8BD8-7CC7E90BDAF2}"/>
                  </a:ext>
                </a:extLst>
              </p:cNvPr>
              <p:cNvSpPr/>
              <p:nvPr/>
            </p:nvSpPr>
            <p:spPr>
              <a:xfrm>
                <a:off x="1435100"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grpSp>
          <p:nvGrpSpPr>
            <p:cNvPr id="60" name="Group 59">
              <a:extLst>
                <a:ext uri="{FF2B5EF4-FFF2-40B4-BE49-F238E27FC236}">
                  <a16:creationId xmlns:a16="http://schemas.microsoft.com/office/drawing/2014/main" id="{42481CCD-B3C9-4835-9499-C7690D73F658}"/>
                </a:ext>
              </a:extLst>
            </p:cNvPr>
            <p:cNvGrpSpPr/>
            <p:nvPr/>
          </p:nvGrpSpPr>
          <p:grpSpPr>
            <a:xfrm rot="19224290">
              <a:off x="2366373" y="1924753"/>
              <a:ext cx="440072" cy="175828"/>
              <a:chOff x="1003300" y="1140739"/>
              <a:chExt cx="609600" cy="243562"/>
            </a:xfrm>
          </p:grpSpPr>
          <p:sp>
            <p:nvSpPr>
              <p:cNvPr id="58" name="Rectangle 57">
                <a:extLst>
                  <a:ext uri="{FF2B5EF4-FFF2-40B4-BE49-F238E27FC236}">
                    <a16:creationId xmlns:a16="http://schemas.microsoft.com/office/drawing/2014/main" id="{0679ACC1-378C-4EC1-B925-ADEC28F2D71E}"/>
                  </a:ext>
                </a:extLst>
              </p:cNvPr>
              <p:cNvSpPr/>
              <p:nvPr/>
            </p:nvSpPr>
            <p:spPr>
              <a:xfrm>
                <a:off x="1003300" y="1181101"/>
                <a:ext cx="609600" cy="203200"/>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62" name="Freeform: Shape 261">
                <a:extLst>
                  <a:ext uri="{FF2B5EF4-FFF2-40B4-BE49-F238E27FC236}">
                    <a16:creationId xmlns:a16="http://schemas.microsoft.com/office/drawing/2014/main" id="{4EDC207E-40AB-4483-ADA6-B18C0F0F3DFE}"/>
                  </a:ext>
                </a:extLst>
              </p:cNvPr>
              <p:cNvSpPr/>
              <p:nvPr/>
            </p:nvSpPr>
            <p:spPr>
              <a:xfrm>
                <a:off x="1062567"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61" name="Freeform: Shape 260">
                <a:extLst>
                  <a:ext uri="{FF2B5EF4-FFF2-40B4-BE49-F238E27FC236}">
                    <a16:creationId xmlns:a16="http://schemas.microsoft.com/office/drawing/2014/main" id="{E02852A7-3D12-4523-9474-44DB7156D11A}"/>
                  </a:ext>
                </a:extLst>
              </p:cNvPr>
              <p:cNvSpPr/>
              <p:nvPr/>
            </p:nvSpPr>
            <p:spPr>
              <a:xfrm>
                <a:off x="1248833"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60" name="Freeform: Shape 259">
                <a:extLst>
                  <a:ext uri="{FF2B5EF4-FFF2-40B4-BE49-F238E27FC236}">
                    <a16:creationId xmlns:a16="http://schemas.microsoft.com/office/drawing/2014/main" id="{C58991CC-CCF0-43C9-B721-2E3C96AE5D1F}"/>
                  </a:ext>
                </a:extLst>
              </p:cNvPr>
              <p:cNvSpPr/>
              <p:nvPr/>
            </p:nvSpPr>
            <p:spPr>
              <a:xfrm>
                <a:off x="1435100"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grpSp>
          <p:nvGrpSpPr>
            <p:cNvPr id="271" name="Group 270">
              <a:extLst>
                <a:ext uri="{FF2B5EF4-FFF2-40B4-BE49-F238E27FC236}">
                  <a16:creationId xmlns:a16="http://schemas.microsoft.com/office/drawing/2014/main" id="{DBFA4D28-2C08-44F8-B0D4-AD5737DE2161}"/>
                </a:ext>
              </a:extLst>
            </p:cNvPr>
            <p:cNvGrpSpPr/>
            <p:nvPr/>
          </p:nvGrpSpPr>
          <p:grpSpPr>
            <a:xfrm rot="21066449">
              <a:off x="2188572" y="1924753"/>
              <a:ext cx="440072" cy="175828"/>
              <a:chOff x="1003300" y="1140739"/>
              <a:chExt cx="609600" cy="243562"/>
            </a:xfrm>
          </p:grpSpPr>
          <p:sp>
            <p:nvSpPr>
              <p:cNvPr id="272" name="Rectangle 271">
                <a:extLst>
                  <a:ext uri="{FF2B5EF4-FFF2-40B4-BE49-F238E27FC236}">
                    <a16:creationId xmlns:a16="http://schemas.microsoft.com/office/drawing/2014/main" id="{C051F257-04A9-4338-B292-93869A1BDE38}"/>
                  </a:ext>
                </a:extLst>
              </p:cNvPr>
              <p:cNvSpPr/>
              <p:nvPr/>
            </p:nvSpPr>
            <p:spPr>
              <a:xfrm>
                <a:off x="1003300" y="1181101"/>
                <a:ext cx="609600" cy="203200"/>
              </a:xfrm>
              <a:prstGeom prst="rect">
                <a:avLst/>
              </a:prstGeom>
              <a:solidFill>
                <a:schemeClr val="accent2"/>
              </a:solid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73" name="Freeform: Shape 272">
                <a:extLst>
                  <a:ext uri="{FF2B5EF4-FFF2-40B4-BE49-F238E27FC236}">
                    <a16:creationId xmlns:a16="http://schemas.microsoft.com/office/drawing/2014/main" id="{43274430-62BE-4274-994A-7087F24A3121}"/>
                  </a:ext>
                </a:extLst>
              </p:cNvPr>
              <p:cNvSpPr/>
              <p:nvPr/>
            </p:nvSpPr>
            <p:spPr>
              <a:xfrm>
                <a:off x="1062567"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74" name="Freeform: Shape 273">
                <a:extLst>
                  <a:ext uri="{FF2B5EF4-FFF2-40B4-BE49-F238E27FC236}">
                    <a16:creationId xmlns:a16="http://schemas.microsoft.com/office/drawing/2014/main" id="{F4F8BC5B-5BFC-4070-9183-79AA88C4A5BB}"/>
                  </a:ext>
                </a:extLst>
              </p:cNvPr>
              <p:cNvSpPr/>
              <p:nvPr/>
            </p:nvSpPr>
            <p:spPr>
              <a:xfrm>
                <a:off x="1248833"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75" name="Freeform: Shape 274">
                <a:extLst>
                  <a:ext uri="{FF2B5EF4-FFF2-40B4-BE49-F238E27FC236}">
                    <a16:creationId xmlns:a16="http://schemas.microsoft.com/office/drawing/2014/main" id="{18F94311-F23E-46A1-9313-D64E3A70F429}"/>
                  </a:ext>
                </a:extLst>
              </p:cNvPr>
              <p:cNvSpPr/>
              <p:nvPr/>
            </p:nvSpPr>
            <p:spPr>
              <a:xfrm>
                <a:off x="1435100"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sp>
          <p:nvSpPr>
            <p:cNvPr id="61" name="Rectangle 60">
              <a:extLst>
                <a:ext uri="{FF2B5EF4-FFF2-40B4-BE49-F238E27FC236}">
                  <a16:creationId xmlns:a16="http://schemas.microsoft.com/office/drawing/2014/main" id="{6422FD88-C969-43C9-B898-D9B52BE04D91}"/>
                </a:ext>
              </a:extLst>
            </p:cNvPr>
            <p:cNvSpPr/>
            <p:nvPr/>
          </p:nvSpPr>
          <p:spPr>
            <a:xfrm>
              <a:off x="1835942" y="2038347"/>
              <a:ext cx="876778" cy="319619"/>
            </a:xfrm>
            <a:prstGeom prst="rect">
              <a:avLst/>
            </a:prstGeom>
            <a:solidFill>
              <a:schemeClr val="accent2"/>
            </a:solidFill>
            <a:ln w="19050" cap="rnd">
              <a:noFill/>
              <a:prstDash val="solid"/>
              <a:round/>
            </a:ln>
          </p:spPr>
          <p:txBody>
            <a:bodyPr rtlCol="0" anchor="ctr"/>
            <a:lstStyle/>
            <a:p>
              <a:pPr defTabSz="731520"/>
              <a:endParaRPr lang="en-US" sz="2880" dirty="0">
                <a:solidFill>
                  <a:prstClr val="white"/>
                </a:solidFill>
                <a:latin typeface="Amazon Ember"/>
              </a:endParaRPr>
            </a:p>
          </p:txBody>
        </p:sp>
        <p:sp>
          <p:nvSpPr>
            <p:cNvPr id="193" name="Freeform 91">
              <a:extLst>
                <a:ext uri="{FF2B5EF4-FFF2-40B4-BE49-F238E27FC236}">
                  <a16:creationId xmlns:a16="http://schemas.microsoft.com/office/drawing/2014/main" id="{E5C23C18-4C47-4221-ABA2-5B033B17A396}"/>
                </a:ext>
              </a:extLst>
            </p:cNvPr>
            <p:cNvSpPr>
              <a:spLocks noEditPoints="1"/>
            </p:cNvSpPr>
            <p:nvPr/>
          </p:nvSpPr>
          <p:spPr bwMode="auto">
            <a:xfrm>
              <a:off x="1835942" y="1803499"/>
              <a:ext cx="876778" cy="1139814"/>
            </a:xfrm>
            <a:custGeom>
              <a:avLst/>
              <a:gdLst>
                <a:gd name="T0" fmla="*/ 94 w 98"/>
                <a:gd name="T1" fmla="*/ 128 h 128"/>
                <a:gd name="T2" fmla="*/ 4 w 98"/>
                <a:gd name="T3" fmla="*/ 128 h 128"/>
                <a:gd name="T4" fmla="*/ 0 w 98"/>
                <a:gd name="T5" fmla="*/ 124 h 128"/>
                <a:gd name="T6" fmla="*/ 0 w 98"/>
                <a:gd name="T7" fmla="*/ 30 h 128"/>
                <a:gd name="T8" fmla="*/ 4 w 98"/>
                <a:gd name="T9" fmla="*/ 26 h 128"/>
                <a:gd name="T10" fmla="*/ 94 w 98"/>
                <a:gd name="T11" fmla="*/ 26 h 128"/>
                <a:gd name="T12" fmla="*/ 98 w 98"/>
                <a:gd name="T13" fmla="*/ 30 h 128"/>
                <a:gd name="T14" fmla="*/ 98 w 98"/>
                <a:gd name="T15" fmla="*/ 124 h 128"/>
                <a:gd name="T16" fmla="*/ 94 w 98"/>
                <a:gd name="T17" fmla="*/ 128 h 128"/>
                <a:gd name="T18" fmla="*/ 26 w 98"/>
                <a:gd name="T19" fmla="*/ 41 h 128"/>
                <a:gd name="T20" fmla="*/ 21 w 98"/>
                <a:gd name="T21" fmla="*/ 47 h 128"/>
                <a:gd name="T22" fmla="*/ 26 w 98"/>
                <a:gd name="T23" fmla="*/ 53 h 128"/>
                <a:gd name="T24" fmla="*/ 32 w 98"/>
                <a:gd name="T25" fmla="*/ 47 h 128"/>
                <a:gd name="T26" fmla="*/ 26 w 98"/>
                <a:gd name="T27" fmla="*/ 41 h 128"/>
                <a:gd name="T28" fmla="*/ 74 w 98"/>
                <a:gd name="T29" fmla="*/ 41 h 128"/>
                <a:gd name="T30" fmla="*/ 69 w 98"/>
                <a:gd name="T31" fmla="*/ 47 h 128"/>
                <a:gd name="T32" fmla="*/ 74 w 98"/>
                <a:gd name="T33" fmla="*/ 53 h 128"/>
                <a:gd name="T34" fmla="*/ 80 w 98"/>
                <a:gd name="T35" fmla="*/ 47 h 128"/>
                <a:gd name="T36" fmla="*/ 74 w 98"/>
                <a:gd name="T37" fmla="*/ 41 h 128"/>
                <a:gd name="T38" fmla="*/ 26 w 98"/>
                <a:gd name="T39" fmla="*/ 41 h 128"/>
                <a:gd name="T40" fmla="*/ 26 w 98"/>
                <a:gd name="T41" fmla="*/ 41 h 128"/>
                <a:gd name="T42" fmla="*/ 74 w 98"/>
                <a:gd name="T43" fmla="*/ 41 h 128"/>
                <a:gd name="T44" fmla="*/ 75 w 98"/>
                <a:gd name="T45" fmla="*/ 24 h 128"/>
                <a:gd name="T46" fmla="*/ 50 w 98"/>
                <a:gd name="T47" fmla="*/ 0 h 128"/>
                <a:gd name="T48" fmla="*/ 26 w 98"/>
                <a:gd name="T49" fmla="*/ 24 h 128"/>
                <a:gd name="T50" fmla="*/ 26 w 98"/>
                <a:gd name="T51"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 h="128">
                  <a:moveTo>
                    <a:pt x="94" y="128"/>
                  </a:moveTo>
                  <a:cubicBezTo>
                    <a:pt x="4" y="128"/>
                    <a:pt x="4" y="128"/>
                    <a:pt x="4" y="128"/>
                  </a:cubicBezTo>
                  <a:cubicBezTo>
                    <a:pt x="2" y="128"/>
                    <a:pt x="0" y="126"/>
                    <a:pt x="0" y="124"/>
                  </a:cubicBezTo>
                  <a:cubicBezTo>
                    <a:pt x="0" y="30"/>
                    <a:pt x="0" y="30"/>
                    <a:pt x="0" y="30"/>
                  </a:cubicBezTo>
                  <a:cubicBezTo>
                    <a:pt x="0" y="28"/>
                    <a:pt x="2" y="26"/>
                    <a:pt x="4" y="26"/>
                  </a:cubicBezTo>
                  <a:cubicBezTo>
                    <a:pt x="94" y="26"/>
                    <a:pt x="94" y="26"/>
                    <a:pt x="94" y="26"/>
                  </a:cubicBezTo>
                  <a:cubicBezTo>
                    <a:pt x="96" y="26"/>
                    <a:pt x="98" y="28"/>
                    <a:pt x="98" y="30"/>
                  </a:cubicBezTo>
                  <a:cubicBezTo>
                    <a:pt x="98" y="124"/>
                    <a:pt x="98" y="124"/>
                    <a:pt x="98" y="124"/>
                  </a:cubicBezTo>
                  <a:cubicBezTo>
                    <a:pt x="98" y="126"/>
                    <a:pt x="96" y="128"/>
                    <a:pt x="94" y="128"/>
                  </a:cubicBezTo>
                  <a:close/>
                  <a:moveTo>
                    <a:pt x="26" y="41"/>
                  </a:moveTo>
                  <a:cubicBezTo>
                    <a:pt x="23" y="41"/>
                    <a:pt x="21" y="44"/>
                    <a:pt x="21" y="47"/>
                  </a:cubicBezTo>
                  <a:cubicBezTo>
                    <a:pt x="21" y="50"/>
                    <a:pt x="23" y="53"/>
                    <a:pt x="26" y="53"/>
                  </a:cubicBezTo>
                  <a:cubicBezTo>
                    <a:pt x="29" y="53"/>
                    <a:pt x="32" y="50"/>
                    <a:pt x="32" y="47"/>
                  </a:cubicBezTo>
                  <a:cubicBezTo>
                    <a:pt x="32" y="44"/>
                    <a:pt x="29" y="41"/>
                    <a:pt x="26" y="41"/>
                  </a:cubicBezTo>
                  <a:close/>
                  <a:moveTo>
                    <a:pt x="74" y="41"/>
                  </a:moveTo>
                  <a:cubicBezTo>
                    <a:pt x="71" y="41"/>
                    <a:pt x="69" y="44"/>
                    <a:pt x="69" y="47"/>
                  </a:cubicBezTo>
                  <a:cubicBezTo>
                    <a:pt x="69" y="50"/>
                    <a:pt x="71" y="53"/>
                    <a:pt x="74" y="53"/>
                  </a:cubicBezTo>
                  <a:cubicBezTo>
                    <a:pt x="77" y="53"/>
                    <a:pt x="80" y="50"/>
                    <a:pt x="80" y="47"/>
                  </a:cubicBezTo>
                  <a:cubicBezTo>
                    <a:pt x="80" y="44"/>
                    <a:pt x="77" y="41"/>
                    <a:pt x="74" y="41"/>
                  </a:cubicBezTo>
                  <a:close/>
                  <a:moveTo>
                    <a:pt x="26" y="41"/>
                  </a:moveTo>
                  <a:cubicBezTo>
                    <a:pt x="26" y="41"/>
                    <a:pt x="26" y="41"/>
                    <a:pt x="26" y="41"/>
                  </a:cubicBezTo>
                  <a:moveTo>
                    <a:pt x="74" y="41"/>
                  </a:moveTo>
                  <a:cubicBezTo>
                    <a:pt x="75" y="24"/>
                    <a:pt x="75" y="24"/>
                    <a:pt x="75" y="24"/>
                  </a:cubicBezTo>
                  <a:cubicBezTo>
                    <a:pt x="75" y="11"/>
                    <a:pt x="64" y="0"/>
                    <a:pt x="50" y="0"/>
                  </a:cubicBezTo>
                  <a:cubicBezTo>
                    <a:pt x="37" y="0"/>
                    <a:pt x="26" y="11"/>
                    <a:pt x="26" y="24"/>
                  </a:cubicBezTo>
                  <a:cubicBezTo>
                    <a:pt x="26" y="41"/>
                    <a:pt x="26" y="41"/>
                    <a:pt x="26" y="41"/>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sp>
        <p:nvSpPr>
          <p:cNvPr id="281" name="Plus Sign 280">
            <a:extLst>
              <a:ext uri="{FF2B5EF4-FFF2-40B4-BE49-F238E27FC236}">
                <a16:creationId xmlns:a16="http://schemas.microsoft.com/office/drawing/2014/main" id="{77511987-1F6C-419B-B8B4-8F16EEB13591}"/>
              </a:ext>
            </a:extLst>
          </p:cNvPr>
          <p:cNvSpPr/>
          <p:nvPr/>
        </p:nvSpPr>
        <p:spPr>
          <a:xfrm>
            <a:off x="3124549" y="3573333"/>
            <a:ext cx="476032" cy="476032"/>
          </a:xfrm>
          <a:prstGeom prst="mathPlus">
            <a:avLst>
              <a:gd name="adj1" fmla="val 10818"/>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181" name="TextBox 180">
            <a:extLst>
              <a:ext uri="{FF2B5EF4-FFF2-40B4-BE49-F238E27FC236}">
                <a16:creationId xmlns:a16="http://schemas.microsoft.com/office/drawing/2014/main" id="{B4F51061-48A4-43D7-B8DC-40BF74821B83}"/>
              </a:ext>
            </a:extLst>
          </p:cNvPr>
          <p:cNvSpPr txBox="1"/>
          <p:nvPr/>
        </p:nvSpPr>
        <p:spPr>
          <a:xfrm>
            <a:off x="3609675" y="4703816"/>
            <a:ext cx="1738394" cy="412421"/>
          </a:xfrm>
          <a:prstGeom prst="rect">
            <a:avLst/>
          </a:prstGeom>
          <a:noFill/>
        </p:spPr>
        <p:txBody>
          <a:bodyPr wrap="square" rtlCol="0">
            <a:spAutoFit/>
          </a:bodyPr>
          <a:lstStyle/>
          <a:p>
            <a:pPr algn="ctr" defTabSz="731520">
              <a:defRPr/>
            </a:pPr>
            <a:r>
              <a:rPr lang="en-US" sz="2080" dirty="0">
                <a:solidFill>
                  <a:srgbClr val="FFFFFF">
                    <a:alpha val="0"/>
                  </a:srgbClr>
                </a:solidFill>
                <a:latin typeface="Amazon Ember" panose="020B0603020204020204" pitchFamily="34" charset="0"/>
                <a:ea typeface="Amazon Ember" panose="020B0603020204020204" pitchFamily="34" charset="0"/>
                <a:cs typeface="Amazon Ember" panose="020B0603020204020204" pitchFamily="34" charset="0"/>
              </a:rPr>
              <a:t>Instructions</a:t>
            </a:r>
          </a:p>
        </p:txBody>
      </p:sp>
      <p:grpSp>
        <p:nvGrpSpPr>
          <p:cNvPr id="286" name="Group 285">
            <a:extLst>
              <a:ext uri="{FF2B5EF4-FFF2-40B4-BE49-F238E27FC236}">
                <a16:creationId xmlns:a16="http://schemas.microsoft.com/office/drawing/2014/main" id="{4B90B8B4-6C7E-427F-B7B5-288F0553E348}"/>
              </a:ext>
            </a:extLst>
          </p:cNvPr>
          <p:cNvGrpSpPr/>
          <p:nvPr/>
        </p:nvGrpSpPr>
        <p:grpSpPr>
          <a:xfrm>
            <a:off x="4064091" y="3256811"/>
            <a:ext cx="893434" cy="1248030"/>
            <a:chOff x="4238981" y="1975334"/>
            <a:chExt cx="664250" cy="927886"/>
          </a:xfrm>
        </p:grpSpPr>
        <p:grpSp>
          <p:nvGrpSpPr>
            <p:cNvPr id="7" name="Group 4">
              <a:extLst>
                <a:ext uri="{FF2B5EF4-FFF2-40B4-BE49-F238E27FC236}">
                  <a16:creationId xmlns:a16="http://schemas.microsoft.com/office/drawing/2014/main" id="{59429E90-AFDE-4B6E-9D84-C15486C6069F}"/>
                </a:ext>
              </a:extLst>
            </p:cNvPr>
            <p:cNvGrpSpPr>
              <a:grpSpLocks noChangeAspect="1"/>
            </p:cNvGrpSpPr>
            <p:nvPr/>
          </p:nvGrpSpPr>
          <p:grpSpPr bwMode="auto">
            <a:xfrm>
              <a:off x="4238981" y="1975334"/>
              <a:ext cx="664250" cy="927886"/>
              <a:chOff x="1070" y="242"/>
              <a:chExt cx="708" cy="989"/>
            </a:xfrm>
          </p:grpSpPr>
          <p:sp>
            <p:nvSpPr>
              <p:cNvPr id="12" name="Line 5">
                <a:extLst>
                  <a:ext uri="{FF2B5EF4-FFF2-40B4-BE49-F238E27FC236}">
                    <a16:creationId xmlns:a16="http://schemas.microsoft.com/office/drawing/2014/main" id="{3176CA63-B4EC-496D-BE93-E805F585E4D8}"/>
                  </a:ext>
                </a:extLst>
              </p:cNvPr>
              <p:cNvSpPr>
                <a:spLocks noChangeShapeType="1"/>
              </p:cNvSpPr>
              <p:nvPr/>
            </p:nvSpPr>
            <p:spPr bwMode="auto">
              <a:xfrm flipH="1">
                <a:off x="1070" y="390"/>
                <a:ext cx="708"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3" name="Freeform 6">
                <a:extLst>
                  <a:ext uri="{FF2B5EF4-FFF2-40B4-BE49-F238E27FC236}">
                    <a16:creationId xmlns:a16="http://schemas.microsoft.com/office/drawing/2014/main" id="{BF875158-F03C-4D04-A57A-FCC26E8E86A9}"/>
                  </a:ext>
                </a:extLst>
              </p:cNvPr>
              <p:cNvSpPr>
                <a:spLocks/>
              </p:cNvSpPr>
              <p:nvPr/>
            </p:nvSpPr>
            <p:spPr bwMode="auto">
              <a:xfrm>
                <a:off x="1070" y="242"/>
                <a:ext cx="708" cy="989"/>
              </a:xfrm>
              <a:custGeom>
                <a:avLst/>
                <a:gdLst>
                  <a:gd name="T0" fmla="*/ 708 w 708"/>
                  <a:gd name="T1" fmla="*/ 539 h 989"/>
                  <a:gd name="T2" fmla="*/ 708 w 708"/>
                  <a:gd name="T3" fmla="*/ 0 h 989"/>
                  <a:gd name="T4" fmla="*/ 0 w 708"/>
                  <a:gd name="T5" fmla="*/ 0 h 989"/>
                  <a:gd name="T6" fmla="*/ 0 w 708"/>
                  <a:gd name="T7" fmla="*/ 989 h 989"/>
                </a:gdLst>
                <a:ahLst/>
                <a:cxnLst>
                  <a:cxn ang="0">
                    <a:pos x="T0" y="T1"/>
                  </a:cxn>
                  <a:cxn ang="0">
                    <a:pos x="T2" y="T3"/>
                  </a:cxn>
                  <a:cxn ang="0">
                    <a:pos x="T4" y="T5"/>
                  </a:cxn>
                  <a:cxn ang="0">
                    <a:pos x="T6" y="T7"/>
                  </a:cxn>
                </a:cxnLst>
                <a:rect l="0" t="0" r="r" b="b"/>
                <a:pathLst>
                  <a:path w="708" h="989">
                    <a:moveTo>
                      <a:pt x="708" y="539"/>
                    </a:moveTo>
                    <a:lnTo>
                      <a:pt x="708" y="0"/>
                    </a:lnTo>
                    <a:lnTo>
                      <a:pt x="0" y="0"/>
                    </a:lnTo>
                    <a:lnTo>
                      <a:pt x="0" y="989"/>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4" name="Freeform 7">
                <a:extLst>
                  <a:ext uri="{FF2B5EF4-FFF2-40B4-BE49-F238E27FC236}">
                    <a16:creationId xmlns:a16="http://schemas.microsoft.com/office/drawing/2014/main" id="{A8D43480-8DCA-4BE9-A1AA-DDE1334FB46E}"/>
                  </a:ext>
                </a:extLst>
              </p:cNvPr>
              <p:cNvSpPr>
                <a:spLocks/>
              </p:cNvSpPr>
              <p:nvPr/>
            </p:nvSpPr>
            <p:spPr bwMode="auto">
              <a:xfrm>
                <a:off x="1183" y="1165"/>
                <a:ext cx="595" cy="57"/>
              </a:xfrm>
              <a:custGeom>
                <a:avLst/>
                <a:gdLst>
                  <a:gd name="T0" fmla="*/ 0 w 595"/>
                  <a:gd name="T1" fmla="*/ 57 h 57"/>
                  <a:gd name="T2" fmla="*/ 595 w 595"/>
                  <a:gd name="T3" fmla="*/ 57 h 57"/>
                  <a:gd name="T4" fmla="*/ 595 w 595"/>
                  <a:gd name="T5" fmla="*/ 0 h 57"/>
                </a:gdLst>
                <a:ahLst/>
                <a:cxnLst>
                  <a:cxn ang="0">
                    <a:pos x="T0" y="T1"/>
                  </a:cxn>
                  <a:cxn ang="0">
                    <a:pos x="T2" y="T3"/>
                  </a:cxn>
                  <a:cxn ang="0">
                    <a:pos x="T4" y="T5"/>
                  </a:cxn>
                </a:cxnLst>
                <a:rect l="0" t="0" r="r" b="b"/>
                <a:pathLst>
                  <a:path w="595" h="57">
                    <a:moveTo>
                      <a:pt x="0" y="57"/>
                    </a:moveTo>
                    <a:lnTo>
                      <a:pt x="595" y="57"/>
                    </a:lnTo>
                    <a:lnTo>
                      <a:pt x="595" y="0"/>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 name="Line 8">
                <a:extLst>
                  <a:ext uri="{FF2B5EF4-FFF2-40B4-BE49-F238E27FC236}">
                    <a16:creationId xmlns:a16="http://schemas.microsoft.com/office/drawing/2014/main" id="{5FE5BA80-E4DC-41F1-8CDF-0F45E971F340}"/>
                  </a:ext>
                </a:extLst>
              </p:cNvPr>
              <p:cNvSpPr>
                <a:spLocks noChangeShapeType="1"/>
              </p:cNvSpPr>
              <p:nvPr/>
            </p:nvSpPr>
            <p:spPr bwMode="auto">
              <a:xfrm flipH="1">
                <a:off x="1345" y="620"/>
                <a:ext cx="345"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7" name="Line 10">
                <a:extLst>
                  <a:ext uri="{FF2B5EF4-FFF2-40B4-BE49-F238E27FC236}">
                    <a16:creationId xmlns:a16="http://schemas.microsoft.com/office/drawing/2014/main" id="{18DFC984-D33C-4F13-BD3D-DB104D6F5A87}"/>
                  </a:ext>
                </a:extLst>
              </p:cNvPr>
              <p:cNvSpPr>
                <a:spLocks noChangeShapeType="1"/>
              </p:cNvSpPr>
              <p:nvPr/>
            </p:nvSpPr>
            <p:spPr bwMode="auto">
              <a:xfrm flipH="1">
                <a:off x="1343" y="760"/>
                <a:ext cx="347"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9" name="Line 12">
                <a:extLst>
                  <a:ext uri="{FF2B5EF4-FFF2-40B4-BE49-F238E27FC236}">
                    <a16:creationId xmlns:a16="http://schemas.microsoft.com/office/drawing/2014/main" id="{FFD25F08-A9B8-4430-8C6A-563B8449A8C3}"/>
                  </a:ext>
                </a:extLst>
              </p:cNvPr>
              <p:cNvSpPr>
                <a:spLocks noChangeShapeType="1"/>
              </p:cNvSpPr>
              <p:nvPr/>
            </p:nvSpPr>
            <p:spPr bwMode="auto">
              <a:xfrm flipH="1">
                <a:off x="1337" y="900"/>
                <a:ext cx="353"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3" name="Line 14">
                <a:extLst>
                  <a:ext uri="{FF2B5EF4-FFF2-40B4-BE49-F238E27FC236}">
                    <a16:creationId xmlns:a16="http://schemas.microsoft.com/office/drawing/2014/main" id="{4143FAC5-165B-4E13-9BF1-15DDCF798200}"/>
                  </a:ext>
                </a:extLst>
              </p:cNvPr>
              <p:cNvSpPr>
                <a:spLocks noChangeShapeType="1"/>
              </p:cNvSpPr>
              <p:nvPr/>
            </p:nvSpPr>
            <p:spPr bwMode="auto">
              <a:xfrm flipH="1">
                <a:off x="1345" y="1038"/>
                <a:ext cx="345"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27" name="Line 17">
                <a:extLst>
                  <a:ext uri="{FF2B5EF4-FFF2-40B4-BE49-F238E27FC236}">
                    <a16:creationId xmlns:a16="http://schemas.microsoft.com/office/drawing/2014/main" id="{35F177CD-31DC-46C7-9721-4573E0A5F76C}"/>
                  </a:ext>
                </a:extLst>
              </p:cNvPr>
              <p:cNvSpPr>
                <a:spLocks noChangeShapeType="1"/>
              </p:cNvSpPr>
              <p:nvPr/>
            </p:nvSpPr>
            <p:spPr bwMode="auto">
              <a:xfrm flipH="1">
                <a:off x="1499" y="323"/>
                <a:ext cx="191"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sp>
          <p:nvSpPr>
            <p:cNvPr id="282" name="Rectangle 281">
              <a:extLst>
                <a:ext uri="{FF2B5EF4-FFF2-40B4-BE49-F238E27FC236}">
                  <a16:creationId xmlns:a16="http://schemas.microsoft.com/office/drawing/2014/main" id="{B0878A87-93E6-4029-8910-D3811D3C729B}"/>
                </a:ext>
              </a:extLst>
            </p:cNvPr>
            <p:cNvSpPr/>
            <p:nvPr/>
          </p:nvSpPr>
          <p:spPr>
            <a:xfrm>
              <a:off x="4344998" y="2297997"/>
              <a:ext cx="72448" cy="72448"/>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83" name="Rectangle 282">
              <a:extLst>
                <a:ext uri="{FF2B5EF4-FFF2-40B4-BE49-F238E27FC236}">
                  <a16:creationId xmlns:a16="http://schemas.microsoft.com/office/drawing/2014/main" id="{63749C2E-3127-4FF3-B775-FC1C3CBCE728}"/>
                </a:ext>
              </a:extLst>
            </p:cNvPr>
            <p:cNvSpPr/>
            <p:nvPr/>
          </p:nvSpPr>
          <p:spPr>
            <a:xfrm>
              <a:off x="4347249" y="2429962"/>
              <a:ext cx="72448" cy="72448"/>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84" name="Rectangle 283">
              <a:extLst>
                <a:ext uri="{FF2B5EF4-FFF2-40B4-BE49-F238E27FC236}">
                  <a16:creationId xmlns:a16="http://schemas.microsoft.com/office/drawing/2014/main" id="{6118870F-AAEB-4D32-9005-B131F8CBF031}"/>
                </a:ext>
              </a:extLst>
            </p:cNvPr>
            <p:cNvSpPr/>
            <p:nvPr/>
          </p:nvSpPr>
          <p:spPr>
            <a:xfrm>
              <a:off x="4353003" y="2556450"/>
              <a:ext cx="72448" cy="72448"/>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85" name="Rectangle 284">
              <a:extLst>
                <a:ext uri="{FF2B5EF4-FFF2-40B4-BE49-F238E27FC236}">
                  <a16:creationId xmlns:a16="http://schemas.microsoft.com/office/drawing/2014/main" id="{E74629A7-8B91-49F8-ADF8-3F0C0E3998D4}"/>
                </a:ext>
              </a:extLst>
            </p:cNvPr>
            <p:cNvSpPr/>
            <p:nvPr/>
          </p:nvSpPr>
          <p:spPr>
            <a:xfrm>
              <a:off x="4353003" y="2681741"/>
              <a:ext cx="72448" cy="72448"/>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sp>
        <p:nvSpPr>
          <p:cNvPr id="5" name="Equals 4">
            <a:extLst>
              <a:ext uri="{FF2B5EF4-FFF2-40B4-BE49-F238E27FC236}">
                <a16:creationId xmlns:a16="http://schemas.microsoft.com/office/drawing/2014/main" id="{AC3C4EC5-E8F7-4C41-A70A-D9ECD742A0AF}"/>
              </a:ext>
            </a:extLst>
          </p:cNvPr>
          <p:cNvSpPr/>
          <p:nvPr/>
        </p:nvSpPr>
        <p:spPr>
          <a:xfrm>
            <a:off x="8101398" y="3563691"/>
            <a:ext cx="480282" cy="537664"/>
          </a:xfrm>
          <a:prstGeom prst="mathEqual">
            <a:avLst>
              <a:gd name="adj1" fmla="val 9742"/>
              <a:gd name="adj2" fmla="val 1864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002D43"/>
              </a:solidFill>
              <a:latin typeface="Arial"/>
            </a:endParaRPr>
          </a:p>
        </p:txBody>
      </p:sp>
      <p:grpSp>
        <p:nvGrpSpPr>
          <p:cNvPr id="780" name="Group 779">
            <a:extLst>
              <a:ext uri="{FF2B5EF4-FFF2-40B4-BE49-F238E27FC236}">
                <a16:creationId xmlns:a16="http://schemas.microsoft.com/office/drawing/2014/main" id="{E7D36CC5-3F29-4207-9A05-1CEC5047DF4E}"/>
              </a:ext>
            </a:extLst>
          </p:cNvPr>
          <p:cNvGrpSpPr/>
          <p:nvPr/>
        </p:nvGrpSpPr>
        <p:grpSpPr>
          <a:xfrm>
            <a:off x="10626691" y="3732061"/>
            <a:ext cx="1054365" cy="1054365"/>
            <a:chOff x="2250017" y="2468017"/>
            <a:chExt cx="671321" cy="671321"/>
          </a:xfrm>
          <a:solidFill>
            <a:schemeClr val="accent1"/>
          </a:solidFill>
        </p:grpSpPr>
        <p:sp>
          <p:nvSpPr>
            <p:cNvPr id="781" name="Oval 780">
              <a:extLst>
                <a:ext uri="{FF2B5EF4-FFF2-40B4-BE49-F238E27FC236}">
                  <a16:creationId xmlns:a16="http://schemas.microsoft.com/office/drawing/2014/main" id="{ECC7AD77-01D7-48E2-B0AD-60F9B73C9FD0}"/>
                </a:ext>
              </a:extLst>
            </p:cNvPr>
            <p:cNvSpPr/>
            <p:nvPr/>
          </p:nvSpPr>
          <p:spPr>
            <a:xfrm>
              <a:off x="2250017" y="2468017"/>
              <a:ext cx="671321" cy="671321"/>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782" name="Oval 781">
              <a:extLst>
                <a:ext uri="{FF2B5EF4-FFF2-40B4-BE49-F238E27FC236}">
                  <a16:creationId xmlns:a16="http://schemas.microsoft.com/office/drawing/2014/main" id="{7311580C-1BC4-476A-B297-A429FEC93DCE}"/>
                </a:ext>
              </a:extLst>
            </p:cNvPr>
            <p:cNvSpPr/>
            <p:nvPr/>
          </p:nvSpPr>
          <p:spPr>
            <a:xfrm>
              <a:off x="2415026" y="2633026"/>
              <a:ext cx="341303" cy="341303"/>
            </a:xfrm>
            <a:prstGeom prst="ellipse">
              <a:avLst/>
            </a:pr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sp>
        <p:nvSpPr>
          <p:cNvPr id="783" name="TextBox 782">
            <a:extLst>
              <a:ext uri="{FF2B5EF4-FFF2-40B4-BE49-F238E27FC236}">
                <a16:creationId xmlns:a16="http://schemas.microsoft.com/office/drawing/2014/main" id="{987521A3-943B-47F4-A3B0-95C28FBC2C4A}"/>
              </a:ext>
            </a:extLst>
          </p:cNvPr>
          <p:cNvSpPr txBox="1"/>
          <p:nvPr/>
        </p:nvSpPr>
        <p:spPr>
          <a:xfrm>
            <a:off x="9659338" y="6068084"/>
            <a:ext cx="2997661" cy="486287"/>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dirty="0"/>
              <a:t>A finished toy</a:t>
            </a:r>
          </a:p>
        </p:txBody>
      </p:sp>
      <p:sp>
        <p:nvSpPr>
          <p:cNvPr id="766" name="Rectangle 765">
            <a:extLst>
              <a:ext uri="{FF2B5EF4-FFF2-40B4-BE49-F238E27FC236}">
                <a16:creationId xmlns:a16="http://schemas.microsoft.com/office/drawing/2014/main" id="{DEB20268-3389-4800-A636-B6A5F2D4F01E}"/>
              </a:ext>
            </a:extLst>
          </p:cNvPr>
          <p:cNvSpPr/>
          <p:nvPr/>
        </p:nvSpPr>
        <p:spPr>
          <a:xfrm>
            <a:off x="3515490" y="366744"/>
            <a:ext cx="3103607" cy="731597"/>
          </a:xfrm>
          <a:prstGeom prst="rect">
            <a:avLst/>
          </a:prstGeom>
          <a:solidFill>
            <a:schemeClr val="accent2"/>
          </a:solidFill>
        </p:spPr>
        <p:txBody>
          <a:bodyPr vert="horz" wrap="square" lIns="182880" tIns="146304" rIns="182880" bIns="146304" rtlCol="0" anchor="t">
            <a:noAutofit/>
          </a:bodyPr>
          <a:lstStyle/>
          <a:p>
            <a:pPr algn="r" defTabSz="1097278">
              <a:lnSpc>
                <a:spcPct val="90000"/>
              </a:lnSpc>
              <a:spcBef>
                <a:spcPct val="0"/>
              </a:spcBef>
            </a:pPr>
            <a:r>
              <a:rPr lang="en-US" sz="4800" b="1" spc="-120" dirty="0">
                <a:ln w="3175">
                  <a:noFill/>
                </a:ln>
                <a:solidFill>
                  <a:schemeClr val="bg2"/>
                </a:solidFill>
                <a:ea typeface="Amazon Ember Light" panose="020B0403020204020204" pitchFamily="34" charset="0"/>
                <a:cs typeface="Amazon Ember Light" panose="020B0403020204020204" pitchFamily="34" charset="0"/>
              </a:rPr>
              <a:t>Rapid </a:t>
            </a:r>
          </a:p>
        </p:txBody>
      </p:sp>
      <p:sp>
        <p:nvSpPr>
          <p:cNvPr id="767" name="Rectangle 766">
            <a:extLst>
              <a:ext uri="{FF2B5EF4-FFF2-40B4-BE49-F238E27FC236}">
                <a16:creationId xmlns:a16="http://schemas.microsoft.com/office/drawing/2014/main" id="{604CBAEB-365B-44E1-8D17-604F34CF0B7A}"/>
              </a:ext>
            </a:extLst>
          </p:cNvPr>
          <p:cNvSpPr/>
          <p:nvPr/>
        </p:nvSpPr>
        <p:spPr>
          <a:xfrm>
            <a:off x="6443705" y="366744"/>
            <a:ext cx="3749040" cy="701731"/>
          </a:xfrm>
          <a:prstGeom prst="rect">
            <a:avLst/>
          </a:prstGeom>
        </p:spPr>
        <p:txBody>
          <a:bodyPr vert="horz" wrap="square" lIns="182880" tIns="146304" rIns="182880" bIns="146304" rtlCol="0" anchor="t">
            <a:noAutofit/>
          </a:bodyPr>
          <a:lstStyle/>
          <a:p>
            <a:pPr defTabSz="1097278">
              <a:lnSpc>
                <a:spcPct val="90000"/>
              </a:lnSpc>
              <a:spcBef>
                <a:spcPct val="0"/>
              </a:spcBef>
            </a:pPr>
            <a:r>
              <a:rPr lang="en-US" sz="4800" spc="-120" dirty="0">
                <a:ln w="3175">
                  <a:noFill/>
                </a:ln>
                <a:solidFill>
                  <a:schemeClr val="bg2"/>
                </a:solidFill>
                <a:latin typeface="+mj-lt"/>
                <a:ea typeface="Amazon Ember Light" panose="020B0403020204020204" pitchFamily="34" charset="0"/>
                <a:cs typeface="Amazon Ember Light" panose="020B0403020204020204" pitchFamily="34" charset="0"/>
              </a:rPr>
              <a:t>development</a:t>
            </a:r>
          </a:p>
        </p:txBody>
      </p:sp>
    </p:spTree>
    <p:extLst>
      <p:ext uri="{BB962C8B-B14F-4D97-AF65-F5344CB8AC3E}">
        <p14:creationId xmlns:p14="http://schemas.microsoft.com/office/powerpoint/2010/main" val="16466674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par>
                                <p:cTn id="10" presetID="2" presetClass="entr" presetSubtype="1" decel="100000" fill="hold" nodeType="withEffect">
                                  <p:stCondLst>
                                    <p:cond delay="730"/>
                                  </p:stCondLst>
                                  <p:childTnLst>
                                    <p:set>
                                      <p:cBhvr>
                                        <p:cTn id="11" dur="1" fill="hold">
                                          <p:stCondLst>
                                            <p:cond delay="0"/>
                                          </p:stCondLst>
                                        </p:cTn>
                                        <p:tgtEl>
                                          <p:spTgt spid="134"/>
                                        </p:tgtEl>
                                        <p:attrNameLst>
                                          <p:attrName>style.visibility</p:attrName>
                                        </p:attrNameLst>
                                      </p:cBhvr>
                                      <p:to>
                                        <p:strVal val="visible"/>
                                      </p:to>
                                    </p:set>
                                    <p:anim calcmode="lin" valueType="num">
                                      <p:cBhvr additive="base">
                                        <p:cTn id="12" dur="500" fill="hold"/>
                                        <p:tgtEl>
                                          <p:spTgt spid="134"/>
                                        </p:tgtEl>
                                        <p:attrNameLst>
                                          <p:attrName>ppt_x</p:attrName>
                                        </p:attrNameLst>
                                      </p:cBhvr>
                                      <p:tavLst>
                                        <p:tav tm="0">
                                          <p:val>
                                            <p:strVal val="#ppt_x"/>
                                          </p:val>
                                        </p:tav>
                                        <p:tav tm="100000">
                                          <p:val>
                                            <p:strVal val="#ppt_x"/>
                                          </p:val>
                                        </p:tav>
                                      </p:tavLst>
                                    </p:anim>
                                    <p:anim calcmode="lin" valueType="num">
                                      <p:cBhvr additive="base">
                                        <p:cTn id="13" dur="500" fill="hold"/>
                                        <p:tgtEl>
                                          <p:spTgt spid="134"/>
                                        </p:tgtEl>
                                        <p:attrNameLst>
                                          <p:attrName>ppt_y</p:attrName>
                                        </p:attrNameLst>
                                      </p:cBhvr>
                                      <p:tavLst>
                                        <p:tav tm="0">
                                          <p:val>
                                            <p:strVal val="0-#ppt_h/2"/>
                                          </p:val>
                                        </p:tav>
                                        <p:tav tm="100000">
                                          <p:val>
                                            <p:strVal val="#ppt_y"/>
                                          </p:val>
                                        </p:tav>
                                      </p:tavLst>
                                    </p:anim>
                                  </p:childTnLst>
                                </p:cTn>
                              </p:par>
                              <p:par>
                                <p:cTn id="14" presetID="2" presetClass="entr" presetSubtype="1" decel="100000" fill="hold" nodeType="withEffect">
                                  <p:stCondLst>
                                    <p:cond delay="750"/>
                                  </p:stCondLst>
                                  <p:childTnLst>
                                    <p:set>
                                      <p:cBhvr>
                                        <p:cTn id="15" dur="1" fill="hold">
                                          <p:stCondLst>
                                            <p:cond delay="0"/>
                                          </p:stCondLst>
                                        </p:cTn>
                                        <p:tgtEl>
                                          <p:spTgt spid="138"/>
                                        </p:tgtEl>
                                        <p:attrNameLst>
                                          <p:attrName>style.visibility</p:attrName>
                                        </p:attrNameLst>
                                      </p:cBhvr>
                                      <p:to>
                                        <p:strVal val="visible"/>
                                      </p:to>
                                    </p:set>
                                    <p:anim calcmode="lin" valueType="num">
                                      <p:cBhvr additive="base">
                                        <p:cTn id="16" dur="500" fill="hold"/>
                                        <p:tgtEl>
                                          <p:spTgt spid="138"/>
                                        </p:tgtEl>
                                        <p:attrNameLst>
                                          <p:attrName>ppt_x</p:attrName>
                                        </p:attrNameLst>
                                      </p:cBhvr>
                                      <p:tavLst>
                                        <p:tav tm="0">
                                          <p:val>
                                            <p:strVal val="#ppt_x"/>
                                          </p:val>
                                        </p:tav>
                                        <p:tav tm="100000">
                                          <p:val>
                                            <p:strVal val="#ppt_x"/>
                                          </p:val>
                                        </p:tav>
                                      </p:tavLst>
                                    </p:anim>
                                    <p:anim calcmode="lin" valueType="num">
                                      <p:cBhvr additive="base">
                                        <p:cTn id="17" dur="500" fill="hold"/>
                                        <p:tgtEl>
                                          <p:spTgt spid="138"/>
                                        </p:tgtEl>
                                        <p:attrNameLst>
                                          <p:attrName>ppt_y</p:attrName>
                                        </p:attrNameLst>
                                      </p:cBhvr>
                                      <p:tavLst>
                                        <p:tav tm="0">
                                          <p:val>
                                            <p:strVal val="0-#ppt_h/2"/>
                                          </p:val>
                                        </p:tav>
                                        <p:tav tm="100000">
                                          <p:val>
                                            <p:strVal val="#ppt_y"/>
                                          </p:val>
                                        </p:tav>
                                      </p:tavLst>
                                    </p:anim>
                                  </p:childTnLst>
                                </p:cTn>
                              </p:par>
                              <p:par>
                                <p:cTn id="18" presetID="2" presetClass="entr" presetSubtype="1" decel="100000" fill="hold" nodeType="withEffect">
                                  <p:stCondLst>
                                    <p:cond delay="710"/>
                                  </p:stCondLst>
                                  <p:childTnLst>
                                    <p:set>
                                      <p:cBhvr>
                                        <p:cTn id="19" dur="1" fill="hold">
                                          <p:stCondLst>
                                            <p:cond delay="0"/>
                                          </p:stCondLst>
                                        </p:cTn>
                                        <p:tgtEl>
                                          <p:spTgt spid="141"/>
                                        </p:tgtEl>
                                        <p:attrNameLst>
                                          <p:attrName>style.visibility</p:attrName>
                                        </p:attrNameLst>
                                      </p:cBhvr>
                                      <p:to>
                                        <p:strVal val="visible"/>
                                      </p:to>
                                    </p:set>
                                    <p:anim calcmode="lin" valueType="num">
                                      <p:cBhvr additive="base">
                                        <p:cTn id="20" dur="500" fill="hold"/>
                                        <p:tgtEl>
                                          <p:spTgt spid="141"/>
                                        </p:tgtEl>
                                        <p:attrNameLst>
                                          <p:attrName>ppt_x</p:attrName>
                                        </p:attrNameLst>
                                      </p:cBhvr>
                                      <p:tavLst>
                                        <p:tav tm="0">
                                          <p:val>
                                            <p:strVal val="#ppt_x"/>
                                          </p:val>
                                        </p:tav>
                                        <p:tav tm="100000">
                                          <p:val>
                                            <p:strVal val="#ppt_x"/>
                                          </p:val>
                                        </p:tav>
                                      </p:tavLst>
                                    </p:anim>
                                    <p:anim calcmode="lin" valueType="num">
                                      <p:cBhvr additive="base">
                                        <p:cTn id="21" dur="500" fill="hold"/>
                                        <p:tgtEl>
                                          <p:spTgt spid="141"/>
                                        </p:tgtEl>
                                        <p:attrNameLst>
                                          <p:attrName>ppt_y</p:attrName>
                                        </p:attrNameLst>
                                      </p:cBhvr>
                                      <p:tavLst>
                                        <p:tav tm="0">
                                          <p:val>
                                            <p:strVal val="0-#ppt_h/2"/>
                                          </p:val>
                                        </p:tav>
                                        <p:tav tm="100000">
                                          <p:val>
                                            <p:strVal val="#ppt_y"/>
                                          </p:val>
                                        </p:tav>
                                      </p:tavLst>
                                    </p:anim>
                                  </p:childTnLst>
                                </p:cTn>
                              </p:par>
                              <p:par>
                                <p:cTn id="22" presetID="2" presetClass="entr" presetSubtype="1" decel="100000" fill="hold" nodeType="withEffect">
                                  <p:stCondLst>
                                    <p:cond delay="720"/>
                                  </p:stCondLst>
                                  <p:childTnLst>
                                    <p:set>
                                      <p:cBhvr>
                                        <p:cTn id="23" dur="1" fill="hold">
                                          <p:stCondLst>
                                            <p:cond delay="0"/>
                                          </p:stCondLst>
                                        </p:cTn>
                                        <p:tgtEl>
                                          <p:spTgt spid="146"/>
                                        </p:tgtEl>
                                        <p:attrNameLst>
                                          <p:attrName>style.visibility</p:attrName>
                                        </p:attrNameLst>
                                      </p:cBhvr>
                                      <p:to>
                                        <p:strVal val="visible"/>
                                      </p:to>
                                    </p:set>
                                    <p:anim calcmode="lin" valueType="num">
                                      <p:cBhvr additive="base">
                                        <p:cTn id="24" dur="500" fill="hold"/>
                                        <p:tgtEl>
                                          <p:spTgt spid="146"/>
                                        </p:tgtEl>
                                        <p:attrNameLst>
                                          <p:attrName>ppt_x</p:attrName>
                                        </p:attrNameLst>
                                      </p:cBhvr>
                                      <p:tavLst>
                                        <p:tav tm="0">
                                          <p:val>
                                            <p:strVal val="#ppt_x"/>
                                          </p:val>
                                        </p:tav>
                                        <p:tav tm="100000">
                                          <p:val>
                                            <p:strVal val="#ppt_x"/>
                                          </p:val>
                                        </p:tav>
                                      </p:tavLst>
                                    </p:anim>
                                    <p:anim calcmode="lin" valueType="num">
                                      <p:cBhvr additive="base">
                                        <p:cTn id="25" dur="500" fill="hold"/>
                                        <p:tgtEl>
                                          <p:spTgt spid="146"/>
                                        </p:tgtEl>
                                        <p:attrNameLst>
                                          <p:attrName>ppt_y</p:attrName>
                                        </p:attrNameLst>
                                      </p:cBhvr>
                                      <p:tavLst>
                                        <p:tav tm="0">
                                          <p:val>
                                            <p:strVal val="0-#ppt_h/2"/>
                                          </p:val>
                                        </p:tav>
                                        <p:tav tm="100000">
                                          <p:val>
                                            <p:strVal val="#ppt_y"/>
                                          </p:val>
                                        </p:tav>
                                      </p:tavLst>
                                    </p:anim>
                                  </p:childTnLst>
                                </p:cTn>
                              </p:par>
                              <p:par>
                                <p:cTn id="26" presetID="2" presetClass="entr" presetSubtype="1" decel="100000" fill="hold" nodeType="withEffect">
                                  <p:stCondLst>
                                    <p:cond delay="730"/>
                                  </p:stCondLst>
                                  <p:childTnLst>
                                    <p:set>
                                      <p:cBhvr>
                                        <p:cTn id="27" dur="1" fill="hold">
                                          <p:stCondLst>
                                            <p:cond delay="0"/>
                                          </p:stCondLst>
                                        </p:cTn>
                                        <p:tgtEl>
                                          <p:spTgt spid="151"/>
                                        </p:tgtEl>
                                        <p:attrNameLst>
                                          <p:attrName>style.visibility</p:attrName>
                                        </p:attrNameLst>
                                      </p:cBhvr>
                                      <p:to>
                                        <p:strVal val="visible"/>
                                      </p:to>
                                    </p:set>
                                    <p:anim calcmode="lin" valueType="num">
                                      <p:cBhvr additive="base">
                                        <p:cTn id="28" dur="500" fill="hold"/>
                                        <p:tgtEl>
                                          <p:spTgt spid="151"/>
                                        </p:tgtEl>
                                        <p:attrNameLst>
                                          <p:attrName>ppt_x</p:attrName>
                                        </p:attrNameLst>
                                      </p:cBhvr>
                                      <p:tavLst>
                                        <p:tav tm="0">
                                          <p:val>
                                            <p:strVal val="#ppt_x"/>
                                          </p:val>
                                        </p:tav>
                                        <p:tav tm="100000">
                                          <p:val>
                                            <p:strVal val="#ppt_x"/>
                                          </p:val>
                                        </p:tav>
                                      </p:tavLst>
                                    </p:anim>
                                    <p:anim calcmode="lin" valueType="num">
                                      <p:cBhvr additive="base">
                                        <p:cTn id="29" dur="500" fill="hold"/>
                                        <p:tgtEl>
                                          <p:spTgt spid="151"/>
                                        </p:tgtEl>
                                        <p:attrNameLst>
                                          <p:attrName>ppt_y</p:attrName>
                                        </p:attrNameLst>
                                      </p:cBhvr>
                                      <p:tavLst>
                                        <p:tav tm="0">
                                          <p:val>
                                            <p:strVal val="0-#ppt_h/2"/>
                                          </p:val>
                                        </p:tav>
                                        <p:tav tm="100000">
                                          <p:val>
                                            <p:strVal val="#ppt_y"/>
                                          </p:val>
                                        </p:tav>
                                      </p:tavLst>
                                    </p:anim>
                                  </p:childTnLst>
                                </p:cTn>
                              </p:par>
                              <p:par>
                                <p:cTn id="30" presetID="2" presetClass="entr" presetSubtype="1" decel="100000" fill="hold" nodeType="withEffect">
                                  <p:stCondLst>
                                    <p:cond delay="740"/>
                                  </p:stCondLst>
                                  <p:childTnLst>
                                    <p:set>
                                      <p:cBhvr>
                                        <p:cTn id="31" dur="1" fill="hold">
                                          <p:stCondLst>
                                            <p:cond delay="0"/>
                                          </p:stCondLst>
                                        </p:cTn>
                                        <p:tgtEl>
                                          <p:spTgt spid="156"/>
                                        </p:tgtEl>
                                        <p:attrNameLst>
                                          <p:attrName>style.visibility</p:attrName>
                                        </p:attrNameLst>
                                      </p:cBhvr>
                                      <p:to>
                                        <p:strVal val="visible"/>
                                      </p:to>
                                    </p:set>
                                    <p:anim calcmode="lin" valueType="num">
                                      <p:cBhvr additive="base">
                                        <p:cTn id="32" dur="500" fill="hold"/>
                                        <p:tgtEl>
                                          <p:spTgt spid="156"/>
                                        </p:tgtEl>
                                        <p:attrNameLst>
                                          <p:attrName>ppt_x</p:attrName>
                                        </p:attrNameLst>
                                      </p:cBhvr>
                                      <p:tavLst>
                                        <p:tav tm="0">
                                          <p:val>
                                            <p:strVal val="#ppt_x"/>
                                          </p:val>
                                        </p:tav>
                                        <p:tav tm="100000">
                                          <p:val>
                                            <p:strVal val="#ppt_x"/>
                                          </p:val>
                                        </p:tav>
                                      </p:tavLst>
                                    </p:anim>
                                    <p:anim calcmode="lin" valueType="num">
                                      <p:cBhvr additive="base">
                                        <p:cTn id="33" dur="500" fill="hold"/>
                                        <p:tgtEl>
                                          <p:spTgt spid="156"/>
                                        </p:tgtEl>
                                        <p:attrNameLst>
                                          <p:attrName>ppt_y</p:attrName>
                                        </p:attrNameLst>
                                      </p:cBhvr>
                                      <p:tavLst>
                                        <p:tav tm="0">
                                          <p:val>
                                            <p:strVal val="0-#ppt_h/2"/>
                                          </p:val>
                                        </p:tav>
                                        <p:tav tm="100000">
                                          <p:val>
                                            <p:strVal val="#ppt_y"/>
                                          </p:val>
                                        </p:tav>
                                      </p:tavLst>
                                    </p:anim>
                                  </p:childTnLst>
                                </p:cTn>
                              </p:par>
                              <p:par>
                                <p:cTn id="34" presetID="2" presetClass="entr" presetSubtype="1" decel="100000" fill="hold" nodeType="withEffect">
                                  <p:stCondLst>
                                    <p:cond delay="750"/>
                                  </p:stCondLst>
                                  <p:childTnLst>
                                    <p:set>
                                      <p:cBhvr>
                                        <p:cTn id="35" dur="1" fill="hold">
                                          <p:stCondLst>
                                            <p:cond delay="0"/>
                                          </p:stCondLst>
                                        </p:cTn>
                                        <p:tgtEl>
                                          <p:spTgt spid="161"/>
                                        </p:tgtEl>
                                        <p:attrNameLst>
                                          <p:attrName>style.visibility</p:attrName>
                                        </p:attrNameLst>
                                      </p:cBhvr>
                                      <p:to>
                                        <p:strVal val="visible"/>
                                      </p:to>
                                    </p:set>
                                    <p:anim calcmode="lin" valueType="num">
                                      <p:cBhvr additive="base">
                                        <p:cTn id="36" dur="500" fill="hold"/>
                                        <p:tgtEl>
                                          <p:spTgt spid="161"/>
                                        </p:tgtEl>
                                        <p:attrNameLst>
                                          <p:attrName>ppt_x</p:attrName>
                                        </p:attrNameLst>
                                      </p:cBhvr>
                                      <p:tavLst>
                                        <p:tav tm="0">
                                          <p:val>
                                            <p:strVal val="#ppt_x"/>
                                          </p:val>
                                        </p:tav>
                                        <p:tav tm="100000">
                                          <p:val>
                                            <p:strVal val="#ppt_x"/>
                                          </p:val>
                                        </p:tav>
                                      </p:tavLst>
                                    </p:anim>
                                    <p:anim calcmode="lin" valueType="num">
                                      <p:cBhvr additive="base">
                                        <p:cTn id="37" dur="500" fill="hold"/>
                                        <p:tgtEl>
                                          <p:spTgt spid="161"/>
                                        </p:tgtEl>
                                        <p:attrNameLst>
                                          <p:attrName>ppt_y</p:attrName>
                                        </p:attrNameLst>
                                      </p:cBhvr>
                                      <p:tavLst>
                                        <p:tav tm="0">
                                          <p:val>
                                            <p:strVal val="0-#ppt_h/2"/>
                                          </p:val>
                                        </p:tav>
                                        <p:tav tm="100000">
                                          <p:val>
                                            <p:strVal val="#ppt_y"/>
                                          </p:val>
                                        </p:tav>
                                      </p:tavLst>
                                    </p:anim>
                                  </p:childTnLst>
                                </p:cTn>
                              </p:par>
                              <p:par>
                                <p:cTn id="38" presetID="2" presetClass="entr" presetSubtype="1" decel="100000" fill="hold" nodeType="withEffect">
                                  <p:stCondLst>
                                    <p:cond delay="760"/>
                                  </p:stCondLst>
                                  <p:childTnLst>
                                    <p:set>
                                      <p:cBhvr>
                                        <p:cTn id="39" dur="1" fill="hold">
                                          <p:stCondLst>
                                            <p:cond delay="0"/>
                                          </p:stCondLst>
                                        </p:cTn>
                                        <p:tgtEl>
                                          <p:spTgt spid="166"/>
                                        </p:tgtEl>
                                        <p:attrNameLst>
                                          <p:attrName>style.visibility</p:attrName>
                                        </p:attrNameLst>
                                      </p:cBhvr>
                                      <p:to>
                                        <p:strVal val="visible"/>
                                      </p:to>
                                    </p:set>
                                    <p:anim calcmode="lin" valueType="num">
                                      <p:cBhvr additive="base">
                                        <p:cTn id="40" dur="500" fill="hold"/>
                                        <p:tgtEl>
                                          <p:spTgt spid="166"/>
                                        </p:tgtEl>
                                        <p:attrNameLst>
                                          <p:attrName>ppt_x</p:attrName>
                                        </p:attrNameLst>
                                      </p:cBhvr>
                                      <p:tavLst>
                                        <p:tav tm="0">
                                          <p:val>
                                            <p:strVal val="#ppt_x"/>
                                          </p:val>
                                        </p:tav>
                                        <p:tav tm="100000">
                                          <p:val>
                                            <p:strVal val="#ppt_x"/>
                                          </p:val>
                                        </p:tav>
                                      </p:tavLst>
                                    </p:anim>
                                    <p:anim calcmode="lin" valueType="num">
                                      <p:cBhvr additive="base">
                                        <p:cTn id="41" dur="500" fill="hold"/>
                                        <p:tgtEl>
                                          <p:spTgt spid="166"/>
                                        </p:tgtEl>
                                        <p:attrNameLst>
                                          <p:attrName>ppt_y</p:attrName>
                                        </p:attrNameLst>
                                      </p:cBhvr>
                                      <p:tavLst>
                                        <p:tav tm="0">
                                          <p:val>
                                            <p:strVal val="0-#ppt_h/2"/>
                                          </p:val>
                                        </p:tav>
                                        <p:tav tm="100000">
                                          <p:val>
                                            <p:strVal val="#ppt_y"/>
                                          </p:val>
                                        </p:tav>
                                      </p:tavLst>
                                    </p:anim>
                                  </p:childTnLst>
                                </p:cTn>
                              </p:par>
                              <p:par>
                                <p:cTn id="42" presetID="2" presetClass="entr" presetSubtype="1" decel="100000" fill="hold" nodeType="withEffect">
                                  <p:stCondLst>
                                    <p:cond delay="730"/>
                                  </p:stCondLst>
                                  <p:childTnLst>
                                    <p:set>
                                      <p:cBhvr>
                                        <p:cTn id="43" dur="1" fill="hold">
                                          <p:stCondLst>
                                            <p:cond delay="0"/>
                                          </p:stCondLst>
                                        </p:cTn>
                                        <p:tgtEl>
                                          <p:spTgt spid="176"/>
                                        </p:tgtEl>
                                        <p:attrNameLst>
                                          <p:attrName>style.visibility</p:attrName>
                                        </p:attrNameLst>
                                      </p:cBhvr>
                                      <p:to>
                                        <p:strVal val="visible"/>
                                      </p:to>
                                    </p:set>
                                    <p:anim calcmode="lin" valueType="num">
                                      <p:cBhvr additive="base">
                                        <p:cTn id="44" dur="500" fill="hold"/>
                                        <p:tgtEl>
                                          <p:spTgt spid="176"/>
                                        </p:tgtEl>
                                        <p:attrNameLst>
                                          <p:attrName>ppt_x</p:attrName>
                                        </p:attrNameLst>
                                      </p:cBhvr>
                                      <p:tavLst>
                                        <p:tav tm="0">
                                          <p:val>
                                            <p:strVal val="#ppt_x"/>
                                          </p:val>
                                        </p:tav>
                                        <p:tav tm="100000">
                                          <p:val>
                                            <p:strVal val="#ppt_x"/>
                                          </p:val>
                                        </p:tav>
                                      </p:tavLst>
                                    </p:anim>
                                    <p:anim calcmode="lin" valueType="num">
                                      <p:cBhvr additive="base">
                                        <p:cTn id="45" dur="500" fill="hold"/>
                                        <p:tgtEl>
                                          <p:spTgt spid="176"/>
                                        </p:tgtEl>
                                        <p:attrNameLst>
                                          <p:attrName>ppt_y</p:attrName>
                                        </p:attrNameLst>
                                      </p:cBhvr>
                                      <p:tavLst>
                                        <p:tav tm="0">
                                          <p:val>
                                            <p:strVal val="0-#ppt_h/2"/>
                                          </p:val>
                                        </p:tav>
                                        <p:tav tm="100000">
                                          <p:val>
                                            <p:strVal val="#ppt_y"/>
                                          </p:val>
                                        </p:tav>
                                      </p:tavLst>
                                    </p:anim>
                                  </p:childTnLst>
                                </p:cTn>
                              </p:par>
                              <p:par>
                                <p:cTn id="46" presetID="2" presetClass="entr" presetSubtype="1" decel="100000" fill="hold" nodeType="withEffect">
                                  <p:stCondLst>
                                    <p:cond delay="740"/>
                                  </p:stCondLst>
                                  <p:childTnLst>
                                    <p:set>
                                      <p:cBhvr>
                                        <p:cTn id="47" dur="1" fill="hold">
                                          <p:stCondLst>
                                            <p:cond delay="0"/>
                                          </p:stCondLst>
                                        </p:cTn>
                                        <p:tgtEl>
                                          <p:spTgt spid="182"/>
                                        </p:tgtEl>
                                        <p:attrNameLst>
                                          <p:attrName>style.visibility</p:attrName>
                                        </p:attrNameLst>
                                      </p:cBhvr>
                                      <p:to>
                                        <p:strVal val="visible"/>
                                      </p:to>
                                    </p:set>
                                    <p:anim calcmode="lin" valueType="num">
                                      <p:cBhvr additive="base">
                                        <p:cTn id="48" dur="500" fill="hold"/>
                                        <p:tgtEl>
                                          <p:spTgt spid="182"/>
                                        </p:tgtEl>
                                        <p:attrNameLst>
                                          <p:attrName>ppt_x</p:attrName>
                                        </p:attrNameLst>
                                      </p:cBhvr>
                                      <p:tavLst>
                                        <p:tav tm="0">
                                          <p:val>
                                            <p:strVal val="#ppt_x"/>
                                          </p:val>
                                        </p:tav>
                                        <p:tav tm="100000">
                                          <p:val>
                                            <p:strVal val="#ppt_x"/>
                                          </p:val>
                                        </p:tav>
                                      </p:tavLst>
                                    </p:anim>
                                    <p:anim calcmode="lin" valueType="num">
                                      <p:cBhvr additive="base">
                                        <p:cTn id="49" dur="500" fill="hold"/>
                                        <p:tgtEl>
                                          <p:spTgt spid="182"/>
                                        </p:tgtEl>
                                        <p:attrNameLst>
                                          <p:attrName>ppt_y</p:attrName>
                                        </p:attrNameLst>
                                      </p:cBhvr>
                                      <p:tavLst>
                                        <p:tav tm="0">
                                          <p:val>
                                            <p:strVal val="0-#ppt_h/2"/>
                                          </p:val>
                                        </p:tav>
                                        <p:tav tm="100000">
                                          <p:val>
                                            <p:strVal val="#ppt_y"/>
                                          </p:val>
                                        </p:tav>
                                      </p:tavLst>
                                    </p:anim>
                                  </p:childTnLst>
                                </p:cTn>
                              </p:par>
                              <p:par>
                                <p:cTn id="50" presetID="2" presetClass="entr" presetSubtype="1" decel="100000" fill="hold" nodeType="withEffect">
                                  <p:stCondLst>
                                    <p:cond delay="740"/>
                                  </p:stCondLst>
                                  <p:childTnLst>
                                    <p:set>
                                      <p:cBhvr>
                                        <p:cTn id="51" dur="1" fill="hold">
                                          <p:stCondLst>
                                            <p:cond delay="0"/>
                                          </p:stCondLst>
                                        </p:cTn>
                                        <p:tgtEl>
                                          <p:spTgt spid="192"/>
                                        </p:tgtEl>
                                        <p:attrNameLst>
                                          <p:attrName>style.visibility</p:attrName>
                                        </p:attrNameLst>
                                      </p:cBhvr>
                                      <p:to>
                                        <p:strVal val="visible"/>
                                      </p:to>
                                    </p:set>
                                    <p:anim calcmode="lin" valueType="num">
                                      <p:cBhvr additive="base">
                                        <p:cTn id="52" dur="500" fill="hold"/>
                                        <p:tgtEl>
                                          <p:spTgt spid="192"/>
                                        </p:tgtEl>
                                        <p:attrNameLst>
                                          <p:attrName>ppt_x</p:attrName>
                                        </p:attrNameLst>
                                      </p:cBhvr>
                                      <p:tavLst>
                                        <p:tav tm="0">
                                          <p:val>
                                            <p:strVal val="#ppt_x"/>
                                          </p:val>
                                        </p:tav>
                                        <p:tav tm="100000">
                                          <p:val>
                                            <p:strVal val="#ppt_x"/>
                                          </p:val>
                                        </p:tav>
                                      </p:tavLst>
                                    </p:anim>
                                    <p:anim calcmode="lin" valueType="num">
                                      <p:cBhvr additive="base">
                                        <p:cTn id="53" dur="500" fill="hold"/>
                                        <p:tgtEl>
                                          <p:spTgt spid="192"/>
                                        </p:tgtEl>
                                        <p:attrNameLst>
                                          <p:attrName>ppt_y</p:attrName>
                                        </p:attrNameLst>
                                      </p:cBhvr>
                                      <p:tavLst>
                                        <p:tav tm="0">
                                          <p:val>
                                            <p:strVal val="0-#ppt_h/2"/>
                                          </p:val>
                                        </p:tav>
                                        <p:tav tm="100000">
                                          <p:val>
                                            <p:strVal val="#ppt_y"/>
                                          </p:val>
                                        </p:tav>
                                      </p:tavLst>
                                    </p:anim>
                                  </p:childTnLst>
                                </p:cTn>
                              </p:par>
                              <p:par>
                                <p:cTn id="54" presetID="2" presetClass="entr" presetSubtype="1" decel="100000" fill="hold" nodeType="withEffect">
                                  <p:stCondLst>
                                    <p:cond delay="750"/>
                                  </p:stCondLst>
                                  <p:childTnLst>
                                    <p:set>
                                      <p:cBhvr>
                                        <p:cTn id="55" dur="1" fill="hold">
                                          <p:stCondLst>
                                            <p:cond delay="0"/>
                                          </p:stCondLst>
                                        </p:cTn>
                                        <p:tgtEl>
                                          <p:spTgt spid="197"/>
                                        </p:tgtEl>
                                        <p:attrNameLst>
                                          <p:attrName>style.visibility</p:attrName>
                                        </p:attrNameLst>
                                      </p:cBhvr>
                                      <p:to>
                                        <p:strVal val="visible"/>
                                      </p:to>
                                    </p:set>
                                    <p:anim calcmode="lin" valueType="num">
                                      <p:cBhvr additive="base">
                                        <p:cTn id="56" dur="500" fill="hold"/>
                                        <p:tgtEl>
                                          <p:spTgt spid="197"/>
                                        </p:tgtEl>
                                        <p:attrNameLst>
                                          <p:attrName>ppt_x</p:attrName>
                                        </p:attrNameLst>
                                      </p:cBhvr>
                                      <p:tavLst>
                                        <p:tav tm="0">
                                          <p:val>
                                            <p:strVal val="#ppt_x"/>
                                          </p:val>
                                        </p:tav>
                                        <p:tav tm="100000">
                                          <p:val>
                                            <p:strVal val="#ppt_x"/>
                                          </p:val>
                                        </p:tav>
                                      </p:tavLst>
                                    </p:anim>
                                    <p:anim calcmode="lin" valueType="num">
                                      <p:cBhvr additive="base">
                                        <p:cTn id="57" dur="500" fill="hold"/>
                                        <p:tgtEl>
                                          <p:spTgt spid="197"/>
                                        </p:tgtEl>
                                        <p:attrNameLst>
                                          <p:attrName>ppt_y</p:attrName>
                                        </p:attrNameLst>
                                      </p:cBhvr>
                                      <p:tavLst>
                                        <p:tav tm="0">
                                          <p:val>
                                            <p:strVal val="0-#ppt_h/2"/>
                                          </p:val>
                                        </p:tav>
                                        <p:tav tm="100000">
                                          <p:val>
                                            <p:strVal val="#ppt_y"/>
                                          </p:val>
                                        </p:tav>
                                      </p:tavLst>
                                    </p:anim>
                                  </p:childTnLst>
                                </p:cTn>
                              </p:par>
                              <p:par>
                                <p:cTn id="58" presetID="2" presetClass="entr" presetSubtype="1" decel="100000" fill="hold" nodeType="withEffect">
                                  <p:stCondLst>
                                    <p:cond delay="760"/>
                                  </p:stCondLst>
                                  <p:childTnLst>
                                    <p:set>
                                      <p:cBhvr>
                                        <p:cTn id="59" dur="1" fill="hold">
                                          <p:stCondLst>
                                            <p:cond delay="0"/>
                                          </p:stCondLst>
                                        </p:cTn>
                                        <p:tgtEl>
                                          <p:spTgt spid="200"/>
                                        </p:tgtEl>
                                        <p:attrNameLst>
                                          <p:attrName>style.visibility</p:attrName>
                                        </p:attrNameLst>
                                      </p:cBhvr>
                                      <p:to>
                                        <p:strVal val="visible"/>
                                      </p:to>
                                    </p:set>
                                    <p:anim calcmode="lin" valueType="num">
                                      <p:cBhvr additive="base">
                                        <p:cTn id="60" dur="500" fill="hold"/>
                                        <p:tgtEl>
                                          <p:spTgt spid="200"/>
                                        </p:tgtEl>
                                        <p:attrNameLst>
                                          <p:attrName>ppt_x</p:attrName>
                                        </p:attrNameLst>
                                      </p:cBhvr>
                                      <p:tavLst>
                                        <p:tav tm="0">
                                          <p:val>
                                            <p:strVal val="#ppt_x"/>
                                          </p:val>
                                        </p:tav>
                                        <p:tav tm="100000">
                                          <p:val>
                                            <p:strVal val="#ppt_x"/>
                                          </p:val>
                                        </p:tav>
                                      </p:tavLst>
                                    </p:anim>
                                    <p:anim calcmode="lin" valueType="num">
                                      <p:cBhvr additive="base">
                                        <p:cTn id="61" dur="500" fill="hold"/>
                                        <p:tgtEl>
                                          <p:spTgt spid="200"/>
                                        </p:tgtEl>
                                        <p:attrNameLst>
                                          <p:attrName>ppt_y</p:attrName>
                                        </p:attrNameLst>
                                      </p:cBhvr>
                                      <p:tavLst>
                                        <p:tav tm="0">
                                          <p:val>
                                            <p:strVal val="0-#ppt_h/2"/>
                                          </p:val>
                                        </p:tav>
                                        <p:tav tm="100000">
                                          <p:val>
                                            <p:strVal val="#ppt_y"/>
                                          </p:val>
                                        </p:tav>
                                      </p:tavLst>
                                    </p:anim>
                                  </p:childTnLst>
                                </p:cTn>
                              </p:par>
                              <p:par>
                                <p:cTn id="62" presetID="2" presetClass="entr" presetSubtype="1" decel="100000" fill="hold" nodeType="withEffect">
                                  <p:stCondLst>
                                    <p:cond delay="710"/>
                                  </p:stCondLst>
                                  <p:childTnLst>
                                    <p:set>
                                      <p:cBhvr>
                                        <p:cTn id="63" dur="1" fill="hold">
                                          <p:stCondLst>
                                            <p:cond delay="0"/>
                                          </p:stCondLst>
                                        </p:cTn>
                                        <p:tgtEl>
                                          <p:spTgt spid="203"/>
                                        </p:tgtEl>
                                        <p:attrNameLst>
                                          <p:attrName>style.visibility</p:attrName>
                                        </p:attrNameLst>
                                      </p:cBhvr>
                                      <p:to>
                                        <p:strVal val="visible"/>
                                      </p:to>
                                    </p:set>
                                    <p:anim calcmode="lin" valueType="num">
                                      <p:cBhvr additive="base">
                                        <p:cTn id="64" dur="500" fill="hold"/>
                                        <p:tgtEl>
                                          <p:spTgt spid="203"/>
                                        </p:tgtEl>
                                        <p:attrNameLst>
                                          <p:attrName>ppt_x</p:attrName>
                                        </p:attrNameLst>
                                      </p:cBhvr>
                                      <p:tavLst>
                                        <p:tav tm="0">
                                          <p:val>
                                            <p:strVal val="#ppt_x"/>
                                          </p:val>
                                        </p:tav>
                                        <p:tav tm="100000">
                                          <p:val>
                                            <p:strVal val="#ppt_x"/>
                                          </p:val>
                                        </p:tav>
                                      </p:tavLst>
                                    </p:anim>
                                    <p:anim calcmode="lin" valueType="num">
                                      <p:cBhvr additive="base">
                                        <p:cTn id="65" dur="500" fill="hold"/>
                                        <p:tgtEl>
                                          <p:spTgt spid="203"/>
                                        </p:tgtEl>
                                        <p:attrNameLst>
                                          <p:attrName>ppt_y</p:attrName>
                                        </p:attrNameLst>
                                      </p:cBhvr>
                                      <p:tavLst>
                                        <p:tav tm="0">
                                          <p:val>
                                            <p:strVal val="0-#ppt_h/2"/>
                                          </p:val>
                                        </p:tav>
                                        <p:tav tm="100000">
                                          <p:val>
                                            <p:strVal val="#ppt_y"/>
                                          </p:val>
                                        </p:tav>
                                      </p:tavLst>
                                    </p:anim>
                                  </p:childTnLst>
                                </p:cTn>
                              </p:par>
                              <p:par>
                                <p:cTn id="66" presetID="2" presetClass="entr" presetSubtype="1" decel="100000" fill="hold" nodeType="withEffect">
                                  <p:stCondLst>
                                    <p:cond delay="720"/>
                                  </p:stCondLst>
                                  <p:childTnLst>
                                    <p:set>
                                      <p:cBhvr>
                                        <p:cTn id="67" dur="1" fill="hold">
                                          <p:stCondLst>
                                            <p:cond delay="0"/>
                                          </p:stCondLst>
                                        </p:cTn>
                                        <p:tgtEl>
                                          <p:spTgt spid="208"/>
                                        </p:tgtEl>
                                        <p:attrNameLst>
                                          <p:attrName>style.visibility</p:attrName>
                                        </p:attrNameLst>
                                      </p:cBhvr>
                                      <p:to>
                                        <p:strVal val="visible"/>
                                      </p:to>
                                    </p:set>
                                    <p:anim calcmode="lin" valueType="num">
                                      <p:cBhvr additive="base">
                                        <p:cTn id="68" dur="500" fill="hold"/>
                                        <p:tgtEl>
                                          <p:spTgt spid="208"/>
                                        </p:tgtEl>
                                        <p:attrNameLst>
                                          <p:attrName>ppt_x</p:attrName>
                                        </p:attrNameLst>
                                      </p:cBhvr>
                                      <p:tavLst>
                                        <p:tav tm="0">
                                          <p:val>
                                            <p:strVal val="#ppt_x"/>
                                          </p:val>
                                        </p:tav>
                                        <p:tav tm="100000">
                                          <p:val>
                                            <p:strVal val="#ppt_x"/>
                                          </p:val>
                                        </p:tav>
                                      </p:tavLst>
                                    </p:anim>
                                    <p:anim calcmode="lin" valueType="num">
                                      <p:cBhvr additive="base">
                                        <p:cTn id="69" dur="500" fill="hold"/>
                                        <p:tgtEl>
                                          <p:spTgt spid="208"/>
                                        </p:tgtEl>
                                        <p:attrNameLst>
                                          <p:attrName>ppt_y</p:attrName>
                                        </p:attrNameLst>
                                      </p:cBhvr>
                                      <p:tavLst>
                                        <p:tav tm="0">
                                          <p:val>
                                            <p:strVal val="0-#ppt_h/2"/>
                                          </p:val>
                                        </p:tav>
                                        <p:tav tm="100000">
                                          <p:val>
                                            <p:strVal val="#ppt_y"/>
                                          </p:val>
                                        </p:tav>
                                      </p:tavLst>
                                    </p:anim>
                                  </p:childTnLst>
                                </p:cTn>
                              </p:par>
                              <p:par>
                                <p:cTn id="70" presetID="2" presetClass="entr" presetSubtype="1" decel="100000" fill="hold" nodeType="withEffect">
                                  <p:stCondLst>
                                    <p:cond delay="730"/>
                                  </p:stCondLst>
                                  <p:childTnLst>
                                    <p:set>
                                      <p:cBhvr>
                                        <p:cTn id="71" dur="1" fill="hold">
                                          <p:stCondLst>
                                            <p:cond delay="0"/>
                                          </p:stCondLst>
                                        </p:cTn>
                                        <p:tgtEl>
                                          <p:spTgt spid="213"/>
                                        </p:tgtEl>
                                        <p:attrNameLst>
                                          <p:attrName>style.visibility</p:attrName>
                                        </p:attrNameLst>
                                      </p:cBhvr>
                                      <p:to>
                                        <p:strVal val="visible"/>
                                      </p:to>
                                    </p:set>
                                    <p:anim calcmode="lin" valueType="num">
                                      <p:cBhvr additive="base">
                                        <p:cTn id="72" dur="500" fill="hold"/>
                                        <p:tgtEl>
                                          <p:spTgt spid="213"/>
                                        </p:tgtEl>
                                        <p:attrNameLst>
                                          <p:attrName>ppt_x</p:attrName>
                                        </p:attrNameLst>
                                      </p:cBhvr>
                                      <p:tavLst>
                                        <p:tav tm="0">
                                          <p:val>
                                            <p:strVal val="#ppt_x"/>
                                          </p:val>
                                        </p:tav>
                                        <p:tav tm="100000">
                                          <p:val>
                                            <p:strVal val="#ppt_x"/>
                                          </p:val>
                                        </p:tav>
                                      </p:tavLst>
                                    </p:anim>
                                    <p:anim calcmode="lin" valueType="num">
                                      <p:cBhvr additive="base">
                                        <p:cTn id="73" dur="500" fill="hold"/>
                                        <p:tgtEl>
                                          <p:spTgt spid="213"/>
                                        </p:tgtEl>
                                        <p:attrNameLst>
                                          <p:attrName>ppt_y</p:attrName>
                                        </p:attrNameLst>
                                      </p:cBhvr>
                                      <p:tavLst>
                                        <p:tav tm="0">
                                          <p:val>
                                            <p:strVal val="0-#ppt_h/2"/>
                                          </p:val>
                                        </p:tav>
                                        <p:tav tm="100000">
                                          <p:val>
                                            <p:strVal val="#ppt_y"/>
                                          </p:val>
                                        </p:tav>
                                      </p:tavLst>
                                    </p:anim>
                                  </p:childTnLst>
                                </p:cTn>
                              </p:par>
                              <p:par>
                                <p:cTn id="74" presetID="2" presetClass="entr" presetSubtype="1" decel="100000" fill="hold" nodeType="withEffect">
                                  <p:stCondLst>
                                    <p:cond delay="740"/>
                                  </p:stCondLst>
                                  <p:childTnLst>
                                    <p:set>
                                      <p:cBhvr>
                                        <p:cTn id="75" dur="1" fill="hold">
                                          <p:stCondLst>
                                            <p:cond delay="0"/>
                                          </p:stCondLst>
                                        </p:cTn>
                                        <p:tgtEl>
                                          <p:spTgt spid="218"/>
                                        </p:tgtEl>
                                        <p:attrNameLst>
                                          <p:attrName>style.visibility</p:attrName>
                                        </p:attrNameLst>
                                      </p:cBhvr>
                                      <p:to>
                                        <p:strVal val="visible"/>
                                      </p:to>
                                    </p:set>
                                    <p:anim calcmode="lin" valueType="num">
                                      <p:cBhvr additive="base">
                                        <p:cTn id="76" dur="500" fill="hold"/>
                                        <p:tgtEl>
                                          <p:spTgt spid="218"/>
                                        </p:tgtEl>
                                        <p:attrNameLst>
                                          <p:attrName>ppt_x</p:attrName>
                                        </p:attrNameLst>
                                      </p:cBhvr>
                                      <p:tavLst>
                                        <p:tav tm="0">
                                          <p:val>
                                            <p:strVal val="#ppt_x"/>
                                          </p:val>
                                        </p:tav>
                                        <p:tav tm="100000">
                                          <p:val>
                                            <p:strVal val="#ppt_x"/>
                                          </p:val>
                                        </p:tav>
                                      </p:tavLst>
                                    </p:anim>
                                    <p:anim calcmode="lin" valueType="num">
                                      <p:cBhvr additive="base">
                                        <p:cTn id="77" dur="500" fill="hold"/>
                                        <p:tgtEl>
                                          <p:spTgt spid="218"/>
                                        </p:tgtEl>
                                        <p:attrNameLst>
                                          <p:attrName>ppt_y</p:attrName>
                                        </p:attrNameLst>
                                      </p:cBhvr>
                                      <p:tavLst>
                                        <p:tav tm="0">
                                          <p:val>
                                            <p:strVal val="0-#ppt_h/2"/>
                                          </p:val>
                                        </p:tav>
                                        <p:tav tm="100000">
                                          <p:val>
                                            <p:strVal val="#ppt_y"/>
                                          </p:val>
                                        </p:tav>
                                      </p:tavLst>
                                    </p:anim>
                                  </p:childTnLst>
                                </p:cTn>
                              </p:par>
                              <p:par>
                                <p:cTn id="78" presetID="2" presetClass="entr" presetSubtype="1" decel="100000" fill="hold" nodeType="withEffect">
                                  <p:stCondLst>
                                    <p:cond delay="750"/>
                                  </p:stCondLst>
                                  <p:childTnLst>
                                    <p:set>
                                      <p:cBhvr>
                                        <p:cTn id="79" dur="1" fill="hold">
                                          <p:stCondLst>
                                            <p:cond delay="0"/>
                                          </p:stCondLst>
                                        </p:cTn>
                                        <p:tgtEl>
                                          <p:spTgt spid="223"/>
                                        </p:tgtEl>
                                        <p:attrNameLst>
                                          <p:attrName>style.visibility</p:attrName>
                                        </p:attrNameLst>
                                      </p:cBhvr>
                                      <p:to>
                                        <p:strVal val="visible"/>
                                      </p:to>
                                    </p:set>
                                    <p:anim calcmode="lin" valueType="num">
                                      <p:cBhvr additive="base">
                                        <p:cTn id="80" dur="500" fill="hold"/>
                                        <p:tgtEl>
                                          <p:spTgt spid="223"/>
                                        </p:tgtEl>
                                        <p:attrNameLst>
                                          <p:attrName>ppt_x</p:attrName>
                                        </p:attrNameLst>
                                      </p:cBhvr>
                                      <p:tavLst>
                                        <p:tav tm="0">
                                          <p:val>
                                            <p:strVal val="#ppt_x"/>
                                          </p:val>
                                        </p:tav>
                                        <p:tav tm="100000">
                                          <p:val>
                                            <p:strVal val="#ppt_x"/>
                                          </p:val>
                                        </p:tav>
                                      </p:tavLst>
                                    </p:anim>
                                    <p:anim calcmode="lin" valueType="num">
                                      <p:cBhvr additive="base">
                                        <p:cTn id="81" dur="500" fill="hold"/>
                                        <p:tgtEl>
                                          <p:spTgt spid="223"/>
                                        </p:tgtEl>
                                        <p:attrNameLst>
                                          <p:attrName>ppt_y</p:attrName>
                                        </p:attrNameLst>
                                      </p:cBhvr>
                                      <p:tavLst>
                                        <p:tav tm="0">
                                          <p:val>
                                            <p:strVal val="0-#ppt_h/2"/>
                                          </p:val>
                                        </p:tav>
                                        <p:tav tm="100000">
                                          <p:val>
                                            <p:strVal val="#ppt_y"/>
                                          </p:val>
                                        </p:tav>
                                      </p:tavLst>
                                    </p:anim>
                                  </p:childTnLst>
                                </p:cTn>
                              </p:par>
                              <p:par>
                                <p:cTn id="82" presetID="2" presetClass="entr" presetSubtype="1" decel="100000" fill="hold" nodeType="withEffect">
                                  <p:stCondLst>
                                    <p:cond delay="760"/>
                                  </p:stCondLst>
                                  <p:childTnLst>
                                    <p:set>
                                      <p:cBhvr>
                                        <p:cTn id="83" dur="1" fill="hold">
                                          <p:stCondLst>
                                            <p:cond delay="0"/>
                                          </p:stCondLst>
                                        </p:cTn>
                                        <p:tgtEl>
                                          <p:spTgt spid="229"/>
                                        </p:tgtEl>
                                        <p:attrNameLst>
                                          <p:attrName>style.visibility</p:attrName>
                                        </p:attrNameLst>
                                      </p:cBhvr>
                                      <p:to>
                                        <p:strVal val="visible"/>
                                      </p:to>
                                    </p:set>
                                    <p:anim calcmode="lin" valueType="num">
                                      <p:cBhvr additive="base">
                                        <p:cTn id="84" dur="500" fill="hold"/>
                                        <p:tgtEl>
                                          <p:spTgt spid="229"/>
                                        </p:tgtEl>
                                        <p:attrNameLst>
                                          <p:attrName>ppt_x</p:attrName>
                                        </p:attrNameLst>
                                      </p:cBhvr>
                                      <p:tavLst>
                                        <p:tav tm="0">
                                          <p:val>
                                            <p:strVal val="#ppt_x"/>
                                          </p:val>
                                        </p:tav>
                                        <p:tav tm="100000">
                                          <p:val>
                                            <p:strVal val="#ppt_x"/>
                                          </p:val>
                                        </p:tav>
                                      </p:tavLst>
                                    </p:anim>
                                    <p:anim calcmode="lin" valueType="num">
                                      <p:cBhvr additive="base">
                                        <p:cTn id="85" dur="500" fill="hold"/>
                                        <p:tgtEl>
                                          <p:spTgt spid="229"/>
                                        </p:tgtEl>
                                        <p:attrNameLst>
                                          <p:attrName>ppt_y</p:attrName>
                                        </p:attrNameLst>
                                      </p:cBhvr>
                                      <p:tavLst>
                                        <p:tav tm="0">
                                          <p:val>
                                            <p:strVal val="0-#ppt_h/2"/>
                                          </p:val>
                                        </p:tav>
                                        <p:tav tm="100000">
                                          <p:val>
                                            <p:strVal val="#ppt_y"/>
                                          </p:val>
                                        </p:tav>
                                      </p:tavLst>
                                    </p:anim>
                                  </p:childTnLst>
                                </p:cTn>
                              </p:par>
                              <p:par>
                                <p:cTn id="86" presetID="2" presetClass="entr" presetSubtype="1" decel="100000" fill="hold" nodeType="withEffect">
                                  <p:stCondLst>
                                    <p:cond delay="770"/>
                                  </p:stCondLst>
                                  <p:childTnLst>
                                    <p:set>
                                      <p:cBhvr>
                                        <p:cTn id="87" dur="1" fill="hold">
                                          <p:stCondLst>
                                            <p:cond delay="0"/>
                                          </p:stCondLst>
                                        </p:cTn>
                                        <p:tgtEl>
                                          <p:spTgt spid="246"/>
                                        </p:tgtEl>
                                        <p:attrNameLst>
                                          <p:attrName>style.visibility</p:attrName>
                                        </p:attrNameLst>
                                      </p:cBhvr>
                                      <p:to>
                                        <p:strVal val="visible"/>
                                      </p:to>
                                    </p:set>
                                    <p:anim calcmode="lin" valueType="num">
                                      <p:cBhvr additive="base">
                                        <p:cTn id="88" dur="500" fill="hold"/>
                                        <p:tgtEl>
                                          <p:spTgt spid="246"/>
                                        </p:tgtEl>
                                        <p:attrNameLst>
                                          <p:attrName>ppt_x</p:attrName>
                                        </p:attrNameLst>
                                      </p:cBhvr>
                                      <p:tavLst>
                                        <p:tav tm="0">
                                          <p:val>
                                            <p:strVal val="#ppt_x"/>
                                          </p:val>
                                        </p:tav>
                                        <p:tav tm="100000">
                                          <p:val>
                                            <p:strVal val="#ppt_x"/>
                                          </p:val>
                                        </p:tav>
                                      </p:tavLst>
                                    </p:anim>
                                    <p:anim calcmode="lin" valueType="num">
                                      <p:cBhvr additive="base">
                                        <p:cTn id="89" dur="500" fill="hold"/>
                                        <p:tgtEl>
                                          <p:spTgt spid="246"/>
                                        </p:tgtEl>
                                        <p:attrNameLst>
                                          <p:attrName>ppt_y</p:attrName>
                                        </p:attrNameLst>
                                      </p:cBhvr>
                                      <p:tavLst>
                                        <p:tav tm="0">
                                          <p:val>
                                            <p:strVal val="0-#ppt_h/2"/>
                                          </p:val>
                                        </p:tav>
                                        <p:tav tm="100000">
                                          <p:val>
                                            <p:strVal val="#ppt_y"/>
                                          </p:val>
                                        </p:tav>
                                      </p:tavLst>
                                    </p:anim>
                                  </p:childTnLst>
                                </p:cTn>
                              </p:par>
                              <p:par>
                                <p:cTn id="90" presetID="2" presetClass="entr" presetSubtype="1" decel="100000" fill="hold" nodeType="withEffect">
                                  <p:stCondLst>
                                    <p:cond delay="780"/>
                                  </p:stCondLst>
                                  <p:childTnLst>
                                    <p:set>
                                      <p:cBhvr>
                                        <p:cTn id="91" dur="1" fill="hold">
                                          <p:stCondLst>
                                            <p:cond delay="0"/>
                                          </p:stCondLst>
                                        </p:cTn>
                                        <p:tgtEl>
                                          <p:spTgt spid="251"/>
                                        </p:tgtEl>
                                        <p:attrNameLst>
                                          <p:attrName>style.visibility</p:attrName>
                                        </p:attrNameLst>
                                      </p:cBhvr>
                                      <p:to>
                                        <p:strVal val="visible"/>
                                      </p:to>
                                    </p:set>
                                    <p:anim calcmode="lin" valueType="num">
                                      <p:cBhvr additive="base">
                                        <p:cTn id="92" dur="500" fill="hold"/>
                                        <p:tgtEl>
                                          <p:spTgt spid="251"/>
                                        </p:tgtEl>
                                        <p:attrNameLst>
                                          <p:attrName>ppt_x</p:attrName>
                                        </p:attrNameLst>
                                      </p:cBhvr>
                                      <p:tavLst>
                                        <p:tav tm="0">
                                          <p:val>
                                            <p:strVal val="#ppt_x"/>
                                          </p:val>
                                        </p:tav>
                                        <p:tav tm="100000">
                                          <p:val>
                                            <p:strVal val="#ppt_x"/>
                                          </p:val>
                                        </p:tav>
                                      </p:tavLst>
                                    </p:anim>
                                    <p:anim calcmode="lin" valueType="num">
                                      <p:cBhvr additive="base">
                                        <p:cTn id="93" dur="500" fill="hold"/>
                                        <p:tgtEl>
                                          <p:spTgt spid="251"/>
                                        </p:tgtEl>
                                        <p:attrNameLst>
                                          <p:attrName>ppt_y</p:attrName>
                                        </p:attrNameLst>
                                      </p:cBhvr>
                                      <p:tavLst>
                                        <p:tav tm="0">
                                          <p:val>
                                            <p:strVal val="0-#ppt_h/2"/>
                                          </p:val>
                                        </p:tav>
                                        <p:tav tm="100000">
                                          <p:val>
                                            <p:strVal val="#ppt_y"/>
                                          </p:val>
                                        </p:tav>
                                      </p:tavLst>
                                    </p:anim>
                                  </p:childTnLst>
                                </p:cTn>
                              </p:par>
                              <p:par>
                                <p:cTn id="94" presetID="2" presetClass="entr" presetSubtype="1" decel="100000" fill="hold" nodeType="withEffect">
                                  <p:stCondLst>
                                    <p:cond delay="0"/>
                                  </p:stCondLst>
                                  <p:childTnLst>
                                    <p:set>
                                      <p:cBhvr>
                                        <p:cTn id="95" dur="1" fill="hold">
                                          <p:stCondLst>
                                            <p:cond delay="0"/>
                                          </p:stCondLst>
                                        </p:cTn>
                                        <p:tgtEl>
                                          <p:spTgt spid="257"/>
                                        </p:tgtEl>
                                        <p:attrNameLst>
                                          <p:attrName>style.visibility</p:attrName>
                                        </p:attrNameLst>
                                      </p:cBhvr>
                                      <p:to>
                                        <p:strVal val="visible"/>
                                      </p:to>
                                    </p:set>
                                    <p:anim calcmode="lin" valueType="num">
                                      <p:cBhvr additive="base">
                                        <p:cTn id="96" dur="500" fill="hold"/>
                                        <p:tgtEl>
                                          <p:spTgt spid="257"/>
                                        </p:tgtEl>
                                        <p:attrNameLst>
                                          <p:attrName>ppt_x</p:attrName>
                                        </p:attrNameLst>
                                      </p:cBhvr>
                                      <p:tavLst>
                                        <p:tav tm="0">
                                          <p:val>
                                            <p:strVal val="#ppt_x"/>
                                          </p:val>
                                        </p:tav>
                                        <p:tav tm="100000">
                                          <p:val>
                                            <p:strVal val="#ppt_x"/>
                                          </p:val>
                                        </p:tav>
                                      </p:tavLst>
                                    </p:anim>
                                    <p:anim calcmode="lin" valueType="num">
                                      <p:cBhvr additive="base">
                                        <p:cTn id="97" dur="500" fill="hold"/>
                                        <p:tgtEl>
                                          <p:spTgt spid="257"/>
                                        </p:tgtEl>
                                        <p:attrNameLst>
                                          <p:attrName>ppt_y</p:attrName>
                                        </p:attrNameLst>
                                      </p:cBhvr>
                                      <p:tavLst>
                                        <p:tav tm="0">
                                          <p:val>
                                            <p:strVal val="0-#ppt_h/2"/>
                                          </p:val>
                                        </p:tav>
                                        <p:tav tm="100000">
                                          <p:val>
                                            <p:strVal val="#ppt_y"/>
                                          </p:val>
                                        </p:tav>
                                      </p:tavLst>
                                    </p:anim>
                                  </p:childTnLst>
                                </p:cTn>
                              </p:par>
                              <p:par>
                                <p:cTn id="98" presetID="2" presetClass="entr" presetSubtype="1" decel="100000" fill="hold" nodeType="withEffect">
                                  <p:stCondLst>
                                    <p:cond delay="10"/>
                                  </p:stCondLst>
                                  <p:childTnLst>
                                    <p:set>
                                      <p:cBhvr>
                                        <p:cTn id="99" dur="1" fill="hold">
                                          <p:stCondLst>
                                            <p:cond delay="0"/>
                                          </p:stCondLst>
                                        </p:cTn>
                                        <p:tgtEl>
                                          <p:spTgt spid="264"/>
                                        </p:tgtEl>
                                        <p:attrNameLst>
                                          <p:attrName>style.visibility</p:attrName>
                                        </p:attrNameLst>
                                      </p:cBhvr>
                                      <p:to>
                                        <p:strVal val="visible"/>
                                      </p:to>
                                    </p:set>
                                    <p:anim calcmode="lin" valueType="num">
                                      <p:cBhvr additive="base">
                                        <p:cTn id="100" dur="500" fill="hold"/>
                                        <p:tgtEl>
                                          <p:spTgt spid="264"/>
                                        </p:tgtEl>
                                        <p:attrNameLst>
                                          <p:attrName>ppt_x</p:attrName>
                                        </p:attrNameLst>
                                      </p:cBhvr>
                                      <p:tavLst>
                                        <p:tav tm="0">
                                          <p:val>
                                            <p:strVal val="#ppt_x"/>
                                          </p:val>
                                        </p:tav>
                                        <p:tav tm="100000">
                                          <p:val>
                                            <p:strVal val="#ppt_x"/>
                                          </p:val>
                                        </p:tav>
                                      </p:tavLst>
                                    </p:anim>
                                    <p:anim calcmode="lin" valueType="num">
                                      <p:cBhvr additive="base">
                                        <p:cTn id="101" dur="500" fill="hold"/>
                                        <p:tgtEl>
                                          <p:spTgt spid="264"/>
                                        </p:tgtEl>
                                        <p:attrNameLst>
                                          <p:attrName>ppt_y</p:attrName>
                                        </p:attrNameLst>
                                      </p:cBhvr>
                                      <p:tavLst>
                                        <p:tav tm="0">
                                          <p:val>
                                            <p:strVal val="0-#ppt_h/2"/>
                                          </p:val>
                                        </p:tav>
                                        <p:tav tm="100000">
                                          <p:val>
                                            <p:strVal val="#ppt_y"/>
                                          </p:val>
                                        </p:tav>
                                      </p:tavLst>
                                    </p:anim>
                                  </p:childTnLst>
                                </p:cTn>
                              </p:par>
                              <p:par>
                                <p:cTn id="102" presetID="2" presetClass="entr" presetSubtype="1" decel="100000" fill="hold" nodeType="withEffect">
                                  <p:stCondLst>
                                    <p:cond delay="30"/>
                                  </p:stCondLst>
                                  <p:childTnLst>
                                    <p:set>
                                      <p:cBhvr>
                                        <p:cTn id="103" dur="1" fill="hold">
                                          <p:stCondLst>
                                            <p:cond delay="0"/>
                                          </p:stCondLst>
                                        </p:cTn>
                                        <p:tgtEl>
                                          <p:spTgt spid="289"/>
                                        </p:tgtEl>
                                        <p:attrNameLst>
                                          <p:attrName>style.visibility</p:attrName>
                                        </p:attrNameLst>
                                      </p:cBhvr>
                                      <p:to>
                                        <p:strVal val="visible"/>
                                      </p:to>
                                    </p:set>
                                    <p:anim calcmode="lin" valueType="num">
                                      <p:cBhvr additive="base">
                                        <p:cTn id="104" dur="500" fill="hold"/>
                                        <p:tgtEl>
                                          <p:spTgt spid="289"/>
                                        </p:tgtEl>
                                        <p:attrNameLst>
                                          <p:attrName>ppt_x</p:attrName>
                                        </p:attrNameLst>
                                      </p:cBhvr>
                                      <p:tavLst>
                                        <p:tav tm="0">
                                          <p:val>
                                            <p:strVal val="#ppt_x"/>
                                          </p:val>
                                        </p:tav>
                                        <p:tav tm="100000">
                                          <p:val>
                                            <p:strVal val="#ppt_x"/>
                                          </p:val>
                                        </p:tav>
                                      </p:tavLst>
                                    </p:anim>
                                    <p:anim calcmode="lin" valueType="num">
                                      <p:cBhvr additive="base">
                                        <p:cTn id="105" dur="500" fill="hold"/>
                                        <p:tgtEl>
                                          <p:spTgt spid="289"/>
                                        </p:tgtEl>
                                        <p:attrNameLst>
                                          <p:attrName>ppt_y</p:attrName>
                                        </p:attrNameLst>
                                      </p:cBhvr>
                                      <p:tavLst>
                                        <p:tav tm="0">
                                          <p:val>
                                            <p:strVal val="0-#ppt_h/2"/>
                                          </p:val>
                                        </p:tav>
                                        <p:tav tm="100000">
                                          <p:val>
                                            <p:strVal val="#ppt_y"/>
                                          </p:val>
                                        </p:tav>
                                      </p:tavLst>
                                    </p:anim>
                                  </p:childTnLst>
                                </p:cTn>
                              </p:par>
                              <p:par>
                                <p:cTn id="106" presetID="2" presetClass="entr" presetSubtype="1" decel="100000" fill="hold" nodeType="withEffect">
                                  <p:stCondLst>
                                    <p:cond delay="40"/>
                                  </p:stCondLst>
                                  <p:childTnLst>
                                    <p:set>
                                      <p:cBhvr>
                                        <p:cTn id="107" dur="1" fill="hold">
                                          <p:stCondLst>
                                            <p:cond delay="0"/>
                                          </p:stCondLst>
                                        </p:cTn>
                                        <p:tgtEl>
                                          <p:spTgt spid="293"/>
                                        </p:tgtEl>
                                        <p:attrNameLst>
                                          <p:attrName>style.visibility</p:attrName>
                                        </p:attrNameLst>
                                      </p:cBhvr>
                                      <p:to>
                                        <p:strVal val="visible"/>
                                      </p:to>
                                    </p:set>
                                    <p:anim calcmode="lin" valueType="num">
                                      <p:cBhvr additive="base">
                                        <p:cTn id="108" dur="500" fill="hold"/>
                                        <p:tgtEl>
                                          <p:spTgt spid="293"/>
                                        </p:tgtEl>
                                        <p:attrNameLst>
                                          <p:attrName>ppt_x</p:attrName>
                                        </p:attrNameLst>
                                      </p:cBhvr>
                                      <p:tavLst>
                                        <p:tav tm="0">
                                          <p:val>
                                            <p:strVal val="#ppt_x"/>
                                          </p:val>
                                        </p:tav>
                                        <p:tav tm="100000">
                                          <p:val>
                                            <p:strVal val="#ppt_x"/>
                                          </p:val>
                                        </p:tav>
                                      </p:tavLst>
                                    </p:anim>
                                    <p:anim calcmode="lin" valueType="num">
                                      <p:cBhvr additive="base">
                                        <p:cTn id="109" dur="500" fill="hold"/>
                                        <p:tgtEl>
                                          <p:spTgt spid="293"/>
                                        </p:tgtEl>
                                        <p:attrNameLst>
                                          <p:attrName>ppt_y</p:attrName>
                                        </p:attrNameLst>
                                      </p:cBhvr>
                                      <p:tavLst>
                                        <p:tav tm="0">
                                          <p:val>
                                            <p:strVal val="0-#ppt_h/2"/>
                                          </p:val>
                                        </p:tav>
                                        <p:tav tm="100000">
                                          <p:val>
                                            <p:strVal val="#ppt_y"/>
                                          </p:val>
                                        </p:tav>
                                      </p:tavLst>
                                    </p:anim>
                                  </p:childTnLst>
                                </p:cTn>
                              </p:par>
                              <p:par>
                                <p:cTn id="110" presetID="2" presetClass="entr" presetSubtype="1" decel="100000" fill="hold" nodeType="withEffect">
                                  <p:stCondLst>
                                    <p:cond delay="20"/>
                                  </p:stCondLst>
                                  <p:childTnLst>
                                    <p:set>
                                      <p:cBhvr>
                                        <p:cTn id="111" dur="1" fill="hold">
                                          <p:stCondLst>
                                            <p:cond delay="0"/>
                                          </p:stCondLst>
                                        </p:cTn>
                                        <p:tgtEl>
                                          <p:spTgt spid="297"/>
                                        </p:tgtEl>
                                        <p:attrNameLst>
                                          <p:attrName>style.visibility</p:attrName>
                                        </p:attrNameLst>
                                      </p:cBhvr>
                                      <p:to>
                                        <p:strVal val="visible"/>
                                      </p:to>
                                    </p:set>
                                    <p:anim calcmode="lin" valueType="num">
                                      <p:cBhvr additive="base">
                                        <p:cTn id="112" dur="500" fill="hold"/>
                                        <p:tgtEl>
                                          <p:spTgt spid="297"/>
                                        </p:tgtEl>
                                        <p:attrNameLst>
                                          <p:attrName>ppt_x</p:attrName>
                                        </p:attrNameLst>
                                      </p:cBhvr>
                                      <p:tavLst>
                                        <p:tav tm="0">
                                          <p:val>
                                            <p:strVal val="#ppt_x"/>
                                          </p:val>
                                        </p:tav>
                                        <p:tav tm="100000">
                                          <p:val>
                                            <p:strVal val="#ppt_x"/>
                                          </p:val>
                                        </p:tav>
                                      </p:tavLst>
                                    </p:anim>
                                    <p:anim calcmode="lin" valueType="num">
                                      <p:cBhvr additive="base">
                                        <p:cTn id="113" dur="500" fill="hold"/>
                                        <p:tgtEl>
                                          <p:spTgt spid="297"/>
                                        </p:tgtEl>
                                        <p:attrNameLst>
                                          <p:attrName>ppt_y</p:attrName>
                                        </p:attrNameLst>
                                      </p:cBhvr>
                                      <p:tavLst>
                                        <p:tav tm="0">
                                          <p:val>
                                            <p:strVal val="0-#ppt_h/2"/>
                                          </p:val>
                                        </p:tav>
                                        <p:tav tm="100000">
                                          <p:val>
                                            <p:strVal val="#ppt_y"/>
                                          </p:val>
                                        </p:tav>
                                      </p:tavLst>
                                    </p:anim>
                                  </p:childTnLst>
                                </p:cTn>
                              </p:par>
                              <p:par>
                                <p:cTn id="114" presetID="2" presetClass="entr" presetSubtype="1" decel="100000" fill="hold" nodeType="withEffect">
                                  <p:stCondLst>
                                    <p:cond delay="0"/>
                                  </p:stCondLst>
                                  <p:childTnLst>
                                    <p:set>
                                      <p:cBhvr>
                                        <p:cTn id="115" dur="1" fill="hold">
                                          <p:stCondLst>
                                            <p:cond delay="0"/>
                                          </p:stCondLst>
                                        </p:cTn>
                                        <p:tgtEl>
                                          <p:spTgt spid="302"/>
                                        </p:tgtEl>
                                        <p:attrNameLst>
                                          <p:attrName>style.visibility</p:attrName>
                                        </p:attrNameLst>
                                      </p:cBhvr>
                                      <p:to>
                                        <p:strVal val="visible"/>
                                      </p:to>
                                    </p:set>
                                    <p:anim calcmode="lin" valueType="num">
                                      <p:cBhvr additive="base">
                                        <p:cTn id="116" dur="500" fill="hold"/>
                                        <p:tgtEl>
                                          <p:spTgt spid="302"/>
                                        </p:tgtEl>
                                        <p:attrNameLst>
                                          <p:attrName>ppt_x</p:attrName>
                                        </p:attrNameLst>
                                      </p:cBhvr>
                                      <p:tavLst>
                                        <p:tav tm="0">
                                          <p:val>
                                            <p:strVal val="#ppt_x"/>
                                          </p:val>
                                        </p:tav>
                                        <p:tav tm="100000">
                                          <p:val>
                                            <p:strVal val="#ppt_x"/>
                                          </p:val>
                                        </p:tav>
                                      </p:tavLst>
                                    </p:anim>
                                    <p:anim calcmode="lin" valueType="num">
                                      <p:cBhvr additive="base">
                                        <p:cTn id="117" dur="500" fill="hold"/>
                                        <p:tgtEl>
                                          <p:spTgt spid="302"/>
                                        </p:tgtEl>
                                        <p:attrNameLst>
                                          <p:attrName>ppt_y</p:attrName>
                                        </p:attrNameLst>
                                      </p:cBhvr>
                                      <p:tavLst>
                                        <p:tav tm="0">
                                          <p:val>
                                            <p:strVal val="0-#ppt_h/2"/>
                                          </p:val>
                                        </p:tav>
                                        <p:tav tm="100000">
                                          <p:val>
                                            <p:strVal val="#ppt_y"/>
                                          </p:val>
                                        </p:tav>
                                      </p:tavLst>
                                    </p:anim>
                                  </p:childTnLst>
                                </p:cTn>
                              </p:par>
                              <p:par>
                                <p:cTn id="118" presetID="2" presetClass="entr" presetSubtype="1" decel="100000" fill="hold" nodeType="withEffect">
                                  <p:stCondLst>
                                    <p:cond delay="70"/>
                                  </p:stCondLst>
                                  <p:childTnLst>
                                    <p:set>
                                      <p:cBhvr>
                                        <p:cTn id="119" dur="1" fill="hold">
                                          <p:stCondLst>
                                            <p:cond delay="0"/>
                                          </p:stCondLst>
                                        </p:cTn>
                                        <p:tgtEl>
                                          <p:spTgt spid="303"/>
                                        </p:tgtEl>
                                        <p:attrNameLst>
                                          <p:attrName>style.visibility</p:attrName>
                                        </p:attrNameLst>
                                      </p:cBhvr>
                                      <p:to>
                                        <p:strVal val="visible"/>
                                      </p:to>
                                    </p:set>
                                    <p:anim calcmode="lin" valueType="num">
                                      <p:cBhvr additive="base">
                                        <p:cTn id="120" dur="500" fill="hold"/>
                                        <p:tgtEl>
                                          <p:spTgt spid="303"/>
                                        </p:tgtEl>
                                        <p:attrNameLst>
                                          <p:attrName>ppt_x</p:attrName>
                                        </p:attrNameLst>
                                      </p:cBhvr>
                                      <p:tavLst>
                                        <p:tav tm="0">
                                          <p:val>
                                            <p:strVal val="#ppt_x"/>
                                          </p:val>
                                        </p:tav>
                                        <p:tav tm="100000">
                                          <p:val>
                                            <p:strVal val="#ppt_x"/>
                                          </p:val>
                                        </p:tav>
                                      </p:tavLst>
                                    </p:anim>
                                    <p:anim calcmode="lin" valueType="num">
                                      <p:cBhvr additive="base">
                                        <p:cTn id="121" dur="500" fill="hold"/>
                                        <p:tgtEl>
                                          <p:spTgt spid="303"/>
                                        </p:tgtEl>
                                        <p:attrNameLst>
                                          <p:attrName>ppt_y</p:attrName>
                                        </p:attrNameLst>
                                      </p:cBhvr>
                                      <p:tavLst>
                                        <p:tav tm="0">
                                          <p:val>
                                            <p:strVal val="0-#ppt_h/2"/>
                                          </p:val>
                                        </p:tav>
                                        <p:tav tm="100000">
                                          <p:val>
                                            <p:strVal val="#ppt_y"/>
                                          </p:val>
                                        </p:tav>
                                      </p:tavLst>
                                    </p:anim>
                                  </p:childTnLst>
                                </p:cTn>
                              </p:par>
                              <p:par>
                                <p:cTn id="122" presetID="2" presetClass="entr" presetSubtype="1" decel="100000" fill="hold" nodeType="withEffect">
                                  <p:stCondLst>
                                    <p:cond delay="60"/>
                                  </p:stCondLst>
                                  <p:childTnLst>
                                    <p:set>
                                      <p:cBhvr>
                                        <p:cTn id="123" dur="1" fill="hold">
                                          <p:stCondLst>
                                            <p:cond delay="0"/>
                                          </p:stCondLst>
                                        </p:cTn>
                                        <p:tgtEl>
                                          <p:spTgt spid="304"/>
                                        </p:tgtEl>
                                        <p:attrNameLst>
                                          <p:attrName>style.visibility</p:attrName>
                                        </p:attrNameLst>
                                      </p:cBhvr>
                                      <p:to>
                                        <p:strVal val="visible"/>
                                      </p:to>
                                    </p:set>
                                    <p:anim calcmode="lin" valueType="num">
                                      <p:cBhvr additive="base">
                                        <p:cTn id="124" dur="500" fill="hold"/>
                                        <p:tgtEl>
                                          <p:spTgt spid="304"/>
                                        </p:tgtEl>
                                        <p:attrNameLst>
                                          <p:attrName>ppt_x</p:attrName>
                                        </p:attrNameLst>
                                      </p:cBhvr>
                                      <p:tavLst>
                                        <p:tav tm="0">
                                          <p:val>
                                            <p:strVal val="#ppt_x"/>
                                          </p:val>
                                        </p:tav>
                                        <p:tav tm="100000">
                                          <p:val>
                                            <p:strVal val="#ppt_x"/>
                                          </p:val>
                                        </p:tav>
                                      </p:tavLst>
                                    </p:anim>
                                    <p:anim calcmode="lin" valueType="num">
                                      <p:cBhvr additive="base">
                                        <p:cTn id="125" dur="500" fill="hold"/>
                                        <p:tgtEl>
                                          <p:spTgt spid="304"/>
                                        </p:tgtEl>
                                        <p:attrNameLst>
                                          <p:attrName>ppt_y</p:attrName>
                                        </p:attrNameLst>
                                      </p:cBhvr>
                                      <p:tavLst>
                                        <p:tav tm="0">
                                          <p:val>
                                            <p:strVal val="0-#ppt_h/2"/>
                                          </p:val>
                                        </p:tav>
                                        <p:tav tm="100000">
                                          <p:val>
                                            <p:strVal val="#ppt_y"/>
                                          </p:val>
                                        </p:tav>
                                      </p:tavLst>
                                    </p:anim>
                                  </p:childTnLst>
                                </p:cTn>
                              </p:par>
                              <p:par>
                                <p:cTn id="126" presetID="2" presetClass="entr" presetSubtype="1" decel="100000" fill="hold" nodeType="withEffect">
                                  <p:stCondLst>
                                    <p:cond delay="100"/>
                                  </p:stCondLst>
                                  <p:childTnLst>
                                    <p:set>
                                      <p:cBhvr>
                                        <p:cTn id="127" dur="1" fill="hold">
                                          <p:stCondLst>
                                            <p:cond delay="0"/>
                                          </p:stCondLst>
                                        </p:cTn>
                                        <p:tgtEl>
                                          <p:spTgt spid="318"/>
                                        </p:tgtEl>
                                        <p:attrNameLst>
                                          <p:attrName>style.visibility</p:attrName>
                                        </p:attrNameLst>
                                      </p:cBhvr>
                                      <p:to>
                                        <p:strVal val="visible"/>
                                      </p:to>
                                    </p:set>
                                    <p:anim calcmode="lin" valueType="num">
                                      <p:cBhvr additive="base">
                                        <p:cTn id="128" dur="500" fill="hold"/>
                                        <p:tgtEl>
                                          <p:spTgt spid="318"/>
                                        </p:tgtEl>
                                        <p:attrNameLst>
                                          <p:attrName>ppt_x</p:attrName>
                                        </p:attrNameLst>
                                      </p:cBhvr>
                                      <p:tavLst>
                                        <p:tav tm="0">
                                          <p:val>
                                            <p:strVal val="#ppt_x"/>
                                          </p:val>
                                        </p:tav>
                                        <p:tav tm="100000">
                                          <p:val>
                                            <p:strVal val="#ppt_x"/>
                                          </p:val>
                                        </p:tav>
                                      </p:tavLst>
                                    </p:anim>
                                    <p:anim calcmode="lin" valueType="num">
                                      <p:cBhvr additive="base">
                                        <p:cTn id="129" dur="500" fill="hold"/>
                                        <p:tgtEl>
                                          <p:spTgt spid="318"/>
                                        </p:tgtEl>
                                        <p:attrNameLst>
                                          <p:attrName>ppt_y</p:attrName>
                                        </p:attrNameLst>
                                      </p:cBhvr>
                                      <p:tavLst>
                                        <p:tav tm="0">
                                          <p:val>
                                            <p:strVal val="0-#ppt_h/2"/>
                                          </p:val>
                                        </p:tav>
                                        <p:tav tm="100000">
                                          <p:val>
                                            <p:strVal val="#ppt_y"/>
                                          </p:val>
                                        </p:tav>
                                      </p:tavLst>
                                    </p:anim>
                                  </p:childTnLst>
                                </p:cTn>
                              </p:par>
                              <p:par>
                                <p:cTn id="130" presetID="2" presetClass="entr" presetSubtype="1" decel="100000" fill="hold" nodeType="withEffect">
                                  <p:stCondLst>
                                    <p:cond delay="110"/>
                                  </p:stCondLst>
                                  <p:childTnLst>
                                    <p:set>
                                      <p:cBhvr>
                                        <p:cTn id="131" dur="1" fill="hold">
                                          <p:stCondLst>
                                            <p:cond delay="0"/>
                                          </p:stCondLst>
                                        </p:cTn>
                                        <p:tgtEl>
                                          <p:spTgt spid="322"/>
                                        </p:tgtEl>
                                        <p:attrNameLst>
                                          <p:attrName>style.visibility</p:attrName>
                                        </p:attrNameLst>
                                      </p:cBhvr>
                                      <p:to>
                                        <p:strVal val="visible"/>
                                      </p:to>
                                    </p:set>
                                    <p:anim calcmode="lin" valueType="num">
                                      <p:cBhvr additive="base">
                                        <p:cTn id="132" dur="500" fill="hold"/>
                                        <p:tgtEl>
                                          <p:spTgt spid="322"/>
                                        </p:tgtEl>
                                        <p:attrNameLst>
                                          <p:attrName>ppt_x</p:attrName>
                                        </p:attrNameLst>
                                      </p:cBhvr>
                                      <p:tavLst>
                                        <p:tav tm="0">
                                          <p:val>
                                            <p:strVal val="#ppt_x"/>
                                          </p:val>
                                        </p:tav>
                                        <p:tav tm="100000">
                                          <p:val>
                                            <p:strVal val="#ppt_x"/>
                                          </p:val>
                                        </p:tav>
                                      </p:tavLst>
                                    </p:anim>
                                    <p:anim calcmode="lin" valueType="num">
                                      <p:cBhvr additive="base">
                                        <p:cTn id="133" dur="500" fill="hold"/>
                                        <p:tgtEl>
                                          <p:spTgt spid="322"/>
                                        </p:tgtEl>
                                        <p:attrNameLst>
                                          <p:attrName>ppt_y</p:attrName>
                                        </p:attrNameLst>
                                      </p:cBhvr>
                                      <p:tavLst>
                                        <p:tav tm="0">
                                          <p:val>
                                            <p:strVal val="0-#ppt_h/2"/>
                                          </p:val>
                                        </p:tav>
                                        <p:tav tm="100000">
                                          <p:val>
                                            <p:strVal val="#ppt_y"/>
                                          </p:val>
                                        </p:tav>
                                      </p:tavLst>
                                    </p:anim>
                                  </p:childTnLst>
                                </p:cTn>
                              </p:par>
                              <p:par>
                                <p:cTn id="134" presetID="2" presetClass="entr" presetSubtype="1" decel="100000" fill="hold" nodeType="withEffect">
                                  <p:stCondLst>
                                    <p:cond delay="90"/>
                                  </p:stCondLst>
                                  <p:childTnLst>
                                    <p:set>
                                      <p:cBhvr>
                                        <p:cTn id="135" dur="1" fill="hold">
                                          <p:stCondLst>
                                            <p:cond delay="0"/>
                                          </p:stCondLst>
                                        </p:cTn>
                                        <p:tgtEl>
                                          <p:spTgt spid="326"/>
                                        </p:tgtEl>
                                        <p:attrNameLst>
                                          <p:attrName>style.visibility</p:attrName>
                                        </p:attrNameLst>
                                      </p:cBhvr>
                                      <p:to>
                                        <p:strVal val="visible"/>
                                      </p:to>
                                    </p:set>
                                    <p:anim calcmode="lin" valueType="num">
                                      <p:cBhvr additive="base">
                                        <p:cTn id="136" dur="500" fill="hold"/>
                                        <p:tgtEl>
                                          <p:spTgt spid="326"/>
                                        </p:tgtEl>
                                        <p:attrNameLst>
                                          <p:attrName>ppt_x</p:attrName>
                                        </p:attrNameLst>
                                      </p:cBhvr>
                                      <p:tavLst>
                                        <p:tav tm="0">
                                          <p:val>
                                            <p:strVal val="#ppt_x"/>
                                          </p:val>
                                        </p:tav>
                                        <p:tav tm="100000">
                                          <p:val>
                                            <p:strVal val="#ppt_x"/>
                                          </p:val>
                                        </p:tav>
                                      </p:tavLst>
                                    </p:anim>
                                    <p:anim calcmode="lin" valueType="num">
                                      <p:cBhvr additive="base">
                                        <p:cTn id="137" dur="500" fill="hold"/>
                                        <p:tgtEl>
                                          <p:spTgt spid="326"/>
                                        </p:tgtEl>
                                        <p:attrNameLst>
                                          <p:attrName>ppt_y</p:attrName>
                                        </p:attrNameLst>
                                      </p:cBhvr>
                                      <p:tavLst>
                                        <p:tav tm="0">
                                          <p:val>
                                            <p:strVal val="0-#ppt_h/2"/>
                                          </p:val>
                                        </p:tav>
                                        <p:tav tm="100000">
                                          <p:val>
                                            <p:strVal val="#ppt_y"/>
                                          </p:val>
                                        </p:tav>
                                      </p:tavLst>
                                    </p:anim>
                                  </p:childTnLst>
                                </p:cTn>
                              </p:par>
                              <p:par>
                                <p:cTn id="138" presetID="2" presetClass="entr" presetSubtype="1" decel="100000" fill="hold" nodeType="withEffect">
                                  <p:stCondLst>
                                    <p:cond delay="80"/>
                                  </p:stCondLst>
                                  <p:childTnLst>
                                    <p:set>
                                      <p:cBhvr>
                                        <p:cTn id="139" dur="1" fill="hold">
                                          <p:stCondLst>
                                            <p:cond delay="0"/>
                                          </p:stCondLst>
                                        </p:cTn>
                                        <p:tgtEl>
                                          <p:spTgt spid="330"/>
                                        </p:tgtEl>
                                        <p:attrNameLst>
                                          <p:attrName>style.visibility</p:attrName>
                                        </p:attrNameLst>
                                      </p:cBhvr>
                                      <p:to>
                                        <p:strVal val="visible"/>
                                      </p:to>
                                    </p:set>
                                    <p:anim calcmode="lin" valueType="num">
                                      <p:cBhvr additive="base">
                                        <p:cTn id="140" dur="500" fill="hold"/>
                                        <p:tgtEl>
                                          <p:spTgt spid="330"/>
                                        </p:tgtEl>
                                        <p:attrNameLst>
                                          <p:attrName>ppt_x</p:attrName>
                                        </p:attrNameLst>
                                      </p:cBhvr>
                                      <p:tavLst>
                                        <p:tav tm="0">
                                          <p:val>
                                            <p:strVal val="#ppt_x"/>
                                          </p:val>
                                        </p:tav>
                                        <p:tav tm="100000">
                                          <p:val>
                                            <p:strVal val="#ppt_x"/>
                                          </p:val>
                                        </p:tav>
                                      </p:tavLst>
                                    </p:anim>
                                    <p:anim calcmode="lin" valueType="num">
                                      <p:cBhvr additive="base">
                                        <p:cTn id="141" dur="500" fill="hold"/>
                                        <p:tgtEl>
                                          <p:spTgt spid="330"/>
                                        </p:tgtEl>
                                        <p:attrNameLst>
                                          <p:attrName>ppt_y</p:attrName>
                                        </p:attrNameLst>
                                      </p:cBhvr>
                                      <p:tavLst>
                                        <p:tav tm="0">
                                          <p:val>
                                            <p:strVal val="0-#ppt_h/2"/>
                                          </p:val>
                                        </p:tav>
                                        <p:tav tm="100000">
                                          <p:val>
                                            <p:strVal val="#ppt_y"/>
                                          </p:val>
                                        </p:tav>
                                      </p:tavLst>
                                    </p:anim>
                                  </p:childTnLst>
                                </p:cTn>
                              </p:par>
                              <p:par>
                                <p:cTn id="142" presetID="2" presetClass="entr" presetSubtype="1" decel="100000" fill="hold" nodeType="withEffect">
                                  <p:stCondLst>
                                    <p:cond delay="120"/>
                                  </p:stCondLst>
                                  <p:childTnLst>
                                    <p:set>
                                      <p:cBhvr>
                                        <p:cTn id="143" dur="1" fill="hold">
                                          <p:stCondLst>
                                            <p:cond delay="0"/>
                                          </p:stCondLst>
                                        </p:cTn>
                                        <p:tgtEl>
                                          <p:spTgt spid="336"/>
                                        </p:tgtEl>
                                        <p:attrNameLst>
                                          <p:attrName>style.visibility</p:attrName>
                                        </p:attrNameLst>
                                      </p:cBhvr>
                                      <p:to>
                                        <p:strVal val="visible"/>
                                      </p:to>
                                    </p:set>
                                    <p:anim calcmode="lin" valueType="num">
                                      <p:cBhvr additive="base">
                                        <p:cTn id="144" dur="500" fill="hold"/>
                                        <p:tgtEl>
                                          <p:spTgt spid="336"/>
                                        </p:tgtEl>
                                        <p:attrNameLst>
                                          <p:attrName>ppt_x</p:attrName>
                                        </p:attrNameLst>
                                      </p:cBhvr>
                                      <p:tavLst>
                                        <p:tav tm="0">
                                          <p:val>
                                            <p:strVal val="#ppt_x"/>
                                          </p:val>
                                        </p:tav>
                                        <p:tav tm="100000">
                                          <p:val>
                                            <p:strVal val="#ppt_x"/>
                                          </p:val>
                                        </p:tav>
                                      </p:tavLst>
                                    </p:anim>
                                    <p:anim calcmode="lin" valueType="num">
                                      <p:cBhvr additive="base">
                                        <p:cTn id="145" dur="500" fill="hold"/>
                                        <p:tgtEl>
                                          <p:spTgt spid="336"/>
                                        </p:tgtEl>
                                        <p:attrNameLst>
                                          <p:attrName>ppt_y</p:attrName>
                                        </p:attrNameLst>
                                      </p:cBhvr>
                                      <p:tavLst>
                                        <p:tav tm="0">
                                          <p:val>
                                            <p:strVal val="0-#ppt_h/2"/>
                                          </p:val>
                                        </p:tav>
                                        <p:tav tm="100000">
                                          <p:val>
                                            <p:strVal val="#ppt_y"/>
                                          </p:val>
                                        </p:tav>
                                      </p:tavLst>
                                    </p:anim>
                                  </p:childTnLst>
                                </p:cTn>
                              </p:par>
                              <p:par>
                                <p:cTn id="146" presetID="2" presetClass="entr" presetSubtype="1" decel="100000" fill="hold" nodeType="withEffect">
                                  <p:stCondLst>
                                    <p:cond delay="140"/>
                                  </p:stCondLst>
                                  <p:childTnLst>
                                    <p:set>
                                      <p:cBhvr>
                                        <p:cTn id="147" dur="1" fill="hold">
                                          <p:stCondLst>
                                            <p:cond delay="0"/>
                                          </p:stCondLst>
                                        </p:cTn>
                                        <p:tgtEl>
                                          <p:spTgt spid="343"/>
                                        </p:tgtEl>
                                        <p:attrNameLst>
                                          <p:attrName>style.visibility</p:attrName>
                                        </p:attrNameLst>
                                      </p:cBhvr>
                                      <p:to>
                                        <p:strVal val="visible"/>
                                      </p:to>
                                    </p:set>
                                    <p:anim calcmode="lin" valueType="num">
                                      <p:cBhvr additive="base">
                                        <p:cTn id="148" dur="500" fill="hold"/>
                                        <p:tgtEl>
                                          <p:spTgt spid="343"/>
                                        </p:tgtEl>
                                        <p:attrNameLst>
                                          <p:attrName>ppt_x</p:attrName>
                                        </p:attrNameLst>
                                      </p:cBhvr>
                                      <p:tavLst>
                                        <p:tav tm="0">
                                          <p:val>
                                            <p:strVal val="#ppt_x"/>
                                          </p:val>
                                        </p:tav>
                                        <p:tav tm="100000">
                                          <p:val>
                                            <p:strVal val="#ppt_x"/>
                                          </p:val>
                                        </p:tav>
                                      </p:tavLst>
                                    </p:anim>
                                    <p:anim calcmode="lin" valueType="num">
                                      <p:cBhvr additive="base">
                                        <p:cTn id="149" dur="500" fill="hold"/>
                                        <p:tgtEl>
                                          <p:spTgt spid="343"/>
                                        </p:tgtEl>
                                        <p:attrNameLst>
                                          <p:attrName>ppt_y</p:attrName>
                                        </p:attrNameLst>
                                      </p:cBhvr>
                                      <p:tavLst>
                                        <p:tav tm="0">
                                          <p:val>
                                            <p:strVal val="0-#ppt_h/2"/>
                                          </p:val>
                                        </p:tav>
                                        <p:tav tm="100000">
                                          <p:val>
                                            <p:strVal val="#ppt_y"/>
                                          </p:val>
                                        </p:tav>
                                      </p:tavLst>
                                    </p:anim>
                                  </p:childTnLst>
                                </p:cTn>
                              </p:par>
                              <p:par>
                                <p:cTn id="150" presetID="2" presetClass="entr" presetSubtype="1" decel="100000" fill="hold" nodeType="withEffect">
                                  <p:stCondLst>
                                    <p:cond delay="130"/>
                                  </p:stCondLst>
                                  <p:childTnLst>
                                    <p:set>
                                      <p:cBhvr>
                                        <p:cTn id="151" dur="1" fill="hold">
                                          <p:stCondLst>
                                            <p:cond delay="0"/>
                                          </p:stCondLst>
                                        </p:cTn>
                                        <p:tgtEl>
                                          <p:spTgt spid="344"/>
                                        </p:tgtEl>
                                        <p:attrNameLst>
                                          <p:attrName>style.visibility</p:attrName>
                                        </p:attrNameLst>
                                      </p:cBhvr>
                                      <p:to>
                                        <p:strVal val="visible"/>
                                      </p:to>
                                    </p:set>
                                    <p:anim calcmode="lin" valueType="num">
                                      <p:cBhvr additive="base">
                                        <p:cTn id="152" dur="500" fill="hold"/>
                                        <p:tgtEl>
                                          <p:spTgt spid="344"/>
                                        </p:tgtEl>
                                        <p:attrNameLst>
                                          <p:attrName>ppt_x</p:attrName>
                                        </p:attrNameLst>
                                      </p:cBhvr>
                                      <p:tavLst>
                                        <p:tav tm="0">
                                          <p:val>
                                            <p:strVal val="#ppt_x"/>
                                          </p:val>
                                        </p:tav>
                                        <p:tav tm="100000">
                                          <p:val>
                                            <p:strVal val="#ppt_x"/>
                                          </p:val>
                                        </p:tav>
                                      </p:tavLst>
                                    </p:anim>
                                    <p:anim calcmode="lin" valueType="num">
                                      <p:cBhvr additive="base">
                                        <p:cTn id="153" dur="500" fill="hold"/>
                                        <p:tgtEl>
                                          <p:spTgt spid="344"/>
                                        </p:tgtEl>
                                        <p:attrNameLst>
                                          <p:attrName>ppt_y</p:attrName>
                                        </p:attrNameLst>
                                      </p:cBhvr>
                                      <p:tavLst>
                                        <p:tav tm="0">
                                          <p:val>
                                            <p:strVal val="0-#ppt_h/2"/>
                                          </p:val>
                                        </p:tav>
                                        <p:tav tm="100000">
                                          <p:val>
                                            <p:strVal val="#ppt_y"/>
                                          </p:val>
                                        </p:tav>
                                      </p:tavLst>
                                    </p:anim>
                                  </p:childTnLst>
                                </p:cTn>
                              </p:par>
                              <p:par>
                                <p:cTn id="154" presetID="2" presetClass="entr" presetSubtype="1" decel="100000" fill="hold" nodeType="withEffect">
                                  <p:stCondLst>
                                    <p:cond delay="150"/>
                                  </p:stCondLst>
                                  <p:childTnLst>
                                    <p:set>
                                      <p:cBhvr>
                                        <p:cTn id="155" dur="1" fill="hold">
                                          <p:stCondLst>
                                            <p:cond delay="0"/>
                                          </p:stCondLst>
                                        </p:cTn>
                                        <p:tgtEl>
                                          <p:spTgt spid="345"/>
                                        </p:tgtEl>
                                        <p:attrNameLst>
                                          <p:attrName>style.visibility</p:attrName>
                                        </p:attrNameLst>
                                      </p:cBhvr>
                                      <p:to>
                                        <p:strVal val="visible"/>
                                      </p:to>
                                    </p:set>
                                    <p:anim calcmode="lin" valueType="num">
                                      <p:cBhvr additive="base">
                                        <p:cTn id="156" dur="500" fill="hold"/>
                                        <p:tgtEl>
                                          <p:spTgt spid="345"/>
                                        </p:tgtEl>
                                        <p:attrNameLst>
                                          <p:attrName>ppt_x</p:attrName>
                                        </p:attrNameLst>
                                      </p:cBhvr>
                                      <p:tavLst>
                                        <p:tav tm="0">
                                          <p:val>
                                            <p:strVal val="#ppt_x"/>
                                          </p:val>
                                        </p:tav>
                                        <p:tav tm="100000">
                                          <p:val>
                                            <p:strVal val="#ppt_x"/>
                                          </p:val>
                                        </p:tav>
                                      </p:tavLst>
                                    </p:anim>
                                    <p:anim calcmode="lin" valueType="num">
                                      <p:cBhvr additive="base">
                                        <p:cTn id="157" dur="500" fill="hold"/>
                                        <p:tgtEl>
                                          <p:spTgt spid="345"/>
                                        </p:tgtEl>
                                        <p:attrNameLst>
                                          <p:attrName>ppt_y</p:attrName>
                                        </p:attrNameLst>
                                      </p:cBhvr>
                                      <p:tavLst>
                                        <p:tav tm="0">
                                          <p:val>
                                            <p:strVal val="0-#ppt_h/2"/>
                                          </p:val>
                                        </p:tav>
                                        <p:tav tm="100000">
                                          <p:val>
                                            <p:strVal val="#ppt_y"/>
                                          </p:val>
                                        </p:tav>
                                      </p:tavLst>
                                    </p:anim>
                                  </p:childTnLst>
                                </p:cTn>
                              </p:par>
                              <p:par>
                                <p:cTn id="158" presetID="2" presetClass="entr" presetSubtype="1" decel="100000" fill="hold" nodeType="withEffect">
                                  <p:stCondLst>
                                    <p:cond delay="160"/>
                                  </p:stCondLst>
                                  <p:childTnLst>
                                    <p:set>
                                      <p:cBhvr>
                                        <p:cTn id="159" dur="1" fill="hold">
                                          <p:stCondLst>
                                            <p:cond delay="0"/>
                                          </p:stCondLst>
                                        </p:cTn>
                                        <p:tgtEl>
                                          <p:spTgt spid="346"/>
                                        </p:tgtEl>
                                        <p:attrNameLst>
                                          <p:attrName>style.visibility</p:attrName>
                                        </p:attrNameLst>
                                      </p:cBhvr>
                                      <p:to>
                                        <p:strVal val="visible"/>
                                      </p:to>
                                    </p:set>
                                    <p:anim calcmode="lin" valueType="num">
                                      <p:cBhvr additive="base">
                                        <p:cTn id="160" dur="500" fill="hold"/>
                                        <p:tgtEl>
                                          <p:spTgt spid="346"/>
                                        </p:tgtEl>
                                        <p:attrNameLst>
                                          <p:attrName>ppt_x</p:attrName>
                                        </p:attrNameLst>
                                      </p:cBhvr>
                                      <p:tavLst>
                                        <p:tav tm="0">
                                          <p:val>
                                            <p:strVal val="#ppt_x"/>
                                          </p:val>
                                        </p:tav>
                                        <p:tav tm="100000">
                                          <p:val>
                                            <p:strVal val="#ppt_x"/>
                                          </p:val>
                                        </p:tav>
                                      </p:tavLst>
                                    </p:anim>
                                    <p:anim calcmode="lin" valueType="num">
                                      <p:cBhvr additive="base">
                                        <p:cTn id="161" dur="500" fill="hold"/>
                                        <p:tgtEl>
                                          <p:spTgt spid="346"/>
                                        </p:tgtEl>
                                        <p:attrNameLst>
                                          <p:attrName>ppt_y</p:attrName>
                                        </p:attrNameLst>
                                      </p:cBhvr>
                                      <p:tavLst>
                                        <p:tav tm="0">
                                          <p:val>
                                            <p:strVal val="0-#ppt_h/2"/>
                                          </p:val>
                                        </p:tav>
                                        <p:tav tm="100000">
                                          <p:val>
                                            <p:strVal val="#ppt_y"/>
                                          </p:val>
                                        </p:tav>
                                      </p:tavLst>
                                    </p:anim>
                                  </p:childTnLst>
                                </p:cTn>
                              </p:par>
                              <p:par>
                                <p:cTn id="162" presetID="2" presetClass="entr" presetSubtype="1" decel="100000" fill="hold" nodeType="withEffect">
                                  <p:stCondLst>
                                    <p:cond delay="180"/>
                                  </p:stCondLst>
                                  <p:childTnLst>
                                    <p:set>
                                      <p:cBhvr>
                                        <p:cTn id="163" dur="1" fill="hold">
                                          <p:stCondLst>
                                            <p:cond delay="0"/>
                                          </p:stCondLst>
                                        </p:cTn>
                                        <p:tgtEl>
                                          <p:spTgt spid="368"/>
                                        </p:tgtEl>
                                        <p:attrNameLst>
                                          <p:attrName>style.visibility</p:attrName>
                                        </p:attrNameLst>
                                      </p:cBhvr>
                                      <p:to>
                                        <p:strVal val="visible"/>
                                      </p:to>
                                    </p:set>
                                    <p:anim calcmode="lin" valueType="num">
                                      <p:cBhvr additive="base">
                                        <p:cTn id="164" dur="500" fill="hold"/>
                                        <p:tgtEl>
                                          <p:spTgt spid="368"/>
                                        </p:tgtEl>
                                        <p:attrNameLst>
                                          <p:attrName>ppt_x</p:attrName>
                                        </p:attrNameLst>
                                      </p:cBhvr>
                                      <p:tavLst>
                                        <p:tav tm="0">
                                          <p:val>
                                            <p:strVal val="#ppt_x"/>
                                          </p:val>
                                        </p:tav>
                                        <p:tav tm="100000">
                                          <p:val>
                                            <p:strVal val="#ppt_x"/>
                                          </p:val>
                                        </p:tav>
                                      </p:tavLst>
                                    </p:anim>
                                    <p:anim calcmode="lin" valueType="num">
                                      <p:cBhvr additive="base">
                                        <p:cTn id="165" dur="500" fill="hold"/>
                                        <p:tgtEl>
                                          <p:spTgt spid="368"/>
                                        </p:tgtEl>
                                        <p:attrNameLst>
                                          <p:attrName>ppt_y</p:attrName>
                                        </p:attrNameLst>
                                      </p:cBhvr>
                                      <p:tavLst>
                                        <p:tav tm="0">
                                          <p:val>
                                            <p:strVal val="0-#ppt_h/2"/>
                                          </p:val>
                                        </p:tav>
                                        <p:tav tm="100000">
                                          <p:val>
                                            <p:strVal val="#ppt_y"/>
                                          </p:val>
                                        </p:tav>
                                      </p:tavLst>
                                    </p:anim>
                                  </p:childTnLst>
                                </p:cTn>
                              </p:par>
                              <p:par>
                                <p:cTn id="166" presetID="2" presetClass="entr" presetSubtype="1" decel="100000" fill="hold" nodeType="withEffect">
                                  <p:stCondLst>
                                    <p:cond delay="170"/>
                                  </p:stCondLst>
                                  <p:childTnLst>
                                    <p:set>
                                      <p:cBhvr>
                                        <p:cTn id="167" dur="1" fill="hold">
                                          <p:stCondLst>
                                            <p:cond delay="0"/>
                                          </p:stCondLst>
                                        </p:cTn>
                                        <p:tgtEl>
                                          <p:spTgt spid="369"/>
                                        </p:tgtEl>
                                        <p:attrNameLst>
                                          <p:attrName>style.visibility</p:attrName>
                                        </p:attrNameLst>
                                      </p:cBhvr>
                                      <p:to>
                                        <p:strVal val="visible"/>
                                      </p:to>
                                    </p:set>
                                    <p:anim calcmode="lin" valueType="num">
                                      <p:cBhvr additive="base">
                                        <p:cTn id="168" dur="500" fill="hold"/>
                                        <p:tgtEl>
                                          <p:spTgt spid="369"/>
                                        </p:tgtEl>
                                        <p:attrNameLst>
                                          <p:attrName>ppt_x</p:attrName>
                                        </p:attrNameLst>
                                      </p:cBhvr>
                                      <p:tavLst>
                                        <p:tav tm="0">
                                          <p:val>
                                            <p:strVal val="#ppt_x"/>
                                          </p:val>
                                        </p:tav>
                                        <p:tav tm="100000">
                                          <p:val>
                                            <p:strVal val="#ppt_x"/>
                                          </p:val>
                                        </p:tav>
                                      </p:tavLst>
                                    </p:anim>
                                    <p:anim calcmode="lin" valueType="num">
                                      <p:cBhvr additive="base">
                                        <p:cTn id="169" dur="500" fill="hold"/>
                                        <p:tgtEl>
                                          <p:spTgt spid="369"/>
                                        </p:tgtEl>
                                        <p:attrNameLst>
                                          <p:attrName>ppt_y</p:attrName>
                                        </p:attrNameLst>
                                      </p:cBhvr>
                                      <p:tavLst>
                                        <p:tav tm="0">
                                          <p:val>
                                            <p:strVal val="0-#ppt_h/2"/>
                                          </p:val>
                                        </p:tav>
                                        <p:tav tm="100000">
                                          <p:val>
                                            <p:strVal val="#ppt_y"/>
                                          </p:val>
                                        </p:tav>
                                      </p:tavLst>
                                    </p:anim>
                                  </p:childTnLst>
                                </p:cTn>
                              </p:par>
                              <p:par>
                                <p:cTn id="170" presetID="2" presetClass="entr" presetSubtype="1" decel="100000" fill="hold" nodeType="withEffect">
                                  <p:stCondLst>
                                    <p:cond delay="210"/>
                                  </p:stCondLst>
                                  <p:childTnLst>
                                    <p:set>
                                      <p:cBhvr>
                                        <p:cTn id="171" dur="1" fill="hold">
                                          <p:stCondLst>
                                            <p:cond delay="0"/>
                                          </p:stCondLst>
                                        </p:cTn>
                                        <p:tgtEl>
                                          <p:spTgt spid="370"/>
                                        </p:tgtEl>
                                        <p:attrNameLst>
                                          <p:attrName>style.visibility</p:attrName>
                                        </p:attrNameLst>
                                      </p:cBhvr>
                                      <p:to>
                                        <p:strVal val="visible"/>
                                      </p:to>
                                    </p:set>
                                    <p:anim calcmode="lin" valueType="num">
                                      <p:cBhvr additive="base">
                                        <p:cTn id="172" dur="500" fill="hold"/>
                                        <p:tgtEl>
                                          <p:spTgt spid="370"/>
                                        </p:tgtEl>
                                        <p:attrNameLst>
                                          <p:attrName>ppt_x</p:attrName>
                                        </p:attrNameLst>
                                      </p:cBhvr>
                                      <p:tavLst>
                                        <p:tav tm="0">
                                          <p:val>
                                            <p:strVal val="#ppt_x"/>
                                          </p:val>
                                        </p:tav>
                                        <p:tav tm="100000">
                                          <p:val>
                                            <p:strVal val="#ppt_x"/>
                                          </p:val>
                                        </p:tav>
                                      </p:tavLst>
                                    </p:anim>
                                    <p:anim calcmode="lin" valueType="num">
                                      <p:cBhvr additive="base">
                                        <p:cTn id="173" dur="500" fill="hold"/>
                                        <p:tgtEl>
                                          <p:spTgt spid="370"/>
                                        </p:tgtEl>
                                        <p:attrNameLst>
                                          <p:attrName>ppt_y</p:attrName>
                                        </p:attrNameLst>
                                      </p:cBhvr>
                                      <p:tavLst>
                                        <p:tav tm="0">
                                          <p:val>
                                            <p:strVal val="0-#ppt_h/2"/>
                                          </p:val>
                                        </p:tav>
                                        <p:tav tm="100000">
                                          <p:val>
                                            <p:strVal val="#ppt_y"/>
                                          </p:val>
                                        </p:tav>
                                      </p:tavLst>
                                    </p:anim>
                                  </p:childTnLst>
                                </p:cTn>
                              </p:par>
                              <p:par>
                                <p:cTn id="174" presetID="2" presetClass="entr" presetSubtype="1" decel="100000" fill="hold" nodeType="withEffect">
                                  <p:stCondLst>
                                    <p:cond delay="200"/>
                                  </p:stCondLst>
                                  <p:childTnLst>
                                    <p:set>
                                      <p:cBhvr>
                                        <p:cTn id="175" dur="1" fill="hold">
                                          <p:stCondLst>
                                            <p:cond delay="0"/>
                                          </p:stCondLst>
                                        </p:cTn>
                                        <p:tgtEl>
                                          <p:spTgt spid="371"/>
                                        </p:tgtEl>
                                        <p:attrNameLst>
                                          <p:attrName>style.visibility</p:attrName>
                                        </p:attrNameLst>
                                      </p:cBhvr>
                                      <p:to>
                                        <p:strVal val="visible"/>
                                      </p:to>
                                    </p:set>
                                    <p:anim calcmode="lin" valueType="num">
                                      <p:cBhvr additive="base">
                                        <p:cTn id="176" dur="500" fill="hold"/>
                                        <p:tgtEl>
                                          <p:spTgt spid="371"/>
                                        </p:tgtEl>
                                        <p:attrNameLst>
                                          <p:attrName>ppt_x</p:attrName>
                                        </p:attrNameLst>
                                      </p:cBhvr>
                                      <p:tavLst>
                                        <p:tav tm="0">
                                          <p:val>
                                            <p:strVal val="#ppt_x"/>
                                          </p:val>
                                        </p:tav>
                                        <p:tav tm="100000">
                                          <p:val>
                                            <p:strVal val="#ppt_x"/>
                                          </p:val>
                                        </p:tav>
                                      </p:tavLst>
                                    </p:anim>
                                    <p:anim calcmode="lin" valueType="num">
                                      <p:cBhvr additive="base">
                                        <p:cTn id="177" dur="500" fill="hold"/>
                                        <p:tgtEl>
                                          <p:spTgt spid="371"/>
                                        </p:tgtEl>
                                        <p:attrNameLst>
                                          <p:attrName>ppt_y</p:attrName>
                                        </p:attrNameLst>
                                      </p:cBhvr>
                                      <p:tavLst>
                                        <p:tav tm="0">
                                          <p:val>
                                            <p:strVal val="0-#ppt_h/2"/>
                                          </p:val>
                                        </p:tav>
                                        <p:tav tm="100000">
                                          <p:val>
                                            <p:strVal val="#ppt_y"/>
                                          </p:val>
                                        </p:tav>
                                      </p:tavLst>
                                    </p:anim>
                                  </p:childTnLst>
                                </p:cTn>
                              </p:par>
                              <p:par>
                                <p:cTn id="178" presetID="2" presetClass="entr" presetSubtype="1" decel="100000" fill="hold" nodeType="withEffect">
                                  <p:stCondLst>
                                    <p:cond delay="190"/>
                                  </p:stCondLst>
                                  <p:childTnLst>
                                    <p:set>
                                      <p:cBhvr>
                                        <p:cTn id="179" dur="1" fill="hold">
                                          <p:stCondLst>
                                            <p:cond delay="0"/>
                                          </p:stCondLst>
                                        </p:cTn>
                                        <p:tgtEl>
                                          <p:spTgt spid="372"/>
                                        </p:tgtEl>
                                        <p:attrNameLst>
                                          <p:attrName>style.visibility</p:attrName>
                                        </p:attrNameLst>
                                      </p:cBhvr>
                                      <p:to>
                                        <p:strVal val="visible"/>
                                      </p:to>
                                    </p:set>
                                    <p:anim calcmode="lin" valueType="num">
                                      <p:cBhvr additive="base">
                                        <p:cTn id="180" dur="500" fill="hold"/>
                                        <p:tgtEl>
                                          <p:spTgt spid="372"/>
                                        </p:tgtEl>
                                        <p:attrNameLst>
                                          <p:attrName>ppt_x</p:attrName>
                                        </p:attrNameLst>
                                      </p:cBhvr>
                                      <p:tavLst>
                                        <p:tav tm="0">
                                          <p:val>
                                            <p:strVal val="#ppt_x"/>
                                          </p:val>
                                        </p:tav>
                                        <p:tav tm="100000">
                                          <p:val>
                                            <p:strVal val="#ppt_x"/>
                                          </p:val>
                                        </p:tav>
                                      </p:tavLst>
                                    </p:anim>
                                    <p:anim calcmode="lin" valueType="num">
                                      <p:cBhvr additive="base">
                                        <p:cTn id="181" dur="500" fill="hold"/>
                                        <p:tgtEl>
                                          <p:spTgt spid="372"/>
                                        </p:tgtEl>
                                        <p:attrNameLst>
                                          <p:attrName>ppt_y</p:attrName>
                                        </p:attrNameLst>
                                      </p:cBhvr>
                                      <p:tavLst>
                                        <p:tav tm="0">
                                          <p:val>
                                            <p:strVal val="0-#ppt_h/2"/>
                                          </p:val>
                                        </p:tav>
                                        <p:tav tm="100000">
                                          <p:val>
                                            <p:strVal val="#ppt_y"/>
                                          </p:val>
                                        </p:tav>
                                      </p:tavLst>
                                    </p:anim>
                                  </p:childTnLst>
                                </p:cTn>
                              </p:par>
                              <p:par>
                                <p:cTn id="182" presetID="2" presetClass="entr" presetSubtype="1" decel="100000" fill="hold" nodeType="withEffect">
                                  <p:stCondLst>
                                    <p:cond delay="220"/>
                                  </p:stCondLst>
                                  <p:childTnLst>
                                    <p:set>
                                      <p:cBhvr>
                                        <p:cTn id="183" dur="1" fill="hold">
                                          <p:stCondLst>
                                            <p:cond delay="0"/>
                                          </p:stCondLst>
                                        </p:cTn>
                                        <p:tgtEl>
                                          <p:spTgt spid="397"/>
                                        </p:tgtEl>
                                        <p:attrNameLst>
                                          <p:attrName>style.visibility</p:attrName>
                                        </p:attrNameLst>
                                      </p:cBhvr>
                                      <p:to>
                                        <p:strVal val="visible"/>
                                      </p:to>
                                    </p:set>
                                    <p:anim calcmode="lin" valueType="num">
                                      <p:cBhvr additive="base">
                                        <p:cTn id="184" dur="500" fill="hold"/>
                                        <p:tgtEl>
                                          <p:spTgt spid="397"/>
                                        </p:tgtEl>
                                        <p:attrNameLst>
                                          <p:attrName>ppt_x</p:attrName>
                                        </p:attrNameLst>
                                      </p:cBhvr>
                                      <p:tavLst>
                                        <p:tav tm="0">
                                          <p:val>
                                            <p:strVal val="#ppt_x"/>
                                          </p:val>
                                        </p:tav>
                                        <p:tav tm="100000">
                                          <p:val>
                                            <p:strVal val="#ppt_x"/>
                                          </p:val>
                                        </p:tav>
                                      </p:tavLst>
                                    </p:anim>
                                    <p:anim calcmode="lin" valueType="num">
                                      <p:cBhvr additive="base">
                                        <p:cTn id="185" dur="500" fill="hold"/>
                                        <p:tgtEl>
                                          <p:spTgt spid="397"/>
                                        </p:tgtEl>
                                        <p:attrNameLst>
                                          <p:attrName>ppt_y</p:attrName>
                                        </p:attrNameLst>
                                      </p:cBhvr>
                                      <p:tavLst>
                                        <p:tav tm="0">
                                          <p:val>
                                            <p:strVal val="0-#ppt_h/2"/>
                                          </p:val>
                                        </p:tav>
                                        <p:tav tm="100000">
                                          <p:val>
                                            <p:strVal val="#ppt_y"/>
                                          </p:val>
                                        </p:tav>
                                      </p:tavLst>
                                    </p:anim>
                                  </p:childTnLst>
                                </p:cTn>
                              </p:par>
                              <p:par>
                                <p:cTn id="186" presetID="2" presetClass="entr" presetSubtype="1" decel="100000" fill="hold" nodeType="withEffect">
                                  <p:stCondLst>
                                    <p:cond delay="260"/>
                                  </p:stCondLst>
                                  <p:childTnLst>
                                    <p:set>
                                      <p:cBhvr>
                                        <p:cTn id="187" dur="1" fill="hold">
                                          <p:stCondLst>
                                            <p:cond delay="0"/>
                                          </p:stCondLst>
                                        </p:cTn>
                                        <p:tgtEl>
                                          <p:spTgt spid="398"/>
                                        </p:tgtEl>
                                        <p:attrNameLst>
                                          <p:attrName>style.visibility</p:attrName>
                                        </p:attrNameLst>
                                      </p:cBhvr>
                                      <p:to>
                                        <p:strVal val="visible"/>
                                      </p:to>
                                    </p:set>
                                    <p:anim calcmode="lin" valueType="num">
                                      <p:cBhvr additive="base">
                                        <p:cTn id="188" dur="500" fill="hold"/>
                                        <p:tgtEl>
                                          <p:spTgt spid="398"/>
                                        </p:tgtEl>
                                        <p:attrNameLst>
                                          <p:attrName>ppt_x</p:attrName>
                                        </p:attrNameLst>
                                      </p:cBhvr>
                                      <p:tavLst>
                                        <p:tav tm="0">
                                          <p:val>
                                            <p:strVal val="#ppt_x"/>
                                          </p:val>
                                        </p:tav>
                                        <p:tav tm="100000">
                                          <p:val>
                                            <p:strVal val="#ppt_x"/>
                                          </p:val>
                                        </p:tav>
                                      </p:tavLst>
                                    </p:anim>
                                    <p:anim calcmode="lin" valueType="num">
                                      <p:cBhvr additive="base">
                                        <p:cTn id="189" dur="500" fill="hold"/>
                                        <p:tgtEl>
                                          <p:spTgt spid="398"/>
                                        </p:tgtEl>
                                        <p:attrNameLst>
                                          <p:attrName>ppt_y</p:attrName>
                                        </p:attrNameLst>
                                      </p:cBhvr>
                                      <p:tavLst>
                                        <p:tav tm="0">
                                          <p:val>
                                            <p:strVal val="0-#ppt_h/2"/>
                                          </p:val>
                                        </p:tav>
                                        <p:tav tm="100000">
                                          <p:val>
                                            <p:strVal val="#ppt_y"/>
                                          </p:val>
                                        </p:tav>
                                      </p:tavLst>
                                    </p:anim>
                                  </p:childTnLst>
                                </p:cTn>
                              </p:par>
                              <p:par>
                                <p:cTn id="190" presetID="2" presetClass="entr" presetSubtype="1" decel="100000" fill="hold" nodeType="withEffect">
                                  <p:stCondLst>
                                    <p:cond delay="230"/>
                                  </p:stCondLst>
                                  <p:childTnLst>
                                    <p:set>
                                      <p:cBhvr>
                                        <p:cTn id="191" dur="1" fill="hold">
                                          <p:stCondLst>
                                            <p:cond delay="0"/>
                                          </p:stCondLst>
                                        </p:cTn>
                                        <p:tgtEl>
                                          <p:spTgt spid="399"/>
                                        </p:tgtEl>
                                        <p:attrNameLst>
                                          <p:attrName>style.visibility</p:attrName>
                                        </p:attrNameLst>
                                      </p:cBhvr>
                                      <p:to>
                                        <p:strVal val="visible"/>
                                      </p:to>
                                    </p:set>
                                    <p:anim calcmode="lin" valueType="num">
                                      <p:cBhvr additive="base">
                                        <p:cTn id="192" dur="500" fill="hold"/>
                                        <p:tgtEl>
                                          <p:spTgt spid="399"/>
                                        </p:tgtEl>
                                        <p:attrNameLst>
                                          <p:attrName>ppt_x</p:attrName>
                                        </p:attrNameLst>
                                      </p:cBhvr>
                                      <p:tavLst>
                                        <p:tav tm="0">
                                          <p:val>
                                            <p:strVal val="#ppt_x"/>
                                          </p:val>
                                        </p:tav>
                                        <p:tav tm="100000">
                                          <p:val>
                                            <p:strVal val="#ppt_x"/>
                                          </p:val>
                                        </p:tav>
                                      </p:tavLst>
                                    </p:anim>
                                    <p:anim calcmode="lin" valueType="num">
                                      <p:cBhvr additive="base">
                                        <p:cTn id="193" dur="500" fill="hold"/>
                                        <p:tgtEl>
                                          <p:spTgt spid="399"/>
                                        </p:tgtEl>
                                        <p:attrNameLst>
                                          <p:attrName>ppt_y</p:attrName>
                                        </p:attrNameLst>
                                      </p:cBhvr>
                                      <p:tavLst>
                                        <p:tav tm="0">
                                          <p:val>
                                            <p:strVal val="0-#ppt_h/2"/>
                                          </p:val>
                                        </p:tav>
                                        <p:tav tm="100000">
                                          <p:val>
                                            <p:strVal val="#ppt_y"/>
                                          </p:val>
                                        </p:tav>
                                      </p:tavLst>
                                    </p:anim>
                                  </p:childTnLst>
                                </p:cTn>
                              </p:par>
                              <p:par>
                                <p:cTn id="194" presetID="2" presetClass="entr" presetSubtype="1" decel="100000" fill="hold" nodeType="withEffect">
                                  <p:stCondLst>
                                    <p:cond delay="240"/>
                                  </p:stCondLst>
                                  <p:childTnLst>
                                    <p:set>
                                      <p:cBhvr>
                                        <p:cTn id="195" dur="1" fill="hold">
                                          <p:stCondLst>
                                            <p:cond delay="0"/>
                                          </p:stCondLst>
                                        </p:cTn>
                                        <p:tgtEl>
                                          <p:spTgt spid="400"/>
                                        </p:tgtEl>
                                        <p:attrNameLst>
                                          <p:attrName>style.visibility</p:attrName>
                                        </p:attrNameLst>
                                      </p:cBhvr>
                                      <p:to>
                                        <p:strVal val="visible"/>
                                      </p:to>
                                    </p:set>
                                    <p:anim calcmode="lin" valueType="num">
                                      <p:cBhvr additive="base">
                                        <p:cTn id="196" dur="500" fill="hold"/>
                                        <p:tgtEl>
                                          <p:spTgt spid="400"/>
                                        </p:tgtEl>
                                        <p:attrNameLst>
                                          <p:attrName>ppt_x</p:attrName>
                                        </p:attrNameLst>
                                      </p:cBhvr>
                                      <p:tavLst>
                                        <p:tav tm="0">
                                          <p:val>
                                            <p:strVal val="#ppt_x"/>
                                          </p:val>
                                        </p:tav>
                                        <p:tav tm="100000">
                                          <p:val>
                                            <p:strVal val="#ppt_x"/>
                                          </p:val>
                                        </p:tav>
                                      </p:tavLst>
                                    </p:anim>
                                    <p:anim calcmode="lin" valueType="num">
                                      <p:cBhvr additive="base">
                                        <p:cTn id="197" dur="500" fill="hold"/>
                                        <p:tgtEl>
                                          <p:spTgt spid="400"/>
                                        </p:tgtEl>
                                        <p:attrNameLst>
                                          <p:attrName>ppt_y</p:attrName>
                                        </p:attrNameLst>
                                      </p:cBhvr>
                                      <p:tavLst>
                                        <p:tav tm="0">
                                          <p:val>
                                            <p:strVal val="0-#ppt_h/2"/>
                                          </p:val>
                                        </p:tav>
                                        <p:tav tm="100000">
                                          <p:val>
                                            <p:strVal val="#ppt_y"/>
                                          </p:val>
                                        </p:tav>
                                      </p:tavLst>
                                    </p:anim>
                                  </p:childTnLst>
                                </p:cTn>
                              </p:par>
                              <p:par>
                                <p:cTn id="198" presetID="2" presetClass="entr" presetSubtype="1" decel="100000" fill="hold" nodeType="withEffect">
                                  <p:stCondLst>
                                    <p:cond delay="250"/>
                                  </p:stCondLst>
                                  <p:childTnLst>
                                    <p:set>
                                      <p:cBhvr>
                                        <p:cTn id="199" dur="1" fill="hold">
                                          <p:stCondLst>
                                            <p:cond delay="0"/>
                                          </p:stCondLst>
                                        </p:cTn>
                                        <p:tgtEl>
                                          <p:spTgt spid="401"/>
                                        </p:tgtEl>
                                        <p:attrNameLst>
                                          <p:attrName>style.visibility</p:attrName>
                                        </p:attrNameLst>
                                      </p:cBhvr>
                                      <p:to>
                                        <p:strVal val="visible"/>
                                      </p:to>
                                    </p:set>
                                    <p:anim calcmode="lin" valueType="num">
                                      <p:cBhvr additive="base">
                                        <p:cTn id="200" dur="500" fill="hold"/>
                                        <p:tgtEl>
                                          <p:spTgt spid="401"/>
                                        </p:tgtEl>
                                        <p:attrNameLst>
                                          <p:attrName>ppt_x</p:attrName>
                                        </p:attrNameLst>
                                      </p:cBhvr>
                                      <p:tavLst>
                                        <p:tav tm="0">
                                          <p:val>
                                            <p:strVal val="#ppt_x"/>
                                          </p:val>
                                        </p:tav>
                                        <p:tav tm="100000">
                                          <p:val>
                                            <p:strVal val="#ppt_x"/>
                                          </p:val>
                                        </p:tav>
                                      </p:tavLst>
                                    </p:anim>
                                    <p:anim calcmode="lin" valueType="num">
                                      <p:cBhvr additive="base">
                                        <p:cTn id="201" dur="500" fill="hold"/>
                                        <p:tgtEl>
                                          <p:spTgt spid="401"/>
                                        </p:tgtEl>
                                        <p:attrNameLst>
                                          <p:attrName>ppt_y</p:attrName>
                                        </p:attrNameLst>
                                      </p:cBhvr>
                                      <p:tavLst>
                                        <p:tav tm="0">
                                          <p:val>
                                            <p:strVal val="0-#ppt_h/2"/>
                                          </p:val>
                                        </p:tav>
                                        <p:tav tm="100000">
                                          <p:val>
                                            <p:strVal val="#ppt_y"/>
                                          </p:val>
                                        </p:tav>
                                      </p:tavLst>
                                    </p:anim>
                                  </p:childTnLst>
                                </p:cTn>
                              </p:par>
                              <p:par>
                                <p:cTn id="202" presetID="2" presetClass="entr" presetSubtype="1" decel="100000" fill="hold" nodeType="withEffect">
                                  <p:stCondLst>
                                    <p:cond delay="270"/>
                                  </p:stCondLst>
                                  <p:childTnLst>
                                    <p:set>
                                      <p:cBhvr>
                                        <p:cTn id="203" dur="1" fill="hold">
                                          <p:stCondLst>
                                            <p:cond delay="0"/>
                                          </p:stCondLst>
                                        </p:cTn>
                                        <p:tgtEl>
                                          <p:spTgt spid="428"/>
                                        </p:tgtEl>
                                        <p:attrNameLst>
                                          <p:attrName>style.visibility</p:attrName>
                                        </p:attrNameLst>
                                      </p:cBhvr>
                                      <p:to>
                                        <p:strVal val="visible"/>
                                      </p:to>
                                    </p:set>
                                    <p:anim calcmode="lin" valueType="num">
                                      <p:cBhvr additive="base">
                                        <p:cTn id="204" dur="500" fill="hold"/>
                                        <p:tgtEl>
                                          <p:spTgt spid="428"/>
                                        </p:tgtEl>
                                        <p:attrNameLst>
                                          <p:attrName>ppt_x</p:attrName>
                                        </p:attrNameLst>
                                      </p:cBhvr>
                                      <p:tavLst>
                                        <p:tav tm="0">
                                          <p:val>
                                            <p:strVal val="#ppt_x"/>
                                          </p:val>
                                        </p:tav>
                                        <p:tav tm="100000">
                                          <p:val>
                                            <p:strVal val="#ppt_x"/>
                                          </p:val>
                                        </p:tav>
                                      </p:tavLst>
                                    </p:anim>
                                    <p:anim calcmode="lin" valueType="num">
                                      <p:cBhvr additive="base">
                                        <p:cTn id="205" dur="500" fill="hold"/>
                                        <p:tgtEl>
                                          <p:spTgt spid="428"/>
                                        </p:tgtEl>
                                        <p:attrNameLst>
                                          <p:attrName>ppt_y</p:attrName>
                                        </p:attrNameLst>
                                      </p:cBhvr>
                                      <p:tavLst>
                                        <p:tav tm="0">
                                          <p:val>
                                            <p:strVal val="0-#ppt_h/2"/>
                                          </p:val>
                                        </p:tav>
                                        <p:tav tm="100000">
                                          <p:val>
                                            <p:strVal val="#ppt_y"/>
                                          </p:val>
                                        </p:tav>
                                      </p:tavLst>
                                    </p:anim>
                                  </p:childTnLst>
                                </p:cTn>
                              </p:par>
                              <p:par>
                                <p:cTn id="206" presetID="2" presetClass="entr" presetSubtype="1" decel="100000" fill="hold" nodeType="withEffect">
                                  <p:stCondLst>
                                    <p:cond delay="310"/>
                                  </p:stCondLst>
                                  <p:childTnLst>
                                    <p:set>
                                      <p:cBhvr>
                                        <p:cTn id="207" dur="1" fill="hold">
                                          <p:stCondLst>
                                            <p:cond delay="0"/>
                                          </p:stCondLst>
                                        </p:cTn>
                                        <p:tgtEl>
                                          <p:spTgt spid="429"/>
                                        </p:tgtEl>
                                        <p:attrNameLst>
                                          <p:attrName>style.visibility</p:attrName>
                                        </p:attrNameLst>
                                      </p:cBhvr>
                                      <p:to>
                                        <p:strVal val="visible"/>
                                      </p:to>
                                    </p:set>
                                    <p:anim calcmode="lin" valueType="num">
                                      <p:cBhvr additive="base">
                                        <p:cTn id="208" dur="500" fill="hold"/>
                                        <p:tgtEl>
                                          <p:spTgt spid="429"/>
                                        </p:tgtEl>
                                        <p:attrNameLst>
                                          <p:attrName>ppt_x</p:attrName>
                                        </p:attrNameLst>
                                      </p:cBhvr>
                                      <p:tavLst>
                                        <p:tav tm="0">
                                          <p:val>
                                            <p:strVal val="#ppt_x"/>
                                          </p:val>
                                        </p:tav>
                                        <p:tav tm="100000">
                                          <p:val>
                                            <p:strVal val="#ppt_x"/>
                                          </p:val>
                                        </p:tav>
                                      </p:tavLst>
                                    </p:anim>
                                    <p:anim calcmode="lin" valueType="num">
                                      <p:cBhvr additive="base">
                                        <p:cTn id="209" dur="500" fill="hold"/>
                                        <p:tgtEl>
                                          <p:spTgt spid="429"/>
                                        </p:tgtEl>
                                        <p:attrNameLst>
                                          <p:attrName>ppt_y</p:attrName>
                                        </p:attrNameLst>
                                      </p:cBhvr>
                                      <p:tavLst>
                                        <p:tav tm="0">
                                          <p:val>
                                            <p:strVal val="0-#ppt_h/2"/>
                                          </p:val>
                                        </p:tav>
                                        <p:tav tm="100000">
                                          <p:val>
                                            <p:strVal val="#ppt_y"/>
                                          </p:val>
                                        </p:tav>
                                      </p:tavLst>
                                    </p:anim>
                                  </p:childTnLst>
                                </p:cTn>
                              </p:par>
                              <p:par>
                                <p:cTn id="210" presetID="2" presetClass="entr" presetSubtype="1" decel="100000" fill="hold" nodeType="withEffect">
                                  <p:stCondLst>
                                    <p:cond delay="280"/>
                                  </p:stCondLst>
                                  <p:childTnLst>
                                    <p:set>
                                      <p:cBhvr>
                                        <p:cTn id="211" dur="1" fill="hold">
                                          <p:stCondLst>
                                            <p:cond delay="0"/>
                                          </p:stCondLst>
                                        </p:cTn>
                                        <p:tgtEl>
                                          <p:spTgt spid="430"/>
                                        </p:tgtEl>
                                        <p:attrNameLst>
                                          <p:attrName>style.visibility</p:attrName>
                                        </p:attrNameLst>
                                      </p:cBhvr>
                                      <p:to>
                                        <p:strVal val="visible"/>
                                      </p:to>
                                    </p:set>
                                    <p:anim calcmode="lin" valueType="num">
                                      <p:cBhvr additive="base">
                                        <p:cTn id="212" dur="500" fill="hold"/>
                                        <p:tgtEl>
                                          <p:spTgt spid="430"/>
                                        </p:tgtEl>
                                        <p:attrNameLst>
                                          <p:attrName>ppt_x</p:attrName>
                                        </p:attrNameLst>
                                      </p:cBhvr>
                                      <p:tavLst>
                                        <p:tav tm="0">
                                          <p:val>
                                            <p:strVal val="#ppt_x"/>
                                          </p:val>
                                        </p:tav>
                                        <p:tav tm="100000">
                                          <p:val>
                                            <p:strVal val="#ppt_x"/>
                                          </p:val>
                                        </p:tav>
                                      </p:tavLst>
                                    </p:anim>
                                    <p:anim calcmode="lin" valueType="num">
                                      <p:cBhvr additive="base">
                                        <p:cTn id="213" dur="500" fill="hold"/>
                                        <p:tgtEl>
                                          <p:spTgt spid="430"/>
                                        </p:tgtEl>
                                        <p:attrNameLst>
                                          <p:attrName>ppt_y</p:attrName>
                                        </p:attrNameLst>
                                      </p:cBhvr>
                                      <p:tavLst>
                                        <p:tav tm="0">
                                          <p:val>
                                            <p:strVal val="0-#ppt_h/2"/>
                                          </p:val>
                                        </p:tav>
                                        <p:tav tm="100000">
                                          <p:val>
                                            <p:strVal val="#ppt_y"/>
                                          </p:val>
                                        </p:tav>
                                      </p:tavLst>
                                    </p:anim>
                                  </p:childTnLst>
                                </p:cTn>
                              </p:par>
                              <p:par>
                                <p:cTn id="214" presetID="2" presetClass="entr" presetSubtype="1" decel="100000" fill="hold" nodeType="withEffect">
                                  <p:stCondLst>
                                    <p:cond delay="290"/>
                                  </p:stCondLst>
                                  <p:childTnLst>
                                    <p:set>
                                      <p:cBhvr>
                                        <p:cTn id="215" dur="1" fill="hold">
                                          <p:stCondLst>
                                            <p:cond delay="0"/>
                                          </p:stCondLst>
                                        </p:cTn>
                                        <p:tgtEl>
                                          <p:spTgt spid="431"/>
                                        </p:tgtEl>
                                        <p:attrNameLst>
                                          <p:attrName>style.visibility</p:attrName>
                                        </p:attrNameLst>
                                      </p:cBhvr>
                                      <p:to>
                                        <p:strVal val="visible"/>
                                      </p:to>
                                    </p:set>
                                    <p:anim calcmode="lin" valueType="num">
                                      <p:cBhvr additive="base">
                                        <p:cTn id="216" dur="500" fill="hold"/>
                                        <p:tgtEl>
                                          <p:spTgt spid="431"/>
                                        </p:tgtEl>
                                        <p:attrNameLst>
                                          <p:attrName>ppt_x</p:attrName>
                                        </p:attrNameLst>
                                      </p:cBhvr>
                                      <p:tavLst>
                                        <p:tav tm="0">
                                          <p:val>
                                            <p:strVal val="#ppt_x"/>
                                          </p:val>
                                        </p:tav>
                                        <p:tav tm="100000">
                                          <p:val>
                                            <p:strVal val="#ppt_x"/>
                                          </p:val>
                                        </p:tav>
                                      </p:tavLst>
                                    </p:anim>
                                    <p:anim calcmode="lin" valueType="num">
                                      <p:cBhvr additive="base">
                                        <p:cTn id="217" dur="500" fill="hold"/>
                                        <p:tgtEl>
                                          <p:spTgt spid="431"/>
                                        </p:tgtEl>
                                        <p:attrNameLst>
                                          <p:attrName>ppt_y</p:attrName>
                                        </p:attrNameLst>
                                      </p:cBhvr>
                                      <p:tavLst>
                                        <p:tav tm="0">
                                          <p:val>
                                            <p:strVal val="0-#ppt_h/2"/>
                                          </p:val>
                                        </p:tav>
                                        <p:tav tm="100000">
                                          <p:val>
                                            <p:strVal val="#ppt_y"/>
                                          </p:val>
                                        </p:tav>
                                      </p:tavLst>
                                    </p:anim>
                                  </p:childTnLst>
                                </p:cTn>
                              </p:par>
                              <p:par>
                                <p:cTn id="218" presetID="2" presetClass="entr" presetSubtype="1" decel="100000" fill="hold" nodeType="withEffect">
                                  <p:stCondLst>
                                    <p:cond delay="300"/>
                                  </p:stCondLst>
                                  <p:childTnLst>
                                    <p:set>
                                      <p:cBhvr>
                                        <p:cTn id="219" dur="1" fill="hold">
                                          <p:stCondLst>
                                            <p:cond delay="0"/>
                                          </p:stCondLst>
                                        </p:cTn>
                                        <p:tgtEl>
                                          <p:spTgt spid="432"/>
                                        </p:tgtEl>
                                        <p:attrNameLst>
                                          <p:attrName>style.visibility</p:attrName>
                                        </p:attrNameLst>
                                      </p:cBhvr>
                                      <p:to>
                                        <p:strVal val="visible"/>
                                      </p:to>
                                    </p:set>
                                    <p:anim calcmode="lin" valueType="num">
                                      <p:cBhvr additive="base">
                                        <p:cTn id="220" dur="500" fill="hold"/>
                                        <p:tgtEl>
                                          <p:spTgt spid="432"/>
                                        </p:tgtEl>
                                        <p:attrNameLst>
                                          <p:attrName>ppt_x</p:attrName>
                                        </p:attrNameLst>
                                      </p:cBhvr>
                                      <p:tavLst>
                                        <p:tav tm="0">
                                          <p:val>
                                            <p:strVal val="#ppt_x"/>
                                          </p:val>
                                        </p:tav>
                                        <p:tav tm="100000">
                                          <p:val>
                                            <p:strVal val="#ppt_x"/>
                                          </p:val>
                                        </p:tav>
                                      </p:tavLst>
                                    </p:anim>
                                    <p:anim calcmode="lin" valueType="num">
                                      <p:cBhvr additive="base">
                                        <p:cTn id="221" dur="500" fill="hold"/>
                                        <p:tgtEl>
                                          <p:spTgt spid="432"/>
                                        </p:tgtEl>
                                        <p:attrNameLst>
                                          <p:attrName>ppt_y</p:attrName>
                                        </p:attrNameLst>
                                      </p:cBhvr>
                                      <p:tavLst>
                                        <p:tav tm="0">
                                          <p:val>
                                            <p:strVal val="0-#ppt_h/2"/>
                                          </p:val>
                                        </p:tav>
                                        <p:tav tm="100000">
                                          <p:val>
                                            <p:strVal val="#ppt_y"/>
                                          </p:val>
                                        </p:tav>
                                      </p:tavLst>
                                    </p:anim>
                                  </p:childTnLst>
                                </p:cTn>
                              </p:par>
                              <p:par>
                                <p:cTn id="222" presetID="2" presetClass="entr" presetSubtype="1" decel="100000" fill="hold" nodeType="withEffect">
                                  <p:stCondLst>
                                    <p:cond delay="330"/>
                                  </p:stCondLst>
                                  <p:childTnLst>
                                    <p:set>
                                      <p:cBhvr>
                                        <p:cTn id="223" dur="1" fill="hold">
                                          <p:stCondLst>
                                            <p:cond delay="0"/>
                                          </p:stCondLst>
                                        </p:cTn>
                                        <p:tgtEl>
                                          <p:spTgt spid="459"/>
                                        </p:tgtEl>
                                        <p:attrNameLst>
                                          <p:attrName>style.visibility</p:attrName>
                                        </p:attrNameLst>
                                      </p:cBhvr>
                                      <p:to>
                                        <p:strVal val="visible"/>
                                      </p:to>
                                    </p:set>
                                    <p:anim calcmode="lin" valueType="num">
                                      <p:cBhvr additive="base">
                                        <p:cTn id="224" dur="500" fill="hold"/>
                                        <p:tgtEl>
                                          <p:spTgt spid="459"/>
                                        </p:tgtEl>
                                        <p:attrNameLst>
                                          <p:attrName>ppt_x</p:attrName>
                                        </p:attrNameLst>
                                      </p:cBhvr>
                                      <p:tavLst>
                                        <p:tav tm="0">
                                          <p:val>
                                            <p:strVal val="#ppt_x"/>
                                          </p:val>
                                        </p:tav>
                                        <p:tav tm="100000">
                                          <p:val>
                                            <p:strVal val="#ppt_x"/>
                                          </p:val>
                                        </p:tav>
                                      </p:tavLst>
                                    </p:anim>
                                    <p:anim calcmode="lin" valueType="num">
                                      <p:cBhvr additive="base">
                                        <p:cTn id="225" dur="500" fill="hold"/>
                                        <p:tgtEl>
                                          <p:spTgt spid="459"/>
                                        </p:tgtEl>
                                        <p:attrNameLst>
                                          <p:attrName>ppt_y</p:attrName>
                                        </p:attrNameLst>
                                      </p:cBhvr>
                                      <p:tavLst>
                                        <p:tav tm="0">
                                          <p:val>
                                            <p:strVal val="0-#ppt_h/2"/>
                                          </p:val>
                                        </p:tav>
                                        <p:tav tm="100000">
                                          <p:val>
                                            <p:strVal val="#ppt_y"/>
                                          </p:val>
                                        </p:tav>
                                      </p:tavLst>
                                    </p:anim>
                                  </p:childTnLst>
                                </p:cTn>
                              </p:par>
                              <p:par>
                                <p:cTn id="226" presetID="2" presetClass="entr" presetSubtype="1" decel="100000" fill="hold" nodeType="withEffect">
                                  <p:stCondLst>
                                    <p:cond delay="320"/>
                                  </p:stCondLst>
                                  <p:childTnLst>
                                    <p:set>
                                      <p:cBhvr>
                                        <p:cTn id="227" dur="1" fill="hold">
                                          <p:stCondLst>
                                            <p:cond delay="0"/>
                                          </p:stCondLst>
                                        </p:cTn>
                                        <p:tgtEl>
                                          <p:spTgt spid="460"/>
                                        </p:tgtEl>
                                        <p:attrNameLst>
                                          <p:attrName>style.visibility</p:attrName>
                                        </p:attrNameLst>
                                      </p:cBhvr>
                                      <p:to>
                                        <p:strVal val="visible"/>
                                      </p:to>
                                    </p:set>
                                    <p:anim calcmode="lin" valueType="num">
                                      <p:cBhvr additive="base">
                                        <p:cTn id="228" dur="500" fill="hold"/>
                                        <p:tgtEl>
                                          <p:spTgt spid="460"/>
                                        </p:tgtEl>
                                        <p:attrNameLst>
                                          <p:attrName>ppt_x</p:attrName>
                                        </p:attrNameLst>
                                      </p:cBhvr>
                                      <p:tavLst>
                                        <p:tav tm="0">
                                          <p:val>
                                            <p:strVal val="#ppt_x"/>
                                          </p:val>
                                        </p:tav>
                                        <p:tav tm="100000">
                                          <p:val>
                                            <p:strVal val="#ppt_x"/>
                                          </p:val>
                                        </p:tav>
                                      </p:tavLst>
                                    </p:anim>
                                    <p:anim calcmode="lin" valueType="num">
                                      <p:cBhvr additive="base">
                                        <p:cTn id="229" dur="500" fill="hold"/>
                                        <p:tgtEl>
                                          <p:spTgt spid="460"/>
                                        </p:tgtEl>
                                        <p:attrNameLst>
                                          <p:attrName>ppt_y</p:attrName>
                                        </p:attrNameLst>
                                      </p:cBhvr>
                                      <p:tavLst>
                                        <p:tav tm="0">
                                          <p:val>
                                            <p:strVal val="0-#ppt_h/2"/>
                                          </p:val>
                                        </p:tav>
                                        <p:tav tm="100000">
                                          <p:val>
                                            <p:strVal val="#ppt_y"/>
                                          </p:val>
                                        </p:tav>
                                      </p:tavLst>
                                    </p:anim>
                                  </p:childTnLst>
                                </p:cTn>
                              </p:par>
                              <p:par>
                                <p:cTn id="230" presetID="2" presetClass="entr" presetSubtype="1" decel="100000" fill="hold" nodeType="withEffect">
                                  <p:stCondLst>
                                    <p:cond delay="360"/>
                                  </p:stCondLst>
                                  <p:childTnLst>
                                    <p:set>
                                      <p:cBhvr>
                                        <p:cTn id="231" dur="1" fill="hold">
                                          <p:stCondLst>
                                            <p:cond delay="0"/>
                                          </p:stCondLst>
                                        </p:cTn>
                                        <p:tgtEl>
                                          <p:spTgt spid="461"/>
                                        </p:tgtEl>
                                        <p:attrNameLst>
                                          <p:attrName>style.visibility</p:attrName>
                                        </p:attrNameLst>
                                      </p:cBhvr>
                                      <p:to>
                                        <p:strVal val="visible"/>
                                      </p:to>
                                    </p:set>
                                    <p:anim calcmode="lin" valueType="num">
                                      <p:cBhvr additive="base">
                                        <p:cTn id="232" dur="500" fill="hold"/>
                                        <p:tgtEl>
                                          <p:spTgt spid="461"/>
                                        </p:tgtEl>
                                        <p:attrNameLst>
                                          <p:attrName>ppt_x</p:attrName>
                                        </p:attrNameLst>
                                      </p:cBhvr>
                                      <p:tavLst>
                                        <p:tav tm="0">
                                          <p:val>
                                            <p:strVal val="#ppt_x"/>
                                          </p:val>
                                        </p:tav>
                                        <p:tav tm="100000">
                                          <p:val>
                                            <p:strVal val="#ppt_x"/>
                                          </p:val>
                                        </p:tav>
                                      </p:tavLst>
                                    </p:anim>
                                    <p:anim calcmode="lin" valueType="num">
                                      <p:cBhvr additive="base">
                                        <p:cTn id="233" dur="500" fill="hold"/>
                                        <p:tgtEl>
                                          <p:spTgt spid="461"/>
                                        </p:tgtEl>
                                        <p:attrNameLst>
                                          <p:attrName>ppt_y</p:attrName>
                                        </p:attrNameLst>
                                      </p:cBhvr>
                                      <p:tavLst>
                                        <p:tav tm="0">
                                          <p:val>
                                            <p:strVal val="0-#ppt_h/2"/>
                                          </p:val>
                                        </p:tav>
                                        <p:tav tm="100000">
                                          <p:val>
                                            <p:strVal val="#ppt_y"/>
                                          </p:val>
                                        </p:tav>
                                      </p:tavLst>
                                    </p:anim>
                                  </p:childTnLst>
                                </p:cTn>
                              </p:par>
                              <p:par>
                                <p:cTn id="234" presetID="2" presetClass="entr" presetSubtype="1" decel="100000" fill="hold" nodeType="withEffect">
                                  <p:stCondLst>
                                    <p:cond delay="350"/>
                                  </p:stCondLst>
                                  <p:childTnLst>
                                    <p:set>
                                      <p:cBhvr>
                                        <p:cTn id="235" dur="1" fill="hold">
                                          <p:stCondLst>
                                            <p:cond delay="0"/>
                                          </p:stCondLst>
                                        </p:cTn>
                                        <p:tgtEl>
                                          <p:spTgt spid="462"/>
                                        </p:tgtEl>
                                        <p:attrNameLst>
                                          <p:attrName>style.visibility</p:attrName>
                                        </p:attrNameLst>
                                      </p:cBhvr>
                                      <p:to>
                                        <p:strVal val="visible"/>
                                      </p:to>
                                    </p:set>
                                    <p:anim calcmode="lin" valueType="num">
                                      <p:cBhvr additive="base">
                                        <p:cTn id="236" dur="500" fill="hold"/>
                                        <p:tgtEl>
                                          <p:spTgt spid="462"/>
                                        </p:tgtEl>
                                        <p:attrNameLst>
                                          <p:attrName>ppt_x</p:attrName>
                                        </p:attrNameLst>
                                      </p:cBhvr>
                                      <p:tavLst>
                                        <p:tav tm="0">
                                          <p:val>
                                            <p:strVal val="#ppt_x"/>
                                          </p:val>
                                        </p:tav>
                                        <p:tav tm="100000">
                                          <p:val>
                                            <p:strVal val="#ppt_x"/>
                                          </p:val>
                                        </p:tav>
                                      </p:tavLst>
                                    </p:anim>
                                    <p:anim calcmode="lin" valueType="num">
                                      <p:cBhvr additive="base">
                                        <p:cTn id="237" dur="500" fill="hold"/>
                                        <p:tgtEl>
                                          <p:spTgt spid="462"/>
                                        </p:tgtEl>
                                        <p:attrNameLst>
                                          <p:attrName>ppt_y</p:attrName>
                                        </p:attrNameLst>
                                      </p:cBhvr>
                                      <p:tavLst>
                                        <p:tav tm="0">
                                          <p:val>
                                            <p:strVal val="0-#ppt_h/2"/>
                                          </p:val>
                                        </p:tav>
                                        <p:tav tm="100000">
                                          <p:val>
                                            <p:strVal val="#ppt_y"/>
                                          </p:val>
                                        </p:tav>
                                      </p:tavLst>
                                    </p:anim>
                                  </p:childTnLst>
                                </p:cTn>
                              </p:par>
                              <p:par>
                                <p:cTn id="238" presetID="2" presetClass="entr" presetSubtype="1" decel="100000" fill="hold" nodeType="withEffect">
                                  <p:stCondLst>
                                    <p:cond delay="340"/>
                                  </p:stCondLst>
                                  <p:childTnLst>
                                    <p:set>
                                      <p:cBhvr>
                                        <p:cTn id="239" dur="1" fill="hold">
                                          <p:stCondLst>
                                            <p:cond delay="0"/>
                                          </p:stCondLst>
                                        </p:cTn>
                                        <p:tgtEl>
                                          <p:spTgt spid="463"/>
                                        </p:tgtEl>
                                        <p:attrNameLst>
                                          <p:attrName>style.visibility</p:attrName>
                                        </p:attrNameLst>
                                      </p:cBhvr>
                                      <p:to>
                                        <p:strVal val="visible"/>
                                      </p:to>
                                    </p:set>
                                    <p:anim calcmode="lin" valueType="num">
                                      <p:cBhvr additive="base">
                                        <p:cTn id="240" dur="500" fill="hold"/>
                                        <p:tgtEl>
                                          <p:spTgt spid="463"/>
                                        </p:tgtEl>
                                        <p:attrNameLst>
                                          <p:attrName>ppt_x</p:attrName>
                                        </p:attrNameLst>
                                      </p:cBhvr>
                                      <p:tavLst>
                                        <p:tav tm="0">
                                          <p:val>
                                            <p:strVal val="#ppt_x"/>
                                          </p:val>
                                        </p:tav>
                                        <p:tav tm="100000">
                                          <p:val>
                                            <p:strVal val="#ppt_x"/>
                                          </p:val>
                                        </p:tav>
                                      </p:tavLst>
                                    </p:anim>
                                    <p:anim calcmode="lin" valueType="num">
                                      <p:cBhvr additive="base">
                                        <p:cTn id="241" dur="500" fill="hold"/>
                                        <p:tgtEl>
                                          <p:spTgt spid="463"/>
                                        </p:tgtEl>
                                        <p:attrNameLst>
                                          <p:attrName>ppt_y</p:attrName>
                                        </p:attrNameLst>
                                      </p:cBhvr>
                                      <p:tavLst>
                                        <p:tav tm="0">
                                          <p:val>
                                            <p:strVal val="0-#ppt_h/2"/>
                                          </p:val>
                                        </p:tav>
                                        <p:tav tm="100000">
                                          <p:val>
                                            <p:strVal val="#ppt_y"/>
                                          </p:val>
                                        </p:tav>
                                      </p:tavLst>
                                    </p:anim>
                                  </p:childTnLst>
                                </p:cTn>
                              </p:par>
                              <p:par>
                                <p:cTn id="242" presetID="2" presetClass="entr" presetSubtype="1" decel="100000" fill="hold" nodeType="withEffect">
                                  <p:stCondLst>
                                    <p:cond delay="370"/>
                                  </p:stCondLst>
                                  <p:childTnLst>
                                    <p:set>
                                      <p:cBhvr>
                                        <p:cTn id="243" dur="1" fill="hold">
                                          <p:stCondLst>
                                            <p:cond delay="0"/>
                                          </p:stCondLst>
                                        </p:cTn>
                                        <p:tgtEl>
                                          <p:spTgt spid="487"/>
                                        </p:tgtEl>
                                        <p:attrNameLst>
                                          <p:attrName>style.visibility</p:attrName>
                                        </p:attrNameLst>
                                      </p:cBhvr>
                                      <p:to>
                                        <p:strVal val="visible"/>
                                      </p:to>
                                    </p:set>
                                    <p:anim calcmode="lin" valueType="num">
                                      <p:cBhvr additive="base">
                                        <p:cTn id="244" dur="500" fill="hold"/>
                                        <p:tgtEl>
                                          <p:spTgt spid="487"/>
                                        </p:tgtEl>
                                        <p:attrNameLst>
                                          <p:attrName>ppt_x</p:attrName>
                                        </p:attrNameLst>
                                      </p:cBhvr>
                                      <p:tavLst>
                                        <p:tav tm="0">
                                          <p:val>
                                            <p:strVal val="#ppt_x"/>
                                          </p:val>
                                        </p:tav>
                                        <p:tav tm="100000">
                                          <p:val>
                                            <p:strVal val="#ppt_x"/>
                                          </p:val>
                                        </p:tav>
                                      </p:tavLst>
                                    </p:anim>
                                    <p:anim calcmode="lin" valueType="num">
                                      <p:cBhvr additive="base">
                                        <p:cTn id="245" dur="500" fill="hold"/>
                                        <p:tgtEl>
                                          <p:spTgt spid="487"/>
                                        </p:tgtEl>
                                        <p:attrNameLst>
                                          <p:attrName>ppt_y</p:attrName>
                                        </p:attrNameLst>
                                      </p:cBhvr>
                                      <p:tavLst>
                                        <p:tav tm="0">
                                          <p:val>
                                            <p:strVal val="0-#ppt_h/2"/>
                                          </p:val>
                                        </p:tav>
                                        <p:tav tm="100000">
                                          <p:val>
                                            <p:strVal val="#ppt_y"/>
                                          </p:val>
                                        </p:tav>
                                      </p:tavLst>
                                    </p:anim>
                                  </p:childTnLst>
                                </p:cTn>
                              </p:par>
                              <p:par>
                                <p:cTn id="246" presetID="2" presetClass="entr" presetSubtype="1" decel="100000" fill="hold" nodeType="withEffect">
                                  <p:stCondLst>
                                    <p:cond delay="390"/>
                                  </p:stCondLst>
                                  <p:childTnLst>
                                    <p:set>
                                      <p:cBhvr>
                                        <p:cTn id="247" dur="1" fill="hold">
                                          <p:stCondLst>
                                            <p:cond delay="0"/>
                                          </p:stCondLst>
                                        </p:cTn>
                                        <p:tgtEl>
                                          <p:spTgt spid="507"/>
                                        </p:tgtEl>
                                        <p:attrNameLst>
                                          <p:attrName>style.visibility</p:attrName>
                                        </p:attrNameLst>
                                      </p:cBhvr>
                                      <p:to>
                                        <p:strVal val="visible"/>
                                      </p:to>
                                    </p:set>
                                    <p:anim calcmode="lin" valueType="num">
                                      <p:cBhvr additive="base">
                                        <p:cTn id="248" dur="500" fill="hold"/>
                                        <p:tgtEl>
                                          <p:spTgt spid="507"/>
                                        </p:tgtEl>
                                        <p:attrNameLst>
                                          <p:attrName>ppt_x</p:attrName>
                                        </p:attrNameLst>
                                      </p:cBhvr>
                                      <p:tavLst>
                                        <p:tav tm="0">
                                          <p:val>
                                            <p:strVal val="#ppt_x"/>
                                          </p:val>
                                        </p:tav>
                                        <p:tav tm="100000">
                                          <p:val>
                                            <p:strVal val="#ppt_x"/>
                                          </p:val>
                                        </p:tav>
                                      </p:tavLst>
                                    </p:anim>
                                    <p:anim calcmode="lin" valueType="num">
                                      <p:cBhvr additive="base">
                                        <p:cTn id="249" dur="500" fill="hold"/>
                                        <p:tgtEl>
                                          <p:spTgt spid="507"/>
                                        </p:tgtEl>
                                        <p:attrNameLst>
                                          <p:attrName>ppt_y</p:attrName>
                                        </p:attrNameLst>
                                      </p:cBhvr>
                                      <p:tavLst>
                                        <p:tav tm="0">
                                          <p:val>
                                            <p:strVal val="0-#ppt_h/2"/>
                                          </p:val>
                                        </p:tav>
                                        <p:tav tm="100000">
                                          <p:val>
                                            <p:strVal val="#ppt_y"/>
                                          </p:val>
                                        </p:tav>
                                      </p:tavLst>
                                    </p:anim>
                                  </p:childTnLst>
                                </p:cTn>
                              </p:par>
                              <p:par>
                                <p:cTn id="250" presetID="2" presetClass="entr" presetSubtype="1" decel="100000" fill="hold" nodeType="withEffect">
                                  <p:stCondLst>
                                    <p:cond delay="380"/>
                                  </p:stCondLst>
                                  <p:childTnLst>
                                    <p:set>
                                      <p:cBhvr>
                                        <p:cTn id="251" dur="1" fill="hold">
                                          <p:stCondLst>
                                            <p:cond delay="0"/>
                                          </p:stCondLst>
                                        </p:cTn>
                                        <p:tgtEl>
                                          <p:spTgt spid="508"/>
                                        </p:tgtEl>
                                        <p:attrNameLst>
                                          <p:attrName>style.visibility</p:attrName>
                                        </p:attrNameLst>
                                      </p:cBhvr>
                                      <p:to>
                                        <p:strVal val="visible"/>
                                      </p:to>
                                    </p:set>
                                    <p:anim calcmode="lin" valueType="num">
                                      <p:cBhvr additive="base">
                                        <p:cTn id="252" dur="500" fill="hold"/>
                                        <p:tgtEl>
                                          <p:spTgt spid="508"/>
                                        </p:tgtEl>
                                        <p:attrNameLst>
                                          <p:attrName>ppt_x</p:attrName>
                                        </p:attrNameLst>
                                      </p:cBhvr>
                                      <p:tavLst>
                                        <p:tav tm="0">
                                          <p:val>
                                            <p:strVal val="#ppt_x"/>
                                          </p:val>
                                        </p:tav>
                                        <p:tav tm="100000">
                                          <p:val>
                                            <p:strVal val="#ppt_x"/>
                                          </p:val>
                                        </p:tav>
                                      </p:tavLst>
                                    </p:anim>
                                    <p:anim calcmode="lin" valueType="num">
                                      <p:cBhvr additive="base">
                                        <p:cTn id="253" dur="500" fill="hold"/>
                                        <p:tgtEl>
                                          <p:spTgt spid="508"/>
                                        </p:tgtEl>
                                        <p:attrNameLst>
                                          <p:attrName>ppt_y</p:attrName>
                                        </p:attrNameLst>
                                      </p:cBhvr>
                                      <p:tavLst>
                                        <p:tav tm="0">
                                          <p:val>
                                            <p:strVal val="0-#ppt_h/2"/>
                                          </p:val>
                                        </p:tav>
                                        <p:tav tm="100000">
                                          <p:val>
                                            <p:strVal val="#ppt_y"/>
                                          </p:val>
                                        </p:tav>
                                      </p:tavLst>
                                    </p:anim>
                                  </p:childTnLst>
                                </p:cTn>
                              </p:par>
                              <p:par>
                                <p:cTn id="254" presetID="2" presetClass="entr" presetSubtype="1" decel="100000" fill="hold" nodeType="withEffect">
                                  <p:stCondLst>
                                    <p:cond delay="420"/>
                                  </p:stCondLst>
                                  <p:childTnLst>
                                    <p:set>
                                      <p:cBhvr>
                                        <p:cTn id="255" dur="1" fill="hold">
                                          <p:stCondLst>
                                            <p:cond delay="0"/>
                                          </p:stCondLst>
                                        </p:cTn>
                                        <p:tgtEl>
                                          <p:spTgt spid="509"/>
                                        </p:tgtEl>
                                        <p:attrNameLst>
                                          <p:attrName>style.visibility</p:attrName>
                                        </p:attrNameLst>
                                      </p:cBhvr>
                                      <p:to>
                                        <p:strVal val="visible"/>
                                      </p:to>
                                    </p:set>
                                    <p:anim calcmode="lin" valueType="num">
                                      <p:cBhvr additive="base">
                                        <p:cTn id="256" dur="500" fill="hold"/>
                                        <p:tgtEl>
                                          <p:spTgt spid="509"/>
                                        </p:tgtEl>
                                        <p:attrNameLst>
                                          <p:attrName>ppt_x</p:attrName>
                                        </p:attrNameLst>
                                      </p:cBhvr>
                                      <p:tavLst>
                                        <p:tav tm="0">
                                          <p:val>
                                            <p:strVal val="#ppt_x"/>
                                          </p:val>
                                        </p:tav>
                                        <p:tav tm="100000">
                                          <p:val>
                                            <p:strVal val="#ppt_x"/>
                                          </p:val>
                                        </p:tav>
                                      </p:tavLst>
                                    </p:anim>
                                    <p:anim calcmode="lin" valueType="num">
                                      <p:cBhvr additive="base">
                                        <p:cTn id="257" dur="500" fill="hold"/>
                                        <p:tgtEl>
                                          <p:spTgt spid="509"/>
                                        </p:tgtEl>
                                        <p:attrNameLst>
                                          <p:attrName>ppt_y</p:attrName>
                                        </p:attrNameLst>
                                      </p:cBhvr>
                                      <p:tavLst>
                                        <p:tav tm="0">
                                          <p:val>
                                            <p:strVal val="0-#ppt_h/2"/>
                                          </p:val>
                                        </p:tav>
                                        <p:tav tm="100000">
                                          <p:val>
                                            <p:strVal val="#ppt_y"/>
                                          </p:val>
                                        </p:tav>
                                      </p:tavLst>
                                    </p:anim>
                                  </p:childTnLst>
                                </p:cTn>
                              </p:par>
                              <p:par>
                                <p:cTn id="258" presetID="2" presetClass="entr" presetSubtype="1" decel="100000" fill="hold" nodeType="withEffect">
                                  <p:stCondLst>
                                    <p:cond delay="410"/>
                                  </p:stCondLst>
                                  <p:childTnLst>
                                    <p:set>
                                      <p:cBhvr>
                                        <p:cTn id="259" dur="1" fill="hold">
                                          <p:stCondLst>
                                            <p:cond delay="0"/>
                                          </p:stCondLst>
                                        </p:cTn>
                                        <p:tgtEl>
                                          <p:spTgt spid="510"/>
                                        </p:tgtEl>
                                        <p:attrNameLst>
                                          <p:attrName>style.visibility</p:attrName>
                                        </p:attrNameLst>
                                      </p:cBhvr>
                                      <p:to>
                                        <p:strVal val="visible"/>
                                      </p:to>
                                    </p:set>
                                    <p:anim calcmode="lin" valueType="num">
                                      <p:cBhvr additive="base">
                                        <p:cTn id="260" dur="500" fill="hold"/>
                                        <p:tgtEl>
                                          <p:spTgt spid="510"/>
                                        </p:tgtEl>
                                        <p:attrNameLst>
                                          <p:attrName>ppt_x</p:attrName>
                                        </p:attrNameLst>
                                      </p:cBhvr>
                                      <p:tavLst>
                                        <p:tav tm="0">
                                          <p:val>
                                            <p:strVal val="#ppt_x"/>
                                          </p:val>
                                        </p:tav>
                                        <p:tav tm="100000">
                                          <p:val>
                                            <p:strVal val="#ppt_x"/>
                                          </p:val>
                                        </p:tav>
                                      </p:tavLst>
                                    </p:anim>
                                    <p:anim calcmode="lin" valueType="num">
                                      <p:cBhvr additive="base">
                                        <p:cTn id="261" dur="500" fill="hold"/>
                                        <p:tgtEl>
                                          <p:spTgt spid="510"/>
                                        </p:tgtEl>
                                        <p:attrNameLst>
                                          <p:attrName>ppt_y</p:attrName>
                                        </p:attrNameLst>
                                      </p:cBhvr>
                                      <p:tavLst>
                                        <p:tav tm="0">
                                          <p:val>
                                            <p:strVal val="0-#ppt_h/2"/>
                                          </p:val>
                                        </p:tav>
                                        <p:tav tm="100000">
                                          <p:val>
                                            <p:strVal val="#ppt_y"/>
                                          </p:val>
                                        </p:tav>
                                      </p:tavLst>
                                    </p:anim>
                                  </p:childTnLst>
                                </p:cTn>
                              </p:par>
                              <p:par>
                                <p:cTn id="262" presetID="2" presetClass="entr" presetSubtype="1" decel="100000" fill="hold" nodeType="withEffect">
                                  <p:stCondLst>
                                    <p:cond delay="400"/>
                                  </p:stCondLst>
                                  <p:childTnLst>
                                    <p:set>
                                      <p:cBhvr>
                                        <p:cTn id="263" dur="1" fill="hold">
                                          <p:stCondLst>
                                            <p:cond delay="0"/>
                                          </p:stCondLst>
                                        </p:cTn>
                                        <p:tgtEl>
                                          <p:spTgt spid="511"/>
                                        </p:tgtEl>
                                        <p:attrNameLst>
                                          <p:attrName>style.visibility</p:attrName>
                                        </p:attrNameLst>
                                      </p:cBhvr>
                                      <p:to>
                                        <p:strVal val="visible"/>
                                      </p:to>
                                    </p:set>
                                    <p:anim calcmode="lin" valueType="num">
                                      <p:cBhvr additive="base">
                                        <p:cTn id="264" dur="500" fill="hold"/>
                                        <p:tgtEl>
                                          <p:spTgt spid="511"/>
                                        </p:tgtEl>
                                        <p:attrNameLst>
                                          <p:attrName>ppt_x</p:attrName>
                                        </p:attrNameLst>
                                      </p:cBhvr>
                                      <p:tavLst>
                                        <p:tav tm="0">
                                          <p:val>
                                            <p:strVal val="#ppt_x"/>
                                          </p:val>
                                        </p:tav>
                                        <p:tav tm="100000">
                                          <p:val>
                                            <p:strVal val="#ppt_x"/>
                                          </p:val>
                                        </p:tav>
                                      </p:tavLst>
                                    </p:anim>
                                    <p:anim calcmode="lin" valueType="num">
                                      <p:cBhvr additive="base">
                                        <p:cTn id="265" dur="500" fill="hold"/>
                                        <p:tgtEl>
                                          <p:spTgt spid="511"/>
                                        </p:tgtEl>
                                        <p:attrNameLst>
                                          <p:attrName>ppt_y</p:attrName>
                                        </p:attrNameLst>
                                      </p:cBhvr>
                                      <p:tavLst>
                                        <p:tav tm="0">
                                          <p:val>
                                            <p:strVal val="0-#ppt_h/2"/>
                                          </p:val>
                                        </p:tav>
                                        <p:tav tm="100000">
                                          <p:val>
                                            <p:strVal val="#ppt_y"/>
                                          </p:val>
                                        </p:tav>
                                      </p:tavLst>
                                    </p:anim>
                                  </p:childTnLst>
                                </p:cTn>
                              </p:par>
                              <p:par>
                                <p:cTn id="266" presetID="2" presetClass="entr" presetSubtype="1" decel="100000" fill="hold" nodeType="withEffect">
                                  <p:stCondLst>
                                    <p:cond delay="430"/>
                                  </p:stCondLst>
                                  <p:childTnLst>
                                    <p:set>
                                      <p:cBhvr>
                                        <p:cTn id="267" dur="1" fill="hold">
                                          <p:stCondLst>
                                            <p:cond delay="0"/>
                                          </p:stCondLst>
                                        </p:cTn>
                                        <p:tgtEl>
                                          <p:spTgt spid="536"/>
                                        </p:tgtEl>
                                        <p:attrNameLst>
                                          <p:attrName>style.visibility</p:attrName>
                                        </p:attrNameLst>
                                      </p:cBhvr>
                                      <p:to>
                                        <p:strVal val="visible"/>
                                      </p:to>
                                    </p:set>
                                    <p:anim calcmode="lin" valueType="num">
                                      <p:cBhvr additive="base">
                                        <p:cTn id="268" dur="500" fill="hold"/>
                                        <p:tgtEl>
                                          <p:spTgt spid="536"/>
                                        </p:tgtEl>
                                        <p:attrNameLst>
                                          <p:attrName>ppt_x</p:attrName>
                                        </p:attrNameLst>
                                      </p:cBhvr>
                                      <p:tavLst>
                                        <p:tav tm="0">
                                          <p:val>
                                            <p:strVal val="#ppt_x"/>
                                          </p:val>
                                        </p:tav>
                                        <p:tav tm="100000">
                                          <p:val>
                                            <p:strVal val="#ppt_x"/>
                                          </p:val>
                                        </p:tav>
                                      </p:tavLst>
                                    </p:anim>
                                    <p:anim calcmode="lin" valueType="num">
                                      <p:cBhvr additive="base">
                                        <p:cTn id="269" dur="500" fill="hold"/>
                                        <p:tgtEl>
                                          <p:spTgt spid="536"/>
                                        </p:tgtEl>
                                        <p:attrNameLst>
                                          <p:attrName>ppt_y</p:attrName>
                                        </p:attrNameLst>
                                      </p:cBhvr>
                                      <p:tavLst>
                                        <p:tav tm="0">
                                          <p:val>
                                            <p:strVal val="0-#ppt_h/2"/>
                                          </p:val>
                                        </p:tav>
                                        <p:tav tm="100000">
                                          <p:val>
                                            <p:strVal val="#ppt_y"/>
                                          </p:val>
                                        </p:tav>
                                      </p:tavLst>
                                    </p:anim>
                                  </p:childTnLst>
                                </p:cTn>
                              </p:par>
                              <p:par>
                                <p:cTn id="270" presetID="2" presetClass="entr" presetSubtype="1" decel="100000" fill="hold" nodeType="withEffect">
                                  <p:stCondLst>
                                    <p:cond delay="470"/>
                                  </p:stCondLst>
                                  <p:childTnLst>
                                    <p:set>
                                      <p:cBhvr>
                                        <p:cTn id="271" dur="1" fill="hold">
                                          <p:stCondLst>
                                            <p:cond delay="0"/>
                                          </p:stCondLst>
                                        </p:cTn>
                                        <p:tgtEl>
                                          <p:spTgt spid="537"/>
                                        </p:tgtEl>
                                        <p:attrNameLst>
                                          <p:attrName>style.visibility</p:attrName>
                                        </p:attrNameLst>
                                      </p:cBhvr>
                                      <p:to>
                                        <p:strVal val="visible"/>
                                      </p:to>
                                    </p:set>
                                    <p:anim calcmode="lin" valueType="num">
                                      <p:cBhvr additive="base">
                                        <p:cTn id="272" dur="500" fill="hold"/>
                                        <p:tgtEl>
                                          <p:spTgt spid="537"/>
                                        </p:tgtEl>
                                        <p:attrNameLst>
                                          <p:attrName>ppt_x</p:attrName>
                                        </p:attrNameLst>
                                      </p:cBhvr>
                                      <p:tavLst>
                                        <p:tav tm="0">
                                          <p:val>
                                            <p:strVal val="#ppt_x"/>
                                          </p:val>
                                        </p:tav>
                                        <p:tav tm="100000">
                                          <p:val>
                                            <p:strVal val="#ppt_x"/>
                                          </p:val>
                                        </p:tav>
                                      </p:tavLst>
                                    </p:anim>
                                    <p:anim calcmode="lin" valueType="num">
                                      <p:cBhvr additive="base">
                                        <p:cTn id="273" dur="500" fill="hold"/>
                                        <p:tgtEl>
                                          <p:spTgt spid="537"/>
                                        </p:tgtEl>
                                        <p:attrNameLst>
                                          <p:attrName>ppt_y</p:attrName>
                                        </p:attrNameLst>
                                      </p:cBhvr>
                                      <p:tavLst>
                                        <p:tav tm="0">
                                          <p:val>
                                            <p:strVal val="0-#ppt_h/2"/>
                                          </p:val>
                                        </p:tav>
                                        <p:tav tm="100000">
                                          <p:val>
                                            <p:strVal val="#ppt_y"/>
                                          </p:val>
                                        </p:tav>
                                      </p:tavLst>
                                    </p:anim>
                                  </p:childTnLst>
                                </p:cTn>
                              </p:par>
                              <p:par>
                                <p:cTn id="274" presetID="2" presetClass="entr" presetSubtype="1" decel="100000" fill="hold" nodeType="withEffect">
                                  <p:stCondLst>
                                    <p:cond delay="440"/>
                                  </p:stCondLst>
                                  <p:childTnLst>
                                    <p:set>
                                      <p:cBhvr>
                                        <p:cTn id="275" dur="1" fill="hold">
                                          <p:stCondLst>
                                            <p:cond delay="0"/>
                                          </p:stCondLst>
                                        </p:cTn>
                                        <p:tgtEl>
                                          <p:spTgt spid="538"/>
                                        </p:tgtEl>
                                        <p:attrNameLst>
                                          <p:attrName>style.visibility</p:attrName>
                                        </p:attrNameLst>
                                      </p:cBhvr>
                                      <p:to>
                                        <p:strVal val="visible"/>
                                      </p:to>
                                    </p:set>
                                    <p:anim calcmode="lin" valueType="num">
                                      <p:cBhvr additive="base">
                                        <p:cTn id="276" dur="500" fill="hold"/>
                                        <p:tgtEl>
                                          <p:spTgt spid="538"/>
                                        </p:tgtEl>
                                        <p:attrNameLst>
                                          <p:attrName>ppt_x</p:attrName>
                                        </p:attrNameLst>
                                      </p:cBhvr>
                                      <p:tavLst>
                                        <p:tav tm="0">
                                          <p:val>
                                            <p:strVal val="#ppt_x"/>
                                          </p:val>
                                        </p:tav>
                                        <p:tav tm="100000">
                                          <p:val>
                                            <p:strVal val="#ppt_x"/>
                                          </p:val>
                                        </p:tav>
                                      </p:tavLst>
                                    </p:anim>
                                    <p:anim calcmode="lin" valueType="num">
                                      <p:cBhvr additive="base">
                                        <p:cTn id="277" dur="500" fill="hold"/>
                                        <p:tgtEl>
                                          <p:spTgt spid="538"/>
                                        </p:tgtEl>
                                        <p:attrNameLst>
                                          <p:attrName>ppt_y</p:attrName>
                                        </p:attrNameLst>
                                      </p:cBhvr>
                                      <p:tavLst>
                                        <p:tav tm="0">
                                          <p:val>
                                            <p:strVal val="0-#ppt_h/2"/>
                                          </p:val>
                                        </p:tav>
                                        <p:tav tm="100000">
                                          <p:val>
                                            <p:strVal val="#ppt_y"/>
                                          </p:val>
                                        </p:tav>
                                      </p:tavLst>
                                    </p:anim>
                                  </p:childTnLst>
                                </p:cTn>
                              </p:par>
                              <p:par>
                                <p:cTn id="278" presetID="2" presetClass="entr" presetSubtype="1" decel="100000" fill="hold" nodeType="withEffect">
                                  <p:stCondLst>
                                    <p:cond delay="450"/>
                                  </p:stCondLst>
                                  <p:childTnLst>
                                    <p:set>
                                      <p:cBhvr>
                                        <p:cTn id="279" dur="1" fill="hold">
                                          <p:stCondLst>
                                            <p:cond delay="0"/>
                                          </p:stCondLst>
                                        </p:cTn>
                                        <p:tgtEl>
                                          <p:spTgt spid="539"/>
                                        </p:tgtEl>
                                        <p:attrNameLst>
                                          <p:attrName>style.visibility</p:attrName>
                                        </p:attrNameLst>
                                      </p:cBhvr>
                                      <p:to>
                                        <p:strVal val="visible"/>
                                      </p:to>
                                    </p:set>
                                    <p:anim calcmode="lin" valueType="num">
                                      <p:cBhvr additive="base">
                                        <p:cTn id="280" dur="500" fill="hold"/>
                                        <p:tgtEl>
                                          <p:spTgt spid="539"/>
                                        </p:tgtEl>
                                        <p:attrNameLst>
                                          <p:attrName>ppt_x</p:attrName>
                                        </p:attrNameLst>
                                      </p:cBhvr>
                                      <p:tavLst>
                                        <p:tav tm="0">
                                          <p:val>
                                            <p:strVal val="#ppt_x"/>
                                          </p:val>
                                        </p:tav>
                                        <p:tav tm="100000">
                                          <p:val>
                                            <p:strVal val="#ppt_x"/>
                                          </p:val>
                                        </p:tav>
                                      </p:tavLst>
                                    </p:anim>
                                    <p:anim calcmode="lin" valueType="num">
                                      <p:cBhvr additive="base">
                                        <p:cTn id="281" dur="500" fill="hold"/>
                                        <p:tgtEl>
                                          <p:spTgt spid="539"/>
                                        </p:tgtEl>
                                        <p:attrNameLst>
                                          <p:attrName>ppt_y</p:attrName>
                                        </p:attrNameLst>
                                      </p:cBhvr>
                                      <p:tavLst>
                                        <p:tav tm="0">
                                          <p:val>
                                            <p:strVal val="0-#ppt_h/2"/>
                                          </p:val>
                                        </p:tav>
                                        <p:tav tm="100000">
                                          <p:val>
                                            <p:strVal val="#ppt_y"/>
                                          </p:val>
                                        </p:tav>
                                      </p:tavLst>
                                    </p:anim>
                                  </p:childTnLst>
                                </p:cTn>
                              </p:par>
                              <p:par>
                                <p:cTn id="282" presetID="2" presetClass="entr" presetSubtype="1" decel="100000" fill="hold" nodeType="withEffect">
                                  <p:stCondLst>
                                    <p:cond delay="460"/>
                                  </p:stCondLst>
                                  <p:childTnLst>
                                    <p:set>
                                      <p:cBhvr>
                                        <p:cTn id="283" dur="1" fill="hold">
                                          <p:stCondLst>
                                            <p:cond delay="0"/>
                                          </p:stCondLst>
                                        </p:cTn>
                                        <p:tgtEl>
                                          <p:spTgt spid="540"/>
                                        </p:tgtEl>
                                        <p:attrNameLst>
                                          <p:attrName>style.visibility</p:attrName>
                                        </p:attrNameLst>
                                      </p:cBhvr>
                                      <p:to>
                                        <p:strVal val="visible"/>
                                      </p:to>
                                    </p:set>
                                    <p:anim calcmode="lin" valueType="num">
                                      <p:cBhvr additive="base">
                                        <p:cTn id="284" dur="500" fill="hold"/>
                                        <p:tgtEl>
                                          <p:spTgt spid="540"/>
                                        </p:tgtEl>
                                        <p:attrNameLst>
                                          <p:attrName>ppt_x</p:attrName>
                                        </p:attrNameLst>
                                      </p:cBhvr>
                                      <p:tavLst>
                                        <p:tav tm="0">
                                          <p:val>
                                            <p:strVal val="#ppt_x"/>
                                          </p:val>
                                        </p:tav>
                                        <p:tav tm="100000">
                                          <p:val>
                                            <p:strVal val="#ppt_x"/>
                                          </p:val>
                                        </p:tav>
                                      </p:tavLst>
                                    </p:anim>
                                    <p:anim calcmode="lin" valueType="num">
                                      <p:cBhvr additive="base">
                                        <p:cTn id="285" dur="500" fill="hold"/>
                                        <p:tgtEl>
                                          <p:spTgt spid="540"/>
                                        </p:tgtEl>
                                        <p:attrNameLst>
                                          <p:attrName>ppt_y</p:attrName>
                                        </p:attrNameLst>
                                      </p:cBhvr>
                                      <p:tavLst>
                                        <p:tav tm="0">
                                          <p:val>
                                            <p:strVal val="0-#ppt_h/2"/>
                                          </p:val>
                                        </p:tav>
                                        <p:tav tm="100000">
                                          <p:val>
                                            <p:strVal val="#ppt_y"/>
                                          </p:val>
                                        </p:tav>
                                      </p:tavLst>
                                    </p:anim>
                                  </p:childTnLst>
                                </p:cTn>
                              </p:par>
                              <p:par>
                                <p:cTn id="286" presetID="2" presetClass="entr" presetSubtype="1" decel="100000" fill="hold" nodeType="withEffect">
                                  <p:stCondLst>
                                    <p:cond delay="480"/>
                                  </p:stCondLst>
                                  <p:childTnLst>
                                    <p:set>
                                      <p:cBhvr>
                                        <p:cTn id="287" dur="1" fill="hold">
                                          <p:stCondLst>
                                            <p:cond delay="0"/>
                                          </p:stCondLst>
                                        </p:cTn>
                                        <p:tgtEl>
                                          <p:spTgt spid="567"/>
                                        </p:tgtEl>
                                        <p:attrNameLst>
                                          <p:attrName>style.visibility</p:attrName>
                                        </p:attrNameLst>
                                      </p:cBhvr>
                                      <p:to>
                                        <p:strVal val="visible"/>
                                      </p:to>
                                    </p:set>
                                    <p:anim calcmode="lin" valueType="num">
                                      <p:cBhvr additive="base">
                                        <p:cTn id="288" dur="500" fill="hold"/>
                                        <p:tgtEl>
                                          <p:spTgt spid="567"/>
                                        </p:tgtEl>
                                        <p:attrNameLst>
                                          <p:attrName>ppt_x</p:attrName>
                                        </p:attrNameLst>
                                      </p:cBhvr>
                                      <p:tavLst>
                                        <p:tav tm="0">
                                          <p:val>
                                            <p:strVal val="#ppt_x"/>
                                          </p:val>
                                        </p:tav>
                                        <p:tav tm="100000">
                                          <p:val>
                                            <p:strVal val="#ppt_x"/>
                                          </p:val>
                                        </p:tav>
                                      </p:tavLst>
                                    </p:anim>
                                    <p:anim calcmode="lin" valueType="num">
                                      <p:cBhvr additive="base">
                                        <p:cTn id="289" dur="500" fill="hold"/>
                                        <p:tgtEl>
                                          <p:spTgt spid="567"/>
                                        </p:tgtEl>
                                        <p:attrNameLst>
                                          <p:attrName>ppt_y</p:attrName>
                                        </p:attrNameLst>
                                      </p:cBhvr>
                                      <p:tavLst>
                                        <p:tav tm="0">
                                          <p:val>
                                            <p:strVal val="0-#ppt_h/2"/>
                                          </p:val>
                                        </p:tav>
                                        <p:tav tm="100000">
                                          <p:val>
                                            <p:strVal val="#ppt_y"/>
                                          </p:val>
                                        </p:tav>
                                      </p:tavLst>
                                    </p:anim>
                                  </p:childTnLst>
                                </p:cTn>
                              </p:par>
                              <p:par>
                                <p:cTn id="290" presetID="2" presetClass="entr" presetSubtype="1" decel="100000" fill="hold" nodeType="withEffect">
                                  <p:stCondLst>
                                    <p:cond delay="520"/>
                                  </p:stCondLst>
                                  <p:childTnLst>
                                    <p:set>
                                      <p:cBhvr>
                                        <p:cTn id="291" dur="1" fill="hold">
                                          <p:stCondLst>
                                            <p:cond delay="0"/>
                                          </p:stCondLst>
                                        </p:cTn>
                                        <p:tgtEl>
                                          <p:spTgt spid="568"/>
                                        </p:tgtEl>
                                        <p:attrNameLst>
                                          <p:attrName>style.visibility</p:attrName>
                                        </p:attrNameLst>
                                      </p:cBhvr>
                                      <p:to>
                                        <p:strVal val="visible"/>
                                      </p:to>
                                    </p:set>
                                    <p:anim calcmode="lin" valueType="num">
                                      <p:cBhvr additive="base">
                                        <p:cTn id="292" dur="500" fill="hold"/>
                                        <p:tgtEl>
                                          <p:spTgt spid="568"/>
                                        </p:tgtEl>
                                        <p:attrNameLst>
                                          <p:attrName>ppt_x</p:attrName>
                                        </p:attrNameLst>
                                      </p:cBhvr>
                                      <p:tavLst>
                                        <p:tav tm="0">
                                          <p:val>
                                            <p:strVal val="#ppt_x"/>
                                          </p:val>
                                        </p:tav>
                                        <p:tav tm="100000">
                                          <p:val>
                                            <p:strVal val="#ppt_x"/>
                                          </p:val>
                                        </p:tav>
                                      </p:tavLst>
                                    </p:anim>
                                    <p:anim calcmode="lin" valueType="num">
                                      <p:cBhvr additive="base">
                                        <p:cTn id="293" dur="500" fill="hold"/>
                                        <p:tgtEl>
                                          <p:spTgt spid="568"/>
                                        </p:tgtEl>
                                        <p:attrNameLst>
                                          <p:attrName>ppt_y</p:attrName>
                                        </p:attrNameLst>
                                      </p:cBhvr>
                                      <p:tavLst>
                                        <p:tav tm="0">
                                          <p:val>
                                            <p:strVal val="0-#ppt_h/2"/>
                                          </p:val>
                                        </p:tav>
                                        <p:tav tm="100000">
                                          <p:val>
                                            <p:strVal val="#ppt_y"/>
                                          </p:val>
                                        </p:tav>
                                      </p:tavLst>
                                    </p:anim>
                                  </p:childTnLst>
                                </p:cTn>
                              </p:par>
                              <p:par>
                                <p:cTn id="294" presetID="2" presetClass="entr" presetSubtype="1" decel="100000" fill="hold" nodeType="withEffect">
                                  <p:stCondLst>
                                    <p:cond delay="490"/>
                                  </p:stCondLst>
                                  <p:childTnLst>
                                    <p:set>
                                      <p:cBhvr>
                                        <p:cTn id="295" dur="1" fill="hold">
                                          <p:stCondLst>
                                            <p:cond delay="0"/>
                                          </p:stCondLst>
                                        </p:cTn>
                                        <p:tgtEl>
                                          <p:spTgt spid="569"/>
                                        </p:tgtEl>
                                        <p:attrNameLst>
                                          <p:attrName>style.visibility</p:attrName>
                                        </p:attrNameLst>
                                      </p:cBhvr>
                                      <p:to>
                                        <p:strVal val="visible"/>
                                      </p:to>
                                    </p:set>
                                    <p:anim calcmode="lin" valueType="num">
                                      <p:cBhvr additive="base">
                                        <p:cTn id="296" dur="500" fill="hold"/>
                                        <p:tgtEl>
                                          <p:spTgt spid="569"/>
                                        </p:tgtEl>
                                        <p:attrNameLst>
                                          <p:attrName>ppt_x</p:attrName>
                                        </p:attrNameLst>
                                      </p:cBhvr>
                                      <p:tavLst>
                                        <p:tav tm="0">
                                          <p:val>
                                            <p:strVal val="#ppt_x"/>
                                          </p:val>
                                        </p:tav>
                                        <p:tav tm="100000">
                                          <p:val>
                                            <p:strVal val="#ppt_x"/>
                                          </p:val>
                                        </p:tav>
                                      </p:tavLst>
                                    </p:anim>
                                    <p:anim calcmode="lin" valueType="num">
                                      <p:cBhvr additive="base">
                                        <p:cTn id="297" dur="500" fill="hold"/>
                                        <p:tgtEl>
                                          <p:spTgt spid="569"/>
                                        </p:tgtEl>
                                        <p:attrNameLst>
                                          <p:attrName>ppt_y</p:attrName>
                                        </p:attrNameLst>
                                      </p:cBhvr>
                                      <p:tavLst>
                                        <p:tav tm="0">
                                          <p:val>
                                            <p:strVal val="0-#ppt_h/2"/>
                                          </p:val>
                                        </p:tav>
                                        <p:tav tm="100000">
                                          <p:val>
                                            <p:strVal val="#ppt_y"/>
                                          </p:val>
                                        </p:tav>
                                      </p:tavLst>
                                    </p:anim>
                                  </p:childTnLst>
                                </p:cTn>
                              </p:par>
                              <p:par>
                                <p:cTn id="298" presetID="2" presetClass="entr" presetSubtype="1" decel="100000" fill="hold" nodeType="withEffect">
                                  <p:stCondLst>
                                    <p:cond delay="500"/>
                                  </p:stCondLst>
                                  <p:childTnLst>
                                    <p:set>
                                      <p:cBhvr>
                                        <p:cTn id="299" dur="1" fill="hold">
                                          <p:stCondLst>
                                            <p:cond delay="0"/>
                                          </p:stCondLst>
                                        </p:cTn>
                                        <p:tgtEl>
                                          <p:spTgt spid="570"/>
                                        </p:tgtEl>
                                        <p:attrNameLst>
                                          <p:attrName>style.visibility</p:attrName>
                                        </p:attrNameLst>
                                      </p:cBhvr>
                                      <p:to>
                                        <p:strVal val="visible"/>
                                      </p:to>
                                    </p:set>
                                    <p:anim calcmode="lin" valueType="num">
                                      <p:cBhvr additive="base">
                                        <p:cTn id="300" dur="500" fill="hold"/>
                                        <p:tgtEl>
                                          <p:spTgt spid="570"/>
                                        </p:tgtEl>
                                        <p:attrNameLst>
                                          <p:attrName>ppt_x</p:attrName>
                                        </p:attrNameLst>
                                      </p:cBhvr>
                                      <p:tavLst>
                                        <p:tav tm="0">
                                          <p:val>
                                            <p:strVal val="#ppt_x"/>
                                          </p:val>
                                        </p:tav>
                                        <p:tav tm="100000">
                                          <p:val>
                                            <p:strVal val="#ppt_x"/>
                                          </p:val>
                                        </p:tav>
                                      </p:tavLst>
                                    </p:anim>
                                    <p:anim calcmode="lin" valueType="num">
                                      <p:cBhvr additive="base">
                                        <p:cTn id="301" dur="500" fill="hold"/>
                                        <p:tgtEl>
                                          <p:spTgt spid="570"/>
                                        </p:tgtEl>
                                        <p:attrNameLst>
                                          <p:attrName>ppt_y</p:attrName>
                                        </p:attrNameLst>
                                      </p:cBhvr>
                                      <p:tavLst>
                                        <p:tav tm="0">
                                          <p:val>
                                            <p:strVal val="0-#ppt_h/2"/>
                                          </p:val>
                                        </p:tav>
                                        <p:tav tm="100000">
                                          <p:val>
                                            <p:strVal val="#ppt_y"/>
                                          </p:val>
                                        </p:tav>
                                      </p:tavLst>
                                    </p:anim>
                                  </p:childTnLst>
                                </p:cTn>
                              </p:par>
                              <p:par>
                                <p:cTn id="302" presetID="2" presetClass="entr" presetSubtype="1" decel="100000" fill="hold" nodeType="withEffect">
                                  <p:stCondLst>
                                    <p:cond delay="510"/>
                                  </p:stCondLst>
                                  <p:childTnLst>
                                    <p:set>
                                      <p:cBhvr>
                                        <p:cTn id="303" dur="1" fill="hold">
                                          <p:stCondLst>
                                            <p:cond delay="0"/>
                                          </p:stCondLst>
                                        </p:cTn>
                                        <p:tgtEl>
                                          <p:spTgt spid="571"/>
                                        </p:tgtEl>
                                        <p:attrNameLst>
                                          <p:attrName>style.visibility</p:attrName>
                                        </p:attrNameLst>
                                      </p:cBhvr>
                                      <p:to>
                                        <p:strVal val="visible"/>
                                      </p:to>
                                    </p:set>
                                    <p:anim calcmode="lin" valueType="num">
                                      <p:cBhvr additive="base">
                                        <p:cTn id="304" dur="500" fill="hold"/>
                                        <p:tgtEl>
                                          <p:spTgt spid="571"/>
                                        </p:tgtEl>
                                        <p:attrNameLst>
                                          <p:attrName>ppt_x</p:attrName>
                                        </p:attrNameLst>
                                      </p:cBhvr>
                                      <p:tavLst>
                                        <p:tav tm="0">
                                          <p:val>
                                            <p:strVal val="#ppt_x"/>
                                          </p:val>
                                        </p:tav>
                                        <p:tav tm="100000">
                                          <p:val>
                                            <p:strVal val="#ppt_x"/>
                                          </p:val>
                                        </p:tav>
                                      </p:tavLst>
                                    </p:anim>
                                    <p:anim calcmode="lin" valueType="num">
                                      <p:cBhvr additive="base">
                                        <p:cTn id="305" dur="500" fill="hold"/>
                                        <p:tgtEl>
                                          <p:spTgt spid="571"/>
                                        </p:tgtEl>
                                        <p:attrNameLst>
                                          <p:attrName>ppt_y</p:attrName>
                                        </p:attrNameLst>
                                      </p:cBhvr>
                                      <p:tavLst>
                                        <p:tav tm="0">
                                          <p:val>
                                            <p:strVal val="0-#ppt_h/2"/>
                                          </p:val>
                                        </p:tav>
                                        <p:tav tm="100000">
                                          <p:val>
                                            <p:strVal val="#ppt_y"/>
                                          </p:val>
                                        </p:tav>
                                      </p:tavLst>
                                    </p:anim>
                                  </p:childTnLst>
                                </p:cTn>
                              </p:par>
                              <p:par>
                                <p:cTn id="306" presetID="2" presetClass="entr" presetSubtype="1" decel="100000" fill="hold" nodeType="withEffect">
                                  <p:stCondLst>
                                    <p:cond delay="540"/>
                                  </p:stCondLst>
                                  <p:childTnLst>
                                    <p:set>
                                      <p:cBhvr>
                                        <p:cTn id="307" dur="1" fill="hold">
                                          <p:stCondLst>
                                            <p:cond delay="0"/>
                                          </p:stCondLst>
                                        </p:cTn>
                                        <p:tgtEl>
                                          <p:spTgt spid="598"/>
                                        </p:tgtEl>
                                        <p:attrNameLst>
                                          <p:attrName>style.visibility</p:attrName>
                                        </p:attrNameLst>
                                      </p:cBhvr>
                                      <p:to>
                                        <p:strVal val="visible"/>
                                      </p:to>
                                    </p:set>
                                    <p:anim calcmode="lin" valueType="num">
                                      <p:cBhvr additive="base">
                                        <p:cTn id="308" dur="500" fill="hold"/>
                                        <p:tgtEl>
                                          <p:spTgt spid="598"/>
                                        </p:tgtEl>
                                        <p:attrNameLst>
                                          <p:attrName>ppt_x</p:attrName>
                                        </p:attrNameLst>
                                      </p:cBhvr>
                                      <p:tavLst>
                                        <p:tav tm="0">
                                          <p:val>
                                            <p:strVal val="#ppt_x"/>
                                          </p:val>
                                        </p:tav>
                                        <p:tav tm="100000">
                                          <p:val>
                                            <p:strVal val="#ppt_x"/>
                                          </p:val>
                                        </p:tav>
                                      </p:tavLst>
                                    </p:anim>
                                    <p:anim calcmode="lin" valueType="num">
                                      <p:cBhvr additive="base">
                                        <p:cTn id="309" dur="500" fill="hold"/>
                                        <p:tgtEl>
                                          <p:spTgt spid="598"/>
                                        </p:tgtEl>
                                        <p:attrNameLst>
                                          <p:attrName>ppt_y</p:attrName>
                                        </p:attrNameLst>
                                      </p:cBhvr>
                                      <p:tavLst>
                                        <p:tav tm="0">
                                          <p:val>
                                            <p:strVal val="0-#ppt_h/2"/>
                                          </p:val>
                                        </p:tav>
                                        <p:tav tm="100000">
                                          <p:val>
                                            <p:strVal val="#ppt_y"/>
                                          </p:val>
                                        </p:tav>
                                      </p:tavLst>
                                    </p:anim>
                                  </p:childTnLst>
                                </p:cTn>
                              </p:par>
                              <p:par>
                                <p:cTn id="310" presetID="2" presetClass="entr" presetSubtype="1" decel="100000" fill="hold" nodeType="withEffect">
                                  <p:stCondLst>
                                    <p:cond delay="530"/>
                                  </p:stCondLst>
                                  <p:childTnLst>
                                    <p:set>
                                      <p:cBhvr>
                                        <p:cTn id="311" dur="1" fill="hold">
                                          <p:stCondLst>
                                            <p:cond delay="0"/>
                                          </p:stCondLst>
                                        </p:cTn>
                                        <p:tgtEl>
                                          <p:spTgt spid="599"/>
                                        </p:tgtEl>
                                        <p:attrNameLst>
                                          <p:attrName>style.visibility</p:attrName>
                                        </p:attrNameLst>
                                      </p:cBhvr>
                                      <p:to>
                                        <p:strVal val="visible"/>
                                      </p:to>
                                    </p:set>
                                    <p:anim calcmode="lin" valueType="num">
                                      <p:cBhvr additive="base">
                                        <p:cTn id="312" dur="500" fill="hold"/>
                                        <p:tgtEl>
                                          <p:spTgt spid="599"/>
                                        </p:tgtEl>
                                        <p:attrNameLst>
                                          <p:attrName>ppt_x</p:attrName>
                                        </p:attrNameLst>
                                      </p:cBhvr>
                                      <p:tavLst>
                                        <p:tav tm="0">
                                          <p:val>
                                            <p:strVal val="#ppt_x"/>
                                          </p:val>
                                        </p:tav>
                                        <p:tav tm="100000">
                                          <p:val>
                                            <p:strVal val="#ppt_x"/>
                                          </p:val>
                                        </p:tav>
                                      </p:tavLst>
                                    </p:anim>
                                    <p:anim calcmode="lin" valueType="num">
                                      <p:cBhvr additive="base">
                                        <p:cTn id="313" dur="500" fill="hold"/>
                                        <p:tgtEl>
                                          <p:spTgt spid="599"/>
                                        </p:tgtEl>
                                        <p:attrNameLst>
                                          <p:attrName>ppt_y</p:attrName>
                                        </p:attrNameLst>
                                      </p:cBhvr>
                                      <p:tavLst>
                                        <p:tav tm="0">
                                          <p:val>
                                            <p:strVal val="0-#ppt_h/2"/>
                                          </p:val>
                                        </p:tav>
                                        <p:tav tm="100000">
                                          <p:val>
                                            <p:strVal val="#ppt_y"/>
                                          </p:val>
                                        </p:tav>
                                      </p:tavLst>
                                    </p:anim>
                                  </p:childTnLst>
                                </p:cTn>
                              </p:par>
                              <p:par>
                                <p:cTn id="314" presetID="2" presetClass="entr" presetSubtype="1" decel="100000" fill="hold" nodeType="withEffect">
                                  <p:stCondLst>
                                    <p:cond delay="570"/>
                                  </p:stCondLst>
                                  <p:childTnLst>
                                    <p:set>
                                      <p:cBhvr>
                                        <p:cTn id="315" dur="1" fill="hold">
                                          <p:stCondLst>
                                            <p:cond delay="0"/>
                                          </p:stCondLst>
                                        </p:cTn>
                                        <p:tgtEl>
                                          <p:spTgt spid="600"/>
                                        </p:tgtEl>
                                        <p:attrNameLst>
                                          <p:attrName>style.visibility</p:attrName>
                                        </p:attrNameLst>
                                      </p:cBhvr>
                                      <p:to>
                                        <p:strVal val="visible"/>
                                      </p:to>
                                    </p:set>
                                    <p:anim calcmode="lin" valueType="num">
                                      <p:cBhvr additive="base">
                                        <p:cTn id="316" dur="500" fill="hold"/>
                                        <p:tgtEl>
                                          <p:spTgt spid="600"/>
                                        </p:tgtEl>
                                        <p:attrNameLst>
                                          <p:attrName>ppt_x</p:attrName>
                                        </p:attrNameLst>
                                      </p:cBhvr>
                                      <p:tavLst>
                                        <p:tav tm="0">
                                          <p:val>
                                            <p:strVal val="#ppt_x"/>
                                          </p:val>
                                        </p:tav>
                                        <p:tav tm="100000">
                                          <p:val>
                                            <p:strVal val="#ppt_x"/>
                                          </p:val>
                                        </p:tav>
                                      </p:tavLst>
                                    </p:anim>
                                    <p:anim calcmode="lin" valueType="num">
                                      <p:cBhvr additive="base">
                                        <p:cTn id="317" dur="500" fill="hold"/>
                                        <p:tgtEl>
                                          <p:spTgt spid="600"/>
                                        </p:tgtEl>
                                        <p:attrNameLst>
                                          <p:attrName>ppt_y</p:attrName>
                                        </p:attrNameLst>
                                      </p:cBhvr>
                                      <p:tavLst>
                                        <p:tav tm="0">
                                          <p:val>
                                            <p:strVal val="0-#ppt_h/2"/>
                                          </p:val>
                                        </p:tav>
                                        <p:tav tm="100000">
                                          <p:val>
                                            <p:strVal val="#ppt_y"/>
                                          </p:val>
                                        </p:tav>
                                      </p:tavLst>
                                    </p:anim>
                                  </p:childTnLst>
                                </p:cTn>
                              </p:par>
                              <p:par>
                                <p:cTn id="318" presetID="2" presetClass="entr" presetSubtype="1" decel="100000" fill="hold" nodeType="withEffect">
                                  <p:stCondLst>
                                    <p:cond delay="560"/>
                                  </p:stCondLst>
                                  <p:childTnLst>
                                    <p:set>
                                      <p:cBhvr>
                                        <p:cTn id="319" dur="1" fill="hold">
                                          <p:stCondLst>
                                            <p:cond delay="0"/>
                                          </p:stCondLst>
                                        </p:cTn>
                                        <p:tgtEl>
                                          <p:spTgt spid="601"/>
                                        </p:tgtEl>
                                        <p:attrNameLst>
                                          <p:attrName>style.visibility</p:attrName>
                                        </p:attrNameLst>
                                      </p:cBhvr>
                                      <p:to>
                                        <p:strVal val="visible"/>
                                      </p:to>
                                    </p:set>
                                    <p:anim calcmode="lin" valueType="num">
                                      <p:cBhvr additive="base">
                                        <p:cTn id="320" dur="500" fill="hold"/>
                                        <p:tgtEl>
                                          <p:spTgt spid="601"/>
                                        </p:tgtEl>
                                        <p:attrNameLst>
                                          <p:attrName>ppt_x</p:attrName>
                                        </p:attrNameLst>
                                      </p:cBhvr>
                                      <p:tavLst>
                                        <p:tav tm="0">
                                          <p:val>
                                            <p:strVal val="#ppt_x"/>
                                          </p:val>
                                        </p:tav>
                                        <p:tav tm="100000">
                                          <p:val>
                                            <p:strVal val="#ppt_x"/>
                                          </p:val>
                                        </p:tav>
                                      </p:tavLst>
                                    </p:anim>
                                    <p:anim calcmode="lin" valueType="num">
                                      <p:cBhvr additive="base">
                                        <p:cTn id="321" dur="500" fill="hold"/>
                                        <p:tgtEl>
                                          <p:spTgt spid="601"/>
                                        </p:tgtEl>
                                        <p:attrNameLst>
                                          <p:attrName>ppt_y</p:attrName>
                                        </p:attrNameLst>
                                      </p:cBhvr>
                                      <p:tavLst>
                                        <p:tav tm="0">
                                          <p:val>
                                            <p:strVal val="0-#ppt_h/2"/>
                                          </p:val>
                                        </p:tav>
                                        <p:tav tm="100000">
                                          <p:val>
                                            <p:strVal val="#ppt_y"/>
                                          </p:val>
                                        </p:tav>
                                      </p:tavLst>
                                    </p:anim>
                                  </p:childTnLst>
                                </p:cTn>
                              </p:par>
                              <p:par>
                                <p:cTn id="322" presetID="2" presetClass="entr" presetSubtype="1" decel="100000" fill="hold" nodeType="withEffect">
                                  <p:stCondLst>
                                    <p:cond delay="550"/>
                                  </p:stCondLst>
                                  <p:childTnLst>
                                    <p:set>
                                      <p:cBhvr>
                                        <p:cTn id="323" dur="1" fill="hold">
                                          <p:stCondLst>
                                            <p:cond delay="0"/>
                                          </p:stCondLst>
                                        </p:cTn>
                                        <p:tgtEl>
                                          <p:spTgt spid="602"/>
                                        </p:tgtEl>
                                        <p:attrNameLst>
                                          <p:attrName>style.visibility</p:attrName>
                                        </p:attrNameLst>
                                      </p:cBhvr>
                                      <p:to>
                                        <p:strVal val="visible"/>
                                      </p:to>
                                    </p:set>
                                    <p:anim calcmode="lin" valueType="num">
                                      <p:cBhvr additive="base">
                                        <p:cTn id="324" dur="500" fill="hold"/>
                                        <p:tgtEl>
                                          <p:spTgt spid="602"/>
                                        </p:tgtEl>
                                        <p:attrNameLst>
                                          <p:attrName>ppt_x</p:attrName>
                                        </p:attrNameLst>
                                      </p:cBhvr>
                                      <p:tavLst>
                                        <p:tav tm="0">
                                          <p:val>
                                            <p:strVal val="#ppt_x"/>
                                          </p:val>
                                        </p:tav>
                                        <p:tav tm="100000">
                                          <p:val>
                                            <p:strVal val="#ppt_x"/>
                                          </p:val>
                                        </p:tav>
                                      </p:tavLst>
                                    </p:anim>
                                    <p:anim calcmode="lin" valueType="num">
                                      <p:cBhvr additive="base">
                                        <p:cTn id="325" dur="500" fill="hold"/>
                                        <p:tgtEl>
                                          <p:spTgt spid="602"/>
                                        </p:tgtEl>
                                        <p:attrNameLst>
                                          <p:attrName>ppt_y</p:attrName>
                                        </p:attrNameLst>
                                      </p:cBhvr>
                                      <p:tavLst>
                                        <p:tav tm="0">
                                          <p:val>
                                            <p:strVal val="0-#ppt_h/2"/>
                                          </p:val>
                                        </p:tav>
                                        <p:tav tm="100000">
                                          <p:val>
                                            <p:strVal val="#ppt_y"/>
                                          </p:val>
                                        </p:tav>
                                      </p:tavLst>
                                    </p:anim>
                                  </p:childTnLst>
                                </p:cTn>
                              </p:par>
                              <p:par>
                                <p:cTn id="326" presetID="2" presetClass="entr" presetSubtype="1" decel="100000" fill="hold" nodeType="withEffect">
                                  <p:stCondLst>
                                    <p:cond delay="590"/>
                                  </p:stCondLst>
                                  <p:childTnLst>
                                    <p:set>
                                      <p:cBhvr>
                                        <p:cTn id="327" dur="1" fill="hold">
                                          <p:stCondLst>
                                            <p:cond delay="0"/>
                                          </p:stCondLst>
                                        </p:cTn>
                                        <p:tgtEl>
                                          <p:spTgt spid="627"/>
                                        </p:tgtEl>
                                        <p:attrNameLst>
                                          <p:attrName>style.visibility</p:attrName>
                                        </p:attrNameLst>
                                      </p:cBhvr>
                                      <p:to>
                                        <p:strVal val="visible"/>
                                      </p:to>
                                    </p:set>
                                    <p:anim calcmode="lin" valueType="num">
                                      <p:cBhvr additive="base">
                                        <p:cTn id="328" dur="500" fill="hold"/>
                                        <p:tgtEl>
                                          <p:spTgt spid="627"/>
                                        </p:tgtEl>
                                        <p:attrNameLst>
                                          <p:attrName>ppt_x</p:attrName>
                                        </p:attrNameLst>
                                      </p:cBhvr>
                                      <p:tavLst>
                                        <p:tav tm="0">
                                          <p:val>
                                            <p:strVal val="#ppt_x"/>
                                          </p:val>
                                        </p:tav>
                                        <p:tav tm="100000">
                                          <p:val>
                                            <p:strVal val="#ppt_x"/>
                                          </p:val>
                                        </p:tav>
                                      </p:tavLst>
                                    </p:anim>
                                    <p:anim calcmode="lin" valueType="num">
                                      <p:cBhvr additive="base">
                                        <p:cTn id="329" dur="500" fill="hold"/>
                                        <p:tgtEl>
                                          <p:spTgt spid="627"/>
                                        </p:tgtEl>
                                        <p:attrNameLst>
                                          <p:attrName>ppt_y</p:attrName>
                                        </p:attrNameLst>
                                      </p:cBhvr>
                                      <p:tavLst>
                                        <p:tav tm="0">
                                          <p:val>
                                            <p:strVal val="0-#ppt_h/2"/>
                                          </p:val>
                                        </p:tav>
                                        <p:tav tm="100000">
                                          <p:val>
                                            <p:strVal val="#ppt_y"/>
                                          </p:val>
                                        </p:tav>
                                      </p:tavLst>
                                    </p:anim>
                                  </p:childTnLst>
                                </p:cTn>
                              </p:par>
                              <p:par>
                                <p:cTn id="330" presetID="2" presetClass="entr" presetSubtype="1" decel="100000" fill="hold" nodeType="withEffect">
                                  <p:stCondLst>
                                    <p:cond delay="580"/>
                                  </p:stCondLst>
                                  <p:childTnLst>
                                    <p:set>
                                      <p:cBhvr>
                                        <p:cTn id="331" dur="1" fill="hold">
                                          <p:stCondLst>
                                            <p:cond delay="0"/>
                                          </p:stCondLst>
                                        </p:cTn>
                                        <p:tgtEl>
                                          <p:spTgt spid="628"/>
                                        </p:tgtEl>
                                        <p:attrNameLst>
                                          <p:attrName>style.visibility</p:attrName>
                                        </p:attrNameLst>
                                      </p:cBhvr>
                                      <p:to>
                                        <p:strVal val="visible"/>
                                      </p:to>
                                    </p:set>
                                    <p:anim calcmode="lin" valueType="num">
                                      <p:cBhvr additive="base">
                                        <p:cTn id="332" dur="500" fill="hold"/>
                                        <p:tgtEl>
                                          <p:spTgt spid="628"/>
                                        </p:tgtEl>
                                        <p:attrNameLst>
                                          <p:attrName>ppt_x</p:attrName>
                                        </p:attrNameLst>
                                      </p:cBhvr>
                                      <p:tavLst>
                                        <p:tav tm="0">
                                          <p:val>
                                            <p:strVal val="#ppt_x"/>
                                          </p:val>
                                        </p:tav>
                                        <p:tav tm="100000">
                                          <p:val>
                                            <p:strVal val="#ppt_x"/>
                                          </p:val>
                                        </p:tav>
                                      </p:tavLst>
                                    </p:anim>
                                    <p:anim calcmode="lin" valueType="num">
                                      <p:cBhvr additive="base">
                                        <p:cTn id="333" dur="500" fill="hold"/>
                                        <p:tgtEl>
                                          <p:spTgt spid="628"/>
                                        </p:tgtEl>
                                        <p:attrNameLst>
                                          <p:attrName>ppt_y</p:attrName>
                                        </p:attrNameLst>
                                      </p:cBhvr>
                                      <p:tavLst>
                                        <p:tav tm="0">
                                          <p:val>
                                            <p:strVal val="0-#ppt_h/2"/>
                                          </p:val>
                                        </p:tav>
                                        <p:tav tm="100000">
                                          <p:val>
                                            <p:strVal val="#ppt_y"/>
                                          </p:val>
                                        </p:tav>
                                      </p:tavLst>
                                    </p:anim>
                                  </p:childTnLst>
                                </p:cTn>
                              </p:par>
                              <p:par>
                                <p:cTn id="334" presetID="2" presetClass="entr" presetSubtype="1" decel="100000" fill="hold" nodeType="withEffect">
                                  <p:stCondLst>
                                    <p:cond delay="600"/>
                                  </p:stCondLst>
                                  <p:childTnLst>
                                    <p:set>
                                      <p:cBhvr>
                                        <p:cTn id="335" dur="1" fill="hold">
                                          <p:stCondLst>
                                            <p:cond delay="0"/>
                                          </p:stCondLst>
                                        </p:cTn>
                                        <p:tgtEl>
                                          <p:spTgt spid="629"/>
                                        </p:tgtEl>
                                        <p:attrNameLst>
                                          <p:attrName>style.visibility</p:attrName>
                                        </p:attrNameLst>
                                      </p:cBhvr>
                                      <p:to>
                                        <p:strVal val="visible"/>
                                      </p:to>
                                    </p:set>
                                    <p:anim calcmode="lin" valueType="num">
                                      <p:cBhvr additive="base">
                                        <p:cTn id="336" dur="500" fill="hold"/>
                                        <p:tgtEl>
                                          <p:spTgt spid="629"/>
                                        </p:tgtEl>
                                        <p:attrNameLst>
                                          <p:attrName>ppt_x</p:attrName>
                                        </p:attrNameLst>
                                      </p:cBhvr>
                                      <p:tavLst>
                                        <p:tav tm="0">
                                          <p:val>
                                            <p:strVal val="#ppt_x"/>
                                          </p:val>
                                        </p:tav>
                                        <p:tav tm="100000">
                                          <p:val>
                                            <p:strVal val="#ppt_x"/>
                                          </p:val>
                                        </p:tav>
                                      </p:tavLst>
                                    </p:anim>
                                    <p:anim calcmode="lin" valueType="num">
                                      <p:cBhvr additive="base">
                                        <p:cTn id="337" dur="500" fill="hold"/>
                                        <p:tgtEl>
                                          <p:spTgt spid="629"/>
                                        </p:tgtEl>
                                        <p:attrNameLst>
                                          <p:attrName>ppt_y</p:attrName>
                                        </p:attrNameLst>
                                      </p:cBhvr>
                                      <p:tavLst>
                                        <p:tav tm="0">
                                          <p:val>
                                            <p:strVal val="0-#ppt_h/2"/>
                                          </p:val>
                                        </p:tav>
                                        <p:tav tm="100000">
                                          <p:val>
                                            <p:strVal val="#ppt_y"/>
                                          </p:val>
                                        </p:tav>
                                      </p:tavLst>
                                    </p:anim>
                                  </p:childTnLst>
                                </p:cTn>
                              </p:par>
                              <p:par>
                                <p:cTn id="338" presetID="2" presetClass="entr" presetSubtype="1" decel="100000" fill="hold" nodeType="withEffect">
                                  <p:stCondLst>
                                    <p:cond delay="610"/>
                                  </p:stCondLst>
                                  <p:childTnLst>
                                    <p:set>
                                      <p:cBhvr>
                                        <p:cTn id="339" dur="1" fill="hold">
                                          <p:stCondLst>
                                            <p:cond delay="0"/>
                                          </p:stCondLst>
                                        </p:cTn>
                                        <p:tgtEl>
                                          <p:spTgt spid="630"/>
                                        </p:tgtEl>
                                        <p:attrNameLst>
                                          <p:attrName>style.visibility</p:attrName>
                                        </p:attrNameLst>
                                      </p:cBhvr>
                                      <p:to>
                                        <p:strVal val="visible"/>
                                      </p:to>
                                    </p:set>
                                    <p:anim calcmode="lin" valueType="num">
                                      <p:cBhvr additive="base">
                                        <p:cTn id="340" dur="500" fill="hold"/>
                                        <p:tgtEl>
                                          <p:spTgt spid="630"/>
                                        </p:tgtEl>
                                        <p:attrNameLst>
                                          <p:attrName>ppt_x</p:attrName>
                                        </p:attrNameLst>
                                      </p:cBhvr>
                                      <p:tavLst>
                                        <p:tav tm="0">
                                          <p:val>
                                            <p:strVal val="#ppt_x"/>
                                          </p:val>
                                        </p:tav>
                                        <p:tav tm="100000">
                                          <p:val>
                                            <p:strVal val="#ppt_x"/>
                                          </p:val>
                                        </p:tav>
                                      </p:tavLst>
                                    </p:anim>
                                    <p:anim calcmode="lin" valueType="num">
                                      <p:cBhvr additive="base">
                                        <p:cTn id="341" dur="500" fill="hold"/>
                                        <p:tgtEl>
                                          <p:spTgt spid="630"/>
                                        </p:tgtEl>
                                        <p:attrNameLst>
                                          <p:attrName>ppt_y</p:attrName>
                                        </p:attrNameLst>
                                      </p:cBhvr>
                                      <p:tavLst>
                                        <p:tav tm="0">
                                          <p:val>
                                            <p:strVal val="0-#ppt_h/2"/>
                                          </p:val>
                                        </p:tav>
                                        <p:tav tm="100000">
                                          <p:val>
                                            <p:strVal val="#ppt_y"/>
                                          </p:val>
                                        </p:tav>
                                      </p:tavLst>
                                    </p:anim>
                                  </p:childTnLst>
                                </p:cTn>
                              </p:par>
                              <p:par>
                                <p:cTn id="342" presetID="2" presetClass="entr" presetSubtype="1" decel="100000" fill="hold" nodeType="withEffect">
                                  <p:stCondLst>
                                    <p:cond delay="630"/>
                                  </p:stCondLst>
                                  <p:childTnLst>
                                    <p:set>
                                      <p:cBhvr>
                                        <p:cTn id="343" dur="1" fill="hold">
                                          <p:stCondLst>
                                            <p:cond delay="0"/>
                                          </p:stCondLst>
                                        </p:cTn>
                                        <p:tgtEl>
                                          <p:spTgt spid="652"/>
                                        </p:tgtEl>
                                        <p:attrNameLst>
                                          <p:attrName>style.visibility</p:attrName>
                                        </p:attrNameLst>
                                      </p:cBhvr>
                                      <p:to>
                                        <p:strVal val="visible"/>
                                      </p:to>
                                    </p:set>
                                    <p:anim calcmode="lin" valueType="num">
                                      <p:cBhvr additive="base">
                                        <p:cTn id="344" dur="500" fill="hold"/>
                                        <p:tgtEl>
                                          <p:spTgt spid="652"/>
                                        </p:tgtEl>
                                        <p:attrNameLst>
                                          <p:attrName>ppt_x</p:attrName>
                                        </p:attrNameLst>
                                      </p:cBhvr>
                                      <p:tavLst>
                                        <p:tav tm="0">
                                          <p:val>
                                            <p:strVal val="#ppt_x"/>
                                          </p:val>
                                        </p:tav>
                                        <p:tav tm="100000">
                                          <p:val>
                                            <p:strVal val="#ppt_x"/>
                                          </p:val>
                                        </p:tav>
                                      </p:tavLst>
                                    </p:anim>
                                    <p:anim calcmode="lin" valueType="num">
                                      <p:cBhvr additive="base">
                                        <p:cTn id="345" dur="500" fill="hold"/>
                                        <p:tgtEl>
                                          <p:spTgt spid="652"/>
                                        </p:tgtEl>
                                        <p:attrNameLst>
                                          <p:attrName>ppt_y</p:attrName>
                                        </p:attrNameLst>
                                      </p:cBhvr>
                                      <p:tavLst>
                                        <p:tav tm="0">
                                          <p:val>
                                            <p:strVal val="0-#ppt_h/2"/>
                                          </p:val>
                                        </p:tav>
                                        <p:tav tm="100000">
                                          <p:val>
                                            <p:strVal val="#ppt_y"/>
                                          </p:val>
                                        </p:tav>
                                      </p:tavLst>
                                    </p:anim>
                                  </p:childTnLst>
                                </p:cTn>
                              </p:par>
                              <p:par>
                                <p:cTn id="346" presetID="2" presetClass="entr" presetSubtype="1" decel="100000" fill="hold" nodeType="withEffect">
                                  <p:stCondLst>
                                    <p:cond delay="620"/>
                                  </p:stCondLst>
                                  <p:childTnLst>
                                    <p:set>
                                      <p:cBhvr>
                                        <p:cTn id="347" dur="1" fill="hold">
                                          <p:stCondLst>
                                            <p:cond delay="0"/>
                                          </p:stCondLst>
                                        </p:cTn>
                                        <p:tgtEl>
                                          <p:spTgt spid="653"/>
                                        </p:tgtEl>
                                        <p:attrNameLst>
                                          <p:attrName>style.visibility</p:attrName>
                                        </p:attrNameLst>
                                      </p:cBhvr>
                                      <p:to>
                                        <p:strVal val="visible"/>
                                      </p:to>
                                    </p:set>
                                    <p:anim calcmode="lin" valueType="num">
                                      <p:cBhvr additive="base">
                                        <p:cTn id="348" dur="500" fill="hold"/>
                                        <p:tgtEl>
                                          <p:spTgt spid="653"/>
                                        </p:tgtEl>
                                        <p:attrNameLst>
                                          <p:attrName>ppt_x</p:attrName>
                                        </p:attrNameLst>
                                      </p:cBhvr>
                                      <p:tavLst>
                                        <p:tav tm="0">
                                          <p:val>
                                            <p:strVal val="#ppt_x"/>
                                          </p:val>
                                        </p:tav>
                                        <p:tav tm="100000">
                                          <p:val>
                                            <p:strVal val="#ppt_x"/>
                                          </p:val>
                                        </p:tav>
                                      </p:tavLst>
                                    </p:anim>
                                    <p:anim calcmode="lin" valueType="num">
                                      <p:cBhvr additive="base">
                                        <p:cTn id="349" dur="500" fill="hold"/>
                                        <p:tgtEl>
                                          <p:spTgt spid="653"/>
                                        </p:tgtEl>
                                        <p:attrNameLst>
                                          <p:attrName>ppt_y</p:attrName>
                                        </p:attrNameLst>
                                      </p:cBhvr>
                                      <p:tavLst>
                                        <p:tav tm="0">
                                          <p:val>
                                            <p:strVal val="0-#ppt_h/2"/>
                                          </p:val>
                                        </p:tav>
                                        <p:tav tm="100000">
                                          <p:val>
                                            <p:strVal val="#ppt_y"/>
                                          </p:val>
                                        </p:tav>
                                      </p:tavLst>
                                    </p:anim>
                                  </p:childTnLst>
                                </p:cTn>
                              </p:par>
                              <p:par>
                                <p:cTn id="350" presetID="2" presetClass="entr" presetSubtype="1" decel="100000" fill="hold" nodeType="withEffect">
                                  <p:stCondLst>
                                    <p:cond delay="640"/>
                                  </p:stCondLst>
                                  <p:childTnLst>
                                    <p:set>
                                      <p:cBhvr>
                                        <p:cTn id="351" dur="1" fill="hold">
                                          <p:stCondLst>
                                            <p:cond delay="0"/>
                                          </p:stCondLst>
                                        </p:cTn>
                                        <p:tgtEl>
                                          <p:spTgt spid="654"/>
                                        </p:tgtEl>
                                        <p:attrNameLst>
                                          <p:attrName>style.visibility</p:attrName>
                                        </p:attrNameLst>
                                      </p:cBhvr>
                                      <p:to>
                                        <p:strVal val="visible"/>
                                      </p:to>
                                    </p:set>
                                    <p:anim calcmode="lin" valueType="num">
                                      <p:cBhvr additive="base">
                                        <p:cTn id="352" dur="500" fill="hold"/>
                                        <p:tgtEl>
                                          <p:spTgt spid="654"/>
                                        </p:tgtEl>
                                        <p:attrNameLst>
                                          <p:attrName>ppt_x</p:attrName>
                                        </p:attrNameLst>
                                      </p:cBhvr>
                                      <p:tavLst>
                                        <p:tav tm="0">
                                          <p:val>
                                            <p:strVal val="#ppt_x"/>
                                          </p:val>
                                        </p:tav>
                                        <p:tav tm="100000">
                                          <p:val>
                                            <p:strVal val="#ppt_x"/>
                                          </p:val>
                                        </p:tav>
                                      </p:tavLst>
                                    </p:anim>
                                    <p:anim calcmode="lin" valueType="num">
                                      <p:cBhvr additive="base">
                                        <p:cTn id="353" dur="500" fill="hold"/>
                                        <p:tgtEl>
                                          <p:spTgt spid="654"/>
                                        </p:tgtEl>
                                        <p:attrNameLst>
                                          <p:attrName>ppt_y</p:attrName>
                                        </p:attrNameLst>
                                      </p:cBhvr>
                                      <p:tavLst>
                                        <p:tav tm="0">
                                          <p:val>
                                            <p:strVal val="0-#ppt_h/2"/>
                                          </p:val>
                                        </p:tav>
                                        <p:tav tm="100000">
                                          <p:val>
                                            <p:strVal val="#ppt_y"/>
                                          </p:val>
                                        </p:tav>
                                      </p:tavLst>
                                    </p:anim>
                                  </p:childTnLst>
                                </p:cTn>
                              </p:par>
                              <p:par>
                                <p:cTn id="354" presetID="2" presetClass="entr" presetSubtype="1" decel="100000" fill="hold" nodeType="withEffect">
                                  <p:stCondLst>
                                    <p:cond delay="680"/>
                                  </p:stCondLst>
                                  <p:childTnLst>
                                    <p:set>
                                      <p:cBhvr>
                                        <p:cTn id="355" dur="1" fill="hold">
                                          <p:stCondLst>
                                            <p:cond delay="0"/>
                                          </p:stCondLst>
                                        </p:cTn>
                                        <p:tgtEl>
                                          <p:spTgt spid="678"/>
                                        </p:tgtEl>
                                        <p:attrNameLst>
                                          <p:attrName>style.visibility</p:attrName>
                                        </p:attrNameLst>
                                      </p:cBhvr>
                                      <p:to>
                                        <p:strVal val="visible"/>
                                      </p:to>
                                    </p:set>
                                    <p:anim calcmode="lin" valueType="num">
                                      <p:cBhvr additive="base">
                                        <p:cTn id="356" dur="500" fill="hold"/>
                                        <p:tgtEl>
                                          <p:spTgt spid="678"/>
                                        </p:tgtEl>
                                        <p:attrNameLst>
                                          <p:attrName>ppt_x</p:attrName>
                                        </p:attrNameLst>
                                      </p:cBhvr>
                                      <p:tavLst>
                                        <p:tav tm="0">
                                          <p:val>
                                            <p:strVal val="#ppt_x"/>
                                          </p:val>
                                        </p:tav>
                                        <p:tav tm="100000">
                                          <p:val>
                                            <p:strVal val="#ppt_x"/>
                                          </p:val>
                                        </p:tav>
                                      </p:tavLst>
                                    </p:anim>
                                    <p:anim calcmode="lin" valueType="num">
                                      <p:cBhvr additive="base">
                                        <p:cTn id="357" dur="500" fill="hold"/>
                                        <p:tgtEl>
                                          <p:spTgt spid="678"/>
                                        </p:tgtEl>
                                        <p:attrNameLst>
                                          <p:attrName>ppt_y</p:attrName>
                                        </p:attrNameLst>
                                      </p:cBhvr>
                                      <p:tavLst>
                                        <p:tav tm="0">
                                          <p:val>
                                            <p:strVal val="0-#ppt_h/2"/>
                                          </p:val>
                                        </p:tav>
                                        <p:tav tm="100000">
                                          <p:val>
                                            <p:strVal val="#ppt_y"/>
                                          </p:val>
                                        </p:tav>
                                      </p:tavLst>
                                    </p:anim>
                                  </p:childTnLst>
                                </p:cTn>
                              </p:par>
                              <p:par>
                                <p:cTn id="358" presetID="2" presetClass="entr" presetSubtype="1" decel="100000" fill="hold" nodeType="withEffect">
                                  <p:stCondLst>
                                    <p:cond delay="680"/>
                                  </p:stCondLst>
                                  <p:childTnLst>
                                    <p:set>
                                      <p:cBhvr>
                                        <p:cTn id="359" dur="1" fill="hold">
                                          <p:stCondLst>
                                            <p:cond delay="0"/>
                                          </p:stCondLst>
                                        </p:cTn>
                                        <p:tgtEl>
                                          <p:spTgt spid="679"/>
                                        </p:tgtEl>
                                        <p:attrNameLst>
                                          <p:attrName>style.visibility</p:attrName>
                                        </p:attrNameLst>
                                      </p:cBhvr>
                                      <p:to>
                                        <p:strVal val="visible"/>
                                      </p:to>
                                    </p:set>
                                    <p:anim calcmode="lin" valueType="num">
                                      <p:cBhvr additive="base">
                                        <p:cTn id="360" dur="500" fill="hold"/>
                                        <p:tgtEl>
                                          <p:spTgt spid="679"/>
                                        </p:tgtEl>
                                        <p:attrNameLst>
                                          <p:attrName>ppt_x</p:attrName>
                                        </p:attrNameLst>
                                      </p:cBhvr>
                                      <p:tavLst>
                                        <p:tav tm="0">
                                          <p:val>
                                            <p:strVal val="#ppt_x"/>
                                          </p:val>
                                        </p:tav>
                                        <p:tav tm="100000">
                                          <p:val>
                                            <p:strVal val="#ppt_x"/>
                                          </p:val>
                                        </p:tav>
                                      </p:tavLst>
                                    </p:anim>
                                    <p:anim calcmode="lin" valueType="num">
                                      <p:cBhvr additive="base">
                                        <p:cTn id="361" dur="500" fill="hold"/>
                                        <p:tgtEl>
                                          <p:spTgt spid="679"/>
                                        </p:tgtEl>
                                        <p:attrNameLst>
                                          <p:attrName>ppt_y</p:attrName>
                                        </p:attrNameLst>
                                      </p:cBhvr>
                                      <p:tavLst>
                                        <p:tav tm="0">
                                          <p:val>
                                            <p:strVal val="0-#ppt_h/2"/>
                                          </p:val>
                                        </p:tav>
                                        <p:tav tm="100000">
                                          <p:val>
                                            <p:strVal val="#ppt_y"/>
                                          </p:val>
                                        </p:tav>
                                      </p:tavLst>
                                    </p:anim>
                                  </p:childTnLst>
                                </p:cTn>
                              </p:par>
                              <p:par>
                                <p:cTn id="362" presetID="2" presetClass="entr" presetSubtype="1" decel="100000" fill="hold" nodeType="withEffect">
                                  <p:stCondLst>
                                    <p:cond delay="680"/>
                                  </p:stCondLst>
                                  <p:childTnLst>
                                    <p:set>
                                      <p:cBhvr>
                                        <p:cTn id="363" dur="1" fill="hold">
                                          <p:stCondLst>
                                            <p:cond delay="0"/>
                                          </p:stCondLst>
                                        </p:cTn>
                                        <p:tgtEl>
                                          <p:spTgt spid="680"/>
                                        </p:tgtEl>
                                        <p:attrNameLst>
                                          <p:attrName>style.visibility</p:attrName>
                                        </p:attrNameLst>
                                      </p:cBhvr>
                                      <p:to>
                                        <p:strVal val="visible"/>
                                      </p:to>
                                    </p:set>
                                    <p:anim calcmode="lin" valueType="num">
                                      <p:cBhvr additive="base">
                                        <p:cTn id="364" dur="500" fill="hold"/>
                                        <p:tgtEl>
                                          <p:spTgt spid="680"/>
                                        </p:tgtEl>
                                        <p:attrNameLst>
                                          <p:attrName>ppt_x</p:attrName>
                                        </p:attrNameLst>
                                      </p:cBhvr>
                                      <p:tavLst>
                                        <p:tav tm="0">
                                          <p:val>
                                            <p:strVal val="#ppt_x"/>
                                          </p:val>
                                        </p:tav>
                                        <p:tav tm="100000">
                                          <p:val>
                                            <p:strVal val="#ppt_x"/>
                                          </p:val>
                                        </p:tav>
                                      </p:tavLst>
                                    </p:anim>
                                    <p:anim calcmode="lin" valueType="num">
                                      <p:cBhvr additive="base">
                                        <p:cTn id="365" dur="500" fill="hold"/>
                                        <p:tgtEl>
                                          <p:spTgt spid="680"/>
                                        </p:tgtEl>
                                        <p:attrNameLst>
                                          <p:attrName>ppt_y</p:attrName>
                                        </p:attrNameLst>
                                      </p:cBhvr>
                                      <p:tavLst>
                                        <p:tav tm="0">
                                          <p:val>
                                            <p:strVal val="0-#ppt_h/2"/>
                                          </p:val>
                                        </p:tav>
                                        <p:tav tm="100000">
                                          <p:val>
                                            <p:strVal val="#ppt_y"/>
                                          </p:val>
                                        </p:tav>
                                      </p:tavLst>
                                    </p:anim>
                                  </p:childTnLst>
                                </p:cTn>
                              </p:par>
                              <p:par>
                                <p:cTn id="366" presetID="2" presetClass="entr" presetSubtype="1" decel="100000" fill="hold" nodeType="withEffect">
                                  <p:stCondLst>
                                    <p:cond delay="690"/>
                                  </p:stCondLst>
                                  <p:childTnLst>
                                    <p:set>
                                      <p:cBhvr>
                                        <p:cTn id="367" dur="1" fill="hold">
                                          <p:stCondLst>
                                            <p:cond delay="0"/>
                                          </p:stCondLst>
                                        </p:cTn>
                                        <p:tgtEl>
                                          <p:spTgt spid="690"/>
                                        </p:tgtEl>
                                        <p:attrNameLst>
                                          <p:attrName>style.visibility</p:attrName>
                                        </p:attrNameLst>
                                      </p:cBhvr>
                                      <p:to>
                                        <p:strVal val="visible"/>
                                      </p:to>
                                    </p:set>
                                    <p:anim calcmode="lin" valueType="num">
                                      <p:cBhvr additive="base">
                                        <p:cTn id="368" dur="500" fill="hold"/>
                                        <p:tgtEl>
                                          <p:spTgt spid="690"/>
                                        </p:tgtEl>
                                        <p:attrNameLst>
                                          <p:attrName>ppt_x</p:attrName>
                                        </p:attrNameLst>
                                      </p:cBhvr>
                                      <p:tavLst>
                                        <p:tav tm="0">
                                          <p:val>
                                            <p:strVal val="#ppt_x"/>
                                          </p:val>
                                        </p:tav>
                                        <p:tav tm="100000">
                                          <p:val>
                                            <p:strVal val="#ppt_x"/>
                                          </p:val>
                                        </p:tav>
                                      </p:tavLst>
                                    </p:anim>
                                    <p:anim calcmode="lin" valueType="num">
                                      <p:cBhvr additive="base">
                                        <p:cTn id="369" dur="500" fill="hold"/>
                                        <p:tgtEl>
                                          <p:spTgt spid="690"/>
                                        </p:tgtEl>
                                        <p:attrNameLst>
                                          <p:attrName>ppt_y</p:attrName>
                                        </p:attrNameLst>
                                      </p:cBhvr>
                                      <p:tavLst>
                                        <p:tav tm="0">
                                          <p:val>
                                            <p:strVal val="0-#ppt_h/2"/>
                                          </p:val>
                                        </p:tav>
                                        <p:tav tm="100000">
                                          <p:val>
                                            <p:strVal val="#ppt_y"/>
                                          </p:val>
                                        </p:tav>
                                      </p:tavLst>
                                    </p:anim>
                                  </p:childTnLst>
                                </p:cTn>
                              </p:par>
                              <p:par>
                                <p:cTn id="370" presetID="2" presetClass="entr" presetSubtype="1" decel="100000" fill="hold" nodeType="withEffect">
                                  <p:stCondLst>
                                    <p:cond delay="700"/>
                                  </p:stCondLst>
                                  <p:childTnLst>
                                    <p:set>
                                      <p:cBhvr>
                                        <p:cTn id="371" dur="1" fill="hold">
                                          <p:stCondLst>
                                            <p:cond delay="0"/>
                                          </p:stCondLst>
                                        </p:cTn>
                                        <p:tgtEl>
                                          <p:spTgt spid="699"/>
                                        </p:tgtEl>
                                        <p:attrNameLst>
                                          <p:attrName>style.visibility</p:attrName>
                                        </p:attrNameLst>
                                      </p:cBhvr>
                                      <p:to>
                                        <p:strVal val="visible"/>
                                      </p:to>
                                    </p:set>
                                    <p:anim calcmode="lin" valueType="num">
                                      <p:cBhvr additive="base">
                                        <p:cTn id="372" dur="500" fill="hold"/>
                                        <p:tgtEl>
                                          <p:spTgt spid="699"/>
                                        </p:tgtEl>
                                        <p:attrNameLst>
                                          <p:attrName>ppt_x</p:attrName>
                                        </p:attrNameLst>
                                      </p:cBhvr>
                                      <p:tavLst>
                                        <p:tav tm="0">
                                          <p:val>
                                            <p:strVal val="#ppt_x"/>
                                          </p:val>
                                        </p:tav>
                                        <p:tav tm="100000">
                                          <p:val>
                                            <p:strVal val="#ppt_x"/>
                                          </p:val>
                                        </p:tav>
                                      </p:tavLst>
                                    </p:anim>
                                    <p:anim calcmode="lin" valueType="num">
                                      <p:cBhvr additive="base">
                                        <p:cTn id="373" dur="500" fill="hold"/>
                                        <p:tgtEl>
                                          <p:spTgt spid="699"/>
                                        </p:tgtEl>
                                        <p:attrNameLst>
                                          <p:attrName>ppt_y</p:attrName>
                                        </p:attrNameLst>
                                      </p:cBhvr>
                                      <p:tavLst>
                                        <p:tav tm="0">
                                          <p:val>
                                            <p:strVal val="0-#ppt_h/2"/>
                                          </p:val>
                                        </p:tav>
                                        <p:tav tm="100000">
                                          <p:val>
                                            <p:strVal val="#ppt_y"/>
                                          </p:val>
                                        </p:tav>
                                      </p:tavLst>
                                    </p:anim>
                                  </p:childTnLst>
                                </p:cTn>
                              </p:par>
                              <p:par>
                                <p:cTn id="374" presetID="2" presetClass="entr" presetSubtype="1" decel="100000" fill="hold" nodeType="withEffect">
                                  <p:stCondLst>
                                    <p:cond delay="800"/>
                                  </p:stCondLst>
                                  <p:childTnLst>
                                    <p:set>
                                      <p:cBhvr>
                                        <p:cTn id="375" dur="1" fill="hold">
                                          <p:stCondLst>
                                            <p:cond delay="0"/>
                                          </p:stCondLst>
                                        </p:cTn>
                                        <p:tgtEl>
                                          <p:spTgt spid="703"/>
                                        </p:tgtEl>
                                        <p:attrNameLst>
                                          <p:attrName>style.visibility</p:attrName>
                                        </p:attrNameLst>
                                      </p:cBhvr>
                                      <p:to>
                                        <p:strVal val="visible"/>
                                      </p:to>
                                    </p:set>
                                    <p:anim calcmode="lin" valueType="num">
                                      <p:cBhvr additive="base">
                                        <p:cTn id="376" dur="500" fill="hold"/>
                                        <p:tgtEl>
                                          <p:spTgt spid="703"/>
                                        </p:tgtEl>
                                        <p:attrNameLst>
                                          <p:attrName>ppt_x</p:attrName>
                                        </p:attrNameLst>
                                      </p:cBhvr>
                                      <p:tavLst>
                                        <p:tav tm="0">
                                          <p:val>
                                            <p:strVal val="#ppt_x"/>
                                          </p:val>
                                        </p:tav>
                                        <p:tav tm="100000">
                                          <p:val>
                                            <p:strVal val="#ppt_x"/>
                                          </p:val>
                                        </p:tav>
                                      </p:tavLst>
                                    </p:anim>
                                    <p:anim calcmode="lin" valueType="num">
                                      <p:cBhvr additive="base">
                                        <p:cTn id="377" dur="500" fill="hold"/>
                                        <p:tgtEl>
                                          <p:spTgt spid="703"/>
                                        </p:tgtEl>
                                        <p:attrNameLst>
                                          <p:attrName>ppt_y</p:attrName>
                                        </p:attrNameLst>
                                      </p:cBhvr>
                                      <p:tavLst>
                                        <p:tav tm="0">
                                          <p:val>
                                            <p:strVal val="0-#ppt_h/2"/>
                                          </p:val>
                                        </p:tav>
                                        <p:tav tm="100000">
                                          <p:val>
                                            <p:strVal val="#ppt_y"/>
                                          </p:val>
                                        </p:tav>
                                      </p:tavLst>
                                    </p:anim>
                                  </p:childTnLst>
                                </p:cTn>
                              </p:par>
                              <p:par>
                                <p:cTn id="378" presetID="2" presetClass="entr" presetSubtype="1" decel="100000" fill="hold" nodeType="withEffect">
                                  <p:stCondLst>
                                    <p:cond delay="810"/>
                                  </p:stCondLst>
                                  <p:childTnLst>
                                    <p:set>
                                      <p:cBhvr>
                                        <p:cTn id="379" dur="1" fill="hold">
                                          <p:stCondLst>
                                            <p:cond delay="0"/>
                                          </p:stCondLst>
                                        </p:cTn>
                                        <p:tgtEl>
                                          <p:spTgt spid="710"/>
                                        </p:tgtEl>
                                        <p:attrNameLst>
                                          <p:attrName>style.visibility</p:attrName>
                                        </p:attrNameLst>
                                      </p:cBhvr>
                                      <p:to>
                                        <p:strVal val="visible"/>
                                      </p:to>
                                    </p:set>
                                    <p:anim calcmode="lin" valueType="num">
                                      <p:cBhvr additive="base">
                                        <p:cTn id="380" dur="500" fill="hold"/>
                                        <p:tgtEl>
                                          <p:spTgt spid="710"/>
                                        </p:tgtEl>
                                        <p:attrNameLst>
                                          <p:attrName>ppt_x</p:attrName>
                                        </p:attrNameLst>
                                      </p:cBhvr>
                                      <p:tavLst>
                                        <p:tav tm="0">
                                          <p:val>
                                            <p:strVal val="#ppt_x"/>
                                          </p:val>
                                        </p:tav>
                                        <p:tav tm="100000">
                                          <p:val>
                                            <p:strVal val="#ppt_x"/>
                                          </p:val>
                                        </p:tav>
                                      </p:tavLst>
                                    </p:anim>
                                    <p:anim calcmode="lin" valueType="num">
                                      <p:cBhvr additive="base">
                                        <p:cTn id="381" dur="500" fill="hold"/>
                                        <p:tgtEl>
                                          <p:spTgt spid="710"/>
                                        </p:tgtEl>
                                        <p:attrNameLst>
                                          <p:attrName>ppt_y</p:attrName>
                                        </p:attrNameLst>
                                      </p:cBhvr>
                                      <p:tavLst>
                                        <p:tav tm="0">
                                          <p:val>
                                            <p:strVal val="0-#ppt_h/2"/>
                                          </p:val>
                                        </p:tav>
                                        <p:tav tm="100000">
                                          <p:val>
                                            <p:strVal val="#ppt_y"/>
                                          </p:val>
                                        </p:tav>
                                      </p:tavLst>
                                    </p:anim>
                                  </p:childTnLst>
                                </p:cTn>
                              </p:par>
                              <p:par>
                                <p:cTn id="382" presetID="2" presetClass="entr" presetSubtype="1" decel="100000" fill="hold" nodeType="withEffect">
                                  <p:stCondLst>
                                    <p:cond delay="650"/>
                                  </p:stCondLst>
                                  <p:childTnLst>
                                    <p:set>
                                      <p:cBhvr>
                                        <p:cTn id="383" dur="1" fill="hold">
                                          <p:stCondLst>
                                            <p:cond delay="0"/>
                                          </p:stCondLst>
                                        </p:cTn>
                                        <p:tgtEl>
                                          <p:spTgt spid="718"/>
                                        </p:tgtEl>
                                        <p:attrNameLst>
                                          <p:attrName>style.visibility</p:attrName>
                                        </p:attrNameLst>
                                      </p:cBhvr>
                                      <p:to>
                                        <p:strVal val="visible"/>
                                      </p:to>
                                    </p:set>
                                    <p:anim calcmode="lin" valueType="num">
                                      <p:cBhvr additive="base">
                                        <p:cTn id="384" dur="500" fill="hold"/>
                                        <p:tgtEl>
                                          <p:spTgt spid="718"/>
                                        </p:tgtEl>
                                        <p:attrNameLst>
                                          <p:attrName>ppt_x</p:attrName>
                                        </p:attrNameLst>
                                      </p:cBhvr>
                                      <p:tavLst>
                                        <p:tav tm="0">
                                          <p:val>
                                            <p:strVal val="#ppt_x"/>
                                          </p:val>
                                        </p:tav>
                                        <p:tav tm="100000">
                                          <p:val>
                                            <p:strVal val="#ppt_x"/>
                                          </p:val>
                                        </p:tav>
                                      </p:tavLst>
                                    </p:anim>
                                    <p:anim calcmode="lin" valueType="num">
                                      <p:cBhvr additive="base">
                                        <p:cTn id="385" dur="500" fill="hold"/>
                                        <p:tgtEl>
                                          <p:spTgt spid="718"/>
                                        </p:tgtEl>
                                        <p:attrNameLst>
                                          <p:attrName>ppt_y</p:attrName>
                                        </p:attrNameLst>
                                      </p:cBhvr>
                                      <p:tavLst>
                                        <p:tav tm="0">
                                          <p:val>
                                            <p:strVal val="0-#ppt_h/2"/>
                                          </p:val>
                                        </p:tav>
                                        <p:tav tm="100000">
                                          <p:val>
                                            <p:strVal val="#ppt_y"/>
                                          </p:val>
                                        </p:tav>
                                      </p:tavLst>
                                    </p:anim>
                                  </p:childTnLst>
                                </p:cTn>
                              </p:par>
                              <p:par>
                                <p:cTn id="386" presetID="2" presetClass="entr" presetSubtype="1" decel="100000" fill="hold" nodeType="withEffect">
                                  <p:stCondLst>
                                    <p:cond delay="670"/>
                                  </p:stCondLst>
                                  <p:childTnLst>
                                    <p:set>
                                      <p:cBhvr>
                                        <p:cTn id="387" dur="1" fill="hold">
                                          <p:stCondLst>
                                            <p:cond delay="0"/>
                                          </p:stCondLst>
                                        </p:cTn>
                                        <p:tgtEl>
                                          <p:spTgt spid="719"/>
                                        </p:tgtEl>
                                        <p:attrNameLst>
                                          <p:attrName>style.visibility</p:attrName>
                                        </p:attrNameLst>
                                      </p:cBhvr>
                                      <p:to>
                                        <p:strVal val="visible"/>
                                      </p:to>
                                    </p:set>
                                    <p:anim calcmode="lin" valueType="num">
                                      <p:cBhvr additive="base">
                                        <p:cTn id="388" dur="500" fill="hold"/>
                                        <p:tgtEl>
                                          <p:spTgt spid="719"/>
                                        </p:tgtEl>
                                        <p:attrNameLst>
                                          <p:attrName>ppt_x</p:attrName>
                                        </p:attrNameLst>
                                      </p:cBhvr>
                                      <p:tavLst>
                                        <p:tav tm="0">
                                          <p:val>
                                            <p:strVal val="#ppt_x"/>
                                          </p:val>
                                        </p:tav>
                                        <p:tav tm="100000">
                                          <p:val>
                                            <p:strVal val="#ppt_x"/>
                                          </p:val>
                                        </p:tav>
                                      </p:tavLst>
                                    </p:anim>
                                    <p:anim calcmode="lin" valueType="num">
                                      <p:cBhvr additive="base">
                                        <p:cTn id="389" dur="500" fill="hold"/>
                                        <p:tgtEl>
                                          <p:spTgt spid="719"/>
                                        </p:tgtEl>
                                        <p:attrNameLst>
                                          <p:attrName>ppt_y</p:attrName>
                                        </p:attrNameLst>
                                      </p:cBhvr>
                                      <p:tavLst>
                                        <p:tav tm="0">
                                          <p:val>
                                            <p:strVal val="0-#ppt_h/2"/>
                                          </p:val>
                                        </p:tav>
                                        <p:tav tm="100000">
                                          <p:val>
                                            <p:strVal val="#ppt_y"/>
                                          </p:val>
                                        </p:tav>
                                      </p:tavLst>
                                    </p:anim>
                                  </p:childTnLst>
                                </p:cTn>
                              </p:par>
                              <p:par>
                                <p:cTn id="390" presetID="2" presetClass="entr" presetSubtype="1" decel="100000" fill="hold" nodeType="withEffect">
                                  <p:stCondLst>
                                    <p:cond delay="660"/>
                                  </p:stCondLst>
                                  <p:childTnLst>
                                    <p:set>
                                      <p:cBhvr>
                                        <p:cTn id="391" dur="1" fill="hold">
                                          <p:stCondLst>
                                            <p:cond delay="0"/>
                                          </p:stCondLst>
                                        </p:cTn>
                                        <p:tgtEl>
                                          <p:spTgt spid="720"/>
                                        </p:tgtEl>
                                        <p:attrNameLst>
                                          <p:attrName>style.visibility</p:attrName>
                                        </p:attrNameLst>
                                      </p:cBhvr>
                                      <p:to>
                                        <p:strVal val="visible"/>
                                      </p:to>
                                    </p:set>
                                    <p:anim calcmode="lin" valueType="num">
                                      <p:cBhvr additive="base">
                                        <p:cTn id="392" dur="500" fill="hold"/>
                                        <p:tgtEl>
                                          <p:spTgt spid="720"/>
                                        </p:tgtEl>
                                        <p:attrNameLst>
                                          <p:attrName>ppt_x</p:attrName>
                                        </p:attrNameLst>
                                      </p:cBhvr>
                                      <p:tavLst>
                                        <p:tav tm="0">
                                          <p:val>
                                            <p:strVal val="#ppt_x"/>
                                          </p:val>
                                        </p:tav>
                                        <p:tav tm="100000">
                                          <p:val>
                                            <p:strVal val="#ppt_x"/>
                                          </p:val>
                                        </p:tav>
                                      </p:tavLst>
                                    </p:anim>
                                    <p:anim calcmode="lin" valueType="num">
                                      <p:cBhvr additive="base">
                                        <p:cTn id="393" dur="500" fill="hold"/>
                                        <p:tgtEl>
                                          <p:spTgt spid="720"/>
                                        </p:tgtEl>
                                        <p:attrNameLst>
                                          <p:attrName>ppt_y</p:attrName>
                                        </p:attrNameLst>
                                      </p:cBhvr>
                                      <p:tavLst>
                                        <p:tav tm="0">
                                          <p:val>
                                            <p:strVal val="0-#ppt_h/2"/>
                                          </p:val>
                                        </p:tav>
                                        <p:tav tm="100000">
                                          <p:val>
                                            <p:strVal val="#ppt_y"/>
                                          </p:val>
                                        </p:tav>
                                      </p:tavLst>
                                    </p:anim>
                                  </p:childTnLst>
                                </p:cTn>
                              </p:par>
                              <p:par>
                                <p:cTn id="394" presetID="2" presetClass="entr" presetSubtype="1" decel="100000" fill="hold" nodeType="withEffect">
                                  <p:stCondLst>
                                    <p:cond delay="820"/>
                                  </p:stCondLst>
                                  <p:childTnLst>
                                    <p:set>
                                      <p:cBhvr>
                                        <p:cTn id="395" dur="1" fill="hold">
                                          <p:stCondLst>
                                            <p:cond delay="0"/>
                                          </p:stCondLst>
                                        </p:cTn>
                                        <p:tgtEl>
                                          <p:spTgt spid="734"/>
                                        </p:tgtEl>
                                        <p:attrNameLst>
                                          <p:attrName>style.visibility</p:attrName>
                                        </p:attrNameLst>
                                      </p:cBhvr>
                                      <p:to>
                                        <p:strVal val="visible"/>
                                      </p:to>
                                    </p:set>
                                    <p:anim calcmode="lin" valueType="num">
                                      <p:cBhvr additive="base">
                                        <p:cTn id="396" dur="500" fill="hold"/>
                                        <p:tgtEl>
                                          <p:spTgt spid="734"/>
                                        </p:tgtEl>
                                        <p:attrNameLst>
                                          <p:attrName>ppt_x</p:attrName>
                                        </p:attrNameLst>
                                      </p:cBhvr>
                                      <p:tavLst>
                                        <p:tav tm="0">
                                          <p:val>
                                            <p:strVal val="#ppt_x"/>
                                          </p:val>
                                        </p:tav>
                                        <p:tav tm="100000">
                                          <p:val>
                                            <p:strVal val="#ppt_x"/>
                                          </p:val>
                                        </p:tav>
                                      </p:tavLst>
                                    </p:anim>
                                    <p:anim calcmode="lin" valueType="num">
                                      <p:cBhvr additive="base">
                                        <p:cTn id="397" dur="500" fill="hold"/>
                                        <p:tgtEl>
                                          <p:spTgt spid="734"/>
                                        </p:tgtEl>
                                        <p:attrNameLst>
                                          <p:attrName>ppt_y</p:attrName>
                                        </p:attrNameLst>
                                      </p:cBhvr>
                                      <p:tavLst>
                                        <p:tav tm="0">
                                          <p:val>
                                            <p:strVal val="0-#ppt_h/2"/>
                                          </p:val>
                                        </p:tav>
                                        <p:tav tm="100000">
                                          <p:val>
                                            <p:strVal val="#ppt_y"/>
                                          </p:val>
                                        </p:tav>
                                      </p:tavLst>
                                    </p:anim>
                                  </p:childTnLst>
                                </p:cTn>
                              </p:par>
                              <p:par>
                                <p:cTn id="398" presetID="2" presetClass="entr" presetSubtype="1" decel="100000" fill="hold" nodeType="withEffect">
                                  <p:stCondLst>
                                    <p:cond delay="830"/>
                                  </p:stCondLst>
                                  <p:childTnLst>
                                    <p:set>
                                      <p:cBhvr>
                                        <p:cTn id="399" dur="1" fill="hold">
                                          <p:stCondLst>
                                            <p:cond delay="0"/>
                                          </p:stCondLst>
                                        </p:cTn>
                                        <p:tgtEl>
                                          <p:spTgt spid="741"/>
                                        </p:tgtEl>
                                        <p:attrNameLst>
                                          <p:attrName>style.visibility</p:attrName>
                                        </p:attrNameLst>
                                      </p:cBhvr>
                                      <p:to>
                                        <p:strVal val="visible"/>
                                      </p:to>
                                    </p:set>
                                    <p:anim calcmode="lin" valueType="num">
                                      <p:cBhvr additive="base">
                                        <p:cTn id="400" dur="500" fill="hold"/>
                                        <p:tgtEl>
                                          <p:spTgt spid="741"/>
                                        </p:tgtEl>
                                        <p:attrNameLst>
                                          <p:attrName>ppt_x</p:attrName>
                                        </p:attrNameLst>
                                      </p:cBhvr>
                                      <p:tavLst>
                                        <p:tav tm="0">
                                          <p:val>
                                            <p:strVal val="#ppt_x"/>
                                          </p:val>
                                        </p:tav>
                                        <p:tav tm="100000">
                                          <p:val>
                                            <p:strVal val="#ppt_x"/>
                                          </p:val>
                                        </p:tav>
                                      </p:tavLst>
                                    </p:anim>
                                    <p:anim calcmode="lin" valueType="num">
                                      <p:cBhvr additive="base">
                                        <p:cTn id="401" dur="500" fill="hold"/>
                                        <p:tgtEl>
                                          <p:spTgt spid="741"/>
                                        </p:tgtEl>
                                        <p:attrNameLst>
                                          <p:attrName>ppt_y</p:attrName>
                                        </p:attrNameLst>
                                      </p:cBhvr>
                                      <p:tavLst>
                                        <p:tav tm="0">
                                          <p:val>
                                            <p:strVal val="0-#ppt_h/2"/>
                                          </p:val>
                                        </p:tav>
                                        <p:tav tm="100000">
                                          <p:val>
                                            <p:strVal val="#ppt_y"/>
                                          </p:val>
                                        </p:tav>
                                      </p:tavLst>
                                    </p:anim>
                                  </p:childTnLst>
                                </p:cTn>
                              </p:par>
                              <p:par>
                                <p:cTn id="402" presetID="2" presetClass="entr" presetSubtype="1" decel="100000" fill="hold" nodeType="withEffect">
                                  <p:stCondLst>
                                    <p:cond delay="840"/>
                                  </p:stCondLst>
                                  <p:childTnLst>
                                    <p:set>
                                      <p:cBhvr>
                                        <p:cTn id="403" dur="1" fill="hold">
                                          <p:stCondLst>
                                            <p:cond delay="0"/>
                                          </p:stCondLst>
                                        </p:cTn>
                                        <p:tgtEl>
                                          <p:spTgt spid="746"/>
                                        </p:tgtEl>
                                        <p:attrNameLst>
                                          <p:attrName>style.visibility</p:attrName>
                                        </p:attrNameLst>
                                      </p:cBhvr>
                                      <p:to>
                                        <p:strVal val="visible"/>
                                      </p:to>
                                    </p:set>
                                    <p:anim calcmode="lin" valueType="num">
                                      <p:cBhvr additive="base">
                                        <p:cTn id="404" dur="500" fill="hold"/>
                                        <p:tgtEl>
                                          <p:spTgt spid="746"/>
                                        </p:tgtEl>
                                        <p:attrNameLst>
                                          <p:attrName>ppt_x</p:attrName>
                                        </p:attrNameLst>
                                      </p:cBhvr>
                                      <p:tavLst>
                                        <p:tav tm="0">
                                          <p:val>
                                            <p:strVal val="#ppt_x"/>
                                          </p:val>
                                        </p:tav>
                                        <p:tav tm="100000">
                                          <p:val>
                                            <p:strVal val="#ppt_x"/>
                                          </p:val>
                                        </p:tav>
                                      </p:tavLst>
                                    </p:anim>
                                    <p:anim calcmode="lin" valueType="num">
                                      <p:cBhvr additive="base">
                                        <p:cTn id="405" dur="500" fill="hold"/>
                                        <p:tgtEl>
                                          <p:spTgt spid="746"/>
                                        </p:tgtEl>
                                        <p:attrNameLst>
                                          <p:attrName>ppt_y</p:attrName>
                                        </p:attrNameLst>
                                      </p:cBhvr>
                                      <p:tavLst>
                                        <p:tav tm="0">
                                          <p:val>
                                            <p:strVal val="0-#ppt_h/2"/>
                                          </p:val>
                                        </p:tav>
                                        <p:tav tm="100000">
                                          <p:val>
                                            <p:strVal val="#ppt_y"/>
                                          </p:val>
                                        </p:tav>
                                      </p:tavLst>
                                    </p:anim>
                                  </p:childTnLst>
                                </p:cTn>
                              </p:par>
                              <p:par>
                                <p:cTn id="406" presetID="2" presetClass="entr" presetSubtype="1" decel="100000" fill="hold" nodeType="withEffect">
                                  <p:stCondLst>
                                    <p:cond delay="850"/>
                                  </p:stCondLst>
                                  <p:childTnLst>
                                    <p:set>
                                      <p:cBhvr>
                                        <p:cTn id="407" dur="1" fill="hold">
                                          <p:stCondLst>
                                            <p:cond delay="0"/>
                                          </p:stCondLst>
                                        </p:cTn>
                                        <p:tgtEl>
                                          <p:spTgt spid="751"/>
                                        </p:tgtEl>
                                        <p:attrNameLst>
                                          <p:attrName>style.visibility</p:attrName>
                                        </p:attrNameLst>
                                      </p:cBhvr>
                                      <p:to>
                                        <p:strVal val="visible"/>
                                      </p:to>
                                    </p:set>
                                    <p:anim calcmode="lin" valueType="num">
                                      <p:cBhvr additive="base">
                                        <p:cTn id="408" dur="500" fill="hold"/>
                                        <p:tgtEl>
                                          <p:spTgt spid="751"/>
                                        </p:tgtEl>
                                        <p:attrNameLst>
                                          <p:attrName>ppt_x</p:attrName>
                                        </p:attrNameLst>
                                      </p:cBhvr>
                                      <p:tavLst>
                                        <p:tav tm="0">
                                          <p:val>
                                            <p:strVal val="#ppt_x"/>
                                          </p:val>
                                        </p:tav>
                                        <p:tav tm="100000">
                                          <p:val>
                                            <p:strVal val="#ppt_x"/>
                                          </p:val>
                                        </p:tav>
                                      </p:tavLst>
                                    </p:anim>
                                    <p:anim calcmode="lin" valueType="num">
                                      <p:cBhvr additive="base">
                                        <p:cTn id="409" dur="500" fill="hold"/>
                                        <p:tgtEl>
                                          <p:spTgt spid="751"/>
                                        </p:tgtEl>
                                        <p:attrNameLst>
                                          <p:attrName>ppt_y</p:attrName>
                                        </p:attrNameLst>
                                      </p:cBhvr>
                                      <p:tavLst>
                                        <p:tav tm="0">
                                          <p:val>
                                            <p:strVal val="0-#ppt_h/2"/>
                                          </p:val>
                                        </p:tav>
                                        <p:tav tm="100000">
                                          <p:val>
                                            <p:strVal val="#ppt_y"/>
                                          </p:val>
                                        </p:tav>
                                      </p:tavLst>
                                    </p:anim>
                                  </p:childTnLst>
                                </p:cTn>
                              </p:par>
                              <p:par>
                                <p:cTn id="410" presetID="2" presetClass="entr" presetSubtype="1" decel="100000" fill="hold" nodeType="withEffect">
                                  <p:stCondLst>
                                    <p:cond delay="860"/>
                                  </p:stCondLst>
                                  <p:childTnLst>
                                    <p:set>
                                      <p:cBhvr>
                                        <p:cTn id="411" dur="1" fill="hold">
                                          <p:stCondLst>
                                            <p:cond delay="0"/>
                                          </p:stCondLst>
                                        </p:cTn>
                                        <p:tgtEl>
                                          <p:spTgt spid="756"/>
                                        </p:tgtEl>
                                        <p:attrNameLst>
                                          <p:attrName>style.visibility</p:attrName>
                                        </p:attrNameLst>
                                      </p:cBhvr>
                                      <p:to>
                                        <p:strVal val="visible"/>
                                      </p:to>
                                    </p:set>
                                    <p:anim calcmode="lin" valueType="num">
                                      <p:cBhvr additive="base">
                                        <p:cTn id="412" dur="500" fill="hold"/>
                                        <p:tgtEl>
                                          <p:spTgt spid="756"/>
                                        </p:tgtEl>
                                        <p:attrNameLst>
                                          <p:attrName>ppt_x</p:attrName>
                                        </p:attrNameLst>
                                      </p:cBhvr>
                                      <p:tavLst>
                                        <p:tav tm="0">
                                          <p:val>
                                            <p:strVal val="#ppt_x"/>
                                          </p:val>
                                        </p:tav>
                                        <p:tav tm="100000">
                                          <p:val>
                                            <p:strVal val="#ppt_x"/>
                                          </p:val>
                                        </p:tav>
                                      </p:tavLst>
                                    </p:anim>
                                    <p:anim calcmode="lin" valueType="num">
                                      <p:cBhvr additive="base">
                                        <p:cTn id="413" dur="500" fill="hold"/>
                                        <p:tgtEl>
                                          <p:spTgt spid="756"/>
                                        </p:tgtEl>
                                        <p:attrNameLst>
                                          <p:attrName>ppt_y</p:attrName>
                                        </p:attrNameLst>
                                      </p:cBhvr>
                                      <p:tavLst>
                                        <p:tav tm="0">
                                          <p:val>
                                            <p:strVal val="0-#ppt_h/2"/>
                                          </p:val>
                                        </p:tav>
                                        <p:tav tm="100000">
                                          <p:val>
                                            <p:strVal val="#ppt_y"/>
                                          </p:val>
                                        </p:tav>
                                      </p:tavLst>
                                    </p:anim>
                                  </p:childTnLst>
                                </p:cTn>
                              </p:par>
                              <p:par>
                                <p:cTn id="414" presetID="2" presetClass="entr" presetSubtype="1" decel="100000" fill="hold" nodeType="withEffect">
                                  <p:stCondLst>
                                    <p:cond delay="870"/>
                                  </p:stCondLst>
                                  <p:childTnLst>
                                    <p:set>
                                      <p:cBhvr>
                                        <p:cTn id="415" dur="1" fill="hold">
                                          <p:stCondLst>
                                            <p:cond delay="0"/>
                                          </p:stCondLst>
                                        </p:cTn>
                                        <p:tgtEl>
                                          <p:spTgt spid="759"/>
                                        </p:tgtEl>
                                        <p:attrNameLst>
                                          <p:attrName>style.visibility</p:attrName>
                                        </p:attrNameLst>
                                      </p:cBhvr>
                                      <p:to>
                                        <p:strVal val="visible"/>
                                      </p:to>
                                    </p:set>
                                    <p:anim calcmode="lin" valueType="num">
                                      <p:cBhvr additive="base">
                                        <p:cTn id="416" dur="500" fill="hold"/>
                                        <p:tgtEl>
                                          <p:spTgt spid="759"/>
                                        </p:tgtEl>
                                        <p:attrNameLst>
                                          <p:attrName>ppt_x</p:attrName>
                                        </p:attrNameLst>
                                      </p:cBhvr>
                                      <p:tavLst>
                                        <p:tav tm="0">
                                          <p:val>
                                            <p:strVal val="#ppt_x"/>
                                          </p:val>
                                        </p:tav>
                                        <p:tav tm="100000">
                                          <p:val>
                                            <p:strVal val="#ppt_x"/>
                                          </p:val>
                                        </p:tav>
                                      </p:tavLst>
                                    </p:anim>
                                    <p:anim calcmode="lin" valueType="num">
                                      <p:cBhvr additive="base">
                                        <p:cTn id="417" dur="500" fill="hold"/>
                                        <p:tgtEl>
                                          <p:spTgt spid="759"/>
                                        </p:tgtEl>
                                        <p:attrNameLst>
                                          <p:attrName>ppt_y</p:attrName>
                                        </p:attrNameLst>
                                      </p:cBhvr>
                                      <p:tavLst>
                                        <p:tav tm="0">
                                          <p:val>
                                            <p:strVal val="0-#ppt_h/2"/>
                                          </p:val>
                                        </p:tav>
                                        <p:tav tm="100000">
                                          <p:val>
                                            <p:strVal val="#ppt_y"/>
                                          </p:val>
                                        </p:tav>
                                      </p:tavLst>
                                    </p:anim>
                                  </p:childTnLst>
                                </p:cTn>
                              </p:par>
                              <p:par>
                                <p:cTn id="418" presetID="2" presetClass="entr" presetSubtype="1" decel="100000" fill="hold" nodeType="withEffect">
                                  <p:stCondLst>
                                    <p:cond delay="880"/>
                                  </p:stCondLst>
                                  <p:childTnLst>
                                    <p:set>
                                      <p:cBhvr>
                                        <p:cTn id="419" dur="1" fill="hold">
                                          <p:stCondLst>
                                            <p:cond delay="0"/>
                                          </p:stCondLst>
                                        </p:cTn>
                                        <p:tgtEl>
                                          <p:spTgt spid="762"/>
                                        </p:tgtEl>
                                        <p:attrNameLst>
                                          <p:attrName>style.visibility</p:attrName>
                                        </p:attrNameLst>
                                      </p:cBhvr>
                                      <p:to>
                                        <p:strVal val="visible"/>
                                      </p:to>
                                    </p:set>
                                    <p:anim calcmode="lin" valueType="num">
                                      <p:cBhvr additive="base">
                                        <p:cTn id="420" dur="500" fill="hold"/>
                                        <p:tgtEl>
                                          <p:spTgt spid="762"/>
                                        </p:tgtEl>
                                        <p:attrNameLst>
                                          <p:attrName>ppt_x</p:attrName>
                                        </p:attrNameLst>
                                      </p:cBhvr>
                                      <p:tavLst>
                                        <p:tav tm="0">
                                          <p:val>
                                            <p:strVal val="#ppt_x"/>
                                          </p:val>
                                        </p:tav>
                                        <p:tav tm="100000">
                                          <p:val>
                                            <p:strVal val="#ppt_x"/>
                                          </p:val>
                                        </p:tav>
                                      </p:tavLst>
                                    </p:anim>
                                    <p:anim calcmode="lin" valueType="num">
                                      <p:cBhvr additive="base">
                                        <p:cTn id="421" dur="500" fill="hold"/>
                                        <p:tgtEl>
                                          <p:spTgt spid="762"/>
                                        </p:tgtEl>
                                        <p:attrNameLst>
                                          <p:attrName>ppt_y</p:attrName>
                                        </p:attrNameLst>
                                      </p:cBhvr>
                                      <p:tavLst>
                                        <p:tav tm="0">
                                          <p:val>
                                            <p:strVal val="0-#ppt_h/2"/>
                                          </p:val>
                                        </p:tav>
                                        <p:tav tm="100000">
                                          <p:val>
                                            <p:strVal val="#ppt_y"/>
                                          </p:val>
                                        </p:tav>
                                      </p:tavLst>
                                    </p:anim>
                                  </p:childTnLst>
                                </p:cTn>
                              </p:par>
                              <p:par>
                                <p:cTn id="422" presetID="2" presetClass="entr" presetSubtype="1" decel="100000" fill="hold" nodeType="withEffect">
                                  <p:stCondLst>
                                    <p:cond delay="760"/>
                                  </p:stCondLst>
                                  <p:childTnLst>
                                    <p:set>
                                      <p:cBhvr>
                                        <p:cTn id="423" dur="1" fill="hold">
                                          <p:stCondLst>
                                            <p:cond delay="0"/>
                                          </p:stCondLst>
                                        </p:cTn>
                                        <p:tgtEl>
                                          <p:spTgt spid="768"/>
                                        </p:tgtEl>
                                        <p:attrNameLst>
                                          <p:attrName>style.visibility</p:attrName>
                                        </p:attrNameLst>
                                      </p:cBhvr>
                                      <p:to>
                                        <p:strVal val="visible"/>
                                      </p:to>
                                    </p:set>
                                    <p:anim calcmode="lin" valueType="num">
                                      <p:cBhvr additive="base">
                                        <p:cTn id="424" dur="500" fill="hold"/>
                                        <p:tgtEl>
                                          <p:spTgt spid="768"/>
                                        </p:tgtEl>
                                        <p:attrNameLst>
                                          <p:attrName>ppt_x</p:attrName>
                                        </p:attrNameLst>
                                      </p:cBhvr>
                                      <p:tavLst>
                                        <p:tav tm="0">
                                          <p:val>
                                            <p:strVal val="#ppt_x"/>
                                          </p:val>
                                        </p:tav>
                                        <p:tav tm="100000">
                                          <p:val>
                                            <p:strVal val="#ppt_x"/>
                                          </p:val>
                                        </p:tav>
                                      </p:tavLst>
                                    </p:anim>
                                    <p:anim calcmode="lin" valueType="num">
                                      <p:cBhvr additive="base">
                                        <p:cTn id="425" dur="500" fill="hold"/>
                                        <p:tgtEl>
                                          <p:spTgt spid="768"/>
                                        </p:tgtEl>
                                        <p:attrNameLst>
                                          <p:attrName>ppt_y</p:attrName>
                                        </p:attrNameLst>
                                      </p:cBhvr>
                                      <p:tavLst>
                                        <p:tav tm="0">
                                          <p:val>
                                            <p:strVal val="0-#ppt_h/2"/>
                                          </p:val>
                                        </p:tav>
                                        <p:tav tm="100000">
                                          <p:val>
                                            <p:strVal val="#ppt_y"/>
                                          </p:val>
                                        </p:tav>
                                      </p:tavLst>
                                    </p:anim>
                                  </p:childTnLst>
                                </p:cTn>
                              </p:par>
                              <p:par>
                                <p:cTn id="426" presetID="2" presetClass="entr" presetSubtype="1" decel="100000" fill="hold" nodeType="withEffect">
                                  <p:stCondLst>
                                    <p:cond delay="770"/>
                                  </p:stCondLst>
                                  <p:childTnLst>
                                    <p:set>
                                      <p:cBhvr>
                                        <p:cTn id="427" dur="1" fill="hold">
                                          <p:stCondLst>
                                            <p:cond delay="0"/>
                                          </p:stCondLst>
                                        </p:cTn>
                                        <p:tgtEl>
                                          <p:spTgt spid="771"/>
                                        </p:tgtEl>
                                        <p:attrNameLst>
                                          <p:attrName>style.visibility</p:attrName>
                                        </p:attrNameLst>
                                      </p:cBhvr>
                                      <p:to>
                                        <p:strVal val="visible"/>
                                      </p:to>
                                    </p:set>
                                    <p:anim calcmode="lin" valueType="num">
                                      <p:cBhvr additive="base">
                                        <p:cTn id="428" dur="500" fill="hold"/>
                                        <p:tgtEl>
                                          <p:spTgt spid="771"/>
                                        </p:tgtEl>
                                        <p:attrNameLst>
                                          <p:attrName>ppt_x</p:attrName>
                                        </p:attrNameLst>
                                      </p:cBhvr>
                                      <p:tavLst>
                                        <p:tav tm="0">
                                          <p:val>
                                            <p:strVal val="#ppt_x"/>
                                          </p:val>
                                        </p:tav>
                                        <p:tav tm="100000">
                                          <p:val>
                                            <p:strVal val="#ppt_x"/>
                                          </p:val>
                                        </p:tav>
                                      </p:tavLst>
                                    </p:anim>
                                    <p:anim calcmode="lin" valueType="num">
                                      <p:cBhvr additive="base">
                                        <p:cTn id="429" dur="500" fill="hold"/>
                                        <p:tgtEl>
                                          <p:spTgt spid="771"/>
                                        </p:tgtEl>
                                        <p:attrNameLst>
                                          <p:attrName>ppt_y</p:attrName>
                                        </p:attrNameLst>
                                      </p:cBhvr>
                                      <p:tavLst>
                                        <p:tav tm="0">
                                          <p:val>
                                            <p:strVal val="0-#ppt_h/2"/>
                                          </p:val>
                                        </p:tav>
                                        <p:tav tm="100000">
                                          <p:val>
                                            <p:strVal val="#ppt_y"/>
                                          </p:val>
                                        </p:tav>
                                      </p:tavLst>
                                    </p:anim>
                                  </p:childTnLst>
                                </p:cTn>
                              </p:par>
                              <p:par>
                                <p:cTn id="430" presetID="2" presetClass="entr" presetSubtype="1" decel="100000" fill="hold" nodeType="withEffect">
                                  <p:stCondLst>
                                    <p:cond delay="780"/>
                                  </p:stCondLst>
                                  <p:childTnLst>
                                    <p:set>
                                      <p:cBhvr>
                                        <p:cTn id="431" dur="1" fill="hold">
                                          <p:stCondLst>
                                            <p:cond delay="0"/>
                                          </p:stCondLst>
                                        </p:cTn>
                                        <p:tgtEl>
                                          <p:spTgt spid="776"/>
                                        </p:tgtEl>
                                        <p:attrNameLst>
                                          <p:attrName>style.visibility</p:attrName>
                                        </p:attrNameLst>
                                      </p:cBhvr>
                                      <p:to>
                                        <p:strVal val="visible"/>
                                      </p:to>
                                    </p:set>
                                    <p:anim calcmode="lin" valueType="num">
                                      <p:cBhvr additive="base">
                                        <p:cTn id="432" dur="500" fill="hold"/>
                                        <p:tgtEl>
                                          <p:spTgt spid="776"/>
                                        </p:tgtEl>
                                        <p:attrNameLst>
                                          <p:attrName>ppt_x</p:attrName>
                                        </p:attrNameLst>
                                      </p:cBhvr>
                                      <p:tavLst>
                                        <p:tav tm="0">
                                          <p:val>
                                            <p:strVal val="#ppt_x"/>
                                          </p:val>
                                        </p:tav>
                                        <p:tav tm="100000">
                                          <p:val>
                                            <p:strVal val="#ppt_x"/>
                                          </p:val>
                                        </p:tav>
                                      </p:tavLst>
                                    </p:anim>
                                    <p:anim calcmode="lin" valueType="num">
                                      <p:cBhvr additive="base">
                                        <p:cTn id="433" dur="500" fill="hold"/>
                                        <p:tgtEl>
                                          <p:spTgt spid="776"/>
                                        </p:tgtEl>
                                        <p:attrNameLst>
                                          <p:attrName>ppt_y</p:attrName>
                                        </p:attrNameLst>
                                      </p:cBhvr>
                                      <p:tavLst>
                                        <p:tav tm="0">
                                          <p:val>
                                            <p:strVal val="0-#ppt_h/2"/>
                                          </p:val>
                                        </p:tav>
                                        <p:tav tm="100000">
                                          <p:val>
                                            <p:strVal val="#ppt_y"/>
                                          </p:val>
                                        </p:tav>
                                      </p:tavLst>
                                    </p:anim>
                                  </p:childTnLst>
                                </p:cTn>
                              </p:par>
                              <p:par>
                                <p:cTn id="434" presetID="53" presetClass="entr" presetSubtype="16" fill="hold" nodeType="withEffect">
                                  <p:stCondLst>
                                    <p:cond delay="780"/>
                                  </p:stCondLst>
                                  <p:childTnLst>
                                    <p:set>
                                      <p:cBhvr>
                                        <p:cTn id="435" dur="1" fill="hold">
                                          <p:stCondLst>
                                            <p:cond delay="0"/>
                                          </p:stCondLst>
                                        </p:cTn>
                                        <p:tgtEl>
                                          <p:spTgt spid="780"/>
                                        </p:tgtEl>
                                        <p:attrNameLst>
                                          <p:attrName>style.visibility</p:attrName>
                                        </p:attrNameLst>
                                      </p:cBhvr>
                                      <p:to>
                                        <p:strVal val="visible"/>
                                      </p:to>
                                    </p:set>
                                    <p:anim calcmode="lin" valueType="num">
                                      <p:cBhvr>
                                        <p:cTn id="436" dur="300" fill="hold"/>
                                        <p:tgtEl>
                                          <p:spTgt spid="780"/>
                                        </p:tgtEl>
                                        <p:attrNameLst>
                                          <p:attrName>ppt_w</p:attrName>
                                        </p:attrNameLst>
                                      </p:cBhvr>
                                      <p:tavLst>
                                        <p:tav tm="0">
                                          <p:val>
                                            <p:fltVal val="0"/>
                                          </p:val>
                                        </p:tav>
                                        <p:tav tm="100000">
                                          <p:val>
                                            <p:strVal val="#ppt_w"/>
                                          </p:val>
                                        </p:tav>
                                      </p:tavLst>
                                    </p:anim>
                                    <p:anim calcmode="lin" valueType="num">
                                      <p:cBhvr>
                                        <p:cTn id="437" dur="300" fill="hold"/>
                                        <p:tgtEl>
                                          <p:spTgt spid="780"/>
                                        </p:tgtEl>
                                        <p:attrNameLst>
                                          <p:attrName>ppt_h</p:attrName>
                                        </p:attrNameLst>
                                      </p:cBhvr>
                                      <p:tavLst>
                                        <p:tav tm="0">
                                          <p:val>
                                            <p:fltVal val="0"/>
                                          </p:val>
                                        </p:tav>
                                        <p:tav tm="100000">
                                          <p:val>
                                            <p:strVal val="#ppt_h"/>
                                          </p:val>
                                        </p:tav>
                                      </p:tavLst>
                                    </p:anim>
                                    <p:animEffect transition="in" filter="fade">
                                      <p:cBhvr>
                                        <p:cTn id="438" dur="300"/>
                                        <p:tgtEl>
                                          <p:spTgt spid="780"/>
                                        </p:tgtEl>
                                      </p:cBhvr>
                                    </p:animEffect>
                                  </p:childTnLst>
                                </p:cTn>
                              </p:par>
                            </p:childTnLst>
                          </p:cTn>
                        </p:par>
                        <p:par>
                          <p:cTn id="439" fill="hold">
                            <p:stCondLst>
                              <p:cond delay="1380"/>
                            </p:stCondLst>
                            <p:childTnLst>
                              <p:par>
                                <p:cTn id="440" presetID="1" presetClass="entr" presetSubtype="0" fill="hold" grpId="0" nodeType="afterEffect">
                                  <p:stCondLst>
                                    <p:cond delay="0"/>
                                  </p:stCondLst>
                                  <p:childTnLst>
                                    <p:set>
                                      <p:cBhvr>
                                        <p:cTn id="441" dur="1" fill="hold">
                                          <p:stCondLst>
                                            <p:cond delay="9"/>
                                          </p:stCondLst>
                                        </p:cTn>
                                        <p:tgtEl>
                                          <p:spTgt spid="783"/>
                                        </p:tgtEl>
                                        <p:attrNameLst>
                                          <p:attrName>style.visibility</p:attrName>
                                        </p:attrNameLst>
                                      </p:cBhvr>
                                      <p:to>
                                        <p:strVal val="visible"/>
                                      </p:to>
                                    </p:set>
                                  </p:childTnLst>
                                </p:cTn>
                              </p:par>
                              <p:par>
                                <p:cTn id="442" presetID="42" presetClass="path" presetSubtype="0" decel="100000" fill="hold" grpId="1" nodeType="withEffect">
                                  <p:stCondLst>
                                    <p:cond delay="0"/>
                                  </p:stCondLst>
                                  <p:childTnLst>
                                    <p:animMotion origin="layout" path="M 4.6875E-6 -2.34568E-6 L 4.6875E-6 0.0436 " pathEditMode="relative" rAng="0" ptsTypes="AA">
                                      <p:cBhvr>
                                        <p:cTn id="443" dur="500" spd="-100000" fill="hold"/>
                                        <p:tgtEl>
                                          <p:spTgt spid="783"/>
                                        </p:tgtEl>
                                        <p:attrNameLst>
                                          <p:attrName>ppt_x</p:attrName>
                                          <p:attrName>ppt_y</p:attrName>
                                        </p:attrNameLst>
                                      </p:cBhvr>
                                      <p:rCtr x="0" y="21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83" grpId="0"/>
      <p:bldP spid="783" grpId="1"/>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768B03-1335-4CA3-B694-7B77B53AD69E}"/>
              </a:ext>
            </a:extLst>
          </p:cNvPr>
          <p:cNvSpPr/>
          <p:nvPr/>
        </p:nvSpPr>
        <p:spPr>
          <a:xfrm>
            <a:off x="0" y="1905"/>
            <a:ext cx="14630400" cy="8229600"/>
          </a:xfrm>
          <a:prstGeom prst="rect">
            <a:avLst/>
          </a:prstGeom>
          <a:gradFill>
            <a:gsLst>
              <a:gs pos="51000">
                <a:schemeClr val="accent2"/>
              </a:gs>
              <a:gs pos="100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grpSp>
        <p:nvGrpSpPr>
          <p:cNvPr id="10" name="Group 9">
            <a:extLst>
              <a:ext uri="{FF2B5EF4-FFF2-40B4-BE49-F238E27FC236}">
                <a16:creationId xmlns:a16="http://schemas.microsoft.com/office/drawing/2014/main" id="{9901D59F-A3D0-471B-AC8F-71E06E050A1E}"/>
              </a:ext>
            </a:extLst>
          </p:cNvPr>
          <p:cNvGrpSpPr/>
          <p:nvPr/>
        </p:nvGrpSpPr>
        <p:grpSpPr>
          <a:xfrm>
            <a:off x="3924948" y="5960337"/>
            <a:ext cx="1437397" cy="702744"/>
            <a:chOff x="2453092" y="3828985"/>
            <a:chExt cx="898373" cy="439215"/>
          </a:xfrm>
          <a:solidFill>
            <a:schemeClr val="tx1"/>
          </a:solidFill>
        </p:grpSpPr>
        <p:sp>
          <p:nvSpPr>
            <p:cNvPr id="836" name="Rectangle 835">
              <a:extLst>
                <a:ext uri="{FF2B5EF4-FFF2-40B4-BE49-F238E27FC236}">
                  <a16:creationId xmlns:a16="http://schemas.microsoft.com/office/drawing/2014/main" id="{CD2BB74C-1401-432B-BD0C-FF9E73DBF981}"/>
                </a:ext>
              </a:extLst>
            </p:cNvPr>
            <p:cNvSpPr/>
            <p:nvPr/>
          </p:nvSpPr>
          <p:spPr>
            <a:xfrm>
              <a:off x="2870283" y="4165169"/>
              <a:ext cx="99464" cy="103031"/>
            </a:xfrm>
            <a:prstGeom prst="rect">
              <a:avLst/>
            </a:prstGeom>
            <a:grpFill/>
            <a:ln w="19050" cap="flat">
              <a:solidFill>
                <a:schemeClr val="bg2"/>
              </a:solidFill>
              <a:prstDash val="solid"/>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ln>
                  <a:solidFill>
                    <a:schemeClr val="bg2"/>
                  </a:solidFill>
                </a:ln>
                <a:solidFill>
                  <a:schemeClr val="accent2"/>
                </a:solidFill>
                <a:latin typeface="Arial"/>
              </a:endParaRPr>
            </a:p>
          </p:txBody>
        </p:sp>
        <p:sp>
          <p:nvSpPr>
            <p:cNvPr id="817" name="Rectangle 816">
              <a:extLst>
                <a:ext uri="{FF2B5EF4-FFF2-40B4-BE49-F238E27FC236}">
                  <a16:creationId xmlns:a16="http://schemas.microsoft.com/office/drawing/2014/main" id="{2D1674ED-033E-45D6-92DE-9D0C3C6A8B46}"/>
                </a:ext>
              </a:extLst>
            </p:cNvPr>
            <p:cNvSpPr/>
            <p:nvPr/>
          </p:nvSpPr>
          <p:spPr>
            <a:xfrm>
              <a:off x="2772850" y="4059020"/>
              <a:ext cx="302278" cy="103032"/>
            </a:xfrm>
            <a:prstGeom prst="rect">
              <a:avLst/>
            </a:pr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ln>
                  <a:solidFill>
                    <a:schemeClr val="bg2"/>
                  </a:solidFill>
                </a:ln>
                <a:solidFill>
                  <a:schemeClr val="accent2"/>
                </a:solidFill>
                <a:latin typeface="Arial"/>
              </a:endParaRPr>
            </a:p>
          </p:txBody>
        </p:sp>
        <p:grpSp>
          <p:nvGrpSpPr>
            <p:cNvPr id="799" name="Group 798">
              <a:extLst>
                <a:ext uri="{FF2B5EF4-FFF2-40B4-BE49-F238E27FC236}">
                  <a16:creationId xmlns:a16="http://schemas.microsoft.com/office/drawing/2014/main" id="{4F6F46F8-73E3-43C8-870E-D59A2192D7F1}"/>
                </a:ext>
              </a:extLst>
            </p:cNvPr>
            <p:cNvGrpSpPr/>
            <p:nvPr/>
          </p:nvGrpSpPr>
          <p:grpSpPr>
            <a:xfrm>
              <a:off x="2617602" y="3934671"/>
              <a:ext cx="593225" cy="124889"/>
              <a:chOff x="2753089" y="3828985"/>
              <a:chExt cx="593225" cy="124889"/>
            </a:xfrm>
            <a:grpFill/>
          </p:grpSpPr>
          <p:grpSp>
            <p:nvGrpSpPr>
              <p:cNvPr id="800" name="Group 799">
                <a:extLst>
                  <a:ext uri="{FF2B5EF4-FFF2-40B4-BE49-F238E27FC236}">
                    <a16:creationId xmlns:a16="http://schemas.microsoft.com/office/drawing/2014/main" id="{9528C367-95F4-4F44-ADD4-7E14B2E8F97E}"/>
                  </a:ext>
                </a:extLst>
              </p:cNvPr>
              <p:cNvGrpSpPr/>
              <p:nvPr/>
            </p:nvGrpSpPr>
            <p:grpSpPr>
              <a:xfrm>
                <a:off x="2753089" y="3828985"/>
                <a:ext cx="302278" cy="124889"/>
                <a:chOff x="3952949" y="2641232"/>
                <a:chExt cx="307940" cy="127228"/>
              </a:xfrm>
              <a:grpFill/>
            </p:grpSpPr>
            <p:sp>
              <p:nvSpPr>
                <p:cNvPr id="806" name="Rectangle 805">
                  <a:extLst>
                    <a:ext uri="{FF2B5EF4-FFF2-40B4-BE49-F238E27FC236}">
                      <a16:creationId xmlns:a16="http://schemas.microsoft.com/office/drawing/2014/main" id="{14DDBFFD-02EC-4BC8-ADBE-83023C9B8454}"/>
                    </a:ext>
                  </a:extLst>
                </p:cNvPr>
                <p:cNvSpPr/>
                <p:nvPr/>
              </p:nvSpPr>
              <p:spPr>
                <a:xfrm>
                  <a:off x="3952949" y="2663499"/>
                  <a:ext cx="307940" cy="104961"/>
                </a:xfrm>
                <a:prstGeom prst="rect">
                  <a:avLst/>
                </a:pr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ln>
                      <a:solidFill>
                        <a:schemeClr val="bg2"/>
                      </a:solidFill>
                    </a:ln>
                    <a:solidFill>
                      <a:schemeClr val="accent2"/>
                    </a:solidFill>
                    <a:latin typeface="Arial"/>
                  </a:endParaRPr>
                </a:p>
              </p:txBody>
            </p:sp>
            <p:sp>
              <p:nvSpPr>
                <p:cNvPr id="807" name="Freeform: Shape 806">
                  <a:extLst>
                    <a:ext uri="{FF2B5EF4-FFF2-40B4-BE49-F238E27FC236}">
                      <a16:creationId xmlns:a16="http://schemas.microsoft.com/office/drawing/2014/main" id="{0D6F7868-7E41-4DB7-B177-6AC2E75805E2}"/>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ln>
                      <a:solidFill>
                        <a:schemeClr val="bg2"/>
                      </a:solidFill>
                    </a:ln>
                    <a:solidFill>
                      <a:schemeClr val="accent2"/>
                    </a:solidFill>
                    <a:latin typeface="Arial"/>
                  </a:endParaRPr>
                </a:p>
              </p:txBody>
            </p:sp>
            <p:sp>
              <p:nvSpPr>
                <p:cNvPr id="808" name="Freeform: Shape 807">
                  <a:extLst>
                    <a:ext uri="{FF2B5EF4-FFF2-40B4-BE49-F238E27FC236}">
                      <a16:creationId xmlns:a16="http://schemas.microsoft.com/office/drawing/2014/main" id="{7B996F6C-5AA1-4C9A-88AF-D12440A83C92}"/>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ln>
                      <a:solidFill>
                        <a:schemeClr val="bg2"/>
                      </a:solidFill>
                    </a:ln>
                    <a:solidFill>
                      <a:schemeClr val="accent2"/>
                    </a:solidFill>
                    <a:latin typeface="Arial"/>
                  </a:endParaRPr>
                </a:p>
              </p:txBody>
            </p:sp>
            <p:sp>
              <p:nvSpPr>
                <p:cNvPr id="809" name="Freeform: Shape 808">
                  <a:extLst>
                    <a:ext uri="{FF2B5EF4-FFF2-40B4-BE49-F238E27FC236}">
                      <a16:creationId xmlns:a16="http://schemas.microsoft.com/office/drawing/2014/main" id="{B367E897-B322-4C31-9DF7-22F6696B2ED6}"/>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ln>
                      <a:solidFill>
                        <a:schemeClr val="bg2"/>
                      </a:solidFill>
                    </a:ln>
                    <a:solidFill>
                      <a:schemeClr val="accent2"/>
                    </a:solidFill>
                    <a:latin typeface="Arial"/>
                  </a:endParaRPr>
                </a:p>
              </p:txBody>
            </p:sp>
          </p:grpSp>
          <p:sp>
            <p:nvSpPr>
              <p:cNvPr id="802" name="Rectangle 801">
                <a:extLst>
                  <a:ext uri="{FF2B5EF4-FFF2-40B4-BE49-F238E27FC236}">
                    <a16:creationId xmlns:a16="http://schemas.microsoft.com/office/drawing/2014/main" id="{357C0779-6002-40E0-AC85-A8AA4BF075FF}"/>
                  </a:ext>
                </a:extLst>
              </p:cNvPr>
              <p:cNvSpPr/>
              <p:nvPr/>
            </p:nvSpPr>
            <p:spPr>
              <a:xfrm>
                <a:off x="3044036" y="3850046"/>
                <a:ext cx="302278" cy="103031"/>
              </a:xfrm>
              <a:prstGeom prst="rect">
                <a:avLst/>
              </a:pr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ln>
                    <a:solidFill>
                      <a:schemeClr val="bg2"/>
                    </a:solidFill>
                  </a:ln>
                  <a:solidFill>
                    <a:schemeClr val="accent2"/>
                  </a:solidFill>
                  <a:latin typeface="Arial"/>
                </a:endParaRPr>
              </a:p>
            </p:txBody>
          </p:sp>
        </p:grpSp>
        <p:grpSp>
          <p:nvGrpSpPr>
            <p:cNvPr id="783" name="Group 782">
              <a:extLst>
                <a:ext uri="{FF2B5EF4-FFF2-40B4-BE49-F238E27FC236}">
                  <a16:creationId xmlns:a16="http://schemas.microsoft.com/office/drawing/2014/main" id="{A5033E0E-A3BC-449E-9A4B-B6BAD6B3EB3A}"/>
                </a:ext>
              </a:extLst>
            </p:cNvPr>
            <p:cNvGrpSpPr/>
            <p:nvPr/>
          </p:nvGrpSpPr>
          <p:grpSpPr>
            <a:xfrm>
              <a:off x="2453092" y="3828985"/>
              <a:ext cx="302278" cy="124889"/>
              <a:chOff x="3952949" y="2641232"/>
              <a:chExt cx="307940" cy="127228"/>
            </a:xfrm>
            <a:grpFill/>
          </p:grpSpPr>
          <p:sp>
            <p:nvSpPr>
              <p:cNvPr id="784" name="Rectangle 783">
                <a:extLst>
                  <a:ext uri="{FF2B5EF4-FFF2-40B4-BE49-F238E27FC236}">
                    <a16:creationId xmlns:a16="http://schemas.microsoft.com/office/drawing/2014/main" id="{359C1F0C-F9F7-431B-BE0C-7B0D1984B1BD}"/>
                  </a:ext>
                </a:extLst>
              </p:cNvPr>
              <p:cNvSpPr/>
              <p:nvPr/>
            </p:nvSpPr>
            <p:spPr>
              <a:xfrm>
                <a:off x="3952949" y="2663499"/>
                <a:ext cx="307940" cy="104961"/>
              </a:xfrm>
              <a:prstGeom prst="rect">
                <a:avLst/>
              </a:pr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ln>
                    <a:solidFill>
                      <a:schemeClr val="bg2"/>
                    </a:solidFill>
                  </a:ln>
                  <a:solidFill>
                    <a:schemeClr val="accent2"/>
                  </a:solidFill>
                  <a:latin typeface="Arial"/>
                </a:endParaRPr>
              </a:p>
            </p:txBody>
          </p:sp>
          <p:sp>
            <p:nvSpPr>
              <p:cNvPr id="785" name="Freeform: Shape 784">
                <a:extLst>
                  <a:ext uri="{FF2B5EF4-FFF2-40B4-BE49-F238E27FC236}">
                    <a16:creationId xmlns:a16="http://schemas.microsoft.com/office/drawing/2014/main" id="{22B22795-C5CF-49ED-AD1C-AB23B47D1165}"/>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ln>
                    <a:solidFill>
                      <a:schemeClr val="bg2"/>
                    </a:solidFill>
                  </a:ln>
                  <a:solidFill>
                    <a:schemeClr val="accent2"/>
                  </a:solidFill>
                  <a:latin typeface="Arial"/>
                </a:endParaRPr>
              </a:p>
            </p:txBody>
          </p:sp>
          <p:sp>
            <p:nvSpPr>
              <p:cNvPr id="786" name="Freeform: Shape 785">
                <a:extLst>
                  <a:ext uri="{FF2B5EF4-FFF2-40B4-BE49-F238E27FC236}">
                    <a16:creationId xmlns:a16="http://schemas.microsoft.com/office/drawing/2014/main" id="{64A00327-5FDF-4FB2-A70E-9B5730E7780E}"/>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ln>
                    <a:solidFill>
                      <a:schemeClr val="bg2"/>
                    </a:solidFill>
                  </a:ln>
                  <a:solidFill>
                    <a:schemeClr val="accent2"/>
                  </a:solidFill>
                  <a:latin typeface="Arial"/>
                </a:endParaRPr>
              </a:p>
            </p:txBody>
          </p:sp>
          <p:sp>
            <p:nvSpPr>
              <p:cNvPr id="787" name="Freeform: Shape 786">
                <a:extLst>
                  <a:ext uri="{FF2B5EF4-FFF2-40B4-BE49-F238E27FC236}">
                    <a16:creationId xmlns:a16="http://schemas.microsoft.com/office/drawing/2014/main" id="{41B44C4B-8976-49CC-8F61-67CC5CF8C86E}"/>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ln>
                    <a:solidFill>
                      <a:schemeClr val="bg2"/>
                    </a:solidFill>
                  </a:ln>
                  <a:solidFill>
                    <a:schemeClr val="accent2"/>
                  </a:solidFill>
                  <a:latin typeface="Arial"/>
                </a:endParaRPr>
              </a:p>
            </p:txBody>
          </p:sp>
        </p:grpSp>
        <p:grpSp>
          <p:nvGrpSpPr>
            <p:cNvPr id="9" name="Group 8">
              <a:extLst>
                <a:ext uri="{FF2B5EF4-FFF2-40B4-BE49-F238E27FC236}">
                  <a16:creationId xmlns:a16="http://schemas.microsoft.com/office/drawing/2014/main" id="{FAFAA602-8B1E-4035-A9C5-1F93EF6C3B56}"/>
                </a:ext>
              </a:extLst>
            </p:cNvPr>
            <p:cNvGrpSpPr/>
            <p:nvPr/>
          </p:nvGrpSpPr>
          <p:grpSpPr>
            <a:xfrm>
              <a:off x="2753089" y="3828985"/>
              <a:ext cx="598376" cy="126675"/>
              <a:chOff x="2753089" y="3828985"/>
              <a:chExt cx="598376" cy="126675"/>
            </a:xfrm>
            <a:grpFill/>
          </p:grpSpPr>
          <p:grpSp>
            <p:nvGrpSpPr>
              <p:cNvPr id="788" name="Group 787">
                <a:extLst>
                  <a:ext uri="{FF2B5EF4-FFF2-40B4-BE49-F238E27FC236}">
                    <a16:creationId xmlns:a16="http://schemas.microsoft.com/office/drawing/2014/main" id="{0567C8A8-23C4-4315-A45F-40B77BAD1197}"/>
                  </a:ext>
                </a:extLst>
              </p:cNvPr>
              <p:cNvGrpSpPr/>
              <p:nvPr/>
            </p:nvGrpSpPr>
            <p:grpSpPr>
              <a:xfrm>
                <a:off x="2753089" y="3828985"/>
                <a:ext cx="302278" cy="124889"/>
                <a:chOff x="3952949" y="2641232"/>
                <a:chExt cx="307940" cy="127228"/>
              </a:xfrm>
              <a:grpFill/>
            </p:grpSpPr>
            <p:sp>
              <p:nvSpPr>
                <p:cNvPr id="789" name="Rectangle 788">
                  <a:extLst>
                    <a:ext uri="{FF2B5EF4-FFF2-40B4-BE49-F238E27FC236}">
                      <a16:creationId xmlns:a16="http://schemas.microsoft.com/office/drawing/2014/main" id="{FAD33701-A2C7-4264-80FD-E2E38E3CF83F}"/>
                    </a:ext>
                  </a:extLst>
                </p:cNvPr>
                <p:cNvSpPr/>
                <p:nvPr/>
              </p:nvSpPr>
              <p:spPr>
                <a:xfrm>
                  <a:off x="3952949" y="2663499"/>
                  <a:ext cx="307940" cy="104961"/>
                </a:xfrm>
                <a:prstGeom prst="rect">
                  <a:avLst/>
                </a:pr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ln>
                      <a:solidFill>
                        <a:schemeClr val="bg2"/>
                      </a:solidFill>
                    </a:ln>
                    <a:solidFill>
                      <a:schemeClr val="accent2"/>
                    </a:solidFill>
                    <a:latin typeface="Arial"/>
                  </a:endParaRPr>
                </a:p>
              </p:txBody>
            </p:sp>
            <p:sp>
              <p:nvSpPr>
                <p:cNvPr id="790" name="Freeform: Shape 789">
                  <a:extLst>
                    <a:ext uri="{FF2B5EF4-FFF2-40B4-BE49-F238E27FC236}">
                      <a16:creationId xmlns:a16="http://schemas.microsoft.com/office/drawing/2014/main" id="{DBF61D31-13C2-4EFD-B902-47911D083D35}"/>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ln>
                      <a:solidFill>
                        <a:schemeClr val="bg2"/>
                      </a:solidFill>
                    </a:ln>
                    <a:solidFill>
                      <a:schemeClr val="accent2"/>
                    </a:solidFill>
                    <a:latin typeface="Arial"/>
                  </a:endParaRPr>
                </a:p>
              </p:txBody>
            </p:sp>
            <p:sp>
              <p:nvSpPr>
                <p:cNvPr id="791" name="Freeform: Shape 790">
                  <a:extLst>
                    <a:ext uri="{FF2B5EF4-FFF2-40B4-BE49-F238E27FC236}">
                      <a16:creationId xmlns:a16="http://schemas.microsoft.com/office/drawing/2014/main" id="{41A4F23A-894E-4E35-9EDB-E87BF6C1D006}"/>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ln>
                      <a:solidFill>
                        <a:schemeClr val="bg2"/>
                      </a:solidFill>
                    </a:ln>
                    <a:solidFill>
                      <a:schemeClr val="accent2"/>
                    </a:solidFill>
                    <a:latin typeface="Arial"/>
                  </a:endParaRPr>
                </a:p>
              </p:txBody>
            </p:sp>
            <p:sp>
              <p:nvSpPr>
                <p:cNvPr id="792" name="Freeform: Shape 791">
                  <a:extLst>
                    <a:ext uri="{FF2B5EF4-FFF2-40B4-BE49-F238E27FC236}">
                      <a16:creationId xmlns:a16="http://schemas.microsoft.com/office/drawing/2014/main" id="{21602DD4-FB69-4479-8E7C-83C1F3590BC9}"/>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ln>
                      <a:solidFill>
                        <a:schemeClr val="bg2"/>
                      </a:solidFill>
                    </a:ln>
                    <a:solidFill>
                      <a:schemeClr val="accent2"/>
                    </a:solidFill>
                    <a:latin typeface="Arial"/>
                  </a:endParaRPr>
                </a:p>
              </p:txBody>
            </p:sp>
          </p:grpSp>
          <p:grpSp>
            <p:nvGrpSpPr>
              <p:cNvPr id="794" name="Group 793">
                <a:extLst>
                  <a:ext uri="{FF2B5EF4-FFF2-40B4-BE49-F238E27FC236}">
                    <a16:creationId xmlns:a16="http://schemas.microsoft.com/office/drawing/2014/main" id="{F4CFF392-512F-4EFD-8C28-EF4EE4C68D42}"/>
                  </a:ext>
                </a:extLst>
              </p:cNvPr>
              <p:cNvGrpSpPr/>
              <p:nvPr/>
            </p:nvGrpSpPr>
            <p:grpSpPr>
              <a:xfrm>
                <a:off x="3049187" y="3830771"/>
                <a:ext cx="302278" cy="124889"/>
                <a:chOff x="3952949" y="2641232"/>
                <a:chExt cx="307940" cy="127228"/>
              </a:xfrm>
              <a:grpFill/>
            </p:grpSpPr>
            <p:sp>
              <p:nvSpPr>
                <p:cNvPr id="795" name="Rectangle 794">
                  <a:extLst>
                    <a:ext uri="{FF2B5EF4-FFF2-40B4-BE49-F238E27FC236}">
                      <a16:creationId xmlns:a16="http://schemas.microsoft.com/office/drawing/2014/main" id="{145A05C0-7A5A-4701-BC19-0316FA70F9E1}"/>
                    </a:ext>
                  </a:extLst>
                </p:cNvPr>
                <p:cNvSpPr/>
                <p:nvPr/>
              </p:nvSpPr>
              <p:spPr>
                <a:xfrm>
                  <a:off x="3952949" y="2663499"/>
                  <a:ext cx="307940" cy="104961"/>
                </a:xfrm>
                <a:prstGeom prst="rect">
                  <a:avLst/>
                </a:pr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ln>
                      <a:solidFill>
                        <a:schemeClr val="bg2"/>
                      </a:solidFill>
                    </a:ln>
                    <a:solidFill>
                      <a:schemeClr val="accent2"/>
                    </a:solidFill>
                    <a:latin typeface="Arial"/>
                  </a:endParaRPr>
                </a:p>
              </p:txBody>
            </p:sp>
            <p:sp>
              <p:nvSpPr>
                <p:cNvPr id="796" name="Freeform: Shape 795">
                  <a:extLst>
                    <a:ext uri="{FF2B5EF4-FFF2-40B4-BE49-F238E27FC236}">
                      <a16:creationId xmlns:a16="http://schemas.microsoft.com/office/drawing/2014/main" id="{116738D2-02E7-4B56-A335-92A472B1E852}"/>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ln>
                      <a:solidFill>
                        <a:schemeClr val="bg2"/>
                      </a:solidFill>
                    </a:ln>
                    <a:solidFill>
                      <a:schemeClr val="accent2"/>
                    </a:solidFill>
                    <a:latin typeface="Arial"/>
                  </a:endParaRPr>
                </a:p>
              </p:txBody>
            </p:sp>
            <p:sp>
              <p:nvSpPr>
                <p:cNvPr id="797" name="Freeform: Shape 796">
                  <a:extLst>
                    <a:ext uri="{FF2B5EF4-FFF2-40B4-BE49-F238E27FC236}">
                      <a16:creationId xmlns:a16="http://schemas.microsoft.com/office/drawing/2014/main" id="{05267890-2B1F-4D1C-A81E-159AC52C13C1}"/>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ln>
                      <a:solidFill>
                        <a:schemeClr val="bg2"/>
                      </a:solidFill>
                    </a:ln>
                    <a:solidFill>
                      <a:schemeClr val="accent2"/>
                    </a:solidFill>
                    <a:latin typeface="Arial"/>
                  </a:endParaRPr>
                </a:p>
              </p:txBody>
            </p:sp>
            <p:sp>
              <p:nvSpPr>
                <p:cNvPr id="798" name="Freeform: Shape 797">
                  <a:extLst>
                    <a:ext uri="{FF2B5EF4-FFF2-40B4-BE49-F238E27FC236}">
                      <a16:creationId xmlns:a16="http://schemas.microsoft.com/office/drawing/2014/main" id="{3B1005F1-5E08-4488-A5B1-6F11AF28FACD}"/>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ln>
                      <a:solidFill>
                        <a:schemeClr val="bg2"/>
                      </a:solidFill>
                    </a:ln>
                    <a:solidFill>
                      <a:schemeClr val="accent2"/>
                    </a:solidFill>
                    <a:latin typeface="Arial"/>
                  </a:endParaRPr>
                </a:p>
              </p:txBody>
            </p:sp>
          </p:grpSp>
        </p:grpSp>
      </p:grpSp>
      <p:sp>
        <p:nvSpPr>
          <p:cNvPr id="6" name="Rectangle 5">
            <a:extLst>
              <a:ext uri="{FF2B5EF4-FFF2-40B4-BE49-F238E27FC236}">
                <a16:creationId xmlns:a16="http://schemas.microsoft.com/office/drawing/2014/main" id="{D60C79B9-F590-417A-AE10-2D9954C052E1}"/>
              </a:ext>
            </a:extLst>
          </p:cNvPr>
          <p:cNvSpPr/>
          <p:nvPr/>
        </p:nvSpPr>
        <p:spPr>
          <a:xfrm>
            <a:off x="7246886" y="0"/>
            <a:ext cx="7383515" cy="2100826"/>
          </a:xfrm>
          <a:prstGeom prst="rect">
            <a:avLst/>
          </a:prstGeom>
          <a:gradFill>
            <a:gsLst>
              <a:gs pos="0">
                <a:schemeClr val="accent2">
                  <a:alpha val="0"/>
                </a:schemeClr>
              </a:gs>
              <a:gs pos="25000">
                <a:schemeClr val="accent2"/>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srgbClr val="FFFFFF"/>
              </a:solidFill>
              <a:latin typeface="Arial"/>
            </a:endParaRPr>
          </a:p>
        </p:txBody>
      </p:sp>
      <p:sp>
        <p:nvSpPr>
          <p:cNvPr id="189" name="TextBox 188">
            <a:extLst>
              <a:ext uri="{FF2B5EF4-FFF2-40B4-BE49-F238E27FC236}">
                <a16:creationId xmlns:a16="http://schemas.microsoft.com/office/drawing/2014/main" id="{691A1569-FA56-4DE6-AFFE-1DF4C65B992D}"/>
              </a:ext>
            </a:extLst>
          </p:cNvPr>
          <p:cNvSpPr txBox="1"/>
          <p:nvPr/>
        </p:nvSpPr>
        <p:spPr>
          <a:xfrm>
            <a:off x="6124695" y="4703816"/>
            <a:ext cx="1536179" cy="732508"/>
          </a:xfrm>
          <a:prstGeom prst="rect">
            <a:avLst/>
          </a:prstGeom>
          <a:noFill/>
        </p:spPr>
        <p:txBody>
          <a:bodyPr wrap="square" rtlCol="0">
            <a:spAutoFit/>
          </a:bodyPr>
          <a:lstStyle/>
          <a:p>
            <a:pPr algn="ctr" defTabSz="731520">
              <a:defRPr/>
            </a:pPr>
            <a:r>
              <a:rPr lang="en-US" sz="2080" dirty="0">
                <a:solidFill>
                  <a:srgbClr val="FFFFFF">
                    <a:alpha val="0"/>
                  </a:srgbClr>
                </a:solidFill>
                <a:latin typeface="Amazon Ember" panose="020B0603020204020204" pitchFamily="34" charset="0"/>
                <a:ea typeface="Amazon Ember" panose="020B0603020204020204" pitchFamily="34" charset="0"/>
                <a:cs typeface="Amazon Ember" panose="020B0603020204020204" pitchFamily="34" charset="0"/>
              </a:rPr>
              <a:t>A few hours</a:t>
            </a:r>
          </a:p>
        </p:txBody>
      </p:sp>
      <p:grpSp>
        <p:nvGrpSpPr>
          <p:cNvPr id="56" name="Group 55">
            <a:extLst>
              <a:ext uri="{FF2B5EF4-FFF2-40B4-BE49-F238E27FC236}">
                <a16:creationId xmlns:a16="http://schemas.microsoft.com/office/drawing/2014/main" id="{88A161FA-7435-4102-AD71-BEBAAB1898F7}"/>
              </a:ext>
            </a:extLst>
          </p:cNvPr>
          <p:cNvGrpSpPr/>
          <p:nvPr/>
        </p:nvGrpSpPr>
        <p:grpSpPr>
          <a:xfrm>
            <a:off x="-6041238" y="3289750"/>
            <a:ext cx="1126579" cy="1131483"/>
            <a:chOff x="1790700" y="2720976"/>
            <a:chExt cx="1458913" cy="1465262"/>
          </a:xfrm>
        </p:grpSpPr>
        <p:sp>
          <p:nvSpPr>
            <p:cNvPr id="233" name="Line 24">
              <a:extLst>
                <a:ext uri="{FF2B5EF4-FFF2-40B4-BE49-F238E27FC236}">
                  <a16:creationId xmlns:a16="http://schemas.microsoft.com/office/drawing/2014/main" id="{E82ACF26-3E13-4EA0-A2D8-046AB7F7230A}"/>
                </a:ext>
              </a:extLst>
            </p:cNvPr>
            <p:cNvSpPr>
              <a:spLocks noChangeShapeType="1"/>
            </p:cNvSpPr>
            <p:nvPr/>
          </p:nvSpPr>
          <p:spPr bwMode="auto">
            <a:xfrm flipH="1">
              <a:off x="1966913" y="3451226"/>
              <a:ext cx="142875"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34" name="Freeform 25">
              <a:extLst>
                <a:ext uri="{FF2B5EF4-FFF2-40B4-BE49-F238E27FC236}">
                  <a16:creationId xmlns:a16="http://schemas.microsoft.com/office/drawing/2014/main" id="{0B8A79EE-A3A8-4906-8986-201B9D8F89BD}"/>
                </a:ext>
              </a:extLst>
            </p:cNvPr>
            <p:cNvSpPr>
              <a:spLocks/>
            </p:cNvSpPr>
            <p:nvPr/>
          </p:nvSpPr>
          <p:spPr bwMode="auto">
            <a:xfrm>
              <a:off x="2401888" y="2886076"/>
              <a:ext cx="234950" cy="14288"/>
            </a:xfrm>
            <a:custGeom>
              <a:avLst/>
              <a:gdLst>
                <a:gd name="T0" fmla="*/ 71 w 71"/>
                <a:gd name="T1" fmla="*/ 4 h 4"/>
                <a:gd name="T2" fmla="*/ 36 w 71"/>
                <a:gd name="T3" fmla="*/ 0 h 4"/>
                <a:gd name="T4" fmla="*/ 0 w 71"/>
                <a:gd name="T5" fmla="*/ 4 h 4"/>
              </a:gdLst>
              <a:ahLst/>
              <a:cxnLst>
                <a:cxn ang="0">
                  <a:pos x="T0" y="T1"/>
                </a:cxn>
                <a:cxn ang="0">
                  <a:pos x="T2" y="T3"/>
                </a:cxn>
                <a:cxn ang="0">
                  <a:pos x="T4" y="T5"/>
                </a:cxn>
              </a:cxnLst>
              <a:rect l="0" t="0" r="r" b="b"/>
              <a:pathLst>
                <a:path w="71" h="4">
                  <a:moveTo>
                    <a:pt x="71" y="4"/>
                  </a:moveTo>
                  <a:cubicBezTo>
                    <a:pt x="60" y="1"/>
                    <a:pt x="48" y="0"/>
                    <a:pt x="36" y="0"/>
                  </a:cubicBezTo>
                  <a:cubicBezTo>
                    <a:pt x="24" y="0"/>
                    <a:pt x="12" y="1"/>
                    <a:pt x="0" y="4"/>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35" name="Freeform 26">
              <a:extLst>
                <a:ext uri="{FF2B5EF4-FFF2-40B4-BE49-F238E27FC236}">
                  <a16:creationId xmlns:a16="http://schemas.microsoft.com/office/drawing/2014/main" id="{678E20A4-FCC7-4739-B2F5-80A95C1D09F4}"/>
                </a:ext>
              </a:extLst>
            </p:cNvPr>
            <p:cNvSpPr>
              <a:spLocks/>
            </p:cNvSpPr>
            <p:nvPr/>
          </p:nvSpPr>
          <p:spPr bwMode="auto">
            <a:xfrm>
              <a:off x="1966913" y="3570288"/>
              <a:ext cx="434975" cy="436563"/>
            </a:xfrm>
            <a:custGeom>
              <a:avLst/>
              <a:gdLst>
                <a:gd name="T0" fmla="*/ 0 w 131"/>
                <a:gd name="T1" fmla="*/ 0 h 131"/>
                <a:gd name="T2" fmla="*/ 131 w 131"/>
                <a:gd name="T3" fmla="*/ 131 h 131"/>
              </a:gdLst>
              <a:ahLst/>
              <a:cxnLst>
                <a:cxn ang="0">
                  <a:pos x="T0" y="T1"/>
                </a:cxn>
                <a:cxn ang="0">
                  <a:pos x="T2" y="T3"/>
                </a:cxn>
              </a:cxnLst>
              <a:rect l="0" t="0" r="r" b="b"/>
              <a:pathLst>
                <a:path w="131" h="131">
                  <a:moveTo>
                    <a:pt x="0" y="0"/>
                  </a:moveTo>
                  <a:cubicBezTo>
                    <a:pt x="14" y="65"/>
                    <a:pt x="66" y="117"/>
                    <a:pt x="131" y="1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36" name="Freeform 27">
              <a:extLst>
                <a:ext uri="{FF2B5EF4-FFF2-40B4-BE49-F238E27FC236}">
                  <a16:creationId xmlns:a16="http://schemas.microsoft.com/office/drawing/2014/main" id="{012ED43B-54F3-463F-90F9-3FA82020BF81}"/>
                </a:ext>
              </a:extLst>
            </p:cNvPr>
            <p:cNvSpPr>
              <a:spLocks/>
            </p:cNvSpPr>
            <p:nvPr/>
          </p:nvSpPr>
          <p:spPr bwMode="auto">
            <a:xfrm>
              <a:off x="2401888" y="4006851"/>
              <a:ext cx="109538" cy="12700"/>
            </a:xfrm>
            <a:custGeom>
              <a:avLst/>
              <a:gdLst>
                <a:gd name="T0" fmla="*/ 33 w 33"/>
                <a:gd name="T1" fmla="*/ 4 h 4"/>
                <a:gd name="T2" fmla="*/ 0 w 33"/>
                <a:gd name="T3" fmla="*/ 0 h 4"/>
              </a:gdLst>
              <a:ahLst/>
              <a:cxnLst>
                <a:cxn ang="0">
                  <a:pos x="T0" y="T1"/>
                </a:cxn>
                <a:cxn ang="0">
                  <a:pos x="T2" y="T3"/>
                </a:cxn>
              </a:cxnLst>
              <a:rect l="0" t="0" r="r" b="b"/>
              <a:pathLst>
                <a:path w="33" h="4">
                  <a:moveTo>
                    <a:pt x="33" y="4"/>
                  </a:moveTo>
                  <a:cubicBezTo>
                    <a:pt x="22" y="3"/>
                    <a:pt x="11" y="2"/>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37" name="Freeform 28">
              <a:extLst>
                <a:ext uri="{FF2B5EF4-FFF2-40B4-BE49-F238E27FC236}">
                  <a16:creationId xmlns:a16="http://schemas.microsoft.com/office/drawing/2014/main" id="{E367344B-AA29-40CC-9552-AFDA7080A8EC}"/>
                </a:ext>
              </a:extLst>
            </p:cNvPr>
            <p:cNvSpPr>
              <a:spLocks/>
            </p:cNvSpPr>
            <p:nvPr/>
          </p:nvSpPr>
          <p:spPr bwMode="auto">
            <a:xfrm>
              <a:off x="2511425" y="4006851"/>
              <a:ext cx="125413" cy="12700"/>
            </a:xfrm>
            <a:custGeom>
              <a:avLst/>
              <a:gdLst>
                <a:gd name="T0" fmla="*/ 0 w 38"/>
                <a:gd name="T1" fmla="*/ 4 h 4"/>
                <a:gd name="T2" fmla="*/ 3 w 38"/>
                <a:gd name="T3" fmla="*/ 4 h 4"/>
                <a:gd name="T4" fmla="*/ 38 w 38"/>
                <a:gd name="T5" fmla="*/ 0 h 4"/>
              </a:gdLst>
              <a:ahLst/>
              <a:cxnLst>
                <a:cxn ang="0">
                  <a:pos x="T0" y="T1"/>
                </a:cxn>
                <a:cxn ang="0">
                  <a:pos x="T2" y="T3"/>
                </a:cxn>
                <a:cxn ang="0">
                  <a:pos x="T4" y="T5"/>
                </a:cxn>
              </a:cxnLst>
              <a:rect l="0" t="0" r="r" b="b"/>
              <a:pathLst>
                <a:path w="38" h="4">
                  <a:moveTo>
                    <a:pt x="0" y="4"/>
                  </a:moveTo>
                  <a:cubicBezTo>
                    <a:pt x="1" y="4"/>
                    <a:pt x="2" y="4"/>
                    <a:pt x="3" y="4"/>
                  </a:cubicBezTo>
                  <a:cubicBezTo>
                    <a:pt x="15" y="4"/>
                    <a:pt x="27" y="2"/>
                    <a:pt x="38"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38" name="Freeform 29">
              <a:extLst>
                <a:ext uri="{FF2B5EF4-FFF2-40B4-BE49-F238E27FC236}">
                  <a16:creationId xmlns:a16="http://schemas.microsoft.com/office/drawing/2014/main" id="{1F067E14-7F60-4EE3-9BD0-D98CB4752B39}"/>
                </a:ext>
              </a:extLst>
            </p:cNvPr>
            <p:cNvSpPr>
              <a:spLocks/>
            </p:cNvSpPr>
            <p:nvPr/>
          </p:nvSpPr>
          <p:spPr bwMode="auto">
            <a:xfrm>
              <a:off x="3074988" y="3335338"/>
              <a:ext cx="9525" cy="234950"/>
            </a:xfrm>
            <a:custGeom>
              <a:avLst/>
              <a:gdLst>
                <a:gd name="T0" fmla="*/ 0 w 3"/>
                <a:gd name="T1" fmla="*/ 71 h 71"/>
                <a:gd name="T2" fmla="*/ 3 w 3"/>
                <a:gd name="T3" fmla="*/ 35 h 71"/>
                <a:gd name="T4" fmla="*/ 0 w 3"/>
                <a:gd name="T5" fmla="*/ 0 h 71"/>
              </a:gdLst>
              <a:ahLst/>
              <a:cxnLst>
                <a:cxn ang="0">
                  <a:pos x="T0" y="T1"/>
                </a:cxn>
                <a:cxn ang="0">
                  <a:pos x="T2" y="T3"/>
                </a:cxn>
                <a:cxn ang="0">
                  <a:pos x="T4" y="T5"/>
                </a:cxn>
              </a:cxnLst>
              <a:rect l="0" t="0" r="r" b="b"/>
              <a:pathLst>
                <a:path w="3" h="71">
                  <a:moveTo>
                    <a:pt x="0" y="71"/>
                  </a:moveTo>
                  <a:cubicBezTo>
                    <a:pt x="2" y="59"/>
                    <a:pt x="3" y="48"/>
                    <a:pt x="3" y="35"/>
                  </a:cubicBezTo>
                  <a:cubicBezTo>
                    <a:pt x="3" y="23"/>
                    <a:pt x="2" y="11"/>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39" name="Freeform 30">
              <a:extLst>
                <a:ext uri="{FF2B5EF4-FFF2-40B4-BE49-F238E27FC236}">
                  <a16:creationId xmlns:a16="http://schemas.microsoft.com/office/drawing/2014/main" id="{25F1ACAF-36B9-4D2D-AB87-87C2AEE2AB26}"/>
                </a:ext>
              </a:extLst>
            </p:cNvPr>
            <p:cNvSpPr>
              <a:spLocks/>
            </p:cNvSpPr>
            <p:nvPr/>
          </p:nvSpPr>
          <p:spPr bwMode="auto">
            <a:xfrm>
              <a:off x="2636838" y="3570288"/>
              <a:ext cx="438150" cy="436563"/>
            </a:xfrm>
            <a:custGeom>
              <a:avLst/>
              <a:gdLst>
                <a:gd name="T0" fmla="*/ 132 w 132"/>
                <a:gd name="T1" fmla="*/ 0 h 131"/>
                <a:gd name="T2" fmla="*/ 0 w 132"/>
                <a:gd name="T3" fmla="*/ 131 h 131"/>
              </a:gdLst>
              <a:ahLst/>
              <a:cxnLst>
                <a:cxn ang="0">
                  <a:pos x="T0" y="T1"/>
                </a:cxn>
                <a:cxn ang="0">
                  <a:pos x="T2" y="T3"/>
                </a:cxn>
              </a:cxnLst>
              <a:rect l="0" t="0" r="r" b="b"/>
              <a:pathLst>
                <a:path w="132" h="131">
                  <a:moveTo>
                    <a:pt x="132" y="0"/>
                  </a:moveTo>
                  <a:cubicBezTo>
                    <a:pt x="118" y="65"/>
                    <a:pt x="66" y="117"/>
                    <a:pt x="0" y="1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40" name="Freeform 31">
              <a:extLst>
                <a:ext uri="{FF2B5EF4-FFF2-40B4-BE49-F238E27FC236}">
                  <a16:creationId xmlns:a16="http://schemas.microsoft.com/office/drawing/2014/main" id="{9AF2CA2D-F732-4A30-B00E-CB0A46138515}"/>
                </a:ext>
              </a:extLst>
            </p:cNvPr>
            <p:cNvSpPr>
              <a:spLocks/>
            </p:cNvSpPr>
            <p:nvPr/>
          </p:nvSpPr>
          <p:spPr bwMode="auto">
            <a:xfrm>
              <a:off x="2636838" y="2900363"/>
              <a:ext cx="438150" cy="434975"/>
            </a:xfrm>
            <a:custGeom>
              <a:avLst/>
              <a:gdLst>
                <a:gd name="T0" fmla="*/ 0 w 132"/>
                <a:gd name="T1" fmla="*/ 0 h 131"/>
                <a:gd name="T2" fmla="*/ 132 w 132"/>
                <a:gd name="T3" fmla="*/ 131 h 131"/>
              </a:gdLst>
              <a:ahLst/>
              <a:cxnLst>
                <a:cxn ang="0">
                  <a:pos x="T0" y="T1"/>
                </a:cxn>
                <a:cxn ang="0">
                  <a:pos x="T2" y="T3"/>
                </a:cxn>
              </a:cxnLst>
              <a:rect l="0" t="0" r="r" b="b"/>
              <a:pathLst>
                <a:path w="132" h="131">
                  <a:moveTo>
                    <a:pt x="0" y="0"/>
                  </a:moveTo>
                  <a:cubicBezTo>
                    <a:pt x="66" y="14"/>
                    <a:pt x="118" y="65"/>
                    <a:pt x="132" y="1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41" name="Freeform 32">
              <a:extLst>
                <a:ext uri="{FF2B5EF4-FFF2-40B4-BE49-F238E27FC236}">
                  <a16:creationId xmlns:a16="http://schemas.microsoft.com/office/drawing/2014/main" id="{DD473CB9-B5FB-409E-8317-BB0D7F86DE2E}"/>
                </a:ext>
              </a:extLst>
            </p:cNvPr>
            <p:cNvSpPr>
              <a:spLocks/>
            </p:cNvSpPr>
            <p:nvPr/>
          </p:nvSpPr>
          <p:spPr bwMode="auto">
            <a:xfrm>
              <a:off x="1966913" y="2900363"/>
              <a:ext cx="434975" cy="434975"/>
            </a:xfrm>
            <a:custGeom>
              <a:avLst/>
              <a:gdLst>
                <a:gd name="T0" fmla="*/ 0 w 131"/>
                <a:gd name="T1" fmla="*/ 131 h 131"/>
                <a:gd name="T2" fmla="*/ 131 w 131"/>
                <a:gd name="T3" fmla="*/ 0 h 131"/>
              </a:gdLst>
              <a:ahLst/>
              <a:cxnLst>
                <a:cxn ang="0">
                  <a:pos x="T0" y="T1"/>
                </a:cxn>
                <a:cxn ang="0">
                  <a:pos x="T2" y="T3"/>
                </a:cxn>
              </a:cxnLst>
              <a:rect l="0" t="0" r="r" b="b"/>
              <a:pathLst>
                <a:path w="131" h="131">
                  <a:moveTo>
                    <a:pt x="0" y="131"/>
                  </a:moveTo>
                  <a:cubicBezTo>
                    <a:pt x="14" y="65"/>
                    <a:pt x="66" y="14"/>
                    <a:pt x="131"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42" name="Freeform 33">
              <a:extLst>
                <a:ext uri="{FF2B5EF4-FFF2-40B4-BE49-F238E27FC236}">
                  <a16:creationId xmlns:a16="http://schemas.microsoft.com/office/drawing/2014/main" id="{7039DF6E-432A-4B87-99AC-9D034513E858}"/>
                </a:ext>
              </a:extLst>
            </p:cNvPr>
            <p:cNvSpPr>
              <a:spLocks/>
            </p:cNvSpPr>
            <p:nvPr/>
          </p:nvSpPr>
          <p:spPr bwMode="auto">
            <a:xfrm>
              <a:off x="1957388" y="3335338"/>
              <a:ext cx="9525" cy="234950"/>
            </a:xfrm>
            <a:custGeom>
              <a:avLst/>
              <a:gdLst>
                <a:gd name="T0" fmla="*/ 3 w 3"/>
                <a:gd name="T1" fmla="*/ 0 h 71"/>
                <a:gd name="T2" fmla="*/ 0 w 3"/>
                <a:gd name="T3" fmla="*/ 35 h 71"/>
                <a:gd name="T4" fmla="*/ 3 w 3"/>
                <a:gd name="T5" fmla="*/ 71 h 71"/>
              </a:gdLst>
              <a:ahLst/>
              <a:cxnLst>
                <a:cxn ang="0">
                  <a:pos x="T0" y="T1"/>
                </a:cxn>
                <a:cxn ang="0">
                  <a:pos x="T2" y="T3"/>
                </a:cxn>
                <a:cxn ang="0">
                  <a:pos x="T4" y="T5"/>
                </a:cxn>
              </a:cxnLst>
              <a:rect l="0" t="0" r="r" b="b"/>
              <a:pathLst>
                <a:path w="3" h="71">
                  <a:moveTo>
                    <a:pt x="3" y="0"/>
                  </a:moveTo>
                  <a:cubicBezTo>
                    <a:pt x="1" y="11"/>
                    <a:pt x="0" y="23"/>
                    <a:pt x="0" y="35"/>
                  </a:cubicBezTo>
                  <a:cubicBezTo>
                    <a:pt x="0" y="48"/>
                    <a:pt x="1" y="59"/>
                    <a:pt x="3" y="7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43" name="Oval 34">
              <a:extLst>
                <a:ext uri="{FF2B5EF4-FFF2-40B4-BE49-F238E27FC236}">
                  <a16:creationId xmlns:a16="http://schemas.microsoft.com/office/drawing/2014/main" id="{56CCD24D-5DE7-41E8-ADB3-705509C1DE06}"/>
                </a:ext>
              </a:extLst>
            </p:cNvPr>
            <p:cNvSpPr>
              <a:spLocks noChangeArrowheads="1"/>
            </p:cNvSpPr>
            <p:nvPr/>
          </p:nvSpPr>
          <p:spPr bwMode="auto">
            <a:xfrm>
              <a:off x="2438400" y="3390901"/>
              <a:ext cx="149225" cy="153988"/>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44" name="Line 35">
              <a:extLst>
                <a:ext uri="{FF2B5EF4-FFF2-40B4-BE49-F238E27FC236}">
                  <a16:creationId xmlns:a16="http://schemas.microsoft.com/office/drawing/2014/main" id="{A5C8BDF8-97D8-439C-A870-030B0D5E1DEC}"/>
                </a:ext>
              </a:extLst>
            </p:cNvPr>
            <p:cNvSpPr>
              <a:spLocks noChangeShapeType="1"/>
            </p:cNvSpPr>
            <p:nvPr/>
          </p:nvSpPr>
          <p:spPr bwMode="auto">
            <a:xfrm flipH="1">
              <a:off x="2938463" y="3468688"/>
              <a:ext cx="142875"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54" name="Line 36">
              <a:extLst>
                <a:ext uri="{FF2B5EF4-FFF2-40B4-BE49-F238E27FC236}">
                  <a16:creationId xmlns:a16="http://schemas.microsoft.com/office/drawing/2014/main" id="{ADAC5984-AAD9-42B3-A297-A1B652C00743}"/>
                </a:ext>
              </a:extLst>
            </p:cNvPr>
            <p:cNvSpPr>
              <a:spLocks noChangeShapeType="1"/>
            </p:cNvSpPr>
            <p:nvPr/>
          </p:nvSpPr>
          <p:spPr bwMode="auto">
            <a:xfrm>
              <a:off x="2511425" y="4019551"/>
              <a:ext cx="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55" name="Line 37">
              <a:extLst>
                <a:ext uri="{FF2B5EF4-FFF2-40B4-BE49-F238E27FC236}">
                  <a16:creationId xmlns:a16="http://schemas.microsoft.com/office/drawing/2014/main" id="{DDC95474-608D-4006-8132-C8F77DEE2DF9}"/>
                </a:ext>
              </a:extLst>
            </p:cNvPr>
            <p:cNvSpPr>
              <a:spLocks noChangeShapeType="1"/>
            </p:cNvSpPr>
            <p:nvPr/>
          </p:nvSpPr>
          <p:spPr bwMode="auto">
            <a:xfrm flipV="1">
              <a:off x="2511425" y="3873501"/>
              <a:ext cx="0" cy="14605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8" name="Line 38">
              <a:extLst>
                <a:ext uri="{FF2B5EF4-FFF2-40B4-BE49-F238E27FC236}">
                  <a16:creationId xmlns:a16="http://schemas.microsoft.com/office/drawing/2014/main" id="{2CF5C324-ED8A-44CF-AB18-772133BE0A59}"/>
                </a:ext>
              </a:extLst>
            </p:cNvPr>
            <p:cNvSpPr>
              <a:spLocks noChangeShapeType="1"/>
            </p:cNvSpPr>
            <p:nvPr/>
          </p:nvSpPr>
          <p:spPr bwMode="auto">
            <a:xfrm flipV="1">
              <a:off x="2520950" y="2897188"/>
              <a:ext cx="0" cy="14605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9" name="Line 39">
              <a:extLst>
                <a:ext uri="{FF2B5EF4-FFF2-40B4-BE49-F238E27FC236}">
                  <a16:creationId xmlns:a16="http://schemas.microsoft.com/office/drawing/2014/main" id="{DEB3BB3E-16BC-4908-AFB9-0ADD593849F8}"/>
                </a:ext>
              </a:extLst>
            </p:cNvPr>
            <p:cNvSpPr>
              <a:spLocks noChangeShapeType="1"/>
            </p:cNvSpPr>
            <p:nvPr/>
          </p:nvSpPr>
          <p:spPr bwMode="auto">
            <a:xfrm>
              <a:off x="2222500" y="3162301"/>
              <a:ext cx="173038" cy="173038"/>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40" name="Line 40">
              <a:extLst>
                <a:ext uri="{FF2B5EF4-FFF2-40B4-BE49-F238E27FC236}">
                  <a16:creationId xmlns:a16="http://schemas.microsoft.com/office/drawing/2014/main" id="{6A2AF142-4C8D-45D1-82AA-E0005B2539B0}"/>
                </a:ext>
              </a:extLst>
            </p:cNvPr>
            <p:cNvSpPr>
              <a:spLocks noChangeShapeType="1"/>
            </p:cNvSpPr>
            <p:nvPr/>
          </p:nvSpPr>
          <p:spPr bwMode="auto">
            <a:xfrm>
              <a:off x="2395538" y="3335338"/>
              <a:ext cx="6350" cy="635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41" name="Line 41">
              <a:extLst>
                <a:ext uri="{FF2B5EF4-FFF2-40B4-BE49-F238E27FC236}">
                  <a16:creationId xmlns:a16="http://schemas.microsoft.com/office/drawing/2014/main" id="{C9097355-4A3B-49B0-9D2F-98D038B8B89C}"/>
                </a:ext>
              </a:extLst>
            </p:cNvPr>
            <p:cNvSpPr>
              <a:spLocks noChangeShapeType="1"/>
            </p:cNvSpPr>
            <p:nvPr/>
          </p:nvSpPr>
          <p:spPr bwMode="auto">
            <a:xfrm flipH="1" flipV="1">
              <a:off x="2401888" y="3341688"/>
              <a:ext cx="66675" cy="66675"/>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42" name="Line 42">
              <a:extLst>
                <a:ext uri="{FF2B5EF4-FFF2-40B4-BE49-F238E27FC236}">
                  <a16:creationId xmlns:a16="http://schemas.microsoft.com/office/drawing/2014/main" id="{C20A3909-4219-449C-BF6C-5441757AEE82}"/>
                </a:ext>
              </a:extLst>
            </p:cNvPr>
            <p:cNvSpPr>
              <a:spLocks noChangeShapeType="1"/>
            </p:cNvSpPr>
            <p:nvPr/>
          </p:nvSpPr>
          <p:spPr bwMode="auto">
            <a:xfrm>
              <a:off x="2636838" y="3468688"/>
              <a:ext cx="19526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43" name="Line 43">
              <a:extLst>
                <a:ext uri="{FF2B5EF4-FFF2-40B4-BE49-F238E27FC236}">
                  <a16:creationId xmlns:a16="http://schemas.microsoft.com/office/drawing/2014/main" id="{D58D4FF2-53E9-4106-B21D-6396F3936B0C}"/>
                </a:ext>
              </a:extLst>
            </p:cNvPr>
            <p:cNvSpPr>
              <a:spLocks noChangeShapeType="1"/>
            </p:cNvSpPr>
            <p:nvPr/>
          </p:nvSpPr>
          <p:spPr bwMode="auto">
            <a:xfrm>
              <a:off x="2587625" y="3468688"/>
              <a:ext cx="4921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44" name="Freeform 44">
              <a:extLst>
                <a:ext uri="{FF2B5EF4-FFF2-40B4-BE49-F238E27FC236}">
                  <a16:creationId xmlns:a16="http://schemas.microsoft.com/office/drawing/2014/main" id="{CC9BEA03-60D8-4DF7-A69D-BE3EE9AE5F0C}"/>
                </a:ext>
              </a:extLst>
            </p:cNvPr>
            <p:cNvSpPr>
              <a:spLocks/>
            </p:cNvSpPr>
            <p:nvPr/>
          </p:nvSpPr>
          <p:spPr bwMode="auto">
            <a:xfrm>
              <a:off x="2636838" y="2720976"/>
              <a:ext cx="612775" cy="614363"/>
            </a:xfrm>
            <a:custGeom>
              <a:avLst/>
              <a:gdLst>
                <a:gd name="T0" fmla="*/ 0 w 185"/>
                <a:gd name="T1" fmla="*/ 0 h 185"/>
                <a:gd name="T2" fmla="*/ 185 w 185"/>
                <a:gd name="T3" fmla="*/ 185 h 185"/>
              </a:gdLst>
              <a:ahLst/>
              <a:cxnLst>
                <a:cxn ang="0">
                  <a:pos x="T0" y="T1"/>
                </a:cxn>
                <a:cxn ang="0">
                  <a:pos x="T2" y="T3"/>
                </a:cxn>
              </a:cxnLst>
              <a:rect l="0" t="0" r="r" b="b"/>
              <a:pathLst>
                <a:path w="185" h="185">
                  <a:moveTo>
                    <a:pt x="0" y="0"/>
                  </a:moveTo>
                  <a:cubicBezTo>
                    <a:pt x="95" y="15"/>
                    <a:pt x="170" y="90"/>
                    <a:pt x="185" y="18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45" name="Freeform 45">
              <a:extLst>
                <a:ext uri="{FF2B5EF4-FFF2-40B4-BE49-F238E27FC236}">
                  <a16:creationId xmlns:a16="http://schemas.microsoft.com/office/drawing/2014/main" id="{5B67C980-C128-40F6-9DD0-A1CEF4AFEC08}"/>
                </a:ext>
              </a:extLst>
            </p:cNvPr>
            <p:cNvSpPr>
              <a:spLocks/>
            </p:cNvSpPr>
            <p:nvPr/>
          </p:nvSpPr>
          <p:spPr bwMode="auto">
            <a:xfrm>
              <a:off x="1790700" y="3570288"/>
              <a:ext cx="611188" cy="615950"/>
            </a:xfrm>
            <a:custGeom>
              <a:avLst/>
              <a:gdLst>
                <a:gd name="T0" fmla="*/ 0 w 184"/>
                <a:gd name="T1" fmla="*/ 0 h 185"/>
                <a:gd name="T2" fmla="*/ 184 w 184"/>
                <a:gd name="T3" fmla="*/ 185 h 185"/>
              </a:gdLst>
              <a:ahLst/>
              <a:cxnLst>
                <a:cxn ang="0">
                  <a:pos x="T0" y="T1"/>
                </a:cxn>
                <a:cxn ang="0">
                  <a:pos x="T2" y="T3"/>
                </a:cxn>
              </a:cxnLst>
              <a:rect l="0" t="0" r="r" b="b"/>
              <a:pathLst>
                <a:path w="184" h="185">
                  <a:moveTo>
                    <a:pt x="0" y="0"/>
                  </a:moveTo>
                  <a:cubicBezTo>
                    <a:pt x="15" y="95"/>
                    <a:pt x="90" y="169"/>
                    <a:pt x="184" y="18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46" name="Freeform 46">
              <a:extLst>
                <a:ext uri="{FF2B5EF4-FFF2-40B4-BE49-F238E27FC236}">
                  <a16:creationId xmlns:a16="http://schemas.microsoft.com/office/drawing/2014/main" id="{F178900A-ED33-4ACB-B05E-38CA6E3CD23A}"/>
                </a:ext>
              </a:extLst>
            </p:cNvPr>
            <p:cNvSpPr>
              <a:spLocks/>
            </p:cNvSpPr>
            <p:nvPr/>
          </p:nvSpPr>
          <p:spPr bwMode="auto">
            <a:xfrm>
              <a:off x="2636838" y="3570288"/>
              <a:ext cx="612775" cy="615950"/>
            </a:xfrm>
            <a:custGeom>
              <a:avLst/>
              <a:gdLst>
                <a:gd name="T0" fmla="*/ 185 w 185"/>
                <a:gd name="T1" fmla="*/ 0 h 185"/>
                <a:gd name="T2" fmla="*/ 0 w 185"/>
                <a:gd name="T3" fmla="*/ 185 h 185"/>
              </a:gdLst>
              <a:ahLst/>
              <a:cxnLst>
                <a:cxn ang="0">
                  <a:pos x="T0" y="T1"/>
                </a:cxn>
                <a:cxn ang="0">
                  <a:pos x="T2" y="T3"/>
                </a:cxn>
              </a:cxnLst>
              <a:rect l="0" t="0" r="r" b="b"/>
              <a:pathLst>
                <a:path w="185" h="185">
                  <a:moveTo>
                    <a:pt x="185" y="0"/>
                  </a:moveTo>
                  <a:cubicBezTo>
                    <a:pt x="170" y="95"/>
                    <a:pt x="95" y="169"/>
                    <a:pt x="0" y="18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47" name="Freeform 47">
              <a:extLst>
                <a:ext uri="{FF2B5EF4-FFF2-40B4-BE49-F238E27FC236}">
                  <a16:creationId xmlns:a16="http://schemas.microsoft.com/office/drawing/2014/main" id="{C460D2AA-B80F-42C9-936F-69FF1A6BB984}"/>
                </a:ext>
              </a:extLst>
            </p:cNvPr>
            <p:cNvSpPr>
              <a:spLocks/>
            </p:cNvSpPr>
            <p:nvPr/>
          </p:nvSpPr>
          <p:spPr bwMode="auto">
            <a:xfrm>
              <a:off x="1790700" y="2720976"/>
              <a:ext cx="611188" cy="614363"/>
            </a:xfrm>
            <a:custGeom>
              <a:avLst/>
              <a:gdLst>
                <a:gd name="T0" fmla="*/ 0 w 184"/>
                <a:gd name="T1" fmla="*/ 185 h 185"/>
                <a:gd name="T2" fmla="*/ 184 w 184"/>
                <a:gd name="T3" fmla="*/ 0 h 185"/>
              </a:gdLst>
              <a:ahLst/>
              <a:cxnLst>
                <a:cxn ang="0">
                  <a:pos x="T0" y="T1"/>
                </a:cxn>
                <a:cxn ang="0">
                  <a:pos x="T2" y="T3"/>
                </a:cxn>
              </a:cxnLst>
              <a:rect l="0" t="0" r="r" b="b"/>
              <a:pathLst>
                <a:path w="184" h="185">
                  <a:moveTo>
                    <a:pt x="0" y="185"/>
                  </a:moveTo>
                  <a:cubicBezTo>
                    <a:pt x="15" y="90"/>
                    <a:pt x="90" y="15"/>
                    <a:pt x="184"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48" name="Line 48">
              <a:extLst>
                <a:ext uri="{FF2B5EF4-FFF2-40B4-BE49-F238E27FC236}">
                  <a16:creationId xmlns:a16="http://schemas.microsoft.com/office/drawing/2014/main" id="{10A7E41C-D550-4530-9E10-74CA32D93D90}"/>
                </a:ext>
              </a:extLst>
            </p:cNvPr>
            <p:cNvSpPr>
              <a:spLocks noChangeShapeType="1"/>
            </p:cNvSpPr>
            <p:nvPr/>
          </p:nvSpPr>
          <p:spPr bwMode="auto">
            <a:xfrm>
              <a:off x="2636838" y="3570288"/>
              <a:ext cx="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49" name="Line 49">
              <a:extLst>
                <a:ext uri="{FF2B5EF4-FFF2-40B4-BE49-F238E27FC236}">
                  <a16:creationId xmlns:a16="http://schemas.microsoft.com/office/drawing/2014/main" id="{3DF9C38D-70AD-4908-8229-DC91B2CABE7A}"/>
                </a:ext>
              </a:extLst>
            </p:cNvPr>
            <p:cNvSpPr>
              <a:spLocks noChangeShapeType="1"/>
            </p:cNvSpPr>
            <p:nvPr/>
          </p:nvSpPr>
          <p:spPr bwMode="auto">
            <a:xfrm>
              <a:off x="3074988" y="3570288"/>
              <a:ext cx="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50" name="Line 50">
              <a:extLst>
                <a:ext uri="{FF2B5EF4-FFF2-40B4-BE49-F238E27FC236}">
                  <a16:creationId xmlns:a16="http://schemas.microsoft.com/office/drawing/2014/main" id="{F2B87211-F64E-42B6-9823-3E4C42734821}"/>
                </a:ext>
              </a:extLst>
            </p:cNvPr>
            <p:cNvSpPr>
              <a:spLocks noChangeShapeType="1"/>
            </p:cNvSpPr>
            <p:nvPr/>
          </p:nvSpPr>
          <p:spPr bwMode="auto">
            <a:xfrm>
              <a:off x="3249613" y="3335338"/>
              <a:ext cx="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51" name="Line 51">
              <a:extLst>
                <a:ext uri="{FF2B5EF4-FFF2-40B4-BE49-F238E27FC236}">
                  <a16:creationId xmlns:a16="http://schemas.microsoft.com/office/drawing/2014/main" id="{2994986F-2EDD-47F3-BC17-2C0B363351C4}"/>
                </a:ext>
              </a:extLst>
            </p:cNvPr>
            <p:cNvSpPr>
              <a:spLocks noChangeShapeType="1"/>
            </p:cNvSpPr>
            <p:nvPr/>
          </p:nvSpPr>
          <p:spPr bwMode="auto">
            <a:xfrm>
              <a:off x="3074988" y="3335338"/>
              <a:ext cx="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52" name="Line 52">
              <a:extLst>
                <a:ext uri="{FF2B5EF4-FFF2-40B4-BE49-F238E27FC236}">
                  <a16:creationId xmlns:a16="http://schemas.microsoft.com/office/drawing/2014/main" id="{6286C2B3-1639-49E9-AC54-17F5809AB481}"/>
                </a:ext>
              </a:extLst>
            </p:cNvPr>
            <p:cNvSpPr>
              <a:spLocks noChangeShapeType="1"/>
            </p:cNvSpPr>
            <p:nvPr/>
          </p:nvSpPr>
          <p:spPr bwMode="auto">
            <a:xfrm>
              <a:off x="2395538" y="3335338"/>
              <a:ext cx="635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53" name="Line 53">
              <a:extLst>
                <a:ext uri="{FF2B5EF4-FFF2-40B4-BE49-F238E27FC236}">
                  <a16:creationId xmlns:a16="http://schemas.microsoft.com/office/drawing/2014/main" id="{19DA928D-C4CA-4E83-9A0C-E050A5E5241D}"/>
                </a:ext>
              </a:extLst>
            </p:cNvPr>
            <p:cNvSpPr>
              <a:spLocks noChangeShapeType="1"/>
            </p:cNvSpPr>
            <p:nvPr/>
          </p:nvSpPr>
          <p:spPr bwMode="auto">
            <a:xfrm>
              <a:off x="3249613" y="3570288"/>
              <a:ext cx="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54" name="Line 54">
              <a:extLst>
                <a:ext uri="{FF2B5EF4-FFF2-40B4-BE49-F238E27FC236}">
                  <a16:creationId xmlns:a16="http://schemas.microsoft.com/office/drawing/2014/main" id="{E70F865F-8069-4000-BC90-02BB5F737FB6}"/>
                </a:ext>
              </a:extLst>
            </p:cNvPr>
            <p:cNvSpPr>
              <a:spLocks noChangeShapeType="1"/>
            </p:cNvSpPr>
            <p:nvPr/>
          </p:nvSpPr>
          <p:spPr bwMode="auto">
            <a:xfrm>
              <a:off x="3074988" y="3570288"/>
              <a:ext cx="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55" name="Line 55">
              <a:extLst>
                <a:ext uri="{FF2B5EF4-FFF2-40B4-BE49-F238E27FC236}">
                  <a16:creationId xmlns:a16="http://schemas.microsoft.com/office/drawing/2014/main" id="{49D5DA38-7D9B-4678-9C8B-20DA716C3C5E}"/>
                </a:ext>
              </a:extLst>
            </p:cNvPr>
            <p:cNvSpPr>
              <a:spLocks noChangeShapeType="1"/>
            </p:cNvSpPr>
            <p:nvPr/>
          </p:nvSpPr>
          <p:spPr bwMode="auto">
            <a:xfrm flipV="1">
              <a:off x="2401888" y="3335338"/>
              <a:ext cx="0" cy="635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sp>
        <p:nvSpPr>
          <p:cNvPr id="57" name="Plus Sign 56">
            <a:extLst>
              <a:ext uri="{FF2B5EF4-FFF2-40B4-BE49-F238E27FC236}">
                <a16:creationId xmlns:a16="http://schemas.microsoft.com/office/drawing/2014/main" id="{EB06CFD9-6E44-4A14-988A-981D4DCC124F}"/>
              </a:ext>
            </a:extLst>
          </p:cNvPr>
          <p:cNvSpPr/>
          <p:nvPr/>
        </p:nvSpPr>
        <p:spPr>
          <a:xfrm>
            <a:off x="-9787778" y="3573333"/>
            <a:ext cx="476032" cy="476032"/>
          </a:xfrm>
          <a:prstGeom prst="mathPlus">
            <a:avLst>
              <a:gd name="adj1" fmla="val 10818"/>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grpSp>
        <p:nvGrpSpPr>
          <p:cNvPr id="62" name="Group 61">
            <a:extLst>
              <a:ext uri="{FF2B5EF4-FFF2-40B4-BE49-F238E27FC236}">
                <a16:creationId xmlns:a16="http://schemas.microsoft.com/office/drawing/2014/main" id="{1B60002C-A703-4DAA-81B6-2277D29CB058}"/>
              </a:ext>
            </a:extLst>
          </p:cNvPr>
          <p:cNvGrpSpPr/>
          <p:nvPr/>
        </p:nvGrpSpPr>
        <p:grpSpPr>
          <a:xfrm>
            <a:off x="-21395440" y="3115987"/>
            <a:ext cx="1124174" cy="1304915"/>
            <a:chOff x="1824504" y="1803499"/>
            <a:chExt cx="981941" cy="1139814"/>
          </a:xfrm>
        </p:grpSpPr>
        <p:grpSp>
          <p:nvGrpSpPr>
            <p:cNvPr id="276" name="Group 275">
              <a:extLst>
                <a:ext uri="{FF2B5EF4-FFF2-40B4-BE49-F238E27FC236}">
                  <a16:creationId xmlns:a16="http://schemas.microsoft.com/office/drawing/2014/main" id="{F1D1F27E-1016-43DC-8A45-C9DAF1C9BAB5}"/>
                </a:ext>
              </a:extLst>
            </p:cNvPr>
            <p:cNvGrpSpPr/>
            <p:nvPr/>
          </p:nvGrpSpPr>
          <p:grpSpPr>
            <a:xfrm rot="20190392">
              <a:off x="1995273" y="1873953"/>
              <a:ext cx="440072" cy="175828"/>
              <a:chOff x="1003300" y="1140739"/>
              <a:chExt cx="609600" cy="243562"/>
            </a:xfrm>
          </p:grpSpPr>
          <p:sp>
            <p:nvSpPr>
              <p:cNvPr id="277" name="Rectangle 276">
                <a:extLst>
                  <a:ext uri="{FF2B5EF4-FFF2-40B4-BE49-F238E27FC236}">
                    <a16:creationId xmlns:a16="http://schemas.microsoft.com/office/drawing/2014/main" id="{A7849ECF-5F07-4F4D-B2E0-449CA46BDF3D}"/>
                  </a:ext>
                </a:extLst>
              </p:cNvPr>
              <p:cNvSpPr/>
              <p:nvPr/>
            </p:nvSpPr>
            <p:spPr>
              <a:xfrm>
                <a:off x="1003300" y="1181101"/>
                <a:ext cx="609600" cy="203200"/>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78" name="Freeform: Shape 277">
                <a:extLst>
                  <a:ext uri="{FF2B5EF4-FFF2-40B4-BE49-F238E27FC236}">
                    <a16:creationId xmlns:a16="http://schemas.microsoft.com/office/drawing/2014/main" id="{E167AECC-E9F0-42C7-B073-0AC70962C5AE}"/>
                  </a:ext>
                </a:extLst>
              </p:cNvPr>
              <p:cNvSpPr/>
              <p:nvPr/>
            </p:nvSpPr>
            <p:spPr>
              <a:xfrm>
                <a:off x="1062567"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79" name="Freeform: Shape 278">
                <a:extLst>
                  <a:ext uri="{FF2B5EF4-FFF2-40B4-BE49-F238E27FC236}">
                    <a16:creationId xmlns:a16="http://schemas.microsoft.com/office/drawing/2014/main" id="{B67C5827-CCCE-4BAD-B4CD-13B8F5FE3F7C}"/>
                  </a:ext>
                </a:extLst>
              </p:cNvPr>
              <p:cNvSpPr/>
              <p:nvPr/>
            </p:nvSpPr>
            <p:spPr>
              <a:xfrm>
                <a:off x="1248833"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80" name="Freeform: Shape 279">
                <a:extLst>
                  <a:ext uri="{FF2B5EF4-FFF2-40B4-BE49-F238E27FC236}">
                    <a16:creationId xmlns:a16="http://schemas.microsoft.com/office/drawing/2014/main" id="{D843A8DF-97BE-4DC4-854C-95DCB8631EE4}"/>
                  </a:ext>
                </a:extLst>
              </p:cNvPr>
              <p:cNvSpPr/>
              <p:nvPr/>
            </p:nvSpPr>
            <p:spPr>
              <a:xfrm>
                <a:off x="1435100"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grpSp>
          <p:nvGrpSpPr>
            <p:cNvPr id="266" name="Group 265">
              <a:extLst>
                <a:ext uri="{FF2B5EF4-FFF2-40B4-BE49-F238E27FC236}">
                  <a16:creationId xmlns:a16="http://schemas.microsoft.com/office/drawing/2014/main" id="{4202F046-D628-4017-AC40-9073E369C51D}"/>
                </a:ext>
              </a:extLst>
            </p:cNvPr>
            <p:cNvGrpSpPr/>
            <p:nvPr/>
          </p:nvGrpSpPr>
          <p:grpSpPr>
            <a:xfrm rot="1923044">
              <a:off x="1824504" y="1920520"/>
              <a:ext cx="440072" cy="175828"/>
              <a:chOff x="1003300" y="1140739"/>
              <a:chExt cx="609600" cy="243562"/>
            </a:xfrm>
          </p:grpSpPr>
          <p:sp>
            <p:nvSpPr>
              <p:cNvPr id="267" name="Rectangle 266">
                <a:extLst>
                  <a:ext uri="{FF2B5EF4-FFF2-40B4-BE49-F238E27FC236}">
                    <a16:creationId xmlns:a16="http://schemas.microsoft.com/office/drawing/2014/main" id="{3C1CDA8B-00D9-4A41-97DF-175D611F40EF}"/>
                  </a:ext>
                </a:extLst>
              </p:cNvPr>
              <p:cNvSpPr/>
              <p:nvPr/>
            </p:nvSpPr>
            <p:spPr>
              <a:xfrm>
                <a:off x="1003300" y="1181101"/>
                <a:ext cx="609600" cy="203200"/>
              </a:xfrm>
              <a:prstGeom prst="rect">
                <a:avLst/>
              </a:prstGeom>
              <a:solidFill>
                <a:schemeClr val="accent2"/>
              </a:solid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68" name="Freeform: Shape 267">
                <a:extLst>
                  <a:ext uri="{FF2B5EF4-FFF2-40B4-BE49-F238E27FC236}">
                    <a16:creationId xmlns:a16="http://schemas.microsoft.com/office/drawing/2014/main" id="{3CBDDE45-4863-4746-8287-438F2691C02C}"/>
                  </a:ext>
                </a:extLst>
              </p:cNvPr>
              <p:cNvSpPr/>
              <p:nvPr/>
            </p:nvSpPr>
            <p:spPr>
              <a:xfrm>
                <a:off x="1062567"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69" name="Freeform: Shape 268">
                <a:extLst>
                  <a:ext uri="{FF2B5EF4-FFF2-40B4-BE49-F238E27FC236}">
                    <a16:creationId xmlns:a16="http://schemas.microsoft.com/office/drawing/2014/main" id="{8381F311-D45E-4D4D-93B3-935C9AFF463E}"/>
                  </a:ext>
                </a:extLst>
              </p:cNvPr>
              <p:cNvSpPr/>
              <p:nvPr/>
            </p:nvSpPr>
            <p:spPr>
              <a:xfrm>
                <a:off x="1248833"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70" name="Freeform: Shape 269">
                <a:extLst>
                  <a:ext uri="{FF2B5EF4-FFF2-40B4-BE49-F238E27FC236}">
                    <a16:creationId xmlns:a16="http://schemas.microsoft.com/office/drawing/2014/main" id="{08E10468-C355-4CC1-8BD8-7CC7E90BDAF2}"/>
                  </a:ext>
                </a:extLst>
              </p:cNvPr>
              <p:cNvSpPr/>
              <p:nvPr/>
            </p:nvSpPr>
            <p:spPr>
              <a:xfrm>
                <a:off x="1435100"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grpSp>
          <p:nvGrpSpPr>
            <p:cNvPr id="60" name="Group 59">
              <a:extLst>
                <a:ext uri="{FF2B5EF4-FFF2-40B4-BE49-F238E27FC236}">
                  <a16:creationId xmlns:a16="http://schemas.microsoft.com/office/drawing/2014/main" id="{42481CCD-B3C9-4835-9499-C7690D73F658}"/>
                </a:ext>
              </a:extLst>
            </p:cNvPr>
            <p:cNvGrpSpPr/>
            <p:nvPr/>
          </p:nvGrpSpPr>
          <p:grpSpPr>
            <a:xfrm rot="19224290">
              <a:off x="2366373" y="1924753"/>
              <a:ext cx="440072" cy="175828"/>
              <a:chOff x="1003300" y="1140739"/>
              <a:chExt cx="609600" cy="243562"/>
            </a:xfrm>
          </p:grpSpPr>
          <p:sp>
            <p:nvSpPr>
              <p:cNvPr id="58" name="Rectangle 57">
                <a:extLst>
                  <a:ext uri="{FF2B5EF4-FFF2-40B4-BE49-F238E27FC236}">
                    <a16:creationId xmlns:a16="http://schemas.microsoft.com/office/drawing/2014/main" id="{0679ACC1-378C-4EC1-B925-ADEC28F2D71E}"/>
                  </a:ext>
                </a:extLst>
              </p:cNvPr>
              <p:cNvSpPr/>
              <p:nvPr/>
            </p:nvSpPr>
            <p:spPr>
              <a:xfrm>
                <a:off x="1003300" y="1181101"/>
                <a:ext cx="609600" cy="203200"/>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62" name="Freeform: Shape 261">
                <a:extLst>
                  <a:ext uri="{FF2B5EF4-FFF2-40B4-BE49-F238E27FC236}">
                    <a16:creationId xmlns:a16="http://schemas.microsoft.com/office/drawing/2014/main" id="{4EDC207E-40AB-4483-ADA6-B18C0F0F3DFE}"/>
                  </a:ext>
                </a:extLst>
              </p:cNvPr>
              <p:cNvSpPr/>
              <p:nvPr/>
            </p:nvSpPr>
            <p:spPr>
              <a:xfrm>
                <a:off x="1062567"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61" name="Freeform: Shape 260">
                <a:extLst>
                  <a:ext uri="{FF2B5EF4-FFF2-40B4-BE49-F238E27FC236}">
                    <a16:creationId xmlns:a16="http://schemas.microsoft.com/office/drawing/2014/main" id="{E02852A7-3D12-4523-9474-44DB7156D11A}"/>
                  </a:ext>
                </a:extLst>
              </p:cNvPr>
              <p:cNvSpPr/>
              <p:nvPr/>
            </p:nvSpPr>
            <p:spPr>
              <a:xfrm>
                <a:off x="1248833"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60" name="Freeform: Shape 259">
                <a:extLst>
                  <a:ext uri="{FF2B5EF4-FFF2-40B4-BE49-F238E27FC236}">
                    <a16:creationId xmlns:a16="http://schemas.microsoft.com/office/drawing/2014/main" id="{C58991CC-CCF0-43C9-B721-2E3C96AE5D1F}"/>
                  </a:ext>
                </a:extLst>
              </p:cNvPr>
              <p:cNvSpPr/>
              <p:nvPr/>
            </p:nvSpPr>
            <p:spPr>
              <a:xfrm>
                <a:off x="1435100"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grpSp>
          <p:nvGrpSpPr>
            <p:cNvPr id="271" name="Group 270">
              <a:extLst>
                <a:ext uri="{FF2B5EF4-FFF2-40B4-BE49-F238E27FC236}">
                  <a16:creationId xmlns:a16="http://schemas.microsoft.com/office/drawing/2014/main" id="{DBFA4D28-2C08-44F8-B0D4-AD5737DE2161}"/>
                </a:ext>
              </a:extLst>
            </p:cNvPr>
            <p:cNvGrpSpPr/>
            <p:nvPr/>
          </p:nvGrpSpPr>
          <p:grpSpPr>
            <a:xfrm rot="21066449">
              <a:off x="2188572" y="1924753"/>
              <a:ext cx="440072" cy="175828"/>
              <a:chOff x="1003300" y="1140739"/>
              <a:chExt cx="609600" cy="243562"/>
            </a:xfrm>
          </p:grpSpPr>
          <p:sp>
            <p:nvSpPr>
              <p:cNvPr id="272" name="Rectangle 271">
                <a:extLst>
                  <a:ext uri="{FF2B5EF4-FFF2-40B4-BE49-F238E27FC236}">
                    <a16:creationId xmlns:a16="http://schemas.microsoft.com/office/drawing/2014/main" id="{C051F257-04A9-4338-B292-93869A1BDE38}"/>
                  </a:ext>
                </a:extLst>
              </p:cNvPr>
              <p:cNvSpPr/>
              <p:nvPr/>
            </p:nvSpPr>
            <p:spPr>
              <a:xfrm>
                <a:off x="1003300" y="1181101"/>
                <a:ext cx="609600" cy="203200"/>
              </a:xfrm>
              <a:prstGeom prst="rect">
                <a:avLst/>
              </a:prstGeom>
              <a:solidFill>
                <a:schemeClr val="accent2"/>
              </a:solid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73" name="Freeform: Shape 272">
                <a:extLst>
                  <a:ext uri="{FF2B5EF4-FFF2-40B4-BE49-F238E27FC236}">
                    <a16:creationId xmlns:a16="http://schemas.microsoft.com/office/drawing/2014/main" id="{43274430-62BE-4274-994A-7087F24A3121}"/>
                  </a:ext>
                </a:extLst>
              </p:cNvPr>
              <p:cNvSpPr/>
              <p:nvPr/>
            </p:nvSpPr>
            <p:spPr>
              <a:xfrm>
                <a:off x="1062567"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74" name="Freeform: Shape 273">
                <a:extLst>
                  <a:ext uri="{FF2B5EF4-FFF2-40B4-BE49-F238E27FC236}">
                    <a16:creationId xmlns:a16="http://schemas.microsoft.com/office/drawing/2014/main" id="{F4F8BC5B-5BFC-4070-9183-79AA88C4A5BB}"/>
                  </a:ext>
                </a:extLst>
              </p:cNvPr>
              <p:cNvSpPr/>
              <p:nvPr/>
            </p:nvSpPr>
            <p:spPr>
              <a:xfrm>
                <a:off x="1248833"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75" name="Freeform: Shape 274">
                <a:extLst>
                  <a:ext uri="{FF2B5EF4-FFF2-40B4-BE49-F238E27FC236}">
                    <a16:creationId xmlns:a16="http://schemas.microsoft.com/office/drawing/2014/main" id="{18F94311-F23E-46A1-9313-D64E3A70F429}"/>
                  </a:ext>
                </a:extLst>
              </p:cNvPr>
              <p:cNvSpPr/>
              <p:nvPr/>
            </p:nvSpPr>
            <p:spPr>
              <a:xfrm>
                <a:off x="1435100"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sp>
          <p:nvSpPr>
            <p:cNvPr id="61" name="Rectangle 60">
              <a:extLst>
                <a:ext uri="{FF2B5EF4-FFF2-40B4-BE49-F238E27FC236}">
                  <a16:creationId xmlns:a16="http://schemas.microsoft.com/office/drawing/2014/main" id="{6422FD88-C969-43C9-B898-D9B52BE04D91}"/>
                </a:ext>
              </a:extLst>
            </p:cNvPr>
            <p:cNvSpPr/>
            <p:nvPr/>
          </p:nvSpPr>
          <p:spPr>
            <a:xfrm>
              <a:off x="1835942" y="2038347"/>
              <a:ext cx="876778" cy="319619"/>
            </a:xfrm>
            <a:prstGeom prst="rect">
              <a:avLst/>
            </a:prstGeom>
            <a:solidFill>
              <a:schemeClr val="accent2"/>
            </a:solidFill>
            <a:ln w="19050" cap="rnd">
              <a:noFill/>
              <a:prstDash val="solid"/>
              <a:round/>
            </a:ln>
          </p:spPr>
          <p:txBody>
            <a:bodyPr rtlCol="0" anchor="ctr"/>
            <a:lstStyle/>
            <a:p>
              <a:pPr defTabSz="731520"/>
              <a:endParaRPr lang="en-US" sz="2880" dirty="0">
                <a:solidFill>
                  <a:prstClr val="white"/>
                </a:solidFill>
                <a:latin typeface="Amazon Ember"/>
              </a:endParaRPr>
            </a:p>
          </p:txBody>
        </p:sp>
        <p:sp>
          <p:nvSpPr>
            <p:cNvPr id="193" name="Freeform 91">
              <a:extLst>
                <a:ext uri="{FF2B5EF4-FFF2-40B4-BE49-F238E27FC236}">
                  <a16:creationId xmlns:a16="http://schemas.microsoft.com/office/drawing/2014/main" id="{E5C23C18-4C47-4221-ABA2-5B033B17A396}"/>
                </a:ext>
              </a:extLst>
            </p:cNvPr>
            <p:cNvSpPr>
              <a:spLocks noEditPoints="1"/>
            </p:cNvSpPr>
            <p:nvPr/>
          </p:nvSpPr>
          <p:spPr bwMode="auto">
            <a:xfrm>
              <a:off x="1835942" y="1803499"/>
              <a:ext cx="876778" cy="1139814"/>
            </a:xfrm>
            <a:custGeom>
              <a:avLst/>
              <a:gdLst>
                <a:gd name="T0" fmla="*/ 94 w 98"/>
                <a:gd name="T1" fmla="*/ 128 h 128"/>
                <a:gd name="T2" fmla="*/ 4 w 98"/>
                <a:gd name="T3" fmla="*/ 128 h 128"/>
                <a:gd name="T4" fmla="*/ 0 w 98"/>
                <a:gd name="T5" fmla="*/ 124 h 128"/>
                <a:gd name="T6" fmla="*/ 0 w 98"/>
                <a:gd name="T7" fmla="*/ 30 h 128"/>
                <a:gd name="T8" fmla="*/ 4 w 98"/>
                <a:gd name="T9" fmla="*/ 26 h 128"/>
                <a:gd name="T10" fmla="*/ 94 w 98"/>
                <a:gd name="T11" fmla="*/ 26 h 128"/>
                <a:gd name="T12" fmla="*/ 98 w 98"/>
                <a:gd name="T13" fmla="*/ 30 h 128"/>
                <a:gd name="T14" fmla="*/ 98 w 98"/>
                <a:gd name="T15" fmla="*/ 124 h 128"/>
                <a:gd name="T16" fmla="*/ 94 w 98"/>
                <a:gd name="T17" fmla="*/ 128 h 128"/>
                <a:gd name="T18" fmla="*/ 26 w 98"/>
                <a:gd name="T19" fmla="*/ 41 h 128"/>
                <a:gd name="T20" fmla="*/ 21 w 98"/>
                <a:gd name="T21" fmla="*/ 47 h 128"/>
                <a:gd name="T22" fmla="*/ 26 w 98"/>
                <a:gd name="T23" fmla="*/ 53 h 128"/>
                <a:gd name="T24" fmla="*/ 32 w 98"/>
                <a:gd name="T25" fmla="*/ 47 h 128"/>
                <a:gd name="T26" fmla="*/ 26 w 98"/>
                <a:gd name="T27" fmla="*/ 41 h 128"/>
                <a:gd name="T28" fmla="*/ 74 w 98"/>
                <a:gd name="T29" fmla="*/ 41 h 128"/>
                <a:gd name="T30" fmla="*/ 69 w 98"/>
                <a:gd name="T31" fmla="*/ 47 h 128"/>
                <a:gd name="T32" fmla="*/ 74 w 98"/>
                <a:gd name="T33" fmla="*/ 53 h 128"/>
                <a:gd name="T34" fmla="*/ 80 w 98"/>
                <a:gd name="T35" fmla="*/ 47 h 128"/>
                <a:gd name="T36" fmla="*/ 74 w 98"/>
                <a:gd name="T37" fmla="*/ 41 h 128"/>
                <a:gd name="T38" fmla="*/ 26 w 98"/>
                <a:gd name="T39" fmla="*/ 41 h 128"/>
                <a:gd name="T40" fmla="*/ 26 w 98"/>
                <a:gd name="T41" fmla="*/ 41 h 128"/>
                <a:gd name="T42" fmla="*/ 74 w 98"/>
                <a:gd name="T43" fmla="*/ 41 h 128"/>
                <a:gd name="T44" fmla="*/ 75 w 98"/>
                <a:gd name="T45" fmla="*/ 24 h 128"/>
                <a:gd name="T46" fmla="*/ 50 w 98"/>
                <a:gd name="T47" fmla="*/ 0 h 128"/>
                <a:gd name="T48" fmla="*/ 26 w 98"/>
                <a:gd name="T49" fmla="*/ 24 h 128"/>
                <a:gd name="T50" fmla="*/ 26 w 98"/>
                <a:gd name="T51"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 h="128">
                  <a:moveTo>
                    <a:pt x="94" y="128"/>
                  </a:moveTo>
                  <a:cubicBezTo>
                    <a:pt x="4" y="128"/>
                    <a:pt x="4" y="128"/>
                    <a:pt x="4" y="128"/>
                  </a:cubicBezTo>
                  <a:cubicBezTo>
                    <a:pt x="2" y="128"/>
                    <a:pt x="0" y="126"/>
                    <a:pt x="0" y="124"/>
                  </a:cubicBezTo>
                  <a:cubicBezTo>
                    <a:pt x="0" y="30"/>
                    <a:pt x="0" y="30"/>
                    <a:pt x="0" y="30"/>
                  </a:cubicBezTo>
                  <a:cubicBezTo>
                    <a:pt x="0" y="28"/>
                    <a:pt x="2" y="26"/>
                    <a:pt x="4" y="26"/>
                  </a:cubicBezTo>
                  <a:cubicBezTo>
                    <a:pt x="94" y="26"/>
                    <a:pt x="94" y="26"/>
                    <a:pt x="94" y="26"/>
                  </a:cubicBezTo>
                  <a:cubicBezTo>
                    <a:pt x="96" y="26"/>
                    <a:pt x="98" y="28"/>
                    <a:pt x="98" y="30"/>
                  </a:cubicBezTo>
                  <a:cubicBezTo>
                    <a:pt x="98" y="124"/>
                    <a:pt x="98" y="124"/>
                    <a:pt x="98" y="124"/>
                  </a:cubicBezTo>
                  <a:cubicBezTo>
                    <a:pt x="98" y="126"/>
                    <a:pt x="96" y="128"/>
                    <a:pt x="94" y="128"/>
                  </a:cubicBezTo>
                  <a:close/>
                  <a:moveTo>
                    <a:pt x="26" y="41"/>
                  </a:moveTo>
                  <a:cubicBezTo>
                    <a:pt x="23" y="41"/>
                    <a:pt x="21" y="44"/>
                    <a:pt x="21" y="47"/>
                  </a:cubicBezTo>
                  <a:cubicBezTo>
                    <a:pt x="21" y="50"/>
                    <a:pt x="23" y="53"/>
                    <a:pt x="26" y="53"/>
                  </a:cubicBezTo>
                  <a:cubicBezTo>
                    <a:pt x="29" y="53"/>
                    <a:pt x="32" y="50"/>
                    <a:pt x="32" y="47"/>
                  </a:cubicBezTo>
                  <a:cubicBezTo>
                    <a:pt x="32" y="44"/>
                    <a:pt x="29" y="41"/>
                    <a:pt x="26" y="41"/>
                  </a:cubicBezTo>
                  <a:close/>
                  <a:moveTo>
                    <a:pt x="74" y="41"/>
                  </a:moveTo>
                  <a:cubicBezTo>
                    <a:pt x="71" y="41"/>
                    <a:pt x="69" y="44"/>
                    <a:pt x="69" y="47"/>
                  </a:cubicBezTo>
                  <a:cubicBezTo>
                    <a:pt x="69" y="50"/>
                    <a:pt x="71" y="53"/>
                    <a:pt x="74" y="53"/>
                  </a:cubicBezTo>
                  <a:cubicBezTo>
                    <a:pt x="77" y="53"/>
                    <a:pt x="80" y="50"/>
                    <a:pt x="80" y="47"/>
                  </a:cubicBezTo>
                  <a:cubicBezTo>
                    <a:pt x="80" y="44"/>
                    <a:pt x="77" y="41"/>
                    <a:pt x="74" y="41"/>
                  </a:cubicBezTo>
                  <a:close/>
                  <a:moveTo>
                    <a:pt x="26" y="41"/>
                  </a:moveTo>
                  <a:cubicBezTo>
                    <a:pt x="26" y="41"/>
                    <a:pt x="26" y="41"/>
                    <a:pt x="26" y="41"/>
                  </a:cubicBezTo>
                  <a:moveTo>
                    <a:pt x="74" y="41"/>
                  </a:moveTo>
                  <a:cubicBezTo>
                    <a:pt x="75" y="24"/>
                    <a:pt x="75" y="24"/>
                    <a:pt x="75" y="24"/>
                  </a:cubicBezTo>
                  <a:cubicBezTo>
                    <a:pt x="75" y="11"/>
                    <a:pt x="64" y="0"/>
                    <a:pt x="50" y="0"/>
                  </a:cubicBezTo>
                  <a:cubicBezTo>
                    <a:pt x="37" y="0"/>
                    <a:pt x="26" y="11"/>
                    <a:pt x="26" y="24"/>
                  </a:cubicBezTo>
                  <a:cubicBezTo>
                    <a:pt x="26" y="41"/>
                    <a:pt x="26" y="41"/>
                    <a:pt x="26" y="41"/>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sp>
        <p:nvSpPr>
          <p:cNvPr id="281" name="Plus Sign 280">
            <a:extLst>
              <a:ext uri="{FF2B5EF4-FFF2-40B4-BE49-F238E27FC236}">
                <a16:creationId xmlns:a16="http://schemas.microsoft.com/office/drawing/2014/main" id="{77511987-1F6C-419B-B8B4-8F16EEB13591}"/>
              </a:ext>
            </a:extLst>
          </p:cNvPr>
          <p:cNvSpPr/>
          <p:nvPr/>
        </p:nvSpPr>
        <p:spPr>
          <a:xfrm>
            <a:off x="-17119843" y="3573333"/>
            <a:ext cx="476032" cy="476032"/>
          </a:xfrm>
          <a:prstGeom prst="mathPlus">
            <a:avLst>
              <a:gd name="adj1" fmla="val 10818"/>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grpSp>
        <p:nvGrpSpPr>
          <p:cNvPr id="286" name="Group 285">
            <a:extLst>
              <a:ext uri="{FF2B5EF4-FFF2-40B4-BE49-F238E27FC236}">
                <a16:creationId xmlns:a16="http://schemas.microsoft.com/office/drawing/2014/main" id="{4B90B8B4-6C7E-427F-B7B5-288F0553E348}"/>
              </a:ext>
            </a:extLst>
          </p:cNvPr>
          <p:cNvGrpSpPr/>
          <p:nvPr/>
        </p:nvGrpSpPr>
        <p:grpSpPr>
          <a:xfrm>
            <a:off x="-14002752" y="3256811"/>
            <a:ext cx="893434" cy="1248030"/>
            <a:chOff x="4238981" y="1975334"/>
            <a:chExt cx="664250" cy="927886"/>
          </a:xfrm>
        </p:grpSpPr>
        <p:grpSp>
          <p:nvGrpSpPr>
            <p:cNvPr id="7" name="Group 4">
              <a:extLst>
                <a:ext uri="{FF2B5EF4-FFF2-40B4-BE49-F238E27FC236}">
                  <a16:creationId xmlns:a16="http://schemas.microsoft.com/office/drawing/2014/main" id="{59429E90-AFDE-4B6E-9D84-C15486C6069F}"/>
                </a:ext>
              </a:extLst>
            </p:cNvPr>
            <p:cNvGrpSpPr>
              <a:grpSpLocks noChangeAspect="1"/>
            </p:cNvGrpSpPr>
            <p:nvPr/>
          </p:nvGrpSpPr>
          <p:grpSpPr bwMode="auto">
            <a:xfrm>
              <a:off x="4238981" y="1975334"/>
              <a:ext cx="664250" cy="927886"/>
              <a:chOff x="1070" y="242"/>
              <a:chExt cx="708" cy="989"/>
            </a:xfrm>
          </p:grpSpPr>
          <p:sp>
            <p:nvSpPr>
              <p:cNvPr id="12" name="Line 5">
                <a:extLst>
                  <a:ext uri="{FF2B5EF4-FFF2-40B4-BE49-F238E27FC236}">
                    <a16:creationId xmlns:a16="http://schemas.microsoft.com/office/drawing/2014/main" id="{3176CA63-B4EC-496D-BE93-E805F585E4D8}"/>
                  </a:ext>
                </a:extLst>
              </p:cNvPr>
              <p:cNvSpPr>
                <a:spLocks noChangeShapeType="1"/>
              </p:cNvSpPr>
              <p:nvPr/>
            </p:nvSpPr>
            <p:spPr bwMode="auto">
              <a:xfrm flipH="1">
                <a:off x="1070" y="390"/>
                <a:ext cx="708"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3" name="Freeform 6">
                <a:extLst>
                  <a:ext uri="{FF2B5EF4-FFF2-40B4-BE49-F238E27FC236}">
                    <a16:creationId xmlns:a16="http://schemas.microsoft.com/office/drawing/2014/main" id="{BF875158-F03C-4D04-A57A-FCC26E8E86A9}"/>
                  </a:ext>
                </a:extLst>
              </p:cNvPr>
              <p:cNvSpPr>
                <a:spLocks/>
              </p:cNvSpPr>
              <p:nvPr/>
            </p:nvSpPr>
            <p:spPr bwMode="auto">
              <a:xfrm>
                <a:off x="1070" y="242"/>
                <a:ext cx="708" cy="989"/>
              </a:xfrm>
              <a:custGeom>
                <a:avLst/>
                <a:gdLst>
                  <a:gd name="T0" fmla="*/ 708 w 708"/>
                  <a:gd name="T1" fmla="*/ 539 h 989"/>
                  <a:gd name="T2" fmla="*/ 708 w 708"/>
                  <a:gd name="T3" fmla="*/ 0 h 989"/>
                  <a:gd name="T4" fmla="*/ 0 w 708"/>
                  <a:gd name="T5" fmla="*/ 0 h 989"/>
                  <a:gd name="T6" fmla="*/ 0 w 708"/>
                  <a:gd name="T7" fmla="*/ 989 h 989"/>
                </a:gdLst>
                <a:ahLst/>
                <a:cxnLst>
                  <a:cxn ang="0">
                    <a:pos x="T0" y="T1"/>
                  </a:cxn>
                  <a:cxn ang="0">
                    <a:pos x="T2" y="T3"/>
                  </a:cxn>
                  <a:cxn ang="0">
                    <a:pos x="T4" y="T5"/>
                  </a:cxn>
                  <a:cxn ang="0">
                    <a:pos x="T6" y="T7"/>
                  </a:cxn>
                </a:cxnLst>
                <a:rect l="0" t="0" r="r" b="b"/>
                <a:pathLst>
                  <a:path w="708" h="989">
                    <a:moveTo>
                      <a:pt x="708" y="539"/>
                    </a:moveTo>
                    <a:lnTo>
                      <a:pt x="708" y="0"/>
                    </a:lnTo>
                    <a:lnTo>
                      <a:pt x="0" y="0"/>
                    </a:lnTo>
                    <a:lnTo>
                      <a:pt x="0" y="989"/>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4" name="Freeform 7">
                <a:extLst>
                  <a:ext uri="{FF2B5EF4-FFF2-40B4-BE49-F238E27FC236}">
                    <a16:creationId xmlns:a16="http://schemas.microsoft.com/office/drawing/2014/main" id="{A8D43480-8DCA-4BE9-A1AA-DDE1334FB46E}"/>
                  </a:ext>
                </a:extLst>
              </p:cNvPr>
              <p:cNvSpPr>
                <a:spLocks/>
              </p:cNvSpPr>
              <p:nvPr/>
            </p:nvSpPr>
            <p:spPr bwMode="auto">
              <a:xfrm>
                <a:off x="1183" y="1165"/>
                <a:ext cx="595" cy="57"/>
              </a:xfrm>
              <a:custGeom>
                <a:avLst/>
                <a:gdLst>
                  <a:gd name="T0" fmla="*/ 0 w 595"/>
                  <a:gd name="T1" fmla="*/ 57 h 57"/>
                  <a:gd name="T2" fmla="*/ 595 w 595"/>
                  <a:gd name="T3" fmla="*/ 57 h 57"/>
                  <a:gd name="T4" fmla="*/ 595 w 595"/>
                  <a:gd name="T5" fmla="*/ 0 h 57"/>
                </a:gdLst>
                <a:ahLst/>
                <a:cxnLst>
                  <a:cxn ang="0">
                    <a:pos x="T0" y="T1"/>
                  </a:cxn>
                  <a:cxn ang="0">
                    <a:pos x="T2" y="T3"/>
                  </a:cxn>
                  <a:cxn ang="0">
                    <a:pos x="T4" y="T5"/>
                  </a:cxn>
                </a:cxnLst>
                <a:rect l="0" t="0" r="r" b="b"/>
                <a:pathLst>
                  <a:path w="595" h="57">
                    <a:moveTo>
                      <a:pt x="0" y="57"/>
                    </a:moveTo>
                    <a:lnTo>
                      <a:pt x="595" y="57"/>
                    </a:lnTo>
                    <a:lnTo>
                      <a:pt x="595" y="0"/>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 name="Line 8">
                <a:extLst>
                  <a:ext uri="{FF2B5EF4-FFF2-40B4-BE49-F238E27FC236}">
                    <a16:creationId xmlns:a16="http://schemas.microsoft.com/office/drawing/2014/main" id="{5FE5BA80-E4DC-41F1-8CDF-0F45E971F340}"/>
                  </a:ext>
                </a:extLst>
              </p:cNvPr>
              <p:cNvSpPr>
                <a:spLocks noChangeShapeType="1"/>
              </p:cNvSpPr>
              <p:nvPr/>
            </p:nvSpPr>
            <p:spPr bwMode="auto">
              <a:xfrm flipH="1">
                <a:off x="1345" y="620"/>
                <a:ext cx="345"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7" name="Line 10">
                <a:extLst>
                  <a:ext uri="{FF2B5EF4-FFF2-40B4-BE49-F238E27FC236}">
                    <a16:creationId xmlns:a16="http://schemas.microsoft.com/office/drawing/2014/main" id="{18DFC984-D33C-4F13-BD3D-DB104D6F5A87}"/>
                  </a:ext>
                </a:extLst>
              </p:cNvPr>
              <p:cNvSpPr>
                <a:spLocks noChangeShapeType="1"/>
              </p:cNvSpPr>
              <p:nvPr/>
            </p:nvSpPr>
            <p:spPr bwMode="auto">
              <a:xfrm flipH="1">
                <a:off x="1343" y="760"/>
                <a:ext cx="347"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9" name="Line 12">
                <a:extLst>
                  <a:ext uri="{FF2B5EF4-FFF2-40B4-BE49-F238E27FC236}">
                    <a16:creationId xmlns:a16="http://schemas.microsoft.com/office/drawing/2014/main" id="{FFD25F08-A9B8-4430-8C6A-563B8449A8C3}"/>
                  </a:ext>
                </a:extLst>
              </p:cNvPr>
              <p:cNvSpPr>
                <a:spLocks noChangeShapeType="1"/>
              </p:cNvSpPr>
              <p:nvPr/>
            </p:nvSpPr>
            <p:spPr bwMode="auto">
              <a:xfrm flipH="1">
                <a:off x="1337" y="900"/>
                <a:ext cx="353"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3" name="Line 14">
                <a:extLst>
                  <a:ext uri="{FF2B5EF4-FFF2-40B4-BE49-F238E27FC236}">
                    <a16:creationId xmlns:a16="http://schemas.microsoft.com/office/drawing/2014/main" id="{4143FAC5-165B-4E13-9BF1-15DDCF798200}"/>
                  </a:ext>
                </a:extLst>
              </p:cNvPr>
              <p:cNvSpPr>
                <a:spLocks noChangeShapeType="1"/>
              </p:cNvSpPr>
              <p:nvPr/>
            </p:nvSpPr>
            <p:spPr bwMode="auto">
              <a:xfrm flipH="1">
                <a:off x="1345" y="1038"/>
                <a:ext cx="345"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27" name="Line 17">
                <a:extLst>
                  <a:ext uri="{FF2B5EF4-FFF2-40B4-BE49-F238E27FC236}">
                    <a16:creationId xmlns:a16="http://schemas.microsoft.com/office/drawing/2014/main" id="{35F177CD-31DC-46C7-9721-4573E0A5F76C}"/>
                  </a:ext>
                </a:extLst>
              </p:cNvPr>
              <p:cNvSpPr>
                <a:spLocks noChangeShapeType="1"/>
              </p:cNvSpPr>
              <p:nvPr/>
            </p:nvSpPr>
            <p:spPr bwMode="auto">
              <a:xfrm flipH="1">
                <a:off x="1499" y="323"/>
                <a:ext cx="191"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sp>
          <p:nvSpPr>
            <p:cNvPr id="282" name="Rectangle 281">
              <a:extLst>
                <a:ext uri="{FF2B5EF4-FFF2-40B4-BE49-F238E27FC236}">
                  <a16:creationId xmlns:a16="http://schemas.microsoft.com/office/drawing/2014/main" id="{B0878A87-93E6-4029-8910-D3811D3C729B}"/>
                </a:ext>
              </a:extLst>
            </p:cNvPr>
            <p:cNvSpPr/>
            <p:nvPr/>
          </p:nvSpPr>
          <p:spPr>
            <a:xfrm>
              <a:off x="4344998" y="2297997"/>
              <a:ext cx="72448" cy="72448"/>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83" name="Rectangle 282">
              <a:extLst>
                <a:ext uri="{FF2B5EF4-FFF2-40B4-BE49-F238E27FC236}">
                  <a16:creationId xmlns:a16="http://schemas.microsoft.com/office/drawing/2014/main" id="{63749C2E-3127-4FF3-B775-FC1C3CBCE728}"/>
                </a:ext>
              </a:extLst>
            </p:cNvPr>
            <p:cNvSpPr/>
            <p:nvPr/>
          </p:nvSpPr>
          <p:spPr>
            <a:xfrm>
              <a:off x="4347249" y="2429962"/>
              <a:ext cx="72448" cy="72448"/>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84" name="Rectangle 283">
              <a:extLst>
                <a:ext uri="{FF2B5EF4-FFF2-40B4-BE49-F238E27FC236}">
                  <a16:creationId xmlns:a16="http://schemas.microsoft.com/office/drawing/2014/main" id="{6118870F-AAEB-4D32-9005-B131F8CBF031}"/>
                </a:ext>
              </a:extLst>
            </p:cNvPr>
            <p:cNvSpPr/>
            <p:nvPr/>
          </p:nvSpPr>
          <p:spPr>
            <a:xfrm>
              <a:off x="4353003" y="2556450"/>
              <a:ext cx="72448" cy="72448"/>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85" name="Rectangle 284">
              <a:extLst>
                <a:ext uri="{FF2B5EF4-FFF2-40B4-BE49-F238E27FC236}">
                  <a16:creationId xmlns:a16="http://schemas.microsoft.com/office/drawing/2014/main" id="{E74629A7-8B91-49F8-ADF8-3F0C0E3998D4}"/>
                </a:ext>
              </a:extLst>
            </p:cNvPr>
            <p:cNvSpPr/>
            <p:nvPr/>
          </p:nvSpPr>
          <p:spPr>
            <a:xfrm>
              <a:off x="4353003" y="2681741"/>
              <a:ext cx="72448" cy="72448"/>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sp>
        <p:nvSpPr>
          <p:cNvPr id="5" name="Equals 4">
            <a:extLst>
              <a:ext uri="{FF2B5EF4-FFF2-40B4-BE49-F238E27FC236}">
                <a16:creationId xmlns:a16="http://schemas.microsoft.com/office/drawing/2014/main" id="{AC3C4EC5-E8F7-4C41-A70A-D9ECD742A0AF}"/>
              </a:ext>
            </a:extLst>
          </p:cNvPr>
          <p:cNvSpPr/>
          <p:nvPr/>
        </p:nvSpPr>
        <p:spPr>
          <a:xfrm>
            <a:off x="-2412076" y="3563691"/>
            <a:ext cx="480282" cy="537664"/>
          </a:xfrm>
          <a:prstGeom prst="mathEqual">
            <a:avLst>
              <a:gd name="adj1" fmla="val 9742"/>
              <a:gd name="adj2" fmla="val 1864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002D43"/>
              </a:solidFill>
              <a:latin typeface="Arial"/>
            </a:endParaRPr>
          </a:p>
        </p:txBody>
      </p:sp>
      <p:sp>
        <p:nvSpPr>
          <p:cNvPr id="765" name="TextBox 764">
            <a:extLst>
              <a:ext uri="{FF2B5EF4-FFF2-40B4-BE49-F238E27FC236}">
                <a16:creationId xmlns:a16="http://schemas.microsoft.com/office/drawing/2014/main" id="{7DA27146-FA7A-4368-B9E9-E6882130795C}"/>
              </a:ext>
            </a:extLst>
          </p:cNvPr>
          <p:cNvSpPr txBox="1"/>
          <p:nvPr/>
        </p:nvSpPr>
        <p:spPr>
          <a:xfrm>
            <a:off x="7063014" y="2661711"/>
            <a:ext cx="4993424" cy="535531"/>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defTabSz="731520">
              <a:lnSpc>
                <a:spcPct val="90000"/>
              </a:lnSpc>
              <a:spcBef>
                <a:spcPts val="2400"/>
              </a:spcBef>
              <a:defRPr sz="3200" b="0">
                <a:solidFill>
                  <a:schemeClr val="bg2"/>
                </a:solidFill>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Lacks fine detail</a:t>
            </a:r>
          </a:p>
        </p:txBody>
      </p:sp>
      <p:sp>
        <p:nvSpPr>
          <p:cNvPr id="766" name="TextBox 765">
            <a:extLst>
              <a:ext uri="{FF2B5EF4-FFF2-40B4-BE49-F238E27FC236}">
                <a16:creationId xmlns:a16="http://schemas.microsoft.com/office/drawing/2014/main" id="{A8F82BDD-6E3F-4140-B42C-A1409C9207AD}"/>
              </a:ext>
            </a:extLst>
          </p:cNvPr>
          <p:cNvSpPr txBox="1"/>
          <p:nvPr/>
        </p:nvSpPr>
        <p:spPr>
          <a:xfrm>
            <a:off x="7063014" y="3550238"/>
            <a:ext cx="6016144" cy="978729"/>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defTabSz="731520">
              <a:lnSpc>
                <a:spcPct val="90000"/>
              </a:lnSpc>
              <a:spcBef>
                <a:spcPts val="2400"/>
              </a:spcBef>
              <a:defRPr sz="3200" b="0">
                <a:solidFill>
                  <a:schemeClr val="bg2"/>
                </a:solidFill>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Recognizable, but not exactly what was asked for</a:t>
            </a:r>
          </a:p>
        </p:txBody>
      </p:sp>
      <p:sp>
        <p:nvSpPr>
          <p:cNvPr id="767" name="TextBox 766">
            <a:extLst>
              <a:ext uri="{FF2B5EF4-FFF2-40B4-BE49-F238E27FC236}">
                <a16:creationId xmlns:a16="http://schemas.microsoft.com/office/drawing/2014/main" id="{6AC4829D-E5EB-4692-837A-2016A5086811}"/>
              </a:ext>
            </a:extLst>
          </p:cNvPr>
          <p:cNvSpPr txBox="1"/>
          <p:nvPr/>
        </p:nvSpPr>
        <p:spPr>
          <a:xfrm>
            <a:off x="7063014" y="4931209"/>
            <a:ext cx="6016144" cy="535531"/>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defTabSz="731520">
              <a:lnSpc>
                <a:spcPct val="90000"/>
              </a:lnSpc>
              <a:spcBef>
                <a:spcPts val="2400"/>
              </a:spcBef>
              <a:defRPr sz="3200" b="0">
                <a:solidFill>
                  <a:schemeClr val="bg2"/>
                </a:solidFill>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Easy to modify and extend</a:t>
            </a:r>
          </a:p>
        </p:txBody>
      </p:sp>
      <p:grpSp>
        <p:nvGrpSpPr>
          <p:cNvPr id="793" name="Group 792">
            <a:extLst>
              <a:ext uri="{FF2B5EF4-FFF2-40B4-BE49-F238E27FC236}">
                <a16:creationId xmlns:a16="http://schemas.microsoft.com/office/drawing/2014/main" id="{27F22F88-35BE-4E38-A8C3-9B7968F26F09}"/>
              </a:ext>
            </a:extLst>
          </p:cNvPr>
          <p:cNvGrpSpPr/>
          <p:nvPr/>
        </p:nvGrpSpPr>
        <p:grpSpPr>
          <a:xfrm flipH="1">
            <a:off x="4871331" y="3049505"/>
            <a:ext cx="328960" cy="197595"/>
            <a:chOff x="1003302" y="1140739"/>
            <a:chExt cx="422879" cy="243562"/>
          </a:xfrm>
          <a:solidFill>
            <a:schemeClr val="accent1"/>
          </a:solidFill>
        </p:grpSpPr>
        <p:sp>
          <p:nvSpPr>
            <p:cNvPr id="801" name="Rectangle 800">
              <a:extLst>
                <a:ext uri="{FF2B5EF4-FFF2-40B4-BE49-F238E27FC236}">
                  <a16:creationId xmlns:a16="http://schemas.microsoft.com/office/drawing/2014/main" id="{CD1AC65B-ED9E-4316-A1F2-F4CEA712EA27}"/>
                </a:ext>
              </a:extLst>
            </p:cNvPr>
            <p:cNvSpPr/>
            <p:nvPr/>
          </p:nvSpPr>
          <p:spPr>
            <a:xfrm>
              <a:off x="1003302" y="1181102"/>
              <a:ext cx="422879"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03" name="Freeform: Shape 802">
              <a:extLst>
                <a:ext uri="{FF2B5EF4-FFF2-40B4-BE49-F238E27FC236}">
                  <a16:creationId xmlns:a16="http://schemas.microsoft.com/office/drawing/2014/main" id="{C016EBD2-FE3E-45C1-90C7-C84D00BB3B71}"/>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04" name="Freeform: Shape 803">
              <a:extLst>
                <a:ext uri="{FF2B5EF4-FFF2-40B4-BE49-F238E27FC236}">
                  <a16:creationId xmlns:a16="http://schemas.microsoft.com/office/drawing/2014/main" id="{BDB3B1A3-665A-42DD-9BEC-0291760A5C2E}"/>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805" name="Group 804">
            <a:extLst>
              <a:ext uri="{FF2B5EF4-FFF2-40B4-BE49-F238E27FC236}">
                <a16:creationId xmlns:a16="http://schemas.microsoft.com/office/drawing/2014/main" id="{D0B74452-E3E4-433B-82E5-C60C99D29F29}"/>
              </a:ext>
            </a:extLst>
          </p:cNvPr>
          <p:cNvGrpSpPr/>
          <p:nvPr/>
        </p:nvGrpSpPr>
        <p:grpSpPr>
          <a:xfrm flipH="1">
            <a:off x="4879731" y="2713931"/>
            <a:ext cx="159142" cy="197595"/>
            <a:chOff x="1221603" y="1140739"/>
            <a:chExt cx="204578" cy="243562"/>
          </a:xfrm>
          <a:solidFill>
            <a:schemeClr val="accent2"/>
          </a:solidFill>
        </p:grpSpPr>
        <p:sp>
          <p:nvSpPr>
            <p:cNvPr id="810" name="Rectangle 809">
              <a:extLst>
                <a:ext uri="{FF2B5EF4-FFF2-40B4-BE49-F238E27FC236}">
                  <a16:creationId xmlns:a16="http://schemas.microsoft.com/office/drawing/2014/main" id="{BD0AD63C-F606-4032-9F58-F67BCCE6F027}"/>
                </a:ext>
              </a:extLst>
            </p:cNvPr>
            <p:cNvSpPr/>
            <p:nvPr/>
          </p:nvSpPr>
          <p:spPr>
            <a:xfrm>
              <a:off x="1221603" y="1181102"/>
              <a:ext cx="204578"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11" name="Freeform: Shape 810">
              <a:extLst>
                <a:ext uri="{FF2B5EF4-FFF2-40B4-BE49-F238E27FC236}">
                  <a16:creationId xmlns:a16="http://schemas.microsoft.com/office/drawing/2014/main" id="{89640DCC-799F-421F-8D6D-2906167B2B2E}"/>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812" name="Group 811">
            <a:extLst>
              <a:ext uri="{FF2B5EF4-FFF2-40B4-BE49-F238E27FC236}">
                <a16:creationId xmlns:a16="http://schemas.microsoft.com/office/drawing/2014/main" id="{EB3D63E4-663C-45DA-A8B1-C65ED8245D8F}"/>
              </a:ext>
            </a:extLst>
          </p:cNvPr>
          <p:cNvGrpSpPr/>
          <p:nvPr/>
        </p:nvGrpSpPr>
        <p:grpSpPr>
          <a:xfrm flipH="1">
            <a:off x="5358400" y="3376835"/>
            <a:ext cx="483645" cy="199822"/>
            <a:chOff x="3952949" y="2641232"/>
            <a:chExt cx="307940" cy="127228"/>
          </a:xfrm>
          <a:solidFill>
            <a:schemeClr val="accent2"/>
          </a:solidFill>
        </p:grpSpPr>
        <p:sp>
          <p:nvSpPr>
            <p:cNvPr id="813" name="Rectangle 812">
              <a:extLst>
                <a:ext uri="{FF2B5EF4-FFF2-40B4-BE49-F238E27FC236}">
                  <a16:creationId xmlns:a16="http://schemas.microsoft.com/office/drawing/2014/main" id="{D55DE33F-8CB2-4232-A627-F32292A671A7}"/>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14" name="Freeform: Shape 813">
              <a:extLst>
                <a:ext uri="{FF2B5EF4-FFF2-40B4-BE49-F238E27FC236}">
                  <a16:creationId xmlns:a16="http://schemas.microsoft.com/office/drawing/2014/main" id="{279C5507-94A7-4E0C-9015-E95E26C2FDBF}"/>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15" name="Freeform: Shape 814">
              <a:extLst>
                <a:ext uri="{FF2B5EF4-FFF2-40B4-BE49-F238E27FC236}">
                  <a16:creationId xmlns:a16="http://schemas.microsoft.com/office/drawing/2014/main" id="{DE531D20-8ECE-4A82-A188-E995D43ACA0B}"/>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16" name="Freeform: Shape 815">
              <a:extLst>
                <a:ext uri="{FF2B5EF4-FFF2-40B4-BE49-F238E27FC236}">
                  <a16:creationId xmlns:a16="http://schemas.microsoft.com/office/drawing/2014/main" id="{497FDEF2-FE5F-4F76-8285-B0CA9A59FB0D}"/>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818" name="Group 817">
            <a:extLst>
              <a:ext uri="{FF2B5EF4-FFF2-40B4-BE49-F238E27FC236}">
                <a16:creationId xmlns:a16="http://schemas.microsoft.com/office/drawing/2014/main" id="{78432CFF-0F9A-4E0A-A797-7D5A3E0E58D5}"/>
              </a:ext>
            </a:extLst>
          </p:cNvPr>
          <p:cNvGrpSpPr/>
          <p:nvPr/>
        </p:nvGrpSpPr>
        <p:grpSpPr>
          <a:xfrm flipH="1">
            <a:off x="5358400" y="3211304"/>
            <a:ext cx="483645" cy="199822"/>
            <a:chOff x="3952949" y="2641232"/>
            <a:chExt cx="307940" cy="127228"/>
          </a:xfrm>
          <a:solidFill>
            <a:schemeClr val="accent2"/>
          </a:solidFill>
        </p:grpSpPr>
        <p:sp>
          <p:nvSpPr>
            <p:cNvPr id="819" name="Rectangle 818">
              <a:extLst>
                <a:ext uri="{FF2B5EF4-FFF2-40B4-BE49-F238E27FC236}">
                  <a16:creationId xmlns:a16="http://schemas.microsoft.com/office/drawing/2014/main" id="{167BFCC4-3E65-4F8A-8BB3-26E16FD76FA5}"/>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20" name="Freeform: Shape 819">
              <a:extLst>
                <a:ext uri="{FF2B5EF4-FFF2-40B4-BE49-F238E27FC236}">
                  <a16:creationId xmlns:a16="http://schemas.microsoft.com/office/drawing/2014/main" id="{300CA6E7-355D-4A62-B575-108F0F4CB567}"/>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21" name="Freeform: Shape 820">
              <a:extLst>
                <a:ext uri="{FF2B5EF4-FFF2-40B4-BE49-F238E27FC236}">
                  <a16:creationId xmlns:a16="http://schemas.microsoft.com/office/drawing/2014/main" id="{2F86FC4E-B194-4E28-838B-841929D6951B}"/>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22" name="Freeform: Shape 821">
              <a:extLst>
                <a:ext uri="{FF2B5EF4-FFF2-40B4-BE49-F238E27FC236}">
                  <a16:creationId xmlns:a16="http://schemas.microsoft.com/office/drawing/2014/main" id="{96C81339-8C1B-48CE-BB2D-85D4C99DEEF7}"/>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823" name="Group 822">
            <a:extLst>
              <a:ext uri="{FF2B5EF4-FFF2-40B4-BE49-F238E27FC236}">
                <a16:creationId xmlns:a16="http://schemas.microsoft.com/office/drawing/2014/main" id="{DA93ABA2-25DF-4DDA-8A1B-925EDFE4BE0C}"/>
              </a:ext>
            </a:extLst>
          </p:cNvPr>
          <p:cNvGrpSpPr/>
          <p:nvPr/>
        </p:nvGrpSpPr>
        <p:grpSpPr>
          <a:xfrm flipH="1">
            <a:off x="5197256" y="3043881"/>
            <a:ext cx="483645" cy="199822"/>
            <a:chOff x="3952949" y="2641232"/>
            <a:chExt cx="307940" cy="127228"/>
          </a:xfrm>
          <a:solidFill>
            <a:schemeClr val="accent2"/>
          </a:solidFill>
        </p:grpSpPr>
        <p:sp>
          <p:nvSpPr>
            <p:cNvPr id="824" name="Rectangle 823">
              <a:extLst>
                <a:ext uri="{FF2B5EF4-FFF2-40B4-BE49-F238E27FC236}">
                  <a16:creationId xmlns:a16="http://schemas.microsoft.com/office/drawing/2014/main" id="{58E87D2B-9BAA-4DC2-AF5C-E2B467FE02F7}"/>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25" name="Freeform: Shape 824">
              <a:extLst>
                <a:ext uri="{FF2B5EF4-FFF2-40B4-BE49-F238E27FC236}">
                  <a16:creationId xmlns:a16="http://schemas.microsoft.com/office/drawing/2014/main" id="{8F92E4F8-A596-4BB9-8B34-005CD22D9BD9}"/>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26" name="Freeform: Shape 825">
              <a:extLst>
                <a:ext uri="{FF2B5EF4-FFF2-40B4-BE49-F238E27FC236}">
                  <a16:creationId xmlns:a16="http://schemas.microsoft.com/office/drawing/2014/main" id="{40406A82-F209-4348-A0EB-B18D1EFA2430}"/>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27" name="Freeform: Shape 826">
              <a:extLst>
                <a:ext uri="{FF2B5EF4-FFF2-40B4-BE49-F238E27FC236}">
                  <a16:creationId xmlns:a16="http://schemas.microsoft.com/office/drawing/2014/main" id="{B28AE101-8A46-4081-B4B9-AF9C19A8E2CA}"/>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828" name="Group 827">
            <a:extLst>
              <a:ext uri="{FF2B5EF4-FFF2-40B4-BE49-F238E27FC236}">
                <a16:creationId xmlns:a16="http://schemas.microsoft.com/office/drawing/2014/main" id="{B2EF598C-4CAB-4BB3-8692-336FF9F9A462}"/>
              </a:ext>
            </a:extLst>
          </p:cNvPr>
          <p:cNvGrpSpPr/>
          <p:nvPr/>
        </p:nvGrpSpPr>
        <p:grpSpPr>
          <a:xfrm flipH="1">
            <a:off x="5197256" y="2877752"/>
            <a:ext cx="483645" cy="199822"/>
            <a:chOff x="3952949" y="2641232"/>
            <a:chExt cx="307940" cy="127228"/>
          </a:xfrm>
          <a:solidFill>
            <a:schemeClr val="accent2"/>
          </a:solidFill>
        </p:grpSpPr>
        <p:sp>
          <p:nvSpPr>
            <p:cNvPr id="829" name="Rectangle 828">
              <a:extLst>
                <a:ext uri="{FF2B5EF4-FFF2-40B4-BE49-F238E27FC236}">
                  <a16:creationId xmlns:a16="http://schemas.microsoft.com/office/drawing/2014/main" id="{CD41891F-5F5F-437C-98C8-C75A5E2092F5}"/>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830" name="Freeform: Shape 829">
              <a:extLst>
                <a:ext uri="{FF2B5EF4-FFF2-40B4-BE49-F238E27FC236}">
                  <a16:creationId xmlns:a16="http://schemas.microsoft.com/office/drawing/2014/main" id="{04E3A598-66D0-41CA-91E4-83E2219585E3}"/>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831" name="Freeform: Shape 830">
              <a:extLst>
                <a:ext uri="{FF2B5EF4-FFF2-40B4-BE49-F238E27FC236}">
                  <a16:creationId xmlns:a16="http://schemas.microsoft.com/office/drawing/2014/main" id="{8BC99BDA-91EE-474C-A3AF-D1FD1D8937B9}"/>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832" name="Freeform: Shape 831">
              <a:extLst>
                <a:ext uri="{FF2B5EF4-FFF2-40B4-BE49-F238E27FC236}">
                  <a16:creationId xmlns:a16="http://schemas.microsoft.com/office/drawing/2014/main" id="{D6914CF5-86C5-41D0-BD1C-91486AD357E0}"/>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833" name="Group 832">
            <a:extLst>
              <a:ext uri="{FF2B5EF4-FFF2-40B4-BE49-F238E27FC236}">
                <a16:creationId xmlns:a16="http://schemas.microsoft.com/office/drawing/2014/main" id="{52F20B3B-449E-44E6-8A0C-EC5280727DB0}"/>
              </a:ext>
            </a:extLst>
          </p:cNvPr>
          <p:cNvGrpSpPr/>
          <p:nvPr/>
        </p:nvGrpSpPr>
        <p:grpSpPr>
          <a:xfrm flipH="1">
            <a:off x="5038091" y="2711704"/>
            <a:ext cx="483645" cy="199822"/>
            <a:chOff x="3952949" y="2641232"/>
            <a:chExt cx="307940" cy="127228"/>
          </a:xfrm>
          <a:solidFill>
            <a:schemeClr val="accent2"/>
          </a:solidFill>
        </p:grpSpPr>
        <p:sp>
          <p:nvSpPr>
            <p:cNvPr id="834" name="Rectangle 833">
              <a:extLst>
                <a:ext uri="{FF2B5EF4-FFF2-40B4-BE49-F238E27FC236}">
                  <a16:creationId xmlns:a16="http://schemas.microsoft.com/office/drawing/2014/main" id="{300A7260-D094-459D-9958-3F7FB03A6266}"/>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35" name="Freeform: Shape 834">
              <a:extLst>
                <a:ext uri="{FF2B5EF4-FFF2-40B4-BE49-F238E27FC236}">
                  <a16:creationId xmlns:a16="http://schemas.microsoft.com/office/drawing/2014/main" id="{9AD90A3B-E210-4E5A-A3A2-A41A7A865DDB}"/>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37" name="Freeform: Shape 836">
              <a:extLst>
                <a:ext uri="{FF2B5EF4-FFF2-40B4-BE49-F238E27FC236}">
                  <a16:creationId xmlns:a16="http://schemas.microsoft.com/office/drawing/2014/main" id="{DC4F14F3-CBB7-4130-8FBC-C35EF96834C3}"/>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38" name="Freeform: Shape 837">
              <a:extLst>
                <a:ext uri="{FF2B5EF4-FFF2-40B4-BE49-F238E27FC236}">
                  <a16:creationId xmlns:a16="http://schemas.microsoft.com/office/drawing/2014/main" id="{F0CF75BB-9C78-4E69-A4AE-9DF7ED110C07}"/>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839" name="Group 838">
            <a:extLst>
              <a:ext uri="{FF2B5EF4-FFF2-40B4-BE49-F238E27FC236}">
                <a16:creationId xmlns:a16="http://schemas.microsoft.com/office/drawing/2014/main" id="{2542471A-C192-43DF-8C05-D97467C41560}"/>
              </a:ext>
            </a:extLst>
          </p:cNvPr>
          <p:cNvGrpSpPr/>
          <p:nvPr/>
        </p:nvGrpSpPr>
        <p:grpSpPr>
          <a:xfrm flipH="1">
            <a:off x="5038312" y="2546273"/>
            <a:ext cx="483645" cy="199822"/>
            <a:chOff x="3952949" y="2641232"/>
            <a:chExt cx="307940" cy="127228"/>
          </a:xfrm>
          <a:solidFill>
            <a:schemeClr val="accent2"/>
          </a:solidFill>
        </p:grpSpPr>
        <p:sp>
          <p:nvSpPr>
            <p:cNvPr id="840" name="Rectangle 839">
              <a:extLst>
                <a:ext uri="{FF2B5EF4-FFF2-40B4-BE49-F238E27FC236}">
                  <a16:creationId xmlns:a16="http://schemas.microsoft.com/office/drawing/2014/main" id="{4B493762-DD3B-4394-9AF3-FE5F6EBD2BC5}"/>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41" name="Freeform: Shape 840">
              <a:extLst>
                <a:ext uri="{FF2B5EF4-FFF2-40B4-BE49-F238E27FC236}">
                  <a16:creationId xmlns:a16="http://schemas.microsoft.com/office/drawing/2014/main" id="{9F837227-37E0-49DA-97DE-774AC2102217}"/>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42" name="Freeform: Shape 841">
              <a:extLst>
                <a:ext uri="{FF2B5EF4-FFF2-40B4-BE49-F238E27FC236}">
                  <a16:creationId xmlns:a16="http://schemas.microsoft.com/office/drawing/2014/main" id="{4A01866F-ECB3-40A6-88F5-0C09D0ECA48B}"/>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43" name="Freeform: Shape 842">
              <a:extLst>
                <a:ext uri="{FF2B5EF4-FFF2-40B4-BE49-F238E27FC236}">
                  <a16:creationId xmlns:a16="http://schemas.microsoft.com/office/drawing/2014/main" id="{0A0F7361-1C86-46E2-B8FA-48E8FB0C0E4C}"/>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844" name="Group 843">
            <a:extLst>
              <a:ext uri="{FF2B5EF4-FFF2-40B4-BE49-F238E27FC236}">
                <a16:creationId xmlns:a16="http://schemas.microsoft.com/office/drawing/2014/main" id="{AE1CC75A-AF22-4EC2-B346-43D2F427A24C}"/>
              </a:ext>
            </a:extLst>
          </p:cNvPr>
          <p:cNvGrpSpPr/>
          <p:nvPr/>
        </p:nvGrpSpPr>
        <p:grpSpPr>
          <a:xfrm>
            <a:off x="4037924" y="3045795"/>
            <a:ext cx="328960" cy="197595"/>
            <a:chOff x="1003302" y="1140739"/>
            <a:chExt cx="422879" cy="243562"/>
          </a:xfrm>
          <a:solidFill>
            <a:schemeClr val="accent1"/>
          </a:solidFill>
        </p:grpSpPr>
        <p:sp>
          <p:nvSpPr>
            <p:cNvPr id="845" name="Rectangle 844">
              <a:extLst>
                <a:ext uri="{FF2B5EF4-FFF2-40B4-BE49-F238E27FC236}">
                  <a16:creationId xmlns:a16="http://schemas.microsoft.com/office/drawing/2014/main" id="{633DFD42-BD67-4AE6-8868-21CDA5A26C20}"/>
                </a:ext>
              </a:extLst>
            </p:cNvPr>
            <p:cNvSpPr/>
            <p:nvPr/>
          </p:nvSpPr>
          <p:spPr>
            <a:xfrm>
              <a:off x="1003302" y="1181102"/>
              <a:ext cx="422879"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46" name="Freeform: Shape 845">
              <a:extLst>
                <a:ext uri="{FF2B5EF4-FFF2-40B4-BE49-F238E27FC236}">
                  <a16:creationId xmlns:a16="http://schemas.microsoft.com/office/drawing/2014/main" id="{E52C9F47-E2CF-41D2-9EEE-C105A9CADD88}"/>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47" name="Freeform: Shape 846">
              <a:extLst>
                <a:ext uri="{FF2B5EF4-FFF2-40B4-BE49-F238E27FC236}">
                  <a16:creationId xmlns:a16="http://schemas.microsoft.com/office/drawing/2014/main" id="{CD775FF5-074F-4B18-9EA6-2E47CC186982}"/>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848" name="Group 847">
            <a:extLst>
              <a:ext uri="{FF2B5EF4-FFF2-40B4-BE49-F238E27FC236}">
                <a16:creationId xmlns:a16="http://schemas.microsoft.com/office/drawing/2014/main" id="{59B89ACB-9F77-49B1-9CC1-50722C47FB86}"/>
              </a:ext>
            </a:extLst>
          </p:cNvPr>
          <p:cNvGrpSpPr/>
          <p:nvPr/>
        </p:nvGrpSpPr>
        <p:grpSpPr>
          <a:xfrm>
            <a:off x="4036070" y="2881262"/>
            <a:ext cx="328960" cy="197595"/>
            <a:chOff x="1003302" y="1140739"/>
            <a:chExt cx="422879" cy="243562"/>
          </a:xfrm>
          <a:solidFill>
            <a:schemeClr val="accent1"/>
          </a:solidFill>
        </p:grpSpPr>
        <p:sp>
          <p:nvSpPr>
            <p:cNvPr id="849" name="Rectangle 848">
              <a:extLst>
                <a:ext uri="{FF2B5EF4-FFF2-40B4-BE49-F238E27FC236}">
                  <a16:creationId xmlns:a16="http://schemas.microsoft.com/office/drawing/2014/main" id="{4C88C6DC-4494-4023-BEF6-78948F5D7DA1}"/>
                </a:ext>
              </a:extLst>
            </p:cNvPr>
            <p:cNvSpPr/>
            <p:nvPr/>
          </p:nvSpPr>
          <p:spPr>
            <a:xfrm>
              <a:off x="1003302" y="1181102"/>
              <a:ext cx="422879"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50" name="Freeform: Shape 849">
              <a:extLst>
                <a:ext uri="{FF2B5EF4-FFF2-40B4-BE49-F238E27FC236}">
                  <a16:creationId xmlns:a16="http://schemas.microsoft.com/office/drawing/2014/main" id="{53D7FE6B-CE99-499A-A099-1908880D6704}"/>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51" name="Freeform: Shape 850">
              <a:extLst>
                <a:ext uri="{FF2B5EF4-FFF2-40B4-BE49-F238E27FC236}">
                  <a16:creationId xmlns:a16="http://schemas.microsoft.com/office/drawing/2014/main" id="{E11D0D41-9119-4653-B690-9B352C8EBFB7}"/>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852" name="Group 851">
            <a:extLst>
              <a:ext uri="{FF2B5EF4-FFF2-40B4-BE49-F238E27FC236}">
                <a16:creationId xmlns:a16="http://schemas.microsoft.com/office/drawing/2014/main" id="{C70EB9DB-0FF6-43A5-BA10-5C5E10D6C88C}"/>
              </a:ext>
            </a:extLst>
          </p:cNvPr>
          <p:cNvGrpSpPr/>
          <p:nvPr/>
        </p:nvGrpSpPr>
        <p:grpSpPr>
          <a:xfrm flipH="1">
            <a:off x="4868523" y="2880555"/>
            <a:ext cx="328960" cy="197595"/>
            <a:chOff x="1003302" y="1140739"/>
            <a:chExt cx="422879" cy="243562"/>
          </a:xfrm>
          <a:solidFill>
            <a:schemeClr val="accent2"/>
          </a:solidFill>
        </p:grpSpPr>
        <p:sp>
          <p:nvSpPr>
            <p:cNvPr id="853" name="Rectangle 852">
              <a:extLst>
                <a:ext uri="{FF2B5EF4-FFF2-40B4-BE49-F238E27FC236}">
                  <a16:creationId xmlns:a16="http://schemas.microsoft.com/office/drawing/2014/main" id="{84D5809E-E458-49ED-8985-9D63C1E11042}"/>
                </a:ext>
              </a:extLst>
            </p:cNvPr>
            <p:cNvSpPr/>
            <p:nvPr/>
          </p:nvSpPr>
          <p:spPr>
            <a:xfrm>
              <a:off x="1003302" y="1181102"/>
              <a:ext cx="422879"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54" name="Freeform: Shape 853">
              <a:extLst>
                <a:ext uri="{FF2B5EF4-FFF2-40B4-BE49-F238E27FC236}">
                  <a16:creationId xmlns:a16="http://schemas.microsoft.com/office/drawing/2014/main" id="{52DAFC3A-21C5-40F2-9DC5-DBB3EE23C09F}"/>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55" name="Freeform: Shape 854">
              <a:extLst>
                <a:ext uri="{FF2B5EF4-FFF2-40B4-BE49-F238E27FC236}">
                  <a16:creationId xmlns:a16="http://schemas.microsoft.com/office/drawing/2014/main" id="{EF5602D1-EA91-4F9C-9C32-5EBB68E5DE6C}"/>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856" name="Group 855">
            <a:extLst>
              <a:ext uri="{FF2B5EF4-FFF2-40B4-BE49-F238E27FC236}">
                <a16:creationId xmlns:a16="http://schemas.microsoft.com/office/drawing/2014/main" id="{AF404C4E-BF28-4C43-A1C0-E643A7AC4834}"/>
              </a:ext>
            </a:extLst>
          </p:cNvPr>
          <p:cNvGrpSpPr/>
          <p:nvPr/>
        </p:nvGrpSpPr>
        <p:grpSpPr>
          <a:xfrm>
            <a:off x="4206765" y="2713931"/>
            <a:ext cx="159142" cy="197595"/>
            <a:chOff x="1221603" y="1140739"/>
            <a:chExt cx="204578" cy="243562"/>
          </a:xfrm>
          <a:solidFill>
            <a:schemeClr val="accent1"/>
          </a:solidFill>
        </p:grpSpPr>
        <p:sp>
          <p:nvSpPr>
            <p:cNvPr id="857" name="Rectangle 856">
              <a:extLst>
                <a:ext uri="{FF2B5EF4-FFF2-40B4-BE49-F238E27FC236}">
                  <a16:creationId xmlns:a16="http://schemas.microsoft.com/office/drawing/2014/main" id="{242D8437-82C1-43FD-B5AA-83DB29FD7FBC}"/>
                </a:ext>
              </a:extLst>
            </p:cNvPr>
            <p:cNvSpPr/>
            <p:nvPr/>
          </p:nvSpPr>
          <p:spPr>
            <a:xfrm>
              <a:off x="1221603" y="1181102"/>
              <a:ext cx="204578"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58" name="Freeform: Shape 857">
              <a:extLst>
                <a:ext uri="{FF2B5EF4-FFF2-40B4-BE49-F238E27FC236}">
                  <a16:creationId xmlns:a16="http://schemas.microsoft.com/office/drawing/2014/main" id="{790ED827-47F4-443E-8DD5-4B01520B2827}"/>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859" name="Group 858">
            <a:extLst>
              <a:ext uri="{FF2B5EF4-FFF2-40B4-BE49-F238E27FC236}">
                <a16:creationId xmlns:a16="http://schemas.microsoft.com/office/drawing/2014/main" id="{00A942BE-7BF1-4DE4-988D-F22363A43173}"/>
              </a:ext>
            </a:extLst>
          </p:cNvPr>
          <p:cNvGrpSpPr/>
          <p:nvPr/>
        </p:nvGrpSpPr>
        <p:grpSpPr>
          <a:xfrm>
            <a:off x="4205110" y="2548500"/>
            <a:ext cx="159142" cy="197595"/>
            <a:chOff x="1221603" y="1140739"/>
            <a:chExt cx="204578" cy="243562"/>
          </a:xfrm>
          <a:solidFill>
            <a:schemeClr val="accent1"/>
          </a:solidFill>
        </p:grpSpPr>
        <p:sp>
          <p:nvSpPr>
            <p:cNvPr id="860" name="Rectangle 859">
              <a:extLst>
                <a:ext uri="{FF2B5EF4-FFF2-40B4-BE49-F238E27FC236}">
                  <a16:creationId xmlns:a16="http://schemas.microsoft.com/office/drawing/2014/main" id="{DE5E98CE-A3FA-42AD-96BF-6FBF82120B02}"/>
                </a:ext>
              </a:extLst>
            </p:cNvPr>
            <p:cNvSpPr/>
            <p:nvPr/>
          </p:nvSpPr>
          <p:spPr>
            <a:xfrm>
              <a:off x="1221603" y="1181102"/>
              <a:ext cx="204578"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61" name="Freeform: Shape 860">
              <a:extLst>
                <a:ext uri="{FF2B5EF4-FFF2-40B4-BE49-F238E27FC236}">
                  <a16:creationId xmlns:a16="http://schemas.microsoft.com/office/drawing/2014/main" id="{68AF32EF-C900-4A12-BA5E-DF6507A50588}"/>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862" name="Group 861">
            <a:extLst>
              <a:ext uri="{FF2B5EF4-FFF2-40B4-BE49-F238E27FC236}">
                <a16:creationId xmlns:a16="http://schemas.microsoft.com/office/drawing/2014/main" id="{F7519812-2D84-419C-AD4A-CBA2F3611AD3}"/>
              </a:ext>
            </a:extLst>
          </p:cNvPr>
          <p:cNvGrpSpPr/>
          <p:nvPr/>
        </p:nvGrpSpPr>
        <p:grpSpPr>
          <a:xfrm>
            <a:off x="3403592" y="3376835"/>
            <a:ext cx="483645" cy="199822"/>
            <a:chOff x="3952949" y="2641232"/>
            <a:chExt cx="307940" cy="127228"/>
          </a:xfrm>
          <a:solidFill>
            <a:schemeClr val="accent1"/>
          </a:solidFill>
        </p:grpSpPr>
        <p:sp>
          <p:nvSpPr>
            <p:cNvPr id="863" name="Rectangle 862">
              <a:extLst>
                <a:ext uri="{FF2B5EF4-FFF2-40B4-BE49-F238E27FC236}">
                  <a16:creationId xmlns:a16="http://schemas.microsoft.com/office/drawing/2014/main" id="{0DDFA70F-97DC-4F5E-9FF0-95C3ABCF4086}"/>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64" name="Freeform: Shape 863">
              <a:extLst>
                <a:ext uri="{FF2B5EF4-FFF2-40B4-BE49-F238E27FC236}">
                  <a16:creationId xmlns:a16="http://schemas.microsoft.com/office/drawing/2014/main" id="{8B660286-9356-490E-A60F-C47355E987D7}"/>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65" name="Freeform: Shape 864">
              <a:extLst>
                <a:ext uri="{FF2B5EF4-FFF2-40B4-BE49-F238E27FC236}">
                  <a16:creationId xmlns:a16="http://schemas.microsoft.com/office/drawing/2014/main" id="{F1603246-F23A-445B-A5DB-44054797132D}"/>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66" name="Freeform: Shape 865">
              <a:extLst>
                <a:ext uri="{FF2B5EF4-FFF2-40B4-BE49-F238E27FC236}">
                  <a16:creationId xmlns:a16="http://schemas.microsoft.com/office/drawing/2014/main" id="{211C04DF-C251-4E12-B4E7-4CB5C9FA5F0F}"/>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867" name="Group 866">
            <a:extLst>
              <a:ext uri="{FF2B5EF4-FFF2-40B4-BE49-F238E27FC236}">
                <a16:creationId xmlns:a16="http://schemas.microsoft.com/office/drawing/2014/main" id="{C20713A3-5ABB-4774-9F8E-B014446B3AB8}"/>
              </a:ext>
            </a:extLst>
          </p:cNvPr>
          <p:cNvGrpSpPr/>
          <p:nvPr/>
        </p:nvGrpSpPr>
        <p:grpSpPr>
          <a:xfrm>
            <a:off x="3403592" y="3211304"/>
            <a:ext cx="483645" cy="199822"/>
            <a:chOff x="3952949" y="2641232"/>
            <a:chExt cx="307940" cy="127228"/>
          </a:xfrm>
          <a:solidFill>
            <a:schemeClr val="accent1"/>
          </a:solidFill>
        </p:grpSpPr>
        <p:sp>
          <p:nvSpPr>
            <p:cNvPr id="868" name="Rectangle 867">
              <a:extLst>
                <a:ext uri="{FF2B5EF4-FFF2-40B4-BE49-F238E27FC236}">
                  <a16:creationId xmlns:a16="http://schemas.microsoft.com/office/drawing/2014/main" id="{5087B2FC-8B87-4161-8297-0DEC310EFD1C}"/>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69" name="Freeform: Shape 868">
              <a:extLst>
                <a:ext uri="{FF2B5EF4-FFF2-40B4-BE49-F238E27FC236}">
                  <a16:creationId xmlns:a16="http://schemas.microsoft.com/office/drawing/2014/main" id="{7E594476-C29B-4178-90AE-B23D2DB7C156}"/>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70" name="Freeform: Shape 869">
              <a:extLst>
                <a:ext uri="{FF2B5EF4-FFF2-40B4-BE49-F238E27FC236}">
                  <a16:creationId xmlns:a16="http://schemas.microsoft.com/office/drawing/2014/main" id="{C5100699-2149-4925-9AEE-0B06DD6DA71D}"/>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71" name="Freeform: Shape 870">
              <a:extLst>
                <a:ext uri="{FF2B5EF4-FFF2-40B4-BE49-F238E27FC236}">
                  <a16:creationId xmlns:a16="http://schemas.microsoft.com/office/drawing/2014/main" id="{E35B331F-3BF1-404E-9EF4-76C02883C256}"/>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872" name="Group 871">
            <a:extLst>
              <a:ext uri="{FF2B5EF4-FFF2-40B4-BE49-F238E27FC236}">
                <a16:creationId xmlns:a16="http://schemas.microsoft.com/office/drawing/2014/main" id="{4A99CC32-EF4B-4FA5-BF88-5D10742BC40A}"/>
              </a:ext>
            </a:extLst>
          </p:cNvPr>
          <p:cNvGrpSpPr/>
          <p:nvPr/>
        </p:nvGrpSpPr>
        <p:grpSpPr>
          <a:xfrm>
            <a:off x="3564736" y="3043881"/>
            <a:ext cx="483645" cy="199822"/>
            <a:chOff x="3952949" y="2641232"/>
            <a:chExt cx="307940" cy="127228"/>
          </a:xfrm>
          <a:solidFill>
            <a:schemeClr val="accent1"/>
          </a:solidFill>
        </p:grpSpPr>
        <p:sp>
          <p:nvSpPr>
            <p:cNvPr id="873" name="Rectangle 872">
              <a:extLst>
                <a:ext uri="{FF2B5EF4-FFF2-40B4-BE49-F238E27FC236}">
                  <a16:creationId xmlns:a16="http://schemas.microsoft.com/office/drawing/2014/main" id="{47BC4238-E20A-4A4D-B6C9-9D0286EE95CE}"/>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74" name="Freeform: Shape 873">
              <a:extLst>
                <a:ext uri="{FF2B5EF4-FFF2-40B4-BE49-F238E27FC236}">
                  <a16:creationId xmlns:a16="http://schemas.microsoft.com/office/drawing/2014/main" id="{5146E2F5-912F-4B39-BBE9-98EAE837F7FD}"/>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75" name="Freeform: Shape 874">
              <a:extLst>
                <a:ext uri="{FF2B5EF4-FFF2-40B4-BE49-F238E27FC236}">
                  <a16:creationId xmlns:a16="http://schemas.microsoft.com/office/drawing/2014/main" id="{68AD661B-921C-4797-A5C6-9C98B93F157A}"/>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76" name="Freeform: Shape 875">
              <a:extLst>
                <a:ext uri="{FF2B5EF4-FFF2-40B4-BE49-F238E27FC236}">
                  <a16:creationId xmlns:a16="http://schemas.microsoft.com/office/drawing/2014/main" id="{B1DD1A02-19CF-4139-8098-E001772877DF}"/>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877" name="Group 876">
            <a:extLst>
              <a:ext uri="{FF2B5EF4-FFF2-40B4-BE49-F238E27FC236}">
                <a16:creationId xmlns:a16="http://schemas.microsoft.com/office/drawing/2014/main" id="{6890ACF7-F027-42DB-8DDD-9B318254169F}"/>
              </a:ext>
            </a:extLst>
          </p:cNvPr>
          <p:cNvGrpSpPr/>
          <p:nvPr/>
        </p:nvGrpSpPr>
        <p:grpSpPr>
          <a:xfrm>
            <a:off x="3564736" y="2881462"/>
            <a:ext cx="483645" cy="199822"/>
            <a:chOff x="3952949" y="2641232"/>
            <a:chExt cx="307940" cy="127228"/>
          </a:xfrm>
          <a:solidFill>
            <a:schemeClr val="accent1"/>
          </a:solidFill>
        </p:grpSpPr>
        <p:sp>
          <p:nvSpPr>
            <p:cNvPr id="878" name="Rectangle 877">
              <a:extLst>
                <a:ext uri="{FF2B5EF4-FFF2-40B4-BE49-F238E27FC236}">
                  <a16:creationId xmlns:a16="http://schemas.microsoft.com/office/drawing/2014/main" id="{F7F129AB-28B5-44FC-AE72-CF4BA4C97048}"/>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79" name="Freeform: Shape 878">
              <a:extLst>
                <a:ext uri="{FF2B5EF4-FFF2-40B4-BE49-F238E27FC236}">
                  <a16:creationId xmlns:a16="http://schemas.microsoft.com/office/drawing/2014/main" id="{3A9559F4-2451-4FA9-8441-C6E1F2FF4ECE}"/>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80" name="Freeform: Shape 879">
              <a:extLst>
                <a:ext uri="{FF2B5EF4-FFF2-40B4-BE49-F238E27FC236}">
                  <a16:creationId xmlns:a16="http://schemas.microsoft.com/office/drawing/2014/main" id="{8D2C467C-B3EC-4D5F-8FD8-B1F9E2308D32}"/>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81" name="Freeform: Shape 880">
              <a:extLst>
                <a:ext uri="{FF2B5EF4-FFF2-40B4-BE49-F238E27FC236}">
                  <a16:creationId xmlns:a16="http://schemas.microsoft.com/office/drawing/2014/main" id="{295EA4F5-BA8C-49F3-AE39-A7DC04FBFE75}"/>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882" name="Group 881">
            <a:extLst>
              <a:ext uri="{FF2B5EF4-FFF2-40B4-BE49-F238E27FC236}">
                <a16:creationId xmlns:a16="http://schemas.microsoft.com/office/drawing/2014/main" id="{8286D89D-B7FF-4D79-A09A-A1D1F6C57978}"/>
              </a:ext>
            </a:extLst>
          </p:cNvPr>
          <p:cNvGrpSpPr/>
          <p:nvPr/>
        </p:nvGrpSpPr>
        <p:grpSpPr>
          <a:xfrm>
            <a:off x="3723900" y="2711704"/>
            <a:ext cx="483645" cy="199822"/>
            <a:chOff x="3952949" y="2641232"/>
            <a:chExt cx="307940" cy="127228"/>
          </a:xfrm>
          <a:solidFill>
            <a:schemeClr val="accent1"/>
          </a:solidFill>
        </p:grpSpPr>
        <p:sp>
          <p:nvSpPr>
            <p:cNvPr id="883" name="Rectangle 882">
              <a:extLst>
                <a:ext uri="{FF2B5EF4-FFF2-40B4-BE49-F238E27FC236}">
                  <a16:creationId xmlns:a16="http://schemas.microsoft.com/office/drawing/2014/main" id="{6D14BE32-E3E4-4BAB-A574-168CA0BBD304}"/>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84" name="Freeform: Shape 883">
              <a:extLst>
                <a:ext uri="{FF2B5EF4-FFF2-40B4-BE49-F238E27FC236}">
                  <a16:creationId xmlns:a16="http://schemas.microsoft.com/office/drawing/2014/main" id="{B99D5DD0-854E-4EA4-8711-321FB5080DA1}"/>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85" name="Freeform: Shape 884">
              <a:extLst>
                <a:ext uri="{FF2B5EF4-FFF2-40B4-BE49-F238E27FC236}">
                  <a16:creationId xmlns:a16="http://schemas.microsoft.com/office/drawing/2014/main" id="{D5F46F4D-A56E-4425-A000-08D6FA59D22F}"/>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86" name="Freeform: Shape 885">
              <a:extLst>
                <a:ext uri="{FF2B5EF4-FFF2-40B4-BE49-F238E27FC236}">
                  <a16:creationId xmlns:a16="http://schemas.microsoft.com/office/drawing/2014/main" id="{087214A5-4CED-413E-82E9-F6C79215D852}"/>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887" name="Group 886">
            <a:extLst>
              <a:ext uri="{FF2B5EF4-FFF2-40B4-BE49-F238E27FC236}">
                <a16:creationId xmlns:a16="http://schemas.microsoft.com/office/drawing/2014/main" id="{DE5BB084-B32E-4CC0-B4F4-063FE1C3D216}"/>
              </a:ext>
            </a:extLst>
          </p:cNvPr>
          <p:cNvGrpSpPr/>
          <p:nvPr/>
        </p:nvGrpSpPr>
        <p:grpSpPr>
          <a:xfrm>
            <a:off x="3723680" y="2546273"/>
            <a:ext cx="483645" cy="199822"/>
            <a:chOff x="3952949" y="2641232"/>
            <a:chExt cx="307940" cy="127228"/>
          </a:xfrm>
          <a:solidFill>
            <a:schemeClr val="accent1"/>
          </a:solidFill>
        </p:grpSpPr>
        <p:sp>
          <p:nvSpPr>
            <p:cNvPr id="888" name="Rectangle 887">
              <a:extLst>
                <a:ext uri="{FF2B5EF4-FFF2-40B4-BE49-F238E27FC236}">
                  <a16:creationId xmlns:a16="http://schemas.microsoft.com/office/drawing/2014/main" id="{0C13082D-3610-4808-9873-17ACDCA54B44}"/>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89" name="Freeform: Shape 888">
              <a:extLst>
                <a:ext uri="{FF2B5EF4-FFF2-40B4-BE49-F238E27FC236}">
                  <a16:creationId xmlns:a16="http://schemas.microsoft.com/office/drawing/2014/main" id="{08D060BE-A531-4DD8-AAFE-E7F2F7BE6146}"/>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90" name="Freeform: Shape 889">
              <a:extLst>
                <a:ext uri="{FF2B5EF4-FFF2-40B4-BE49-F238E27FC236}">
                  <a16:creationId xmlns:a16="http://schemas.microsoft.com/office/drawing/2014/main" id="{2283F1ED-B48D-4BE6-9A02-F031501BDC4A}"/>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91" name="Freeform: Shape 890">
              <a:extLst>
                <a:ext uri="{FF2B5EF4-FFF2-40B4-BE49-F238E27FC236}">
                  <a16:creationId xmlns:a16="http://schemas.microsoft.com/office/drawing/2014/main" id="{BA2169A7-A503-41EC-B67B-6564B83C301D}"/>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892" name="Group 891">
            <a:extLst>
              <a:ext uri="{FF2B5EF4-FFF2-40B4-BE49-F238E27FC236}">
                <a16:creationId xmlns:a16="http://schemas.microsoft.com/office/drawing/2014/main" id="{B427A474-D3A5-412B-AD52-A99B1BD267CD}"/>
              </a:ext>
            </a:extLst>
          </p:cNvPr>
          <p:cNvGrpSpPr/>
          <p:nvPr/>
        </p:nvGrpSpPr>
        <p:grpSpPr>
          <a:xfrm>
            <a:off x="3880608" y="2378012"/>
            <a:ext cx="483645" cy="199822"/>
            <a:chOff x="3952949" y="2641232"/>
            <a:chExt cx="307940" cy="127228"/>
          </a:xfrm>
          <a:solidFill>
            <a:schemeClr val="accent1"/>
          </a:solidFill>
        </p:grpSpPr>
        <p:sp>
          <p:nvSpPr>
            <p:cNvPr id="893" name="Rectangle 892">
              <a:extLst>
                <a:ext uri="{FF2B5EF4-FFF2-40B4-BE49-F238E27FC236}">
                  <a16:creationId xmlns:a16="http://schemas.microsoft.com/office/drawing/2014/main" id="{6AF194B2-CC2D-4021-A8AE-D08E1448EEB4}"/>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94" name="Freeform: Shape 893">
              <a:extLst>
                <a:ext uri="{FF2B5EF4-FFF2-40B4-BE49-F238E27FC236}">
                  <a16:creationId xmlns:a16="http://schemas.microsoft.com/office/drawing/2014/main" id="{AA1B028E-52EE-4CC8-A16B-19B39EEC087B}"/>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95" name="Freeform: Shape 894">
              <a:extLst>
                <a:ext uri="{FF2B5EF4-FFF2-40B4-BE49-F238E27FC236}">
                  <a16:creationId xmlns:a16="http://schemas.microsoft.com/office/drawing/2014/main" id="{0434FE04-4E82-4645-88D8-1924AA7ED470}"/>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96" name="Freeform: Shape 895">
              <a:extLst>
                <a:ext uri="{FF2B5EF4-FFF2-40B4-BE49-F238E27FC236}">
                  <a16:creationId xmlns:a16="http://schemas.microsoft.com/office/drawing/2014/main" id="{E6171D99-E8D8-4582-A9AD-451B97BA1C5E}"/>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897" name="Group 896">
            <a:extLst>
              <a:ext uri="{FF2B5EF4-FFF2-40B4-BE49-F238E27FC236}">
                <a16:creationId xmlns:a16="http://schemas.microsoft.com/office/drawing/2014/main" id="{A410EFB1-D0E3-4367-B4A1-99283EB009E1}"/>
              </a:ext>
            </a:extLst>
          </p:cNvPr>
          <p:cNvGrpSpPr/>
          <p:nvPr/>
        </p:nvGrpSpPr>
        <p:grpSpPr>
          <a:xfrm>
            <a:off x="4035292" y="2215542"/>
            <a:ext cx="328960" cy="197595"/>
            <a:chOff x="1003302" y="1140739"/>
            <a:chExt cx="422879" cy="243562"/>
          </a:xfrm>
          <a:solidFill>
            <a:schemeClr val="accent1"/>
          </a:solidFill>
        </p:grpSpPr>
        <p:sp>
          <p:nvSpPr>
            <p:cNvPr id="898" name="Rectangle 897">
              <a:extLst>
                <a:ext uri="{FF2B5EF4-FFF2-40B4-BE49-F238E27FC236}">
                  <a16:creationId xmlns:a16="http://schemas.microsoft.com/office/drawing/2014/main" id="{C7E09F20-F40F-447C-9355-66394354B5DC}"/>
                </a:ext>
              </a:extLst>
            </p:cNvPr>
            <p:cNvSpPr/>
            <p:nvPr/>
          </p:nvSpPr>
          <p:spPr>
            <a:xfrm>
              <a:off x="1003302" y="1181102"/>
              <a:ext cx="422879"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99" name="Freeform: Shape 898">
              <a:extLst>
                <a:ext uri="{FF2B5EF4-FFF2-40B4-BE49-F238E27FC236}">
                  <a16:creationId xmlns:a16="http://schemas.microsoft.com/office/drawing/2014/main" id="{F8DB8202-6DA8-401B-A76C-89449C6F4E0F}"/>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00" name="Freeform: Shape 899">
              <a:extLst>
                <a:ext uri="{FF2B5EF4-FFF2-40B4-BE49-F238E27FC236}">
                  <a16:creationId xmlns:a16="http://schemas.microsoft.com/office/drawing/2014/main" id="{40598291-EAD5-44A2-B85A-54D2C4A2F433}"/>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901" name="Group 900">
            <a:extLst>
              <a:ext uri="{FF2B5EF4-FFF2-40B4-BE49-F238E27FC236}">
                <a16:creationId xmlns:a16="http://schemas.microsoft.com/office/drawing/2014/main" id="{9A4DF8CB-9FE5-4121-8514-4D4798376C96}"/>
              </a:ext>
            </a:extLst>
          </p:cNvPr>
          <p:cNvGrpSpPr/>
          <p:nvPr/>
        </p:nvGrpSpPr>
        <p:grpSpPr>
          <a:xfrm>
            <a:off x="4299940" y="5963414"/>
            <a:ext cx="343072" cy="197595"/>
            <a:chOff x="1003302" y="1140739"/>
            <a:chExt cx="422879" cy="243562"/>
          </a:xfrm>
          <a:solidFill>
            <a:schemeClr val="accent2"/>
          </a:solidFill>
        </p:grpSpPr>
        <p:sp>
          <p:nvSpPr>
            <p:cNvPr id="902" name="Rectangle 901">
              <a:extLst>
                <a:ext uri="{FF2B5EF4-FFF2-40B4-BE49-F238E27FC236}">
                  <a16:creationId xmlns:a16="http://schemas.microsoft.com/office/drawing/2014/main" id="{09EC510F-C2DE-4EF8-A02D-185184E71AC0}"/>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03" name="Freeform: Shape 902">
              <a:extLst>
                <a:ext uri="{FF2B5EF4-FFF2-40B4-BE49-F238E27FC236}">
                  <a16:creationId xmlns:a16="http://schemas.microsoft.com/office/drawing/2014/main" id="{08C72A67-31FF-49BF-8CF4-8744317503A4}"/>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04" name="Freeform: Shape 903">
              <a:extLst>
                <a:ext uri="{FF2B5EF4-FFF2-40B4-BE49-F238E27FC236}">
                  <a16:creationId xmlns:a16="http://schemas.microsoft.com/office/drawing/2014/main" id="{982CC3AE-FB20-4F11-A6C4-BD423339E4AE}"/>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905" name="Group 904">
            <a:extLst>
              <a:ext uri="{FF2B5EF4-FFF2-40B4-BE49-F238E27FC236}">
                <a16:creationId xmlns:a16="http://schemas.microsoft.com/office/drawing/2014/main" id="{4C4198C1-D820-45EF-819B-0BC8757B647B}"/>
              </a:ext>
            </a:extLst>
          </p:cNvPr>
          <p:cNvGrpSpPr/>
          <p:nvPr/>
        </p:nvGrpSpPr>
        <p:grpSpPr>
          <a:xfrm>
            <a:off x="4647756" y="5963414"/>
            <a:ext cx="343072" cy="197595"/>
            <a:chOff x="1003302" y="1140739"/>
            <a:chExt cx="422879" cy="243562"/>
          </a:xfrm>
          <a:solidFill>
            <a:schemeClr val="accent2"/>
          </a:solidFill>
        </p:grpSpPr>
        <p:sp>
          <p:nvSpPr>
            <p:cNvPr id="906" name="Rectangle 905">
              <a:extLst>
                <a:ext uri="{FF2B5EF4-FFF2-40B4-BE49-F238E27FC236}">
                  <a16:creationId xmlns:a16="http://schemas.microsoft.com/office/drawing/2014/main" id="{A61C2C42-8F25-418D-B7E2-F949593422B2}"/>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07" name="Freeform: Shape 906">
              <a:extLst>
                <a:ext uri="{FF2B5EF4-FFF2-40B4-BE49-F238E27FC236}">
                  <a16:creationId xmlns:a16="http://schemas.microsoft.com/office/drawing/2014/main" id="{95A16F80-CACA-4D88-9CF6-6210563B1B64}"/>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08" name="Freeform: Shape 907">
              <a:extLst>
                <a:ext uri="{FF2B5EF4-FFF2-40B4-BE49-F238E27FC236}">
                  <a16:creationId xmlns:a16="http://schemas.microsoft.com/office/drawing/2014/main" id="{918EC6B1-E9A5-4B98-9B73-FB61E99E3579}"/>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909" name="Group 908">
            <a:extLst>
              <a:ext uri="{FF2B5EF4-FFF2-40B4-BE49-F238E27FC236}">
                <a16:creationId xmlns:a16="http://schemas.microsoft.com/office/drawing/2014/main" id="{41210DEF-2643-4EFD-A92D-624BEDA2BC6E}"/>
              </a:ext>
            </a:extLst>
          </p:cNvPr>
          <p:cNvGrpSpPr/>
          <p:nvPr/>
        </p:nvGrpSpPr>
        <p:grpSpPr>
          <a:xfrm>
            <a:off x="4474900" y="5796339"/>
            <a:ext cx="343072" cy="197595"/>
            <a:chOff x="1003302" y="1140739"/>
            <a:chExt cx="422879" cy="243562"/>
          </a:xfrm>
          <a:solidFill>
            <a:schemeClr val="accent2"/>
          </a:solidFill>
        </p:grpSpPr>
        <p:sp>
          <p:nvSpPr>
            <p:cNvPr id="910" name="Rectangle 909">
              <a:extLst>
                <a:ext uri="{FF2B5EF4-FFF2-40B4-BE49-F238E27FC236}">
                  <a16:creationId xmlns:a16="http://schemas.microsoft.com/office/drawing/2014/main" id="{B036FDBB-B26A-4833-90D2-2DE76498FB8A}"/>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11" name="Freeform: Shape 910">
              <a:extLst>
                <a:ext uri="{FF2B5EF4-FFF2-40B4-BE49-F238E27FC236}">
                  <a16:creationId xmlns:a16="http://schemas.microsoft.com/office/drawing/2014/main" id="{14E18FDD-B9DA-4AF5-A4E0-75443FDC2621}"/>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12" name="Freeform: Shape 911">
              <a:extLst>
                <a:ext uri="{FF2B5EF4-FFF2-40B4-BE49-F238E27FC236}">
                  <a16:creationId xmlns:a16="http://schemas.microsoft.com/office/drawing/2014/main" id="{9776A6BC-C65D-4BD0-A610-6B66E9BAE9F4}"/>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913" name="Group 912">
            <a:extLst>
              <a:ext uri="{FF2B5EF4-FFF2-40B4-BE49-F238E27FC236}">
                <a16:creationId xmlns:a16="http://schemas.microsoft.com/office/drawing/2014/main" id="{06EED7D0-79E5-431E-8CBA-EAF78DBA9537}"/>
              </a:ext>
            </a:extLst>
          </p:cNvPr>
          <p:cNvGrpSpPr/>
          <p:nvPr/>
        </p:nvGrpSpPr>
        <p:grpSpPr>
          <a:xfrm>
            <a:off x="4819292" y="5796339"/>
            <a:ext cx="343072" cy="197595"/>
            <a:chOff x="1003302" y="1140739"/>
            <a:chExt cx="422879" cy="243562"/>
          </a:xfrm>
          <a:solidFill>
            <a:schemeClr val="accent2"/>
          </a:solidFill>
        </p:grpSpPr>
        <p:sp>
          <p:nvSpPr>
            <p:cNvPr id="914" name="Rectangle 913">
              <a:extLst>
                <a:ext uri="{FF2B5EF4-FFF2-40B4-BE49-F238E27FC236}">
                  <a16:creationId xmlns:a16="http://schemas.microsoft.com/office/drawing/2014/main" id="{F195B6B8-99B3-4049-A76D-9CE3D78C99ED}"/>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15" name="Freeform: Shape 914">
              <a:extLst>
                <a:ext uri="{FF2B5EF4-FFF2-40B4-BE49-F238E27FC236}">
                  <a16:creationId xmlns:a16="http://schemas.microsoft.com/office/drawing/2014/main" id="{182475E5-51C6-4360-A48B-6D4AC55150E1}"/>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16" name="Freeform: Shape 915">
              <a:extLst>
                <a:ext uri="{FF2B5EF4-FFF2-40B4-BE49-F238E27FC236}">
                  <a16:creationId xmlns:a16="http://schemas.microsoft.com/office/drawing/2014/main" id="{BF0E230D-8FE0-49E2-B3FA-2F68A3AFB02A}"/>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917" name="Group 916">
            <a:extLst>
              <a:ext uri="{FF2B5EF4-FFF2-40B4-BE49-F238E27FC236}">
                <a16:creationId xmlns:a16="http://schemas.microsoft.com/office/drawing/2014/main" id="{B550CCE9-D0D0-4314-83E9-EC165E180416}"/>
              </a:ext>
            </a:extLst>
          </p:cNvPr>
          <p:cNvGrpSpPr/>
          <p:nvPr/>
        </p:nvGrpSpPr>
        <p:grpSpPr>
          <a:xfrm>
            <a:off x="4128328" y="5796340"/>
            <a:ext cx="343072" cy="197595"/>
            <a:chOff x="1003302" y="1140739"/>
            <a:chExt cx="422879" cy="243562"/>
          </a:xfrm>
          <a:solidFill>
            <a:schemeClr val="accent2"/>
          </a:solidFill>
        </p:grpSpPr>
        <p:sp>
          <p:nvSpPr>
            <p:cNvPr id="918" name="Rectangle 917">
              <a:extLst>
                <a:ext uri="{FF2B5EF4-FFF2-40B4-BE49-F238E27FC236}">
                  <a16:creationId xmlns:a16="http://schemas.microsoft.com/office/drawing/2014/main" id="{1330D1B8-71A9-4CB6-B43D-9032666120CD}"/>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19" name="Freeform: Shape 918">
              <a:extLst>
                <a:ext uri="{FF2B5EF4-FFF2-40B4-BE49-F238E27FC236}">
                  <a16:creationId xmlns:a16="http://schemas.microsoft.com/office/drawing/2014/main" id="{D211EC59-F086-4D9F-8908-CC8151348922}"/>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20" name="Freeform: Shape 919">
              <a:extLst>
                <a:ext uri="{FF2B5EF4-FFF2-40B4-BE49-F238E27FC236}">
                  <a16:creationId xmlns:a16="http://schemas.microsoft.com/office/drawing/2014/main" id="{46A096C8-B38D-4A10-8E5C-3FAB52235C2D}"/>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921" name="Group 920">
            <a:extLst>
              <a:ext uri="{FF2B5EF4-FFF2-40B4-BE49-F238E27FC236}">
                <a16:creationId xmlns:a16="http://schemas.microsoft.com/office/drawing/2014/main" id="{0AB9D086-F8A3-4B2C-AE2E-A6E1B71FF2BB}"/>
              </a:ext>
            </a:extLst>
          </p:cNvPr>
          <p:cNvGrpSpPr/>
          <p:nvPr/>
        </p:nvGrpSpPr>
        <p:grpSpPr>
          <a:xfrm>
            <a:off x="3815089" y="5630747"/>
            <a:ext cx="657222" cy="199822"/>
            <a:chOff x="2154748" y="3526327"/>
            <a:chExt cx="418458" cy="127228"/>
          </a:xfrm>
          <a:solidFill>
            <a:schemeClr val="accent2"/>
          </a:solidFill>
        </p:grpSpPr>
        <p:sp>
          <p:nvSpPr>
            <p:cNvPr id="922" name="Rectangle 921">
              <a:extLst>
                <a:ext uri="{FF2B5EF4-FFF2-40B4-BE49-F238E27FC236}">
                  <a16:creationId xmlns:a16="http://schemas.microsoft.com/office/drawing/2014/main" id="{3CD733CC-B204-4B25-A6F4-CD02FC144016}"/>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23" name="Freeform: Shape 922">
              <a:extLst>
                <a:ext uri="{FF2B5EF4-FFF2-40B4-BE49-F238E27FC236}">
                  <a16:creationId xmlns:a16="http://schemas.microsoft.com/office/drawing/2014/main" id="{E9DC4E35-115F-4432-86FC-121BCECBC4E4}"/>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24" name="Freeform: Shape 923">
              <a:extLst>
                <a:ext uri="{FF2B5EF4-FFF2-40B4-BE49-F238E27FC236}">
                  <a16:creationId xmlns:a16="http://schemas.microsoft.com/office/drawing/2014/main" id="{E4306113-E397-41B5-A40B-8E8478945FDF}"/>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25" name="Freeform: Shape 924">
              <a:extLst>
                <a:ext uri="{FF2B5EF4-FFF2-40B4-BE49-F238E27FC236}">
                  <a16:creationId xmlns:a16="http://schemas.microsoft.com/office/drawing/2014/main" id="{65A9F2C7-F540-4792-B043-54E47C9DA5A0}"/>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26" name="Freeform: Shape 925">
              <a:extLst>
                <a:ext uri="{FF2B5EF4-FFF2-40B4-BE49-F238E27FC236}">
                  <a16:creationId xmlns:a16="http://schemas.microsoft.com/office/drawing/2014/main" id="{2A56CF4C-3192-4124-B22D-2AD93A75E47C}"/>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927" name="Group 926">
            <a:extLst>
              <a:ext uri="{FF2B5EF4-FFF2-40B4-BE49-F238E27FC236}">
                <a16:creationId xmlns:a16="http://schemas.microsoft.com/office/drawing/2014/main" id="{78174328-5465-4FE4-BA7F-F62EDA7F52F6}"/>
              </a:ext>
            </a:extLst>
          </p:cNvPr>
          <p:cNvGrpSpPr/>
          <p:nvPr/>
        </p:nvGrpSpPr>
        <p:grpSpPr>
          <a:xfrm>
            <a:off x="4814061" y="5624297"/>
            <a:ext cx="657222" cy="199822"/>
            <a:chOff x="2154748" y="3526327"/>
            <a:chExt cx="418458" cy="127228"/>
          </a:xfrm>
          <a:solidFill>
            <a:schemeClr val="accent2"/>
          </a:solidFill>
        </p:grpSpPr>
        <p:sp>
          <p:nvSpPr>
            <p:cNvPr id="928" name="Rectangle 927">
              <a:extLst>
                <a:ext uri="{FF2B5EF4-FFF2-40B4-BE49-F238E27FC236}">
                  <a16:creationId xmlns:a16="http://schemas.microsoft.com/office/drawing/2014/main" id="{0FED8567-4BD0-4C8F-80B3-9C5F4D3D392C}"/>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29" name="Freeform: Shape 928">
              <a:extLst>
                <a:ext uri="{FF2B5EF4-FFF2-40B4-BE49-F238E27FC236}">
                  <a16:creationId xmlns:a16="http://schemas.microsoft.com/office/drawing/2014/main" id="{1112BD88-69F9-4957-AA5B-8034EC23A2A5}"/>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30" name="Freeform: Shape 929">
              <a:extLst>
                <a:ext uri="{FF2B5EF4-FFF2-40B4-BE49-F238E27FC236}">
                  <a16:creationId xmlns:a16="http://schemas.microsoft.com/office/drawing/2014/main" id="{18F76AB2-7ABB-4CC9-8609-70C94C29107B}"/>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31" name="Freeform: Shape 930">
              <a:extLst>
                <a:ext uri="{FF2B5EF4-FFF2-40B4-BE49-F238E27FC236}">
                  <a16:creationId xmlns:a16="http://schemas.microsoft.com/office/drawing/2014/main" id="{A6873307-0347-4618-9091-73F9D550CC20}"/>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32" name="Freeform: Shape 931">
              <a:extLst>
                <a:ext uri="{FF2B5EF4-FFF2-40B4-BE49-F238E27FC236}">
                  <a16:creationId xmlns:a16="http://schemas.microsoft.com/office/drawing/2014/main" id="{F6AC009B-9F05-4E90-97B1-0F57059BF67E}"/>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933" name="Group 932">
            <a:extLst>
              <a:ext uri="{FF2B5EF4-FFF2-40B4-BE49-F238E27FC236}">
                <a16:creationId xmlns:a16="http://schemas.microsoft.com/office/drawing/2014/main" id="{693C576C-8321-4465-B627-42AB3B606DA1}"/>
              </a:ext>
            </a:extLst>
          </p:cNvPr>
          <p:cNvGrpSpPr/>
          <p:nvPr/>
        </p:nvGrpSpPr>
        <p:grpSpPr>
          <a:xfrm>
            <a:off x="4474900" y="5626524"/>
            <a:ext cx="343072" cy="197595"/>
            <a:chOff x="1003302" y="1140739"/>
            <a:chExt cx="422879" cy="243562"/>
          </a:xfrm>
          <a:solidFill>
            <a:schemeClr val="accent2"/>
          </a:solidFill>
        </p:grpSpPr>
        <p:sp>
          <p:nvSpPr>
            <p:cNvPr id="934" name="Rectangle 933">
              <a:extLst>
                <a:ext uri="{FF2B5EF4-FFF2-40B4-BE49-F238E27FC236}">
                  <a16:creationId xmlns:a16="http://schemas.microsoft.com/office/drawing/2014/main" id="{BD2EA5A3-88BC-4E30-8BE1-C0A51AF22FD4}"/>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35" name="Freeform: Shape 934">
              <a:extLst>
                <a:ext uri="{FF2B5EF4-FFF2-40B4-BE49-F238E27FC236}">
                  <a16:creationId xmlns:a16="http://schemas.microsoft.com/office/drawing/2014/main" id="{A0AF0F6C-8598-45BC-A190-928C0AC16322}"/>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36" name="Freeform: Shape 935">
              <a:extLst>
                <a:ext uri="{FF2B5EF4-FFF2-40B4-BE49-F238E27FC236}">
                  <a16:creationId xmlns:a16="http://schemas.microsoft.com/office/drawing/2014/main" id="{F58BE461-2CBB-48B0-A802-0E8D37E3B9EE}"/>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937" name="Group 936">
            <a:extLst>
              <a:ext uri="{FF2B5EF4-FFF2-40B4-BE49-F238E27FC236}">
                <a16:creationId xmlns:a16="http://schemas.microsoft.com/office/drawing/2014/main" id="{AF261D17-9C57-4E46-A8E7-D8E726D3040B}"/>
              </a:ext>
            </a:extLst>
          </p:cNvPr>
          <p:cNvGrpSpPr/>
          <p:nvPr/>
        </p:nvGrpSpPr>
        <p:grpSpPr>
          <a:xfrm>
            <a:off x="4490273" y="5466868"/>
            <a:ext cx="343072" cy="197595"/>
            <a:chOff x="1003302" y="1140739"/>
            <a:chExt cx="422879" cy="243562"/>
          </a:xfrm>
          <a:solidFill>
            <a:schemeClr val="accent2"/>
          </a:solidFill>
        </p:grpSpPr>
        <p:sp>
          <p:nvSpPr>
            <p:cNvPr id="938" name="Rectangle 937">
              <a:extLst>
                <a:ext uri="{FF2B5EF4-FFF2-40B4-BE49-F238E27FC236}">
                  <a16:creationId xmlns:a16="http://schemas.microsoft.com/office/drawing/2014/main" id="{1FB75A73-BCD0-4F3E-BA5B-132D32D493A0}"/>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39" name="Freeform: Shape 938">
              <a:extLst>
                <a:ext uri="{FF2B5EF4-FFF2-40B4-BE49-F238E27FC236}">
                  <a16:creationId xmlns:a16="http://schemas.microsoft.com/office/drawing/2014/main" id="{51DC7431-70C2-47D4-AAB0-C35DEDBEDCE6}"/>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40" name="Freeform: Shape 939">
              <a:extLst>
                <a:ext uri="{FF2B5EF4-FFF2-40B4-BE49-F238E27FC236}">
                  <a16:creationId xmlns:a16="http://schemas.microsoft.com/office/drawing/2014/main" id="{42E682CA-99D4-4884-BBEC-B97ABD985ED9}"/>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941" name="Group 940">
            <a:extLst>
              <a:ext uri="{FF2B5EF4-FFF2-40B4-BE49-F238E27FC236}">
                <a16:creationId xmlns:a16="http://schemas.microsoft.com/office/drawing/2014/main" id="{AF971667-C218-494C-B610-DB221747E9F4}"/>
              </a:ext>
            </a:extLst>
          </p:cNvPr>
          <p:cNvGrpSpPr/>
          <p:nvPr/>
        </p:nvGrpSpPr>
        <p:grpSpPr>
          <a:xfrm>
            <a:off x="4834665" y="5466868"/>
            <a:ext cx="343072" cy="197595"/>
            <a:chOff x="1003302" y="1140739"/>
            <a:chExt cx="422879" cy="243562"/>
          </a:xfrm>
          <a:solidFill>
            <a:schemeClr val="accent2"/>
          </a:solidFill>
        </p:grpSpPr>
        <p:sp>
          <p:nvSpPr>
            <p:cNvPr id="942" name="Rectangle 941">
              <a:extLst>
                <a:ext uri="{FF2B5EF4-FFF2-40B4-BE49-F238E27FC236}">
                  <a16:creationId xmlns:a16="http://schemas.microsoft.com/office/drawing/2014/main" id="{11ACD654-B849-4BD4-8FE4-508211BF0B5F}"/>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43" name="Freeform: Shape 942">
              <a:extLst>
                <a:ext uri="{FF2B5EF4-FFF2-40B4-BE49-F238E27FC236}">
                  <a16:creationId xmlns:a16="http://schemas.microsoft.com/office/drawing/2014/main" id="{54C7C97B-02A9-4297-BB81-664A84625484}"/>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44" name="Freeform: Shape 943">
              <a:extLst>
                <a:ext uri="{FF2B5EF4-FFF2-40B4-BE49-F238E27FC236}">
                  <a16:creationId xmlns:a16="http://schemas.microsoft.com/office/drawing/2014/main" id="{B7BD0DF8-BF14-4308-BC71-B765BD67F4AC}"/>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945" name="Group 944">
            <a:extLst>
              <a:ext uri="{FF2B5EF4-FFF2-40B4-BE49-F238E27FC236}">
                <a16:creationId xmlns:a16="http://schemas.microsoft.com/office/drawing/2014/main" id="{C1557CE0-1C04-4B11-A8BC-7367929D76A2}"/>
              </a:ext>
            </a:extLst>
          </p:cNvPr>
          <p:cNvGrpSpPr/>
          <p:nvPr/>
        </p:nvGrpSpPr>
        <p:grpSpPr>
          <a:xfrm>
            <a:off x="4143700" y="5466870"/>
            <a:ext cx="343072" cy="197595"/>
            <a:chOff x="1003302" y="1140739"/>
            <a:chExt cx="422879" cy="243562"/>
          </a:xfrm>
          <a:solidFill>
            <a:schemeClr val="accent2"/>
          </a:solidFill>
        </p:grpSpPr>
        <p:sp>
          <p:nvSpPr>
            <p:cNvPr id="946" name="Rectangle 945">
              <a:extLst>
                <a:ext uri="{FF2B5EF4-FFF2-40B4-BE49-F238E27FC236}">
                  <a16:creationId xmlns:a16="http://schemas.microsoft.com/office/drawing/2014/main" id="{E963CA91-A372-4892-A8B5-68C59A6FB05A}"/>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47" name="Freeform: Shape 946">
              <a:extLst>
                <a:ext uri="{FF2B5EF4-FFF2-40B4-BE49-F238E27FC236}">
                  <a16:creationId xmlns:a16="http://schemas.microsoft.com/office/drawing/2014/main" id="{DC249829-D6BA-4651-BFCF-84CF6B9ACB10}"/>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48" name="Freeform: Shape 947">
              <a:extLst>
                <a:ext uri="{FF2B5EF4-FFF2-40B4-BE49-F238E27FC236}">
                  <a16:creationId xmlns:a16="http://schemas.microsoft.com/office/drawing/2014/main" id="{36223579-3777-4400-AFE9-40F48C1C2508}"/>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949" name="Group 948">
            <a:extLst>
              <a:ext uri="{FF2B5EF4-FFF2-40B4-BE49-F238E27FC236}">
                <a16:creationId xmlns:a16="http://schemas.microsoft.com/office/drawing/2014/main" id="{D0C7B18B-7EB7-428B-BF8B-485CDD2443D7}"/>
              </a:ext>
            </a:extLst>
          </p:cNvPr>
          <p:cNvGrpSpPr/>
          <p:nvPr/>
        </p:nvGrpSpPr>
        <p:grpSpPr>
          <a:xfrm>
            <a:off x="3485184" y="5464643"/>
            <a:ext cx="657222" cy="199822"/>
            <a:chOff x="2154748" y="3526327"/>
            <a:chExt cx="418458" cy="127228"/>
          </a:xfrm>
          <a:solidFill>
            <a:schemeClr val="accent2"/>
          </a:solidFill>
        </p:grpSpPr>
        <p:sp>
          <p:nvSpPr>
            <p:cNvPr id="950" name="Rectangle 949">
              <a:extLst>
                <a:ext uri="{FF2B5EF4-FFF2-40B4-BE49-F238E27FC236}">
                  <a16:creationId xmlns:a16="http://schemas.microsoft.com/office/drawing/2014/main" id="{E21EF16C-6F42-4FD5-89AA-203A3316F7D9}"/>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51" name="Freeform: Shape 950">
              <a:extLst>
                <a:ext uri="{FF2B5EF4-FFF2-40B4-BE49-F238E27FC236}">
                  <a16:creationId xmlns:a16="http://schemas.microsoft.com/office/drawing/2014/main" id="{AD2CE468-E833-42A9-8F1E-AA3C6A07D479}"/>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52" name="Freeform: Shape 951">
              <a:extLst>
                <a:ext uri="{FF2B5EF4-FFF2-40B4-BE49-F238E27FC236}">
                  <a16:creationId xmlns:a16="http://schemas.microsoft.com/office/drawing/2014/main" id="{22C5667D-9CD4-4C2A-B080-2555986920B6}"/>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53" name="Freeform: Shape 952">
              <a:extLst>
                <a:ext uri="{FF2B5EF4-FFF2-40B4-BE49-F238E27FC236}">
                  <a16:creationId xmlns:a16="http://schemas.microsoft.com/office/drawing/2014/main" id="{3969E06A-429E-429A-A1DB-9E1F25317095}"/>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54" name="Freeform: Shape 953">
              <a:extLst>
                <a:ext uri="{FF2B5EF4-FFF2-40B4-BE49-F238E27FC236}">
                  <a16:creationId xmlns:a16="http://schemas.microsoft.com/office/drawing/2014/main" id="{9C22F346-EA77-4124-B3D6-9B26EA4887AF}"/>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955" name="Group 954">
            <a:extLst>
              <a:ext uri="{FF2B5EF4-FFF2-40B4-BE49-F238E27FC236}">
                <a16:creationId xmlns:a16="http://schemas.microsoft.com/office/drawing/2014/main" id="{1797C480-49C0-42AF-B8AE-0A1C269348D2}"/>
              </a:ext>
            </a:extLst>
          </p:cNvPr>
          <p:cNvGrpSpPr/>
          <p:nvPr/>
        </p:nvGrpSpPr>
        <p:grpSpPr>
          <a:xfrm>
            <a:off x="5182345" y="5464643"/>
            <a:ext cx="657222" cy="199822"/>
            <a:chOff x="2154748" y="3526327"/>
            <a:chExt cx="418458" cy="127228"/>
          </a:xfrm>
          <a:solidFill>
            <a:schemeClr val="accent2"/>
          </a:solidFill>
        </p:grpSpPr>
        <p:sp>
          <p:nvSpPr>
            <p:cNvPr id="956" name="Rectangle 955">
              <a:extLst>
                <a:ext uri="{FF2B5EF4-FFF2-40B4-BE49-F238E27FC236}">
                  <a16:creationId xmlns:a16="http://schemas.microsoft.com/office/drawing/2014/main" id="{9D8EF7C6-7DAE-4018-8DE1-9AF2633C3C2B}"/>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57" name="Freeform: Shape 956">
              <a:extLst>
                <a:ext uri="{FF2B5EF4-FFF2-40B4-BE49-F238E27FC236}">
                  <a16:creationId xmlns:a16="http://schemas.microsoft.com/office/drawing/2014/main" id="{7C4F2A39-DAB5-4679-87FA-C80190FFCCC7}"/>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58" name="Freeform: Shape 957">
              <a:extLst>
                <a:ext uri="{FF2B5EF4-FFF2-40B4-BE49-F238E27FC236}">
                  <a16:creationId xmlns:a16="http://schemas.microsoft.com/office/drawing/2014/main" id="{31248230-11EE-4CC2-BC80-9025B31DBDEC}"/>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59" name="Freeform: Shape 958">
              <a:extLst>
                <a:ext uri="{FF2B5EF4-FFF2-40B4-BE49-F238E27FC236}">
                  <a16:creationId xmlns:a16="http://schemas.microsoft.com/office/drawing/2014/main" id="{306A17EA-65C7-4FEA-9EDB-B5D1334A2486}"/>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60" name="Freeform: Shape 959">
              <a:extLst>
                <a:ext uri="{FF2B5EF4-FFF2-40B4-BE49-F238E27FC236}">
                  <a16:creationId xmlns:a16="http://schemas.microsoft.com/office/drawing/2014/main" id="{35FF29B0-C25D-4056-9C61-9B8DDFA67E8D}"/>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961" name="Group 960">
            <a:extLst>
              <a:ext uri="{FF2B5EF4-FFF2-40B4-BE49-F238E27FC236}">
                <a16:creationId xmlns:a16="http://schemas.microsoft.com/office/drawing/2014/main" id="{179D62DC-EA7E-4BCA-B33D-611EDA66DDBA}"/>
              </a:ext>
            </a:extLst>
          </p:cNvPr>
          <p:cNvGrpSpPr/>
          <p:nvPr/>
        </p:nvGrpSpPr>
        <p:grpSpPr>
          <a:xfrm>
            <a:off x="3996323" y="5298680"/>
            <a:ext cx="657222" cy="199822"/>
            <a:chOff x="2154748" y="3526327"/>
            <a:chExt cx="418458" cy="127228"/>
          </a:xfrm>
          <a:solidFill>
            <a:schemeClr val="accent2"/>
          </a:solidFill>
        </p:grpSpPr>
        <p:sp>
          <p:nvSpPr>
            <p:cNvPr id="962" name="Rectangle 961">
              <a:extLst>
                <a:ext uri="{FF2B5EF4-FFF2-40B4-BE49-F238E27FC236}">
                  <a16:creationId xmlns:a16="http://schemas.microsoft.com/office/drawing/2014/main" id="{D15D0537-577B-4B99-A4CE-3815ACF1D1F1}"/>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63" name="Freeform: Shape 962">
              <a:extLst>
                <a:ext uri="{FF2B5EF4-FFF2-40B4-BE49-F238E27FC236}">
                  <a16:creationId xmlns:a16="http://schemas.microsoft.com/office/drawing/2014/main" id="{6C40D92E-8208-4E35-A581-E70566AA9354}"/>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64" name="Freeform: Shape 963">
              <a:extLst>
                <a:ext uri="{FF2B5EF4-FFF2-40B4-BE49-F238E27FC236}">
                  <a16:creationId xmlns:a16="http://schemas.microsoft.com/office/drawing/2014/main" id="{F2F7BC9E-61FD-44E5-9498-FCE7FE46335B}"/>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65" name="Freeform: Shape 964">
              <a:extLst>
                <a:ext uri="{FF2B5EF4-FFF2-40B4-BE49-F238E27FC236}">
                  <a16:creationId xmlns:a16="http://schemas.microsoft.com/office/drawing/2014/main" id="{9787D199-766E-463B-9BF6-05846EDEF272}"/>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66" name="Freeform: Shape 965">
              <a:extLst>
                <a:ext uri="{FF2B5EF4-FFF2-40B4-BE49-F238E27FC236}">
                  <a16:creationId xmlns:a16="http://schemas.microsoft.com/office/drawing/2014/main" id="{636AE638-9D7F-4164-8DF1-AE9EF7939A2C}"/>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967" name="Group 966">
            <a:extLst>
              <a:ext uri="{FF2B5EF4-FFF2-40B4-BE49-F238E27FC236}">
                <a16:creationId xmlns:a16="http://schemas.microsoft.com/office/drawing/2014/main" id="{AFB03D85-AF72-4830-B398-EFA4CDB75910}"/>
              </a:ext>
            </a:extLst>
          </p:cNvPr>
          <p:cNvGrpSpPr/>
          <p:nvPr/>
        </p:nvGrpSpPr>
        <p:grpSpPr>
          <a:xfrm>
            <a:off x="3336873" y="5298680"/>
            <a:ext cx="657222" cy="199822"/>
            <a:chOff x="2154748" y="3526327"/>
            <a:chExt cx="418458" cy="127228"/>
          </a:xfrm>
          <a:solidFill>
            <a:schemeClr val="accent2"/>
          </a:solidFill>
        </p:grpSpPr>
        <p:sp>
          <p:nvSpPr>
            <p:cNvPr id="968" name="Rectangle 967">
              <a:extLst>
                <a:ext uri="{FF2B5EF4-FFF2-40B4-BE49-F238E27FC236}">
                  <a16:creationId xmlns:a16="http://schemas.microsoft.com/office/drawing/2014/main" id="{D92F9022-B7DF-4578-AB72-3954E58AFA93}"/>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69" name="Freeform: Shape 968">
              <a:extLst>
                <a:ext uri="{FF2B5EF4-FFF2-40B4-BE49-F238E27FC236}">
                  <a16:creationId xmlns:a16="http://schemas.microsoft.com/office/drawing/2014/main" id="{165B7EA5-B53D-475A-861C-56C97A4A6539}"/>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70" name="Freeform: Shape 969">
              <a:extLst>
                <a:ext uri="{FF2B5EF4-FFF2-40B4-BE49-F238E27FC236}">
                  <a16:creationId xmlns:a16="http://schemas.microsoft.com/office/drawing/2014/main" id="{8740E21A-C4CA-4969-99CE-6EEFEA9BB687}"/>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71" name="Freeform: Shape 970">
              <a:extLst>
                <a:ext uri="{FF2B5EF4-FFF2-40B4-BE49-F238E27FC236}">
                  <a16:creationId xmlns:a16="http://schemas.microsoft.com/office/drawing/2014/main" id="{D4D3BAAD-1E1F-463F-BFD0-5766FD706AB8}"/>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72" name="Freeform: Shape 971">
              <a:extLst>
                <a:ext uri="{FF2B5EF4-FFF2-40B4-BE49-F238E27FC236}">
                  <a16:creationId xmlns:a16="http://schemas.microsoft.com/office/drawing/2014/main" id="{B9A6835F-BD0E-4D11-9366-FAC927D36397}"/>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973" name="Group 972">
            <a:extLst>
              <a:ext uri="{FF2B5EF4-FFF2-40B4-BE49-F238E27FC236}">
                <a16:creationId xmlns:a16="http://schemas.microsoft.com/office/drawing/2014/main" id="{93782A4E-BE92-4FF9-A723-B06EAC718279}"/>
              </a:ext>
            </a:extLst>
          </p:cNvPr>
          <p:cNvGrpSpPr/>
          <p:nvPr/>
        </p:nvGrpSpPr>
        <p:grpSpPr>
          <a:xfrm>
            <a:off x="4655773" y="5298680"/>
            <a:ext cx="657222" cy="199822"/>
            <a:chOff x="2154748" y="3526327"/>
            <a:chExt cx="418458" cy="127228"/>
          </a:xfrm>
          <a:solidFill>
            <a:schemeClr val="accent2"/>
          </a:solidFill>
        </p:grpSpPr>
        <p:sp>
          <p:nvSpPr>
            <p:cNvPr id="974" name="Rectangle 973">
              <a:extLst>
                <a:ext uri="{FF2B5EF4-FFF2-40B4-BE49-F238E27FC236}">
                  <a16:creationId xmlns:a16="http://schemas.microsoft.com/office/drawing/2014/main" id="{6123402E-9571-440E-9E9E-CD85500E52FA}"/>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75" name="Freeform: Shape 974">
              <a:extLst>
                <a:ext uri="{FF2B5EF4-FFF2-40B4-BE49-F238E27FC236}">
                  <a16:creationId xmlns:a16="http://schemas.microsoft.com/office/drawing/2014/main" id="{9CC7869D-FFDB-4EFD-B120-3BD0CC34118B}"/>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76" name="Freeform: Shape 975">
              <a:extLst>
                <a:ext uri="{FF2B5EF4-FFF2-40B4-BE49-F238E27FC236}">
                  <a16:creationId xmlns:a16="http://schemas.microsoft.com/office/drawing/2014/main" id="{A9603E62-C8EE-4552-959D-BC6FB5812B2B}"/>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77" name="Freeform: Shape 976">
              <a:extLst>
                <a:ext uri="{FF2B5EF4-FFF2-40B4-BE49-F238E27FC236}">
                  <a16:creationId xmlns:a16="http://schemas.microsoft.com/office/drawing/2014/main" id="{9B7096CD-4213-47BD-9132-1163476AD3D6}"/>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78" name="Freeform: Shape 977">
              <a:extLst>
                <a:ext uri="{FF2B5EF4-FFF2-40B4-BE49-F238E27FC236}">
                  <a16:creationId xmlns:a16="http://schemas.microsoft.com/office/drawing/2014/main" id="{A27FECD1-6C21-4787-9C43-92197637364F}"/>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979" name="Group 978">
            <a:extLst>
              <a:ext uri="{FF2B5EF4-FFF2-40B4-BE49-F238E27FC236}">
                <a16:creationId xmlns:a16="http://schemas.microsoft.com/office/drawing/2014/main" id="{DF4936DF-75DB-4CB9-B5D4-8ABD90100C7B}"/>
              </a:ext>
            </a:extLst>
          </p:cNvPr>
          <p:cNvGrpSpPr/>
          <p:nvPr/>
        </p:nvGrpSpPr>
        <p:grpSpPr>
          <a:xfrm>
            <a:off x="5316913" y="5297564"/>
            <a:ext cx="657222" cy="199822"/>
            <a:chOff x="2154748" y="3526327"/>
            <a:chExt cx="418458" cy="127228"/>
          </a:xfrm>
          <a:solidFill>
            <a:schemeClr val="accent2"/>
          </a:solidFill>
        </p:grpSpPr>
        <p:sp>
          <p:nvSpPr>
            <p:cNvPr id="980" name="Rectangle 979">
              <a:extLst>
                <a:ext uri="{FF2B5EF4-FFF2-40B4-BE49-F238E27FC236}">
                  <a16:creationId xmlns:a16="http://schemas.microsoft.com/office/drawing/2014/main" id="{DE5E0F2A-2693-4927-9169-2CDA6287C5FF}"/>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81" name="Freeform: Shape 980">
              <a:extLst>
                <a:ext uri="{FF2B5EF4-FFF2-40B4-BE49-F238E27FC236}">
                  <a16:creationId xmlns:a16="http://schemas.microsoft.com/office/drawing/2014/main" id="{4EADF712-0EE9-446C-A9D6-473C582DE8F7}"/>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82" name="Freeform: Shape 981">
              <a:extLst>
                <a:ext uri="{FF2B5EF4-FFF2-40B4-BE49-F238E27FC236}">
                  <a16:creationId xmlns:a16="http://schemas.microsoft.com/office/drawing/2014/main" id="{9210F591-FD72-48CC-AB9B-41E11943F1C2}"/>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83" name="Freeform: Shape 982">
              <a:extLst>
                <a:ext uri="{FF2B5EF4-FFF2-40B4-BE49-F238E27FC236}">
                  <a16:creationId xmlns:a16="http://schemas.microsoft.com/office/drawing/2014/main" id="{F49797FF-6CDA-4D06-87F5-6892BED45A7C}"/>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84" name="Freeform: Shape 983">
              <a:extLst>
                <a:ext uri="{FF2B5EF4-FFF2-40B4-BE49-F238E27FC236}">
                  <a16:creationId xmlns:a16="http://schemas.microsoft.com/office/drawing/2014/main" id="{40498173-2BEF-4FF4-AD90-FC0212F87689}"/>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985" name="Group 984">
            <a:extLst>
              <a:ext uri="{FF2B5EF4-FFF2-40B4-BE49-F238E27FC236}">
                <a16:creationId xmlns:a16="http://schemas.microsoft.com/office/drawing/2014/main" id="{785851BA-D122-419A-A8B4-1D2AFD5C15C7}"/>
              </a:ext>
            </a:extLst>
          </p:cNvPr>
          <p:cNvGrpSpPr/>
          <p:nvPr/>
        </p:nvGrpSpPr>
        <p:grpSpPr>
          <a:xfrm>
            <a:off x="3812835" y="5135312"/>
            <a:ext cx="657222" cy="199822"/>
            <a:chOff x="2154748" y="3526327"/>
            <a:chExt cx="418458" cy="127228"/>
          </a:xfrm>
          <a:solidFill>
            <a:schemeClr val="accent2"/>
          </a:solidFill>
        </p:grpSpPr>
        <p:sp>
          <p:nvSpPr>
            <p:cNvPr id="986" name="Rectangle 985">
              <a:extLst>
                <a:ext uri="{FF2B5EF4-FFF2-40B4-BE49-F238E27FC236}">
                  <a16:creationId xmlns:a16="http://schemas.microsoft.com/office/drawing/2014/main" id="{500C0F95-1AD5-4C4D-B837-7F5820CED130}"/>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87" name="Freeform: Shape 986">
              <a:extLst>
                <a:ext uri="{FF2B5EF4-FFF2-40B4-BE49-F238E27FC236}">
                  <a16:creationId xmlns:a16="http://schemas.microsoft.com/office/drawing/2014/main" id="{8D799426-8467-4FCC-8CC2-27A2A13D38A8}"/>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88" name="Freeform: Shape 987">
              <a:extLst>
                <a:ext uri="{FF2B5EF4-FFF2-40B4-BE49-F238E27FC236}">
                  <a16:creationId xmlns:a16="http://schemas.microsoft.com/office/drawing/2014/main" id="{6ABAE39A-6B11-4964-AD34-4B364E041744}"/>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89" name="Freeform: Shape 988">
              <a:extLst>
                <a:ext uri="{FF2B5EF4-FFF2-40B4-BE49-F238E27FC236}">
                  <a16:creationId xmlns:a16="http://schemas.microsoft.com/office/drawing/2014/main" id="{51D70DE5-4B2F-4D65-AF49-B09EFD7CB9F9}"/>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90" name="Freeform: Shape 989">
              <a:extLst>
                <a:ext uri="{FF2B5EF4-FFF2-40B4-BE49-F238E27FC236}">
                  <a16:creationId xmlns:a16="http://schemas.microsoft.com/office/drawing/2014/main" id="{BFB42445-5737-4BC3-939E-F72E0356484D}"/>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991" name="Group 990">
            <a:extLst>
              <a:ext uri="{FF2B5EF4-FFF2-40B4-BE49-F238E27FC236}">
                <a16:creationId xmlns:a16="http://schemas.microsoft.com/office/drawing/2014/main" id="{D9FC0B87-86AC-43EF-8174-6529F0967863}"/>
              </a:ext>
            </a:extLst>
          </p:cNvPr>
          <p:cNvGrpSpPr/>
          <p:nvPr/>
        </p:nvGrpSpPr>
        <p:grpSpPr>
          <a:xfrm>
            <a:off x="3156573" y="5135312"/>
            <a:ext cx="657222" cy="199822"/>
            <a:chOff x="2154748" y="3526327"/>
            <a:chExt cx="418458" cy="127228"/>
          </a:xfrm>
          <a:solidFill>
            <a:schemeClr val="accent2"/>
          </a:solidFill>
        </p:grpSpPr>
        <p:sp>
          <p:nvSpPr>
            <p:cNvPr id="992" name="Rectangle 991">
              <a:extLst>
                <a:ext uri="{FF2B5EF4-FFF2-40B4-BE49-F238E27FC236}">
                  <a16:creationId xmlns:a16="http://schemas.microsoft.com/office/drawing/2014/main" id="{66448BEA-EFCE-46A7-835F-613E08A21420}"/>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93" name="Freeform: Shape 992">
              <a:extLst>
                <a:ext uri="{FF2B5EF4-FFF2-40B4-BE49-F238E27FC236}">
                  <a16:creationId xmlns:a16="http://schemas.microsoft.com/office/drawing/2014/main" id="{4C0CE70F-1B36-43C3-B64D-683A19A95A11}"/>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94" name="Freeform: Shape 993">
              <a:extLst>
                <a:ext uri="{FF2B5EF4-FFF2-40B4-BE49-F238E27FC236}">
                  <a16:creationId xmlns:a16="http://schemas.microsoft.com/office/drawing/2014/main" id="{980B7F96-A70A-404E-9E6B-DE036460554F}"/>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95" name="Freeform: Shape 994">
              <a:extLst>
                <a:ext uri="{FF2B5EF4-FFF2-40B4-BE49-F238E27FC236}">
                  <a16:creationId xmlns:a16="http://schemas.microsoft.com/office/drawing/2014/main" id="{9F4E5A7E-B48A-4E93-A613-4A68D467D362}"/>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96" name="Freeform: Shape 995">
              <a:extLst>
                <a:ext uri="{FF2B5EF4-FFF2-40B4-BE49-F238E27FC236}">
                  <a16:creationId xmlns:a16="http://schemas.microsoft.com/office/drawing/2014/main" id="{669F7E0C-A4B8-4D12-B7B9-7CD9B80A58CD}"/>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997" name="Group 996">
            <a:extLst>
              <a:ext uri="{FF2B5EF4-FFF2-40B4-BE49-F238E27FC236}">
                <a16:creationId xmlns:a16="http://schemas.microsoft.com/office/drawing/2014/main" id="{5F68428B-6416-4433-B745-2C184105E539}"/>
              </a:ext>
            </a:extLst>
          </p:cNvPr>
          <p:cNvGrpSpPr/>
          <p:nvPr/>
        </p:nvGrpSpPr>
        <p:grpSpPr>
          <a:xfrm>
            <a:off x="5467473" y="5135312"/>
            <a:ext cx="657222" cy="199822"/>
            <a:chOff x="2154748" y="3526327"/>
            <a:chExt cx="418458" cy="127228"/>
          </a:xfrm>
          <a:solidFill>
            <a:schemeClr val="accent2"/>
          </a:solidFill>
        </p:grpSpPr>
        <p:sp>
          <p:nvSpPr>
            <p:cNvPr id="998" name="Rectangle 997">
              <a:extLst>
                <a:ext uri="{FF2B5EF4-FFF2-40B4-BE49-F238E27FC236}">
                  <a16:creationId xmlns:a16="http://schemas.microsoft.com/office/drawing/2014/main" id="{BFB834F9-F356-4A5E-AB64-94873703880A}"/>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99" name="Freeform: Shape 998">
              <a:extLst>
                <a:ext uri="{FF2B5EF4-FFF2-40B4-BE49-F238E27FC236}">
                  <a16:creationId xmlns:a16="http://schemas.microsoft.com/office/drawing/2014/main" id="{B4DC93DB-8820-492D-9981-17D55B4A9169}"/>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00" name="Freeform: Shape 999">
              <a:extLst>
                <a:ext uri="{FF2B5EF4-FFF2-40B4-BE49-F238E27FC236}">
                  <a16:creationId xmlns:a16="http://schemas.microsoft.com/office/drawing/2014/main" id="{6DB41A24-1D49-444C-B1F4-7116613A0F0F}"/>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01" name="Freeform: Shape 1000">
              <a:extLst>
                <a:ext uri="{FF2B5EF4-FFF2-40B4-BE49-F238E27FC236}">
                  <a16:creationId xmlns:a16="http://schemas.microsoft.com/office/drawing/2014/main" id="{9A56FEED-102D-48B6-AFBF-D9454AD185C0}"/>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02" name="Freeform: Shape 1001">
              <a:extLst>
                <a:ext uri="{FF2B5EF4-FFF2-40B4-BE49-F238E27FC236}">
                  <a16:creationId xmlns:a16="http://schemas.microsoft.com/office/drawing/2014/main" id="{346D2459-AA83-44B9-A4ED-D455A024B576}"/>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03" name="Group 1002">
            <a:extLst>
              <a:ext uri="{FF2B5EF4-FFF2-40B4-BE49-F238E27FC236}">
                <a16:creationId xmlns:a16="http://schemas.microsoft.com/office/drawing/2014/main" id="{98B0EA32-08E3-4573-80AE-B550C0471CF3}"/>
              </a:ext>
            </a:extLst>
          </p:cNvPr>
          <p:cNvGrpSpPr/>
          <p:nvPr/>
        </p:nvGrpSpPr>
        <p:grpSpPr>
          <a:xfrm>
            <a:off x="4811211" y="5135312"/>
            <a:ext cx="657222" cy="199822"/>
            <a:chOff x="2154748" y="3526327"/>
            <a:chExt cx="418458" cy="127228"/>
          </a:xfrm>
          <a:solidFill>
            <a:schemeClr val="accent2"/>
          </a:solidFill>
        </p:grpSpPr>
        <p:sp>
          <p:nvSpPr>
            <p:cNvPr id="1004" name="Rectangle 1003">
              <a:extLst>
                <a:ext uri="{FF2B5EF4-FFF2-40B4-BE49-F238E27FC236}">
                  <a16:creationId xmlns:a16="http://schemas.microsoft.com/office/drawing/2014/main" id="{2AB23C66-9EE9-430F-BC34-52E077C249E9}"/>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05" name="Freeform: Shape 1004">
              <a:extLst>
                <a:ext uri="{FF2B5EF4-FFF2-40B4-BE49-F238E27FC236}">
                  <a16:creationId xmlns:a16="http://schemas.microsoft.com/office/drawing/2014/main" id="{DC0E6D28-01D2-4158-9D4F-31D75A0A0E64}"/>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06" name="Freeform: Shape 1005">
              <a:extLst>
                <a:ext uri="{FF2B5EF4-FFF2-40B4-BE49-F238E27FC236}">
                  <a16:creationId xmlns:a16="http://schemas.microsoft.com/office/drawing/2014/main" id="{E2197B37-A876-43BF-9F09-C11838497575}"/>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07" name="Freeform: Shape 1006">
              <a:extLst>
                <a:ext uri="{FF2B5EF4-FFF2-40B4-BE49-F238E27FC236}">
                  <a16:creationId xmlns:a16="http://schemas.microsoft.com/office/drawing/2014/main" id="{8936AFF7-BCAD-4CAF-BC88-3DDC9F0E0663}"/>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08" name="Freeform: Shape 1007">
              <a:extLst>
                <a:ext uri="{FF2B5EF4-FFF2-40B4-BE49-F238E27FC236}">
                  <a16:creationId xmlns:a16="http://schemas.microsoft.com/office/drawing/2014/main" id="{BE03991B-8535-498C-BE9D-B298A495E48F}"/>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09" name="Group 1008">
            <a:extLst>
              <a:ext uri="{FF2B5EF4-FFF2-40B4-BE49-F238E27FC236}">
                <a16:creationId xmlns:a16="http://schemas.microsoft.com/office/drawing/2014/main" id="{4B9EDF09-D563-4923-A169-CFA4FBCCC6F4}"/>
              </a:ext>
            </a:extLst>
          </p:cNvPr>
          <p:cNvGrpSpPr/>
          <p:nvPr/>
        </p:nvGrpSpPr>
        <p:grpSpPr>
          <a:xfrm>
            <a:off x="4469099" y="5137539"/>
            <a:ext cx="343072" cy="197595"/>
            <a:chOff x="1003302" y="1140739"/>
            <a:chExt cx="422879" cy="243562"/>
          </a:xfrm>
          <a:solidFill>
            <a:schemeClr val="accent2"/>
          </a:solidFill>
        </p:grpSpPr>
        <p:sp>
          <p:nvSpPr>
            <p:cNvPr id="1010" name="Rectangle 1009">
              <a:extLst>
                <a:ext uri="{FF2B5EF4-FFF2-40B4-BE49-F238E27FC236}">
                  <a16:creationId xmlns:a16="http://schemas.microsoft.com/office/drawing/2014/main" id="{CF9D34AD-A940-4473-9013-4F0DF62416F1}"/>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11" name="Freeform: Shape 1010">
              <a:extLst>
                <a:ext uri="{FF2B5EF4-FFF2-40B4-BE49-F238E27FC236}">
                  <a16:creationId xmlns:a16="http://schemas.microsoft.com/office/drawing/2014/main" id="{5EBE9568-E36B-43D7-9522-F705ED43D243}"/>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12" name="Freeform: Shape 1011">
              <a:extLst>
                <a:ext uri="{FF2B5EF4-FFF2-40B4-BE49-F238E27FC236}">
                  <a16:creationId xmlns:a16="http://schemas.microsoft.com/office/drawing/2014/main" id="{7099B88B-6002-40D5-BD93-B7D26741BAB2}"/>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13" name="Group 1012">
            <a:extLst>
              <a:ext uri="{FF2B5EF4-FFF2-40B4-BE49-F238E27FC236}">
                <a16:creationId xmlns:a16="http://schemas.microsoft.com/office/drawing/2014/main" id="{86FE31CB-8D4D-4850-A6A6-BD8AF8E2C037}"/>
              </a:ext>
            </a:extLst>
          </p:cNvPr>
          <p:cNvGrpSpPr/>
          <p:nvPr/>
        </p:nvGrpSpPr>
        <p:grpSpPr>
          <a:xfrm>
            <a:off x="3041214" y="4967979"/>
            <a:ext cx="657222" cy="199822"/>
            <a:chOff x="2154748" y="3526327"/>
            <a:chExt cx="418458" cy="127228"/>
          </a:xfrm>
          <a:solidFill>
            <a:schemeClr val="accent2"/>
          </a:solidFill>
        </p:grpSpPr>
        <p:sp>
          <p:nvSpPr>
            <p:cNvPr id="1014" name="Rectangle 1013">
              <a:extLst>
                <a:ext uri="{FF2B5EF4-FFF2-40B4-BE49-F238E27FC236}">
                  <a16:creationId xmlns:a16="http://schemas.microsoft.com/office/drawing/2014/main" id="{A0DFBDFC-FF9B-40A8-A9DE-337F3CA59412}"/>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15" name="Freeform: Shape 1014">
              <a:extLst>
                <a:ext uri="{FF2B5EF4-FFF2-40B4-BE49-F238E27FC236}">
                  <a16:creationId xmlns:a16="http://schemas.microsoft.com/office/drawing/2014/main" id="{FA66CB5B-5EEB-4B68-AF7B-EF8F876324F1}"/>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16" name="Freeform: Shape 1015">
              <a:extLst>
                <a:ext uri="{FF2B5EF4-FFF2-40B4-BE49-F238E27FC236}">
                  <a16:creationId xmlns:a16="http://schemas.microsoft.com/office/drawing/2014/main" id="{378801BF-3242-4B36-B0D3-BC968F49DFF2}"/>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17" name="Freeform: Shape 1016">
              <a:extLst>
                <a:ext uri="{FF2B5EF4-FFF2-40B4-BE49-F238E27FC236}">
                  <a16:creationId xmlns:a16="http://schemas.microsoft.com/office/drawing/2014/main" id="{E3FD67E1-64D7-4570-8587-63582F405558}"/>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18" name="Freeform: Shape 1017">
              <a:extLst>
                <a:ext uri="{FF2B5EF4-FFF2-40B4-BE49-F238E27FC236}">
                  <a16:creationId xmlns:a16="http://schemas.microsoft.com/office/drawing/2014/main" id="{53208B31-291F-4FAE-8992-9C83893D0F7E}"/>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19" name="Group 1018">
            <a:extLst>
              <a:ext uri="{FF2B5EF4-FFF2-40B4-BE49-F238E27FC236}">
                <a16:creationId xmlns:a16="http://schemas.microsoft.com/office/drawing/2014/main" id="{095775D6-2EB0-4603-886E-B1D49A5579B0}"/>
              </a:ext>
            </a:extLst>
          </p:cNvPr>
          <p:cNvGrpSpPr/>
          <p:nvPr/>
        </p:nvGrpSpPr>
        <p:grpSpPr>
          <a:xfrm>
            <a:off x="5584445" y="4967979"/>
            <a:ext cx="657222" cy="199822"/>
            <a:chOff x="2154748" y="3526327"/>
            <a:chExt cx="418458" cy="127228"/>
          </a:xfrm>
          <a:solidFill>
            <a:schemeClr val="accent2"/>
          </a:solidFill>
        </p:grpSpPr>
        <p:sp>
          <p:nvSpPr>
            <p:cNvPr id="1020" name="Rectangle 1019">
              <a:extLst>
                <a:ext uri="{FF2B5EF4-FFF2-40B4-BE49-F238E27FC236}">
                  <a16:creationId xmlns:a16="http://schemas.microsoft.com/office/drawing/2014/main" id="{0E9278F1-6EB4-4EAD-B2A2-B774C79321C1}"/>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21" name="Freeform: Shape 1020">
              <a:extLst>
                <a:ext uri="{FF2B5EF4-FFF2-40B4-BE49-F238E27FC236}">
                  <a16:creationId xmlns:a16="http://schemas.microsoft.com/office/drawing/2014/main" id="{14ED6177-3C3C-43C5-B611-EF872C9E9C87}"/>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22" name="Freeform: Shape 1021">
              <a:extLst>
                <a:ext uri="{FF2B5EF4-FFF2-40B4-BE49-F238E27FC236}">
                  <a16:creationId xmlns:a16="http://schemas.microsoft.com/office/drawing/2014/main" id="{7D1FF6B9-965F-4229-BD58-06B4AA20DAB7}"/>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23" name="Freeform: Shape 1022">
              <a:extLst>
                <a:ext uri="{FF2B5EF4-FFF2-40B4-BE49-F238E27FC236}">
                  <a16:creationId xmlns:a16="http://schemas.microsoft.com/office/drawing/2014/main" id="{870BC16F-270B-4824-A078-FF7D38206CCB}"/>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24" name="Freeform: Shape 1023">
              <a:extLst>
                <a:ext uri="{FF2B5EF4-FFF2-40B4-BE49-F238E27FC236}">
                  <a16:creationId xmlns:a16="http://schemas.microsoft.com/office/drawing/2014/main" id="{FD509CA2-6179-433B-9159-AF0211A734C2}"/>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25" name="Group 1024">
            <a:extLst>
              <a:ext uri="{FF2B5EF4-FFF2-40B4-BE49-F238E27FC236}">
                <a16:creationId xmlns:a16="http://schemas.microsoft.com/office/drawing/2014/main" id="{6B6593BB-110E-44C9-B81C-E864D10B960A}"/>
              </a:ext>
            </a:extLst>
          </p:cNvPr>
          <p:cNvGrpSpPr/>
          <p:nvPr/>
        </p:nvGrpSpPr>
        <p:grpSpPr>
          <a:xfrm>
            <a:off x="3677022" y="4967979"/>
            <a:ext cx="657222" cy="199822"/>
            <a:chOff x="2154748" y="3526327"/>
            <a:chExt cx="418458" cy="127228"/>
          </a:xfrm>
          <a:solidFill>
            <a:schemeClr val="accent2"/>
          </a:solidFill>
        </p:grpSpPr>
        <p:sp>
          <p:nvSpPr>
            <p:cNvPr id="1026" name="Rectangle 1025">
              <a:extLst>
                <a:ext uri="{FF2B5EF4-FFF2-40B4-BE49-F238E27FC236}">
                  <a16:creationId xmlns:a16="http://schemas.microsoft.com/office/drawing/2014/main" id="{271676EF-0968-46A6-8432-1424A12536B7}"/>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27" name="Freeform: Shape 1026">
              <a:extLst>
                <a:ext uri="{FF2B5EF4-FFF2-40B4-BE49-F238E27FC236}">
                  <a16:creationId xmlns:a16="http://schemas.microsoft.com/office/drawing/2014/main" id="{82F5C5D6-2C63-4584-8324-2B612D7FC642}"/>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28" name="Freeform: Shape 1027">
              <a:extLst>
                <a:ext uri="{FF2B5EF4-FFF2-40B4-BE49-F238E27FC236}">
                  <a16:creationId xmlns:a16="http://schemas.microsoft.com/office/drawing/2014/main" id="{5E1CB6CD-F89E-4BBB-848A-FBE07BC4CF11}"/>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29" name="Freeform: Shape 1028">
              <a:extLst>
                <a:ext uri="{FF2B5EF4-FFF2-40B4-BE49-F238E27FC236}">
                  <a16:creationId xmlns:a16="http://schemas.microsoft.com/office/drawing/2014/main" id="{A549AC13-3896-40E2-93AA-252A680AEFE5}"/>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30" name="Freeform: Shape 1029">
              <a:extLst>
                <a:ext uri="{FF2B5EF4-FFF2-40B4-BE49-F238E27FC236}">
                  <a16:creationId xmlns:a16="http://schemas.microsoft.com/office/drawing/2014/main" id="{29075037-2DF5-406D-B337-3F97B1B9CAD6}"/>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31" name="Group 1030">
            <a:extLst>
              <a:ext uri="{FF2B5EF4-FFF2-40B4-BE49-F238E27FC236}">
                <a16:creationId xmlns:a16="http://schemas.microsoft.com/office/drawing/2014/main" id="{A205248D-3E07-4414-B486-D4AFA4B6CDAF}"/>
              </a:ext>
            </a:extLst>
          </p:cNvPr>
          <p:cNvGrpSpPr/>
          <p:nvPr/>
        </p:nvGrpSpPr>
        <p:grpSpPr>
          <a:xfrm>
            <a:off x="4312829" y="4967979"/>
            <a:ext cx="657222" cy="199822"/>
            <a:chOff x="2154748" y="3526327"/>
            <a:chExt cx="418458" cy="127228"/>
          </a:xfrm>
          <a:solidFill>
            <a:schemeClr val="accent2"/>
          </a:solidFill>
        </p:grpSpPr>
        <p:sp>
          <p:nvSpPr>
            <p:cNvPr id="1032" name="Rectangle 1031">
              <a:extLst>
                <a:ext uri="{FF2B5EF4-FFF2-40B4-BE49-F238E27FC236}">
                  <a16:creationId xmlns:a16="http://schemas.microsoft.com/office/drawing/2014/main" id="{6C3246A8-D470-4B0A-B686-419FBD20F2C2}"/>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33" name="Freeform: Shape 1032">
              <a:extLst>
                <a:ext uri="{FF2B5EF4-FFF2-40B4-BE49-F238E27FC236}">
                  <a16:creationId xmlns:a16="http://schemas.microsoft.com/office/drawing/2014/main" id="{AFF57274-6D76-47D0-9678-F4C38ED0E3C5}"/>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34" name="Freeform: Shape 1033">
              <a:extLst>
                <a:ext uri="{FF2B5EF4-FFF2-40B4-BE49-F238E27FC236}">
                  <a16:creationId xmlns:a16="http://schemas.microsoft.com/office/drawing/2014/main" id="{8EAB4F67-6ED0-4AF7-B042-7CEC65E759CD}"/>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35" name="Freeform: Shape 1034">
              <a:extLst>
                <a:ext uri="{FF2B5EF4-FFF2-40B4-BE49-F238E27FC236}">
                  <a16:creationId xmlns:a16="http://schemas.microsoft.com/office/drawing/2014/main" id="{FC5E8C27-2922-4860-82CA-73D02BDC3BC5}"/>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36" name="Freeform: Shape 1035">
              <a:extLst>
                <a:ext uri="{FF2B5EF4-FFF2-40B4-BE49-F238E27FC236}">
                  <a16:creationId xmlns:a16="http://schemas.microsoft.com/office/drawing/2014/main" id="{2F12079B-9AE1-49A3-801D-80CF92E7AA6A}"/>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37" name="Group 1036">
            <a:extLst>
              <a:ext uri="{FF2B5EF4-FFF2-40B4-BE49-F238E27FC236}">
                <a16:creationId xmlns:a16="http://schemas.microsoft.com/office/drawing/2014/main" id="{A728A245-7DD7-485B-8138-57432BB61762}"/>
              </a:ext>
            </a:extLst>
          </p:cNvPr>
          <p:cNvGrpSpPr/>
          <p:nvPr/>
        </p:nvGrpSpPr>
        <p:grpSpPr>
          <a:xfrm>
            <a:off x="4948637" y="4967979"/>
            <a:ext cx="657222" cy="199822"/>
            <a:chOff x="2154748" y="3526327"/>
            <a:chExt cx="418458" cy="127228"/>
          </a:xfrm>
          <a:solidFill>
            <a:schemeClr val="accent2"/>
          </a:solidFill>
        </p:grpSpPr>
        <p:sp>
          <p:nvSpPr>
            <p:cNvPr id="1038" name="Rectangle 1037">
              <a:extLst>
                <a:ext uri="{FF2B5EF4-FFF2-40B4-BE49-F238E27FC236}">
                  <a16:creationId xmlns:a16="http://schemas.microsoft.com/office/drawing/2014/main" id="{795D2149-97AE-4258-99B2-EAC3429AFF06}"/>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39" name="Freeform: Shape 1038">
              <a:extLst>
                <a:ext uri="{FF2B5EF4-FFF2-40B4-BE49-F238E27FC236}">
                  <a16:creationId xmlns:a16="http://schemas.microsoft.com/office/drawing/2014/main" id="{7195769F-201E-4BB6-B9B2-39932381B2DF}"/>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40" name="Freeform: Shape 1039">
              <a:extLst>
                <a:ext uri="{FF2B5EF4-FFF2-40B4-BE49-F238E27FC236}">
                  <a16:creationId xmlns:a16="http://schemas.microsoft.com/office/drawing/2014/main" id="{123B3400-AB23-4EC7-B462-DF55A9205787}"/>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41" name="Freeform: Shape 1040">
              <a:extLst>
                <a:ext uri="{FF2B5EF4-FFF2-40B4-BE49-F238E27FC236}">
                  <a16:creationId xmlns:a16="http://schemas.microsoft.com/office/drawing/2014/main" id="{4AAF9634-D621-4849-BF4A-A2E5C2E0FDE8}"/>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42" name="Freeform: Shape 1041">
              <a:extLst>
                <a:ext uri="{FF2B5EF4-FFF2-40B4-BE49-F238E27FC236}">
                  <a16:creationId xmlns:a16="http://schemas.microsoft.com/office/drawing/2014/main" id="{3F3A8EC7-DFC4-43E3-A534-27DFD71F0EA8}"/>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43" name="Group 1042">
            <a:extLst>
              <a:ext uri="{FF2B5EF4-FFF2-40B4-BE49-F238E27FC236}">
                <a16:creationId xmlns:a16="http://schemas.microsoft.com/office/drawing/2014/main" id="{EAA16094-980B-49A2-B372-F9A597800946}"/>
              </a:ext>
            </a:extLst>
          </p:cNvPr>
          <p:cNvGrpSpPr/>
          <p:nvPr/>
        </p:nvGrpSpPr>
        <p:grpSpPr>
          <a:xfrm>
            <a:off x="3041214" y="4801764"/>
            <a:ext cx="657222" cy="199822"/>
            <a:chOff x="2154748" y="3526327"/>
            <a:chExt cx="418458" cy="127228"/>
          </a:xfrm>
          <a:solidFill>
            <a:schemeClr val="accent2"/>
          </a:solidFill>
        </p:grpSpPr>
        <p:sp>
          <p:nvSpPr>
            <p:cNvPr id="1044" name="Rectangle 1043">
              <a:extLst>
                <a:ext uri="{FF2B5EF4-FFF2-40B4-BE49-F238E27FC236}">
                  <a16:creationId xmlns:a16="http://schemas.microsoft.com/office/drawing/2014/main" id="{91CA7249-C3D5-448F-89D8-71AAB210B61D}"/>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45" name="Freeform: Shape 1044">
              <a:extLst>
                <a:ext uri="{FF2B5EF4-FFF2-40B4-BE49-F238E27FC236}">
                  <a16:creationId xmlns:a16="http://schemas.microsoft.com/office/drawing/2014/main" id="{7DC5DC9E-923E-435D-93F3-4B9ACA1A6D99}"/>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46" name="Freeform: Shape 1045">
              <a:extLst>
                <a:ext uri="{FF2B5EF4-FFF2-40B4-BE49-F238E27FC236}">
                  <a16:creationId xmlns:a16="http://schemas.microsoft.com/office/drawing/2014/main" id="{59AE55AE-F519-4A3A-A1B4-068D38FE2315}"/>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47" name="Freeform: Shape 1046">
              <a:extLst>
                <a:ext uri="{FF2B5EF4-FFF2-40B4-BE49-F238E27FC236}">
                  <a16:creationId xmlns:a16="http://schemas.microsoft.com/office/drawing/2014/main" id="{325979E3-B310-467E-AAAE-FC797DD8EA53}"/>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48" name="Freeform: Shape 1047">
              <a:extLst>
                <a:ext uri="{FF2B5EF4-FFF2-40B4-BE49-F238E27FC236}">
                  <a16:creationId xmlns:a16="http://schemas.microsoft.com/office/drawing/2014/main" id="{1D37281E-BA6B-4BAC-ABA7-ABA93900770F}"/>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49" name="Group 1048">
            <a:extLst>
              <a:ext uri="{FF2B5EF4-FFF2-40B4-BE49-F238E27FC236}">
                <a16:creationId xmlns:a16="http://schemas.microsoft.com/office/drawing/2014/main" id="{8D6479D2-3D84-4FE5-B4FE-EFFDFF0F58F2}"/>
              </a:ext>
            </a:extLst>
          </p:cNvPr>
          <p:cNvGrpSpPr/>
          <p:nvPr/>
        </p:nvGrpSpPr>
        <p:grpSpPr>
          <a:xfrm>
            <a:off x="5584445" y="4801764"/>
            <a:ext cx="657222" cy="199822"/>
            <a:chOff x="2154748" y="3526327"/>
            <a:chExt cx="418458" cy="127228"/>
          </a:xfrm>
          <a:solidFill>
            <a:schemeClr val="accent2"/>
          </a:solidFill>
        </p:grpSpPr>
        <p:sp>
          <p:nvSpPr>
            <p:cNvPr id="1050" name="Rectangle 1049">
              <a:extLst>
                <a:ext uri="{FF2B5EF4-FFF2-40B4-BE49-F238E27FC236}">
                  <a16:creationId xmlns:a16="http://schemas.microsoft.com/office/drawing/2014/main" id="{85687948-754C-4AE6-973C-FAD4F154B6D5}"/>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51" name="Freeform: Shape 1050">
              <a:extLst>
                <a:ext uri="{FF2B5EF4-FFF2-40B4-BE49-F238E27FC236}">
                  <a16:creationId xmlns:a16="http://schemas.microsoft.com/office/drawing/2014/main" id="{61C1C40B-421E-4C2A-B03B-589FED92999C}"/>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52" name="Freeform: Shape 1051">
              <a:extLst>
                <a:ext uri="{FF2B5EF4-FFF2-40B4-BE49-F238E27FC236}">
                  <a16:creationId xmlns:a16="http://schemas.microsoft.com/office/drawing/2014/main" id="{A244C79E-2557-4F8E-8152-A8BD551EE55D}"/>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53" name="Freeform: Shape 1052">
              <a:extLst>
                <a:ext uri="{FF2B5EF4-FFF2-40B4-BE49-F238E27FC236}">
                  <a16:creationId xmlns:a16="http://schemas.microsoft.com/office/drawing/2014/main" id="{13CAA89F-E4FA-4408-BD92-096C4F4DE4F7}"/>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54" name="Freeform: Shape 1053">
              <a:extLst>
                <a:ext uri="{FF2B5EF4-FFF2-40B4-BE49-F238E27FC236}">
                  <a16:creationId xmlns:a16="http://schemas.microsoft.com/office/drawing/2014/main" id="{2F9526C7-3F5C-4CB5-B0C6-80D734336DB6}"/>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55" name="Group 1054">
            <a:extLst>
              <a:ext uri="{FF2B5EF4-FFF2-40B4-BE49-F238E27FC236}">
                <a16:creationId xmlns:a16="http://schemas.microsoft.com/office/drawing/2014/main" id="{F8EA5F94-162F-4B4F-8721-FE0DB3255732}"/>
              </a:ext>
            </a:extLst>
          </p:cNvPr>
          <p:cNvGrpSpPr/>
          <p:nvPr/>
        </p:nvGrpSpPr>
        <p:grpSpPr>
          <a:xfrm>
            <a:off x="3677022" y="4801764"/>
            <a:ext cx="657222" cy="199822"/>
            <a:chOff x="2154748" y="3526327"/>
            <a:chExt cx="418458" cy="127228"/>
          </a:xfrm>
          <a:solidFill>
            <a:schemeClr val="accent2"/>
          </a:solidFill>
        </p:grpSpPr>
        <p:sp>
          <p:nvSpPr>
            <p:cNvPr id="1056" name="Rectangle 1055">
              <a:extLst>
                <a:ext uri="{FF2B5EF4-FFF2-40B4-BE49-F238E27FC236}">
                  <a16:creationId xmlns:a16="http://schemas.microsoft.com/office/drawing/2014/main" id="{0794A706-1D18-4498-90D7-597BDAAF0A90}"/>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57" name="Freeform: Shape 1056">
              <a:extLst>
                <a:ext uri="{FF2B5EF4-FFF2-40B4-BE49-F238E27FC236}">
                  <a16:creationId xmlns:a16="http://schemas.microsoft.com/office/drawing/2014/main" id="{7C533A88-DB85-45E3-AA15-380F5CD228CD}"/>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58" name="Freeform: Shape 1057">
              <a:extLst>
                <a:ext uri="{FF2B5EF4-FFF2-40B4-BE49-F238E27FC236}">
                  <a16:creationId xmlns:a16="http://schemas.microsoft.com/office/drawing/2014/main" id="{407F37EA-DBB4-4E44-852D-A5C022C66638}"/>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59" name="Freeform: Shape 1058">
              <a:extLst>
                <a:ext uri="{FF2B5EF4-FFF2-40B4-BE49-F238E27FC236}">
                  <a16:creationId xmlns:a16="http://schemas.microsoft.com/office/drawing/2014/main" id="{8C89A515-329D-4AD6-B6B9-12F433B4056F}"/>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60" name="Freeform: Shape 1059">
              <a:extLst>
                <a:ext uri="{FF2B5EF4-FFF2-40B4-BE49-F238E27FC236}">
                  <a16:creationId xmlns:a16="http://schemas.microsoft.com/office/drawing/2014/main" id="{2FD2A408-F040-4217-9646-396F9250E7A8}"/>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61" name="Group 1060">
            <a:extLst>
              <a:ext uri="{FF2B5EF4-FFF2-40B4-BE49-F238E27FC236}">
                <a16:creationId xmlns:a16="http://schemas.microsoft.com/office/drawing/2014/main" id="{31311A9A-9A5A-4A10-B4D1-0ABD4E71066E}"/>
              </a:ext>
            </a:extLst>
          </p:cNvPr>
          <p:cNvGrpSpPr/>
          <p:nvPr/>
        </p:nvGrpSpPr>
        <p:grpSpPr>
          <a:xfrm>
            <a:off x="4312829" y="4801764"/>
            <a:ext cx="657222" cy="199822"/>
            <a:chOff x="2154748" y="3526327"/>
            <a:chExt cx="418458" cy="127228"/>
          </a:xfrm>
          <a:solidFill>
            <a:schemeClr val="accent2"/>
          </a:solidFill>
        </p:grpSpPr>
        <p:sp>
          <p:nvSpPr>
            <p:cNvPr id="1062" name="Rectangle 1061">
              <a:extLst>
                <a:ext uri="{FF2B5EF4-FFF2-40B4-BE49-F238E27FC236}">
                  <a16:creationId xmlns:a16="http://schemas.microsoft.com/office/drawing/2014/main" id="{E6E55A49-21E7-4674-9247-99B7BFB62735}"/>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63" name="Freeform: Shape 1062">
              <a:extLst>
                <a:ext uri="{FF2B5EF4-FFF2-40B4-BE49-F238E27FC236}">
                  <a16:creationId xmlns:a16="http://schemas.microsoft.com/office/drawing/2014/main" id="{9ABCFAF1-9A63-47B0-8EC9-71D5C148725D}"/>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64" name="Freeform: Shape 1063">
              <a:extLst>
                <a:ext uri="{FF2B5EF4-FFF2-40B4-BE49-F238E27FC236}">
                  <a16:creationId xmlns:a16="http://schemas.microsoft.com/office/drawing/2014/main" id="{7B762ED1-6B55-4BDF-983B-67C6149CFD13}"/>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65" name="Freeform: Shape 1064">
              <a:extLst>
                <a:ext uri="{FF2B5EF4-FFF2-40B4-BE49-F238E27FC236}">
                  <a16:creationId xmlns:a16="http://schemas.microsoft.com/office/drawing/2014/main" id="{2AEEFBDB-2991-4437-8834-BBFAA5AAD142}"/>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66" name="Freeform: Shape 1065">
              <a:extLst>
                <a:ext uri="{FF2B5EF4-FFF2-40B4-BE49-F238E27FC236}">
                  <a16:creationId xmlns:a16="http://schemas.microsoft.com/office/drawing/2014/main" id="{C0EE74C7-B18A-4515-81FD-FCD6B165178D}"/>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67" name="Group 1066">
            <a:extLst>
              <a:ext uri="{FF2B5EF4-FFF2-40B4-BE49-F238E27FC236}">
                <a16:creationId xmlns:a16="http://schemas.microsoft.com/office/drawing/2014/main" id="{D8854981-FA4E-4F1F-9849-5345635C061D}"/>
              </a:ext>
            </a:extLst>
          </p:cNvPr>
          <p:cNvGrpSpPr/>
          <p:nvPr/>
        </p:nvGrpSpPr>
        <p:grpSpPr>
          <a:xfrm>
            <a:off x="4948637" y="4801764"/>
            <a:ext cx="657222" cy="199822"/>
            <a:chOff x="2154748" y="3526327"/>
            <a:chExt cx="418458" cy="127228"/>
          </a:xfrm>
          <a:solidFill>
            <a:schemeClr val="accent2"/>
          </a:solidFill>
        </p:grpSpPr>
        <p:sp>
          <p:nvSpPr>
            <p:cNvPr id="1068" name="Rectangle 1067">
              <a:extLst>
                <a:ext uri="{FF2B5EF4-FFF2-40B4-BE49-F238E27FC236}">
                  <a16:creationId xmlns:a16="http://schemas.microsoft.com/office/drawing/2014/main" id="{358131F2-C998-4136-9D0D-F247A43C46F1}"/>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69" name="Freeform: Shape 1068">
              <a:extLst>
                <a:ext uri="{FF2B5EF4-FFF2-40B4-BE49-F238E27FC236}">
                  <a16:creationId xmlns:a16="http://schemas.microsoft.com/office/drawing/2014/main" id="{0A6B9559-C7C2-4A4F-8FA0-0FAA7E1506F4}"/>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70" name="Freeform: Shape 1069">
              <a:extLst>
                <a:ext uri="{FF2B5EF4-FFF2-40B4-BE49-F238E27FC236}">
                  <a16:creationId xmlns:a16="http://schemas.microsoft.com/office/drawing/2014/main" id="{3133952E-DDBC-4185-AD86-17973F426819}"/>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71" name="Freeform: Shape 1070">
              <a:extLst>
                <a:ext uri="{FF2B5EF4-FFF2-40B4-BE49-F238E27FC236}">
                  <a16:creationId xmlns:a16="http://schemas.microsoft.com/office/drawing/2014/main" id="{343AC1CF-BB4F-4C09-A206-251A3F6D272B}"/>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72" name="Freeform: Shape 1071">
              <a:extLst>
                <a:ext uri="{FF2B5EF4-FFF2-40B4-BE49-F238E27FC236}">
                  <a16:creationId xmlns:a16="http://schemas.microsoft.com/office/drawing/2014/main" id="{F2EA0ACD-CD28-4754-9845-1A41451995FC}"/>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73" name="Group 1072">
            <a:extLst>
              <a:ext uri="{FF2B5EF4-FFF2-40B4-BE49-F238E27FC236}">
                <a16:creationId xmlns:a16="http://schemas.microsoft.com/office/drawing/2014/main" id="{5EB0F7DD-673B-4A7B-BE0A-F7A1FFFB8DA4}"/>
              </a:ext>
            </a:extLst>
          </p:cNvPr>
          <p:cNvGrpSpPr/>
          <p:nvPr/>
        </p:nvGrpSpPr>
        <p:grpSpPr>
          <a:xfrm>
            <a:off x="3830563" y="4629793"/>
            <a:ext cx="643386" cy="199822"/>
            <a:chOff x="2154748" y="3526327"/>
            <a:chExt cx="418458" cy="127228"/>
          </a:xfrm>
          <a:solidFill>
            <a:schemeClr val="accent2"/>
          </a:solidFill>
        </p:grpSpPr>
        <p:sp>
          <p:nvSpPr>
            <p:cNvPr id="1074" name="Rectangle 1073">
              <a:extLst>
                <a:ext uri="{FF2B5EF4-FFF2-40B4-BE49-F238E27FC236}">
                  <a16:creationId xmlns:a16="http://schemas.microsoft.com/office/drawing/2014/main" id="{B6EE3188-61AE-44E1-8CBA-1EDDAE45B01A}"/>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75" name="Freeform: Shape 1074">
              <a:extLst>
                <a:ext uri="{FF2B5EF4-FFF2-40B4-BE49-F238E27FC236}">
                  <a16:creationId xmlns:a16="http://schemas.microsoft.com/office/drawing/2014/main" id="{F6D3E5BB-C34C-4CDD-8C01-B7C2E46A8FFF}"/>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76" name="Freeform: Shape 1075">
              <a:extLst>
                <a:ext uri="{FF2B5EF4-FFF2-40B4-BE49-F238E27FC236}">
                  <a16:creationId xmlns:a16="http://schemas.microsoft.com/office/drawing/2014/main" id="{DD9E4CBC-35F7-41F7-B310-A5CA6B6B8D7F}"/>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77" name="Freeform: Shape 1076">
              <a:extLst>
                <a:ext uri="{FF2B5EF4-FFF2-40B4-BE49-F238E27FC236}">
                  <a16:creationId xmlns:a16="http://schemas.microsoft.com/office/drawing/2014/main" id="{A4093CC7-428C-4EFB-8657-7B757B02B697}"/>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78" name="Freeform: Shape 1077">
              <a:extLst>
                <a:ext uri="{FF2B5EF4-FFF2-40B4-BE49-F238E27FC236}">
                  <a16:creationId xmlns:a16="http://schemas.microsoft.com/office/drawing/2014/main" id="{EF6DEA27-0F0F-44DA-B3F2-69664A9D303D}"/>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79" name="Group 1078">
            <a:extLst>
              <a:ext uri="{FF2B5EF4-FFF2-40B4-BE49-F238E27FC236}">
                <a16:creationId xmlns:a16="http://schemas.microsoft.com/office/drawing/2014/main" id="{6AA525AA-A27B-40E3-841B-9F6CAC81E813}"/>
              </a:ext>
            </a:extLst>
          </p:cNvPr>
          <p:cNvGrpSpPr/>
          <p:nvPr/>
        </p:nvGrpSpPr>
        <p:grpSpPr>
          <a:xfrm>
            <a:off x="3188116" y="4629793"/>
            <a:ext cx="643386" cy="199822"/>
            <a:chOff x="2154748" y="3526327"/>
            <a:chExt cx="418458" cy="127228"/>
          </a:xfrm>
          <a:solidFill>
            <a:schemeClr val="accent2"/>
          </a:solidFill>
        </p:grpSpPr>
        <p:sp>
          <p:nvSpPr>
            <p:cNvPr id="1080" name="Rectangle 1079">
              <a:extLst>
                <a:ext uri="{FF2B5EF4-FFF2-40B4-BE49-F238E27FC236}">
                  <a16:creationId xmlns:a16="http://schemas.microsoft.com/office/drawing/2014/main" id="{0A666E1F-5BA7-4C9C-9A3C-BED6357AB4B7}"/>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81" name="Freeform: Shape 1080">
              <a:extLst>
                <a:ext uri="{FF2B5EF4-FFF2-40B4-BE49-F238E27FC236}">
                  <a16:creationId xmlns:a16="http://schemas.microsoft.com/office/drawing/2014/main" id="{C3ED755F-E6F3-458C-9CD1-FF2A620A893C}"/>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82" name="Freeform: Shape 1081">
              <a:extLst>
                <a:ext uri="{FF2B5EF4-FFF2-40B4-BE49-F238E27FC236}">
                  <a16:creationId xmlns:a16="http://schemas.microsoft.com/office/drawing/2014/main" id="{79C54CB4-7B15-4F85-9F6E-666DE45B1CC1}"/>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83" name="Freeform: Shape 1082">
              <a:extLst>
                <a:ext uri="{FF2B5EF4-FFF2-40B4-BE49-F238E27FC236}">
                  <a16:creationId xmlns:a16="http://schemas.microsoft.com/office/drawing/2014/main" id="{56A431D9-A23C-44FE-975C-4D3ECD5DB767}"/>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84" name="Freeform: Shape 1083">
              <a:extLst>
                <a:ext uri="{FF2B5EF4-FFF2-40B4-BE49-F238E27FC236}">
                  <a16:creationId xmlns:a16="http://schemas.microsoft.com/office/drawing/2014/main" id="{03BCC1E0-9145-458A-B25E-B14A6FB22345}"/>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85" name="Group 1084">
            <a:extLst>
              <a:ext uri="{FF2B5EF4-FFF2-40B4-BE49-F238E27FC236}">
                <a16:creationId xmlns:a16="http://schemas.microsoft.com/office/drawing/2014/main" id="{BE0BB0F8-A39F-4526-BDDB-13FC37F205D2}"/>
              </a:ext>
            </a:extLst>
          </p:cNvPr>
          <p:cNvGrpSpPr/>
          <p:nvPr/>
        </p:nvGrpSpPr>
        <p:grpSpPr>
          <a:xfrm>
            <a:off x="5450363" y="4629793"/>
            <a:ext cx="643386" cy="199822"/>
            <a:chOff x="2154748" y="3526327"/>
            <a:chExt cx="418458" cy="127228"/>
          </a:xfrm>
          <a:solidFill>
            <a:schemeClr val="accent2"/>
          </a:solidFill>
        </p:grpSpPr>
        <p:sp>
          <p:nvSpPr>
            <p:cNvPr id="1086" name="Rectangle 1085">
              <a:extLst>
                <a:ext uri="{FF2B5EF4-FFF2-40B4-BE49-F238E27FC236}">
                  <a16:creationId xmlns:a16="http://schemas.microsoft.com/office/drawing/2014/main" id="{C05C7BDC-13DD-43A6-B376-EBED2090CA7E}"/>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87" name="Freeform: Shape 1086">
              <a:extLst>
                <a:ext uri="{FF2B5EF4-FFF2-40B4-BE49-F238E27FC236}">
                  <a16:creationId xmlns:a16="http://schemas.microsoft.com/office/drawing/2014/main" id="{ACB8DF9E-3CE8-4985-B7D6-0AB32B6B3627}"/>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88" name="Freeform: Shape 1087">
              <a:extLst>
                <a:ext uri="{FF2B5EF4-FFF2-40B4-BE49-F238E27FC236}">
                  <a16:creationId xmlns:a16="http://schemas.microsoft.com/office/drawing/2014/main" id="{B19A26F3-4D33-49DB-8878-18B877034CCC}"/>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89" name="Freeform: Shape 1088">
              <a:extLst>
                <a:ext uri="{FF2B5EF4-FFF2-40B4-BE49-F238E27FC236}">
                  <a16:creationId xmlns:a16="http://schemas.microsoft.com/office/drawing/2014/main" id="{FF3287F7-A781-403D-85D6-E8DA8A343AFA}"/>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90" name="Freeform: Shape 1089">
              <a:extLst>
                <a:ext uri="{FF2B5EF4-FFF2-40B4-BE49-F238E27FC236}">
                  <a16:creationId xmlns:a16="http://schemas.microsoft.com/office/drawing/2014/main" id="{2EF3D5B8-08BD-4914-91DC-322597A9D192}"/>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91" name="Group 1090">
            <a:extLst>
              <a:ext uri="{FF2B5EF4-FFF2-40B4-BE49-F238E27FC236}">
                <a16:creationId xmlns:a16="http://schemas.microsoft.com/office/drawing/2014/main" id="{340D157D-34C4-4634-A17F-7FE6E896063B}"/>
              </a:ext>
            </a:extLst>
          </p:cNvPr>
          <p:cNvGrpSpPr/>
          <p:nvPr/>
        </p:nvGrpSpPr>
        <p:grpSpPr>
          <a:xfrm>
            <a:off x="4807918" y="4629793"/>
            <a:ext cx="643386" cy="199822"/>
            <a:chOff x="2154748" y="3526327"/>
            <a:chExt cx="418458" cy="127228"/>
          </a:xfrm>
          <a:solidFill>
            <a:schemeClr val="accent2"/>
          </a:solidFill>
        </p:grpSpPr>
        <p:sp>
          <p:nvSpPr>
            <p:cNvPr id="1092" name="Rectangle 1091">
              <a:extLst>
                <a:ext uri="{FF2B5EF4-FFF2-40B4-BE49-F238E27FC236}">
                  <a16:creationId xmlns:a16="http://schemas.microsoft.com/office/drawing/2014/main" id="{7A5FF0FF-68C0-4C5F-A167-E862624E7402}"/>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93" name="Freeform: Shape 1092">
              <a:extLst>
                <a:ext uri="{FF2B5EF4-FFF2-40B4-BE49-F238E27FC236}">
                  <a16:creationId xmlns:a16="http://schemas.microsoft.com/office/drawing/2014/main" id="{5C9E19E2-55B6-4DB2-927B-107DD169E2C4}"/>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94" name="Freeform: Shape 1093">
              <a:extLst>
                <a:ext uri="{FF2B5EF4-FFF2-40B4-BE49-F238E27FC236}">
                  <a16:creationId xmlns:a16="http://schemas.microsoft.com/office/drawing/2014/main" id="{6487540A-013B-4DA2-8FA9-FAA8F618F237}"/>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95" name="Freeform: Shape 1094">
              <a:extLst>
                <a:ext uri="{FF2B5EF4-FFF2-40B4-BE49-F238E27FC236}">
                  <a16:creationId xmlns:a16="http://schemas.microsoft.com/office/drawing/2014/main" id="{C0C6114A-F8CD-4E5E-9C50-F6DC1C5F3955}"/>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96" name="Freeform: Shape 1095">
              <a:extLst>
                <a:ext uri="{FF2B5EF4-FFF2-40B4-BE49-F238E27FC236}">
                  <a16:creationId xmlns:a16="http://schemas.microsoft.com/office/drawing/2014/main" id="{55092A8F-9EAF-499E-A55B-BC283B5E4B83}"/>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97" name="Group 1096">
            <a:extLst>
              <a:ext uri="{FF2B5EF4-FFF2-40B4-BE49-F238E27FC236}">
                <a16:creationId xmlns:a16="http://schemas.microsoft.com/office/drawing/2014/main" id="{F80E9A66-7E8F-4180-9C18-405023420C64}"/>
              </a:ext>
            </a:extLst>
          </p:cNvPr>
          <p:cNvGrpSpPr/>
          <p:nvPr/>
        </p:nvGrpSpPr>
        <p:grpSpPr>
          <a:xfrm>
            <a:off x="4473008" y="4632020"/>
            <a:ext cx="335848" cy="197595"/>
            <a:chOff x="1003302" y="1140739"/>
            <a:chExt cx="422879" cy="243562"/>
          </a:xfrm>
          <a:solidFill>
            <a:schemeClr val="accent2"/>
          </a:solidFill>
        </p:grpSpPr>
        <p:sp>
          <p:nvSpPr>
            <p:cNvPr id="1098" name="Rectangle 1097">
              <a:extLst>
                <a:ext uri="{FF2B5EF4-FFF2-40B4-BE49-F238E27FC236}">
                  <a16:creationId xmlns:a16="http://schemas.microsoft.com/office/drawing/2014/main" id="{9B058DE2-2045-4AA1-9E99-C1CDA929B030}"/>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99" name="Freeform: Shape 1098">
              <a:extLst>
                <a:ext uri="{FF2B5EF4-FFF2-40B4-BE49-F238E27FC236}">
                  <a16:creationId xmlns:a16="http://schemas.microsoft.com/office/drawing/2014/main" id="{A327DAF0-A67F-4D68-B7BF-9B68096F072D}"/>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00" name="Freeform: Shape 1099">
              <a:extLst>
                <a:ext uri="{FF2B5EF4-FFF2-40B4-BE49-F238E27FC236}">
                  <a16:creationId xmlns:a16="http://schemas.microsoft.com/office/drawing/2014/main" id="{62A6218F-D7AD-4BB9-9943-47C1D3ACB9EE}"/>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01" name="Group 1100">
            <a:extLst>
              <a:ext uri="{FF2B5EF4-FFF2-40B4-BE49-F238E27FC236}">
                <a16:creationId xmlns:a16="http://schemas.microsoft.com/office/drawing/2014/main" id="{9073CF92-BAAD-4A24-9683-A458CF6D46CD}"/>
              </a:ext>
            </a:extLst>
          </p:cNvPr>
          <p:cNvGrpSpPr/>
          <p:nvPr/>
        </p:nvGrpSpPr>
        <p:grpSpPr>
          <a:xfrm>
            <a:off x="2907393" y="4464153"/>
            <a:ext cx="3446330" cy="197595"/>
            <a:chOff x="1468126" y="2785911"/>
            <a:chExt cx="2194301" cy="125810"/>
          </a:xfrm>
          <a:solidFill>
            <a:srgbClr val="FFE089"/>
          </a:solidFill>
        </p:grpSpPr>
        <p:sp>
          <p:nvSpPr>
            <p:cNvPr id="1102" name="Freeform: Shape 1101">
              <a:extLst>
                <a:ext uri="{FF2B5EF4-FFF2-40B4-BE49-F238E27FC236}">
                  <a16:creationId xmlns:a16="http://schemas.microsoft.com/office/drawing/2014/main" id="{81F8BEE3-A7A1-4843-8BC6-9581635E47E0}"/>
                </a:ext>
              </a:extLst>
            </p:cNvPr>
            <p:cNvSpPr/>
            <p:nvPr/>
          </p:nvSpPr>
          <p:spPr>
            <a:xfrm>
              <a:off x="2420305"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03" name="Freeform: Shape 1102">
              <a:extLst>
                <a:ext uri="{FF2B5EF4-FFF2-40B4-BE49-F238E27FC236}">
                  <a16:creationId xmlns:a16="http://schemas.microsoft.com/office/drawing/2014/main" id="{08D7C476-15E9-48F7-A52F-C4F9919EA0E7}"/>
                </a:ext>
              </a:extLst>
            </p:cNvPr>
            <p:cNvSpPr/>
            <p:nvPr/>
          </p:nvSpPr>
          <p:spPr>
            <a:xfrm>
              <a:off x="2533480"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04" name="Freeform: Shape 1103">
              <a:extLst>
                <a:ext uri="{FF2B5EF4-FFF2-40B4-BE49-F238E27FC236}">
                  <a16:creationId xmlns:a16="http://schemas.microsoft.com/office/drawing/2014/main" id="{69E605B5-CBBF-49B0-8B47-0B3FFE871781}"/>
                </a:ext>
              </a:extLst>
            </p:cNvPr>
            <p:cNvSpPr/>
            <p:nvPr/>
          </p:nvSpPr>
          <p:spPr>
            <a:xfrm>
              <a:off x="2646655"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05" name="Freeform: Shape 1104">
              <a:extLst>
                <a:ext uri="{FF2B5EF4-FFF2-40B4-BE49-F238E27FC236}">
                  <a16:creationId xmlns:a16="http://schemas.microsoft.com/office/drawing/2014/main" id="{EAE663F2-FA99-470B-8966-7B725D781DCE}"/>
                </a:ext>
              </a:extLst>
            </p:cNvPr>
            <p:cNvSpPr/>
            <p:nvPr/>
          </p:nvSpPr>
          <p:spPr>
            <a:xfrm>
              <a:off x="2759830"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06" name="Freeform: Shape 1105">
              <a:extLst>
                <a:ext uri="{FF2B5EF4-FFF2-40B4-BE49-F238E27FC236}">
                  <a16:creationId xmlns:a16="http://schemas.microsoft.com/office/drawing/2014/main" id="{B3CE7188-4C66-41ED-B614-2CC2A3597B2C}"/>
                </a:ext>
              </a:extLst>
            </p:cNvPr>
            <p:cNvSpPr/>
            <p:nvPr/>
          </p:nvSpPr>
          <p:spPr>
            <a:xfrm>
              <a:off x="2873005"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07" name="Freeform: Shape 1106">
              <a:extLst>
                <a:ext uri="{FF2B5EF4-FFF2-40B4-BE49-F238E27FC236}">
                  <a16:creationId xmlns:a16="http://schemas.microsoft.com/office/drawing/2014/main" id="{0BB4060B-9028-4C8A-BB2C-7E2EAB2B6EED}"/>
                </a:ext>
              </a:extLst>
            </p:cNvPr>
            <p:cNvSpPr/>
            <p:nvPr/>
          </p:nvSpPr>
          <p:spPr>
            <a:xfrm>
              <a:off x="2986180"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08" name="Freeform: Shape 1107">
              <a:extLst>
                <a:ext uri="{FF2B5EF4-FFF2-40B4-BE49-F238E27FC236}">
                  <a16:creationId xmlns:a16="http://schemas.microsoft.com/office/drawing/2014/main" id="{C55377C9-482D-4BA9-B0D4-763CFD1F45D5}"/>
                </a:ext>
              </a:extLst>
            </p:cNvPr>
            <p:cNvSpPr/>
            <p:nvPr/>
          </p:nvSpPr>
          <p:spPr>
            <a:xfrm>
              <a:off x="3099355"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09" name="Freeform: Shape 1108">
              <a:extLst>
                <a:ext uri="{FF2B5EF4-FFF2-40B4-BE49-F238E27FC236}">
                  <a16:creationId xmlns:a16="http://schemas.microsoft.com/office/drawing/2014/main" id="{9317D7A8-3BD6-4304-A9D7-749837309CA9}"/>
                </a:ext>
              </a:extLst>
            </p:cNvPr>
            <p:cNvSpPr/>
            <p:nvPr/>
          </p:nvSpPr>
          <p:spPr>
            <a:xfrm>
              <a:off x="3212530"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10" name="Freeform: Shape 1109">
              <a:extLst>
                <a:ext uri="{FF2B5EF4-FFF2-40B4-BE49-F238E27FC236}">
                  <a16:creationId xmlns:a16="http://schemas.microsoft.com/office/drawing/2014/main" id="{6077767D-E241-4CEB-ACA2-7BD6D134FA09}"/>
                </a:ext>
              </a:extLst>
            </p:cNvPr>
            <p:cNvSpPr/>
            <p:nvPr/>
          </p:nvSpPr>
          <p:spPr>
            <a:xfrm>
              <a:off x="3325705"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11" name="Freeform: Shape 1110">
              <a:extLst>
                <a:ext uri="{FF2B5EF4-FFF2-40B4-BE49-F238E27FC236}">
                  <a16:creationId xmlns:a16="http://schemas.microsoft.com/office/drawing/2014/main" id="{E95C10F2-8A50-446B-80DC-73E823921FC5}"/>
                </a:ext>
              </a:extLst>
            </p:cNvPr>
            <p:cNvSpPr/>
            <p:nvPr/>
          </p:nvSpPr>
          <p:spPr>
            <a:xfrm>
              <a:off x="3521338"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12" name="Freeform: Shape 1111">
              <a:extLst>
                <a:ext uri="{FF2B5EF4-FFF2-40B4-BE49-F238E27FC236}">
                  <a16:creationId xmlns:a16="http://schemas.microsoft.com/office/drawing/2014/main" id="{78FEA092-7D59-4C00-A4E3-D2D6B4BB1A74}"/>
                </a:ext>
              </a:extLst>
            </p:cNvPr>
            <p:cNvSpPr/>
            <p:nvPr/>
          </p:nvSpPr>
          <p:spPr>
            <a:xfrm>
              <a:off x="1741255"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13" name="Freeform: Shape 1112">
              <a:extLst>
                <a:ext uri="{FF2B5EF4-FFF2-40B4-BE49-F238E27FC236}">
                  <a16:creationId xmlns:a16="http://schemas.microsoft.com/office/drawing/2014/main" id="{53C5FA95-80C8-4376-B632-9B6A626F6421}"/>
                </a:ext>
              </a:extLst>
            </p:cNvPr>
            <p:cNvSpPr/>
            <p:nvPr/>
          </p:nvSpPr>
          <p:spPr>
            <a:xfrm>
              <a:off x="1854430"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14" name="Freeform: Shape 1113">
              <a:extLst>
                <a:ext uri="{FF2B5EF4-FFF2-40B4-BE49-F238E27FC236}">
                  <a16:creationId xmlns:a16="http://schemas.microsoft.com/office/drawing/2014/main" id="{C95EEF75-E47C-466C-94D8-CCDA791DA8F7}"/>
                </a:ext>
              </a:extLst>
            </p:cNvPr>
            <p:cNvSpPr/>
            <p:nvPr/>
          </p:nvSpPr>
          <p:spPr>
            <a:xfrm>
              <a:off x="1967605"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15" name="Freeform: Shape 1114">
              <a:extLst>
                <a:ext uri="{FF2B5EF4-FFF2-40B4-BE49-F238E27FC236}">
                  <a16:creationId xmlns:a16="http://schemas.microsoft.com/office/drawing/2014/main" id="{4930BB83-9330-427B-A5B1-410AD551F471}"/>
                </a:ext>
              </a:extLst>
            </p:cNvPr>
            <p:cNvSpPr/>
            <p:nvPr/>
          </p:nvSpPr>
          <p:spPr>
            <a:xfrm>
              <a:off x="2080780"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16" name="Freeform: Shape 1115">
              <a:extLst>
                <a:ext uri="{FF2B5EF4-FFF2-40B4-BE49-F238E27FC236}">
                  <a16:creationId xmlns:a16="http://schemas.microsoft.com/office/drawing/2014/main" id="{F4C51980-C0D9-4123-B9A8-B3FB73D6F791}"/>
                </a:ext>
              </a:extLst>
            </p:cNvPr>
            <p:cNvSpPr/>
            <p:nvPr/>
          </p:nvSpPr>
          <p:spPr>
            <a:xfrm>
              <a:off x="2193955"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17" name="Freeform: Shape 1116">
              <a:extLst>
                <a:ext uri="{FF2B5EF4-FFF2-40B4-BE49-F238E27FC236}">
                  <a16:creationId xmlns:a16="http://schemas.microsoft.com/office/drawing/2014/main" id="{91190226-E05F-40B2-80B2-5C0718AB1C94}"/>
                </a:ext>
              </a:extLst>
            </p:cNvPr>
            <p:cNvSpPr/>
            <p:nvPr/>
          </p:nvSpPr>
          <p:spPr>
            <a:xfrm>
              <a:off x="2307130"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18" name="Freeform: Shape 1117">
              <a:extLst>
                <a:ext uri="{FF2B5EF4-FFF2-40B4-BE49-F238E27FC236}">
                  <a16:creationId xmlns:a16="http://schemas.microsoft.com/office/drawing/2014/main" id="{2B6AB82D-3240-4672-8E9A-7ACCD448424F}"/>
                </a:ext>
              </a:extLst>
            </p:cNvPr>
            <p:cNvSpPr/>
            <p:nvPr/>
          </p:nvSpPr>
          <p:spPr>
            <a:xfrm>
              <a:off x="1533808" y="2785911"/>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19" name="Rectangle 1118">
              <a:extLst>
                <a:ext uri="{FF2B5EF4-FFF2-40B4-BE49-F238E27FC236}">
                  <a16:creationId xmlns:a16="http://schemas.microsoft.com/office/drawing/2014/main" id="{4F5CE107-7AAD-400A-9B68-C146548D3ADC}"/>
                </a:ext>
              </a:extLst>
            </p:cNvPr>
            <p:cNvSpPr/>
            <p:nvPr/>
          </p:nvSpPr>
          <p:spPr>
            <a:xfrm>
              <a:off x="1468126" y="2806760"/>
              <a:ext cx="2194301"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20" name="Group 1119">
            <a:extLst>
              <a:ext uri="{FF2B5EF4-FFF2-40B4-BE49-F238E27FC236}">
                <a16:creationId xmlns:a16="http://schemas.microsoft.com/office/drawing/2014/main" id="{3DDC9928-A51D-4458-975D-DEB9672212BB}"/>
              </a:ext>
            </a:extLst>
          </p:cNvPr>
          <p:cNvGrpSpPr/>
          <p:nvPr/>
        </p:nvGrpSpPr>
        <p:grpSpPr>
          <a:xfrm>
            <a:off x="3823140" y="4295592"/>
            <a:ext cx="643386" cy="199822"/>
            <a:chOff x="2154748" y="3526327"/>
            <a:chExt cx="418458" cy="127228"/>
          </a:xfrm>
          <a:solidFill>
            <a:schemeClr val="accent2"/>
          </a:solidFill>
        </p:grpSpPr>
        <p:sp>
          <p:nvSpPr>
            <p:cNvPr id="1121" name="Rectangle 1120">
              <a:extLst>
                <a:ext uri="{FF2B5EF4-FFF2-40B4-BE49-F238E27FC236}">
                  <a16:creationId xmlns:a16="http://schemas.microsoft.com/office/drawing/2014/main" id="{051C1E0F-FB7B-4B7B-9542-84EC7C474675}"/>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22" name="Freeform: Shape 1121">
              <a:extLst>
                <a:ext uri="{FF2B5EF4-FFF2-40B4-BE49-F238E27FC236}">
                  <a16:creationId xmlns:a16="http://schemas.microsoft.com/office/drawing/2014/main" id="{41AB2D95-3567-42D5-A293-A2B4DAEBB3FD}"/>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23" name="Freeform: Shape 1122">
              <a:extLst>
                <a:ext uri="{FF2B5EF4-FFF2-40B4-BE49-F238E27FC236}">
                  <a16:creationId xmlns:a16="http://schemas.microsoft.com/office/drawing/2014/main" id="{BA41910F-9EEC-413F-A7B8-2DCF604CBB26}"/>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24" name="Freeform: Shape 1123">
              <a:extLst>
                <a:ext uri="{FF2B5EF4-FFF2-40B4-BE49-F238E27FC236}">
                  <a16:creationId xmlns:a16="http://schemas.microsoft.com/office/drawing/2014/main" id="{851FFAD4-25C6-4F56-9033-9FF4BF0F6748}"/>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25" name="Freeform: Shape 1124">
              <a:extLst>
                <a:ext uri="{FF2B5EF4-FFF2-40B4-BE49-F238E27FC236}">
                  <a16:creationId xmlns:a16="http://schemas.microsoft.com/office/drawing/2014/main" id="{585DD2A1-C36D-47E6-9F0B-573163AD3937}"/>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26" name="Group 1125">
            <a:extLst>
              <a:ext uri="{FF2B5EF4-FFF2-40B4-BE49-F238E27FC236}">
                <a16:creationId xmlns:a16="http://schemas.microsoft.com/office/drawing/2014/main" id="{4B6BEE04-B278-4804-96B2-3C3372C757CB}"/>
              </a:ext>
            </a:extLst>
          </p:cNvPr>
          <p:cNvGrpSpPr/>
          <p:nvPr/>
        </p:nvGrpSpPr>
        <p:grpSpPr>
          <a:xfrm>
            <a:off x="3180694" y="4295592"/>
            <a:ext cx="643386" cy="199822"/>
            <a:chOff x="2154748" y="3526327"/>
            <a:chExt cx="418458" cy="127228"/>
          </a:xfrm>
          <a:solidFill>
            <a:schemeClr val="accent2"/>
          </a:solidFill>
        </p:grpSpPr>
        <p:sp>
          <p:nvSpPr>
            <p:cNvPr id="1127" name="Rectangle 1126">
              <a:extLst>
                <a:ext uri="{FF2B5EF4-FFF2-40B4-BE49-F238E27FC236}">
                  <a16:creationId xmlns:a16="http://schemas.microsoft.com/office/drawing/2014/main" id="{FE8F4776-4E2D-4FF4-A263-8F15636174A8}"/>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28" name="Freeform: Shape 1127">
              <a:extLst>
                <a:ext uri="{FF2B5EF4-FFF2-40B4-BE49-F238E27FC236}">
                  <a16:creationId xmlns:a16="http://schemas.microsoft.com/office/drawing/2014/main" id="{D1CFD9A1-C941-4124-BA8F-39B8DE896F54}"/>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29" name="Freeform: Shape 1128">
              <a:extLst>
                <a:ext uri="{FF2B5EF4-FFF2-40B4-BE49-F238E27FC236}">
                  <a16:creationId xmlns:a16="http://schemas.microsoft.com/office/drawing/2014/main" id="{7D10DDC1-2581-451E-AD76-3612DCF7463C}"/>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30" name="Freeform: Shape 1129">
              <a:extLst>
                <a:ext uri="{FF2B5EF4-FFF2-40B4-BE49-F238E27FC236}">
                  <a16:creationId xmlns:a16="http://schemas.microsoft.com/office/drawing/2014/main" id="{27EA5CEA-F6A9-4787-94B5-0960C2BC1C0B}"/>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31" name="Freeform: Shape 1130">
              <a:extLst>
                <a:ext uri="{FF2B5EF4-FFF2-40B4-BE49-F238E27FC236}">
                  <a16:creationId xmlns:a16="http://schemas.microsoft.com/office/drawing/2014/main" id="{27F150BE-77A5-4FF7-BA06-810B5BA3819E}"/>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32" name="Group 1131">
            <a:extLst>
              <a:ext uri="{FF2B5EF4-FFF2-40B4-BE49-F238E27FC236}">
                <a16:creationId xmlns:a16="http://schemas.microsoft.com/office/drawing/2014/main" id="{FC20B210-067D-4444-9AF1-8122BE0B401A}"/>
              </a:ext>
            </a:extLst>
          </p:cNvPr>
          <p:cNvGrpSpPr/>
          <p:nvPr/>
        </p:nvGrpSpPr>
        <p:grpSpPr>
          <a:xfrm>
            <a:off x="5442940" y="4295592"/>
            <a:ext cx="643386" cy="199822"/>
            <a:chOff x="2154748" y="3526327"/>
            <a:chExt cx="418458" cy="127228"/>
          </a:xfrm>
          <a:solidFill>
            <a:schemeClr val="accent2"/>
          </a:solidFill>
        </p:grpSpPr>
        <p:sp>
          <p:nvSpPr>
            <p:cNvPr id="1133" name="Rectangle 1132">
              <a:extLst>
                <a:ext uri="{FF2B5EF4-FFF2-40B4-BE49-F238E27FC236}">
                  <a16:creationId xmlns:a16="http://schemas.microsoft.com/office/drawing/2014/main" id="{74647A68-018F-498B-AD2F-8771B6776101}"/>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34" name="Freeform: Shape 1133">
              <a:extLst>
                <a:ext uri="{FF2B5EF4-FFF2-40B4-BE49-F238E27FC236}">
                  <a16:creationId xmlns:a16="http://schemas.microsoft.com/office/drawing/2014/main" id="{8DF1F6DF-04FC-4040-8CB3-70D5E7626279}"/>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35" name="Freeform: Shape 1134">
              <a:extLst>
                <a:ext uri="{FF2B5EF4-FFF2-40B4-BE49-F238E27FC236}">
                  <a16:creationId xmlns:a16="http://schemas.microsoft.com/office/drawing/2014/main" id="{121913A7-D611-4861-8C0B-6091E8F74C6C}"/>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36" name="Freeform: Shape 1135">
              <a:extLst>
                <a:ext uri="{FF2B5EF4-FFF2-40B4-BE49-F238E27FC236}">
                  <a16:creationId xmlns:a16="http://schemas.microsoft.com/office/drawing/2014/main" id="{FA527F26-5FDA-4F7B-9063-5678B207A70D}"/>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37" name="Freeform: Shape 1136">
              <a:extLst>
                <a:ext uri="{FF2B5EF4-FFF2-40B4-BE49-F238E27FC236}">
                  <a16:creationId xmlns:a16="http://schemas.microsoft.com/office/drawing/2014/main" id="{0134F378-58B5-44A3-A092-ABDD0E6E9986}"/>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38" name="Group 1137">
            <a:extLst>
              <a:ext uri="{FF2B5EF4-FFF2-40B4-BE49-F238E27FC236}">
                <a16:creationId xmlns:a16="http://schemas.microsoft.com/office/drawing/2014/main" id="{6A9F61A2-B0F6-4E4C-9BD6-844FD23C83CF}"/>
              </a:ext>
            </a:extLst>
          </p:cNvPr>
          <p:cNvGrpSpPr/>
          <p:nvPr/>
        </p:nvGrpSpPr>
        <p:grpSpPr>
          <a:xfrm>
            <a:off x="4800495" y="4295592"/>
            <a:ext cx="643386" cy="199822"/>
            <a:chOff x="2154748" y="3526327"/>
            <a:chExt cx="418458" cy="127228"/>
          </a:xfrm>
          <a:solidFill>
            <a:schemeClr val="accent2"/>
          </a:solidFill>
        </p:grpSpPr>
        <p:sp>
          <p:nvSpPr>
            <p:cNvPr id="1139" name="Rectangle 1138">
              <a:extLst>
                <a:ext uri="{FF2B5EF4-FFF2-40B4-BE49-F238E27FC236}">
                  <a16:creationId xmlns:a16="http://schemas.microsoft.com/office/drawing/2014/main" id="{640D60E9-1453-4899-AB42-5C6E1C4123A1}"/>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40" name="Freeform: Shape 1139">
              <a:extLst>
                <a:ext uri="{FF2B5EF4-FFF2-40B4-BE49-F238E27FC236}">
                  <a16:creationId xmlns:a16="http://schemas.microsoft.com/office/drawing/2014/main" id="{556C3D5B-924E-487A-B1EE-694CB5CACAAF}"/>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41" name="Freeform: Shape 1140">
              <a:extLst>
                <a:ext uri="{FF2B5EF4-FFF2-40B4-BE49-F238E27FC236}">
                  <a16:creationId xmlns:a16="http://schemas.microsoft.com/office/drawing/2014/main" id="{28D5C3D1-5730-4FF4-AB4D-3E28C4295D2C}"/>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42" name="Freeform: Shape 1141">
              <a:extLst>
                <a:ext uri="{FF2B5EF4-FFF2-40B4-BE49-F238E27FC236}">
                  <a16:creationId xmlns:a16="http://schemas.microsoft.com/office/drawing/2014/main" id="{4298E36B-6B61-4C18-9B10-4997B5931464}"/>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43" name="Freeform: Shape 1142">
              <a:extLst>
                <a:ext uri="{FF2B5EF4-FFF2-40B4-BE49-F238E27FC236}">
                  <a16:creationId xmlns:a16="http://schemas.microsoft.com/office/drawing/2014/main" id="{8A1318FB-2486-4911-A1CD-BEADFC33BC25}"/>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44" name="Group 1143">
            <a:extLst>
              <a:ext uri="{FF2B5EF4-FFF2-40B4-BE49-F238E27FC236}">
                <a16:creationId xmlns:a16="http://schemas.microsoft.com/office/drawing/2014/main" id="{BE899FB0-8D2B-4593-8772-CC974CF4AFB5}"/>
              </a:ext>
            </a:extLst>
          </p:cNvPr>
          <p:cNvGrpSpPr/>
          <p:nvPr/>
        </p:nvGrpSpPr>
        <p:grpSpPr>
          <a:xfrm>
            <a:off x="4465586" y="4297819"/>
            <a:ext cx="335848" cy="197595"/>
            <a:chOff x="1003302" y="1140739"/>
            <a:chExt cx="422879" cy="243562"/>
          </a:xfrm>
          <a:solidFill>
            <a:schemeClr val="accent1"/>
          </a:solidFill>
        </p:grpSpPr>
        <p:sp>
          <p:nvSpPr>
            <p:cNvPr id="1145" name="Rectangle 1144">
              <a:extLst>
                <a:ext uri="{FF2B5EF4-FFF2-40B4-BE49-F238E27FC236}">
                  <a16:creationId xmlns:a16="http://schemas.microsoft.com/office/drawing/2014/main" id="{7A94DABC-DE83-4FEA-85E7-F7E06C961558}"/>
                </a:ext>
              </a:extLst>
            </p:cNvPr>
            <p:cNvSpPr/>
            <p:nvPr/>
          </p:nvSpPr>
          <p:spPr>
            <a:xfrm>
              <a:off x="1003302" y="1181102"/>
              <a:ext cx="422879" cy="203199"/>
            </a:xfrm>
            <a:prstGeom prst="rect">
              <a:avLst/>
            </a:prstGeom>
            <a:grpFill/>
            <a:ln w="9525" cap="rnd">
              <a:solidFill>
                <a:schemeClr val="bg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146" name="Freeform: Shape 1145">
              <a:extLst>
                <a:ext uri="{FF2B5EF4-FFF2-40B4-BE49-F238E27FC236}">
                  <a16:creationId xmlns:a16="http://schemas.microsoft.com/office/drawing/2014/main" id="{7F9E7208-F51C-43EB-9B57-243EE748A4AE}"/>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9525" cap="rnd">
              <a:solidFill>
                <a:schemeClr val="bg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147" name="Freeform: Shape 1146">
              <a:extLst>
                <a:ext uri="{FF2B5EF4-FFF2-40B4-BE49-F238E27FC236}">
                  <a16:creationId xmlns:a16="http://schemas.microsoft.com/office/drawing/2014/main" id="{6FD45F66-54E9-47DF-8E14-76AA3E96E217}"/>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9525" cap="rnd">
              <a:solidFill>
                <a:schemeClr val="bg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1148" name="Group 1147">
            <a:extLst>
              <a:ext uri="{FF2B5EF4-FFF2-40B4-BE49-F238E27FC236}">
                <a16:creationId xmlns:a16="http://schemas.microsoft.com/office/drawing/2014/main" id="{9DA8EE60-8A46-40C8-B857-7974C51E23E9}"/>
              </a:ext>
            </a:extLst>
          </p:cNvPr>
          <p:cNvGrpSpPr/>
          <p:nvPr/>
        </p:nvGrpSpPr>
        <p:grpSpPr>
          <a:xfrm>
            <a:off x="3051147" y="4130600"/>
            <a:ext cx="657222" cy="199822"/>
            <a:chOff x="2154748" y="3526327"/>
            <a:chExt cx="418458" cy="127228"/>
          </a:xfrm>
          <a:solidFill>
            <a:schemeClr val="accent2"/>
          </a:solidFill>
        </p:grpSpPr>
        <p:sp>
          <p:nvSpPr>
            <p:cNvPr id="1149" name="Rectangle 1148">
              <a:extLst>
                <a:ext uri="{FF2B5EF4-FFF2-40B4-BE49-F238E27FC236}">
                  <a16:creationId xmlns:a16="http://schemas.microsoft.com/office/drawing/2014/main" id="{288ABADC-BF65-43AD-A08D-2A9CFB27FD0B}"/>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50" name="Freeform: Shape 1149">
              <a:extLst>
                <a:ext uri="{FF2B5EF4-FFF2-40B4-BE49-F238E27FC236}">
                  <a16:creationId xmlns:a16="http://schemas.microsoft.com/office/drawing/2014/main" id="{789B21BD-FC4D-4E90-9F13-055452DA2736}"/>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51" name="Freeform: Shape 1150">
              <a:extLst>
                <a:ext uri="{FF2B5EF4-FFF2-40B4-BE49-F238E27FC236}">
                  <a16:creationId xmlns:a16="http://schemas.microsoft.com/office/drawing/2014/main" id="{44D9724C-91BB-49A2-9771-DCFEAB7E90A4}"/>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52" name="Freeform: Shape 1151">
              <a:extLst>
                <a:ext uri="{FF2B5EF4-FFF2-40B4-BE49-F238E27FC236}">
                  <a16:creationId xmlns:a16="http://schemas.microsoft.com/office/drawing/2014/main" id="{4ECA7DB9-FE6E-4108-8849-400F06044345}"/>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53" name="Freeform: Shape 1152">
              <a:extLst>
                <a:ext uri="{FF2B5EF4-FFF2-40B4-BE49-F238E27FC236}">
                  <a16:creationId xmlns:a16="http://schemas.microsoft.com/office/drawing/2014/main" id="{BEC608BE-F60C-4305-808A-E18D06EF027D}"/>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54" name="Group 1153">
            <a:extLst>
              <a:ext uri="{FF2B5EF4-FFF2-40B4-BE49-F238E27FC236}">
                <a16:creationId xmlns:a16="http://schemas.microsoft.com/office/drawing/2014/main" id="{C965B032-F5C6-4F86-AD20-DC78EA7D4B6C}"/>
              </a:ext>
            </a:extLst>
          </p:cNvPr>
          <p:cNvGrpSpPr/>
          <p:nvPr/>
        </p:nvGrpSpPr>
        <p:grpSpPr>
          <a:xfrm>
            <a:off x="5594377" y="4130600"/>
            <a:ext cx="657222" cy="199822"/>
            <a:chOff x="2154748" y="3526327"/>
            <a:chExt cx="418458" cy="127228"/>
          </a:xfrm>
          <a:solidFill>
            <a:schemeClr val="accent2"/>
          </a:solidFill>
        </p:grpSpPr>
        <p:sp>
          <p:nvSpPr>
            <p:cNvPr id="1155" name="Rectangle 1154">
              <a:extLst>
                <a:ext uri="{FF2B5EF4-FFF2-40B4-BE49-F238E27FC236}">
                  <a16:creationId xmlns:a16="http://schemas.microsoft.com/office/drawing/2014/main" id="{80FE6C37-6C29-4489-8C55-1FCD9F01AA0B}"/>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56" name="Freeform: Shape 1155">
              <a:extLst>
                <a:ext uri="{FF2B5EF4-FFF2-40B4-BE49-F238E27FC236}">
                  <a16:creationId xmlns:a16="http://schemas.microsoft.com/office/drawing/2014/main" id="{2613B43B-2CDA-4994-926D-E518A1BF8B72}"/>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57" name="Freeform: Shape 1156">
              <a:extLst>
                <a:ext uri="{FF2B5EF4-FFF2-40B4-BE49-F238E27FC236}">
                  <a16:creationId xmlns:a16="http://schemas.microsoft.com/office/drawing/2014/main" id="{3D94F98F-98A2-4613-9A00-165068B8788C}"/>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58" name="Freeform: Shape 1157">
              <a:extLst>
                <a:ext uri="{FF2B5EF4-FFF2-40B4-BE49-F238E27FC236}">
                  <a16:creationId xmlns:a16="http://schemas.microsoft.com/office/drawing/2014/main" id="{CC191FB2-9B41-42F1-A30E-48EB1D0E114E}"/>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59" name="Freeform: Shape 1158">
              <a:extLst>
                <a:ext uri="{FF2B5EF4-FFF2-40B4-BE49-F238E27FC236}">
                  <a16:creationId xmlns:a16="http://schemas.microsoft.com/office/drawing/2014/main" id="{FEF647BF-668E-42B3-B861-2261B6FF272C}"/>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60" name="Group 1159">
            <a:extLst>
              <a:ext uri="{FF2B5EF4-FFF2-40B4-BE49-F238E27FC236}">
                <a16:creationId xmlns:a16="http://schemas.microsoft.com/office/drawing/2014/main" id="{FE3F40E3-DC08-4BE1-814E-2DA72A49F07A}"/>
              </a:ext>
            </a:extLst>
          </p:cNvPr>
          <p:cNvGrpSpPr/>
          <p:nvPr/>
        </p:nvGrpSpPr>
        <p:grpSpPr>
          <a:xfrm>
            <a:off x="3686955" y="4130600"/>
            <a:ext cx="657222" cy="199822"/>
            <a:chOff x="2154748" y="3526327"/>
            <a:chExt cx="418458" cy="127228"/>
          </a:xfrm>
          <a:solidFill>
            <a:schemeClr val="accent2"/>
          </a:solidFill>
        </p:grpSpPr>
        <p:sp>
          <p:nvSpPr>
            <p:cNvPr id="1161" name="Rectangle 1160">
              <a:extLst>
                <a:ext uri="{FF2B5EF4-FFF2-40B4-BE49-F238E27FC236}">
                  <a16:creationId xmlns:a16="http://schemas.microsoft.com/office/drawing/2014/main" id="{4062BECE-3E77-466E-8977-91AA0DCADA63}"/>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62" name="Freeform: Shape 1161">
              <a:extLst>
                <a:ext uri="{FF2B5EF4-FFF2-40B4-BE49-F238E27FC236}">
                  <a16:creationId xmlns:a16="http://schemas.microsoft.com/office/drawing/2014/main" id="{27B292EE-E878-42B1-BF55-B632264973F4}"/>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63" name="Freeform: Shape 1162">
              <a:extLst>
                <a:ext uri="{FF2B5EF4-FFF2-40B4-BE49-F238E27FC236}">
                  <a16:creationId xmlns:a16="http://schemas.microsoft.com/office/drawing/2014/main" id="{AD6E2666-7762-481D-921E-DA01B9608295}"/>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64" name="Freeform: Shape 1163">
              <a:extLst>
                <a:ext uri="{FF2B5EF4-FFF2-40B4-BE49-F238E27FC236}">
                  <a16:creationId xmlns:a16="http://schemas.microsoft.com/office/drawing/2014/main" id="{D0FE7F8D-2B96-446C-9A08-A6B505958DF0}"/>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65" name="Freeform: Shape 1164">
              <a:extLst>
                <a:ext uri="{FF2B5EF4-FFF2-40B4-BE49-F238E27FC236}">
                  <a16:creationId xmlns:a16="http://schemas.microsoft.com/office/drawing/2014/main" id="{7CCADA4D-34C5-4734-B2D7-ED5ED6F7ABB2}"/>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66" name="Group 1165">
            <a:extLst>
              <a:ext uri="{FF2B5EF4-FFF2-40B4-BE49-F238E27FC236}">
                <a16:creationId xmlns:a16="http://schemas.microsoft.com/office/drawing/2014/main" id="{2804010C-CA40-47E7-B350-78672600703A}"/>
              </a:ext>
            </a:extLst>
          </p:cNvPr>
          <p:cNvGrpSpPr/>
          <p:nvPr/>
        </p:nvGrpSpPr>
        <p:grpSpPr>
          <a:xfrm>
            <a:off x="4322761" y="4130600"/>
            <a:ext cx="657222" cy="199822"/>
            <a:chOff x="2154748" y="3526327"/>
            <a:chExt cx="418458" cy="127228"/>
          </a:xfrm>
          <a:solidFill>
            <a:schemeClr val="accent1"/>
          </a:solidFill>
        </p:grpSpPr>
        <p:sp>
          <p:nvSpPr>
            <p:cNvPr id="1167" name="Rectangle 1166">
              <a:extLst>
                <a:ext uri="{FF2B5EF4-FFF2-40B4-BE49-F238E27FC236}">
                  <a16:creationId xmlns:a16="http://schemas.microsoft.com/office/drawing/2014/main" id="{98088955-3E5D-4FB1-8CEA-D092828D5A1E}"/>
                </a:ext>
              </a:extLst>
            </p:cNvPr>
            <p:cNvSpPr/>
            <p:nvPr/>
          </p:nvSpPr>
          <p:spPr>
            <a:xfrm>
              <a:off x="2154748" y="3548594"/>
              <a:ext cx="418458" cy="104961"/>
            </a:xfrm>
            <a:prstGeom prst="rect">
              <a:avLst/>
            </a:prstGeom>
            <a:grpFill/>
            <a:ln w="9525" cap="rnd">
              <a:solidFill>
                <a:schemeClr val="bg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168" name="Freeform: Shape 1167">
              <a:extLst>
                <a:ext uri="{FF2B5EF4-FFF2-40B4-BE49-F238E27FC236}">
                  <a16:creationId xmlns:a16="http://schemas.microsoft.com/office/drawing/2014/main" id="{3158DDE6-6865-4401-A612-AC933B206CF8}"/>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9525" cap="rnd">
              <a:solidFill>
                <a:schemeClr val="bg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169" name="Freeform: Shape 1168">
              <a:extLst>
                <a:ext uri="{FF2B5EF4-FFF2-40B4-BE49-F238E27FC236}">
                  <a16:creationId xmlns:a16="http://schemas.microsoft.com/office/drawing/2014/main" id="{099E7A42-CA77-42FC-8DC5-4CDB87FBEB21}"/>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9525" cap="rnd">
              <a:solidFill>
                <a:schemeClr val="bg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170" name="Freeform: Shape 1169">
              <a:extLst>
                <a:ext uri="{FF2B5EF4-FFF2-40B4-BE49-F238E27FC236}">
                  <a16:creationId xmlns:a16="http://schemas.microsoft.com/office/drawing/2014/main" id="{CCFE1FCD-62C0-4950-B82B-033B74C203F7}"/>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9525" cap="rnd">
              <a:solidFill>
                <a:schemeClr val="bg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171" name="Freeform: Shape 1170">
              <a:extLst>
                <a:ext uri="{FF2B5EF4-FFF2-40B4-BE49-F238E27FC236}">
                  <a16:creationId xmlns:a16="http://schemas.microsoft.com/office/drawing/2014/main" id="{FD937ABA-8CA9-4226-8537-CF54B5D9D332}"/>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9525" cap="rnd">
              <a:solidFill>
                <a:schemeClr val="bg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1172" name="Group 1171">
            <a:extLst>
              <a:ext uri="{FF2B5EF4-FFF2-40B4-BE49-F238E27FC236}">
                <a16:creationId xmlns:a16="http://schemas.microsoft.com/office/drawing/2014/main" id="{5F4B7A5A-598D-4EF8-B374-39B935AF62F4}"/>
              </a:ext>
            </a:extLst>
          </p:cNvPr>
          <p:cNvGrpSpPr/>
          <p:nvPr/>
        </p:nvGrpSpPr>
        <p:grpSpPr>
          <a:xfrm>
            <a:off x="4958569" y="4130600"/>
            <a:ext cx="657222" cy="199822"/>
            <a:chOff x="2154748" y="3526327"/>
            <a:chExt cx="418458" cy="127228"/>
          </a:xfrm>
          <a:solidFill>
            <a:schemeClr val="accent2"/>
          </a:solidFill>
        </p:grpSpPr>
        <p:sp>
          <p:nvSpPr>
            <p:cNvPr id="1173" name="Rectangle 1172">
              <a:extLst>
                <a:ext uri="{FF2B5EF4-FFF2-40B4-BE49-F238E27FC236}">
                  <a16:creationId xmlns:a16="http://schemas.microsoft.com/office/drawing/2014/main" id="{87A61F94-7EC0-40D3-B241-2328300E5B70}"/>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74" name="Freeform: Shape 1173">
              <a:extLst>
                <a:ext uri="{FF2B5EF4-FFF2-40B4-BE49-F238E27FC236}">
                  <a16:creationId xmlns:a16="http://schemas.microsoft.com/office/drawing/2014/main" id="{20BF9457-4C36-4BAC-96FB-D0283F74A9CA}"/>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75" name="Freeform: Shape 1174">
              <a:extLst>
                <a:ext uri="{FF2B5EF4-FFF2-40B4-BE49-F238E27FC236}">
                  <a16:creationId xmlns:a16="http://schemas.microsoft.com/office/drawing/2014/main" id="{1CE605B4-A730-499A-BC0C-CC317C43E524}"/>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76" name="Freeform: Shape 1175">
              <a:extLst>
                <a:ext uri="{FF2B5EF4-FFF2-40B4-BE49-F238E27FC236}">
                  <a16:creationId xmlns:a16="http://schemas.microsoft.com/office/drawing/2014/main" id="{F31D8AC5-6B42-4F6D-AC8E-3D04ABA0B117}"/>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77" name="Freeform: Shape 1176">
              <a:extLst>
                <a:ext uri="{FF2B5EF4-FFF2-40B4-BE49-F238E27FC236}">
                  <a16:creationId xmlns:a16="http://schemas.microsoft.com/office/drawing/2014/main" id="{702669A7-5BC4-4ADA-B46E-527973B1B292}"/>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78" name="Group 1177">
            <a:extLst>
              <a:ext uri="{FF2B5EF4-FFF2-40B4-BE49-F238E27FC236}">
                <a16:creationId xmlns:a16="http://schemas.microsoft.com/office/drawing/2014/main" id="{6CC8DA47-2B18-48F2-9EF1-642CF60D3A3D}"/>
              </a:ext>
            </a:extLst>
          </p:cNvPr>
          <p:cNvGrpSpPr/>
          <p:nvPr/>
        </p:nvGrpSpPr>
        <p:grpSpPr>
          <a:xfrm>
            <a:off x="3051147" y="3966124"/>
            <a:ext cx="657222" cy="199822"/>
            <a:chOff x="2154748" y="3526327"/>
            <a:chExt cx="418458" cy="127228"/>
          </a:xfrm>
          <a:solidFill>
            <a:schemeClr val="accent2"/>
          </a:solidFill>
        </p:grpSpPr>
        <p:sp>
          <p:nvSpPr>
            <p:cNvPr id="1179" name="Rectangle 1178">
              <a:extLst>
                <a:ext uri="{FF2B5EF4-FFF2-40B4-BE49-F238E27FC236}">
                  <a16:creationId xmlns:a16="http://schemas.microsoft.com/office/drawing/2014/main" id="{57F6B245-4F20-445D-AD6C-76E33DCD7E03}"/>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80" name="Freeform: Shape 1179">
              <a:extLst>
                <a:ext uri="{FF2B5EF4-FFF2-40B4-BE49-F238E27FC236}">
                  <a16:creationId xmlns:a16="http://schemas.microsoft.com/office/drawing/2014/main" id="{F2DF42AB-3C0F-459F-866C-ECD92EB7578B}"/>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81" name="Freeform: Shape 1180">
              <a:extLst>
                <a:ext uri="{FF2B5EF4-FFF2-40B4-BE49-F238E27FC236}">
                  <a16:creationId xmlns:a16="http://schemas.microsoft.com/office/drawing/2014/main" id="{2F58B5AE-2E16-414A-AAFF-D0CCDC5DE1B1}"/>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82" name="Freeform: Shape 1181">
              <a:extLst>
                <a:ext uri="{FF2B5EF4-FFF2-40B4-BE49-F238E27FC236}">
                  <a16:creationId xmlns:a16="http://schemas.microsoft.com/office/drawing/2014/main" id="{38704823-D071-433A-9BDD-2048460DC274}"/>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83" name="Freeform: Shape 1182">
              <a:extLst>
                <a:ext uri="{FF2B5EF4-FFF2-40B4-BE49-F238E27FC236}">
                  <a16:creationId xmlns:a16="http://schemas.microsoft.com/office/drawing/2014/main" id="{1956E4D9-9FE7-49A8-B8EB-F36231E3FCD9}"/>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84" name="Group 1183">
            <a:extLst>
              <a:ext uri="{FF2B5EF4-FFF2-40B4-BE49-F238E27FC236}">
                <a16:creationId xmlns:a16="http://schemas.microsoft.com/office/drawing/2014/main" id="{1E46A829-194E-4B21-AEAF-212EBB35AE7C}"/>
              </a:ext>
            </a:extLst>
          </p:cNvPr>
          <p:cNvGrpSpPr/>
          <p:nvPr/>
        </p:nvGrpSpPr>
        <p:grpSpPr>
          <a:xfrm>
            <a:off x="5594377" y="3966124"/>
            <a:ext cx="657222" cy="199822"/>
            <a:chOff x="2154748" y="3526327"/>
            <a:chExt cx="418458" cy="127228"/>
          </a:xfrm>
          <a:solidFill>
            <a:schemeClr val="accent2"/>
          </a:solidFill>
        </p:grpSpPr>
        <p:sp>
          <p:nvSpPr>
            <p:cNvPr id="1185" name="Rectangle 1184">
              <a:extLst>
                <a:ext uri="{FF2B5EF4-FFF2-40B4-BE49-F238E27FC236}">
                  <a16:creationId xmlns:a16="http://schemas.microsoft.com/office/drawing/2014/main" id="{4519CE0D-1463-44ED-8E05-3C75601082EA}"/>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86" name="Freeform: Shape 1185">
              <a:extLst>
                <a:ext uri="{FF2B5EF4-FFF2-40B4-BE49-F238E27FC236}">
                  <a16:creationId xmlns:a16="http://schemas.microsoft.com/office/drawing/2014/main" id="{D7AFDB68-F0E2-4571-BB55-FED498A00C42}"/>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87" name="Freeform: Shape 1186">
              <a:extLst>
                <a:ext uri="{FF2B5EF4-FFF2-40B4-BE49-F238E27FC236}">
                  <a16:creationId xmlns:a16="http://schemas.microsoft.com/office/drawing/2014/main" id="{597A8E17-F032-47D2-B80A-7DD5D1EC4941}"/>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88" name="Freeform: Shape 1187">
              <a:extLst>
                <a:ext uri="{FF2B5EF4-FFF2-40B4-BE49-F238E27FC236}">
                  <a16:creationId xmlns:a16="http://schemas.microsoft.com/office/drawing/2014/main" id="{5F772670-29A1-48ED-809B-677FC654DB87}"/>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89" name="Freeform: Shape 1188">
              <a:extLst>
                <a:ext uri="{FF2B5EF4-FFF2-40B4-BE49-F238E27FC236}">
                  <a16:creationId xmlns:a16="http://schemas.microsoft.com/office/drawing/2014/main" id="{A62F8678-B329-49B7-A67E-50A1EA14374E}"/>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90" name="Group 1189">
            <a:extLst>
              <a:ext uri="{FF2B5EF4-FFF2-40B4-BE49-F238E27FC236}">
                <a16:creationId xmlns:a16="http://schemas.microsoft.com/office/drawing/2014/main" id="{0240222E-F7C3-4075-B983-76FC087CC228}"/>
              </a:ext>
            </a:extLst>
          </p:cNvPr>
          <p:cNvGrpSpPr/>
          <p:nvPr/>
        </p:nvGrpSpPr>
        <p:grpSpPr>
          <a:xfrm>
            <a:off x="3686955" y="3966124"/>
            <a:ext cx="657222" cy="199822"/>
            <a:chOff x="2154748" y="3526327"/>
            <a:chExt cx="418458" cy="127228"/>
          </a:xfrm>
          <a:solidFill>
            <a:schemeClr val="accent2"/>
          </a:solidFill>
        </p:grpSpPr>
        <p:sp>
          <p:nvSpPr>
            <p:cNvPr id="1191" name="Rectangle 1190">
              <a:extLst>
                <a:ext uri="{FF2B5EF4-FFF2-40B4-BE49-F238E27FC236}">
                  <a16:creationId xmlns:a16="http://schemas.microsoft.com/office/drawing/2014/main" id="{34013B5B-EEFF-4370-A61F-A3F21DB87863}"/>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92" name="Freeform: Shape 1191">
              <a:extLst>
                <a:ext uri="{FF2B5EF4-FFF2-40B4-BE49-F238E27FC236}">
                  <a16:creationId xmlns:a16="http://schemas.microsoft.com/office/drawing/2014/main" id="{02D9389E-05F3-4C00-96CC-87D3045A7ACB}"/>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93" name="Freeform: Shape 1192">
              <a:extLst>
                <a:ext uri="{FF2B5EF4-FFF2-40B4-BE49-F238E27FC236}">
                  <a16:creationId xmlns:a16="http://schemas.microsoft.com/office/drawing/2014/main" id="{E7AA37D4-1768-4437-B9DA-E2D982C38D59}"/>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94" name="Freeform: Shape 1193">
              <a:extLst>
                <a:ext uri="{FF2B5EF4-FFF2-40B4-BE49-F238E27FC236}">
                  <a16:creationId xmlns:a16="http://schemas.microsoft.com/office/drawing/2014/main" id="{AFC5737C-8A3B-4BC5-8384-914A7D479C9B}"/>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95" name="Freeform: Shape 1194">
              <a:extLst>
                <a:ext uri="{FF2B5EF4-FFF2-40B4-BE49-F238E27FC236}">
                  <a16:creationId xmlns:a16="http://schemas.microsoft.com/office/drawing/2014/main" id="{371000E4-B2E3-4C26-8986-F6973E790740}"/>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96" name="Group 1195">
            <a:extLst>
              <a:ext uri="{FF2B5EF4-FFF2-40B4-BE49-F238E27FC236}">
                <a16:creationId xmlns:a16="http://schemas.microsoft.com/office/drawing/2014/main" id="{D646AC31-7D86-48C0-872E-C04013E29AC6}"/>
              </a:ext>
            </a:extLst>
          </p:cNvPr>
          <p:cNvGrpSpPr/>
          <p:nvPr/>
        </p:nvGrpSpPr>
        <p:grpSpPr>
          <a:xfrm>
            <a:off x="4322761" y="3966124"/>
            <a:ext cx="657222" cy="199822"/>
            <a:chOff x="2154748" y="3526327"/>
            <a:chExt cx="418458" cy="127228"/>
          </a:xfrm>
          <a:solidFill>
            <a:schemeClr val="accent1"/>
          </a:solidFill>
        </p:grpSpPr>
        <p:sp>
          <p:nvSpPr>
            <p:cNvPr id="1197" name="Rectangle 1196">
              <a:extLst>
                <a:ext uri="{FF2B5EF4-FFF2-40B4-BE49-F238E27FC236}">
                  <a16:creationId xmlns:a16="http://schemas.microsoft.com/office/drawing/2014/main" id="{5C552872-93F5-45CC-8F12-B119670B3AE2}"/>
                </a:ext>
              </a:extLst>
            </p:cNvPr>
            <p:cNvSpPr/>
            <p:nvPr/>
          </p:nvSpPr>
          <p:spPr>
            <a:xfrm>
              <a:off x="2154748" y="3548594"/>
              <a:ext cx="418458" cy="104961"/>
            </a:xfrm>
            <a:prstGeom prst="rect">
              <a:avLst/>
            </a:prstGeom>
            <a:grpFill/>
            <a:ln w="9525" cap="rnd">
              <a:solidFill>
                <a:schemeClr val="bg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198" name="Freeform: Shape 1197">
              <a:extLst>
                <a:ext uri="{FF2B5EF4-FFF2-40B4-BE49-F238E27FC236}">
                  <a16:creationId xmlns:a16="http://schemas.microsoft.com/office/drawing/2014/main" id="{4F4AEF9F-A302-437A-A76D-D825EA508EAC}"/>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9525" cap="rnd">
              <a:solidFill>
                <a:schemeClr val="bg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199" name="Freeform: Shape 1198">
              <a:extLst>
                <a:ext uri="{FF2B5EF4-FFF2-40B4-BE49-F238E27FC236}">
                  <a16:creationId xmlns:a16="http://schemas.microsoft.com/office/drawing/2014/main" id="{1180D123-1DD5-4732-88D8-203C0F8858A1}"/>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9525" cap="rnd">
              <a:solidFill>
                <a:schemeClr val="bg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200" name="Freeform: Shape 1199">
              <a:extLst>
                <a:ext uri="{FF2B5EF4-FFF2-40B4-BE49-F238E27FC236}">
                  <a16:creationId xmlns:a16="http://schemas.microsoft.com/office/drawing/2014/main" id="{EBBCCB45-2C84-4CAF-B5B7-F8C13DD0B543}"/>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9525" cap="rnd">
              <a:solidFill>
                <a:schemeClr val="bg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201" name="Freeform: Shape 1200">
              <a:extLst>
                <a:ext uri="{FF2B5EF4-FFF2-40B4-BE49-F238E27FC236}">
                  <a16:creationId xmlns:a16="http://schemas.microsoft.com/office/drawing/2014/main" id="{C3BC8740-71F0-4E9D-8B8F-2F66D0ED1E0B}"/>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9525" cap="rnd">
              <a:solidFill>
                <a:schemeClr val="bg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1202" name="Group 1201">
            <a:extLst>
              <a:ext uri="{FF2B5EF4-FFF2-40B4-BE49-F238E27FC236}">
                <a16:creationId xmlns:a16="http://schemas.microsoft.com/office/drawing/2014/main" id="{BCB347EC-7040-4211-A579-4F0B2A2746B9}"/>
              </a:ext>
            </a:extLst>
          </p:cNvPr>
          <p:cNvGrpSpPr/>
          <p:nvPr/>
        </p:nvGrpSpPr>
        <p:grpSpPr>
          <a:xfrm>
            <a:off x="4958569" y="3966124"/>
            <a:ext cx="657222" cy="199822"/>
            <a:chOff x="2154748" y="3526327"/>
            <a:chExt cx="418458" cy="127228"/>
          </a:xfrm>
          <a:solidFill>
            <a:schemeClr val="accent2"/>
          </a:solidFill>
        </p:grpSpPr>
        <p:sp>
          <p:nvSpPr>
            <p:cNvPr id="1203" name="Rectangle 1202">
              <a:extLst>
                <a:ext uri="{FF2B5EF4-FFF2-40B4-BE49-F238E27FC236}">
                  <a16:creationId xmlns:a16="http://schemas.microsoft.com/office/drawing/2014/main" id="{A9FD04FC-E0EA-47D3-9813-D45615C6E451}"/>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04" name="Freeform: Shape 1203">
              <a:extLst>
                <a:ext uri="{FF2B5EF4-FFF2-40B4-BE49-F238E27FC236}">
                  <a16:creationId xmlns:a16="http://schemas.microsoft.com/office/drawing/2014/main" id="{1C6BAD1B-E942-48F1-88E9-0C7387809251}"/>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05" name="Freeform: Shape 1204">
              <a:extLst>
                <a:ext uri="{FF2B5EF4-FFF2-40B4-BE49-F238E27FC236}">
                  <a16:creationId xmlns:a16="http://schemas.microsoft.com/office/drawing/2014/main" id="{54999C23-5016-4FDF-8C39-9E229DA46154}"/>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06" name="Freeform: Shape 1205">
              <a:extLst>
                <a:ext uri="{FF2B5EF4-FFF2-40B4-BE49-F238E27FC236}">
                  <a16:creationId xmlns:a16="http://schemas.microsoft.com/office/drawing/2014/main" id="{D6854FC8-A727-4537-8699-EEB70353B14C}"/>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07" name="Freeform: Shape 1206">
              <a:extLst>
                <a:ext uri="{FF2B5EF4-FFF2-40B4-BE49-F238E27FC236}">
                  <a16:creationId xmlns:a16="http://schemas.microsoft.com/office/drawing/2014/main" id="{5D16F4BD-5604-4A68-A998-96EA19F33204}"/>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08" name="Group 1207">
            <a:extLst>
              <a:ext uri="{FF2B5EF4-FFF2-40B4-BE49-F238E27FC236}">
                <a16:creationId xmlns:a16="http://schemas.microsoft.com/office/drawing/2014/main" id="{79916441-CD32-41C2-B1D8-0F55DA2B31EE}"/>
              </a:ext>
            </a:extLst>
          </p:cNvPr>
          <p:cNvGrpSpPr/>
          <p:nvPr/>
        </p:nvGrpSpPr>
        <p:grpSpPr>
          <a:xfrm>
            <a:off x="3842649" y="3801705"/>
            <a:ext cx="642074" cy="199822"/>
            <a:chOff x="2154748" y="3526327"/>
            <a:chExt cx="418458" cy="127228"/>
          </a:xfrm>
          <a:solidFill>
            <a:schemeClr val="accent2"/>
          </a:solidFill>
        </p:grpSpPr>
        <p:sp>
          <p:nvSpPr>
            <p:cNvPr id="1209" name="Rectangle 1208">
              <a:extLst>
                <a:ext uri="{FF2B5EF4-FFF2-40B4-BE49-F238E27FC236}">
                  <a16:creationId xmlns:a16="http://schemas.microsoft.com/office/drawing/2014/main" id="{44B343F2-0C52-42DC-A9A3-2B3232E21F71}"/>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10" name="Freeform: Shape 1209">
              <a:extLst>
                <a:ext uri="{FF2B5EF4-FFF2-40B4-BE49-F238E27FC236}">
                  <a16:creationId xmlns:a16="http://schemas.microsoft.com/office/drawing/2014/main" id="{59CF4104-E4BD-4AFB-A6B2-6B3F4A0F29AC}"/>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11" name="Freeform: Shape 1210">
              <a:extLst>
                <a:ext uri="{FF2B5EF4-FFF2-40B4-BE49-F238E27FC236}">
                  <a16:creationId xmlns:a16="http://schemas.microsoft.com/office/drawing/2014/main" id="{8CDEBBAB-9FB9-4D63-BE0C-2F1F630DD6C5}"/>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12" name="Freeform: Shape 1211">
              <a:extLst>
                <a:ext uri="{FF2B5EF4-FFF2-40B4-BE49-F238E27FC236}">
                  <a16:creationId xmlns:a16="http://schemas.microsoft.com/office/drawing/2014/main" id="{CC1FF6CB-A0C3-45BC-9DEB-221AA4D4B617}"/>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13" name="Freeform: Shape 1212">
              <a:extLst>
                <a:ext uri="{FF2B5EF4-FFF2-40B4-BE49-F238E27FC236}">
                  <a16:creationId xmlns:a16="http://schemas.microsoft.com/office/drawing/2014/main" id="{BED86C86-3ADC-41BC-AA6A-1CAA94A88339}"/>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14" name="Group 1213">
            <a:extLst>
              <a:ext uri="{FF2B5EF4-FFF2-40B4-BE49-F238E27FC236}">
                <a16:creationId xmlns:a16="http://schemas.microsoft.com/office/drawing/2014/main" id="{90D7C57B-DE90-4C4B-91EB-EA9D2C6A6C50}"/>
              </a:ext>
            </a:extLst>
          </p:cNvPr>
          <p:cNvGrpSpPr/>
          <p:nvPr/>
        </p:nvGrpSpPr>
        <p:grpSpPr>
          <a:xfrm>
            <a:off x="3201513" y="3801705"/>
            <a:ext cx="642074" cy="199822"/>
            <a:chOff x="2154748" y="3526327"/>
            <a:chExt cx="418458" cy="127228"/>
          </a:xfrm>
          <a:solidFill>
            <a:schemeClr val="accent2"/>
          </a:solidFill>
        </p:grpSpPr>
        <p:sp>
          <p:nvSpPr>
            <p:cNvPr id="1215" name="Rectangle 1214">
              <a:extLst>
                <a:ext uri="{FF2B5EF4-FFF2-40B4-BE49-F238E27FC236}">
                  <a16:creationId xmlns:a16="http://schemas.microsoft.com/office/drawing/2014/main" id="{DC5BAFD9-10E5-4691-A036-3272FFB1D9F8}"/>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16" name="Freeform: Shape 1215">
              <a:extLst>
                <a:ext uri="{FF2B5EF4-FFF2-40B4-BE49-F238E27FC236}">
                  <a16:creationId xmlns:a16="http://schemas.microsoft.com/office/drawing/2014/main" id="{8925D475-4636-4DF1-9875-4A526F113A56}"/>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17" name="Freeform: Shape 1216">
              <a:extLst>
                <a:ext uri="{FF2B5EF4-FFF2-40B4-BE49-F238E27FC236}">
                  <a16:creationId xmlns:a16="http://schemas.microsoft.com/office/drawing/2014/main" id="{116D27CD-7666-43FC-9DE7-D425EF471C26}"/>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18" name="Freeform: Shape 1217">
              <a:extLst>
                <a:ext uri="{FF2B5EF4-FFF2-40B4-BE49-F238E27FC236}">
                  <a16:creationId xmlns:a16="http://schemas.microsoft.com/office/drawing/2014/main" id="{4260FFF8-874E-4D53-899E-C1B4E792FBB8}"/>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19" name="Freeform: Shape 1218">
              <a:extLst>
                <a:ext uri="{FF2B5EF4-FFF2-40B4-BE49-F238E27FC236}">
                  <a16:creationId xmlns:a16="http://schemas.microsoft.com/office/drawing/2014/main" id="{4007ECE2-AB7A-4955-BEC1-59857B902721}"/>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20" name="Group 1219">
            <a:extLst>
              <a:ext uri="{FF2B5EF4-FFF2-40B4-BE49-F238E27FC236}">
                <a16:creationId xmlns:a16="http://schemas.microsoft.com/office/drawing/2014/main" id="{AAF25BA1-CB68-4AAB-9F3E-C6810176EBCF}"/>
              </a:ext>
            </a:extLst>
          </p:cNvPr>
          <p:cNvGrpSpPr/>
          <p:nvPr/>
        </p:nvGrpSpPr>
        <p:grpSpPr>
          <a:xfrm>
            <a:off x="5459145" y="3801705"/>
            <a:ext cx="642074" cy="199822"/>
            <a:chOff x="2154748" y="3526327"/>
            <a:chExt cx="418458" cy="127228"/>
          </a:xfrm>
          <a:solidFill>
            <a:schemeClr val="accent2"/>
          </a:solidFill>
        </p:grpSpPr>
        <p:sp>
          <p:nvSpPr>
            <p:cNvPr id="1221" name="Rectangle 1220">
              <a:extLst>
                <a:ext uri="{FF2B5EF4-FFF2-40B4-BE49-F238E27FC236}">
                  <a16:creationId xmlns:a16="http://schemas.microsoft.com/office/drawing/2014/main" id="{F2C15F20-E365-4713-8196-D2F2C27B573C}"/>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22" name="Freeform: Shape 1221">
              <a:extLst>
                <a:ext uri="{FF2B5EF4-FFF2-40B4-BE49-F238E27FC236}">
                  <a16:creationId xmlns:a16="http://schemas.microsoft.com/office/drawing/2014/main" id="{BF315C84-6CC1-4E2C-B7A1-FA88C474BFE4}"/>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23" name="Freeform: Shape 1222">
              <a:extLst>
                <a:ext uri="{FF2B5EF4-FFF2-40B4-BE49-F238E27FC236}">
                  <a16:creationId xmlns:a16="http://schemas.microsoft.com/office/drawing/2014/main" id="{44FC7588-11EE-45E2-8824-D2AC5C595C56}"/>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24" name="Freeform: Shape 1223">
              <a:extLst>
                <a:ext uri="{FF2B5EF4-FFF2-40B4-BE49-F238E27FC236}">
                  <a16:creationId xmlns:a16="http://schemas.microsoft.com/office/drawing/2014/main" id="{2B36D65C-4CF5-4018-A5C3-3336E0E32063}"/>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25" name="Freeform: Shape 1224">
              <a:extLst>
                <a:ext uri="{FF2B5EF4-FFF2-40B4-BE49-F238E27FC236}">
                  <a16:creationId xmlns:a16="http://schemas.microsoft.com/office/drawing/2014/main" id="{6A18784E-3109-4534-AD24-741D75F31BFD}"/>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26" name="Group 1225">
            <a:extLst>
              <a:ext uri="{FF2B5EF4-FFF2-40B4-BE49-F238E27FC236}">
                <a16:creationId xmlns:a16="http://schemas.microsoft.com/office/drawing/2014/main" id="{0D0B908A-3968-47FA-8192-A9BBA63F963A}"/>
              </a:ext>
            </a:extLst>
          </p:cNvPr>
          <p:cNvGrpSpPr/>
          <p:nvPr/>
        </p:nvGrpSpPr>
        <p:grpSpPr>
          <a:xfrm>
            <a:off x="4818011" y="3801705"/>
            <a:ext cx="642074" cy="199822"/>
            <a:chOff x="2154748" y="3526327"/>
            <a:chExt cx="418458" cy="127228"/>
          </a:xfrm>
          <a:solidFill>
            <a:schemeClr val="accent2"/>
          </a:solidFill>
        </p:grpSpPr>
        <p:sp>
          <p:nvSpPr>
            <p:cNvPr id="1227" name="Rectangle 1226">
              <a:extLst>
                <a:ext uri="{FF2B5EF4-FFF2-40B4-BE49-F238E27FC236}">
                  <a16:creationId xmlns:a16="http://schemas.microsoft.com/office/drawing/2014/main" id="{3B8F5E06-E60E-4511-8C0C-8BF6E409E08B}"/>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28" name="Freeform: Shape 1227">
              <a:extLst>
                <a:ext uri="{FF2B5EF4-FFF2-40B4-BE49-F238E27FC236}">
                  <a16:creationId xmlns:a16="http://schemas.microsoft.com/office/drawing/2014/main" id="{83DDECEE-AB6B-466B-AC81-E926679477D7}"/>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29" name="Freeform: Shape 1228">
              <a:extLst>
                <a:ext uri="{FF2B5EF4-FFF2-40B4-BE49-F238E27FC236}">
                  <a16:creationId xmlns:a16="http://schemas.microsoft.com/office/drawing/2014/main" id="{CF88EEC3-7BF6-47E5-B1E4-0152ECDAB33D}"/>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30" name="Freeform: Shape 1229">
              <a:extLst>
                <a:ext uri="{FF2B5EF4-FFF2-40B4-BE49-F238E27FC236}">
                  <a16:creationId xmlns:a16="http://schemas.microsoft.com/office/drawing/2014/main" id="{DA034C8A-CEA1-4B7C-B4AA-261AA56E044A}"/>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31" name="Freeform: Shape 1230">
              <a:extLst>
                <a:ext uri="{FF2B5EF4-FFF2-40B4-BE49-F238E27FC236}">
                  <a16:creationId xmlns:a16="http://schemas.microsoft.com/office/drawing/2014/main" id="{58DCA958-137C-4393-8645-B14DF83CA3F9}"/>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32" name="Group 1231">
            <a:extLst>
              <a:ext uri="{FF2B5EF4-FFF2-40B4-BE49-F238E27FC236}">
                <a16:creationId xmlns:a16="http://schemas.microsoft.com/office/drawing/2014/main" id="{23216491-E335-4019-A8E7-29791A1F28AD}"/>
              </a:ext>
            </a:extLst>
          </p:cNvPr>
          <p:cNvGrpSpPr/>
          <p:nvPr/>
        </p:nvGrpSpPr>
        <p:grpSpPr>
          <a:xfrm>
            <a:off x="4483785" y="3803932"/>
            <a:ext cx="335163" cy="197595"/>
            <a:chOff x="1003302" y="1140739"/>
            <a:chExt cx="422879" cy="243562"/>
          </a:xfrm>
          <a:solidFill>
            <a:schemeClr val="accent1"/>
          </a:solidFill>
        </p:grpSpPr>
        <p:sp>
          <p:nvSpPr>
            <p:cNvPr id="1233" name="Rectangle 1232">
              <a:extLst>
                <a:ext uri="{FF2B5EF4-FFF2-40B4-BE49-F238E27FC236}">
                  <a16:creationId xmlns:a16="http://schemas.microsoft.com/office/drawing/2014/main" id="{3DDD0831-C5A6-4126-B4AD-99B4644F7E49}"/>
                </a:ext>
              </a:extLst>
            </p:cNvPr>
            <p:cNvSpPr/>
            <p:nvPr/>
          </p:nvSpPr>
          <p:spPr>
            <a:xfrm>
              <a:off x="1003302" y="1181102"/>
              <a:ext cx="422879" cy="203199"/>
            </a:xfrm>
            <a:prstGeom prst="rect">
              <a:avLst/>
            </a:prstGeom>
            <a:grpFill/>
            <a:ln w="9525" cap="rnd">
              <a:solidFill>
                <a:schemeClr val="bg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234" name="Freeform: Shape 1233">
              <a:extLst>
                <a:ext uri="{FF2B5EF4-FFF2-40B4-BE49-F238E27FC236}">
                  <a16:creationId xmlns:a16="http://schemas.microsoft.com/office/drawing/2014/main" id="{9E464115-2942-4144-B4CE-8849926E804D}"/>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9525" cap="rnd">
              <a:solidFill>
                <a:schemeClr val="bg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235" name="Freeform: Shape 1234">
              <a:extLst>
                <a:ext uri="{FF2B5EF4-FFF2-40B4-BE49-F238E27FC236}">
                  <a16:creationId xmlns:a16="http://schemas.microsoft.com/office/drawing/2014/main" id="{7DB233AE-20F4-4896-BD52-0420C3EAC389}"/>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9525" cap="rnd">
              <a:solidFill>
                <a:schemeClr val="bg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1236" name="Group 1235">
            <a:extLst>
              <a:ext uri="{FF2B5EF4-FFF2-40B4-BE49-F238E27FC236}">
                <a16:creationId xmlns:a16="http://schemas.microsoft.com/office/drawing/2014/main" id="{6D1BCF70-1AC2-47A8-9268-98D375A59AC4}"/>
              </a:ext>
            </a:extLst>
          </p:cNvPr>
          <p:cNvGrpSpPr/>
          <p:nvPr/>
        </p:nvGrpSpPr>
        <p:grpSpPr>
          <a:xfrm>
            <a:off x="3996992" y="3636078"/>
            <a:ext cx="649904" cy="199822"/>
            <a:chOff x="2154748" y="3526327"/>
            <a:chExt cx="418458" cy="127228"/>
          </a:xfrm>
          <a:solidFill>
            <a:schemeClr val="accent2"/>
          </a:solidFill>
        </p:grpSpPr>
        <p:sp>
          <p:nvSpPr>
            <p:cNvPr id="1237" name="Rectangle 1236">
              <a:extLst>
                <a:ext uri="{FF2B5EF4-FFF2-40B4-BE49-F238E27FC236}">
                  <a16:creationId xmlns:a16="http://schemas.microsoft.com/office/drawing/2014/main" id="{D37DDC10-BAD0-4BC6-BFC6-80A048889853}"/>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38" name="Freeform: Shape 1237">
              <a:extLst>
                <a:ext uri="{FF2B5EF4-FFF2-40B4-BE49-F238E27FC236}">
                  <a16:creationId xmlns:a16="http://schemas.microsoft.com/office/drawing/2014/main" id="{0DE839E5-0EFE-448D-8735-EED5B29E3419}"/>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39" name="Freeform: Shape 1238">
              <a:extLst>
                <a:ext uri="{FF2B5EF4-FFF2-40B4-BE49-F238E27FC236}">
                  <a16:creationId xmlns:a16="http://schemas.microsoft.com/office/drawing/2014/main" id="{BD07C289-0B7D-45CC-B5F5-AB046EFE4833}"/>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40" name="Freeform: Shape 1239">
              <a:extLst>
                <a:ext uri="{FF2B5EF4-FFF2-40B4-BE49-F238E27FC236}">
                  <a16:creationId xmlns:a16="http://schemas.microsoft.com/office/drawing/2014/main" id="{3BC2A7D4-B874-416A-B901-D48FA1809516}"/>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41" name="Freeform: Shape 1240">
              <a:extLst>
                <a:ext uri="{FF2B5EF4-FFF2-40B4-BE49-F238E27FC236}">
                  <a16:creationId xmlns:a16="http://schemas.microsoft.com/office/drawing/2014/main" id="{94C20A0E-BE2A-4647-9037-E7ADB39B5811}"/>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42" name="Group 1241">
            <a:extLst>
              <a:ext uri="{FF2B5EF4-FFF2-40B4-BE49-F238E27FC236}">
                <a16:creationId xmlns:a16="http://schemas.microsoft.com/office/drawing/2014/main" id="{EC279DE8-8EB7-4A49-BEA5-B78BD133DD56}"/>
              </a:ext>
            </a:extLst>
          </p:cNvPr>
          <p:cNvGrpSpPr/>
          <p:nvPr/>
        </p:nvGrpSpPr>
        <p:grpSpPr>
          <a:xfrm>
            <a:off x="3344884" y="3636078"/>
            <a:ext cx="649904" cy="199822"/>
            <a:chOff x="2154748" y="3526327"/>
            <a:chExt cx="418458" cy="127228"/>
          </a:xfrm>
          <a:solidFill>
            <a:schemeClr val="accent2"/>
          </a:solidFill>
        </p:grpSpPr>
        <p:sp>
          <p:nvSpPr>
            <p:cNvPr id="1243" name="Rectangle 1242">
              <a:extLst>
                <a:ext uri="{FF2B5EF4-FFF2-40B4-BE49-F238E27FC236}">
                  <a16:creationId xmlns:a16="http://schemas.microsoft.com/office/drawing/2014/main" id="{11F962A9-04FF-4FE3-B0F4-A28E814E411C}"/>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44" name="Freeform: Shape 1243">
              <a:extLst>
                <a:ext uri="{FF2B5EF4-FFF2-40B4-BE49-F238E27FC236}">
                  <a16:creationId xmlns:a16="http://schemas.microsoft.com/office/drawing/2014/main" id="{01463448-394D-4CDA-A980-E6047332134B}"/>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45" name="Freeform: Shape 1244">
              <a:extLst>
                <a:ext uri="{FF2B5EF4-FFF2-40B4-BE49-F238E27FC236}">
                  <a16:creationId xmlns:a16="http://schemas.microsoft.com/office/drawing/2014/main" id="{619F8D42-4E8F-40D9-B93F-BC2FFCCB803F}"/>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46" name="Freeform: Shape 1245">
              <a:extLst>
                <a:ext uri="{FF2B5EF4-FFF2-40B4-BE49-F238E27FC236}">
                  <a16:creationId xmlns:a16="http://schemas.microsoft.com/office/drawing/2014/main" id="{07D0E28D-50D5-4E7E-A9BC-0C8E394436D4}"/>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47" name="Freeform: Shape 1246">
              <a:extLst>
                <a:ext uri="{FF2B5EF4-FFF2-40B4-BE49-F238E27FC236}">
                  <a16:creationId xmlns:a16="http://schemas.microsoft.com/office/drawing/2014/main" id="{48A4740D-D924-4146-A6A7-E0C9F869B630}"/>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48" name="Group 1247">
            <a:extLst>
              <a:ext uri="{FF2B5EF4-FFF2-40B4-BE49-F238E27FC236}">
                <a16:creationId xmlns:a16="http://schemas.microsoft.com/office/drawing/2014/main" id="{9F103157-68B1-43E5-A62A-CA8E8EB2709B}"/>
              </a:ext>
            </a:extLst>
          </p:cNvPr>
          <p:cNvGrpSpPr/>
          <p:nvPr/>
        </p:nvGrpSpPr>
        <p:grpSpPr>
          <a:xfrm>
            <a:off x="4649097" y="3636078"/>
            <a:ext cx="649904" cy="199822"/>
            <a:chOff x="2154748" y="3526327"/>
            <a:chExt cx="418458" cy="127228"/>
          </a:xfrm>
          <a:solidFill>
            <a:schemeClr val="accent2"/>
          </a:solidFill>
        </p:grpSpPr>
        <p:sp>
          <p:nvSpPr>
            <p:cNvPr id="1249" name="Rectangle 1248">
              <a:extLst>
                <a:ext uri="{FF2B5EF4-FFF2-40B4-BE49-F238E27FC236}">
                  <a16:creationId xmlns:a16="http://schemas.microsoft.com/office/drawing/2014/main" id="{D34FEDB7-061A-42CB-B2F6-2F7335AC01DF}"/>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50" name="Freeform: Shape 1249">
              <a:extLst>
                <a:ext uri="{FF2B5EF4-FFF2-40B4-BE49-F238E27FC236}">
                  <a16:creationId xmlns:a16="http://schemas.microsoft.com/office/drawing/2014/main" id="{D59D1AF2-E6C3-4419-A2BF-E5AB766FEE36}"/>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51" name="Freeform: Shape 1250">
              <a:extLst>
                <a:ext uri="{FF2B5EF4-FFF2-40B4-BE49-F238E27FC236}">
                  <a16:creationId xmlns:a16="http://schemas.microsoft.com/office/drawing/2014/main" id="{E44B291E-4A38-43AB-B128-4CB1E463E4B7}"/>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52" name="Freeform: Shape 1251">
              <a:extLst>
                <a:ext uri="{FF2B5EF4-FFF2-40B4-BE49-F238E27FC236}">
                  <a16:creationId xmlns:a16="http://schemas.microsoft.com/office/drawing/2014/main" id="{8D09B7B5-7102-43C2-A3E1-9627ED1882EA}"/>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53" name="Freeform: Shape 1252">
              <a:extLst>
                <a:ext uri="{FF2B5EF4-FFF2-40B4-BE49-F238E27FC236}">
                  <a16:creationId xmlns:a16="http://schemas.microsoft.com/office/drawing/2014/main" id="{2425C278-AB2C-4F38-A8BD-BAE4F30AAEF6}"/>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54" name="Group 1253">
            <a:extLst>
              <a:ext uri="{FF2B5EF4-FFF2-40B4-BE49-F238E27FC236}">
                <a16:creationId xmlns:a16="http://schemas.microsoft.com/office/drawing/2014/main" id="{BFAEEEA4-FF65-45C9-ABEB-E505E1BE6C0B}"/>
              </a:ext>
            </a:extLst>
          </p:cNvPr>
          <p:cNvGrpSpPr/>
          <p:nvPr/>
        </p:nvGrpSpPr>
        <p:grpSpPr>
          <a:xfrm>
            <a:off x="5302876" y="3634963"/>
            <a:ext cx="649904" cy="199822"/>
            <a:chOff x="2154748" y="3526327"/>
            <a:chExt cx="418458" cy="127228"/>
          </a:xfrm>
          <a:solidFill>
            <a:schemeClr val="accent2"/>
          </a:solidFill>
        </p:grpSpPr>
        <p:sp>
          <p:nvSpPr>
            <p:cNvPr id="1255" name="Rectangle 1254">
              <a:extLst>
                <a:ext uri="{FF2B5EF4-FFF2-40B4-BE49-F238E27FC236}">
                  <a16:creationId xmlns:a16="http://schemas.microsoft.com/office/drawing/2014/main" id="{382CD21E-9BC8-4544-A898-6FE584D9D2E9}"/>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56" name="Freeform: Shape 1255">
              <a:extLst>
                <a:ext uri="{FF2B5EF4-FFF2-40B4-BE49-F238E27FC236}">
                  <a16:creationId xmlns:a16="http://schemas.microsoft.com/office/drawing/2014/main" id="{E5CCA2A6-473F-451E-B755-337DF1462BD7}"/>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57" name="Freeform: Shape 1256">
              <a:extLst>
                <a:ext uri="{FF2B5EF4-FFF2-40B4-BE49-F238E27FC236}">
                  <a16:creationId xmlns:a16="http://schemas.microsoft.com/office/drawing/2014/main" id="{99D014EB-6AC7-4CB5-8FAE-81748457EB25}"/>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58" name="Freeform: Shape 1257">
              <a:extLst>
                <a:ext uri="{FF2B5EF4-FFF2-40B4-BE49-F238E27FC236}">
                  <a16:creationId xmlns:a16="http://schemas.microsoft.com/office/drawing/2014/main" id="{2AA18C7B-C4E1-4EE0-A3F7-E4214E6933B4}"/>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59" name="Freeform: Shape 1258">
              <a:extLst>
                <a:ext uri="{FF2B5EF4-FFF2-40B4-BE49-F238E27FC236}">
                  <a16:creationId xmlns:a16="http://schemas.microsoft.com/office/drawing/2014/main" id="{C99F782A-42BC-47E0-9932-E56DE09CE4AF}"/>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60" name="Group 1259">
            <a:extLst>
              <a:ext uri="{FF2B5EF4-FFF2-40B4-BE49-F238E27FC236}">
                <a16:creationId xmlns:a16="http://schemas.microsoft.com/office/drawing/2014/main" id="{CBCAA3F7-A45C-432C-99A6-15D8F2BBC265}"/>
              </a:ext>
            </a:extLst>
          </p:cNvPr>
          <p:cNvGrpSpPr/>
          <p:nvPr/>
        </p:nvGrpSpPr>
        <p:grpSpPr>
          <a:xfrm>
            <a:off x="4149652" y="3468778"/>
            <a:ext cx="1011192" cy="197597"/>
            <a:chOff x="1923469" y="3422768"/>
            <a:chExt cx="658378" cy="125811"/>
          </a:xfrm>
          <a:solidFill>
            <a:schemeClr val="accent2"/>
          </a:solidFill>
        </p:grpSpPr>
        <p:grpSp>
          <p:nvGrpSpPr>
            <p:cNvPr id="1261" name="Group 1260">
              <a:extLst>
                <a:ext uri="{FF2B5EF4-FFF2-40B4-BE49-F238E27FC236}">
                  <a16:creationId xmlns:a16="http://schemas.microsoft.com/office/drawing/2014/main" id="{FB000217-1DDD-49FB-A651-AF2FBC429955}"/>
                </a:ext>
              </a:extLst>
            </p:cNvPr>
            <p:cNvGrpSpPr/>
            <p:nvPr/>
          </p:nvGrpSpPr>
          <p:grpSpPr>
            <a:xfrm>
              <a:off x="2144134" y="3422768"/>
              <a:ext cx="218436" cy="125810"/>
              <a:chOff x="1003302" y="1140739"/>
              <a:chExt cx="422879" cy="243562"/>
            </a:xfrm>
            <a:grpFill/>
          </p:grpSpPr>
          <p:sp>
            <p:nvSpPr>
              <p:cNvPr id="1270" name="Rectangle 1269">
                <a:extLst>
                  <a:ext uri="{FF2B5EF4-FFF2-40B4-BE49-F238E27FC236}">
                    <a16:creationId xmlns:a16="http://schemas.microsoft.com/office/drawing/2014/main" id="{2844398D-2EEF-4815-8A09-6FBD854EF89E}"/>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71" name="Freeform: Shape 1270">
                <a:extLst>
                  <a:ext uri="{FF2B5EF4-FFF2-40B4-BE49-F238E27FC236}">
                    <a16:creationId xmlns:a16="http://schemas.microsoft.com/office/drawing/2014/main" id="{CFA470EE-E34C-4D8F-9510-6466F7CE42A8}"/>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72" name="Freeform: Shape 1271">
                <a:extLst>
                  <a:ext uri="{FF2B5EF4-FFF2-40B4-BE49-F238E27FC236}">
                    <a16:creationId xmlns:a16="http://schemas.microsoft.com/office/drawing/2014/main" id="{11C69F00-526B-475E-88DE-CC0AB350F5B9}"/>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62" name="Group 1261">
              <a:extLst>
                <a:ext uri="{FF2B5EF4-FFF2-40B4-BE49-F238E27FC236}">
                  <a16:creationId xmlns:a16="http://schemas.microsoft.com/office/drawing/2014/main" id="{F9402F18-DF6D-4906-BFE6-95B9ADF9D7D3}"/>
                </a:ext>
              </a:extLst>
            </p:cNvPr>
            <p:cNvGrpSpPr/>
            <p:nvPr/>
          </p:nvGrpSpPr>
          <p:grpSpPr>
            <a:xfrm>
              <a:off x="2363411" y="3422768"/>
              <a:ext cx="218436" cy="125810"/>
              <a:chOff x="1003302" y="1140739"/>
              <a:chExt cx="422879" cy="243562"/>
            </a:xfrm>
            <a:grpFill/>
          </p:grpSpPr>
          <p:sp>
            <p:nvSpPr>
              <p:cNvPr id="1267" name="Rectangle 1266">
                <a:extLst>
                  <a:ext uri="{FF2B5EF4-FFF2-40B4-BE49-F238E27FC236}">
                    <a16:creationId xmlns:a16="http://schemas.microsoft.com/office/drawing/2014/main" id="{B55EF556-A52E-40A5-A5B1-EC0860CD0615}"/>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68" name="Freeform: Shape 1267">
                <a:extLst>
                  <a:ext uri="{FF2B5EF4-FFF2-40B4-BE49-F238E27FC236}">
                    <a16:creationId xmlns:a16="http://schemas.microsoft.com/office/drawing/2014/main" id="{8B5EC408-C455-485B-95B2-BF66929C45B3}"/>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69" name="Freeform: Shape 1268">
                <a:extLst>
                  <a:ext uri="{FF2B5EF4-FFF2-40B4-BE49-F238E27FC236}">
                    <a16:creationId xmlns:a16="http://schemas.microsoft.com/office/drawing/2014/main" id="{1FAFD2A2-4469-4B6B-9419-968D7B9B1AEC}"/>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63" name="Group 1262">
              <a:extLst>
                <a:ext uri="{FF2B5EF4-FFF2-40B4-BE49-F238E27FC236}">
                  <a16:creationId xmlns:a16="http://schemas.microsoft.com/office/drawing/2014/main" id="{8E49ADE2-DD86-47F6-94DB-937C56A53724}"/>
                </a:ext>
              </a:extLst>
            </p:cNvPr>
            <p:cNvGrpSpPr/>
            <p:nvPr/>
          </p:nvGrpSpPr>
          <p:grpSpPr>
            <a:xfrm>
              <a:off x="1923469" y="3422769"/>
              <a:ext cx="218436" cy="125810"/>
              <a:chOff x="1003302" y="1140739"/>
              <a:chExt cx="422879" cy="243562"/>
            </a:xfrm>
            <a:grpFill/>
          </p:grpSpPr>
          <p:sp>
            <p:nvSpPr>
              <p:cNvPr id="1264" name="Rectangle 1263">
                <a:extLst>
                  <a:ext uri="{FF2B5EF4-FFF2-40B4-BE49-F238E27FC236}">
                    <a16:creationId xmlns:a16="http://schemas.microsoft.com/office/drawing/2014/main" id="{0B5F0A0C-390A-4D6B-A83B-C9ABC40727CF}"/>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65" name="Freeform: Shape 1264">
                <a:extLst>
                  <a:ext uri="{FF2B5EF4-FFF2-40B4-BE49-F238E27FC236}">
                    <a16:creationId xmlns:a16="http://schemas.microsoft.com/office/drawing/2014/main" id="{F2346F05-5802-43A1-BE2B-12D10CA53974}"/>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66" name="Freeform: Shape 1265">
                <a:extLst>
                  <a:ext uri="{FF2B5EF4-FFF2-40B4-BE49-F238E27FC236}">
                    <a16:creationId xmlns:a16="http://schemas.microsoft.com/office/drawing/2014/main" id="{F80BC09F-D423-44C4-B00F-773187886784}"/>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grpSp>
        <p:nvGrpSpPr>
          <p:cNvPr id="1273" name="Group 1272">
            <a:extLst>
              <a:ext uri="{FF2B5EF4-FFF2-40B4-BE49-F238E27FC236}">
                <a16:creationId xmlns:a16="http://schemas.microsoft.com/office/drawing/2014/main" id="{ED1AA7A5-004C-4CCE-B83A-16823F536E4C}"/>
              </a:ext>
            </a:extLst>
          </p:cNvPr>
          <p:cNvGrpSpPr/>
          <p:nvPr/>
        </p:nvGrpSpPr>
        <p:grpSpPr>
          <a:xfrm>
            <a:off x="3505684" y="3466553"/>
            <a:ext cx="642702" cy="199822"/>
            <a:chOff x="2154748" y="3526327"/>
            <a:chExt cx="418458" cy="127228"/>
          </a:xfrm>
          <a:solidFill>
            <a:schemeClr val="accent2"/>
          </a:solidFill>
        </p:grpSpPr>
        <p:sp>
          <p:nvSpPr>
            <p:cNvPr id="1274" name="Rectangle 1273">
              <a:extLst>
                <a:ext uri="{FF2B5EF4-FFF2-40B4-BE49-F238E27FC236}">
                  <a16:creationId xmlns:a16="http://schemas.microsoft.com/office/drawing/2014/main" id="{D92D09A2-AABA-403D-B989-87A2CF98257A}"/>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75" name="Freeform: Shape 1274">
              <a:extLst>
                <a:ext uri="{FF2B5EF4-FFF2-40B4-BE49-F238E27FC236}">
                  <a16:creationId xmlns:a16="http://schemas.microsoft.com/office/drawing/2014/main" id="{2BD4C00F-B382-4A4A-A199-06BE2A18D318}"/>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76" name="Freeform: Shape 1275">
              <a:extLst>
                <a:ext uri="{FF2B5EF4-FFF2-40B4-BE49-F238E27FC236}">
                  <a16:creationId xmlns:a16="http://schemas.microsoft.com/office/drawing/2014/main" id="{4489771E-7F97-4582-98DB-20E0C4986FDF}"/>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77" name="Freeform: Shape 1276">
              <a:extLst>
                <a:ext uri="{FF2B5EF4-FFF2-40B4-BE49-F238E27FC236}">
                  <a16:creationId xmlns:a16="http://schemas.microsoft.com/office/drawing/2014/main" id="{0FA8F49D-0D38-498B-A3C0-51CFD97D0FB7}"/>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78" name="Freeform: Shape 1277">
              <a:extLst>
                <a:ext uri="{FF2B5EF4-FFF2-40B4-BE49-F238E27FC236}">
                  <a16:creationId xmlns:a16="http://schemas.microsoft.com/office/drawing/2014/main" id="{16CAFB02-BFEB-4894-99E6-17641F57C031}"/>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79" name="Group 1278">
            <a:extLst>
              <a:ext uri="{FF2B5EF4-FFF2-40B4-BE49-F238E27FC236}">
                <a16:creationId xmlns:a16="http://schemas.microsoft.com/office/drawing/2014/main" id="{C384F69F-C643-4E84-81A5-8931894C34B4}"/>
              </a:ext>
            </a:extLst>
          </p:cNvPr>
          <p:cNvGrpSpPr/>
          <p:nvPr/>
        </p:nvGrpSpPr>
        <p:grpSpPr>
          <a:xfrm>
            <a:off x="5165351" y="3466553"/>
            <a:ext cx="642702" cy="199822"/>
            <a:chOff x="2154748" y="3526327"/>
            <a:chExt cx="418458" cy="127228"/>
          </a:xfrm>
          <a:solidFill>
            <a:schemeClr val="accent2"/>
          </a:solidFill>
        </p:grpSpPr>
        <p:sp>
          <p:nvSpPr>
            <p:cNvPr id="1280" name="Rectangle 1279">
              <a:extLst>
                <a:ext uri="{FF2B5EF4-FFF2-40B4-BE49-F238E27FC236}">
                  <a16:creationId xmlns:a16="http://schemas.microsoft.com/office/drawing/2014/main" id="{049E1158-7506-481B-BF0B-C82238143090}"/>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81" name="Freeform: Shape 1280">
              <a:extLst>
                <a:ext uri="{FF2B5EF4-FFF2-40B4-BE49-F238E27FC236}">
                  <a16:creationId xmlns:a16="http://schemas.microsoft.com/office/drawing/2014/main" id="{9EE3D335-E336-4C45-869F-3873C23CE915}"/>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82" name="Freeform: Shape 1281">
              <a:extLst>
                <a:ext uri="{FF2B5EF4-FFF2-40B4-BE49-F238E27FC236}">
                  <a16:creationId xmlns:a16="http://schemas.microsoft.com/office/drawing/2014/main" id="{FD7FFCED-53E6-4AE4-91D5-71382B8653EC}"/>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83" name="Freeform: Shape 1282">
              <a:extLst>
                <a:ext uri="{FF2B5EF4-FFF2-40B4-BE49-F238E27FC236}">
                  <a16:creationId xmlns:a16="http://schemas.microsoft.com/office/drawing/2014/main" id="{598F0AC0-18E4-47BE-A504-0DB8EC7B7178}"/>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84" name="Freeform: Shape 1283">
              <a:extLst>
                <a:ext uri="{FF2B5EF4-FFF2-40B4-BE49-F238E27FC236}">
                  <a16:creationId xmlns:a16="http://schemas.microsoft.com/office/drawing/2014/main" id="{24942C09-E20D-4563-B8B2-FA3F285BFE01}"/>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85" name="Group 1284">
            <a:extLst>
              <a:ext uri="{FF2B5EF4-FFF2-40B4-BE49-F238E27FC236}">
                <a16:creationId xmlns:a16="http://schemas.microsoft.com/office/drawing/2014/main" id="{335AC0EA-861C-4F3D-8CE2-7F720AACD4B9}"/>
              </a:ext>
            </a:extLst>
          </p:cNvPr>
          <p:cNvGrpSpPr/>
          <p:nvPr/>
        </p:nvGrpSpPr>
        <p:grpSpPr>
          <a:xfrm>
            <a:off x="4503190" y="3137825"/>
            <a:ext cx="343760" cy="197595"/>
            <a:chOff x="1003302" y="1140739"/>
            <a:chExt cx="422879" cy="243562"/>
          </a:xfrm>
          <a:solidFill>
            <a:schemeClr val="accent2"/>
          </a:solidFill>
        </p:grpSpPr>
        <p:sp>
          <p:nvSpPr>
            <p:cNvPr id="1286" name="Rectangle 1285">
              <a:extLst>
                <a:ext uri="{FF2B5EF4-FFF2-40B4-BE49-F238E27FC236}">
                  <a16:creationId xmlns:a16="http://schemas.microsoft.com/office/drawing/2014/main" id="{0A34A11E-810E-4C2D-8FE1-7F2A5D65FD1B}"/>
                </a:ext>
              </a:extLst>
            </p:cNvPr>
            <p:cNvSpPr/>
            <p:nvPr/>
          </p:nvSpPr>
          <p:spPr>
            <a:xfrm>
              <a:off x="1003302" y="1181102"/>
              <a:ext cx="422879" cy="203199"/>
            </a:xfrm>
            <a:prstGeom prst="rect">
              <a:avLst/>
            </a:pr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287" name="Freeform: Shape 1286">
              <a:extLst>
                <a:ext uri="{FF2B5EF4-FFF2-40B4-BE49-F238E27FC236}">
                  <a16:creationId xmlns:a16="http://schemas.microsoft.com/office/drawing/2014/main" id="{920B0857-1E57-4394-9F6D-086840A65437}"/>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288" name="Freeform: Shape 1287">
              <a:extLst>
                <a:ext uri="{FF2B5EF4-FFF2-40B4-BE49-F238E27FC236}">
                  <a16:creationId xmlns:a16="http://schemas.microsoft.com/office/drawing/2014/main" id="{4E2AD97B-A9C2-4B3C-A921-9F5ED6144CE4}"/>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1289" name="Group 1288">
            <a:extLst>
              <a:ext uri="{FF2B5EF4-FFF2-40B4-BE49-F238E27FC236}">
                <a16:creationId xmlns:a16="http://schemas.microsoft.com/office/drawing/2014/main" id="{5B6D6994-BCEC-42DB-B230-BC7BFEC76FFD}"/>
              </a:ext>
            </a:extLst>
          </p:cNvPr>
          <p:cNvGrpSpPr/>
          <p:nvPr/>
        </p:nvGrpSpPr>
        <p:grpSpPr>
          <a:xfrm>
            <a:off x="4848273" y="3137825"/>
            <a:ext cx="343760" cy="197595"/>
            <a:chOff x="1003302" y="1140739"/>
            <a:chExt cx="422879" cy="243562"/>
          </a:xfrm>
          <a:solidFill>
            <a:schemeClr val="accent2"/>
          </a:solidFill>
        </p:grpSpPr>
        <p:sp>
          <p:nvSpPr>
            <p:cNvPr id="1290" name="Rectangle 1289">
              <a:extLst>
                <a:ext uri="{FF2B5EF4-FFF2-40B4-BE49-F238E27FC236}">
                  <a16:creationId xmlns:a16="http://schemas.microsoft.com/office/drawing/2014/main" id="{2DEA27BC-0B9E-4634-9601-CA714F13EB6C}"/>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91" name="Freeform: Shape 1290">
              <a:extLst>
                <a:ext uri="{FF2B5EF4-FFF2-40B4-BE49-F238E27FC236}">
                  <a16:creationId xmlns:a16="http://schemas.microsoft.com/office/drawing/2014/main" id="{AD993117-4EDB-4011-BD5F-1F6CB3685C38}"/>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92" name="Freeform: Shape 1291">
              <a:extLst>
                <a:ext uri="{FF2B5EF4-FFF2-40B4-BE49-F238E27FC236}">
                  <a16:creationId xmlns:a16="http://schemas.microsoft.com/office/drawing/2014/main" id="{9E8CB679-2CF9-4D12-AA16-BEDCBC0AB5BA}"/>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93" name="Group 1292">
            <a:extLst>
              <a:ext uri="{FF2B5EF4-FFF2-40B4-BE49-F238E27FC236}">
                <a16:creationId xmlns:a16="http://schemas.microsoft.com/office/drawing/2014/main" id="{3DDFE736-9C3A-4C71-972B-AB501AA70336}"/>
              </a:ext>
            </a:extLst>
          </p:cNvPr>
          <p:cNvGrpSpPr/>
          <p:nvPr/>
        </p:nvGrpSpPr>
        <p:grpSpPr>
          <a:xfrm>
            <a:off x="4155921" y="3137827"/>
            <a:ext cx="343760" cy="197595"/>
            <a:chOff x="1003302" y="1140739"/>
            <a:chExt cx="422879" cy="243562"/>
          </a:xfrm>
          <a:solidFill>
            <a:schemeClr val="accent2"/>
          </a:solidFill>
        </p:grpSpPr>
        <p:sp>
          <p:nvSpPr>
            <p:cNvPr id="1294" name="Rectangle 1293">
              <a:extLst>
                <a:ext uri="{FF2B5EF4-FFF2-40B4-BE49-F238E27FC236}">
                  <a16:creationId xmlns:a16="http://schemas.microsoft.com/office/drawing/2014/main" id="{422FDD68-63C9-4D1A-A709-8464D896C2A6}"/>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95" name="Freeform: Shape 1294">
              <a:extLst>
                <a:ext uri="{FF2B5EF4-FFF2-40B4-BE49-F238E27FC236}">
                  <a16:creationId xmlns:a16="http://schemas.microsoft.com/office/drawing/2014/main" id="{045371DC-75B7-4F16-B55F-E9CBBAD99D0F}"/>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96" name="Freeform: Shape 1295">
              <a:extLst>
                <a:ext uri="{FF2B5EF4-FFF2-40B4-BE49-F238E27FC236}">
                  <a16:creationId xmlns:a16="http://schemas.microsoft.com/office/drawing/2014/main" id="{C40D7F67-FF8B-4B5C-BAE5-E93AA6B8E5AB}"/>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97" name="Group 1296">
            <a:extLst>
              <a:ext uri="{FF2B5EF4-FFF2-40B4-BE49-F238E27FC236}">
                <a16:creationId xmlns:a16="http://schemas.microsoft.com/office/drawing/2014/main" id="{B59DB8AC-4257-4D2B-805D-82452E6EBE04}"/>
              </a:ext>
            </a:extLst>
          </p:cNvPr>
          <p:cNvGrpSpPr/>
          <p:nvPr/>
        </p:nvGrpSpPr>
        <p:grpSpPr>
          <a:xfrm>
            <a:off x="4325855" y="2970446"/>
            <a:ext cx="690888" cy="197595"/>
            <a:chOff x="2507170" y="3892900"/>
            <a:chExt cx="439893" cy="125810"/>
          </a:xfrm>
          <a:solidFill>
            <a:schemeClr val="accent2"/>
          </a:solidFill>
        </p:grpSpPr>
        <p:grpSp>
          <p:nvGrpSpPr>
            <p:cNvPr id="1298" name="Group 1297">
              <a:extLst>
                <a:ext uri="{FF2B5EF4-FFF2-40B4-BE49-F238E27FC236}">
                  <a16:creationId xmlns:a16="http://schemas.microsoft.com/office/drawing/2014/main" id="{292B97A2-BC7A-4A50-B898-591F8E1ADA42}"/>
                </a:ext>
              </a:extLst>
            </p:cNvPr>
            <p:cNvGrpSpPr/>
            <p:nvPr/>
          </p:nvGrpSpPr>
          <p:grpSpPr>
            <a:xfrm>
              <a:off x="2507170" y="3892900"/>
              <a:ext cx="218436" cy="125810"/>
              <a:chOff x="1003302" y="1140739"/>
              <a:chExt cx="422879" cy="243562"/>
            </a:xfrm>
            <a:grpFill/>
          </p:grpSpPr>
          <p:sp>
            <p:nvSpPr>
              <p:cNvPr id="1303" name="Rectangle 1302">
                <a:extLst>
                  <a:ext uri="{FF2B5EF4-FFF2-40B4-BE49-F238E27FC236}">
                    <a16:creationId xmlns:a16="http://schemas.microsoft.com/office/drawing/2014/main" id="{FD0AA4B1-AC25-4BFD-9467-48B34275C81A}"/>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04" name="Freeform: Shape 1303">
                <a:extLst>
                  <a:ext uri="{FF2B5EF4-FFF2-40B4-BE49-F238E27FC236}">
                    <a16:creationId xmlns:a16="http://schemas.microsoft.com/office/drawing/2014/main" id="{2A1F0C25-3D3A-4EA2-A9A5-0F60874226CB}"/>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05" name="Freeform: Shape 1304">
                <a:extLst>
                  <a:ext uri="{FF2B5EF4-FFF2-40B4-BE49-F238E27FC236}">
                    <a16:creationId xmlns:a16="http://schemas.microsoft.com/office/drawing/2014/main" id="{93AEE211-43DA-4AA1-B496-FC7986FFCC61}"/>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99" name="Group 1298">
              <a:extLst>
                <a:ext uri="{FF2B5EF4-FFF2-40B4-BE49-F238E27FC236}">
                  <a16:creationId xmlns:a16="http://schemas.microsoft.com/office/drawing/2014/main" id="{2F514761-9C68-4E5A-A15F-B40EE10B32F7}"/>
                </a:ext>
              </a:extLst>
            </p:cNvPr>
            <p:cNvGrpSpPr/>
            <p:nvPr/>
          </p:nvGrpSpPr>
          <p:grpSpPr>
            <a:xfrm>
              <a:off x="2728627" y="3892900"/>
              <a:ext cx="218436" cy="125810"/>
              <a:chOff x="1003302" y="1140739"/>
              <a:chExt cx="422879" cy="243562"/>
            </a:xfrm>
            <a:grpFill/>
          </p:grpSpPr>
          <p:sp>
            <p:nvSpPr>
              <p:cNvPr id="1300" name="Rectangle 1299">
                <a:extLst>
                  <a:ext uri="{FF2B5EF4-FFF2-40B4-BE49-F238E27FC236}">
                    <a16:creationId xmlns:a16="http://schemas.microsoft.com/office/drawing/2014/main" id="{8B7F1F1E-C694-4460-A65B-F6F7C5F0149B}"/>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01" name="Freeform: Shape 1300">
                <a:extLst>
                  <a:ext uri="{FF2B5EF4-FFF2-40B4-BE49-F238E27FC236}">
                    <a16:creationId xmlns:a16="http://schemas.microsoft.com/office/drawing/2014/main" id="{56254A74-2951-43C9-BC81-C6B407657CE0}"/>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02" name="Freeform: Shape 1301">
                <a:extLst>
                  <a:ext uri="{FF2B5EF4-FFF2-40B4-BE49-F238E27FC236}">
                    <a16:creationId xmlns:a16="http://schemas.microsoft.com/office/drawing/2014/main" id="{403902F7-0D13-49C7-BC42-A7FBCF06394F}"/>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grpSp>
        <p:nvGrpSpPr>
          <p:cNvPr id="1306" name="Group 1305">
            <a:extLst>
              <a:ext uri="{FF2B5EF4-FFF2-40B4-BE49-F238E27FC236}">
                <a16:creationId xmlns:a16="http://schemas.microsoft.com/office/drawing/2014/main" id="{9042AEFD-2224-4396-BD90-58B0BB0064E2}"/>
              </a:ext>
            </a:extLst>
          </p:cNvPr>
          <p:cNvGrpSpPr/>
          <p:nvPr/>
        </p:nvGrpSpPr>
        <p:grpSpPr>
          <a:xfrm>
            <a:off x="4496272" y="2808496"/>
            <a:ext cx="356589" cy="197595"/>
            <a:chOff x="1003302" y="1140739"/>
            <a:chExt cx="439541" cy="243562"/>
          </a:xfrm>
          <a:solidFill>
            <a:schemeClr val="accent2"/>
          </a:solidFill>
        </p:grpSpPr>
        <p:sp>
          <p:nvSpPr>
            <p:cNvPr id="1307" name="Rectangle 1306">
              <a:extLst>
                <a:ext uri="{FF2B5EF4-FFF2-40B4-BE49-F238E27FC236}">
                  <a16:creationId xmlns:a16="http://schemas.microsoft.com/office/drawing/2014/main" id="{9B151222-34F5-42F8-AD1C-7B4F576E5DC4}"/>
                </a:ext>
              </a:extLst>
            </p:cNvPr>
            <p:cNvSpPr/>
            <p:nvPr/>
          </p:nvSpPr>
          <p:spPr>
            <a:xfrm>
              <a:off x="1003302" y="1181102"/>
              <a:ext cx="439541"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08" name="Freeform: Shape 1307">
              <a:extLst>
                <a:ext uri="{FF2B5EF4-FFF2-40B4-BE49-F238E27FC236}">
                  <a16:creationId xmlns:a16="http://schemas.microsoft.com/office/drawing/2014/main" id="{D764003A-31ED-4AE7-AC93-1AEB32F9B868}"/>
                </a:ext>
              </a:extLst>
            </p:cNvPr>
            <p:cNvSpPr/>
            <p:nvPr/>
          </p:nvSpPr>
          <p:spPr>
            <a:xfrm>
              <a:off x="1073664"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09" name="Freeform: Shape 1308">
              <a:extLst>
                <a:ext uri="{FF2B5EF4-FFF2-40B4-BE49-F238E27FC236}">
                  <a16:creationId xmlns:a16="http://schemas.microsoft.com/office/drawing/2014/main" id="{DF83F296-7B08-48C2-AEED-297790C1B896}"/>
                </a:ext>
              </a:extLst>
            </p:cNvPr>
            <p:cNvSpPr/>
            <p:nvPr/>
          </p:nvSpPr>
          <p:spPr>
            <a:xfrm>
              <a:off x="1259929"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310" name="Group 1309">
            <a:extLst>
              <a:ext uri="{FF2B5EF4-FFF2-40B4-BE49-F238E27FC236}">
                <a16:creationId xmlns:a16="http://schemas.microsoft.com/office/drawing/2014/main" id="{6C8B83CB-176B-4FB9-81DF-1C9C507FAF32}"/>
              </a:ext>
            </a:extLst>
          </p:cNvPr>
          <p:cNvGrpSpPr/>
          <p:nvPr/>
        </p:nvGrpSpPr>
        <p:grpSpPr>
          <a:xfrm>
            <a:off x="4274279" y="3932305"/>
            <a:ext cx="797934" cy="199822"/>
            <a:chOff x="3952949" y="2641232"/>
            <a:chExt cx="508050" cy="127228"/>
          </a:xfrm>
          <a:solidFill>
            <a:srgbClr val="FFE089"/>
          </a:solidFill>
        </p:grpSpPr>
        <p:sp>
          <p:nvSpPr>
            <p:cNvPr id="1311" name="Rectangle 1310">
              <a:extLst>
                <a:ext uri="{FF2B5EF4-FFF2-40B4-BE49-F238E27FC236}">
                  <a16:creationId xmlns:a16="http://schemas.microsoft.com/office/drawing/2014/main" id="{277040D5-6E5A-46D8-B4FA-4D4B7E5B4936}"/>
                </a:ext>
              </a:extLst>
            </p:cNvPr>
            <p:cNvSpPr/>
            <p:nvPr/>
          </p:nvSpPr>
          <p:spPr>
            <a:xfrm>
              <a:off x="3952949" y="2663499"/>
              <a:ext cx="508050"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12" name="Freeform: Shape 1311">
              <a:extLst>
                <a:ext uri="{FF2B5EF4-FFF2-40B4-BE49-F238E27FC236}">
                  <a16:creationId xmlns:a16="http://schemas.microsoft.com/office/drawing/2014/main" id="{FF9E1E62-63B0-46BB-9BDA-CDC9005F21F4}"/>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13" name="Freeform: Shape 1312">
              <a:extLst>
                <a:ext uri="{FF2B5EF4-FFF2-40B4-BE49-F238E27FC236}">
                  <a16:creationId xmlns:a16="http://schemas.microsoft.com/office/drawing/2014/main" id="{CB830296-C99B-4076-B133-146F81A9B5D1}"/>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14" name="Freeform: Shape 1313">
              <a:extLst>
                <a:ext uri="{FF2B5EF4-FFF2-40B4-BE49-F238E27FC236}">
                  <a16:creationId xmlns:a16="http://schemas.microsoft.com/office/drawing/2014/main" id="{231141F2-CE13-4779-BA20-CFBA967974A5}"/>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15" name="Freeform: Shape 1314">
              <a:extLst>
                <a:ext uri="{FF2B5EF4-FFF2-40B4-BE49-F238E27FC236}">
                  <a16:creationId xmlns:a16="http://schemas.microsoft.com/office/drawing/2014/main" id="{D5B49429-AFC7-44BD-9FB7-3912BDB2EE72}"/>
                </a:ext>
              </a:extLst>
            </p:cNvPr>
            <p:cNvSpPr/>
            <p:nvPr/>
          </p:nvSpPr>
          <p:spPr>
            <a:xfrm>
              <a:off x="4273222"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16" name="Freeform: Shape 1315">
              <a:extLst>
                <a:ext uri="{FF2B5EF4-FFF2-40B4-BE49-F238E27FC236}">
                  <a16:creationId xmlns:a16="http://schemas.microsoft.com/office/drawing/2014/main" id="{EF543182-E932-45C8-94E3-D3F474CEC4A3}"/>
                </a:ext>
              </a:extLst>
            </p:cNvPr>
            <p:cNvSpPr/>
            <p:nvPr/>
          </p:nvSpPr>
          <p:spPr>
            <a:xfrm>
              <a:off x="4372869" y="264194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317" name="Group 1316">
            <a:extLst>
              <a:ext uri="{FF2B5EF4-FFF2-40B4-BE49-F238E27FC236}">
                <a16:creationId xmlns:a16="http://schemas.microsoft.com/office/drawing/2014/main" id="{17E4EA1F-0CD0-4008-9D42-6E5F1F61A931}"/>
              </a:ext>
            </a:extLst>
          </p:cNvPr>
          <p:cNvGrpSpPr/>
          <p:nvPr/>
        </p:nvGrpSpPr>
        <p:grpSpPr>
          <a:xfrm>
            <a:off x="4274279" y="3767454"/>
            <a:ext cx="797934" cy="199822"/>
            <a:chOff x="3952949" y="2641232"/>
            <a:chExt cx="508050" cy="127228"/>
          </a:xfrm>
          <a:solidFill>
            <a:srgbClr val="FFE089"/>
          </a:solidFill>
        </p:grpSpPr>
        <p:sp>
          <p:nvSpPr>
            <p:cNvPr id="1318" name="Rectangle 1317">
              <a:extLst>
                <a:ext uri="{FF2B5EF4-FFF2-40B4-BE49-F238E27FC236}">
                  <a16:creationId xmlns:a16="http://schemas.microsoft.com/office/drawing/2014/main" id="{944B1957-7E2E-4E94-A48C-E3C0D8138E64}"/>
                </a:ext>
              </a:extLst>
            </p:cNvPr>
            <p:cNvSpPr/>
            <p:nvPr/>
          </p:nvSpPr>
          <p:spPr>
            <a:xfrm>
              <a:off x="3952949" y="2663499"/>
              <a:ext cx="508050"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19" name="Freeform: Shape 1318">
              <a:extLst>
                <a:ext uri="{FF2B5EF4-FFF2-40B4-BE49-F238E27FC236}">
                  <a16:creationId xmlns:a16="http://schemas.microsoft.com/office/drawing/2014/main" id="{99991C60-FF68-4103-A8C9-6BDC77EF06D9}"/>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20" name="Freeform: Shape 1319">
              <a:extLst>
                <a:ext uri="{FF2B5EF4-FFF2-40B4-BE49-F238E27FC236}">
                  <a16:creationId xmlns:a16="http://schemas.microsoft.com/office/drawing/2014/main" id="{575F5840-50F7-4F13-B70C-1E82EB0C3950}"/>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21" name="Freeform: Shape 1320">
              <a:extLst>
                <a:ext uri="{FF2B5EF4-FFF2-40B4-BE49-F238E27FC236}">
                  <a16:creationId xmlns:a16="http://schemas.microsoft.com/office/drawing/2014/main" id="{03FBD61C-8BFC-4781-A302-8A391A3D60C4}"/>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22" name="Freeform: Shape 1321">
              <a:extLst>
                <a:ext uri="{FF2B5EF4-FFF2-40B4-BE49-F238E27FC236}">
                  <a16:creationId xmlns:a16="http://schemas.microsoft.com/office/drawing/2014/main" id="{05591BBC-A94D-415B-BAB9-194185243CF0}"/>
                </a:ext>
              </a:extLst>
            </p:cNvPr>
            <p:cNvSpPr/>
            <p:nvPr/>
          </p:nvSpPr>
          <p:spPr>
            <a:xfrm>
              <a:off x="4273222"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23" name="Freeform: Shape 1322">
              <a:extLst>
                <a:ext uri="{FF2B5EF4-FFF2-40B4-BE49-F238E27FC236}">
                  <a16:creationId xmlns:a16="http://schemas.microsoft.com/office/drawing/2014/main" id="{D417C273-44DC-4297-8999-B927E1A0FE9B}"/>
                </a:ext>
              </a:extLst>
            </p:cNvPr>
            <p:cNvSpPr/>
            <p:nvPr/>
          </p:nvSpPr>
          <p:spPr>
            <a:xfrm>
              <a:off x="4372869" y="264194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324" name="Group 1323">
            <a:extLst>
              <a:ext uri="{FF2B5EF4-FFF2-40B4-BE49-F238E27FC236}">
                <a16:creationId xmlns:a16="http://schemas.microsoft.com/office/drawing/2014/main" id="{9FDD7851-747B-4576-8B38-4DC2A1BB9F6E}"/>
              </a:ext>
            </a:extLst>
          </p:cNvPr>
          <p:cNvGrpSpPr/>
          <p:nvPr/>
        </p:nvGrpSpPr>
        <p:grpSpPr>
          <a:xfrm>
            <a:off x="3839048" y="3304011"/>
            <a:ext cx="657222" cy="199822"/>
            <a:chOff x="2154748" y="3526327"/>
            <a:chExt cx="418458" cy="127228"/>
          </a:xfrm>
          <a:solidFill>
            <a:schemeClr val="accent2"/>
          </a:solidFill>
        </p:grpSpPr>
        <p:sp>
          <p:nvSpPr>
            <p:cNvPr id="1325" name="Rectangle 1324">
              <a:extLst>
                <a:ext uri="{FF2B5EF4-FFF2-40B4-BE49-F238E27FC236}">
                  <a16:creationId xmlns:a16="http://schemas.microsoft.com/office/drawing/2014/main" id="{6812B71F-427C-415E-9D2A-75D2A2B26B92}"/>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26" name="Freeform: Shape 1325">
              <a:extLst>
                <a:ext uri="{FF2B5EF4-FFF2-40B4-BE49-F238E27FC236}">
                  <a16:creationId xmlns:a16="http://schemas.microsoft.com/office/drawing/2014/main" id="{88D4FE16-9C0F-4D4F-9E31-8C1C256D685E}"/>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27" name="Freeform: Shape 1326">
              <a:extLst>
                <a:ext uri="{FF2B5EF4-FFF2-40B4-BE49-F238E27FC236}">
                  <a16:creationId xmlns:a16="http://schemas.microsoft.com/office/drawing/2014/main" id="{D739A31E-6B39-49A1-AA5A-9AC2E3686DD9}"/>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28" name="Freeform: Shape 1327">
              <a:extLst>
                <a:ext uri="{FF2B5EF4-FFF2-40B4-BE49-F238E27FC236}">
                  <a16:creationId xmlns:a16="http://schemas.microsoft.com/office/drawing/2014/main" id="{791CB0DA-C583-4263-82DD-5024E826512C}"/>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29" name="Freeform: Shape 1328">
              <a:extLst>
                <a:ext uri="{FF2B5EF4-FFF2-40B4-BE49-F238E27FC236}">
                  <a16:creationId xmlns:a16="http://schemas.microsoft.com/office/drawing/2014/main" id="{E3BC0CD9-0334-4A14-9260-423A627A83E7}"/>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330" name="Group 1329">
            <a:extLst>
              <a:ext uri="{FF2B5EF4-FFF2-40B4-BE49-F238E27FC236}">
                <a16:creationId xmlns:a16="http://schemas.microsoft.com/office/drawing/2014/main" id="{EADA6DD3-671F-4808-8D83-3BF05EDF9C7E}"/>
              </a:ext>
            </a:extLst>
          </p:cNvPr>
          <p:cNvGrpSpPr/>
          <p:nvPr/>
        </p:nvGrpSpPr>
        <p:grpSpPr>
          <a:xfrm>
            <a:off x="4838019" y="3304011"/>
            <a:ext cx="657222" cy="199822"/>
            <a:chOff x="2154748" y="3526327"/>
            <a:chExt cx="418458" cy="127228"/>
          </a:xfrm>
          <a:solidFill>
            <a:schemeClr val="accent2"/>
          </a:solidFill>
        </p:grpSpPr>
        <p:sp>
          <p:nvSpPr>
            <p:cNvPr id="1331" name="Rectangle 1330">
              <a:extLst>
                <a:ext uri="{FF2B5EF4-FFF2-40B4-BE49-F238E27FC236}">
                  <a16:creationId xmlns:a16="http://schemas.microsoft.com/office/drawing/2014/main" id="{F2AB097A-78B5-4EC3-AD0F-F2B36A548FE0}"/>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32" name="Freeform: Shape 1331">
              <a:extLst>
                <a:ext uri="{FF2B5EF4-FFF2-40B4-BE49-F238E27FC236}">
                  <a16:creationId xmlns:a16="http://schemas.microsoft.com/office/drawing/2014/main" id="{37D73AF0-CE2C-4FCF-938B-0960B90FB919}"/>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33" name="Freeform: Shape 1332">
              <a:extLst>
                <a:ext uri="{FF2B5EF4-FFF2-40B4-BE49-F238E27FC236}">
                  <a16:creationId xmlns:a16="http://schemas.microsoft.com/office/drawing/2014/main" id="{38FD5A8E-EBCA-476F-9DC4-3DF4D4D18A53}"/>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34" name="Freeform: Shape 1333">
              <a:extLst>
                <a:ext uri="{FF2B5EF4-FFF2-40B4-BE49-F238E27FC236}">
                  <a16:creationId xmlns:a16="http://schemas.microsoft.com/office/drawing/2014/main" id="{BECAB50E-8FB3-44CE-AF96-842579AF7CEA}"/>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35" name="Freeform: Shape 1334">
              <a:extLst>
                <a:ext uri="{FF2B5EF4-FFF2-40B4-BE49-F238E27FC236}">
                  <a16:creationId xmlns:a16="http://schemas.microsoft.com/office/drawing/2014/main" id="{D679E2CB-E3CA-4F83-A468-D901849EF6DE}"/>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336" name="Group 1335">
            <a:extLst>
              <a:ext uri="{FF2B5EF4-FFF2-40B4-BE49-F238E27FC236}">
                <a16:creationId xmlns:a16="http://schemas.microsoft.com/office/drawing/2014/main" id="{085E8EA5-5E5C-4DC1-9E5E-6251091E7B48}"/>
              </a:ext>
            </a:extLst>
          </p:cNvPr>
          <p:cNvGrpSpPr/>
          <p:nvPr/>
        </p:nvGrpSpPr>
        <p:grpSpPr>
          <a:xfrm>
            <a:off x="4498859" y="3306225"/>
            <a:ext cx="343072" cy="197608"/>
            <a:chOff x="1003304" y="1140739"/>
            <a:chExt cx="422880" cy="243581"/>
          </a:xfrm>
          <a:solidFill>
            <a:schemeClr val="accent2"/>
          </a:solidFill>
        </p:grpSpPr>
        <p:sp>
          <p:nvSpPr>
            <p:cNvPr id="1337" name="Rectangle 1336">
              <a:extLst>
                <a:ext uri="{FF2B5EF4-FFF2-40B4-BE49-F238E27FC236}">
                  <a16:creationId xmlns:a16="http://schemas.microsoft.com/office/drawing/2014/main" id="{EF0982A8-59A2-4B3D-ADA7-84C06257BEDF}"/>
                </a:ext>
              </a:extLst>
            </p:cNvPr>
            <p:cNvSpPr/>
            <p:nvPr/>
          </p:nvSpPr>
          <p:spPr>
            <a:xfrm>
              <a:off x="1003304" y="1181118"/>
              <a:ext cx="422880" cy="203202"/>
            </a:xfrm>
            <a:prstGeom prst="rect">
              <a:avLst/>
            </a:pr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338" name="Freeform: Shape 1337">
              <a:extLst>
                <a:ext uri="{FF2B5EF4-FFF2-40B4-BE49-F238E27FC236}">
                  <a16:creationId xmlns:a16="http://schemas.microsoft.com/office/drawing/2014/main" id="{A016B6B2-FFE0-4351-9D86-D40ED953CA0B}"/>
                </a:ext>
              </a:extLst>
            </p:cNvPr>
            <p:cNvSpPr/>
            <p:nvPr/>
          </p:nvSpPr>
          <p:spPr>
            <a:xfrm>
              <a:off x="1057996" y="1140747"/>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339" name="Freeform: Shape 1338">
              <a:extLst>
                <a:ext uri="{FF2B5EF4-FFF2-40B4-BE49-F238E27FC236}">
                  <a16:creationId xmlns:a16="http://schemas.microsoft.com/office/drawing/2014/main" id="{A9F5323D-6893-4067-93FB-CF9AB4102265}"/>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1340" name="Group 1339">
            <a:extLst>
              <a:ext uri="{FF2B5EF4-FFF2-40B4-BE49-F238E27FC236}">
                <a16:creationId xmlns:a16="http://schemas.microsoft.com/office/drawing/2014/main" id="{1AA34141-C92C-4768-80E4-F2B2B9C1DBB2}"/>
              </a:ext>
            </a:extLst>
          </p:cNvPr>
          <p:cNvGrpSpPr/>
          <p:nvPr/>
        </p:nvGrpSpPr>
        <p:grpSpPr>
          <a:xfrm>
            <a:off x="4274279" y="3603227"/>
            <a:ext cx="797934" cy="199822"/>
            <a:chOff x="3952949" y="2641232"/>
            <a:chExt cx="508050" cy="127228"/>
          </a:xfrm>
          <a:solidFill>
            <a:srgbClr val="FFE089"/>
          </a:solidFill>
        </p:grpSpPr>
        <p:sp>
          <p:nvSpPr>
            <p:cNvPr id="1341" name="Rectangle 1340">
              <a:extLst>
                <a:ext uri="{FF2B5EF4-FFF2-40B4-BE49-F238E27FC236}">
                  <a16:creationId xmlns:a16="http://schemas.microsoft.com/office/drawing/2014/main" id="{B3B029A3-D5C3-4649-BE36-0F567266447B}"/>
                </a:ext>
              </a:extLst>
            </p:cNvPr>
            <p:cNvSpPr/>
            <p:nvPr/>
          </p:nvSpPr>
          <p:spPr>
            <a:xfrm>
              <a:off x="3952949" y="2663499"/>
              <a:ext cx="508050"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42" name="Freeform: Shape 1341">
              <a:extLst>
                <a:ext uri="{FF2B5EF4-FFF2-40B4-BE49-F238E27FC236}">
                  <a16:creationId xmlns:a16="http://schemas.microsoft.com/office/drawing/2014/main" id="{54A0D3DD-0E61-4C74-80EF-DB45192C7DEA}"/>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43" name="Freeform: Shape 1342">
              <a:extLst>
                <a:ext uri="{FF2B5EF4-FFF2-40B4-BE49-F238E27FC236}">
                  <a16:creationId xmlns:a16="http://schemas.microsoft.com/office/drawing/2014/main" id="{601A1A44-0F5E-4BD4-BEB7-DF5FCD971C74}"/>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44" name="Freeform: Shape 1343">
              <a:extLst>
                <a:ext uri="{FF2B5EF4-FFF2-40B4-BE49-F238E27FC236}">
                  <a16:creationId xmlns:a16="http://schemas.microsoft.com/office/drawing/2014/main" id="{E65DEC81-B4AC-4622-A6CA-F86AC36A29D0}"/>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45" name="Freeform: Shape 1344">
              <a:extLst>
                <a:ext uri="{FF2B5EF4-FFF2-40B4-BE49-F238E27FC236}">
                  <a16:creationId xmlns:a16="http://schemas.microsoft.com/office/drawing/2014/main" id="{620459CC-7A99-47FC-BB91-E914B25CF7D4}"/>
                </a:ext>
              </a:extLst>
            </p:cNvPr>
            <p:cNvSpPr/>
            <p:nvPr/>
          </p:nvSpPr>
          <p:spPr>
            <a:xfrm>
              <a:off x="4273222"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46" name="Freeform: Shape 1345">
              <a:extLst>
                <a:ext uri="{FF2B5EF4-FFF2-40B4-BE49-F238E27FC236}">
                  <a16:creationId xmlns:a16="http://schemas.microsoft.com/office/drawing/2014/main" id="{B501458D-6045-4A27-959E-9334E5AF072C}"/>
                </a:ext>
              </a:extLst>
            </p:cNvPr>
            <p:cNvSpPr/>
            <p:nvPr/>
          </p:nvSpPr>
          <p:spPr>
            <a:xfrm>
              <a:off x="4372869" y="264194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347" name="Group 1346">
            <a:extLst>
              <a:ext uri="{FF2B5EF4-FFF2-40B4-BE49-F238E27FC236}">
                <a16:creationId xmlns:a16="http://schemas.microsoft.com/office/drawing/2014/main" id="{76930B27-F151-4116-A5D9-2F583D5FB32D}"/>
              </a:ext>
            </a:extLst>
          </p:cNvPr>
          <p:cNvGrpSpPr/>
          <p:nvPr/>
        </p:nvGrpSpPr>
        <p:grpSpPr>
          <a:xfrm>
            <a:off x="4431424" y="3439084"/>
            <a:ext cx="483645" cy="199822"/>
            <a:chOff x="3952949" y="2641232"/>
            <a:chExt cx="307940" cy="127228"/>
          </a:xfrm>
          <a:solidFill>
            <a:srgbClr val="FFE089"/>
          </a:solidFill>
        </p:grpSpPr>
        <p:sp>
          <p:nvSpPr>
            <p:cNvPr id="1348" name="Rectangle 1347">
              <a:extLst>
                <a:ext uri="{FF2B5EF4-FFF2-40B4-BE49-F238E27FC236}">
                  <a16:creationId xmlns:a16="http://schemas.microsoft.com/office/drawing/2014/main" id="{13578950-DAB9-4F51-B046-A955109555A6}"/>
                </a:ext>
              </a:extLst>
            </p:cNvPr>
            <p:cNvSpPr/>
            <p:nvPr/>
          </p:nvSpPr>
          <p:spPr>
            <a:xfrm>
              <a:off x="3952949" y="2663499"/>
              <a:ext cx="307940"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49" name="Freeform: Shape 1348">
              <a:extLst>
                <a:ext uri="{FF2B5EF4-FFF2-40B4-BE49-F238E27FC236}">
                  <a16:creationId xmlns:a16="http://schemas.microsoft.com/office/drawing/2014/main" id="{6BB9238E-D978-4088-B69A-6CED5A574919}"/>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50" name="Freeform: Shape 1349">
              <a:extLst>
                <a:ext uri="{FF2B5EF4-FFF2-40B4-BE49-F238E27FC236}">
                  <a16:creationId xmlns:a16="http://schemas.microsoft.com/office/drawing/2014/main" id="{B61538D5-0C53-427F-8AA9-E463C9283369}"/>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51" name="Freeform: Shape 1350">
              <a:extLst>
                <a:ext uri="{FF2B5EF4-FFF2-40B4-BE49-F238E27FC236}">
                  <a16:creationId xmlns:a16="http://schemas.microsoft.com/office/drawing/2014/main" id="{96A2E006-5ABB-4432-B0E5-4A38B07D2E40}"/>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352" name="Group 1351">
            <a:extLst>
              <a:ext uri="{FF2B5EF4-FFF2-40B4-BE49-F238E27FC236}">
                <a16:creationId xmlns:a16="http://schemas.microsoft.com/office/drawing/2014/main" id="{A2E0247C-D07F-4D33-9058-BC79DF80C3DA}"/>
              </a:ext>
            </a:extLst>
          </p:cNvPr>
          <p:cNvGrpSpPr/>
          <p:nvPr/>
        </p:nvGrpSpPr>
        <p:grpSpPr>
          <a:xfrm>
            <a:off x="4431424" y="3274956"/>
            <a:ext cx="483645" cy="199822"/>
            <a:chOff x="3952949" y="2641232"/>
            <a:chExt cx="307940" cy="127228"/>
          </a:xfrm>
          <a:solidFill>
            <a:srgbClr val="FFE089"/>
          </a:solidFill>
        </p:grpSpPr>
        <p:sp>
          <p:nvSpPr>
            <p:cNvPr id="1353" name="Rectangle 1352">
              <a:extLst>
                <a:ext uri="{FF2B5EF4-FFF2-40B4-BE49-F238E27FC236}">
                  <a16:creationId xmlns:a16="http://schemas.microsoft.com/office/drawing/2014/main" id="{D6913E1E-101C-4B72-9970-D132552823D0}"/>
                </a:ext>
              </a:extLst>
            </p:cNvPr>
            <p:cNvSpPr/>
            <p:nvPr/>
          </p:nvSpPr>
          <p:spPr>
            <a:xfrm>
              <a:off x="3952949" y="2663499"/>
              <a:ext cx="307940"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54" name="Freeform: Shape 1353">
              <a:extLst>
                <a:ext uri="{FF2B5EF4-FFF2-40B4-BE49-F238E27FC236}">
                  <a16:creationId xmlns:a16="http://schemas.microsoft.com/office/drawing/2014/main" id="{0972A548-FB93-4A46-9C10-F421E3D12F63}"/>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55" name="Freeform: Shape 1354">
              <a:extLst>
                <a:ext uri="{FF2B5EF4-FFF2-40B4-BE49-F238E27FC236}">
                  <a16:creationId xmlns:a16="http://schemas.microsoft.com/office/drawing/2014/main" id="{D54277A0-ADD7-4F6A-86E8-D72CFE8DE00C}"/>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56" name="Freeform: Shape 1355">
              <a:extLst>
                <a:ext uri="{FF2B5EF4-FFF2-40B4-BE49-F238E27FC236}">
                  <a16:creationId xmlns:a16="http://schemas.microsoft.com/office/drawing/2014/main" id="{96769EBE-EFD0-4322-A152-E5704C130C92}"/>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357" name="Group 1356">
            <a:extLst>
              <a:ext uri="{FF2B5EF4-FFF2-40B4-BE49-F238E27FC236}">
                <a16:creationId xmlns:a16="http://schemas.microsoft.com/office/drawing/2014/main" id="{DB0EB070-AD40-4648-86E1-01F28619F0AB}"/>
              </a:ext>
            </a:extLst>
          </p:cNvPr>
          <p:cNvGrpSpPr/>
          <p:nvPr/>
        </p:nvGrpSpPr>
        <p:grpSpPr>
          <a:xfrm>
            <a:off x="4431424" y="3111260"/>
            <a:ext cx="483645" cy="199822"/>
            <a:chOff x="3952949" y="2641232"/>
            <a:chExt cx="307940" cy="127228"/>
          </a:xfrm>
          <a:solidFill>
            <a:srgbClr val="FFE089"/>
          </a:solidFill>
        </p:grpSpPr>
        <p:sp>
          <p:nvSpPr>
            <p:cNvPr id="1358" name="Rectangle 1357">
              <a:extLst>
                <a:ext uri="{FF2B5EF4-FFF2-40B4-BE49-F238E27FC236}">
                  <a16:creationId xmlns:a16="http://schemas.microsoft.com/office/drawing/2014/main" id="{E8E73722-9738-402C-A344-F09A49FE5157}"/>
                </a:ext>
              </a:extLst>
            </p:cNvPr>
            <p:cNvSpPr/>
            <p:nvPr/>
          </p:nvSpPr>
          <p:spPr>
            <a:xfrm>
              <a:off x="3952949" y="2663499"/>
              <a:ext cx="307940"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59" name="Freeform: Shape 1358">
              <a:extLst>
                <a:ext uri="{FF2B5EF4-FFF2-40B4-BE49-F238E27FC236}">
                  <a16:creationId xmlns:a16="http://schemas.microsoft.com/office/drawing/2014/main" id="{763E790E-E32B-455E-B215-7553D4B9C855}"/>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60" name="Freeform: Shape 1359">
              <a:extLst>
                <a:ext uri="{FF2B5EF4-FFF2-40B4-BE49-F238E27FC236}">
                  <a16:creationId xmlns:a16="http://schemas.microsoft.com/office/drawing/2014/main" id="{A3C1BC99-35BE-4FB3-B412-32ECAFAE4AE9}"/>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61" name="Freeform: Shape 1360">
              <a:extLst>
                <a:ext uri="{FF2B5EF4-FFF2-40B4-BE49-F238E27FC236}">
                  <a16:creationId xmlns:a16="http://schemas.microsoft.com/office/drawing/2014/main" id="{2AB1BD5E-D7F7-4BF2-825C-BD1640D5A74B}"/>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362" name="Group 1361">
            <a:extLst>
              <a:ext uri="{FF2B5EF4-FFF2-40B4-BE49-F238E27FC236}">
                <a16:creationId xmlns:a16="http://schemas.microsoft.com/office/drawing/2014/main" id="{118E2F3A-E237-4F95-A865-937C99FBE0FB}"/>
              </a:ext>
            </a:extLst>
          </p:cNvPr>
          <p:cNvGrpSpPr/>
          <p:nvPr/>
        </p:nvGrpSpPr>
        <p:grpSpPr>
          <a:xfrm>
            <a:off x="4572891" y="2943124"/>
            <a:ext cx="200710" cy="197595"/>
            <a:chOff x="4043022" y="2642650"/>
            <a:chExt cx="127794" cy="125810"/>
          </a:xfrm>
          <a:solidFill>
            <a:srgbClr val="FFE089"/>
          </a:solidFill>
        </p:grpSpPr>
        <p:sp>
          <p:nvSpPr>
            <p:cNvPr id="1363" name="Rectangle 1362">
              <a:extLst>
                <a:ext uri="{FF2B5EF4-FFF2-40B4-BE49-F238E27FC236}">
                  <a16:creationId xmlns:a16="http://schemas.microsoft.com/office/drawing/2014/main" id="{BFE42CBB-D4B6-4E04-85B8-7322D5F8ED9E}"/>
                </a:ext>
              </a:extLst>
            </p:cNvPr>
            <p:cNvSpPr/>
            <p:nvPr/>
          </p:nvSpPr>
          <p:spPr>
            <a:xfrm>
              <a:off x="4043022" y="2663499"/>
              <a:ext cx="127794"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64" name="Freeform: Shape 1363">
              <a:extLst>
                <a:ext uri="{FF2B5EF4-FFF2-40B4-BE49-F238E27FC236}">
                  <a16:creationId xmlns:a16="http://schemas.microsoft.com/office/drawing/2014/main" id="{FFC37A13-B05A-4D8C-BE71-8B88123C57D5}"/>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365" name="Group 1364">
            <a:extLst>
              <a:ext uri="{FF2B5EF4-FFF2-40B4-BE49-F238E27FC236}">
                <a16:creationId xmlns:a16="http://schemas.microsoft.com/office/drawing/2014/main" id="{EA61008E-3625-46A0-A5E4-1F8964AD0415}"/>
              </a:ext>
            </a:extLst>
          </p:cNvPr>
          <p:cNvGrpSpPr/>
          <p:nvPr/>
        </p:nvGrpSpPr>
        <p:grpSpPr>
          <a:xfrm>
            <a:off x="4572891" y="2821414"/>
            <a:ext cx="200710" cy="197595"/>
            <a:chOff x="4043022" y="2642650"/>
            <a:chExt cx="127794" cy="125810"/>
          </a:xfrm>
          <a:solidFill>
            <a:srgbClr val="FFE089"/>
          </a:solidFill>
        </p:grpSpPr>
        <p:sp>
          <p:nvSpPr>
            <p:cNvPr id="1366" name="Rectangle 1365">
              <a:extLst>
                <a:ext uri="{FF2B5EF4-FFF2-40B4-BE49-F238E27FC236}">
                  <a16:creationId xmlns:a16="http://schemas.microsoft.com/office/drawing/2014/main" id="{919FF396-2EA3-47FB-AAC7-127FABD70E55}"/>
                </a:ext>
              </a:extLst>
            </p:cNvPr>
            <p:cNvSpPr/>
            <p:nvPr/>
          </p:nvSpPr>
          <p:spPr>
            <a:xfrm>
              <a:off x="4043022" y="2663499"/>
              <a:ext cx="127794"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67" name="Freeform: Shape 1366">
              <a:extLst>
                <a:ext uri="{FF2B5EF4-FFF2-40B4-BE49-F238E27FC236}">
                  <a16:creationId xmlns:a16="http://schemas.microsoft.com/office/drawing/2014/main" id="{961503A5-FC1D-4E6C-AA4A-FC4149464771}"/>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368" name="Group 1367">
            <a:extLst>
              <a:ext uri="{FF2B5EF4-FFF2-40B4-BE49-F238E27FC236}">
                <a16:creationId xmlns:a16="http://schemas.microsoft.com/office/drawing/2014/main" id="{72F6EEB7-1B60-4872-A38E-4124F253E046}"/>
              </a:ext>
            </a:extLst>
          </p:cNvPr>
          <p:cNvGrpSpPr/>
          <p:nvPr/>
        </p:nvGrpSpPr>
        <p:grpSpPr>
          <a:xfrm>
            <a:off x="4571233" y="2699704"/>
            <a:ext cx="200710" cy="197595"/>
            <a:chOff x="4043022" y="2642650"/>
            <a:chExt cx="127794" cy="125810"/>
          </a:xfrm>
          <a:solidFill>
            <a:srgbClr val="FFE089"/>
          </a:solidFill>
        </p:grpSpPr>
        <p:sp>
          <p:nvSpPr>
            <p:cNvPr id="1369" name="Rectangle 1368">
              <a:extLst>
                <a:ext uri="{FF2B5EF4-FFF2-40B4-BE49-F238E27FC236}">
                  <a16:creationId xmlns:a16="http://schemas.microsoft.com/office/drawing/2014/main" id="{F88192BD-9B8A-4D65-BB17-5D613F7DDD50}"/>
                </a:ext>
              </a:extLst>
            </p:cNvPr>
            <p:cNvSpPr/>
            <p:nvPr/>
          </p:nvSpPr>
          <p:spPr>
            <a:xfrm>
              <a:off x="4043022" y="2663499"/>
              <a:ext cx="127794"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70" name="Freeform: Shape 1369">
              <a:extLst>
                <a:ext uri="{FF2B5EF4-FFF2-40B4-BE49-F238E27FC236}">
                  <a16:creationId xmlns:a16="http://schemas.microsoft.com/office/drawing/2014/main" id="{016BFB79-08C5-4A77-A06F-5C9DD0267342}"/>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371" name="Group 1370">
            <a:extLst>
              <a:ext uri="{FF2B5EF4-FFF2-40B4-BE49-F238E27FC236}">
                <a16:creationId xmlns:a16="http://schemas.microsoft.com/office/drawing/2014/main" id="{E332FE1D-1432-4361-8613-BFDDC1292020}"/>
              </a:ext>
            </a:extLst>
          </p:cNvPr>
          <p:cNvGrpSpPr/>
          <p:nvPr/>
        </p:nvGrpSpPr>
        <p:grpSpPr>
          <a:xfrm flipH="1">
            <a:off x="4881384" y="2548500"/>
            <a:ext cx="159142" cy="197595"/>
            <a:chOff x="1221603" y="1140739"/>
            <a:chExt cx="204578" cy="243562"/>
          </a:xfrm>
          <a:solidFill>
            <a:schemeClr val="accent2"/>
          </a:solidFill>
        </p:grpSpPr>
        <p:sp>
          <p:nvSpPr>
            <p:cNvPr id="1372" name="Rectangle 1371">
              <a:extLst>
                <a:ext uri="{FF2B5EF4-FFF2-40B4-BE49-F238E27FC236}">
                  <a16:creationId xmlns:a16="http://schemas.microsoft.com/office/drawing/2014/main" id="{1292E0B9-5C6E-4C53-A1D7-B4F6B9B97B54}"/>
                </a:ext>
              </a:extLst>
            </p:cNvPr>
            <p:cNvSpPr/>
            <p:nvPr/>
          </p:nvSpPr>
          <p:spPr>
            <a:xfrm>
              <a:off x="1221603" y="1181102"/>
              <a:ext cx="204578"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373" name="Freeform: Shape 1372">
              <a:extLst>
                <a:ext uri="{FF2B5EF4-FFF2-40B4-BE49-F238E27FC236}">
                  <a16:creationId xmlns:a16="http://schemas.microsoft.com/office/drawing/2014/main" id="{5C5E2915-B646-4DA2-933B-5C7D6CFCA999}"/>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1374" name="Group 1373">
            <a:extLst>
              <a:ext uri="{FF2B5EF4-FFF2-40B4-BE49-F238E27FC236}">
                <a16:creationId xmlns:a16="http://schemas.microsoft.com/office/drawing/2014/main" id="{DF301623-5C27-4893-8E88-DBB5885BD577}"/>
              </a:ext>
            </a:extLst>
          </p:cNvPr>
          <p:cNvGrpSpPr/>
          <p:nvPr/>
        </p:nvGrpSpPr>
        <p:grpSpPr>
          <a:xfrm flipH="1">
            <a:off x="4881384" y="2378012"/>
            <a:ext cx="483645" cy="199822"/>
            <a:chOff x="3952949" y="2641232"/>
            <a:chExt cx="307940" cy="127228"/>
          </a:xfrm>
          <a:solidFill>
            <a:schemeClr val="accent2"/>
          </a:solidFill>
        </p:grpSpPr>
        <p:sp>
          <p:nvSpPr>
            <p:cNvPr id="1375" name="Rectangle 1374">
              <a:extLst>
                <a:ext uri="{FF2B5EF4-FFF2-40B4-BE49-F238E27FC236}">
                  <a16:creationId xmlns:a16="http://schemas.microsoft.com/office/drawing/2014/main" id="{7D24CB53-19BA-4B5D-975B-2E22E05FA3B9}"/>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376" name="Freeform: Shape 1375">
              <a:extLst>
                <a:ext uri="{FF2B5EF4-FFF2-40B4-BE49-F238E27FC236}">
                  <a16:creationId xmlns:a16="http://schemas.microsoft.com/office/drawing/2014/main" id="{A080E0F3-9756-4037-B401-348D81C0F94D}"/>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377" name="Freeform: Shape 1376">
              <a:extLst>
                <a:ext uri="{FF2B5EF4-FFF2-40B4-BE49-F238E27FC236}">
                  <a16:creationId xmlns:a16="http://schemas.microsoft.com/office/drawing/2014/main" id="{60E28ED5-1182-4A4C-8B2B-7F5B79F107B4}"/>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378" name="Freeform: Shape 1377">
              <a:extLst>
                <a:ext uri="{FF2B5EF4-FFF2-40B4-BE49-F238E27FC236}">
                  <a16:creationId xmlns:a16="http://schemas.microsoft.com/office/drawing/2014/main" id="{F09DB421-19EF-46EE-AD2F-C9E50BD1C419}"/>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1379" name="Group 1378">
            <a:extLst>
              <a:ext uri="{FF2B5EF4-FFF2-40B4-BE49-F238E27FC236}">
                <a16:creationId xmlns:a16="http://schemas.microsoft.com/office/drawing/2014/main" id="{EE7818F1-01C4-4D8C-AFBE-CFC1DD3ACC0A}"/>
              </a:ext>
            </a:extLst>
          </p:cNvPr>
          <p:cNvGrpSpPr/>
          <p:nvPr/>
        </p:nvGrpSpPr>
        <p:grpSpPr>
          <a:xfrm flipH="1">
            <a:off x="4881384" y="2215542"/>
            <a:ext cx="328960" cy="197595"/>
            <a:chOff x="1003302" y="1140739"/>
            <a:chExt cx="422879" cy="243562"/>
          </a:xfrm>
          <a:solidFill>
            <a:schemeClr val="accent2"/>
          </a:solidFill>
        </p:grpSpPr>
        <p:sp>
          <p:nvSpPr>
            <p:cNvPr id="1380" name="Rectangle 1379">
              <a:extLst>
                <a:ext uri="{FF2B5EF4-FFF2-40B4-BE49-F238E27FC236}">
                  <a16:creationId xmlns:a16="http://schemas.microsoft.com/office/drawing/2014/main" id="{7EE6ABE9-D41B-4F3C-A7D1-B43820C81D0E}"/>
                </a:ext>
              </a:extLst>
            </p:cNvPr>
            <p:cNvSpPr/>
            <p:nvPr/>
          </p:nvSpPr>
          <p:spPr>
            <a:xfrm>
              <a:off x="1003302" y="1181102"/>
              <a:ext cx="422879"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381" name="Freeform: Shape 1380">
              <a:extLst>
                <a:ext uri="{FF2B5EF4-FFF2-40B4-BE49-F238E27FC236}">
                  <a16:creationId xmlns:a16="http://schemas.microsoft.com/office/drawing/2014/main" id="{98269EA2-10EA-44D5-9914-CF56AC2F0DFA}"/>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382" name="Freeform: Shape 1381">
              <a:extLst>
                <a:ext uri="{FF2B5EF4-FFF2-40B4-BE49-F238E27FC236}">
                  <a16:creationId xmlns:a16="http://schemas.microsoft.com/office/drawing/2014/main" id="{BC6CC175-BB25-4F22-B05D-D38E42DBC6E0}"/>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1383" name="Group 1382">
            <a:extLst>
              <a:ext uri="{FF2B5EF4-FFF2-40B4-BE49-F238E27FC236}">
                <a16:creationId xmlns:a16="http://schemas.microsoft.com/office/drawing/2014/main" id="{D2CB4D4D-D936-487D-ADE9-A31E877B168F}"/>
              </a:ext>
            </a:extLst>
          </p:cNvPr>
          <p:cNvGrpSpPr/>
          <p:nvPr/>
        </p:nvGrpSpPr>
        <p:grpSpPr>
          <a:xfrm>
            <a:off x="4135417" y="3964874"/>
            <a:ext cx="1054365" cy="1054365"/>
            <a:chOff x="2250017" y="2468017"/>
            <a:chExt cx="671321" cy="671321"/>
          </a:xfrm>
          <a:solidFill>
            <a:schemeClr val="accent1"/>
          </a:solidFill>
        </p:grpSpPr>
        <p:sp>
          <p:nvSpPr>
            <p:cNvPr id="1384" name="Oval 1383">
              <a:extLst>
                <a:ext uri="{FF2B5EF4-FFF2-40B4-BE49-F238E27FC236}">
                  <a16:creationId xmlns:a16="http://schemas.microsoft.com/office/drawing/2014/main" id="{DB9CCF36-F7F2-44E1-8E5F-92262A1CFAFE}"/>
                </a:ext>
              </a:extLst>
            </p:cNvPr>
            <p:cNvSpPr/>
            <p:nvPr/>
          </p:nvSpPr>
          <p:spPr>
            <a:xfrm>
              <a:off x="2250017" y="2468017"/>
              <a:ext cx="671321" cy="671321"/>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85" name="Oval 1384">
              <a:extLst>
                <a:ext uri="{FF2B5EF4-FFF2-40B4-BE49-F238E27FC236}">
                  <a16:creationId xmlns:a16="http://schemas.microsoft.com/office/drawing/2014/main" id="{CE7F6DCF-9168-45CB-B4AF-88F37A7EFA28}"/>
                </a:ext>
              </a:extLst>
            </p:cNvPr>
            <p:cNvSpPr/>
            <p:nvPr/>
          </p:nvSpPr>
          <p:spPr>
            <a:xfrm>
              <a:off x="2415026" y="2633026"/>
              <a:ext cx="341303" cy="341303"/>
            </a:xfrm>
            <a:prstGeom prst="ellipse">
              <a:avLst/>
            </a:pr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sp>
        <p:nvSpPr>
          <p:cNvPr id="1386" name="TextBox 1385">
            <a:extLst>
              <a:ext uri="{FF2B5EF4-FFF2-40B4-BE49-F238E27FC236}">
                <a16:creationId xmlns:a16="http://schemas.microsoft.com/office/drawing/2014/main" id="{82F9BF87-BEAD-4CF7-994B-15DF2CC57E5D}"/>
              </a:ext>
            </a:extLst>
          </p:cNvPr>
          <p:cNvSpPr txBox="1"/>
          <p:nvPr/>
        </p:nvSpPr>
        <p:spPr>
          <a:xfrm>
            <a:off x="3168064" y="6660488"/>
            <a:ext cx="2997661" cy="486287"/>
          </a:xfrm>
          <a:prstGeom prst="rect">
            <a:avLst/>
          </a:prstGeom>
          <a:noFill/>
        </p:spPr>
        <p:txBody>
          <a:bodyPr wrap="square" rtlCol="0">
            <a:spAutoFit/>
          </a:bodyPr>
          <a:lstStyle/>
          <a:p>
            <a:pPr algn="ctr" defTabSz="731520">
              <a:defRPr/>
            </a:pPr>
            <a:r>
              <a:rPr lang="en-US" sz="2560" dirty="0">
                <a:solidFill>
                  <a:srgbClr val="FFFFFF">
                    <a:alpha val="0"/>
                  </a:srgbClr>
                </a:solidFill>
                <a:latin typeface="Amazon Ember" panose="020B0603020204020204" pitchFamily="34" charset="0"/>
                <a:ea typeface="Amazon Ember" panose="020B0603020204020204" pitchFamily="34" charset="0"/>
                <a:cs typeface="Amazon Ember" panose="020B0603020204020204" pitchFamily="34" charset="0"/>
              </a:rPr>
              <a:t>A finished toy</a:t>
            </a:r>
          </a:p>
        </p:txBody>
      </p:sp>
      <p:sp>
        <p:nvSpPr>
          <p:cNvPr id="1970" name="Rectangle 1969">
            <a:extLst>
              <a:ext uri="{FF2B5EF4-FFF2-40B4-BE49-F238E27FC236}">
                <a16:creationId xmlns:a16="http://schemas.microsoft.com/office/drawing/2014/main" id="{4593F8D9-F35B-47FB-8C78-037AAD308843}"/>
              </a:ext>
            </a:extLst>
          </p:cNvPr>
          <p:cNvSpPr/>
          <p:nvPr/>
        </p:nvSpPr>
        <p:spPr>
          <a:xfrm>
            <a:off x="3516250" y="366744"/>
            <a:ext cx="3103607" cy="731597"/>
          </a:xfrm>
          <a:prstGeom prst="rect">
            <a:avLst/>
          </a:prstGeom>
          <a:solidFill>
            <a:schemeClr val="accent2"/>
          </a:solidFill>
        </p:spPr>
        <p:txBody>
          <a:bodyPr vert="horz" wrap="square" lIns="182880" tIns="146304" rIns="182880" bIns="146304" rtlCol="0" anchor="t">
            <a:noAutofit/>
          </a:bodyPr>
          <a:lstStyle/>
          <a:p>
            <a:pPr algn="r" defTabSz="1097278">
              <a:lnSpc>
                <a:spcPct val="90000"/>
              </a:lnSpc>
              <a:spcBef>
                <a:spcPct val="0"/>
              </a:spcBef>
            </a:pPr>
            <a:r>
              <a:rPr lang="en-US" sz="4800" b="1" spc="-120" dirty="0">
                <a:ln w="3175">
                  <a:noFill/>
                </a:ln>
                <a:solidFill>
                  <a:schemeClr val="bg2"/>
                </a:solidFill>
                <a:ea typeface="Amazon Ember Light" panose="020B0403020204020204" pitchFamily="34" charset="0"/>
                <a:cs typeface="Amazon Ember Light" panose="020B0403020204020204" pitchFamily="34" charset="0"/>
              </a:rPr>
              <a:t>Rapid </a:t>
            </a:r>
          </a:p>
        </p:txBody>
      </p:sp>
      <p:sp>
        <p:nvSpPr>
          <p:cNvPr id="1971" name="Rectangle 1970">
            <a:extLst>
              <a:ext uri="{FF2B5EF4-FFF2-40B4-BE49-F238E27FC236}">
                <a16:creationId xmlns:a16="http://schemas.microsoft.com/office/drawing/2014/main" id="{A4EE1B87-9E63-47FF-993F-EC27C2B24B48}"/>
              </a:ext>
            </a:extLst>
          </p:cNvPr>
          <p:cNvSpPr/>
          <p:nvPr/>
        </p:nvSpPr>
        <p:spPr>
          <a:xfrm>
            <a:off x="6443705" y="366744"/>
            <a:ext cx="3749040" cy="701731"/>
          </a:xfrm>
          <a:prstGeom prst="rect">
            <a:avLst/>
          </a:prstGeom>
        </p:spPr>
        <p:txBody>
          <a:bodyPr vert="horz" wrap="square" lIns="182880" tIns="146304" rIns="182880" bIns="146304" rtlCol="0" anchor="t">
            <a:noAutofit/>
          </a:bodyPr>
          <a:lstStyle/>
          <a:p>
            <a:pPr defTabSz="1097278">
              <a:lnSpc>
                <a:spcPct val="90000"/>
              </a:lnSpc>
              <a:spcBef>
                <a:spcPct val="0"/>
              </a:spcBef>
            </a:pPr>
            <a:r>
              <a:rPr lang="en-US" sz="4800" spc="-120" dirty="0">
                <a:ln w="3175">
                  <a:noFill/>
                </a:ln>
                <a:solidFill>
                  <a:schemeClr val="bg2"/>
                </a:solidFill>
                <a:latin typeface="+mj-lt"/>
                <a:ea typeface="Amazon Ember Light" panose="020B0403020204020204" pitchFamily="34" charset="0"/>
                <a:cs typeface="Amazon Ember Light" panose="020B0403020204020204" pitchFamily="34" charset="0"/>
              </a:rPr>
              <a:t>development</a:t>
            </a:r>
          </a:p>
        </p:txBody>
      </p:sp>
    </p:spTree>
    <p:extLst>
      <p:ext uri="{BB962C8B-B14F-4D97-AF65-F5344CB8AC3E}">
        <p14:creationId xmlns:p14="http://schemas.microsoft.com/office/powerpoint/2010/main" val="7355183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65"/>
                                        </p:tgtEl>
                                        <p:attrNameLst>
                                          <p:attrName>style.visibility</p:attrName>
                                        </p:attrNameLst>
                                      </p:cBhvr>
                                      <p:to>
                                        <p:strVal val="visible"/>
                                      </p:to>
                                    </p:set>
                                    <p:animEffect transition="in" filter="fade">
                                      <p:cBhvr>
                                        <p:cTn id="7" dur="500"/>
                                        <p:tgtEl>
                                          <p:spTgt spid="765"/>
                                        </p:tgtEl>
                                      </p:cBhvr>
                                    </p:animEffect>
                                  </p:childTnLst>
                                </p:cTn>
                              </p:par>
                              <p:par>
                                <p:cTn id="8" presetID="42" presetClass="path" presetSubtype="0" decel="100000" fill="hold" grpId="1" nodeType="withEffect">
                                  <p:stCondLst>
                                    <p:cond delay="0"/>
                                  </p:stCondLst>
                                  <p:childTnLst>
                                    <p:animMotion origin="layout" path="M 1.18056E-6 -2.77778E-6 L 0.03678 -2.77778E-6 " pathEditMode="relative" rAng="0" ptsTypes="AA">
                                      <p:cBhvr>
                                        <p:cTn id="9" dur="500" spd="-100000" fill="hold"/>
                                        <p:tgtEl>
                                          <p:spTgt spid="765"/>
                                        </p:tgtEl>
                                        <p:attrNameLst>
                                          <p:attrName>ppt_x</p:attrName>
                                          <p:attrName>ppt_y</p:attrName>
                                        </p:attrNameLst>
                                      </p:cBhvr>
                                      <p:rCtr x="1834"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66"/>
                                        </p:tgtEl>
                                        <p:attrNameLst>
                                          <p:attrName>style.visibility</p:attrName>
                                        </p:attrNameLst>
                                      </p:cBhvr>
                                      <p:to>
                                        <p:strVal val="visible"/>
                                      </p:to>
                                    </p:set>
                                    <p:animEffect transition="in" filter="fade">
                                      <p:cBhvr>
                                        <p:cTn id="14" dur="500"/>
                                        <p:tgtEl>
                                          <p:spTgt spid="766"/>
                                        </p:tgtEl>
                                      </p:cBhvr>
                                    </p:animEffect>
                                  </p:childTnLst>
                                </p:cTn>
                              </p:par>
                              <p:par>
                                <p:cTn id="15" presetID="42" presetClass="path" presetSubtype="0" decel="100000" fill="hold" grpId="1" nodeType="withEffect">
                                  <p:stCondLst>
                                    <p:cond delay="0"/>
                                  </p:stCondLst>
                                  <p:childTnLst>
                                    <p:animMotion origin="layout" path="M 1.94444E-6 4.19753E-6 L 0.0368 4.19753E-6 " pathEditMode="relative" rAng="0" ptsTypes="AA">
                                      <p:cBhvr>
                                        <p:cTn id="16" dur="500" spd="-100000" fill="hold"/>
                                        <p:tgtEl>
                                          <p:spTgt spid="766"/>
                                        </p:tgtEl>
                                        <p:attrNameLst>
                                          <p:attrName>ppt_x</p:attrName>
                                          <p:attrName>ppt_y</p:attrName>
                                        </p:attrNameLst>
                                      </p:cBhvr>
                                      <p:rCtr x="1840" y="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67"/>
                                        </p:tgtEl>
                                        <p:attrNameLst>
                                          <p:attrName>style.visibility</p:attrName>
                                        </p:attrNameLst>
                                      </p:cBhvr>
                                      <p:to>
                                        <p:strVal val="visible"/>
                                      </p:to>
                                    </p:set>
                                    <p:animEffect transition="in" filter="fade">
                                      <p:cBhvr>
                                        <p:cTn id="21" dur="500"/>
                                        <p:tgtEl>
                                          <p:spTgt spid="767"/>
                                        </p:tgtEl>
                                      </p:cBhvr>
                                    </p:animEffect>
                                  </p:childTnLst>
                                </p:cTn>
                              </p:par>
                              <p:par>
                                <p:cTn id="22" presetID="42" presetClass="path" presetSubtype="0" decel="100000" fill="hold" grpId="1" nodeType="withEffect">
                                  <p:stCondLst>
                                    <p:cond delay="0"/>
                                  </p:stCondLst>
                                  <p:childTnLst>
                                    <p:animMotion origin="layout" path="M 1.94444E-6 3.45679E-6 L 0.0368 3.45679E-6 " pathEditMode="relative" rAng="0" ptsTypes="AA">
                                      <p:cBhvr>
                                        <p:cTn id="23" dur="500" spd="-100000" fill="hold"/>
                                        <p:tgtEl>
                                          <p:spTgt spid="767"/>
                                        </p:tgtEl>
                                        <p:attrNameLst>
                                          <p:attrName>ppt_x</p:attrName>
                                          <p:attrName>ppt_y</p:attrName>
                                        </p:attrNameLst>
                                      </p:cBhvr>
                                      <p:rCtr x="1840" y="0"/>
                                    </p:animMotion>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 grpId="0"/>
      <p:bldP spid="765" grpId="1"/>
      <p:bldP spid="766" grpId="0"/>
      <p:bldP spid="766" grpId="1"/>
      <p:bldP spid="767" grpId="0"/>
      <p:bldP spid="767" grpId="1"/>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768B03-1335-4CA3-B694-7B77B53AD69E}"/>
              </a:ext>
            </a:extLst>
          </p:cNvPr>
          <p:cNvSpPr/>
          <p:nvPr/>
        </p:nvSpPr>
        <p:spPr>
          <a:xfrm>
            <a:off x="0" y="0"/>
            <a:ext cx="14630400" cy="8229600"/>
          </a:xfrm>
          <a:prstGeom prst="rect">
            <a:avLst/>
          </a:prstGeom>
          <a:gradFill>
            <a:gsLst>
              <a:gs pos="51000">
                <a:schemeClr val="accent2"/>
              </a:gs>
              <a:gs pos="100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6" name="Rectangle 5">
            <a:extLst>
              <a:ext uri="{FF2B5EF4-FFF2-40B4-BE49-F238E27FC236}">
                <a16:creationId xmlns:a16="http://schemas.microsoft.com/office/drawing/2014/main" id="{D60C79B9-F590-417A-AE10-2D9954C052E1}"/>
              </a:ext>
            </a:extLst>
          </p:cNvPr>
          <p:cNvSpPr/>
          <p:nvPr/>
        </p:nvSpPr>
        <p:spPr>
          <a:xfrm>
            <a:off x="7246886" y="0"/>
            <a:ext cx="7383515" cy="2100826"/>
          </a:xfrm>
          <a:prstGeom prst="rect">
            <a:avLst/>
          </a:prstGeom>
          <a:gradFill>
            <a:gsLst>
              <a:gs pos="0">
                <a:schemeClr val="accent2">
                  <a:alpha val="0"/>
                </a:schemeClr>
              </a:gs>
              <a:gs pos="25000">
                <a:schemeClr val="accent2"/>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srgbClr val="FFFFFF"/>
              </a:solidFill>
              <a:latin typeface="Arial"/>
            </a:endParaRPr>
          </a:p>
        </p:txBody>
      </p:sp>
      <p:sp>
        <p:nvSpPr>
          <p:cNvPr id="189" name="TextBox 188">
            <a:extLst>
              <a:ext uri="{FF2B5EF4-FFF2-40B4-BE49-F238E27FC236}">
                <a16:creationId xmlns:a16="http://schemas.microsoft.com/office/drawing/2014/main" id="{691A1569-FA56-4DE6-AFFE-1DF4C65B992D}"/>
              </a:ext>
            </a:extLst>
          </p:cNvPr>
          <p:cNvSpPr txBox="1"/>
          <p:nvPr/>
        </p:nvSpPr>
        <p:spPr>
          <a:xfrm>
            <a:off x="6124695" y="4703816"/>
            <a:ext cx="1536179" cy="732508"/>
          </a:xfrm>
          <a:prstGeom prst="rect">
            <a:avLst/>
          </a:prstGeom>
          <a:noFill/>
        </p:spPr>
        <p:txBody>
          <a:bodyPr wrap="square" rtlCol="0">
            <a:spAutoFit/>
          </a:bodyPr>
          <a:lstStyle/>
          <a:p>
            <a:pPr algn="ctr" defTabSz="731520">
              <a:defRPr/>
            </a:pPr>
            <a:r>
              <a:rPr lang="en-US" sz="2080" dirty="0">
                <a:solidFill>
                  <a:srgbClr val="FFFFFF">
                    <a:alpha val="0"/>
                  </a:srgbClr>
                </a:solidFill>
                <a:latin typeface="Amazon Ember" panose="020B0603020204020204" pitchFamily="34" charset="0"/>
                <a:ea typeface="Amazon Ember" panose="020B0603020204020204" pitchFamily="34" charset="0"/>
                <a:cs typeface="Amazon Ember" panose="020B0603020204020204" pitchFamily="34" charset="0"/>
              </a:rPr>
              <a:t>A few hours</a:t>
            </a:r>
          </a:p>
        </p:txBody>
      </p:sp>
      <p:sp>
        <p:nvSpPr>
          <p:cNvPr id="181" name="TextBox 180">
            <a:extLst>
              <a:ext uri="{FF2B5EF4-FFF2-40B4-BE49-F238E27FC236}">
                <a16:creationId xmlns:a16="http://schemas.microsoft.com/office/drawing/2014/main" id="{B4F51061-48A4-43D7-B8DC-40BF74821B83}"/>
              </a:ext>
            </a:extLst>
          </p:cNvPr>
          <p:cNvSpPr txBox="1"/>
          <p:nvPr/>
        </p:nvSpPr>
        <p:spPr>
          <a:xfrm>
            <a:off x="1228905" y="4924974"/>
            <a:ext cx="1738394" cy="412421"/>
          </a:xfrm>
          <a:prstGeom prst="rect">
            <a:avLst/>
          </a:prstGeom>
          <a:noFill/>
        </p:spPr>
        <p:txBody>
          <a:bodyPr wrap="square" rtlCol="0">
            <a:spAutoFit/>
          </a:bodyPr>
          <a:lstStyle/>
          <a:p>
            <a:pPr algn="ctr" defTabSz="731520">
              <a:defRPr/>
            </a:pPr>
            <a:r>
              <a:rPr lang="en-US" sz="2080" dirty="0">
                <a:solidFill>
                  <a:srgbClr val="FFFFFF">
                    <a:alpha val="0"/>
                  </a:srgbClr>
                </a:solidFill>
                <a:latin typeface="Amazon Ember" panose="020B0603020204020204" pitchFamily="34" charset="0"/>
                <a:ea typeface="Amazon Ember" panose="020B0603020204020204" pitchFamily="34" charset="0"/>
                <a:cs typeface="Amazon Ember" panose="020B0603020204020204" pitchFamily="34" charset="0"/>
              </a:rPr>
              <a:t>Instructions</a:t>
            </a:r>
          </a:p>
        </p:txBody>
      </p:sp>
      <p:sp>
        <p:nvSpPr>
          <p:cNvPr id="765" name="TextBox 764">
            <a:extLst>
              <a:ext uri="{FF2B5EF4-FFF2-40B4-BE49-F238E27FC236}">
                <a16:creationId xmlns:a16="http://schemas.microsoft.com/office/drawing/2014/main" id="{7DA27146-FA7A-4368-B9E9-E6882130795C}"/>
              </a:ext>
            </a:extLst>
          </p:cNvPr>
          <p:cNvSpPr txBox="1"/>
          <p:nvPr/>
        </p:nvSpPr>
        <p:spPr>
          <a:xfrm>
            <a:off x="7314621" y="3295385"/>
            <a:ext cx="6290720" cy="535531"/>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defTabSz="731520">
              <a:lnSpc>
                <a:spcPct val="90000"/>
              </a:lnSpc>
              <a:spcBef>
                <a:spcPts val="2400"/>
              </a:spcBef>
              <a:defRPr sz="3200" b="0">
                <a:solidFill>
                  <a:schemeClr val="bg2"/>
                </a:solidFill>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Take a group of Lego bricks …</a:t>
            </a:r>
          </a:p>
        </p:txBody>
      </p:sp>
      <p:sp>
        <p:nvSpPr>
          <p:cNvPr id="766" name="TextBox 765">
            <a:extLst>
              <a:ext uri="{FF2B5EF4-FFF2-40B4-BE49-F238E27FC236}">
                <a16:creationId xmlns:a16="http://schemas.microsoft.com/office/drawing/2014/main" id="{A8F82BDD-6E3F-4140-B42C-A1409C9207AD}"/>
              </a:ext>
            </a:extLst>
          </p:cNvPr>
          <p:cNvSpPr txBox="1"/>
          <p:nvPr/>
        </p:nvSpPr>
        <p:spPr>
          <a:xfrm>
            <a:off x="7314621" y="3802535"/>
            <a:ext cx="6016144" cy="535531"/>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defTabSz="731520">
              <a:lnSpc>
                <a:spcPct val="90000"/>
              </a:lnSpc>
              <a:spcBef>
                <a:spcPts val="2400"/>
              </a:spcBef>
              <a:defRPr sz="3200" b="0">
                <a:solidFill>
                  <a:schemeClr val="bg2"/>
                </a:solidFill>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and form a new custom brick</a:t>
            </a:r>
          </a:p>
        </p:txBody>
      </p:sp>
      <p:grpSp>
        <p:nvGrpSpPr>
          <p:cNvPr id="11" name="Group 10">
            <a:extLst>
              <a:ext uri="{FF2B5EF4-FFF2-40B4-BE49-F238E27FC236}">
                <a16:creationId xmlns:a16="http://schemas.microsoft.com/office/drawing/2014/main" id="{F8DBD7FA-00FE-474B-B0E5-3B97F59A5E6B}"/>
              </a:ext>
            </a:extLst>
          </p:cNvPr>
          <p:cNvGrpSpPr/>
          <p:nvPr/>
        </p:nvGrpSpPr>
        <p:grpSpPr>
          <a:xfrm>
            <a:off x="6465448" y="3543242"/>
            <a:ext cx="719123" cy="186568"/>
            <a:chOff x="4040905" y="2214526"/>
            <a:chExt cx="449452" cy="116605"/>
          </a:xfrm>
        </p:grpSpPr>
        <p:cxnSp>
          <p:nvCxnSpPr>
            <p:cNvPr id="865" name="Straight Connector 864">
              <a:extLst>
                <a:ext uri="{FF2B5EF4-FFF2-40B4-BE49-F238E27FC236}">
                  <a16:creationId xmlns:a16="http://schemas.microsoft.com/office/drawing/2014/main" id="{6F6C3164-42AB-4302-BDBC-E09BD1A20C2E}"/>
                </a:ext>
              </a:extLst>
            </p:cNvPr>
            <p:cNvCxnSpPr>
              <a:cxnSpLocks/>
            </p:cNvCxnSpPr>
            <p:nvPr/>
          </p:nvCxnSpPr>
          <p:spPr>
            <a:xfrm>
              <a:off x="4040905" y="2275550"/>
              <a:ext cx="449452" cy="0"/>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66" name="Rectangle 3">
              <a:extLst>
                <a:ext uri="{FF2B5EF4-FFF2-40B4-BE49-F238E27FC236}">
                  <a16:creationId xmlns:a16="http://schemas.microsoft.com/office/drawing/2014/main" id="{32291709-EE4F-49C7-A8A3-B05F90DB95CF}"/>
                </a:ext>
              </a:extLst>
            </p:cNvPr>
            <p:cNvSpPr/>
            <p:nvPr/>
          </p:nvSpPr>
          <p:spPr bwMode="auto">
            <a:xfrm rot="18900000" flipH="1">
              <a:off x="4060208" y="2214526"/>
              <a:ext cx="116605" cy="116605"/>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3427" tIns="71714" rIns="143427" bIns="71714" numCol="1" anchor="t" anchorCtr="0" compatLnSpc="1">
              <a:prstTxWarp prst="textNoShape">
                <a:avLst/>
              </a:prstTxWarp>
            </a:bodyPr>
            <a:lstStyle/>
            <a:p>
              <a:pPr defTabSz="1434218">
                <a:defRPr/>
              </a:pPr>
              <a:endParaRPr lang="en-US" sz="2880" kern="0" dirty="0">
                <a:solidFill>
                  <a:srgbClr val="505050"/>
                </a:solidFill>
                <a:latin typeface="Amazon Ember Light" panose="020B0403020204020204" pitchFamily="34" charset="0"/>
              </a:endParaRPr>
            </a:p>
          </p:txBody>
        </p:sp>
      </p:grpSp>
      <p:sp>
        <p:nvSpPr>
          <p:cNvPr id="869" name="TextBox 868">
            <a:extLst>
              <a:ext uri="{FF2B5EF4-FFF2-40B4-BE49-F238E27FC236}">
                <a16:creationId xmlns:a16="http://schemas.microsoft.com/office/drawing/2014/main" id="{62E2CC1A-E5BB-4136-8821-0F889AC0E299}"/>
              </a:ext>
            </a:extLst>
          </p:cNvPr>
          <p:cNvSpPr txBox="1"/>
          <p:nvPr/>
        </p:nvSpPr>
        <p:spPr>
          <a:xfrm>
            <a:off x="7314621" y="4839483"/>
            <a:ext cx="6777618" cy="535531"/>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Ins="0" rtlCol="0" anchor="ctr"/>
          <a:lstStyle>
            <a:defPPr>
              <a:defRPr lang="en-US"/>
            </a:defPPr>
            <a:lvl1pPr defTabSz="731520">
              <a:lnSpc>
                <a:spcPct val="90000"/>
              </a:lnSpc>
              <a:spcBef>
                <a:spcPts val="2400"/>
              </a:spcBef>
              <a:defRPr sz="3200" b="0">
                <a:solidFill>
                  <a:schemeClr val="bg2"/>
                </a:solidFill>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A more specialized</a:t>
            </a:r>
            <a:br>
              <a:rPr lang="en-US" dirty="0"/>
            </a:br>
            <a:r>
              <a:rPr lang="en-US" dirty="0"/>
              <a:t>common component</a:t>
            </a:r>
          </a:p>
        </p:txBody>
      </p:sp>
      <p:grpSp>
        <p:nvGrpSpPr>
          <p:cNvPr id="783" name="Group 782">
            <a:extLst>
              <a:ext uri="{FF2B5EF4-FFF2-40B4-BE49-F238E27FC236}">
                <a16:creationId xmlns:a16="http://schemas.microsoft.com/office/drawing/2014/main" id="{D41C5940-7E52-4610-A088-AC20DD426B83}"/>
              </a:ext>
            </a:extLst>
          </p:cNvPr>
          <p:cNvGrpSpPr/>
          <p:nvPr/>
        </p:nvGrpSpPr>
        <p:grpSpPr>
          <a:xfrm>
            <a:off x="3924948" y="5960337"/>
            <a:ext cx="1437397" cy="702744"/>
            <a:chOff x="2453092" y="3828985"/>
            <a:chExt cx="898373" cy="439215"/>
          </a:xfrm>
          <a:solidFill>
            <a:schemeClr val="tx1"/>
          </a:solidFill>
        </p:grpSpPr>
        <p:sp>
          <p:nvSpPr>
            <p:cNvPr id="784" name="Rectangle 783">
              <a:extLst>
                <a:ext uri="{FF2B5EF4-FFF2-40B4-BE49-F238E27FC236}">
                  <a16:creationId xmlns:a16="http://schemas.microsoft.com/office/drawing/2014/main" id="{4D28FCB7-7644-44A5-92A6-A63D1DC013B0}"/>
                </a:ext>
              </a:extLst>
            </p:cNvPr>
            <p:cNvSpPr/>
            <p:nvPr/>
          </p:nvSpPr>
          <p:spPr>
            <a:xfrm>
              <a:off x="2870283" y="4165169"/>
              <a:ext cx="99464" cy="10303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785" name="Rectangle 784">
              <a:extLst>
                <a:ext uri="{FF2B5EF4-FFF2-40B4-BE49-F238E27FC236}">
                  <a16:creationId xmlns:a16="http://schemas.microsoft.com/office/drawing/2014/main" id="{EB27E0D9-D210-4E2C-8169-FFBBD6C30866}"/>
                </a:ext>
              </a:extLst>
            </p:cNvPr>
            <p:cNvSpPr/>
            <p:nvPr/>
          </p:nvSpPr>
          <p:spPr>
            <a:xfrm>
              <a:off x="2772850" y="4059020"/>
              <a:ext cx="302278" cy="103032"/>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nvGrpSpPr>
            <p:cNvPr id="786" name="Group 785">
              <a:extLst>
                <a:ext uri="{FF2B5EF4-FFF2-40B4-BE49-F238E27FC236}">
                  <a16:creationId xmlns:a16="http://schemas.microsoft.com/office/drawing/2014/main" id="{B77C4E35-8468-4459-B8E0-C67700709EC8}"/>
                </a:ext>
              </a:extLst>
            </p:cNvPr>
            <p:cNvGrpSpPr/>
            <p:nvPr/>
          </p:nvGrpSpPr>
          <p:grpSpPr>
            <a:xfrm>
              <a:off x="2617602" y="3934671"/>
              <a:ext cx="593225" cy="124889"/>
              <a:chOff x="2753089" y="3828985"/>
              <a:chExt cx="593225" cy="124889"/>
            </a:xfrm>
            <a:grpFill/>
          </p:grpSpPr>
          <p:grpSp>
            <p:nvGrpSpPr>
              <p:cNvPr id="804" name="Group 803">
                <a:extLst>
                  <a:ext uri="{FF2B5EF4-FFF2-40B4-BE49-F238E27FC236}">
                    <a16:creationId xmlns:a16="http://schemas.microsoft.com/office/drawing/2014/main" id="{B8326D02-24CD-4697-9A4A-3EE5032F6212}"/>
                  </a:ext>
                </a:extLst>
              </p:cNvPr>
              <p:cNvGrpSpPr/>
              <p:nvPr/>
            </p:nvGrpSpPr>
            <p:grpSpPr>
              <a:xfrm>
                <a:off x="2753089" y="3828985"/>
                <a:ext cx="302278" cy="124889"/>
                <a:chOff x="3952949" y="2641232"/>
                <a:chExt cx="307940" cy="127228"/>
              </a:xfrm>
              <a:grpFill/>
            </p:grpSpPr>
            <p:sp>
              <p:nvSpPr>
                <p:cNvPr id="806" name="Rectangle 805">
                  <a:extLst>
                    <a:ext uri="{FF2B5EF4-FFF2-40B4-BE49-F238E27FC236}">
                      <a16:creationId xmlns:a16="http://schemas.microsoft.com/office/drawing/2014/main" id="{3AF53D80-1DEB-4DC2-A264-5FC4AEF88B56}"/>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07" name="Freeform: Shape 806">
                  <a:extLst>
                    <a:ext uri="{FF2B5EF4-FFF2-40B4-BE49-F238E27FC236}">
                      <a16:creationId xmlns:a16="http://schemas.microsoft.com/office/drawing/2014/main" id="{B8665BE8-BD87-4D2A-AE0F-62ACE0818EF0}"/>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08" name="Freeform: Shape 807">
                  <a:extLst>
                    <a:ext uri="{FF2B5EF4-FFF2-40B4-BE49-F238E27FC236}">
                      <a16:creationId xmlns:a16="http://schemas.microsoft.com/office/drawing/2014/main" id="{75E12BAB-9689-4CA3-BF3C-FD21DF59FA98}"/>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09" name="Freeform: Shape 808">
                  <a:extLst>
                    <a:ext uri="{FF2B5EF4-FFF2-40B4-BE49-F238E27FC236}">
                      <a16:creationId xmlns:a16="http://schemas.microsoft.com/office/drawing/2014/main" id="{FE4EE915-4CA8-40A8-BD64-59D842137FC3}"/>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sp>
            <p:nvSpPr>
              <p:cNvPr id="805" name="Rectangle 804">
                <a:extLst>
                  <a:ext uri="{FF2B5EF4-FFF2-40B4-BE49-F238E27FC236}">
                    <a16:creationId xmlns:a16="http://schemas.microsoft.com/office/drawing/2014/main" id="{439C08B1-FBC0-4A88-B753-2FDBD09FE0E7}"/>
                  </a:ext>
                </a:extLst>
              </p:cNvPr>
              <p:cNvSpPr/>
              <p:nvPr/>
            </p:nvSpPr>
            <p:spPr>
              <a:xfrm>
                <a:off x="3044036" y="3850046"/>
                <a:ext cx="302278" cy="10303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787" name="Group 786">
              <a:extLst>
                <a:ext uri="{FF2B5EF4-FFF2-40B4-BE49-F238E27FC236}">
                  <a16:creationId xmlns:a16="http://schemas.microsoft.com/office/drawing/2014/main" id="{D4A59138-B0F8-4478-A4E9-5B89587E199B}"/>
                </a:ext>
              </a:extLst>
            </p:cNvPr>
            <p:cNvGrpSpPr/>
            <p:nvPr/>
          </p:nvGrpSpPr>
          <p:grpSpPr>
            <a:xfrm>
              <a:off x="2453092" y="3828985"/>
              <a:ext cx="302278" cy="124889"/>
              <a:chOff x="3952949" y="2641232"/>
              <a:chExt cx="307940" cy="127228"/>
            </a:xfrm>
            <a:grpFill/>
          </p:grpSpPr>
          <p:sp>
            <p:nvSpPr>
              <p:cNvPr id="800" name="Rectangle 799">
                <a:extLst>
                  <a:ext uri="{FF2B5EF4-FFF2-40B4-BE49-F238E27FC236}">
                    <a16:creationId xmlns:a16="http://schemas.microsoft.com/office/drawing/2014/main" id="{1DE827F5-E69F-44DE-8110-1E853C053948}"/>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01" name="Freeform: Shape 800">
                <a:extLst>
                  <a:ext uri="{FF2B5EF4-FFF2-40B4-BE49-F238E27FC236}">
                    <a16:creationId xmlns:a16="http://schemas.microsoft.com/office/drawing/2014/main" id="{8EB88235-64FC-4C4D-A97F-FBDF1277A71E}"/>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02" name="Freeform: Shape 801">
                <a:extLst>
                  <a:ext uri="{FF2B5EF4-FFF2-40B4-BE49-F238E27FC236}">
                    <a16:creationId xmlns:a16="http://schemas.microsoft.com/office/drawing/2014/main" id="{C24E7595-8E92-451C-9C1D-106487D8D56E}"/>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03" name="Freeform: Shape 802">
                <a:extLst>
                  <a:ext uri="{FF2B5EF4-FFF2-40B4-BE49-F238E27FC236}">
                    <a16:creationId xmlns:a16="http://schemas.microsoft.com/office/drawing/2014/main" id="{B01BD274-AB2B-47F7-B6DD-2B82A8E57FCF}"/>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788" name="Group 787">
              <a:extLst>
                <a:ext uri="{FF2B5EF4-FFF2-40B4-BE49-F238E27FC236}">
                  <a16:creationId xmlns:a16="http://schemas.microsoft.com/office/drawing/2014/main" id="{6A868684-602E-483B-BF5E-CF4ED02F8056}"/>
                </a:ext>
              </a:extLst>
            </p:cNvPr>
            <p:cNvGrpSpPr/>
            <p:nvPr/>
          </p:nvGrpSpPr>
          <p:grpSpPr>
            <a:xfrm>
              <a:off x="2753089" y="3828985"/>
              <a:ext cx="598376" cy="126675"/>
              <a:chOff x="2753089" y="3828985"/>
              <a:chExt cx="598376" cy="126675"/>
            </a:xfrm>
            <a:grpFill/>
          </p:grpSpPr>
          <p:grpSp>
            <p:nvGrpSpPr>
              <p:cNvPr id="789" name="Group 788">
                <a:extLst>
                  <a:ext uri="{FF2B5EF4-FFF2-40B4-BE49-F238E27FC236}">
                    <a16:creationId xmlns:a16="http://schemas.microsoft.com/office/drawing/2014/main" id="{9752FB10-A536-439D-ACBC-56EFE04B0861}"/>
                  </a:ext>
                </a:extLst>
              </p:cNvPr>
              <p:cNvGrpSpPr/>
              <p:nvPr/>
            </p:nvGrpSpPr>
            <p:grpSpPr>
              <a:xfrm>
                <a:off x="2753089" y="3828985"/>
                <a:ext cx="302278" cy="124889"/>
                <a:chOff x="3952949" y="2641232"/>
                <a:chExt cx="307940" cy="127228"/>
              </a:xfrm>
              <a:grpFill/>
            </p:grpSpPr>
            <p:sp>
              <p:nvSpPr>
                <p:cNvPr id="796" name="Rectangle 795">
                  <a:extLst>
                    <a:ext uri="{FF2B5EF4-FFF2-40B4-BE49-F238E27FC236}">
                      <a16:creationId xmlns:a16="http://schemas.microsoft.com/office/drawing/2014/main" id="{84572088-893D-4EE6-83EE-627001EE11C7}"/>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797" name="Freeform: Shape 796">
                  <a:extLst>
                    <a:ext uri="{FF2B5EF4-FFF2-40B4-BE49-F238E27FC236}">
                      <a16:creationId xmlns:a16="http://schemas.microsoft.com/office/drawing/2014/main" id="{52634CCE-64A2-4605-94B4-9B5DAC944097}"/>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798" name="Freeform: Shape 797">
                  <a:extLst>
                    <a:ext uri="{FF2B5EF4-FFF2-40B4-BE49-F238E27FC236}">
                      <a16:creationId xmlns:a16="http://schemas.microsoft.com/office/drawing/2014/main" id="{AB8CCF90-169E-44C3-8D52-DEB3B0E8B190}"/>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799" name="Freeform: Shape 798">
                  <a:extLst>
                    <a:ext uri="{FF2B5EF4-FFF2-40B4-BE49-F238E27FC236}">
                      <a16:creationId xmlns:a16="http://schemas.microsoft.com/office/drawing/2014/main" id="{02CA5C9F-7F36-4A61-AAFD-6D2C0909B8DB}"/>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790" name="Group 789">
                <a:extLst>
                  <a:ext uri="{FF2B5EF4-FFF2-40B4-BE49-F238E27FC236}">
                    <a16:creationId xmlns:a16="http://schemas.microsoft.com/office/drawing/2014/main" id="{FCB071E7-75CF-4FA6-8CB9-2F3E225F04B9}"/>
                  </a:ext>
                </a:extLst>
              </p:cNvPr>
              <p:cNvGrpSpPr/>
              <p:nvPr/>
            </p:nvGrpSpPr>
            <p:grpSpPr>
              <a:xfrm>
                <a:off x="3049187" y="3830771"/>
                <a:ext cx="302278" cy="124889"/>
                <a:chOff x="3952949" y="2641232"/>
                <a:chExt cx="307940" cy="127228"/>
              </a:xfrm>
              <a:grpFill/>
            </p:grpSpPr>
            <p:sp>
              <p:nvSpPr>
                <p:cNvPr id="791" name="Rectangle 790">
                  <a:extLst>
                    <a:ext uri="{FF2B5EF4-FFF2-40B4-BE49-F238E27FC236}">
                      <a16:creationId xmlns:a16="http://schemas.microsoft.com/office/drawing/2014/main" id="{40F94B35-A2F8-4819-A017-57BD51E31CAF}"/>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792" name="Freeform: Shape 791">
                  <a:extLst>
                    <a:ext uri="{FF2B5EF4-FFF2-40B4-BE49-F238E27FC236}">
                      <a16:creationId xmlns:a16="http://schemas.microsoft.com/office/drawing/2014/main" id="{28D9309F-4FBE-43CD-B915-7CD366CBCDA6}"/>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794" name="Freeform: Shape 793">
                  <a:extLst>
                    <a:ext uri="{FF2B5EF4-FFF2-40B4-BE49-F238E27FC236}">
                      <a16:creationId xmlns:a16="http://schemas.microsoft.com/office/drawing/2014/main" id="{EC112ADF-3DD6-44F1-959A-13FC9786A518}"/>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795" name="Freeform: Shape 794">
                  <a:extLst>
                    <a:ext uri="{FF2B5EF4-FFF2-40B4-BE49-F238E27FC236}">
                      <a16:creationId xmlns:a16="http://schemas.microsoft.com/office/drawing/2014/main" id="{DD2C5068-6CEC-4156-980E-F762553EA684}"/>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grpSp>
      <p:grpSp>
        <p:nvGrpSpPr>
          <p:cNvPr id="811" name="Group 810">
            <a:extLst>
              <a:ext uri="{FF2B5EF4-FFF2-40B4-BE49-F238E27FC236}">
                <a16:creationId xmlns:a16="http://schemas.microsoft.com/office/drawing/2014/main" id="{F0513C78-7B7A-4827-AAE2-2E3821ED103B}"/>
              </a:ext>
            </a:extLst>
          </p:cNvPr>
          <p:cNvGrpSpPr/>
          <p:nvPr/>
        </p:nvGrpSpPr>
        <p:grpSpPr>
          <a:xfrm flipH="1">
            <a:off x="4871331" y="3049505"/>
            <a:ext cx="328960" cy="197595"/>
            <a:chOff x="1003302" y="1140739"/>
            <a:chExt cx="422879" cy="243562"/>
          </a:xfrm>
          <a:solidFill>
            <a:schemeClr val="accent1"/>
          </a:solidFill>
        </p:grpSpPr>
        <p:sp>
          <p:nvSpPr>
            <p:cNvPr id="817" name="Rectangle 816">
              <a:extLst>
                <a:ext uri="{FF2B5EF4-FFF2-40B4-BE49-F238E27FC236}">
                  <a16:creationId xmlns:a16="http://schemas.microsoft.com/office/drawing/2014/main" id="{70D97140-2DC0-4C7B-83C3-2710CC848F5C}"/>
                </a:ext>
              </a:extLst>
            </p:cNvPr>
            <p:cNvSpPr/>
            <p:nvPr/>
          </p:nvSpPr>
          <p:spPr>
            <a:xfrm>
              <a:off x="1003302" y="1181102"/>
              <a:ext cx="422879"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18" name="Freeform: Shape 817">
              <a:extLst>
                <a:ext uri="{FF2B5EF4-FFF2-40B4-BE49-F238E27FC236}">
                  <a16:creationId xmlns:a16="http://schemas.microsoft.com/office/drawing/2014/main" id="{8A11EFDD-D1DF-4703-9510-0362850CE971}"/>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19" name="Freeform: Shape 818">
              <a:extLst>
                <a:ext uri="{FF2B5EF4-FFF2-40B4-BE49-F238E27FC236}">
                  <a16:creationId xmlns:a16="http://schemas.microsoft.com/office/drawing/2014/main" id="{8250E69E-9D6F-4E2E-A190-F17DE9248CC5}"/>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820" name="Group 819">
            <a:extLst>
              <a:ext uri="{FF2B5EF4-FFF2-40B4-BE49-F238E27FC236}">
                <a16:creationId xmlns:a16="http://schemas.microsoft.com/office/drawing/2014/main" id="{7A2F33CB-D037-4355-8E1A-85B382E70B5C}"/>
              </a:ext>
            </a:extLst>
          </p:cNvPr>
          <p:cNvGrpSpPr/>
          <p:nvPr/>
        </p:nvGrpSpPr>
        <p:grpSpPr>
          <a:xfrm flipH="1">
            <a:off x="4879731" y="2713931"/>
            <a:ext cx="159142" cy="197595"/>
            <a:chOff x="1221603" y="1140739"/>
            <a:chExt cx="204578" cy="243562"/>
          </a:xfrm>
          <a:solidFill>
            <a:schemeClr val="accent2"/>
          </a:solidFill>
        </p:grpSpPr>
        <p:sp>
          <p:nvSpPr>
            <p:cNvPr id="835" name="Rectangle 834">
              <a:extLst>
                <a:ext uri="{FF2B5EF4-FFF2-40B4-BE49-F238E27FC236}">
                  <a16:creationId xmlns:a16="http://schemas.microsoft.com/office/drawing/2014/main" id="{A0B8018B-A6C8-4BB8-B5CE-10D1366C5273}"/>
                </a:ext>
              </a:extLst>
            </p:cNvPr>
            <p:cNvSpPr/>
            <p:nvPr/>
          </p:nvSpPr>
          <p:spPr>
            <a:xfrm>
              <a:off x="1221603" y="1181102"/>
              <a:ext cx="204578"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36" name="Freeform: Shape 835">
              <a:extLst>
                <a:ext uri="{FF2B5EF4-FFF2-40B4-BE49-F238E27FC236}">
                  <a16:creationId xmlns:a16="http://schemas.microsoft.com/office/drawing/2014/main" id="{A50D0455-FD9D-45BA-8C6F-87C9C3FE7B0F}"/>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837" name="Group 836">
            <a:extLst>
              <a:ext uri="{FF2B5EF4-FFF2-40B4-BE49-F238E27FC236}">
                <a16:creationId xmlns:a16="http://schemas.microsoft.com/office/drawing/2014/main" id="{45A6ED3B-659B-4E3B-B4BE-1CD0348BE85E}"/>
              </a:ext>
            </a:extLst>
          </p:cNvPr>
          <p:cNvGrpSpPr/>
          <p:nvPr/>
        </p:nvGrpSpPr>
        <p:grpSpPr>
          <a:xfrm flipH="1">
            <a:off x="5358400" y="3376835"/>
            <a:ext cx="483645" cy="199822"/>
            <a:chOff x="3952949" y="2641232"/>
            <a:chExt cx="307940" cy="127228"/>
          </a:xfrm>
          <a:solidFill>
            <a:schemeClr val="accent2"/>
          </a:solidFill>
        </p:grpSpPr>
        <p:sp>
          <p:nvSpPr>
            <p:cNvPr id="893" name="Rectangle 892">
              <a:extLst>
                <a:ext uri="{FF2B5EF4-FFF2-40B4-BE49-F238E27FC236}">
                  <a16:creationId xmlns:a16="http://schemas.microsoft.com/office/drawing/2014/main" id="{D1C4DFA7-6050-4F96-A165-9B5A16D5E0E0}"/>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94" name="Freeform: Shape 893">
              <a:extLst>
                <a:ext uri="{FF2B5EF4-FFF2-40B4-BE49-F238E27FC236}">
                  <a16:creationId xmlns:a16="http://schemas.microsoft.com/office/drawing/2014/main" id="{FE061FE4-EE48-4E5C-A199-67786C2DEAC9}"/>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95" name="Freeform: Shape 894">
              <a:extLst>
                <a:ext uri="{FF2B5EF4-FFF2-40B4-BE49-F238E27FC236}">
                  <a16:creationId xmlns:a16="http://schemas.microsoft.com/office/drawing/2014/main" id="{3B35CF27-C63D-4B7B-B535-4C3395D208AA}"/>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96" name="Freeform: Shape 895">
              <a:extLst>
                <a:ext uri="{FF2B5EF4-FFF2-40B4-BE49-F238E27FC236}">
                  <a16:creationId xmlns:a16="http://schemas.microsoft.com/office/drawing/2014/main" id="{6A635F8B-711B-4623-8ED2-303D9E7F161A}"/>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897" name="Group 896">
            <a:extLst>
              <a:ext uri="{FF2B5EF4-FFF2-40B4-BE49-F238E27FC236}">
                <a16:creationId xmlns:a16="http://schemas.microsoft.com/office/drawing/2014/main" id="{315C3494-F48D-42C0-93C5-7C1C73DBD61E}"/>
              </a:ext>
            </a:extLst>
          </p:cNvPr>
          <p:cNvGrpSpPr/>
          <p:nvPr/>
        </p:nvGrpSpPr>
        <p:grpSpPr>
          <a:xfrm flipH="1">
            <a:off x="5358400" y="3211304"/>
            <a:ext cx="483645" cy="199822"/>
            <a:chOff x="3952949" y="2641232"/>
            <a:chExt cx="307940" cy="127228"/>
          </a:xfrm>
          <a:solidFill>
            <a:schemeClr val="accent2"/>
          </a:solidFill>
        </p:grpSpPr>
        <p:sp>
          <p:nvSpPr>
            <p:cNvPr id="898" name="Rectangle 897">
              <a:extLst>
                <a:ext uri="{FF2B5EF4-FFF2-40B4-BE49-F238E27FC236}">
                  <a16:creationId xmlns:a16="http://schemas.microsoft.com/office/drawing/2014/main" id="{D4011FF2-A1F0-4D8B-8E76-EB38009F54CD}"/>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899" name="Freeform: Shape 898">
              <a:extLst>
                <a:ext uri="{FF2B5EF4-FFF2-40B4-BE49-F238E27FC236}">
                  <a16:creationId xmlns:a16="http://schemas.microsoft.com/office/drawing/2014/main" id="{73246CEC-876C-49F9-889E-B9B97B98ED62}"/>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00" name="Freeform: Shape 899">
              <a:extLst>
                <a:ext uri="{FF2B5EF4-FFF2-40B4-BE49-F238E27FC236}">
                  <a16:creationId xmlns:a16="http://schemas.microsoft.com/office/drawing/2014/main" id="{2ED73CE6-431F-4E5E-97D4-D606A255F43A}"/>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01" name="Freeform: Shape 900">
              <a:extLst>
                <a:ext uri="{FF2B5EF4-FFF2-40B4-BE49-F238E27FC236}">
                  <a16:creationId xmlns:a16="http://schemas.microsoft.com/office/drawing/2014/main" id="{9A8B078C-32EF-40CF-9966-1CEC75893768}"/>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902" name="Group 901">
            <a:extLst>
              <a:ext uri="{FF2B5EF4-FFF2-40B4-BE49-F238E27FC236}">
                <a16:creationId xmlns:a16="http://schemas.microsoft.com/office/drawing/2014/main" id="{0E88308F-BE81-4A83-A783-04CF48BB8C00}"/>
              </a:ext>
            </a:extLst>
          </p:cNvPr>
          <p:cNvGrpSpPr/>
          <p:nvPr/>
        </p:nvGrpSpPr>
        <p:grpSpPr>
          <a:xfrm flipH="1">
            <a:off x="5197256" y="3043881"/>
            <a:ext cx="483645" cy="199822"/>
            <a:chOff x="3952949" y="2641232"/>
            <a:chExt cx="307940" cy="127228"/>
          </a:xfrm>
          <a:solidFill>
            <a:schemeClr val="accent2"/>
          </a:solidFill>
        </p:grpSpPr>
        <p:sp>
          <p:nvSpPr>
            <p:cNvPr id="903" name="Rectangle 902">
              <a:extLst>
                <a:ext uri="{FF2B5EF4-FFF2-40B4-BE49-F238E27FC236}">
                  <a16:creationId xmlns:a16="http://schemas.microsoft.com/office/drawing/2014/main" id="{D3F8A075-4E4C-4D9D-BEE3-3902ABAB9243}"/>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04" name="Freeform: Shape 903">
              <a:extLst>
                <a:ext uri="{FF2B5EF4-FFF2-40B4-BE49-F238E27FC236}">
                  <a16:creationId xmlns:a16="http://schemas.microsoft.com/office/drawing/2014/main" id="{896E2CFA-7AB3-47EE-A04A-455217BC184F}"/>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05" name="Freeform: Shape 904">
              <a:extLst>
                <a:ext uri="{FF2B5EF4-FFF2-40B4-BE49-F238E27FC236}">
                  <a16:creationId xmlns:a16="http://schemas.microsoft.com/office/drawing/2014/main" id="{088F4698-AB1D-45E7-B6BE-A11D2D0B6D90}"/>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06" name="Freeform: Shape 905">
              <a:extLst>
                <a:ext uri="{FF2B5EF4-FFF2-40B4-BE49-F238E27FC236}">
                  <a16:creationId xmlns:a16="http://schemas.microsoft.com/office/drawing/2014/main" id="{BEF1044E-7748-45C7-9D0D-B8163CD309F6}"/>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907" name="Group 906">
            <a:extLst>
              <a:ext uri="{FF2B5EF4-FFF2-40B4-BE49-F238E27FC236}">
                <a16:creationId xmlns:a16="http://schemas.microsoft.com/office/drawing/2014/main" id="{F9B01A1B-55DE-46C2-9673-F4D2A4E75627}"/>
              </a:ext>
            </a:extLst>
          </p:cNvPr>
          <p:cNvGrpSpPr/>
          <p:nvPr/>
        </p:nvGrpSpPr>
        <p:grpSpPr>
          <a:xfrm flipH="1">
            <a:off x="5197256" y="2877752"/>
            <a:ext cx="483645" cy="199822"/>
            <a:chOff x="3952949" y="2641232"/>
            <a:chExt cx="307940" cy="127228"/>
          </a:xfrm>
          <a:solidFill>
            <a:schemeClr val="accent2"/>
          </a:solidFill>
        </p:grpSpPr>
        <p:sp>
          <p:nvSpPr>
            <p:cNvPr id="908" name="Rectangle 907">
              <a:extLst>
                <a:ext uri="{FF2B5EF4-FFF2-40B4-BE49-F238E27FC236}">
                  <a16:creationId xmlns:a16="http://schemas.microsoft.com/office/drawing/2014/main" id="{FCFCEAE5-180C-457B-8CA3-BF510A52CEED}"/>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909" name="Freeform: Shape 908">
              <a:extLst>
                <a:ext uri="{FF2B5EF4-FFF2-40B4-BE49-F238E27FC236}">
                  <a16:creationId xmlns:a16="http://schemas.microsoft.com/office/drawing/2014/main" id="{2F1471E3-8FE6-43BB-ACD8-DA84AE2E8C14}"/>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910" name="Freeform: Shape 909">
              <a:extLst>
                <a:ext uri="{FF2B5EF4-FFF2-40B4-BE49-F238E27FC236}">
                  <a16:creationId xmlns:a16="http://schemas.microsoft.com/office/drawing/2014/main" id="{E387750C-5B34-4205-B516-7B7BAEA96C6C}"/>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911" name="Freeform: Shape 910">
              <a:extLst>
                <a:ext uri="{FF2B5EF4-FFF2-40B4-BE49-F238E27FC236}">
                  <a16:creationId xmlns:a16="http://schemas.microsoft.com/office/drawing/2014/main" id="{42CDA6D4-259E-40A8-B04D-891146027037}"/>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912" name="Group 911">
            <a:extLst>
              <a:ext uri="{FF2B5EF4-FFF2-40B4-BE49-F238E27FC236}">
                <a16:creationId xmlns:a16="http://schemas.microsoft.com/office/drawing/2014/main" id="{7DB577A6-A1D0-4624-80D4-7643FD822347}"/>
              </a:ext>
            </a:extLst>
          </p:cNvPr>
          <p:cNvGrpSpPr/>
          <p:nvPr/>
        </p:nvGrpSpPr>
        <p:grpSpPr>
          <a:xfrm flipH="1">
            <a:off x="5038091" y="2711704"/>
            <a:ext cx="483645" cy="199822"/>
            <a:chOff x="3952949" y="2641232"/>
            <a:chExt cx="307940" cy="127228"/>
          </a:xfrm>
          <a:solidFill>
            <a:schemeClr val="accent2"/>
          </a:solidFill>
        </p:grpSpPr>
        <p:sp>
          <p:nvSpPr>
            <p:cNvPr id="913" name="Rectangle 912">
              <a:extLst>
                <a:ext uri="{FF2B5EF4-FFF2-40B4-BE49-F238E27FC236}">
                  <a16:creationId xmlns:a16="http://schemas.microsoft.com/office/drawing/2014/main" id="{8F4C6991-D028-448A-8EDC-AC291C1FDF26}"/>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14" name="Freeform: Shape 913">
              <a:extLst>
                <a:ext uri="{FF2B5EF4-FFF2-40B4-BE49-F238E27FC236}">
                  <a16:creationId xmlns:a16="http://schemas.microsoft.com/office/drawing/2014/main" id="{1C8D8D56-34F2-4504-A668-1E3565D92996}"/>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15" name="Freeform: Shape 914">
              <a:extLst>
                <a:ext uri="{FF2B5EF4-FFF2-40B4-BE49-F238E27FC236}">
                  <a16:creationId xmlns:a16="http://schemas.microsoft.com/office/drawing/2014/main" id="{060323D5-160C-460C-9345-632451870673}"/>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16" name="Freeform: Shape 915">
              <a:extLst>
                <a:ext uri="{FF2B5EF4-FFF2-40B4-BE49-F238E27FC236}">
                  <a16:creationId xmlns:a16="http://schemas.microsoft.com/office/drawing/2014/main" id="{BE7005B7-100B-4B92-8CB6-F1FDD5031B13}"/>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917" name="Group 916">
            <a:extLst>
              <a:ext uri="{FF2B5EF4-FFF2-40B4-BE49-F238E27FC236}">
                <a16:creationId xmlns:a16="http://schemas.microsoft.com/office/drawing/2014/main" id="{B720024F-BFDD-4AF7-922A-5C598CB9B642}"/>
              </a:ext>
            </a:extLst>
          </p:cNvPr>
          <p:cNvGrpSpPr/>
          <p:nvPr/>
        </p:nvGrpSpPr>
        <p:grpSpPr>
          <a:xfrm flipH="1">
            <a:off x="5038312" y="2546273"/>
            <a:ext cx="483645" cy="199822"/>
            <a:chOff x="3952949" y="2641232"/>
            <a:chExt cx="307940" cy="127228"/>
          </a:xfrm>
          <a:solidFill>
            <a:schemeClr val="accent2"/>
          </a:solidFill>
        </p:grpSpPr>
        <p:sp>
          <p:nvSpPr>
            <p:cNvPr id="918" name="Rectangle 917">
              <a:extLst>
                <a:ext uri="{FF2B5EF4-FFF2-40B4-BE49-F238E27FC236}">
                  <a16:creationId xmlns:a16="http://schemas.microsoft.com/office/drawing/2014/main" id="{65FC49FE-C2D4-49EA-9A89-E5B55798DE6F}"/>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19" name="Freeform: Shape 918">
              <a:extLst>
                <a:ext uri="{FF2B5EF4-FFF2-40B4-BE49-F238E27FC236}">
                  <a16:creationId xmlns:a16="http://schemas.microsoft.com/office/drawing/2014/main" id="{BF15A898-DA7E-4F4D-9C4D-4C42E8F160E0}"/>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20" name="Freeform: Shape 919">
              <a:extLst>
                <a:ext uri="{FF2B5EF4-FFF2-40B4-BE49-F238E27FC236}">
                  <a16:creationId xmlns:a16="http://schemas.microsoft.com/office/drawing/2014/main" id="{D34C8E74-5A1F-4770-92B2-0F61B74216AA}"/>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21" name="Freeform: Shape 920">
              <a:extLst>
                <a:ext uri="{FF2B5EF4-FFF2-40B4-BE49-F238E27FC236}">
                  <a16:creationId xmlns:a16="http://schemas.microsoft.com/office/drawing/2014/main" id="{A838E99C-6B9C-43D1-8F26-C109D6A826F2}"/>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922" name="Group 921">
            <a:extLst>
              <a:ext uri="{FF2B5EF4-FFF2-40B4-BE49-F238E27FC236}">
                <a16:creationId xmlns:a16="http://schemas.microsoft.com/office/drawing/2014/main" id="{B7D4AF31-115B-48BF-9FF0-E161CCCB78C4}"/>
              </a:ext>
            </a:extLst>
          </p:cNvPr>
          <p:cNvGrpSpPr/>
          <p:nvPr/>
        </p:nvGrpSpPr>
        <p:grpSpPr>
          <a:xfrm>
            <a:off x="4037924" y="3045795"/>
            <a:ext cx="328960" cy="197595"/>
            <a:chOff x="1003302" y="1140739"/>
            <a:chExt cx="422879" cy="243562"/>
          </a:xfrm>
          <a:solidFill>
            <a:schemeClr val="accent1"/>
          </a:solidFill>
        </p:grpSpPr>
        <p:sp>
          <p:nvSpPr>
            <p:cNvPr id="923" name="Rectangle 922">
              <a:extLst>
                <a:ext uri="{FF2B5EF4-FFF2-40B4-BE49-F238E27FC236}">
                  <a16:creationId xmlns:a16="http://schemas.microsoft.com/office/drawing/2014/main" id="{9439405E-8C0C-4DCB-8C2F-EAED7CBE8DFE}"/>
                </a:ext>
              </a:extLst>
            </p:cNvPr>
            <p:cNvSpPr/>
            <p:nvPr/>
          </p:nvSpPr>
          <p:spPr>
            <a:xfrm>
              <a:off x="1003302" y="1181102"/>
              <a:ext cx="422879"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24" name="Freeform: Shape 923">
              <a:extLst>
                <a:ext uri="{FF2B5EF4-FFF2-40B4-BE49-F238E27FC236}">
                  <a16:creationId xmlns:a16="http://schemas.microsoft.com/office/drawing/2014/main" id="{738A1522-D2BB-446F-99A1-1DBBA1533CFD}"/>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25" name="Freeform: Shape 924">
              <a:extLst>
                <a:ext uri="{FF2B5EF4-FFF2-40B4-BE49-F238E27FC236}">
                  <a16:creationId xmlns:a16="http://schemas.microsoft.com/office/drawing/2014/main" id="{6C4170C9-A3C7-4FC3-A4CD-25FC31B4B94D}"/>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926" name="Group 925">
            <a:extLst>
              <a:ext uri="{FF2B5EF4-FFF2-40B4-BE49-F238E27FC236}">
                <a16:creationId xmlns:a16="http://schemas.microsoft.com/office/drawing/2014/main" id="{A16A4E0C-10D4-4143-B826-910B0873A9F1}"/>
              </a:ext>
            </a:extLst>
          </p:cNvPr>
          <p:cNvGrpSpPr/>
          <p:nvPr/>
        </p:nvGrpSpPr>
        <p:grpSpPr>
          <a:xfrm>
            <a:off x="4036070" y="2881262"/>
            <a:ext cx="328960" cy="197595"/>
            <a:chOff x="1003302" y="1140739"/>
            <a:chExt cx="422879" cy="243562"/>
          </a:xfrm>
          <a:solidFill>
            <a:schemeClr val="accent1"/>
          </a:solidFill>
        </p:grpSpPr>
        <p:sp>
          <p:nvSpPr>
            <p:cNvPr id="927" name="Rectangle 926">
              <a:extLst>
                <a:ext uri="{FF2B5EF4-FFF2-40B4-BE49-F238E27FC236}">
                  <a16:creationId xmlns:a16="http://schemas.microsoft.com/office/drawing/2014/main" id="{387EACD6-BB24-4004-8C72-FD9452E80E69}"/>
                </a:ext>
              </a:extLst>
            </p:cNvPr>
            <p:cNvSpPr/>
            <p:nvPr/>
          </p:nvSpPr>
          <p:spPr>
            <a:xfrm>
              <a:off x="1003302" y="1181102"/>
              <a:ext cx="422879"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28" name="Freeform: Shape 927">
              <a:extLst>
                <a:ext uri="{FF2B5EF4-FFF2-40B4-BE49-F238E27FC236}">
                  <a16:creationId xmlns:a16="http://schemas.microsoft.com/office/drawing/2014/main" id="{56D53179-F70F-4F44-A90E-DB1B593146FF}"/>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29" name="Freeform: Shape 928">
              <a:extLst>
                <a:ext uri="{FF2B5EF4-FFF2-40B4-BE49-F238E27FC236}">
                  <a16:creationId xmlns:a16="http://schemas.microsoft.com/office/drawing/2014/main" id="{D7E4B284-23F4-4E17-A1EE-0C52B27CFDD3}"/>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930" name="Group 929">
            <a:extLst>
              <a:ext uri="{FF2B5EF4-FFF2-40B4-BE49-F238E27FC236}">
                <a16:creationId xmlns:a16="http://schemas.microsoft.com/office/drawing/2014/main" id="{F87154A8-7E6F-4B01-AE1F-2058ECBD5589}"/>
              </a:ext>
            </a:extLst>
          </p:cNvPr>
          <p:cNvGrpSpPr/>
          <p:nvPr/>
        </p:nvGrpSpPr>
        <p:grpSpPr>
          <a:xfrm flipH="1">
            <a:off x="4868523" y="2880555"/>
            <a:ext cx="328960" cy="197595"/>
            <a:chOff x="1003302" y="1140739"/>
            <a:chExt cx="422879" cy="243562"/>
          </a:xfrm>
          <a:solidFill>
            <a:schemeClr val="accent2"/>
          </a:solidFill>
        </p:grpSpPr>
        <p:sp>
          <p:nvSpPr>
            <p:cNvPr id="931" name="Rectangle 930">
              <a:extLst>
                <a:ext uri="{FF2B5EF4-FFF2-40B4-BE49-F238E27FC236}">
                  <a16:creationId xmlns:a16="http://schemas.microsoft.com/office/drawing/2014/main" id="{EFCFFF01-6A40-479C-AEC6-426FDD1335CC}"/>
                </a:ext>
              </a:extLst>
            </p:cNvPr>
            <p:cNvSpPr/>
            <p:nvPr/>
          </p:nvSpPr>
          <p:spPr>
            <a:xfrm>
              <a:off x="1003302" y="1181102"/>
              <a:ext cx="422879"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32" name="Freeform: Shape 931">
              <a:extLst>
                <a:ext uri="{FF2B5EF4-FFF2-40B4-BE49-F238E27FC236}">
                  <a16:creationId xmlns:a16="http://schemas.microsoft.com/office/drawing/2014/main" id="{08CC9677-1087-4B04-9524-5CC919C5BFB5}"/>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33" name="Freeform: Shape 932">
              <a:extLst>
                <a:ext uri="{FF2B5EF4-FFF2-40B4-BE49-F238E27FC236}">
                  <a16:creationId xmlns:a16="http://schemas.microsoft.com/office/drawing/2014/main" id="{FE635E98-A43F-471D-8451-3BC0CE8A6071}"/>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934" name="Group 933">
            <a:extLst>
              <a:ext uri="{FF2B5EF4-FFF2-40B4-BE49-F238E27FC236}">
                <a16:creationId xmlns:a16="http://schemas.microsoft.com/office/drawing/2014/main" id="{0A49FAC6-6227-4FFC-9FFB-3F1159F2EB1C}"/>
              </a:ext>
            </a:extLst>
          </p:cNvPr>
          <p:cNvGrpSpPr/>
          <p:nvPr/>
        </p:nvGrpSpPr>
        <p:grpSpPr>
          <a:xfrm>
            <a:off x="4206765" y="2713931"/>
            <a:ext cx="159142" cy="197595"/>
            <a:chOff x="1221603" y="1140739"/>
            <a:chExt cx="204578" cy="243562"/>
          </a:xfrm>
          <a:solidFill>
            <a:schemeClr val="accent1"/>
          </a:solidFill>
        </p:grpSpPr>
        <p:sp>
          <p:nvSpPr>
            <p:cNvPr id="935" name="Rectangle 934">
              <a:extLst>
                <a:ext uri="{FF2B5EF4-FFF2-40B4-BE49-F238E27FC236}">
                  <a16:creationId xmlns:a16="http://schemas.microsoft.com/office/drawing/2014/main" id="{DD2A2E46-3681-4281-85D3-50C746E27C66}"/>
                </a:ext>
              </a:extLst>
            </p:cNvPr>
            <p:cNvSpPr/>
            <p:nvPr/>
          </p:nvSpPr>
          <p:spPr>
            <a:xfrm>
              <a:off x="1221603" y="1181102"/>
              <a:ext cx="204578"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36" name="Freeform: Shape 935">
              <a:extLst>
                <a:ext uri="{FF2B5EF4-FFF2-40B4-BE49-F238E27FC236}">
                  <a16:creationId xmlns:a16="http://schemas.microsoft.com/office/drawing/2014/main" id="{4E55257A-BD9D-4875-8F20-9C0EFCC68791}"/>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937" name="Group 936">
            <a:extLst>
              <a:ext uri="{FF2B5EF4-FFF2-40B4-BE49-F238E27FC236}">
                <a16:creationId xmlns:a16="http://schemas.microsoft.com/office/drawing/2014/main" id="{6B4DDCE3-2AEF-4EAC-A2DF-B7BCF48C5EED}"/>
              </a:ext>
            </a:extLst>
          </p:cNvPr>
          <p:cNvGrpSpPr/>
          <p:nvPr/>
        </p:nvGrpSpPr>
        <p:grpSpPr>
          <a:xfrm>
            <a:off x="4205110" y="2548500"/>
            <a:ext cx="159142" cy="197595"/>
            <a:chOff x="1221603" y="1140739"/>
            <a:chExt cx="204578" cy="243562"/>
          </a:xfrm>
          <a:solidFill>
            <a:schemeClr val="accent1"/>
          </a:solidFill>
        </p:grpSpPr>
        <p:sp>
          <p:nvSpPr>
            <p:cNvPr id="938" name="Rectangle 937">
              <a:extLst>
                <a:ext uri="{FF2B5EF4-FFF2-40B4-BE49-F238E27FC236}">
                  <a16:creationId xmlns:a16="http://schemas.microsoft.com/office/drawing/2014/main" id="{8966D864-FF0C-4449-8052-3B743CEC56DE}"/>
                </a:ext>
              </a:extLst>
            </p:cNvPr>
            <p:cNvSpPr/>
            <p:nvPr/>
          </p:nvSpPr>
          <p:spPr>
            <a:xfrm>
              <a:off x="1221603" y="1181102"/>
              <a:ext cx="204578"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39" name="Freeform: Shape 938">
              <a:extLst>
                <a:ext uri="{FF2B5EF4-FFF2-40B4-BE49-F238E27FC236}">
                  <a16:creationId xmlns:a16="http://schemas.microsoft.com/office/drawing/2014/main" id="{B616F270-2478-4918-A77E-2560263C01B4}"/>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940" name="Group 939">
            <a:extLst>
              <a:ext uri="{FF2B5EF4-FFF2-40B4-BE49-F238E27FC236}">
                <a16:creationId xmlns:a16="http://schemas.microsoft.com/office/drawing/2014/main" id="{53439B9E-F087-457B-B509-F11104696C86}"/>
              </a:ext>
            </a:extLst>
          </p:cNvPr>
          <p:cNvGrpSpPr/>
          <p:nvPr/>
        </p:nvGrpSpPr>
        <p:grpSpPr>
          <a:xfrm>
            <a:off x="3403592" y="3376835"/>
            <a:ext cx="483645" cy="199822"/>
            <a:chOff x="3952949" y="2641232"/>
            <a:chExt cx="307940" cy="127228"/>
          </a:xfrm>
          <a:solidFill>
            <a:schemeClr val="accent1"/>
          </a:solidFill>
        </p:grpSpPr>
        <p:sp>
          <p:nvSpPr>
            <p:cNvPr id="941" name="Rectangle 940">
              <a:extLst>
                <a:ext uri="{FF2B5EF4-FFF2-40B4-BE49-F238E27FC236}">
                  <a16:creationId xmlns:a16="http://schemas.microsoft.com/office/drawing/2014/main" id="{A8B14DAC-D0C4-4C15-BE5F-CDE292DF995A}"/>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42" name="Freeform: Shape 941">
              <a:extLst>
                <a:ext uri="{FF2B5EF4-FFF2-40B4-BE49-F238E27FC236}">
                  <a16:creationId xmlns:a16="http://schemas.microsoft.com/office/drawing/2014/main" id="{1B648492-ED98-48DD-86C3-52D03D3BFC48}"/>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43" name="Freeform: Shape 942">
              <a:extLst>
                <a:ext uri="{FF2B5EF4-FFF2-40B4-BE49-F238E27FC236}">
                  <a16:creationId xmlns:a16="http://schemas.microsoft.com/office/drawing/2014/main" id="{A24CC5CC-CE60-46D0-8649-17EDA0398DFB}"/>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44" name="Freeform: Shape 943">
              <a:extLst>
                <a:ext uri="{FF2B5EF4-FFF2-40B4-BE49-F238E27FC236}">
                  <a16:creationId xmlns:a16="http://schemas.microsoft.com/office/drawing/2014/main" id="{EE2DFFDE-A80B-44DE-A2E1-0E8B177CF9FF}"/>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945" name="Group 944">
            <a:extLst>
              <a:ext uri="{FF2B5EF4-FFF2-40B4-BE49-F238E27FC236}">
                <a16:creationId xmlns:a16="http://schemas.microsoft.com/office/drawing/2014/main" id="{FE1D4C64-D977-4FAB-8258-E6615F196E70}"/>
              </a:ext>
            </a:extLst>
          </p:cNvPr>
          <p:cNvGrpSpPr/>
          <p:nvPr/>
        </p:nvGrpSpPr>
        <p:grpSpPr>
          <a:xfrm>
            <a:off x="3403592" y="3211304"/>
            <a:ext cx="483645" cy="199822"/>
            <a:chOff x="3952949" y="2641232"/>
            <a:chExt cx="307940" cy="127228"/>
          </a:xfrm>
          <a:solidFill>
            <a:schemeClr val="accent1"/>
          </a:solidFill>
        </p:grpSpPr>
        <p:sp>
          <p:nvSpPr>
            <p:cNvPr id="946" name="Rectangle 945">
              <a:extLst>
                <a:ext uri="{FF2B5EF4-FFF2-40B4-BE49-F238E27FC236}">
                  <a16:creationId xmlns:a16="http://schemas.microsoft.com/office/drawing/2014/main" id="{1B965A56-46E1-429A-B1B8-AFFAA55B53A8}"/>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47" name="Freeform: Shape 946">
              <a:extLst>
                <a:ext uri="{FF2B5EF4-FFF2-40B4-BE49-F238E27FC236}">
                  <a16:creationId xmlns:a16="http://schemas.microsoft.com/office/drawing/2014/main" id="{4B8AB389-F508-4CC7-8DA2-08F9E016EAF7}"/>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48" name="Freeform: Shape 947">
              <a:extLst>
                <a:ext uri="{FF2B5EF4-FFF2-40B4-BE49-F238E27FC236}">
                  <a16:creationId xmlns:a16="http://schemas.microsoft.com/office/drawing/2014/main" id="{69874EAF-8AE8-4F25-916C-E6E43F82B936}"/>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49" name="Freeform: Shape 948">
              <a:extLst>
                <a:ext uri="{FF2B5EF4-FFF2-40B4-BE49-F238E27FC236}">
                  <a16:creationId xmlns:a16="http://schemas.microsoft.com/office/drawing/2014/main" id="{BD0E2AB5-D33E-4601-8EBC-422327C47270}"/>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950" name="Group 949">
            <a:extLst>
              <a:ext uri="{FF2B5EF4-FFF2-40B4-BE49-F238E27FC236}">
                <a16:creationId xmlns:a16="http://schemas.microsoft.com/office/drawing/2014/main" id="{FCBA0088-1E7C-4FBE-B933-B616571D9CB9}"/>
              </a:ext>
            </a:extLst>
          </p:cNvPr>
          <p:cNvGrpSpPr/>
          <p:nvPr/>
        </p:nvGrpSpPr>
        <p:grpSpPr>
          <a:xfrm>
            <a:off x="3564736" y="3043881"/>
            <a:ext cx="483645" cy="199822"/>
            <a:chOff x="3952949" y="2641232"/>
            <a:chExt cx="307940" cy="127228"/>
          </a:xfrm>
          <a:solidFill>
            <a:schemeClr val="accent1"/>
          </a:solidFill>
        </p:grpSpPr>
        <p:sp>
          <p:nvSpPr>
            <p:cNvPr id="951" name="Rectangle 950">
              <a:extLst>
                <a:ext uri="{FF2B5EF4-FFF2-40B4-BE49-F238E27FC236}">
                  <a16:creationId xmlns:a16="http://schemas.microsoft.com/office/drawing/2014/main" id="{0F0D414E-8548-430C-BF07-E4686A7473BE}"/>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52" name="Freeform: Shape 951">
              <a:extLst>
                <a:ext uri="{FF2B5EF4-FFF2-40B4-BE49-F238E27FC236}">
                  <a16:creationId xmlns:a16="http://schemas.microsoft.com/office/drawing/2014/main" id="{313F9682-1FEF-487A-8F4C-A874957E3C6D}"/>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53" name="Freeform: Shape 952">
              <a:extLst>
                <a:ext uri="{FF2B5EF4-FFF2-40B4-BE49-F238E27FC236}">
                  <a16:creationId xmlns:a16="http://schemas.microsoft.com/office/drawing/2014/main" id="{C44316B3-3BF4-46FA-866D-A06E688CBDE8}"/>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54" name="Freeform: Shape 953">
              <a:extLst>
                <a:ext uri="{FF2B5EF4-FFF2-40B4-BE49-F238E27FC236}">
                  <a16:creationId xmlns:a16="http://schemas.microsoft.com/office/drawing/2014/main" id="{1493640F-D1D0-4913-9BE7-550F9C87D56F}"/>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955" name="Group 954">
            <a:extLst>
              <a:ext uri="{FF2B5EF4-FFF2-40B4-BE49-F238E27FC236}">
                <a16:creationId xmlns:a16="http://schemas.microsoft.com/office/drawing/2014/main" id="{B0008DC9-B582-439C-8A09-91662CC2560E}"/>
              </a:ext>
            </a:extLst>
          </p:cNvPr>
          <p:cNvGrpSpPr/>
          <p:nvPr/>
        </p:nvGrpSpPr>
        <p:grpSpPr>
          <a:xfrm>
            <a:off x="3564736" y="2881462"/>
            <a:ext cx="483645" cy="199822"/>
            <a:chOff x="3952949" y="2641232"/>
            <a:chExt cx="307940" cy="127228"/>
          </a:xfrm>
          <a:solidFill>
            <a:schemeClr val="accent1"/>
          </a:solidFill>
        </p:grpSpPr>
        <p:sp>
          <p:nvSpPr>
            <p:cNvPr id="956" name="Rectangle 955">
              <a:extLst>
                <a:ext uri="{FF2B5EF4-FFF2-40B4-BE49-F238E27FC236}">
                  <a16:creationId xmlns:a16="http://schemas.microsoft.com/office/drawing/2014/main" id="{64BDC0A3-1A7F-493F-8F24-EC027AB95668}"/>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57" name="Freeform: Shape 956">
              <a:extLst>
                <a:ext uri="{FF2B5EF4-FFF2-40B4-BE49-F238E27FC236}">
                  <a16:creationId xmlns:a16="http://schemas.microsoft.com/office/drawing/2014/main" id="{459195AE-4469-416E-9682-7F00F89D08EF}"/>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58" name="Freeform: Shape 957">
              <a:extLst>
                <a:ext uri="{FF2B5EF4-FFF2-40B4-BE49-F238E27FC236}">
                  <a16:creationId xmlns:a16="http://schemas.microsoft.com/office/drawing/2014/main" id="{10AD1CD8-EC53-4C79-8BC5-E8EE0AC14598}"/>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59" name="Freeform: Shape 958">
              <a:extLst>
                <a:ext uri="{FF2B5EF4-FFF2-40B4-BE49-F238E27FC236}">
                  <a16:creationId xmlns:a16="http://schemas.microsoft.com/office/drawing/2014/main" id="{E845EEEF-DD63-4AD4-BF8A-CDE6D616A02F}"/>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960" name="Group 959">
            <a:extLst>
              <a:ext uri="{FF2B5EF4-FFF2-40B4-BE49-F238E27FC236}">
                <a16:creationId xmlns:a16="http://schemas.microsoft.com/office/drawing/2014/main" id="{B1EC39E4-1323-4327-836F-E7A682E62A3F}"/>
              </a:ext>
            </a:extLst>
          </p:cNvPr>
          <p:cNvGrpSpPr/>
          <p:nvPr/>
        </p:nvGrpSpPr>
        <p:grpSpPr>
          <a:xfrm>
            <a:off x="3723900" y="2711704"/>
            <a:ext cx="483645" cy="199822"/>
            <a:chOff x="3952949" y="2641232"/>
            <a:chExt cx="307940" cy="127228"/>
          </a:xfrm>
          <a:solidFill>
            <a:schemeClr val="accent1"/>
          </a:solidFill>
        </p:grpSpPr>
        <p:sp>
          <p:nvSpPr>
            <p:cNvPr id="961" name="Rectangle 960">
              <a:extLst>
                <a:ext uri="{FF2B5EF4-FFF2-40B4-BE49-F238E27FC236}">
                  <a16:creationId xmlns:a16="http://schemas.microsoft.com/office/drawing/2014/main" id="{3861B64F-17C6-4DDE-A5BA-33D1DA6DF18D}"/>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62" name="Freeform: Shape 961">
              <a:extLst>
                <a:ext uri="{FF2B5EF4-FFF2-40B4-BE49-F238E27FC236}">
                  <a16:creationId xmlns:a16="http://schemas.microsoft.com/office/drawing/2014/main" id="{709350CD-5F1E-40EB-9C40-C62008ED9018}"/>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63" name="Freeform: Shape 962">
              <a:extLst>
                <a:ext uri="{FF2B5EF4-FFF2-40B4-BE49-F238E27FC236}">
                  <a16:creationId xmlns:a16="http://schemas.microsoft.com/office/drawing/2014/main" id="{A67EDA3C-400D-4C53-A59C-8CBC4D80DADE}"/>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64" name="Freeform: Shape 963">
              <a:extLst>
                <a:ext uri="{FF2B5EF4-FFF2-40B4-BE49-F238E27FC236}">
                  <a16:creationId xmlns:a16="http://schemas.microsoft.com/office/drawing/2014/main" id="{C1D71A5B-A4DB-45E2-81FC-B00CE12C6871}"/>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965" name="Group 964">
            <a:extLst>
              <a:ext uri="{FF2B5EF4-FFF2-40B4-BE49-F238E27FC236}">
                <a16:creationId xmlns:a16="http://schemas.microsoft.com/office/drawing/2014/main" id="{7997DAE7-0E95-49DD-8F8F-59A1F78003DC}"/>
              </a:ext>
            </a:extLst>
          </p:cNvPr>
          <p:cNvGrpSpPr/>
          <p:nvPr/>
        </p:nvGrpSpPr>
        <p:grpSpPr>
          <a:xfrm>
            <a:off x="3723680" y="2546273"/>
            <a:ext cx="483645" cy="199822"/>
            <a:chOff x="3952949" y="2641232"/>
            <a:chExt cx="307940" cy="127228"/>
          </a:xfrm>
          <a:solidFill>
            <a:schemeClr val="accent1"/>
          </a:solidFill>
        </p:grpSpPr>
        <p:sp>
          <p:nvSpPr>
            <p:cNvPr id="966" name="Rectangle 965">
              <a:extLst>
                <a:ext uri="{FF2B5EF4-FFF2-40B4-BE49-F238E27FC236}">
                  <a16:creationId xmlns:a16="http://schemas.microsoft.com/office/drawing/2014/main" id="{6BA87DD3-4DA8-471E-A46C-08AC89F40B0D}"/>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67" name="Freeform: Shape 966">
              <a:extLst>
                <a:ext uri="{FF2B5EF4-FFF2-40B4-BE49-F238E27FC236}">
                  <a16:creationId xmlns:a16="http://schemas.microsoft.com/office/drawing/2014/main" id="{C434501C-AC31-450D-A2CC-48341E9C77B7}"/>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68" name="Freeform: Shape 967">
              <a:extLst>
                <a:ext uri="{FF2B5EF4-FFF2-40B4-BE49-F238E27FC236}">
                  <a16:creationId xmlns:a16="http://schemas.microsoft.com/office/drawing/2014/main" id="{DC578F42-2A6F-4C82-B878-B5162E54006D}"/>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69" name="Freeform: Shape 968">
              <a:extLst>
                <a:ext uri="{FF2B5EF4-FFF2-40B4-BE49-F238E27FC236}">
                  <a16:creationId xmlns:a16="http://schemas.microsoft.com/office/drawing/2014/main" id="{C928805C-135E-4F6A-866A-D5618E746449}"/>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970" name="Group 969">
            <a:extLst>
              <a:ext uri="{FF2B5EF4-FFF2-40B4-BE49-F238E27FC236}">
                <a16:creationId xmlns:a16="http://schemas.microsoft.com/office/drawing/2014/main" id="{0E3CE852-B289-4CAB-9CAB-FB25AACAFCBD}"/>
              </a:ext>
            </a:extLst>
          </p:cNvPr>
          <p:cNvGrpSpPr/>
          <p:nvPr/>
        </p:nvGrpSpPr>
        <p:grpSpPr>
          <a:xfrm>
            <a:off x="3880608" y="2378012"/>
            <a:ext cx="483645" cy="199822"/>
            <a:chOff x="3952949" y="2641232"/>
            <a:chExt cx="307940" cy="127228"/>
          </a:xfrm>
          <a:solidFill>
            <a:schemeClr val="accent1"/>
          </a:solidFill>
        </p:grpSpPr>
        <p:sp>
          <p:nvSpPr>
            <p:cNvPr id="971" name="Rectangle 970">
              <a:extLst>
                <a:ext uri="{FF2B5EF4-FFF2-40B4-BE49-F238E27FC236}">
                  <a16:creationId xmlns:a16="http://schemas.microsoft.com/office/drawing/2014/main" id="{930C2E64-18AB-4092-ABD7-6B5238824FF1}"/>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72" name="Freeform: Shape 971">
              <a:extLst>
                <a:ext uri="{FF2B5EF4-FFF2-40B4-BE49-F238E27FC236}">
                  <a16:creationId xmlns:a16="http://schemas.microsoft.com/office/drawing/2014/main" id="{EA0CC891-2754-4551-AB09-0A3F51E67FF4}"/>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73" name="Freeform: Shape 972">
              <a:extLst>
                <a:ext uri="{FF2B5EF4-FFF2-40B4-BE49-F238E27FC236}">
                  <a16:creationId xmlns:a16="http://schemas.microsoft.com/office/drawing/2014/main" id="{1E95BD34-0FA4-40F9-B3FB-B64F60BD3410}"/>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74" name="Freeform: Shape 973">
              <a:extLst>
                <a:ext uri="{FF2B5EF4-FFF2-40B4-BE49-F238E27FC236}">
                  <a16:creationId xmlns:a16="http://schemas.microsoft.com/office/drawing/2014/main" id="{45E89E8F-D626-4367-8042-CCF2DCE3233D}"/>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975" name="Group 974">
            <a:extLst>
              <a:ext uri="{FF2B5EF4-FFF2-40B4-BE49-F238E27FC236}">
                <a16:creationId xmlns:a16="http://schemas.microsoft.com/office/drawing/2014/main" id="{FACD3EBD-5A09-4440-84C7-70D743CC8980}"/>
              </a:ext>
            </a:extLst>
          </p:cNvPr>
          <p:cNvGrpSpPr/>
          <p:nvPr/>
        </p:nvGrpSpPr>
        <p:grpSpPr>
          <a:xfrm>
            <a:off x="4035292" y="2215542"/>
            <a:ext cx="328960" cy="197595"/>
            <a:chOff x="1003302" y="1140739"/>
            <a:chExt cx="422879" cy="243562"/>
          </a:xfrm>
          <a:solidFill>
            <a:schemeClr val="accent1"/>
          </a:solidFill>
        </p:grpSpPr>
        <p:sp>
          <p:nvSpPr>
            <p:cNvPr id="976" name="Rectangle 975">
              <a:extLst>
                <a:ext uri="{FF2B5EF4-FFF2-40B4-BE49-F238E27FC236}">
                  <a16:creationId xmlns:a16="http://schemas.microsoft.com/office/drawing/2014/main" id="{03D4485A-42E8-4DF2-93AB-069D8EC76BA1}"/>
                </a:ext>
              </a:extLst>
            </p:cNvPr>
            <p:cNvSpPr/>
            <p:nvPr/>
          </p:nvSpPr>
          <p:spPr>
            <a:xfrm>
              <a:off x="1003302" y="1181102"/>
              <a:ext cx="422879"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77" name="Freeform: Shape 976">
              <a:extLst>
                <a:ext uri="{FF2B5EF4-FFF2-40B4-BE49-F238E27FC236}">
                  <a16:creationId xmlns:a16="http://schemas.microsoft.com/office/drawing/2014/main" id="{DEA20326-5ACC-405E-8CF1-2675E37339F1}"/>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978" name="Freeform: Shape 977">
              <a:extLst>
                <a:ext uri="{FF2B5EF4-FFF2-40B4-BE49-F238E27FC236}">
                  <a16:creationId xmlns:a16="http://schemas.microsoft.com/office/drawing/2014/main" id="{30BC198B-A260-4215-9E56-F4816E7E8096}"/>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979" name="Group 978">
            <a:extLst>
              <a:ext uri="{FF2B5EF4-FFF2-40B4-BE49-F238E27FC236}">
                <a16:creationId xmlns:a16="http://schemas.microsoft.com/office/drawing/2014/main" id="{ADE9D13A-88DF-4A19-8651-0190DB0710E2}"/>
              </a:ext>
            </a:extLst>
          </p:cNvPr>
          <p:cNvGrpSpPr/>
          <p:nvPr/>
        </p:nvGrpSpPr>
        <p:grpSpPr>
          <a:xfrm>
            <a:off x="4299940" y="5963414"/>
            <a:ext cx="343072" cy="197595"/>
            <a:chOff x="1003302" y="1140739"/>
            <a:chExt cx="422879" cy="243562"/>
          </a:xfrm>
          <a:solidFill>
            <a:schemeClr val="accent2"/>
          </a:solidFill>
        </p:grpSpPr>
        <p:sp>
          <p:nvSpPr>
            <p:cNvPr id="980" name="Rectangle 979">
              <a:extLst>
                <a:ext uri="{FF2B5EF4-FFF2-40B4-BE49-F238E27FC236}">
                  <a16:creationId xmlns:a16="http://schemas.microsoft.com/office/drawing/2014/main" id="{EAAF2937-AEF6-48CA-8D48-D280828A70F8}"/>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81" name="Freeform: Shape 980">
              <a:extLst>
                <a:ext uri="{FF2B5EF4-FFF2-40B4-BE49-F238E27FC236}">
                  <a16:creationId xmlns:a16="http://schemas.microsoft.com/office/drawing/2014/main" id="{48C983AE-3EC8-4125-875F-6983D9ECFB58}"/>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82" name="Freeform: Shape 981">
              <a:extLst>
                <a:ext uri="{FF2B5EF4-FFF2-40B4-BE49-F238E27FC236}">
                  <a16:creationId xmlns:a16="http://schemas.microsoft.com/office/drawing/2014/main" id="{10C04CF4-1CB0-4BC2-A9F1-A366BF20D810}"/>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983" name="Group 982">
            <a:extLst>
              <a:ext uri="{FF2B5EF4-FFF2-40B4-BE49-F238E27FC236}">
                <a16:creationId xmlns:a16="http://schemas.microsoft.com/office/drawing/2014/main" id="{A07B2D89-D738-4D8A-82C9-410D392C5D21}"/>
              </a:ext>
            </a:extLst>
          </p:cNvPr>
          <p:cNvGrpSpPr/>
          <p:nvPr/>
        </p:nvGrpSpPr>
        <p:grpSpPr>
          <a:xfrm>
            <a:off x="4647756" y="5963414"/>
            <a:ext cx="343072" cy="197595"/>
            <a:chOff x="1003302" y="1140739"/>
            <a:chExt cx="422879" cy="243562"/>
          </a:xfrm>
          <a:solidFill>
            <a:schemeClr val="accent2"/>
          </a:solidFill>
        </p:grpSpPr>
        <p:sp>
          <p:nvSpPr>
            <p:cNvPr id="984" name="Rectangle 983">
              <a:extLst>
                <a:ext uri="{FF2B5EF4-FFF2-40B4-BE49-F238E27FC236}">
                  <a16:creationId xmlns:a16="http://schemas.microsoft.com/office/drawing/2014/main" id="{C30CF2B1-DB43-4FD4-8D08-816AD625249B}"/>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85" name="Freeform: Shape 984">
              <a:extLst>
                <a:ext uri="{FF2B5EF4-FFF2-40B4-BE49-F238E27FC236}">
                  <a16:creationId xmlns:a16="http://schemas.microsoft.com/office/drawing/2014/main" id="{718A6F25-FB7C-4098-AB43-202DCE509BA6}"/>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86" name="Freeform: Shape 985">
              <a:extLst>
                <a:ext uri="{FF2B5EF4-FFF2-40B4-BE49-F238E27FC236}">
                  <a16:creationId xmlns:a16="http://schemas.microsoft.com/office/drawing/2014/main" id="{F627EEF0-3FFD-436F-A9A4-EC88DAE558DD}"/>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987" name="Group 986">
            <a:extLst>
              <a:ext uri="{FF2B5EF4-FFF2-40B4-BE49-F238E27FC236}">
                <a16:creationId xmlns:a16="http://schemas.microsoft.com/office/drawing/2014/main" id="{A088000D-36BC-4777-BB58-783040CC5E1E}"/>
              </a:ext>
            </a:extLst>
          </p:cNvPr>
          <p:cNvGrpSpPr/>
          <p:nvPr/>
        </p:nvGrpSpPr>
        <p:grpSpPr>
          <a:xfrm>
            <a:off x="4474900" y="5796339"/>
            <a:ext cx="343072" cy="197595"/>
            <a:chOff x="1003302" y="1140739"/>
            <a:chExt cx="422879" cy="243562"/>
          </a:xfrm>
          <a:solidFill>
            <a:schemeClr val="accent2"/>
          </a:solidFill>
        </p:grpSpPr>
        <p:sp>
          <p:nvSpPr>
            <p:cNvPr id="988" name="Rectangle 987">
              <a:extLst>
                <a:ext uri="{FF2B5EF4-FFF2-40B4-BE49-F238E27FC236}">
                  <a16:creationId xmlns:a16="http://schemas.microsoft.com/office/drawing/2014/main" id="{AC568537-22E5-4CED-B6A4-BD76F7C1CFAE}"/>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89" name="Freeform: Shape 988">
              <a:extLst>
                <a:ext uri="{FF2B5EF4-FFF2-40B4-BE49-F238E27FC236}">
                  <a16:creationId xmlns:a16="http://schemas.microsoft.com/office/drawing/2014/main" id="{AED8CBE3-5DBA-423B-8375-D2ECD9567E76}"/>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90" name="Freeform: Shape 989">
              <a:extLst>
                <a:ext uri="{FF2B5EF4-FFF2-40B4-BE49-F238E27FC236}">
                  <a16:creationId xmlns:a16="http://schemas.microsoft.com/office/drawing/2014/main" id="{28F21AD5-2D63-4669-B6C0-6A40CBE81173}"/>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991" name="Group 990">
            <a:extLst>
              <a:ext uri="{FF2B5EF4-FFF2-40B4-BE49-F238E27FC236}">
                <a16:creationId xmlns:a16="http://schemas.microsoft.com/office/drawing/2014/main" id="{0202957E-97AB-44F6-85B7-BE1EA3979CC2}"/>
              </a:ext>
            </a:extLst>
          </p:cNvPr>
          <p:cNvGrpSpPr/>
          <p:nvPr/>
        </p:nvGrpSpPr>
        <p:grpSpPr>
          <a:xfrm>
            <a:off x="4819292" y="5796339"/>
            <a:ext cx="343072" cy="197595"/>
            <a:chOff x="1003302" y="1140739"/>
            <a:chExt cx="422879" cy="243562"/>
          </a:xfrm>
          <a:solidFill>
            <a:schemeClr val="accent2"/>
          </a:solidFill>
        </p:grpSpPr>
        <p:sp>
          <p:nvSpPr>
            <p:cNvPr id="992" name="Rectangle 991">
              <a:extLst>
                <a:ext uri="{FF2B5EF4-FFF2-40B4-BE49-F238E27FC236}">
                  <a16:creationId xmlns:a16="http://schemas.microsoft.com/office/drawing/2014/main" id="{EA40E1F3-37A8-4CED-B839-C2956AAEB501}"/>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93" name="Freeform: Shape 992">
              <a:extLst>
                <a:ext uri="{FF2B5EF4-FFF2-40B4-BE49-F238E27FC236}">
                  <a16:creationId xmlns:a16="http://schemas.microsoft.com/office/drawing/2014/main" id="{753832E8-570F-444C-8684-00F53D70CF60}"/>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94" name="Freeform: Shape 993">
              <a:extLst>
                <a:ext uri="{FF2B5EF4-FFF2-40B4-BE49-F238E27FC236}">
                  <a16:creationId xmlns:a16="http://schemas.microsoft.com/office/drawing/2014/main" id="{D85C41D5-A918-45A2-81E9-44FD7D95F5F5}"/>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995" name="Group 994">
            <a:extLst>
              <a:ext uri="{FF2B5EF4-FFF2-40B4-BE49-F238E27FC236}">
                <a16:creationId xmlns:a16="http://schemas.microsoft.com/office/drawing/2014/main" id="{D4D74DA4-7049-4BDF-8263-E4B20D7F6CC7}"/>
              </a:ext>
            </a:extLst>
          </p:cNvPr>
          <p:cNvGrpSpPr/>
          <p:nvPr/>
        </p:nvGrpSpPr>
        <p:grpSpPr>
          <a:xfrm>
            <a:off x="4128328" y="5796340"/>
            <a:ext cx="343072" cy="197595"/>
            <a:chOff x="1003302" y="1140739"/>
            <a:chExt cx="422879" cy="243562"/>
          </a:xfrm>
          <a:solidFill>
            <a:schemeClr val="accent2"/>
          </a:solidFill>
        </p:grpSpPr>
        <p:sp>
          <p:nvSpPr>
            <p:cNvPr id="996" name="Rectangle 995">
              <a:extLst>
                <a:ext uri="{FF2B5EF4-FFF2-40B4-BE49-F238E27FC236}">
                  <a16:creationId xmlns:a16="http://schemas.microsoft.com/office/drawing/2014/main" id="{099B914F-7333-4B78-9BCF-7D6FDC2CC09E}"/>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97" name="Freeform: Shape 996">
              <a:extLst>
                <a:ext uri="{FF2B5EF4-FFF2-40B4-BE49-F238E27FC236}">
                  <a16:creationId xmlns:a16="http://schemas.microsoft.com/office/drawing/2014/main" id="{519B32BD-A91D-4BC8-BC3A-914E22182ED7}"/>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998" name="Freeform: Shape 997">
              <a:extLst>
                <a:ext uri="{FF2B5EF4-FFF2-40B4-BE49-F238E27FC236}">
                  <a16:creationId xmlns:a16="http://schemas.microsoft.com/office/drawing/2014/main" id="{CC564F20-653C-4EB7-878E-6D085F503D03}"/>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999" name="Group 998">
            <a:extLst>
              <a:ext uri="{FF2B5EF4-FFF2-40B4-BE49-F238E27FC236}">
                <a16:creationId xmlns:a16="http://schemas.microsoft.com/office/drawing/2014/main" id="{FFA0127F-FCE5-42BE-9A94-593895C51CF8}"/>
              </a:ext>
            </a:extLst>
          </p:cNvPr>
          <p:cNvGrpSpPr/>
          <p:nvPr/>
        </p:nvGrpSpPr>
        <p:grpSpPr>
          <a:xfrm>
            <a:off x="3815089" y="5630747"/>
            <a:ext cx="657222" cy="199822"/>
            <a:chOff x="2154748" y="3526327"/>
            <a:chExt cx="418458" cy="127228"/>
          </a:xfrm>
          <a:solidFill>
            <a:schemeClr val="accent2"/>
          </a:solidFill>
        </p:grpSpPr>
        <p:sp>
          <p:nvSpPr>
            <p:cNvPr id="1000" name="Rectangle 999">
              <a:extLst>
                <a:ext uri="{FF2B5EF4-FFF2-40B4-BE49-F238E27FC236}">
                  <a16:creationId xmlns:a16="http://schemas.microsoft.com/office/drawing/2014/main" id="{1F029CD0-8055-4202-B8ED-8AE2054D3700}"/>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01" name="Freeform: Shape 1000">
              <a:extLst>
                <a:ext uri="{FF2B5EF4-FFF2-40B4-BE49-F238E27FC236}">
                  <a16:creationId xmlns:a16="http://schemas.microsoft.com/office/drawing/2014/main" id="{8039C9B6-8706-4D9A-8707-64B2F09A651A}"/>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02" name="Freeform: Shape 1001">
              <a:extLst>
                <a:ext uri="{FF2B5EF4-FFF2-40B4-BE49-F238E27FC236}">
                  <a16:creationId xmlns:a16="http://schemas.microsoft.com/office/drawing/2014/main" id="{8863AD3F-EB2F-4113-BDF3-861BD7872151}"/>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03" name="Freeform: Shape 1002">
              <a:extLst>
                <a:ext uri="{FF2B5EF4-FFF2-40B4-BE49-F238E27FC236}">
                  <a16:creationId xmlns:a16="http://schemas.microsoft.com/office/drawing/2014/main" id="{AC10F584-5A55-4730-80FC-1EEE3594DDEE}"/>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04" name="Freeform: Shape 1003">
              <a:extLst>
                <a:ext uri="{FF2B5EF4-FFF2-40B4-BE49-F238E27FC236}">
                  <a16:creationId xmlns:a16="http://schemas.microsoft.com/office/drawing/2014/main" id="{790238D6-B588-4D49-9557-01F5DBE4C41B}"/>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05" name="Group 1004">
            <a:extLst>
              <a:ext uri="{FF2B5EF4-FFF2-40B4-BE49-F238E27FC236}">
                <a16:creationId xmlns:a16="http://schemas.microsoft.com/office/drawing/2014/main" id="{2A57B620-4E86-4E02-BDAA-6E8B17E1EE43}"/>
              </a:ext>
            </a:extLst>
          </p:cNvPr>
          <p:cNvGrpSpPr/>
          <p:nvPr/>
        </p:nvGrpSpPr>
        <p:grpSpPr>
          <a:xfrm>
            <a:off x="4814061" y="5624297"/>
            <a:ext cx="657222" cy="199822"/>
            <a:chOff x="2154748" y="3526327"/>
            <a:chExt cx="418458" cy="127228"/>
          </a:xfrm>
          <a:solidFill>
            <a:schemeClr val="accent2"/>
          </a:solidFill>
        </p:grpSpPr>
        <p:sp>
          <p:nvSpPr>
            <p:cNvPr id="1006" name="Rectangle 1005">
              <a:extLst>
                <a:ext uri="{FF2B5EF4-FFF2-40B4-BE49-F238E27FC236}">
                  <a16:creationId xmlns:a16="http://schemas.microsoft.com/office/drawing/2014/main" id="{05E9ABB7-7AFF-42B8-96CD-CA63A58FDABE}"/>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07" name="Freeform: Shape 1006">
              <a:extLst>
                <a:ext uri="{FF2B5EF4-FFF2-40B4-BE49-F238E27FC236}">
                  <a16:creationId xmlns:a16="http://schemas.microsoft.com/office/drawing/2014/main" id="{8A38D71E-8E58-44D0-9E3D-CBF1299362D0}"/>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08" name="Freeform: Shape 1007">
              <a:extLst>
                <a:ext uri="{FF2B5EF4-FFF2-40B4-BE49-F238E27FC236}">
                  <a16:creationId xmlns:a16="http://schemas.microsoft.com/office/drawing/2014/main" id="{ABA52E16-C693-42E0-A093-767233DACD49}"/>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09" name="Freeform: Shape 1008">
              <a:extLst>
                <a:ext uri="{FF2B5EF4-FFF2-40B4-BE49-F238E27FC236}">
                  <a16:creationId xmlns:a16="http://schemas.microsoft.com/office/drawing/2014/main" id="{568B9FD9-2EF0-4D37-B127-9FE0B4B67733}"/>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10" name="Freeform: Shape 1009">
              <a:extLst>
                <a:ext uri="{FF2B5EF4-FFF2-40B4-BE49-F238E27FC236}">
                  <a16:creationId xmlns:a16="http://schemas.microsoft.com/office/drawing/2014/main" id="{4E34BB72-15DA-429E-A958-A6243A63203C}"/>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11" name="Group 1010">
            <a:extLst>
              <a:ext uri="{FF2B5EF4-FFF2-40B4-BE49-F238E27FC236}">
                <a16:creationId xmlns:a16="http://schemas.microsoft.com/office/drawing/2014/main" id="{45E1CF3D-57F0-44C8-87F4-5E7699435B07}"/>
              </a:ext>
            </a:extLst>
          </p:cNvPr>
          <p:cNvGrpSpPr/>
          <p:nvPr/>
        </p:nvGrpSpPr>
        <p:grpSpPr>
          <a:xfrm>
            <a:off x="4474900" y="5626524"/>
            <a:ext cx="343072" cy="197595"/>
            <a:chOff x="1003302" y="1140739"/>
            <a:chExt cx="422879" cy="243562"/>
          </a:xfrm>
          <a:solidFill>
            <a:schemeClr val="accent2"/>
          </a:solidFill>
        </p:grpSpPr>
        <p:sp>
          <p:nvSpPr>
            <p:cNvPr id="1012" name="Rectangle 1011">
              <a:extLst>
                <a:ext uri="{FF2B5EF4-FFF2-40B4-BE49-F238E27FC236}">
                  <a16:creationId xmlns:a16="http://schemas.microsoft.com/office/drawing/2014/main" id="{E295426E-9FC7-40B4-82B3-4CEA8C70E187}"/>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13" name="Freeform: Shape 1012">
              <a:extLst>
                <a:ext uri="{FF2B5EF4-FFF2-40B4-BE49-F238E27FC236}">
                  <a16:creationId xmlns:a16="http://schemas.microsoft.com/office/drawing/2014/main" id="{68782E58-506A-4E49-B379-21FA6693B4F2}"/>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14" name="Freeform: Shape 1013">
              <a:extLst>
                <a:ext uri="{FF2B5EF4-FFF2-40B4-BE49-F238E27FC236}">
                  <a16:creationId xmlns:a16="http://schemas.microsoft.com/office/drawing/2014/main" id="{C63B7AAE-5D8E-463F-9E0C-C9B43733F26C}"/>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15" name="Group 1014">
            <a:extLst>
              <a:ext uri="{FF2B5EF4-FFF2-40B4-BE49-F238E27FC236}">
                <a16:creationId xmlns:a16="http://schemas.microsoft.com/office/drawing/2014/main" id="{9D199786-3C21-4130-9E7D-251ED08FBE26}"/>
              </a:ext>
            </a:extLst>
          </p:cNvPr>
          <p:cNvGrpSpPr/>
          <p:nvPr/>
        </p:nvGrpSpPr>
        <p:grpSpPr>
          <a:xfrm>
            <a:off x="4490273" y="5466868"/>
            <a:ext cx="343072" cy="197595"/>
            <a:chOff x="1003302" y="1140739"/>
            <a:chExt cx="422879" cy="243562"/>
          </a:xfrm>
          <a:solidFill>
            <a:schemeClr val="accent2"/>
          </a:solidFill>
        </p:grpSpPr>
        <p:sp>
          <p:nvSpPr>
            <p:cNvPr id="1016" name="Rectangle 1015">
              <a:extLst>
                <a:ext uri="{FF2B5EF4-FFF2-40B4-BE49-F238E27FC236}">
                  <a16:creationId xmlns:a16="http://schemas.microsoft.com/office/drawing/2014/main" id="{BD19CA0C-75C3-40F9-AFF7-2311F936BD53}"/>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17" name="Freeform: Shape 1016">
              <a:extLst>
                <a:ext uri="{FF2B5EF4-FFF2-40B4-BE49-F238E27FC236}">
                  <a16:creationId xmlns:a16="http://schemas.microsoft.com/office/drawing/2014/main" id="{144BFEC9-1A6C-4B71-A65E-946C28ACB691}"/>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18" name="Freeform: Shape 1017">
              <a:extLst>
                <a:ext uri="{FF2B5EF4-FFF2-40B4-BE49-F238E27FC236}">
                  <a16:creationId xmlns:a16="http://schemas.microsoft.com/office/drawing/2014/main" id="{7E2A5223-D8C8-458E-BDA1-EC85B7B3220F}"/>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19" name="Group 1018">
            <a:extLst>
              <a:ext uri="{FF2B5EF4-FFF2-40B4-BE49-F238E27FC236}">
                <a16:creationId xmlns:a16="http://schemas.microsoft.com/office/drawing/2014/main" id="{B5166EEF-CC63-4595-BB14-2246BE6CE313}"/>
              </a:ext>
            </a:extLst>
          </p:cNvPr>
          <p:cNvGrpSpPr/>
          <p:nvPr/>
        </p:nvGrpSpPr>
        <p:grpSpPr>
          <a:xfrm>
            <a:off x="4834665" y="5466868"/>
            <a:ext cx="343072" cy="197595"/>
            <a:chOff x="1003302" y="1140739"/>
            <a:chExt cx="422879" cy="243562"/>
          </a:xfrm>
          <a:solidFill>
            <a:schemeClr val="accent2"/>
          </a:solidFill>
        </p:grpSpPr>
        <p:sp>
          <p:nvSpPr>
            <p:cNvPr id="1020" name="Rectangle 1019">
              <a:extLst>
                <a:ext uri="{FF2B5EF4-FFF2-40B4-BE49-F238E27FC236}">
                  <a16:creationId xmlns:a16="http://schemas.microsoft.com/office/drawing/2014/main" id="{C94EA4F2-B395-4F6E-9129-212ADDA44383}"/>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21" name="Freeform: Shape 1020">
              <a:extLst>
                <a:ext uri="{FF2B5EF4-FFF2-40B4-BE49-F238E27FC236}">
                  <a16:creationId xmlns:a16="http://schemas.microsoft.com/office/drawing/2014/main" id="{3C941092-A65D-478D-A3FB-961D62D0B550}"/>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22" name="Freeform: Shape 1021">
              <a:extLst>
                <a:ext uri="{FF2B5EF4-FFF2-40B4-BE49-F238E27FC236}">
                  <a16:creationId xmlns:a16="http://schemas.microsoft.com/office/drawing/2014/main" id="{5679A1EC-E339-4A6B-9B9C-EB6D52046019}"/>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23" name="Group 1022">
            <a:extLst>
              <a:ext uri="{FF2B5EF4-FFF2-40B4-BE49-F238E27FC236}">
                <a16:creationId xmlns:a16="http://schemas.microsoft.com/office/drawing/2014/main" id="{7AC24DA6-D089-4E5A-A188-5CADAC783A4C}"/>
              </a:ext>
            </a:extLst>
          </p:cNvPr>
          <p:cNvGrpSpPr/>
          <p:nvPr/>
        </p:nvGrpSpPr>
        <p:grpSpPr>
          <a:xfrm>
            <a:off x="4143700" y="5466870"/>
            <a:ext cx="343072" cy="197595"/>
            <a:chOff x="1003302" y="1140739"/>
            <a:chExt cx="422879" cy="243562"/>
          </a:xfrm>
          <a:solidFill>
            <a:schemeClr val="accent2"/>
          </a:solidFill>
        </p:grpSpPr>
        <p:sp>
          <p:nvSpPr>
            <p:cNvPr id="1024" name="Rectangle 1023">
              <a:extLst>
                <a:ext uri="{FF2B5EF4-FFF2-40B4-BE49-F238E27FC236}">
                  <a16:creationId xmlns:a16="http://schemas.microsoft.com/office/drawing/2014/main" id="{E2887056-DEFB-470C-82E9-55118B163BA6}"/>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25" name="Freeform: Shape 1024">
              <a:extLst>
                <a:ext uri="{FF2B5EF4-FFF2-40B4-BE49-F238E27FC236}">
                  <a16:creationId xmlns:a16="http://schemas.microsoft.com/office/drawing/2014/main" id="{ACB78BA9-C886-4580-9091-F97ED24E4773}"/>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26" name="Freeform: Shape 1025">
              <a:extLst>
                <a:ext uri="{FF2B5EF4-FFF2-40B4-BE49-F238E27FC236}">
                  <a16:creationId xmlns:a16="http://schemas.microsoft.com/office/drawing/2014/main" id="{72A7845B-EC01-426A-8A38-E9F392E0096E}"/>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27" name="Group 1026">
            <a:extLst>
              <a:ext uri="{FF2B5EF4-FFF2-40B4-BE49-F238E27FC236}">
                <a16:creationId xmlns:a16="http://schemas.microsoft.com/office/drawing/2014/main" id="{3D3429F9-01BE-494B-9774-8E11C9424BE3}"/>
              </a:ext>
            </a:extLst>
          </p:cNvPr>
          <p:cNvGrpSpPr/>
          <p:nvPr/>
        </p:nvGrpSpPr>
        <p:grpSpPr>
          <a:xfrm>
            <a:off x="3485184" y="5464643"/>
            <a:ext cx="657222" cy="199822"/>
            <a:chOff x="2154748" y="3526327"/>
            <a:chExt cx="418458" cy="127228"/>
          </a:xfrm>
          <a:solidFill>
            <a:schemeClr val="accent2"/>
          </a:solidFill>
        </p:grpSpPr>
        <p:sp>
          <p:nvSpPr>
            <p:cNvPr id="1028" name="Rectangle 1027">
              <a:extLst>
                <a:ext uri="{FF2B5EF4-FFF2-40B4-BE49-F238E27FC236}">
                  <a16:creationId xmlns:a16="http://schemas.microsoft.com/office/drawing/2014/main" id="{DFA008BC-3A60-438B-8BA3-6B3C59DF6512}"/>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29" name="Freeform: Shape 1028">
              <a:extLst>
                <a:ext uri="{FF2B5EF4-FFF2-40B4-BE49-F238E27FC236}">
                  <a16:creationId xmlns:a16="http://schemas.microsoft.com/office/drawing/2014/main" id="{DE48D37B-9C15-4277-A0ED-B84380781954}"/>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30" name="Freeform: Shape 1029">
              <a:extLst>
                <a:ext uri="{FF2B5EF4-FFF2-40B4-BE49-F238E27FC236}">
                  <a16:creationId xmlns:a16="http://schemas.microsoft.com/office/drawing/2014/main" id="{8C5BCE75-31B1-4BC7-96C0-C1D059AD71A5}"/>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31" name="Freeform: Shape 1030">
              <a:extLst>
                <a:ext uri="{FF2B5EF4-FFF2-40B4-BE49-F238E27FC236}">
                  <a16:creationId xmlns:a16="http://schemas.microsoft.com/office/drawing/2014/main" id="{1877ED4B-DB19-4269-A407-75C6BB37DEB8}"/>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32" name="Freeform: Shape 1031">
              <a:extLst>
                <a:ext uri="{FF2B5EF4-FFF2-40B4-BE49-F238E27FC236}">
                  <a16:creationId xmlns:a16="http://schemas.microsoft.com/office/drawing/2014/main" id="{DC32ABFA-82F5-40BA-BF26-98F28DFD8731}"/>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33" name="Group 1032">
            <a:extLst>
              <a:ext uri="{FF2B5EF4-FFF2-40B4-BE49-F238E27FC236}">
                <a16:creationId xmlns:a16="http://schemas.microsoft.com/office/drawing/2014/main" id="{21AC32EC-7710-44AC-8E38-B07E3A4C2981}"/>
              </a:ext>
            </a:extLst>
          </p:cNvPr>
          <p:cNvGrpSpPr/>
          <p:nvPr/>
        </p:nvGrpSpPr>
        <p:grpSpPr>
          <a:xfrm>
            <a:off x="5182345" y="5464643"/>
            <a:ext cx="657222" cy="199822"/>
            <a:chOff x="2154748" y="3526327"/>
            <a:chExt cx="418458" cy="127228"/>
          </a:xfrm>
          <a:solidFill>
            <a:schemeClr val="accent2"/>
          </a:solidFill>
        </p:grpSpPr>
        <p:sp>
          <p:nvSpPr>
            <p:cNvPr id="1034" name="Rectangle 1033">
              <a:extLst>
                <a:ext uri="{FF2B5EF4-FFF2-40B4-BE49-F238E27FC236}">
                  <a16:creationId xmlns:a16="http://schemas.microsoft.com/office/drawing/2014/main" id="{F8583C41-B194-4866-B45F-00D3BAB0A08D}"/>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35" name="Freeform: Shape 1034">
              <a:extLst>
                <a:ext uri="{FF2B5EF4-FFF2-40B4-BE49-F238E27FC236}">
                  <a16:creationId xmlns:a16="http://schemas.microsoft.com/office/drawing/2014/main" id="{6EB3C16C-6473-4453-B8FA-E92B4DEADD4D}"/>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36" name="Freeform: Shape 1035">
              <a:extLst>
                <a:ext uri="{FF2B5EF4-FFF2-40B4-BE49-F238E27FC236}">
                  <a16:creationId xmlns:a16="http://schemas.microsoft.com/office/drawing/2014/main" id="{3DD632A5-40EF-4FD6-A4D6-C19192EC6715}"/>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37" name="Freeform: Shape 1036">
              <a:extLst>
                <a:ext uri="{FF2B5EF4-FFF2-40B4-BE49-F238E27FC236}">
                  <a16:creationId xmlns:a16="http://schemas.microsoft.com/office/drawing/2014/main" id="{65F20C4A-3993-46C5-A799-CE0173B422F9}"/>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38" name="Freeform: Shape 1037">
              <a:extLst>
                <a:ext uri="{FF2B5EF4-FFF2-40B4-BE49-F238E27FC236}">
                  <a16:creationId xmlns:a16="http://schemas.microsoft.com/office/drawing/2014/main" id="{9EDCFAD9-6A51-48BF-B316-8C2344A0D52B}"/>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39" name="Group 1038">
            <a:extLst>
              <a:ext uri="{FF2B5EF4-FFF2-40B4-BE49-F238E27FC236}">
                <a16:creationId xmlns:a16="http://schemas.microsoft.com/office/drawing/2014/main" id="{BE99035B-1D62-47AE-8C8E-E712F976FC0C}"/>
              </a:ext>
            </a:extLst>
          </p:cNvPr>
          <p:cNvGrpSpPr/>
          <p:nvPr/>
        </p:nvGrpSpPr>
        <p:grpSpPr>
          <a:xfrm>
            <a:off x="3996323" y="5298680"/>
            <a:ext cx="657222" cy="199822"/>
            <a:chOff x="2154748" y="3526327"/>
            <a:chExt cx="418458" cy="127228"/>
          </a:xfrm>
          <a:solidFill>
            <a:schemeClr val="accent2"/>
          </a:solidFill>
        </p:grpSpPr>
        <p:sp>
          <p:nvSpPr>
            <p:cNvPr id="1040" name="Rectangle 1039">
              <a:extLst>
                <a:ext uri="{FF2B5EF4-FFF2-40B4-BE49-F238E27FC236}">
                  <a16:creationId xmlns:a16="http://schemas.microsoft.com/office/drawing/2014/main" id="{A92D88BE-B030-4B57-9D61-96487FE92382}"/>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41" name="Freeform: Shape 1040">
              <a:extLst>
                <a:ext uri="{FF2B5EF4-FFF2-40B4-BE49-F238E27FC236}">
                  <a16:creationId xmlns:a16="http://schemas.microsoft.com/office/drawing/2014/main" id="{DBA16548-C261-428B-97A2-39EDE45E83ED}"/>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42" name="Freeform: Shape 1041">
              <a:extLst>
                <a:ext uri="{FF2B5EF4-FFF2-40B4-BE49-F238E27FC236}">
                  <a16:creationId xmlns:a16="http://schemas.microsoft.com/office/drawing/2014/main" id="{B757419B-592B-458C-9F08-54CD2F1515DD}"/>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43" name="Freeform: Shape 1042">
              <a:extLst>
                <a:ext uri="{FF2B5EF4-FFF2-40B4-BE49-F238E27FC236}">
                  <a16:creationId xmlns:a16="http://schemas.microsoft.com/office/drawing/2014/main" id="{0C4C5F54-ABF6-497B-BF53-BA97BC33343E}"/>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44" name="Freeform: Shape 1043">
              <a:extLst>
                <a:ext uri="{FF2B5EF4-FFF2-40B4-BE49-F238E27FC236}">
                  <a16:creationId xmlns:a16="http://schemas.microsoft.com/office/drawing/2014/main" id="{62ACDE52-86EE-4BC0-8D7A-5EDB74AA45E2}"/>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45" name="Group 1044">
            <a:extLst>
              <a:ext uri="{FF2B5EF4-FFF2-40B4-BE49-F238E27FC236}">
                <a16:creationId xmlns:a16="http://schemas.microsoft.com/office/drawing/2014/main" id="{DCFCCBD5-09B7-43A0-B587-036A1CBAEC0E}"/>
              </a:ext>
            </a:extLst>
          </p:cNvPr>
          <p:cNvGrpSpPr/>
          <p:nvPr/>
        </p:nvGrpSpPr>
        <p:grpSpPr>
          <a:xfrm>
            <a:off x="3336873" y="5298680"/>
            <a:ext cx="657222" cy="199822"/>
            <a:chOff x="2154748" y="3526327"/>
            <a:chExt cx="418458" cy="127228"/>
          </a:xfrm>
          <a:solidFill>
            <a:schemeClr val="accent2"/>
          </a:solidFill>
        </p:grpSpPr>
        <p:sp>
          <p:nvSpPr>
            <p:cNvPr id="1046" name="Rectangle 1045">
              <a:extLst>
                <a:ext uri="{FF2B5EF4-FFF2-40B4-BE49-F238E27FC236}">
                  <a16:creationId xmlns:a16="http://schemas.microsoft.com/office/drawing/2014/main" id="{D9C018DF-3EB2-4077-B0A9-08B27F4AB01F}"/>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47" name="Freeform: Shape 1046">
              <a:extLst>
                <a:ext uri="{FF2B5EF4-FFF2-40B4-BE49-F238E27FC236}">
                  <a16:creationId xmlns:a16="http://schemas.microsoft.com/office/drawing/2014/main" id="{451E805E-E259-485C-9ED3-6FE92823CE5F}"/>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48" name="Freeform: Shape 1047">
              <a:extLst>
                <a:ext uri="{FF2B5EF4-FFF2-40B4-BE49-F238E27FC236}">
                  <a16:creationId xmlns:a16="http://schemas.microsoft.com/office/drawing/2014/main" id="{FB0E90C9-21D0-48D7-AC65-F990D4B2DE22}"/>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49" name="Freeform: Shape 1048">
              <a:extLst>
                <a:ext uri="{FF2B5EF4-FFF2-40B4-BE49-F238E27FC236}">
                  <a16:creationId xmlns:a16="http://schemas.microsoft.com/office/drawing/2014/main" id="{F00A5A45-DB82-4618-8292-668C42446CBC}"/>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50" name="Freeform: Shape 1049">
              <a:extLst>
                <a:ext uri="{FF2B5EF4-FFF2-40B4-BE49-F238E27FC236}">
                  <a16:creationId xmlns:a16="http://schemas.microsoft.com/office/drawing/2014/main" id="{DE3DC36D-8B6F-41FC-A6AA-421CB3805CAB}"/>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51" name="Group 1050">
            <a:extLst>
              <a:ext uri="{FF2B5EF4-FFF2-40B4-BE49-F238E27FC236}">
                <a16:creationId xmlns:a16="http://schemas.microsoft.com/office/drawing/2014/main" id="{7AB8D372-B67D-44A5-912B-B9B2FCFDD42C}"/>
              </a:ext>
            </a:extLst>
          </p:cNvPr>
          <p:cNvGrpSpPr/>
          <p:nvPr/>
        </p:nvGrpSpPr>
        <p:grpSpPr>
          <a:xfrm>
            <a:off x="4655773" y="5298680"/>
            <a:ext cx="657222" cy="199822"/>
            <a:chOff x="2154748" y="3526327"/>
            <a:chExt cx="418458" cy="127228"/>
          </a:xfrm>
          <a:solidFill>
            <a:schemeClr val="accent2"/>
          </a:solidFill>
        </p:grpSpPr>
        <p:sp>
          <p:nvSpPr>
            <p:cNvPr id="1052" name="Rectangle 1051">
              <a:extLst>
                <a:ext uri="{FF2B5EF4-FFF2-40B4-BE49-F238E27FC236}">
                  <a16:creationId xmlns:a16="http://schemas.microsoft.com/office/drawing/2014/main" id="{304AA6E4-3D23-473B-B222-6CA2D6589A49}"/>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53" name="Freeform: Shape 1052">
              <a:extLst>
                <a:ext uri="{FF2B5EF4-FFF2-40B4-BE49-F238E27FC236}">
                  <a16:creationId xmlns:a16="http://schemas.microsoft.com/office/drawing/2014/main" id="{4AB703F7-AA29-4F83-8599-C1214A7A58FC}"/>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54" name="Freeform: Shape 1053">
              <a:extLst>
                <a:ext uri="{FF2B5EF4-FFF2-40B4-BE49-F238E27FC236}">
                  <a16:creationId xmlns:a16="http://schemas.microsoft.com/office/drawing/2014/main" id="{FA495B65-B6E0-46B6-8AE7-D9A67EAB1C81}"/>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55" name="Freeform: Shape 1054">
              <a:extLst>
                <a:ext uri="{FF2B5EF4-FFF2-40B4-BE49-F238E27FC236}">
                  <a16:creationId xmlns:a16="http://schemas.microsoft.com/office/drawing/2014/main" id="{A2BF3ADE-91F7-4435-892A-F6EAF96EFD8F}"/>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56" name="Freeform: Shape 1055">
              <a:extLst>
                <a:ext uri="{FF2B5EF4-FFF2-40B4-BE49-F238E27FC236}">
                  <a16:creationId xmlns:a16="http://schemas.microsoft.com/office/drawing/2014/main" id="{27CBB3FF-8362-47ED-A0AD-4C21057524E7}"/>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57" name="Group 1056">
            <a:extLst>
              <a:ext uri="{FF2B5EF4-FFF2-40B4-BE49-F238E27FC236}">
                <a16:creationId xmlns:a16="http://schemas.microsoft.com/office/drawing/2014/main" id="{0C7B4DC4-F93F-4DEA-8CE0-65A2F061607F}"/>
              </a:ext>
            </a:extLst>
          </p:cNvPr>
          <p:cNvGrpSpPr/>
          <p:nvPr/>
        </p:nvGrpSpPr>
        <p:grpSpPr>
          <a:xfrm>
            <a:off x="5316913" y="5297564"/>
            <a:ext cx="657222" cy="199822"/>
            <a:chOff x="2154748" y="3526327"/>
            <a:chExt cx="418458" cy="127228"/>
          </a:xfrm>
          <a:solidFill>
            <a:schemeClr val="accent2"/>
          </a:solidFill>
        </p:grpSpPr>
        <p:sp>
          <p:nvSpPr>
            <p:cNvPr id="1058" name="Rectangle 1057">
              <a:extLst>
                <a:ext uri="{FF2B5EF4-FFF2-40B4-BE49-F238E27FC236}">
                  <a16:creationId xmlns:a16="http://schemas.microsoft.com/office/drawing/2014/main" id="{199DD6D4-2BCA-4013-9AB3-19BFE0BAE084}"/>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59" name="Freeform: Shape 1058">
              <a:extLst>
                <a:ext uri="{FF2B5EF4-FFF2-40B4-BE49-F238E27FC236}">
                  <a16:creationId xmlns:a16="http://schemas.microsoft.com/office/drawing/2014/main" id="{9272D9B1-2B36-4CFE-B5B5-483186C4CDC4}"/>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60" name="Freeform: Shape 1059">
              <a:extLst>
                <a:ext uri="{FF2B5EF4-FFF2-40B4-BE49-F238E27FC236}">
                  <a16:creationId xmlns:a16="http://schemas.microsoft.com/office/drawing/2014/main" id="{EAD3894B-7D6A-4981-BDF9-B8ABC29F2DCA}"/>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61" name="Freeform: Shape 1060">
              <a:extLst>
                <a:ext uri="{FF2B5EF4-FFF2-40B4-BE49-F238E27FC236}">
                  <a16:creationId xmlns:a16="http://schemas.microsoft.com/office/drawing/2014/main" id="{7A346C18-F6CA-47D3-A8B3-A931E845F519}"/>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62" name="Freeform: Shape 1061">
              <a:extLst>
                <a:ext uri="{FF2B5EF4-FFF2-40B4-BE49-F238E27FC236}">
                  <a16:creationId xmlns:a16="http://schemas.microsoft.com/office/drawing/2014/main" id="{5FBF92E8-37D5-4DEA-99AF-BCF5FF6767D2}"/>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63" name="Group 1062">
            <a:extLst>
              <a:ext uri="{FF2B5EF4-FFF2-40B4-BE49-F238E27FC236}">
                <a16:creationId xmlns:a16="http://schemas.microsoft.com/office/drawing/2014/main" id="{F46AB8BF-DA3A-41EB-A5FD-20ACA3B08D86}"/>
              </a:ext>
            </a:extLst>
          </p:cNvPr>
          <p:cNvGrpSpPr/>
          <p:nvPr/>
        </p:nvGrpSpPr>
        <p:grpSpPr>
          <a:xfrm>
            <a:off x="3812835" y="5135312"/>
            <a:ext cx="657222" cy="199822"/>
            <a:chOff x="2154748" y="3526327"/>
            <a:chExt cx="418458" cy="127228"/>
          </a:xfrm>
          <a:solidFill>
            <a:schemeClr val="accent2"/>
          </a:solidFill>
        </p:grpSpPr>
        <p:sp>
          <p:nvSpPr>
            <p:cNvPr id="1064" name="Rectangle 1063">
              <a:extLst>
                <a:ext uri="{FF2B5EF4-FFF2-40B4-BE49-F238E27FC236}">
                  <a16:creationId xmlns:a16="http://schemas.microsoft.com/office/drawing/2014/main" id="{319A16D1-4DA9-47B5-8157-C38FC972281B}"/>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65" name="Freeform: Shape 1064">
              <a:extLst>
                <a:ext uri="{FF2B5EF4-FFF2-40B4-BE49-F238E27FC236}">
                  <a16:creationId xmlns:a16="http://schemas.microsoft.com/office/drawing/2014/main" id="{93538533-5210-40BA-8F91-CA3E90B2A4E6}"/>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66" name="Freeform: Shape 1065">
              <a:extLst>
                <a:ext uri="{FF2B5EF4-FFF2-40B4-BE49-F238E27FC236}">
                  <a16:creationId xmlns:a16="http://schemas.microsoft.com/office/drawing/2014/main" id="{6904CBC0-C8FC-4BBA-84F5-FE5722734B46}"/>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67" name="Freeform: Shape 1066">
              <a:extLst>
                <a:ext uri="{FF2B5EF4-FFF2-40B4-BE49-F238E27FC236}">
                  <a16:creationId xmlns:a16="http://schemas.microsoft.com/office/drawing/2014/main" id="{A0977711-0758-4205-8645-5826C2F77CBE}"/>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68" name="Freeform: Shape 1067">
              <a:extLst>
                <a:ext uri="{FF2B5EF4-FFF2-40B4-BE49-F238E27FC236}">
                  <a16:creationId xmlns:a16="http://schemas.microsoft.com/office/drawing/2014/main" id="{7FBC5190-4F19-443E-A2C1-07025ACF31B2}"/>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69" name="Group 1068">
            <a:extLst>
              <a:ext uri="{FF2B5EF4-FFF2-40B4-BE49-F238E27FC236}">
                <a16:creationId xmlns:a16="http://schemas.microsoft.com/office/drawing/2014/main" id="{8FE4B177-28CF-4A3C-BE2F-B1B0B4C07B4E}"/>
              </a:ext>
            </a:extLst>
          </p:cNvPr>
          <p:cNvGrpSpPr/>
          <p:nvPr/>
        </p:nvGrpSpPr>
        <p:grpSpPr>
          <a:xfrm>
            <a:off x="3156573" y="5135312"/>
            <a:ext cx="657222" cy="199822"/>
            <a:chOff x="2154748" y="3526327"/>
            <a:chExt cx="418458" cy="127228"/>
          </a:xfrm>
          <a:solidFill>
            <a:schemeClr val="accent2"/>
          </a:solidFill>
        </p:grpSpPr>
        <p:sp>
          <p:nvSpPr>
            <p:cNvPr id="1070" name="Rectangle 1069">
              <a:extLst>
                <a:ext uri="{FF2B5EF4-FFF2-40B4-BE49-F238E27FC236}">
                  <a16:creationId xmlns:a16="http://schemas.microsoft.com/office/drawing/2014/main" id="{A876E12F-4E91-4373-A335-FF0D2FE352E8}"/>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71" name="Freeform: Shape 1070">
              <a:extLst>
                <a:ext uri="{FF2B5EF4-FFF2-40B4-BE49-F238E27FC236}">
                  <a16:creationId xmlns:a16="http://schemas.microsoft.com/office/drawing/2014/main" id="{C3F7BADA-414C-4872-86AA-8BFD1C5EC5C6}"/>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72" name="Freeform: Shape 1071">
              <a:extLst>
                <a:ext uri="{FF2B5EF4-FFF2-40B4-BE49-F238E27FC236}">
                  <a16:creationId xmlns:a16="http://schemas.microsoft.com/office/drawing/2014/main" id="{96AF2578-7D45-429C-A339-0E90F20E8056}"/>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73" name="Freeform: Shape 1072">
              <a:extLst>
                <a:ext uri="{FF2B5EF4-FFF2-40B4-BE49-F238E27FC236}">
                  <a16:creationId xmlns:a16="http://schemas.microsoft.com/office/drawing/2014/main" id="{85E90C5D-20B5-4B9C-9610-A6A5330C9DB7}"/>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74" name="Freeform: Shape 1073">
              <a:extLst>
                <a:ext uri="{FF2B5EF4-FFF2-40B4-BE49-F238E27FC236}">
                  <a16:creationId xmlns:a16="http://schemas.microsoft.com/office/drawing/2014/main" id="{49874171-E6C3-446F-9AA0-8534AB8D63A9}"/>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75" name="Group 1074">
            <a:extLst>
              <a:ext uri="{FF2B5EF4-FFF2-40B4-BE49-F238E27FC236}">
                <a16:creationId xmlns:a16="http://schemas.microsoft.com/office/drawing/2014/main" id="{DB22C457-3702-48BD-AA85-C6AE8D4DF733}"/>
              </a:ext>
            </a:extLst>
          </p:cNvPr>
          <p:cNvGrpSpPr/>
          <p:nvPr/>
        </p:nvGrpSpPr>
        <p:grpSpPr>
          <a:xfrm>
            <a:off x="5467473" y="5135312"/>
            <a:ext cx="657222" cy="199822"/>
            <a:chOff x="2154748" y="3526327"/>
            <a:chExt cx="418458" cy="127228"/>
          </a:xfrm>
          <a:solidFill>
            <a:schemeClr val="accent2"/>
          </a:solidFill>
        </p:grpSpPr>
        <p:sp>
          <p:nvSpPr>
            <p:cNvPr id="1076" name="Rectangle 1075">
              <a:extLst>
                <a:ext uri="{FF2B5EF4-FFF2-40B4-BE49-F238E27FC236}">
                  <a16:creationId xmlns:a16="http://schemas.microsoft.com/office/drawing/2014/main" id="{141C4EAC-6619-4996-B764-89CA3E0C2EAE}"/>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77" name="Freeform: Shape 1076">
              <a:extLst>
                <a:ext uri="{FF2B5EF4-FFF2-40B4-BE49-F238E27FC236}">
                  <a16:creationId xmlns:a16="http://schemas.microsoft.com/office/drawing/2014/main" id="{5D7318EA-843C-4B29-A111-8D6A6F49EBAF}"/>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78" name="Freeform: Shape 1077">
              <a:extLst>
                <a:ext uri="{FF2B5EF4-FFF2-40B4-BE49-F238E27FC236}">
                  <a16:creationId xmlns:a16="http://schemas.microsoft.com/office/drawing/2014/main" id="{C80E826C-B4C5-4FE3-94E4-8E24F51E5C26}"/>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79" name="Freeform: Shape 1078">
              <a:extLst>
                <a:ext uri="{FF2B5EF4-FFF2-40B4-BE49-F238E27FC236}">
                  <a16:creationId xmlns:a16="http://schemas.microsoft.com/office/drawing/2014/main" id="{CE2867E7-D916-470A-B025-30BDECF89788}"/>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80" name="Freeform: Shape 1079">
              <a:extLst>
                <a:ext uri="{FF2B5EF4-FFF2-40B4-BE49-F238E27FC236}">
                  <a16:creationId xmlns:a16="http://schemas.microsoft.com/office/drawing/2014/main" id="{9129316E-33F5-48DD-B374-AD64B07EEFA6}"/>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81" name="Group 1080">
            <a:extLst>
              <a:ext uri="{FF2B5EF4-FFF2-40B4-BE49-F238E27FC236}">
                <a16:creationId xmlns:a16="http://schemas.microsoft.com/office/drawing/2014/main" id="{21B7C2FA-9E2F-4DE8-9E1E-BF228EF98B97}"/>
              </a:ext>
            </a:extLst>
          </p:cNvPr>
          <p:cNvGrpSpPr/>
          <p:nvPr/>
        </p:nvGrpSpPr>
        <p:grpSpPr>
          <a:xfrm>
            <a:off x="4811211" y="5135312"/>
            <a:ext cx="657222" cy="199822"/>
            <a:chOff x="2154748" y="3526327"/>
            <a:chExt cx="418458" cy="127228"/>
          </a:xfrm>
          <a:solidFill>
            <a:schemeClr val="accent2"/>
          </a:solidFill>
        </p:grpSpPr>
        <p:sp>
          <p:nvSpPr>
            <p:cNvPr id="1082" name="Rectangle 1081">
              <a:extLst>
                <a:ext uri="{FF2B5EF4-FFF2-40B4-BE49-F238E27FC236}">
                  <a16:creationId xmlns:a16="http://schemas.microsoft.com/office/drawing/2014/main" id="{3055C749-1F0F-4FC5-A216-1FE0F65C4395}"/>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83" name="Freeform: Shape 1082">
              <a:extLst>
                <a:ext uri="{FF2B5EF4-FFF2-40B4-BE49-F238E27FC236}">
                  <a16:creationId xmlns:a16="http://schemas.microsoft.com/office/drawing/2014/main" id="{1C316FFF-34FB-47E8-8363-310045F7E8AF}"/>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84" name="Freeform: Shape 1083">
              <a:extLst>
                <a:ext uri="{FF2B5EF4-FFF2-40B4-BE49-F238E27FC236}">
                  <a16:creationId xmlns:a16="http://schemas.microsoft.com/office/drawing/2014/main" id="{3260AD66-0A1B-4533-9B5D-CB9AC18AF496}"/>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85" name="Freeform: Shape 1084">
              <a:extLst>
                <a:ext uri="{FF2B5EF4-FFF2-40B4-BE49-F238E27FC236}">
                  <a16:creationId xmlns:a16="http://schemas.microsoft.com/office/drawing/2014/main" id="{8103DF54-F2F6-4AFA-88D8-100D400C78B7}"/>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86" name="Freeform: Shape 1085">
              <a:extLst>
                <a:ext uri="{FF2B5EF4-FFF2-40B4-BE49-F238E27FC236}">
                  <a16:creationId xmlns:a16="http://schemas.microsoft.com/office/drawing/2014/main" id="{BEB731E6-E0BB-4A83-A790-65A32B45B5E6}"/>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87" name="Group 1086">
            <a:extLst>
              <a:ext uri="{FF2B5EF4-FFF2-40B4-BE49-F238E27FC236}">
                <a16:creationId xmlns:a16="http://schemas.microsoft.com/office/drawing/2014/main" id="{6B565E8E-939B-4A37-B26F-D95C3D969197}"/>
              </a:ext>
            </a:extLst>
          </p:cNvPr>
          <p:cNvGrpSpPr/>
          <p:nvPr/>
        </p:nvGrpSpPr>
        <p:grpSpPr>
          <a:xfrm>
            <a:off x="4469099" y="5137539"/>
            <a:ext cx="343072" cy="197595"/>
            <a:chOff x="1003302" y="1140739"/>
            <a:chExt cx="422879" cy="243562"/>
          </a:xfrm>
          <a:solidFill>
            <a:schemeClr val="accent2"/>
          </a:solidFill>
        </p:grpSpPr>
        <p:sp>
          <p:nvSpPr>
            <p:cNvPr id="1088" name="Rectangle 1087">
              <a:extLst>
                <a:ext uri="{FF2B5EF4-FFF2-40B4-BE49-F238E27FC236}">
                  <a16:creationId xmlns:a16="http://schemas.microsoft.com/office/drawing/2014/main" id="{C4039883-E221-4AB5-8DFF-7DE70DB3EEDE}"/>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89" name="Freeform: Shape 1088">
              <a:extLst>
                <a:ext uri="{FF2B5EF4-FFF2-40B4-BE49-F238E27FC236}">
                  <a16:creationId xmlns:a16="http://schemas.microsoft.com/office/drawing/2014/main" id="{393ACE2A-7631-4717-9FD0-366F61AAEDF0}"/>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90" name="Freeform: Shape 1089">
              <a:extLst>
                <a:ext uri="{FF2B5EF4-FFF2-40B4-BE49-F238E27FC236}">
                  <a16:creationId xmlns:a16="http://schemas.microsoft.com/office/drawing/2014/main" id="{4BB9A590-09AD-4B75-840C-E26130723145}"/>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91" name="Group 1090">
            <a:extLst>
              <a:ext uri="{FF2B5EF4-FFF2-40B4-BE49-F238E27FC236}">
                <a16:creationId xmlns:a16="http://schemas.microsoft.com/office/drawing/2014/main" id="{CD8E8A9D-8010-4899-B645-42DEC74FEE8F}"/>
              </a:ext>
            </a:extLst>
          </p:cNvPr>
          <p:cNvGrpSpPr/>
          <p:nvPr/>
        </p:nvGrpSpPr>
        <p:grpSpPr>
          <a:xfrm>
            <a:off x="3041214" y="4967979"/>
            <a:ext cx="657222" cy="199822"/>
            <a:chOff x="2154748" y="3526327"/>
            <a:chExt cx="418458" cy="127228"/>
          </a:xfrm>
          <a:solidFill>
            <a:schemeClr val="accent2"/>
          </a:solidFill>
        </p:grpSpPr>
        <p:sp>
          <p:nvSpPr>
            <p:cNvPr id="1092" name="Rectangle 1091">
              <a:extLst>
                <a:ext uri="{FF2B5EF4-FFF2-40B4-BE49-F238E27FC236}">
                  <a16:creationId xmlns:a16="http://schemas.microsoft.com/office/drawing/2014/main" id="{AA61A228-E18C-4A73-903D-EB977293B7E0}"/>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93" name="Freeform: Shape 1092">
              <a:extLst>
                <a:ext uri="{FF2B5EF4-FFF2-40B4-BE49-F238E27FC236}">
                  <a16:creationId xmlns:a16="http://schemas.microsoft.com/office/drawing/2014/main" id="{0C1B28F2-2CAC-42E2-9434-0EF3CEFB88D5}"/>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94" name="Freeform: Shape 1093">
              <a:extLst>
                <a:ext uri="{FF2B5EF4-FFF2-40B4-BE49-F238E27FC236}">
                  <a16:creationId xmlns:a16="http://schemas.microsoft.com/office/drawing/2014/main" id="{2F424518-5DE5-45EB-92F5-FB8E092E5993}"/>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95" name="Freeform: Shape 1094">
              <a:extLst>
                <a:ext uri="{FF2B5EF4-FFF2-40B4-BE49-F238E27FC236}">
                  <a16:creationId xmlns:a16="http://schemas.microsoft.com/office/drawing/2014/main" id="{4C21BF97-FF40-434E-A41B-6BAC94F31405}"/>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96" name="Freeform: Shape 1095">
              <a:extLst>
                <a:ext uri="{FF2B5EF4-FFF2-40B4-BE49-F238E27FC236}">
                  <a16:creationId xmlns:a16="http://schemas.microsoft.com/office/drawing/2014/main" id="{2AD19145-4576-48E9-BB48-8B973161404F}"/>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097" name="Group 1096">
            <a:extLst>
              <a:ext uri="{FF2B5EF4-FFF2-40B4-BE49-F238E27FC236}">
                <a16:creationId xmlns:a16="http://schemas.microsoft.com/office/drawing/2014/main" id="{607C9B28-B0F1-4DEB-A9C3-59E5D32A516D}"/>
              </a:ext>
            </a:extLst>
          </p:cNvPr>
          <p:cNvGrpSpPr/>
          <p:nvPr/>
        </p:nvGrpSpPr>
        <p:grpSpPr>
          <a:xfrm>
            <a:off x="5584445" y="4967979"/>
            <a:ext cx="657222" cy="199822"/>
            <a:chOff x="2154748" y="3526327"/>
            <a:chExt cx="418458" cy="127228"/>
          </a:xfrm>
          <a:solidFill>
            <a:schemeClr val="accent2"/>
          </a:solidFill>
        </p:grpSpPr>
        <p:sp>
          <p:nvSpPr>
            <p:cNvPr id="1098" name="Rectangle 1097">
              <a:extLst>
                <a:ext uri="{FF2B5EF4-FFF2-40B4-BE49-F238E27FC236}">
                  <a16:creationId xmlns:a16="http://schemas.microsoft.com/office/drawing/2014/main" id="{A1F642FE-E265-40C9-8535-7FDFAF5369D5}"/>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099" name="Freeform: Shape 1098">
              <a:extLst>
                <a:ext uri="{FF2B5EF4-FFF2-40B4-BE49-F238E27FC236}">
                  <a16:creationId xmlns:a16="http://schemas.microsoft.com/office/drawing/2014/main" id="{B9FA89E7-444F-45D2-8580-8EAAA9229D81}"/>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00" name="Freeform: Shape 1099">
              <a:extLst>
                <a:ext uri="{FF2B5EF4-FFF2-40B4-BE49-F238E27FC236}">
                  <a16:creationId xmlns:a16="http://schemas.microsoft.com/office/drawing/2014/main" id="{771660EC-6028-4444-A0F9-A0BE37FF9510}"/>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01" name="Freeform: Shape 1100">
              <a:extLst>
                <a:ext uri="{FF2B5EF4-FFF2-40B4-BE49-F238E27FC236}">
                  <a16:creationId xmlns:a16="http://schemas.microsoft.com/office/drawing/2014/main" id="{34F2E073-38AF-4CDA-9114-F3263A9AB64A}"/>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02" name="Freeform: Shape 1101">
              <a:extLst>
                <a:ext uri="{FF2B5EF4-FFF2-40B4-BE49-F238E27FC236}">
                  <a16:creationId xmlns:a16="http://schemas.microsoft.com/office/drawing/2014/main" id="{C2D55FA8-E49B-4D84-9A1B-DE61E8B15CAE}"/>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03" name="Group 1102">
            <a:extLst>
              <a:ext uri="{FF2B5EF4-FFF2-40B4-BE49-F238E27FC236}">
                <a16:creationId xmlns:a16="http://schemas.microsoft.com/office/drawing/2014/main" id="{83A299D4-EFE3-4E12-8EEE-09C87F9369C7}"/>
              </a:ext>
            </a:extLst>
          </p:cNvPr>
          <p:cNvGrpSpPr/>
          <p:nvPr/>
        </p:nvGrpSpPr>
        <p:grpSpPr>
          <a:xfrm>
            <a:off x="3677022" y="4967979"/>
            <a:ext cx="657222" cy="199822"/>
            <a:chOff x="2154748" y="3526327"/>
            <a:chExt cx="418458" cy="127228"/>
          </a:xfrm>
          <a:solidFill>
            <a:schemeClr val="accent2"/>
          </a:solidFill>
        </p:grpSpPr>
        <p:sp>
          <p:nvSpPr>
            <p:cNvPr id="1104" name="Rectangle 1103">
              <a:extLst>
                <a:ext uri="{FF2B5EF4-FFF2-40B4-BE49-F238E27FC236}">
                  <a16:creationId xmlns:a16="http://schemas.microsoft.com/office/drawing/2014/main" id="{A76A1F96-E823-4B8E-8B12-E6F34894AF0E}"/>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05" name="Freeform: Shape 1104">
              <a:extLst>
                <a:ext uri="{FF2B5EF4-FFF2-40B4-BE49-F238E27FC236}">
                  <a16:creationId xmlns:a16="http://schemas.microsoft.com/office/drawing/2014/main" id="{B4D7D40D-5C81-49B7-B2C0-4DFD3A92607F}"/>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06" name="Freeform: Shape 1105">
              <a:extLst>
                <a:ext uri="{FF2B5EF4-FFF2-40B4-BE49-F238E27FC236}">
                  <a16:creationId xmlns:a16="http://schemas.microsoft.com/office/drawing/2014/main" id="{B7D5152D-8E39-4E20-8C1A-3D3C50A7E9CF}"/>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07" name="Freeform: Shape 1106">
              <a:extLst>
                <a:ext uri="{FF2B5EF4-FFF2-40B4-BE49-F238E27FC236}">
                  <a16:creationId xmlns:a16="http://schemas.microsoft.com/office/drawing/2014/main" id="{BB72DCDB-C1CD-4E1F-9CFF-93019925DD85}"/>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08" name="Freeform: Shape 1107">
              <a:extLst>
                <a:ext uri="{FF2B5EF4-FFF2-40B4-BE49-F238E27FC236}">
                  <a16:creationId xmlns:a16="http://schemas.microsoft.com/office/drawing/2014/main" id="{22D73890-AC78-4445-BD3B-6E1840B01F7B}"/>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09" name="Group 1108">
            <a:extLst>
              <a:ext uri="{FF2B5EF4-FFF2-40B4-BE49-F238E27FC236}">
                <a16:creationId xmlns:a16="http://schemas.microsoft.com/office/drawing/2014/main" id="{04DA1767-E415-4A9C-B78D-38E682EC2DBD}"/>
              </a:ext>
            </a:extLst>
          </p:cNvPr>
          <p:cNvGrpSpPr/>
          <p:nvPr/>
        </p:nvGrpSpPr>
        <p:grpSpPr>
          <a:xfrm>
            <a:off x="4312829" y="4967979"/>
            <a:ext cx="657222" cy="199822"/>
            <a:chOff x="2154748" y="3526327"/>
            <a:chExt cx="418458" cy="127228"/>
          </a:xfrm>
          <a:solidFill>
            <a:schemeClr val="accent2"/>
          </a:solidFill>
        </p:grpSpPr>
        <p:sp>
          <p:nvSpPr>
            <p:cNvPr id="1110" name="Rectangle 1109">
              <a:extLst>
                <a:ext uri="{FF2B5EF4-FFF2-40B4-BE49-F238E27FC236}">
                  <a16:creationId xmlns:a16="http://schemas.microsoft.com/office/drawing/2014/main" id="{142132D8-32DD-482A-8BC8-C0F38E2474ED}"/>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11" name="Freeform: Shape 1110">
              <a:extLst>
                <a:ext uri="{FF2B5EF4-FFF2-40B4-BE49-F238E27FC236}">
                  <a16:creationId xmlns:a16="http://schemas.microsoft.com/office/drawing/2014/main" id="{E2F0F9E4-7DAD-4AB9-818C-1ABCB6482BD6}"/>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12" name="Freeform: Shape 1111">
              <a:extLst>
                <a:ext uri="{FF2B5EF4-FFF2-40B4-BE49-F238E27FC236}">
                  <a16:creationId xmlns:a16="http://schemas.microsoft.com/office/drawing/2014/main" id="{F2BA32C0-2B4D-4524-A239-427CE5512A36}"/>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13" name="Freeform: Shape 1112">
              <a:extLst>
                <a:ext uri="{FF2B5EF4-FFF2-40B4-BE49-F238E27FC236}">
                  <a16:creationId xmlns:a16="http://schemas.microsoft.com/office/drawing/2014/main" id="{D4B30FB8-BA55-4BBA-A592-FD726F23E7EF}"/>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14" name="Freeform: Shape 1113">
              <a:extLst>
                <a:ext uri="{FF2B5EF4-FFF2-40B4-BE49-F238E27FC236}">
                  <a16:creationId xmlns:a16="http://schemas.microsoft.com/office/drawing/2014/main" id="{4C56C4E0-7F7B-42B3-AA92-FBCC3C6E0583}"/>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15" name="Group 1114">
            <a:extLst>
              <a:ext uri="{FF2B5EF4-FFF2-40B4-BE49-F238E27FC236}">
                <a16:creationId xmlns:a16="http://schemas.microsoft.com/office/drawing/2014/main" id="{53EF656D-6019-4F31-831A-F23B1BCC8B0A}"/>
              </a:ext>
            </a:extLst>
          </p:cNvPr>
          <p:cNvGrpSpPr/>
          <p:nvPr/>
        </p:nvGrpSpPr>
        <p:grpSpPr>
          <a:xfrm>
            <a:off x="4948637" y="4967979"/>
            <a:ext cx="657222" cy="199822"/>
            <a:chOff x="2154748" y="3526327"/>
            <a:chExt cx="418458" cy="127228"/>
          </a:xfrm>
          <a:solidFill>
            <a:schemeClr val="accent2"/>
          </a:solidFill>
        </p:grpSpPr>
        <p:sp>
          <p:nvSpPr>
            <p:cNvPr id="1116" name="Rectangle 1115">
              <a:extLst>
                <a:ext uri="{FF2B5EF4-FFF2-40B4-BE49-F238E27FC236}">
                  <a16:creationId xmlns:a16="http://schemas.microsoft.com/office/drawing/2014/main" id="{5061744C-BEFF-425F-B35F-FE671CE548AD}"/>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17" name="Freeform: Shape 1116">
              <a:extLst>
                <a:ext uri="{FF2B5EF4-FFF2-40B4-BE49-F238E27FC236}">
                  <a16:creationId xmlns:a16="http://schemas.microsoft.com/office/drawing/2014/main" id="{2609FD63-59CB-4A8F-9389-AAD12884E5C6}"/>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18" name="Freeform: Shape 1117">
              <a:extLst>
                <a:ext uri="{FF2B5EF4-FFF2-40B4-BE49-F238E27FC236}">
                  <a16:creationId xmlns:a16="http://schemas.microsoft.com/office/drawing/2014/main" id="{F82B518D-AB05-4E88-98C1-7DBF1B2C5A89}"/>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19" name="Freeform: Shape 1118">
              <a:extLst>
                <a:ext uri="{FF2B5EF4-FFF2-40B4-BE49-F238E27FC236}">
                  <a16:creationId xmlns:a16="http://schemas.microsoft.com/office/drawing/2014/main" id="{DCFECD9E-1496-4BA2-BDC4-B4EFE8E158DF}"/>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20" name="Freeform: Shape 1119">
              <a:extLst>
                <a:ext uri="{FF2B5EF4-FFF2-40B4-BE49-F238E27FC236}">
                  <a16:creationId xmlns:a16="http://schemas.microsoft.com/office/drawing/2014/main" id="{B1BFFA89-7980-4C15-B9B6-C74B6BCD9353}"/>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21" name="Group 1120">
            <a:extLst>
              <a:ext uri="{FF2B5EF4-FFF2-40B4-BE49-F238E27FC236}">
                <a16:creationId xmlns:a16="http://schemas.microsoft.com/office/drawing/2014/main" id="{D8F1725A-271C-4788-A401-73775C6F5483}"/>
              </a:ext>
            </a:extLst>
          </p:cNvPr>
          <p:cNvGrpSpPr/>
          <p:nvPr/>
        </p:nvGrpSpPr>
        <p:grpSpPr>
          <a:xfrm>
            <a:off x="3041214" y="4801764"/>
            <a:ext cx="657222" cy="199822"/>
            <a:chOff x="2154748" y="3526327"/>
            <a:chExt cx="418458" cy="127228"/>
          </a:xfrm>
          <a:solidFill>
            <a:schemeClr val="accent2"/>
          </a:solidFill>
        </p:grpSpPr>
        <p:sp>
          <p:nvSpPr>
            <p:cNvPr id="1122" name="Rectangle 1121">
              <a:extLst>
                <a:ext uri="{FF2B5EF4-FFF2-40B4-BE49-F238E27FC236}">
                  <a16:creationId xmlns:a16="http://schemas.microsoft.com/office/drawing/2014/main" id="{1D07434A-D5DE-4BF8-AB8C-CE73EB85472F}"/>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23" name="Freeform: Shape 1122">
              <a:extLst>
                <a:ext uri="{FF2B5EF4-FFF2-40B4-BE49-F238E27FC236}">
                  <a16:creationId xmlns:a16="http://schemas.microsoft.com/office/drawing/2014/main" id="{C3C8D92F-D8A8-418E-986C-50FBAC639154}"/>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24" name="Freeform: Shape 1123">
              <a:extLst>
                <a:ext uri="{FF2B5EF4-FFF2-40B4-BE49-F238E27FC236}">
                  <a16:creationId xmlns:a16="http://schemas.microsoft.com/office/drawing/2014/main" id="{1E58D94A-34EF-4137-BDCF-94D54135D6E0}"/>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25" name="Freeform: Shape 1124">
              <a:extLst>
                <a:ext uri="{FF2B5EF4-FFF2-40B4-BE49-F238E27FC236}">
                  <a16:creationId xmlns:a16="http://schemas.microsoft.com/office/drawing/2014/main" id="{C2204A07-D94D-48A4-95C1-0BE9F9F73193}"/>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26" name="Freeform: Shape 1125">
              <a:extLst>
                <a:ext uri="{FF2B5EF4-FFF2-40B4-BE49-F238E27FC236}">
                  <a16:creationId xmlns:a16="http://schemas.microsoft.com/office/drawing/2014/main" id="{08BD5E34-74B5-4220-B124-37F02371C7C7}"/>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27" name="Group 1126">
            <a:extLst>
              <a:ext uri="{FF2B5EF4-FFF2-40B4-BE49-F238E27FC236}">
                <a16:creationId xmlns:a16="http://schemas.microsoft.com/office/drawing/2014/main" id="{EFE78FB9-F7C9-40B6-967C-E52DD802BF0C}"/>
              </a:ext>
            </a:extLst>
          </p:cNvPr>
          <p:cNvGrpSpPr/>
          <p:nvPr/>
        </p:nvGrpSpPr>
        <p:grpSpPr>
          <a:xfrm>
            <a:off x="5584445" y="4801764"/>
            <a:ext cx="657222" cy="199822"/>
            <a:chOff x="2154748" y="3526327"/>
            <a:chExt cx="418458" cy="127228"/>
          </a:xfrm>
          <a:solidFill>
            <a:schemeClr val="accent2"/>
          </a:solidFill>
        </p:grpSpPr>
        <p:sp>
          <p:nvSpPr>
            <p:cNvPr id="1128" name="Rectangle 1127">
              <a:extLst>
                <a:ext uri="{FF2B5EF4-FFF2-40B4-BE49-F238E27FC236}">
                  <a16:creationId xmlns:a16="http://schemas.microsoft.com/office/drawing/2014/main" id="{8D55773A-284F-43E0-B4A9-525B17FAE0E7}"/>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29" name="Freeform: Shape 1128">
              <a:extLst>
                <a:ext uri="{FF2B5EF4-FFF2-40B4-BE49-F238E27FC236}">
                  <a16:creationId xmlns:a16="http://schemas.microsoft.com/office/drawing/2014/main" id="{BE0CFAD9-5B3E-465C-9DAB-56ABA8A99EEE}"/>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30" name="Freeform: Shape 1129">
              <a:extLst>
                <a:ext uri="{FF2B5EF4-FFF2-40B4-BE49-F238E27FC236}">
                  <a16:creationId xmlns:a16="http://schemas.microsoft.com/office/drawing/2014/main" id="{D7AEC340-5B2E-4500-BF3E-A8B12819FA72}"/>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31" name="Freeform: Shape 1130">
              <a:extLst>
                <a:ext uri="{FF2B5EF4-FFF2-40B4-BE49-F238E27FC236}">
                  <a16:creationId xmlns:a16="http://schemas.microsoft.com/office/drawing/2014/main" id="{28CB90C8-27DC-4759-B277-5E238917005D}"/>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32" name="Freeform: Shape 1131">
              <a:extLst>
                <a:ext uri="{FF2B5EF4-FFF2-40B4-BE49-F238E27FC236}">
                  <a16:creationId xmlns:a16="http://schemas.microsoft.com/office/drawing/2014/main" id="{E61C71A5-DC27-4857-8B44-862854D9DC08}"/>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33" name="Group 1132">
            <a:extLst>
              <a:ext uri="{FF2B5EF4-FFF2-40B4-BE49-F238E27FC236}">
                <a16:creationId xmlns:a16="http://schemas.microsoft.com/office/drawing/2014/main" id="{83C601BB-25B7-4A60-850A-D0136BE3E8E8}"/>
              </a:ext>
            </a:extLst>
          </p:cNvPr>
          <p:cNvGrpSpPr/>
          <p:nvPr/>
        </p:nvGrpSpPr>
        <p:grpSpPr>
          <a:xfrm>
            <a:off x="3677022" y="4801764"/>
            <a:ext cx="657222" cy="199822"/>
            <a:chOff x="2154748" y="3526327"/>
            <a:chExt cx="418458" cy="127228"/>
          </a:xfrm>
          <a:solidFill>
            <a:schemeClr val="accent2"/>
          </a:solidFill>
        </p:grpSpPr>
        <p:sp>
          <p:nvSpPr>
            <p:cNvPr id="1134" name="Rectangle 1133">
              <a:extLst>
                <a:ext uri="{FF2B5EF4-FFF2-40B4-BE49-F238E27FC236}">
                  <a16:creationId xmlns:a16="http://schemas.microsoft.com/office/drawing/2014/main" id="{A62E1F90-D14E-4F60-B494-66224CA5BB6B}"/>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35" name="Freeform: Shape 1134">
              <a:extLst>
                <a:ext uri="{FF2B5EF4-FFF2-40B4-BE49-F238E27FC236}">
                  <a16:creationId xmlns:a16="http://schemas.microsoft.com/office/drawing/2014/main" id="{0888BD2A-4772-4D52-AABC-CEEA0623051B}"/>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36" name="Freeform: Shape 1135">
              <a:extLst>
                <a:ext uri="{FF2B5EF4-FFF2-40B4-BE49-F238E27FC236}">
                  <a16:creationId xmlns:a16="http://schemas.microsoft.com/office/drawing/2014/main" id="{78515A0E-0EEC-476F-8E94-24099DD02665}"/>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37" name="Freeform: Shape 1136">
              <a:extLst>
                <a:ext uri="{FF2B5EF4-FFF2-40B4-BE49-F238E27FC236}">
                  <a16:creationId xmlns:a16="http://schemas.microsoft.com/office/drawing/2014/main" id="{3ACA8F2D-0015-4799-9964-6E55E8D09DFF}"/>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38" name="Freeform: Shape 1137">
              <a:extLst>
                <a:ext uri="{FF2B5EF4-FFF2-40B4-BE49-F238E27FC236}">
                  <a16:creationId xmlns:a16="http://schemas.microsoft.com/office/drawing/2014/main" id="{EE5B25C6-96FF-4DD7-A89B-087176F7FE19}"/>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39" name="Group 1138">
            <a:extLst>
              <a:ext uri="{FF2B5EF4-FFF2-40B4-BE49-F238E27FC236}">
                <a16:creationId xmlns:a16="http://schemas.microsoft.com/office/drawing/2014/main" id="{3E5656C3-7608-43C6-BB40-6B3536328223}"/>
              </a:ext>
            </a:extLst>
          </p:cNvPr>
          <p:cNvGrpSpPr/>
          <p:nvPr/>
        </p:nvGrpSpPr>
        <p:grpSpPr>
          <a:xfrm>
            <a:off x="4312829" y="4801764"/>
            <a:ext cx="657222" cy="199822"/>
            <a:chOff x="2154748" y="3526327"/>
            <a:chExt cx="418458" cy="127228"/>
          </a:xfrm>
          <a:solidFill>
            <a:schemeClr val="accent2"/>
          </a:solidFill>
        </p:grpSpPr>
        <p:sp>
          <p:nvSpPr>
            <p:cNvPr id="1140" name="Rectangle 1139">
              <a:extLst>
                <a:ext uri="{FF2B5EF4-FFF2-40B4-BE49-F238E27FC236}">
                  <a16:creationId xmlns:a16="http://schemas.microsoft.com/office/drawing/2014/main" id="{2F0803D4-BABC-415A-9000-AC9FCD5702BE}"/>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41" name="Freeform: Shape 1140">
              <a:extLst>
                <a:ext uri="{FF2B5EF4-FFF2-40B4-BE49-F238E27FC236}">
                  <a16:creationId xmlns:a16="http://schemas.microsoft.com/office/drawing/2014/main" id="{141E1CF7-26CB-44F7-B816-CE10341DB788}"/>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42" name="Freeform: Shape 1141">
              <a:extLst>
                <a:ext uri="{FF2B5EF4-FFF2-40B4-BE49-F238E27FC236}">
                  <a16:creationId xmlns:a16="http://schemas.microsoft.com/office/drawing/2014/main" id="{157CEDED-C429-435F-8B0D-3FBF0C9A3B00}"/>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43" name="Freeform: Shape 1142">
              <a:extLst>
                <a:ext uri="{FF2B5EF4-FFF2-40B4-BE49-F238E27FC236}">
                  <a16:creationId xmlns:a16="http://schemas.microsoft.com/office/drawing/2014/main" id="{48D2D474-9E50-47A9-8998-166DC6812389}"/>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44" name="Freeform: Shape 1143">
              <a:extLst>
                <a:ext uri="{FF2B5EF4-FFF2-40B4-BE49-F238E27FC236}">
                  <a16:creationId xmlns:a16="http://schemas.microsoft.com/office/drawing/2014/main" id="{39961F39-D223-4D6A-B133-8D5B194E3AB3}"/>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45" name="Group 1144">
            <a:extLst>
              <a:ext uri="{FF2B5EF4-FFF2-40B4-BE49-F238E27FC236}">
                <a16:creationId xmlns:a16="http://schemas.microsoft.com/office/drawing/2014/main" id="{46BAE9A8-31A7-494A-8010-A6A25B5BA804}"/>
              </a:ext>
            </a:extLst>
          </p:cNvPr>
          <p:cNvGrpSpPr/>
          <p:nvPr/>
        </p:nvGrpSpPr>
        <p:grpSpPr>
          <a:xfrm>
            <a:off x="4948637" y="4801764"/>
            <a:ext cx="657222" cy="199822"/>
            <a:chOff x="2154748" y="3526327"/>
            <a:chExt cx="418458" cy="127228"/>
          </a:xfrm>
          <a:solidFill>
            <a:schemeClr val="accent2"/>
          </a:solidFill>
        </p:grpSpPr>
        <p:sp>
          <p:nvSpPr>
            <p:cNvPr id="1146" name="Rectangle 1145">
              <a:extLst>
                <a:ext uri="{FF2B5EF4-FFF2-40B4-BE49-F238E27FC236}">
                  <a16:creationId xmlns:a16="http://schemas.microsoft.com/office/drawing/2014/main" id="{5CD52726-1A1F-4669-A314-FE9DD29D94DF}"/>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47" name="Freeform: Shape 1146">
              <a:extLst>
                <a:ext uri="{FF2B5EF4-FFF2-40B4-BE49-F238E27FC236}">
                  <a16:creationId xmlns:a16="http://schemas.microsoft.com/office/drawing/2014/main" id="{BD9661B6-E875-4382-AF00-40F9D243EDF2}"/>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48" name="Freeform: Shape 1147">
              <a:extLst>
                <a:ext uri="{FF2B5EF4-FFF2-40B4-BE49-F238E27FC236}">
                  <a16:creationId xmlns:a16="http://schemas.microsoft.com/office/drawing/2014/main" id="{F4D89793-D5DB-452E-BE81-51DDEE505B37}"/>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49" name="Freeform: Shape 1148">
              <a:extLst>
                <a:ext uri="{FF2B5EF4-FFF2-40B4-BE49-F238E27FC236}">
                  <a16:creationId xmlns:a16="http://schemas.microsoft.com/office/drawing/2014/main" id="{B776A45C-D631-4F11-9DBC-3D5919344641}"/>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50" name="Freeform: Shape 1149">
              <a:extLst>
                <a:ext uri="{FF2B5EF4-FFF2-40B4-BE49-F238E27FC236}">
                  <a16:creationId xmlns:a16="http://schemas.microsoft.com/office/drawing/2014/main" id="{FCD60470-704D-4DCE-B3AC-F684C8886028}"/>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51" name="Group 1150">
            <a:extLst>
              <a:ext uri="{FF2B5EF4-FFF2-40B4-BE49-F238E27FC236}">
                <a16:creationId xmlns:a16="http://schemas.microsoft.com/office/drawing/2014/main" id="{A70C0A22-B53B-4164-A2F9-1FE005539BF9}"/>
              </a:ext>
            </a:extLst>
          </p:cNvPr>
          <p:cNvGrpSpPr/>
          <p:nvPr/>
        </p:nvGrpSpPr>
        <p:grpSpPr>
          <a:xfrm>
            <a:off x="3830563" y="4629793"/>
            <a:ext cx="643386" cy="199822"/>
            <a:chOff x="2154748" y="3526327"/>
            <a:chExt cx="418458" cy="127228"/>
          </a:xfrm>
          <a:solidFill>
            <a:schemeClr val="accent2"/>
          </a:solidFill>
        </p:grpSpPr>
        <p:sp>
          <p:nvSpPr>
            <p:cNvPr id="1152" name="Rectangle 1151">
              <a:extLst>
                <a:ext uri="{FF2B5EF4-FFF2-40B4-BE49-F238E27FC236}">
                  <a16:creationId xmlns:a16="http://schemas.microsoft.com/office/drawing/2014/main" id="{7872297A-FE86-48E7-A5EB-128D8EB7B1B3}"/>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53" name="Freeform: Shape 1152">
              <a:extLst>
                <a:ext uri="{FF2B5EF4-FFF2-40B4-BE49-F238E27FC236}">
                  <a16:creationId xmlns:a16="http://schemas.microsoft.com/office/drawing/2014/main" id="{AA7F057D-2E9C-4F8C-8D12-9DA5B50EDC97}"/>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54" name="Freeform: Shape 1153">
              <a:extLst>
                <a:ext uri="{FF2B5EF4-FFF2-40B4-BE49-F238E27FC236}">
                  <a16:creationId xmlns:a16="http://schemas.microsoft.com/office/drawing/2014/main" id="{3B414742-C26C-4F79-9288-34B930D0C1E9}"/>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55" name="Freeform: Shape 1154">
              <a:extLst>
                <a:ext uri="{FF2B5EF4-FFF2-40B4-BE49-F238E27FC236}">
                  <a16:creationId xmlns:a16="http://schemas.microsoft.com/office/drawing/2014/main" id="{D5D8511A-2B4D-486A-971E-1F0C7DAE4411}"/>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56" name="Freeform: Shape 1155">
              <a:extLst>
                <a:ext uri="{FF2B5EF4-FFF2-40B4-BE49-F238E27FC236}">
                  <a16:creationId xmlns:a16="http://schemas.microsoft.com/office/drawing/2014/main" id="{110E68DE-E901-47D2-AC7B-6E50B4A53D46}"/>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57" name="Group 1156">
            <a:extLst>
              <a:ext uri="{FF2B5EF4-FFF2-40B4-BE49-F238E27FC236}">
                <a16:creationId xmlns:a16="http://schemas.microsoft.com/office/drawing/2014/main" id="{FF5A3F1F-AAD2-4508-8B76-F758F073AAC0}"/>
              </a:ext>
            </a:extLst>
          </p:cNvPr>
          <p:cNvGrpSpPr/>
          <p:nvPr/>
        </p:nvGrpSpPr>
        <p:grpSpPr>
          <a:xfrm>
            <a:off x="3188116" y="4629793"/>
            <a:ext cx="643386" cy="199822"/>
            <a:chOff x="2154748" y="3526327"/>
            <a:chExt cx="418458" cy="127228"/>
          </a:xfrm>
          <a:solidFill>
            <a:schemeClr val="accent2"/>
          </a:solidFill>
        </p:grpSpPr>
        <p:sp>
          <p:nvSpPr>
            <p:cNvPr id="1158" name="Rectangle 1157">
              <a:extLst>
                <a:ext uri="{FF2B5EF4-FFF2-40B4-BE49-F238E27FC236}">
                  <a16:creationId xmlns:a16="http://schemas.microsoft.com/office/drawing/2014/main" id="{DD22B98B-BE85-4D91-88B4-0499B79C8E4E}"/>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59" name="Freeform: Shape 1158">
              <a:extLst>
                <a:ext uri="{FF2B5EF4-FFF2-40B4-BE49-F238E27FC236}">
                  <a16:creationId xmlns:a16="http://schemas.microsoft.com/office/drawing/2014/main" id="{5A6603DF-161F-4F66-998F-647D99A4EAA6}"/>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60" name="Freeform: Shape 1159">
              <a:extLst>
                <a:ext uri="{FF2B5EF4-FFF2-40B4-BE49-F238E27FC236}">
                  <a16:creationId xmlns:a16="http://schemas.microsoft.com/office/drawing/2014/main" id="{BE0F7F1E-94C8-4B2E-9D07-6DB9D5301893}"/>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61" name="Freeform: Shape 1160">
              <a:extLst>
                <a:ext uri="{FF2B5EF4-FFF2-40B4-BE49-F238E27FC236}">
                  <a16:creationId xmlns:a16="http://schemas.microsoft.com/office/drawing/2014/main" id="{EA0A672E-5D32-4617-8A43-8860A00088E6}"/>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62" name="Freeform: Shape 1161">
              <a:extLst>
                <a:ext uri="{FF2B5EF4-FFF2-40B4-BE49-F238E27FC236}">
                  <a16:creationId xmlns:a16="http://schemas.microsoft.com/office/drawing/2014/main" id="{4D2FD1C0-EB2E-4BB8-B287-5F4807406F02}"/>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63" name="Group 1162">
            <a:extLst>
              <a:ext uri="{FF2B5EF4-FFF2-40B4-BE49-F238E27FC236}">
                <a16:creationId xmlns:a16="http://schemas.microsoft.com/office/drawing/2014/main" id="{4D793767-B1FC-40C8-A91B-3711F0618A16}"/>
              </a:ext>
            </a:extLst>
          </p:cNvPr>
          <p:cNvGrpSpPr/>
          <p:nvPr/>
        </p:nvGrpSpPr>
        <p:grpSpPr>
          <a:xfrm>
            <a:off x="5450363" y="4629793"/>
            <a:ext cx="643386" cy="199822"/>
            <a:chOff x="2154748" y="3526327"/>
            <a:chExt cx="418458" cy="127228"/>
          </a:xfrm>
          <a:solidFill>
            <a:schemeClr val="accent2"/>
          </a:solidFill>
        </p:grpSpPr>
        <p:sp>
          <p:nvSpPr>
            <p:cNvPr id="1164" name="Rectangle 1163">
              <a:extLst>
                <a:ext uri="{FF2B5EF4-FFF2-40B4-BE49-F238E27FC236}">
                  <a16:creationId xmlns:a16="http://schemas.microsoft.com/office/drawing/2014/main" id="{A96B6AAD-6FD5-4273-9EAA-24D466DFE374}"/>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65" name="Freeform: Shape 1164">
              <a:extLst>
                <a:ext uri="{FF2B5EF4-FFF2-40B4-BE49-F238E27FC236}">
                  <a16:creationId xmlns:a16="http://schemas.microsoft.com/office/drawing/2014/main" id="{12B6863D-F1D3-430D-AD9C-D7B0BCA8622C}"/>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66" name="Freeform: Shape 1165">
              <a:extLst>
                <a:ext uri="{FF2B5EF4-FFF2-40B4-BE49-F238E27FC236}">
                  <a16:creationId xmlns:a16="http://schemas.microsoft.com/office/drawing/2014/main" id="{DDD259E7-8C79-417A-9B87-55FE23625E80}"/>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67" name="Freeform: Shape 1166">
              <a:extLst>
                <a:ext uri="{FF2B5EF4-FFF2-40B4-BE49-F238E27FC236}">
                  <a16:creationId xmlns:a16="http://schemas.microsoft.com/office/drawing/2014/main" id="{B107943C-42E1-453E-82FA-989BCDE0F485}"/>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68" name="Freeform: Shape 1167">
              <a:extLst>
                <a:ext uri="{FF2B5EF4-FFF2-40B4-BE49-F238E27FC236}">
                  <a16:creationId xmlns:a16="http://schemas.microsoft.com/office/drawing/2014/main" id="{B193D06D-738D-4A5F-A421-AD11677003AF}"/>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69" name="Group 1168">
            <a:extLst>
              <a:ext uri="{FF2B5EF4-FFF2-40B4-BE49-F238E27FC236}">
                <a16:creationId xmlns:a16="http://schemas.microsoft.com/office/drawing/2014/main" id="{1B27EA29-1BD9-40CB-9956-3C0D8926DDB2}"/>
              </a:ext>
            </a:extLst>
          </p:cNvPr>
          <p:cNvGrpSpPr/>
          <p:nvPr/>
        </p:nvGrpSpPr>
        <p:grpSpPr>
          <a:xfrm>
            <a:off x="4807918" y="4629793"/>
            <a:ext cx="643386" cy="199822"/>
            <a:chOff x="2154748" y="3526327"/>
            <a:chExt cx="418458" cy="127228"/>
          </a:xfrm>
          <a:solidFill>
            <a:schemeClr val="accent2"/>
          </a:solidFill>
        </p:grpSpPr>
        <p:sp>
          <p:nvSpPr>
            <p:cNvPr id="1170" name="Rectangle 1169">
              <a:extLst>
                <a:ext uri="{FF2B5EF4-FFF2-40B4-BE49-F238E27FC236}">
                  <a16:creationId xmlns:a16="http://schemas.microsoft.com/office/drawing/2014/main" id="{A10D0053-E7EF-47F2-8356-D462C399A890}"/>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71" name="Freeform: Shape 1170">
              <a:extLst>
                <a:ext uri="{FF2B5EF4-FFF2-40B4-BE49-F238E27FC236}">
                  <a16:creationId xmlns:a16="http://schemas.microsoft.com/office/drawing/2014/main" id="{280939CA-1888-429F-A9D7-C933C6A89058}"/>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72" name="Freeform: Shape 1171">
              <a:extLst>
                <a:ext uri="{FF2B5EF4-FFF2-40B4-BE49-F238E27FC236}">
                  <a16:creationId xmlns:a16="http://schemas.microsoft.com/office/drawing/2014/main" id="{D950E477-8B79-41A5-9915-92EFDA140F14}"/>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73" name="Freeform: Shape 1172">
              <a:extLst>
                <a:ext uri="{FF2B5EF4-FFF2-40B4-BE49-F238E27FC236}">
                  <a16:creationId xmlns:a16="http://schemas.microsoft.com/office/drawing/2014/main" id="{8246B98B-1F46-462F-85F9-AD9A5EC4DE28}"/>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74" name="Freeform: Shape 1173">
              <a:extLst>
                <a:ext uri="{FF2B5EF4-FFF2-40B4-BE49-F238E27FC236}">
                  <a16:creationId xmlns:a16="http://schemas.microsoft.com/office/drawing/2014/main" id="{E2570541-4FA4-4E4C-92DF-914FCFE5E589}"/>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75" name="Group 1174">
            <a:extLst>
              <a:ext uri="{FF2B5EF4-FFF2-40B4-BE49-F238E27FC236}">
                <a16:creationId xmlns:a16="http://schemas.microsoft.com/office/drawing/2014/main" id="{2B2E94D6-9AEC-4539-BD32-D804231AB6DC}"/>
              </a:ext>
            </a:extLst>
          </p:cNvPr>
          <p:cNvGrpSpPr/>
          <p:nvPr/>
        </p:nvGrpSpPr>
        <p:grpSpPr>
          <a:xfrm>
            <a:off x="4473008" y="4632020"/>
            <a:ext cx="335848" cy="197595"/>
            <a:chOff x="1003302" y="1140739"/>
            <a:chExt cx="422879" cy="243562"/>
          </a:xfrm>
          <a:solidFill>
            <a:schemeClr val="accent2"/>
          </a:solidFill>
        </p:grpSpPr>
        <p:sp>
          <p:nvSpPr>
            <p:cNvPr id="1176" name="Rectangle 1175">
              <a:extLst>
                <a:ext uri="{FF2B5EF4-FFF2-40B4-BE49-F238E27FC236}">
                  <a16:creationId xmlns:a16="http://schemas.microsoft.com/office/drawing/2014/main" id="{4F069D78-4420-48C6-9374-585B95CA8146}"/>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77" name="Freeform: Shape 1176">
              <a:extLst>
                <a:ext uri="{FF2B5EF4-FFF2-40B4-BE49-F238E27FC236}">
                  <a16:creationId xmlns:a16="http://schemas.microsoft.com/office/drawing/2014/main" id="{B14EE3C0-8276-41BC-A5F3-F3A1583C6272}"/>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78" name="Freeform: Shape 1177">
              <a:extLst>
                <a:ext uri="{FF2B5EF4-FFF2-40B4-BE49-F238E27FC236}">
                  <a16:creationId xmlns:a16="http://schemas.microsoft.com/office/drawing/2014/main" id="{5B8C90AF-AAE2-46E7-AD63-F46468DC1DFB}"/>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79" name="Group 1178">
            <a:extLst>
              <a:ext uri="{FF2B5EF4-FFF2-40B4-BE49-F238E27FC236}">
                <a16:creationId xmlns:a16="http://schemas.microsoft.com/office/drawing/2014/main" id="{F0911898-E250-475E-B626-0E659FA915F8}"/>
              </a:ext>
            </a:extLst>
          </p:cNvPr>
          <p:cNvGrpSpPr/>
          <p:nvPr/>
        </p:nvGrpSpPr>
        <p:grpSpPr>
          <a:xfrm>
            <a:off x="2907393" y="4464153"/>
            <a:ext cx="3446330" cy="197595"/>
            <a:chOff x="1468126" y="2785911"/>
            <a:chExt cx="2194301" cy="125810"/>
          </a:xfrm>
          <a:solidFill>
            <a:srgbClr val="FFE089"/>
          </a:solidFill>
        </p:grpSpPr>
        <p:sp>
          <p:nvSpPr>
            <p:cNvPr id="1180" name="Freeform: Shape 1179">
              <a:extLst>
                <a:ext uri="{FF2B5EF4-FFF2-40B4-BE49-F238E27FC236}">
                  <a16:creationId xmlns:a16="http://schemas.microsoft.com/office/drawing/2014/main" id="{FC42AD6E-45DC-4236-963C-02024A336B8B}"/>
                </a:ext>
              </a:extLst>
            </p:cNvPr>
            <p:cNvSpPr/>
            <p:nvPr/>
          </p:nvSpPr>
          <p:spPr>
            <a:xfrm>
              <a:off x="2420305"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81" name="Freeform: Shape 1180">
              <a:extLst>
                <a:ext uri="{FF2B5EF4-FFF2-40B4-BE49-F238E27FC236}">
                  <a16:creationId xmlns:a16="http://schemas.microsoft.com/office/drawing/2014/main" id="{1FD84D28-E67A-458D-8261-D4026F8F8DF9}"/>
                </a:ext>
              </a:extLst>
            </p:cNvPr>
            <p:cNvSpPr/>
            <p:nvPr/>
          </p:nvSpPr>
          <p:spPr>
            <a:xfrm>
              <a:off x="2533480"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82" name="Freeform: Shape 1181">
              <a:extLst>
                <a:ext uri="{FF2B5EF4-FFF2-40B4-BE49-F238E27FC236}">
                  <a16:creationId xmlns:a16="http://schemas.microsoft.com/office/drawing/2014/main" id="{78534540-A72A-4010-BCC3-9C2CF3EE46EF}"/>
                </a:ext>
              </a:extLst>
            </p:cNvPr>
            <p:cNvSpPr/>
            <p:nvPr/>
          </p:nvSpPr>
          <p:spPr>
            <a:xfrm>
              <a:off x="2646655"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83" name="Freeform: Shape 1182">
              <a:extLst>
                <a:ext uri="{FF2B5EF4-FFF2-40B4-BE49-F238E27FC236}">
                  <a16:creationId xmlns:a16="http://schemas.microsoft.com/office/drawing/2014/main" id="{7236AA62-BD40-46FD-8331-B81740DF8E8B}"/>
                </a:ext>
              </a:extLst>
            </p:cNvPr>
            <p:cNvSpPr/>
            <p:nvPr/>
          </p:nvSpPr>
          <p:spPr>
            <a:xfrm>
              <a:off x="2759830"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84" name="Freeform: Shape 1183">
              <a:extLst>
                <a:ext uri="{FF2B5EF4-FFF2-40B4-BE49-F238E27FC236}">
                  <a16:creationId xmlns:a16="http://schemas.microsoft.com/office/drawing/2014/main" id="{CAFAF6FD-8E93-4146-AF45-A56495AD23BD}"/>
                </a:ext>
              </a:extLst>
            </p:cNvPr>
            <p:cNvSpPr/>
            <p:nvPr/>
          </p:nvSpPr>
          <p:spPr>
            <a:xfrm>
              <a:off x="2873005"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85" name="Freeform: Shape 1184">
              <a:extLst>
                <a:ext uri="{FF2B5EF4-FFF2-40B4-BE49-F238E27FC236}">
                  <a16:creationId xmlns:a16="http://schemas.microsoft.com/office/drawing/2014/main" id="{DF56F9B4-D02D-4FAA-AAC4-3354E8B85192}"/>
                </a:ext>
              </a:extLst>
            </p:cNvPr>
            <p:cNvSpPr/>
            <p:nvPr/>
          </p:nvSpPr>
          <p:spPr>
            <a:xfrm>
              <a:off x="2986180"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86" name="Freeform: Shape 1185">
              <a:extLst>
                <a:ext uri="{FF2B5EF4-FFF2-40B4-BE49-F238E27FC236}">
                  <a16:creationId xmlns:a16="http://schemas.microsoft.com/office/drawing/2014/main" id="{E9F2C7F5-5D27-49EB-9286-DE67DFFE4883}"/>
                </a:ext>
              </a:extLst>
            </p:cNvPr>
            <p:cNvSpPr/>
            <p:nvPr/>
          </p:nvSpPr>
          <p:spPr>
            <a:xfrm>
              <a:off x="3099355"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87" name="Freeform: Shape 1186">
              <a:extLst>
                <a:ext uri="{FF2B5EF4-FFF2-40B4-BE49-F238E27FC236}">
                  <a16:creationId xmlns:a16="http://schemas.microsoft.com/office/drawing/2014/main" id="{419DA52D-4A69-4C30-B218-26B8B8CB5900}"/>
                </a:ext>
              </a:extLst>
            </p:cNvPr>
            <p:cNvSpPr/>
            <p:nvPr/>
          </p:nvSpPr>
          <p:spPr>
            <a:xfrm>
              <a:off x="3212530"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88" name="Freeform: Shape 1187">
              <a:extLst>
                <a:ext uri="{FF2B5EF4-FFF2-40B4-BE49-F238E27FC236}">
                  <a16:creationId xmlns:a16="http://schemas.microsoft.com/office/drawing/2014/main" id="{D6BF9867-9C6E-4E3F-95DC-0500D0D62494}"/>
                </a:ext>
              </a:extLst>
            </p:cNvPr>
            <p:cNvSpPr/>
            <p:nvPr/>
          </p:nvSpPr>
          <p:spPr>
            <a:xfrm>
              <a:off x="3325705"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89" name="Freeform: Shape 1188">
              <a:extLst>
                <a:ext uri="{FF2B5EF4-FFF2-40B4-BE49-F238E27FC236}">
                  <a16:creationId xmlns:a16="http://schemas.microsoft.com/office/drawing/2014/main" id="{E9620F77-ADB2-4AAA-A04A-A37C467EBD41}"/>
                </a:ext>
              </a:extLst>
            </p:cNvPr>
            <p:cNvSpPr/>
            <p:nvPr/>
          </p:nvSpPr>
          <p:spPr>
            <a:xfrm>
              <a:off x="3521338"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90" name="Freeform: Shape 1189">
              <a:extLst>
                <a:ext uri="{FF2B5EF4-FFF2-40B4-BE49-F238E27FC236}">
                  <a16:creationId xmlns:a16="http://schemas.microsoft.com/office/drawing/2014/main" id="{FECECEF5-F5F3-46AD-80A1-EE12A7B2499F}"/>
                </a:ext>
              </a:extLst>
            </p:cNvPr>
            <p:cNvSpPr/>
            <p:nvPr/>
          </p:nvSpPr>
          <p:spPr>
            <a:xfrm>
              <a:off x="1741255"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91" name="Freeform: Shape 1190">
              <a:extLst>
                <a:ext uri="{FF2B5EF4-FFF2-40B4-BE49-F238E27FC236}">
                  <a16:creationId xmlns:a16="http://schemas.microsoft.com/office/drawing/2014/main" id="{EDA1CE1A-D5E1-4E9D-BC0E-670D7206C1D4}"/>
                </a:ext>
              </a:extLst>
            </p:cNvPr>
            <p:cNvSpPr/>
            <p:nvPr/>
          </p:nvSpPr>
          <p:spPr>
            <a:xfrm>
              <a:off x="1854430"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92" name="Freeform: Shape 1191">
              <a:extLst>
                <a:ext uri="{FF2B5EF4-FFF2-40B4-BE49-F238E27FC236}">
                  <a16:creationId xmlns:a16="http://schemas.microsoft.com/office/drawing/2014/main" id="{B61CFDA2-4947-44D3-96DE-7B003CFF3709}"/>
                </a:ext>
              </a:extLst>
            </p:cNvPr>
            <p:cNvSpPr/>
            <p:nvPr/>
          </p:nvSpPr>
          <p:spPr>
            <a:xfrm>
              <a:off x="1967605"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93" name="Freeform: Shape 1192">
              <a:extLst>
                <a:ext uri="{FF2B5EF4-FFF2-40B4-BE49-F238E27FC236}">
                  <a16:creationId xmlns:a16="http://schemas.microsoft.com/office/drawing/2014/main" id="{4C74D587-1591-4421-9589-4C399F70700B}"/>
                </a:ext>
              </a:extLst>
            </p:cNvPr>
            <p:cNvSpPr/>
            <p:nvPr/>
          </p:nvSpPr>
          <p:spPr>
            <a:xfrm>
              <a:off x="2080780"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94" name="Freeform: Shape 1193">
              <a:extLst>
                <a:ext uri="{FF2B5EF4-FFF2-40B4-BE49-F238E27FC236}">
                  <a16:creationId xmlns:a16="http://schemas.microsoft.com/office/drawing/2014/main" id="{BE0E7CCC-D98C-4308-A317-79E1E1B70EA8}"/>
                </a:ext>
              </a:extLst>
            </p:cNvPr>
            <p:cNvSpPr/>
            <p:nvPr/>
          </p:nvSpPr>
          <p:spPr>
            <a:xfrm>
              <a:off x="2193955"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95" name="Freeform: Shape 1194">
              <a:extLst>
                <a:ext uri="{FF2B5EF4-FFF2-40B4-BE49-F238E27FC236}">
                  <a16:creationId xmlns:a16="http://schemas.microsoft.com/office/drawing/2014/main" id="{D2F92336-14E7-48B2-AA65-4F4ABA11F882}"/>
                </a:ext>
              </a:extLst>
            </p:cNvPr>
            <p:cNvSpPr/>
            <p:nvPr/>
          </p:nvSpPr>
          <p:spPr>
            <a:xfrm>
              <a:off x="2307130" y="278715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96" name="Freeform: Shape 1195">
              <a:extLst>
                <a:ext uri="{FF2B5EF4-FFF2-40B4-BE49-F238E27FC236}">
                  <a16:creationId xmlns:a16="http://schemas.microsoft.com/office/drawing/2014/main" id="{85078A88-5D5D-4CA6-AC56-2C979A47E0F1}"/>
                </a:ext>
              </a:extLst>
            </p:cNvPr>
            <p:cNvSpPr/>
            <p:nvPr/>
          </p:nvSpPr>
          <p:spPr>
            <a:xfrm>
              <a:off x="1533808" y="2785911"/>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197" name="Rectangle 1196">
              <a:extLst>
                <a:ext uri="{FF2B5EF4-FFF2-40B4-BE49-F238E27FC236}">
                  <a16:creationId xmlns:a16="http://schemas.microsoft.com/office/drawing/2014/main" id="{7604B4DC-CCBF-4E3E-95AE-1ADF007A2DAF}"/>
                </a:ext>
              </a:extLst>
            </p:cNvPr>
            <p:cNvSpPr/>
            <p:nvPr/>
          </p:nvSpPr>
          <p:spPr>
            <a:xfrm>
              <a:off x="1468126" y="2806760"/>
              <a:ext cx="2194301"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198" name="Group 1197">
            <a:extLst>
              <a:ext uri="{FF2B5EF4-FFF2-40B4-BE49-F238E27FC236}">
                <a16:creationId xmlns:a16="http://schemas.microsoft.com/office/drawing/2014/main" id="{AEC6EF6C-8230-4410-9C64-5C7706A63E4A}"/>
              </a:ext>
            </a:extLst>
          </p:cNvPr>
          <p:cNvGrpSpPr/>
          <p:nvPr/>
        </p:nvGrpSpPr>
        <p:grpSpPr>
          <a:xfrm>
            <a:off x="3823140" y="4295592"/>
            <a:ext cx="643386" cy="199822"/>
            <a:chOff x="2154748" y="3526327"/>
            <a:chExt cx="418458" cy="127228"/>
          </a:xfrm>
          <a:solidFill>
            <a:schemeClr val="accent2"/>
          </a:solidFill>
        </p:grpSpPr>
        <p:sp>
          <p:nvSpPr>
            <p:cNvPr id="1199" name="Rectangle 1198">
              <a:extLst>
                <a:ext uri="{FF2B5EF4-FFF2-40B4-BE49-F238E27FC236}">
                  <a16:creationId xmlns:a16="http://schemas.microsoft.com/office/drawing/2014/main" id="{5545A689-7A87-44E2-B4BA-5093F8741142}"/>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00" name="Freeform: Shape 1199">
              <a:extLst>
                <a:ext uri="{FF2B5EF4-FFF2-40B4-BE49-F238E27FC236}">
                  <a16:creationId xmlns:a16="http://schemas.microsoft.com/office/drawing/2014/main" id="{A90EBF7C-5098-465C-BA50-5BCB490B7093}"/>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01" name="Freeform: Shape 1200">
              <a:extLst>
                <a:ext uri="{FF2B5EF4-FFF2-40B4-BE49-F238E27FC236}">
                  <a16:creationId xmlns:a16="http://schemas.microsoft.com/office/drawing/2014/main" id="{CD4B74E4-8D4D-4719-9D4A-2519E4C4D23C}"/>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02" name="Freeform: Shape 1201">
              <a:extLst>
                <a:ext uri="{FF2B5EF4-FFF2-40B4-BE49-F238E27FC236}">
                  <a16:creationId xmlns:a16="http://schemas.microsoft.com/office/drawing/2014/main" id="{3AB38B48-BCEF-473C-9094-E2FB231D746C}"/>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03" name="Freeform: Shape 1202">
              <a:extLst>
                <a:ext uri="{FF2B5EF4-FFF2-40B4-BE49-F238E27FC236}">
                  <a16:creationId xmlns:a16="http://schemas.microsoft.com/office/drawing/2014/main" id="{A8276BE2-9341-43B0-9315-D6209B197D80}"/>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04" name="Group 1203">
            <a:extLst>
              <a:ext uri="{FF2B5EF4-FFF2-40B4-BE49-F238E27FC236}">
                <a16:creationId xmlns:a16="http://schemas.microsoft.com/office/drawing/2014/main" id="{D482ECF8-C1CF-4280-9BC0-7071A1315CD4}"/>
              </a:ext>
            </a:extLst>
          </p:cNvPr>
          <p:cNvGrpSpPr/>
          <p:nvPr/>
        </p:nvGrpSpPr>
        <p:grpSpPr>
          <a:xfrm>
            <a:off x="3180694" y="4295592"/>
            <a:ext cx="643386" cy="199822"/>
            <a:chOff x="2154748" y="3526327"/>
            <a:chExt cx="418458" cy="127228"/>
          </a:xfrm>
          <a:solidFill>
            <a:schemeClr val="accent2"/>
          </a:solidFill>
        </p:grpSpPr>
        <p:sp>
          <p:nvSpPr>
            <p:cNvPr id="1205" name="Rectangle 1204">
              <a:extLst>
                <a:ext uri="{FF2B5EF4-FFF2-40B4-BE49-F238E27FC236}">
                  <a16:creationId xmlns:a16="http://schemas.microsoft.com/office/drawing/2014/main" id="{3AE7FF86-2A41-4054-93E5-744A7E8BC36C}"/>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06" name="Freeform: Shape 1205">
              <a:extLst>
                <a:ext uri="{FF2B5EF4-FFF2-40B4-BE49-F238E27FC236}">
                  <a16:creationId xmlns:a16="http://schemas.microsoft.com/office/drawing/2014/main" id="{A0DE5065-6E20-42A6-8D2B-14B02B5E3DDF}"/>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07" name="Freeform: Shape 1206">
              <a:extLst>
                <a:ext uri="{FF2B5EF4-FFF2-40B4-BE49-F238E27FC236}">
                  <a16:creationId xmlns:a16="http://schemas.microsoft.com/office/drawing/2014/main" id="{2ED6E859-06E5-4B83-B603-D7EB0E9C848B}"/>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08" name="Freeform: Shape 1207">
              <a:extLst>
                <a:ext uri="{FF2B5EF4-FFF2-40B4-BE49-F238E27FC236}">
                  <a16:creationId xmlns:a16="http://schemas.microsoft.com/office/drawing/2014/main" id="{219BDD20-2118-4041-8B96-7A6C56A4C9F8}"/>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09" name="Freeform: Shape 1208">
              <a:extLst>
                <a:ext uri="{FF2B5EF4-FFF2-40B4-BE49-F238E27FC236}">
                  <a16:creationId xmlns:a16="http://schemas.microsoft.com/office/drawing/2014/main" id="{CCAAED21-83CE-4520-888F-CCE303D951C7}"/>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10" name="Group 1209">
            <a:extLst>
              <a:ext uri="{FF2B5EF4-FFF2-40B4-BE49-F238E27FC236}">
                <a16:creationId xmlns:a16="http://schemas.microsoft.com/office/drawing/2014/main" id="{0C0C5FB8-884E-4C9B-9462-102EC5EDD95D}"/>
              </a:ext>
            </a:extLst>
          </p:cNvPr>
          <p:cNvGrpSpPr/>
          <p:nvPr/>
        </p:nvGrpSpPr>
        <p:grpSpPr>
          <a:xfrm>
            <a:off x="5442940" y="4295592"/>
            <a:ext cx="643386" cy="199822"/>
            <a:chOff x="2154748" y="3526327"/>
            <a:chExt cx="418458" cy="127228"/>
          </a:xfrm>
          <a:solidFill>
            <a:schemeClr val="accent2"/>
          </a:solidFill>
        </p:grpSpPr>
        <p:sp>
          <p:nvSpPr>
            <p:cNvPr id="1211" name="Rectangle 1210">
              <a:extLst>
                <a:ext uri="{FF2B5EF4-FFF2-40B4-BE49-F238E27FC236}">
                  <a16:creationId xmlns:a16="http://schemas.microsoft.com/office/drawing/2014/main" id="{3B03E054-82C4-4FA9-ABED-6AB335C0CEDB}"/>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12" name="Freeform: Shape 1211">
              <a:extLst>
                <a:ext uri="{FF2B5EF4-FFF2-40B4-BE49-F238E27FC236}">
                  <a16:creationId xmlns:a16="http://schemas.microsoft.com/office/drawing/2014/main" id="{2B3DD3E8-9300-423B-A38D-2D8D96815434}"/>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13" name="Freeform: Shape 1212">
              <a:extLst>
                <a:ext uri="{FF2B5EF4-FFF2-40B4-BE49-F238E27FC236}">
                  <a16:creationId xmlns:a16="http://schemas.microsoft.com/office/drawing/2014/main" id="{24187E3B-240E-440D-9F88-04589F7855AD}"/>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14" name="Freeform: Shape 1213">
              <a:extLst>
                <a:ext uri="{FF2B5EF4-FFF2-40B4-BE49-F238E27FC236}">
                  <a16:creationId xmlns:a16="http://schemas.microsoft.com/office/drawing/2014/main" id="{69142D34-4A5B-499B-A97B-21078281F0A7}"/>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15" name="Freeform: Shape 1214">
              <a:extLst>
                <a:ext uri="{FF2B5EF4-FFF2-40B4-BE49-F238E27FC236}">
                  <a16:creationId xmlns:a16="http://schemas.microsoft.com/office/drawing/2014/main" id="{C121ED7F-D948-420F-A9FC-8C0FFF9EAC11}"/>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16" name="Group 1215">
            <a:extLst>
              <a:ext uri="{FF2B5EF4-FFF2-40B4-BE49-F238E27FC236}">
                <a16:creationId xmlns:a16="http://schemas.microsoft.com/office/drawing/2014/main" id="{9F316188-988C-4184-90A7-9ECB30418F00}"/>
              </a:ext>
            </a:extLst>
          </p:cNvPr>
          <p:cNvGrpSpPr/>
          <p:nvPr/>
        </p:nvGrpSpPr>
        <p:grpSpPr>
          <a:xfrm>
            <a:off x="4800495" y="4295592"/>
            <a:ext cx="643386" cy="199822"/>
            <a:chOff x="2154748" y="3526327"/>
            <a:chExt cx="418458" cy="127228"/>
          </a:xfrm>
          <a:solidFill>
            <a:schemeClr val="accent2"/>
          </a:solidFill>
        </p:grpSpPr>
        <p:sp>
          <p:nvSpPr>
            <p:cNvPr id="1217" name="Rectangle 1216">
              <a:extLst>
                <a:ext uri="{FF2B5EF4-FFF2-40B4-BE49-F238E27FC236}">
                  <a16:creationId xmlns:a16="http://schemas.microsoft.com/office/drawing/2014/main" id="{36AEE276-4F50-4EE3-82A3-E5B71CDC6336}"/>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18" name="Freeform: Shape 1217">
              <a:extLst>
                <a:ext uri="{FF2B5EF4-FFF2-40B4-BE49-F238E27FC236}">
                  <a16:creationId xmlns:a16="http://schemas.microsoft.com/office/drawing/2014/main" id="{51E1D219-27A2-40FD-AEC1-A91E04D8D266}"/>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19" name="Freeform: Shape 1218">
              <a:extLst>
                <a:ext uri="{FF2B5EF4-FFF2-40B4-BE49-F238E27FC236}">
                  <a16:creationId xmlns:a16="http://schemas.microsoft.com/office/drawing/2014/main" id="{E9BA116F-8991-443F-B948-5307AAD35F2A}"/>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20" name="Freeform: Shape 1219">
              <a:extLst>
                <a:ext uri="{FF2B5EF4-FFF2-40B4-BE49-F238E27FC236}">
                  <a16:creationId xmlns:a16="http://schemas.microsoft.com/office/drawing/2014/main" id="{CC40B053-1ECE-461E-824D-FB39B9926052}"/>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21" name="Freeform: Shape 1220">
              <a:extLst>
                <a:ext uri="{FF2B5EF4-FFF2-40B4-BE49-F238E27FC236}">
                  <a16:creationId xmlns:a16="http://schemas.microsoft.com/office/drawing/2014/main" id="{DF481D1C-4F82-4FA6-BCA9-CE073A837131}"/>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22" name="Group 1221">
            <a:extLst>
              <a:ext uri="{FF2B5EF4-FFF2-40B4-BE49-F238E27FC236}">
                <a16:creationId xmlns:a16="http://schemas.microsoft.com/office/drawing/2014/main" id="{2A15D728-6812-4F52-A431-428B758968FD}"/>
              </a:ext>
            </a:extLst>
          </p:cNvPr>
          <p:cNvGrpSpPr/>
          <p:nvPr/>
        </p:nvGrpSpPr>
        <p:grpSpPr>
          <a:xfrm>
            <a:off x="4465586" y="4297819"/>
            <a:ext cx="335848" cy="197595"/>
            <a:chOff x="1003302" y="1140739"/>
            <a:chExt cx="422879" cy="243562"/>
          </a:xfrm>
          <a:solidFill>
            <a:schemeClr val="accent1"/>
          </a:solidFill>
        </p:grpSpPr>
        <p:sp>
          <p:nvSpPr>
            <p:cNvPr id="1223" name="Rectangle 1222">
              <a:extLst>
                <a:ext uri="{FF2B5EF4-FFF2-40B4-BE49-F238E27FC236}">
                  <a16:creationId xmlns:a16="http://schemas.microsoft.com/office/drawing/2014/main" id="{EA183EE5-C8FB-45ED-9565-449A2DFC3849}"/>
                </a:ext>
              </a:extLst>
            </p:cNvPr>
            <p:cNvSpPr/>
            <p:nvPr/>
          </p:nvSpPr>
          <p:spPr>
            <a:xfrm>
              <a:off x="1003302" y="1181102"/>
              <a:ext cx="422879" cy="203199"/>
            </a:xfrm>
            <a:prstGeom prst="rect">
              <a:avLst/>
            </a:pr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24" name="Freeform: Shape 1223">
              <a:extLst>
                <a:ext uri="{FF2B5EF4-FFF2-40B4-BE49-F238E27FC236}">
                  <a16:creationId xmlns:a16="http://schemas.microsoft.com/office/drawing/2014/main" id="{569EAC2B-7EC8-4223-9481-0DF7678BEFEF}"/>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25" name="Freeform: Shape 1224">
              <a:extLst>
                <a:ext uri="{FF2B5EF4-FFF2-40B4-BE49-F238E27FC236}">
                  <a16:creationId xmlns:a16="http://schemas.microsoft.com/office/drawing/2014/main" id="{E28D0D50-2BCB-40B9-9908-1B44AF9DF123}"/>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26" name="Group 1225">
            <a:extLst>
              <a:ext uri="{FF2B5EF4-FFF2-40B4-BE49-F238E27FC236}">
                <a16:creationId xmlns:a16="http://schemas.microsoft.com/office/drawing/2014/main" id="{DF6E2955-F296-405D-BC56-9BAC38FFD00B}"/>
              </a:ext>
            </a:extLst>
          </p:cNvPr>
          <p:cNvGrpSpPr/>
          <p:nvPr/>
        </p:nvGrpSpPr>
        <p:grpSpPr>
          <a:xfrm>
            <a:off x="3051147" y="4130600"/>
            <a:ext cx="657222" cy="199822"/>
            <a:chOff x="2154748" y="3526327"/>
            <a:chExt cx="418458" cy="127228"/>
          </a:xfrm>
          <a:solidFill>
            <a:schemeClr val="accent2"/>
          </a:solidFill>
        </p:grpSpPr>
        <p:sp>
          <p:nvSpPr>
            <p:cNvPr id="1227" name="Rectangle 1226">
              <a:extLst>
                <a:ext uri="{FF2B5EF4-FFF2-40B4-BE49-F238E27FC236}">
                  <a16:creationId xmlns:a16="http://schemas.microsoft.com/office/drawing/2014/main" id="{DD8D183C-22BF-461C-9F5A-3BBF642E3A51}"/>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28" name="Freeform: Shape 1227">
              <a:extLst>
                <a:ext uri="{FF2B5EF4-FFF2-40B4-BE49-F238E27FC236}">
                  <a16:creationId xmlns:a16="http://schemas.microsoft.com/office/drawing/2014/main" id="{08DA28EF-BFBE-4340-B5A2-D6C3F01722A4}"/>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29" name="Freeform: Shape 1228">
              <a:extLst>
                <a:ext uri="{FF2B5EF4-FFF2-40B4-BE49-F238E27FC236}">
                  <a16:creationId xmlns:a16="http://schemas.microsoft.com/office/drawing/2014/main" id="{7CAFEB19-FC38-4AAC-AB2F-41680269607F}"/>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30" name="Freeform: Shape 1229">
              <a:extLst>
                <a:ext uri="{FF2B5EF4-FFF2-40B4-BE49-F238E27FC236}">
                  <a16:creationId xmlns:a16="http://schemas.microsoft.com/office/drawing/2014/main" id="{47398BCE-F8A4-4ADF-A958-D5EBA0611F77}"/>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31" name="Freeform: Shape 1230">
              <a:extLst>
                <a:ext uri="{FF2B5EF4-FFF2-40B4-BE49-F238E27FC236}">
                  <a16:creationId xmlns:a16="http://schemas.microsoft.com/office/drawing/2014/main" id="{298E3FFC-F5B2-4552-87EF-83CA757A3BEC}"/>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32" name="Group 1231">
            <a:extLst>
              <a:ext uri="{FF2B5EF4-FFF2-40B4-BE49-F238E27FC236}">
                <a16:creationId xmlns:a16="http://schemas.microsoft.com/office/drawing/2014/main" id="{4497ADFE-1D67-4F7E-9D13-C633CBD78307}"/>
              </a:ext>
            </a:extLst>
          </p:cNvPr>
          <p:cNvGrpSpPr/>
          <p:nvPr/>
        </p:nvGrpSpPr>
        <p:grpSpPr>
          <a:xfrm>
            <a:off x="5594377" y="4130600"/>
            <a:ext cx="657222" cy="199822"/>
            <a:chOff x="2154748" y="3526327"/>
            <a:chExt cx="418458" cy="127228"/>
          </a:xfrm>
          <a:solidFill>
            <a:schemeClr val="accent2"/>
          </a:solidFill>
        </p:grpSpPr>
        <p:sp>
          <p:nvSpPr>
            <p:cNvPr id="1233" name="Rectangle 1232">
              <a:extLst>
                <a:ext uri="{FF2B5EF4-FFF2-40B4-BE49-F238E27FC236}">
                  <a16:creationId xmlns:a16="http://schemas.microsoft.com/office/drawing/2014/main" id="{BE7E3CC8-945C-483D-BA01-FF7BDD25600D}"/>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34" name="Freeform: Shape 1233">
              <a:extLst>
                <a:ext uri="{FF2B5EF4-FFF2-40B4-BE49-F238E27FC236}">
                  <a16:creationId xmlns:a16="http://schemas.microsoft.com/office/drawing/2014/main" id="{EC318234-7F1B-4152-B7F7-B9C1D7BA7CA7}"/>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35" name="Freeform: Shape 1234">
              <a:extLst>
                <a:ext uri="{FF2B5EF4-FFF2-40B4-BE49-F238E27FC236}">
                  <a16:creationId xmlns:a16="http://schemas.microsoft.com/office/drawing/2014/main" id="{5DC3968F-467B-45B7-9090-1A6425A6F3DA}"/>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36" name="Freeform: Shape 1235">
              <a:extLst>
                <a:ext uri="{FF2B5EF4-FFF2-40B4-BE49-F238E27FC236}">
                  <a16:creationId xmlns:a16="http://schemas.microsoft.com/office/drawing/2014/main" id="{62C45268-233A-4EC3-ACBC-DC94F2760248}"/>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37" name="Freeform: Shape 1236">
              <a:extLst>
                <a:ext uri="{FF2B5EF4-FFF2-40B4-BE49-F238E27FC236}">
                  <a16:creationId xmlns:a16="http://schemas.microsoft.com/office/drawing/2014/main" id="{BCC23BF7-A83A-4FE9-A25A-5AE59C317D25}"/>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38" name="Group 1237">
            <a:extLst>
              <a:ext uri="{FF2B5EF4-FFF2-40B4-BE49-F238E27FC236}">
                <a16:creationId xmlns:a16="http://schemas.microsoft.com/office/drawing/2014/main" id="{E651E87A-E05D-4B0D-A28C-4D3DD15D2C65}"/>
              </a:ext>
            </a:extLst>
          </p:cNvPr>
          <p:cNvGrpSpPr/>
          <p:nvPr/>
        </p:nvGrpSpPr>
        <p:grpSpPr>
          <a:xfrm>
            <a:off x="3686955" y="4130600"/>
            <a:ext cx="657222" cy="199822"/>
            <a:chOff x="2154748" y="3526327"/>
            <a:chExt cx="418458" cy="127228"/>
          </a:xfrm>
          <a:solidFill>
            <a:schemeClr val="accent2"/>
          </a:solidFill>
        </p:grpSpPr>
        <p:sp>
          <p:nvSpPr>
            <p:cNvPr id="1239" name="Rectangle 1238">
              <a:extLst>
                <a:ext uri="{FF2B5EF4-FFF2-40B4-BE49-F238E27FC236}">
                  <a16:creationId xmlns:a16="http://schemas.microsoft.com/office/drawing/2014/main" id="{BD918D66-4988-4139-B0ED-2162F59C2739}"/>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40" name="Freeform: Shape 1239">
              <a:extLst>
                <a:ext uri="{FF2B5EF4-FFF2-40B4-BE49-F238E27FC236}">
                  <a16:creationId xmlns:a16="http://schemas.microsoft.com/office/drawing/2014/main" id="{36195B07-AD40-4EAA-9054-AFCB2FCB7E02}"/>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41" name="Freeform: Shape 1240">
              <a:extLst>
                <a:ext uri="{FF2B5EF4-FFF2-40B4-BE49-F238E27FC236}">
                  <a16:creationId xmlns:a16="http://schemas.microsoft.com/office/drawing/2014/main" id="{BAF7E629-2CA9-4ABF-8A4E-1A744E75DB3D}"/>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42" name="Freeform: Shape 1241">
              <a:extLst>
                <a:ext uri="{FF2B5EF4-FFF2-40B4-BE49-F238E27FC236}">
                  <a16:creationId xmlns:a16="http://schemas.microsoft.com/office/drawing/2014/main" id="{D73F0C72-F84D-4B74-BA89-61F9BBCECDCD}"/>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43" name="Freeform: Shape 1242">
              <a:extLst>
                <a:ext uri="{FF2B5EF4-FFF2-40B4-BE49-F238E27FC236}">
                  <a16:creationId xmlns:a16="http://schemas.microsoft.com/office/drawing/2014/main" id="{64360E0B-4900-4F8B-9A37-5CCD1D73F7B7}"/>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44" name="Group 1243">
            <a:extLst>
              <a:ext uri="{FF2B5EF4-FFF2-40B4-BE49-F238E27FC236}">
                <a16:creationId xmlns:a16="http://schemas.microsoft.com/office/drawing/2014/main" id="{D24825C1-39C2-4A8A-B1E5-3825FA297404}"/>
              </a:ext>
            </a:extLst>
          </p:cNvPr>
          <p:cNvGrpSpPr/>
          <p:nvPr/>
        </p:nvGrpSpPr>
        <p:grpSpPr>
          <a:xfrm>
            <a:off x="4322761" y="4130600"/>
            <a:ext cx="657222" cy="199822"/>
            <a:chOff x="2154748" y="3526327"/>
            <a:chExt cx="418458" cy="127228"/>
          </a:xfrm>
          <a:solidFill>
            <a:schemeClr val="accent1"/>
          </a:solidFill>
        </p:grpSpPr>
        <p:sp>
          <p:nvSpPr>
            <p:cNvPr id="1245" name="Rectangle 1244">
              <a:extLst>
                <a:ext uri="{FF2B5EF4-FFF2-40B4-BE49-F238E27FC236}">
                  <a16:creationId xmlns:a16="http://schemas.microsoft.com/office/drawing/2014/main" id="{2CDBE68F-4B98-4465-ACE2-FA694B93C360}"/>
                </a:ext>
              </a:extLst>
            </p:cNvPr>
            <p:cNvSpPr/>
            <p:nvPr/>
          </p:nvSpPr>
          <p:spPr>
            <a:xfrm>
              <a:off x="2154748" y="3548594"/>
              <a:ext cx="418458" cy="104961"/>
            </a:xfrm>
            <a:prstGeom prst="rect">
              <a:avLst/>
            </a:pr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46" name="Freeform: Shape 1245">
              <a:extLst>
                <a:ext uri="{FF2B5EF4-FFF2-40B4-BE49-F238E27FC236}">
                  <a16:creationId xmlns:a16="http://schemas.microsoft.com/office/drawing/2014/main" id="{E86B586C-CE7C-49A2-A985-01E113348417}"/>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47" name="Freeform: Shape 1246">
              <a:extLst>
                <a:ext uri="{FF2B5EF4-FFF2-40B4-BE49-F238E27FC236}">
                  <a16:creationId xmlns:a16="http://schemas.microsoft.com/office/drawing/2014/main" id="{33BF68DB-817D-4411-B363-1448F1A81D4B}"/>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48" name="Freeform: Shape 1247">
              <a:extLst>
                <a:ext uri="{FF2B5EF4-FFF2-40B4-BE49-F238E27FC236}">
                  <a16:creationId xmlns:a16="http://schemas.microsoft.com/office/drawing/2014/main" id="{5B07A67F-91C1-4F02-88D3-4F2A851435DC}"/>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49" name="Freeform: Shape 1248">
              <a:extLst>
                <a:ext uri="{FF2B5EF4-FFF2-40B4-BE49-F238E27FC236}">
                  <a16:creationId xmlns:a16="http://schemas.microsoft.com/office/drawing/2014/main" id="{6858FA7D-3989-43AE-A80E-871D84BE901F}"/>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50" name="Group 1249">
            <a:extLst>
              <a:ext uri="{FF2B5EF4-FFF2-40B4-BE49-F238E27FC236}">
                <a16:creationId xmlns:a16="http://schemas.microsoft.com/office/drawing/2014/main" id="{6B862804-ED93-44BD-B48D-F23C6F2AB5D0}"/>
              </a:ext>
            </a:extLst>
          </p:cNvPr>
          <p:cNvGrpSpPr/>
          <p:nvPr/>
        </p:nvGrpSpPr>
        <p:grpSpPr>
          <a:xfrm>
            <a:off x="4958569" y="4130600"/>
            <a:ext cx="657222" cy="199822"/>
            <a:chOff x="2154748" y="3526327"/>
            <a:chExt cx="418458" cy="127228"/>
          </a:xfrm>
          <a:solidFill>
            <a:schemeClr val="accent2"/>
          </a:solidFill>
        </p:grpSpPr>
        <p:sp>
          <p:nvSpPr>
            <p:cNvPr id="1251" name="Rectangle 1250">
              <a:extLst>
                <a:ext uri="{FF2B5EF4-FFF2-40B4-BE49-F238E27FC236}">
                  <a16:creationId xmlns:a16="http://schemas.microsoft.com/office/drawing/2014/main" id="{21E53DBD-4047-4D76-B9BE-F6D4ED867586}"/>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52" name="Freeform: Shape 1251">
              <a:extLst>
                <a:ext uri="{FF2B5EF4-FFF2-40B4-BE49-F238E27FC236}">
                  <a16:creationId xmlns:a16="http://schemas.microsoft.com/office/drawing/2014/main" id="{0D27118E-3A25-4D1B-8CB0-773E21FB046C}"/>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53" name="Freeform: Shape 1252">
              <a:extLst>
                <a:ext uri="{FF2B5EF4-FFF2-40B4-BE49-F238E27FC236}">
                  <a16:creationId xmlns:a16="http://schemas.microsoft.com/office/drawing/2014/main" id="{C78282B1-4F5F-4637-B76D-67E64B14D4C1}"/>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54" name="Freeform: Shape 1253">
              <a:extLst>
                <a:ext uri="{FF2B5EF4-FFF2-40B4-BE49-F238E27FC236}">
                  <a16:creationId xmlns:a16="http://schemas.microsoft.com/office/drawing/2014/main" id="{81EB078C-AB97-4E13-9A6F-3D783A905B81}"/>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55" name="Freeform: Shape 1254">
              <a:extLst>
                <a:ext uri="{FF2B5EF4-FFF2-40B4-BE49-F238E27FC236}">
                  <a16:creationId xmlns:a16="http://schemas.microsoft.com/office/drawing/2014/main" id="{01E4B26E-39ED-4E13-B7C7-AAE7E128FE71}"/>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56" name="Group 1255">
            <a:extLst>
              <a:ext uri="{FF2B5EF4-FFF2-40B4-BE49-F238E27FC236}">
                <a16:creationId xmlns:a16="http://schemas.microsoft.com/office/drawing/2014/main" id="{CE6E85E6-973A-405B-95BD-2126CD5C6E88}"/>
              </a:ext>
            </a:extLst>
          </p:cNvPr>
          <p:cNvGrpSpPr/>
          <p:nvPr/>
        </p:nvGrpSpPr>
        <p:grpSpPr>
          <a:xfrm>
            <a:off x="3051147" y="3966124"/>
            <a:ext cx="657222" cy="199822"/>
            <a:chOff x="2154748" y="3526327"/>
            <a:chExt cx="418458" cy="127228"/>
          </a:xfrm>
          <a:solidFill>
            <a:schemeClr val="accent2"/>
          </a:solidFill>
        </p:grpSpPr>
        <p:sp>
          <p:nvSpPr>
            <p:cNvPr id="1257" name="Rectangle 1256">
              <a:extLst>
                <a:ext uri="{FF2B5EF4-FFF2-40B4-BE49-F238E27FC236}">
                  <a16:creationId xmlns:a16="http://schemas.microsoft.com/office/drawing/2014/main" id="{DF89CF97-5278-4293-BD33-D93BF5C8AAA0}"/>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58" name="Freeform: Shape 1257">
              <a:extLst>
                <a:ext uri="{FF2B5EF4-FFF2-40B4-BE49-F238E27FC236}">
                  <a16:creationId xmlns:a16="http://schemas.microsoft.com/office/drawing/2014/main" id="{16FD39A9-BF5E-4559-8CF6-BBC5537304D4}"/>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59" name="Freeform: Shape 1258">
              <a:extLst>
                <a:ext uri="{FF2B5EF4-FFF2-40B4-BE49-F238E27FC236}">
                  <a16:creationId xmlns:a16="http://schemas.microsoft.com/office/drawing/2014/main" id="{8DC9FFC4-8265-4D7A-A133-C5EBAF8AA9D2}"/>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60" name="Freeform: Shape 1259">
              <a:extLst>
                <a:ext uri="{FF2B5EF4-FFF2-40B4-BE49-F238E27FC236}">
                  <a16:creationId xmlns:a16="http://schemas.microsoft.com/office/drawing/2014/main" id="{4E95C5FD-269A-4D70-881B-21050CDA3E32}"/>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61" name="Freeform: Shape 1260">
              <a:extLst>
                <a:ext uri="{FF2B5EF4-FFF2-40B4-BE49-F238E27FC236}">
                  <a16:creationId xmlns:a16="http://schemas.microsoft.com/office/drawing/2014/main" id="{F586DA6B-263C-441D-8D0E-24A0579072DC}"/>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62" name="Group 1261">
            <a:extLst>
              <a:ext uri="{FF2B5EF4-FFF2-40B4-BE49-F238E27FC236}">
                <a16:creationId xmlns:a16="http://schemas.microsoft.com/office/drawing/2014/main" id="{0C539B10-7A07-4D16-A2A1-1733A135F623}"/>
              </a:ext>
            </a:extLst>
          </p:cNvPr>
          <p:cNvGrpSpPr/>
          <p:nvPr/>
        </p:nvGrpSpPr>
        <p:grpSpPr>
          <a:xfrm>
            <a:off x="5594377" y="3966124"/>
            <a:ext cx="657222" cy="199822"/>
            <a:chOff x="2154748" y="3526327"/>
            <a:chExt cx="418458" cy="127228"/>
          </a:xfrm>
          <a:solidFill>
            <a:schemeClr val="accent2"/>
          </a:solidFill>
        </p:grpSpPr>
        <p:sp>
          <p:nvSpPr>
            <p:cNvPr id="1263" name="Rectangle 1262">
              <a:extLst>
                <a:ext uri="{FF2B5EF4-FFF2-40B4-BE49-F238E27FC236}">
                  <a16:creationId xmlns:a16="http://schemas.microsoft.com/office/drawing/2014/main" id="{429C9C9C-4953-4283-8112-56FF738A37F1}"/>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64" name="Freeform: Shape 1263">
              <a:extLst>
                <a:ext uri="{FF2B5EF4-FFF2-40B4-BE49-F238E27FC236}">
                  <a16:creationId xmlns:a16="http://schemas.microsoft.com/office/drawing/2014/main" id="{41B7283D-FA35-49A3-8564-F0FF76226B9E}"/>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65" name="Freeform: Shape 1264">
              <a:extLst>
                <a:ext uri="{FF2B5EF4-FFF2-40B4-BE49-F238E27FC236}">
                  <a16:creationId xmlns:a16="http://schemas.microsoft.com/office/drawing/2014/main" id="{8F10F1A0-9F6E-4369-BBFF-18C2D43265E1}"/>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66" name="Freeform: Shape 1265">
              <a:extLst>
                <a:ext uri="{FF2B5EF4-FFF2-40B4-BE49-F238E27FC236}">
                  <a16:creationId xmlns:a16="http://schemas.microsoft.com/office/drawing/2014/main" id="{58237C86-EC6E-4076-A4AD-D1AEB5258EF7}"/>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67" name="Freeform: Shape 1266">
              <a:extLst>
                <a:ext uri="{FF2B5EF4-FFF2-40B4-BE49-F238E27FC236}">
                  <a16:creationId xmlns:a16="http://schemas.microsoft.com/office/drawing/2014/main" id="{BDD2EEFD-F271-43E5-B400-B88BD1880B6E}"/>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68" name="Group 1267">
            <a:extLst>
              <a:ext uri="{FF2B5EF4-FFF2-40B4-BE49-F238E27FC236}">
                <a16:creationId xmlns:a16="http://schemas.microsoft.com/office/drawing/2014/main" id="{D4DC8003-26E8-4631-B158-3DA00C7CAE3F}"/>
              </a:ext>
            </a:extLst>
          </p:cNvPr>
          <p:cNvGrpSpPr/>
          <p:nvPr/>
        </p:nvGrpSpPr>
        <p:grpSpPr>
          <a:xfrm>
            <a:off x="3686955" y="3966124"/>
            <a:ext cx="657222" cy="199822"/>
            <a:chOff x="2154748" y="3526327"/>
            <a:chExt cx="418458" cy="127228"/>
          </a:xfrm>
          <a:solidFill>
            <a:schemeClr val="accent2"/>
          </a:solidFill>
        </p:grpSpPr>
        <p:sp>
          <p:nvSpPr>
            <p:cNvPr id="1269" name="Rectangle 1268">
              <a:extLst>
                <a:ext uri="{FF2B5EF4-FFF2-40B4-BE49-F238E27FC236}">
                  <a16:creationId xmlns:a16="http://schemas.microsoft.com/office/drawing/2014/main" id="{A9A6A458-FAAA-43C2-91D6-ABDE6A0322F2}"/>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70" name="Freeform: Shape 1269">
              <a:extLst>
                <a:ext uri="{FF2B5EF4-FFF2-40B4-BE49-F238E27FC236}">
                  <a16:creationId xmlns:a16="http://schemas.microsoft.com/office/drawing/2014/main" id="{5EC7EE2C-DA73-445B-8CA7-AA8B5280B2A1}"/>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71" name="Freeform: Shape 1270">
              <a:extLst>
                <a:ext uri="{FF2B5EF4-FFF2-40B4-BE49-F238E27FC236}">
                  <a16:creationId xmlns:a16="http://schemas.microsoft.com/office/drawing/2014/main" id="{E1CA5D35-E96F-42C8-9A87-EFA0E74F4BC2}"/>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72" name="Freeform: Shape 1271">
              <a:extLst>
                <a:ext uri="{FF2B5EF4-FFF2-40B4-BE49-F238E27FC236}">
                  <a16:creationId xmlns:a16="http://schemas.microsoft.com/office/drawing/2014/main" id="{EFC8AEBA-A206-4270-A1AA-0B6ACF45C778}"/>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73" name="Freeform: Shape 1272">
              <a:extLst>
                <a:ext uri="{FF2B5EF4-FFF2-40B4-BE49-F238E27FC236}">
                  <a16:creationId xmlns:a16="http://schemas.microsoft.com/office/drawing/2014/main" id="{534D3EB3-CA11-4578-966C-0DBF5FB994E6}"/>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74" name="Group 1273">
            <a:extLst>
              <a:ext uri="{FF2B5EF4-FFF2-40B4-BE49-F238E27FC236}">
                <a16:creationId xmlns:a16="http://schemas.microsoft.com/office/drawing/2014/main" id="{B745C120-0384-47D3-B68F-1F740EF0E2CA}"/>
              </a:ext>
            </a:extLst>
          </p:cNvPr>
          <p:cNvGrpSpPr/>
          <p:nvPr/>
        </p:nvGrpSpPr>
        <p:grpSpPr>
          <a:xfrm>
            <a:off x="4322761" y="3966124"/>
            <a:ext cx="657222" cy="199822"/>
            <a:chOff x="2154748" y="3526327"/>
            <a:chExt cx="418458" cy="127228"/>
          </a:xfrm>
          <a:solidFill>
            <a:schemeClr val="accent1"/>
          </a:solidFill>
        </p:grpSpPr>
        <p:sp>
          <p:nvSpPr>
            <p:cNvPr id="1275" name="Rectangle 1274">
              <a:extLst>
                <a:ext uri="{FF2B5EF4-FFF2-40B4-BE49-F238E27FC236}">
                  <a16:creationId xmlns:a16="http://schemas.microsoft.com/office/drawing/2014/main" id="{D4AE54BE-3024-42D9-BE0D-5992F3043591}"/>
                </a:ext>
              </a:extLst>
            </p:cNvPr>
            <p:cNvSpPr/>
            <p:nvPr/>
          </p:nvSpPr>
          <p:spPr>
            <a:xfrm>
              <a:off x="2154748" y="3548594"/>
              <a:ext cx="418458" cy="104961"/>
            </a:xfrm>
            <a:prstGeom prst="rect">
              <a:avLst/>
            </a:pr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76" name="Freeform: Shape 1275">
              <a:extLst>
                <a:ext uri="{FF2B5EF4-FFF2-40B4-BE49-F238E27FC236}">
                  <a16:creationId xmlns:a16="http://schemas.microsoft.com/office/drawing/2014/main" id="{A522CAA5-EB64-450D-AF50-88BAC9A80455}"/>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77" name="Freeform: Shape 1276">
              <a:extLst>
                <a:ext uri="{FF2B5EF4-FFF2-40B4-BE49-F238E27FC236}">
                  <a16:creationId xmlns:a16="http://schemas.microsoft.com/office/drawing/2014/main" id="{244256C3-C16D-475B-ACB3-2CE0B6458757}"/>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78" name="Freeform: Shape 1277">
              <a:extLst>
                <a:ext uri="{FF2B5EF4-FFF2-40B4-BE49-F238E27FC236}">
                  <a16:creationId xmlns:a16="http://schemas.microsoft.com/office/drawing/2014/main" id="{1CE154D2-7D47-4D4A-A785-5479C2B27A2E}"/>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79" name="Freeform: Shape 1278">
              <a:extLst>
                <a:ext uri="{FF2B5EF4-FFF2-40B4-BE49-F238E27FC236}">
                  <a16:creationId xmlns:a16="http://schemas.microsoft.com/office/drawing/2014/main" id="{EDB7719B-1A90-4CD5-B841-C5AC4C6EAF8F}"/>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80" name="Group 1279">
            <a:extLst>
              <a:ext uri="{FF2B5EF4-FFF2-40B4-BE49-F238E27FC236}">
                <a16:creationId xmlns:a16="http://schemas.microsoft.com/office/drawing/2014/main" id="{24CE4D8F-CFBE-48E0-AA11-D965FEE33504}"/>
              </a:ext>
            </a:extLst>
          </p:cNvPr>
          <p:cNvGrpSpPr/>
          <p:nvPr/>
        </p:nvGrpSpPr>
        <p:grpSpPr>
          <a:xfrm>
            <a:off x="4958569" y="3966124"/>
            <a:ext cx="657222" cy="199822"/>
            <a:chOff x="2154748" y="3526327"/>
            <a:chExt cx="418458" cy="127228"/>
          </a:xfrm>
          <a:solidFill>
            <a:schemeClr val="accent2"/>
          </a:solidFill>
        </p:grpSpPr>
        <p:sp>
          <p:nvSpPr>
            <p:cNvPr id="1281" name="Rectangle 1280">
              <a:extLst>
                <a:ext uri="{FF2B5EF4-FFF2-40B4-BE49-F238E27FC236}">
                  <a16:creationId xmlns:a16="http://schemas.microsoft.com/office/drawing/2014/main" id="{A0386707-CDB0-4C0D-99AE-0DE001D627F7}"/>
                </a:ext>
              </a:extLst>
            </p:cNvPr>
            <p:cNvSpPr/>
            <p:nvPr/>
          </p:nvSpPr>
          <p:spPr>
            <a:xfrm>
              <a:off x="2154748" y="3548594"/>
              <a:ext cx="418458" cy="104961"/>
            </a:xfrm>
            <a:prstGeom prst="rect">
              <a:avLst/>
            </a:pr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82" name="Freeform: Shape 1281">
              <a:extLst>
                <a:ext uri="{FF2B5EF4-FFF2-40B4-BE49-F238E27FC236}">
                  <a16:creationId xmlns:a16="http://schemas.microsoft.com/office/drawing/2014/main" id="{61CF2BB3-4D73-4CBD-BF40-38EFFB21F25A}"/>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83" name="Freeform: Shape 1282">
              <a:extLst>
                <a:ext uri="{FF2B5EF4-FFF2-40B4-BE49-F238E27FC236}">
                  <a16:creationId xmlns:a16="http://schemas.microsoft.com/office/drawing/2014/main" id="{60D0A197-4ACD-4F40-A324-2F028B8588FA}"/>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84" name="Freeform: Shape 1283">
              <a:extLst>
                <a:ext uri="{FF2B5EF4-FFF2-40B4-BE49-F238E27FC236}">
                  <a16:creationId xmlns:a16="http://schemas.microsoft.com/office/drawing/2014/main" id="{ADA14413-6599-4B8A-9D69-6644819D4C3F}"/>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85" name="Freeform: Shape 1284">
              <a:extLst>
                <a:ext uri="{FF2B5EF4-FFF2-40B4-BE49-F238E27FC236}">
                  <a16:creationId xmlns:a16="http://schemas.microsoft.com/office/drawing/2014/main" id="{8693C04F-3E7E-48A8-83D8-0BF936934050}"/>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86" name="Group 1285">
            <a:extLst>
              <a:ext uri="{FF2B5EF4-FFF2-40B4-BE49-F238E27FC236}">
                <a16:creationId xmlns:a16="http://schemas.microsoft.com/office/drawing/2014/main" id="{4F7145B0-8D09-42E6-BF1E-34D98ABAACAD}"/>
              </a:ext>
            </a:extLst>
          </p:cNvPr>
          <p:cNvGrpSpPr/>
          <p:nvPr/>
        </p:nvGrpSpPr>
        <p:grpSpPr>
          <a:xfrm>
            <a:off x="3842649" y="3801705"/>
            <a:ext cx="642074" cy="199822"/>
            <a:chOff x="2154748" y="3526327"/>
            <a:chExt cx="418458" cy="127228"/>
          </a:xfrm>
          <a:solidFill>
            <a:schemeClr val="accent2"/>
          </a:solidFill>
        </p:grpSpPr>
        <p:sp>
          <p:nvSpPr>
            <p:cNvPr id="1287" name="Rectangle 1286">
              <a:extLst>
                <a:ext uri="{FF2B5EF4-FFF2-40B4-BE49-F238E27FC236}">
                  <a16:creationId xmlns:a16="http://schemas.microsoft.com/office/drawing/2014/main" id="{6C3F9933-CC42-43F2-BC5D-73EFE8D1737B}"/>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88" name="Freeform: Shape 1287">
              <a:extLst>
                <a:ext uri="{FF2B5EF4-FFF2-40B4-BE49-F238E27FC236}">
                  <a16:creationId xmlns:a16="http://schemas.microsoft.com/office/drawing/2014/main" id="{5FE76726-8A65-4049-99F0-37796D0E8111}"/>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89" name="Freeform: Shape 1288">
              <a:extLst>
                <a:ext uri="{FF2B5EF4-FFF2-40B4-BE49-F238E27FC236}">
                  <a16:creationId xmlns:a16="http://schemas.microsoft.com/office/drawing/2014/main" id="{116D1895-A986-4615-856B-2BB16EF50F27}"/>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90" name="Freeform: Shape 1289">
              <a:extLst>
                <a:ext uri="{FF2B5EF4-FFF2-40B4-BE49-F238E27FC236}">
                  <a16:creationId xmlns:a16="http://schemas.microsoft.com/office/drawing/2014/main" id="{D921CAFF-C1DD-4094-A706-397A19552A2F}"/>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91" name="Freeform: Shape 1290">
              <a:extLst>
                <a:ext uri="{FF2B5EF4-FFF2-40B4-BE49-F238E27FC236}">
                  <a16:creationId xmlns:a16="http://schemas.microsoft.com/office/drawing/2014/main" id="{F61DA164-B201-4E15-B931-7D00D994D71F}"/>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92" name="Group 1291">
            <a:extLst>
              <a:ext uri="{FF2B5EF4-FFF2-40B4-BE49-F238E27FC236}">
                <a16:creationId xmlns:a16="http://schemas.microsoft.com/office/drawing/2014/main" id="{D4432E38-C909-4BC3-BEEC-EADB9BDA5CAE}"/>
              </a:ext>
            </a:extLst>
          </p:cNvPr>
          <p:cNvGrpSpPr/>
          <p:nvPr/>
        </p:nvGrpSpPr>
        <p:grpSpPr>
          <a:xfrm>
            <a:off x="3201513" y="3801705"/>
            <a:ext cx="642074" cy="199822"/>
            <a:chOff x="2154748" y="3526327"/>
            <a:chExt cx="418458" cy="127228"/>
          </a:xfrm>
          <a:solidFill>
            <a:schemeClr val="accent2"/>
          </a:solidFill>
        </p:grpSpPr>
        <p:sp>
          <p:nvSpPr>
            <p:cNvPr id="1293" name="Rectangle 1292">
              <a:extLst>
                <a:ext uri="{FF2B5EF4-FFF2-40B4-BE49-F238E27FC236}">
                  <a16:creationId xmlns:a16="http://schemas.microsoft.com/office/drawing/2014/main" id="{9DBA44C6-4930-4527-8D75-B471556D23DC}"/>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94" name="Freeform: Shape 1293">
              <a:extLst>
                <a:ext uri="{FF2B5EF4-FFF2-40B4-BE49-F238E27FC236}">
                  <a16:creationId xmlns:a16="http://schemas.microsoft.com/office/drawing/2014/main" id="{E5CB2032-A6DE-47A7-9B30-92317AD775B3}"/>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95" name="Freeform: Shape 1294">
              <a:extLst>
                <a:ext uri="{FF2B5EF4-FFF2-40B4-BE49-F238E27FC236}">
                  <a16:creationId xmlns:a16="http://schemas.microsoft.com/office/drawing/2014/main" id="{5466DB0F-7E80-43A8-92F9-879B1C6B10D0}"/>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96" name="Freeform: Shape 1295">
              <a:extLst>
                <a:ext uri="{FF2B5EF4-FFF2-40B4-BE49-F238E27FC236}">
                  <a16:creationId xmlns:a16="http://schemas.microsoft.com/office/drawing/2014/main" id="{79A84312-972A-41EF-A881-C44FA01B581C}"/>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297" name="Freeform: Shape 1296">
              <a:extLst>
                <a:ext uri="{FF2B5EF4-FFF2-40B4-BE49-F238E27FC236}">
                  <a16:creationId xmlns:a16="http://schemas.microsoft.com/office/drawing/2014/main" id="{4421E572-B77C-4310-B8C1-3F8CBBDE3E9C}"/>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298" name="Group 1297">
            <a:extLst>
              <a:ext uri="{FF2B5EF4-FFF2-40B4-BE49-F238E27FC236}">
                <a16:creationId xmlns:a16="http://schemas.microsoft.com/office/drawing/2014/main" id="{7A4DAE6B-FB8C-4749-A0AB-D4586A609C54}"/>
              </a:ext>
            </a:extLst>
          </p:cNvPr>
          <p:cNvGrpSpPr/>
          <p:nvPr/>
        </p:nvGrpSpPr>
        <p:grpSpPr>
          <a:xfrm>
            <a:off x="5459145" y="3801705"/>
            <a:ext cx="642074" cy="199822"/>
            <a:chOff x="2154748" y="3526327"/>
            <a:chExt cx="418458" cy="127228"/>
          </a:xfrm>
          <a:solidFill>
            <a:schemeClr val="accent2"/>
          </a:solidFill>
        </p:grpSpPr>
        <p:sp>
          <p:nvSpPr>
            <p:cNvPr id="1299" name="Rectangle 1298">
              <a:extLst>
                <a:ext uri="{FF2B5EF4-FFF2-40B4-BE49-F238E27FC236}">
                  <a16:creationId xmlns:a16="http://schemas.microsoft.com/office/drawing/2014/main" id="{AEB64611-8266-41EC-8328-ED9818059AD5}"/>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00" name="Freeform: Shape 1299">
              <a:extLst>
                <a:ext uri="{FF2B5EF4-FFF2-40B4-BE49-F238E27FC236}">
                  <a16:creationId xmlns:a16="http://schemas.microsoft.com/office/drawing/2014/main" id="{E0742728-9D29-44BA-85C7-EA8168C1637B}"/>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01" name="Freeform: Shape 1300">
              <a:extLst>
                <a:ext uri="{FF2B5EF4-FFF2-40B4-BE49-F238E27FC236}">
                  <a16:creationId xmlns:a16="http://schemas.microsoft.com/office/drawing/2014/main" id="{367D3B99-ABE7-47AB-A784-577889C9EA48}"/>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02" name="Freeform: Shape 1301">
              <a:extLst>
                <a:ext uri="{FF2B5EF4-FFF2-40B4-BE49-F238E27FC236}">
                  <a16:creationId xmlns:a16="http://schemas.microsoft.com/office/drawing/2014/main" id="{17D68961-2A15-4CB7-8E5F-E0062552BA94}"/>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03" name="Freeform: Shape 1302">
              <a:extLst>
                <a:ext uri="{FF2B5EF4-FFF2-40B4-BE49-F238E27FC236}">
                  <a16:creationId xmlns:a16="http://schemas.microsoft.com/office/drawing/2014/main" id="{03A96D7E-98F9-4D01-8BBF-EB326F0581CC}"/>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304" name="Group 1303">
            <a:extLst>
              <a:ext uri="{FF2B5EF4-FFF2-40B4-BE49-F238E27FC236}">
                <a16:creationId xmlns:a16="http://schemas.microsoft.com/office/drawing/2014/main" id="{F3D4EA30-718D-40AD-9F68-F6B4BE087094}"/>
              </a:ext>
            </a:extLst>
          </p:cNvPr>
          <p:cNvGrpSpPr/>
          <p:nvPr/>
        </p:nvGrpSpPr>
        <p:grpSpPr>
          <a:xfrm>
            <a:off x="4818011" y="3801705"/>
            <a:ext cx="642074" cy="199822"/>
            <a:chOff x="2154748" y="3526327"/>
            <a:chExt cx="418458" cy="127228"/>
          </a:xfrm>
          <a:solidFill>
            <a:schemeClr val="accent2"/>
          </a:solidFill>
        </p:grpSpPr>
        <p:sp>
          <p:nvSpPr>
            <p:cNvPr id="1305" name="Rectangle 1304">
              <a:extLst>
                <a:ext uri="{FF2B5EF4-FFF2-40B4-BE49-F238E27FC236}">
                  <a16:creationId xmlns:a16="http://schemas.microsoft.com/office/drawing/2014/main" id="{EE837EE5-05B6-4212-8549-878A8A124B7F}"/>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06" name="Freeform: Shape 1305">
              <a:extLst>
                <a:ext uri="{FF2B5EF4-FFF2-40B4-BE49-F238E27FC236}">
                  <a16:creationId xmlns:a16="http://schemas.microsoft.com/office/drawing/2014/main" id="{BCB81B31-2CA4-4763-9BA0-B3C3CAC2C7D1}"/>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07" name="Freeform: Shape 1306">
              <a:extLst>
                <a:ext uri="{FF2B5EF4-FFF2-40B4-BE49-F238E27FC236}">
                  <a16:creationId xmlns:a16="http://schemas.microsoft.com/office/drawing/2014/main" id="{0433C1C0-85A0-4373-910F-DD37FE5978D2}"/>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08" name="Freeform: Shape 1307">
              <a:extLst>
                <a:ext uri="{FF2B5EF4-FFF2-40B4-BE49-F238E27FC236}">
                  <a16:creationId xmlns:a16="http://schemas.microsoft.com/office/drawing/2014/main" id="{1CAA74FF-5B04-494A-A3B5-921A9CED8B80}"/>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09" name="Freeform: Shape 1308">
              <a:extLst>
                <a:ext uri="{FF2B5EF4-FFF2-40B4-BE49-F238E27FC236}">
                  <a16:creationId xmlns:a16="http://schemas.microsoft.com/office/drawing/2014/main" id="{D6F64ED3-58A1-4EF8-B859-83A4FDD02177}"/>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310" name="Group 1309">
            <a:extLst>
              <a:ext uri="{FF2B5EF4-FFF2-40B4-BE49-F238E27FC236}">
                <a16:creationId xmlns:a16="http://schemas.microsoft.com/office/drawing/2014/main" id="{81044ACE-D8C4-4E5A-8C46-DE323990ED1C}"/>
              </a:ext>
            </a:extLst>
          </p:cNvPr>
          <p:cNvGrpSpPr/>
          <p:nvPr/>
        </p:nvGrpSpPr>
        <p:grpSpPr>
          <a:xfrm>
            <a:off x="4483785" y="3803932"/>
            <a:ext cx="335163" cy="197595"/>
            <a:chOff x="1003302" y="1140739"/>
            <a:chExt cx="422879" cy="243562"/>
          </a:xfrm>
          <a:solidFill>
            <a:schemeClr val="accent1"/>
          </a:solidFill>
        </p:grpSpPr>
        <p:sp>
          <p:nvSpPr>
            <p:cNvPr id="1311" name="Rectangle 1310">
              <a:extLst>
                <a:ext uri="{FF2B5EF4-FFF2-40B4-BE49-F238E27FC236}">
                  <a16:creationId xmlns:a16="http://schemas.microsoft.com/office/drawing/2014/main" id="{A571A4A3-6B17-4DB1-A5C4-6FFB6241780C}"/>
                </a:ext>
              </a:extLst>
            </p:cNvPr>
            <p:cNvSpPr/>
            <p:nvPr/>
          </p:nvSpPr>
          <p:spPr>
            <a:xfrm>
              <a:off x="1003302" y="1181102"/>
              <a:ext cx="422879" cy="203199"/>
            </a:xfrm>
            <a:prstGeom prst="rect">
              <a:avLst/>
            </a:pr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12" name="Freeform: Shape 1311">
              <a:extLst>
                <a:ext uri="{FF2B5EF4-FFF2-40B4-BE49-F238E27FC236}">
                  <a16:creationId xmlns:a16="http://schemas.microsoft.com/office/drawing/2014/main" id="{F12931C5-1DC3-47B9-8AF0-0C6A6B037359}"/>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13" name="Freeform: Shape 1312">
              <a:extLst>
                <a:ext uri="{FF2B5EF4-FFF2-40B4-BE49-F238E27FC236}">
                  <a16:creationId xmlns:a16="http://schemas.microsoft.com/office/drawing/2014/main" id="{C35B2D76-F60D-4C76-BA16-37BD5F6ABF87}"/>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314" name="Group 1313">
            <a:extLst>
              <a:ext uri="{FF2B5EF4-FFF2-40B4-BE49-F238E27FC236}">
                <a16:creationId xmlns:a16="http://schemas.microsoft.com/office/drawing/2014/main" id="{DBFE0322-B527-4072-AEBA-A5299E12DBCE}"/>
              </a:ext>
            </a:extLst>
          </p:cNvPr>
          <p:cNvGrpSpPr/>
          <p:nvPr/>
        </p:nvGrpSpPr>
        <p:grpSpPr>
          <a:xfrm>
            <a:off x="3996992" y="3636078"/>
            <a:ext cx="649904" cy="199822"/>
            <a:chOff x="2154748" y="3526327"/>
            <a:chExt cx="418458" cy="127228"/>
          </a:xfrm>
          <a:solidFill>
            <a:schemeClr val="accent2"/>
          </a:solidFill>
        </p:grpSpPr>
        <p:sp>
          <p:nvSpPr>
            <p:cNvPr id="1315" name="Rectangle 1314">
              <a:extLst>
                <a:ext uri="{FF2B5EF4-FFF2-40B4-BE49-F238E27FC236}">
                  <a16:creationId xmlns:a16="http://schemas.microsoft.com/office/drawing/2014/main" id="{28E55BE7-F0C7-43D2-94EE-2D8FE61817EE}"/>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16" name="Freeform: Shape 1315">
              <a:extLst>
                <a:ext uri="{FF2B5EF4-FFF2-40B4-BE49-F238E27FC236}">
                  <a16:creationId xmlns:a16="http://schemas.microsoft.com/office/drawing/2014/main" id="{2DDC5654-8EC8-40EF-8708-3F7985737E49}"/>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17" name="Freeform: Shape 1316">
              <a:extLst>
                <a:ext uri="{FF2B5EF4-FFF2-40B4-BE49-F238E27FC236}">
                  <a16:creationId xmlns:a16="http://schemas.microsoft.com/office/drawing/2014/main" id="{38C34D34-DEF5-4D34-9D4B-89F7C20C8AE2}"/>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18" name="Freeform: Shape 1317">
              <a:extLst>
                <a:ext uri="{FF2B5EF4-FFF2-40B4-BE49-F238E27FC236}">
                  <a16:creationId xmlns:a16="http://schemas.microsoft.com/office/drawing/2014/main" id="{41FC0339-5928-4538-9998-77844B9B577A}"/>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19" name="Freeform: Shape 1318">
              <a:extLst>
                <a:ext uri="{FF2B5EF4-FFF2-40B4-BE49-F238E27FC236}">
                  <a16:creationId xmlns:a16="http://schemas.microsoft.com/office/drawing/2014/main" id="{C7530EC0-1706-410C-89BF-70EA5EC17533}"/>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320" name="Group 1319">
            <a:extLst>
              <a:ext uri="{FF2B5EF4-FFF2-40B4-BE49-F238E27FC236}">
                <a16:creationId xmlns:a16="http://schemas.microsoft.com/office/drawing/2014/main" id="{D27EF538-ACB7-4E45-87B6-DFB1C7B21BEB}"/>
              </a:ext>
            </a:extLst>
          </p:cNvPr>
          <p:cNvGrpSpPr/>
          <p:nvPr/>
        </p:nvGrpSpPr>
        <p:grpSpPr>
          <a:xfrm>
            <a:off x="3344884" y="3636078"/>
            <a:ext cx="649904" cy="199822"/>
            <a:chOff x="2154748" y="3526327"/>
            <a:chExt cx="418458" cy="127228"/>
          </a:xfrm>
          <a:solidFill>
            <a:schemeClr val="accent2"/>
          </a:solidFill>
        </p:grpSpPr>
        <p:sp>
          <p:nvSpPr>
            <p:cNvPr id="1321" name="Rectangle 1320">
              <a:extLst>
                <a:ext uri="{FF2B5EF4-FFF2-40B4-BE49-F238E27FC236}">
                  <a16:creationId xmlns:a16="http://schemas.microsoft.com/office/drawing/2014/main" id="{D87CDD2E-9015-4914-A86F-5FABFE1D23A4}"/>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22" name="Freeform: Shape 1321">
              <a:extLst>
                <a:ext uri="{FF2B5EF4-FFF2-40B4-BE49-F238E27FC236}">
                  <a16:creationId xmlns:a16="http://schemas.microsoft.com/office/drawing/2014/main" id="{9D534C67-9A91-4DE9-B02A-2637F5A4FC99}"/>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23" name="Freeform: Shape 1322">
              <a:extLst>
                <a:ext uri="{FF2B5EF4-FFF2-40B4-BE49-F238E27FC236}">
                  <a16:creationId xmlns:a16="http://schemas.microsoft.com/office/drawing/2014/main" id="{90D970D8-CFBA-4361-99CE-2E40E552B34C}"/>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24" name="Freeform: Shape 1323">
              <a:extLst>
                <a:ext uri="{FF2B5EF4-FFF2-40B4-BE49-F238E27FC236}">
                  <a16:creationId xmlns:a16="http://schemas.microsoft.com/office/drawing/2014/main" id="{92714E21-DDB3-4851-B24F-C59779006B1D}"/>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25" name="Freeform: Shape 1324">
              <a:extLst>
                <a:ext uri="{FF2B5EF4-FFF2-40B4-BE49-F238E27FC236}">
                  <a16:creationId xmlns:a16="http://schemas.microsoft.com/office/drawing/2014/main" id="{BCA3F93C-5863-444D-8D54-4CB54CB89BB6}"/>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326" name="Group 1325">
            <a:extLst>
              <a:ext uri="{FF2B5EF4-FFF2-40B4-BE49-F238E27FC236}">
                <a16:creationId xmlns:a16="http://schemas.microsoft.com/office/drawing/2014/main" id="{20EEB2A9-CBF2-4936-A5A3-58F04B807EEF}"/>
              </a:ext>
            </a:extLst>
          </p:cNvPr>
          <p:cNvGrpSpPr/>
          <p:nvPr/>
        </p:nvGrpSpPr>
        <p:grpSpPr>
          <a:xfrm>
            <a:off x="4649097" y="3636078"/>
            <a:ext cx="649904" cy="199822"/>
            <a:chOff x="2154748" y="3526327"/>
            <a:chExt cx="418458" cy="127228"/>
          </a:xfrm>
          <a:solidFill>
            <a:schemeClr val="accent2"/>
          </a:solidFill>
        </p:grpSpPr>
        <p:sp>
          <p:nvSpPr>
            <p:cNvPr id="1327" name="Rectangle 1326">
              <a:extLst>
                <a:ext uri="{FF2B5EF4-FFF2-40B4-BE49-F238E27FC236}">
                  <a16:creationId xmlns:a16="http://schemas.microsoft.com/office/drawing/2014/main" id="{A16BA2C1-E692-49F1-9965-D659732A3A1E}"/>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28" name="Freeform: Shape 1327">
              <a:extLst>
                <a:ext uri="{FF2B5EF4-FFF2-40B4-BE49-F238E27FC236}">
                  <a16:creationId xmlns:a16="http://schemas.microsoft.com/office/drawing/2014/main" id="{C0C450ED-5912-434A-9D5E-D4D3346F7EA2}"/>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29" name="Freeform: Shape 1328">
              <a:extLst>
                <a:ext uri="{FF2B5EF4-FFF2-40B4-BE49-F238E27FC236}">
                  <a16:creationId xmlns:a16="http://schemas.microsoft.com/office/drawing/2014/main" id="{A8187751-2630-4C6A-BD08-0BCC03FE39D4}"/>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30" name="Freeform: Shape 1329">
              <a:extLst>
                <a:ext uri="{FF2B5EF4-FFF2-40B4-BE49-F238E27FC236}">
                  <a16:creationId xmlns:a16="http://schemas.microsoft.com/office/drawing/2014/main" id="{8AD52B1F-9F45-4303-9102-F1BDD078E737}"/>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31" name="Freeform: Shape 1330">
              <a:extLst>
                <a:ext uri="{FF2B5EF4-FFF2-40B4-BE49-F238E27FC236}">
                  <a16:creationId xmlns:a16="http://schemas.microsoft.com/office/drawing/2014/main" id="{A841EAB8-7C2A-4354-9350-41F52D737465}"/>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332" name="Group 1331">
            <a:extLst>
              <a:ext uri="{FF2B5EF4-FFF2-40B4-BE49-F238E27FC236}">
                <a16:creationId xmlns:a16="http://schemas.microsoft.com/office/drawing/2014/main" id="{6D628D92-F1A4-4DCD-B045-A09E9B4D977A}"/>
              </a:ext>
            </a:extLst>
          </p:cNvPr>
          <p:cNvGrpSpPr/>
          <p:nvPr/>
        </p:nvGrpSpPr>
        <p:grpSpPr>
          <a:xfrm>
            <a:off x="5302876" y="3634963"/>
            <a:ext cx="649904" cy="199822"/>
            <a:chOff x="2154748" y="3526327"/>
            <a:chExt cx="418458" cy="127228"/>
          </a:xfrm>
          <a:solidFill>
            <a:schemeClr val="accent2"/>
          </a:solidFill>
        </p:grpSpPr>
        <p:sp>
          <p:nvSpPr>
            <p:cNvPr id="1333" name="Rectangle 1332">
              <a:extLst>
                <a:ext uri="{FF2B5EF4-FFF2-40B4-BE49-F238E27FC236}">
                  <a16:creationId xmlns:a16="http://schemas.microsoft.com/office/drawing/2014/main" id="{8286D580-502C-47E2-9FB4-9F2C47A6FA50}"/>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34" name="Freeform: Shape 1333">
              <a:extLst>
                <a:ext uri="{FF2B5EF4-FFF2-40B4-BE49-F238E27FC236}">
                  <a16:creationId xmlns:a16="http://schemas.microsoft.com/office/drawing/2014/main" id="{17E4338C-C946-4D3C-8EE0-DC887754E19C}"/>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35" name="Freeform: Shape 1334">
              <a:extLst>
                <a:ext uri="{FF2B5EF4-FFF2-40B4-BE49-F238E27FC236}">
                  <a16:creationId xmlns:a16="http://schemas.microsoft.com/office/drawing/2014/main" id="{B86D99AD-F742-4478-B9EA-EE4BFA9E9890}"/>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36" name="Freeform: Shape 1335">
              <a:extLst>
                <a:ext uri="{FF2B5EF4-FFF2-40B4-BE49-F238E27FC236}">
                  <a16:creationId xmlns:a16="http://schemas.microsoft.com/office/drawing/2014/main" id="{284D82AF-1806-4529-96CA-16CC8FFDDD89}"/>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37" name="Freeform: Shape 1336">
              <a:extLst>
                <a:ext uri="{FF2B5EF4-FFF2-40B4-BE49-F238E27FC236}">
                  <a16:creationId xmlns:a16="http://schemas.microsoft.com/office/drawing/2014/main" id="{1F37CBA9-BDD5-482A-AF70-0CB8A4F052B8}"/>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338" name="Group 1337">
            <a:extLst>
              <a:ext uri="{FF2B5EF4-FFF2-40B4-BE49-F238E27FC236}">
                <a16:creationId xmlns:a16="http://schemas.microsoft.com/office/drawing/2014/main" id="{9F27D452-AD73-41E5-AFB9-6048EE893400}"/>
              </a:ext>
            </a:extLst>
          </p:cNvPr>
          <p:cNvGrpSpPr/>
          <p:nvPr/>
        </p:nvGrpSpPr>
        <p:grpSpPr>
          <a:xfrm>
            <a:off x="4149652" y="3468778"/>
            <a:ext cx="1011192" cy="197597"/>
            <a:chOff x="1923469" y="3422768"/>
            <a:chExt cx="658378" cy="125811"/>
          </a:xfrm>
          <a:solidFill>
            <a:schemeClr val="accent2"/>
          </a:solidFill>
        </p:grpSpPr>
        <p:grpSp>
          <p:nvGrpSpPr>
            <p:cNvPr id="1339" name="Group 1338">
              <a:extLst>
                <a:ext uri="{FF2B5EF4-FFF2-40B4-BE49-F238E27FC236}">
                  <a16:creationId xmlns:a16="http://schemas.microsoft.com/office/drawing/2014/main" id="{A0C710BA-67CB-4316-9F93-0953C1DB6F39}"/>
                </a:ext>
              </a:extLst>
            </p:cNvPr>
            <p:cNvGrpSpPr/>
            <p:nvPr/>
          </p:nvGrpSpPr>
          <p:grpSpPr>
            <a:xfrm>
              <a:off x="2144134" y="3422768"/>
              <a:ext cx="218436" cy="125810"/>
              <a:chOff x="1003302" y="1140739"/>
              <a:chExt cx="422879" cy="243562"/>
            </a:xfrm>
            <a:grpFill/>
          </p:grpSpPr>
          <p:sp>
            <p:nvSpPr>
              <p:cNvPr id="1348" name="Rectangle 1347">
                <a:extLst>
                  <a:ext uri="{FF2B5EF4-FFF2-40B4-BE49-F238E27FC236}">
                    <a16:creationId xmlns:a16="http://schemas.microsoft.com/office/drawing/2014/main" id="{388FAB02-669E-402A-982C-214384685924}"/>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49" name="Freeform: Shape 1348">
                <a:extLst>
                  <a:ext uri="{FF2B5EF4-FFF2-40B4-BE49-F238E27FC236}">
                    <a16:creationId xmlns:a16="http://schemas.microsoft.com/office/drawing/2014/main" id="{BA5FE261-0BF6-4E6F-8AF0-B2BEA794D5C7}"/>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50" name="Freeform: Shape 1349">
                <a:extLst>
                  <a:ext uri="{FF2B5EF4-FFF2-40B4-BE49-F238E27FC236}">
                    <a16:creationId xmlns:a16="http://schemas.microsoft.com/office/drawing/2014/main" id="{62488730-7DCB-4F7D-9C2D-A5076B823761}"/>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340" name="Group 1339">
              <a:extLst>
                <a:ext uri="{FF2B5EF4-FFF2-40B4-BE49-F238E27FC236}">
                  <a16:creationId xmlns:a16="http://schemas.microsoft.com/office/drawing/2014/main" id="{67387DBE-1909-4C75-BEB5-1CD4D6D9C011}"/>
                </a:ext>
              </a:extLst>
            </p:cNvPr>
            <p:cNvGrpSpPr/>
            <p:nvPr/>
          </p:nvGrpSpPr>
          <p:grpSpPr>
            <a:xfrm>
              <a:off x="2363411" y="3422768"/>
              <a:ext cx="218436" cy="125810"/>
              <a:chOff x="1003302" y="1140739"/>
              <a:chExt cx="422879" cy="243562"/>
            </a:xfrm>
            <a:grpFill/>
          </p:grpSpPr>
          <p:sp>
            <p:nvSpPr>
              <p:cNvPr id="1345" name="Rectangle 1344">
                <a:extLst>
                  <a:ext uri="{FF2B5EF4-FFF2-40B4-BE49-F238E27FC236}">
                    <a16:creationId xmlns:a16="http://schemas.microsoft.com/office/drawing/2014/main" id="{17E934AA-03AC-4210-BC26-92098A8F98A2}"/>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46" name="Freeform: Shape 1345">
                <a:extLst>
                  <a:ext uri="{FF2B5EF4-FFF2-40B4-BE49-F238E27FC236}">
                    <a16:creationId xmlns:a16="http://schemas.microsoft.com/office/drawing/2014/main" id="{A8892414-F422-4ED3-9DFE-33600571CD98}"/>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47" name="Freeform: Shape 1346">
                <a:extLst>
                  <a:ext uri="{FF2B5EF4-FFF2-40B4-BE49-F238E27FC236}">
                    <a16:creationId xmlns:a16="http://schemas.microsoft.com/office/drawing/2014/main" id="{3315B92D-E408-4301-8D9D-5E6A553A5C72}"/>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341" name="Group 1340">
              <a:extLst>
                <a:ext uri="{FF2B5EF4-FFF2-40B4-BE49-F238E27FC236}">
                  <a16:creationId xmlns:a16="http://schemas.microsoft.com/office/drawing/2014/main" id="{5229D8A6-5224-4584-9B2E-F7AFAE9D0485}"/>
                </a:ext>
              </a:extLst>
            </p:cNvPr>
            <p:cNvGrpSpPr/>
            <p:nvPr/>
          </p:nvGrpSpPr>
          <p:grpSpPr>
            <a:xfrm>
              <a:off x="1923469" y="3422769"/>
              <a:ext cx="218436" cy="125810"/>
              <a:chOff x="1003302" y="1140739"/>
              <a:chExt cx="422879" cy="243562"/>
            </a:xfrm>
            <a:grpFill/>
          </p:grpSpPr>
          <p:sp>
            <p:nvSpPr>
              <p:cNvPr id="1342" name="Rectangle 1341">
                <a:extLst>
                  <a:ext uri="{FF2B5EF4-FFF2-40B4-BE49-F238E27FC236}">
                    <a16:creationId xmlns:a16="http://schemas.microsoft.com/office/drawing/2014/main" id="{8A20E9C7-F018-49B8-B7AC-7344E60B0BEF}"/>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43" name="Freeform: Shape 1342">
                <a:extLst>
                  <a:ext uri="{FF2B5EF4-FFF2-40B4-BE49-F238E27FC236}">
                    <a16:creationId xmlns:a16="http://schemas.microsoft.com/office/drawing/2014/main" id="{78E24678-9066-422F-B601-1B72FC86A4A3}"/>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44" name="Freeform: Shape 1343">
                <a:extLst>
                  <a:ext uri="{FF2B5EF4-FFF2-40B4-BE49-F238E27FC236}">
                    <a16:creationId xmlns:a16="http://schemas.microsoft.com/office/drawing/2014/main" id="{5115F657-D7DD-492A-94EB-0E6FD35186DB}"/>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grpSp>
        <p:nvGrpSpPr>
          <p:cNvPr id="1351" name="Group 1350">
            <a:extLst>
              <a:ext uri="{FF2B5EF4-FFF2-40B4-BE49-F238E27FC236}">
                <a16:creationId xmlns:a16="http://schemas.microsoft.com/office/drawing/2014/main" id="{BCE5D4EE-193C-4A3E-80B7-2DFC340C6737}"/>
              </a:ext>
            </a:extLst>
          </p:cNvPr>
          <p:cNvGrpSpPr/>
          <p:nvPr/>
        </p:nvGrpSpPr>
        <p:grpSpPr>
          <a:xfrm>
            <a:off x="3505684" y="3466553"/>
            <a:ext cx="642702" cy="199822"/>
            <a:chOff x="2154748" y="3526327"/>
            <a:chExt cx="418458" cy="127228"/>
          </a:xfrm>
          <a:solidFill>
            <a:schemeClr val="accent2"/>
          </a:solidFill>
        </p:grpSpPr>
        <p:sp>
          <p:nvSpPr>
            <p:cNvPr id="1352" name="Rectangle 1351">
              <a:extLst>
                <a:ext uri="{FF2B5EF4-FFF2-40B4-BE49-F238E27FC236}">
                  <a16:creationId xmlns:a16="http://schemas.microsoft.com/office/drawing/2014/main" id="{4F7BC991-0E04-45F4-B8AB-9773EB22D9FD}"/>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53" name="Freeform: Shape 1352">
              <a:extLst>
                <a:ext uri="{FF2B5EF4-FFF2-40B4-BE49-F238E27FC236}">
                  <a16:creationId xmlns:a16="http://schemas.microsoft.com/office/drawing/2014/main" id="{77098E22-9707-4438-93B7-9230081F1BAA}"/>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54" name="Freeform: Shape 1353">
              <a:extLst>
                <a:ext uri="{FF2B5EF4-FFF2-40B4-BE49-F238E27FC236}">
                  <a16:creationId xmlns:a16="http://schemas.microsoft.com/office/drawing/2014/main" id="{A1D2C59E-1711-49D4-9B00-ADA2F8B5F267}"/>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55" name="Freeform: Shape 1354">
              <a:extLst>
                <a:ext uri="{FF2B5EF4-FFF2-40B4-BE49-F238E27FC236}">
                  <a16:creationId xmlns:a16="http://schemas.microsoft.com/office/drawing/2014/main" id="{2C0A52E1-F8B5-48AC-836D-12812A2D729A}"/>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56" name="Freeform: Shape 1355">
              <a:extLst>
                <a:ext uri="{FF2B5EF4-FFF2-40B4-BE49-F238E27FC236}">
                  <a16:creationId xmlns:a16="http://schemas.microsoft.com/office/drawing/2014/main" id="{A343BD4E-3753-47D6-A9C6-88FDD9C3359B}"/>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357" name="Group 1356">
            <a:extLst>
              <a:ext uri="{FF2B5EF4-FFF2-40B4-BE49-F238E27FC236}">
                <a16:creationId xmlns:a16="http://schemas.microsoft.com/office/drawing/2014/main" id="{6AF738CA-83D9-41B1-B73C-85FE33969591}"/>
              </a:ext>
            </a:extLst>
          </p:cNvPr>
          <p:cNvGrpSpPr/>
          <p:nvPr/>
        </p:nvGrpSpPr>
        <p:grpSpPr>
          <a:xfrm>
            <a:off x="5165351" y="3466553"/>
            <a:ext cx="642702" cy="199822"/>
            <a:chOff x="2154748" y="3526327"/>
            <a:chExt cx="418458" cy="127228"/>
          </a:xfrm>
          <a:solidFill>
            <a:schemeClr val="accent2"/>
          </a:solidFill>
        </p:grpSpPr>
        <p:sp>
          <p:nvSpPr>
            <p:cNvPr id="1358" name="Rectangle 1357">
              <a:extLst>
                <a:ext uri="{FF2B5EF4-FFF2-40B4-BE49-F238E27FC236}">
                  <a16:creationId xmlns:a16="http://schemas.microsoft.com/office/drawing/2014/main" id="{857E206C-7DCB-4853-B197-0D44DB1522B0}"/>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59" name="Freeform: Shape 1358">
              <a:extLst>
                <a:ext uri="{FF2B5EF4-FFF2-40B4-BE49-F238E27FC236}">
                  <a16:creationId xmlns:a16="http://schemas.microsoft.com/office/drawing/2014/main" id="{A922EBF9-6EE7-45FF-A400-6C0B4BCEB1AF}"/>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60" name="Freeform: Shape 1359">
              <a:extLst>
                <a:ext uri="{FF2B5EF4-FFF2-40B4-BE49-F238E27FC236}">
                  <a16:creationId xmlns:a16="http://schemas.microsoft.com/office/drawing/2014/main" id="{8B45E5CF-F207-4024-A8C3-636D0FDE3369}"/>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61" name="Freeform: Shape 1360">
              <a:extLst>
                <a:ext uri="{FF2B5EF4-FFF2-40B4-BE49-F238E27FC236}">
                  <a16:creationId xmlns:a16="http://schemas.microsoft.com/office/drawing/2014/main" id="{7E8E7267-FFB1-40C2-9E66-505DECFA9D27}"/>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62" name="Freeform: Shape 1361">
              <a:extLst>
                <a:ext uri="{FF2B5EF4-FFF2-40B4-BE49-F238E27FC236}">
                  <a16:creationId xmlns:a16="http://schemas.microsoft.com/office/drawing/2014/main" id="{22137002-CCF3-4324-B4C6-BF497C41D08D}"/>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363" name="Group 1362">
            <a:extLst>
              <a:ext uri="{FF2B5EF4-FFF2-40B4-BE49-F238E27FC236}">
                <a16:creationId xmlns:a16="http://schemas.microsoft.com/office/drawing/2014/main" id="{FC00213E-8A3B-4828-8B8E-6E16DE0D1A0D}"/>
              </a:ext>
            </a:extLst>
          </p:cNvPr>
          <p:cNvGrpSpPr/>
          <p:nvPr/>
        </p:nvGrpSpPr>
        <p:grpSpPr>
          <a:xfrm>
            <a:off x="4503190" y="3137825"/>
            <a:ext cx="343760" cy="197595"/>
            <a:chOff x="1003302" y="1140739"/>
            <a:chExt cx="422879" cy="243562"/>
          </a:xfrm>
          <a:solidFill>
            <a:schemeClr val="accent2"/>
          </a:solidFill>
        </p:grpSpPr>
        <p:sp>
          <p:nvSpPr>
            <p:cNvPr id="1364" name="Rectangle 1363">
              <a:extLst>
                <a:ext uri="{FF2B5EF4-FFF2-40B4-BE49-F238E27FC236}">
                  <a16:creationId xmlns:a16="http://schemas.microsoft.com/office/drawing/2014/main" id="{179E4CCF-F760-4CD9-9CA9-58AE6CD3622C}"/>
                </a:ext>
              </a:extLst>
            </p:cNvPr>
            <p:cNvSpPr/>
            <p:nvPr/>
          </p:nvSpPr>
          <p:spPr>
            <a:xfrm>
              <a:off x="1003302" y="1181102"/>
              <a:ext cx="422879" cy="203199"/>
            </a:xfrm>
            <a:prstGeom prst="rect">
              <a:avLst/>
            </a:pr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365" name="Freeform: Shape 1364">
              <a:extLst>
                <a:ext uri="{FF2B5EF4-FFF2-40B4-BE49-F238E27FC236}">
                  <a16:creationId xmlns:a16="http://schemas.microsoft.com/office/drawing/2014/main" id="{132A48A2-0198-4649-85CB-ADC8F28CD0B7}"/>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366" name="Freeform: Shape 1365">
              <a:extLst>
                <a:ext uri="{FF2B5EF4-FFF2-40B4-BE49-F238E27FC236}">
                  <a16:creationId xmlns:a16="http://schemas.microsoft.com/office/drawing/2014/main" id="{7FD93F4D-EFB8-44F8-9D0B-F3D14F8226D9}"/>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1367" name="Group 1366">
            <a:extLst>
              <a:ext uri="{FF2B5EF4-FFF2-40B4-BE49-F238E27FC236}">
                <a16:creationId xmlns:a16="http://schemas.microsoft.com/office/drawing/2014/main" id="{84C718C9-810B-43C5-9F0B-A33C67F198EF}"/>
              </a:ext>
            </a:extLst>
          </p:cNvPr>
          <p:cNvGrpSpPr/>
          <p:nvPr/>
        </p:nvGrpSpPr>
        <p:grpSpPr>
          <a:xfrm>
            <a:off x="4848273" y="3137825"/>
            <a:ext cx="343760" cy="197595"/>
            <a:chOff x="1003302" y="1140739"/>
            <a:chExt cx="422879" cy="243562"/>
          </a:xfrm>
          <a:solidFill>
            <a:schemeClr val="accent2"/>
          </a:solidFill>
        </p:grpSpPr>
        <p:sp>
          <p:nvSpPr>
            <p:cNvPr id="1368" name="Rectangle 1367">
              <a:extLst>
                <a:ext uri="{FF2B5EF4-FFF2-40B4-BE49-F238E27FC236}">
                  <a16:creationId xmlns:a16="http://schemas.microsoft.com/office/drawing/2014/main" id="{A6947337-0899-44CB-A60E-50714A4A52CE}"/>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69" name="Freeform: Shape 1368">
              <a:extLst>
                <a:ext uri="{FF2B5EF4-FFF2-40B4-BE49-F238E27FC236}">
                  <a16:creationId xmlns:a16="http://schemas.microsoft.com/office/drawing/2014/main" id="{3CC8E7BE-ACA8-4D23-8855-D7A92A6AD632}"/>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70" name="Freeform: Shape 1369">
              <a:extLst>
                <a:ext uri="{FF2B5EF4-FFF2-40B4-BE49-F238E27FC236}">
                  <a16:creationId xmlns:a16="http://schemas.microsoft.com/office/drawing/2014/main" id="{63688E49-E3B6-4592-AE5E-ABA451961DC8}"/>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371" name="Group 1370">
            <a:extLst>
              <a:ext uri="{FF2B5EF4-FFF2-40B4-BE49-F238E27FC236}">
                <a16:creationId xmlns:a16="http://schemas.microsoft.com/office/drawing/2014/main" id="{6AEA000D-AA12-4CE6-B555-E1FF04300B54}"/>
              </a:ext>
            </a:extLst>
          </p:cNvPr>
          <p:cNvGrpSpPr/>
          <p:nvPr/>
        </p:nvGrpSpPr>
        <p:grpSpPr>
          <a:xfrm>
            <a:off x="4155921" y="3137827"/>
            <a:ext cx="343760" cy="197595"/>
            <a:chOff x="1003302" y="1140739"/>
            <a:chExt cx="422879" cy="243562"/>
          </a:xfrm>
          <a:solidFill>
            <a:schemeClr val="accent2"/>
          </a:solidFill>
        </p:grpSpPr>
        <p:sp>
          <p:nvSpPr>
            <p:cNvPr id="1372" name="Rectangle 1371">
              <a:extLst>
                <a:ext uri="{FF2B5EF4-FFF2-40B4-BE49-F238E27FC236}">
                  <a16:creationId xmlns:a16="http://schemas.microsoft.com/office/drawing/2014/main" id="{56E85AEF-0756-4C33-941E-685CDA54153B}"/>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73" name="Freeform: Shape 1372">
              <a:extLst>
                <a:ext uri="{FF2B5EF4-FFF2-40B4-BE49-F238E27FC236}">
                  <a16:creationId xmlns:a16="http://schemas.microsoft.com/office/drawing/2014/main" id="{9A59C1AB-B65D-46CC-93E4-9257BECE01D8}"/>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74" name="Freeform: Shape 1373">
              <a:extLst>
                <a:ext uri="{FF2B5EF4-FFF2-40B4-BE49-F238E27FC236}">
                  <a16:creationId xmlns:a16="http://schemas.microsoft.com/office/drawing/2014/main" id="{6AAD27FB-F032-4326-9FFD-3DA598567D3C}"/>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375" name="Group 1374">
            <a:extLst>
              <a:ext uri="{FF2B5EF4-FFF2-40B4-BE49-F238E27FC236}">
                <a16:creationId xmlns:a16="http://schemas.microsoft.com/office/drawing/2014/main" id="{B0C32D7F-7126-466C-BBAA-910783DBC3BE}"/>
              </a:ext>
            </a:extLst>
          </p:cNvPr>
          <p:cNvGrpSpPr/>
          <p:nvPr/>
        </p:nvGrpSpPr>
        <p:grpSpPr>
          <a:xfrm>
            <a:off x="4325855" y="2970446"/>
            <a:ext cx="690888" cy="197595"/>
            <a:chOff x="2507170" y="3892900"/>
            <a:chExt cx="439893" cy="125810"/>
          </a:xfrm>
          <a:solidFill>
            <a:schemeClr val="accent2"/>
          </a:solidFill>
        </p:grpSpPr>
        <p:grpSp>
          <p:nvGrpSpPr>
            <p:cNvPr id="1376" name="Group 1375">
              <a:extLst>
                <a:ext uri="{FF2B5EF4-FFF2-40B4-BE49-F238E27FC236}">
                  <a16:creationId xmlns:a16="http://schemas.microsoft.com/office/drawing/2014/main" id="{6624E928-8A15-4223-9145-5F6FAB77EB79}"/>
                </a:ext>
              </a:extLst>
            </p:cNvPr>
            <p:cNvGrpSpPr/>
            <p:nvPr/>
          </p:nvGrpSpPr>
          <p:grpSpPr>
            <a:xfrm>
              <a:off x="2507170" y="3892900"/>
              <a:ext cx="218436" cy="125810"/>
              <a:chOff x="1003302" y="1140739"/>
              <a:chExt cx="422879" cy="243562"/>
            </a:xfrm>
            <a:grpFill/>
          </p:grpSpPr>
          <p:sp>
            <p:nvSpPr>
              <p:cNvPr id="1381" name="Rectangle 1380">
                <a:extLst>
                  <a:ext uri="{FF2B5EF4-FFF2-40B4-BE49-F238E27FC236}">
                    <a16:creationId xmlns:a16="http://schemas.microsoft.com/office/drawing/2014/main" id="{C464B2A5-97E9-41CC-B09D-0F3AD4F95949}"/>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82" name="Freeform: Shape 1381">
                <a:extLst>
                  <a:ext uri="{FF2B5EF4-FFF2-40B4-BE49-F238E27FC236}">
                    <a16:creationId xmlns:a16="http://schemas.microsoft.com/office/drawing/2014/main" id="{D2358C2D-29AD-4893-A72B-6D84B87C4C87}"/>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83" name="Freeform: Shape 1382">
                <a:extLst>
                  <a:ext uri="{FF2B5EF4-FFF2-40B4-BE49-F238E27FC236}">
                    <a16:creationId xmlns:a16="http://schemas.microsoft.com/office/drawing/2014/main" id="{4CC4BA5C-07FD-4479-9DCC-622919ABC38E}"/>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377" name="Group 1376">
              <a:extLst>
                <a:ext uri="{FF2B5EF4-FFF2-40B4-BE49-F238E27FC236}">
                  <a16:creationId xmlns:a16="http://schemas.microsoft.com/office/drawing/2014/main" id="{9E054532-592E-4FD4-83F6-4FFD807C6DC9}"/>
                </a:ext>
              </a:extLst>
            </p:cNvPr>
            <p:cNvGrpSpPr/>
            <p:nvPr/>
          </p:nvGrpSpPr>
          <p:grpSpPr>
            <a:xfrm>
              <a:off x="2728627" y="3892900"/>
              <a:ext cx="218436" cy="125810"/>
              <a:chOff x="1003302" y="1140739"/>
              <a:chExt cx="422879" cy="243562"/>
            </a:xfrm>
            <a:grpFill/>
          </p:grpSpPr>
          <p:sp>
            <p:nvSpPr>
              <p:cNvPr id="1378" name="Rectangle 1377">
                <a:extLst>
                  <a:ext uri="{FF2B5EF4-FFF2-40B4-BE49-F238E27FC236}">
                    <a16:creationId xmlns:a16="http://schemas.microsoft.com/office/drawing/2014/main" id="{023EF019-8BAB-4008-BA36-96C0670A166D}"/>
                  </a:ext>
                </a:extLst>
              </p:cNvPr>
              <p:cNvSpPr/>
              <p:nvPr/>
            </p:nvSpPr>
            <p:spPr>
              <a:xfrm>
                <a:off x="1003302" y="1181102"/>
                <a:ext cx="422879"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79" name="Freeform: Shape 1378">
                <a:extLst>
                  <a:ext uri="{FF2B5EF4-FFF2-40B4-BE49-F238E27FC236}">
                    <a16:creationId xmlns:a16="http://schemas.microsoft.com/office/drawing/2014/main" id="{AB3DE7C3-A298-40D1-984B-EC513769F982}"/>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80" name="Freeform: Shape 1379">
                <a:extLst>
                  <a:ext uri="{FF2B5EF4-FFF2-40B4-BE49-F238E27FC236}">
                    <a16:creationId xmlns:a16="http://schemas.microsoft.com/office/drawing/2014/main" id="{9FCB56CA-9247-42E0-B0FE-AD1B0D5C5599}"/>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grpSp>
        <p:nvGrpSpPr>
          <p:cNvPr id="1384" name="Group 1383">
            <a:extLst>
              <a:ext uri="{FF2B5EF4-FFF2-40B4-BE49-F238E27FC236}">
                <a16:creationId xmlns:a16="http://schemas.microsoft.com/office/drawing/2014/main" id="{EC019C36-E4FC-4B0F-A0F5-16C89CC0766A}"/>
              </a:ext>
            </a:extLst>
          </p:cNvPr>
          <p:cNvGrpSpPr/>
          <p:nvPr/>
        </p:nvGrpSpPr>
        <p:grpSpPr>
          <a:xfrm>
            <a:off x="4496272" y="2808496"/>
            <a:ext cx="356589" cy="197595"/>
            <a:chOff x="1003302" y="1140739"/>
            <a:chExt cx="439541" cy="243562"/>
          </a:xfrm>
          <a:solidFill>
            <a:schemeClr val="accent2"/>
          </a:solidFill>
        </p:grpSpPr>
        <p:sp>
          <p:nvSpPr>
            <p:cNvPr id="1385" name="Rectangle 1384">
              <a:extLst>
                <a:ext uri="{FF2B5EF4-FFF2-40B4-BE49-F238E27FC236}">
                  <a16:creationId xmlns:a16="http://schemas.microsoft.com/office/drawing/2014/main" id="{4E084A00-BC12-4C71-8E40-62DC4058371B}"/>
                </a:ext>
              </a:extLst>
            </p:cNvPr>
            <p:cNvSpPr/>
            <p:nvPr/>
          </p:nvSpPr>
          <p:spPr>
            <a:xfrm>
              <a:off x="1003302" y="1181102"/>
              <a:ext cx="439541" cy="203199"/>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86" name="Freeform: Shape 1385">
              <a:extLst>
                <a:ext uri="{FF2B5EF4-FFF2-40B4-BE49-F238E27FC236}">
                  <a16:creationId xmlns:a16="http://schemas.microsoft.com/office/drawing/2014/main" id="{63BA3022-021B-404D-B951-F6E3B01DEFFC}"/>
                </a:ext>
              </a:extLst>
            </p:cNvPr>
            <p:cNvSpPr/>
            <p:nvPr/>
          </p:nvSpPr>
          <p:spPr>
            <a:xfrm>
              <a:off x="1073664"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387" name="Freeform: Shape 1386">
              <a:extLst>
                <a:ext uri="{FF2B5EF4-FFF2-40B4-BE49-F238E27FC236}">
                  <a16:creationId xmlns:a16="http://schemas.microsoft.com/office/drawing/2014/main" id="{7C15A0A9-6EFE-4D26-9E8D-776E1466B2BD}"/>
                </a:ext>
              </a:extLst>
            </p:cNvPr>
            <p:cNvSpPr/>
            <p:nvPr/>
          </p:nvSpPr>
          <p:spPr>
            <a:xfrm>
              <a:off x="1259929"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402" name="Group 1401">
            <a:extLst>
              <a:ext uri="{FF2B5EF4-FFF2-40B4-BE49-F238E27FC236}">
                <a16:creationId xmlns:a16="http://schemas.microsoft.com/office/drawing/2014/main" id="{C781AAA4-D9A9-45D1-B93A-AD71397D03B3}"/>
              </a:ext>
            </a:extLst>
          </p:cNvPr>
          <p:cNvGrpSpPr/>
          <p:nvPr/>
        </p:nvGrpSpPr>
        <p:grpSpPr>
          <a:xfrm>
            <a:off x="3839048" y="3304011"/>
            <a:ext cx="657222" cy="199822"/>
            <a:chOff x="2154748" y="3526327"/>
            <a:chExt cx="418458" cy="127228"/>
          </a:xfrm>
          <a:solidFill>
            <a:schemeClr val="accent2"/>
          </a:solidFill>
        </p:grpSpPr>
        <p:sp>
          <p:nvSpPr>
            <p:cNvPr id="1403" name="Rectangle 1402">
              <a:extLst>
                <a:ext uri="{FF2B5EF4-FFF2-40B4-BE49-F238E27FC236}">
                  <a16:creationId xmlns:a16="http://schemas.microsoft.com/office/drawing/2014/main" id="{C02A674C-7303-4649-BA77-5BF11F627D70}"/>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404" name="Freeform: Shape 1403">
              <a:extLst>
                <a:ext uri="{FF2B5EF4-FFF2-40B4-BE49-F238E27FC236}">
                  <a16:creationId xmlns:a16="http://schemas.microsoft.com/office/drawing/2014/main" id="{A3A27C7F-0E48-4042-BE55-6F1481679EE4}"/>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405" name="Freeform: Shape 1404">
              <a:extLst>
                <a:ext uri="{FF2B5EF4-FFF2-40B4-BE49-F238E27FC236}">
                  <a16:creationId xmlns:a16="http://schemas.microsoft.com/office/drawing/2014/main" id="{309FDF9E-8D58-4B87-ACFC-9A756485F79A}"/>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406" name="Freeform: Shape 1405">
              <a:extLst>
                <a:ext uri="{FF2B5EF4-FFF2-40B4-BE49-F238E27FC236}">
                  <a16:creationId xmlns:a16="http://schemas.microsoft.com/office/drawing/2014/main" id="{8BE99042-AB64-4A65-860E-C4102B7D3631}"/>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407" name="Freeform: Shape 1406">
              <a:extLst>
                <a:ext uri="{FF2B5EF4-FFF2-40B4-BE49-F238E27FC236}">
                  <a16:creationId xmlns:a16="http://schemas.microsoft.com/office/drawing/2014/main" id="{45C00A2F-B60A-45AA-94F2-B66881A4B1EE}"/>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408" name="Group 1407">
            <a:extLst>
              <a:ext uri="{FF2B5EF4-FFF2-40B4-BE49-F238E27FC236}">
                <a16:creationId xmlns:a16="http://schemas.microsoft.com/office/drawing/2014/main" id="{07E28493-7F09-424B-AEA6-320E0CDE6444}"/>
              </a:ext>
            </a:extLst>
          </p:cNvPr>
          <p:cNvGrpSpPr/>
          <p:nvPr/>
        </p:nvGrpSpPr>
        <p:grpSpPr>
          <a:xfrm>
            <a:off x="4838019" y="3304011"/>
            <a:ext cx="657222" cy="199822"/>
            <a:chOff x="2154748" y="3526327"/>
            <a:chExt cx="418458" cy="127228"/>
          </a:xfrm>
          <a:solidFill>
            <a:schemeClr val="accent2"/>
          </a:solidFill>
        </p:grpSpPr>
        <p:sp>
          <p:nvSpPr>
            <p:cNvPr id="1409" name="Rectangle 1408">
              <a:extLst>
                <a:ext uri="{FF2B5EF4-FFF2-40B4-BE49-F238E27FC236}">
                  <a16:creationId xmlns:a16="http://schemas.microsoft.com/office/drawing/2014/main" id="{761455E7-5FAE-4285-B397-142B41612C15}"/>
                </a:ext>
              </a:extLst>
            </p:cNvPr>
            <p:cNvSpPr/>
            <p:nvPr/>
          </p:nvSpPr>
          <p:spPr>
            <a:xfrm>
              <a:off x="2154748" y="3548594"/>
              <a:ext cx="418458" cy="104961"/>
            </a:xfrm>
            <a:prstGeom prst="rect">
              <a:avLst/>
            </a:pr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410" name="Freeform: Shape 1409">
              <a:extLst>
                <a:ext uri="{FF2B5EF4-FFF2-40B4-BE49-F238E27FC236}">
                  <a16:creationId xmlns:a16="http://schemas.microsoft.com/office/drawing/2014/main" id="{0F4AFEFD-FF81-4168-84D9-F860C8EE4885}"/>
                </a:ext>
              </a:extLst>
            </p:cNvPr>
            <p:cNvSpPr/>
            <p:nvPr/>
          </p:nvSpPr>
          <p:spPr>
            <a:xfrm>
              <a:off x="2178272"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411" name="Freeform: Shape 1410">
              <a:extLst>
                <a:ext uri="{FF2B5EF4-FFF2-40B4-BE49-F238E27FC236}">
                  <a16:creationId xmlns:a16="http://schemas.microsoft.com/office/drawing/2014/main" id="{6B4BB544-2DDE-4D44-B2E4-9E6AA3DA2BA9}"/>
                </a:ext>
              </a:extLst>
            </p:cNvPr>
            <p:cNvSpPr/>
            <p:nvPr/>
          </p:nvSpPr>
          <p:spPr>
            <a:xfrm>
              <a:off x="2281571" y="3527745"/>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412" name="Freeform: Shape 1411">
              <a:extLst>
                <a:ext uri="{FF2B5EF4-FFF2-40B4-BE49-F238E27FC236}">
                  <a16:creationId xmlns:a16="http://schemas.microsoft.com/office/drawing/2014/main" id="{1815EE48-168B-460B-A583-EC4F0043AAAE}"/>
                </a:ext>
              </a:extLst>
            </p:cNvPr>
            <p:cNvSpPr/>
            <p:nvPr/>
          </p:nvSpPr>
          <p:spPr>
            <a:xfrm>
              <a:off x="2384870"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413" name="Freeform: Shape 1412">
              <a:extLst>
                <a:ext uri="{FF2B5EF4-FFF2-40B4-BE49-F238E27FC236}">
                  <a16:creationId xmlns:a16="http://schemas.microsoft.com/office/drawing/2014/main" id="{F81A91F1-4E31-4106-A09A-33ADD28EDCB4}"/>
                </a:ext>
              </a:extLst>
            </p:cNvPr>
            <p:cNvSpPr/>
            <p:nvPr/>
          </p:nvSpPr>
          <p:spPr>
            <a:xfrm>
              <a:off x="2488169" y="3526327"/>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grpSp>
        <p:nvGrpSpPr>
          <p:cNvPr id="1414" name="Group 1413">
            <a:extLst>
              <a:ext uri="{FF2B5EF4-FFF2-40B4-BE49-F238E27FC236}">
                <a16:creationId xmlns:a16="http://schemas.microsoft.com/office/drawing/2014/main" id="{87CD5C69-391F-4A60-AAE1-E000F30F7A0F}"/>
              </a:ext>
            </a:extLst>
          </p:cNvPr>
          <p:cNvGrpSpPr/>
          <p:nvPr/>
        </p:nvGrpSpPr>
        <p:grpSpPr>
          <a:xfrm>
            <a:off x="4498859" y="3306225"/>
            <a:ext cx="343072" cy="197608"/>
            <a:chOff x="1003304" y="1140739"/>
            <a:chExt cx="422880" cy="243581"/>
          </a:xfrm>
          <a:solidFill>
            <a:schemeClr val="accent2"/>
          </a:solidFill>
        </p:grpSpPr>
        <p:sp>
          <p:nvSpPr>
            <p:cNvPr id="1415" name="Rectangle 1414">
              <a:extLst>
                <a:ext uri="{FF2B5EF4-FFF2-40B4-BE49-F238E27FC236}">
                  <a16:creationId xmlns:a16="http://schemas.microsoft.com/office/drawing/2014/main" id="{68AEA4B7-FC0F-4295-847F-A984B780FFE1}"/>
                </a:ext>
              </a:extLst>
            </p:cNvPr>
            <p:cNvSpPr/>
            <p:nvPr/>
          </p:nvSpPr>
          <p:spPr>
            <a:xfrm>
              <a:off x="1003304" y="1181118"/>
              <a:ext cx="422880" cy="203202"/>
            </a:xfrm>
            <a:prstGeom prst="rect">
              <a:avLst/>
            </a:pr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16" name="Freeform: Shape 1415">
              <a:extLst>
                <a:ext uri="{FF2B5EF4-FFF2-40B4-BE49-F238E27FC236}">
                  <a16:creationId xmlns:a16="http://schemas.microsoft.com/office/drawing/2014/main" id="{52442267-40CF-4B7E-93DC-114A2EFFDE20}"/>
                </a:ext>
              </a:extLst>
            </p:cNvPr>
            <p:cNvSpPr/>
            <p:nvPr/>
          </p:nvSpPr>
          <p:spPr>
            <a:xfrm>
              <a:off x="1057996" y="1140747"/>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17" name="Freeform: Shape 1416">
              <a:extLst>
                <a:ext uri="{FF2B5EF4-FFF2-40B4-BE49-F238E27FC236}">
                  <a16:creationId xmlns:a16="http://schemas.microsoft.com/office/drawing/2014/main" id="{FE3FE07D-8CC7-44E2-B024-554AE3D5DD39}"/>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grp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2" name="Group 1">
            <a:extLst>
              <a:ext uri="{FF2B5EF4-FFF2-40B4-BE49-F238E27FC236}">
                <a16:creationId xmlns:a16="http://schemas.microsoft.com/office/drawing/2014/main" id="{DED40A00-FCE9-439D-8966-6F6ACDE816FC}"/>
              </a:ext>
            </a:extLst>
          </p:cNvPr>
          <p:cNvGrpSpPr/>
          <p:nvPr/>
        </p:nvGrpSpPr>
        <p:grpSpPr>
          <a:xfrm>
            <a:off x="4274279" y="2699704"/>
            <a:ext cx="797934" cy="1432423"/>
            <a:chOff x="4274279" y="2699704"/>
            <a:chExt cx="797934" cy="1432423"/>
          </a:xfrm>
        </p:grpSpPr>
        <p:grpSp>
          <p:nvGrpSpPr>
            <p:cNvPr id="1388" name="Group 1387">
              <a:extLst>
                <a:ext uri="{FF2B5EF4-FFF2-40B4-BE49-F238E27FC236}">
                  <a16:creationId xmlns:a16="http://schemas.microsoft.com/office/drawing/2014/main" id="{16861324-9ACA-4BBD-B1C3-0B657A54923B}"/>
                </a:ext>
              </a:extLst>
            </p:cNvPr>
            <p:cNvGrpSpPr/>
            <p:nvPr/>
          </p:nvGrpSpPr>
          <p:grpSpPr>
            <a:xfrm>
              <a:off x="4274279" y="3932305"/>
              <a:ext cx="797934" cy="199822"/>
              <a:chOff x="3952949" y="2641232"/>
              <a:chExt cx="508050" cy="127228"/>
            </a:xfrm>
            <a:solidFill>
              <a:srgbClr val="FFE089"/>
            </a:solidFill>
          </p:grpSpPr>
          <p:sp>
            <p:nvSpPr>
              <p:cNvPr id="1389" name="Rectangle 1388">
                <a:extLst>
                  <a:ext uri="{FF2B5EF4-FFF2-40B4-BE49-F238E27FC236}">
                    <a16:creationId xmlns:a16="http://schemas.microsoft.com/office/drawing/2014/main" id="{2FBDB008-3646-4C1B-BA0A-AD7BE7916ACD}"/>
                  </a:ext>
                </a:extLst>
              </p:cNvPr>
              <p:cNvSpPr/>
              <p:nvPr/>
            </p:nvSpPr>
            <p:spPr>
              <a:xfrm>
                <a:off x="3952949" y="2663499"/>
                <a:ext cx="508050" cy="104961"/>
              </a:xfrm>
              <a:prstGeom prst="rect">
                <a:avLst/>
              </a:pr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sp>
            <p:nvSpPr>
              <p:cNvPr id="1390" name="Freeform: Shape 1389">
                <a:extLst>
                  <a:ext uri="{FF2B5EF4-FFF2-40B4-BE49-F238E27FC236}">
                    <a16:creationId xmlns:a16="http://schemas.microsoft.com/office/drawing/2014/main" id="{5E2ACB06-DEA4-4812-84DB-77B419FF99E0}"/>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sp>
            <p:nvSpPr>
              <p:cNvPr id="1391" name="Freeform: Shape 1390">
                <a:extLst>
                  <a:ext uri="{FF2B5EF4-FFF2-40B4-BE49-F238E27FC236}">
                    <a16:creationId xmlns:a16="http://schemas.microsoft.com/office/drawing/2014/main" id="{40B915D0-5A7D-4FC7-B68C-7272E4FF47BC}"/>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sp>
            <p:nvSpPr>
              <p:cNvPr id="1392" name="Freeform: Shape 1391">
                <a:extLst>
                  <a:ext uri="{FF2B5EF4-FFF2-40B4-BE49-F238E27FC236}">
                    <a16:creationId xmlns:a16="http://schemas.microsoft.com/office/drawing/2014/main" id="{4D86E730-36C0-438A-9C59-41052CDA04EE}"/>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sp>
            <p:nvSpPr>
              <p:cNvPr id="1393" name="Freeform: Shape 1392">
                <a:extLst>
                  <a:ext uri="{FF2B5EF4-FFF2-40B4-BE49-F238E27FC236}">
                    <a16:creationId xmlns:a16="http://schemas.microsoft.com/office/drawing/2014/main" id="{2326FE54-E816-469E-BFA7-C40343BFFDBE}"/>
                  </a:ext>
                </a:extLst>
              </p:cNvPr>
              <p:cNvSpPr/>
              <p:nvPr/>
            </p:nvSpPr>
            <p:spPr>
              <a:xfrm>
                <a:off x="4273222"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sp>
            <p:nvSpPr>
              <p:cNvPr id="1394" name="Freeform: Shape 1393">
                <a:extLst>
                  <a:ext uri="{FF2B5EF4-FFF2-40B4-BE49-F238E27FC236}">
                    <a16:creationId xmlns:a16="http://schemas.microsoft.com/office/drawing/2014/main" id="{2B5759D7-F021-4469-B565-2311D591B764}"/>
                  </a:ext>
                </a:extLst>
              </p:cNvPr>
              <p:cNvSpPr/>
              <p:nvPr/>
            </p:nvSpPr>
            <p:spPr>
              <a:xfrm>
                <a:off x="4372869" y="264194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grpSp>
        <p:grpSp>
          <p:nvGrpSpPr>
            <p:cNvPr id="1395" name="Group 1394">
              <a:extLst>
                <a:ext uri="{FF2B5EF4-FFF2-40B4-BE49-F238E27FC236}">
                  <a16:creationId xmlns:a16="http://schemas.microsoft.com/office/drawing/2014/main" id="{B790E8C0-637B-472B-8C00-0B48B466EEDC}"/>
                </a:ext>
              </a:extLst>
            </p:cNvPr>
            <p:cNvGrpSpPr/>
            <p:nvPr/>
          </p:nvGrpSpPr>
          <p:grpSpPr>
            <a:xfrm>
              <a:off x="4274279" y="3767454"/>
              <a:ext cx="797934" cy="199822"/>
              <a:chOff x="3952949" y="2641232"/>
              <a:chExt cx="508050" cy="127228"/>
            </a:xfrm>
            <a:solidFill>
              <a:srgbClr val="FFE089"/>
            </a:solidFill>
          </p:grpSpPr>
          <p:sp>
            <p:nvSpPr>
              <p:cNvPr id="1396" name="Rectangle 1395">
                <a:extLst>
                  <a:ext uri="{FF2B5EF4-FFF2-40B4-BE49-F238E27FC236}">
                    <a16:creationId xmlns:a16="http://schemas.microsoft.com/office/drawing/2014/main" id="{D37D5055-2B82-45CE-8559-FB8A1489FFC6}"/>
                  </a:ext>
                </a:extLst>
              </p:cNvPr>
              <p:cNvSpPr/>
              <p:nvPr/>
            </p:nvSpPr>
            <p:spPr>
              <a:xfrm>
                <a:off x="3952949" y="2663499"/>
                <a:ext cx="508050" cy="104961"/>
              </a:xfrm>
              <a:prstGeom prst="rect">
                <a:avLst/>
              </a:pr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sp>
            <p:nvSpPr>
              <p:cNvPr id="1397" name="Freeform: Shape 1396">
                <a:extLst>
                  <a:ext uri="{FF2B5EF4-FFF2-40B4-BE49-F238E27FC236}">
                    <a16:creationId xmlns:a16="http://schemas.microsoft.com/office/drawing/2014/main" id="{A2E7A3E6-F7D0-4A2D-92A6-2826EB09B643}"/>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sp>
            <p:nvSpPr>
              <p:cNvPr id="1398" name="Freeform: Shape 1397">
                <a:extLst>
                  <a:ext uri="{FF2B5EF4-FFF2-40B4-BE49-F238E27FC236}">
                    <a16:creationId xmlns:a16="http://schemas.microsoft.com/office/drawing/2014/main" id="{3C2FEB9E-7952-45BC-ACE3-8A886A8EF014}"/>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sp>
            <p:nvSpPr>
              <p:cNvPr id="1399" name="Freeform: Shape 1398">
                <a:extLst>
                  <a:ext uri="{FF2B5EF4-FFF2-40B4-BE49-F238E27FC236}">
                    <a16:creationId xmlns:a16="http://schemas.microsoft.com/office/drawing/2014/main" id="{B6B79DBF-638F-46B1-85F4-4959814C8255}"/>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sp>
            <p:nvSpPr>
              <p:cNvPr id="1400" name="Freeform: Shape 1399">
                <a:extLst>
                  <a:ext uri="{FF2B5EF4-FFF2-40B4-BE49-F238E27FC236}">
                    <a16:creationId xmlns:a16="http://schemas.microsoft.com/office/drawing/2014/main" id="{DF3F4DEF-1501-4D14-B3E7-4BBBFE543D00}"/>
                  </a:ext>
                </a:extLst>
              </p:cNvPr>
              <p:cNvSpPr/>
              <p:nvPr/>
            </p:nvSpPr>
            <p:spPr>
              <a:xfrm>
                <a:off x="4273222"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sp>
            <p:nvSpPr>
              <p:cNvPr id="1401" name="Freeform: Shape 1400">
                <a:extLst>
                  <a:ext uri="{FF2B5EF4-FFF2-40B4-BE49-F238E27FC236}">
                    <a16:creationId xmlns:a16="http://schemas.microsoft.com/office/drawing/2014/main" id="{339D13FB-519C-4808-8019-4E2F69D29929}"/>
                  </a:ext>
                </a:extLst>
              </p:cNvPr>
              <p:cNvSpPr/>
              <p:nvPr/>
            </p:nvSpPr>
            <p:spPr>
              <a:xfrm>
                <a:off x="4372869" y="264194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grpSp>
        <p:grpSp>
          <p:nvGrpSpPr>
            <p:cNvPr id="1418" name="Group 1417">
              <a:extLst>
                <a:ext uri="{FF2B5EF4-FFF2-40B4-BE49-F238E27FC236}">
                  <a16:creationId xmlns:a16="http://schemas.microsoft.com/office/drawing/2014/main" id="{F2158B12-4D55-4C40-9062-364041202D6F}"/>
                </a:ext>
              </a:extLst>
            </p:cNvPr>
            <p:cNvGrpSpPr/>
            <p:nvPr/>
          </p:nvGrpSpPr>
          <p:grpSpPr>
            <a:xfrm>
              <a:off x="4274279" y="3603227"/>
              <a:ext cx="797934" cy="199822"/>
              <a:chOff x="3952949" y="2641232"/>
              <a:chExt cx="508050" cy="127228"/>
            </a:xfrm>
            <a:solidFill>
              <a:srgbClr val="FFE089"/>
            </a:solidFill>
          </p:grpSpPr>
          <p:sp>
            <p:nvSpPr>
              <p:cNvPr id="1419" name="Rectangle 1418">
                <a:extLst>
                  <a:ext uri="{FF2B5EF4-FFF2-40B4-BE49-F238E27FC236}">
                    <a16:creationId xmlns:a16="http://schemas.microsoft.com/office/drawing/2014/main" id="{370C2F89-BDA3-46A6-B3D4-F65160CE7334}"/>
                  </a:ext>
                </a:extLst>
              </p:cNvPr>
              <p:cNvSpPr/>
              <p:nvPr/>
            </p:nvSpPr>
            <p:spPr>
              <a:xfrm>
                <a:off x="3952949" y="2663499"/>
                <a:ext cx="508050" cy="104961"/>
              </a:xfrm>
              <a:prstGeom prst="rect">
                <a:avLst/>
              </a:pr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sp>
            <p:nvSpPr>
              <p:cNvPr id="1420" name="Freeform: Shape 1419">
                <a:extLst>
                  <a:ext uri="{FF2B5EF4-FFF2-40B4-BE49-F238E27FC236}">
                    <a16:creationId xmlns:a16="http://schemas.microsoft.com/office/drawing/2014/main" id="{BD896BEB-5F02-424E-A98E-E14B2F34C946}"/>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sp>
            <p:nvSpPr>
              <p:cNvPr id="1421" name="Freeform: Shape 1420">
                <a:extLst>
                  <a:ext uri="{FF2B5EF4-FFF2-40B4-BE49-F238E27FC236}">
                    <a16:creationId xmlns:a16="http://schemas.microsoft.com/office/drawing/2014/main" id="{A42F6BA6-27A6-4D64-BB7A-491CC261C24C}"/>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sp>
            <p:nvSpPr>
              <p:cNvPr id="1422" name="Freeform: Shape 1421">
                <a:extLst>
                  <a:ext uri="{FF2B5EF4-FFF2-40B4-BE49-F238E27FC236}">
                    <a16:creationId xmlns:a16="http://schemas.microsoft.com/office/drawing/2014/main" id="{D32AA0E9-9D5A-42D5-A314-38D087057B81}"/>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sp>
            <p:nvSpPr>
              <p:cNvPr id="1423" name="Freeform: Shape 1422">
                <a:extLst>
                  <a:ext uri="{FF2B5EF4-FFF2-40B4-BE49-F238E27FC236}">
                    <a16:creationId xmlns:a16="http://schemas.microsoft.com/office/drawing/2014/main" id="{450B56FB-F1EE-4C2D-90F5-D0F0AA5B950F}"/>
                  </a:ext>
                </a:extLst>
              </p:cNvPr>
              <p:cNvSpPr/>
              <p:nvPr/>
            </p:nvSpPr>
            <p:spPr>
              <a:xfrm>
                <a:off x="4273222"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sp>
            <p:nvSpPr>
              <p:cNvPr id="1424" name="Freeform: Shape 1423">
                <a:extLst>
                  <a:ext uri="{FF2B5EF4-FFF2-40B4-BE49-F238E27FC236}">
                    <a16:creationId xmlns:a16="http://schemas.microsoft.com/office/drawing/2014/main" id="{CCA83DD5-9AD3-4E9A-87F3-2785B1E87B76}"/>
                  </a:ext>
                </a:extLst>
              </p:cNvPr>
              <p:cNvSpPr/>
              <p:nvPr/>
            </p:nvSpPr>
            <p:spPr>
              <a:xfrm>
                <a:off x="4372869" y="264194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grpSp>
        <p:grpSp>
          <p:nvGrpSpPr>
            <p:cNvPr id="1425" name="Group 1424">
              <a:extLst>
                <a:ext uri="{FF2B5EF4-FFF2-40B4-BE49-F238E27FC236}">
                  <a16:creationId xmlns:a16="http://schemas.microsoft.com/office/drawing/2014/main" id="{AE331125-728E-4B30-A12A-7AF7FBD87998}"/>
                </a:ext>
              </a:extLst>
            </p:cNvPr>
            <p:cNvGrpSpPr/>
            <p:nvPr/>
          </p:nvGrpSpPr>
          <p:grpSpPr>
            <a:xfrm>
              <a:off x="4431424" y="3439084"/>
              <a:ext cx="483645" cy="199822"/>
              <a:chOff x="3952949" y="2641232"/>
              <a:chExt cx="307940" cy="127228"/>
            </a:xfrm>
            <a:solidFill>
              <a:srgbClr val="FFE089"/>
            </a:solidFill>
          </p:grpSpPr>
          <p:sp>
            <p:nvSpPr>
              <p:cNvPr id="1426" name="Rectangle 1425">
                <a:extLst>
                  <a:ext uri="{FF2B5EF4-FFF2-40B4-BE49-F238E27FC236}">
                    <a16:creationId xmlns:a16="http://schemas.microsoft.com/office/drawing/2014/main" id="{57FE1AF2-6CC9-4959-BAC7-258497D3090F}"/>
                  </a:ext>
                </a:extLst>
              </p:cNvPr>
              <p:cNvSpPr/>
              <p:nvPr/>
            </p:nvSpPr>
            <p:spPr>
              <a:xfrm>
                <a:off x="3952949" y="2663499"/>
                <a:ext cx="307940" cy="104961"/>
              </a:xfrm>
              <a:prstGeom prst="rect">
                <a:avLst/>
              </a:pr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sp>
            <p:nvSpPr>
              <p:cNvPr id="1427" name="Freeform: Shape 1426">
                <a:extLst>
                  <a:ext uri="{FF2B5EF4-FFF2-40B4-BE49-F238E27FC236}">
                    <a16:creationId xmlns:a16="http://schemas.microsoft.com/office/drawing/2014/main" id="{6A25504B-4AA9-4A56-BA43-6003BD0FC43F}"/>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sp>
            <p:nvSpPr>
              <p:cNvPr id="1428" name="Freeform: Shape 1427">
                <a:extLst>
                  <a:ext uri="{FF2B5EF4-FFF2-40B4-BE49-F238E27FC236}">
                    <a16:creationId xmlns:a16="http://schemas.microsoft.com/office/drawing/2014/main" id="{DCED486D-7D9E-4131-AEC8-64797516B050}"/>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sp>
            <p:nvSpPr>
              <p:cNvPr id="1429" name="Freeform: Shape 1428">
                <a:extLst>
                  <a:ext uri="{FF2B5EF4-FFF2-40B4-BE49-F238E27FC236}">
                    <a16:creationId xmlns:a16="http://schemas.microsoft.com/office/drawing/2014/main" id="{CD2BEC67-CDC6-4FC8-9092-BC0031458FE2}"/>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grpSp>
        <p:grpSp>
          <p:nvGrpSpPr>
            <p:cNvPr id="1430" name="Group 1429">
              <a:extLst>
                <a:ext uri="{FF2B5EF4-FFF2-40B4-BE49-F238E27FC236}">
                  <a16:creationId xmlns:a16="http://schemas.microsoft.com/office/drawing/2014/main" id="{2A66E82D-02E4-4D30-9887-50348940DED7}"/>
                </a:ext>
              </a:extLst>
            </p:cNvPr>
            <p:cNvGrpSpPr/>
            <p:nvPr/>
          </p:nvGrpSpPr>
          <p:grpSpPr>
            <a:xfrm>
              <a:off x="4431424" y="3274956"/>
              <a:ext cx="483645" cy="199822"/>
              <a:chOff x="3952949" y="2641232"/>
              <a:chExt cx="307940" cy="127228"/>
            </a:xfrm>
            <a:solidFill>
              <a:srgbClr val="FFE089"/>
            </a:solidFill>
          </p:grpSpPr>
          <p:sp>
            <p:nvSpPr>
              <p:cNvPr id="1431" name="Rectangle 1430">
                <a:extLst>
                  <a:ext uri="{FF2B5EF4-FFF2-40B4-BE49-F238E27FC236}">
                    <a16:creationId xmlns:a16="http://schemas.microsoft.com/office/drawing/2014/main" id="{EBE68407-973C-4993-A0BC-76CF92B5FA95}"/>
                  </a:ext>
                </a:extLst>
              </p:cNvPr>
              <p:cNvSpPr/>
              <p:nvPr/>
            </p:nvSpPr>
            <p:spPr>
              <a:xfrm>
                <a:off x="3952949" y="2663499"/>
                <a:ext cx="307940" cy="104961"/>
              </a:xfrm>
              <a:prstGeom prst="rect">
                <a:avLst/>
              </a:pr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sp>
            <p:nvSpPr>
              <p:cNvPr id="1432" name="Freeform: Shape 1431">
                <a:extLst>
                  <a:ext uri="{FF2B5EF4-FFF2-40B4-BE49-F238E27FC236}">
                    <a16:creationId xmlns:a16="http://schemas.microsoft.com/office/drawing/2014/main" id="{C7C9A4D1-DF71-4CF2-8D65-692ECB5979E8}"/>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sp>
            <p:nvSpPr>
              <p:cNvPr id="1433" name="Freeform: Shape 1432">
                <a:extLst>
                  <a:ext uri="{FF2B5EF4-FFF2-40B4-BE49-F238E27FC236}">
                    <a16:creationId xmlns:a16="http://schemas.microsoft.com/office/drawing/2014/main" id="{16145C96-7135-463D-9DC6-FBFBFE7E90EA}"/>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sp>
            <p:nvSpPr>
              <p:cNvPr id="1434" name="Freeform: Shape 1433">
                <a:extLst>
                  <a:ext uri="{FF2B5EF4-FFF2-40B4-BE49-F238E27FC236}">
                    <a16:creationId xmlns:a16="http://schemas.microsoft.com/office/drawing/2014/main" id="{BD299161-EBD1-4B09-9326-EB6F1A99B960}"/>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grpSp>
        <p:grpSp>
          <p:nvGrpSpPr>
            <p:cNvPr id="1435" name="Group 1434">
              <a:extLst>
                <a:ext uri="{FF2B5EF4-FFF2-40B4-BE49-F238E27FC236}">
                  <a16:creationId xmlns:a16="http://schemas.microsoft.com/office/drawing/2014/main" id="{923E8094-32B1-4E7E-9F9B-B42E93F7A3C0}"/>
                </a:ext>
              </a:extLst>
            </p:cNvPr>
            <p:cNvGrpSpPr/>
            <p:nvPr/>
          </p:nvGrpSpPr>
          <p:grpSpPr>
            <a:xfrm>
              <a:off x="4431424" y="3111260"/>
              <a:ext cx="483645" cy="199822"/>
              <a:chOff x="3952949" y="2641232"/>
              <a:chExt cx="307940" cy="127228"/>
            </a:xfrm>
            <a:solidFill>
              <a:srgbClr val="FFE089"/>
            </a:solidFill>
          </p:grpSpPr>
          <p:sp>
            <p:nvSpPr>
              <p:cNvPr id="1436" name="Rectangle 1435">
                <a:extLst>
                  <a:ext uri="{FF2B5EF4-FFF2-40B4-BE49-F238E27FC236}">
                    <a16:creationId xmlns:a16="http://schemas.microsoft.com/office/drawing/2014/main" id="{B4DF77EB-DF59-4B1E-8A14-1DE46BC371AD}"/>
                  </a:ext>
                </a:extLst>
              </p:cNvPr>
              <p:cNvSpPr/>
              <p:nvPr/>
            </p:nvSpPr>
            <p:spPr>
              <a:xfrm>
                <a:off x="3952949" y="2663499"/>
                <a:ext cx="307940" cy="104961"/>
              </a:xfrm>
              <a:prstGeom prst="rect">
                <a:avLst/>
              </a:pr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sp>
            <p:nvSpPr>
              <p:cNvPr id="1437" name="Freeform: Shape 1436">
                <a:extLst>
                  <a:ext uri="{FF2B5EF4-FFF2-40B4-BE49-F238E27FC236}">
                    <a16:creationId xmlns:a16="http://schemas.microsoft.com/office/drawing/2014/main" id="{7ABC18D1-3A54-455D-BE5D-F0CD0DD9EBD0}"/>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sp>
            <p:nvSpPr>
              <p:cNvPr id="1438" name="Freeform: Shape 1437">
                <a:extLst>
                  <a:ext uri="{FF2B5EF4-FFF2-40B4-BE49-F238E27FC236}">
                    <a16:creationId xmlns:a16="http://schemas.microsoft.com/office/drawing/2014/main" id="{E9A3365E-41E4-4DC0-8807-8EF47E8307AF}"/>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sp>
            <p:nvSpPr>
              <p:cNvPr id="1439" name="Freeform: Shape 1438">
                <a:extLst>
                  <a:ext uri="{FF2B5EF4-FFF2-40B4-BE49-F238E27FC236}">
                    <a16:creationId xmlns:a16="http://schemas.microsoft.com/office/drawing/2014/main" id="{0118F1A5-485E-4622-AE8B-A8E0F765AFD7}"/>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grpSp>
        <p:grpSp>
          <p:nvGrpSpPr>
            <p:cNvPr id="1440" name="Group 1439">
              <a:extLst>
                <a:ext uri="{FF2B5EF4-FFF2-40B4-BE49-F238E27FC236}">
                  <a16:creationId xmlns:a16="http://schemas.microsoft.com/office/drawing/2014/main" id="{173FA913-0D1C-4F4E-B75E-00DA1EF04FD2}"/>
                </a:ext>
              </a:extLst>
            </p:cNvPr>
            <p:cNvGrpSpPr/>
            <p:nvPr/>
          </p:nvGrpSpPr>
          <p:grpSpPr>
            <a:xfrm>
              <a:off x="4572891" y="2943124"/>
              <a:ext cx="200710" cy="197595"/>
              <a:chOff x="4043022" y="2642650"/>
              <a:chExt cx="127794" cy="125810"/>
            </a:xfrm>
            <a:solidFill>
              <a:srgbClr val="FFE089"/>
            </a:solidFill>
          </p:grpSpPr>
          <p:sp>
            <p:nvSpPr>
              <p:cNvPr id="1441" name="Rectangle 1440">
                <a:extLst>
                  <a:ext uri="{FF2B5EF4-FFF2-40B4-BE49-F238E27FC236}">
                    <a16:creationId xmlns:a16="http://schemas.microsoft.com/office/drawing/2014/main" id="{1BC6D4AE-0EFE-4827-A681-F5085B67E4D5}"/>
                  </a:ext>
                </a:extLst>
              </p:cNvPr>
              <p:cNvSpPr/>
              <p:nvPr/>
            </p:nvSpPr>
            <p:spPr>
              <a:xfrm>
                <a:off x="4043022" y="2663499"/>
                <a:ext cx="127794" cy="104961"/>
              </a:xfrm>
              <a:prstGeom prst="rect">
                <a:avLst/>
              </a:pr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sp>
            <p:nvSpPr>
              <p:cNvPr id="1442" name="Freeform: Shape 1441">
                <a:extLst>
                  <a:ext uri="{FF2B5EF4-FFF2-40B4-BE49-F238E27FC236}">
                    <a16:creationId xmlns:a16="http://schemas.microsoft.com/office/drawing/2014/main" id="{3CFEB96B-62D6-4EA0-80DA-3C71A8119E51}"/>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grpSp>
        <p:grpSp>
          <p:nvGrpSpPr>
            <p:cNvPr id="1443" name="Group 1442">
              <a:extLst>
                <a:ext uri="{FF2B5EF4-FFF2-40B4-BE49-F238E27FC236}">
                  <a16:creationId xmlns:a16="http://schemas.microsoft.com/office/drawing/2014/main" id="{5909A661-14B0-49A8-AF7A-E69284AB90E2}"/>
                </a:ext>
              </a:extLst>
            </p:cNvPr>
            <p:cNvGrpSpPr/>
            <p:nvPr/>
          </p:nvGrpSpPr>
          <p:grpSpPr>
            <a:xfrm>
              <a:off x="4572891" y="2821414"/>
              <a:ext cx="200710" cy="197595"/>
              <a:chOff x="4043022" y="2642650"/>
              <a:chExt cx="127794" cy="125810"/>
            </a:xfrm>
            <a:solidFill>
              <a:srgbClr val="FFE089"/>
            </a:solidFill>
          </p:grpSpPr>
          <p:sp>
            <p:nvSpPr>
              <p:cNvPr id="1444" name="Rectangle 1443">
                <a:extLst>
                  <a:ext uri="{FF2B5EF4-FFF2-40B4-BE49-F238E27FC236}">
                    <a16:creationId xmlns:a16="http://schemas.microsoft.com/office/drawing/2014/main" id="{F9BB9AF2-BCB3-4B7D-801D-38208D25F24A}"/>
                  </a:ext>
                </a:extLst>
              </p:cNvPr>
              <p:cNvSpPr/>
              <p:nvPr/>
            </p:nvSpPr>
            <p:spPr>
              <a:xfrm>
                <a:off x="4043022" y="2663499"/>
                <a:ext cx="127794" cy="104961"/>
              </a:xfrm>
              <a:prstGeom prst="rect">
                <a:avLst/>
              </a:pr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sp>
            <p:nvSpPr>
              <p:cNvPr id="1445" name="Freeform: Shape 1444">
                <a:extLst>
                  <a:ext uri="{FF2B5EF4-FFF2-40B4-BE49-F238E27FC236}">
                    <a16:creationId xmlns:a16="http://schemas.microsoft.com/office/drawing/2014/main" id="{684B9439-72DC-450B-89B3-526B9C4D5F10}"/>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grpSp>
        <p:grpSp>
          <p:nvGrpSpPr>
            <p:cNvPr id="1446" name="Group 1445">
              <a:extLst>
                <a:ext uri="{FF2B5EF4-FFF2-40B4-BE49-F238E27FC236}">
                  <a16:creationId xmlns:a16="http://schemas.microsoft.com/office/drawing/2014/main" id="{8B5C9D2A-DD12-4C9B-8551-D6DC98B4D616}"/>
                </a:ext>
              </a:extLst>
            </p:cNvPr>
            <p:cNvGrpSpPr/>
            <p:nvPr/>
          </p:nvGrpSpPr>
          <p:grpSpPr>
            <a:xfrm>
              <a:off x="4571233" y="2699704"/>
              <a:ext cx="200710" cy="197595"/>
              <a:chOff x="4043022" y="2642650"/>
              <a:chExt cx="127794" cy="125810"/>
            </a:xfrm>
            <a:solidFill>
              <a:srgbClr val="FFE089"/>
            </a:solidFill>
          </p:grpSpPr>
          <p:sp>
            <p:nvSpPr>
              <p:cNvPr id="1447" name="Rectangle 1446">
                <a:extLst>
                  <a:ext uri="{FF2B5EF4-FFF2-40B4-BE49-F238E27FC236}">
                    <a16:creationId xmlns:a16="http://schemas.microsoft.com/office/drawing/2014/main" id="{268CFBA4-3CAA-46C7-8205-7866EFE2CE04}"/>
                  </a:ext>
                </a:extLst>
              </p:cNvPr>
              <p:cNvSpPr/>
              <p:nvPr/>
            </p:nvSpPr>
            <p:spPr>
              <a:xfrm>
                <a:off x="4043022" y="2663499"/>
                <a:ext cx="127794" cy="104961"/>
              </a:xfrm>
              <a:prstGeom prst="rect">
                <a:avLst/>
              </a:pr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sp>
            <p:nvSpPr>
              <p:cNvPr id="1448" name="Freeform: Shape 1447">
                <a:extLst>
                  <a:ext uri="{FF2B5EF4-FFF2-40B4-BE49-F238E27FC236}">
                    <a16:creationId xmlns:a16="http://schemas.microsoft.com/office/drawing/2014/main" id="{8C086282-707B-4B36-AEA1-D5A80B1E50BB}"/>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tx1"/>
              </a:solidFill>
              <a:ln w="19050" cap="rnd">
                <a:solidFill>
                  <a:schemeClr val="bg2"/>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ln>
                    <a:solidFill>
                      <a:schemeClr val="bg2"/>
                    </a:solidFill>
                  </a:ln>
                  <a:solidFill>
                    <a:schemeClr val="accent2"/>
                  </a:solidFill>
                  <a:latin typeface="Arial"/>
                </a:endParaRPr>
              </a:p>
            </p:txBody>
          </p:sp>
        </p:grpSp>
      </p:grpSp>
      <p:grpSp>
        <p:nvGrpSpPr>
          <p:cNvPr id="1449" name="Group 1448">
            <a:extLst>
              <a:ext uri="{FF2B5EF4-FFF2-40B4-BE49-F238E27FC236}">
                <a16:creationId xmlns:a16="http://schemas.microsoft.com/office/drawing/2014/main" id="{715857B3-CB01-4D9F-A44A-B556DFB79982}"/>
              </a:ext>
            </a:extLst>
          </p:cNvPr>
          <p:cNvGrpSpPr/>
          <p:nvPr/>
        </p:nvGrpSpPr>
        <p:grpSpPr>
          <a:xfrm flipH="1">
            <a:off x="4881384" y="2548500"/>
            <a:ext cx="159142" cy="197595"/>
            <a:chOff x="1221603" y="1140739"/>
            <a:chExt cx="204578" cy="243562"/>
          </a:xfrm>
          <a:solidFill>
            <a:schemeClr val="accent2"/>
          </a:solidFill>
        </p:grpSpPr>
        <p:sp>
          <p:nvSpPr>
            <p:cNvPr id="1450" name="Rectangle 1449">
              <a:extLst>
                <a:ext uri="{FF2B5EF4-FFF2-40B4-BE49-F238E27FC236}">
                  <a16:creationId xmlns:a16="http://schemas.microsoft.com/office/drawing/2014/main" id="{6F2EA18F-2D8B-40DD-B1FE-BB57B96C738B}"/>
                </a:ext>
              </a:extLst>
            </p:cNvPr>
            <p:cNvSpPr/>
            <p:nvPr/>
          </p:nvSpPr>
          <p:spPr>
            <a:xfrm>
              <a:off x="1221603" y="1181102"/>
              <a:ext cx="204578"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451" name="Freeform: Shape 1450">
              <a:extLst>
                <a:ext uri="{FF2B5EF4-FFF2-40B4-BE49-F238E27FC236}">
                  <a16:creationId xmlns:a16="http://schemas.microsoft.com/office/drawing/2014/main" id="{AB54BBC9-A386-44BC-BE02-DCE532448B60}"/>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1452" name="Group 1451">
            <a:extLst>
              <a:ext uri="{FF2B5EF4-FFF2-40B4-BE49-F238E27FC236}">
                <a16:creationId xmlns:a16="http://schemas.microsoft.com/office/drawing/2014/main" id="{12F0D3C6-FEA9-4BE9-B73C-7D68DB8D0962}"/>
              </a:ext>
            </a:extLst>
          </p:cNvPr>
          <p:cNvGrpSpPr/>
          <p:nvPr/>
        </p:nvGrpSpPr>
        <p:grpSpPr>
          <a:xfrm flipH="1">
            <a:off x="4881384" y="2378012"/>
            <a:ext cx="483645" cy="199822"/>
            <a:chOff x="3952949" y="2641232"/>
            <a:chExt cx="307940" cy="127228"/>
          </a:xfrm>
          <a:solidFill>
            <a:schemeClr val="accent2"/>
          </a:solidFill>
        </p:grpSpPr>
        <p:sp>
          <p:nvSpPr>
            <p:cNvPr id="1453" name="Rectangle 1452">
              <a:extLst>
                <a:ext uri="{FF2B5EF4-FFF2-40B4-BE49-F238E27FC236}">
                  <a16:creationId xmlns:a16="http://schemas.microsoft.com/office/drawing/2014/main" id="{CBA9CFDA-9D31-46A4-BA3D-F9F904ED7521}"/>
                </a:ext>
              </a:extLst>
            </p:cNvPr>
            <p:cNvSpPr/>
            <p:nvPr/>
          </p:nvSpPr>
          <p:spPr>
            <a:xfrm>
              <a:off x="3952949" y="2663499"/>
              <a:ext cx="307940" cy="104961"/>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454" name="Freeform: Shape 1453">
              <a:extLst>
                <a:ext uri="{FF2B5EF4-FFF2-40B4-BE49-F238E27FC236}">
                  <a16:creationId xmlns:a16="http://schemas.microsoft.com/office/drawing/2014/main" id="{C9856317-565E-403F-B8E5-AE96FC5D52CB}"/>
                </a:ext>
              </a:extLst>
            </p:cNvPr>
            <p:cNvSpPr/>
            <p:nvPr/>
          </p:nvSpPr>
          <p:spPr>
            <a:xfrm>
              <a:off x="3974281"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455" name="Freeform: Shape 1454">
              <a:extLst>
                <a:ext uri="{FF2B5EF4-FFF2-40B4-BE49-F238E27FC236}">
                  <a16:creationId xmlns:a16="http://schemas.microsoft.com/office/drawing/2014/main" id="{A0C59C7B-F648-4094-8B6B-AE3FAC08C7C2}"/>
                </a:ext>
              </a:extLst>
            </p:cNvPr>
            <p:cNvSpPr/>
            <p:nvPr/>
          </p:nvSpPr>
          <p:spPr>
            <a:xfrm>
              <a:off x="4073928" y="2642650"/>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456" name="Freeform: Shape 1455">
              <a:extLst>
                <a:ext uri="{FF2B5EF4-FFF2-40B4-BE49-F238E27FC236}">
                  <a16:creationId xmlns:a16="http://schemas.microsoft.com/office/drawing/2014/main" id="{D40B2311-1FC8-4EEB-9FBE-44B02EF5825E}"/>
                </a:ext>
              </a:extLst>
            </p:cNvPr>
            <p:cNvSpPr/>
            <p:nvPr/>
          </p:nvSpPr>
          <p:spPr>
            <a:xfrm>
              <a:off x="4173575" y="2641232"/>
              <a:ext cx="63414" cy="20848"/>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1457" name="Group 1456">
            <a:extLst>
              <a:ext uri="{FF2B5EF4-FFF2-40B4-BE49-F238E27FC236}">
                <a16:creationId xmlns:a16="http://schemas.microsoft.com/office/drawing/2014/main" id="{9DCE51DE-5835-4FE7-9E35-21C9BF22D927}"/>
              </a:ext>
            </a:extLst>
          </p:cNvPr>
          <p:cNvGrpSpPr/>
          <p:nvPr/>
        </p:nvGrpSpPr>
        <p:grpSpPr>
          <a:xfrm flipH="1">
            <a:off x="4881384" y="2215542"/>
            <a:ext cx="328960" cy="197595"/>
            <a:chOff x="1003302" y="1140739"/>
            <a:chExt cx="422879" cy="243562"/>
          </a:xfrm>
          <a:solidFill>
            <a:schemeClr val="accent2"/>
          </a:solidFill>
        </p:grpSpPr>
        <p:sp>
          <p:nvSpPr>
            <p:cNvPr id="1458" name="Rectangle 1457">
              <a:extLst>
                <a:ext uri="{FF2B5EF4-FFF2-40B4-BE49-F238E27FC236}">
                  <a16:creationId xmlns:a16="http://schemas.microsoft.com/office/drawing/2014/main" id="{C9B9B722-2E12-4828-910A-2B93148DAB02}"/>
                </a:ext>
              </a:extLst>
            </p:cNvPr>
            <p:cNvSpPr/>
            <p:nvPr/>
          </p:nvSpPr>
          <p:spPr>
            <a:xfrm>
              <a:off x="1003302" y="1181102"/>
              <a:ext cx="422879" cy="203199"/>
            </a:xfrm>
            <a:prstGeom prst="rect">
              <a:avLst/>
            </a:pr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459" name="Freeform: Shape 1458">
              <a:extLst>
                <a:ext uri="{FF2B5EF4-FFF2-40B4-BE49-F238E27FC236}">
                  <a16:creationId xmlns:a16="http://schemas.microsoft.com/office/drawing/2014/main" id="{0FE8B5EC-1EC7-4A89-AB80-30B229A8C2D8}"/>
                </a:ext>
              </a:extLst>
            </p:cNvPr>
            <p:cNvSpPr/>
            <p:nvPr/>
          </p:nvSpPr>
          <p:spPr>
            <a:xfrm>
              <a:off x="1057992"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sp>
          <p:nvSpPr>
            <p:cNvPr id="1460" name="Freeform: Shape 1459">
              <a:extLst>
                <a:ext uri="{FF2B5EF4-FFF2-40B4-BE49-F238E27FC236}">
                  <a16:creationId xmlns:a16="http://schemas.microsoft.com/office/drawing/2014/main" id="{D9271413-91DC-4A01-9FD5-A24F9A092C90}"/>
                </a:ext>
              </a:extLst>
            </p:cNvPr>
            <p:cNvSpPr/>
            <p:nvPr/>
          </p:nvSpPr>
          <p:spPr>
            <a:xfrm>
              <a:off x="1253408"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rgbClr val="8B7533"/>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002D43"/>
                </a:solidFill>
                <a:latin typeface="Arial"/>
              </a:endParaRPr>
            </a:p>
          </p:txBody>
        </p:sp>
      </p:grpSp>
      <p:grpSp>
        <p:nvGrpSpPr>
          <p:cNvPr id="16" name="Group 15">
            <a:extLst>
              <a:ext uri="{FF2B5EF4-FFF2-40B4-BE49-F238E27FC236}">
                <a16:creationId xmlns:a16="http://schemas.microsoft.com/office/drawing/2014/main" id="{A31DEB21-02A9-4FAE-B371-E5A0F59AA158}"/>
              </a:ext>
            </a:extLst>
          </p:cNvPr>
          <p:cNvGrpSpPr/>
          <p:nvPr/>
        </p:nvGrpSpPr>
        <p:grpSpPr>
          <a:xfrm>
            <a:off x="4295988" y="2720719"/>
            <a:ext cx="738357" cy="1498054"/>
            <a:chOff x="5601341" y="1316052"/>
            <a:chExt cx="461473" cy="936284"/>
          </a:xfrm>
          <a:solidFill>
            <a:srgbClr val="FFE089"/>
          </a:solidFill>
        </p:grpSpPr>
        <p:sp>
          <p:nvSpPr>
            <p:cNvPr id="867" name="Trapezoid 866">
              <a:extLst>
                <a:ext uri="{FF2B5EF4-FFF2-40B4-BE49-F238E27FC236}">
                  <a16:creationId xmlns:a16="http://schemas.microsoft.com/office/drawing/2014/main" id="{ACF485FF-A906-4B61-97A2-B6040235D864}"/>
                </a:ext>
              </a:extLst>
            </p:cNvPr>
            <p:cNvSpPr/>
            <p:nvPr/>
          </p:nvSpPr>
          <p:spPr>
            <a:xfrm>
              <a:off x="5601341" y="1316052"/>
              <a:ext cx="461473" cy="936284"/>
            </a:xfrm>
            <a:prstGeom prst="trapezoid">
              <a:avLst/>
            </a:prstGeom>
            <a:grpFill/>
            <a:ln w="317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cxnSp>
          <p:nvCxnSpPr>
            <p:cNvPr id="868" name="Straight Connector 867">
              <a:extLst>
                <a:ext uri="{FF2B5EF4-FFF2-40B4-BE49-F238E27FC236}">
                  <a16:creationId xmlns:a16="http://schemas.microsoft.com/office/drawing/2014/main" id="{E305404B-80CC-4497-9C97-A17E758B6792}"/>
                </a:ext>
              </a:extLst>
            </p:cNvPr>
            <p:cNvCxnSpPr>
              <a:cxnSpLocks/>
            </p:cNvCxnSpPr>
            <p:nvPr/>
          </p:nvCxnSpPr>
          <p:spPr>
            <a:xfrm>
              <a:off x="5832077" y="1487375"/>
              <a:ext cx="0" cy="589253"/>
            </a:xfrm>
            <a:prstGeom prst="line">
              <a:avLst/>
            </a:prstGeom>
            <a:grpFill/>
            <a:ln w="31750">
              <a:solidFill>
                <a:schemeClr val="bg2"/>
              </a:solidFill>
            </a:ln>
            <a:effectLst/>
          </p:spPr>
          <p:style>
            <a:lnRef idx="1">
              <a:schemeClr val="accent1"/>
            </a:lnRef>
            <a:fillRef idx="3">
              <a:schemeClr val="accent1"/>
            </a:fillRef>
            <a:effectRef idx="2">
              <a:schemeClr val="accent1"/>
            </a:effectRef>
            <a:fontRef idx="minor">
              <a:schemeClr val="lt1"/>
            </a:fontRef>
          </p:style>
        </p:cxnSp>
      </p:grpSp>
      <p:grpSp>
        <p:nvGrpSpPr>
          <p:cNvPr id="1461" name="Group 1460">
            <a:extLst>
              <a:ext uri="{FF2B5EF4-FFF2-40B4-BE49-F238E27FC236}">
                <a16:creationId xmlns:a16="http://schemas.microsoft.com/office/drawing/2014/main" id="{271B74E7-7D52-4CAA-90ED-D9BF2A658CAB}"/>
              </a:ext>
            </a:extLst>
          </p:cNvPr>
          <p:cNvGrpSpPr/>
          <p:nvPr/>
        </p:nvGrpSpPr>
        <p:grpSpPr>
          <a:xfrm>
            <a:off x="4135417" y="3964874"/>
            <a:ext cx="1054365" cy="1054365"/>
            <a:chOff x="2250017" y="2468017"/>
            <a:chExt cx="671321" cy="671321"/>
          </a:xfrm>
          <a:solidFill>
            <a:schemeClr val="accent1"/>
          </a:solidFill>
        </p:grpSpPr>
        <p:sp>
          <p:nvSpPr>
            <p:cNvPr id="1462" name="Oval 1461">
              <a:extLst>
                <a:ext uri="{FF2B5EF4-FFF2-40B4-BE49-F238E27FC236}">
                  <a16:creationId xmlns:a16="http://schemas.microsoft.com/office/drawing/2014/main" id="{7F622204-9D8E-41B7-B7C1-6956610D5919}"/>
                </a:ext>
              </a:extLst>
            </p:cNvPr>
            <p:cNvSpPr/>
            <p:nvPr/>
          </p:nvSpPr>
          <p:spPr>
            <a:xfrm>
              <a:off x="2250017" y="2468017"/>
              <a:ext cx="671321" cy="671321"/>
            </a:xfrm>
            <a:prstGeom prst="ellipse">
              <a:avLst/>
            </a:prstGeom>
            <a:gradFill>
              <a:gsLst>
                <a:gs pos="14000">
                  <a:schemeClr val="accent2"/>
                </a:gs>
                <a:gs pos="86000">
                  <a:schemeClr val="accent2">
                    <a:lumMod val="75000"/>
                  </a:schemeClr>
                </a:gs>
              </a:gsLst>
              <a:lin ang="16200000" scaled="0"/>
            </a:gra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sp>
          <p:nvSpPr>
            <p:cNvPr id="1463" name="Oval 1462">
              <a:extLst>
                <a:ext uri="{FF2B5EF4-FFF2-40B4-BE49-F238E27FC236}">
                  <a16:creationId xmlns:a16="http://schemas.microsoft.com/office/drawing/2014/main" id="{7C593EE2-AA73-495E-A531-F3BD3DF5D2D0}"/>
                </a:ext>
              </a:extLst>
            </p:cNvPr>
            <p:cNvSpPr/>
            <p:nvPr/>
          </p:nvSpPr>
          <p:spPr>
            <a:xfrm>
              <a:off x="2415026" y="2633026"/>
              <a:ext cx="341303" cy="341303"/>
            </a:xfrm>
            <a:prstGeom prst="ellipse">
              <a:avLst/>
            </a:prstGeom>
            <a:solidFill>
              <a:schemeClr val="accent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20"/>
              <a:endParaRPr lang="en-US" sz="2880" dirty="0">
                <a:solidFill>
                  <a:srgbClr val="FFFFFF"/>
                </a:solidFill>
                <a:latin typeface="Arial"/>
              </a:endParaRPr>
            </a:p>
          </p:txBody>
        </p:sp>
      </p:grpSp>
      <p:sp>
        <p:nvSpPr>
          <p:cNvPr id="1464" name="TextBox 1463">
            <a:extLst>
              <a:ext uri="{FF2B5EF4-FFF2-40B4-BE49-F238E27FC236}">
                <a16:creationId xmlns:a16="http://schemas.microsoft.com/office/drawing/2014/main" id="{8293DBD3-7E7B-463D-9955-A42A20CF08A1}"/>
              </a:ext>
            </a:extLst>
          </p:cNvPr>
          <p:cNvSpPr txBox="1"/>
          <p:nvPr/>
        </p:nvSpPr>
        <p:spPr>
          <a:xfrm>
            <a:off x="3168064" y="6660488"/>
            <a:ext cx="2997661" cy="486287"/>
          </a:xfrm>
          <a:prstGeom prst="rect">
            <a:avLst/>
          </a:prstGeom>
          <a:noFill/>
        </p:spPr>
        <p:txBody>
          <a:bodyPr wrap="square" rtlCol="0">
            <a:spAutoFit/>
          </a:bodyPr>
          <a:lstStyle/>
          <a:p>
            <a:pPr algn="ctr" defTabSz="731520">
              <a:defRPr/>
            </a:pPr>
            <a:r>
              <a:rPr lang="en-US" sz="2560" dirty="0">
                <a:solidFill>
                  <a:srgbClr val="FFFFFF">
                    <a:alpha val="0"/>
                  </a:srgbClr>
                </a:solidFill>
                <a:latin typeface="Amazon Ember" panose="020B0603020204020204" pitchFamily="34" charset="0"/>
                <a:ea typeface="Amazon Ember" panose="020B0603020204020204" pitchFamily="34" charset="0"/>
                <a:cs typeface="Amazon Ember" panose="020B0603020204020204" pitchFamily="34" charset="0"/>
              </a:rPr>
              <a:t>A finished toy</a:t>
            </a:r>
          </a:p>
        </p:txBody>
      </p:sp>
      <p:grpSp>
        <p:nvGrpSpPr>
          <p:cNvPr id="1465" name="Group 1464">
            <a:extLst>
              <a:ext uri="{FF2B5EF4-FFF2-40B4-BE49-F238E27FC236}">
                <a16:creationId xmlns:a16="http://schemas.microsoft.com/office/drawing/2014/main" id="{3268A23E-477E-4B19-85AC-A5D8B2357D21}"/>
              </a:ext>
            </a:extLst>
          </p:cNvPr>
          <p:cNvGrpSpPr/>
          <p:nvPr/>
        </p:nvGrpSpPr>
        <p:grpSpPr>
          <a:xfrm>
            <a:off x="-6041238" y="3289750"/>
            <a:ext cx="1126579" cy="1131483"/>
            <a:chOff x="1790700" y="2720976"/>
            <a:chExt cx="1458913" cy="1465262"/>
          </a:xfrm>
        </p:grpSpPr>
        <p:sp>
          <p:nvSpPr>
            <p:cNvPr id="1466" name="Line 24">
              <a:extLst>
                <a:ext uri="{FF2B5EF4-FFF2-40B4-BE49-F238E27FC236}">
                  <a16:creationId xmlns:a16="http://schemas.microsoft.com/office/drawing/2014/main" id="{BC526239-D862-45ED-9802-5A8DFB170518}"/>
                </a:ext>
              </a:extLst>
            </p:cNvPr>
            <p:cNvSpPr>
              <a:spLocks noChangeShapeType="1"/>
            </p:cNvSpPr>
            <p:nvPr/>
          </p:nvSpPr>
          <p:spPr bwMode="auto">
            <a:xfrm flipH="1">
              <a:off x="1966913" y="3451226"/>
              <a:ext cx="142875"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67" name="Freeform 25">
              <a:extLst>
                <a:ext uri="{FF2B5EF4-FFF2-40B4-BE49-F238E27FC236}">
                  <a16:creationId xmlns:a16="http://schemas.microsoft.com/office/drawing/2014/main" id="{0A9BE6B5-96E6-462A-A463-C6C87BBE4BA5}"/>
                </a:ext>
              </a:extLst>
            </p:cNvPr>
            <p:cNvSpPr>
              <a:spLocks/>
            </p:cNvSpPr>
            <p:nvPr/>
          </p:nvSpPr>
          <p:spPr bwMode="auto">
            <a:xfrm>
              <a:off x="2401888" y="2886076"/>
              <a:ext cx="234950" cy="14288"/>
            </a:xfrm>
            <a:custGeom>
              <a:avLst/>
              <a:gdLst>
                <a:gd name="T0" fmla="*/ 71 w 71"/>
                <a:gd name="T1" fmla="*/ 4 h 4"/>
                <a:gd name="T2" fmla="*/ 36 w 71"/>
                <a:gd name="T3" fmla="*/ 0 h 4"/>
                <a:gd name="T4" fmla="*/ 0 w 71"/>
                <a:gd name="T5" fmla="*/ 4 h 4"/>
              </a:gdLst>
              <a:ahLst/>
              <a:cxnLst>
                <a:cxn ang="0">
                  <a:pos x="T0" y="T1"/>
                </a:cxn>
                <a:cxn ang="0">
                  <a:pos x="T2" y="T3"/>
                </a:cxn>
                <a:cxn ang="0">
                  <a:pos x="T4" y="T5"/>
                </a:cxn>
              </a:cxnLst>
              <a:rect l="0" t="0" r="r" b="b"/>
              <a:pathLst>
                <a:path w="71" h="4">
                  <a:moveTo>
                    <a:pt x="71" y="4"/>
                  </a:moveTo>
                  <a:cubicBezTo>
                    <a:pt x="60" y="1"/>
                    <a:pt x="48" y="0"/>
                    <a:pt x="36" y="0"/>
                  </a:cubicBezTo>
                  <a:cubicBezTo>
                    <a:pt x="24" y="0"/>
                    <a:pt x="12" y="1"/>
                    <a:pt x="0" y="4"/>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68" name="Freeform 26">
              <a:extLst>
                <a:ext uri="{FF2B5EF4-FFF2-40B4-BE49-F238E27FC236}">
                  <a16:creationId xmlns:a16="http://schemas.microsoft.com/office/drawing/2014/main" id="{84554DF5-47DD-43D8-A139-5C4FF01E035E}"/>
                </a:ext>
              </a:extLst>
            </p:cNvPr>
            <p:cNvSpPr>
              <a:spLocks/>
            </p:cNvSpPr>
            <p:nvPr/>
          </p:nvSpPr>
          <p:spPr bwMode="auto">
            <a:xfrm>
              <a:off x="1966913" y="3570288"/>
              <a:ext cx="434975" cy="436563"/>
            </a:xfrm>
            <a:custGeom>
              <a:avLst/>
              <a:gdLst>
                <a:gd name="T0" fmla="*/ 0 w 131"/>
                <a:gd name="T1" fmla="*/ 0 h 131"/>
                <a:gd name="T2" fmla="*/ 131 w 131"/>
                <a:gd name="T3" fmla="*/ 131 h 131"/>
              </a:gdLst>
              <a:ahLst/>
              <a:cxnLst>
                <a:cxn ang="0">
                  <a:pos x="T0" y="T1"/>
                </a:cxn>
                <a:cxn ang="0">
                  <a:pos x="T2" y="T3"/>
                </a:cxn>
              </a:cxnLst>
              <a:rect l="0" t="0" r="r" b="b"/>
              <a:pathLst>
                <a:path w="131" h="131">
                  <a:moveTo>
                    <a:pt x="0" y="0"/>
                  </a:moveTo>
                  <a:cubicBezTo>
                    <a:pt x="14" y="65"/>
                    <a:pt x="66" y="117"/>
                    <a:pt x="131" y="1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69" name="Freeform 27">
              <a:extLst>
                <a:ext uri="{FF2B5EF4-FFF2-40B4-BE49-F238E27FC236}">
                  <a16:creationId xmlns:a16="http://schemas.microsoft.com/office/drawing/2014/main" id="{0F146022-5D97-4B86-884E-335975D26625}"/>
                </a:ext>
              </a:extLst>
            </p:cNvPr>
            <p:cNvSpPr>
              <a:spLocks/>
            </p:cNvSpPr>
            <p:nvPr/>
          </p:nvSpPr>
          <p:spPr bwMode="auto">
            <a:xfrm>
              <a:off x="2401888" y="4006851"/>
              <a:ext cx="109538" cy="12700"/>
            </a:xfrm>
            <a:custGeom>
              <a:avLst/>
              <a:gdLst>
                <a:gd name="T0" fmla="*/ 33 w 33"/>
                <a:gd name="T1" fmla="*/ 4 h 4"/>
                <a:gd name="T2" fmla="*/ 0 w 33"/>
                <a:gd name="T3" fmla="*/ 0 h 4"/>
              </a:gdLst>
              <a:ahLst/>
              <a:cxnLst>
                <a:cxn ang="0">
                  <a:pos x="T0" y="T1"/>
                </a:cxn>
                <a:cxn ang="0">
                  <a:pos x="T2" y="T3"/>
                </a:cxn>
              </a:cxnLst>
              <a:rect l="0" t="0" r="r" b="b"/>
              <a:pathLst>
                <a:path w="33" h="4">
                  <a:moveTo>
                    <a:pt x="33" y="4"/>
                  </a:moveTo>
                  <a:cubicBezTo>
                    <a:pt x="22" y="3"/>
                    <a:pt x="11" y="2"/>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70" name="Freeform 28">
              <a:extLst>
                <a:ext uri="{FF2B5EF4-FFF2-40B4-BE49-F238E27FC236}">
                  <a16:creationId xmlns:a16="http://schemas.microsoft.com/office/drawing/2014/main" id="{C23FBA02-1D6B-4DA6-893A-E3AEA3A9E31A}"/>
                </a:ext>
              </a:extLst>
            </p:cNvPr>
            <p:cNvSpPr>
              <a:spLocks/>
            </p:cNvSpPr>
            <p:nvPr/>
          </p:nvSpPr>
          <p:spPr bwMode="auto">
            <a:xfrm>
              <a:off x="2511425" y="4006851"/>
              <a:ext cx="125413" cy="12700"/>
            </a:xfrm>
            <a:custGeom>
              <a:avLst/>
              <a:gdLst>
                <a:gd name="T0" fmla="*/ 0 w 38"/>
                <a:gd name="T1" fmla="*/ 4 h 4"/>
                <a:gd name="T2" fmla="*/ 3 w 38"/>
                <a:gd name="T3" fmla="*/ 4 h 4"/>
                <a:gd name="T4" fmla="*/ 38 w 38"/>
                <a:gd name="T5" fmla="*/ 0 h 4"/>
              </a:gdLst>
              <a:ahLst/>
              <a:cxnLst>
                <a:cxn ang="0">
                  <a:pos x="T0" y="T1"/>
                </a:cxn>
                <a:cxn ang="0">
                  <a:pos x="T2" y="T3"/>
                </a:cxn>
                <a:cxn ang="0">
                  <a:pos x="T4" y="T5"/>
                </a:cxn>
              </a:cxnLst>
              <a:rect l="0" t="0" r="r" b="b"/>
              <a:pathLst>
                <a:path w="38" h="4">
                  <a:moveTo>
                    <a:pt x="0" y="4"/>
                  </a:moveTo>
                  <a:cubicBezTo>
                    <a:pt x="1" y="4"/>
                    <a:pt x="2" y="4"/>
                    <a:pt x="3" y="4"/>
                  </a:cubicBezTo>
                  <a:cubicBezTo>
                    <a:pt x="15" y="4"/>
                    <a:pt x="27" y="2"/>
                    <a:pt x="38"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71" name="Freeform 29">
              <a:extLst>
                <a:ext uri="{FF2B5EF4-FFF2-40B4-BE49-F238E27FC236}">
                  <a16:creationId xmlns:a16="http://schemas.microsoft.com/office/drawing/2014/main" id="{6846C85F-675C-43A1-8CDB-28F9F79CAA5C}"/>
                </a:ext>
              </a:extLst>
            </p:cNvPr>
            <p:cNvSpPr>
              <a:spLocks/>
            </p:cNvSpPr>
            <p:nvPr/>
          </p:nvSpPr>
          <p:spPr bwMode="auto">
            <a:xfrm>
              <a:off x="3074988" y="3335338"/>
              <a:ext cx="9525" cy="234950"/>
            </a:xfrm>
            <a:custGeom>
              <a:avLst/>
              <a:gdLst>
                <a:gd name="T0" fmla="*/ 0 w 3"/>
                <a:gd name="T1" fmla="*/ 71 h 71"/>
                <a:gd name="T2" fmla="*/ 3 w 3"/>
                <a:gd name="T3" fmla="*/ 35 h 71"/>
                <a:gd name="T4" fmla="*/ 0 w 3"/>
                <a:gd name="T5" fmla="*/ 0 h 71"/>
              </a:gdLst>
              <a:ahLst/>
              <a:cxnLst>
                <a:cxn ang="0">
                  <a:pos x="T0" y="T1"/>
                </a:cxn>
                <a:cxn ang="0">
                  <a:pos x="T2" y="T3"/>
                </a:cxn>
                <a:cxn ang="0">
                  <a:pos x="T4" y="T5"/>
                </a:cxn>
              </a:cxnLst>
              <a:rect l="0" t="0" r="r" b="b"/>
              <a:pathLst>
                <a:path w="3" h="71">
                  <a:moveTo>
                    <a:pt x="0" y="71"/>
                  </a:moveTo>
                  <a:cubicBezTo>
                    <a:pt x="2" y="59"/>
                    <a:pt x="3" y="48"/>
                    <a:pt x="3" y="35"/>
                  </a:cubicBezTo>
                  <a:cubicBezTo>
                    <a:pt x="3" y="23"/>
                    <a:pt x="2" y="11"/>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72" name="Freeform 30">
              <a:extLst>
                <a:ext uri="{FF2B5EF4-FFF2-40B4-BE49-F238E27FC236}">
                  <a16:creationId xmlns:a16="http://schemas.microsoft.com/office/drawing/2014/main" id="{938E1257-1285-4E40-9E76-234302C8668C}"/>
                </a:ext>
              </a:extLst>
            </p:cNvPr>
            <p:cNvSpPr>
              <a:spLocks/>
            </p:cNvSpPr>
            <p:nvPr/>
          </p:nvSpPr>
          <p:spPr bwMode="auto">
            <a:xfrm>
              <a:off x="2636838" y="3570288"/>
              <a:ext cx="438150" cy="436563"/>
            </a:xfrm>
            <a:custGeom>
              <a:avLst/>
              <a:gdLst>
                <a:gd name="T0" fmla="*/ 132 w 132"/>
                <a:gd name="T1" fmla="*/ 0 h 131"/>
                <a:gd name="T2" fmla="*/ 0 w 132"/>
                <a:gd name="T3" fmla="*/ 131 h 131"/>
              </a:gdLst>
              <a:ahLst/>
              <a:cxnLst>
                <a:cxn ang="0">
                  <a:pos x="T0" y="T1"/>
                </a:cxn>
                <a:cxn ang="0">
                  <a:pos x="T2" y="T3"/>
                </a:cxn>
              </a:cxnLst>
              <a:rect l="0" t="0" r="r" b="b"/>
              <a:pathLst>
                <a:path w="132" h="131">
                  <a:moveTo>
                    <a:pt x="132" y="0"/>
                  </a:moveTo>
                  <a:cubicBezTo>
                    <a:pt x="118" y="65"/>
                    <a:pt x="66" y="117"/>
                    <a:pt x="0" y="1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73" name="Freeform 31">
              <a:extLst>
                <a:ext uri="{FF2B5EF4-FFF2-40B4-BE49-F238E27FC236}">
                  <a16:creationId xmlns:a16="http://schemas.microsoft.com/office/drawing/2014/main" id="{CE3954E9-811B-4598-A232-0607F03E78E7}"/>
                </a:ext>
              </a:extLst>
            </p:cNvPr>
            <p:cNvSpPr>
              <a:spLocks/>
            </p:cNvSpPr>
            <p:nvPr/>
          </p:nvSpPr>
          <p:spPr bwMode="auto">
            <a:xfrm>
              <a:off x="2636838" y="2900363"/>
              <a:ext cx="438150" cy="434975"/>
            </a:xfrm>
            <a:custGeom>
              <a:avLst/>
              <a:gdLst>
                <a:gd name="T0" fmla="*/ 0 w 132"/>
                <a:gd name="T1" fmla="*/ 0 h 131"/>
                <a:gd name="T2" fmla="*/ 132 w 132"/>
                <a:gd name="T3" fmla="*/ 131 h 131"/>
              </a:gdLst>
              <a:ahLst/>
              <a:cxnLst>
                <a:cxn ang="0">
                  <a:pos x="T0" y="T1"/>
                </a:cxn>
                <a:cxn ang="0">
                  <a:pos x="T2" y="T3"/>
                </a:cxn>
              </a:cxnLst>
              <a:rect l="0" t="0" r="r" b="b"/>
              <a:pathLst>
                <a:path w="132" h="131">
                  <a:moveTo>
                    <a:pt x="0" y="0"/>
                  </a:moveTo>
                  <a:cubicBezTo>
                    <a:pt x="66" y="14"/>
                    <a:pt x="118" y="65"/>
                    <a:pt x="132" y="1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74" name="Freeform 32">
              <a:extLst>
                <a:ext uri="{FF2B5EF4-FFF2-40B4-BE49-F238E27FC236}">
                  <a16:creationId xmlns:a16="http://schemas.microsoft.com/office/drawing/2014/main" id="{5EB55F1A-300C-4F85-8627-775811ED81B8}"/>
                </a:ext>
              </a:extLst>
            </p:cNvPr>
            <p:cNvSpPr>
              <a:spLocks/>
            </p:cNvSpPr>
            <p:nvPr/>
          </p:nvSpPr>
          <p:spPr bwMode="auto">
            <a:xfrm>
              <a:off x="1966913" y="2900363"/>
              <a:ext cx="434975" cy="434975"/>
            </a:xfrm>
            <a:custGeom>
              <a:avLst/>
              <a:gdLst>
                <a:gd name="T0" fmla="*/ 0 w 131"/>
                <a:gd name="T1" fmla="*/ 131 h 131"/>
                <a:gd name="T2" fmla="*/ 131 w 131"/>
                <a:gd name="T3" fmla="*/ 0 h 131"/>
              </a:gdLst>
              <a:ahLst/>
              <a:cxnLst>
                <a:cxn ang="0">
                  <a:pos x="T0" y="T1"/>
                </a:cxn>
                <a:cxn ang="0">
                  <a:pos x="T2" y="T3"/>
                </a:cxn>
              </a:cxnLst>
              <a:rect l="0" t="0" r="r" b="b"/>
              <a:pathLst>
                <a:path w="131" h="131">
                  <a:moveTo>
                    <a:pt x="0" y="131"/>
                  </a:moveTo>
                  <a:cubicBezTo>
                    <a:pt x="14" y="65"/>
                    <a:pt x="66" y="14"/>
                    <a:pt x="131"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75" name="Freeform 33">
              <a:extLst>
                <a:ext uri="{FF2B5EF4-FFF2-40B4-BE49-F238E27FC236}">
                  <a16:creationId xmlns:a16="http://schemas.microsoft.com/office/drawing/2014/main" id="{8F0DC235-61E3-483F-854B-3861C54304EC}"/>
                </a:ext>
              </a:extLst>
            </p:cNvPr>
            <p:cNvSpPr>
              <a:spLocks/>
            </p:cNvSpPr>
            <p:nvPr/>
          </p:nvSpPr>
          <p:spPr bwMode="auto">
            <a:xfrm>
              <a:off x="1957388" y="3335338"/>
              <a:ext cx="9525" cy="234950"/>
            </a:xfrm>
            <a:custGeom>
              <a:avLst/>
              <a:gdLst>
                <a:gd name="T0" fmla="*/ 3 w 3"/>
                <a:gd name="T1" fmla="*/ 0 h 71"/>
                <a:gd name="T2" fmla="*/ 0 w 3"/>
                <a:gd name="T3" fmla="*/ 35 h 71"/>
                <a:gd name="T4" fmla="*/ 3 w 3"/>
                <a:gd name="T5" fmla="*/ 71 h 71"/>
              </a:gdLst>
              <a:ahLst/>
              <a:cxnLst>
                <a:cxn ang="0">
                  <a:pos x="T0" y="T1"/>
                </a:cxn>
                <a:cxn ang="0">
                  <a:pos x="T2" y="T3"/>
                </a:cxn>
                <a:cxn ang="0">
                  <a:pos x="T4" y="T5"/>
                </a:cxn>
              </a:cxnLst>
              <a:rect l="0" t="0" r="r" b="b"/>
              <a:pathLst>
                <a:path w="3" h="71">
                  <a:moveTo>
                    <a:pt x="3" y="0"/>
                  </a:moveTo>
                  <a:cubicBezTo>
                    <a:pt x="1" y="11"/>
                    <a:pt x="0" y="23"/>
                    <a:pt x="0" y="35"/>
                  </a:cubicBezTo>
                  <a:cubicBezTo>
                    <a:pt x="0" y="48"/>
                    <a:pt x="1" y="59"/>
                    <a:pt x="3" y="7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76" name="Oval 34">
              <a:extLst>
                <a:ext uri="{FF2B5EF4-FFF2-40B4-BE49-F238E27FC236}">
                  <a16:creationId xmlns:a16="http://schemas.microsoft.com/office/drawing/2014/main" id="{A1FE16E9-9BFE-4077-99B4-C2B9EFAA53DA}"/>
                </a:ext>
              </a:extLst>
            </p:cNvPr>
            <p:cNvSpPr>
              <a:spLocks noChangeArrowheads="1"/>
            </p:cNvSpPr>
            <p:nvPr/>
          </p:nvSpPr>
          <p:spPr bwMode="auto">
            <a:xfrm>
              <a:off x="2438400" y="3390901"/>
              <a:ext cx="149225" cy="153988"/>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77" name="Line 35">
              <a:extLst>
                <a:ext uri="{FF2B5EF4-FFF2-40B4-BE49-F238E27FC236}">
                  <a16:creationId xmlns:a16="http://schemas.microsoft.com/office/drawing/2014/main" id="{E99BD03B-C0F7-4D33-A923-C86007796BEF}"/>
                </a:ext>
              </a:extLst>
            </p:cNvPr>
            <p:cNvSpPr>
              <a:spLocks noChangeShapeType="1"/>
            </p:cNvSpPr>
            <p:nvPr/>
          </p:nvSpPr>
          <p:spPr bwMode="auto">
            <a:xfrm flipH="1">
              <a:off x="2938463" y="3468688"/>
              <a:ext cx="142875"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78" name="Line 36">
              <a:extLst>
                <a:ext uri="{FF2B5EF4-FFF2-40B4-BE49-F238E27FC236}">
                  <a16:creationId xmlns:a16="http://schemas.microsoft.com/office/drawing/2014/main" id="{0191B7AE-46E1-4CAD-BC94-FF545A7EF0CD}"/>
                </a:ext>
              </a:extLst>
            </p:cNvPr>
            <p:cNvSpPr>
              <a:spLocks noChangeShapeType="1"/>
            </p:cNvSpPr>
            <p:nvPr/>
          </p:nvSpPr>
          <p:spPr bwMode="auto">
            <a:xfrm>
              <a:off x="2511425" y="4019551"/>
              <a:ext cx="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79" name="Line 37">
              <a:extLst>
                <a:ext uri="{FF2B5EF4-FFF2-40B4-BE49-F238E27FC236}">
                  <a16:creationId xmlns:a16="http://schemas.microsoft.com/office/drawing/2014/main" id="{BD9C0E7F-B42C-4894-8F59-6BF8F2F371A2}"/>
                </a:ext>
              </a:extLst>
            </p:cNvPr>
            <p:cNvSpPr>
              <a:spLocks noChangeShapeType="1"/>
            </p:cNvSpPr>
            <p:nvPr/>
          </p:nvSpPr>
          <p:spPr bwMode="auto">
            <a:xfrm flipV="1">
              <a:off x="2511425" y="3873501"/>
              <a:ext cx="0" cy="14605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80" name="Line 38">
              <a:extLst>
                <a:ext uri="{FF2B5EF4-FFF2-40B4-BE49-F238E27FC236}">
                  <a16:creationId xmlns:a16="http://schemas.microsoft.com/office/drawing/2014/main" id="{09C6DF1D-5519-4F34-ACAA-95A374EEED36}"/>
                </a:ext>
              </a:extLst>
            </p:cNvPr>
            <p:cNvSpPr>
              <a:spLocks noChangeShapeType="1"/>
            </p:cNvSpPr>
            <p:nvPr/>
          </p:nvSpPr>
          <p:spPr bwMode="auto">
            <a:xfrm flipV="1">
              <a:off x="2520950" y="2897188"/>
              <a:ext cx="0" cy="14605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81" name="Line 39">
              <a:extLst>
                <a:ext uri="{FF2B5EF4-FFF2-40B4-BE49-F238E27FC236}">
                  <a16:creationId xmlns:a16="http://schemas.microsoft.com/office/drawing/2014/main" id="{736E9C51-1749-4BBE-A0A9-228C3F577D87}"/>
                </a:ext>
              </a:extLst>
            </p:cNvPr>
            <p:cNvSpPr>
              <a:spLocks noChangeShapeType="1"/>
            </p:cNvSpPr>
            <p:nvPr/>
          </p:nvSpPr>
          <p:spPr bwMode="auto">
            <a:xfrm>
              <a:off x="2222500" y="3162301"/>
              <a:ext cx="173038" cy="173038"/>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82" name="Line 40">
              <a:extLst>
                <a:ext uri="{FF2B5EF4-FFF2-40B4-BE49-F238E27FC236}">
                  <a16:creationId xmlns:a16="http://schemas.microsoft.com/office/drawing/2014/main" id="{6617AD35-F29F-401D-B34B-E7C9C8744C24}"/>
                </a:ext>
              </a:extLst>
            </p:cNvPr>
            <p:cNvSpPr>
              <a:spLocks noChangeShapeType="1"/>
            </p:cNvSpPr>
            <p:nvPr/>
          </p:nvSpPr>
          <p:spPr bwMode="auto">
            <a:xfrm>
              <a:off x="2395538" y="3335338"/>
              <a:ext cx="6350" cy="635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83" name="Line 41">
              <a:extLst>
                <a:ext uri="{FF2B5EF4-FFF2-40B4-BE49-F238E27FC236}">
                  <a16:creationId xmlns:a16="http://schemas.microsoft.com/office/drawing/2014/main" id="{615C3494-ABF4-46FC-9EFC-E152F8E43B31}"/>
                </a:ext>
              </a:extLst>
            </p:cNvPr>
            <p:cNvSpPr>
              <a:spLocks noChangeShapeType="1"/>
            </p:cNvSpPr>
            <p:nvPr/>
          </p:nvSpPr>
          <p:spPr bwMode="auto">
            <a:xfrm flipH="1" flipV="1">
              <a:off x="2401888" y="3341688"/>
              <a:ext cx="66675" cy="66675"/>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84" name="Line 42">
              <a:extLst>
                <a:ext uri="{FF2B5EF4-FFF2-40B4-BE49-F238E27FC236}">
                  <a16:creationId xmlns:a16="http://schemas.microsoft.com/office/drawing/2014/main" id="{2464F2CE-1072-4CE0-8F3D-2C764F4C7588}"/>
                </a:ext>
              </a:extLst>
            </p:cNvPr>
            <p:cNvSpPr>
              <a:spLocks noChangeShapeType="1"/>
            </p:cNvSpPr>
            <p:nvPr/>
          </p:nvSpPr>
          <p:spPr bwMode="auto">
            <a:xfrm>
              <a:off x="2636838" y="3468688"/>
              <a:ext cx="19526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85" name="Line 43">
              <a:extLst>
                <a:ext uri="{FF2B5EF4-FFF2-40B4-BE49-F238E27FC236}">
                  <a16:creationId xmlns:a16="http://schemas.microsoft.com/office/drawing/2014/main" id="{2B6709BE-D290-4B16-AF0C-E35007DD9481}"/>
                </a:ext>
              </a:extLst>
            </p:cNvPr>
            <p:cNvSpPr>
              <a:spLocks noChangeShapeType="1"/>
            </p:cNvSpPr>
            <p:nvPr/>
          </p:nvSpPr>
          <p:spPr bwMode="auto">
            <a:xfrm>
              <a:off x="2587625" y="3468688"/>
              <a:ext cx="49213"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86" name="Freeform 44">
              <a:extLst>
                <a:ext uri="{FF2B5EF4-FFF2-40B4-BE49-F238E27FC236}">
                  <a16:creationId xmlns:a16="http://schemas.microsoft.com/office/drawing/2014/main" id="{44225FC4-4D3A-48C1-AD3C-AF942105B031}"/>
                </a:ext>
              </a:extLst>
            </p:cNvPr>
            <p:cNvSpPr>
              <a:spLocks/>
            </p:cNvSpPr>
            <p:nvPr/>
          </p:nvSpPr>
          <p:spPr bwMode="auto">
            <a:xfrm>
              <a:off x="2636838" y="2720976"/>
              <a:ext cx="612775" cy="614363"/>
            </a:xfrm>
            <a:custGeom>
              <a:avLst/>
              <a:gdLst>
                <a:gd name="T0" fmla="*/ 0 w 185"/>
                <a:gd name="T1" fmla="*/ 0 h 185"/>
                <a:gd name="T2" fmla="*/ 185 w 185"/>
                <a:gd name="T3" fmla="*/ 185 h 185"/>
              </a:gdLst>
              <a:ahLst/>
              <a:cxnLst>
                <a:cxn ang="0">
                  <a:pos x="T0" y="T1"/>
                </a:cxn>
                <a:cxn ang="0">
                  <a:pos x="T2" y="T3"/>
                </a:cxn>
              </a:cxnLst>
              <a:rect l="0" t="0" r="r" b="b"/>
              <a:pathLst>
                <a:path w="185" h="185">
                  <a:moveTo>
                    <a:pt x="0" y="0"/>
                  </a:moveTo>
                  <a:cubicBezTo>
                    <a:pt x="95" y="15"/>
                    <a:pt x="170" y="90"/>
                    <a:pt x="185" y="18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87" name="Freeform 45">
              <a:extLst>
                <a:ext uri="{FF2B5EF4-FFF2-40B4-BE49-F238E27FC236}">
                  <a16:creationId xmlns:a16="http://schemas.microsoft.com/office/drawing/2014/main" id="{A174EC09-CE60-4180-A754-ABB52EE4E2B7}"/>
                </a:ext>
              </a:extLst>
            </p:cNvPr>
            <p:cNvSpPr>
              <a:spLocks/>
            </p:cNvSpPr>
            <p:nvPr/>
          </p:nvSpPr>
          <p:spPr bwMode="auto">
            <a:xfrm>
              <a:off x="1790700" y="3570288"/>
              <a:ext cx="611188" cy="615950"/>
            </a:xfrm>
            <a:custGeom>
              <a:avLst/>
              <a:gdLst>
                <a:gd name="T0" fmla="*/ 0 w 184"/>
                <a:gd name="T1" fmla="*/ 0 h 185"/>
                <a:gd name="T2" fmla="*/ 184 w 184"/>
                <a:gd name="T3" fmla="*/ 185 h 185"/>
              </a:gdLst>
              <a:ahLst/>
              <a:cxnLst>
                <a:cxn ang="0">
                  <a:pos x="T0" y="T1"/>
                </a:cxn>
                <a:cxn ang="0">
                  <a:pos x="T2" y="T3"/>
                </a:cxn>
              </a:cxnLst>
              <a:rect l="0" t="0" r="r" b="b"/>
              <a:pathLst>
                <a:path w="184" h="185">
                  <a:moveTo>
                    <a:pt x="0" y="0"/>
                  </a:moveTo>
                  <a:cubicBezTo>
                    <a:pt x="15" y="95"/>
                    <a:pt x="90" y="169"/>
                    <a:pt x="184" y="18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88" name="Freeform 46">
              <a:extLst>
                <a:ext uri="{FF2B5EF4-FFF2-40B4-BE49-F238E27FC236}">
                  <a16:creationId xmlns:a16="http://schemas.microsoft.com/office/drawing/2014/main" id="{34A5DAF9-FFBE-4CF3-A2D0-5946CC72C48E}"/>
                </a:ext>
              </a:extLst>
            </p:cNvPr>
            <p:cNvSpPr>
              <a:spLocks/>
            </p:cNvSpPr>
            <p:nvPr/>
          </p:nvSpPr>
          <p:spPr bwMode="auto">
            <a:xfrm>
              <a:off x="2636838" y="3570288"/>
              <a:ext cx="612775" cy="615950"/>
            </a:xfrm>
            <a:custGeom>
              <a:avLst/>
              <a:gdLst>
                <a:gd name="T0" fmla="*/ 185 w 185"/>
                <a:gd name="T1" fmla="*/ 0 h 185"/>
                <a:gd name="T2" fmla="*/ 0 w 185"/>
                <a:gd name="T3" fmla="*/ 185 h 185"/>
              </a:gdLst>
              <a:ahLst/>
              <a:cxnLst>
                <a:cxn ang="0">
                  <a:pos x="T0" y="T1"/>
                </a:cxn>
                <a:cxn ang="0">
                  <a:pos x="T2" y="T3"/>
                </a:cxn>
              </a:cxnLst>
              <a:rect l="0" t="0" r="r" b="b"/>
              <a:pathLst>
                <a:path w="185" h="185">
                  <a:moveTo>
                    <a:pt x="185" y="0"/>
                  </a:moveTo>
                  <a:cubicBezTo>
                    <a:pt x="170" y="95"/>
                    <a:pt x="95" y="169"/>
                    <a:pt x="0" y="18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89" name="Freeform 47">
              <a:extLst>
                <a:ext uri="{FF2B5EF4-FFF2-40B4-BE49-F238E27FC236}">
                  <a16:creationId xmlns:a16="http://schemas.microsoft.com/office/drawing/2014/main" id="{88E16AB5-745C-4593-AC6A-682518F18CA9}"/>
                </a:ext>
              </a:extLst>
            </p:cNvPr>
            <p:cNvSpPr>
              <a:spLocks/>
            </p:cNvSpPr>
            <p:nvPr/>
          </p:nvSpPr>
          <p:spPr bwMode="auto">
            <a:xfrm>
              <a:off x="1790700" y="2720976"/>
              <a:ext cx="611188" cy="614363"/>
            </a:xfrm>
            <a:custGeom>
              <a:avLst/>
              <a:gdLst>
                <a:gd name="T0" fmla="*/ 0 w 184"/>
                <a:gd name="T1" fmla="*/ 185 h 185"/>
                <a:gd name="T2" fmla="*/ 184 w 184"/>
                <a:gd name="T3" fmla="*/ 0 h 185"/>
              </a:gdLst>
              <a:ahLst/>
              <a:cxnLst>
                <a:cxn ang="0">
                  <a:pos x="T0" y="T1"/>
                </a:cxn>
                <a:cxn ang="0">
                  <a:pos x="T2" y="T3"/>
                </a:cxn>
              </a:cxnLst>
              <a:rect l="0" t="0" r="r" b="b"/>
              <a:pathLst>
                <a:path w="184" h="185">
                  <a:moveTo>
                    <a:pt x="0" y="185"/>
                  </a:moveTo>
                  <a:cubicBezTo>
                    <a:pt x="15" y="90"/>
                    <a:pt x="90" y="15"/>
                    <a:pt x="184"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90" name="Line 48">
              <a:extLst>
                <a:ext uri="{FF2B5EF4-FFF2-40B4-BE49-F238E27FC236}">
                  <a16:creationId xmlns:a16="http://schemas.microsoft.com/office/drawing/2014/main" id="{464D89A3-50DF-4FD6-A824-739389CC6112}"/>
                </a:ext>
              </a:extLst>
            </p:cNvPr>
            <p:cNvSpPr>
              <a:spLocks noChangeShapeType="1"/>
            </p:cNvSpPr>
            <p:nvPr/>
          </p:nvSpPr>
          <p:spPr bwMode="auto">
            <a:xfrm>
              <a:off x="2636838" y="3570288"/>
              <a:ext cx="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91" name="Line 49">
              <a:extLst>
                <a:ext uri="{FF2B5EF4-FFF2-40B4-BE49-F238E27FC236}">
                  <a16:creationId xmlns:a16="http://schemas.microsoft.com/office/drawing/2014/main" id="{3C5F4826-33CB-45A0-9A9D-FB6A826653F5}"/>
                </a:ext>
              </a:extLst>
            </p:cNvPr>
            <p:cNvSpPr>
              <a:spLocks noChangeShapeType="1"/>
            </p:cNvSpPr>
            <p:nvPr/>
          </p:nvSpPr>
          <p:spPr bwMode="auto">
            <a:xfrm>
              <a:off x="3074988" y="3570288"/>
              <a:ext cx="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92" name="Line 50">
              <a:extLst>
                <a:ext uri="{FF2B5EF4-FFF2-40B4-BE49-F238E27FC236}">
                  <a16:creationId xmlns:a16="http://schemas.microsoft.com/office/drawing/2014/main" id="{6B76661C-F5CC-46C7-9A76-9BAB1D0D22DF}"/>
                </a:ext>
              </a:extLst>
            </p:cNvPr>
            <p:cNvSpPr>
              <a:spLocks noChangeShapeType="1"/>
            </p:cNvSpPr>
            <p:nvPr/>
          </p:nvSpPr>
          <p:spPr bwMode="auto">
            <a:xfrm>
              <a:off x="3249613" y="3335338"/>
              <a:ext cx="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93" name="Line 51">
              <a:extLst>
                <a:ext uri="{FF2B5EF4-FFF2-40B4-BE49-F238E27FC236}">
                  <a16:creationId xmlns:a16="http://schemas.microsoft.com/office/drawing/2014/main" id="{6252AA79-4F80-4FB9-963C-98E7EAE4598A}"/>
                </a:ext>
              </a:extLst>
            </p:cNvPr>
            <p:cNvSpPr>
              <a:spLocks noChangeShapeType="1"/>
            </p:cNvSpPr>
            <p:nvPr/>
          </p:nvSpPr>
          <p:spPr bwMode="auto">
            <a:xfrm>
              <a:off x="3074988" y="3335338"/>
              <a:ext cx="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94" name="Line 52">
              <a:extLst>
                <a:ext uri="{FF2B5EF4-FFF2-40B4-BE49-F238E27FC236}">
                  <a16:creationId xmlns:a16="http://schemas.microsoft.com/office/drawing/2014/main" id="{05679E29-67D3-4558-BFB2-99C4A8E80A24}"/>
                </a:ext>
              </a:extLst>
            </p:cNvPr>
            <p:cNvSpPr>
              <a:spLocks noChangeShapeType="1"/>
            </p:cNvSpPr>
            <p:nvPr/>
          </p:nvSpPr>
          <p:spPr bwMode="auto">
            <a:xfrm>
              <a:off x="2395538" y="3335338"/>
              <a:ext cx="635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95" name="Line 53">
              <a:extLst>
                <a:ext uri="{FF2B5EF4-FFF2-40B4-BE49-F238E27FC236}">
                  <a16:creationId xmlns:a16="http://schemas.microsoft.com/office/drawing/2014/main" id="{DE9F25A2-40ED-47B5-A93D-3F800E6FDB20}"/>
                </a:ext>
              </a:extLst>
            </p:cNvPr>
            <p:cNvSpPr>
              <a:spLocks noChangeShapeType="1"/>
            </p:cNvSpPr>
            <p:nvPr/>
          </p:nvSpPr>
          <p:spPr bwMode="auto">
            <a:xfrm>
              <a:off x="3249613" y="3570288"/>
              <a:ext cx="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96" name="Line 54">
              <a:extLst>
                <a:ext uri="{FF2B5EF4-FFF2-40B4-BE49-F238E27FC236}">
                  <a16:creationId xmlns:a16="http://schemas.microsoft.com/office/drawing/2014/main" id="{6581628D-A4DE-4201-98C4-4C65CA7816AD}"/>
                </a:ext>
              </a:extLst>
            </p:cNvPr>
            <p:cNvSpPr>
              <a:spLocks noChangeShapeType="1"/>
            </p:cNvSpPr>
            <p:nvPr/>
          </p:nvSpPr>
          <p:spPr bwMode="auto">
            <a:xfrm>
              <a:off x="3074988" y="3570288"/>
              <a:ext cx="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1497" name="Line 55">
              <a:extLst>
                <a:ext uri="{FF2B5EF4-FFF2-40B4-BE49-F238E27FC236}">
                  <a16:creationId xmlns:a16="http://schemas.microsoft.com/office/drawing/2014/main" id="{A88230DD-CAE3-4EA2-83EB-2F0AC9534C2C}"/>
                </a:ext>
              </a:extLst>
            </p:cNvPr>
            <p:cNvSpPr>
              <a:spLocks noChangeShapeType="1"/>
            </p:cNvSpPr>
            <p:nvPr/>
          </p:nvSpPr>
          <p:spPr bwMode="auto">
            <a:xfrm flipV="1">
              <a:off x="2401888" y="3335338"/>
              <a:ext cx="0" cy="635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sp>
        <p:nvSpPr>
          <p:cNvPr id="1498" name="Plus Sign 1497">
            <a:extLst>
              <a:ext uri="{FF2B5EF4-FFF2-40B4-BE49-F238E27FC236}">
                <a16:creationId xmlns:a16="http://schemas.microsoft.com/office/drawing/2014/main" id="{0FF0DD30-9594-446B-81FA-F323C6AB4BAC}"/>
              </a:ext>
            </a:extLst>
          </p:cNvPr>
          <p:cNvSpPr/>
          <p:nvPr/>
        </p:nvSpPr>
        <p:spPr>
          <a:xfrm>
            <a:off x="-9787778" y="3573333"/>
            <a:ext cx="476032" cy="476032"/>
          </a:xfrm>
          <a:prstGeom prst="mathPlus">
            <a:avLst>
              <a:gd name="adj1" fmla="val 10818"/>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grpSp>
        <p:nvGrpSpPr>
          <p:cNvPr id="1499" name="Group 1498">
            <a:extLst>
              <a:ext uri="{FF2B5EF4-FFF2-40B4-BE49-F238E27FC236}">
                <a16:creationId xmlns:a16="http://schemas.microsoft.com/office/drawing/2014/main" id="{534301D1-5757-4A0F-988A-7BDAEE8D7AA2}"/>
              </a:ext>
            </a:extLst>
          </p:cNvPr>
          <p:cNvGrpSpPr/>
          <p:nvPr/>
        </p:nvGrpSpPr>
        <p:grpSpPr>
          <a:xfrm>
            <a:off x="-21395440" y="3115987"/>
            <a:ext cx="1124174" cy="1304915"/>
            <a:chOff x="1824504" y="1803499"/>
            <a:chExt cx="981941" cy="1139814"/>
          </a:xfrm>
        </p:grpSpPr>
        <p:grpSp>
          <p:nvGrpSpPr>
            <p:cNvPr id="1500" name="Group 1499">
              <a:extLst>
                <a:ext uri="{FF2B5EF4-FFF2-40B4-BE49-F238E27FC236}">
                  <a16:creationId xmlns:a16="http://schemas.microsoft.com/office/drawing/2014/main" id="{3A0D4FD6-7DDE-436A-9097-0952EDFAC96B}"/>
                </a:ext>
              </a:extLst>
            </p:cNvPr>
            <p:cNvGrpSpPr/>
            <p:nvPr/>
          </p:nvGrpSpPr>
          <p:grpSpPr>
            <a:xfrm rot="20190392">
              <a:off x="1995273" y="1873953"/>
              <a:ext cx="440072" cy="175828"/>
              <a:chOff x="1003300" y="1140739"/>
              <a:chExt cx="609600" cy="243562"/>
            </a:xfrm>
          </p:grpSpPr>
          <p:sp>
            <p:nvSpPr>
              <p:cNvPr id="1518" name="Rectangle 1517">
                <a:extLst>
                  <a:ext uri="{FF2B5EF4-FFF2-40B4-BE49-F238E27FC236}">
                    <a16:creationId xmlns:a16="http://schemas.microsoft.com/office/drawing/2014/main" id="{6BEBD5FE-EF92-443E-8DBD-82B8B8733F21}"/>
                  </a:ext>
                </a:extLst>
              </p:cNvPr>
              <p:cNvSpPr/>
              <p:nvPr/>
            </p:nvSpPr>
            <p:spPr>
              <a:xfrm>
                <a:off x="1003300" y="1181101"/>
                <a:ext cx="609600" cy="203200"/>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19" name="Freeform: Shape 1518">
                <a:extLst>
                  <a:ext uri="{FF2B5EF4-FFF2-40B4-BE49-F238E27FC236}">
                    <a16:creationId xmlns:a16="http://schemas.microsoft.com/office/drawing/2014/main" id="{36511C3F-FDDB-40C8-AAE2-22C0FA090C2E}"/>
                  </a:ext>
                </a:extLst>
              </p:cNvPr>
              <p:cNvSpPr/>
              <p:nvPr/>
            </p:nvSpPr>
            <p:spPr>
              <a:xfrm>
                <a:off x="1062567"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20" name="Freeform: Shape 1519">
                <a:extLst>
                  <a:ext uri="{FF2B5EF4-FFF2-40B4-BE49-F238E27FC236}">
                    <a16:creationId xmlns:a16="http://schemas.microsoft.com/office/drawing/2014/main" id="{62CF2867-80E1-45A9-B36D-E07B2554EB64}"/>
                  </a:ext>
                </a:extLst>
              </p:cNvPr>
              <p:cNvSpPr/>
              <p:nvPr/>
            </p:nvSpPr>
            <p:spPr>
              <a:xfrm>
                <a:off x="1248833"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21" name="Freeform: Shape 1520">
                <a:extLst>
                  <a:ext uri="{FF2B5EF4-FFF2-40B4-BE49-F238E27FC236}">
                    <a16:creationId xmlns:a16="http://schemas.microsoft.com/office/drawing/2014/main" id="{A203811E-C88A-4B27-8DD1-4E2D057A2685}"/>
                  </a:ext>
                </a:extLst>
              </p:cNvPr>
              <p:cNvSpPr/>
              <p:nvPr/>
            </p:nvSpPr>
            <p:spPr>
              <a:xfrm>
                <a:off x="1435100"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grpSp>
          <p:nvGrpSpPr>
            <p:cNvPr id="1501" name="Group 1500">
              <a:extLst>
                <a:ext uri="{FF2B5EF4-FFF2-40B4-BE49-F238E27FC236}">
                  <a16:creationId xmlns:a16="http://schemas.microsoft.com/office/drawing/2014/main" id="{1C517388-D121-45C2-AECE-AEB3EF69265E}"/>
                </a:ext>
              </a:extLst>
            </p:cNvPr>
            <p:cNvGrpSpPr/>
            <p:nvPr/>
          </p:nvGrpSpPr>
          <p:grpSpPr>
            <a:xfrm rot="1923044">
              <a:off x="1824504" y="1920520"/>
              <a:ext cx="440072" cy="175828"/>
              <a:chOff x="1003300" y="1140739"/>
              <a:chExt cx="609600" cy="243562"/>
            </a:xfrm>
          </p:grpSpPr>
          <p:sp>
            <p:nvSpPr>
              <p:cNvPr id="1514" name="Rectangle 1513">
                <a:extLst>
                  <a:ext uri="{FF2B5EF4-FFF2-40B4-BE49-F238E27FC236}">
                    <a16:creationId xmlns:a16="http://schemas.microsoft.com/office/drawing/2014/main" id="{1A26C00F-8040-4926-837A-015572FAB120}"/>
                  </a:ext>
                </a:extLst>
              </p:cNvPr>
              <p:cNvSpPr/>
              <p:nvPr/>
            </p:nvSpPr>
            <p:spPr>
              <a:xfrm>
                <a:off x="1003300" y="1181101"/>
                <a:ext cx="609600" cy="203200"/>
              </a:xfrm>
              <a:prstGeom prst="rect">
                <a:avLst/>
              </a:prstGeom>
              <a:solidFill>
                <a:schemeClr val="accent2"/>
              </a:solid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15" name="Freeform: Shape 1514">
                <a:extLst>
                  <a:ext uri="{FF2B5EF4-FFF2-40B4-BE49-F238E27FC236}">
                    <a16:creationId xmlns:a16="http://schemas.microsoft.com/office/drawing/2014/main" id="{B30E2CD8-BAB9-4CE8-A648-CED713C08495}"/>
                  </a:ext>
                </a:extLst>
              </p:cNvPr>
              <p:cNvSpPr/>
              <p:nvPr/>
            </p:nvSpPr>
            <p:spPr>
              <a:xfrm>
                <a:off x="1062567"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16" name="Freeform: Shape 1515">
                <a:extLst>
                  <a:ext uri="{FF2B5EF4-FFF2-40B4-BE49-F238E27FC236}">
                    <a16:creationId xmlns:a16="http://schemas.microsoft.com/office/drawing/2014/main" id="{48341EEA-B597-47E0-B2CB-3FD10E4B8AAD}"/>
                  </a:ext>
                </a:extLst>
              </p:cNvPr>
              <p:cNvSpPr/>
              <p:nvPr/>
            </p:nvSpPr>
            <p:spPr>
              <a:xfrm>
                <a:off x="1248833"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17" name="Freeform: Shape 1516">
                <a:extLst>
                  <a:ext uri="{FF2B5EF4-FFF2-40B4-BE49-F238E27FC236}">
                    <a16:creationId xmlns:a16="http://schemas.microsoft.com/office/drawing/2014/main" id="{DED963C4-392C-491E-A89B-48FC4F640882}"/>
                  </a:ext>
                </a:extLst>
              </p:cNvPr>
              <p:cNvSpPr/>
              <p:nvPr/>
            </p:nvSpPr>
            <p:spPr>
              <a:xfrm>
                <a:off x="1435100"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grpSp>
          <p:nvGrpSpPr>
            <p:cNvPr id="1502" name="Group 1501">
              <a:extLst>
                <a:ext uri="{FF2B5EF4-FFF2-40B4-BE49-F238E27FC236}">
                  <a16:creationId xmlns:a16="http://schemas.microsoft.com/office/drawing/2014/main" id="{2B26C101-99A7-4864-93F2-386142503A42}"/>
                </a:ext>
              </a:extLst>
            </p:cNvPr>
            <p:cNvGrpSpPr/>
            <p:nvPr/>
          </p:nvGrpSpPr>
          <p:grpSpPr>
            <a:xfrm rot="19224290">
              <a:off x="2366373" y="1924753"/>
              <a:ext cx="440072" cy="175828"/>
              <a:chOff x="1003300" y="1140739"/>
              <a:chExt cx="609600" cy="243562"/>
            </a:xfrm>
          </p:grpSpPr>
          <p:sp>
            <p:nvSpPr>
              <p:cNvPr id="1510" name="Rectangle 1509">
                <a:extLst>
                  <a:ext uri="{FF2B5EF4-FFF2-40B4-BE49-F238E27FC236}">
                    <a16:creationId xmlns:a16="http://schemas.microsoft.com/office/drawing/2014/main" id="{0963F6A8-0A41-44EF-91F0-CB98391217BE}"/>
                  </a:ext>
                </a:extLst>
              </p:cNvPr>
              <p:cNvSpPr/>
              <p:nvPr/>
            </p:nvSpPr>
            <p:spPr>
              <a:xfrm>
                <a:off x="1003300" y="1181101"/>
                <a:ext cx="609600" cy="203200"/>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11" name="Freeform: Shape 1510">
                <a:extLst>
                  <a:ext uri="{FF2B5EF4-FFF2-40B4-BE49-F238E27FC236}">
                    <a16:creationId xmlns:a16="http://schemas.microsoft.com/office/drawing/2014/main" id="{B923C23A-A056-47F6-83E4-0457698A091F}"/>
                  </a:ext>
                </a:extLst>
              </p:cNvPr>
              <p:cNvSpPr/>
              <p:nvPr/>
            </p:nvSpPr>
            <p:spPr>
              <a:xfrm>
                <a:off x="1062567"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12" name="Freeform: Shape 1511">
                <a:extLst>
                  <a:ext uri="{FF2B5EF4-FFF2-40B4-BE49-F238E27FC236}">
                    <a16:creationId xmlns:a16="http://schemas.microsoft.com/office/drawing/2014/main" id="{5292630A-4D8E-4BBA-AE43-6E2DABC9DD4A}"/>
                  </a:ext>
                </a:extLst>
              </p:cNvPr>
              <p:cNvSpPr/>
              <p:nvPr/>
            </p:nvSpPr>
            <p:spPr>
              <a:xfrm>
                <a:off x="1248833"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13" name="Freeform: Shape 1512">
                <a:extLst>
                  <a:ext uri="{FF2B5EF4-FFF2-40B4-BE49-F238E27FC236}">
                    <a16:creationId xmlns:a16="http://schemas.microsoft.com/office/drawing/2014/main" id="{478AD954-3F4D-4557-9394-BBEA7142092A}"/>
                  </a:ext>
                </a:extLst>
              </p:cNvPr>
              <p:cNvSpPr/>
              <p:nvPr/>
            </p:nvSpPr>
            <p:spPr>
              <a:xfrm>
                <a:off x="1435100"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grpSp>
          <p:nvGrpSpPr>
            <p:cNvPr id="1503" name="Group 1502">
              <a:extLst>
                <a:ext uri="{FF2B5EF4-FFF2-40B4-BE49-F238E27FC236}">
                  <a16:creationId xmlns:a16="http://schemas.microsoft.com/office/drawing/2014/main" id="{E23332B6-CA6B-4E94-8314-7CBFC7D2D7A9}"/>
                </a:ext>
              </a:extLst>
            </p:cNvPr>
            <p:cNvGrpSpPr/>
            <p:nvPr/>
          </p:nvGrpSpPr>
          <p:grpSpPr>
            <a:xfrm rot="21066449">
              <a:off x="2188572" y="1924753"/>
              <a:ext cx="440072" cy="175828"/>
              <a:chOff x="1003300" y="1140739"/>
              <a:chExt cx="609600" cy="243562"/>
            </a:xfrm>
          </p:grpSpPr>
          <p:sp>
            <p:nvSpPr>
              <p:cNvPr id="1506" name="Rectangle 1505">
                <a:extLst>
                  <a:ext uri="{FF2B5EF4-FFF2-40B4-BE49-F238E27FC236}">
                    <a16:creationId xmlns:a16="http://schemas.microsoft.com/office/drawing/2014/main" id="{CEF475DA-9597-4495-94D0-CD12E1DB2B18}"/>
                  </a:ext>
                </a:extLst>
              </p:cNvPr>
              <p:cNvSpPr/>
              <p:nvPr/>
            </p:nvSpPr>
            <p:spPr>
              <a:xfrm>
                <a:off x="1003300" y="1181101"/>
                <a:ext cx="609600" cy="203200"/>
              </a:xfrm>
              <a:prstGeom prst="rect">
                <a:avLst/>
              </a:prstGeom>
              <a:solidFill>
                <a:schemeClr val="accent2"/>
              </a:solid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07" name="Freeform: Shape 1506">
                <a:extLst>
                  <a:ext uri="{FF2B5EF4-FFF2-40B4-BE49-F238E27FC236}">
                    <a16:creationId xmlns:a16="http://schemas.microsoft.com/office/drawing/2014/main" id="{643906A3-F656-47A8-88AF-B39B2D9B49B7}"/>
                  </a:ext>
                </a:extLst>
              </p:cNvPr>
              <p:cNvSpPr/>
              <p:nvPr/>
            </p:nvSpPr>
            <p:spPr>
              <a:xfrm>
                <a:off x="1062567"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08" name="Freeform: Shape 1507">
                <a:extLst>
                  <a:ext uri="{FF2B5EF4-FFF2-40B4-BE49-F238E27FC236}">
                    <a16:creationId xmlns:a16="http://schemas.microsoft.com/office/drawing/2014/main" id="{CE885DDA-F8C4-4C46-8B04-CEA50B335C6F}"/>
                  </a:ext>
                </a:extLst>
              </p:cNvPr>
              <p:cNvSpPr/>
              <p:nvPr/>
            </p:nvSpPr>
            <p:spPr>
              <a:xfrm>
                <a:off x="1248833"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09" name="Freeform: Shape 1508">
                <a:extLst>
                  <a:ext uri="{FF2B5EF4-FFF2-40B4-BE49-F238E27FC236}">
                    <a16:creationId xmlns:a16="http://schemas.microsoft.com/office/drawing/2014/main" id="{D2EC91C3-B8FD-4BA7-AA08-A473C627E044}"/>
                  </a:ext>
                </a:extLst>
              </p:cNvPr>
              <p:cNvSpPr/>
              <p:nvPr/>
            </p:nvSpPr>
            <p:spPr>
              <a:xfrm>
                <a:off x="1435100" y="1140739"/>
                <a:ext cx="122766" cy="40361"/>
              </a:xfrm>
              <a:custGeom>
                <a:avLst/>
                <a:gdLst>
                  <a:gd name="connsiteX0" fmla="*/ 13454 w 122766"/>
                  <a:gd name="connsiteY0" fmla="*/ 0 h 40361"/>
                  <a:gd name="connsiteX1" fmla="*/ 109312 w 122766"/>
                  <a:gd name="connsiteY1" fmla="*/ 0 h 40361"/>
                  <a:gd name="connsiteX2" fmla="*/ 122766 w 122766"/>
                  <a:gd name="connsiteY2" fmla="*/ 13454 h 40361"/>
                  <a:gd name="connsiteX3" fmla="*/ 122766 w 122766"/>
                  <a:gd name="connsiteY3" fmla="*/ 40361 h 40361"/>
                  <a:gd name="connsiteX4" fmla="*/ 0 w 122766"/>
                  <a:gd name="connsiteY4" fmla="*/ 40361 h 40361"/>
                  <a:gd name="connsiteX5" fmla="*/ 0 w 122766"/>
                  <a:gd name="connsiteY5" fmla="*/ 13454 h 40361"/>
                  <a:gd name="connsiteX6" fmla="*/ 13454 w 122766"/>
                  <a:gd name="connsiteY6" fmla="*/ 0 h 4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6" h="40361">
                    <a:moveTo>
                      <a:pt x="13454" y="0"/>
                    </a:moveTo>
                    <a:lnTo>
                      <a:pt x="109312" y="0"/>
                    </a:lnTo>
                    <a:cubicBezTo>
                      <a:pt x="116742" y="0"/>
                      <a:pt x="122766" y="6024"/>
                      <a:pt x="122766" y="13454"/>
                    </a:cubicBezTo>
                    <a:lnTo>
                      <a:pt x="122766" y="40361"/>
                    </a:lnTo>
                    <a:lnTo>
                      <a:pt x="0" y="40361"/>
                    </a:lnTo>
                    <a:lnTo>
                      <a:pt x="0" y="13454"/>
                    </a:lnTo>
                    <a:cubicBezTo>
                      <a:pt x="0" y="6024"/>
                      <a:pt x="6024" y="0"/>
                      <a:pt x="13454" y="0"/>
                    </a:cubicBezTo>
                    <a:close/>
                  </a:path>
                </a:pathLst>
              </a:custGeom>
              <a:solidFill>
                <a:schemeClr val="accent2"/>
              </a:solid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sp>
          <p:nvSpPr>
            <p:cNvPr id="1504" name="Rectangle 1503">
              <a:extLst>
                <a:ext uri="{FF2B5EF4-FFF2-40B4-BE49-F238E27FC236}">
                  <a16:creationId xmlns:a16="http://schemas.microsoft.com/office/drawing/2014/main" id="{3E92F04B-7809-4174-9FEB-3D264A0591B5}"/>
                </a:ext>
              </a:extLst>
            </p:cNvPr>
            <p:cNvSpPr/>
            <p:nvPr/>
          </p:nvSpPr>
          <p:spPr>
            <a:xfrm>
              <a:off x="1835942" y="2038347"/>
              <a:ext cx="876778" cy="319619"/>
            </a:xfrm>
            <a:prstGeom prst="rect">
              <a:avLst/>
            </a:prstGeom>
            <a:solidFill>
              <a:schemeClr val="accent2"/>
            </a:solidFill>
            <a:ln w="19050" cap="rnd">
              <a:noFill/>
              <a:prstDash val="solid"/>
              <a:round/>
            </a:ln>
          </p:spPr>
          <p:txBody>
            <a:bodyPr rtlCol="0" anchor="ctr"/>
            <a:lstStyle/>
            <a:p>
              <a:pPr defTabSz="731520"/>
              <a:endParaRPr lang="en-US" sz="2880" dirty="0">
                <a:solidFill>
                  <a:prstClr val="white"/>
                </a:solidFill>
                <a:latin typeface="Amazon Ember"/>
              </a:endParaRPr>
            </a:p>
          </p:txBody>
        </p:sp>
        <p:sp>
          <p:nvSpPr>
            <p:cNvPr id="1505" name="Freeform 91">
              <a:extLst>
                <a:ext uri="{FF2B5EF4-FFF2-40B4-BE49-F238E27FC236}">
                  <a16:creationId xmlns:a16="http://schemas.microsoft.com/office/drawing/2014/main" id="{F83649A5-FBD2-4CFD-B5D2-F0E1CF7E9185}"/>
                </a:ext>
              </a:extLst>
            </p:cNvPr>
            <p:cNvSpPr>
              <a:spLocks noEditPoints="1"/>
            </p:cNvSpPr>
            <p:nvPr/>
          </p:nvSpPr>
          <p:spPr bwMode="auto">
            <a:xfrm>
              <a:off x="1835942" y="1803499"/>
              <a:ext cx="876778" cy="1139814"/>
            </a:xfrm>
            <a:custGeom>
              <a:avLst/>
              <a:gdLst>
                <a:gd name="T0" fmla="*/ 94 w 98"/>
                <a:gd name="T1" fmla="*/ 128 h 128"/>
                <a:gd name="T2" fmla="*/ 4 w 98"/>
                <a:gd name="T3" fmla="*/ 128 h 128"/>
                <a:gd name="T4" fmla="*/ 0 w 98"/>
                <a:gd name="T5" fmla="*/ 124 h 128"/>
                <a:gd name="T6" fmla="*/ 0 w 98"/>
                <a:gd name="T7" fmla="*/ 30 h 128"/>
                <a:gd name="T8" fmla="*/ 4 w 98"/>
                <a:gd name="T9" fmla="*/ 26 h 128"/>
                <a:gd name="T10" fmla="*/ 94 w 98"/>
                <a:gd name="T11" fmla="*/ 26 h 128"/>
                <a:gd name="T12" fmla="*/ 98 w 98"/>
                <a:gd name="T13" fmla="*/ 30 h 128"/>
                <a:gd name="T14" fmla="*/ 98 w 98"/>
                <a:gd name="T15" fmla="*/ 124 h 128"/>
                <a:gd name="T16" fmla="*/ 94 w 98"/>
                <a:gd name="T17" fmla="*/ 128 h 128"/>
                <a:gd name="T18" fmla="*/ 26 w 98"/>
                <a:gd name="T19" fmla="*/ 41 h 128"/>
                <a:gd name="T20" fmla="*/ 21 w 98"/>
                <a:gd name="T21" fmla="*/ 47 h 128"/>
                <a:gd name="T22" fmla="*/ 26 w 98"/>
                <a:gd name="T23" fmla="*/ 53 h 128"/>
                <a:gd name="T24" fmla="*/ 32 w 98"/>
                <a:gd name="T25" fmla="*/ 47 h 128"/>
                <a:gd name="T26" fmla="*/ 26 w 98"/>
                <a:gd name="T27" fmla="*/ 41 h 128"/>
                <a:gd name="T28" fmla="*/ 74 w 98"/>
                <a:gd name="T29" fmla="*/ 41 h 128"/>
                <a:gd name="T30" fmla="*/ 69 w 98"/>
                <a:gd name="T31" fmla="*/ 47 h 128"/>
                <a:gd name="T32" fmla="*/ 74 w 98"/>
                <a:gd name="T33" fmla="*/ 53 h 128"/>
                <a:gd name="T34" fmla="*/ 80 w 98"/>
                <a:gd name="T35" fmla="*/ 47 h 128"/>
                <a:gd name="T36" fmla="*/ 74 w 98"/>
                <a:gd name="T37" fmla="*/ 41 h 128"/>
                <a:gd name="T38" fmla="*/ 26 w 98"/>
                <a:gd name="T39" fmla="*/ 41 h 128"/>
                <a:gd name="T40" fmla="*/ 26 w 98"/>
                <a:gd name="T41" fmla="*/ 41 h 128"/>
                <a:gd name="T42" fmla="*/ 74 w 98"/>
                <a:gd name="T43" fmla="*/ 41 h 128"/>
                <a:gd name="T44" fmla="*/ 75 w 98"/>
                <a:gd name="T45" fmla="*/ 24 h 128"/>
                <a:gd name="T46" fmla="*/ 50 w 98"/>
                <a:gd name="T47" fmla="*/ 0 h 128"/>
                <a:gd name="T48" fmla="*/ 26 w 98"/>
                <a:gd name="T49" fmla="*/ 24 h 128"/>
                <a:gd name="T50" fmla="*/ 26 w 98"/>
                <a:gd name="T51"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 h="128">
                  <a:moveTo>
                    <a:pt x="94" y="128"/>
                  </a:moveTo>
                  <a:cubicBezTo>
                    <a:pt x="4" y="128"/>
                    <a:pt x="4" y="128"/>
                    <a:pt x="4" y="128"/>
                  </a:cubicBezTo>
                  <a:cubicBezTo>
                    <a:pt x="2" y="128"/>
                    <a:pt x="0" y="126"/>
                    <a:pt x="0" y="124"/>
                  </a:cubicBezTo>
                  <a:cubicBezTo>
                    <a:pt x="0" y="30"/>
                    <a:pt x="0" y="30"/>
                    <a:pt x="0" y="30"/>
                  </a:cubicBezTo>
                  <a:cubicBezTo>
                    <a:pt x="0" y="28"/>
                    <a:pt x="2" y="26"/>
                    <a:pt x="4" y="26"/>
                  </a:cubicBezTo>
                  <a:cubicBezTo>
                    <a:pt x="94" y="26"/>
                    <a:pt x="94" y="26"/>
                    <a:pt x="94" y="26"/>
                  </a:cubicBezTo>
                  <a:cubicBezTo>
                    <a:pt x="96" y="26"/>
                    <a:pt x="98" y="28"/>
                    <a:pt x="98" y="30"/>
                  </a:cubicBezTo>
                  <a:cubicBezTo>
                    <a:pt x="98" y="124"/>
                    <a:pt x="98" y="124"/>
                    <a:pt x="98" y="124"/>
                  </a:cubicBezTo>
                  <a:cubicBezTo>
                    <a:pt x="98" y="126"/>
                    <a:pt x="96" y="128"/>
                    <a:pt x="94" y="128"/>
                  </a:cubicBezTo>
                  <a:close/>
                  <a:moveTo>
                    <a:pt x="26" y="41"/>
                  </a:moveTo>
                  <a:cubicBezTo>
                    <a:pt x="23" y="41"/>
                    <a:pt x="21" y="44"/>
                    <a:pt x="21" y="47"/>
                  </a:cubicBezTo>
                  <a:cubicBezTo>
                    <a:pt x="21" y="50"/>
                    <a:pt x="23" y="53"/>
                    <a:pt x="26" y="53"/>
                  </a:cubicBezTo>
                  <a:cubicBezTo>
                    <a:pt x="29" y="53"/>
                    <a:pt x="32" y="50"/>
                    <a:pt x="32" y="47"/>
                  </a:cubicBezTo>
                  <a:cubicBezTo>
                    <a:pt x="32" y="44"/>
                    <a:pt x="29" y="41"/>
                    <a:pt x="26" y="41"/>
                  </a:cubicBezTo>
                  <a:close/>
                  <a:moveTo>
                    <a:pt x="74" y="41"/>
                  </a:moveTo>
                  <a:cubicBezTo>
                    <a:pt x="71" y="41"/>
                    <a:pt x="69" y="44"/>
                    <a:pt x="69" y="47"/>
                  </a:cubicBezTo>
                  <a:cubicBezTo>
                    <a:pt x="69" y="50"/>
                    <a:pt x="71" y="53"/>
                    <a:pt x="74" y="53"/>
                  </a:cubicBezTo>
                  <a:cubicBezTo>
                    <a:pt x="77" y="53"/>
                    <a:pt x="80" y="50"/>
                    <a:pt x="80" y="47"/>
                  </a:cubicBezTo>
                  <a:cubicBezTo>
                    <a:pt x="80" y="44"/>
                    <a:pt x="77" y="41"/>
                    <a:pt x="74" y="41"/>
                  </a:cubicBezTo>
                  <a:close/>
                  <a:moveTo>
                    <a:pt x="26" y="41"/>
                  </a:moveTo>
                  <a:cubicBezTo>
                    <a:pt x="26" y="41"/>
                    <a:pt x="26" y="41"/>
                    <a:pt x="26" y="41"/>
                  </a:cubicBezTo>
                  <a:moveTo>
                    <a:pt x="74" y="41"/>
                  </a:moveTo>
                  <a:cubicBezTo>
                    <a:pt x="75" y="24"/>
                    <a:pt x="75" y="24"/>
                    <a:pt x="75" y="24"/>
                  </a:cubicBezTo>
                  <a:cubicBezTo>
                    <a:pt x="75" y="11"/>
                    <a:pt x="64" y="0"/>
                    <a:pt x="50" y="0"/>
                  </a:cubicBezTo>
                  <a:cubicBezTo>
                    <a:pt x="37" y="0"/>
                    <a:pt x="26" y="11"/>
                    <a:pt x="26" y="24"/>
                  </a:cubicBezTo>
                  <a:cubicBezTo>
                    <a:pt x="26" y="41"/>
                    <a:pt x="26" y="41"/>
                    <a:pt x="26" y="41"/>
                  </a:cubicBez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sp>
        <p:nvSpPr>
          <p:cNvPr id="1522" name="Plus Sign 1521">
            <a:extLst>
              <a:ext uri="{FF2B5EF4-FFF2-40B4-BE49-F238E27FC236}">
                <a16:creationId xmlns:a16="http://schemas.microsoft.com/office/drawing/2014/main" id="{C26A1CE4-DA89-4E77-A294-B73FD367422E}"/>
              </a:ext>
            </a:extLst>
          </p:cNvPr>
          <p:cNvSpPr/>
          <p:nvPr/>
        </p:nvSpPr>
        <p:spPr>
          <a:xfrm>
            <a:off x="-17119843" y="3573333"/>
            <a:ext cx="476032" cy="476032"/>
          </a:xfrm>
          <a:prstGeom prst="mathPlus">
            <a:avLst>
              <a:gd name="adj1" fmla="val 10818"/>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grpSp>
        <p:nvGrpSpPr>
          <p:cNvPr id="1523" name="Group 1522">
            <a:extLst>
              <a:ext uri="{FF2B5EF4-FFF2-40B4-BE49-F238E27FC236}">
                <a16:creationId xmlns:a16="http://schemas.microsoft.com/office/drawing/2014/main" id="{9A818188-04E4-4046-B9FF-D5733F6418F0}"/>
              </a:ext>
            </a:extLst>
          </p:cNvPr>
          <p:cNvGrpSpPr/>
          <p:nvPr/>
        </p:nvGrpSpPr>
        <p:grpSpPr>
          <a:xfrm>
            <a:off x="-14002752" y="3256811"/>
            <a:ext cx="893434" cy="1248030"/>
            <a:chOff x="4238981" y="1975334"/>
            <a:chExt cx="664250" cy="927886"/>
          </a:xfrm>
        </p:grpSpPr>
        <p:grpSp>
          <p:nvGrpSpPr>
            <p:cNvPr id="1524" name="Group 4">
              <a:extLst>
                <a:ext uri="{FF2B5EF4-FFF2-40B4-BE49-F238E27FC236}">
                  <a16:creationId xmlns:a16="http://schemas.microsoft.com/office/drawing/2014/main" id="{22B1735C-E45D-4DFB-BD5B-8DD4BCD384E1}"/>
                </a:ext>
              </a:extLst>
            </p:cNvPr>
            <p:cNvGrpSpPr>
              <a:grpSpLocks noChangeAspect="1"/>
            </p:cNvGrpSpPr>
            <p:nvPr/>
          </p:nvGrpSpPr>
          <p:grpSpPr bwMode="auto">
            <a:xfrm>
              <a:off x="4238981" y="1975334"/>
              <a:ext cx="664250" cy="927886"/>
              <a:chOff x="1070" y="242"/>
              <a:chExt cx="708" cy="989"/>
            </a:xfrm>
          </p:grpSpPr>
          <p:sp>
            <p:nvSpPr>
              <p:cNvPr id="1529" name="Line 5">
                <a:extLst>
                  <a:ext uri="{FF2B5EF4-FFF2-40B4-BE49-F238E27FC236}">
                    <a16:creationId xmlns:a16="http://schemas.microsoft.com/office/drawing/2014/main" id="{6A2D2060-42F4-4F2C-A680-D74EFDFEB945}"/>
                  </a:ext>
                </a:extLst>
              </p:cNvPr>
              <p:cNvSpPr>
                <a:spLocks noChangeShapeType="1"/>
              </p:cNvSpPr>
              <p:nvPr/>
            </p:nvSpPr>
            <p:spPr bwMode="auto">
              <a:xfrm flipH="1">
                <a:off x="1070" y="390"/>
                <a:ext cx="708"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30" name="Freeform 6">
                <a:extLst>
                  <a:ext uri="{FF2B5EF4-FFF2-40B4-BE49-F238E27FC236}">
                    <a16:creationId xmlns:a16="http://schemas.microsoft.com/office/drawing/2014/main" id="{699A5D6A-C19F-4806-AB42-3E5D05D46205}"/>
                  </a:ext>
                </a:extLst>
              </p:cNvPr>
              <p:cNvSpPr>
                <a:spLocks/>
              </p:cNvSpPr>
              <p:nvPr/>
            </p:nvSpPr>
            <p:spPr bwMode="auto">
              <a:xfrm>
                <a:off x="1070" y="242"/>
                <a:ext cx="708" cy="989"/>
              </a:xfrm>
              <a:custGeom>
                <a:avLst/>
                <a:gdLst>
                  <a:gd name="T0" fmla="*/ 708 w 708"/>
                  <a:gd name="T1" fmla="*/ 539 h 989"/>
                  <a:gd name="T2" fmla="*/ 708 w 708"/>
                  <a:gd name="T3" fmla="*/ 0 h 989"/>
                  <a:gd name="T4" fmla="*/ 0 w 708"/>
                  <a:gd name="T5" fmla="*/ 0 h 989"/>
                  <a:gd name="T6" fmla="*/ 0 w 708"/>
                  <a:gd name="T7" fmla="*/ 989 h 989"/>
                </a:gdLst>
                <a:ahLst/>
                <a:cxnLst>
                  <a:cxn ang="0">
                    <a:pos x="T0" y="T1"/>
                  </a:cxn>
                  <a:cxn ang="0">
                    <a:pos x="T2" y="T3"/>
                  </a:cxn>
                  <a:cxn ang="0">
                    <a:pos x="T4" y="T5"/>
                  </a:cxn>
                  <a:cxn ang="0">
                    <a:pos x="T6" y="T7"/>
                  </a:cxn>
                </a:cxnLst>
                <a:rect l="0" t="0" r="r" b="b"/>
                <a:pathLst>
                  <a:path w="708" h="989">
                    <a:moveTo>
                      <a:pt x="708" y="539"/>
                    </a:moveTo>
                    <a:lnTo>
                      <a:pt x="708" y="0"/>
                    </a:lnTo>
                    <a:lnTo>
                      <a:pt x="0" y="0"/>
                    </a:lnTo>
                    <a:lnTo>
                      <a:pt x="0" y="989"/>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31" name="Freeform 7">
                <a:extLst>
                  <a:ext uri="{FF2B5EF4-FFF2-40B4-BE49-F238E27FC236}">
                    <a16:creationId xmlns:a16="http://schemas.microsoft.com/office/drawing/2014/main" id="{1188BDBB-2E0B-424F-BE8C-F5DB0BC8F5F2}"/>
                  </a:ext>
                </a:extLst>
              </p:cNvPr>
              <p:cNvSpPr>
                <a:spLocks/>
              </p:cNvSpPr>
              <p:nvPr/>
            </p:nvSpPr>
            <p:spPr bwMode="auto">
              <a:xfrm>
                <a:off x="1183" y="1165"/>
                <a:ext cx="595" cy="57"/>
              </a:xfrm>
              <a:custGeom>
                <a:avLst/>
                <a:gdLst>
                  <a:gd name="T0" fmla="*/ 0 w 595"/>
                  <a:gd name="T1" fmla="*/ 57 h 57"/>
                  <a:gd name="T2" fmla="*/ 595 w 595"/>
                  <a:gd name="T3" fmla="*/ 57 h 57"/>
                  <a:gd name="T4" fmla="*/ 595 w 595"/>
                  <a:gd name="T5" fmla="*/ 0 h 57"/>
                </a:gdLst>
                <a:ahLst/>
                <a:cxnLst>
                  <a:cxn ang="0">
                    <a:pos x="T0" y="T1"/>
                  </a:cxn>
                  <a:cxn ang="0">
                    <a:pos x="T2" y="T3"/>
                  </a:cxn>
                  <a:cxn ang="0">
                    <a:pos x="T4" y="T5"/>
                  </a:cxn>
                </a:cxnLst>
                <a:rect l="0" t="0" r="r" b="b"/>
                <a:pathLst>
                  <a:path w="595" h="57">
                    <a:moveTo>
                      <a:pt x="0" y="57"/>
                    </a:moveTo>
                    <a:lnTo>
                      <a:pt x="595" y="57"/>
                    </a:lnTo>
                    <a:lnTo>
                      <a:pt x="595" y="0"/>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32" name="Line 8">
                <a:extLst>
                  <a:ext uri="{FF2B5EF4-FFF2-40B4-BE49-F238E27FC236}">
                    <a16:creationId xmlns:a16="http://schemas.microsoft.com/office/drawing/2014/main" id="{AD164F12-76ED-49AD-B907-FB1BB9A3175B}"/>
                  </a:ext>
                </a:extLst>
              </p:cNvPr>
              <p:cNvSpPr>
                <a:spLocks noChangeShapeType="1"/>
              </p:cNvSpPr>
              <p:nvPr/>
            </p:nvSpPr>
            <p:spPr bwMode="auto">
              <a:xfrm flipH="1">
                <a:off x="1345" y="620"/>
                <a:ext cx="345"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33" name="Line 10">
                <a:extLst>
                  <a:ext uri="{FF2B5EF4-FFF2-40B4-BE49-F238E27FC236}">
                    <a16:creationId xmlns:a16="http://schemas.microsoft.com/office/drawing/2014/main" id="{56D3542A-0DE5-421A-B573-5D1346A22F35}"/>
                  </a:ext>
                </a:extLst>
              </p:cNvPr>
              <p:cNvSpPr>
                <a:spLocks noChangeShapeType="1"/>
              </p:cNvSpPr>
              <p:nvPr/>
            </p:nvSpPr>
            <p:spPr bwMode="auto">
              <a:xfrm flipH="1">
                <a:off x="1343" y="760"/>
                <a:ext cx="347"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34" name="Line 12">
                <a:extLst>
                  <a:ext uri="{FF2B5EF4-FFF2-40B4-BE49-F238E27FC236}">
                    <a16:creationId xmlns:a16="http://schemas.microsoft.com/office/drawing/2014/main" id="{EEC0F651-8E09-4ACB-8C31-C06A122BEDCE}"/>
                  </a:ext>
                </a:extLst>
              </p:cNvPr>
              <p:cNvSpPr>
                <a:spLocks noChangeShapeType="1"/>
              </p:cNvSpPr>
              <p:nvPr/>
            </p:nvSpPr>
            <p:spPr bwMode="auto">
              <a:xfrm flipH="1">
                <a:off x="1337" y="900"/>
                <a:ext cx="353"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35" name="Line 14">
                <a:extLst>
                  <a:ext uri="{FF2B5EF4-FFF2-40B4-BE49-F238E27FC236}">
                    <a16:creationId xmlns:a16="http://schemas.microsoft.com/office/drawing/2014/main" id="{75E556A6-5F63-4EA0-978B-8594361BBEA5}"/>
                  </a:ext>
                </a:extLst>
              </p:cNvPr>
              <p:cNvSpPr>
                <a:spLocks noChangeShapeType="1"/>
              </p:cNvSpPr>
              <p:nvPr/>
            </p:nvSpPr>
            <p:spPr bwMode="auto">
              <a:xfrm flipH="1">
                <a:off x="1345" y="1038"/>
                <a:ext cx="345"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36" name="Line 17">
                <a:extLst>
                  <a:ext uri="{FF2B5EF4-FFF2-40B4-BE49-F238E27FC236}">
                    <a16:creationId xmlns:a16="http://schemas.microsoft.com/office/drawing/2014/main" id="{D188FC84-3433-49F8-B1EA-5EBCA0F7FFF7}"/>
                  </a:ext>
                </a:extLst>
              </p:cNvPr>
              <p:cNvSpPr>
                <a:spLocks noChangeShapeType="1"/>
              </p:cNvSpPr>
              <p:nvPr/>
            </p:nvSpPr>
            <p:spPr bwMode="auto">
              <a:xfrm flipH="1">
                <a:off x="1499" y="323"/>
                <a:ext cx="191" cy="0"/>
              </a:xfrm>
              <a:prstGeom prst="line">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sp>
          <p:nvSpPr>
            <p:cNvPr id="1525" name="Rectangle 1524">
              <a:extLst>
                <a:ext uri="{FF2B5EF4-FFF2-40B4-BE49-F238E27FC236}">
                  <a16:creationId xmlns:a16="http://schemas.microsoft.com/office/drawing/2014/main" id="{340F327C-995F-4235-9E9B-001C1727A823}"/>
                </a:ext>
              </a:extLst>
            </p:cNvPr>
            <p:cNvSpPr/>
            <p:nvPr/>
          </p:nvSpPr>
          <p:spPr>
            <a:xfrm>
              <a:off x="4344998" y="2297997"/>
              <a:ext cx="72448" cy="72448"/>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26" name="Rectangle 1525">
              <a:extLst>
                <a:ext uri="{FF2B5EF4-FFF2-40B4-BE49-F238E27FC236}">
                  <a16:creationId xmlns:a16="http://schemas.microsoft.com/office/drawing/2014/main" id="{85D6B342-9EFA-4C3A-A327-6B46E7910D29}"/>
                </a:ext>
              </a:extLst>
            </p:cNvPr>
            <p:cNvSpPr/>
            <p:nvPr/>
          </p:nvSpPr>
          <p:spPr>
            <a:xfrm>
              <a:off x="4347249" y="2429962"/>
              <a:ext cx="72448" cy="72448"/>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27" name="Rectangle 1526">
              <a:extLst>
                <a:ext uri="{FF2B5EF4-FFF2-40B4-BE49-F238E27FC236}">
                  <a16:creationId xmlns:a16="http://schemas.microsoft.com/office/drawing/2014/main" id="{6CE92F53-ED17-4DF3-AA67-03C58602A2B1}"/>
                </a:ext>
              </a:extLst>
            </p:cNvPr>
            <p:cNvSpPr/>
            <p:nvPr/>
          </p:nvSpPr>
          <p:spPr>
            <a:xfrm>
              <a:off x="4353003" y="2556450"/>
              <a:ext cx="72448" cy="72448"/>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28" name="Rectangle 1527">
              <a:extLst>
                <a:ext uri="{FF2B5EF4-FFF2-40B4-BE49-F238E27FC236}">
                  <a16:creationId xmlns:a16="http://schemas.microsoft.com/office/drawing/2014/main" id="{30677EA0-12C0-4498-867C-90B5F0172096}"/>
                </a:ext>
              </a:extLst>
            </p:cNvPr>
            <p:cNvSpPr/>
            <p:nvPr/>
          </p:nvSpPr>
          <p:spPr>
            <a:xfrm>
              <a:off x="4353003" y="2681741"/>
              <a:ext cx="72448" cy="72448"/>
            </a:xfrm>
            <a:prstGeom prst="rect">
              <a:avLst/>
            </a:pr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sp>
        <p:nvSpPr>
          <p:cNvPr id="1537" name="Equals 1536">
            <a:extLst>
              <a:ext uri="{FF2B5EF4-FFF2-40B4-BE49-F238E27FC236}">
                <a16:creationId xmlns:a16="http://schemas.microsoft.com/office/drawing/2014/main" id="{44A41ECE-4643-4CFC-AC3D-79D51050FF82}"/>
              </a:ext>
            </a:extLst>
          </p:cNvPr>
          <p:cNvSpPr/>
          <p:nvPr/>
        </p:nvSpPr>
        <p:spPr>
          <a:xfrm>
            <a:off x="-2412076" y="3563691"/>
            <a:ext cx="480282" cy="537664"/>
          </a:xfrm>
          <a:prstGeom prst="mathEqual">
            <a:avLst>
              <a:gd name="adj1" fmla="val 9742"/>
              <a:gd name="adj2" fmla="val 1864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002D43"/>
              </a:solidFill>
              <a:latin typeface="Arial"/>
            </a:endParaRPr>
          </a:p>
        </p:txBody>
      </p:sp>
      <p:sp>
        <p:nvSpPr>
          <p:cNvPr id="1540" name="Rectangle 1539">
            <a:extLst>
              <a:ext uri="{FF2B5EF4-FFF2-40B4-BE49-F238E27FC236}">
                <a16:creationId xmlns:a16="http://schemas.microsoft.com/office/drawing/2014/main" id="{DB5A99AD-8E78-43C4-A0DD-C2EB706F6CFD}"/>
              </a:ext>
            </a:extLst>
          </p:cNvPr>
          <p:cNvSpPr/>
          <p:nvPr/>
        </p:nvSpPr>
        <p:spPr>
          <a:xfrm>
            <a:off x="5374209" y="366744"/>
            <a:ext cx="3881982" cy="731597"/>
          </a:xfrm>
          <a:prstGeom prst="rect">
            <a:avLst/>
          </a:prstGeom>
          <a:noFill/>
        </p:spPr>
        <p:txBody>
          <a:bodyPr vert="horz" wrap="square" lIns="182880" tIns="146304" rIns="182880" bIns="146304" rtlCol="0" anchor="t">
            <a:noAutofit/>
          </a:bodyPr>
          <a:lstStyle/>
          <a:p>
            <a:pPr algn="ctr" defTabSz="1097278">
              <a:lnSpc>
                <a:spcPct val="90000"/>
              </a:lnSpc>
              <a:spcBef>
                <a:spcPct val="0"/>
              </a:spcBef>
            </a:pPr>
            <a:r>
              <a:rPr lang="en-US" sz="4800" spc="-120" dirty="0">
                <a:ln w="3175">
                  <a:noFill/>
                </a:ln>
                <a:solidFill>
                  <a:schemeClr val="bg2"/>
                </a:solidFill>
                <a:latin typeface="+mj-lt"/>
                <a:ea typeface="Amazon Ember Light" panose="020B0403020204020204" pitchFamily="34" charset="0"/>
                <a:cs typeface="Amazon Ember Light" panose="020B0403020204020204" pitchFamily="34" charset="0"/>
              </a:rPr>
              <a:t>Optimization</a:t>
            </a:r>
          </a:p>
        </p:txBody>
      </p:sp>
    </p:spTree>
    <p:extLst>
      <p:ext uri="{BB962C8B-B14F-4D97-AF65-F5344CB8AC3E}">
        <p14:creationId xmlns:p14="http://schemas.microsoft.com/office/powerpoint/2010/main" val="2627110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65"/>
                                        </p:tgtEl>
                                        <p:attrNameLst>
                                          <p:attrName>style.visibility</p:attrName>
                                        </p:attrNameLst>
                                      </p:cBhvr>
                                      <p:to>
                                        <p:strVal val="visible"/>
                                      </p:to>
                                    </p:set>
                                    <p:animEffect transition="in" filter="fade">
                                      <p:cBhvr>
                                        <p:cTn id="7" dur="500"/>
                                        <p:tgtEl>
                                          <p:spTgt spid="765"/>
                                        </p:tgtEl>
                                      </p:cBhvr>
                                    </p:animEffect>
                                  </p:childTnLst>
                                </p:cTn>
                              </p:par>
                              <p:par>
                                <p:cTn id="8" presetID="42" presetClass="path" presetSubtype="0" decel="100000" fill="hold" grpId="1" nodeType="withEffect">
                                  <p:stCondLst>
                                    <p:cond delay="0"/>
                                  </p:stCondLst>
                                  <p:childTnLst>
                                    <p:animMotion origin="layout" path="M -2.25694E-6 -3.7037E-7 L 0.03679 -3.7037E-7 " pathEditMode="relative" rAng="0" ptsTypes="AA">
                                      <p:cBhvr>
                                        <p:cTn id="9" dur="500" spd="-100000" fill="hold"/>
                                        <p:tgtEl>
                                          <p:spTgt spid="765"/>
                                        </p:tgtEl>
                                        <p:attrNameLst>
                                          <p:attrName>ppt_x</p:attrName>
                                          <p:attrName>ppt_y</p:attrName>
                                        </p:attrNameLst>
                                      </p:cBhvr>
                                      <p:rCtr x="1834"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0"/>
                                  </p:stCondLst>
                                  <p:childTnLst>
                                    <p:animMotion origin="layout" path="M -2.22222E-6 -1.11111E-6 L 0.03681 -1.11111E-6 " pathEditMode="relative" rAng="0" ptsTypes="AA">
                                      <p:cBhvr>
                                        <p:cTn id="14" dur="500" spd="-100000" fill="hold"/>
                                        <p:tgtEl>
                                          <p:spTgt spid="11"/>
                                        </p:tgtEl>
                                        <p:attrNameLst>
                                          <p:attrName>ppt_x</p:attrName>
                                          <p:attrName>ppt_y</p:attrName>
                                        </p:attrNameLst>
                                      </p:cBhvr>
                                      <p:rCtr x="1840" y="0"/>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66"/>
                                        </p:tgtEl>
                                        <p:attrNameLst>
                                          <p:attrName>style.visibility</p:attrName>
                                        </p:attrNameLst>
                                      </p:cBhvr>
                                      <p:to>
                                        <p:strVal val="visible"/>
                                      </p:to>
                                    </p:set>
                                    <p:animEffect transition="in" filter="fade">
                                      <p:cBhvr>
                                        <p:cTn id="23" dur="500"/>
                                        <p:tgtEl>
                                          <p:spTgt spid="766"/>
                                        </p:tgtEl>
                                      </p:cBhvr>
                                    </p:animEffect>
                                  </p:childTnLst>
                                </p:cTn>
                              </p:par>
                              <p:par>
                                <p:cTn id="24" presetID="42" presetClass="path" presetSubtype="0" decel="100000" fill="hold" grpId="1" nodeType="withEffect">
                                  <p:stCondLst>
                                    <p:cond delay="0"/>
                                  </p:stCondLst>
                                  <p:childTnLst>
                                    <p:animMotion origin="layout" path="M 4.44444E-6 4.93827E-7 L 0.0368 4.93827E-7 " pathEditMode="relative" rAng="0" ptsTypes="AA">
                                      <p:cBhvr>
                                        <p:cTn id="25" dur="500" spd="-100000" fill="hold"/>
                                        <p:tgtEl>
                                          <p:spTgt spid="766"/>
                                        </p:tgtEl>
                                        <p:attrNameLst>
                                          <p:attrName>ppt_x</p:attrName>
                                          <p:attrName>ppt_y</p:attrName>
                                        </p:attrNameLst>
                                      </p:cBhvr>
                                      <p:rCtr x="1840" y="0"/>
                                    </p:animMotion>
                                  </p:childTnLst>
                                </p:cTn>
                              </p:par>
                            </p:childTnLst>
                          </p:cTn>
                        </p:par>
                        <p:par>
                          <p:cTn id="26" fill="hold">
                            <p:stCondLst>
                              <p:cond delay="500"/>
                            </p:stCondLst>
                            <p:childTnLst>
                              <p:par>
                                <p:cTn id="27" presetID="10" presetClass="exit" presetSubtype="0" fill="hold" nodeType="afterEffect">
                                  <p:stCondLst>
                                    <p:cond delay="0"/>
                                  </p:stCondLst>
                                  <p:childTnLst>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par>
                                <p:cTn id="30" presetID="22" presetClass="entr" presetSubtype="4"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69"/>
                                        </p:tgtEl>
                                        <p:attrNameLst>
                                          <p:attrName>style.visibility</p:attrName>
                                        </p:attrNameLst>
                                      </p:cBhvr>
                                      <p:to>
                                        <p:strVal val="visible"/>
                                      </p:to>
                                    </p:set>
                                    <p:animEffect transition="in" filter="fade">
                                      <p:cBhvr>
                                        <p:cTn id="37" dur="500"/>
                                        <p:tgtEl>
                                          <p:spTgt spid="869"/>
                                        </p:tgtEl>
                                      </p:cBhvr>
                                    </p:animEffect>
                                  </p:childTnLst>
                                </p:cTn>
                              </p:par>
                              <p:par>
                                <p:cTn id="38" presetID="42" presetClass="path" presetSubtype="0" decel="100000" fill="hold" grpId="1" nodeType="withEffect">
                                  <p:stCondLst>
                                    <p:cond delay="0"/>
                                  </p:stCondLst>
                                  <p:childTnLst>
                                    <p:animMotion origin="layout" path="M -3.81944E-6 -3.2716E-6 L 0.03679 -3.2716E-6 " pathEditMode="relative" rAng="0" ptsTypes="AA">
                                      <p:cBhvr>
                                        <p:cTn id="39" dur="500" spd="-100000" fill="hold"/>
                                        <p:tgtEl>
                                          <p:spTgt spid="869"/>
                                        </p:tgtEl>
                                        <p:attrNameLst>
                                          <p:attrName>ppt_x</p:attrName>
                                          <p:attrName>ppt_y</p:attrName>
                                        </p:attrNameLst>
                                      </p:cBhvr>
                                      <p:rCtr x="1834" y="0"/>
                                    </p:animMotion>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783"/>
                                        </p:tgtEl>
                                        <p:attrNameLst>
                                          <p:attrName>style.visibility</p:attrName>
                                        </p:attrNameLst>
                                      </p:cBhvr>
                                      <p:to>
                                        <p:strVal val="visible"/>
                                      </p:to>
                                    </p:set>
                                    <p:animEffect transition="in" filter="fade">
                                      <p:cBhvr>
                                        <p:cTn id="43" dur="500"/>
                                        <p:tgtEl>
                                          <p:spTgt spid="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 grpId="0"/>
      <p:bldP spid="765" grpId="1"/>
      <p:bldP spid="766" grpId="0"/>
      <p:bldP spid="766" grpId="1"/>
      <p:bldP spid="869" grpId="0"/>
      <p:bldP spid="869" grpId="1"/>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3CFBCF04-3EC5-40AE-A536-F99DB1BDB01E}"/>
              </a:ext>
            </a:extLst>
          </p:cNvPr>
          <p:cNvCxnSpPr>
            <a:cxnSpLocks/>
          </p:cNvCxnSpPr>
          <p:nvPr/>
        </p:nvCxnSpPr>
        <p:spPr>
          <a:xfrm>
            <a:off x="877138" y="3517470"/>
            <a:ext cx="12891315" cy="0"/>
          </a:xfrm>
          <a:prstGeom prst="line">
            <a:avLst/>
          </a:prstGeom>
          <a:ln w="19050">
            <a:solidFill>
              <a:schemeClr val="tx2">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8089158-4977-4668-A669-3648675483AF}"/>
              </a:ext>
            </a:extLst>
          </p:cNvPr>
          <p:cNvCxnSpPr>
            <a:cxnSpLocks/>
          </p:cNvCxnSpPr>
          <p:nvPr/>
        </p:nvCxnSpPr>
        <p:spPr>
          <a:xfrm>
            <a:off x="877138" y="5000457"/>
            <a:ext cx="12891315" cy="0"/>
          </a:xfrm>
          <a:prstGeom prst="line">
            <a:avLst/>
          </a:prstGeom>
          <a:ln w="19050">
            <a:solidFill>
              <a:schemeClr val="tx2">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6655272-3922-4733-974B-7C70A2C60013}"/>
              </a:ext>
            </a:extLst>
          </p:cNvPr>
          <p:cNvCxnSpPr>
            <a:cxnSpLocks/>
          </p:cNvCxnSpPr>
          <p:nvPr/>
        </p:nvCxnSpPr>
        <p:spPr>
          <a:xfrm>
            <a:off x="877138" y="6117457"/>
            <a:ext cx="12891315" cy="0"/>
          </a:xfrm>
          <a:prstGeom prst="line">
            <a:avLst/>
          </a:prstGeom>
          <a:ln w="19050">
            <a:solidFill>
              <a:schemeClr val="tx2">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7" name="Text Placeholder 6">
            <a:extLst>
              <a:ext uri="{FF2B5EF4-FFF2-40B4-BE49-F238E27FC236}">
                <a16:creationId xmlns:a16="http://schemas.microsoft.com/office/drawing/2014/main" id="{D4B06136-7B04-4E87-BC27-226F672114D4}"/>
              </a:ext>
            </a:extLst>
          </p:cNvPr>
          <p:cNvSpPr>
            <a:spLocks noGrp="1"/>
          </p:cNvSpPr>
          <p:nvPr>
            <p:ph type="body" sz="quarter" idx="4294967295"/>
          </p:nvPr>
        </p:nvSpPr>
        <p:spPr>
          <a:xfrm>
            <a:off x="538156" y="2101819"/>
            <a:ext cx="6238876" cy="5056577"/>
          </a:xfrm>
        </p:spPr>
        <p:txBody>
          <a:bodyPr/>
          <a:lstStyle/>
          <a:p>
            <a:pPr algn="ctr">
              <a:spcBef>
                <a:spcPts val="2880"/>
              </a:spcBef>
            </a:pPr>
            <a:r>
              <a:rPr lang="en-US" sz="2700" dirty="0">
                <a:solidFill>
                  <a:schemeClr val="tx1"/>
                </a:solidFill>
                <a:latin typeface="+mn-lt"/>
              </a:rPr>
              <a:t>Full custom design</a:t>
            </a:r>
          </a:p>
          <a:p>
            <a:pPr algn="ctr">
              <a:spcBef>
                <a:spcPts val="2880"/>
              </a:spcBef>
            </a:pPr>
            <a:r>
              <a:rPr lang="en-US" sz="2700" dirty="0">
                <a:solidFill>
                  <a:schemeClr val="tx1"/>
                </a:solidFill>
                <a:latin typeface="+mn-lt"/>
              </a:rPr>
              <a:t>Months of work</a:t>
            </a:r>
          </a:p>
          <a:p>
            <a:pPr algn="ctr">
              <a:spcBef>
                <a:spcPts val="2880"/>
              </a:spcBef>
            </a:pPr>
            <a:r>
              <a:rPr lang="en-US" sz="2700" dirty="0">
                <a:solidFill>
                  <a:schemeClr val="tx1"/>
                </a:solidFill>
                <a:latin typeface="+mn-lt"/>
              </a:rPr>
              <a:t>Custom components may</a:t>
            </a:r>
            <a:br>
              <a:rPr lang="en-US" sz="2700" dirty="0">
                <a:solidFill>
                  <a:schemeClr val="tx1"/>
                </a:solidFill>
                <a:latin typeface="+mn-lt"/>
              </a:rPr>
            </a:br>
            <a:r>
              <a:rPr lang="en-US" sz="2700" dirty="0">
                <a:solidFill>
                  <a:schemeClr val="tx1"/>
                </a:solidFill>
                <a:latin typeface="+mn-lt"/>
              </a:rPr>
              <a:t>be fragile and need to be</a:t>
            </a:r>
            <a:br>
              <a:rPr lang="en-US" sz="2700" dirty="0">
                <a:solidFill>
                  <a:schemeClr val="tx1"/>
                </a:solidFill>
                <a:latin typeface="+mn-lt"/>
              </a:rPr>
            </a:br>
            <a:r>
              <a:rPr lang="en-US" sz="2700" dirty="0">
                <a:solidFill>
                  <a:schemeClr val="tx1"/>
                </a:solidFill>
                <a:latin typeface="+mn-lt"/>
              </a:rPr>
              <a:t>debugged and integrated</a:t>
            </a:r>
          </a:p>
          <a:p>
            <a:pPr algn="ctr">
              <a:lnSpc>
                <a:spcPct val="150000"/>
              </a:lnSpc>
              <a:spcBef>
                <a:spcPts val="3360"/>
              </a:spcBef>
            </a:pPr>
            <a:r>
              <a:rPr lang="en-US" sz="2700" dirty="0">
                <a:solidFill>
                  <a:schemeClr val="tx1"/>
                </a:solidFill>
                <a:latin typeface="+mn-lt"/>
              </a:rPr>
              <a:t>Too many detailed choices</a:t>
            </a:r>
          </a:p>
          <a:p>
            <a:pPr algn="ctr">
              <a:lnSpc>
                <a:spcPct val="200000"/>
              </a:lnSpc>
              <a:spcBef>
                <a:spcPts val="2880"/>
              </a:spcBef>
            </a:pPr>
            <a:r>
              <a:rPr lang="en-US" sz="2700" dirty="0">
                <a:solidFill>
                  <a:schemeClr val="tx1"/>
                </a:solidFill>
                <a:latin typeface="+mn-lt"/>
              </a:rPr>
              <a:t>Long decision cycles</a:t>
            </a:r>
          </a:p>
        </p:txBody>
      </p:sp>
      <p:sp>
        <p:nvSpPr>
          <p:cNvPr id="2" name="Title 1">
            <a:extLst>
              <a:ext uri="{FF2B5EF4-FFF2-40B4-BE49-F238E27FC236}">
                <a16:creationId xmlns:a16="http://schemas.microsoft.com/office/drawing/2014/main" id="{0BAEFE3E-4DA2-468A-9F49-69A9C8A50B97}"/>
              </a:ext>
            </a:extLst>
          </p:cNvPr>
          <p:cNvSpPr>
            <a:spLocks noGrp="1"/>
          </p:cNvSpPr>
          <p:nvPr>
            <p:ph type="title" idx="4294967295"/>
          </p:nvPr>
        </p:nvSpPr>
        <p:spPr>
          <a:xfrm>
            <a:off x="538162" y="1011207"/>
            <a:ext cx="6238876" cy="873125"/>
          </a:xfrm>
        </p:spPr>
        <p:txBody>
          <a:bodyPr/>
          <a:lstStyle/>
          <a:p>
            <a:pPr algn="ctr"/>
            <a:r>
              <a:rPr lang="en-US" dirty="0">
                <a:solidFill>
                  <a:schemeClr val="tx1"/>
                </a:solidFill>
              </a:rPr>
              <a:t>Traditional</a:t>
            </a:r>
          </a:p>
        </p:txBody>
      </p:sp>
      <p:sp>
        <p:nvSpPr>
          <p:cNvPr id="8" name="Text Placeholder 7">
            <a:extLst>
              <a:ext uri="{FF2B5EF4-FFF2-40B4-BE49-F238E27FC236}">
                <a16:creationId xmlns:a16="http://schemas.microsoft.com/office/drawing/2014/main" id="{5FC75A53-32FA-451E-B00F-DB34160B1EA7}"/>
              </a:ext>
            </a:extLst>
          </p:cNvPr>
          <p:cNvSpPr>
            <a:spLocks noGrp="1"/>
          </p:cNvSpPr>
          <p:nvPr>
            <p:ph type="body" sz="quarter" idx="4294967295"/>
          </p:nvPr>
        </p:nvSpPr>
        <p:spPr>
          <a:xfrm>
            <a:off x="7848600" y="2101819"/>
            <a:ext cx="6238871" cy="5148589"/>
          </a:xfrm>
        </p:spPr>
        <p:txBody>
          <a:bodyPr/>
          <a:lstStyle/>
          <a:p>
            <a:pPr algn="ctr">
              <a:spcBef>
                <a:spcPts val="2880"/>
              </a:spcBef>
            </a:pPr>
            <a:r>
              <a:rPr lang="en-US" sz="2700" dirty="0">
                <a:solidFill>
                  <a:schemeClr val="tx1"/>
                </a:solidFill>
                <a:latin typeface="+mn-lt"/>
              </a:rPr>
              <a:t>Building-bricks assembly</a:t>
            </a:r>
          </a:p>
          <a:p>
            <a:pPr algn="ctr">
              <a:spcBef>
                <a:spcPts val="2880"/>
              </a:spcBef>
            </a:pPr>
            <a:r>
              <a:rPr lang="en-US" sz="2700" dirty="0">
                <a:solidFill>
                  <a:schemeClr val="tx1"/>
                </a:solidFill>
                <a:latin typeface="+mn-lt"/>
              </a:rPr>
              <a:t>Hours of work</a:t>
            </a:r>
          </a:p>
          <a:p>
            <a:pPr algn="ctr">
              <a:spcBef>
                <a:spcPts val="2880"/>
              </a:spcBef>
            </a:pPr>
            <a:r>
              <a:rPr lang="en-US" sz="2700" dirty="0">
                <a:solidFill>
                  <a:schemeClr val="tx1"/>
                </a:solidFill>
                <a:latin typeface="+mn-lt"/>
              </a:rPr>
              <a:t>Standard reliable components </a:t>
            </a:r>
            <a:br>
              <a:rPr lang="en-US" sz="2700" dirty="0">
                <a:solidFill>
                  <a:schemeClr val="tx1"/>
                </a:solidFill>
                <a:latin typeface="+mn-lt"/>
              </a:rPr>
            </a:br>
            <a:r>
              <a:rPr lang="en-US" sz="2700" dirty="0">
                <a:solidFill>
                  <a:schemeClr val="tx1"/>
                </a:solidFill>
                <a:latin typeface="+mn-lt"/>
              </a:rPr>
              <a:t>scale and are well understood </a:t>
            </a:r>
            <a:br>
              <a:rPr lang="en-US" sz="2700" dirty="0">
                <a:solidFill>
                  <a:schemeClr val="tx1"/>
                </a:solidFill>
                <a:latin typeface="+mn-lt"/>
              </a:rPr>
            </a:br>
            <a:r>
              <a:rPr lang="en-US" sz="2700" dirty="0">
                <a:solidFill>
                  <a:schemeClr val="tx1"/>
                </a:solidFill>
                <a:latin typeface="+mn-lt"/>
              </a:rPr>
              <a:t>and interoperable</a:t>
            </a:r>
          </a:p>
          <a:p>
            <a:pPr algn="ctr">
              <a:spcBef>
                <a:spcPts val="2880"/>
              </a:spcBef>
            </a:pPr>
            <a:r>
              <a:rPr lang="en-US" sz="2700" dirty="0">
                <a:solidFill>
                  <a:schemeClr val="tx1"/>
                </a:solidFill>
                <a:latin typeface="+mn-lt"/>
              </a:rPr>
              <a:t>Need to adjust requirements</a:t>
            </a:r>
            <a:br>
              <a:rPr lang="en-US" sz="2700" dirty="0">
                <a:solidFill>
                  <a:schemeClr val="tx1"/>
                </a:solidFill>
                <a:latin typeface="+mn-lt"/>
              </a:rPr>
            </a:br>
            <a:r>
              <a:rPr lang="en-US" sz="2700" dirty="0">
                <a:solidFill>
                  <a:schemeClr val="tx1"/>
                </a:solidFill>
                <a:latin typeface="+mn-lt"/>
              </a:rPr>
              <a:t>to fit the patterns available</a:t>
            </a:r>
          </a:p>
          <a:p>
            <a:pPr algn="ctr">
              <a:spcBef>
                <a:spcPts val="2880"/>
              </a:spcBef>
            </a:pPr>
            <a:r>
              <a:rPr lang="en-US" sz="2700" dirty="0">
                <a:solidFill>
                  <a:schemeClr val="tx1"/>
                </a:solidFill>
                <a:latin typeface="+mn-lt"/>
              </a:rPr>
              <a:t>Constraints tend to reduce debate </a:t>
            </a:r>
            <a:br>
              <a:rPr lang="en-US" sz="2700" dirty="0">
                <a:solidFill>
                  <a:schemeClr val="tx1"/>
                </a:solidFill>
                <a:latin typeface="+mn-lt"/>
              </a:rPr>
            </a:br>
            <a:r>
              <a:rPr lang="en-US" sz="2700" dirty="0">
                <a:solidFill>
                  <a:schemeClr val="tx1"/>
                </a:solidFill>
                <a:latin typeface="+mn-lt"/>
              </a:rPr>
              <a:t>and speed up decisions</a:t>
            </a:r>
          </a:p>
        </p:txBody>
      </p:sp>
      <p:cxnSp>
        <p:nvCxnSpPr>
          <p:cNvPr id="18" name="Straight Connector 17">
            <a:extLst>
              <a:ext uri="{FF2B5EF4-FFF2-40B4-BE49-F238E27FC236}">
                <a16:creationId xmlns:a16="http://schemas.microsoft.com/office/drawing/2014/main" id="{FA214E99-30F8-4754-A6C4-5D1944C9D8C7}"/>
              </a:ext>
            </a:extLst>
          </p:cNvPr>
          <p:cNvCxnSpPr>
            <a:cxnSpLocks/>
          </p:cNvCxnSpPr>
          <p:nvPr/>
        </p:nvCxnSpPr>
        <p:spPr>
          <a:xfrm>
            <a:off x="877138" y="2794366"/>
            <a:ext cx="12891315" cy="0"/>
          </a:xfrm>
          <a:prstGeom prst="line">
            <a:avLst/>
          </a:prstGeom>
          <a:ln w="19050">
            <a:solidFill>
              <a:schemeClr val="tx2">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AF6C5C09-549E-4C5F-8200-501095522D0C}"/>
              </a:ext>
            </a:extLst>
          </p:cNvPr>
          <p:cNvSpPr txBox="1">
            <a:spLocks/>
          </p:cNvSpPr>
          <p:nvPr/>
        </p:nvSpPr>
        <p:spPr>
          <a:xfrm>
            <a:off x="7853362" y="1011207"/>
            <a:ext cx="6238875" cy="873186"/>
          </a:xfrm>
          <a:prstGeom prst="rect">
            <a:avLst/>
          </a:prstGeom>
        </p:spPr>
        <p:txBody>
          <a:bodyPr vert="horz" lIns="146304" tIns="73152" rIns="146304" bIns="73152" rtlCol="0" anchor="t">
            <a:noAutofit/>
          </a:bodyPr>
          <a:lstStyle>
            <a:lvl1pPr algn="l" defTabSz="457200" rtl="0" eaLnBrk="1" latinLnBrk="0" hangingPunct="1">
              <a:spcBef>
                <a:spcPct val="0"/>
              </a:spcBef>
              <a:buNone/>
              <a:defRPr sz="2400" b="1" i="0" kern="1200">
                <a:solidFill>
                  <a:srgbClr val="414042"/>
                </a:solidFill>
                <a:latin typeface="Amazon Ember Regular" charset="0"/>
                <a:ea typeface="+mj-ea"/>
                <a:cs typeface="Amazon Ember Regular" charset="0"/>
              </a:defRPr>
            </a:lvl1pPr>
          </a:lstStyle>
          <a:p>
            <a:pPr algn="ctr" defTabSz="731520">
              <a:defRPr/>
            </a:pPr>
            <a:r>
              <a:rPr lang="en-US" sz="4800" b="0" spc="-120" dirty="0">
                <a:ln w="3175">
                  <a:noFill/>
                </a:ln>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Rapid development</a:t>
            </a:r>
          </a:p>
        </p:txBody>
      </p:sp>
      <p:cxnSp>
        <p:nvCxnSpPr>
          <p:cNvPr id="12" name="Straight Connector 11">
            <a:extLst>
              <a:ext uri="{FF2B5EF4-FFF2-40B4-BE49-F238E27FC236}">
                <a16:creationId xmlns:a16="http://schemas.microsoft.com/office/drawing/2014/main" id="{E3F40BF7-61C9-474E-8935-534437C9F266}"/>
              </a:ext>
            </a:extLst>
          </p:cNvPr>
          <p:cNvCxnSpPr>
            <a:cxnSpLocks/>
          </p:cNvCxnSpPr>
          <p:nvPr/>
        </p:nvCxnSpPr>
        <p:spPr>
          <a:xfrm>
            <a:off x="869543" y="1884174"/>
            <a:ext cx="12891315" cy="0"/>
          </a:xfrm>
          <a:prstGeom prst="line">
            <a:avLst/>
          </a:prstGeom>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4F58648-9692-4CCC-89E6-726BF4D8FBD7}"/>
              </a:ext>
            </a:extLst>
          </p:cNvPr>
          <p:cNvCxnSpPr>
            <a:cxnSpLocks/>
          </p:cNvCxnSpPr>
          <p:nvPr/>
        </p:nvCxnSpPr>
        <p:spPr>
          <a:xfrm>
            <a:off x="7315200" y="1084961"/>
            <a:ext cx="0" cy="6106949"/>
          </a:xfrm>
          <a:prstGeom prst="line">
            <a:avLst/>
          </a:prstGeom>
          <a:ln w="1905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6058760"/>
      </p:ext>
    </p:extLst>
  </p:cSld>
  <p:clrMapOvr>
    <a:masterClrMapping/>
  </p:clrMapOvr>
  <p:transition spd="slow">
    <p:wipe dir="u"/>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4B06136-7B04-4E87-BC27-226F672114D4}"/>
              </a:ext>
            </a:extLst>
          </p:cNvPr>
          <p:cNvSpPr>
            <a:spLocks noGrp="1"/>
          </p:cNvSpPr>
          <p:nvPr>
            <p:ph type="body" sz="quarter" idx="4294967295"/>
          </p:nvPr>
        </p:nvSpPr>
        <p:spPr>
          <a:xfrm>
            <a:off x="538162" y="2101819"/>
            <a:ext cx="6238876" cy="5088060"/>
          </a:xfrm>
        </p:spPr>
        <p:txBody>
          <a:bodyPr/>
          <a:lstStyle/>
          <a:p>
            <a:pPr algn="ctr">
              <a:spcBef>
                <a:spcPts val="3840"/>
              </a:spcBef>
            </a:pPr>
            <a:r>
              <a:rPr lang="en-US" sz="2700" dirty="0">
                <a:solidFill>
                  <a:schemeClr val="tx1"/>
                </a:solidFill>
                <a:latin typeface="+mn-lt"/>
              </a:rPr>
              <a:t>Custom code and services</a:t>
            </a:r>
          </a:p>
          <a:p>
            <a:pPr algn="ctr">
              <a:spcBef>
                <a:spcPts val="3840"/>
              </a:spcBef>
            </a:pPr>
            <a:r>
              <a:rPr lang="en-US" sz="2700" dirty="0">
                <a:solidFill>
                  <a:schemeClr val="tx1"/>
                </a:solidFill>
                <a:latin typeface="+mn-lt"/>
              </a:rPr>
              <a:t>Lots of choices of frameworks </a:t>
            </a:r>
            <a:br>
              <a:rPr lang="en-US" sz="2700" dirty="0">
                <a:solidFill>
                  <a:schemeClr val="tx1"/>
                </a:solidFill>
                <a:latin typeface="+mn-lt"/>
              </a:rPr>
            </a:br>
            <a:r>
              <a:rPr lang="en-US" sz="2700" dirty="0">
                <a:solidFill>
                  <a:schemeClr val="tx1"/>
                </a:solidFill>
                <a:latin typeface="+mn-lt"/>
              </a:rPr>
              <a:t>and API mechanisms</a:t>
            </a:r>
          </a:p>
          <a:p>
            <a:pPr algn="ctr">
              <a:spcBef>
                <a:spcPts val="3840"/>
              </a:spcBef>
            </a:pPr>
            <a:r>
              <a:rPr lang="en-US" sz="2700" dirty="0">
                <a:solidFill>
                  <a:schemeClr val="tx1"/>
                </a:solidFill>
                <a:latin typeface="+mn-lt"/>
              </a:rPr>
              <a:t>Where needed, optimize serverless applications by also building services using containers to solve for</a:t>
            </a:r>
          </a:p>
          <a:p>
            <a:pPr marL="1648461" lvl="1" indent="-271781">
              <a:spcBef>
                <a:spcPts val="1200"/>
              </a:spcBef>
              <a:buFont typeface="Arial" panose="020B0604020202020204" pitchFamily="34" charset="0"/>
              <a:buChar char="•"/>
            </a:pPr>
            <a:r>
              <a:rPr lang="en-US" dirty="0">
                <a:solidFill>
                  <a:schemeClr val="tx1"/>
                </a:solidFill>
                <a:latin typeface="+mn-lt"/>
              </a:rPr>
              <a:t>Lower startup latency</a:t>
            </a:r>
          </a:p>
          <a:p>
            <a:pPr marL="1648461" lvl="1" indent="-271781">
              <a:spcBef>
                <a:spcPts val="1200"/>
              </a:spcBef>
              <a:buFont typeface="Arial" panose="020B0604020202020204" pitchFamily="34" charset="0"/>
              <a:buChar char="•"/>
            </a:pPr>
            <a:r>
              <a:rPr lang="en-US" dirty="0">
                <a:solidFill>
                  <a:schemeClr val="tx1"/>
                </a:solidFill>
                <a:latin typeface="+mn-lt"/>
              </a:rPr>
              <a:t>Long-running compute jobs</a:t>
            </a:r>
          </a:p>
          <a:p>
            <a:pPr marL="1648461" lvl="1" indent="-271781">
              <a:spcBef>
                <a:spcPts val="1200"/>
              </a:spcBef>
              <a:buFont typeface="Arial" panose="020B0604020202020204" pitchFamily="34" charset="0"/>
              <a:buChar char="•"/>
            </a:pPr>
            <a:r>
              <a:rPr lang="en-US" dirty="0">
                <a:solidFill>
                  <a:schemeClr val="tx1"/>
                </a:solidFill>
                <a:latin typeface="+mn-lt"/>
              </a:rPr>
              <a:t>Predictable high traffic</a:t>
            </a:r>
          </a:p>
        </p:txBody>
      </p:sp>
      <p:sp>
        <p:nvSpPr>
          <p:cNvPr id="8" name="Text Placeholder 7">
            <a:extLst>
              <a:ext uri="{FF2B5EF4-FFF2-40B4-BE49-F238E27FC236}">
                <a16:creationId xmlns:a16="http://schemas.microsoft.com/office/drawing/2014/main" id="{5FC75A53-32FA-451E-B00F-DB34160B1EA7}"/>
              </a:ext>
            </a:extLst>
          </p:cNvPr>
          <p:cNvSpPr>
            <a:spLocks noGrp="1"/>
          </p:cNvSpPr>
          <p:nvPr>
            <p:ph type="body" sz="quarter" idx="4294967295"/>
          </p:nvPr>
        </p:nvSpPr>
        <p:spPr>
          <a:xfrm>
            <a:off x="7848600" y="2101819"/>
            <a:ext cx="6309360" cy="5285037"/>
          </a:xfrm>
        </p:spPr>
        <p:txBody>
          <a:bodyPr/>
          <a:lstStyle/>
          <a:p>
            <a:pPr algn="ctr">
              <a:spcBef>
                <a:spcPts val="3840"/>
              </a:spcBef>
            </a:pPr>
            <a:r>
              <a:rPr lang="en-US" sz="2700" dirty="0">
                <a:solidFill>
                  <a:schemeClr val="tx1"/>
                </a:solidFill>
                <a:latin typeface="+mn-lt"/>
              </a:rPr>
              <a:t>Serverless events and functions</a:t>
            </a:r>
          </a:p>
          <a:p>
            <a:pPr algn="ctr">
              <a:spcBef>
                <a:spcPts val="5280"/>
              </a:spcBef>
            </a:pPr>
            <a:r>
              <a:rPr lang="en-US" sz="2700" dirty="0">
                <a:solidFill>
                  <a:schemeClr val="tx1"/>
                </a:solidFill>
                <a:latin typeface="+mn-lt"/>
              </a:rPr>
              <a:t>Standardized choices</a:t>
            </a:r>
          </a:p>
          <a:p>
            <a:pPr algn="ctr">
              <a:spcBef>
                <a:spcPts val="5440"/>
              </a:spcBef>
            </a:pPr>
            <a:r>
              <a:rPr lang="en-US" sz="2700" dirty="0">
                <a:solidFill>
                  <a:schemeClr val="tx1"/>
                </a:solidFill>
                <a:latin typeface="+mn-lt"/>
              </a:rPr>
              <a:t>Combine these building blocks</a:t>
            </a:r>
          </a:p>
          <a:p>
            <a:pPr marL="2194560">
              <a:spcBef>
                <a:spcPts val="1280"/>
              </a:spcBef>
            </a:pPr>
            <a:r>
              <a:rPr lang="en-US" sz="2400" dirty="0">
                <a:solidFill>
                  <a:schemeClr val="tx1"/>
                </a:solidFill>
                <a:latin typeface="+mn-lt"/>
              </a:rPr>
              <a:t>AWS Lambda</a:t>
            </a:r>
          </a:p>
          <a:p>
            <a:pPr marL="2194560">
              <a:spcBef>
                <a:spcPts val="1280"/>
              </a:spcBef>
            </a:pPr>
            <a:r>
              <a:rPr lang="en-US" sz="2400" dirty="0">
                <a:solidFill>
                  <a:schemeClr val="tx1"/>
                </a:solidFill>
                <a:latin typeface="+mn-lt"/>
              </a:rPr>
              <a:t>Amazon API Gateway</a:t>
            </a:r>
          </a:p>
          <a:p>
            <a:pPr marL="2194560">
              <a:spcBef>
                <a:spcPts val="1280"/>
              </a:spcBef>
            </a:pPr>
            <a:r>
              <a:rPr lang="en-US" sz="2400" dirty="0">
                <a:solidFill>
                  <a:schemeClr val="tx1"/>
                </a:solidFill>
                <a:latin typeface="+mn-lt"/>
              </a:rPr>
              <a:t>Amazon SNS, Amazon SQS</a:t>
            </a:r>
          </a:p>
          <a:p>
            <a:pPr marL="2194560">
              <a:spcBef>
                <a:spcPts val="1280"/>
              </a:spcBef>
            </a:pPr>
            <a:r>
              <a:rPr lang="en-US" sz="2400" dirty="0">
                <a:solidFill>
                  <a:schemeClr val="tx1"/>
                </a:solidFill>
                <a:latin typeface="+mn-lt"/>
              </a:rPr>
              <a:t>Amazon DynamoDB</a:t>
            </a:r>
          </a:p>
          <a:p>
            <a:pPr marL="2194560">
              <a:spcBef>
                <a:spcPts val="1280"/>
              </a:spcBef>
            </a:pPr>
            <a:r>
              <a:rPr lang="en-US" sz="2400" dirty="0">
                <a:solidFill>
                  <a:schemeClr val="tx1"/>
                </a:solidFill>
                <a:latin typeface="+mn-lt"/>
              </a:rPr>
              <a:t>AWS Step Functions</a:t>
            </a:r>
          </a:p>
        </p:txBody>
      </p:sp>
      <p:sp>
        <p:nvSpPr>
          <p:cNvPr id="2" name="Title 1">
            <a:extLst>
              <a:ext uri="{FF2B5EF4-FFF2-40B4-BE49-F238E27FC236}">
                <a16:creationId xmlns:a16="http://schemas.microsoft.com/office/drawing/2014/main" id="{0BAEFE3E-4DA2-468A-9F49-69A9C8A50B97}"/>
              </a:ext>
            </a:extLst>
          </p:cNvPr>
          <p:cNvSpPr>
            <a:spLocks noGrp="1"/>
          </p:cNvSpPr>
          <p:nvPr>
            <p:ph type="title" idx="4294967295"/>
          </p:nvPr>
        </p:nvSpPr>
        <p:spPr>
          <a:xfrm>
            <a:off x="538162" y="1011207"/>
            <a:ext cx="6238876" cy="873125"/>
          </a:xfrm>
        </p:spPr>
        <p:txBody>
          <a:bodyPr/>
          <a:lstStyle/>
          <a:p>
            <a:pPr algn="ctr"/>
            <a:r>
              <a:rPr lang="en-US" dirty="0">
                <a:solidFill>
                  <a:schemeClr val="tx1"/>
                </a:solidFill>
              </a:rPr>
              <a:t>Containers</a:t>
            </a:r>
          </a:p>
        </p:txBody>
      </p:sp>
      <p:cxnSp>
        <p:nvCxnSpPr>
          <p:cNvPr id="18" name="Straight Connector 17">
            <a:extLst>
              <a:ext uri="{FF2B5EF4-FFF2-40B4-BE49-F238E27FC236}">
                <a16:creationId xmlns:a16="http://schemas.microsoft.com/office/drawing/2014/main" id="{FA214E99-30F8-4754-A6C4-5D1944C9D8C7}"/>
              </a:ext>
            </a:extLst>
          </p:cNvPr>
          <p:cNvCxnSpPr>
            <a:cxnSpLocks/>
          </p:cNvCxnSpPr>
          <p:nvPr/>
        </p:nvCxnSpPr>
        <p:spPr>
          <a:xfrm>
            <a:off x="877138" y="2847760"/>
            <a:ext cx="12891315" cy="0"/>
          </a:xfrm>
          <a:prstGeom prst="line">
            <a:avLst/>
          </a:prstGeom>
          <a:ln w="19050">
            <a:solidFill>
              <a:schemeClr val="tx2">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CFBCF04-3EC5-40AE-A536-F99DB1BDB01E}"/>
              </a:ext>
            </a:extLst>
          </p:cNvPr>
          <p:cNvCxnSpPr>
            <a:cxnSpLocks/>
          </p:cNvCxnSpPr>
          <p:nvPr/>
        </p:nvCxnSpPr>
        <p:spPr>
          <a:xfrm>
            <a:off x="877138" y="4060466"/>
            <a:ext cx="12891315" cy="0"/>
          </a:xfrm>
          <a:prstGeom prst="line">
            <a:avLst/>
          </a:prstGeom>
          <a:ln w="19050">
            <a:solidFill>
              <a:schemeClr val="tx2">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AF6C5C09-549E-4C5F-8200-501095522D0C}"/>
              </a:ext>
            </a:extLst>
          </p:cNvPr>
          <p:cNvSpPr txBox="1">
            <a:spLocks/>
          </p:cNvSpPr>
          <p:nvPr/>
        </p:nvSpPr>
        <p:spPr>
          <a:xfrm>
            <a:off x="7848600" y="1011207"/>
            <a:ext cx="6238873" cy="873186"/>
          </a:xfrm>
          <a:prstGeom prst="rect">
            <a:avLst/>
          </a:prstGeom>
        </p:spPr>
        <p:txBody>
          <a:bodyPr vert="horz" lIns="146304" tIns="73152" rIns="146304" bIns="73152" rtlCol="0" anchor="t">
            <a:noAutofit/>
          </a:bodyPr>
          <a:lstStyle>
            <a:lvl1pPr algn="l" defTabSz="457200" rtl="0" eaLnBrk="1" latinLnBrk="0" hangingPunct="1">
              <a:spcBef>
                <a:spcPct val="0"/>
              </a:spcBef>
              <a:buNone/>
              <a:defRPr sz="2400" b="1" i="0" kern="1200">
                <a:solidFill>
                  <a:srgbClr val="414042"/>
                </a:solidFill>
                <a:latin typeface="Amazon Ember Regular" charset="0"/>
                <a:ea typeface="+mj-ea"/>
                <a:cs typeface="Amazon Ember Regular" charset="0"/>
              </a:defRPr>
            </a:lvl1pPr>
          </a:lstStyle>
          <a:p>
            <a:pPr algn="ctr" defTabSz="731520">
              <a:defRPr/>
            </a:pPr>
            <a:r>
              <a:rPr lang="en-US" sz="4800" b="0" spc="-120" dirty="0">
                <a:ln w="3175">
                  <a:noFill/>
                </a:ln>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Serverless</a:t>
            </a:r>
          </a:p>
        </p:txBody>
      </p:sp>
      <p:cxnSp>
        <p:nvCxnSpPr>
          <p:cNvPr id="12" name="Straight Connector 11">
            <a:extLst>
              <a:ext uri="{FF2B5EF4-FFF2-40B4-BE49-F238E27FC236}">
                <a16:creationId xmlns:a16="http://schemas.microsoft.com/office/drawing/2014/main" id="{E3F40BF7-61C9-474E-8935-534437C9F266}"/>
              </a:ext>
            </a:extLst>
          </p:cNvPr>
          <p:cNvCxnSpPr>
            <a:cxnSpLocks/>
          </p:cNvCxnSpPr>
          <p:nvPr/>
        </p:nvCxnSpPr>
        <p:spPr>
          <a:xfrm>
            <a:off x="869543" y="1884174"/>
            <a:ext cx="12891315" cy="0"/>
          </a:xfrm>
          <a:prstGeom prst="line">
            <a:avLst/>
          </a:prstGeom>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4F58648-9692-4CCC-89E6-726BF4D8FBD7}"/>
              </a:ext>
            </a:extLst>
          </p:cNvPr>
          <p:cNvCxnSpPr>
            <a:cxnSpLocks/>
          </p:cNvCxnSpPr>
          <p:nvPr/>
        </p:nvCxnSpPr>
        <p:spPr>
          <a:xfrm>
            <a:off x="7315200" y="1084961"/>
            <a:ext cx="0" cy="6106949"/>
          </a:xfrm>
          <a:prstGeom prst="line">
            <a:avLst/>
          </a:prstGeom>
          <a:ln w="1905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4" name="Freeform 15">
            <a:extLst>
              <a:ext uri="{FF2B5EF4-FFF2-40B4-BE49-F238E27FC236}">
                <a16:creationId xmlns:a16="http://schemas.microsoft.com/office/drawing/2014/main" id="{1935481D-042B-48E1-9A1E-4653431FB441}"/>
              </a:ext>
            </a:extLst>
          </p:cNvPr>
          <p:cNvSpPr>
            <a:spLocks/>
          </p:cNvSpPr>
          <p:nvPr/>
        </p:nvSpPr>
        <p:spPr bwMode="auto">
          <a:xfrm>
            <a:off x="9667378" y="4884529"/>
            <a:ext cx="187811" cy="247030"/>
          </a:xfrm>
          <a:custGeom>
            <a:avLst/>
            <a:gdLst>
              <a:gd name="T0" fmla="*/ 21 w 51"/>
              <a:gd name="T1" fmla="*/ 22 h 68"/>
              <a:gd name="T2" fmla="*/ 18 w 51"/>
              <a:gd name="T3" fmla="*/ 14 h 68"/>
              <a:gd name="T4" fmla="*/ 16 w 51"/>
              <a:gd name="T5" fmla="*/ 9 h 68"/>
              <a:gd name="T6" fmla="*/ 10 w 51"/>
              <a:gd name="T7" fmla="*/ 7 h 68"/>
              <a:gd name="T8" fmla="*/ 4 w 51"/>
              <a:gd name="T9" fmla="*/ 12 h 68"/>
              <a:gd name="T10" fmla="*/ 2 w 51"/>
              <a:gd name="T11" fmla="*/ 12 h 68"/>
              <a:gd name="T12" fmla="*/ 2 w 51"/>
              <a:gd name="T13" fmla="*/ 11 h 68"/>
              <a:gd name="T14" fmla="*/ 4 w 51"/>
              <a:gd name="T15" fmla="*/ 3 h 68"/>
              <a:gd name="T16" fmla="*/ 11 w 51"/>
              <a:gd name="T17" fmla="*/ 0 h 68"/>
              <a:gd name="T18" fmla="*/ 15 w 51"/>
              <a:gd name="T19" fmla="*/ 2 h 68"/>
              <a:gd name="T20" fmla="*/ 18 w 51"/>
              <a:gd name="T21" fmla="*/ 5 h 68"/>
              <a:gd name="T22" fmla="*/ 23 w 51"/>
              <a:gd name="T23" fmla="*/ 16 h 68"/>
              <a:gd name="T24" fmla="*/ 34 w 51"/>
              <a:gd name="T25" fmla="*/ 50 h 68"/>
              <a:gd name="T26" fmla="*/ 36 w 51"/>
              <a:gd name="T27" fmla="*/ 54 h 68"/>
              <a:gd name="T28" fmla="*/ 38 w 51"/>
              <a:gd name="T29" fmla="*/ 58 h 68"/>
              <a:gd name="T30" fmla="*/ 43 w 51"/>
              <a:gd name="T31" fmla="*/ 61 h 68"/>
              <a:gd name="T32" fmla="*/ 47 w 51"/>
              <a:gd name="T33" fmla="*/ 59 h 68"/>
              <a:gd name="T34" fmla="*/ 49 w 51"/>
              <a:gd name="T35" fmla="*/ 55 h 68"/>
              <a:gd name="T36" fmla="*/ 51 w 51"/>
              <a:gd name="T37" fmla="*/ 55 h 68"/>
              <a:gd name="T38" fmla="*/ 51 w 51"/>
              <a:gd name="T39" fmla="*/ 58 h 68"/>
              <a:gd name="T40" fmla="*/ 49 w 51"/>
              <a:gd name="T41" fmla="*/ 66 h 68"/>
              <a:gd name="T42" fmla="*/ 44 w 51"/>
              <a:gd name="T43" fmla="*/ 68 h 68"/>
              <a:gd name="T44" fmla="*/ 37 w 51"/>
              <a:gd name="T45" fmla="*/ 65 h 68"/>
              <a:gd name="T46" fmla="*/ 33 w 51"/>
              <a:gd name="T47" fmla="*/ 56 h 68"/>
              <a:gd name="T48" fmla="*/ 26 w 51"/>
              <a:gd name="T49" fmla="*/ 34 h 68"/>
              <a:gd name="T50" fmla="*/ 25 w 51"/>
              <a:gd name="T51" fmla="*/ 34 h 68"/>
              <a:gd name="T52" fmla="*/ 10 w 51"/>
              <a:gd name="T53" fmla="*/ 67 h 68"/>
              <a:gd name="T54" fmla="*/ 0 w 51"/>
              <a:gd name="T55" fmla="*/ 67 h 68"/>
              <a:gd name="T56" fmla="*/ 21 w 51"/>
              <a:gd name="T57" fmla="*/ 2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68">
                <a:moveTo>
                  <a:pt x="21" y="22"/>
                </a:moveTo>
                <a:cubicBezTo>
                  <a:pt x="18" y="14"/>
                  <a:pt x="18" y="14"/>
                  <a:pt x="18" y="14"/>
                </a:cubicBezTo>
                <a:cubicBezTo>
                  <a:pt x="18" y="12"/>
                  <a:pt x="17" y="10"/>
                  <a:pt x="16" y="9"/>
                </a:cubicBezTo>
                <a:cubicBezTo>
                  <a:pt x="14" y="8"/>
                  <a:pt x="12" y="7"/>
                  <a:pt x="10" y="7"/>
                </a:cubicBezTo>
                <a:cubicBezTo>
                  <a:pt x="7" y="7"/>
                  <a:pt x="5" y="9"/>
                  <a:pt x="4" y="12"/>
                </a:cubicBezTo>
                <a:cubicBezTo>
                  <a:pt x="2" y="12"/>
                  <a:pt x="2" y="12"/>
                  <a:pt x="2" y="12"/>
                </a:cubicBezTo>
                <a:cubicBezTo>
                  <a:pt x="2" y="11"/>
                  <a:pt x="2" y="11"/>
                  <a:pt x="2" y="11"/>
                </a:cubicBezTo>
                <a:cubicBezTo>
                  <a:pt x="2" y="8"/>
                  <a:pt x="2" y="5"/>
                  <a:pt x="4" y="3"/>
                </a:cubicBezTo>
                <a:cubicBezTo>
                  <a:pt x="6" y="1"/>
                  <a:pt x="8" y="0"/>
                  <a:pt x="11" y="0"/>
                </a:cubicBezTo>
                <a:cubicBezTo>
                  <a:pt x="12" y="0"/>
                  <a:pt x="14" y="1"/>
                  <a:pt x="15" y="2"/>
                </a:cubicBezTo>
                <a:cubicBezTo>
                  <a:pt x="16" y="2"/>
                  <a:pt x="18" y="4"/>
                  <a:pt x="18" y="5"/>
                </a:cubicBezTo>
                <a:cubicBezTo>
                  <a:pt x="20" y="8"/>
                  <a:pt x="22" y="12"/>
                  <a:pt x="23" y="16"/>
                </a:cubicBezTo>
                <a:cubicBezTo>
                  <a:pt x="34" y="50"/>
                  <a:pt x="34" y="50"/>
                  <a:pt x="34" y="50"/>
                </a:cubicBezTo>
                <a:cubicBezTo>
                  <a:pt x="35" y="51"/>
                  <a:pt x="36" y="52"/>
                  <a:pt x="36" y="54"/>
                </a:cubicBezTo>
                <a:cubicBezTo>
                  <a:pt x="36" y="55"/>
                  <a:pt x="37" y="56"/>
                  <a:pt x="38" y="58"/>
                </a:cubicBezTo>
                <a:cubicBezTo>
                  <a:pt x="39" y="60"/>
                  <a:pt x="41" y="61"/>
                  <a:pt x="43" y="61"/>
                </a:cubicBezTo>
                <a:cubicBezTo>
                  <a:pt x="45" y="61"/>
                  <a:pt x="46" y="60"/>
                  <a:pt x="47" y="59"/>
                </a:cubicBezTo>
                <a:cubicBezTo>
                  <a:pt x="48" y="58"/>
                  <a:pt x="49" y="57"/>
                  <a:pt x="49" y="55"/>
                </a:cubicBezTo>
                <a:cubicBezTo>
                  <a:pt x="51" y="55"/>
                  <a:pt x="51" y="55"/>
                  <a:pt x="51" y="55"/>
                </a:cubicBezTo>
                <a:cubicBezTo>
                  <a:pt x="51" y="58"/>
                  <a:pt x="51" y="58"/>
                  <a:pt x="51" y="58"/>
                </a:cubicBezTo>
                <a:cubicBezTo>
                  <a:pt x="51" y="62"/>
                  <a:pt x="50" y="64"/>
                  <a:pt x="49" y="66"/>
                </a:cubicBezTo>
                <a:cubicBezTo>
                  <a:pt x="48" y="67"/>
                  <a:pt x="46" y="68"/>
                  <a:pt x="44" y="68"/>
                </a:cubicBezTo>
                <a:cubicBezTo>
                  <a:pt x="40" y="68"/>
                  <a:pt x="38" y="67"/>
                  <a:pt x="37" y="65"/>
                </a:cubicBezTo>
                <a:cubicBezTo>
                  <a:pt x="35" y="63"/>
                  <a:pt x="34" y="60"/>
                  <a:pt x="33" y="56"/>
                </a:cubicBezTo>
                <a:cubicBezTo>
                  <a:pt x="26" y="34"/>
                  <a:pt x="26" y="34"/>
                  <a:pt x="26" y="34"/>
                </a:cubicBezTo>
                <a:cubicBezTo>
                  <a:pt x="25" y="34"/>
                  <a:pt x="25" y="34"/>
                  <a:pt x="25" y="34"/>
                </a:cubicBezTo>
                <a:cubicBezTo>
                  <a:pt x="10" y="67"/>
                  <a:pt x="10" y="67"/>
                  <a:pt x="10" y="67"/>
                </a:cubicBezTo>
                <a:cubicBezTo>
                  <a:pt x="0" y="67"/>
                  <a:pt x="0" y="67"/>
                  <a:pt x="0" y="67"/>
                </a:cubicBezTo>
                <a:lnTo>
                  <a:pt x="21" y="22"/>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nvGrpSpPr>
          <p:cNvPr id="16" name="Group 45">
            <a:extLst>
              <a:ext uri="{FF2B5EF4-FFF2-40B4-BE49-F238E27FC236}">
                <a16:creationId xmlns:a16="http://schemas.microsoft.com/office/drawing/2014/main" id="{E0A1AC3D-D67D-41F5-B2FF-1D2577FED931}"/>
              </a:ext>
            </a:extLst>
          </p:cNvPr>
          <p:cNvGrpSpPr>
            <a:grpSpLocks noChangeAspect="1"/>
          </p:cNvGrpSpPr>
          <p:nvPr/>
        </p:nvGrpSpPr>
        <p:grpSpPr bwMode="auto">
          <a:xfrm>
            <a:off x="9616606" y="6346455"/>
            <a:ext cx="289354" cy="292798"/>
            <a:chOff x="2795" y="1536"/>
            <a:chExt cx="168" cy="170"/>
          </a:xfrm>
          <a:solidFill>
            <a:schemeClr val="tx1"/>
          </a:solidFill>
        </p:grpSpPr>
        <p:sp>
          <p:nvSpPr>
            <p:cNvPr id="17" name="Freeform 46">
              <a:extLst>
                <a:ext uri="{FF2B5EF4-FFF2-40B4-BE49-F238E27FC236}">
                  <a16:creationId xmlns:a16="http://schemas.microsoft.com/office/drawing/2014/main" id="{43BE5F88-188A-4C52-B1B3-E5F5E0CA6F50}"/>
                </a:ext>
              </a:extLst>
            </p:cNvPr>
            <p:cNvSpPr>
              <a:spLocks noEditPoints="1"/>
            </p:cNvSpPr>
            <p:nvPr/>
          </p:nvSpPr>
          <p:spPr bwMode="auto">
            <a:xfrm>
              <a:off x="2795" y="1536"/>
              <a:ext cx="168" cy="170"/>
            </a:xfrm>
            <a:custGeom>
              <a:avLst/>
              <a:gdLst>
                <a:gd name="T0" fmla="*/ 79 w 79"/>
                <a:gd name="T1" fmla="*/ 3 h 80"/>
                <a:gd name="T2" fmla="*/ 79 w 79"/>
                <a:gd name="T3" fmla="*/ 1 h 80"/>
                <a:gd name="T4" fmla="*/ 77 w 79"/>
                <a:gd name="T5" fmla="*/ 0 h 80"/>
                <a:gd name="T6" fmla="*/ 42 w 79"/>
                <a:gd name="T7" fmla="*/ 14 h 80"/>
                <a:gd name="T8" fmla="*/ 19 w 79"/>
                <a:gd name="T9" fmla="*/ 19 h 80"/>
                <a:gd name="T10" fmla="*/ 17 w 79"/>
                <a:gd name="T11" fmla="*/ 19 h 80"/>
                <a:gd name="T12" fmla="*/ 1 w 79"/>
                <a:gd name="T13" fmla="*/ 36 h 80"/>
                <a:gd name="T14" fmla="*/ 1 w 79"/>
                <a:gd name="T15" fmla="*/ 38 h 80"/>
                <a:gd name="T16" fmla="*/ 3 w 79"/>
                <a:gd name="T17" fmla="*/ 39 h 80"/>
                <a:gd name="T18" fmla="*/ 3 w 79"/>
                <a:gd name="T19" fmla="*/ 39 h 80"/>
                <a:gd name="T20" fmla="*/ 24 w 79"/>
                <a:gd name="T21" fmla="*/ 37 h 80"/>
                <a:gd name="T22" fmla="*/ 23 w 79"/>
                <a:gd name="T23" fmla="*/ 40 h 80"/>
                <a:gd name="T24" fmla="*/ 23 w 79"/>
                <a:gd name="T25" fmla="*/ 42 h 80"/>
                <a:gd name="T26" fmla="*/ 29 w 79"/>
                <a:gd name="T27" fmla="*/ 48 h 80"/>
                <a:gd name="T28" fmla="*/ 25 w 79"/>
                <a:gd name="T29" fmla="*/ 52 h 80"/>
                <a:gd name="T30" fmla="*/ 25 w 79"/>
                <a:gd name="T31" fmla="*/ 54 h 80"/>
                <a:gd name="T32" fmla="*/ 27 w 79"/>
                <a:gd name="T33" fmla="*/ 55 h 80"/>
                <a:gd name="T34" fmla="*/ 28 w 79"/>
                <a:gd name="T35" fmla="*/ 54 h 80"/>
                <a:gd name="T36" fmla="*/ 31 w 79"/>
                <a:gd name="T37" fmla="*/ 51 h 80"/>
                <a:gd name="T38" fmla="*/ 37 w 79"/>
                <a:gd name="T39" fmla="*/ 57 h 80"/>
                <a:gd name="T40" fmla="*/ 38 w 79"/>
                <a:gd name="T41" fmla="*/ 58 h 80"/>
                <a:gd name="T42" fmla="*/ 39 w 79"/>
                <a:gd name="T43" fmla="*/ 58 h 80"/>
                <a:gd name="T44" fmla="*/ 45 w 79"/>
                <a:gd name="T45" fmla="*/ 56 h 80"/>
                <a:gd name="T46" fmla="*/ 42 w 79"/>
                <a:gd name="T47" fmla="*/ 78 h 80"/>
                <a:gd name="T48" fmla="*/ 43 w 79"/>
                <a:gd name="T49" fmla="*/ 80 h 80"/>
                <a:gd name="T50" fmla="*/ 44 w 79"/>
                <a:gd name="T51" fmla="*/ 80 h 80"/>
                <a:gd name="T52" fmla="*/ 46 w 79"/>
                <a:gd name="T53" fmla="*/ 79 h 80"/>
                <a:gd name="T54" fmla="*/ 62 w 79"/>
                <a:gd name="T55" fmla="*/ 63 h 80"/>
                <a:gd name="T56" fmla="*/ 63 w 79"/>
                <a:gd name="T57" fmla="*/ 62 h 80"/>
                <a:gd name="T58" fmla="*/ 67 w 79"/>
                <a:gd name="T59" fmla="*/ 39 h 80"/>
                <a:gd name="T60" fmla="*/ 67 w 79"/>
                <a:gd name="T61" fmla="*/ 38 h 80"/>
                <a:gd name="T62" fmla="*/ 79 w 79"/>
                <a:gd name="T63" fmla="*/ 3 h 80"/>
                <a:gd name="T64" fmla="*/ 26 w 79"/>
                <a:gd name="T65" fmla="*/ 33 h 80"/>
                <a:gd name="T66" fmla="*/ 8 w 79"/>
                <a:gd name="T67" fmla="*/ 35 h 80"/>
                <a:gd name="T68" fmla="*/ 20 w 79"/>
                <a:gd name="T69" fmla="*/ 23 h 80"/>
                <a:gd name="T70" fmla="*/ 37 w 79"/>
                <a:gd name="T71" fmla="*/ 20 h 80"/>
                <a:gd name="T72" fmla="*/ 26 w 79"/>
                <a:gd name="T73" fmla="*/ 33 h 80"/>
                <a:gd name="T74" fmla="*/ 34 w 79"/>
                <a:gd name="T75" fmla="*/ 48 h 80"/>
                <a:gd name="T76" fmla="*/ 42 w 79"/>
                <a:gd name="T77" fmla="*/ 40 h 80"/>
                <a:gd name="T78" fmla="*/ 42 w 79"/>
                <a:gd name="T79" fmla="*/ 37 h 80"/>
                <a:gd name="T80" fmla="*/ 39 w 79"/>
                <a:gd name="T81" fmla="*/ 37 h 80"/>
                <a:gd name="T82" fmla="*/ 31 w 79"/>
                <a:gd name="T83" fmla="*/ 46 h 80"/>
                <a:gd name="T84" fmla="*/ 27 w 79"/>
                <a:gd name="T85" fmla="*/ 41 h 80"/>
                <a:gd name="T86" fmla="*/ 75 w 79"/>
                <a:gd name="T87" fmla="*/ 4 h 80"/>
                <a:gd name="T88" fmla="*/ 38 w 79"/>
                <a:gd name="T89" fmla="*/ 53 h 80"/>
                <a:gd name="T90" fmla="*/ 34 w 79"/>
                <a:gd name="T91" fmla="*/ 48 h 80"/>
                <a:gd name="T92" fmla="*/ 59 w 79"/>
                <a:gd name="T93" fmla="*/ 60 h 80"/>
                <a:gd name="T94" fmla="*/ 47 w 79"/>
                <a:gd name="T95" fmla="*/ 72 h 80"/>
                <a:gd name="T96" fmla="*/ 49 w 79"/>
                <a:gd name="T97" fmla="*/ 54 h 80"/>
                <a:gd name="T98" fmla="*/ 49 w 79"/>
                <a:gd name="T99" fmla="*/ 53 h 80"/>
                <a:gd name="T100" fmla="*/ 62 w 79"/>
                <a:gd name="T101" fmla="*/ 43 h 80"/>
                <a:gd name="T102" fmla="*/ 59 w 79"/>
                <a:gd name="T103"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9" h="80">
                  <a:moveTo>
                    <a:pt x="79" y="3"/>
                  </a:moveTo>
                  <a:cubicBezTo>
                    <a:pt x="79" y="2"/>
                    <a:pt x="79" y="2"/>
                    <a:pt x="79" y="1"/>
                  </a:cubicBezTo>
                  <a:cubicBezTo>
                    <a:pt x="79" y="1"/>
                    <a:pt x="78" y="0"/>
                    <a:pt x="77" y="0"/>
                  </a:cubicBezTo>
                  <a:cubicBezTo>
                    <a:pt x="77" y="0"/>
                    <a:pt x="59" y="0"/>
                    <a:pt x="42" y="14"/>
                  </a:cubicBezTo>
                  <a:cubicBezTo>
                    <a:pt x="19" y="19"/>
                    <a:pt x="19" y="19"/>
                    <a:pt x="19" y="19"/>
                  </a:cubicBezTo>
                  <a:cubicBezTo>
                    <a:pt x="18" y="19"/>
                    <a:pt x="18" y="19"/>
                    <a:pt x="17" y="19"/>
                  </a:cubicBezTo>
                  <a:cubicBezTo>
                    <a:pt x="1" y="36"/>
                    <a:pt x="1" y="36"/>
                    <a:pt x="1" y="36"/>
                  </a:cubicBezTo>
                  <a:cubicBezTo>
                    <a:pt x="1" y="36"/>
                    <a:pt x="0" y="37"/>
                    <a:pt x="1" y="38"/>
                  </a:cubicBezTo>
                  <a:cubicBezTo>
                    <a:pt x="1" y="39"/>
                    <a:pt x="2" y="39"/>
                    <a:pt x="3" y="39"/>
                  </a:cubicBezTo>
                  <a:cubicBezTo>
                    <a:pt x="3" y="39"/>
                    <a:pt x="3" y="39"/>
                    <a:pt x="3" y="39"/>
                  </a:cubicBezTo>
                  <a:cubicBezTo>
                    <a:pt x="24" y="37"/>
                    <a:pt x="24" y="37"/>
                    <a:pt x="24" y="37"/>
                  </a:cubicBezTo>
                  <a:cubicBezTo>
                    <a:pt x="24" y="38"/>
                    <a:pt x="23" y="39"/>
                    <a:pt x="23" y="40"/>
                  </a:cubicBezTo>
                  <a:cubicBezTo>
                    <a:pt x="22" y="41"/>
                    <a:pt x="22" y="42"/>
                    <a:pt x="23" y="42"/>
                  </a:cubicBezTo>
                  <a:cubicBezTo>
                    <a:pt x="29" y="48"/>
                    <a:pt x="29" y="48"/>
                    <a:pt x="29" y="48"/>
                  </a:cubicBezTo>
                  <a:cubicBezTo>
                    <a:pt x="25" y="52"/>
                    <a:pt x="25" y="52"/>
                    <a:pt x="25" y="52"/>
                  </a:cubicBezTo>
                  <a:cubicBezTo>
                    <a:pt x="24" y="52"/>
                    <a:pt x="24" y="54"/>
                    <a:pt x="25" y="54"/>
                  </a:cubicBezTo>
                  <a:cubicBezTo>
                    <a:pt x="25" y="55"/>
                    <a:pt x="26" y="55"/>
                    <a:pt x="27" y="55"/>
                  </a:cubicBezTo>
                  <a:cubicBezTo>
                    <a:pt x="27" y="55"/>
                    <a:pt x="28" y="55"/>
                    <a:pt x="28" y="54"/>
                  </a:cubicBezTo>
                  <a:cubicBezTo>
                    <a:pt x="31" y="51"/>
                    <a:pt x="31" y="51"/>
                    <a:pt x="31" y="51"/>
                  </a:cubicBezTo>
                  <a:cubicBezTo>
                    <a:pt x="37" y="57"/>
                    <a:pt x="37" y="57"/>
                    <a:pt x="37" y="57"/>
                  </a:cubicBezTo>
                  <a:cubicBezTo>
                    <a:pt x="37" y="57"/>
                    <a:pt x="37" y="58"/>
                    <a:pt x="38" y="58"/>
                  </a:cubicBezTo>
                  <a:cubicBezTo>
                    <a:pt x="39" y="58"/>
                    <a:pt x="39" y="58"/>
                    <a:pt x="39" y="58"/>
                  </a:cubicBezTo>
                  <a:cubicBezTo>
                    <a:pt x="39" y="58"/>
                    <a:pt x="41" y="57"/>
                    <a:pt x="45" y="56"/>
                  </a:cubicBezTo>
                  <a:cubicBezTo>
                    <a:pt x="42" y="78"/>
                    <a:pt x="42" y="78"/>
                    <a:pt x="42" y="78"/>
                  </a:cubicBezTo>
                  <a:cubicBezTo>
                    <a:pt x="42" y="78"/>
                    <a:pt x="43" y="79"/>
                    <a:pt x="43" y="80"/>
                  </a:cubicBezTo>
                  <a:cubicBezTo>
                    <a:pt x="44" y="80"/>
                    <a:pt x="44" y="80"/>
                    <a:pt x="44" y="80"/>
                  </a:cubicBezTo>
                  <a:cubicBezTo>
                    <a:pt x="45" y="80"/>
                    <a:pt x="45" y="80"/>
                    <a:pt x="46" y="79"/>
                  </a:cubicBezTo>
                  <a:cubicBezTo>
                    <a:pt x="62" y="63"/>
                    <a:pt x="62" y="63"/>
                    <a:pt x="62" y="63"/>
                  </a:cubicBezTo>
                  <a:cubicBezTo>
                    <a:pt x="63" y="62"/>
                    <a:pt x="63" y="62"/>
                    <a:pt x="63" y="62"/>
                  </a:cubicBezTo>
                  <a:cubicBezTo>
                    <a:pt x="67" y="39"/>
                    <a:pt x="67" y="39"/>
                    <a:pt x="67" y="39"/>
                  </a:cubicBezTo>
                  <a:cubicBezTo>
                    <a:pt x="67" y="38"/>
                    <a:pt x="67" y="38"/>
                    <a:pt x="67" y="38"/>
                  </a:cubicBezTo>
                  <a:cubicBezTo>
                    <a:pt x="73" y="30"/>
                    <a:pt x="79" y="18"/>
                    <a:pt x="79" y="3"/>
                  </a:cubicBezTo>
                  <a:close/>
                  <a:moveTo>
                    <a:pt x="26" y="33"/>
                  </a:moveTo>
                  <a:cubicBezTo>
                    <a:pt x="8" y="35"/>
                    <a:pt x="8" y="35"/>
                    <a:pt x="8" y="35"/>
                  </a:cubicBezTo>
                  <a:cubicBezTo>
                    <a:pt x="20" y="23"/>
                    <a:pt x="20" y="23"/>
                    <a:pt x="20" y="23"/>
                  </a:cubicBezTo>
                  <a:cubicBezTo>
                    <a:pt x="37" y="20"/>
                    <a:pt x="37" y="20"/>
                    <a:pt x="37" y="20"/>
                  </a:cubicBezTo>
                  <a:cubicBezTo>
                    <a:pt x="33" y="23"/>
                    <a:pt x="29" y="28"/>
                    <a:pt x="26" y="33"/>
                  </a:cubicBezTo>
                  <a:close/>
                  <a:moveTo>
                    <a:pt x="34" y="48"/>
                  </a:moveTo>
                  <a:cubicBezTo>
                    <a:pt x="42" y="40"/>
                    <a:pt x="42" y="40"/>
                    <a:pt x="42" y="40"/>
                  </a:cubicBezTo>
                  <a:cubicBezTo>
                    <a:pt x="43" y="39"/>
                    <a:pt x="43" y="38"/>
                    <a:pt x="42" y="37"/>
                  </a:cubicBezTo>
                  <a:cubicBezTo>
                    <a:pt x="41" y="36"/>
                    <a:pt x="40" y="36"/>
                    <a:pt x="39" y="37"/>
                  </a:cubicBezTo>
                  <a:cubicBezTo>
                    <a:pt x="31" y="46"/>
                    <a:pt x="31" y="46"/>
                    <a:pt x="31" y="46"/>
                  </a:cubicBezTo>
                  <a:cubicBezTo>
                    <a:pt x="27" y="41"/>
                    <a:pt x="27" y="41"/>
                    <a:pt x="27" y="41"/>
                  </a:cubicBezTo>
                  <a:cubicBezTo>
                    <a:pt x="42" y="9"/>
                    <a:pt x="68" y="5"/>
                    <a:pt x="75" y="4"/>
                  </a:cubicBezTo>
                  <a:cubicBezTo>
                    <a:pt x="72" y="40"/>
                    <a:pt x="44" y="51"/>
                    <a:pt x="38" y="53"/>
                  </a:cubicBezTo>
                  <a:lnTo>
                    <a:pt x="34" y="48"/>
                  </a:lnTo>
                  <a:close/>
                  <a:moveTo>
                    <a:pt x="59" y="60"/>
                  </a:moveTo>
                  <a:cubicBezTo>
                    <a:pt x="47" y="72"/>
                    <a:pt x="47" y="72"/>
                    <a:pt x="47" y="72"/>
                  </a:cubicBezTo>
                  <a:cubicBezTo>
                    <a:pt x="49" y="54"/>
                    <a:pt x="49" y="54"/>
                    <a:pt x="49" y="54"/>
                  </a:cubicBezTo>
                  <a:cubicBezTo>
                    <a:pt x="49" y="53"/>
                    <a:pt x="49" y="53"/>
                    <a:pt x="49" y="53"/>
                  </a:cubicBezTo>
                  <a:cubicBezTo>
                    <a:pt x="53" y="51"/>
                    <a:pt x="57" y="48"/>
                    <a:pt x="62" y="43"/>
                  </a:cubicBezTo>
                  <a:lnTo>
                    <a:pt x="59" y="6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2" name="Freeform 47">
              <a:extLst>
                <a:ext uri="{FF2B5EF4-FFF2-40B4-BE49-F238E27FC236}">
                  <a16:creationId xmlns:a16="http://schemas.microsoft.com/office/drawing/2014/main" id="{AD87970E-75A0-4F16-BCBD-286C9DCC6450}"/>
                </a:ext>
              </a:extLst>
            </p:cNvPr>
            <p:cNvSpPr>
              <a:spLocks noEditPoints="1"/>
            </p:cNvSpPr>
            <p:nvPr/>
          </p:nvSpPr>
          <p:spPr bwMode="auto">
            <a:xfrm>
              <a:off x="2908" y="1564"/>
              <a:ext cx="32" cy="30"/>
            </a:xfrm>
            <a:custGeom>
              <a:avLst/>
              <a:gdLst>
                <a:gd name="T0" fmla="*/ 15 w 15"/>
                <a:gd name="T1" fmla="*/ 7 h 14"/>
                <a:gd name="T2" fmla="*/ 8 w 15"/>
                <a:gd name="T3" fmla="*/ 0 h 14"/>
                <a:gd name="T4" fmla="*/ 0 w 15"/>
                <a:gd name="T5" fmla="*/ 7 h 14"/>
                <a:gd name="T6" fmla="*/ 8 w 15"/>
                <a:gd name="T7" fmla="*/ 14 h 14"/>
                <a:gd name="T8" fmla="*/ 15 w 15"/>
                <a:gd name="T9" fmla="*/ 7 h 14"/>
                <a:gd name="T10" fmla="*/ 8 w 15"/>
                <a:gd name="T11" fmla="*/ 11 h 14"/>
                <a:gd name="T12" fmla="*/ 4 w 15"/>
                <a:gd name="T13" fmla="*/ 7 h 14"/>
                <a:gd name="T14" fmla="*/ 8 w 15"/>
                <a:gd name="T15" fmla="*/ 3 h 14"/>
                <a:gd name="T16" fmla="*/ 12 w 15"/>
                <a:gd name="T17" fmla="*/ 7 h 14"/>
                <a:gd name="T18" fmla="*/ 8 w 15"/>
                <a:gd name="T1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5" y="7"/>
                  </a:moveTo>
                  <a:cubicBezTo>
                    <a:pt x="15" y="3"/>
                    <a:pt x="12" y="0"/>
                    <a:pt x="8" y="0"/>
                  </a:cubicBezTo>
                  <a:cubicBezTo>
                    <a:pt x="4" y="0"/>
                    <a:pt x="0" y="3"/>
                    <a:pt x="0" y="7"/>
                  </a:cubicBezTo>
                  <a:cubicBezTo>
                    <a:pt x="0" y="11"/>
                    <a:pt x="4" y="14"/>
                    <a:pt x="8" y="14"/>
                  </a:cubicBezTo>
                  <a:cubicBezTo>
                    <a:pt x="12" y="14"/>
                    <a:pt x="15" y="11"/>
                    <a:pt x="15" y="7"/>
                  </a:cubicBezTo>
                  <a:close/>
                  <a:moveTo>
                    <a:pt x="8" y="11"/>
                  </a:moveTo>
                  <a:cubicBezTo>
                    <a:pt x="5" y="11"/>
                    <a:pt x="4" y="9"/>
                    <a:pt x="4" y="7"/>
                  </a:cubicBezTo>
                  <a:cubicBezTo>
                    <a:pt x="4" y="5"/>
                    <a:pt x="6" y="3"/>
                    <a:pt x="8" y="3"/>
                  </a:cubicBezTo>
                  <a:cubicBezTo>
                    <a:pt x="10" y="3"/>
                    <a:pt x="12" y="5"/>
                    <a:pt x="12" y="7"/>
                  </a:cubicBezTo>
                  <a:cubicBezTo>
                    <a:pt x="12" y="9"/>
                    <a:pt x="10" y="11"/>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3" name="Freeform 48">
              <a:extLst>
                <a:ext uri="{FF2B5EF4-FFF2-40B4-BE49-F238E27FC236}">
                  <a16:creationId xmlns:a16="http://schemas.microsoft.com/office/drawing/2014/main" id="{CD4CD890-7BF5-499B-B272-3A92DA0AE03B}"/>
                </a:ext>
              </a:extLst>
            </p:cNvPr>
            <p:cNvSpPr>
              <a:spLocks/>
            </p:cNvSpPr>
            <p:nvPr/>
          </p:nvSpPr>
          <p:spPr bwMode="auto">
            <a:xfrm>
              <a:off x="2803" y="1655"/>
              <a:ext cx="41" cy="41"/>
            </a:xfrm>
            <a:custGeom>
              <a:avLst/>
              <a:gdLst>
                <a:gd name="T0" fmla="*/ 18 w 19"/>
                <a:gd name="T1" fmla="*/ 1 h 19"/>
                <a:gd name="T2" fmla="*/ 15 w 19"/>
                <a:gd name="T3" fmla="*/ 1 h 19"/>
                <a:gd name="T4" fmla="*/ 1 w 19"/>
                <a:gd name="T5" fmla="*/ 16 h 19"/>
                <a:gd name="T6" fmla="*/ 1 w 19"/>
                <a:gd name="T7" fmla="*/ 18 h 19"/>
                <a:gd name="T8" fmla="*/ 3 w 19"/>
                <a:gd name="T9" fmla="*/ 19 h 19"/>
                <a:gd name="T10" fmla="*/ 4 w 19"/>
                <a:gd name="T11" fmla="*/ 18 h 19"/>
                <a:gd name="T12" fmla="*/ 19 w 19"/>
                <a:gd name="T13" fmla="*/ 4 h 19"/>
                <a:gd name="T14" fmla="*/ 18 w 19"/>
                <a:gd name="T15" fmla="*/ 1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8" y="1"/>
                  </a:moveTo>
                  <a:cubicBezTo>
                    <a:pt x="17" y="0"/>
                    <a:pt x="16" y="0"/>
                    <a:pt x="15" y="1"/>
                  </a:cubicBezTo>
                  <a:cubicBezTo>
                    <a:pt x="1" y="16"/>
                    <a:pt x="1" y="16"/>
                    <a:pt x="1" y="16"/>
                  </a:cubicBezTo>
                  <a:cubicBezTo>
                    <a:pt x="0" y="16"/>
                    <a:pt x="0" y="18"/>
                    <a:pt x="1" y="18"/>
                  </a:cubicBezTo>
                  <a:cubicBezTo>
                    <a:pt x="1" y="19"/>
                    <a:pt x="2" y="19"/>
                    <a:pt x="3" y="19"/>
                  </a:cubicBezTo>
                  <a:cubicBezTo>
                    <a:pt x="3" y="19"/>
                    <a:pt x="4" y="19"/>
                    <a:pt x="4" y="18"/>
                  </a:cubicBezTo>
                  <a:cubicBezTo>
                    <a:pt x="19" y="4"/>
                    <a:pt x="19" y="4"/>
                    <a:pt x="19" y="4"/>
                  </a:cubicBezTo>
                  <a:cubicBezTo>
                    <a:pt x="19" y="3"/>
                    <a:pt x="19" y="2"/>
                    <a:pt x="1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4" name="Freeform 49">
              <a:extLst>
                <a:ext uri="{FF2B5EF4-FFF2-40B4-BE49-F238E27FC236}">
                  <a16:creationId xmlns:a16="http://schemas.microsoft.com/office/drawing/2014/main" id="{4FF36D47-84F7-441E-863B-081A440DDD6C}"/>
                </a:ext>
              </a:extLst>
            </p:cNvPr>
            <p:cNvSpPr>
              <a:spLocks/>
            </p:cNvSpPr>
            <p:nvPr/>
          </p:nvSpPr>
          <p:spPr bwMode="auto">
            <a:xfrm>
              <a:off x="2797" y="1634"/>
              <a:ext cx="40" cy="38"/>
            </a:xfrm>
            <a:custGeom>
              <a:avLst/>
              <a:gdLst>
                <a:gd name="T0" fmla="*/ 18 w 19"/>
                <a:gd name="T1" fmla="*/ 1 h 18"/>
                <a:gd name="T2" fmla="*/ 15 w 19"/>
                <a:gd name="T3" fmla="*/ 1 h 18"/>
                <a:gd name="T4" fmla="*/ 1 w 19"/>
                <a:gd name="T5" fmla="*/ 15 h 18"/>
                <a:gd name="T6" fmla="*/ 1 w 19"/>
                <a:gd name="T7" fmla="*/ 18 h 18"/>
                <a:gd name="T8" fmla="*/ 2 w 19"/>
                <a:gd name="T9" fmla="*/ 18 h 18"/>
                <a:gd name="T10" fmla="*/ 4 w 19"/>
                <a:gd name="T11" fmla="*/ 18 h 18"/>
                <a:gd name="T12" fmla="*/ 18 w 19"/>
                <a:gd name="T13" fmla="*/ 4 h 18"/>
                <a:gd name="T14" fmla="*/ 18 w 19"/>
                <a:gd name="T15" fmla="*/ 1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8" y="1"/>
                  </a:moveTo>
                  <a:cubicBezTo>
                    <a:pt x="17" y="0"/>
                    <a:pt x="16" y="0"/>
                    <a:pt x="15" y="1"/>
                  </a:cubicBezTo>
                  <a:cubicBezTo>
                    <a:pt x="1" y="15"/>
                    <a:pt x="1" y="15"/>
                    <a:pt x="1" y="15"/>
                  </a:cubicBezTo>
                  <a:cubicBezTo>
                    <a:pt x="0" y="16"/>
                    <a:pt x="0" y="17"/>
                    <a:pt x="1" y="18"/>
                  </a:cubicBezTo>
                  <a:cubicBezTo>
                    <a:pt x="1" y="18"/>
                    <a:pt x="2" y="18"/>
                    <a:pt x="2" y="18"/>
                  </a:cubicBezTo>
                  <a:cubicBezTo>
                    <a:pt x="3" y="18"/>
                    <a:pt x="4" y="18"/>
                    <a:pt x="4" y="18"/>
                  </a:cubicBezTo>
                  <a:cubicBezTo>
                    <a:pt x="18" y="4"/>
                    <a:pt x="18" y="4"/>
                    <a:pt x="18" y="4"/>
                  </a:cubicBezTo>
                  <a:cubicBezTo>
                    <a:pt x="19" y="3"/>
                    <a:pt x="19" y="2"/>
                    <a:pt x="1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5" name="Freeform 50">
              <a:extLst>
                <a:ext uri="{FF2B5EF4-FFF2-40B4-BE49-F238E27FC236}">
                  <a16:creationId xmlns:a16="http://schemas.microsoft.com/office/drawing/2014/main" id="{D66D3E86-BFD6-4047-9851-D7AB5C243E1E}"/>
                </a:ext>
              </a:extLst>
            </p:cNvPr>
            <p:cNvSpPr>
              <a:spLocks/>
            </p:cNvSpPr>
            <p:nvPr/>
          </p:nvSpPr>
          <p:spPr bwMode="auto">
            <a:xfrm>
              <a:off x="2827" y="1664"/>
              <a:ext cx="40" cy="40"/>
            </a:xfrm>
            <a:custGeom>
              <a:avLst/>
              <a:gdLst>
                <a:gd name="T0" fmla="*/ 15 w 19"/>
                <a:gd name="T1" fmla="*/ 1 h 19"/>
                <a:gd name="T2" fmla="*/ 1 w 19"/>
                <a:gd name="T3" fmla="*/ 16 h 19"/>
                <a:gd name="T4" fmla="*/ 1 w 19"/>
                <a:gd name="T5" fmla="*/ 18 h 19"/>
                <a:gd name="T6" fmla="*/ 2 w 19"/>
                <a:gd name="T7" fmla="*/ 19 h 19"/>
                <a:gd name="T8" fmla="*/ 4 w 19"/>
                <a:gd name="T9" fmla="*/ 18 h 19"/>
                <a:gd name="T10" fmla="*/ 18 w 19"/>
                <a:gd name="T11" fmla="*/ 4 h 19"/>
                <a:gd name="T12" fmla="*/ 18 w 19"/>
                <a:gd name="T13" fmla="*/ 1 h 19"/>
                <a:gd name="T14" fmla="*/ 15 w 19"/>
                <a:gd name="T15" fmla="*/ 1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5" y="1"/>
                  </a:moveTo>
                  <a:cubicBezTo>
                    <a:pt x="1" y="16"/>
                    <a:pt x="1" y="16"/>
                    <a:pt x="1" y="16"/>
                  </a:cubicBezTo>
                  <a:cubicBezTo>
                    <a:pt x="0" y="16"/>
                    <a:pt x="0" y="18"/>
                    <a:pt x="1" y="18"/>
                  </a:cubicBezTo>
                  <a:cubicBezTo>
                    <a:pt x="1" y="19"/>
                    <a:pt x="2" y="19"/>
                    <a:pt x="2" y="19"/>
                  </a:cubicBezTo>
                  <a:cubicBezTo>
                    <a:pt x="3" y="19"/>
                    <a:pt x="4" y="19"/>
                    <a:pt x="4" y="18"/>
                  </a:cubicBezTo>
                  <a:cubicBezTo>
                    <a:pt x="18" y="4"/>
                    <a:pt x="18" y="4"/>
                    <a:pt x="18" y="4"/>
                  </a:cubicBezTo>
                  <a:cubicBezTo>
                    <a:pt x="19" y="3"/>
                    <a:pt x="19" y="2"/>
                    <a:pt x="18" y="1"/>
                  </a:cubicBezTo>
                  <a:cubicBezTo>
                    <a:pt x="18" y="0"/>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26" name="Group 26">
            <a:extLst>
              <a:ext uri="{FF2B5EF4-FFF2-40B4-BE49-F238E27FC236}">
                <a16:creationId xmlns:a16="http://schemas.microsoft.com/office/drawing/2014/main" id="{03194E04-CA0F-469D-AC3B-0D7C63D7DD1F}"/>
              </a:ext>
            </a:extLst>
          </p:cNvPr>
          <p:cNvGrpSpPr>
            <a:grpSpLocks noChangeAspect="1"/>
          </p:cNvGrpSpPr>
          <p:nvPr/>
        </p:nvGrpSpPr>
        <p:grpSpPr bwMode="auto">
          <a:xfrm>
            <a:off x="9637339" y="5897673"/>
            <a:ext cx="247888" cy="253651"/>
            <a:chOff x="2794" y="1531"/>
            <a:chExt cx="172" cy="176"/>
          </a:xfrm>
          <a:solidFill>
            <a:schemeClr val="tx1"/>
          </a:solidFill>
        </p:grpSpPr>
        <p:sp>
          <p:nvSpPr>
            <p:cNvPr id="27" name="Rectangle 27">
              <a:extLst>
                <a:ext uri="{FF2B5EF4-FFF2-40B4-BE49-F238E27FC236}">
                  <a16:creationId xmlns:a16="http://schemas.microsoft.com/office/drawing/2014/main" id="{D058F9E8-16F0-4126-8C0D-F8CDC816130D}"/>
                </a:ext>
              </a:extLst>
            </p:cNvPr>
            <p:cNvSpPr>
              <a:spLocks noChangeArrowheads="1"/>
            </p:cNvSpPr>
            <p:nvPr/>
          </p:nvSpPr>
          <p:spPr bwMode="auto">
            <a:xfrm>
              <a:off x="2824" y="1561"/>
              <a:ext cx="114"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8" name="Rectangle 28">
              <a:extLst>
                <a:ext uri="{FF2B5EF4-FFF2-40B4-BE49-F238E27FC236}">
                  <a16:creationId xmlns:a16="http://schemas.microsoft.com/office/drawing/2014/main" id="{BF981067-B8F9-4719-8B7B-3736F80B91E3}"/>
                </a:ext>
              </a:extLst>
            </p:cNvPr>
            <p:cNvSpPr>
              <a:spLocks noChangeArrowheads="1"/>
            </p:cNvSpPr>
            <p:nvPr/>
          </p:nvSpPr>
          <p:spPr bwMode="auto">
            <a:xfrm>
              <a:off x="2824" y="1586"/>
              <a:ext cx="114"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29" name="Rectangle 29">
              <a:extLst>
                <a:ext uri="{FF2B5EF4-FFF2-40B4-BE49-F238E27FC236}">
                  <a16:creationId xmlns:a16="http://schemas.microsoft.com/office/drawing/2014/main" id="{669A2648-8FDE-4DB1-930D-B708E345DB47}"/>
                </a:ext>
              </a:extLst>
            </p:cNvPr>
            <p:cNvSpPr>
              <a:spLocks noChangeArrowheads="1"/>
            </p:cNvSpPr>
            <p:nvPr/>
          </p:nvSpPr>
          <p:spPr bwMode="auto">
            <a:xfrm>
              <a:off x="2824" y="1612"/>
              <a:ext cx="114"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0" name="Freeform 30">
              <a:extLst>
                <a:ext uri="{FF2B5EF4-FFF2-40B4-BE49-F238E27FC236}">
                  <a16:creationId xmlns:a16="http://schemas.microsoft.com/office/drawing/2014/main" id="{FD094989-AAFB-49CB-940B-95F1C10147DF}"/>
                </a:ext>
              </a:extLst>
            </p:cNvPr>
            <p:cNvSpPr>
              <a:spLocks noEditPoints="1"/>
            </p:cNvSpPr>
            <p:nvPr/>
          </p:nvSpPr>
          <p:spPr bwMode="auto">
            <a:xfrm>
              <a:off x="2794" y="1531"/>
              <a:ext cx="172" cy="176"/>
            </a:xfrm>
            <a:custGeom>
              <a:avLst/>
              <a:gdLst>
                <a:gd name="T0" fmla="*/ 85 w 172"/>
                <a:gd name="T1" fmla="*/ 176 h 176"/>
                <a:gd name="T2" fmla="*/ 59 w 172"/>
                <a:gd name="T3" fmla="*/ 123 h 176"/>
                <a:gd name="T4" fmla="*/ 0 w 172"/>
                <a:gd name="T5" fmla="*/ 123 h 176"/>
                <a:gd name="T6" fmla="*/ 0 w 172"/>
                <a:gd name="T7" fmla="*/ 0 h 176"/>
                <a:gd name="T8" fmla="*/ 172 w 172"/>
                <a:gd name="T9" fmla="*/ 0 h 176"/>
                <a:gd name="T10" fmla="*/ 172 w 172"/>
                <a:gd name="T11" fmla="*/ 123 h 176"/>
                <a:gd name="T12" fmla="*/ 115 w 172"/>
                <a:gd name="T13" fmla="*/ 123 h 176"/>
                <a:gd name="T14" fmla="*/ 85 w 172"/>
                <a:gd name="T15" fmla="*/ 176 h 176"/>
                <a:gd name="T16" fmla="*/ 11 w 172"/>
                <a:gd name="T17" fmla="*/ 110 h 176"/>
                <a:gd name="T18" fmla="*/ 66 w 172"/>
                <a:gd name="T19" fmla="*/ 110 h 176"/>
                <a:gd name="T20" fmla="*/ 85 w 172"/>
                <a:gd name="T21" fmla="*/ 151 h 176"/>
                <a:gd name="T22" fmla="*/ 106 w 172"/>
                <a:gd name="T23" fmla="*/ 110 h 176"/>
                <a:gd name="T24" fmla="*/ 161 w 172"/>
                <a:gd name="T25" fmla="*/ 110 h 176"/>
                <a:gd name="T26" fmla="*/ 161 w 172"/>
                <a:gd name="T27" fmla="*/ 11 h 176"/>
                <a:gd name="T28" fmla="*/ 11 w 172"/>
                <a:gd name="T29" fmla="*/ 11 h 176"/>
                <a:gd name="T30" fmla="*/ 11 w 172"/>
                <a:gd name="T31" fmla="*/ 11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 h="176">
                  <a:moveTo>
                    <a:pt x="85" y="176"/>
                  </a:moveTo>
                  <a:lnTo>
                    <a:pt x="59" y="123"/>
                  </a:lnTo>
                  <a:lnTo>
                    <a:pt x="0" y="123"/>
                  </a:lnTo>
                  <a:lnTo>
                    <a:pt x="0" y="0"/>
                  </a:lnTo>
                  <a:lnTo>
                    <a:pt x="172" y="0"/>
                  </a:lnTo>
                  <a:lnTo>
                    <a:pt x="172" y="123"/>
                  </a:lnTo>
                  <a:lnTo>
                    <a:pt x="115" y="123"/>
                  </a:lnTo>
                  <a:lnTo>
                    <a:pt x="85" y="176"/>
                  </a:lnTo>
                  <a:close/>
                  <a:moveTo>
                    <a:pt x="11" y="110"/>
                  </a:moveTo>
                  <a:lnTo>
                    <a:pt x="66" y="110"/>
                  </a:lnTo>
                  <a:lnTo>
                    <a:pt x="85" y="151"/>
                  </a:lnTo>
                  <a:lnTo>
                    <a:pt x="106" y="110"/>
                  </a:lnTo>
                  <a:lnTo>
                    <a:pt x="161" y="110"/>
                  </a:lnTo>
                  <a:lnTo>
                    <a:pt x="161" y="11"/>
                  </a:lnTo>
                  <a:lnTo>
                    <a:pt x="11" y="11"/>
                  </a:lnTo>
                  <a:lnTo>
                    <a:pt x="11"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36" name="Group 35">
            <a:extLst>
              <a:ext uri="{FF2B5EF4-FFF2-40B4-BE49-F238E27FC236}">
                <a16:creationId xmlns:a16="http://schemas.microsoft.com/office/drawing/2014/main" id="{9241B502-5835-4254-A499-5E09DD2EF63F}"/>
              </a:ext>
            </a:extLst>
          </p:cNvPr>
          <p:cNvGrpSpPr/>
          <p:nvPr/>
        </p:nvGrpSpPr>
        <p:grpSpPr>
          <a:xfrm>
            <a:off x="9637948" y="5384765"/>
            <a:ext cx="246670" cy="226474"/>
            <a:chOff x="5527529" y="3271610"/>
            <a:chExt cx="170085" cy="156159"/>
          </a:xfrm>
        </p:grpSpPr>
        <p:sp>
          <p:nvSpPr>
            <p:cNvPr id="13" name="Freeform 5">
              <a:extLst>
                <a:ext uri="{FF2B5EF4-FFF2-40B4-BE49-F238E27FC236}">
                  <a16:creationId xmlns:a16="http://schemas.microsoft.com/office/drawing/2014/main" id="{472CD19E-47DC-45DD-83D6-1B29C4AD0895}"/>
                </a:ext>
              </a:extLst>
            </p:cNvPr>
            <p:cNvSpPr>
              <a:spLocks/>
            </p:cNvSpPr>
            <p:nvPr/>
          </p:nvSpPr>
          <p:spPr bwMode="auto">
            <a:xfrm>
              <a:off x="5527529" y="3271610"/>
              <a:ext cx="51722" cy="156159"/>
            </a:xfrm>
            <a:custGeom>
              <a:avLst/>
              <a:gdLst>
                <a:gd name="T0" fmla="*/ 52 w 52"/>
                <a:gd name="T1" fmla="*/ 0 h 157"/>
                <a:gd name="T2" fmla="*/ 52 w 52"/>
                <a:gd name="T3" fmla="*/ 157 h 157"/>
                <a:gd name="T4" fmla="*/ 0 w 52"/>
                <a:gd name="T5" fmla="*/ 118 h 157"/>
                <a:gd name="T6" fmla="*/ 0 w 52"/>
                <a:gd name="T7" fmla="*/ 32 h 157"/>
                <a:gd name="T8" fmla="*/ 52 w 52"/>
                <a:gd name="T9" fmla="*/ 0 h 157"/>
              </a:gdLst>
              <a:ahLst/>
              <a:cxnLst>
                <a:cxn ang="0">
                  <a:pos x="T0" y="T1"/>
                </a:cxn>
                <a:cxn ang="0">
                  <a:pos x="T2" y="T3"/>
                </a:cxn>
                <a:cxn ang="0">
                  <a:pos x="T4" y="T5"/>
                </a:cxn>
                <a:cxn ang="0">
                  <a:pos x="T6" y="T7"/>
                </a:cxn>
                <a:cxn ang="0">
                  <a:pos x="T8" y="T9"/>
                </a:cxn>
              </a:cxnLst>
              <a:rect l="0" t="0" r="r" b="b"/>
              <a:pathLst>
                <a:path w="52" h="157">
                  <a:moveTo>
                    <a:pt x="52" y="0"/>
                  </a:moveTo>
                  <a:lnTo>
                    <a:pt x="52" y="157"/>
                  </a:lnTo>
                  <a:lnTo>
                    <a:pt x="0" y="118"/>
                  </a:lnTo>
                  <a:lnTo>
                    <a:pt x="0" y="32"/>
                  </a:lnTo>
                  <a:lnTo>
                    <a:pt x="52" y="0"/>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1" name="Freeform 6">
              <a:extLst>
                <a:ext uri="{FF2B5EF4-FFF2-40B4-BE49-F238E27FC236}">
                  <a16:creationId xmlns:a16="http://schemas.microsoft.com/office/drawing/2014/main" id="{FF57FF4B-DEF8-4B95-BACD-CDBEC844780D}"/>
                </a:ext>
              </a:extLst>
            </p:cNvPr>
            <p:cNvSpPr>
              <a:spLocks/>
            </p:cNvSpPr>
            <p:nvPr/>
          </p:nvSpPr>
          <p:spPr bwMode="auto">
            <a:xfrm>
              <a:off x="5645892" y="3271610"/>
              <a:ext cx="51722" cy="156159"/>
            </a:xfrm>
            <a:custGeom>
              <a:avLst/>
              <a:gdLst>
                <a:gd name="T0" fmla="*/ 0 w 52"/>
                <a:gd name="T1" fmla="*/ 0 h 157"/>
                <a:gd name="T2" fmla="*/ 0 w 52"/>
                <a:gd name="T3" fmla="*/ 157 h 157"/>
                <a:gd name="T4" fmla="*/ 52 w 52"/>
                <a:gd name="T5" fmla="*/ 118 h 157"/>
                <a:gd name="T6" fmla="*/ 52 w 52"/>
                <a:gd name="T7" fmla="*/ 32 h 157"/>
                <a:gd name="T8" fmla="*/ 0 w 52"/>
                <a:gd name="T9" fmla="*/ 0 h 157"/>
              </a:gdLst>
              <a:ahLst/>
              <a:cxnLst>
                <a:cxn ang="0">
                  <a:pos x="T0" y="T1"/>
                </a:cxn>
                <a:cxn ang="0">
                  <a:pos x="T2" y="T3"/>
                </a:cxn>
                <a:cxn ang="0">
                  <a:pos x="T4" y="T5"/>
                </a:cxn>
                <a:cxn ang="0">
                  <a:pos x="T6" y="T7"/>
                </a:cxn>
                <a:cxn ang="0">
                  <a:pos x="T8" y="T9"/>
                </a:cxn>
              </a:cxnLst>
              <a:rect l="0" t="0" r="r" b="b"/>
              <a:pathLst>
                <a:path w="52" h="157">
                  <a:moveTo>
                    <a:pt x="0" y="0"/>
                  </a:moveTo>
                  <a:lnTo>
                    <a:pt x="0" y="157"/>
                  </a:lnTo>
                  <a:lnTo>
                    <a:pt x="52" y="118"/>
                  </a:lnTo>
                  <a:lnTo>
                    <a:pt x="52" y="32"/>
                  </a:lnTo>
                  <a:lnTo>
                    <a:pt x="0" y="0"/>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2" name="Rectangle 7">
              <a:extLst>
                <a:ext uri="{FF2B5EF4-FFF2-40B4-BE49-F238E27FC236}">
                  <a16:creationId xmlns:a16="http://schemas.microsoft.com/office/drawing/2014/main" id="{02258B65-D85A-421D-A736-6DEE40264F9C}"/>
                </a:ext>
              </a:extLst>
            </p:cNvPr>
            <p:cNvSpPr>
              <a:spLocks noChangeArrowheads="1"/>
            </p:cNvSpPr>
            <p:nvPr/>
          </p:nvSpPr>
          <p:spPr bwMode="auto">
            <a:xfrm>
              <a:off x="5603122" y="3290508"/>
              <a:ext cx="18898" cy="10941"/>
            </a:xfrm>
            <a:prstGeom prst="rect">
              <a:avLst/>
            </a:prstGeom>
            <a:solidFill>
              <a:schemeClr val="tx1"/>
            </a:solidFill>
            <a:ln w="9525">
              <a:noFill/>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3" name="Rectangle 8">
              <a:extLst>
                <a:ext uri="{FF2B5EF4-FFF2-40B4-BE49-F238E27FC236}">
                  <a16:creationId xmlns:a16="http://schemas.microsoft.com/office/drawing/2014/main" id="{75126FAE-C0D1-41CE-9BB2-6B16CF8473E1}"/>
                </a:ext>
              </a:extLst>
            </p:cNvPr>
            <p:cNvSpPr>
              <a:spLocks noChangeArrowheads="1"/>
            </p:cNvSpPr>
            <p:nvPr/>
          </p:nvSpPr>
          <p:spPr bwMode="auto">
            <a:xfrm>
              <a:off x="5603122" y="3320348"/>
              <a:ext cx="18898" cy="8952"/>
            </a:xfrm>
            <a:prstGeom prst="rect">
              <a:avLst/>
            </a:prstGeom>
            <a:solidFill>
              <a:schemeClr val="tx1"/>
            </a:solidFill>
            <a:ln w="9525">
              <a:noFill/>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4" name="Rectangle 9">
              <a:extLst>
                <a:ext uri="{FF2B5EF4-FFF2-40B4-BE49-F238E27FC236}">
                  <a16:creationId xmlns:a16="http://schemas.microsoft.com/office/drawing/2014/main" id="{7CCEEA5C-B144-4DBC-8A09-470FDCB66827}"/>
                </a:ext>
              </a:extLst>
            </p:cNvPr>
            <p:cNvSpPr>
              <a:spLocks noChangeArrowheads="1"/>
            </p:cNvSpPr>
            <p:nvPr/>
          </p:nvSpPr>
          <p:spPr bwMode="auto">
            <a:xfrm>
              <a:off x="5603122" y="3348198"/>
              <a:ext cx="18898" cy="10941"/>
            </a:xfrm>
            <a:prstGeom prst="rect">
              <a:avLst/>
            </a:prstGeom>
            <a:solidFill>
              <a:schemeClr val="tx1"/>
            </a:solidFill>
            <a:ln w="9525">
              <a:noFill/>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35" name="Rectangle 10">
              <a:extLst>
                <a:ext uri="{FF2B5EF4-FFF2-40B4-BE49-F238E27FC236}">
                  <a16:creationId xmlns:a16="http://schemas.microsoft.com/office/drawing/2014/main" id="{E49C5315-2E2D-4A79-8606-C74251CB6EA6}"/>
                </a:ext>
              </a:extLst>
            </p:cNvPr>
            <p:cNvSpPr>
              <a:spLocks noChangeArrowheads="1"/>
            </p:cNvSpPr>
            <p:nvPr/>
          </p:nvSpPr>
          <p:spPr bwMode="auto">
            <a:xfrm>
              <a:off x="5603122" y="3379031"/>
              <a:ext cx="18898" cy="7957"/>
            </a:xfrm>
            <a:prstGeom prst="rect">
              <a:avLst/>
            </a:prstGeom>
            <a:solidFill>
              <a:schemeClr val="tx1"/>
            </a:solidFill>
            <a:ln w="9525">
              <a:noFill/>
              <a:miter lim="800000"/>
              <a:headEnd/>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grpSp>
        <p:nvGrpSpPr>
          <p:cNvPr id="38" name="Group 13">
            <a:extLst>
              <a:ext uri="{FF2B5EF4-FFF2-40B4-BE49-F238E27FC236}">
                <a16:creationId xmlns:a16="http://schemas.microsoft.com/office/drawing/2014/main" id="{D25A6B04-1F23-4B77-9252-AAE45E5ED0C9}"/>
              </a:ext>
            </a:extLst>
          </p:cNvPr>
          <p:cNvGrpSpPr>
            <a:grpSpLocks noChangeAspect="1"/>
          </p:cNvGrpSpPr>
          <p:nvPr/>
        </p:nvGrpSpPr>
        <p:grpSpPr bwMode="auto">
          <a:xfrm>
            <a:off x="9632440" y="6920392"/>
            <a:ext cx="257686" cy="164131"/>
            <a:chOff x="7" y="5"/>
            <a:chExt cx="157" cy="100"/>
          </a:xfrm>
        </p:grpSpPr>
        <p:sp>
          <p:nvSpPr>
            <p:cNvPr id="40" name="Rectangle 14">
              <a:extLst>
                <a:ext uri="{FF2B5EF4-FFF2-40B4-BE49-F238E27FC236}">
                  <a16:creationId xmlns:a16="http://schemas.microsoft.com/office/drawing/2014/main" id="{13C37551-8E4F-4E38-B53B-C4F64EBAA509}"/>
                </a:ext>
              </a:extLst>
            </p:cNvPr>
            <p:cNvSpPr>
              <a:spLocks noChangeArrowheads="1"/>
            </p:cNvSpPr>
            <p:nvPr/>
          </p:nvSpPr>
          <p:spPr bwMode="auto">
            <a:xfrm>
              <a:off x="7" y="72"/>
              <a:ext cx="112" cy="33"/>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41" name="Rectangle 15">
              <a:extLst>
                <a:ext uri="{FF2B5EF4-FFF2-40B4-BE49-F238E27FC236}">
                  <a16:creationId xmlns:a16="http://schemas.microsoft.com/office/drawing/2014/main" id="{87FDD604-9E53-40BC-BEE0-1C2FDDA1450E}"/>
                </a:ext>
              </a:extLst>
            </p:cNvPr>
            <p:cNvSpPr>
              <a:spLocks noChangeArrowheads="1"/>
            </p:cNvSpPr>
            <p:nvPr/>
          </p:nvSpPr>
          <p:spPr bwMode="auto">
            <a:xfrm>
              <a:off x="28" y="39"/>
              <a:ext cx="112" cy="33"/>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42" name="Rectangle 16">
              <a:extLst>
                <a:ext uri="{FF2B5EF4-FFF2-40B4-BE49-F238E27FC236}">
                  <a16:creationId xmlns:a16="http://schemas.microsoft.com/office/drawing/2014/main" id="{25EB370D-E6FC-4F77-A742-82870CAEE6AB}"/>
                </a:ext>
              </a:extLst>
            </p:cNvPr>
            <p:cNvSpPr>
              <a:spLocks noChangeArrowheads="1"/>
            </p:cNvSpPr>
            <p:nvPr/>
          </p:nvSpPr>
          <p:spPr bwMode="auto">
            <a:xfrm>
              <a:off x="52" y="5"/>
              <a:ext cx="112" cy="34"/>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43" name="Rectangle 17">
              <a:extLst>
                <a:ext uri="{FF2B5EF4-FFF2-40B4-BE49-F238E27FC236}">
                  <a16:creationId xmlns:a16="http://schemas.microsoft.com/office/drawing/2014/main" id="{0575DB80-A9CB-45D5-80A9-3C214BA1B557}"/>
                </a:ext>
              </a:extLst>
            </p:cNvPr>
            <p:cNvSpPr>
              <a:spLocks noChangeArrowheads="1"/>
            </p:cNvSpPr>
            <p:nvPr/>
          </p:nvSpPr>
          <p:spPr bwMode="auto">
            <a:xfrm>
              <a:off x="7" y="72"/>
              <a:ext cx="112" cy="33"/>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44" name="Rectangle 18">
              <a:extLst>
                <a:ext uri="{FF2B5EF4-FFF2-40B4-BE49-F238E27FC236}">
                  <a16:creationId xmlns:a16="http://schemas.microsoft.com/office/drawing/2014/main" id="{16F4810D-DDA8-459A-B3B2-6E22D3A1A355}"/>
                </a:ext>
              </a:extLst>
            </p:cNvPr>
            <p:cNvSpPr>
              <a:spLocks noChangeArrowheads="1"/>
            </p:cNvSpPr>
            <p:nvPr/>
          </p:nvSpPr>
          <p:spPr bwMode="auto">
            <a:xfrm>
              <a:off x="28" y="39"/>
              <a:ext cx="112" cy="33"/>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sp>
          <p:nvSpPr>
            <p:cNvPr id="45" name="Rectangle 19">
              <a:extLst>
                <a:ext uri="{FF2B5EF4-FFF2-40B4-BE49-F238E27FC236}">
                  <a16:creationId xmlns:a16="http://schemas.microsoft.com/office/drawing/2014/main" id="{64C2A247-E540-4C8D-AB14-3BEB40E01AE4}"/>
                </a:ext>
              </a:extLst>
            </p:cNvPr>
            <p:cNvSpPr>
              <a:spLocks noChangeArrowheads="1"/>
            </p:cNvSpPr>
            <p:nvPr/>
          </p:nvSpPr>
          <p:spPr bwMode="auto">
            <a:xfrm>
              <a:off x="52" y="5"/>
              <a:ext cx="112" cy="34"/>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defRPr/>
              </a:pPr>
              <a:endParaRPr lang="en-US" sz="2880" dirty="0">
                <a:solidFill>
                  <a:srgbClr val="002D43"/>
                </a:solidFill>
                <a:latin typeface="Arial"/>
              </a:endParaRPr>
            </a:p>
          </p:txBody>
        </p:sp>
      </p:grpSp>
    </p:spTree>
    <p:extLst>
      <p:ext uri="{BB962C8B-B14F-4D97-AF65-F5344CB8AC3E}">
        <p14:creationId xmlns:p14="http://schemas.microsoft.com/office/powerpoint/2010/main" val="25831890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bg>
      <p:bgPr>
        <a:gradFill>
          <a:gsLst>
            <a:gs pos="0">
              <a:srgbClr val="FFD765"/>
            </a:gs>
            <a:gs pos="68000">
              <a:schemeClr val="accent2"/>
            </a:gs>
          </a:gsLst>
          <a:lin ang="5400000" scaled="0"/>
        </a:gradFill>
        <a:effectLst/>
      </p:bgPr>
    </p:bg>
    <p:spTree>
      <p:nvGrpSpPr>
        <p:cNvPr id="1" name=""/>
        <p:cNvGrpSpPr/>
        <p:nvPr/>
      </p:nvGrpSpPr>
      <p:grpSpPr>
        <a:xfrm>
          <a:off x="0" y="0"/>
          <a:ext cx="0" cy="0"/>
          <a:chOff x="0" y="0"/>
          <a:chExt cx="0" cy="0"/>
        </a:xfrm>
      </p:grpSpPr>
      <p:grpSp>
        <p:nvGrpSpPr>
          <p:cNvPr id="110" name="Group 109">
            <a:extLst>
              <a:ext uri="{FF2B5EF4-FFF2-40B4-BE49-F238E27FC236}">
                <a16:creationId xmlns:a16="http://schemas.microsoft.com/office/drawing/2014/main" id="{6E103CFA-D331-4E6D-B73F-88942C415C6B}"/>
              </a:ext>
            </a:extLst>
          </p:cNvPr>
          <p:cNvGrpSpPr/>
          <p:nvPr/>
        </p:nvGrpSpPr>
        <p:grpSpPr>
          <a:xfrm>
            <a:off x="6393943" y="-4124822"/>
            <a:ext cx="1842515" cy="2022347"/>
            <a:chOff x="7230257" y="2102111"/>
            <a:chExt cx="1151572" cy="1263967"/>
          </a:xfrm>
        </p:grpSpPr>
        <p:grpSp>
          <p:nvGrpSpPr>
            <p:cNvPr id="68" name="Graphic 66">
              <a:extLst>
                <a:ext uri="{FF2B5EF4-FFF2-40B4-BE49-F238E27FC236}">
                  <a16:creationId xmlns:a16="http://schemas.microsoft.com/office/drawing/2014/main" id="{B17167BA-403F-4977-A7BC-DB71CE5D3A37}"/>
                </a:ext>
              </a:extLst>
            </p:cNvPr>
            <p:cNvGrpSpPr/>
            <p:nvPr/>
          </p:nvGrpSpPr>
          <p:grpSpPr>
            <a:xfrm>
              <a:off x="7230257" y="2102111"/>
              <a:ext cx="1151572" cy="1263967"/>
              <a:chOff x="7230257" y="2102111"/>
              <a:chExt cx="1151572" cy="1263967"/>
            </a:xfrm>
          </p:grpSpPr>
          <p:sp>
            <p:nvSpPr>
              <p:cNvPr id="69" name="Freeform: Shape 68">
                <a:extLst>
                  <a:ext uri="{FF2B5EF4-FFF2-40B4-BE49-F238E27FC236}">
                    <a16:creationId xmlns:a16="http://schemas.microsoft.com/office/drawing/2014/main" id="{A0DC0D03-8520-40BB-9782-BA907C18469A}"/>
                  </a:ext>
                </a:extLst>
              </p:cNvPr>
              <p:cNvSpPr/>
              <p:nvPr/>
            </p:nvSpPr>
            <p:spPr>
              <a:xfrm>
                <a:off x="7242639" y="2610746"/>
                <a:ext cx="714375" cy="752475"/>
              </a:xfrm>
              <a:custGeom>
                <a:avLst/>
                <a:gdLst>
                  <a:gd name="connsiteX0" fmla="*/ 67628 w 714375"/>
                  <a:gd name="connsiteY0" fmla="*/ 14288 h 752475"/>
                  <a:gd name="connsiteX1" fmla="*/ 14288 w 714375"/>
                  <a:gd name="connsiteY1" fmla="*/ 14288 h 752475"/>
                  <a:gd name="connsiteX2" fmla="*/ 14288 w 714375"/>
                  <a:gd name="connsiteY2" fmla="*/ 745807 h 752475"/>
                  <a:gd name="connsiteX3" fmla="*/ 701040 w 714375"/>
                  <a:gd name="connsiteY3" fmla="*/ 745807 h 752475"/>
                </a:gdLst>
                <a:ahLst/>
                <a:cxnLst>
                  <a:cxn ang="0">
                    <a:pos x="connsiteX0" y="connsiteY0"/>
                  </a:cxn>
                  <a:cxn ang="0">
                    <a:pos x="connsiteX1" y="connsiteY1"/>
                  </a:cxn>
                  <a:cxn ang="0">
                    <a:pos x="connsiteX2" y="connsiteY2"/>
                  </a:cxn>
                  <a:cxn ang="0">
                    <a:pos x="connsiteX3" y="connsiteY3"/>
                  </a:cxn>
                </a:cxnLst>
                <a:rect l="l" t="t" r="r" b="b"/>
                <a:pathLst>
                  <a:path w="714375" h="752475">
                    <a:moveTo>
                      <a:pt x="67628" y="14288"/>
                    </a:moveTo>
                    <a:lnTo>
                      <a:pt x="14288" y="14288"/>
                    </a:lnTo>
                    <a:lnTo>
                      <a:pt x="14288" y="745807"/>
                    </a:lnTo>
                    <a:lnTo>
                      <a:pt x="701040" y="745807"/>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73" name="Freeform: Shape 72">
                <a:extLst>
                  <a:ext uri="{FF2B5EF4-FFF2-40B4-BE49-F238E27FC236}">
                    <a16:creationId xmlns:a16="http://schemas.microsoft.com/office/drawing/2014/main" id="{5E077A57-3ADD-4A73-9776-94C0B320F4D0}"/>
                  </a:ext>
                </a:extLst>
              </p:cNvPr>
              <p:cNvSpPr/>
              <p:nvPr/>
            </p:nvSpPr>
            <p:spPr>
              <a:xfrm>
                <a:off x="7834142" y="2186883"/>
                <a:ext cx="304800" cy="28575"/>
              </a:xfrm>
              <a:custGeom>
                <a:avLst/>
                <a:gdLst>
                  <a:gd name="connsiteX0" fmla="*/ 297180 w 304800"/>
                  <a:gd name="connsiteY0" fmla="*/ 14287 h 28575"/>
                  <a:gd name="connsiteX1" fmla="*/ 14288 w 304800"/>
                  <a:gd name="connsiteY1" fmla="*/ 14287 h 28575"/>
                </a:gdLst>
                <a:ahLst/>
                <a:cxnLst>
                  <a:cxn ang="0">
                    <a:pos x="connsiteX0" y="connsiteY0"/>
                  </a:cxn>
                  <a:cxn ang="0">
                    <a:pos x="connsiteX1" y="connsiteY1"/>
                  </a:cxn>
                </a:cxnLst>
                <a:rect l="l" t="t" r="r" b="b"/>
                <a:pathLst>
                  <a:path w="304800" h="28575">
                    <a:moveTo>
                      <a:pt x="297180" y="14287"/>
                    </a:moveTo>
                    <a:lnTo>
                      <a:pt x="14288" y="14287"/>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74" name="Freeform: Shape 73">
                <a:extLst>
                  <a:ext uri="{FF2B5EF4-FFF2-40B4-BE49-F238E27FC236}">
                    <a16:creationId xmlns:a16="http://schemas.microsoft.com/office/drawing/2014/main" id="{AC3363FD-45CB-4999-A1B3-B5B5E7C06BEF}"/>
                  </a:ext>
                </a:extLst>
              </p:cNvPr>
              <p:cNvSpPr/>
              <p:nvPr/>
            </p:nvSpPr>
            <p:spPr>
              <a:xfrm>
                <a:off x="8228477" y="2186883"/>
                <a:ext cx="152400" cy="276225"/>
              </a:xfrm>
              <a:custGeom>
                <a:avLst/>
                <a:gdLst>
                  <a:gd name="connsiteX0" fmla="*/ 14288 w 152400"/>
                  <a:gd name="connsiteY0" fmla="*/ 14288 h 276225"/>
                  <a:gd name="connsiteX1" fmla="*/ 140970 w 152400"/>
                  <a:gd name="connsiteY1" fmla="*/ 14288 h 276225"/>
                  <a:gd name="connsiteX2" fmla="*/ 140970 w 152400"/>
                  <a:gd name="connsiteY2" fmla="*/ 265748 h 276225"/>
                </a:gdLst>
                <a:ahLst/>
                <a:cxnLst>
                  <a:cxn ang="0">
                    <a:pos x="connsiteX0" y="connsiteY0"/>
                  </a:cxn>
                  <a:cxn ang="0">
                    <a:pos x="connsiteX1" y="connsiteY1"/>
                  </a:cxn>
                  <a:cxn ang="0">
                    <a:pos x="connsiteX2" y="connsiteY2"/>
                  </a:cxn>
                </a:cxnLst>
                <a:rect l="l" t="t" r="r" b="b"/>
                <a:pathLst>
                  <a:path w="152400" h="276225">
                    <a:moveTo>
                      <a:pt x="14288" y="14288"/>
                    </a:moveTo>
                    <a:lnTo>
                      <a:pt x="140970" y="14288"/>
                    </a:lnTo>
                    <a:lnTo>
                      <a:pt x="140970" y="26574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75" name="Freeform: Shape 74">
                <a:extLst>
                  <a:ext uri="{FF2B5EF4-FFF2-40B4-BE49-F238E27FC236}">
                    <a16:creationId xmlns:a16="http://schemas.microsoft.com/office/drawing/2014/main" id="{3E900615-B437-4552-A19F-E89BE062CAE8}"/>
                  </a:ext>
                </a:extLst>
              </p:cNvPr>
              <p:cNvSpPr/>
              <p:nvPr/>
            </p:nvSpPr>
            <p:spPr>
              <a:xfrm>
                <a:off x="7448379" y="2186883"/>
                <a:ext cx="295275" cy="28575"/>
              </a:xfrm>
              <a:custGeom>
                <a:avLst/>
                <a:gdLst>
                  <a:gd name="connsiteX0" fmla="*/ 288608 w 295275"/>
                  <a:gd name="connsiteY0" fmla="*/ 14287 h 28575"/>
                  <a:gd name="connsiteX1" fmla="*/ 14287 w 295275"/>
                  <a:gd name="connsiteY1" fmla="*/ 14287 h 28575"/>
                </a:gdLst>
                <a:ahLst/>
                <a:cxnLst>
                  <a:cxn ang="0">
                    <a:pos x="connsiteX0" y="connsiteY0"/>
                  </a:cxn>
                  <a:cxn ang="0">
                    <a:pos x="connsiteX1" y="connsiteY1"/>
                  </a:cxn>
                </a:cxnLst>
                <a:rect l="l" t="t" r="r" b="b"/>
                <a:pathLst>
                  <a:path w="295275" h="28575">
                    <a:moveTo>
                      <a:pt x="288608" y="14287"/>
                    </a:moveTo>
                    <a:lnTo>
                      <a:pt x="14287" y="14287"/>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76" name="Freeform: Shape 75">
                <a:extLst>
                  <a:ext uri="{FF2B5EF4-FFF2-40B4-BE49-F238E27FC236}">
                    <a16:creationId xmlns:a16="http://schemas.microsoft.com/office/drawing/2014/main" id="{60BA3276-8C6F-411B-8431-26E4BB63A9CE}"/>
                  </a:ext>
                </a:extLst>
              </p:cNvPr>
              <p:cNvSpPr/>
              <p:nvPr/>
            </p:nvSpPr>
            <p:spPr>
              <a:xfrm>
                <a:off x="7230257" y="2186883"/>
                <a:ext cx="133350" cy="190500"/>
              </a:xfrm>
              <a:custGeom>
                <a:avLst/>
                <a:gdLst>
                  <a:gd name="connsiteX0" fmla="*/ 120968 w 133350"/>
                  <a:gd name="connsiteY0" fmla="*/ 14288 h 190500"/>
                  <a:gd name="connsiteX1" fmla="*/ 14288 w 133350"/>
                  <a:gd name="connsiteY1" fmla="*/ 14288 h 190500"/>
                  <a:gd name="connsiteX2" fmla="*/ 14288 w 133350"/>
                  <a:gd name="connsiteY2" fmla="*/ 177165 h 190500"/>
                </a:gdLst>
                <a:ahLst/>
                <a:cxnLst>
                  <a:cxn ang="0">
                    <a:pos x="connsiteX0" y="connsiteY0"/>
                  </a:cxn>
                  <a:cxn ang="0">
                    <a:pos x="connsiteX1" y="connsiteY1"/>
                  </a:cxn>
                  <a:cxn ang="0">
                    <a:pos x="connsiteX2" y="connsiteY2"/>
                  </a:cxn>
                </a:cxnLst>
                <a:rect l="l" t="t" r="r" b="b"/>
                <a:pathLst>
                  <a:path w="133350" h="190500">
                    <a:moveTo>
                      <a:pt x="120968" y="14288"/>
                    </a:moveTo>
                    <a:lnTo>
                      <a:pt x="14288" y="14288"/>
                    </a:lnTo>
                    <a:lnTo>
                      <a:pt x="14288" y="177165"/>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77" name="Freeform: Shape 76">
                <a:extLst>
                  <a:ext uri="{FF2B5EF4-FFF2-40B4-BE49-F238E27FC236}">
                    <a16:creationId xmlns:a16="http://schemas.microsoft.com/office/drawing/2014/main" id="{5289F411-F8D4-4695-987A-5D9BF05C6D2E}"/>
                  </a:ext>
                </a:extLst>
              </p:cNvPr>
              <p:cNvSpPr/>
              <p:nvPr/>
            </p:nvSpPr>
            <p:spPr>
              <a:xfrm>
                <a:off x="8229429" y="3175578"/>
                <a:ext cx="152400" cy="190500"/>
              </a:xfrm>
              <a:custGeom>
                <a:avLst/>
                <a:gdLst>
                  <a:gd name="connsiteX0" fmla="*/ 14288 w 152400"/>
                  <a:gd name="connsiteY0" fmla="*/ 177165 h 190500"/>
                  <a:gd name="connsiteX1" fmla="*/ 138113 w 152400"/>
                  <a:gd name="connsiteY1" fmla="*/ 177165 h 190500"/>
                  <a:gd name="connsiteX2" fmla="*/ 138113 w 152400"/>
                  <a:gd name="connsiteY2" fmla="*/ 14288 h 190500"/>
                </a:gdLst>
                <a:ahLst/>
                <a:cxnLst>
                  <a:cxn ang="0">
                    <a:pos x="connsiteX0" y="connsiteY0"/>
                  </a:cxn>
                  <a:cxn ang="0">
                    <a:pos x="connsiteX1" y="connsiteY1"/>
                  </a:cxn>
                  <a:cxn ang="0">
                    <a:pos x="connsiteX2" y="connsiteY2"/>
                  </a:cxn>
                </a:cxnLst>
                <a:rect l="l" t="t" r="r" b="b"/>
                <a:pathLst>
                  <a:path w="152400" h="190500">
                    <a:moveTo>
                      <a:pt x="14288" y="177165"/>
                    </a:moveTo>
                    <a:lnTo>
                      <a:pt x="138113" y="177165"/>
                    </a:lnTo>
                    <a:lnTo>
                      <a:pt x="138113"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78" name="Freeform: Shape 77">
                <a:extLst>
                  <a:ext uri="{FF2B5EF4-FFF2-40B4-BE49-F238E27FC236}">
                    <a16:creationId xmlns:a16="http://schemas.microsoft.com/office/drawing/2014/main" id="{E9F04CB9-4439-47DB-8EB0-FD23935ACDD7}"/>
                  </a:ext>
                </a:extLst>
              </p:cNvPr>
              <p:cNvSpPr/>
              <p:nvPr/>
            </p:nvSpPr>
            <p:spPr>
              <a:xfrm>
                <a:off x="7371227" y="2110683"/>
                <a:ext cx="66675" cy="171450"/>
              </a:xfrm>
              <a:custGeom>
                <a:avLst/>
                <a:gdLst>
                  <a:gd name="connsiteX0" fmla="*/ 14288 w 66675"/>
                  <a:gd name="connsiteY0" fmla="*/ 121920 h 171450"/>
                  <a:gd name="connsiteX1" fmla="*/ 14288 w 66675"/>
                  <a:gd name="connsiteY1" fmla="*/ 140970 h 171450"/>
                  <a:gd name="connsiteX2" fmla="*/ 35243 w 66675"/>
                  <a:gd name="connsiteY2" fmla="*/ 161925 h 171450"/>
                  <a:gd name="connsiteX3" fmla="*/ 56198 w 66675"/>
                  <a:gd name="connsiteY3" fmla="*/ 140970 h 171450"/>
                  <a:gd name="connsiteX4" fmla="*/ 56198 w 66675"/>
                  <a:gd name="connsiteY4" fmla="*/ 121920 h 171450"/>
                  <a:gd name="connsiteX5" fmla="*/ 56198 w 66675"/>
                  <a:gd name="connsiteY5" fmla="*/ 35243 h 171450"/>
                  <a:gd name="connsiteX6" fmla="*/ 35243 w 66675"/>
                  <a:gd name="connsiteY6" fmla="*/ 14288 h 171450"/>
                  <a:gd name="connsiteX7" fmla="*/ 14288 w 66675"/>
                  <a:gd name="connsiteY7" fmla="*/ 35243 h 171450"/>
                  <a:gd name="connsiteX8" fmla="*/ 14288 w 66675"/>
                  <a:gd name="connsiteY8" fmla="*/ 12192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171450">
                    <a:moveTo>
                      <a:pt x="14288" y="121920"/>
                    </a:moveTo>
                    <a:lnTo>
                      <a:pt x="14288" y="140970"/>
                    </a:lnTo>
                    <a:cubicBezTo>
                      <a:pt x="14288" y="152400"/>
                      <a:pt x="23812" y="161925"/>
                      <a:pt x="35243" y="161925"/>
                    </a:cubicBezTo>
                    <a:cubicBezTo>
                      <a:pt x="46673" y="161925"/>
                      <a:pt x="56198" y="152400"/>
                      <a:pt x="56198" y="140970"/>
                    </a:cubicBezTo>
                    <a:lnTo>
                      <a:pt x="56198" y="121920"/>
                    </a:lnTo>
                    <a:lnTo>
                      <a:pt x="56198" y="35243"/>
                    </a:lnTo>
                    <a:cubicBezTo>
                      <a:pt x="56198" y="23813"/>
                      <a:pt x="46673" y="14288"/>
                      <a:pt x="35243" y="14288"/>
                    </a:cubicBezTo>
                    <a:cubicBezTo>
                      <a:pt x="23812" y="14288"/>
                      <a:pt x="14288" y="23813"/>
                      <a:pt x="14288" y="35243"/>
                    </a:cubicBezTo>
                    <a:lnTo>
                      <a:pt x="14288" y="121920"/>
                    </a:lnTo>
                    <a:close/>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79" name="Freeform: Shape 78">
                <a:extLst>
                  <a:ext uri="{FF2B5EF4-FFF2-40B4-BE49-F238E27FC236}">
                    <a16:creationId xmlns:a16="http://schemas.microsoft.com/office/drawing/2014/main" id="{6B6904A6-E095-49A9-8816-BB13998172C5}"/>
                  </a:ext>
                </a:extLst>
              </p:cNvPr>
              <p:cNvSpPr/>
              <p:nvPr/>
            </p:nvSpPr>
            <p:spPr>
              <a:xfrm>
                <a:off x="7765562" y="2102111"/>
                <a:ext cx="66675" cy="171450"/>
              </a:xfrm>
              <a:custGeom>
                <a:avLst/>
                <a:gdLst>
                  <a:gd name="connsiteX0" fmla="*/ 14288 w 66675"/>
                  <a:gd name="connsiteY0" fmla="*/ 121920 h 171450"/>
                  <a:gd name="connsiteX1" fmla="*/ 14288 w 66675"/>
                  <a:gd name="connsiteY1" fmla="*/ 140970 h 171450"/>
                  <a:gd name="connsiteX2" fmla="*/ 35243 w 66675"/>
                  <a:gd name="connsiteY2" fmla="*/ 161925 h 171450"/>
                  <a:gd name="connsiteX3" fmla="*/ 56197 w 66675"/>
                  <a:gd name="connsiteY3" fmla="*/ 140970 h 171450"/>
                  <a:gd name="connsiteX4" fmla="*/ 56197 w 66675"/>
                  <a:gd name="connsiteY4" fmla="*/ 121920 h 171450"/>
                  <a:gd name="connsiteX5" fmla="*/ 56197 w 66675"/>
                  <a:gd name="connsiteY5" fmla="*/ 35243 h 171450"/>
                  <a:gd name="connsiteX6" fmla="*/ 35243 w 66675"/>
                  <a:gd name="connsiteY6" fmla="*/ 14288 h 171450"/>
                  <a:gd name="connsiteX7" fmla="*/ 14288 w 66675"/>
                  <a:gd name="connsiteY7" fmla="*/ 35243 h 171450"/>
                  <a:gd name="connsiteX8" fmla="*/ 14288 w 66675"/>
                  <a:gd name="connsiteY8" fmla="*/ 12192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171450">
                    <a:moveTo>
                      <a:pt x="14288" y="121920"/>
                    </a:moveTo>
                    <a:lnTo>
                      <a:pt x="14288" y="140970"/>
                    </a:lnTo>
                    <a:cubicBezTo>
                      <a:pt x="14288" y="152400"/>
                      <a:pt x="23813" y="161925"/>
                      <a:pt x="35243" y="161925"/>
                    </a:cubicBezTo>
                    <a:cubicBezTo>
                      <a:pt x="46672" y="161925"/>
                      <a:pt x="56197" y="152400"/>
                      <a:pt x="56197" y="140970"/>
                    </a:cubicBezTo>
                    <a:lnTo>
                      <a:pt x="56197" y="121920"/>
                    </a:lnTo>
                    <a:lnTo>
                      <a:pt x="56197" y="35243"/>
                    </a:lnTo>
                    <a:cubicBezTo>
                      <a:pt x="56197" y="23813"/>
                      <a:pt x="46672" y="14288"/>
                      <a:pt x="35243" y="14288"/>
                    </a:cubicBezTo>
                    <a:cubicBezTo>
                      <a:pt x="23813" y="14288"/>
                      <a:pt x="14288" y="23813"/>
                      <a:pt x="14288" y="35243"/>
                    </a:cubicBezTo>
                    <a:lnTo>
                      <a:pt x="14288" y="121920"/>
                    </a:lnTo>
                    <a:close/>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80" name="Freeform: Shape 79">
                <a:extLst>
                  <a:ext uri="{FF2B5EF4-FFF2-40B4-BE49-F238E27FC236}">
                    <a16:creationId xmlns:a16="http://schemas.microsoft.com/office/drawing/2014/main" id="{56FF2CAD-40DE-45AD-B30A-466FE8295137}"/>
                  </a:ext>
                </a:extLst>
              </p:cNvPr>
              <p:cNvSpPr/>
              <p:nvPr/>
            </p:nvSpPr>
            <p:spPr>
              <a:xfrm>
                <a:off x="8151324" y="2110683"/>
                <a:ext cx="66675" cy="171450"/>
              </a:xfrm>
              <a:custGeom>
                <a:avLst/>
                <a:gdLst>
                  <a:gd name="connsiteX0" fmla="*/ 14288 w 66675"/>
                  <a:gd name="connsiteY0" fmla="*/ 121920 h 171450"/>
                  <a:gd name="connsiteX1" fmla="*/ 14288 w 66675"/>
                  <a:gd name="connsiteY1" fmla="*/ 140970 h 171450"/>
                  <a:gd name="connsiteX2" fmla="*/ 35243 w 66675"/>
                  <a:gd name="connsiteY2" fmla="*/ 161925 h 171450"/>
                  <a:gd name="connsiteX3" fmla="*/ 56198 w 66675"/>
                  <a:gd name="connsiteY3" fmla="*/ 140970 h 171450"/>
                  <a:gd name="connsiteX4" fmla="*/ 56198 w 66675"/>
                  <a:gd name="connsiteY4" fmla="*/ 121920 h 171450"/>
                  <a:gd name="connsiteX5" fmla="*/ 56198 w 66675"/>
                  <a:gd name="connsiteY5" fmla="*/ 35243 h 171450"/>
                  <a:gd name="connsiteX6" fmla="*/ 35243 w 66675"/>
                  <a:gd name="connsiteY6" fmla="*/ 14288 h 171450"/>
                  <a:gd name="connsiteX7" fmla="*/ 14288 w 66675"/>
                  <a:gd name="connsiteY7" fmla="*/ 35243 h 171450"/>
                  <a:gd name="connsiteX8" fmla="*/ 14288 w 66675"/>
                  <a:gd name="connsiteY8" fmla="*/ 12192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171450">
                    <a:moveTo>
                      <a:pt x="14288" y="121920"/>
                    </a:moveTo>
                    <a:lnTo>
                      <a:pt x="14288" y="140970"/>
                    </a:lnTo>
                    <a:cubicBezTo>
                      <a:pt x="14288" y="152400"/>
                      <a:pt x="23813" y="161925"/>
                      <a:pt x="35243" y="161925"/>
                    </a:cubicBezTo>
                    <a:cubicBezTo>
                      <a:pt x="46673" y="161925"/>
                      <a:pt x="56198" y="152400"/>
                      <a:pt x="56198" y="140970"/>
                    </a:cubicBezTo>
                    <a:lnTo>
                      <a:pt x="56198" y="121920"/>
                    </a:lnTo>
                    <a:lnTo>
                      <a:pt x="56198" y="35243"/>
                    </a:lnTo>
                    <a:cubicBezTo>
                      <a:pt x="56198" y="23813"/>
                      <a:pt x="46673" y="14288"/>
                      <a:pt x="35243" y="14288"/>
                    </a:cubicBezTo>
                    <a:cubicBezTo>
                      <a:pt x="23813" y="14288"/>
                      <a:pt x="14288" y="23813"/>
                      <a:pt x="14288" y="35243"/>
                    </a:cubicBezTo>
                    <a:lnTo>
                      <a:pt x="14288" y="121920"/>
                    </a:lnTo>
                    <a:close/>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81" name="Freeform: Shape 80">
                <a:extLst>
                  <a:ext uri="{FF2B5EF4-FFF2-40B4-BE49-F238E27FC236}">
                    <a16:creationId xmlns:a16="http://schemas.microsoft.com/office/drawing/2014/main" id="{86F7903F-8C46-4E69-B828-AE4BB5B9BE1A}"/>
                  </a:ext>
                </a:extLst>
              </p:cNvPr>
              <p:cNvSpPr/>
              <p:nvPr/>
            </p:nvSpPr>
            <p:spPr>
              <a:xfrm>
                <a:off x="7352177" y="2772671"/>
                <a:ext cx="114300" cy="28575"/>
              </a:xfrm>
              <a:custGeom>
                <a:avLst/>
                <a:gdLst>
                  <a:gd name="connsiteX0" fmla="*/ 14288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8" y="14288"/>
                    </a:moveTo>
                    <a:lnTo>
                      <a:pt x="103823"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82" name="Freeform: Shape 81">
                <a:extLst>
                  <a:ext uri="{FF2B5EF4-FFF2-40B4-BE49-F238E27FC236}">
                    <a16:creationId xmlns:a16="http://schemas.microsoft.com/office/drawing/2014/main" id="{E4CC19C5-6D9A-417B-863D-3C3BAA969185}"/>
                  </a:ext>
                </a:extLst>
              </p:cNvPr>
              <p:cNvSpPr/>
              <p:nvPr/>
            </p:nvSpPr>
            <p:spPr>
              <a:xfrm>
                <a:off x="7352177" y="2887923"/>
                <a:ext cx="114300" cy="28575"/>
              </a:xfrm>
              <a:custGeom>
                <a:avLst/>
                <a:gdLst>
                  <a:gd name="connsiteX0" fmla="*/ 14288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8" y="14288"/>
                    </a:moveTo>
                    <a:lnTo>
                      <a:pt x="103823"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83" name="Freeform: Shape 82">
                <a:extLst>
                  <a:ext uri="{FF2B5EF4-FFF2-40B4-BE49-F238E27FC236}">
                    <a16:creationId xmlns:a16="http://schemas.microsoft.com/office/drawing/2014/main" id="{F85C1757-B4D4-4921-A5E8-1790164DF507}"/>
                  </a:ext>
                </a:extLst>
              </p:cNvPr>
              <p:cNvSpPr/>
              <p:nvPr/>
            </p:nvSpPr>
            <p:spPr>
              <a:xfrm>
                <a:off x="7352177" y="3002223"/>
                <a:ext cx="114300" cy="28575"/>
              </a:xfrm>
              <a:custGeom>
                <a:avLst/>
                <a:gdLst>
                  <a:gd name="connsiteX0" fmla="*/ 14288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8" y="14288"/>
                    </a:moveTo>
                    <a:lnTo>
                      <a:pt x="103823"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84" name="Freeform: Shape 83">
                <a:extLst>
                  <a:ext uri="{FF2B5EF4-FFF2-40B4-BE49-F238E27FC236}">
                    <a16:creationId xmlns:a16="http://schemas.microsoft.com/office/drawing/2014/main" id="{AAB7DBAC-641A-48E6-8830-EAF388E7AA49}"/>
                  </a:ext>
                </a:extLst>
              </p:cNvPr>
              <p:cNvSpPr/>
              <p:nvPr/>
            </p:nvSpPr>
            <p:spPr>
              <a:xfrm>
                <a:off x="7352177" y="3116523"/>
                <a:ext cx="114300" cy="28575"/>
              </a:xfrm>
              <a:custGeom>
                <a:avLst/>
                <a:gdLst>
                  <a:gd name="connsiteX0" fmla="*/ 14288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8" y="14288"/>
                    </a:moveTo>
                    <a:lnTo>
                      <a:pt x="103823"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85" name="Freeform: Shape 84">
                <a:extLst>
                  <a:ext uri="{FF2B5EF4-FFF2-40B4-BE49-F238E27FC236}">
                    <a16:creationId xmlns:a16="http://schemas.microsoft.com/office/drawing/2014/main" id="{283DB1BB-B737-49A6-8972-891AD07B4ED5}"/>
                  </a:ext>
                </a:extLst>
              </p:cNvPr>
              <p:cNvSpPr/>
              <p:nvPr/>
            </p:nvSpPr>
            <p:spPr>
              <a:xfrm>
                <a:off x="7484574" y="2772671"/>
                <a:ext cx="114300" cy="28575"/>
              </a:xfrm>
              <a:custGeom>
                <a:avLst/>
                <a:gdLst>
                  <a:gd name="connsiteX0" fmla="*/ 14288 w 114300"/>
                  <a:gd name="connsiteY0" fmla="*/ 14288 h 28575"/>
                  <a:gd name="connsiteX1" fmla="*/ 103822 w 114300"/>
                  <a:gd name="connsiteY1" fmla="*/ 14288 h 28575"/>
                </a:gdLst>
                <a:ahLst/>
                <a:cxnLst>
                  <a:cxn ang="0">
                    <a:pos x="connsiteX0" y="connsiteY0"/>
                  </a:cxn>
                  <a:cxn ang="0">
                    <a:pos x="connsiteX1" y="connsiteY1"/>
                  </a:cxn>
                </a:cxnLst>
                <a:rect l="l" t="t" r="r" b="b"/>
                <a:pathLst>
                  <a:path w="114300" h="28575">
                    <a:moveTo>
                      <a:pt x="14288" y="14288"/>
                    </a:moveTo>
                    <a:lnTo>
                      <a:pt x="103822"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86" name="Freeform: Shape 85">
                <a:extLst>
                  <a:ext uri="{FF2B5EF4-FFF2-40B4-BE49-F238E27FC236}">
                    <a16:creationId xmlns:a16="http://schemas.microsoft.com/office/drawing/2014/main" id="{4A0A7962-4720-4CE3-9B1D-7C63E28AB6F9}"/>
                  </a:ext>
                </a:extLst>
              </p:cNvPr>
              <p:cNvSpPr/>
              <p:nvPr/>
            </p:nvSpPr>
            <p:spPr>
              <a:xfrm>
                <a:off x="7484574" y="2887923"/>
                <a:ext cx="114300" cy="28575"/>
              </a:xfrm>
              <a:custGeom>
                <a:avLst/>
                <a:gdLst>
                  <a:gd name="connsiteX0" fmla="*/ 14288 w 114300"/>
                  <a:gd name="connsiteY0" fmla="*/ 14288 h 28575"/>
                  <a:gd name="connsiteX1" fmla="*/ 103822 w 114300"/>
                  <a:gd name="connsiteY1" fmla="*/ 14288 h 28575"/>
                </a:gdLst>
                <a:ahLst/>
                <a:cxnLst>
                  <a:cxn ang="0">
                    <a:pos x="connsiteX0" y="connsiteY0"/>
                  </a:cxn>
                  <a:cxn ang="0">
                    <a:pos x="connsiteX1" y="connsiteY1"/>
                  </a:cxn>
                </a:cxnLst>
                <a:rect l="l" t="t" r="r" b="b"/>
                <a:pathLst>
                  <a:path w="114300" h="28575">
                    <a:moveTo>
                      <a:pt x="14288" y="14288"/>
                    </a:moveTo>
                    <a:lnTo>
                      <a:pt x="103822"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87" name="Freeform: Shape 86">
                <a:extLst>
                  <a:ext uri="{FF2B5EF4-FFF2-40B4-BE49-F238E27FC236}">
                    <a16:creationId xmlns:a16="http://schemas.microsoft.com/office/drawing/2014/main" id="{1B928C91-43EB-48ED-BD98-51076951C4E5}"/>
                  </a:ext>
                </a:extLst>
              </p:cNvPr>
              <p:cNvSpPr/>
              <p:nvPr/>
            </p:nvSpPr>
            <p:spPr>
              <a:xfrm>
                <a:off x="7484574" y="3002223"/>
                <a:ext cx="114300" cy="28575"/>
              </a:xfrm>
              <a:custGeom>
                <a:avLst/>
                <a:gdLst>
                  <a:gd name="connsiteX0" fmla="*/ 14288 w 114300"/>
                  <a:gd name="connsiteY0" fmla="*/ 14288 h 28575"/>
                  <a:gd name="connsiteX1" fmla="*/ 103822 w 114300"/>
                  <a:gd name="connsiteY1" fmla="*/ 14288 h 28575"/>
                </a:gdLst>
                <a:ahLst/>
                <a:cxnLst>
                  <a:cxn ang="0">
                    <a:pos x="connsiteX0" y="connsiteY0"/>
                  </a:cxn>
                  <a:cxn ang="0">
                    <a:pos x="connsiteX1" y="connsiteY1"/>
                  </a:cxn>
                </a:cxnLst>
                <a:rect l="l" t="t" r="r" b="b"/>
                <a:pathLst>
                  <a:path w="114300" h="28575">
                    <a:moveTo>
                      <a:pt x="14288" y="14288"/>
                    </a:moveTo>
                    <a:lnTo>
                      <a:pt x="103822"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88" name="Freeform: Shape 87">
                <a:extLst>
                  <a:ext uri="{FF2B5EF4-FFF2-40B4-BE49-F238E27FC236}">
                    <a16:creationId xmlns:a16="http://schemas.microsoft.com/office/drawing/2014/main" id="{F67FA5BA-26D9-4B8D-A73E-2140B6ADCBEB}"/>
                  </a:ext>
                </a:extLst>
              </p:cNvPr>
              <p:cNvSpPr/>
              <p:nvPr/>
            </p:nvSpPr>
            <p:spPr>
              <a:xfrm>
                <a:off x="7484574" y="3116523"/>
                <a:ext cx="114300" cy="28575"/>
              </a:xfrm>
              <a:custGeom>
                <a:avLst/>
                <a:gdLst>
                  <a:gd name="connsiteX0" fmla="*/ 14288 w 114300"/>
                  <a:gd name="connsiteY0" fmla="*/ 14288 h 28575"/>
                  <a:gd name="connsiteX1" fmla="*/ 104775 w 114300"/>
                  <a:gd name="connsiteY1" fmla="*/ 14288 h 28575"/>
                </a:gdLst>
                <a:ahLst/>
                <a:cxnLst>
                  <a:cxn ang="0">
                    <a:pos x="connsiteX0" y="connsiteY0"/>
                  </a:cxn>
                  <a:cxn ang="0">
                    <a:pos x="connsiteX1" y="connsiteY1"/>
                  </a:cxn>
                </a:cxnLst>
                <a:rect l="l" t="t" r="r" b="b"/>
                <a:pathLst>
                  <a:path w="114300" h="28575">
                    <a:moveTo>
                      <a:pt x="14288" y="14288"/>
                    </a:moveTo>
                    <a:lnTo>
                      <a:pt x="104775"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89" name="Freeform: Shape 88">
                <a:extLst>
                  <a:ext uri="{FF2B5EF4-FFF2-40B4-BE49-F238E27FC236}">
                    <a16:creationId xmlns:a16="http://schemas.microsoft.com/office/drawing/2014/main" id="{DC615BF9-5089-4315-83E2-6C44C9767A1E}"/>
                  </a:ext>
                </a:extLst>
              </p:cNvPr>
              <p:cNvSpPr/>
              <p:nvPr/>
            </p:nvSpPr>
            <p:spPr>
              <a:xfrm>
                <a:off x="7617924" y="2772671"/>
                <a:ext cx="114300" cy="28575"/>
              </a:xfrm>
              <a:custGeom>
                <a:avLst/>
                <a:gdLst>
                  <a:gd name="connsiteX0" fmla="*/ 14288 w 114300"/>
                  <a:gd name="connsiteY0" fmla="*/ 14288 h 28575"/>
                  <a:gd name="connsiteX1" fmla="*/ 103822 w 114300"/>
                  <a:gd name="connsiteY1" fmla="*/ 14288 h 28575"/>
                </a:gdLst>
                <a:ahLst/>
                <a:cxnLst>
                  <a:cxn ang="0">
                    <a:pos x="connsiteX0" y="connsiteY0"/>
                  </a:cxn>
                  <a:cxn ang="0">
                    <a:pos x="connsiteX1" y="connsiteY1"/>
                  </a:cxn>
                </a:cxnLst>
                <a:rect l="l" t="t" r="r" b="b"/>
                <a:pathLst>
                  <a:path w="114300" h="28575">
                    <a:moveTo>
                      <a:pt x="14288" y="14288"/>
                    </a:moveTo>
                    <a:lnTo>
                      <a:pt x="103822"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90" name="Freeform: Shape 89">
                <a:extLst>
                  <a:ext uri="{FF2B5EF4-FFF2-40B4-BE49-F238E27FC236}">
                    <a16:creationId xmlns:a16="http://schemas.microsoft.com/office/drawing/2014/main" id="{39E0D1D3-06D4-45D4-B57C-92D1130D1ADE}"/>
                  </a:ext>
                </a:extLst>
              </p:cNvPr>
              <p:cNvSpPr/>
              <p:nvPr/>
            </p:nvSpPr>
            <p:spPr>
              <a:xfrm>
                <a:off x="7617924" y="2887923"/>
                <a:ext cx="114300" cy="28575"/>
              </a:xfrm>
              <a:custGeom>
                <a:avLst/>
                <a:gdLst>
                  <a:gd name="connsiteX0" fmla="*/ 14288 w 114300"/>
                  <a:gd name="connsiteY0" fmla="*/ 14288 h 28575"/>
                  <a:gd name="connsiteX1" fmla="*/ 103822 w 114300"/>
                  <a:gd name="connsiteY1" fmla="*/ 14288 h 28575"/>
                </a:gdLst>
                <a:ahLst/>
                <a:cxnLst>
                  <a:cxn ang="0">
                    <a:pos x="connsiteX0" y="connsiteY0"/>
                  </a:cxn>
                  <a:cxn ang="0">
                    <a:pos x="connsiteX1" y="connsiteY1"/>
                  </a:cxn>
                </a:cxnLst>
                <a:rect l="l" t="t" r="r" b="b"/>
                <a:pathLst>
                  <a:path w="114300" h="28575">
                    <a:moveTo>
                      <a:pt x="14288" y="14288"/>
                    </a:moveTo>
                    <a:lnTo>
                      <a:pt x="103822"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91" name="Freeform: Shape 90">
                <a:extLst>
                  <a:ext uri="{FF2B5EF4-FFF2-40B4-BE49-F238E27FC236}">
                    <a16:creationId xmlns:a16="http://schemas.microsoft.com/office/drawing/2014/main" id="{1545518E-6C08-4BCA-AEBE-B3B3A0DBB7CA}"/>
                  </a:ext>
                </a:extLst>
              </p:cNvPr>
              <p:cNvSpPr/>
              <p:nvPr/>
            </p:nvSpPr>
            <p:spPr>
              <a:xfrm>
                <a:off x="7617924" y="3002223"/>
                <a:ext cx="114300" cy="28575"/>
              </a:xfrm>
              <a:custGeom>
                <a:avLst/>
                <a:gdLst>
                  <a:gd name="connsiteX0" fmla="*/ 14288 w 114300"/>
                  <a:gd name="connsiteY0" fmla="*/ 14288 h 28575"/>
                  <a:gd name="connsiteX1" fmla="*/ 103822 w 114300"/>
                  <a:gd name="connsiteY1" fmla="*/ 14288 h 28575"/>
                </a:gdLst>
                <a:ahLst/>
                <a:cxnLst>
                  <a:cxn ang="0">
                    <a:pos x="connsiteX0" y="connsiteY0"/>
                  </a:cxn>
                  <a:cxn ang="0">
                    <a:pos x="connsiteX1" y="connsiteY1"/>
                  </a:cxn>
                </a:cxnLst>
                <a:rect l="l" t="t" r="r" b="b"/>
                <a:pathLst>
                  <a:path w="114300" h="28575">
                    <a:moveTo>
                      <a:pt x="14288" y="14288"/>
                    </a:moveTo>
                    <a:lnTo>
                      <a:pt x="103822"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92" name="Freeform: Shape 91">
                <a:extLst>
                  <a:ext uri="{FF2B5EF4-FFF2-40B4-BE49-F238E27FC236}">
                    <a16:creationId xmlns:a16="http://schemas.microsoft.com/office/drawing/2014/main" id="{E94E4D88-B3FF-439A-8D85-D332A57DB0F0}"/>
                  </a:ext>
                </a:extLst>
              </p:cNvPr>
              <p:cNvSpPr/>
              <p:nvPr/>
            </p:nvSpPr>
            <p:spPr>
              <a:xfrm>
                <a:off x="7617924" y="3116523"/>
                <a:ext cx="114300" cy="28575"/>
              </a:xfrm>
              <a:custGeom>
                <a:avLst/>
                <a:gdLst>
                  <a:gd name="connsiteX0" fmla="*/ 14288 w 114300"/>
                  <a:gd name="connsiteY0" fmla="*/ 14288 h 28575"/>
                  <a:gd name="connsiteX1" fmla="*/ 103822 w 114300"/>
                  <a:gd name="connsiteY1" fmla="*/ 14288 h 28575"/>
                </a:gdLst>
                <a:ahLst/>
                <a:cxnLst>
                  <a:cxn ang="0">
                    <a:pos x="connsiteX0" y="connsiteY0"/>
                  </a:cxn>
                  <a:cxn ang="0">
                    <a:pos x="connsiteX1" y="connsiteY1"/>
                  </a:cxn>
                </a:cxnLst>
                <a:rect l="l" t="t" r="r" b="b"/>
                <a:pathLst>
                  <a:path w="114300" h="28575">
                    <a:moveTo>
                      <a:pt x="14288" y="14288"/>
                    </a:moveTo>
                    <a:lnTo>
                      <a:pt x="103822"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93" name="Freeform: Shape 92">
                <a:extLst>
                  <a:ext uri="{FF2B5EF4-FFF2-40B4-BE49-F238E27FC236}">
                    <a16:creationId xmlns:a16="http://schemas.microsoft.com/office/drawing/2014/main" id="{7421D473-9A72-43AE-AE17-87CEB908D91D}"/>
                  </a:ext>
                </a:extLst>
              </p:cNvPr>
              <p:cNvSpPr/>
              <p:nvPr/>
            </p:nvSpPr>
            <p:spPr>
              <a:xfrm>
                <a:off x="7750322" y="2772671"/>
                <a:ext cx="114300" cy="28575"/>
              </a:xfrm>
              <a:custGeom>
                <a:avLst/>
                <a:gdLst>
                  <a:gd name="connsiteX0" fmla="*/ 14287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7" y="14288"/>
                    </a:moveTo>
                    <a:lnTo>
                      <a:pt x="103823"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94" name="Freeform: Shape 93">
                <a:extLst>
                  <a:ext uri="{FF2B5EF4-FFF2-40B4-BE49-F238E27FC236}">
                    <a16:creationId xmlns:a16="http://schemas.microsoft.com/office/drawing/2014/main" id="{19445EF9-5FD2-4B19-BD63-EE19D9066A73}"/>
                  </a:ext>
                </a:extLst>
              </p:cNvPr>
              <p:cNvSpPr/>
              <p:nvPr/>
            </p:nvSpPr>
            <p:spPr>
              <a:xfrm>
                <a:off x="7750322" y="2887923"/>
                <a:ext cx="114300" cy="28575"/>
              </a:xfrm>
              <a:custGeom>
                <a:avLst/>
                <a:gdLst>
                  <a:gd name="connsiteX0" fmla="*/ 14287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7" y="14288"/>
                    </a:moveTo>
                    <a:lnTo>
                      <a:pt x="103823"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95" name="Freeform: Shape 94">
                <a:extLst>
                  <a:ext uri="{FF2B5EF4-FFF2-40B4-BE49-F238E27FC236}">
                    <a16:creationId xmlns:a16="http://schemas.microsoft.com/office/drawing/2014/main" id="{6A8589DF-04BA-4F90-AD8D-DE647A8E8A35}"/>
                  </a:ext>
                </a:extLst>
              </p:cNvPr>
              <p:cNvSpPr/>
              <p:nvPr/>
            </p:nvSpPr>
            <p:spPr>
              <a:xfrm>
                <a:off x="7750322" y="3002223"/>
                <a:ext cx="114300" cy="28575"/>
              </a:xfrm>
              <a:custGeom>
                <a:avLst/>
                <a:gdLst>
                  <a:gd name="connsiteX0" fmla="*/ 14287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7" y="14288"/>
                    </a:moveTo>
                    <a:lnTo>
                      <a:pt x="103823"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96" name="Freeform: Shape 95">
                <a:extLst>
                  <a:ext uri="{FF2B5EF4-FFF2-40B4-BE49-F238E27FC236}">
                    <a16:creationId xmlns:a16="http://schemas.microsoft.com/office/drawing/2014/main" id="{1B55F542-121C-46B1-852B-910A4DC56305}"/>
                  </a:ext>
                </a:extLst>
              </p:cNvPr>
              <p:cNvSpPr/>
              <p:nvPr/>
            </p:nvSpPr>
            <p:spPr>
              <a:xfrm>
                <a:off x="7750322" y="3116523"/>
                <a:ext cx="114300" cy="28575"/>
              </a:xfrm>
              <a:custGeom>
                <a:avLst/>
                <a:gdLst>
                  <a:gd name="connsiteX0" fmla="*/ 14287 w 114300"/>
                  <a:gd name="connsiteY0" fmla="*/ 14288 h 28575"/>
                  <a:gd name="connsiteX1" fmla="*/ 104775 w 114300"/>
                  <a:gd name="connsiteY1" fmla="*/ 14288 h 28575"/>
                </a:gdLst>
                <a:ahLst/>
                <a:cxnLst>
                  <a:cxn ang="0">
                    <a:pos x="connsiteX0" y="connsiteY0"/>
                  </a:cxn>
                  <a:cxn ang="0">
                    <a:pos x="connsiteX1" y="connsiteY1"/>
                  </a:cxn>
                </a:cxnLst>
                <a:rect l="l" t="t" r="r" b="b"/>
                <a:pathLst>
                  <a:path w="114300" h="28575">
                    <a:moveTo>
                      <a:pt x="14287" y="14288"/>
                    </a:moveTo>
                    <a:lnTo>
                      <a:pt x="104775"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97" name="Freeform: Shape 96">
                <a:extLst>
                  <a:ext uri="{FF2B5EF4-FFF2-40B4-BE49-F238E27FC236}">
                    <a16:creationId xmlns:a16="http://schemas.microsoft.com/office/drawing/2014/main" id="{8A03D5D2-C61C-467B-BE11-131FE9158C71}"/>
                  </a:ext>
                </a:extLst>
              </p:cNvPr>
              <p:cNvSpPr/>
              <p:nvPr/>
            </p:nvSpPr>
            <p:spPr>
              <a:xfrm>
                <a:off x="7883672" y="2772671"/>
                <a:ext cx="114300" cy="28575"/>
              </a:xfrm>
              <a:custGeom>
                <a:avLst/>
                <a:gdLst>
                  <a:gd name="connsiteX0" fmla="*/ 14287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7" y="14288"/>
                    </a:moveTo>
                    <a:lnTo>
                      <a:pt x="103823"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98" name="Freeform: Shape 97">
                <a:extLst>
                  <a:ext uri="{FF2B5EF4-FFF2-40B4-BE49-F238E27FC236}">
                    <a16:creationId xmlns:a16="http://schemas.microsoft.com/office/drawing/2014/main" id="{F8BC7B5A-FC4F-4282-97F9-F7F218917FD5}"/>
                  </a:ext>
                </a:extLst>
              </p:cNvPr>
              <p:cNvSpPr/>
              <p:nvPr/>
            </p:nvSpPr>
            <p:spPr>
              <a:xfrm>
                <a:off x="7883672" y="2887923"/>
                <a:ext cx="114300" cy="28575"/>
              </a:xfrm>
              <a:custGeom>
                <a:avLst/>
                <a:gdLst>
                  <a:gd name="connsiteX0" fmla="*/ 14287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7" y="14288"/>
                    </a:moveTo>
                    <a:lnTo>
                      <a:pt x="103823"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99" name="Freeform: Shape 98">
                <a:extLst>
                  <a:ext uri="{FF2B5EF4-FFF2-40B4-BE49-F238E27FC236}">
                    <a16:creationId xmlns:a16="http://schemas.microsoft.com/office/drawing/2014/main" id="{F8EBE5CD-EDE5-4681-88A9-AF4E0DB7BC05}"/>
                  </a:ext>
                </a:extLst>
              </p:cNvPr>
              <p:cNvSpPr/>
              <p:nvPr/>
            </p:nvSpPr>
            <p:spPr>
              <a:xfrm>
                <a:off x="7883672" y="3002223"/>
                <a:ext cx="114300" cy="28575"/>
              </a:xfrm>
              <a:custGeom>
                <a:avLst/>
                <a:gdLst>
                  <a:gd name="connsiteX0" fmla="*/ 14287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7" y="14288"/>
                    </a:moveTo>
                    <a:lnTo>
                      <a:pt x="103823"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100" name="Freeform: Shape 99">
                <a:extLst>
                  <a:ext uri="{FF2B5EF4-FFF2-40B4-BE49-F238E27FC236}">
                    <a16:creationId xmlns:a16="http://schemas.microsoft.com/office/drawing/2014/main" id="{E98FC932-3DFF-499F-B65A-A90E6FF655C6}"/>
                  </a:ext>
                </a:extLst>
              </p:cNvPr>
              <p:cNvSpPr/>
              <p:nvPr/>
            </p:nvSpPr>
            <p:spPr>
              <a:xfrm>
                <a:off x="7883672" y="3116523"/>
                <a:ext cx="114300" cy="28575"/>
              </a:xfrm>
              <a:custGeom>
                <a:avLst/>
                <a:gdLst>
                  <a:gd name="connsiteX0" fmla="*/ 14287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7" y="14288"/>
                    </a:moveTo>
                    <a:lnTo>
                      <a:pt x="103823"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101" name="Freeform: Shape 100">
                <a:extLst>
                  <a:ext uri="{FF2B5EF4-FFF2-40B4-BE49-F238E27FC236}">
                    <a16:creationId xmlns:a16="http://schemas.microsoft.com/office/drawing/2014/main" id="{55247676-2641-4ADD-B840-FA8F6A9B4954}"/>
                  </a:ext>
                </a:extLst>
              </p:cNvPr>
              <p:cNvSpPr/>
              <p:nvPr/>
            </p:nvSpPr>
            <p:spPr>
              <a:xfrm>
                <a:off x="8016069" y="2772671"/>
                <a:ext cx="114300" cy="28575"/>
              </a:xfrm>
              <a:custGeom>
                <a:avLst/>
                <a:gdLst>
                  <a:gd name="connsiteX0" fmla="*/ 14288 w 114300"/>
                  <a:gd name="connsiteY0" fmla="*/ 14288 h 28575"/>
                  <a:gd name="connsiteX1" fmla="*/ 104775 w 114300"/>
                  <a:gd name="connsiteY1" fmla="*/ 14288 h 28575"/>
                </a:gdLst>
                <a:ahLst/>
                <a:cxnLst>
                  <a:cxn ang="0">
                    <a:pos x="connsiteX0" y="connsiteY0"/>
                  </a:cxn>
                  <a:cxn ang="0">
                    <a:pos x="connsiteX1" y="connsiteY1"/>
                  </a:cxn>
                </a:cxnLst>
                <a:rect l="l" t="t" r="r" b="b"/>
                <a:pathLst>
                  <a:path w="114300" h="28575">
                    <a:moveTo>
                      <a:pt x="14288" y="14288"/>
                    </a:moveTo>
                    <a:lnTo>
                      <a:pt x="104775"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102" name="Freeform: Shape 101">
                <a:extLst>
                  <a:ext uri="{FF2B5EF4-FFF2-40B4-BE49-F238E27FC236}">
                    <a16:creationId xmlns:a16="http://schemas.microsoft.com/office/drawing/2014/main" id="{3E36F6D0-C65F-4E75-9ABB-0C6F60912ADC}"/>
                  </a:ext>
                </a:extLst>
              </p:cNvPr>
              <p:cNvSpPr/>
              <p:nvPr/>
            </p:nvSpPr>
            <p:spPr>
              <a:xfrm>
                <a:off x="8016069" y="2887923"/>
                <a:ext cx="114300" cy="28575"/>
              </a:xfrm>
              <a:custGeom>
                <a:avLst/>
                <a:gdLst>
                  <a:gd name="connsiteX0" fmla="*/ 14288 w 114300"/>
                  <a:gd name="connsiteY0" fmla="*/ 14288 h 28575"/>
                  <a:gd name="connsiteX1" fmla="*/ 104775 w 114300"/>
                  <a:gd name="connsiteY1" fmla="*/ 14288 h 28575"/>
                </a:gdLst>
                <a:ahLst/>
                <a:cxnLst>
                  <a:cxn ang="0">
                    <a:pos x="connsiteX0" y="connsiteY0"/>
                  </a:cxn>
                  <a:cxn ang="0">
                    <a:pos x="connsiteX1" y="connsiteY1"/>
                  </a:cxn>
                </a:cxnLst>
                <a:rect l="l" t="t" r="r" b="b"/>
                <a:pathLst>
                  <a:path w="114300" h="28575">
                    <a:moveTo>
                      <a:pt x="14288" y="14288"/>
                    </a:moveTo>
                    <a:lnTo>
                      <a:pt x="104775"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103" name="Freeform: Shape 102">
                <a:extLst>
                  <a:ext uri="{FF2B5EF4-FFF2-40B4-BE49-F238E27FC236}">
                    <a16:creationId xmlns:a16="http://schemas.microsoft.com/office/drawing/2014/main" id="{367A8544-85DE-4CE7-A157-E2DD55C0E24F}"/>
                  </a:ext>
                </a:extLst>
              </p:cNvPr>
              <p:cNvSpPr/>
              <p:nvPr/>
            </p:nvSpPr>
            <p:spPr>
              <a:xfrm>
                <a:off x="8016069" y="3002223"/>
                <a:ext cx="114300" cy="28575"/>
              </a:xfrm>
              <a:custGeom>
                <a:avLst/>
                <a:gdLst>
                  <a:gd name="connsiteX0" fmla="*/ 14288 w 114300"/>
                  <a:gd name="connsiteY0" fmla="*/ 14288 h 28575"/>
                  <a:gd name="connsiteX1" fmla="*/ 104775 w 114300"/>
                  <a:gd name="connsiteY1" fmla="*/ 14288 h 28575"/>
                </a:gdLst>
                <a:ahLst/>
                <a:cxnLst>
                  <a:cxn ang="0">
                    <a:pos x="connsiteX0" y="connsiteY0"/>
                  </a:cxn>
                  <a:cxn ang="0">
                    <a:pos x="connsiteX1" y="connsiteY1"/>
                  </a:cxn>
                </a:cxnLst>
                <a:rect l="l" t="t" r="r" b="b"/>
                <a:pathLst>
                  <a:path w="114300" h="28575">
                    <a:moveTo>
                      <a:pt x="14288" y="14288"/>
                    </a:moveTo>
                    <a:lnTo>
                      <a:pt x="104775"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104" name="Freeform: Shape 103">
                <a:extLst>
                  <a:ext uri="{FF2B5EF4-FFF2-40B4-BE49-F238E27FC236}">
                    <a16:creationId xmlns:a16="http://schemas.microsoft.com/office/drawing/2014/main" id="{90F847DD-3BDA-4D73-8E8B-50590D116A9D}"/>
                  </a:ext>
                </a:extLst>
              </p:cNvPr>
              <p:cNvSpPr/>
              <p:nvPr/>
            </p:nvSpPr>
            <p:spPr>
              <a:xfrm>
                <a:off x="8016069" y="3116523"/>
                <a:ext cx="114300" cy="28575"/>
              </a:xfrm>
              <a:custGeom>
                <a:avLst/>
                <a:gdLst>
                  <a:gd name="connsiteX0" fmla="*/ 14288 w 114300"/>
                  <a:gd name="connsiteY0" fmla="*/ 14288 h 28575"/>
                  <a:gd name="connsiteX1" fmla="*/ 104775 w 114300"/>
                  <a:gd name="connsiteY1" fmla="*/ 14288 h 28575"/>
                </a:gdLst>
                <a:ahLst/>
                <a:cxnLst>
                  <a:cxn ang="0">
                    <a:pos x="connsiteX0" y="connsiteY0"/>
                  </a:cxn>
                  <a:cxn ang="0">
                    <a:pos x="connsiteX1" y="connsiteY1"/>
                  </a:cxn>
                </a:cxnLst>
                <a:rect l="l" t="t" r="r" b="b"/>
                <a:pathLst>
                  <a:path w="114300" h="28575">
                    <a:moveTo>
                      <a:pt x="14288" y="14288"/>
                    </a:moveTo>
                    <a:lnTo>
                      <a:pt x="104775"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105" name="Freeform: Shape 104">
                <a:extLst>
                  <a:ext uri="{FF2B5EF4-FFF2-40B4-BE49-F238E27FC236}">
                    <a16:creationId xmlns:a16="http://schemas.microsoft.com/office/drawing/2014/main" id="{5CAAC0A5-8614-47BD-B25D-EC925D14808B}"/>
                  </a:ext>
                </a:extLst>
              </p:cNvPr>
              <p:cNvSpPr/>
              <p:nvPr/>
            </p:nvSpPr>
            <p:spPr>
              <a:xfrm>
                <a:off x="8149419" y="2772671"/>
                <a:ext cx="114300" cy="28575"/>
              </a:xfrm>
              <a:custGeom>
                <a:avLst/>
                <a:gdLst>
                  <a:gd name="connsiteX0" fmla="*/ 14288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8" y="14288"/>
                    </a:moveTo>
                    <a:lnTo>
                      <a:pt x="103823"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106" name="Freeform: Shape 105">
                <a:extLst>
                  <a:ext uri="{FF2B5EF4-FFF2-40B4-BE49-F238E27FC236}">
                    <a16:creationId xmlns:a16="http://schemas.microsoft.com/office/drawing/2014/main" id="{07DA532A-6C2A-4D1B-9C4D-BACDFB414AB1}"/>
                  </a:ext>
                </a:extLst>
              </p:cNvPr>
              <p:cNvSpPr/>
              <p:nvPr/>
            </p:nvSpPr>
            <p:spPr>
              <a:xfrm>
                <a:off x="8149419" y="2887923"/>
                <a:ext cx="114300" cy="28575"/>
              </a:xfrm>
              <a:custGeom>
                <a:avLst/>
                <a:gdLst>
                  <a:gd name="connsiteX0" fmla="*/ 14288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8" y="14288"/>
                    </a:moveTo>
                    <a:lnTo>
                      <a:pt x="103823"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107" name="Freeform: Shape 106">
                <a:extLst>
                  <a:ext uri="{FF2B5EF4-FFF2-40B4-BE49-F238E27FC236}">
                    <a16:creationId xmlns:a16="http://schemas.microsoft.com/office/drawing/2014/main" id="{4F98E023-F4DC-4E94-9EBA-AFAF7C6F5904}"/>
                  </a:ext>
                </a:extLst>
              </p:cNvPr>
              <p:cNvSpPr/>
              <p:nvPr/>
            </p:nvSpPr>
            <p:spPr>
              <a:xfrm>
                <a:off x="8149419" y="3002223"/>
                <a:ext cx="114300" cy="28575"/>
              </a:xfrm>
              <a:custGeom>
                <a:avLst/>
                <a:gdLst>
                  <a:gd name="connsiteX0" fmla="*/ 14288 w 114300"/>
                  <a:gd name="connsiteY0" fmla="*/ 14288 h 28575"/>
                  <a:gd name="connsiteX1" fmla="*/ 103823 w 114300"/>
                  <a:gd name="connsiteY1" fmla="*/ 14288 h 28575"/>
                </a:gdLst>
                <a:ahLst/>
                <a:cxnLst>
                  <a:cxn ang="0">
                    <a:pos x="connsiteX0" y="connsiteY0"/>
                  </a:cxn>
                  <a:cxn ang="0">
                    <a:pos x="connsiteX1" y="connsiteY1"/>
                  </a:cxn>
                </a:cxnLst>
                <a:rect l="l" t="t" r="r" b="b"/>
                <a:pathLst>
                  <a:path w="114300" h="28575">
                    <a:moveTo>
                      <a:pt x="14288" y="14288"/>
                    </a:moveTo>
                    <a:lnTo>
                      <a:pt x="103823"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108" name="Freeform: Shape 107">
                <a:extLst>
                  <a:ext uri="{FF2B5EF4-FFF2-40B4-BE49-F238E27FC236}">
                    <a16:creationId xmlns:a16="http://schemas.microsoft.com/office/drawing/2014/main" id="{28874EAF-0911-4B18-8517-9EA2B1CF915F}"/>
                  </a:ext>
                </a:extLst>
              </p:cNvPr>
              <p:cNvSpPr/>
              <p:nvPr/>
            </p:nvSpPr>
            <p:spPr>
              <a:xfrm>
                <a:off x="8149419" y="3116523"/>
                <a:ext cx="114300" cy="28575"/>
              </a:xfrm>
              <a:custGeom>
                <a:avLst/>
                <a:gdLst>
                  <a:gd name="connsiteX0" fmla="*/ 14288 w 114300"/>
                  <a:gd name="connsiteY0" fmla="*/ 14288 h 28575"/>
                  <a:gd name="connsiteX1" fmla="*/ 104775 w 114300"/>
                  <a:gd name="connsiteY1" fmla="*/ 14288 h 28575"/>
                </a:gdLst>
                <a:ahLst/>
                <a:cxnLst>
                  <a:cxn ang="0">
                    <a:pos x="connsiteX0" y="connsiteY0"/>
                  </a:cxn>
                  <a:cxn ang="0">
                    <a:pos x="connsiteX1" y="connsiteY1"/>
                  </a:cxn>
                </a:cxnLst>
                <a:rect l="l" t="t" r="r" b="b"/>
                <a:pathLst>
                  <a:path w="114300" h="28575">
                    <a:moveTo>
                      <a:pt x="14288" y="14288"/>
                    </a:moveTo>
                    <a:lnTo>
                      <a:pt x="104775" y="14288"/>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grpSp>
        <p:sp>
          <p:nvSpPr>
            <p:cNvPr id="109" name="TextBox 108">
              <a:extLst>
                <a:ext uri="{FF2B5EF4-FFF2-40B4-BE49-F238E27FC236}">
                  <a16:creationId xmlns:a16="http://schemas.microsoft.com/office/drawing/2014/main" id="{C7838420-843D-4AB9-9917-CE2DE9DA6381}"/>
                </a:ext>
              </a:extLst>
            </p:cNvPr>
            <p:cNvSpPr txBox="1"/>
            <p:nvPr/>
          </p:nvSpPr>
          <p:spPr>
            <a:xfrm>
              <a:off x="7654204" y="2267695"/>
              <a:ext cx="264696" cy="488595"/>
            </a:xfrm>
            <a:prstGeom prst="rect">
              <a:avLst/>
            </a:prstGeom>
            <a:noFill/>
            <a:ln w="19050" cap="flat">
              <a:noFill/>
              <a:prstDash val="solid"/>
              <a:miter/>
            </a:ln>
          </p:spPr>
          <p:txBody>
            <a:bodyPr wrap="none" rtlCol="0">
              <a:spAutoFit/>
            </a:bodyPr>
            <a:lstStyle/>
            <a:p>
              <a:pPr defTabSz="731520">
                <a:defRPr/>
              </a:pPr>
              <a:r>
                <a:rPr lang="en-US" sz="4480" dirty="0">
                  <a:solidFill>
                    <a:schemeClr val="bg2"/>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sp>
        <p:nvSpPr>
          <p:cNvPr id="111" name="TextBox 110">
            <a:extLst>
              <a:ext uri="{FF2B5EF4-FFF2-40B4-BE49-F238E27FC236}">
                <a16:creationId xmlns:a16="http://schemas.microsoft.com/office/drawing/2014/main" id="{4C26468E-DB9C-4732-BF06-7891C72A1E72}"/>
              </a:ext>
            </a:extLst>
          </p:cNvPr>
          <p:cNvSpPr txBox="1"/>
          <p:nvPr/>
        </p:nvSpPr>
        <p:spPr>
          <a:xfrm>
            <a:off x="1041208" y="-1531148"/>
            <a:ext cx="12547984" cy="712824"/>
          </a:xfrm>
          <a:prstGeom prst="rect">
            <a:avLst/>
          </a:prstGeom>
          <a:noFill/>
        </p:spPr>
        <p:txBody>
          <a:bodyPr wrap="square" rtlCol="0">
            <a:spAutoFit/>
          </a:bodyPr>
          <a:lstStyle/>
          <a:p>
            <a:pPr algn="ctr" defTabSz="731520">
              <a:lnSpc>
                <a:spcPct val="90000"/>
              </a:lnSpc>
              <a:defRPr/>
            </a:pPr>
            <a:r>
              <a:rPr lang="en-US" sz="4400" spc="-120" dirty="0">
                <a:ln w="3175">
                  <a:noFill/>
                </a:ln>
                <a:solidFill>
                  <a:schemeClr val="bg2"/>
                </a:solidFill>
                <a:latin typeface="+mj-lt"/>
                <a:ea typeface="Amazon Ember Light" panose="020B0403020204020204" pitchFamily="34" charset="0"/>
                <a:cs typeface="Amazon Ember Light" panose="020B0403020204020204" pitchFamily="34" charset="0"/>
              </a:rPr>
              <a:t>Future directions</a:t>
            </a:r>
          </a:p>
        </p:txBody>
      </p:sp>
      <p:sp>
        <p:nvSpPr>
          <p:cNvPr id="2" name="Rectangle 1">
            <a:extLst>
              <a:ext uri="{FF2B5EF4-FFF2-40B4-BE49-F238E27FC236}">
                <a16:creationId xmlns:a16="http://schemas.microsoft.com/office/drawing/2014/main" id="{933638CD-C885-4A16-A041-3854D38E04F5}"/>
              </a:ext>
            </a:extLst>
          </p:cNvPr>
          <p:cNvSpPr/>
          <p:nvPr/>
        </p:nvSpPr>
        <p:spPr>
          <a:xfrm>
            <a:off x="0" y="0"/>
            <a:ext cx="14630400" cy="8229600"/>
          </a:xfrm>
          <a:prstGeom prst="rect">
            <a:avLst/>
          </a:prstGeom>
          <a:gradFill>
            <a:gsLst>
              <a:gs pos="0">
                <a:srgbClr val="FFDF85"/>
              </a:gs>
              <a:gs pos="68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3" name="TextBox 2">
            <a:extLst>
              <a:ext uri="{FF2B5EF4-FFF2-40B4-BE49-F238E27FC236}">
                <a16:creationId xmlns:a16="http://schemas.microsoft.com/office/drawing/2014/main" id="{B81E8709-D639-488D-BD28-FB0138D5284C}"/>
              </a:ext>
            </a:extLst>
          </p:cNvPr>
          <p:cNvSpPr txBox="1"/>
          <p:nvPr/>
        </p:nvSpPr>
        <p:spPr>
          <a:xfrm>
            <a:off x="1059815" y="5017398"/>
            <a:ext cx="3566160" cy="1077218"/>
          </a:xfrm>
          <a:prstGeom prst="rect">
            <a:avLst/>
          </a:prstGeom>
          <a:noFill/>
        </p:spPr>
        <p:txBody>
          <a:bodyPr wrap="square" rtlCol="0">
            <a:noAutofit/>
          </a:bodyPr>
          <a:lstStyle/>
          <a:p>
            <a:pPr algn="ctr" defTabSz="731520">
              <a:defRPr/>
            </a:pPr>
            <a:r>
              <a:rPr lang="en-US" sz="3200" dirty="0">
                <a:solidFill>
                  <a:schemeClr val="bg2"/>
                </a:solidFill>
              </a:rPr>
              <a:t>Observability of systems</a:t>
            </a:r>
          </a:p>
        </p:txBody>
      </p:sp>
      <p:sp>
        <p:nvSpPr>
          <p:cNvPr id="45" name="TextBox 44">
            <a:extLst>
              <a:ext uri="{FF2B5EF4-FFF2-40B4-BE49-F238E27FC236}">
                <a16:creationId xmlns:a16="http://schemas.microsoft.com/office/drawing/2014/main" id="{C555C47E-4892-42C8-B20B-BDA16A5EC58C}"/>
              </a:ext>
            </a:extLst>
          </p:cNvPr>
          <p:cNvSpPr txBox="1"/>
          <p:nvPr/>
        </p:nvSpPr>
        <p:spPr>
          <a:xfrm>
            <a:off x="5532120" y="5017398"/>
            <a:ext cx="3566160" cy="1077218"/>
          </a:xfrm>
          <a:prstGeom prst="rect">
            <a:avLst/>
          </a:prstGeom>
          <a:noFill/>
        </p:spPr>
        <p:txBody>
          <a:bodyPr wrap="square" rtlCol="0">
            <a:noAutofit/>
          </a:bodyPr>
          <a:lstStyle/>
          <a:p>
            <a:pPr algn="ctr" defTabSz="731520">
              <a:defRPr/>
            </a:pPr>
            <a:r>
              <a:rPr lang="en-US" sz="3200" dirty="0">
                <a:solidFill>
                  <a:schemeClr val="bg2"/>
                </a:solidFill>
              </a:rPr>
              <a:t>Epidemic </a:t>
            </a:r>
            <a:br>
              <a:rPr lang="en-US" sz="3200" dirty="0">
                <a:solidFill>
                  <a:schemeClr val="bg2"/>
                </a:solidFill>
              </a:rPr>
            </a:br>
            <a:r>
              <a:rPr lang="en-US" sz="3200" dirty="0">
                <a:solidFill>
                  <a:schemeClr val="bg2"/>
                </a:solidFill>
              </a:rPr>
              <a:t>failure modes</a:t>
            </a:r>
          </a:p>
        </p:txBody>
      </p:sp>
      <p:sp>
        <p:nvSpPr>
          <p:cNvPr id="46" name="TextBox 45">
            <a:extLst>
              <a:ext uri="{FF2B5EF4-FFF2-40B4-BE49-F238E27FC236}">
                <a16:creationId xmlns:a16="http://schemas.microsoft.com/office/drawing/2014/main" id="{D9B5EAAD-8B14-40E3-A27C-35E1929619F9}"/>
              </a:ext>
            </a:extLst>
          </p:cNvPr>
          <p:cNvSpPr txBox="1"/>
          <p:nvPr/>
        </p:nvSpPr>
        <p:spPr>
          <a:xfrm>
            <a:off x="10023032" y="5017398"/>
            <a:ext cx="3566160" cy="1569660"/>
          </a:xfrm>
          <a:prstGeom prst="rect">
            <a:avLst/>
          </a:prstGeom>
          <a:noFill/>
        </p:spPr>
        <p:txBody>
          <a:bodyPr wrap="square" rtlCol="0">
            <a:noAutofit/>
          </a:bodyPr>
          <a:lstStyle/>
          <a:p>
            <a:pPr algn="ctr" defTabSz="731520">
              <a:defRPr/>
            </a:pPr>
            <a:r>
              <a:rPr lang="en-US" sz="3200" dirty="0">
                <a:solidFill>
                  <a:schemeClr val="bg2"/>
                </a:solidFill>
              </a:rPr>
              <a:t>Automation and continuous chaos</a:t>
            </a:r>
          </a:p>
        </p:txBody>
      </p:sp>
      <p:pic>
        <p:nvPicPr>
          <p:cNvPr id="4" name="Graphic 3">
            <a:extLst>
              <a:ext uri="{FF2B5EF4-FFF2-40B4-BE49-F238E27FC236}">
                <a16:creationId xmlns:a16="http://schemas.microsoft.com/office/drawing/2014/main" id="{C229C6D5-54B1-42FF-B0CE-C5C36105B2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14251" y="2854894"/>
            <a:ext cx="2057288" cy="1381995"/>
          </a:xfrm>
          <a:prstGeom prst="rect">
            <a:avLst/>
          </a:prstGeom>
        </p:spPr>
      </p:pic>
      <p:grpSp>
        <p:nvGrpSpPr>
          <p:cNvPr id="7" name="Graphic 5">
            <a:extLst>
              <a:ext uri="{FF2B5EF4-FFF2-40B4-BE49-F238E27FC236}">
                <a16:creationId xmlns:a16="http://schemas.microsoft.com/office/drawing/2014/main" id="{382C69D6-1122-46B2-9EBB-BD17A0D85C7E}"/>
              </a:ext>
            </a:extLst>
          </p:cNvPr>
          <p:cNvGrpSpPr/>
          <p:nvPr/>
        </p:nvGrpSpPr>
        <p:grpSpPr>
          <a:xfrm>
            <a:off x="10938046" y="2573644"/>
            <a:ext cx="1736133" cy="1944494"/>
            <a:chOff x="6754448" y="1141485"/>
            <a:chExt cx="942975" cy="1056146"/>
          </a:xfrm>
        </p:grpSpPr>
        <p:sp>
          <p:nvSpPr>
            <p:cNvPr id="8" name="Freeform: Shape 7">
              <a:extLst>
                <a:ext uri="{FF2B5EF4-FFF2-40B4-BE49-F238E27FC236}">
                  <a16:creationId xmlns:a16="http://schemas.microsoft.com/office/drawing/2014/main" id="{51E40A98-B135-40FB-A06D-F1889CDFC462}"/>
                </a:ext>
              </a:extLst>
            </p:cNvPr>
            <p:cNvSpPr/>
            <p:nvPr/>
          </p:nvSpPr>
          <p:spPr>
            <a:xfrm>
              <a:off x="6978462" y="1141485"/>
              <a:ext cx="495300" cy="676275"/>
            </a:xfrm>
            <a:custGeom>
              <a:avLst/>
              <a:gdLst>
                <a:gd name="connsiteX0" fmla="*/ 485200 w 495300"/>
                <a:gd name="connsiteY0" fmla="*/ 250885 h 676275"/>
                <a:gd name="connsiteX1" fmla="*/ 331847 w 495300"/>
                <a:gd name="connsiteY1" fmla="*/ 618550 h 676275"/>
                <a:gd name="connsiteX2" fmla="*/ 168970 w 495300"/>
                <a:gd name="connsiteY2" fmla="*/ 618550 h 676275"/>
                <a:gd name="connsiteX3" fmla="*/ 16570 w 495300"/>
                <a:gd name="connsiteY3" fmla="*/ 250885 h 676275"/>
                <a:gd name="connsiteX4" fmla="*/ 250885 w 495300"/>
                <a:gd name="connsiteY4" fmla="*/ 16570 h 676275"/>
                <a:gd name="connsiteX5" fmla="*/ 485200 w 495300"/>
                <a:gd name="connsiteY5" fmla="*/ 25088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676275">
                  <a:moveTo>
                    <a:pt x="485200" y="250885"/>
                  </a:moveTo>
                  <a:cubicBezTo>
                    <a:pt x="485200" y="328990"/>
                    <a:pt x="399475" y="497582"/>
                    <a:pt x="331847" y="618550"/>
                  </a:cubicBezTo>
                  <a:cubicBezTo>
                    <a:pt x="296605" y="682367"/>
                    <a:pt x="204212" y="682367"/>
                    <a:pt x="168970" y="618550"/>
                  </a:cubicBezTo>
                  <a:cubicBezTo>
                    <a:pt x="101342" y="497582"/>
                    <a:pt x="16570" y="328990"/>
                    <a:pt x="16570" y="250885"/>
                  </a:cubicBezTo>
                  <a:cubicBezTo>
                    <a:pt x="16570" y="121345"/>
                    <a:pt x="121345" y="16570"/>
                    <a:pt x="250885" y="16570"/>
                  </a:cubicBezTo>
                  <a:cubicBezTo>
                    <a:pt x="380425" y="16570"/>
                    <a:pt x="485200" y="121345"/>
                    <a:pt x="485200" y="250885"/>
                  </a:cubicBezTo>
                  <a:close/>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sp>
          <p:nvSpPr>
            <p:cNvPr id="9" name="Freeform: Shape 8">
              <a:extLst>
                <a:ext uri="{FF2B5EF4-FFF2-40B4-BE49-F238E27FC236}">
                  <a16:creationId xmlns:a16="http://schemas.microsoft.com/office/drawing/2014/main" id="{621F48D1-BE02-470A-9039-9E032720C50C}"/>
                </a:ext>
              </a:extLst>
            </p:cNvPr>
            <p:cNvSpPr/>
            <p:nvPr/>
          </p:nvSpPr>
          <p:spPr>
            <a:xfrm>
              <a:off x="7172772" y="1593923"/>
              <a:ext cx="219075" cy="342900"/>
            </a:xfrm>
            <a:custGeom>
              <a:avLst/>
              <a:gdLst>
                <a:gd name="connsiteX0" fmla="*/ 16570 w 219075"/>
                <a:gd name="connsiteY0" fmla="*/ 16570 h 342900"/>
                <a:gd name="connsiteX1" fmla="*/ 16570 w 219075"/>
                <a:gd name="connsiteY1" fmla="*/ 228977 h 342900"/>
                <a:gd name="connsiteX2" fmla="*/ 122297 w 219075"/>
                <a:gd name="connsiteY2" fmla="*/ 334705 h 342900"/>
                <a:gd name="connsiteX3" fmla="*/ 122297 w 219075"/>
                <a:gd name="connsiteY3" fmla="*/ 334705 h 342900"/>
                <a:gd name="connsiteX4" fmla="*/ 206117 w 219075"/>
                <a:gd name="connsiteY4" fmla="*/ 33470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42900">
                  <a:moveTo>
                    <a:pt x="16570" y="16570"/>
                  </a:moveTo>
                  <a:lnTo>
                    <a:pt x="16570" y="228977"/>
                  </a:lnTo>
                  <a:cubicBezTo>
                    <a:pt x="16570" y="287080"/>
                    <a:pt x="64195" y="334705"/>
                    <a:pt x="122297" y="334705"/>
                  </a:cubicBezTo>
                  <a:lnTo>
                    <a:pt x="122297" y="334705"/>
                  </a:lnTo>
                  <a:lnTo>
                    <a:pt x="206117" y="334705"/>
                  </a:lnTo>
                </a:path>
              </a:pathLst>
            </a:custGeom>
            <a:noFill/>
            <a:ln w="19050" cap="rnd">
              <a:solidFill>
                <a:schemeClr val="bg2"/>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0" name="Freeform: Shape 9">
              <a:extLst>
                <a:ext uri="{FF2B5EF4-FFF2-40B4-BE49-F238E27FC236}">
                  <a16:creationId xmlns:a16="http://schemas.microsoft.com/office/drawing/2014/main" id="{6553FFF1-EE1D-478B-86D4-9F18EC4A19EE}"/>
                </a:ext>
              </a:extLst>
            </p:cNvPr>
            <p:cNvSpPr/>
            <p:nvPr/>
          </p:nvSpPr>
          <p:spPr>
            <a:xfrm>
              <a:off x="7065139" y="1593923"/>
              <a:ext cx="219075" cy="342900"/>
            </a:xfrm>
            <a:custGeom>
              <a:avLst/>
              <a:gdLst>
                <a:gd name="connsiteX0" fmla="*/ 204212 w 219075"/>
                <a:gd name="connsiteY0" fmla="*/ 16570 h 342900"/>
                <a:gd name="connsiteX1" fmla="*/ 204212 w 219075"/>
                <a:gd name="connsiteY1" fmla="*/ 228977 h 342900"/>
                <a:gd name="connsiteX2" fmla="*/ 98485 w 219075"/>
                <a:gd name="connsiteY2" fmla="*/ 334705 h 342900"/>
                <a:gd name="connsiteX3" fmla="*/ 98485 w 219075"/>
                <a:gd name="connsiteY3" fmla="*/ 334705 h 342900"/>
                <a:gd name="connsiteX4" fmla="*/ 16570 w 219075"/>
                <a:gd name="connsiteY4" fmla="*/ 33470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42900">
                  <a:moveTo>
                    <a:pt x="204212" y="16570"/>
                  </a:moveTo>
                  <a:lnTo>
                    <a:pt x="204212" y="228977"/>
                  </a:lnTo>
                  <a:cubicBezTo>
                    <a:pt x="204212" y="287080"/>
                    <a:pt x="156587" y="334705"/>
                    <a:pt x="98485" y="334705"/>
                  </a:cubicBezTo>
                  <a:lnTo>
                    <a:pt x="98485" y="334705"/>
                  </a:lnTo>
                  <a:lnTo>
                    <a:pt x="16570" y="334705"/>
                  </a:lnTo>
                </a:path>
              </a:pathLst>
            </a:custGeom>
            <a:noFill/>
            <a:ln w="19050" cap="rnd">
              <a:solidFill>
                <a:schemeClr val="bg2"/>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1" name="Freeform: Shape 10">
              <a:extLst>
                <a:ext uri="{FF2B5EF4-FFF2-40B4-BE49-F238E27FC236}">
                  <a16:creationId xmlns:a16="http://schemas.microsoft.com/office/drawing/2014/main" id="{6E76682C-51E5-4D88-A4ED-D21227977BAA}"/>
                </a:ext>
              </a:extLst>
            </p:cNvPr>
            <p:cNvSpPr/>
            <p:nvPr/>
          </p:nvSpPr>
          <p:spPr>
            <a:xfrm>
              <a:off x="7127078" y="1299961"/>
              <a:ext cx="200025" cy="200025"/>
            </a:xfrm>
            <a:custGeom>
              <a:avLst/>
              <a:gdLst>
                <a:gd name="connsiteX0" fmla="*/ 140349 w 200025"/>
                <a:gd name="connsiteY0" fmla="*/ 63667 h 200025"/>
                <a:gd name="connsiteX1" fmla="*/ 136506 w 200025"/>
                <a:gd name="connsiteY1" fmla="*/ 140349 h 200025"/>
                <a:gd name="connsiteX2" fmla="*/ 59823 w 200025"/>
                <a:gd name="connsiteY2" fmla="*/ 136505 h 200025"/>
                <a:gd name="connsiteX3" fmla="*/ 63667 w 200025"/>
                <a:gd name="connsiteY3" fmla="*/ 59823 h 200025"/>
                <a:gd name="connsiteX4" fmla="*/ 140349 w 200025"/>
                <a:gd name="connsiteY4" fmla="*/ 63667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40349" y="63667"/>
                  </a:moveTo>
                  <a:cubicBezTo>
                    <a:pt x="160463" y="85903"/>
                    <a:pt x="158742" y="120236"/>
                    <a:pt x="136506" y="140349"/>
                  </a:cubicBezTo>
                  <a:cubicBezTo>
                    <a:pt x="114269" y="160463"/>
                    <a:pt x="79937" y="158742"/>
                    <a:pt x="59823" y="136505"/>
                  </a:cubicBezTo>
                  <a:cubicBezTo>
                    <a:pt x="39709" y="114269"/>
                    <a:pt x="41430" y="79937"/>
                    <a:pt x="63667" y="59823"/>
                  </a:cubicBezTo>
                  <a:cubicBezTo>
                    <a:pt x="85904" y="39709"/>
                    <a:pt x="120236" y="41430"/>
                    <a:pt x="140349" y="63667"/>
                  </a:cubicBezTo>
                  <a:close/>
                </a:path>
              </a:pathLst>
            </a:custGeom>
            <a:noFill/>
            <a:ln w="19050" cap="rnd">
              <a:solidFill>
                <a:schemeClr val="bg2"/>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2" name="Freeform: Shape 11">
              <a:extLst>
                <a:ext uri="{FF2B5EF4-FFF2-40B4-BE49-F238E27FC236}">
                  <a16:creationId xmlns:a16="http://schemas.microsoft.com/office/drawing/2014/main" id="{5A8E1B2F-D9AF-4EC5-BF22-3996BC07EC95}"/>
                </a:ext>
              </a:extLst>
            </p:cNvPr>
            <p:cNvSpPr/>
            <p:nvPr/>
          </p:nvSpPr>
          <p:spPr>
            <a:xfrm>
              <a:off x="7060377" y="1233878"/>
              <a:ext cx="323850" cy="323850"/>
            </a:xfrm>
            <a:custGeom>
              <a:avLst/>
              <a:gdLst>
                <a:gd name="connsiteX0" fmla="*/ 192782 w 323850"/>
                <a:gd name="connsiteY0" fmla="*/ 56575 h 323850"/>
                <a:gd name="connsiteX1" fmla="*/ 188020 w 323850"/>
                <a:gd name="connsiteY1" fmla="*/ 16570 h 323850"/>
                <a:gd name="connsiteX2" fmla="*/ 148015 w 323850"/>
                <a:gd name="connsiteY2" fmla="*/ 16570 h 323850"/>
                <a:gd name="connsiteX3" fmla="*/ 142300 w 323850"/>
                <a:gd name="connsiteY3" fmla="*/ 55622 h 323850"/>
                <a:gd name="connsiteX4" fmla="*/ 107057 w 323850"/>
                <a:gd name="connsiteY4" fmla="*/ 69910 h 323850"/>
                <a:gd name="connsiteX5" fmla="*/ 74672 w 323850"/>
                <a:gd name="connsiteY5" fmla="*/ 46097 h 323850"/>
                <a:gd name="connsiteX6" fmla="*/ 47050 w 323850"/>
                <a:gd name="connsiteY6" fmla="*/ 73720 h 323850"/>
                <a:gd name="connsiteX7" fmla="*/ 71815 w 323850"/>
                <a:gd name="connsiteY7" fmla="*/ 106105 h 323850"/>
                <a:gd name="connsiteX8" fmla="*/ 57527 w 323850"/>
                <a:gd name="connsiteY8" fmla="*/ 140395 h 323850"/>
                <a:gd name="connsiteX9" fmla="*/ 16570 w 323850"/>
                <a:gd name="connsiteY9" fmla="*/ 145157 h 323850"/>
                <a:gd name="connsiteX10" fmla="*/ 16570 w 323850"/>
                <a:gd name="connsiteY10" fmla="*/ 185162 h 323850"/>
                <a:gd name="connsiteX11" fmla="*/ 57527 w 323850"/>
                <a:gd name="connsiteY11" fmla="*/ 190877 h 323850"/>
                <a:gd name="connsiteX12" fmla="*/ 71815 w 323850"/>
                <a:gd name="connsiteY12" fmla="*/ 226120 h 323850"/>
                <a:gd name="connsiteX13" fmla="*/ 47050 w 323850"/>
                <a:gd name="connsiteY13" fmla="*/ 258505 h 323850"/>
                <a:gd name="connsiteX14" fmla="*/ 74672 w 323850"/>
                <a:gd name="connsiteY14" fmla="*/ 286127 h 323850"/>
                <a:gd name="connsiteX15" fmla="*/ 107057 w 323850"/>
                <a:gd name="connsiteY15" fmla="*/ 261362 h 323850"/>
                <a:gd name="connsiteX16" fmla="*/ 142300 w 323850"/>
                <a:gd name="connsiteY16" fmla="*/ 276602 h 323850"/>
                <a:gd name="connsiteX17" fmla="*/ 147062 w 323850"/>
                <a:gd name="connsiteY17" fmla="*/ 316607 h 323850"/>
                <a:gd name="connsiteX18" fmla="*/ 187067 w 323850"/>
                <a:gd name="connsiteY18" fmla="*/ 316607 h 323850"/>
                <a:gd name="connsiteX19" fmla="*/ 191830 w 323850"/>
                <a:gd name="connsiteY19" fmla="*/ 276602 h 323850"/>
                <a:gd name="connsiteX20" fmla="*/ 227072 w 323850"/>
                <a:gd name="connsiteY20" fmla="*/ 262315 h 323850"/>
                <a:gd name="connsiteX21" fmla="*/ 259457 w 323850"/>
                <a:gd name="connsiteY21" fmla="*/ 286127 h 323850"/>
                <a:gd name="connsiteX22" fmla="*/ 287080 w 323850"/>
                <a:gd name="connsiteY22" fmla="*/ 258505 h 323850"/>
                <a:gd name="connsiteX23" fmla="*/ 262315 w 323850"/>
                <a:gd name="connsiteY23" fmla="*/ 227072 h 323850"/>
                <a:gd name="connsiteX24" fmla="*/ 276602 w 323850"/>
                <a:gd name="connsiteY24" fmla="*/ 192782 h 323850"/>
                <a:gd name="connsiteX25" fmla="*/ 316607 w 323850"/>
                <a:gd name="connsiteY25" fmla="*/ 188020 h 323850"/>
                <a:gd name="connsiteX26" fmla="*/ 316607 w 323850"/>
                <a:gd name="connsiteY26" fmla="*/ 148015 h 323850"/>
                <a:gd name="connsiteX27" fmla="*/ 277555 w 323850"/>
                <a:gd name="connsiteY27" fmla="*/ 141347 h 323850"/>
                <a:gd name="connsiteX28" fmla="*/ 263267 w 323850"/>
                <a:gd name="connsiteY28" fmla="*/ 106105 h 323850"/>
                <a:gd name="connsiteX29" fmla="*/ 287080 w 323850"/>
                <a:gd name="connsiteY29" fmla="*/ 73720 h 323850"/>
                <a:gd name="connsiteX30" fmla="*/ 259457 w 323850"/>
                <a:gd name="connsiteY30" fmla="*/ 46097 h 323850"/>
                <a:gd name="connsiteX31" fmla="*/ 227072 w 323850"/>
                <a:gd name="connsiteY31" fmla="*/ 70862 h 323850"/>
                <a:gd name="connsiteX32" fmla="*/ 192782 w 323850"/>
                <a:gd name="connsiteY32" fmla="*/ 5657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3850" h="323850">
                  <a:moveTo>
                    <a:pt x="192782" y="56575"/>
                  </a:moveTo>
                  <a:lnTo>
                    <a:pt x="188020" y="16570"/>
                  </a:lnTo>
                  <a:lnTo>
                    <a:pt x="148015" y="16570"/>
                  </a:lnTo>
                  <a:lnTo>
                    <a:pt x="142300" y="55622"/>
                  </a:lnTo>
                  <a:cubicBezTo>
                    <a:pt x="129917" y="58480"/>
                    <a:pt x="117535" y="63242"/>
                    <a:pt x="107057" y="69910"/>
                  </a:cubicBezTo>
                  <a:lnTo>
                    <a:pt x="74672" y="46097"/>
                  </a:lnTo>
                  <a:lnTo>
                    <a:pt x="47050" y="73720"/>
                  </a:lnTo>
                  <a:lnTo>
                    <a:pt x="71815" y="106105"/>
                  </a:lnTo>
                  <a:cubicBezTo>
                    <a:pt x="65147" y="116582"/>
                    <a:pt x="60385" y="128012"/>
                    <a:pt x="57527" y="140395"/>
                  </a:cubicBezTo>
                  <a:lnTo>
                    <a:pt x="16570" y="145157"/>
                  </a:lnTo>
                  <a:lnTo>
                    <a:pt x="16570" y="185162"/>
                  </a:lnTo>
                  <a:lnTo>
                    <a:pt x="57527" y="190877"/>
                  </a:lnTo>
                  <a:cubicBezTo>
                    <a:pt x="60385" y="203260"/>
                    <a:pt x="65147" y="215642"/>
                    <a:pt x="71815" y="226120"/>
                  </a:cubicBezTo>
                  <a:lnTo>
                    <a:pt x="47050" y="258505"/>
                  </a:lnTo>
                  <a:lnTo>
                    <a:pt x="74672" y="286127"/>
                  </a:lnTo>
                  <a:lnTo>
                    <a:pt x="107057" y="261362"/>
                  </a:lnTo>
                  <a:cubicBezTo>
                    <a:pt x="117535" y="268030"/>
                    <a:pt x="129917" y="273745"/>
                    <a:pt x="142300" y="276602"/>
                  </a:cubicBezTo>
                  <a:lnTo>
                    <a:pt x="147062" y="316607"/>
                  </a:lnTo>
                  <a:lnTo>
                    <a:pt x="187067" y="316607"/>
                  </a:lnTo>
                  <a:lnTo>
                    <a:pt x="191830" y="276602"/>
                  </a:lnTo>
                  <a:cubicBezTo>
                    <a:pt x="204212" y="273745"/>
                    <a:pt x="216595" y="268982"/>
                    <a:pt x="227072" y="262315"/>
                  </a:cubicBezTo>
                  <a:lnTo>
                    <a:pt x="259457" y="286127"/>
                  </a:lnTo>
                  <a:lnTo>
                    <a:pt x="287080" y="258505"/>
                  </a:lnTo>
                  <a:lnTo>
                    <a:pt x="262315" y="227072"/>
                  </a:lnTo>
                  <a:cubicBezTo>
                    <a:pt x="268982" y="216595"/>
                    <a:pt x="273745" y="205165"/>
                    <a:pt x="276602" y="192782"/>
                  </a:cubicBezTo>
                  <a:lnTo>
                    <a:pt x="316607" y="188020"/>
                  </a:lnTo>
                  <a:lnTo>
                    <a:pt x="316607" y="148015"/>
                  </a:lnTo>
                  <a:lnTo>
                    <a:pt x="277555" y="141347"/>
                  </a:lnTo>
                  <a:cubicBezTo>
                    <a:pt x="274697" y="128965"/>
                    <a:pt x="269935" y="116582"/>
                    <a:pt x="263267" y="106105"/>
                  </a:cubicBezTo>
                  <a:lnTo>
                    <a:pt x="287080" y="73720"/>
                  </a:lnTo>
                  <a:lnTo>
                    <a:pt x="259457" y="46097"/>
                  </a:lnTo>
                  <a:lnTo>
                    <a:pt x="227072" y="70862"/>
                  </a:lnTo>
                  <a:cubicBezTo>
                    <a:pt x="216595" y="64195"/>
                    <a:pt x="205165" y="59432"/>
                    <a:pt x="192782" y="56575"/>
                  </a:cubicBezTo>
                  <a:close/>
                </a:path>
              </a:pathLst>
            </a:custGeom>
            <a:noFill/>
            <a:ln w="19050" cap="rnd">
              <a:solidFill>
                <a:schemeClr val="bg2"/>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3" name="Freeform: Shape 12">
              <a:extLst>
                <a:ext uri="{FF2B5EF4-FFF2-40B4-BE49-F238E27FC236}">
                  <a16:creationId xmlns:a16="http://schemas.microsoft.com/office/drawing/2014/main" id="{1D39F8A2-E674-457B-A208-6ED2F85AEC31}"/>
                </a:ext>
              </a:extLst>
            </p:cNvPr>
            <p:cNvSpPr/>
            <p:nvPr/>
          </p:nvSpPr>
          <p:spPr>
            <a:xfrm>
              <a:off x="7418267" y="1845139"/>
              <a:ext cx="161925" cy="161925"/>
            </a:xfrm>
            <a:custGeom>
              <a:avLst/>
              <a:gdLst>
                <a:gd name="connsiteX0" fmla="*/ 117781 w 161925"/>
                <a:gd name="connsiteY0" fmla="*/ 55897 h 161925"/>
                <a:gd name="connsiteX1" fmla="*/ 114679 w 161925"/>
                <a:gd name="connsiteY1" fmla="*/ 117781 h 161925"/>
                <a:gd name="connsiteX2" fmla="*/ 52794 w 161925"/>
                <a:gd name="connsiteY2" fmla="*/ 114679 h 161925"/>
                <a:gd name="connsiteX3" fmla="*/ 55897 w 161925"/>
                <a:gd name="connsiteY3" fmla="*/ 52795 h 161925"/>
                <a:gd name="connsiteX4" fmla="*/ 117781 w 161925"/>
                <a:gd name="connsiteY4" fmla="*/ 55897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17781" y="55897"/>
                  </a:moveTo>
                  <a:cubicBezTo>
                    <a:pt x="134013" y="73842"/>
                    <a:pt x="132624" y="101549"/>
                    <a:pt x="114679" y="117781"/>
                  </a:cubicBezTo>
                  <a:cubicBezTo>
                    <a:pt x="96733" y="134013"/>
                    <a:pt x="69027" y="132624"/>
                    <a:pt x="52794" y="114679"/>
                  </a:cubicBezTo>
                  <a:cubicBezTo>
                    <a:pt x="36562" y="96733"/>
                    <a:pt x="37951" y="69027"/>
                    <a:pt x="55897" y="52795"/>
                  </a:cubicBezTo>
                  <a:cubicBezTo>
                    <a:pt x="73842" y="36562"/>
                    <a:pt x="101549" y="37951"/>
                    <a:pt x="117781" y="55897"/>
                  </a:cubicBezTo>
                  <a:close/>
                </a:path>
              </a:pathLst>
            </a:custGeom>
            <a:noFill/>
            <a:ln w="19050" cap="rnd">
              <a:solidFill>
                <a:schemeClr val="bg2"/>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4" name="Freeform: Shape 13">
              <a:extLst>
                <a:ext uri="{FF2B5EF4-FFF2-40B4-BE49-F238E27FC236}">
                  <a16:creationId xmlns:a16="http://schemas.microsoft.com/office/drawing/2014/main" id="{3DAE4CD3-F950-4333-8D8C-0D3B28994B49}"/>
                </a:ext>
              </a:extLst>
            </p:cNvPr>
            <p:cNvSpPr/>
            <p:nvPr/>
          </p:nvSpPr>
          <p:spPr>
            <a:xfrm>
              <a:off x="7367082" y="1792995"/>
              <a:ext cx="266700" cy="266700"/>
            </a:xfrm>
            <a:custGeom>
              <a:avLst/>
              <a:gdLst>
                <a:gd name="connsiteX0" fmla="*/ 157540 w 266700"/>
                <a:gd name="connsiteY0" fmla="*/ 48955 h 266700"/>
                <a:gd name="connsiteX1" fmla="*/ 153730 w 266700"/>
                <a:gd name="connsiteY1" fmla="*/ 16570 h 266700"/>
                <a:gd name="connsiteX2" fmla="*/ 121345 w 266700"/>
                <a:gd name="connsiteY2" fmla="*/ 16570 h 266700"/>
                <a:gd name="connsiteX3" fmla="*/ 116582 w 266700"/>
                <a:gd name="connsiteY3" fmla="*/ 48955 h 266700"/>
                <a:gd name="connsiteX4" fmla="*/ 88007 w 266700"/>
                <a:gd name="connsiteY4" fmla="*/ 60385 h 266700"/>
                <a:gd name="connsiteX5" fmla="*/ 62290 w 266700"/>
                <a:gd name="connsiteY5" fmla="*/ 40382 h 266700"/>
                <a:gd name="connsiteX6" fmla="*/ 40382 w 266700"/>
                <a:gd name="connsiteY6" fmla="*/ 63242 h 266700"/>
                <a:gd name="connsiteX7" fmla="*/ 60385 w 266700"/>
                <a:gd name="connsiteY7" fmla="*/ 89912 h 266700"/>
                <a:gd name="connsiteX8" fmla="*/ 48955 w 266700"/>
                <a:gd name="connsiteY8" fmla="*/ 117535 h 266700"/>
                <a:gd name="connsiteX9" fmla="*/ 16570 w 266700"/>
                <a:gd name="connsiteY9" fmla="*/ 121345 h 266700"/>
                <a:gd name="connsiteX10" fmla="*/ 16570 w 266700"/>
                <a:gd name="connsiteY10" fmla="*/ 153730 h 266700"/>
                <a:gd name="connsiteX11" fmla="*/ 48955 w 266700"/>
                <a:gd name="connsiteY11" fmla="*/ 158492 h 266700"/>
                <a:gd name="connsiteX12" fmla="*/ 60385 w 266700"/>
                <a:gd name="connsiteY12" fmla="*/ 187067 h 266700"/>
                <a:gd name="connsiteX13" fmla="*/ 39430 w 266700"/>
                <a:gd name="connsiteY13" fmla="*/ 210880 h 266700"/>
                <a:gd name="connsiteX14" fmla="*/ 61337 w 266700"/>
                <a:gd name="connsiteY14" fmla="*/ 232787 h 266700"/>
                <a:gd name="connsiteX15" fmla="*/ 87055 w 266700"/>
                <a:gd name="connsiteY15" fmla="*/ 212785 h 266700"/>
                <a:gd name="connsiteX16" fmla="*/ 114677 w 266700"/>
                <a:gd name="connsiteY16" fmla="*/ 225167 h 266700"/>
                <a:gd name="connsiteX17" fmla="*/ 118487 w 266700"/>
                <a:gd name="connsiteY17" fmla="*/ 257552 h 266700"/>
                <a:gd name="connsiteX18" fmla="*/ 150872 w 266700"/>
                <a:gd name="connsiteY18" fmla="*/ 257552 h 266700"/>
                <a:gd name="connsiteX19" fmla="*/ 154682 w 266700"/>
                <a:gd name="connsiteY19" fmla="*/ 226120 h 266700"/>
                <a:gd name="connsiteX20" fmla="*/ 183257 w 266700"/>
                <a:gd name="connsiteY20" fmla="*/ 214690 h 266700"/>
                <a:gd name="connsiteX21" fmla="*/ 208975 w 266700"/>
                <a:gd name="connsiteY21" fmla="*/ 233740 h 266700"/>
                <a:gd name="connsiteX22" fmla="*/ 230882 w 266700"/>
                <a:gd name="connsiteY22" fmla="*/ 211832 h 266700"/>
                <a:gd name="connsiteX23" fmla="*/ 211832 w 266700"/>
                <a:gd name="connsiteY23" fmla="*/ 186115 h 266700"/>
                <a:gd name="connsiteX24" fmla="*/ 223262 w 266700"/>
                <a:gd name="connsiteY24" fmla="*/ 158492 h 266700"/>
                <a:gd name="connsiteX25" fmla="*/ 255647 w 266700"/>
                <a:gd name="connsiteY25" fmla="*/ 154682 h 266700"/>
                <a:gd name="connsiteX26" fmla="*/ 255647 w 266700"/>
                <a:gd name="connsiteY26" fmla="*/ 122297 h 266700"/>
                <a:gd name="connsiteX27" fmla="*/ 223262 w 266700"/>
                <a:gd name="connsiteY27" fmla="*/ 117535 h 266700"/>
                <a:gd name="connsiteX28" fmla="*/ 211832 w 266700"/>
                <a:gd name="connsiteY28" fmla="*/ 89912 h 266700"/>
                <a:gd name="connsiteX29" fmla="*/ 230882 w 266700"/>
                <a:gd name="connsiteY29" fmla="*/ 64195 h 266700"/>
                <a:gd name="connsiteX30" fmla="*/ 208975 w 266700"/>
                <a:gd name="connsiteY30" fmla="*/ 42287 h 266700"/>
                <a:gd name="connsiteX31" fmla="*/ 183257 w 266700"/>
                <a:gd name="connsiteY31" fmla="*/ 61337 h 266700"/>
                <a:gd name="connsiteX32" fmla="*/ 157540 w 266700"/>
                <a:gd name="connsiteY32" fmla="*/ 4895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700" h="266700">
                  <a:moveTo>
                    <a:pt x="157540" y="48955"/>
                  </a:moveTo>
                  <a:lnTo>
                    <a:pt x="153730" y="16570"/>
                  </a:lnTo>
                  <a:lnTo>
                    <a:pt x="121345" y="16570"/>
                  </a:lnTo>
                  <a:lnTo>
                    <a:pt x="116582" y="48955"/>
                  </a:lnTo>
                  <a:cubicBezTo>
                    <a:pt x="106105" y="50860"/>
                    <a:pt x="96580" y="55622"/>
                    <a:pt x="88007" y="60385"/>
                  </a:cubicBezTo>
                  <a:lnTo>
                    <a:pt x="62290" y="40382"/>
                  </a:lnTo>
                  <a:lnTo>
                    <a:pt x="40382" y="63242"/>
                  </a:lnTo>
                  <a:lnTo>
                    <a:pt x="60385" y="89912"/>
                  </a:lnTo>
                  <a:cubicBezTo>
                    <a:pt x="54670" y="98485"/>
                    <a:pt x="50860" y="108010"/>
                    <a:pt x="48955" y="117535"/>
                  </a:cubicBezTo>
                  <a:lnTo>
                    <a:pt x="16570" y="121345"/>
                  </a:lnTo>
                  <a:lnTo>
                    <a:pt x="16570" y="153730"/>
                  </a:lnTo>
                  <a:lnTo>
                    <a:pt x="48955" y="158492"/>
                  </a:lnTo>
                  <a:cubicBezTo>
                    <a:pt x="50860" y="168970"/>
                    <a:pt x="54670" y="178495"/>
                    <a:pt x="60385" y="187067"/>
                  </a:cubicBezTo>
                  <a:lnTo>
                    <a:pt x="39430" y="210880"/>
                  </a:lnTo>
                  <a:lnTo>
                    <a:pt x="61337" y="232787"/>
                  </a:lnTo>
                  <a:lnTo>
                    <a:pt x="87055" y="212785"/>
                  </a:lnTo>
                  <a:cubicBezTo>
                    <a:pt x="95627" y="218500"/>
                    <a:pt x="105152" y="222310"/>
                    <a:pt x="114677" y="225167"/>
                  </a:cubicBezTo>
                  <a:lnTo>
                    <a:pt x="118487" y="257552"/>
                  </a:lnTo>
                  <a:lnTo>
                    <a:pt x="150872" y="257552"/>
                  </a:lnTo>
                  <a:lnTo>
                    <a:pt x="154682" y="226120"/>
                  </a:lnTo>
                  <a:cubicBezTo>
                    <a:pt x="165160" y="224215"/>
                    <a:pt x="174685" y="220405"/>
                    <a:pt x="183257" y="214690"/>
                  </a:cubicBezTo>
                  <a:lnTo>
                    <a:pt x="208975" y="233740"/>
                  </a:lnTo>
                  <a:lnTo>
                    <a:pt x="230882" y="211832"/>
                  </a:lnTo>
                  <a:lnTo>
                    <a:pt x="211832" y="186115"/>
                  </a:lnTo>
                  <a:cubicBezTo>
                    <a:pt x="217547" y="177542"/>
                    <a:pt x="221357" y="168017"/>
                    <a:pt x="223262" y="158492"/>
                  </a:cubicBezTo>
                  <a:lnTo>
                    <a:pt x="255647" y="154682"/>
                  </a:lnTo>
                  <a:lnTo>
                    <a:pt x="255647" y="122297"/>
                  </a:lnTo>
                  <a:lnTo>
                    <a:pt x="223262" y="117535"/>
                  </a:lnTo>
                  <a:cubicBezTo>
                    <a:pt x="221357" y="107057"/>
                    <a:pt x="217547" y="98485"/>
                    <a:pt x="211832" y="89912"/>
                  </a:cubicBezTo>
                  <a:lnTo>
                    <a:pt x="230882" y="64195"/>
                  </a:lnTo>
                  <a:lnTo>
                    <a:pt x="208975" y="42287"/>
                  </a:lnTo>
                  <a:lnTo>
                    <a:pt x="183257" y="61337"/>
                  </a:lnTo>
                  <a:cubicBezTo>
                    <a:pt x="176590" y="55622"/>
                    <a:pt x="167065" y="51812"/>
                    <a:pt x="157540" y="48955"/>
                  </a:cubicBezTo>
                  <a:close/>
                </a:path>
              </a:pathLst>
            </a:custGeom>
            <a:noFill/>
            <a:ln w="19050" cap="rnd">
              <a:solidFill>
                <a:schemeClr val="bg2"/>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5" name="Freeform: Shape 14">
              <a:extLst>
                <a:ext uri="{FF2B5EF4-FFF2-40B4-BE49-F238E27FC236}">
                  <a16:creationId xmlns:a16="http://schemas.microsoft.com/office/drawing/2014/main" id="{33FF2A41-B02B-48FB-8FBA-2E38AC634FF5}"/>
                </a:ext>
              </a:extLst>
            </p:cNvPr>
            <p:cNvSpPr/>
            <p:nvPr/>
          </p:nvSpPr>
          <p:spPr>
            <a:xfrm>
              <a:off x="6865870" y="1845215"/>
              <a:ext cx="161925" cy="161925"/>
            </a:xfrm>
            <a:custGeom>
              <a:avLst/>
              <a:gdLst>
                <a:gd name="connsiteX0" fmla="*/ 117781 w 161925"/>
                <a:gd name="connsiteY0" fmla="*/ 55897 h 161925"/>
                <a:gd name="connsiteX1" fmla="*/ 114679 w 161925"/>
                <a:gd name="connsiteY1" fmla="*/ 117781 h 161925"/>
                <a:gd name="connsiteX2" fmla="*/ 52795 w 161925"/>
                <a:gd name="connsiteY2" fmla="*/ 114679 h 161925"/>
                <a:gd name="connsiteX3" fmla="*/ 55897 w 161925"/>
                <a:gd name="connsiteY3" fmla="*/ 52794 h 161925"/>
                <a:gd name="connsiteX4" fmla="*/ 117781 w 161925"/>
                <a:gd name="connsiteY4" fmla="*/ 55897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17781" y="55897"/>
                  </a:moveTo>
                  <a:cubicBezTo>
                    <a:pt x="134013" y="73842"/>
                    <a:pt x="132624" y="101549"/>
                    <a:pt x="114679" y="117781"/>
                  </a:cubicBezTo>
                  <a:cubicBezTo>
                    <a:pt x="96733" y="134013"/>
                    <a:pt x="69027" y="132624"/>
                    <a:pt x="52795" y="114679"/>
                  </a:cubicBezTo>
                  <a:cubicBezTo>
                    <a:pt x="36562" y="96733"/>
                    <a:pt x="37951" y="69027"/>
                    <a:pt x="55897" y="52794"/>
                  </a:cubicBezTo>
                  <a:cubicBezTo>
                    <a:pt x="73842" y="36562"/>
                    <a:pt x="101549" y="37951"/>
                    <a:pt x="117781" y="55897"/>
                  </a:cubicBezTo>
                  <a:close/>
                </a:path>
              </a:pathLst>
            </a:custGeom>
            <a:noFill/>
            <a:ln w="19050" cap="rnd">
              <a:solidFill>
                <a:schemeClr val="bg2"/>
              </a:solidFill>
              <a:prstDash val="solid"/>
              <a:round/>
            </a:ln>
          </p:spPr>
          <p:txBody>
            <a:bodyPr rtlCol="0" anchor="ctr"/>
            <a:lstStyle/>
            <a:p>
              <a:pPr defTabSz="731520">
                <a:defRPr/>
              </a:pPr>
              <a:endParaRPr lang="en-US" sz="2880" dirty="0">
                <a:solidFill>
                  <a:prstClr val="white"/>
                </a:solidFill>
                <a:latin typeface="Amazon Ember"/>
              </a:endParaRPr>
            </a:p>
          </p:txBody>
        </p:sp>
        <p:sp>
          <p:nvSpPr>
            <p:cNvPr id="16" name="Freeform: Shape 15">
              <a:extLst>
                <a:ext uri="{FF2B5EF4-FFF2-40B4-BE49-F238E27FC236}">
                  <a16:creationId xmlns:a16="http://schemas.microsoft.com/office/drawing/2014/main" id="{93E02335-C88E-4C6D-A7C9-BA979C5CD3BC}"/>
                </a:ext>
              </a:extLst>
            </p:cNvPr>
            <p:cNvSpPr/>
            <p:nvPr/>
          </p:nvSpPr>
          <p:spPr>
            <a:xfrm>
              <a:off x="6814632" y="1792995"/>
              <a:ext cx="266700" cy="266700"/>
            </a:xfrm>
            <a:custGeom>
              <a:avLst/>
              <a:gdLst>
                <a:gd name="connsiteX0" fmla="*/ 157540 w 266700"/>
                <a:gd name="connsiteY0" fmla="*/ 48955 h 266700"/>
                <a:gd name="connsiteX1" fmla="*/ 153730 w 266700"/>
                <a:gd name="connsiteY1" fmla="*/ 16570 h 266700"/>
                <a:gd name="connsiteX2" fmla="*/ 121345 w 266700"/>
                <a:gd name="connsiteY2" fmla="*/ 16570 h 266700"/>
                <a:gd name="connsiteX3" fmla="*/ 116582 w 266700"/>
                <a:gd name="connsiteY3" fmla="*/ 48955 h 266700"/>
                <a:gd name="connsiteX4" fmla="*/ 88007 w 266700"/>
                <a:gd name="connsiteY4" fmla="*/ 60385 h 266700"/>
                <a:gd name="connsiteX5" fmla="*/ 62290 w 266700"/>
                <a:gd name="connsiteY5" fmla="*/ 40382 h 266700"/>
                <a:gd name="connsiteX6" fmla="*/ 40382 w 266700"/>
                <a:gd name="connsiteY6" fmla="*/ 63242 h 266700"/>
                <a:gd name="connsiteX7" fmla="*/ 60385 w 266700"/>
                <a:gd name="connsiteY7" fmla="*/ 89912 h 266700"/>
                <a:gd name="connsiteX8" fmla="*/ 48955 w 266700"/>
                <a:gd name="connsiteY8" fmla="*/ 117535 h 266700"/>
                <a:gd name="connsiteX9" fmla="*/ 16570 w 266700"/>
                <a:gd name="connsiteY9" fmla="*/ 121345 h 266700"/>
                <a:gd name="connsiteX10" fmla="*/ 16570 w 266700"/>
                <a:gd name="connsiteY10" fmla="*/ 153730 h 266700"/>
                <a:gd name="connsiteX11" fmla="*/ 48955 w 266700"/>
                <a:gd name="connsiteY11" fmla="*/ 158492 h 266700"/>
                <a:gd name="connsiteX12" fmla="*/ 60385 w 266700"/>
                <a:gd name="connsiteY12" fmla="*/ 187067 h 266700"/>
                <a:gd name="connsiteX13" fmla="*/ 39430 w 266700"/>
                <a:gd name="connsiteY13" fmla="*/ 210880 h 266700"/>
                <a:gd name="connsiteX14" fmla="*/ 61337 w 266700"/>
                <a:gd name="connsiteY14" fmla="*/ 232787 h 266700"/>
                <a:gd name="connsiteX15" fmla="*/ 87055 w 266700"/>
                <a:gd name="connsiteY15" fmla="*/ 212785 h 266700"/>
                <a:gd name="connsiteX16" fmla="*/ 114677 w 266700"/>
                <a:gd name="connsiteY16" fmla="*/ 225167 h 266700"/>
                <a:gd name="connsiteX17" fmla="*/ 118487 w 266700"/>
                <a:gd name="connsiteY17" fmla="*/ 257552 h 266700"/>
                <a:gd name="connsiteX18" fmla="*/ 150872 w 266700"/>
                <a:gd name="connsiteY18" fmla="*/ 257552 h 266700"/>
                <a:gd name="connsiteX19" fmla="*/ 154682 w 266700"/>
                <a:gd name="connsiteY19" fmla="*/ 226120 h 266700"/>
                <a:gd name="connsiteX20" fmla="*/ 183257 w 266700"/>
                <a:gd name="connsiteY20" fmla="*/ 214690 h 266700"/>
                <a:gd name="connsiteX21" fmla="*/ 208975 w 266700"/>
                <a:gd name="connsiteY21" fmla="*/ 233740 h 266700"/>
                <a:gd name="connsiteX22" fmla="*/ 230882 w 266700"/>
                <a:gd name="connsiteY22" fmla="*/ 211832 h 266700"/>
                <a:gd name="connsiteX23" fmla="*/ 211832 w 266700"/>
                <a:gd name="connsiteY23" fmla="*/ 186115 h 266700"/>
                <a:gd name="connsiteX24" fmla="*/ 223262 w 266700"/>
                <a:gd name="connsiteY24" fmla="*/ 158492 h 266700"/>
                <a:gd name="connsiteX25" fmla="*/ 255647 w 266700"/>
                <a:gd name="connsiteY25" fmla="*/ 154682 h 266700"/>
                <a:gd name="connsiteX26" fmla="*/ 255647 w 266700"/>
                <a:gd name="connsiteY26" fmla="*/ 122297 h 266700"/>
                <a:gd name="connsiteX27" fmla="*/ 223262 w 266700"/>
                <a:gd name="connsiteY27" fmla="*/ 117535 h 266700"/>
                <a:gd name="connsiteX28" fmla="*/ 211832 w 266700"/>
                <a:gd name="connsiteY28" fmla="*/ 89912 h 266700"/>
                <a:gd name="connsiteX29" fmla="*/ 230882 w 266700"/>
                <a:gd name="connsiteY29" fmla="*/ 64195 h 266700"/>
                <a:gd name="connsiteX30" fmla="*/ 208975 w 266700"/>
                <a:gd name="connsiteY30" fmla="*/ 42287 h 266700"/>
                <a:gd name="connsiteX31" fmla="*/ 183257 w 266700"/>
                <a:gd name="connsiteY31" fmla="*/ 61337 h 266700"/>
                <a:gd name="connsiteX32" fmla="*/ 157540 w 266700"/>
                <a:gd name="connsiteY32" fmla="*/ 4895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700" h="266700">
                  <a:moveTo>
                    <a:pt x="157540" y="48955"/>
                  </a:moveTo>
                  <a:lnTo>
                    <a:pt x="153730" y="16570"/>
                  </a:lnTo>
                  <a:lnTo>
                    <a:pt x="121345" y="16570"/>
                  </a:lnTo>
                  <a:lnTo>
                    <a:pt x="116582" y="48955"/>
                  </a:lnTo>
                  <a:cubicBezTo>
                    <a:pt x="106105" y="50860"/>
                    <a:pt x="96580" y="55622"/>
                    <a:pt x="88007" y="60385"/>
                  </a:cubicBezTo>
                  <a:lnTo>
                    <a:pt x="62290" y="40382"/>
                  </a:lnTo>
                  <a:lnTo>
                    <a:pt x="40382" y="63242"/>
                  </a:lnTo>
                  <a:lnTo>
                    <a:pt x="60385" y="89912"/>
                  </a:lnTo>
                  <a:cubicBezTo>
                    <a:pt x="54670" y="98485"/>
                    <a:pt x="50860" y="108010"/>
                    <a:pt x="48955" y="117535"/>
                  </a:cubicBezTo>
                  <a:lnTo>
                    <a:pt x="16570" y="121345"/>
                  </a:lnTo>
                  <a:lnTo>
                    <a:pt x="16570" y="153730"/>
                  </a:lnTo>
                  <a:lnTo>
                    <a:pt x="48955" y="158492"/>
                  </a:lnTo>
                  <a:cubicBezTo>
                    <a:pt x="50860" y="168970"/>
                    <a:pt x="54670" y="178495"/>
                    <a:pt x="60385" y="187067"/>
                  </a:cubicBezTo>
                  <a:lnTo>
                    <a:pt x="39430" y="210880"/>
                  </a:lnTo>
                  <a:lnTo>
                    <a:pt x="61337" y="232787"/>
                  </a:lnTo>
                  <a:lnTo>
                    <a:pt x="87055" y="212785"/>
                  </a:lnTo>
                  <a:cubicBezTo>
                    <a:pt x="95627" y="218500"/>
                    <a:pt x="105152" y="222310"/>
                    <a:pt x="114677" y="225167"/>
                  </a:cubicBezTo>
                  <a:lnTo>
                    <a:pt x="118487" y="257552"/>
                  </a:lnTo>
                  <a:lnTo>
                    <a:pt x="150872" y="257552"/>
                  </a:lnTo>
                  <a:lnTo>
                    <a:pt x="154682" y="226120"/>
                  </a:lnTo>
                  <a:cubicBezTo>
                    <a:pt x="165160" y="224215"/>
                    <a:pt x="174685" y="220405"/>
                    <a:pt x="183257" y="214690"/>
                  </a:cubicBezTo>
                  <a:lnTo>
                    <a:pt x="208975" y="233740"/>
                  </a:lnTo>
                  <a:lnTo>
                    <a:pt x="230882" y="211832"/>
                  </a:lnTo>
                  <a:lnTo>
                    <a:pt x="211832" y="186115"/>
                  </a:lnTo>
                  <a:cubicBezTo>
                    <a:pt x="217547" y="177542"/>
                    <a:pt x="221357" y="168017"/>
                    <a:pt x="223262" y="158492"/>
                  </a:cubicBezTo>
                  <a:lnTo>
                    <a:pt x="255647" y="154682"/>
                  </a:lnTo>
                  <a:lnTo>
                    <a:pt x="255647" y="122297"/>
                  </a:lnTo>
                  <a:lnTo>
                    <a:pt x="223262" y="117535"/>
                  </a:lnTo>
                  <a:cubicBezTo>
                    <a:pt x="221357" y="107057"/>
                    <a:pt x="217547" y="98485"/>
                    <a:pt x="211832" y="89912"/>
                  </a:cubicBezTo>
                  <a:lnTo>
                    <a:pt x="230882" y="64195"/>
                  </a:lnTo>
                  <a:lnTo>
                    <a:pt x="208975" y="42287"/>
                  </a:lnTo>
                  <a:lnTo>
                    <a:pt x="183257" y="61337"/>
                  </a:lnTo>
                  <a:cubicBezTo>
                    <a:pt x="176590" y="55622"/>
                    <a:pt x="167065" y="51812"/>
                    <a:pt x="157540" y="48955"/>
                  </a:cubicBezTo>
                  <a:close/>
                </a:path>
              </a:pathLst>
            </a:custGeom>
            <a:noFill/>
            <a:ln w="19050" cap="rnd">
              <a:solidFill>
                <a:schemeClr val="bg2"/>
              </a:solidFill>
              <a:prstDash val="solid"/>
              <a:round/>
            </a:ln>
          </p:spPr>
          <p:txBody>
            <a:bodyPr rtlCol="0" anchor="ctr"/>
            <a:lstStyle/>
            <a:p>
              <a:pPr defTabSz="731520">
                <a:defRPr/>
              </a:pPr>
              <a:endParaRPr lang="en-US" sz="2880" dirty="0">
                <a:solidFill>
                  <a:prstClr val="white"/>
                </a:solidFill>
                <a:latin typeface="Amazon Ember"/>
              </a:endParaRPr>
            </a:p>
          </p:txBody>
        </p:sp>
        <p:sp>
          <p:nvSpPr>
            <p:cNvPr id="21" name="Freeform: Shape 20">
              <a:extLst>
                <a:ext uri="{FF2B5EF4-FFF2-40B4-BE49-F238E27FC236}">
                  <a16:creationId xmlns:a16="http://schemas.microsoft.com/office/drawing/2014/main" id="{F2CA54F3-BD9D-4C19-A4F2-C165572EACF8}"/>
                </a:ext>
              </a:extLst>
            </p:cNvPr>
            <p:cNvSpPr/>
            <p:nvPr/>
          </p:nvSpPr>
          <p:spPr>
            <a:xfrm>
              <a:off x="6754448" y="1540406"/>
              <a:ext cx="942975" cy="657225"/>
            </a:xfrm>
            <a:custGeom>
              <a:avLst/>
              <a:gdLst>
                <a:gd name="connsiteX0" fmla="*/ 764459 w 942975"/>
                <a:gd name="connsiteY0" fmla="*/ 14841 h 657225"/>
                <a:gd name="connsiteX1" fmla="*/ 931146 w 942975"/>
                <a:gd name="connsiteY1" fmla="*/ 14841 h 657225"/>
                <a:gd name="connsiteX2" fmla="*/ 931146 w 942975"/>
                <a:gd name="connsiteY2" fmla="*/ 649206 h 657225"/>
                <a:gd name="connsiteX3" fmla="*/ 14841 w 942975"/>
                <a:gd name="connsiteY3" fmla="*/ 649206 h 657225"/>
                <a:gd name="connsiteX4" fmla="*/ 14841 w 942975"/>
                <a:gd name="connsiteY4" fmla="*/ 14841 h 657225"/>
                <a:gd name="connsiteX5" fmla="*/ 180576 w 942975"/>
                <a:gd name="connsiteY5" fmla="*/ 14841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2975" h="657225">
                  <a:moveTo>
                    <a:pt x="764459" y="14841"/>
                  </a:moveTo>
                  <a:lnTo>
                    <a:pt x="931146" y="14841"/>
                  </a:lnTo>
                  <a:lnTo>
                    <a:pt x="931146" y="649206"/>
                  </a:lnTo>
                  <a:lnTo>
                    <a:pt x="14841" y="649206"/>
                  </a:lnTo>
                  <a:lnTo>
                    <a:pt x="14841" y="14841"/>
                  </a:lnTo>
                  <a:lnTo>
                    <a:pt x="180576" y="14841"/>
                  </a:lnTo>
                </a:path>
              </a:pathLst>
            </a:custGeom>
            <a:noFill/>
            <a:ln w="19050" cap="flat">
              <a:solidFill>
                <a:schemeClr val="bg2"/>
              </a:solidFill>
              <a:prstDash val="solid"/>
              <a:miter/>
            </a:ln>
          </p:spPr>
          <p:txBody>
            <a:bodyPr rtlCol="0" anchor="ctr"/>
            <a:lstStyle/>
            <a:p>
              <a:pPr defTabSz="731520">
                <a:defRPr/>
              </a:pPr>
              <a:endParaRPr lang="en-US" sz="2880" dirty="0">
                <a:solidFill>
                  <a:prstClr val="white"/>
                </a:solidFill>
                <a:latin typeface="Amazon Ember"/>
              </a:endParaRPr>
            </a:p>
          </p:txBody>
        </p:sp>
      </p:grpSp>
      <p:pic>
        <p:nvPicPr>
          <p:cNvPr id="25" name="Graphic 24">
            <a:extLst>
              <a:ext uri="{FF2B5EF4-FFF2-40B4-BE49-F238E27FC236}">
                <a16:creationId xmlns:a16="http://schemas.microsoft.com/office/drawing/2014/main" id="{C8687AFB-269F-45B5-BFBA-BC42F01F84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08906" y="2479090"/>
            <a:ext cx="1706880" cy="2133600"/>
          </a:xfrm>
          <a:prstGeom prst="rect">
            <a:avLst/>
          </a:prstGeom>
        </p:spPr>
      </p:pic>
    </p:spTree>
    <p:extLst>
      <p:ext uri="{BB962C8B-B14F-4D97-AF65-F5344CB8AC3E}">
        <p14:creationId xmlns:p14="http://schemas.microsoft.com/office/powerpoint/2010/main" val="13067840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bg>
      <p:bgPr>
        <a:gradFill>
          <a:gsLst>
            <a:gs pos="0">
              <a:srgbClr val="FFD765"/>
            </a:gs>
            <a:gs pos="68000">
              <a:schemeClr val="accent2"/>
            </a:gs>
          </a:gsLst>
          <a:lin ang="54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3638CD-C885-4A16-A041-3854D38E04F5}"/>
              </a:ext>
            </a:extLst>
          </p:cNvPr>
          <p:cNvSpPr/>
          <p:nvPr/>
        </p:nvSpPr>
        <p:spPr>
          <a:xfrm>
            <a:off x="0" y="0"/>
            <a:ext cx="14630400" cy="8644518"/>
          </a:xfrm>
          <a:prstGeom prst="rect">
            <a:avLst/>
          </a:prstGeom>
          <a:gradFill>
            <a:gsLst>
              <a:gs pos="0">
                <a:srgbClr val="FFDF85"/>
              </a:gs>
              <a:gs pos="68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3" name="TextBox 2">
            <a:extLst>
              <a:ext uri="{FF2B5EF4-FFF2-40B4-BE49-F238E27FC236}">
                <a16:creationId xmlns:a16="http://schemas.microsoft.com/office/drawing/2014/main" id="{B81E8709-D639-488D-BD28-FB0138D5284C}"/>
              </a:ext>
            </a:extLst>
          </p:cNvPr>
          <p:cNvSpPr txBox="1"/>
          <p:nvPr/>
        </p:nvSpPr>
        <p:spPr>
          <a:xfrm>
            <a:off x="538162" y="4676696"/>
            <a:ext cx="3695787" cy="769441"/>
          </a:xfrm>
          <a:prstGeom prst="rect">
            <a:avLst/>
          </a:prstGeom>
          <a:noFill/>
        </p:spPr>
        <p:txBody>
          <a:bodyPr wrap="square" rtlCol="0">
            <a:spAutoFit/>
          </a:bodyPr>
          <a:lstStyle/>
          <a:p>
            <a:pPr algn="ctr" defTabSz="731520">
              <a:defRPr/>
            </a:pPr>
            <a:r>
              <a:rPr lang="en-US" sz="4400" spc="-120" dirty="0">
                <a:ln w="3175">
                  <a:noFill/>
                </a:ln>
                <a:solidFill>
                  <a:schemeClr val="bg2"/>
                </a:solidFill>
                <a:latin typeface="+mj-lt"/>
                <a:ea typeface="Amazon Ember Light" panose="020B0403020204020204" pitchFamily="34" charset="0"/>
                <a:cs typeface="Amazon Ember Light" panose="020B0403020204020204" pitchFamily="34" charset="0"/>
              </a:rPr>
              <a:t>Observability</a:t>
            </a:r>
          </a:p>
        </p:txBody>
      </p:sp>
      <p:sp>
        <p:nvSpPr>
          <p:cNvPr id="45" name="TextBox 44">
            <a:extLst>
              <a:ext uri="{FF2B5EF4-FFF2-40B4-BE49-F238E27FC236}">
                <a16:creationId xmlns:a16="http://schemas.microsoft.com/office/drawing/2014/main" id="{C555C47E-4892-42C8-B20B-BDA16A5EC58C}"/>
              </a:ext>
            </a:extLst>
          </p:cNvPr>
          <p:cNvSpPr txBox="1"/>
          <p:nvPr/>
        </p:nvSpPr>
        <p:spPr>
          <a:xfrm>
            <a:off x="14815504" y="5017398"/>
            <a:ext cx="3397194" cy="1077218"/>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dirty="0"/>
              <a:t>Epidemic </a:t>
            </a:r>
            <a:br>
              <a:rPr lang="en-US" dirty="0"/>
            </a:br>
            <a:r>
              <a:rPr lang="en-US" dirty="0"/>
              <a:t>failure modes</a:t>
            </a:r>
          </a:p>
        </p:txBody>
      </p:sp>
      <p:sp>
        <p:nvSpPr>
          <p:cNvPr id="46" name="TextBox 45">
            <a:extLst>
              <a:ext uri="{FF2B5EF4-FFF2-40B4-BE49-F238E27FC236}">
                <a16:creationId xmlns:a16="http://schemas.microsoft.com/office/drawing/2014/main" id="{D9B5EAAD-8B14-40E3-A27C-35E1929619F9}"/>
              </a:ext>
            </a:extLst>
          </p:cNvPr>
          <p:cNvSpPr txBox="1"/>
          <p:nvPr/>
        </p:nvSpPr>
        <p:spPr>
          <a:xfrm>
            <a:off x="19216780" y="5017398"/>
            <a:ext cx="3643219" cy="978729"/>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dirty="0"/>
              <a:t>Automation and continuous chaos</a:t>
            </a:r>
          </a:p>
        </p:txBody>
      </p:sp>
      <p:pic>
        <p:nvPicPr>
          <p:cNvPr id="4" name="Graphic 3">
            <a:extLst>
              <a:ext uri="{FF2B5EF4-FFF2-40B4-BE49-F238E27FC236}">
                <a16:creationId xmlns:a16="http://schemas.microsoft.com/office/drawing/2014/main" id="{C229C6D5-54B1-42FF-B0CE-C5C36105B2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411" y="3001871"/>
            <a:ext cx="2057288" cy="1381995"/>
          </a:xfrm>
          <a:prstGeom prst="rect">
            <a:avLst/>
          </a:prstGeom>
        </p:spPr>
      </p:pic>
      <p:grpSp>
        <p:nvGrpSpPr>
          <p:cNvPr id="7" name="Graphic 5">
            <a:extLst>
              <a:ext uri="{FF2B5EF4-FFF2-40B4-BE49-F238E27FC236}">
                <a16:creationId xmlns:a16="http://schemas.microsoft.com/office/drawing/2014/main" id="{382C69D6-1122-46B2-9EBB-BD17A0D85C7E}"/>
              </a:ext>
            </a:extLst>
          </p:cNvPr>
          <p:cNvGrpSpPr/>
          <p:nvPr/>
        </p:nvGrpSpPr>
        <p:grpSpPr>
          <a:xfrm>
            <a:off x="19877426" y="2573644"/>
            <a:ext cx="1736133" cy="1944494"/>
            <a:chOff x="6754448" y="1141485"/>
            <a:chExt cx="942975" cy="1056146"/>
          </a:xfrm>
        </p:grpSpPr>
        <p:sp>
          <p:nvSpPr>
            <p:cNvPr id="8" name="Freeform: Shape 7">
              <a:extLst>
                <a:ext uri="{FF2B5EF4-FFF2-40B4-BE49-F238E27FC236}">
                  <a16:creationId xmlns:a16="http://schemas.microsoft.com/office/drawing/2014/main" id="{51E40A98-B135-40FB-A06D-F1889CDFC462}"/>
                </a:ext>
              </a:extLst>
            </p:cNvPr>
            <p:cNvSpPr/>
            <p:nvPr/>
          </p:nvSpPr>
          <p:spPr>
            <a:xfrm>
              <a:off x="6978462" y="1141485"/>
              <a:ext cx="495300" cy="676275"/>
            </a:xfrm>
            <a:custGeom>
              <a:avLst/>
              <a:gdLst>
                <a:gd name="connsiteX0" fmla="*/ 485200 w 495300"/>
                <a:gd name="connsiteY0" fmla="*/ 250885 h 676275"/>
                <a:gd name="connsiteX1" fmla="*/ 331847 w 495300"/>
                <a:gd name="connsiteY1" fmla="*/ 618550 h 676275"/>
                <a:gd name="connsiteX2" fmla="*/ 168970 w 495300"/>
                <a:gd name="connsiteY2" fmla="*/ 618550 h 676275"/>
                <a:gd name="connsiteX3" fmla="*/ 16570 w 495300"/>
                <a:gd name="connsiteY3" fmla="*/ 250885 h 676275"/>
                <a:gd name="connsiteX4" fmla="*/ 250885 w 495300"/>
                <a:gd name="connsiteY4" fmla="*/ 16570 h 676275"/>
                <a:gd name="connsiteX5" fmla="*/ 485200 w 495300"/>
                <a:gd name="connsiteY5" fmla="*/ 25088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676275">
                  <a:moveTo>
                    <a:pt x="485200" y="250885"/>
                  </a:moveTo>
                  <a:cubicBezTo>
                    <a:pt x="485200" y="328990"/>
                    <a:pt x="399475" y="497582"/>
                    <a:pt x="331847" y="618550"/>
                  </a:cubicBezTo>
                  <a:cubicBezTo>
                    <a:pt x="296605" y="682367"/>
                    <a:pt x="204212" y="682367"/>
                    <a:pt x="168970" y="618550"/>
                  </a:cubicBezTo>
                  <a:cubicBezTo>
                    <a:pt x="101342" y="497582"/>
                    <a:pt x="16570" y="328990"/>
                    <a:pt x="16570" y="250885"/>
                  </a:cubicBezTo>
                  <a:cubicBezTo>
                    <a:pt x="16570" y="121345"/>
                    <a:pt x="121345" y="16570"/>
                    <a:pt x="250885" y="16570"/>
                  </a:cubicBezTo>
                  <a:cubicBezTo>
                    <a:pt x="380425" y="16570"/>
                    <a:pt x="485200" y="121345"/>
                    <a:pt x="485200" y="250885"/>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9" name="Freeform: Shape 8">
              <a:extLst>
                <a:ext uri="{FF2B5EF4-FFF2-40B4-BE49-F238E27FC236}">
                  <a16:creationId xmlns:a16="http://schemas.microsoft.com/office/drawing/2014/main" id="{621F48D1-BE02-470A-9039-9E032720C50C}"/>
                </a:ext>
              </a:extLst>
            </p:cNvPr>
            <p:cNvSpPr/>
            <p:nvPr/>
          </p:nvSpPr>
          <p:spPr>
            <a:xfrm>
              <a:off x="7172772" y="1593923"/>
              <a:ext cx="219075" cy="342900"/>
            </a:xfrm>
            <a:custGeom>
              <a:avLst/>
              <a:gdLst>
                <a:gd name="connsiteX0" fmla="*/ 16570 w 219075"/>
                <a:gd name="connsiteY0" fmla="*/ 16570 h 342900"/>
                <a:gd name="connsiteX1" fmla="*/ 16570 w 219075"/>
                <a:gd name="connsiteY1" fmla="*/ 228977 h 342900"/>
                <a:gd name="connsiteX2" fmla="*/ 122297 w 219075"/>
                <a:gd name="connsiteY2" fmla="*/ 334705 h 342900"/>
                <a:gd name="connsiteX3" fmla="*/ 122297 w 219075"/>
                <a:gd name="connsiteY3" fmla="*/ 334705 h 342900"/>
                <a:gd name="connsiteX4" fmla="*/ 206117 w 219075"/>
                <a:gd name="connsiteY4" fmla="*/ 33470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42900">
                  <a:moveTo>
                    <a:pt x="16570" y="16570"/>
                  </a:moveTo>
                  <a:lnTo>
                    <a:pt x="16570" y="228977"/>
                  </a:lnTo>
                  <a:cubicBezTo>
                    <a:pt x="16570" y="287080"/>
                    <a:pt x="64195" y="334705"/>
                    <a:pt x="122297" y="334705"/>
                  </a:cubicBezTo>
                  <a:lnTo>
                    <a:pt x="122297" y="334705"/>
                  </a:lnTo>
                  <a:lnTo>
                    <a:pt x="206117" y="334705"/>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0" name="Freeform: Shape 9">
              <a:extLst>
                <a:ext uri="{FF2B5EF4-FFF2-40B4-BE49-F238E27FC236}">
                  <a16:creationId xmlns:a16="http://schemas.microsoft.com/office/drawing/2014/main" id="{6553FFF1-EE1D-478B-86D4-9F18EC4A19EE}"/>
                </a:ext>
              </a:extLst>
            </p:cNvPr>
            <p:cNvSpPr/>
            <p:nvPr/>
          </p:nvSpPr>
          <p:spPr>
            <a:xfrm>
              <a:off x="7065139" y="1593923"/>
              <a:ext cx="219075" cy="342900"/>
            </a:xfrm>
            <a:custGeom>
              <a:avLst/>
              <a:gdLst>
                <a:gd name="connsiteX0" fmla="*/ 204212 w 219075"/>
                <a:gd name="connsiteY0" fmla="*/ 16570 h 342900"/>
                <a:gd name="connsiteX1" fmla="*/ 204212 w 219075"/>
                <a:gd name="connsiteY1" fmla="*/ 228977 h 342900"/>
                <a:gd name="connsiteX2" fmla="*/ 98485 w 219075"/>
                <a:gd name="connsiteY2" fmla="*/ 334705 h 342900"/>
                <a:gd name="connsiteX3" fmla="*/ 98485 w 219075"/>
                <a:gd name="connsiteY3" fmla="*/ 334705 h 342900"/>
                <a:gd name="connsiteX4" fmla="*/ 16570 w 219075"/>
                <a:gd name="connsiteY4" fmla="*/ 33470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42900">
                  <a:moveTo>
                    <a:pt x="204212" y="16570"/>
                  </a:moveTo>
                  <a:lnTo>
                    <a:pt x="204212" y="228977"/>
                  </a:lnTo>
                  <a:cubicBezTo>
                    <a:pt x="204212" y="287080"/>
                    <a:pt x="156587" y="334705"/>
                    <a:pt x="98485" y="334705"/>
                  </a:cubicBezTo>
                  <a:lnTo>
                    <a:pt x="98485" y="334705"/>
                  </a:lnTo>
                  <a:lnTo>
                    <a:pt x="16570" y="334705"/>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1" name="Freeform: Shape 10">
              <a:extLst>
                <a:ext uri="{FF2B5EF4-FFF2-40B4-BE49-F238E27FC236}">
                  <a16:creationId xmlns:a16="http://schemas.microsoft.com/office/drawing/2014/main" id="{6E76682C-51E5-4D88-A4ED-D21227977BAA}"/>
                </a:ext>
              </a:extLst>
            </p:cNvPr>
            <p:cNvSpPr/>
            <p:nvPr/>
          </p:nvSpPr>
          <p:spPr>
            <a:xfrm>
              <a:off x="7127078" y="1299961"/>
              <a:ext cx="200025" cy="200025"/>
            </a:xfrm>
            <a:custGeom>
              <a:avLst/>
              <a:gdLst>
                <a:gd name="connsiteX0" fmla="*/ 140349 w 200025"/>
                <a:gd name="connsiteY0" fmla="*/ 63667 h 200025"/>
                <a:gd name="connsiteX1" fmla="*/ 136506 w 200025"/>
                <a:gd name="connsiteY1" fmla="*/ 140349 h 200025"/>
                <a:gd name="connsiteX2" fmla="*/ 59823 w 200025"/>
                <a:gd name="connsiteY2" fmla="*/ 136505 h 200025"/>
                <a:gd name="connsiteX3" fmla="*/ 63667 w 200025"/>
                <a:gd name="connsiteY3" fmla="*/ 59823 h 200025"/>
                <a:gd name="connsiteX4" fmla="*/ 140349 w 200025"/>
                <a:gd name="connsiteY4" fmla="*/ 63667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40349" y="63667"/>
                  </a:moveTo>
                  <a:cubicBezTo>
                    <a:pt x="160463" y="85903"/>
                    <a:pt x="158742" y="120236"/>
                    <a:pt x="136506" y="140349"/>
                  </a:cubicBezTo>
                  <a:cubicBezTo>
                    <a:pt x="114269" y="160463"/>
                    <a:pt x="79937" y="158742"/>
                    <a:pt x="59823" y="136505"/>
                  </a:cubicBezTo>
                  <a:cubicBezTo>
                    <a:pt x="39709" y="114269"/>
                    <a:pt x="41430" y="79937"/>
                    <a:pt x="63667" y="59823"/>
                  </a:cubicBezTo>
                  <a:cubicBezTo>
                    <a:pt x="85904" y="39709"/>
                    <a:pt x="120236" y="41430"/>
                    <a:pt x="140349" y="63667"/>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 name="Freeform: Shape 11">
              <a:extLst>
                <a:ext uri="{FF2B5EF4-FFF2-40B4-BE49-F238E27FC236}">
                  <a16:creationId xmlns:a16="http://schemas.microsoft.com/office/drawing/2014/main" id="{5A8E1B2F-D9AF-4EC5-BF22-3996BC07EC95}"/>
                </a:ext>
              </a:extLst>
            </p:cNvPr>
            <p:cNvSpPr/>
            <p:nvPr/>
          </p:nvSpPr>
          <p:spPr>
            <a:xfrm>
              <a:off x="7060377" y="1233878"/>
              <a:ext cx="323850" cy="323850"/>
            </a:xfrm>
            <a:custGeom>
              <a:avLst/>
              <a:gdLst>
                <a:gd name="connsiteX0" fmla="*/ 192782 w 323850"/>
                <a:gd name="connsiteY0" fmla="*/ 56575 h 323850"/>
                <a:gd name="connsiteX1" fmla="*/ 188020 w 323850"/>
                <a:gd name="connsiteY1" fmla="*/ 16570 h 323850"/>
                <a:gd name="connsiteX2" fmla="*/ 148015 w 323850"/>
                <a:gd name="connsiteY2" fmla="*/ 16570 h 323850"/>
                <a:gd name="connsiteX3" fmla="*/ 142300 w 323850"/>
                <a:gd name="connsiteY3" fmla="*/ 55622 h 323850"/>
                <a:gd name="connsiteX4" fmla="*/ 107057 w 323850"/>
                <a:gd name="connsiteY4" fmla="*/ 69910 h 323850"/>
                <a:gd name="connsiteX5" fmla="*/ 74672 w 323850"/>
                <a:gd name="connsiteY5" fmla="*/ 46097 h 323850"/>
                <a:gd name="connsiteX6" fmla="*/ 47050 w 323850"/>
                <a:gd name="connsiteY6" fmla="*/ 73720 h 323850"/>
                <a:gd name="connsiteX7" fmla="*/ 71815 w 323850"/>
                <a:gd name="connsiteY7" fmla="*/ 106105 h 323850"/>
                <a:gd name="connsiteX8" fmla="*/ 57527 w 323850"/>
                <a:gd name="connsiteY8" fmla="*/ 140395 h 323850"/>
                <a:gd name="connsiteX9" fmla="*/ 16570 w 323850"/>
                <a:gd name="connsiteY9" fmla="*/ 145157 h 323850"/>
                <a:gd name="connsiteX10" fmla="*/ 16570 w 323850"/>
                <a:gd name="connsiteY10" fmla="*/ 185162 h 323850"/>
                <a:gd name="connsiteX11" fmla="*/ 57527 w 323850"/>
                <a:gd name="connsiteY11" fmla="*/ 190877 h 323850"/>
                <a:gd name="connsiteX12" fmla="*/ 71815 w 323850"/>
                <a:gd name="connsiteY12" fmla="*/ 226120 h 323850"/>
                <a:gd name="connsiteX13" fmla="*/ 47050 w 323850"/>
                <a:gd name="connsiteY13" fmla="*/ 258505 h 323850"/>
                <a:gd name="connsiteX14" fmla="*/ 74672 w 323850"/>
                <a:gd name="connsiteY14" fmla="*/ 286127 h 323850"/>
                <a:gd name="connsiteX15" fmla="*/ 107057 w 323850"/>
                <a:gd name="connsiteY15" fmla="*/ 261362 h 323850"/>
                <a:gd name="connsiteX16" fmla="*/ 142300 w 323850"/>
                <a:gd name="connsiteY16" fmla="*/ 276602 h 323850"/>
                <a:gd name="connsiteX17" fmla="*/ 147062 w 323850"/>
                <a:gd name="connsiteY17" fmla="*/ 316607 h 323850"/>
                <a:gd name="connsiteX18" fmla="*/ 187067 w 323850"/>
                <a:gd name="connsiteY18" fmla="*/ 316607 h 323850"/>
                <a:gd name="connsiteX19" fmla="*/ 191830 w 323850"/>
                <a:gd name="connsiteY19" fmla="*/ 276602 h 323850"/>
                <a:gd name="connsiteX20" fmla="*/ 227072 w 323850"/>
                <a:gd name="connsiteY20" fmla="*/ 262315 h 323850"/>
                <a:gd name="connsiteX21" fmla="*/ 259457 w 323850"/>
                <a:gd name="connsiteY21" fmla="*/ 286127 h 323850"/>
                <a:gd name="connsiteX22" fmla="*/ 287080 w 323850"/>
                <a:gd name="connsiteY22" fmla="*/ 258505 h 323850"/>
                <a:gd name="connsiteX23" fmla="*/ 262315 w 323850"/>
                <a:gd name="connsiteY23" fmla="*/ 227072 h 323850"/>
                <a:gd name="connsiteX24" fmla="*/ 276602 w 323850"/>
                <a:gd name="connsiteY24" fmla="*/ 192782 h 323850"/>
                <a:gd name="connsiteX25" fmla="*/ 316607 w 323850"/>
                <a:gd name="connsiteY25" fmla="*/ 188020 h 323850"/>
                <a:gd name="connsiteX26" fmla="*/ 316607 w 323850"/>
                <a:gd name="connsiteY26" fmla="*/ 148015 h 323850"/>
                <a:gd name="connsiteX27" fmla="*/ 277555 w 323850"/>
                <a:gd name="connsiteY27" fmla="*/ 141347 h 323850"/>
                <a:gd name="connsiteX28" fmla="*/ 263267 w 323850"/>
                <a:gd name="connsiteY28" fmla="*/ 106105 h 323850"/>
                <a:gd name="connsiteX29" fmla="*/ 287080 w 323850"/>
                <a:gd name="connsiteY29" fmla="*/ 73720 h 323850"/>
                <a:gd name="connsiteX30" fmla="*/ 259457 w 323850"/>
                <a:gd name="connsiteY30" fmla="*/ 46097 h 323850"/>
                <a:gd name="connsiteX31" fmla="*/ 227072 w 323850"/>
                <a:gd name="connsiteY31" fmla="*/ 70862 h 323850"/>
                <a:gd name="connsiteX32" fmla="*/ 192782 w 323850"/>
                <a:gd name="connsiteY32" fmla="*/ 5657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3850" h="323850">
                  <a:moveTo>
                    <a:pt x="192782" y="56575"/>
                  </a:moveTo>
                  <a:lnTo>
                    <a:pt x="188020" y="16570"/>
                  </a:lnTo>
                  <a:lnTo>
                    <a:pt x="148015" y="16570"/>
                  </a:lnTo>
                  <a:lnTo>
                    <a:pt x="142300" y="55622"/>
                  </a:lnTo>
                  <a:cubicBezTo>
                    <a:pt x="129917" y="58480"/>
                    <a:pt x="117535" y="63242"/>
                    <a:pt x="107057" y="69910"/>
                  </a:cubicBezTo>
                  <a:lnTo>
                    <a:pt x="74672" y="46097"/>
                  </a:lnTo>
                  <a:lnTo>
                    <a:pt x="47050" y="73720"/>
                  </a:lnTo>
                  <a:lnTo>
                    <a:pt x="71815" y="106105"/>
                  </a:lnTo>
                  <a:cubicBezTo>
                    <a:pt x="65147" y="116582"/>
                    <a:pt x="60385" y="128012"/>
                    <a:pt x="57527" y="140395"/>
                  </a:cubicBezTo>
                  <a:lnTo>
                    <a:pt x="16570" y="145157"/>
                  </a:lnTo>
                  <a:lnTo>
                    <a:pt x="16570" y="185162"/>
                  </a:lnTo>
                  <a:lnTo>
                    <a:pt x="57527" y="190877"/>
                  </a:lnTo>
                  <a:cubicBezTo>
                    <a:pt x="60385" y="203260"/>
                    <a:pt x="65147" y="215642"/>
                    <a:pt x="71815" y="226120"/>
                  </a:cubicBezTo>
                  <a:lnTo>
                    <a:pt x="47050" y="258505"/>
                  </a:lnTo>
                  <a:lnTo>
                    <a:pt x="74672" y="286127"/>
                  </a:lnTo>
                  <a:lnTo>
                    <a:pt x="107057" y="261362"/>
                  </a:lnTo>
                  <a:cubicBezTo>
                    <a:pt x="117535" y="268030"/>
                    <a:pt x="129917" y="273745"/>
                    <a:pt x="142300" y="276602"/>
                  </a:cubicBezTo>
                  <a:lnTo>
                    <a:pt x="147062" y="316607"/>
                  </a:lnTo>
                  <a:lnTo>
                    <a:pt x="187067" y="316607"/>
                  </a:lnTo>
                  <a:lnTo>
                    <a:pt x="191830" y="276602"/>
                  </a:lnTo>
                  <a:cubicBezTo>
                    <a:pt x="204212" y="273745"/>
                    <a:pt x="216595" y="268982"/>
                    <a:pt x="227072" y="262315"/>
                  </a:cubicBezTo>
                  <a:lnTo>
                    <a:pt x="259457" y="286127"/>
                  </a:lnTo>
                  <a:lnTo>
                    <a:pt x="287080" y="258505"/>
                  </a:lnTo>
                  <a:lnTo>
                    <a:pt x="262315" y="227072"/>
                  </a:lnTo>
                  <a:cubicBezTo>
                    <a:pt x="268982" y="216595"/>
                    <a:pt x="273745" y="205165"/>
                    <a:pt x="276602" y="192782"/>
                  </a:cubicBezTo>
                  <a:lnTo>
                    <a:pt x="316607" y="188020"/>
                  </a:lnTo>
                  <a:lnTo>
                    <a:pt x="316607" y="148015"/>
                  </a:lnTo>
                  <a:lnTo>
                    <a:pt x="277555" y="141347"/>
                  </a:lnTo>
                  <a:cubicBezTo>
                    <a:pt x="274697" y="128965"/>
                    <a:pt x="269935" y="116582"/>
                    <a:pt x="263267" y="106105"/>
                  </a:cubicBezTo>
                  <a:lnTo>
                    <a:pt x="287080" y="73720"/>
                  </a:lnTo>
                  <a:lnTo>
                    <a:pt x="259457" y="46097"/>
                  </a:lnTo>
                  <a:lnTo>
                    <a:pt x="227072" y="70862"/>
                  </a:lnTo>
                  <a:cubicBezTo>
                    <a:pt x="216595" y="64195"/>
                    <a:pt x="205165" y="59432"/>
                    <a:pt x="192782" y="56575"/>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3" name="Freeform: Shape 12">
              <a:extLst>
                <a:ext uri="{FF2B5EF4-FFF2-40B4-BE49-F238E27FC236}">
                  <a16:creationId xmlns:a16="http://schemas.microsoft.com/office/drawing/2014/main" id="{1D39F8A2-E674-457B-A208-6ED2F85AEC31}"/>
                </a:ext>
              </a:extLst>
            </p:cNvPr>
            <p:cNvSpPr/>
            <p:nvPr/>
          </p:nvSpPr>
          <p:spPr>
            <a:xfrm>
              <a:off x="7418267" y="1845139"/>
              <a:ext cx="161925" cy="161925"/>
            </a:xfrm>
            <a:custGeom>
              <a:avLst/>
              <a:gdLst>
                <a:gd name="connsiteX0" fmla="*/ 117781 w 161925"/>
                <a:gd name="connsiteY0" fmla="*/ 55897 h 161925"/>
                <a:gd name="connsiteX1" fmla="*/ 114679 w 161925"/>
                <a:gd name="connsiteY1" fmla="*/ 117781 h 161925"/>
                <a:gd name="connsiteX2" fmla="*/ 52794 w 161925"/>
                <a:gd name="connsiteY2" fmla="*/ 114679 h 161925"/>
                <a:gd name="connsiteX3" fmla="*/ 55897 w 161925"/>
                <a:gd name="connsiteY3" fmla="*/ 52795 h 161925"/>
                <a:gd name="connsiteX4" fmla="*/ 117781 w 161925"/>
                <a:gd name="connsiteY4" fmla="*/ 55897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17781" y="55897"/>
                  </a:moveTo>
                  <a:cubicBezTo>
                    <a:pt x="134013" y="73842"/>
                    <a:pt x="132624" y="101549"/>
                    <a:pt x="114679" y="117781"/>
                  </a:cubicBezTo>
                  <a:cubicBezTo>
                    <a:pt x="96733" y="134013"/>
                    <a:pt x="69027" y="132624"/>
                    <a:pt x="52794" y="114679"/>
                  </a:cubicBezTo>
                  <a:cubicBezTo>
                    <a:pt x="36562" y="96733"/>
                    <a:pt x="37951" y="69027"/>
                    <a:pt x="55897" y="52795"/>
                  </a:cubicBezTo>
                  <a:cubicBezTo>
                    <a:pt x="73842" y="36562"/>
                    <a:pt x="101549" y="37951"/>
                    <a:pt x="117781" y="55897"/>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4" name="Freeform: Shape 13">
              <a:extLst>
                <a:ext uri="{FF2B5EF4-FFF2-40B4-BE49-F238E27FC236}">
                  <a16:creationId xmlns:a16="http://schemas.microsoft.com/office/drawing/2014/main" id="{3DAE4CD3-F950-4333-8D8C-0D3B28994B49}"/>
                </a:ext>
              </a:extLst>
            </p:cNvPr>
            <p:cNvSpPr/>
            <p:nvPr/>
          </p:nvSpPr>
          <p:spPr>
            <a:xfrm>
              <a:off x="7367082" y="1792995"/>
              <a:ext cx="266700" cy="266700"/>
            </a:xfrm>
            <a:custGeom>
              <a:avLst/>
              <a:gdLst>
                <a:gd name="connsiteX0" fmla="*/ 157540 w 266700"/>
                <a:gd name="connsiteY0" fmla="*/ 48955 h 266700"/>
                <a:gd name="connsiteX1" fmla="*/ 153730 w 266700"/>
                <a:gd name="connsiteY1" fmla="*/ 16570 h 266700"/>
                <a:gd name="connsiteX2" fmla="*/ 121345 w 266700"/>
                <a:gd name="connsiteY2" fmla="*/ 16570 h 266700"/>
                <a:gd name="connsiteX3" fmla="*/ 116582 w 266700"/>
                <a:gd name="connsiteY3" fmla="*/ 48955 h 266700"/>
                <a:gd name="connsiteX4" fmla="*/ 88007 w 266700"/>
                <a:gd name="connsiteY4" fmla="*/ 60385 h 266700"/>
                <a:gd name="connsiteX5" fmla="*/ 62290 w 266700"/>
                <a:gd name="connsiteY5" fmla="*/ 40382 h 266700"/>
                <a:gd name="connsiteX6" fmla="*/ 40382 w 266700"/>
                <a:gd name="connsiteY6" fmla="*/ 63242 h 266700"/>
                <a:gd name="connsiteX7" fmla="*/ 60385 w 266700"/>
                <a:gd name="connsiteY7" fmla="*/ 89912 h 266700"/>
                <a:gd name="connsiteX8" fmla="*/ 48955 w 266700"/>
                <a:gd name="connsiteY8" fmla="*/ 117535 h 266700"/>
                <a:gd name="connsiteX9" fmla="*/ 16570 w 266700"/>
                <a:gd name="connsiteY9" fmla="*/ 121345 h 266700"/>
                <a:gd name="connsiteX10" fmla="*/ 16570 w 266700"/>
                <a:gd name="connsiteY10" fmla="*/ 153730 h 266700"/>
                <a:gd name="connsiteX11" fmla="*/ 48955 w 266700"/>
                <a:gd name="connsiteY11" fmla="*/ 158492 h 266700"/>
                <a:gd name="connsiteX12" fmla="*/ 60385 w 266700"/>
                <a:gd name="connsiteY12" fmla="*/ 187067 h 266700"/>
                <a:gd name="connsiteX13" fmla="*/ 39430 w 266700"/>
                <a:gd name="connsiteY13" fmla="*/ 210880 h 266700"/>
                <a:gd name="connsiteX14" fmla="*/ 61337 w 266700"/>
                <a:gd name="connsiteY14" fmla="*/ 232787 h 266700"/>
                <a:gd name="connsiteX15" fmla="*/ 87055 w 266700"/>
                <a:gd name="connsiteY15" fmla="*/ 212785 h 266700"/>
                <a:gd name="connsiteX16" fmla="*/ 114677 w 266700"/>
                <a:gd name="connsiteY16" fmla="*/ 225167 h 266700"/>
                <a:gd name="connsiteX17" fmla="*/ 118487 w 266700"/>
                <a:gd name="connsiteY17" fmla="*/ 257552 h 266700"/>
                <a:gd name="connsiteX18" fmla="*/ 150872 w 266700"/>
                <a:gd name="connsiteY18" fmla="*/ 257552 h 266700"/>
                <a:gd name="connsiteX19" fmla="*/ 154682 w 266700"/>
                <a:gd name="connsiteY19" fmla="*/ 226120 h 266700"/>
                <a:gd name="connsiteX20" fmla="*/ 183257 w 266700"/>
                <a:gd name="connsiteY20" fmla="*/ 214690 h 266700"/>
                <a:gd name="connsiteX21" fmla="*/ 208975 w 266700"/>
                <a:gd name="connsiteY21" fmla="*/ 233740 h 266700"/>
                <a:gd name="connsiteX22" fmla="*/ 230882 w 266700"/>
                <a:gd name="connsiteY22" fmla="*/ 211832 h 266700"/>
                <a:gd name="connsiteX23" fmla="*/ 211832 w 266700"/>
                <a:gd name="connsiteY23" fmla="*/ 186115 h 266700"/>
                <a:gd name="connsiteX24" fmla="*/ 223262 w 266700"/>
                <a:gd name="connsiteY24" fmla="*/ 158492 h 266700"/>
                <a:gd name="connsiteX25" fmla="*/ 255647 w 266700"/>
                <a:gd name="connsiteY25" fmla="*/ 154682 h 266700"/>
                <a:gd name="connsiteX26" fmla="*/ 255647 w 266700"/>
                <a:gd name="connsiteY26" fmla="*/ 122297 h 266700"/>
                <a:gd name="connsiteX27" fmla="*/ 223262 w 266700"/>
                <a:gd name="connsiteY27" fmla="*/ 117535 h 266700"/>
                <a:gd name="connsiteX28" fmla="*/ 211832 w 266700"/>
                <a:gd name="connsiteY28" fmla="*/ 89912 h 266700"/>
                <a:gd name="connsiteX29" fmla="*/ 230882 w 266700"/>
                <a:gd name="connsiteY29" fmla="*/ 64195 h 266700"/>
                <a:gd name="connsiteX30" fmla="*/ 208975 w 266700"/>
                <a:gd name="connsiteY30" fmla="*/ 42287 h 266700"/>
                <a:gd name="connsiteX31" fmla="*/ 183257 w 266700"/>
                <a:gd name="connsiteY31" fmla="*/ 61337 h 266700"/>
                <a:gd name="connsiteX32" fmla="*/ 157540 w 266700"/>
                <a:gd name="connsiteY32" fmla="*/ 4895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700" h="266700">
                  <a:moveTo>
                    <a:pt x="157540" y="48955"/>
                  </a:moveTo>
                  <a:lnTo>
                    <a:pt x="153730" y="16570"/>
                  </a:lnTo>
                  <a:lnTo>
                    <a:pt x="121345" y="16570"/>
                  </a:lnTo>
                  <a:lnTo>
                    <a:pt x="116582" y="48955"/>
                  </a:lnTo>
                  <a:cubicBezTo>
                    <a:pt x="106105" y="50860"/>
                    <a:pt x="96580" y="55622"/>
                    <a:pt x="88007" y="60385"/>
                  </a:cubicBezTo>
                  <a:lnTo>
                    <a:pt x="62290" y="40382"/>
                  </a:lnTo>
                  <a:lnTo>
                    <a:pt x="40382" y="63242"/>
                  </a:lnTo>
                  <a:lnTo>
                    <a:pt x="60385" y="89912"/>
                  </a:lnTo>
                  <a:cubicBezTo>
                    <a:pt x="54670" y="98485"/>
                    <a:pt x="50860" y="108010"/>
                    <a:pt x="48955" y="117535"/>
                  </a:cubicBezTo>
                  <a:lnTo>
                    <a:pt x="16570" y="121345"/>
                  </a:lnTo>
                  <a:lnTo>
                    <a:pt x="16570" y="153730"/>
                  </a:lnTo>
                  <a:lnTo>
                    <a:pt x="48955" y="158492"/>
                  </a:lnTo>
                  <a:cubicBezTo>
                    <a:pt x="50860" y="168970"/>
                    <a:pt x="54670" y="178495"/>
                    <a:pt x="60385" y="187067"/>
                  </a:cubicBezTo>
                  <a:lnTo>
                    <a:pt x="39430" y="210880"/>
                  </a:lnTo>
                  <a:lnTo>
                    <a:pt x="61337" y="232787"/>
                  </a:lnTo>
                  <a:lnTo>
                    <a:pt x="87055" y="212785"/>
                  </a:lnTo>
                  <a:cubicBezTo>
                    <a:pt x="95627" y="218500"/>
                    <a:pt x="105152" y="222310"/>
                    <a:pt x="114677" y="225167"/>
                  </a:cubicBezTo>
                  <a:lnTo>
                    <a:pt x="118487" y="257552"/>
                  </a:lnTo>
                  <a:lnTo>
                    <a:pt x="150872" y="257552"/>
                  </a:lnTo>
                  <a:lnTo>
                    <a:pt x="154682" y="226120"/>
                  </a:lnTo>
                  <a:cubicBezTo>
                    <a:pt x="165160" y="224215"/>
                    <a:pt x="174685" y="220405"/>
                    <a:pt x="183257" y="214690"/>
                  </a:cubicBezTo>
                  <a:lnTo>
                    <a:pt x="208975" y="233740"/>
                  </a:lnTo>
                  <a:lnTo>
                    <a:pt x="230882" y="211832"/>
                  </a:lnTo>
                  <a:lnTo>
                    <a:pt x="211832" y="186115"/>
                  </a:lnTo>
                  <a:cubicBezTo>
                    <a:pt x="217547" y="177542"/>
                    <a:pt x="221357" y="168017"/>
                    <a:pt x="223262" y="158492"/>
                  </a:cubicBezTo>
                  <a:lnTo>
                    <a:pt x="255647" y="154682"/>
                  </a:lnTo>
                  <a:lnTo>
                    <a:pt x="255647" y="122297"/>
                  </a:lnTo>
                  <a:lnTo>
                    <a:pt x="223262" y="117535"/>
                  </a:lnTo>
                  <a:cubicBezTo>
                    <a:pt x="221357" y="107057"/>
                    <a:pt x="217547" y="98485"/>
                    <a:pt x="211832" y="89912"/>
                  </a:cubicBezTo>
                  <a:lnTo>
                    <a:pt x="230882" y="64195"/>
                  </a:lnTo>
                  <a:lnTo>
                    <a:pt x="208975" y="42287"/>
                  </a:lnTo>
                  <a:lnTo>
                    <a:pt x="183257" y="61337"/>
                  </a:lnTo>
                  <a:cubicBezTo>
                    <a:pt x="176590" y="55622"/>
                    <a:pt x="167065" y="51812"/>
                    <a:pt x="157540" y="48955"/>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 name="Freeform: Shape 14">
              <a:extLst>
                <a:ext uri="{FF2B5EF4-FFF2-40B4-BE49-F238E27FC236}">
                  <a16:creationId xmlns:a16="http://schemas.microsoft.com/office/drawing/2014/main" id="{33FF2A41-B02B-48FB-8FBA-2E38AC634FF5}"/>
                </a:ext>
              </a:extLst>
            </p:cNvPr>
            <p:cNvSpPr/>
            <p:nvPr/>
          </p:nvSpPr>
          <p:spPr>
            <a:xfrm>
              <a:off x="6865870" y="1845215"/>
              <a:ext cx="161925" cy="161925"/>
            </a:xfrm>
            <a:custGeom>
              <a:avLst/>
              <a:gdLst>
                <a:gd name="connsiteX0" fmla="*/ 117781 w 161925"/>
                <a:gd name="connsiteY0" fmla="*/ 55897 h 161925"/>
                <a:gd name="connsiteX1" fmla="*/ 114679 w 161925"/>
                <a:gd name="connsiteY1" fmla="*/ 117781 h 161925"/>
                <a:gd name="connsiteX2" fmla="*/ 52795 w 161925"/>
                <a:gd name="connsiteY2" fmla="*/ 114679 h 161925"/>
                <a:gd name="connsiteX3" fmla="*/ 55897 w 161925"/>
                <a:gd name="connsiteY3" fmla="*/ 52794 h 161925"/>
                <a:gd name="connsiteX4" fmla="*/ 117781 w 161925"/>
                <a:gd name="connsiteY4" fmla="*/ 55897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17781" y="55897"/>
                  </a:moveTo>
                  <a:cubicBezTo>
                    <a:pt x="134013" y="73842"/>
                    <a:pt x="132624" y="101549"/>
                    <a:pt x="114679" y="117781"/>
                  </a:cubicBezTo>
                  <a:cubicBezTo>
                    <a:pt x="96733" y="134013"/>
                    <a:pt x="69027" y="132624"/>
                    <a:pt x="52795" y="114679"/>
                  </a:cubicBezTo>
                  <a:cubicBezTo>
                    <a:pt x="36562" y="96733"/>
                    <a:pt x="37951" y="69027"/>
                    <a:pt x="55897" y="52794"/>
                  </a:cubicBezTo>
                  <a:cubicBezTo>
                    <a:pt x="73842" y="36562"/>
                    <a:pt x="101549" y="37951"/>
                    <a:pt x="117781" y="55897"/>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6" name="Freeform: Shape 15">
              <a:extLst>
                <a:ext uri="{FF2B5EF4-FFF2-40B4-BE49-F238E27FC236}">
                  <a16:creationId xmlns:a16="http://schemas.microsoft.com/office/drawing/2014/main" id="{93E02335-C88E-4C6D-A7C9-BA979C5CD3BC}"/>
                </a:ext>
              </a:extLst>
            </p:cNvPr>
            <p:cNvSpPr/>
            <p:nvPr/>
          </p:nvSpPr>
          <p:spPr>
            <a:xfrm>
              <a:off x="6814632" y="1792995"/>
              <a:ext cx="266700" cy="266700"/>
            </a:xfrm>
            <a:custGeom>
              <a:avLst/>
              <a:gdLst>
                <a:gd name="connsiteX0" fmla="*/ 157540 w 266700"/>
                <a:gd name="connsiteY0" fmla="*/ 48955 h 266700"/>
                <a:gd name="connsiteX1" fmla="*/ 153730 w 266700"/>
                <a:gd name="connsiteY1" fmla="*/ 16570 h 266700"/>
                <a:gd name="connsiteX2" fmla="*/ 121345 w 266700"/>
                <a:gd name="connsiteY2" fmla="*/ 16570 h 266700"/>
                <a:gd name="connsiteX3" fmla="*/ 116582 w 266700"/>
                <a:gd name="connsiteY3" fmla="*/ 48955 h 266700"/>
                <a:gd name="connsiteX4" fmla="*/ 88007 w 266700"/>
                <a:gd name="connsiteY4" fmla="*/ 60385 h 266700"/>
                <a:gd name="connsiteX5" fmla="*/ 62290 w 266700"/>
                <a:gd name="connsiteY5" fmla="*/ 40382 h 266700"/>
                <a:gd name="connsiteX6" fmla="*/ 40382 w 266700"/>
                <a:gd name="connsiteY6" fmla="*/ 63242 h 266700"/>
                <a:gd name="connsiteX7" fmla="*/ 60385 w 266700"/>
                <a:gd name="connsiteY7" fmla="*/ 89912 h 266700"/>
                <a:gd name="connsiteX8" fmla="*/ 48955 w 266700"/>
                <a:gd name="connsiteY8" fmla="*/ 117535 h 266700"/>
                <a:gd name="connsiteX9" fmla="*/ 16570 w 266700"/>
                <a:gd name="connsiteY9" fmla="*/ 121345 h 266700"/>
                <a:gd name="connsiteX10" fmla="*/ 16570 w 266700"/>
                <a:gd name="connsiteY10" fmla="*/ 153730 h 266700"/>
                <a:gd name="connsiteX11" fmla="*/ 48955 w 266700"/>
                <a:gd name="connsiteY11" fmla="*/ 158492 h 266700"/>
                <a:gd name="connsiteX12" fmla="*/ 60385 w 266700"/>
                <a:gd name="connsiteY12" fmla="*/ 187067 h 266700"/>
                <a:gd name="connsiteX13" fmla="*/ 39430 w 266700"/>
                <a:gd name="connsiteY13" fmla="*/ 210880 h 266700"/>
                <a:gd name="connsiteX14" fmla="*/ 61337 w 266700"/>
                <a:gd name="connsiteY14" fmla="*/ 232787 h 266700"/>
                <a:gd name="connsiteX15" fmla="*/ 87055 w 266700"/>
                <a:gd name="connsiteY15" fmla="*/ 212785 h 266700"/>
                <a:gd name="connsiteX16" fmla="*/ 114677 w 266700"/>
                <a:gd name="connsiteY16" fmla="*/ 225167 h 266700"/>
                <a:gd name="connsiteX17" fmla="*/ 118487 w 266700"/>
                <a:gd name="connsiteY17" fmla="*/ 257552 h 266700"/>
                <a:gd name="connsiteX18" fmla="*/ 150872 w 266700"/>
                <a:gd name="connsiteY18" fmla="*/ 257552 h 266700"/>
                <a:gd name="connsiteX19" fmla="*/ 154682 w 266700"/>
                <a:gd name="connsiteY19" fmla="*/ 226120 h 266700"/>
                <a:gd name="connsiteX20" fmla="*/ 183257 w 266700"/>
                <a:gd name="connsiteY20" fmla="*/ 214690 h 266700"/>
                <a:gd name="connsiteX21" fmla="*/ 208975 w 266700"/>
                <a:gd name="connsiteY21" fmla="*/ 233740 h 266700"/>
                <a:gd name="connsiteX22" fmla="*/ 230882 w 266700"/>
                <a:gd name="connsiteY22" fmla="*/ 211832 h 266700"/>
                <a:gd name="connsiteX23" fmla="*/ 211832 w 266700"/>
                <a:gd name="connsiteY23" fmla="*/ 186115 h 266700"/>
                <a:gd name="connsiteX24" fmla="*/ 223262 w 266700"/>
                <a:gd name="connsiteY24" fmla="*/ 158492 h 266700"/>
                <a:gd name="connsiteX25" fmla="*/ 255647 w 266700"/>
                <a:gd name="connsiteY25" fmla="*/ 154682 h 266700"/>
                <a:gd name="connsiteX26" fmla="*/ 255647 w 266700"/>
                <a:gd name="connsiteY26" fmla="*/ 122297 h 266700"/>
                <a:gd name="connsiteX27" fmla="*/ 223262 w 266700"/>
                <a:gd name="connsiteY27" fmla="*/ 117535 h 266700"/>
                <a:gd name="connsiteX28" fmla="*/ 211832 w 266700"/>
                <a:gd name="connsiteY28" fmla="*/ 89912 h 266700"/>
                <a:gd name="connsiteX29" fmla="*/ 230882 w 266700"/>
                <a:gd name="connsiteY29" fmla="*/ 64195 h 266700"/>
                <a:gd name="connsiteX30" fmla="*/ 208975 w 266700"/>
                <a:gd name="connsiteY30" fmla="*/ 42287 h 266700"/>
                <a:gd name="connsiteX31" fmla="*/ 183257 w 266700"/>
                <a:gd name="connsiteY31" fmla="*/ 61337 h 266700"/>
                <a:gd name="connsiteX32" fmla="*/ 157540 w 266700"/>
                <a:gd name="connsiteY32" fmla="*/ 4895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700" h="266700">
                  <a:moveTo>
                    <a:pt x="157540" y="48955"/>
                  </a:moveTo>
                  <a:lnTo>
                    <a:pt x="153730" y="16570"/>
                  </a:lnTo>
                  <a:lnTo>
                    <a:pt x="121345" y="16570"/>
                  </a:lnTo>
                  <a:lnTo>
                    <a:pt x="116582" y="48955"/>
                  </a:lnTo>
                  <a:cubicBezTo>
                    <a:pt x="106105" y="50860"/>
                    <a:pt x="96580" y="55622"/>
                    <a:pt x="88007" y="60385"/>
                  </a:cubicBezTo>
                  <a:lnTo>
                    <a:pt x="62290" y="40382"/>
                  </a:lnTo>
                  <a:lnTo>
                    <a:pt x="40382" y="63242"/>
                  </a:lnTo>
                  <a:lnTo>
                    <a:pt x="60385" y="89912"/>
                  </a:lnTo>
                  <a:cubicBezTo>
                    <a:pt x="54670" y="98485"/>
                    <a:pt x="50860" y="108010"/>
                    <a:pt x="48955" y="117535"/>
                  </a:cubicBezTo>
                  <a:lnTo>
                    <a:pt x="16570" y="121345"/>
                  </a:lnTo>
                  <a:lnTo>
                    <a:pt x="16570" y="153730"/>
                  </a:lnTo>
                  <a:lnTo>
                    <a:pt x="48955" y="158492"/>
                  </a:lnTo>
                  <a:cubicBezTo>
                    <a:pt x="50860" y="168970"/>
                    <a:pt x="54670" y="178495"/>
                    <a:pt x="60385" y="187067"/>
                  </a:cubicBezTo>
                  <a:lnTo>
                    <a:pt x="39430" y="210880"/>
                  </a:lnTo>
                  <a:lnTo>
                    <a:pt x="61337" y="232787"/>
                  </a:lnTo>
                  <a:lnTo>
                    <a:pt x="87055" y="212785"/>
                  </a:lnTo>
                  <a:cubicBezTo>
                    <a:pt x="95627" y="218500"/>
                    <a:pt x="105152" y="222310"/>
                    <a:pt x="114677" y="225167"/>
                  </a:cubicBezTo>
                  <a:lnTo>
                    <a:pt x="118487" y="257552"/>
                  </a:lnTo>
                  <a:lnTo>
                    <a:pt x="150872" y="257552"/>
                  </a:lnTo>
                  <a:lnTo>
                    <a:pt x="154682" y="226120"/>
                  </a:lnTo>
                  <a:cubicBezTo>
                    <a:pt x="165160" y="224215"/>
                    <a:pt x="174685" y="220405"/>
                    <a:pt x="183257" y="214690"/>
                  </a:cubicBezTo>
                  <a:lnTo>
                    <a:pt x="208975" y="233740"/>
                  </a:lnTo>
                  <a:lnTo>
                    <a:pt x="230882" y="211832"/>
                  </a:lnTo>
                  <a:lnTo>
                    <a:pt x="211832" y="186115"/>
                  </a:lnTo>
                  <a:cubicBezTo>
                    <a:pt x="217547" y="177542"/>
                    <a:pt x="221357" y="168017"/>
                    <a:pt x="223262" y="158492"/>
                  </a:cubicBezTo>
                  <a:lnTo>
                    <a:pt x="255647" y="154682"/>
                  </a:lnTo>
                  <a:lnTo>
                    <a:pt x="255647" y="122297"/>
                  </a:lnTo>
                  <a:lnTo>
                    <a:pt x="223262" y="117535"/>
                  </a:lnTo>
                  <a:cubicBezTo>
                    <a:pt x="221357" y="107057"/>
                    <a:pt x="217547" y="98485"/>
                    <a:pt x="211832" y="89912"/>
                  </a:cubicBezTo>
                  <a:lnTo>
                    <a:pt x="230882" y="64195"/>
                  </a:lnTo>
                  <a:lnTo>
                    <a:pt x="208975" y="42287"/>
                  </a:lnTo>
                  <a:lnTo>
                    <a:pt x="183257" y="61337"/>
                  </a:lnTo>
                  <a:cubicBezTo>
                    <a:pt x="176590" y="55622"/>
                    <a:pt x="167065" y="51812"/>
                    <a:pt x="157540" y="48955"/>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1" name="Freeform: Shape 20">
              <a:extLst>
                <a:ext uri="{FF2B5EF4-FFF2-40B4-BE49-F238E27FC236}">
                  <a16:creationId xmlns:a16="http://schemas.microsoft.com/office/drawing/2014/main" id="{F2CA54F3-BD9D-4C19-A4F2-C165572EACF8}"/>
                </a:ext>
              </a:extLst>
            </p:cNvPr>
            <p:cNvSpPr/>
            <p:nvPr/>
          </p:nvSpPr>
          <p:spPr>
            <a:xfrm>
              <a:off x="6754448" y="1540406"/>
              <a:ext cx="942975" cy="657225"/>
            </a:xfrm>
            <a:custGeom>
              <a:avLst/>
              <a:gdLst>
                <a:gd name="connsiteX0" fmla="*/ 764459 w 942975"/>
                <a:gd name="connsiteY0" fmla="*/ 14841 h 657225"/>
                <a:gd name="connsiteX1" fmla="*/ 931146 w 942975"/>
                <a:gd name="connsiteY1" fmla="*/ 14841 h 657225"/>
                <a:gd name="connsiteX2" fmla="*/ 931146 w 942975"/>
                <a:gd name="connsiteY2" fmla="*/ 649206 h 657225"/>
                <a:gd name="connsiteX3" fmla="*/ 14841 w 942975"/>
                <a:gd name="connsiteY3" fmla="*/ 649206 h 657225"/>
                <a:gd name="connsiteX4" fmla="*/ 14841 w 942975"/>
                <a:gd name="connsiteY4" fmla="*/ 14841 h 657225"/>
                <a:gd name="connsiteX5" fmla="*/ 180576 w 942975"/>
                <a:gd name="connsiteY5" fmla="*/ 14841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2975" h="657225">
                  <a:moveTo>
                    <a:pt x="764459" y="14841"/>
                  </a:moveTo>
                  <a:lnTo>
                    <a:pt x="931146" y="14841"/>
                  </a:lnTo>
                  <a:lnTo>
                    <a:pt x="931146" y="649206"/>
                  </a:lnTo>
                  <a:lnTo>
                    <a:pt x="14841" y="649206"/>
                  </a:lnTo>
                  <a:lnTo>
                    <a:pt x="14841" y="14841"/>
                  </a:lnTo>
                  <a:lnTo>
                    <a:pt x="180576" y="14841"/>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pic>
        <p:nvPicPr>
          <p:cNvPr id="25" name="Graphic 24">
            <a:extLst>
              <a:ext uri="{FF2B5EF4-FFF2-40B4-BE49-F238E27FC236}">
                <a16:creationId xmlns:a16="http://schemas.microsoft.com/office/drawing/2014/main" id="{C8687AFB-269F-45B5-BFBA-BC42F01F84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08323" y="2479090"/>
            <a:ext cx="1706880" cy="2133600"/>
          </a:xfrm>
          <a:prstGeom prst="rect">
            <a:avLst/>
          </a:prstGeom>
        </p:spPr>
      </p:pic>
      <p:cxnSp>
        <p:nvCxnSpPr>
          <p:cNvPr id="60" name="Straight Connector 59">
            <a:extLst>
              <a:ext uri="{FF2B5EF4-FFF2-40B4-BE49-F238E27FC236}">
                <a16:creationId xmlns:a16="http://schemas.microsoft.com/office/drawing/2014/main" id="{69903F4B-E4A2-42BF-B348-377827309299}"/>
              </a:ext>
            </a:extLst>
          </p:cNvPr>
          <p:cNvCxnSpPr>
            <a:cxnSpLocks/>
          </p:cNvCxnSpPr>
          <p:nvPr/>
        </p:nvCxnSpPr>
        <p:spPr>
          <a:xfrm>
            <a:off x="4731366" y="835119"/>
            <a:ext cx="0" cy="6559362"/>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9C28D6AB-11B3-4786-B070-E665C39ABF74}"/>
              </a:ext>
            </a:extLst>
          </p:cNvPr>
          <p:cNvSpPr txBox="1"/>
          <p:nvPr/>
        </p:nvSpPr>
        <p:spPr>
          <a:xfrm>
            <a:off x="5437250" y="1799034"/>
            <a:ext cx="8981395" cy="1200329"/>
          </a:xfrm>
          <a:prstGeom prst="rect">
            <a:avLst/>
          </a:prstGeom>
          <a:noFill/>
        </p:spPr>
        <p:txBody>
          <a:bodyPr wrap="square" rtlCol="0">
            <a:spAutoFit/>
          </a:bodyPr>
          <a:lstStyle/>
          <a:p>
            <a:pPr defTabSz="731520">
              <a:defRPr/>
            </a:pPr>
            <a:r>
              <a:rPr lang="en-US" sz="4400" dirty="0">
                <a:solidFill>
                  <a:schemeClr val="bg2"/>
                </a:solidFill>
                <a:latin typeface="+mj-lt"/>
              </a:rPr>
              <a:t>Kalman, 1961 paper</a:t>
            </a:r>
            <a:br>
              <a:rPr lang="en-US" sz="2880" dirty="0">
                <a:solidFill>
                  <a:prstClr val="white"/>
                </a:solidFill>
                <a:latin typeface="Amazon Ember"/>
              </a:rPr>
            </a:br>
            <a:r>
              <a:rPr lang="en-US" sz="2800" i="1" dirty="0">
                <a:solidFill>
                  <a:schemeClr val="bg2"/>
                </a:solidFill>
              </a:rPr>
              <a:t>On the general theory of control systems</a:t>
            </a:r>
            <a:endParaRPr lang="en-US" sz="3200" i="1" dirty="0">
              <a:solidFill>
                <a:schemeClr val="bg2"/>
              </a:solidFill>
            </a:endParaRPr>
          </a:p>
        </p:txBody>
      </p:sp>
      <p:sp>
        <p:nvSpPr>
          <p:cNvPr id="64" name="TextBox 63">
            <a:extLst>
              <a:ext uri="{FF2B5EF4-FFF2-40B4-BE49-F238E27FC236}">
                <a16:creationId xmlns:a16="http://schemas.microsoft.com/office/drawing/2014/main" id="{3F9D6DD1-F709-4FFD-9ACF-33EB3E2B4D1B}"/>
              </a:ext>
            </a:extLst>
          </p:cNvPr>
          <p:cNvSpPr txBox="1"/>
          <p:nvPr/>
        </p:nvSpPr>
        <p:spPr>
          <a:xfrm>
            <a:off x="5437250" y="3429163"/>
            <a:ext cx="7441936" cy="1384995"/>
          </a:xfrm>
          <a:prstGeom prst="rect">
            <a:avLst/>
          </a:prstGeom>
          <a:noFill/>
        </p:spPr>
        <p:txBody>
          <a:bodyPr wrap="square" rtlCol="0">
            <a:spAutoFit/>
          </a:bodyPr>
          <a:lstStyle/>
          <a:p>
            <a:pPr defTabSz="731520">
              <a:defRPr/>
            </a:pPr>
            <a:r>
              <a:rPr lang="en-US" sz="2800" b="1" dirty="0">
                <a:solidFill>
                  <a:schemeClr val="bg2"/>
                </a:solidFill>
              </a:rPr>
              <a:t>A system is observable if the behavior of the entire system can be determined by only looking at its inputs and outputs</a:t>
            </a:r>
          </a:p>
        </p:txBody>
      </p:sp>
      <p:sp>
        <p:nvSpPr>
          <p:cNvPr id="24" name="TextBox 23">
            <a:extLst>
              <a:ext uri="{FF2B5EF4-FFF2-40B4-BE49-F238E27FC236}">
                <a16:creationId xmlns:a16="http://schemas.microsoft.com/office/drawing/2014/main" id="{3328D4AC-B51B-E440-A234-907B81BDCC6D}"/>
              </a:ext>
            </a:extLst>
          </p:cNvPr>
          <p:cNvSpPr txBox="1"/>
          <p:nvPr/>
        </p:nvSpPr>
        <p:spPr>
          <a:xfrm>
            <a:off x="5437249" y="5243957"/>
            <a:ext cx="7995706" cy="1384995"/>
          </a:xfrm>
          <a:prstGeom prst="rect">
            <a:avLst/>
          </a:prstGeom>
          <a:noFill/>
        </p:spPr>
        <p:txBody>
          <a:bodyPr wrap="square" rtlCol="0">
            <a:spAutoFit/>
          </a:bodyPr>
          <a:lstStyle/>
          <a:p>
            <a:pPr defTabSz="731520">
              <a:defRPr/>
            </a:pPr>
            <a:r>
              <a:rPr lang="en-US" sz="2800" dirty="0">
                <a:solidFill>
                  <a:schemeClr val="bg2"/>
                </a:solidFill>
              </a:rPr>
              <a:t>Physical and software control systems are based on models, remember all models are wrong, but some models are useful …</a:t>
            </a:r>
          </a:p>
        </p:txBody>
      </p:sp>
    </p:spTree>
    <p:extLst>
      <p:ext uri="{BB962C8B-B14F-4D97-AF65-F5344CB8AC3E}">
        <p14:creationId xmlns:p14="http://schemas.microsoft.com/office/powerpoint/2010/main" val="224999318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arn(outHorizontal)">
                                      <p:cBhvr>
                                        <p:cTn id="7" dur="500"/>
                                        <p:tgtEl>
                                          <p:spTgt spid="60"/>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42" presetClass="path" presetSubtype="0" decel="100000" fill="hold" grpId="1" nodeType="withEffect">
                                  <p:stCondLst>
                                    <p:cond delay="150"/>
                                  </p:stCondLst>
                                  <p:childTnLst>
                                    <p:animMotion origin="layout" path="M -2.43056E-6 -3.76543E-6 L -2.43056E-6 0.0436 " pathEditMode="relative" rAng="0" ptsTypes="AA">
                                      <p:cBhvr>
                                        <p:cTn id="12" dur="500" spd="-100000" fill="hold"/>
                                        <p:tgtEl>
                                          <p:spTgt spid="63"/>
                                        </p:tgtEl>
                                        <p:attrNameLst>
                                          <p:attrName>ppt_x</p:attrName>
                                          <p:attrName>ppt_y</p:attrName>
                                        </p:attrNameLst>
                                      </p:cBhvr>
                                      <p:rCtr x="0" y="2180"/>
                                    </p:animMotion>
                                  </p:childTnLst>
                                </p:cTn>
                              </p:par>
                              <p:par>
                                <p:cTn id="13" presetID="10" presetClass="entr" presetSubtype="0" fill="hold" grpId="0" nodeType="withEffect">
                                  <p:stCondLst>
                                    <p:cond delay="30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par>
                                <p:cTn id="16" presetID="42" presetClass="path" presetSubtype="0" decel="100000" fill="hold" grpId="1" nodeType="withEffect">
                                  <p:stCondLst>
                                    <p:cond delay="300"/>
                                  </p:stCondLst>
                                  <p:childTnLst>
                                    <p:animMotion origin="layout" path="M 3.4375E-6 -1.60494E-6 L 3.4375E-6 0.0436 " pathEditMode="relative" rAng="0" ptsTypes="AA">
                                      <p:cBhvr>
                                        <p:cTn id="17" dur="500" spd="-100000" fill="hold"/>
                                        <p:tgtEl>
                                          <p:spTgt spid="64"/>
                                        </p:tgtEl>
                                        <p:attrNameLst>
                                          <p:attrName>ppt_x</p:attrName>
                                          <p:attrName>ppt_y</p:attrName>
                                        </p:attrNameLst>
                                      </p:cBhvr>
                                      <p:rCtr x="0" y="2180"/>
                                    </p:animMotion>
                                  </p:childTnLst>
                                </p:cTn>
                              </p:par>
                              <p:par>
                                <p:cTn id="18" presetID="10" presetClass="entr" presetSubtype="0" fill="hold" grpId="0" nodeType="withEffect">
                                  <p:stCondLst>
                                    <p:cond delay="30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42" presetClass="path" presetSubtype="0" decel="100000" fill="hold" grpId="1" nodeType="withEffect">
                                  <p:stCondLst>
                                    <p:cond delay="300"/>
                                  </p:stCondLst>
                                  <p:childTnLst>
                                    <p:animMotion origin="layout" path="M 3.22917E-6 2.28395E-6 L 3.22917E-6 0.04359 " pathEditMode="relative" rAng="0" ptsTypes="AA">
                                      <p:cBhvr>
                                        <p:cTn id="22" dur="500" spd="-100000" fill="hold"/>
                                        <p:tgtEl>
                                          <p:spTgt spid="24"/>
                                        </p:tgtEl>
                                        <p:attrNameLst>
                                          <p:attrName>ppt_x</p:attrName>
                                          <p:attrName>ppt_y</p:attrName>
                                        </p:attrNameLst>
                                      </p:cBhvr>
                                      <p:rCtr x="0" y="21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3" grpId="1"/>
      <p:bldP spid="64" grpId="0"/>
      <p:bldP spid="64" grpId="1"/>
      <p:bldP spid="24" grpId="0"/>
      <p:bldP spid="24" grpId="1"/>
    </p:bldLst>
  </p:timing>
</p:sld>
</file>

<file path=ppt/slides/slide89.xml><?xml version="1.0" encoding="utf-8"?>
<p:sld xmlns:a="http://schemas.openxmlformats.org/drawingml/2006/main" xmlns:r="http://schemas.openxmlformats.org/officeDocument/2006/relationships" xmlns:p="http://schemas.openxmlformats.org/presentationml/2006/main" show="0">
  <p:cSld>
    <p:bg>
      <p:bgPr>
        <a:gradFill>
          <a:gsLst>
            <a:gs pos="0">
              <a:srgbClr val="FFDF85"/>
            </a:gs>
            <a:gs pos="68000">
              <a:schemeClr val="accent2"/>
            </a:gs>
          </a:gsLst>
          <a:lin ang="5400000" scaled="0"/>
        </a:gradFill>
        <a:effectLst/>
      </p:bgPr>
    </p:bg>
    <p:spTree>
      <p:nvGrpSpPr>
        <p:cNvPr id="1" name=""/>
        <p:cNvGrpSpPr/>
        <p:nvPr/>
      </p:nvGrpSpPr>
      <p:grpSpPr>
        <a:xfrm>
          <a:off x="0" y="0"/>
          <a:ext cx="0" cy="0"/>
          <a:chOff x="0" y="0"/>
          <a:chExt cx="0" cy="0"/>
        </a:xfrm>
      </p:grpSpPr>
      <p:cxnSp>
        <p:nvCxnSpPr>
          <p:cNvPr id="60" name="Straight Connector 59">
            <a:extLst>
              <a:ext uri="{FF2B5EF4-FFF2-40B4-BE49-F238E27FC236}">
                <a16:creationId xmlns:a16="http://schemas.microsoft.com/office/drawing/2014/main" id="{69903F4B-E4A2-42BF-B348-377827309299}"/>
              </a:ext>
            </a:extLst>
          </p:cNvPr>
          <p:cNvCxnSpPr>
            <a:cxnSpLocks/>
          </p:cNvCxnSpPr>
          <p:nvPr/>
        </p:nvCxnSpPr>
        <p:spPr>
          <a:xfrm>
            <a:off x="4731366" y="835119"/>
            <a:ext cx="0" cy="6559362"/>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FEBDD840-1BE4-45E1-9FA0-A07C0A4127D7}"/>
              </a:ext>
            </a:extLst>
          </p:cNvPr>
          <p:cNvSpPr txBox="1"/>
          <p:nvPr/>
        </p:nvSpPr>
        <p:spPr>
          <a:xfrm>
            <a:off x="5437250" y="-6222076"/>
            <a:ext cx="8981395" cy="1508105"/>
          </a:xfrm>
          <a:prstGeom prst="rect">
            <a:avLst/>
          </a:prstGeom>
          <a:noFill/>
        </p:spPr>
        <p:txBody>
          <a:bodyPr wrap="square" rtlCol="0">
            <a:spAutoFit/>
          </a:bodyPr>
          <a:lstStyle/>
          <a:p>
            <a:pPr defTabSz="731520">
              <a:defRPr/>
            </a:pPr>
            <a:r>
              <a:rPr lang="en-US" sz="3600" b="1" spc="-120" dirty="0">
                <a:ln w="3175">
                  <a:noFill/>
                </a:ln>
                <a:solidFill>
                  <a:schemeClr val="bg2"/>
                </a:solidFill>
                <a:ea typeface="Amazon Ember Light" panose="020B0403020204020204" pitchFamily="34" charset="0"/>
                <a:cs typeface="Amazon Ember Light" panose="020B0403020204020204" pitchFamily="34" charset="0"/>
              </a:rPr>
              <a:t>DevOps</a:t>
            </a:r>
            <a:br>
              <a:rPr lang="en-US" sz="2880" dirty="0">
                <a:solidFill>
                  <a:prstClr val="white"/>
                </a:solidFill>
                <a:latin typeface="Amazon Ember"/>
              </a:rPr>
            </a:br>
            <a:r>
              <a:rPr lang="en-US" sz="2800" spc="-120" dirty="0">
                <a:ln w="3175">
                  <a:noFill/>
                </a:ln>
                <a:solidFill>
                  <a:schemeClr val="bg2"/>
                </a:solidFill>
                <a:ea typeface="Amazon Ember Light" panose="020B0403020204020204" pitchFamily="34" charset="0"/>
                <a:cs typeface="Amazon Ember Light" panose="020B0403020204020204" pitchFamily="34" charset="0"/>
              </a:rPr>
              <a:t>But no one ever talked about observability </a:t>
            </a:r>
            <a:br>
              <a:rPr lang="en-US" sz="2800" spc="-120" dirty="0">
                <a:ln w="3175">
                  <a:noFill/>
                </a:ln>
                <a:solidFill>
                  <a:schemeClr val="bg2"/>
                </a:solidFill>
                <a:ea typeface="Amazon Ember Light" panose="020B0403020204020204" pitchFamily="34" charset="0"/>
                <a:cs typeface="Amazon Ember Light" panose="020B0403020204020204" pitchFamily="34" charset="0"/>
              </a:rPr>
            </a:br>
            <a:r>
              <a:rPr lang="en-US" sz="2800" spc="-120" dirty="0">
                <a:ln w="3175">
                  <a:noFill/>
                </a:ln>
                <a:solidFill>
                  <a:schemeClr val="bg2"/>
                </a:solidFill>
                <a:ea typeface="Amazon Ember Light" panose="020B0403020204020204" pitchFamily="34" charset="0"/>
                <a:cs typeface="Amazon Ember Light" panose="020B0403020204020204" pitchFamily="34" charset="0"/>
              </a:rPr>
              <a:t>of computers before?</a:t>
            </a:r>
            <a:endParaRPr lang="en-US" sz="3600" spc="-120" dirty="0">
              <a:ln w="3175">
                <a:noFill/>
              </a:ln>
              <a:solidFill>
                <a:schemeClr val="bg2"/>
              </a:solidFill>
              <a:ea typeface="Amazon Ember Light" panose="020B0403020204020204" pitchFamily="34" charset="0"/>
              <a:cs typeface="Amazon Ember Light" panose="020B0403020204020204" pitchFamily="34" charset="0"/>
            </a:endParaRPr>
          </a:p>
        </p:txBody>
      </p:sp>
      <p:sp>
        <p:nvSpPr>
          <p:cNvPr id="26" name="TextBox 25">
            <a:extLst>
              <a:ext uri="{FF2B5EF4-FFF2-40B4-BE49-F238E27FC236}">
                <a16:creationId xmlns:a16="http://schemas.microsoft.com/office/drawing/2014/main" id="{2B041688-2657-4791-86D5-543633854F91}"/>
              </a:ext>
            </a:extLst>
          </p:cNvPr>
          <p:cNvSpPr txBox="1"/>
          <p:nvPr/>
        </p:nvSpPr>
        <p:spPr>
          <a:xfrm>
            <a:off x="5437250" y="-4374102"/>
            <a:ext cx="8981395" cy="1963614"/>
          </a:xfrm>
          <a:prstGeom prst="rect">
            <a:avLst/>
          </a:prstGeom>
          <a:noFill/>
        </p:spPr>
        <p:txBody>
          <a:bodyPr wrap="square" rtlCol="0">
            <a:spAutoFit/>
          </a:bodyPr>
          <a:lstStyle/>
          <a:p>
            <a:pPr defTabSz="731520">
              <a:defRPr/>
            </a:pPr>
            <a:r>
              <a:rPr lang="en-US" sz="3600" b="1" spc="-120" dirty="0">
                <a:ln w="3175">
                  <a:noFill/>
                </a:ln>
                <a:solidFill>
                  <a:schemeClr val="bg2"/>
                </a:solidFill>
                <a:ea typeface="Amazon Ember Light" panose="020B0403020204020204" pitchFamily="34" charset="0"/>
                <a:cs typeface="Amazon Ember Light" panose="020B0403020204020204" pitchFamily="34" charset="0"/>
              </a:rPr>
              <a:t>Cockcroft &amp; Walker, 2001</a:t>
            </a:r>
            <a:br>
              <a:rPr lang="en-US" sz="2880" dirty="0">
                <a:solidFill>
                  <a:prstClr val="white"/>
                </a:solidFill>
                <a:latin typeface="Amazon Ember"/>
              </a:rPr>
            </a:br>
            <a:r>
              <a:rPr lang="en-US" sz="2800" b="1" spc="-120" dirty="0">
                <a:ln w="3175">
                  <a:noFill/>
                </a:ln>
                <a:solidFill>
                  <a:schemeClr val="bg2"/>
                </a:solidFill>
                <a:ea typeface="Amazon Ember Light" panose="020B0403020204020204" pitchFamily="34" charset="0"/>
                <a:cs typeface="Amazon Ember Light" panose="020B0403020204020204" pitchFamily="34" charset="0"/>
              </a:rPr>
              <a:t>Capacity Planning For Web Services. </a:t>
            </a:r>
            <a:br>
              <a:rPr lang="en-US" sz="2800" spc="-120" dirty="0">
                <a:ln w="3175">
                  <a:noFill/>
                </a:ln>
                <a:solidFill>
                  <a:schemeClr val="bg2"/>
                </a:solidFill>
                <a:ea typeface="Amazon Ember Light" panose="020B0403020204020204" pitchFamily="34" charset="0"/>
                <a:cs typeface="Amazon Ember Light" panose="020B0403020204020204" pitchFamily="34" charset="0"/>
              </a:rPr>
            </a:br>
            <a:r>
              <a:rPr lang="en-US" sz="2800" spc="-120" dirty="0">
                <a:ln w="3175">
                  <a:noFill/>
                </a:ln>
                <a:solidFill>
                  <a:schemeClr val="bg2"/>
                </a:solidFill>
                <a:ea typeface="Amazon Ember Light" panose="020B0403020204020204" pitchFamily="34" charset="0"/>
                <a:cs typeface="Amazon Ember Light" panose="020B0403020204020204" pitchFamily="34" charset="0"/>
              </a:rPr>
              <a:t>Entire chapter on observability which </a:t>
            </a:r>
            <a:br>
              <a:rPr lang="en-US" sz="2800" spc="-120" dirty="0">
                <a:ln w="3175">
                  <a:noFill/>
                </a:ln>
                <a:solidFill>
                  <a:schemeClr val="bg2"/>
                </a:solidFill>
                <a:ea typeface="Amazon Ember Light" panose="020B0403020204020204" pitchFamily="34" charset="0"/>
                <a:cs typeface="Amazon Ember Light" panose="020B0403020204020204" pitchFamily="34" charset="0"/>
              </a:rPr>
            </a:br>
            <a:r>
              <a:rPr lang="en-US" sz="2800" spc="-120" dirty="0">
                <a:ln w="3175">
                  <a:noFill/>
                </a:ln>
                <a:solidFill>
                  <a:schemeClr val="bg2"/>
                </a:solidFill>
                <a:ea typeface="Amazon Ember Light" panose="020B0403020204020204" pitchFamily="34" charset="0"/>
                <a:cs typeface="Amazon Ember Light" panose="020B0403020204020204" pitchFamily="34" charset="0"/>
              </a:rPr>
              <a:t>wasn’t controversial at the time</a:t>
            </a:r>
          </a:p>
        </p:txBody>
      </p:sp>
      <p:sp>
        <p:nvSpPr>
          <p:cNvPr id="27" name="TextBox 26">
            <a:extLst>
              <a:ext uri="{FF2B5EF4-FFF2-40B4-BE49-F238E27FC236}">
                <a16:creationId xmlns:a16="http://schemas.microsoft.com/office/drawing/2014/main" id="{23C920C5-8020-4D5A-89D8-099419FBD0E2}"/>
              </a:ext>
            </a:extLst>
          </p:cNvPr>
          <p:cNvSpPr txBox="1"/>
          <p:nvPr/>
        </p:nvSpPr>
        <p:spPr>
          <a:xfrm>
            <a:off x="5437250" y="-2104950"/>
            <a:ext cx="8981395" cy="1532727"/>
          </a:xfrm>
          <a:prstGeom prst="rect">
            <a:avLst/>
          </a:prstGeom>
          <a:noFill/>
        </p:spPr>
        <p:txBody>
          <a:bodyPr wrap="square" rtlCol="0">
            <a:spAutoFit/>
          </a:bodyPr>
          <a:lstStyle/>
          <a:p>
            <a:pPr defTabSz="731520">
              <a:defRPr/>
            </a:pPr>
            <a:r>
              <a:rPr lang="en-US" sz="3600" b="1" spc="-120" dirty="0">
                <a:ln w="3175">
                  <a:noFill/>
                </a:ln>
                <a:solidFill>
                  <a:schemeClr val="bg2"/>
                </a:solidFill>
                <a:ea typeface="Amazon Ember Light" panose="020B0403020204020204" pitchFamily="34" charset="0"/>
                <a:cs typeface="Amazon Ember Light" panose="020B0403020204020204" pitchFamily="34" charset="0"/>
              </a:rPr>
              <a:t>Lesson</a:t>
            </a:r>
            <a:br>
              <a:rPr lang="en-US" sz="2880" dirty="0">
                <a:solidFill>
                  <a:prstClr val="white"/>
                </a:solidFill>
                <a:latin typeface="Amazon Ember"/>
              </a:rPr>
            </a:br>
            <a:r>
              <a:rPr lang="en-US" sz="2800" spc="-120" dirty="0">
                <a:ln w="3175">
                  <a:noFill/>
                </a:ln>
                <a:solidFill>
                  <a:schemeClr val="bg2"/>
                </a:solidFill>
                <a:ea typeface="Amazon Ember Light" panose="020B0403020204020204" pitchFamily="34" charset="0"/>
                <a:cs typeface="Amazon Ember Light" panose="020B0403020204020204" pitchFamily="34" charset="0"/>
              </a:rPr>
              <a:t>Control theory is a thing people should learn </a:t>
            </a:r>
            <a:br>
              <a:rPr lang="en-US" sz="2800" spc="-120" dirty="0">
                <a:ln w="3175">
                  <a:noFill/>
                </a:ln>
                <a:solidFill>
                  <a:schemeClr val="bg2"/>
                </a:solidFill>
                <a:ea typeface="Amazon Ember Light" panose="020B0403020204020204" pitchFamily="34" charset="0"/>
                <a:cs typeface="Amazon Ember Light" panose="020B0403020204020204" pitchFamily="34" charset="0"/>
              </a:rPr>
            </a:br>
            <a:r>
              <a:rPr lang="en-US" sz="2800" spc="-120" dirty="0">
                <a:ln w="3175">
                  <a:noFill/>
                </a:ln>
                <a:solidFill>
                  <a:schemeClr val="bg2"/>
                </a:solidFill>
                <a:ea typeface="Amazon Ember Light" panose="020B0403020204020204" pitchFamily="34" charset="0"/>
                <a:cs typeface="Amazon Ember Light" panose="020B0403020204020204" pitchFamily="34" charset="0"/>
              </a:rPr>
              <a:t>about rather than reinvent…</a:t>
            </a:r>
          </a:p>
        </p:txBody>
      </p:sp>
      <p:cxnSp>
        <p:nvCxnSpPr>
          <p:cNvPr id="12" name="Straight Connector 11">
            <a:extLst>
              <a:ext uri="{FF2B5EF4-FFF2-40B4-BE49-F238E27FC236}">
                <a16:creationId xmlns:a16="http://schemas.microsoft.com/office/drawing/2014/main" id="{D454F1D5-2378-468B-BF2F-7BD8D127FFBD}"/>
              </a:ext>
            </a:extLst>
          </p:cNvPr>
          <p:cNvCxnSpPr>
            <a:cxnSpLocks/>
          </p:cNvCxnSpPr>
          <p:nvPr/>
        </p:nvCxnSpPr>
        <p:spPr>
          <a:xfrm>
            <a:off x="5777784" y="852617"/>
            <a:ext cx="0" cy="6524366"/>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3" name="Rectangle 3">
            <a:extLst>
              <a:ext uri="{FF2B5EF4-FFF2-40B4-BE49-F238E27FC236}">
                <a16:creationId xmlns:a16="http://schemas.microsoft.com/office/drawing/2014/main" id="{7906A30B-A7A4-4AB8-A3FD-BD79987FD7B4}"/>
              </a:ext>
            </a:extLst>
          </p:cNvPr>
          <p:cNvSpPr/>
          <p:nvPr/>
        </p:nvSpPr>
        <p:spPr bwMode="auto">
          <a:xfrm rot="8100000">
            <a:off x="5605794" y="6979418"/>
            <a:ext cx="343981" cy="343981"/>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ln w="19050">
            <a:solidFill>
              <a:schemeClr val="bg2"/>
            </a:solidFill>
          </a:ln>
          <a:effectLst/>
          <a:extLst>
            <a:ext uri="{909E8E84-426E-40DD-AFC4-6F175D3DCCD1}">
              <a14:hiddenFill xmlns:a14="http://schemas.microsoft.com/office/drawing/2010/main">
                <a:solidFill>
                  <a:srgbClr val="FFFFFF"/>
                </a:solidFill>
              </a14:hiddenFill>
            </a:ext>
          </a:extLst>
        </p:spPr>
        <p:txBody>
          <a:bodyPr vert="horz" wrap="square" lIns="140571" tIns="70285" rIns="140571" bIns="70285" numCol="1" anchor="t" anchorCtr="0" compatLnSpc="1">
            <a:prstTxWarp prst="textNoShape">
              <a:avLst/>
            </a:prstTxWarp>
          </a:bodyPr>
          <a:lstStyle/>
          <a:p>
            <a:pPr defTabSz="1405677">
              <a:defRPr/>
            </a:pPr>
            <a:endParaRPr lang="en-US" sz="2822" kern="0" dirty="0">
              <a:solidFill>
                <a:srgbClr val="505050"/>
              </a:solidFill>
              <a:latin typeface="Amazon Ember Light" panose="020B0403020204020204" pitchFamily="34" charset="0"/>
            </a:endParaRPr>
          </a:p>
        </p:txBody>
      </p:sp>
      <p:sp>
        <p:nvSpPr>
          <p:cNvPr id="14" name="Rectangle 3">
            <a:extLst>
              <a:ext uri="{FF2B5EF4-FFF2-40B4-BE49-F238E27FC236}">
                <a16:creationId xmlns:a16="http://schemas.microsoft.com/office/drawing/2014/main" id="{25579246-97CD-4530-B445-F2A87C60D288}"/>
              </a:ext>
            </a:extLst>
          </p:cNvPr>
          <p:cNvSpPr/>
          <p:nvPr/>
        </p:nvSpPr>
        <p:spPr bwMode="auto">
          <a:xfrm rot="2700000" flipH="1">
            <a:off x="5605794" y="929546"/>
            <a:ext cx="343981" cy="343981"/>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ln w="19050">
            <a:solidFill>
              <a:schemeClr val="bg2"/>
            </a:solidFill>
          </a:ln>
          <a:effectLst/>
          <a:extLst>
            <a:ext uri="{909E8E84-426E-40DD-AFC4-6F175D3DCCD1}">
              <a14:hiddenFill xmlns:a14="http://schemas.microsoft.com/office/drawing/2010/main">
                <a:solidFill>
                  <a:srgbClr val="FFFFFF"/>
                </a:solidFill>
              </a14:hiddenFill>
            </a:ext>
          </a:extLst>
        </p:spPr>
        <p:txBody>
          <a:bodyPr vert="horz" wrap="square" lIns="140571" tIns="70285" rIns="140571" bIns="70285" numCol="1" anchor="t" anchorCtr="0" compatLnSpc="1">
            <a:prstTxWarp prst="textNoShape">
              <a:avLst/>
            </a:prstTxWarp>
          </a:bodyPr>
          <a:lstStyle/>
          <a:p>
            <a:pPr defTabSz="1405677">
              <a:defRPr/>
            </a:pPr>
            <a:endParaRPr lang="en-US" sz="2822" kern="0" dirty="0">
              <a:solidFill>
                <a:srgbClr val="505050"/>
              </a:solidFill>
              <a:latin typeface="Amazon Ember Light" panose="020B0403020204020204" pitchFamily="34" charset="0"/>
            </a:endParaRPr>
          </a:p>
        </p:txBody>
      </p:sp>
      <p:sp>
        <p:nvSpPr>
          <p:cNvPr id="15" name="TextBox 14">
            <a:extLst>
              <a:ext uri="{FF2B5EF4-FFF2-40B4-BE49-F238E27FC236}">
                <a16:creationId xmlns:a16="http://schemas.microsoft.com/office/drawing/2014/main" id="{5C208FE0-FDD8-4FFB-9F39-590027B18B1C}"/>
              </a:ext>
            </a:extLst>
          </p:cNvPr>
          <p:cNvSpPr txBox="1"/>
          <p:nvPr/>
        </p:nvSpPr>
        <p:spPr>
          <a:xfrm>
            <a:off x="5398921" y="6279780"/>
            <a:ext cx="779381" cy="461665"/>
          </a:xfrm>
          <a:prstGeom prst="rect">
            <a:avLst/>
          </a:prstGeom>
          <a:solidFill>
            <a:srgbClr val="FFCE3F"/>
          </a:solidFill>
        </p:spPr>
        <p:txBody>
          <a:bodyPr wrap="none" rtlCol="0">
            <a:spAutoFit/>
          </a:bodyPr>
          <a:lstStyle/>
          <a:p>
            <a:pPr defTabSz="731520">
              <a:defRPr/>
            </a:pPr>
            <a:r>
              <a:rPr lang="en-US" sz="2400" b="1" dirty="0">
                <a:solidFill>
                  <a:schemeClr val="bg2"/>
                </a:solidFill>
              </a:rPr>
              <a:t>Low</a:t>
            </a:r>
          </a:p>
        </p:txBody>
      </p:sp>
      <p:sp>
        <p:nvSpPr>
          <p:cNvPr id="16" name="TextBox 15">
            <a:extLst>
              <a:ext uri="{FF2B5EF4-FFF2-40B4-BE49-F238E27FC236}">
                <a16:creationId xmlns:a16="http://schemas.microsoft.com/office/drawing/2014/main" id="{3300CABA-E372-4152-93C6-F3872D10C055}"/>
              </a:ext>
            </a:extLst>
          </p:cNvPr>
          <p:cNvSpPr txBox="1"/>
          <p:nvPr/>
        </p:nvSpPr>
        <p:spPr>
          <a:xfrm>
            <a:off x="5133093" y="3576284"/>
            <a:ext cx="1362874" cy="461665"/>
          </a:xfrm>
          <a:prstGeom prst="rect">
            <a:avLst/>
          </a:prstGeom>
          <a:solidFill>
            <a:srgbClr val="FFD456"/>
          </a:solidFill>
        </p:spPr>
        <p:txBody>
          <a:bodyPr wrap="none" rtlCol="0">
            <a:spAutoFit/>
          </a:bodyPr>
          <a:lstStyle/>
          <a:p>
            <a:pPr defTabSz="731520">
              <a:defRPr/>
            </a:pPr>
            <a:r>
              <a:rPr lang="en-US" sz="2400" b="1" dirty="0">
                <a:solidFill>
                  <a:schemeClr val="bg2"/>
                </a:solidFill>
              </a:rPr>
              <a:t>Medium</a:t>
            </a:r>
          </a:p>
        </p:txBody>
      </p:sp>
      <p:sp>
        <p:nvSpPr>
          <p:cNvPr id="17" name="TextBox 16">
            <a:extLst>
              <a:ext uri="{FF2B5EF4-FFF2-40B4-BE49-F238E27FC236}">
                <a16:creationId xmlns:a16="http://schemas.microsoft.com/office/drawing/2014/main" id="{1F3D67F6-EDB9-4C3F-A3D6-BF825FA53523}"/>
              </a:ext>
            </a:extLst>
          </p:cNvPr>
          <p:cNvSpPr txBox="1"/>
          <p:nvPr/>
        </p:nvSpPr>
        <p:spPr>
          <a:xfrm>
            <a:off x="5351799" y="1377504"/>
            <a:ext cx="872355" cy="461665"/>
          </a:xfrm>
          <a:prstGeom prst="rect">
            <a:avLst/>
          </a:prstGeom>
          <a:solidFill>
            <a:srgbClr val="FFDA70"/>
          </a:solidFill>
        </p:spPr>
        <p:txBody>
          <a:bodyPr wrap="none" rtlCol="0">
            <a:spAutoFit/>
          </a:bodyPr>
          <a:lstStyle/>
          <a:p>
            <a:pPr defTabSz="731520">
              <a:defRPr/>
            </a:pPr>
            <a:r>
              <a:rPr lang="en-US" sz="2400" b="1" dirty="0">
                <a:solidFill>
                  <a:schemeClr val="bg2"/>
                </a:solidFill>
              </a:rPr>
              <a:t>High</a:t>
            </a:r>
          </a:p>
        </p:txBody>
      </p:sp>
      <p:grpSp>
        <p:nvGrpSpPr>
          <p:cNvPr id="11" name="Group 10">
            <a:extLst>
              <a:ext uri="{FF2B5EF4-FFF2-40B4-BE49-F238E27FC236}">
                <a16:creationId xmlns:a16="http://schemas.microsoft.com/office/drawing/2014/main" id="{A832E4E3-0320-4818-88EE-250733CE7CCE}"/>
              </a:ext>
            </a:extLst>
          </p:cNvPr>
          <p:cNvGrpSpPr/>
          <p:nvPr/>
        </p:nvGrpSpPr>
        <p:grpSpPr>
          <a:xfrm>
            <a:off x="6843458" y="2855168"/>
            <a:ext cx="7373554" cy="690859"/>
            <a:chOff x="6843458" y="2821918"/>
            <a:chExt cx="7373554" cy="690859"/>
          </a:xfrm>
        </p:grpSpPr>
        <p:sp>
          <p:nvSpPr>
            <p:cNvPr id="25" name="TextBox 24">
              <a:extLst>
                <a:ext uri="{FF2B5EF4-FFF2-40B4-BE49-F238E27FC236}">
                  <a16:creationId xmlns:a16="http://schemas.microsoft.com/office/drawing/2014/main" id="{1AE05B6D-CF91-499C-BDB4-DE68B2109411}"/>
                </a:ext>
              </a:extLst>
            </p:cNvPr>
            <p:cNvSpPr txBox="1"/>
            <p:nvPr/>
          </p:nvSpPr>
          <p:spPr>
            <a:xfrm>
              <a:off x="7742612" y="2836118"/>
              <a:ext cx="6474400" cy="584774"/>
            </a:xfrm>
            <a:prstGeom prst="rect">
              <a:avLst/>
            </a:prstGeom>
            <a:noFill/>
          </p:spPr>
          <p:txBody>
            <a:bodyPr wrap="square" rtlCol="0">
              <a:spAutoFit/>
            </a:bodyPr>
            <a:lstStyle/>
            <a:p>
              <a:pPr defTabSz="731520">
                <a:defRPr/>
              </a:pPr>
              <a:r>
                <a:rPr lang="en-US" sz="3200" spc="-120" dirty="0">
                  <a:ln w="3175">
                    <a:noFill/>
                  </a:ln>
                  <a:solidFill>
                    <a:schemeClr val="bg2"/>
                  </a:solidFill>
                  <a:ea typeface="Amazon Ember Light" panose="020B0403020204020204" pitchFamily="34" charset="0"/>
                  <a:cs typeface="Amazon Ember Light" panose="020B0403020204020204" pitchFamily="34" charset="0"/>
                </a:rPr>
                <a:t>Microservice that does one thing</a:t>
              </a:r>
            </a:p>
          </p:txBody>
        </p:sp>
        <p:grpSp>
          <p:nvGrpSpPr>
            <p:cNvPr id="29" name="Group 3082">
              <a:extLst>
                <a:ext uri="{FF2B5EF4-FFF2-40B4-BE49-F238E27FC236}">
                  <a16:creationId xmlns:a16="http://schemas.microsoft.com/office/drawing/2014/main" id="{D544BFA7-622A-44F1-8B73-1A18C70F3FF1}"/>
                </a:ext>
              </a:extLst>
            </p:cNvPr>
            <p:cNvGrpSpPr/>
            <p:nvPr/>
          </p:nvGrpSpPr>
          <p:grpSpPr>
            <a:xfrm>
              <a:off x="6843458" y="2821918"/>
              <a:ext cx="646965" cy="690859"/>
              <a:chOff x="0" y="0"/>
              <a:chExt cx="2636983" cy="2815893"/>
            </a:xfrm>
          </p:grpSpPr>
          <p:sp>
            <p:nvSpPr>
              <p:cNvPr id="30" name="Shape 3069">
                <a:extLst>
                  <a:ext uri="{FF2B5EF4-FFF2-40B4-BE49-F238E27FC236}">
                    <a16:creationId xmlns:a16="http://schemas.microsoft.com/office/drawing/2014/main" id="{2A9797B5-1005-4FE3-A2CD-201FD80B054A}"/>
                  </a:ext>
                </a:extLst>
              </p:cNvPr>
              <p:cNvSpPr/>
              <p:nvPr/>
            </p:nvSpPr>
            <p:spPr>
              <a:xfrm>
                <a:off x="0" y="1416382"/>
                <a:ext cx="604292" cy="604292"/>
              </a:xfrm>
              <a:prstGeom prst="ellipse">
                <a:avLst/>
              </a:prstGeom>
              <a:noFill/>
              <a:ln w="19050" cap="rnd">
                <a:solidFill>
                  <a:schemeClr val="bg2"/>
                </a:solidFill>
                <a:prstDash val="solid"/>
                <a:round/>
              </a:ln>
            </p:spPr>
            <p:txBody>
              <a:bodyPr rtlCol="0" anchor="ctr"/>
              <a:lstStyle/>
              <a:p>
                <a:pPr defTabSz="731520"/>
                <a:endParaRPr sz="3200" dirty="0">
                  <a:solidFill>
                    <a:prstClr val="white"/>
                  </a:solidFill>
                  <a:latin typeface="Amazon Ember"/>
                  <a:sym typeface="Helvetica Light"/>
                </a:endParaRPr>
              </a:p>
            </p:txBody>
          </p:sp>
          <p:sp>
            <p:nvSpPr>
              <p:cNvPr id="31" name="Shape 3070">
                <a:extLst>
                  <a:ext uri="{FF2B5EF4-FFF2-40B4-BE49-F238E27FC236}">
                    <a16:creationId xmlns:a16="http://schemas.microsoft.com/office/drawing/2014/main" id="{4E7891D8-2B41-4EA2-809C-040E4C10C71B}"/>
                  </a:ext>
                </a:extLst>
              </p:cNvPr>
              <p:cNvSpPr/>
              <p:nvPr/>
            </p:nvSpPr>
            <p:spPr>
              <a:xfrm>
                <a:off x="1188943" y="1654171"/>
                <a:ext cx="604293" cy="604292"/>
              </a:xfrm>
              <a:prstGeom prst="ellipse">
                <a:avLst/>
              </a:prstGeom>
              <a:noFill/>
              <a:ln w="19050" cap="rnd">
                <a:solidFill>
                  <a:schemeClr val="bg2"/>
                </a:solidFill>
                <a:prstDash val="solid"/>
                <a:round/>
              </a:ln>
            </p:spPr>
            <p:txBody>
              <a:bodyPr rtlCol="0" anchor="ctr"/>
              <a:lstStyle/>
              <a:p>
                <a:pPr defTabSz="731520"/>
                <a:endParaRPr sz="3200" dirty="0">
                  <a:solidFill>
                    <a:prstClr val="white"/>
                  </a:solidFill>
                  <a:latin typeface="Amazon Ember"/>
                  <a:sym typeface="Helvetica Light"/>
                </a:endParaRPr>
              </a:p>
            </p:txBody>
          </p:sp>
          <p:sp>
            <p:nvSpPr>
              <p:cNvPr id="32" name="Shape 3071">
                <a:extLst>
                  <a:ext uri="{FF2B5EF4-FFF2-40B4-BE49-F238E27FC236}">
                    <a16:creationId xmlns:a16="http://schemas.microsoft.com/office/drawing/2014/main" id="{555D25F0-F1C9-4B77-B478-ABE741B5DFA5}"/>
                  </a:ext>
                </a:extLst>
              </p:cNvPr>
              <p:cNvSpPr/>
              <p:nvPr/>
            </p:nvSpPr>
            <p:spPr>
              <a:xfrm>
                <a:off x="737630" y="683604"/>
                <a:ext cx="604292" cy="604293"/>
              </a:xfrm>
              <a:prstGeom prst="ellipse">
                <a:avLst/>
              </a:prstGeom>
              <a:noFill/>
              <a:ln w="19050" cap="rnd">
                <a:solidFill>
                  <a:schemeClr val="bg2"/>
                </a:solidFill>
                <a:prstDash val="solid"/>
                <a:round/>
              </a:ln>
            </p:spPr>
            <p:txBody>
              <a:bodyPr rtlCol="0" anchor="ctr"/>
              <a:lstStyle/>
              <a:p>
                <a:pPr defTabSz="731520"/>
                <a:endParaRPr sz="3200" dirty="0">
                  <a:solidFill>
                    <a:prstClr val="white"/>
                  </a:solidFill>
                  <a:latin typeface="Amazon Ember"/>
                  <a:sym typeface="Helvetica Light"/>
                </a:endParaRPr>
              </a:p>
            </p:txBody>
          </p:sp>
          <p:sp>
            <p:nvSpPr>
              <p:cNvPr id="33" name="Shape 3072">
                <a:extLst>
                  <a:ext uri="{FF2B5EF4-FFF2-40B4-BE49-F238E27FC236}">
                    <a16:creationId xmlns:a16="http://schemas.microsoft.com/office/drawing/2014/main" id="{B0C6E7C8-F675-47C8-97DE-F9F2FA30FF13}"/>
                  </a:ext>
                </a:extLst>
              </p:cNvPr>
              <p:cNvSpPr/>
              <p:nvPr/>
            </p:nvSpPr>
            <p:spPr>
              <a:xfrm flipV="1">
                <a:off x="1159517" y="314274"/>
                <a:ext cx="379524" cy="379523"/>
              </a:xfrm>
              <a:prstGeom prst="line">
                <a:avLst/>
              </a:prstGeom>
              <a:noFill/>
              <a:ln w="19050" cap="rnd">
                <a:solidFill>
                  <a:schemeClr val="bg2"/>
                </a:solidFill>
                <a:prstDash val="solid"/>
                <a:round/>
              </a:ln>
            </p:spPr>
            <p:txBody>
              <a:bodyPr rtlCol="0" anchor="ctr"/>
              <a:lstStyle/>
              <a:p>
                <a:pPr defTabSz="731520"/>
                <a:endParaRPr sz="3200" dirty="0">
                  <a:solidFill>
                    <a:prstClr val="white"/>
                  </a:solidFill>
                  <a:latin typeface="Amazon Ember"/>
                  <a:sym typeface="Helvetica Light"/>
                </a:endParaRPr>
              </a:p>
            </p:txBody>
          </p:sp>
          <p:sp>
            <p:nvSpPr>
              <p:cNvPr id="34" name="Shape 3073">
                <a:extLst>
                  <a:ext uri="{FF2B5EF4-FFF2-40B4-BE49-F238E27FC236}">
                    <a16:creationId xmlns:a16="http://schemas.microsoft.com/office/drawing/2014/main" id="{B926DE29-9DFC-4B1A-ACE2-40A744D3E4AE}"/>
                  </a:ext>
                </a:extLst>
              </p:cNvPr>
              <p:cNvSpPr/>
              <p:nvPr/>
            </p:nvSpPr>
            <p:spPr>
              <a:xfrm>
                <a:off x="1505022" y="0"/>
                <a:ext cx="389478" cy="389478"/>
              </a:xfrm>
              <a:prstGeom prst="ellipse">
                <a:avLst/>
              </a:prstGeom>
              <a:noFill/>
              <a:ln w="19050" cap="rnd">
                <a:solidFill>
                  <a:schemeClr val="bg2"/>
                </a:solidFill>
                <a:prstDash val="solid"/>
                <a:round/>
              </a:ln>
            </p:spPr>
            <p:txBody>
              <a:bodyPr rtlCol="0" anchor="ctr"/>
              <a:lstStyle/>
              <a:p>
                <a:pPr defTabSz="731520"/>
                <a:endParaRPr sz="3200" dirty="0">
                  <a:solidFill>
                    <a:prstClr val="white"/>
                  </a:solidFill>
                  <a:latin typeface="Amazon Ember"/>
                  <a:sym typeface="Helvetica Light"/>
                </a:endParaRPr>
              </a:p>
            </p:txBody>
          </p:sp>
          <p:sp>
            <p:nvSpPr>
              <p:cNvPr id="35" name="Shape 3074">
                <a:extLst>
                  <a:ext uri="{FF2B5EF4-FFF2-40B4-BE49-F238E27FC236}">
                    <a16:creationId xmlns:a16="http://schemas.microsoft.com/office/drawing/2014/main" id="{119FE31A-534E-4ABF-842F-E7162FEFF69E}"/>
                  </a:ext>
                </a:extLst>
              </p:cNvPr>
              <p:cNvSpPr/>
              <p:nvPr/>
            </p:nvSpPr>
            <p:spPr>
              <a:xfrm>
                <a:off x="1348779" y="989819"/>
                <a:ext cx="459142" cy="1"/>
              </a:xfrm>
              <a:prstGeom prst="line">
                <a:avLst/>
              </a:prstGeom>
              <a:noFill/>
              <a:ln w="19050" cap="rnd">
                <a:solidFill>
                  <a:schemeClr val="bg2"/>
                </a:solidFill>
                <a:prstDash val="solid"/>
                <a:round/>
              </a:ln>
            </p:spPr>
            <p:txBody>
              <a:bodyPr rtlCol="0" anchor="ctr"/>
              <a:lstStyle/>
              <a:p>
                <a:pPr defTabSz="731520"/>
                <a:endParaRPr sz="3200" dirty="0">
                  <a:solidFill>
                    <a:prstClr val="white"/>
                  </a:solidFill>
                  <a:latin typeface="Amazon Ember"/>
                  <a:sym typeface="Helvetica Light"/>
                </a:endParaRPr>
              </a:p>
            </p:txBody>
          </p:sp>
          <p:sp>
            <p:nvSpPr>
              <p:cNvPr id="36" name="Shape 3075">
                <a:extLst>
                  <a:ext uri="{FF2B5EF4-FFF2-40B4-BE49-F238E27FC236}">
                    <a16:creationId xmlns:a16="http://schemas.microsoft.com/office/drawing/2014/main" id="{5D7D523F-DA67-4EAA-8A35-3FB76A3259BC}"/>
                  </a:ext>
                </a:extLst>
              </p:cNvPr>
              <p:cNvSpPr/>
              <p:nvPr/>
            </p:nvSpPr>
            <p:spPr>
              <a:xfrm>
                <a:off x="1820456" y="771600"/>
                <a:ext cx="389478" cy="389478"/>
              </a:xfrm>
              <a:prstGeom prst="ellipse">
                <a:avLst/>
              </a:prstGeom>
              <a:noFill/>
              <a:ln w="19050" cap="rnd">
                <a:solidFill>
                  <a:schemeClr val="bg2"/>
                </a:solidFill>
                <a:prstDash val="solid"/>
                <a:round/>
              </a:ln>
            </p:spPr>
            <p:txBody>
              <a:bodyPr rtlCol="0" anchor="ctr"/>
              <a:lstStyle/>
              <a:p>
                <a:pPr defTabSz="731520"/>
                <a:endParaRPr sz="3200" dirty="0">
                  <a:solidFill>
                    <a:prstClr val="white"/>
                  </a:solidFill>
                  <a:latin typeface="Amazon Ember"/>
                  <a:sym typeface="Helvetica Light"/>
                </a:endParaRPr>
              </a:p>
            </p:txBody>
          </p:sp>
          <p:sp>
            <p:nvSpPr>
              <p:cNvPr id="37" name="Shape 3076">
                <a:extLst>
                  <a:ext uri="{FF2B5EF4-FFF2-40B4-BE49-F238E27FC236}">
                    <a16:creationId xmlns:a16="http://schemas.microsoft.com/office/drawing/2014/main" id="{B460400A-8CB4-4542-8A2E-31FD3A28F658}"/>
                  </a:ext>
                </a:extLst>
              </p:cNvPr>
              <p:cNvSpPr/>
              <p:nvPr/>
            </p:nvSpPr>
            <p:spPr>
              <a:xfrm flipV="1">
                <a:off x="493245" y="1179146"/>
                <a:ext cx="311951" cy="311950"/>
              </a:xfrm>
              <a:prstGeom prst="line">
                <a:avLst/>
              </a:prstGeom>
              <a:noFill/>
              <a:ln w="19050" cap="rnd">
                <a:solidFill>
                  <a:schemeClr val="bg2"/>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pPr defTabSz="731520"/>
                <a:endParaRPr sz="3200" dirty="0">
                  <a:solidFill>
                    <a:prstClr val="white"/>
                  </a:solidFill>
                  <a:latin typeface="Amazon Ember"/>
                  <a:sym typeface="Helvetica Light"/>
                </a:endParaRPr>
              </a:p>
            </p:txBody>
          </p:sp>
          <p:sp>
            <p:nvSpPr>
              <p:cNvPr id="38" name="Shape 3077">
                <a:extLst>
                  <a:ext uri="{FF2B5EF4-FFF2-40B4-BE49-F238E27FC236}">
                    <a16:creationId xmlns:a16="http://schemas.microsoft.com/office/drawing/2014/main" id="{7293EEBD-791E-4FD2-94C0-8F42B2398C1D}"/>
                  </a:ext>
                </a:extLst>
              </p:cNvPr>
              <p:cNvSpPr/>
              <p:nvPr/>
            </p:nvSpPr>
            <p:spPr>
              <a:xfrm>
                <a:off x="590303" y="1821087"/>
                <a:ext cx="583462" cy="110533"/>
              </a:xfrm>
              <a:prstGeom prst="line">
                <a:avLst/>
              </a:prstGeom>
              <a:noFill/>
              <a:ln w="19050" cap="rnd">
                <a:solidFill>
                  <a:schemeClr val="bg2"/>
                </a:solidFill>
                <a:prstDash val="solid"/>
                <a:round/>
              </a:ln>
            </p:spPr>
            <p:txBody>
              <a:bodyPr rtlCol="0" anchor="ctr"/>
              <a:lstStyle/>
              <a:p>
                <a:pPr defTabSz="731520"/>
                <a:endParaRPr sz="3200" dirty="0">
                  <a:solidFill>
                    <a:prstClr val="white"/>
                  </a:solidFill>
                  <a:latin typeface="Amazon Ember"/>
                  <a:sym typeface="Helvetica Light"/>
                </a:endParaRPr>
              </a:p>
            </p:txBody>
          </p:sp>
          <p:sp>
            <p:nvSpPr>
              <p:cNvPr id="39" name="Shape 3078">
                <a:extLst>
                  <a:ext uri="{FF2B5EF4-FFF2-40B4-BE49-F238E27FC236}">
                    <a16:creationId xmlns:a16="http://schemas.microsoft.com/office/drawing/2014/main" id="{79AE1910-EADA-475D-8C6D-D6DADA943E75}"/>
                  </a:ext>
                </a:extLst>
              </p:cNvPr>
              <p:cNvSpPr/>
              <p:nvPr/>
            </p:nvSpPr>
            <p:spPr>
              <a:xfrm>
                <a:off x="1795239" y="1940974"/>
                <a:ext cx="459142" cy="1"/>
              </a:xfrm>
              <a:prstGeom prst="line">
                <a:avLst/>
              </a:prstGeom>
              <a:noFill/>
              <a:ln w="19050" cap="rnd">
                <a:solidFill>
                  <a:schemeClr val="bg2"/>
                </a:solidFill>
                <a:prstDash val="solid"/>
                <a:round/>
              </a:ln>
            </p:spPr>
            <p:txBody>
              <a:bodyPr rtlCol="0" anchor="ctr"/>
              <a:lstStyle/>
              <a:p>
                <a:pPr defTabSz="731520"/>
                <a:endParaRPr sz="3200" dirty="0">
                  <a:solidFill>
                    <a:prstClr val="white"/>
                  </a:solidFill>
                  <a:latin typeface="Amazon Ember"/>
                  <a:sym typeface="Helvetica Light"/>
                </a:endParaRPr>
              </a:p>
            </p:txBody>
          </p:sp>
          <p:sp>
            <p:nvSpPr>
              <p:cNvPr id="40" name="Shape 3079">
                <a:extLst>
                  <a:ext uri="{FF2B5EF4-FFF2-40B4-BE49-F238E27FC236}">
                    <a16:creationId xmlns:a16="http://schemas.microsoft.com/office/drawing/2014/main" id="{14314909-0D59-4270-801B-6D53B4268F15}"/>
                  </a:ext>
                </a:extLst>
              </p:cNvPr>
              <p:cNvSpPr/>
              <p:nvPr/>
            </p:nvSpPr>
            <p:spPr>
              <a:xfrm>
                <a:off x="2247505" y="1771283"/>
                <a:ext cx="389479" cy="389479"/>
              </a:xfrm>
              <a:prstGeom prst="ellipse">
                <a:avLst/>
              </a:prstGeom>
              <a:noFill/>
              <a:ln w="19050" cap="rnd">
                <a:solidFill>
                  <a:schemeClr val="bg2"/>
                </a:solidFill>
                <a:prstDash val="solid"/>
                <a:round/>
              </a:ln>
            </p:spPr>
            <p:txBody>
              <a:bodyPr rtlCol="0" anchor="ctr"/>
              <a:lstStyle/>
              <a:p>
                <a:pPr defTabSz="731520"/>
                <a:endParaRPr sz="3200" dirty="0">
                  <a:solidFill>
                    <a:prstClr val="white"/>
                  </a:solidFill>
                  <a:latin typeface="Amazon Ember"/>
                  <a:sym typeface="Helvetica Light"/>
                </a:endParaRPr>
              </a:p>
            </p:txBody>
          </p:sp>
          <p:sp>
            <p:nvSpPr>
              <p:cNvPr id="41" name="Shape 3080">
                <a:extLst>
                  <a:ext uri="{FF2B5EF4-FFF2-40B4-BE49-F238E27FC236}">
                    <a16:creationId xmlns:a16="http://schemas.microsoft.com/office/drawing/2014/main" id="{278B75FA-7DB1-402B-B054-CAEADA59EFE0}"/>
                  </a:ext>
                </a:extLst>
              </p:cNvPr>
              <p:cNvSpPr/>
              <p:nvPr/>
            </p:nvSpPr>
            <p:spPr>
              <a:xfrm>
                <a:off x="1927218" y="2426415"/>
                <a:ext cx="389479" cy="389479"/>
              </a:xfrm>
              <a:prstGeom prst="ellipse">
                <a:avLst/>
              </a:prstGeom>
              <a:noFill/>
              <a:ln w="19050" cap="rnd">
                <a:solidFill>
                  <a:schemeClr val="bg2"/>
                </a:solidFill>
                <a:prstDash val="solid"/>
                <a:round/>
              </a:ln>
            </p:spPr>
            <p:txBody>
              <a:bodyPr rtlCol="0" anchor="ctr"/>
              <a:lstStyle/>
              <a:p>
                <a:pPr defTabSz="731520"/>
                <a:endParaRPr sz="3200" dirty="0">
                  <a:solidFill>
                    <a:prstClr val="white"/>
                  </a:solidFill>
                  <a:latin typeface="Amazon Ember"/>
                  <a:sym typeface="Helvetica Light"/>
                </a:endParaRPr>
              </a:p>
            </p:txBody>
          </p:sp>
          <p:sp>
            <p:nvSpPr>
              <p:cNvPr id="42" name="Shape 3081">
                <a:extLst>
                  <a:ext uri="{FF2B5EF4-FFF2-40B4-BE49-F238E27FC236}">
                    <a16:creationId xmlns:a16="http://schemas.microsoft.com/office/drawing/2014/main" id="{0698FF16-60FE-4E59-847C-6871CA1D4C37}"/>
                  </a:ext>
                </a:extLst>
              </p:cNvPr>
              <p:cNvSpPr/>
              <p:nvPr/>
            </p:nvSpPr>
            <p:spPr>
              <a:xfrm>
                <a:off x="1683625" y="2183615"/>
                <a:ext cx="305864" cy="305864"/>
              </a:xfrm>
              <a:prstGeom prst="line">
                <a:avLst/>
              </a:prstGeom>
              <a:noFill/>
              <a:ln w="19050" cap="rnd">
                <a:solidFill>
                  <a:schemeClr val="bg2"/>
                </a:solidFill>
                <a:prstDash val="solid"/>
                <a:round/>
              </a:ln>
            </p:spPr>
            <p:txBody>
              <a:bodyPr rtlCol="0" anchor="ctr"/>
              <a:lstStyle/>
              <a:p>
                <a:pPr defTabSz="731520"/>
                <a:endParaRPr sz="3200" dirty="0">
                  <a:solidFill>
                    <a:prstClr val="white"/>
                  </a:solidFill>
                  <a:latin typeface="Amazon Ember"/>
                  <a:sym typeface="Helvetica Light"/>
                </a:endParaRPr>
              </a:p>
            </p:txBody>
          </p:sp>
        </p:grpSp>
      </p:grpSp>
      <p:grpSp>
        <p:nvGrpSpPr>
          <p:cNvPr id="9" name="Group 8">
            <a:extLst>
              <a:ext uri="{FF2B5EF4-FFF2-40B4-BE49-F238E27FC236}">
                <a16:creationId xmlns:a16="http://schemas.microsoft.com/office/drawing/2014/main" id="{956C4E00-2A71-48EB-839B-11CD3EB9F795}"/>
              </a:ext>
            </a:extLst>
          </p:cNvPr>
          <p:cNvGrpSpPr/>
          <p:nvPr/>
        </p:nvGrpSpPr>
        <p:grpSpPr>
          <a:xfrm>
            <a:off x="6910603" y="1026357"/>
            <a:ext cx="7306409" cy="584775"/>
            <a:chOff x="6910603" y="993107"/>
            <a:chExt cx="7306409" cy="584775"/>
          </a:xfrm>
        </p:grpSpPr>
        <p:sp>
          <p:nvSpPr>
            <p:cNvPr id="28" name="TextBox 27">
              <a:extLst>
                <a:ext uri="{FF2B5EF4-FFF2-40B4-BE49-F238E27FC236}">
                  <a16:creationId xmlns:a16="http://schemas.microsoft.com/office/drawing/2014/main" id="{823BD293-15A6-4664-B285-F602652B93FB}"/>
                </a:ext>
              </a:extLst>
            </p:cNvPr>
            <p:cNvSpPr txBox="1"/>
            <p:nvPr/>
          </p:nvSpPr>
          <p:spPr>
            <a:xfrm>
              <a:off x="7742612" y="993107"/>
              <a:ext cx="6474400" cy="584775"/>
            </a:xfrm>
            <a:prstGeom prst="rect">
              <a:avLst/>
            </a:prstGeom>
            <a:noFill/>
          </p:spPr>
          <p:txBody>
            <a:bodyPr wrap="square" rtlCol="0">
              <a:spAutoFit/>
            </a:bodyPr>
            <a:lstStyle/>
            <a:p>
              <a:pPr defTabSz="731520">
                <a:defRPr/>
              </a:pPr>
              <a:r>
                <a:rPr lang="en-US" sz="3200" spc="-120" dirty="0">
                  <a:ln w="3175">
                    <a:noFill/>
                  </a:ln>
                  <a:solidFill>
                    <a:schemeClr val="bg2"/>
                  </a:solidFill>
                  <a:ea typeface="Amazon Ember Light" panose="020B0403020204020204" pitchFamily="34" charset="0"/>
                  <a:cs typeface="Amazon Ember Light" panose="020B0403020204020204" pitchFamily="34" charset="0"/>
                </a:rPr>
                <a:t>Function with no side effects</a:t>
              </a:r>
            </a:p>
          </p:txBody>
        </p:sp>
        <p:sp>
          <p:nvSpPr>
            <p:cNvPr id="43" name="Freeform 5">
              <a:extLst>
                <a:ext uri="{FF2B5EF4-FFF2-40B4-BE49-F238E27FC236}">
                  <a16:creationId xmlns:a16="http://schemas.microsoft.com/office/drawing/2014/main" id="{68C24CBE-5AE2-4EF1-B5F1-4A2335A08D20}"/>
                </a:ext>
              </a:extLst>
            </p:cNvPr>
            <p:cNvSpPr>
              <a:spLocks/>
            </p:cNvSpPr>
            <p:nvPr/>
          </p:nvSpPr>
          <p:spPr bwMode="auto">
            <a:xfrm>
              <a:off x="6910603" y="1024088"/>
              <a:ext cx="512674" cy="533180"/>
            </a:xfrm>
            <a:custGeom>
              <a:avLst/>
              <a:gdLst>
                <a:gd name="T0" fmla="*/ 70 w 70"/>
                <a:gd name="T1" fmla="*/ 65 h 73"/>
                <a:gd name="T2" fmla="*/ 66 w 70"/>
                <a:gd name="T3" fmla="*/ 55 h 73"/>
                <a:gd name="T4" fmla="*/ 65 w 70"/>
                <a:gd name="T5" fmla="*/ 54 h 73"/>
                <a:gd name="T6" fmla="*/ 56 w 70"/>
                <a:gd name="T7" fmla="*/ 57 h 73"/>
                <a:gd name="T8" fmla="*/ 51 w 70"/>
                <a:gd name="T9" fmla="*/ 42 h 73"/>
                <a:gd name="T10" fmla="*/ 34 w 70"/>
                <a:gd name="T11" fmla="*/ 0 h 73"/>
                <a:gd name="T12" fmla="*/ 33 w 70"/>
                <a:gd name="T13" fmla="*/ 0 h 73"/>
                <a:gd name="T14" fmla="*/ 17 w 70"/>
                <a:gd name="T15" fmla="*/ 0 h 73"/>
                <a:gd name="T16" fmla="*/ 16 w 70"/>
                <a:gd name="T17" fmla="*/ 1 h 73"/>
                <a:gd name="T18" fmla="*/ 16 w 70"/>
                <a:gd name="T19" fmla="*/ 11 h 73"/>
                <a:gd name="T20" fmla="*/ 17 w 70"/>
                <a:gd name="T21" fmla="*/ 12 h 73"/>
                <a:gd name="T22" fmla="*/ 25 w 70"/>
                <a:gd name="T23" fmla="*/ 12 h 73"/>
                <a:gd name="T24" fmla="*/ 26 w 70"/>
                <a:gd name="T25" fmla="*/ 13 h 73"/>
                <a:gd name="T26" fmla="*/ 29 w 70"/>
                <a:gd name="T27" fmla="*/ 20 h 73"/>
                <a:gd name="T28" fmla="*/ 29 w 70"/>
                <a:gd name="T29" fmla="*/ 22 h 73"/>
                <a:gd name="T30" fmla="*/ 0 w 70"/>
                <a:gd name="T31" fmla="*/ 72 h 73"/>
                <a:gd name="T32" fmla="*/ 15 w 70"/>
                <a:gd name="T33" fmla="*/ 72 h 73"/>
                <a:gd name="T34" fmla="*/ 35 w 70"/>
                <a:gd name="T35" fmla="*/ 36 h 73"/>
                <a:gd name="T36" fmla="*/ 50 w 70"/>
                <a:gd name="T37" fmla="*/ 73 h 73"/>
                <a:gd name="T38" fmla="*/ 70 w 70"/>
                <a:gd name="T39" fmla="*/ 66 h 73"/>
                <a:gd name="T40" fmla="*/ 70 w 70"/>
                <a:gd name="T41"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 h="73">
                  <a:moveTo>
                    <a:pt x="70" y="65"/>
                  </a:moveTo>
                  <a:cubicBezTo>
                    <a:pt x="69" y="62"/>
                    <a:pt x="67" y="58"/>
                    <a:pt x="66" y="55"/>
                  </a:cubicBezTo>
                  <a:cubicBezTo>
                    <a:pt x="66" y="54"/>
                    <a:pt x="66" y="54"/>
                    <a:pt x="65" y="54"/>
                  </a:cubicBezTo>
                  <a:cubicBezTo>
                    <a:pt x="64" y="55"/>
                    <a:pt x="59" y="57"/>
                    <a:pt x="56" y="57"/>
                  </a:cubicBezTo>
                  <a:cubicBezTo>
                    <a:pt x="56" y="57"/>
                    <a:pt x="54" y="51"/>
                    <a:pt x="51" y="42"/>
                  </a:cubicBezTo>
                  <a:cubicBezTo>
                    <a:pt x="46" y="29"/>
                    <a:pt x="39" y="12"/>
                    <a:pt x="34" y="0"/>
                  </a:cubicBezTo>
                  <a:cubicBezTo>
                    <a:pt x="34" y="0"/>
                    <a:pt x="34" y="0"/>
                    <a:pt x="33" y="0"/>
                  </a:cubicBezTo>
                  <a:cubicBezTo>
                    <a:pt x="28" y="0"/>
                    <a:pt x="22" y="0"/>
                    <a:pt x="17" y="0"/>
                  </a:cubicBezTo>
                  <a:cubicBezTo>
                    <a:pt x="16" y="0"/>
                    <a:pt x="16" y="0"/>
                    <a:pt x="16" y="1"/>
                  </a:cubicBezTo>
                  <a:cubicBezTo>
                    <a:pt x="16" y="4"/>
                    <a:pt x="16" y="7"/>
                    <a:pt x="16" y="11"/>
                  </a:cubicBezTo>
                  <a:cubicBezTo>
                    <a:pt x="16" y="12"/>
                    <a:pt x="17" y="12"/>
                    <a:pt x="17" y="12"/>
                  </a:cubicBezTo>
                  <a:cubicBezTo>
                    <a:pt x="20" y="12"/>
                    <a:pt x="23" y="12"/>
                    <a:pt x="25" y="12"/>
                  </a:cubicBezTo>
                  <a:cubicBezTo>
                    <a:pt x="26" y="12"/>
                    <a:pt x="26" y="12"/>
                    <a:pt x="26" y="13"/>
                  </a:cubicBezTo>
                  <a:cubicBezTo>
                    <a:pt x="27" y="15"/>
                    <a:pt x="28" y="18"/>
                    <a:pt x="29" y="20"/>
                  </a:cubicBezTo>
                  <a:cubicBezTo>
                    <a:pt x="29" y="21"/>
                    <a:pt x="29" y="22"/>
                    <a:pt x="29" y="22"/>
                  </a:cubicBezTo>
                  <a:cubicBezTo>
                    <a:pt x="21" y="36"/>
                    <a:pt x="4" y="66"/>
                    <a:pt x="0" y="72"/>
                  </a:cubicBezTo>
                  <a:cubicBezTo>
                    <a:pt x="15" y="72"/>
                    <a:pt x="15" y="72"/>
                    <a:pt x="15" y="72"/>
                  </a:cubicBezTo>
                  <a:cubicBezTo>
                    <a:pt x="35" y="36"/>
                    <a:pt x="35" y="36"/>
                    <a:pt x="35" y="36"/>
                  </a:cubicBezTo>
                  <a:cubicBezTo>
                    <a:pt x="50" y="73"/>
                    <a:pt x="50" y="73"/>
                    <a:pt x="50" y="73"/>
                  </a:cubicBezTo>
                  <a:cubicBezTo>
                    <a:pt x="70" y="66"/>
                    <a:pt x="70" y="66"/>
                    <a:pt x="70" y="66"/>
                  </a:cubicBezTo>
                  <a:cubicBezTo>
                    <a:pt x="70" y="66"/>
                    <a:pt x="70" y="65"/>
                    <a:pt x="70" y="65"/>
                  </a:cubicBezTo>
                  <a:close/>
                </a:path>
              </a:pathLst>
            </a:custGeom>
            <a:noFill/>
            <a:ln w="19050" cap="rnd">
              <a:solidFill>
                <a:schemeClr val="bg2"/>
              </a:solidFill>
              <a:prstDash val="solid"/>
              <a:round/>
            </a:ln>
          </p:spPr>
          <p:txBody>
            <a:bodyPr rtlCol="0" anchor="ctr"/>
            <a:lstStyle/>
            <a:p>
              <a:pPr defTabSz="731520"/>
              <a:endParaRPr lang="en-US" sz="3200" dirty="0">
                <a:solidFill>
                  <a:prstClr val="white"/>
                </a:solidFill>
                <a:latin typeface="Amazon Ember"/>
              </a:endParaRPr>
            </a:p>
          </p:txBody>
        </p:sp>
      </p:grpSp>
      <p:grpSp>
        <p:nvGrpSpPr>
          <p:cNvPr id="19" name="Group 18">
            <a:extLst>
              <a:ext uri="{FF2B5EF4-FFF2-40B4-BE49-F238E27FC236}">
                <a16:creationId xmlns:a16="http://schemas.microsoft.com/office/drawing/2014/main" id="{48B4B621-4E82-4037-9D6E-1BAC980C1B59}"/>
              </a:ext>
            </a:extLst>
          </p:cNvPr>
          <p:cNvGrpSpPr/>
          <p:nvPr/>
        </p:nvGrpSpPr>
        <p:grpSpPr>
          <a:xfrm>
            <a:off x="6824200" y="6528432"/>
            <a:ext cx="7044308" cy="611731"/>
            <a:chOff x="6824200" y="6495182"/>
            <a:chExt cx="7044308" cy="611731"/>
          </a:xfrm>
        </p:grpSpPr>
        <p:sp>
          <p:nvSpPr>
            <p:cNvPr id="6" name="TextBox 5">
              <a:extLst>
                <a:ext uri="{FF2B5EF4-FFF2-40B4-BE49-F238E27FC236}">
                  <a16:creationId xmlns:a16="http://schemas.microsoft.com/office/drawing/2014/main" id="{AF946A2C-72AE-43ED-AF1F-6A3A5DDF3828}"/>
                </a:ext>
              </a:extLst>
            </p:cNvPr>
            <p:cNvSpPr txBox="1"/>
            <p:nvPr/>
          </p:nvSpPr>
          <p:spPr>
            <a:xfrm>
              <a:off x="7742612" y="6522138"/>
              <a:ext cx="6125896" cy="584775"/>
            </a:xfrm>
            <a:prstGeom prst="rect">
              <a:avLst/>
            </a:prstGeom>
            <a:noFill/>
          </p:spPr>
          <p:txBody>
            <a:bodyPr wrap="square" rtlCol="0">
              <a:spAutoFit/>
            </a:bodyPr>
            <a:lstStyle/>
            <a:p>
              <a:pPr defTabSz="731520">
                <a:defRPr/>
              </a:pPr>
              <a:r>
                <a:rPr lang="en-US" sz="3200" spc="-120" dirty="0">
                  <a:ln w="3175">
                    <a:noFill/>
                  </a:ln>
                  <a:solidFill>
                    <a:schemeClr val="bg2"/>
                  </a:solidFill>
                  <a:ea typeface="Amazon Ember Light" panose="020B0403020204020204" pitchFamily="34" charset="0"/>
                  <a:cs typeface="Amazon Ember Light" panose="020B0403020204020204" pitchFamily="34" charset="0"/>
                </a:rPr>
                <a:t>Monolith with logging</a:t>
              </a:r>
            </a:p>
          </p:txBody>
        </p:sp>
        <p:sp>
          <p:nvSpPr>
            <p:cNvPr id="10" name="Hexagon 9">
              <a:extLst>
                <a:ext uri="{FF2B5EF4-FFF2-40B4-BE49-F238E27FC236}">
                  <a16:creationId xmlns:a16="http://schemas.microsoft.com/office/drawing/2014/main" id="{F3C9AA6E-D478-4700-B989-0C44EA445996}"/>
                </a:ext>
              </a:extLst>
            </p:cNvPr>
            <p:cNvSpPr/>
            <p:nvPr/>
          </p:nvSpPr>
          <p:spPr>
            <a:xfrm>
              <a:off x="6824200" y="6495182"/>
              <a:ext cx="685480" cy="590931"/>
            </a:xfrm>
            <a:prstGeom prst="hexagon">
              <a:avLst/>
            </a:prstGeom>
            <a:noFill/>
            <a:ln w="19050" cap="rnd">
              <a:solidFill>
                <a:schemeClr val="bg2"/>
              </a:solidFill>
              <a:prstDash val="solid"/>
              <a:round/>
            </a:ln>
          </p:spPr>
          <p:txBody>
            <a:bodyPr rtlCol="0" anchor="ctr"/>
            <a:lstStyle/>
            <a:p>
              <a:pPr defTabSz="731520"/>
              <a:endParaRPr lang="en-US" sz="3200" dirty="0">
                <a:solidFill>
                  <a:prstClr val="white"/>
                </a:solidFill>
                <a:latin typeface="Amazon Ember"/>
              </a:endParaRPr>
            </a:p>
          </p:txBody>
        </p:sp>
      </p:grpSp>
      <p:sp>
        <p:nvSpPr>
          <p:cNvPr id="44" name="Hexagon 43">
            <a:extLst>
              <a:ext uri="{FF2B5EF4-FFF2-40B4-BE49-F238E27FC236}">
                <a16:creationId xmlns:a16="http://schemas.microsoft.com/office/drawing/2014/main" id="{ECF43A8C-86D3-4A00-A9F0-96E7644D55F3}"/>
              </a:ext>
            </a:extLst>
          </p:cNvPr>
          <p:cNvSpPr/>
          <p:nvPr/>
        </p:nvSpPr>
        <p:spPr>
          <a:xfrm>
            <a:off x="6837739" y="4661283"/>
            <a:ext cx="685480" cy="590930"/>
          </a:xfrm>
          <a:prstGeom prst="hexagon">
            <a:avLst/>
          </a:prstGeom>
          <a:noFill/>
          <a:ln w="19050" cap="rnd">
            <a:solidFill>
              <a:schemeClr val="bg2"/>
            </a:solidFill>
            <a:prstDash val="solid"/>
            <a:round/>
          </a:ln>
        </p:spPr>
        <p:txBody>
          <a:bodyPr rtlCol="0" anchor="ctr"/>
          <a:lstStyle/>
          <a:p>
            <a:pPr defTabSz="731520"/>
            <a:endParaRPr lang="en-US" sz="3200" dirty="0">
              <a:solidFill>
                <a:prstClr val="white"/>
              </a:solidFill>
              <a:latin typeface="Amazon Ember"/>
            </a:endParaRPr>
          </a:p>
        </p:txBody>
      </p:sp>
      <p:grpSp>
        <p:nvGrpSpPr>
          <p:cNvPr id="18" name="Group 17">
            <a:extLst>
              <a:ext uri="{FF2B5EF4-FFF2-40B4-BE49-F238E27FC236}">
                <a16:creationId xmlns:a16="http://schemas.microsoft.com/office/drawing/2014/main" id="{80A89185-F863-4159-8046-3B6C56CF172C}"/>
              </a:ext>
            </a:extLst>
          </p:cNvPr>
          <p:cNvGrpSpPr/>
          <p:nvPr/>
        </p:nvGrpSpPr>
        <p:grpSpPr>
          <a:xfrm>
            <a:off x="6968802" y="4678682"/>
            <a:ext cx="7248210" cy="618471"/>
            <a:chOff x="6968802" y="4645432"/>
            <a:chExt cx="7248210" cy="618471"/>
          </a:xfrm>
        </p:grpSpPr>
        <p:sp>
          <p:nvSpPr>
            <p:cNvPr id="20" name="TextBox 19">
              <a:extLst>
                <a:ext uri="{FF2B5EF4-FFF2-40B4-BE49-F238E27FC236}">
                  <a16:creationId xmlns:a16="http://schemas.microsoft.com/office/drawing/2014/main" id="{45E70A35-7373-46E0-A46F-7834547965C7}"/>
                </a:ext>
              </a:extLst>
            </p:cNvPr>
            <p:cNvSpPr txBox="1"/>
            <p:nvPr/>
          </p:nvSpPr>
          <p:spPr>
            <a:xfrm>
              <a:off x="7742612" y="4679128"/>
              <a:ext cx="6474400" cy="584775"/>
            </a:xfrm>
            <a:prstGeom prst="rect">
              <a:avLst/>
            </a:prstGeom>
            <a:noFill/>
          </p:spPr>
          <p:txBody>
            <a:bodyPr wrap="square" rtlCol="0">
              <a:spAutoFit/>
            </a:bodyPr>
            <a:lstStyle/>
            <a:p>
              <a:pPr defTabSz="731520">
                <a:defRPr/>
              </a:pPr>
              <a:r>
                <a:rPr lang="en-US" sz="3200" spc="-120" dirty="0">
                  <a:ln w="3175">
                    <a:noFill/>
                  </a:ln>
                  <a:solidFill>
                    <a:schemeClr val="bg2"/>
                  </a:solidFill>
                  <a:ea typeface="Amazon Ember Light" panose="020B0403020204020204" pitchFamily="34" charset="0"/>
                  <a:cs typeface="Amazon Ember Light" panose="020B0403020204020204" pitchFamily="34" charset="0"/>
                </a:rPr>
                <a:t>Monolith with tracing and logging</a:t>
              </a:r>
            </a:p>
          </p:txBody>
        </p:sp>
        <p:grpSp>
          <p:nvGrpSpPr>
            <p:cNvPr id="45" name="Group 44">
              <a:extLst>
                <a:ext uri="{FF2B5EF4-FFF2-40B4-BE49-F238E27FC236}">
                  <a16:creationId xmlns:a16="http://schemas.microsoft.com/office/drawing/2014/main" id="{1A08F6E2-113B-4FD3-A1EA-7710453D9E02}"/>
                </a:ext>
              </a:extLst>
            </p:cNvPr>
            <p:cNvGrpSpPr/>
            <p:nvPr/>
          </p:nvGrpSpPr>
          <p:grpSpPr>
            <a:xfrm>
              <a:off x="6968802" y="4645432"/>
              <a:ext cx="419162" cy="560245"/>
              <a:chOff x="5593189" y="3198626"/>
              <a:chExt cx="337508" cy="451110"/>
            </a:xfrm>
          </p:grpSpPr>
          <p:grpSp>
            <p:nvGrpSpPr>
              <p:cNvPr id="46" name="Group 45">
                <a:extLst>
                  <a:ext uri="{FF2B5EF4-FFF2-40B4-BE49-F238E27FC236}">
                    <a16:creationId xmlns:a16="http://schemas.microsoft.com/office/drawing/2014/main" id="{74C253FF-7DA5-44CA-A213-18901DE6D448}"/>
                  </a:ext>
                </a:extLst>
              </p:cNvPr>
              <p:cNvGrpSpPr/>
              <p:nvPr/>
            </p:nvGrpSpPr>
            <p:grpSpPr>
              <a:xfrm>
                <a:off x="5839258" y="3198632"/>
                <a:ext cx="91439" cy="451104"/>
                <a:chOff x="5774488" y="3198632"/>
                <a:chExt cx="91439" cy="451104"/>
              </a:xfrm>
            </p:grpSpPr>
            <p:cxnSp>
              <p:nvCxnSpPr>
                <p:cNvPr id="53" name="Straight Connector 52">
                  <a:extLst>
                    <a:ext uri="{FF2B5EF4-FFF2-40B4-BE49-F238E27FC236}">
                      <a16:creationId xmlns:a16="http://schemas.microsoft.com/office/drawing/2014/main" id="{4DEEBF41-092C-4FAC-B64C-5A1E9EED1BCB}"/>
                    </a:ext>
                  </a:extLst>
                </p:cNvPr>
                <p:cNvCxnSpPr/>
                <p:nvPr/>
              </p:nvCxnSpPr>
              <p:spPr>
                <a:xfrm>
                  <a:off x="5820207" y="3198632"/>
                  <a:ext cx="0" cy="451104"/>
                </a:xfrm>
                <a:prstGeom prst="line">
                  <a:avLst/>
                </a:prstGeom>
                <a:noFill/>
                <a:ln w="19050" cap="rnd">
                  <a:solidFill>
                    <a:schemeClr val="bg2"/>
                  </a:solidFill>
                  <a:prstDash val="solid"/>
                  <a:round/>
                </a:ln>
              </p:spPr>
            </p:cxnSp>
            <p:sp>
              <p:nvSpPr>
                <p:cNvPr id="54" name="Oval 53">
                  <a:extLst>
                    <a:ext uri="{FF2B5EF4-FFF2-40B4-BE49-F238E27FC236}">
                      <a16:creationId xmlns:a16="http://schemas.microsoft.com/office/drawing/2014/main" id="{3AB88315-144E-4889-B0B3-D47D5DC107DF}"/>
                    </a:ext>
                  </a:extLst>
                </p:cNvPr>
                <p:cNvSpPr/>
                <p:nvPr/>
              </p:nvSpPr>
              <p:spPr>
                <a:xfrm>
                  <a:off x="5774488" y="3290862"/>
                  <a:ext cx="91439" cy="91439"/>
                </a:xfrm>
                <a:prstGeom prst="ellipse">
                  <a:avLst/>
                </a:prstGeom>
                <a:solidFill>
                  <a:schemeClr val="accent2"/>
                </a:solidFill>
                <a:ln w="19050" cap="rnd">
                  <a:solidFill>
                    <a:schemeClr val="bg2"/>
                  </a:solidFill>
                  <a:prstDash val="solid"/>
                  <a:round/>
                </a:ln>
              </p:spPr>
              <p:txBody>
                <a:bodyPr rtlCol="0" anchor="ctr"/>
                <a:lstStyle/>
                <a:p>
                  <a:pPr defTabSz="731520"/>
                  <a:endParaRPr lang="en-US" sz="3200" dirty="0">
                    <a:solidFill>
                      <a:prstClr val="white"/>
                    </a:solidFill>
                    <a:latin typeface="Amazon Ember"/>
                  </a:endParaRPr>
                </a:p>
              </p:txBody>
            </p:sp>
          </p:grpSp>
          <p:grpSp>
            <p:nvGrpSpPr>
              <p:cNvPr id="47" name="Group 46">
                <a:extLst>
                  <a:ext uri="{FF2B5EF4-FFF2-40B4-BE49-F238E27FC236}">
                    <a16:creationId xmlns:a16="http://schemas.microsoft.com/office/drawing/2014/main" id="{1865142C-94B3-41C7-A4E6-2FB1461CD623}"/>
                  </a:ext>
                </a:extLst>
              </p:cNvPr>
              <p:cNvGrpSpPr/>
              <p:nvPr/>
            </p:nvGrpSpPr>
            <p:grpSpPr>
              <a:xfrm>
                <a:off x="5716220" y="3198632"/>
                <a:ext cx="91439" cy="451104"/>
                <a:chOff x="5686525" y="3198632"/>
                <a:chExt cx="91439" cy="451104"/>
              </a:xfrm>
            </p:grpSpPr>
            <p:cxnSp>
              <p:nvCxnSpPr>
                <p:cNvPr id="51" name="Straight Connector 50">
                  <a:extLst>
                    <a:ext uri="{FF2B5EF4-FFF2-40B4-BE49-F238E27FC236}">
                      <a16:creationId xmlns:a16="http://schemas.microsoft.com/office/drawing/2014/main" id="{EC4160D9-4FE9-4C33-B652-32B7D19E1CB4}"/>
                    </a:ext>
                  </a:extLst>
                </p:cNvPr>
                <p:cNvCxnSpPr/>
                <p:nvPr/>
              </p:nvCxnSpPr>
              <p:spPr>
                <a:xfrm>
                  <a:off x="5732245" y="3198632"/>
                  <a:ext cx="0" cy="451104"/>
                </a:xfrm>
                <a:prstGeom prst="line">
                  <a:avLst/>
                </a:prstGeom>
                <a:noFill/>
                <a:ln w="19050" cap="rnd">
                  <a:solidFill>
                    <a:schemeClr val="bg2"/>
                  </a:solidFill>
                  <a:prstDash val="solid"/>
                  <a:round/>
                </a:ln>
              </p:spPr>
            </p:cxnSp>
            <p:sp>
              <p:nvSpPr>
                <p:cNvPr id="52" name="Oval 51">
                  <a:extLst>
                    <a:ext uri="{FF2B5EF4-FFF2-40B4-BE49-F238E27FC236}">
                      <a16:creationId xmlns:a16="http://schemas.microsoft.com/office/drawing/2014/main" id="{5E6A1108-451C-4663-BC42-D450D7447A06}"/>
                    </a:ext>
                  </a:extLst>
                </p:cNvPr>
                <p:cNvSpPr/>
                <p:nvPr/>
              </p:nvSpPr>
              <p:spPr>
                <a:xfrm>
                  <a:off x="5686525" y="3398267"/>
                  <a:ext cx="91439" cy="91439"/>
                </a:xfrm>
                <a:prstGeom prst="ellipse">
                  <a:avLst/>
                </a:prstGeom>
                <a:solidFill>
                  <a:schemeClr val="accent2"/>
                </a:solidFill>
                <a:ln w="19050" cap="rnd">
                  <a:solidFill>
                    <a:schemeClr val="bg2"/>
                  </a:solidFill>
                  <a:prstDash val="solid"/>
                  <a:round/>
                </a:ln>
              </p:spPr>
              <p:txBody>
                <a:bodyPr rtlCol="0" anchor="ctr"/>
                <a:lstStyle/>
                <a:p>
                  <a:pPr defTabSz="731520"/>
                  <a:endParaRPr lang="en-US" sz="3200" dirty="0">
                    <a:solidFill>
                      <a:prstClr val="white"/>
                    </a:solidFill>
                    <a:latin typeface="Amazon Ember"/>
                  </a:endParaRPr>
                </a:p>
              </p:txBody>
            </p:sp>
          </p:grpSp>
          <p:grpSp>
            <p:nvGrpSpPr>
              <p:cNvPr id="48" name="Group 47">
                <a:extLst>
                  <a:ext uri="{FF2B5EF4-FFF2-40B4-BE49-F238E27FC236}">
                    <a16:creationId xmlns:a16="http://schemas.microsoft.com/office/drawing/2014/main" id="{C5276E87-9393-4F76-994D-2B3EB28E462C}"/>
                  </a:ext>
                </a:extLst>
              </p:cNvPr>
              <p:cNvGrpSpPr/>
              <p:nvPr/>
            </p:nvGrpSpPr>
            <p:grpSpPr>
              <a:xfrm>
                <a:off x="5593189" y="3198626"/>
                <a:ext cx="91439" cy="451104"/>
                <a:chOff x="5593189" y="3198626"/>
                <a:chExt cx="91439" cy="451104"/>
              </a:xfrm>
            </p:grpSpPr>
            <p:cxnSp>
              <p:nvCxnSpPr>
                <p:cNvPr id="49" name="Straight Connector 48">
                  <a:extLst>
                    <a:ext uri="{FF2B5EF4-FFF2-40B4-BE49-F238E27FC236}">
                      <a16:creationId xmlns:a16="http://schemas.microsoft.com/office/drawing/2014/main" id="{DA794F83-C1FC-4775-B083-4E6CF0C1A863}"/>
                    </a:ext>
                  </a:extLst>
                </p:cNvPr>
                <p:cNvCxnSpPr/>
                <p:nvPr/>
              </p:nvCxnSpPr>
              <p:spPr>
                <a:xfrm>
                  <a:off x="5638908" y="3198626"/>
                  <a:ext cx="0" cy="451104"/>
                </a:xfrm>
                <a:prstGeom prst="line">
                  <a:avLst/>
                </a:prstGeom>
                <a:noFill/>
                <a:ln w="19050" cap="rnd">
                  <a:solidFill>
                    <a:schemeClr val="bg2"/>
                  </a:solidFill>
                  <a:prstDash val="solid"/>
                  <a:round/>
                </a:ln>
              </p:spPr>
            </p:cxnSp>
            <p:sp>
              <p:nvSpPr>
                <p:cNvPr id="50" name="Oval 49">
                  <a:extLst>
                    <a:ext uri="{FF2B5EF4-FFF2-40B4-BE49-F238E27FC236}">
                      <a16:creationId xmlns:a16="http://schemas.microsoft.com/office/drawing/2014/main" id="{006BE50F-441B-4A7C-8913-146FEC30A253}"/>
                    </a:ext>
                  </a:extLst>
                </p:cNvPr>
                <p:cNvSpPr/>
                <p:nvPr/>
              </p:nvSpPr>
              <p:spPr>
                <a:xfrm>
                  <a:off x="5593189" y="3508783"/>
                  <a:ext cx="91439" cy="91439"/>
                </a:xfrm>
                <a:prstGeom prst="ellipse">
                  <a:avLst/>
                </a:prstGeom>
                <a:solidFill>
                  <a:schemeClr val="accent2"/>
                </a:solidFill>
                <a:ln w="19050" cap="rnd">
                  <a:solidFill>
                    <a:schemeClr val="bg2"/>
                  </a:solidFill>
                  <a:prstDash val="solid"/>
                  <a:round/>
                </a:ln>
              </p:spPr>
              <p:txBody>
                <a:bodyPr rtlCol="0" anchor="ctr"/>
                <a:lstStyle/>
                <a:p>
                  <a:pPr defTabSz="731520"/>
                  <a:endParaRPr lang="en-US" sz="3200" dirty="0">
                    <a:solidFill>
                      <a:prstClr val="white"/>
                    </a:solidFill>
                    <a:latin typeface="Amazon Ember"/>
                  </a:endParaRPr>
                </a:p>
              </p:txBody>
            </p:sp>
          </p:grpSp>
        </p:grpSp>
      </p:grpSp>
      <p:sp>
        <p:nvSpPr>
          <p:cNvPr id="55" name="TextBox 54">
            <a:extLst>
              <a:ext uri="{FF2B5EF4-FFF2-40B4-BE49-F238E27FC236}">
                <a16:creationId xmlns:a16="http://schemas.microsoft.com/office/drawing/2014/main" id="{92C53F53-AE9D-4356-80C5-AB0B8208E468}"/>
              </a:ext>
            </a:extLst>
          </p:cNvPr>
          <p:cNvSpPr txBox="1"/>
          <p:nvPr/>
        </p:nvSpPr>
        <p:spPr>
          <a:xfrm>
            <a:off x="538162" y="4676696"/>
            <a:ext cx="3695787" cy="769441"/>
          </a:xfrm>
          <a:prstGeom prst="rect">
            <a:avLst/>
          </a:prstGeom>
          <a:noFill/>
        </p:spPr>
        <p:txBody>
          <a:bodyPr wrap="square" rtlCol="0">
            <a:spAutoFit/>
          </a:bodyPr>
          <a:lstStyle/>
          <a:p>
            <a:pPr algn="ctr" defTabSz="731520">
              <a:defRPr/>
            </a:pPr>
            <a:r>
              <a:rPr lang="en-US" sz="4400" spc="-120" dirty="0">
                <a:ln w="3175">
                  <a:noFill/>
                </a:ln>
                <a:solidFill>
                  <a:schemeClr val="bg2"/>
                </a:solidFill>
                <a:latin typeface="+mj-lt"/>
                <a:ea typeface="Amazon Ember Light" panose="020B0403020204020204" pitchFamily="34" charset="0"/>
                <a:cs typeface="Amazon Ember Light" panose="020B0403020204020204" pitchFamily="34" charset="0"/>
              </a:rPr>
              <a:t>Observability</a:t>
            </a:r>
          </a:p>
        </p:txBody>
      </p:sp>
      <p:pic>
        <p:nvPicPr>
          <p:cNvPr id="56" name="Graphic 55">
            <a:extLst>
              <a:ext uri="{FF2B5EF4-FFF2-40B4-BE49-F238E27FC236}">
                <a16:creationId xmlns:a16="http://schemas.microsoft.com/office/drawing/2014/main" id="{36BB6826-4726-4A34-9CF5-8162618661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411" y="3001871"/>
            <a:ext cx="2057288" cy="1381995"/>
          </a:xfrm>
          <a:prstGeom prst="rect">
            <a:avLst/>
          </a:prstGeom>
        </p:spPr>
      </p:pic>
    </p:spTree>
    <p:extLst>
      <p:ext uri="{BB962C8B-B14F-4D97-AF65-F5344CB8AC3E}">
        <p14:creationId xmlns:p14="http://schemas.microsoft.com/office/powerpoint/2010/main" val="16321462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Horizontal)">
                                      <p:cBhvr>
                                        <p:cTn id="7" dur="650"/>
                                        <p:tgtEl>
                                          <p:spTgt spid="12"/>
                                        </p:tgtEl>
                                      </p:cBhvr>
                                    </p:animEffect>
                                  </p:childTnLst>
                                </p:cTn>
                              </p:par>
                              <p:par>
                                <p:cTn id="8" presetID="16" presetClass="entr" presetSubtype="37" fill="hold" grpId="0" nodeType="withEffect">
                                  <p:stCondLst>
                                    <p:cond delay="600"/>
                                  </p:stCondLst>
                                  <p:childTnLst>
                                    <p:set>
                                      <p:cBhvr>
                                        <p:cTn id="9" dur="1" fill="hold">
                                          <p:stCondLst>
                                            <p:cond delay="0"/>
                                          </p:stCondLst>
                                        </p:cTn>
                                        <p:tgtEl>
                                          <p:spTgt spid="14"/>
                                        </p:tgtEl>
                                        <p:attrNameLst>
                                          <p:attrName>style.visibility</p:attrName>
                                        </p:attrNameLst>
                                      </p:cBhvr>
                                      <p:to>
                                        <p:strVal val="visible"/>
                                      </p:to>
                                    </p:set>
                                    <p:animEffect transition="in" filter="barn(outVertical)">
                                      <p:cBhvr>
                                        <p:cTn id="10" dur="500"/>
                                        <p:tgtEl>
                                          <p:spTgt spid="14"/>
                                        </p:tgtEl>
                                      </p:cBhvr>
                                    </p:animEffect>
                                  </p:childTnLst>
                                </p:cTn>
                              </p:par>
                              <p:par>
                                <p:cTn id="11" presetID="16" presetClass="entr" presetSubtype="37" fill="hold" grpId="0" nodeType="withEffect">
                                  <p:stCondLst>
                                    <p:cond delay="600"/>
                                  </p:stCondLst>
                                  <p:childTnLst>
                                    <p:set>
                                      <p:cBhvr>
                                        <p:cTn id="12" dur="1" fill="hold">
                                          <p:stCondLst>
                                            <p:cond delay="0"/>
                                          </p:stCondLst>
                                        </p:cTn>
                                        <p:tgtEl>
                                          <p:spTgt spid="13"/>
                                        </p:tgtEl>
                                        <p:attrNameLst>
                                          <p:attrName>style.visibility</p:attrName>
                                        </p:attrNameLst>
                                      </p:cBhvr>
                                      <p:to>
                                        <p:strVal val="visible"/>
                                      </p:to>
                                    </p:set>
                                    <p:animEffect transition="in" filter="barn(outVertical)">
                                      <p:cBhvr>
                                        <p:cTn id="13" dur="500"/>
                                        <p:tgtEl>
                                          <p:spTgt spid="13"/>
                                        </p:tgtEl>
                                      </p:cBhvr>
                                    </p:animEffect>
                                  </p:childTnLst>
                                </p:cTn>
                              </p:par>
                              <p:par>
                                <p:cTn id="14" presetID="53" presetClass="entr" presetSubtype="16" fill="hold" grpId="0" nodeType="withEffect">
                                  <p:stCondLst>
                                    <p:cond delay="60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childTnLst>
                                </p:cTn>
                              </p:par>
                              <p:par>
                                <p:cTn id="19" presetID="53" presetClass="entr" presetSubtype="16" fill="hold" grpId="0" nodeType="withEffect">
                                  <p:stCondLst>
                                    <p:cond delay="60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par>
                                <p:cTn id="24" presetID="53" presetClass="entr" presetSubtype="16" fill="hold" grpId="0" nodeType="withEffect">
                                  <p:stCondLst>
                                    <p:cond delay="60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7" name="Title 8">
            <a:extLst>
              <a:ext uri="{FF2B5EF4-FFF2-40B4-BE49-F238E27FC236}">
                <a16:creationId xmlns:a16="http://schemas.microsoft.com/office/drawing/2014/main" id="{F8C33F3A-61E4-4B8A-8B89-3BBBBE322231}"/>
              </a:ext>
            </a:extLst>
          </p:cNvPr>
          <p:cNvSpPr txBox="1">
            <a:spLocks/>
          </p:cNvSpPr>
          <p:nvPr/>
        </p:nvSpPr>
        <p:spPr>
          <a:xfrm>
            <a:off x="16312896" y="3042255"/>
            <a:ext cx="373075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Skills</a:t>
            </a:r>
          </a:p>
        </p:txBody>
      </p:sp>
      <p:sp>
        <p:nvSpPr>
          <p:cNvPr id="48" name="Title 8">
            <a:extLst>
              <a:ext uri="{FF2B5EF4-FFF2-40B4-BE49-F238E27FC236}">
                <a16:creationId xmlns:a16="http://schemas.microsoft.com/office/drawing/2014/main" id="{33C138BB-73D9-4166-85C2-448242C42246}"/>
              </a:ext>
            </a:extLst>
          </p:cNvPr>
          <p:cNvSpPr txBox="1">
            <a:spLocks/>
          </p:cNvSpPr>
          <p:nvPr/>
        </p:nvSpPr>
        <p:spPr>
          <a:xfrm>
            <a:off x="19897342" y="3042255"/>
            <a:ext cx="3730750"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Organization</a:t>
            </a:r>
          </a:p>
        </p:txBody>
      </p:sp>
      <p:sp>
        <p:nvSpPr>
          <p:cNvPr id="49" name="Title 8">
            <a:extLst>
              <a:ext uri="{FF2B5EF4-FFF2-40B4-BE49-F238E27FC236}">
                <a16:creationId xmlns:a16="http://schemas.microsoft.com/office/drawing/2014/main" id="{EE956BA6-857F-4F17-B39B-9F76D35C16D1}"/>
              </a:ext>
            </a:extLst>
          </p:cNvPr>
          <p:cNvSpPr txBox="1">
            <a:spLocks/>
          </p:cNvSpPr>
          <p:nvPr/>
        </p:nvSpPr>
        <p:spPr>
          <a:xfrm>
            <a:off x="23628091" y="3042255"/>
            <a:ext cx="3626098"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Finance</a:t>
            </a:r>
          </a:p>
        </p:txBody>
      </p:sp>
      <p:sp>
        <p:nvSpPr>
          <p:cNvPr id="50" name="Mask_right">
            <a:extLst>
              <a:ext uri="{FF2B5EF4-FFF2-40B4-BE49-F238E27FC236}">
                <a16:creationId xmlns:a16="http://schemas.microsoft.com/office/drawing/2014/main" id="{BC47BCF2-CC22-4FE9-938D-8D26C82C13D1}"/>
              </a:ext>
            </a:extLst>
          </p:cNvPr>
          <p:cNvSpPr/>
          <p:nvPr/>
        </p:nvSpPr>
        <p:spPr>
          <a:xfrm>
            <a:off x="23586811" y="3901440"/>
            <a:ext cx="3772038" cy="4328160"/>
          </a:xfrm>
          <a:prstGeom prst="rect">
            <a:avLst/>
          </a:prstGeom>
          <a:gradFill>
            <a:gsLst>
              <a:gs pos="0">
                <a:schemeClr val="tx2">
                  <a:lumMod val="10000"/>
                </a:schemeClr>
              </a:gs>
              <a:gs pos="100000">
                <a:schemeClr val="bg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51" name="Arrow: Pentagon 50">
            <a:extLst>
              <a:ext uri="{FF2B5EF4-FFF2-40B4-BE49-F238E27FC236}">
                <a16:creationId xmlns:a16="http://schemas.microsoft.com/office/drawing/2014/main" id="{8C79C14B-4DD1-4A9F-8B22-851BEB711B9F}"/>
              </a:ext>
            </a:extLst>
          </p:cNvPr>
          <p:cNvSpPr/>
          <p:nvPr/>
        </p:nvSpPr>
        <p:spPr>
          <a:xfrm>
            <a:off x="18362370" y="3901440"/>
            <a:ext cx="5826022" cy="4328160"/>
          </a:xfrm>
          <a:prstGeom prst="homePlate">
            <a:avLst>
              <a:gd name="adj" fmla="val 11560"/>
            </a:avLst>
          </a:prstGeom>
          <a:gradFill>
            <a:gsLst>
              <a:gs pos="1961">
                <a:schemeClr val="tx2">
                  <a:lumMod val="50000"/>
                </a:schemeClr>
              </a:gs>
              <a:gs pos="100000">
                <a:schemeClr val="bg1">
                  <a:lumMod val="65000"/>
                  <a:lumOff val="3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52" name="Arrow: Pentagon 51">
            <a:extLst>
              <a:ext uri="{FF2B5EF4-FFF2-40B4-BE49-F238E27FC236}">
                <a16:creationId xmlns:a16="http://schemas.microsoft.com/office/drawing/2014/main" id="{78679A89-549A-4663-BC4C-660D1326DE79}"/>
              </a:ext>
            </a:extLst>
          </p:cNvPr>
          <p:cNvSpPr/>
          <p:nvPr/>
        </p:nvSpPr>
        <p:spPr>
          <a:xfrm>
            <a:off x="14721813" y="3901440"/>
            <a:ext cx="5826022" cy="4328160"/>
          </a:xfrm>
          <a:prstGeom prst="homePlate">
            <a:avLst>
              <a:gd name="adj" fmla="val 11560"/>
            </a:avLst>
          </a:prstGeom>
          <a:gradFill>
            <a:gsLst>
              <a:gs pos="0">
                <a:schemeClr val="accent6"/>
              </a:gs>
              <a:gs pos="100000">
                <a:schemeClr val="accent6">
                  <a:lumMod val="75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55" name="Rectangle 54">
            <a:extLst>
              <a:ext uri="{FF2B5EF4-FFF2-40B4-BE49-F238E27FC236}">
                <a16:creationId xmlns:a16="http://schemas.microsoft.com/office/drawing/2014/main" id="{31975A5E-1B28-4840-9C28-ABE075DC4A71}"/>
              </a:ext>
            </a:extLst>
          </p:cNvPr>
          <p:cNvSpPr/>
          <p:nvPr/>
        </p:nvSpPr>
        <p:spPr>
          <a:xfrm>
            <a:off x="17021080"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bg2"/>
                </a:solidFill>
                <a:ea typeface="Amazon Ember" panose="020B0603020204020204" pitchFamily="34" charset="0"/>
                <a:cs typeface="Amazon Ember" panose="020B0603020204020204" pitchFamily="34" charset="0"/>
              </a:rPr>
              <a:t>Training</a:t>
            </a:r>
            <a:br>
              <a:rPr lang="en-US" sz="2800" dirty="0">
                <a:solidFill>
                  <a:schemeClr val="bg2"/>
                </a:solidFill>
                <a:ea typeface="Amazon Ember" panose="020B0603020204020204" pitchFamily="34" charset="0"/>
                <a:cs typeface="Amazon Ember" panose="020B0603020204020204" pitchFamily="34" charset="0"/>
              </a:rPr>
            </a:br>
            <a:r>
              <a:rPr lang="en-US" sz="2800" dirty="0">
                <a:solidFill>
                  <a:schemeClr val="bg2"/>
                </a:solidFill>
                <a:ea typeface="Amazon Ember" panose="020B0603020204020204" pitchFamily="34" charset="0"/>
                <a:cs typeface="Amazon Ember" panose="020B0603020204020204" pitchFamily="34" charset="0"/>
              </a:rPr>
              <a:t>and compensation</a:t>
            </a:r>
          </a:p>
        </p:txBody>
      </p:sp>
      <p:sp>
        <p:nvSpPr>
          <p:cNvPr id="56" name="Freeform 11">
            <a:extLst>
              <a:ext uri="{FF2B5EF4-FFF2-40B4-BE49-F238E27FC236}">
                <a16:creationId xmlns:a16="http://schemas.microsoft.com/office/drawing/2014/main" id="{BB4FD952-519E-4EDB-B675-A694D1BA7930}"/>
              </a:ext>
            </a:extLst>
          </p:cNvPr>
          <p:cNvSpPr>
            <a:spLocks noEditPoints="1"/>
          </p:cNvSpPr>
          <p:nvPr/>
        </p:nvSpPr>
        <p:spPr bwMode="auto">
          <a:xfrm>
            <a:off x="18037654" y="4636038"/>
            <a:ext cx="975664" cy="1552928"/>
          </a:xfrm>
          <a:custGeom>
            <a:avLst/>
            <a:gdLst>
              <a:gd name="T0" fmla="*/ 603 w 1286"/>
              <a:gd name="T1" fmla="*/ 1237 h 2050"/>
              <a:gd name="T2" fmla="*/ 367 w 1286"/>
              <a:gd name="T3" fmla="*/ 1555 h 2050"/>
              <a:gd name="T4" fmla="*/ 45 w 1286"/>
              <a:gd name="T5" fmla="*/ 1530 h 2050"/>
              <a:gd name="T6" fmla="*/ 266 w 1286"/>
              <a:gd name="T7" fmla="*/ 1111 h 2050"/>
              <a:gd name="T8" fmla="*/ 306 w 1286"/>
              <a:gd name="T9" fmla="*/ 1227 h 2050"/>
              <a:gd name="T10" fmla="*/ 432 w 1286"/>
              <a:gd name="T11" fmla="*/ 1197 h 2050"/>
              <a:gd name="T12" fmla="*/ 507 w 1286"/>
              <a:gd name="T13" fmla="*/ 1298 h 2050"/>
              <a:gd name="T14" fmla="*/ 985 w 1286"/>
              <a:gd name="T15" fmla="*/ 1116 h 2050"/>
              <a:gd name="T16" fmla="*/ 934 w 1286"/>
              <a:gd name="T17" fmla="*/ 1202 h 2050"/>
              <a:gd name="T18" fmla="*/ 814 w 1286"/>
              <a:gd name="T19" fmla="*/ 1202 h 2050"/>
              <a:gd name="T20" fmla="*/ 744 w 1286"/>
              <a:gd name="T21" fmla="*/ 1272 h 2050"/>
              <a:gd name="T22" fmla="*/ 643 w 1286"/>
              <a:gd name="T23" fmla="*/ 1247 h 2050"/>
              <a:gd name="T24" fmla="*/ 955 w 1286"/>
              <a:gd name="T25" fmla="*/ 1727 h 2050"/>
              <a:gd name="T26" fmla="*/ 1171 w 1286"/>
              <a:gd name="T27" fmla="*/ 626 h 2050"/>
              <a:gd name="T28" fmla="*/ 1236 w 1286"/>
              <a:gd name="T29" fmla="*/ 727 h 2050"/>
              <a:gd name="T30" fmla="*/ 1156 w 1286"/>
              <a:gd name="T31" fmla="*/ 838 h 2050"/>
              <a:gd name="T32" fmla="*/ 1065 w 1286"/>
              <a:gd name="T33" fmla="*/ 954 h 2050"/>
              <a:gd name="T34" fmla="*/ 980 w 1286"/>
              <a:gd name="T35" fmla="*/ 1076 h 2050"/>
              <a:gd name="T36" fmla="*/ 899 w 1286"/>
              <a:gd name="T37" fmla="*/ 1187 h 2050"/>
              <a:gd name="T38" fmla="*/ 764 w 1286"/>
              <a:gd name="T39" fmla="*/ 1187 h 2050"/>
              <a:gd name="T40" fmla="*/ 618 w 1286"/>
              <a:gd name="T41" fmla="*/ 1182 h 2050"/>
              <a:gd name="T42" fmla="*/ 467 w 1286"/>
              <a:gd name="T43" fmla="*/ 1182 h 2050"/>
              <a:gd name="T44" fmla="*/ 331 w 1286"/>
              <a:gd name="T45" fmla="*/ 1182 h 2050"/>
              <a:gd name="T46" fmla="*/ 251 w 1286"/>
              <a:gd name="T47" fmla="*/ 1070 h 2050"/>
              <a:gd name="T48" fmla="*/ 171 w 1286"/>
              <a:gd name="T49" fmla="*/ 949 h 2050"/>
              <a:gd name="T50" fmla="*/ 80 w 1286"/>
              <a:gd name="T51" fmla="*/ 828 h 2050"/>
              <a:gd name="T52" fmla="*/ 0 w 1286"/>
              <a:gd name="T53" fmla="*/ 717 h 2050"/>
              <a:gd name="T54" fmla="*/ 45 w 1286"/>
              <a:gd name="T55" fmla="*/ 586 h 2050"/>
              <a:gd name="T56" fmla="*/ 95 w 1286"/>
              <a:gd name="T57" fmla="*/ 444 h 2050"/>
              <a:gd name="T58" fmla="*/ 135 w 1286"/>
              <a:gd name="T59" fmla="*/ 308 h 2050"/>
              <a:gd name="T60" fmla="*/ 181 w 1286"/>
              <a:gd name="T61" fmla="*/ 177 h 2050"/>
              <a:gd name="T62" fmla="*/ 311 w 1286"/>
              <a:gd name="T63" fmla="*/ 131 h 2050"/>
              <a:gd name="T64" fmla="*/ 452 w 1286"/>
              <a:gd name="T65" fmla="*/ 91 h 2050"/>
              <a:gd name="T66" fmla="*/ 588 w 1286"/>
              <a:gd name="T67" fmla="*/ 45 h 2050"/>
              <a:gd name="T68" fmla="*/ 718 w 1286"/>
              <a:gd name="T69" fmla="*/ 0 h 2050"/>
              <a:gd name="T70" fmla="*/ 834 w 1286"/>
              <a:gd name="T71" fmla="*/ 81 h 2050"/>
              <a:gd name="T72" fmla="*/ 945 w 1286"/>
              <a:gd name="T73" fmla="*/ 172 h 2050"/>
              <a:gd name="T74" fmla="*/ 1065 w 1286"/>
              <a:gd name="T75" fmla="*/ 258 h 2050"/>
              <a:gd name="T76" fmla="*/ 1176 w 1286"/>
              <a:gd name="T77" fmla="*/ 338 h 2050"/>
              <a:gd name="T78" fmla="*/ 1176 w 1286"/>
              <a:gd name="T79" fmla="*/ 480 h 2050"/>
              <a:gd name="T80" fmla="*/ 1171 w 1286"/>
              <a:gd name="T81" fmla="*/ 626 h 2050"/>
              <a:gd name="T82" fmla="*/ 613 w 1286"/>
              <a:gd name="T83" fmla="*/ 182 h 2050"/>
              <a:gd name="T84" fmla="*/ 241 w 1286"/>
              <a:gd name="T85" fmla="*/ 621 h 2050"/>
              <a:gd name="T86" fmla="*/ 613 w 1286"/>
              <a:gd name="T87" fmla="*/ 247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6" h="2050">
                <a:moveTo>
                  <a:pt x="537" y="1277"/>
                </a:moveTo>
                <a:cubicBezTo>
                  <a:pt x="537" y="1277"/>
                  <a:pt x="537" y="1277"/>
                  <a:pt x="537" y="1277"/>
                </a:cubicBezTo>
                <a:cubicBezTo>
                  <a:pt x="603" y="1237"/>
                  <a:pt x="603" y="1237"/>
                  <a:pt x="603" y="1237"/>
                </a:cubicBezTo>
                <a:cubicBezTo>
                  <a:pt x="603" y="1237"/>
                  <a:pt x="603" y="1237"/>
                  <a:pt x="603" y="1237"/>
                </a:cubicBezTo>
                <a:cubicBezTo>
                  <a:pt x="558" y="1530"/>
                  <a:pt x="512" y="1687"/>
                  <a:pt x="487" y="1762"/>
                </a:cubicBezTo>
                <a:cubicBezTo>
                  <a:pt x="487" y="1762"/>
                  <a:pt x="487" y="1762"/>
                  <a:pt x="367" y="1555"/>
                </a:cubicBezTo>
                <a:cubicBezTo>
                  <a:pt x="367" y="1555"/>
                  <a:pt x="367" y="1555"/>
                  <a:pt x="357" y="1540"/>
                </a:cubicBezTo>
                <a:cubicBezTo>
                  <a:pt x="357" y="1540"/>
                  <a:pt x="357" y="1540"/>
                  <a:pt x="331" y="1540"/>
                </a:cubicBezTo>
                <a:cubicBezTo>
                  <a:pt x="331" y="1540"/>
                  <a:pt x="331" y="1540"/>
                  <a:pt x="45" y="1530"/>
                </a:cubicBezTo>
                <a:cubicBezTo>
                  <a:pt x="125" y="1409"/>
                  <a:pt x="186" y="1257"/>
                  <a:pt x="231" y="1111"/>
                </a:cubicBezTo>
                <a:cubicBezTo>
                  <a:pt x="231" y="1111"/>
                  <a:pt x="231" y="1111"/>
                  <a:pt x="251" y="1111"/>
                </a:cubicBezTo>
                <a:cubicBezTo>
                  <a:pt x="251" y="1111"/>
                  <a:pt x="251" y="1111"/>
                  <a:pt x="266" y="1111"/>
                </a:cubicBezTo>
                <a:cubicBezTo>
                  <a:pt x="266" y="1111"/>
                  <a:pt x="266" y="1111"/>
                  <a:pt x="271" y="1126"/>
                </a:cubicBezTo>
                <a:cubicBezTo>
                  <a:pt x="271" y="1126"/>
                  <a:pt x="271" y="1126"/>
                  <a:pt x="296" y="1197"/>
                </a:cubicBezTo>
                <a:cubicBezTo>
                  <a:pt x="296" y="1197"/>
                  <a:pt x="296" y="1197"/>
                  <a:pt x="306" y="1227"/>
                </a:cubicBezTo>
                <a:cubicBezTo>
                  <a:pt x="306" y="1227"/>
                  <a:pt x="306" y="1227"/>
                  <a:pt x="341" y="1222"/>
                </a:cubicBezTo>
                <a:cubicBezTo>
                  <a:pt x="341" y="1222"/>
                  <a:pt x="341" y="1222"/>
                  <a:pt x="417" y="1202"/>
                </a:cubicBezTo>
                <a:cubicBezTo>
                  <a:pt x="417" y="1202"/>
                  <a:pt x="417" y="1202"/>
                  <a:pt x="432" y="1197"/>
                </a:cubicBezTo>
                <a:cubicBezTo>
                  <a:pt x="432" y="1197"/>
                  <a:pt x="432" y="1197"/>
                  <a:pt x="442" y="1212"/>
                </a:cubicBezTo>
                <a:cubicBezTo>
                  <a:pt x="442" y="1212"/>
                  <a:pt x="442" y="1212"/>
                  <a:pt x="487" y="1267"/>
                </a:cubicBezTo>
                <a:cubicBezTo>
                  <a:pt x="487" y="1267"/>
                  <a:pt x="487" y="1267"/>
                  <a:pt x="507" y="1298"/>
                </a:cubicBezTo>
                <a:cubicBezTo>
                  <a:pt x="507" y="1298"/>
                  <a:pt x="507" y="1298"/>
                  <a:pt x="537" y="1277"/>
                </a:cubicBezTo>
                <a:close/>
                <a:moveTo>
                  <a:pt x="1005" y="1116"/>
                </a:moveTo>
                <a:cubicBezTo>
                  <a:pt x="985" y="1116"/>
                  <a:pt x="985" y="1116"/>
                  <a:pt x="985" y="1116"/>
                </a:cubicBezTo>
                <a:cubicBezTo>
                  <a:pt x="970" y="1116"/>
                  <a:pt x="970" y="1116"/>
                  <a:pt x="970" y="1116"/>
                </a:cubicBezTo>
                <a:cubicBezTo>
                  <a:pt x="965" y="1131"/>
                  <a:pt x="965" y="1131"/>
                  <a:pt x="965" y="1131"/>
                </a:cubicBezTo>
                <a:cubicBezTo>
                  <a:pt x="934" y="1202"/>
                  <a:pt x="934" y="1202"/>
                  <a:pt x="934" y="1202"/>
                </a:cubicBezTo>
                <a:cubicBezTo>
                  <a:pt x="924" y="1232"/>
                  <a:pt x="924" y="1232"/>
                  <a:pt x="924" y="1232"/>
                </a:cubicBezTo>
                <a:cubicBezTo>
                  <a:pt x="889" y="1222"/>
                  <a:pt x="889" y="1222"/>
                  <a:pt x="889" y="1222"/>
                </a:cubicBezTo>
                <a:cubicBezTo>
                  <a:pt x="814" y="1202"/>
                  <a:pt x="814" y="1202"/>
                  <a:pt x="814" y="1202"/>
                </a:cubicBezTo>
                <a:cubicBezTo>
                  <a:pt x="799" y="1202"/>
                  <a:pt x="799" y="1202"/>
                  <a:pt x="799" y="1202"/>
                </a:cubicBezTo>
                <a:cubicBezTo>
                  <a:pt x="789" y="1212"/>
                  <a:pt x="789" y="1212"/>
                  <a:pt x="789" y="1212"/>
                </a:cubicBezTo>
                <a:cubicBezTo>
                  <a:pt x="744" y="1272"/>
                  <a:pt x="744" y="1272"/>
                  <a:pt x="744" y="1272"/>
                </a:cubicBezTo>
                <a:cubicBezTo>
                  <a:pt x="718" y="1298"/>
                  <a:pt x="718" y="1298"/>
                  <a:pt x="718" y="1298"/>
                </a:cubicBezTo>
                <a:cubicBezTo>
                  <a:pt x="693" y="1277"/>
                  <a:pt x="693" y="1277"/>
                  <a:pt x="693" y="1277"/>
                </a:cubicBezTo>
                <a:cubicBezTo>
                  <a:pt x="643" y="1247"/>
                  <a:pt x="643" y="1247"/>
                  <a:pt x="643" y="1247"/>
                </a:cubicBezTo>
                <a:cubicBezTo>
                  <a:pt x="633" y="1288"/>
                  <a:pt x="628" y="1323"/>
                  <a:pt x="623" y="1358"/>
                </a:cubicBezTo>
                <a:cubicBezTo>
                  <a:pt x="759" y="1929"/>
                  <a:pt x="844" y="2050"/>
                  <a:pt x="844" y="2050"/>
                </a:cubicBezTo>
                <a:cubicBezTo>
                  <a:pt x="955" y="1727"/>
                  <a:pt x="955" y="1727"/>
                  <a:pt x="955" y="1727"/>
                </a:cubicBezTo>
                <a:cubicBezTo>
                  <a:pt x="1286" y="1676"/>
                  <a:pt x="1286" y="1676"/>
                  <a:pt x="1286" y="1676"/>
                </a:cubicBezTo>
                <a:cubicBezTo>
                  <a:pt x="1171" y="1530"/>
                  <a:pt x="1075" y="1318"/>
                  <a:pt x="1005" y="1116"/>
                </a:cubicBezTo>
                <a:close/>
                <a:moveTo>
                  <a:pt x="1171" y="626"/>
                </a:moveTo>
                <a:cubicBezTo>
                  <a:pt x="1171" y="626"/>
                  <a:pt x="1171" y="626"/>
                  <a:pt x="1171" y="626"/>
                </a:cubicBezTo>
                <a:cubicBezTo>
                  <a:pt x="1196" y="662"/>
                  <a:pt x="1196" y="662"/>
                  <a:pt x="1196" y="662"/>
                </a:cubicBezTo>
                <a:cubicBezTo>
                  <a:pt x="1196" y="662"/>
                  <a:pt x="1196" y="662"/>
                  <a:pt x="1236" y="727"/>
                </a:cubicBezTo>
                <a:cubicBezTo>
                  <a:pt x="1236" y="727"/>
                  <a:pt x="1236" y="727"/>
                  <a:pt x="1176" y="773"/>
                </a:cubicBezTo>
                <a:cubicBezTo>
                  <a:pt x="1176" y="773"/>
                  <a:pt x="1176" y="773"/>
                  <a:pt x="1146" y="798"/>
                </a:cubicBezTo>
                <a:cubicBezTo>
                  <a:pt x="1146" y="798"/>
                  <a:pt x="1146" y="798"/>
                  <a:pt x="1156" y="838"/>
                </a:cubicBezTo>
                <a:cubicBezTo>
                  <a:pt x="1156" y="838"/>
                  <a:pt x="1156" y="838"/>
                  <a:pt x="1176" y="914"/>
                </a:cubicBezTo>
                <a:cubicBezTo>
                  <a:pt x="1176" y="914"/>
                  <a:pt x="1176" y="914"/>
                  <a:pt x="1100" y="939"/>
                </a:cubicBezTo>
                <a:cubicBezTo>
                  <a:pt x="1100" y="939"/>
                  <a:pt x="1100" y="939"/>
                  <a:pt x="1065" y="954"/>
                </a:cubicBezTo>
                <a:cubicBezTo>
                  <a:pt x="1065" y="954"/>
                  <a:pt x="1065" y="954"/>
                  <a:pt x="1065" y="995"/>
                </a:cubicBezTo>
                <a:cubicBezTo>
                  <a:pt x="1065" y="995"/>
                  <a:pt x="1065" y="995"/>
                  <a:pt x="1060" y="1070"/>
                </a:cubicBezTo>
                <a:cubicBezTo>
                  <a:pt x="1060" y="1070"/>
                  <a:pt x="1060" y="1070"/>
                  <a:pt x="980" y="1076"/>
                </a:cubicBezTo>
                <a:cubicBezTo>
                  <a:pt x="980" y="1076"/>
                  <a:pt x="980" y="1076"/>
                  <a:pt x="940" y="1076"/>
                </a:cubicBezTo>
                <a:cubicBezTo>
                  <a:pt x="940" y="1076"/>
                  <a:pt x="940" y="1076"/>
                  <a:pt x="929" y="1116"/>
                </a:cubicBezTo>
                <a:cubicBezTo>
                  <a:pt x="929" y="1116"/>
                  <a:pt x="929" y="1116"/>
                  <a:pt x="899" y="1187"/>
                </a:cubicBezTo>
                <a:cubicBezTo>
                  <a:pt x="899" y="1187"/>
                  <a:pt x="899" y="1187"/>
                  <a:pt x="824" y="1166"/>
                </a:cubicBezTo>
                <a:cubicBezTo>
                  <a:pt x="824" y="1166"/>
                  <a:pt x="824" y="1166"/>
                  <a:pt x="789" y="1156"/>
                </a:cubicBezTo>
                <a:cubicBezTo>
                  <a:pt x="789" y="1156"/>
                  <a:pt x="789" y="1156"/>
                  <a:pt x="764" y="1187"/>
                </a:cubicBezTo>
                <a:cubicBezTo>
                  <a:pt x="764" y="1187"/>
                  <a:pt x="764" y="1187"/>
                  <a:pt x="713" y="1242"/>
                </a:cubicBezTo>
                <a:cubicBezTo>
                  <a:pt x="713" y="1242"/>
                  <a:pt x="713" y="1242"/>
                  <a:pt x="648" y="1202"/>
                </a:cubicBezTo>
                <a:cubicBezTo>
                  <a:pt x="648" y="1202"/>
                  <a:pt x="648" y="1202"/>
                  <a:pt x="618" y="1182"/>
                </a:cubicBezTo>
                <a:cubicBezTo>
                  <a:pt x="618" y="1182"/>
                  <a:pt x="618" y="1182"/>
                  <a:pt x="583" y="1202"/>
                </a:cubicBezTo>
                <a:cubicBezTo>
                  <a:pt x="583" y="1202"/>
                  <a:pt x="583" y="1202"/>
                  <a:pt x="517" y="1242"/>
                </a:cubicBezTo>
                <a:cubicBezTo>
                  <a:pt x="517" y="1242"/>
                  <a:pt x="517" y="1242"/>
                  <a:pt x="467" y="1182"/>
                </a:cubicBezTo>
                <a:cubicBezTo>
                  <a:pt x="467" y="1182"/>
                  <a:pt x="467" y="1182"/>
                  <a:pt x="447" y="1151"/>
                </a:cubicBezTo>
                <a:cubicBezTo>
                  <a:pt x="447" y="1151"/>
                  <a:pt x="447" y="1151"/>
                  <a:pt x="407" y="1161"/>
                </a:cubicBezTo>
                <a:cubicBezTo>
                  <a:pt x="407" y="1161"/>
                  <a:pt x="407" y="1161"/>
                  <a:pt x="331" y="1182"/>
                </a:cubicBezTo>
                <a:cubicBezTo>
                  <a:pt x="331" y="1182"/>
                  <a:pt x="331" y="1182"/>
                  <a:pt x="306" y="1111"/>
                </a:cubicBezTo>
                <a:cubicBezTo>
                  <a:pt x="306" y="1111"/>
                  <a:pt x="306" y="1111"/>
                  <a:pt x="291" y="1070"/>
                </a:cubicBezTo>
                <a:cubicBezTo>
                  <a:pt x="291" y="1070"/>
                  <a:pt x="291" y="1070"/>
                  <a:pt x="251" y="1070"/>
                </a:cubicBezTo>
                <a:cubicBezTo>
                  <a:pt x="251" y="1070"/>
                  <a:pt x="251" y="1070"/>
                  <a:pt x="176" y="1065"/>
                </a:cubicBezTo>
                <a:cubicBezTo>
                  <a:pt x="176" y="1065"/>
                  <a:pt x="176" y="1065"/>
                  <a:pt x="171" y="990"/>
                </a:cubicBezTo>
                <a:cubicBezTo>
                  <a:pt x="171" y="990"/>
                  <a:pt x="171" y="990"/>
                  <a:pt x="171" y="949"/>
                </a:cubicBezTo>
                <a:cubicBezTo>
                  <a:pt x="171" y="949"/>
                  <a:pt x="171" y="949"/>
                  <a:pt x="130" y="934"/>
                </a:cubicBezTo>
                <a:cubicBezTo>
                  <a:pt x="130" y="934"/>
                  <a:pt x="130" y="934"/>
                  <a:pt x="60" y="904"/>
                </a:cubicBezTo>
                <a:cubicBezTo>
                  <a:pt x="60" y="904"/>
                  <a:pt x="60" y="904"/>
                  <a:pt x="80" y="828"/>
                </a:cubicBezTo>
                <a:cubicBezTo>
                  <a:pt x="80" y="828"/>
                  <a:pt x="80" y="828"/>
                  <a:pt x="90" y="793"/>
                </a:cubicBezTo>
                <a:cubicBezTo>
                  <a:pt x="90" y="793"/>
                  <a:pt x="90" y="793"/>
                  <a:pt x="60" y="767"/>
                </a:cubicBezTo>
                <a:cubicBezTo>
                  <a:pt x="60" y="767"/>
                  <a:pt x="60" y="767"/>
                  <a:pt x="0" y="717"/>
                </a:cubicBezTo>
                <a:cubicBezTo>
                  <a:pt x="0" y="717"/>
                  <a:pt x="0" y="717"/>
                  <a:pt x="45" y="651"/>
                </a:cubicBezTo>
                <a:cubicBezTo>
                  <a:pt x="45" y="651"/>
                  <a:pt x="45" y="651"/>
                  <a:pt x="65" y="621"/>
                </a:cubicBezTo>
                <a:cubicBezTo>
                  <a:pt x="65" y="621"/>
                  <a:pt x="65" y="621"/>
                  <a:pt x="45" y="586"/>
                </a:cubicBezTo>
                <a:cubicBezTo>
                  <a:pt x="45" y="586"/>
                  <a:pt x="45" y="586"/>
                  <a:pt x="5" y="520"/>
                </a:cubicBezTo>
                <a:cubicBezTo>
                  <a:pt x="5" y="520"/>
                  <a:pt x="5" y="520"/>
                  <a:pt x="65" y="475"/>
                </a:cubicBezTo>
                <a:cubicBezTo>
                  <a:pt x="65" y="475"/>
                  <a:pt x="65" y="475"/>
                  <a:pt x="95" y="444"/>
                </a:cubicBezTo>
                <a:cubicBezTo>
                  <a:pt x="95" y="444"/>
                  <a:pt x="95" y="444"/>
                  <a:pt x="85" y="409"/>
                </a:cubicBezTo>
                <a:cubicBezTo>
                  <a:pt x="85" y="409"/>
                  <a:pt x="85" y="409"/>
                  <a:pt x="65" y="333"/>
                </a:cubicBezTo>
                <a:cubicBezTo>
                  <a:pt x="65" y="333"/>
                  <a:pt x="65" y="333"/>
                  <a:pt x="135" y="308"/>
                </a:cubicBezTo>
                <a:cubicBezTo>
                  <a:pt x="135" y="308"/>
                  <a:pt x="135" y="308"/>
                  <a:pt x="176" y="293"/>
                </a:cubicBezTo>
                <a:cubicBezTo>
                  <a:pt x="176" y="293"/>
                  <a:pt x="176" y="293"/>
                  <a:pt x="176" y="252"/>
                </a:cubicBezTo>
                <a:cubicBezTo>
                  <a:pt x="176" y="252"/>
                  <a:pt x="176" y="252"/>
                  <a:pt x="181" y="177"/>
                </a:cubicBezTo>
                <a:cubicBezTo>
                  <a:pt x="181" y="177"/>
                  <a:pt x="181" y="177"/>
                  <a:pt x="256" y="172"/>
                </a:cubicBezTo>
                <a:cubicBezTo>
                  <a:pt x="256" y="172"/>
                  <a:pt x="256" y="172"/>
                  <a:pt x="296" y="172"/>
                </a:cubicBezTo>
                <a:cubicBezTo>
                  <a:pt x="296" y="172"/>
                  <a:pt x="296" y="172"/>
                  <a:pt x="311" y="131"/>
                </a:cubicBezTo>
                <a:cubicBezTo>
                  <a:pt x="311" y="131"/>
                  <a:pt x="311" y="131"/>
                  <a:pt x="341" y="61"/>
                </a:cubicBezTo>
                <a:cubicBezTo>
                  <a:pt x="341" y="61"/>
                  <a:pt x="341" y="61"/>
                  <a:pt x="412" y="81"/>
                </a:cubicBezTo>
                <a:cubicBezTo>
                  <a:pt x="412" y="81"/>
                  <a:pt x="412" y="81"/>
                  <a:pt x="452" y="91"/>
                </a:cubicBezTo>
                <a:cubicBezTo>
                  <a:pt x="452" y="91"/>
                  <a:pt x="452" y="91"/>
                  <a:pt x="477" y="61"/>
                </a:cubicBezTo>
                <a:cubicBezTo>
                  <a:pt x="477" y="61"/>
                  <a:pt x="477" y="61"/>
                  <a:pt x="527" y="0"/>
                </a:cubicBezTo>
                <a:cubicBezTo>
                  <a:pt x="527" y="0"/>
                  <a:pt x="527" y="0"/>
                  <a:pt x="588" y="45"/>
                </a:cubicBezTo>
                <a:cubicBezTo>
                  <a:pt x="588" y="45"/>
                  <a:pt x="588" y="45"/>
                  <a:pt x="623" y="66"/>
                </a:cubicBezTo>
                <a:cubicBezTo>
                  <a:pt x="623" y="66"/>
                  <a:pt x="623" y="66"/>
                  <a:pt x="658" y="45"/>
                </a:cubicBezTo>
                <a:cubicBezTo>
                  <a:pt x="658" y="45"/>
                  <a:pt x="658" y="45"/>
                  <a:pt x="718" y="0"/>
                </a:cubicBezTo>
                <a:cubicBezTo>
                  <a:pt x="718" y="0"/>
                  <a:pt x="718" y="0"/>
                  <a:pt x="769" y="61"/>
                </a:cubicBezTo>
                <a:cubicBezTo>
                  <a:pt x="769" y="61"/>
                  <a:pt x="769" y="61"/>
                  <a:pt x="794" y="91"/>
                </a:cubicBezTo>
                <a:cubicBezTo>
                  <a:pt x="794" y="91"/>
                  <a:pt x="794" y="91"/>
                  <a:pt x="834" y="81"/>
                </a:cubicBezTo>
                <a:cubicBezTo>
                  <a:pt x="834" y="81"/>
                  <a:pt x="834" y="81"/>
                  <a:pt x="904" y="66"/>
                </a:cubicBezTo>
                <a:cubicBezTo>
                  <a:pt x="904" y="66"/>
                  <a:pt x="904" y="66"/>
                  <a:pt x="934" y="136"/>
                </a:cubicBezTo>
                <a:cubicBezTo>
                  <a:pt x="934" y="136"/>
                  <a:pt x="934" y="136"/>
                  <a:pt x="945" y="172"/>
                </a:cubicBezTo>
                <a:cubicBezTo>
                  <a:pt x="945" y="172"/>
                  <a:pt x="945" y="172"/>
                  <a:pt x="990" y="177"/>
                </a:cubicBezTo>
                <a:cubicBezTo>
                  <a:pt x="990" y="177"/>
                  <a:pt x="990" y="177"/>
                  <a:pt x="1065" y="182"/>
                </a:cubicBezTo>
                <a:cubicBezTo>
                  <a:pt x="1065" y="182"/>
                  <a:pt x="1065" y="182"/>
                  <a:pt x="1065" y="258"/>
                </a:cubicBezTo>
                <a:cubicBezTo>
                  <a:pt x="1065" y="258"/>
                  <a:pt x="1065" y="258"/>
                  <a:pt x="1070" y="298"/>
                </a:cubicBezTo>
                <a:cubicBezTo>
                  <a:pt x="1070" y="298"/>
                  <a:pt x="1070" y="298"/>
                  <a:pt x="1105" y="313"/>
                </a:cubicBezTo>
                <a:cubicBezTo>
                  <a:pt x="1105" y="313"/>
                  <a:pt x="1105" y="313"/>
                  <a:pt x="1176" y="338"/>
                </a:cubicBezTo>
                <a:cubicBezTo>
                  <a:pt x="1176" y="338"/>
                  <a:pt x="1176" y="338"/>
                  <a:pt x="1156" y="414"/>
                </a:cubicBezTo>
                <a:cubicBezTo>
                  <a:pt x="1156" y="414"/>
                  <a:pt x="1156" y="414"/>
                  <a:pt x="1146" y="454"/>
                </a:cubicBezTo>
                <a:cubicBezTo>
                  <a:pt x="1146" y="454"/>
                  <a:pt x="1146" y="454"/>
                  <a:pt x="1176" y="480"/>
                </a:cubicBezTo>
                <a:cubicBezTo>
                  <a:pt x="1176" y="480"/>
                  <a:pt x="1176" y="480"/>
                  <a:pt x="1236" y="530"/>
                </a:cubicBezTo>
                <a:cubicBezTo>
                  <a:pt x="1236" y="530"/>
                  <a:pt x="1236" y="530"/>
                  <a:pt x="1196" y="591"/>
                </a:cubicBezTo>
                <a:cubicBezTo>
                  <a:pt x="1196" y="591"/>
                  <a:pt x="1196" y="591"/>
                  <a:pt x="1171" y="626"/>
                </a:cubicBezTo>
                <a:close/>
                <a:moveTo>
                  <a:pt x="613" y="1055"/>
                </a:moveTo>
                <a:cubicBezTo>
                  <a:pt x="849" y="1055"/>
                  <a:pt x="1040" y="858"/>
                  <a:pt x="1040" y="621"/>
                </a:cubicBezTo>
                <a:cubicBezTo>
                  <a:pt x="1040" y="379"/>
                  <a:pt x="849" y="182"/>
                  <a:pt x="613" y="182"/>
                </a:cubicBezTo>
                <a:cubicBezTo>
                  <a:pt x="372" y="182"/>
                  <a:pt x="181" y="379"/>
                  <a:pt x="181" y="621"/>
                </a:cubicBezTo>
                <a:cubicBezTo>
                  <a:pt x="181" y="858"/>
                  <a:pt x="372" y="1055"/>
                  <a:pt x="613" y="1055"/>
                </a:cubicBezTo>
                <a:close/>
                <a:moveTo>
                  <a:pt x="241" y="621"/>
                </a:moveTo>
                <a:cubicBezTo>
                  <a:pt x="241" y="823"/>
                  <a:pt x="407" y="990"/>
                  <a:pt x="613" y="990"/>
                </a:cubicBezTo>
                <a:cubicBezTo>
                  <a:pt x="814" y="990"/>
                  <a:pt x="980" y="823"/>
                  <a:pt x="980" y="621"/>
                </a:cubicBezTo>
                <a:cubicBezTo>
                  <a:pt x="980" y="414"/>
                  <a:pt x="814" y="247"/>
                  <a:pt x="613" y="247"/>
                </a:cubicBezTo>
                <a:cubicBezTo>
                  <a:pt x="407" y="247"/>
                  <a:pt x="241" y="414"/>
                  <a:pt x="241" y="621"/>
                </a:cubicBezTo>
                <a:close/>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58" name="Rectangle 57">
            <a:extLst>
              <a:ext uri="{FF2B5EF4-FFF2-40B4-BE49-F238E27FC236}">
                <a16:creationId xmlns:a16="http://schemas.microsoft.com/office/drawing/2014/main" id="{32326E5E-C03A-413F-A73F-FA142F6EFE60}"/>
              </a:ext>
            </a:extLst>
          </p:cNvPr>
          <p:cNvSpPr/>
          <p:nvPr/>
        </p:nvSpPr>
        <p:spPr>
          <a:xfrm>
            <a:off x="20676650"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Silos </a:t>
            </a:r>
            <a:br>
              <a:rPr lang="en-US" sz="2800" dirty="0">
                <a:solidFill>
                  <a:schemeClr val="tx1"/>
                </a:solidFill>
                <a:ea typeface="Amazon Ember" panose="020B0603020204020204" pitchFamily="34" charset="0"/>
                <a:cs typeface="Amazon Ember" panose="020B0603020204020204" pitchFamily="34" charset="0"/>
              </a:rPr>
            </a:br>
            <a:r>
              <a:rPr lang="en-US" sz="2800" dirty="0">
                <a:solidFill>
                  <a:schemeClr val="tx1"/>
                </a:solidFill>
                <a:ea typeface="Amazon Ember" panose="020B0603020204020204" pitchFamily="34" charset="0"/>
                <a:cs typeface="Amazon Ember" panose="020B0603020204020204" pitchFamily="34" charset="0"/>
              </a:rPr>
              <a:t>project to product</a:t>
            </a:r>
          </a:p>
        </p:txBody>
      </p:sp>
      <p:grpSp>
        <p:nvGrpSpPr>
          <p:cNvPr id="59" name="Group 58">
            <a:extLst>
              <a:ext uri="{FF2B5EF4-FFF2-40B4-BE49-F238E27FC236}">
                <a16:creationId xmlns:a16="http://schemas.microsoft.com/office/drawing/2014/main" id="{B57817CB-D980-46ED-90A6-B48236098158}"/>
              </a:ext>
            </a:extLst>
          </p:cNvPr>
          <p:cNvGrpSpPr/>
          <p:nvPr/>
        </p:nvGrpSpPr>
        <p:grpSpPr>
          <a:xfrm>
            <a:off x="21458034" y="4789789"/>
            <a:ext cx="1350061" cy="1245426"/>
            <a:chOff x="4221704" y="1791782"/>
            <a:chExt cx="700593" cy="646294"/>
          </a:xfrm>
        </p:grpSpPr>
        <p:sp>
          <p:nvSpPr>
            <p:cNvPr id="60" name="Freeform 25">
              <a:extLst>
                <a:ext uri="{FF2B5EF4-FFF2-40B4-BE49-F238E27FC236}">
                  <a16:creationId xmlns:a16="http://schemas.microsoft.com/office/drawing/2014/main" id="{54DDCDB3-F375-46DC-945F-F54FF90727E7}"/>
                </a:ext>
              </a:extLst>
            </p:cNvPr>
            <p:cNvSpPr>
              <a:spLocks/>
            </p:cNvSpPr>
            <p:nvPr/>
          </p:nvSpPr>
          <p:spPr bwMode="auto">
            <a:xfrm>
              <a:off x="4346088" y="2191249"/>
              <a:ext cx="450441" cy="246827"/>
            </a:xfrm>
            <a:custGeom>
              <a:avLst/>
              <a:gdLst>
                <a:gd name="T0" fmla="*/ 0 w 1626"/>
                <a:gd name="T1" fmla="*/ 38 h 891"/>
                <a:gd name="T2" fmla="*/ 0 w 1626"/>
                <a:gd name="T3" fmla="*/ 351 h 891"/>
                <a:gd name="T4" fmla="*/ 810 w 1626"/>
                <a:gd name="T5" fmla="*/ 891 h 891"/>
                <a:gd name="T6" fmla="*/ 1626 w 1626"/>
                <a:gd name="T7" fmla="*/ 351 h 891"/>
                <a:gd name="T8" fmla="*/ 1626 w 1626"/>
                <a:gd name="T9" fmla="*/ 0 h 891"/>
              </a:gdLst>
              <a:ahLst/>
              <a:cxnLst>
                <a:cxn ang="0">
                  <a:pos x="T0" y="T1"/>
                </a:cxn>
                <a:cxn ang="0">
                  <a:pos x="T2" y="T3"/>
                </a:cxn>
                <a:cxn ang="0">
                  <a:pos x="T4" y="T5"/>
                </a:cxn>
                <a:cxn ang="0">
                  <a:pos x="T6" y="T7"/>
                </a:cxn>
                <a:cxn ang="0">
                  <a:pos x="T8" y="T9"/>
                </a:cxn>
              </a:cxnLst>
              <a:rect l="0" t="0" r="r" b="b"/>
              <a:pathLst>
                <a:path w="1626" h="891">
                  <a:moveTo>
                    <a:pt x="0" y="38"/>
                  </a:moveTo>
                  <a:lnTo>
                    <a:pt x="0" y="351"/>
                  </a:lnTo>
                  <a:lnTo>
                    <a:pt x="810" y="891"/>
                  </a:lnTo>
                  <a:lnTo>
                    <a:pt x="1626" y="351"/>
                  </a:lnTo>
                  <a:lnTo>
                    <a:pt x="1626" y="0"/>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61" name="Line 26">
              <a:extLst>
                <a:ext uri="{FF2B5EF4-FFF2-40B4-BE49-F238E27FC236}">
                  <a16:creationId xmlns:a16="http://schemas.microsoft.com/office/drawing/2014/main" id="{1F3E9B1D-4A71-4ACC-89CB-924A0B81DE4F}"/>
                </a:ext>
              </a:extLst>
            </p:cNvPr>
            <p:cNvSpPr>
              <a:spLocks noChangeShapeType="1"/>
            </p:cNvSpPr>
            <p:nvPr/>
          </p:nvSpPr>
          <p:spPr bwMode="auto">
            <a:xfrm flipH="1" flipV="1">
              <a:off x="4568815" y="2176289"/>
              <a:ext cx="1662" cy="261787"/>
            </a:xfrm>
            <a:prstGeom prst="lin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62" name="Freeform 34">
              <a:extLst>
                <a:ext uri="{FF2B5EF4-FFF2-40B4-BE49-F238E27FC236}">
                  <a16:creationId xmlns:a16="http://schemas.microsoft.com/office/drawing/2014/main" id="{1BB48EEE-54DD-4F23-9FA4-D91C53858AAC}"/>
                </a:ext>
              </a:extLst>
            </p:cNvPr>
            <p:cNvSpPr>
              <a:spLocks/>
            </p:cNvSpPr>
            <p:nvPr/>
          </p:nvSpPr>
          <p:spPr bwMode="auto">
            <a:xfrm>
              <a:off x="4221704" y="1791782"/>
              <a:ext cx="700593" cy="466784"/>
            </a:xfrm>
            <a:custGeom>
              <a:avLst/>
              <a:gdLst>
                <a:gd name="T0" fmla="*/ 1708 w 2529"/>
                <a:gd name="T1" fmla="*/ 0 h 1685"/>
                <a:gd name="T2" fmla="*/ 0 w 2529"/>
                <a:gd name="T3" fmla="*/ 1134 h 1685"/>
                <a:gd name="T4" fmla="*/ 805 w 2529"/>
                <a:gd name="T5" fmla="*/ 1685 h 1685"/>
                <a:gd name="T6" fmla="*/ 1253 w 2529"/>
                <a:gd name="T7" fmla="*/ 1388 h 1685"/>
                <a:gd name="T8" fmla="*/ 2529 w 2529"/>
                <a:gd name="T9" fmla="*/ 540 h 1685"/>
                <a:gd name="T10" fmla="*/ 1708 w 2529"/>
                <a:gd name="T11" fmla="*/ 0 h 1685"/>
              </a:gdLst>
              <a:ahLst/>
              <a:cxnLst>
                <a:cxn ang="0">
                  <a:pos x="T0" y="T1"/>
                </a:cxn>
                <a:cxn ang="0">
                  <a:pos x="T2" y="T3"/>
                </a:cxn>
                <a:cxn ang="0">
                  <a:pos x="T4" y="T5"/>
                </a:cxn>
                <a:cxn ang="0">
                  <a:pos x="T6" y="T7"/>
                </a:cxn>
                <a:cxn ang="0">
                  <a:pos x="T8" y="T9"/>
                </a:cxn>
                <a:cxn ang="0">
                  <a:pos x="T10" y="T11"/>
                </a:cxn>
              </a:cxnLst>
              <a:rect l="0" t="0" r="r" b="b"/>
              <a:pathLst>
                <a:path w="2529" h="1685">
                  <a:moveTo>
                    <a:pt x="1708" y="0"/>
                  </a:moveTo>
                  <a:lnTo>
                    <a:pt x="0" y="1134"/>
                  </a:lnTo>
                  <a:lnTo>
                    <a:pt x="805" y="1685"/>
                  </a:lnTo>
                  <a:lnTo>
                    <a:pt x="1253" y="1388"/>
                  </a:lnTo>
                  <a:lnTo>
                    <a:pt x="2529" y="540"/>
                  </a:lnTo>
                  <a:lnTo>
                    <a:pt x="1708" y="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63" name="Freeform 35">
              <a:extLst>
                <a:ext uri="{FF2B5EF4-FFF2-40B4-BE49-F238E27FC236}">
                  <a16:creationId xmlns:a16="http://schemas.microsoft.com/office/drawing/2014/main" id="{1D2C3241-76FF-4D50-90CF-F7D93F79949C}"/>
                </a:ext>
              </a:extLst>
            </p:cNvPr>
            <p:cNvSpPr>
              <a:spLocks/>
            </p:cNvSpPr>
            <p:nvPr/>
          </p:nvSpPr>
          <p:spPr bwMode="auto">
            <a:xfrm>
              <a:off x="4221704" y="1791782"/>
              <a:ext cx="700593" cy="466784"/>
            </a:xfrm>
            <a:custGeom>
              <a:avLst/>
              <a:gdLst>
                <a:gd name="T0" fmla="*/ 0 w 2529"/>
                <a:gd name="T1" fmla="*/ 551 h 1685"/>
                <a:gd name="T2" fmla="*/ 1692 w 2529"/>
                <a:gd name="T3" fmla="*/ 1685 h 1685"/>
                <a:gd name="T4" fmla="*/ 2529 w 2529"/>
                <a:gd name="T5" fmla="*/ 1151 h 1685"/>
                <a:gd name="T6" fmla="*/ 811 w 2529"/>
                <a:gd name="T7" fmla="*/ 0 h 1685"/>
                <a:gd name="T8" fmla="*/ 0 w 2529"/>
                <a:gd name="T9" fmla="*/ 551 h 1685"/>
              </a:gdLst>
              <a:ahLst/>
              <a:cxnLst>
                <a:cxn ang="0">
                  <a:pos x="T0" y="T1"/>
                </a:cxn>
                <a:cxn ang="0">
                  <a:pos x="T2" y="T3"/>
                </a:cxn>
                <a:cxn ang="0">
                  <a:pos x="T4" y="T5"/>
                </a:cxn>
                <a:cxn ang="0">
                  <a:pos x="T6" y="T7"/>
                </a:cxn>
                <a:cxn ang="0">
                  <a:pos x="T8" y="T9"/>
                </a:cxn>
              </a:cxnLst>
              <a:rect l="0" t="0" r="r" b="b"/>
              <a:pathLst>
                <a:path w="2529" h="1685">
                  <a:moveTo>
                    <a:pt x="0" y="551"/>
                  </a:moveTo>
                  <a:lnTo>
                    <a:pt x="1692" y="1685"/>
                  </a:lnTo>
                  <a:lnTo>
                    <a:pt x="2529" y="1151"/>
                  </a:lnTo>
                  <a:lnTo>
                    <a:pt x="811" y="0"/>
                  </a:lnTo>
                  <a:lnTo>
                    <a:pt x="0" y="55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64" name="Rectangle 63">
            <a:extLst>
              <a:ext uri="{FF2B5EF4-FFF2-40B4-BE49-F238E27FC236}">
                <a16:creationId xmlns:a16="http://schemas.microsoft.com/office/drawing/2014/main" id="{7E490B37-7CDF-4FD6-93C5-6822D5CB5D46}"/>
              </a:ext>
            </a:extLst>
          </p:cNvPr>
          <p:cNvSpPr/>
          <p:nvPr/>
        </p:nvSpPr>
        <p:spPr>
          <a:xfrm>
            <a:off x="24149221" y="5699465"/>
            <a:ext cx="2846792"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r>
              <a:rPr lang="en-US" sz="2800" dirty="0">
                <a:solidFill>
                  <a:schemeClr val="tx1"/>
                </a:solidFill>
                <a:ea typeface="Amazon Ember" panose="020B0603020204020204" pitchFamily="34" charset="0"/>
                <a:cs typeface="Amazon Ember" panose="020B0603020204020204" pitchFamily="34" charset="0"/>
              </a:rPr>
              <a:t>Capex </a:t>
            </a:r>
          </a:p>
          <a:p>
            <a:pPr algn="ctr" defTabSz="731520"/>
            <a:r>
              <a:rPr lang="en-US" sz="2800" dirty="0">
                <a:solidFill>
                  <a:schemeClr val="tx1"/>
                </a:solidFill>
                <a:ea typeface="Amazon Ember" panose="020B0603020204020204" pitchFamily="34" charset="0"/>
                <a:cs typeface="Amazon Ember" panose="020B0603020204020204" pitchFamily="34" charset="0"/>
              </a:rPr>
              <a:t>vs. </a:t>
            </a:r>
            <a:br>
              <a:rPr lang="en-US" sz="2800" dirty="0">
                <a:solidFill>
                  <a:schemeClr val="tx1"/>
                </a:solidFill>
                <a:ea typeface="Amazon Ember" panose="020B0603020204020204" pitchFamily="34" charset="0"/>
                <a:cs typeface="Amazon Ember" panose="020B0603020204020204" pitchFamily="34" charset="0"/>
              </a:rPr>
            </a:br>
            <a:r>
              <a:rPr lang="en-US" sz="2800" dirty="0">
                <a:solidFill>
                  <a:schemeClr val="tx1"/>
                </a:solidFill>
                <a:ea typeface="Amazon Ember" panose="020B0603020204020204" pitchFamily="34" charset="0"/>
                <a:cs typeface="Amazon Ember" panose="020B0603020204020204" pitchFamily="34" charset="0"/>
              </a:rPr>
              <a:t>Opex</a:t>
            </a:r>
          </a:p>
        </p:txBody>
      </p:sp>
      <p:grpSp>
        <p:nvGrpSpPr>
          <p:cNvPr id="65" name="Group 42">
            <a:extLst>
              <a:ext uri="{FF2B5EF4-FFF2-40B4-BE49-F238E27FC236}">
                <a16:creationId xmlns:a16="http://schemas.microsoft.com/office/drawing/2014/main" id="{FA43CC74-8643-469E-A4FE-770D9504F67B}"/>
              </a:ext>
            </a:extLst>
          </p:cNvPr>
          <p:cNvGrpSpPr>
            <a:grpSpLocks noChangeAspect="1"/>
          </p:cNvGrpSpPr>
          <p:nvPr/>
        </p:nvGrpSpPr>
        <p:grpSpPr bwMode="auto">
          <a:xfrm>
            <a:off x="24902920" y="4843895"/>
            <a:ext cx="1688187" cy="1161938"/>
            <a:chOff x="4740" y="1768"/>
            <a:chExt cx="725" cy="499"/>
          </a:xfrm>
          <a:noFill/>
        </p:grpSpPr>
        <p:sp>
          <p:nvSpPr>
            <p:cNvPr id="66" name="Freeform 45">
              <a:extLst>
                <a:ext uri="{FF2B5EF4-FFF2-40B4-BE49-F238E27FC236}">
                  <a16:creationId xmlns:a16="http://schemas.microsoft.com/office/drawing/2014/main" id="{C3593B1A-28B4-4247-AF46-C32C4E4108D6}"/>
                </a:ext>
              </a:extLst>
            </p:cNvPr>
            <p:cNvSpPr>
              <a:spLocks/>
            </p:cNvSpPr>
            <p:nvPr/>
          </p:nvSpPr>
          <p:spPr bwMode="auto">
            <a:xfrm>
              <a:off x="4966" y="1768"/>
              <a:ext cx="499" cy="459"/>
            </a:xfrm>
            <a:custGeom>
              <a:avLst/>
              <a:gdLst>
                <a:gd name="T0" fmla="*/ 339 w 499"/>
                <a:gd name="T1" fmla="*/ 24 h 459"/>
                <a:gd name="T2" fmla="*/ 0 w 499"/>
                <a:gd name="T3" fmla="*/ 459 h 459"/>
                <a:gd name="T4" fmla="*/ 499 w 499"/>
                <a:gd name="T5" fmla="*/ 249 h 459"/>
                <a:gd name="T6" fmla="*/ 394 w 499"/>
                <a:gd name="T7" fmla="*/ 0 h 459"/>
                <a:gd name="T8" fmla="*/ 339 w 499"/>
                <a:gd name="T9" fmla="*/ 24 h 459"/>
              </a:gdLst>
              <a:ahLst/>
              <a:cxnLst>
                <a:cxn ang="0">
                  <a:pos x="T0" y="T1"/>
                </a:cxn>
                <a:cxn ang="0">
                  <a:pos x="T2" y="T3"/>
                </a:cxn>
                <a:cxn ang="0">
                  <a:pos x="T4" y="T5"/>
                </a:cxn>
                <a:cxn ang="0">
                  <a:pos x="T6" y="T7"/>
                </a:cxn>
                <a:cxn ang="0">
                  <a:pos x="T8" y="T9"/>
                </a:cxn>
              </a:cxnLst>
              <a:rect l="0" t="0" r="r" b="b"/>
              <a:pathLst>
                <a:path w="499" h="459">
                  <a:moveTo>
                    <a:pt x="339" y="24"/>
                  </a:moveTo>
                  <a:lnTo>
                    <a:pt x="0" y="459"/>
                  </a:lnTo>
                  <a:lnTo>
                    <a:pt x="499" y="249"/>
                  </a:lnTo>
                  <a:lnTo>
                    <a:pt x="394" y="0"/>
                  </a:lnTo>
                  <a:lnTo>
                    <a:pt x="339" y="24"/>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67" name="Freeform 46">
              <a:extLst>
                <a:ext uri="{FF2B5EF4-FFF2-40B4-BE49-F238E27FC236}">
                  <a16:creationId xmlns:a16="http://schemas.microsoft.com/office/drawing/2014/main" id="{A59E17C1-F880-47F3-8266-790E762C7FB1}"/>
                </a:ext>
              </a:extLst>
            </p:cNvPr>
            <p:cNvSpPr>
              <a:spLocks/>
            </p:cNvSpPr>
            <p:nvPr/>
          </p:nvSpPr>
          <p:spPr bwMode="auto">
            <a:xfrm>
              <a:off x="5305" y="1768"/>
              <a:ext cx="78" cy="68"/>
            </a:xfrm>
            <a:custGeom>
              <a:avLst/>
              <a:gdLst>
                <a:gd name="T0" fmla="*/ 0 w 37"/>
                <a:gd name="T1" fmla="*/ 11 h 32"/>
                <a:gd name="T2" fmla="*/ 15 w 37"/>
                <a:gd name="T3" fmla="*/ 29 h 32"/>
                <a:gd name="T4" fmla="*/ 37 w 37"/>
                <a:gd name="T5" fmla="*/ 26 h 32"/>
                <a:gd name="T6" fmla="*/ 26 w 37"/>
                <a:gd name="T7" fmla="*/ 0 h 32"/>
                <a:gd name="T8" fmla="*/ 0 w 37"/>
                <a:gd name="T9" fmla="*/ 11 h 32"/>
              </a:gdLst>
              <a:ahLst/>
              <a:cxnLst>
                <a:cxn ang="0">
                  <a:pos x="T0" y="T1"/>
                </a:cxn>
                <a:cxn ang="0">
                  <a:pos x="T2" y="T3"/>
                </a:cxn>
                <a:cxn ang="0">
                  <a:pos x="T4" y="T5"/>
                </a:cxn>
                <a:cxn ang="0">
                  <a:pos x="T6" y="T7"/>
                </a:cxn>
                <a:cxn ang="0">
                  <a:pos x="T8" y="T9"/>
                </a:cxn>
              </a:cxnLst>
              <a:rect l="0" t="0" r="r" b="b"/>
              <a:pathLst>
                <a:path w="37" h="32">
                  <a:moveTo>
                    <a:pt x="0" y="11"/>
                  </a:moveTo>
                  <a:cubicBezTo>
                    <a:pt x="2" y="18"/>
                    <a:pt x="7" y="26"/>
                    <a:pt x="15" y="29"/>
                  </a:cubicBezTo>
                  <a:cubicBezTo>
                    <a:pt x="22" y="32"/>
                    <a:pt x="31" y="31"/>
                    <a:pt x="37" y="26"/>
                  </a:cubicBezTo>
                  <a:cubicBezTo>
                    <a:pt x="26" y="0"/>
                    <a:pt x="26" y="0"/>
                    <a:pt x="26" y="0"/>
                  </a:cubicBezTo>
                  <a:lnTo>
                    <a:pt x="0" y="11"/>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68" name="Freeform 47">
              <a:extLst>
                <a:ext uri="{FF2B5EF4-FFF2-40B4-BE49-F238E27FC236}">
                  <a16:creationId xmlns:a16="http://schemas.microsoft.com/office/drawing/2014/main" id="{0F07EB75-C0C5-497C-BBC8-7980B233738F}"/>
                </a:ext>
              </a:extLst>
            </p:cNvPr>
            <p:cNvSpPr>
              <a:spLocks/>
            </p:cNvSpPr>
            <p:nvPr/>
          </p:nvSpPr>
          <p:spPr bwMode="auto">
            <a:xfrm>
              <a:off x="5398" y="1962"/>
              <a:ext cx="67" cy="78"/>
            </a:xfrm>
            <a:custGeom>
              <a:avLst/>
              <a:gdLst>
                <a:gd name="T0" fmla="*/ 6 w 32"/>
                <a:gd name="T1" fmla="*/ 37 h 37"/>
                <a:gd name="T2" fmla="*/ 3 w 32"/>
                <a:gd name="T3" fmla="*/ 14 h 37"/>
                <a:gd name="T4" fmla="*/ 21 w 32"/>
                <a:gd name="T5" fmla="*/ 0 h 37"/>
                <a:gd name="T6" fmla="*/ 32 w 32"/>
                <a:gd name="T7" fmla="*/ 26 h 37"/>
                <a:gd name="T8" fmla="*/ 6 w 32"/>
                <a:gd name="T9" fmla="*/ 37 h 37"/>
              </a:gdLst>
              <a:ahLst/>
              <a:cxnLst>
                <a:cxn ang="0">
                  <a:pos x="T0" y="T1"/>
                </a:cxn>
                <a:cxn ang="0">
                  <a:pos x="T2" y="T3"/>
                </a:cxn>
                <a:cxn ang="0">
                  <a:pos x="T4" y="T5"/>
                </a:cxn>
                <a:cxn ang="0">
                  <a:pos x="T6" y="T7"/>
                </a:cxn>
                <a:cxn ang="0">
                  <a:pos x="T8" y="T9"/>
                </a:cxn>
              </a:cxnLst>
              <a:rect l="0" t="0" r="r" b="b"/>
              <a:pathLst>
                <a:path w="32" h="37">
                  <a:moveTo>
                    <a:pt x="6" y="37"/>
                  </a:moveTo>
                  <a:cubicBezTo>
                    <a:pt x="2" y="31"/>
                    <a:pt x="0" y="21"/>
                    <a:pt x="3" y="14"/>
                  </a:cubicBezTo>
                  <a:cubicBezTo>
                    <a:pt x="6" y="6"/>
                    <a:pt x="13" y="1"/>
                    <a:pt x="21" y="0"/>
                  </a:cubicBezTo>
                  <a:cubicBezTo>
                    <a:pt x="32" y="26"/>
                    <a:pt x="32" y="26"/>
                    <a:pt x="32" y="26"/>
                  </a:cubicBezTo>
                  <a:lnTo>
                    <a:pt x="6" y="3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69" name="Freeform 48">
              <a:extLst>
                <a:ext uri="{FF2B5EF4-FFF2-40B4-BE49-F238E27FC236}">
                  <a16:creationId xmlns:a16="http://schemas.microsoft.com/office/drawing/2014/main" id="{62A25FFD-5D38-4A09-99BA-3FBFFD2EFB77}"/>
                </a:ext>
              </a:extLst>
            </p:cNvPr>
            <p:cNvSpPr>
              <a:spLocks/>
            </p:cNvSpPr>
            <p:nvPr/>
          </p:nvSpPr>
          <p:spPr bwMode="auto">
            <a:xfrm>
              <a:off x="5083" y="1941"/>
              <a:ext cx="151" cy="162"/>
            </a:xfrm>
            <a:custGeom>
              <a:avLst/>
              <a:gdLst>
                <a:gd name="T0" fmla="*/ 0 w 72"/>
                <a:gd name="T1" fmla="*/ 65 h 77"/>
                <a:gd name="T2" fmla="*/ 41 w 72"/>
                <a:gd name="T3" fmla="*/ 71 h 77"/>
                <a:gd name="T4" fmla="*/ 63 w 72"/>
                <a:gd name="T5" fmla="*/ 17 h 77"/>
                <a:gd name="T6" fmla="*/ 50 w 72"/>
                <a:gd name="T7" fmla="*/ 0 h 77"/>
                <a:gd name="T8" fmla="*/ 0 w 72"/>
                <a:gd name="T9" fmla="*/ 65 h 77"/>
              </a:gdLst>
              <a:ahLst/>
              <a:cxnLst>
                <a:cxn ang="0">
                  <a:pos x="T0" y="T1"/>
                </a:cxn>
                <a:cxn ang="0">
                  <a:pos x="T2" y="T3"/>
                </a:cxn>
                <a:cxn ang="0">
                  <a:pos x="T4" y="T5"/>
                </a:cxn>
                <a:cxn ang="0">
                  <a:pos x="T6" y="T7"/>
                </a:cxn>
                <a:cxn ang="0">
                  <a:pos x="T8" y="T9"/>
                </a:cxn>
              </a:cxnLst>
              <a:rect l="0" t="0" r="r" b="b"/>
              <a:pathLst>
                <a:path w="72" h="77">
                  <a:moveTo>
                    <a:pt x="0" y="65"/>
                  </a:moveTo>
                  <a:cubicBezTo>
                    <a:pt x="11" y="74"/>
                    <a:pt x="27" y="77"/>
                    <a:pt x="41" y="71"/>
                  </a:cubicBezTo>
                  <a:cubicBezTo>
                    <a:pt x="62" y="62"/>
                    <a:pt x="72" y="38"/>
                    <a:pt x="63" y="17"/>
                  </a:cubicBezTo>
                  <a:cubicBezTo>
                    <a:pt x="60" y="10"/>
                    <a:pt x="56" y="4"/>
                    <a:pt x="50" y="0"/>
                  </a:cubicBezTo>
                  <a:lnTo>
                    <a:pt x="0" y="65"/>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0" name="Freeform 49">
              <a:extLst>
                <a:ext uri="{FF2B5EF4-FFF2-40B4-BE49-F238E27FC236}">
                  <a16:creationId xmlns:a16="http://schemas.microsoft.com/office/drawing/2014/main" id="{5F535D87-762E-453A-840C-6DD8E7D34693}"/>
                </a:ext>
              </a:extLst>
            </p:cNvPr>
            <p:cNvSpPr>
              <a:spLocks/>
            </p:cNvSpPr>
            <p:nvPr/>
          </p:nvSpPr>
          <p:spPr bwMode="auto">
            <a:xfrm>
              <a:off x="4740" y="1785"/>
              <a:ext cx="484" cy="482"/>
            </a:xfrm>
            <a:custGeom>
              <a:avLst/>
              <a:gdLst>
                <a:gd name="T0" fmla="*/ 174 w 484"/>
                <a:gd name="T1" fmla="*/ 457 h 482"/>
                <a:gd name="T2" fmla="*/ 484 w 484"/>
                <a:gd name="T3" fmla="*/ 0 h 482"/>
                <a:gd name="T4" fmla="*/ 0 w 484"/>
                <a:gd name="T5" fmla="*/ 242 h 482"/>
                <a:gd name="T6" fmla="*/ 119 w 484"/>
                <a:gd name="T7" fmla="*/ 482 h 482"/>
                <a:gd name="T8" fmla="*/ 174 w 484"/>
                <a:gd name="T9" fmla="*/ 457 h 482"/>
              </a:gdLst>
              <a:ahLst/>
              <a:cxnLst>
                <a:cxn ang="0">
                  <a:pos x="T0" y="T1"/>
                </a:cxn>
                <a:cxn ang="0">
                  <a:pos x="T2" y="T3"/>
                </a:cxn>
                <a:cxn ang="0">
                  <a:pos x="T4" y="T5"/>
                </a:cxn>
                <a:cxn ang="0">
                  <a:pos x="T6" y="T7"/>
                </a:cxn>
                <a:cxn ang="0">
                  <a:pos x="T8" y="T9"/>
                </a:cxn>
              </a:cxnLst>
              <a:rect l="0" t="0" r="r" b="b"/>
              <a:pathLst>
                <a:path w="484" h="482">
                  <a:moveTo>
                    <a:pt x="174" y="457"/>
                  </a:moveTo>
                  <a:lnTo>
                    <a:pt x="484" y="0"/>
                  </a:lnTo>
                  <a:lnTo>
                    <a:pt x="0" y="242"/>
                  </a:lnTo>
                  <a:lnTo>
                    <a:pt x="119" y="482"/>
                  </a:lnTo>
                  <a:lnTo>
                    <a:pt x="174" y="457"/>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1" name="Freeform 50">
              <a:extLst>
                <a:ext uri="{FF2B5EF4-FFF2-40B4-BE49-F238E27FC236}">
                  <a16:creationId xmlns:a16="http://schemas.microsoft.com/office/drawing/2014/main" id="{DF898878-5C8A-402D-ACB6-F839CE165D07}"/>
                </a:ext>
              </a:extLst>
            </p:cNvPr>
            <p:cNvSpPr>
              <a:spLocks/>
            </p:cNvSpPr>
            <p:nvPr/>
          </p:nvSpPr>
          <p:spPr bwMode="auto">
            <a:xfrm>
              <a:off x="4834" y="2200"/>
              <a:ext cx="78" cy="67"/>
            </a:xfrm>
            <a:custGeom>
              <a:avLst/>
              <a:gdLst>
                <a:gd name="T0" fmla="*/ 37 w 37"/>
                <a:gd name="T1" fmla="*/ 20 h 32"/>
                <a:gd name="T2" fmla="*/ 22 w 37"/>
                <a:gd name="T3" fmla="*/ 3 h 32"/>
                <a:gd name="T4" fmla="*/ 0 w 37"/>
                <a:gd name="T5" fmla="*/ 7 h 32"/>
                <a:gd name="T6" fmla="*/ 12 w 37"/>
                <a:gd name="T7" fmla="*/ 32 h 32"/>
                <a:gd name="T8" fmla="*/ 37 w 37"/>
                <a:gd name="T9" fmla="*/ 20 h 32"/>
              </a:gdLst>
              <a:ahLst/>
              <a:cxnLst>
                <a:cxn ang="0">
                  <a:pos x="T0" y="T1"/>
                </a:cxn>
                <a:cxn ang="0">
                  <a:pos x="T2" y="T3"/>
                </a:cxn>
                <a:cxn ang="0">
                  <a:pos x="T4" y="T5"/>
                </a:cxn>
                <a:cxn ang="0">
                  <a:pos x="T6" y="T7"/>
                </a:cxn>
                <a:cxn ang="0">
                  <a:pos x="T8" y="T9"/>
                </a:cxn>
              </a:cxnLst>
              <a:rect l="0" t="0" r="r" b="b"/>
              <a:pathLst>
                <a:path w="37" h="32">
                  <a:moveTo>
                    <a:pt x="37" y="20"/>
                  </a:moveTo>
                  <a:cubicBezTo>
                    <a:pt x="36" y="13"/>
                    <a:pt x="29" y="5"/>
                    <a:pt x="22" y="3"/>
                  </a:cubicBezTo>
                  <a:cubicBezTo>
                    <a:pt x="14" y="0"/>
                    <a:pt x="6" y="2"/>
                    <a:pt x="0" y="7"/>
                  </a:cubicBezTo>
                  <a:cubicBezTo>
                    <a:pt x="12" y="32"/>
                    <a:pt x="12" y="32"/>
                    <a:pt x="12" y="32"/>
                  </a:cubicBezTo>
                  <a:lnTo>
                    <a:pt x="37" y="2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2" name="Freeform 51">
              <a:extLst>
                <a:ext uri="{FF2B5EF4-FFF2-40B4-BE49-F238E27FC236}">
                  <a16:creationId xmlns:a16="http://schemas.microsoft.com/office/drawing/2014/main" id="{04637628-AFB8-40D0-AE67-63B995D67791}"/>
                </a:ext>
              </a:extLst>
            </p:cNvPr>
            <p:cNvSpPr>
              <a:spLocks/>
            </p:cNvSpPr>
            <p:nvPr/>
          </p:nvSpPr>
          <p:spPr bwMode="auto">
            <a:xfrm>
              <a:off x="4740" y="2000"/>
              <a:ext cx="67" cy="80"/>
            </a:xfrm>
            <a:custGeom>
              <a:avLst/>
              <a:gdLst>
                <a:gd name="T0" fmla="*/ 25 w 32"/>
                <a:gd name="T1" fmla="*/ 0 h 38"/>
                <a:gd name="T2" fmla="*/ 30 w 32"/>
                <a:gd name="T3" fmla="*/ 23 h 38"/>
                <a:gd name="T4" fmla="*/ 13 w 32"/>
                <a:gd name="T5" fmla="*/ 38 h 38"/>
                <a:gd name="T6" fmla="*/ 0 w 32"/>
                <a:gd name="T7" fmla="*/ 13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30" y="6"/>
                    <a:pt x="32" y="15"/>
                    <a:pt x="30" y="23"/>
                  </a:cubicBezTo>
                  <a:cubicBezTo>
                    <a:pt x="27" y="31"/>
                    <a:pt x="20" y="36"/>
                    <a:pt x="13" y="38"/>
                  </a:cubicBezTo>
                  <a:cubicBezTo>
                    <a:pt x="0" y="13"/>
                    <a:pt x="0" y="13"/>
                    <a:pt x="0" y="13"/>
                  </a:cubicBezTo>
                  <a:lnTo>
                    <a:pt x="25" y="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73" name="Freeform 52">
              <a:extLst>
                <a:ext uri="{FF2B5EF4-FFF2-40B4-BE49-F238E27FC236}">
                  <a16:creationId xmlns:a16="http://schemas.microsoft.com/office/drawing/2014/main" id="{CC5368D8-E239-4308-BCFB-BD025E2126A6}"/>
                </a:ext>
              </a:extLst>
            </p:cNvPr>
            <p:cNvSpPr>
              <a:spLocks/>
            </p:cNvSpPr>
            <p:nvPr/>
          </p:nvSpPr>
          <p:spPr bwMode="auto">
            <a:xfrm>
              <a:off x="4970" y="1920"/>
              <a:ext cx="147" cy="164"/>
            </a:xfrm>
            <a:custGeom>
              <a:avLst/>
              <a:gdLst>
                <a:gd name="T0" fmla="*/ 70 w 70"/>
                <a:gd name="T1" fmla="*/ 10 h 78"/>
                <a:gd name="T2" fmla="*/ 28 w 70"/>
                <a:gd name="T3" fmla="*/ 7 h 78"/>
                <a:gd name="T4" fmla="*/ 10 w 70"/>
                <a:gd name="T5" fmla="*/ 62 h 78"/>
                <a:gd name="T6" fmla="*/ 24 w 70"/>
                <a:gd name="T7" fmla="*/ 78 h 78"/>
                <a:gd name="T8" fmla="*/ 70 w 70"/>
                <a:gd name="T9" fmla="*/ 10 h 78"/>
              </a:gdLst>
              <a:ahLst/>
              <a:cxnLst>
                <a:cxn ang="0">
                  <a:pos x="T0" y="T1"/>
                </a:cxn>
                <a:cxn ang="0">
                  <a:pos x="T2" y="T3"/>
                </a:cxn>
                <a:cxn ang="0">
                  <a:pos x="T4" y="T5"/>
                </a:cxn>
                <a:cxn ang="0">
                  <a:pos x="T6" y="T7"/>
                </a:cxn>
                <a:cxn ang="0">
                  <a:pos x="T8" y="T9"/>
                </a:cxn>
              </a:cxnLst>
              <a:rect l="0" t="0" r="r" b="b"/>
              <a:pathLst>
                <a:path w="70" h="78">
                  <a:moveTo>
                    <a:pt x="70" y="10"/>
                  </a:moveTo>
                  <a:cubicBezTo>
                    <a:pt x="58" y="2"/>
                    <a:pt x="42" y="0"/>
                    <a:pt x="28" y="7"/>
                  </a:cubicBezTo>
                  <a:cubicBezTo>
                    <a:pt x="8" y="17"/>
                    <a:pt x="0" y="42"/>
                    <a:pt x="10" y="62"/>
                  </a:cubicBezTo>
                  <a:cubicBezTo>
                    <a:pt x="13" y="69"/>
                    <a:pt x="18" y="74"/>
                    <a:pt x="24" y="78"/>
                  </a:cubicBezTo>
                  <a:lnTo>
                    <a:pt x="70" y="10"/>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74" name="Arrow: Pentagon 73">
            <a:extLst>
              <a:ext uri="{FF2B5EF4-FFF2-40B4-BE49-F238E27FC236}">
                <a16:creationId xmlns:a16="http://schemas.microsoft.com/office/drawing/2014/main" id="{30FD1131-DC62-4C33-A169-484FA457FFA6}"/>
              </a:ext>
            </a:extLst>
          </p:cNvPr>
          <p:cNvSpPr/>
          <p:nvPr/>
        </p:nvSpPr>
        <p:spPr>
          <a:xfrm>
            <a:off x="-2" y="0"/>
            <a:ext cx="15775005" cy="8229600"/>
          </a:xfrm>
          <a:prstGeom prst="homePlate">
            <a:avLst>
              <a:gd name="adj" fmla="val 11560"/>
            </a:avLst>
          </a:prstGeom>
          <a:gradFill>
            <a:gsLst>
              <a:gs pos="1961">
                <a:schemeClr val="accent5"/>
              </a:gs>
              <a:gs pos="100000">
                <a:srgbClr val="FD4D4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grpSp>
        <p:nvGrpSpPr>
          <p:cNvPr id="18" name="Group 17">
            <a:extLst>
              <a:ext uri="{FF2B5EF4-FFF2-40B4-BE49-F238E27FC236}">
                <a16:creationId xmlns:a16="http://schemas.microsoft.com/office/drawing/2014/main" id="{9E610788-1873-467E-89A6-B5CFCF31772B}"/>
              </a:ext>
            </a:extLst>
          </p:cNvPr>
          <p:cNvGrpSpPr/>
          <p:nvPr/>
        </p:nvGrpSpPr>
        <p:grpSpPr>
          <a:xfrm>
            <a:off x="936372" y="611875"/>
            <a:ext cx="1140333" cy="1359112"/>
            <a:chOff x="2897012" y="2317750"/>
            <a:chExt cx="581499" cy="693063"/>
          </a:xfrm>
        </p:grpSpPr>
        <p:sp>
          <p:nvSpPr>
            <p:cNvPr id="19" name="Freeform 11">
              <a:extLst>
                <a:ext uri="{FF2B5EF4-FFF2-40B4-BE49-F238E27FC236}">
                  <a16:creationId xmlns:a16="http://schemas.microsoft.com/office/drawing/2014/main" id="{F1E75F84-93F5-4215-A5C3-B6426A4DB55A}"/>
                </a:ext>
              </a:extLst>
            </p:cNvPr>
            <p:cNvSpPr>
              <a:spLocks/>
            </p:cNvSpPr>
            <p:nvPr/>
          </p:nvSpPr>
          <p:spPr bwMode="auto">
            <a:xfrm>
              <a:off x="2941462" y="2317750"/>
              <a:ext cx="537049" cy="661314"/>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0" name="Oval 19">
              <a:extLst>
                <a:ext uri="{FF2B5EF4-FFF2-40B4-BE49-F238E27FC236}">
                  <a16:creationId xmlns:a16="http://schemas.microsoft.com/office/drawing/2014/main" id="{B223DCE2-F419-4B94-B2DB-95FBF3A617B8}"/>
                </a:ext>
              </a:extLst>
            </p:cNvPr>
            <p:cNvSpPr/>
            <p:nvPr/>
          </p:nvSpPr>
          <p:spPr>
            <a:xfrm>
              <a:off x="3036094" y="2533076"/>
              <a:ext cx="88106" cy="88106"/>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1" name="Rectangle 20">
              <a:extLst>
                <a:ext uri="{FF2B5EF4-FFF2-40B4-BE49-F238E27FC236}">
                  <a16:creationId xmlns:a16="http://schemas.microsoft.com/office/drawing/2014/main" id="{5BE9AD95-795C-4E18-9A26-5A9403A9EBC0}"/>
                </a:ext>
              </a:extLst>
            </p:cNvPr>
            <p:cNvSpPr/>
            <p:nvPr/>
          </p:nvSpPr>
          <p:spPr>
            <a:xfrm>
              <a:off x="3161109" y="2533076"/>
              <a:ext cx="88106" cy="88106"/>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2" name="Isosceles Triangle 21">
              <a:extLst>
                <a:ext uri="{FF2B5EF4-FFF2-40B4-BE49-F238E27FC236}">
                  <a16:creationId xmlns:a16="http://schemas.microsoft.com/office/drawing/2014/main" id="{9DC4941A-978B-49F7-ADC7-6DD878BABE75}"/>
                </a:ext>
              </a:extLst>
            </p:cNvPr>
            <p:cNvSpPr/>
            <p:nvPr/>
          </p:nvSpPr>
          <p:spPr>
            <a:xfrm>
              <a:off x="3286125" y="2533076"/>
              <a:ext cx="88106" cy="88106"/>
            </a:xfrm>
            <a:prstGeom prst="triangl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23" name="Freeform 11">
              <a:extLst>
                <a:ext uri="{FF2B5EF4-FFF2-40B4-BE49-F238E27FC236}">
                  <a16:creationId xmlns:a16="http://schemas.microsoft.com/office/drawing/2014/main" id="{F4416533-7ABE-4DE2-91B1-26322E30CAB6}"/>
                </a:ext>
              </a:extLst>
            </p:cNvPr>
            <p:cNvSpPr>
              <a:spLocks/>
            </p:cNvSpPr>
            <p:nvPr/>
          </p:nvSpPr>
          <p:spPr bwMode="auto">
            <a:xfrm flipH="1">
              <a:off x="2897012" y="2699780"/>
              <a:ext cx="252588" cy="311033"/>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solidFill>
              <a:schemeClr val="accent5"/>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grpSp>
      <p:sp>
        <p:nvSpPr>
          <p:cNvPr id="10" name="Title 8">
            <a:extLst>
              <a:ext uri="{FF2B5EF4-FFF2-40B4-BE49-F238E27FC236}">
                <a16:creationId xmlns:a16="http://schemas.microsoft.com/office/drawing/2014/main" id="{0D5E3576-A49B-C345-905E-6692311BD710}"/>
              </a:ext>
            </a:extLst>
          </p:cNvPr>
          <p:cNvSpPr txBox="1">
            <a:spLocks/>
          </p:cNvSpPr>
          <p:nvPr/>
        </p:nvSpPr>
        <p:spPr>
          <a:xfrm>
            <a:off x="2357454" y="2877313"/>
            <a:ext cx="9607637" cy="4869029"/>
          </a:xfrm>
          <a:prstGeom prst="rect">
            <a:avLst/>
          </a:prstGeom>
        </p:spPr>
        <p:txBody>
          <a:bodyPr/>
          <a:lstStyle>
            <a:defPPr>
              <a:defRPr lang="en-US"/>
            </a:defPPr>
            <a:lvl1pPr defTabSz="731520">
              <a:lnSpc>
                <a:spcPct val="90000"/>
              </a:lnSpc>
              <a:spcBef>
                <a:spcPct val="0"/>
              </a:spcBef>
              <a:buNone/>
              <a:defRPr sz="4400" b="0" i="0">
                <a:ea typeface="Amazon Ember" panose="020B0603020204020204" pitchFamily="34" charset="0"/>
                <a:cs typeface="Amazon Ember" panose="020B0603020204020204" pitchFamily="34" charset="0"/>
              </a:defRPr>
            </a:lvl1pPr>
          </a:lstStyle>
          <a:p>
            <a:r>
              <a:rPr lang="en-US" sz="4000" i="1" dirty="0">
                <a:latin typeface="+mj-lt"/>
              </a:rPr>
              <a:t>Ahead in the Cloud</a:t>
            </a:r>
          </a:p>
          <a:p>
            <a:r>
              <a:rPr lang="en-US" sz="3200" b="1" dirty="0"/>
              <a:t>Stephen Orban</a:t>
            </a:r>
          </a:p>
          <a:p>
            <a:endParaRPr lang="en-US" dirty="0"/>
          </a:p>
          <a:p>
            <a:r>
              <a:rPr lang="en-US" sz="4000" i="1" dirty="0">
                <a:latin typeface="+mj-lt"/>
              </a:rPr>
              <a:t>A Seat at the Table </a:t>
            </a:r>
            <a:r>
              <a:rPr lang="en-US" sz="4000" dirty="0">
                <a:latin typeface="+mj-lt"/>
              </a:rPr>
              <a:t>and</a:t>
            </a:r>
          </a:p>
          <a:p>
            <a:r>
              <a:rPr lang="en-US" sz="4000" i="1" dirty="0">
                <a:latin typeface="+mj-lt"/>
              </a:rPr>
              <a:t>War and Peace and IT</a:t>
            </a:r>
          </a:p>
          <a:p>
            <a:r>
              <a:rPr lang="en-US" sz="3200" b="1" dirty="0"/>
              <a:t>Mark Schwartz</a:t>
            </a:r>
          </a:p>
          <a:p>
            <a:endParaRPr lang="en-US" dirty="0"/>
          </a:p>
        </p:txBody>
      </p:sp>
      <p:sp>
        <p:nvSpPr>
          <p:cNvPr id="45" name="Title 8">
            <a:extLst>
              <a:ext uri="{FF2B5EF4-FFF2-40B4-BE49-F238E27FC236}">
                <a16:creationId xmlns:a16="http://schemas.microsoft.com/office/drawing/2014/main" id="{EA2DC75C-E953-472F-AC09-DBADF4F60602}"/>
              </a:ext>
            </a:extLst>
          </p:cNvPr>
          <p:cNvSpPr txBox="1">
            <a:spLocks/>
          </p:cNvSpPr>
          <p:nvPr/>
        </p:nvSpPr>
        <p:spPr>
          <a:xfrm>
            <a:off x="502278" y="-3803202"/>
            <a:ext cx="13750170" cy="751342"/>
          </a:xfrm>
          <a:prstGeom prst="rect">
            <a:avLst/>
          </a:prstGeom>
        </p:spPr>
        <p:txBody>
          <a:bodyPr vert="horz" wrap="square" lIns="182880" tIns="146304" rIns="182880" bIns="146304" rtlCol="0" anchor="t">
            <a:noAutofit/>
          </a:bodyPr>
          <a:lstStyle>
            <a:lvl1pPr defTabSz="1097278">
              <a:lnSpc>
                <a:spcPct val="90000"/>
              </a:lnSpc>
              <a:spcBef>
                <a:spcPct val="0"/>
              </a:spcBef>
              <a:buNone/>
              <a:defRPr lang="en-US" sz="4800" b="0" cap="none" spc="-120" baseline="0">
                <a:ln w="3175">
                  <a:noFill/>
                </a:ln>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Blockers for innovation</a:t>
            </a:r>
          </a:p>
        </p:txBody>
      </p:sp>
      <p:sp>
        <p:nvSpPr>
          <p:cNvPr id="46" name="Title 8">
            <a:extLst>
              <a:ext uri="{FF2B5EF4-FFF2-40B4-BE49-F238E27FC236}">
                <a16:creationId xmlns:a16="http://schemas.microsoft.com/office/drawing/2014/main" id="{91C3298D-9D5B-476B-9575-AF327DF9B889}"/>
              </a:ext>
            </a:extLst>
          </p:cNvPr>
          <p:cNvSpPr txBox="1">
            <a:spLocks/>
          </p:cNvSpPr>
          <p:nvPr/>
        </p:nvSpPr>
        <p:spPr>
          <a:xfrm>
            <a:off x="0" y="-1249329"/>
            <a:ext cx="3584448"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Culture</a:t>
            </a:r>
          </a:p>
        </p:txBody>
      </p:sp>
      <p:sp>
        <p:nvSpPr>
          <p:cNvPr id="75" name="Rectangle 74">
            <a:extLst>
              <a:ext uri="{FF2B5EF4-FFF2-40B4-BE49-F238E27FC236}">
                <a16:creationId xmlns:a16="http://schemas.microsoft.com/office/drawing/2014/main" id="{25256F52-FE04-4514-89F7-052F0BC5F0D8}"/>
              </a:ext>
            </a:extLst>
          </p:cNvPr>
          <p:cNvSpPr/>
          <p:nvPr/>
        </p:nvSpPr>
        <p:spPr>
          <a:xfrm>
            <a:off x="2410435" y="-88938"/>
            <a:ext cx="7977150" cy="284679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731520">
              <a:lnSpc>
                <a:spcPct val="90000"/>
              </a:lnSpc>
              <a:spcBef>
                <a:spcPct val="0"/>
              </a:spcBef>
            </a:pPr>
            <a:r>
              <a:rPr lang="en-US" sz="5600" dirty="0">
                <a:solidFill>
                  <a:schemeClr val="tx1"/>
                </a:solidFill>
                <a:latin typeface="+mj-lt"/>
                <a:ea typeface="Amazon Ember" panose="020B0603020204020204" pitchFamily="34" charset="0"/>
                <a:cs typeface="Amazon Ember" panose="020B0603020204020204" pitchFamily="34" charset="0"/>
              </a:rPr>
              <a:t>Leadership systems and feedback</a:t>
            </a:r>
          </a:p>
        </p:txBody>
      </p:sp>
      <p:grpSp>
        <p:nvGrpSpPr>
          <p:cNvPr id="5" name="Group 4">
            <a:extLst>
              <a:ext uri="{FF2B5EF4-FFF2-40B4-BE49-F238E27FC236}">
                <a16:creationId xmlns:a16="http://schemas.microsoft.com/office/drawing/2014/main" id="{CE0D222E-B2EB-4437-90F4-F58E93A730C3}"/>
              </a:ext>
            </a:extLst>
          </p:cNvPr>
          <p:cNvGrpSpPr/>
          <p:nvPr/>
        </p:nvGrpSpPr>
        <p:grpSpPr>
          <a:xfrm>
            <a:off x="7712843" y="2929993"/>
            <a:ext cx="6356887" cy="3012880"/>
            <a:chOff x="7712843" y="3416300"/>
            <a:chExt cx="6356887" cy="3012880"/>
          </a:xfrm>
        </p:grpSpPr>
        <p:pic>
          <p:nvPicPr>
            <p:cNvPr id="2" name="Picture 1">
              <a:extLst>
                <a:ext uri="{FF2B5EF4-FFF2-40B4-BE49-F238E27FC236}">
                  <a16:creationId xmlns:a16="http://schemas.microsoft.com/office/drawing/2014/main" id="{39389576-2DA8-514E-B5CC-9560F6D5DE14}"/>
                </a:ext>
              </a:extLst>
            </p:cNvPr>
            <p:cNvPicPr>
              <a:picLocks noChangeAspect="1"/>
            </p:cNvPicPr>
            <p:nvPr/>
          </p:nvPicPr>
          <p:blipFill>
            <a:blip r:embed="rId2"/>
            <a:stretch>
              <a:fillRect/>
            </a:stretch>
          </p:blipFill>
          <p:spPr>
            <a:xfrm>
              <a:off x="7712843" y="3416300"/>
              <a:ext cx="2047322" cy="3010768"/>
            </a:xfrm>
            <a:prstGeom prst="rect">
              <a:avLst/>
            </a:prstGeom>
            <a:ln w="19050">
              <a:solidFill>
                <a:schemeClr val="tx1"/>
              </a:solidFill>
            </a:ln>
          </p:spPr>
        </p:pic>
        <p:pic>
          <p:nvPicPr>
            <p:cNvPr id="3" name="Picture 2">
              <a:extLst>
                <a:ext uri="{FF2B5EF4-FFF2-40B4-BE49-F238E27FC236}">
                  <a16:creationId xmlns:a16="http://schemas.microsoft.com/office/drawing/2014/main" id="{74BA088E-AB32-DE46-BEA7-4F9E37168B9D}"/>
                </a:ext>
              </a:extLst>
            </p:cNvPr>
            <p:cNvPicPr>
              <a:picLocks noChangeAspect="1"/>
            </p:cNvPicPr>
            <p:nvPr/>
          </p:nvPicPr>
          <p:blipFill rotWithShape="1">
            <a:blip r:embed="rId3"/>
            <a:srcRect l="930" t="1070" r="1560" b="1001"/>
            <a:stretch/>
          </p:blipFill>
          <p:spPr>
            <a:xfrm>
              <a:off x="9911094" y="3416300"/>
              <a:ext cx="2010661" cy="3010768"/>
            </a:xfrm>
            <a:prstGeom prst="rect">
              <a:avLst/>
            </a:prstGeom>
            <a:ln w="19050">
              <a:solidFill>
                <a:schemeClr val="tx1"/>
              </a:solidFill>
            </a:ln>
          </p:spPr>
        </p:pic>
        <p:pic>
          <p:nvPicPr>
            <p:cNvPr id="4" name="Picture 3">
              <a:extLst>
                <a:ext uri="{FF2B5EF4-FFF2-40B4-BE49-F238E27FC236}">
                  <a16:creationId xmlns:a16="http://schemas.microsoft.com/office/drawing/2014/main" id="{40A0A691-BC6E-CE4E-AAF6-5D51A48ACE1A}"/>
                </a:ext>
              </a:extLst>
            </p:cNvPr>
            <p:cNvPicPr>
              <a:picLocks noChangeAspect="1"/>
            </p:cNvPicPr>
            <p:nvPr/>
          </p:nvPicPr>
          <p:blipFill rotWithShape="1">
            <a:blip r:embed="rId4"/>
            <a:srcRect l="4198" t="1744" r="4978" b="3148"/>
            <a:stretch/>
          </p:blipFill>
          <p:spPr>
            <a:xfrm>
              <a:off x="12073889" y="3421100"/>
              <a:ext cx="1995841" cy="3008080"/>
            </a:xfrm>
            <a:prstGeom prst="rect">
              <a:avLst/>
            </a:prstGeom>
            <a:ln w="19050">
              <a:solidFill>
                <a:schemeClr val="tx1"/>
              </a:solidFill>
            </a:ln>
          </p:spPr>
        </p:pic>
      </p:grpSp>
    </p:spTree>
    <p:extLst>
      <p:ext uri="{BB962C8B-B14F-4D97-AF65-F5344CB8AC3E}">
        <p14:creationId xmlns:p14="http://schemas.microsoft.com/office/powerpoint/2010/main" val="1244723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bg>
      <p:bgPr>
        <a:gradFill>
          <a:gsLst>
            <a:gs pos="0">
              <a:srgbClr val="FFDF85"/>
            </a:gs>
            <a:gs pos="68000">
              <a:schemeClr val="accent2"/>
            </a:gs>
          </a:gsLst>
          <a:lin ang="5400000" scaled="0"/>
        </a:gra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FFD4C8BC-CD2E-4600-836D-01592A4031A6}"/>
              </a:ext>
            </a:extLst>
          </p:cNvPr>
          <p:cNvSpPr txBox="1"/>
          <p:nvPr/>
        </p:nvSpPr>
        <p:spPr>
          <a:xfrm>
            <a:off x="5075955" y="2165549"/>
            <a:ext cx="8351034" cy="3590727"/>
          </a:xfrm>
          <a:prstGeom prst="rect">
            <a:avLst/>
          </a:prstGeom>
          <a:noFill/>
        </p:spPr>
        <p:txBody>
          <a:bodyPr wrap="square" rtlCol="0">
            <a:spAutoFit/>
          </a:bodyPr>
          <a:lstStyle/>
          <a:p>
            <a:pPr defTabSz="731520">
              <a:spcBef>
                <a:spcPts val="2400"/>
              </a:spcBef>
              <a:defRPr/>
            </a:pPr>
            <a:r>
              <a:rPr lang="en-US" sz="4400" i="1" spc="-120" dirty="0">
                <a:ln w="3175">
                  <a:noFill/>
                </a:ln>
                <a:solidFill>
                  <a:schemeClr val="bg2"/>
                </a:solidFill>
                <a:latin typeface="+mj-lt"/>
                <a:ea typeface="Amazon Ember Light" panose="020B0403020204020204" pitchFamily="34" charset="0"/>
                <a:cs typeface="Amazon Ember Light" panose="020B0403020204020204" pitchFamily="34" charset="0"/>
              </a:rPr>
              <a:t>Engineering a Safer World</a:t>
            </a:r>
          </a:p>
          <a:p>
            <a:pPr defTabSz="731520">
              <a:defRPr/>
            </a:pPr>
            <a:r>
              <a:rPr lang="en-US" sz="2400" i="1" dirty="0">
                <a:solidFill>
                  <a:schemeClr val="bg2"/>
                </a:solidFill>
              </a:rPr>
              <a:t>Systems Thinking Applied to Safety</a:t>
            </a:r>
          </a:p>
          <a:p>
            <a:pPr defTabSz="731520">
              <a:spcBef>
                <a:spcPts val="1920"/>
              </a:spcBef>
              <a:defRPr/>
            </a:pPr>
            <a:r>
              <a:rPr lang="en-US" sz="2400" b="1" dirty="0">
                <a:solidFill>
                  <a:schemeClr val="bg2"/>
                </a:solidFill>
              </a:rPr>
              <a:t>Nancy G. Leveson</a:t>
            </a:r>
          </a:p>
          <a:p>
            <a:pPr defTabSz="731520">
              <a:spcBef>
                <a:spcPts val="1920"/>
              </a:spcBef>
              <a:defRPr/>
            </a:pPr>
            <a:r>
              <a:rPr lang="en-US" sz="2400" dirty="0">
                <a:solidFill>
                  <a:schemeClr val="bg2"/>
                </a:solidFill>
              </a:rPr>
              <a:t>STPA – Systems theoretic process analysis</a:t>
            </a:r>
          </a:p>
          <a:p>
            <a:pPr defTabSz="731520">
              <a:spcBef>
                <a:spcPts val="1920"/>
              </a:spcBef>
              <a:defRPr/>
            </a:pPr>
            <a:r>
              <a:rPr lang="en-US" sz="2400" dirty="0">
                <a:solidFill>
                  <a:schemeClr val="bg2"/>
                </a:solidFill>
              </a:rPr>
              <a:t>STAMP – Systems theoretic accident model and processes</a:t>
            </a:r>
          </a:p>
          <a:p>
            <a:pPr defTabSz="731520">
              <a:spcBef>
                <a:spcPts val="1920"/>
              </a:spcBef>
              <a:defRPr/>
            </a:pPr>
            <a:r>
              <a:rPr lang="en-US" sz="2400" dirty="0">
                <a:solidFill>
                  <a:schemeClr val="bg2"/>
                </a:solidFill>
              </a:rPr>
              <a:t>http://psas.scripts.mit.edu for handbook and talks</a:t>
            </a:r>
          </a:p>
        </p:txBody>
      </p:sp>
      <p:cxnSp>
        <p:nvCxnSpPr>
          <p:cNvPr id="42" name="Straight Connector 41">
            <a:extLst>
              <a:ext uri="{FF2B5EF4-FFF2-40B4-BE49-F238E27FC236}">
                <a16:creationId xmlns:a16="http://schemas.microsoft.com/office/drawing/2014/main" id="{64FCAB43-AF04-4142-8901-F012B769969A}"/>
              </a:ext>
            </a:extLst>
          </p:cNvPr>
          <p:cNvCxnSpPr>
            <a:cxnSpLocks/>
          </p:cNvCxnSpPr>
          <p:nvPr/>
        </p:nvCxnSpPr>
        <p:spPr>
          <a:xfrm>
            <a:off x="4742731" y="1883730"/>
            <a:ext cx="0" cy="4462141"/>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E7EA0656-991D-514B-81AF-4DAF09B7BC3F}"/>
              </a:ext>
            </a:extLst>
          </p:cNvPr>
          <p:cNvPicPr>
            <a:picLocks noChangeAspect="1"/>
          </p:cNvPicPr>
          <p:nvPr/>
        </p:nvPicPr>
        <p:blipFill>
          <a:blip r:embed="rId3"/>
          <a:stretch>
            <a:fillRect/>
          </a:stretch>
        </p:blipFill>
        <p:spPr>
          <a:xfrm>
            <a:off x="690563" y="2013307"/>
            <a:ext cx="3291496" cy="4202987"/>
          </a:xfrm>
          <a:prstGeom prst="rect">
            <a:avLst/>
          </a:prstGeom>
          <a:ln w="19050">
            <a:solidFill>
              <a:schemeClr val="tx1"/>
            </a:solidFill>
          </a:ln>
        </p:spPr>
      </p:pic>
    </p:spTree>
    <p:extLst>
      <p:ext uri="{BB962C8B-B14F-4D97-AF65-F5344CB8AC3E}">
        <p14:creationId xmlns:p14="http://schemas.microsoft.com/office/powerpoint/2010/main" val="3560092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400"/>
                                        <p:tgtEl>
                                          <p:spTgt spid="41"/>
                                        </p:tgtEl>
                                      </p:cBhvr>
                                    </p:animEffect>
                                  </p:childTnLst>
                                </p:cTn>
                              </p:par>
                              <p:par>
                                <p:cTn id="8" presetID="42" presetClass="path" presetSubtype="0" decel="100000" fill="hold" grpId="1" nodeType="withEffect">
                                  <p:stCondLst>
                                    <p:cond delay="0"/>
                                  </p:stCondLst>
                                  <p:childTnLst>
                                    <p:animMotion origin="layout" path="M 3.47222E-8 1.41975E-6 L 3.47222E-8 0.02971 " pathEditMode="relative" rAng="0" ptsTypes="AA">
                                      <p:cBhvr>
                                        <p:cTn id="9" dur="400" spd="-100000" fill="hold"/>
                                        <p:tgtEl>
                                          <p:spTgt spid="41"/>
                                        </p:tgtEl>
                                        <p:attrNameLst>
                                          <p:attrName>ppt_x</p:attrName>
                                          <p:attrName>ppt_y</p:attrName>
                                        </p:attrNameLst>
                                      </p:cBhvr>
                                      <p:rCtr x="0" y="1485"/>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Lst>
  </p:timing>
</p:sld>
</file>

<file path=ppt/slides/slide91.xml><?xml version="1.0" encoding="utf-8"?>
<p:sld xmlns:a="http://schemas.openxmlformats.org/drawingml/2006/main" xmlns:r="http://schemas.openxmlformats.org/officeDocument/2006/relationships" xmlns:p="http://schemas.openxmlformats.org/presentationml/2006/main" show="0">
  <p:cSld>
    <p:bg>
      <p:bgPr>
        <a:gradFill>
          <a:gsLst>
            <a:gs pos="0">
              <a:srgbClr val="FFDF85"/>
            </a:gs>
            <a:gs pos="68000">
              <a:schemeClr val="accent2"/>
            </a:gs>
          </a:gsLst>
          <a:lin ang="54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3638CD-C885-4A16-A041-3854D38E04F5}"/>
              </a:ext>
            </a:extLst>
          </p:cNvPr>
          <p:cNvSpPr/>
          <p:nvPr/>
        </p:nvSpPr>
        <p:spPr>
          <a:xfrm>
            <a:off x="0" y="0"/>
            <a:ext cx="14630400" cy="8229600"/>
          </a:xfrm>
          <a:prstGeom prst="rect">
            <a:avLst/>
          </a:prstGeom>
          <a:gradFill>
            <a:gsLst>
              <a:gs pos="0">
                <a:srgbClr val="FFDF85"/>
              </a:gs>
              <a:gs pos="68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45" name="TextBox 44">
            <a:extLst>
              <a:ext uri="{FF2B5EF4-FFF2-40B4-BE49-F238E27FC236}">
                <a16:creationId xmlns:a16="http://schemas.microsoft.com/office/drawing/2014/main" id="{C555C47E-4892-42C8-B20B-BDA16A5EC58C}"/>
              </a:ext>
            </a:extLst>
          </p:cNvPr>
          <p:cNvSpPr txBox="1"/>
          <p:nvPr/>
        </p:nvSpPr>
        <p:spPr>
          <a:xfrm>
            <a:off x="14815504" y="5017398"/>
            <a:ext cx="3397194" cy="1077218"/>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dirty="0"/>
              <a:t>Epidemic </a:t>
            </a:r>
            <a:br>
              <a:rPr lang="en-US" dirty="0"/>
            </a:br>
            <a:r>
              <a:rPr lang="en-US" dirty="0"/>
              <a:t>failure modes</a:t>
            </a:r>
          </a:p>
        </p:txBody>
      </p:sp>
      <p:sp>
        <p:nvSpPr>
          <p:cNvPr id="46" name="TextBox 45">
            <a:extLst>
              <a:ext uri="{FF2B5EF4-FFF2-40B4-BE49-F238E27FC236}">
                <a16:creationId xmlns:a16="http://schemas.microsoft.com/office/drawing/2014/main" id="{D9B5EAAD-8B14-40E3-A27C-35E1929619F9}"/>
              </a:ext>
            </a:extLst>
          </p:cNvPr>
          <p:cNvSpPr txBox="1"/>
          <p:nvPr/>
        </p:nvSpPr>
        <p:spPr>
          <a:xfrm>
            <a:off x="19216780" y="5017398"/>
            <a:ext cx="3643219" cy="978729"/>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dirty="0"/>
              <a:t>Automation and continuous chaos</a:t>
            </a:r>
          </a:p>
        </p:txBody>
      </p:sp>
      <p:grpSp>
        <p:nvGrpSpPr>
          <p:cNvPr id="7" name="Graphic 5">
            <a:extLst>
              <a:ext uri="{FF2B5EF4-FFF2-40B4-BE49-F238E27FC236}">
                <a16:creationId xmlns:a16="http://schemas.microsoft.com/office/drawing/2014/main" id="{382C69D6-1122-46B2-9EBB-BD17A0D85C7E}"/>
              </a:ext>
            </a:extLst>
          </p:cNvPr>
          <p:cNvGrpSpPr/>
          <p:nvPr/>
        </p:nvGrpSpPr>
        <p:grpSpPr>
          <a:xfrm>
            <a:off x="19877426" y="2573644"/>
            <a:ext cx="1736133" cy="1944494"/>
            <a:chOff x="6754448" y="1141485"/>
            <a:chExt cx="942975" cy="1056146"/>
          </a:xfrm>
        </p:grpSpPr>
        <p:sp>
          <p:nvSpPr>
            <p:cNvPr id="8" name="Freeform: Shape 7">
              <a:extLst>
                <a:ext uri="{FF2B5EF4-FFF2-40B4-BE49-F238E27FC236}">
                  <a16:creationId xmlns:a16="http://schemas.microsoft.com/office/drawing/2014/main" id="{51E40A98-B135-40FB-A06D-F1889CDFC462}"/>
                </a:ext>
              </a:extLst>
            </p:cNvPr>
            <p:cNvSpPr/>
            <p:nvPr/>
          </p:nvSpPr>
          <p:spPr>
            <a:xfrm>
              <a:off x="6978462" y="1141485"/>
              <a:ext cx="495300" cy="676275"/>
            </a:xfrm>
            <a:custGeom>
              <a:avLst/>
              <a:gdLst>
                <a:gd name="connsiteX0" fmla="*/ 485200 w 495300"/>
                <a:gd name="connsiteY0" fmla="*/ 250885 h 676275"/>
                <a:gd name="connsiteX1" fmla="*/ 331847 w 495300"/>
                <a:gd name="connsiteY1" fmla="*/ 618550 h 676275"/>
                <a:gd name="connsiteX2" fmla="*/ 168970 w 495300"/>
                <a:gd name="connsiteY2" fmla="*/ 618550 h 676275"/>
                <a:gd name="connsiteX3" fmla="*/ 16570 w 495300"/>
                <a:gd name="connsiteY3" fmla="*/ 250885 h 676275"/>
                <a:gd name="connsiteX4" fmla="*/ 250885 w 495300"/>
                <a:gd name="connsiteY4" fmla="*/ 16570 h 676275"/>
                <a:gd name="connsiteX5" fmla="*/ 485200 w 495300"/>
                <a:gd name="connsiteY5" fmla="*/ 25088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676275">
                  <a:moveTo>
                    <a:pt x="485200" y="250885"/>
                  </a:moveTo>
                  <a:cubicBezTo>
                    <a:pt x="485200" y="328990"/>
                    <a:pt x="399475" y="497582"/>
                    <a:pt x="331847" y="618550"/>
                  </a:cubicBezTo>
                  <a:cubicBezTo>
                    <a:pt x="296605" y="682367"/>
                    <a:pt x="204212" y="682367"/>
                    <a:pt x="168970" y="618550"/>
                  </a:cubicBezTo>
                  <a:cubicBezTo>
                    <a:pt x="101342" y="497582"/>
                    <a:pt x="16570" y="328990"/>
                    <a:pt x="16570" y="250885"/>
                  </a:cubicBezTo>
                  <a:cubicBezTo>
                    <a:pt x="16570" y="121345"/>
                    <a:pt x="121345" y="16570"/>
                    <a:pt x="250885" y="16570"/>
                  </a:cubicBezTo>
                  <a:cubicBezTo>
                    <a:pt x="380425" y="16570"/>
                    <a:pt x="485200" y="121345"/>
                    <a:pt x="485200" y="250885"/>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9" name="Freeform: Shape 8">
              <a:extLst>
                <a:ext uri="{FF2B5EF4-FFF2-40B4-BE49-F238E27FC236}">
                  <a16:creationId xmlns:a16="http://schemas.microsoft.com/office/drawing/2014/main" id="{621F48D1-BE02-470A-9039-9E032720C50C}"/>
                </a:ext>
              </a:extLst>
            </p:cNvPr>
            <p:cNvSpPr/>
            <p:nvPr/>
          </p:nvSpPr>
          <p:spPr>
            <a:xfrm>
              <a:off x="7172772" y="1593923"/>
              <a:ext cx="219075" cy="342900"/>
            </a:xfrm>
            <a:custGeom>
              <a:avLst/>
              <a:gdLst>
                <a:gd name="connsiteX0" fmla="*/ 16570 w 219075"/>
                <a:gd name="connsiteY0" fmla="*/ 16570 h 342900"/>
                <a:gd name="connsiteX1" fmla="*/ 16570 w 219075"/>
                <a:gd name="connsiteY1" fmla="*/ 228977 h 342900"/>
                <a:gd name="connsiteX2" fmla="*/ 122297 w 219075"/>
                <a:gd name="connsiteY2" fmla="*/ 334705 h 342900"/>
                <a:gd name="connsiteX3" fmla="*/ 122297 w 219075"/>
                <a:gd name="connsiteY3" fmla="*/ 334705 h 342900"/>
                <a:gd name="connsiteX4" fmla="*/ 206117 w 219075"/>
                <a:gd name="connsiteY4" fmla="*/ 33470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42900">
                  <a:moveTo>
                    <a:pt x="16570" y="16570"/>
                  </a:moveTo>
                  <a:lnTo>
                    <a:pt x="16570" y="228977"/>
                  </a:lnTo>
                  <a:cubicBezTo>
                    <a:pt x="16570" y="287080"/>
                    <a:pt x="64195" y="334705"/>
                    <a:pt x="122297" y="334705"/>
                  </a:cubicBezTo>
                  <a:lnTo>
                    <a:pt x="122297" y="334705"/>
                  </a:lnTo>
                  <a:lnTo>
                    <a:pt x="206117" y="334705"/>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0" name="Freeform: Shape 9">
              <a:extLst>
                <a:ext uri="{FF2B5EF4-FFF2-40B4-BE49-F238E27FC236}">
                  <a16:creationId xmlns:a16="http://schemas.microsoft.com/office/drawing/2014/main" id="{6553FFF1-EE1D-478B-86D4-9F18EC4A19EE}"/>
                </a:ext>
              </a:extLst>
            </p:cNvPr>
            <p:cNvSpPr/>
            <p:nvPr/>
          </p:nvSpPr>
          <p:spPr>
            <a:xfrm>
              <a:off x="7065139" y="1593923"/>
              <a:ext cx="219075" cy="342900"/>
            </a:xfrm>
            <a:custGeom>
              <a:avLst/>
              <a:gdLst>
                <a:gd name="connsiteX0" fmla="*/ 204212 w 219075"/>
                <a:gd name="connsiteY0" fmla="*/ 16570 h 342900"/>
                <a:gd name="connsiteX1" fmla="*/ 204212 w 219075"/>
                <a:gd name="connsiteY1" fmla="*/ 228977 h 342900"/>
                <a:gd name="connsiteX2" fmla="*/ 98485 w 219075"/>
                <a:gd name="connsiteY2" fmla="*/ 334705 h 342900"/>
                <a:gd name="connsiteX3" fmla="*/ 98485 w 219075"/>
                <a:gd name="connsiteY3" fmla="*/ 334705 h 342900"/>
                <a:gd name="connsiteX4" fmla="*/ 16570 w 219075"/>
                <a:gd name="connsiteY4" fmla="*/ 33470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42900">
                  <a:moveTo>
                    <a:pt x="204212" y="16570"/>
                  </a:moveTo>
                  <a:lnTo>
                    <a:pt x="204212" y="228977"/>
                  </a:lnTo>
                  <a:cubicBezTo>
                    <a:pt x="204212" y="287080"/>
                    <a:pt x="156587" y="334705"/>
                    <a:pt x="98485" y="334705"/>
                  </a:cubicBezTo>
                  <a:lnTo>
                    <a:pt x="98485" y="334705"/>
                  </a:lnTo>
                  <a:lnTo>
                    <a:pt x="16570" y="334705"/>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1" name="Freeform: Shape 10">
              <a:extLst>
                <a:ext uri="{FF2B5EF4-FFF2-40B4-BE49-F238E27FC236}">
                  <a16:creationId xmlns:a16="http://schemas.microsoft.com/office/drawing/2014/main" id="{6E76682C-51E5-4D88-A4ED-D21227977BAA}"/>
                </a:ext>
              </a:extLst>
            </p:cNvPr>
            <p:cNvSpPr/>
            <p:nvPr/>
          </p:nvSpPr>
          <p:spPr>
            <a:xfrm>
              <a:off x="7127078" y="1299961"/>
              <a:ext cx="200025" cy="200025"/>
            </a:xfrm>
            <a:custGeom>
              <a:avLst/>
              <a:gdLst>
                <a:gd name="connsiteX0" fmla="*/ 140349 w 200025"/>
                <a:gd name="connsiteY0" fmla="*/ 63667 h 200025"/>
                <a:gd name="connsiteX1" fmla="*/ 136506 w 200025"/>
                <a:gd name="connsiteY1" fmla="*/ 140349 h 200025"/>
                <a:gd name="connsiteX2" fmla="*/ 59823 w 200025"/>
                <a:gd name="connsiteY2" fmla="*/ 136505 h 200025"/>
                <a:gd name="connsiteX3" fmla="*/ 63667 w 200025"/>
                <a:gd name="connsiteY3" fmla="*/ 59823 h 200025"/>
                <a:gd name="connsiteX4" fmla="*/ 140349 w 200025"/>
                <a:gd name="connsiteY4" fmla="*/ 63667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40349" y="63667"/>
                  </a:moveTo>
                  <a:cubicBezTo>
                    <a:pt x="160463" y="85903"/>
                    <a:pt x="158742" y="120236"/>
                    <a:pt x="136506" y="140349"/>
                  </a:cubicBezTo>
                  <a:cubicBezTo>
                    <a:pt x="114269" y="160463"/>
                    <a:pt x="79937" y="158742"/>
                    <a:pt x="59823" y="136505"/>
                  </a:cubicBezTo>
                  <a:cubicBezTo>
                    <a:pt x="39709" y="114269"/>
                    <a:pt x="41430" y="79937"/>
                    <a:pt x="63667" y="59823"/>
                  </a:cubicBezTo>
                  <a:cubicBezTo>
                    <a:pt x="85904" y="39709"/>
                    <a:pt x="120236" y="41430"/>
                    <a:pt x="140349" y="63667"/>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 name="Freeform: Shape 11">
              <a:extLst>
                <a:ext uri="{FF2B5EF4-FFF2-40B4-BE49-F238E27FC236}">
                  <a16:creationId xmlns:a16="http://schemas.microsoft.com/office/drawing/2014/main" id="{5A8E1B2F-D9AF-4EC5-BF22-3996BC07EC95}"/>
                </a:ext>
              </a:extLst>
            </p:cNvPr>
            <p:cNvSpPr/>
            <p:nvPr/>
          </p:nvSpPr>
          <p:spPr>
            <a:xfrm>
              <a:off x="7060377" y="1233878"/>
              <a:ext cx="323850" cy="323850"/>
            </a:xfrm>
            <a:custGeom>
              <a:avLst/>
              <a:gdLst>
                <a:gd name="connsiteX0" fmla="*/ 192782 w 323850"/>
                <a:gd name="connsiteY0" fmla="*/ 56575 h 323850"/>
                <a:gd name="connsiteX1" fmla="*/ 188020 w 323850"/>
                <a:gd name="connsiteY1" fmla="*/ 16570 h 323850"/>
                <a:gd name="connsiteX2" fmla="*/ 148015 w 323850"/>
                <a:gd name="connsiteY2" fmla="*/ 16570 h 323850"/>
                <a:gd name="connsiteX3" fmla="*/ 142300 w 323850"/>
                <a:gd name="connsiteY3" fmla="*/ 55622 h 323850"/>
                <a:gd name="connsiteX4" fmla="*/ 107057 w 323850"/>
                <a:gd name="connsiteY4" fmla="*/ 69910 h 323850"/>
                <a:gd name="connsiteX5" fmla="*/ 74672 w 323850"/>
                <a:gd name="connsiteY5" fmla="*/ 46097 h 323850"/>
                <a:gd name="connsiteX6" fmla="*/ 47050 w 323850"/>
                <a:gd name="connsiteY6" fmla="*/ 73720 h 323850"/>
                <a:gd name="connsiteX7" fmla="*/ 71815 w 323850"/>
                <a:gd name="connsiteY7" fmla="*/ 106105 h 323850"/>
                <a:gd name="connsiteX8" fmla="*/ 57527 w 323850"/>
                <a:gd name="connsiteY8" fmla="*/ 140395 h 323850"/>
                <a:gd name="connsiteX9" fmla="*/ 16570 w 323850"/>
                <a:gd name="connsiteY9" fmla="*/ 145157 h 323850"/>
                <a:gd name="connsiteX10" fmla="*/ 16570 w 323850"/>
                <a:gd name="connsiteY10" fmla="*/ 185162 h 323850"/>
                <a:gd name="connsiteX11" fmla="*/ 57527 w 323850"/>
                <a:gd name="connsiteY11" fmla="*/ 190877 h 323850"/>
                <a:gd name="connsiteX12" fmla="*/ 71815 w 323850"/>
                <a:gd name="connsiteY12" fmla="*/ 226120 h 323850"/>
                <a:gd name="connsiteX13" fmla="*/ 47050 w 323850"/>
                <a:gd name="connsiteY13" fmla="*/ 258505 h 323850"/>
                <a:gd name="connsiteX14" fmla="*/ 74672 w 323850"/>
                <a:gd name="connsiteY14" fmla="*/ 286127 h 323850"/>
                <a:gd name="connsiteX15" fmla="*/ 107057 w 323850"/>
                <a:gd name="connsiteY15" fmla="*/ 261362 h 323850"/>
                <a:gd name="connsiteX16" fmla="*/ 142300 w 323850"/>
                <a:gd name="connsiteY16" fmla="*/ 276602 h 323850"/>
                <a:gd name="connsiteX17" fmla="*/ 147062 w 323850"/>
                <a:gd name="connsiteY17" fmla="*/ 316607 h 323850"/>
                <a:gd name="connsiteX18" fmla="*/ 187067 w 323850"/>
                <a:gd name="connsiteY18" fmla="*/ 316607 h 323850"/>
                <a:gd name="connsiteX19" fmla="*/ 191830 w 323850"/>
                <a:gd name="connsiteY19" fmla="*/ 276602 h 323850"/>
                <a:gd name="connsiteX20" fmla="*/ 227072 w 323850"/>
                <a:gd name="connsiteY20" fmla="*/ 262315 h 323850"/>
                <a:gd name="connsiteX21" fmla="*/ 259457 w 323850"/>
                <a:gd name="connsiteY21" fmla="*/ 286127 h 323850"/>
                <a:gd name="connsiteX22" fmla="*/ 287080 w 323850"/>
                <a:gd name="connsiteY22" fmla="*/ 258505 h 323850"/>
                <a:gd name="connsiteX23" fmla="*/ 262315 w 323850"/>
                <a:gd name="connsiteY23" fmla="*/ 227072 h 323850"/>
                <a:gd name="connsiteX24" fmla="*/ 276602 w 323850"/>
                <a:gd name="connsiteY24" fmla="*/ 192782 h 323850"/>
                <a:gd name="connsiteX25" fmla="*/ 316607 w 323850"/>
                <a:gd name="connsiteY25" fmla="*/ 188020 h 323850"/>
                <a:gd name="connsiteX26" fmla="*/ 316607 w 323850"/>
                <a:gd name="connsiteY26" fmla="*/ 148015 h 323850"/>
                <a:gd name="connsiteX27" fmla="*/ 277555 w 323850"/>
                <a:gd name="connsiteY27" fmla="*/ 141347 h 323850"/>
                <a:gd name="connsiteX28" fmla="*/ 263267 w 323850"/>
                <a:gd name="connsiteY28" fmla="*/ 106105 h 323850"/>
                <a:gd name="connsiteX29" fmla="*/ 287080 w 323850"/>
                <a:gd name="connsiteY29" fmla="*/ 73720 h 323850"/>
                <a:gd name="connsiteX30" fmla="*/ 259457 w 323850"/>
                <a:gd name="connsiteY30" fmla="*/ 46097 h 323850"/>
                <a:gd name="connsiteX31" fmla="*/ 227072 w 323850"/>
                <a:gd name="connsiteY31" fmla="*/ 70862 h 323850"/>
                <a:gd name="connsiteX32" fmla="*/ 192782 w 323850"/>
                <a:gd name="connsiteY32" fmla="*/ 5657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3850" h="323850">
                  <a:moveTo>
                    <a:pt x="192782" y="56575"/>
                  </a:moveTo>
                  <a:lnTo>
                    <a:pt x="188020" y="16570"/>
                  </a:lnTo>
                  <a:lnTo>
                    <a:pt x="148015" y="16570"/>
                  </a:lnTo>
                  <a:lnTo>
                    <a:pt x="142300" y="55622"/>
                  </a:lnTo>
                  <a:cubicBezTo>
                    <a:pt x="129917" y="58480"/>
                    <a:pt x="117535" y="63242"/>
                    <a:pt x="107057" y="69910"/>
                  </a:cubicBezTo>
                  <a:lnTo>
                    <a:pt x="74672" y="46097"/>
                  </a:lnTo>
                  <a:lnTo>
                    <a:pt x="47050" y="73720"/>
                  </a:lnTo>
                  <a:lnTo>
                    <a:pt x="71815" y="106105"/>
                  </a:lnTo>
                  <a:cubicBezTo>
                    <a:pt x="65147" y="116582"/>
                    <a:pt x="60385" y="128012"/>
                    <a:pt x="57527" y="140395"/>
                  </a:cubicBezTo>
                  <a:lnTo>
                    <a:pt x="16570" y="145157"/>
                  </a:lnTo>
                  <a:lnTo>
                    <a:pt x="16570" y="185162"/>
                  </a:lnTo>
                  <a:lnTo>
                    <a:pt x="57527" y="190877"/>
                  </a:lnTo>
                  <a:cubicBezTo>
                    <a:pt x="60385" y="203260"/>
                    <a:pt x="65147" y="215642"/>
                    <a:pt x="71815" y="226120"/>
                  </a:cubicBezTo>
                  <a:lnTo>
                    <a:pt x="47050" y="258505"/>
                  </a:lnTo>
                  <a:lnTo>
                    <a:pt x="74672" y="286127"/>
                  </a:lnTo>
                  <a:lnTo>
                    <a:pt x="107057" y="261362"/>
                  </a:lnTo>
                  <a:cubicBezTo>
                    <a:pt x="117535" y="268030"/>
                    <a:pt x="129917" y="273745"/>
                    <a:pt x="142300" y="276602"/>
                  </a:cubicBezTo>
                  <a:lnTo>
                    <a:pt x="147062" y="316607"/>
                  </a:lnTo>
                  <a:lnTo>
                    <a:pt x="187067" y="316607"/>
                  </a:lnTo>
                  <a:lnTo>
                    <a:pt x="191830" y="276602"/>
                  </a:lnTo>
                  <a:cubicBezTo>
                    <a:pt x="204212" y="273745"/>
                    <a:pt x="216595" y="268982"/>
                    <a:pt x="227072" y="262315"/>
                  </a:cubicBezTo>
                  <a:lnTo>
                    <a:pt x="259457" y="286127"/>
                  </a:lnTo>
                  <a:lnTo>
                    <a:pt x="287080" y="258505"/>
                  </a:lnTo>
                  <a:lnTo>
                    <a:pt x="262315" y="227072"/>
                  </a:lnTo>
                  <a:cubicBezTo>
                    <a:pt x="268982" y="216595"/>
                    <a:pt x="273745" y="205165"/>
                    <a:pt x="276602" y="192782"/>
                  </a:cubicBezTo>
                  <a:lnTo>
                    <a:pt x="316607" y="188020"/>
                  </a:lnTo>
                  <a:lnTo>
                    <a:pt x="316607" y="148015"/>
                  </a:lnTo>
                  <a:lnTo>
                    <a:pt x="277555" y="141347"/>
                  </a:lnTo>
                  <a:cubicBezTo>
                    <a:pt x="274697" y="128965"/>
                    <a:pt x="269935" y="116582"/>
                    <a:pt x="263267" y="106105"/>
                  </a:cubicBezTo>
                  <a:lnTo>
                    <a:pt x="287080" y="73720"/>
                  </a:lnTo>
                  <a:lnTo>
                    <a:pt x="259457" y="46097"/>
                  </a:lnTo>
                  <a:lnTo>
                    <a:pt x="227072" y="70862"/>
                  </a:lnTo>
                  <a:cubicBezTo>
                    <a:pt x="216595" y="64195"/>
                    <a:pt x="205165" y="59432"/>
                    <a:pt x="192782" y="56575"/>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3" name="Freeform: Shape 12">
              <a:extLst>
                <a:ext uri="{FF2B5EF4-FFF2-40B4-BE49-F238E27FC236}">
                  <a16:creationId xmlns:a16="http://schemas.microsoft.com/office/drawing/2014/main" id="{1D39F8A2-E674-457B-A208-6ED2F85AEC31}"/>
                </a:ext>
              </a:extLst>
            </p:cNvPr>
            <p:cNvSpPr/>
            <p:nvPr/>
          </p:nvSpPr>
          <p:spPr>
            <a:xfrm>
              <a:off x="7418267" y="1845139"/>
              <a:ext cx="161925" cy="161925"/>
            </a:xfrm>
            <a:custGeom>
              <a:avLst/>
              <a:gdLst>
                <a:gd name="connsiteX0" fmla="*/ 117781 w 161925"/>
                <a:gd name="connsiteY0" fmla="*/ 55897 h 161925"/>
                <a:gd name="connsiteX1" fmla="*/ 114679 w 161925"/>
                <a:gd name="connsiteY1" fmla="*/ 117781 h 161925"/>
                <a:gd name="connsiteX2" fmla="*/ 52794 w 161925"/>
                <a:gd name="connsiteY2" fmla="*/ 114679 h 161925"/>
                <a:gd name="connsiteX3" fmla="*/ 55897 w 161925"/>
                <a:gd name="connsiteY3" fmla="*/ 52795 h 161925"/>
                <a:gd name="connsiteX4" fmla="*/ 117781 w 161925"/>
                <a:gd name="connsiteY4" fmla="*/ 55897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17781" y="55897"/>
                  </a:moveTo>
                  <a:cubicBezTo>
                    <a:pt x="134013" y="73842"/>
                    <a:pt x="132624" y="101549"/>
                    <a:pt x="114679" y="117781"/>
                  </a:cubicBezTo>
                  <a:cubicBezTo>
                    <a:pt x="96733" y="134013"/>
                    <a:pt x="69027" y="132624"/>
                    <a:pt x="52794" y="114679"/>
                  </a:cubicBezTo>
                  <a:cubicBezTo>
                    <a:pt x="36562" y="96733"/>
                    <a:pt x="37951" y="69027"/>
                    <a:pt x="55897" y="52795"/>
                  </a:cubicBezTo>
                  <a:cubicBezTo>
                    <a:pt x="73842" y="36562"/>
                    <a:pt x="101549" y="37951"/>
                    <a:pt x="117781" y="55897"/>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4" name="Freeform: Shape 13">
              <a:extLst>
                <a:ext uri="{FF2B5EF4-FFF2-40B4-BE49-F238E27FC236}">
                  <a16:creationId xmlns:a16="http://schemas.microsoft.com/office/drawing/2014/main" id="{3DAE4CD3-F950-4333-8D8C-0D3B28994B49}"/>
                </a:ext>
              </a:extLst>
            </p:cNvPr>
            <p:cNvSpPr/>
            <p:nvPr/>
          </p:nvSpPr>
          <p:spPr>
            <a:xfrm>
              <a:off x="7367082" y="1792995"/>
              <a:ext cx="266700" cy="266700"/>
            </a:xfrm>
            <a:custGeom>
              <a:avLst/>
              <a:gdLst>
                <a:gd name="connsiteX0" fmla="*/ 157540 w 266700"/>
                <a:gd name="connsiteY0" fmla="*/ 48955 h 266700"/>
                <a:gd name="connsiteX1" fmla="*/ 153730 w 266700"/>
                <a:gd name="connsiteY1" fmla="*/ 16570 h 266700"/>
                <a:gd name="connsiteX2" fmla="*/ 121345 w 266700"/>
                <a:gd name="connsiteY2" fmla="*/ 16570 h 266700"/>
                <a:gd name="connsiteX3" fmla="*/ 116582 w 266700"/>
                <a:gd name="connsiteY3" fmla="*/ 48955 h 266700"/>
                <a:gd name="connsiteX4" fmla="*/ 88007 w 266700"/>
                <a:gd name="connsiteY4" fmla="*/ 60385 h 266700"/>
                <a:gd name="connsiteX5" fmla="*/ 62290 w 266700"/>
                <a:gd name="connsiteY5" fmla="*/ 40382 h 266700"/>
                <a:gd name="connsiteX6" fmla="*/ 40382 w 266700"/>
                <a:gd name="connsiteY6" fmla="*/ 63242 h 266700"/>
                <a:gd name="connsiteX7" fmla="*/ 60385 w 266700"/>
                <a:gd name="connsiteY7" fmla="*/ 89912 h 266700"/>
                <a:gd name="connsiteX8" fmla="*/ 48955 w 266700"/>
                <a:gd name="connsiteY8" fmla="*/ 117535 h 266700"/>
                <a:gd name="connsiteX9" fmla="*/ 16570 w 266700"/>
                <a:gd name="connsiteY9" fmla="*/ 121345 h 266700"/>
                <a:gd name="connsiteX10" fmla="*/ 16570 w 266700"/>
                <a:gd name="connsiteY10" fmla="*/ 153730 h 266700"/>
                <a:gd name="connsiteX11" fmla="*/ 48955 w 266700"/>
                <a:gd name="connsiteY11" fmla="*/ 158492 h 266700"/>
                <a:gd name="connsiteX12" fmla="*/ 60385 w 266700"/>
                <a:gd name="connsiteY12" fmla="*/ 187067 h 266700"/>
                <a:gd name="connsiteX13" fmla="*/ 39430 w 266700"/>
                <a:gd name="connsiteY13" fmla="*/ 210880 h 266700"/>
                <a:gd name="connsiteX14" fmla="*/ 61337 w 266700"/>
                <a:gd name="connsiteY14" fmla="*/ 232787 h 266700"/>
                <a:gd name="connsiteX15" fmla="*/ 87055 w 266700"/>
                <a:gd name="connsiteY15" fmla="*/ 212785 h 266700"/>
                <a:gd name="connsiteX16" fmla="*/ 114677 w 266700"/>
                <a:gd name="connsiteY16" fmla="*/ 225167 h 266700"/>
                <a:gd name="connsiteX17" fmla="*/ 118487 w 266700"/>
                <a:gd name="connsiteY17" fmla="*/ 257552 h 266700"/>
                <a:gd name="connsiteX18" fmla="*/ 150872 w 266700"/>
                <a:gd name="connsiteY18" fmla="*/ 257552 h 266700"/>
                <a:gd name="connsiteX19" fmla="*/ 154682 w 266700"/>
                <a:gd name="connsiteY19" fmla="*/ 226120 h 266700"/>
                <a:gd name="connsiteX20" fmla="*/ 183257 w 266700"/>
                <a:gd name="connsiteY20" fmla="*/ 214690 h 266700"/>
                <a:gd name="connsiteX21" fmla="*/ 208975 w 266700"/>
                <a:gd name="connsiteY21" fmla="*/ 233740 h 266700"/>
                <a:gd name="connsiteX22" fmla="*/ 230882 w 266700"/>
                <a:gd name="connsiteY22" fmla="*/ 211832 h 266700"/>
                <a:gd name="connsiteX23" fmla="*/ 211832 w 266700"/>
                <a:gd name="connsiteY23" fmla="*/ 186115 h 266700"/>
                <a:gd name="connsiteX24" fmla="*/ 223262 w 266700"/>
                <a:gd name="connsiteY24" fmla="*/ 158492 h 266700"/>
                <a:gd name="connsiteX25" fmla="*/ 255647 w 266700"/>
                <a:gd name="connsiteY25" fmla="*/ 154682 h 266700"/>
                <a:gd name="connsiteX26" fmla="*/ 255647 w 266700"/>
                <a:gd name="connsiteY26" fmla="*/ 122297 h 266700"/>
                <a:gd name="connsiteX27" fmla="*/ 223262 w 266700"/>
                <a:gd name="connsiteY27" fmla="*/ 117535 h 266700"/>
                <a:gd name="connsiteX28" fmla="*/ 211832 w 266700"/>
                <a:gd name="connsiteY28" fmla="*/ 89912 h 266700"/>
                <a:gd name="connsiteX29" fmla="*/ 230882 w 266700"/>
                <a:gd name="connsiteY29" fmla="*/ 64195 h 266700"/>
                <a:gd name="connsiteX30" fmla="*/ 208975 w 266700"/>
                <a:gd name="connsiteY30" fmla="*/ 42287 h 266700"/>
                <a:gd name="connsiteX31" fmla="*/ 183257 w 266700"/>
                <a:gd name="connsiteY31" fmla="*/ 61337 h 266700"/>
                <a:gd name="connsiteX32" fmla="*/ 157540 w 266700"/>
                <a:gd name="connsiteY32" fmla="*/ 4895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700" h="266700">
                  <a:moveTo>
                    <a:pt x="157540" y="48955"/>
                  </a:moveTo>
                  <a:lnTo>
                    <a:pt x="153730" y="16570"/>
                  </a:lnTo>
                  <a:lnTo>
                    <a:pt x="121345" y="16570"/>
                  </a:lnTo>
                  <a:lnTo>
                    <a:pt x="116582" y="48955"/>
                  </a:lnTo>
                  <a:cubicBezTo>
                    <a:pt x="106105" y="50860"/>
                    <a:pt x="96580" y="55622"/>
                    <a:pt x="88007" y="60385"/>
                  </a:cubicBezTo>
                  <a:lnTo>
                    <a:pt x="62290" y="40382"/>
                  </a:lnTo>
                  <a:lnTo>
                    <a:pt x="40382" y="63242"/>
                  </a:lnTo>
                  <a:lnTo>
                    <a:pt x="60385" y="89912"/>
                  </a:lnTo>
                  <a:cubicBezTo>
                    <a:pt x="54670" y="98485"/>
                    <a:pt x="50860" y="108010"/>
                    <a:pt x="48955" y="117535"/>
                  </a:cubicBezTo>
                  <a:lnTo>
                    <a:pt x="16570" y="121345"/>
                  </a:lnTo>
                  <a:lnTo>
                    <a:pt x="16570" y="153730"/>
                  </a:lnTo>
                  <a:lnTo>
                    <a:pt x="48955" y="158492"/>
                  </a:lnTo>
                  <a:cubicBezTo>
                    <a:pt x="50860" y="168970"/>
                    <a:pt x="54670" y="178495"/>
                    <a:pt x="60385" y="187067"/>
                  </a:cubicBezTo>
                  <a:lnTo>
                    <a:pt x="39430" y="210880"/>
                  </a:lnTo>
                  <a:lnTo>
                    <a:pt x="61337" y="232787"/>
                  </a:lnTo>
                  <a:lnTo>
                    <a:pt x="87055" y="212785"/>
                  </a:lnTo>
                  <a:cubicBezTo>
                    <a:pt x="95627" y="218500"/>
                    <a:pt x="105152" y="222310"/>
                    <a:pt x="114677" y="225167"/>
                  </a:cubicBezTo>
                  <a:lnTo>
                    <a:pt x="118487" y="257552"/>
                  </a:lnTo>
                  <a:lnTo>
                    <a:pt x="150872" y="257552"/>
                  </a:lnTo>
                  <a:lnTo>
                    <a:pt x="154682" y="226120"/>
                  </a:lnTo>
                  <a:cubicBezTo>
                    <a:pt x="165160" y="224215"/>
                    <a:pt x="174685" y="220405"/>
                    <a:pt x="183257" y="214690"/>
                  </a:cubicBezTo>
                  <a:lnTo>
                    <a:pt x="208975" y="233740"/>
                  </a:lnTo>
                  <a:lnTo>
                    <a:pt x="230882" y="211832"/>
                  </a:lnTo>
                  <a:lnTo>
                    <a:pt x="211832" y="186115"/>
                  </a:lnTo>
                  <a:cubicBezTo>
                    <a:pt x="217547" y="177542"/>
                    <a:pt x="221357" y="168017"/>
                    <a:pt x="223262" y="158492"/>
                  </a:cubicBezTo>
                  <a:lnTo>
                    <a:pt x="255647" y="154682"/>
                  </a:lnTo>
                  <a:lnTo>
                    <a:pt x="255647" y="122297"/>
                  </a:lnTo>
                  <a:lnTo>
                    <a:pt x="223262" y="117535"/>
                  </a:lnTo>
                  <a:cubicBezTo>
                    <a:pt x="221357" y="107057"/>
                    <a:pt x="217547" y="98485"/>
                    <a:pt x="211832" y="89912"/>
                  </a:cubicBezTo>
                  <a:lnTo>
                    <a:pt x="230882" y="64195"/>
                  </a:lnTo>
                  <a:lnTo>
                    <a:pt x="208975" y="42287"/>
                  </a:lnTo>
                  <a:lnTo>
                    <a:pt x="183257" y="61337"/>
                  </a:lnTo>
                  <a:cubicBezTo>
                    <a:pt x="176590" y="55622"/>
                    <a:pt x="167065" y="51812"/>
                    <a:pt x="157540" y="48955"/>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 name="Freeform: Shape 14">
              <a:extLst>
                <a:ext uri="{FF2B5EF4-FFF2-40B4-BE49-F238E27FC236}">
                  <a16:creationId xmlns:a16="http://schemas.microsoft.com/office/drawing/2014/main" id="{33FF2A41-B02B-48FB-8FBA-2E38AC634FF5}"/>
                </a:ext>
              </a:extLst>
            </p:cNvPr>
            <p:cNvSpPr/>
            <p:nvPr/>
          </p:nvSpPr>
          <p:spPr>
            <a:xfrm>
              <a:off x="6865870" y="1845215"/>
              <a:ext cx="161925" cy="161925"/>
            </a:xfrm>
            <a:custGeom>
              <a:avLst/>
              <a:gdLst>
                <a:gd name="connsiteX0" fmla="*/ 117781 w 161925"/>
                <a:gd name="connsiteY0" fmla="*/ 55897 h 161925"/>
                <a:gd name="connsiteX1" fmla="*/ 114679 w 161925"/>
                <a:gd name="connsiteY1" fmla="*/ 117781 h 161925"/>
                <a:gd name="connsiteX2" fmla="*/ 52795 w 161925"/>
                <a:gd name="connsiteY2" fmla="*/ 114679 h 161925"/>
                <a:gd name="connsiteX3" fmla="*/ 55897 w 161925"/>
                <a:gd name="connsiteY3" fmla="*/ 52794 h 161925"/>
                <a:gd name="connsiteX4" fmla="*/ 117781 w 161925"/>
                <a:gd name="connsiteY4" fmla="*/ 55897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17781" y="55897"/>
                  </a:moveTo>
                  <a:cubicBezTo>
                    <a:pt x="134013" y="73842"/>
                    <a:pt x="132624" y="101549"/>
                    <a:pt x="114679" y="117781"/>
                  </a:cubicBezTo>
                  <a:cubicBezTo>
                    <a:pt x="96733" y="134013"/>
                    <a:pt x="69027" y="132624"/>
                    <a:pt x="52795" y="114679"/>
                  </a:cubicBezTo>
                  <a:cubicBezTo>
                    <a:pt x="36562" y="96733"/>
                    <a:pt x="37951" y="69027"/>
                    <a:pt x="55897" y="52794"/>
                  </a:cubicBezTo>
                  <a:cubicBezTo>
                    <a:pt x="73842" y="36562"/>
                    <a:pt x="101549" y="37951"/>
                    <a:pt x="117781" y="55897"/>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6" name="Freeform: Shape 15">
              <a:extLst>
                <a:ext uri="{FF2B5EF4-FFF2-40B4-BE49-F238E27FC236}">
                  <a16:creationId xmlns:a16="http://schemas.microsoft.com/office/drawing/2014/main" id="{93E02335-C88E-4C6D-A7C9-BA979C5CD3BC}"/>
                </a:ext>
              </a:extLst>
            </p:cNvPr>
            <p:cNvSpPr/>
            <p:nvPr/>
          </p:nvSpPr>
          <p:spPr>
            <a:xfrm>
              <a:off x="6814632" y="1792995"/>
              <a:ext cx="266700" cy="266700"/>
            </a:xfrm>
            <a:custGeom>
              <a:avLst/>
              <a:gdLst>
                <a:gd name="connsiteX0" fmla="*/ 157540 w 266700"/>
                <a:gd name="connsiteY0" fmla="*/ 48955 h 266700"/>
                <a:gd name="connsiteX1" fmla="*/ 153730 w 266700"/>
                <a:gd name="connsiteY1" fmla="*/ 16570 h 266700"/>
                <a:gd name="connsiteX2" fmla="*/ 121345 w 266700"/>
                <a:gd name="connsiteY2" fmla="*/ 16570 h 266700"/>
                <a:gd name="connsiteX3" fmla="*/ 116582 w 266700"/>
                <a:gd name="connsiteY3" fmla="*/ 48955 h 266700"/>
                <a:gd name="connsiteX4" fmla="*/ 88007 w 266700"/>
                <a:gd name="connsiteY4" fmla="*/ 60385 h 266700"/>
                <a:gd name="connsiteX5" fmla="*/ 62290 w 266700"/>
                <a:gd name="connsiteY5" fmla="*/ 40382 h 266700"/>
                <a:gd name="connsiteX6" fmla="*/ 40382 w 266700"/>
                <a:gd name="connsiteY6" fmla="*/ 63242 h 266700"/>
                <a:gd name="connsiteX7" fmla="*/ 60385 w 266700"/>
                <a:gd name="connsiteY7" fmla="*/ 89912 h 266700"/>
                <a:gd name="connsiteX8" fmla="*/ 48955 w 266700"/>
                <a:gd name="connsiteY8" fmla="*/ 117535 h 266700"/>
                <a:gd name="connsiteX9" fmla="*/ 16570 w 266700"/>
                <a:gd name="connsiteY9" fmla="*/ 121345 h 266700"/>
                <a:gd name="connsiteX10" fmla="*/ 16570 w 266700"/>
                <a:gd name="connsiteY10" fmla="*/ 153730 h 266700"/>
                <a:gd name="connsiteX11" fmla="*/ 48955 w 266700"/>
                <a:gd name="connsiteY11" fmla="*/ 158492 h 266700"/>
                <a:gd name="connsiteX12" fmla="*/ 60385 w 266700"/>
                <a:gd name="connsiteY12" fmla="*/ 187067 h 266700"/>
                <a:gd name="connsiteX13" fmla="*/ 39430 w 266700"/>
                <a:gd name="connsiteY13" fmla="*/ 210880 h 266700"/>
                <a:gd name="connsiteX14" fmla="*/ 61337 w 266700"/>
                <a:gd name="connsiteY14" fmla="*/ 232787 h 266700"/>
                <a:gd name="connsiteX15" fmla="*/ 87055 w 266700"/>
                <a:gd name="connsiteY15" fmla="*/ 212785 h 266700"/>
                <a:gd name="connsiteX16" fmla="*/ 114677 w 266700"/>
                <a:gd name="connsiteY16" fmla="*/ 225167 h 266700"/>
                <a:gd name="connsiteX17" fmla="*/ 118487 w 266700"/>
                <a:gd name="connsiteY17" fmla="*/ 257552 h 266700"/>
                <a:gd name="connsiteX18" fmla="*/ 150872 w 266700"/>
                <a:gd name="connsiteY18" fmla="*/ 257552 h 266700"/>
                <a:gd name="connsiteX19" fmla="*/ 154682 w 266700"/>
                <a:gd name="connsiteY19" fmla="*/ 226120 h 266700"/>
                <a:gd name="connsiteX20" fmla="*/ 183257 w 266700"/>
                <a:gd name="connsiteY20" fmla="*/ 214690 h 266700"/>
                <a:gd name="connsiteX21" fmla="*/ 208975 w 266700"/>
                <a:gd name="connsiteY21" fmla="*/ 233740 h 266700"/>
                <a:gd name="connsiteX22" fmla="*/ 230882 w 266700"/>
                <a:gd name="connsiteY22" fmla="*/ 211832 h 266700"/>
                <a:gd name="connsiteX23" fmla="*/ 211832 w 266700"/>
                <a:gd name="connsiteY23" fmla="*/ 186115 h 266700"/>
                <a:gd name="connsiteX24" fmla="*/ 223262 w 266700"/>
                <a:gd name="connsiteY24" fmla="*/ 158492 h 266700"/>
                <a:gd name="connsiteX25" fmla="*/ 255647 w 266700"/>
                <a:gd name="connsiteY25" fmla="*/ 154682 h 266700"/>
                <a:gd name="connsiteX26" fmla="*/ 255647 w 266700"/>
                <a:gd name="connsiteY26" fmla="*/ 122297 h 266700"/>
                <a:gd name="connsiteX27" fmla="*/ 223262 w 266700"/>
                <a:gd name="connsiteY27" fmla="*/ 117535 h 266700"/>
                <a:gd name="connsiteX28" fmla="*/ 211832 w 266700"/>
                <a:gd name="connsiteY28" fmla="*/ 89912 h 266700"/>
                <a:gd name="connsiteX29" fmla="*/ 230882 w 266700"/>
                <a:gd name="connsiteY29" fmla="*/ 64195 h 266700"/>
                <a:gd name="connsiteX30" fmla="*/ 208975 w 266700"/>
                <a:gd name="connsiteY30" fmla="*/ 42287 h 266700"/>
                <a:gd name="connsiteX31" fmla="*/ 183257 w 266700"/>
                <a:gd name="connsiteY31" fmla="*/ 61337 h 266700"/>
                <a:gd name="connsiteX32" fmla="*/ 157540 w 266700"/>
                <a:gd name="connsiteY32" fmla="*/ 4895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700" h="266700">
                  <a:moveTo>
                    <a:pt x="157540" y="48955"/>
                  </a:moveTo>
                  <a:lnTo>
                    <a:pt x="153730" y="16570"/>
                  </a:lnTo>
                  <a:lnTo>
                    <a:pt x="121345" y="16570"/>
                  </a:lnTo>
                  <a:lnTo>
                    <a:pt x="116582" y="48955"/>
                  </a:lnTo>
                  <a:cubicBezTo>
                    <a:pt x="106105" y="50860"/>
                    <a:pt x="96580" y="55622"/>
                    <a:pt x="88007" y="60385"/>
                  </a:cubicBezTo>
                  <a:lnTo>
                    <a:pt x="62290" y="40382"/>
                  </a:lnTo>
                  <a:lnTo>
                    <a:pt x="40382" y="63242"/>
                  </a:lnTo>
                  <a:lnTo>
                    <a:pt x="60385" y="89912"/>
                  </a:lnTo>
                  <a:cubicBezTo>
                    <a:pt x="54670" y="98485"/>
                    <a:pt x="50860" y="108010"/>
                    <a:pt x="48955" y="117535"/>
                  </a:cubicBezTo>
                  <a:lnTo>
                    <a:pt x="16570" y="121345"/>
                  </a:lnTo>
                  <a:lnTo>
                    <a:pt x="16570" y="153730"/>
                  </a:lnTo>
                  <a:lnTo>
                    <a:pt x="48955" y="158492"/>
                  </a:lnTo>
                  <a:cubicBezTo>
                    <a:pt x="50860" y="168970"/>
                    <a:pt x="54670" y="178495"/>
                    <a:pt x="60385" y="187067"/>
                  </a:cubicBezTo>
                  <a:lnTo>
                    <a:pt x="39430" y="210880"/>
                  </a:lnTo>
                  <a:lnTo>
                    <a:pt x="61337" y="232787"/>
                  </a:lnTo>
                  <a:lnTo>
                    <a:pt x="87055" y="212785"/>
                  </a:lnTo>
                  <a:cubicBezTo>
                    <a:pt x="95627" y="218500"/>
                    <a:pt x="105152" y="222310"/>
                    <a:pt x="114677" y="225167"/>
                  </a:cubicBezTo>
                  <a:lnTo>
                    <a:pt x="118487" y="257552"/>
                  </a:lnTo>
                  <a:lnTo>
                    <a:pt x="150872" y="257552"/>
                  </a:lnTo>
                  <a:lnTo>
                    <a:pt x="154682" y="226120"/>
                  </a:lnTo>
                  <a:cubicBezTo>
                    <a:pt x="165160" y="224215"/>
                    <a:pt x="174685" y="220405"/>
                    <a:pt x="183257" y="214690"/>
                  </a:cubicBezTo>
                  <a:lnTo>
                    <a:pt x="208975" y="233740"/>
                  </a:lnTo>
                  <a:lnTo>
                    <a:pt x="230882" y="211832"/>
                  </a:lnTo>
                  <a:lnTo>
                    <a:pt x="211832" y="186115"/>
                  </a:lnTo>
                  <a:cubicBezTo>
                    <a:pt x="217547" y="177542"/>
                    <a:pt x="221357" y="168017"/>
                    <a:pt x="223262" y="158492"/>
                  </a:cubicBezTo>
                  <a:lnTo>
                    <a:pt x="255647" y="154682"/>
                  </a:lnTo>
                  <a:lnTo>
                    <a:pt x="255647" y="122297"/>
                  </a:lnTo>
                  <a:lnTo>
                    <a:pt x="223262" y="117535"/>
                  </a:lnTo>
                  <a:cubicBezTo>
                    <a:pt x="221357" y="107057"/>
                    <a:pt x="217547" y="98485"/>
                    <a:pt x="211832" y="89912"/>
                  </a:cubicBezTo>
                  <a:lnTo>
                    <a:pt x="230882" y="64195"/>
                  </a:lnTo>
                  <a:lnTo>
                    <a:pt x="208975" y="42287"/>
                  </a:lnTo>
                  <a:lnTo>
                    <a:pt x="183257" y="61337"/>
                  </a:lnTo>
                  <a:cubicBezTo>
                    <a:pt x="176590" y="55622"/>
                    <a:pt x="167065" y="51812"/>
                    <a:pt x="157540" y="48955"/>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1" name="Freeform: Shape 20">
              <a:extLst>
                <a:ext uri="{FF2B5EF4-FFF2-40B4-BE49-F238E27FC236}">
                  <a16:creationId xmlns:a16="http://schemas.microsoft.com/office/drawing/2014/main" id="{F2CA54F3-BD9D-4C19-A4F2-C165572EACF8}"/>
                </a:ext>
              </a:extLst>
            </p:cNvPr>
            <p:cNvSpPr/>
            <p:nvPr/>
          </p:nvSpPr>
          <p:spPr>
            <a:xfrm>
              <a:off x="6754448" y="1540406"/>
              <a:ext cx="942975" cy="657225"/>
            </a:xfrm>
            <a:custGeom>
              <a:avLst/>
              <a:gdLst>
                <a:gd name="connsiteX0" fmla="*/ 764459 w 942975"/>
                <a:gd name="connsiteY0" fmla="*/ 14841 h 657225"/>
                <a:gd name="connsiteX1" fmla="*/ 931146 w 942975"/>
                <a:gd name="connsiteY1" fmla="*/ 14841 h 657225"/>
                <a:gd name="connsiteX2" fmla="*/ 931146 w 942975"/>
                <a:gd name="connsiteY2" fmla="*/ 649206 h 657225"/>
                <a:gd name="connsiteX3" fmla="*/ 14841 w 942975"/>
                <a:gd name="connsiteY3" fmla="*/ 649206 h 657225"/>
                <a:gd name="connsiteX4" fmla="*/ 14841 w 942975"/>
                <a:gd name="connsiteY4" fmla="*/ 14841 h 657225"/>
                <a:gd name="connsiteX5" fmla="*/ 180576 w 942975"/>
                <a:gd name="connsiteY5" fmla="*/ 14841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2975" h="657225">
                  <a:moveTo>
                    <a:pt x="764459" y="14841"/>
                  </a:moveTo>
                  <a:lnTo>
                    <a:pt x="931146" y="14841"/>
                  </a:lnTo>
                  <a:lnTo>
                    <a:pt x="931146" y="649206"/>
                  </a:lnTo>
                  <a:lnTo>
                    <a:pt x="14841" y="649206"/>
                  </a:lnTo>
                  <a:lnTo>
                    <a:pt x="14841" y="14841"/>
                  </a:lnTo>
                  <a:lnTo>
                    <a:pt x="180576" y="14841"/>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pic>
        <p:nvPicPr>
          <p:cNvPr id="25" name="Graphic 24">
            <a:extLst>
              <a:ext uri="{FF2B5EF4-FFF2-40B4-BE49-F238E27FC236}">
                <a16:creationId xmlns:a16="http://schemas.microsoft.com/office/drawing/2014/main" id="{C8687AFB-269F-45B5-BFBA-BC42F01F84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508323" y="2479090"/>
            <a:ext cx="1706880" cy="2133600"/>
          </a:xfrm>
          <a:prstGeom prst="rect">
            <a:avLst/>
          </a:prstGeom>
        </p:spPr>
      </p:pic>
      <p:cxnSp>
        <p:nvCxnSpPr>
          <p:cNvPr id="60" name="Straight Connector 59">
            <a:extLst>
              <a:ext uri="{FF2B5EF4-FFF2-40B4-BE49-F238E27FC236}">
                <a16:creationId xmlns:a16="http://schemas.microsoft.com/office/drawing/2014/main" id="{69903F4B-E4A2-42BF-B348-377827309299}"/>
              </a:ext>
            </a:extLst>
          </p:cNvPr>
          <p:cNvCxnSpPr>
            <a:cxnSpLocks/>
          </p:cNvCxnSpPr>
          <p:nvPr/>
        </p:nvCxnSpPr>
        <p:spPr>
          <a:xfrm>
            <a:off x="4731366" y="835119"/>
            <a:ext cx="0" cy="6559362"/>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F6D887C9-DC14-174A-B801-93960AB70F93}"/>
              </a:ext>
            </a:extLst>
          </p:cNvPr>
          <p:cNvPicPr>
            <a:picLocks noChangeAspect="1"/>
          </p:cNvPicPr>
          <p:nvPr/>
        </p:nvPicPr>
        <p:blipFill rotWithShape="1">
          <a:blip r:embed="rId4"/>
          <a:srcRect l="12206" r="18523"/>
          <a:stretch/>
        </p:blipFill>
        <p:spPr>
          <a:xfrm>
            <a:off x="6426829" y="580558"/>
            <a:ext cx="6528643" cy="7068483"/>
          </a:xfrm>
          <a:prstGeom prst="rect">
            <a:avLst/>
          </a:prstGeom>
        </p:spPr>
      </p:pic>
      <p:sp>
        <p:nvSpPr>
          <p:cNvPr id="24" name="TextBox 23">
            <a:extLst>
              <a:ext uri="{FF2B5EF4-FFF2-40B4-BE49-F238E27FC236}">
                <a16:creationId xmlns:a16="http://schemas.microsoft.com/office/drawing/2014/main" id="{068F5891-A068-4513-84AD-14A61EA35DD1}"/>
              </a:ext>
            </a:extLst>
          </p:cNvPr>
          <p:cNvSpPr txBox="1"/>
          <p:nvPr/>
        </p:nvSpPr>
        <p:spPr>
          <a:xfrm>
            <a:off x="538163" y="5551399"/>
            <a:ext cx="3665308" cy="1638127"/>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sz="3600" b="1" dirty="0"/>
              <a:t>STPA model</a:t>
            </a:r>
          </a:p>
          <a:p>
            <a:r>
              <a:rPr lang="en-US" sz="2800" dirty="0"/>
              <a:t>Focus on interfaces’ wires, not boxes</a:t>
            </a:r>
          </a:p>
        </p:txBody>
      </p:sp>
      <p:sp>
        <p:nvSpPr>
          <p:cNvPr id="26" name="TextBox 25">
            <a:extLst>
              <a:ext uri="{FF2B5EF4-FFF2-40B4-BE49-F238E27FC236}">
                <a16:creationId xmlns:a16="http://schemas.microsoft.com/office/drawing/2014/main" id="{0480C124-9326-4812-B2A5-E79073A3C5BE}"/>
              </a:ext>
            </a:extLst>
          </p:cNvPr>
          <p:cNvSpPr txBox="1"/>
          <p:nvPr/>
        </p:nvSpPr>
        <p:spPr>
          <a:xfrm>
            <a:off x="538162" y="4676696"/>
            <a:ext cx="3695787" cy="769441"/>
          </a:xfrm>
          <a:prstGeom prst="rect">
            <a:avLst/>
          </a:prstGeom>
          <a:noFill/>
        </p:spPr>
        <p:txBody>
          <a:bodyPr wrap="square" rtlCol="0">
            <a:spAutoFit/>
          </a:bodyPr>
          <a:lstStyle/>
          <a:p>
            <a:pPr algn="ctr" defTabSz="731520">
              <a:defRPr/>
            </a:pPr>
            <a:r>
              <a:rPr lang="en-US" sz="4400" spc="-120" dirty="0">
                <a:ln w="3175">
                  <a:noFill/>
                </a:ln>
                <a:solidFill>
                  <a:schemeClr val="bg2"/>
                </a:solidFill>
                <a:latin typeface="+mj-lt"/>
                <a:ea typeface="Amazon Ember Light" panose="020B0403020204020204" pitchFamily="34" charset="0"/>
                <a:cs typeface="Amazon Ember Light" panose="020B0403020204020204" pitchFamily="34" charset="0"/>
              </a:rPr>
              <a:t>Observability</a:t>
            </a:r>
          </a:p>
        </p:txBody>
      </p:sp>
      <p:pic>
        <p:nvPicPr>
          <p:cNvPr id="27" name="Graphic 26">
            <a:extLst>
              <a:ext uri="{FF2B5EF4-FFF2-40B4-BE49-F238E27FC236}">
                <a16:creationId xmlns:a16="http://schemas.microsoft.com/office/drawing/2014/main" id="{4C97A1E7-3DD0-4DE2-AE17-FFF8EDA90C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7411" y="3001871"/>
            <a:ext cx="2057288" cy="1381995"/>
          </a:xfrm>
          <a:prstGeom prst="rect">
            <a:avLst/>
          </a:prstGeom>
        </p:spPr>
      </p:pic>
    </p:spTree>
    <p:extLst>
      <p:ext uri="{BB962C8B-B14F-4D97-AF65-F5344CB8AC3E}">
        <p14:creationId xmlns:p14="http://schemas.microsoft.com/office/powerpoint/2010/main" val="3519645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400"/>
                                        <p:tgtEl>
                                          <p:spTgt spid="27"/>
                                        </p:tgtEl>
                                      </p:cBhvr>
                                    </p:animEffect>
                                  </p:childTnLst>
                                </p:cTn>
                              </p:par>
                              <p:par>
                                <p:cTn id="8" presetID="42" presetClass="path" presetSubtype="0" decel="100000" fill="hold" nodeType="withEffect">
                                  <p:stCondLst>
                                    <p:cond delay="0"/>
                                  </p:stCondLst>
                                  <p:childTnLst>
                                    <p:animMotion origin="layout" path="M 1.38889E-6 2.53086E-6 L 1.38889E-6 -0.05459 " pathEditMode="relative" rAng="0" ptsTypes="AA">
                                      <p:cBhvr>
                                        <p:cTn id="9" dur="400" spd="-100000" fill="hold"/>
                                        <p:tgtEl>
                                          <p:spTgt spid="27"/>
                                        </p:tgtEl>
                                        <p:attrNameLst>
                                          <p:attrName>ppt_x</p:attrName>
                                          <p:attrName>ppt_y</p:attrName>
                                        </p:attrNameLst>
                                      </p:cBhvr>
                                      <p:rCtr x="0" y="-2739"/>
                                    </p:animMotion>
                                  </p:childTnLst>
                                </p:cTn>
                              </p:par>
                              <p:par>
                                <p:cTn id="10" presetID="10"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400"/>
                                        <p:tgtEl>
                                          <p:spTgt spid="26"/>
                                        </p:tgtEl>
                                      </p:cBhvr>
                                    </p:animEffect>
                                  </p:childTnLst>
                                </p:cTn>
                              </p:par>
                              <p:par>
                                <p:cTn id="13" presetID="42" presetClass="path" presetSubtype="0" decel="100000" fill="hold" grpId="1" nodeType="withEffect">
                                  <p:stCondLst>
                                    <p:cond delay="0"/>
                                  </p:stCondLst>
                                  <p:childTnLst>
                                    <p:animMotion origin="layout" path="M 1.38889E-6 2.53086E-6 L 1.38889E-6 -0.05459 " pathEditMode="relative" rAng="0" ptsTypes="AA">
                                      <p:cBhvr>
                                        <p:cTn id="14" dur="400" spd="-100000" fill="hold"/>
                                        <p:tgtEl>
                                          <p:spTgt spid="26"/>
                                        </p:tgtEl>
                                        <p:attrNameLst>
                                          <p:attrName>ppt_x</p:attrName>
                                          <p:attrName>ppt_y</p:attrName>
                                        </p:attrNameLst>
                                      </p:cBhvr>
                                      <p:rCtr x="0" y="-2739"/>
                                    </p:animMotion>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grpId="1" nodeType="withEffect">
                                  <p:stCondLst>
                                    <p:cond delay="0"/>
                                  </p:stCondLst>
                                  <p:childTnLst>
                                    <p:animMotion origin="layout" path="M -1.35417E-6 -3.64198E-6 L -1.35417E-6 0.0436 " pathEditMode="relative" rAng="0" ptsTypes="AA">
                                      <p:cBhvr>
                                        <p:cTn id="19" dur="500" spd="-100000" fill="hold"/>
                                        <p:tgtEl>
                                          <p:spTgt spid="24"/>
                                        </p:tgtEl>
                                        <p:attrNameLst>
                                          <p:attrName>ppt_x</p:attrName>
                                          <p:attrName>ppt_y</p:attrName>
                                        </p:attrNameLst>
                                      </p:cBhvr>
                                      <p:rCtr x="0" y="2180"/>
                                    </p:animMotion>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6" grpId="0"/>
      <p:bldP spid="26" grpId="1"/>
    </p:bldLst>
  </p:timing>
</p:sld>
</file>

<file path=ppt/slides/slide92.xml><?xml version="1.0" encoding="utf-8"?>
<p:sld xmlns:a="http://schemas.openxmlformats.org/drawingml/2006/main" xmlns:r="http://schemas.openxmlformats.org/officeDocument/2006/relationships" xmlns:p="http://schemas.openxmlformats.org/presentationml/2006/main" show="0">
  <p:cSld>
    <p:bg>
      <p:bgPr>
        <a:gradFill>
          <a:gsLst>
            <a:gs pos="0">
              <a:srgbClr val="FFDF85"/>
            </a:gs>
            <a:gs pos="68000">
              <a:schemeClr val="accent2"/>
            </a:gs>
          </a:gsLst>
          <a:lin ang="54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3638CD-C885-4A16-A041-3854D38E04F5}"/>
              </a:ext>
            </a:extLst>
          </p:cNvPr>
          <p:cNvSpPr/>
          <p:nvPr/>
        </p:nvSpPr>
        <p:spPr>
          <a:xfrm>
            <a:off x="0" y="0"/>
            <a:ext cx="14630400" cy="8229600"/>
          </a:xfrm>
          <a:prstGeom prst="rect">
            <a:avLst/>
          </a:prstGeom>
          <a:gradFill>
            <a:gsLst>
              <a:gs pos="0">
                <a:srgbClr val="FFDF85"/>
              </a:gs>
              <a:gs pos="68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45" name="TextBox 44">
            <a:extLst>
              <a:ext uri="{FF2B5EF4-FFF2-40B4-BE49-F238E27FC236}">
                <a16:creationId xmlns:a16="http://schemas.microsoft.com/office/drawing/2014/main" id="{C555C47E-4892-42C8-B20B-BDA16A5EC58C}"/>
              </a:ext>
            </a:extLst>
          </p:cNvPr>
          <p:cNvSpPr txBox="1"/>
          <p:nvPr/>
        </p:nvSpPr>
        <p:spPr>
          <a:xfrm>
            <a:off x="14815504" y="5017398"/>
            <a:ext cx="3018728" cy="978729"/>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dirty="0"/>
              <a:t>Epidemic </a:t>
            </a:r>
            <a:br>
              <a:rPr lang="en-US" dirty="0"/>
            </a:br>
            <a:r>
              <a:rPr lang="en-US" dirty="0"/>
              <a:t>failure modes</a:t>
            </a:r>
          </a:p>
        </p:txBody>
      </p:sp>
      <p:sp>
        <p:nvSpPr>
          <p:cNvPr id="46" name="TextBox 45">
            <a:extLst>
              <a:ext uri="{FF2B5EF4-FFF2-40B4-BE49-F238E27FC236}">
                <a16:creationId xmlns:a16="http://schemas.microsoft.com/office/drawing/2014/main" id="{D9B5EAAD-8B14-40E3-A27C-35E1929619F9}"/>
              </a:ext>
            </a:extLst>
          </p:cNvPr>
          <p:cNvSpPr txBox="1"/>
          <p:nvPr/>
        </p:nvSpPr>
        <p:spPr>
          <a:xfrm>
            <a:off x="19216781" y="5017398"/>
            <a:ext cx="3237344" cy="978729"/>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dirty="0"/>
              <a:t>Automation and continuous chaos</a:t>
            </a:r>
          </a:p>
        </p:txBody>
      </p:sp>
      <p:grpSp>
        <p:nvGrpSpPr>
          <p:cNvPr id="7" name="Graphic 5">
            <a:extLst>
              <a:ext uri="{FF2B5EF4-FFF2-40B4-BE49-F238E27FC236}">
                <a16:creationId xmlns:a16="http://schemas.microsoft.com/office/drawing/2014/main" id="{382C69D6-1122-46B2-9EBB-BD17A0D85C7E}"/>
              </a:ext>
            </a:extLst>
          </p:cNvPr>
          <p:cNvGrpSpPr/>
          <p:nvPr/>
        </p:nvGrpSpPr>
        <p:grpSpPr>
          <a:xfrm>
            <a:off x="19877426" y="2573644"/>
            <a:ext cx="1736133" cy="1944494"/>
            <a:chOff x="6754448" y="1141485"/>
            <a:chExt cx="942975" cy="1056146"/>
          </a:xfrm>
        </p:grpSpPr>
        <p:sp>
          <p:nvSpPr>
            <p:cNvPr id="8" name="Freeform: Shape 7">
              <a:extLst>
                <a:ext uri="{FF2B5EF4-FFF2-40B4-BE49-F238E27FC236}">
                  <a16:creationId xmlns:a16="http://schemas.microsoft.com/office/drawing/2014/main" id="{51E40A98-B135-40FB-A06D-F1889CDFC462}"/>
                </a:ext>
              </a:extLst>
            </p:cNvPr>
            <p:cNvSpPr/>
            <p:nvPr/>
          </p:nvSpPr>
          <p:spPr>
            <a:xfrm>
              <a:off x="6978462" y="1141485"/>
              <a:ext cx="495300" cy="676275"/>
            </a:xfrm>
            <a:custGeom>
              <a:avLst/>
              <a:gdLst>
                <a:gd name="connsiteX0" fmla="*/ 485200 w 495300"/>
                <a:gd name="connsiteY0" fmla="*/ 250885 h 676275"/>
                <a:gd name="connsiteX1" fmla="*/ 331847 w 495300"/>
                <a:gd name="connsiteY1" fmla="*/ 618550 h 676275"/>
                <a:gd name="connsiteX2" fmla="*/ 168970 w 495300"/>
                <a:gd name="connsiteY2" fmla="*/ 618550 h 676275"/>
                <a:gd name="connsiteX3" fmla="*/ 16570 w 495300"/>
                <a:gd name="connsiteY3" fmla="*/ 250885 h 676275"/>
                <a:gd name="connsiteX4" fmla="*/ 250885 w 495300"/>
                <a:gd name="connsiteY4" fmla="*/ 16570 h 676275"/>
                <a:gd name="connsiteX5" fmla="*/ 485200 w 495300"/>
                <a:gd name="connsiteY5" fmla="*/ 25088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676275">
                  <a:moveTo>
                    <a:pt x="485200" y="250885"/>
                  </a:moveTo>
                  <a:cubicBezTo>
                    <a:pt x="485200" y="328990"/>
                    <a:pt x="399475" y="497582"/>
                    <a:pt x="331847" y="618550"/>
                  </a:cubicBezTo>
                  <a:cubicBezTo>
                    <a:pt x="296605" y="682367"/>
                    <a:pt x="204212" y="682367"/>
                    <a:pt x="168970" y="618550"/>
                  </a:cubicBezTo>
                  <a:cubicBezTo>
                    <a:pt x="101342" y="497582"/>
                    <a:pt x="16570" y="328990"/>
                    <a:pt x="16570" y="250885"/>
                  </a:cubicBezTo>
                  <a:cubicBezTo>
                    <a:pt x="16570" y="121345"/>
                    <a:pt x="121345" y="16570"/>
                    <a:pt x="250885" y="16570"/>
                  </a:cubicBezTo>
                  <a:cubicBezTo>
                    <a:pt x="380425" y="16570"/>
                    <a:pt x="485200" y="121345"/>
                    <a:pt x="485200" y="250885"/>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9" name="Freeform: Shape 8">
              <a:extLst>
                <a:ext uri="{FF2B5EF4-FFF2-40B4-BE49-F238E27FC236}">
                  <a16:creationId xmlns:a16="http://schemas.microsoft.com/office/drawing/2014/main" id="{621F48D1-BE02-470A-9039-9E032720C50C}"/>
                </a:ext>
              </a:extLst>
            </p:cNvPr>
            <p:cNvSpPr/>
            <p:nvPr/>
          </p:nvSpPr>
          <p:spPr>
            <a:xfrm>
              <a:off x="7172772" y="1593923"/>
              <a:ext cx="219075" cy="342900"/>
            </a:xfrm>
            <a:custGeom>
              <a:avLst/>
              <a:gdLst>
                <a:gd name="connsiteX0" fmla="*/ 16570 w 219075"/>
                <a:gd name="connsiteY0" fmla="*/ 16570 h 342900"/>
                <a:gd name="connsiteX1" fmla="*/ 16570 w 219075"/>
                <a:gd name="connsiteY1" fmla="*/ 228977 h 342900"/>
                <a:gd name="connsiteX2" fmla="*/ 122297 w 219075"/>
                <a:gd name="connsiteY2" fmla="*/ 334705 h 342900"/>
                <a:gd name="connsiteX3" fmla="*/ 122297 w 219075"/>
                <a:gd name="connsiteY3" fmla="*/ 334705 h 342900"/>
                <a:gd name="connsiteX4" fmla="*/ 206117 w 219075"/>
                <a:gd name="connsiteY4" fmla="*/ 33470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42900">
                  <a:moveTo>
                    <a:pt x="16570" y="16570"/>
                  </a:moveTo>
                  <a:lnTo>
                    <a:pt x="16570" y="228977"/>
                  </a:lnTo>
                  <a:cubicBezTo>
                    <a:pt x="16570" y="287080"/>
                    <a:pt x="64195" y="334705"/>
                    <a:pt x="122297" y="334705"/>
                  </a:cubicBezTo>
                  <a:lnTo>
                    <a:pt x="122297" y="334705"/>
                  </a:lnTo>
                  <a:lnTo>
                    <a:pt x="206117" y="334705"/>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0" name="Freeform: Shape 9">
              <a:extLst>
                <a:ext uri="{FF2B5EF4-FFF2-40B4-BE49-F238E27FC236}">
                  <a16:creationId xmlns:a16="http://schemas.microsoft.com/office/drawing/2014/main" id="{6553FFF1-EE1D-478B-86D4-9F18EC4A19EE}"/>
                </a:ext>
              </a:extLst>
            </p:cNvPr>
            <p:cNvSpPr/>
            <p:nvPr/>
          </p:nvSpPr>
          <p:spPr>
            <a:xfrm>
              <a:off x="7065139" y="1593923"/>
              <a:ext cx="219075" cy="342900"/>
            </a:xfrm>
            <a:custGeom>
              <a:avLst/>
              <a:gdLst>
                <a:gd name="connsiteX0" fmla="*/ 204212 w 219075"/>
                <a:gd name="connsiteY0" fmla="*/ 16570 h 342900"/>
                <a:gd name="connsiteX1" fmla="*/ 204212 w 219075"/>
                <a:gd name="connsiteY1" fmla="*/ 228977 h 342900"/>
                <a:gd name="connsiteX2" fmla="*/ 98485 w 219075"/>
                <a:gd name="connsiteY2" fmla="*/ 334705 h 342900"/>
                <a:gd name="connsiteX3" fmla="*/ 98485 w 219075"/>
                <a:gd name="connsiteY3" fmla="*/ 334705 h 342900"/>
                <a:gd name="connsiteX4" fmla="*/ 16570 w 219075"/>
                <a:gd name="connsiteY4" fmla="*/ 33470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42900">
                  <a:moveTo>
                    <a:pt x="204212" y="16570"/>
                  </a:moveTo>
                  <a:lnTo>
                    <a:pt x="204212" y="228977"/>
                  </a:lnTo>
                  <a:cubicBezTo>
                    <a:pt x="204212" y="287080"/>
                    <a:pt x="156587" y="334705"/>
                    <a:pt x="98485" y="334705"/>
                  </a:cubicBezTo>
                  <a:lnTo>
                    <a:pt x="98485" y="334705"/>
                  </a:lnTo>
                  <a:lnTo>
                    <a:pt x="16570" y="334705"/>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1" name="Freeform: Shape 10">
              <a:extLst>
                <a:ext uri="{FF2B5EF4-FFF2-40B4-BE49-F238E27FC236}">
                  <a16:creationId xmlns:a16="http://schemas.microsoft.com/office/drawing/2014/main" id="{6E76682C-51E5-4D88-A4ED-D21227977BAA}"/>
                </a:ext>
              </a:extLst>
            </p:cNvPr>
            <p:cNvSpPr/>
            <p:nvPr/>
          </p:nvSpPr>
          <p:spPr>
            <a:xfrm>
              <a:off x="7127078" y="1299961"/>
              <a:ext cx="200025" cy="200025"/>
            </a:xfrm>
            <a:custGeom>
              <a:avLst/>
              <a:gdLst>
                <a:gd name="connsiteX0" fmla="*/ 140349 w 200025"/>
                <a:gd name="connsiteY0" fmla="*/ 63667 h 200025"/>
                <a:gd name="connsiteX1" fmla="*/ 136506 w 200025"/>
                <a:gd name="connsiteY1" fmla="*/ 140349 h 200025"/>
                <a:gd name="connsiteX2" fmla="*/ 59823 w 200025"/>
                <a:gd name="connsiteY2" fmla="*/ 136505 h 200025"/>
                <a:gd name="connsiteX3" fmla="*/ 63667 w 200025"/>
                <a:gd name="connsiteY3" fmla="*/ 59823 h 200025"/>
                <a:gd name="connsiteX4" fmla="*/ 140349 w 200025"/>
                <a:gd name="connsiteY4" fmla="*/ 63667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40349" y="63667"/>
                  </a:moveTo>
                  <a:cubicBezTo>
                    <a:pt x="160463" y="85903"/>
                    <a:pt x="158742" y="120236"/>
                    <a:pt x="136506" y="140349"/>
                  </a:cubicBezTo>
                  <a:cubicBezTo>
                    <a:pt x="114269" y="160463"/>
                    <a:pt x="79937" y="158742"/>
                    <a:pt x="59823" y="136505"/>
                  </a:cubicBezTo>
                  <a:cubicBezTo>
                    <a:pt x="39709" y="114269"/>
                    <a:pt x="41430" y="79937"/>
                    <a:pt x="63667" y="59823"/>
                  </a:cubicBezTo>
                  <a:cubicBezTo>
                    <a:pt x="85904" y="39709"/>
                    <a:pt x="120236" y="41430"/>
                    <a:pt x="140349" y="63667"/>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2" name="Freeform: Shape 11">
              <a:extLst>
                <a:ext uri="{FF2B5EF4-FFF2-40B4-BE49-F238E27FC236}">
                  <a16:creationId xmlns:a16="http://schemas.microsoft.com/office/drawing/2014/main" id="{5A8E1B2F-D9AF-4EC5-BF22-3996BC07EC95}"/>
                </a:ext>
              </a:extLst>
            </p:cNvPr>
            <p:cNvSpPr/>
            <p:nvPr/>
          </p:nvSpPr>
          <p:spPr>
            <a:xfrm>
              <a:off x="7060377" y="1233878"/>
              <a:ext cx="323850" cy="323850"/>
            </a:xfrm>
            <a:custGeom>
              <a:avLst/>
              <a:gdLst>
                <a:gd name="connsiteX0" fmla="*/ 192782 w 323850"/>
                <a:gd name="connsiteY0" fmla="*/ 56575 h 323850"/>
                <a:gd name="connsiteX1" fmla="*/ 188020 w 323850"/>
                <a:gd name="connsiteY1" fmla="*/ 16570 h 323850"/>
                <a:gd name="connsiteX2" fmla="*/ 148015 w 323850"/>
                <a:gd name="connsiteY2" fmla="*/ 16570 h 323850"/>
                <a:gd name="connsiteX3" fmla="*/ 142300 w 323850"/>
                <a:gd name="connsiteY3" fmla="*/ 55622 h 323850"/>
                <a:gd name="connsiteX4" fmla="*/ 107057 w 323850"/>
                <a:gd name="connsiteY4" fmla="*/ 69910 h 323850"/>
                <a:gd name="connsiteX5" fmla="*/ 74672 w 323850"/>
                <a:gd name="connsiteY5" fmla="*/ 46097 h 323850"/>
                <a:gd name="connsiteX6" fmla="*/ 47050 w 323850"/>
                <a:gd name="connsiteY6" fmla="*/ 73720 h 323850"/>
                <a:gd name="connsiteX7" fmla="*/ 71815 w 323850"/>
                <a:gd name="connsiteY7" fmla="*/ 106105 h 323850"/>
                <a:gd name="connsiteX8" fmla="*/ 57527 w 323850"/>
                <a:gd name="connsiteY8" fmla="*/ 140395 h 323850"/>
                <a:gd name="connsiteX9" fmla="*/ 16570 w 323850"/>
                <a:gd name="connsiteY9" fmla="*/ 145157 h 323850"/>
                <a:gd name="connsiteX10" fmla="*/ 16570 w 323850"/>
                <a:gd name="connsiteY10" fmla="*/ 185162 h 323850"/>
                <a:gd name="connsiteX11" fmla="*/ 57527 w 323850"/>
                <a:gd name="connsiteY11" fmla="*/ 190877 h 323850"/>
                <a:gd name="connsiteX12" fmla="*/ 71815 w 323850"/>
                <a:gd name="connsiteY12" fmla="*/ 226120 h 323850"/>
                <a:gd name="connsiteX13" fmla="*/ 47050 w 323850"/>
                <a:gd name="connsiteY13" fmla="*/ 258505 h 323850"/>
                <a:gd name="connsiteX14" fmla="*/ 74672 w 323850"/>
                <a:gd name="connsiteY14" fmla="*/ 286127 h 323850"/>
                <a:gd name="connsiteX15" fmla="*/ 107057 w 323850"/>
                <a:gd name="connsiteY15" fmla="*/ 261362 h 323850"/>
                <a:gd name="connsiteX16" fmla="*/ 142300 w 323850"/>
                <a:gd name="connsiteY16" fmla="*/ 276602 h 323850"/>
                <a:gd name="connsiteX17" fmla="*/ 147062 w 323850"/>
                <a:gd name="connsiteY17" fmla="*/ 316607 h 323850"/>
                <a:gd name="connsiteX18" fmla="*/ 187067 w 323850"/>
                <a:gd name="connsiteY18" fmla="*/ 316607 h 323850"/>
                <a:gd name="connsiteX19" fmla="*/ 191830 w 323850"/>
                <a:gd name="connsiteY19" fmla="*/ 276602 h 323850"/>
                <a:gd name="connsiteX20" fmla="*/ 227072 w 323850"/>
                <a:gd name="connsiteY20" fmla="*/ 262315 h 323850"/>
                <a:gd name="connsiteX21" fmla="*/ 259457 w 323850"/>
                <a:gd name="connsiteY21" fmla="*/ 286127 h 323850"/>
                <a:gd name="connsiteX22" fmla="*/ 287080 w 323850"/>
                <a:gd name="connsiteY22" fmla="*/ 258505 h 323850"/>
                <a:gd name="connsiteX23" fmla="*/ 262315 w 323850"/>
                <a:gd name="connsiteY23" fmla="*/ 227072 h 323850"/>
                <a:gd name="connsiteX24" fmla="*/ 276602 w 323850"/>
                <a:gd name="connsiteY24" fmla="*/ 192782 h 323850"/>
                <a:gd name="connsiteX25" fmla="*/ 316607 w 323850"/>
                <a:gd name="connsiteY25" fmla="*/ 188020 h 323850"/>
                <a:gd name="connsiteX26" fmla="*/ 316607 w 323850"/>
                <a:gd name="connsiteY26" fmla="*/ 148015 h 323850"/>
                <a:gd name="connsiteX27" fmla="*/ 277555 w 323850"/>
                <a:gd name="connsiteY27" fmla="*/ 141347 h 323850"/>
                <a:gd name="connsiteX28" fmla="*/ 263267 w 323850"/>
                <a:gd name="connsiteY28" fmla="*/ 106105 h 323850"/>
                <a:gd name="connsiteX29" fmla="*/ 287080 w 323850"/>
                <a:gd name="connsiteY29" fmla="*/ 73720 h 323850"/>
                <a:gd name="connsiteX30" fmla="*/ 259457 w 323850"/>
                <a:gd name="connsiteY30" fmla="*/ 46097 h 323850"/>
                <a:gd name="connsiteX31" fmla="*/ 227072 w 323850"/>
                <a:gd name="connsiteY31" fmla="*/ 70862 h 323850"/>
                <a:gd name="connsiteX32" fmla="*/ 192782 w 323850"/>
                <a:gd name="connsiteY32" fmla="*/ 5657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3850" h="323850">
                  <a:moveTo>
                    <a:pt x="192782" y="56575"/>
                  </a:moveTo>
                  <a:lnTo>
                    <a:pt x="188020" y="16570"/>
                  </a:lnTo>
                  <a:lnTo>
                    <a:pt x="148015" y="16570"/>
                  </a:lnTo>
                  <a:lnTo>
                    <a:pt x="142300" y="55622"/>
                  </a:lnTo>
                  <a:cubicBezTo>
                    <a:pt x="129917" y="58480"/>
                    <a:pt x="117535" y="63242"/>
                    <a:pt x="107057" y="69910"/>
                  </a:cubicBezTo>
                  <a:lnTo>
                    <a:pt x="74672" y="46097"/>
                  </a:lnTo>
                  <a:lnTo>
                    <a:pt x="47050" y="73720"/>
                  </a:lnTo>
                  <a:lnTo>
                    <a:pt x="71815" y="106105"/>
                  </a:lnTo>
                  <a:cubicBezTo>
                    <a:pt x="65147" y="116582"/>
                    <a:pt x="60385" y="128012"/>
                    <a:pt x="57527" y="140395"/>
                  </a:cubicBezTo>
                  <a:lnTo>
                    <a:pt x="16570" y="145157"/>
                  </a:lnTo>
                  <a:lnTo>
                    <a:pt x="16570" y="185162"/>
                  </a:lnTo>
                  <a:lnTo>
                    <a:pt x="57527" y="190877"/>
                  </a:lnTo>
                  <a:cubicBezTo>
                    <a:pt x="60385" y="203260"/>
                    <a:pt x="65147" y="215642"/>
                    <a:pt x="71815" y="226120"/>
                  </a:cubicBezTo>
                  <a:lnTo>
                    <a:pt x="47050" y="258505"/>
                  </a:lnTo>
                  <a:lnTo>
                    <a:pt x="74672" y="286127"/>
                  </a:lnTo>
                  <a:lnTo>
                    <a:pt x="107057" y="261362"/>
                  </a:lnTo>
                  <a:cubicBezTo>
                    <a:pt x="117535" y="268030"/>
                    <a:pt x="129917" y="273745"/>
                    <a:pt x="142300" y="276602"/>
                  </a:cubicBezTo>
                  <a:lnTo>
                    <a:pt x="147062" y="316607"/>
                  </a:lnTo>
                  <a:lnTo>
                    <a:pt x="187067" y="316607"/>
                  </a:lnTo>
                  <a:lnTo>
                    <a:pt x="191830" y="276602"/>
                  </a:lnTo>
                  <a:cubicBezTo>
                    <a:pt x="204212" y="273745"/>
                    <a:pt x="216595" y="268982"/>
                    <a:pt x="227072" y="262315"/>
                  </a:cubicBezTo>
                  <a:lnTo>
                    <a:pt x="259457" y="286127"/>
                  </a:lnTo>
                  <a:lnTo>
                    <a:pt x="287080" y="258505"/>
                  </a:lnTo>
                  <a:lnTo>
                    <a:pt x="262315" y="227072"/>
                  </a:lnTo>
                  <a:cubicBezTo>
                    <a:pt x="268982" y="216595"/>
                    <a:pt x="273745" y="205165"/>
                    <a:pt x="276602" y="192782"/>
                  </a:cubicBezTo>
                  <a:lnTo>
                    <a:pt x="316607" y="188020"/>
                  </a:lnTo>
                  <a:lnTo>
                    <a:pt x="316607" y="148015"/>
                  </a:lnTo>
                  <a:lnTo>
                    <a:pt x="277555" y="141347"/>
                  </a:lnTo>
                  <a:cubicBezTo>
                    <a:pt x="274697" y="128965"/>
                    <a:pt x="269935" y="116582"/>
                    <a:pt x="263267" y="106105"/>
                  </a:cubicBezTo>
                  <a:lnTo>
                    <a:pt x="287080" y="73720"/>
                  </a:lnTo>
                  <a:lnTo>
                    <a:pt x="259457" y="46097"/>
                  </a:lnTo>
                  <a:lnTo>
                    <a:pt x="227072" y="70862"/>
                  </a:lnTo>
                  <a:cubicBezTo>
                    <a:pt x="216595" y="64195"/>
                    <a:pt x="205165" y="59432"/>
                    <a:pt x="192782" y="56575"/>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3" name="Freeform: Shape 12">
              <a:extLst>
                <a:ext uri="{FF2B5EF4-FFF2-40B4-BE49-F238E27FC236}">
                  <a16:creationId xmlns:a16="http://schemas.microsoft.com/office/drawing/2014/main" id="{1D39F8A2-E674-457B-A208-6ED2F85AEC31}"/>
                </a:ext>
              </a:extLst>
            </p:cNvPr>
            <p:cNvSpPr/>
            <p:nvPr/>
          </p:nvSpPr>
          <p:spPr>
            <a:xfrm>
              <a:off x="7418267" y="1845139"/>
              <a:ext cx="161925" cy="161925"/>
            </a:xfrm>
            <a:custGeom>
              <a:avLst/>
              <a:gdLst>
                <a:gd name="connsiteX0" fmla="*/ 117781 w 161925"/>
                <a:gd name="connsiteY0" fmla="*/ 55897 h 161925"/>
                <a:gd name="connsiteX1" fmla="*/ 114679 w 161925"/>
                <a:gd name="connsiteY1" fmla="*/ 117781 h 161925"/>
                <a:gd name="connsiteX2" fmla="*/ 52794 w 161925"/>
                <a:gd name="connsiteY2" fmla="*/ 114679 h 161925"/>
                <a:gd name="connsiteX3" fmla="*/ 55897 w 161925"/>
                <a:gd name="connsiteY3" fmla="*/ 52795 h 161925"/>
                <a:gd name="connsiteX4" fmla="*/ 117781 w 161925"/>
                <a:gd name="connsiteY4" fmla="*/ 55897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17781" y="55897"/>
                  </a:moveTo>
                  <a:cubicBezTo>
                    <a:pt x="134013" y="73842"/>
                    <a:pt x="132624" y="101549"/>
                    <a:pt x="114679" y="117781"/>
                  </a:cubicBezTo>
                  <a:cubicBezTo>
                    <a:pt x="96733" y="134013"/>
                    <a:pt x="69027" y="132624"/>
                    <a:pt x="52794" y="114679"/>
                  </a:cubicBezTo>
                  <a:cubicBezTo>
                    <a:pt x="36562" y="96733"/>
                    <a:pt x="37951" y="69027"/>
                    <a:pt x="55897" y="52795"/>
                  </a:cubicBezTo>
                  <a:cubicBezTo>
                    <a:pt x="73842" y="36562"/>
                    <a:pt x="101549" y="37951"/>
                    <a:pt x="117781" y="55897"/>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4" name="Freeform: Shape 13">
              <a:extLst>
                <a:ext uri="{FF2B5EF4-FFF2-40B4-BE49-F238E27FC236}">
                  <a16:creationId xmlns:a16="http://schemas.microsoft.com/office/drawing/2014/main" id="{3DAE4CD3-F950-4333-8D8C-0D3B28994B49}"/>
                </a:ext>
              </a:extLst>
            </p:cNvPr>
            <p:cNvSpPr/>
            <p:nvPr/>
          </p:nvSpPr>
          <p:spPr>
            <a:xfrm>
              <a:off x="7367082" y="1792995"/>
              <a:ext cx="266700" cy="266700"/>
            </a:xfrm>
            <a:custGeom>
              <a:avLst/>
              <a:gdLst>
                <a:gd name="connsiteX0" fmla="*/ 157540 w 266700"/>
                <a:gd name="connsiteY0" fmla="*/ 48955 h 266700"/>
                <a:gd name="connsiteX1" fmla="*/ 153730 w 266700"/>
                <a:gd name="connsiteY1" fmla="*/ 16570 h 266700"/>
                <a:gd name="connsiteX2" fmla="*/ 121345 w 266700"/>
                <a:gd name="connsiteY2" fmla="*/ 16570 h 266700"/>
                <a:gd name="connsiteX3" fmla="*/ 116582 w 266700"/>
                <a:gd name="connsiteY3" fmla="*/ 48955 h 266700"/>
                <a:gd name="connsiteX4" fmla="*/ 88007 w 266700"/>
                <a:gd name="connsiteY4" fmla="*/ 60385 h 266700"/>
                <a:gd name="connsiteX5" fmla="*/ 62290 w 266700"/>
                <a:gd name="connsiteY5" fmla="*/ 40382 h 266700"/>
                <a:gd name="connsiteX6" fmla="*/ 40382 w 266700"/>
                <a:gd name="connsiteY6" fmla="*/ 63242 h 266700"/>
                <a:gd name="connsiteX7" fmla="*/ 60385 w 266700"/>
                <a:gd name="connsiteY7" fmla="*/ 89912 h 266700"/>
                <a:gd name="connsiteX8" fmla="*/ 48955 w 266700"/>
                <a:gd name="connsiteY8" fmla="*/ 117535 h 266700"/>
                <a:gd name="connsiteX9" fmla="*/ 16570 w 266700"/>
                <a:gd name="connsiteY9" fmla="*/ 121345 h 266700"/>
                <a:gd name="connsiteX10" fmla="*/ 16570 w 266700"/>
                <a:gd name="connsiteY10" fmla="*/ 153730 h 266700"/>
                <a:gd name="connsiteX11" fmla="*/ 48955 w 266700"/>
                <a:gd name="connsiteY11" fmla="*/ 158492 h 266700"/>
                <a:gd name="connsiteX12" fmla="*/ 60385 w 266700"/>
                <a:gd name="connsiteY12" fmla="*/ 187067 h 266700"/>
                <a:gd name="connsiteX13" fmla="*/ 39430 w 266700"/>
                <a:gd name="connsiteY13" fmla="*/ 210880 h 266700"/>
                <a:gd name="connsiteX14" fmla="*/ 61337 w 266700"/>
                <a:gd name="connsiteY14" fmla="*/ 232787 h 266700"/>
                <a:gd name="connsiteX15" fmla="*/ 87055 w 266700"/>
                <a:gd name="connsiteY15" fmla="*/ 212785 h 266700"/>
                <a:gd name="connsiteX16" fmla="*/ 114677 w 266700"/>
                <a:gd name="connsiteY16" fmla="*/ 225167 h 266700"/>
                <a:gd name="connsiteX17" fmla="*/ 118487 w 266700"/>
                <a:gd name="connsiteY17" fmla="*/ 257552 h 266700"/>
                <a:gd name="connsiteX18" fmla="*/ 150872 w 266700"/>
                <a:gd name="connsiteY18" fmla="*/ 257552 h 266700"/>
                <a:gd name="connsiteX19" fmla="*/ 154682 w 266700"/>
                <a:gd name="connsiteY19" fmla="*/ 226120 h 266700"/>
                <a:gd name="connsiteX20" fmla="*/ 183257 w 266700"/>
                <a:gd name="connsiteY20" fmla="*/ 214690 h 266700"/>
                <a:gd name="connsiteX21" fmla="*/ 208975 w 266700"/>
                <a:gd name="connsiteY21" fmla="*/ 233740 h 266700"/>
                <a:gd name="connsiteX22" fmla="*/ 230882 w 266700"/>
                <a:gd name="connsiteY22" fmla="*/ 211832 h 266700"/>
                <a:gd name="connsiteX23" fmla="*/ 211832 w 266700"/>
                <a:gd name="connsiteY23" fmla="*/ 186115 h 266700"/>
                <a:gd name="connsiteX24" fmla="*/ 223262 w 266700"/>
                <a:gd name="connsiteY24" fmla="*/ 158492 h 266700"/>
                <a:gd name="connsiteX25" fmla="*/ 255647 w 266700"/>
                <a:gd name="connsiteY25" fmla="*/ 154682 h 266700"/>
                <a:gd name="connsiteX26" fmla="*/ 255647 w 266700"/>
                <a:gd name="connsiteY26" fmla="*/ 122297 h 266700"/>
                <a:gd name="connsiteX27" fmla="*/ 223262 w 266700"/>
                <a:gd name="connsiteY27" fmla="*/ 117535 h 266700"/>
                <a:gd name="connsiteX28" fmla="*/ 211832 w 266700"/>
                <a:gd name="connsiteY28" fmla="*/ 89912 h 266700"/>
                <a:gd name="connsiteX29" fmla="*/ 230882 w 266700"/>
                <a:gd name="connsiteY29" fmla="*/ 64195 h 266700"/>
                <a:gd name="connsiteX30" fmla="*/ 208975 w 266700"/>
                <a:gd name="connsiteY30" fmla="*/ 42287 h 266700"/>
                <a:gd name="connsiteX31" fmla="*/ 183257 w 266700"/>
                <a:gd name="connsiteY31" fmla="*/ 61337 h 266700"/>
                <a:gd name="connsiteX32" fmla="*/ 157540 w 266700"/>
                <a:gd name="connsiteY32" fmla="*/ 4895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700" h="266700">
                  <a:moveTo>
                    <a:pt x="157540" y="48955"/>
                  </a:moveTo>
                  <a:lnTo>
                    <a:pt x="153730" y="16570"/>
                  </a:lnTo>
                  <a:lnTo>
                    <a:pt x="121345" y="16570"/>
                  </a:lnTo>
                  <a:lnTo>
                    <a:pt x="116582" y="48955"/>
                  </a:lnTo>
                  <a:cubicBezTo>
                    <a:pt x="106105" y="50860"/>
                    <a:pt x="96580" y="55622"/>
                    <a:pt x="88007" y="60385"/>
                  </a:cubicBezTo>
                  <a:lnTo>
                    <a:pt x="62290" y="40382"/>
                  </a:lnTo>
                  <a:lnTo>
                    <a:pt x="40382" y="63242"/>
                  </a:lnTo>
                  <a:lnTo>
                    <a:pt x="60385" y="89912"/>
                  </a:lnTo>
                  <a:cubicBezTo>
                    <a:pt x="54670" y="98485"/>
                    <a:pt x="50860" y="108010"/>
                    <a:pt x="48955" y="117535"/>
                  </a:cubicBezTo>
                  <a:lnTo>
                    <a:pt x="16570" y="121345"/>
                  </a:lnTo>
                  <a:lnTo>
                    <a:pt x="16570" y="153730"/>
                  </a:lnTo>
                  <a:lnTo>
                    <a:pt x="48955" y="158492"/>
                  </a:lnTo>
                  <a:cubicBezTo>
                    <a:pt x="50860" y="168970"/>
                    <a:pt x="54670" y="178495"/>
                    <a:pt x="60385" y="187067"/>
                  </a:cubicBezTo>
                  <a:lnTo>
                    <a:pt x="39430" y="210880"/>
                  </a:lnTo>
                  <a:lnTo>
                    <a:pt x="61337" y="232787"/>
                  </a:lnTo>
                  <a:lnTo>
                    <a:pt x="87055" y="212785"/>
                  </a:lnTo>
                  <a:cubicBezTo>
                    <a:pt x="95627" y="218500"/>
                    <a:pt x="105152" y="222310"/>
                    <a:pt x="114677" y="225167"/>
                  </a:cubicBezTo>
                  <a:lnTo>
                    <a:pt x="118487" y="257552"/>
                  </a:lnTo>
                  <a:lnTo>
                    <a:pt x="150872" y="257552"/>
                  </a:lnTo>
                  <a:lnTo>
                    <a:pt x="154682" y="226120"/>
                  </a:lnTo>
                  <a:cubicBezTo>
                    <a:pt x="165160" y="224215"/>
                    <a:pt x="174685" y="220405"/>
                    <a:pt x="183257" y="214690"/>
                  </a:cubicBezTo>
                  <a:lnTo>
                    <a:pt x="208975" y="233740"/>
                  </a:lnTo>
                  <a:lnTo>
                    <a:pt x="230882" y="211832"/>
                  </a:lnTo>
                  <a:lnTo>
                    <a:pt x="211832" y="186115"/>
                  </a:lnTo>
                  <a:cubicBezTo>
                    <a:pt x="217547" y="177542"/>
                    <a:pt x="221357" y="168017"/>
                    <a:pt x="223262" y="158492"/>
                  </a:cubicBezTo>
                  <a:lnTo>
                    <a:pt x="255647" y="154682"/>
                  </a:lnTo>
                  <a:lnTo>
                    <a:pt x="255647" y="122297"/>
                  </a:lnTo>
                  <a:lnTo>
                    <a:pt x="223262" y="117535"/>
                  </a:lnTo>
                  <a:cubicBezTo>
                    <a:pt x="221357" y="107057"/>
                    <a:pt x="217547" y="98485"/>
                    <a:pt x="211832" y="89912"/>
                  </a:cubicBezTo>
                  <a:lnTo>
                    <a:pt x="230882" y="64195"/>
                  </a:lnTo>
                  <a:lnTo>
                    <a:pt x="208975" y="42287"/>
                  </a:lnTo>
                  <a:lnTo>
                    <a:pt x="183257" y="61337"/>
                  </a:lnTo>
                  <a:cubicBezTo>
                    <a:pt x="176590" y="55622"/>
                    <a:pt x="167065" y="51812"/>
                    <a:pt x="157540" y="48955"/>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5" name="Freeform: Shape 14">
              <a:extLst>
                <a:ext uri="{FF2B5EF4-FFF2-40B4-BE49-F238E27FC236}">
                  <a16:creationId xmlns:a16="http://schemas.microsoft.com/office/drawing/2014/main" id="{33FF2A41-B02B-48FB-8FBA-2E38AC634FF5}"/>
                </a:ext>
              </a:extLst>
            </p:cNvPr>
            <p:cNvSpPr/>
            <p:nvPr/>
          </p:nvSpPr>
          <p:spPr>
            <a:xfrm>
              <a:off x="6865870" y="1845215"/>
              <a:ext cx="161925" cy="161925"/>
            </a:xfrm>
            <a:custGeom>
              <a:avLst/>
              <a:gdLst>
                <a:gd name="connsiteX0" fmla="*/ 117781 w 161925"/>
                <a:gd name="connsiteY0" fmla="*/ 55897 h 161925"/>
                <a:gd name="connsiteX1" fmla="*/ 114679 w 161925"/>
                <a:gd name="connsiteY1" fmla="*/ 117781 h 161925"/>
                <a:gd name="connsiteX2" fmla="*/ 52795 w 161925"/>
                <a:gd name="connsiteY2" fmla="*/ 114679 h 161925"/>
                <a:gd name="connsiteX3" fmla="*/ 55897 w 161925"/>
                <a:gd name="connsiteY3" fmla="*/ 52794 h 161925"/>
                <a:gd name="connsiteX4" fmla="*/ 117781 w 161925"/>
                <a:gd name="connsiteY4" fmla="*/ 55897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17781" y="55897"/>
                  </a:moveTo>
                  <a:cubicBezTo>
                    <a:pt x="134013" y="73842"/>
                    <a:pt x="132624" y="101549"/>
                    <a:pt x="114679" y="117781"/>
                  </a:cubicBezTo>
                  <a:cubicBezTo>
                    <a:pt x="96733" y="134013"/>
                    <a:pt x="69027" y="132624"/>
                    <a:pt x="52795" y="114679"/>
                  </a:cubicBezTo>
                  <a:cubicBezTo>
                    <a:pt x="36562" y="96733"/>
                    <a:pt x="37951" y="69027"/>
                    <a:pt x="55897" y="52794"/>
                  </a:cubicBezTo>
                  <a:cubicBezTo>
                    <a:pt x="73842" y="36562"/>
                    <a:pt x="101549" y="37951"/>
                    <a:pt x="117781" y="55897"/>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16" name="Freeform: Shape 15">
              <a:extLst>
                <a:ext uri="{FF2B5EF4-FFF2-40B4-BE49-F238E27FC236}">
                  <a16:creationId xmlns:a16="http://schemas.microsoft.com/office/drawing/2014/main" id="{93E02335-C88E-4C6D-A7C9-BA979C5CD3BC}"/>
                </a:ext>
              </a:extLst>
            </p:cNvPr>
            <p:cNvSpPr/>
            <p:nvPr/>
          </p:nvSpPr>
          <p:spPr>
            <a:xfrm>
              <a:off x="6814632" y="1792995"/>
              <a:ext cx="266700" cy="266700"/>
            </a:xfrm>
            <a:custGeom>
              <a:avLst/>
              <a:gdLst>
                <a:gd name="connsiteX0" fmla="*/ 157540 w 266700"/>
                <a:gd name="connsiteY0" fmla="*/ 48955 h 266700"/>
                <a:gd name="connsiteX1" fmla="*/ 153730 w 266700"/>
                <a:gd name="connsiteY1" fmla="*/ 16570 h 266700"/>
                <a:gd name="connsiteX2" fmla="*/ 121345 w 266700"/>
                <a:gd name="connsiteY2" fmla="*/ 16570 h 266700"/>
                <a:gd name="connsiteX3" fmla="*/ 116582 w 266700"/>
                <a:gd name="connsiteY3" fmla="*/ 48955 h 266700"/>
                <a:gd name="connsiteX4" fmla="*/ 88007 w 266700"/>
                <a:gd name="connsiteY4" fmla="*/ 60385 h 266700"/>
                <a:gd name="connsiteX5" fmla="*/ 62290 w 266700"/>
                <a:gd name="connsiteY5" fmla="*/ 40382 h 266700"/>
                <a:gd name="connsiteX6" fmla="*/ 40382 w 266700"/>
                <a:gd name="connsiteY6" fmla="*/ 63242 h 266700"/>
                <a:gd name="connsiteX7" fmla="*/ 60385 w 266700"/>
                <a:gd name="connsiteY7" fmla="*/ 89912 h 266700"/>
                <a:gd name="connsiteX8" fmla="*/ 48955 w 266700"/>
                <a:gd name="connsiteY8" fmla="*/ 117535 h 266700"/>
                <a:gd name="connsiteX9" fmla="*/ 16570 w 266700"/>
                <a:gd name="connsiteY9" fmla="*/ 121345 h 266700"/>
                <a:gd name="connsiteX10" fmla="*/ 16570 w 266700"/>
                <a:gd name="connsiteY10" fmla="*/ 153730 h 266700"/>
                <a:gd name="connsiteX11" fmla="*/ 48955 w 266700"/>
                <a:gd name="connsiteY11" fmla="*/ 158492 h 266700"/>
                <a:gd name="connsiteX12" fmla="*/ 60385 w 266700"/>
                <a:gd name="connsiteY12" fmla="*/ 187067 h 266700"/>
                <a:gd name="connsiteX13" fmla="*/ 39430 w 266700"/>
                <a:gd name="connsiteY13" fmla="*/ 210880 h 266700"/>
                <a:gd name="connsiteX14" fmla="*/ 61337 w 266700"/>
                <a:gd name="connsiteY14" fmla="*/ 232787 h 266700"/>
                <a:gd name="connsiteX15" fmla="*/ 87055 w 266700"/>
                <a:gd name="connsiteY15" fmla="*/ 212785 h 266700"/>
                <a:gd name="connsiteX16" fmla="*/ 114677 w 266700"/>
                <a:gd name="connsiteY16" fmla="*/ 225167 h 266700"/>
                <a:gd name="connsiteX17" fmla="*/ 118487 w 266700"/>
                <a:gd name="connsiteY17" fmla="*/ 257552 h 266700"/>
                <a:gd name="connsiteX18" fmla="*/ 150872 w 266700"/>
                <a:gd name="connsiteY18" fmla="*/ 257552 h 266700"/>
                <a:gd name="connsiteX19" fmla="*/ 154682 w 266700"/>
                <a:gd name="connsiteY19" fmla="*/ 226120 h 266700"/>
                <a:gd name="connsiteX20" fmla="*/ 183257 w 266700"/>
                <a:gd name="connsiteY20" fmla="*/ 214690 h 266700"/>
                <a:gd name="connsiteX21" fmla="*/ 208975 w 266700"/>
                <a:gd name="connsiteY21" fmla="*/ 233740 h 266700"/>
                <a:gd name="connsiteX22" fmla="*/ 230882 w 266700"/>
                <a:gd name="connsiteY22" fmla="*/ 211832 h 266700"/>
                <a:gd name="connsiteX23" fmla="*/ 211832 w 266700"/>
                <a:gd name="connsiteY23" fmla="*/ 186115 h 266700"/>
                <a:gd name="connsiteX24" fmla="*/ 223262 w 266700"/>
                <a:gd name="connsiteY24" fmla="*/ 158492 h 266700"/>
                <a:gd name="connsiteX25" fmla="*/ 255647 w 266700"/>
                <a:gd name="connsiteY25" fmla="*/ 154682 h 266700"/>
                <a:gd name="connsiteX26" fmla="*/ 255647 w 266700"/>
                <a:gd name="connsiteY26" fmla="*/ 122297 h 266700"/>
                <a:gd name="connsiteX27" fmla="*/ 223262 w 266700"/>
                <a:gd name="connsiteY27" fmla="*/ 117535 h 266700"/>
                <a:gd name="connsiteX28" fmla="*/ 211832 w 266700"/>
                <a:gd name="connsiteY28" fmla="*/ 89912 h 266700"/>
                <a:gd name="connsiteX29" fmla="*/ 230882 w 266700"/>
                <a:gd name="connsiteY29" fmla="*/ 64195 h 266700"/>
                <a:gd name="connsiteX30" fmla="*/ 208975 w 266700"/>
                <a:gd name="connsiteY30" fmla="*/ 42287 h 266700"/>
                <a:gd name="connsiteX31" fmla="*/ 183257 w 266700"/>
                <a:gd name="connsiteY31" fmla="*/ 61337 h 266700"/>
                <a:gd name="connsiteX32" fmla="*/ 157540 w 266700"/>
                <a:gd name="connsiteY32" fmla="*/ 4895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700" h="266700">
                  <a:moveTo>
                    <a:pt x="157540" y="48955"/>
                  </a:moveTo>
                  <a:lnTo>
                    <a:pt x="153730" y="16570"/>
                  </a:lnTo>
                  <a:lnTo>
                    <a:pt x="121345" y="16570"/>
                  </a:lnTo>
                  <a:lnTo>
                    <a:pt x="116582" y="48955"/>
                  </a:lnTo>
                  <a:cubicBezTo>
                    <a:pt x="106105" y="50860"/>
                    <a:pt x="96580" y="55622"/>
                    <a:pt x="88007" y="60385"/>
                  </a:cubicBezTo>
                  <a:lnTo>
                    <a:pt x="62290" y="40382"/>
                  </a:lnTo>
                  <a:lnTo>
                    <a:pt x="40382" y="63242"/>
                  </a:lnTo>
                  <a:lnTo>
                    <a:pt x="60385" y="89912"/>
                  </a:lnTo>
                  <a:cubicBezTo>
                    <a:pt x="54670" y="98485"/>
                    <a:pt x="50860" y="108010"/>
                    <a:pt x="48955" y="117535"/>
                  </a:cubicBezTo>
                  <a:lnTo>
                    <a:pt x="16570" y="121345"/>
                  </a:lnTo>
                  <a:lnTo>
                    <a:pt x="16570" y="153730"/>
                  </a:lnTo>
                  <a:lnTo>
                    <a:pt x="48955" y="158492"/>
                  </a:lnTo>
                  <a:cubicBezTo>
                    <a:pt x="50860" y="168970"/>
                    <a:pt x="54670" y="178495"/>
                    <a:pt x="60385" y="187067"/>
                  </a:cubicBezTo>
                  <a:lnTo>
                    <a:pt x="39430" y="210880"/>
                  </a:lnTo>
                  <a:lnTo>
                    <a:pt x="61337" y="232787"/>
                  </a:lnTo>
                  <a:lnTo>
                    <a:pt x="87055" y="212785"/>
                  </a:lnTo>
                  <a:cubicBezTo>
                    <a:pt x="95627" y="218500"/>
                    <a:pt x="105152" y="222310"/>
                    <a:pt x="114677" y="225167"/>
                  </a:cubicBezTo>
                  <a:lnTo>
                    <a:pt x="118487" y="257552"/>
                  </a:lnTo>
                  <a:lnTo>
                    <a:pt x="150872" y="257552"/>
                  </a:lnTo>
                  <a:lnTo>
                    <a:pt x="154682" y="226120"/>
                  </a:lnTo>
                  <a:cubicBezTo>
                    <a:pt x="165160" y="224215"/>
                    <a:pt x="174685" y="220405"/>
                    <a:pt x="183257" y="214690"/>
                  </a:cubicBezTo>
                  <a:lnTo>
                    <a:pt x="208975" y="233740"/>
                  </a:lnTo>
                  <a:lnTo>
                    <a:pt x="230882" y="211832"/>
                  </a:lnTo>
                  <a:lnTo>
                    <a:pt x="211832" y="186115"/>
                  </a:lnTo>
                  <a:cubicBezTo>
                    <a:pt x="217547" y="177542"/>
                    <a:pt x="221357" y="168017"/>
                    <a:pt x="223262" y="158492"/>
                  </a:cubicBezTo>
                  <a:lnTo>
                    <a:pt x="255647" y="154682"/>
                  </a:lnTo>
                  <a:lnTo>
                    <a:pt x="255647" y="122297"/>
                  </a:lnTo>
                  <a:lnTo>
                    <a:pt x="223262" y="117535"/>
                  </a:lnTo>
                  <a:cubicBezTo>
                    <a:pt x="221357" y="107057"/>
                    <a:pt x="217547" y="98485"/>
                    <a:pt x="211832" y="89912"/>
                  </a:cubicBezTo>
                  <a:lnTo>
                    <a:pt x="230882" y="64195"/>
                  </a:lnTo>
                  <a:lnTo>
                    <a:pt x="208975" y="42287"/>
                  </a:lnTo>
                  <a:lnTo>
                    <a:pt x="183257" y="61337"/>
                  </a:lnTo>
                  <a:cubicBezTo>
                    <a:pt x="176590" y="55622"/>
                    <a:pt x="167065" y="51812"/>
                    <a:pt x="157540" y="48955"/>
                  </a:cubicBezTo>
                  <a:close/>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sp>
          <p:nvSpPr>
            <p:cNvPr id="21" name="Freeform: Shape 20">
              <a:extLst>
                <a:ext uri="{FF2B5EF4-FFF2-40B4-BE49-F238E27FC236}">
                  <a16:creationId xmlns:a16="http://schemas.microsoft.com/office/drawing/2014/main" id="{F2CA54F3-BD9D-4C19-A4F2-C165572EACF8}"/>
                </a:ext>
              </a:extLst>
            </p:cNvPr>
            <p:cNvSpPr/>
            <p:nvPr/>
          </p:nvSpPr>
          <p:spPr>
            <a:xfrm>
              <a:off x="6754448" y="1540406"/>
              <a:ext cx="942975" cy="657225"/>
            </a:xfrm>
            <a:custGeom>
              <a:avLst/>
              <a:gdLst>
                <a:gd name="connsiteX0" fmla="*/ 764459 w 942975"/>
                <a:gd name="connsiteY0" fmla="*/ 14841 h 657225"/>
                <a:gd name="connsiteX1" fmla="*/ 931146 w 942975"/>
                <a:gd name="connsiteY1" fmla="*/ 14841 h 657225"/>
                <a:gd name="connsiteX2" fmla="*/ 931146 w 942975"/>
                <a:gd name="connsiteY2" fmla="*/ 649206 h 657225"/>
                <a:gd name="connsiteX3" fmla="*/ 14841 w 942975"/>
                <a:gd name="connsiteY3" fmla="*/ 649206 h 657225"/>
                <a:gd name="connsiteX4" fmla="*/ 14841 w 942975"/>
                <a:gd name="connsiteY4" fmla="*/ 14841 h 657225"/>
                <a:gd name="connsiteX5" fmla="*/ 180576 w 942975"/>
                <a:gd name="connsiteY5" fmla="*/ 14841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2975" h="657225">
                  <a:moveTo>
                    <a:pt x="764459" y="14841"/>
                  </a:moveTo>
                  <a:lnTo>
                    <a:pt x="931146" y="14841"/>
                  </a:lnTo>
                  <a:lnTo>
                    <a:pt x="931146" y="649206"/>
                  </a:lnTo>
                  <a:lnTo>
                    <a:pt x="14841" y="649206"/>
                  </a:lnTo>
                  <a:lnTo>
                    <a:pt x="14841" y="14841"/>
                  </a:lnTo>
                  <a:lnTo>
                    <a:pt x="180576" y="14841"/>
                  </a:lnTo>
                </a:path>
              </a:pathLst>
            </a:custGeom>
            <a:noFill/>
            <a:ln w="19050" cap="rnd">
              <a:solidFill>
                <a:schemeClr val="bg2"/>
              </a:solidFill>
              <a:prstDash val="solid"/>
              <a:round/>
            </a:ln>
          </p:spPr>
          <p:txBody>
            <a:bodyPr rtlCol="0" anchor="ctr"/>
            <a:lstStyle/>
            <a:p>
              <a:pPr defTabSz="731520"/>
              <a:endParaRPr lang="en-US" sz="2880" dirty="0">
                <a:solidFill>
                  <a:prstClr val="white"/>
                </a:solidFill>
                <a:latin typeface="Amazon Ember"/>
              </a:endParaRPr>
            </a:p>
          </p:txBody>
        </p:sp>
      </p:grpSp>
      <p:pic>
        <p:nvPicPr>
          <p:cNvPr id="25" name="Graphic 24">
            <a:extLst>
              <a:ext uri="{FF2B5EF4-FFF2-40B4-BE49-F238E27FC236}">
                <a16:creationId xmlns:a16="http://schemas.microsoft.com/office/drawing/2014/main" id="{C8687AFB-269F-45B5-BFBA-BC42F01F84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508323" y="2479090"/>
            <a:ext cx="1706880" cy="2133600"/>
          </a:xfrm>
          <a:prstGeom prst="rect">
            <a:avLst/>
          </a:prstGeom>
        </p:spPr>
      </p:pic>
      <p:cxnSp>
        <p:nvCxnSpPr>
          <p:cNvPr id="60" name="Straight Connector 59">
            <a:extLst>
              <a:ext uri="{FF2B5EF4-FFF2-40B4-BE49-F238E27FC236}">
                <a16:creationId xmlns:a16="http://schemas.microsoft.com/office/drawing/2014/main" id="{69903F4B-E4A2-42BF-B348-377827309299}"/>
              </a:ext>
            </a:extLst>
          </p:cNvPr>
          <p:cNvCxnSpPr>
            <a:cxnSpLocks/>
          </p:cNvCxnSpPr>
          <p:nvPr/>
        </p:nvCxnSpPr>
        <p:spPr>
          <a:xfrm>
            <a:off x="4731366" y="835119"/>
            <a:ext cx="0" cy="6559362"/>
          </a:xfrm>
          <a:prstGeom prst="line">
            <a:avLst/>
          </a:prstGeom>
          <a:ln w="19050">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F6D887C9-DC14-174A-B801-93960AB70F93}"/>
              </a:ext>
            </a:extLst>
          </p:cNvPr>
          <p:cNvPicPr>
            <a:picLocks noChangeAspect="1"/>
          </p:cNvPicPr>
          <p:nvPr/>
        </p:nvPicPr>
        <p:blipFill rotWithShape="1">
          <a:blip r:embed="rId4"/>
          <a:srcRect l="12206" r="18523"/>
          <a:stretch/>
        </p:blipFill>
        <p:spPr>
          <a:xfrm>
            <a:off x="6426829" y="580558"/>
            <a:ext cx="6528643" cy="7068483"/>
          </a:xfrm>
          <a:prstGeom prst="rect">
            <a:avLst/>
          </a:prstGeom>
        </p:spPr>
      </p:pic>
      <p:sp>
        <p:nvSpPr>
          <p:cNvPr id="5" name="TextBox 4">
            <a:extLst>
              <a:ext uri="{FF2B5EF4-FFF2-40B4-BE49-F238E27FC236}">
                <a16:creationId xmlns:a16="http://schemas.microsoft.com/office/drawing/2014/main" id="{C815829C-B741-1849-A890-EECD1864D968}"/>
              </a:ext>
            </a:extLst>
          </p:cNvPr>
          <p:cNvSpPr txBox="1"/>
          <p:nvPr/>
        </p:nvSpPr>
        <p:spPr>
          <a:xfrm>
            <a:off x="6766339" y="6930039"/>
            <a:ext cx="1594725" cy="677108"/>
          </a:xfrm>
          <a:prstGeom prst="rect">
            <a:avLst/>
          </a:prstGeom>
          <a:solidFill>
            <a:schemeClr val="tx1"/>
          </a:solidFill>
        </p:spPr>
        <p:txBody>
          <a:bodyPr wrap="square" tIns="0" bIns="0" rtlCol="0">
            <a:spAutoFit/>
          </a:bodyPr>
          <a:lstStyle>
            <a:defPPr>
              <a:defRPr lang="en-US"/>
            </a:defPPr>
            <a:lvl1pPr defTabSz="731520">
              <a:defRPr sz="1800">
                <a:solidFill>
                  <a:srgbClr val="FF0000"/>
                </a:solidFill>
              </a:defRPr>
            </a:lvl1pPr>
          </a:lstStyle>
          <a:p>
            <a:pPr algn="r"/>
            <a:r>
              <a:rPr lang="en-US" sz="2200" dirty="0"/>
              <a:t>Customer requests</a:t>
            </a:r>
          </a:p>
        </p:txBody>
      </p:sp>
      <p:sp>
        <p:nvSpPr>
          <p:cNvPr id="22" name="TextBox 21">
            <a:extLst>
              <a:ext uri="{FF2B5EF4-FFF2-40B4-BE49-F238E27FC236}">
                <a16:creationId xmlns:a16="http://schemas.microsoft.com/office/drawing/2014/main" id="{1071120E-E1F5-2645-8E02-00E398E2586F}"/>
              </a:ext>
            </a:extLst>
          </p:cNvPr>
          <p:cNvSpPr txBox="1"/>
          <p:nvPr/>
        </p:nvSpPr>
        <p:spPr>
          <a:xfrm>
            <a:off x="10945226" y="6930039"/>
            <a:ext cx="1732104" cy="677108"/>
          </a:xfrm>
          <a:prstGeom prst="rect">
            <a:avLst/>
          </a:prstGeom>
          <a:solidFill>
            <a:schemeClr val="tx1"/>
          </a:solidFill>
        </p:spPr>
        <p:txBody>
          <a:bodyPr wrap="square" tIns="0" bIns="0" rtlCol="0">
            <a:spAutoFit/>
          </a:bodyPr>
          <a:lstStyle>
            <a:defPPr>
              <a:defRPr lang="en-US"/>
            </a:defPPr>
            <a:lvl1pPr defTabSz="731520">
              <a:defRPr sz="1800">
                <a:solidFill>
                  <a:srgbClr val="FF0000"/>
                </a:solidFill>
              </a:defRPr>
            </a:lvl1pPr>
          </a:lstStyle>
          <a:p>
            <a:r>
              <a:rPr lang="en-US" sz="2200" dirty="0"/>
              <a:t>New customers</a:t>
            </a:r>
          </a:p>
        </p:txBody>
      </p:sp>
      <p:sp>
        <p:nvSpPr>
          <p:cNvPr id="23" name="TextBox 22">
            <a:extLst>
              <a:ext uri="{FF2B5EF4-FFF2-40B4-BE49-F238E27FC236}">
                <a16:creationId xmlns:a16="http://schemas.microsoft.com/office/drawing/2014/main" id="{56BCEBC5-EEC5-2D4F-B90E-ABD4D84E772C}"/>
              </a:ext>
            </a:extLst>
          </p:cNvPr>
          <p:cNvSpPr txBox="1"/>
          <p:nvPr/>
        </p:nvSpPr>
        <p:spPr>
          <a:xfrm>
            <a:off x="8573545" y="6433108"/>
            <a:ext cx="2154499" cy="553998"/>
          </a:xfrm>
          <a:prstGeom prst="rect">
            <a:avLst/>
          </a:prstGeom>
          <a:solidFill>
            <a:schemeClr val="tx1"/>
          </a:solidFill>
        </p:spPr>
        <p:txBody>
          <a:bodyPr wrap="square" tIns="0" bIns="0" rtlCol="0">
            <a:spAutoFit/>
          </a:bodyPr>
          <a:lstStyle/>
          <a:p>
            <a:pPr defTabSz="731520"/>
            <a:r>
              <a:rPr lang="en-US" sz="1800" dirty="0">
                <a:solidFill>
                  <a:srgbClr val="FF0000"/>
                </a:solidFill>
              </a:rPr>
              <a:t>Sign-up flow Microservice</a:t>
            </a:r>
          </a:p>
        </p:txBody>
      </p:sp>
      <p:sp>
        <p:nvSpPr>
          <p:cNvPr id="24" name="TextBox 23">
            <a:extLst>
              <a:ext uri="{FF2B5EF4-FFF2-40B4-BE49-F238E27FC236}">
                <a16:creationId xmlns:a16="http://schemas.microsoft.com/office/drawing/2014/main" id="{262FD2EC-19C3-AE44-B16C-E6AB86B84E46}"/>
              </a:ext>
            </a:extLst>
          </p:cNvPr>
          <p:cNvSpPr txBox="1"/>
          <p:nvPr/>
        </p:nvSpPr>
        <p:spPr>
          <a:xfrm>
            <a:off x="8398295" y="3760730"/>
            <a:ext cx="2154498" cy="307777"/>
          </a:xfrm>
          <a:prstGeom prst="rect">
            <a:avLst/>
          </a:prstGeom>
          <a:solidFill>
            <a:schemeClr val="tx1"/>
          </a:solidFill>
        </p:spPr>
        <p:txBody>
          <a:bodyPr wrap="square" tIns="0" bIns="0" rtlCol="0">
            <a:spAutoFit/>
          </a:bodyPr>
          <a:lstStyle>
            <a:defPPr>
              <a:defRPr lang="en-US"/>
            </a:defPPr>
            <a:lvl1pPr defTabSz="731520">
              <a:defRPr sz="1800">
                <a:solidFill>
                  <a:srgbClr val="FF0000"/>
                </a:solidFill>
              </a:defRPr>
            </a:lvl1pPr>
          </a:lstStyle>
          <a:p>
            <a:r>
              <a:rPr lang="en-US" sz="2000" dirty="0"/>
              <a:t>Autoscaler</a:t>
            </a:r>
          </a:p>
        </p:txBody>
      </p:sp>
      <p:sp>
        <p:nvSpPr>
          <p:cNvPr id="26" name="TextBox 25">
            <a:extLst>
              <a:ext uri="{FF2B5EF4-FFF2-40B4-BE49-F238E27FC236}">
                <a16:creationId xmlns:a16="http://schemas.microsoft.com/office/drawing/2014/main" id="{55C39F13-E6AC-0641-BE19-1C2565AD41EA}"/>
              </a:ext>
            </a:extLst>
          </p:cNvPr>
          <p:cNvSpPr txBox="1"/>
          <p:nvPr/>
        </p:nvSpPr>
        <p:spPr>
          <a:xfrm>
            <a:off x="9093220" y="5423249"/>
            <a:ext cx="2404062" cy="276999"/>
          </a:xfrm>
          <a:prstGeom prst="rect">
            <a:avLst/>
          </a:prstGeom>
          <a:solidFill>
            <a:schemeClr val="tx1"/>
          </a:solidFill>
        </p:spPr>
        <p:txBody>
          <a:bodyPr wrap="square" tIns="0" bIns="0" rtlCol="0">
            <a:spAutoFit/>
          </a:bodyPr>
          <a:lstStyle/>
          <a:p>
            <a:pPr defTabSz="731520"/>
            <a:r>
              <a:rPr lang="en-US" sz="1800" dirty="0">
                <a:solidFill>
                  <a:srgbClr val="FF0000"/>
                </a:solidFill>
              </a:rPr>
              <a:t>CPU Utilization</a:t>
            </a:r>
          </a:p>
        </p:txBody>
      </p:sp>
      <p:sp>
        <p:nvSpPr>
          <p:cNvPr id="27" name="TextBox 26">
            <a:extLst>
              <a:ext uri="{FF2B5EF4-FFF2-40B4-BE49-F238E27FC236}">
                <a16:creationId xmlns:a16="http://schemas.microsoft.com/office/drawing/2014/main" id="{0533921E-8C1C-EB45-A42A-EA9C37027CFC}"/>
              </a:ext>
            </a:extLst>
          </p:cNvPr>
          <p:cNvSpPr txBox="1"/>
          <p:nvPr/>
        </p:nvSpPr>
        <p:spPr>
          <a:xfrm>
            <a:off x="6872113" y="6235871"/>
            <a:ext cx="1079192" cy="646331"/>
          </a:xfrm>
          <a:prstGeom prst="rect">
            <a:avLst/>
          </a:prstGeom>
          <a:solidFill>
            <a:schemeClr val="tx1"/>
          </a:solidFill>
        </p:spPr>
        <p:txBody>
          <a:bodyPr wrap="square" rtlCol="0">
            <a:spAutoFit/>
          </a:bodyPr>
          <a:lstStyle/>
          <a:p>
            <a:pPr algn="r" defTabSz="731520"/>
            <a:r>
              <a:rPr lang="en-US" sz="1800" dirty="0">
                <a:solidFill>
                  <a:srgbClr val="FF0000"/>
                </a:solidFill>
              </a:rPr>
              <a:t>Instance count</a:t>
            </a:r>
          </a:p>
        </p:txBody>
      </p:sp>
      <p:sp>
        <p:nvSpPr>
          <p:cNvPr id="28" name="TextBox 27">
            <a:extLst>
              <a:ext uri="{FF2B5EF4-FFF2-40B4-BE49-F238E27FC236}">
                <a16:creationId xmlns:a16="http://schemas.microsoft.com/office/drawing/2014/main" id="{0DA229CD-5E56-254A-B29C-3C499CE386FE}"/>
              </a:ext>
            </a:extLst>
          </p:cNvPr>
          <p:cNvSpPr txBox="1"/>
          <p:nvPr/>
        </p:nvSpPr>
        <p:spPr>
          <a:xfrm>
            <a:off x="8776848" y="3101643"/>
            <a:ext cx="1215606" cy="646331"/>
          </a:xfrm>
          <a:prstGeom prst="rect">
            <a:avLst/>
          </a:prstGeom>
          <a:solidFill>
            <a:schemeClr val="tx1"/>
          </a:solidFill>
        </p:spPr>
        <p:txBody>
          <a:bodyPr wrap="square" rtlCol="0">
            <a:spAutoFit/>
          </a:bodyPr>
          <a:lstStyle/>
          <a:p>
            <a:pPr defTabSz="731520"/>
            <a:r>
              <a:rPr lang="en-US" sz="1800" dirty="0">
                <a:solidFill>
                  <a:srgbClr val="FF0000"/>
                </a:solidFill>
              </a:rPr>
              <a:t>Max/Min limits</a:t>
            </a:r>
          </a:p>
        </p:txBody>
      </p:sp>
      <p:sp>
        <p:nvSpPr>
          <p:cNvPr id="29" name="TextBox 28">
            <a:extLst>
              <a:ext uri="{FF2B5EF4-FFF2-40B4-BE49-F238E27FC236}">
                <a16:creationId xmlns:a16="http://schemas.microsoft.com/office/drawing/2014/main" id="{3B7E01F0-4E52-2E47-BB1C-4AEEB0EAB470}"/>
              </a:ext>
            </a:extLst>
          </p:cNvPr>
          <p:cNvSpPr txBox="1"/>
          <p:nvPr/>
        </p:nvSpPr>
        <p:spPr>
          <a:xfrm>
            <a:off x="11497282" y="1454567"/>
            <a:ext cx="1458190" cy="369332"/>
          </a:xfrm>
          <a:prstGeom prst="rect">
            <a:avLst/>
          </a:prstGeom>
          <a:solidFill>
            <a:schemeClr val="tx1"/>
          </a:solidFill>
        </p:spPr>
        <p:txBody>
          <a:bodyPr wrap="square" rtlCol="0">
            <a:spAutoFit/>
          </a:bodyPr>
          <a:lstStyle/>
          <a:p>
            <a:pPr defTabSz="731520"/>
            <a:r>
              <a:rPr lang="en-US" sz="1800" dirty="0">
                <a:solidFill>
                  <a:srgbClr val="FF0000"/>
                </a:solidFill>
              </a:rPr>
              <a:t>Throughput</a:t>
            </a:r>
          </a:p>
        </p:txBody>
      </p:sp>
      <p:sp>
        <p:nvSpPr>
          <p:cNvPr id="31" name="TextBox 30">
            <a:extLst>
              <a:ext uri="{FF2B5EF4-FFF2-40B4-BE49-F238E27FC236}">
                <a16:creationId xmlns:a16="http://schemas.microsoft.com/office/drawing/2014/main" id="{99FCE6DA-1399-488B-9C68-3CFC0C7D6AC6}"/>
              </a:ext>
            </a:extLst>
          </p:cNvPr>
          <p:cNvSpPr txBox="1"/>
          <p:nvPr/>
        </p:nvSpPr>
        <p:spPr>
          <a:xfrm>
            <a:off x="538162" y="4676696"/>
            <a:ext cx="3695787" cy="769441"/>
          </a:xfrm>
          <a:prstGeom prst="rect">
            <a:avLst/>
          </a:prstGeom>
          <a:noFill/>
        </p:spPr>
        <p:txBody>
          <a:bodyPr wrap="square" rtlCol="0">
            <a:spAutoFit/>
          </a:bodyPr>
          <a:lstStyle/>
          <a:p>
            <a:pPr algn="ctr" defTabSz="731520">
              <a:defRPr/>
            </a:pPr>
            <a:r>
              <a:rPr lang="en-US" sz="4400" spc="-120" dirty="0">
                <a:ln w="3175">
                  <a:noFill/>
                </a:ln>
                <a:solidFill>
                  <a:schemeClr val="bg2"/>
                </a:solidFill>
                <a:latin typeface="+mj-lt"/>
                <a:ea typeface="Amazon Ember Light" panose="020B0403020204020204" pitchFamily="34" charset="0"/>
                <a:cs typeface="Amazon Ember Light" panose="020B0403020204020204" pitchFamily="34" charset="0"/>
              </a:rPr>
              <a:t>Observability</a:t>
            </a:r>
          </a:p>
        </p:txBody>
      </p:sp>
      <p:pic>
        <p:nvPicPr>
          <p:cNvPr id="32" name="Graphic 31">
            <a:extLst>
              <a:ext uri="{FF2B5EF4-FFF2-40B4-BE49-F238E27FC236}">
                <a16:creationId xmlns:a16="http://schemas.microsoft.com/office/drawing/2014/main" id="{8690DFB9-B8F1-4AE3-AB49-6B93F15112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7411" y="3001871"/>
            <a:ext cx="2057288" cy="1381995"/>
          </a:xfrm>
          <a:prstGeom prst="rect">
            <a:avLst/>
          </a:prstGeom>
        </p:spPr>
      </p:pic>
      <p:sp>
        <p:nvSpPr>
          <p:cNvPr id="33" name="TextBox 32">
            <a:extLst>
              <a:ext uri="{FF2B5EF4-FFF2-40B4-BE49-F238E27FC236}">
                <a16:creationId xmlns:a16="http://schemas.microsoft.com/office/drawing/2014/main" id="{ACB0F7E5-0E12-40EE-9257-D77787E99F83}"/>
              </a:ext>
            </a:extLst>
          </p:cNvPr>
          <p:cNvSpPr txBox="1"/>
          <p:nvPr/>
        </p:nvSpPr>
        <p:spPr>
          <a:xfrm>
            <a:off x="538163" y="5551399"/>
            <a:ext cx="3665306" cy="1638127"/>
          </a:xfrm>
          <a:prstGeom prst="rect">
            <a:avLst/>
          </a:prstGeom>
          <a:noFill/>
        </p:spPr>
        <p:txBody>
          <a:bodyPr wrap="square" rtlCol="0">
            <a:noAutofit/>
          </a:bodyPr>
          <a:lstStyle>
            <a:defPPr>
              <a:defRPr lang="en-US"/>
            </a:defPPr>
            <a:lvl1pPr algn="ctr" defTabSz="731520">
              <a:defRPr sz="3200">
                <a:solidFill>
                  <a:schemeClr val="bg2"/>
                </a:solidFill>
              </a:defRPr>
            </a:lvl1pPr>
          </a:lstStyle>
          <a:p>
            <a:r>
              <a:rPr lang="en-US" sz="3600" b="1" dirty="0"/>
              <a:t>STPA model</a:t>
            </a:r>
          </a:p>
          <a:p>
            <a:r>
              <a:rPr lang="en-US" sz="2400" dirty="0"/>
              <a:t>Understand hazards</a:t>
            </a:r>
            <a:br>
              <a:rPr lang="en-US" sz="2400" dirty="0"/>
            </a:br>
            <a:r>
              <a:rPr lang="en-US" sz="2400" dirty="0"/>
              <a:t>that could disrupt</a:t>
            </a:r>
            <a:br>
              <a:rPr lang="en-US" sz="2400" dirty="0"/>
            </a:br>
            <a:r>
              <a:rPr lang="en-US" sz="2400" dirty="0"/>
              <a:t>control of the process</a:t>
            </a:r>
          </a:p>
        </p:txBody>
      </p:sp>
    </p:spTree>
    <p:extLst>
      <p:ext uri="{BB962C8B-B14F-4D97-AF65-F5344CB8AC3E}">
        <p14:creationId xmlns:p14="http://schemas.microsoft.com/office/powerpoint/2010/main" val="401743654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bg>
      <p:bgPr>
        <a:gradFill>
          <a:gsLst>
            <a:gs pos="84513">
              <a:srgbClr val="C00000"/>
            </a:gs>
            <a:gs pos="0">
              <a:srgbClr val="760000"/>
            </a:gs>
          </a:gsLst>
          <a:lin ang="5400000" scaled="0"/>
        </a:gradFill>
        <a:effectLst/>
      </p:bgPr>
    </p:bg>
    <p:spTree>
      <p:nvGrpSpPr>
        <p:cNvPr id="1" name=""/>
        <p:cNvGrpSpPr/>
        <p:nvPr/>
      </p:nvGrpSpPr>
      <p:grpSpPr>
        <a:xfrm>
          <a:off x="0" y="0"/>
          <a:ext cx="0" cy="0"/>
          <a:chOff x="0" y="0"/>
          <a:chExt cx="0" cy="0"/>
        </a:xfrm>
      </p:grpSpPr>
      <p:sp>
        <p:nvSpPr>
          <p:cNvPr id="36" name="Title 8">
            <a:extLst>
              <a:ext uri="{FF2B5EF4-FFF2-40B4-BE49-F238E27FC236}">
                <a16:creationId xmlns:a16="http://schemas.microsoft.com/office/drawing/2014/main" id="{10BC3D6F-DE89-4A55-9335-73A294F723F2}"/>
              </a:ext>
            </a:extLst>
          </p:cNvPr>
          <p:cNvSpPr txBox="1">
            <a:spLocks/>
          </p:cNvSpPr>
          <p:nvPr/>
        </p:nvSpPr>
        <p:spPr>
          <a:xfrm>
            <a:off x="4799391" y="178416"/>
            <a:ext cx="5031619" cy="1181870"/>
          </a:xfrm>
          <a:prstGeom prst="rect">
            <a:avLst/>
          </a:prstGeom>
          <a:noFill/>
        </p:spPr>
        <p:txBody>
          <a:bodyPr tIns="0" bIns="0" anchor="ctr" anchorCtr="0"/>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defTabSz="731520">
              <a:defRPr/>
            </a:pPr>
            <a:r>
              <a:rPr lang="en-US" sz="4800" b="0" dirty="0">
                <a:solidFill>
                  <a:schemeClr val="tx1"/>
                </a:solidFill>
                <a:latin typeface="+mj-lt"/>
              </a:rPr>
              <a:t>Failures can be</a:t>
            </a:r>
          </a:p>
        </p:txBody>
      </p:sp>
      <p:sp>
        <p:nvSpPr>
          <p:cNvPr id="37" name="TextBox 36">
            <a:extLst>
              <a:ext uri="{FF2B5EF4-FFF2-40B4-BE49-F238E27FC236}">
                <a16:creationId xmlns:a16="http://schemas.microsoft.com/office/drawing/2014/main" id="{6531CA83-F169-42C3-9F27-96C199A2A3FF}"/>
              </a:ext>
            </a:extLst>
          </p:cNvPr>
          <p:cNvSpPr txBox="1"/>
          <p:nvPr/>
        </p:nvSpPr>
        <p:spPr>
          <a:xfrm>
            <a:off x="1182054" y="4853626"/>
            <a:ext cx="3018728" cy="1323439"/>
          </a:xfrm>
          <a:prstGeom prst="rect">
            <a:avLst/>
          </a:prstGeom>
          <a:noFill/>
        </p:spPr>
        <p:txBody>
          <a:bodyPr wrap="square" rtlCol="0">
            <a:spAutoFit/>
          </a:bodyPr>
          <a:lstStyle/>
          <a:p>
            <a:pPr algn="ctr" defTabSz="731520">
              <a:defRPr/>
            </a:pPr>
            <a:r>
              <a:rPr lang="en-US" sz="3200" dirty="0"/>
              <a:t>Independent</a:t>
            </a:r>
            <a:br>
              <a:rPr lang="en-US" sz="3200" dirty="0"/>
            </a:br>
            <a:r>
              <a:rPr lang="en-US" sz="2400" dirty="0"/>
              <a:t>Common assumption</a:t>
            </a:r>
            <a:endParaRPr lang="en-US" sz="3200" dirty="0"/>
          </a:p>
        </p:txBody>
      </p:sp>
      <p:sp>
        <p:nvSpPr>
          <p:cNvPr id="38" name="TextBox 37">
            <a:extLst>
              <a:ext uri="{FF2B5EF4-FFF2-40B4-BE49-F238E27FC236}">
                <a16:creationId xmlns:a16="http://schemas.microsoft.com/office/drawing/2014/main" id="{D445EE0C-4D64-482A-9C02-CC2F2EF023F0}"/>
              </a:ext>
            </a:extLst>
          </p:cNvPr>
          <p:cNvSpPr txBox="1"/>
          <p:nvPr/>
        </p:nvSpPr>
        <p:spPr>
          <a:xfrm>
            <a:off x="5057771" y="4853627"/>
            <a:ext cx="4135360" cy="1323439"/>
          </a:xfrm>
          <a:prstGeom prst="rect">
            <a:avLst/>
          </a:prstGeom>
          <a:noFill/>
        </p:spPr>
        <p:txBody>
          <a:bodyPr wrap="square" rtlCol="0">
            <a:spAutoFit/>
          </a:bodyPr>
          <a:lstStyle/>
          <a:p>
            <a:pPr algn="ctr" defTabSz="731520">
              <a:defRPr/>
            </a:pPr>
            <a:r>
              <a:rPr lang="en-US" sz="3200" dirty="0"/>
              <a:t>Correlated</a:t>
            </a:r>
            <a:br>
              <a:rPr lang="en-US" sz="3200" dirty="0"/>
            </a:br>
            <a:r>
              <a:rPr lang="en-US" sz="2400" dirty="0"/>
              <a:t>Harder to model and mitigate knock-on effects</a:t>
            </a:r>
          </a:p>
        </p:txBody>
      </p:sp>
      <p:sp>
        <p:nvSpPr>
          <p:cNvPr id="39" name="TextBox 38">
            <a:extLst>
              <a:ext uri="{FF2B5EF4-FFF2-40B4-BE49-F238E27FC236}">
                <a16:creationId xmlns:a16="http://schemas.microsoft.com/office/drawing/2014/main" id="{F14FD8A4-86DD-4D34-95A5-975B1F11A112}"/>
              </a:ext>
            </a:extLst>
          </p:cNvPr>
          <p:cNvSpPr txBox="1"/>
          <p:nvPr/>
        </p:nvSpPr>
        <p:spPr>
          <a:xfrm>
            <a:off x="10017363" y="4853627"/>
            <a:ext cx="3237344" cy="1323439"/>
          </a:xfrm>
          <a:prstGeom prst="rect">
            <a:avLst/>
          </a:prstGeom>
          <a:noFill/>
        </p:spPr>
        <p:txBody>
          <a:bodyPr wrap="square" rtlCol="0">
            <a:spAutoFit/>
          </a:bodyPr>
          <a:lstStyle/>
          <a:p>
            <a:pPr algn="ctr" defTabSz="731520">
              <a:defRPr/>
            </a:pPr>
            <a:r>
              <a:rPr lang="en-US" sz="3200" dirty="0"/>
              <a:t>Epidemic</a:t>
            </a:r>
            <a:br>
              <a:rPr lang="en-US" sz="2880" dirty="0"/>
            </a:br>
            <a:r>
              <a:rPr lang="en-US" sz="2400" dirty="0"/>
              <a:t>Everything breaks </a:t>
            </a:r>
            <a:br>
              <a:rPr lang="en-US" sz="2400" dirty="0"/>
            </a:br>
            <a:r>
              <a:rPr lang="en-US" sz="2400" dirty="0"/>
              <a:t>at once!</a:t>
            </a:r>
          </a:p>
        </p:txBody>
      </p:sp>
      <p:grpSp>
        <p:nvGrpSpPr>
          <p:cNvPr id="17" name="Graphic 3">
            <a:extLst>
              <a:ext uri="{FF2B5EF4-FFF2-40B4-BE49-F238E27FC236}">
                <a16:creationId xmlns:a16="http://schemas.microsoft.com/office/drawing/2014/main" id="{1655615E-E8B3-4EDE-AD0A-79D1586E9183}"/>
              </a:ext>
            </a:extLst>
          </p:cNvPr>
          <p:cNvGrpSpPr/>
          <p:nvPr/>
        </p:nvGrpSpPr>
        <p:grpSpPr>
          <a:xfrm>
            <a:off x="6278891" y="2621517"/>
            <a:ext cx="1693120" cy="1957184"/>
            <a:chOff x="3930057" y="1702926"/>
            <a:chExt cx="1058200" cy="1223240"/>
          </a:xfrm>
        </p:grpSpPr>
        <p:sp>
          <p:nvSpPr>
            <p:cNvPr id="18" name="Freeform: Shape 17">
              <a:extLst>
                <a:ext uri="{FF2B5EF4-FFF2-40B4-BE49-F238E27FC236}">
                  <a16:creationId xmlns:a16="http://schemas.microsoft.com/office/drawing/2014/main" id="{1CC71B75-244B-4DB8-A904-F4C2F8254016}"/>
                </a:ext>
              </a:extLst>
            </p:cNvPr>
            <p:cNvSpPr/>
            <p:nvPr/>
          </p:nvSpPr>
          <p:spPr>
            <a:xfrm>
              <a:off x="4312562" y="2169893"/>
              <a:ext cx="291248" cy="281539"/>
            </a:xfrm>
            <a:custGeom>
              <a:avLst/>
              <a:gdLst>
                <a:gd name="connsiteX0" fmla="*/ 276685 w 291247"/>
                <a:gd name="connsiteY0" fmla="*/ 145624 h 281539"/>
                <a:gd name="connsiteX1" fmla="*/ 145624 w 291247"/>
                <a:gd name="connsiteY1" fmla="*/ 276685 h 281539"/>
                <a:gd name="connsiteX2" fmla="*/ 14562 w 291247"/>
                <a:gd name="connsiteY2" fmla="*/ 145624 h 281539"/>
                <a:gd name="connsiteX3" fmla="*/ 145624 w 291247"/>
                <a:gd name="connsiteY3" fmla="*/ 14562 h 281539"/>
                <a:gd name="connsiteX4" fmla="*/ 276685 w 291247"/>
                <a:gd name="connsiteY4" fmla="*/ 145624 h 28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247" h="281539">
                  <a:moveTo>
                    <a:pt x="276685" y="145624"/>
                  </a:moveTo>
                  <a:cubicBezTo>
                    <a:pt x="276685" y="218007"/>
                    <a:pt x="218007" y="276685"/>
                    <a:pt x="145624" y="276685"/>
                  </a:cubicBezTo>
                  <a:cubicBezTo>
                    <a:pt x="73241" y="276685"/>
                    <a:pt x="14562" y="218007"/>
                    <a:pt x="14562" y="145624"/>
                  </a:cubicBezTo>
                  <a:cubicBezTo>
                    <a:pt x="14562" y="73241"/>
                    <a:pt x="73241" y="14562"/>
                    <a:pt x="145624" y="14562"/>
                  </a:cubicBezTo>
                  <a:cubicBezTo>
                    <a:pt x="218007" y="14562"/>
                    <a:pt x="276685" y="73241"/>
                    <a:pt x="276685" y="145624"/>
                  </a:cubicBezTo>
                  <a:close/>
                </a:path>
              </a:pathLst>
            </a:custGeom>
            <a:noFill/>
            <a:ln w="19050" cap="flat">
              <a:solidFill>
                <a:schemeClr val="tx1"/>
              </a:solidFill>
              <a:prstDash val="solid"/>
              <a:miter/>
            </a:ln>
          </p:spPr>
          <p:txBody>
            <a:bodyPr rtlCol="0" anchor="ctr"/>
            <a:lstStyle/>
            <a:p>
              <a:pPr defTabSz="731520">
                <a:defRPr/>
              </a:pPr>
              <a:endParaRPr lang="en-US" sz="2880" dirty="0">
                <a:solidFill>
                  <a:prstClr val="white"/>
                </a:solidFill>
                <a:latin typeface="Amazon Ember"/>
              </a:endParaRPr>
            </a:p>
          </p:txBody>
        </p:sp>
        <p:sp>
          <p:nvSpPr>
            <p:cNvPr id="19" name="Freeform: Shape 18">
              <a:extLst>
                <a:ext uri="{FF2B5EF4-FFF2-40B4-BE49-F238E27FC236}">
                  <a16:creationId xmlns:a16="http://schemas.microsoft.com/office/drawing/2014/main" id="{7086127F-AC91-4BD5-ADB7-B08FC8AB98DB}"/>
                </a:ext>
              </a:extLst>
            </p:cNvPr>
            <p:cNvSpPr/>
            <p:nvPr/>
          </p:nvSpPr>
          <p:spPr>
            <a:xfrm>
              <a:off x="4715455" y="2200959"/>
              <a:ext cx="223290" cy="223290"/>
            </a:xfrm>
            <a:custGeom>
              <a:avLst/>
              <a:gdLst>
                <a:gd name="connsiteX0" fmla="*/ 212611 w 223289"/>
                <a:gd name="connsiteY0" fmla="*/ 113587 h 223289"/>
                <a:gd name="connsiteX1" fmla="*/ 113587 w 223289"/>
                <a:gd name="connsiteY1" fmla="*/ 212611 h 223289"/>
                <a:gd name="connsiteX2" fmla="*/ 14562 w 223289"/>
                <a:gd name="connsiteY2" fmla="*/ 113587 h 223289"/>
                <a:gd name="connsiteX3" fmla="*/ 113587 w 223289"/>
                <a:gd name="connsiteY3" fmla="*/ 14562 h 223289"/>
                <a:gd name="connsiteX4" fmla="*/ 212611 w 223289"/>
                <a:gd name="connsiteY4" fmla="*/ 113587 h 22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289" h="223289">
                  <a:moveTo>
                    <a:pt x="212611" y="113587"/>
                  </a:moveTo>
                  <a:cubicBezTo>
                    <a:pt x="212611" y="168276"/>
                    <a:pt x="168276" y="212611"/>
                    <a:pt x="113587" y="212611"/>
                  </a:cubicBezTo>
                  <a:cubicBezTo>
                    <a:pt x="58897" y="212611"/>
                    <a:pt x="14562" y="168276"/>
                    <a:pt x="14562" y="113587"/>
                  </a:cubicBezTo>
                  <a:cubicBezTo>
                    <a:pt x="14562" y="58897"/>
                    <a:pt x="58897" y="14562"/>
                    <a:pt x="113587" y="14562"/>
                  </a:cubicBezTo>
                  <a:cubicBezTo>
                    <a:pt x="168276" y="14562"/>
                    <a:pt x="212611" y="58897"/>
                    <a:pt x="212611" y="113587"/>
                  </a:cubicBezTo>
                  <a:close/>
                </a:path>
              </a:pathLst>
            </a:custGeom>
            <a:noFill/>
            <a:ln w="19050" cap="flat">
              <a:solidFill>
                <a:schemeClr val="tx1"/>
              </a:solidFill>
              <a:prstDash val="solid"/>
              <a:miter/>
            </a:ln>
          </p:spPr>
          <p:txBody>
            <a:bodyPr rtlCol="0" anchor="ctr"/>
            <a:lstStyle/>
            <a:p>
              <a:pPr defTabSz="731520">
                <a:defRPr/>
              </a:pPr>
              <a:endParaRPr lang="en-US" sz="2880" dirty="0">
                <a:solidFill>
                  <a:prstClr val="white"/>
                </a:solidFill>
                <a:latin typeface="Amazon Ember"/>
              </a:endParaRPr>
            </a:p>
          </p:txBody>
        </p:sp>
        <p:sp>
          <p:nvSpPr>
            <p:cNvPr id="20" name="Freeform: Shape 19">
              <a:extLst>
                <a:ext uri="{FF2B5EF4-FFF2-40B4-BE49-F238E27FC236}">
                  <a16:creationId xmlns:a16="http://schemas.microsoft.com/office/drawing/2014/main" id="{78C55A83-3696-4460-9F91-43872D878044}"/>
                </a:ext>
              </a:extLst>
            </p:cNvPr>
            <p:cNvSpPr/>
            <p:nvPr/>
          </p:nvSpPr>
          <p:spPr>
            <a:xfrm>
              <a:off x="3975686" y="2200959"/>
              <a:ext cx="223290" cy="223290"/>
            </a:xfrm>
            <a:custGeom>
              <a:avLst/>
              <a:gdLst>
                <a:gd name="connsiteX0" fmla="*/ 212611 w 223289"/>
                <a:gd name="connsiteY0" fmla="*/ 113587 h 223289"/>
                <a:gd name="connsiteX1" fmla="*/ 113587 w 223289"/>
                <a:gd name="connsiteY1" fmla="*/ 212611 h 223289"/>
                <a:gd name="connsiteX2" fmla="*/ 14562 w 223289"/>
                <a:gd name="connsiteY2" fmla="*/ 113587 h 223289"/>
                <a:gd name="connsiteX3" fmla="*/ 113587 w 223289"/>
                <a:gd name="connsiteY3" fmla="*/ 14562 h 223289"/>
                <a:gd name="connsiteX4" fmla="*/ 212611 w 223289"/>
                <a:gd name="connsiteY4" fmla="*/ 113587 h 22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289" h="223289">
                  <a:moveTo>
                    <a:pt x="212611" y="113587"/>
                  </a:moveTo>
                  <a:cubicBezTo>
                    <a:pt x="212611" y="168276"/>
                    <a:pt x="168276" y="212611"/>
                    <a:pt x="113587" y="212611"/>
                  </a:cubicBezTo>
                  <a:cubicBezTo>
                    <a:pt x="58897" y="212611"/>
                    <a:pt x="14562" y="168276"/>
                    <a:pt x="14562" y="113587"/>
                  </a:cubicBezTo>
                  <a:cubicBezTo>
                    <a:pt x="14562" y="58897"/>
                    <a:pt x="58897" y="14562"/>
                    <a:pt x="113587" y="14562"/>
                  </a:cubicBezTo>
                  <a:cubicBezTo>
                    <a:pt x="168276" y="14562"/>
                    <a:pt x="212611" y="58897"/>
                    <a:pt x="212611" y="113587"/>
                  </a:cubicBezTo>
                  <a:close/>
                </a:path>
              </a:pathLst>
            </a:custGeom>
            <a:noFill/>
            <a:ln w="19050" cap="flat">
              <a:solidFill>
                <a:schemeClr val="tx1"/>
              </a:solidFill>
              <a:prstDash val="solid"/>
              <a:miter/>
            </a:ln>
          </p:spPr>
          <p:txBody>
            <a:bodyPr rtlCol="0" anchor="ctr"/>
            <a:lstStyle/>
            <a:p>
              <a:pPr defTabSz="731520">
                <a:defRPr/>
              </a:pPr>
              <a:endParaRPr lang="en-US" sz="2880" dirty="0">
                <a:solidFill>
                  <a:prstClr val="white"/>
                </a:solidFill>
                <a:latin typeface="Amazon Ember"/>
              </a:endParaRPr>
            </a:p>
          </p:txBody>
        </p:sp>
        <p:sp>
          <p:nvSpPr>
            <p:cNvPr id="21" name="Freeform: Shape 20">
              <a:extLst>
                <a:ext uri="{FF2B5EF4-FFF2-40B4-BE49-F238E27FC236}">
                  <a16:creationId xmlns:a16="http://schemas.microsoft.com/office/drawing/2014/main" id="{64F2420F-1122-431D-ABFF-66032D966B06}"/>
                </a:ext>
              </a:extLst>
            </p:cNvPr>
            <p:cNvSpPr/>
            <p:nvPr/>
          </p:nvSpPr>
          <p:spPr>
            <a:xfrm>
              <a:off x="4172763" y="1698072"/>
              <a:ext cx="165040" cy="242706"/>
            </a:xfrm>
            <a:custGeom>
              <a:avLst/>
              <a:gdLst>
                <a:gd name="connsiteX0" fmla="*/ 14562 w 165040"/>
                <a:gd name="connsiteY0" fmla="*/ 14562 h 242706"/>
                <a:gd name="connsiteX1" fmla="*/ 158245 w 165040"/>
                <a:gd name="connsiteY1" fmla="*/ 85433 h 242706"/>
                <a:gd name="connsiteX2" fmla="*/ 87374 w 165040"/>
                <a:gd name="connsiteY2" fmla="*/ 230086 h 242706"/>
              </a:gdLst>
              <a:ahLst/>
              <a:cxnLst>
                <a:cxn ang="0">
                  <a:pos x="connsiteX0" y="connsiteY0"/>
                </a:cxn>
                <a:cxn ang="0">
                  <a:pos x="connsiteX1" y="connsiteY1"/>
                </a:cxn>
                <a:cxn ang="0">
                  <a:pos x="connsiteX2" y="connsiteY2"/>
                </a:cxn>
              </a:cxnLst>
              <a:rect l="l" t="t" r="r" b="b"/>
              <a:pathLst>
                <a:path w="165040" h="242706">
                  <a:moveTo>
                    <a:pt x="14562" y="14562"/>
                  </a:moveTo>
                  <a:lnTo>
                    <a:pt x="158245" y="85433"/>
                  </a:lnTo>
                  <a:lnTo>
                    <a:pt x="87374" y="230086"/>
                  </a:lnTo>
                </a:path>
              </a:pathLst>
            </a:custGeom>
            <a:noFill/>
            <a:ln w="19050" cap="rnd">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22" name="Freeform: Shape 21">
              <a:extLst>
                <a:ext uri="{FF2B5EF4-FFF2-40B4-BE49-F238E27FC236}">
                  <a16:creationId xmlns:a16="http://schemas.microsoft.com/office/drawing/2014/main" id="{C678E0C8-9506-4FEA-BA8C-869F98F57F26}"/>
                </a:ext>
              </a:extLst>
            </p:cNvPr>
            <p:cNvSpPr/>
            <p:nvPr/>
          </p:nvSpPr>
          <p:spPr>
            <a:xfrm>
              <a:off x="4532940" y="2683460"/>
              <a:ext cx="165040" cy="242706"/>
            </a:xfrm>
            <a:custGeom>
              <a:avLst/>
              <a:gdLst>
                <a:gd name="connsiteX0" fmla="*/ 152420 w 165040"/>
                <a:gd name="connsiteY0" fmla="*/ 235911 h 242706"/>
                <a:gd name="connsiteX1" fmla="*/ 14562 w 165040"/>
                <a:gd name="connsiteY1" fmla="*/ 152420 h 242706"/>
                <a:gd name="connsiteX2" fmla="*/ 98053 w 165040"/>
                <a:gd name="connsiteY2" fmla="*/ 14562 h 242706"/>
              </a:gdLst>
              <a:ahLst/>
              <a:cxnLst>
                <a:cxn ang="0">
                  <a:pos x="connsiteX0" y="connsiteY0"/>
                </a:cxn>
                <a:cxn ang="0">
                  <a:pos x="connsiteX1" y="connsiteY1"/>
                </a:cxn>
                <a:cxn ang="0">
                  <a:pos x="connsiteX2" y="connsiteY2"/>
                </a:cxn>
              </a:cxnLst>
              <a:rect l="l" t="t" r="r" b="b"/>
              <a:pathLst>
                <a:path w="165040" h="242706">
                  <a:moveTo>
                    <a:pt x="152420" y="235911"/>
                  </a:moveTo>
                  <a:lnTo>
                    <a:pt x="14562" y="152420"/>
                  </a:lnTo>
                  <a:lnTo>
                    <a:pt x="98053" y="14562"/>
                  </a:lnTo>
                </a:path>
              </a:pathLst>
            </a:custGeom>
            <a:noFill/>
            <a:ln w="19050" cap="rnd">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23" name="Freeform: Shape 22">
              <a:extLst>
                <a:ext uri="{FF2B5EF4-FFF2-40B4-BE49-F238E27FC236}">
                  <a16:creationId xmlns:a16="http://schemas.microsoft.com/office/drawing/2014/main" id="{C22DD13B-4734-4E7E-9309-9D4BD5FA6069}"/>
                </a:ext>
              </a:extLst>
            </p:cNvPr>
            <p:cNvSpPr/>
            <p:nvPr/>
          </p:nvSpPr>
          <p:spPr>
            <a:xfrm>
              <a:off x="4541677" y="2812579"/>
              <a:ext cx="38833" cy="29125"/>
            </a:xfrm>
            <a:custGeom>
              <a:avLst/>
              <a:gdLst>
                <a:gd name="connsiteX0" fmla="*/ 14562 w 38833"/>
                <a:gd name="connsiteY0" fmla="*/ 18446 h 29124"/>
                <a:gd name="connsiteX1" fmla="*/ 31066 w 38833"/>
                <a:gd name="connsiteY1" fmla="*/ 14562 h 29124"/>
              </a:gdLst>
              <a:ahLst/>
              <a:cxnLst>
                <a:cxn ang="0">
                  <a:pos x="connsiteX0" y="connsiteY0"/>
                </a:cxn>
                <a:cxn ang="0">
                  <a:pos x="connsiteX1" y="connsiteY1"/>
                </a:cxn>
              </a:cxnLst>
              <a:rect l="l" t="t" r="r" b="b"/>
              <a:pathLst>
                <a:path w="38833" h="29124">
                  <a:moveTo>
                    <a:pt x="14562" y="18446"/>
                  </a:moveTo>
                  <a:cubicBezTo>
                    <a:pt x="20387" y="17475"/>
                    <a:pt x="25241" y="15533"/>
                    <a:pt x="31066" y="14562"/>
                  </a:cubicBezTo>
                </a:path>
              </a:pathLst>
            </a:custGeom>
            <a:noFill/>
            <a:ln w="19050" cap="flat">
              <a:solidFill>
                <a:schemeClr val="tx1"/>
              </a:solidFill>
              <a:prstDash val="solid"/>
              <a:miter/>
            </a:ln>
          </p:spPr>
          <p:txBody>
            <a:bodyPr rtlCol="0" anchor="ctr"/>
            <a:lstStyle/>
            <a:p>
              <a:pPr defTabSz="731520">
                <a:defRPr/>
              </a:pPr>
              <a:endParaRPr lang="en-US" sz="2880" dirty="0">
                <a:solidFill>
                  <a:prstClr val="white"/>
                </a:solidFill>
                <a:latin typeface="Amazon Ember"/>
              </a:endParaRPr>
            </a:p>
          </p:txBody>
        </p:sp>
        <p:sp>
          <p:nvSpPr>
            <p:cNvPr id="24" name="Freeform: Shape 23">
              <a:extLst>
                <a:ext uri="{FF2B5EF4-FFF2-40B4-BE49-F238E27FC236}">
                  <a16:creationId xmlns:a16="http://schemas.microsoft.com/office/drawing/2014/main" id="{8468C2E1-D6DE-4AF2-A606-8038C6C03C16}"/>
                </a:ext>
              </a:extLst>
            </p:cNvPr>
            <p:cNvSpPr/>
            <p:nvPr/>
          </p:nvSpPr>
          <p:spPr>
            <a:xfrm>
              <a:off x="4558181" y="1771855"/>
              <a:ext cx="427163" cy="407747"/>
            </a:xfrm>
            <a:custGeom>
              <a:avLst/>
              <a:gdLst>
                <a:gd name="connsiteX0" fmla="*/ 415513 w 427163"/>
                <a:gd name="connsiteY0" fmla="*/ 396097 h 407746"/>
                <a:gd name="connsiteX1" fmla="*/ 14562 w 427163"/>
                <a:gd name="connsiteY1" fmla="*/ 14562 h 407746"/>
              </a:gdLst>
              <a:ahLst/>
              <a:cxnLst>
                <a:cxn ang="0">
                  <a:pos x="connsiteX0" y="connsiteY0"/>
                </a:cxn>
                <a:cxn ang="0">
                  <a:pos x="connsiteX1" y="connsiteY1"/>
                </a:cxn>
              </a:cxnLst>
              <a:rect l="l" t="t" r="r" b="b"/>
              <a:pathLst>
                <a:path w="427163" h="407746">
                  <a:moveTo>
                    <a:pt x="415513" y="396097"/>
                  </a:moveTo>
                  <a:cubicBezTo>
                    <a:pt x="364060" y="204844"/>
                    <a:pt x="208728" y="57279"/>
                    <a:pt x="14562" y="14562"/>
                  </a:cubicBezTo>
                </a:path>
              </a:pathLst>
            </a:custGeom>
            <a:noFill/>
            <a:ln w="19050" cap="flat">
              <a:solidFill>
                <a:schemeClr val="tx1"/>
              </a:solidFill>
              <a:prstDash val="solid"/>
              <a:miter/>
            </a:ln>
          </p:spPr>
          <p:txBody>
            <a:bodyPr rtlCol="0" anchor="ctr"/>
            <a:lstStyle/>
            <a:p>
              <a:pPr defTabSz="731520">
                <a:defRPr/>
              </a:pPr>
              <a:endParaRPr lang="en-US" sz="2880" dirty="0">
                <a:solidFill>
                  <a:prstClr val="white"/>
                </a:solidFill>
                <a:latin typeface="Amazon Ember"/>
              </a:endParaRPr>
            </a:p>
          </p:txBody>
        </p:sp>
        <p:sp>
          <p:nvSpPr>
            <p:cNvPr id="25" name="Freeform: Shape 24">
              <a:extLst>
                <a:ext uri="{FF2B5EF4-FFF2-40B4-BE49-F238E27FC236}">
                  <a16:creationId xmlns:a16="http://schemas.microsoft.com/office/drawing/2014/main" id="{0D7677CC-8CFC-4AAC-A36A-E56C48872F21}"/>
                </a:ext>
              </a:extLst>
            </p:cNvPr>
            <p:cNvSpPr/>
            <p:nvPr/>
          </p:nvSpPr>
          <p:spPr>
            <a:xfrm>
              <a:off x="4558181" y="2412599"/>
              <a:ext cx="427163" cy="427163"/>
            </a:xfrm>
            <a:custGeom>
              <a:avLst/>
              <a:gdLst>
                <a:gd name="connsiteX0" fmla="*/ 14562 w 427163"/>
                <a:gd name="connsiteY0" fmla="*/ 414543 h 427163"/>
                <a:gd name="connsiteX1" fmla="*/ 420368 w 427163"/>
                <a:gd name="connsiteY1" fmla="*/ 14562 h 427163"/>
              </a:gdLst>
              <a:ahLst/>
              <a:cxnLst>
                <a:cxn ang="0">
                  <a:pos x="connsiteX0" y="connsiteY0"/>
                </a:cxn>
                <a:cxn ang="0">
                  <a:pos x="connsiteX1" y="connsiteY1"/>
                </a:cxn>
              </a:cxnLst>
              <a:rect l="l" t="t" r="r" b="b"/>
              <a:pathLst>
                <a:path w="427163" h="427163">
                  <a:moveTo>
                    <a:pt x="14562" y="414543"/>
                  </a:moveTo>
                  <a:cubicBezTo>
                    <a:pt x="215523" y="370855"/>
                    <a:pt x="373768" y="214552"/>
                    <a:pt x="420368" y="14562"/>
                  </a:cubicBezTo>
                </a:path>
              </a:pathLst>
            </a:custGeom>
            <a:noFill/>
            <a:ln w="19050" cap="flat">
              <a:solidFill>
                <a:schemeClr val="tx1"/>
              </a:solidFill>
              <a:prstDash val="solid"/>
              <a:miter/>
            </a:ln>
          </p:spPr>
          <p:txBody>
            <a:bodyPr rtlCol="0" anchor="ctr"/>
            <a:lstStyle/>
            <a:p>
              <a:pPr defTabSz="731520">
                <a:defRPr/>
              </a:pPr>
              <a:endParaRPr lang="en-US" sz="2880" dirty="0">
                <a:solidFill>
                  <a:prstClr val="white"/>
                </a:solidFill>
                <a:latin typeface="Amazon Ember"/>
              </a:endParaRPr>
            </a:p>
          </p:txBody>
        </p:sp>
        <p:sp>
          <p:nvSpPr>
            <p:cNvPr id="26" name="Freeform: Shape 25">
              <a:extLst>
                <a:ext uri="{FF2B5EF4-FFF2-40B4-BE49-F238E27FC236}">
                  <a16:creationId xmlns:a16="http://schemas.microsoft.com/office/drawing/2014/main" id="{78E8A44D-3128-4D18-BB12-CFA157552648}"/>
                </a:ext>
              </a:extLst>
            </p:cNvPr>
            <p:cNvSpPr/>
            <p:nvPr/>
          </p:nvSpPr>
          <p:spPr>
            <a:xfrm>
              <a:off x="4541677" y="1767971"/>
              <a:ext cx="38833" cy="29125"/>
            </a:xfrm>
            <a:custGeom>
              <a:avLst/>
              <a:gdLst>
                <a:gd name="connsiteX0" fmla="*/ 14562 w 38833"/>
                <a:gd name="connsiteY0" fmla="*/ 14562 h 29124"/>
                <a:gd name="connsiteX1" fmla="*/ 31066 w 38833"/>
                <a:gd name="connsiteY1" fmla="*/ 18446 h 29124"/>
              </a:gdLst>
              <a:ahLst/>
              <a:cxnLst>
                <a:cxn ang="0">
                  <a:pos x="connsiteX0" y="connsiteY0"/>
                </a:cxn>
                <a:cxn ang="0">
                  <a:pos x="connsiteX1" y="connsiteY1"/>
                </a:cxn>
              </a:cxnLst>
              <a:rect l="l" t="t" r="r" b="b"/>
              <a:pathLst>
                <a:path w="38833" h="29124">
                  <a:moveTo>
                    <a:pt x="14562" y="14562"/>
                  </a:moveTo>
                  <a:cubicBezTo>
                    <a:pt x="20387" y="15533"/>
                    <a:pt x="25241" y="17475"/>
                    <a:pt x="31066" y="18446"/>
                  </a:cubicBezTo>
                </a:path>
              </a:pathLst>
            </a:custGeom>
            <a:noFill/>
            <a:ln w="19050" cap="flat">
              <a:solidFill>
                <a:schemeClr val="tx1"/>
              </a:solidFill>
              <a:prstDash val="solid"/>
              <a:miter/>
            </a:ln>
          </p:spPr>
          <p:txBody>
            <a:bodyPr rtlCol="0" anchor="ctr"/>
            <a:lstStyle/>
            <a:p>
              <a:pPr defTabSz="731520">
                <a:defRPr/>
              </a:pPr>
              <a:endParaRPr lang="en-US" sz="2880" dirty="0">
                <a:solidFill>
                  <a:prstClr val="white"/>
                </a:solidFill>
                <a:latin typeface="Amazon Ember"/>
              </a:endParaRPr>
            </a:p>
          </p:txBody>
        </p:sp>
        <p:sp>
          <p:nvSpPr>
            <p:cNvPr id="27" name="Freeform: Shape 26">
              <a:extLst>
                <a:ext uri="{FF2B5EF4-FFF2-40B4-BE49-F238E27FC236}">
                  <a16:creationId xmlns:a16="http://schemas.microsoft.com/office/drawing/2014/main" id="{F6B68990-DC56-4617-87A7-18A160ABF7AE}"/>
                </a:ext>
              </a:extLst>
            </p:cNvPr>
            <p:cNvSpPr/>
            <p:nvPr/>
          </p:nvSpPr>
          <p:spPr>
            <a:xfrm>
              <a:off x="3925203" y="2412599"/>
              <a:ext cx="398039" cy="417455"/>
            </a:xfrm>
            <a:custGeom>
              <a:avLst/>
              <a:gdLst>
                <a:gd name="connsiteX0" fmla="*/ 387359 w 398038"/>
                <a:gd name="connsiteY0" fmla="*/ 406776 h 417454"/>
                <a:gd name="connsiteX1" fmla="*/ 14562 w 398038"/>
                <a:gd name="connsiteY1" fmla="*/ 14562 h 417454"/>
              </a:gdLst>
              <a:ahLst/>
              <a:cxnLst>
                <a:cxn ang="0">
                  <a:pos x="connsiteX0" y="connsiteY0"/>
                </a:cxn>
                <a:cxn ang="0">
                  <a:pos x="connsiteX1" y="connsiteY1"/>
                </a:cxn>
              </a:cxnLst>
              <a:rect l="l" t="t" r="r" b="b"/>
              <a:pathLst>
                <a:path w="398038" h="417454">
                  <a:moveTo>
                    <a:pt x="387359" y="406776"/>
                  </a:moveTo>
                  <a:cubicBezTo>
                    <a:pt x="201932" y="354351"/>
                    <a:pt x="58250" y="203873"/>
                    <a:pt x="14562" y="14562"/>
                  </a:cubicBezTo>
                </a:path>
              </a:pathLst>
            </a:custGeom>
            <a:noFill/>
            <a:ln w="19050" cap="flat">
              <a:solidFill>
                <a:schemeClr val="tx1"/>
              </a:solidFill>
              <a:prstDash val="solid"/>
              <a:miter/>
            </a:ln>
          </p:spPr>
          <p:txBody>
            <a:bodyPr rtlCol="0" anchor="ctr"/>
            <a:lstStyle/>
            <a:p>
              <a:pPr defTabSz="731520">
                <a:defRPr/>
              </a:pPr>
              <a:endParaRPr lang="en-US" sz="2880" dirty="0">
                <a:solidFill>
                  <a:prstClr val="white"/>
                </a:solidFill>
                <a:latin typeface="Amazon Ember"/>
              </a:endParaRPr>
            </a:p>
          </p:txBody>
        </p:sp>
        <p:sp>
          <p:nvSpPr>
            <p:cNvPr id="28" name="Freeform: Shape 27">
              <a:extLst>
                <a:ext uri="{FF2B5EF4-FFF2-40B4-BE49-F238E27FC236}">
                  <a16:creationId xmlns:a16="http://schemas.microsoft.com/office/drawing/2014/main" id="{A5447684-FAE7-4436-A93C-1BA6C126EFCB}"/>
                </a:ext>
              </a:extLst>
            </p:cNvPr>
            <p:cNvSpPr/>
            <p:nvPr/>
          </p:nvSpPr>
          <p:spPr>
            <a:xfrm>
              <a:off x="4298000" y="2804813"/>
              <a:ext cx="77666" cy="38833"/>
            </a:xfrm>
            <a:custGeom>
              <a:avLst/>
              <a:gdLst>
                <a:gd name="connsiteX0" fmla="*/ 14562 w 77666"/>
                <a:gd name="connsiteY0" fmla="*/ 14562 h 38833"/>
                <a:gd name="connsiteX1" fmla="*/ 63104 w 77666"/>
                <a:gd name="connsiteY1" fmla="*/ 26212 h 38833"/>
              </a:gdLst>
              <a:ahLst/>
              <a:cxnLst>
                <a:cxn ang="0">
                  <a:pos x="connsiteX0" y="connsiteY0"/>
                </a:cxn>
                <a:cxn ang="0">
                  <a:pos x="connsiteX1" y="connsiteY1"/>
                </a:cxn>
              </a:cxnLst>
              <a:rect l="l" t="t" r="r" b="b"/>
              <a:pathLst>
                <a:path w="77666" h="38833">
                  <a:moveTo>
                    <a:pt x="14562" y="14562"/>
                  </a:moveTo>
                  <a:cubicBezTo>
                    <a:pt x="30096" y="19417"/>
                    <a:pt x="46600" y="23300"/>
                    <a:pt x="63104" y="26212"/>
                  </a:cubicBezTo>
                </a:path>
              </a:pathLst>
            </a:custGeom>
            <a:noFill/>
            <a:ln w="19050" cap="flat">
              <a:solidFill>
                <a:schemeClr val="tx1"/>
              </a:solidFill>
              <a:prstDash val="solid"/>
              <a:miter/>
            </a:ln>
          </p:spPr>
          <p:txBody>
            <a:bodyPr rtlCol="0" anchor="ctr"/>
            <a:lstStyle/>
            <a:p>
              <a:pPr defTabSz="731520">
                <a:defRPr/>
              </a:pPr>
              <a:endParaRPr lang="en-US" sz="2880" dirty="0">
                <a:solidFill>
                  <a:prstClr val="white"/>
                </a:solidFill>
                <a:latin typeface="Amazon Ember"/>
              </a:endParaRPr>
            </a:p>
          </p:txBody>
        </p:sp>
        <p:sp>
          <p:nvSpPr>
            <p:cNvPr id="29" name="Freeform: Shape 28">
              <a:extLst>
                <a:ext uri="{FF2B5EF4-FFF2-40B4-BE49-F238E27FC236}">
                  <a16:creationId xmlns:a16="http://schemas.microsoft.com/office/drawing/2014/main" id="{B233A0A8-8D6E-4D4D-907D-FD4582F05605}"/>
                </a:ext>
              </a:extLst>
            </p:cNvPr>
            <p:cNvSpPr/>
            <p:nvPr/>
          </p:nvSpPr>
          <p:spPr>
            <a:xfrm>
              <a:off x="3929086" y="1779621"/>
              <a:ext cx="398039" cy="398038"/>
            </a:xfrm>
            <a:custGeom>
              <a:avLst/>
              <a:gdLst>
                <a:gd name="connsiteX0" fmla="*/ 14562 w 398038"/>
                <a:gd name="connsiteY0" fmla="*/ 388330 h 398038"/>
                <a:gd name="connsiteX1" fmla="*/ 383476 w 398038"/>
                <a:gd name="connsiteY1" fmla="*/ 14562 h 398038"/>
              </a:gdLst>
              <a:ahLst/>
              <a:cxnLst>
                <a:cxn ang="0">
                  <a:pos x="connsiteX0" y="connsiteY0"/>
                </a:cxn>
                <a:cxn ang="0">
                  <a:pos x="connsiteX1" y="connsiteY1"/>
                </a:cxn>
              </a:cxnLst>
              <a:rect l="l" t="t" r="r" b="b"/>
              <a:pathLst>
                <a:path w="398038" h="398038">
                  <a:moveTo>
                    <a:pt x="14562" y="388330"/>
                  </a:moveTo>
                  <a:cubicBezTo>
                    <a:pt x="63104" y="207757"/>
                    <a:pt x="203873" y="66016"/>
                    <a:pt x="383476" y="14562"/>
                  </a:cubicBezTo>
                </a:path>
              </a:pathLst>
            </a:custGeom>
            <a:noFill/>
            <a:ln w="19050" cap="flat">
              <a:solidFill>
                <a:schemeClr val="tx1"/>
              </a:solidFill>
              <a:prstDash val="solid"/>
              <a:miter/>
            </a:ln>
          </p:spPr>
          <p:txBody>
            <a:bodyPr rtlCol="0" anchor="ctr"/>
            <a:lstStyle/>
            <a:p>
              <a:pPr defTabSz="731520">
                <a:defRPr/>
              </a:pPr>
              <a:endParaRPr lang="en-US" sz="2880" dirty="0">
                <a:solidFill>
                  <a:prstClr val="white"/>
                </a:solidFill>
                <a:latin typeface="Amazon Ember"/>
              </a:endParaRPr>
            </a:p>
          </p:txBody>
        </p:sp>
      </p:grpSp>
      <p:grpSp>
        <p:nvGrpSpPr>
          <p:cNvPr id="32" name="Group 31">
            <a:extLst>
              <a:ext uri="{FF2B5EF4-FFF2-40B4-BE49-F238E27FC236}">
                <a16:creationId xmlns:a16="http://schemas.microsoft.com/office/drawing/2014/main" id="{37C61854-5BDE-484A-86E0-33579990343D}"/>
              </a:ext>
            </a:extLst>
          </p:cNvPr>
          <p:cNvGrpSpPr/>
          <p:nvPr/>
        </p:nvGrpSpPr>
        <p:grpSpPr>
          <a:xfrm>
            <a:off x="1830021" y="2767424"/>
            <a:ext cx="1722790" cy="1665370"/>
            <a:chOff x="1257705" y="1825618"/>
            <a:chExt cx="878170" cy="848900"/>
          </a:xfrm>
        </p:grpSpPr>
        <p:sp>
          <p:nvSpPr>
            <p:cNvPr id="56" name="Freeform: Shape 55">
              <a:extLst>
                <a:ext uri="{FF2B5EF4-FFF2-40B4-BE49-F238E27FC236}">
                  <a16:creationId xmlns:a16="http://schemas.microsoft.com/office/drawing/2014/main" id="{F0C5A8AD-F232-41D1-8386-3AE64D4FA581}"/>
                </a:ext>
              </a:extLst>
            </p:cNvPr>
            <p:cNvSpPr/>
            <p:nvPr/>
          </p:nvSpPr>
          <p:spPr>
            <a:xfrm>
              <a:off x="1257705" y="1825618"/>
              <a:ext cx="878170" cy="848900"/>
            </a:xfrm>
            <a:custGeom>
              <a:avLst/>
              <a:gdLst>
                <a:gd name="connsiteX0" fmla="*/ 276685 w 291247"/>
                <a:gd name="connsiteY0" fmla="*/ 145624 h 281539"/>
                <a:gd name="connsiteX1" fmla="*/ 145624 w 291247"/>
                <a:gd name="connsiteY1" fmla="*/ 276685 h 281539"/>
                <a:gd name="connsiteX2" fmla="*/ 14562 w 291247"/>
                <a:gd name="connsiteY2" fmla="*/ 145624 h 281539"/>
                <a:gd name="connsiteX3" fmla="*/ 145624 w 291247"/>
                <a:gd name="connsiteY3" fmla="*/ 14562 h 281539"/>
                <a:gd name="connsiteX4" fmla="*/ 276685 w 291247"/>
                <a:gd name="connsiteY4" fmla="*/ 145624 h 28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247" h="281539">
                  <a:moveTo>
                    <a:pt x="276685" y="145624"/>
                  </a:moveTo>
                  <a:cubicBezTo>
                    <a:pt x="276685" y="218007"/>
                    <a:pt x="218007" y="276685"/>
                    <a:pt x="145624" y="276685"/>
                  </a:cubicBezTo>
                  <a:cubicBezTo>
                    <a:pt x="73241" y="276685"/>
                    <a:pt x="14562" y="218007"/>
                    <a:pt x="14562" y="145624"/>
                  </a:cubicBezTo>
                  <a:cubicBezTo>
                    <a:pt x="14562" y="73241"/>
                    <a:pt x="73241" y="14562"/>
                    <a:pt x="145624" y="14562"/>
                  </a:cubicBezTo>
                  <a:cubicBezTo>
                    <a:pt x="218007" y="14562"/>
                    <a:pt x="276685" y="73241"/>
                    <a:pt x="276685" y="145624"/>
                  </a:cubicBezTo>
                  <a:close/>
                </a:path>
              </a:pathLst>
            </a:custGeom>
            <a:noFill/>
            <a:ln w="19050" cap="flat">
              <a:solidFill>
                <a:schemeClr val="tx1"/>
              </a:solidFill>
              <a:prstDash val="solid"/>
              <a:miter/>
            </a:ln>
          </p:spPr>
          <p:txBody>
            <a:bodyPr rtlCol="0" anchor="ctr"/>
            <a:lstStyle/>
            <a:p>
              <a:pPr defTabSz="731520">
                <a:defRPr/>
              </a:pPr>
              <a:endParaRPr lang="en-US" sz="2880" dirty="0">
                <a:solidFill>
                  <a:prstClr val="white"/>
                </a:solidFill>
                <a:latin typeface="Amazon Ember"/>
              </a:endParaRPr>
            </a:p>
          </p:txBody>
        </p:sp>
        <p:grpSp>
          <p:nvGrpSpPr>
            <p:cNvPr id="30" name="Group 29">
              <a:extLst>
                <a:ext uri="{FF2B5EF4-FFF2-40B4-BE49-F238E27FC236}">
                  <a16:creationId xmlns:a16="http://schemas.microsoft.com/office/drawing/2014/main" id="{52900F88-DE33-4CA7-A543-8374201648E3}"/>
                </a:ext>
              </a:extLst>
            </p:cNvPr>
            <p:cNvGrpSpPr/>
            <p:nvPr/>
          </p:nvGrpSpPr>
          <p:grpSpPr>
            <a:xfrm>
              <a:off x="1668533" y="2019141"/>
              <a:ext cx="54964" cy="528283"/>
              <a:chOff x="2466927" y="1909958"/>
              <a:chExt cx="54964" cy="528283"/>
            </a:xfrm>
          </p:grpSpPr>
          <p:sp>
            <p:nvSpPr>
              <p:cNvPr id="62" name="Oval 61">
                <a:extLst>
                  <a:ext uri="{FF2B5EF4-FFF2-40B4-BE49-F238E27FC236}">
                    <a16:creationId xmlns:a16="http://schemas.microsoft.com/office/drawing/2014/main" id="{CB1D432B-BD19-4030-8C31-3239D5381310}"/>
                  </a:ext>
                </a:extLst>
              </p:cNvPr>
              <p:cNvSpPr/>
              <p:nvPr/>
            </p:nvSpPr>
            <p:spPr>
              <a:xfrm>
                <a:off x="2466927" y="2383277"/>
                <a:ext cx="54964" cy="54964"/>
              </a:xfrm>
              <a:prstGeom prst="ellipse">
                <a:avLst/>
              </a:prstGeom>
              <a:solidFill>
                <a:srgbClr val="FFFFFF"/>
              </a:solidFill>
              <a:ln w="19050" cap="rnd">
                <a:no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63" name="Rectangle: Rounded Corners 62">
                <a:extLst>
                  <a:ext uri="{FF2B5EF4-FFF2-40B4-BE49-F238E27FC236}">
                    <a16:creationId xmlns:a16="http://schemas.microsoft.com/office/drawing/2014/main" id="{D818DE99-B41E-469D-88B7-5AE02BCCB164}"/>
                  </a:ext>
                </a:extLst>
              </p:cNvPr>
              <p:cNvSpPr/>
              <p:nvPr/>
            </p:nvSpPr>
            <p:spPr>
              <a:xfrm>
                <a:off x="2471550" y="1909958"/>
                <a:ext cx="45719" cy="418331"/>
              </a:xfrm>
              <a:prstGeom prst="roundRect">
                <a:avLst>
                  <a:gd name="adj" fmla="val 50000"/>
                </a:avLst>
              </a:prstGeom>
              <a:solidFill>
                <a:srgbClr val="FFFFFF"/>
              </a:solidFill>
              <a:ln w="19050" cap="rnd">
                <a:no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grpSp>
      </p:grpSp>
      <p:pic>
        <p:nvPicPr>
          <p:cNvPr id="31" name="Graphic 30">
            <a:extLst>
              <a:ext uri="{FF2B5EF4-FFF2-40B4-BE49-F238E27FC236}">
                <a16:creationId xmlns:a16="http://schemas.microsoft.com/office/drawing/2014/main" id="{CF269AC3-857D-4589-8AC7-E12E214A37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02635" y="2571410"/>
            <a:ext cx="1066800" cy="2057400"/>
          </a:xfrm>
          <a:prstGeom prst="rect">
            <a:avLst/>
          </a:prstGeom>
        </p:spPr>
      </p:pic>
      <p:sp>
        <p:nvSpPr>
          <p:cNvPr id="72" name="TextBox 71">
            <a:extLst>
              <a:ext uri="{FF2B5EF4-FFF2-40B4-BE49-F238E27FC236}">
                <a16:creationId xmlns:a16="http://schemas.microsoft.com/office/drawing/2014/main" id="{279053EA-1B07-4223-A4BD-D2EA7EBB639F}"/>
              </a:ext>
            </a:extLst>
          </p:cNvPr>
          <p:cNvSpPr txBox="1"/>
          <p:nvPr/>
        </p:nvSpPr>
        <p:spPr>
          <a:xfrm>
            <a:off x="720568" y="7114140"/>
            <a:ext cx="3237344" cy="732508"/>
          </a:xfrm>
          <a:prstGeom prst="rect">
            <a:avLst/>
          </a:prstGeom>
          <a:noFill/>
        </p:spPr>
        <p:txBody>
          <a:bodyPr wrap="square" rtlCol="0">
            <a:spAutoFit/>
          </a:bodyPr>
          <a:lstStyle/>
          <a:p>
            <a:pPr algn="ctr" defTabSz="731520">
              <a:defRPr/>
            </a:pPr>
            <a:r>
              <a:rPr lang="en-US" sz="4160" b="1" dirty="0">
                <a:noFill/>
                <a:latin typeface="Amazon Ember"/>
              </a:rPr>
              <a:t>examples</a:t>
            </a:r>
            <a:endParaRPr lang="en-US" sz="4160" dirty="0">
              <a:noFill/>
              <a:latin typeface="Amazon Ember"/>
            </a:endParaRPr>
          </a:p>
        </p:txBody>
      </p:sp>
    </p:spTree>
    <p:extLst>
      <p:ext uri="{BB962C8B-B14F-4D97-AF65-F5344CB8AC3E}">
        <p14:creationId xmlns:p14="http://schemas.microsoft.com/office/powerpoint/2010/main" val="850172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grpId="1" nodeType="withEffect">
                                  <p:stCondLst>
                                    <p:cond delay="0"/>
                                  </p:stCondLst>
                                  <p:childTnLst>
                                    <p:animMotion origin="layout" path="M 0 -4.19753E-6 L 0 0.0436 " pathEditMode="relative" rAng="0" ptsTypes="AA">
                                      <p:cBhvr>
                                        <p:cTn id="9" dur="500" spd="-100000" fill="hold"/>
                                        <p:tgtEl>
                                          <p:spTgt spid="36"/>
                                        </p:tgtEl>
                                        <p:attrNameLst>
                                          <p:attrName>ppt_x</p:attrName>
                                          <p:attrName>ppt_y</p:attrName>
                                        </p:attrNameLst>
                                      </p:cBhvr>
                                      <p:rCtr x="0" y="2180"/>
                                    </p:animMotion>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499"/>
                                          </p:stCondLst>
                                        </p:cTn>
                                        <p:tgtEl>
                                          <p:spTgt spid="32"/>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32"/>
                                        </p:tgtEl>
                                      </p:cBhvr>
                                      <p:by x="0" y="0"/>
                                    </p:animScale>
                                  </p:childTnLst>
                                </p:cTn>
                              </p:par>
                              <p:par>
                                <p:cTn id="15" presetID="10" presetClass="entr" presetSubtype="0" fill="hold" grpId="0" nodeType="withEffect">
                                  <p:stCondLst>
                                    <p:cond delay="50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42" presetClass="path" presetSubtype="0" decel="100000" fill="hold" grpId="1" nodeType="withEffect">
                                  <p:stCondLst>
                                    <p:cond delay="500"/>
                                  </p:stCondLst>
                                  <p:childTnLst>
                                    <p:animMotion origin="layout" path="M 7.29167E-7 1.11111E-6 L 7.29167E-7 -0.0544 " pathEditMode="relative" rAng="0" ptsTypes="AA">
                                      <p:cBhvr>
                                        <p:cTn id="19" dur="500" spd="-100000" fill="hold"/>
                                        <p:tgtEl>
                                          <p:spTgt spid="37"/>
                                        </p:tgtEl>
                                        <p:attrNameLst>
                                          <p:attrName>ppt_x</p:attrName>
                                          <p:attrName>ppt_y</p:attrName>
                                        </p:attrNameLst>
                                      </p:cBhvr>
                                      <p:rCtr x="0" y="-2720"/>
                                    </p:animMotion>
                                  </p:childTnLst>
                                </p:cTn>
                              </p:par>
                              <p:par>
                                <p:cTn id="20" presetID="1" presetClass="entr" presetSubtype="0" fill="hold" nodeType="withEffect">
                                  <p:stCondLst>
                                    <p:cond delay="200"/>
                                  </p:stCondLst>
                                  <p:childTnLst>
                                    <p:set>
                                      <p:cBhvr>
                                        <p:cTn id="21" dur="1" fill="hold">
                                          <p:stCondLst>
                                            <p:cond delay="499"/>
                                          </p:stCondLst>
                                        </p:cTn>
                                        <p:tgtEl>
                                          <p:spTgt spid="17"/>
                                        </p:tgtEl>
                                        <p:attrNameLst>
                                          <p:attrName>style.visibility</p:attrName>
                                        </p:attrNameLst>
                                      </p:cBhvr>
                                      <p:to>
                                        <p:strVal val="visible"/>
                                      </p:to>
                                    </p:set>
                                  </p:childTnLst>
                                </p:cTn>
                              </p:par>
                              <p:par>
                                <p:cTn id="22" presetID="6" presetClass="emph" presetSubtype="0" accel="100000" autoRev="1" fill="hold" nodeType="withEffect">
                                  <p:stCondLst>
                                    <p:cond delay="200"/>
                                  </p:stCondLst>
                                  <p:childTnLst>
                                    <p:animScale>
                                      <p:cBhvr>
                                        <p:cTn id="23" dur="500" fill="hold"/>
                                        <p:tgtEl>
                                          <p:spTgt spid="17"/>
                                        </p:tgtEl>
                                      </p:cBhvr>
                                      <p:by x="0" y="0"/>
                                    </p:animScale>
                                  </p:childTnLst>
                                </p:cTn>
                              </p:par>
                              <p:par>
                                <p:cTn id="24" presetID="10" presetClass="entr" presetSubtype="0" fill="hold" grpId="0" nodeType="withEffect">
                                  <p:stCondLst>
                                    <p:cond delay="70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42" presetClass="path" presetSubtype="0" decel="100000" fill="hold" grpId="1" nodeType="withEffect">
                                  <p:stCondLst>
                                    <p:cond delay="700"/>
                                  </p:stCondLst>
                                  <p:childTnLst>
                                    <p:animMotion origin="layout" path="M 8.33333E-7 1.11111E-6 L 8.33333E-7 -0.0544 " pathEditMode="relative" rAng="0" ptsTypes="AA">
                                      <p:cBhvr>
                                        <p:cTn id="28" dur="500" spd="-100000" fill="hold"/>
                                        <p:tgtEl>
                                          <p:spTgt spid="38"/>
                                        </p:tgtEl>
                                        <p:attrNameLst>
                                          <p:attrName>ppt_x</p:attrName>
                                          <p:attrName>ppt_y</p:attrName>
                                        </p:attrNameLst>
                                      </p:cBhvr>
                                      <p:rCtr x="0" y="-2720"/>
                                    </p:animMotion>
                                  </p:childTnLst>
                                </p:cTn>
                              </p:par>
                              <p:par>
                                <p:cTn id="29" presetID="1" presetClass="entr" presetSubtype="0" fill="hold" nodeType="withEffect">
                                  <p:stCondLst>
                                    <p:cond delay="400"/>
                                  </p:stCondLst>
                                  <p:childTnLst>
                                    <p:set>
                                      <p:cBhvr>
                                        <p:cTn id="30" dur="1" fill="hold">
                                          <p:stCondLst>
                                            <p:cond delay="499"/>
                                          </p:stCondLst>
                                        </p:cTn>
                                        <p:tgtEl>
                                          <p:spTgt spid="31"/>
                                        </p:tgtEl>
                                        <p:attrNameLst>
                                          <p:attrName>style.visibility</p:attrName>
                                        </p:attrNameLst>
                                      </p:cBhvr>
                                      <p:to>
                                        <p:strVal val="visible"/>
                                      </p:to>
                                    </p:set>
                                  </p:childTnLst>
                                </p:cTn>
                              </p:par>
                              <p:par>
                                <p:cTn id="31" presetID="6" presetClass="emph" presetSubtype="0" accel="100000" autoRev="1" fill="hold" nodeType="withEffect">
                                  <p:stCondLst>
                                    <p:cond delay="400"/>
                                  </p:stCondLst>
                                  <p:childTnLst>
                                    <p:animScale>
                                      <p:cBhvr>
                                        <p:cTn id="32" dur="500" fill="hold"/>
                                        <p:tgtEl>
                                          <p:spTgt spid="31"/>
                                        </p:tgtEl>
                                      </p:cBhvr>
                                      <p:by x="0" y="0"/>
                                    </p:animScale>
                                  </p:childTnLst>
                                </p:cTn>
                              </p:par>
                              <p:par>
                                <p:cTn id="33" presetID="10" presetClass="entr" presetSubtype="0" fill="hold" grpId="0" nodeType="withEffect">
                                  <p:stCondLst>
                                    <p:cond delay="90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par>
                                <p:cTn id="36" presetID="42" presetClass="path" presetSubtype="0" decel="100000" fill="hold" grpId="1" nodeType="withEffect">
                                  <p:stCondLst>
                                    <p:cond delay="900"/>
                                  </p:stCondLst>
                                  <p:childTnLst>
                                    <p:animMotion origin="layout" path="M 2.60417E-6 1.11111E-6 L 2.60417E-6 -0.0544 " pathEditMode="relative" rAng="0" ptsTypes="AA">
                                      <p:cBhvr>
                                        <p:cTn id="37" dur="500" spd="-100000" fill="hold"/>
                                        <p:tgtEl>
                                          <p:spTgt spid="39"/>
                                        </p:tgtEl>
                                        <p:attrNameLst>
                                          <p:attrName>ppt_x</p:attrName>
                                          <p:attrName>ppt_y</p:attrName>
                                        </p:attrNameLst>
                                      </p:cBhvr>
                                      <p:rCtr x="0" y="-27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7" grpId="0"/>
      <p:bldP spid="37" grpId="1"/>
      <p:bldP spid="38" grpId="0"/>
      <p:bldP spid="38" grpId="1"/>
      <p:bldP spid="39" grpId="0"/>
      <p:bldP spid="39" grpId="1"/>
    </p:bldLst>
  </p:timing>
</p:sld>
</file>

<file path=ppt/slides/slide94.xml><?xml version="1.0" encoding="utf-8"?>
<p:sld xmlns:a="http://schemas.openxmlformats.org/drawingml/2006/main" xmlns:r="http://schemas.openxmlformats.org/officeDocument/2006/relationships" xmlns:p="http://schemas.openxmlformats.org/presentationml/2006/main" show="0">
  <p:cSld>
    <p:bg>
      <p:bgPr>
        <a:gradFill>
          <a:gsLst>
            <a:gs pos="84513">
              <a:srgbClr val="C00000"/>
            </a:gs>
            <a:gs pos="0">
              <a:srgbClr val="760000"/>
            </a:gs>
          </a:gsLst>
          <a:lin ang="5400000" scaled="0"/>
        </a:gradFill>
        <a:effectLst/>
      </p:bgPr>
    </p:bg>
    <p:spTree>
      <p:nvGrpSpPr>
        <p:cNvPr id="1" name=""/>
        <p:cNvGrpSpPr/>
        <p:nvPr/>
      </p:nvGrpSpPr>
      <p:grpSpPr>
        <a:xfrm>
          <a:off x="0" y="0"/>
          <a:ext cx="0" cy="0"/>
          <a:chOff x="0" y="0"/>
          <a:chExt cx="0" cy="0"/>
        </a:xfrm>
      </p:grpSpPr>
      <p:sp>
        <p:nvSpPr>
          <p:cNvPr id="36" name="Title 8">
            <a:extLst>
              <a:ext uri="{FF2B5EF4-FFF2-40B4-BE49-F238E27FC236}">
                <a16:creationId xmlns:a16="http://schemas.microsoft.com/office/drawing/2014/main" id="{10BC3D6F-DE89-4A55-9335-73A294F723F2}"/>
              </a:ext>
            </a:extLst>
          </p:cNvPr>
          <p:cNvSpPr txBox="1">
            <a:spLocks/>
          </p:cNvSpPr>
          <p:nvPr/>
        </p:nvSpPr>
        <p:spPr>
          <a:xfrm>
            <a:off x="-6730758" y="164213"/>
            <a:ext cx="5031619" cy="1181870"/>
          </a:xfrm>
          <a:prstGeom prst="rect">
            <a:avLst/>
          </a:prstGeom>
          <a:noFill/>
        </p:spPr>
        <p:txBody>
          <a:bodyPr tIns="0" bIns="0" anchor="ctr" anchorCtr="0"/>
          <a:lstStyle>
            <a:defPPr>
              <a:defRPr lang="en-US"/>
            </a:defPPr>
            <a:lvl1pPr algn="ctr" defTabSz="731520">
              <a:spcBef>
                <a:spcPct val="0"/>
              </a:spcBef>
              <a:buNone/>
              <a:defRPr sz="4400" b="0" i="0">
                <a:latin typeface="+mj-lt"/>
                <a:ea typeface="+mj-ea"/>
                <a:cs typeface="Arial"/>
              </a:defRPr>
            </a:lvl1pPr>
          </a:lstStyle>
          <a:p>
            <a:r>
              <a:rPr lang="en-US" dirty="0"/>
              <a:t>Failures can be</a:t>
            </a:r>
          </a:p>
        </p:txBody>
      </p:sp>
      <p:sp>
        <p:nvSpPr>
          <p:cNvPr id="37" name="TextBox 36">
            <a:extLst>
              <a:ext uri="{FF2B5EF4-FFF2-40B4-BE49-F238E27FC236}">
                <a16:creationId xmlns:a16="http://schemas.microsoft.com/office/drawing/2014/main" id="{6531CA83-F169-42C3-9F27-96C199A2A3FF}"/>
              </a:ext>
            </a:extLst>
          </p:cNvPr>
          <p:cNvSpPr txBox="1"/>
          <p:nvPr/>
        </p:nvSpPr>
        <p:spPr>
          <a:xfrm>
            <a:off x="-10348096" y="4853626"/>
            <a:ext cx="3018728" cy="1274195"/>
          </a:xfrm>
          <a:prstGeom prst="rect">
            <a:avLst/>
          </a:prstGeom>
          <a:noFill/>
        </p:spPr>
        <p:txBody>
          <a:bodyPr wrap="square" rtlCol="0">
            <a:spAutoFit/>
          </a:bodyPr>
          <a:lstStyle/>
          <a:p>
            <a:pPr algn="ctr" defTabSz="731520">
              <a:defRPr/>
            </a:pPr>
            <a:r>
              <a:rPr lang="en-US" sz="2880" b="1" dirty="0">
                <a:solidFill>
                  <a:prstClr val="white"/>
                </a:solidFill>
                <a:latin typeface="Amazon Ember"/>
              </a:rPr>
              <a:t>Independent</a:t>
            </a:r>
            <a:br>
              <a:rPr lang="en-US" sz="2880" dirty="0">
                <a:solidFill>
                  <a:prstClr val="white"/>
                </a:solidFill>
                <a:latin typeface="Amazon Ember"/>
              </a:rPr>
            </a:br>
            <a:r>
              <a:rPr lang="en-US" sz="2400" dirty="0">
                <a:solidFill>
                  <a:prstClr val="white"/>
                </a:solidFill>
                <a:latin typeface="Amazon Ember"/>
              </a:rPr>
              <a:t>Common assumption</a:t>
            </a:r>
          </a:p>
        </p:txBody>
      </p:sp>
      <p:sp>
        <p:nvSpPr>
          <p:cNvPr id="38" name="TextBox 37">
            <a:extLst>
              <a:ext uri="{FF2B5EF4-FFF2-40B4-BE49-F238E27FC236}">
                <a16:creationId xmlns:a16="http://schemas.microsoft.com/office/drawing/2014/main" id="{D445EE0C-4D64-482A-9C02-CC2F2EF023F0}"/>
              </a:ext>
            </a:extLst>
          </p:cNvPr>
          <p:cNvSpPr txBox="1"/>
          <p:nvPr/>
        </p:nvSpPr>
        <p:spPr>
          <a:xfrm>
            <a:off x="-6472378" y="4853627"/>
            <a:ext cx="4135360" cy="1274195"/>
          </a:xfrm>
          <a:prstGeom prst="rect">
            <a:avLst/>
          </a:prstGeom>
          <a:noFill/>
        </p:spPr>
        <p:txBody>
          <a:bodyPr wrap="square" rtlCol="0">
            <a:spAutoFit/>
          </a:bodyPr>
          <a:lstStyle/>
          <a:p>
            <a:pPr algn="ctr" defTabSz="731520">
              <a:defRPr/>
            </a:pPr>
            <a:r>
              <a:rPr lang="en-US" sz="2880" b="1" dirty="0">
                <a:solidFill>
                  <a:prstClr val="white"/>
                </a:solidFill>
                <a:latin typeface="Amazon Ember"/>
              </a:rPr>
              <a:t>Correlated</a:t>
            </a:r>
            <a:br>
              <a:rPr lang="en-US" sz="2880" dirty="0">
                <a:solidFill>
                  <a:prstClr val="white"/>
                </a:solidFill>
                <a:latin typeface="Amazon Ember"/>
              </a:rPr>
            </a:br>
            <a:r>
              <a:rPr lang="en-US" sz="2400" dirty="0">
                <a:solidFill>
                  <a:prstClr val="white"/>
                </a:solidFill>
                <a:latin typeface="Amazon Ember"/>
              </a:rPr>
              <a:t>Harder to model and mitigate knock-on effects</a:t>
            </a:r>
          </a:p>
        </p:txBody>
      </p:sp>
      <p:sp>
        <p:nvSpPr>
          <p:cNvPr id="39" name="TextBox 38">
            <a:extLst>
              <a:ext uri="{FF2B5EF4-FFF2-40B4-BE49-F238E27FC236}">
                <a16:creationId xmlns:a16="http://schemas.microsoft.com/office/drawing/2014/main" id="{F14FD8A4-86DD-4D34-95A5-975B1F11A112}"/>
              </a:ext>
            </a:extLst>
          </p:cNvPr>
          <p:cNvSpPr txBox="1"/>
          <p:nvPr/>
        </p:nvSpPr>
        <p:spPr>
          <a:xfrm>
            <a:off x="716610" y="4496242"/>
            <a:ext cx="3237344" cy="769441"/>
          </a:xfrm>
          <a:prstGeom prst="rect">
            <a:avLst/>
          </a:prstGeom>
          <a:noFill/>
        </p:spPr>
        <p:txBody>
          <a:bodyPr wrap="square" rtlCol="0">
            <a:spAutoFit/>
          </a:bodyPr>
          <a:lstStyle/>
          <a:p>
            <a:pPr algn="ctr" defTabSz="731520">
              <a:defRPr/>
            </a:pPr>
            <a:r>
              <a:rPr lang="en-US" sz="4400" dirty="0">
                <a:latin typeface="+mj-lt"/>
              </a:rPr>
              <a:t>Epidemic</a:t>
            </a:r>
          </a:p>
        </p:txBody>
      </p:sp>
      <p:grpSp>
        <p:nvGrpSpPr>
          <p:cNvPr id="17" name="Graphic 3">
            <a:extLst>
              <a:ext uri="{FF2B5EF4-FFF2-40B4-BE49-F238E27FC236}">
                <a16:creationId xmlns:a16="http://schemas.microsoft.com/office/drawing/2014/main" id="{1655615E-E8B3-4EDE-AD0A-79D1586E9183}"/>
              </a:ext>
            </a:extLst>
          </p:cNvPr>
          <p:cNvGrpSpPr/>
          <p:nvPr/>
        </p:nvGrpSpPr>
        <p:grpSpPr>
          <a:xfrm>
            <a:off x="-5251258" y="2621517"/>
            <a:ext cx="1693120" cy="1957184"/>
            <a:chOff x="3930057" y="1702926"/>
            <a:chExt cx="1058200" cy="1223240"/>
          </a:xfrm>
        </p:grpSpPr>
        <p:sp>
          <p:nvSpPr>
            <p:cNvPr id="18" name="Freeform: Shape 17">
              <a:extLst>
                <a:ext uri="{FF2B5EF4-FFF2-40B4-BE49-F238E27FC236}">
                  <a16:creationId xmlns:a16="http://schemas.microsoft.com/office/drawing/2014/main" id="{1CC71B75-244B-4DB8-A904-F4C2F8254016}"/>
                </a:ext>
              </a:extLst>
            </p:cNvPr>
            <p:cNvSpPr/>
            <p:nvPr/>
          </p:nvSpPr>
          <p:spPr>
            <a:xfrm>
              <a:off x="4312562" y="2169893"/>
              <a:ext cx="291248" cy="281539"/>
            </a:xfrm>
            <a:custGeom>
              <a:avLst/>
              <a:gdLst>
                <a:gd name="connsiteX0" fmla="*/ 276685 w 291247"/>
                <a:gd name="connsiteY0" fmla="*/ 145624 h 281539"/>
                <a:gd name="connsiteX1" fmla="*/ 145624 w 291247"/>
                <a:gd name="connsiteY1" fmla="*/ 276685 h 281539"/>
                <a:gd name="connsiteX2" fmla="*/ 14562 w 291247"/>
                <a:gd name="connsiteY2" fmla="*/ 145624 h 281539"/>
                <a:gd name="connsiteX3" fmla="*/ 145624 w 291247"/>
                <a:gd name="connsiteY3" fmla="*/ 14562 h 281539"/>
                <a:gd name="connsiteX4" fmla="*/ 276685 w 291247"/>
                <a:gd name="connsiteY4" fmla="*/ 145624 h 28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247" h="281539">
                  <a:moveTo>
                    <a:pt x="276685" y="145624"/>
                  </a:moveTo>
                  <a:cubicBezTo>
                    <a:pt x="276685" y="218007"/>
                    <a:pt x="218007" y="276685"/>
                    <a:pt x="145624" y="276685"/>
                  </a:cubicBezTo>
                  <a:cubicBezTo>
                    <a:pt x="73241" y="276685"/>
                    <a:pt x="14562" y="218007"/>
                    <a:pt x="14562" y="145624"/>
                  </a:cubicBezTo>
                  <a:cubicBezTo>
                    <a:pt x="14562" y="73241"/>
                    <a:pt x="73241" y="14562"/>
                    <a:pt x="145624" y="14562"/>
                  </a:cubicBezTo>
                  <a:cubicBezTo>
                    <a:pt x="218007" y="14562"/>
                    <a:pt x="276685" y="73241"/>
                    <a:pt x="276685" y="145624"/>
                  </a:cubicBezTo>
                  <a:close/>
                </a:path>
              </a:pathLst>
            </a:custGeom>
            <a:noFill/>
            <a:ln w="19050" cap="flat">
              <a:solidFill>
                <a:schemeClr val="tx1"/>
              </a:solidFill>
              <a:prstDash val="solid"/>
              <a:miter/>
            </a:ln>
          </p:spPr>
          <p:txBody>
            <a:bodyPr rtlCol="0" anchor="ctr"/>
            <a:lstStyle/>
            <a:p>
              <a:pPr defTabSz="731520">
                <a:defRPr/>
              </a:pPr>
              <a:endParaRPr lang="en-US" sz="2880" dirty="0">
                <a:solidFill>
                  <a:prstClr val="white"/>
                </a:solidFill>
                <a:latin typeface="Amazon Ember"/>
              </a:endParaRPr>
            </a:p>
          </p:txBody>
        </p:sp>
        <p:sp>
          <p:nvSpPr>
            <p:cNvPr id="19" name="Freeform: Shape 18">
              <a:extLst>
                <a:ext uri="{FF2B5EF4-FFF2-40B4-BE49-F238E27FC236}">
                  <a16:creationId xmlns:a16="http://schemas.microsoft.com/office/drawing/2014/main" id="{7086127F-AC91-4BD5-ADB7-B08FC8AB98DB}"/>
                </a:ext>
              </a:extLst>
            </p:cNvPr>
            <p:cNvSpPr/>
            <p:nvPr/>
          </p:nvSpPr>
          <p:spPr>
            <a:xfrm>
              <a:off x="4715455" y="2200959"/>
              <a:ext cx="223290" cy="223290"/>
            </a:xfrm>
            <a:custGeom>
              <a:avLst/>
              <a:gdLst>
                <a:gd name="connsiteX0" fmla="*/ 212611 w 223289"/>
                <a:gd name="connsiteY0" fmla="*/ 113587 h 223289"/>
                <a:gd name="connsiteX1" fmla="*/ 113587 w 223289"/>
                <a:gd name="connsiteY1" fmla="*/ 212611 h 223289"/>
                <a:gd name="connsiteX2" fmla="*/ 14562 w 223289"/>
                <a:gd name="connsiteY2" fmla="*/ 113587 h 223289"/>
                <a:gd name="connsiteX3" fmla="*/ 113587 w 223289"/>
                <a:gd name="connsiteY3" fmla="*/ 14562 h 223289"/>
                <a:gd name="connsiteX4" fmla="*/ 212611 w 223289"/>
                <a:gd name="connsiteY4" fmla="*/ 113587 h 22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289" h="223289">
                  <a:moveTo>
                    <a:pt x="212611" y="113587"/>
                  </a:moveTo>
                  <a:cubicBezTo>
                    <a:pt x="212611" y="168276"/>
                    <a:pt x="168276" y="212611"/>
                    <a:pt x="113587" y="212611"/>
                  </a:cubicBezTo>
                  <a:cubicBezTo>
                    <a:pt x="58897" y="212611"/>
                    <a:pt x="14562" y="168276"/>
                    <a:pt x="14562" y="113587"/>
                  </a:cubicBezTo>
                  <a:cubicBezTo>
                    <a:pt x="14562" y="58897"/>
                    <a:pt x="58897" y="14562"/>
                    <a:pt x="113587" y="14562"/>
                  </a:cubicBezTo>
                  <a:cubicBezTo>
                    <a:pt x="168276" y="14562"/>
                    <a:pt x="212611" y="58897"/>
                    <a:pt x="212611" y="113587"/>
                  </a:cubicBezTo>
                  <a:close/>
                </a:path>
              </a:pathLst>
            </a:custGeom>
            <a:noFill/>
            <a:ln w="19050" cap="flat">
              <a:solidFill>
                <a:schemeClr val="tx1"/>
              </a:solidFill>
              <a:prstDash val="solid"/>
              <a:miter/>
            </a:ln>
          </p:spPr>
          <p:txBody>
            <a:bodyPr rtlCol="0" anchor="ctr"/>
            <a:lstStyle/>
            <a:p>
              <a:pPr defTabSz="731520">
                <a:defRPr/>
              </a:pPr>
              <a:endParaRPr lang="en-US" sz="2880" dirty="0">
                <a:solidFill>
                  <a:prstClr val="white"/>
                </a:solidFill>
                <a:latin typeface="Amazon Ember"/>
              </a:endParaRPr>
            </a:p>
          </p:txBody>
        </p:sp>
        <p:sp>
          <p:nvSpPr>
            <p:cNvPr id="20" name="Freeform: Shape 19">
              <a:extLst>
                <a:ext uri="{FF2B5EF4-FFF2-40B4-BE49-F238E27FC236}">
                  <a16:creationId xmlns:a16="http://schemas.microsoft.com/office/drawing/2014/main" id="{78C55A83-3696-4460-9F91-43872D878044}"/>
                </a:ext>
              </a:extLst>
            </p:cNvPr>
            <p:cNvSpPr/>
            <p:nvPr/>
          </p:nvSpPr>
          <p:spPr>
            <a:xfrm>
              <a:off x="3975686" y="2200959"/>
              <a:ext cx="223290" cy="223290"/>
            </a:xfrm>
            <a:custGeom>
              <a:avLst/>
              <a:gdLst>
                <a:gd name="connsiteX0" fmla="*/ 212611 w 223289"/>
                <a:gd name="connsiteY0" fmla="*/ 113587 h 223289"/>
                <a:gd name="connsiteX1" fmla="*/ 113587 w 223289"/>
                <a:gd name="connsiteY1" fmla="*/ 212611 h 223289"/>
                <a:gd name="connsiteX2" fmla="*/ 14562 w 223289"/>
                <a:gd name="connsiteY2" fmla="*/ 113587 h 223289"/>
                <a:gd name="connsiteX3" fmla="*/ 113587 w 223289"/>
                <a:gd name="connsiteY3" fmla="*/ 14562 h 223289"/>
                <a:gd name="connsiteX4" fmla="*/ 212611 w 223289"/>
                <a:gd name="connsiteY4" fmla="*/ 113587 h 22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289" h="223289">
                  <a:moveTo>
                    <a:pt x="212611" y="113587"/>
                  </a:moveTo>
                  <a:cubicBezTo>
                    <a:pt x="212611" y="168276"/>
                    <a:pt x="168276" y="212611"/>
                    <a:pt x="113587" y="212611"/>
                  </a:cubicBezTo>
                  <a:cubicBezTo>
                    <a:pt x="58897" y="212611"/>
                    <a:pt x="14562" y="168276"/>
                    <a:pt x="14562" y="113587"/>
                  </a:cubicBezTo>
                  <a:cubicBezTo>
                    <a:pt x="14562" y="58897"/>
                    <a:pt x="58897" y="14562"/>
                    <a:pt x="113587" y="14562"/>
                  </a:cubicBezTo>
                  <a:cubicBezTo>
                    <a:pt x="168276" y="14562"/>
                    <a:pt x="212611" y="58897"/>
                    <a:pt x="212611" y="113587"/>
                  </a:cubicBezTo>
                  <a:close/>
                </a:path>
              </a:pathLst>
            </a:custGeom>
            <a:noFill/>
            <a:ln w="19050" cap="flat">
              <a:solidFill>
                <a:schemeClr val="tx1"/>
              </a:solidFill>
              <a:prstDash val="solid"/>
              <a:miter/>
            </a:ln>
          </p:spPr>
          <p:txBody>
            <a:bodyPr rtlCol="0" anchor="ctr"/>
            <a:lstStyle/>
            <a:p>
              <a:pPr defTabSz="731520">
                <a:defRPr/>
              </a:pPr>
              <a:endParaRPr lang="en-US" sz="2880" dirty="0">
                <a:solidFill>
                  <a:prstClr val="white"/>
                </a:solidFill>
                <a:latin typeface="Amazon Ember"/>
              </a:endParaRPr>
            </a:p>
          </p:txBody>
        </p:sp>
        <p:sp>
          <p:nvSpPr>
            <p:cNvPr id="21" name="Freeform: Shape 20">
              <a:extLst>
                <a:ext uri="{FF2B5EF4-FFF2-40B4-BE49-F238E27FC236}">
                  <a16:creationId xmlns:a16="http://schemas.microsoft.com/office/drawing/2014/main" id="{64F2420F-1122-431D-ABFF-66032D966B06}"/>
                </a:ext>
              </a:extLst>
            </p:cNvPr>
            <p:cNvSpPr/>
            <p:nvPr/>
          </p:nvSpPr>
          <p:spPr>
            <a:xfrm>
              <a:off x="4172763" y="1698072"/>
              <a:ext cx="165040" cy="242706"/>
            </a:xfrm>
            <a:custGeom>
              <a:avLst/>
              <a:gdLst>
                <a:gd name="connsiteX0" fmla="*/ 14562 w 165040"/>
                <a:gd name="connsiteY0" fmla="*/ 14562 h 242706"/>
                <a:gd name="connsiteX1" fmla="*/ 158245 w 165040"/>
                <a:gd name="connsiteY1" fmla="*/ 85433 h 242706"/>
                <a:gd name="connsiteX2" fmla="*/ 87374 w 165040"/>
                <a:gd name="connsiteY2" fmla="*/ 230086 h 242706"/>
              </a:gdLst>
              <a:ahLst/>
              <a:cxnLst>
                <a:cxn ang="0">
                  <a:pos x="connsiteX0" y="connsiteY0"/>
                </a:cxn>
                <a:cxn ang="0">
                  <a:pos x="connsiteX1" y="connsiteY1"/>
                </a:cxn>
                <a:cxn ang="0">
                  <a:pos x="connsiteX2" y="connsiteY2"/>
                </a:cxn>
              </a:cxnLst>
              <a:rect l="l" t="t" r="r" b="b"/>
              <a:pathLst>
                <a:path w="165040" h="242706">
                  <a:moveTo>
                    <a:pt x="14562" y="14562"/>
                  </a:moveTo>
                  <a:lnTo>
                    <a:pt x="158245" y="85433"/>
                  </a:lnTo>
                  <a:lnTo>
                    <a:pt x="87374" y="230086"/>
                  </a:lnTo>
                </a:path>
              </a:pathLst>
            </a:custGeom>
            <a:noFill/>
            <a:ln w="19050" cap="rnd">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22" name="Freeform: Shape 21">
              <a:extLst>
                <a:ext uri="{FF2B5EF4-FFF2-40B4-BE49-F238E27FC236}">
                  <a16:creationId xmlns:a16="http://schemas.microsoft.com/office/drawing/2014/main" id="{C678E0C8-9506-4FEA-BA8C-869F98F57F26}"/>
                </a:ext>
              </a:extLst>
            </p:cNvPr>
            <p:cNvSpPr/>
            <p:nvPr/>
          </p:nvSpPr>
          <p:spPr>
            <a:xfrm>
              <a:off x="4532940" y="2683460"/>
              <a:ext cx="165040" cy="242706"/>
            </a:xfrm>
            <a:custGeom>
              <a:avLst/>
              <a:gdLst>
                <a:gd name="connsiteX0" fmla="*/ 152420 w 165040"/>
                <a:gd name="connsiteY0" fmla="*/ 235911 h 242706"/>
                <a:gd name="connsiteX1" fmla="*/ 14562 w 165040"/>
                <a:gd name="connsiteY1" fmla="*/ 152420 h 242706"/>
                <a:gd name="connsiteX2" fmla="*/ 98053 w 165040"/>
                <a:gd name="connsiteY2" fmla="*/ 14562 h 242706"/>
              </a:gdLst>
              <a:ahLst/>
              <a:cxnLst>
                <a:cxn ang="0">
                  <a:pos x="connsiteX0" y="connsiteY0"/>
                </a:cxn>
                <a:cxn ang="0">
                  <a:pos x="connsiteX1" y="connsiteY1"/>
                </a:cxn>
                <a:cxn ang="0">
                  <a:pos x="connsiteX2" y="connsiteY2"/>
                </a:cxn>
              </a:cxnLst>
              <a:rect l="l" t="t" r="r" b="b"/>
              <a:pathLst>
                <a:path w="165040" h="242706">
                  <a:moveTo>
                    <a:pt x="152420" y="235911"/>
                  </a:moveTo>
                  <a:lnTo>
                    <a:pt x="14562" y="152420"/>
                  </a:lnTo>
                  <a:lnTo>
                    <a:pt x="98053" y="14562"/>
                  </a:lnTo>
                </a:path>
              </a:pathLst>
            </a:custGeom>
            <a:noFill/>
            <a:ln w="19050" cap="rnd">
              <a:solidFill>
                <a:schemeClr val="tx1"/>
              </a:solidFill>
              <a:prstDash val="solid"/>
              <a:round/>
            </a:ln>
          </p:spPr>
          <p:txBody>
            <a:bodyPr rtlCol="0" anchor="ctr"/>
            <a:lstStyle/>
            <a:p>
              <a:pPr defTabSz="731520">
                <a:defRPr/>
              </a:pPr>
              <a:endParaRPr lang="en-US" sz="2880" dirty="0">
                <a:solidFill>
                  <a:prstClr val="white"/>
                </a:solidFill>
                <a:latin typeface="Amazon Ember"/>
              </a:endParaRPr>
            </a:p>
          </p:txBody>
        </p:sp>
        <p:sp>
          <p:nvSpPr>
            <p:cNvPr id="23" name="Freeform: Shape 22">
              <a:extLst>
                <a:ext uri="{FF2B5EF4-FFF2-40B4-BE49-F238E27FC236}">
                  <a16:creationId xmlns:a16="http://schemas.microsoft.com/office/drawing/2014/main" id="{C22DD13B-4734-4E7E-9309-9D4BD5FA6069}"/>
                </a:ext>
              </a:extLst>
            </p:cNvPr>
            <p:cNvSpPr/>
            <p:nvPr/>
          </p:nvSpPr>
          <p:spPr>
            <a:xfrm>
              <a:off x="4541677" y="2812579"/>
              <a:ext cx="38833" cy="29125"/>
            </a:xfrm>
            <a:custGeom>
              <a:avLst/>
              <a:gdLst>
                <a:gd name="connsiteX0" fmla="*/ 14562 w 38833"/>
                <a:gd name="connsiteY0" fmla="*/ 18446 h 29124"/>
                <a:gd name="connsiteX1" fmla="*/ 31066 w 38833"/>
                <a:gd name="connsiteY1" fmla="*/ 14562 h 29124"/>
              </a:gdLst>
              <a:ahLst/>
              <a:cxnLst>
                <a:cxn ang="0">
                  <a:pos x="connsiteX0" y="connsiteY0"/>
                </a:cxn>
                <a:cxn ang="0">
                  <a:pos x="connsiteX1" y="connsiteY1"/>
                </a:cxn>
              </a:cxnLst>
              <a:rect l="l" t="t" r="r" b="b"/>
              <a:pathLst>
                <a:path w="38833" h="29124">
                  <a:moveTo>
                    <a:pt x="14562" y="18446"/>
                  </a:moveTo>
                  <a:cubicBezTo>
                    <a:pt x="20387" y="17475"/>
                    <a:pt x="25241" y="15533"/>
                    <a:pt x="31066" y="14562"/>
                  </a:cubicBezTo>
                </a:path>
              </a:pathLst>
            </a:custGeom>
            <a:noFill/>
            <a:ln w="19050" cap="flat">
              <a:solidFill>
                <a:schemeClr val="tx1"/>
              </a:solidFill>
              <a:prstDash val="solid"/>
              <a:miter/>
            </a:ln>
          </p:spPr>
          <p:txBody>
            <a:bodyPr rtlCol="0" anchor="ctr"/>
            <a:lstStyle/>
            <a:p>
              <a:pPr defTabSz="731520">
                <a:defRPr/>
              </a:pPr>
              <a:endParaRPr lang="en-US" sz="2880" dirty="0">
                <a:solidFill>
                  <a:prstClr val="white"/>
                </a:solidFill>
                <a:latin typeface="Amazon Ember"/>
              </a:endParaRPr>
            </a:p>
          </p:txBody>
        </p:sp>
        <p:sp>
          <p:nvSpPr>
            <p:cNvPr id="24" name="Freeform: Shape 23">
              <a:extLst>
                <a:ext uri="{FF2B5EF4-FFF2-40B4-BE49-F238E27FC236}">
                  <a16:creationId xmlns:a16="http://schemas.microsoft.com/office/drawing/2014/main" id="{8468C2E1-D6DE-4AF2-A606-8038C6C03C16}"/>
                </a:ext>
              </a:extLst>
            </p:cNvPr>
            <p:cNvSpPr/>
            <p:nvPr/>
          </p:nvSpPr>
          <p:spPr>
            <a:xfrm>
              <a:off x="4558181" y="1771855"/>
              <a:ext cx="427163" cy="407747"/>
            </a:xfrm>
            <a:custGeom>
              <a:avLst/>
              <a:gdLst>
                <a:gd name="connsiteX0" fmla="*/ 415513 w 427163"/>
                <a:gd name="connsiteY0" fmla="*/ 396097 h 407746"/>
                <a:gd name="connsiteX1" fmla="*/ 14562 w 427163"/>
                <a:gd name="connsiteY1" fmla="*/ 14562 h 407746"/>
              </a:gdLst>
              <a:ahLst/>
              <a:cxnLst>
                <a:cxn ang="0">
                  <a:pos x="connsiteX0" y="connsiteY0"/>
                </a:cxn>
                <a:cxn ang="0">
                  <a:pos x="connsiteX1" y="connsiteY1"/>
                </a:cxn>
              </a:cxnLst>
              <a:rect l="l" t="t" r="r" b="b"/>
              <a:pathLst>
                <a:path w="427163" h="407746">
                  <a:moveTo>
                    <a:pt x="415513" y="396097"/>
                  </a:moveTo>
                  <a:cubicBezTo>
                    <a:pt x="364060" y="204844"/>
                    <a:pt x="208728" y="57279"/>
                    <a:pt x="14562" y="14562"/>
                  </a:cubicBezTo>
                </a:path>
              </a:pathLst>
            </a:custGeom>
            <a:noFill/>
            <a:ln w="19050" cap="flat">
              <a:solidFill>
                <a:schemeClr val="tx1"/>
              </a:solidFill>
              <a:prstDash val="solid"/>
              <a:miter/>
            </a:ln>
          </p:spPr>
          <p:txBody>
            <a:bodyPr rtlCol="0" anchor="ctr"/>
            <a:lstStyle/>
            <a:p>
              <a:pPr defTabSz="731520">
                <a:defRPr/>
              </a:pPr>
              <a:endParaRPr lang="en-US" sz="2880" dirty="0">
                <a:solidFill>
                  <a:prstClr val="white"/>
                </a:solidFill>
                <a:latin typeface="Amazon Ember"/>
              </a:endParaRPr>
            </a:p>
          </p:txBody>
        </p:sp>
        <p:sp>
          <p:nvSpPr>
            <p:cNvPr id="25" name="Freeform: Shape 24">
              <a:extLst>
                <a:ext uri="{FF2B5EF4-FFF2-40B4-BE49-F238E27FC236}">
                  <a16:creationId xmlns:a16="http://schemas.microsoft.com/office/drawing/2014/main" id="{0D7677CC-8CFC-4AAC-A36A-E56C48872F21}"/>
                </a:ext>
              </a:extLst>
            </p:cNvPr>
            <p:cNvSpPr/>
            <p:nvPr/>
          </p:nvSpPr>
          <p:spPr>
            <a:xfrm>
              <a:off x="4558181" y="2412599"/>
              <a:ext cx="427163" cy="427163"/>
            </a:xfrm>
            <a:custGeom>
              <a:avLst/>
              <a:gdLst>
                <a:gd name="connsiteX0" fmla="*/ 14562 w 427163"/>
                <a:gd name="connsiteY0" fmla="*/ 414543 h 427163"/>
                <a:gd name="connsiteX1" fmla="*/ 420368 w 427163"/>
                <a:gd name="connsiteY1" fmla="*/ 14562 h 427163"/>
              </a:gdLst>
              <a:ahLst/>
              <a:cxnLst>
                <a:cxn ang="0">
                  <a:pos x="connsiteX0" y="connsiteY0"/>
                </a:cxn>
                <a:cxn ang="0">
                  <a:pos x="connsiteX1" y="connsiteY1"/>
                </a:cxn>
              </a:cxnLst>
              <a:rect l="l" t="t" r="r" b="b"/>
              <a:pathLst>
                <a:path w="427163" h="427163">
                  <a:moveTo>
                    <a:pt x="14562" y="414543"/>
                  </a:moveTo>
                  <a:cubicBezTo>
                    <a:pt x="215523" y="370855"/>
                    <a:pt x="373768" y="214552"/>
                    <a:pt x="420368" y="14562"/>
                  </a:cubicBezTo>
                </a:path>
              </a:pathLst>
            </a:custGeom>
            <a:noFill/>
            <a:ln w="19050" cap="flat">
              <a:solidFill>
                <a:schemeClr val="tx1"/>
              </a:solidFill>
              <a:prstDash val="solid"/>
              <a:miter/>
            </a:ln>
          </p:spPr>
          <p:txBody>
            <a:bodyPr rtlCol="0" anchor="ctr"/>
            <a:lstStyle/>
            <a:p>
              <a:pPr defTabSz="731520">
                <a:defRPr/>
              </a:pPr>
              <a:endParaRPr lang="en-US" sz="2880" dirty="0">
                <a:solidFill>
                  <a:prstClr val="white"/>
                </a:solidFill>
                <a:latin typeface="Amazon Ember"/>
              </a:endParaRPr>
            </a:p>
          </p:txBody>
        </p:sp>
        <p:sp>
          <p:nvSpPr>
            <p:cNvPr id="26" name="Freeform: Shape 25">
              <a:extLst>
                <a:ext uri="{FF2B5EF4-FFF2-40B4-BE49-F238E27FC236}">
                  <a16:creationId xmlns:a16="http://schemas.microsoft.com/office/drawing/2014/main" id="{78E8A44D-3128-4D18-BB12-CFA157552648}"/>
                </a:ext>
              </a:extLst>
            </p:cNvPr>
            <p:cNvSpPr/>
            <p:nvPr/>
          </p:nvSpPr>
          <p:spPr>
            <a:xfrm>
              <a:off x="4541677" y="1767971"/>
              <a:ext cx="38833" cy="29125"/>
            </a:xfrm>
            <a:custGeom>
              <a:avLst/>
              <a:gdLst>
                <a:gd name="connsiteX0" fmla="*/ 14562 w 38833"/>
                <a:gd name="connsiteY0" fmla="*/ 14562 h 29124"/>
                <a:gd name="connsiteX1" fmla="*/ 31066 w 38833"/>
                <a:gd name="connsiteY1" fmla="*/ 18446 h 29124"/>
              </a:gdLst>
              <a:ahLst/>
              <a:cxnLst>
                <a:cxn ang="0">
                  <a:pos x="connsiteX0" y="connsiteY0"/>
                </a:cxn>
                <a:cxn ang="0">
                  <a:pos x="connsiteX1" y="connsiteY1"/>
                </a:cxn>
              </a:cxnLst>
              <a:rect l="l" t="t" r="r" b="b"/>
              <a:pathLst>
                <a:path w="38833" h="29124">
                  <a:moveTo>
                    <a:pt x="14562" y="14562"/>
                  </a:moveTo>
                  <a:cubicBezTo>
                    <a:pt x="20387" y="15533"/>
                    <a:pt x="25241" y="17475"/>
                    <a:pt x="31066" y="18446"/>
                  </a:cubicBezTo>
                </a:path>
              </a:pathLst>
            </a:custGeom>
            <a:noFill/>
            <a:ln w="19050" cap="flat">
              <a:solidFill>
                <a:schemeClr val="tx1"/>
              </a:solidFill>
              <a:prstDash val="solid"/>
              <a:miter/>
            </a:ln>
          </p:spPr>
          <p:txBody>
            <a:bodyPr rtlCol="0" anchor="ctr"/>
            <a:lstStyle/>
            <a:p>
              <a:pPr defTabSz="731520">
                <a:defRPr/>
              </a:pPr>
              <a:endParaRPr lang="en-US" sz="2880" dirty="0">
                <a:solidFill>
                  <a:prstClr val="white"/>
                </a:solidFill>
                <a:latin typeface="Amazon Ember"/>
              </a:endParaRPr>
            </a:p>
          </p:txBody>
        </p:sp>
        <p:sp>
          <p:nvSpPr>
            <p:cNvPr id="27" name="Freeform: Shape 26">
              <a:extLst>
                <a:ext uri="{FF2B5EF4-FFF2-40B4-BE49-F238E27FC236}">
                  <a16:creationId xmlns:a16="http://schemas.microsoft.com/office/drawing/2014/main" id="{F6B68990-DC56-4617-87A7-18A160ABF7AE}"/>
                </a:ext>
              </a:extLst>
            </p:cNvPr>
            <p:cNvSpPr/>
            <p:nvPr/>
          </p:nvSpPr>
          <p:spPr>
            <a:xfrm>
              <a:off x="3925203" y="2412599"/>
              <a:ext cx="398039" cy="417455"/>
            </a:xfrm>
            <a:custGeom>
              <a:avLst/>
              <a:gdLst>
                <a:gd name="connsiteX0" fmla="*/ 387359 w 398038"/>
                <a:gd name="connsiteY0" fmla="*/ 406776 h 417454"/>
                <a:gd name="connsiteX1" fmla="*/ 14562 w 398038"/>
                <a:gd name="connsiteY1" fmla="*/ 14562 h 417454"/>
              </a:gdLst>
              <a:ahLst/>
              <a:cxnLst>
                <a:cxn ang="0">
                  <a:pos x="connsiteX0" y="connsiteY0"/>
                </a:cxn>
                <a:cxn ang="0">
                  <a:pos x="connsiteX1" y="connsiteY1"/>
                </a:cxn>
              </a:cxnLst>
              <a:rect l="l" t="t" r="r" b="b"/>
              <a:pathLst>
                <a:path w="398038" h="417454">
                  <a:moveTo>
                    <a:pt x="387359" y="406776"/>
                  </a:moveTo>
                  <a:cubicBezTo>
                    <a:pt x="201932" y="354351"/>
                    <a:pt x="58250" y="203873"/>
                    <a:pt x="14562" y="14562"/>
                  </a:cubicBezTo>
                </a:path>
              </a:pathLst>
            </a:custGeom>
            <a:noFill/>
            <a:ln w="19050" cap="flat">
              <a:solidFill>
                <a:schemeClr val="tx1"/>
              </a:solidFill>
              <a:prstDash val="solid"/>
              <a:miter/>
            </a:ln>
          </p:spPr>
          <p:txBody>
            <a:bodyPr rtlCol="0" anchor="ctr"/>
            <a:lstStyle/>
            <a:p>
              <a:pPr defTabSz="731520">
                <a:defRPr/>
              </a:pPr>
              <a:endParaRPr lang="en-US" sz="2880" dirty="0">
                <a:solidFill>
                  <a:prstClr val="white"/>
                </a:solidFill>
                <a:latin typeface="Amazon Ember"/>
              </a:endParaRPr>
            </a:p>
          </p:txBody>
        </p:sp>
        <p:sp>
          <p:nvSpPr>
            <p:cNvPr id="28" name="Freeform: Shape 27">
              <a:extLst>
                <a:ext uri="{FF2B5EF4-FFF2-40B4-BE49-F238E27FC236}">
                  <a16:creationId xmlns:a16="http://schemas.microsoft.com/office/drawing/2014/main" id="{A5447684-FAE7-4436-A93C-1BA6C126EFCB}"/>
                </a:ext>
              </a:extLst>
            </p:cNvPr>
            <p:cNvSpPr/>
            <p:nvPr/>
          </p:nvSpPr>
          <p:spPr>
            <a:xfrm>
              <a:off x="4298000" y="2804813"/>
              <a:ext cx="77666" cy="38833"/>
            </a:xfrm>
            <a:custGeom>
              <a:avLst/>
              <a:gdLst>
                <a:gd name="connsiteX0" fmla="*/ 14562 w 77666"/>
                <a:gd name="connsiteY0" fmla="*/ 14562 h 38833"/>
                <a:gd name="connsiteX1" fmla="*/ 63104 w 77666"/>
                <a:gd name="connsiteY1" fmla="*/ 26212 h 38833"/>
              </a:gdLst>
              <a:ahLst/>
              <a:cxnLst>
                <a:cxn ang="0">
                  <a:pos x="connsiteX0" y="connsiteY0"/>
                </a:cxn>
                <a:cxn ang="0">
                  <a:pos x="connsiteX1" y="connsiteY1"/>
                </a:cxn>
              </a:cxnLst>
              <a:rect l="l" t="t" r="r" b="b"/>
              <a:pathLst>
                <a:path w="77666" h="38833">
                  <a:moveTo>
                    <a:pt x="14562" y="14562"/>
                  </a:moveTo>
                  <a:cubicBezTo>
                    <a:pt x="30096" y="19417"/>
                    <a:pt x="46600" y="23300"/>
                    <a:pt x="63104" y="26212"/>
                  </a:cubicBezTo>
                </a:path>
              </a:pathLst>
            </a:custGeom>
            <a:noFill/>
            <a:ln w="19050" cap="flat">
              <a:solidFill>
                <a:schemeClr val="tx1"/>
              </a:solidFill>
              <a:prstDash val="solid"/>
              <a:miter/>
            </a:ln>
          </p:spPr>
          <p:txBody>
            <a:bodyPr rtlCol="0" anchor="ctr"/>
            <a:lstStyle/>
            <a:p>
              <a:pPr defTabSz="731520">
                <a:defRPr/>
              </a:pPr>
              <a:endParaRPr lang="en-US" sz="2880" dirty="0">
                <a:solidFill>
                  <a:prstClr val="white"/>
                </a:solidFill>
                <a:latin typeface="Amazon Ember"/>
              </a:endParaRPr>
            </a:p>
          </p:txBody>
        </p:sp>
        <p:sp>
          <p:nvSpPr>
            <p:cNvPr id="29" name="Freeform: Shape 28">
              <a:extLst>
                <a:ext uri="{FF2B5EF4-FFF2-40B4-BE49-F238E27FC236}">
                  <a16:creationId xmlns:a16="http://schemas.microsoft.com/office/drawing/2014/main" id="{B233A0A8-8D6E-4D4D-907D-FD4582F05605}"/>
                </a:ext>
              </a:extLst>
            </p:cNvPr>
            <p:cNvSpPr/>
            <p:nvPr/>
          </p:nvSpPr>
          <p:spPr>
            <a:xfrm>
              <a:off x="3929086" y="1779621"/>
              <a:ext cx="398039" cy="398038"/>
            </a:xfrm>
            <a:custGeom>
              <a:avLst/>
              <a:gdLst>
                <a:gd name="connsiteX0" fmla="*/ 14562 w 398038"/>
                <a:gd name="connsiteY0" fmla="*/ 388330 h 398038"/>
                <a:gd name="connsiteX1" fmla="*/ 383476 w 398038"/>
                <a:gd name="connsiteY1" fmla="*/ 14562 h 398038"/>
              </a:gdLst>
              <a:ahLst/>
              <a:cxnLst>
                <a:cxn ang="0">
                  <a:pos x="connsiteX0" y="connsiteY0"/>
                </a:cxn>
                <a:cxn ang="0">
                  <a:pos x="connsiteX1" y="connsiteY1"/>
                </a:cxn>
              </a:cxnLst>
              <a:rect l="l" t="t" r="r" b="b"/>
              <a:pathLst>
                <a:path w="398038" h="398038">
                  <a:moveTo>
                    <a:pt x="14562" y="388330"/>
                  </a:moveTo>
                  <a:cubicBezTo>
                    <a:pt x="63104" y="207757"/>
                    <a:pt x="203873" y="66016"/>
                    <a:pt x="383476" y="14562"/>
                  </a:cubicBezTo>
                </a:path>
              </a:pathLst>
            </a:custGeom>
            <a:noFill/>
            <a:ln w="19050" cap="flat">
              <a:solidFill>
                <a:schemeClr val="tx1"/>
              </a:solidFill>
              <a:prstDash val="solid"/>
              <a:miter/>
            </a:ln>
          </p:spPr>
          <p:txBody>
            <a:bodyPr rtlCol="0" anchor="ctr"/>
            <a:lstStyle/>
            <a:p>
              <a:pPr defTabSz="731520">
                <a:defRPr/>
              </a:pPr>
              <a:endParaRPr lang="en-US" sz="2880" dirty="0">
                <a:solidFill>
                  <a:prstClr val="white"/>
                </a:solidFill>
                <a:latin typeface="Amazon Ember"/>
              </a:endParaRPr>
            </a:p>
          </p:txBody>
        </p:sp>
      </p:grpSp>
      <p:grpSp>
        <p:nvGrpSpPr>
          <p:cNvPr id="32" name="Group 31">
            <a:extLst>
              <a:ext uri="{FF2B5EF4-FFF2-40B4-BE49-F238E27FC236}">
                <a16:creationId xmlns:a16="http://schemas.microsoft.com/office/drawing/2014/main" id="{37C61854-5BDE-484A-86E0-33579990343D}"/>
              </a:ext>
            </a:extLst>
          </p:cNvPr>
          <p:cNvGrpSpPr/>
          <p:nvPr/>
        </p:nvGrpSpPr>
        <p:grpSpPr>
          <a:xfrm>
            <a:off x="-9700128" y="2767424"/>
            <a:ext cx="1722790" cy="1665370"/>
            <a:chOff x="1257705" y="1825618"/>
            <a:chExt cx="878170" cy="848900"/>
          </a:xfrm>
        </p:grpSpPr>
        <p:sp>
          <p:nvSpPr>
            <p:cNvPr id="56" name="Freeform: Shape 55">
              <a:extLst>
                <a:ext uri="{FF2B5EF4-FFF2-40B4-BE49-F238E27FC236}">
                  <a16:creationId xmlns:a16="http://schemas.microsoft.com/office/drawing/2014/main" id="{F0C5A8AD-F232-41D1-8386-3AE64D4FA581}"/>
                </a:ext>
              </a:extLst>
            </p:cNvPr>
            <p:cNvSpPr/>
            <p:nvPr/>
          </p:nvSpPr>
          <p:spPr>
            <a:xfrm>
              <a:off x="1257705" y="1825618"/>
              <a:ext cx="878170" cy="848900"/>
            </a:xfrm>
            <a:custGeom>
              <a:avLst/>
              <a:gdLst>
                <a:gd name="connsiteX0" fmla="*/ 276685 w 291247"/>
                <a:gd name="connsiteY0" fmla="*/ 145624 h 281539"/>
                <a:gd name="connsiteX1" fmla="*/ 145624 w 291247"/>
                <a:gd name="connsiteY1" fmla="*/ 276685 h 281539"/>
                <a:gd name="connsiteX2" fmla="*/ 14562 w 291247"/>
                <a:gd name="connsiteY2" fmla="*/ 145624 h 281539"/>
                <a:gd name="connsiteX3" fmla="*/ 145624 w 291247"/>
                <a:gd name="connsiteY3" fmla="*/ 14562 h 281539"/>
                <a:gd name="connsiteX4" fmla="*/ 276685 w 291247"/>
                <a:gd name="connsiteY4" fmla="*/ 145624 h 28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247" h="281539">
                  <a:moveTo>
                    <a:pt x="276685" y="145624"/>
                  </a:moveTo>
                  <a:cubicBezTo>
                    <a:pt x="276685" y="218007"/>
                    <a:pt x="218007" y="276685"/>
                    <a:pt x="145624" y="276685"/>
                  </a:cubicBezTo>
                  <a:cubicBezTo>
                    <a:pt x="73241" y="276685"/>
                    <a:pt x="14562" y="218007"/>
                    <a:pt x="14562" y="145624"/>
                  </a:cubicBezTo>
                  <a:cubicBezTo>
                    <a:pt x="14562" y="73241"/>
                    <a:pt x="73241" y="14562"/>
                    <a:pt x="145624" y="14562"/>
                  </a:cubicBezTo>
                  <a:cubicBezTo>
                    <a:pt x="218007" y="14562"/>
                    <a:pt x="276685" y="73241"/>
                    <a:pt x="276685" y="145624"/>
                  </a:cubicBezTo>
                  <a:close/>
                </a:path>
              </a:pathLst>
            </a:custGeom>
            <a:noFill/>
            <a:ln w="19050" cap="flat">
              <a:solidFill>
                <a:schemeClr val="tx1"/>
              </a:solidFill>
              <a:prstDash val="solid"/>
              <a:miter/>
            </a:ln>
          </p:spPr>
          <p:txBody>
            <a:bodyPr rtlCol="0" anchor="ctr"/>
            <a:lstStyle/>
            <a:p>
              <a:pPr defTabSz="731520">
                <a:defRPr/>
              </a:pPr>
              <a:endParaRPr lang="en-US" sz="2880" dirty="0">
                <a:solidFill>
                  <a:prstClr val="white"/>
                </a:solidFill>
                <a:latin typeface="Amazon Ember"/>
              </a:endParaRPr>
            </a:p>
          </p:txBody>
        </p:sp>
        <p:grpSp>
          <p:nvGrpSpPr>
            <p:cNvPr id="30" name="Group 29">
              <a:extLst>
                <a:ext uri="{FF2B5EF4-FFF2-40B4-BE49-F238E27FC236}">
                  <a16:creationId xmlns:a16="http://schemas.microsoft.com/office/drawing/2014/main" id="{52900F88-DE33-4CA7-A543-8374201648E3}"/>
                </a:ext>
              </a:extLst>
            </p:cNvPr>
            <p:cNvGrpSpPr/>
            <p:nvPr/>
          </p:nvGrpSpPr>
          <p:grpSpPr>
            <a:xfrm>
              <a:off x="1668533" y="2019141"/>
              <a:ext cx="54964" cy="528283"/>
              <a:chOff x="2466927" y="1909958"/>
              <a:chExt cx="54964" cy="528283"/>
            </a:xfrm>
          </p:grpSpPr>
          <p:sp>
            <p:nvSpPr>
              <p:cNvPr id="62" name="Oval 61">
                <a:extLst>
                  <a:ext uri="{FF2B5EF4-FFF2-40B4-BE49-F238E27FC236}">
                    <a16:creationId xmlns:a16="http://schemas.microsoft.com/office/drawing/2014/main" id="{CB1D432B-BD19-4030-8C31-3239D5381310}"/>
                  </a:ext>
                </a:extLst>
              </p:cNvPr>
              <p:cNvSpPr/>
              <p:nvPr/>
            </p:nvSpPr>
            <p:spPr>
              <a:xfrm>
                <a:off x="2466927" y="2383277"/>
                <a:ext cx="54964" cy="54964"/>
              </a:xfrm>
              <a:prstGeom prst="ellipse">
                <a:avLst/>
              </a:prstGeom>
              <a:solidFill>
                <a:schemeClr val="tx1"/>
              </a:solidFill>
              <a:ln w="19050" cap="rnd">
                <a:no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sp>
            <p:nvSpPr>
              <p:cNvPr id="63" name="Rectangle: Rounded Corners 62">
                <a:extLst>
                  <a:ext uri="{FF2B5EF4-FFF2-40B4-BE49-F238E27FC236}">
                    <a16:creationId xmlns:a16="http://schemas.microsoft.com/office/drawing/2014/main" id="{D818DE99-B41E-469D-88B7-5AE02BCCB164}"/>
                  </a:ext>
                </a:extLst>
              </p:cNvPr>
              <p:cNvSpPr/>
              <p:nvPr/>
            </p:nvSpPr>
            <p:spPr>
              <a:xfrm>
                <a:off x="2471550" y="1909958"/>
                <a:ext cx="45719" cy="418331"/>
              </a:xfrm>
              <a:prstGeom prst="roundRect">
                <a:avLst>
                  <a:gd name="adj" fmla="val 50000"/>
                </a:avLst>
              </a:prstGeom>
              <a:solidFill>
                <a:schemeClr val="tx1"/>
              </a:solidFill>
              <a:ln w="19050" cap="rnd">
                <a:noFill/>
                <a:prstDash val="solid"/>
                <a:round/>
                <a:headEnd type="none" w="med" len="sm"/>
                <a:tailEnd/>
              </a:ln>
            </p:spPr>
            <p:txBody>
              <a:bodyPr vert="horz" wrap="square" lIns="146304" tIns="73152" rIns="146304" bIns="73152" numCol="1" anchor="t" anchorCtr="0" compatLnSpc="1">
                <a:prstTxWarp prst="textNoShape">
                  <a:avLst/>
                </a:prstTxWarp>
              </a:bodyPr>
              <a:lstStyle/>
              <a:p>
                <a:pPr defTabSz="731520">
                  <a:defRPr/>
                </a:pPr>
                <a:endParaRPr lang="en-US" sz="2880" dirty="0">
                  <a:solidFill>
                    <a:prstClr val="white"/>
                  </a:solidFill>
                  <a:latin typeface="Amazon Ember"/>
                </a:endParaRPr>
              </a:p>
            </p:txBody>
          </p:sp>
        </p:grpSp>
      </p:grpSp>
      <p:pic>
        <p:nvPicPr>
          <p:cNvPr id="31" name="Graphic 30">
            <a:extLst>
              <a:ext uri="{FF2B5EF4-FFF2-40B4-BE49-F238E27FC236}">
                <a16:creationId xmlns:a16="http://schemas.microsoft.com/office/drawing/2014/main" id="{CF269AC3-857D-4589-8AC7-E12E214A37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01882" y="2214026"/>
            <a:ext cx="1066800" cy="2057400"/>
          </a:xfrm>
          <a:prstGeom prst="rect">
            <a:avLst/>
          </a:prstGeom>
        </p:spPr>
      </p:pic>
      <p:cxnSp>
        <p:nvCxnSpPr>
          <p:cNvPr id="33" name="Straight Connector 32">
            <a:extLst>
              <a:ext uri="{FF2B5EF4-FFF2-40B4-BE49-F238E27FC236}">
                <a16:creationId xmlns:a16="http://schemas.microsoft.com/office/drawing/2014/main" id="{CDF71E5F-2C11-43EB-A7DE-EAD855C9AD47}"/>
              </a:ext>
            </a:extLst>
          </p:cNvPr>
          <p:cNvCxnSpPr>
            <a:cxnSpLocks/>
          </p:cNvCxnSpPr>
          <p:nvPr/>
        </p:nvCxnSpPr>
        <p:spPr>
          <a:xfrm>
            <a:off x="4731366" y="835119"/>
            <a:ext cx="0" cy="6559362"/>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4F91806D-C2EF-4F05-A6B8-D6BF518EA71B}"/>
              </a:ext>
            </a:extLst>
          </p:cNvPr>
          <p:cNvSpPr txBox="1"/>
          <p:nvPr/>
        </p:nvSpPr>
        <p:spPr>
          <a:xfrm>
            <a:off x="720568" y="5116106"/>
            <a:ext cx="3237344" cy="769441"/>
          </a:xfrm>
          <a:prstGeom prst="rect">
            <a:avLst/>
          </a:prstGeom>
          <a:noFill/>
        </p:spPr>
        <p:txBody>
          <a:bodyPr wrap="square" rtlCol="0">
            <a:spAutoFit/>
          </a:bodyPr>
          <a:lstStyle/>
          <a:p>
            <a:pPr algn="ctr" defTabSz="731520">
              <a:defRPr/>
            </a:pPr>
            <a:r>
              <a:rPr lang="en-US" sz="4400" dirty="0">
                <a:latin typeface="+mj-lt"/>
              </a:rPr>
              <a:t>examples</a:t>
            </a:r>
          </a:p>
        </p:txBody>
      </p:sp>
      <p:sp>
        <p:nvSpPr>
          <p:cNvPr id="35" name="TextBox 34">
            <a:extLst>
              <a:ext uri="{FF2B5EF4-FFF2-40B4-BE49-F238E27FC236}">
                <a16:creationId xmlns:a16="http://schemas.microsoft.com/office/drawing/2014/main" id="{52754935-AFD9-49B0-9694-AA9B7FBFE578}"/>
              </a:ext>
            </a:extLst>
          </p:cNvPr>
          <p:cNvSpPr txBox="1"/>
          <p:nvPr/>
        </p:nvSpPr>
        <p:spPr>
          <a:xfrm>
            <a:off x="5309833" y="2151609"/>
            <a:ext cx="8499826" cy="4042132"/>
          </a:xfrm>
          <a:prstGeom prst="rect">
            <a:avLst/>
          </a:prstGeom>
          <a:noFill/>
        </p:spPr>
        <p:txBody>
          <a:bodyPr wrap="square" rtlCol="0">
            <a:spAutoFit/>
          </a:bodyPr>
          <a:lstStyle/>
          <a:p>
            <a:pPr algn="ctr" defTabSz="731520">
              <a:spcBef>
                <a:spcPct val="0"/>
              </a:spcBef>
              <a:spcAft>
                <a:spcPts val="2880"/>
              </a:spcAft>
              <a:defRPr/>
            </a:pPr>
            <a:r>
              <a:rPr lang="en-US" sz="3200" dirty="0">
                <a:cs typeface="Arial"/>
              </a:rPr>
              <a:t>Linux leap – Second bug</a:t>
            </a:r>
          </a:p>
          <a:p>
            <a:pPr algn="ctr" defTabSz="731520">
              <a:spcBef>
                <a:spcPct val="0"/>
              </a:spcBef>
              <a:spcAft>
                <a:spcPts val="2880"/>
              </a:spcAft>
              <a:defRPr/>
            </a:pPr>
            <a:r>
              <a:rPr lang="en-US" sz="3200" dirty="0">
                <a:cs typeface="Arial"/>
              </a:rPr>
              <a:t>Memory leak in agent</a:t>
            </a:r>
          </a:p>
          <a:p>
            <a:pPr algn="ctr" defTabSz="731520">
              <a:spcBef>
                <a:spcPct val="0"/>
              </a:spcBef>
              <a:spcAft>
                <a:spcPts val="2880"/>
              </a:spcAft>
              <a:defRPr/>
            </a:pPr>
            <a:r>
              <a:rPr lang="en-US" sz="3200" dirty="0">
                <a:cs typeface="Arial"/>
              </a:rPr>
              <a:t>Cloud Zone or Region failure</a:t>
            </a:r>
          </a:p>
          <a:p>
            <a:pPr algn="ctr" defTabSz="731520">
              <a:spcBef>
                <a:spcPct val="0"/>
              </a:spcBef>
              <a:spcAft>
                <a:spcPts val="2880"/>
              </a:spcAft>
              <a:defRPr/>
            </a:pPr>
            <a:r>
              <a:rPr lang="en-US" sz="3200" dirty="0">
                <a:cs typeface="Arial"/>
              </a:rPr>
              <a:t>DNS failure</a:t>
            </a:r>
          </a:p>
          <a:p>
            <a:pPr algn="ctr" defTabSz="731520">
              <a:spcBef>
                <a:spcPct val="0"/>
              </a:spcBef>
              <a:spcAft>
                <a:spcPts val="2880"/>
              </a:spcAft>
              <a:defRPr/>
            </a:pPr>
            <a:r>
              <a:rPr lang="en-US" sz="3200" dirty="0">
                <a:cs typeface="Arial"/>
              </a:rPr>
              <a:t>Security configuration syntax error</a:t>
            </a:r>
          </a:p>
        </p:txBody>
      </p:sp>
    </p:spTree>
    <p:extLst>
      <p:ext uri="{BB962C8B-B14F-4D97-AF65-F5344CB8AC3E}">
        <p14:creationId xmlns:p14="http://schemas.microsoft.com/office/powerpoint/2010/main" val="19372830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outHorizontal)">
                                      <p:cBhvr>
                                        <p:cTn id="7" dur="500"/>
                                        <p:tgtEl>
                                          <p:spTgt spid="3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animEffect transition="in" filter="fade">
                                      <p:cBhvr>
                                        <p:cTn id="11" dur="500"/>
                                        <p:tgtEl>
                                          <p:spTgt spid="35">
                                            <p:txEl>
                                              <p:pRg st="0" end="0"/>
                                            </p:txEl>
                                          </p:spTgt>
                                        </p:tgtEl>
                                      </p:cBhvr>
                                    </p:animEffect>
                                  </p:childTnLst>
                                </p:cTn>
                              </p:par>
                              <p:par>
                                <p:cTn id="12" presetID="42" presetClass="path" presetSubtype="0" decel="100000" fill="hold" grpId="1" nodeType="withEffect">
                                  <p:stCondLst>
                                    <p:cond delay="0"/>
                                  </p:stCondLst>
                                  <p:childTnLst>
                                    <p:animMotion origin="layout" path="M 3.78472E-6 -3.95062E-6 L 3.78472E-6 0.0436 " pathEditMode="relative" rAng="0" ptsTypes="AA">
                                      <p:cBhvr>
                                        <p:cTn id="13" dur="500" spd="-100000" fill="hold"/>
                                        <p:tgtEl>
                                          <p:spTgt spid="35">
                                            <p:txEl>
                                              <p:pRg st="0" end="0"/>
                                            </p:txEl>
                                          </p:spTgt>
                                        </p:tgtEl>
                                        <p:attrNameLst>
                                          <p:attrName>ppt_x</p:attrName>
                                          <p:attrName>ppt_y</p:attrName>
                                        </p:attrNameLst>
                                      </p:cBhvr>
                                      <p:rCtr x="0" y="2180"/>
                                    </p:animMotion>
                                  </p:childTnLst>
                                </p:cTn>
                              </p:par>
                              <p:par>
                                <p:cTn id="14" presetID="10" presetClass="entr" presetSubtype="0" fill="hold" grpId="0" nodeType="withEffect">
                                  <p:stCondLst>
                                    <p:cond delay="100"/>
                                  </p:stCondLst>
                                  <p:childTnLst>
                                    <p:set>
                                      <p:cBhvr>
                                        <p:cTn id="15" dur="1" fill="hold">
                                          <p:stCondLst>
                                            <p:cond delay="0"/>
                                          </p:stCondLst>
                                        </p:cTn>
                                        <p:tgtEl>
                                          <p:spTgt spid="35">
                                            <p:txEl>
                                              <p:pRg st="1" end="1"/>
                                            </p:txEl>
                                          </p:spTgt>
                                        </p:tgtEl>
                                        <p:attrNameLst>
                                          <p:attrName>style.visibility</p:attrName>
                                        </p:attrNameLst>
                                      </p:cBhvr>
                                      <p:to>
                                        <p:strVal val="visible"/>
                                      </p:to>
                                    </p:set>
                                    <p:animEffect transition="in" filter="fade">
                                      <p:cBhvr>
                                        <p:cTn id="16" dur="500"/>
                                        <p:tgtEl>
                                          <p:spTgt spid="35">
                                            <p:txEl>
                                              <p:pRg st="1" end="1"/>
                                            </p:txEl>
                                          </p:spTgt>
                                        </p:tgtEl>
                                      </p:cBhvr>
                                    </p:animEffect>
                                  </p:childTnLst>
                                </p:cTn>
                              </p:par>
                              <p:par>
                                <p:cTn id="17" presetID="42" presetClass="path" presetSubtype="0" decel="100000" fill="hold" grpId="1" nodeType="withEffect">
                                  <p:stCondLst>
                                    <p:cond delay="100"/>
                                  </p:stCondLst>
                                  <p:childTnLst>
                                    <p:animMotion origin="layout" path="M 3.78472E-6 -3.95062E-6 L 3.78472E-6 0.0436 " pathEditMode="relative" rAng="0" ptsTypes="AA">
                                      <p:cBhvr>
                                        <p:cTn id="18" dur="500" spd="-100000" fill="hold"/>
                                        <p:tgtEl>
                                          <p:spTgt spid="35">
                                            <p:txEl>
                                              <p:pRg st="1" end="1"/>
                                            </p:txEl>
                                          </p:spTgt>
                                        </p:tgtEl>
                                        <p:attrNameLst>
                                          <p:attrName>ppt_x</p:attrName>
                                          <p:attrName>ppt_y</p:attrName>
                                        </p:attrNameLst>
                                      </p:cBhvr>
                                      <p:rCtr x="0" y="2180"/>
                                    </p:animMotion>
                                  </p:childTnLst>
                                </p:cTn>
                              </p:par>
                              <p:par>
                                <p:cTn id="19" presetID="10" presetClass="entr" presetSubtype="0" fill="hold" grpId="0" nodeType="withEffect">
                                  <p:stCondLst>
                                    <p:cond delay="200"/>
                                  </p:stCondLst>
                                  <p:childTnLst>
                                    <p:set>
                                      <p:cBhvr>
                                        <p:cTn id="20" dur="1" fill="hold">
                                          <p:stCondLst>
                                            <p:cond delay="0"/>
                                          </p:stCondLst>
                                        </p:cTn>
                                        <p:tgtEl>
                                          <p:spTgt spid="35">
                                            <p:txEl>
                                              <p:pRg st="2" end="2"/>
                                            </p:txEl>
                                          </p:spTgt>
                                        </p:tgtEl>
                                        <p:attrNameLst>
                                          <p:attrName>style.visibility</p:attrName>
                                        </p:attrNameLst>
                                      </p:cBhvr>
                                      <p:to>
                                        <p:strVal val="visible"/>
                                      </p:to>
                                    </p:set>
                                    <p:animEffect transition="in" filter="fade">
                                      <p:cBhvr>
                                        <p:cTn id="21" dur="500"/>
                                        <p:tgtEl>
                                          <p:spTgt spid="35">
                                            <p:txEl>
                                              <p:pRg st="2" end="2"/>
                                            </p:txEl>
                                          </p:spTgt>
                                        </p:tgtEl>
                                      </p:cBhvr>
                                    </p:animEffect>
                                  </p:childTnLst>
                                </p:cTn>
                              </p:par>
                              <p:par>
                                <p:cTn id="22" presetID="42" presetClass="path" presetSubtype="0" decel="100000" fill="hold" grpId="1" nodeType="withEffect">
                                  <p:stCondLst>
                                    <p:cond delay="200"/>
                                  </p:stCondLst>
                                  <p:childTnLst>
                                    <p:animMotion origin="layout" path="M 3.78472E-6 -3.95062E-6 L 3.78472E-6 0.0436 " pathEditMode="relative" rAng="0" ptsTypes="AA">
                                      <p:cBhvr>
                                        <p:cTn id="23" dur="500" spd="-100000" fill="hold"/>
                                        <p:tgtEl>
                                          <p:spTgt spid="35">
                                            <p:txEl>
                                              <p:pRg st="2" end="2"/>
                                            </p:txEl>
                                          </p:spTgt>
                                        </p:tgtEl>
                                        <p:attrNameLst>
                                          <p:attrName>ppt_x</p:attrName>
                                          <p:attrName>ppt_y</p:attrName>
                                        </p:attrNameLst>
                                      </p:cBhvr>
                                      <p:rCtr x="0" y="2180"/>
                                    </p:animMotion>
                                  </p:childTnLst>
                                </p:cTn>
                              </p:par>
                              <p:par>
                                <p:cTn id="24" presetID="10" presetClass="entr" presetSubtype="0" fill="hold" grpId="0" nodeType="withEffect">
                                  <p:stCondLst>
                                    <p:cond delay="300"/>
                                  </p:stCondLst>
                                  <p:childTnLst>
                                    <p:set>
                                      <p:cBhvr>
                                        <p:cTn id="25" dur="1" fill="hold">
                                          <p:stCondLst>
                                            <p:cond delay="0"/>
                                          </p:stCondLst>
                                        </p:cTn>
                                        <p:tgtEl>
                                          <p:spTgt spid="35">
                                            <p:txEl>
                                              <p:pRg st="3" end="3"/>
                                            </p:txEl>
                                          </p:spTgt>
                                        </p:tgtEl>
                                        <p:attrNameLst>
                                          <p:attrName>style.visibility</p:attrName>
                                        </p:attrNameLst>
                                      </p:cBhvr>
                                      <p:to>
                                        <p:strVal val="visible"/>
                                      </p:to>
                                    </p:set>
                                    <p:animEffect transition="in" filter="fade">
                                      <p:cBhvr>
                                        <p:cTn id="26" dur="500"/>
                                        <p:tgtEl>
                                          <p:spTgt spid="35">
                                            <p:txEl>
                                              <p:pRg st="3" end="3"/>
                                            </p:txEl>
                                          </p:spTgt>
                                        </p:tgtEl>
                                      </p:cBhvr>
                                    </p:animEffect>
                                  </p:childTnLst>
                                </p:cTn>
                              </p:par>
                              <p:par>
                                <p:cTn id="27" presetID="42" presetClass="path" presetSubtype="0" decel="100000" fill="hold" grpId="1" nodeType="withEffect">
                                  <p:stCondLst>
                                    <p:cond delay="300"/>
                                  </p:stCondLst>
                                  <p:childTnLst>
                                    <p:animMotion origin="layout" path="M 3.78472E-6 -3.95062E-6 L 3.78472E-6 0.0436 " pathEditMode="relative" rAng="0" ptsTypes="AA">
                                      <p:cBhvr>
                                        <p:cTn id="28" dur="500" spd="-100000" fill="hold"/>
                                        <p:tgtEl>
                                          <p:spTgt spid="35">
                                            <p:txEl>
                                              <p:pRg st="3" end="3"/>
                                            </p:txEl>
                                          </p:spTgt>
                                        </p:tgtEl>
                                        <p:attrNameLst>
                                          <p:attrName>ppt_x</p:attrName>
                                          <p:attrName>ppt_y</p:attrName>
                                        </p:attrNameLst>
                                      </p:cBhvr>
                                      <p:rCtr x="0" y="2180"/>
                                    </p:animMotion>
                                  </p:childTnLst>
                                </p:cTn>
                              </p:par>
                              <p:par>
                                <p:cTn id="29" presetID="10" presetClass="entr" presetSubtype="0" fill="hold" grpId="0" nodeType="withEffect">
                                  <p:stCondLst>
                                    <p:cond delay="400"/>
                                  </p:stCondLst>
                                  <p:childTnLst>
                                    <p:set>
                                      <p:cBhvr>
                                        <p:cTn id="30" dur="1" fill="hold">
                                          <p:stCondLst>
                                            <p:cond delay="0"/>
                                          </p:stCondLst>
                                        </p:cTn>
                                        <p:tgtEl>
                                          <p:spTgt spid="35">
                                            <p:txEl>
                                              <p:pRg st="4" end="4"/>
                                            </p:txEl>
                                          </p:spTgt>
                                        </p:tgtEl>
                                        <p:attrNameLst>
                                          <p:attrName>style.visibility</p:attrName>
                                        </p:attrNameLst>
                                      </p:cBhvr>
                                      <p:to>
                                        <p:strVal val="visible"/>
                                      </p:to>
                                    </p:set>
                                    <p:animEffect transition="in" filter="fade">
                                      <p:cBhvr>
                                        <p:cTn id="31" dur="500"/>
                                        <p:tgtEl>
                                          <p:spTgt spid="35">
                                            <p:txEl>
                                              <p:pRg st="4" end="4"/>
                                            </p:txEl>
                                          </p:spTgt>
                                        </p:tgtEl>
                                      </p:cBhvr>
                                    </p:animEffect>
                                  </p:childTnLst>
                                </p:cTn>
                              </p:par>
                              <p:par>
                                <p:cTn id="32" presetID="42" presetClass="path" presetSubtype="0" decel="100000" fill="hold" grpId="1" nodeType="withEffect">
                                  <p:stCondLst>
                                    <p:cond delay="400"/>
                                  </p:stCondLst>
                                  <p:childTnLst>
                                    <p:animMotion origin="layout" path="M 3.78472E-6 -3.95062E-6 L 3.78472E-6 0.0436 " pathEditMode="relative" rAng="0" ptsTypes="AA">
                                      <p:cBhvr>
                                        <p:cTn id="33" dur="500" spd="-100000" fill="hold"/>
                                        <p:tgtEl>
                                          <p:spTgt spid="35">
                                            <p:txEl>
                                              <p:pRg st="4" end="4"/>
                                            </p:txEl>
                                          </p:spTgt>
                                        </p:tgtEl>
                                        <p:attrNameLst>
                                          <p:attrName>ppt_x</p:attrName>
                                          <p:attrName>ppt_y</p:attrName>
                                        </p:attrNameLst>
                                      </p:cBhvr>
                                      <p:rCtr x="0" y="21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p"/>
      <p:bldP spid="35" grpId="1" uiExpand="1" build="p"/>
    </p:bldLst>
  </p:timing>
</p:sld>
</file>

<file path=ppt/slides/slide95.xml><?xml version="1.0" encoding="utf-8"?>
<p:sld xmlns:a="http://schemas.openxmlformats.org/drawingml/2006/main" xmlns:r="http://schemas.openxmlformats.org/officeDocument/2006/relationships" xmlns:p="http://schemas.openxmlformats.org/presentationml/2006/main" show="0">
  <p:cSld>
    <p:bg>
      <p:bgPr>
        <a:gradFill>
          <a:gsLst>
            <a:gs pos="84513">
              <a:srgbClr val="C00000"/>
            </a:gs>
            <a:gs pos="0">
              <a:srgbClr val="760000"/>
            </a:gs>
          </a:gsLst>
          <a:lin ang="5400000" scaled="0"/>
        </a:gradFill>
        <a:effectLst/>
      </p:bgPr>
    </p:bg>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14FD8A4-86DD-4D34-95A5-975B1F11A112}"/>
              </a:ext>
            </a:extLst>
          </p:cNvPr>
          <p:cNvSpPr txBox="1"/>
          <p:nvPr/>
        </p:nvSpPr>
        <p:spPr>
          <a:xfrm>
            <a:off x="716610" y="4496242"/>
            <a:ext cx="3237344" cy="732508"/>
          </a:xfrm>
          <a:prstGeom prst="rect">
            <a:avLst/>
          </a:prstGeom>
          <a:noFill/>
        </p:spPr>
        <p:txBody>
          <a:bodyPr wrap="square" rtlCol="0">
            <a:spAutoFit/>
          </a:bodyPr>
          <a:lstStyle>
            <a:defPPr>
              <a:defRPr lang="en-US"/>
            </a:defPPr>
            <a:lvl1pPr algn="ctr" defTabSz="731520">
              <a:defRPr sz="4400">
                <a:latin typeface="+mj-lt"/>
              </a:defRPr>
            </a:lvl1pPr>
          </a:lstStyle>
          <a:p>
            <a:r>
              <a:rPr lang="en-US" dirty="0"/>
              <a:t>Epidemic</a:t>
            </a:r>
          </a:p>
        </p:txBody>
      </p:sp>
      <p:pic>
        <p:nvPicPr>
          <p:cNvPr id="31" name="Graphic 30">
            <a:extLst>
              <a:ext uri="{FF2B5EF4-FFF2-40B4-BE49-F238E27FC236}">
                <a16:creationId xmlns:a16="http://schemas.microsoft.com/office/drawing/2014/main" id="{CF269AC3-857D-4589-8AC7-E12E214A37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01882" y="2214026"/>
            <a:ext cx="1066800" cy="2057400"/>
          </a:xfrm>
          <a:prstGeom prst="rect">
            <a:avLst/>
          </a:prstGeom>
        </p:spPr>
      </p:pic>
      <p:cxnSp>
        <p:nvCxnSpPr>
          <p:cNvPr id="33" name="Straight Connector 32">
            <a:extLst>
              <a:ext uri="{FF2B5EF4-FFF2-40B4-BE49-F238E27FC236}">
                <a16:creationId xmlns:a16="http://schemas.microsoft.com/office/drawing/2014/main" id="{CDF71E5F-2C11-43EB-A7DE-EAD855C9AD47}"/>
              </a:ext>
            </a:extLst>
          </p:cNvPr>
          <p:cNvCxnSpPr>
            <a:cxnSpLocks/>
          </p:cNvCxnSpPr>
          <p:nvPr/>
        </p:nvCxnSpPr>
        <p:spPr>
          <a:xfrm>
            <a:off x="4731366" y="835119"/>
            <a:ext cx="0" cy="6559362"/>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4F91806D-C2EF-4F05-A6B8-D6BF518EA71B}"/>
              </a:ext>
            </a:extLst>
          </p:cNvPr>
          <p:cNvSpPr txBox="1"/>
          <p:nvPr/>
        </p:nvSpPr>
        <p:spPr>
          <a:xfrm>
            <a:off x="720568" y="5116106"/>
            <a:ext cx="3237344" cy="732508"/>
          </a:xfrm>
          <a:prstGeom prst="rect">
            <a:avLst/>
          </a:prstGeom>
          <a:noFill/>
        </p:spPr>
        <p:txBody>
          <a:bodyPr wrap="square" rtlCol="0">
            <a:spAutoFit/>
          </a:bodyPr>
          <a:lstStyle>
            <a:defPPr>
              <a:defRPr lang="en-US"/>
            </a:defPPr>
            <a:lvl1pPr algn="ctr" defTabSz="731520">
              <a:defRPr sz="4400">
                <a:latin typeface="+mj-lt"/>
              </a:defRPr>
            </a:lvl1pPr>
          </a:lstStyle>
          <a:p>
            <a:r>
              <a:rPr lang="en-US" dirty="0"/>
              <a:t>examples</a:t>
            </a:r>
          </a:p>
        </p:txBody>
      </p:sp>
      <p:sp>
        <p:nvSpPr>
          <p:cNvPr id="35" name="TextBox 34">
            <a:extLst>
              <a:ext uri="{FF2B5EF4-FFF2-40B4-BE49-F238E27FC236}">
                <a16:creationId xmlns:a16="http://schemas.microsoft.com/office/drawing/2014/main" id="{52754935-AFD9-49B0-9694-AA9B7FBFE578}"/>
              </a:ext>
            </a:extLst>
          </p:cNvPr>
          <p:cNvSpPr txBox="1"/>
          <p:nvPr/>
        </p:nvSpPr>
        <p:spPr>
          <a:xfrm>
            <a:off x="5313697" y="2155884"/>
            <a:ext cx="8499826" cy="4042132"/>
          </a:xfrm>
          <a:prstGeom prst="rect">
            <a:avLst/>
          </a:prstGeom>
          <a:noFill/>
        </p:spPr>
        <p:txBody>
          <a:bodyPr wrap="square" rtlCol="0">
            <a:spAutoFit/>
          </a:bodyPr>
          <a:lstStyle>
            <a:defPPr>
              <a:defRPr lang="en-US"/>
            </a:defPPr>
            <a:lvl1pPr algn="ctr" defTabSz="731520">
              <a:spcBef>
                <a:spcPct val="0"/>
              </a:spcBef>
              <a:spcAft>
                <a:spcPts val="2880"/>
              </a:spcAft>
              <a:defRPr sz="3200">
                <a:cs typeface="Arial"/>
              </a:defRPr>
            </a:lvl1pPr>
          </a:lstStyle>
          <a:p>
            <a:r>
              <a:rPr lang="en-US" dirty="0">
                <a:solidFill>
                  <a:schemeClr val="tx1">
                    <a:alpha val="60000"/>
                  </a:schemeClr>
                </a:solidFill>
              </a:rPr>
              <a:t>Linux leap – Second bug</a:t>
            </a:r>
          </a:p>
          <a:p>
            <a:r>
              <a:rPr lang="en-US" dirty="0">
                <a:solidFill>
                  <a:schemeClr val="tx1">
                    <a:alpha val="60000"/>
                  </a:schemeClr>
                </a:solidFill>
              </a:rPr>
              <a:t>Memory leak in agent</a:t>
            </a:r>
          </a:p>
          <a:p>
            <a:r>
              <a:rPr lang="en-US" dirty="0">
                <a:solidFill>
                  <a:schemeClr val="tx1">
                    <a:alpha val="60000"/>
                  </a:schemeClr>
                </a:solidFill>
              </a:rPr>
              <a:t>Cloud Zone or Region failure</a:t>
            </a:r>
          </a:p>
          <a:p>
            <a:r>
              <a:rPr lang="en-US" dirty="0">
                <a:solidFill>
                  <a:schemeClr val="tx1">
                    <a:alpha val="60000"/>
                  </a:schemeClr>
                </a:solidFill>
              </a:rPr>
              <a:t>DNS failure</a:t>
            </a:r>
          </a:p>
          <a:p>
            <a:r>
              <a:rPr lang="en-US" dirty="0">
                <a:solidFill>
                  <a:schemeClr val="tx1">
                    <a:alpha val="60000"/>
                  </a:schemeClr>
                </a:solidFill>
              </a:rPr>
              <a:t>Security configuration syntax error</a:t>
            </a:r>
          </a:p>
        </p:txBody>
      </p:sp>
      <p:sp>
        <p:nvSpPr>
          <p:cNvPr id="2" name="Rectangle 1">
            <a:extLst>
              <a:ext uri="{FF2B5EF4-FFF2-40B4-BE49-F238E27FC236}">
                <a16:creationId xmlns:a16="http://schemas.microsoft.com/office/drawing/2014/main" id="{60D59046-FCCF-4519-8958-5875CE198E23}"/>
              </a:ext>
            </a:extLst>
          </p:cNvPr>
          <p:cNvSpPr/>
          <p:nvPr/>
        </p:nvSpPr>
        <p:spPr>
          <a:xfrm>
            <a:off x="5970786" y="1759603"/>
            <a:ext cx="7157032" cy="4764766"/>
          </a:xfrm>
          <a:prstGeom prst="rect">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3" name="TextBox 2">
            <a:extLst>
              <a:ext uri="{FF2B5EF4-FFF2-40B4-BE49-F238E27FC236}">
                <a16:creationId xmlns:a16="http://schemas.microsoft.com/office/drawing/2014/main" id="{79504EFA-8B62-4553-AB75-D3D7F6942846}"/>
              </a:ext>
            </a:extLst>
          </p:cNvPr>
          <p:cNvSpPr txBox="1"/>
          <p:nvPr/>
        </p:nvSpPr>
        <p:spPr>
          <a:xfrm>
            <a:off x="7595883" y="6208034"/>
            <a:ext cx="3906839" cy="584775"/>
          </a:xfrm>
          <a:prstGeom prst="rect">
            <a:avLst/>
          </a:prstGeom>
          <a:gradFill>
            <a:gsLst>
              <a:gs pos="84513">
                <a:srgbClr val="BF0000"/>
              </a:gs>
              <a:gs pos="0">
                <a:srgbClr val="B90000"/>
              </a:gs>
            </a:gsLst>
            <a:lin ang="5400000" scaled="0"/>
          </a:gradFill>
        </p:spPr>
        <p:txBody>
          <a:bodyPr wrap="none" rtlCol="0">
            <a:spAutoFit/>
          </a:bodyPr>
          <a:lstStyle/>
          <a:p>
            <a:pPr algn="ctr" defTabSz="731520">
              <a:defRPr/>
            </a:pPr>
            <a:r>
              <a:rPr lang="en-US" sz="3200" dirty="0"/>
              <a:t>Quarantine needed</a:t>
            </a:r>
          </a:p>
        </p:txBody>
      </p:sp>
      <p:sp>
        <p:nvSpPr>
          <p:cNvPr id="4" name="Octagon 3">
            <a:extLst>
              <a:ext uri="{FF2B5EF4-FFF2-40B4-BE49-F238E27FC236}">
                <a16:creationId xmlns:a16="http://schemas.microsoft.com/office/drawing/2014/main" id="{D4566A6A-F630-4579-B502-AFDFAAF4A30D}"/>
              </a:ext>
            </a:extLst>
          </p:cNvPr>
          <p:cNvSpPr/>
          <p:nvPr/>
        </p:nvSpPr>
        <p:spPr>
          <a:xfrm>
            <a:off x="9273304" y="1440768"/>
            <a:ext cx="551994" cy="551994"/>
          </a:xfrm>
          <a:prstGeom prst="octagon">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Tree>
    <p:extLst>
      <p:ext uri="{BB962C8B-B14F-4D97-AF65-F5344CB8AC3E}">
        <p14:creationId xmlns:p14="http://schemas.microsoft.com/office/powerpoint/2010/main" val="8978091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grpId="1" nodeType="withEffect">
                                  <p:stCondLst>
                                    <p:cond delay="0"/>
                                  </p:stCondLst>
                                  <p:childTnLst>
                                    <p:animMotion origin="layout" path="M 7.29167E-7 -5.55556E-7 L 7.29167E-7 0.0436 " pathEditMode="relative" rAng="0" ptsTypes="AA">
                                      <p:cBhvr>
                                        <p:cTn id="17" dur="500" spd="-100000" fill="hold"/>
                                        <p:tgtEl>
                                          <p:spTgt spid="3"/>
                                        </p:tgtEl>
                                        <p:attrNameLst>
                                          <p:attrName>ppt_x</p:attrName>
                                          <p:attrName>ppt_y</p:attrName>
                                        </p:attrNameLst>
                                      </p:cBhvr>
                                      <p:rCtr x="0" y="21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 grpId="1" animBg="1"/>
      <p:bldP spid="4" grpId="0"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bg>
      <p:bgPr>
        <a:gradFill>
          <a:gsLst>
            <a:gs pos="84513">
              <a:srgbClr val="C00000"/>
            </a:gs>
            <a:gs pos="0">
              <a:srgbClr val="760000"/>
            </a:gs>
          </a:gsLst>
          <a:lin ang="5400000" scaled="0"/>
        </a:gradFill>
        <a:effectLst/>
      </p:bgPr>
    </p:bg>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14FD8A4-86DD-4D34-95A5-975B1F11A112}"/>
              </a:ext>
            </a:extLst>
          </p:cNvPr>
          <p:cNvSpPr txBox="1"/>
          <p:nvPr/>
        </p:nvSpPr>
        <p:spPr>
          <a:xfrm>
            <a:off x="716610" y="4496242"/>
            <a:ext cx="3237344" cy="732508"/>
          </a:xfrm>
          <a:prstGeom prst="rect">
            <a:avLst/>
          </a:prstGeom>
          <a:noFill/>
        </p:spPr>
        <p:txBody>
          <a:bodyPr wrap="square" rtlCol="0">
            <a:spAutoFit/>
          </a:bodyPr>
          <a:lstStyle>
            <a:defPPr>
              <a:defRPr lang="en-US"/>
            </a:defPPr>
            <a:lvl1pPr algn="ctr" defTabSz="731520">
              <a:defRPr sz="4400">
                <a:latin typeface="+mj-lt"/>
              </a:defRPr>
            </a:lvl1pPr>
          </a:lstStyle>
          <a:p>
            <a:r>
              <a:rPr lang="en-US" dirty="0"/>
              <a:t>Epidemic</a:t>
            </a:r>
          </a:p>
        </p:txBody>
      </p:sp>
      <p:pic>
        <p:nvPicPr>
          <p:cNvPr id="31" name="Graphic 30">
            <a:extLst>
              <a:ext uri="{FF2B5EF4-FFF2-40B4-BE49-F238E27FC236}">
                <a16:creationId xmlns:a16="http://schemas.microsoft.com/office/drawing/2014/main" id="{CF269AC3-857D-4589-8AC7-E12E214A37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01882" y="2214026"/>
            <a:ext cx="1066800" cy="2057400"/>
          </a:xfrm>
          <a:prstGeom prst="rect">
            <a:avLst/>
          </a:prstGeom>
        </p:spPr>
      </p:pic>
      <p:cxnSp>
        <p:nvCxnSpPr>
          <p:cNvPr id="33" name="Straight Connector 32">
            <a:extLst>
              <a:ext uri="{FF2B5EF4-FFF2-40B4-BE49-F238E27FC236}">
                <a16:creationId xmlns:a16="http://schemas.microsoft.com/office/drawing/2014/main" id="{CDF71E5F-2C11-43EB-A7DE-EAD855C9AD47}"/>
              </a:ext>
            </a:extLst>
          </p:cNvPr>
          <p:cNvCxnSpPr>
            <a:cxnSpLocks/>
          </p:cNvCxnSpPr>
          <p:nvPr/>
        </p:nvCxnSpPr>
        <p:spPr>
          <a:xfrm>
            <a:off x="4731366" y="835119"/>
            <a:ext cx="0" cy="6559362"/>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4F91806D-C2EF-4F05-A6B8-D6BF518EA71B}"/>
              </a:ext>
            </a:extLst>
          </p:cNvPr>
          <p:cNvSpPr txBox="1"/>
          <p:nvPr/>
        </p:nvSpPr>
        <p:spPr>
          <a:xfrm>
            <a:off x="720568" y="5116106"/>
            <a:ext cx="3237344" cy="732508"/>
          </a:xfrm>
          <a:prstGeom prst="rect">
            <a:avLst/>
          </a:prstGeom>
          <a:noFill/>
        </p:spPr>
        <p:txBody>
          <a:bodyPr wrap="square" rtlCol="0">
            <a:spAutoFit/>
          </a:bodyPr>
          <a:lstStyle>
            <a:defPPr>
              <a:defRPr lang="en-US"/>
            </a:defPPr>
            <a:lvl1pPr algn="ctr" defTabSz="731520">
              <a:defRPr sz="4400">
                <a:latin typeface="+mj-lt"/>
              </a:defRPr>
            </a:lvl1pPr>
          </a:lstStyle>
          <a:p>
            <a:r>
              <a:rPr lang="en-US" dirty="0"/>
              <a:t>examples</a:t>
            </a:r>
          </a:p>
        </p:txBody>
      </p:sp>
      <p:sp>
        <p:nvSpPr>
          <p:cNvPr id="35" name="TextBox 34">
            <a:extLst>
              <a:ext uri="{FF2B5EF4-FFF2-40B4-BE49-F238E27FC236}">
                <a16:creationId xmlns:a16="http://schemas.microsoft.com/office/drawing/2014/main" id="{52754935-AFD9-49B0-9694-AA9B7FBFE578}"/>
              </a:ext>
            </a:extLst>
          </p:cNvPr>
          <p:cNvSpPr txBox="1"/>
          <p:nvPr/>
        </p:nvSpPr>
        <p:spPr>
          <a:xfrm>
            <a:off x="5313698" y="998238"/>
            <a:ext cx="8499826" cy="5139869"/>
          </a:xfrm>
          <a:prstGeom prst="rect">
            <a:avLst/>
          </a:prstGeom>
          <a:noFill/>
        </p:spPr>
        <p:txBody>
          <a:bodyPr wrap="square" rtlCol="0" anchor="ctr" anchorCtr="0">
            <a:spAutoFit/>
          </a:bodyPr>
          <a:lstStyle/>
          <a:p>
            <a:pPr algn="ctr" defTabSz="731520">
              <a:spcBef>
                <a:spcPct val="0"/>
              </a:spcBef>
              <a:spcAft>
                <a:spcPts val="2400"/>
              </a:spcAft>
              <a:defRPr/>
            </a:pPr>
            <a:r>
              <a:rPr lang="en-US" sz="2400" dirty="0">
                <a:solidFill>
                  <a:schemeClr val="tx1">
                    <a:alpha val="60000"/>
                  </a:schemeClr>
                </a:solidFill>
                <a:cs typeface="Arial"/>
              </a:rPr>
              <a:t>Linux leap – Second bug</a:t>
            </a:r>
            <a:br>
              <a:rPr lang="en-US" sz="2400" dirty="0">
                <a:solidFill>
                  <a:schemeClr val="tx1">
                    <a:alpha val="60000"/>
                  </a:schemeClr>
                </a:solidFill>
                <a:cs typeface="Arial"/>
              </a:rPr>
            </a:br>
            <a:r>
              <a:rPr lang="en-US" sz="2600" b="1" dirty="0">
                <a:cs typeface="Arial"/>
              </a:rPr>
              <a:t>Maintain ability to deploy on Windows</a:t>
            </a:r>
          </a:p>
          <a:p>
            <a:pPr algn="ctr" defTabSz="731520">
              <a:spcBef>
                <a:spcPct val="0"/>
              </a:spcBef>
              <a:spcAft>
                <a:spcPts val="2400"/>
              </a:spcAft>
              <a:defRPr/>
            </a:pPr>
            <a:r>
              <a:rPr lang="en-US" sz="2400" dirty="0">
                <a:solidFill>
                  <a:schemeClr val="tx1">
                    <a:alpha val="60000"/>
                  </a:schemeClr>
                </a:solidFill>
                <a:cs typeface="Arial"/>
              </a:rPr>
              <a:t>Memory leak in agent</a:t>
            </a:r>
            <a:br>
              <a:rPr lang="en-US" sz="2400" dirty="0">
                <a:solidFill>
                  <a:schemeClr val="tx1">
                    <a:alpha val="60000"/>
                  </a:schemeClr>
                </a:solidFill>
                <a:cs typeface="Arial"/>
              </a:rPr>
            </a:br>
            <a:r>
              <a:rPr lang="en-US" sz="2600" b="1" dirty="0">
                <a:cs typeface="Arial"/>
              </a:rPr>
              <a:t>Use multiple monitoring tools</a:t>
            </a:r>
          </a:p>
          <a:p>
            <a:pPr algn="ctr" defTabSz="731520">
              <a:spcBef>
                <a:spcPct val="0"/>
              </a:spcBef>
              <a:spcAft>
                <a:spcPts val="2400"/>
              </a:spcAft>
              <a:defRPr/>
            </a:pPr>
            <a:r>
              <a:rPr lang="en-US" sz="2400" dirty="0">
                <a:solidFill>
                  <a:schemeClr val="tx1">
                    <a:alpha val="60000"/>
                  </a:schemeClr>
                </a:solidFill>
                <a:cs typeface="Arial"/>
              </a:rPr>
              <a:t>Cloud Zone or Region failure</a:t>
            </a:r>
            <a:br>
              <a:rPr lang="en-US" sz="2400" dirty="0">
                <a:solidFill>
                  <a:schemeClr val="tx1">
                    <a:alpha val="60000"/>
                  </a:schemeClr>
                </a:solidFill>
                <a:cs typeface="Arial"/>
              </a:rPr>
            </a:br>
            <a:r>
              <a:rPr lang="en-US" sz="2600" b="1" dirty="0">
                <a:cs typeface="Arial"/>
              </a:rPr>
              <a:t>Cross-Zone or -Region replication</a:t>
            </a:r>
          </a:p>
          <a:p>
            <a:pPr algn="ctr" defTabSz="731520">
              <a:spcBef>
                <a:spcPct val="0"/>
              </a:spcBef>
              <a:spcAft>
                <a:spcPts val="2400"/>
              </a:spcAft>
              <a:defRPr/>
            </a:pPr>
            <a:r>
              <a:rPr lang="en-US" sz="2400" dirty="0">
                <a:solidFill>
                  <a:schemeClr val="tx1">
                    <a:alpha val="60000"/>
                  </a:schemeClr>
                </a:solidFill>
                <a:cs typeface="Arial"/>
              </a:rPr>
              <a:t>DNS failure</a:t>
            </a:r>
            <a:br>
              <a:rPr lang="en-US" sz="2400" dirty="0">
                <a:solidFill>
                  <a:schemeClr val="tx1">
                    <a:alpha val="60000"/>
                  </a:schemeClr>
                </a:solidFill>
                <a:cs typeface="Arial"/>
              </a:rPr>
            </a:br>
            <a:r>
              <a:rPr lang="en-US" sz="2600" b="1" dirty="0">
                <a:cs typeface="Arial"/>
              </a:rPr>
              <a:t>Multiple domains and providers</a:t>
            </a:r>
          </a:p>
          <a:p>
            <a:pPr algn="ctr" defTabSz="731520">
              <a:spcBef>
                <a:spcPct val="0"/>
              </a:spcBef>
              <a:spcAft>
                <a:spcPts val="2880"/>
              </a:spcAft>
              <a:defRPr/>
            </a:pPr>
            <a:r>
              <a:rPr lang="en-US" sz="2400" dirty="0">
                <a:solidFill>
                  <a:schemeClr val="tx1">
                    <a:alpha val="60000"/>
                  </a:schemeClr>
                </a:solidFill>
                <a:cs typeface="Arial"/>
              </a:rPr>
              <a:t>Security configuration syntax error</a:t>
            </a:r>
            <a:br>
              <a:rPr lang="en-US" sz="2400" dirty="0">
                <a:solidFill>
                  <a:schemeClr val="tx1">
                    <a:alpha val="60000"/>
                  </a:schemeClr>
                </a:solidFill>
                <a:cs typeface="Arial"/>
              </a:rPr>
            </a:br>
            <a:r>
              <a:rPr lang="en-US" sz="2600" b="1" dirty="0">
                <a:cs typeface="Arial"/>
              </a:rPr>
              <a:t>Limit the scope of deployments</a:t>
            </a:r>
          </a:p>
        </p:txBody>
      </p:sp>
      <p:sp>
        <p:nvSpPr>
          <p:cNvPr id="2" name="Rectangle 1">
            <a:extLst>
              <a:ext uri="{FF2B5EF4-FFF2-40B4-BE49-F238E27FC236}">
                <a16:creationId xmlns:a16="http://schemas.microsoft.com/office/drawing/2014/main" id="{60D59046-FCCF-4519-8958-5875CE198E23}"/>
              </a:ext>
            </a:extLst>
          </p:cNvPr>
          <p:cNvSpPr/>
          <p:nvPr/>
        </p:nvSpPr>
        <p:spPr>
          <a:xfrm>
            <a:off x="5970786" y="753689"/>
            <a:ext cx="7157032" cy="5770680"/>
          </a:xfrm>
          <a:prstGeom prst="rect">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useBgFill="1">
        <p:nvSpPr>
          <p:cNvPr id="3" name="TextBox 2">
            <a:extLst>
              <a:ext uri="{FF2B5EF4-FFF2-40B4-BE49-F238E27FC236}">
                <a16:creationId xmlns:a16="http://schemas.microsoft.com/office/drawing/2014/main" id="{79504EFA-8B62-4553-AB75-D3D7F6942846}"/>
              </a:ext>
            </a:extLst>
          </p:cNvPr>
          <p:cNvSpPr txBox="1"/>
          <p:nvPr/>
        </p:nvSpPr>
        <p:spPr>
          <a:xfrm>
            <a:off x="8358912" y="6208034"/>
            <a:ext cx="2380781" cy="584775"/>
          </a:xfrm>
          <a:prstGeom prst="rect">
            <a:avLst/>
          </a:prstGeom>
        </p:spPr>
        <p:txBody>
          <a:bodyPr wrap="none" rtlCol="0">
            <a:spAutoFit/>
          </a:bodyPr>
          <a:lstStyle>
            <a:defPPr>
              <a:defRPr lang="en-US"/>
            </a:defPPr>
            <a:lvl1pPr algn="ctr" defTabSz="731520">
              <a:defRPr sz="3200"/>
            </a:lvl1pPr>
          </a:lstStyle>
          <a:p>
            <a:r>
              <a:rPr lang="en-US" b="1" dirty="0"/>
              <a:t>Quarantine</a:t>
            </a:r>
          </a:p>
        </p:txBody>
      </p:sp>
      <p:sp>
        <p:nvSpPr>
          <p:cNvPr id="12" name="TextBox 11">
            <a:extLst>
              <a:ext uri="{FF2B5EF4-FFF2-40B4-BE49-F238E27FC236}">
                <a16:creationId xmlns:a16="http://schemas.microsoft.com/office/drawing/2014/main" id="{1F2C6341-E308-4AC0-84BC-49E403769947}"/>
              </a:ext>
            </a:extLst>
          </p:cNvPr>
          <p:cNvSpPr txBox="1"/>
          <p:nvPr/>
        </p:nvSpPr>
        <p:spPr>
          <a:xfrm>
            <a:off x="6690542" y="7890057"/>
            <a:ext cx="5626861" cy="978729"/>
          </a:xfrm>
          <a:prstGeom prst="rect">
            <a:avLst/>
          </a:prstGeom>
          <a:noFill/>
        </p:spPr>
        <p:txBody>
          <a:bodyPr wrap="none" rtlCol="0">
            <a:spAutoFit/>
          </a:bodyPr>
          <a:lstStyle/>
          <a:p>
            <a:pPr algn="ctr" defTabSz="731520">
              <a:defRPr/>
            </a:pPr>
            <a:r>
              <a:rPr lang="en-US" sz="2880" b="1" dirty="0">
                <a:noFill/>
                <a:latin typeface="Amazon Ember"/>
              </a:rPr>
              <a:t>Diversity needs to be managed </a:t>
            </a:r>
            <a:br>
              <a:rPr lang="en-US" sz="2880" b="1" dirty="0">
                <a:noFill/>
                <a:latin typeface="Amazon Ember"/>
              </a:rPr>
            </a:br>
            <a:r>
              <a:rPr lang="en-US" sz="2880" b="1" dirty="0">
                <a:noFill/>
                <a:latin typeface="Amazon Ember"/>
              </a:rPr>
              <a:t>to contain an epidemic</a:t>
            </a:r>
          </a:p>
        </p:txBody>
      </p:sp>
    </p:spTree>
    <p:extLst>
      <p:ext uri="{BB962C8B-B14F-4D97-AF65-F5344CB8AC3E}">
        <p14:creationId xmlns:p14="http://schemas.microsoft.com/office/powerpoint/2010/main" val="7738968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0">
  <p:cSld>
    <p:bg>
      <p:bgPr>
        <a:gradFill>
          <a:gsLst>
            <a:gs pos="84513">
              <a:srgbClr val="C00000"/>
            </a:gs>
            <a:gs pos="0">
              <a:srgbClr val="760000"/>
            </a:gs>
          </a:gsLst>
          <a:lin ang="5400000" scaled="0"/>
        </a:gradFill>
        <a:effectLst/>
      </p:bgPr>
    </p:bg>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14FD8A4-86DD-4D34-95A5-975B1F11A112}"/>
              </a:ext>
            </a:extLst>
          </p:cNvPr>
          <p:cNvSpPr txBox="1"/>
          <p:nvPr/>
        </p:nvSpPr>
        <p:spPr>
          <a:xfrm>
            <a:off x="716610" y="4496242"/>
            <a:ext cx="3237344" cy="732508"/>
          </a:xfrm>
          <a:prstGeom prst="rect">
            <a:avLst/>
          </a:prstGeom>
          <a:noFill/>
        </p:spPr>
        <p:txBody>
          <a:bodyPr wrap="square" rtlCol="0">
            <a:spAutoFit/>
          </a:bodyPr>
          <a:lstStyle>
            <a:defPPr>
              <a:defRPr lang="en-US"/>
            </a:defPPr>
            <a:lvl1pPr algn="ctr" defTabSz="731520">
              <a:defRPr sz="4400">
                <a:latin typeface="+mj-lt"/>
              </a:defRPr>
            </a:lvl1pPr>
          </a:lstStyle>
          <a:p>
            <a:r>
              <a:rPr lang="en-US" dirty="0"/>
              <a:t>Epidemic</a:t>
            </a:r>
          </a:p>
        </p:txBody>
      </p:sp>
      <p:pic>
        <p:nvPicPr>
          <p:cNvPr id="31" name="Graphic 30">
            <a:extLst>
              <a:ext uri="{FF2B5EF4-FFF2-40B4-BE49-F238E27FC236}">
                <a16:creationId xmlns:a16="http://schemas.microsoft.com/office/drawing/2014/main" id="{CF269AC3-857D-4589-8AC7-E12E214A37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01882" y="2214026"/>
            <a:ext cx="1066800" cy="2057400"/>
          </a:xfrm>
          <a:prstGeom prst="rect">
            <a:avLst/>
          </a:prstGeom>
        </p:spPr>
      </p:pic>
      <p:cxnSp>
        <p:nvCxnSpPr>
          <p:cNvPr id="33" name="Straight Connector 32">
            <a:extLst>
              <a:ext uri="{FF2B5EF4-FFF2-40B4-BE49-F238E27FC236}">
                <a16:creationId xmlns:a16="http://schemas.microsoft.com/office/drawing/2014/main" id="{CDF71E5F-2C11-43EB-A7DE-EAD855C9AD47}"/>
              </a:ext>
            </a:extLst>
          </p:cNvPr>
          <p:cNvCxnSpPr>
            <a:cxnSpLocks/>
          </p:cNvCxnSpPr>
          <p:nvPr/>
        </p:nvCxnSpPr>
        <p:spPr>
          <a:xfrm>
            <a:off x="4731366" y="835119"/>
            <a:ext cx="0" cy="6559362"/>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4F91806D-C2EF-4F05-A6B8-D6BF518EA71B}"/>
              </a:ext>
            </a:extLst>
          </p:cNvPr>
          <p:cNvSpPr txBox="1"/>
          <p:nvPr/>
        </p:nvSpPr>
        <p:spPr>
          <a:xfrm>
            <a:off x="720568" y="5116106"/>
            <a:ext cx="3237344" cy="732508"/>
          </a:xfrm>
          <a:prstGeom prst="rect">
            <a:avLst/>
          </a:prstGeom>
          <a:noFill/>
        </p:spPr>
        <p:txBody>
          <a:bodyPr wrap="square" rtlCol="0">
            <a:spAutoFit/>
          </a:bodyPr>
          <a:lstStyle>
            <a:defPPr>
              <a:defRPr lang="en-US"/>
            </a:defPPr>
            <a:lvl1pPr algn="ctr" defTabSz="731520">
              <a:defRPr sz="4400">
                <a:latin typeface="+mj-lt"/>
              </a:defRPr>
            </a:lvl1pPr>
          </a:lstStyle>
          <a:p>
            <a:r>
              <a:rPr lang="en-US" dirty="0"/>
              <a:t>examples</a:t>
            </a:r>
          </a:p>
        </p:txBody>
      </p:sp>
      <p:sp>
        <p:nvSpPr>
          <p:cNvPr id="2" name="Rectangle 1">
            <a:extLst>
              <a:ext uri="{FF2B5EF4-FFF2-40B4-BE49-F238E27FC236}">
                <a16:creationId xmlns:a16="http://schemas.microsoft.com/office/drawing/2014/main" id="{60D59046-FCCF-4519-8958-5875CE198E23}"/>
              </a:ext>
            </a:extLst>
          </p:cNvPr>
          <p:cNvSpPr/>
          <p:nvPr/>
        </p:nvSpPr>
        <p:spPr>
          <a:xfrm>
            <a:off x="5970786" y="753689"/>
            <a:ext cx="7157032" cy="5148922"/>
          </a:xfrm>
          <a:prstGeom prst="rect">
            <a:avLst/>
          </a:prstGeom>
          <a:noFill/>
          <a:ln w="19050">
            <a:solidFill>
              <a:schemeClr val="tx1">
                <a:alpha val="6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prstClr val="white"/>
              </a:solidFill>
              <a:latin typeface="Amazon Ember"/>
            </a:endParaRPr>
          </a:p>
        </p:txBody>
      </p:sp>
      <p:sp>
        <p:nvSpPr>
          <p:cNvPr id="3" name="TextBox 2">
            <a:extLst>
              <a:ext uri="{FF2B5EF4-FFF2-40B4-BE49-F238E27FC236}">
                <a16:creationId xmlns:a16="http://schemas.microsoft.com/office/drawing/2014/main" id="{79504EFA-8B62-4553-AB75-D3D7F6942846}"/>
              </a:ext>
            </a:extLst>
          </p:cNvPr>
          <p:cNvSpPr txBox="1"/>
          <p:nvPr/>
        </p:nvSpPr>
        <p:spPr>
          <a:xfrm>
            <a:off x="8303511" y="5590026"/>
            <a:ext cx="2380780" cy="584775"/>
          </a:xfrm>
          <a:prstGeom prst="rect">
            <a:avLst/>
          </a:prstGeom>
          <a:gradFill>
            <a:gsLst>
              <a:gs pos="84513">
                <a:srgbClr val="B80000"/>
              </a:gs>
              <a:gs pos="0">
                <a:srgbClr val="B20000"/>
              </a:gs>
            </a:gsLst>
            <a:lin ang="5400000" scaled="0"/>
          </a:gradFill>
        </p:spPr>
        <p:txBody>
          <a:bodyPr wrap="none" rtlCol="0">
            <a:spAutoFit/>
          </a:bodyPr>
          <a:lstStyle>
            <a:defPPr>
              <a:defRPr lang="en-US"/>
            </a:defPPr>
            <a:lvl1pPr algn="ctr" defTabSz="731520">
              <a:defRPr sz="3200"/>
            </a:lvl1pPr>
          </a:lstStyle>
          <a:p>
            <a:r>
              <a:rPr lang="en-US" b="1" dirty="0">
                <a:solidFill>
                  <a:schemeClr val="tx1">
                    <a:alpha val="60000"/>
                  </a:schemeClr>
                </a:solidFill>
              </a:rPr>
              <a:t>Quarantine</a:t>
            </a:r>
          </a:p>
        </p:txBody>
      </p:sp>
      <p:sp>
        <p:nvSpPr>
          <p:cNvPr id="5" name="TextBox 4">
            <a:extLst>
              <a:ext uri="{FF2B5EF4-FFF2-40B4-BE49-F238E27FC236}">
                <a16:creationId xmlns:a16="http://schemas.microsoft.com/office/drawing/2014/main" id="{FDD5F654-D507-4257-9FCB-19681FCBEC7F}"/>
              </a:ext>
            </a:extLst>
          </p:cNvPr>
          <p:cNvSpPr txBox="1"/>
          <p:nvPr/>
        </p:nvSpPr>
        <p:spPr>
          <a:xfrm>
            <a:off x="6435309" y="6475251"/>
            <a:ext cx="6227987" cy="1077218"/>
          </a:xfrm>
          <a:prstGeom prst="rect">
            <a:avLst/>
          </a:prstGeom>
        </p:spPr>
        <p:txBody>
          <a:bodyPr wrap="none" rtlCol="0">
            <a:spAutoFit/>
          </a:bodyPr>
          <a:lstStyle>
            <a:defPPr>
              <a:defRPr lang="en-US"/>
            </a:defPPr>
            <a:lvl1pPr algn="ctr" defTabSz="731520">
              <a:defRPr sz="3200"/>
            </a:lvl1pPr>
          </a:lstStyle>
          <a:p>
            <a:r>
              <a:rPr lang="en-US" b="1" dirty="0"/>
              <a:t>Diversity needs to be managed </a:t>
            </a:r>
            <a:br>
              <a:rPr lang="en-US" b="1" dirty="0"/>
            </a:br>
            <a:r>
              <a:rPr lang="en-US" b="1" dirty="0"/>
              <a:t>to contain an epidemic</a:t>
            </a:r>
          </a:p>
        </p:txBody>
      </p:sp>
      <p:sp>
        <p:nvSpPr>
          <p:cNvPr id="10" name="TextBox 9">
            <a:extLst>
              <a:ext uri="{FF2B5EF4-FFF2-40B4-BE49-F238E27FC236}">
                <a16:creationId xmlns:a16="http://schemas.microsoft.com/office/drawing/2014/main" id="{4C652DB0-9FDF-4FEB-B0B7-8564393309CE}"/>
              </a:ext>
            </a:extLst>
          </p:cNvPr>
          <p:cNvSpPr txBox="1"/>
          <p:nvPr/>
        </p:nvSpPr>
        <p:spPr>
          <a:xfrm>
            <a:off x="5313698" y="1021528"/>
            <a:ext cx="8499826" cy="4478149"/>
          </a:xfrm>
          <a:prstGeom prst="rect">
            <a:avLst/>
          </a:prstGeom>
          <a:noFill/>
        </p:spPr>
        <p:txBody>
          <a:bodyPr wrap="square" rtlCol="0" anchor="ctr" anchorCtr="0">
            <a:spAutoFit/>
          </a:bodyPr>
          <a:lstStyle/>
          <a:p>
            <a:pPr algn="ctr" defTabSz="731520">
              <a:spcBef>
                <a:spcPct val="0"/>
              </a:spcBef>
              <a:spcAft>
                <a:spcPts val="1800"/>
              </a:spcAft>
              <a:defRPr/>
            </a:pPr>
            <a:r>
              <a:rPr lang="en-US" sz="2000" dirty="0">
                <a:solidFill>
                  <a:srgbClr val="E19999"/>
                </a:solidFill>
                <a:cs typeface="Arial"/>
              </a:rPr>
              <a:t>Linux leap – Second bug</a:t>
            </a:r>
            <a:br>
              <a:rPr lang="en-US" sz="2000" dirty="0">
                <a:solidFill>
                  <a:srgbClr val="E19999"/>
                </a:solidFill>
                <a:cs typeface="Arial"/>
              </a:rPr>
            </a:br>
            <a:r>
              <a:rPr lang="en-US" sz="2400" b="1" dirty="0">
                <a:solidFill>
                  <a:srgbClr val="E19999"/>
                </a:solidFill>
                <a:cs typeface="Arial"/>
              </a:rPr>
              <a:t>Maintain ability to deploy on Windows</a:t>
            </a:r>
          </a:p>
          <a:p>
            <a:pPr algn="ctr" defTabSz="731520">
              <a:spcBef>
                <a:spcPct val="0"/>
              </a:spcBef>
              <a:spcAft>
                <a:spcPts val="1800"/>
              </a:spcAft>
              <a:defRPr/>
            </a:pPr>
            <a:r>
              <a:rPr lang="en-US" sz="2000" dirty="0">
                <a:solidFill>
                  <a:srgbClr val="E19999"/>
                </a:solidFill>
                <a:cs typeface="Arial"/>
              </a:rPr>
              <a:t>Memory leak in agent</a:t>
            </a:r>
            <a:br>
              <a:rPr lang="en-US" sz="2000" dirty="0">
                <a:solidFill>
                  <a:srgbClr val="E19999"/>
                </a:solidFill>
                <a:cs typeface="Arial"/>
              </a:rPr>
            </a:br>
            <a:r>
              <a:rPr lang="en-US" sz="2400" b="1" dirty="0">
                <a:solidFill>
                  <a:srgbClr val="E19999"/>
                </a:solidFill>
                <a:cs typeface="Arial"/>
              </a:rPr>
              <a:t>Use multiple monitoring tools</a:t>
            </a:r>
          </a:p>
          <a:p>
            <a:pPr algn="ctr" defTabSz="731520">
              <a:spcBef>
                <a:spcPct val="0"/>
              </a:spcBef>
              <a:spcAft>
                <a:spcPts val="1800"/>
              </a:spcAft>
              <a:defRPr/>
            </a:pPr>
            <a:r>
              <a:rPr lang="en-US" sz="2000" dirty="0">
                <a:solidFill>
                  <a:srgbClr val="E19999"/>
                </a:solidFill>
                <a:cs typeface="Arial"/>
              </a:rPr>
              <a:t>Cloud Zone or Region failure</a:t>
            </a:r>
            <a:br>
              <a:rPr lang="en-US" sz="2000" dirty="0">
                <a:solidFill>
                  <a:srgbClr val="E19999"/>
                </a:solidFill>
                <a:cs typeface="Arial"/>
              </a:rPr>
            </a:br>
            <a:r>
              <a:rPr lang="en-US" sz="2400" b="1" dirty="0">
                <a:solidFill>
                  <a:srgbClr val="E19999"/>
                </a:solidFill>
                <a:cs typeface="Arial"/>
              </a:rPr>
              <a:t>Cross-Zone or -Region replication</a:t>
            </a:r>
          </a:p>
          <a:p>
            <a:pPr algn="ctr" defTabSz="731520">
              <a:spcBef>
                <a:spcPct val="0"/>
              </a:spcBef>
              <a:spcAft>
                <a:spcPts val="1800"/>
              </a:spcAft>
              <a:defRPr/>
            </a:pPr>
            <a:r>
              <a:rPr lang="en-US" sz="2000" dirty="0">
                <a:solidFill>
                  <a:srgbClr val="E19999"/>
                </a:solidFill>
                <a:cs typeface="Arial"/>
              </a:rPr>
              <a:t>DNS failure</a:t>
            </a:r>
            <a:br>
              <a:rPr lang="en-US" sz="2000" dirty="0">
                <a:solidFill>
                  <a:srgbClr val="E19999"/>
                </a:solidFill>
                <a:cs typeface="Arial"/>
              </a:rPr>
            </a:br>
            <a:r>
              <a:rPr lang="en-US" sz="2400" b="1" dirty="0">
                <a:solidFill>
                  <a:srgbClr val="E19999"/>
                </a:solidFill>
                <a:cs typeface="Arial"/>
              </a:rPr>
              <a:t>Multiple domains and providers</a:t>
            </a:r>
          </a:p>
          <a:p>
            <a:pPr algn="ctr" defTabSz="731520">
              <a:spcBef>
                <a:spcPct val="0"/>
              </a:spcBef>
              <a:spcAft>
                <a:spcPts val="1800"/>
              </a:spcAft>
              <a:defRPr/>
            </a:pPr>
            <a:r>
              <a:rPr lang="en-US" sz="2000" dirty="0">
                <a:solidFill>
                  <a:srgbClr val="E19999"/>
                </a:solidFill>
                <a:cs typeface="Arial"/>
              </a:rPr>
              <a:t>Security configuration syntax error</a:t>
            </a:r>
            <a:br>
              <a:rPr lang="en-US" sz="2000" dirty="0">
                <a:solidFill>
                  <a:srgbClr val="E19999"/>
                </a:solidFill>
                <a:cs typeface="Arial"/>
              </a:rPr>
            </a:br>
            <a:r>
              <a:rPr lang="en-US" sz="2400" b="1" dirty="0">
                <a:solidFill>
                  <a:srgbClr val="E19999"/>
                </a:solidFill>
                <a:cs typeface="Arial"/>
              </a:rPr>
              <a:t>Limit the scope of deployments</a:t>
            </a:r>
          </a:p>
        </p:txBody>
      </p:sp>
    </p:spTree>
    <p:extLst>
      <p:ext uri="{BB962C8B-B14F-4D97-AF65-F5344CB8AC3E}">
        <p14:creationId xmlns:p14="http://schemas.microsoft.com/office/powerpoint/2010/main" val="5142295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8">
            <a:extLst>
              <a:ext uri="{FF2B5EF4-FFF2-40B4-BE49-F238E27FC236}">
                <a16:creationId xmlns:a16="http://schemas.microsoft.com/office/drawing/2014/main" id="{C9549E02-DB4E-4D29-B6EB-D669A85EE16E}"/>
              </a:ext>
            </a:extLst>
          </p:cNvPr>
          <p:cNvSpPr txBox="1">
            <a:spLocks/>
          </p:cNvSpPr>
          <p:nvPr/>
        </p:nvSpPr>
        <p:spPr>
          <a:xfrm>
            <a:off x="60960" y="3063176"/>
            <a:ext cx="452323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Speed</a:t>
            </a:r>
          </a:p>
        </p:txBody>
      </p:sp>
      <p:sp>
        <p:nvSpPr>
          <p:cNvPr id="8" name="Title 8">
            <a:extLst>
              <a:ext uri="{FF2B5EF4-FFF2-40B4-BE49-F238E27FC236}">
                <a16:creationId xmlns:a16="http://schemas.microsoft.com/office/drawing/2014/main" id="{EB90601B-5838-4CF2-A198-6D8F635E1CE3}"/>
              </a:ext>
            </a:extLst>
          </p:cNvPr>
          <p:cNvSpPr txBox="1">
            <a:spLocks/>
          </p:cNvSpPr>
          <p:nvPr/>
        </p:nvSpPr>
        <p:spPr>
          <a:xfrm>
            <a:off x="4779263" y="3063176"/>
            <a:ext cx="481800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Scale</a:t>
            </a:r>
          </a:p>
        </p:txBody>
      </p:sp>
      <p:sp>
        <p:nvSpPr>
          <p:cNvPr id="9" name="Title 8">
            <a:extLst>
              <a:ext uri="{FF2B5EF4-FFF2-40B4-BE49-F238E27FC236}">
                <a16:creationId xmlns:a16="http://schemas.microsoft.com/office/drawing/2014/main" id="{B4C7E970-1504-44BA-95F3-CC6994CDB81D}"/>
              </a:ext>
            </a:extLst>
          </p:cNvPr>
          <p:cNvSpPr txBox="1">
            <a:spLocks/>
          </p:cNvSpPr>
          <p:nvPr/>
        </p:nvSpPr>
        <p:spPr>
          <a:xfrm>
            <a:off x="9619488" y="3063176"/>
            <a:ext cx="5010912" cy="743011"/>
          </a:xfrm>
          <a:prstGeom prst="rect">
            <a:avLst/>
          </a:prstGeom>
        </p:spPr>
        <p:txBody>
          <a:bodyPr/>
          <a:lstStyle>
            <a:defPPr>
              <a:defRPr lang="en-US"/>
            </a:defPPr>
            <a:lvl1pPr algn="ctr" defTabSz="731520">
              <a:lnSpc>
                <a:spcPct val="90000"/>
              </a:lnSpc>
              <a:spcBef>
                <a:spcPct val="0"/>
              </a:spcBef>
              <a:buNone/>
              <a:defRPr sz="3200" b="0" i="0">
                <a:ea typeface="Amazon Ember" panose="020B0603020204020204" pitchFamily="34" charset="0"/>
                <a:cs typeface="Amazon Ember" panose="020B0603020204020204" pitchFamily="34" charset="0"/>
              </a:defRPr>
            </a:lvl1pPr>
          </a:lstStyle>
          <a:p>
            <a:r>
              <a:rPr lang="en-US" dirty="0"/>
              <a:t>Strategic</a:t>
            </a:r>
          </a:p>
        </p:txBody>
      </p:sp>
      <p:cxnSp>
        <p:nvCxnSpPr>
          <p:cNvPr id="12" name="Straight Arrow Connector 11">
            <a:extLst>
              <a:ext uri="{FF2B5EF4-FFF2-40B4-BE49-F238E27FC236}">
                <a16:creationId xmlns:a16="http://schemas.microsoft.com/office/drawing/2014/main" id="{6D2EE7D3-69CB-4DC8-B94A-24298DFB8BAE}"/>
              </a:ext>
            </a:extLst>
          </p:cNvPr>
          <p:cNvCxnSpPr>
            <a:cxnSpLocks/>
          </p:cNvCxnSpPr>
          <p:nvPr/>
        </p:nvCxnSpPr>
        <p:spPr>
          <a:xfrm>
            <a:off x="3673856" y="3328295"/>
            <a:ext cx="2470912" cy="0"/>
          </a:xfrm>
          <a:prstGeom prst="straightConnector1">
            <a:avLst/>
          </a:prstGeom>
          <a:ln w="31750">
            <a:solidFill>
              <a:schemeClr val="accent4"/>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5" name="Mask_right">
            <a:extLst>
              <a:ext uri="{FF2B5EF4-FFF2-40B4-BE49-F238E27FC236}">
                <a16:creationId xmlns:a16="http://schemas.microsoft.com/office/drawing/2014/main" id="{CE8F6661-3012-4480-A582-2616C5B2130B}"/>
              </a:ext>
            </a:extLst>
          </p:cNvPr>
          <p:cNvSpPr/>
          <p:nvPr/>
        </p:nvSpPr>
        <p:spPr>
          <a:xfrm>
            <a:off x="9596392" y="3901438"/>
            <a:ext cx="5056227" cy="4328160"/>
          </a:xfrm>
          <a:prstGeom prst="rect">
            <a:avLst/>
          </a:prstGeom>
          <a:gradFill rotWithShape="1">
            <a:gsLst>
              <a:gs pos="0">
                <a:srgbClr val="7BC233"/>
              </a:gs>
              <a:gs pos="100000">
                <a:srgbClr val="7BC233">
                  <a:lumMod val="75000"/>
                </a:srgbClr>
              </a:gs>
            </a:gsLst>
            <a:lin ang="5400000" scaled="0"/>
          </a:gra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kern="0" dirty="0">
              <a:solidFill>
                <a:prstClr val="white"/>
              </a:solidFill>
              <a:latin typeface="Amazon Ember"/>
            </a:endParaRPr>
          </a:p>
        </p:txBody>
      </p:sp>
      <p:sp>
        <p:nvSpPr>
          <p:cNvPr id="16" name="Arrow: Pentagon 15">
            <a:extLst>
              <a:ext uri="{FF2B5EF4-FFF2-40B4-BE49-F238E27FC236}">
                <a16:creationId xmlns:a16="http://schemas.microsoft.com/office/drawing/2014/main" id="{BC4F52A8-5ADD-41BA-A1F2-E6EC1A83E652}"/>
              </a:ext>
            </a:extLst>
          </p:cNvPr>
          <p:cNvSpPr/>
          <p:nvPr/>
        </p:nvSpPr>
        <p:spPr>
          <a:xfrm>
            <a:off x="4365914" y="3901440"/>
            <a:ext cx="5834883" cy="4328160"/>
          </a:xfrm>
          <a:prstGeom prst="homePlate">
            <a:avLst>
              <a:gd name="adj" fmla="val 11560"/>
            </a:avLst>
          </a:prstGeom>
          <a:gradFill>
            <a:gsLst>
              <a:gs pos="51000">
                <a:schemeClr val="accent2"/>
              </a:gs>
              <a:gs pos="100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rial"/>
            </a:endParaRPr>
          </a:p>
        </p:txBody>
      </p:sp>
      <p:sp>
        <p:nvSpPr>
          <p:cNvPr id="17" name="Arrow: Pentagon 16">
            <a:extLst>
              <a:ext uri="{FF2B5EF4-FFF2-40B4-BE49-F238E27FC236}">
                <a16:creationId xmlns:a16="http://schemas.microsoft.com/office/drawing/2014/main" id="{66F22987-34C5-46D8-9012-1171D51A66F4}"/>
              </a:ext>
            </a:extLst>
          </p:cNvPr>
          <p:cNvSpPr/>
          <p:nvPr/>
        </p:nvSpPr>
        <p:spPr>
          <a:xfrm>
            <a:off x="0" y="3901440"/>
            <a:ext cx="5208259" cy="4328160"/>
          </a:xfrm>
          <a:prstGeom prst="homePlate">
            <a:avLst>
              <a:gd name="adj" fmla="val 11560"/>
            </a:avLst>
          </a:prstGeom>
          <a:gradFill>
            <a:gsLst>
              <a:gs pos="1961">
                <a:schemeClr val="accent1"/>
              </a:gs>
              <a:gs pos="10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endParaRPr lang="en-US" sz="288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50" name="Straight Arrow Connector 149">
            <a:extLst>
              <a:ext uri="{FF2B5EF4-FFF2-40B4-BE49-F238E27FC236}">
                <a16:creationId xmlns:a16="http://schemas.microsoft.com/office/drawing/2014/main" id="{A0A899F2-BDE4-42A4-9A6E-64F76AC370F6}"/>
              </a:ext>
            </a:extLst>
          </p:cNvPr>
          <p:cNvCxnSpPr>
            <a:cxnSpLocks/>
          </p:cNvCxnSpPr>
          <p:nvPr/>
        </p:nvCxnSpPr>
        <p:spPr>
          <a:xfrm>
            <a:off x="8361808" y="3328295"/>
            <a:ext cx="2470912" cy="0"/>
          </a:xfrm>
          <a:prstGeom prst="straightConnector1">
            <a:avLst/>
          </a:prstGeom>
          <a:ln w="31750">
            <a:solidFill>
              <a:schemeClr val="accent4"/>
            </a:solidFill>
            <a:tailEnd type="arrow" w="med" len="sm"/>
          </a:ln>
          <a:effectLst/>
        </p:spPr>
        <p:style>
          <a:lnRef idx="2">
            <a:schemeClr val="accent1"/>
          </a:lnRef>
          <a:fillRef idx="0">
            <a:schemeClr val="accent1"/>
          </a:fillRef>
          <a:effectRef idx="1">
            <a:schemeClr val="accent1"/>
          </a:effectRef>
          <a:fontRef idx="minor">
            <a:schemeClr val="tx1"/>
          </a:fontRef>
        </p:style>
      </p:cxnSp>
      <p:grpSp>
        <p:nvGrpSpPr>
          <p:cNvPr id="151" name="Group 22">
            <a:extLst>
              <a:ext uri="{FF2B5EF4-FFF2-40B4-BE49-F238E27FC236}">
                <a16:creationId xmlns:a16="http://schemas.microsoft.com/office/drawing/2014/main" id="{4BA58F40-52A3-42D4-9DD2-8DDB3CFD14DF}"/>
              </a:ext>
            </a:extLst>
          </p:cNvPr>
          <p:cNvGrpSpPr>
            <a:grpSpLocks noChangeAspect="1"/>
          </p:cNvGrpSpPr>
          <p:nvPr/>
        </p:nvGrpSpPr>
        <p:grpSpPr bwMode="auto">
          <a:xfrm>
            <a:off x="2022520" y="4787250"/>
            <a:ext cx="1163219" cy="1092717"/>
            <a:chOff x="2715" y="1465"/>
            <a:chExt cx="330" cy="310"/>
          </a:xfrm>
        </p:grpSpPr>
        <p:sp>
          <p:nvSpPr>
            <p:cNvPr id="152" name="Freeform 23">
              <a:extLst>
                <a:ext uri="{FF2B5EF4-FFF2-40B4-BE49-F238E27FC236}">
                  <a16:creationId xmlns:a16="http://schemas.microsoft.com/office/drawing/2014/main" id="{1CFEB73B-B0A4-42FF-987E-66061683A2FD}"/>
                </a:ext>
              </a:extLst>
            </p:cNvPr>
            <p:cNvSpPr>
              <a:spLocks/>
            </p:cNvSpPr>
            <p:nvPr/>
          </p:nvSpPr>
          <p:spPr bwMode="auto">
            <a:xfrm>
              <a:off x="2735" y="1465"/>
              <a:ext cx="310" cy="310"/>
            </a:xfrm>
            <a:custGeom>
              <a:avLst/>
              <a:gdLst>
                <a:gd name="T0" fmla="*/ 30 w 152"/>
                <a:gd name="T1" fmla="*/ 136 h 152"/>
                <a:gd name="T2" fmla="*/ 76 w 152"/>
                <a:gd name="T3" fmla="*/ 152 h 152"/>
                <a:gd name="T4" fmla="*/ 152 w 152"/>
                <a:gd name="T5" fmla="*/ 76 h 152"/>
                <a:gd name="T6" fmla="*/ 76 w 152"/>
                <a:gd name="T7" fmla="*/ 0 h 152"/>
                <a:gd name="T8" fmla="*/ 0 w 152"/>
                <a:gd name="T9" fmla="*/ 76 h 152"/>
                <a:gd name="T10" fmla="*/ 7 w 152"/>
                <a:gd name="T11" fmla="*/ 107 h 152"/>
              </a:gdLst>
              <a:ahLst/>
              <a:cxnLst>
                <a:cxn ang="0">
                  <a:pos x="T0" y="T1"/>
                </a:cxn>
                <a:cxn ang="0">
                  <a:pos x="T2" y="T3"/>
                </a:cxn>
                <a:cxn ang="0">
                  <a:pos x="T4" y="T5"/>
                </a:cxn>
                <a:cxn ang="0">
                  <a:pos x="T6" y="T7"/>
                </a:cxn>
                <a:cxn ang="0">
                  <a:pos x="T8" y="T9"/>
                </a:cxn>
                <a:cxn ang="0">
                  <a:pos x="T10" y="T11"/>
                </a:cxn>
              </a:cxnLst>
              <a:rect l="0" t="0" r="r" b="b"/>
              <a:pathLst>
                <a:path w="152" h="152">
                  <a:moveTo>
                    <a:pt x="30" y="136"/>
                  </a:moveTo>
                  <a:cubicBezTo>
                    <a:pt x="43" y="146"/>
                    <a:pt x="59" y="152"/>
                    <a:pt x="76" y="152"/>
                  </a:cubicBezTo>
                  <a:cubicBezTo>
                    <a:pt x="118" y="152"/>
                    <a:pt x="152" y="118"/>
                    <a:pt x="152" y="76"/>
                  </a:cubicBezTo>
                  <a:cubicBezTo>
                    <a:pt x="152" y="34"/>
                    <a:pt x="118" y="0"/>
                    <a:pt x="76" y="0"/>
                  </a:cubicBezTo>
                  <a:cubicBezTo>
                    <a:pt x="34" y="0"/>
                    <a:pt x="0" y="34"/>
                    <a:pt x="0" y="76"/>
                  </a:cubicBezTo>
                  <a:cubicBezTo>
                    <a:pt x="0" y="87"/>
                    <a:pt x="3" y="98"/>
                    <a:pt x="7" y="107"/>
                  </a:cubicBez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153" name="Freeform 24">
              <a:extLst>
                <a:ext uri="{FF2B5EF4-FFF2-40B4-BE49-F238E27FC236}">
                  <a16:creationId xmlns:a16="http://schemas.microsoft.com/office/drawing/2014/main" id="{3026B475-3A59-4BCF-AAAC-70A793FF729B}"/>
                </a:ext>
              </a:extLst>
            </p:cNvPr>
            <p:cNvSpPr>
              <a:spLocks/>
            </p:cNvSpPr>
            <p:nvPr/>
          </p:nvSpPr>
          <p:spPr bwMode="auto">
            <a:xfrm>
              <a:off x="2890" y="1500"/>
              <a:ext cx="73" cy="191"/>
            </a:xfrm>
            <a:custGeom>
              <a:avLst/>
              <a:gdLst>
                <a:gd name="T0" fmla="*/ 0 w 73"/>
                <a:gd name="T1" fmla="*/ 0 h 191"/>
                <a:gd name="T2" fmla="*/ 0 w 73"/>
                <a:gd name="T3" fmla="*/ 120 h 191"/>
                <a:gd name="T4" fmla="*/ 73 w 73"/>
                <a:gd name="T5" fmla="*/ 191 h 191"/>
              </a:gdLst>
              <a:ahLst/>
              <a:cxnLst>
                <a:cxn ang="0">
                  <a:pos x="T0" y="T1"/>
                </a:cxn>
                <a:cxn ang="0">
                  <a:pos x="T2" y="T3"/>
                </a:cxn>
                <a:cxn ang="0">
                  <a:pos x="T4" y="T5"/>
                </a:cxn>
              </a:cxnLst>
              <a:rect l="0" t="0" r="r" b="b"/>
              <a:pathLst>
                <a:path w="73" h="191">
                  <a:moveTo>
                    <a:pt x="0" y="0"/>
                  </a:moveTo>
                  <a:lnTo>
                    <a:pt x="0" y="120"/>
                  </a:lnTo>
                  <a:lnTo>
                    <a:pt x="73" y="191"/>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154" name="Freeform 25">
              <a:extLst>
                <a:ext uri="{FF2B5EF4-FFF2-40B4-BE49-F238E27FC236}">
                  <a16:creationId xmlns:a16="http://schemas.microsoft.com/office/drawing/2014/main" id="{6EBB8363-BAF1-4A6F-AF51-F873BE17AC0D}"/>
                </a:ext>
              </a:extLst>
            </p:cNvPr>
            <p:cNvSpPr>
              <a:spLocks/>
            </p:cNvSpPr>
            <p:nvPr/>
          </p:nvSpPr>
          <p:spPr bwMode="auto">
            <a:xfrm>
              <a:off x="2715" y="1651"/>
              <a:ext cx="53" cy="34"/>
            </a:xfrm>
            <a:custGeom>
              <a:avLst/>
              <a:gdLst>
                <a:gd name="T0" fmla="*/ 53 w 53"/>
                <a:gd name="T1" fmla="*/ 0 h 34"/>
                <a:gd name="T2" fmla="*/ 35 w 53"/>
                <a:gd name="T3" fmla="*/ 34 h 34"/>
                <a:gd name="T4" fmla="*/ 0 w 53"/>
                <a:gd name="T5" fmla="*/ 16 h 34"/>
              </a:gdLst>
              <a:ahLst/>
              <a:cxnLst>
                <a:cxn ang="0">
                  <a:pos x="T0" y="T1"/>
                </a:cxn>
                <a:cxn ang="0">
                  <a:pos x="T2" y="T3"/>
                </a:cxn>
                <a:cxn ang="0">
                  <a:pos x="T4" y="T5"/>
                </a:cxn>
              </a:cxnLst>
              <a:rect l="0" t="0" r="r" b="b"/>
              <a:pathLst>
                <a:path w="53" h="34">
                  <a:moveTo>
                    <a:pt x="53" y="0"/>
                  </a:moveTo>
                  <a:lnTo>
                    <a:pt x="35" y="34"/>
                  </a:lnTo>
                  <a:lnTo>
                    <a:pt x="0" y="16"/>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grpSp>
        <p:nvGrpSpPr>
          <p:cNvPr id="184" name="Group 30">
            <a:extLst>
              <a:ext uri="{FF2B5EF4-FFF2-40B4-BE49-F238E27FC236}">
                <a16:creationId xmlns:a16="http://schemas.microsoft.com/office/drawing/2014/main" id="{54A0ACD0-8C80-4988-8527-B7074BE4C0A6}"/>
              </a:ext>
            </a:extLst>
          </p:cNvPr>
          <p:cNvGrpSpPr>
            <a:grpSpLocks noChangeAspect="1"/>
          </p:cNvGrpSpPr>
          <p:nvPr/>
        </p:nvGrpSpPr>
        <p:grpSpPr bwMode="auto">
          <a:xfrm>
            <a:off x="6724648" y="4620266"/>
            <a:ext cx="1322429" cy="1299128"/>
            <a:chOff x="5449" y="2282"/>
            <a:chExt cx="454" cy="446"/>
          </a:xfrm>
        </p:grpSpPr>
        <p:sp>
          <p:nvSpPr>
            <p:cNvPr id="187" name="Freeform 33">
              <a:extLst>
                <a:ext uri="{FF2B5EF4-FFF2-40B4-BE49-F238E27FC236}">
                  <a16:creationId xmlns:a16="http://schemas.microsoft.com/office/drawing/2014/main" id="{0D9226E0-DFC0-4207-9092-70A5A750F1E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bg2"/>
            </a:solidFill>
            <a:ln w="19050">
              <a:noFill/>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190" name="Freeform 36">
              <a:extLst>
                <a:ext uri="{FF2B5EF4-FFF2-40B4-BE49-F238E27FC236}">
                  <a16:creationId xmlns:a16="http://schemas.microsoft.com/office/drawing/2014/main" id="{58FD88D1-4AA8-40F4-9EB9-8216E0D181AC}"/>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bg2"/>
            </a:solidFill>
            <a:ln w="19050">
              <a:noFill/>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193" name="Freeform 39">
              <a:extLst>
                <a:ext uri="{FF2B5EF4-FFF2-40B4-BE49-F238E27FC236}">
                  <a16:creationId xmlns:a16="http://schemas.microsoft.com/office/drawing/2014/main" id="{D6E66156-1C86-4976-A6B2-002BCC965B1A}"/>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bg2"/>
            </a:solidFill>
            <a:ln w="19050">
              <a:noFill/>
              <a:round/>
              <a:headEnd/>
              <a:tailEnd/>
            </a:ln>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194" name="Freeform 40">
              <a:extLst>
                <a:ext uri="{FF2B5EF4-FFF2-40B4-BE49-F238E27FC236}">
                  <a16:creationId xmlns:a16="http://schemas.microsoft.com/office/drawing/2014/main" id="{63B92EBF-1BEE-44DF-B392-B8982BFF75A3}"/>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195" name="Freeform 41">
              <a:extLst>
                <a:ext uri="{FF2B5EF4-FFF2-40B4-BE49-F238E27FC236}">
                  <a16:creationId xmlns:a16="http://schemas.microsoft.com/office/drawing/2014/main" id="{54D1F732-1E6B-4F1E-888C-C3CB2434A2F8}"/>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sp>
          <p:nvSpPr>
            <p:cNvPr id="196" name="Freeform 42">
              <a:extLst>
                <a:ext uri="{FF2B5EF4-FFF2-40B4-BE49-F238E27FC236}">
                  <a16:creationId xmlns:a16="http://schemas.microsoft.com/office/drawing/2014/main" id="{7CF44FB4-E5E6-402B-A415-8F64DF4C4819}"/>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20"/>
              <a:endParaRPr lang="en-US" sz="2880" kern="0" dirty="0">
                <a:solidFill>
                  <a:srgbClr val="474746"/>
                </a:solidFill>
                <a:latin typeface="Arial"/>
              </a:endParaRPr>
            </a:p>
          </p:txBody>
        </p:sp>
      </p:grpSp>
      <p:grpSp>
        <p:nvGrpSpPr>
          <p:cNvPr id="206" name="Group 205">
            <a:extLst>
              <a:ext uri="{FF2B5EF4-FFF2-40B4-BE49-F238E27FC236}">
                <a16:creationId xmlns:a16="http://schemas.microsoft.com/office/drawing/2014/main" id="{6FE70705-A7B0-4975-8DC1-D1B8DFB4FD7D}"/>
              </a:ext>
            </a:extLst>
          </p:cNvPr>
          <p:cNvGrpSpPr/>
          <p:nvPr/>
        </p:nvGrpSpPr>
        <p:grpSpPr>
          <a:xfrm>
            <a:off x="11600211" y="4664486"/>
            <a:ext cx="1547526" cy="1443354"/>
            <a:chOff x="7323589" y="2780685"/>
            <a:chExt cx="967204" cy="902096"/>
          </a:xfrm>
        </p:grpSpPr>
        <p:grpSp>
          <p:nvGrpSpPr>
            <p:cNvPr id="157" name="Group 156">
              <a:extLst>
                <a:ext uri="{FF2B5EF4-FFF2-40B4-BE49-F238E27FC236}">
                  <a16:creationId xmlns:a16="http://schemas.microsoft.com/office/drawing/2014/main" id="{B430973B-187F-4DE2-8E0E-9CB10E6AB545}"/>
                </a:ext>
              </a:extLst>
            </p:cNvPr>
            <p:cNvGrpSpPr/>
            <p:nvPr/>
          </p:nvGrpSpPr>
          <p:grpSpPr>
            <a:xfrm>
              <a:off x="7568605" y="3047862"/>
              <a:ext cx="368489" cy="324166"/>
              <a:chOff x="1095229" y="2870614"/>
              <a:chExt cx="860074" cy="902907"/>
            </a:xfrm>
            <a:noFill/>
          </p:grpSpPr>
          <p:grpSp>
            <p:nvGrpSpPr>
              <p:cNvPr id="164" name="Group 163">
                <a:extLst>
                  <a:ext uri="{FF2B5EF4-FFF2-40B4-BE49-F238E27FC236}">
                    <a16:creationId xmlns:a16="http://schemas.microsoft.com/office/drawing/2014/main" id="{A6B2FC75-3929-472F-87D1-CC9D7C619D81}"/>
                  </a:ext>
                </a:extLst>
              </p:cNvPr>
              <p:cNvGrpSpPr/>
              <p:nvPr/>
            </p:nvGrpSpPr>
            <p:grpSpPr>
              <a:xfrm>
                <a:off x="1095229" y="2870614"/>
                <a:ext cx="860074" cy="902907"/>
                <a:chOff x="6805913" y="2469309"/>
                <a:chExt cx="764549" cy="725440"/>
              </a:xfrm>
              <a:grpFill/>
            </p:grpSpPr>
            <p:sp>
              <p:nvSpPr>
                <p:cNvPr id="167" name="Oval 166">
                  <a:extLst>
                    <a:ext uri="{FF2B5EF4-FFF2-40B4-BE49-F238E27FC236}">
                      <a16:creationId xmlns:a16="http://schemas.microsoft.com/office/drawing/2014/main" id="{A31D984D-BD2B-4E2C-8E43-3304C1F947D9}"/>
                    </a:ext>
                  </a:extLst>
                </p:cNvPr>
                <p:cNvSpPr/>
                <p:nvPr/>
              </p:nvSpPr>
              <p:spPr>
                <a:xfrm>
                  <a:off x="6810220" y="2469309"/>
                  <a:ext cx="760242" cy="99502"/>
                </a:xfrm>
                <a:prstGeom prst="ellips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168" name="Freeform: Shape 167">
                  <a:extLst>
                    <a:ext uri="{FF2B5EF4-FFF2-40B4-BE49-F238E27FC236}">
                      <a16:creationId xmlns:a16="http://schemas.microsoft.com/office/drawing/2014/main" id="{60500B23-C955-4DB8-808A-B258C30EB213}"/>
                    </a:ext>
                  </a:extLst>
                </p:cNvPr>
                <p:cNvSpPr/>
                <p:nvPr/>
              </p:nvSpPr>
              <p:spPr>
                <a:xfrm>
                  <a:off x="6805913" y="2516087"/>
                  <a:ext cx="764544" cy="678662"/>
                </a:xfrm>
                <a:custGeom>
                  <a:avLst/>
                  <a:gdLst>
                    <a:gd name="connsiteX0" fmla="*/ 0 w 402994"/>
                    <a:gd name="connsiteY0" fmla="*/ 0 h 529426"/>
                    <a:gd name="connsiteX1" fmla="*/ 9644 w 402994"/>
                    <a:gd name="connsiteY1" fmla="*/ 8062 h 529426"/>
                    <a:gd name="connsiteX2" fmla="*/ 208344 w 402994"/>
                    <a:gd name="connsiteY2" fmla="*/ 42239 h 529426"/>
                    <a:gd name="connsiteX3" fmla="*/ 360829 w 402994"/>
                    <a:gd name="connsiteY3" fmla="*/ 25849 h 529426"/>
                    <a:gd name="connsiteX4" fmla="*/ 402431 w 402994"/>
                    <a:gd name="connsiteY4" fmla="*/ 9838 h 529426"/>
                    <a:gd name="connsiteX5" fmla="*/ 402431 w 402994"/>
                    <a:gd name="connsiteY5" fmla="*/ 482206 h 529426"/>
                    <a:gd name="connsiteX6" fmla="*/ 402994 w 402994"/>
                    <a:gd name="connsiteY6" fmla="*/ 483486 h 529426"/>
                    <a:gd name="connsiteX7" fmla="*/ 202631 w 402994"/>
                    <a:gd name="connsiteY7" fmla="*/ 529426 h 529426"/>
                    <a:gd name="connsiteX8" fmla="*/ 2268 w 402994"/>
                    <a:gd name="connsiteY8" fmla="*/ 483486 h 529426"/>
                    <a:gd name="connsiteX9" fmla="*/ 2506 w 402994"/>
                    <a:gd name="connsiteY9" fmla="*/ 482946 h 529426"/>
                    <a:gd name="connsiteX10" fmla="*/ 0 w 402994"/>
                    <a:gd name="connsiteY10" fmla="*/ 482946 h 52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94" h="529426">
                      <a:moveTo>
                        <a:pt x="0" y="0"/>
                      </a:moveTo>
                      <a:lnTo>
                        <a:pt x="9644" y="8062"/>
                      </a:lnTo>
                      <a:cubicBezTo>
                        <a:pt x="42382" y="28146"/>
                        <a:pt x="119021" y="42239"/>
                        <a:pt x="208344" y="42239"/>
                      </a:cubicBezTo>
                      <a:cubicBezTo>
                        <a:pt x="267894" y="42239"/>
                        <a:pt x="321805" y="35976"/>
                        <a:pt x="360829" y="25849"/>
                      </a:cubicBezTo>
                      <a:lnTo>
                        <a:pt x="402431" y="9838"/>
                      </a:lnTo>
                      <a:lnTo>
                        <a:pt x="402431" y="482206"/>
                      </a:lnTo>
                      <a:lnTo>
                        <a:pt x="402994" y="483486"/>
                      </a:lnTo>
                      <a:cubicBezTo>
                        <a:pt x="402994" y="508858"/>
                        <a:pt x="313288" y="529426"/>
                        <a:pt x="202631" y="529426"/>
                      </a:cubicBezTo>
                      <a:cubicBezTo>
                        <a:pt x="91974" y="529426"/>
                        <a:pt x="2268" y="508858"/>
                        <a:pt x="2268" y="483486"/>
                      </a:cubicBezTo>
                      <a:lnTo>
                        <a:pt x="2506" y="482946"/>
                      </a:lnTo>
                      <a:lnTo>
                        <a:pt x="0" y="482946"/>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165" name="Oval 183">
                <a:extLst>
                  <a:ext uri="{FF2B5EF4-FFF2-40B4-BE49-F238E27FC236}">
                    <a16:creationId xmlns:a16="http://schemas.microsoft.com/office/drawing/2014/main" id="{70935363-5296-4FAF-8D34-C2CA26F7FDD6}"/>
                  </a:ext>
                </a:extLst>
              </p:cNvPr>
              <p:cNvSpPr/>
              <p:nvPr/>
            </p:nvSpPr>
            <p:spPr>
              <a:xfrm>
                <a:off x="1097653" y="3194942"/>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166" name="Oval 183">
                <a:extLst>
                  <a:ext uri="{FF2B5EF4-FFF2-40B4-BE49-F238E27FC236}">
                    <a16:creationId xmlns:a16="http://schemas.microsoft.com/office/drawing/2014/main" id="{BE9603DE-E234-47EC-8F92-86EE47268514}"/>
                  </a:ext>
                </a:extLst>
              </p:cNvPr>
              <p:cNvSpPr/>
              <p:nvPr/>
            </p:nvSpPr>
            <p:spPr>
              <a:xfrm>
                <a:off x="1097653" y="3449929"/>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grpSp>
        <p:sp>
          <p:nvSpPr>
            <p:cNvPr id="204" name="Oval 203">
              <a:extLst>
                <a:ext uri="{FF2B5EF4-FFF2-40B4-BE49-F238E27FC236}">
                  <a16:creationId xmlns:a16="http://schemas.microsoft.com/office/drawing/2014/main" id="{9DDEE71C-77A2-47F4-AA75-EFAC312C2B9E}"/>
                </a:ext>
              </a:extLst>
            </p:cNvPr>
            <p:cNvSpPr/>
            <p:nvPr/>
          </p:nvSpPr>
          <p:spPr>
            <a:xfrm>
              <a:off x="7323589" y="2780685"/>
              <a:ext cx="858520" cy="858520"/>
            </a:xfrm>
            <a:prstGeom prst="ellips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20"/>
              <a:endParaRPr lang="en-US" sz="2880" dirty="0">
                <a:solidFill>
                  <a:srgbClr val="474746"/>
                </a:solidFill>
                <a:latin typeface="Arial"/>
              </a:endParaRPr>
            </a:p>
          </p:txBody>
        </p:sp>
        <p:sp>
          <p:nvSpPr>
            <p:cNvPr id="205" name="Oval 204">
              <a:extLst>
                <a:ext uri="{FF2B5EF4-FFF2-40B4-BE49-F238E27FC236}">
                  <a16:creationId xmlns:a16="http://schemas.microsoft.com/office/drawing/2014/main" id="{C547B5CA-8449-4BAD-A9F1-6C3832A34D9D}"/>
                </a:ext>
              </a:extLst>
            </p:cNvPr>
            <p:cNvSpPr/>
            <p:nvPr/>
          </p:nvSpPr>
          <p:spPr>
            <a:xfrm>
              <a:off x="7828408" y="3220396"/>
              <a:ext cx="462385" cy="462385"/>
            </a:xfrm>
            <a:prstGeom prst="ellipse">
              <a:avLst/>
            </a:prstGeom>
            <a:solidFill>
              <a:srgbClr val="74B730"/>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algn="ctr" defTabSz="731520"/>
              <a:r>
                <a:rPr lang="en-US" sz="2880" dirty="0">
                  <a:latin typeface="Arial"/>
                </a:rPr>
                <a:t>!</a:t>
              </a:r>
            </a:p>
          </p:txBody>
        </p:sp>
      </p:grpSp>
      <p:sp>
        <p:nvSpPr>
          <p:cNvPr id="37" name="Title 8">
            <a:extLst>
              <a:ext uri="{FF2B5EF4-FFF2-40B4-BE49-F238E27FC236}">
                <a16:creationId xmlns:a16="http://schemas.microsoft.com/office/drawing/2014/main" id="{3AE9668B-02DA-499A-83FF-98545E687DA3}"/>
              </a:ext>
            </a:extLst>
          </p:cNvPr>
          <p:cNvSpPr txBox="1">
            <a:spLocks/>
          </p:cNvSpPr>
          <p:nvPr/>
        </p:nvSpPr>
        <p:spPr>
          <a:xfrm>
            <a:off x="1355303" y="6343409"/>
            <a:ext cx="2470821" cy="1349742"/>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defRPr sz="2800">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Time to value</a:t>
            </a:r>
          </a:p>
        </p:txBody>
      </p:sp>
      <p:sp>
        <p:nvSpPr>
          <p:cNvPr id="38" name="Title 8">
            <a:extLst>
              <a:ext uri="{FF2B5EF4-FFF2-40B4-BE49-F238E27FC236}">
                <a16:creationId xmlns:a16="http://schemas.microsoft.com/office/drawing/2014/main" id="{09DE2916-8979-4B65-9CA8-5BC9493D491F}"/>
              </a:ext>
            </a:extLst>
          </p:cNvPr>
          <p:cNvSpPr txBox="1">
            <a:spLocks/>
          </p:cNvSpPr>
          <p:nvPr/>
        </p:nvSpPr>
        <p:spPr>
          <a:xfrm>
            <a:off x="5589001" y="6343407"/>
            <a:ext cx="3593592" cy="1638291"/>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defRPr sz="2800">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bg2"/>
                </a:solidFill>
              </a:rPr>
              <a:t>Distributed optimized </a:t>
            </a:r>
            <a:br>
              <a:rPr lang="en-US" dirty="0">
                <a:solidFill>
                  <a:schemeClr val="bg2"/>
                </a:solidFill>
              </a:rPr>
            </a:br>
            <a:r>
              <a:rPr lang="en-US" dirty="0">
                <a:solidFill>
                  <a:schemeClr val="bg2"/>
                </a:solidFill>
              </a:rPr>
              <a:t>capacity</a:t>
            </a:r>
          </a:p>
        </p:txBody>
      </p:sp>
      <p:sp>
        <p:nvSpPr>
          <p:cNvPr id="39" name="Title 8">
            <a:extLst>
              <a:ext uri="{FF2B5EF4-FFF2-40B4-BE49-F238E27FC236}">
                <a16:creationId xmlns:a16="http://schemas.microsoft.com/office/drawing/2014/main" id="{F847953E-96F3-4DD4-BEFC-1B7D118A00DB}"/>
              </a:ext>
            </a:extLst>
          </p:cNvPr>
          <p:cNvSpPr txBox="1">
            <a:spLocks/>
          </p:cNvSpPr>
          <p:nvPr/>
        </p:nvSpPr>
        <p:spPr>
          <a:xfrm>
            <a:off x="10223019" y="6343407"/>
            <a:ext cx="4287664" cy="1638291"/>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algn="ctr" defTabSz="731520">
              <a:defRPr sz="2800">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Critical workloads </a:t>
            </a:r>
            <a:br>
              <a:rPr lang="en-US" dirty="0"/>
            </a:br>
            <a:r>
              <a:rPr lang="en-US" dirty="0"/>
              <a:t>data center </a:t>
            </a:r>
            <a:br>
              <a:rPr lang="en-US" dirty="0"/>
            </a:br>
            <a:r>
              <a:rPr lang="en-US" dirty="0"/>
              <a:t>replacement</a:t>
            </a:r>
          </a:p>
        </p:txBody>
      </p:sp>
      <p:sp>
        <p:nvSpPr>
          <p:cNvPr id="35" name="Title 1">
            <a:extLst>
              <a:ext uri="{FF2B5EF4-FFF2-40B4-BE49-F238E27FC236}">
                <a16:creationId xmlns:a16="http://schemas.microsoft.com/office/drawing/2014/main" id="{DC2F72B1-3B72-44F7-A85A-20FEB1C80FBA}"/>
              </a:ext>
            </a:extLst>
          </p:cNvPr>
          <p:cNvSpPr>
            <a:spLocks noGrp="1"/>
          </p:cNvSpPr>
          <p:nvPr>
            <p:ph type="title"/>
          </p:nvPr>
        </p:nvSpPr>
        <p:spPr>
          <a:xfrm>
            <a:off x="323852" y="347414"/>
            <a:ext cx="13982827" cy="1079598"/>
          </a:xfrm>
        </p:spPr>
        <p:txBody>
          <a:bodyPr/>
          <a:lstStyle/>
          <a:p>
            <a:r>
              <a:rPr lang="en-US" dirty="0"/>
              <a:t>Pathway for innovation</a:t>
            </a:r>
          </a:p>
        </p:txBody>
      </p:sp>
    </p:spTree>
    <p:extLst>
      <p:ext uri="{BB962C8B-B14F-4D97-AF65-F5344CB8AC3E}">
        <p14:creationId xmlns:p14="http://schemas.microsoft.com/office/powerpoint/2010/main" val="3787543459"/>
      </p:ext>
    </p:extLst>
  </p:cSld>
  <p:clrMapOvr>
    <a:masterClrMapping/>
  </p:clrMapOvr>
  <mc:AlternateContent xmlns:mc="http://schemas.openxmlformats.org/markup-compatibility/2006" xmlns:p14="http://schemas.microsoft.com/office/powerpoint/2010/main">
    <mc:Choice Requires="p14">
      <p:transition spd="med" p14:dur="700">
        <p:cover dir="u"/>
      </p:transition>
    </mc:Choice>
    <mc:Fallback xmlns="">
      <p:transition spd="med">
        <p:cover dir="u"/>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gradFill>
          <a:gsLst>
            <a:gs pos="0">
              <a:srgbClr val="7BC233"/>
            </a:gs>
            <a:gs pos="100000">
              <a:srgbClr val="5C9126"/>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5F648B-BF5D-624E-9C70-452A00DF9F49}"/>
              </a:ext>
            </a:extLst>
          </p:cNvPr>
          <p:cNvSpPr txBox="1"/>
          <p:nvPr/>
        </p:nvSpPr>
        <p:spPr>
          <a:xfrm>
            <a:off x="538163" y="3052971"/>
            <a:ext cx="4258290" cy="2123658"/>
          </a:xfrm>
          <a:prstGeom prst="rect">
            <a:avLst/>
          </a:prstGeom>
          <a:noFill/>
        </p:spPr>
        <p:txBody>
          <a:bodyPr wrap="square" rtlCol="0">
            <a:spAutoFit/>
          </a:bodyPr>
          <a:lstStyle/>
          <a:p>
            <a:pPr defTabSz="731520">
              <a:defRPr/>
            </a:pPr>
            <a:r>
              <a:rPr lang="en-US" sz="4400" dirty="0">
                <a:solidFill>
                  <a:prstClr val="white"/>
                </a:solidFill>
                <a:latin typeface="+mj-lt"/>
                <a:ea typeface="+mj-ea"/>
                <a:cs typeface="Arial"/>
              </a:rPr>
              <a:t>AWS and Volkswagen Industrial Cloud</a:t>
            </a:r>
          </a:p>
        </p:txBody>
      </p:sp>
      <p:pic>
        <p:nvPicPr>
          <p:cNvPr id="3" name="Picture 2">
            <a:extLst>
              <a:ext uri="{FF2B5EF4-FFF2-40B4-BE49-F238E27FC236}">
                <a16:creationId xmlns:a16="http://schemas.microsoft.com/office/drawing/2014/main" id="{45E7BE55-0B04-CB4F-B166-1107E5DB7437}"/>
              </a:ext>
            </a:extLst>
          </p:cNvPr>
          <p:cNvPicPr>
            <a:picLocks noChangeAspect="1"/>
          </p:cNvPicPr>
          <p:nvPr/>
        </p:nvPicPr>
        <p:blipFill>
          <a:blip r:embed="rId3"/>
          <a:stretch>
            <a:fillRect/>
          </a:stretch>
        </p:blipFill>
        <p:spPr>
          <a:xfrm>
            <a:off x="5913120" y="1863228"/>
            <a:ext cx="8001000" cy="4503144"/>
          </a:xfrm>
          <a:prstGeom prst="rect">
            <a:avLst/>
          </a:prstGeom>
          <a:ln w="19050">
            <a:solidFill>
              <a:schemeClr val="tx1"/>
            </a:solidFill>
          </a:ln>
        </p:spPr>
      </p:pic>
      <p:cxnSp>
        <p:nvCxnSpPr>
          <p:cNvPr id="5" name="Straight Connector 4">
            <a:extLst>
              <a:ext uri="{FF2B5EF4-FFF2-40B4-BE49-F238E27FC236}">
                <a16:creationId xmlns:a16="http://schemas.microsoft.com/office/drawing/2014/main" id="{3E7218E1-DCA4-44FB-A1B6-AC4423E4FDE8}"/>
              </a:ext>
            </a:extLst>
          </p:cNvPr>
          <p:cNvCxnSpPr>
            <a:cxnSpLocks/>
          </p:cNvCxnSpPr>
          <p:nvPr/>
        </p:nvCxnSpPr>
        <p:spPr>
          <a:xfrm>
            <a:off x="5179611" y="1883730"/>
            <a:ext cx="0" cy="446214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250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par>
                                <p:cTn id="11" presetID="42" presetClass="path" presetSubtype="0" decel="100000" fill="hold" grpId="1" nodeType="withEffect">
                                  <p:stCondLst>
                                    <p:cond delay="0"/>
                                  </p:stCondLst>
                                  <p:childTnLst>
                                    <p:animMotion origin="layout" path="M -1.66667E-6 0 L -1.66667E-6 -0.05459 " pathEditMode="relative" rAng="0" ptsTypes="AA">
                                      <p:cBhvr>
                                        <p:cTn id="12" dur="400" spd="-100000" fill="hold"/>
                                        <p:tgtEl>
                                          <p:spTgt spid="2"/>
                                        </p:tgtEl>
                                        <p:attrNameLst>
                                          <p:attrName>ppt_x</p:attrName>
                                          <p:attrName>ppt_y</p:attrName>
                                        </p:attrNameLst>
                                      </p:cBhvr>
                                      <p:rCtr x="0" y="-2739"/>
                                    </p:animMotion>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3|3.9|3.2|3.3"/>
</p:tagLst>
</file>

<file path=ppt/theme/theme1.xml><?xml version="1.0" encoding="utf-8"?>
<a:theme xmlns:a="http://schemas.openxmlformats.org/drawingml/2006/main" name="1_4-05853_REINVENT_Template_Dark">
  <a:themeElements>
    <a:clrScheme name="ReInvent 2019">
      <a:dk1>
        <a:srgbClr val="000000"/>
      </a:dk1>
      <a:lt1>
        <a:srgbClr val="FFFFFF"/>
      </a:lt1>
      <a:dk2>
        <a:srgbClr val="282828"/>
      </a:dk2>
      <a:lt2>
        <a:srgbClr val="F0F0F0"/>
      </a:lt2>
      <a:accent1>
        <a:srgbClr val="4861AD"/>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VENT2019_16x9_Template_Dark_Final.potx" id="{82912CDD-837F-4677-9AFD-505445F96BA9}" vid="{2341435A-B00E-4D14-B68B-5575AF5DA3E2}"/>
    </a:ext>
  </a:extLst>
</a:theme>
</file>

<file path=ppt/theme/theme2.xml><?xml version="1.0" encoding="utf-8"?>
<a:theme xmlns:a="http://schemas.openxmlformats.org/drawingml/2006/main" name="4-05853_REINVENT_Template_Dark">
  <a:themeElements>
    <a:clrScheme name="ReInvent 2019">
      <a:dk1>
        <a:srgbClr val="000000"/>
      </a:dk1>
      <a:lt1>
        <a:srgbClr val="FFFFFF"/>
      </a:lt1>
      <a:dk2>
        <a:srgbClr val="282828"/>
      </a:dk2>
      <a:lt2>
        <a:srgbClr val="F0F0F0"/>
      </a:lt2>
      <a:accent1>
        <a:srgbClr val="4861AD"/>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VENT2019_16x9_Template_Dark_Final.potx" id="{82912CDD-837F-4677-9AFD-505445F96BA9}" vid="{2341435A-B00E-4D14-B68B-5575AF5DA3E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630a2e83-186a-4a0f-ab27-bee8a8096abc"/>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AWS_REINVENT2019_16x9_Template_Dark_Final</Template>
  <TotalTime>1185</TotalTime>
  <Words>3762</Words>
  <Application>Microsoft Macintosh PowerPoint</Application>
  <PresentationFormat>Custom</PresentationFormat>
  <Paragraphs>876</Paragraphs>
  <Slides>120</Slides>
  <Notes>35</Notes>
  <HiddenSlides>42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120</vt:i4>
      </vt:variant>
    </vt:vector>
  </HeadingPairs>
  <TitlesOfParts>
    <vt:vector size="131" baseType="lpstr">
      <vt:lpstr>Arial</vt:lpstr>
      <vt:lpstr>Segoe UI</vt:lpstr>
      <vt:lpstr>Wingdings</vt:lpstr>
      <vt:lpstr>Amazon Ember</vt:lpstr>
      <vt:lpstr>Amazon Ember Light</vt:lpstr>
      <vt:lpstr>Amazon Ember Heavy</vt:lpstr>
      <vt:lpstr>Amazon Ember Regular</vt:lpstr>
      <vt:lpstr>Helvetica Light</vt:lpstr>
      <vt:lpstr>Lucida Console</vt:lpstr>
      <vt:lpstr>1_4-05853_REINVENT_Template_Dark</vt:lpstr>
      <vt:lpstr>4-05853_REINVENT_Template_Dark</vt:lpstr>
      <vt:lpstr>Innovation at speed</vt:lpstr>
      <vt:lpstr>PowerPoint Presentation</vt:lpstr>
      <vt:lpstr>PowerPoint Presentation</vt:lpstr>
      <vt:lpstr>PowerPoint Presentation</vt:lpstr>
      <vt:lpstr>PowerPoint Presentation</vt:lpstr>
      <vt:lpstr>PowerPoint Presentation</vt:lpstr>
      <vt:lpstr>Blockers for innovation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Pathway for innovation</vt:lpstr>
      <vt:lpstr>PowerPoint Presentation</vt:lpstr>
      <vt:lpstr>What is the fundamental   metric for innovation?</vt:lpstr>
      <vt:lpstr>PowerPoint Presentation</vt:lpstr>
      <vt:lpstr>PowerPoint Presentation</vt:lpstr>
      <vt:lpstr>PowerPoint Presentation</vt:lpstr>
      <vt:lpstr>PowerPoint Presentation</vt:lpstr>
      <vt:lpstr>PowerPoint Presentation</vt:lpstr>
      <vt:lpstr>Lots of small changes</vt:lpstr>
      <vt:lpstr>Lots of small changes</vt:lpstr>
      <vt:lpstr>PowerPoint Presentation</vt:lpstr>
      <vt:lpstr>Decouple</vt:lpstr>
      <vt:lpstr>PowerPoint Presentation</vt:lpstr>
      <vt:lpstr>How do we get there?</vt:lpstr>
      <vt:lpstr>How do we get there?</vt:lpstr>
      <vt:lpstr>How do we get there?</vt:lpstr>
      <vt:lpstr>PowerPoint Presentation</vt:lpstr>
      <vt:lpstr>PowerPoint Presentation</vt:lpstr>
      <vt:lpstr>PowerPoint Presentation</vt:lpstr>
      <vt:lpstr>PowerPoint Presentation</vt:lpstr>
      <vt:lpstr>PowerPoint Presentation</vt:lpstr>
      <vt:lpstr>Time to value</vt:lpstr>
      <vt:lpstr>Time to value</vt:lpstr>
      <vt:lpstr>Pathway for innovation</vt:lpstr>
      <vt:lpstr>PowerPoint Presentation</vt:lpstr>
      <vt:lpstr>PowerPoint Presentation</vt:lpstr>
      <vt:lpstr>PowerPoint Presentation</vt:lpstr>
      <vt:lpstr>What is the user need?</vt:lpstr>
      <vt:lpstr>What is the problem you are trying to solve?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Traditional</vt:lpstr>
      <vt:lpstr>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Pathway for innovation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Pathway for innovation</vt:lpstr>
      <vt:lpstr>Best wishes for your transformation!</vt:lpstr>
    </vt:vector>
  </TitlesOfParts>
  <Company>Amazon Web Services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Iuliia Tate</dc:creator>
  <cp:keywords>AWS RE:INVENT</cp:keywords>
  <cp:lastModifiedBy>Adrian Cockcroft</cp:lastModifiedBy>
  <cp:revision>225</cp:revision>
  <cp:lastPrinted>2019-06-18T21:36:09Z</cp:lastPrinted>
  <dcterms:created xsi:type="dcterms:W3CDTF">2019-10-28T22:59:09Z</dcterms:created>
  <dcterms:modified xsi:type="dcterms:W3CDTF">2020-03-09T14:16:06Z</dcterms:modified>
  <cp:category>AWS RE:INVENT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